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heme/theme4.xml" ContentType="application/vnd.openxmlformats-officedocument.them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1.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notesSlides/notesSlide2.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notesSlides/notesSlide3.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7.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318.xml" ContentType="application/vnd.openxmlformats-officedocument.presentationml.tags+xml"/>
  <Override PartName="/ppt/notesSlides/notesSlide6.xml" ContentType="application/vnd.openxmlformats-officedocument.presentationml.notesSlide+xml"/>
  <Override PartName="/ppt/tags/tag319.xml" ContentType="application/vnd.openxmlformats-officedocument.presentationml.tags+xml"/>
  <Override PartName="/ppt/notesSlides/notesSlide7.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8.xml" ContentType="application/vnd.openxmlformats-officedocument.presentationml.notesSlide+xml"/>
  <Override PartName="/ppt/tags/tag323.xml" ContentType="application/vnd.openxmlformats-officedocument.presentationml.tags+xml"/>
  <Override PartName="/ppt/notesSlides/notesSlide9.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0.xml" ContentType="application/vnd.openxmlformats-officedocument.presentationml.notesSlide+xml"/>
  <Override PartName="/ppt/tags/tag327.xml" ContentType="application/vnd.openxmlformats-officedocument.presentationml.tags+xml"/>
  <Override PartName="/ppt/notesSlides/notesSlide11.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2.xml" ContentType="application/vnd.openxmlformats-officedocument.presentationml.notesSlide+xml"/>
  <Override PartName="/ppt/tags/tag331.xml" ContentType="application/vnd.openxmlformats-officedocument.presentationml.tags+xml"/>
  <Override PartName="/ppt/notesSlides/notesSlide13.xml" ContentType="application/vnd.openxmlformats-officedocument.presentationml.notesSlide+xml"/>
  <Override PartName="/ppt/tags/tag332.xml" ContentType="application/vnd.openxmlformats-officedocument.presentationml.tags+xml"/>
  <Override PartName="/ppt/notesSlides/notesSlide14.xml" ContentType="application/vnd.openxmlformats-officedocument.presentationml.notesSlide+xml"/>
  <Override PartName="/ppt/tags/tag333.xml" ContentType="application/vnd.openxmlformats-officedocument.presentationml.tags+xml"/>
  <Override PartName="/ppt/notesSlides/notesSlide15.xml" ContentType="application/vnd.openxmlformats-officedocument.presentationml.notesSlide+xml"/>
  <Override PartName="/ppt/tags/tag334.xml" ContentType="application/vnd.openxmlformats-officedocument.presentationml.tags+xml"/>
  <Override PartName="/ppt/notesSlides/notesSlide16.xml" ContentType="application/vnd.openxmlformats-officedocument.presentationml.notesSlide+xml"/>
  <Override PartName="/ppt/tags/tag335.xml" ContentType="application/vnd.openxmlformats-officedocument.presentationml.tags+xml"/>
  <Override PartName="/ppt/notesSlides/notesSlide17.xml" ContentType="application/vnd.openxmlformats-officedocument.presentationml.notesSlide+xml"/>
  <Override PartName="/ppt/tags/tag336.xml" ContentType="application/vnd.openxmlformats-officedocument.presentationml.tags+xml"/>
  <Override PartName="/ppt/notesSlides/notesSlide18.xml" ContentType="application/vnd.openxmlformats-officedocument.presentationml.notesSlide+xml"/>
  <Override PartName="/ppt/tags/tag337.xml" ContentType="application/vnd.openxmlformats-officedocument.presentationml.tags+xml"/>
  <Override PartName="/ppt/notesSlides/notesSlide19.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notesSlides/notesSlide20.xml" ContentType="application/vnd.openxmlformats-officedocument.presentationml.notesSlide+xml"/>
  <Override PartName="/ppt/tags/tag340.xml" ContentType="application/vnd.openxmlformats-officedocument.presentationml.tags+xml"/>
  <Override PartName="/ppt/notesSlides/notesSlide21.xml" ContentType="application/vnd.openxmlformats-officedocument.presentationml.notesSlide+xml"/>
  <Override PartName="/ppt/tags/tag341.xml" ContentType="application/vnd.openxmlformats-officedocument.presentationml.tags+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342.xml" ContentType="application/vnd.openxmlformats-officedocument.presentationml.tags+xml"/>
  <Override PartName="/ppt/tags/tag343.xml" ContentType="application/vnd.openxmlformats-officedocument.presentationml.tags+xml"/>
  <Override PartName="/ppt/charts/chart12.xml" ContentType="application/vnd.openxmlformats-officedocument.drawingml.chart+xml"/>
  <Override PartName="/ppt/tags/tag344.xml" ContentType="application/vnd.openxmlformats-officedocument.presentationml.tags+xml"/>
  <Override PartName="/ppt/tags/tag345.xml" ContentType="application/vnd.openxmlformats-officedocument.presentationml.tags+xml"/>
  <Override PartName="/ppt/notesSlides/notesSlide23.xml" ContentType="application/vnd.openxmlformats-officedocument.presentationml.notesSlide+xml"/>
  <Override PartName="/ppt/tags/tag346.xml" ContentType="application/vnd.openxmlformats-officedocument.presentationml.tags+xml"/>
  <Override PartName="/ppt/charts/chart13.xml" ContentType="application/vnd.openxmlformats-officedocument.drawingml.chart+xml"/>
  <Override PartName="/ppt/charts/chart14.xml" ContentType="application/vnd.openxmlformats-officedocument.drawingml.chart+xml"/>
  <Override PartName="/ppt/tags/tag347.xml" ContentType="application/vnd.openxmlformats-officedocument.presentationml.tags+xml"/>
  <Override PartName="/ppt/tags/tag348.xml" ContentType="application/vnd.openxmlformats-officedocument.presentationml.tags+xml"/>
  <Override PartName="/ppt/charts/chart15.xml" ContentType="application/vnd.openxmlformats-officedocument.drawingml.chart+xml"/>
  <Override PartName="/ppt/drawings/drawing1.xml" ContentType="application/vnd.openxmlformats-officedocument.drawingml.chartshape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24.xml" ContentType="application/vnd.openxmlformats-officedocument.presentationml.notesSlide+xml"/>
  <Override PartName="/ppt/tags/tag352.xml" ContentType="application/vnd.openxmlformats-officedocument.presentationml.tags+xml"/>
  <Override PartName="/ppt/notesSlides/notesSlide25.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tags/tag353.xml" ContentType="application/vnd.openxmlformats-officedocument.presentationml.tags+xml"/>
  <Override PartName="/ppt/notesSlides/notesSlide26.xml" ContentType="application/vnd.openxmlformats-officedocument.presentationml.notesSlide+xml"/>
  <Override PartName="/ppt/tags/tag354.xml" ContentType="application/vnd.openxmlformats-officedocument.presentationml.tags+xml"/>
  <Override PartName="/ppt/notesSlides/notesSlide27.xml" ContentType="application/vnd.openxmlformats-officedocument.presentationml.notesSlide+xml"/>
  <Override PartName="/ppt/tags/tag355.xml" ContentType="application/vnd.openxmlformats-officedocument.presentationml.tags+xml"/>
  <Override PartName="/ppt/notesSlides/notesSlide28.xml" ContentType="application/vnd.openxmlformats-officedocument.presentationml.notesSlide+xml"/>
  <Override PartName="/ppt/tags/tag356.xml" ContentType="application/vnd.openxmlformats-officedocument.presentationml.tags+xml"/>
  <Override PartName="/ppt/notesSlides/notesSlide29.xml" ContentType="application/vnd.openxmlformats-officedocument.presentationml.notesSlide+xml"/>
  <Override PartName="/ppt/charts/chart18.xml" ContentType="application/vnd.openxmlformats-officedocument.drawingml.chart+xml"/>
  <Override PartName="/ppt/tags/tag357.xml" ContentType="application/vnd.openxmlformats-officedocument.presentationml.tags+xml"/>
  <Override PartName="/ppt/notesSlides/notesSlide30.xml" ContentType="application/vnd.openxmlformats-officedocument.presentationml.notesSlide+xml"/>
  <Override PartName="/ppt/tags/tag358.xml" ContentType="application/vnd.openxmlformats-officedocument.presentationml.tags+xml"/>
  <Override PartName="/ppt/notesSlides/notesSlide31.xml" ContentType="application/vnd.openxmlformats-officedocument.presentationml.notesSlide+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notesSlides/notesSlide32.xml" ContentType="application/vnd.openxmlformats-officedocument.presentationml.notesSlide+xml"/>
  <Override PartName="/ppt/tags/tag361.xml" ContentType="application/vnd.openxmlformats-officedocument.presentationml.tags+xml"/>
  <Override PartName="/ppt/notesSlides/notesSlide33.xml" ContentType="application/vnd.openxmlformats-officedocument.presentationml.notesSlide+xml"/>
  <Override PartName="/ppt/tags/tag362.xml" ContentType="application/vnd.openxmlformats-officedocument.presentationml.tags+xml"/>
  <Override PartName="/ppt/notesSlides/notesSlide34.xml" ContentType="application/vnd.openxmlformats-officedocument.presentationml.notesSlide+xml"/>
  <Override PartName="/ppt/tags/tag363.xml" ContentType="application/vnd.openxmlformats-officedocument.presentationml.tags+xml"/>
  <Override PartName="/ppt/notesSlides/notesSlide35.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notesSlides/notesSlide36.xml" ContentType="application/vnd.openxmlformats-officedocument.presentationml.notesSlide+xml"/>
  <Override PartName="/ppt/tags/tag366.xml" ContentType="application/vnd.openxmlformats-officedocument.presentationml.tags+xml"/>
  <Override PartName="/ppt/notesSlides/notesSlide37.xml" ContentType="application/vnd.openxmlformats-officedocument.presentationml.notesSlide+xml"/>
  <Override PartName="/ppt/charts/chart21.xml" ContentType="application/vnd.openxmlformats-officedocument.drawingml.chart+xml"/>
  <Override PartName="/ppt/tags/tag367.xml" ContentType="application/vnd.openxmlformats-officedocument.presentationml.tags+xml"/>
  <Override PartName="/ppt/notesSlides/notesSlide38.xml" ContentType="application/vnd.openxmlformats-officedocument.presentationml.notesSlide+xml"/>
  <Override PartName="/ppt/tags/tag368.xml" ContentType="application/vnd.openxmlformats-officedocument.presentationml.tags+xml"/>
  <Override PartName="/ppt/notesSlides/notesSlide39.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notesSlides/notesSlide40.xml" ContentType="application/vnd.openxmlformats-officedocument.presentationml.notesSlide+xml"/>
  <Override PartName="/ppt/tags/tag371.xml" ContentType="application/vnd.openxmlformats-officedocument.presentationml.tags+xml"/>
  <Override PartName="/ppt/notesSlides/notesSlide41.xml" ContentType="application/vnd.openxmlformats-officedocument.presentationml.notesSlide+xml"/>
  <Override PartName="/ppt/tags/tag372.xml" ContentType="application/vnd.openxmlformats-officedocument.presentationml.tags+xml"/>
  <Override PartName="/ppt/notesSlides/notesSlide42.xml" ContentType="application/vnd.openxmlformats-officedocument.presentationml.notesSlide+xml"/>
  <Override PartName="/ppt/charts/chart22.xml" ContentType="application/vnd.openxmlformats-officedocument.drawingml.chart+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43.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notesSlides/notesSlide44.xml" ContentType="application/vnd.openxmlformats-officedocument.presentationml.notesSlid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ppt/tags/tag379.xml" ContentType="application/vnd.openxmlformats-officedocument.presentationml.tags+xml"/>
  <Override PartName="/ppt/tags/tag380.xml" ContentType="application/vnd.openxmlformats-officedocument.presentationml.tags+xml"/>
  <Override PartName="/ppt/notesSlides/notesSlide45.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46.xml" ContentType="application/vnd.openxmlformats-officedocument.presentationml.notesSlide+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6.xml" ContentType="application/vnd.openxmlformats-officedocument.drawingml.chart+xml"/>
  <Override PartName="/ppt/charts/style17.xml" ContentType="application/vnd.ms-office.chartstyle+xml"/>
  <Override PartName="/ppt/charts/colors17.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notesSlides/notesSlide47.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48.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notesSlides/notesSlide49.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charts/chart2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8.xml" ContentType="application/vnd.openxmlformats-officedocument.drawingml.chart+xml"/>
  <Override PartName="/ppt/charts/style19.xml" ContentType="application/vnd.ms-office.chartstyle+xml"/>
  <Override PartName="/ppt/charts/colors19.xml" ContentType="application/vnd.ms-office.chartcolorstyle+xml"/>
  <Override PartName="/ppt/tags/tag396.xml" ContentType="application/vnd.openxmlformats-officedocument.presentationml.tags+xml"/>
  <Override PartName="/ppt/charts/chart29.xml" ContentType="application/vnd.openxmlformats-officedocument.drawingml.chart+xml"/>
  <Override PartName="/ppt/charts/style20.xml" ContentType="application/vnd.ms-office.chartstyle+xml"/>
  <Override PartName="/ppt/charts/colors20.xml" ContentType="application/vnd.ms-office.chartcolorstyl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50.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51.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notesSlides/notesSlide52.xml" ContentType="application/vnd.openxmlformats-officedocument.presentationml.notesSlide+xml"/>
  <Override PartName="/ppt/tags/tag406.xml" ContentType="application/vnd.openxmlformats-officedocument.presentationml.tags+xml"/>
  <Override PartName="/ppt/notesSlides/notesSlide53.xml" ContentType="application/vnd.openxmlformats-officedocument.presentationml.notesSlide+xml"/>
  <Override PartName="/ppt/tags/tag407.xml" ContentType="application/vnd.openxmlformats-officedocument.presentationml.tags+xml"/>
  <Override PartName="/ppt/notesSlides/notesSlide54.xml" ContentType="application/vnd.openxmlformats-officedocument.presentationml.notesSlide+xml"/>
  <Override PartName="/ppt/charts/chart30.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1.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2.xml" ContentType="application/vnd.openxmlformats-officedocument.drawingml.chart+xml"/>
  <Override PartName="/ppt/charts/style23.xml" ContentType="application/vnd.ms-office.chartstyle+xml"/>
  <Override PartName="/ppt/charts/colors23.xml" ContentType="application/vnd.ms-office.chartcolorstyle+xml"/>
  <Override PartName="/ppt/tags/tag408.xml" ContentType="application/vnd.openxmlformats-officedocument.presentationml.tags+xml"/>
  <Override PartName="/ppt/notesSlides/notesSlide55.xml" ContentType="application/vnd.openxmlformats-officedocument.presentationml.notesSlide+xml"/>
  <Override PartName="/ppt/charts/chart33.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4.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5.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6.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7.xml" ContentType="application/vnd.openxmlformats-officedocument.drawingml.chart+xml"/>
  <Override PartName="/ppt/charts/style28.xml" ContentType="application/vnd.ms-office.chartstyle+xml"/>
  <Override PartName="/ppt/charts/colors28.xml" ContentType="application/vnd.ms-office.chartcolorstyle+xml"/>
  <Override PartName="/ppt/tags/tag409.xml" ContentType="application/vnd.openxmlformats-officedocument.presentationml.tags+xml"/>
  <Override PartName="/ppt/notesSlides/notesSlide56.xml" ContentType="application/vnd.openxmlformats-officedocument.presentationml.notesSlide+xml"/>
  <Override PartName="/ppt/charts/chart3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9.xml" ContentType="application/vnd.openxmlformats-officedocument.drawingml.chart+xml"/>
  <Override PartName="/ppt/charts/style30.xml" ContentType="application/vnd.ms-office.chartstyle+xml"/>
  <Override PartName="/ppt/charts/colors30.xml" ContentType="application/vnd.ms-office.chartcolorstyle+xml"/>
  <Override PartName="/ppt/tags/tag410.xml" ContentType="application/vnd.openxmlformats-officedocument.presentationml.tags+xml"/>
  <Override PartName="/ppt/charts/chart4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1.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2.xml" ContentType="application/vnd.openxmlformats-officedocument.drawingml.chart+xml"/>
  <Override PartName="/ppt/charts/style33.xml" ContentType="application/vnd.ms-office.chartstyle+xml"/>
  <Override PartName="/ppt/charts/colors3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notesSlides/notesSlide57.xml" ContentType="application/vnd.openxmlformats-officedocument.presentationml.notesSlide+xml"/>
  <Override PartName="/ppt/tags/tag413.xml" ContentType="application/vnd.openxmlformats-officedocument.presentationml.tags+xml"/>
  <Override PartName="/ppt/notesSlides/notesSlide58.xml" ContentType="application/vnd.openxmlformats-officedocument.presentationml.notesSlide+xml"/>
  <Override PartName="/ppt/tags/tag414.xml" ContentType="application/vnd.openxmlformats-officedocument.presentationml.tags+xml"/>
  <Override PartName="/ppt/notesSlides/notesSlide59.xml" ContentType="application/vnd.openxmlformats-officedocument.presentationml.notesSlide+xml"/>
  <Override PartName="/ppt/tags/tag415.xml" ContentType="application/vnd.openxmlformats-officedocument.presentationml.tags+xml"/>
  <Override PartName="/ppt/notesSlides/notesSlide60.xml" ContentType="application/vnd.openxmlformats-officedocument.presentationml.notesSlide+xml"/>
  <Override PartName="/ppt/tags/tag416.xml" ContentType="application/vnd.openxmlformats-officedocument.presentationml.tags+xml"/>
  <Override PartName="/ppt/notesSlides/notesSlide61.xml" ContentType="application/vnd.openxmlformats-officedocument.presentationml.notesSlide+xml"/>
  <Override PartName="/ppt/charts/chart43.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tags/tag417.xml" ContentType="application/vnd.openxmlformats-officedocument.presentationml.tags+xml"/>
  <Override PartName="/ppt/notesSlides/notesSlide62.xml" ContentType="application/vnd.openxmlformats-officedocument.presentationml.notesSlide+xml"/>
  <Override PartName="/ppt/tags/tag418.xml" ContentType="application/vnd.openxmlformats-officedocument.presentationml.tags+xml"/>
  <Override PartName="/ppt/notesSlides/notesSlide63.xml" ContentType="application/vnd.openxmlformats-officedocument.presentationml.notesSlide+xml"/>
  <Override PartName="/ppt/tags/tag419.xml" ContentType="application/vnd.openxmlformats-officedocument.presentationml.tags+xml"/>
  <Override PartName="/ppt/notesSlides/notesSlide64.xml" ContentType="application/vnd.openxmlformats-officedocument.presentationml.notesSlide+xml"/>
  <Override PartName="/ppt/tags/tag420.xml" ContentType="application/vnd.openxmlformats-officedocument.presentationml.tags+xml"/>
  <Override PartName="/ppt/tags/tag421.xml" ContentType="application/vnd.openxmlformats-officedocument.presentationml.tags+xml"/>
  <Override PartName="/ppt/notesSlides/notesSlide65.xml" ContentType="application/vnd.openxmlformats-officedocument.presentationml.notesSlide+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66.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notesSlides/notesSlide67.xml" ContentType="application/vnd.openxmlformats-officedocument.presentationml.notesSlide+xml"/>
  <Override PartName="/ppt/tags/tag427.xml" ContentType="application/vnd.openxmlformats-officedocument.presentationml.tags+xml"/>
  <Override PartName="/ppt/notesSlides/notesSlide68.xml" ContentType="application/vnd.openxmlformats-officedocument.presentationml.notesSlide+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charts/chart45.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6.xml" ContentType="application/vnd.openxmlformats-officedocument.drawingml.chart+xml"/>
  <Override PartName="/ppt/charts/style37.xml" ContentType="application/vnd.ms-office.chartstyle+xml"/>
  <Override PartName="/ppt/charts/colors37.xml" ContentType="application/vnd.ms-office.chartcolorstyle+xml"/>
  <Override PartName="/ppt/tags/tag432.xml" ContentType="application/vnd.openxmlformats-officedocument.presentationml.tags+xml"/>
  <Override PartName="/ppt/charts/chart47.xml" ContentType="application/vnd.openxmlformats-officedocument.drawingml.chart+xml"/>
  <Override PartName="/ppt/charts/chart48.xml" ContentType="application/vnd.openxmlformats-officedocument.drawingml.chart+xml"/>
  <Override PartName="/ppt/tags/tag433.xml" ContentType="application/vnd.openxmlformats-officedocument.presentationml.tags+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tags/tag434.xml" ContentType="application/vnd.openxmlformats-officedocument.presentationml.tags+xml"/>
  <Override PartName="/ppt/notesSlides/notesSlide69.xml" ContentType="application/vnd.openxmlformats-officedocument.presentationml.notesSlide+xml"/>
  <Override PartName="/ppt/charts/chart52.xml" ContentType="application/vnd.openxmlformats-officedocument.drawingml.chart+xml"/>
  <Override PartName="/ppt/tags/tag435.xml" ContentType="application/vnd.openxmlformats-officedocument.presentationml.tags+xml"/>
  <Override PartName="/ppt/charts/chart53.xml" ContentType="application/vnd.openxmlformats-officedocument.drawingml.chart+xml"/>
  <Override PartName="/ppt/charts/chart54.xml" ContentType="application/vnd.openxmlformats-officedocument.drawingml.chart+xml"/>
  <Override PartName="/ppt/tags/tag436.xml" ContentType="application/vnd.openxmlformats-officedocument.presentationml.tags+xml"/>
  <Override PartName="/ppt/notesSlides/notesSlide70.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71.xml" ContentType="application/vnd.openxmlformats-officedocument.presentationml.notesSlide+xml"/>
  <Override PartName="/ppt/tags/tag441.xml" ContentType="application/vnd.openxmlformats-officedocument.presentationml.tags+xml"/>
  <Override PartName="/ppt/notesSlides/notesSlide72.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notesSlides/notesSlide73.xml" ContentType="application/vnd.openxmlformats-officedocument.presentationml.notesSlide+xml"/>
  <Override PartName="/ppt/tags/tag444.xml" ContentType="application/vnd.openxmlformats-officedocument.presentationml.tags+xml"/>
  <Override PartName="/ppt/charts/chart55.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56.xml" ContentType="application/vnd.openxmlformats-officedocument.drawingml.chart+xml"/>
  <Override PartName="/ppt/charts/style39.xml" ContentType="application/vnd.ms-office.chartstyle+xml"/>
  <Override PartName="/ppt/charts/colors39.xml" ContentType="application/vnd.ms-office.chartcolorstyl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charts/chart57.xml" ContentType="application/vnd.openxmlformats-officedocument.drawingml.chart+xml"/>
  <Override PartName="/ppt/charts/chart58.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59.xml" ContentType="application/vnd.openxmlformats-officedocument.drawingml.chart+xml"/>
  <Override PartName="/ppt/charts/style41.xml" ContentType="application/vnd.ms-office.chartstyle+xml"/>
  <Override PartName="/ppt/charts/colors41.xml" ContentType="application/vnd.ms-office.chartcolorstyl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4.xml" ContentType="application/vnd.openxmlformats-officedocument.presentationml.notesSlide+xml"/>
  <Override PartName="/ppt/tags/tag452.xml" ContentType="application/vnd.openxmlformats-officedocument.presentationml.tags+xml"/>
  <Override PartName="/ppt/notesSlides/notesSlide75.xml" ContentType="application/vnd.openxmlformats-officedocument.presentationml.notesSlide+xml"/>
  <Override PartName="/ppt/tags/tag453.xml" ContentType="application/vnd.openxmlformats-officedocument.presentationml.tags+xml"/>
  <Override PartName="/ppt/notesSlides/notesSlide76.xml" ContentType="application/vnd.openxmlformats-officedocument.presentationml.notesSlide+xml"/>
  <Override PartName="/ppt/tags/tag454.xml" ContentType="application/vnd.openxmlformats-officedocument.presentationml.tags+xml"/>
  <Override PartName="/ppt/tags/tag455.xml" ContentType="application/vnd.openxmlformats-officedocument.presentationml.tags+xml"/>
  <Override PartName="/ppt/notesSlides/notesSlide77.xml" ContentType="application/vnd.openxmlformats-officedocument.presentationml.notesSlide+xml"/>
  <Override PartName="/ppt/charts/chart60.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1.xml" ContentType="application/vnd.openxmlformats-officedocument.drawingml.chart+xml"/>
  <Override PartName="/ppt/charts/style43.xml" ContentType="application/vnd.ms-office.chartstyle+xml"/>
  <Override PartName="/ppt/charts/colors43.xml" ContentType="application/vnd.ms-office.chartcolorstyle+xml"/>
  <Override PartName="/ppt/tags/tag456.xml" ContentType="application/vnd.openxmlformats-officedocument.presentationml.tags+xml"/>
  <Override PartName="/ppt/notesSlides/notesSlide78.xml" ContentType="application/vnd.openxmlformats-officedocument.presentationml.notesSlide+xml"/>
  <Override PartName="/ppt/charts/chart62.xml" ContentType="application/vnd.openxmlformats-officedocument.drawingml.chart+xml"/>
  <Override PartName="/ppt/charts/style44.xml" ContentType="application/vnd.ms-office.chartstyle+xml"/>
  <Override PartName="/ppt/charts/colors44.xml" ContentType="application/vnd.ms-office.chartcolorstyle+xml"/>
  <Override PartName="/ppt/tags/tag457.xml" ContentType="application/vnd.openxmlformats-officedocument.presentationml.tags+xml"/>
  <Override PartName="/ppt/notesSlides/notesSlide79.xml" ContentType="application/vnd.openxmlformats-officedocument.presentationml.notesSlide+xml"/>
  <Override PartName="/ppt/charts/chart63.xml" ContentType="application/vnd.openxmlformats-officedocument.drawingml.chart+xml"/>
  <Override PartName="/ppt/charts/style45.xml" ContentType="application/vnd.ms-office.chartstyle+xml"/>
  <Override PartName="/ppt/charts/colors45.xml" ContentType="application/vnd.ms-office.chartcolorstyle+xml"/>
  <Override PartName="/ppt/tags/tag458.xml" ContentType="application/vnd.openxmlformats-officedocument.presentationml.tags+xml"/>
  <Override PartName="/ppt/notesSlides/notesSlide80.xml" ContentType="application/vnd.openxmlformats-officedocument.presentationml.notesSlide+xml"/>
  <Override PartName="/ppt/tags/tag459.xml" ContentType="application/vnd.openxmlformats-officedocument.presentationml.tags+xml"/>
  <Override PartName="/ppt/notesSlides/notesSlide81.xml" ContentType="application/vnd.openxmlformats-officedocument.presentationml.notesSlide+xml"/>
  <Override PartName="/ppt/tags/tag460.xml" ContentType="application/vnd.openxmlformats-officedocument.presentationml.tags+xml"/>
  <Override PartName="/ppt/notesSlides/notesSlide82.xml" ContentType="application/vnd.openxmlformats-officedocument.presentationml.notesSlide+xml"/>
  <Override PartName="/ppt/tags/tag461.xml" ContentType="application/vnd.openxmlformats-officedocument.presentationml.tags+xml"/>
  <Override PartName="/ppt/tags/tag462.xml" ContentType="application/vnd.openxmlformats-officedocument.presentationml.tags+xml"/>
  <Override PartName="/ppt/notesSlides/notesSlide83.xml" ContentType="application/vnd.openxmlformats-officedocument.presentationml.notesSlide+xml"/>
  <Override PartName="/ppt/tags/tag463.xml" ContentType="application/vnd.openxmlformats-officedocument.presentationml.tags+xml"/>
  <Override PartName="/ppt/notesSlides/notesSlide84.xml" ContentType="application/vnd.openxmlformats-officedocument.presentationml.notesSlide+xml"/>
  <Override PartName="/ppt/tags/tag464.xml" ContentType="application/vnd.openxmlformats-officedocument.presentationml.tags+xml"/>
  <Override PartName="/ppt/notesSlides/notesSlide85.xml" ContentType="application/vnd.openxmlformats-officedocument.presentationml.notesSlide+xml"/>
  <Override PartName="/ppt/tags/tag465.xml" ContentType="application/vnd.openxmlformats-officedocument.presentationml.tags+xml"/>
  <Override PartName="/ppt/notesSlides/notesSlide86.xml" ContentType="application/vnd.openxmlformats-officedocument.presentationml.notesSlide+xml"/>
  <Override PartName="/ppt/charts/chart64.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65.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66.xml" ContentType="application/vnd.openxmlformats-officedocument.drawingml.chart+xml"/>
  <Override PartName="/ppt/charts/style48.xml" ContentType="application/vnd.ms-office.chartstyle+xml"/>
  <Override PartName="/ppt/charts/colors48.xml" ContentType="application/vnd.ms-office.chartcolorstyle+xml"/>
  <Override PartName="/ppt/tags/tag466.xml" ContentType="application/vnd.openxmlformats-officedocument.presentationml.tags+xml"/>
  <Override PartName="/ppt/notesSlides/notesSlide87.xml" ContentType="application/vnd.openxmlformats-officedocument.presentationml.notesSlide+xml"/>
  <Override PartName="/ppt/charts/chart67.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6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69.xml" ContentType="application/vnd.openxmlformats-officedocument.drawingml.chart+xml"/>
  <Override PartName="/ppt/charts/style51.xml" ContentType="application/vnd.ms-office.chartstyle+xml"/>
  <Override PartName="/ppt/charts/colors51.xml" ContentType="application/vnd.ms-office.chartcolorstyle+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notesSlides/notesSlide88.xml" ContentType="application/vnd.openxmlformats-officedocument.presentationml.notesSlide+xml"/>
  <Override PartName="/ppt/tags/tag470.xml" ContentType="application/vnd.openxmlformats-officedocument.presentationml.tags+xml"/>
  <Override PartName="/ppt/notesSlides/notesSlide89.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9" r:id="rId6"/>
  </p:sldMasterIdLst>
  <p:notesMasterIdLst>
    <p:notesMasterId r:id="rId174"/>
  </p:notesMasterIdLst>
  <p:sldIdLst>
    <p:sldId id="365" r:id="rId7"/>
    <p:sldId id="402" r:id="rId8"/>
    <p:sldId id="2147480537" r:id="rId9"/>
    <p:sldId id="364" r:id="rId10"/>
    <p:sldId id="2147480418" r:id="rId11"/>
    <p:sldId id="367" r:id="rId12"/>
    <p:sldId id="2147480522" r:id="rId13"/>
    <p:sldId id="2147480433" r:id="rId14"/>
    <p:sldId id="2147374556" r:id="rId15"/>
    <p:sldId id="2147480538" r:id="rId16"/>
    <p:sldId id="2147480432" r:id="rId17"/>
    <p:sldId id="2147480397" r:id="rId18"/>
    <p:sldId id="393" r:id="rId19"/>
    <p:sldId id="394" r:id="rId20"/>
    <p:sldId id="2147480431" r:id="rId21"/>
    <p:sldId id="2147480436" r:id="rId22"/>
    <p:sldId id="2147480464" r:id="rId23"/>
    <p:sldId id="2147480437" r:id="rId24"/>
    <p:sldId id="2147480471" r:id="rId25"/>
    <p:sldId id="2147480472" r:id="rId26"/>
    <p:sldId id="395" r:id="rId27"/>
    <p:sldId id="403" r:id="rId28"/>
    <p:sldId id="2147480438" r:id="rId29"/>
    <p:sldId id="416" r:id="rId30"/>
    <p:sldId id="2147480478" r:id="rId31"/>
    <p:sldId id="406" r:id="rId32"/>
    <p:sldId id="370" r:id="rId33"/>
    <p:sldId id="2147480489" r:id="rId34"/>
    <p:sldId id="2147480497" r:id="rId35"/>
    <p:sldId id="2147480500" r:id="rId36"/>
    <p:sldId id="418" r:id="rId37"/>
    <p:sldId id="2147480460" r:id="rId38"/>
    <p:sldId id="2147480502" r:id="rId39"/>
    <p:sldId id="407" r:id="rId40"/>
    <p:sldId id="415" r:id="rId41"/>
    <p:sldId id="2147480367" r:id="rId42"/>
    <p:sldId id="2147480541" r:id="rId43"/>
    <p:sldId id="2147480519" r:id="rId44"/>
    <p:sldId id="2147480479" r:id="rId45"/>
    <p:sldId id="2147480461" r:id="rId46"/>
    <p:sldId id="2147480480" r:id="rId47"/>
    <p:sldId id="422" r:id="rId48"/>
    <p:sldId id="423" r:id="rId49"/>
    <p:sldId id="424" r:id="rId50"/>
    <p:sldId id="2147480557" r:id="rId51"/>
    <p:sldId id="2147480475" r:id="rId52"/>
    <p:sldId id="426" r:id="rId53"/>
    <p:sldId id="2147480524" r:id="rId54"/>
    <p:sldId id="428" r:id="rId55"/>
    <p:sldId id="2147480481" r:id="rId56"/>
    <p:sldId id="430" r:id="rId57"/>
    <p:sldId id="2147480430" r:id="rId58"/>
    <p:sldId id="2147480476" r:id="rId59"/>
    <p:sldId id="2147480410" r:id="rId60"/>
    <p:sldId id="2147480411" r:id="rId61"/>
    <p:sldId id="2147480439" r:id="rId62"/>
    <p:sldId id="2147480413" r:id="rId63"/>
    <p:sldId id="433" r:id="rId64"/>
    <p:sldId id="435" r:id="rId65"/>
    <p:sldId id="2147480504" r:id="rId66"/>
    <p:sldId id="438" r:id="rId67"/>
    <p:sldId id="2147480559" r:id="rId68"/>
    <p:sldId id="439" r:id="rId69"/>
    <p:sldId id="2147480505" r:id="rId70"/>
    <p:sldId id="441" r:id="rId71"/>
    <p:sldId id="2147480441" r:id="rId72"/>
    <p:sldId id="444" r:id="rId73"/>
    <p:sldId id="446" r:id="rId74"/>
    <p:sldId id="447" r:id="rId75"/>
    <p:sldId id="2147480442" r:id="rId76"/>
    <p:sldId id="449" r:id="rId77"/>
    <p:sldId id="450" r:id="rId78"/>
    <p:sldId id="451" r:id="rId79"/>
    <p:sldId id="452" r:id="rId80"/>
    <p:sldId id="2147480542" r:id="rId81"/>
    <p:sldId id="454" r:id="rId82"/>
    <p:sldId id="2147480392" r:id="rId83"/>
    <p:sldId id="2147480393" r:id="rId84"/>
    <p:sldId id="2147480530" r:id="rId85"/>
    <p:sldId id="2147480528" r:id="rId86"/>
    <p:sldId id="2147480539" r:id="rId87"/>
    <p:sldId id="463" r:id="rId88"/>
    <p:sldId id="2147480477" r:id="rId89"/>
    <p:sldId id="2147480525" r:id="rId90"/>
    <p:sldId id="2147480526" r:id="rId91"/>
    <p:sldId id="2147480457" r:id="rId92"/>
    <p:sldId id="2147480435" r:id="rId93"/>
    <p:sldId id="467" r:id="rId94"/>
    <p:sldId id="468" r:id="rId95"/>
    <p:sldId id="469" r:id="rId96"/>
    <p:sldId id="2147480394" r:id="rId97"/>
    <p:sldId id="2147480463" r:id="rId98"/>
    <p:sldId id="472" r:id="rId99"/>
    <p:sldId id="2147480543" r:id="rId100"/>
    <p:sldId id="373" r:id="rId101"/>
    <p:sldId id="475" r:id="rId102"/>
    <p:sldId id="477" r:id="rId103"/>
    <p:sldId id="2147480467" r:id="rId104"/>
    <p:sldId id="2147480422" r:id="rId105"/>
    <p:sldId id="2147480488" r:id="rId106"/>
    <p:sldId id="2147480544" r:id="rId107"/>
    <p:sldId id="2147480545" r:id="rId108"/>
    <p:sldId id="2147480492" r:id="rId109"/>
    <p:sldId id="2147480546" r:id="rId110"/>
    <p:sldId id="2147480547" r:id="rId111"/>
    <p:sldId id="2147480548" r:id="rId112"/>
    <p:sldId id="2147480549" r:id="rId113"/>
    <p:sldId id="485" r:id="rId114"/>
    <p:sldId id="2147480532" r:id="rId115"/>
    <p:sldId id="2147480550" r:id="rId116"/>
    <p:sldId id="2147480551" r:id="rId117"/>
    <p:sldId id="2147480513" r:id="rId118"/>
    <p:sldId id="2147480514" r:id="rId119"/>
    <p:sldId id="2147480552" r:id="rId120"/>
    <p:sldId id="492" r:id="rId121"/>
    <p:sldId id="2147480484" r:id="rId122"/>
    <p:sldId id="2147480553" r:id="rId123"/>
    <p:sldId id="2147480554" r:id="rId124"/>
    <p:sldId id="2147480555" r:id="rId125"/>
    <p:sldId id="2147480458" r:id="rId126"/>
    <p:sldId id="2147480445" r:id="rId127"/>
    <p:sldId id="2147480473" r:id="rId128"/>
    <p:sldId id="2147480459" r:id="rId129"/>
    <p:sldId id="2147480447" r:id="rId130"/>
    <p:sldId id="2147480449" r:id="rId131"/>
    <p:sldId id="2147480386" r:id="rId132"/>
    <p:sldId id="2147480506" r:id="rId133"/>
    <p:sldId id="2147480507" r:id="rId134"/>
    <p:sldId id="2147480440" r:id="rId135"/>
    <p:sldId id="2147480508" r:id="rId136"/>
    <p:sldId id="2147480556" r:id="rId137"/>
    <p:sldId id="2147480486" r:id="rId138"/>
    <p:sldId id="391" r:id="rId139"/>
    <p:sldId id="495" r:id="rId140"/>
    <p:sldId id="2147480521" r:id="rId141"/>
    <p:sldId id="2147480540" r:id="rId142"/>
    <p:sldId id="498" r:id="rId143"/>
    <p:sldId id="411" r:id="rId144"/>
    <p:sldId id="2147480510" r:id="rId145"/>
    <p:sldId id="501" r:id="rId146"/>
    <p:sldId id="379" r:id="rId147"/>
    <p:sldId id="2147480536" r:id="rId148"/>
    <p:sldId id="2147480364" r:id="rId149"/>
    <p:sldId id="2147480365" r:id="rId150"/>
    <p:sldId id="2147480306" r:id="rId151"/>
    <p:sldId id="2147480307" r:id="rId152"/>
    <p:sldId id="2147480451" r:id="rId153"/>
    <p:sldId id="2147480316" r:id="rId154"/>
    <p:sldId id="2147480326" r:id="rId155"/>
    <p:sldId id="2147480515" r:id="rId156"/>
    <p:sldId id="2147480518" r:id="rId157"/>
    <p:sldId id="2147480329" r:id="rId158"/>
    <p:sldId id="2147480531" r:id="rId159"/>
    <p:sldId id="2147480318" r:id="rId160"/>
    <p:sldId id="2147480494" r:id="rId161"/>
    <p:sldId id="2147480534" r:id="rId162"/>
    <p:sldId id="2147480496" r:id="rId163"/>
    <p:sldId id="2147480319" r:id="rId164"/>
    <p:sldId id="2147480517" r:id="rId165"/>
    <p:sldId id="2147480501" r:id="rId166"/>
    <p:sldId id="2147480529" r:id="rId167"/>
    <p:sldId id="2147480491" r:id="rId168"/>
    <p:sldId id="2147480328" r:id="rId169"/>
    <p:sldId id="2147480527" r:id="rId170"/>
    <p:sldId id="2147480323" r:id="rId171"/>
    <p:sldId id="2147480332" r:id="rId172"/>
    <p:sldId id="2147480429" r:id="rId173"/>
  </p:sldIdLst>
  <p:sldSz cx="12192000" cy="6858000"/>
  <p:notesSz cx="6858000" cy="9144000"/>
  <p:custDataLst>
    <p:tags r:id="rId17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F248AB4-8957-4B83-81F1-B7776E4F49A7}">
          <p14:sldIdLst>
            <p14:sldId id="365"/>
            <p14:sldId id="402"/>
          </p14:sldIdLst>
        </p14:section>
        <p14:section name="Zusammenfassungsabschnitt" id="{A280E507-C6C1-4E74-88EB-9C2D435B6A80}">
          <p14:sldIdLst>
            <p14:sldId id="2147480537"/>
          </p14:sldIdLst>
        </p14:section>
        <p14:section name="Neue nicht-invasive Testverfahren für MASLD/MASH" id="{7B994C6C-3FB3-4B6C-8D7B-15FBFEC74CEF}">
          <p14:sldIdLst>
            <p14:sldId id="364"/>
            <p14:sldId id="2147480418"/>
            <p14:sldId id="367"/>
            <p14:sldId id="2147480522"/>
            <p14:sldId id="2147480433"/>
            <p14:sldId id="2147374556"/>
            <p14:sldId id="2147480538"/>
            <p14:sldId id="2147480432"/>
            <p14:sldId id="2147480397"/>
            <p14:sldId id="393"/>
            <p14:sldId id="394"/>
            <p14:sldId id="2147480431"/>
            <p14:sldId id="2147480436"/>
            <p14:sldId id="2147480464"/>
            <p14:sldId id="2147480437"/>
            <p14:sldId id="2147480471"/>
            <p14:sldId id="2147480472"/>
            <p14:sldId id="395"/>
          </p14:sldIdLst>
        </p14:section>
        <p14:section name="Bedeutung von Ernährung und Lebensstilmodifikation" id="{433FDE7D-BA16-4FBB-B9AE-751506512598}">
          <p14:sldIdLst>
            <p14:sldId id="403"/>
            <p14:sldId id="2147480438"/>
            <p14:sldId id="416"/>
            <p14:sldId id="2147480478"/>
            <p14:sldId id="406"/>
            <p14:sldId id="370"/>
            <p14:sldId id="2147480489"/>
            <p14:sldId id="2147480497"/>
            <p14:sldId id="2147480500"/>
            <p14:sldId id="418"/>
            <p14:sldId id="2147480460"/>
            <p14:sldId id="2147480502"/>
            <p14:sldId id="407"/>
            <p14:sldId id="415"/>
            <p14:sldId id="2147480367"/>
            <p14:sldId id="2147480541"/>
            <p14:sldId id="2147480519"/>
            <p14:sldId id="2147480479"/>
            <p14:sldId id="2147480461"/>
            <p14:sldId id="2147480480"/>
            <p14:sldId id="422"/>
          </p14:sldIdLst>
        </p14:section>
        <p14:section name="Künstliche Intelligenz – Neue Daten zu Möglichkeiten und Grenzen" id="{46474CC3-8A1E-4BE5-BCCA-EC8589F10585}">
          <p14:sldIdLst>
            <p14:sldId id="423"/>
            <p14:sldId id="424"/>
            <p14:sldId id="2147480557"/>
            <p14:sldId id="2147480475"/>
            <p14:sldId id="426"/>
            <p14:sldId id="2147480524"/>
            <p14:sldId id="428"/>
            <p14:sldId id="2147480481"/>
            <p14:sldId id="430"/>
            <p14:sldId id="2147480430"/>
            <p14:sldId id="2147480476"/>
            <p14:sldId id="2147480410"/>
            <p14:sldId id="2147480411"/>
            <p14:sldId id="2147480439"/>
            <p14:sldId id="2147480413"/>
          </p14:sldIdLst>
        </p14:section>
        <p14:section name="Metabolisches Syndrom und Diabetes im Kontext der MASLD" id="{35DBA701-A80C-4FA1-95C2-EF9239C2B42A}">
          <p14:sldIdLst>
            <p14:sldId id="433"/>
            <p14:sldId id="435"/>
            <p14:sldId id="2147480504"/>
            <p14:sldId id="438"/>
            <p14:sldId id="2147480559"/>
            <p14:sldId id="439"/>
            <p14:sldId id="2147480505"/>
            <p14:sldId id="441"/>
            <p14:sldId id="2147480441"/>
          </p14:sldIdLst>
        </p14:section>
        <p14:section name="Diabetestherapie und MASLD: Ergebnisse zu etablierten Wirkstoffen" id="{8AA62EAD-B462-4DA8-922E-82CBF56506ED}">
          <p14:sldIdLst>
            <p14:sldId id="444"/>
            <p14:sldId id="446"/>
            <p14:sldId id="447"/>
            <p14:sldId id="2147480442"/>
            <p14:sldId id="449"/>
            <p14:sldId id="450"/>
            <p14:sldId id="451"/>
            <p14:sldId id="452"/>
            <p14:sldId id="2147480542"/>
          </p14:sldIdLst>
        </p14:section>
        <p14:section name="Alkoholgewohnheiten und ALD " id="{44C3737D-1F1F-4881-9288-2F2C1152781E}">
          <p14:sldIdLst>
            <p14:sldId id="454"/>
            <p14:sldId id="2147480392"/>
            <p14:sldId id="2147480393"/>
            <p14:sldId id="2147480530"/>
            <p14:sldId id="2147480528"/>
            <p14:sldId id="2147480539"/>
            <p14:sldId id="463"/>
            <p14:sldId id="2147480477"/>
            <p14:sldId id="2147480525"/>
            <p14:sldId id="2147480526"/>
            <p14:sldId id="2147480457"/>
            <p14:sldId id="2147480435"/>
            <p14:sldId id="467"/>
            <p14:sldId id="468"/>
            <p14:sldId id="469"/>
            <p14:sldId id="2147480394"/>
            <p14:sldId id="2147480463"/>
            <p14:sldId id="472"/>
            <p14:sldId id="2147480543"/>
          </p14:sldIdLst>
        </p14:section>
        <p14:section name="Neue Therapieoptionen in fortgeschrittenen Stadien der MASH – Therapie der MASH-Zirrhose" id="{83D4B477-5F2A-4003-86DD-1E30B860D88F}">
          <p14:sldIdLst>
            <p14:sldId id="373"/>
            <p14:sldId id="475"/>
            <p14:sldId id="477"/>
            <p14:sldId id="2147480467"/>
            <p14:sldId id="2147480422"/>
            <p14:sldId id="2147480488"/>
            <p14:sldId id="2147480544"/>
            <p14:sldId id="2147480545"/>
          </p14:sldIdLst>
        </p14:section>
        <p14:section name="Abschnitt ohne Titel" id="{6379801E-B553-4C75-B386-AC51500DAAEC}">
          <p14:sldIdLst>
            <p14:sldId id="2147480492"/>
            <p14:sldId id="2147480546"/>
            <p14:sldId id="2147480547"/>
            <p14:sldId id="2147480548"/>
            <p14:sldId id="2147480549"/>
            <p14:sldId id="485"/>
            <p14:sldId id="2147480532"/>
            <p14:sldId id="2147480550"/>
            <p14:sldId id="2147480551"/>
            <p14:sldId id="2147480513"/>
            <p14:sldId id="2147480514"/>
            <p14:sldId id="2147480552"/>
            <p14:sldId id="492"/>
            <p14:sldId id="2147480484"/>
            <p14:sldId id="2147480553"/>
            <p14:sldId id="2147480554"/>
            <p14:sldId id="2147480555"/>
            <p14:sldId id="2147480458"/>
          </p14:sldIdLst>
        </p14:section>
        <p14:section name="Abschnitt ohne Titel" id="{EEBF9AFE-902D-45F0-B524-CB0C4E6949F3}">
          <p14:sldIdLst>
            <p14:sldId id="2147480445"/>
            <p14:sldId id="2147480473"/>
            <p14:sldId id="2147480459"/>
            <p14:sldId id="2147480447"/>
            <p14:sldId id="2147480449"/>
            <p14:sldId id="2147480386"/>
            <p14:sldId id="2147480506"/>
            <p14:sldId id="2147480507"/>
            <p14:sldId id="2147480440"/>
            <p14:sldId id="2147480508"/>
            <p14:sldId id="2147480556"/>
            <p14:sldId id="2147480486"/>
          </p14:sldIdLst>
        </p14:section>
        <p14:section name="Komorbiditäten und MASLD" id="{288C7A30-E2A1-41AA-9A0D-10E7F5B6ED2B}">
          <p14:sldIdLst>
            <p14:sldId id="391"/>
            <p14:sldId id="495"/>
            <p14:sldId id="2147480521"/>
            <p14:sldId id="2147480540"/>
            <p14:sldId id="498"/>
            <p14:sldId id="411"/>
            <p14:sldId id="2147480510"/>
            <p14:sldId id="501"/>
            <p14:sldId id="379"/>
            <p14:sldId id="2147480536"/>
            <p14:sldId id="2147480364"/>
            <p14:sldId id="2147480365"/>
          </p14:sldIdLst>
        </p14:section>
        <p14:section name="Neue medikamentöse Therapiestrategien der MASLD" id="{6E2909A2-BAAF-4DBC-BF84-C9A026355E3C}">
          <p14:sldIdLst>
            <p14:sldId id="2147480306"/>
            <p14:sldId id="2147480307"/>
            <p14:sldId id="2147480451"/>
            <p14:sldId id="2147480316"/>
            <p14:sldId id="2147480326"/>
            <p14:sldId id="2147480515"/>
            <p14:sldId id="2147480518"/>
            <p14:sldId id="2147480329"/>
            <p14:sldId id="2147480531"/>
            <p14:sldId id="2147480318"/>
            <p14:sldId id="2147480494"/>
            <p14:sldId id="2147480534"/>
            <p14:sldId id="2147480496"/>
            <p14:sldId id="2147480319"/>
            <p14:sldId id="2147480517"/>
            <p14:sldId id="2147480501"/>
            <p14:sldId id="2147480529"/>
            <p14:sldId id="2147480491"/>
            <p14:sldId id="2147480328"/>
            <p14:sldId id="2147480527"/>
            <p14:sldId id="2147480323"/>
            <p14:sldId id="2147480332"/>
            <p14:sldId id="21474804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B76107-78AB-FEE8-89EC-34061B135B03}" name="Diekherbers, Frauke" initials="FD" userId="S::f.diekherbers@med-publico.com::d6cf7f9a-eeba-4bb6-a4ef-0e6670deb2d7" providerId="AD"/>
  <p188:author id="{A76BED0B-FB1D-44B7-8CDB-D61803017EC8}" name="IGTN (Ingrid Tillmann)" initials="IT" userId="S::IGTN@novonordisk.com::147dba5b-26b1-4dda-a7b5-a419198ffcb3" providerId="AD"/>
  <p188:author id="{998CC010-D0CF-2EFE-26EC-4B387CAE9BA4}" name="Guder, Henning" initials="HG" userId="S::h.guder@med-publico.com::ec4d9e78-a9b4-4420-bf78-1b2907820e04" providerId="AD"/>
  <p188:author id="{1B8DA517-488F-17FC-905E-BC47EF115BDE}" name="Gastbenutzer" initials="Ga" userId="S::urn:spo:anon#902a2f6a8ae6738fb1b8b594a60fee2f67f6ef2c9d0e09f9456fca42a02cb8fa::" providerId="AD"/>
  <p188:author id="{1660BE28-423C-06F3-948E-4D6C2ADCB69B}" name="NXLR (Nadine Leber)" initials="NL" userId="S::NXLR@novonordisk.com::77471afc-ca05-45f7-9980-592da844e7a4" providerId="AD"/>
  <p188:author id="{61AB484E-B766-CBF7-2E05-90399FB6E568}" name="Schuldt, Cara" initials="CS" userId="S::c.schuldt@med-publico.com::23caa924-94ae-4df6-ae9e-990550cd401d" providerId="AD"/>
  <p188:author id="{C8DE7667-E231-2543-92FE-90E5661B8016}" name="Walden-Licher, Marina" initials="MW" userId="S::m.walden-licher@med-publico.com::29073924-8900-44a2-91ee-de1ba921dd15" providerId="AD"/>
  <p188:author id="{38471C9A-BCCC-D68F-A204-1BE3AA0EBB60}" name="Gastbenutzer" initials="Ga" userId="S::urn:spo:anon#d3286e534d3a4cb6c0093f8c9f76bc27697e8169fb5b18beda885b362a71f9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65"/>
    <a:srgbClr val="C00000"/>
    <a:srgbClr val="3B97DE"/>
    <a:srgbClr val="A3ABC8"/>
    <a:srgbClr val="2A918B"/>
    <a:srgbClr val="000000"/>
    <a:srgbClr val="939AA7"/>
    <a:srgbClr val="005AD2"/>
    <a:srgbClr val="B1D5F2"/>
    <a:srgbClr val="EEA7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CE002-9573-4BAB-8CCB-72ECD4494191}" v="6" dt="2025-06-26T09:22:31.796"/>
  </p1510:revLst>
</p1510:revInfo>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00" autoAdjust="0"/>
    <p:restoredTop sz="94660"/>
  </p:normalViewPr>
  <p:slideViewPr>
    <p:cSldViewPr snapToGrid="0">
      <p:cViewPr varScale="1">
        <p:scale>
          <a:sx n="62" d="100"/>
          <a:sy n="62" d="100"/>
        </p:scale>
        <p:origin x="520"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microsoft.com/office/2018/10/relationships/authors" Target="author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viewProps" Target="viewProps.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1.xml"/><Relationship Id="rId9" Type="http://schemas.openxmlformats.org/officeDocument/2006/relationships/slide" Target="slides/slide3.xml"/><Relationship Id="rId180" Type="http://schemas.microsoft.com/office/2015/10/relationships/revisionInfo" Target="revisionInfo.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tags" Target="tags/tag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presProps" Target="presProp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4.xml"/><Relationship Id="rId1" Type="http://schemas.microsoft.com/office/2011/relationships/chartStyle" Target="style1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5.xml"/><Relationship Id="rId1" Type="http://schemas.microsoft.com/office/2011/relationships/chartStyle" Target="style1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6.xml"/><Relationship Id="rId1" Type="http://schemas.microsoft.com/office/2011/relationships/chartStyle" Target="style16.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7.xml"/><Relationship Id="rId1" Type="http://schemas.microsoft.com/office/2011/relationships/chartStyle" Target="style1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8.xml"/><Relationship Id="rId1" Type="http://schemas.microsoft.com/office/2011/relationships/chartStyle" Target="style18.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9.xml"/><Relationship Id="rId1" Type="http://schemas.microsoft.com/office/2011/relationships/chartStyle" Target="style19.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1.xml"/><Relationship Id="rId1" Type="http://schemas.microsoft.com/office/2011/relationships/chartStyle" Target="style2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2.xml"/><Relationship Id="rId1" Type="http://schemas.microsoft.com/office/2011/relationships/chartStyle" Target="style2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3.xml"/><Relationship Id="rId1" Type="http://schemas.microsoft.com/office/2011/relationships/chartStyle" Target="style2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4.xml"/><Relationship Id="rId1" Type="http://schemas.microsoft.com/office/2011/relationships/chartStyle" Target="style24.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5.xml"/><Relationship Id="rId1" Type="http://schemas.microsoft.com/office/2011/relationships/chartStyle" Target="style25.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6.xml"/><Relationship Id="rId1" Type="http://schemas.microsoft.com/office/2011/relationships/chartStyle" Target="style26.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7.xml"/><Relationship Id="rId1" Type="http://schemas.microsoft.com/office/2011/relationships/chartStyle" Target="style27.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8.xml"/><Relationship Id="rId1" Type="http://schemas.microsoft.com/office/2011/relationships/chartStyle" Target="style28.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9.xml"/><Relationship Id="rId1" Type="http://schemas.microsoft.com/office/2011/relationships/chartStyle" Target="style29.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1.xml"/><Relationship Id="rId1" Type="http://schemas.microsoft.com/office/2011/relationships/chartStyle" Target="style31.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2.xml"/><Relationship Id="rId1" Type="http://schemas.microsoft.com/office/2011/relationships/chartStyle" Target="style32.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3.xml"/><Relationship Id="rId1" Type="http://schemas.microsoft.com/office/2011/relationships/chartStyle" Target="style33.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4.xml"/><Relationship Id="rId1" Type="http://schemas.microsoft.com/office/2011/relationships/chartStyle" Target="style34.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6.xml"/><Relationship Id="rId1" Type="http://schemas.microsoft.com/office/2011/relationships/chartStyle" Target="style36.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7.xml"/><Relationship Id="rId1" Type="http://schemas.microsoft.com/office/2011/relationships/chartStyle" Target="style37.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8.xml"/><Relationship Id="rId1" Type="http://schemas.microsoft.com/office/2011/relationships/chartStyle" Target="style38.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39.xml"/><Relationship Id="rId1" Type="http://schemas.microsoft.com/office/2011/relationships/chartStyle" Target="style39.xml"/></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40.xml"/><Relationship Id="rId1" Type="http://schemas.microsoft.com/office/2011/relationships/chartStyle" Target="style40.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41.xml"/><Relationship Id="rId1" Type="http://schemas.microsoft.com/office/2011/relationships/chartStyle" Target="style4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42.xml"/><Relationship Id="rId1" Type="http://schemas.microsoft.com/office/2011/relationships/chartStyle" Target="style42.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43.xml"/><Relationship Id="rId1" Type="http://schemas.microsoft.com/office/2011/relationships/chartStyle" Target="style43.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44.xml"/><Relationship Id="rId1" Type="http://schemas.microsoft.com/office/2011/relationships/chartStyle" Target="style44.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5.xml"/><Relationship Id="rId1" Type="http://schemas.microsoft.com/office/2011/relationships/chartStyle" Target="style45.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6.xml"/><Relationship Id="rId1" Type="http://schemas.microsoft.com/office/2011/relationships/chartStyle" Target="style46.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7.xml"/><Relationship Id="rId1" Type="http://schemas.microsoft.com/office/2011/relationships/chartStyle" Target="style47.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8.xml"/><Relationship Id="rId1" Type="http://schemas.microsoft.com/office/2011/relationships/chartStyle" Target="style48.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9.xml"/><Relationship Id="rId1" Type="http://schemas.microsoft.com/office/2011/relationships/chartStyle" Target="style49.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50.xml"/><Relationship Id="rId1" Type="http://schemas.microsoft.com/office/2011/relationships/chartStyle" Target="style50.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51.xml"/><Relationship Id="rId1" Type="http://schemas.microsoft.com/office/2011/relationships/chartStyle" Target="style5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rgbClr val="001965"/>
              </a:solidFill>
              <a:ln w="19050">
                <a:solidFill>
                  <a:schemeClr val="lt1"/>
                </a:solidFill>
              </a:ln>
              <a:effectLst/>
            </c:spPr>
            <c:extLst>
              <c:ext xmlns:c16="http://schemas.microsoft.com/office/drawing/2014/chart" uri="{C3380CC4-5D6E-409C-BE32-E72D297353CC}">
                <c16:uniqueId val="{00000001-7A91-DE40-B93D-6A6FE4D74D14}"/>
              </c:ext>
            </c:extLst>
          </c:dPt>
          <c:dPt>
            <c:idx val="1"/>
            <c:bubble3D val="0"/>
            <c:spPr>
              <a:solidFill>
                <a:srgbClr val="3B97DE"/>
              </a:solidFill>
              <a:ln w="19050">
                <a:solidFill>
                  <a:schemeClr val="lt1"/>
                </a:solidFill>
              </a:ln>
              <a:effectLst/>
            </c:spPr>
            <c:extLst>
              <c:ext xmlns:c16="http://schemas.microsoft.com/office/drawing/2014/chart" uri="{C3380CC4-5D6E-409C-BE32-E72D297353CC}">
                <c16:uniqueId val="{00000003-7A91-DE40-B93D-6A6FE4D74D14}"/>
              </c:ext>
            </c:extLst>
          </c:dPt>
          <c:dPt>
            <c:idx val="2"/>
            <c:bubble3D val="0"/>
            <c:spPr>
              <a:solidFill>
                <a:srgbClr val="99BDED"/>
              </a:solidFill>
              <a:ln w="19050">
                <a:solidFill>
                  <a:schemeClr val="lt1"/>
                </a:solidFill>
              </a:ln>
              <a:effectLst/>
            </c:spPr>
            <c:extLst>
              <c:ext xmlns:c16="http://schemas.microsoft.com/office/drawing/2014/chart" uri="{C3380CC4-5D6E-409C-BE32-E72D297353CC}">
                <c16:uniqueId val="{00000005-7A91-DE40-B93D-6A6FE4D74D14}"/>
              </c:ext>
            </c:extLst>
          </c:dPt>
          <c:dLbls>
            <c:dLbl>
              <c:idx val="0"/>
              <c:tx>
                <c:rich>
                  <a:bodyPr/>
                  <a:lstStyle/>
                  <a:p>
                    <a:fld id="{B73C535D-8C4F-1B4E-813B-E1FA601B61A8}" type="VALUE">
                      <a:rPr lang="en-US" smtClean="0"/>
                      <a:pPr/>
                      <a:t>[VALUE]</a:t>
                    </a:fld>
                    <a:r>
                      <a:rPr lang="en-US"/>
                      <a:t>%</a:t>
                    </a:r>
                  </a:p>
                </c:rich>
              </c:tx>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2218486597018419"/>
                      <c:h val="0.25240939539988733"/>
                    </c:manualLayout>
                  </c15:layout>
                  <c15:dlblFieldTable/>
                  <c15:showDataLabelsRange val="0"/>
                </c:ext>
                <c:ext xmlns:c16="http://schemas.microsoft.com/office/drawing/2014/chart" uri="{C3380CC4-5D6E-409C-BE32-E72D297353CC}">
                  <c16:uniqueId val="{00000001-7A91-DE40-B93D-6A6FE4D74D14}"/>
                </c:ext>
              </c:extLst>
            </c:dLbl>
            <c:dLbl>
              <c:idx val="1"/>
              <c:layout>
                <c:manualLayout>
                  <c:x val="6.050443085633779E-2"/>
                  <c:y val="-0.13845056182472587"/>
                </c:manualLayout>
              </c:layout>
              <c:tx>
                <c:rich>
                  <a:bodyPr/>
                  <a:lstStyle/>
                  <a:p>
                    <a:fld id="{97F4B0B8-E0DE-9D46-8AAD-8EFE729D1E08}" type="VALUE">
                      <a:rPr lang="en-US" smtClean="0"/>
                      <a:pPr/>
                      <a:t>[VALUE]</a:t>
                    </a:fld>
                    <a:r>
                      <a:rPr lang="en-US"/>
                      <a:t>%</a:t>
                    </a:r>
                  </a:p>
                </c:rich>
              </c:tx>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29930804443885023"/>
                      <c:h val="0.25240939539988733"/>
                    </c:manualLayout>
                  </c15:layout>
                  <c15:dlblFieldTable/>
                  <c15:showDataLabelsRange val="0"/>
                </c:ext>
                <c:ext xmlns:c16="http://schemas.microsoft.com/office/drawing/2014/chart" uri="{C3380CC4-5D6E-409C-BE32-E72D297353CC}">
                  <c16:uniqueId val="{00000003-7A91-DE40-B93D-6A6FE4D74D14}"/>
                </c:ext>
              </c:extLst>
            </c:dLbl>
            <c:dLbl>
              <c:idx val="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62096A2D-1553-A344-B606-0515B298D60B}" type="VALUE">
                      <a:rPr lang="en-US" smtClean="0"/>
                      <a:pPr>
                        <a:defRPr>
                          <a:solidFill>
                            <a:schemeClr val="bg1"/>
                          </a:solidFill>
                        </a:defRPr>
                      </a:pPr>
                      <a:t>[VALUE]</a:t>
                    </a:fld>
                    <a:r>
                      <a:rPr lang="en-US"/>
                      <a:t>%</a:t>
                    </a:r>
                  </a:p>
                </c:rich>
              </c:tx>
              <c:numFmt formatCode="General"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4321846009800219"/>
                      <c:h val="0.25949954695606398"/>
                    </c:manualLayout>
                  </c15:layout>
                  <c15:dlblFieldTable/>
                  <c15:showDataLabelsRange val="0"/>
                </c:ext>
                <c:ext xmlns:c16="http://schemas.microsoft.com/office/drawing/2014/chart" uri="{C3380CC4-5D6E-409C-BE32-E72D297353CC}">
                  <c16:uniqueId val="{00000005-7A91-DE40-B93D-6A6FE4D74D14}"/>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42</c:v>
                </c:pt>
                <c:pt idx="1">
                  <c:v>19</c:v>
                </c:pt>
                <c:pt idx="2">
                  <c:v>39</c:v>
                </c:pt>
              </c:numCache>
            </c:numRef>
          </c:val>
          <c:extLst>
            <c:ext xmlns:c16="http://schemas.microsoft.com/office/drawing/2014/chart" uri="{C3380CC4-5D6E-409C-BE32-E72D297353CC}">
              <c16:uniqueId val="{00000006-7A91-DE40-B93D-6A6FE4D74D14}"/>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C3-429F-A0DA-AEECF9D21B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C3-429F-A0DA-AEECF9D21B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C3-429F-A0DA-AEECF9D21B2D}"/>
              </c:ext>
            </c:extLst>
          </c:dPt>
          <c:cat>
            <c:strRef>
              <c:f>Tabelle1!$A$2:$A$4</c:f>
              <c:strCache>
                <c:ptCount val="3"/>
                <c:pt idx="0">
                  <c:v>Fett</c:v>
                </c:pt>
                <c:pt idx="1">
                  <c:v>Protein</c:v>
                </c:pt>
                <c:pt idx="2">
                  <c:v>Kohlenhydrate</c:v>
                </c:pt>
              </c:strCache>
            </c:strRef>
          </c:cat>
          <c:val>
            <c:numRef>
              <c:f>Tabelle1!$B$2:$B$4</c:f>
              <c:numCache>
                <c:formatCode>General</c:formatCode>
                <c:ptCount val="3"/>
                <c:pt idx="0">
                  <c:v>55</c:v>
                </c:pt>
                <c:pt idx="1">
                  <c:v>25</c:v>
                </c:pt>
                <c:pt idx="2">
                  <c:v>20</c:v>
                </c:pt>
              </c:numCache>
            </c:numRef>
          </c:val>
          <c:extLst>
            <c:ext xmlns:c16="http://schemas.microsoft.com/office/drawing/2014/chart" uri="{C3380CC4-5D6E-409C-BE32-E72D297353CC}">
              <c16:uniqueId val="{00000000-AFF6-4577-BBC9-E2528A958EF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D7-4FDB-AF8F-F14A599758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D7-4FDB-AF8F-F14A599758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D7-4FDB-AF8F-F14A59975893}"/>
              </c:ext>
            </c:extLst>
          </c:dPt>
          <c:cat>
            <c:strRef>
              <c:f>Tabelle1!$A$2:$A$4</c:f>
              <c:strCache>
                <c:ptCount val="3"/>
                <c:pt idx="0">
                  <c:v>Fett</c:v>
                </c:pt>
                <c:pt idx="1">
                  <c:v>Protein</c:v>
                </c:pt>
                <c:pt idx="2">
                  <c:v>Kohlenhydrate</c:v>
                </c:pt>
              </c:strCache>
            </c:strRef>
          </c:cat>
          <c:val>
            <c:numRef>
              <c:f>Tabelle1!$B$2:$B$4</c:f>
              <c:numCache>
                <c:formatCode>General</c:formatCode>
                <c:ptCount val="3"/>
                <c:pt idx="0">
                  <c:v>28</c:v>
                </c:pt>
                <c:pt idx="1">
                  <c:v>25</c:v>
                </c:pt>
                <c:pt idx="2">
                  <c:v>60</c:v>
                </c:pt>
              </c:numCache>
            </c:numRef>
          </c:val>
          <c:extLst>
            <c:ext xmlns:c16="http://schemas.microsoft.com/office/drawing/2014/chart" uri="{C3380CC4-5D6E-409C-BE32-E72D297353CC}">
              <c16:uniqueId val="{00000006-C7D7-4FDB-AF8F-F14A599758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907547376953671"/>
          <c:y val="0.1304508326884751"/>
          <c:w val="0.66597788015731796"/>
          <c:h val="0.7088748962595196"/>
        </c:manualLayout>
      </c:layout>
      <c:barChart>
        <c:barDir val="col"/>
        <c:grouping val="clustered"/>
        <c:varyColors val="0"/>
        <c:ser>
          <c:idx val="0"/>
          <c:order val="0"/>
          <c:tx>
            <c:strRef>
              <c:f>Tabelle1!$B$1</c:f>
              <c:strCache>
                <c:ptCount val="1"/>
                <c:pt idx="0">
                  <c:v>Frauen</c:v>
                </c:pt>
              </c:strCache>
            </c:strRef>
          </c:tx>
          <c:spPr>
            <a:solidFill>
              <a:srgbClr val="3B97DE"/>
            </a:solidFill>
          </c:spPr>
          <c:invertIfNegative val="0"/>
          <c:dLbls>
            <c:dLbl>
              <c:idx val="0"/>
              <c:tx>
                <c:rich>
                  <a:bodyPr/>
                  <a:lstStyle/>
                  <a:p>
                    <a:r>
                      <a:rPr lang="en-US"/>
                      <a:t>78 %</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8822-44C6-8AA6-F368F2C9105F}"/>
                </c:ext>
              </c:extLst>
            </c:dLbl>
            <c:dLbl>
              <c:idx val="1"/>
              <c:tx>
                <c:rich>
                  <a:bodyPr/>
                  <a:lstStyle/>
                  <a:p>
                    <a:r>
                      <a:rPr lang="en-US"/>
                      <a:t>52 %</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8822-44C6-8AA6-F368F2C9105F}"/>
                </c:ext>
              </c:extLst>
            </c:dLbl>
            <c:dLbl>
              <c:idx val="2"/>
              <c:tx>
                <c:rich>
                  <a:bodyPr/>
                  <a:lstStyle/>
                  <a:p>
                    <a:r>
                      <a:rPr lang="en-US"/>
                      <a:t>22 %</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8822-44C6-8AA6-F368F2C9105F}"/>
                </c:ext>
              </c:extLst>
            </c:dLbl>
            <c:dLbl>
              <c:idx val="3"/>
              <c:tx>
                <c:rich>
                  <a:bodyPr/>
                  <a:lstStyle/>
                  <a:p>
                    <a:r>
                      <a:rPr lang="en-US"/>
                      <a:t>14 %</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6-8822-44C6-8AA6-F368F2C9105F}"/>
                </c:ext>
              </c:extLst>
            </c:dLbl>
            <c:dLbl>
              <c:idx val="4"/>
              <c:tx>
                <c:rich>
                  <a:bodyPr/>
                  <a:lstStyle/>
                  <a:p>
                    <a:r>
                      <a:rPr lang="en-US"/>
                      <a:t>2 %</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8-8822-44C6-8AA6-F368F2C9105F}"/>
                </c:ext>
              </c:extLst>
            </c:dLbl>
            <c:dLbl>
              <c:idx val="5"/>
              <c:tx>
                <c:rich>
                  <a:bodyPr/>
                  <a:lstStyle/>
                  <a:p>
                    <a:r>
                      <a:rPr lang="en-US"/>
                      <a:t>33 %</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A-8822-44C6-8AA6-F368F2C9105F}"/>
                </c:ext>
              </c:extLst>
            </c:dLbl>
            <c:numFmt formatCode="0%" sourceLinked="0"/>
            <c:spPr>
              <a:noFill/>
              <a:ln>
                <a:noFill/>
              </a:ln>
              <a:effectLst/>
            </c:spPr>
            <c:txPr>
              <a:bodyPr wrap="square" lIns="38100" tIns="19050" rIns="38100" bIns="19050" anchor="ctr">
                <a:spAutoFit/>
              </a:bodyPr>
              <a:lstStyle/>
              <a:p>
                <a:pPr>
                  <a:defRPr sz="1000" baseline="0">
                    <a:solidFill>
                      <a:srgbClr val="001965"/>
                    </a:solidFill>
                  </a:defRPr>
                </a:pPr>
                <a:endParaRPr lang="de-DE"/>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numRef>
              <c:f>Tabelle1!$A$2:$A$7</c:f>
              <c:numCache>
                <c:formatCode>General</c:formatCode>
                <c:ptCount val="6"/>
              </c:numCache>
            </c:numRef>
          </c:cat>
          <c:val>
            <c:numRef>
              <c:f>Tabelle1!$B$2:$B$7</c:f>
              <c:numCache>
                <c:formatCode>0.00</c:formatCode>
                <c:ptCount val="6"/>
                <c:pt idx="0">
                  <c:v>76</c:v>
                </c:pt>
                <c:pt idx="1">
                  <c:v>52</c:v>
                </c:pt>
                <c:pt idx="2">
                  <c:v>22</c:v>
                </c:pt>
                <c:pt idx="3">
                  <c:v>14</c:v>
                </c:pt>
                <c:pt idx="4">
                  <c:v>2</c:v>
                </c:pt>
                <c:pt idx="5">
                  <c:v>33</c:v>
                </c:pt>
              </c:numCache>
            </c:numRef>
          </c:val>
          <c:extLst>
            <c:ext xmlns:c16="http://schemas.microsoft.com/office/drawing/2014/chart" uri="{C3380CC4-5D6E-409C-BE32-E72D297353CC}">
              <c16:uniqueId val="{00000000-17F8-4809-8B8D-5AA91C0EFB93}"/>
            </c:ext>
          </c:extLst>
        </c:ser>
        <c:ser>
          <c:idx val="1"/>
          <c:order val="1"/>
          <c:tx>
            <c:strRef>
              <c:f>Tabelle1!$C$1</c:f>
              <c:strCache>
                <c:ptCount val="1"/>
                <c:pt idx="0">
                  <c:v>Männer</c:v>
                </c:pt>
              </c:strCache>
            </c:strRef>
          </c:tx>
          <c:spPr>
            <a:solidFill>
              <a:srgbClr val="001965"/>
            </a:solidFill>
          </c:spPr>
          <c:invertIfNegative val="0"/>
          <c:dLbls>
            <c:dLbl>
              <c:idx val="0"/>
              <c:tx>
                <c:rich>
                  <a:bodyPr/>
                  <a:lstStyle/>
                  <a:p>
                    <a:r>
                      <a:rPr lang="en-US"/>
                      <a:t>58</a:t>
                    </a:r>
                    <a:r>
                      <a:rPr lang="en-US" baseline="0"/>
                      <a:t> %</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822-44C6-8AA6-F368F2C9105F}"/>
                </c:ext>
              </c:extLst>
            </c:dLbl>
            <c:dLbl>
              <c:idx val="1"/>
              <c:tx>
                <c:rich>
                  <a:bodyPr/>
                  <a:lstStyle/>
                  <a:p>
                    <a:r>
                      <a:rPr lang="en-US"/>
                      <a:t>40 %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822-44C6-8AA6-F368F2C9105F}"/>
                </c:ext>
              </c:extLst>
            </c:dLbl>
            <c:dLbl>
              <c:idx val="2"/>
              <c:tx>
                <c:rich>
                  <a:bodyPr/>
                  <a:lstStyle/>
                  <a:p>
                    <a:r>
                      <a:rPr lang="en-US"/>
                      <a:t>39 %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822-44C6-8AA6-F368F2C9105F}"/>
                </c:ext>
              </c:extLst>
            </c:dLbl>
            <c:dLbl>
              <c:idx val="3"/>
              <c:tx>
                <c:rich>
                  <a:bodyPr/>
                  <a:lstStyle/>
                  <a:p>
                    <a:r>
                      <a:rPr lang="en-US"/>
                      <a:t>47 %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822-44C6-8AA6-F368F2C9105F}"/>
                </c:ext>
              </c:extLst>
            </c:dLbl>
            <c:dLbl>
              <c:idx val="4"/>
              <c:tx>
                <c:rich>
                  <a:bodyPr/>
                  <a:lstStyle/>
                  <a:p>
                    <a:r>
                      <a:rPr lang="en-US"/>
                      <a:t>3 %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822-44C6-8AA6-F368F2C9105F}"/>
                </c:ext>
              </c:extLst>
            </c:dLbl>
            <c:dLbl>
              <c:idx val="5"/>
              <c:tx>
                <c:rich>
                  <a:bodyPr/>
                  <a:lstStyle/>
                  <a:p>
                    <a:r>
                      <a:rPr lang="en-US"/>
                      <a:t>13 %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8822-44C6-8AA6-F368F2C9105F}"/>
                </c:ext>
              </c:extLst>
            </c:dLbl>
            <c:numFmt formatCode="0%" sourceLinked="0"/>
            <c:spPr>
              <a:noFill/>
              <a:ln>
                <a:noFill/>
              </a:ln>
              <a:effectLst/>
            </c:spPr>
            <c:txPr>
              <a:bodyPr wrap="square" lIns="38100" tIns="19050" rIns="38100" bIns="19050" anchor="ctr">
                <a:spAutoFit/>
              </a:bodyPr>
              <a:lstStyle/>
              <a:p>
                <a:pPr>
                  <a:defRPr sz="1000" baseline="0">
                    <a:solidFill>
                      <a:srgbClr val="001965"/>
                    </a:solidFill>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Tabelle1!$A$2:$A$7</c:f>
              <c:numCache>
                <c:formatCode>General</c:formatCode>
                <c:ptCount val="6"/>
              </c:numCache>
            </c:numRef>
          </c:cat>
          <c:val>
            <c:numRef>
              <c:f>Tabelle1!$C$2:$C$7</c:f>
              <c:numCache>
                <c:formatCode>0.00</c:formatCode>
                <c:ptCount val="6"/>
                <c:pt idx="0">
                  <c:v>58</c:v>
                </c:pt>
                <c:pt idx="1">
                  <c:v>40</c:v>
                </c:pt>
                <c:pt idx="2">
                  <c:v>39</c:v>
                </c:pt>
                <c:pt idx="3">
                  <c:v>47</c:v>
                </c:pt>
                <c:pt idx="4">
                  <c:v>3</c:v>
                </c:pt>
                <c:pt idx="5">
                  <c:v>13</c:v>
                </c:pt>
              </c:numCache>
            </c:numRef>
          </c:val>
          <c:extLst>
            <c:ext xmlns:c16="http://schemas.microsoft.com/office/drawing/2014/chart" uri="{C3380CC4-5D6E-409C-BE32-E72D297353CC}">
              <c16:uniqueId val="{00000001-17F8-4809-8B8D-5AA91C0EFB93}"/>
            </c:ext>
          </c:extLst>
        </c:ser>
        <c:dLbls>
          <c:dLblPos val="outEnd"/>
          <c:showLegendKey val="0"/>
          <c:showVal val="1"/>
          <c:showCatName val="0"/>
          <c:showSerName val="0"/>
          <c:showPercent val="0"/>
          <c:showBubbleSize val="0"/>
        </c:dLbls>
        <c:gapWidth val="100"/>
        <c:axId val="207250944"/>
        <c:axId val="205431936"/>
      </c:barChart>
      <c:catAx>
        <c:axId val="207250944"/>
        <c:scaling>
          <c:orientation val="minMax"/>
        </c:scaling>
        <c:delete val="0"/>
        <c:axPos val="b"/>
        <c:numFmt formatCode="General" sourceLinked="1"/>
        <c:majorTickMark val="out"/>
        <c:minorTickMark val="none"/>
        <c:tickLblPos val="nextTo"/>
        <c:crossAx val="205431936"/>
        <c:crosses val="autoZero"/>
        <c:auto val="1"/>
        <c:lblAlgn val="ctr"/>
        <c:lblOffset val="100"/>
        <c:noMultiLvlLbl val="0"/>
      </c:catAx>
      <c:valAx>
        <c:axId val="205431936"/>
        <c:scaling>
          <c:orientation val="minMax"/>
          <c:max val="100"/>
          <c:min val="0"/>
        </c:scaling>
        <c:delete val="0"/>
        <c:axPos val="l"/>
        <c:majorGridlines>
          <c:spPr>
            <a:ln>
              <a:solidFill>
                <a:srgbClr val="898989">
                  <a:alpha val="20000"/>
                </a:srgbClr>
              </a:solidFill>
            </a:ln>
          </c:spPr>
        </c:majorGridlines>
        <c:numFmt formatCode="#,##0" sourceLinked="0"/>
        <c:majorTickMark val="out"/>
        <c:minorTickMark val="none"/>
        <c:tickLblPos val="nextTo"/>
        <c:txPr>
          <a:bodyPr/>
          <a:lstStyle/>
          <a:p>
            <a:pPr>
              <a:defRPr sz="1200" baseline="0"/>
            </a:pPr>
            <a:endParaRPr lang="de-DE"/>
          </a:p>
        </c:txPr>
        <c:crossAx val="207250944"/>
        <c:crosses val="autoZero"/>
        <c:crossBetween val="between"/>
        <c:majorUnit val="10"/>
      </c:valAx>
    </c:plotArea>
    <c:legend>
      <c:legendPos val="t"/>
      <c:legendEntry>
        <c:idx val="0"/>
        <c:txPr>
          <a:bodyPr/>
          <a:lstStyle/>
          <a:p>
            <a:pPr>
              <a:defRPr sz="1000">
                <a:solidFill>
                  <a:srgbClr val="001965"/>
                </a:solidFill>
              </a:defRPr>
            </a:pPr>
            <a:endParaRPr lang="de-DE"/>
          </a:p>
        </c:txPr>
      </c:legendEntry>
      <c:legendEntry>
        <c:idx val="1"/>
        <c:txPr>
          <a:bodyPr/>
          <a:lstStyle/>
          <a:p>
            <a:pPr>
              <a:defRPr sz="1000">
                <a:solidFill>
                  <a:srgbClr val="001965"/>
                </a:solidFill>
              </a:defRPr>
            </a:pPr>
            <a:endParaRPr lang="de-DE"/>
          </a:p>
        </c:txPr>
      </c:legendEntry>
      <c:layout>
        <c:manualLayout>
          <c:xMode val="edge"/>
          <c:yMode val="edge"/>
          <c:x val="0.38782550655943748"/>
          <c:y val="0.13806171780612692"/>
          <c:w val="0.20378445651832461"/>
          <c:h val="6.1343579122032997E-2"/>
        </c:manualLayout>
      </c:layout>
      <c:overlay val="0"/>
      <c:txPr>
        <a:bodyPr/>
        <a:lstStyle/>
        <a:p>
          <a:pPr>
            <a:defRPr sz="1000">
              <a:solidFill>
                <a:srgbClr val="001965"/>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41105847692499"/>
          <c:y val="0.1485019741471558"/>
          <c:w val="0.6804738244071471"/>
          <c:h val="0.73437186186762804"/>
        </c:manualLayout>
      </c:layout>
      <c:barChart>
        <c:barDir val="col"/>
        <c:grouping val="clustered"/>
        <c:varyColors val="0"/>
        <c:ser>
          <c:idx val="2"/>
          <c:order val="1"/>
          <c:tx>
            <c:strRef>
              <c:f>Tabelle1!$B$1</c:f>
              <c:strCache>
                <c:ptCount val="1"/>
                <c:pt idx="0">
                  <c:v>HEP + NUT + PSYC</c:v>
                </c:pt>
              </c:strCache>
            </c:strRef>
          </c:tx>
          <c:spPr>
            <a:solidFill>
              <a:srgbClr val="005AD2"/>
            </a:solidFill>
            <a:ln w="19050" cap="flat">
              <a:solidFill>
                <a:srgbClr val="005AD2"/>
              </a:solidFill>
            </a:ln>
          </c:spPr>
          <c:invertIfNegative val="0"/>
          <c:cat>
            <c:numRef>
              <c:f>Tabelle1!$A$2:$A$19</c:f>
              <c:numCache>
                <c:formatCode>General</c:formatCode>
                <c:ptCount val="18"/>
              </c:numCache>
            </c:numRef>
          </c:cat>
          <c:val>
            <c:numRef>
              <c:f>Tabelle1!$B$2:$B$19</c:f>
              <c:numCache>
                <c:formatCode>General</c:formatCode>
                <c:ptCount val="18"/>
              </c:numCache>
            </c:numRef>
          </c:val>
          <c:extLst>
            <c:ext xmlns:c16="http://schemas.microsoft.com/office/drawing/2014/chart" uri="{C3380CC4-5D6E-409C-BE32-E72D297353CC}">
              <c16:uniqueId val="{00000003-2872-4829-B411-8ACE2A3FB811}"/>
            </c:ext>
          </c:extLst>
        </c:ser>
        <c:ser>
          <c:idx val="3"/>
          <c:order val="2"/>
          <c:tx>
            <c:strRef>
              <c:f>Tabelle1!$C$1</c:f>
              <c:strCache>
                <c:ptCount val="1"/>
                <c:pt idx="0">
                  <c:v>HEP + NUT</c:v>
                </c:pt>
              </c:strCache>
            </c:strRef>
          </c:tx>
          <c:spPr>
            <a:solidFill>
              <a:srgbClr val="3B97DE"/>
            </a:solidFill>
            <a:ln>
              <a:solidFill>
                <a:srgbClr val="3B97DE"/>
              </a:solidFill>
            </a:ln>
          </c:spPr>
          <c:invertIfNegative val="0"/>
          <c:cat>
            <c:numRef>
              <c:f>Tabelle1!$A$2:$A$19</c:f>
              <c:numCache>
                <c:formatCode>General</c:formatCode>
                <c:ptCount val="18"/>
              </c:numCache>
            </c:numRef>
          </c:cat>
          <c:val>
            <c:numRef>
              <c:f>Tabelle1!$C$2:$C$19</c:f>
              <c:numCache>
                <c:formatCode>General</c:formatCode>
                <c:ptCount val="18"/>
              </c:numCache>
            </c:numRef>
          </c:val>
          <c:extLst>
            <c:ext xmlns:c16="http://schemas.microsoft.com/office/drawing/2014/chart" uri="{C3380CC4-5D6E-409C-BE32-E72D297353CC}">
              <c16:uniqueId val="{00000007-2872-4829-B411-8ACE2A3FB811}"/>
            </c:ext>
          </c:extLst>
        </c:ser>
        <c:ser>
          <c:idx val="0"/>
          <c:order val="3"/>
          <c:tx>
            <c:strRef>
              <c:f>Tabelle1!$D$1</c:f>
              <c:strCache>
                <c:ptCount val="1"/>
                <c:pt idx="0">
                  <c:v>HEP</c:v>
                </c:pt>
              </c:strCache>
            </c:strRef>
          </c:tx>
          <c:spPr>
            <a:solidFill>
              <a:schemeClr val="accent3"/>
            </a:solidFill>
            <a:ln>
              <a:solidFill>
                <a:schemeClr val="accent3"/>
              </a:solidFill>
            </a:ln>
          </c:spPr>
          <c:invertIfNegative val="0"/>
          <c:cat>
            <c:numRef>
              <c:f>Tabelle1!$A$2:$A$19</c:f>
              <c:numCache>
                <c:formatCode>General</c:formatCode>
                <c:ptCount val="18"/>
              </c:numCache>
            </c:numRef>
          </c:cat>
          <c:val>
            <c:numRef>
              <c:f>Tabelle1!$D$2:$D$19</c:f>
              <c:numCache>
                <c:formatCode>General</c:formatCode>
                <c:ptCount val="18"/>
              </c:numCache>
            </c:numRef>
          </c:val>
          <c:extLst>
            <c:ext xmlns:c16="http://schemas.microsoft.com/office/drawing/2014/chart" uri="{C3380CC4-5D6E-409C-BE32-E72D297353CC}">
              <c16:uniqueId val="{00000008-2872-4829-B411-8ACE2A3FB811}"/>
            </c:ext>
          </c:extLst>
        </c:ser>
        <c:dLbls>
          <c:showLegendKey val="0"/>
          <c:showVal val="0"/>
          <c:showCatName val="0"/>
          <c:showSerName val="0"/>
          <c:showPercent val="0"/>
          <c:showBubbleSize val="0"/>
        </c:dLbls>
        <c:gapWidth val="150"/>
        <c:axId val="152506368"/>
        <c:axId val="204097792"/>
        <c:extLst>
          <c:ext xmlns:c15="http://schemas.microsoft.com/office/drawing/2012/chart" uri="{02D57815-91ED-43cb-92C2-25804820EDAC}">
            <c15:filteredBarSeries>
              <c15:ser>
                <c:idx val="1"/>
                <c:order val="0"/>
                <c:tx>
                  <c:strRef>
                    <c:extLst>
                      <c:ext uri="{02D57815-91ED-43cb-92C2-25804820EDAC}">
                        <c15:formulaRef>
                          <c15:sqref>Tabelle1!$A$1</c15:sqref>
                        </c15:formulaRef>
                      </c:ext>
                    </c:extLst>
                    <c:strCache>
                      <c:ptCount val="1"/>
                      <c:pt idx="0">
                        <c:v> </c:v>
                      </c:pt>
                    </c:strCache>
                  </c:strRef>
                </c:tx>
                <c:invertIfNegative val="0"/>
                <c:errBars>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numRef>
                    <c:extLst>
                      <c:ext uri="{02D57815-91ED-43cb-92C2-25804820EDAC}">
                        <c15:formulaRef>
                          <c15:sqref>Tabelle1!$A$2:$A$19</c15:sqref>
                        </c15:formulaRef>
                      </c:ext>
                    </c:extLst>
                    <c:numCache>
                      <c:formatCode>General</c:formatCode>
                      <c:ptCount val="18"/>
                    </c:numCache>
                  </c:numRef>
                </c:cat>
                <c:val>
                  <c:numRef>
                    <c:extLst>
                      <c:ext uri="{02D57815-91ED-43cb-92C2-25804820EDAC}">
                        <c15:formulaRef>
                          <c15:sqref>Tabelle1!$A$2:$A$19</c15:sqref>
                        </c15:formulaRef>
                      </c:ext>
                    </c:extLst>
                    <c:numCache>
                      <c:formatCode>General</c:formatCode>
                      <c:ptCount val="18"/>
                    </c:numCache>
                  </c:numRef>
                </c:val>
                <c:extLst>
                  <c:ext xmlns:c16="http://schemas.microsoft.com/office/drawing/2014/chart" uri="{C3380CC4-5D6E-409C-BE32-E72D297353CC}">
                    <c16:uniqueId val="{00000002-2872-4829-B411-8ACE2A3FB811}"/>
                  </c:ext>
                </c:extLst>
              </c15:ser>
            </c15:filteredBarSeries>
          </c:ext>
        </c:extLst>
      </c:barChart>
      <c:dateAx>
        <c:axId val="152506368"/>
        <c:scaling>
          <c:orientation val="minMax"/>
          <c:max val="19"/>
        </c:scaling>
        <c:delete val="0"/>
        <c:axPos val="b"/>
        <c:numFmt formatCode="General" sourceLinked="1"/>
        <c:majorTickMark val="none"/>
        <c:minorTickMark val="none"/>
        <c:tickLblPos val="nextTo"/>
        <c:spPr>
          <a:ln/>
        </c:spPr>
        <c:txPr>
          <a:bodyPr/>
          <a:lstStyle/>
          <a:p>
            <a:pPr>
              <a:defRPr sz="1000"/>
            </a:pPr>
            <a:endParaRPr lang="de-DE"/>
          </a:p>
        </c:txPr>
        <c:crossAx val="204097792"/>
        <c:crosses val="autoZero"/>
        <c:auto val="1"/>
        <c:lblOffset val="100"/>
        <c:baseTimeUnit val="days"/>
        <c:majorTimeUnit val="days"/>
        <c:minorTimeUnit val="days"/>
      </c:dateAx>
      <c:valAx>
        <c:axId val="204097792"/>
        <c:scaling>
          <c:orientation val="minMax"/>
          <c:max val="12"/>
          <c:min val="0"/>
        </c:scaling>
        <c:delete val="0"/>
        <c:axPos val="l"/>
        <c:numFmt formatCode="General" sourceLinked="1"/>
        <c:majorTickMark val="out"/>
        <c:minorTickMark val="none"/>
        <c:tickLblPos val="nextTo"/>
        <c:txPr>
          <a:bodyPr/>
          <a:lstStyle/>
          <a:p>
            <a:pPr>
              <a:defRPr>
                <a:solidFill>
                  <a:schemeClr val="bg1"/>
                </a:solidFill>
              </a:defRPr>
            </a:pPr>
            <a:endParaRPr lang="de-DE"/>
          </a:p>
        </c:txPr>
        <c:crossAx val="152506368"/>
        <c:crosses val="autoZero"/>
        <c:crossBetween val="midCat"/>
        <c:majorUnit val="1"/>
      </c:valAx>
      <c:spPr>
        <a:noFill/>
        <a:ln w="25400">
          <a:noFill/>
        </a:ln>
      </c:spPr>
    </c:plotArea>
    <c:legend>
      <c:legendPos val="t"/>
      <c:layout>
        <c:manualLayout>
          <c:xMode val="edge"/>
          <c:yMode val="edge"/>
          <c:x val="0.19306247903873841"/>
          <c:y val="1.1344105008690835E-2"/>
          <c:w val="0.65362320597416723"/>
          <c:h val="7.2762179886605993E-2"/>
        </c:manualLayout>
      </c:layout>
      <c:overlay val="0"/>
      <c:spPr>
        <a:ln>
          <a:solidFill>
            <a:srgbClr val="005AD2"/>
          </a:solidFill>
        </a:ln>
      </c:spPr>
    </c:legend>
    <c:plotVisOnly val="1"/>
    <c:dispBlanksAs val="gap"/>
    <c:showDLblsOverMax val="0"/>
  </c:chart>
  <c:txPr>
    <a:bodyPr/>
    <a:lstStyle/>
    <a:p>
      <a:pPr>
        <a:defRPr sz="1000">
          <a:solidFill>
            <a:srgbClr val="001965"/>
          </a:solidFill>
          <a:latin typeface="+mn-lt"/>
        </a:defRPr>
      </a:pPr>
      <a:endParaRPr lang="de-D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30285198999825"/>
          <c:y val="0.26436468186028"/>
          <c:w val="0.78493624346038415"/>
          <c:h val="0.57766073228445158"/>
        </c:manualLayout>
      </c:layout>
      <c:lineChart>
        <c:grouping val="standard"/>
        <c:varyColors val="0"/>
        <c:ser>
          <c:idx val="3"/>
          <c:order val="1"/>
          <c:tx>
            <c:strRef>
              <c:f>Tabelle1!$B$1</c:f>
              <c:strCache>
                <c:ptCount val="1"/>
              </c:strCache>
            </c:strRef>
          </c:tx>
          <c:spPr>
            <a:ln>
              <a:solidFill>
                <a:schemeClr val="tx2"/>
              </a:solidFill>
            </a:ln>
          </c:spPr>
          <c:marker>
            <c:symbol val="none"/>
          </c:marker>
          <c:dPt>
            <c:idx val="8"/>
            <c:bubble3D val="0"/>
            <c:extLst>
              <c:ext xmlns:c16="http://schemas.microsoft.com/office/drawing/2014/chart" uri="{C3380CC4-5D6E-409C-BE32-E72D297353CC}">
                <c16:uniqueId val="{00000000-CA57-4246-826C-41F2D52A93C6}"/>
              </c:ext>
            </c:extLst>
          </c:dPt>
          <c:cat>
            <c:strRef>
              <c:f>Tabelle1!$A$2:$A$14</c:f>
              <c:strCache>
                <c:ptCount val="13"/>
                <c:pt idx="0">
                  <c:v>0</c:v>
                </c:pt>
                <c:pt idx="3">
                  <c:v>0.5</c:v>
                </c:pt>
                <c:pt idx="6">
                  <c:v>1</c:v>
                </c:pt>
                <c:pt idx="9">
                  <c:v>1.5</c:v>
                </c:pt>
                <c:pt idx="12">
                  <c:v>2</c:v>
                </c:pt>
              </c:strCache>
            </c:strRef>
          </c:cat>
          <c:val>
            <c:numRef>
              <c:f>Tabelle1!$B$2:$B$14</c:f>
              <c:numCache>
                <c:formatCode>General</c:formatCode>
                <c:ptCount val="13"/>
              </c:numCache>
            </c:numRef>
          </c:val>
          <c:smooth val="0"/>
          <c:extLst>
            <c:ext xmlns:c16="http://schemas.microsoft.com/office/drawing/2014/chart" uri="{C3380CC4-5D6E-409C-BE32-E72D297353CC}">
              <c16:uniqueId val="{00000007-2872-4829-B411-8ACE2A3FB811}"/>
            </c:ext>
          </c:extLst>
        </c:ser>
        <c:ser>
          <c:idx val="0"/>
          <c:order val="2"/>
          <c:tx>
            <c:strRef>
              <c:f>Tabelle1!$C$1</c:f>
              <c:strCache>
                <c:ptCount val="1"/>
              </c:strCache>
            </c:strRef>
          </c:tx>
          <c:spPr>
            <a:ln>
              <a:solidFill>
                <a:srgbClr val="939AA7"/>
              </a:solidFill>
            </a:ln>
          </c:spPr>
          <c:marker>
            <c:symbol val="none"/>
          </c:marker>
          <c:cat>
            <c:strRef>
              <c:f>Tabelle1!$A$2:$A$14</c:f>
              <c:strCache>
                <c:ptCount val="13"/>
                <c:pt idx="0">
                  <c:v>0</c:v>
                </c:pt>
                <c:pt idx="3">
                  <c:v>0.5</c:v>
                </c:pt>
                <c:pt idx="6">
                  <c:v>1</c:v>
                </c:pt>
                <c:pt idx="9">
                  <c:v>1.5</c:v>
                </c:pt>
                <c:pt idx="12">
                  <c:v>2</c:v>
                </c:pt>
              </c:strCache>
            </c:strRef>
          </c:cat>
          <c:val>
            <c:numRef>
              <c:f>Tabelle1!$C$2:$C$14</c:f>
              <c:numCache>
                <c:formatCode>General</c:formatCode>
                <c:ptCount val="13"/>
              </c:numCache>
            </c:numRef>
          </c:val>
          <c:smooth val="0"/>
          <c:extLst>
            <c:ext xmlns:c16="http://schemas.microsoft.com/office/drawing/2014/chart" uri="{C3380CC4-5D6E-409C-BE32-E72D297353CC}">
              <c16:uniqueId val="{00000001-EDC9-4181-9D69-F1291022B044}"/>
            </c:ext>
          </c:extLst>
        </c:ser>
        <c:dLbls>
          <c:showLegendKey val="0"/>
          <c:showVal val="0"/>
          <c:showCatName val="0"/>
          <c:showSerName val="0"/>
          <c:showPercent val="0"/>
          <c:showBubbleSize val="0"/>
        </c:dLbls>
        <c:smooth val="0"/>
        <c:axId val="152506368"/>
        <c:axId val="204097792"/>
        <c:extLst>
          <c:ext xmlns:c15="http://schemas.microsoft.com/office/drawing/2012/chart" uri="{02D57815-91ED-43cb-92C2-25804820EDAC}">
            <c15:filteredLineSeries>
              <c15:ser>
                <c:idx val="1"/>
                <c:order val="0"/>
                <c:tx>
                  <c:strRef>
                    <c:extLst>
                      <c:ext uri="{02D57815-91ED-43cb-92C2-25804820EDAC}">
                        <c15:formulaRef>
                          <c15:sqref>Tabelle1!$A$1</c15:sqref>
                        </c15:formulaRef>
                      </c:ext>
                    </c:extLst>
                    <c:strCache>
                      <c:ptCount val="1"/>
                      <c:pt idx="0">
                        <c:v> </c:v>
                      </c:pt>
                    </c:strCache>
                  </c:strRef>
                </c:tx>
                <c:marker>
                  <c:symbol val="circle"/>
                  <c:size val="6"/>
                  <c:spPr>
                    <a:solidFill>
                      <a:srgbClr val="001965"/>
                    </a:solidFill>
                    <a:ln cap="rnd">
                      <a:solidFill>
                        <a:srgbClr val="001965"/>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strRef>
                    <c:extLst>
                      <c:ext uri="{02D57815-91ED-43cb-92C2-25804820EDAC}">
                        <c15:formulaRef>
                          <c15:sqref>Tabelle1!$A$2:$A$14</c15:sqref>
                        </c15:formulaRef>
                      </c:ext>
                    </c:extLst>
                    <c:strCache>
                      <c:ptCount val="13"/>
                      <c:pt idx="0">
                        <c:v>0</c:v>
                      </c:pt>
                      <c:pt idx="3">
                        <c:v>0.5</c:v>
                      </c:pt>
                      <c:pt idx="6">
                        <c:v>1</c:v>
                      </c:pt>
                      <c:pt idx="9">
                        <c:v>1.5</c:v>
                      </c:pt>
                      <c:pt idx="12">
                        <c:v>2</c:v>
                      </c:pt>
                    </c:strCache>
                  </c:strRef>
                </c:cat>
                <c:val>
                  <c:numRef>
                    <c:extLst>
                      <c:ext uri="{02D57815-91ED-43cb-92C2-25804820EDAC}">
                        <c15:formulaRef>
                          <c15:sqref>Tabelle1!$A$2:$A$14</c15:sqref>
                        </c15:formulaRef>
                      </c:ext>
                    </c:extLst>
                    <c:numCache>
                      <c:formatCode>General</c:formatCode>
                      <c:ptCount val="13"/>
                      <c:pt idx="0" formatCode="@">
                        <c:v>0</c:v>
                      </c:pt>
                      <c:pt idx="3" formatCode="@">
                        <c:v>0</c:v>
                      </c:pt>
                      <c:pt idx="6" formatCode="@">
                        <c:v>1</c:v>
                      </c:pt>
                      <c:pt idx="9" formatCode="@">
                        <c:v>0</c:v>
                      </c:pt>
                      <c:pt idx="12" formatCode="@">
                        <c:v>0</c:v>
                      </c:pt>
                    </c:numCache>
                  </c:numRef>
                </c:val>
                <c:smooth val="0"/>
                <c:extLst>
                  <c:ext xmlns:c16="http://schemas.microsoft.com/office/drawing/2014/chart" uri="{C3380CC4-5D6E-409C-BE32-E72D297353CC}">
                    <c16:uniqueId val="{00000002-2872-4829-B411-8ACE2A3FB811}"/>
                  </c:ext>
                </c:extLst>
              </c15:ser>
            </c15:filteredLineSeries>
          </c:ext>
        </c:extLst>
      </c:lineChart>
      <c:catAx>
        <c:axId val="152506368"/>
        <c:scaling>
          <c:orientation val="minMax"/>
          <c:max val="19"/>
        </c:scaling>
        <c:delete val="0"/>
        <c:axPos val="b"/>
        <c:numFmt formatCode="General" sourceLinked="1"/>
        <c:majorTickMark val="none"/>
        <c:minorTickMark val="none"/>
        <c:tickLblPos val="none"/>
        <c:spPr>
          <a:ln/>
        </c:spPr>
        <c:txPr>
          <a:bodyPr/>
          <a:lstStyle/>
          <a:p>
            <a:pPr>
              <a:defRPr sz="1000"/>
            </a:pPr>
            <a:endParaRPr lang="de-DE"/>
          </a:p>
        </c:txPr>
        <c:crossAx val="204097792"/>
        <c:crosses val="autoZero"/>
        <c:auto val="1"/>
        <c:lblAlgn val="ctr"/>
        <c:lblOffset val="100"/>
        <c:tickMarkSkip val="1"/>
        <c:noMultiLvlLbl val="0"/>
      </c:catAx>
      <c:valAx>
        <c:axId val="204097792"/>
        <c:scaling>
          <c:orientation val="minMax"/>
          <c:max val="6"/>
          <c:min val="0"/>
        </c:scaling>
        <c:delete val="0"/>
        <c:axPos val="l"/>
        <c:numFmt formatCode="General" sourceLinked="1"/>
        <c:majorTickMark val="out"/>
        <c:minorTickMark val="out"/>
        <c:tickLblPos val="nextTo"/>
        <c:spPr>
          <a:ln/>
        </c:spPr>
        <c:txPr>
          <a:bodyPr/>
          <a:lstStyle/>
          <a:p>
            <a:pPr>
              <a:defRPr>
                <a:solidFill>
                  <a:schemeClr val="bg1"/>
                </a:solidFill>
              </a:defRPr>
            </a:pPr>
            <a:endParaRPr lang="de-DE"/>
          </a:p>
        </c:txPr>
        <c:crossAx val="152506368"/>
        <c:crosses val="autoZero"/>
        <c:crossBetween val="midCat"/>
        <c:majorUnit val="1"/>
        <c:minorUnit val="1"/>
      </c:valAx>
      <c:spPr>
        <a:noFill/>
        <a:ln w="25400">
          <a:noFill/>
        </a:ln>
      </c:spPr>
    </c:plotArea>
    <c:plotVisOnly val="0"/>
    <c:dispBlanksAs val="gap"/>
    <c:showDLblsOverMax val="0"/>
  </c:chart>
  <c:txPr>
    <a:bodyPr/>
    <a:lstStyle/>
    <a:p>
      <a:pPr>
        <a:defRPr sz="1000">
          <a:solidFill>
            <a:srgbClr val="001965"/>
          </a:solidFill>
          <a:latin typeface="+mn-lt"/>
        </a:defRPr>
      </a:pPr>
      <a:endParaRPr lang="de-D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77301524202888"/>
          <c:y val="3.8087433248814494E-2"/>
          <c:w val="0.69818240575695045"/>
          <c:h val="0.7702140918493483"/>
        </c:manualLayout>
      </c:layout>
      <c:lineChart>
        <c:grouping val="standard"/>
        <c:varyColors val="0"/>
        <c:ser>
          <c:idx val="1"/>
          <c:order val="1"/>
          <c:tx>
            <c:strRef>
              <c:f>Tabelle1!$B$1</c:f>
              <c:strCache>
                <c:ptCount val="1"/>
                <c:pt idx="0">
                  <c:v>Intervention, Bewegung</c:v>
                </c:pt>
              </c:strCache>
            </c:strRef>
          </c:tx>
          <c:spPr>
            <a:ln w="19050" cap="flat">
              <a:solidFill>
                <a:schemeClr val="tx2"/>
              </a:solidFill>
            </a:ln>
          </c:spPr>
          <c:marker>
            <c:symbol val="none"/>
          </c:marker>
          <c:cat>
            <c:numRef>
              <c:f>Tabelle1!$A$2:$A$8</c:f>
              <c:numCache>
                <c:formatCode>General</c:formatCode>
                <c:ptCount val="7"/>
                <c:pt idx="0">
                  <c:v>0</c:v>
                </c:pt>
                <c:pt idx="1">
                  <c:v>1</c:v>
                </c:pt>
                <c:pt idx="2">
                  <c:v>2</c:v>
                </c:pt>
                <c:pt idx="3">
                  <c:v>3</c:v>
                </c:pt>
                <c:pt idx="4">
                  <c:v>4</c:v>
                </c:pt>
                <c:pt idx="5">
                  <c:v>5</c:v>
                </c:pt>
                <c:pt idx="6">
                  <c:v>6</c:v>
                </c:pt>
              </c:numCache>
            </c:numRef>
          </c:cat>
          <c:val>
            <c:numRef>
              <c:f>Tabelle1!$B$2:$B$8</c:f>
              <c:numCache>
                <c:formatCode>General</c:formatCode>
                <c:ptCount val="7"/>
              </c:numCache>
            </c:numRef>
          </c:val>
          <c:smooth val="0"/>
          <c:extLst>
            <c:ext xmlns:c16="http://schemas.microsoft.com/office/drawing/2014/chart" uri="{C3380CC4-5D6E-409C-BE32-E72D297353CC}">
              <c16:uniqueId val="{00000001-397D-45F3-B436-8CE4AE32892F}"/>
            </c:ext>
          </c:extLst>
        </c:ser>
        <c:ser>
          <c:idx val="2"/>
          <c:order val="2"/>
          <c:tx>
            <c:strRef>
              <c:f>Tabelle1!$C$1</c:f>
              <c:strCache>
                <c:ptCount val="1"/>
                <c:pt idx="0">
                  <c:v>Kontrolle</c:v>
                </c:pt>
              </c:strCache>
            </c:strRef>
          </c:tx>
          <c:spPr>
            <a:ln>
              <a:solidFill>
                <a:srgbClr val="939AA7"/>
              </a:solidFill>
            </a:ln>
          </c:spPr>
          <c:marker>
            <c:symbol val="none"/>
          </c:marker>
          <c:cat>
            <c:numRef>
              <c:f>Tabelle1!$A$2:$A$8</c:f>
              <c:numCache>
                <c:formatCode>General</c:formatCode>
                <c:ptCount val="7"/>
                <c:pt idx="0">
                  <c:v>0</c:v>
                </c:pt>
                <c:pt idx="1">
                  <c:v>1</c:v>
                </c:pt>
                <c:pt idx="2">
                  <c:v>2</c:v>
                </c:pt>
                <c:pt idx="3">
                  <c:v>3</c:v>
                </c:pt>
                <c:pt idx="4">
                  <c:v>4</c:v>
                </c:pt>
                <c:pt idx="5">
                  <c:v>5</c:v>
                </c:pt>
                <c:pt idx="6">
                  <c:v>6</c:v>
                </c:pt>
              </c:numCache>
            </c:numRef>
          </c:cat>
          <c:val>
            <c:numRef>
              <c:f>Tabelle1!$C$2:$C$8</c:f>
              <c:numCache>
                <c:formatCode>General</c:formatCode>
                <c:ptCount val="7"/>
              </c:numCache>
            </c:numRef>
          </c:val>
          <c:smooth val="0"/>
          <c:extLst>
            <c:ext xmlns:c16="http://schemas.microsoft.com/office/drawing/2014/chart" uri="{C3380CC4-5D6E-409C-BE32-E72D297353CC}">
              <c16:uniqueId val="{00000002-397D-45F3-B436-8CE4AE32892F}"/>
            </c:ext>
          </c:extLst>
        </c:ser>
        <c:dLbls>
          <c:showLegendKey val="0"/>
          <c:showVal val="0"/>
          <c:showCatName val="0"/>
          <c:showSerName val="0"/>
          <c:showPercent val="0"/>
          <c:showBubbleSize val="0"/>
        </c:dLbls>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numRef>
                    <c:extLst>
                      <c:ext uri="{02D57815-91ED-43cb-92C2-25804820EDAC}">
                        <c15:formulaRef>
                          <c15:sqref>Tabelle1!$A$2:$A$8</c15:sqref>
                        </c15:formulaRef>
                      </c:ext>
                    </c:extLst>
                    <c:numCache>
                      <c:formatCode>General</c:formatCode>
                      <c:ptCount val="7"/>
                      <c:pt idx="0">
                        <c:v>0</c:v>
                      </c:pt>
                      <c:pt idx="1">
                        <c:v>1</c:v>
                      </c:pt>
                      <c:pt idx="2">
                        <c:v>2</c:v>
                      </c:pt>
                      <c:pt idx="3">
                        <c:v>3</c:v>
                      </c:pt>
                      <c:pt idx="4">
                        <c:v>4</c:v>
                      </c:pt>
                      <c:pt idx="5">
                        <c:v>5</c:v>
                      </c:pt>
                      <c:pt idx="6">
                        <c:v>6</c:v>
                      </c:pt>
                    </c:numCache>
                  </c:numRef>
                </c:cat>
                <c:val>
                  <c:numRef>
                    <c:extLst>
                      <c:ext uri="{02D57815-91ED-43cb-92C2-25804820EDAC}">
                        <c15:formulaRef>
                          <c15:sqref>Tabelle1!$A$2:$A$8</c15:sqref>
                        </c15:formulaRef>
                      </c:ext>
                    </c:extLst>
                    <c:numCache>
                      <c:formatCode>General</c:formatCode>
                      <c:ptCount val="7"/>
                      <c:pt idx="0">
                        <c:v>0</c:v>
                      </c:pt>
                      <c:pt idx="1">
                        <c:v>1</c:v>
                      </c:pt>
                      <c:pt idx="2">
                        <c:v>2</c:v>
                      </c:pt>
                      <c:pt idx="3">
                        <c:v>3</c:v>
                      </c:pt>
                      <c:pt idx="4">
                        <c:v>4</c:v>
                      </c:pt>
                      <c:pt idx="5">
                        <c:v>5</c:v>
                      </c:pt>
                      <c:pt idx="6">
                        <c:v>6</c:v>
                      </c:pt>
                    </c:numCache>
                  </c:numRef>
                </c:val>
                <c:smooth val="0"/>
                <c:extLst>
                  <c:ext xmlns:c16="http://schemas.microsoft.com/office/drawing/2014/chart" uri="{C3380CC4-5D6E-409C-BE32-E72D297353CC}">
                    <c16:uniqueId val="{00000003-397D-45F3-B436-8CE4AE32892F}"/>
                  </c:ext>
                </c:extLst>
              </c15:ser>
            </c15:filteredLineSeries>
          </c:ext>
        </c:extLst>
      </c:lineChart>
      <c:catAx>
        <c:axId val="152506368"/>
        <c:scaling>
          <c:orientation val="minMax"/>
        </c:scaling>
        <c:delete val="0"/>
        <c:axPos val="b"/>
        <c:title>
          <c:tx>
            <c:rich>
              <a:bodyPr/>
              <a:lstStyle/>
              <a:p>
                <a:pPr>
                  <a:defRPr/>
                </a:pPr>
                <a:r>
                  <a:rPr lang="de-DE"/>
                  <a:t>Zeit bis zur HE (Monate)</a:t>
                </a:r>
                <a:endParaRPr lang="es-ES"/>
              </a:p>
            </c:rich>
          </c:tx>
          <c:layout>
            <c:manualLayout>
              <c:xMode val="edge"/>
              <c:yMode val="edge"/>
              <c:x val="0.41417413510684797"/>
              <c:y val="0.91080783982380176"/>
            </c:manualLayout>
          </c:layout>
          <c:overlay val="0"/>
        </c:title>
        <c:numFmt formatCode="General" sourceLinked="0"/>
        <c:majorTickMark val="out"/>
        <c:minorTickMark val="none"/>
        <c:tickLblPos val="nextTo"/>
        <c:spPr>
          <a:ln/>
        </c:spPr>
        <c:crossAx val="204097792"/>
        <c:crosses val="autoZero"/>
        <c:auto val="0"/>
        <c:lblAlgn val="ctr"/>
        <c:lblOffset val="100"/>
        <c:tickMarkSkip val="1"/>
        <c:noMultiLvlLbl val="0"/>
      </c:catAx>
      <c:valAx>
        <c:axId val="204097792"/>
        <c:scaling>
          <c:orientation val="minMax"/>
          <c:max val="1"/>
          <c:min val="0"/>
        </c:scaling>
        <c:delete val="0"/>
        <c:axPos val="l"/>
        <c:title>
          <c:tx>
            <c:rich>
              <a:bodyPr rot="-5400000" vert="horz"/>
              <a:lstStyle/>
              <a:p>
                <a:pPr>
                  <a:defRPr>
                    <a:latin typeface="+mn-lt"/>
                  </a:defRPr>
                </a:pPr>
                <a:r>
                  <a:rPr kumimoji="0" lang="en-US" sz="1200" b="1" i="0" u="none" strike="noStrike" kern="1200" cap="none" spc="0" normalizeH="0" baseline="0" noProof="0" err="1">
                    <a:ln>
                      <a:noFill/>
                    </a:ln>
                    <a:solidFill>
                      <a:srgbClr val="001965"/>
                    </a:solidFill>
                    <a:effectLst/>
                    <a:uLnTx/>
                    <a:uFillTx/>
                    <a:latin typeface="+mn-lt"/>
                    <a:cs typeface="Apis For Office" panose="020B0504010101010104" pitchFamily="34" charset="0"/>
                  </a:rPr>
                  <a:t>Hepatische</a:t>
                </a:r>
                <a:r>
                  <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rPr>
                  <a:t> </a:t>
                </a:r>
                <a:r>
                  <a:rPr kumimoji="0" lang="en-US" sz="1200" b="1" i="0" u="none" strike="noStrike" kern="1200" cap="none" spc="0" normalizeH="0" baseline="0" noProof="0" err="1">
                    <a:ln>
                      <a:noFill/>
                    </a:ln>
                    <a:solidFill>
                      <a:srgbClr val="001965"/>
                    </a:solidFill>
                    <a:effectLst/>
                    <a:uLnTx/>
                    <a:uFillTx/>
                    <a:latin typeface="+mn-lt"/>
                    <a:cs typeface="Apis For Office" panose="020B0504010101010104" pitchFamily="34" charset="0"/>
                  </a:rPr>
                  <a:t>Enzephalopathie</a:t>
                </a:r>
                <a:endPar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endParaRPr>
              </a:p>
              <a:p>
                <a:pPr>
                  <a:defRPr>
                    <a:latin typeface="+mn-lt"/>
                  </a:defRPr>
                </a:pPr>
                <a:r>
                  <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rPr>
                  <a:t>post-TIPS</a:t>
                </a:r>
              </a:p>
            </c:rich>
          </c:tx>
          <c:layout>
            <c:manualLayout>
              <c:xMode val="edge"/>
              <c:yMode val="edge"/>
              <c:x val="9.7946859267273978E-2"/>
              <c:y val="7.9781449891636338E-2"/>
            </c:manualLayout>
          </c:layout>
          <c:overlay val="0"/>
        </c:title>
        <c:numFmt formatCode="#,##0.0" sourceLinked="0"/>
        <c:majorTickMark val="out"/>
        <c:minorTickMark val="none"/>
        <c:tickLblPos val="nextTo"/>
        <c:crossAx val="152506368"/>
        <c:crossesAt val="0"/>
        <c:crossBetween val="midCat"/>
        <c:majorUnit val="0.2"/>
      </c:valAx>
    </c:plotArea>
    <c:legend>
      <c:legendPos val="t"/>
      <c:layout>
        <c:manualLayout>
          <c:xMode val="edge"/>
          <c:yMode val="edge"/>
          <c:x val="0.50229062352357301"/>
          <c:y val="3.0786207770329217E-2"/>
          <c:w val="0.46726334831072341"/>
          <c:h val="0.12474197415473554"/>
        </c:manualLayout>
      </c:layout>
      <c:overlay val="0"/>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907547376953671"/>
          <c:y val="0.1304508326884751"/>
          <c:w val="0.66597788015731796"/>
          <c:h val="0.7088748962595196"/>
        </c:manualLayout>
      </c:layout>
      <c:barChart>
        <c:barDir val="col"/>
        <c:grouping val="clustered"/>
        <c:varyColors val="0"/>
        <c:ser>
          <c:idx val="0"/>
          <c:order val="0"/>
          <c:tx>
            <c:strRef>
              <c:f>Tabelle1!$B$1</c:f>
              <c:strCache>
                <c:ptCount val="1"/>
                <c:pt idx="0">
                  <c:v>Original</c:v>
                </c:pt>
              </c:strCache>
            </c:strRef>
          </c:tx>
          <c:spPr>
            <a:solidFill>
              <a:srgbClr val="3B97DE"/>
            </a:solidFill>
          </c:spPr>
          <c:invertIfNegative val="0"/>
          <c:dLbls>
            <c:numFmt formatCode="0.0%" sourceLinked="0"/>
            <c:spPr>
              <a:noFill/>
              <a:ln>
                <a:noFill/>
              </a:ln>
              <a:effectLst/>
            </c:spPr>
            <c:txPr>
              <a:bodyPr wrap="square" lIns="38100" tIns="19050" rIns="38100" bIns="19050" anchor="ctr">
                <a:spAutoFit/>
              </a:bodyPr>
              <a:lstStyle/>
              <a:p>
                <a:pPr>
                  <a:defRPr sz="1000"/>
                </a:pPr>
                <a:endParaRPr lang="de-DE"/>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numRef>
              <c:f>Tabelle1!$A$2:$A$5</c:f>
              <c:numCache>
                <c:formatCode>General</c:formatCode>
                <c:ptCount val="4"/>
              </c:numCache>
            </c:numRef>
          </c:cat>
          <c:val>
            <c:numRef>
              <c:f>Tabelle1!$B$2:$B$5</c:f>
              <c:numCache>
                <c:formatCode>0.00</c:formatCode>
                <c:ptCount val="4"/>
                <c:pt idx="0">
                  <c:v>75.5</c:v>
                </c:pt>
                <c:pt idx="1">
                  <c:v>68.8</c:v>
                </c:pt>
                <c:pt idx="2">
                  <c:v>41.1</c:v>
                </c:pt>
                <c:pt idx="3">
                  <c:v>49.5</c:v>
                </c:pt>
              </c:numCache>
            </c:numRef>
          </c:val>
          <c:extLst>
            <c:ext xmlns:c16="http://schemas.microsoft.com/office/drawing/2014/chart" uri="{C3380CC4-5D6E-409C-BE32-E72D297353CC}">
              <c16:uniqueId val="{00000000-C9ED-9940-BF03-0600050B55E6}"/>
            </c:ext>
          </c:extLst>
        </c:ser>
        <c:ser>
          <c:idx val="1"/>
          <c:order val="1"/>
          <c:tx>
            <c:strRef>
              <c:f>Tabelle1!$C$1</c:f>
              <c:strCache>
                <c:ptCount val="1"/>
                <c:pt idx="0">
                  <c:v>ADORE</c:v>
                </c:pt>
              </c:strCache>
            </c:strRef>
          </c:tx>
          <c:spPr>
            <a:solidFill>
              <a:srgbClr val="001965"/>
            </a:solidFill>
          </c:spPr>
          <c:invertIfNegative val="0"/>
          <c:dLbls>
            <c:numFmt formatCode="0.0%" sourceLinked="0"/>
            <c:spPr>
              <a:noFill/>
              <a:ln>
                <a:noFill/>
              </a:ln>
              <a:effectLst/>
            </c:spPr>
            <c:txPr>
              <a:bodyPr wrap="square" lIns="38100" tIns="19050" rIns="38100" bIns="19050" anchor="ctr">
                <a:spAutoFit/>
              </a:bodyPr>
              <a:lstStyle/>
              <a:p>
                <a:pPr>
                  <a:defRPr sz="10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Tabelle1!$A$2:$A$5</c:f>
              <c:numCache>
                <c:formatCode>General</c:formatCode>
                <c:ptCount val="4"/>
              </c:numCache>
            </c:numRef>
          </c:cat>
          <c:val>
            <c:numRef>
              <c:f>Tabelle1!$C$2:$C$5</c:f>
              <c:numCache>
                <c:formatCode>0.00</c:formatCode>
                <c:ptCount val="4"/>
                <c:pt idx="0">
                  <c:v>81.400000000000006</c:v>
                </c:pt>
                <c:pt idx="1">
                  <c:v>75.599999999999994</c:v>
                </c:pt>
                <c:pt idx="2">
                  <c:v>51</c:v>
                </c:pt>
                <c:pt idx="3">
                  <c:v>38.6</c:v>
                </c:pt>
              </c:numCache>
            </c:numRef>
          </c:val>
          <c:extLst>
            <c:ext xmlns:c16="http://schemas.microsoft.com/office/drawing/2014/chart" uri="{C3380CC4-5D6E-409C-BE32-E72D297353CC}">
              <c16:uniqueId val="{00000001-C9ED-9940-BF03-0600050B55E6}"/>
            </c:ext>
          </c:extLst>
        </c:ser>
        <c:dLbls>
          <c:dLblPos val="outEnd"/>
          <c:showLegendKey val="0"/>
          <c:showVal val="1"/>
          <c:showCatName val="0"/>
          <c:showSerName val="0"/>
          <c:showPercent val="0"/>
          <c:showBubbleSize val="0"/>
        </c:dLbls>
        <c:gapWidth val="100"/>
        <c:axId val="207250944"/>
        <c:axId val="205431936"/>
      </c:barChart>
      <c:catAx>
        <c:axId val="207250944"/>
        <c:scaling>
          <c:orientation val="minMax"/>
        </c:scaling>
        <c:delete val="1"/>
        <c:axPos val="b"/>
        <c:numFmt formatCode="General" sourceLinked="1"/>
        <c:majorTickMark val="none"/>
        <c:minorTickMark val="none"/>
        <c:tickLblPos val="none"/>
        <c:crossAx val="205431936"/>
        <c:crosses val="autoZero"/>
        <c:auto val="1"/>
        <c:lblAlgn val="ctr"/>
        <c:lblOffset val="100"/>
        <c:noMultiLvlLbl val="0"/>
      </c:catAx>
      <c:valAx>
        <c:axId val="205431936"/>
        <c:scaling>
          <c:orientation val="minMax"/>
          <c:max val="100"/>
          <c:min val="0"/>
        </c:scaling>
        <c:delete val="1"/>
        <c:axPos val="l"/>
        <c:majorGridlines>
          <c:spPr>
            <a:ln>
              <a:solidFill>
                <a:schemeClr val="tx1">
                  <a:tint val="75000"/>
                  <a:alpha val="20000"/>
                </a:schemeClr>
              </a:solidFill>
            </a:ln>
          </c:spPr>
        </c:majorGridlines>
        <c:numFmt formatCode="0%" sourceLinked="0"/>
        <c:majorTickMark val="out"/>
        <c:minorTickMark val="none"/>
        <c:tickLblPos val="nextTo"/>
        <c:crossAx val="207250944"/>
        <c:crosses val="autoZero"/>
        <c:crossBetween val="between"/>
        <c:majorUnit val="10"/>
        <c:dispUnits>
          <c:builtInUnit val="hundreds"/>
        </c:dispUnits>
      </c:valAx>
    </c:plotArea>
    <c:legend>
      <c:legendPos val="t"/>
      <c:legendEntry>
        <c:idx val="0"/>
        <c:txPr>
          <a:bodyPr/>
          <a:lstStyle/>
          <a:p>
            <a:pPr>
              <a:defRPr sz="1000">
                <a:solidFill>
                  <a:srgbClr val="001965"/>
                </a:solidFill>
              </a:defRPr>
            </a:pPr>
            <a:endParaRPr lang="de-DE"/>
          </a:p>
        </c:txPr>
      </c:legendEntry>
      <c:legendEntry>
        <c:idx val="1"/>
        <c:txPr>
          <a:bodyPr/>
          <a:lstStyle/>
          <a:p>
            <a:pPr>
              <a:defRPr sz="1000">
                <a:solidFill>
                  <a:srgbClr val="001965"/>
                </a:solidFill>
              </a:defRPr>
            </a:pPr>
            <a:endParaRPr lang="de-DE"/>
          </a:p>
        </c:txPr>
      </c:legendEntry>
      <c:layout>
        <c:manualLayout>
          <c:xMode val="edge"/>
          <c:yMode val="edge"/>
          <c:x val="0.39810777174083767"/>
          <c:y val="4.7492906114431195E-2"/>
          <c:w val="0.20378445651832461"/>
          <c:h val="6.1343579122032997E-2"/>
        </c:manualLayout>
      </c:layout>
      <c:overlay val="0"/>
      <c:txPr>
        <a:bodyPr/>
        <a:lstStyle/>
        <a:p>
          <a:pPr>
            <a:defRPr sz="1000">
              <a:solidFill>
                <a:srgbClr val="001965"/>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907547376953671"/>
          <c:y val="0.1304508326884751"/>
          <c:w val="0.66597788015731796"/>
          <c:h val="0.7088748962595196"/>
        </c:manualLayout>
      </c:layout>
      <c:barChart>
        <c:barDir val="col"/>
        <c:grouping val="clustered"/>
        <c:varyColors val="0"/>
        <c:ser>
          <c:idx val="0"/>
          <c:order val="0"/>
          <c:tx>
            <c:strRef>
              <c:f>Tabelle1!$B$1</c:f>
              <c:strCache>
                <c:ptCount val="1"/>
                <c:pt idx="0">
                  <c:v>Original</c:v>
                </c:pt>
              </c:strCache>
            </c:strRef>
          </c:tx>
          <c:spPr>
            <a:solidFill>
              <a:srgbClr val="3B97DE"/>
            </a:solidFill>
          </c:spPr>
          <c:invertIfNegative val="0"/>
          <c:dLbls>
            <c:numFmt formatCode="0.0%" sourceLinked="0"/>
            <c:spPr>
              <a:noFill/>
              <a:ln>
                <a:noFill/>
              </a:ln>
              <a:effectLst/>
            </c:spPr>
            <c:txPr>
              <a:bodyPr wrap="square" lIns="38100" tIns="19050" rIns="38100" bIns="19050" anchor="ctr">
                <a:spAutoFit/>
              </a:bodyPr>
              <a:lstStyle/>
              <a:p>
                <a:pPr>
                  <a:defRPr sz="1000"/>
                </a:pPr>
                <a:endParaRPr lang="de-DE"/>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numRef>
              <c:f>Tabelle1!$A$2:$A$5</c:f>
              <c:numCache>
                <c:formatCode>General</c:formatCode>
                <c:ptCount val="4"/>
              </c:numCache>
            </c:numRef>
          </c:cat>
          <c:val>
            <c:numRef>
              <c:f>Tabelle1!$B$2:$B$5</c:f>
              <c:numCache>
                <c:formatCode>0.00</c:formatCode>
                <c:ptCount val="4"/>
                <c:pt idx="0">
                  <c:v>85.2</c:v>
                </c:pt>
                <c:pt idx="1">
                  <c:v>75.599999999999994</c:v>
                </c:pt>
                <c:pt idx="2">
                  <c:v>59.7</c:v>
                </c:pt>
                <c:pt idx="3">
                  <c:v>29</c:v>
                </c:pt>
              </c:numCache>
            </c:numRef>
          </c:val>
          <c:extLst>
            <c:ext xmlns:c16="http://schemas.microsoft.com/office/drawing/2014/chart" uri="{C3380CC4-5D6E-409C-BE32-E72D297353CC}">
              <c16:uniqueId val="{00000000-B3A5-2244-B89F-421BC874A458}"/>
            </c:ext>
          </c:extLst>
        </c:ser>
        <c:ser>
          <c:idx val="1"/>
          <c:order val="1"/>
          <c:tx>
            <c:strRef>
              <c:f>Tabelle1!$C$1</c:f>
              <c:strCache>
                <c:ptCount val="1"/>
                <c:pt idx="0">
                  <c:v>ADORE</c:v>
                </c:pt>
              </c:strCache>
            </c:strRef>
          </c:tx>
          <c:spPr>
            <a:solidFill>
              <a:srgbClr val="001965"/>
            </a:solidFill>
          </c:spPr>
          <c:invertIfNegative val="0"/>
          <c:dLbls>
            <c:numFmt formatCode="0.0%" sourceLinked="0"/>
            <c:spPr>
              <a:noFill/>
              <a:ln>
                <a:noFill/>
              </a:ln>
              <a:effectLst/>
            </c:spPr>
            <c:txPr>
              <a:bodyPr wrap="square" lIns="38100" tIns="19050" rIns="38100" bIns="19050" anchor="ctr">
                <a:spAutoFit/>
              </a:bodyPr>
              <a:lstStyle/>
              <a:p>
                <a:pPr>
                  <a:defRPr sz="10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Tabelle1!$A$2:$A$5</c:f>
              <c:numCache>
                <c:formatCode>General</c:formatCode>
                <c:ptCount val="4"/>
              </c:numCache>
            </c:numRef>
          </c:cat>
          <c:val>
            <c:numRef>
              <c:f>Tabelle1!$C$2:$C$5</c:f>
              <c:numCache>
                <c:formatCode>0.00</c:formatCode>
                <c:ptCount val="4"/>
                <c:pt idx="0">
                  <c:v>88.1</c:v>
                </c:pt>
                <c:pt idx="1">
                  <c:v>79.2</c:v>
                </c:pt>
                <c:pt idx="2">
                  <c:v>65</c:v>
                </c:pt>
                <c:pt idx="3">
                  <c:v>23.7</c:v>
                </c:pt>
              </c:numCache>
            </c:numRef>
          </c:val>
          <c:extLst>
            <c:ext xmlns:c16="http://schemas.microsoft.com/office/drawing/2014/chart" uri="{C3380CC4-5D6E-409C-BE32-E72D297353CC}">
              <c16:uniqueId val="{00000001-B3A5-2244-B89F-421BC874A458}"/>
            </c:ext>
          </c:extLst>
        </c:ser>
        <c:dLbls>
          <c:dLblPos val="outEnd"/>
          <c:showLegendKey val="0"/>
          <c:showVal val="1"/>
          <c:showCatName val="0"/>
          <c:showSerName val="0"/>
          <c:showPercent val="0"/>
          <c:showBubbleSize val="0"/>
        </c:dLbls>
        <c:gapWidth val="100"/>
        <c:axId val="207250944"/>
        <c:axId val="205431936"/>
      </c:barChart>
      <c:catAx>
        <c:axId val="207250944"/>
        <c:scaling>
          <c:orientation val="minMax"/>
        </c:scaling>
        <c:delete val="1"/>
        <c:axPos val="b"/>
        <c:numFmt formatCode="General" sourceLinked="1"/>
        <c:majorTickMark val="none"/>
        <c:minorTickMark val="none"/>
        <c:tickLblPos val="none"/>
        <c:crossAx val="205431936"/>
        <c:crosses val="autoZero"/>
        <c:auto val="1"/>
        <c:lblAlgn val="ctr"/>
        <c:lblOffset val="100"/>
        <c:noMultiLvlLbl val="0"/>
      </c:catAx>
      <c:valAx>
        <c:axId val="205431936"/>
        <c:scaling>
          <c:orientation val="minMax"/>
          <c:max val="100"/>
          <c:min val="0"/>
        </c:scaling>
        <c:delete val="1"/>
        <c:axPos val="l"/>
        <c:majorGridlines>
          <c:spPr>
            <a:ln>
              <a:solidFill>
                <a:schemeClr val="tx1">
                  <a:tint val="75000"/>
                  <a:alpha val="20000"/>
                </a:schemeClr>
              </a:solidFill>
            </a:ln>
          </c:spPr>
        </c:majorGridlines>
        <c:numFmt formatCode="0%" sourceLinked="0"/>
        <c:majorTickMark val="out"/>
        <c:minorTickMark val="none"/>
        <c:tickLblPos val="nextTo"/>
        <c:crossAx val="207250944"/>
        <c:crosses val="autoZero"/>
        <c:crossBetween val="between"/>
        <c:majorUnit val="10"/>
        <c:dispUnits>
          <c:builtInUnit val="hundreds"/>
        </c:dispUnits>
      </c:valAx>
    </c:plotArea>
    <c:legend>
      <c:legendPos val="t"/>
      <c:layout>
        <c:manualLayout>
          <c:xMode val="edge"/>
          <c:yMode val="edge"/>
          <c:x val="0.39605131870455768"/>
          <c:y val="4.4100555677686108E-2"/>
          <c:w val="0.20378445651832461"/>
          <c:h val="6.1343579122032997E-2"/>
        </c:manualLayout>
      </c:layout>
      <c:overlay val="0"/>
      <c:txPr>
        <a:bodyPr/>
        <a:lstStyle/>
        <a:p>
          <a:pPr>
            <a:defRPr sz="1000">
              <a:solidFill>
                <a:srgbClr val="001965"/>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6977540881104"/>
          <c:y val="3.8087433248814494E-2"/>
          <c:w val="0.85346401191238463"/>
          <c:h val="0.7702140918493483"/>
        </c:manualLayout>
      </c:layout>
      <c:lineChart>
        <c:grouping val="standard"/>
        <c:varyColors val="0"/>
        <c:ser>
          <c:idx val="1"/>
          <c:order val="1"/>
          <c:tx>
            <c:strRef>
              <c:f>Tabelle1!$B$1</c:f>
              <c:strCache>
                <c:ptCount val="1"/>
                <c:pt idx="0">
                  <c:v>Radiomic: 0,89 (0,78; 0,96)**</c:v>
                </c:pt>
              </c:strCache>
            </c:strRef>
          </c:tx>
          <c:spPr>
            <a:ln w="19050" cap="flat">
              <a:solidFill>
                <a:schemeClr val="tx2"/>
              </a:solidFill>
            </a:ln>
          </c:spPr>
          <c:marker>
            <c:symbol val="none"/>
          </c:marker>
          <c:cat>
            <c:strRef>
              <c:f>Tabelle1!$A$2:$A$7</c:f>
              <c:strCache>
                <c:ptCount val="6"/>
                <c:pt idx="0">
                  <c:v>0</c:v>
                </c:pt>
                <c:pt idx="2">
                  <c:v>40</c:v>
                </c:pt>
                <c:pt idx="4">
                  <c:v>80</c:v>
                </c:pt>
                <c:pt idx="5">
                  <c:v> </c:v>
                </c:pt>
              </c:strCache>
            </c:strRef>
          </c:cat>
          <c:val>
            <c:numRef>
              <c:f>Tabelle1!$B$2:$B$7</c:f>
              <c:numCache>
                <c:formatCode>General</c:formatCode>
                <c:ptCount val="6"/>
              </c:numCache>
            </c:numRef>
          </c:val>
          <c:smooth val="0"/>
          <c:extLst>
            <c:ext xmlns:c16="http://schemas.microsoft.com/office/drawing/2014/chart" uri="{C3380CC4-5D6E-409C-BE32-E72D297353CC}">
              <c16:uniqueId val="{00000000-272F-4A45-AC88-CA535516E300}"/>
            </c:ext>
          </c:extLst>
        </c:ser>
        <c:ser>
          <c:idx val="2"/>
          <c:order val="2"/>
          <c:tx>
            <c:strRef>
              <c:f>Tabelle1!$C$1</c:f>
              <c:strCache>
                <c:ptCount val="1"/>
                <c:pt idx="0">
                  <c:v>BCLC: 0,61 (0,47; 0,74)</c:v>
                </c:pt>
              </c:strCache>
            </c:strRef>
          </c:tx>
          <c:spPr>
            <a:ln>
              <a:solidFill>
                <a:schemeClr val="accent5"/>
              </a:solidFill>
            </a:ln>
          </c:spPr>
          <c:marker>
            <c:symbol val="none"/>
          </c:marker>
          <c:cat>
            <c:strRef>
              <c:f>Tabelle1!$A$2:$A$7</c:f>
              <c:strCache>
                <c:ptCount val="6"/>
                <c:pt idx="0">
                  <c:v>0</c:v>
                </c:pt>
                <c:pt idx="2">
                  <c:v>40</c:v>
                </c:pt>
                <c:pt idx="4">
                  <c:v>80</c:v>
                </c:pt>
                <c:pt idx="5">
                  <c:v> </c:v>
                </c:pt>
              </c:strCache>
            </c:strRef>
          </c:cat>
          <c:val>
            <c:numRef>
              <c:f>Tabelle1!$C$2:$C$7</c:f>
              <c:numCache>
                <c:formatCode>General</c:formatCode>
                <c:ptCount val="6"/>
              </c:numCache>
            </c:numRef>
          </c:val>
          <c:smooth val="0"/>
          <c:extLst>
            <c:ext xmlns:c16="http://schemas.microsoft.com/office/drawing/2014/chart" uri="{C3380CC4-5D6E-409C-BE32-E72D297353CC}">
              <c16:uniqueId val="{00000001-272F-4A45-AC88-CA535516E300}"/>
            </c:ext>
          </c:extLst>
        </c:ser>
        <c:ser>
          <c:idx val="3"/>
          <c:order val="3"/>
          <c:tx>
            <c:strRef>
              <c:f>Tabelle1!$D$1</c:f>
              <c:strCache>
                <c:ptCount val="1"/>
                <c:pt idx="0">
                  <c:v>ALBI: 0,52 (0,38; 0,66)</c:v>
                </c:pt>
              </c:strCache>
            </c:strRef>
          </c:tx>
          <c:spPr>
            <a:ln>
              <a:solidFill>
                <a:schemeClr val="accent3"/>
              </a:solidFill>
            </a:ln>
          </c:spPr>
          <c:marker>
            <c:symbol val="none"/>
          </c:marker>
          <c:val>
            <c:numRef>
              <c:f>Tabelle1!$D$2:$D$7</c:f>
              <c:numCache>
                <c:formatCode>General</c:formatCode>
                <c:ptCount val="6"/>
              </c:numCache>
            </c:numRef>
          </c:val>
          <c:smooth val="0"/>
          <c:extLst>
            <c:ext xmlns:c16="http://schemas.microsoft.com/office/drawing/2014/chart" uri="{C3380CC4-5D6E-409C-BE32-E72D297353CC}">
              <c16:uniqueId val="{00000003-272F-4A45-AC88-CA535516E300}"/>
            </c:ext>
          </c:extLst>
        </c:ser>
        <c:ser>
          <c:idx val="4"/>
          <c:order val="4"/>
          <c:tx>
            <c:strRef>
              <c:f>Tabelle1!$E$1</c:f>
              <c:strCache>
                <c:ptCount val="1"/>
                <c:pt idx="0">
                  <c:v>AFP: 0,56 (0,42; 0,69)</c:v>
                </c:pt>
              </c:strCache>
            </c:strRef>
          </c:tx>
          <c:spPr>
            <a:ln>
              <a:solidFill>
                <a:schemeClr val="accent4"/>
              </a:solidFill>
            </a:ln>
          </c:spPr>
          <c:marker>
            <c:symbol val="none"/>
          </c:marker>
          <c:val>
            <c:numRef>
              <c:f>Tabelle1!$E$2:$E$7</c:f>
              <c:numCache>
                <c:formatCode>General</c:formatCode>
                <c:ptCount val="6"/>
              </c:numCache>
            </c:numRef>
          </c:val>
          <c:smooth val="0"/>
          <c:extLst>
            <c:ext xmlns:c16="http://schemas.microsoft.com/office/drawing/2014/chart" uri="{C3380CC4-5D6E-409C-BE32-E72D297353CC}">
              <c16:uniqueId val="{00000004-272F-4A45-AC88-CA535516E300}"/>
            </c:ext>
          </c:extLst>
        </c:ser>
        <c:ser>
          <c:idx val="5"/>
          <c:order val="5"/>
          <c:tx>
            <c:strRef>
              <c:f>Tabelle1!$F$1</c:f>
              <c:strCache>
                <c:ptCount val="1"/>
                <c:pt idx="0">
                  <c:v>Tumorgröße: 0,61 (0,47; 0,74)</c:v>
                </c:pt>
              </c:strCache>
            </c:strRef>
          </c:tx>
          <c:spPr>
            <a:ln>
              <a:solidFill>
                <a:schemeClr val="accent2"/>
              </a:solidFill>
            </a:ln>
          </c:spPr>
          <c:marker>
            <c:symbol val="none"/>
          </c:marker>
          <c:val>
            <c:numRef>
              <c:f>Tabelle1!$F$2:$F$7</c:f>
              <c:numCache>
                <c:formatCode>General</c:formatCode>
                <c:ptCount val="6"/>
              </c:numCache>
            </c:numRef>
          </c:val>
          <c:smooth val="0"/>
          <c:extLst>
            <c:ext xmlns:c16="http://schemas.microsoft.com/office/drawing/2014/chart" uri="{C3380CC4-5D6E-409C-BE32-E72D297353CC}">
              <c16:uniqueId val="{00000005-272F-4A45-AC88-CA535516E300}"/>
            </c:ext>
          </c:extLst>
        </c:ser>
        <c:ser>
          <c:idx val="6"/>
          <c:order val="6"/>
          <c:tx>
            <c:strRef>
              <c:f>Tabelle1!$G$1</c:f>
              <c:strCache>
                <c:ptCount val="1"/>
                <c:pt idx="0">
                  <c:v>Metastasen: 0,62 (0,48; 0,75)</c:v>
                </c:pt>
              </c:strCache>
            </c:strRef>
          </c:tx>
          <c:spPr>
            <a:ln>
              <a:solidFill>
                <a:srgbClr val="939AA7"/>
              </a:solidFill>
            </a:ln>
          </c:spPr>
          <c:marker>
            <c:symbol val="none"/>
          </c:marker>
          <c:val>
            <c:numRef>
              <c:f>Tabelle1!$G$2:$G$7</c:f>
              <c:numCache>
                <c:formatCode>General</c:formatCode>
                <c:ptCount val="6"/>
              </c:numCache>
            </c:numRef>
          </c:val>
          <c:smooth val="0"/>
          <c:extLst>
            <c:ext xmlns:c16="http://schemas.microsoft.com/office/drawing/2014/chart" uri="{C3380CC4-5D6E-409C-BE32-E72D297353CC}">
              <c16:uniqueId val="{00000006-272F-4A45-AC88-CA535516E300}"/>
            </c:ext>
          </c:extLst>
        </c:ser>
        <c:dLbls>
          <c:showLegendKey val="0"/>
          <c:showVal val="0"/>
          <c:showCatName val="0"/>
          <c:showSerName val="0"/>
          <c:showPercent val="0"/>
          <c:showBubbleSize val="0"/>
        </c:dLbls>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strRef>
                    <c:extLst>
                      <c:ext uri="{02D57815-91ED-43cb-92C2-25804820EDAC}">
                        <c15:formulaRef>
                          <c15:sqref>Tabelle1!$A$2:$A$7</c15:sqref>
                        </c15:formulaRef>
                      </c:ext>
                    </c:extLst>
                    <c:strCache>
                      <c:ptCount val="6"/>
                      <c:pt idx="0">
                        <c:v>0</c:v>
                      </c:pt>
                      <c:pt idx="2">
                        <c:v>40</c:v>
                      </c:pt>
                      <c:pt idx="4">
                        <c:v>80</c:v>
                      </c:pt>
                      <c:pt idx="5">
                        <c:v> </c:v>
                      </c:pt>
                    </c:strCache>
                  </c:strRef>
                </c:cat>
                <c:val>
                  <c:numRef>
                    <c:extLst>
                      <c:ext uri="{02D57815-91ED-43cb-92C2-25804820EDAC}">
                        <c15:formulaRef>
                          <c15:sqref>Tabelle1!$A$2:$A$7</c15:sqref>
                        </c15:formulaRef>
                      </c:ext>
                    </c:extLst>
                    <c:numCache>
                      <c:formatCode>General</c:formatCode>
                      <c:ptCount val="6"/>
                      <c:pt idx="0">
                        <c:v>0</c:v>
                      </c:pt>
                      <c:pt idx="2">
                        <c:v>40</c:v>
                      </c:pt>
                      <c:pt idx="4">
                        <c:v>80</c:v>
                      </c:pt>
                      <c:pt idx="5">
                        <c:v>0</c:v>
                      </c:pt>
                    </c:numCache>
                  </c:numRef>
                </c:val>
                <c:smooth val="0"/>
                <c:extLst>
                  <c:ext xmlns:c16="http://schemas.microsoft.com/office/drawing/2014/chart" uri="{C3380CC4-5D6E-409C-BE32-E72D297353CC}">
                    <c16:uniqueId val="{00000002-272F-4A45-AC88-CA535516E300}"/>
                  </c:ext>
                </c:extLst>
              </c15:ser>
            </c15:filteredLineSeries>
          </c:ext>
        </c:extLst>
      </c:lineChart>
      <c:catAx>
        <c:axId val="152506368"/>
        <c:scaling>
          <c:orientation val="minMax"/>
        </c:scaling>
        <c:delete val="0"/>
        <c:axPos val="b"/>
        <c:title>
          <c:tx>
            <c:rich>
              <a:bodyPr/>
              <a:lstStyle/>
              <a:p>
                <a:pPr>
                  <a:defRPr/>
                </a:pPr>
                <a:r>
                  <a:rPr lang="es-ES"/>
                  <a:t>1-Spezifität</a:t>
                </a:r>
              </a:p>
            </c:rich>
          </c:tx>
          <c:layout>
            <c:manualLayout>
              <c:xMode val="edge"/>
              <c:yMode val="edge"/>
              <c:x val="0.42134097846786811"/>
              <c:y val="0.91916501908496784"/>
            </c:manualLayout>
          </c:layout>
          <c:overlay val="0"/>
        </c:title>
        <c:numFmt formatCode="General" sourceLinked="0"/>
        <c:majorTickMark val="out"/>
        <c:minorTickMark val="none"/>
        <c:tickLblPos val="nextTo"/>
        <c:spPr>
          <a:ln/>
        </c:spPr>
        <c:crossAx val="204097792"/>
        <c:crosses val="autoZero"/>
        <c:auto val="0"/>
        <c:lblAlgn val="ctr"/>
        <c:lblOffset val="100"/>
        <c:tickMarkSkip val="1"/>
        <c:noMultiLvlLbl val="0"/>
      </c:catAx>
      <c:valAx>
        <c:axId val="204097792"/>
        <c:scaling>
          <c:orientation val="minMax"/>
          <c:max val="100"/>
          <c:min val="0"/>
        </c:scaling>
        <c:delete val="0"/>
        <c:axPos val="l"/>
        <c:title>
          <c:tx>
            <c:rich>
              <a:bodyPr rot="-5400000" vert="horz"/>
              <a:lstStyle/>
              <a:p>
                <a:pPr>
                  <a:defRPr>
                    <a:latin typeface="+mn-lt"/>
                  </a:defRPr>
                </a:pPr>
                <a:r>
                  <a:rPr kumimoji="0" lang="en-US" sz="1200" b="1" i="0" u="none" strike="noStrike" kern="1200" cap="none" spc="0" normalizeH="0" baseline="0" noProof="0" err="1">
                    <a:ln>
                      <a:noFill/>
                    </a:ln>
                    <a:solidFill>
                      <a:srgbClr val="001965"/>
                    </a:solidFill>
                    <a:effectLst/>
                    <a:uLnTx/>
                    <a:uFillTx/>
                    <a:latin typeface="+mn-lt"/>
                    <a:cs typeface="Apis For Office" panose="020B0504010101010104" pitchFamily="34" charset="0"/>
                  </a:rPr>
                  <a:t>Sensitivität</a:t>
                </a:r>
                <a:endPar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endParaRPr>
              </a:p>
            </c:rich>
          </c:tx>
          <c:layout>
            <c:manualLayout>
              <c:xMode val="edge"/>
              <c:yMode val="edge"/>
              <c:x val="0"/>
              <c:y val="0.26616635211687317"/>
            </c:manualLayout>
          </c:layout>
          <c:overlay val="0"/>
        </c:title>
        <c:numFmt formatCode="#,##0" sourceLinked="0"/>
        <c:majorTickMark val="out"/>
        <c:minorTickMark val="none"/>
        <c:tickLblPos val="nextTo"/>
        <c:crossAx val="152506368"/>
        <c:crossesAt val="0"/>
        <c:crossBetween val="midCat"/>
        <c:majorUnit val="20"/>
        <c:minorUnit val="5"/>
      </c:valAx>
      <c:spPr>
        <a:noFill/>
        <a:ln w="25400">
          <a:noFill/>
        </a:ln>
      </c:spPr>
    </c:plotArea>
    <c:legend>
      <c:legendPos val="t"/>
      <c:layout>
        <c:manualLayout>
          <c:xMode val="edge"/>
          <c:yMode val="edge"/>
          <c:x val="0.51662425500569209"/>
          <c:y val="0.47890480334584129"/>
          <c:w val="0.48221080376242348"/>
          <c:h val="0.31613484771885919"/>
        </c:manualLayout>
      </c:layout>
      <c:overlay val="0"/>
      <c:txPr>
        <a:bodyPr/>
        <a:lstStyle/>
        <a:p>
          <a:pPr>
            <a:defRPr sz="1100"/>
          </a:pPr>
          <a:endParaRPr lang="de-DE"/>
        </a:p>
      </c:txPr>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001965"/>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6485-46CD-B4F8-B49685A87DF0}"/>
              </c:ext>
            </c:extLst>
          </c:dPt>
          <c:dPt>
            <c:idx val="1"/>
            <c:invertIfNegative val="0"/>
            <c:bubble3D val="0"/>
            <c:spPr>
              <a:solidFill>
                <a:srgbClr val="3B97DE"/>
              </a:solidFill>
              <a:ln>
                <a:noFill/>
              </a:ln>
              <a:effectLst/>
            </c:spPr>
            <c:extLst>
              <c:ext xmlns:c16="http://schemas.microsoft.com/office/drawing/2014/chart" uri="{C3380CC4-5D6E-409C-BE32-E72D297353CC}">
                <c16:uniqueId val="{00000003-6485-46CD-B4F8-B49685A87DF0}"/>
              </c:ext>
            </c:extLst>
          </c:dPt>
          <c:dPt>
            <c:idx val="2"/>
            <c:invertIfNegative val="0"/>
            <c:bubble3D val="0"/>
            <c:spPr>
              <a:solidFill>
                <a:srgbClr val="001965"/>
              </a:solidFill>
              <a:ln>
                <a:noFill/>
              </a:ln>
              <a:effectLst/>
            </c:spPr>
            <c:extLst>
              <c:ext xmlns:c16="http://schemas.microsoft.com/office/drawing/2014/chart" uri="{C3380CC4-5D6E-409C-BE32-E72D297353CC}">
                <c16:uniqueId val="{00000005-6485-46CD-B4F8-B49685A87DF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6485-46CD-B4F8-B49685A87DF0}"/>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8-6485-46CD-B4F8-B49685A87DF0}"/>
              </c:ext>
            </c:extLst>
          </c:dPt>
          <c:dLbls>
            <c:dLbl>
              <c:idx val="0"/>
              <c:tx>
                <c:rich>
                  <a:bodyPr/>
                  <a:lstStyle/>
                  <a:p>
                    <a:fld id="{BB75FCE5-9904-F840-B4B4-0234E4D6FD04}"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85-46CD-B4F8-B49685A87DF0}"/>
                </c:ext>
              </c:extLst>
            </c:dLbl>
            <c:dLbl>
              <c:idx val="1"/>
              <c:tx>
                <c:rich>
                  <a:bodyPr/>
                  <a:lstStyle/>
                  <a:p>
                    <a:r>
                      <a:rPr lang="en-US"/>
                      <a:t>59 %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485-46CD-B4F8-B49685A87DF0}"/>
                </c:ext>
              </c:extLst>
            </c:dLbl>
            <c:dLbl>
              <c:idx val="2"/>
              <c:tx>
                <c:rich>
                  <a:bodyPr/>
                  <a:lstStyle/>
                  <a:p>
                    <a:fld id="{5E8CE54B-B7FE-2B41-881D-21A6DDA90472}"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485-46CD-B4F8-B49685A87DF0}"/>
                </c:ext>
              </c:extLst>
            </c:dLbl>
            <c:dLbl>
              <c:idx val="3"/>
              <c:tx>
                <c:rich>
                  <a:bodyPr/>
                  <a:lstStyle/>
                  <a:p>
                    <a:r>
                      <a:rPr lang="en-US"/>
                      <a:t>38,6 %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485-46CD-B4F8-B49685A87DF0}"/>
                </c:ext>
              </c:extLst>
            </c:dLbl>
            <c:dLbl>
              <c:idx val="4"/>
              <c:tx>
                <c:rich>
                  <a:bodyPr/>
                  <a:lstStyle/>
                  <a:p>
                    <a:r>
                      <a:rPr lang="en-US"/>
                      <a:t>18,2 %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485-46CD-B4F8-B49685A87DF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Phi</c:v>
                </c:pt>
                <c:pt idx="1">
                  <c:v>Liama</c:v>
                </c:pt>
                <c:pt idx="2">
                  <c:v>Mistral</c:v>
                </c:pt>
                <c:pt idx="3">
                  <c:v>Qwen</c:v>
                </c:pt>
                <c:pt idx="4">
                  <c:v>Gemma</c:v>
                </c:pt>
              </c:strCache>
            </c:strRef>
          </c:cat>
          <c:val>
            <c:numRef>
              <c:f>Tabelle1!$B$2:$B$6</c:f>
              <c:numCache>
                <c:formatCode>General</c:formatCode>
                <c:ptCount val="5"/>
                <c:pt idx="0">
                  <c:v>59.1</c:v>
                </c:pt>
                <c:pt idx="1">
                  <c:v>52.2</c:v>
                </c:pt>
                <c:pt idx="2">
                  <c:v>56.8</c:v>
                </c:pt>
                <c:pt idx="3">
                  <c:v>38.6</c:v>
                </c:pt>
                <c:pt idx="4">
                  <c:v>18.2</c:v>
                </c:pt>
              </c:numCache>
            </c:numRef>
          </c:val>
          <c:extLst>
            <c:ext xmlns:c16="http://schemas.microsoft.com/office/drawing/2014/chart" uri="{C3380CC4-5D6E-409C-BE32-E72D297353CC}">
              <c16:uniqueId val="{00000006-6485-46CD-B4F8-B49685A87DF0}"/>
            </c:ext>
          </c:extLst>
        </c:ser>
        <c:dLbls>
          <c:dLblPos val="outEnd"/>
          <c:showLegendKey val="0"/>
          <c:showVal val="1"/>
          <c:showCatName val="0"/>
          <c:showSerName val="0"/>
          <c:showPercent val="0"/>
          <c:showBubbleSize val="0"/>
        </c:dLbls>
        <c:gapWidth val="64"/>
        <c:overlap val="-34"/>
        <c:axId val="1798330111"/>
        <c:axId val="1798331823"/>
      </c:barChart>
      <c:catAx>
        <c:axId val="179833011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rgbClr val="001965"/>
                </a:solidFill>
                <a:latin typeface="Apis For Office" panose="020B0504010101010104"/>
                <a:ea typeface="+mn-ea"/>
                <a:cs typeface="+mn-cs"/>
              </a:defRPr>
            </a:pPr>
            <a:endParaRPr lang="de-DE"/>
          </a:p>
        </c:txPr>
        <c:crossAx val="1798331823"/>
        <c:crosses val="autoZero"/>
        <c:auto val="1"/>
        <c:lblAlgn val="ctr"/>
        <c:lblOffset val="100"/>
        <c:noMultiLvlLbl val="0"/>
      </c:catAx>
      <c:valAx>
        <c:axId val="1798331823"/>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798330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spPr>
            <a:solidFill>
              <a:srgbClr val="CCC5BD"/>
            </a:solidFill>
          </c:spPr>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5B90-654E-A695-E43F371CFF53}"/>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5B90-654E-A695-E43F371CFF53}"/>
              </c:ext>
            </c:extLst>
          </c:dPt>
          <c:dPt>
            <c:idx val="2"/>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5-5B90-654E-A695-E43F371CFF53}"/>
              </c:ext>
            </c:extLst>
          </c:dPt>
          <c:dLbls>
            <c:dLbl>
              <c:idx val="0"/>
              <c:tx>
                <c:rich>
                  <a:bodyPr/>
                  <a:lstStyle/>
                  <a:p>
                    <a:fld id="{B73C535D-8C4F-1B4E-813B-E1FA601B61A8}" type="VALUE">
                      <a:rPr lang="en-US" smtClean="0">
                        <a:solidFill>
                          <a:schemeClr val="bg1"/>
                        </a:solidFill>
                      </a:rPr>
                      <a:pPr/>
                      <a:t>[VALUE]</a:t>
                    </a:fld>
                    <a:r>
                      <a:rPr lang="en-US">
                        <a:solidFill>
                          <a:schemeClr val="bg1"/>
                        </a:solidFill>
                      </a:rPr>
                      <a:t>%</a:t>
                    </a:r>
                  </a:p>
                </c:rich>
              </c:tx>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5140543411997995"/>
                      <c:h val="0.1319793484961774"/>
                    </c:manualLayout>
                  </c15:layout>
                  <c15:dlblFieldTable/>
                  <c15:showDataLabelsRange val="0"/>
                </c:ext>
                <c:ext xmlns:c16="http://schemas.microsoft.com/office/drawing/2014/chart" uri="{C3380CC4-5D6E-409C-BE32-E72D297353CC}">
                  <c16:uniqueId val="{00000001-5B90-654E-A695-E43F371CFF53}"/>
                </c:ext>
              </c:extLst>
            </c:dLbl>
            <c:dLbl>
              <c:idx val="1"/>
              <c:layout>
                <c:manualLayout>
                  <c:x val="5.8609317810306018E-2"/>
                  <c:y val="6.340338646639492E-3"/>
                </c:manualLayout>
              </c:layout>
              <c:tx>
                <c:rich>
                  <a:bodyPr/>
                  <a:lstStyle/>
                  <a:p>
                    <a:fld id="{97F4B0B8-E0DE-9D46-8AAD-8EFE729D1E08}" type="VALUE">
                      <a:rPr lang="en-US" smtClean="0"/>
                      <a:pPr/>
                      <a:t>[VALUE]</a:t>
                    </a:fld>
                    <a:r>
                      <a:rPr lang="en-US"/>
                      <a:t>%</a:t>
                    </a:r>
                  </a:p>
                </c:rich>
              </c:tx>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26393948643922255"/>
                      <c:h val="0.25106543797813086"/>
                    </c:manualLayout>
                  </c15:layout>
                  <c15:dlblFieldTable/>
                  <c15:showDataLabelsRange val="0"/>
                </c:ext>
                <c:ext xmlns:c16="http://schemas.microsoft.com/office/drawing/2014/chart" uri="{C3380CC4-5D6E-409C-BE32-E72D297353CC}">
                  <c16:uniqueId val="{00000003-5B90-654E-A695-E43F371CFF53}"/>
                </c:ext>
              </c:extLst>
            </c:dLbl>
            <c:dLbl>
              <c:idx val="2"/>
              <c:tx>
                <c:rich>
                  <a:bodyPr/>
                  <a:lstStyle/>
                  <a:p>
                    <a:fld id="{62096A2D-1553-A344-B606-0515B298D60B}" type="VALUE">
                      <a:rPr lang="en-US" smtClean="0"/>
                      <a:pPr/>
                      <a:t>[VALUE]</a:t>
                    </a:fld>
                    <a:r>
                      <a:rPr lang="en-US"/>
                      <a:t>%</a:t>
                    </a:r>
                  </a:p>
                </c:rich>
              </c:tx>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599887538236324"/>
                      <c:h val="0.1319793484961774"/>
                    </c:manualLayout>
                  </c15:layout>
                  <c15:dlblFieldTable/>
                  <c15:showDataLabelsRange val="0"/>
                </c:ext>
                <c:ext xmlns:c16="http://schemas.microsoft.com/office/drawing/2014/chart" uri="{C3380CC4-5D6E-409C-BE32-E72D297353CC}">
                  <c16:uniqueId val="{00000005-5B90-654E-A695-E43F371CFF53}"/>
                </c:ext>
              </c:extLst>
            </c:dLbl>
            <c:numFmt formatCode="General" sourceLinked="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72</c:v>
                </c:pt>
                <c:pt idx="1">
                  <c:v>7</c:v>
                </c:pt>
                <c:pt idx="2">
                  <c:v>21</c:v>
                </c:pt>
              </c:numCache>
            </c:numRef>
          </c:val>
          <c:extLst>
            <c:ext xmlns:c16="http://schemas.microsoft.com/office/drawing/2014/chart" uri="{C3380CC4-5D6E-409C-BE32-E72D297353CC}">
              <c16:uniqueId val="{00000006-5B90-654E-A695-E43F371CFF53}"/>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001965"/>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1CAA-4BF4-8978-0448CC062DD4}"/>
              </c:ext>
            </c:extLst>
          </c:dPt>
          <c:dPt>
            <c:idx val="1"/>
            <c:invertIfNegative val="0"/>
            <c:bubble3D val="0"/>
            <c:spPr>
              <a:solidFill>
                <a:srgbClr val="3B97DE"/>
              </a:solidFill>
              <a:ln>
                <a:noFill/>
              </a:ln>
              <a:effectLst/>
            </c:spPr>
            <c:extLst>
              <c:ext xmlns:c16="http://schemas.microsoft.com/office/drawing/2014/chart" uri="{C3380CC4-5D6E-409C-BE32-E72D297353CC}">
                <c16:uniqueId val="{00000003-1CAA-4BF4-8978-0448CC062DD4}"/>
              </c:ext>
            </c:extLst>
          </c:dPt>
          <c:dPt>
            <c:idx val="2"/>
            <c:invertIfNegative val="0"/>
            <c:bubble3D val="0"/>
            <c:spPr>
              <a:solidFill>
                <a:srgbClr val="001965"/>
              </a:solidFill>
              <a:ln>
                <a:noFill/>
              </a:ln>
              <a:effectLst/>
            </c:spPr>
            <c:extLst>
              <c:ext xmlns:c16="http://schemas.microsoft.com/office/drawing/2014/chart" uri="{C3380CC4-5D6E-409C-BE32-E72D297353CC}">
                <c16:uniqueId val="{00000005-1CAA-4BF4-8978-0448CC062DD4}"/>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1CAA-4BF4-8978-0448CC062DD4}"/>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1CAA-4BF4-8978-0448CC062DD4}"/>
              </c:ext>
            </c:extLst>
          </c:dPt>
          <c:dLbls>
            <c:dLbl>
              <c:idx val="0"/>
              <c:tx>
                <c:rich>
                  <a:bodyPr/>
                  <a:lstStyle/>
                  <a:p>
                    <a:fld id="{BB75FCE5-9904-F840-B4B4-0234E4D6FD04}"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CAA-4BF4-8978-0448CC062DD4}"/>
                </c:ext>
              </c:extLst>
            </c:dLbl>
            <c:dLbl>
              <c:idx val="1"/>
              <c:tx>
                <c:rich>
                  <a:bodyPr/>
                  <a:lstStyle/>
                  <a:p>
                    <a:r>
                      <a:rPr lang="en-US"/>
                      <a:t>59 %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CAA-4BF4-8978-0448CC062DD4}"/>
                </c:ext>
              </c:extLst>
            </c:dLbl>
            <c:dLbl>
              <c:idx val="2"/>
              <c:tx>
                <c:rich>
                  <a:bodyPr/>
                  <a:lstStyle/>
                  <a:p>
                    <a:fld id="{5E8CE54B-B7FE-2B41-881D-21A6DDA90472}"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CAA-4BF4-8978-0448CC062DD4}"/>
                </c:ext>
              </c:extLst>
            </c:dLbl>
            <c:dLbl>
              <c:idx val="3"/>
              <c:tx>
                <c:rich>
                  <a:bodyPr/>
                  <a:lstStyle/>
                  <a:p>
                    <a:r>
                      <a:rPr lang="en-US"/>
                      <a:t>69 %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CAA-4BF4-8978-0448CC062DD4}"/>
                </c:ext>
              </c:extLst>
            </c:dLbl>
            <c:dLbl>
              <c:idx val="4"/>
              <c:tx>
                <c:rich>
                  <a:bodyPr/>
                  <a:lstStyle/>
                  <a:p>
                    <a:r>
                      <a:rPr lang="en-US"/>
                      <a:t>27,6 %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CAA-4BF4-8978-0448CC062DD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Phi</c:v>
                </c:pt>
                <c:pt idx="1">
                  <c:v>Liama</c:v>
                </c:pt>
                <c:pt idx="2">
                  <c:v>Mistral</c:v>
                </c:pt>
                <c:pt idx="3">
                  <c:v>Qwen</c:v>
                </c:pt>
                <c:pt idx="4">
                  <c:v>Gemma</c:v>
                </c:pt>
              </c:strCache>
            </c:strRef>
          </c:cat>
          <c:val>
            <c:numRef>
              <c:f>Tabelle1!$B$2:$B$6</c:f>
              <c:numCache>
                <c:formatCode>General</c:formatCode>
                <c:ptCount val="5"/>
                <c:pt idx="0">
                  <c:v>56.9</c:v>
                </c:pt>
                <c:pt idx="1">
                  <c:v>61.5</c:v>
                </c:pt>
                <c:pt idx="2">
                  <c:v>63.8</c:v>
                </c:pt>
                <c:pt idx="3">
                  <c:v>69</c:v>
                </c:pt>
                <c:pt idx="4">
                  <c:v>27.6</c:v>
                </c:pt>
              </c:numCache>
            </c:numRef>
          </c:val>
          <c:extLst>
            <c:ext xmlns:c16="http://schemas.microsoft.com/office/drawing/2014/chart" uri="{C3380CC4-5D6E-409C-BE32-E72D297353CC}">
              <c16:uniqueId val="{0000000A-1CAA-4BF4-8978-0448CC062DD4}"/>
            </c:ext>
          </c:extLst>
        </c:ser>
        <c:dLbls>
          <c:dLblPos val="outEnd"/>
          <c:showLegendKey val="0"/>
          <c:showVal val="1"/>
          <c:showCatName val="0"/>
          <c:showSerName val="0"/>
          <c:showPercent val="0"/>
          <c:showBubbleSize val="0"/>
        </c:dLbls>
        <c:gapWidth val="64"/>
        <c:overlap val="-34"/>
        <c:axId val="1798330111"/>
        <c:axId val="1798331823"/>
      </c:barChart>
      <c:catAx>
        <c:axId val="179833011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rgbClr val="001965"/>
                </a:solidFill>
                <a:latin typeface="Apis For Office" panose="020B0504010101010104"/>
                <a:ea typeface="+mn-ea"/>
                <a:cs typeface="+mn-cs"/>
              </a:defRPr>
            </a:pPr>
            <a:endParaRPr lang="de-DE"/>
          </a:p>
        </c:txPr>
        <c:crossAx val="1798331823"/>
        <c:crosses val="autoZero"/>
        <c:auto val="1"/>
        <c:lblAlgn val="ctr"/>
        <c:lblOffset val="100"/>
        <c:noMultiLvlLbl val="0"/>
      </c:catAx>
      <c:valAx>
        <c:axId val="1798331823"/>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798330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9155862477869"/>
          <c:y val="3.8087433248814494E-2"/>
          <c:w val="0.82957453404231785"/>
          <c:h val="0.7702140918493483"/>
        </c:manualLayout>
      </c:layout>
      <c:lineChart>
        <c:grouping val="standard"/>
        <c:varyColors val="0"/>
        <c:ser>
          <c:idx val="1"/>
          <c:order val="1"/>
          <c:tx>
            <c:strRef>
              <c:f>Tabelle1!$B$1</c:f>
              <c:strCache>
                <c:ptCount val="1"/>
                <c:pt idx="0">
                  <c:v>Gesunde Teilnehmer</c:v>
                </c:pt>
              </c:strCache>
            </c:strRef>
          </c:tx>
          <c:spPr>
            <a:ln w="19050" cap="flat">
              <a:solidFill>
                <a:schemeClr val="tx2"/>
              </a:solidFill>
            </a:ln>
          </c:spPr>
          <c:marker>
            <c:symbol val="none"/>
          </c:marker>
          <c:cat>
            <c:numRef>
              <c:f>Tabelle1!$A$2:$A$10</c:f>
              <c:numCache>
                <c:formatCode>General</c:formatCode>
                <c:ptCount val="9"/>
                <c:pt idx="0">
                  <c:v>0</c:v>
                </c:pt>
                <c:pt idx="1">
                  <c:v>4</c:v>
                </c:pt>
                <c:pt idx="2">
                  <c:v>8</c:v>
                </c:pt>
                <c:pt idx="3">
                  <c:v>12</c:v>
                </c:pt>
                <c:pt idx="4">
                  <c:v>16</c:v>
                </c:pt>
                <c:pt idx="5">
                  <c:v>20</c:v>
                </c:pt>
                <c:pt idx="6">
                  <c:v>24</c:v>
                </c:pt>
                <c:pt idx="7">
                  <c:v>28</c:v>
                </c:pt>
              </c:numCache>
            </c:numRef>
          </c:cat>
          <c:val>
            <c:numRef>
              <c:f>Tabelle1!$B$2:$B$10</c:f>
              <c:numCache>
                <c:formatCode>General</c:formatCode>
                <c:ptCount val="9"/>
              </c:numCache>
            </c:numRef>
          </c:val>
          <c:smooth val="0"/>
          <c:extLst>
            <c:ext xmlns:c16="http://schemas.microsoft.com/office/drawing/2014/chart" uri="{C3380CC4-5D6E-409C-BE32-E72D297353CC}">
              <c16:uniqueId val="{00000000-DBE6-4CA5-B948-D87747EE003C}"/>
            </c:ext>
          </c:extLst>
        </c:ser>
        <c:ser>
          <c:idx val="2"/>
          <c:order val="2"/>
          <c:tx>
            <c:strRef>
              <c:f>Tabelle1!$C$1</c:f>
              <c:strCache>
                <c:ptCount val="1"/>
                <c:pt idx="0">
                  <c:v>MetS (-)/MASLD (+)</c:v>
                </c:pt>
              </c:strCache>
            </c:strRef>
          </c:tx>
          <c:spPr>
            <a:ln>
              <a:solidFill>
                <a:schemeClr val="accent5"/>
              </a:solidFill>
            </a:ln>
          </c:spPr>
          <c:marker>
            <c:symbol val="none"/>
          </c:marker>
          <c:cat>
            <c:numRef>
              <c:f>Tabelle1!$A$2:$A$10</c:f>
              <c:numCache>
                <c:formatCode>General</c:formatCode>
                <c:ptCount val="9"/>
                <c:pt idx="0">
                  <c:v>0</c:v>
                </c:pt>
                <c:pt idx="1">
                  <c:v>4</c:v>
                </c:pt>
                <c:pt idx="2">
                  <c:v>8</c:v>
                </c:pt>
                <c:pt idx="3">
                  <c:v>12</c:v>
                </c:pt>
                <c:pt idx="4">
                  <c:v>16</c:v>
                </c:pt>
                <c:pt idx="5">
                  <c:v>20</c:v>
                </c:pt>
                <c:pt idx="6">
                  <c:v>24</c:v>
                </c:pt>
                <c:pt idx="7">
                  <c:v>28</c:v>
                </c:pt>
              </c:numCache>
            </c:numRef>
          </c:cat>
          <c:val>
            <c:numRef>
              <c:f>Tabelle1!$C$2:$C$10</c:f>
              <c:numCache>
                <c:formatCode>General</c:formatCode>
                <c:ptCount val="9"/>
              </c:numCache>
            </c:numRef>
          </c:val>
          <c:smooth val="0"/>
          <c:extLst>
            <c:ext xmlns:c16="http://schemas.microsoft.com/office/drawing/2014/chart" uri="{C3380CC4-5D6E-409C-BE32-E72D297353CC}">
              <c16:uniqueId val="{00000001-DBE6-4CA5-B948-D87747EE003C}"/>
            </c:ext>
          </c:extLst>
        </c:ser>
        <c:ser>
          <c:idx val="3"/>
          <c:order val="3"/>
          <c:tx>
            <c:strRef>
              <c:f>Tabelle1!$D$1</c:f>
              <c:strCache>
                <c:ptCount val="1"/>
                <c:pt idx="0">
                  <c:v>MetS (-)/MetALD (+)</c:v>
                </c:pt>
              </c:strCache>
            </c:strRef>
          </c:tx>
          <c:spPr>
            <a:ln>
              <a:solidFill>
                <a:schemeClr val="accent3"/>
              </a:solidFill>
            </a:ln>
          </c:spPr>
          <c:marker>
            <c:symbol val="none"/>
          </c:marker>
          <c:val>
            <c:numRef>
              <c:f>Tabelle1!$D$2:$D$10</c:f>
              <c:numCache>
                <c:formatCode>General</c:formatCode>
                <c:ptCount val="9"/>
              </c:numCache>
            </c:numRef>
          </c:val>
          <c:smooth val="0"/>
          <c:extLst>
            <c:ext xmlns:c16="http://schemas.microsoft.com/office/drawing/2014/chart" uri="{C3380CC4-5D6E-409C-BE32-E72D297353CC}">
              <c16:uniqueId val="{00000002-DBE6-4CA5-B948-D87747EE003C}"/>
            </c:ext>
          </c:extLst>
        </c:ser>
        <c:ser>
          <c:idx val="4"/>
          <c:order val="4"/>
          <c:tx>
            <c:strRef>
              <c:f>Tabelle1!$E$1</c:f>
              <c:strCache>
                <c:ptCount val="1"/>
                <c:pt idx="0">
                  <c:v>MetS (-)/ALD (+)</c:v>
                </c:pt>
              </c:strCache>
            </c:strRef>
          </c:tx>
          <c:spPr>
            <a:ln>
              <a:solidFill>
                <a:schemeClr val="accent4"/>
              </a:solidFill>
            </a:ln>
          </c:spPr>
          <c:marker>
            <c:symbol val="none"/>
          </c:marker>
          <c:val>
            <c:numRef>
              <c:f>Tabelle1!$E$2:$E$10</c:f>
              <c:numCache>
                <c:formatCode>General</c:formatCode>
                <c:ptCount val="9"/>
              </c:numCache>
            </c:numRef>
          </c:val>
          <c:smooth val="0"/>
          <c:extLst>
            <c:ext xmlns:c16="http://schemas.microsoft.com/office/drawing/2014/chart" uri="{C3380CC4-5D6E-409C-BE32-E72D297353CC}">
              <c16:uniqueId val="{00000003-DBE6-4CA5-B948-D87747EE003C}"/>
            </c:ext>
          </c:extLst>
        </c:ser>
        <c:ser>
          <c:idx val="5"/>
          <c:order val="5"/>
          <c:tx>
            <c:strRef>
              <c:f>Tabelle1!$F$1</c:f>
              <c:strCache>
                <c:ptCount val="1"/>
                <c:pt idx="0">
                  <c:v>MetS (+)/SLD (-)</c:v>
                </c:pt>
              </c:strCache>
            </c:strRef>
          </c:tx>
          <c:spPr>
            <a:ln>
              <a:solidFill>
                <a:schemeClr val="accent2"/>
              </a:solidFill>
            </a:ln>
          </c:spPr>
          <c:marker>
            <c:symbol val="none"/>
          </c:marker>
          <c:val>
            <c:numRef>
              <c:f>Tabelle1!$F$2:$F$10</c:f>
              <c:numCache>
                <c:formatCode>General</c:formatCode>
                <c:ptCount val="9"/>
              </c:numCache>
            </c:numRef>
          </c:val>
          <c:smooth val="0"/>
          <c:extLst>
            <c:ext xmlns:c16="http://schemas.microsoft.com/office/drawing/2014/chart" uri="{C3380CC4-5D6E-409C-BE32-E72D297353CC}">
              <c16:uniqueId val="{00000004-DBE6-4CA5-B948-D87747EE003C}"/>
            </c:ext>
          </c:extLst>
        </c:ser>
        <c:ser>
          <c:idx val="6"/>
          <c:order val="6"/>
          <c:tx>
            <c:strRef>
              <c:f>Tabelle1!$G$1</c:f>
              <c:strCache>
                <c:ptCount val="1"/>
                <c:pt idx="0">
                  <c:v>MetS (+)/MASLD (+)</c:v>
                </c:pt>
              </c:strCache>
            </c:strRef>
          </c:tx>
          <c:spPr>
            <a:ln>
              <a:solidFill>
                <a:srgbClr val="939AA7"/>
              </a:solidFill>
            </a:ln>
          </c:spPr>
          <c:marker>
            <c:symbol val="none"/>
          </c:marker>
          <c:val>
            <c:numRef>
              <c:f>Tabelle1!$G$2:$G$10</c:f>
              <c:numCache>
                <c:formatCode>General</c:formatCode>
                <c:ptCount val="9"/>
              </c:numCache>
            </c:numRef>
          </c:val>
          <c:smooth val="0"/>
          <c:extLst>
            <c:ext xmlns:c16="http://schemas.microsoft.com/office/drawing/2014/chart" uri="{C3380CC4-5D6E-409C-BE32-E72D297353CC}">
              <c16:uniqueId val="{00000005-DBE6-4CA5-B948-D87747EE003C}"/>
            </c:ext>
          </c:extLst>
        </c:ser>
        <c:ser>
          <c:idx val="7"/>
          <c:order val="7"/>
          <c:tx>
            <c:strRef>
              <c:f>Tabelle1!$H$1</c:f>
              <c:strCache>
                <c:ptCount val="1"/>
                <c:pt idx="0">
                  <c:v>MetS (+)/MetALD (+)</c:v>
                </c:pt>
              </c:strCache>
            </c:strRef>
          </c:tx>
          <c:spPr>
            <a:ln>
              <a:solidFill>
                <a:srgbClr val="E6553F"/>
              </a:solidFill>
            </a:ln>
          </c:spPr>
          <c:marker>
            <c:symbol val="none"/>
          </c:marker>
          <c:val>
            <c:numRef>
              <c:f>Tabelle1!$I$2:$I$10</c:f>
              <c:numCache>
                <c:formatCode>General</c:formatCode>
                <c:ptCount val="9"/>
              </c:numCache>
            </c:numRef>
          </c:val>
          <c:smooth val="0"/>
          <c:extLst>
            <c:ext xmlns:c16="http://schemas.microsoft.com/office/drawing/2014/chart" uri="{C3380CC4-5D6E-409C-BE32-E72D297353CC}">
              <c16:uniqueId val="{00000007-DBE6-4CA5-B948-D87747EE003C}"/>
            </c:ext>
          </c:extLst>
        </c:ser>
        <c:ser>
          <c:idx val="8"/>
          <c:order val="8"/>
          <c:tx>
            <c:strRef>
              <c:f>Tabelle1!$I$1</c:f>
              <c:strCache>
                <c:ptCount val="1"/>
                <c:pt idx="0">
                  <c:v>MetS (+)/ALD (+)</c:v>
                </c:pt>
              </c:strCache>
            </c:strRef>
          </c:tx>
          <c:spPr>
            <a:ln>
              <a:solidFill>
                <a:srgbClr val="EAAB00"/>
              </a:solidFill>
            </a:ln>
          </c:spPr>
          <c:marker>
            <c:symbol val="none"/>
          </c:marker>
          <c:val>
            <c:numRef>
              <c:f>Tabelle1!$I$2:$I$10</c:f>
              <c:numCache>
                <c:formatCode>General</c:formatCode>
                <c:ptCount val="9"/>
              </c:numCache>
            </c:numRef>
          </c:val>
          <c:smooth val="0"/>
          <c:extLst>
            <c:ext xmlns:c16="http://schemas.microsoft.com/office/drawing/2014/chart" uri="{C3380CC4-5D6E-409C-BE32-E72D297353CC}">
              <c16:uniqueId val="{00000008-DBE6-4CA5-B948-D87747EE003C}"/>
            </c:ext>
          </c:extLst>
        </c:ser>
        <c:dLbls>
          <c:showLegendKey val="0"/>
          <c:showVal val="0"/>
          <c:showCatName val="0"/>
          <c:showSerName val="0"/>
          <c:showPercent val="0"/>
          <c:showBubbleSize val="0"/>
        </c:dLbls>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numRef>
                    <c:extLst>
                      <c:ext uri="{02D57815-91ED-43cb-92C2-25804820EDAC}">
                        <c15:formulaRef>
                          <c15:sqref>Tabelle1!$A$2:$A$10</c15:sqref>
                        </c15:formulaRef>
                      </c:ext>
                    </c:extLst>
                    <c:numCache>
                      <c:formatCode>General</c:formatCode>
                      <c:ptCount val="9"/>
                      <c:pt idx="0">
                        <c:v>0</c:v>
                      </c:pt>
                      <c:pt idx="1">
                        <c:v>4</c:v>
                      </c:pt>
                      <c:pt idx="2">
                        <c:v>8</c:v>
                      </c:pt>
                      <c:pt idx="3">
                        <c:v>12</c:v>
                      </c:pt>
                      <c:pt idx="4">
                        <c:v>16</c:v>
                      </c:pt>
                      <c:pt idx="5">
                        <c:v>20</c:v>
                      </c:pt>
                      <c:pt idx="6">
                        <c:v>24</c:v>
                      </c:pt>
                      <c:pt idx="7">
                        <c:v>28</c:v>
                      </c:pt>
                    </c:numCache>
                  </c:numRef>
                </c:cat>
                <c:val>
                  <c:numRef>
                    <c:extLst>
                      <c:ext uri="{02D57815-91ED-43cb-92C2-25804820EDAC}">
                        <c15:formulaRef>
                          <c15:sqref>Tabelle1!$A$2:$A$10</c15:sqref>
                        </c15:formulaRef>
                      </c:ext>
                    </c:extLst>
                    <c:numCache>
                      <c:formatCode>General</c:formatCode>
                      <c:ptCount val="9"/>
                      <c:pt idx="0">
                        <c:v>0</c:v>
                      </c:pt>
                      <c:pt idx="1">
                        <c:v>4</c:v>
                      </c:pt>
                      <c:pt idx="2">
                        <c:v>8</c:v>
                      </c:pt>
                      <c:pt idx="3">
                        <c:v>12</c:v>
                      </c:pt>
                      <c:pt idx="4">
                        <c:v>16</c:v>
                      </c:pt>
                      <c:pt idx="5">
                        <c:v>20</c:v>
                      </c:pt>
                      <c:pt idx="6">
                        <c:v>24</c:v>
                      </c:pt>
                      <c:pt idx="7">
                        <c:v>28</c:v>
                      </c:pt>
                    </c:numCache>
                  </c:numRef>
                </c:val>
                <c:smooth val="0"/>
                <c:extLst>
                  <c:ext xmlns:c16="http://schemas.microsoft.com/office/drawing/2014/chart" uri="{C3380CC4-5D6E-409C-BE32-E72D297353CC}">
                    <c16:uniqueId val="{00000006-DBE6-4CA5-B948-D87747EE003C}"/>
                  </c:ext>
                </c:extLst>
              </c15:ser>
            </c15:filteredLineSeries>
          </c:ext>
        </c:extLst>
      </c:lineChart>
      <c:catAx>
        <c:axId val="152506368"/>
        <c:scaling>
          <c:orientation val="minMax"/>
        </c:scaling>
        <c:delete val="0"/>
        <c:axPos val="b"/>
        <c:title>
          <c:tx>
            <c:rich>
              <a:bodyPr/>
              <a:lstStyle/>
              <a:p>
                <a:pPr>
                  <a:defRPr/>
                </a:pPr>
                <a:r>
                  <a:rPr lang="es-ES" sz="1100"/>
                  <a:t>Verlauf (Jahre)</a:t>
                </a:r>
              </a:p>
            </c:rich>
          </c:tx>
          <c:layout>
            <c:manualLayout>
              <c:xMode val="edge"/>
              <c:yMode val="edge"/>
              <c:x val="0.42134097846786811"/>
              <c:y val="0.91916501908496784"/>
            </c:manualLayout>
          </c:layout>
          <c:overlay val="0"/>
        </c:title>
        <c:numFmt formatCode="General" sourceLinked="0"/>
        <c:majorTickMark val="out"/>
        <c:minorTickMark val="none"/>
        <c:tickLblPos val="nextTo"/>
        <c:spPr>
          <a:ln/>
        </c:spPr>
        <c:crossAx val="204097792"/>
        <c:crosses val="autoZero"/>
        <c:auto val="0"/>
        <c:lblAlgn val="ctr"/>
        <c:lblOffset val="100"/>
        <c:tickMarkSkip val="1"/>
        <c:noMultiLvlLbl val="0"/>
      </c:catAx>
      <c:valAx>
        <c:axId val="204097792"/>
        <c:scaling>
          <c:orientation val="minMax"/>
          <c:max val="1"/>
          <c:min val="0"/>
        </c:scaling>
        <c:delete val="0"/>
        <c:axPos val="l"/>
        <c:title>
          <c:tx>
            <c:rich>
              <a:bodyPr rot="-5400000" vert="horz"/>
              <a:lstStyle/>
              <a:p>
                <a:pPr>
                  <a:defRPr>
                    <a:latin typeface="+mn-lt"/>
                  </a:defRPr>
                </a:pPr>
                <a:r>
                  <a:rPr kumimoji="0" lang="en-US" sz="1100" b="1" i="0" u="none" strike="noStrike" kern="1200" cap="none" spc="0" normalizeH="0" baseline="0" noProof="0" err="1">
                    <a:ln>
                      <a:noFill/>
                    </a:ln>
                    <a:solidFill>
                      <a:srgbClr val="001965"/>
                    </a:solidFill>
                    <a:effectLst/>
                    <a:uLnTx/>
                    <a:uFillTx/>
                    <a:latin typeface="+mn-lt"/>
                    <a:cs typeface="Apis For Office" panose="020B0504010101010104" pitchFamily="34" charset="0"/>
                  </a:rPr>
                  <a:t>Überlebenswahrscheinlichkeit</a:t>
                </a:r>
                <a:endParaRPr kumimoji="0" lang="en-US" sz="1100" b="1" i="0" u="none" strike="noStrike" kern="1200" cap="none" spc="0" normalizeH="0" baseline="0" noProof="0">
                  <a:ln>
                    <a:noFill/>
                  </a:ln>
                  <a:solidFill>
                    <a:srgbClr val="001965"/>
                  </a:solidFill>
                  <a:effectLst/>
                  <a:uLnTx/>
                  <a:uFillTx/>
                  <a:latin typeface="+mn-lt"/>
                  <a:cs typeface="Apis For Office" panose="020B0504010101010104" pitchFamily="34" charset="0"/>
                </a:endParaRPr>
              </a:p>
            </c:rich>
          </c:tx>
          <c:layout>
            <c:manualLayout>
              <c:xMode val="edge"/>
              <c:yMode val="edge"/>
              <c:x val="0"/>
              <c:y val="7.4908433987446496E-2"/>
            </c:manualLayout>
          </c:layout>
          <c:overlay val="0"/>
        </c:title>
        <c:numFmt formatCode="#,##0.00" sourceLinked="0"/>
        <c:majorTickMark val="out"/>
        <c:minorTickMark val="none"/>
        <c:tickLblPos val="nextTo"/>
        <c:crossAx val="152506368"/>
        <c:crossesAt val="0"/>
        <c:crossBetween val="midCat"/>
        <c:majorUnit val="0.25"/>
      </c:valAx>
      <c:spPr>
        <a:noFill/>
        <a:ln w="25400">
          <a:noFill/>
        </a:ln>
      </c:spPr>
    </c:plotArea>
    <c:legend>
      <c:legendPos val="t"/>
      <c:layout>
        <c:manualLayout>
          <c:xMode val="edge"/>
          <c:yMode val="edge"/>
          <c:x val="0.15111524359366968"/>
          <c:y val="0.33944589149874599"/>
          <c:w val="0.32215130203297576"/>
          <c:h val="0.45559369978144637"/>
        </c:manualLayout>
      </c:layout>
      <c:overlay val="0"/>
      <c:txPr>
        <a:bodyPr/>
        <a:lstStyle/>
        <a:p>
          <a:pPr>
            <a:defRPr sz="1100"/>
          </a:pPr>
          <a:endParaRPr lang="de-DE"/>
        </a:p>
      </c:txPr>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907547376953671"/>
          <c:y val="0.1304508326884751"/>
          <c:w val="0.66597788015731796"/>
          <c:h val="0.7088748962595196"/>
        </c:manualLayout>
      </c:layout>
      <c:barChart>
        <c:barDir val="col"/>
        <c:grouping val="clustered"/>
        <c:varyColors val="0"/>
        <c:ser>
          <c:idx val="0"/>
          <c:order val="0"/>
          <c:tx>
            <c:strRef>
              <c:f>Tabelle1!$B$1</c:f>
              <c:strCache>
                <c:ptCount val="1"/>
                <c:pt idx="0">
                  <c:v>Steatose</c:v>
                </c:pt>
              </c:strCache>
            </c:strRef>
          </c:tx>
          <c:spPr>
            <a:solidFill>
              <a:srgbClr val="3B97DE"/>
            </a:solidFill>
          </c:spPr>
          <c:invertIfNegative val="0"/>
          <c:cat>
            <c:numRef>
              <c:f>Tabelle1!$A$2:$A$3</c:f>
              <c:numCache>
                <c:formatCode>General</c:formatCode>
                <c:ptCount val="2"/>
              </c:numCache>
            </c:numRef>
          </c:cat>
          <c:val>
            <c:numRef>
              <c:f>Tabelle1!$B$2:$B$3</c:f>
              <c:numCache>
                <c:formatCode>General</c:formatCode>
                <c:ptCount val="2"/>
                <c:pt idx="0">
                  <c:v>48</c:v>
                </c:pt>
                <c:pt idx="1">
                  <c:v>84</c:v>
                </c:pt>
              </c:numCache>
            </c:numRef>
          </c:val>
          <c:extLst>
            <c:ext xmlns:c16="http://schemas.microsoft.com/office/drawing/2014/chart" uri="{C3380CC4-5D6E-409C-BE32-E72D297353CC}">
              <c16:uniqueId val="{00000000-8596-4EE7-B228-F3E409186043}"/>
            </c:ext>
          </c:extLst>
        </c:ser>
        <c:ser>
          <c:idx val="1"/>
          <c:order val="1"/>
          <c:tx>
            <c:strRef>
              <c:f>Tabelle1!$C$1</c:f>
              <c:strCache>
                <c:ptCount val="1"/>
                <c:pt idx="0">
                  <c:v>Fortgeschrittene Fibrose</c:v>
                </c:pt>
              </c:strCache>
            </c:strRef>
          </c:tx>
          <c:spPr>
            <a:solidFill>
              <a:srgbClr val="001965"/>
            </a:solidFill>
          </c:spPr>
          <c:invertIfNegative val="0"/>
          <c:cat>
            <c:numRef>
              <c:f>Tabelle1!$A$2:$A$3</c:f>
              <c:numCache>
                <c:formatCode>General</c:formatCode>
                <c:ptCount val="2"/>
              </c:numCache>
            </c:numRef>
          </c:cat>
          <c:val>
            <c:numRef>
              <c:f>Tabelle1!$C$2:$C$3</c:f>
              <c:numCache>
                <c:formatCode>General</c:formatCode>
                <c:ptCount val="2"/>
                <c:pt idx="0">
                  <c:v>17</c:v>
                </c:pt>
                <c:pt idx="1">
                  <c:v>42</c:v>
                </c:pt>
              </c:numCache>
            </c:numRef>
          </c:val>
          <c:extLst>
            <c:ext xmlns:c16="http://schemas.microsoft.com/office/drawing/2014/chart" uri="{C3380CC4-5D6E-409C-BE32-E72D297353CC}">
              <c16:uniqueId val="{00000001-8596-4EE7-B228-F3E409186043}"/>
            </c:ext>
          </c:extLst>
        </c:ser>
        <c:dLbls>
          <c:showLegendKey val="0"/>
          <c:showVal val="0"/>
          <c:showCatName val="0"/>
          <c:showSerName val="0"/>
          <c:showPercent val="0"/>
          <c:showBubbleSize val="0"/>
        </c:dLbls>
        <c:gapWidth val="75"/>
        <c:axId val="207250944"/>
        <c:axId val="205431936"/>
      </c:barChart>
      <c:catAx>
        <c:axId val="207250944"/>
        <c:scaling>
          <c:orientation val="minMax"/>
        </c:scaling>
        <c:delete val="0"/>
        <c:axPos val="b"/>
        <c:numFmt formatCode="General" sourceLinked="1"/>
        <c:majorTickMark val="out"/>
        <c:minorTickMark val="none"/>
        <c:tickLblPos val="nextTo"/>
        <c:crossAx val="205431936"/>
        <c:crosses val="autoZero"/>
        <c:auto val="1"/>
        <c:lblAlgn val="ctr"/>
        <c:lblOffset val="100"/>
        <c:noMultiLvlLbl val="0"/>
      </c:catAx>
      <c:valAx>
        <c:axId val="205431936"/>
        <c:scaling>
          <c:orientation val="minMax"/>
          <c:max val="100"/>
          <c:min val="0"/>
        </c:scaling>
        <c:delete val="0"/>
        <c:axPos val="l"/>
        <c:majorGridlines>
          <c:spPr>
            <a:ln>
              <a:solidFill>
                <a:srgbClr val="898989">
                  <a:alpha val="20000"/>
                </a:srgbClr>
              </a:solidFill>
            </a:ln>
          </c:spPr>
        </c:majorGridlines>
        <c:numFmt formatCode="#,##0" sourceLinked="0"/>
        <c:majorTickMark val="out"/>
        <c:minorTickMark val="none"/>
        <c:tickLblPos val="nextTo"/>
        <c:txPr>
          <a:bodyPr/>
          <a:lstStyle/>
          <a:p>
            <a:pPr>
              <a:defRPr sz="1100" baseline="0">
                <a:solidFill>
                  <a:srgbClr val="001965"/>
                </a:solidFill>
              </a:defRPr>
            </a:pPr>
            <a:endParaRPr lang="de-DE"/>
          </a:p>
        </c:txPr>
        <c:crossAx val="207250944"/>
        <c:crosses val="autoZero"/>
        <c:crossBetween val="between"/>
        <c:majorUnit val="10"/>
      </c:valAx>
    </c:plotArea>
    <c:legend>
      <c:legendPos val="t"/>
      <c:legendEntry>
        <c:idx val="0"/>
        <c:txPr>
          <a:bodyPr/>
          <a:lstStyle/>
          <a:p>
            <a:pPr>
              <a:defRPr sz="1000" baseline="0">
                <a:solidFill>
                  <a:srgbClr val="001965"/>
                </a:solidFill>
              </a:defRPr>
            </a:pPr>
            <a:endParaRPr lang="de-DE"/>
          </a:p>
        </c:txPr>
      </c:legendEntry>
      <c:legendEntry>
        <c:idx val="1"/>
        <c:txPr>
          <a:bodyPr/>
          <a:lstStyle/>
          <a:p>
            <a:pPr>
              <a:defRPr sz="1000">
                <a:solidFill>
                  <a:srgbClr val="001965"/>
                </a:solidFill>
              </a:defRPr>
            </a:pPr>
            <a:endParaRPr lang="de-DE"/>
          </a:p>
        </c:txPr>
      </c:legendEntry>
      <c:layout>
        <c:manualLayout>
          <c:xMode val="edge"/>
          <c:yMode val="edge"/>
          <c:x val="0.38341461616780537"/>
          <c:y val="4.5201481301833546E-2"/>
          <c:w val="0.47785927921080029"/>
          <c:h val="0.10139722467611284"/>
        </c:manualLayout>
      </c:layout>
      <c:overlay val="0"/>
      <c:txPr>
        <a:bodyPr/>
        <a:lstStyle/>
        <a:p>
          <a:pPr>
            <a:defRPr sz="1000">
              <a:solidFill>
                <a:srgbClr val="001965"/>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9766240157481"/>
          <c:y val="0.10320711717475903"/>
          <c:w val="0.82231483759842516"/>
          <c:h val="0.83284948702913342"/>
        </c:manualLayout>
      </c:layout>
      <c:barChart>
        <c:barDir val="col"/>
        <c:grouping val="clustered"/>
        <c:varyColors val="0"/>
        <c:ser>
          <c:idx val="0"/>
          <c:order val="0"/>
          <c:tx>
            <c:strRef>
              <c:f>Tabelle1!$B$1</c:f>
              <c:strCache>
                <c:ptCount val="1"/>
                <c:pt idx="0">
                  <c:v>Datenreihe 1</c:v>
                </c:pt>
              </c:strCache>
            </c:strRef>
          </c:tx>
          <c:spPr>
            <a:solidFill>
              <a:schemeClr val="accent3"/>
            </a:solidFill>
            <a:ln>
              <a:noFill/>
            </a:ln>
            <a:effectLst/>
          </c:spPr>
          <c:invertIfNegative val="0"/>
          <c:dLbls>
            <c:dLbl>
              <c:idx val="0"/>
              <c:tx>
                <c:rich>
                  <a:bodyPr/>
                  <a:lstStyle/>
                  <a:p>
                    <a:fld id="{2215A63E-3136-4635-8001-10939B71F640}"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252-4813-B4BE-4A6CFDF24718}"/>
                </c:ext>
              </c:extLst>
            </c:dLbl>
            <c:dLbl>
              <c:idx val="1"/>
              <c:tx>
                <c:rich>
                  <a:bodyPr/>
                  <a:lstStyle/>
                  <a:p>
                    <a:fld id="{82AC8125-85F1-4623-A0CE-331A928ADA28}"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252-4813-B4BE-4A6CFDF2471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GLP-1RA</c:v>
                </c:pt>
                <c:pt idx="1">
                  <c:v>SGLT-21</c:v>
                </c:pt>
                <c:pt idx="2">
                  <c:v>Metformin</c:v>
                </c:pt>
                <c:pt idx="3">
                  <c:v>Thazolidinedione</c:v>
                </c:pt>
                <c:pt idx="4">
                  <c:v>DPP-4i</c:v>
                </c:pt>
                <c:pt idx="5">
                  <c:v>Sulfonylurea</c:v>
                </c:pt>
              </c:strCache>
            </c:strRef>
          </c:cat>
          <c:val>
            <c:numRef>
              <c:f>Tabelle1!$B$2:$B$7</c:f>
              <c:numCache>
                <c:formatCode>General</c:formatCode>
                <c:ptCount val="6"/>
                <c:pt idx="0">
                  <c:v>0.9</c:v>
                </c:pt>
                <c:pt idx="1">
                  <c:v>0.8</c:v>
                </c:pt>
                <c:pt idx="2">
                  <c:v>0.54</c:v>
                </c:pt>
                <c:pt idx="3">
                  <c:v>0.45</c:v>
                </c:pt>
                <c:pt idx="4">
                  <c:v>0.18</c:v>
                </c:pt>
                <c:pt idx="5">
                  <c:v>0.13</c:v>
                </c:pt>
              </c:numCache>
            </c:numRef>
          </c:val>
          <c:extLst>
            <c:ext xmlns:c16="http://schemas.microsoft.com/office/drawing/2014/chart" uri="{C3380CC4-5D6E-409C-BE32-E72D297353CC}">
              <c16:uniqueId val="{00000000-3AE8-43BC-917F-CB44158417E7}"/>
            </c:ext>
          </c:extLst>
        </c:ser>
        <c:dLbls>
          <c:showLegendKey val="0"/>
          <c:showVal val="0"/>
          <c:showCatName val="0"/>
          <c:showSerName val="0"/>
          <c:showPercent val="0"/>
          <c:showBubbleSize val="0"/>
        </c:dLbls>
        <c:gapWidth val="80"/>
        <c:overlap val="-27"/>
        <c:axId val="633539032"/>
        <c:axId val="845540592"/>
      </c:barChart>
      <c:catAx>
        <c:axId val="633539032"/>
        <c:scaling>
          <c:orientation val="minMax"/>
        </c:scaling>
        <c:delete val="1"/>
        <c:axPos val="b"/>
        <c:numFmt formatCode="General" sourceLinked="1"/>
        <c:majorTickMark val="none"/>
        <c:minorTickMark val="none"/>
        <c:tickLblPos val="nextTo"/>
        <c:crossAx val="845540592"/>
        <c:crosses val="autoZero"/>
        <c:auto val="1"/>
        <c:lblAlgn val="ctr"/>
        <c:lblOffset val="100"/>
        <c:noMultiLvlLbl val="0"/>
      </c:catAx>
      <c:valAx>
        <c:axId val="84554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633539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27114356018921"/>
          <c:y val="0.18611292743404362"/>
          <c:w val="0.61183915754595408"/>
          <c:h val="0.56792729811749443"/>
        </c:manualLayout>
      </c:layout>
      <c:barChart>
        <c:barDir val="col"/>
        <c:grouping val="clustered"/>
        <c:varyColors val="0"/>
        <c:ser>
          <c:idx val="0"/>
          <c:order val="0"/>
          <c:tx>
            <c:strRef>
              <c:f>Tabelle1!$B$1</c:f>
              <c:strCache>
                <c:ptCount val="1"/>
                <c:pt idx="0">
                  <c:v>A</c:v>
                </c:pt>
              </c:strCache>
            </c:strRef>
          </c:tx>
          <c:spPr>
            <a:solidFill>
              <a:schemeClr val="accent1"/>
            </a:solidFill>
            <a:ln>
              <a:noFill/>
            </a:ln>
            <a:effectLst/>
          </c:spPr>
          <c:invertIfNegative val="0"/>
          <c:dPt>
            <c:idx val="1"/>
            <c:invertIfNegative val="0"/>
            <c:bubble3D val="0"/>
            <c:spPr>
              <a:solidFill>
                <a:srgbClr val="3B97DE"/>
              </a:solidFill>
              <a:ln>
                <a:noFill/>
              </a:ln>
              <a:effectLst/>
            </c:spPr>
            <c:extLst>
              <c:ext xmlns:c16="http://schemas.microsoft.com/office/drawing/2014/chart" uri="{C3380CC4-5D6E-409C-BE32-E72D297353CC}">
                <c16:uniqueId val="{00000001-A457-425B-B518-D73CF106C21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A457-425B-B518-D73CF106C21D}"/>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A457-425B-B518-D73CF106C21D}"/>
              </c:ext>
            </c:extLst>
          </c:dPt>
          <c:dLbls>
            <c:dLbl>
              <c:idx val="0"/>
              <c:tx>
                <c:rich>
                  <a:bodyPr/>
                  <a:lstStyle/>
                  <a:p>
                    <a:r>
                      <a:rPr lang="en-US"/>
                      <a:t>0,10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C87-486E-A5AF-0094DB24A0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Randomisierte kontrollierte Studien</c:v>
                </c:pt>
                <c:pt idx="1">
                  <c:v>ICD- Kodierung </c:v>
                </c:pt>
                <c:pt idx="2">
                  <c:v>Beobachtungsstudien</c:v>
                </c:pt>
                <c:pt idx="3">
                  <c:v>Klinisches Setting</c:v>
                </c:pt>
              </c:strCache>
            </c:strRef>
          </c:cat>
          <c:val>
            <c:numRef>
              <c:f>Tabelle1!$B$2:$B$5</c:f>
              <c:numCache>
                <c:formatCode>General</c:formatCode>
                <c:ptCount val="4"/>
                <c:pt idx="0">
                  <c:v>0.1</c:v>
                </c:pt>
                <c:pt idx="1">
                  <c:v>0.17</c:v>
                </c:pt>
                <c:pt idx="2">
                  <c:v>0.28000000000000003</c:v>
                </c:pt>
                <c:pt idx="3">
                  <c:v>0.55000000000000004</c:v>
                </c:pt>
              </c:numCache>
            </c:numRef>
          </c:val>
          <c:extLst>
            <c:ext xmlns:c16="http://schemas.microsoft.com/office/drawing/2014/chart" uri="{C3380CC4-5D6E-409C-BE32-E72D297353CC}">
              <c16:uniqueId val="{00000006-A457-425B-B518-D73CF106C21D}"/>
            </c:ext>
          </c:extLst>
        </c:ser>
        <c:dLbls>
          <c:dLblPos val="outEnd"/>
          <c:showLegendKey val="0"/>
          <c:showVal val="1"/>
          <c:showCatName val="0"/>
          <c:showSerName val="0"/>
          <c:showPercent val="0"/>
          <c:showBubbleSize val="0"/>
        </c:dLbls>
        <c:gapWidth val="60"/>
        <c:overlap val="-100"/>
        <c:axId val="1602388143"/>
        <c:axId val="1542821439"/>
      </c:barChart>
      <c:catAx>
        <c:axId val="160238814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100" b="1">
                    <a:solidFill>
                      <a:schemeClr val="tx2"/>
                    </a:solidFill>
                  </a:rPr>
                  <a:t>Anteil der Untererfassung</a:t>
                </a:r>
              </a:p>
            </c:rich>
          </c:tx>
          <c:layout>
            <c:manualLayout>
              <c:xMode val="edge"/>
              <c:yMode val="edge"/>
              <c:x val="3.9192273130263224E-2"/>
              <c:y val="0.2461925649293929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82E3-4B10-B4D7-91495CB59237}"/>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82E3-4B10-B4D7-91495CB59237}"/>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82E3-4B10-B4D7-91495CB59237}"/>
              </c:ext>
            </c:extLst>
          </c:dPt>
          <c:cat>
            <c:strRef>
              <c:f>Tabelle1!$A$2:$A$4</c:f>
              <c:strCache>
                <c:ptCount val="3"/>
                <c:pt idx="0">
                  <c:v>ALD</c:v>
                </c:pt>
                <c:pt idx="1">
                  <c:v>MetALD</c:v>
                </c:pt>
                <c:pt idx="2">
                  <c:v>MASLD</c:v>
                </c:pt>
              </c:strCache>
            </c:strRef>
          </c:cat>
          <c:val>
            <c:numRef>
              <c:f>Tabelle1!$B$2:$B$4</c:f>
              <c:numCache>
                <c:formatCode>General</c:formatCode>
                <c:ptCount val="3"/>
                <c:pt idx="0">
                  <c:v>3</c:v>
                </c:pt>
                <c:pt idx="1">
                  <c:v>6</c:v>
                </c:pt>
                <c:pt idx="2">
                  <c:v>91</c:v>
                </c:pt>
              </c:numCache>
            </c:numRef>
          </c:val>
          <c:extLst>
            <c:ext xmlns:c16="http://schemas.microsoft.com/office/drawing/2014/chart" uri="{C3380CC4-5D6E-409C-BE32-E72D297353CC}">
              <c16:uniqueId val="{00000000-4F44-42B7-AABA-8F3D37F2D545}"/>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17000104075440303"/>
          <c:y val="0.24554495526738365"/>
          <c:w val="0.20657970957263147"/>
          <c:h val="0.433793028998610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5912-4767-8B6D-3410AADD6177}"/>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5912-4767-8B6D-3410AADD6177}"/>
              </c:ext>
            </c:extLst>
          </c:dPt>
          <c:dPt>
            <c:idx val="2"/>
            <c:bubble3D val="0"/>
            <c:spPr>
              <a:solidFill>
                <a:srgbClr val="EEA7BF"/>
              </a:solidFill>
              <a:ln w="9525">
                <a:solidFill>
                  <a:schemeClr val="lt1"/>
                </a:solidFill>
              </a:ln>
              <a:effectLst/>
            </c:spPr>
            <c:extLst>
              <c:ext xmlns:c16="http://schemas.microsoft.com/office/drawing/2014/chart" uri="{C3380CC4-5D6E-409C-BE32-E72D297353CC}">
                <c16:uniqueId val="{00000005-5912-4767-8B6D-3410AADD6177}"/>
              </c:ext>
            </c:extLst>
          </c:dPt>
          <c:dPt>
            <c:idx val="3"/>
            <c:bubble3D val="0"/>
            <c:spPr>
              <a:solidFill>
                <a:srgbClr val="2A918B"/>
              </a:solidFill>
              <a:ln w="9525">
                <a:solidFill>
                  <a:schemeClr val="lt1"/>
                </a:solidFill>
              </a:ln>
              <a:effectLst/>
            </c:spPr>
            <c:extLst>
              <c:ext xmlns:c16="http://schemas.microsoft.com/office/drawing/2014/chart" uri="{C3380CC4-5D6E-409C-BE32-E72D297353CC}">
                <c16:uniqueId val="{00000007-1799-4371-8ADC-4090EA15A17B}"/>
              </c:ext>
            </c:extLst>
          </c:dPt>
          <c:cat>
            <c:strRef>
              <c:f>Tabelle1!$A$2:$A$5</c:f>
              <c:strCache>
                <c:ptCount val="4"/>
                <c:pt idx="0">
                  <c:v>ALD</c:v>
                </c:pt>
                <c:pt idx="1">
                  <c:v>MetALD</c:v>
                </c:pt>
                <c:pt idx="2">
                  <c:v>MetALD 
oder ALD</c:v>
                </c:pt>
                <c:pt idx="3">
                  <c:v>MASLD</c:v>
                </c:pt>
              </c:strCache>
            </c:strRef>
          </c:cat>
          <c:val>
            <c:numRef>
              <c:f>Tabelle1!$B$2:$B$5</c:f>
              <c:numCache>
                <c:formatCode>General</c:formatCode>
                <c:ptCount val="4"/>
                <c:pt idx="0">
                  <c:v>3</c:v>
                </c:pt>
                <c:pt idx="1">
                  <c:v>6</c:v>
                </c:pt>
                <c:pt idx="2">
                  <c:v>50</c:v>
                </c:pt>
                <c:pt idx="3">
                  <c:v>41</c:v>
                </c:pt>
              </c:numCache>
            </c:numRef>
          </c:val>
          <c:extLst>
            <c:ext xmlns:c16="http://schemas.microsoft.com/office/drawing/2014/chart" uri="{C3380CC4-5D6E-409C-BE32-E72D297353CC}">
              <c16:uniqueId val="{00000006-5912-4767-8B6D-3410AADD6177}"/>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10839128555788925"/>
          <c:y val="5.1070749052046366E-2"/>
          <c:w val="0.34811370455344265"/>
          <c:h val="0.948929250947953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DE-7C4E-A3E3-A71326C26DF4}"/>
              </c:ext>
            </c:extLst>
          </c:dPt>
          <c:dPt>
            <c:idx val="1"/>
            <c:bubble3D val="0"/>
            <c:spPr>
              <a:solidFill>
                <a:srgbClr val="3B97DE"/>
              </a:solidFill>
              <a:ln w="19050">
                <a:solidFill>
                  <a:schemeClr val="lt1"/>
                </a:solidFill>
              </a:ln>
              <a:effectLst/>
            </c:spPr>
            <c:extLst>
              <c:ext xmlns:c16="http://schemas.microsoft.com/office/drawing/2014/chart" uri="{C3380CC4-5D6E-409C-BE32-E72D297353CC}">
                <c16:uniqueId val="{00000001-8089-A144-8FBA-25AC7C6CF4F9}"/>
              </c:ext>
            </c:extLst>
          </c:dPt>
          <c:dLbls>
            <c:dLbl>
              <c:idx val="1"/>
              <c:numFmt formatCode="0\ %"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89-A144-8FBA-25AC7C6CF4F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SLD
n=2.042</c:v>
                </c:pt>
                <c:pt idx="1">
                  <c:v>Keine SLD
n=1.882</c:v>
                </c:pt>
              </c:strCache>
            </c:strRef>
          </c:cat>
          <c:val>
            <c:numRef>
              <c:f>Tabelle1!$B$2:$B$3</c:f>
              <c:numCache>
                <c:formatCode>General</c:formatCode>
                <c:ptCount val="2"/>
                <c:pt idx="0">
                  <c:v>0.7</c:v>
                </c:pt>
                <c:pt idx="1">
                  <c:v>0.3</c:v>
                </c:pt>
              </c:numCache>
            </c:numRef>
          </c:val>
          <c:extLst>
            <c:ext xmlns:c16="http://schemas.microsoft.com/office/drawing/2014/chart" uri="{C3380CC4-5D6E-409C-BE32-E72D297353CC}">
              <c16:uniqueId val="{00000000-8089-A144-8FBA-25AC7C6CF4F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rgbClr val="F9FEBB"/>
              </a:solidFill>
              <a:ln w="19050">
                <a:noFill/>
              </a:ln>
              <a:effectLst/>
            </c:spPr>
            <c:extLst>
              <c:ext xmlns:c16="http://schemas.microsoft.com/office/drawing/2014/chart" uri="{C3380CC4-5D6E-409C-BE32-E72D297353CC}">
                <c16:uniqueId val="{00000001-0AA4-094C-9A9F-EB5D9A0CD1AE}"/>
              </c:ext>
            </c:extLst>
          </c:dPt>
          <c:dPt>
            <c:idx val="1"/>
            <c:bubble3D val="0"/>
            <c:spPr>
              <a:solidFill>
                <a:srgbClr val="FFEEAB"/>
              </a:solidFill>
              <a:ln w="19050">
                <a:solidFill>
                  <a:schemeClr val="lt1"/>
                </a:solidFill>
              </a:ln>
              <a:effectLst/>
            </c:spPr>
            <c:extLst>
              <c:ext xmlns:c16="http://schemas.microsoft.com/office/drawing/2014/chart" uri="{C3380CC4-5D6E-409C-BE32-E72D297353CC}">
                <c16:uniqueId val="{00000003-0AA4-094C-9A9F-EB5D9A0CD1AE}"/>
              </c:ext>
            </c:extLst>
          </c:dPt>
          <c:dPt>
            <c:idx val="2"/>
            <c:bubble3D val="0"/>
            <c:spPr>
              <a:solidFill>
                <a:srgbClr val="F37E80"/>
              </a:solidFill>
              <a:ln w="19050">
                <a:solidFill>
                  <a:schemeClr val="lt1"/>
                </a:solidFill>
              </a:ln>
              <a:effectLst/>
            </c:spPr>
            <c:extLst>
              <c:ext xmlns:c16="http://schemas.microsoft.com/office/drawing/2014/chart" uri="{C3380CC4-5D6E-409C-BE32-E72D297353CC}">
                <c16:uniqueId val="{00000005-BC34-994C-98C3-09D578818106}"/>
              </c:ext>
            </c:extLst>
          </c:dPt>
          <c:dPt>
            <c:idx val="3"/>
            <c:bubble3D val="0"/>
            <c:spPr>
              <a:solidFill>
                <a:srgbClr val="3B97DE"/>
              </a:solidFill>
              <a:ln w="19050">
                <a:solidFill>
                  <a:schemeClr val="lt1"/>
                </a:solidFill>
              </a:ln>
              <a:effectLst/>
            </c:spPr>
            <c:extLst>
              <c:ext xmlns:c16="http://schemas.microsoft.com/office/drawing/2014/chart" uri="{C3380CC4-5D6E-409C-BE32-E72D297353CC}">
                <c16:uniqueId val="{00000007-BC34-994C-98C3-09D578818106}"/>
              </c:ext>
            </c:extLst>
          </c:dPt>
          <c:dLbls>
            <c:numFmt formatCode="0\ %"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MASLD
n=1.432</c:v>
                </c:pt>
                <c:pt idx="1">
                  <c:v>MetALD
n=410</c:v>
                </c:pt>
                <c:pt idx="2">
                  <c:v>ALD
n=200</c:v>
                </c:pt>
                <c:pt idx="3">
                  <c:v>Keine SLD
n=1.882</c:v>
                </c:pt>
              </c:strCache>
            </c:strRef>
          </c:cat>
          <c:val>
            <c:numRef>
              <c:f>Tabelle1!$B$2:$B$5</c:f>
              <c:numCache>
                <c:formatCode>General</c:formatCode>
                <c:ptCount val="4"/>
                <c:pt idx="0">
                  <c:v>0.49</c:v>
                </c:pt>
                <c:pt idx="1">
                  <c:v>0.14000000000000001</c:v>
                </c:pt>
                <c:pt idx="2">
                  <c:v>7.0000000000000007E-2</c:v>
                </c:pt>
                <c:pt idx="3">
                  <c:v>0.3</c:v>
                </c:pt>
              </c:numCache>
            </c:numRef>
          </c:val>
          <c:extLst>
            <c:ext xmlns:c16="http://schemas.microsoft.com/office/drawing/2014/chart" uri="{C3380CC4-5D6E-409C-BE32-E72D297353CC}">
              <c16:uniqueId val="{00000004-0AA4-094C-9A9F-EB5D9A0CD1A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2755091839123029E-2"/>
          <c:y val="0.83286060034612264"/>
          <c:w val="0.76538767434758448"/>
          <c:h val="0.144488642815399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MASLD</c:v>
                </c:pt>
              </c:strCache>
            </c:strRef>
          </c:tx>
          <c:spPr>
            <a:solidFill>
              <a:srgbClr val="F4FE77"/>
            </a:solidFill>
            <a:ln>
              <a:noFill/>
            </a:ln>
            <a:effectLst/>
          </c:spPr>
          <c:invertIfNegative val="0"/>
          <c:dPt>
            <c:idx val="1"/>
            <c:invertIfNegative val="0"/>
            <c:bubble3D val="0"/>
            <c:spPr>
              <a:solidFill>
                <a:srgbClr val="F4FE77"/>
              </a:solidFill>
              <a:ln>
                <a:noFill/>
              </a:ln>
              <a:effectLst/>
            </c:spPr>
            <c:extLst>
              <c:ext xmlns:c16="http://schemas.microsoft.com/office/drawing/2014/chart" uri="{C3380CC4-5D6E-409C-BE32-E72D297353CC}">
                <c16:uniqueId val="{00000001-3AB2-3943-B908-6D13B5576488}"/>
              </c:ext>
            </c:extLst>
          </c:dPt>
          <c:dPt>
            <c:idx val="2"/>
            <c:invertIfNegative val="0"/>
            <c:bubble3D val="0"/>
            <c:spPr>
              <a:solidFill>
                <a:srgbClr val="F4FE77"/>
              </a:solidFill>
              <a:ln>
                <a:noFill/>
              </a:ln>
              <a:effectLst/>
            </c:spPr>
            <c:extLst>
              <c:ext xmlns:c16="http://schemas.microsoft.com/office/drawing/2014/chart" uri="{C3380CC4-5D6E-409C-BE32-E72D297353CC}">
                <c16:uniqueId val="{00000003-3AB2-3943-B908-6D13B5576488}"/>
              </c:ext>
            </c:extLst>
          </c:dPt>
          <c:dPt>
            <c:idx val="4"/>
            <c:invertIfNegative val="0"/>
            <c:bubble3D val="0"/>
            <c:spPr>
              <a:solidFill>
                <a:srgbClr val="F4FE77"/>
              </a:solidFill>
              <a:ln>
                <a:noFill/>
              </a:ln>
              <a:effectLst/>
            </c:spPr>
            <c:extLst>
              <c:ext xmlns:c16="http://schemas.microsoft.com/office/drawing/2014/chart" uri="{C3380CC4-5D6E-409C-BE32-E72D297353CC}">
                <c16:uniqueId val="{00000005-0BA3-484D-87E7-5CDE4040B10C}"/>
              </c:ext>
            </c:extLst>
          </c:dPt>
          <c:cat>
            <c:strRef>
              <c:f>Tabelle1!$A$2:$A$12</c:f>
              <c:strCache>
                <c:ptCount val="11"/>
                <c:pt idx="0">
                  <c:v>&lt;3/4</c:v>
                </c:pt>
                <c:pt idx="1">
                  <c:v>3-7/4-7</c:v>
                </c:pt>
                <c:pt idx="2">
                  <c:v>≥8</c:v>
                </c:pt>
                <c:pt idx="4">
                  <c:v>&lt;3/4</c:v>
                </c:pt>
                <c:pt idx="5">
                  <c:v>3-7/4-7</c:v>
                </c:pt>
                <c:pt idx="6">
                  <c:v>≥8</c:v>
                </c:pt>
                <c:pt idx="8">
                  <c:v>&lt;3/4</c:v>
                </c:pt>
                <c:pt idx="9">
                  <c:v>3-7/4-7</c:v>
                </c:pt>
                <c:pt idx="10">
                  <c:v>≥8</c:v>
                </c:pt>
              </c:strCache>
            </c:strRef>
          </c:cat>
          <c:val>
            <c:numRef>
              <c:f>Tabelle1!$B$2:$B$12</c:f>
              <c:numCache>
                <c:formatCode>General</c:formatCode>
                <c:ptCount val="11"/>
                <c:pt idx="0">
                  <c:v>560</c:v>
                </c:pt>
                <c:pt idx="1">
                  <c:v>320</c:v>
                </c:pt>
                <c:pt idx="2">
                  <c:v>30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6-3AB2-3943-B908-6D13B5576488}"/>
            </c:ext>
          </c:extLst>
        </c:ser>
        <c:ser>
          <c:idx val="1"/>
          <c:order val="1"/>
          <c:tx>
            <c:strRef>
              <c:f>Tabelle1!$C$1</c:f>
              <c:strCache>
                <c:ptCount val="1"/>
                <c:pt idx="0">
                  <c:v>MetALD</c:v>
                </c:pt>
              </c:strCache>
            </c:strRef>
          </c:tx>
          <c:spPr>
            <a:solidFill>
              <a:srgbClr val="FFDD58"/>
            </a:solidFill>
            <a:ln>
              <a:noFill/>
            </a:ln>
            <a:effectLst/>
          </c:spPr>
          <c:invertIfNegative val="0"/>
          <c:cat>
            <c:strRef>
              <c:f>Tabelle1!$A$2:$A$12</c:f>
              <c:strCache>
                <c:ptCount val="11"/>
                <c:pt idx="0">
                  <c:v>&lt;3/4</c:v>
                </c:pt>
                <c:pt idx="1">
                  <c:v>3-7/4-7</c:v>
                </c:pt>
                <c:pt idx="2">
                  <c:v>≥8</c:v>
                </c:pt>
                <c:pt idx="4">
                  <c:v>&lt;3/4</c:v>
                </c:pt>
                <c:pt idx="5">
                  <c:v>3-7/4-7</c:v>
                </c:pt>
                <c:pt idx="6">
                  <c:v>≥8</c:v>
                </c:pt>
                <c:pt idx="8">
                  <c:v>&lt;3/4</c:v>
                </c:pt>
                <c:pt idx="9">
                  <c:v>3-7/4-7</c:v>
                </c:pt>
                <c:pt idx="10">
                  <c:v>≥8</c:v>
                </c:pt>
              </c:strCache>
            </c:strRef>
          </c:cat>
          <c:val>
            <c:numRef>
              <c:f>Tabelle1!$C$2:$C$12</c:f>
              <c:numCache>
                <c:formatCode>General</c:formatCode>
                <c:ptCount val="11"/>
                <c:pt idx="0">
                  <c:v>40</c:v>
                </c:pt>
                <c:pt idx="1">
                  <c:v>245</c:v>
                </c:pt>
                <c:pt idx="2">
                  <c:v>10</c:v>
                </c:pt>
                <c:pt idx="3">
                  <c:v>0</c:v>
                </c:pt>
                <c:pt idx="4">
                  <c:v>0</c:v>
                </c:pt>
                <c:pt idx="5">
                  <c:v>30</c:v>
                </c:pt>
                <c:pt idx="6">
                  <c:v>15</c:v>
                </c:pt>
                <c:pt idx="7">
                  <c:v>0</c:v>
                </c:pt>
                <c:pt idx="8">
                  <c:v>0</c:v>
                </c:pt>
                <c:pt idx="9">
                  <c:v>0</c:v>
                </c:pt>
                <c:pt idx="10">
                  <c:v>7</c:v>
                </c:pt>
              </c:numCache>
            </c:numRef>
          </c:val>
          <c:extLst>
            <c:ext xmlns:c16="http://schemas.microsoft.com/office/drawing/2014/chart" uri="{C3380CC4-5D6E-409C-BE32-E72D297353CC}">
              <c16:uniqueId val="{00000007-3AB2-3943-B908-6D13B5576488}"/>
            </c:ext>
          </c:extLst>
        </c:ser>
        <c:ser>
          <c:idx val="2"/>
          <c:order val="2"/>
          <c:tx>
            <c:strRef>
              <c:f>Tabelle1!$D$1</c:f>
              <c:strCache>
                <c:ptCount val="1"/>
                <c:pt idx="0">
                  <c:v> </c:v>
                </c:pt>
              </c:strCache>
            </c:strRef>
          </c:tx>
          <c:spPr>
            <a:solidFill>
              <a:srgbClr val="FF9133"/>
            </a:solidFill>
            <a:ln>
              <a:noFill/>
            </a:ln>
            <a:effectLst/>
          </c:spPr>
          <c:invertIfNegative val="0"/>
          <c:cat>
            <c:strRef>
              <c:f>Tabelle1!$A$2:$A$12</c:f>
              <c:strCache>
                <c:ptCount val="11"/>
                <c:pt idx="0">
                  <c:v>&lt;3/4</c:v>
                </c:pt>
                <c:pt idx="1">
                  <c:v>3-7/4-7</c:v>
                </c:pt>
                <c:pt idx="2">
                  <c:v>≥8</c:v>
                </c:pt>
                <c:pt idx="4">
                  <c:v>&lt;3/4</c:v>
                </c:pt>
                <c:pt idx="5">
                  <c:v>3-7/4-7</c:v>
                </c:pt>
                <c:pt idx="6">
                  <c:v>≥8</c:v>
                </c:pt>
                <c:pt idx="8">
                  <c:v>&lt;3/4</c:v>
                </c:pt>
                <c:pt idx="9">
                  <c:v>3-7/4-7</c:v>
                </c:pt>
                <c:pt idx="10">
                  <c:v>≥8</c:v>
                </c:pt>
              </c:strCache>
            </c:strRef>
          </c:cat>
          <c:val>
            <c:numRef>
              <c:f>Tabelle1!$D$2:$D$12</c:f>
              <c:numCache>
                <c:formatCode>General</c:formatCode>
                <c:ptCount val="11"/>
                <c:pt idx="0">
                  <c:v>5</c:v>
                </c:pt>
                <c:pt idx="1">
                  <c:v>90</c:v>
                </c:pt>
                <c:pt idx="2">
                  <c:v>30</c:v>
                </c:pt>
                <c:pt idx="3">
                  <c:v>0</c:v>
                </c:pt>
                <c:pt idx="4">
                  <c:v>0</c:v>
                </c:pt>
                <c:pt idx="5">
                  <c:v>60</c:v>
                </c:pt>
                <c:pt idx="6">
                  <c:v>60</c:v>
                </c:pt>
                <c:pt idx="7">
                  <c:v>0</c:v>
                </c:pt>
                <c:pt idx="8">
                  <c:v>0</c:v>
                </c:pt>
                <c:pt idx="9">
                  <c:v>7</c:v>
                </c:pt>
                <c:pt idx="10">
                  <c:v>15</c:v>
                </c:pt>
              </c:numCache>
            </c:numRef>
          </c:val>
          <c:extLst>
            <c:ext xmlns:c16="http://schemas.microsoft.com/office/drawing/2014/chart" uri="{C3380CC4-5D6E-409C-BE32-E72D297353CC}">
              <c16:uniqueId val="{00000008-3AB2-3943-B908-6D13B5576488}"/>
            </c:ext>
          </c:extLst>
        </c:ser>
        <c:ser>
          <c:idx val="3"/>
          <c:order val="3"/>
          <c:tx>
            <c:strRef>
              <c:f>Tabelle1!$E$1</c:f>
              <c:strCache>
                <c:ptCount val="1"/>
                <c:pt idx="0">
                  <c:v>ALD</c:v>
                </c:pt>
              </c:strCache>
            </c:strRef>
          </c:tx>
          <c:spPr>
            <a:solidFill>
              <a:srgbClr val="F60B0F"/>
            </a:solidFill>
            <a:ln>
              <a:noFill/>
            </a:ln>
            <a:effectLst/>
          </c:spPr>
          <c:invertIfNegative val="0"/>
          <c:cat>
            <c:strRef>
              <c:f>Tabelle1!$A$2:$A$12</c:f>
              <c:strCache>
                <c:ptCount val="11"/>
                <c:pt idx="0">
                  <c:v>&lt;3/4</c:v>
                </c:pt>
                <c:pt idx="1">
                  <c:v>3-7/4-7</c:v>
                </c:pt>
                <c:pt idx="2">
                  <c:v>≥8</c:v>
                </c:pt>
                <c:pt idx="4">
                  <c:v>&lt;3/4</c:v>
                </c:pt>
                <c:pt idx="5">
                  <c:v>3-7/4-7</c:v>
                </c:pt>
                <c:pt idx="6">
                  <c:v>≥8</c:v>
                </c:pt>
                <c:pt idx="8">
                  <c:v>&lt;3/4</c:v>
                </c:pt>
                <c:pt idx="9">
                  <c:v>3-7/4-7</c:v>
                </c:pt>
                <c:pt idx="10">
                  <c:v>≥8</c:v>
                </c:pt>
              </c:strCache>
            </c:strRef>
          </c:cat>
          <c:val>
            <c:numRef>
              <c:f>Tabelle1!$E$2:$E$12</c:f>
              <c:numCache>
                <c:formatCode>General</c:formatCode>
                <c:ptCount val="11"/>
                <c:pt idx="0">
                  <c:v>10</c:v>
                </c:pt>
                <c:pt idx="1">
                  <c:v>65</c:v>
                </c:pt>
                <c:pt idx="2">
                  <c:v>40</c:v>
                </c:pt>
                <c:pt idx="3">
                  <c:v>0</c:v>
                </c:pt>
                <c:pt idx="4">
                  <c:v>10</c:v>
                </c:pt>
                <c:pt idx="5">
                  <c:v>70</c:v>
                </c:pt>
                <c:pt idx="6">
                  <c:v>160</c:v>
                </c:pt>
                <c:pt idx="7">
                  <c:v>0</c:v>
                </c:pt>
                <c:pt idx="8">
                  <c:v>0</c:v>
                </c:pt>
                <c:pt idx="9">
                  <c:v>10</c:v>
                </c:pt>
                <c:pt idx="10">
                  <c:v>160</c:v>
                </c:pt>
              </c:numCache>
            </c:numRef>
          </c:val>
          <c:extLst>
            <c:ext xmlns:c16="http://schemas.microsoft.com/office/drawing/2014/chart" uri="{C3380CC4-5D6E-409C-BE32-E72D297353CC}">
              <c16:uniqueId val="{00000009-3AB2-3943-B908-6D13B5576488}"/>
            </c:ext>
          </c:extLst>
        </c:ser>
        <c:dLbls>
          <c:showLegendKey val="0"/>
          <c:showVal val="0"/>
          <c:showCatName val="0"/>
          <c:showSerName val="0"/>
          <c:showPercent val="0"/>
          <c:showBubbleSize val="0"/>
        </c:dLbls>
        <c:gapWidth val="60"/>
        <c:overlap val="100"/>
        <c:axId val="1602388143"/>
        <c:axId val="1542821439"/>
      </c:barChart>
      <c:catAx>
        <c:axId val="160238814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rgbClr val="001965"/>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r>
                  <a:rPr lang="de-DE">
                    <a:solidFill>
                      <a:schemeClr val="tx2"/>
                    </a:solidFill>
                  </a:rPr>
                  <a:t>Anzahl der Teilnehmer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endParaRPr lang="de-DE"/>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majorUnit val="200"/>
      </c:valAx>
      <c:spPr>
        <a:noFill/>
        <a:ln>
          <a:noFill/>
        </a:ln>
        <a:effectLst/>
      </c:spPr>
    </c:plotArea>
    <c:legend>
      <c:legendPos val="b"/>
      <c:legendEntry>
        <c:idx val="2"/>
        <c:delete val="1"/>
      </c:legendEntry>
      <c:layout>
        <c:manualLayout>
          <c:xMode val="edge"/>
          <c:yMode val="edge"/>
          <c:x val="0.28553493750344144"/>
          <c:y val="0.92470091668373677"/>
          <c:w val="0.37298606904906118"/>
          <c:h val="7.52990833162632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spPr>
            <a:solidFill>
              <a:srgbClr val="CCC5BD"/>
            </a:solidFill>
          </c:spPr>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5E95-F14C-89AE-6A2BC1CD01E0}"/>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E95-F14C-89AE-6A2BC1CD01E0}"/>
              </c:ext>
            </c:extLst>
          </c:dPt>
          <c:dPt>
            <c:idx val="2"/>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5E95-F14C-89AE-6A2BC1CD01E0}"/>
              </c:ext>
            </c:extLst>
          </c:dPt>
          <c:dLbls>
            <c:dLbl>
              <c:idx val="0"/>
              <c:tx>
                <c:rich>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fld id="{B73C535D-8C4F-1B4E-813B-E1FA601B61A8}" type="VALUE">
                      <a:rPr lang="en-US" smtClean="0">
                        <a:solidFill>
                          <a:schemeClr val="bg1"/>
                        </a:solidFill>
                      </a:rPr>
                      <a:pPr>
                        <a:defRPr sz="800">
                          <a:solidFill>
                            <a:schemeClr val="bg1"/>
                          </a:solidFill>
                        </a:defRPr>
                      </a:pPr>
                      <a:t>[VALUE]</a:t>
                    </a:fld>
                    <a:r>
                      <a:rPr lang="en-US">
                        <a:solidFill>
                          <a:schemeClr val="bg1"/>
                        </a:solidFill>
                      </a:rPr>
                      <a:t>%</a:t>
                    </a:r>
                  </a:p>
                </c:rich>
              </c:tx>
              <c:numFmt formatCode="General" sourceLinked="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5140543411997995"/>
                      <c:h val="0.1319793484961774"/>
                    </c:manualLayout>
                  </c15:layout>
                  <c15:dlblFieldTable/>
                  <c15:showDataLabelsRange val="0"/>
                </c:ext>
                <c:ext xmlns:c16="http://schemas.microsoft.com/office/drawing/2014/chart" uri="{C3380CC4-5D6E-409C-BE32-E72D297353CC}">
                  <c16:uniqueId val="{00000001-5E95-F14C-89AE-6A2BC1CD01E0}"/>
                </c:ext>
              </c:extLst>
            </c:dLbl>
            <c:dLbl>
              <c:idx val="1"/>
              <c:layout>
                <c:manualLayout>
                  <c:x val="7.6724587984583481E-2"/>
                  <c:y val="-1.1978919870553608E-2"/>
                </c:manualLayout>
              </c:layout>
              <c:tx>
                <c:rich>
                  <a:bodyPr/>
                  <a:lstStyle/>
                  <a:p>
                    <a:fld id="{97F4B0B8-E0DE-9D46-8AAD-8EFE729D1E08}" type="VALUE">
                      <a:rPr lang="en-US" smtClean="0">
                        <a:solidFill>
                          <a:schemeClr val="bg1"/>
                        </a:solidFill>
                      </a:rPr>
                      <a:pPr/>
                      <a:t>[VALUE]</a:t>
                    </a:fld>
                    <a:r>
                      <a:rPr lang="en-US">
                        <a:solidFill>
                          <a:schemeClr val="bg1"/>
                        </a:solidFill>
                      </a:rPr>
                      <a:t>%</a:t>
                    </a:r>
                  </a:p>
                </c:rich>
              </c:tx>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26393948643922255"/>
                      <c:h val="0.25106543797813086"/>
                    </c:manualLayout>
                  </c15:layout>
                  <c15:dlblFieldTable/>
                  <c15:showDataLabelsRange val="0"/>
                </c:ext>
                <c:ext xmlns:c16="http://schemas.microsoft.com/office/drawing/2014/chart" uri="{C3380CC4-5D6E-409C-BE32-E72D297353CC}">
                  <c16:uniqueId val="{00000003-5E95-F14C-89AE-6A2BC1CD01E0}"/>
                </c:ext>
              </c:extLst>
            </c:dLbl>
            <c:dLbl>
              <c:idx val="2"/>
              <c:tx>
                <c:rich>
                  <a:bodyPr/>
                  <a:lstStyle/>
                  <a:p>
                    <a:fld id="{62096A2D-1553-A344-B606-0515B298D60B}" type="VALUE">
                      <a:rPr lang="en-US" smtClean="0"/>
                      <a:pPr/>
                      <a:t>[VALUE]</a:t>
                    </a:fld>
                    <a:r>
                      <a:rPr lang="en-US"/>
                      <a:t>%</a:t>
                    </a:r>
                  </a:p>
                </c:rich>
              </c:tx>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2599887538236324"/>
                      <c:h val="0.1319793484961774"/>
                    </c:manualLayout>
                  </c15:layout>
                  <c15:dlblFieldTable/>
                  <c15:showDataLabelsRange val="0"/>
                </c:ext>
                <c:ext xmlns:c16="http://schemas.microsoft.com/office/drawing/2014/chart" uri="{C3380CC4-5D6E-409C-BE32-E72D297353CC}">
                  <c16:uniqueId val="{00000005-5E95-F14C-89AE-6A2BC1CD01E0}"/>
                </c:ext>
              </c:extLst>
            </c:dLbl>
            <c:numFmt formatCode="General" sourceLinked="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70</c:v>
                </c:pt>
                <c:pt idx="1">
                  <c:v>8</c:v>
                </c:pt>
                <c:pt idx="2">
                  <c:v>22</c:v>
                </c:pt>
              </c:numCache>
            </c:numRef>
          </c:val>
          <c:extLst>
            <c:ext xmlns:c16="http://schemas.microsoft.com/office/drawing/2014/chart" uri="{C3380CC4-5D6E-409C-BE32-E72D297353CC}">
              <c16:uniqueId val="{00000006-5E95-F14C-89AE-6A2BC1CD01E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de-D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68292072233845E-2"/>
          <c:y val="0.1724268705542242"/>
          <c:w val="0.85526315789473684"/>
          <c:h val="0.78369698352923267"/>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Tabelle1!$A$2:$A$3</c:f>
              <c:strCache>
                <c:ptCount val="2"/>
                <c:pt idx="0">
                  <c:v>Jahr 1</c:v>
                </c:pt>
                <c:pt idx="1">
                  <c:v>Jahr 2</c:v>
                </c:pt>
              </c:strCache>
            </c:strRef>
          </c:cat>
          <c:val>
            <c:numRef>
              <c:f>Tabelle1!$B$2:$B$3</c:f>
              <c:numCache>
                <c:formatCode>0%</c:formatCode>
                <c:ptCount val="2"/>
                <c:pt idx="0">
                  <c:v>0.3</c:v>
                </c:pt>
                <c:pt idx="1">
                  <c:v>0.35</c:v>
                </c:pt>
              </c:numCache>
            </c:numRef>
          </c:val>
          <c:extLst>
            <c:ext xmlns:c16="http://schemas.microsoft.com/office/drawing/2014/chart" uri="{C3380CC4-5D6E-409C-BE32-E72D297353CC}">
              <c16:uniqueId val="{00000000-749D-4F35-B9DB-C0936163C1FE}"/>
            </c:ext>
          </c:extLst>
        </c:ser>
        <c:dLbls>
          <c:showLegendKey val="0"/>
          <c:showVal val="0"/>
          <c:showCatName val="0"/>
          <c:showSerName val="0"/>
          <c:showPercent val="0"/>
          <c:showBubbleSize val="0"/>
        </c:dLbls>
        <c:gapWidth val="30"/>
        <c:overlap val="-27"/>
        <c:axId val="1071348080"/>
        <c:axId val="1071349520"/>
      </c:barChart>
      <c:catAx>
        <c:axId val="107134808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de-DE"/>
          </a:p>
        </c:txPr>
        <c:crossAx val="1071349520"/>
        <c:crosses val="autoZero"/>
        <c:auto val="1"/>
        <c:lblAlgn val="ctr"/>
        <c:lblOffset val="0"/>
        <c:tickLblSkip val="1"/>
        <c:noMultiLvlLbl val="0"/>
      </c:catAx>
      <c:valAx>
        <c:axId val="1071349520"/>
        <c:scaling>
          <c:orientation val="minMax"/>
          <c:max val="0.35000000000000003"/>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07134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68292072233845E-2"/>
          <c:y val="0.15793404817365303"/>
          <c:w val="0.85526315789473684"/>
          <c:h val="0.79818984282597782"/>
        </c:manualLayout>
      </c:layout>
      <c:barChart>
        <c:barDir val="col"/>
        <c:grouping val="clustered"/>
        <c:varyColors val="0"/>
        <c:ser>
          <c:idx val="0"/>
          <c:order val="0"/>
          <c:tx>
            <c:strRef>
              <c:f>Tabelle1!$B$1</c:f>
              <c:strCache>
                <c:ptCount val="1"/>
                <c:pt idx="0">
                  <c:v>Datenreihe 1</c:v>
                </c:pt>
              </c:strCache>
            </c:strRef>
          </c:tx>
          <c:spPr>
            <a:solidFill>
              <a:schemeClr val="accent2">
                <a:lumMod val="75000"/>
              </a:schemeClr>
            </a:solidFill>
            <a:ln>
              <a:noFill/>
            </a:ln>
            <a:effectLst/>
          </c:spPr>
          <c:invertIfNegative val="0"/>
          <c:cat>
            <c:strRef>
              <c:f>Tabelle1!$A$2:$A$3</c:f>
              <c:strCache>
                <c:ptCount val="2"/>
                <c:pt idx="0">
                  <c:v>Jahr 1</c:v>
                </c:pt>
                <c:pt idx="1">
                  <c:v>Jahr 2</c:v>
                </c:pt>
              </c:strCache>
            </c:strRef>
          </c:cat>
          <c:val>
            <c:numRef>
              <c:f>Tabelle1!$B$2:$B$3</c:f>
              <c:numCache>
                <c:formatCode>General</c:formatCode>
                <c:ptCount val="2"/>
                <c:pt idx="0">
                  <c:v>-6.4</c:v>
                </c:pt>
                <c:pt idx="1">
                  <c:v>-6.7</c:v>
                </c:pt>
              </c:numCache>
            </c:numRef>
          </c:val>
          <c:extLst>
            <c:ext xmlns:c16="http://schemas.microsoft.com/office/drawing/2014/chart" uri="{C3380CC4-5D6E-409C-BE32-E72D297353CC}">
              <c16:uniqueId val="{00000000-749D-4F35-B9DB-C0936163C1FE}"/>
            </c:ext>
          </c:extLst>
        </c:ser>
        <c:dLbls>
          <c:showLegendKey val="0"/>
          <c:showVal val="0"/>
          <c:showCatName val="0"/>
          <c:showSerName val="0"/>
          <c:showPercent val="0"/>
          <c:showBubbleSize val="0"/>
        </c:dLbls>
        <c:gapWidth val="30"/>
        <c:overlap val="-27"/>
        <c:axId val="1071348080"/>
        <c:axId val="1071349520"/>
      </c:barChart>
      <c:catAx>
        <c:axId val="107134808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de-DE"/>
          </a:p>
        </c:txPr>
        <c:crossAx val="1071349520"/>
        <c:crosses val="autoZero"/>
        <c:auto val="1"/>
        <c:lblAlgn val="ctr"/>
        <c:lblOffset val="1"/>
        <c:tickLblSkip val="1"/>
        <c:noMultiLvlLbl val="0"/>
      </c:catAx>
      <c:valAx>
        <c:axId val="1071349520"/>
        <c:scaling>
          <c:orientation val="minMax"/>
          <c:max val="0"/>
          <c:min val="-7"/>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07134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68292072233845E-2"/>
          <c:y val="0.1724268705542242"/>
          <c:w val="0.85526315789473684"/>
          <c:h val="0.78369698352923267"/>
        </c:manualLayout>
      </c:layout>
      <c:barChart>
        <c:barDir val="col"/>
        <c:grouping val="stacked"/>
        <c:varyColors val="0"/>
        <c:ser>
          <c:idx val="0"/>
          <c:order val="0"/>
          <c:tx>
            <c:strRef>
              <c:f>Tabelle1!$B$1</c:f>
              <c:strCache>
                <c:ptCount val="1"/>
                <c:pt idx="0">
                  <c:v>Improve</c:v>
                </c:pt>
              </c:strCache>
            </c:strRef>
          </c:tx>
          <c:spPr>
            <a:solidFill>
              <a:srgbClr val="3B97DE"/>
            </a:solidFill>
            <a:ln>
              <a:noFill/>
            </a:ln>
            <a:effectLst/>
          </c:spPr>
          <c:invertIfNegative val="0"/>
          <c:cat>
            <c:strRef>
              <c:f>Tabelle1!$A$2:$A$3</c:f>
              <c:strCache>
                <c:ptCount val="2"/>
                <c:pt idx="0">
                  <c:v>Jahr 1</c:v>
                </c:pt>
                <c:pt idx="1">
                  <c:v>Jahr 2</c:v>
                </c:pt>
              </c:strCache>
            </c:strRef>
          </c:cat>
          <c:val>
            <c:numRef>
              <c:f>Tabelle1!$B$2:$B$3</c:f>
              <c:numCache>
                <c:formatCode>0%</c:formatCode>
                <c:ptCount val="2"/>
                <c:pt idx="0">
                  <c:v>0.47</c:v>
                </c:pt>
                <c:pt idx="1">
                  <c:v>0.51</c:v>
                </c:pt>
              </c:numCache>
            </c:numRef>
          </c:val>
          <c:extLst>
            <c:ext xmlns:c16="http://schemas.microsoft.com/office/drawing/2014/chart" uri="{C3380CC4-5D6E-409C-BE32-E72D297353CC}">
              <c16:uniqueId val="{00000000-749D-4F35-B9DB-C0936163C1FE}"/>
            </c:ext>
          </c:extLst>
        </c:ser>
        <c:ser>
          <c:idx val="1"/>
          <c:order val="1"/>
          <c:tx>
            <c:strRef>
              <c:f>Tabelle1!$C$1</c:f>
              <c:strCache>
                <c:ptCount val="1"/>
                <c:pt idx="0">
                  <c:v>No change</c:v>
                </c:pt>
              </c:strCache>
            </c:strRef>
          </c:tx>
          <c:spPr>
            <a:solidFill>
              <a:srgbClr val="B1D5F2"/>
            </a:solidFill>
            <a:ln>
              <a:noFill/>
            </a:ln>
            <a:effectLst/>
          </c:spPr>
          <c:invertIfNegative val="0"/>
          <c:cat>
            <c:strRef>
              <c:f>Tabelle1!$A$2:$A$3</c:f>
              <c:strCache>
                <c:ptCount val="2"/>
                <c:pt idx="0">
                  <c:v>Jahr 1</c:v>
                </c:pt>
                <c:pt idx="1">
                  <c:v>Jahr 2</c:v>
                </c:pt>
              </c:strCache>
            </c:strRef>
          </c:cat>
          <c:val>
            <c:numRef>
              <c:f>Tabelle1!$C$2:$C$3</c:f>
              <c:numCache>
                <c:formatCode>0%</c:formatCode>
                <c:ptCount val="2"/>
                <c:pt idx="0">
                  <c:v>0.42</c:v>
                </c:pt>
                <c:pt idx="1">
                  <c:v>0.4</c:v>
                </c:pt>
              </c:numCache>
            </c:numRef>
          </c:val>
          <c:extLst>
            <c:ext xmlns:c16="http://schemas.microsoft.com/office/drawing/2014/chart" uri="{C3380CC4-5D6E-409C-BE32-E72D297353CC}">
              <c16:uniqueId val="{00000000-F8D7-4B5B-80CD-4FC3F77FA9D1}"/>
            </c:ext>
          </c:extLst>
        </c:ser>
        <c:ser>
          <c:idx val="2"/>
          <c:order val="2"/>
          <c:tx>
            <c:strRef>
              <c:f>Tabelle1!$D$1</c:f>
              <c:strCache>
                <c:ptCount val="1"/>
                <c:pt idx="0">
                  <c:v>Worsen</c:v>
                </c:pt>
              </c:strCache>
            </c:strRef>
          </c:tx>
          <c:spPr>
            <a:solidFill>
              <a:srgbClr val="D8EAF8"/>
            </a:solidFill>
            <a:ln>
              <a:noFill/>
            </a:ln>
            <a:effectLst/>
          </c:spPr>
          <c:invertIfNegative val="0"/>
          <c:cat>
            <c:strRef>
              <c:f>Tabelle1!$A$2:$A$3</c:f>
              <c:strCache>
                <c:ptCount val="2"/>
                <c:pt idx="0">
                  <c:v>Jahr 1</c:v>
                </c:pt>
                <c:pt idx="1">
                  <c:v>Jahr 2</c:v>
                </c:pt>
              </c:strCache>
            </c:strRef>
          </c:cat>
          <c:val>
            <c:numRef>
              <c:f>Tabelle1!$D$2:$D$3</c:f>
              <c:numCache>
                <c:formatCode>0%</c:formatCode>
                <c:ptCount val="2"/>
                <c:pt idx="0">
                  <c:v>0.11</c:v>
                </c:pt>
                <c:pt idx="1">
                  <c:v>0.09</c:v>
                </c:pt>
              </c:numCache>
            </c:numRef>
          </c:val>
          <c:extLst>
            <c:ext xmlns:c16="http://schemas.microsoft.com/office/drawing/2014/chart" uri="{C3380CC4-5D6E-409C-BE32-E72D297353CC}">
              <c16:uniqueId val="{00000001-F8D7-4B5B-80CD-4FC3F77FA9D1}"/>
            </c:ext>
          </c:extLst>
        </c:ser>
        <c:dLbls>
          <c:showLegendKey val="0"/>
          <c:showVal val="0"/>
          <c:showCatName val="0"/>
          <c:showSerName val="0"/>
          <c:showPercent val="0"/>
          <c:showBubbleSize val="0"/>
        </c:dLbls>
        <c:gapWidth val="30"/>
        <c:overlap val="100"/>
        <c:axId val="1071348080"/>
        <c:axId val="1071349520"/>
      </c:barChart>
      <c:catAx>
        <c:axId val="107134808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de-DE"/>
          </a:p>
        </c:txPr>
        <c:crossAx val="1071349520"/>
        <c:crosses val="autoZero"/>
        <c:auto val="1"/>
        <c:lblAlgn val="ctr"/>
        <c:lblOffset val="0"/>
        <c:noMultiLvlLbl val="0"/>
      </c:catAx>
      <c:valAx>
        <c:axId val="1071349520"/>
        <c:scaling>
          <c:orientation val="minMax"/>
          <c:max val="1"/>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07134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63689462249087"/>
          <c:y val="0.30385409879027947"/>
          <c:w val="0.66106680349993041"/>
          <c:h val="0.50122959353738938"/>
        </c:manualLayout>
      </c:layout>
      <c:barChart>
        <c:barDir val="col"/>
        <c:grouping val="clustered"/>
        <c:varyColors val="0"/>
        <c:ser>
          <c:idx val="0"/>
          <c:order val="0"/>
          <c:tx>
            <c:strRef>
              <c:f>Tabelle1!$B$1</c:f>
              <c:strCache>
                <c:ptCount val="1"/>
                <c:pt idx="0">
                  <c:v>Datenreihe 1</c:v>
                </c:pt>
              </c:strCache>
            </c:strRef>
          </c:tx>
          <c:spPr>
            <a:solidFill>
              <a:schemeClr val="accent4">
                <a:lumMod val="50000"/>
              </a:schemeClr>
            </a:solidFill>
            <a:ln>
              <a:noFill/>
            </a:ln>
            <a:effectLst/>
          </c:spPr>
          <c:invertIfNegative val="0"/>
          <c:cat>
            <c:strRef>
              <c:f>Tabelle1!$A$2:$A$3</c:f>
              <c:strCache>
                <c:ptCount val="2"/>
                <c:pt idx="0">
                  <c:v>Jahr 1 </c:v>
                </c:pt>
                <c:pt idx="1">
                  <c:v>Jahr 2 </c:v>
                </c:pt>
              </c:strCache>
            </c:strRef>
          </c:cat>
          <c:val>
            <c:numRef>
              <c:f>Tabelle1!$B$2:$B$3</c:f>
              <c:numCache>
                <c:formatCode>0%</c:formatCode>
                <c:ptCount val="2"/>
                <c:pt idx="0">
                  <c:v>-0.34</c:v>
                </c:pt>
                <c:pt idx="1">
                  <c:v>-0.36</c:v>
                </c:pt>
              </c:numCache>
            </c:numRef>
          </c:val>
          <c:extLst>
            <c:ext xmlns:c16="http://schemas.microsoft.com/office/drawing/2014/chart" uri="{C3380CC4-5D6E-409C-BE32-E72D297353CC}">
              <c16:uniqueId val="{00000000-474D-48B9-AC10-35B9FDD42599}"/>
            </c:ext>
          </c:extLst>
        </c:ser>
        <c:ser>
          <c:idx val="1"/>
          <c:order val="1"/>
          <c:tx>
            <c:strRef>
              <c:f>Tabelle1!$C$1</c:f>
              <c:strCache>
                <c:ptCount val="1"/>
                <c:pt idx="0">
                  <c:v>Spalte1</c:v>
                </c:pt>
              </c:strCache>
            </c:strRef>
          </c:tx>
          <c:spPr>
            <a:solidFill>
              <a:schemeClr val="accent4"/>
            </a:solidFill>
            <a:ln>
              <a:noFill/>
            </a:ln>
            <a:effectLst/>
          </c:spPr>
          <c:invertIfNegative val="0"/>
          <c:cat>
            <c:strRef>
              <c:f>Tabelle1!$A$2:$A$3</c:f>
              <c:strCache>
                <c:ptCount val="2"/>
                <c:pt idx="0">
                  <c:v>Jahr 1 </c:v>
                </c:pt>
                <c:pt idx="1">
                  <c:v>Jahr 2 </c:v>
                </c:pt>
              </c:strCache>
            </c:strRef>
          </c:cat>
          <c:val>
            <c:numRef>
              <c:f>Tabelle1!$C$2:$C$3</c:f>
              <c:numCache>
                <c:formatCode>0%</c:formatCode>
                <c:ptCount val="2"/>
                <c:pt idx="0">
                  <c:v>-0.2</c:v>
                </c:pt>
                <c:pt idx="1">
                  <c:v>-0.27</c:v>
                </c:pt>
              </c:numCache>
            </c:numRef>
          </c:val>
          <c:extLst>
            <c:ext xmlns:c16="http://schemas.microsoft.com/office/drawing/2014/chart" uri="{C3380CC4-5D6E-409C-BE32-E72D297353CC}">
              <c16:uniqueId val="{00000000-18C1-4076-ACC8-E54E36848F42}"/>
            </c:ext>
          </c:extLst>
        </c:ser>
        <c:dLbls>
          <c:showLegendKey val="0"/>
          <c:showVal val="0"/>
          <c:showCatName val="0"/>
          <c:showSerName val="0"/>
          <c:showPercent val="0"/>
          <c:showBubbleSize val="0"/>
        </c:dLbls>
        <c:gapWidth val="20"/>
        <c:overlap val="-20"/>
        <c:axId val="1120851744"/>
        <c:axId val="1120849584"/>
      </c:barChart>
      <c:catAx>
        <c:axId val="112085174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chemeClr val="accent1"/>
                </a:solidFill>
                <a:latin typeface="+mn-lt"/>
                <a:ea typeface="+mn-ea"/>
                <a:cs typeface="+mn-cs"/>
              </a:defRPr>
            </a:pPr>
            <a:endParaRPr lang="de-DE"/>
          </a:p>
        </c:txPr>
        <c:crossAx val="1120849584"/>
        <c:crosses val="autoZero"/>
        <c:auto val="1"/>
        <c:lblAlgn val="ctr"/>
        <c:lblOffset val="100"/>
        <c:noMultiLvlLbl val="0"/>
      </c:catAx>
      <c:valAx>
        <c:axId val="1120849584"/>
        <c:scaling>
          <c:orientation val="minMax"/>
          <c:max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85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63689462249087"/>
          <c:y val="0.30385409879027947"/>
          <c:w val="0.66106680349993041"/>
          <c:h val="0.50122959353738938"/>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Tabelle1!$A$2:$A$3</c:f>
              <c:strCache>
                <c:ptCount val="2"/>
                <c:pt idx="0">
                  <c:v>Jahr 1</c:v>
                </c:pt>
                <c:pt idx="1">
                  <c:v>Jahr 2 </c:v>
                </c:pt>
              </c:strCache>
            </c:strRef>
          </c:cat>
          <c:val>
            <c:numRef>
              <c:f>Tabelle1!$B$2:$B$3</c:f>
              <c:numCache>
                <c:formatCode>0%</c:formatCode>
                <c:ptCount val="2"/>
                <c:pt idx="0">
                  <c:v>-0.37</c:v>
                </c:pt>
                <c:pt idx="1">
                  <c:v>-0.4</c:v>
                </c:pt>
              </c:numCache>
            </c:numRef>
          </c:val>
          <c:extLst>
            <c:ext xmlns:c16="http://schemas.microsoft.com/office/drawing/2014/chart" uri="{C3380CC4-5D6E-409C-BE32-E72D297353CC}">
              <c16:uniqueId val="{00000000-474D-48B9-AC10-35B9FDD42599}"/>
            </c:ext>
          </c:extLst>
        </c:ser>
        <c:dLbls>
          <c:showLegendKey val="0"/>
          <c:showVal val="0"/>
          <c:showCatName val="0"/>
          <c:showSerName val="0"/>
          <c:showPercent val="0"/>
          <c:showBubbleSize val="0"/>
        </c:dLbls>
        <c:gapWidth val="20"/>
        <c:overlap val="10"/>
        <c:axId val="1120851744"/>
        <c:axId val="1120849584"/>
      </c:barChart>
      <c:catAx>
        <c:axId val="112085174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chemeClr val="accent1"/>
                </a:solidFill>
                <a:latin typeface="+mn-lt"/>
                <a:ea typeface="+mn-ea"/>
                <a:cs typeface="+mn-cs"/>
              </a:defRPr>
            </a:pPr>
            <a:endParaRPr lang="de-DE"/>
          </a:p>
        </c:txPr>
        <c:crossAx val="1120849584"/>
        <c:crosses val="autoZero"/>
        <c:auto val="1"/>
        <c:lblAlgn val="ctr"/>
        <c:lblOffset val="100"/>
        <c:noMultiLvlLbl val="0"/>
      </c:catAx>
      <c:valAx>
        <c:axId val="1120849584"/>
        <c:scaling>
          <c:orientation val="minMax"/>
          <c:max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85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9270472614909"/>
          <c:y val="0.22002102196241863"/>
          <c:w val="0.62452889654153176"/>
          <c:h val="0.69381341273060204"/>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Tabelle1!$A$2:$A$3</c:f>
              <c:strCache>
                <c:ptCount val="2"/>
                <c:pt idx="0">
                  <c:v>Jahr 1</c:v>
                </c:pt>
                <c:pt idx="1">
                  <c:v>Jahr 2</c:v>
                </c:pt>
              </c:strCache>
            </c:strRef>
          </c:cat>
          <c:val>
            <c:numRef>
              <c:f>Tabelle1!$B$2:$B$3</c:f>
              <c:numCache>
                <c:formatCode>0%</c:formatCode>
                <c:ptCount val="2"/>
                <c:pt idx="0">
                  <c:v>-1.3</c:v>
                </c:pt>
                <c:pt idx="1">
                  <c:v>-3.21</c:v>
                </c:pt>
              </c:numCache>
            </c:numRef>
          </c:val>
          <c:extLst>
            <c:ext xmlns:c16="http://schemas.microsoft.com/office/drawing/2014/chart" uri="{C3380CC4-5D6E-409C-BE32-E72D297353CC}">
              <c16:uniqueId val="{00000000-474D-48B9-AC10-35B9FDD42599}"/>
            </c:ext>
          </c:extLst>
        </c:ser>
        <c:dLbls>
          <c:showLegendKey val="0"/>
          <c:showVal val="0"/>
          <c:showCatName val="0"/>
          <c:showSerName val="0"/>
          <c:showPercent val="0"/>
          <c:showBubbleSize val="0"/>
        </c:dLbls>
        <c:gapWidth val="20"/>
        <c:overlap val="-27"/>
        <c:axId val="1120851744"/>
        <c:axId val="1120849584"/>
      </c:barChart>
      <c:catAx>
        <c:axId val="112085174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de-DE"/>
          </a:p>
        </c:txPr>
        <c:crossAx val="1120849584"/>
        <c:crosses val="autoZero"/>
        <c:auto val="1"/>
        <c:lblAlgn val="ctr"/>
        <c:lblOffset val="100"/>
        <c:noMultiLvlLbl val="0"/>
      </c:catAx>
      <c:valAx>
        <c:axId val="11208495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85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92544786656863"/>
          <c:y val="0.22938859696908731"/>
          <c:w val="0.62452889654153176"/>
          <c:h val="0.69381341273060204"/>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Tabelle1!$A$2:$A$3</c:f>
              <c:strCache>
                <c:ptCount val="2"/>
                <c:pt idx="0">
                  <c:v>Jahr 1 </c:v>
                </c:pt>
                <c:pt idx="1">
                  <c:v>Jahr 2 </c:v>
                </c:pt>
              </c:strCache>
            </c:strRef>
          </c:cat>
          <c:val>
            <c:numRef>
              <c:f>Tabelle1!$B$2:$B$3</c:f>
              <c:numCache>
                <c:formatCode>0%</c:formatCode>
                <c:ptCount val="2"/>
                <c:pt idx="0">
                  <c:v>0.27</c:v>
                </c:pt>
                <c:pt idx="1">
                  <c:v>0.42</c:v>
                </c:pt>
              </c:numCache>
            </c:numRef>
          </c:val>
          <c:extLst>
            <c:ext xmlns:c16="http://schemas.microsoft.com/office/drawing/2014/chart" uri="{C3380CC4-5D6E-409C-BE32-E72D297353CC}">
              <c16:uniqueId val="{00000000-474D-48B9-AC10-35B9FDD42599}"/>
            </c:ext>
          </c:extLst>
        </c:ser>
        <c:dLbls>
          <c:showLegendKey val="0"/>
          <c:showVal val="0"/>
          <c:showCatName val="0"/>
          <c:showSerName val="0"/>
          <c:showPercent val="0"/>
          <c:showBubbleSize val="0"/>
        </c:dLbls>
        <c:gapWidth val="20"/>
        <c:overlap val="-27"/>
        <c:axId val="1120851744"/>
        <c:axId val="1120849584"/>
      </c:barChart>
      <c:catAx>
        <c:axId val="112085174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de-DE"/>
          </a:p>
        </c:txPr>
        <c:crossAx val="1120849584"/>
        <c:crosses val="autoZero"/>
        <c:auto val="1"/>
        <c:lblAlgn val="ctr"/>
        <c:lblOffset val="100"/>
        <c:noMultiLvlLbl val="0"/>
      </c:catAx>
      <c:valAx>
        <c:axId val="11208495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85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de-D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63689462249087"/>
          <c:y val="0.30385409879027947"/>
          <c:w val="0.66106680349993041"/>
          <c:h val="0.50122959353738938"/>
        </c:manualLayout>
      </c:layout>
      <c:barChart>
        <c:barDir val="col"/>
        <c:grouping val="clustered"/>
        <c:varyColors val="0"/>
        <c:ser>
          <c:idx val="0"/>
          <c:order val="0"/>
          <c:tx>
            <c:strRef>
              <c:f>Tabelle1!$B$1</c:f>
              <c:strCache>
                <c:ptCount val="1"/>
                <c:pt idx="0">
                  <c:v>Datenreihe 1</c:v>
                </c:pt>
              </c:strCache>
            </c:strRef>
          </c:tx>
          <c:spPr>
            <a:solidFill>
              <a:schemeClr val="accent4">
                <a:lumMod val="50000"/>
              </a:schemeClr>
            </a:solidFill>
            <a:ln>
              <a:noFill/>
            </a:ln>
            <a:effectLst/>
          </c:spPr>
          <c:invertIfNegative val="0"/>
          <c:cat>
            <c:strRef>
              <c:f>Tabelle1!$A$2:$A$3</c:f>
              <c:strCache>
                <c:ptCount val="2"/>
                <c:pt idx="0">
                  <c:v>Jahr 1 </c:v>
                </c:pt>
                <c:pt idx="1">
                  <c:v>Jahr 2</c:v>
                </c:pt>
              </c:strCache>
            </c:strRef>
          </c:cat>
          <c:val>
            <c:numRef>
              <c:f>Tabelle1!$B$2:$B$3</c:f>
              <c:numCache>
                <c:formatCode>0%</c:formatCode>
                <c:ptCount val="2"/>
                <c:pt idx="0">
                  <c:v>-0.18</c:v>
                </c:pt>
                <c:pt idx="1">
                  <c:v>-0.2</c:v>
                </c:pt>
              </c:numCache>
            </c:numRef>
          </c:val>
          <c:extLst>
            <c:ext xmlns:c16="http://schemas.microsoft.com/office/drawing/2014/chart" uri="{C3380CC4-5D6E-409C-BE32-E72D297353CC}">
              <c16:uniqueId val="{00000000-474D-48B9-AC10-35B9FDD42599}"/>
            </c:ext>
          </c:extLst>
        </c:ser>
        <c:ser>
          <c:idx val="1"/>
          <c:order val="1"/>
          <c:tx>
            <c:strRef>
              <c:f>Tabelle1!$C$1</c:f>
              <c:strCache>
                <c:ptCount val="1"/>
                <c:pt idx="0">
                  <c:v>Spalte1</c:v>
                </c:pt>
              </c:strCache>
            </c:strRef>
          </c:tx>
          <c:spPr>
            <a:solidFill>
              <a:schemeClr val="accent4"/>
            </a:solidFill>
            <a:ln>
              <a:noFill/>
            </a:ln>
            <a:effectLst/>
          </c:spPr>
          <c:invertIfNegative val="0"/>
          <c:cat>
            <c:strRef>
              <c:f>Tabelle1!$A$2:$A$3</c:f>
              <c:strCache>
                <c:ptCount val="2"/>
                <c:pt idx="0">
                  <c:v>Jahr 1 </c:v>
                </c:pt>
                <c:pt idx="1">
                  <c:v>Jahr 2</c:v>
                </c:pt>
              </c:strCache>
            </c:strRef>
          </c:cat>
          <c:val>
            <c:numRef>
              <c:f>Tabelle1!$C$2:$C$3</c:f>
              <c:numCache>
                <c:formatCode>0%</c:formatCode>
                <c:ptCount val="2"/>
                <c:pt idx="0">
                  <c:v>-0.2</c:v>
                </c:pt>
                <c:pt idx="1">
                  <c:v>-0.11</c:v>
                </c:pt>
              </c:numCache>
            </c:numRef>
          </c:val>
          <c:extLst>
            <c:ext xmlns:c16="http://schemas.microsoft.com/office/drawing/2014/chart" uri="{C3380CC4-5D6E-409C-BE32-E72D297353CC}">
              <c16:uniqueId val="{00000000-18C1-4076-ACC8-E54E36848F42}"/>
            </c:ext>
          </c:extLst>
        </c:ser>
        <c:dLbls>
          <c:showLegendKey val="0"/>
          <c:showVal val="0"/>
          <c:showCatName val="0"/>
          <c:showSerName val="0"/>
          <c:showPercent val="0"/>
          <c:showBubbleSize val="0"/>
        </c:dLbls>
        <c:gapWidth val="20"/>
        <c:overlap val="-20"/>
        <c:axId val="1120851744"/>
        <c:axId val="1120849584"/>
      </c:barChart>
      <c:catAx>
        <c:axId val="112085174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chemeClr val="accent1"/>
                </a:solidFill>
                <a:latin typeface="+mn-lt"/>
                <a:ea typeface="+mn-ea"/>
                <a:cs typeface="+mn-cs"/>
              </a:defRPr>
            </a:pPr>
            <a:endParaRPr lang="de-DE"/>
          </a:p>
        </c:txPr>
        <c:crossAx val="1120849584"/>
        <c:crosses val="autoZero"/>
        <c:auto val="1"/>
        <c:lblAlgn val="ctr"/>
        <c:lblOffset val="100"/>
        <c:noMultiLvlLbl val="0"/>
      </c:catAx>
      <c:valAx>
        <c:axId val="1120849584"/>
        <c:scaling>
          <c:orientation val="minMax"/>
          <c:max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2085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Datenreihe 1</c:v>
                </c:pt>
              </c:strCache>
            </c:strRef>
          </c:tx>
          <c:spPr>
            <a:solidFill>
              <a:schemeClr val="accent5">
                <a:lumMod val="20000"/>
                <a:lumOff val="80000"/>
              </a:schemeClr>
            </a:solidFill>
            <a:ln>
              <a:noFill/>
            </a:ln>
            <a:effectLst/>
          </c:spPr>
          <c:invertIfNegative val="0"/>
          <c:cat>
            <c:strRef>
              <c:f>Tabelle1!$A$2:$A$4</c:f>
              <c:strCache>
                <c:ptCount val="3"/>
                <c:pt idx="0">
                  <c:v>Baseline</c:v>
                </c:pt>
                <c:pt idx="1">
                  <c:v>Year 1</c:v>
                </c:pt>
                <c:pt idx="2">
                  <c:v>Year 2</c:v>
                </c:pt>
              </c:strCache>
            </c:strRef>
          </c:cat>
          <c:val>
            <c:numRef>
              <c:f>Tabelle1!$B$2:$B$4</c:f>
              <c:numCache>
                <c:formatCode>General</c:formatCode>
                <c:ptCount val="3"/>
                <c:pt idx="0">
                  <c:v>50</c:v>
                </c:pt>
                <c:pt idx="1">
                  <c:v>58</c:v>
                </c:pt>
                <c:pt idx="2">
                  <c:v>70</c:v>
                </c:pt>
              </c:numCache>
            </c:numRef>
          </c:val>
          <c:extLst>
            <c:ext xmlns:c16="http://schemas.microsoft.com/office/drawing/2014/chart" uri="{C3380CC4-5D6E-409C-BE32-E72D297353CC}">
              <c16:uniqueId val="{00000000-2CC3-4020-A57A-03D0D995F907}"/>
            </c:ext>
          </c:extLst>
        </c:ser>
        <c:ser>
          <c:idx val="1"/>
          <c:order val="1"/>
          <c:tx>
            <c:strRef>
              <c:f>Tabelle1!$C$1</c:f>
              <c:strCache>
                <c:ptCount val="1"/>
                <c:pt idx="0">
                  <c:v>Datenreihe 2</c:v>
                </c:pt>
              </c:strCache>
            </c:strRef>
          </c:tx>
          <c:spPr>
            <a:solidFill>
              <a:srgbClr val="3B97DE"/>
            </a:solidFill>
            <a:ln>
              <a:noFill/>
            </a:ln>
            <a:effectLst/>
          </c:spPr>
          <c:invertIfNegative val="0"/>
          <c:cat>
            <c:strRef>
              <c:f>Tabelle1!$A$2:$A$4</c:f>
              <c:strCache>
                <c:ptCount val="3"/>
                <c:pt idx="0">
                  <c:v>Baseline</c:v>
                </c:pt>
                <c:pt idx="1">
                  <c:v>Year 1</c:v>
                </c:pt>
                <c:pt idx="2">
                  <c:v>Year 2</c:v>
                </c:pt>
              </c:strCache>
            </c:strRef>
          </c:cat>
          <c:val>
            <c:numRef>
              <c:f>Tabelle1!$C$2:$C$4</c:f>
              <c:numCache>
                <c:formatCode>General</c:formatCode>
                <c:ptCount val="3"/>
                <c:pt idx="0">
                  <c:v>16</c:v>
                </c:pt>
                <c:pt idx="1">
                  <c:v>26</c:v>
                </c:pt>
                <c:pt idx="2">
                  <c:v>17</c:v>
                </c:pt>
              </c:numCache>
            </c:numRef>
          </c:val>
          <c:extLst>
            <c:ext xmlns:c16="http://schemas.microsoft.com/office/drawing/2014/chart" uri="{C3380CC4-5D6E-409C-BE32-E72D297353CC}">
              <c16:uniqueId val="{00000001-2CC3-4020-A57A-03D0D995F907}"/>
            </c:ext>
          </c:extLst>
        </c:ser>
        <c:ser>
          <c:idx val="2"/>
          <c:order val="2"/>
          <c:tx>
            <c:strRef>
              <c:f>Tabelle1!$D$1</c:f>
              <c:strCache>
                <c:ptCount val="1"/>
                <c:pt idx="0">
                  <c:v>Datenreihe 3</c:v>
                </c:pt>
              </c:strCache>
            </c:strRef>
          </c:tx>
          <c:spPr>
            <a:solidFill>
              <a:schemeClr val="tx2"/>
            </a:solidFill>
            <a:ln>
              <a:noFill/>
            </a:ln>
            <a:effectLst/>
          </c:spPr>
          <c:invertIfNegative val="0"/>
          <c:cat>
            <c:strRef>
              <c:f>Tabelle1!$A$2:$A$4</c:f>
              <c:strCache>
                <c:ptCount val="3"/>
                <c:pt idx="0">
                  <c:v>Baseline</c:v>
                </c:pt>
                <c:pt idx="1">
                  <c:v>Year 1</c:v>
                </c:pt>
                <c:pt idx="2">
                  <c:v>Year 2</c:v>
                </c:pt>
              </c:strCache>
            </c:strRef>
          </c:cat>
          <c:val>
            <c:numRef>
              <c:f>Tabelle1!$D$2:$D$4</c:f>
              <c:numCache>
                <c:formatCode>General</c:formatCode>
                <c:ptCount val="3"/>
                <c:pt idx="0">
                  <c:v>34</c:v>
                </c:pt>
                <c:pt idx="1">
                  <c:v>16</c:v>
                </c:pt>
                <c:pt idx="2">
                  <c:v>13</c:v>
                </c:pt>
              </c:numCache>
            </c:numRef>
          </c:val>
          <c:extLst>
            <c:ext xmlns:c16="http://schemas.microsoft.com/office/drawing/2014/chart" uri="{C3380CC4-5D6E-409C-BE32-E72D297353CC}">
              <c16:uniqueId val="{00000002-2CC3-4020-A57A-03D0D995F907}"/>
            </c:ext>
          </c:extLst>
        </c:ser>
        <c:dLbls>
          <c:showLegendKey val="0"/>
          <c:showVal val="0"/>
          <c:showCatName val="0"/>
          <c:showSerName val="0"/>
          <c:showPercent val="0"/>
          <c:showBubbleSize val="0"/>
        </c:dLbls>
        <c:gapWidth val="20"/>
        <c:overlap val="100"/>
        <c:axId val="1242752440"/>
        <c:axId val="1242743080"/>
      </c:barChart>
      <c:catAx>
        <c:axId val="1242752440"/>
        <c:scaling>
          <c:orientation val="minMax"/>
        </c:scaling>
        <c:delete val="1"/>
        <c:axPos val="b"/>
        <c:numFmt formatCode="General" sourceLinked="1"/>
        <c:majorTickMark val="none"/>
        <c:minorTickMark val="none"/>
        <c:tickLblPos val="nextTo"/>
        <c:crossAx val="1242743080"/>
        <c:crosses val="autoZero"/>
        <c:auto val="1"/>
        <c:lblAlgn val="ctr"/>
        <c:lblOffset val="100"/>
        <c:noMultiLvlLbl val="0"/>
      </c:catAx>
      <c:valAx>
        <c:axId val="1242743080"/>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42752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Datenreihe 1</c:v>
                </c:pt>
              </c:strCache>
            </c:strRef>
          </c:tx>
          <c:spPr>
            <a:solidFill>
              <a:schemeClr val="accent5">
                <a:lumMod val="20000"/>
                <a:lumOff val="80000"/>
              </a:schemeClr>
            </a:solidFill>
            <a:ln>
              <a:noFill/>
            </a:ln>
            <a:effectLst/>
          </c:spPr>
          <c:invertIfNegative val="0"/>
          <c:cat>
            <c:strRef>
              <c:f>Tabelle1!$A$2:$A$4</c:f>
              <c:strCache>
                <c:ptCount val="3"/>
                <c:pt idx="0">
                  <c:v>Baseline</c:v>
                </c:pt>
                <c:pt idx="1">
                  <c:v>Jahr 1</c:v>
                </c:pt>
                <c:pt idx="2">
                  <c:v>Jahr 2</c:v>
                </c:pt>
              </c:strCache>
            </c:strRef>
          </c:cat>
          <c:val>
            <c:numRef>
              <c:f>Tabelle1!$B$2:$B$4</c:f>
              <c:numCache>
                <c:formatCode>General</c:formatCode>
                <c:ptCount val="3"/>
                <c:pt idx="0">
                  <c:v>51</c:v>
                </c:pt>
                <c:pt idx="1">
                  <c:v>58</c:v>
                </c:pt>
                <c:pt idx="2">
                  <c:v>70</c:v>
                </c:pt>
              </c:numCache>
            </c:numRef>
          </c:val>
          <c:extLst>
            <c:ext xmlns:c16="http://schemas.microsoft.com/office/drawing/2014/chart" uri="{C3380CC4-5D6E-409C-BE32-E72D297353CC}">
              <c16:uniqueId val="{00000000-2CC3-4020-A57A-03D0D995F907}"/>
            </c:ext>
          </c:extLst>
        </c:ser>
        <c:ser>
          <c:idx val="1"/>
          <c:order val="1"/>
          <c:tx>
            <c:strRef>
              <c:f>Tabelle1!$C$1</c:f>
              <c:strCache>
                <c:ptCount val="1"/>
                <c:pt idx="0">
                  <c:v>Datenreihe 2</c:v>
                </c:pt>
              </c:strCache>
            </c:strRef>
          </c:tx>
          <c:spPr>
            <a:solidFill>
              <a:srgbClr val="3B97DE"/>
            </a:solidFill>
            <a:ln>
              <a:noFill/>
            </a:ln>
            <a:effectLst/>
          </c:spPr>
          <c:invertIfNegative val="0"/>
          <c:cat>
            <c:strRef>
              <c:f>Tabelle1!$A$2:$A$4</c:f>
              <c:strCache>
                <c:ptCount val="3"/>
                <c:pt idx="0">
                  <c:v>Baseline</c:v>
                </c:pt>
                <c:pt idx="1">
                  <c:v>Jahr 1</c:v>
                </c:pt>
                <c:pt idx="2">
                  <c:v>Jahr 2</c:v>
                </c:pt>
              </c:strCache>
            </c:strRef>
          </c:cat>
          <c:val>
            <c:numRef>
              <c:f>Tabelle1!$C$2:$C$4</c:f>
              <c:numCache>
                <c:formatCode>General</c:formatCode>
                <c:ptCount val="3"/>
                <c:pt idx="0">
                  <c:v>14</c:v>
                </c:pt>
                <c:pt idx="1">
                  <c:v>25</c:v>
                </c:pt>
                <c:pt idx="2">
                  <c:v>15</c:v>
                </c:pt>
              </c:numCache>
            </c:numRef>
          </c:val>
          <c:extLst>
            <c:ext xmlns:c16="http://schemas.microsoft.com/office/drawing/2014/chart" uri="{C3380CC4-5D6E-409C-BE32-E72D297353CC}">
              <c16:uniqueId val="{00000001-2CC3-4020-A57A-03D0D995F907}"/>
            </c:ext>
          </c:extLst>
        </c:ser>
        <c:ser>
          <c:idx val="2"/>
          <c:order val="2"/>
          <c:tx>
            <c:strRef>
              <c:f>Tabelle1!$D$1</c:f>
              <c:strCache>
                <c:ptCount val="1"/>
                <c:pt idx="0">
                  <c:v>Datenreihe 3</c:v>
                </c:pt>
              </c:strCache>
            </c:strRef>
          </c:tx>
          <c:spPr>
            <a:solidFill>
              <a:schemeClr val="accent1"/>
            </a:solidFill>
            <a:ln>
              <a:noFill/>
            </a:ln>
            <a:effectLst/>
          </c:spPr>
          <c:invertIfNegative val="0"/>
          <c:cat>
            <c:strRef>
              <c:f>Tabelle1!$A$2:$A$4</c:f>
              <c:strCache>
                <c:ptCount val="3"/>
                <c:pt idx="0">
                  <c:v>Baseline</c:v>
                </c:pt>
                <c:pt idx="1">
                  <c:v>Jahr 1</c:v>
                </c:pt>
                <c:pt idx="2">
                  <c:v>Jahr 2</c:v>
                </c:pt>
              </c:strCache>
            </c:strRef>
          </c:cat>
          <c:val>
            <c:numRef>
              <c:f>Tabelle1!$D$2:$D$4</c:f>
              <c:numCache>
                <c:formatCode>General</c:formatCode>
                <c:ptCount val="3"/>
                <c:pt idx="0">
                  <c:v>35</c:v>
                </c:pt>
                <c:pt idx="1">
                  <c:v>17</c:v>
                </c:pt>
                <c:pt idx="2">
                  <c:v>15</c:v>
                </c:pt>
              </c:numCache>
            </c:numRef>
          </c:val>
          <c:extLst>
            <c:ext xmlns:c16="http://schemas.microsoft.com/office/drawing/2014/chart" uri="{C3380CC4-5D6E-409C-BE32-E72D297353CC}">
              <c16:uniqueId val="{00000002-2CC3-4020-A57A-03D0D995F907}"/>
            </c:ext>
          </c:extLst>
        </c:ser>
        <c:dLbls>
          <c:showLegendKey val="0"/>
          <c:showVal val="0"/>
          <c:showCatName val="0"/>
          <c:showSerName val="0"/>
          <c:showPercent val="0"/>
          <c:showBubbleSize val="0"/>
        </c:dLbls>
        <c:gapWidth val="20"/>
        <c:overlap val="100"/>
        <c:axId val="1242752440"/>
        <c:axId val="1242743080"/>
      </c:barChart>
      <c:catAx>
        <c:axId val="1242752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accent1"/>
                </a:solidFill>
                <a:latin typeface="+mn-lt"/>
                <a:ea typeface="+mn-ea"/>
                <a:cs typeface="+mn-cs"/>
              </a:defRPr>
            </a:pPr>
            <a:endParaRPr lang="de-DE"/>
          </a:p>
        </c:txPr>
        <c:crossAx val="1242743080"/>
        <c:crosses val="autoZero"/>
        <c:auto val="1"/>
        <c:lblAlgn val="ctr"/>
        <c:lblOffset val="100"/>
        <c:noMultiLvlLbl val="0"/>
      </c:catAx>
      <c:valAx>
        <c:axId val="1242743080"/>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42752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89077052581011"/>
          <c:y val="5.5899265855783802E-2"/>
          <c:w val="0.80738119501479988"/>
          <c:h val="0.66014247871753506"/>
        </c:manualLayout>
      </c:layout>
      <c:barChart>
        <c:barDir val="bar"/>
        <c:grouping val="stacked"/>
        <c:varyColors val="0"/>
        <c:ser>
          <c:idx val="0"/>
          <c:order val="0"/>
          <c:tx>
            <c:strRef>
              <c:f>Tabelle1!$B$1</c:f>
              <c:strCache>
                <c:ptCount val="1"/>
                <c:pt idx="0">
                  <c:v>F0/F1</c:v>
                </c:pt>
              </c:strCache>
            </c:strRef>
          </c:tx>
          <c:spPr>
            <a:solidFill>
              <a:srgbClr val="CCDEF6"/>
            </a:solidFill>
            <a:ln>
              <a:noFill/>
            </a:ln>
            <a:effectLst/>
          </c:spPr>
          <c:invertIfNegative val="0"/>
          <c:dPt>
            <c:idx val="1"/>
            <c:invertIfNegative val="0"/>
            <c:bubble3D val="0"/>
            <c:spPr>
              <a:solidFill>
                <a:srgbClr val="CCDEF6"/>
              </a:solidFill>
              <a:ln>
                <a:noFill/>
              </a:ln>
              <a:effectLst/>
            </c:spPr>
            <c:extLst>
              <c:ext xmlns:c16="http://schemas.microsoft.com/office/drawing/2014/chart" uri="{C3380CC4-5D6E-409C-BE32-E72D297353CC}">
                <c16:uniqueId val="{00000001-FF07-EE47-9507-0C425157CF36}"/>
              </c:ext>
            </c:extLst>
          </c:dPt>
          <c:dPt>
            <c:idx val="2"/>
            <c:invertIfNegative val="0"/>
            <c:bubble3D val="0"/>
            <c:spPr>
              <a:solidFill>
                <a:srgbClr val="CCDEF6"/>
              </a:solidFill>
              <a:ln>
                <a:noFill/>
              </a:ln>
              <a:effectLst/>
            </c:spPr>
            <c:extLst>
              <c:ext xmlns:c16="http://schemas.microsoft.com/office/drawing/2014/chart" uri="{C3380CC4-5D6E-409C-BE32-E72D297353CC}">
                <c16:uniqueId val="{00000003-FF07-EE47-9507-0C425157CF36}"/>
              </c:ext>
            </c:extLst>
          </c:dPt>
          <c:dPt>
            <c:idx val="3"/>
            <c:invertIfNegative val="0"/>
            <c:bubble3D val="0"/>
            <c:spPr>
              <a:solidFill>
                <a:srgbClr val="CCDEF6"/>
              </a:solidFill>
              <a:ln>
                <a:noFill/>
              </a:ln>
              <a:effectLst/>
            </c:spPr>
            <c:extLst>
              <c:ext xmlns:c16="http://schemas.microsoft.com/office/drawing/2014/chart" uri="{C3380CC4-5D6E-409C-BE32-E72D297353CC}">
                <c16:uniqueId val="{00000005-FF07-EE47-9507-0C425157CF3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1965"/>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pt idx="0">
                  <c:v>1</c:v>
                </c:pt>
                <c:pt idx="1">
                  <c:v>2</c:v>
                </c:pt>
                <c:pt idx="2">
                  <c:v>3</c:v>
                </c:pt>
                <c:pt idx="3">
                  <c:v>4</c:v>
                </c:pt>
              </c:numCache>
            </c:numRef>
          </c:cat>
          <c:val>
            <c:numRef>
              <c:f>Tabelle1!$B$2:$B$5</c:f>
              <c:numCache>
                <c:formatCode>General</c:formatCode>
                <c:ptCount val="4"/>
                <c:pt idx="0">
                  <c:v>58</c:v>
                </c:pt>
                <c:pt idx="1">
                  <c:v>44</c:v>
                </c:pt>
                <c:pt idx="2">
                  <c:v>34</c:v>
                </c:pt>
                <c:pt idx="3">
                  <c:v>10</c:v>
                </c:pt>
              </c:numCache>
            </c:numRef>
          </c:val>
          <c:extLst>
            <c:ext xmlns:c16="http://schemas.microsoft.com/office/drawing/2014/chart" uri="{C3380CC4-5D6E-409C-BE32-E72D297353CC}">
              <c16:uniqueId val="{00000006-FF07-EE47-9507-0C425157CF36}"/>
            </c:ext>
          </c:extLst>
        </c:ser>
        <c:ser>
          <c:idx val="1"/>
          <c:order val="1"/>
          <c:tx>
            <c:strRef>
              <c:f>Tabelle1!$C$1</c:f>
              <c:strCache>
                <c:ptCount val="1"/>
                <c:pt idx="0">
                  <c:v>F2</c:v>
                </c:pt>
              </c:strCache>
            </c:strRef>
          </c:tx>
          <c:spPr>
            <a:solidFill>
              <a:srgbClr val="99BD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1965"/>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pt idx="0">
                  <c:v>1</c:v>
                </c:pt>
                <c:pt idx="1">
                  <c:v>2</c:v>
                </c:pt>
                <c:pt idx="2">
                  <c:v>3</c:v>
                </c:pt>
                <c:pt idx="3">
                  <c:v>4</c:v>
                </c:pt>
              </c:numCache>
            </c:numRef>
          </c:cat>
          <c:val>
            <c:numRef>
              <c:f>Tabelle1!$C$2:$C$5</c:f>
              <c:numCache>
                <c:formatCode>General</c:formatCode>
                <c:ptCount val="4"/>
                <c:pt idx="0">
                  <c:v>24</c:v>
                </c:pt>
                <c:pt idx="1">
                  <c:v>25</c:v>
                </c:pt>
                <c:pt idx="2">
                  <c:v>13</c:v>
                </c:pt>
                <c:pt idx="3">
                  <c:v>13</c:v>
                </c:pt>
              </c:numCache>
            </c:numRef>
          </c:val>
          <c:extLst>
            <c:ext xmlns:c16="http://schemas.microsoft.com/office/drawing/2014/chart" uri="{C3380CC4-5D6E-409C-BE32-E72D297353CC}">
              <c16:uniqueId val="{00000007-FF07-EE47-9507-0C425157CF36}"/>
            </c:ext>
          </c:extLst>
        </c:ser>
        <c:ser>
          <c:idx val="2"/>
          <c:order val="2"/>
          <c:tx>
            <c:strRef>
              <c:f>Tabelle1!$D$1</c:f>
              <c:strCache>
                <c:ptCount val="1"/>
                <c:pt idx="0">
                  <c:v>F3</c:v>
                </c:pt>
              </c:strCache>
            </c:strRef>
          </c:tx>
          <c:spPr>
            <a:solidFill>
              <a:srgbClr val="3B97D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pt idx="0">
                  <c:v>1</c:v>
                </c:pt>
                <c:pt idx="1">
                  <c:v>2</c:v>
                </c:pt>
                <c:pt idx="2">
                  <c:v>3</c:v>
                </c:pt>
                <c:pt idx="3">
                  <c:v>4</c:v>
                </c:pt>
              </c:numCache>
            </c:numRef>
          </c:cat>
          <c:val>
            <c:numRef>
              <c:f>Tabelle1!$D$2:$D$5</c:f>
              <c:numCache>
                <c:formatCode>General</c:formatCode>
                <c:ptCount val="4"/>
                <c:pt idx="0">
                  <c:v>13</c:v>
                </c:pt>
                <c:pt idx="1">
                  <c:v>25</c:v>
                </c:pt>
                <c:pt idx="2">
                  <c:v>30</c:v>
                </c:pt>
                <c:pt idx="3">
                  <c:v>24</c:v>
                </c:pt>
              </c:numCache>
            </c:numRef>
          </c:val>
          <c:extLst>
            <c:ext xmlns:c16="http://schemas.microsoft.com/office/drawing/2014/chart" uri="{C3380CC4-5D6E-409C-BE32-E72D297353CC}">
              <c16:uniqueId val="{00000008-FF07-EE47-9507-0C425157CF36}"/>
            </c:ext>
          </c:extLst>
        </c:ser>
        <c:ser>
          <c:idx val="3"/>
          <c:order val="3"/>
          <c:tx>
            <c:strRef>
              <c:f>Tabelle1!$E$1</c:f>
              <c:strCache>
                <c:ptCount val="1"/>
                <c:pt idx="0">
                  <c:v>F4</c:v>
                </c:pt>
              </c:strCache>
            </c:strRef>
          </c:tx>
          <c:spPr>
            <a:solidFill>
              <a:srgbClr val="001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pt idx="0">
                  <c:v>1</c:v>
                </c:pt>
                <c:pt idx="1">
                  <c:v>2</c:v>
                </c:pt>
                <c:pt idx="2">
                  <c:v>3</c:v>
                </c:pt>
                <c:pt idx="3">
                  <c:v>4</c:v>
                </c:pt>
              </c:numCache>
            </c:numRef>
          </c:cat>
          <c:val>
            <c:numRef>
              <c:f>Tabelle1!$E$2:$E$5</c:f>
              <c:numCache>
                <c:formatCode>General</c:formatCode>
                <c:ptCount val="4"/>
                <c:pt idx="0">
                  <c:v>5</c:v>
                </c:pt>
                <c:pt idx="1">
                  <c:v>7</c:v>
                </c:pt>
                <c:pt idx="2">
                  <c:v>23</c:v>
                </c:pt>
                <c:pt idx="3">
                  <c:v>53</c:v>
                </c:pt>
              </c:numCache>
            </c:numRef>
          </c:val>
          <c:extLst>
            <c:ext xmlns:c16="http://schemas.microsoft.com/office/drawing/2014/chart" uri="{C3380CC4-5D6E-409C-BE32-E72D297353CC}">
              <c16:uniqueId val="{00000009-FF07-EE47-9507-0C425157CF36}"/>
            </c:ext>
          </c:extLst>
        </c:ser>
        <c:dLbls>
          <c:showLegendKey val="0"/>
          <c:showVal val="1"/>
          <c:showCatName val="0"/>
          <c:showSerName val="0"/>
          <c:showPercent val="0"/>
          <c:showBubbleSize val="0"/>
        </c:dLbls>
        <c:gapWidth val="60"/>
        <c:overlap val="100"/>
        <c:axId val="1602388143"/>
        <c:axId val="1542821439"/>
      </c:barChart>
      <c:catAx>
        <c:axId val="1602388143"/>
        <c:scaling>
          <c:orientation val="minMax"/>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0000">
                        <a:lumMod val="65000"/>
                        <a:lumOff val="35000"/>
                      </a:srgbClr>
                    </a:solidFill>
                    <a:latin typeface="+mn-lt"/>
                    <a:ea typeface="+mn-ea"/>
                    <a:cs typeface="+mn-cs"/>
                  </a:defRPr>
                </a:pPr>
                <a:r>
                  <a:rPr lang="de-DE" sz="1000" b="1">
                    <a:solidFill>
                      <a:schemeClr val="tx2"/>
                    </a:solidFill>
                  </a:rPr>
                  <a:t>Transiente </a:t>
                </a:r>
                <a:r>
                  <a:rPr lang="de-DE" sz="1000" b="1" err="1">
                    <a:solidFill>
                      <a:schemeClr val="tx2"/>
                    </a:solidFill>
                  </a:rPr>
                  <a:t>Elastographie</a:t>
                </a:r>
                <a:endParaRPr lang="de-DE" sz="1000" b="1">
                  <a:solidFill>
                    <a:schemeClr val="tx2"/>
                  </a:solidFill>
                </a:endParaRPr>
              </a:p>
            </c:rich>
          </c:tx>
          <c:layout>
            <c:manualLayout>
              <c:xMode val="edge"/>
              <c:yMode val="edge"/>
              <c:x val="7.0324980256621455E-2"/>
              <c:y val="0.1150746500311069"/>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0000">
                      <a:lumMod val="65000"/>
                      <a:lumOff val="35000"/>
                    </a:srgb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max val="100"/>
        </c:scaling>
        <c:delete val="0"/>
        <c:axPos val="b"/>
        <c:majorGridlines>
          <c:spPr>
            <a:ln w="9525" cap="flat" cmpd="sng" algn="ctr">
              <a:solidFill>
                <a:schemeClr val="tx1">
                  <a:alpha val="10000"/>
                </a:schemeClr>
              </a:solidFill>
              <a:round/>
            </a:ln>
            <a:effectLst/>
          </c:spPr>
        </c:majorGridlines>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valAx>
      <c:spPr>
        <a:noFill/>
        <a:ln>
          <a:noFill/>
        </a:ln>
        <a:effectLst/>
      </c:spPr>
    </c:plotArea>
    <c:legend>
      <c:legendPos val="b"/>
      <c:layout>
        <c:manualLayout>
          <c:xMode val="edge"/>
          <c:yMode val="edge"/>
          <c:x val="0.40158109649478074"/>
          <c:y val="0.86368527385155558"/>
          <c:w val="0.19730395479579005"/>
          <c:h val="0.1297177163233604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Datenreihe 1</c:v>
                </c:pt>
              </c:strCache>
            </c:strRef>
          </c:tx>
          <c:spPr>
            <a:solidFill>
              <a:schemeClr val="accent5">
                <a:lumMod val="20000"/>
                <a:lumOff val="80000"/>
              </a:schemeClr>
            </a:solidFill>
            <a:ln>
              <a:noFill/>
            </a:ln>
            <a:effectLst/>
          </c:spPr>
          <c:invertIfNegative val="0"/>
          <c:cat>
            <c:strRef>
              <c:f>Tabelle1!$A$2:$A$4</c:f>
              <c:strCache>
                <c:ptCount val="3"/>
                <c:pt idx="0">
                  <c:v>Baseline</c:v>
                </c:pt>
                <c:pt idx="1">
                  <c:v>Year 1</c:v>
                </c:pt>
                <c:pt idx="2">
                  <c:v>Year 2</c:v>
                </c:pt>
              </c:strCache>
            </c:strRef>
          </c:cat>
          <c:val>
            <c:numRef>
              <c:f>Tabelle1!$B$2:$B$4</c:f>
              <c:numCache>
                <c:formatCode>General</c:formatCode>
                <c:ptCount val="3"/>
                <c:pt idx="0">
                  <c:v>100</c:v>
                </c:pt>
                <c:pt idx="1">
                  <c:v>81</c:v>
                </c:pt>
                <c:pt idx="2">
                  <c:v>88</c:v>
                </c:pt>
              </c:numCache>
            </c:numRef>
          </c:val>
          <c:extLst>
            <c:ext xmlns:c16="http://schemas.microsoft.com/office/drawing/2014/chart" uri="{C3380CC4-5D6E-409C-BE32-E72D297353CC}">
              <c16:uniqueId val="{00000000-B886-43D4-A7E1-D74E37E66542}"/>
            </c:ext>
          </c:extLst>
        </c:ser>
        <c:ser>
          <c:idx val="1"/>
          <c:order val="1"/>
          <c:tx>
            <c:strRef>
              <c:f>Tabelle1!$C$1</c:f>
              <c:strCache>
                <c:ptCount val="1"/>
                <c:pt idx="0">
                  <c:v>Datenreihe 2</c:v>
                </c:pt>
              </c:strCache>
            </c:strRef>
          </c:tx>
          <c:spPr>
            <a:solidFill>
              <a:srgbClr val="3B97DE"/>
            </a:solidFill>
            <a:ln>
              <a:noFill/>
            </a:ln>
            <a:effectLst/>
          </c:spPr>
          <c:invertIfNegative val="0"/>
          <c:cat>
            <c:strRef>
              <c:f>Tabelle1!$A$2:$A$4</c:f>
              <c:strCache>
                <c:ptCount val="3"/>
                <c:pt idx="0">
                  <c:v>Baseline</c:v>
                </c:pt>
                <c:pt idx="1">
                  <c:v>Year 1</c:v>
                </c:pt>
                <c:pt idx="2">
                  <c:v>Year 2</c:v>
                </c:pt>
              </c:strCache>
            </c:strRef>
          </c:cat>
          <c:val>
            <c:numRef>
              <c:f>Tabelle1!$C$2:$C$4</c:f>
              <c:numCache>
                <c:formatCode>General</c:formatCode>
                <c:ptCount val="3"/>
                <c:pt idx="0">
                  <c:v>0</c:v>
                </c:pt>
                <c:pt idx="1">
                  <c:v>14</c:v>
                </c:pt>
                <c:pt idx="2">
                  <c:v>7</c:v>
                </c:pt>
              </c:numCache>
            </c:numRef>
          </c:val>
          <c:extLst>
            <c:ext xmlns:c16="http://schemas.microsoft.com/office/drawing/2014/chart" uri="{C3380CC4-5D6E-409C-BE32-E72D297353CC}">
              <c16:uniqueId val="{00000001-B886-43D4-A7E1-D74E37E66542}"/>
            </c:ext>
          </c:extLst>
        </c:ser>
        <c:ser>
          <c:idx val="2"/>
          <c:order val="2"/>
          <c:tx>
            <c:strRef>
              <c:f>Tabelle1!$D$1</c:f>
              <c:strCache>
                <c:ptCount val="1"/>
                <c:pt idx="0">
                  <c:v>Datenreihe 3</c:v>
                </c:pt>
              </c:strCache>
            </c:strRef>
          </c:tx>
          <c:spPr>
            <a:solidFill>
              <a:schemeClr val="accent1"/>
            </a:solidFill>
            <a:ln>
              <a:noFill/>
            </a:ln>
            <a:effectLst/>
          </c:spPr>
          <c:invertIfNegative val="0"/>
          <c:cat>
            <c:strRef>
              <c:f>Tabelle1!$A$2:$A$4</c:f>
              <c:strCache>
                <c:ptCount val="3"/>
                <c:pt idx="0">
                  <c:v>Baseline</c:v>
                </c:pt>
                <c:pt idx="1">
                  <c:v>Year 1</c:v>
                </c:pt>
                <c:pt idx="2">
                  <c:v>Year 2</c:v>
                </c:pt>
              </c:strCache>
            </c:strRef>
          </c:cat>
          <c:val>
            <c:numRef>
              <c:f>Tabelle1!$D$2:$D$4</c:f>
              <c:numCache>
                <c:formatCode>General</c:formatCode>
                <c:ptCount val="3"/>
                <c:pt idx="0">
                  <c:v>0</c:v>
                </c:pt>
                <c:pt idx="1">
                  <c:v>5</c:v>
                </c:pt>
                <c:pt idx="2">
                  <c:v>5</c:v>
                </c:pt>
              </c:numCache>
            </c:numRef>
          </c:val>
          <c:extLst>
            <c:ext xmlns:c16="http://schemas.microsoft.com/office/drawing/2014/chart" uri="{C3380CC4-5D6E-409C-BE32-E72D297353CC}">
              <c16:uniqueId val="{00000002-B886-43D4-A7E1-D74E37E66542}"/>
            </c:ext>
          </c:extLst>
        </c:ser>
        <c:dLbls>
          <c:showLegendKey val="0"/>
          <c:showVal val="0"/>
          <c:showCatName val="0"/>
          <c:showSerName val="0"/>
          <c:showPercent val="0"/>
          <c:showBubbleSize val="0"/>
        </c:dLbls>
        <c:gapWidth val="20"/>
        <c:overlap val="100"/>
        <c:axId val="1242752440"/>
        <c:axId val="1242743080"/>
      </c:barChart>
      <c:catAx>
        <c:axId val="1242752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de-DE"/>
          </a:p>
        </c:txPr>
        <c:crossAx val="1242743080"/>
        <c:crosses val="autoZero"/>
        <c:auto val="1"/>
        <c:lblAlgn val="ctr"/>
        <c:lblOffset val="100"/>
        <c:noMultiLvlLbl val="0"/>
      </c:catAx>
      <c:valAx>
        <c:axId val="1242743080"/>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42752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Datenreihe 1</c:v>
                </c:pt>
              </c:strCache>
            </c:strRef>
          </c:tx>
          <c:spPr>
            <a:solidFill>
              <a:schemeClr val="accent5">
                <a:lumMod val="20000"/>
                <a:lumOff val="80000"/>
              </a:schemeClr>
            </a:solidFill>
            <a:ln>
              <a:noFill/>
            </a:ln>
            <a:effectLst/>
          </c:spPr>
          <c:invertIfNegative val="0"/>
          <c:cat>
            <c:strRef>
              <c:f>Tabelle1!$A$2:$A$4</c:f>
              <c:strCache>
                <c:ptCount val="3"/>
                <c:pt idx="0">
                  <c:v>Baseline</c:v>
                </c:pt>
                <c:pt idx="1">
                  <c:v>Year 1</c:v>
                </c:pt>
                <c:pt idx="2">
                  <c:v>Year 2</c:v>
                </c:pt>
              </c:strCache>
            </c:strRef>
          </c:cat>
          <c:val>
            <c:numRef>
              <c:f>Tabelle1!$B$2:$B$4</c:f>
              <c:numCache>
                <c:formatCode>General</c:formatCode>
                <c:ptCount val="3"/>
                <c:pt idx="0">
                  <c:v>0</c:v>
                </c:pt>
                <c:pt idx="1">
                  <c:v>31</c:v>
                </c:pt>
                <c:pt idx="2">
                  <c:v>57</c:v>
                </c:pt>
              </c:numCache>
            </c:numRef>
          </c:val>
          <c:extLst>
            <c:ext xmlns:c16="http://schemas.microsoft.com/office/drawing/2014/chart" uri="{C3380CC4-5D6E-409C-BE32-E72D297353CC}">
              <c16:uniqueId val="{00000000-B886-43D4-A7E1-D74E37E66542}"/>
            </c:ext>
          </c:extLst>
        </c:ser>
        <c:ser>
          <c:idx val="1"/>
          <c:order val="1"/>
          <c:tx>
            <c:strRef>
              <c:f>Tabelle1!$C$1</c:f>
              <c:strCache>
                <c:ptCount val="1"/>
                <c:pt idx="0">
                  <c:v>Datenreihe 2</c:v>
                </c:pt>
              </c:strCache>
            </c:strRef>
          </c:tx>
          <c:spPr>
            <a:solidFill>
              <a:srgbClr val="3B97DE"/>
            </a:solidFill>
            <a:ln>
              <a:noFill/>
            </a:ln>
            <a:effectLst/>
          </c:spPr>
          <c:invertIfNegative val="0"/>
          <c:cat>
            <c:strRef>
              <c:f>Tabelle1!$A$2:$A$4</c:f>
              <c:strCache>
                <c:ptCount val="3"/>
                <c:pt idx="0">
                  <c:v>Baseline</c:v>
                </c:pt>
                <c:pt idx="1">
                  <c:v>Year 1</c:v>
                </c:pt>
                <c:pt idx="2">
                  <c:v>Year 2</c:v>
                </c:pt>
              </c:strCache>
            </c:strRef>
          </c:cat>
          <c:val>
            <c:numRef>
              <c:f>Tabelle1!$C$2:$C$4</c:f>
              <c:numCache>
                <c:formatCode>General</c:formatCode>
                <c:ptCount val="3"/>
                <c:pt idx="0">
                  <c:v>100</c:v>
                </c:pt>
                <c:pt idx="1">
                  <c:v>63</c:v>
                </c:pt>
                <c:pt idx="2">
                  <c:v>29</c:v>
                </c:pt>
              </c:numCache>
            </c:numRef>
          </c:val>
          <c:extLst>
            <c:ext xmlns:c16="http://schemas.microsoft.com/office/drawing/2014/chart" uri="{C3380CC4-5D6E-409C-BE32-E72D297353CC}">
              <c16:uniqueId val="{00000001-B886-43D4-A7E1-D74E37E66542}"/>
            </c:ext>
          </c:extLst>
        </c:ser>
        <c:ser>
          <c:idx val="2"/>
          <c:order val="2"/>
          <c:tx>
            <c:strRef>
              <c:f>Tabelle1!$D$1</c:f>
              <c:strCache>
                <c:ptCount val="1"/>
                <c:pt idx="0">
                  <c:v>Datenreihe 3</c:v>
                </c:pt>
              </c:strCache>
            </c:strRef>
          </c:tx>
          <c:spPr>
            <a:solidFill>
              <a:schemeClr val="accent1"/>
            </a:solidFill>
            <a:ln>
              <a:noFill/>
            </a:ln>
            <a:effectLst/>
          </c:spPr>
          <c:invertIfNegative val="0"/>
          <c:cat>
            <c:strRef>
              <c:f>Tabelle1!$A$2:$A$4</c:f>
              <c:strCache>
                <c:ptCount val="3"/>
                <c:pt idx="0">
                  <c:v>Baseline</c:v>
                </c:pt>
                <c:pt idx="1">
                  <c:v>Year 1</c:v>
                </c:pt>
                <c:pt idx="2">
                  <c:v>Year 2</c:v>
                </c:pt>
              </c:strCache>
            </c:strRef>
          </c:cat>
          <c:val>
            <c:numRef>
              <c:f>Tabelle1!$D$2:$D$4</c:f>
              <c:numCache>
                <c:formatCode>General</c:formatCode>
                <c:ptCount val="3"/>
                <c:pt idx="0">
                  <c:v>0</c:v>
                </c:pt>
                <c:pt idx="1">
                  <c:v>6</c:v>
                </c:pt>
                <c:pt idx="2">
                  <c:v>14</c:v>
                </c:pt>
              </c:numCache>
            </c:numRef>
          </c:val>
          <c:extLst>
            <c:ext xmlns:c16="http://schemas.microsoft.com/office/drawing/2014/chart" uri="{C3380CC4-5D6E-409C-BE32-E72D297353CC}">
              <c16:uniqueId val="{00000002-B886-43D4-A7E1-D74E37E66542}"/>
            </c:ext>
          </c:extLst>
        </c:ser>
        <c:dLbls>
          <c:showLegendKey val="0"/>
          <c:showVal val="0"/>
          <c:showCatName val="0"/>
          <c:showSerName val="0"/>
          <c:showPercent val="0"/>
          <c:showBubbleSize val="0"/>
        </c:dLbls>
        <c:gapWidth val="20"/>
        <c:overlap val="100"/>
        <c:axId val="1242752440"/>
        <c:axId val="1242743080"/>
      </c:barChart>
      <c:catAx>
        <c:axId val="1242752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de-DE"/>
          </a:p>
        </c:txPr>
        <c:crossAx val="1242743080"/>
        <c:crosses val="autoZero"/>
        <c:auto val="1"/>
        <c:lblAlgn val="ctr"/>
        <c:lblOffset val="100"/>
        <c:noMultiLvlLbl val="0"/>
      </c:catAx>
      <c:valAx>
        <c:axId val="1242743080"/>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42752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Datenreihe 1</c:v>
                </c:pt>
              </c:strCache>
            </c:strRef>
          </c:tx>
          <c:spPr>
            <a:solidFill>
              <a:schemeClr val="accent5">
                <a:lumMod val="20000"/>
                <a:lumOff val="80000"/>
              </a:schemeClr>
            </a:solidFill>
            <a:ln>
              <a:noFill/>
            </a:ln>
            <a:effectLst/>
          </c:spPr>
          <c:invertIfNegative val="0"/>
          <c:cat>
            <c:strRef>
              <c:f>Tabelle1!$A$2:$A$4</c:f>
              <c:strCache>
                <c:ptCount val="3"/>
                <c:pt idx="0">
                  <c:v>Baseline</c:v>
                </c:pt>
                <c:pt idx="1">
                  <c:v>Year 1</c:v>
                </c:pt>
                <c:pt idx="2">
                  <c:v>Year 2</c:v>
                </c:pt>
              </c:strCache>
            </c:strRef>
          </c:cat>
          <c:val>
            <c:numRef>
              <c:f>Tabelle1!$B$2:$B$4</c:f>
              <c:numCache>
                <c:formatCode>General</c:formatCode>
                <c:ptCount val="3"/>
                <c:pt idx="0">
                  <c:v>0</c:v>
                </c:pt>
                <c:pt idx="1">
                  <c:v>34</c:v>
                </c:pt>
                <c:pt idx="2">
                  <c:v>42</c:v>
                </c:pt>
              </c:numCache>
            </c:numRef>
          </c:val>
          <c:extLst>
            <c:ext xmlns:c16="http://schemas.microsoft.com/office/drawing/2014/chart" uri="{C3380CC4-5D6E-409C-BE32-E72D297353CC}">
              <c16:uniqueId val="{00000000-B886-43D4-A7E1-D74E37E66542}"/>
            </c:ext>
          </c:extLst>
        </c:ser>
        <c:ser>
          <c:idx val="1"/>
          <c:order val="1"/>
          <c:tx>
            <c:strRef>
              <c:f>Tabelle1!$C$1</c:f>
              <c:strCache>
                <c:ptCount val="1"/>
                <c:pt idx="0">
                  <c:v>Datenreihe 2</c:v>
                </c:pt>
              </c:strCache>
            </c:strRef>
          </c:tx>
          <c:spPr>
            <a:solidFill>
              <a:srgbClr val="3B97DE"/>
            </a:solidFill>
            <a:ln>
              <a:noFill/>
            </a:ln>
            <a:effectLst/>
          </c:spPr>
          <c:invertIfNegative val="0"/>
          <c:cat>
            <c:strRef>
              <c:f>Tabelle1!$A$2:$A$4</c:f>
              <c:strCache>
                <c:ptCount val="3"/>
                <c:pt idx="0">
                  <c:v>Baseline</c:v>
                </c:pt>
                <c:pt idx="1">
                  <c:v>Year 1</c:v>
                </c:pt>
                <c:pt idx="2">
                  <c:v>Year 2</c:v>
                </c:pt>
              </c:strCache>
            </c:strRef>
          </c:cat>
          <c:val>
            <c:numRef>
              <c:f>Tabelle1!$C$2:$C$4</c:f>
              <c:numCache>
                <c:formatCode>General</c:formatCode>
                <c:ptCount val="3"/>
                <c:pt idx="0">
                  <c:v>0</c:v>
                </c:pt>
                <c:pt idx="1">
                  <c:v>24</c:v>
                </c:pt>
                <c:pt idx="2">
                  <c:v>23</c:v>
                </c:pt>
              </c:numCache>
            </c:numRef>
          </c:val>
          <c:extLst>
            <c:ext xmlns:c16="http://schemas.microsoft.com/office/drawing/2014/chart" uri="{C3380CC4-5D6E-409C-BE32-E72D297353CC}">
              <c16:uniqueId val="{00000001-B886-43D4-A7E1-D74E37E66542}"/>
            </c:ext>
          </c:extLst>
        </c:ser>
        <c:ser>
          <c:idx val="2"/>
          <c:order val="2"/>
          <c:tx>
            <c:strRef>
              <c:f>Tabelle1!$D$1</c:f>
              <c:strCache>
                <c:ptCount val="1"/>
                <c:pt idx="0">
                  <c:v>Datenreihe 3</c:v>
                </c:pt>
              </c:strCache>
            </c:strRef>
          </c:tx>
          <c:spPr>
            <a:solidFill>
              <a:schemeClr val="accent1"/>
            </a:solidFill>
            <a:ln>
              <a:noFill/>
            </a:ln>
            <a:effectLst/>
          </c:spPr>
          <c:invertIfNegative val="0"/>
          <c:cat>
            <c:strRef>
              <c:f>Tabelle1!$A$2:$A$4</c:f>
              <c:strCache>
                <c:ptCount val="3"/>
                <c:pt idx="0">
                  <c:v>Baseline</c:v>
                </c:pt>
                <c:pt idx="1">
                  <c:v>Year 1</c:v>
                </c:pt>
                <c:pt idx="2">
                  <c:v>Year 2</c:v>
                </c:pt>
              </c:strCache>
            </c:strRef>
          </c:cat>
          <c:val>
            <c:numRef>
              <c:f>Tabelle1!$D$2:$D$4</c:f>
              <c:numCache>
                <c:formatCode>General</c:formatCode>
                <c:ptCount val="3"/>
                <c:pt idx="0">
                  <c:v>100</c:v>
                </c:pt>
                <c:pt idx="1">
                  <c:v>41</c:v>
                </c:pt>
                <c:pt idx="2">
                  <c:v>35</c:v>
                </c:pt>
              </c:numCache>
            </c:numRef>
          </c:val>
          <c:extLst>
            <c:ext xmlns:c16="http://schemas.microsoft.com/office/drawing/2014/chart" uri="{C3380CC4-5D6E-409C-BE32-E72D297353CC}">
              <c16:uniqueId val="{00000002-B886-43D4-A7E1-D74E37E66542}"/>
            </c:ext>
          </c:extLst>
        </c:ser>
        <c:dLbls>
          <c:showLegendKey val="0"/>
          <c:showVal val="0"/>
          <c:showCatName val="0"/>
          <c:showSerName val="0"/>
          <c:showPercent val="0"/>
          <c:showBubbleSize val="0"/>
        </c:dLbls>
        <c:gapWidth val="20"/>
        <c:overlap val="100"/>
        <c:axId val="1242752440"/>
        <c:axId val="1242743080"/>
      </c:barChart>
      <c:catAx>
        <c:axId val="1242752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de-DE"/>
          </a:p>
        </c:txPr>
        <c:crossAx val="1242743080"/>
        <c:crosses val="autoZero"/>
        <c:auto val="1"/>
        <c:lblAlgn val="ctr"/>
        <c:lblOffset val="100"/>
        <c:noMultiLvlLbl val="0"/>
      </c:catAx>
      <c:valAx>
        <c:axId val="1242743080"/>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242752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c:v>
                </c:pt>
              </c:strCache>
            </c:strRef>
          </c:tx>
          <c:spPr>
            <a:noFill/>
            <a:ln w="28575">
              <a:solidFill>
                <a:srgbClr val="001965"/>
              </a:solidFill>
            </a:ln>
            <a:effectLst/>
          </c:spPr>
          <c:invertIfNegative val="0"/>
          <c:dPt>
            <c:idx val="0"/>
            <c:invertIfNegative val="0"/>
            <c:bubble3D val="0"/>
            <c:spPr>
              <a:noFill/>
              <a:ln w="28575">
                <a:solidFill>
                  <a:srgbClr val="D4D7DC"/>
                </a:solidFill>
              </a:ln>
              <a:effectLst/>
            </c:spPr>
            <c:extLst>
              <c:ext xmlns:c16="http://schemas.microsoft.com/office/drawing/2014/chart" uri="{C3380CC4-5D6E-409C-BE32-E72D297353CC}">
                <c16:uniqueId val="{00000008-2EC3-3240-9613-B1DA09E35113}"/>
              </c:ext>
            </c:extLst>
          </c:dPt>
          <c:dPt>
            <c:idx val="1"/>
            <c:invertIfNegative val="0"/>
            <c:bubble3D val="0"/>
            <c:spPr>
              <a:noFill/>
              <a:ln w="28575">
                <a:solidFill>
                  <a:srgbClr val="3B97DE"/>
                </a:solidFill>
              </a:ln>
              <a:effectLst/>
            </c:spPr>
            <c:extLst>
              <c:ext xmlns:c16="http://schemas.microsoft.com/office/drawing/2014/chart" uri="{C3380CC4-5D6E-409C-BE32-E72D297353CC}">
                <c16:uniqueId val="{00000001-2EC3-3240-9613-B1DA09E35113}"/>
              </c:ext>
            </c:extLst>
          </c:dPt>
          <c:dPt>
            <c:idx val="2"/>
            <c:invertIfNegative val="0"/>
            <c:bubble3D val="0"/>
            <c:spPr>
              <a:noFill/>
              <a:ln w="28575">
                <a:solidFill>
                  <a:srgbClr val="001965"/>
                </a:solidFill>
              </a:ln>
              <a:effectLst/>
            </c:spPr>
            <c:extLst>
              <c:ext xmlns:c16="http://schemas.microsoft.com/office/drawing/2014/chart" uri="{C3380CC4-5D6E-409C-BE32-E72D297353CC}">
                <c16:uniqueId val="{00000003-2EC3-3240-9613-B1DA09E35113}"/>
              </c:ext>
            </c:extLst>
          </c:dPt>
          <c:dLbls>
            <c:dLbl>
              <c:idx val="0"/>
              <c:tx>
                <c:rich>
                  <a:bodyPr/>
                  <a:lstStyle/>
                  <a:p>
                    <a:fld id="{1E5391E0-6D51-F941-9D1A-0F0FEC4C2C8A}"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EC3-3240-9613-B1DA09E35113}"/>
                </c:ext>
              </c:extLst>
            </c:dLbl>
            <c:dLbl>
              <c:idx val="1"/>
              <c:tx>
                <c:rich>
                  <a:bodyPr/>
                  <a:lstStyle/>
                  <a:p>
                    <a:fld id="{9C98A1C0-19F6-3D42-B03B-40B09FEBA22A}"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EC3-3240-9613-B1DA09E35113}"/>
                </c:ext>
              </c:extLst>
            </c:dLbl>
            <c:dLbl>
              <c:idx val="2"/>
              <c:tx>
                <c:rich>
                  <a:bodyPr/>
                  <a:lstStyle/>
                  <a:p>
                    <a:fld id="{53492E3E-BB68-EB41-937C-3CA273D2F5EF}"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C3-3240-9613-B1DA09E35113}"/>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n=57      n=47   
  Placebo</c:v>
                </c:pt>
                <c:pt idx="1">
                  <c:v>n=46      n=41   
 EFX 28 mg</c:v>
                </c:pt>
                <c:pt idx="2">
                  <c:v>n=51      n=46    
 EFX 50 mg</c:v>
                </c:pt>
              </c:strCache>
            </c:strRef>
          </c:cat>
          <c:val>
            <c:numRef>
              <c:f>Tabelle1!$B$2:$B$4</c:f>
              <c:numCache>
                <c:formatCode>General</c:formatCode>
                <c:ptCount val="3"/>
                <c:pt idx="0">
                  <c:v>14</c:v>
                </c:pt>
                <c:pt idx="1">
                  <c:v>22</c:v>
                </c:pt>
                <c:pt idx="2">
                  <c:v>24</c:v>
                </c:pt>
              </c:numCache>
            </c:numRef>
          </c:val>
          <c:extLst>
            <c:ext xmlns:c16="http://schemas.microsoft.com/office/drawing/2014/chart" uri="{C3380CC4-5D6E-409C-BE32-E72D297353CC}">
              <c16:uniqueId val="{00000006-2EC3-3240-9613-B1DA09E35113}"/>
            </c:ext>
          </c:extLst>
        </c:ser>
        <c:ser>
          <c:idx val="1"/>
          <c:order val="1"/>
          <c:tx>
            <c:strRef>
              <c:f>Tabelle1!$C$1</c:f>
              <c:strCache>
                <c:ptCount val="1"/>
                <c:pt idx="0">
                  <c:v>Spalte1</c:v>
                </c:pt>
              </c:strCache>
            </c:strRef>
          </c:tx>
          <c:spPr>
            <a:solidFill>
              <a:srgbClr val="3B97DE"/>
            </a:solidFill>
            <a:ln>
              <a:noFill/>
            </a:ln>
            <a:effectLst/>
          </c:spPr>
          <c:invertIfNegative val="0"/>
          <c:dPt>
            <c:idx val="0"/>
            <c:invertIfNegative val="0"/>
            <c:bubble3D val="0"/>
            <c:spPr>
              <a:solidFill>
                <a:srgbClr val="D4D7DC"/>
              </a:solidFill>
              <a:ln>
                <a:noFill/>
              </a:ln>
              <a:effectLst/>
            </c:spPr>
            <c:extLst>
              <c:ext xmlns:c16="http://schemas.microsoft.com/office/drawing/2014/chart" uri="{C3380CC4-5D6E-409C-BE32-E72D297353CC}">
                <c16:uniqueId val="{00000009-2EC3-3240-9613-B1DA09E35113}"/>
              </c:ext>
            </c:extLst>
          </c:dPt>
          <c:dPt>
            <c:idx val="2"/>
            <c:invertIfNegative val="0"/>
            <c:bubble3D val="0"/>
            <c:spPr>
              <a:solidFill>
                <a:srgbClr val="001965"/>
              </a:solidFill>
              <a:ln>
                <a:noFill/>
              </a:ln>
              <a:effectLst/>
            </c:spPr>
            <c:extLst>
              <c:ext xmlns:c16="http://schemas.microsoft.com/office/drawing/2014/chart" uri="{C3380CC4-5D6E-409C-BE32-E72D297353CC}">
                <c16:uniqueId val="{0000000B-2EC3-3240-9613-B1DA09E35113}"/>
              </c:ext>
            </c:extLst>
          </c:dPt>
          <c:dLbls>
            <c:dLbl>
              <c:idx val="0"/>
              <c:tx>
                <c:rich>
                  <a:bodyPr/>
                  <a:lstStyle/>
                  <a:p>
                    <a:fld id="{B1885718-CE00-234F-B264-461197A66830}"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EC3-3240-9613-B1DA09E35113}"/>
                </c:ext>
              </c:extLst>
            </c:dLbl>
            <c:dLbl>
              <c:idx val="1"/>
              <c:tx>
                <c:rich>
                  <a:bodyPr/>
                  <a:lstStyle/>
                  <a:p>
                    <a:fld id="{B1CD7C97-10B0-5849-BD5C-27A81902B060}"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EC3-3240-9613-B1DA09E35113}"/>
                </c:ext>
              </c:extLst>
            </c:dLbl>
            <c:dLbl>
              <c:idx val="2"/>
              <c:tx>
                <c:rich>
                  <a:bodyPr/>
                  <a:lstStyle/>
                  <a:p>
                    <a:fld id="{D5FAAA89-1027-A94E-ACB2-AAB88699347C}" type="VALUE">
                      <a:rPr lang="en-US" smtClean="0"/>
                      <a:pPr/>
                      <a:t>[VALUE]</a:t>
                    </a:fld>
                    <a:r>
                      <a:rPr lang="en-US"/>
                      <a:t> %</a:t>
                    </a:r>
                    <a:r>
                      <a:rPr lang="en-US" sz="1100" b="1" i="0" u="none" strike="noStrike" kern="1200" baseline="30000">
                        <a:solidFill>
                          <a:srgbClr val="000000">
                            <a:lumMod val="75000"/>
                            <a:lumOff val="25000"/>
                          </a:srgbClr>
                        </a:solidFill>
                        <a:latin typeface="Georgia" panose="02040502050405020303" pitchFamily="18" charset="0"/>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EC3-3240-9613-B1DA09E35113}"/>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n=57      n=47   
  Placebo</c:v>
                </c:pt>
                <c:pt idx="1">
                  <c:v>n=46      n=41   
 EFX 28 mg</c:v>
                </c:pt>
                <c:pt idx="2">
                  <c:v>n=51      n=46    
 EFX 50 mg</c:v>
                </c:pt>
              </c:strCache>
            </c:strRef>
          </c:cat>
          <c:val>
            <c:numRef>
              <c:f>Tabelle1!$C$2:$C$4</c:f>
              <c:numCache>
                <c:formatCode>General</c:formatCode>
                <c:ptCount val="3"/>
                <c:pt idx="0">
                  <c:v>15</c:v>
                </c:pt>
                <c:pt idx="1">
                  <c:v>29</c:v>
                </c:pt>
                <c:pt idx="2">
                  <c:v>39</c:v>
                </c:pt>
              </c:numCache>
            </c:numRef>
          </c:val>
          <c:extLst>
            <c:ext xmlns:c16="http://schemas.microsoft.com/office/drawing/2014/chart" uri="{C3380CC4-5D6E-409C-BE32-E72D297353CC}">
              <c16:uniqueId val="{00000007-2EC3-3240-9613-B1DA09E35113}"/>
            </c:ext>
          </c:extLst>
        </c:ser>
        <c:dLbls>
          <c:dLblPos val="outEnd"/>
          <c:showLegendKey val="0"/>
          <c:showVal val="1"/>
          <c:showCatName val="0"/>
          <c:showSerName val="0"/>
          <c:showPercent val="0"/>
          <c:showBubbleSize val="0"/>
        </c:dLbls>
        <c:gapWidth val="76"/>
        <c:overlap val="-10"/>
        <c:axId val="1602388143"/>
        <c:axId val="1542821439"/>
      </c:barChart>
      <c:catAx>
        <c:axId val="160238814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max val="45"/>
          <c:min val="0"/>
        </c:scaling>
        <c:delete val="0"/>
        <c:axPos val="l"/>
        <c:title>
          <c:tx>
            <c:rich>
              <a:bodyPr rot="-5400000" spcFirstLastPara="1" vertOverflow="ellipsis" vert="horz" wrap="square" anchor="ctr" anchorCtr="1"/>
              <a:lstStyle/>
              <a:p>
                <a:pPr>
                  <a:defRPr sz="1330" b="0" i="0" u="none" strike="noStrike" kern="1200" baseline="0">
                    <a:solidFill>
                      <a:srgbClr val="001965"/>
                    </a:solidFill>
                    <a:latin typeface="+mn-lt"/>
                    <a:ea typeface="+mn-ea"/>
                    <a:cs typeface="+mn-cs"/>
                  </a:defRPr>
                </a:pPr>
                <a:r>
                  <a:rPr lang="de-DE" b="1">
                    <a:solidFill>
                      <a:srgbClr val="001965"/>
                    </a:solidFill>
                  </a:rPr>
                  <a:t>Anteil der Probanden (%)</a:t>
                </a:r>
              </a:p>
            </c:rich>
          </c:tx>
          <c:layout>
            <c:manualLayout>
              <c:xMode val="edge"/>
              <c:yMode val="edge"/>
              <c:x val="0"/>
              <c:y val="0.1407382243468387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rgbClr val="001965"/>
                  </a:solidFill>
                  <a:latin typeface="+mn-lt"/>
                  <a:ea typeface="+mn-ea"/>
                  <a:cs typeface="+mn-cs"/>
                </a:defRPr>
              </a:pPr>
              <a:endParaRPr lang="de-DE"/>
            </a:p>
          </c:txPr>
        </c:title>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majorUnit val="1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001965"/>
            </a:solidFill>
            <a:ln>
              <a:noFill/>
            </a:ln>
            <a:effectLst/>
          </c:spPr>
          <c:invertIfNegative val="0"/>
          <c:dPt>
            <c:idx val="0"/>
            <c:invertIfNegative val="0"/>
            <c:bubble3D val="0"/>
            <c:spPr>
              <a:solidFill>
                <a:srgbClr val="D4D7DC"/>
              </a:solidFill>
              <a:ln>
                <a:noFill/>
              </a:ln>
              <a:effectLst/>
            </c:spPr>
            <c:extLst>
              <c:ext xmlns:c16="http://schemas.microsoft.com/office/drawing/2014/chart" uri="{C3380CC4-5D6E-409C-BE32-E72D297353CC}">
                <c16:uniqueId val="{00000005-C13A-2741-9402-E8C474BF70C8}"/>
              </c:ext>
            </c:extLst>
          </c:dPt>
          <c:dPt>
            <c:idx val="1"/>
            <c:invertIfNegative val="0"/>
            <c:bubble3D val="0"/>
            <c:spPr>
              <a:solidFill>
                <a:srgbClr val="3B97DE"/>
              </a:solidFill>
              <a:ln>
                <a:noFill/>
              </a:ln>
              <a:effectLst/>
            </c:spPr>
            <c:extLst>
              <c:ext xmlns:c16="http://schemas.microsoft.com/office/drawing/2014/chart" uri="{C3380CC4-5D6E-409C-BE32-E72D297353CC}">
                <c16:uniqueId val="{00000003-C13A-2741-9402-E8C474BF70C8}"/>
              </c:ext>
            </c:extLst>
          </c:dPt>
          <c:dPt>
            <c:idx val="2"/>
            <c:invertIfNegative val="0"/>
            <c:bubble3D val="0"/>
            <c:spPr>
              <a:solidFill>
                <a:srgbClr val="001965"/>
              </a:solidFill>
              <a:ln>
                <a:noFill/>
              </a:ln>
              <a:effectLst/>
            </c:spPr>
            <c:extLst>
              <c:ext xmlns:c16="http://schemas.microsoft.com/office/drawing/2014/chart" uri="{C3380CC4-5D6E-409C-BE32-E72D297353CC}">
                <c16:uniqueId val="{00000004-C13A-2741-9402-E8C474BF70C8}"/>
              </c:ext>
            </c:extLst>
          </c:dPt>
          <c:dLbls>
            <c:dLbl>
              <c:idx val="0"/>
              <c:tx>
                <c:rich>
                  <a:bodyPr/>
                  <a:lstStyle/>
                  <a:p>
                    <a:fld id="{BB75FCE5-9904-F840-B4B4-0234E4D6FD04}"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13A-2741-9402-E8C474BF70C8}"/>
                </c:ext>
              </c:extLst>
            </c:dLbl>
            <c:dLbl>
              <c:idx val="1"/>
              <c:tx>
                <c:rich>
                  <a:bodyPr/>
                  <a:lstStyle/>
                  <a:p>
                    <a:r>
                      <a:rPr lang="en-US"/>
                      <a:t>59 %</a:t>
                    </a:r>
                    <a:r>
                      <a:rPr lang="en-US" baseline="3000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13A-2741-9402-E8C474BF70C8}"/>
                </c:ext>
              </c:extLst>
            </c:dLbl>
            <c:dLbl>
              <c:idx val="2"/>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rgbClr val="000000">
                            <a:lumMod val="75000"/>
                            <a:lumOff val="25000"/>
                          </a:srgbClr>
                        </a:solidFill>
                        <a:latin typeface="+mn-lt"/>
                        <a:ea typeface="+mn-ea"/>
                        <a:cs typeface="+mn-cs"/>
                      </a:defRPr>
                    </a:pPr>
                    <a:fld id="{5E8CE54B-B7FE-2B41-881D-21A6DDA90472}" type="VALUE">
                      <a:rPr lang="en-US" smtClean="0"/>
                      <a:pPr marL="0" marR="0" lvl="0" indent="0" algn="ctr" defTabSz="914400" rtl="0" eaLnBrk="1" fontAlgn="auto" latinLnBrk="0" hangingPunct="1">
                        <a:lnSpc>
                          <a:spcPct val="100000"/>
                        </a:lnSpc>
                        <a:spcBef>
                          <a:spcPts val="0"/>
                        </a:spcBef>
                        <a:spcAft>
                          <a:spcPts val="0"/>
                        </a:spcAft>
                        <a:buClrTx/>
                        <a:buSzTx/>
                        <a:buFontTx/>
                        <a:buNone/>
                        <a:tabLst/>
                        <a:defRPr b="1">
                          <a:solidFill>
                            <a:srgbClr val="000000">
                              <a:lumMod val="75000"/>
                              <a:lumOff val="25000"/>
                            </a:srgbClr>
                          </a:solidFill>
                        </a:defRPr>
                      </a:pPr>
                      <a:t>[VALUE]</a:t>
                    </a:fld>
                    <a:r>
                      <a:rPr lang="en-US"/>
                      <a:t> %</a:t>
                    </a:r>
                    <a:r>
                      <a:rPr lang="en-US" baseline="30000">
                        <a:latin typeface="Georgia" panose="02040502050405020303" pitchFamily="18" charset="0"/>
                      </a:rPr>
                      <a:t>†</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197" b="1" i="0" u="none" strike="noStrike" kern="1200" baseline="0">
                      <a:solidFill>
                        <a:srgbClr val="000000">
                          <a:lumMod val="75000"/>
                          <a:lumOff val="25000"/>
                        </a:srgbClr>
                      </a:solidFill>
                      <a:latin typeface="+mn-lt"/>
                      <a:ea typeface="+mn-ea"/>
                      <a:cs typeface="+mn-cs"/>
                    </a:defRPr>
                  </a:pPr>
                  <a:endParaRPr lang="de-DE"/>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13A-2741-9402-E8C474BF70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Placebo 
n=34</c:v>
                </c:pt>
                <c:pt idx="1">
                  <c:v>EFX 28 mg
n=32</c:v>
                </c:pt>
                <c:pt idx="2">
                  <c:v>EFX 50 mg 
n=40</c:v>
                </c:pt>
              </c:strCache>
            </c:strRef>
          </c:cat>
          <c:val>
            <c:numRef>
              <c:f>Tabelle1!$B$2:$B$4</c:f>
              <c:numCache>
                <c:formatCode>General</c:formatCode>
                <c:ptCount val="3"/>
                <c:pt idx="0">
                  <c:v>18</c:v>
                </c:pt>
                <c:pt idx="1">
                  <c:v>59</c:v>
                </c:pt>
                <c:pt idx="2">
                  <c:v>55</c:v>
                </c:pt>
              </c:numCache>
            </c:numRef>
          </c:val>
          <c:extLst>
            <c:ext xmlns:c16="http://schemas.microsoft.com/office/drawing/2014/chart" uri="{C3380CC4-5D6E-409C-BE32-E72D297353CC}">
              <c16:uniqueId val="{00000000-C13A-2741-9402-E8C474BF70C8}"/>
            </c:ext>
          </c:extLst>
        </c:ser>
        <c:dLbls>
          <c:dLblPos val="outEnd"/>
          <c:showLegendKey val="0"/>
          <c:showVal val="1"/>
          <c:showCatName val="0"/>
          <c:showSerName val="0"/>
          <c:showPercent val="0"/>
          <c:showBubbleSize val="0"/>
        </c:dLbls>
        <c:gapWidth val="76"/>
        <c:overlap val="-27"/>
        <c:axId val="1798330111"/>
        <c:axId val="1798331823"/>
      </c:barChart>
      <c:catAx>
        <c:axId val="179833011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798331823"/>
        <c:crosses val="autoZero"/>
        <c:auto val="1"/>
        <c:lblAlgn val="ctr"/>
        <c:lblOffset val="100"/>
        <c:noMultiLvlLbl val="0"/>
      </c:catAx>
      <c:valAx>
        <c:axId val="1798331823"/>
        <c:scaling>
          <c:orientation val="minMax"/>
        </c:scaling>
        <c:delete val="0"/>
        <c:axPos val="l"/>
        <c:title>
          <c:tx>
            <c:rich>
              <a:bodyPr rot="-5400000" spcFirstLastPara="1" vertOverflow="ellipsis" vert="horz" wrap="square" anchor="ctr" anchorCtr="1"/>
              <a:lstStyle/>
              <a:p>
                <a:pPr>
                  <a:defRPr sz="1330" b="0" i="0" u="none" strike="noStrike" kern="1200" baseline="0">
                    <a:solidFill>
                      <a:srgbClr val="001965"/>
                    </a:solidFill>
                    <a:latin typeface="+mn-lt"/>
                    <a:ea typeface="+mn-ea"/>
                    <a:cs typeface="+mn-cs"/>
                  </a:defRPr>
                </a:pPr>
                <a:r>
                  <a:rPr lang="de-DE" b="1">
                    <a:solidFill>
                      <a:srgbClr val="001965"/>
                    </a:solidFill>
                  </a:rPr>
                  <a:t>Anteil der Probanden (%)</a:t>
                </a:r>
              </a:p>
            </c:rich>
          </c:tx>
          <c:layout>
            <c:manualLayout>
              <c:xMode val="edge"/>
              <c:yMode val="edge"/>
              <c:x val="0"/>
              <c:y val="9.8777225217634768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rgbClr val="001965"/>
                  </a:solidFill>
                  <a:latin typeface="+mn-lt"/>
                  <a:ea typeface="+mn-ea"/>
                  <a:cs typeface="+mn-cs"/>
                </a:defRPr>
              </a:pPr>
              <a:endParaRPr lang="de-DE"/>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798330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NCA 1500 mg</c:v>
                </c:pt>
              </c:strCache>
            </c:strRef>
          </c:tx>
          <c:spPr>
            <a:solidFill>
              <a:schemeClr val="accent1"/>
            </a:solidFill>
            <a:ln>
              <a:noFill/>
            </a:ln>
            <a:effectLst/>
          </c:spPr>
          <c:invertIfNegative val="0"/>
          <c:dLbls>
            <c:dLbl>
              <c:idx val="0"/>
              <c:tx>
                <c:rich>
                  <a:bodyPr/>
                  <a:lstStyle/>
                  <a:p>
                    <a:fld id="{04EBFB5E-19F1-4275-AF60-B5DD8C27FC1B}"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CC8-479C-9E24-7D1F14B97D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General</c:formatCode>
                <c:ptCount val="1"/>
                <c:pt idx="0">
                  <c:v>18.2</c:v>
                </c:pt>
              </c:numCache>
            </c:numRef>
          </c:val>
          <c:extLst>
            <c:ext xmlns:c16="http://schemas.microsoft.com/office/drawing/2014/chart" uri="{C3380CC4-5D6E-409C-BE32-E72D297353CC}">
              <c16:uniqueId val="{00000000-BCC8-479C-9E24-7D1F14B97DB3}"/>
            </c:ext>
          </c:extLst>
        </c:ser>
        <c:ser>
          <c:idx val="1"/>
          <c:order val="1"/>
          <c:tx>
            <c:strRef>
              <c:f>Tabelle1!$C$1</c:f>
              <c:strCache>
                <c:ptCount val="1"/>
                <c:pt idx="0">
                  <c:v>Placebo</c:v>
                </c:pt>
              </c:strCache>
            </c:strRef>
          </c:tx>
          <c:spPr>
            <a:solidFill>
              <a:schemeClr val="accent6"/>
            </a:solidFill>
            <a:ln>
              <a:noFill/>
            </a:ln>
            <a:effectLst/>
          </c:spPr>
          <c:invertIfNegative val="0"/>
          <c:dLbls>
            <c:dLbl>
              <c:idx val="0"/>
              <c:tx>
                <c:rich>
                  <a:bodyPr/>
                  <a:lstStyle/>
                  <a:p>
                    <a:fld id="{1503C0C4-9B4A-4653-ABBD-0C015886FFCD}"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CC8-479C-9E24-7D1F14B97D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General</c:formatCode>
                <c:ptCount val="1"/>
                <c:pt idx="0">
                  <c:v>6.6</c:v>
                </c:pt>
              </c:numCache>
            </c:numRef>
          </c:val>
          <c:extLst>
            <c:ext xmlns:c16="http://schemas.microsoft.com/office/drawing/2014/chart" uri="{C3380CC4-5D6E-409C-BE32-E72D297353CC}">
              <c16:uniqueId val="{00000001-BCC8-479C-9E24-7D1F14B97DB3}"/>
            </c:ext>
          </c:extLst>
        </c:ser>
        <c:dLbls>
          <c:dLblPos val="outEnd"/>
          <c:showLegendKey val="0"/>
          <c:showVal val="1"/>
          <c:showCatName val="0"/>
          <c:showSerName val="0"/>
          <c:showPercent val="0"/>
          <c:showBubbleSize val="0"/>
        </c:dLbls>
        <c:gapWidth val="219"/>
        <c:overlap val="-27"/>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 val="autoZero"/>
        <c:auto val="1"/>
        <c:lblAlgn val="ctr"/>
        <c:lblOffset val="100"/>
        <c:noMultiLvlLbl val="0"/>
      </c:catAx>
      <c:valAx>
        <c:axId val="1620837632"/>
        <c:scaling>
          <c:orientation val="minMax"/>
          <c:max val="30"/>
        </c:scaling>
        <c:delete val="0"/>
        <c:axPos val="l"/>
        <c:title>
          <c:tx>
            <c:rich>
              <a:bodyPr rot="-5400000" spcFirstLastPara="1" vertOverflow="ellipsis" vert="horz" wrap="square" anchor="ctr" anchorCtr="1"/>
              <a:lstStyle/>
              <a:p>
                <a:pPr>
                  <a:defRPr sz="1200" b="1" i="0" u="none" strike="noStrike" kern="1200" baseline="0">
                    <a:solidFill>
                      <a:srgbClr val="001965"/>
                    </a:solidFill>
                    <a:latin typeface="+mn-lt"/>
                    <a:ea typeface="+mn-ea"/>
                    <a:cs typeface="+mn-cs"/>
                  </a:defRPr>
                </a:pPr>
                <a:r>
                  <a:rPr lang="de-DE" sz="1200" b="1" i="0" baseline="0">
                    <a:solidFill>
                      <a:srgbClr val="001965"/>
                    </a:solidFill>
                  </a:rPr>
                  <a:t>Anteil an Patienten (%)</a:t>
                </a:r>
              </a:p>
            </c:rich>
          </c:tx>
          <c:overlay val="0"/>
          <c:spPr>
            <a:noFill/>
            <a:ln>
              <a:noFill/>
            </a:ln>
            <a:effectLst/>
          </c:spPr>
          <c:txPr>
            <a:bodyPr rot="-5400000" spcFirstLastPara="1" vertOverflow="ellipsis" vert="horz" wrap="square" anchor="ctr" anchorCtr="1"/>
            <a:lstStyle/>
            <a:p>
              <a:pPr>
                <a:defRPr sz="1200" b="1" i="0" u="none" strike="noStrike" kern="1200" baseline="0">
                  <a:solidFill>
                    <a:srgbClr val="001965"/>
                  </a:solidFill>
                  <a:latin typeface="+mn-lt"/>
                  <a:ea typeface="+mn-ea"/>
                  <a:cs typeface="+mn-cs"/>
                </a:defRPr>
              </a:pPr>
              <a:endParaRPr lang="de-DE"/>
            </a:p>
          </c:txPr>
        </c:title>
        <c:numFmt formatCode="General" sourceLinked="1"/>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619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NCA 1500 mg</c:v>
                </c:pt>
              </c:strCache>
            </c:strRef>
          </c:tx>
          <c:spPr>
            <a:solidFill>
              <a:schemeClr val="accent1"/>
            </a:solidFill>
            <a:ln>
              <a:noFill/>
            </a:ln>
            <a:effectLst/>
          </c:spPr>
          <c:invertIfNegative val="0"/>
          <c:dLbls>
            <c:dLbl>
              <c:idx val="0"/>
              <c:tx>
                <c:rich>
                  <a:bodyPr/>
                  <a:lstStyle/>
                  <a:p>
                    <a:fld id="{04EBFB5E-19F1-4275-AF60-B5DD8C27FC1B}"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958-4E01-A2A0-B4FB055C0A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General</c:formatCode>
                <c:ptCount val="1"/>
                <c:pt idx="0">
                  <c:v>21.7</c:v>
                </c:pt>
              </c:numCache>
            </c:numRef>
          </c:val>
          <c:extLst>
            <c:ext xmlns:c16="http://schemas.microsoft.com/office/drawing/2014/chart" uri="{C3380CC4-5D6E-409C-BE32-E72D297353CC}">
              <c16:uniqueId val="{00000001-1958-4E01-A2A0-B4FB055C0A4E}"/>
            </c:ext>
          </c:extLst>
        </c:ser>
        <c:ser>
          <c:idx val="1"/>
          <c:order val="1"/>
          <c:tx>
            <c:strRef>
              <c:f>Tabelle1!$C$1</c:f>
              <c:strCache>
                <c:ptCount val="1"/>
                <c:pt idx="0">
                  <c:v>Placebo</c:v>
                </c:pt>
              </c:strCache>
            </c:strRef>
          </c:tx>
          <c:spPr>
            <a:solidFill>
              <a:schemeClr val="accent6"/>
            </a:solidFill>
            <a:ln>
              <a:noFill/>
            </a:ln>
            <a:effectLst/>
          </c:spPr>
          <c:invertIfNegative val="0"/>
          <c:dLbls>
            <c:dLbl>
              <c:idx val="0"/>
              <c:tx>
                <c:rich>
                  <a:bodyPr/>
                  <a:lstStyle/>
                  <a:p>
                    <a:fld id="{1503C0C4-9B4A-4653-ABBD-0C015886FFCD}"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958-4E01-A2A0-B4FB055C0A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General</c:formatCode>
                <c:ptCount val="1"/>
                <c:pt idx="0">
                  <c:v>5.7</c:v>
                </c:pt>
              </c:numCache>
            </c:numRef>
          </c:val>
          <c:extLst>
            <c:ext xmlns:c16="http://schemas.microsoft.com/office/drawing/2014/chart" uri="{C3380CC4-5D6E-409C-BE32-E72D297353CC}">
              <c16:uniqueId val="{00000003-1958-4E01-A2A0-B4FB055C0A4E}"/>
            </c:ext>
          </c:extLst>
        </c:ser>
        <c:dLbls>
          <c:dLblPos val="outEnd"/>
          <c:showLegendKey val="0"/>
          <c:showVal val="1"/>
          <c:showCatName val="0"/>
          <c:showSerName val="0"/>
          <c:showPercent val="0"/>
          <c:showBubbleSize val="0"/>
        </c:dLbls>
        <c:gapWidth val="219"/>
        <c:overlap val="-27"/>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 val="autoZero"/>
        <c:auto val="1"/>
        <c:lblAlgn val="ctr"/>
        <c:lblOffset val="100"/>
        <c:noMultiLvlLbl val="0"/>
      </c:catAx>
      <c:valAx>
        <c:axId val="1620837632"/>
        <c:scaling>
          <c:orientation val="minMax"/>
          <c:max val="30"/>
        </c:scaling>
        <c:delete val="0"/>
        <c:axPos val="l"/>
        <c:title>
          <c:tx>
            <c:rich>
              <a:bodyPr rot="-5400000" spcFirstLastPara="1" vertOverflow="ellipsis" vert="horz" wrap="square" anchor="ctr" anchorCtr="1"/>
              <a:lstStyle/>
              <a:p>
                <a:pPr>
                  <a:defRPr sz="1200" b="1" i="0" u="none" strike="noStrike" kern="1200" baseline="0">
                    <a:solidFill>
                      <a:srgbClr val="001965"/>
                    </a:solidFill>
                    <a:latin typeface="+mn-lt"/>
                    <a:ea typeface="+mn-ea"/>
                    <a:cs typeface="+mn-cs"/>
                  </a:defRPr>
                </a:pPr>
                <a:r>
                  <a:rPr lang="de-DE" sz="1200" b="1" i="0" baseline="0">
                    <a:solidFill>
                      <a:srgbClr val="001965"/>
                    </a:solidFill>
                  </a:rPr>
                  <a:t>Anteil an Patienten (%)</a:t>
                </a:r>
              </a:p>
            </c:rich>
          </c:tx>
          <c:overlay val="0"/>
          <c:spPr>
            <a:noFill/>
            <a:ln>
              <a:noFill/>
            </a:ln>
            <a:effectLst/>
          </c:spPr>
          <c:txPr>
            <a:bodyPr rot="-5400000" spcFirstLastPara="1" vertOverflow="ellipsis" vert="horz" wrap="square" anchor="ctr" anchorCtr="1"/>
            <a:lstStyle/>
            <a:p>
              <a:pPr>
                <a:defRPr sz="1200" b="1" i="0" u="none" strike="noStrike" kern="1200" baseline="0">
                  <a:solidFill>
                    <a:srgbClr val="001965"/>
                  </a:solidFill>
                  <a:latin typeface="+mn-lt"/>
                  <a:ea typeface="+mn-ea"/>
                  <a:cs typeface="+mn-cs"/>
                </a:defRPr>
              </a:pPr>
              <a:endParaRPr lang="de-DE"/>
            </a:p>
          </c:txPr>
        </c:title>
        <c:numFmt formatCode="General" sourceLinked="1"/>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619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0513845236579"/>
          <c:y val="9.0406533191785932E-2"/>
          <c:w val="0.77392820487280733"/>
          <c:h val="0.75070678581704264"/>
        </c:manualLayout>
      </c:layout>
      <c:barChart>
        <c:barDir val="col"/>
        <c:grouping val="stacked"/>
        <c:varyColors val="0"/>
        <c:ser>
          <c:idx val="0"/>
          <c:order val="0"/>
          <c:tx>
            <c:strRef>
              <c:f>Tabelle1!$B$1</c:f>
              <c:strCache>
                <c:ptCount val="1"/>
                <c:pt idx="0">
                  <c:v>Spalte1</c:v>
                </c:pt>
              </c:strCache>
            </c:strRef>
          </c:tx>
          <c:spPr>
            <a:solidFill>
              <a:srgbClr val="001965"/>
            </a:solidFill>
            <a:ln w="19050">
              <a:noFill/>
              <a:prstDash val="solid"/>
            </a:ln>
          </c:spPr>
          <c:invertIfNegative val="0"/>
          <c:dPt>
            <c:idx val="1"/>
            <c:invertIfNegative val="0"/>
            <c:bubble3D val="0"/>
            <c:spPr>
              <a:solidFill>
                <a:srgbClr val="939AA7"/>
              </a:solidFill>
              <a:ln w="19050">
                <a:noFill/>
                <a:prstDash val="solid"/>
              </a:ln>
            </c:spPr>
            <c:extLst>
              <c:ext xmlns:c16="http://schemas.microsoft.com/office/drawing/2014/chart" uri="{C3380CC4-5D6E-409C-BE32-E72D297353CC}">
                <c16:uniqueId val="{00000002-4C73-451D-A8D0-424C99A164EA}"/>
              </c:ext>
            </c:extLst>
          </c:dPt>
          <c:cat>
            <c:strRef>
              <c:f>Tabelle1!$A$2:$A$3</c:f>
              <c:strCache>
                <c:ptCount val="2"/>
                <c:pt idx="0">
                  <c:v>NCA 1.500 mg
+ UDCA (n=158)</c:v>
                </c:pt>
                <c:pt idx="1">
                  <c:v>Placebo
+ UDCA (n=78)</c:v>
                </c:pt>
              </c:strCache>
            </c:strRef>
          </c:cat>
          <c:val>
            <c:numRef>
              <c:f>Tabelle1!$B$2:$B$3</c:f>
              <c:numCache>
                <c:formatCode>0%</c:formatCode>
                <c:ptCount val="2"/>
                <c:pt idx="0">
                  <c:v>0.127</c:v>
                </c:pt>
                <c:pt idx="1">
                  <c:v>5.0999999999999997E-2</c:v>
                </c:pt>
              </c:numCache>
            </c:numRef>
          </c:val>
          <c:extLst>
            <c:ext xmlns:c16="http://schemas.microsoft.com/office/drawing/2014/chart" uri="{C3380CC4-5D6E-409C-BE32-E72D297353CC}">
              <c16:uniqueId val="{00000000-4C73-451D-A8D0-424C99A164EA}"/>
            </c:ext>
          </c:extLst>
        </c:ser>
        <c:dLbls>
          <c:showLegendKey val="0"/>
          <c:showVal val="0"/>
          <c:showCatName val="0"/>
          <c:showSerName val="0"/>
          <c:showPercent val="0"/>
          <c:showBubbleSize val="0"/>
        </c:dLbls>
        <c:gapWidth val="100"/>
        <c:overlap val="100"/>
        <c:axId val="140153856"/>
        <c:axId val="52941888"/>
      </c:barChart>
      <c:catAx>
        <c:axId val="140153856"/>
        <c:scaling>
          <c:orientation val="minMax"/>
        </c:scaling>
        <c:delete val="0"/>
        <c:axPos val="b"/>
        <c:numFmt formatCode="General" sourceLinked="1"/>
        <c:majorTickMark val="none"/>
        <c:minorTickMark val="none"/>
        <c:tickLblPos val="nextTo"/>
        <c:txPr>
          <a:bodyPr/>
          <a:lstStyle/>
          <a:p>
            <a:pPr>
              <a:defRPr sz="1100" baseline="0"/>
            </a:pPr>
            <a:endParaRPr lang="de-DE"/>
          </a:p>
        </c:txPr>
        <c:crossAx val="52941888"/>
        <c:crosses val="autoZero"/>
        <c:auto val="1"/>
        <c:lblAlgn val="ctr"/>
        <c:lblOffset val="100"/>
        <c:noMultiLvlLbl val="0"/>
      </c:catAx>
      <c:valAx>
        <c:axId val="52941888"/>
        <c:scaling>
          <c:orientation val="minMax"/>
          <c:max val="0.30000000000000004"/>
        </c:scaling>
        <c:delete val="0"/>
        <c:axPos val="l"/>
        <c:title>
          <c:tx>
            <c:rich>
              <a:bodyPr/>
              <a:lstStyle/>
              <a:p>
                <a:pPr>
                  <a:defRPr/>
                </a:pPr>
                <a:r>
                  <a:rPr lang="de-DE"/>
                  <a:t>Prozentsatz</a:t>
                </a:r>
                <a:r>
                  <a:rPr lang="de-DE" baseline="0"/>
                  <a:t> der Patienten</a:t>
                </a:r>
                <a:endParaRPr lang="de-DE"/>
              </a:p>
            </c:rich>
          </c:tx>
          <c:layout>
            <c:manualLayout>
              <c:xMode val="edge"/>
              <c:yMode val="edge"/>
              <c:x val="0"/>
              <c:y val="0.24555842299320094"/>
            </c:manualLayout>
          </c:layout>
          <c:overlay val="0"/>
        </c:title>
        <c:numFmt formatCode="0%" sourceLinked="0"/>
        <c:majorTickMark val="out"/>
        <c:minorTickMark val="none"/>
        <c:tickLblPos val="nextTo"/>
        <c:crossAx val="140153856"/>
        <c:crosses val="autoZero"/>
        <c:crossBetween val="between"/>
        <c:majorUnit val="0.1"/>
      </c:valAx>
    </c:plotArea>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0513845236579"/>
          <c:y val="9.0406533191785932E-2"/>
          <c:w val="0.77392820487280733"/>
          <c:h val="0.75070678581704264"/>
        </c:manualLayout>
      </c:layout>
      <c:barChart>
        <c:barDir val="col"/>
        <c:grouping val="stacked"/>
        <c:varyColors val="0"/>
        <c:ser>
          <c:idx val="0"/>
          <c:order val="0"/>
          <c:tx>
            <c:strRef>
              <c:f>Tabelle1!$B$1</c:f>
              <c:strCache>
                <c:ptCount val="1"/>
                <c:pt idx="0">
                  <c:v>Spalte1</c:v>
                </c:pt>
              </c:strCache>
            </c:strRef>
          </c:tx>
          <c:spPr>
            <a:solidFill>
              <a:srgbClr val="001965"/>
            </a:solidFill>
            <a:ln w="19050">
              <a:noFill/>
              <a:prstDash val="solid"/>
            </a:ln>
          </c:spPr>
          <c:invertIfNegative val="0"/>
          <c:dPt>
            <c:idx val="1"/>
            <c:invertIfNegative val="0"/>
            <c:bubble3D val="0"/>
            <c:spPr>
              <a:solidFill>
                <a:srgbClr val="939AA7"/>
              </a:solidFill>
              <a:ln w="19050">
                <a:noFill/>
                <a:prstDash val="solid"/>
              </a:ln>
            </c:spPr>
            <c:extLst>
              <c:ext xmlns:c16="http://schemas.microsoft.com/office/drawing/2014/chart" uri="{C3380CC4-5D6E-409C-BE32-E72D297353CC}">
                <c16:uniqueId val="{00000002-4C73-451D-A8D0-424C99A164EA}"/>
              </c:ext>
            </c:extLst>
          </c:dPt>
          <c:cat>
            <c:strRef>
              <c:f>Tabelle1!$A$2:$A$3</c:f>
              <c:strCache>
                <c:ptCount val="2"/>
                <c:pt idx="0">
                  <c:v>NCA 1.500 mg
ohne UDCA (n=47)</c:v>
                </c:pt>
                <c:pt idx="1">
                  <c:v>Placebo
ohne UDCA (n=18)</c:v>
                </c:pt>
              </c:strCache>
            </c:strRef>
          </c:cat>
          <c:val>
            <c:numRef>
              <c:f>Tabelle1!$B$2:$B$3</c:f>
              <c:numCache>
                <c:formatCode>0%</c:formatCode>
                <c:ptCount val="2"/>
                <c:pt idx="0">
                  <c:v>0.23400000000000001</c:v>
                </c:pt>
                <c:pt idx="1">
                  <c:v>0</c:v>
                </c:pt>
              </c:numCache>
            </c:numRef>
          </c:val>
          <c:extLst>
            <c:ext xmlns:c16="http://schemas.microsoft.com/office/drawing/2014/chart" uri="{C3380CC4-5D6E-409C-BE32-E72D297353CC}">
              <c16:uniqueId val="{00000000-4C73-451D-A8D0-424C99A164EA}"/>
            </c:ext>
          </c:extLst>
        </c:ser>
        <c:dLbls>
          <c:showLegendKey val="0"/>
          <c:showVal val="0"/>
          <c:showCatName val="0"/>
          <c:showSerName val="0"/>
          <c:showPercent val="0"/>
          <c:showBubbleSize val="0"/>
        </c:dLbls>
        <c:gapWidth val="100"/>
        <c:overlap val="100"/>
        <c:axId val="140153856"/>
        <c:axId val="52941888"/>
      </c:barChart>
      <c:catAx>
        <c:axId val="140153856"/>
        <c:scaling>
          <c:orientation val="minMax"/>
        </c:scaling>
        <c:delete val="0"/>
        <c:axPos val="b"/>
        <c:numFmt formatCode="General" sourceLinked="1"/>
        <c:majorTickMark val="none"/>
        <c:minorTickMark val="none"/>
        <c:tickLblPos val="nextTo"/>
        <c:txPr>
          <a:bodyPr/>
          <a:lstStyle/>
          <a:p>
            <a:pPr>
              <a:defRPr sz="1100" baseline="0"/>
            </a:pPr>
            <a:endParaRPr lang="de-DE"/>
          </a:p>
        </c:txPr>
        <c:crossAx val="52941888"/>
        <c:crosses val="autoZero"/>
        <c:auto val="1"/>
        <c:lblAlgn val="ctr"/>
        <c:lblOffset val="100"/>
        <c:noMultiLvlLbl val="0"/>
      </c:catAx>
      <c:valAx>
        <c:axId val="52941888"/>
        <c:scaling>
          <c:orientation val="minMax"/>
          <c:max val="0.30000000000000004"/>
        </c:scaling>
        <c:delete val="0"/>
        <c:axPos val="l"/>
        <c:title>
          <c:tx>
            <c:rich>
              <a:bodyPr/>
              <a:lstStyle/>
              <a:p>
                <a:pPr>
                  <a:defRPr/>
                </a:pPr>
                <a:r>
                  <a:rPr lang="de-DE"/>
                  <a:t>Prozentsatz</a:t>
                </a:r>
                <a:r>
                  <a:rPr lang="de-DE" baseline="0"/>
                  <a:t> der Patienten</a:t>
                </a:r>
                <a:endParaRPr lang="de-DE"/>
              </a:p>
            </c:rich>
          </c:tx>
          <c:layout>
            <c:manualLayout>
              <c:xMode val="edge"/>
              <c:yMode val="edge"/>
              <c:x val="0"/>
              <c:y val="0.24555842299320094"/>
            </c:manualLayout>
          </c:layout>
          <c:overlay val="0"/>
        </c:title>
        <c:numFmt formatCode="0%" sourceLinked="0"/>
        <c:majorTickMark val="out"/>
        <c:minorTickMark val="none"/>
        <c:tickLblPos val="nextTo"/>
        <c:crossAx val="140153856"/>
        <c:crosses val="autoZero"/>
        <c:crossBetween val="between"/>
        <c:majorUnit val="0.1"/>
      </c:valAx>
    </c:plotArea>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400"/>
            </a:pPr>
            <a:r>
              <a:rPr lang="de-DE" sz="1400"/>
              <a:t>ALP</a:t>
            </a:r>
            <a:r>
              <a:rPr lang="de-DE" sz="1400" baseline="0"/>
              <a:t>-Verlauf</a:t>
            </a:r>
            <a:endParaRPr lang="de-DE" sz="1400"/>
          </a:p>
        </c:rich>
      </c:tx>
      <c:layout>
        <c:manualLayout>
          <c:xMode val="edge"/>
          <c:yMode val="edge"/>
          <c:x val="0.44643558216294704"/>
          <c:y val="2.399801213316818E-2"/>
        </c:manualLayout>
      </c:layout>
      <c:overlay val="0"/>
    </c:title>
    <c:autoTitleDeleted val="0"/>
    <c:plotArea>
      <c:layout>
        <c:manualLayout>
          <c:layoutTarget val="inner"/>
          <c:xMode val="edge"/>
          <c:yMode val="edge"/>
          <c:x val="0.21871483188289828"/>
          <c:y val="0.22612388432479422"/>
          <c:w val="0.72924060342476071"/>
          <c:h val="0.58217755847311037"/>
        </c:manualLayout>
      </c:layout>
      <c:lineChart>
        <c:grouping val="standard"/>
        <c:varyColors val="0"/>
        <c:ser>
          <c:idx val="1"/>
          <c:order val="1"/>
          <c:tx>
            <c:strRef>
              <c:f>Tabelle1!$B$1</c:f>
              <c:strCache>
                <c:ptCount val="1"/>
                <c:pt idx="0">
                  <c:v>NCA 1.500 mg</c:v>
                </c:pt>
              </c:strCache>
            </c:strRef>
          </c:tx>
          <c:spPr>
            <a:ln w="19050" cap="flat">
              <a:solidFill>
                <a:schemeClr val="tx2"/>
              </a:solidFill>
            </a:ln>
          </c:spPr>
          <c:marker>
            <c:symbol val="circle"/>
            <c:size val="5"/>
            <c:spPr>
              <a:solidFill>
                <a:schemeClr val="tx2"/>
              </a:solidFill>
              <a:ln>
                <a:solidFill>
                  <a:schemeClr val="tx2"/>
                </a:solidFill>
              </a:ln>
            </c:spPr>
          </c:marker>
          <c:cat>
            <c:numRef>
              <c:f>Tabelle1!$A$2:$A$11</c:f>
              <c:numCache>
                <c:formatCode>General</c:formatCode>
                <c:ptCount val="10"/>
                <c:pt idx="1">
                  <c:v>0</c:v>
                </c:pt>
                <c:pt idx="2">
                  <c:v>12</c:v>
                </c:pt>
                <c:pt idx="3">
                  <c:v>24</c:v>
                </c:pt>
                <c:pt idx="4">
                  <c:v>36</c:v>
                </c:pt>
                <c:pt idx="5">
                  <c:v>48</c:v>
                </c:pt>
                <c:pt idx="6">
                  <c:v>60</c:v>
                </c:pt>
                <c:pt idx="7">
                  <c:v>72</c:v>
                </c:pt>
                <c:pt idx="8">
                  <c:v>84</c:v>
                </c:pt>
                <c:pt idx="9">
                  <c:v>96</c:v>
                </c:pt>
              </c:numCache>
            </c:numRef>
          </c:cat>
          <c:val>
            <c:numRef>
              <c:f>Tabelle1!$B$2:$B$11</c:f>
              <c:numCache>
                <c:formatCode>General</c:formatCode>
                <c:ptCount val="10"/>
              </c:numCache>
            </c:numRef>
          </c:val>
          <c:smooth val="0"/>
          <c:extLst>
            <c:ext xmlns:c16="http://schemas.microsoft.com/office/drawing/2014/chart" uri="{C3380CC4-5D6E-409C-BE32-E72D297353CC}">
              <c16:uniqueId val="{00000000-0550-4625-B100-EC2217E91660}"/>
            </c:ext>
          </c:extLst>
        </c:ser>
        <c:ser>
          <c:idx val="2"/>
          <c:order val="2"/>
          <c:tx>
            <c:strRef>
              <c:f>Tabelle1!$C$1</c:f>
              <c:strCache>
                <c:ptCount val="1"/>
                <c:pt idx="0">
                  <c:v>Placebo</c:v>
                </c:pt>
              </c:strCache>
            </c:strRef>
          </c:tx>
          <c:spPr>
            <a:ln>
              <a:solidFill>
                <a:srgbClr val="939AA7"/>
              </a:solidFill>
            </a:ln>
          </c:spPr>
          <c:marker>
            <c:symbol val="circle"/>
            <c:size val="5"/>
            <c:spPr>
              <a:solidFill>
                <a:srgbClr val="939AA7"/>
              </a:solidFill>
              <a:ln>
                <a:solidFill>
                  <a:srgbClr val="939AA7"/>
                </a:solidFill>
              </a:ln>
            </c:spPr>
          </c:marker>
          <c:cat>
            <c:numRef>
              <c:f>Tabelle1!$A$2:$A$11</c:f>
              <c:numCache>
                <c:formatCode>General</c:formatCode>
                <c:ptCount val="10"/>
                <c:pt idx="1">
                  <c:v>0</c:v>
                </c:pt>
                <c:pt idx="2">
                  <c:v>12</c:v>
                </c:pt>
                <c:pt idx="3">
                  <c:v>24</c:v>
                </c:pt>
                <c:pt idx="4">
                  <c:v>36</c:v>
                </c:pt>
                <c:pt idx="5">
                  <c:v>48</c:v>
                </c:pt>
                <c:pt idx="6">
                  <c:v>60</c:v>
                </c:pt>
                <c:pt idx="7">
                  <c:v>72</c:v>
                </c:pt>
                <c:pt idx="8">
                  <c:v>84</c:v>
                </c:pt>
                <c:pt idx="9">
                  <c:v>96</c:v>
                </c:pt>
              </c:numCache>
            </c:numRef>
          </c:cat>
          <c:val>
            <c:numRef>
              <c:f>Tabelle1!$C$2:$C$11</c:f>
              <c:numCache>
                <c:formatCode>General</c:formatCode>
                <c:ptCount val="10"/>
              </c:numCache>
            </c:numRef>
          </c:val>
          <c:smooth val="0"/>
          <c:extLst>
            <c:ext xmlns:c16="http://schemas.microsoft.com/office/drawing/2014/chart" uri="{C3380CC4-5D6E-409C-BE32-E72D297353CC}">
              <c16:uniqueId val="{00000001-0550-4625-B100-EC2217E91660}"/>
            </c:ext>
          </c:extLst>
        </c:ser>
        <c:dLbls>
          <c:showLegendKey val="0"/>
          <c:showVal val="0"/>
          <c:showCatName val="0"/>
          <c:showSerName val="0"/>
          <c:showPercent val="0"/>
          <c:showBubbleSize val="0"/>
        </c:dLbls>
        <c:marker val="1"/>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numRef>
                    <c:extLst>
                      <c:ext uri="{02D57815-91ED-43cb-92C2-25804820EDAC}">
                        <c15:formulaRef>
                          <c15:sqref>Tabelle1!$A$2:$A$11</c15:sqref>
                        </c15:formulaRef>
                      </c:ext>
                    </c:extLst>
                    <c:numCache>
                      <c:formatCode>General</c:formatCode>
                      <c:ptCount val="10"/>
                      <c:pt idx="1">
                        <c:v>0</c:v>
                      </c:pt>
                      <c:pt idx="2">
                        <c:v>12</c:v>
                      </c:pt>
                      <c:pt idx="3">
                        <c:v>24</c:v>
                      </c:pt>
                      <c:pt idx="4">
                        <c:v>36</c:v>
                      </c:pt>
                      <c:pt idx="5">
                        <c:v>48</c:v>
                      </c:pt>
                      <c:pt idx="6">
                        <c:v>60</c:v>
                      </c:pt>
                      <c:pt idx="7">
                        <c:v>72</c:v>
                      </c:pt>
                      <c:pt idx="8">
                        <c:v>84</c:v>
                      </c:pt>
                      <c:pt idx="9">
                        <c:v>96</c:v>
                      </c:pt>
                    </c:numCache>
                  </c:numRef>
                </c:cat>
                <c:val>
                  <c:numRef>
                    <c:extLst>
                      <c:ext uri="{02D57815-91ED-43cb-92C2-25804820EDAC}">
                        <c15:formulaRef>
                          <c15:sqref>Tabelle1!$A$2:$A$11</c15:sqref>
                        </c15:formulaRef>
                      </c:ext>
                    </c:extLst>
                    <c:numCache>
                      <c:formatCode>General</c:formatCode>
                      <c:ptCount val="10"/>
                      <c:pt idx="1">
                        <c:v>0</c:v>
                      </c:pt>
                      <c:pt idx="2">
                        <c:v>12</c:v>
                      </c:pt>
                      <c:pt idx="3">
                        <c:v>24</c:v>
                      </c:pt>
                      <c:pt idx="4">
                        <c:v>36</c:v>
                      </c:pt>
                      <c:pt idx="5">
                        <c:v>48</c:v>
                      </c:pt>
                      <c:pt idx="6">
                        <c:v>60</c:v>
                      </c:pt>
                      <c:pt idx="7">
                        <c:v>72</c:v>
                      </c:pt>
                      <c:pt idx="8">
                        <c:v>84</c:v>
                      </c:pt>
                      <c:pt idx="9">
                        <c:v>96</c:v>
                      </c:pt>
                    </c:numCache>
                  </c:numRef>
                </c:val>
                <c:smooth val="0"/>
                <c:extLst>
                  <c:ext xmlns:c16="http://schemas.microsoft.com/office/drawing/2014/chart" uri="{C3380CC4-5D6E-409C-BE32-E72D297353CC}">
                    <c16:uniqueId val="{00000002-0550-4625-B100-EC2217E91660}"/>
                  </c:ext>
                </c:extLst>
              </c15:ser>
            </c15:filteredLineSeries>
          </c:ext>
        </c:extLst>
      </c:lineChart>
      <c:catAx>
        <c:axId val="152506368"/>
        <c:scaling>
          <c:orientation val="minMax"/>
        </c:scaling>
        <c:delete val="0"/>
        <c:axPos val="b"/>
        <c:title>
          <c:tx>
            <c:rich>
              <a:bodyPr/>
              <a:lstStyle/>
              <a:p>
                <a:pPr>
                  <a:defRPr/>
                </a:pPr>
                <a:r>
                  <a:rPr lang="es-ES"/>
                  <a:t>Woche</a:t>
                </a:r>
              </a:p>
            </c:rich>
          </c:tx>
          <c:layout>
            <c:manualLayout>
              <c:xMode val="edge"/>
              <c:yMode val="edge"/>
              <c:x val="0.49453952233098208"/>
              <c:y val="0.91916501908496784"/>
            </c:manualLayout>
          </c:layout>
          <c:overlay val="0"/>
        </c:title>
        <c:numFmt formatCode="General" sourceLinked="0"/>
        <c:majorTickMark val="out"/>
        <c:minorTickMark val="none"/>
        <c:tickLblPos val="nextTo"/>
        <c:spPr>
          <a:ln/>
        </c:spPr>
        <c:crossAx val="204097792"/>
        <c:crosses val="autoZero"/>
        <c:auto val="0"/>
        <c:lblAlgn val="ctr"/>
        <c:lblOffset val="100"/>
        <c:tickMarkSkip val="1"/>
        <c:noMultiLvlLbl val="0"/>
      </c:catAx>
      <c:valAx>
        <c:axId val="204097792"/>
        <c:scaling>
          <c:orientation val="minMax"/>
          <c:max val="450"/>
          <c:min val="250"/>
        </c:scaling>
        <c:delete val="0"/>
        <c:axPos val="l"/>
        <c:title>
          <c:tx>
            <c:rich>
              <a:bodyPr rot="-5400000" vert="horz"/>
              <a:lstStyle/>
              <a:p>
                <a:pPr>
                  <a:defRPr>
                    <a:latin typeface="+mn-lt"/>
                  </a:defRPr>
                </a:pPr>
                <a:r>
                  <a:rPr kumimoji="0" lang="en-US" sz="1200" b="1" i="0" u="none" strike="noStrike" kern="1200" cap="none" spc="0" normalizeH="0" baseline="0" noProof="0" err="1">
                    <a:ln>
                      <a:noFill/>
                    </a:ln>
                    <a:solidFill>
                      <a:srgbClr val="001965"/>
                    </a:solidFill>
                    <a:effectLst/>
                    <a:uLnTx/>
                    <a:uFillTx/>
                    <a:latin typeface="+mn-lt"/>
                    <a:cs typeface="Apis For Office" panose="020B0504010101010104" pitchFamily="34" charset="0"/>
                  </a:rPr>
                  <a:t>Mittelwert</a:t>
                </a:r>
                <a:r>
                  <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rPr>
                  <a:t>  ALP (U/L)</a:t>
                </a:r>
              </a:p>
            </c:rich>
          </c:tx>
          <c:layout>
            <c:manualLayout>
              <c:xMode val="edge"/>
              <c:yMode val="edge"/>
              <c:x val="1.4981059804125741E-2"/>
              <c:y val="0.28059628446525531"/>
            </c:manualLayout>
          </c:layout>
          <c:overlay val="0"/>
        </c:title>
        <c:numFmt formatCode="#,##0" sourceLinked="0"/>
        <c:majorTickMark val="out"/>
        <c:minorTickMark val="none"/>
        <c:tickLblPos val="nextTo"/>
        <c:crossAx val="152506368"/>
        <c:crossesAt val="0"/>
        <c:crossBetween val="midCat"/>
        <c:majorUnit val="50"/>
      </c:valAx>
    </c:plotArea>
    <c:legend>
      <c:legendPos val="t"/>
      <c:layout>
        <c:manualLayout>
          <c:xMode val="edge"/>
          <c:yMode val="edge"/>
          <c:x val="0.217246970303167"/>
          <c:y val="0.1172841061404658"/>
          <c:w val="0.72672426928807854"/>
          <c:h val="6.6241832420130528E-2"/>
        </c:manualLayout>
      </c:layout>
      <c:overlay val="0"/>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rgbClr val="EEA7BF"/>
              </a:solidFill>
              <a:ln w="19050">
                <a:solidFill>
                  <a:schemeClr val="lt1"/>
                </a:solidFill>
              </a:ln>
              <a:effectLst/>
            </c:spPr>
            <c:extLst>
              <c:ext xmlns:c16="http://schemas.microsoft.com/office/drawing/2014/chart" uri="{C3380CC4-5D6E-409C-BE32-E72D297353CC}">
                <c16:uniqueId val="{00000001-0E7F-8145-93B4-DD8A719DAB4D}"/>
              </c:ext>
            </c:extLst>
          </c:dPt>
          <c:dPt>
            <c:idx val="1"/>
            <c:bubble3D val="0"/>
            <c:spPr>
              <a:solidFill>
                <a:srgbClr val="F8DCE5"/>
              </a:solidFill>
              <a:ln w="19050">
                <a:solidFill>
                  <a:schemeClr val="lt1"/>
                </a:solidFill>
              </a:ln>
              <a:effectLst/>
            </c:spPr>
            <c:extLst>
              <c:ext xmlns:c16="http://schemas.microsoft.com/office/drawing/2014/chart" uri="{C3380CC4-5D6E-409C-BE32-E72D297353CC}">
                <c16:uniqueId val="{00000003-0E7F-8145-93B4-DD8A719DAB4D}"/>
              </c:ext>
            </c:extLst>
          </c:dPt>
          <c:dPt>
            <c:idx val="2"/>
            <c:bubble3D val="0"/>
            <c:spPr>
              <a:solidFill>
                <a:srgbClr val="FCEDF2"/>
              </a:solidFill>
              <a:ln w="19050">
                <a:solidFill>
                  <a:schemeClr val="lt1"/>
                </a:solidFill>
              </a:ln>
              <a:effectLst/>
            </c:spPr>
            <c:extLst>
              <c:ext xmlns:c16="http://schemas.microsoft.com/office/drawing/2014/chart" uri="{C3380CC4-5D6E-409C-BE32-E72D297353CC}">
                <c16:uniqueId val="{00000005-0E7F-8145-93B4-DD8A719DAB4D}"/>
              </c:ext>
            </c:extLst>
          </c:dPt>
          <c:dLbls>
            <c:dLbl>
              <c:idx val="0"/>
              <c:tx>
                <c:rich>
                  <a:bodyPr/>
                  <a:lstStyle/>
                  <a:p>
                    <a:fld id="{B73C535D-8C4F-1B4E-813B-E1FA601B61A8}" type="VALUE">
                      <a:rPr lang="en-US" smtClean="0"/>
                      <a:pPr/>
                      <a:t>[VALUE]</a:t>
                    </a:fld>
                    <a:r>
                      <a:rPr lang="en-US"/>
                      <a:t> %</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0E7F-8145-93B4-DD8A719DAB4D}"/>
                </c:ext>
              </c:extLst>
            </c:dLbl>
            <c:dLbl>
              <c:idx val="1"/>
              <c:layout>
                <c:manualLayout>
                  <c:x val="-6.5383375102518598E-2"/>
                  <c:y val="-0.17444139382483495"/>
                </c:manualLayout>
              </c:layout>
              <c:tx>
                <c:rich>
                  <a:bodyPr/>
                  <a:lstStyle/>
                  <a:p>
                    <a:fld id="{97F4B0B8-E0DE-9D46-8AAD-8EFE729D1E08}" type="VALUE">
                      <a:rPr lang="en-US" smtClean="0"/>
                      <a:pPr/>
                      <a:t>[VALUE]</a:t>
                    </a:fld>
                    <a:r>
                      <a:rPr lang="en-US"/>
                      <a:t> %</a:t>
                    </a:r>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0E7F-8145-93B4-DD8A719DAB4D}"/>
                </c:ext>
              </c:extLst>
            </c:dLbl>
            <c:dLbl>
              <c:idx val="2"/>
              <c:tx>
                <c:rich>
                  <a:bodyPr/>
                  <a:lstStyle/>
                  <a:p>
                    <a:fld id="{62096A2D-1553-A344-B606-0515B298D60B}" type="VALUE">
                      <a:rPr lang="en-US" smtClean="0"/>
                      <a:pPr/>
                      <a:t>[VALUE]</a:t>
                    </a:fld>
                    <a:r>
                      <a:rPr lang="en-US"/>
                      <a:t> %</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0E7F-8145-93B4-DD8A719DAB4D}"/>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39</c:v>
                </c:pt>
                <c:pt idx="1">
                  <c:v>15</c:v>
                </c:pt>
                <c:pt idx="2">
                  <c:v>46</c:v>
                </c:pt>
              </c:numCache>
            </c:numRef>
          </c:val>
          <c:extLst>
            <c:ext xmlns:c16="http://schemas.microsoft.com/office/drawing/2014/chart" uri="{C3380CC4-5D6E-409C-BE32-E72D297353CC}">
              <c16:uniqueId val="{00000006-0E7F-8145-93B4-DD8A719DAB4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400"/>
            </a:pPr>
            <a:r>
              <a:rPr lang="de-DE" sz="1400"/>
              <a:t>Gamma-GT</a:t>
            </a:r>
            <a:r>
              <a:rPr lang="de-DE" sz="1400" baseline="0"/>
              <a:t>-Verlauf</a:t>
            </a:r>
            <a:endParaRPr lang="de-DE" sz="1400"/>
          </a:p>
        </c:rich>
      </c:tx>
      <c:layout>
        <c:manualLayout>
          <c:xMode val="edge"/>
          <c:yMode val="edge"/>
          <c:x val="0.44643558216294704"/>
          <c:y val="2.399801213316818E-2"/>
        </c:manualLayout>
      </c:layout>
      <c:overlay val="0"/>
    </c:title>
    <c:autoTitleDeleted val="0"/>
    <c:plotArea>
      <c:layout>
        <c:manualLayout>
          <c:layoutTarget val="inner"/>
          <c:xMode val="edge"/>
          <c:yMode val="edge"/>
          <c:x val="0.21871483188289828"/>
          <c:y val="0.22612388432479422"/>
          <c:w val="0.72924060342476071"/>
          <c:h val="0.58217755847311037"/>
        </c:manualLayout>
      </c:layout>
      <c:lineChart>
        <c:grouping val="standard"/>
        <c:varyColors val="0"/>
        <c:ser>
          <c:idx val="1"/>
          <c:order val="1"/>
          <c:tx>
            <c:strRef>
              <c:f>Tabelle1!$B$1</c:f>
              <c:strCache>
                <c:ptCount val="1"/>
                <c:pt idx="0">
                  <c:v>NCA 1.500 mg</c:v>
                </c:pt>
              </c:strCache>
            </c:strRef>
          </c:tx>
          <c:spPr>
            <a:ln w="19050" cap="flat">
              <a:solidFill>
                <a:schemeClr val="tx2"/>
              </a:solidFill>
            </a:ln>
          </c:spPr>
          <c:marker>
            <c:symbol val="circle"/>
            <c:size val="5"/>
            <c:spPr>
              <a:solidFill>
                <a:schemeClr val="tx2"/>
              </a:solidFill>
              <a:ln>
                <a:solidFill>
                  <a:schemeClr val="tx2"/>
                </a:solidFill>
              </a:ln>
            </c:spPr>
          </c:marker>
          <c:cat>
            <c:numRef>
              <c:f>Tabelle1!$A$2:$A$11</c:f>
              <c:numCache>
                <c:formatCode>General</c:formatCode>
                <c:ptCount val="10"/>
                <c:pt idx="1">
                  <c:v>0</c:v>
                </c:pt>
                <c:pt idx="2">
                  <c:v>12</c:v>
                </c:pt>
                <c:pt idx="3">
                  <c:v>24</c:v>
                </c:pt>
                <c:pt idx="4">
                  <c:v>36</c:v>
                </c:pt>
                <c:pt idx="5">
                  <c:v>48</c:v>
                </c:pt>
                <c:pt idx="6">
                  <c:v>60</c:v>
                </c:pt>
                <c:pt idx="7">
                  <c:v>72</c:v>
                </c:pt>
                <c:pt idx="8">
                  <c:v>84</c:v>
                </c:pt>
                <c:pt idx="9">
                  <c:v>96</c:v>
                </c:pt>
              </c:numCache>
            </c:numRef>
          </c:cat>
          <c:val>
            <c:numRef>
              <c:f>Tabelle1!$B$2:$B$11</c:f>
              <c:numCache>
                <c:formatCode>General</c:formatCode>
                <c:ptCount val="10"/>
              </c:numCache>
            </c:numRef>
          </c:val>
          <c:smooth val="0"/>
          <c:extLst>
            <c:ext xmlns:c16="http://schemas.microsoft.com/office/drawing/2014/chart" uri="{C3380CC4-5D6E-409C-BE32-E72D297353CC}">
              <c16:uniqueId val="{00000000-0550-4625-B100-EC2217E91660}"/>
            </c:ext>
          </c:extLst>
        </c:ser>
        <c:ser>
          <c:idx val="2"/>
          <c:order val="2"/>
          <c:tx>
            <c:strRef>
              <c:f>Tabelle1!$C$1</c:f>
              <c:strCache>
                <c:ptCount val="1"/>
                <c:pt idx="0">
                  <c:v>Placebo</c:v>
                </c:pt>
              </c:strCache>
            </c:strRef>
          </c:tx>
          <c:spPr>
            <a:ln>
              <a:solidFill>
                <a:srgbClr val="939AA7"/>
              </a:solidFill>
            </a:ln>
          </c:spPr>
          <c:marker>
            <c:symbol val="circle"/>
            <c:size val="5"/>
            <c:spPr>
              <a:solidFill>
                <a:srgbClr val="939AA7"/>
              </a:solidFill>
              <a:ln>
                <a:solidFill>
                  <a:srgbClr val="939AA7"/>
                </a:solidFill>
              </a:ln>
            </c:spPr>
          </c:marker>
          <c:cat>
            <c:numRef>
              <c:f>Tabelle1!$A$2:$A$11</c:f>
              <c:numCache>
                <c:formatCode>General</c:formatCode>
                <c:ptCount val="10"/>
                <c:pt idx="1">
                  <c:v>0</c:v>
                </c:pt>
                <c:pt idx="2">
                  <c:v>12</c:v>
                </c:pt>
                <c:pt idx="3">
                  <c:v>24</c:v>
                </c:pt>
                <c:pt idx="4">
                  <c:v>36</c:v>
                </c:pt>
                <c:pt idx="5">
                  <c:v>48</c:v>
                </c:pt>
                <c:pt idx="6">
                  <c:v>60</c:v>
                </c:pt>
                <c:pt idx="7">
                  <c:v>72</c:v>
                </c:pt>
                <c:pt idx="8">
                  <c:v>84</c:v>
                </c:pt>
                <c:pt idx="9">
                  <c:v>96</c:v>
                </c:pt>
              </c:numCache>
            </c:numRef>
          </c:cat>
          <c:val>
            <c:numRef>
              <c:f>Tabelle1!$C$2:$C$11</c:f>
              <c:numCache>
                <c:formatCode>General</c:formatCode>
                <c:ptCount val="10"/>
              </c:numCache>
            </c:numRef>
          </c:val>
          <c:smooth val="0"/>
          <c:extLst>
            <c:ext xmlns:c16="http://schemas.microsoft.com/office/drawing/2014/chart" uri="{C3380CC4-5D6E-409C-BE32-E72D297353CC}">
              <c16:uniqueId val="{00000001-0550-4625-B100-EC2217E91660}"/>
            </c:ext>
          </c:extLst>
        </c:ser>
        <c:dLbls>
          <c:showLegendKey val="0"/>
          <c:showVal val="0"/>
          <c:showCatName val="0"/>
          <c:showSerName val="0"/>
          <c:showPercent val="0"/>
          <c:showBubbleSize val="0"/>
        </c:dLbls>
        <c:marker val="1"/>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numRef>
                    <c:extLst>
                      <c:ext uri="{02D57815-91ED-43cb-92C2-25804820EDAC}">
                        <c15:formulaRef>
                          <c15:sqref>Tabelle1!$A$2:$A$11</c15:sqref>
                        </c15:formulaRef>
                      </c:ext>
                    </c:extLst>
                    <c:numCache>
                      <c:formatCode>General</c:formatCode>
                      <c:ptCount val="10"/>
                      <c:pt idx="1">
                        <c:v>0</c:v>
                      </c:pt>
                      <c:pt idx="2">
                        <c:v>12</c:v>
                      </c:pt>
                      <c:pt idx="3">
                        <c:v>24</c:v>
                      </c:pt>
                      <c:pt idx="4">
                        <c:v>36</c:v>
                      </c:pt>
                      <c:pt idx="5">
                        <c:v>48</c:v>
                      </c:pt>
                      <c:pt idx="6">
                        <c:v>60</c:v>
                      </c:pt>
                      <c:pt idx="7">
                        <c:v>72</c:v>
                      </c:pt>
                      <c:pt idx="8">
                        <c:v>84</c:v>
                      </c:pt>
                      <c:pt idx="9">
                        <c:v>96</c:v>
                      </c:pt>
                    </c:numCache>
                  </c:numRef>
                </c:cat>
                <c:val>
                  <c:numRef>
                    <c:extLst>
                      <c:ext uri="{02D57815-91ED-43cb-92C2-25804820EDAC}">
                        <c15:formulaRef>
                          <c15:sqref>Tabelle1!$A$2:$A$11</c15:sqref>
                        </c15:formulaRef>
                      </c:ext>
                    </c:extLst>
                    <c:numCache>
                      <c:formatCode>General</c:formatCode>
                      <c:ptCount val="10"/>
                      <c:pt idx="1">
                        <c:v>0</c:v>
                      </c:pt>
                      <c:pt idx="2">
                        <c:v>12</c:v>
                      </c:pt>
                      <c:pt idx="3">
                        <c:v>24</c:v>
                      </c:pt>
                      <c:pt idx="4">
                        <c:v>36</c:v>
                      </c:pt>
                      <c:pt idx="5">
                        <c:v>48</c:v>
                      </c:pt>
                      <c:pt idx="6">
                        <c:v>60</c:v>
                      </c:pt>
                      <c:pt idx="7">
                        <c:v>72</c:v>
                      </c:pt>
                      <c:pt idx="8">
                        <c:v>84</c:v>
                      </c:pt>
                      <c:pt idx="9">
                        <c:v>96</c:v>
                      </c:pt>
                    </c:numCache>
                  </c:numRef>
                </c:val>
                <c:smooth val="0"/>
                <c:extLst>
                  <c:ext xmlns:c16="http://schemas.microsoft.com/office/drawing/2014/chart" uri="{C3380CC4-5D6E-409C-BE32-E72D297353CC}">
                    <c16:uniqueId val="{00000002-0550-4625-B100-EC2217E91660}"/>
                  </c:ext>
                </c:extLst>
              </c15:ser>
            </c15:filteredLineSeries>
          </c:ext>
        </c:extLst>
      </c:lineChart>
      <c:catAx>
        <c:axId val="152506368"/>
        <c:scaling>
          <c:orientation val="minMax"/>
        </c:scaling>
        <c:delete val="0"/>
        <c:axPos val="b"/>
        <c:title>
          <c:tx>
            <c:rich>
              <a:bodyPr/>
              <a:lstStyle/>
              <a:p>
                <a:pPr>
                  <a:defRPr/>
                </a:pPr>
                <a:r>
                  <a:rPr lang="es-ES"/>
                  <a:t>Woche</a:t>
                </a:r>
              </a:p>
            </c:rich>
          </c:tx>
          <c:layout>
            <c:manualLayout>
              <c:xMode val="edge"/>
              <c:yMode val="edge"/>
              <c:x val="0.49453952233098208"/>
              <c:y val="0.91916501908496784"/>
            </c:manualLayout>
          </c:layout>
          <c:overlay val="0"/>
        </c:title>
        <c:numFmt formatCode="General" sourceLinked="0"/>
        <c:majorTickMark val="out"/>
        <c:minorTickMark val="none"/>
        <c:tickLblPos val="nextTo"/>
        <c:spPr>
          <a:ln/>
        </c:spPr>
        <c:crossAx val="204097792"/>
        <c:crosses val="autoZero"/>
        <c:auto val="0"/>
        <c:lblAlgn val="ctr"/>
        <c:lblOffset val="100"/>
        <c:tickMarkSkip val="1"/>
        <c:noMultiLvlLbl val="0"/>
      </c:catAx>
      <c:valAx>
        <c:axId val="204097792"/>
        <c:scaling>
          <c:orientation val="minMax"/>
          <c:max val="450"/>
          <c:min val="250"/>
        </c:scaling>
        <c:delete val="0"/>
        <c:axPos val="l"/>
        <c:title>
          <c:tx>
            <c:rich>
              <a:bodyPr rot="-5400000" vert="horz"/>
              <a:lstStyle/>
              <a:p>
                <a:pPr>
                  <a:defRPr>
                    <a:latin typeface="+mn-lt"/>
                  </a:defRPr>
                </a:pPr>
                <a:r>
                  <a:rPr kumimoji="0" lang="en-US" sz="1200" b="1" i="0" u="none" strike="noStrike" kern="1200" cap="none" spc="0" normalizeH="0" baseline="0" noProof="0" err="1">
                    <a:ln>
                      <a:noFill/>
                    </a:ln>
                    <a:solidFill>
                      <a:srgbClr val="001965"/>
                    </a:solidFill>
                    <a:effectLst/>
                    <a:uLnTx/>
                    <a:uFillTx/>
                    <a:latin typeface="+mn-lt"/>
                    <a:cs typeface="Apis For Office" panose="020B0504010101010104" pitchFamily="34" charset="0"/>
                  </a:rPr>
                  <a:t>Mittelwert</a:t>
                </a:r>
                <a:r>
                  <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rPr>
                  <a:t> Gamma-GT (U/L)</a:t>
                </a:r>
              </a:p>
            </c:rich>
          </c:tx>
          <c:layout>
            <c:manualLayout>
              <c:xMode val="edge"/>
              <c:yMode val="edge"/>
              <c:x val="1.4981059804125741E-2"/>
              <c:y val="0.16224923730727187"/>
            </c:manualLayout>
          </c:layout>
          <c:overlay val="0"/>
        </c:title>
        <c:numFmt formatCode="#,##0" sourceLinked="0"/>
        <c:majorTickMark val="out"/>
        <c:minorTickMark val="none"/>
        <c:tickLblPos val="nextTo"/>
        <c:crossAx val="152506368"/>
        <c:crossesAt val="0"/>
        <c:crossBetween val="midCat"/>
        <c:majorUnit val="50"/>
      </c:valAx>
    </c:plotArea>
    <c:legend>
      <c:legendPos val="t"/>
      <c:layout>
        <c:manualLayout>
          <c:xMode val="edge"/>
          <c:yMode val="edge"/>
          <c:x val="0.217246970303167"/>
          <c:y val="0.1172841061404658"/>
          <c:w val="0.72672426928807854"/>
          <c:h val="6.6241832420130528E-2"/>
        </c:manualLayout>
      </c:layout>
      <c:overlay val="0"/>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400"/>
            </a:pPr>
            <a:r>
              <a:rPr lang="de-DE" sz="1400"/>
              <a:t>ALT</a:t>
            </a:r>
            <a:r>
              <a:rPr lang="de-DE" sz="1400" baseline="0"/>
              <a:t>-Verlauf</a:t>
            </a:r>
            <a:endParaRPr lang="de-DE" sz="1400"/>
          </a:p>
        </c:rich>
      </c:tx>
      <c:layout>
        <c:manualLayout>
          <c:xMode val="edge"/>
          <c:yMode val="edge"/>
          <c:x val="0.44643558216294704"/>
          <c:y val="2.399801213316818E-2"/>
        </c:manualLayout>
      </c:layout>
      <c:overlay val="0"/>
    </c:title>
    <c:autoTitleDeleted val="0"/>
    <c:plotArea>
      <c:layout>
        <c:manualLayout>
          <c:layoutTarget val="inner"/>
          <c:xMode val="edge"/>
          <c:yMode val="edge"/>
          <c:x val="0.21871483188289828"/>
          <c:y val="0.22612388432479422"/>
          <c:w val="0.72924060342476071"/>
          <c:h val="0.58217755847311037"/>
        </c:manualLayout>
      </c:layout>
      <c:lineChart>
        <c:grouping val="standard"/>
        <c:varyColors val="0"/>
        <c:ser>
          <c:idx val="1"/>
          <c:order val="1"/>
          <c:tx>
            <c:strRef>
              <c:f>Tabelle1!$B$1</c:f>
              <c:strCache>
                <c:ptCount val="1"/>
                <c:pt idx="0">
                  <c:v>NCA 1.500 mg</c:v>
                </c:pt>
              </c:strCache>
            </c:strRef>
          </c:tx>
          <c:spPr>
            <a:ln w="19050" cap="flat">
              <a:solidFill>
                <a:schemeClr val="tx2"/>
              </a:solidFill>
            </a:ln>
          </c:spPr>
          <c:marker>
            <c:symbol val="circle"/>
            <c:size val="5"/>
            <c:spPr>
              <a:solidFill>
                <a:schemeClr val="tx2"/>
              </a:solidFill>
              <a:ln>
                <a:solidFill>
                  <a:schemeClr val="tx2"/>
                </a:solidFill>
              </a:ln>
            </c:spPr>
          </c:marker>
          <c:cat>
            <c:numRef>
              <c:f>Tabelle1!$A$2:$A$11</c:f>
              <c:numCache>
                <c:formatCode>General</c:formatCode>
                <c:ptCount val="10"/>
                <c:pt idx="1">
                  <c:v>0</c:v>
                </c:pt>
                <c:pt idx="2">
                  <c:v>12</c:v>
                </c:pt>
                <c:pt idx="3">
                  <c:v>24</c:v>
                </c:pt>
                <c:pt idx="4">
                  <c:v>36</c:v>
                </c:pt>
                <c:pt idx="5">
                  <c:v>48</c:v>
                </c:pt>
                <c:pt idx="6">
                  <c:v>60</c:v>
                </c:pt>
                <c:pt idx="7">
                  <c:v>72</c:v>
                </c:pt>
                <c:pt idx="8">
                  <c:v>84</c:v>
                </c:pt>
                <c:pt idx="9">
                  <c:v>96</c:v>
                </c:pt>
              </c:numCache>
            </c:numRef>
          </c:cat>
          <c:val>
            <c:numRef>
              <c:f>Tabelle1!$B$2:$B$11</c:f>
              <c:numCache>
                <c:formatCode>General</c:formatCode>
                <c:ptCount val="10"/>
              </c:numCache>
            </c:numRef>
          </c:val>
          <c:smooth val="0"/>
          <c:extLst>
            <c:ext xmlns:c16="http://schemas.microsoft.com/office/drawing/2014/chart" uri="{C3380CC4-5D6E-409C-BE32-E72D297353CC}">
              <c16:uniqueId val="{00000000-0550-4625-B100-EC2217E91660}"/>
            </c:ext>
          </c:extLst>
        </c:ser>
        <c:ser>
          <c:idx val="2"/>
          <c:order val="2"/>
          <c:tx>
            <c:strRef>
              <c:f>Tabelle1!$C$1</c:f>
              <c:strCache>
                <c:ptCount val="1"/>
                <c:pt idx="0">
                  <c:v>Placebo</c:v>
                </c:pt>
              </c:strCache>
            </c:strRef>
          </c:tx>
          <c:spPr>
            <a:ln>
              <a:solidFill>
                <a:srgbClr val="939AA7"/>
              </a:solidFill>
            </a:ln>
          </c:spPr>
          <c:marker>
            <c:symbol val="circle"/>
            <c:size val="5"/>
            <c:spPr>
              <a:solidFill>
                <a:srgbClr val="939AA7"/>
              </a:solidFill>
              <a:ln>
                <a:solidFill>
                  <a:srgbClr val="939AA7"/>
                </a:solidFill>
              </a:ln>
            </c:spPr>
          </c:marker>
          <c:cat>
            <c:numRef>
              <c:f>Tabelle1!$A$2:$A$11</c:f>
              <c:numCache>
                <c:formatCode>General</c:formatCode>
                <c:ptCount val="10"/>
                <c:pt idx="1">
                  <c:v>0</c:v>
                </c:pt>
                <c:pt idx="2">
                  <c:v>12</c:v>
                </c:pt>
                <c:pt idx="3">
                  <c:v>24</c:v>
                </c:pt>
                <c:pt idx="4">
                  <c:v>36</c:v>
                </c:pt>
                <c:pt idx="5">
                  <c:v>48</c:v>
                </c:pt>
                <c:pt idx="6">
                  <c:v>60</c:v>
                </c:pt>
                <c:pt idx="7">
                  <c:v>72</c:v>
                </c:pt>
                <c:pt idx="8">
                  <c:v>84</c:v>
                </c:pt>
                <c:pt idx="9">
                  <c:v>96</c:v>
                </c:pt>
              </c:numCache>
            </c:numRef>
          </c:cat>
          <c:val>
            <c:numRef>
              <c:f>Tabelle1!$C$2:$C$11</c:f>
              <c:numCache>
                <c:formatCode>General</c:formatCode>
                <c:ptCount val="10"/>
              </c:numCache>
            </c:numRef>
          </c:val>
          <c:smooth val="0"/>
          <c:extLst>
            <c:ext xmlns:c16="http://schemas.microsoft.com/office/drawing/2014/chart" uri="{C3380CC4-5D6E-409C-BE32-E72D297353CC}">
              <c16:uniqueId val="{00000001-0550-4625-B100-EC2217E91660}"/>
            </c:ext>
          </c:extLst>
        </c:ser>
        <c:dLbls>
          <c:showLegendKey val="0"/>
          <c:showVal val="0"/>
          <c:showCatName val="0"/>
          <c:showSerName val="0"/>
          <c:showPercent val="0"/>
          <c:showBubbleSize val="0"/>
        </c:dLbls>
        <c:marker val="1"/>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numRef>
                    <c:extLst>
                      <c:ext uri="{02D57815-91ED-43cb-92C2-25804820EDAC}">
                        <c15:formulaRef>
                          <c15:sqref>Tabelle1!$A$2:$A$11</c15:sqref>
                        </c15:formulaRef>
                      </c:ext>
                    </c:extLst>
                    <c:numCache>
                      <c:formatCode>General</c:formatCode>
                      <c:ptCount val="10"/>
                      <c:pt idx="1">
                        <c:v>0</c:v>
                      </c:pt>
                      <c:pt idx="2">
                        <c:v>12</c:v>
                      </c:pt>
                      <c:pt idx="3">
                        <c:v>24</c:v>
                      </c:pt>
                      <c:pt idx="4">
                        <c:v>36</c:v>
                      </c:pt>
                      <c:pt idx="5">
                        <c:v>48</c:v>
                      </c:pt>
                      <c:pt idx="6">
                        <c:v>60</c:v>
                      </c:pt>
                      <c:pt idx="7">
                        <c:v>72</c:v>
                      </c:pt>
                      <c:pt idx="8">
                        <c:v>84</c:v>
                      </c:pt>
                      <c:pt idx="9">
                        <c:v>96</c:v>
                      </c:pt>
                    </c:numCache>
                  </c:numRef>
                </c:cat>
                <c:val>
                  <c:numRef>
                    <c:extLst>
                      <c:ext uri="{02D57815-91ED-43cb-92C2-25804820EDAC}">
                        <c15:formulaRef>
                          <c15:sqref>Tabelle1!$A$2:$A$11</c15:sqref>
                        </c15:formulaRef>
                      </c:ext>
                    </c:extLst>
                    <c:numCache>
                      <c:formatCode>General</c:formatCode>
                      <c:ptCount val="10"/>
                      <c:pt idx="1">
                        <c:v>0</c:v>
                      </c:pt>
                      <c:pt idx="2">
                        <c:v>12</c:v>
                      </c:pt>
                      <c:pt idx="3">
                        <c:v>24</c:v>
                      </c:pt>
                      <c:pt idx="4">
                        <c:v>36</c:v>
                      </c:pt>
                      <c:pt idx="5">
                        <c:v>48</c:v>
                      </c:pt>
                      <c:pt idx="6">
                        <c:v>60</c:v>
                      </c:pt>
                      <c:pt idx="7">
                        <c:v>72</c:v>
                      </c:pt>
                      <c:pt idx="8">
                        <c:v>84</c:v>
                      </c:pt>
                      <c:pt idx="9">
                        <c:v>96</c:v>
                      </c:pt>
                    </c:numCache>
                  </c:numRef>
                </c:val>
                <c:smooth val="0"/>
                <c:extLst>
                  <c:ext xmlns:c16="http://schemas.microsoft.com/office/drawing/2014/chart" uri="{C3380CC4-5D6E-409C-BE32-E72D297353CC}">
                    <c16:uniqueId val="{00000002-0550-4625-B100-EC2217E91660}"/>
                  </c:ext>
                </c:extLst>
              </c15:ser>
            </c15:filteredLineSeries>
          </c:ext>
        </c:extLst>
      </c:lineChart>
      <c:catAx>
        <c:axId val="152506368"/>
        <c:scaling>
          <c:orientation val="minMax"/>
        </c:scaling>
        <c:delete val="0"/>
        <c:axPos val="b"/>
        <c:title>
          <c:tx>
            <c:rich>
              <a:bodyPr/>
              <a:lstStyle/>
              <a:p>
                <a:pPr>
                  <a:defRPr/>
                </a:pPr>
                <a:r>
                  <a:rPr lang="es-ES"/>
                  <a:t>Woche</a:t>
                </a:r>
              </a:p>
            </c:rich>
          </c:tx>
          <c:layout>
            <c:manualLayout>
              <c:xMode val="edge"/>
              <c:yMode val="edge"/>
              <c:x val="0.49453952233098208"/>
              <c:y val="0.91916501908496784"/>
            </c:manualLayout>
          </c:layout>
          <c:overlay val="0"/>
        </c:title>
        <c:numFmt formatCode="General" sourceLinked="0"/>
        <c:majorTickMark val="out"/>
        <c:minorTickMark val="none"/>
        <c:tickLblPos val="nextTo"/>
        <c:spPr>
          <a:ln/>
        </c:spPr>
        <c:crossAx val="204097792"/>
        <c:crosses val="autoZero"/>
        <c:auto val="0"/>
        <c:lblAlgn val="ctr"/>
        <c:lblOffset val="100"/>
        <c:tickMarkSkip val="1"/>
        <c:noMultiLvlLbl val="0"/>
      </c:catAx>
      <c:valAx>
        <c:axId val="204097792"/>
        <c:scaling>
          <c:orientation val="minMax"/>
          <c:max val="140"/>
          <c:min val="80"/>
        </c:scaling>
        <c:delete val="0"/>
        <c:axPos val="l"/>
        <c:title>
          <c:tx>
            <c:rich>
              <a:bodyPr rot="-5400000" vert="horz"/>
              <a:lstStyle/>
              <a:p>
                <a:pPr>
                  <a:defRPr>
                    <a:latin typeface="+mn-lt"/>
                  </a:defRPr>
                </a:pPr>
                <a:r>
                  <a:rPr kumimoji="0" lang="en-US" sz="1200" b="1" i="0" u="none" strike="noStrike" kern="1200" cap="none" spc="0" normalizeH="0" baseline="0" noProof="0" err="1">
                    <a:ln>
                      <a:noFill/>
                    </a:ln>
                    <a:solidFill>
                      <a:srgbClr val="001965"/>
                    </a:solidFill>
                    <a:effectLst/>
                    <a:uLnTx/>
                    <a:uFillTx/>
                    <a:latin typeface="+mn-lt"/>
                    <a:cs typeface="Apis For Office" panose="020B0504010101010104" pitchFamily="34" charset="0"/>
                  </a:rPr>
                  <a:t>Mittelwert</a:t>
                </a:r>
                <a:r>
                  <a:rPr kumimoji="0" lang="en-US" sz="1200" b="1" i="0" u="none" strike="noStrike" kern="1200" cap="none" spc="0" normalizeH="0" baseline="0" noProof="0">
                    <a:ln>
                      <a:noFill/>
                    </a:ln>
                    <a:solidFill>
                      <a:srgbClr val="001965"/>
                    </a:solidFill>
                    <a:effectLst/>
                    <a:uLnTx/>
                    <a:uFillTx/>
                    <a:latin typeface="+mn-lt"/>
                    <a:cs typeface="Apis For Office" panose="020B0504010101010104" pitchFamily="34" charset="0"/>
                  </a:rPr>
                  <a:t> ALT (U/L)</a:t>
                </a:r>
              </a:p>
            </c:rich>
          </c:tx>
          <c:layout>
            <c:manualLayout>
              <c:xMode val="edge"/>
              <c:yMode val="edge"/>
              <c:x val="3.4853071261280801E-4"/>
              <c:y val="0.24859893495436444"/>
            </c:manualLayout>
          </c:layout>
          <c:overlay val="0"/>
        </c:title>
        <c:numFmt formatCode="#,##0" sourceLinked="0"/>
        <c:majorTickMark val="out"/>
        <c:minorTickMark val="none"/>
        <c:tickLblPos val="nextTo"/>
        <c:crossAx val="152506368"/>
        <c:crossesAt val="0"/>
        <c:crossBetween val="midCat"/>
        <c:majorUnit val="20"/>
      </c:valAx>
    </c:plotArea>
    <c:legend>
      <c:legendPos val="t"/>
      <c:layout>
        <c:manualLayout>
          <c:xMode val="edge"/>
          <c:yMode val="edge"/>
          <c:x val="0.217246970303167"/>
          <c:y val="0.1172841061404658"/>
          <c:w val="0.72672426928807854"/>
          <c:h val="6.6241832420130528E-2"/>
        </c:manualLayout>
      </c:layout>
      <c:overlay val="0"/>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32996788499958"/>
          <c:y val="9.0406533191785932E-2"/>
          <c:w val="0.68240350417338513"/>
          <c:h val="0.75070678581704264"/>
        </c:manualLayout>
      </c:layout>
      <c:barChart>
        <c:barDir val="col"/>
        <c:grouping val="stacked"/>
        <c:varyColors val="0"/>
        <c:ser>
          <c:idx val="0"/>
          <c:order val="0"/>
          <c:tx>
            <c:strRef>
              <c:f>Tabelle1!$B$1</c:f>
              <c:strCache>
                <c:ptCount val="1"/>
                <c:pt idx="0">
                  <c:v>Spalte1</c:v>
                </c:pt>
              </c:strCache>
            </c:strRef>
          </c:tx>
          <c:spPr>
            <a:solidFill>
              <a:srgbClr val="001965"/>
            </a:solidFill>
            <a:ln w="19050">
              <a:noFill/>
              <a:prstDash val="solid"/>
            </a:ln>
          </c:spPr>
          <c:invertIfNegative val="0"/>
          <c:dPt>
            <c:idx val="1"/>
            <c:invertIfNegative val="0"/>
            <c:bubble3D val="0"/>
            <c:spPr>
              <a:solidFill>
                <a:srgbClr val="939AA7"/>
              </a:solidFill>
              <a:ln w="19050">
                <a:noFill/>
                <a:prstDash val="solid"/>
              </a:ln>
            </c:spPr>
            <c:extLst>
              <c:ext xmlns:c16="http://schemas.microsoft.com/office/drawing/2014/chart" uri="{C3380CC4-5D6E-409C-BE32-E72D297353CC}">
                <c16:uniqueId val="{00000001-14A9-42C6-8613-44527519D657}"/>
              </c:ext>
            </c:extLst>
          </c:dPt>
          <c:cat>
            <c:strRef>
              <c:f>Tabelle1!$A$2:$A$3</c:f>
              <c:strCache>
                <c:ptCount val="2"/>
                <c:pt idx="0">
                  <c:v>NCA 1.500 mg
(n=200)</c:v>
                </c:pt>
                <c:pt idx="1">
                  <c:v>Placebo
(n=92)</c:v>
                </c:pt>
              </c:strCache>
            </c:strRef>
          </c:cat>
          <c:val>
            <c:numRef>
              <c:f>Tabelle1!$B$2:$B$3</c:f>
              <c:numCache>
                <c:formatCode>0.00</c:formatCode>
                <c:ptCount val="2"/>
                <c:pt idx="0">
                  <c:v>7.0000000000000007E-2</c:v>
                </c:pt>
                <c:pt idx="1">
                  <c:v>0.16</c:v>
                </c:pt>
              </c:numCache>
            </c:numRef>
          </c:val>
          <c:extLst>
            <c:ext xmlns:c16="http://schemas.microsoft.com/office/drawing/2014/chart" uri="{C3380CC4-5D6E-409C-BE32-E72D297353CC}">
              <c16:uniqueId val="{00000002-14A9-42C6-8613-44527519D657}"/>
            </c:ext>
          </c:extLst>
        </c:ser>
        <c:dLbls>
          <c:showLegendKey val="0"/>
          <c:showVal val="0"/>
          <c:showCatName val="0"/>
          <c:showSerName val="0"/>
          <c:showPercent val="0"/>
          <c:showBubbleSize val="0"/>
        </c:dLbls>
        <c:gapWidth val="100"/>
        <c:overlap val="100"/>
        <c:axId val="140153856"/>
        <c:axId val="52941888"/>
      </c:barChart>
      <c:catAx>
        <c:axId val="140153856"/>
        <c:scaling>
          <c:orientation val="minMax"/>
        </c:scaling>
        <c:delete val="0"/>
        <c:axPos val="b"/>
        <c:numFmt formatCode="General" sourceLinked="1"/>
        <c:majorTickMark val="none"/>
        <c:minorTickMark val="none"/>
        <c:tickLblPos val="nextTo"/>
        <c:txPr>
          <a:bodyPr/>
          <a:lstStyle/>
          <a:p>
            <a:pPr>
              <a:defRPr sz="1100" baseline="0"/>
            </a:pPr>
            <a:endParaRPr lang="de-DE"/>
          </a:p>
        </c:txPr>
        <c:crossAx val="52941888"/>
        <c:crosses val="autoZero"/>
        <c:auto val="1"/>
        <c:lblAlgn val="ctr"/>
        <c:lblOffset val="100"/>
        <c:noMultiLvlLbl val="0"/>
      </c:catAx>
      <c:valAx>
        <c:axId val="52941888"/>
        <c:scaling>
          <c:orientation val="minMax"/>
          <c:max val="0.25"/>
        </c:scaling>
        <c:delete val="0"/>
        <c:axPos val="l"/>
        <c:title>
          <c:tx>
            <c:rich>
              <a:bodyPr/>
              <a:lstStyle/>
              <a:p>
                <a:pPr>
                  <a:defRPr/>
                </a:pPr>
                <a:r>
                  <a:rPr lang="de-DE"/>
                  <a:t>Mittlere (SEM) Veränderung des Amsterdam-Oxford-Modells von Baseline bis Woche 96 (LOCF)</a:t>
                </a:r>
              </a:p>
            </c:rich>
          </c:tx>
          <c:layout>
            <c:manualLayout>
              <c:xMode val="edge"/>
              <c:yMode val="edge"/>
              <c:x val="1.3074966504406675E-2"/>
              <c:y val="6.366706736644244E-2"/>
            </c:manualLayout>
          </c:layout>
          <c:overlay val="0"/>
        </c:title>
        <c:numFmt formatCode="#,##0.00" sourceLinked="0"/>
        <c:majorTickMark val="out"/>
        <c:minorTickMark val="none"/>
        <c:tickLblPos val="nextTo"/>
        <c:crossAx val="140153856"/>
        <c:crosses val="autoZero"/>
        <c:crossBetween val="between"/>
        <c:majorUnit val="5.000000000000001E-2"/>
      </c:valAx>
    </c:plotArea>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0513845236579"/>
          <c:y val="0.20935787641412043"/>
          <c:w val="0.77392820487280733"/>
          <c:h val="0.56484531203214494"/>
        </c:manualLayout>
      </c:layout>
      <c:barChart>
        <c:barDir val="col"/>
        <c:grouping val="percentStacked"/>
        <c:varyColors val="0"/>
        <c:ser>
          <c:idx val="0"/>
          <c:order val="0"/>
          <c:tx>
            <c:strRef>
              <c:f>Tabelle1!$B$1</c:f>
              <c:strCache>
                <c:ptCount val="1"/>
                <c:pt idx="0">
                  <c:v>Worsened</c:v>
                </c:pt>
              </c:strCache>
            </c:strRef>
          </c:tx>
          <c:spPr>
            <a:solidFill>
              <a:schemeClr val="tx2"/>
            </a:solidFill>
            <a:ln w="19050">
              <a:noFill/>
              <a:prstDash val="solid"/>
            </a:ln>
          </c:spPr>
          <c:invertIfNegative val="0"/>
          <c:dPt>
            <c:idx val="1"/>
            <c:invertIfNegative val="0"/>
            <c:bubble3D val="0"/>
            <c:extLst>
              <c:ext xmlns:c16="http://schemas.microsoft.com/office/drawing/2014/chart" uri="{C3380CC4-5D6E-409C-BE32-E72D297353CC}">
                <c16:uniqueId val="{00000001-556F-4B60-AA50-5A4ABE603808}"/>
              </c:ext>
            </c:extLst>
          </c:dPt>
          <c:dLbls>
            <c:dLbl>
              <c:idx val="0"/>
              <c:tx>
                <c:rich>
                  <a:bodyPr/>
                  <a:lstStyle/>
                  <a:p>
                    <a:r>
                      <a:rPr lang="en-US"/>
                      <a:t>20 %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87A-41DB-A786-5A5E89F3CBE0}"/>
                </c:ext>
              </c:extLst>
            </c:dLbl>
            <c:dLbl>
              <c:idx val="1"/>
              <c:tx>
                <c:rich>
                  <a:bodyPr/>
                  <a:lstStyle/>
                  <a:p>
                    <a:r>
                      <a:rPr lang="en-US"/>
                      <a:t>40 %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56F-4B60-AA50-5A4ABE603808}"/>
                </c:ext>
              </c:extLst>
            </c:dLbl>
            <c:spPr>
              <a:noFill/>
              <a:ln>
                <a:noFill/>
              </a:ln>
              <a:effectLst/>
            </c:spPr>
            <c:txPr>
              <a:bodyPr wrap="square" lIns="38100" tIns="19050" rIns="38100" bIns="19050" anchor="ctr">
                <a:spAutoFit/>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Tabelle1!$A$2:$A$3</c:f>
              <c:strCache>
                <c:ptCount val="2"/>
                <c:pt idx="0">
                  <c:v>NCA 1.500 mg
(n=143)</c:v>
                </c:pt>
                <c:pt idx="1">
                  <c:v>Placebo
(n=57)</c:v>
                </c:pt>
              </c:strCache>
            </c:strRef>
          </c:cat>
          <c:val>
            <c:numRef>
              <c:f>Tabelle1!$B$2:$B$3</c:f>
              <c:numCache>
                <c:formatCode>0%</c:formatCode>
                <c:ptCount val="2"/>
                <c:pt idx="0">
                  <c:v>0.2</c:v>
                </c:pt>
                <c:pt idx="1">
                  <c:v>0.4</c:v>
                </c:pt>
              </c:numCache>
            </c:numRef>
          </c:val>
          <c:extLst>
            <c:ext xmlns:c16="http://schemas.microsoft.com/office/drawing/2014/chart" uri="{C3380CC4-5D6E-409C-BE32-E72D297353CC}">
              <c16:uniqueId val="{00000002-556F-4B60-AA50-5A4ABE603808}"/>
            </c:ext>
          </c:extLst>
        </c:ser>
        <c:ser>
          <c:idx val="1"/>
          <c:order val="1"/>
          <c:tx>
            <c:strRef>
              <c:f>Tabelle1!$C$1</c:f>
              <c:strCache>
                <c:ptCount val="1"/>
                <c:pt idx="0">
                  <c:v>Unchanged</c:v>
                </c:pt>
              </c:strCache>
            </c:strRef>
          </c:tx>
          <c:spPr>
            <a:solidFill>
              <a:srgbClr val="939AA7"/>
            </a:solidFill>
          </c:spPr>
          <c:invertIfNegative val="0"/>
          <c:dLbls>
            <c:dLbl>
              <c:idx val="0"/>
              <c:tx>
                <c:rich>
                  <a:bodyPr/>
                  <a:lstStyle/>
                  <a:p>
                    <a:r>
                      <a:rPr lang="en-US"/>
                      <a:t>55 %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87A-41DB-A786-5A5E89F3CBE0}"/>
                </c:ext>
              </c:extLst>
            </c:dLbl>
            <c:dLbl>
              <c:idx val="1"/>
              <c:tx>
                <c:rich>
                  <a:bodyPr/>
                  <a:lstStyle/>
                  <a:p>
                    <a:r>
                      <a:rPr lang="en-US"/>
                      <a:t>49 %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87A-41DB-A786-5A5E89F3CBE0}"/>
                </c:ext>
              </c:extLst>
            </c:dLbl>
            <c:spPr>
              <a:noFill/>
              <a:ln>
                <a:noFill/>
              </a:ln>
              <a:effectLst/>
            </c:spPr>
            <c:txPr>
              <a:bodyPr wrap="square" lIns="38100" tIns="19050" rIns="38100" bIns="19050" anchor="ctr">
                <a:spAutoFit/>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Tabelle1!$A$2:$A$3</c:f>
              <c:strCache>
                <c:ptCount val="2"/>
                <c:pt idx="0">
                  <c:v>NCA 1.500 mg
(n=143)</c:v>
                </c:pt>
                <c:pt idx="1">
                  <c:v>Placebo
(n=57)</c:v>
                </c:pt>
              </c:strCache>
            </c:strRef>
          </c:cat>
          <c:val>
            <c:numRef>
              <c:f>Tabelle1!$C$2:$C$3</c:f>
              <c:numCache>
                <c:formatCode>0%</c:formatCode>
                <c:ptCount val="2"/>
                <c:pt idx="0">
                  <c:v>0.55000000000000004</c:v>
                </c:pt>
                <c:pt idx="1">
                  <c:v>0.49</c:v>
                </c:pt>
              </c:numCache>
            </c:numRef>
          </c:val>
          <c:extLst>
            <c:ext xmlns:c16="http://schemas.microsoft.com/office/drawing/2014/chart" uri="{C3380CC4-5D6E-409C-BE32-E72D297353CC}">
              <c16:uniqueId val="{00000003-556F-4B60-AA50-5A4ABE603808}"/>
            </c:ext>
          </c:extLst>
        </c:ser>
        <c:ser>
          <c:idx val="2"/>
          <c:order val="2"/>
          <c:tx>
            <c:strRef>
              <c:f>Tabelle1!$D$1</c:f>
              <c:strCache>
                <c:ptCount val="1"/>
                <c:pt idx="0">
                  <c:v>Improved</c:v>
                </c:pt>
              </c:strCache>
            </c:strRef>
          </c:tx>
          <c:spPr>
            <a:solidFill>
              <a:schemeClr val="accent5"/>
            </a:solidFill>
          </c:spPr>
          <c:invertIfNegative val="0"/>
          <c:dLbls>
            <c:dLbl>
              <c:idx val="0"/>
              <c:tx>
                <c:rich>
                  <a:bodyPr/>
                  <a:lstStyle/>
                  <a:p>
                    <a:r>
                      <a:rPr lang="en-US"/>
                      <a:t>25 %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87A-41DB-A786-5A5E89F3CBE0}"/>
                </c:ext>
              </c:extLst>
            </c:dLbl>
            <c:dLbl>
              <c:idx val="1"/>
              <c:tx>
                <c:rich>
                  <a:bodyPr/>
                  <a:lstStyle/>
                  <a:p>
                    <a:r>
                      <a:rPr lang="en-US"/>
                      <a:t>11 %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87A-41DB-A786-5A5E89F3CBE0}"/>
                </c:ext>
              </c:extLst>
            </c:dLbl>
            <c:spPr>
              <a:noFill/>
              <a:ln>
                <a:noFill/>
              </a:ln>
              <a:effectLst/>
            </c:spPr>
            <c:txPr>
              <a:bodyPr wrap="square" lIns="38100" tIns="19050" rIns="38100" bIns="19050" anchor="ctr">
                <a:spAutoFit/>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Tabelle1!$A$2:$A$3</c:f>
              <c:strCache>
                <c:ptCount val="2"/>
                <c:pt idx="0">
                  <c:v>NCA 1.500 mg
(n=143)</c:v>
                </c:pt>
                <c:pt idx="1">
                  <c:v>Placebo
(n=57)</c:v>
                </c:pt>
              </c:strCache>
            </c:strRef>
          </c:cat>
          <c:val>
            <c:numRef>
              <c:f>Tabelle1!$D$2:$D$3</c:f>
              <c:numCache>
                <c:formatCode>0%</c:formatCode>
                <c:ptCount val="2"/>
                <c:pt idx="0">
                  <c:v>0.25</c:v>
                </c:pt>
                <c:pt idx="1">
                  <c:v>0.11</c:v>
                </c:pt>
              </c:numCache>
            </c:numRef>
          </c:val>
          <c:extLst>
            <c:ext xmlns:c16="http://schemas.microsoft.com/office/drawing/2014/chart" uri="{C3380CC4-5D6E-409C-BE32-E72D297353CC}">
              <c16:uniqueId val="{00000004-556F-4B60-AA50-5A4ABE603808}"/>
            </c:ext>
          </c:extLst>
        </c:ser>
        <c:dLbls>
          <c:showLegendKey val="0"/>
          <c:showVal val="0"/>
          <c:showCatName val="0"/>
          <c:showSerName val="0"/>
          <c:showPercent val="0"/>
          <c:showBubbleSize val="0"/>
        </c:dLbls>
        <c:gapWidth val="130"/>
        <c:overlap val="100"/>
        <c:axId val="140153856"/>
        <c:axId val="52941888"/>
      </c:barChart>
      <c:catAx>
        <c:axId val="140153856"/>
        <c:scaling>
          <c:orientation val="minMax"/>
        </c:scaling>
        <c:delete val="0"/>
        <c:axPos val="b"/>
        <c:numFmt formatCode="General" sourceLinked="1"/>
        <c:majorTickMark val="none"/>
        <c:minorTickMark val="none"/>
        <c:tickLblPos val="nextTo"/>
        <c:txPr>
          <a:bodyPr/>
          <a:lstStyle/>
          <a:p>
            <a:pPr>
              <a:defRPr sz="1100" baseline="0"/>
            </a:pPr>
            <a:endParaRPr lang="de-DE"/>
          </a:p>
        </c:txPr>
        <c:crossAx val="52941888"/>
        <c:crosses val="autoZero"/>
        <c:auto val="1"/>
        <c:lblAlgn val="ctr"/>
        <c:lblOffset val="100"/>
        <c:noMultiLvlLbl val="0"/>
      </c:catAx>
      <c:valAx>
        <c:axId val="52941888"/>
        <c:scaling>
          <c:orientation val="minMax"/>
        </c:scaling>
        <c:delete val="0"/>
        <c:axPos val="l"/>
        <c:numFmt formatCode="0\ %" sourceLinked="0"/>
        <c:majorTickMark val="out"/>
        <c:minorTickMark val="none"/>
        <c:tickLblPos val="nextTo"/>
        <c:crossAx val="140153856"/>
        <c:crosses val="autoZero"/>
        <c:crossBetween val="between"/>
        <c:majorUnit val="0.2"/>
      </c:valAx>
    </c:plotArea>
    <c:legend>
      <c:legendPos val="t"/>
      <c:overlay val="0"/>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89921818876"/>
          <c:y val="0.20935787641412043"/>
          <c:w val="0.84134339573379491"/>
          <c:h val="0.5685625415078428"/>
        </c:manualLayout>
      </c:layout>
      <c:barChart>
        <c:barDir val="col"/>
        <c:grouping val="percentStacked"/>
        <c:varyColors val="0"/>
        <c:ser>
          <c:idx val="0"/>
          <c:order val="0"/>
          <c:tx>
            <c:strRef>
              <c:f>Tabelle1!$B$1</c:f>
              <c:strCache>
                <c:ptCount val="1"/>
                <c:pt idx="0">
                  <c:v>Worsened</c:v>
                </c:pt>
              </c:strCache>
            </c:strRef>
          </c:tx>
          <c:spPr>
            <a:solidFill>
              <a:schemeClr val="tx2"/>
            </a:solidFill>
            <a:ln w="19050">
              <a:noFill/>
              <a:prstDash val="solid"/>
            </a:ln>
          </c:spPr>
          <c:invertIfNegative val="0"/>
          <c:dPt>
            <c:idx val="1"/>
            <c:invertIfNegative val="0"/>
            <c:bubble3D val="0"/>
            <c:extLst>
              <c:ext xmlns:c16="http://schemas.microsoft.com/office/drawing/2014/chart" uri="{C3380CC4-5D6E-409C-BE32-E72D297353CC}">
                <c16:uniqueId val="{00000001-556F-4B60-AA50-5A4ABE603808}"/>
              </c:ext>
            </c:extLst>
          </c:dPt>
          <c:dLbls>
            <c:numFmt formatCode="0\ %" sourceLinked="0"/>
            <c:spPr>
              <a:noFill/>
              <a:ln>
                <a:noFill/>
              </a:ln>
              <a:effectLst/>
            </c:spPr>
            <c:txPr>
              <a:bodyPr wrap="square" lIns="38100" tIns="19050" rIns="38100" bIns="19050" anchor="ctr">
                <a:spAutoFit/>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Tabelle1!$A$2:$A$5</c:f>
              <c:strCache>
                <c:ptCount val="4"/>
                <c:pt idx="0">
                  <c:v>NCA 1.500 mg
keine UDCA
(n=32)</c:v>
                </c:pt>
                <c:pt idx="1">
                  <c:v>NCA 1.500 mg
+ UDCA
(n=11)</c:v>
                </c:pt>
                <c:pt idx="2">
                  <c:v>Placebo
keine UDCA
(n=15)</c:v>
                </c:pt>
                <c:pt idx="3">
                  <c:v>Placebo
+ UDCA
(n=42)</c:v>
                </c:pt>
              </c:strCache>
            </c:strRef>
          </c:cat>
          <c:val>
            <c:numRef>
              <c:f>Tabelle1!$B$2:$B$5</c:f>
              <c:numCache>
                <c:formatCode>0%</c:formatCode>
                <c:ptCount val="4"/>
                <c:pt idx="0">
                  <c:v>0.13</c:v>
                </c:pt>
                <c:pt idx="1">
                  <c:v>0.23</c:v>
                </c:pt>
                <c:pt idx="2">
                  <c:v>0.4</c:v>
                </c:pt>
                <c:pt idx="3">
                  <c:v>0.4</c:v>
                </c:pt>
              </c:numCache>
            </c:numRef>
          </c:val>
          <c:extLst>
            <c:ext xmlns:c16="http://schemas.microsoft.com/office/drawing/2014/chart" uri="{C3380CC4-5D6E-409C-BE32-E72D297353CC}">
              <c16:uniqueId val="{00000002-556F-4B60-AA50-5A4ABE603808}"/>
            </c:ext>
          </c:extLst>
        </c:ser>
        <c:ser>
          <c:idx val="1"/>
          <c:order val="1"/>
          <c:tx>
            <c:strRef>
              <c:f>Tabelle1!$C$1</c:f>
              <c:strCache>
                <c:ptCount val="1"/>
                <c:pt idx="0">
                  <c:v>Unchanged</c:v>
                </c:pt>
              </c:strCache>
            </c:strRef>
          </c:tx>
          <c:spPr>
            <a:solidFill>
              <a:srgbClr val="939AA7"/>
            </a:solidFill>
          </c:spPr>
          <c:invertIfNegative val="0"/>
          <c:dLbls>
            <c:numFmt formatCode="0\ %" sourceLinked="0"/>
            <c:spPr>
              <a:noFill/>
              <a:ln>
                <a:noFill/>
              </a:ln>
              <a:effectLst/>
            </c:spPr>
            <c:txPr>
              <a:bodyPr wrap="square" lIns="38100" tIns="19050" rIns="38100" bIns="19050" anchor="ctr">
                <a:spAutoFit/>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Tabelle1!$A$2:$A$5</c:f>
              <c:strCache>
                <c:ptCount val="4"/>
                <c:pt idx="0">
                  <c:v>NCA 1.500 mg
keine UDCA
(n=32)</c:v>
                </c:pt>
                <c:pt idx="1">
                  <c:v>NCA 1.500 mg
+ UDCA
(n=11)</c:v>
                </c:pt>
                <c:pt idx="2">
                  <c:v>Placebo
keine UDCA
(n=15)</c:v>
                </c:pt>
                <c:pt idx="3">
                  <c:v>Placebo
+ UDCA
(n=42)</c:v>
                </c:pt>
              </c:strCache>
            </c:strRef>
          </c:cat>
          <c:val>
            <c:numRef>
              <c:f>Tabelle1!$C$2:$C$5</c:f>
              <c:numCache>
                <c:formatCode>0%</c:formatCode>
                <c:ptCount val="4"/>
                <c:pt idx="0">
                  <c:v>0.56000000000000005</c:v>
                </c:pt>
                <c:pt idx="1">
                  <c:v>0.54</c:v>
                </c:pt>
                <c:pt idx="2">
                  <c:v>0.53</c:v>
                </c:pt>
                <c:pt idx="3">
                  <c:v>0.48</c:v>
                </c:pt>
              </c:numCache>
            </c:numRef>
          </c:val>
          <c:extLst>
            <c:ext xmlns:c16="http://schemas.microsoft.com/office/drawing/2014/chart" uri="{C3380CC4-5D6E-409C-BE32-E72D297353CC}">
              <c16:uniqueId val="{00000003-556F-4B60-AA50-5A4ABE603808}"/>
            </c:ext>
          </c:extLst>
        </c:ser>
        <c:ser>
          <c:idx val="2"/>
          <c:order val="2"/>
          <c:tx>
            <c:strRef>
              <c:f>Tabelle1!$D$1</c:f>
              <c:strCache>
                <c:ptCount val="1"/>
                <c:pt idx="0">
                  <c:v>Improved</c:v>
                </c:pt>
              </c:strCache>
            </c:strRef>
          </c:tx>
          <c:spPr>
            <a:solidFill>
              <a:schemeClr val="accent5"/>
            </a:solidFill>
          </c:spPr>
          <c:invertIfNegative val="0"/>
          <c:dLbls>
            <c:numFmt formatCode="0\ %" sourceLinked="0"/>
            <c:spPr>
              <a:noFill/>
              <a:ln>
                <a:noFill/>
              </a:ln>
              <a:effectLst/>
            </c:spPr>
            <c:txPr>
              <a:bodyPr wrap="square" lIns="38100" tIns="19050" rIns="38100" bIns="19050" anchor="ctr">
                <a:spAutoFit/>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Tabelle1!$A$2:$A$5</c:f>
              <c:strCache>
                <c:ptCount val="4"/>
                <c:pt idx="0">
                  <c:v>NCA 1.500 mg
keine UDCA
(n=32)</c:v>
                </c:pt>
                <c:pt idx="1">
                  <c:v>NCA 1.500 mg
+ UDCA
(n=11)</c:v>
                </c:pt>
                <c:pt idx="2">
                  <c:v>Placebo
keine UDCA
(n=15)</c:v>
                </c:pt>
                <c:pt idx="3">
                  <c:v>Placebo
+ UDCA
(n=42)</c:v>
                </c:pt>
              </c:strCache>
            </c:strRef>
          </c:cat>
          <c:val>
            <c:numRef>
              <c:f>Tabelle1!$D$2:$D$5</c:f>
              <c:numCache>
                <c:formatCode>0%</c:formatCode>
                <c:ptCount val="4"/>
                <c:pt idx="0">
                  <c:v>0.31</c:v>
                </c:pt>
                <c:pt idx="1">
                  <c:v>0.23</c:v>
                </c:pt>
                <c:pt idx="2">
                  <c:v>7.0000000000000007E-2</c:v>
                </c:pt>
                <c:pt idx="3">
                  <c:v>0.12</c:v>
                </c:pt>
              </c:numCache>
            </c:numRef>
          </c:val>
          <c:extLst>
            <c:ext xmlns:c16="http://schemas.microsoft.com/office/drawing/2014/chart" uri="{C3380CC4-5D6E-409C-BE32-E72D297353CC}">
              <c16:uniqueId val="{00000004-556F-4B60-AA50-5A4ABE603808}"/>
            </c:ext>
          </c:extLst>
        </c:ser>
        <c:dLbls>
          <c:showLegendKey val="0"/>
          <c:showVal val="0"/>
          <c:showCatName val="0"/>
          <c:showSerName val="0"/>
          <c:showPercent val="0"/>
          <c:showBubbleSize val="0"/>
        </c:dLbls>
        <c:gapWidth val="100"/>
        <c:overlap val="100"/>
        <c:axId val="140153856"/>
        <c:axId val="52941888"/>
      </c:barChart>
      <c:catAx>
        <c:axId val="140153856"/>
        <c:scaling>
          <c:orientation val="minMax"/>
        </c:scaling>
        <c:delete val="0"/>
        <c:axPos val="b"/>
        <c:numFmt formatCode="General" sourceLinked="1"/>
        <c:majorTickMark val="none"/>
        <c:minorTickMark val="none"/>
        <c:tickLblPos val="nextTo"/>
        <c:txPr>
          <a:bodyPr/>
          <a:lstStyle/>
          <a:p>
            <a:pPr>
              <a:defRPr sz="1100" baseline="0"/>
            </a:pPr>
            <a:endParaRPr lang="de-DE"/>
          </a:p>
        </c:txPr>
        <c:crossAx val="52941888"/>
        <c:crosses val="autoZero"/>
        <c:auto val="1"/>
        <c:lblAlgn val="ctr"/>
        <c:lblOffset val="100"/>
        <c:noMultiLvlLbl val="0"/>
      </c:catAx>
      <c:valAx>
        <c:axId val="52941888"/>
        <c:scaling>
          <c:orientation val="minMax"/>
        </c:scaling>
        <c:delete val="0"/>
        <c:axPos val="l"/>
        <c:numFmt formatCode="0\ %" sourceLinked="0"/>
        <c:majorTickMark val="out"/>
        <c:minorTickMark val="none"/>
        <c:tickLblPos val="nextTo"/>
        <c:crossAx val="140153856"/>
        <c:crosses val="autoZero"/>
        <c:crossBetween val="between"/>
        <c:majorUnit val="0.2"/>
      </c:valAx>
    </c:plotArea>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970082143816"/>
          <c:y val="6.8935824600718801E-2"/>
          <c:w val="0.56809784762596627"/>
          <c:h val="0.63376270385956412"/>
        </c:manualLayout>
      </c:layout>
      <c:barChart>
        <c:barDir val="col"/>
        <c:grouping val="stacked"/>
        <c:varyColors val="0"/>
        <c:ser>
          <c:idx val="0"/>
          <c:order val="0"/>
          <c:tx>
            <c:strRef>
              <c:f>Tabelle1!$B$1</c:f>
              <c:strCache>
                <c:ptCount val="1"/>
                <c:pt idx="0">
                  <c:v>Vorhandensein einer CKD</c:v>
                </c:pt>
              </c:strCache>
            </c:strRef>
          </c:tx>
          <c:spPr>
            <a:solidFill>
              <a:srgbClr val="E4635A"/>
            </a:solidFill>
            <a:ln>
              <a:noFill/>
            </a:ln>
            <a:effectLst/>
          </c:spPr>
          <c:invertIfNegative val="0"/>
          <c:dPt>
            <c:idx val="1"/>
            <c:invertIfNegative val="0"/>
            <c:bubble3D val="0"/>
            <c:spPr>
              <a:solidFill>
                <a:srgbClr val="E4635A"/>
              </a:solidFill>
              <a:ln>
                <a:noFill/>
              </a:ln>
              <a:effectLst/>
            </c:spPr>
            <c:extLst>
              <c:ext xmlns:c16="http://schemas.microsoft.com/office/drawing/2014/chart" uri="{C3380CC4-5D6E-409C-BE32-E72D297353CC}">
                <c16:uniqueId val="{00000001-4C42-2340-A9C3-F90049397AE6}"/>
              </c:ext>
            </c:extLst>
          </c:dPt>
          <c:dPt>
            <c:idx val="2"/>
            <c:invertIfNegative val="0"/>
            <c:bubble3D val="0"/>
            <c:spPr>
              <a:solidFill>
                <a:srgbClr val="E4635A"/>
              </a:solidFill>
              <a:ln>
                <a:noFill/>
              </a:ln>
              <a:effectLst/>
            </c:spPr>
            <c:extLst>
              <c:ext xmlns:c16="http://schemas.microsoft.com/office/drawing/2014/chart" uri="{C3380CC4-5D6E-409C-BE32-E72D297353CC}">
                <c16:uniqueId val="{00000003-4C42-2340-A9C3-F90049397AE6}"/>
              </c:ext>
            </c:extLst>
          </c:dPt>
          <c:dLbls>
            <c:delete val="1"/>
          </c:dLbls>
          <c:cat>
            <c:strRef>
              <c:f>Tabelle1!$A$2:$A$4</c:f>
              <c:strCache>
                <c:ptCount val="3"/>
                <c:pt idx="0">
                  <c:v>niedriges AF-Risiko</c:v>
                </c:pt>
                <c:pt idx="1">
                  <c:v>mäßiges AF-Risiko</c:v>
                </c:pt>
                <c:pt idx="2">
                  <c:v>hohes AF-Risiko</c:v>
                </c:pt>
              </c:strCache>
            </c:strRef>
          </c:cat>
          <c:val>
            <c:numRef>
              <c:f>Tabelle1!$B$2:$B$4</c:f>
              <c:numCache>
                <c:formatCode>General</c:formatCode>
                <c:ptCount val="3"/>
                <c:pt idx="0">
                  <c:v>35</c:v>
                </c:pt>
                <c:pt idx="1">
                  <c:v>40</c:v>
                </c:pt>
                <c:pt idx="2">
                  <c:v>55</c:v>
                </c:pt>
              </c:numCache>
            </c:numRef>
          </c:val>
          <c:extLst>
            <c:ext xmlns:c16="http://schemas.microsoft.com/office/drawing/2014/chart" uri="{C3380CC4-5D6E-409C-BE32-E72D297353CC}">
              <c16:uniqueId val="{00000004-4C42-2340-A9C3-F90049397AE6}"/>
            </c:ext>
          </c:extLst>
        </c:ser>
        <c:ser>
          <c:idx val="1"/>
          <c:order val="1"/>
          <c:tx>
            <c:strRef>
              <c:f>Tabelle1!$C$1</c:f>
              <c:strCache>
                <c:ptCount val="1"/>
                <c:pt idx="0">
                  <c:v>Abwesenheit einer CKD</c:v>
                </c:pt>
              </c:strCache>
            </c:strRef>
          </c:tx>
          <c:spPr>
            <a:solidFill>
              <a:srgbClr val="3F9C35"/>
            </a:solidFill>
            <a:ln>
              <a:noFill/>
            </a:ln>
            <a:effectLst/>
          </c:spPr>
          <c:invertIfNegative val="0"/>
          <c:dLbls>
            <c:delete val="1"/>
          </c:dLbls>
          <c:cat>
            <c:strRef>
              <c:f>Tabelle1!$A$2:$A$4</c:f>
              <c:strCache>
                <c:ptCount val="3"/>
                <c:pt idx="0">
                  <c:v>niedriges AF-Risiko</c:v>
                </c:pt>
                <c:pt idx="1">
                  <c:v>mäßiges AF-Risiko</c:v>
                </c:pt>
                <c:pt idx="2">
                  <c:v>hohes AF-Risiko</c:v>
                </c:pt>
              </c:strCache>
            </c:strRef>
          </c:cat>
          <c:val>
            <c:numRef>
              <c:f>Tabelle1!$C$2:$C$4</c:f>
              <c:numCache>
                <c:formatCode>General</c:formatCode>
                <c:ptCount val="3"/>
                <c:pt idx="0">
                  <c:v>65</c:v>
                </c:pt>
                <c:pt idx="1">
                  <c:v>60</c:v>
                </c:pt>
                <c:pt idx="2">
                  <c:v>45</c:v>
                </c:pt>
              </c:numCache>
            </c:numRef>
          </c:val>
          <c:extLst>
            <c:ext xmlns:c16="http://schemas.microsoft.com/office/drawing/2014/chart" uri="{C3380CC4-5D6E-409C-BE32-E72D297353CC}">
              <c16:uniqueId val="{00000005-4C42-2340-A9C3-F90049397AE6}"/>
            </c:ext>
          </c:extLst>
        </c:ser>
        <c:dLbls>
          <c:showLegendKey val="0"/>
          <c:showVal val="1"/>
          <c:showCatName val="0"/>
          <c:showSerName val="0"/>
          <c:showPercent val="0"/>
          <c:showBubbleSize val="0"/>
        </c:dLbls>
        <c:gapWidth val="60"/>
        <c:overlap val="100"/>
        <c:axId val="1602388143"/>
        <c:axId val="1542821439"/>
      </c:barChart>
      <c:catAx>
        <c:axId val="160238814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max val="10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i="0" u="none" strike="noStrike" kern="1200" baseline="0">
                    <a:solidFill>
                      <a:schemeClr val="tx2"/>
                    </a:solidFill>
                  </a:rPr>
                  <a:t>Patienten (%)</a:t>
                </a:r>
              </a:p>
            </c:rich>
          </c:tx>
          <c:layout>
            <c:manualLayout>
              <c:xMode val="edge"/>
              <c:yMode val="edge"/>
              <c:x val="1.8880410756184875E-2"/>
              <c:y val="0.2008446604167144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majorUnit val="20"/>
      </c:valAx>
      <c:spPr>
        <a:noFill/>
        <a:ln>
          <a:noFill/>
        </a:ln>
        <a:effectLst/>
      </c:spPr>
    </c:plotArea>
    <c:legend>
      <c:legendPos val="r"/>
      <c:layout>
        <c:manualLayout>
          <c:xMode val="edge"/>
          <c:yMode val="edge"/>
          <c:x val="0.7124560346714135"/>
          <c:y val="7.6027251681089883E-2"/>
          <c:w val="0.26702092111671871"/>
          <c:h val="0.5119106044243391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52336135207862"/>
          <c:y val="8.4082361380863252E-2"/>
          <c:w val="0.48688266958543358"/>
          <c:h val="0.55737007479605805"/>
        </c:manualLayout>
      </c:layout>
      <c:barChart>
        <c:barDir val="col"/>
        <c:grouping val="stacked"/>
        <c:varyColors val="0"/>
        <c:ser>
          <c:idx val="0"/>
          <c:order val="0"/>
          <c:tx>
            <c:strRef>
              <c:f>Tabelle1!$B$1</c:f>
              <c:strCache>
                <c:ptCount val="1"/>
                <c:pt idx="0">
                  <c:v>keine CKD</c:v>
                </c:pt>
              </c:strCache>
            </c:strRef>
          </c:tx>
          <c:spPr>
            <a:solidFill>
              <a:srgbClr val="3F9C35"/>
            </a:solidFill>
            <a:ln>
              <a:noFill/>
            </a:ln>
            <a:effectLst/>
          </c:spPr>
          <c:invertIfNegative val="0"/>
          <c:dPt>
            <c:idx val="1"/>
            <c:invertIfNegative val="0"/>
            <c:bubble3D val="0"/>
            <c:spPr>
              <a:solidFill>
                <a:srgbClr val="3F9C35"/>
              </a:solidFill>
              <a:ln>
                <a:noFill/>
              </a:ln>
              <a:effectLst/>
            </c:spPr>
            <c:extLst>
              <c:ext xmlns:c16="http://schemas.microsoft.com/office/drawing/2014/chart" uri="{C3380CC4-5D6E-409C-BE32-E72D297353CC}">
                <c16:uniqueId val="{00000001-3524-674D-8C78-128DC27DF68E}"/>
              </c:ext>
            </c:extLst>
          </c:dPt>
          <c:dPt>
            <c:idx val="2"/>
            <c:invertIfNegative val="0"/>
            <c:bubble3D val="0"/>
            <c:spPr>
              <a:solidFill>
                <a:srgbClr val="3F9C35"/>
              </a:solidFill>
              <a:ln>
                <a:noFill/>
              </a:ln>
              <a:effectLst/>
            </c:spPr>
            <c:extLst>
              <c:ext xmlns:c16="http://schemas.microsoft.com/office/drawing/2014/chart" uri="{C3380CC4-5D6E-409C-BE32-E72D297353CC}">
                <c16:uniqueId val="{00000003-3524-674D-8C78-128DC27DF68E}"/>
              </c:ext>
            </c:extLst>
          </c:dPt>
          <c:dLbls>
            <c:delete val="1"/>
          </c:dLbls>
          <c:cat>
            <c:strRef>
              <c:f>Tabelle1!$A$2:$A$4</c:f>
              <c:strCache>
                <c:ptCount val="3"/>
                <c:pt idx="0">
                  <c:v>niedriges 
AF-Risiko</c:v>
                </c:pt>
                <c:pt idx="1">
                  <c:v>mäßiges AF-Risiko</c:v>
                </c:pt>
                <c:pt idx="2">
                  <c:v>hohes AF-Risiko</c:v>
                </c:pt>
              </c:strCache>
            </c:strRef>
          </c:cat>
          <c:val>
            <c:numRef>
              <c:f>Tabelle1!$B$2:$B$4</c:f>
              <c:numCache>
                <c:formatCode>General</c:formatCode>
                <c:ptCount val="3"/>
                <c:pt idx="0">
                  <c:v>63</c:v>
                </c:pt>
                <c:pt idx="1">
                  <c:v>57</c:v>
                </c:pt>
                <c:pt idx="2">
                  <c:v>48</c:v>
                </c:pt>
              </c:numCache>
            </c:numRef>
          </c:val>
          <c:extLst>
            <c:ext xmlns:c16="http://schemas.microsoft.com/office/drawing/2014/chart" uri="{C3380CC4-5D6E-409C-BE32-E72D297353CC}">
              <c16:uniqueId val="{00000004-3524-674D-8C78-128DC27DF68E}"/>
            </c:ext>
          </c:extLst>
        </c:ser>
        <c:ser>
          <c:idx val="1"/>
          <c:order val="1"/>
          <c:tx>
            <c:strRef>
              <c:f>Tabelle1!$C$1</c:f>
              <c:strCache>
                <c:ptCount val="1"/>
                <c:pt idx="0">
                  <c:v>mäßig erhöhtes CKD-Risiko</c:v>
                </c:pt>
              </c:strCache>
            </c:strRef>
          </c:tx>
          <c:spPr>
            <a:solidFill>
              <a:srgbClr val="FFC41D"/>
            </a:solidFill>
            <a:ln>
              <a:noFill/>
            </a:ln>
            <a:effectLst/>
          </c:spPr>
          <c:invertIfNegative val="0"/>
          <c:dLbls>
            <c:delete val="1"/>
          </c:dLbls>
          <c:cat>
            <c:strRef>
              <c:f>Tabelle1!$A$2:$A$4</c:f>
              <c:strCache>
                <c:ptCount val="3"/>
                <c:pt idx="0">
                  <c:v>niedriges 
AF-Risiko</c:v>
                </c:pt>
                <c:pt idx="1">
                  <c:v>mäßiges AF-Risiko</c:v>
                </c:pt>
                <c:pt idx="2">
                  <c:v>hohes AF-Risiko</c:v>
                </c:pt>
              </c:strCache>
            </c:strRef>
          </c:cat>
          <c:val>
            <c:numRef>
              <c:f>Tabelle1!$C$2:$C$4</c:f>
              <c:numCache>
                <c:formatCode>General</c:formatCode>
                <c:ptCount val="3"/>
                <c:pt idx="0">
                  <c:v>23</c:v>
                </c:pt>
                <c:pt idx="1">
                  <c:v>27</c:v>
                </c:pt>
                <c:pt idx="2">
                  <c:v>30</c:v>
                </c:pt>
              </c:numCache>
            </c:numRef>
          </c:val>
          <c:extLst>
            <c:ext xmlns:c16="http://schemas.microsoft.com/office/drawing/2014/chart" uri="{C3380CC4-5D6E-409C-BE32-E72D297353CC}">
              <c16:uniqueId val="{00000005-3524-674D-8C78-128DC27DF68E}"/>
            </c:ext>
          </c:extLst>
        </c:ser>
        <c:ser>
          <c:idx val="2"/>
          <c:order val="2"/>
          <c:tx>
            <c:strRef>
              <c:f>Tabelle1!$D$1</c:f>
              <c:strCache>
                <c:ptCount val="1"/>
                <c:pt idx="0">
                  <c:v>hohes CKD-Risiko</c:v>
                </c:pt>
              </c:strCache>
            </c:strRef>
          </c:tx>
          <c:spPr>
            <a:pattFill prst="dkUpDiag">
              <a:fgClr>
                <a:srgbClr val="D9A65F"/>
              </a:fgClr>
              <a:bgClr>
                <a:schemeClr val="bg1"/>
              </a:bgClr>
            </a:pattFill>
            <a:ln>
              <a:noFill/>
            </a:ln>
            <a:effectLst/>
          </c:spPr>
          <c:invertIfNegative val="0"/>
          <c:dLbls>
            <c:delete val="1"/>
          </c:dLbls>
          <c:cat>
            <c:strRef>
              <c:f>Tabelle1!$A$2:$A$4</c:f>
              <c:strCache>
                <c:ptCount val="3"/>
                <c:pt idx="0">
                  <c:v>niedriges 
AF-Risiko</c:v>
                </c:pt>
                <c:pt idx="1">
                  <c:v>mäßiges AF-Risiko</c:v>
                </c:pt>
                <c:pt idx="2">
                  <c:v>hohes AF-Risiko</c:v>
                </c:pt>
              </c:strCache>
            </c:strRef>
          </c:cat>
          <c:val>
            <c:numRef>
              <c:f>Tabelle1!$D$2:$D$4</c:f>
              <c:numCache>
                <c:formatCode>General</c:formatCode>
                <c:ptCount val="3"/>
                <c:pt idx="0">
                  <c:v>8</c:v>
                </c:pt>
                <c:pt idx="1">
                  <c:v>9</c:v>
                </c:pt>
                <c:pt idx="2">
                  <c:v>13</c:v>
                </c:pt>
              </c:numCache>
            </c:numRef>
          </c:val>
          <c:extLst>
            <c:ext xmlns:c16="http://schemas.microsoft.com/office/drawing/2014/chart" uri="{C3380CC4-5D6E-409C-BE32-E72D297353CC}">
              <c16:uniqueId val="{00000006-3524-674D-8C78-128DC27DF68E}"/>
            </c:ext>
          </c:extLst>
        </c:ser>
        <c:ser>
          <c:idx val="3"/>
          <c:order val="3"/>
          <c:tx>
            <c:strRef>
              <c:f>Tabelle1!$E$1</c:f>
              <c:strCache>
                <c:ptCount val="1"/>
                <c:pt idx="0">
                  <c:v>sehr hohes CKD-Risiko</c:v>
                </c:pt>
              </c:strCache>
            </c:strRef>
          </c:tx>
          <c:spPr>
            <a:solidFill>
              <a:srgbClr val="E4635A"/>
            </a:solidFill>
            <a:ln>
              <a:noFill/>
            </a:ln>
            <a:effectLst/>
          </c:spPr>
          <c:invertIfNegative val="0"/>
          <c:dLbls>
            <c:delete val="1"/>
          </c:dLbls>
          <c:cat>
            <c:strRef>
              <c:f>Tabelle1!$A$2:$A$4</c:f>
              <c:strCache>
                <c:ptCount val="3"/>
                <c:pt idx="0">
                  <c:v>niedriges 
AF-Risiko</c:v>
                </c:pt>
                <c:pt idx="1">
                  <c:v>mäßiges AF-Risiko</c:v>
                </c:pt>
                <c:pt idx="2">
                  <c:v>hohes AF-Risiko</c:v>
                </c:pt>
              </c:strCache>
            </c:strRef>
          </c:cat>
          <c:val>
            <c:numRef>
              <c:f>Tabelle1!$E$2:$E$4</c:f>
              <c:numCache>
                <c:formatCode>General</c:formatCode>
                <c:ptCount val="3"/>
                <c:pt idx="0">
                  <c:v>6</c:v>
                </c:pt>
                <c:pt idx="1">
                  <c:v>7</c:v>
                </c:pt>
                <c:pt idx="2">
                  <c:v>9</c:v>
                </c:pt>
              </c:numCache>
            </c:numRef>
          </c:val>
          <c:extLst>
            <c:ext xmlns:c16="http://schemas.microsoft.com/office/drawing/2014/chart" uri="{C3380CC4-5D6E-409C-BE32-E72D297353CC}">
              <c16:uniqueId val="{00000007-3524-674D-8C78-128DC27DF68E}"/>
            </c:ext>
          </c:extLst>
        </c:ser>
        <c:dLbls>
          <c:showLegendKey val="0"/>
          <c:showVal val="1"/>
          <c:showCatName val="0"/>
          <c:showSerName val="0"/>
          <c:showPercent val="0"/>
          <c:showBubbleSize val="0"/>
        </c:dLbls>
        <c:gapWidth val="60"/>
        <c:overlap val="100"/>
        <c:axId val="1602388143"/>
        <c:axId val="1542821439"/>
      </c:barChart>
      <c:catAx>
        <c:axId val="160238814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max val="10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a:solidFill>
                      <a:schemeClr val="tx2"/>
                    </a:solidFill>
                  </a:rPr>
                  <a:t>Patienten (%)</a:t>
                </a:r>
              </a:p>
            </c:rich>
          </c:tx>
          <c:layout>
            <c:manualLayout>
              <c:xMode val="edge"/>
              <c:yMode val="edge"/>
              <c:x val="1.8880410756184875E-2"/>
              <c:y val="0.2008446604167144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majorUnit val="20"/>
      </c:valAx>
      <c:spPr>
        <a:noFill/>
        <a:ln>
          <a:noFill/>
        </a:ln>
        <a:effectLst/>
      </c:spPr>
    </c:plotArea>
    <c:legend>
      <c:legendPos val="r"/>
      <c:layout>
        <c:manualLayout>
          <c:xMode val="edge"/>
          <c:yMode val="edge"/>
          <c:x val="0.66096515308767045"/>
          <c:y val="0.22249667251050742"/>
          <c:w val="0.28505182818475605"/>
          <c:h val="0.7150001148352987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71483188289828"/>
          <c:y val="0.22612388432479422"/>
          <c:w val="0.72924060342476071"/>
          <c:h val="0.58217755847311037"/>
        </c:manualLayout>
      </c:layout>
      <c:lineChart>
        <c:grouping val="standard"/>
        <c:varyColors val="0"/>
        <c:ser>
          <c:idx val="1"/>
          <c:order val="1"/>
          <c:tx>
            <c:strRef>
              <c:f>Tabelle1!$B$1</c:f>
              <c:strCache>
                <c:ptCount val="1"/>
                <c:pt idx="0">
                  <c:v>Auftreten von MACE im Laufe der Zeit</c:v>
                </c:pt>
              </c:strCache>
            </c:strRef>
          </c:tx>
          <c:spPr>
            <a:ln w="19050" cap="flat">
              <a:solidFill>
                <a:schemeClr val="tx2"/>
              </a:solidFill>
            </a:ln>
          </c:spPr>
          <c:marker>
            <c:symbol val="circle"/>
            <c:size val="5"/>
            <c:spPr>
              <a:solidFill>
                <a:schemeClr val="tx2"/>
              </a:solidFill>
              <a:ln>
                <a:solidFill>
                  <a:schemeClr val="tx2"/>
                </a:solidFill>
              </a:ln>
            </c:spPr>
          </c:marker>
          <c:cat>
            <c:strRef>
              <c:f>Tabelle1!$A$2:$A$7</c:f>
              <c:strCache>
                <c:ptCount val="6"/>
                <c:pt idx="1">
                  <c:v>48 Stunden</c:v>
                </c:pt>
                <c:pt idx="2">
                  <c:v>1 Monat</c:v>
                </c:pt>
                <c:pt idx="3">
                  <c:v>1 Jahr</c:v>
                </c:pt>
                <c:pt idx="4">
                  <c:v>2 Jahre</c:v>
                </c:pt>
                <c:pt idx="5">
                  <c:v>3 Jahre</c:v>
                </c:pt>
              </c:strCache>
            </c:strRef>
          </c:cat>
          <c:val>
            <c:numRef>
              <c:f>Tabelle1!$B$2:$B$7</c:f>
              <c:numCache>
                <c:formatCode>General</c:formatCode>
                <c:ptCount val="6"/>
              </c:numCache>
            </c:numRef>
          </c:val>
          <c:smooth val="0"/>
          <c:extLst>
            <c:ext xmlns:c16="http://schemas.microsoft.com/office/drawing/2014/chart" uri="{C3380CC4-5D6E-409C-BE32-E72D297353CC}">
              <c16:uniqueId val="{00000000-7131-AB41-B2BF-19FFA69D3061}"/>
            </c:ext>
          </c:extLst>
        </c:ser>
        <c:ser>
          <c:idx val="2"/>
          <c:order val="2"/>
          <c:tx>
            <c:strRef>
              <c:f>Tabelle1!$C$1</c:f>
              <c:strCache>
                <c:ptCount val="1"/>
              </c:strCache>
            </c:strRef>
          </c:tx>
          <c:spPr>
            <a:ln>
              <a:solidFill>
                <a:srgbClr val="939AA7"/>
              </a:solidFill>
            </a:ln>
          </c:spPr>
          <c:marker>
            <c:symbol val="circle"/>
            <c:size val="5"/>
            <c:spPr>
              <a:solidFill>
                <a:srgbClr val="939AA7"/>
              </a:solidFill>
              <a:ln>
                <a:solidFill>
                  <a:srgbClr val="939AA7"/>
                </a:solidFill>
              </a:ln>
            </c:spPr>
          </c:marker>
          <c:cat>
            <c:strRef>
              <c:f>Tabelle1!$A$2:$A$7</c:f>
              <c:strCache>
                <c:ptCount val="6"/>
                <c:pt idx="1">
                  <c:v>48 Stunden</c:v>
                </c:pt>
                <c:pt idx="2">
                  <c:v>1 Monat</c:v>
                </c:pt>
                <c:pt idx="3">
                  <c:v>1 Jahr</c:v>
                </c:pt>
                <c:pt idx="4">
                  <c:v>2 Jahre</c:v>
                </c:pt>
                <c:pt idx="5">
                  <c:v>3 Jahre</c:v>
                </c:pt>
              </c:strCache>
            </c:strRef>
          </c:cat>
          <c:val>
            <c:numRef>
              <c:f>Tabelle1!$C$2:$C$7</c:f>
              <c:numCache>
                <c:formatCode>General</c:formatCode>
                <c:ptCount val="6"/>
              </c:numCache>
            </c:numRef>
          </c:val>
          <c:smooth val="0"/>
          <c:extLst>
            <c:ext xmlns:c16="http://schemas.microsoft.com/office/drawing/2014/chart" uri="{C3380CC4-5D6E-409C-BE32-E72D297353CC}">
              <c16:uniqueId val="{00000001-7131-AB41-B2BF-19FFA69D3061}"/>
            </c:ext>
          </c:extLst>
        </c:ser>
        <c:dLbls>
          <c:showLegendKey val="0"/>
          <c:showVal val="0"/>
          <c:showCatName val="0"/>
          <c:showSerName val="0"/>
          <c:showPercent val="0"/>
          <c:showBubbleSize val="0"/>
        </c:dLbls>
        <c:marker val="1"/>
        <c:smooth val="0"/>
        <c:axId val="152506368"/>
        <c:axId val="204097792"/>
        <c:extLst>
          <c:ext xmlns:c15="http://schemas.microsoft.com/office/drawing/2012/chart" uri="{02D57815-91ED-43cb-92C2-25804820EDAC}">
            <c15:filteredLineSeries>
              <c15:ser>
                <c:idx val="0"/>
                <c:order val="0"/>
                <c:tx>
                  <c:strRef>
                    <c:extLst>
                      <c:ext uri="{02D57815-91ED-43cb-92C2-25804820EDAC}">
                        <c15:formulaRef>
                          <c15:sqref>Tabelle1!$A$1</c15:sqref>
                        </c15:formulaRef>
                      </c:ext>
                    </c:extLst>
                    <c:strCache>
                      <c:ptCount val="1"/>
                      <c:pt idx="0">
                        <c:v> </c:v>
                      </c:pt>
                    </c:strCache>
                  </c:strRef>
                </c:tx>
                <c:marker>
                  <c:symbol val="circle"/>
                  <c:size val="6"/>
                  <c:spPr>
                    <a:solidFill>
                      <a:schemeClr val="tx2"/>
                    </a:solidFill>
                    <a:ln cap="rnd">
                      <a:solidFill>
                        <a:schemeClr val="tx2"/>
                      </a:solidFill>
                    </a:ln>
                  </c:spPr>
                </c:marker>
                <c:errBars>
                  <c:errDir val="y"/>
                  <c:errBarType val="both"/>
                  <c:errValType val="cust"/>
                  <c:noEndCap val="0"/>
                  <c:plus>
                    <c:numRef>
                      <c:extLst>
                        <c:ext uri="{02D57815-91ED-43cb-92C2-25804820EDAC}">
                          <c15:formulaRef>
                            <c15:sqref>Tabelle1!#REF!</c15:sqref>
                          </c15:formulaRef>
                        </c:ext>
                      </c:extLst>
                      <c:numCache>
                        <c:formatCode>General</c:formatCode>
                        <c:ptCount val="1"/>
                        <c:pt idx="0">
                          <c:v>1</c:v>
                        </c:pt>
                      </c:numCache>
                    </c:numRef>
                  </c:plus>
                  <c:minus>
                    <c:numRef>
                      <c:extLst>
                        <c:ext uri="{02D57815-91ED-43cb-92C2-25804820EDAC}">
                          <c15:formulaRef>
                            <c15:sqref>Tabelle1!#REF!</c15:sqref>
                          </c15:formulaRef>
                        </c:ext>
                      </c:extLst>
                      <c:numCache>
                        <c:formatCode>General</c:formatCode>
                        <c:ptCount val="1"/>
                        <c:pt idx="0">
                          <c:v>1</c:v>
                        </c:pt>
                      </c:numCache>
                    </c:numRef>
                  </c:minus>
                </c:errBars>
                <c:cat>
                  <c:strRef>
                    <c:extLst>
                      <c:ext uri="{02D57815-91ED-43cb-92C2-25804820EDAC}">
                        <c15:formulaRef>
                          <c15:sqref>Tabelle1!$A$2:$A$7</c15:sqref>
                        </c15:formulaRef>
                      </c:ext>
                    </c:extLst>
                    <c:strCache>
                      <c:ptCount val="6"/>
                      <c:pt idx="1">
                        <c:v>48 Stunden</c:v>
                      </c:pt>
                      <c:pt idx="2">
                        <c:v>1 Monat</c:v>
                      </c:pt>
                      <c:pt idx="3">
                        <c:v>1 Jahr</c:v>
                      </c:pt>
                      <c:pt idx="4">
                        <c:v>2 Jahre</c:v>
                      </c:pt>
                      <c:pt idx="5">
                        <c:v>3 Jahre</c:v>
                      </c:pt>
                    </c:strCache>
                  </c:strRef>
                </c:cat>
                <c:val>
                  <c:numRef>
                    <c:extLst>
                      <c:ext uri="{02D57815-91ED-43cb-92C2-25804820EDAC}">
                        <c15:formulaRef>
                          <c15:sqref>Tabelle1!$A$2:$A$7</c15:sqref>
                        </c15:formulaRef>
                      </c:ext>
                    </c:extLst>
                    <c:numCache>
                      <c:formatCode>General</c:formatCode>
                      <c:ptCount val="6"/>
                      <c:pt idx="1">
                        <c:v>0</c:v>
                      </c:pt>
                      <c:pt idx="2">
                        <c:v>0</c:v>
                      </c:pt>
                      <c:pt idx="3">
                        <c:v>0</c:v>
                      </c:pt>
                      <c:pt idx="4">
                        <c:v>0</c:v>
                      </c:pt>
                      <c:pt idx="5">
                        <c:v>0</c:v>
                      </c:pt>
                    </c:numCache>
                  </c:numRef>
                </c:val>
                <c:smooth val="0"/>
                <c:extLst>
                  <c:ext xmlns:c16="http://schemas.microsoft.com/office/drawing/2014/chart" uri="{C3380CC4-5D6E-409C-BE32-E72D297353CC}">
                    <c16:uniqueId val="{00000002-7131-AB41-B2BF-19FFA69D3061}"/>
                  </c:ext>
                </c:extLst>
              </c15:ser>
            </c15:filteredLineSeries>
          </c:ext>
        </c:extLst>
      </c:lineChart>
      <c:catAx>
        <c:axId val="152506368"/>
        <c:scaling>
          <c:orientation val="minMax"/>
        </c:scaling>
        <c:delete val="0"/>
        <c:axPos val="b"/>
        <c:numFmt formatCode="General" sourceLinked="0"/>
        <c:majorTickMark val="out"/>
        <c:minorTickMark val="none"/>
        <c:tickLblPos val="nextTo"/>
        <c:spPr>
          <a:ln/>
        </c:spPr>
        <c:txPr>
          <a:bodyPr/>
          <a:lstStyle/>
          <a:p>
            <a:pPr>
              <a:defRPr sz="1200"/>
            </a:pPr>
            <a:endParaRPr lang="de-DE"/>
          </a:p>
        </c:txPr>
        <c:crossAx val="204097792"/>
        <c:crosses val="autoZero"/>
        <c:auto val="0"/>
        <c:lblAlgn val="ctr"/>
        <c:lblOffset val="100"/>
        <c:tickMarkSkip val="1"/>
        <c:noMultiLvlLbl val="0"/>
      </c:catAx>
      <c:valAx>
        <c:axId val="204097792"/>
        <c:scaling>
          <c:orientation val="minMax"/>
          <c:max val="100"/>
          <c:min val="0"/>
        </c:scaling>
        <c:delete val="0"/>
        <c:axPos val="l"/>
        <c:numFmt formatCode="General" sourceLinked="0"/>
        <c:majorTickMark val="out"/>
        <c:minorTickMark val="none"/>
        <c:tickLblPos val="nextTo"/>
        <c:crossAx val="152506368"/>
        <c:crossesAt val="0"/>
        <c:crossBetween val="midCat"/>
        <c:majorUnit val="25"/>
      </c:valAx>
    </c:plotArea>
    <c:legend>
      <c:legendPos val="t"/>
      <c:legendEntry>
        <c:idx val="1"/>
        <c:delete val="1"/>
      </c:legendEntry>
      <c:layout>
        <c:manualLayout>
          <c:xMode val="edge"/>
          <c:yMode val="edge"/>
          <c:x val="0.21724688219490013"/>
          <c:y val="3.5855572087240953E-2"/>
          <c:w val="0.72672426928807854"/>
          <c:h val="6.6241832420130528E-2"/>
        </c:manualLayout>
      </c:layout>
      <c:overlay val="0"/>
    </c:legend>
    <c:plotVisOnly val="1"/>
    <c:dispBlanksAs val="gap"/>
    <c:showDLblsOverMax val="0"/>
  </c:chart>
  <c:txPr>
    <a:bodyPr/>
    <a:lstStyle/>
    <a:p>
      <a:pPr>
        <a:defRPr sz="1200">
          <a:solidFill>
            <a:srgbClr val="001965"/>
          </a:solidFill>
          <a:latin typeface="+mn-lt"/>
        </a:defRPr>
      </a:pPr>
      <a:endParaRPr lang="de-DE"/>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76462379977711E-2"/>
          <c:y val="8.9450186055354861E-2"/>
          <c:w val="0.60374022042727005"/>
          <c:h val="0.89871356981829043"/>
        </c:manualLayout>
      </c:layout>
      <c:doughnutChart>
        <c:varyColors val="1"/>
        <c:ser>
          <c:idx val="0"/>
          <c:order val="0"/>
          <c:tx>
            <c:strRef>
              <c:f>Tabelle1!$B$1</c:f>
              <c:strCache>
                <c:ptCount val="1"/>
                <c:pt idx="0">
                  <c:v>Verkauf</c:v>
                </c:pt>
              </c:strCache>
            </c:strRef>
          </c:tx>
          <c:spPr>
            <a:solidFill>
              <a:srgbClr val="E6553F"/>
            </a:solidFill>
          </c:spPr>
          <c:dPt>
            <c:idx val="0"/>
            <c:bubble3D val="0"/>
            <c:spPr>
              <a:solidFill>
                <a:srgbClr val="E6553F"/>
              </a:solidFill>
              <a:ln w="19050">
                <a:solidFill>
                  <a:schemeClr val="lt1"/>
                </a:solidFill>
              </a:ln>
              <a:effectLst/>
            </c:spPr>
            <c:extLst>
              <c:ext xmlns:c16="http://schemas.microsoft.com/office/drawing/2014/chart" uri="{C3380CC4-5D6E-409C-BE32-E72D297353CC}">
                <c16:uniqueId val="{00000001-6C57-C743-8712-603744024FB5}"/>
              </c:ext>
            </c:extLst>
          </c:dPt>
          <c:dPt>
            <c:idx val="1"/>
            <c:bubble3D val="0"/>
            <c:spPr>
              <a:solidFill>
                <a:srgbClr val="3F9C35"/>
              </a:solidFill>
              <a:ln w="19050">
                <a:solidFill>
                  <a:schemeClr val="lt1"/>
                </a:solidFill>
              </a:ln>
              <a:effectLst/>
            </c:spPr>
            <c:extLst>
              <c:ext xmlns:c16="http://schemas.microsoft.com/office/drawing/2014/chart" uri="{C3380CC4-5D6E-409C-BE32-E72D297353CC}">
                <c16:uniqueId val="{00000003-6C57-C743-8712-603744024FB5}"/>
              </c:ext>
            </c:extLst>
          </c:dPt>
          <c:dLbls>
            <c:dLbl>
              <c:idx val="0"/>
              <c:layout>
                <c:manualLayout>
                  <c:x val="9.2692399451326679E-2"/>
                  <c:y val="-7.7613602411929286E-2"/>
                </c:manualLayout>
              </c:layout>
              <c:tx>
                <c:rich>
                  <a:bodyPr/>
                  <a:lstStyle/>
                  <a:p>
                    <a:fld id="{CB0FED68-CA88-084C-8ECD-F2CEE6489EE8}"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C57-C743-8712-603744024FB5}"/>
                </c:ext>
              </c:extLst>
            </c:dLbl>
            <c:dLbl>
              <c:idx val="1"/>
              <c:layout>
                <c:manualLayout>
                  <c:x val="-0.11876213679701231"/>
                  <c:y val="3.7025355134856025E-2"/>
                </c:manualLayout>
              </c:layout>
              <c:tx>
                <c:rich>
                  <a:bodyPr/>
                  <a:lstStyle/>
                  <a:p>
                    <a:fld id="{4966FEC7-B263-1346-9FF7-0D8B04B9611F}"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C57-C743-8712-603744024F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CV-Ereignisse</c:v>
                </c:pt>
                <c:pt idx="1">
                  <c:v>Keine CV-Ereignisse</c:v>
                </c:pt>
              </c:strCache>
            </c:strRef>
          </c:cat>
          <c:val>
            <c:numRef>
              <c:f>Tabelle1!$B$2:$B$3</c:f>
              <c:numCache>
                <c:formatCode>General</c:formatCode>
                <c:ptCount val="2"/>
                <c:pt idx="0">
                  <c:v>15</c:v>
                </c:pt>
                <c:pt idx="1">
                  <c:v>85</c:v>
                </c:pt>
              </c:numCache>
            </c:numRef>
          </c:val>
          <c:extLst>
            <c:ext xmlns:c16="http://schemas.microsoft.com/office/drawing/2014/chart" uri="{C3380CC4-5D6E-409C-BE32-E72D297353CC}">
              <c16:uniqueId val="{0000000A-6C57-C743-8712-603744024FB5}"/>
            </c:ext>
          </c:extLst>
        </c:ser>
        <c:dLbls>
          <c:showLegendKey val="0"/>
          <c:showVal val="0"/>
          <c:showCatName val="0"/>
          <c:showSerName val="0"/>
          <c:showPercent val="0"/>
          <c:showBubbleSize val="0"/>
          <c:showLeaderLines val="1"/>
        </c:dLbls>
        <c:firstSliceAng val="0"/>
        <c:holeSize val="80"/>
      </c:doughnutChart>
      <c:spPr>
        <a:noFill/>
        <a:ln>
          <a:noFill/>
        </a:ln>
        <a:effectLst/>
      </c:spPr>
    </c:plotArea>
    <c:legend>
      <c:legendPos val="t"/>
      <c:layout>
        <c:manualLayout>
          <c:xMode val="edge"/>
          <c:yMode val="edge"/>
          <c:x val="6.6622662105641051E-2"/>
          <c:y val="0.46136974767091288"/>
          <c:w val="0.40411210764908329"/>
          <c:h val="0.132781731265448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76462379977711E-2"/>
          <c:y val="8.9450186055354861E-2"/>
          <c:w val="0.60374022042727005"/>
          <c:h val="0.89871356981829043"/>
        </c:manualLayout>
      </c:layout>
      <c:doughnutChart>
        <c:varyColors val="1"/>
        <c:ser>
          <c:idx val="0"/>
          <c:order val="0"/>
          <c:tx>
            <c:strRef>
              <c:f>Tabelle1!$B$1</c:f>
              <c:strCache>
                <c:ptCount val="1"/>
                <c:pt idx="0">
                  <c:v>Verkauf</c:v>
                </c:pt>
              </c:strCache>
            </c:strRef>
          </c:tx>
          <c:dPt>
            <c:idx val="0"/>
            <c:bubble3D val="0"/>
            <c:spPr>
              <a:solidFill>
                <a:srgbClr val="E6553F"/>
              </a:solidFill>
              <a:ln w="19050">
                <a:solidFill>
                  <a:schemeClr val="lt1"/>
                </a:solidFill>
              </a:ln>
              <a:effectLst/>
            </c:spPr>
            <c:extLst>
              <c:ext xmlns:c16="http://schemas.microsoft.com/office/drawing/2014/chart" uri="{C3380CC4-5D6E-409C-BE32-E72D297353CC}">
                <c16:uniqueId val="{00000005-071B-3843-8257-CC24A3F4416F}"/>
              </c:ext>
            </c:extLst>
          </c:dPt>
          <c:dPt>
            <c:idx val="1"/>
            <c:bubble3D val="0"/>
            <c:spPr>
              <a:solidFill>
                <a:srgbClr val="3F9C35"/>
              </a:solidFill>
              <a:ln w="19050">
                <a:solidFill>
                  <a:schemeClr val="lt1"/>
                </a:solidFill>
              </a:ln>
              <a:effectLst/>
            </c:spPr>
            <c:extLst>
              <c:ext xmlns:c16="http://schemas.microsoft.com/office/drawing/2014/chart" uri="{C3380CC4-5D6E-409C-BE32-E72D297353CC}">
                <c16:uniqueId val="{00000004-071B-3843-8257-CC24A3F4416F}"/>
              </c:ext>
            </c:extLst>
          </c:dPt>
          <c:dPt>
            <c:idx val="2"/>
            <c:bubble3D val="0"/>
            <c:spPr>
              <a:solidFill>
                <a:srgbClr val="005AD2"/>
              </a:solidFill>
              <a:ln w="19050">
                <a:solidFill>
                  <a:schemeClr val="lt1"/>
                </a:solidFill>
              </a:ln>
              <a:effectLst/>
            </c:spPr>
            <c:extLst>
              <c:ext xmlns:c16="http://schemas.microsoft.com/office/drawing/2014/chart" uri="{C3380CC4-5D6E-409C-BE32-E72D297353CC}">
                <c16:uniqueId val="{00000002-071B-3843-8257-CC24A3F441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071B-3843-8257-CC24A3F441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3-071B-3843-8257-CC24A3F4416F}"/>
              </c:ext>
            </c:extLst>
          </c:dPt>
          <c:dLbls>
            <c:dLbl>
              <c:idx val="0"/>
              <c:layout>
                <c:manualLayout>
                  <c:x val="7.9933868437835759E-2"/>
                  <c:y val="0.12128652650127425"/>
                </c:manualLayout>
              </c:layout>
              <c:tx>
                <c:rich>
                  <a:bodyPr/>
                  <a:lstStyle/>
                  <a:p>
                    <a:fld id="{CB0FED68-CA88-084C-8ECD-F2CEE6489EE8}"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71B-3843-8257-CC24A3F4416F}"/>
                </c:ext>
              </c:extLst>
            </c:dLbl>
            <c:dLbl>
              <c:idx val="1"/>
              <c:layout>
                <c:manualLayout>
                  <c:x val="-3.9049222336495312E-2"/>
                  <c:y val="0.1441702865430356"/>
                </c:manualLayout>
              </c:layout>
              <c:tx>
                <c:rich>
                  <a:bodyPr/>
                  <a:lstStyle/>
                  <a:p>
                    <a:fld id="{4966FEC7-B263-1346-9FF7-0D8B04B9611F}"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71B-3843-8257-CC24A3F4416F}"/>
                </c:ext>
              </c:extLst>
            </c:dLbl>
            <c:dLbl>
              <c:idx val="2"/>
              <c:layout>
                <c:manualLayout>
                  <c:x val="-4.8763552373784096E-2"/>
                  <c:y val="-0.12073222678102248"/>
                </c:manualLayout>
              </c:layout>
              <c:tx>
                <c:rich>
                  <a:bodyPr/>
                  <a:lstStyle/>
                  <a:p>
                    <a:fld id="{841BECFE-AADF-0744-9420-B1CE2D0D26D2}"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71B-3843-8257-CC24A3F4416F}"/>
                </c:ext>
              </c:extLst>
            </c:dLbl>
            <c:dLbl>
              <c:idx val="3"/>
              <c:layout>
                <c:manualLayout>
                  <c:x val="-4.9242837208517326E-2"/>
                  <c:y val="-9.4861069614580226E-2"/>
                </c:manualLayout>
              </c:layout>
              <c:tx>
                <c:rich>
                  <a:bodyPr/>
                  <a:lstStyle/>
                  <a:p>
                    <a:fld id="{79BFE1EF-FCBF-A644-B6DB-1D3857A40373}"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1B-3843-8257-CC24A3F4416F}"/>
                </c:ext>
              </c:extLst>
            </c:dLbl>
            <c:dLbl>
              <c:idx val="4"/>
              <c:layout>
                <c:manualLayout>
                  <c:x val="-2.8966374828539587E-3"/>
                  <c:y val="-9.4861069614580226E-2"/>
                </c:manualLayout>
              </c:layout>
              <c:tx>
                <c:rich>
                  <a:bodyPr/>
                  <a:lstStyle/>
                  <a:p>
                    <a:fld id="{7C983A8D-124B-3E47-A2DA-DF31AE9A7975}" type="VALUE">
                      <a:rPr lang="en-US" smtClean="0"/>
                      <a:pPr/>
                      <a:t>[VALUE]</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1B-3843-8257-CC24A3F4416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Tabelle1!$A$2:$A$6</c:f>
              <c:strCache>
                <c:ptCount val="5"/>
                <c:pt idx="0">
                  <c:v>Arrhythmie</c:v>
                </c:pt>
                <c:pt idx="1">
                  <c:v>Koronare Herzerkrankung</c:v>
                </c:pt>
                <c:pt idx="2">
                  <c:v>Kongestives Herzversagen</c:v>
                </c:pt>
                <c:pt idx="3">
                  <c:v>Ischämischer Schlaganfall</c:v>
                </c:pt>
                <c:pt idx="4">
                  <c:v>Periphere Arterienerkrankung</c:v>
                </c:pt>
              </c:strCache>
            </c:strRef>
          </c:cat>
          <c:val>
            <c:numRef>
              <c:f>Tabelle1!$B$2:$B$6</c:f>
              <c:numCache>
                <c:formatCode>General</c:formatCode>
                <c:ptCount val="5"/>
                <c:pt idx="0">
                  <c:v>53</c:v>
                </c:pt>
                <c:pt idx="1">
                  <c:v>22</c:v>
                </c:pt>
                <c:pt idx="2">
                  <c:v>19</c:v>
                </c:pt>
                <c:pt idx="3">
                  <c:v>3</c:v>
                </c:pt>
                <c:pt idx="4">
                  <c:v>3</c:v>
                </c:pt>
              </c:numCache>
            </c:numRef>
          </c:val>
          <c:extLst>
            <c:ext xmlns:c16="http://schemas.microsoft.com/office/drawing/2014/chart" uri="{C3380CC4-5D6E-409C-BE32-E72D297353CC}">
              <c16:uniqueId val="{00000000-071B-3843-8257-CC24A3F4416F}"/>
            </c:ext>
          </c:extLst>
        </c:ser>
        <c:dLbls>
          <c:showLegendKey val="0"/>
          <c:showVal val="0"/>
          <c:showCatName val="0"/>
          <c:showSerName val="0"/>
          <c:showPercent val="0"/>
          <c:showBubbleSize val="0"/>
          <c:showLeaderLines val="1"/>
        </c:dLbls>
        <c:firstSliceAng val="0"/>
        <c:holeSize val="80"/>
      </c:doughnutChart>
      <c:spPr>
        <a:noFill/>
        <a:ln>
          <a:noFill/>
        </a:ln>
        <a:effectLst/>
      </c:spPr>
    </c:plotArea>
    <c:legend>
      <c:legendPos val="t"/>
      <c:layout>
        <c:manualLayout>
          <c:xMode val="edge"/>
          <c:yMode val="edge"/>
          <c:x val="4.8380322556550816E-2"/>
          <c:y val="0.39632233158618696"/>
          <c:w val="0.52815896564040543"/>
          <c:h val="0.2733792047846144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rgbClr val="EEA7BF"/>
              </a:solidFill>
              <a:ln w="19050">
                <a:solidFill>
                  <a:schemeClr val="lt1"/>
                </a:solidFill>
              </a:ln>
              <a:effectLst/>
            </c:spPr>
            <c:extLst>
              <c:ext xmlns:c16="http://schemas.microsoft.com/office/drawing/2014/chart" uri="{C3380CC4-5D6E-409C-BE32-E72D297353CC}">
                <c16:uniqueId val="{00000001-C3DC-014B-BF05-787B3B6F9971}"/>
              </c:ext>
            </c:extLst>
          </c:dPt>
          <c:dPt>
            <c:idx val="1"/>
            <c:bubble3D val="0"/>
            <c:spPr>
              <a:solidFill>
                <a:srgbClr val="F8DCE5"/>
              </a:solidFill>
              <a:ln w="19050">
                <a:solidFill>
                  <a:schemeClr val="lt1"/>
                </a:solidFill>
              </a:ln>
              <a:effectLst/>
            </c:spPr>
            <c:extLst>
              <c:ext xmlns:c16="http://schemas.microsoft.com/office/drawing/2014/chart" uri="{C3380CC4-5D6E-409C-BE32-E72D297353CC}">
                <c16:uniqueId val="{00000003-C3DC-014B-BF05-787B3B6F9971}"/>
              </c:ext>
            </c:extLst>
          </c:dPt>
          <c:dPt>
            <c:idx val="2"/>
            <c:bubble3D val="0"/>
            <c:spPr>
              <a:solidFill>
                <a:srgbClr val="FCEDF2"/>
              </a:solidFill>
              <a:ln w="19050">
                <a:solidFill>
                  <a:schemeClr val="lt1"/>
                </a:solidFill>
              </a:ln>
              <a:effectLst/>
            </c:spPr>
            <c:extLst>
              <c:ext xmlns:c16="http://schemas.microsoft.com/office/drawing/2014/chart" uri="{C3380CC4-5D6E-409C-BE32-E72D297353CC}">
                <c16:uniqueId val="{00000005-C3DC-014B-BF05-787B3B6F9971}"/>
              </c:ext>
            </c:extLst>
          </c:dPt>
          <c:dLbls>
            <c:dLbl>
              <c:idx val="0"/>
              <c:tx>
                <c:rich>
                  <a:bodyPr/>
                  <a:lstStyle/>
                  <a:p>
                    <a:fld id="{B73C535D-8C4F-1B4E-813B-E1FA601B61A8}" type="VALUE">
                      <a:rPr lang="en-US" smtClean="0"/>
                      <a:pPr/>
                      <a:t>[VALUE]</a:t>
                    </a:fld>
                    <a:r>
                      <a:rPr lang="en-US"/>
                      <a:t>%</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3DC-014B-BF05-787B3B6F9971}"/>
                </c:ext>
              </c:extLst>
            </c:dLbl>
            <c:dLbl>
              <c:idx val="1"/>
              <c:layout>
                <c:manualLayout>
                  <c:x val="0.23723733880606848"/>
                  <c:y val="-0.20899195427293349"/>
                </c:manualLayout>
              </c:layout>
              <c:tx>
                <c:rich>
                  <a:bodyPr/>
                  <a:lstStyle/>
                  <a:p>
                    <a:fld id="{97F4B0B8-E0DE-9D46-8AAD-8EFE729D1E08}" type="VALUE">
                      <a:rPr lang="en-US" smtClean="0"/>
                      <a:pPr/>
                      <a:t>[VALUE]</a:t>
                    </a:fld>
                    <a:r>
                      <a:rPr lang="en-US"/>
                      <a:t>%</a:t>
                    </a:r>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3DC-014B-BF05-787B3B6F9971}"/>
                </c:ext>
              </c:extLst>
            </c:dLbl>
            <c:dLbl>
              <c:idx val="2"/>
              <c:tx>
                <c:rich>
                  <a:bodyPr/>
                  <a:lstStyle/>
                  <a:p>
                    <a:fld id="{62096A2D-1553-A344-B606-0515B298D60B}" type="VALUE">
                      <a:rPr lang="en-US" smtClean="0"/>
                      <a:pPr/>
                      <a:t>[VALUE]</a:t>
                    </a:fld>
                    <a:r>
                      <a:rPr lang="en-US"/>
                      <a:t>%</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C3DC-014B-BF05-787B3B6F9971}"/>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49</c:v>
                </c:pt>
                <c:pt idx="1">
                  <c:v>25</c:v>
                </c:pt>
                <c:pt idx="2">
                  <c:v>26</c:v>
                </c:pt>
              </c:numCache>
            </c:numRef>
          </c:val>
          <c:extLst>
            <c:ext xmlns:c16="http://schemas.microsoft.com/office/drawing/2014/chart" uri="{C3380CC4-5D6E-409C-BE32-E72D297353CC}">
              <c16:uniqueId val="{00000006-C3DC-014B-BF05-787B3B6F9971}"/>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857149970358"/>
          <c:y val="5.5540865401702257E-2"/>
          <c:w val="0.826896044141056"/>
          <c:h val="0.67572243570332902"/>
        </c:manualLayout>
      </c:layout>
      <c:barChart>
        <c:barDir val="col"/>
        <c:grouping val="clustered"/>
        <c:varyColors val="0"/>
        <c:ser>
          <c:idx val="0"/>
          <c:order val="0"/>
          <c:tx>
            <c:strRef>
              <c:f>Tabelle1!$A$1</c:f>
              <c:strCache>
                <c:ptCount val="1"/>
                <c:pt idx="0">
                  <c:v>Survodutid; 2,4 mg (n=53)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Tabelle1!$A$2</c:f>
              <c:numCache>
                <c:formatCode>General</c:formatCode>
                <c:ptCount val="1"/>
                <c:pt idx="0">
                  <c:v>47.2</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0-9C96-4436-8426-F07D5DE39AF3}"/>
            </c:ext>
          </c:extLst>
        </c:ser>
        <c:ser>
          <c:idx val="1"/>
          <c:order val="1"/>
          <c:tx>
            <c:strRef>
              <c:f>Tabelle1!$B$1</c:f>
              <c:strCache>
                <c:ptCount val="1"/>
                <c:pt idx="0">
                  <c:v>Survodutid; 4,8 mg (n=55)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Tabelle1!$B$2</c:f>
              <c:numCache>
                <c:formatCode>General</c:formatCode>
                <c:ptCount val="1"/>
                <c:pt idx="0">
                  <c:v>47.3</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1-9C96-4436-8426-F07D5DE39AF3}"/>
            </c:ext>
          </c:extLst>
        </c:ser>
        <c:ser>
          <c:idx val="2"/>
          <c:order val="2"/>
          <c:tx>
            <c:strRef>
              <c:f>Tabelle1!$C$1</c:f>
              <c:strCache>
                <c:ptCount val="1"/>
                <c:pt idx="0">
                  <c:v>Survodutid; 6,0 mg (n=48)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Tabelle1!$C$2</c:f>
              <c:numCache>
                <c:formatCode>General</c:formatCode>
                <c:ptCount val="1"/>
                <c:pt idx="0">
                  <c:v>52.1</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2-9C96-4436-8426-F07D5DE39AF3}"/>
            </c:ext>
          </c:extLst>
        </c:ser>
        <c:ser>
          <c:idx val="3"/>
          <c:order val="3"/>
          <c:tx>
            <c:strRef>
              <c:f>Tabelle1!$D$1</c:f>
              <c:strCache>
                <c:ptCount val="1"/>
                <c:pt idx="0">
                  <c:v>Placebo (n=63)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1965"/>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Tabelle1!$D$2</c:f>
              <c:numCache>
                <c:formatCode>General</c:formatCode>
                <c:ptCount val="1"/>
                <c:pt idx="0">
                  <c:v>25.4</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3-9C96-4436-8426-F07D5DE39AF3}"/>
            </c:ext>
          </c:extLst>
        </c:ser>
        <c:dLbls>
          <c:showLegendKey val="0"/>
          <c:showVal val="0"/>
          <c:showCatName val="0"/>
          <c:showSerName val="0"/>
          <c:showPercent val="0"/>
          <c:showBubbleSize val="0"/>
        </c:dLbls>
        <c:gapWidth val="250"/>
        <c:overlap val="-27"/>
        <c:axId val="1180964992"/>
        <c:axId val="1180969312"/>
      </c:barChart>
      <c:catAx>
        <c:axId val="11809649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80969312"/>
        <c:crosses val="autoZero"/>
        <c:auto val="1"/>
        <c:lblAlgn val="ctr"/>
        <c:lblOffset val="100"/>
        <c:noMultiLvlLbl val="0"/>
      </c:catAx>
      <c:valAx>
        <c:axId val="1180969312"/>
        <c:scaling>
          <c:orientation val="minMax"/>
          <c:max val="100"/>
        </c:scaling>
        <c:delete val="0"/>
        <c:axPos val="l"/>
        <c:numFmt formatCode="General" sourceLinked="1"/>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80964992"/>
        <c:crosses val="autoZero"/>
        <c:crossBetween val="between"/>
        <c:majorUnit val="10"/>
      </c:valAx>
      <c:spPr>
        <a:noFill/>
        <a:ln>
          <a:noFill/>
        </a:ln>
        <a:effectLst/>
      </c:spPr>
    </c:plotArea>
    <c:legend>
      <c:legendPos val="b"/>
      <c:layout>
        <c:manualLayout>
          <c:xMode val="edge"/>
          <c:yMode val="edge"/>
          <c:x val="0.1784028120317365"/>
          <c:y val="0.75790963924504406"/>
          <c:w val="0.66295546527206162"/>
          <c:h val="0.2420903607549560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857149970358"/>
          <c:y val="5.5540865401702257E-2"/>
          <c:w val="0.826896044141056"/>
          <c:h val="0.67572243570332902"/>
        </c:manualLayout>
      </c:layout>
      <c:barChart>
        <c:barDir val="col"/>
        <c:grouping val="clustered"/>
        <c:varyColors val="0"/>
        <c:ser>
          <c:idx val="0"/>
          <c:order val="0"/>
          <c:tx>
            <c:strRef>
              <c:f>Tabelle1!$A$1</c:f>
              <c:strCache>
                <c:ptCount val="1"/>
                <c:pt idx="0">
                  <c:v>Survodutid; 2,4 mg (n=53)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Tabelle1!$A$2</c:f>
              <c:numCache>
                <c:formatCode>General</c:formatCode>
                <c:ptCount val="1"/>
                <c:pt idx="0">
                  <c:v>64.2</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0-7EEA-4690-AF83-2EBA327EB4BF}"/>
            </c:ext>
          </c:extLst>
        </c:ser>
        <c:ser>
          <c:idx val="1"/>
          <c:order val="1"/>
          <c:tx>
            <c:strRef>
              <c:f>Tabelle1!$B$1</c:f>
              <c:strCache>
                <c:ptCount val="1"/>
                <c:pt idx="0">
                  <c:v>Survodutid; 4,8 mg (n=55)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Tabelle1!$B$2</c:f>
              <c:numCache>
                <c:formatCode>General</c:formatCode>
                <c:ptCount val="1"/>
                <c:pt idx="0">
                  <c:v>81.8</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1-7EEA-4690-AF83-2EBA327EB4BF}"/>
            </c:ext>
          </c:extLst>
        </c:ser>
        <c:ser>
          <c:idx val="2"/>
          <c:order val="2"/>
          <c:tx>
            <c:strRef>
              <c:f>Tabelle1!$C$1</c:f>
              <c:strCache>
                <c:ptCount val="1"/>
                <c:pt idx="0">
                  <c:v>Survodutid; 6,0 mg (n=48)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Tabelle1!$C$2</c:f>
              <c:numCache>
                <c:formatCode>General</c:formatCode>
                <c:ptCount val="1"/>
                <c:pt idx="0">
                  <c:v>66.7</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2-7EEA-4690-AF83-2EBA327EB4BF}"/>
            </c:ext>
          </c:extLst>
        </c:ser>
        <c:ser>
          <c:idx val="3"/>
          <c:order val="3"/>
          <c:tx>
            <c:strRef>
              <c:f>Tabelle1!$D$1</c:f>
              <c:strCache>
                <c:ptCount val="1"/>
                <c:pt idx="0">
                  <c:v>Placebo (n=63)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1965"/>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Tabelle1!$D$2</c:f>
              <c:numCache>
                <c:formatCode>General</c:formatCode>
                <c:ptCount val="1"/>
                <c:pt idx="0">
                  <c:v>15.9</c:v>
                </c:pt>
              </c:numCache>
            </c:numRef>
          </c:val>
          <c:extLst>
            <c:ext xmlns:c15="http://schemas.microsoft.com/office/drawing/2012/chart" uri="{02D57815-91ED-43cb-92C2-25804820EDAC}">
              <c15:filteredCategoryTitle>
                <c15:cat>
                  <c:multiLvlStrRef>
                    <c:extLst>
                      <c:ext uri="{02D57815-91ED-43cb-92C2-25804820EDAC}">
                        <c15:formulaRef>
                          <c15:sqref>Tabelle1!#REF!</c15:sqref>
                        </c15:formulaRef>
                      </c:ext>
                    </c:extLst>
                  </c:multiLvlStrRef>
                </c15:cat>
              </c15:filteredCategoryTitle>
            </c:ext>
            <c:ext xmlns:c16="http://schemas.microsoft.com/office/drawing/2014/chart" uri="{C3380CC4-5D6E-409C-BE32-E72D297353CC}">
              <c16:uniqueId val="{00000003-7EEA-4690-AF83-2EBA327EB4BF}"/>
            </c:ext>
          </c:extLst>
        </c:ser>
        <c:dLbls>
          <c:showLegendKey val="0"/>
          <c:showVal val="0"/>
          <c:showCatName val="0"/>
          <c:showSerName val="0"/>
          <c:showPercent val="0"/>
          <c:showBubbleSize val="0"/>
        </c:dLbls>
        <c:gapWidth val="250"/>
        <c:overlap val="-27"/>
        <c:axId val="1180964992"/>
        <c:axId val="1180969312"/>
      </c:barChart>
      <c:catAx>
        <c:axId val="11809649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80969312"/>
        <c:crosses val="autoZero"/>
        <c:auto val="1"/>
        <c:lblAlgn val="ctr"/>
        <c:lblOffset val="100"/>
        <c:noMultiLvlLbl val="0"/>
      </c:catAx>
      <c:valAx>
        <c:axId val="1180969312"/>
        <c:scaling>
          <c:orientation val="minMax"/>
          <c:max val="100"/>
        </c:scaling>
        <c:delete val="0"/>
        <c:axPos val="l"/>
        <c:numFmt formatCode="General" sourceLinked="1"/>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80964992"/>
        <c:crosses val="autoZero"/>
        <c:crossBetween val="between"/>
        <c:majorUnit val="10"/>
      </c:valAx>
      <c:spPr>
        <a:noFill/>
        <a:ln>
          <a:noFill/>
        </a:ln>
        <a:effectLst/>
      </c:spPr>
    </c:plotArea>
    <c:legend>
      <c:legendPos val="b"/>
      <c:layout>
        <c:manualLayout>
          <c:xMode val="edge"/>
          <c:yMode val="edge"/>
          <c:x val="0.1078122884791035"/>
          <c:y val="0.75790963924504406"/>
          <c:w val="0.78547614861195625"/>
          <c:h val="0.2254860790844297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Alle Survodutid (n=116)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Verbesserung der Fibrose ohne Verschlechterung der MASH</c:v>
                </c:pt>
                <c:pt idx="1">
                  <c:v>MASH-Auflösung ohne Verschlechterung der Fibrose</c:v>
                </c:pt>
                <c:pt idx="2">
                  <c:v>Verbesserung der MASH ohne Verschlechterung der Fibrose</c:v>
                </c:pt>
              </c:strCache>
            </c:strRef>
          </c:cat>
          <c:val>
            <c:numRef>
              <c:f>Tabelle1!$B$2:$B$4</c:f>
              <c:numCache>
                <c:formatCode>General</c:formatCode>
                <c:ptCount val="3"/>
                <c:pt idx="0">
                  <c:v>52.6</c:v>
                </c:pt>
                <c:pt idx="1">
                  <c:v>62.9</c:v>
                </c:pt>
                <c:pt idx="2">
                  <c:v>72.400000000000006</c:v>
                </c:pt>
              </c:numCache>
            </c:numRef>
          </c:val>
          <c:extLst>
            <c:ext xmlns:c16="http://schemas.microsoft.com/office/drawing/2014/chart" uri="{C3380CC4-5D6E-409C-BE32-E72D297353CC}">
              <c16:uniqueId val="{00000000-3199-4AF5-BD24-7C06BC748172}"/>
            </c:ext>
          </c:extLst>
        </c:ser>
        <c:ser>
          <c:idx val="1"/>
          <c:order val="1"/>
          <c:tx>
            <c:strRef>
              <c:f>Tabelle1!$C$1</c:f>
              <c:strCache>
                <c:ptCount val="1"/>
                <c:pt idx="0">
                  <c:v>Placebo (n=54)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Verbesserung der Fibrose ohne Verschlechterung der MASH</c:v>
                </c:pt>
                <c:pt idx="1">
                  <c:v>MASH-Auflösung ohne Verschlechterung der Fibrose</c:v>
                </c:pt>
                <c:pt idx="2">
                  <c:v>Verbesserung der MASH ohne Verschlechterung der Fibrose</c:v>
                </c:pt>
              </c:strCache>
            </c:strRef>
          </c:cat>
          <c:val>
            <c:numRef>
              <c:f>Tabelle1!$C$2:$C$4</c:f>
              <c:numCache>
                <c:formatCode>General</c:formatCode>
                <c:ptCount val="3"/>
                <c:pt idx="0">
                  <c:v>25.9</c:v>
                </c:pt>
                <c:pt idx="1">
                  <c:v>13</c:v>
                </c:pt>
                <c:pt idx="2">
                  <c:v>20.399999999999999</c:v>
                </c:pt>
              </c:numCache>
            </c:numRef>
          </c:val>
          <c:extLst>
            <c:ext xmlns:c16="http://schemas.microsoft.com/office/drawing/2014/chart" uri="{C3380CC4-5D6E-409C-BE32-E72D297353CC}">
              <c16:uniqueId val="{00000001-3199-4AF5-BD24-7C06BC748172}"/>
            </c:ext>
          </c:extLst>
        </c:ser>
        <c:dLbls>
          <c:showLegendKey val="0"/>
          <c:showVal val="0"/>
          <c:showCatName val="0"/>
          <c:showSerName val="0"/>
          <c:showPercent val="0"/>
          <c:showBubbleSize val="0"/>
        </c:dLbls>
        <c:gapWidth val="219"/>
        <c:overlap val="-27"/>
        <c:axId val="735475136"/>
        <c:axId val="735474776"/>
      </c:barChart>
      <c:catAx>
        <c:axId val="735475136"/>
        <c:scaling>
          <c:orientation val="minMax"/>
        </c:scaling>
        <c:delete val="0"/>
        <c:axPos val="b"/>
        <c:numFmt formatCode="General" sourceLinked="1"/>
        <c:majorTickMark val="none"/>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de-DE"/>
          </a:p>
        </c:txPr>
        <c:crossAx val="735474776"/>
        <c:crosses val="autoZero"/>
        <c:auto val="1"/>
        <c:lblAlgn val="ctr"/>
        <c:lblOffset val="100"/>
        <c:noMultiLvlLbl val="0"/>
      </c:catAx>
      <c:valAx>
        <c:axId val="735474776"/>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rgbClr val="001965"/>
                    </a:solidFill>
                    <a:latin typeface="+mn-lt"/>
                    <a:ea typeface="+mn-ea"/>
                    <a:cs typeface="+mn-cs"/>
                  </a:defRPr>
                </a:pPr>
                <a:r>
                  <a:rPr lang="de-DE" sz="1200" baseline="0">
                    <a:solidFill>
                      <a:srgbClr val="001965"/>
                    </a:solidFill>
                  </a:rPr>
                  <a:t>Anteil der Teilnehmer (%)</a:t>
                </a:r>
              </a:p>
            </c:rich>
          </c:tx>
          <c:overlay val="0"/>
          <c:spPr>
            <a:noFill/>
            <a:ln>
              <a:noFill/>
            </a:ln>
            <a:effectLst/>
          </c:spPr>
          <c:txPr>
            <a:bodyPr rot="-5400000" spcFirstLastPara="1" vertOverflow="ellipsis" vert="horz" wrap="square" anchor="ctr" anchorCtr="1"/>
            <a:lstStyle/>
            <a:p>
              <a:pPr>
                <a:defRPr sz="1330" b="0" i="0" u="none" strike="noStrike" kern="1200" baseline="0">
                  <a:solidFill>
                    <a:srgbClr val="001965"/>
                  </a:solidFill>
                  <a:latin typeface="+mn-lt"/>
                  <a:ea typeface="+mn-ea"/>
                  <a:cs typeface="+mn-cs"/>
                </a:defRPr>
              </a:pPr>
              <a:endParaRPr lang="de-DE"/>
            </a:p>
          </c:txPr>
        </c:title>
        <c:numFmt formatCode="General" sourceLinked="1"/>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35475136"/>
        <c:crosses val="autoZero"/>
        <c:crossBetween val="between"/>
      </c:valAx>
      <c:spPr>
        <a:noFill/>
        <a:ln w="25400">
          <a:noFill/>
        </a:ln>
        <a:effectLst/>
      </c:spPr>
    </c:plotArea>
    <c:legend>
      <c:legendPos val="b"/>
      <c:layout>
        <c:manualLayout>
          <c:xMode val="edge"/>
          <c:yMode val="edge"/>
          <c:x val="0.19067395485930866"/>
          <c:y val="0.90235994351607041"/>
          <c:w val="0.71460628115511249"/>
          <c:h val="7.01975965158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00262532919211"/>
          <c:y val="4.48562672906943E-2"/>
          <c:w val="0.70844218247770596"/>
          <c:h val="0.73519807397398917"/>
        </c:manualLayout>
      </c:layout>
      <c:barChart>
        <c:barDir val="bar"/>
        <c:grouping val="clustered"/>
        <c:varyColors val="0"/>
        <c:ser>
          <c:idx val="0"/>
          <c:order val="0"/>
          <c:tx>
            <c:strRef>
              <c:f>Tabelle1!$B$1</c:f>
              <c:strCache>
                <c:ptCount val="1"/>
                <c:pt idx="0">
                  <c:v>Spalte1</c:v>
                </c:pt>
              </c:strCache>
            </c:strRef>
          </c:tx>
          <c:spPr>
            <a:solidFill>
              <a:schemeClr val="accent1"/>
            </a:solidFill>
            <a:ln>
              <a:noFill/>
            </a:ln>
            <a:effectLst/>
          </c:spPr>
          <c:invertIfNegative val="0"/>
          <c:dPt>
            <c:idx val="1"/>
            <c:invertIfNegative val="0"/>
            <c:bubble3D val="0"/>
            <c:spPr>
              <a:solidFill>
                <a:schemeClr val="accent1">
                  <a:lumMod val="75000"/>
                  <a:lumOff val="25000"/>
                </a:schemeClr>
              </a:solidFill>
              <a:ln>
                <a:noFill/>
              </a:ln>
              <a:effectLst/>
            </c:spPr>
            <c:extLst>
              <c:ext xmlns:c16="http://schemas.microsoft.com/office/drawing/2014/chart" uri="{C3380CC4-5D6E-409C-BE32-E72D297353CC}">
                <c16:uniqueId val="{00000001-CC6C-8944-8ABA-797F7F3C120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CC6C-8944-8ABA-797F7F3C1200}"/>
              </c:ext>
            </c:extLst>
          </c:dPt>
          <c:dPt>
            <c:idx val="3"/>
            <c:invertIfNegative val="0"/>
            <c:bubble3D val="0"/>
            <c:spPr>
              <a:solidFill>
                <a:schemeClr val="accent1">
                  <a:lumMod val="25000"/>
                  <a:lumOff val="75000"/>
                </a:schemeClr>
              </a:solidFill>
              <a:ln>
                <a:noFill/>
              </a:ln>
              <a:effectLst/>
            </c:spPr>
            <c:extLst>
              <c:ext xmlns:c16="http://schemas.microsoft.com/office/drawing/2014/chart" uri="{C3380CC4-5D6E-409C-BE32-E72D297353CC}">
                <c16:uniqueId val="{00000005-CC6C-8944-8ABA-797F7F3C1200}"/>
              </c:ext>
            </c:extLst>
          </c:dPt>
          <c:dPt>
            <c:idx val="4"/>
            <c:invertIfNegative val="0"/>
            <c:bubble3D val="0"/>
            <c:spPr>
              <a:solidFill>
                <a:schemeClr val="accent3">
                  <a:lumMod val="50000"/>
                </a:schemeClr>
              </a:solidFill>
              <a:ln>
                <a:noFill/>
              </a:ln>
              <a:effectLst/>
            </c:spPr>
            <c:extLst>
              <c:ext xmlns:c16="http://schemas.microsoft.com/office/drawing/2014/chart" uri="{C3380CC4-5D6E-409C-BE32-E72D297353CC}">
                <c16:uniqueId val="{0000000C-91DE-AF4E-91F9-BC1427739C27}"/>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91DE-AF4E-91F9-BC1427739C27}"/>
              </c:ext>
            </c:extLst>
          </c:dPt>
          <c:dPt>
            <c:idx val="6"/>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A-91DE-AF4E-91F9-BC1427739C27}"/>
              </c:ext>
            </c:extLst>
          </c:dPt>
          <c:dPt>
            <c:idx val="7"/>
            <c:invertIfNegative val="0"/>
            <c:bubble3D val="0"/>
            <c:spPr>
              <a:solidFill>
                <a:schemeClr val="accent4">
                  <a:lumMod val="50000"/>
                </a:schemeClr>
              </a:solidFill>
              <a:ln>
                <a:noFill/>
              </a:ln>
              <a:effectLst/>
            </c:spPr>
            <c:extLst>
              <c:ext xmlns:c16="http://schemas.microsoft.com/office/drawing/2014/chart" uri="{C3380CC4-5D6E-409C-BE32-E72D297353CC}">
                <c16:uniqueId val="{00000009-91DE-AF4E-91F9-BC1427739C27}"/>
              </c:ext>
            </c:extLst>
          </c:dPt>
          <c:dPt>
            <c:idx val="8"/>
            <c:invertIfNegative val="0"/>
            <c:bubble3D val="0"/>
            <c:spPr>
              <a:solidFill>
                <a:schemeClr val="accent4">
                  <a:lumMod val="75000"/>
                </a:schemeClr>
              </a:solidFill>
              <a:ln>
                <a:noFill/>
              </a:ln>
              <a:effectLst/>
            </c:spPr>
            <c:extLst>
              <c:ext xmlns:c16="http://schemas.microsoft.com/office/drawing/2014/chart" uri="{C3380CC4-5D6E-409C-BE32-E72D297353CC}">
                <c16:uniqueId val="{00000008-91DE-AF4E-91F9-BC1427739C27}"/>
              </c:ext>
            </c:extLst>
          </c:dPt>
          <c:dPt>
            <c:idx val="9"/>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7-91DE-AF4E-91F9-BC1427739C27}"/>
              </c:ext>
            </c:extLst>
          </c:dPt>
          <c:dPt>
            <c:idx val="1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6-91DE-AF4E-91F9-BC1427739C27}"/>
              </c:ext>
            </c:extLst>
          </c:dPt>
          <c:dLbls>
            <c:dLbl>
              <c:idx val="0"/>
              <c:tx>
                <c:rich>
                  <a:bodyPr/>
                  <a:lstStyle/>
                  <a:p>
                    <a:fld id="{21C49F85-F23E-E942-9F84-7FAF6C40081C}" type="VALUE">
                      <a:rPr lang="en-US" smtClean="0"/>
                      <a:pPr/>
                      <a:t>[VALUE]</a:t>
                    </a:fld>
                    <a:r>
                      <a:rPr lang="en-US"/>
                      <a:t> (51,40 - 103,37)</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91DE-AF4E-91F9-BC1427739C27}"/>
                </c:ext>
              </c:extLst>
            </c:dLbl>
            <c:dLbl>
              <c:idx val="1"/>
              <c:tx>
                <c:rich>
                  <a:bodyPr/>
                  <a:lstStyle/>
                  <a:p>
                    <a:fld id="{9FF935CF-D41B-C547-B1A3-CCDD0699A659}" type="VALUE">
                      <a:rPr lang="en-US" smtClean="0"/>
                      <a:pPr/>
                      <a:t>[VALUE]</a:t>
                    </a:fld>
                    <a:r>
                      <a:rPr lang="en-US"/>
                      <a:t> (47,33 - 96,24)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6C-8944-8ABA-797F7F3C1200}"/>
                </c:ext>
              </c:extLst>
            </c:dLbl>
            <c:dLbl>
              <c:idx val="2"/>
              <c:tx>
                <c:rich>
                  <a:bodyPr/>
                  <a:lstStyle/>
                  <a:p>
                    <a:fld id="{6F356761-FD2B-9E48-9E2F-BCE24156078A}" type="VALUE">
                      <a:rPr lang="en-US" smtClean="0"/>
                      <a:pPr/>
                      <a:t>[VALUE]</a:t>
                    </a:fld>
                    <a:r>
                      <a:rPr lang="en-US"/>
                      <a:t> (41,30 - 92,18)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C6C-8944-8ABA-797F7F3C1200}"/>
                </c:ext>
              </c:extLst>
            </c:dLbl>
            <c:dLbl>
              <c:idx val="3"/>
              <c:tx>
                <c:rich>
                  <a:bodyPr/>
                  <a:lstStyle/>
                  <a:p>
                    <a:fld id="{D228F63E-2701-A748-9D48-8F63768B9355}" type="VALUE">
                      <a:rPr lang="en-US" smtClean="0"/>
                      <a:pPr/>
                      <a:t>[VALUE]</a:t>
                    </a:fld>
                    <a:r>
                      <a:rPr lang="en-US"/>
                      <a:t> (43,54 - 72,82)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C6C-8944-8ABA-797F7F3C1200}"/>
                </c:ext>
              </c:extLst>
            </c:dLbl>
            <c:dLbl>
              <c:idx val="4"/>
              <c:tx>
                <c:rich>
                  <a:bodyPr/>
                  <a:lstStyle/>
                  <a:p>
                    <a:fld id="{377EB015-8EF5-2840-852A-8BF3C59D33ED}" type="VALUE">
                      <a:rPr lang="en-US" smtClean="0"/>
                      <a:pPr/>
                      <a:t>[VALUE]</a:t>
                    </a:fld>
                    <a:r>
                      <a:rPr lang="en-US"/>
                      <a:t> (14,39 - 62,72)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91DE-AF4E-91F9-BC1427739C27}"/>
                </c:ext>
              </c:extLst>
            </c:dLbl>
            <c:dLbl>
              <c:idx val="5"/>
              <c:tx>
                <c:rich>
                  <a:bodyPr/>
                  <a:lstStyle/>
                  <a:p>
                    <a:fld id="{566D19E9-8751-3040-B1A1-C25DFF814931}" type="VALUE">
                      <a:rPr lang="en-US" smtClean="0"/>
                      <a:pPr/>
                      <a:t>[VALUE]</a:t>
                    </a:fld>
                    <a:r>
                      <a:rPr lang="en-US"/>
                      <a:t> (-15,03</a:t>
                    </a:r>
                    <a:r>
                      <a:rPr lang="en-US" baseline="0"/>
                      <a:t> - 87,56)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1DE-AF4E-91F9-BC1427739C27}"/>
                </c:ext>
              </c:extLst>
            </c:dLbl>
            <c:dLbl>
              <c:idx val="6"/>
              <c:tx>
                <c:rich>
                  <a:bodyPr/>
                  <a:lstStyle/>
                  <a:p>
                    <a:fld id="{E5EB7E07-7748-EF40-9588-52BF2517498B}" type="VALUE">
                      <a:rPr lang="en-US" smtClean="0"/>
                      <a:pPr/>
                      <a:t>[VALUE]</a:t>
                    </a:fld>
                    <a:r>
                      <a:rPr lang="en-US"/>
                      <a:t> (14,58 - 55,68)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91DE-AF4E-91F9-BC1427739C27}"/>
                </c:ext>
              </c:extLst>
            </c:dLbl>
            <c:dLbl>
              <c:idx val="7"/>
              <c:tx>
                <c:rich>
                  <a:bodyPr/>
                  <a:lstStyle/>
                  <a:p>
                    <a:fld id="{9BA7232F-E888-0840-8B0A-F84C79681CC4}" type="VALUE">
                      <a:rPr lang="en-US" smtClean="0"/>
                      <a:pPr/>
                      <a:t>[VALUE]</a:t>
                    </a:fld>
                    <a:r>
                      <a:rPr lang="en-US"/>
                      <a:t> (2,78 - 57,31)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1DE-AF4E-91F9-BC1427739C27}"/>
                </c:ext>
              </c:extLst>
            </c:dLbl>
            <c:dLbl>
              <c:idx val="8"/>
              <c:tx>
                <c:rich>
                  <a:bodyPr/>
                  <a:lstStyle/>
                  <a:p>
                    <a:fld id="{3C828F1B-0864-EA48-BE9E-5870A8CBE3DF}" type="VALUE">
                      <a:rPr lang="en-US" smtClean="0"/>
                      <a:pPr/>
                      <a:t>[VALUE]</a:t>
                    </a:fld>
                    <a:r>
                      <a:rPr lang="en-US"/>
                      <a:t> (10,62 - 43,50)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1DE-AF4E-91F9-BC1427739C27}"/>
                </c:ext>
              </c:extLst>
            </c:dLbl>
            <c:dLbl>
              <c:idx val="9"/>
              <c:tx>
                <c:rich>
                  <a:bodyPr/>
                  <a:lstStyle/>
                  <a:p>
                    <a:fld id="{8DA9A10C-DAAF-7443-B9B8-2B2D271AB1A5}" type="VALUE">
                      <a:rPr lang="en-US" smtClean="0"/>
                      <a:pPr/>
                      <a:t>[VALUE]</a:t>
                    </a:fld>
                    <a:r>
                      <a:rPr lang="en-US"/>
                      <a:t> (4,35 -</a:t>
                    </a:r>
                    <a:r>
                      <a:rPr lang="en-US" baseline="0"/>
                      <a:t> 46,12)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1DE-AF4E-91F9-BC1427739C27}"/>
                </c:ext>
              </c:extLst>
            </c:dLbl>
            <c:dLbl>
              <c:idx val="10"/>
              <c:tx>
                <c:rich>
                  <a:bodyPr/>
                  <a:lstStyle/>
                  <a:p>
                    <a:fld id="{4633D61A-2E76-2D4B-9D21-55F81CF1F882}" type="VALUE">
                      <a:rPr lang="en-US" smtClean="0"/>
                      <a:pPr/>
                      <a:t>[VALUE]</a:t>
                    </a:fld>
                    <a:r>
                      <a:rPr lang="en-US"/>
                      <a:t> (-10,41 -</a:t>
                    </a:r>
                    <a:r>
                      <a:rPr lang="en-US" baseline="0"/>
                      <a:t> 43,48)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1DE-AF4E-91F9-BC1427739C27}"/>
                </c:ext>
              </c:extLst>
            </c:dLbl>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CAP</c:v>
                </c:pt>
                <c:pt idx="1">
                  <c:v>Verbesserung der MASH ohne Verschlechterung der Fibrose</c:v>
                </c:pt>
                <c:pt idx="2">
                  <c:v>MASH-Auflösung ohne Verschlechterung der Fibrose</c:v>
                </c:pt>
                <c:pt idx="3">
                  <c:v>MRI-PDFF</c:v>
                </c:pt>
                <c:pt idx="4">
                  <c:v>ELF</c:v>
                </c:pt>
                <c:pt idx="5">
                  <c:v>Verbesserung der Fibrose ohne Verschlechterung der MASH</c:v>
                </c:pt>
                <c:pt idx="6">
                  <c:v>LSM</c:v>
                </c:pt>
                <c:pt idx="7">
                  <c:v>ALT</c:v>
                </c:pt>
                <c:pt idx="8">
                  <c:v>FAST</c:v>
                </c:pt>
                <c:pt idx="9">
                  <c:v>PRO-C3</c:v>
                </c:pt>
                <c:pt idx="10">
                  <c:v>AST</c:v>
                </c:pt>
              </c:strCache>
            </c:strRef>
          </c:cat>
          <c:val>
            <c:numRef>
              <c:f>Tabelle1!$B$2:$B$12</c:f>
              <c:numCache>
                <c:formatCode>General</c:formatCode>
                <c:ptCount val="11"/>
                <c:pt idx="0">
                  <c:v>77.38</c:v>
                </c:pt>
                <c:pt idx="1">
                  <c:v>71.790000000000006</c:v>
                </c:pt>
                <c:pt idx="2">
                  <c:v>66.739999999999995</c:v>
                </c:pt>
                <c:pt idx="3">
                  <c:v>58.18</c:v>
                </c:pt>
                <c:pt idx="4">
                  <c:v>38.549999999999997</c:v>
                </c:pt>
                <c:pt idx="5">
                  <c:v>36.32</c:v>
                </c:pt>
                <c:pt idx="6">
                  <c:v>35.130000000000003</c:v>
                </c:pt>
                <c:pt idx="7">
                  <c:v>30.05</c:v>
                </c:pt>
                <c:pt idx="8">
                  <c:v>27.06</c:v>
                </c:pt>
                <c:pt idx="9">
                  <c:v>25.23</c:v>
                </c:pt>
                <c:pt idx="10">
                  <c:v>16.54</c:v>
                </c:pt>
              </c:numCache>
            </c:numRef>
          </c:val>
          <c:extLst>
            <c:ext xmlns:c16="http://schemas.microsoft.com/office/drawing/2014/chart" uri="{C3380CC4-5D6E-409C-BE32-E72D297353CC}">
              <c16:uniqueId val="{00000006-CC6C-8944-8ABA-797F7F3C1200}"/>
            </c:ext>
          </c:extLst>
        </c:ser>
        <c:dLbls>
          <c:dLblPos val="outEnd"/>
          <c:showLegendKey val="0"/>
          <c:showVal val="1"/>
          <c:showCatName val="0"/>
          <c:showSerName val="0"/>
          <c:showPercent val="0"/>
          <c:showBubbleSize val="0"/>
        </c:dLbls>
        <c:gapWidth val="60"/>
        <c:axId val="1602388143"/>
        <c:axId val="1542821439"/>
      </c:barChart>
      <c:catAx>
        <c:axId val="1602388143"/>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de-DE"/>
          </a:p>
        </c:txPr>
        <c:crossAx val="1542821439"/>
        <c:crosses val="autoZero"/>
        <c:auto val="1"/>
        <c:lblAlgn val="ctr"/>
        <c:lblOffset val="100"/>
        <c:noMultiLvlLbl val="0"/>
      </c:catAx>
      <c:valAx>
        <c:axId val="1542821439"/>
        <c:scaling>
          <c:orientation val="minMax"/>
          <c:max val="100"/>
        </c:scaling>
        <c:delete val="0"/>
        <c:axPos val="b"/>
        <c:majorGridlines>
          <c:spPr>
            <a:ln w="9525" cap="flat" cmpd="sng" algn="ctr">
              <a:solidFill>
                <a:schemeClr val="tx1">
                  <a:alpha val="10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b="1">
                    <a:solidFill>
                      <a:schemeClr val="tx2"/>
                    </a:solidFill>
                  </a:rPr>
                  <a:t>Prozent durch Gewichtsverlust</a:t>
                </a:r>
                <a:r>
                  <a:rPr lang="de-DE" b="1" baseline="0">
                    <a:solidFill>
                      <a:schemeClr val="tx2"/>
                    </a:solidFill>
                  </a:rPr>
                  <a:t> vermittelt </a:t>
                </a:r>
                <a:r>
                  <a:rPr lang="de-DE" b="0">
                    <a:solidFill>
                      <a:schemeClr val="tx2"/>
                    </a:solidFill>
                  </a:rPr>
                  <a:t>(95 %</a:t>
                </a:r>
                <a:r>
                  <a:rPr lang="de-DE" b="0" baseline="0">
                    <a:solidFill>
                      <a:schemeClr val="tx2"/>
                    </a:solidFill>
                  </a:rPr>
                  <a:t> CI)</a:t>
                </a:r>
                <a:endParaRPr lang="de-DE" b="0">
                  <a:solidFill>
                    <a:schemeClr val="tx2"/>
                  </a:solidFill>
                </a:endParaRPr>
              </a:p>
            </c:rich>
          </c:tx>
          <c:layout>
            <c:manualLayout>
              <c:xMode val="edge"/>
              <c:yMode val="edge"/>
              <c:x val="0.48574745733931252"/>
              <c:y val="0.9174846968525477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602388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76338327525705"/>
          <c:y val="0.11122908784150609"/>
          <c:w val="0.71074634906538781"/>
          <c:h val="0.82365854541303685"/>
        </c:manualLayout>
      </c:layout>
      <c:barChart>
        <c:barDir val="col"/>
        <c:grouping val="clustered"/>
        <c:varyColors val="0"/>
        <c:ser>
          <c:idx val="0"/>
          <c:order val="0"/>
          <c:tx>
            <c:strRef>
              <c:f>Tabelle1!$B$1</c:f>
              <c:strCache>
                <c:ptCount val="1"/>
                <c:pt idx="0">
                  <c:v>Placebo (N=34)</c:v>
                </c:pt>
              </c:strCache>
            </c:strRef>
          </c:tx>
          <c:spPr>
            <a:solidFill>
              <a:schemeClr val="accent1"/>
            </a:solidFill>
            <a:ln>
              <a:noFill/>
            </a:ln>
            <a:effectLst/>
          </c:spPr>
          <c:invertIfNegative val="0"/>
          <c:dLbls>
            <c:dLbl>
              <c:idx val="0"/>
              <c:layout>
                <c:manualLayout>
                  <c:x val="0"/>
                  <c:y val="0.10619544370615257"/>
                </c:manualLayout>
              </c:layout>
              <c:tx>
                <c:rich>
                  <a:bodyPr/>
                  <a:lstStyle/>
                  <a:p>
                    <a:fld id="{04EBFB5E-19F1-4275-AF60-B5DD8C27FC1B}"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CC8-479C-9E24-7D1F14B97DB3}"/>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0%</c:formatCode>
                <c:ptCount val="1"/>
                <c:pt idx="0">
                  <c:v>0.21</c:v>
                </c:pt>
              </c:numCache>
            </c:numRef>
          </c:val>
          <c:extLst>
            <c:ext xmlns:c16="http://schemas.microsoft.com/office/drawing/2014/chart" uri="{C3380CC4-5D6E-409C-BE32-E72D297353CC}">
              <c16:uniqueId val="{00000000-BCC8-479C-9E24-7D1F14B97DB3}"/>
            </c:ext>
          </c:extLst>
        </c:ser>
        <c:ser>
          <c:idx val="1"/>
          <c:order val="1"/>
          <c:tx>
            <c:strRef>
              <c:f>Tabelle1!$C$1</c:f>
              <c:strCache>
                <c:ptCount val="1"/>
                <c:pt idx="0">
                  <c:v>Efimosferin 300 mg Q4W (N=31)</c:v>
                </c:pt>
              </c:strCache>
            </c:strRef>
          </c:tx>
          <c:spPr>
            <a:solidFill>
              <a:schemeClr val="accent2"/>
            </a:solidFill>
            <a:ln>
              <a:noFill/>
            </a:ln>
            <a:effectLst/>
          </c:spPr>
          <c:invertIfNegative val="0"/>
          <c:dLbls>
            <c:dLbl>
              <c:idx val="0"/>
              <c:layout>
                <c:manualLayout>
                  <c:x val="0"/>
                  <c:y val="0.11584957495216644"/>
                </c:manualLayout>
              </c:layout>
              <c:tx>
                <c:rich>
                  <a:bodyPr/>
                  <a:lstStyle/>
                  <a:p>
                    <a:fld id="{1503C0C4-9B4A-4653-ABBD-0C015886FFCD}"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CC8-479C-9E24-7D1F14B97DB3}"/>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0%</c:formatCode>
                <c:ptCount val="1"/>
                <c:pt idx="0">
                  <c:v>0.45</c:v>
                </c:pt>
              </c:numCache>
            </c:numRef>
          </c:val>
          <c:extLst>
            <c:ext xmlns:c16="http://schemas.microsoft.com/office/drawing/2014/chart" uri="{C3380CC4-5D6E-409C-BE32-E72D297353CC}">
              <c16:uniqueId val="{00000001-BCC8-479C-9E24-7D1F14B97DB3}"/>
            </c:ext>
          </c:extLst>
        </c:ser>
        <c:dLbls>
          <c:dLblPos val="outEnd"/>
          <c:showLegendKey val="0"/>
          <c:showVal val="1"/>
          <c:showCatName val="0"/>
          <c:showSerName val="0"/>
          <c:showPercent val="0"/>
          <c:showBubbleSize val="0"/>
        </c:dLbls>
        <c:gapWidth val="219"/>
        <c:overlap val="-27"/>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At val="0"/>
        <c:auto val="1"/>
        <c:lblAlgn val="ctr"/>
        <c:lblOffset val="100"/>
        <c:noMultiLvlLbl val="0"/>
      </c:catAx>
      <c:valAx>
        <c:axId val="1620837632"/>
        <c:scaling>
          <c:orientation val="minMax"/>
          <c:max val="0.8"/>
          <c:min val="0"/>
        </c:scaling>
        <c:delete val="0"/>
        <c:axPos val="l"/>
        <c:numFmt formatCode="0\ %" sourceLinked="0"/>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619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NCA 1500 mg</c:v>
                </c:pt>
              </c:strCache>
            </c:strRef>
          </c:tx>
          <c:spPr>
            <a:solidFill>
              <a:schemeClr val="accent1"/>
            </a:solidFill>
            <a:ln>
              <a:noFill/>
            </a:ln>
            <a:effectLst/>
          </c:spPr>
          <c:invertIfNegative val="0"/>
          <c:dLbls>
            <c:dLbl>
              <c:idx val="0"/>
              <c:layout>
                <c:manualLayout>
                  <c:x val="-6.2483549814295681E-3"/>
                  <c:y val="0.16448386671251983"/>
                </c:manualLayout>
              </c:layout>
              <c:tx>
                <c:rich>
                  <a:bodyPr/>
                  <a:lstStyle/>
                  <a:p>
                    <a:r>
                      <a:rPr lang="en-US"/>
                      <a:t>29%</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1146264933684784"/>
                      <c:h val="0.14460436256636602"/>
                    </c:manualLayout>
                  </c15:layout>
                  <c15:showDataLabelsRange val="0"/>
                </c:ext>
                <c:ext xmlns:c16="http://schemas.microsoft.com/office/drawing/2014/chart" uri="{C3380CC4-5D6E-409C-BE32-E72D297353CC}">
                  <c16:uniqueId val="{00000000-1958-4E01-A2A0-B4FB055C0A4E}"/>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chemeClr val="bg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General</c:formatCode>
                <c:ptCount val="1"/>
                <c:pt idx="0">
                  <c:v>0.28999999999999998</c:v>
                </c:pt>
              </c:numCache>
            </c:numRef>
          </c:val>
          <c:extLst>
            <c:ext xmlns:c16="http://schemas.microsoft.com/office/drawing/2014/chart" uri="{C3380CC4-5D6E-409C-BE32-E72D297353CC}">
              <c16:uniqueId val="{00000001-1958-4E01-A2A0-B4FB055C0A4E}"/>
            </c:ext>
          </c:extLst>
        </c:ser>
        <c:ser>
          <c:idx val="1"/>
          <c:order val="1"/>
          <c:tx>
            <c:strRef>
              <c:f>Tabelle1!$C$1</c:f>
              <c:strCache>
                <c:ptCount val="1"/>
                <c:pt idx="0">
                  <c:v>Placebo</c:v>
                </c:pt>
              </c:strCache>
            </c:strRef>
          </c:tx>
          <c:spPr>
            <a:solidFill>
              <a:schemeClr val="accent2"/>
            </a:solidFill>
            <a:ln>
              <a:noFill/>
            </a:ln>
            <a:effectLst/>
          </c:spPr>
          <c:invertIfNegative val="0"/>
          <c:dLbls>
            <c:dLbl>
              <c:idx val="0"/>
              <c:layout>
                <c:manualLayout>
                  <c:x val="1.2909757588670853E-2"/>
                  <c:y val="0.155702055543026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b="1">
                        <a:solidFill>
                          <a:schemeClr val="bg1"/>
                        </a:solidFill>
                      </a:rPr>
                      <a:t>68 %</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de-DE"/>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958-4E01-A2A0-B4FB055C0A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1965"/>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c:f>
              <c:numCache>
                <c:formatCode>General</c:formatCode>
                <c:ptCount val="1"/>
              </c:numCache>
            </c:numRef>
          </c:cat>
          <c:val>
            <c:numRef>
              <c:f>Tabelle1!$C$2</c:f>
              <c:numCache>
                <c:formatCode>General</c:formatCode>
                <c:ptCount val="1"/>
                <c:pt idx="0">
                  <c:v>0.68</c:v>
                </c:pt>
              </c:numCache>
            </c:numRef>
          </c:val>
          <c:extLst>
            <c:ext xmlns:c16="http://schemas.microsoft.com/office/drawing/2014/chart" uri="{C3380CC4-5D6E-409C-BE32-E72D297353CC}">
              <c16:uniqueId val="{00000003-1958-4E01-A2A0-B4FB055C0A4E}"/>
            </c:ext>
          </c:extLst>
        </c:ser>
        <c:dLbls>
          <c:dLblPos val="outEnd"/>
          <c:showLegendKey val="0"/>
          <c:showVal val="1"/>
          <c:showCatName val="0"/>
          <c:showSerName val="0"/>
          <c:showPercent val="0"/>
          <c:showBubbleSize val="0"/>
        </c:dLbls>
        <c:gapWidth val="219"/>
        <c:overlap val="-27"/>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 val="autoZero"/>
        <c:auto val="1"/>
        <c:lblAlgn val="ctr"/>
        <c:lblOffset val="100"/>
        <c:noMultiLvlLbl val="0"/>
      </c:catAx>
      <c:valAx>
        <c:axId val="1620837632"/>
        <c:scaling>
          <c:orientation val="minMax"/>
          <c:max val="0.8"/>
          <c:min val="0"/>
        </c:scaling>
        <c:delete val="0"/>
        <c:axPos val="l"/>
        <c:numFmt formatCode="0\ %" sourceLinked="0"/>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619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81029776964886"/>
          <c:y val="3.3104650418985478E-2"/>
          <c:w val="0.83269943457099593"/>
          <c:h val="0.88553540587219348"/>
        </c:manualLayout>
      </c:layout>
      <c:barChart>
        <c:barDir val="col"/>
        <c:grouping val="clustered"/>
        <c:varyColors val="0"/>
        <c:ser>
          <c:idx val="0"/>
          <c:order val="0"/>
          <c:tx>
            <c:strRef>
              <c:f>Tabelle1!$B$1</c:f>
              <c:strCache>
                <c:ptCount val="1"/>
                <c:pt idx="0">
                  <c:v>NCA 1500 mg</c:v>
                </c:pt>
              </c:strCache>
            </c:strRef>
          </c:tx>
          <c:spPr>
            <a:solidFill>
              <a:schemeClr val="accent1"/>
            </a:solidFill>
            <a:ln>
              <a:noFill/>
            </a:ln>
            <a:effectLst/>
          </c:spPr>
          <c:invertIfNegative val="0"/>
          <c:dLbls>
            <c:dLbl>
              <c:idx val="0"/>
              <c:layout>
                <c:manualLayout>
                  <c:x val="8.2609502153807416E-4"/>
                  <c:y val="0.15736313238293706"/>
                </c:manualLayout>
              </c:layout>
              <c:tx>
                <c:rich>
                  <a:bodyPr/>
                  <a:lstStyle/>
                  <a:p>
                    <a:r>
                      <a:rPr lang="en-US"/>
                      <a:t>18%</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1146264933684784"/>
                      <c:h val="0.14460436256636602"/>
                    </c:manualLayout>
                  </c15:layout>
                  <c15:showDataLabelsRange val="0"/>
                </c:ext>
                <c:ext xmlns:c16="http://schemas.microsoft.com/office/drawing/2014/chart" uri="{C3380CC4-5D6E-409C-BE32-E72D297353CC}">
                  <c16:uniqueId val="{00000000-8C95-49FC-BD51-EA85134BA59F}"/>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General</c:formatCode>
                <c:ptCount val="1"/>
                <c:pt idx="0">
                  <c:v>0.18</c:v>
                </c:pt>
              </c:numCache>
            </c:numRef>
          </c:val>
          <c:extLst>
            <c:ext xmlns:c16="http://schemas.microsoft.com/office/drawing/2014/chart" uri="{C3380CC4-5D6E-409C-BE32-E72D297353CC}">
              <c16:uniqueId val="{00000001-8C95-49FC-BD51-EA85134BA59F}"/>
            </c:ext>
          </c:extLst>
        </c:ser>
        <c:ser>
          <c:idx val="1"/>
          <c:order val="1"/>
          <c:tx>
            <c:strRef>
              <c:f>Tabelle1!$C$1</c:f>
              <c:strCache>
                <c:ptCount val="1"/>
                <c:pt idx="0">
                  <c:v>Placebo</c:v>
                </c:pt>
              </c:strCache>
            </c:strRef>
          </c:tx>
          <c:spPr>
            <a:solidFill>
              <a:schemeClr val="accent2"/>
            </a:solidFill>
            <a:ln>
              <a:noFill/>
            </a:ln>
            <a:effectLst/>
          </c:spPr>
          <c:invertIfNegative val="0"/>
          <c:dLbls>
            <c:dLbl>
              <c:idx val="0"/>
              <c:layout>
                <c:manualLayout>
                  <c:x val="1.2909753993024705E-2"/>
                  <c:y val="0.12892954866656073"/>
                </c:manualLayout>
              </c:layout>
              <c:tx>
                <c:rich>
                  <a:bodyPr/>
                  <a:lstStyle/>
                  <a:p>
                    <a:r>
                      <a:rPr lang="en-US"/>
                      <a:t>39</a:t>
                    </a:r>
                    <a:r>
                      <a:rPr lang="en-US" baseline="0"/>
                      <a:t> </a:t>
                    </a:r>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C95-49FC-BD51-EA85134BA59F}"/>
                </c:ext>
              </c:extLst>
            </c:dLbl>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c:f>
              <c:numCache>
                <c:formatCode>General</c:formatCode>
                <c:ptCount val="1"/>
              </c:numCache>
            </c:numRef>
          </c:cat>
          <c:val>
            <c:numRef>
              <c:f>Tabelle1!$C$2</c:f>
              <c:numCache>
                <c:formatCode>General</c:formatCode>
                <c:ptCount val="1"/>
                <c:pt idx="0">
                  <c:v>0.39</c:v>
                </c:pt>
              </c:numCache>
            </c:numRef>
          </c:val>
          <c:extLst>
            <c:ext xmlns:c16="http://schemas.microsoft.com/office/drawing/2014/chart" uri="{C3380CC4-5D6E-409C-BE32-E72D297353CC}">
              <c16:uniqueId val="{00000003-8C95-49FC-BD51-EA85134BA59F}"/>
            </c:ext>
          </c:extLst>
        </c:ser>
        <c:dLbls>
          <c:dLblPos val="outEnd"/>
          <c:showLegendKey val="0"/>
          <c:showVal val="1"/>
          <c:showCatName val="0"/>
          <c:showSerName val="0"/>
          <c:showPercent val="0"/>
          <c:showBubbleSize val="0"/>
        </c:dLbls>
        <c:gapWidth val="219"/>
        <c:overlap val="-27"/>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 val="autoZero"/>
        <c:auto val="1"/>
        <c:lblAlgn val="ctr"/>
        <c:lblOffset val="100"/>
        <c:noMultiLvlLbl val="0"/>
      </c:catAx>
      <c:valAx>
        <c:axId val="1620837632"/>
        <c:scaling>
          <c:orientation val="minMax"/>
          <c:max val="0.8"/>
          <c:min val="0"/>
        </c:scaling>
        <c:delete val="0"/>
        <c:axPos val="l"/>
        <c:numFmt formatCode="0\ %" sourceLinked="0"/>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619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1355021815209"/>
          <c:y val="9.6748078105722612E-2"/>
          <c:w val="0.60166253523848057"/>
          <c:h val="0.74828233188886739"/>
        </c:manualLayout>
      </c:layout>
      <c:barChart>
        <c:barDir val="col"/>
        <c:grouping val="clustered"/>
        <c:varyColors val="0"/>
        <c:ser>
          <c:idx val="0"/>
          <c:order val="0"/>
          <c:tx>
            <c:strRef>
              <c:f>Tabelle1!$B$1</c:f>
              <c:strCache>
                <c:ptCount val="1"/>
                <c:pt idx="0">
                  <c:v>Placebo (n=33)</c:v>
                </c:pt>
              </c:strCache>
            </c:strRef>
          </c:tx>
          <c:spPr>
            <a:solidFill>
              <a:schemeClr val="accent1"/>
            </a:solidFill>
            <a:ln>
              <a:noFill/>
            </a:ln>
            <a:effectLst/>
          </c:spPr>
          <c:invertIfNegative val="0"/>
          <c:dLbls>
            <c:dLbl>
              <c:idx val="0"/>
              <c:layout>
                <c:manualLayout>
                  <c:x val="0"/>
                  <c:y val="0.10619544370615257"/>
                </c:manualLayout>
              </c:layout>
              <c:tx>
                <c:rich>
                  <a:bodyPr/>
                  <a:lstStyle/>
                  <a:p>
                    <a:fld id="{04EBFB5E-19F1-4275-AF60-B5DD8C27FC1B}"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CB7-462A-89B4-3BF9D1DD4AB9}"/>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0%</c:formatCode>
                <c:ptCount val="1"/>
                <c:pt idx="0">
                  <c:v>0.55000000000000004</c:v>
                </c:pt>
              </c:numCache>
            </c:numRef>
          </c:val>
          <c:extLst>
            <c:ext xmlns:c16="http://schemas.microsoft.com/office/drawing/2014/chart" uri="{C3380CC4-5D6E-409C-BE32-E72D297353CC}">
              <c16:uniqueId val="{00000001-6CB7-462A-89B4-3BF9D1DD4AB9}"/>
            </c:ext>
          </c:extLst>
        </c:ser>
        <c:ser>
          <c:idx val="1"/>
          <c:order val="1"/>
          <c:tx>
            <c:strRef>
              <c:f>Tabelle1!$C$1</c:f>
              <c:strCache>
                <c:ptCount val="1"/>
                <c:pt idx="0">
                  <c:v>Efimosferin 300 mg Q4W (n=31)</c:v>
                </c:pt>
              </c:strCache>
            </c:strRef>
          </c:tx>
          <c:spPr>
            <a:solidFill>
              <a:schemeClr val="accent2"/>
            </a:solidFill>
            <a:ln>
              <a:noFill/>
            </a:ln>
            <a:effectLst/>
          </c:spPr>
          <c:invertIfNegative val="0"/>
          <c:dLbls>
            <c:dLbl>
              <c:idx val="0"/>
              <c:layout>
                <c:manualLayout>
                  <c:x val="0"/>
                  <c:y val="0.11584957495216644"/>
                </c:manualLayout>
              </c:layout>
              <c:tx>
                <c:rich>
                  <a:bodyPr/>
                  <a:lstStyle/>
                  <a:p>
                    <a:fld id="{1503C0C4-9B4A-4653-ABBD-0C015886FFCD}"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CB7-462A-89B4-3BF9D1DD4AB9}"/>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0%</c:formatCode>
                <c:ptCount val="1"/>
                <c:pt idx="0">
                  <c:v>0.94</c:v>
                </c:pt>
              </c:numCache>
            </c:numRef>
          </c:val>
          <c:extLst>
            <c:ext xmlns:c16="http://schemas.microsoft.com/office/drawing/2014/chart" uri="{C3380CC4-5D6E-409C-BE32-E72D297353CC}">
              <c16:uniqueId val="{00000003-6CB7-462A-89B4-3BF9D1DD4AB9}"/>
            </c:ext>
          </c:extLst>
        </c:ser>
        <c:dLbls>
          <c:showLegendKey val="0"/>
          <c:showVal val="0"/>
          <c:showCatName val="0"/>
          <c:showSerName val="0"/>
          <c:showPercent val="0"/>
          <c:showBubbleSize val="0"/>
        </c:dLbls>
        <c:gapWidth val="105"/>
        <c:overlap val="-30"/>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At val="0"/>
        <c:auto val="1"/>
        <c:lblAlgn val="ctr"/>
        <c:lblOffset val="100"/>
        <c:noMultiLvlLbl val="0"/>
      </c:catAx>
      <c:valAx>
        <c:axId val="1620837632"/>
        <c:scaling>
          <c:orientation val="minMax"/>
          <c:max val="1"/>
          <c:min val="0"/>
        </c:scaling>
        <c:delete val="0"/>
        <c:axPos val="l"/>
        <c:numFmt formatCode="0\ %" sourceLinked="0"/>
        <c:majorTickMark val="out"/>
        <c:minorTickMark val="none"/>
        <c:tickLblPos val="nextTo"/>
        <c:spPr>
          <a:noFill/>
          <a:ln>
            <a:solidFill>
              <a:srgbClr val="001965"/>
            </a:solidFill>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de-DE"/>
          </a:p>
        </c:txPr>
        <c:crossAx val="1620836192"/>
        <c:crosses val="autoZero"/>
        <c:crossBetween val="between"/>
        <c:majorUnit val="0.1"/>
      </c:valAx>
      <c:spPr>
        <a:noFill/>
        <a:ln>
          <a:noFill/>
        </a:ln>
        <a:effectLst/>
      </c:spPr>
    </c:plotArea>
    <c:legend>
      <c:legendPos val="b"/>
      <c:layout>
        <c:manualLayout>
          <c:xMode val="edge"/>
          <c:yMode val="edge"/>
          <c:x val="0.28565406698834805"/>
          <c:y val="0.90263579797656079"/>
          <c:w val="0.60287092919972018"/>
          <c:h val="9.7364202023439372E-2"/>
        </c:manualLayout>
      </c:layout>
      <c:overlay val="1"/>
      <c:spPr>
        <a:noFill/>
        <a:ln>
          <a:noFill/>
        </a:ln>
        <a:effectLst/>
      </c:spPr>
      <c:txPr>
        <a:bodyPr rot="0" spcFirstLastPara="1" vertOverflow="ellipsis" vert="horz" wrap="square" anchor="b" anchorCtr="1"/>
        <a:lstStyle/>
        <a:p>
          <a:pPr>
            <a:defRPr sz="800" b="0" i="0" u="none" strike="noStrike" kern="1200" baseline="0">
              <a:solidFill>
                <a:srgbClr val="001965"/>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1355021815209"/>
          <c:y val="9.6748078105722612E-2"/>
          <c:w val="0.60166253523848057"/>
          <c:h val="0.7482820517671358"/>
        </c:manualLayout>
      </c:layout>
      <c:barChart>
        <c:barDir val="col"/>
        <c:grouping val="clustered"/>
        <c:varyColors val="0"/>
        <c:ser>
          <c:idx val="0"/>
          <c:order val="0"/>
          <c:tx>
            <c:strRef>
              <c:f>Tabelle1!$B$1</c:f>
              <c:strCache>
                <c:ptCount val="1"/>
                <c:pt idx="0">
                  <c:v>Placebo (n=31)</c:v>
                </c:pt>
              </c:strCache>
            </c:strRef>
          </c:tx>
          <c:spPr>
            <a:solidFill>
              <a:schemeClr val="accent1"/>
            </a:solidFill>
            <a:ln>
              <a:noFill/>
            </a:ln>
            <a:effectLst/>
          </c:spPr>
          <c:invertIfNegative val="0"/>
          <c:dLbls>
            <c:dLbl>
              <c:idx val="0"/>
              <c:layout>
                <c:manualLayout>
                  <c:x val="0"/>
                  <c:y val="0.10619544370615257"/>
                </c:manualLayout>
              </c:layout>
              <c:tx>
                <c:rich>
                  <a:bodyPr/>
                  <a:lstStyle/>
                  <a:p>
                    <a:fld id="{04EBFB5E-19F1-4275-AF60-B5DD8C27FC1B}"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7A9-45B2-BA25-C54294DEDC83}"/>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0%</c:formatCode>
                <c:ptCount val="1"/>
                <c:pt idx="0">
                  <c:v>0.36</c:v>
                </c:pt>
              </c:numCache>
            </c:numRef>
          </c:val>
          <c:extLst>
            <c:ext xmlns:c16="http://schemas.microsoft.com/office/drawing/2014/chart" uri="{C3380CC4-5D6E-409C-BE32-E72D297353CC}">
              <c16:uniqueId val="{00000001-07A9-45B2-BA25-C54294DEDC83}"/>
            </c:ext>
          </c:extLst>
        </c:ser>
        <c:ser>
          <c:idx val="1"/>
          <c:order val="1"/>
          <c:tx>
            <c:strRef>
              <c:f>Tabelle1!$C$1</c:f>
              <c:strCache>
                <c:ptCount val="1"/>
                <c:pt idx="0">
                  <c:v>Efimosferin 300 mg Q4W (n=32)</c:v>
                </c:pt>
              </c:strCache>
            </c:strRef>
          </c:tx>
          <c:spPr>
            <a:solidFill>
              <a:schemeClr val="accent2"/>
            </a:solidFill>
            <a:ln>
              <a:noFill/>
            </a:ln>
            <a:effectLst/>
          </c:spPr>
          <c:invertIfNegative val="0"/>
          <c:dLbls>
            <c:dLbl>
              <c:idx val="0"/>
              <c:layout>
                <c:manualLayout>
                  <c:x val="0"/>
                  <c:y val="0.11584957495216644"/>
                </c:manualLayout>
              </c:layout>
              <c:tx>
                <c:rich>
                  <a:bodyPr/>
                  <a:lstStyle/>
                  <a:p>
                    <a:fld id="{1503C0C4-9B4A-4653-ABBD-0C015886FFCD}"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7A9-45B2-BA25-C54294DEDC83}"/>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0%</c:formatCode>
                <c:ptCount val="1"/>
                <c:pt idx="0">
                  <c:v>0.59</c:v>
                </c:pt>
              </c:numCache>
            </c:numRef>
          </c:val>
          <c:extLst>
            <c:ext xmlns:c16="http://schemas.microsoft.com/office/drawing/2014/chart" uri="{C3380CC4-5D6E-409C-BE32-E72D297353CC}">
              <c16:uniqueId val="{00000003-07A9-45B2-BA25-C54294DEDC83}"/>
            </c:ext>
          </c:extLst>
        </c:ser>
        <c:dLbls>
          <c:showLegendKey val="0"/>
          <c:showVal val="0"/>
          <c:showCatName val="0"/>
          <c:showSerName val="0"/>
          <c:showPercent val="0"/>
          <c:showBubbleSize val="0"/>
        </c:dLbls>
        <c:gapWidth val="105"/>
        <c:overlap val="-30"/>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At val="0"/>
        <c:auto val="1"/>
        <c:lblAlgn val="ctr"/>
        <c:lblOffset val="100"/>
        <c:noMultiLvlLbl val="0"/>
      </c:catAx>
      <c:valAx>
        <c:axId val="1620837632"/>
        <c:scaling>
          <c:orientation val="minMax"/>
          <c:max val="1"/>
          <c:min val="0"/>
        </c:scaling>
        <c:delete val="0"/>
        <c:axPos val="l"/>
        <c:numFmt formatCode="0%" sourceLinked="1"/>
        <c:majorTickMark val="out"/>
        <c:minorTickMark val="none"/>
        <c:tickLblPos val="none"/>
        <c:spPr>
          <a:noFill/>
          <a:ln>
            <a:solidFill>
              <a:srgbClr val="001965"/>
            </a:solidFill>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de-DE"/>
          </a:p>
        </c:txPr>
        <c:crossAx val="1620836192"/>
        <c:crosses val="autoZero"/>
        <c:crossBetween val="between"/>
        <c:majorUnit val="0.1"/>
      </c:valAx>
      <c:spPr>
        <a:noFill/>
        <a:ln>
          <a:noFill/>
        </a:ln>
        <a:effectLst/>
      </c:spPr>
    </c:plotArea>
    <c:legend>
      <c:legendPos val="b"/>
      <c:layout>
        <c:manualLayout>
          <c:xMode val="edge"/>
          <c:yMode val="edge"/>
          <c:x val="0.27028532611984069"/>
          <c:y val="0.89792466289265205"/>
          <c:w val="0.61311675644539176"/>
          <c:h val="0.10207533710734798"/>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001965"/>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1355021815209"/>
          <c:y val="9.6748078105722612E-2"/>
          <c:w val="0.60166253523848057"/>
          <c:h val="0.74828223596623034"/>
        </c:manualLayout>
      </c:layout>
      <c:barChart>
        <c:barDir val="col"/>
        <c:grouping val="clustered"/>
        <c:varyColors val="0"/>
        <c:ser>
          <c:idx val="0"/>
          <c:order val="0"/>
          <c:tx>
            <c:strRef>
              <c:f>Tabelle1!$B$1</c:f>
              <c:strCache>
                <c:ptCount val="1"/>
                <c:pt idx="0">
                  <c:v>Placebo (n=31)</c:v>
                </c:pt>
              </c:strCache>
            </c:strRef>
          </c:tx>
          <c:spPr>
            <a:solidFill>
              <a:schemeClr val="accent1"/>
            </a:solidFill>
            <a:ln>
              <a:noFill/>
            </a:ln>
            <a:effectLst/>
          </c:spPr>
          <c:invertIfNegative val="0"/>
          <c:dLbls>
            <c:dLbl>
              <c:idx val="0"/>
              <c:layout>
                <c:manualLayout>
                  <c:x val="0"/>
                  <c:y val="0.10619544370615257"/>
                </c:manualLayout>
              </c:layout>
              <c:tx>
                <c:rich>
                  <a:bodyPr/>
                  <a:lstStyle/>
                  <a:p>
                    <a:fld id="{04EBFB5E-19F1-4275-AF60-B5DD8C27FC1B}"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508-4F11-BDDC-312610DA5B49}"/>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Tabelle1!$B$2</c:f>
              <c:numCache>
                <c:formatCode>0%</c:formatCode>
                <c:ptCount val="1"/>
                <c:pt idx="0">
                  <c:v>0.26</c:v>
                </c:pt>
              </c:numCache>
            </c:numRef>
          </c:val>
          <c:extLst>
            <c:ext xmlns:c16="http://schemas.microsoft.com/office/drawing/2014/chart" uri="{C3380CC4-5D6E-409C-BE32-E72D297353CC}">
              <c16:uniqueId val="{00000001-5508-4F11-BDDC-312610DA5B49}"/>
            </c:ext>
          </c:extLst>
        </c:ser>
        <c:ser>
          <c:idx val="1"/>
          <c:order val="1"/>
          <c:tx>
            <c:strRef>
              <c:f>Tabelle1!$C$1</c:f>
              <c:strCache>
                <c:ptCount val="1"/>
                <c:pt idx="0">
                  <c:v>Efimosferin 300 mg Q4W (n=31)</c:v>
                </c:pt>
              </c:strCache>
            </c:strRef>
          </c:tx>
          <c:spPr>
            <a:solidFill>
              <a:schemeClr val="accent2"/>
            </a:solidFill>
            <a:ln>
              <a:noFill/>
            </a:ln>
            <a:effectLst/>
          </c:spPr>
          <c:invertIfNegative val="0"/>
          <c:dLbls>
            <c:dLbl>
              <c:idx val="0"/>
              <c:layout>
                <c:manualLayout>
                  <c:x val="0"/>
                  <c:y val="0.11584957495216644"/>
                </c:manualLayout>
              </c:layout>
              <c:tx>
                <c:rich>
                  <a:bodyPr/>
                  <a:lstStyle/>
                  <a:p>
                    <a:fld id="{1503C0C4-9B4A-4653-ABBD-0C015886FFCD}" type="VALUE">
                      <a:rPr lang="en-US" smtClean="0"/>
                      <a:pPr/>
                      <a:t>[VALUE]</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508-4F11-BDDC-312610DA5B49}"/>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rgbClr val="FFFFFF"/>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c:f>
              <c:numCache>
                <c:formatCode>General</c:formatCode>
                <c:ptCount val="1"/>
              </c:numCache>
            </c:numRef>
          </c:cat>
          <c:val>
            <c:numRef>
              <c:f>Tabelle1!$C$2</c:f>
              <c:numCache>
                <c:formatCode>0%</c:formatCode>
                <c:ptCount val="1"/>
                <c:pt idx="0">
                  <c:v>0.55000000000000004</c:v>
                </c:pt>
              </c:numCache>
            </c:numRef>
          </c:val>
          <c:extLst>
            <c:ext xmlns:c16="http://schemas.microsoft.com/office/drawing/2014/chart" uri="{C3380CC4-5D6E-409C-BE32-E72D297353CC}">
              <c16:uniqueId val="{00000003-5508-4F11-BDDC-312610DA5B49}"/>
            </c:ext>
          </c:extLst>
        </c:ser>
        <c:dLbls>
          <c:showLegendKey val="0"/>
          <c:showVal val="0"/>
          <c:showCatName val="0"/>
          <c:showSerName val="0"/>
          <c:showPercent val="0"/>
          <c:showBubbleSize val="0"/>
        </c:dLbls>
        <c:gapWidth val="105"/>
        <c:overlap val="-30"/>
        <c:axId val="1620836192"/>
        <c:axId val="1620837632"/>
      </c:barChart>
      <c:catAx>
        <c:axId val="1620836192"/>
        <c:scaling>
          <c:orientation val="minMax"/>
        </c:scaling>
        <c:delete val="0"/>
        <c:axPos val="b"/>
        <c:numFmt formatCode="General" sourceLinked="1"/>
        <c:majorTickMark val="out"/>
        <c:minorTickMark val="none"/>
        <c:tickLblPos val="nextTo"/>
        <c:spPr>
          <a:noFill/>
          <a:ln w="9525" cap="flat" cmpd="sng" algn="ctr">
            <a:solidFill>
              <a:srgbClr val="00196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20837632"/>
        <c:crossesAt val="0"/>
        <c:auto val="1"/>
        <c:lblAlgn val="ctr"/>
        <c:lblOffset val="100"/>
        <c:noMultiLvlLbl val="0"/>
      </c:catAx>
      <c:valAx>
        <c:axId val="1620837632"/>
        <c:scaling>
          <c:orientation val="minMax"/>
          <c:max val="1"/>
          <c:min val="0"/>
        </c:scaling>
        <c:delete val="0"/>
        <c:axPos val="l"/>
        <c:numFmt formatCode="0%" sourceLinked="1"/>
        <c:majorTickMark val="out"/>
        <c:minorTickMark val="none"/>
        <c:tickLblPos val="none"/>
        <c:spPr>
          <a:noFill/>
          <a:ln>
            <a:solidFill>
              <a:srgbClr val="001965"/>
            </a:solidFill>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de-DE"/>
          </a:p>
        </c:txPr>
        <c:crossAx val="1620836192"/>
        <c:crosses val="autoZero"/>
        <c:crossBetween val="between"/>
        <c:majorUnit val="0.1"/>
      </c:valAx>
      <c:spPr>
        <a:noFill/>
        <a:ln>
          <a:noFill/>
        </a:ln>
        <a:effectLst/>
      </c:spPr>
    </c:plotArea>
    <c:legend>
      <c:legendPos val="b"/>
      <c:layout>
        <c:manualLayout>
          <c:xMode val="edge"/>
          <c:yMode val="edge"/>
          <c:x val="0.28053115336551221"/>
          <c:y val="0.89792458716351842"/>
          <c:w val="0.60287092919972018"/>
          <c:h val="0.10207541283648162"/>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001965"/>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rgbClr val="2A918B"/>
              </a:solidFill>
              <a:ln w="19050">
                <a:solidFill>
                  <a:schemeClr val="lt1"/>
                </a:solidFill>
              </a:ln>
              <a:effectLst/>
            </c:spPr>
            <c:extLst>
              <c:ext xmlns:c16="http://schemas.microsoft.com/office/drawing/2014/chart" uri="{C3380CC4-5D6E-409C-BE32-E72D297353CC}">
                <c16:uniqueId val="{00000001-024C-5C4A-A6FD-827AA84C91A6}"/>
              </c:ext>
            </c:extLst>
          </c:dPt>
          <c:dPt>
            <c:idx val="1"/>
            <c:bubble3D val="0"/>
            <c:spPr>
              <a:solidFill>
                <a:srgbClr val="AAD3D1"/>
              </a:solidFill>
              <a:ln w="19050">
                <a:solidFill>
                  <a:schemeClr val="lt1"/>
                </a:solidFill>
              </a:ln>
              <a:effectLst/>
            </c:spPr>
            <c:extLst>
              <c:ext xmlns:c16="http://schemas.microsoft.com/office/drawing/2014/chart" uri="{C3380CC4-5D6E-409C-BE32-E72D297353CC}">
                <c16:uniqueId val="{00000003-024C-5C4A-A6FD-827AA84C91A6}"/>
              </c:ext>
            </c:extLst>
          </c:dPt>
          <c:dPt>
            <c:idx val="2"/>
            <c:bubble3D val="0"/>
            <c:spPr>
              <a:solidFill>
                <a:srgbClr val="D4E9E8"/>
              </a:solidFill>
              <a:ln w="19050">
                <a:solidFill>
                  <a:schemeClr val="lt1"/>
                </a:solidFill>
              </a:ln>
              <a:effectLst/>
            </c:spPr>
            <c:extLst>
              <c:ext xmlns:c16="http://schemas.microsoft.com/office/drawing/2014/chart" uri="{C3380CC4-5D6E-409C-BE32-E72D297353CC}">
                <c16:uniqueId val="{00000005-024C-5C4A-A6FD-827AA84C91A6}"/>
              </c:ext>
            </c:extLst>
          </c:dPt>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B73C535D-8C4F-1B4E-813B-E1FA601B61A8}" type="VALUE">
                      <a:rPr lang="en-US" smtClean="0">
                        <a:solidFill>
                          <a:schemeClr val="bg1"/>
                        </a:solidFill>
                      </a:rPr>
                      <a:pPr>
                        <a:defRPr>
                          <a:solidFill>
                            <a:schemeClr val="bg1"/>
                          </a:solidFill>
                        </a:defRPr>
                      </a:pPr>
                      <a:t>[VALUE]</a:t>
                    </a:fld>
                    <a:r>
                      <a:rPr lang="en-US">
                        <a:solidFill>
                          <a:schemeClr val="bg1"/>
                        </a:solidFill>
                      </a:rPr>
                      <a:t> %</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024C-5C4A-A6FD-827AA84C91A6}"/>
                </c:ext>
              </c:extLst>
            </c:dLbl>
            <c:dLbl>
              <c:idx val="1"/>
              <c:layout>
                <c:manualLayout>
                  <c:x val="7.7426249185201634E-2"/>
                  <c:y val="-0.20899210937831564"/>
                </c:manualLayout>
              </c:layout>
              <c:tx>
                <c:rich>
                  <a:bodyPr/>
                  <a:lstStyle/>
                  <a:p>
                    <a:fld id="{97F4B0B8-E0DE-9D46-8AAD-8EFE729D1E08}" type="VALUE">
                      <a:rPr lang="en-US" smtClean="0"/>
                      <a:pPr/>
                      <a:t>[VALUE]</a:t>
                    </a:fld>
                    <a:r>
                      <a:rPr lang="en-US"/>
                      <a:t> %</a:t>
                    </a:r>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024C-5C4A-A6FD-827AA84C91A6}"/>
                </c:ext>
              </c:extLst>
            </c:dLbl>
            <c:dLbl>
              <c:idx val="2"/>
              <c:tx>
                <c:rich>
                  <a:bodyPr/>
                  <a:lstStyle/>
                  <a:p>
                    <a:fld id="{62096A2D-1553-A344-B606-0515B298D60B}" type="VALUE">
                      <a:rPr lang="en-US" smtClean="0"/>
                      <a:pPr/>
                      <a:t>[VALUE]</a:t>
                    </a:fld>
                    <a:r>
                      <a:rPr lang="en-US"/>
                      <a:t> %</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024C-5C4A-A6FD-827AA84C91A6}"/>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44</c:v>
                </c:pt>
                <c:pt idx="1">
                  <c:v>20</c:v>
                </c:pt>
                <c:pt idx="2">
                  <c:v>36</c:v>
                </c:pt>
              </c:numCache>
            </c:numRef>
          </c:val>
          <c:extLst>
            <c:ext xmlns:c16="http://schemas.microsoft.com/office/drawing/2014/chart" uri="{C3380CC4-5D6E-409C-BE32-E72D297353CC}">
              <c16:uniqueId val="{00000006-024C-5C4A-A6FD-827AA84C91A6}"/>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rgbClr val="2A918B"/>
              </a:solidFill>
              <a:ln w="19050">
                <a:solidFill>
                  <a:schemeClr val="lt1"/>
                </a:solidFill>
              </a:ln>
              <a:effectLst/>
            </c:spPr>
            <c:extLst>
              <c:ext xmlns:c16="http://schemas.microsoft.com/office/drawing/2014/chart" uri="{C3380CC4-5D6E-409C-BE32-E72D297353CC}">
                <c16:uniqueId val="{00000001-7998-4A42-B60A-FCF2EC1BE10D}"/>
              </c:ext>
            </c:extLst>
          </c:dPt>
          <c:dPt>
            <c:idx val="1"/>
            <c:bubble3D val="0"/>
            <c:spPr>
              <a:solidFill>
                <a:srgbClr val="AAD3D1"/>
              </a:solidFill>
              <a:ln w="19050">
                <a:solidFill>
                  <a:schemeClr val="lt1"/>
                </a:solidFill>
              </a:ln>
              <a:effectLst/>
            </c:spPr>
            <c:extLst>
              <c:ext xmlns:c16="http://schemas.microsoft.com/office/drawing/2014/chart" uri="{C3380CC4-5D6E-409C-BE32-E72D297353CC}">
                <c16:uniqueId val="{00000003-7998-4A42-B60A-FCF2EC1BE10D}"/>
              </c:ext>
            </c:extLst>
          </c:dPt>
          <c:dPt>
            <c:idx val="2"/>
            <c:bubble3D val="0"/>
            <c:spPr>
              <a:solidFill>
                <a:srgbClr val="D4E9E8"/>
              </a:solidFill>
              <a:ln w="19050">
                <a:solidFill>
                  <a:schemeClr val="lt1"/>
                </a:solidFill>
              </a:ln>
              <a:effectLst/>
            </c:spPr>
            <c:extLst>
              <c:ext xmlns:c16="http://schemas.microsoft.com/office/drawing/2014/chart" uri="{C3380CC4-5D6E-409C-BE32-E72D297353CC}">
                <c16:uniqueId val="{00000005-7998-4A42-B60A-FCF2EC1BE10D}"/>
              </c:ext>
            </c:extLst>
          </c:dPt>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B73C535D-8C4F-1B4E-813B-E1FA601B61A8}" type="VALUE">
                      <a:rPr lang="en-US" smtClean="0">
                        <a:solidFill>
                          <a:schemeClr val="bg1"/>
                        </a:solidFill>
                      </a:rPr>
                      <a:pPr>
                        <a:defRPr>
                          <a:solidFill>
                            <a:schemeClr val="bg1"/>
                          </a:solidFill>
                        </a:defRPr>
                      </a:pPr>
                      <a:t>[VALUE]</a:t>
                    </a:fld>
                    <a:r>
                      <a:rPr lang="en-US">
                        <a:solidFill>
                          <a:schemeClr val="bg1"/>
                        </a:solidFill>
                      </a:rPr>
                      <a:t>%</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998-4A42-B60A-FCF2EC1BE10D}"/>
                </c:ext>
              </c:extLst>
            </c:dLbl>
            <c:dLbl>
              <c:idx val="1"/>
              <c:layout>
                <c:manualLayout>
                  <c:x val="-1.5042191635573514E-2"/>
                  <c:y val="-0.14680082138205039"/>
                </c:manualLayout>
              </c:layout>
              <c:tx>
                <c:rich>
                  <a:bodyPr/>
                  <a:lstStyle/>
                  <a:p>
                    <a:fld id="{97F4B0B8-E0DE-9D46-8AAD-8EFE729D1E08}" type="VALUE">
                      <a:rPr lang="en-US" smtClean="0"/>
                      <a:pPr/>
                      <a:t>[VALUE]</a:t>
                    </a:fld>
                    <a:r>
                      <a:rPr lang="en-US"/>
                      <a:t>%</a:t>
                    </a:r>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998-4A42-B60A-FCF2EC1BE10D}"/>
                </c:ext>
              </c:extLst>
            </c:dLbl>
            <c:dLbl>
              <c:idx val="2"/>
              <c:tx>
                <c:rich>
                  <a:bodyPr/>
                  <a:lstStyle/>
                  <a:p>
                    <a:fld id="{62096A2D-1553-A344-B606-0515B298D60B}" type="VALUE">
                      <a:rPr lang="en-US" smtClean="0"/>
                      <a:pPr/>
                      <a:t>[VALUE]</a:t>
                    </a:fld>
                    <a:r>
                      <a:rPr lang="en-US"/>
                      <a:t>%</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7998-4A42-B60A-FCF2EC1BE10D}"/>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40</c:v>
                </c:pt>
                <c:pt idx="1">
                  <c:v>18</c:v>
                </c:pt>
                <c:pt idx="2">
                  <c:v>42</c:v>
                </c:pt>
              </c:numCache>
            </c:numRef>
          </c:val>
          <c:extLst>
            <c:ext xmlns:c16="http://schemas.microsoft.com/office/drawing/2014/chart" uri="{C3380CC4-5D6E-409C-BE32-E72D297353CC}">
              <c16:uniqueId val="{00000006-7998-4A42-B60A-FCF2EC1BE10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Spalte1</c:v>
                </c:pt>
              </c:strCache>
            </c:strRef>
          </c:tx>
          <c:dPt>
            <c:idx val="0"/>
            <c:bubble3D val="0"/>
            <c:spPr>
              <a:solidFill>
                <a:srgbClr val="001965"/>
              </a:solidFill>
              <a:ln w="19050">
                <a:solidFill>
                  <a:schemeClr val="lt1"/>
                </a:solidFill>
              </a:ln>
              <a:effectLst/>
            </c:spPr>
            <c:extLst>
              <c:ext xmlns:c16="http://schemas.microsoft.com/office/drawing/2014/chart" uri="{C3380CC4-5D6E-409C-BE32-E72D297353CC}">
                <c16:uniqueId val="{00000001-EEAC-4676-A781-11A60D16D12E}"/>
              </c:ext>
            </c:extLst>
          </c:dPt>
          <c:dPt>
            <c:idx val="1"/>
            <c:bubble3D val="0"/>
            <c:spPr>
              <a:solidFill>
                <a:srgbClr val="3B97DE"/>
              </a:solidFill>
              <a:ln w="19050">
                <a:solidFill>
                  <a:schemeClr val="lt1"/>
                </a:solidFill>
              </a:ln>
              <a:effectLst/>
            </c:spPr>
            <c:extLst>
              <c:ext xmlns:c16="http://schemas.microsoft.com/office/drawing/2014/chart" uri="{C3380CC4-5D6E-409C-BE32-E72D297353CC}">
                <c16:uniqueId val="{00000003-EEAC-4676-A781-11A60D16D12E}"/>
              </c:ext>
            </c:extLst>
          </c:dPt>
          <c:dPt>
            <c:idx val="2"/>
            <c:bubble3D val="0"/>
            <c:spPr>
              <a:solidFill>
                <a:srgbClr val="99BDED"/>
              </a:solidFill>
              <a:ln w="19050">
                <a:solidFill>
                  <a:schemeClr val="lt1"/>
                </a:solidFill>
              </a:ln>
              <a:effectLst/>
            </c:spPr>
            <c:extLst>
              <c:ext xmlns:c16="http://schemas.microsoft.com/office/drawing/2014/chart" uri="{C3380CC4-5D6E-409C-BE32-E72D297353CC}">
                <c16:uniqueId val="{00000005-EEAC-4676-A781-11A60D16D12E}"/>
              </c:ext>
            </c:extLst>
          </c:dPt>
          <c:dLbls>
            <c:dLbl>
              <c:idx val="0"/>
              <c:tx>
                <c:rich>
                  <a:bodyPr/>
                  <a:lstStyle/>
                  <a:p>
                    <a:fld id="{B73C535D-8C4F-1B4E-813B-E1FA601B61A8}" type="VALUE">
                      <a:rPr lang="en-US" smtClean="0"/>
                      <a:pPr/>
                      <a:t>[VALUE]</a:t>
                    </a:fld>
                    <a:r>
                      <a:rPr lang="en-US"/>
                      <a:t> %</a:t>
                    </a:r>
                  </a:p>
                </c:rich>
              </c:tx>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8528564835363818"/>
                      <c:h val="0.25240939539988733"/>
                    </c:manualLayout>
                  </c15:layout>
                  <c15:dlblFieldTable/>
                  <c15:showDataLabelsRange val="0"/>
                </c:ext>
                <c:ext xmlns:c16="http://schemas.microsoft.com/office/drawing/2014/chart" uri="{C3380CC4-5D6E-409C-BE32-E72D297353CC}">
                  <c16:uniqueId val="{00000001-EEAC-4676-A781-11A60D16D12E}"/>
                </c:ext>
              </c:extLst>
            </c:dLbl>
            <c:dLbl>
              <c:idx val="1"/>
              <c:layout>
                <c:manualLayout>
                  <c:x val="5.3493232813731792E-2"/>
                  <c:y val="-0.13845056182472587"/>
                </c:manualLayout>
              </c:layout>
              <c:tx>
                <c:rich>
                  <a:bodyPr/>
                  <a:lstStyle/>
                  <a:p>
                    <a:fld id="{97F4B0B8-E0DE-9D46-8AAD-8EFE729D1E08}" type="VALUE">
                      <a:rPr lang="en-US" smtClean="0"/>
                      <a:pPr/>
                      <a:t>[VALUE]</a:t>
                    </a:fld>
                    <a:r>
                      <a:rPr lang="en-US"/>
                      <a:t> %</a:t>
                    </a:r>
                  </a:p>
                </c:rich>
              </c:tx>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22919606401279019"/>
                      <c:h val="0.25240939539988733"/>
                    </c:manualLayout>
                  </c15:layout>
                  <c15:dlblFieldTable/>
                  <c15:showDataLabelsRange val="0"/>
                </c:ext>
                <c:ext xmlns:c16="http://schemas.microsoft.com/office/drawing/2014/chart" uri="{C3380CC4-5D6E-409C-BE32-E72D297353CC}">
                  <c16:uniqueId val="{00000003-EEAC-4676-A781-11A60D16D12E}"/>
                </c:ext>
              </c:extLst>
            </c:dLbl>
            <c:dLbl>
              <c:idx val="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62096A2D-1553-A344-B606-0515B298D60B}" type="VALUE">
                      <a:rPr lang="en-US" smtClean="0"/>
                      <a:pPr>
                        <a:defRPr>
                          <a:solidFill>
                            <a:schemeClr val="bg1"/>
                          </a:solidFill>
                        </a:defRPr>
                      </a:pPr>
                      <a:t>[VALUE]</a:t>
                    </a:fld>
                    <a:r>
                      <a:rPr lang="en-US"/>
                      <a:t> %</a:t>
                    </a:r>
                  </a:p>
                </c:rich>
              </c:tx>
              <c:numFmt formatCode="General"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22218486597018419"/>
                      <c:h val="0.23113894073135752"/>
                    </c:manualLayout>
                  </c15:layout>
                  <c15:dlblFieldTable/>
                  <c15:showDataLabelsRange val="0"/>
                </c:ext>
                <c:ext xmlns:c16="http://schemas.microsoft.com/office/drawing/2014/chart" uri="{C3380CC4-5D6E-409C-BE32-E72D297353CC}">
                  <c16:uniqueId val="{00000005-EEAC-4676-A781-11A60D16D12E}"/>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Concordance</c:v>
                </c:pt>
                <c:pt idx="1">
                  <c:v>Underestimation</c:v>
                </c:pt>
                <c:pt idx="2">
                  <c:v>Overestimation</c:v>
                </c:pt>
              </c:strCache>
            </c:strRef>
          </c:cat>
          <c:val>
            <c:numRef>
              <c:f>Tabelle1!$B$2:$B$4</c:f>
              <c:numCache>
                <c:formatCode>General</c:formatCode>
                <c:ptCount val="3"/>
                <c:pt idx="0">
                  <c:v>42</c:v>
                </c:pt>
                <c:pt idx="1">
                  <c:v>19</c:v>
                </c:pt>
                <c:pt idx="2">
                  <c:v>39</c:v>
                </c:pt>
              </c:numCache>
            </c:numRef>
          </c:val>
          <c:extLst>
            <c:ext xmlns:c16="http://schemas.microsoft.com/office/drawing/2014/chart" uri="{C3380CC4-5D6E-409C-BE32-E72D297353CC}">
              <c16:uniqueId val="{00000006-EEAC-4676-A781-11A60D16D12E}"/>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0.25886</cdr:x>
      <cdr:y>0.04416</cdr:y>
    </cdr:from>
    <cdr:to>
      <cdr:x>0.98356</cdr:x>
      <cdr:y>0.57173</cdr:y>
    </cdr:to>
    <cdr:sp macro="" textlink="">
      <cdr:nvSpPr>
        <cdr:cNvPr id="2" name="Freihandform: Form 1">
          <a:extLst xmlns:a="http://schemas.openxmlformats.org/drawingml/2006/main">
            <a:ext uri="{FF2B5EF4-FFF2-40B4-BE49-F238E27FC236}">
              <a16:creationId xmlns:a16="http://schemas.microsoft.com/office/drawing/2014/main" id="{F2B7E48D-DD24-2329-B032-0A79A361DDC3}"/>
            </a:ext>
          </a:extLst>
        </cdr:cNvPr>
        <cdr:cNvSpPr/>
      </cdr:nvSpPr>
      <cdr:spPr>
        <a:xfrm xmlns:a="http://schemas.openxmlformats.org/drawingml/2006/main">
          <a:off x="1376114" y="134214"/>
          <a:ext cx="3852614" cy="1603450"/>
        </a:xfrm>
        <a:custGeom xmlns:a="http://schemas.openxmlformats.org/drawingml/2006/main">
          <a:avLst/>
          <a:gdLst>
            <a:gd name="connsiteX0" fmla="*/ 3852614 w 3852614"/>
            <a:gd name="connsiteY0" fmla="*/ 1603450 h 1603450"/>
            <a:gd name="connsiteX1" fmla="*/ 2383507 w 3852614"/>
            <a:gd name="connsiteY1" fmla="*/ 1599117 h 1603450"/>
            <a:gd name="connsiteX2" fmla="*/ 2383507 w 3852614"/>
            <a:gd name="connsiteY2" fmla="*/ 1486442 h 1603450"/>
            <a:gd name="connsiteX3" fmla="*/ 1235090 w 3852614"/>
            <a:gd name="connsiteY3" fmla="*/ 1482108 h 1603450"/>
            <a:gd name="connsiteX4" fmla="*/ 1235090 w 3852614"/>
            <a:gd name="connsiteY4" fmla="*/ 1369433 h 1603450"/>
            <a:gd name="connsiteX5" fmla="*/ 801725 w 3852614"/>
            <a:gd name="connsiteY5" fmla="*/ 1365100 h 1603450"/>
            <a:gd name="connsiteX6" fmla="*/ 806059 w 3852614"/>
            <a:gd name="connsiteY6" fmla="*/ 1165752 h 1603450"/>
            <a:gd name="connsiteX7" fmla="*/ 658715 w 3852614"/>
            <a:gd name="connsiteY7" fmla="*/ 1165752 h 1603450"/>
            <a:gd name="connsiteX8" fmla="*/ 658715 w 3852614"/>
            <a:gd name="connsiteY8" fmla="*/ 1048743 h 1603450"/>
            <a:gd name="connsiteX9" fmla="*/ 394362 w 3852614"/>
            <a:gd name="connsiteY9" fmla="*/ 1044410 h 1603450"/>
            <a:gd name="connsiteX10" fmla="*/ 394362 w 3852614"/>
            <a:gd name="connsiteY10" fmla="*/ 940402 h 1603450"/>
            <a:gd name="connsiteX11" fmla="*/ 281687 w 3852614"/>
            <a:gd name="connsiteY11" fmla="*/ 940402 h 1603450"/>
            <a:gd name="connsiteX12" fmla="*/ 286021 w 3852614"/>
            <a:gd name="connsiteY12" fmla="*/ 840728 h 1603450"/>
            <a:gd name="connsiteX13" fmla="*/ 260019 w 3852614"/>
            <a:gd name="connsiteY13" fmla="*/ 840728 h 1603450"/>
            <a:gd name="connsiteX14" fmla="*/ 260019 w 3852614"/>
            <a:gd name="connsiteY14" fmla="*/ 736721 h 1603450"/>
            <a:gd name="connsiteX15" fmla="*/ 208015 w 3852614"/>
            <a:gd name="connsiteY15" fmla="*/ 736721 h 1603450"/>
            <a:gd name="connsiteX16" fmla="*/ 208015 w 3852614"/>
            <a:gd name="connsiteY16" fmla="*/ 628379 h 1603450"/>
            <a:gd name="connsiteX17" fmla="*/ 182013 w 3852614"/>
            <a:gd name="connsiteY17" fmla="*/ 628379 h 1603450"/>
            <a:gd name="connsiteX18" fmla="*/ 177680 w 3852614"/>
            <a:gd name="connsiteY18" fmla="*/ 524372 h 1603450"/>
            <a:gd name="connsiteX19" fmla="*/ 160345 w 3852614"/>
            <a:gd name="connsiteY19" fmla="*/ 520038 h 1603450"/>
            <a:gd name="connsiteX20" fmla="*/ 156012 w 3852614"/>
            <a:gd name="connsiteY20" fmla="*/ 416031 h 1603450"/>
            <a:gd name="connsiteX21" fmla="*/ 121342 w 3852614"/>
            <a:gd name="connsiteY21" fmla="*/ 416031 h 1603450"/>
            <a:gd name="connsiteX22" fmla="*/ 125676 w 3852614"/>
            <a:gd name="connsiteY22" fmla="*/ 312023 h 1603450"/>
            <a:gd name="connsiteX23" fmla="*/ 82340 w 3852614"/>
            <a:gd name="connsiteY23" fmla="*/ 312023 h 1603450"/>
            <a:gd name="connsiteX24" fmla="*/ 82340 w 3852614"/>
            <a:gd name="connsiteY24" fmla="*/ 203682 h 1603450"/>
            <a:gd name="connsiteX25" fmla="*/ 8668 w 3852614"/>
            <a:gd name="connsiteY25" fmla="*/ 203682 h 1603450"/>
            <a:gd name="connsiteX26" fmla="*/ 0 w 3852614"/>
            <a:gd name="connsiteY26" fmla="*/ 0 h 16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52614" h="1603450">
              <a:moveTo>
                <a:pt x="3852614" y="1603450"/>
              </a:moveTo>
              <a:lnTo>
                <a:pt x="2383507" y="1599117"/>
              </a:lnTo>
              <a:lnTo>
                <a:pt x="2383507" y="1486442"/>
              </a:lnTo>
              <a:lnTo>
                <a:pt x="1235090" y="1482108"/>
              </a:lnTo>
              <a:lnTo>
                <a:pt x="1235090" y="1369433"/>
              </a:lnTo>
              <a:lnTo>
                <a:pt x="801725" y="1365100"/>
              </a:lnTo>
              <a:cubicBezTo>
                <a:pt x="803170" y="1298651"/>
                <a:pt x="804614" y="1232201"/>
                <a:pt x="806059" y="1165752"/>
              </a:cubicBezTo>
              <a:lnTo>
                <a:pt x="658715" y="1165752"/>
              </a:lnTo>
              <a:lnTo>
                <a:pt x="658715" y="1048743"/>
              </a:lnTo>
              <a:lnTo>
                <a:pt x="394362" y="1044410"/>
              </a:lnTo>
              <a:lnTo>
                <a:pt x="394362" y="940402"/>
              </a:lnTo>
              <a:lnTo>
                <a:pt x="281687" y="940402"/>
              </a:lnTo>
              <a:lnTo>
                <a:pt x="286021" y="840728"/>
              </a:lnTo>
              <a:lnTo>
                <a:pt x="260019" y="840728"/>
              </a:lnTo>
              <a:lnTo>
                <a:pt x="260019" y="736721"/>
              </a:lnTo>
              <a:lnTo>
                <a:pt x="208015" y="736721"/>
              </a:lnTo>
              <a:lnTo>
                <a:pt x="208015" y="628379"/>
              </a:lnTo>
              <a:lnTo>
                <a:pt x="182013" y="628379"/>
              </a:lnTo>
              <a:lnTo>
                <a:pt x="177680" y="524372"/>
              </a:lnTo>
              <a:lnTo>
                <a:pt x="160345" y="520038"/>
              </a:lnTo>
              <a:lnTo>
                <a:pt x="156012" y="416031"/>
              </a:lnTo>
              <a:lnTo>
                <a:pt x="121342" y="416031"/>
              </a:lnTo>
              <a:lnTo>
                <a:pt x="125676" y="312023"/>
              </a:lnTo>
              <a:lnTo>
                <a:pt x="82340" y="312023"/>
              </a:lnTo>
              <a:lnTo>
                <a:pt x="82340" y="203682"/>
              </a:lnTo>
              <a:lnTo>
                <a:pt x="8668" y="203682"/>
              </a:lnTo>
              <a:lnTo>
                <a:pt x="0" y="0"/>
              </a:lnTo>
            </a:path>
          </a:pathLst>
        </a:custGeom>
        <a:noFill xmlns:a="http://schemas.openxmlformats.org/drawingml/2006/main"/>
        <a:ln xmlns:a="http://schemas.openxmlformats.org/drawingml/2006/main" w="19050">
          <a:solidFill>
            <a:srgbClr val="939AA7"/>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72000" tIns="36000" rIns="72000" bIns="36000" rtlCol="0" anchor="ctr"/>
        <a:lstStyle xmlns:a="http://schemas.openxmlformats.org/drawingml/2006/main"/>
        <a:p xmlns:a="http://schemas.openxmlformats.org/drawingml/2006/main">
          <a:endParaRPr lang="de-DE" kern="1200"/>
        </a:p>
      </cdr:txBody>
    </cdr:sp>
  </cdr:relSizeAnchor>
  <cdr:relSizeAnchor xmlns:cdr="http://schemas.openxmlformats.org/drawingml/2006/chartDrawing">
    <cdr:from>
      <cdr:x>0.25315</cdr:x>
      <cdr:y>0.03846</cdr:y>
    </cdr:from>
    <cdr:to>
      <cdr:x>0.986</cdr:x>
      <cdr:y>0.19245</cdr:y>
    </cdr:to>
    <cdr:sp macro="" textlink="">
      <cdr:nvSpPr>
        <cdr:cNvPr id="4" name="Freihandform: Form 3">
          <a:extLst xmlns:a="http://schemas.openxmlformats.org/drawingml/2006/main">
            <a:ext uri="{FF2B5EF4-FFF2-40B4-BE49-F238E27FC236}">
              <a16:creationId xmlns:a16="http://schemas.microsoft.com/office/drawing/2014/main" id="{27E9EF5D-43AB-6885-EBF7-132CB2544B64}"/>
            </a:ext>
          </a:extLst>
        </cdr:cNvPr>
        <cdr:cNvSpPr/>
      </cdr:nvSpPr>
      <cdr:spPr>
        <a:xfrm xmlns:a="http://schemas.openxmlformats.org/drawingml/2006/main">
          <a:off x="1345779" y="116880"/>
          <a:ext cx="3895950" cy="468034"/>
        </a:xfrm>
        <a:custGeom xmlns:a="http://schemas.openxmlformats.org/drawingml/2006/main">
          <a:avLst/>
          <a:gdLst>
            <a:gd name="connsiteX0" fmla="*/ 0 w 3895950"/>
            <a:gd name="connsiteY0" fmla="*/ 0 h 468034"/>
            <a:gd name="connsiteX1" fmla="*/ 225349 w 3895950"/>
            <a:gd name="connsiteY1" fmla="*/ 4333 h 468034"/>
            <a:gd name="connsiteX2" fmla="*/ 225349 w 3895950"/>
            <a:gd name="connsiteY2" fmla="*/ 121342 h 468034"/>
            <a:gd name="connsiteX3" fmla="*/ 242684 w 3895950"/>
            <a:gd name="connsiteY3" fmla="*/ 121342 h 468034"/>
            <a:gd name="connsiteX4" fmla="*/ 242684 w 3895950"/>
            <a:gd name="connsiteY4" fmla="*/ 234017 h 468034"/>
            <a:gd name="connsiteX5" fmla="*/ 589376 w 3895950"/>
            <a:gd name="connsiteY5" fmla="*/ 242684 h 468034"/>
            <a:gd name="connsiteX6" fmla="*/ 593710 w 3895950"/>
            <a:gd name="connsiteY6" fmla="*/ 359692 h 468034"/>
            <a:gd name="connsiteX7" fmla="*/ 936068 w 3895950"/>
            <a:gd name="connsiteY7" fmla="*/ 359692 h 468034"/>
            <a:gd name="connsiteX8" fmla="*/ 936068 w 3895950"/>
            <a:gd name="connsiteY8" fmla="*/ 468034 h 468034"/>
            <a:gd name="connsiteX9" fmla="*/ 3895950 w 3895950"/>
            <a:gd name="connsiteY9" fmla="*/ 468034 h 4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5950" h="468034">
              <a:moveTo>
                <a:pt x="0" y="0"/>
              </a:moveTo>
              <a:lnTo>
                <a:pt x="225349" y="4333"/>
              </a:lnTo>
              <a:lnTo>
                <a:pt x="225349" y="121342"/>
              </a:lnTo>
              <a:lnTo>
                <a:pt x="242684" y="121342"/>
              </a:lnTo>
              <a:lnTo>
                <a:pt x="242684" y="234017"/>
              </a:lnTo>
              <a:lnTo>
                <a:pt x="589376" y="242684"/>
              </a:lnTo>
              <a:lnTo>
                <a:pt x="593710" y="359692"/>
              </a:lnTo>
              <a:lnTo>
                <a:pt x="936068" y="359692"/>
              </a:lnTo>
              <a:lnTo>
                <a:pt x="936068" y="468034"/>
              </a:lnTo>
              <a:lnTo>
                <a:pt x="3895950" y="468034"/>
              </a:lnTo>
            </a:path>
          </a:pathLst>
        </a:custGeom>
        <a:noFill xmlns:a="http://schemas.openxmlformats.org/drawingml/2006/main"/>
        <a:ln xmlns:a="http://schemas.openxmlformats.org/drawingml/2006/main" w="19050">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72000" tIns="36000" rIns="72000" bIns="36000" rtlCol="0" anchor="ctr"/>
        <a:lstStyle xmlns:a="http://schemas.openxmlformats.org/drawingml/2006/main"/>
        <a:p xmlns:a="http://schemas.openxmlformats.org/drawingml/2006/main">
          <a:endParaRPr lang="de-DE"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is For Office" panose="020B0504010101010104"/>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is For Office" panose="020B0504010101010104"/>
              </a:defRPr>
            </a:lvl1pPr>
          </a:lstStyle>
          <a:p>
            <a:fld id="{755A60AB-4D4F-4CC4-9815-D79E6C4AB091}" type="datetimeFigureOut">
              <a:rPr lang="de-DE" smtClean="0"/>
              <a:pPr/>
              <a:t>26.06.2025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is For Office" panose="020B0504010101010104"/>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is For Office" panose="020B0504010101010104"/>
              </a:defRPr>
            </a:lvl1pPr>
          </a:lstStyle>
          <a:p>
            <a:fld id="{7D1B94DF-26D5-4DE5-A0D8-4DFE0574939F}" type="slidenum">
              <a:rPr lang="de-DE" smtClean="0"/>
              <a:pPr/>
              <a:t>‹#›</a:t>
            </a:fld>
            <a:endParaRPr lang="de-DE"/>
          </a:p>
        </p:txBody>
      </p:sp>
    </p:spTree>
    <p:extLst>
      <p:ext uri="{BB962C8B-B14F-4D97-AF65-F5344CB8AC3E}">
        <p14:creationId xmlns:p14="http://schemas.microsoft.com/office/powerpoint/2010/main" val="189146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is For Office" panose="020B0504010101010104"/>
        <a:ea typeface="+mn-ea"/>
        <a:cs typeface="+mn-cs"/>
      </a:defRPr>
    </a:lvl1pPr>
    <a:lvl2pPr marL="457200" algn="l" defTabSz="914400" rtl="0" eaLnBrk="1" latinLnBrk="0" hangingPunct="1">
      <a:defRPr sz="1200" kern="1200">
        <a:solidFill>
          <a:schemeClr val="tx1"/>
        </a:solidFill>
        <a:latin typeface="Apis For Office" panose="020B0504010101010104"/>
        <a:ea typeface="+mn-ea"/>
        <a:cs typeface="+mn-cs"/>
      </a:defRPr>
    </a:lvl2pPr>
    <a:lvl3pPr marL="914400" algn="l" defTabSz="914400" rtl="0" eaLnBrk="1" latinLnBrk="0" hangingPunct="1">
      <a:defRPr sz="1200" kern="1200">
        <a:solidFill>
          <a:schemeClr val="tx1"/>
        </a:solidFill>
        <a:latin typeface="Apis For Office" panose="020B0504010101010104"/>
        <a:ea typeface="+mn-ea"/>
        <a:cs typeface="+mn-cs"/>
      </a:defRPr>
    </a:lvl3pPr>
    <a:lvl4pPr marL="1371600" algn="l" defTabSz="914400" rtl="0" eaLnBrk="1" latinLnBrk="0" hangingPunct="1">
      <a:defRPr sz="1200" kern="1200">
        <a:solidFill>
          <a:schemeClr val="tx1"/>
        </a:solidFill>
        <a:latin typeface="Apis For Office" panose="020B0504010101010104"/>
        <a:ea typeface="+mn-ea"/>
        <a:cs typeface="+mn-cs"/>
      </a:defRPr>
    </a:lvl4pPr>
    <a:lvl5pPr marL="1828800" algn="l" defTabSz="914400" rtl="0" eaLnBrk="1" latinLnBrk="0" hangingPunct="1">
      <a:defRPr sz="1200" kern="1200">
        <a:solidFill>
          <a:schemeClr val="tx1"/>
        </a:solidFill>
        <a:latin typeface="Apis For Office" panose="020B05040101010101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gesundheitsinformation.de/chronisch-obstruktive-lungenerkrankung-copd.html"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3</a:t>
            </a:fld>
            <a:endParaRPr lang="de-DE"/>
          </a:p>
        </p:txBody>
      </p:sp>
    </p:spTree>
    <p:extLst>
      <p:ext uri="{BB962C8B-B14F-4D97-AF65-F5344CB8AC3E}">
        <p14:creationId xmlns:p14="http://schemas.microsoft.com/office/powerpoint/2010/main" val="71910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BB60-394B-CA38-DDD5-67F759E902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7A881A-BBC5-132A-AA75-824CA938F53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3C61F0E-6659-67C0-1194-40641E1B585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E40663D-D55A-72DA-01AC-A97CA8198526}"/>
              </a:ext>
            </a:extLst>
          </p:cNvPr>
          <p:cNvSpPr>
            <a:spLocks noGrp="1"/>
          </p:cNvSpPr>
          <p:nvPr>
            <p:ph type="sldNum" sz="quarter" idx="5"/>
          </p:nvPr>
        </p:nvSpPr>
        <p:spPr/>
        <p:txBody>
          <a:bodyPr/>
          <a:lstStyle/>
          <a:p>
            <a:fld id="{7D1B94DF-26D5-4DE5-A0D8-4DFE0574939F}" type="slidenum">
              <a:rPr lang="de-DE" smtClean="0"/>
              <a:t>19</a:t>
            </a:fld>
            <a:endParaRPr lang="de-DE"/>
          </a:p>
        </p:txBody>
      </p:sp>
    </p:spTree>
    <p:extLst>
      <p:ext uri="{BB962C8B-B14F-4D97-AF65-F5344CB8AC3E}">
        <p14:creationId xmlns:p14="http://schemas.microsoft.com/office/powerpoint/2010/main" val="246644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BE977-1506-5B49-BF1D-CEC608AD81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C670B0-049C-BAEE-1040-0C4EB7AEE1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99FFA63-58E0-F75E-C8A6-FEEC3E6C8CA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2755839-C483-09A4-6360-0AA858D6D17B}"/>
              </a:ext>
            </a:extLst>
          </p:cNvPr>
          <p:cNvSpPr>
            <a:spLocks noGrp="1"/>
          </p:cNvSpPr>
          <p:nvPr>
            <p:ph type="sldNum" sz="quarter" idx="5"/>
          </p:nvPr>
        </p:nvSpPr>
        <p:spPr/>
        <p:txBody>
          <a:bodyPr/>
          <a:lstStyle/>
          <a:p>
            <a:fld id="{7D1B94DF-26D5-4DE5-A0D8-4DFE0574939F}" type="slidenum">
              <a:rPr lang="de-DE" smtClean="0"/>
              <a:t>20</a:t>
            </a:fld>
            <a:endParaRPr lang="de-DE"/>
          </a:p>
        </p:txBody>
      </p:sp>
    </p:spTree>
    <p:extLst>
      <p:ext uri="{BB962C8B-B14F-4D97-AF65-F5344CB8AC3E}">
        <p14:creationId xmlns:p14="http://schemas.microsoft.com/office/powerpoint/2010/main" val="135947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7AD1-BDD6-8F4D-CD17-CCBADC1882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21E4DD-1092-8674-4C2F-EE6687EA21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0EC83F-D96F-FC38-DFA3-B29EADC79E1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0D91879-BC8C-520E-F621-A404CA2C64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65227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9D9A4-15E0-5111-1E97-2156F6199F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F73F7F-F6D0-A467-B382-B478041ADA3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44F3432-68FA-66E4-2FD4-74ECD4328957}"/>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88B22EB-E51D-07BA-B1CA-C1CF1981F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74431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F251-BCBE-93A3-6001-8092DF557B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8080D2-5C88-8468-10F4-F7BFBAD8E3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9163E02-8E22-0358-3AA0-A4A08CAC3D1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59B1C69-C057-3F77-93E6-258D0500BD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8554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1525-A886-22F5-A99B-383A259FC5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8DE5C2-7CE1-E1C2-94DB-025467F3CF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95C6C3-465E-EC24-ADEE-E4D90299B77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17CAEF47-AB90-9C39-DF9B-DA832943FA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38626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7109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pPr/>
              <a:t>28</a:t>
            </a:fld>
            <a:endParaRPr lang="de-DE"/>
          </a:p>
        </p:txBody>
      </p:sp>
    </p:spTree>
    <p:extLst>
      <p:ext uri="{BB962C8B-B14F-4D97-AF65-F5344CB8AC3E}">
        <p14:creationId xmlns:p14="http://schemas.microsoft.com/office/powerpoint/2010/main" val="221929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EA4ED-77A8-7D58-F714-E133034E10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378529-4F21-F2FD-51D7-41CE4C40A0E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3F89F3-5E8F-09F8-2033-B5916742916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5248C05-5E2A-80CE-CB8A-85EEC7EA3F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98129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CADC7-1611-E088-3FC1-9BF573C541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5FF918-8DB9-CBCE-59A0-8F3D6123F6B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801706F-D4A6-AC66-B904-77740FFBFD4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4807B0E-1783-5A22-E664-CC68BDFD78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9686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94DF-26D5-4DE5-A0D8-4DFE0574939F}"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4968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F399-8127-6ABD-BC38-13497BB868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77AEFB9-AED3-7A3F-B6CA-632A02F939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E8557E-6DCC-1E04-FBEE-699CA758C53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61BA93C-E39E-57EE-E2C4-3AFFC6B3E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9147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9D63-8B47-9339-BEEC-58EDB15B72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E8F04A-D886-1FB5-4320-0D11C7ECE9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8E83D9-4340-568A-D88B-54AFF2C2A4F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D3D84D1-A9F3-47B3-B860-4A1382706C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26615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9147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6B61-8229-B59C-6EDF-D804F4165E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FB4EAB3-C55F-0381-9B00-291B03EFBD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7E7C8F0-5FFD-268D-006B-3930B955A37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8EE1F18-BA9C-BDA3-1FF9-CD1A90CB08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09385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05C11-278A-830A-E460-3156F45B66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850DFBF-704F-89A0-A2EF-FAB4FA4942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7C88AC3-C448-4939-0A31-FE4F586120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00">
              <a:effectLst/>
              <a:ea typeface="Apis For Office" panose="020B0504010101010104" pitchFamily="34" charset="0"/>
              <a:cs typeface="Apis For Office" panose="020B0504010101010104" pitchFamily="34" charset="0"/>
            </a:endParaRPr>
          </a:p>
        </p:txBody>
      </p:sp>
      <p:sp>
        <p:nvSpPr>
          <p:cNvPr id="4" name="Foliennummernplatzhalter 3">
            <a:extLst>
              <a:ext uri="{FF2B5EF4-FFF2-40B4-BE49-F238E27FC236}">
                <a16:creationId xmlns:a16="http://schemas.microsoft.com/office/drawing/2014/main" id="{F1854B9E-BBF2-51D9-EE50-11500DB0E9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54782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16D1F-A94F-366F-0ECB-FA58B2CE53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62DEC0-C6E6-07B9-4C4C-2D058A1463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74A79B-EB4A-BA93-BA6D-13B933D49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a:extLst>
              <a:ext uri="{FF2B5EF4-FFF2-40B4-BE49-F238E27FC236}">
                <a16:creationId xmlns:a16="http://schemas.microsoft.com/office/drawing/2014/main" id="{F9EE4975-3A88-EED2-C6ED-2366CC8F11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64405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E41F8-65EF-6B49-C89E-43E2675457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CE43D5-24CF-B12A-61E0-0384BEE591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F4C33EA-6101-9DA8-90D4-0161DB9DFB74}"/>
              </a:ext>
            </a:extLst>
          </p:cNvPr>
          <p:cNvSpPr>
            <a:spLocks noGrp="1"/>
          </p:cNvSpPr>
          <p:nvPr>
            <p:ph type="body" idx="1"/>
          </p:nvPr>
        </p:nvSpPr>
        <p:spPr/>
        <p:txBody>
          <a:bodyPr/>
          <a:lstStyle/>
          <a:p>
            <a:pPr marL="0" indent="0">
              <a:buNone/>
            </a:pPr>
            <a:endParaRPr lang="de-DE"/>
          </a:p>
        </p:txBody>
      </p:sp>
      <p:sp>
        <p:nvSpPr>
          <p:cNvPr id="4" name="Foliennummernplatzhalter 3">
            <a:extLst>
              <a:ext uri="{FF2B5EF4-FFF2-40B4-BE49-F238E27FC236}">
                <a16:creationId xmlns:a16="http://schemas.microsoft.com/office/drawing/2014/main" id="{2EDD6D8B-4A69-40B6-5F48-BCC52B4005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65335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EF764-3CCA-97DE-ED12-4CB7801F61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6D75FE-AFC1-02BD-9251-1D1F379C0C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46574F-C8ED-B815-980F-9FC5DB337BE4}"/>
              </a:ext>
            </a:extLst>
          </p:cNvPr>
          <p:cNvSpPr>
            <a:spLocks noGrp="1"/>
          </p:cNvSpPr>
          <p:nvPr>
            <p:ph type="body" idx="1"/>
          </p:nvPr>
        </p:nvSpPr>
        <p:spPr/>
        <p:txBody>
          <a:bodyPr/>
          <a:lstStyle/>
          <a:p>
            <a:pPr marL="0" indent="0">
              <a:buNone/>
            </a:pPr>
            <a:endParaRPr lang="de-DE"/>
          </a:p>
        </p:txBody>
      </p:sp>
      <p:sp>
        <p:nvSpPr>
          <p:cNvPr id="4" name="Foliennummernplatzhalter 3">
            <a:extLst>
              <a:ext uri="{FF2B5EF4-FFF2-40B4-BE49-F238E27FC236}">
                <a16:creationId xmlns:a16="http://schemas.microsoft.com/office/drawing/2014/main" id="{8F3A4505-EB94-5A94-8D1A-8894091921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24405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DB29-DE7E-2587-1864-1CCCC72A5ED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F94966-BDC5-F93F-7460-03EFA443D5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9085BDD-58AB-B20C-F1D2-AB8ECA860B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a:extLst>
              <a:ext uri="{FF2B5EF4-FFF2-40B4-BE49-F238E27FC236}">
                <a16:creationId xmlns:a16="http://schemas.microsoft.com/office/drawing/2014/main" id="{13BA203E-D1D6-FCE9-1CC9-3CD207F19F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69210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0123E-A1C4-8861-FDCF-376C752E05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43ED64-0A67-4639-1629-047B1313DA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7481F9-E5B7-D1A7-37BC-CBA7A4C329F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C2502FC-96F0-F435-8A6C-A8F1E3F3BE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7986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CEB1-E315-5490-D067-0770BBB40F0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29C364-79B9-655B-E641-F3809FB9B9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7606C3-1343-DEA3-1895-9D956D6A81C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C93EB9F-EE9C-698B-20EE-44006D43DB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94DF-26D5-4DE5-A0D8-4DFE0574939F}"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12683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9C6E-1350-4DF5-F04A-003F02DE9AA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046C89-11E3-333B-45AA-1EF066D451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3D4B6B-0D31-3821-F705-B2A5D920050C}"/>
              </a:ext>
            </a:extLst>
          </p:cNvPr>
          <p:cNvSpPr>
            <a:spLocks noGrp="1"/>
          </p:cNvSpPr>
          <p:nvPr>
            <p:ph type="body" idx="1"/>
          </p:nvPr>
        </p:nvSpPr>
        <p:spPr/>
        <p:txBody>
          <a:bodyPr/>
          <a:lstStyle/>
          <a:p>
            <a:pPr>
              <a:buNone/>
            </a:pPr>
            <a:r>
              <a:rPr lang="de-DE" b="0"/>
              <a:t>Ein LLM ist ein besonders großes neuronales Netzwerk, das auf Textdaten trainiert wurde, um Sprache zu verstehen und zu erzeugen. Verarbeitet also natürliche Sprache (NLP). Beispiel: ChatGPT</a:t>
            </a:r>
          </a:p>
        </p:txBody>
      </p:sp>
      <p:sp>
        <p:nvSpPr>
          <p:cNvPr id="4" name="Foliennummernplatzhalter 3">
            <a:extLst>
              <a:ext uri="{FF2B5EF4-FFF2-40B4-BE49-F238E27FC236}">
                <a16:creationId xmlns:a16="http://schemas.microsoft.com/office/drawing/2014/main" id="{6526A0A0-F049-B696-CF64-03720D26E9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3324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946F-75AB-79B3-18CF-553E34736B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014924-96CD-8142-47CD-CBBE6F580B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8E37DA9-B88E-E4EB-EE39-576C4650D3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Perspektive: Optimierung der Modelle? Entwicklung spezialisierter klinischer LLMs?</a:t>
            </a:r>
          </a:p>
          <a:p>
            <a:endParaRPr lang="de-DE"/>
          </a:p>
        </p:txBody>
      </p:sp>
      <p:sp>
        <p:nvSpPr>
          <p:cNvPr id="4" name="Foliennummernplatzhalter 3">
            <a:extLst>
              <a:ext uri="{FF2B5EF4-FFF2-40B4-BE49-F238E27FC236}">
                <a16:creationId xmlns:a16="http://schemas.microsoft.com/office/drawing/2014/main" id="{92148AD6-1698-2A06-F4AC-8AED12C3CA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44598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SST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C93DA-3A49-40FD-88FE-908A67EA0C0D}"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11244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3D6B-9464-3A67-7BB6-F6A44AEDA2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EEFA270-0F71-6390-20A5-5C9D00DE4F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D79216-8C24-31A5-1666-166773D1B39C}"/>
              </a:ext>
            </a:extLst>
          </p:cNvPr>
          <p:cNvSpPr>
            <a:spLocks noGrp="1"/>
          </p:cNvSpPr>
          <p:nvPr>
            <p:ph type="body" idx="1"/>
          </p:nvPr>
        </p:nvSpPr>
        <p:spPr/>
        <p:txBody>
          <a:bodyPr/>
          <a:lstStyle/>
          <a:p>
            <a:r>
              <a:rPr lang="de-DE"/>
              <a:t>SST</a:t>
            </a:r>
          </a:p>
        </p:txBody>
      </p:sp>
      <p:sp>
        <p:nvSpPr>
          <p:cNvPr id="4" name="Foliennummernplatzhalter 3">
            <a:extLst>
              <a:ext uri="{FF2B5EF4-FFF2-40B4-BE49-F238E27FC236}">
                <a16:creationId xmlns:a16="http://schemas.microsoft.com/office/drawing/2014/main" id="{C601A447-B39F-BF94-53F7-001F3EB91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C93DA-3A49-40FD-88FE-908A67EA0C0D}"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44327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C89F-91AB-BD8C-45E5-80CC93D6CD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115443-C5AB-8D3E-FE55-AB94C1F410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D5D9A54-F8FB-760B-4871-D84DCCE3998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D098667-2F1B-F2B3-F5C1-12F55A96A05F}"/>
              </a:ext>
            </a:extLst>
          </p:cNvPr>
          <p:cNvSpPr>
            <a:spLocks noGrp="1"/>
          </p:cNvSpPr>
          <p:nvPr>
            <p:ph type="sldNum" sz="quarter" idx="5"/>
          </p:nvPr>
        </p:nvSpPr>
        <p:spPr/>
        <p:txBody>
          <a:bodyPr/>
          <a:lstStyle/>
          <a:p>
            <a:fld id="{AC2817DD-F981-4F03-B084-653EF15C9C3B}" type="slidenum">
              <a:rPr lang="de-DE" smtClean="0"/>
              <a:t>56</a:t>
            </a:fld>
            <a:endParaRPr lang="de-DE"/>
          </a:p>
        </p:txBody>
      </p:sp>
    </p:spTree>
    <p:extLst>
      <p:ext uri="{BB962C8B-B14F-4D97-AF65-F5344CB8AC3E}">
        <p14:creationId xmlns:p14="http://schemas.microsoft.com/office/powerpoint/2010/main" val="2389069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CEEA1-5052-133A-B3B8-AE5105C8F2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23248A-B8EB-6296-3FB5-B878ED9AE2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8411BE-B602-B579-FBFC-915DD8BCF2C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E6D1CAA-B073-9BD9-2AF9-0CA555C772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817DD-F981-4F03-B084-653EF15C9C3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13886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7A05B-214E-2503-E1C3-7B9B0BF5C6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7F9DCA-FAD7-61A2-7082-5CCB6894FB7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1F9AC89-2380-CD89-C878-F4B185A97F94}"/>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1DC33C3-7EA0-03AC-FE9B-42CE7D222C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44091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0D403-DED6-FFEC-6C6E-76A1ED558F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B17A8E-6E79-11FB-934E-6C08680982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56D136E-F69E-2996-3B1B-745E918ECE3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21E5792-0C5D-8E56-9939-6E166C9728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16584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3F3E-FFAC-29FC-99A2-FFA961D120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1E963C-90F6-5842-64B5-F1373A9834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F65006-B2B1-0FEB-670C-0FB415CB9017}"/>
              </a:ext>
            </a:extLst>
          </p:cNvPr>
          <p:cNvSpPr>
            <a:spLocks noGrp="1"/>
          </p:cNvSpPr>
          <p:nvPr>
            <p:ph type="body" idx="1"/>
          </p:nvPr>
        </p:nvSpPr>
        <p:spPr/>
        <p:txBody>
          <a:bodyPr/>
          <a:lstStyle/>
          <a:p>
            <a:pPr>
              <a:buNone/>
            </a:pPr>
            <a:endParaRPr lang="de-DE"/>
          </a:p>
        </p:txBody>
      </p:sp>
      <p:sp>
        <p:nvSpPr>
          <p:cNvPr id="4" name="Foliennummernplatzhalter 3">
            <a:extLst>
              <a:ext uri="{FF2B5EF4-FFF2-40B4-BE49-F238E27FC236}">
                <a16:creationId xmlns:a16="http://schemas.microsoft.com/office/drawing/2014/main" id="{75A65BE1-C20A-9E66-55FB-CBAB4ECBD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61523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68B27-4627-BA4A-BDBC-FB5F555CBB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70C3A8-5170-CF4C-E09F-51981C1AF3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0E28735-AD21-9AFE-2C7A-A6991C122A3C}"/>
              </a:ext>
            </a:extLst>
          </p:cNvPr>
          <p:cNvSpPr>
            <a:spLocks noGrp="1"/>
          </p:cNvSpPr>
          <p:nvPr>
            <p:ph type="body" idx="1"/>
          </p:nvPr>
        </p:nvSpPr>
        <p:spPr/>
        <p:txBody>
          <a:bodyPr/>
          <a:lstStyle/>
          <a:p>
            <a:pPr>
              <a:buNone/>
            </a:pPr>
            <a:endParaRPr lang="de-DE"/>
          </a:p>
        </p:txBody>
      </p:sp>
      <p:sp>
        <p:nvSpPr>
          <p:cNvPr id="4" name="Foliennummernplatzhalter 3">
            <a:extLst>
              <a:ext uri="{FF2B5EF4-FFF2-40B4-BE49-F238E27FC236}">
                <a16:creationId xmlns:a16="http://schemas.microsoft.com/office/drawing/2014/main" id="{07A9CD0B-03EB-EA89-CC35-F9248C0DDA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8451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5E01-39B3-D93A-D5B6-1DF9260C92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476A65-5B99-985F-DA9C-FCBF1CD8248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B8B970-C054-9F2B-B573-FFDCF29079A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DEB2CA7-A2D2-79C9-4986-73CF94E29C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735A6-57B0-4D3C-86C1-BB401758EA1F}"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72960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7DFB5-5CF4-694F-4135-B3BCCDACF3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151B74-267B-4AF6-A500-38A5CDBC50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7956AC3-0C72-4BBC-BEF2-CB821BE9E85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5648FB3-E313-0909-137F-9C88BE2E9D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9935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80453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3B0CE-7590-BAD6-87CA-1C7889EE62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0B4AAF3-4871-1252-60DE-3FCDF09627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61A5FC-2511-C2C7-A149-8E87DBDC4F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i="0"/>
              <a:t>Bei der Kohorte mit T1DM hatte etwa die Hälfte eine Steatose, davon erfüllten alle die Kriterien einer MASLD. Bei 17 % der Menschen mit T1DM lag eine signifikante Fibrose vor.</a:t>
            </a:r>
          </a:p>
          <a:p>
            <a:pPr>
              <a:buNone/>
            </a:pPr>
            <a:r>
              <a:rPr lang="de-DE" sz="2800" i="0"/>
              <a:t>Die Rate in der Kohorte mit T2DM lag bei 84%. </a:t>
            </a:r>
          </a:p>
        </p:txBody>
      </p:sp>
      <p:sp>
        <p:nvSpPr>
          <p:cNvPr id="4" name="Foliennummernplatzhalter 3">
            <a:extLst>
              <a:ext uri="{FF2B5EF4-FFF2-40B4-BE49-F238E27FC236}">
                <a16:creationId xmlns:a16="http://schemas.microsoft.com/office/drawing/2014/main" id="{E017328C-FA65-FEC9-6D12-3BB1EA2647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11955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2DF4-CD5D-5A50-7EE5-1E1497213BF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2020DB-DCA8-7A2E-22B4-3351BC0F88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E29168-D9B2-7EEA-C378-19AD1DEA907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E17372A-421B-745A-677D-4278A7A6A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545170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8CBA-300C-5A29-AF8B-0A926F94C4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A75573-7BFC-703C-A114-6D21614FBF7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8B89C0-7D85-79D7-F04D-46C402B6E0D4}"/>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75EBBCE-BB81-91C6-1CB6-A456A0A2F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35E63-3861-4A16-8722-96B03AC9E901}"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5225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EC93A-B735-BFEA-503C-3704C05BA0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13A5D0-EFA7-1F83-1CCF-021DB7FD0E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DB0052-4603-35AE-5222-EC4301F17AA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6E870C3-DD5D-952F-79F7-68373BF89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7FD4D-9EBC-4190-806F-FABD358BC6C8}"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03358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https://www.who.int/health-topics/alcohol</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AEF95-1F9D-47FB-A798-3E3FB7DCC3A3}"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3093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80</a:t>
            </a:fld>
            <a:endParaRPr lang="de-DE"/>
          </a:p>
        </p:txBody>
      </p:sp>
    </p:spTree>
    <p:extLst>
      <p:ext uri="{BB962C8B-B14F-4D97-AF65-F5344CB8AC3E}">
        <p14:creationId xmlns:p14="http://schemas.microsoft.com/office/powerpoint/2010/main" val="551712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83</a:t>
            </a:fld>
            <a:endParaRPr lang="de-DE"/>
          </a:p>
        </p:txBody>
      </p:sp>
    </p:spTree>
    <p:extLst>
      <p:ext uri="{BB962C8B-B14F-4D97-AF65-F5344CB8AC3E}">
        <p14:creationId xmlns:p14="http://schemas.microsoft.com/office/powerpoint/2010/main" val="3599820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BE72F-B779-C020-2FE4-B637503BCF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C5CF78-094F-AEDC-7A08-997E4F16D3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3244C1-7105-BE6A-6551-A2F505A872F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10D7336-55F3-76A8-CC05-2EC36A354A8C}"/>
              </a:ext>
            </a:extLst>
          </p:cNvPr>
          <p:cNvSpPr>
            <a:spLocks noGrp="1"/>
          </p:cNvSpPr>
          <p:nvPr>
            <p:ph type="sldNum" sz="quarter" idx="5"/>
          </p:nvPr>
        </p:nvSpPr>
        <p:spPr/>
        <p:txBody>
          <a:bodyPr/>
          <a:lstStyle/>
          <a:p>
            <a:fld id="{36CAEF95-1F9D-47FB-A798-3E3FB7DCC3A3}" type="slidenum">
              <a:rPr lang="de-DE" smtClean="0"/>
              <a:t>85</a:t>
            </a:fld>
            <a:endParaRPr lang="de-DE"/>
          </a:p>
        </p:txBody>
      </p:sp>
    </p:spTree>
    <p:extLst>
      <p:ext uri="{BB962C8B-B14F-4D97-AF65-F5344CB8AC3E}">
        <p14:creationId xmlns:p14="http://schemas.microsoft.com/office/powerpoint/2010/main" val="9658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F195B-95BB-0A8E-71F1-C519BB50C43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FD26D7-03AE-4A58-52E4-9F60591456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EE72812-831A-97A5-3DEB-F85E03DE941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3E9941D-147F-FB97-9ABB-78A91C7D01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735A6-57B0-4D3C-86C1-BB401758EA1F}"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99014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endParaRPr lang="de-DE"/>
          </a:p>
        </p:txBody>
      </p:sp>
      <p:sp>
        <p:nvSpPr>
          <p:cNvPr id="4" name="Foliennummernplatzhalter 3"/>
          <p:cNvSpPr>
            <a:spLocks noGrp="1"/>
          </p:cNvSpPr>
          <p:nvPr>
            <p:ph type="sldNum" sz="quarter" idx="5"/>
          </p:nvPr>
        </p:nvSpPr>
        <p:spPr/>
        <p:txBody>
          <a:bodyPr/>
          <a:lstStyle/>
          <a:p>
            <a:fld id="{36CAEF95-1F9D-47FB-A798-3E3FB7DCC3A3}" type="slidenum">
              <a:rPr lang="de-DE" smtClean="0"/>
              <a:t>93</a:t>
            </a:fld>
            <a:endParaRPr lang="de-DE"/>
          </a:p>
        </p:txBody>
      </p:sp>
    </p:spTree>
    <p:extLst>
      <p:ext uri="{BB962C8B-B14F-4D97-AF65-F5344CB8AC3E}">
        <p14:creationId xmlns:p14="http://schemas.microsoft.com/office/powerpoint/2010/main" val="3184838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60A98-D491-04C5-6DC2-4C74A379AE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3D7719-7B30-79B3-D8EF-4137A349488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6E106E4-5010-6CDF-5E96-DD1DD09FAB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a:extLst>
              <a:ext uri="{FF2B5EF4-FFF2-40B4-BE49-F238E27FC236}">
                <a16:creationId xmlns:a16="http://schemas.microsoft.com/office/drawing/2014/main" id="{9D1371CA-487C-9668-668F-DF0DD92C41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90096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100</a:t>
            </a:fld>
            <a:endParaRPr lang="de-DE"/>
          </a:p>
        </p:txBody>
      </p:sp>
    </p:spTree>
    <p:extLst>
      <p:ext uri="{BB962C8B-B14F-4D97-AF65-F5344CB8AC3E}">
        <p14:creationId xmlns:p14="http://schemas.microsoft.com/office/powerpoint/2010/main" val="1503162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FB5D689-391D-4054-9744-213C6D41609E}" type="slidenum">
              <a:rPr lang="de-DE" smtClean="0"/>
              <a:t>101</a:t>
            </a:fld>
            <a:endParaRPr lang="de-DE"/>
          </a:p>
        </p:txBody>
      </p:sp>
    </p:spTree>
    <p:extLst>
      <p:ext uri="{BB962C8B-B14F-4D97-AF65-F5344CB8AC3E}">
        <p14:creationId xmlns:p14="http://schemas.microsoft.com/office/powerpoint/2010/main" val="330612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latin typeface="Georgia" panose="02040502050405020303" pitchFamily="18"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C93DA-3A49-40FD-88FE-908A67EA0C0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1095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103</a:t>
            </a:fld>
            <a:endParaRPr lang="de-DE"/>
          </a:p>
        </p:txBody>
      </p:sp>
    </p:spTree>
    <p:extLst>
      <p:ext uri="{BB962C8B-B14F-4D97-AF65-F5344CB8AC3E}">
        <p14:creationId xmlns:p14="http://schemas.microsoft.com/office/powerpoint/2010/main" val="1203459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104</a:t>
            </a:fld>
            <a:endParaRPr lang="de-DE"/>
          </a:p>
        </p:txBody>
      </p:sp>
    </p:spTree>
    <p:extLst>
      <p:ext uri="{BB962C8B-B14F-4D97-AF65-F5344CB8AC3E}">
        <p14:creationId xmlns:p14="http://schemas.microsoft.com/office/powerpoint/2010/main" val="2897147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FB5D689-391D-4054-9744-213C6D41609E}" type="slidenum">
              <a:rPr lang="de-DE" smtClean="0"/>
              <a:t>107</a:t>
            </a:fld>
            <a:endParaRPr lang="de-DE"/>
          </a:p>
        </p:txBody>
      </p:sp>
    </p:spTree>
    <p:extLst>
      <p:ext uri="{BB962C8B-B14F-4D97-AF65-F5344CB8AC3E}">
        <p14:creationId xmlns:p14="http://schemas.microsoft.com/office/powerpoint/2010/main" val="4237506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FB5D689-391D-4054-9744-213C6D41609E}" type="slidenum">
              <a:rPr lang="de-DE" smtClean="0"/>
              <a:t>108</a:t>
            </a:fld>
            <a:endParaRPr lang="de-DE"/>
          </a:p>
        </p:txBody>
      </p:sp>
    </p:spTree>
    <p:extLst>
      <p:ext uri="{BB962C8B-B14F-4D97-AF65-F5344CB8AC3E}">
        <p14:creationId xmlns:p14="http://schemas.microsoft.com/office/powerpoint/2010/main" val="1771349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6B0ED-9FAA-DCBB-C025-93D19D19F5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85620D-E81C-16DD-CE9D-7E97F3A1D94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70B2DF-EE9C-FE3B-6913-6E056B4C05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a:extLst>
              <a:ext uri="{FF2B5EF4-FFF2-40B4-BE49-F238E27FC236}">
                <a16:creationId xmlns:a16="http://schemas.microsoft.com/office/drawing/2014/main" id="{165EEC32-7E81-E0A2-16BF-624FE0CEA700}"/>
              </a:ext>
            </a:extLst>
          </p:cNvPr>
          <p:cNvSpPr>
            <a:spLocks noGrp="1"/>
          </p:cNvSpPr>
          <p:nvPr>
            <p:ph type="sldNum" sz="quarter" idx="5"/>
          </p:nvPr>
        </p:nvSpPr>
        <p:spPr/>
        <p:txBody>
          <a:bodyPr/>
          <a:lstStyle/>
          <a:p>
            <a:fld id="{1FB5D689-391D-4054-9744-213C6D41609E}" type="slidenum">
              <a:rPr lang="de-DE" smtClean="0"/>
              <a:t>109</a:t>
            </a:fld>
            <a:endParaRPr lang="de-DE"/>
          </a:p>
        </p:txBody>
      </p:sp>
    </p:spTree>
    <p:extLst>
      <p:ext uri="{BB962C8B-B14F-4D97-AF65-F5344CB8AC3E}">
        <p14:creationId xmlns:p14="http://schemas.microsoft.com/office/powerpoint/2010/main" val="120737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0FD87-E278-245C-B871-0700378723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8873E2-67DC-9197-BD95-7C1FC00F88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A91A756-DC7F-EAD3-47F0-DEE54B3D4F2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109197B0-000D-2486-FA27-E54DFED13B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C93DA-3A49-40FD-88FE-908A67EA0C0D}"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27152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5EE6-27E9-7074-C122-3DFA3F3AC2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E4033A-0ED7-F0EB-F49D-FD5D86938A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8A7B5E-0E84-A447-F6F8-1A668A02908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8185EAB-EAF8-658E-F85C-68A972085F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5D689-391D-4054-9744-213C6D41609E}"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7045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atin typeface="Georgia" panose="02040502050405020303" pitchFamily="18" charset="0"/>
              </a:rPr>
              <a:t>†</a:t>
            </a:r>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111</a:t>
            </a:fld>
            <a:endParaRPr lang="de-DE"/>
          </a:p>
        </p:txBody>
      </p:sp>
    </p:spTree>
    <p:extLst>
      <p:ext uri="{BB962C8B-B14F-4D97-AF65-F5344CB8AC3E}">
        <p14:creationId xmlns:p14="http://schemas.microsoft.com/office/powerpoint/2010/main" val="3931197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112</a:t>
            </a:fld>
            <a:endParaRPr lang="de-DE"/>
          </a:p>
        </p:txBody>
      </p:sp>
    </p:spTree>
    <p:extLst>
      <p:ext uri="{BB962C8B-B14F-4D97-AF65-F5344CB8AC3E}">
        <p14:creationId xmlns:p14="http://schemas.microsoft.com/office/powerpoint/2010/main" val="1536349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113</a:t>
            </a:fld>
            <a:endParaRPr lang="de-DE"/>
          </a:p>
        </p:txBody>
      </p:sp>
    </p:spTree>
    <p:extLst>
      <p:ext uri="{BB962C8B-B14F-4D97-AF65-F5344CB8AC3E}">
        <p14:creationId xmlns:p14="http://schemas.microsoft.com/office/powerpoint/2010/main" val="654412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114</a:t>
            </a:fld>
            <a:endParaRPr lang="de-DE"/>
          </a:p>
        </p:txBody>
      </p:sp>
    </p:spTree>
    <p:extLst>
      <p:ext uri="{BB962C8B-B14F-4D97-AF65-F5344CB8AC3E}">
        <p14:creationId xmlns:p14="http://schemas.microsoft.com/office/powerpoint/2010/main" val="8043049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6C184-8B67-DA42-20A1-55983F6CDF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60403D-3E61-877F-A3FC-8629BA8B34F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D11F8E4-625D-0208-61D8-887FAD04441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2946F64-1A2A-E9C4-7423-B82ED2581D9D}"/>
              </a:ext>
            </a:extLst>
          </p:cNvPr>
          <p:cNvSpPr>
            <a:spLocks noGrp="1"/>
          </p:cNvSpPr>
          <p:nvPr>
            <p:ph type="sldNum" sz="quarter" idx="5"/>
          </p:nvPr>
        </p:nvSpPr>
        <p:spPr/>
        <p:txBody>
          <a:bodyPr/>
          <a:lstStyle/>
          <a:p>
            <a:fld id="{1FB5D689-391D-4054-9744-213C6D41609E}" type="slidenum">
              <a:rPr lang="de-DE" smtClean="0"/>
              <a:t>116</a:t>
            </a:fld>
            <a:endParaRPr lang="de-DE"/>
          </a:p>
        </p:txBody>
      </p:sp>
    </p:spTree>
    <p:extLst>
      <p:ext uri="{BB962C8B-B14F-4D97-AF65-F5344CB8AC3E}">
        <p14:creationId xmlns:p14="http://schemas.microsoft.com/office/powerpoint/2010/main" val="1557362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119</a:t>
            </a:fld>
            <a:endParaRPr lang="de-DE"/>
          </a:p>
        </p:txBody>
      </p:sp>
    </p:spTree>
    <p:extLst>
      <p:ext uri="{BB962C8B-B14F-4D97-AF65-F5344CB8AC3E}">
        <p14:creationId xmlns:p14="http://schemas.microsoft.com/office/powerpoint/2010/main" val="1280294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8F3F-F036-11ED-E68D-D8EE8D9020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7B06FC-7F5A-BB4E-273D-09C1A3155A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AB6AEC-1318-D41F-8007-3CC8C8D4970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5D6ED89-F802-E664-76DC-873B492E7EE9}"/>
              </a:ext>
            </a:extLst>
          </p:cNvPr>
          <p:cNvSpPr>
            <a:spLocks noGrp="1"/>
          </p:cNvSpPr>
          <p:nvPr>
            <p:ph type="sldNum" sz="quarter" idx="5"/>
          </p:nvPr>
        </p:nvSpPr>
        <p:spPr/>
        <p:txBody>
          <a:bodyPr/>
          <a:lstStyle/>
          <a:p>
            <a:fld id="{1FB5D689-391D-4054-9744-213C6D41609E}" type="slidenum">
              <a:rPr lang="de-DE" smtClean="0"/>
              <a:t>121</a:t>
            </a:fld>
            <a:endParaRPr lang="de-DE"/>
          </a:p>
        </p:txBody>
      </p:sp>
    </p:spTree>
    <p:extLst>
      <p:ext uri="{BB962C8B-B14F-4D97-AF65-F5344CB8AC3E}">
        <p14:creationId xmlns:p14="http://schemas.microsoft.com/office/powerpoint/2010/main" val="4051215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122</a:t>
            </a:fld>
            <a:endParaRPr lang="de-DE"/>
          </a:p>
        </p:txBody>
      </p:sp>
    </p:spTree>
    <p:extLst>
      <p:ext uri="{BB962C8B-B14F-4D97-AF65-F5344CB8AC3E}">
        <p14:creationId xmlns:p14="http://schemas.microsoft.com/office/powerpoint/2010/main" val="3194523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129</a:t>
            </a:fld>
            <a:endParaRPr lang="de-DE"/>
          </a:p>
        </p:txBody>
      </p:sp>
    </p:spTree>
    <p:extLst>
      <p:ext uri="{BB962C8B-B14F-4D97-AF65-F5344CB8AC3E}">
        <p14:creationId xmlns:p14="http://schemas.microsoft.com/office/powerpoint/2010/main" val="163220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C93DA-3A49-40FD-88FE-908A67EA0C0D}"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345325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131</a:t>
            </a:fld>
            <a:endParaRPr lang="de-DE"/>
          </a:p>
        </p:txBody>
      </p:sp>
    </p:spTree>
    <p:extLst>
      <p:ext uri="{BB962C8B-B14F-4D97-AF65-F5344CB8AC3E}">
        <p14:creationId xmlns:p14="http://schemas.microsoft.com/office/powerpoint/2010/main" val="12583824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lnSpc>
                <a:spcPts val="1950"/>
              </a:lnSpc>
              <a:spcBef>
                <a:spcPts val="225"/>
              </a:spcBef>
              <a:buNone/>
            </a:pPr>
            <a:br>
              <a:rPr lang="de-DE" b="0" i="0" u="none" strike="noStrike">
                <a:solidFill>
                  <a:srgbClr val="000DA1"/>
                </a:solidFill>
                <a:effectLst/>
                <a:hlinkClick r:id="rId3"/>
              </a:rPr>
            </a:br>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135</a:t>
            </a:fld>
            <a:endParaRPr lang="de-DE"/>
          </a:p>
        </p:txBody>
      </p:sp>
    </p:spTree>
    <p:extLst>
      <p:ext uri="{BB962C8B-B14F-4D97-AF65-F5344CB8AC3E}">
        <p14:creationId xmlns:p14="http://schemas.microsoft.com/office/powerpoint/2010/main" val="2584812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1E429-4AFA-1C4A-A237-D398D8EFC7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D69C75-0940-8F9B-201F-D5618F72B5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E0F714-46AC-DBDC-AF3C-B55F6471199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D73C32C-F61B-6D8A-7D2E-7603A75A2F23}"/>
              </a:ext>
            </a:extLst>
          </p:cNvPr>
          <p:cNvSpPr>
            <a:spLocks noGrp="1"/>
          </p:cNvSpPr>
          <p:nvPr>
            <p:ph type="sldNum" sz="quarter" idx="5"/>
          </p:nvPr>
        </p:nvSpPr>
        <p:spPr/>
        <p:txBody>
          <a:bodyPr/>
          <a:lstStyle/>
          <a:p>
            <a:fld id="{7D1B94DF-26D5-4DE5-A0D8-4DFE0574939F}" type="slidenum">
              <a:rPr lang="de-DE" smtClean="0"/>
              <a:t>136</a:t>
            </a:fld>
            <a:endParaRPr lang="de-DE"/>
          </a:p>
        </p:txBody>
      </p:sp>
    </p:spTree>
    <p:extLst>
      <p:ext uri="{BB962C8B-B14F-4D97-AF65-F5344CB8AC3E}">
        <p14:creationId xmlns:p14="http://schemas.microsoft.com/office/powerpoint/2010/main" val="4229049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EBB09-F72D-AD9F-55F0-2889EB54C9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E645FD-5381-5770-B652-FC44D00650D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E034DA-1F82-0F33-7D02-AD9C666A701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893DA51-6D8D-E946-5335-B68A3ACECE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735A6-57B0-4D3C-86C1-BB401758EA1F}"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677755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058748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087E-62DD-5E23-1F0D-CAAE67454B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1C50C1E-339D-4201-C553-09BA101B1A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511DD36-BAEF-C0E7-730E-EFC828E6A69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7C9DBBB-451B-7B91-920E-659DBDFEF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067551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10922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2209-929E-7F00-589D-30B4AD304A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76E7A2-3BEC-DCA3-45B7-A7FEE49047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29DBA5E-9E98-B9E7-6C80-9202D86C3F5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E420F47-A28E-C0F6-BE97-0558356205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C93DA-3A49-40FD-88FE-908A67EA0C0D}"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852483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DD1C-C871-1A92-1FD4-9033C9D18E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9246E1-8C98-3D73-6C38-81ED43BC171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D726E0-C349-1376-44AD-879220D099D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AFE581DC-688B-703B-B149-F33550451D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622223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858F-885F-8F17-7633-CD435B0740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98A8A1-AA7C-EA29-A6FB-DB71A2380C0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492E6C2-6C3A-54DA-9AD4-05472B68F51E}"/>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4BCC0BB-6855-47EA-CEB4-2E75FAD01F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11433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65C5-1632-B84F-0CFD-0B0C664FE6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2B0F11-2ED4-E631-F9C6-D2C027C3976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C03DEFE-981D-D1BC-7E9D-8A5AB1A952B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948FD79-088F-ED56-64B0-0F39D18FC8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94DF-26D5-4DE5-A0D8-4DFE0574939F}"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720251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ACFE3-F58E-9065-0BD6-CB49994738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16E9C5-878B-E3DF-87B2-732BEFB893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ABD744C-457B-96EC-3D93-EA9EE7E7B1E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8EBD4AB-5715-807A-7153-0E66B52EF7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463453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777343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Typ-III- und Typ-VI-Kollagene sind fibrilläre und netzwerkbildende Proteine, die mit der Bildung von fibrotischem Gewebe in Verbindung stehen. Als Hauptbestandteil der ECM werden diese aus Kollagen gewonnenen Peptide als Biomarker zur Überwachung der </a:t>
            </a:r>
            <a:r>
              <a:rPr lang="de-DE" err="1"/>
              <a:t>Fibrogenese</a:t>
            </a:r>
            <a:r>
              <a:rPr lang="de-DE"/>
              <a:t> (Pro-C3, Pro-C6) oder </a:t>
            </a:r>
            <a:r>
              <a:rPr lang="de-DE" err="1"/>
              <a:t>Fibrolyse</a:t>
            </a:r>
            <a:r>
              <a:rPr lang="de-DE"/>
              <a:t> (CTX-3) verwendet</a:t>
            </a:r>
          </a:p>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155</a:t>
            </a:fld>
            <a:endParaRPr lang="de-DE"/>
          </a:p>
        </p:txBody>
      </p:sp>
    </p:spTree>
    <p:extLst>
      <p:ext uri="{BB962C8B-B14F-4D97-AF65-F5344CB8AC3E}">
        <p14:creationId xmlns:p14="http://schemas.microsoft.com/office/powerpoint/2010/main" val="39509815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157</a:t>
            </a:fld>
            <a:endParaRPr lang="de-DE"/>
          </a:p>
        </p:txBody>
      </p:sp>
    </p:spTree>
    <p:extLst>
      <p:ext uri="{BB962C8B-B14F-4D97-AF65-F5344CB8AC3E}">
        <p14:creationId xmlns:p14="http://schemas.microsoft.com/office/powerpoint/2010/main" val="39451652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FA2E2-807B-E7E8-C3D3-DEBA3A7C3C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0C37DC-5275-2351-285B-B2E3266C916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536F306-22E1-22BA-611F-F644AFADD46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21C81473-293F-448A-5E03-9D99FB43F8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463225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D1B94DF-26D5-4DE5-A0D8-4DFE0574939F}" type="slidenum">
              <a:rPr lang="de-DE" smtClean="0"/>
              <a:t>159</a:t>
            </a:fld>
            <a:endParaRPr lang="de-DE"/>
          </a:p>
        </p:txBody>
      </p:sp>
    </p:spTree>
    <p:extLst>
      <p:ext uri="{BB962C8B-B14F-4D97-AF65-F5344CB8AC3E}">
        <p14:creationId xmlns:p14="http://schemas.microsoft.com/office/powerpoint/2010/main" val="16062102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VORLAGE </a:t>
            </a:r>
          </a:p>
        </p:txBody>
      </p:sp>
      <p:sp>
        <p:nvSpPr>
          <p:cNvPr id="4" name="Foliennummernplatzhalter 3"/>
          <p:cNvSpPr>
            <a:spLocks noGrp="1"/>
          </p:cNvSpPr>
          <p:nvPr>
            <p:ph type="sldNum" sz="quarter" idx="5"/>
          </p:nvPr>
        </p:nvSpPr>
        <p:spPr/>
        <p:txBody>
          <a:bodyPr/>
          <a:lstStyle/>
          <a:p>
            <a:fld id="{7D1B94DF-26D5-4DE5-A0D8-4DFE0574939F}" type="slidenum">
              <a:rPr lang="de-DE" smtClean="0"/>
              <a:t>160</a:t>
            </a:fld>
            <a:endParaRPr lang="de-DE"/>
          </a:p>
        </p:txBody>
      </p:sp>
    </p:spTree>
    <p:extLst>
      <p:ext uri="{BB962C8B-B14F-4D97-AF65-F5344CB8AC3E}">
        <p14:creationId xmlns:p14="http://schemas.microsoft.com/office/powerpoint/2010/main" val="4014839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161</a:t>
            </a:fld>
            <a:endParaRPr lang="de-DE"/>
          </a:p>
        </p:txBody>
      </p:sp>
    </p:spTree>
    <p:extLst>
      <p:ext uri="{BB962C8B-B14F-4D97-AF65-F5344CB8AC3E}">
        <p14:creationId xmlns:p14="http://schemas.microsoft.com/office/powerpoint/2010/main" val="25445533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C53E-B320-50E0-1C35-DE2066DC05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4235AA-0B04-3A85-7CAA-B02DB5FCA9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BBB060-6DEB-71F9-14F7-60F03DE4E02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A3F4B0E-3C94-FA1A-4F84-05BD46F98A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5935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F3A62-30AC-49DA-B2DC-BDCE2548741B}" type="slidenum">
              <a:rPr kumimoji="0" lang="de-D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de-D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8967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D1B94DF-26D5-4DE5-A0D8-4DFE0574939F}" type="slidenum">
              <a:rPr lang="de-DE" smtClean="0"/>
              <a:t>16</a:t>
            </a:fld>
            <a:endParaRPr lang="de-DE"/>
          </a:p>
        </p:txBody>
      </p:sp>
    </p:spTree>
    <p:extLst>
      <p:ext uri="{BB962C8B-B14F-4D97-AF65-F5344CB8AC3E}">
        <p14:creationId xmlns:p14="http://schemas.microsoft.com/office/powerpoint/2010/main" val="3262573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2.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3.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4.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eressenskonflik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836F3-841A-44A7-9532-8256B8C8B62F}"/>
              </a:ext>
            </a:extLst>
          </p:cNvPr>
          <p:cNvSpPr>
            <a:spLocks noGrp="1"/>
          </p:cNvSpPr>
          <p:nvPr>
            <p:ph type="title" hasCustomPrompt="1"/>
          </p:nvPr>
        </p:nvSpPr>
        <p:spPr/>
        <p:txBody>
          <a:bodyPr/>
          <a:lstStyle>
            <a:lvl1pPr>
              <a:defRPr/>
            </a:lvl1pPr>
          </a:lstStyle>
          <a:p>
            <a:r>
              <a:rPr lang="de-DE"/>
              <a:t>Interessenkonflikte</a:t>
            </a:r>
          </a:p>
        </p:txBody>
      </p:sp>
      <p:sp>
        <p:nvSpPr>
          <p:cNvPr id="3" name="Content Placeholder 2">
            <a:extLst>
              <a:ext uri="{FF2B5EF4-FFF2-40B4-BE49-F238E27FC236}">
                <a16:creationId xmlns:a16="http://schemas.microsoft.com/office/drawing/2014/main" id="{D7EC92AF-4329-4D40-9F7D-4FA4B69725D9}"/>
              </a:ext>
            </a:extLst>
          </p:cNvPr>
          <p:cNvSpPr>
            <a:spLocks noGrp="1"/>
          </p:cNvSpPr>
          <p:nvPr>
            <p:ph idx="1" hasCustomPrompt="1"/>
          </p:nvPr>
        </p:nvSpPr>
        <p:spPr>
          <a:xfrm>
            <a:off x="648000" y="194400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Tree>
    <p:custDataLst>
      <p:tags r:id="rId1"/>
    </p:custDataLst>
    <p:extLst>
      <p:ext uri="{BB962C8B-B14F-4D97-AF65-F5344CB8AC3E}">
        <p14:creationId xmlns:p14="http://schemas.microsoft.com/office/powerpoint/2010/main" val="3817583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ispielfolie Vide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Medienplatzhalter 3">
            <a:extLst>
              <a:ext uri="{FF2B5EF4-FFF2-40B4-BE49-F238E27FC236}">
                <a16:creationId xmlns:a16="http://schemas.microsoft.com/office/drawing/2014/main" id="{239D9EE5-96F6-4299-AB1D-62ABA9618B6F}"/>
              </a:ext>
            </a:extLst>
          </p:cNvPr>
          <p:cNvSpPr>
            <a:spLocks noGrp="1"/>
          </p:cNvSpPr>
          <p:nvPr>
            <p:ph type="media" sz="quarter" idx="18"/>
          </p:nvPr>
        </p:nvSpPr>
        <p:spPr>
          <a:xfrm>
            <a:off x="637953" y="1946275"/>
            <a:ext cx="10898410" cy="4284663"/>
          </a:xfrm>
        </p:spPr>
        <p:txBody>
          <a:bodyPr/>
          <a:lstStyle/>
          <a:p>
            <a:endParaRPr lang="de-DE"/>
          </a:p>
        </p:txBody>
      </p:sp>
    </p:spTree>
    <p:custDataLst>
      <p:tags r:id="rId1"/>
    </p:custDataLst>
    <p:extLst>
      <p:ext uri="{BB962C8B-B14F-4D97-AF65-F5344CB8AC3E}">
        <p14:creationId xmlns:p14="http://schemas.microsoft.com/office/powerpoint/2010/main" val="422063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AF62B-DEC2-4783-ADC4-8161C2C5A376}"/>
              </a:ext>
            </a:extLst>
          </p:cNvPr>
          <p:cNvSpPr>
            <a:spLocks noGrp="1"/>
          </p:cNvSpPr>
          <p:nvPr>
            <p:ph type="title" hasCustomPrompt="1"/>
          </p:nvPr>
        </p:nvSpPr>
        <p:spPr>
          <a:xfrm>
            <a:off x="648000" y="3468703"/>
            <a:ext cx="10896000" cy="1296000"/>
          </a:xfrm>
        </p:spPr>
        <p:txBody>
          <a:bodyPr/>
          <a:lstStyle>
            <a:lvl1pPr algn="ctr">
              <a:defRPr/>
            </a:lvl1pPr>
          </a:lstStyle>
          <a:p>
            <a:r>
              <a:rPr lang="de-DE"/>
              <a:t>Vielen Dank </a:t>
            </a:r>
            <a:br>
              <a:rPr lang="de-DE"/>
            </a:br>
            <a:r>
              <a:rPr lang="de-DE"/>
              <a:t>für Ihre Aufmerksamkeit!</a:t>
            </a:r>
          </a:p>
        </p:txBody>
      </p:sp>
      <p:sp>
        <p:nvSpPr>
          <p:cNvPr id="3" name="Text Placeholder 9">
            <a:extLst>
              <a:ext uri="{FF2B5EF4-FFF2-40B4-BE49-F238E27FC236}">
                <a16:creationId xmlns:a16="http://schemas.microsoft.com/office/drawing/2014/main" id="{6BC98BC0-A2B8-4372-9F0F-AC6A9FCEAF14}"/>
              </a:ext>
            </a:extLst>
          </p:cNvPr>
          <p:cNvSpPr>
            <a:spLocks noGrp="1"/>
          </p:cNvSpPr>
          <p:nvPr>
            <p:ph type="body" sz="quarter" idx="14" hasCustomPrompt="1"/>
          </p:nvPr>
        </p:nvSpPr>
        <p:spPr>
          <a:xfrm>
            <a:off x="2730001" y="5009373"/>
            <a:ext cx="6731999" cy="452488"/>
          </a:xfrm>
        </p:spPr>
        <p:txBody>
          <a:bodyPr/>
          <a:lstStyle>
            <a:lvl1pPr marL="0" indent="0" algn="ctr">
              <a:buNone/>
              <a:defRPr sz="2000" b="1">
                <a:solidFill>
                  <a:srgbClr val="001965"/>
                </a:solidFill>
              </a:defRPr>
            </a:lvl1pPr>
          </a:lstStyle>
          <a:p>
            <a:pPr lvl="0"/>
            <a:r>
              <a:rPr lang="en-GB"/>
              <a:t>Name des </a:t>
            </a:r>
            <a:r>
              <a:rPr lang="en-GB" err="1"/>
              <a:t>Referenten</a:t>
            </a:r>
            <a:endParaRPr lang="en-GB"/>
          </a:p>
        </p:txBody>
      </p:sp>
      <p:sp>
        <p:nvSpPr>
          <p:cNvPr id="5" name="Bildplatzhalter 4">
            <a:extLst>
              <a:ext uri="{FF2B5EF4-FFF2-40B4-BE49-F238E27FC236}">
                <a16:creationId xmlns:a16="http://schemas.microsoft.com/office/drawing/2014/main" id="{EA43297C-8804-47EB-B588-BA86BB8FE46F}"/>
              </a:ext>
            </a:extLst>
          </p:cNvPr>
          <p:cNvSpPr>
            <a:spLocks noGrp="1"/>
          </p:cNvSpPr>
          <p:nvPr>
            <p:ph type="pic" sz="quarter" idx="15"/>
          </p:nvPr>
        </p:nvSpPr>
        <p:spPr>
          <a:xfrm>
            <a:off x="0" y="0"/>
            <a:ext cx="12192000" cy="6858000"/>
          </a:xfrm>
        </p:spPr>
        <p:txBody>
          <a:bodyPr/>
          <a:lstStyle/>
          <a:p>
            <a:endParaRPr lang="de-DE"/>
          </a:p>
        </p:txBody>
      </p:sp>
    </p:spTree>
    <p:custDataLst>
      <p:tags r:id="rId1"/>
    </p:custDataLst>
    <p:extLst>
      <p:ext uri="{BB962C8B-B14F-4D97-AF65-F5344CB8AC3E}">
        <p14:creationId xmlns:p14="http://schemas.microsoft.com/office/powerpoint/2010/main" val="241238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Autofit/>
          </a:bodyPr>
          <a:lstStyle>
            <a:lvl1pPr>
              <a:defRPr lang="en-US" dirty="0"/>
            </a:lvl1pPr>
          </a:lstStyle>
          <a:p>
            <a:pPr lvl="0"/>
            <a:r>
              <a:rPr lang="de-DE"/>
              <a:t>Mastertitelformat bearbeiten</a:t>
            </a:r>
            <a:endParaRPr lang="en-US"/>
          </a:p>
        </p:txBody>
      </p:sp>
      <p:sp>
        <p:nvSpPr>
          <p:cNvPr id="3" name="Content Placeholder 2"/>
          <p:cNvSpPr>
            <a:spLocks noGrp="1"/>
          </p:cNvSpPr>
          <p:nvPr>
            <p:ph sz="half" idx="1" hasCustomPrompt="1"/>
          </p:nvPr>
        </p:nvSpPr>
        <p:spPr>
          <a:xfrm>
            <a:off x="334434" y="1510564"/>
            <a:ext cx="11522207" cy="4125135"/>
          </a:xfrm>
        </p:spPr>
        <p:txBody>
          <a:bodyPr/>
          <a:lstStyle>
            <a:lvl1pPr marL="363730" indent="-363730">
              <a:defRPr/>
            </a:lvl1pPr>
            <a:lvl2pPr marL="477924" indent="359500">
              <a:defRPr/>
            </a:lvl2pPr>
            <a:lvl3pPr marL="1315349" indent="-359500">
              <a:defRPr/>
            </a:lvl3pPr>
          </a:lstStyle>
          <a:p>
            <a:pPr lvl="0"/>
            <a:r>
              <a:rPr lang="de-DE"/>
              <a:t>Mastertextformat bearbeiten</a:t>
            </a:r>
          </a:p>
          <a:p>
            <a:pPr lvl="1"/>
            <a:r>
              <a:rPr lang="de-DE"/>
              <a:t>Zweite Ebene</a:t>
            </a:r>
          </a:p>
          <a:p>
            <a:pPr lvl="2"/>
            <a:r>
              <a:rPr lang="de-DE"/>
              <a:t>Dritte Ebene</a:t>
            </a:r>
          </a:p>
        </p:txBody>
      </p:sp>
      <p:sp>
        <p:nvSpPr>
          <p:cNvPr id="6" name="Text Placeholder 3">
            <a:extLst>
              <a:ext uri="{FF2B5EF4-FFF2-40B4-BE49-F238E27FC236}">
                <a16:creationId xmlns:a16="http://schemas.microsoft.com/office/drawing/2014/main" id="{35AEBAFC-7F5E-43B1-8444-A1905276491D}"/>
              </a:ext>
            </a:extLst>
          </p:cNvPr>
          <p:cNvSpPr>
            <a:spLocks noGrp="1"/>
          </p:cNvSpPr>
          <p:nvPr>
            <p:ph type="body" sz="half" idx="13" hasCustomPrompt="1"/>
          </p:nvPr>
        </p:nvSpPr>
        <p:spPr>
          <a:xfrm>
            <a:off x="334432" y="6307100"/>
            <a:ext cx="5521541" cy="143437"/>
          </a:xfrm>
        </p:spPr>
        <p:txBody>
          <a:bodyPr wrap="square" anchor="b" anchorCtr="0">
            <a:spAutoFit/>
          </a:bodyPr>
          <a:lstStyle>
            <a:lvl1pPr marL="0" indent="0">
              <a:buNone/>
              <a:defRPr sz="932">
                <a:solidFill>
                  <a:srgbClr val="82786F"/>
                </a:solidFill>
              </a:defRPr>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de-DE"/>
              <a:t>Fußzeile: </a:t>
            </a:r>
            <a:r>
              <a:rPr lang="de-DE" err="1"/>
              <a:t>Verdana</a:t>
            </a:r>
            <a:r>
              <a:rPr lang="de-DE"/>
              <a:t> 7, linksbündig</a:t>
            </a:r>
          </a:p>
        </p:txBody>
      </p:sp>
      <p:sp>
        <p:nvSpPr>
          <p:cNvPr id="7" name="Text Placeholder 3">
            <a:extLst>
              <a:ext uri="{FF2B5EF4-FFF2-40B4-BE49-F238E27FC236}">
                <a16:creationId xmlns:a16="http://schemas.microsoft.com/office/drawing/2014/main" id="{AADA88B0-4FB6-4960-A98E-D3AC6AE32570}"/>
              </a:ext>
            </a:extLst>
          </p:cNvPr>
          <p:cNvSpPr>
            <a:spLocks noGrp="1"/>
          </p:cNvSpPr>
          <p:nvPr>
            <p:ph type="body" sz="half" idx="14" hasCustomPrompt="1"/>
          </p:nvPr>
        </p:nvSpPr>
        <p:spPr>
          <a:xfrm>
            <a:off x="6096001" y="6522688"/>
            <a:ext cx="4849284" cy="167654"/>
          </a:xfrm>
        </p:spPr>
        <p:txBody>
          <a:bodyPr wrap="square" bIns="3600" anchor="b" anchorCtr="0">
            <a:spAutoFit/>
          </a:bodyPr>
          <a:lstStyle>
            <a:lvl1pPr marL="0" indent="0" algn="r">
              <a:buNone/>
              <a:defRPr sz="1066" i="1">
                <a:solidFill>
                  <a:srgbClr val="82786F"/>
                </a:solidFill>
              </a:defRPr>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de-DE"/>
              <a:t>Quelle: </a:t>
            </a:r>
            <a:r>
              <a:rPr lang="de-DE" err="1"/>
              <a:t>Verdana</a:t>
            </a:r>
            <a:r>
              <a:rPr lang="de-DE"/>
              <a:t> 8, kursiv, rechtsbündig</a:t>
            </a:r>
          </a:p>
        </p:txBody>
      </p:sp>
    </p:spTree>
    <p:extLst>
      <p:ext uri="{BB962C8B-B14F-4D97-AF65-F5344CB8AC3E}">
        <p14:creationId xmlns:p14="http://schemas.microsoft.com/office/powerpoint/2010/main" val="3006238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0278F86-5DA9-4755-A0FC-070F606A7308}"/>
              </a:ext>
            </a:extLst>
          </p:cNvPr>
          <p:cNvSpPr>
            <a:spLocks noGrp="1"/>
          </p:cNvSpPr>
          <p:nvPr>
            <p:ph type="dt" sz="half" idx="10"/>
          </p:nvPr>
        </p:nvSpPr>
        <p:spPr/>
        <p:txBody>
          <a:bodyPr/>
          <a:lstStyle/>
          <a:p>
            <a:fld id="{AAC0F73C-A3D3-430D-9A29-D7B932FAB3FA}" type="datetimeFigureOut">
              <a:rPr lang="de-DE" smtClean="0"/>
              <a:t>26.06.2025</a:t>
            </a:fld>
            <a:endParaRPr lang="de-DE"/>
          </a:p>
        </p:txBody>
      </p:sp>
      <p:sp>
        <p:nvSpPr>
          <p:cNvPr id="3" name="Fußzeilenplatzhalter 2">
            <a:extLst>
              <a:ext uri="{FF2B5EF4-FFF2-40B4-BE49-F238E27FC236}">
                <a16:creationId xmlns:a16="http://schemas.microsoft.com/office/drawing/2014/main" id="{F854EEAC-5FBD-421B-BCAA-AFE8A251244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A5A128E-C998-4D51-929B-D2BC3429E3DA}"/>
              </a:ext>
            </a:extLst>
          </p:cNvPr>
          <p:cNvSpPr>
            <a:spLocks noGrp="1"/>
          </p:cNvSpPr>
          <p:nvPr>
            <p:ph type="sldNum" sz="quarter" idx="12"/>
          </p:nvPr>
        </p:nvSpPr>
        <p:spPr/>
        <p:txBody>
          <a:bodyPr/>
          <a:lstStyle/>
          <a:p>
            <a:fld id="{C29ECCE6-D547-47DF-9175-D44649A02AF2}" type="slidenum">
              <a:rPr lang="de-DE" smtClean="0"/>
              <a:t>‹#›</a:t>
            </a:fld>
            <a:endParaRPr lang="de-DE"/>
          </a:p>
        </p:txBody>
      </p:sp>
    </p:spTree>
    <p:extLst>
      <p:ext uri="{BB962C8B-B14F-4D97-AF65-F5344CB8AC3E}">
        <p14:creationId xmlns:p14="http://schemas.microsoft.com/office/powerpoint/2010/main" val="3856368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essenskonflik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836F3-841A-44A7-9532-8256B8C8B62F}"/>
              </a:ext>
            </a:extLst>
          </p:cNvPr>
          <p:cNvSpPr>
            <a:spLocks noGrp="1"/>
          </p:cNvSpPr>
          <p:nvPr>
            <p:ph type="title" hasCustomPrompt="1"/>
          </p:nvPr>
        </p:nvSpPr>
        <p:spPr/>
        <p:txBody>
          <a:bodyPr/>
          <a:lstStyle>
            <a:lvl1pPr>
              <a:defRPr/>
            </a:lvl1pPr>
          </a:lstStyle>
          <a:p>
            <a:r>
              <a:rPr lang="de-DE"/>
              <a:t>Interessenkonflikte</a:t>
            </a:r>
          </a:p>
        </p:txBody>
      </p:sp>
      <p:sp>
        <p:nvSpPr>
          <p:cNvPr id="3" name="Content Placeholder 2">
            <a:extLst>
              <a:ext uri="{FF2B5EF4-FFF2-40B4-BE49-F238E27FC236}">
                <a16:creationId xmlns:a16="http://schemas.microsoft.com/office/drawing/2014/main" id="{D7EC92AF-4329-4D40-9F7D-4FA4B69725D9}"/>
              </a:ext>
            </a:extLst>
          </p:cNvPr>
          <p:cNvSpPr>
            <a:spLocks noGrp="1"/>
          </p:cNvSpPr>
          <p:nvPr>
            <p:ph idx="1" hasCustomPrompt="1"/>
          </p:nvPr>
        </p:nvSpPr>
        <p:spPr>
          <a:xfrm>
            <a:off x="648000" y="194400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Tree>
    <p:custDataLst>
      <p:tags r:id="rId1"/>
    </p:custDataLst>
    <p:extLst>
      <p:ext uri="{BB962C8B-B14F-4D97-AF65-F5344CB8AC3E}">
        <p14:creationId xmlns:p14="http://schemas.microsoft.com/office/powerpoint/2010/main" val="94967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ischenfolie hell">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rgbClr val="001965"/>
                </a:solidFill>
              </a:defRPr>
            </a:lvl1pPr>
          </a:lstStyle>
          <a:p>
            <a:r>
              <a:rPr lang="de-DE"/>
              <a:t>Titel des Vortrags</a:t>
            </a:r>
            <a:endParaRPr lang="en-GB"/>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da-DK" sz="100">
                <a:solidFill>
                  <a:srgbClr val="666666"/>
                </a:solidFill>
                <a:latin typeface="Apis For Office" panose="020B0504010101010104"/>
                <a:ea typeface="Apis For Office Light" panose="020B0404010101010104" pitchFamily="34" charset="0"/>
                <a:cs typeface="Apis For Office Light" panose="020B0404010101010104" pitchFamily="34" charset="0"/>
              </a:rPr>
              <a:t>Light</a:t>
            </a:r>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18" name="Text Placeholder 9">
            <a:extLst>
              <a:ext uri="{FF2B5EF4-FFF2-40B4-BE49-F238E27FC236}">
                <a16:creationId xmlns:a16="http://schemas.microsoft.com/office/drawing/2014/main" id="{C011D9B0-146C-4C7D-9A9C-CB5C1A7B12F6}"/>
              </a:ext>
            </a:extLst>
          </p:cNvPr>
          <p:cNvSpPr>
            <a:spLocks noGrp="1"/>
          </p:cNvSpPr>
          <p:nvPr>
            <p:ph type="body" sz="quarter" idx="14" hasCustomPrompt="1"/>
          </p:nvPr>
        </p:nvSpPr>
        <p:spPr>
          <a:xfrm>
            <a:off x="647999" y="5644800"/>
            <a:ext cx="6731999" cy="452488"/>
          </a:xfrm>
        </p:spPr>
        <p:txBody>
          <a:bodyPr/>
          <a:lstStyle>
            <a:lvl1pPr marL="0" indent="0">
              <a:buNone/>
              <a:defRPr sz="2000" b="1">
                <a:solidFill>
                  <a:srgbClr val="001965"/>
                </a:solidFill>
              </a:defRPr>
            </a:lvl1pPr>
          </a:lstStyle>
          <a:p>
            <a:pPr lvl="0"/>
            <a:r>
              <a:rPr lang="en-GB"/>
              <a:t>Autor et al.</a:t>
            </a:r>
          </a:p>
        </p:txBody>
      </p:sp>
      <p:sp>
        <p:nvSpPr>
          <p:cNvPr id="6" name="Freeform: Shape 33">
            <a:extLst>
              <a:ext uri="{FF2B5EF4-FFF2-40B4-BE49-F238E27FC236}">
                <a16:creationId xmlns:a16="http://schemas.microsoft.com/office/drawing/2014/main" id="{AC7A53E3-83CD-3E82-A59B-93C738AFFF8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
        <p:nvSpPr>
          <p:cNvPr id="7" name="Textplatzhalter 8">
            <a:extLst>
              <a:ext uri="{FF2B5EF4-FFF2-40B4-BE49-F238E27FC236}">
                <a16:creationId xmlns:a16="http://schemas.microsoft.com/office/drawing/2014/main" id="{CA517734-2EF4-AC43-0548-FE9AF71E5B95}"/>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3972607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ispi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B8609-6D5D-4085-A5C9-E5B5097AD7F4}"/>
              </a:ext>
            </a:extLst>
          </p:cNvPr>
          <p:cNvSpPr>
            <a:spLocks noGrp="1"/>
          </p:cNvSpPr>
          <p:nvPr>
            <p:ph type="title" hasCustomPrompt="1"/>
          </p:nvPr>
        </p:nvSpPr>
        <p:spPr/>
        <p:txBody>
          <a:bodyPr/>
          <a:lstStyle>
            <a:lvl1pPr>
              <a:defRPr>
                <a:solidFill>
                  <a:srgbClr val="001965"/>
                </a:solidFill>
              </a:defRPr>
            </a:lvl1pPr>
          </a:lstStyle>
          <a:p>
            <a:r>
              <a:rPr lang="de-DE"/>
              <a:t>Folientitel einfügen</a:t>
            </a:r>
          </a:p>
        </p:txBody>
      </p:sp>
      <p:sp>
        <p:nvSpPr>
          <p:cNvPr id="14" name="Content Placeholder 2">
            <a:extLst>
              <a:ext uri="{FF2B5EF4-FFF2-40B4-BE49-F238E27FC236}">
                <a16:creationId xmlns:a16="http://schemas.microsoft.com/office/drawing/2014/main" id="{79A32662-4A70-4985-AA18-24B441CB5CF6}"/>
              </a:ext>
            </a:extLst>
          </p:cNvPr>
          <p:cNvSpPr>
            <a:spLocks noGrp="1"/>
          </p:cNvSpPr>
          <p:nvPr>
            <p:ph idx="1" hasCustomPrompt="1"/>
          </p:nvPr>
        </p:nvSpPr>
        <p:spPr>
          <a:xfrm>
            <a:off x="648000" y="194722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Textplatzhalter 8">
            <a:extLst>
              <a:ext uri="{FF2B5EF4-FFF2-40B4-BE49-F238E27FC236}">
                <a16:creationId xmlns:a16="http://schemas.microsoft.com/office/drawing/2014/main" id="{89548FE9-2308-4A96-9E0A-09911C9237E2}"/>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7" name="Textplatzhalter 8">
            <a:extLst>
              <a:ext uri="{FF2B5EF4-FFF2-40B4-BE49-F238E27FC236}">
                <a16:creationId xmlns:a16="http://schemas.microsoft.com/office/drawing/2014/main" id="{A5632E49-2329-4BAC-AF76-39546EBB5473}"/>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360090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ispielfol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00DFB-591A-4D2A-B20B-A23A0BB7B167}"/>
              </a:ext>
            </a:extLst>
          </p:cNvPr>
          <p:cNvSpPr>
            <a:spLocks noGrp="1"/>
          </p:cNvSpPr>
          <p:nvPr>
            <p:ph type="title" hasCustomPrompt="1"/>
          </p:nvPr>
        </p:nvSpPr>
        <p:spPr/>
        <p:txBody>
          <a:bodyPr/>
          <a:lstStyle/>
          <a:p>
            <a:r>
              <a:rPr lang="de-DE"/>
              <a:t>Folientitel einfügen</a:t>
            </a:r>
          </a:p>
        </p:txBody>
      </p:sp>
      <p:sp>
        <p:nvSpPr>
          <p:cNvPr id="6" name="Content Placeholder 2">
            <a:extLst>
              <a:ext uri="{FF2B5EF4-FFF2-40B4-BE49-F238E27FC236}">
                <a16:creationId xmlns:a16="http://schemas.microsoft.com/office/drawing/2014/main" id="{CF408191-C1C8-4415-A699-202852C4F5BB}"/>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8" name="Content Placeholder 2">
            <a:extLst>
              <a:ext uri="{FF2B5EF4-FFF2-40B4-BE49-F238E27FC236}">
                <a16:creationId xmlns:a16="http://schemas.microsoft.com/office/drawing/2014/main" id="{E90813AF-9927-4A00-A726-D1E2F2F3604A}"/>
              </a:ext>
            </a:extLst>
          </p:cNvPr>
          <p:cNvSpPr>
            <a:spLocks noGrp="1"/>
          </p:cNvSpPr>
          <p:nvPr>
            <p:ph idx="13" hasCustomPrompt="1"/>
          </p:nvPr>
        </p:nvSpPr>
        <p:spPr>
          <a:xfrm>
            <a:off x="6196616" y="1948149"/>
            <a:ext cx="5347384"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9" name="Textplatzhalter 8">
            <a:extLst>
              <a:ext uri="{FF2B5EF4-FFF2-40B4-BE49-F238E27FC236}">
                <a16:creationId xmlns:a16="http://schemas.microsoft.com/office/drawing/2014/main" id="{8B730FA4-2A3A-4168-8F5E-99BF35C46E08}"/>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10" name="Textplatzhalter 8">
            <a:extLst>
              <a:ext uri="{FF2B5EF4-FFF2-40B4-BE49-F238E27FC236}">
                <a16:creationId xmlns:a16="http://schemas.microsoft.com/office/drawing/2014/main" id="{B633C687-E8C3-401B-8DC9-A7E6908A12AC}"/>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425268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ispielfolien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Content Placeholder 2">
            <a:extLst>
              <a:ext uri="{FF2B5EF4-FFF2-40B4-BE49-F238E27FC236}">
                <a16:creationId xmlns:a16="http://schemas.microsoft.com/office/drawing/2014/main" id="{4BBE6F1E-FA64-43AE-8831-5C4B1699347C}"/>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10" name="Bildplatzhalter 3">
            <a:extLst>
              <a:ext uri="{FF2B5EF4-FFF2-40B4-BE49-F238E27FC236}">
                <a16:creationId xmlns:a16="http://schemas.microsoft.com/office/drawing/2014/main" id="{1A857882-D332-464F-81A1-AC89DC3C786A}"/>
              </a:ext>
            </a:extLst>
          </p:cNvPr>
          <p:cNvSpPr>
            <a:spLocks noGrp="1"/>
          </p:cNvSpPr>
          <p:nvPr>
            <p:ph type="pic" sz="quarter" idx="18"/>
          </p:nvPr>
        </p:nvSpPr>
        <p:spPr>
          <a:xfrm>
            <a:off x="6198669" y="1946275"/>
            <a:ext cx="5348806" cy="4284663"/>
          </a:xfrm>
        </p:spPr>
        <p:txBody>
          <a:bodyPr/>
          <a:lstStyle/>
          <a:p>
            <a:endParaRPr lang="de-DE"/>
          </a:p>
        </p:txBody>
      </p:sp>
    </p:spTree>
    <p:custDataLst>
      <p:tags r:id="rId1"/>
    </p:custDataLst>
    <p:extLst>
      <p:ext uri="{BB962C8B-B14F-4D97-AF65-F5344CB8AC3E}">
        <p14:creationId xmlns:p14="http://schemas.microsoft.com/office/powerpoint/2010/main" val="399768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ispielfolien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1B8-450B-4FD0-8894-C333FBA76BC4}"/>
              </a:ext>
            </a:extLst>
          </p:cNvPr>
          <p:cNvSpPr>
            <a:spLocks noGrp="1"/>
          </p:cNvSpPr>
          <p:nvPr>
            <p:ph type="title" hasCustomPrompt="1"/>
          </p:nvPr>
        </p:nvSpPr>
        <p:spPr/>
        <p:txBody>
          <a:bodyPr/>
          <a:lstStyle/>
          <a:p>
            <a:r>
              <a:rPr lang="de-DE"/>
              <a:t>Folientitel einfügen</a:t>
            </a:r>
          </a:p>
        </p:txBody>
      </p:sp>
      <p:sp>
        <p:nvSpPr>
          <p:cNvPr id="3" name="Textplatzhalter 8">
            <a:extLst>
              <a:ext uri="{FF2B5EF4-FFF2-40B4-BE49-F238E27FC236}">
                <a16:creationId xmlns:a16="http://schemas.microsoft.com/office/drawing/2014/main" id="{97236A2B-FDCD-4D19-8DEC-698EA06D0608}"/>
              </a:ext>
            </a:extLst>
          </p:cNvPr>
          <p:cNvSpPr>
            <a:spLocks noGrp="1"/>
          </p:cNvSpPr>
          <p:nvPr>
            <p:ph type="body" sz="quarter" idx="15" hasCustomPrompt="1"/>
          </p:nvPr>
        </p:nvSpPr>
        <p:spPr>
          <a:xfrm rot="16200000">
            <a:off x="9331883" y="3668194"/>
            <a:ext cx="4444410" cy="1006626"/>
          </a:xfrm>
        </p:spPr>
        <p:txBody>
          <a:bodyPr anchor="b"/>
          <a:lstStyle>
            <a:lvl1pPr marL="0" indent="0">
              <a:buNone/>
              <a:defRPr sz="900">
                <a:solidFill>
                  <a:srgbClr val="939AA7"/>
                </a:solidFill>
              </a:defRPr>
            </a:lvl1pPr>
          </a:lstStyle>
          <a:p>
            <a:pPr lvl="0"/>
            <a:r>
              <a:rPr lang="de-DE"/>
              <a:t>Notizen und Abkürzungen</a:t>
            </a:r>
          </a:p>
        </p:txBody>
      </p:sp>
      <p:sp>
        <p:nvSpPr>
          <p:cNvPr id="4" name="Textplatzhalter 8">
            <a:extLst>
              <a:ext uri="{FF2B5EF4-FFF2-40B4-BE49-F238E27FC236}">
                <a16:creationId xmlns:a16="http://schemas.microsoft.com/office/drawing/2014/main" id="{53008491-41FA-4089-8D53-5BB22F730AED}"/>
              </a:ext>
            </a:extLst>
          </p:cNvPr>
          <p:cNvSpPr>
            <a:spLocks noGrp="1"/>
          </p:cNvSpPr>
          <p:nvPr>
            <p:ph type="body" sz="quarter" idx="17" hasCustomPrompt="1"/>
          </p:nvPr>
        </p:nvSpPr>
        <p:spPr>
          <a:xfrm>
            <a:off x="3161414" y="6492948"/>
            <a:ext cx="8382885" cy="252339"/>
          </a:xfrm>
        </p:spPr>
        <p:txBody>
          <a:bodyPr anchor="b"/>
          <a:lstStyle>
            <a:lvl1pPr marL="0" indent="0" algn="r">
              <a:buNone/>
              <a:defRPr sz="900" i="1">
                <a:solidFill>
                  <a:srgbClr val="939AA7"/>
                </a:solidFill>
              </a:defRPr>
            </a:lvl1pPr>
          </a:lstStyle>
          <a:p>
            <a:pPr lvl="0"/>
            <a:r>
              <a:rPr lang="de-DE"/>
              <a:t>Quellen</a:t>
            </a:r>
          </a:p>
        </p:txBody>
      </p:sp>
      <p:sp>
        <p:nvSpPr>
          <p:cNvPr id="5" name="Content Placeholder 2">
            <a:extLst>
              <a:ext uri="{FF2B5EF4-FFF2-40B4-BE49-F238E27FC236}">
                <a16:creationId xmlns:a16="http://schemas.microsoft.com/office/drawing/2014/main" id="{A34EFE69-1A0D-4AB1-AEFC-06FACEBE88F1}"/>
              </a:ext>
            </a:extLst>
          </p:cNvPr>
          <p:cNvSpPr>
            <a:spLocks noGrp="1"/>
          </p:cNvSpPr>
          <p:nvPr>
            <p:ph idx="1" hasCustomPrompt="1"/>
          </p:nvPr>
        </p:nvSpPr>
        <p:spPr>
          <a:xfrm>
            <a:off x="647700" y="1948148"/>
            <a:ext cx="2392680" cy="4803172"/>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Bildplatzhalter 3">
            <a:extLst>
              <a:ext uri="{FF2B5EF4-FFF2-40B4-BE49-F238E27FC236}">
                <a16:creationId xmlns:a16="http://schemas.microsoft.com/office/drawing/2014/main" id="{00CB6F7E-5124-474A-B670-61B337934421}"/>
              </a:ext>
            </a:extLst>
          </p:cNvPr>
          <p:cNvSpPr>
            <a:spLocks noGrp="1"/>
          </p:cNvSpPr>
          <p:nvPr>
            <p:ph type="pic" sz="quarter" idx="18"/>
          </p:nvPr>
        </p:nvSpPr>
        <p:spPr>
          <a:xfrm>
            <a:off x="3154680" y="1946275"/>
            <a:ext cx="7789767" cy="4440348"/>
          </a:xfrm>
        </p:spPr>
        <p:txBody>
          <a:bodyPr/>
          <a:lstStyle/>
          <a:p>
            <a:endParaRPr lang="de-DE"/>
          </a:p>
        </p:txBody>
      </p:sp>
    </p:spTree>
    <p:custDataLst>
      <p:tags r:id="rId1"/>
    </p:custDataLst>
    <p:extLst>
      <p:ext uri="{BB962C8B-B14F-4D97-AF65-F5344CB8AC3E}">
        <p14:creationId xmlns:p14="http://schemas.microsoft.com/office/powerpoint/2010/main" val="160745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 hell">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rgbClr val="001965"/>
                </a:solidFill>
              </a:defRPr>
            </a:lvl1pPr>
          </a:lstStyle>
          <a:p>
            <a:r>
              <a:rPr lang="de-DE"/>
              <a:t>Titel des Vortrags</a:t>
            </a:r>
            <a:endParaRPr lang="en-GB"/>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da-DK" sz="100">
                <a:solidFill>
                  <a:srgbClr val="666666"/>
                </a:solidFill>
                <a:latin typeface="Apis For Office" panose="020B0504010101010104"/>
                <a:ea typeface="Apis For Office Light" panose="020B0404010101010104" pitchFamily="34" charset="0"/>
                <a:cs typeface="Apis For Office Light" panose="020B0404010101010104" pitchFamily="34" charset="0"/>
              </a:rPr>
              <a:t>Light</a:t>
            </a:r>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12" name="Textplatzhalter 8">
            <a:extLst>
              <a:ext uri="{FF2B5EF4-FFF2-40B4-BE49-F238E27FC236}">
                <a16:creationId xmlns:a16="http://schemas.microsoft.com/office/drawing/2014/main" id="{0F301791-B29B-42A0-819C-3A086C11FCD0}"/>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18" name="Text Placeholder 9">
            <a:extLst>
              <a:ext uri="{FF2B5EF4-FFF2-40B4-BE49-F238E27FC236}">
                <a16:creationId xmlns:a16="http://schemas.microsoft.com/office/drawing/2014/main" id="{C011D9B0-146C-4C7D-9A9C-CB5C1A7B12F6}"/>
              </a:ext>
            </a:extLst>
          </p:cNvPr>
          <p:cNvSpPr>
            <a:spLocks noGrp="1"/>
          </p:cNvSpPr>
          <p:nvPr>
            <p:ph type="body" sz="quarter" idx="14" hasCustomPrompt="1"/>
          </p:nvPr>
        </p:nvSpPr>
        <p:spPr>
          <a:xfrm>
            <a:off x="647999" y="5644800"/>
            <a:ext cx="6731999" cy="452488"/>
          </a:xfrm>
        </p:spPr>
        <p:txBody>
          <a:bodyPr/>
          <a:lstStyle>
            <a:lvl1pPr marL="0" indent="0">
              <a:buNone/>
              <a:defRPr sz="2000" b="1">
                <a:solidFill>
                  <a:srgbClr val="001965"/>
                </a:solidFill>
              </a:defRPr>
            </a:lvl1pPr>
          </a:lstStyle>
          <a:p>
            <a:pPr lvl="0"/>
            <a:r>
              <a:rPr lang="en-GB"/>
              <a:t>Autor et al.</a:t>
            </a:r>
          </a:p>
        </p:txBody>
      </p:sp>
      <p:sp>
        <p:nvSpPr>
          <p:cNvPr id="4" name="Freeform: Shape 33">
            <a:extLst>
              <a:ext uri="{FF2B5EF4-FFF2-40B4-BE49-F238E27FC236}">
                <a16:creationId xmlns:a16="http://schemas.microsoft.com/office/drawing/2014/main" id="{FB69D5F8-0722-4766-AEBD-4973558EEFC9}"/>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216462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ispielfolien Bil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7" name="Bildplatzhalter 3">
            <a:extLst>
              <a:ext uri="{FF2B5EF4-FFF2-40B4-BE49-F238E27FC236}">
                <a16:creationId xmlns:a16="http://schemas.microsoft.com/office/drawing/2014/main" id="{F77E5656-5CCA-4A37-9ABB-6C27AE17D9EB}"/>
              </a:ext>
            </a:extLst>
          </p:cNvPr>
          <p:cNvSpPr>
            <a:spLocks noGrp="1"/>
          </p:cNvSpPr>
          <p:nvPr>
            <p:ph type="pic" sz="quarter" idx="10"/>
          </p:nvPr>
        </p:nvSpPr>
        <p:spPr>
          <a:xfrm>
            <a:off x="637953" y="1956797"/>
            <a:ext cx="10909522" cy="4273882"/>
          </a:xfrm>
        </p:spPr>
        <p:txBody>
          <a:bodyPr/>
          <a:lstStyle/>
          <a:p>
            <a:endParaRPr lang="de-DE"/>
          </a:p>
        </p:txBody>
      </p:sp>
    </p:spTree>
    <p:custDataLst>
      <p:tags r:id="rId1"/>
    </p:custDataLst>
    <p:extLst>
      <p:ext uri="{BB962C8B-B14F-4D97-AF65-F5344CB8AC3E}">
        <p14:creationId xmlns:p14="http://schemas.microsoft.com/office/powerpoint/2010/main" val="4012222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ispielfolien Vide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Content Placeholder 2">
            <a:extLst>
              <a:ext uri="{FF2B5EF4-FFF2-40B4-BE49-F238E27FC236}">
                <a16:creationId xmlns:a16="http://schemas.microsoft.com/office/drawing/2014/main" id="{4BBE6F1E-FA64-43AE-8831-5C4B1699347C}"/>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10" name="Medienplatzhalter 3">
            <a:extLst>
              <a:ext uri="{FF2B5EF4-FFF2-40B4-BE49-F238E27FC236}">
                <a16:creationId xmlns:a16="http://schemas.microsoft.com/office/drawing/2014/main" id="{8B078B91-2D31-43E2-A260-82143A0391FF}"/>
              </a:ext>
            </a:extLst>
          </p:cNvPr>
          <p:cNvSpPr>
            <a:spLocks noGrp="1"/>
          </p:cNvSpPr>
          <p:nvPr>
            <p:ph type="media" sz="quarter" idx="19"/>
          </p:nvPr>
        </p:nvSpPr>
        <p:spPr>
          <a:xfrm>
            <a:off x="6213230" y="1946275"/>
            <a:ext cx="5345357" cy="4298950"/>
          </a:xfrm>
        </p:spPr>
        <p:txBody>
          <a:bodyPr/>
          <a:lstStyle/>
          <a:p>
            <a:endParaRPr lang="de-DE"/>
          </a:p>
        </p:txBody>
      </p:sp>
    </p:spTree>
    <p:custDataLst>
      <p:tags r:id="rId1"/>
    </p:custDataLst>
    <p:extLst>
      <p:ext uri="{BB962C8B-B14F-4D97-AF65-F5344CB8AC3E}">
        <p14:creationId xmlns:p14="http://schemas.microsoft.com/office/powerpoint/2010/main" val="2904550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ispielfolien Vide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1B8-450B-4FD0-8894-C333FBA76BC4}"/>
              </a:ext>
            </a:extLst>
          </p:cNvPr>
          <p:cNvSpPr>
            <a:spLocks noGrp="1"/>
          </p:cNvSpPr>
          <p:nvPr>
            <p:ph type="title" hasCustomPrompt="1"/>
          </p:nvPr>
        </p:nvSpPr>
        <p:spPr/>
        <p:txBody>
          <a:bodyPr/>
          <a:lstStyle/>
          <a:p>
            <a:r>
              <a:rPr lang="de-DE"/>
              <a:t>Folientitel einfügen</a:t>
            </a:r>
          </a:p>
        </p:txBody>
      </p:sp>
      <p:sp>
        <p:nvSpPr>
          <p:cNvPr id="3" name="Textplatzhalter 8">
            <a:extLst>
              <a:ext uri="{FF2B5EF4-FFF2-40B4-BE49-F238E27FC236}">
                <a16:creationId xmlns:a16="http://schemas.microsoft.com/office/drawing/2014/main" id="{97236A2B-FDCD-4D19-8DEC-698EA06D0608}"/>
              </a:ext>
            </a:extLst>
          </p:cNvPr>
          <p:cNvSpPr>
            <a:spLocks noGrp="1"/>
          </p:cNvSpPr>
          <p:nvPr>
            <p:ph type="body" sz="quarter" idx="15" hasCustomPrompt="1"/>
          </p:nvPr>
        </p:nvSpPr>
        <p:spPr>
          <a:xfrm rot="16200000">
            <a:off x="9331883" y="3668194"/>
            <a:ext cx="4444410" cy="1006626"/>
          </a:xfrm>
        </p:spPr>
        <p:txBody>
          <a:bodyPr anchor="b"/>
          <a:lstStyle>
            <a:lvl1pPr marL="0" indent="0">
              <a:buNone/>
              <a:defRPr sz="900">
                <a:solidFill>
                  <a:srgbClr val="939AA7"/>
                </a:solidFill>
              </a:defRPr>
            </a:lvl1pPr>
          </a:lstStyle>
          <a:p>
            <a:pPr lvl="0"/>
            <a:r>
              <a:rPr lang="de-DE"/>
              <a:t>Notizen und Abkürzungen</a:t>
            </a:r>
          </a:p>
        </p:txBody>
      </p:sp>
      <p:sp>
        <p:nvSpPr>
          <p:cNvPr id="4" name="Textplatzhalter 8">
            <a:extLst>
              <a:ext uri="{FF2B5EF4-FFF2-40B4-BE49-F238E27FC236}">
                <a16:creationId xmlns:a16="http://schemas.microsoft.com/office/drawing/2014/main" id="{53008491-41FA-4089-8D53-5BB22F730AED}"/>
              </a:ext>
            </a:extLst>
          </p:cNvPr>
          <p:cNvSpPr>
            <a:spLocks noGrp="1"/>
          </p:cNvSpPr>
          <p:nvPr>
            <p:ph type="body" sz="quarter" idx="17" hasCustomPrompt="1"/>
          </p:nvPr>
        </p:nvSpPr>
        <p:spPr>
          <a:xfrm>
            <a:off x="3161414" y="6492948"/>
            <a:ext cx="8382885" cy="252339"/>
          </a:xfrm>
        </p:spPr>
        <p:txBody>
          <a:bodyPr anchor="b"/>
          <a:lstStyle>
            <a:lvl1pPr marL="0" indent="0" algn="r">
              <a:buNone/>
              <a:defRPr sz="900" i="1">
                <a:solidFill>
                  <a:srgbClr val="939AA7"/>
                </a:solidFill>
              </a:defRPr>
            </a:lvl1pPr>
          </a:lstStyle>
          <a:p>
            <a:pPr lvl="0"/>
            <a:r>
              <a:rPr lang="de-DE"/>
              <a:t>Quellen</a:t>
            </a:r>
          </a:p>
        </p:txBody>
      </p:sp>
      <p:sp>
        <p:nvSpPr>
          <p:cNvPr id="5" name="Content Placeholder 2">
            <a:extLst>
              <a:ext uri="{FF2B5EF4-FFF2-40B4-BE49-F238E27FC236}">
                <a16:creationId xmlns:a16="http://schemas.microsoft.com/office/drawing/2014/main" id="{A34EFE69-1A0D-4AB1-AEFC-06FACEBE88F1}"/>
              </a:ext>
            </a:extLst>
          </p:cNvPr>
          <p:cNvSpPr>
            <a:spLocks noGrp="1"/>
          </p:cNvSpPr>
          <p:nvPr>
            <p:ph idx="1" hasCustomPrompt="1"/>
          </p:nvPr>
        </p:nvSpPr>
        <p:spPr>
          <a:xfrm>
            <a:off x="647700" y="1948148"/>
            <a:ext cx="2392680" cy="4803172"/>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9" name="Medienplatzhalter 7">
            <a:extLst>
              <a:ext uri="{FF2B5EF4-FFF2-40B4-BE49-F238E27FC236}">
                <a16:creationId xmlns:a16="http://schemas.microsoft.com/office/drawing/2014/main" id="{596B879F-B787-4647-A8C2-A06B7233D233}"/>
              </a:ext>
            </a:extLst>
          </p:cNvPr>
          <p:cNvSpPr>
            <a:spLocks noGrp="1"/>
          </p:cNvSpPr>
          <p:nvPr>
            <p:ph type="media" sz="quarter" idx="19"/>
          </p:nvPr>
        </p:nvSpPr>
        <p:spPr>
          <a:xfrm>
            <a:off x="3154326" y="1949302"/>
            <a:ext cx="7797837" cy="4445148"/>
          </a:xfrm>
        </p:spPr>
        <p:txBody>
          <a:bodyPr/>
          <a:lstStyle/>
          <a:p>
            <a:endParaRPr lang="de-DE"/>
          </a:p>
        </p:txBody>
      </p:sp>
    </p:spTree>
    <p:custDataLst>
      <p:tags r:id="rId1"/>
    </p:custDataLst>
    <p:extLst>
      <p:ext uri="{BB962C8B-B14F-4D97-AF65-F5344CB8AC3E}">
        <p14:creationId xmlns:p14="http://schemas.microsoft.com/office/powerpoint/2010/main" val="2523661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ispielfolie Vide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Medienplatzhalter 3">
            <a:extLst>
              <a:ext uri="{FF2B5EF4-FFF2-40B4-BE49-F238E27FC236}">
                <a16:creationId xmlns:a16="http://schemas.microsoft.com/office/drawing/2014/main" id="{239D9EE5-96F6-4299-AB1D-62ABA9618B6F}"/>
              </a:ext>
            </a:extLst>
          </p:cNvPr>
          <p:cNvSpPr>
            <a:spLocks noGrp="1"/>
          </p:cNvSpPr>
          <p:nvPr>
            <p:ph type="media" sz="quarter" idx="18"/>
          </p:nvPr>
        </p:nvSpPr>
        <p:spPr>
          <a:xfrm>
            <a:off x="637953" y="1946275"/>
            <a:ext cx="10898410" cy="4284663"/>
          </a:xfrm>
        </p:spPr>
        <p:txBody>
          <a:bodyPr/>
          <a:lstStyle/>
          <a:p>
            <a:endParaRPr lang="de-DE"/>
          </a:p>
        </p:txBody>
      </p:sp>
    </p:spTree>
    <p:custDataLst>
      <p:tags r:id="rId1"/>
    </p:custDataLst>
    <p:extLst>
      <p:ext uri="{BB962C8B-B14F-4D97-AF65-F5344CB8AC3E}">
        <p14:creationId xmlns:p14="http://schemas.microsoft.com/office/powerpoint/2010/main" val="3355373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AF62B-DEC2-4783-ADC4-8161C2C5A376}"/>
              </a:ext>
            </a:extLst>
          </p:cNvPr>
          <p:cNvSpPr>
            <a:spLocks noGrp="1"/>
          </p:cNvSpPr>
          <p:nvPr>
            <p:ph type="title" hasCustomPrompt="1"/>
          </p:nvPr>
        </p:nvSpPr>
        <p:spPr>
          <a:xfrm>
            <a:off x="648000" y="3468703"/>
            <a:ext cx="10896000" cy="1296000"/>
          </a:xfrm>
        </p:spPr>
        <p:txBody>
          <a:bodyPr/>
          <a:lstStyle>
            <a:lvl1pPr algn="ctr">
              <a:defRPr/>
            </a:lvl1pPr>
          </a:lstStyle>
          <a:p>
            <a:r>
              <a:rPr lang="de-DE"/>
              <a:t>Vielen Dank </a:t>
            </a:r>
            <a:br>
              <a:rPr lang="de-DE"/>
            </a:br>
            <a:r>
              <a:rPr lang="de-DE"/>
              <a:t>für Ihre Aufmerksamkeit!</a:t>
            </a:r>
          </a:p>
        </p:txBody>
      </p:sp>
      <p:sp>
        <p:nvSpPr>
          <p:cNvPr id="3" name="Text Placeholder 9">
            <a:extLst>
              <a:ext uri="{FF2B5EF4-FFF2-40B4-BE49-F238E27FC236}">
                <a16:creationId xmlns:a16="http://schemas.microsoft.com/office/drawing/2014/main" id="{6BC98BC0-A2B8-4372-9F0F-AC6A9FCEAF14}"/>
              </a:ext>
            </a:extLst>
          </p:cNvPr>
          <p:cNvSpPr>
            <a:spLocks noGrp="1"/>
          </p:cNvSpPr>
          <p:nvPr>
            <p:ph type="body" sz="quarter" idx="14" hasCustomPrompt="1"/>
          </p:nvPr>
        </p:nvSpPr>
        <p:spPr>
          <a:xfrm>
            <a:off x="2730001" y="5009373"/>
            <a:ext cx="6731999" cy="452488"/>
          </a:xfrm>
        </p:spPr>
        <p:txBody>
          <a:bodyPr/>
          <a:lstStyle>
            <a:lvl1pPr marL="0" indent="0" algn="ctr">
              <a:buNone/>
              <a:defRPr sz="2000" b="1">
                <a:solidFill>
                  <a:srgbClr val="001965"/>
                </a:solidFill>
              </a:defRPr>
            </a:lvl1pPr>
          </a:lstStyle>
          <a:p>
            <a:pPr lvl="0"/>
            <a:r>
              <a:rPr lang="en-GB"/>
              <a:t>Name des </a:t>
            </a:r>
            <a:r>
              <a:rPr lang="en-GB" err="1"/>
              <a:t>Referenten</a:t>
            </a:r>
            <a:endParaRPr lang="en-GB"/>
          </a:p>
        </p:txBody>
      </p:sp>
      <p:sp>
        <p:nvSpPr>
          <p:cNvPr id="5" name="Bildplatzhalter 4">
            <a:extLst>
              <a:ext uri="{FF2B5EF4-FFF2-40B4-BE49-F238E27FC236}">
                <a16:creationId xmlns:a16="http://schemas.microsoft.com/office/drawing/2014/main" id="{EA43297C-8804-47EB-B588-BA86BB8FE46F}"/>
              </a:ext>
            </a:extLst>
          </p:cNvPr>
          <p:cNvSpPr>
            <a:spLocks noGrp="1"/>
          </p:cNvSpPr>
          <p:nvPr>
            <p:ph type="pic" sz="quarter" idx="15"/>
          </p:nvPr>
        </p:nvSpPr>
        <p:spPr>
          <a:xfrm>
            <a:off x="0" y="0"/>
            <a:ext cx="12192000" cy="6858000"/>
          </a:xfrm>
        </p:spPr>
        <p:txBody>
          <a:bodyPr/>
          <a:lstStyle/>
          <a:p>
            <a:endParaRPr lang="de-DE"/>
          </a:p>
        </p:txBody>
      </p:sp>
    </p:spTree>
    <p:custDataLst>
      <p:tags r:id="rId1"/>
    </p:custDataLst>
    <p:extLst>
      <p:ext uri="{BB962C8B-B14F-4D97-AF65-F5344CB8AC3E}">
        <p14:creationId xmlns:p14="http://schemas.microsoft.com/office/powerpoint/2010/main" val="3800215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Autofit/>
          </a:bodyPr>
          <a:lstStyle>
            <a:lvl1pPr>
              <a:defRPr lang="en-US" dirty="0"/>
            </a:lvl1pPr>
          </a:lstStyle>
          <a:p>
            <a:pPr lvl="0"/>
            <a:r>
              <a:rPr lang="de-DE"/>
              <a:t>Mastertitelformat bearbeiten</a:t>
            </a:r>
            <a:endParaRPr lang="en-US"/>
          </a:p>
        </p:txBody>
      </p:sp>
      <p:sp>
        <p:nvSpPr>
          <p:cNvPr id="3" name="Content Placeholder 2"/>
          <p:cNvSpPr>
            <a:spLocks noGrp="1"/>
          </p:cNvSpPr>
          <p:nvPr>
            <p:ph sz="half" idx="1" hasCustomPrompt="1"/>
          </p:nvPr>
        </p:nvSpPr>
        <p:spPr>
          <a:xfrm>
            <a:off x="648000" y="1944000"/>
            <a:ext cx="11208641" cy="3691699"/>
          </a:xfrm>
        </p:spPr>
        <p:txBody>
          <a:bodyPr/>
          <a:lstStyle>
            <a:lvl1pPr marL="363730" indent="-363730">
              <a:defRPr/>
            </a:lvl1pPr>
            <a:lvl2pPr marL="477924" indent="359500">
              <a:defRPr/>
            </a:lvl2pPr>
            <a:lvl3pPr marL="1315349" indent="-359500">
              <a:defRPr/>
            </a:lvl3pPr>
          </a:lstStyle>
          <a:p>
            <a:pPr lvl="0"/>
            <a:r>
              <a:rPr lang="de-DE"/>
              <a:t>Mastertextformat bearbeiten</a:t>
            </a:r>
          </a:p>
          <a:p>
            <a:pPr lvl="1"/>
            <a:r>
              <a:rPr lang="de-DE"/>
              <a:t>Zweite Ebene</a:t>
            </a:r>
          </a:p>
          <a:p>
            <a:pPr lvl="2"/>
            <a:r>
              <a:rPr lang="de-DE"/>
              <a:t>Dritte Ebene</a:t>
            </a:r>
          </a:p>
        </p:txBody>
      </p:sp>
      <p:sp>
        <p:nvSpPr>
          <p:cNvPr id="6" name="Text Placeholder 3">
            <a:extLst>
              <a:ext uri="{FF2B5EF4-FFF2-40B4-BE49-F238E27FC236}">
                <a16:creationId xmlns:a16="http://schemas.microsoft.com/office/drawing/2014/main" id="{35AEBAFC-7F5E-43B1-8444-A1905276491D}"/>
              </a:ext>
            </a:extLst>
          </p:cNvPr>
          <p:cNvSpPr>
            <a:spLocks noGrp="1"/>
          </p:cNvSpPr>
          <p:nvPr>
            <p:ph type="body" sz="half" idx="13" hasCustomPrompt="1"/>
          </p:nvPr>
        </p:nvSpPr>
        <p:spPr>
          <a:xfrm>
            <a:off x="334432" y="6307100"/>
            <a:ext cx="5521541" cy="143437"/>
          </a:xfrm>
        </p:spPr>
        <p:txBody>
          <a:bodyPr wrap="square" anchor="b" anchorCtr="0">
            <a:spAutoFit/>
          </a:bodyPr>
          <a:lstStyle>
            <a:lvl1pPr marL="0" indent="0">
              <a:buNone/>
              <a:defRPr sz="932">
                <a:solidFill>
                  <a:srgbClr val="82786F"/>
                </a:solidFill>
              </a:defRPr>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de-DE"/>
              <a:t>Fußzeile: </a:t>
            </a:r>
            <a:r>
              <a:rPr lang="de-DE" err="1"/>
              <a:t>Verdana</a:t>
            </a:r>
            <a:r>
              <a:rPr lang="de-DE"/>
              <a:t> 7, linksbündig</a:t>
            </a:r>
          </a:p>
        </p:txBody>
      </p:sp>
      <p:sp>
        <p:nvSpPr>
          <p:cNvPr id="7" name="Text Placeholder 3">
            <a:extLst>
              <a:ext uri="{FF2B5EF4-FFF2-40B4-BE49-F238E27FC236}">
                <a16:creationId xmlns:a16="http://schemas.microsoft.com/office/drawing/2014/main" id="{AADA88B0-4FB6-4960-A98E-D3AC6AE32570}"/>
              </a:ext>
            </a:extLst>
          </p:cNvPr>
          <p:cNvSpPr>
            <a:spLocks noGrp="1"/>
          </p:cNvSpPr>
          <p:nvPr>
            <p:ph type="body" sz="half" idx="14" hasCustomPrompt="1"/>
          </p:nvPr>
        </p:nvSpPr>
        <p:spPr>
          <a:xfrm>
            <a:off x="6096001" y="6522688"/>
            <a:ext cx="4849284" cy="167654"/>
          </a:xfrm>
        </p:spPr>
        <p:txBody>
          <a:bodyPr wrap="square" bIns="3600" anchor="b" anchorCtr="0">
            <a:spAutoFit/>
          </a:bodyPr>
          <a:lstStyle>
            <a:lvl1pPr marL="0" indent="0" algn="r">
              <a:buNone/>
              <a:defRPr sz="1066" i="1">
                <a:solidFill>
                  <a:srgbClr val="82786F"/>
                </a:solidFill>
              </a:defRPr>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de-DE"/>
              <a:t>Quelle: </a:t>
            </a:r>
            <a:r>
              <a:rPr lang="de-DE" err="1"/>
              <a:t>Verdana</a:t>
            </a:r>
            <a:r>
              <a:rPr lang="de-DE"/>
              <a:t> 8, kursiv, rechtsbündig</a:t>
            </a:r>
          </a:p>
        </p:txBody>
      </p:sp>
    </p:spTree>
    <p:custDataLst>
      <p:tags r:id="rId1"/>
    </p:custDataLst>
    <p:extLst>
      <p:ext uri="{BB962C8B-B14F-4D97-AF65-F5344CB8AC3E}">
        <p14:creationId xmlns:p14="http://schemas.microsoft.com/office/powerpoint/2010/main" val="4094038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essenskonflik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836F3-841A-44A7-9532-8256B8C8B62F}"/>
              </a:ext>
            </a:extLst>
          </p:cNvPr>
          <p:cNvSpPr>
            <a:spLocks noGrp="1"/>
          </p:cNvSpPr>
          <p:nvPr>
            <p:ph type="title" hasCustomPrompt="1"/>
          </p:nvPr>
        </p:nvSpPr>
        <p:spPr/>
        <p:txBody>
          <a:bodyPr/>
          <a:lstStyle>
            <a:lvl1pPr>
              <a:defRPr/>
            </a:lvl1pPr>
          </a:lstStyle>
          <a:p>
            <a:r>
              <a:rPr lang="de-DE"/>
              <a:t>Interessenkonflikte</a:t>
            </a:r>
          </a:p>
        </p:txBody>
      </p:sp>
      <p:sp>
        <p:nvSpPr>
          <p:cNvPr id="3" name="Content Placeholder 2">
            <a:extLst>
              <a:ext uri="{FF2B5EF4-FFF2-40B4-BE49-F238E27FC236}">
                <a16:creationId xmlns:a16="http://schemas.microsoft.com/office/drawing/2014/main" id="{D7EC92AF-4329-4D40-9F7D-4FA4B69725D9}"/>
              </a:ext>
            </a:extLst>
          </p:cNvPr>
          <p:cNvSpPr>
            <a:spLocks noGrp="1"/>
          </p:cNvSpPr>
          <p:nvPr>
            <p:ph idx="1" hasCustomPrompt="1"/>
          </p:nvPr>
        </p:nvSpPr>
        <p:spPr>
          <a:xfrm>
            <a:off x="648000" y="194400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Tree>
    <p:custDataLst>
      <p:tags r:id="rId1"/>
    </p:custDataLst>
    <p:extLst>
      <p:ext uri="{BB962C8B-B14F-4D97-AF65-F5344CB8AC3E}">
        <p14:creationId xmlns:p14="http://schemas.microsoft.com/office/powerpoint/2010/main" val="896252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Zwischenfolie hell">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rgbClr val="001965"/>
                </a:solidFill>
              </a:defRPr>
            </a:lvl1pPr>
          </a:lstStyle>
          <a:p>
            <a:r>
              <a:rPr lang="de-DE"/>
              <a:t>Titel des Vortrags</a:t>
            </a:r>
            <a:endParaRPr lang="en-GB"/>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da-DK" sz="100">
                <a:solidFill>
                  <a:srgbClr val="666666"/>
                </a:solidFill>
                <a:latin typeface="Apis For Office" panose="020B0504010101010104"/>
                <a:ea typeface="Apis For Office Light" panose="020B0404010101010104" pitchFamily="34" charset="0"/>
                <a:cs typeface="Apis For Office Light" panose="020B0404010101010104" pitchFamily="34" charset="0"/>
              </a:rPr>
              <a:t>Light</a:t>
            </a:r>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12" name="Textplatzhalter 8">
            <a:extLst>
              <a:ext uri="{FF2B5EF4-FFF2-40B4-BE49-F238E27FC236}">
                <a16:creationId xmlns:a16="http://schemas.microsoft.com/office/drawing/2014/main" id="{0F301791-B29B-42A0-819C-3A086C11FCD0}"/>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18" name="Text Placeholder 9">
            <a:extLst>
              <a:ext uri="{FF2B5EF4-FFF2-40B4-BE49-F238E27FC236}">
                <a16:creationId xmlns:a16="http://schemas.microsoft.com/office/drawing/2014/main" id="{C011D9B0-146C-4C7D-9A9C-CB5C1A7B12F6}"/>
              </a:ext>
            </a:extLst>
          </p:cNvPr>
          <p:cNvSpPr>
            <a:spLocks noGrp="1"/>
          </p:cNvSpPr>
          <p:nvPr>
            <p:ph type="body" sz="quarter" idx="14" hasCustomPrompt="1"/>
          </p:nvPr>
        </p:nvSpPr>
        <p:spPr>
          <a:xfrm>
            <a:off x="647999" y="5644800"/>
            <a:ext cx="6731999" cy="452488"/>
          </a:xfrm>
        </p:spPr>
        <p:txBody>
          <a:bodyPr/>
          <a:lstStyle>
            <a:lvl1pPr marL="0" indent="0">
              <a:buNone/>
              <a:defRPr sz="2000" b="1">
                <a:solidFill>
                  <a:srgbClr val="001965"/>
                </a:solidFill>
              </a:defRPr>
            </a:lvl1pPr>
          </a:lstStyle>
          <a:p>
            <a:pPr lvl="0"/>
            <a:r>
              <a:rPr lang="en-GB"/>
              <a:t>Autor et al.</a:t>
            </a:r>
          </a:p>
        </p:txBody>
      </p:sp>
      <p:sp>
        <p:nvSpPr>
          <p:cNvPr id="4" name="Freeform: Shape 33">
            <a:extLst>
              <a:ext uri="{FF2B5EF4-FFF2-40B4-BE49-F238E27FC236}">
                <a16:creationId xmlns:a16="http://schemas.microsoft.com/office/drawing/2014/main" id="{FB69D5F8-0722-4766-AEBD-4973558EEFC9}"/>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2065970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ispi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B8609-6D5D-4085-A5C9-E5B5097AD7F4}"/>
              </a:ext>
            </a:extLst>
          </p:cNvPr>
          <p:cNvSpPr>
            <a:spLocks noGrp="1"/>
          </p:cNvSpPr>
          <p:nvPr>
            <p:ph type="title" hasCustomPrompt="1"/>
          </p:nvPr>
        </p:nvSpPr>
        <p:spPr/>
        <p:txBody>
          <a:bodyPr/>
          <a:lstStyle>
            <a:lvl1pPr>
              <a:defRPr>
                <a:solidFill>
                  <a:srgbClr val="001965"/>
                </a:solidFill>
              </a:defRPr>
            </a:lvl1pPr>
          </a:lstStyle>
          <a:p>
            <a:r>
              <a:rPr lang="de-DE"/>
              <a:t>Folientitel einfügen</a:t>
            </a:r>
          </a:p>
        </p:txBody>
      </p:sp>
      <p:sp>
        <p:nvSpPr>
          <p:cNvPr id="14" name="Content Placeholder 2">
            <a:extLst>
              <a:ext uri="{FF2B5EF4-FFF2-40B4-BE49-F238E27FC236}">
                <a16:creationId xmlns:a16="http://schemas.microsoft.com/office/drawing/2014/main" id="{79A32662-4A70-4985-AA18-24B441CB5CF6}"/>
              </a:ext>
            </a:extLst>
          </p:cNvPr>
          <p:cNvSpPr>
            <a:spLocks noGrp="1"/>
          </p:cNvSpPr>
          <p:nvPr>
            <p:ph idx="1" hasCustomPrompt="1"/>
          </p:nvPr>
        </p:nvSpPr>
        <p:spPr>
          <a:xfrm>
            <a:off x="648000" y="194722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Textplatzhalter 8">
            <a:extLst>
              <a:ext uri="{FF2B5EF4-FFF2-40B4-BE49-F238E27FC236}">
                <a16:creationId xmlns:a16="http://schemas.microsoft.com/office/drawing/2014/main" id="{89548FE9-2308-4A96-9E0A-09911C9237E2}"/>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7" name="Textplatzhalter 8">
            <a:extLst>
              <a:ext uri="{FF2B5EF4-FFF2-40B4-BE49-F238E27FC236}">
                <a16:creationId xmlns:a16="http://schemas.microsoft.com/office/drawing/2014/main" id="{A5632E49-2329-4BAC-AF76-39546EBB5473}"/>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3862789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ispielfol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00DFB-591A-4D2A-B20B-A23A0BB7B167}"/>
              </a:ext>
            </a:extLst>
          </p:cNvPr>
          <p:cNvSpPr>
            <a:spLocks noGrp="1"/>
          </p:cNvSpPr>
          <p:nvPr>
            <p:ph type="title" hasCustomPrompt="1"/>
          </p:nvPr>
        </p:nvSpPr>
        <p:spPr/>
        <p:txBody>
          <a:bodyPr/>
          <a:lstStyle/>
          <a:p>
            <a:r>
              <a:rPr lang="de-DE"/>
              <a:t>Folientitel einfügen</a:t>
            </a:r>
          </a:p>
        </p:txBody>
      </p:sp>
      <p:sp>
        <p:nvSpPr>
          <p:cNvPr id="6" name="Content Placeholder 2">
            <a:extLst>
              <a:ext uri="{FF2B5EF4-FFF2-40B4-BE49-F238E27FC236}">
                <a16:creationId xmlns:a16="http://schemas.microsoft.com/office/drawing/2014/main" id="{CF408191-C1C8-4415-A699-202852C4F5BB}"/>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8" name="Content Placeholder 2">
            <a:extLst>
              <a:ext uri="{FF2B5EF4-FFF2-40B4-BE49-F238E27FC236}">
                <a16:creationId xmlns:a16="http://schemas.microsoft.com/office/drawing/2014/main" id="{E90813AF-9927-4A00-A726-D1E2F2F3604A}"/>
              </a:ext>
            </a:extLst>
          </p:cNvPr>
          <p:cNvSpPr>
            <a:spLocks noGrp="1"/>
          </p:cNvSpPr>
          <p:nvPr>
            <p:ph idx="13" hasCustomPrompt="1"/>
          </p:nvPr>
        </p:nvSpPr>
        <p:spPr>
          <a:xfrm>
            <a:off x="6196616" y="1948149"/>
            <a:ext cx="5347384"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9" name="Textplatzhalter 8">
            <a:extLst>
              <a:ext uri="{FF2B5EF4-FFF2-40B4-BE49-F238E27FC236}">
                <a16:creationId xmlns:a16="http://schemas.microsoft.com/office/drawing/2014/main" id="{8B730FA4-2A3A-4168-8F5E-99BF35C46E08}"/>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10" name="Textplatzhalter 8">
            <a:extLst>
              <a:ext uri="{FF2B5EF4-FFF2-40B4-BE49-F238E27FC236}">
                <a16:creationId xmlns:a16="http://schemas.microsoft.com/office/drawing/2014/main" id="{B633C687-E8C3-401B-8DC9-A7E6908A12AC}"/>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278839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ispi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B8609-6D5D-4085-A5C9-E5B5097AD7F4}"/>
              </a:ext>
            </a:extLst>
          </p:cNvPr>
          <p:cNvSpPr>
            <a:spLocks noGrp="1"/>
          </p:cNvSpPr>
          <p:nvPr>
            <p:ph type="title" hasCustomPrompt="1"/>
          </p:nvPr>
        </p:nvSpPr>
        <p:spPr/>
        <p:txBody>
          <a:bodyPr/>
          <a:lstStyle>
            <a:lvl1pPr>
              <a:defRPr>
                <a:solidFill>
                  <a:srgbClr val="001965"/>
                </a:solidFill>
              </a:defRPr>
            </a:lvl1pPr>
          </a:lstStyle>
          <a:p>
            <a:r>
              <a:rPr lang="de-DE"/>
              <a:t>Folientitel einfügen</a:t>
            </a:r>
          </a:p>
        </p:txBody>
      </p:sp>
      <p:sp>
        <p:nvSpPr>
          <p:cNvPr id="14" name="Content Placeholder 2">
            <a:extLst>
              <a:ext uri="{FF2B5EF4-FFF2-40B4-BE49-F238E27FC236}">
                <a16:creationId xmlns:a16="http://schemas.microsoft.com/office/drawing/2014/main" id="{79A32662-4A70-4985-AA18-24B441CB5CF6}"/>
              </a:ext>
            </a:extLst>
          </p:cNvPr>
          <p:cNvSpPr>
            <a:spLocks noGrp="1"/>
          </p:cNvSpPr>
          <p:nvPr>
            <p:ph idx="1" hasCustomPrompt="1"/>
          </p:nvPr>
        </p:nvSpPr>
        <p:spPr>
          <a:xfrm>
            <a:off x="648000" y="194722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Textplatzhalter 8">
            <a:extLst>
              <a:ext uri="{FF2B5EF4-FFF2-40B4-BE49-F238E27FC236}">
                <a16:creationId xmlns:a16="http://schemas.microsoft.com/office/drawing/2014/main" id="{89548FE9-2308-4A96-9E0A-09911C9237E2}"/>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7" name="Textplatzhalter 8">
            <a:extLst>
              <a:ext uri="{FF2B5EF4-FFF2-40B4-BE49-F238E27FC236}">
                <a16:creationId xmlns:a16="http://schemas.microsoft.com/office/drawing/2014/main" id="{A5632E49-2329-4BAC-AF76-39546EBB5473}"/>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1530179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ispielfolien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Content Placeholder 2">
            <a:extLst>
              <a:ext uri="{FF2B5EF4-FFF2-40B4-BE49-F238E27FC236}">
                <a16:creationId xmlns:a16="http://schemas.microsoft.com/office/drawing/2014/main" id="{4BBE6F1E-FA64-43AE-8831-5C4B1699347C}"/>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10" name="Bildplatzhalter 3">
            <a:extLst>
              <a:ext uri="{FF2B5EF4-FFF2-40B4-BE49-F238E27FC236}">
                <a16:creationId xmlns:a16="http://schemas.microsoft.com/office/drawing/2014/main" id="{1A857882-D332-464F-81A1-AC89DC3C786A}"/>
              </a:ext>
            </a:extLst>
          </p:cNvPr>
          <p:cNvSpPr>
            <a:spLocks noGrp="1"/>
          </p:cNvSpPr>
          <p:nvPr>
            <p:ph type="pic" sz="quarter" idx="18"/>
          </p:nvPr>
        </p:nvSpPr>
        <p:spPr>
          <a:xfrm>
            <a:off x="6198669" y="1946275"/>
            <a:ext cx="5348806" cy="4284663"/>
          </a:xfrm>
        </p:spPr>
        <p:txBody>
          <a:bodyPr/>
          <a:lstStyle/>
          <a:p>
            <a:endParaRPr lang="de-DE"/>
          </a:p>
        </p:txBody>
      </p:sp>
    </p:spTree>
    <p:custDataLst>
      <p:tags r:id="rId1"/>
    </p:custDataLst>
    <p:extLst>
      <p:ext uri="{BB962C8B-B14F-4D97-AF65-F5344CB8AC3E}">
        <p14:creationId xmlns:p14="http://schemas.microsoft.com/office/powerpoint/2010/main" val="1287230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ispielfolien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1B8-450B-4FD0-8894-C333FBA76BC4}"/>
              </a:ext>
            </a:extLst>
          </p:cNvPr>
          <p:cNvSpPr>
            <a:spLocks noGrp="1"/>
          </p:cNvSpPr>
          <p:nvPr>
            <p:ph type="title" hasCustomPrompt="1"/>
          </p:nvPr>
        </p:nvSpPr>
        <p:spPr/>
        <p:txBody>
          <a:bodyPr/>
          <a:lstStyle/>
          <a:p>
            <a:r>
              <a:rPr lang="de-DE"/>
              <a:t>Folientitel einfügen</a:t>
            </a:r>
          </a:p>
        </p:txBody>
      </p:sp>
      <p:sp>
        <p:nvSpPr>
          <p:cNvPr id="3" name="Textplatzhalter 8">
            <a:extLst>
              <a:ext uri="{FF2B5EF4-FFF2-40B4-BE49-F238E27FC236}">
                <a16:creationId xmlns:a16="http://schemas.microsoft.com/office/drawing/2014/main" id="{97236A2B-FDCD-4D19-8DEC-698EA06D0608}"/>
              </a:ext>
            </a:extLst>
          </p:cNvPr>
          <p:cNvSpPr>
            <a:spLocks noGrp="1"/>
          </p:cNvSpPr>
          <p:nvPr>
            <p:ph type="body" sz="quarter" idx="15" hasCustomPrompt="1"/>
          </p:nvPr>
        </p:nvSpPr>
        <p:spPr>
          <a:xfrm rot="16200000">
            <a:off x="9331883" y="3668194"/>
            <a:ext cx="4444410" cy="1006626"/>
          </a:xfrm>
        </p:spPr>
        <p:txBody>
          <a:bodyPr anchor="b"/>
          <a:lstStyle>
            <a:lvl1pPr marL="0" indent="0">
              <a:buNone/>
              <a:defRPr sz="900">
                <a:solidFill>
                  <a:srgbClr val="939AA7"/>
                </a:solidFill>
              </a:defRPr>
            </a:lvl1pPr>
          </a:lstStyle>
          <a:p>
            <a:pPr lvl="0"/>
            <a:r>
              <a:rPr lang="de-DE"/>
              <a:t>Notizen und Abkürzungen</a:t>
            </a:r>
          </a:p>
        </p:txBody>
      </p:sp>
      <p:sp>
        <p:nvSpPr>
          <p:cNvPr id="4" name="Textplatzhalter 8">
            <a:extLst>
              <a:ext uri="{FF2B5EF4-FFF2-40B4-BE49-F238E27FC236}">
                <a16:creationId xmlns:a16="http://schemas.microsoft.com/office/drawing/2014/main" id="{53008491-41FA-4089-8D53-5BB22F730AED}"/>
              </a:ext>
            </a:extLst>
          </p:cNvPr>
          <p:cNvSpPr>
            <a:spLocks noGrp="1"/>
          </p:cNvSpPr>
          <p:nvPr>
            <p:ph type="body" sz="quarter" idx="17" hasCustomPrompt="1"/>
          </p:nvPr>
        </p:nvSpPr>
        <p:spPr>
          <a:xfrm>
            <a:off x="3161414" y="6492948"/>
            <a:ext cx="8382885" cy="252339"/>
          </a:xfrm>
        </p:spPr>
        <p:txBody>
          <a:bodyPr anchor="b"/>
          <a:lstStyle>
            <a:lvl1pPr marL="0" indent="0" algn="r">
              <a:buNone/>
              <a:defRPr sz="900" i="1">
                <a:solidFill>
                  <a:srgbClr val="939AA7"/>
                </a:solidFill>
              </a:defRPr>
            </a:lvl1pPr>
          </a:lstStyle>
          <a:p>
            <a:pPr lvl="0"/>
            <a:r>
              <a:rPr lang="de-DE"/>
              <a:t>Quellen</a:t>
            </a:r>
          </a:p>
        </p:txBody>
      </p:sp>
      <p:sp>
        <p:nvSpPr>
          <p:cNvPr id="5" name="Content Placeholder 2">
            <a:extLst>
              <a:ext uri="{FF2B5EF4-FFF2-40B4-BE49-F238E27FC236}">
                <a16:creationId xmlns:a16="http://schemas.microsoft.com/office/drawing/2014/main" id="{A34EFE69-1A0D-4AB1-AEFC-06FACEBE88F1}"/>
              </a:ext>
            </a:extLst>
          </p:cNvPr>
          <p:cNvSpPr>
            <a:spLocks noGrp="1"/>
          </p:cNvSpPr>
          <p:nvPr>
            <p:ph idx="1" hasCustomPrompt="1"/>
          </p:nvPr>
        </p:nvSpPr>
        <p:spPr>
          <a:xfrm>
            <a:off x="647700" y="1948148"/>
            <a:ext cx="2392680" cy="4803172"/>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Bildplatzhalter 3">
            <a:extLst>
              <a:ext uri="{FF2B5EF4-FFF2-40B4-BE49-F238E27FC236}">
                <a16:creationId xmlns:a16="http://schemas.microsoft.com/office/drawing/2014/main" id="{00CB6F7E-5124-474A-B670-61B337934421}"/>
              </a:ext>
            </a:extLst>
          </p:cNvPr>
          <p:cNvSpPr>
            <a:spLocks noGrp="1"/>
          </p:cNvSpPr>
          <p:nvPr>
            <p:ph type="pic" sz="quarter" idx="18"/>
          </p:nvPr>
        </p:nvSpPr>
        <p:spPr>
          <a:xfrm>
            <a:off x="3154680" y="1946275"/>
            <a:ext cx="7789767" cy="4440348"/>
          </a:xfrm>
        </p:spPr>
        <p:txBody>
          <a:bodyPr/>
          <a:lstStyle/>
          <a:p>
            <a:endParaRPr lang="de-DE"/>
          </a:p>
        </p:txBody>
      </p:sp>
    </p:spTree>
    <p:custDataLst>
      <p:tags r:id="rId1"/>
    </p:custDataLst>
    <p:extLst>
      <p:ext uri="{BB962C8B-B14F-4D97-AF65-F5344CB8AC3E}">
        <p14:creationId xmlns:p14="http://schemas.microsoft.com/office/powerpoint/2010/main" val="3479627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ispielfolien Bil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7" name="Bildplatzhalter 3">
            <a:extLst>
              <a:ext uri="{FF2B5EF4-FFF2-40B4-BE49-F238E27FC236}">
                <a16:creationId xmlns:a16="http://schemas.microsoft.com/office/drawing/2014/main" id="{F77E5656-5CCA-4A37-9ABB-6C27AE17D9EB}"/>
              </a:ext>
            </a:extLst>
          </p:cNvPr>
          <p:cNvSpPr>
            <a:spLocks noGrp="1"/>
          </p:cNvSpPr>
          <p:nvPr>
            <p:ph type="pic" sz="quarter" idx="10"/>
          </p:nvPr>
        </p:nvSpPr>
        <p:spPr>
          <a:xfrm>
            <a:off x="637953" y="1956797"/>
            <a:ext cx="10909522" cy="4273882"/>
          </a:xfrm>
        </p:spPr>
        <p:txBody>
          <a:bodyPr/>
          <a:lstStyle/>
          <a:p>
            <a:endParaRPr lang="de-DE"/>
          </a:p>
        </p:txBody>
      </p:sp>
    </p:spTree>
    <p:custDataLst>
      <p:tags r:id="rId1"/>
    </p:custDataLst>
    <p:extLst>
      <p:ext uri="{BB962C8B-B14F-4D97-AF65-F5344CB8AC3E}">
        <p14:creationId xmlns:p14="http://schemas.microsoft.com/office/powerpoint/2010/main" val="1965683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ispielfolien Vide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Content Placeholder 2">
            <a:extLst>
              <a:ext uri="{FF2B5EF4-FFF2-40B4-BE49-F238E27FC236}">
                <a16:creationId xmlns:a16="http://schemas.microsoft.com/office/drawing/2014/main" id="{4BBE6F1E-FA64-43AE-8831-5C4B1699347C}"/>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10" name="Medienplatzhalter 3">
            <a:extLst>
              <a:ext uri="{FF2B5EF4-FFF2-40B4-BE49-F238E27FC236}">
                <a16:creationId xmlns:a16="http://schemas.microsoft.com/office/drawing/2014/main" id="{8B078B91-2D31-43E2-A260-82143A0391FF}"/>
              </a:ext>
            </a:extLst>
          </p:cNvPr>
          <p:cNvSpPr>
            <a:spLocks noGrp="1"/>
          </p:cNvSpPr>
          <p:nvPr>
            <p:ph type="media" sz="quarter" idx="19"/>
          </p:nvPr>
        </p:nvSpPr>
        <p:spPr>
          <a:xfrm>
            <a:off x="6213230" y="1946275"/>
            <a:ext cx="5345357" cy="4298950"/>
          </a:xfrm>
        </p:spPr>
        <p:txBody>
          <a:bodyPr/>
          <a:lstStyle/>
          <a:p>
            <a:endParaRPr lang="de-DE"/>
          </a:p>
        </p:txBody>
      </p:sp>
    </p:spTree>
    <p:custDataLst>
      <p:tags r:id="rId1"/>
    </p:custDataLst>
    <p:extLst>
      <p:ext uri="{BB962C8B-B14F-4D97-AF65-F5344CB8AC3E}">
        <p14:creationId xmlns:p14="http://schemas.microsoft.com/office/powerpoint/2010/main" val="2426313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ispielfolien Vide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1B8-450B-4FD0-8894-C333FBA76BC4}"/>
              </a:ext>
            </a:extLst>
          </p:cNvPr>
          <p:cNvSpPr>
            <a:spLocks noGrp="1"/>
          </p:cNvSpPr>
          <p:nvPr>
            <p:ph type="title" hasCustomPrompt="1"/>
          </p:nvPr>
        </p:nvSpPr>
        <p:spPr/>
        <p:txBody>
          <a:bodyPr/>
          <a:lstStyle/>
          <a:p>
            <a:r>
              <a:rPr lang="de-DE"/>
              <a:t>Folientitel einfügen</a:t>
            </a:r>
          </a:p>
        </p:txBody>
      </p:sp>
      <p:sp>
        <p:nvSpPr>
          <p:cNvPr id="3" name="Textplatzhalter 8">
            <a:extLst>
              <a:ext uri="{FF2B5EF4-FFF2-40B4-BE49-F238E27FC236}">
                <a16:creationId xmlns:a16="http://schemas.microsoft.com/office/drawing/2014/main" id="{97236A2B-FDCD-4D19-8DEC-698EA06D0608}"/>
              </a:ext>
            </a:extLst>
          </p:cNvPr>
          <p:cNvSpPr>
            <a:spLocks noGrp="1"/>
          </p:cNvSpPr>
          <p:nvPr>
            <p:ph type="body" sz="quarter" idx="15" hasCustomPrompt="1"/>
          </p:nvPr>
        </p:nvSpPr>
        <p:spPr>
          <a:xfrm rot="16200000">
            <a:off x="9331883" y="3668194"/>
            <a:ext cx="4444410" cy="1006626"/>
          </a:xfrm>
        </p:spPr>
        <p:txBody>
          <a:bodyPr anchor="b"/>
          <a:lstStyle>
            <a:lvl1pPr marL="0" indent="0">
              <a:buNone/>
              <a:defRPr sz="900">
                <a:solidFill>
                  <a:srgbClr val="939AA7"/>
                </a:solidFill>
              </a:defRPr>
            </a:lvl1pPr>
          </a:lstStyle>
          <a:p>
            <a:pPr lvl="0"/>
            <a:r>
              <a:rPr lang="de-DE"/>
              <a:t>Notizen und Abkürzungen</a:t>
            </a:r>
          </a:p>
        </p:txBody>
      </p:sp>
      <p:sp>
        <p:nvSpPr>
          <p:cNvPr id="4" name="Textplatzhalter 8">
            <a:extLst>
              <a:ext uri="{FF2B5EF4-FFF2-40B4-BE49-F238E27FC236}">
                <a16:creationId xmlns:a16="http://schemas.microsoft.com/office/drawing/2014/main" id="{53008491-41FA-4089-8D53-5BB22F730AED}"/>
              </a:ext>
            </a:extLst>
          </p:cNvPr>
          <p:cNvSpPr>
            <a:spLocks noGrp="1"/>
          </p:cNvSpPr>
          <p:nvPr>
            <p:ph type="body" sz="quarter" idx="17" hasCustomPrompt="1"/>
          </p:nvPr>
        </p:nvSpPr>
        <p:spPr>
          <a:xfrm>
            <a:off x="3161414" y="6492948"/>
            <a:ext cx="8382885" cy="252339"/>
          </a:xfrm>
        </p:spPr>
        <p:txBody>
          <a:bodyPr anchor="b"/>
          <a:lstStyle>
            <a:lvl1pPr marL="0" indent="0" algn="r">
              <a:buNone/>
              <a:defRPr sz="900" i="1">
                <a:solidFill>
                  <a:srgbClr val="939AA7"/>
                </a:solidFill>
              </a:defRPr>
            </a:lvl1pPr>
          </a:lstStyle>
          <a:p>
            <a:pPr lvl="0"/>
            <a:r>
              <a:rPr lang="de-DE"/>
              <a:t>Quellen</a:t>
            </a:r>
          </a:p>
        </p:txBody>
      </p:sp>
      <p:sp>
        <p:nvSpPr>
          <p:cNvPr id="5" name="Content Placeholder 2">
            <a:extLst>
              <a:ext uri="{FF2B5EF4-FFF2-40B4-BE49-F238E27FC236}">
                <a16:creationId xmlns:a16="http://schemas.microsoft.com/office/drawing/2014/main" id="{A34EFE69-1A0D-4AB1-AEFC-06FACEBE88F1}"/>
              </a:ext>
            </a:extLst>
          </p:cNvPr>
          <p:cNvSpPr>
            <a:spLocks noGrp="1"/>
          </p:cNvSpPr>
          <p:nvPr>
            <p:ph idx="1" hasCustomPrompt="1"/>
          </p:nvPr>
        </p:nvSpPr>
        <p:spPr>
          <a:xfrm>
            <a:off x="647700" y="1948148"/>
            <a:ext cx="2392680" cy="4803172"/>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9" name="Medienplatzhalter 7">
            <a:extLst>
              <a:ext uri="{FF2B5EF4-FFF2-40B4-BE49-F238E27FC236}">
                <a16:creationId xmlns:a16="http://schemas.microsoft.com/office/drawing/2014/main" id="{596B879F-B787-4647-A8C2-A06B7233D233}"/>
              </a:ext>
            </a:extLst>
          </p:cNvPr>
          <p:cNvSpPr>
            <a:spLocks noGrp="1"/>
          </p:cNvSpPr>
          <p:nvPr>
            <p:ph type="media" sz="quarter" idx="19"/>
          </p:nvPr>
        </p:nvSpPr>
        <p:spPr>
          <a:xfrm>
            <a:off x="3154326" y="1949302"/>
            <a:ext cx="7797837" cy="4445148"/>
          </a:xfrm>
        </p:spPr>
        <p:txBody>
          <a:bodyPr/>
          <a:lstStyle/>
          <a:p>
            <a:endParaRPr lang="de-DE"/>
          </a:p>
        </p:txBody>
      </p:sp>
    </p:spTree>
    <p:custDataLst>
      <p:tags r:id="rId1"/>
    </p:custDataLst>
    <p:extLst>
      <p:ext uri="{BB962C8B-B14F-4D97-AF65-F5344CB8AC3E}">
        <p14:creationId xmlns:p14="http://schemas.microsoft.com/office/powerpoint/2010/main" val="722435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ispielfolie Vide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Medienplatzhalter 3">
            <a:extLst>
              <a:ext uri="{FF2B5EF4-FFF2-40B4-BE49-F238E27FC236}">
                <a16:creationId xmlns:a16="http://schemas.microsoft.com/office/drawing/2014/main" id="{239D9EE5-96F6-4299-AB1D-62ABA9618B6F}"/>
              </a:ext>
            </a:extLst>
          </p:cNvPr>
          <p:cNvSpPr>
            <a:spLocks noGrp="1"/>
          </p:cNvSpPr>
          <p:nvPr>
            <p:ph type="media" sz="quarter" idx="18"/>
          </p:nvPr>
        </p:nvSpPr>
        <p:spPr>
          <a:xfrm>
            <a:off x="637953" y="1946275"/>
            <a:ext cx="10898410" cy="4284663"/>
          </a:xfrm>
        </p:spPr>
        <p:txBody>
          <a:bodyPr/>
          <a:lstStyle/>
          <a:p>
            <a:endParaRPr lang="de-DE"/>
          </a:p>
        </p:txBody>
      </p:sp>
    </p:spTree>
    <p:custDataLst>
      <p:tags r:id="rId1"/>
    </p:custDataLst>
    <p:extLst>
      <p:ext uri="{BB962C8B-B14F-4D97-AF65-F5344CB8AC3E}">
        <p14:creationId xmlns:p14="http://schemas.microsoft.com/office/powerpoint/2010/main" val="1436830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9AF62B-DEC2-4783-ADC4-8161C2C5A376}"/>
              </a:ext>
            </a:extLst>
          </p:cNvPr>
          <p:cNvSpPr>
            <a:spLocks noGrp="1"/>
          </p:cNvSpPr>
          <p:nvPr>
            <p:ph type="title" hasCustomPrompt="1"/>
          </p:nvPr>
        </p:nvSpPr>
        <p:spPr>
          <a:xfrm>
            <a:off x="648000" y="3468703"/>
            <a:ext cx="10896000" cy="1296000"/>
          </a:xfrm>
        </p:spPr>
        <p:txBody>
          <a:bodyPr/>
          <a:lstStyle>
            <a:lvl1pPr algn="ctr">
              <a:defRPr/>
            </a:lvl1pPr>
          </a:lstStyle>
          <a:p>
            <a:r>
              <a:rPr lang="de-DE"/>
              <a:t>Vielen Dank </a:t>
            </a:r>
            <a:br>
              <a:rPr lang="de-DE"/>
            </a:br>
            <a:r>
              <a:rPr lang="de-DE"/>
              <a:t>für Ihre Aufmerksamkeit!</a:t>
            </a:r>
          </a:p>
        </p:txBody>
      </p:sp>
      <p:sp>
        <p:nvSpPr>
          <p:cNvPr id="3" name="Text Placeholder 9">
            <a:extLst>
              <a:ext uri="{FF2B5EF4-FFF2-40B4-BE49-F238E27FC236}">
                <a16:creationId xmlns:a16="http://schemas.microsoft.com/office/drawing/2014/main" id="{6BC98BC0-A2B8-4372-9F0F-AC6A9FCEAF14}"/>
              </a:ext>
            </a:extLst>
          </p:cNvPr>
          <p:cNvSpPr>
            <a:spLocks noGrp="1"/>
          </p:cNvSpPr>
          <p:nvPr>
            <p:ph type="body" sz="quarter" idx="14" hasCustomPrompt="1"/>
          </p:nvPr>
        </p:nvSpPr>
        <p:spPr>
          <a:xfrm>
            <a:off x="2730001" y="5009373"/>
            <a:ext cx="6731999" cy="452488"/>
          </a:xfrm>
        </p:spPr>
        <p:txBody>
          <a:bodyPr/>
          <a:lstStyle>
            <a:lvl1pPr marL="0" indent="0" algn="ctr">
              <a:buNone/>
              <a:defRPr sz="2000" b="1">
                <a:solidFill>
                  <a:srgbClr val="001965"/>
                </a:solidFill>
              </a:defRPr>
            </a:lvl1pPr>
          </a:lstStyle>
          <a:p>
            <a:pPr lvl="0"/>
            <a:r>
              <a:rPr lang="en-GB"/>
              <a:t>Name des </a:t>
            </a:r>
            <a:r>
              <a:rPr lang="en-GB" err="1"/>
              <a:t>Referenten</a:t>
            </a:r>
            <a:endParaRPr lang="en-GB"/>
          </a:p>
        </p:txBody>
      </p:sp>
      <p:sp>
        <p:nvSpPr>
          <p:cNvPr id="5" name="Bildplatzhalter 4">
            <a:extLst>
              <a:ext uri="{FF2B5EF4-FFF2-40B4-BE49-F238E27FC236}">
                <a16:creationId xmlns:a16="http://schemas.microsoft.com/office/drawing/2014/main" id="{EA43297C-8804-47EB-B588-BA86BB8FE46F}"/>
              </a:ext>
            </a:extLst>
          </p:cNvPr>
          <p:cNvSpPr>
            <a:spLocks noGrp="1"/>
          </p:cNvSpPr>
          <p:nvPr>
            <p:ph type="pic" sz="quarter" idx="15"/>
          </p:nvPr>
        </p:nvSpPr>
        <p:spPr>
          <a:xfrm>
            <a:off x="0" y="0"/>
            <a:ext cx="12192000" cy="6858000"/>
          </a:xfrm>
        </p:spPr>
        <p:txBody>
          <a:bodyPr/>
          <a:lstStyle/>
          <a:p>
            <a:endParaRPr lang="de-DE"/>
          </a:p>
        </p:txBody>
      </p:sp>
    </p:spTree>
    <p:custDataLst>
      <p:tags r:id="rId1"/>
    </p:custDataLst>
    <p:extLst>
      <p:ext uri="{BB962C8B-B14F-4D97-AF65-F5344CB8AC3E}">
        <p14:creationId xmlns:p14="http://schemas.microsoft.com/office/powerpoint/2010/main" val="64431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Autofit/>
          </a:bodyPr>
          <a:lstStyle>
            <a:lvl1pPr>
              <a:defRPr lang="en-US" dirty="0"/>
            </a:lvl1pPr>
          </a:lstStyle>
          <a:p>
            <a:pPr lvl="0"/>
            <a:r>
              <a:rPr lang="de-DE"/>
              <a:t>Mastertitelformat bearbeiten</a:t>
            </a:r>
            <a:endParaRPr lang="en-US"/>
          </a:p>
        </p:txBody>
      </p:sp>
      <p:sp>
        <p:nvSpPr>
          <p:cNvPr id="3" name="Content Placeholder 2"/>
          <p:cNvSpPr>
            <a:spLocks noGrp="1"/>
          </p:cNvSpPr>
          <p:nvPr>
            <p:ph sz="half" idx="1" hasCustomPrompt="1"/>
          </p:nvPr>
        </p:nvSpPr>
        <p:spPr>
          <a:xfrm>
            <a:off x="334434" y="1510564"/>
            <a:ext cx="11522207" cy="4125135"/>
          </a:xfrm>
        </p:spPr>
        <p:txBody>
          <a:bodyPr/>
          <a:lstStyle>
            <a:lvl1pPr marL="363730" indent="-363730">
              <a:defRPr/>
            </a:lvl1pPr>
            <a:lvl2pPr marL="477924" indent="359500">
              <a:defRPr/>
            </a:lvl2pPr>
            <a:lvl3pPr marL="1315349" indent="-359500">
              <a:defRPr/>
            </a:lvl3pPr>
          </a:lstStyle>
          <a:p>
            <a:pPr lvl="0"/>
            <a:r>
              <a:rPr lang="de-DE"/>
              <a:t>Mastertextformat bearbeiten</a:t>
            </a:r>
          </a:p>
          <a:p>
            <a:pPr lvl="1"/>
            <a:r>
              <a:rPr lang="de-DE"/>
              <a:t>Zweite Ebene</a:t>
            </a:r>
          </a:p>
          <a:p>
            <a:pPr lvl="2"/>
            <a:r>
              <a:rPr lang="de-DE"/>
              <a:t>Dritte Ebene</a:t>
            </a:r>
          </a:p>
        </p:txBody>
      </p:sp>
      <p:sp>
        <p:nvSpPr>
          <p:cNvPr id="6" name="Text Placeholder 3">
            <a:extLst>
              <a:ext uri="{FF2B5EF4-FFF2-40B4-BE49-F238E27FC236}">
                <a16:creationId xmlns:a16="http://schemas.microsoft.com/office/drawing/2014/main" id="{35AEBAFC-7F5E-43B1-8444-A1905276491D}"/>
              </a:ext>
            </a:extLst>
          </p:cNvPr>
          <p:cNvSpPr>
            <a:spLocks noGrp="1"/>
          </p:cNvSpPr>
          <p:nvPr>
            <p:ph type="body" sz="half" idx="13" hasCustomPrompt="1"/>
          </p:nvPr>
        </p:nvSpPr>
        <p:spPr>
          <a:xfrm>
            <a:off x="334432" y="6307100"/>
            <a:ext cx="5521541" cy="143437"/>
          </a:xfrm>
        </p:spPr>
        <p:txBody>
          <a:bodyPr wrap="square" anchor="b" anchorCtr="0">
            <a:spAutoFit/>
          </a:bodyPr>
          <a:lstStyle>
            <a:lvl1pPr marL="0" indent="0">
              <a:buNone/>
              <a:defRPr sz="932">
                <a:solidFill>
                  <a:srgbClr val="82786F"/>
                </a:solidFill>
              </a:defRPr>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de-DE"/>
              <a:t>Fußzeile: </a:t>
            </a:r>
            <a:r>
              <a:rPr lang="de-DE" err="1"/>
              <a:t>Verdana</a:t>
            </a:r>
            <a:r>
              <a:rPr lang="de-DE"/>
              <a:t> 7, linksbündig</a:t>
            </a:r>
          </a:p>
        </p:txBody>
      </p:sp>
      <p:sp>
        <p:nvSpPr>
          <p:cNvPr id="7" name="Text Placeholder 3">
            <a:extLst>
              <a:ext uri="{FF2B5EF4-FFF2-40B4-BE49-F238E27FC236}">
                <a16:creationId xmlns:a16="http://schemas.microsoft.com/office/drawing/2014/main" id="{AADA88B0-4FB6-4960-A98E-D3AC6AE32570}"/>
              </a:ext>
            </a:extLst>
          </p:cNvPr>
          <p:cNvSpPr>
            <a:spLocks noGrp="1"/>
          </p:cNvSpPr>
          <p:nvPr>
            <p:ph type="body" sz="half" idx="14" hasCustomPrompt="1"/>
          </p:nvPr>
        </p:nvSpPr>
        <p:spPr>
          <a:xfrm>
            <a:off x="6096001" y="6522688"/>
            <a:ext cx="4849284" cy="167654"/>
          </a:xfrm>
        </p:spPr>
        <p:txBody>
          <a:bodyPr wrap="square" bIns="3600" anchor="b" anchorCtr="0">
            <a:spAutoFit/>
          </a:bodyPr>
          <a:lstStyle>
            <a:lvl1pPr marL="0" indent="0" algn="r">
              <a:buNone/>
              <a:defRPr sz="1066" i="1">
                <a:solidFill>
                  <a:srgbClr val="82786F"/>
                </a:solidFill>
              </a:defRPr>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de-DE"/>
              <a:t>Quelle: </a:t>
            </a:r>
            <a:r>
              <a:rPr lang="de-DE" err="1"/>
              <a:t>Verdana</a:t>
            </a:r>
            <a:r>
              <a:rPr lang="de-DE"/>
              <a:t> 8, kursiv, rechtsbündig</a:t>
            </a:r>
          </a:p>
        </p:txBody>
      </p:sp>
    </p:spTree>
    <p:extLst>
      <p:ext uri="{BB962C8B-B14F-4D97-AF65-F5344CB8AC3E}">
        <p14:creationId xmlns:p14="http://schemas.microsoft.com/office/powerpoint/2010/main" val="2471335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17B79-DC5C-5F4F-6755-EF7A832306E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E0809CA-3463-51F4-B6D7-5511217DFF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5E77460-B887-2F22-864C-3F709CE78D71}"/>
              </a:ext>
            </a:extLst>
          </p:cNvPr>
          <p:cNvSpPr>
            <a:spLocks noGrp="1"/>
          </p:cNvSpPr>
          <p:nvPr>
            <p:ph type="dt" sz="half" idx="10"/>
          </p:nvPr>
        </p:nvSpPr>
        <p:spPr/>
        <p:txBody>
          <a:bodyPr/>
          <a:lstStyle/>
          <a:p>
            <a:fld id="{141DB97E-88E4-41E6-BA52-808D4EF67E4F}" type="datetimeFigureOut">
              <a:rPr lang="de-DE" smtClean="0"/>
              <a:t>26.06.2025</a:t>
            </a:fld>
            <a:endParaRPr lang="de-DE"/>
          </a:p>
        </p:txBody>
      </p:sp>
      <p:sp>
        <p:nvSpPr>
          <p:cNvPr id="5" name="Fußzeilenplatzhalter 4">
            <a:extLst>
              <a:ext uri="{FF2B5EF4-FFF2-40B4-BE49-F238E27FC236}">
                <a16:creationId xmlns:a16="http://schemas.microsoft.com/office/drawing/2014/main" id="{D5B00EB8-52B4-4B7F-781C-D5D79DA0AA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01C6B9D-EAE9-3CED-C029-1B28A03249D4}"/>
              </a:ext>
            </a:extLst>
          </p:cNvPr>
          <p:cNvSpPr>
            <a:spLocks noGrp="1"/>
          </p:cNvSpPr>
          <p:nvPr>
            <p:ph type="sldNum" sz="quarter" idx="12"/>
          </p:nvPr>
        </p:nvSpPr>
        <p:spPr/>
        <p:txBody>
          <a:bodyPr/>
          <a:lstStyle/>
          <a:p>
            <a:fld id="{4223F6D7-FE74-4342-B7E0-4FFF1E87A14D}" type="slidenum">
              <a:rPr lang="de-DE" smtClean="0"/>
              <a:t>‹#›</a:t>
            </a:fld>
            <a:endParaRPr lang="de-DE"/>
          </a:p>
        </p:txBody>
      </p:sp>
    </p:spTree>
    <p:custDataLst>
      <p:tags r:id="rId1"/>
    </p:custDataLst>
    <p:extLst>
      <p:ext uri="{BB962C8B-B14F-4D97-AF65-F5344CB8AC3E}">
        <p14:creationId xmlns:p14="http://schemas.microsoft.com/office/powerpoint/2010/main" val="599931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0DF1740-A693-9EAA-38B6-DB4D7A152F74}"/>
              </a:ext>
            </a:extLst>
          </p:cNvPr>
          <p:cNvSpPr>
            <a:spLocks noGrp="1"/>
          </p:cNvSpPr>
          <p:nvPr>
            <p:ph type="dt" sz="half" idx="10"/>
          </p:nvPr>
        </p:nvSpPr>
        <p:spPr/>
        <p:txBody>
          <a:bodyPr/>
          <a:lstStyle/>
          <a:p>
            <a:fld id="{141DB97E-88E4-41E6-BA52-808D4EF67E4F}" type="datetimeFigureOut">
              <a:rPr lang="de-DE" smtClean="0"/>
              <a:t>26.06.2025</a:t>
            </a:fld>
            <a:endParaRPr lang="de-DE"/>
          </a:p>
        </p:txBody>
      </p:sp>
      <p:sp>
        <p:nvSpPr>
          <p:cNvPr id="3" name="Fußzeilenplatzhalter 2">
            <a:extLst>
              <a:ext uri="{FF2B5EF4-FFF2-40B4-BE49-F238E27FC236}">
                <a16:creationId xmlns:a16="http://schemas.microsoft.com/office/drawing/2014/main" id="{25C03BCB-9FFC-0ADD-742B-66FAFDCB002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B94B86F-5A42-9141-98C6-459EE7A84C91}"/>
              </a:ext>
            </a:extLst>
          </p:cNvPr>
          <p:cNvSpPr>
            <a:spLocks noGrp="1"/>
          </p:cNvSpPr>
          <p:nvPr>
            <p:ph type="sldNum" sz="quarter" idx="12"/>
          </p:nvPr>
        </p:nvSpPr>
        <p:spPr/>
        <p:txBody>
          <a:bodyPr/>
          <a:lstStyle/>
          <a:p>
            <a:fld id="{4223F6D7-FE74-4342-B7E0-4FFF1E87A14D}" type="slidenum">
              <a:rPr lang="de-DE" smtClean="0"/>
              <a:t>‹#›</a:t>
            </a:fld>
            <a:endParaRPr lang="de-DE"/>
          </a:p>
        </p:txBody>
      </p:sp>
    </p:spTree>
    <p:extLst>
      <p:ext uri="{BB962C8B-B14F-4D97-AF65-F5344CB8AC3E}">
        <p14:creationId xmlns:p14="http://schemas.microsoft.com/office/powerpoint/2010/main" val="251745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ispielfol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00DFB-591A-4D2A-B20B-A23A0BB7B167}"/>
              </a:ext>
            </a:extLst>
          </p:cNvPr>
          <p:cNvSpPr>
            <a:spLocks noGrp="1"/>
          </p:cNvSpPr>
          <p:nvPr>
            <p:ph type="title" hasCustomPrompt="1"/>
          </p:nvPr>
        </p:nvSpPr>
        <p:spPr/>
        <p:txBody>
          <a:bodyPr/>
          <a:lstStyle/>
          <a:p>
            <a:r>
              <a:rPr lang="de-DE"/>
              <a:t>Folientitel einfügen</a:t>
            </a:r>
          </a:p>
        </p:txBody>
      </p:sp>
      <p:sp>
        <p:nvSpPr>
          <p:cNvPr id="6" name="Content Placeholder 2">
            <a:extLst>
              <a:ext uri="{FF2B5EF4-FFF2-40B4-BE49-F238E27FC236}">
                <a16:creationId xmlns:a16="http://schemas.microsoft.com/office/drawing/2014/main" id="{CF408191-C1C8-4415-A699-202852C4F5BB}"/>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8" name="Content Placeholder 2">
            <a:extLst>
              <a:ext uri="{FF2B5EF4-FFF2-40B4-BE49-F238E27FC236}">
                <a16:creationId xmlns:a16="http://schemas.microsoft.com/office/drawing/2014/main" id="{E90813AF-9927-4A00-A726-D1E2F2F3604A}"/>
              </a:ext>
            </a:extLst>
          </p:cNvPr>
          <p:cNvSpPr>
            <a:spLocks noGrp="1"/>
          </p:cNvSpPr>
          <p:nvPr>
            <p:ph idx="13" hasCustomPrompt="1"/>
          </p:nvPr>
        </p:nvSpPr>
        <p:spPr>
          <a:xfrm>
            <a:off x="6196616" y="1948149"/>
            <a:ext cx="5347384"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9" name="Textplatzhalter 8">
            <a:extLst>
              <a:ext uri="{FF2B5EF4-FFF2-40B4-BE49-F238E27FC236}">
                <a16:creationId xmlns:a16="http://schemas.microsoft.com/office/drawing/2014/main" id="{8B730FA4-2A3A-4168-8F5E-99BF35C46E08}"/>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10" name="Textplatzhalter 8">
            <a:extLst>
              <a:ext uri="{FF2B5EF4-FFF2-40B4-BE49-F238E27FC236}">
                <a16:creationId xmlns:a16="http://schemas.microsoft.com/office/drawing/2014/main" id="{B633C687-E8C3-401B-8DC9-A7E6908A12AC}"/>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486071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eispi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B8609-6D5D-4085-A5C9-E5B5097AD7F4}"/>
              </a:ext>
            </a:extLst>
          </p:cNvPr>
          <p:cNvSpPr>
            <a:spLocks noGrp="1"/>
          </p:cNvSpPr>
          <p:nvPr>
            <p:ph type="title" hasCustomPrompt="1"/>
          </p:nvPr>
        </p:nvSpPr>
        <p:spPr/>
        <p:txBody>
          <a:bodyPr/>
          <a:lstStyle>
            <a:lvl1pPr>
              <a:defRPr>
                <a:solidFill>
                  <a:srgbClr val="001965"/>
                </a:solidFill>
              </a:defRPr>
            </a:lvl1pPr>
          </a:lstStyle>
          <a:p>
            <a:r>
              <a:rPr lang="de-DE"/>
              <a:t>Folientitel einfügen</a:t>
            </a:r>
          </a:p>
        </p:txBody>
      </p:sp>
      <p:sp>
        <p:nvSpPr>
          <p:cNvPr id="14" name="Content Placeholder 2">
            <a:extLst>
              <a:ext uri="{FF2B5EF4-FFF2-40B4-BE49-F238E27FC236}">
                <a16:creationId xmlns:a16="http://schemas.microsoft.com/office/drawing/2014/main" id="{79A32662-4A70-4985-AA18-24B441CB5CF6}"/>
              </a:ext>
            </a:extLst>
          </p:cNvPr>
          <p:cNvSpPr>
            <a:spLocks noGrp="1"/>
          </p:cNvSpPr>
          <p:nvPr>
            <p:ph idx="1" hasCustomPrompt="1"/>
          </p:nvPr>
        </p:nvSpPr>
        <p:spPr>
          <a:xfrm>
            <a:off x="648000" y="194722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Textplatzhalter 8">
            <a:extLst>
              <a:ext uri="{FF2B5EF4-FFF2-40B4-BE49-F238E27FC236}">
                <a16:creationId xmlns:a16="http://schemas.microsoft.com/office/drawing/2014/main" id="{89548FE9-2308-4A96-9E0A-09911C9237E2}"/>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7" name="Textplatzhalter 8">
            <a:extLst>
              <a:ext uri="{FF2B5EF4-FFF2-40B4-BE49-F238E27FC236}">
                <a16:creationId xmlns:a16="http://schemas.microsoft.com/office/drawing/2014/main" id="{A5632E49-2329-4BAC-AF76-39546EBB5473}"/>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4036518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eispi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B8609-6D5D-4085-A5C9-E5B5097AD7F4}"/>
              </a:ext>
            </a:extLst>
          </p:cNvPr>
          <p:cNvSpPr>
            <a:spLocks noGrp="1"/>
          </p:cNvSpPr>
          <p:nvPr>
            <p:ph type="title" hasCustomPrompt="1"/>
          </p:nvPr>
        </p:nvSpPr>
        <p:spPr/>
        <p:txBody>
          <a:bodyPr/>
          <a:lstStyle>
            <a:lvl1pPr>
              <a:defRPr>
                <a:solidFill>
                  <a:srgbClr val="001965"/>
                </a:solidFill>
              </a:defRPr>
            </a:lvl1pPr>
          </a:lstStyle>
          <a:p>
            <a:r>
              <a:rPr lang="de-DE"/>
              <a:t>Folientitel einfügen</a:t>
            </a:r>
          </a:p>
        </p:txBody>
      </p:sp>
      <p:sp>
        <p:nvSpPr>
          <p:cNvPr id="14" name="Content Placeholder 2">
            <a:extLst>
              <a:ext uri="{FF2B5EF4-FFF2-40B4-BE49-F238E27FC236}">
                <a16:creationId xmlns:a16="http://schemas.microsoft.com/office/drawing/2014/main" id="{79A32662-4A70-4985-AA18-24B441CB5CF6}"/>
              </a:ext>
            </a:extLst>
          </p:cNvPr>
          <p:cNvSpPr>
            <a:spLocks noGrp="1"/>
          </p:cNvSpPr>
          <p:nvPr>
            <p:ph idx="1" hasCustomPrompt="1"/>
          </p:nvPr>
        </p:nvSpPr>
        <p:spPr>
          <a:xfrm>
            <a:off x="648000" y="194722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Textplatzhalter 8">
            <a:extLst>
              <a:ext uri="{FF2B5EF4-FFF2-40B4-BE49-F238E27FC236}">
                <a16:creationId xmlns:a16="http://schemas.microsoft.com/office/drawing/2014/main" id="{89548FE9-2308-4A96-9E0A-09911C9237E2}"/>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7" name="Textplatzhalter 8">
            <a:extLst>
              <a:ext uri="{FF2B5EF4-FFF2-40B4-BE49-F238E27FC236}">
                <a16:creationId xmlns:a16="http://schemas.microsoft.com/office/drawing/2014/main" id="{A5632E49-2329-4BAC-AF76-39546EBB5473}"/>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Tree>
    <p:custDataLst>
      <p:tags r:id="rId1"/>
    </p:custDataLst>
    <p:extLst>
      <p:ext uri="{BB962C8B-B14F-4D97-AF65-F5344CB8AC3E}">
        <p14:creationId xmlns:p14="http://schemas.microsoft.com/office/powerpoint/2010/main" val="3884830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nteressenskonflik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836F3-841A-44A7-9532-8256B8C8B62F}"/>
              </a:ext>
            </a:extLst>
          </p:cNvPr>
          <p:cNvSpPr>
            <a:spLocks noGrp="1"/>
          </p:cNvSpPr>
          <p:nvPr>
            <p:ph type="title" hasCustomPrompt="1"/>
          </p:nvPr>
        </p:nvSpPr>
        <p:spPr/>
        <p:txBody>
          <a:bodyPr/>
          <a:lstStyle>
            <a:lvl1pPr>
              <a:defRPr/>
            </a:lvl1pPr>
          </a:lstStyle>
          <a:p>
            <a:r>
              <a:rPr lang="de-DE"/>
              <a:t>Interessenkonflikte</a:t>
            </a:r>
          </a:p>
        </p:txBody>
      </p:sp>
      <p:sp>
        <p:nvSpPr>
          <p:cNvPr id="3" name="Content Placeholder 2">
            <a:extLst>
              <a:ext uri="{FF2B5EF4-FFF2-40B4-BE49-F238E27FC236}">
                <a16:creationId xmlns:a16="http://schemas.microsoft.com/office/drawing/2014/main" id="{D7EC92AF-4329-4D40-9F7D-4FA4B69725D9}"/>
              </a:ext>
            </a:extLst>
          </p:cNvPr>
          <p:cNvSpPr>
            <a:spLocks noGrp="1"/>
          </p:cNvSpPr>
          <p:nvPr>
            <p:ph idx="1" hasCustomPrompt="1"/>
          </p:nvPr>
        </p:nvSpPr>
        <p:spPr>
          <a:xfrm>
            <a:off x="648000" y="1944000"/>
            <a:ext cx="10896000"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Tree>
    <p:custDataLst>
      <p:tags r:id="rId1"/>
    </p:custDataLst>
    <p:extLst>
      <p:ext uri="{BB962C8B-B14F-4D97-AF65-F5344CB8AC3E}">
        <p14:creationId xmlns:p14="http://schemas.microsoft.com/office/powerpoint/2010/main" val="1304946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Zwischenfolie hell">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rgbClr val="001965"/>
                </a:solidFill>
              </a:defRPr>
            </a:lvl1pPr>
          </a:lstStyle>
          <a:p>
            <a:r>
              <a:rPr lang="de-DE"/>
              <a:t>Titel des Vortrags</a:t>
            </a:r>
            <a:endParaRPr lang="en-GB"/>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da-DK" sz="100">
                <a:solidFill>
                  <a:srgbClr val="666666"/>
                </a:solidFill>
                <a:latin typeface="Apis For Office" panose="020B0504010101010104"/>
                <a:ea typeface="Apis For Office Light" panose="020B0404010101010104" pitchFamily="34" charset="0"/>
                <a:cs typeface="Apis For Office Light" panose="020B0404010101010104" pitchFamily="34" charset="0"/>
              </a:rPr>
              <a:t>Light</a:t>
            </a:r>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12" name="Textplatzhalter 8">
            <a:extLst>
              <a:ext uri="{FF2B5EF4-FFF2-40B4-BE49-F238E27FC236}">
                <a16:creationId xmlns:a16="http://schemas.microsoft.com/office/drawing/2014/main" id="{0F301791-B29B-42A0-819C-3A086C11FCD0}"/>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18" name="Text Placeholder 9">
            <a:extLst>
              <a:ext uri="{FF2B5EF4-FFF2-40B4-BE49-F238E27FC236}">
                <a16:creationId xmlns:a16="http://schemas.microsoft.com/office/drawing/2014/main" id="{C011D9B0-146C-4C7D-9A9C-CB5C1A7B12F6}"/>
              </a:ext>
            </a:extLst>
          </p:cNvPr>
          <p:cNvSpPr>
            <a:spLocks noGrp="1"/>
          </p:cNvSpPr>
          <p:nvPr>
            <p:ph type="body" sz="quarter" idx="14" hasCustomPrompt="1"/>
          </p:nvPr>
        </p:nvSpPr>
        <p:spPr>
          <a:xfrm>
            <a:off x="647999" y="5644800"/>
            <a:ext cx="6731999" cy="452488"/>
          </a:xfrm>
        </p:spPr>
        <p:txBody>
          <a:bodyPr/>
          <a:lstStyle>
            <a:lvl1pPr marL="0" indent="0">
              <a:buNone/>
              <a:defRPr sz="2000" b="1">
                <a:solidFill>
                  <a:srgbClr val="001965"/>
                </a:solidFill>
              </a:defRPr>
            </a:lvl1pPr>
          </a:lstStyle>
          <a:p>
            <a:pPr lvl="0"/>
            <a:r>
              <a:rPr lang="en-GB"/>
              <a:t>Autor et al.</a:t>
            </a:r>
          </a:p>
        </p:txBody>
      </p:sp>
      <p:sp>
        <p:nvSpPr>
          <p:cNvPr id="4" name="Freeform: Shape 33">
            <a:extLst>
              <a:ext uri="{FF2B5EF4-FFF2-40B4-BE49-F238E27FC236}">
                <a16:creationId xmlns:a16="http://schemas.microsoft.com/office/drawing/2014/main" id="{FB69D5F8-0722-4766-AEBD-4973558EEFC9}"/>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236612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ispielfolien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Content Placeholder 2">
            <a:extLst>
              <a:ext uri="{FF2B5EF4-FFF2-40B4-BE49-F238E27FC236}">
                <a16:creationId xmlns:a16="http://schemas.microsoft.com/office/drawing/2014/main" id="{4BBE6F1E-FA64-43AE-8831-5C4B1699347C}"/>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10" name="Bildplatzhalter 3">
            <a:extLst>
              <a:ext uri="{FF2B5EF4-FFF2-40B4-BE49-F238E27FC236}">
                <a16:creationId xmlns:a16="http://schemas.microsoft.com/office/drawing/2014/main" id="{1A857882-D332-464F-81A1-AC89DC3C786A}"/>
              </a:ext>
            </a:extLst>
          </p:cNvPr>
          <p:cNvSpPr>
            <a:spLocks noGrp="1"/>
          </p:cNvSpPr>
          <p:nvPr>
            <p:ph type="pic" sz="quarter" idx="18"/>
          </p:nvPr>
        </p:nvSpPr>
        <p:spPr>
          <a:xfrm>
            <a:off x="6198669" y="1946275"/>
            <a:ext cx="5348806" cy="4284663"/>
          </a:xfrm>
        </p:spPr>
        <p:txBody>
          <a:bodyPr/>
          <a:lstStyle/>
          <a:p>
            <a:endParaRPr lang="de-DE"/>
          </a:p>
        </p:txBody>
      </p:sp>
    </p:spTree>
    <p:custDataLst>
      <p:tags r:id="rId1"/>
    </p:custDataLst>
    <p:extLst>
      <p:ext uri="{BB962C8B-B14F-4D97-AF65-F5344CB8AC3E}">
        <p14:creationId xmlns:p14="http://schemas.microsoft.com/office/powerpoint/2010/main" val="4421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ispielfolien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1B8-450B-4FD0-8894-C333FBA76BC4}"/>
              </a:ext>
            </a:extLst>
          </p:cNvPr>
          <p:cNvSpPr>
            <a:spLocks noGrp="1"/>
          </p:cNvSpPr>
          <p:nvPr>
            <p:ph type="title" hasCustomPrompt="1"/>
          </p:nvPr>
        </p:nvSpPr>
        <p:spPr/>
        <p:txBody>
          <a:bodyPr/>
          <a:lstStyle/>
          <a:p>
            <a:r>
              <a:rPr lang="de-DE"/>
              <a:t>Folientitel einfügen</a:t>
            </a:r>
          </a:p>
        </p:txBody>
      </p:sp>
      <p:sp>
        <p:nvSpPr>
          <p:cNvPr id="3" name="Textplatzhalter 8">
            <a:extLst>
              <a:ext uri="{FF2B5EF4-FFF2-40B4-BE49-F238E27FC236}">
                <a16:creationId xmlns:a16="http://schemas.microsoft.com/office/drawing/2014/main" id="{97236A2B-FDCD-4D19-8DEC-698EA06D0608}"/>
              </a:ext>
            </a:extLst>
          </p:cNvPr>
          <p:cNvSpPr>
            <a:spLocks noGrp="1"/>
          </p:cNvSpPr>
          <p:nvPr>
            <p:ph type="body" sz="quarter" idx="15" hasCustomPrompt="1"/>
          </p:nvPr>
        </p:nvSpPr>
        <p:spPr>
          <a:xfrm rot="16200000">
            <a:off x="9331883" y="3668194"/>
            <a:ext cx="4444410" cy="1006626"/>
          </a:xfrm>
        </p:spPr>
        <p:txBody>
          <a:bodyPr anchor="b"/>
          <a:lstStyle>
            <a:lvl1pPr marL="0" indent="0">
              <a:buNone/>
              <a:defRPr sz="900">
                <a:solidFill>
                  <a:srgbClr val="939AA7"/>
                </a:solidFill>
              </a:defRPr>
            </a:lvl1pPr>
          </a:lstStyle>
          <a:p>
            <a:pPr lvl="0"/>
            <a:r>
              <a:rPr lang="de-DE"/>
              <a:t>Notizen und Abkürzungen</a:t>
            </a:r>
          </a:p>
        </p:txBody>
      </p:sp>
      <p:sp>
        <p:nvSpPr>
          <p:cNvPr id="4" name="Textplatzhalter 8">
            <a:extLst>
              <a:ext uri="{FF2B5EF4-FFF2-40B4-BE49-F238E27FC236}">
                <a16:creationId xmlns:a16="http://schemas.microsoft.com/office/drawing/2014/main" id="{53008491-41FA-4089-8D53-5BB22F730AED}"/>
              </a:ext>
            </a:extLst>
          </p:cNvPr>
          <p:cNvSpPr>
            <a:spLocks noGrp="1"/>
          </p:cNvSpPr>
          <p:nvPr>
            <p:ph type="body" sz="quarter" idx="17" hasCustomPrompt="1"/>
          </p:nvPr>
        </p:nvSpPr>
        <p:spPr>
          <a:xfrm>
            <a:off x="3161414" y="6492948"/>
            <a:ext cx="8382885" cy="252339"/>
          </a:xfrm>
        </p:spPr>
        <p:txBody>
          <a:bodyPr anchor="b"/>
          <a:lstStyle>
            <a:lvl1pPr marL="0" indent="0" algn="r">
              <a:buNone/>
              <a:defRPr sz="900" i="1">
                <a:solidFill>
                  <a:srgbClr val="939AA7"/>
                </a:solidFill>
              </a:defRPr>
            </a:lvl1pPr>
          </a:lstStyle>
          <a:p>
            <a:pPr lvl="0"/>
            <a:r>
              <a:rPr lang="de-DE"/>
              <a:t>Quellen</a:t>
            </a:r>
          </a:p>
        </p:txBody>
      </p:sp>
      <p:sp>
        <p:nvSpPr>
          <p:cNvPr id="5" name="Content Placeholder 2">
            <a:extLst>
              <a:ext uri="{FF2B5EF4-FFF2-40B4-BE49-F238E27FC236}">
                <a16:creationId xmlns:a16="http://schemas.microsoft.com/office/drawing/2014/main" id="{A34EFE69-1A0D-4AB1-AEFC-06FACEBE88F1}"/>
              </a:ext>
            </a:extLst>
          </p:cNvPr>
          <p:cNvSpPr>
            <a:spLocks noGrp="1"/>
          </p:cNvSpPr>
          <p:nvPr>
            <p:ph idx="1" hasCustomPrompt="1"/>
          </p:nvPr>
        </p:nvSpPr>
        <p:spPr>
          <a:xfrm>
            <a:off x="647700" y="1948148"/>
            <a:ext cx="2392680" cy="4803172"/>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6" name="Bildplatzhalter 3">
            <a:extLst>
              <a:ext uri="{FF2B5EF4-FFF2-40B4-BE49-F238E27FC236}">
                <a16:creationId xmlns:a16="http://schemas.microsoft.com/office/drawing/2014/main" id="{00CB6F7E-5124-474A-B670-61B337934421}"/>
              </a:ext>
            </a:extLst>
          </p:cNvPr>
          <p:cNvSpPr>
            <a:spLocks noGrp="1"/>
          </p:cNvSpPr>
          <p:nvPr>
            <p:ph type="pic" sz="quarter" idx="18"/>
          </p:nvPr>
        </p:nvSpPr>
        <p:spPr>
          <a:xfrm>
            <a:off x="3154680" y="1946275"/>
            <a:ext cx="7789767" cy="4440348"/>
          </a:xfrm>
        </p:spPr>
        <p:txBody>
          <a:bodyPr/>
          <a:lstStyle/>
          <a:p>
            <a:endParaRPr lang="de-DE"/>
          </a:p>
        </p:txBody>
      </p:sp>
    </p:spTree>
    <p:custDataLst>
      <p:tags r:id="rId1"/>
    </p:custDataLst>
    <p:extLst>
      <p:ext uri="{BB962C8B-B14F-4D97-AF65-F5344CB8AC3E}">
        <p14:creationId xmlns:p14="http://schemas.microsoft.com/office/powerpoint/2010/main" val="146520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ispielfolien Bil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7" name="Bildplatzhalter 3">
            <a:extLst>
              <a:ext uri="{FF2B5EF4-FFF2-40B4-BE49-F238E27FC236}">
                <a16:creationId xmlns:a16="http://schemas.microsoft.com/office/drawing/2014/main" id="{F77E5656-5CCA-4A37-9ABB-6C27AE17D9EB}"/>
              </a:ext>
            </a:extLst>
          </p:cNvPr>
          <p:cNvSpPr>
            <a:spLocks noGrp="1"/>
          </p:cNvSpPr>
          <p:nvPr>
            <p:ph type="pic" sz="quarter" idx="10"/>
          </p:nvPr>
        </p:nvSpPr>
        <p:spPr>
          <a:xfrm>
            <a:off x="637953" y="1956797"/>
            <a:ext cx="10909522" cy="4273882"/>
          </a:xfrm>
        </p:spPr>
        <p:txBody>
          <a:bodyPr/>
          <a:lstStyle/>
          <a:p>
            <a:endParaRPr lang="de-DE"/>
          </a:p>
        </p:txBody>
      </p:sp>
    </p:spTree>
    <p:custDataLst>
      <p:tags r:id="rId1"/>
    </p:custDataLst>
    <p:extLst>
      <p:ext uri="{BB962C8B-B14F-4D97-AF65-F5344CB8AC3E}">
        <p14:creationId xmlns:p14="http://schemas.microsoft.com/office/powerpoint/2010/main" val="234847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ispielfolien Vide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6B836-FB00-4010-A554-A2C1068BB3B3}"/>
              </a:ext>
            </a:extLst>
          </p:cNvPr>
          <p:cNvSpPr>
            <a:spLocks noGrp="1"/>
          </p:cNvSpPr>
          <p:nvPr>
            <p:ph type="title" hasCustomPrompt="1"/>
          </p:nvPr>
        </p:nvSpPr>
        <p:spPr/>
        <p:txBody>
          <a:bodyPr/>
          <a:lstStyle/>
          <a:p>
            <a:r>
              <a:rPr lang="de-DE"/>
              <a:t>Folientitel einfügen</a:t>
            </a:r>
          </a:p>
        </p:txBody>
      </p:sp>
      <p:sp>
        <p:nvSpPr>
          <p:cNvPr id="5" name="Textplatzhalter 8">
            <a:extLst>
              <a:ext uri="{FF2B5EF4-FFF2-40B4-BE49-F238E27FC236}">
                <a16:creationId xmlns:a16="http://schemas.microsoft.com/office/drawing/2014/main" id="{6A5A2033-CE67-44DF-9084-0CC386204F66}"/>
              </a:ext>
            </a:extLst>
          </p:cNvPr>
          <p:cNvSpPr>
            <a:spLocks noGrp="1"/>
          </p:cNvSpPr>
          <p:nvPr>
            <p:ph type="body" sz="quarter" idx="15" hasCustomPrompt="1"/>
          </p:nvPr>
        </p:nvSpPr>
        <p:spPr>
          <a:xfrm>
            <a:off x="647700" y="6421288"/>
            <a:ext cx="5365642" cy="324000"/>
          </a:xfrm>
        </p:spPr>
        <p:txBody>
          <a:bodyPr anchor="b"/>
          <a:lstStyle>
            <a:lvl1pPr marL="0" indent="0">
              <a:buNone/>
              <a:defRPr sz="900">
                <a:solidFill>
                  <a:srgbClr val="939AA7"/>
                </a:solidFill>
              </a:defRPr>
            </a:lvl1pPr>
          </a:lstStyle>
          <a:p>
            <a:pPr lvl="0"/>
            <a:r>
              <a:rPr lang="de-DE"/>
              <a:t>Notizen und Abkürzungen</a:t>
            </a:r>
          </a:p>
        </p:txBody>
      </p:sp>
      <p:sp>
        <p:nvSpPr>
          <p:cNvPr id="6" name="Textplatzhalter 8">
            <a:extLst>
              <a:ext uri="{FF2B5EF4-FFF2-40B4-BE49-F238E27FC236}">
                <a16:creationId xmlns:a16="http://schemas.microsoft.com/office/drawing/2014/main" id="{1A823081-D450-45BB-8B31-C283528454FE}"/>
              </a:ext>
            </a:extLst>
          </p:cNvPr>
          <p:cNvSpPr>
            <a:spLocks noGrp="1"/>
          </p:cNvSpPr>
          <p:nvPr>
            <p:ph type="body" sz="quarter" idx="17" hasCustomPrompt="1"/>
          </p:nvPr>
        </p:nvSpPr>
        <p:spPr>
          <a:xfrm>
            <a:off x="6207071" y="6421288"/>
            <a:ext cx="5337228" cy="324000"/>
          </a:xfrm>
        </p:spPr>
        <p:txBody>
          <a:bodyPr anchor="b"/>
          <a:lstStyle>
            <a:lvl1pPr marL="0" indent="0" algn="r">
              <a:buNone/>
              <a:defRPr sz="900" i="1">
                <a:solidFill>
                  <a:srgbClr val="939AA7"/>
                </a:solidFill>
              </a:defRPr>
            </a:lvl1pPr>
          </a:lstStyle>
          <a:p>
            <a:pPr lvl="0"/>
            <a:r>
              <a:rPr lang="de-DE"/>
              <a:t>Quellen</a:t>
            </a:r>
          </a:p>
        </p:txBody>
      </p:sp>
      <p:sp>
        <p:nvSpPr>
          <p:cNvPr id="8" name="Content Placeholder 2">
            <a:extLst>
              <a:ext uri="{FF2B5EF4-FFF2-40B4-BE49-F238E27FC236}">
                <a16:creationId xmlns:a16="http://schemas.microsoft.com/office/drawing/2014/main" id="{4BBE6F1E-FA64-43AE-8831-5C4B1699347C}"/>
              </a:ext>
            </a:extLst>
          </p:cNvPr>
          <p:cNvSpPr>
            <a:spLocks noGrp="1"/>
          </p:cNvSpPr>
          <p:nvPr>
            <p:ph idx="1" hasCustomPrompt="1"/>
          </p:nvPr>
        </p:nvSpPr>
        <p:spPr>
          <a:xfrm>
            <a:off x="647700" y="1948149"/>
            <a:ext cx="5347386" cy="4269600"/>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10" name="Medienplatzhalter 3">
            <a:extLst>
              <a:ext uri="{FF2B5EF4-FFF2-40B4-BE49-F238E27FC236}">
                <a16:creationId xmlns:a16="http://schemas.microsoft.com/office/drawing/2014/main" id="{8B078B91-2D31-43E2-A260-82143A0391FF}"/>
              </a:ext>
            </a:extLst>
          </p:cNvPr>
          <p:cNvSpPr>
            <a:spLocks noGrp="1"/>
          </p:cNvSpPr>
          <p:nvPr>
            <p:ph type="media" sz="quarter" idx="19"/>
          </p:nvPr>
        </p:nvSpPr>
        <p:spPr>
          <a:xfrm>
            <a:off x="6213230" y="1946275"/>
            <a:ext cx="5345357" cy="4298950"/>
          </a:xfrm>
        </p:spPr>
        <p:txBody>
          <a:bodyPr/>
          <a:lstStyle/>
          <a:p>
            <a:endParaRPr lang="de-DE"/>
          </a:p>
        </p:txBody>
      </p:sp>
    </p:spTree>
    <p:custDataLst>
      <p:tags r:id="rId1"/>
    </p:custDataLst>
    <p:extLst>
      <p:ext uri="{BB962C8B-B14F-4D97-AF65-F5344CB8AC3E}">
        <p14:creationId xmlns:p14="http://schemas.microsoft.com/office/powerpoint/2010/main" val="189723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ispielfolien Vide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1B8-450B-4FD0-8894-C333FBA76BC4}"/>
              </a:ext>
            </a:extLst>
          </p:cNvPr>
          <p:cNvSpPr>
            <a:spLocks noGrp="1"/>
          </p:cNvSpPr>
          <p:nvPr>
            <p:ph type="title" hasCustomPrompt="1"/>
          </p:nvPr>
        </p:nvSpPr>
        <p:spPr/>
        <p:txBody>
          <a:bodyPr/>
          <a:lstStyle/>
          <a:p>
            <a:r>
              <a:rPr lang="de-DE"/>
              <a:t>Folientitel einfügen</a:t>
            </a:r>
          </a:p>
        </p:txBody>
      </p:sp>
      <p:sp>
        <p:nvSpPr>
          <p:cNvPr id="3" name="Textplatzhalter 8">
            <a:extLst>
              <a:ext uri="{FF2B5EF4-FFF2-40B4-BE49-F238E27FC236}">
                <a16:creationId xmlns:a16="http://schemas.microsoft.com/office/drawing/2014/main" id="{97236A2B-FDCD-4D19-8DEC-698EA06D0608}"/>
              </a:ext>
            </a:extLst>
          </p:cNvPr>
          <p:cNvSpPr>
            <a:spLocks noGrp="1"/>
          </p:cNvSpPr>
          <p:nvPr>
            <p:ph type="body" sz="quarter" idx="15" hasCustomPrompt="1"/>
          </p:nvPr>
        </p:nvSpPr>
        <p:spPr>
          <a:xfrm rot="16200000">
            <a:off x="9331883" y="3668194"/>
            <a:ext cx="4444410" cy="1006626"/>
          </a:xfrm>
        </p:spPr>
        <p:txBody>
          <a:bodyPr anchor="b"/>
          <a:lstStyle>
            <a:lvl1pPr marL="0" indent="0">
              <a:buNone/>
              <a:defRPr sz="900">
                <a:solidFill>
                  <a:srgbClr val="939AA7"/>
                </a:solidFill>
              </a:defRPr>
            </a:lvl1pPr>
          </a:lstStyle>
          <a:p>
            <a:pPr lvl="0"/>
            <a:r>
              <a:rPr lang="de-DE"/>
              <a:t>Notizen und Abkürzungen</a:t>
            </a:r>
          </a:p>
        </p:txBody>
      </p:sp>
      <p:sp>
        <p:nvSpPr>
          <p:cNvPr id="4" name="Textplatzhalter 8">
            <a:extLst>
              <a:ext uri="{FF2B5EF4-FFF2-40B4-BE49-F238E27FC236}">
                <a16:creationId xmlns:a16="http://schemas.microsoft.com/office/drawing/2014/main" id="{53008491-41FA-4089-8D53-5BB22F730AED}"/>
              </a:ext>
            </a:extLst>
          </p:cNvPr>
          <p:cNvSpPr>
            <a:spLocks noGrp="1"/>
          </p:cNvSpPr>
          <p:nvPr>
            <p:ph type="body" sz="quarter" idx="17" hasCustomPrompt="1"/>
          </p:nvPr>
        </p:nvSpPr>
        <p:spPr>
          <a:xfrm>
            <a:off x="3161414" y="6492948"/>
            <a:ext cx="8382885" cy="252339"/>
          </a:xfrm>
        </p:spPr>
        <p:txBody>
          <a:bodyPr anchor="b"/>
          <a:lstStyle>
            <a:lvl1pPr marL="0" indent="0" algn="r">
              <a:buNone/>
              <a:defRPr sz="900" i="1">
                <a:solidFill>
                  <a:srgbClr val="939AA7"/>
                </a:solidFill>
              </a:defRPr>
            </a:lvl1pPr>
          </a:lstStyle>
          <a:p>
            <a:pPr lvl="0"/>
            <a:r>
              <a:rPr lang="de-DE"/>
              <a:t>Quellen</a:t>
            </a:r>
          </a:p>
        </p:txBody>
      </p:sp>
      <p:sp>
        <p:nvSpPr>
          <p:cNvPr id="5" name="Content Placeholder 2">
            <a:extLst>
              <a:ext uri="{FF2B5EF4-FFF2-40B4-BE49-F238E27FC236}">
                <a16:creationId xmlns:a16="http://schemas.microsoft.com/office/drawing/2014/main" id="{A34EFE69-1A0D-4AB1-AEFC-06FACEBE88F1}"/>
              </a:ext>
            </a:extLst>
          </p:cNvPr>
          <p:cNvSpPr>
            <a:spLocks noGrp="1"/>
          </p:cNvSpPr>
          <p:nvPr>
            <p:ph idx="1" hasCustomPrompt="1"/>
          </p:nvPr>
        </p:nvSpPr>
        <p:spPr>
          <a:xfrm>
            <a:off x="647700" y="1948148"/>
            <a:ext cx="2392680" cy="4803172"/>
          </a:xfrm>
        </p:spPr>
        <p:txBody>
          <a:bodyPr/>
          <a:lstStyle>
            <a:lvl1pPr>
              <a:defRPr sz="2000">
                <a:solidFill>
                  <a:srgbClr val="001965"/>
                </a:solidFill>
                <a:latin typeface="+mn-lt"/>
              </a:defRPr>
            </a:lvl1pPr>
            <a:lvl2pPr>
              <a:defRPr sz="1800">
                <a:solidFill>
                  <a:srgbClr val="001965"/>
                </a:solidFill>
              </a:defRPr>
            </a:lvl2pPr>
            <a:lvl3pPr>
              <a:defRPr sz="1600">
                <a:solidFill>
                  <a:srgbClr val="001965"/>
                </a:solidFill>
              </a:defRPr>
            </a:lvl3pPr>
          </a:lstStyle>
          <a:p>
            <a:pPr lvl="0"/>
            <a:r>
              <a:rPr lang="en-GB" noProof="0"/>
              <a:t>Click to add text</a:t>
            </a:r>
          </a:p>
          <a:p>
            <a:pPr lvl="1"/>
            <a:r>
              <a:rPr lang="en-GB" noProof="0"/>
              <a:t>Second level</a:t>
            </a:r>
          </a:p>
          <a:p>
            <a:pPr lvl="2"/>
            <a:r>
              <a:rPr lang="en-GB" noProof="0"/>
              <a:t>Third level</a:t>
            </a:r>
          </a:p>
        </p:txBody>
      </p:sp>
      <p:sp>
        <p:nvSpPr>
          <p:cNvPr id="9" name="Medienplatzhalter 7">
            <a:extLst>
              <a:ext uri="{FF2B5EF4-FFF2-40B4-BE49-F238E27FC236}">
                <a16:creationId xmlns:a16="http://schemas.microsoft.com/office/drawing/2014/main" id="{596B879F-B787-4647-A8C2-A06B7233D233}"/>
              </a:ext>
            </a:extLst>
          </p:cNvPr>
          <p:cNvSpPr>
            <a:spLocks noGrp="1"/>
          </p:cNvSpPr>
          <p:nvPr>
            <p:ph type="media" sz="quarter" idx="19"/>
          </p:nvPr>
        </p:nvSpPr>
        <p:spPr>
          <a:xfrm>
            <a:off x="3154326" y="1949302"/>
            <a:ext cx="7797837" cy="4445148"/>
          </a:xfrm>
        </p:spPr>
        <p:txBody>
          <a:bodyPr/>
          <a:lstStyle/>
          <a:p>
            <a:endParaRPr lang="de-DE"/>
          </a:p>
        </p:txBody>
      </p:sp>
    </p:spTree>
    <p:custDataLst>
      <p:tags r:id="rId1"/>
    </p:custDataLst>
    <p:extLst>
      <p:ext uri="{BB962C8B-B14F-4D97-AF65-F5344CB8AC3E}">
        <p14:creationId xmlns:p14="http://schemas.microsoft.com/office/powerpoint/2010/main" val="58948572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tags" Target="../tags/tag13.xml"/><Relationship Id="rId21" Type="http://schemas.openxmlformats.org/officeDocument/2006/relationships/tags" Target="../tags/tag8.xml"/><Relationship Id="rId42" Type="http://schemas.openxmlformats.org/officeDocument/2006/relationships/tags" Target="../tags/tag29.xml"/><Relationship Id="rId47" Type="http://schemas.openxmlformats.org/officeDocument/2006/relationships/tags" Target="../tags/tag34.xml"/><Relationship Id="rId63" Type="http://schemas.openxmlformats.org/officeDocument/2006/relationships/tags" Target="../tags/tag50.xml"/><Relationship Id="rId68" Type="http://schemas.openxmlformats.org/officeDocument/2006/relationships/tags" Target="../tags/tag55.xml"/><Relationship Id="rId84" Type="http://schemas.openxmlformats.org/officeDocument/2006/relationships/tags" Target="../tags/tag71.xml"/><Relationship Id="rId89" Type="http://schemas.openxmlformats.org/officeDocument/2006/relationships/tags" Target="../tags/tag76.xml"/><Relationship Id="rId16" Type="http://schemas.openxmlformats.org/officeDocument/2006/relationships/tags" Target="../tags/tag3.xml"/><Relationship Id="rId11" Type="http://schemas.openxmlformats.org/officeDocument/2006/relationships/slideLayout" Target="../slideLayouts/slideLayout11.xml"/><Relationship Id="rId32" Type="http://schemas.openxmlformats.org/officeDocument/2006/relationships/tags" Target="../tags/tag19.xml"/><Relationship Id="rId37" Type="http://schemas.openxmlformats.org/officeDocument/2006/relationships/tags" Target="../tags/tag24.xml"/><Relationship Id="rId53" Type="http://schemas.openxmlformats.org/officeDocument/2006/relationships/tags" Target="../tags/tag40.xml"/><Relationship Id="rId58" Type="http://schemas.openxmlformats.org/officeDocument/2006/relationships/tags" Target="../tags/tag45.xml"/><Relationship Id="rId74" Type="http://schemas.openxmlformats.org/officeDocument/2006/relationships/tags" Target="../tags/tag61.xml"/><Relationship Id="rId79" Type="http://schemas.openxmlformats.org/officeDocument/2006/relationships/tags" Target="../tags/tag66.xml"/><Relationship Id="rId102" Type="http://schemas.openxmlformats.org/officeDocument/2006/relationships/tags" Target="../tags/tag89.xml"/><Relationship Id="rId5" Type="http://schemas.openxmlformats.org/officeDocument/2006/relationships/slideLayout" Target="../slideLayouts/slideLayout5.xml"/><Relationship Id="rId90" Type="http://schemas.openxmlformats.org/officeDocument/2006/relationships/tags" Target="../tags/tag77.xml"/><Relationship Id="rId95" Type="http://schemas.openxmlformats.org/officeDocument/2006/relationships/tags" Target="../tags/tag82.xml"/><Relationship Id="rId22" Type="http://schemas.openxmlformats.org/officeDocument/2006/relationships/tags" Target="../tags/tag9.xml"/><Relationship Id="rId27" Type="http://schemas.openxmlformats.org/officeDocument/2006/relationships/tags" Target="../tags/tag14.xml"/><Relationship Id="rId43" Type="http://schemas.openxmlformats.org/officeDocument/2006/relationships/tags" Target="../tags/tag30.xml"/><Relationship Id="rId48" Type="http://schemas.openxmlformats.org/officeDocument/2006/relationships/tags" Target="../tags/tag35.xml"/><Relationship Id="rId64" Type="http://schemas.openxmlformats.org/officeDocument/2006/relationships/tags" Target="../tags/tag51.xml"/><Relationship Id="rId69" Type="http://schemas.openxmlformats.org/officeDocument/2006/relationships/tags" Target="../tags/tag56.xml"/><Relationship Id="rId80" Type="http://schemas.openxmlformats.org/officeDocument/2006/relationships/tags" Target="../tags/tag67.xml"/><Relationship Id="rId85" Type="http://schemas.openxmlformats.org/officeDocument/2006/relationships/tags" Target="../tags/tag72.xml"/><Relationship Id="rId12" Type="http://schemas.openxmlformats.org/officeDocument/2006/relationships/slideLayout" Target="../slideLayouts/slideLayout12.xml"/><Relationship Id="rId17" Type="http://schemas.openxmlformats.org/officeDocument/2006/relationships/tags" Target="../tags/tag4.xml"/><Relationship Id="rId25" Type="http://schemas.openxmlformats.org/officeDocument/2006/relationships/tags" Target="../tags/tag12.xml"/><Relationship Id="rId33" Type="http://schemas.openxmlformats.org/officeDocument/2006/relationships/tags" Target="../tags/tag20.xml"/><Relationship Id="rId38" Type="http://schemas.openxmlformats.org/officeDocument/2006/relationships/tags" Target="../tags/tag25.xml"/><Relationship Id="rId46" Type="http://schemas.openxmlformats.org/officeDocument/2006/relationships/tags" Target="../tags/tag33.xml"/><Relationship Id="rId59" Type="http://schemas.openxmlformats.org/officeDocument/2006/relationships/tags" Target="../tags/tag46.xml"/><Relationship Id="rId67" Type="http://schemas.openxmlformats.org/officeDocument/2006/relationships/tags" Target="../tags/tag54.xml"/><Relationship Id="rId103" Type="http://schemas.openxmlformats.org/officeDocument/2006/relationships/tags" Target="../tags/tag90.xml"/><Relationship Id="rId20" Type="http://schemas.openxmlformats.org/officeDocument/2006/relationships/tags" Target="../tags/tag7.xml"/><Relationship Id="rId41" Type="http://schemas.openxmlformats.org/officeDocument/2006/relationships/tags" Target="../tags/tag28.xml"/><Relationship Id="rId54" Type="http://schemas.openxmlformats.org/officeDocument/2006/relationships/tags" Target="../tags/tag41.xml"/><Relationship Id="rId62" Type="http://schemas.openxmlformats.org/officeDocument/2006/relationships/tags" Target="../tags/tag49.xml"/><Relationship Id="rId70" Type="http://schemas.openxmlformats.org/officeDocument/2006/relationships/tags" Target="../tags/tag57.xml"/><Relationship Id="rId75" Type="http://schemas.openxmlformats.org/officeDocument/2006/relationships/tags" Target="../tags/tag62.xml"/><Relationship Id="rId83" Type="http://schemas.openxmlformats.org/officeDocument/2006/relationships/tags" Target="../tags/tag70.xml"/><Relationship Id="rId88" Type="http://schemas.openxmlformats.org/officeDocument/2006/relationships/tags" Target="../tags/tag75.xml"/><Relationship Id="rId91" Type="http://schemas.openxmlformats.org/officeDocument/2006/relationships/tags" Target="../tags/tag78.xml"/><Relationship Id="rId96" Type="http://schemas.openxmlformats.org/officeDocument/2006/relationships/tags" Target="../tags/tag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tags" Target="../tags/tag2.xml"/><Relationship Id="rId23" Type="http://schemas.openxmlformats.org/officeDocument/2006/relationships/tags" Target="../tags/tag10.xml"/><Relationship Id="rId28" Type="http://schemas.openxmlformats.org/officeDocument/2006/relationships/tags" Target="../tags/tag15.xml"/><Relationship Id="rId36" Type="http://schemas.openxmlformats.org/officeDocument/2006/relationships/tags" Target="../tags/tag23.xml"/><Relationship Id="rId49" Type="http://schemas.openxmlformats.org/officeDocument/2006/relationships/tags" Target="../tags/tag36.xml"/><Relationship Id="rId57" Type="http://schemas.openxmlformats.org/officeDocument/2006/relationships/tags" Target="../tags/tag44.xml"/><Relationship Id="rId10" Type="http://schemas.openxmlformats.org/officeDocument/2006/relationships/slideLayout" Target="../slideLayouts/slideLayout10.xml"/><Relationship Id="rId31" Type="http://schemas.openxmlformats.org/officeDocument/2006/relationships/tags" Target="../tags/tag18.xml"/><Relationship Id="rId44" Type="http://schemas.openxmlformats.org/officeDocument/2006/relationships/tags" Target="../tags/tag31.xml"/><Relationship Id="rId52" Type="http://schemas.openxmlformats.org/officeDocument/2006/relationships/tags" Target="../tags/tag39.xml"/><Relationship Id="rId60" Type="http://schemas.openxmlformats.org/officeDocument/2006/relationships/tags" Target="../tags/tag47.xml"/><Relationship Id="rId65" Type="http://schemas.openxmlformats.org/officeDocument/2006/relationships/tags" Target="../tags/tag52.xml"/><Relationship Id="rId73" Type="http://schemas.openxmlformats.org/officeDocument/2006/relationships/tags" Target="../tags/tag60.xml"/><Relationship Id="rId78" Type="http://schemas.openxmlformats.org/officeDocument/2006/relationships/tags" Target="../tags/tag65.xml"/><Relationship Id="rId81" Type="http://schemas.openxmlformats.org/officeDocument/2006/relationships/tags" Target="../tags/tag68.xml"/><Relationship Id="rId86" Type="http://schemas.openxmlformats.org/officeDocument/2006/relationships/tags" Target="../tags/tag73.xml"/><Relationship Id="rId94" Type="http://schemas.openxmlformats.org/officeDocument/2006/relationships/tags" Target="../tags/tag81.xml"/><Relationship Id="rId99" Type="http://schemas.openxmlformats.org/officeDocument/2006/relationships/tags" Target="../tags/tag86.xml"/><Relationship Id="rId101" Type="http://schemas.openxmlformats.org/officeDocument/2006/relationships/tags" Target="../tags/tag8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tags" Target="../tags/tag5.xml"/><Relationship Id="rId39" Type="http://schemas.openxmlformats.org/officeDocument/2006/relationships/tags" Target="../tags/tag26.xml"/><Relationship Id="rId34" Type="http://schemas.openxmlformats.org/officeDocument/2006/relationships/tags" Target="../tags/tag21.xml"/><Relationship Id="rId50" Type="http://schemas.openxmlformats.org/officeDocument/2006/relationships/tags" Target="../tags/tag37.xml"/><Relationship Id="rId55" Type="http://schemas.openxmlformats.org/officeDocument/2006/relationships/tags" Target="../tags/tag42.xml"/><Relationship Id="rId76" Type="http://schemas.openxmlformats.org/officeDocument/2006/relationships/tags" Target="../tags/tag63.xml"/><Relationship Id="rId97" Type="http://schemas.openxmlformats.org/officeDocument/2006/relationships/tags" Target="../tags/tag84.xml"/><Relationship Id="rId7" Type="http://schemas.openxmlformats.org/officeDocument/2006/relationships/slideLayout" Target="../slideLayouts/slideLayout7.xml"/><Relationship Id="rId71" Type="http://schemas.openxmlformats.org/officeDocument/2006/relationships/tags" Target="../tags/tag58.xml"/><Relationship Id="rId92" Type="http://schemas.openxmlformats.org/officeDocument/2006/relationships/tags" Target="../tags/tag79.xml"/><Relationship Id="rId2" Type="http://schemas.openxmlformats.org/officeDocument/2006/relationships/slideLayout" Target="../slideLayouts/slideLayout2.xml"/><Relationship Id="rId29" Type="http://schemas.openxmlformats.org/officeDocument/2006/relationships/tags" Target="../tags/tag16.xml"/><Relationship Id="rId24" Type="http://schemas.openxmlformats.org/officeDocument/2006/relationships/tags" Target="../tags/tag11.xml"/><Relationship Id="rId40" Type="http://schemas.openxmlformats.org/officeDocument/2006/relationships/tags" Target="../tags/tag27.xml"/><Relationship Id="rId45" Type="http://schemas.openxmlformats.org/officeDocument/2006/relationships/tags" Target="../tags/tag32.xml"/><Relationship Id="rId66" Type="http://schemas.openxmlformats.org/officeDocument/2006/relationships/tags" Target="../tags/tag53.xml"/><Relationship Id="rId87" Type="http://schemas.openxmlformats.org/officeDocument/2006/relationships/tags" Target="../tags/tag74.xml"/><Relationship Id="rId61" Type="http://schemas.openxmlformats.org/officeDocument/2006/relationships/tags" Target="../tags/tag48.xml"/><Relationship Id="rId82" Type="http://schemas.openxmlformats.org/officeDocument/2006/relationships/tags" Target="../tags/tag69.xml"/><Relationship Id="rId19" Type="http://schemas.openxmlformats.org/officeDocument/2006/relationships/tags" Target="../tags/tag6.xml"/><Relationship Id="rId14" Type="http://schemas.openxmlformats.org/officeDocument/2006/relationships/theme" Target="../theme/theme1.xml"/><Relationship Id="rId30" Type="http://schemas.openxmlformats.org/officeDocument/2006/relationships/tags" Target="../tags/tag17.xml"/><Relationship Id="rId35" Type="http://schemas.openxmlformats.org/officeDocument/2006/relationships/tags" Target="../tags/tag22.xml"/><Relationship Id="rId56" Type="http://schemas.openxmlformats.org/officeDocument/2006/relationships/tags" Target="../tags/tag43.xml"/><Relationship Id="rId77" Type="http://schemas.openxmlformats.org/officeDocument/2006/relationships/tags" Target="../tags/tag64.xml"/><Relationship Id="rId100" Type="http://schemas.openxmlformats.org/officeDocument/2006/relationships/tags" Target="../tags/tag87.xml"/><Relationship Id="rId8" Type="http://schemas.openxmlformats.org/officeDocument/2006/relationships/slideLayout" Target="../slideLayouts/slideLayout8.xml"/><Relationship Id="rId51" Type="http://schemas.openxmlformats.org/officeDocument/2006/relationships/tags" Target="../tags/tag38.xml"/><Relationship Id="rId72" Type="http://schemas.openxmlformats.org/officeDocument/2006/relationships/tags" Target="../tags/tag59.xml"/><Relationship Id="rId93" Type="http://schemas.openxmlformats.org/officeDocument/2006/relationships/tags" Target="../tags/tag80.xml"/><Relationship Id="rId98" Type="http://schemas.openxmlformats.org/officeDocument/2006/relationships/tags" Target="../tags/tag85.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tags" Target="../tags/tag114.xml"/><Relationship Id="rId21" Type="http://schemas.openxmlformats.org/officeDocument/2006/relationships/tags" Target="../tags/tag109.xml"/><Relationship Id="rId42" Type="http://schemas.openxmlformats.org/officeDocument/2006/relationships/tags" Target="../tags/tag130.xml"/><Relationship Id="rId47" Type="http://schemas.openxmlformats.org/officeDocument/2006/relationships/tags" Target="../tags/tag135.xml"/><Relationship Id="rId63" Type="http://schemas.openxmlformats.org/officeDocument/2006/relationships/tags" Target="../tags/tag151.xml"/><Relationship Id="rId68" Type="http://schemas.openxmlformats.org/officeDocument/2006/relationships/tags" Target="../tags/tag156.xml"/><Relationship Id="rId84" Type="http://schemas.openxmlformats.org/officeDocument/2006/relationships/tags" Target="../tags/tag172.xml"/><Relationship Id="rId89" Type="http://schemas.openxmlformats.org/officeDocument/2006/relationships/tags" Target="../tags/tag177.xml"/><Relationship Id="rId16" Type="http://schemas.openxmlformats.org/officeDocument/2006/relationships/tags" Target="../tags/tag104.xml"/><Relationship Id="rId11" Type="http://schemas.openxmlformats.org/officeDocument/2006/relationships/slideLayout" Target="../slideLayouts/slideLayout24.xml"/><Relationship Id="rId32" Type="http://schemas.openxmlformats.org/officeDocument/2006/relationships/tags" Target="../tags/tag120.xml"/><Relationship Id="rId37" Type="http://schemas.openxmlformats.org/officeDocument/2006/relationships/tags" Target="../tags/tag125.xml"/><Relationship Id="rId53" Type="http://schemas.openxmlformats.org/officeDocument/2006/relationships/tags" Target="../tags/tag141.xml"/><Relationship Id="rId58" Type="http://schemas.openxmlformats.org/officeDocument/2006/relationships/tags" Target="../tags/tag146.xml"/><Relationship Id="rId74" Type="http://schemas.openxmlformats.org/officeDocument/2006/relationships/tags" Target="../tags/tag162.xml"/><Relationship Id="rId79" Type="http://schemas.openxmlformats.org/officeDocument/2006/relationships/tags" Target="../tags/tag167.xml"/><Relationship Id="rId102" Type="http://schemas.openxmlformats.org/officeDocument/2006/relationships/tags" Target="../tags/tag190.xml"/><Relationship Id="rId5" Type="http://schemas.openxmlformats.org/officeDocument/2006/relationships/slideLayout" Target="../slideLayouts/slideLayout18.xml"/><Relationship Id="rId90" Type="http://schemas.openxmlformats.org/officeDocument/2006/relationships/tags" Target="../tags/tag178.xml"/><Relationship Id="rId95" Type="http://schemas.openxmlformats.org/officeDocument/2006/relationships/tags" Target="../tags/tag183.xml"/><Relationship Id="rId22" Type="http://schemas.openxmlformats.org/officeDocument/2006/relationships/tags" Target="../tags/tag110.xml"/><Relationship Id="rId27" Type="http://schemas.openxmlformats.org/officeDocument/2006/relationships/tags" Target="../tags/tag115.xml"/><Relationship Id="rId43" Type="http://schemas.openxmlformats.org/officeDocument/2006/relationships/tags" Target="../tags/tag131.xml"/><Relationship Id="rId48" Type="http://schemas.openxmlformats.org/officeDocument/2006/relationships/tags" Target="../tags/tag136.xml"/><Relationship Id="rId64" Type="http://schemas.openxmlformats.org/officeDocument/2006/relationships/tags" Target="../tags/tag152.xml"/><Relationship Id="rId69" Type="http://schemas.openxmlformats.org/officeDocument/2006/relationships/tags" Target="../tags/tag157.xml"/><Relationship Id="rId80" Type="http://schemas.openxmlformats.org/officeDocument/2006/relationships/tags" Target="../tags/tag168.xml"/><Relationship Id="rId85" Type="http://schemas.openxmlformats.org/officeDocument/2006/relationships/tags" Target="../tags/tag173.xml"/><Relationship Id="rId12" Type="http://schemas.openxmlformats.org/officeDocument/2006/relationships/slideLayout" Target="../slideLayouts/slideLayout25.xml"/><Relationship Id="rId17" Type="http://schemas.openxmlformats.org/officeDocument/2006/relationships/tags" Target="../tags/tag105.xml"/><Relationship Id="rId25" Type="http://schemas.openxmlformats.org/officeDocument/2006/relationships/tags" Target="../tags/tag113.xml"/><Relationship Id="rId33" Type="http://schemas.openxmlformats.org/officeDocument/2006/relationships/tags" Target="../tags/tag121.xml"/><Relationship Id="rId38" Type="http://schemas.openxmlformats.org/officeDocument/2006/relationships/tags" Target="../tags/tag126.xml"/><Relationship Id="rId46" Type="http://schemas.openxmlformats.org/officeDocument/2006/relationships/tags" Target="../tags/tag134.xml"/><Relationship Id="rId59" Type="http://schemas.openxmlformats.org/officeDocument/2006/relationships/tags" Target="../tags/tag147.xml"/><Relationship Id="rId67" Type="http://schemas.openxmlformats.org/officeDocument/2006/relationships/tags" Target="../tags/tag155.xml"/><Relationship Id="rId20" Type="http://schemas.openxmlformats.org/officeDocument/2006/relationships/tags" Target="../tags/tag108.xml"/><Relationship Id="rId41" Type="http://schemas.openxmlformats.org/officeDocument/2006/relationships/tags" Target="../tags/tag129.xml"/><Relationship Id="rId54" Type="http://schemas.openxmlformats.org/officeDocument/2006/relationships/tags" Target="../tags/tag142.xml"/><Relationship Id="rId62" Type="http://schemas.openxmlformats.org/officeDocument/2006/relationships/tags" Target="../tags/tag150.xml"/><Relationship Id="rId70" Type="http://schemas.openxmlformats.org/officeDocument/2006/relationships/tags" Target="../tags/tag158.xml"/><Relationship Id="rId75" Type="http://schemas.openxmlformats.org/officeDocument/2006/relationships/tags" Target="../tags/tag163.xml"/><Relationship Id="rId83" Type="http://schemas.openxmlformats.org/officeDocument/2006/relationships/tags" Target="../tags/tag171.xml"/><Relationship Id="rId88" Type="http://schemas.openxmlformats.org/officeDocument/2006/relationships/tags" Target="../tags/tag176.xml"/><Relationship Id="rId91" Type="http://schemas.openxmlformats.org/officeDocument/2006/relationships/tags" Target="../tags/tag179.xml"/><Relationship Id="rId96" Type="http://schemas.openxmlformats.org/officeDocument/2006/relationships/tags" Target="../tags/tag18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tags" Target="../tags/tag103.xml"/><Relationship Id="rId23" Type="http://schemas.openxmlformats.org/officeDocument/2006/relationships/tags" Target="../tags/tag111.xml"/><Relationship Id="rId28" Type="http://schemas.openxmlformats.org/officeDocument/2006/relationships/tags" Target="../tags/tag116.xml"/><Relationship Id="rId36" Type="http://schemas.openxmlformats.org/officeDocument/2006/relationships/tags" Target="../tags/tag124.xml"/><Relationship Id="rId49" Type="http://schemas.openxmlformats.org/officeDocument/2006/relationships/tags" Target="../tags/tag137.xml"/><Relationship Id="rId57" Type="http://schemas.openxmlformats.org/officeDocument/2006/relationships/tags" Target="../tags/tag145.xml"/><Relationship Id="rId10" Type="http://schemas.openxmlformats.org/officeDocument/2006/relationships/slideLayout" Target="../slideLayouts/slideLayout23.xml"/><Relationship Id="rId31" Type="http://schemas.openxmlformats.org/officeDocument/2006/relationships/tags" Target="../tags/tag119.xml"/><Relationship Id="rId44" Type="http://schemas.openxmlformats.org/officeDocument/2006/relationships/tags" Target="../tags/tag132.xml"/><Relationship Id="rId52" Type="http://schemas.openxmlformats.org/officeDocument/2006/relationships/tags" Target="../tags/tag140.xml"/><Relationship Id="rId60" Type="http://schemas.openxmlformats.org/officeDocument/2006/relationships/tags" Target="../tags/tag148.xml"/><Relationship Id="rId65" Type="http://schemas.openxmlformats.org/officeDocument/2006/relationships/tags" Target="../tags/tag153.xml"/><Relationship Id="rId73" Type="http://schemas.openxmlformats.org/officeDocument/2006/relationships/tags" Target="../tags/tag161.xml"/><Relationship Id="rId78" Type="http://schemas.openxmlformats.org/officeDocument/2006/relationships/tags" Target="../tags/tag166.xml"/><Relationship Id="rId81" Type="http://schemas.openxmlformats.org/officeDocument/2006/relationships/tags" Target="../tags/tag169.xml"/><Relationship Id="rId86" Type="http://schemas.openxmlformats.org/officeDocument/2006/relationships/tags" Target="../tags/tag174.xml"/><Relationship Id="rId94" Type="http://schemas.openxmlformats.org/officeDocument/2006/relationships/tags" Target="../tags/tag182.xml"/><Relationship Id="rId99" Type="http://schemas.openxmlformats.org/officeDocument/2006/relationships/tags" Target="../tags/tag187.xml"/><Relationship Id="rId101" Type="http://schemas.openxmlformats.org/officeDocument/2006/relationships/tags" Target="../tags/tag189.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theme" Target="../theme/theme2.xml"/><Relationship Id="rId18" Type="http://schemas.openxmlformats.org/officeDocument/2006/relationships/tags" Target="../tags/tag106.xml"/><Relationship Id="rId39" Type="http://schemas.openxmlformats.org/officeDocument/2006/relationships/tags" Target="../tags/tag127.xml"/><Relationship Id="rId34" Type="http://schemas.openxmlformats.org/officeDocument/2006/relationships/tags" Target="../tags/tag122.xml"/><Relationship Id="rId50" Type="http://schemas.openxmlformats.org/officeDocument/2006/relationships/tags" Target="../tags/tag138.xml"/><Relationship Id="rId55" Type="http://schemas.openxmlformats.org/officeDocument/2006/relationships/tags" Target="../tags/tag143.xml"/><Relationship Id="rId76" Type="http://schemas.openxmlformats.org/officeDocument/2006/relationships/tags" Target="../tags/tag164.xml"/><Relationship Id="rId97" Type="http://schemas.openxmlformats.org/officeDocument/2006/relationships/tags" Target="../tags/tag185.xml"/><Relationship Id="rId7" Type="http://schemas.openxmlformats.org/officeDocument/2006/relationships/slideLayout" Target="../slideLayouts/slideLayout20.xml"/><Relationship Id="rId71" Type="http://schemas.openxmlformats.org/officeDocument/2006/relationships/tags" Target="../tags/tag159.xml"/><Relationship Id="rId92" Type="http://schemas.openxmlformats.org/officeDocument/2006/relationships/tags" Target="../tags/tag180.xml"/><Relationship Id="rId2" Type="http://schemas.openxmlformats.org/officeDocument/2006/relationships/slideLayout" Target="../slideLayouts/slideLayout15.xml"/><Relationship Id="rId29" Type="http://schemas.openxmlformats.org/officeDocument/2006/relationships/tags" Target="../tags/tag117.xml"/><Relationship Id="rId24" Type="http://schemas.openxmlformats.org/officeDocument/2006/relationships/tags" Target="../tags/tag112.xml"/><Relationship Id="rId40" Type="http://schemas.openxmlformats.org/officeDocument/2006/relationships/tags" Target="../tags/tag128.xml"/><Relationship Id="rId45" Type="http://schemas.openxmlformats.org/officeDocument/2006/relationships/tags" Target="../tags/tag133.xml"/><Relationship Id="rId66" Type="http://schemas.openxmlformats.org/officeDocument/2006/relationships/tags" Target="../tags/tag154.xml"/><Relationship Id="rId87" Type="http://schemas.openxmlformats.org/officeDocument/2006/relationships/tags" Target="../tags/tag175.xml"/><Relationship Id="rId61" Type="http://schemas.openxmlformats.org/officeDocument/2006/relationships/tags" Target="../tags/tag149.xml"/><Relationship Id="rId82" Type="http://schemas.openxmlformats.org/officeDocument/2006/relationships/tags" Target="../tags/tag170.xml"/><Relationship Id="rId19" Type="http://schemas.openxmlformats.org/officeDocument/2006/relationships/tags" Target="../tags/tag107.xml"/><Relationship Id="rId14" Type="http://schemas.openxmlformats.org/officeDocument/2006/relationships/tags" Target="../tags/tag102.xml"/><Relationship Id="rId30" Type="http://schemas.openxmlformats.org/officeDocument/2006/relationships/tags" Target="../tags/tag118.xml"/><Relationship Id="rId35" Type="http://schemas.openxmlformats.org/officeDocument/2006/relationships/tags" Target="../tags/tag123.xml"/><Relationship Id="rId56" Type="http://schemas.openxmlformats.org/officeDocument/2006/relationships/tags" Target="../tags/tag144.xml"/><Relationship Id="rId77" Type="http://schemas.openxmlformats.org/officeDocument/2006/relationships/tags" Target="../tags/tag165.xml"/><Relationship Id="rId100" Type="http://schemas.openxmlformats.org/officeDocument/2006/relationships/tags" Target="../tags/tag188.xml"/><Relationship Id="rId8" Type="http://schemas.openxmlformats.org/officeDocument/2006/relationships/slideLayout" Target="../slideLayouts/slideLayout21.xml"/><Relationship Id="rId51" Type="http://schemas.openxmlformats.org/officeDocument/2006/relationships/tags" Target="../tags/tag139.xml"/><Relationship Id="rId72" Type="http://schemas.openxmlformats.org/officeDocument/2006/relationships/tags" Target="../tags/tag160.xml"/><Relationship Id="rId93" Type="http://schemas.openxmlformats.org/officeDocument/2006/relationships/tags" Target="../tags/tag181.xml"/><Relationship Id="rId98" Type="http://schemas.openxmlformats.org/officeDocument/2006/relationships/tags" Target="../tags/tag186.xml"/><Relationship Id="rId3"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6" Type="http://schemas.openxmlformats.org/officeDocument/2006/relationships/tags" Target="../tags/tag209.xml"/><Relationship Id="rId21" Type="http://schemas.openxmlformats.org/officeDocument/2006/relationships/tags" Target="../tags/tag204.xml"/><Relationship Id="rId42" Type="http://schemas.openxmlformats.org/officeDocument/2006/relationships/tags" Target="../tags/tag225.xml"/><Relationship Id="rId47" Type="http://schemas.openxmlformats.org/officeDocument/2006/relationships/tags" Target="../tags/tag230.xml"/><Relationship Id="rId63" Type="http://schemas.openxmlformats.org/officeDocument/2006/relationships/tags" Target="../tags/tag246.xml"/><Relationship Id="rId68" Type="http://schemas.openxmlformats.org/officeDocument/2006/relationships/tags" Target="../tags/tag251.xml"/><Relationship Id="rId84" Type="http://schemas.openxmlformats.org/officeDocument/2006/relationships/tags" Target="../tags/tag267.xml"/><Relationship Id="rId89" Type="http://schemas.openxmlformats.org/officeDocument/2006/relationships/tags" Target="../tags/tag272.xml"/><Relationship Id="rId16" Type="http://schemas.openxmlformats.org/officeDocument/2006/relationships/slideLayout" Target="../slideLayouts/slideLayout41.xml"/><Relationship Id="rId107" Type="http://schemas.openxmlformats.org/officeDocument/2006/relationships/tags" Target="../tags/tag290.xml"/><Relationship Id="rId11" Type="http://schemas.openxmlformats.org/officeDocument/2006/relationships/slideLayout" Target="../slideLayouts/slideLayout36.xml"/><Relationship Id="rId32" Type="http://schemas.openxmlformats.org/officeDocument/2006/relationships/tags" Target="../tags/tag215.xml"/><Relationship Id="rId37" Type="http://schemas.openxmlformats.org/officeDocument/2006/relationships/tags" Target="../tags/tag220.xml"/><Relationship Id="rId53" Type="http://schemas.openxmlformats.org/officeDocument/2006/relationships/tags" Target="../tags/tag236.xml"/><Relationship Id="rId58" Type="http://schemas.openxmlformats.org/officeDocument/2006/relationships/tags" Target="../tags/tag241.xml"/><Relationship Id="rId74" Type="http://schemas.openxmlformats.org/officeDocument/2006/relationships/tags" Target="../tags/tag257.xml"/><Relationship Id="rId79" Type="http://schemas.openxmlformats.org/officeDocument/2006/relationships/tags" Target="../tags/tag262.xml"/><Relationship Id="rId102" Type="http://schemas.openxmlformats.org/officeDocument/2006/relationships/tags" Target="../tags/tag285.xml"/><Relationship Id="rId5" Type="http://schemas.openxmlformats.org/officeDocument/2006/relationships/slideLayout" Target="../slideLayouts/slideLayout30.xml"/><Relationship Id="rId90" Type="http://schemas.openxmlformats.org/officeDocument/2006/relationships/tags" Target="../tags/tag273.xml"/><Relationship Id="rId95" Type="http://schemas.openxmlformats.org/officeDocument/2006/relationships/tags" Target="../tags/tag278.xml"/><Relationship Id="rId22" Type="http://schemas.openxmlformats.org/officeDocument/2006/relationships/tags" Target="../tags/tag205.xml"/><Relationship Id="rId27" Type="http://schemas.openxmlformats.org/officeDocument/2006/relationships/tags" Target="../tags/tag210.xml"/><Relationship Id="rId43" Type="http://schemas.openxmlformats.org/officeDocument/2006/relationships/tags" Target="../tags/tag226.xml"/><Relationship Id="rId48" Type="http://schemas.openxmlformats.org/officeDocument/2006/relationships/tags" Target="../tags/tag231.xml"/><Relationship Id="rId64" Type="http://schemas.openxmlformats.org/officeDocument/2006/relationships/tags" Target="../tags/tag247.xml"/><Relationship Id="rId69" Type="http://schemas.openxmlformats.org/officeDocument/2006/relationships/tags" Target="../tags/tag252.xml"/><Relationship Id="rId80" Type="http://schemas.openxmlformats.org/officeDocument/2006/relationships/tags" Target="../tags/tag263.xml"/><Relationship Id="rId85" Type="http://schemas.openxmlformats.org/officeDocument/2006/relationships/tags" Target="../tags/tag26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33" Type="http://schemas.openxmlformats.org/officeDocument/2006/relationships/tags" Target="../tags/tag216.xml"/><Relationship Id="rId38" Type="http://schemas.openxmlformats.org/officeDocument/2006/relationships/tags" Target="../tags/tag221.xml"/><Relationship Id="rId59" Type="http://schemas.openxmlformats.org/officeDocument/2006/relationships/tags" Target="../tags/tag242.xml"/><Relationship Id="rId103" Type="http://schemas.openxmlformats.org/officeDocument/2006/relationships/tags" Target="../tags/tag286.xml"/><Relationship Id="rId108" Type="http://schemas.openxmlformats.org/officeDocument/2006/relationships/tags" Target="../tags/tag291.xml"/><Relationship Id="rId20" Type="http://schemas.openxmlformats.org/officeDocument/2006/relationships/tags" Target="../tags/tag203.xml"/><Relationship Id="rId41" Type="http://schemas.openxmlformats.org/officeDocument/2006/relationships/tags" Target="../tags/tag224.xml"/><Relationship Id="rId54" Type="http://schemas.openxmlformats.org/officeDocument/2006/relationships/tags" Target="../tags/tag237.xml"/><Relationship Id="rId62" Type="http://schemas.openxmlformats.org/officeDocument/2006/relationships/tags" Target="../tags/tag245.xml"/><Relationship Id="rId70" Type="http://schemas.openxmlformats.org/officeDocument/2006/relationships/tags" Target="../tags/tag253.xml"/><Relationship Id="rId75" Type="http://schemas.openxmlformats.org/officeDocument/2006/relationships/tags" Target="../tags/tag258.xml"/><Relationship Id="rId83" Type="http://schemas.openxmlformats.org/officeDocument/2006/relationships/tags" Target="../tags/tag266.xml"/><Relationship Id="rId88" Type="http://schemas.openxmlformats.org/officeDocument/2006/relationships/tags" Target="../tags/tag271.xml"/><Relationship Id="rId91" Type="http://schemas.openxmlformats.org/officeDocument/2006/relationships/tags" Target="../tags/tag274.xml"/><Relationship Id="rId96" Type="http://schemas.openxmlformats.org/officeDocument/2006/relationships/tags" Target="../tags/tag2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tags" Target="../tags/tag206.xml"/><Relationship Id="rId28" Type="http://schemas.openxmlformats.org/officeDocument/2006/relationships/tags" Target="../tags/tag211.xml"/><Relationship Id="rId36" Type="http://schemas.openxmlformats.org/officeDocument/2006/relationships/tags" Target="../tags/tag219.xml"/><Relationship Id="rId49" Type="http://schemas.openxmlformats.org/officeDocument/2006/relationships/tags" Target="../tags/tag232.xml"/><Relationship Id="rId57" Type="http://schemas.openxmlformats.org/officeDocument/2006/relationships/tags" Target="../tags/tag240.xml"/><Relationship Id="rId106" Type="http://schemas.openxmlformats.org/officeDocument/2006/relationships/tags" Target="../tags/tag289.xml"/><Relationship Id="rId10" Type="http://schemas.openxmlformats.org/officeDocument/2006/relationships/slideLayout" Target="../slideLayouts/slideLayout35.xml"/><Relationship Id="rId31" Type="http://schemas.openxmlformats.org/officeDocument/2006/relationships/tags" Target="../tags/tag214.xml"/><Relationship Id="rId44" Type="http://schemas.openxmlformats.org/officeDocument/2006/relationships/tags" Target="../tags/tag227.xml"/><Relationship Id="rId52" Type="http://schemas.openxmlformats.org/officeDocument/2006/relationships/tags" Target="../tags/tag235.xml"/><Relationship Id="rId60" Type="http://schemas.openxmlformats.org/officeDocument/2006/relationships/tags" Target="../tags/tag243.xml"/><Relationship Id="rId65" Type="http://schemas.openxmlformats.org/officeDocument/2006/relationships/tags" Target="../tags/tag248.xml"/><Relationship Id="rId73" Type="http://schemas.openxmlformats.org/officeDocument/2006/relationships/tags" Target="../tags/tag256.xml"/><Relationship Id="rId78" Type="http://schemas.openxmlformats.org/officeDocument/2006/relationships/tags" Target="../tags/tag261.xml"/><Relationship Id="rId81" Type="http://schemas.openxmlformats.org/officeDocument/2006/relationships/tags" Target="../tags/tag264.xml"/><Relationship Id="rId86" Type="http://schemas.openxmlformats.org/officeDocument/2006/relationships/tags" Target="../tags/tag269.xml"/><Relationship Id="rId94" Type="http://schemas.openxmlformats.org/officeDocument/2006/relationships/tags" Target="../tags/tag277.xml"/><Relationship Id="rId99" Type="http://schemas.openxmlformats.org/officeDocument/2006/relationships/tags" Target="../tags/tag282.xml"/><Relationship Id="rId101" Type="http://schemas.openxmlformats.org/officeDocument/2006/relationships/tags" Target="../tags/tag28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tags" Target="../tags/tag222.xml"/><Relationship Id="rId34" Type="http://schemas.openxmlformats.org/officeDocument/2006/relationships/tags" Target="../tags/tag217.xml"/><Relationship Id="rId50" Type="http://schemas.openxmlformats.org/officeDocument/2006/relationships/tags" Target="../tags/tag233.xml"/><Relationship Id="rId55" Type="http://schemas.openxmlformats.org/officeDocument/2006/relationships/tags" Target="../tags/tag238.xml"/><Relationship Id="rId76" Type="http://schemas.openxmlformats.org/officeDocument/2006/relationships/tags" Target="../tags/tag259.xml"/><Relationship Id="rId97" Type="http://schemas.openxmlformats.org/officeDocument/2006/relationships/tags" Target="../tags/tag280.xml"/><Relationship Id="rId104" Type="http://schemas.openxmlformats.org/officeDocument/2006/relationships/tags" Target="../tags/tag287.xml"/><Relationship Id="rId7" Type="http://schemas.openxmlformats.org/officeDocument/2006/relationships/slideLayout" Target="../slideLayouts/slideLayout32.xml"/><Relationship Id="rId71" Type="http://schemas.openxmlformats.org/officeDocument/2006/relationships/tags" Target="../tags/tag254.xml"/><Relationship Id="rId92" Type="http://schemas.openxmlformats.org/officeDocument/2006/relationships/tags" Target="../tags/tag275.xml"/><Relationship Id="rId2" Type="http://schemas.openxmlformats.org/officeDocument/2006/relationships/slideLayout" Target="../slideLayouts/slideLayout27.xml"/><Relationship Id="rId29" Type="http://schemas.openxmlformats.org/officeDocument/2006/relationships/tags" Target="../tags/tag212.xml"/><Relationship Id="rId24" Type="http://schemas.openxmlformats.org/officeDocument/2006/relationships/tags" Target="../tags/tag207.xml"/><Relationship Id="rId40" Type="http://schemas.openxmlformats.org/officeDocument/2006/relationships/tags" Target="../tags/tag223.xml"/><Relationship Id="rId45" Type="http://schemas.openxmlformats.org/officeDocument/2006/relationships/tags" Target="../tags/tag228.xml"/><Relationship Id="rId66" Type="http://schemas.openxmlformats.org/officeDocument/2006/relationships/tags" Target="../tags/tag249.xml"/><Relationship Id="rId87" Type="http://schemas.openxmlformats.org/officeDocument/2006/relationships/tags" Target="../tags/tag270.xml"/><Relationship Id="rId61" Type="http://schemas.openxmlformats.org/officeDocument/2006/relationships/tags" Target="../tags/tag244.xml"/><Relationship Id="rId82" Type="http://schemas.openxmlformats.org/officeDocument/2006/relationships/tags" Target="../tags/tag265.xml"/><Relationship Id="rId19" Type="http://schemas.openxmlformats.org/officeDocument/2006/relationships/theme" Target="../theme/theme3.xml"/><Relationship Id="rId14" Type="http://schemas.openxmlformats.org/officeDocument/2006/relationships/slideLayout" Target="../slideLayouts/slideLayout39.xml"/><Relationship Id="rId30" Type="http://schemas.openxmlformats.org/officeDocument/2006/relationships/tags" Target="../tags/tag213.xml"/><Relationship Id="rId35" Type="http://schemas.openxmlformats.org/officeDocument/2006/relationships/tags" Target="../tags/tag218.xml"/><Relationship Id="rId56" Type="http://schemas.openxmlformats.org/officeDocument/2006/relationships/tags" Target="../tags/tag239.xml"/><Relationship Id="rId77" Type="http://schemas.openxmlformats.org/officeDocument/2006/relationships/tags" Target="../tags/tag260.xml"/><Relationship Id="rId100" Type="http://schemas.openxmlformats.org/officeDocument/2006/relationships/tags" Target="../tags/tag283.xml"/><Relationship Id="rId105" Type="http://schemas.openxmlformats.org/officeDocument/2006/relationships/tags" Target="../tags/tag288.xml"/><Relationship Id="rId8" Type="http://schemas.openxmlformats.org/officeDocument/2006/relationships/slideLayout" Target="../slideLayouts/slideLayout33.xml"/><Relationship Id="rId51" Type="http://schemas.openxmlformats.org/officeDocument/2006/relationships/tags" Target="../tags/tag234.xml"/><Relationship Id="rId72" Type="http://schemas.openxmlformats.org/officeDocument/2006/relationships/tags" Target="../tags/tag255.xml"/><Relationship Id="rId93" Type="http://schemas.openxmlformats.org/officeDocument/2006/relationships/tags" Target="../tags/tag276.xml"/><Relationship Id="rId98" Type="http://schemas.openxmlformats.org/officeDocument/2006/relationships/tags" Target="../tags/tag281.xml"/><Relationship Id="rId3" Type="http://schemas.openxmlformats.org/officeDocument/2006/relationships/slideLayout" Target="../slideLayouts/slideLayout28.xml"/><Relationship Id="rId25" Type="http://schemas.openxmlformats.org/officeDocument/2006/relationships/tags" Target="../tags/tag208.xml"/><Relationship Id="rId46" Type="http://schemas.openxmlformats.org/officeDocument/2006/relationships/tags" Target="../tags/tag229.xml"/><Relationship Id="rId67" Type="http://schemas.openxmlformats.org/officeDocument/2006/relationships/tags" Target="../tags/tag2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de-DE"/>
              <a:t>Mastertitelformat bearbeiten</a:t>
            </a:r>
            <a:endParaRPr lang="en-GB"/>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16"/>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7"/>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8"/>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9"/>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20"/>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21"/>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22"/>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23"/>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24"/>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25"/>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26"/>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7"/>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8"/>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9"/>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30"/>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31"/>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32"/>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33"/>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34"/>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35"/>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36"/>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7"/>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8"/>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9"/>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40"/>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41"/>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42"/>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43"/>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44"/>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45"/>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46"/>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7"/>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8"/>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9"/>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50"/>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51"/>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52"/>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53"/>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54"/>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55"/>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56"/>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7"/>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8"/>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9"/>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60"/>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61"/>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62"/>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63"/>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64"/>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65"/>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66"/>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7"/>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8"/>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9"/>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70"/>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71"/>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72"/>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73"/>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74"/>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75"/>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76"/>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7"/>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8"/>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9"/>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80"/>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81"/>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82"/>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83"/>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84"/>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85"/>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86"/>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7"/>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8"/>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9"/>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90"/>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91"/>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92"/>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93"/>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94"/>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95"/>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96"/>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7"/>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8"/>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9"/>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00"/>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01"/>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02"/>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03"/>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2" name="Freeform: Shape 33">
            <a:extLst>
              <a:ext uri="{FF2B5EF4-FFF2-40B4-BE49-F238E27FC236}">
                <a16:creationId xmlns:a16="http://schemas.microsoft.com/office/drawing/2014/main" id="{C6029B8A-08A3-4D8E-F70D-B3EF3BCB32D0}"/>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Tree>
    <p:custDataLst>
      <p:tags r:id="rId15"/>
    </p:custDataLst>
    <p:extLst>
      <p:ext uri="{BB962C8B-B14F-4D97-AF65-F5344CB8AC3E}">
        <p14:creationId xmlns:p14="http://schemas.microsoft.com/office/powerpoint/2010/main" val="36261814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8" r:id="rId13"/>
  </p:sldLayoutIdLst>
  <p:hf sldNum="0"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1617">
          <p15:clr>
            <a:srgbClr val="F26B43"/>
          </p15:clr>
        </p15:guide>
        <p15:guide id="3" orient="horz" pos="2364">
          <p15:clr>
            <a:srgbClr val="F26B43"/>
          </p15:clr>
        </p15:guide>
        <p15:guide id="4" orient="horz" pos="2568">
          <p15:clr>
            <a:srgbClr val="F26B43"/>
          </p15:clr>
        </p15:guide>
        <p15:guide id="5" pos="3031">
          <p15:clr>
            <a:srgbClr val="F26B43"/>
          </p15:clr>
        </p15:guide>
        <p15:guide id="6" pos="3235">
          <p15:clr>
            <a:srgbClr val="F26B43"/>
          </p15:clr>
        </p15:guide>
        <p15:guide id="7" orient="horz" pos="3911">
          <p15:clr>
            <a:srgbClr val="F26B43"/>
          </p15:clr>
        </p15:guide>
        <p15:guide id="8" orient="horz" pos="4115">
          <p15:clr>
            <a:srgbClr val="F26B43"/>
          </p15:clr>
        </p15:guide>
        <p15:guide id="9" pos="6063">
          <p15:clr>
            <a:srgbClr val="F26B43"/>
          </p15:clr>
        </p15:guide>
        <p15:guide id="10" pos="7272">
          <p15:clr>
            <a:srgbClr val="F26B43"/>
          </p15:clr>
        </p15:guide>
        <p15:guide id="11" orient="horz" pos="2160">
          <p15:clr>
            <a:srgbClr val="F26B43"/>
          </p15:clr>
        </p15:guide>
        <p15:guide id="12" pos="4444">
          <p15:clr>
            <a:srgbClr val="F26B43"/>
          </p15:clr>
        </p15:guide>
        <p15:guide id="13" pos="4648">
          <p15:clr>
            <a:srgbClr val="F26B43"/>
          </p15:clr>
        </p15:guide>
        <p15:guide id="14" orient="horz" pos="204">
          <p15:clr>
            <a:srgbClr val="F26B43"/>
          </p15:clr>
        </p15:guide>
        <p15:guide id="15" orient="horz" pos="408">
          <p15:clr>
            <a:srgbClr val="F26B43"/>
          </p15:clr>
        </p15:guide>
        <p15:guide id="16" pos="1821">
          <p15:clr>
            <a:srgbClr val="F26B43"/>
          </p15:clr>
        </p15:guide>
        <p15:guide id="17" orient="horz" pos="1956">
          <p15:clr>
            <a:srgbClr val="F26B43"/>
          </p15:clr>
        </p15:guide>
        <p15:guide id="18" pos="5859">
          <p15:clr>
            <a:srgbClr val="F26B43"/>
          </p15:clr>
        </p15:guide>
        <p15:guide id="19" orient="horz" pos="1752">
          <p15:clr>
            <a:srgbClr val="F26B43"/>
          </p15:clr>
        </p15:guide>
        <p15:guide id="20" pos="7476">
          <p15:clr>
            <a:srgbClr val="F26B43"/>
          </p15:clr>
        </p15:guide>
        <p15:guide id="21"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9102175" cy="1296000"/>
          </a:xfrm>
          <a:prstGeom prst="rect">
            <a:avLst/>
          </a:prstGeom>
        </p:spPr>
        <p:txBody>
          <a:bodyPr vert="horz" lIns="0" tIns="0" rIns="0" bIns="0" rtlCol="0" anchor="t" anchorCtr="0">
            <a:noAutofit/>
          </a:bodyPr>
          <a:lstStyle/>
          <a:p>
            <a:r>
              <a:rPr lang="de-DE"/>
              <a:t>Mastertitelformat bearbeiten</a:t>
            </a:r>
            <a:endParaRPr lang="en-GB"/>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15"/>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6"/>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7"/>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8"/>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9"/>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20"/>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21"/>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22"/>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23"/>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24"/>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25"/>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6"/>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7"/>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8"/>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9"/>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30"/>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31"/>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32"/>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33"/>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34"/>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35"/>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6"/>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7"/>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8"/>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9"/>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40"/>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41"/>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42"/>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43"/>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44"/>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45"/>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6"/>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7"/>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8"/>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9"/>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50"/>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51"/>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52"/>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53"/>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54"/>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55"/>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6"/>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7"/>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8"/>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9"/>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60"/>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61"/>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62"/>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63"/>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64"/>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65"/>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6"/>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7"/>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8"/>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9"/>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70"/>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71"/>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72"/>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73"/>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74"/>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75"/>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6"/>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7"/>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8"/>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9"/>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80"/>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81"/>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82"/>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83"/>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84"/>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85"/>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6"/>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7"/>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8"/>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9"/>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90"/>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91"/>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92"/>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93"/>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94"/>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95"/>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6"/>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7"/>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8"/>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9"/>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00"/>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01"/>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02"/>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9" name="Freeform: Shape 33">
            <a:extLst>
              <a:ext uri="{FF2B5EF4-FFF2-40B4-BE49-F238E27FC236}">
                <a16:creationId xmlns:a16="http://schemas.microsoft.com/office/drawing/2014/main" id="{DCBE4EC4-32A8-FB53-CD5E-578888FF0611}"/>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Tree>
    <p:custDataLst>
      <p:tags r:id="rId14"/>
    </p:custDataLst>
    <p:extLst>
      <p:ext uri="{BB962C8B-B14F-4D97-AF65-F5344CB8AC3E}">
        <p14:creationId xmlns:p14="http://schemas.microsoft.com/office/powerpoint/2010/main" val="11612101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1617">
          <p15:clr>
            <a:srgbClr val="F26B43"/>
          </p15:clr>
        </p15:guide>
        <p15:guide id="3" orient="horz" pos="2364">
          <p15:clr>
            <a:srgbClr val="F26B43"/>
          </p15:clr>
        </p15:guide>
        <p15:guide id="4" orient="horz" pos="2568">
          <p15:clr>
            <a:srgbClr val="F26B43"/>
          </p15:clr>
        </p15:guide>
        <p15:guide id="5" pos="3031">
          <p15:clr>
            <a:srgbClr val="F26B43"/>
          </p15:clr>
        </p15:guide>
        <p15:guide id="6" pos="3235">
          <p15:clr>
            <a:srgbClr val="F26B43"/>
          </p15:clr>
        </p15:guide>
        <p15:guide id="7" orient="horz" pos="3911">
          <p15:clr>
            <a:srgbClr val="F26B43"/>
          </p15:clr>
        </p15:guide>
        <p15:guide id="8" orient="horz" pos="4115">
          <p15:clr>
            <a:srgbClr val="F26B43"/>
          </p15:clr>
        </p15:guide>
        <p15:guide id="9" pos="6063">
          <p15:clr>
            <a:srgbClr val="F26B43"/>
          </p15:clr>
        </p15:guide>
        <p15:guide id="10" pos="7272">
          <p15:clr>
            <a:srgbClr val="F26B43"/>
          </p15:clr>
        </p15:guide>
        <p15:guide id="11" orient="horz" pos="2160">
          <p15:clr>
            <a:srgbClr val="F26B43"/>
          </p15:clr>
        </p15:guide>
        <p15:guide id="12" pos="4444">
          <p15:clr>
            <a:srgbClr val="F26B43"/>
          </p15:clr>
        </p15:guide>
        <p15:guide id="13" pos="4648">
          <p15:clr>
            <a:srgbClr val="F26B43"/>
          </p15:clr>
        </p15:guide>
        <p15:guide id="14" orient="horz" pos="204">
          <p15:clr>
            <a:srgbClr val="F26B43"/>
          </p15:clr>
        </p15:guide>
        <p15:guide id="15" orient="horz" pos="408">
          <p15:clr>
            <a:srgbClr val="F26B43"/>
          </p15:clr>
        </p15:guide>
        <p15:guide id="16" pos="1821">
          <p15:clr>
            <a:srgbClr val="F26B43"/>
          </p15:clr>
        </p15:guide>
        <p15:guide id="17" orient="horz" pos="1956">
          <p15:clr>
            <a:srgbClr val="F26B43"/>
          </p15:clr>
        </p15:guide>
        <p15:guide id="18" pos="5859">
          <p15:clr>
            <a:srgbClr val="F26B43"/>
          </p15:clr>
        </p15:guide>
        <p15:guide id="19" orient="horz" pos="1752">
          <p15:clr>
            <a:srgbClr val="F26B43"/>
          </p15:clr>
        </p15:guide>
        <p15:guide id="20" pos="7476">
          <p15:clr>
            <a:srgbClr val="F26B43"/>
          </p15:clr>
        </p15:guide>
        <p15:guide id="21" pos="2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de-DE"/>
              <a:t>Mastertitelformat bearbeiten</a:t>
            </a:r>
            <a:endParaRPr lang="en-GB"/>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21"/>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22"/>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23"/>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24"/>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25"/>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26"/>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27"/>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28"/>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29"/>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30"/>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31"/>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32"/>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33"/>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34"/>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35"/>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36"/>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37"/>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38"/>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39"/>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40"/>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41"/>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42"/>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43"/>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44"/>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45"/>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46"/>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47"/>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48"/>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49"/>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50"/>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51"/>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52"/>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53"/>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54"/>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55"/>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56"/>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57"/>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58"/>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59"/>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60"/>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61"/>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62"/>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63"/>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64"/>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65"/>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66"/>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67"/>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68"/>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69"/>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70"/>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71"/>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72"/>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73"/>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74"/>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75"/>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76"/>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77"/>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78"/>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79"/>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80"/>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81"/>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82"/>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83"/>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84"/>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85"/>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86"/>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87"/>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88"/>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89"/>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90"/>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91"/>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92"/>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93"/>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94"/>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95"/>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96"/>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97"/>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98"/>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99"/>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100"/>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101"/>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102"/>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103"/>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104"/>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05"/>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06"/>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07"/>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08"/>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sp>
        <p:nvSpPr>
          <p:cNvPr id="2" name="Freeform: Shape 33">
            <a:extLst>
              <a:ext uri="{FF2B5EF4-FFF2-40B4-BE49-F238E27FC236}">
                <a16:creationId xmlns:a16="http://schemas.microsoft.com/office/drawing/2014/main" id="{C6029B8A-08A3-4D8E-F70D-B3EF3BCB32D0}"/>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US"/>
          </a:p>
        </p:txBody>
      </p:sp>
    </p:spTree>
    <p:custDataLst>
      <p:tags r:id="rId20"/>
    </p:custDataLst>
    <p:extLst>
      <p:ext uri="{BB962C8B-B14F-4D97-AF65-F5344CB8AC3E}">
        <p14:creationId xmlns:p14="http://schemas.microsoft.com/office/powerpoint/2010/main" val="24256498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sldNum="0"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1617">
          <p15:clr>
            <a:srgbClr val="F26B43"/>
          </p15:clr>
        </p15:guide>
        <p15:guide id="3" orient="horz" pos="2364">
          <p15:clr>
            <a:srgbClr val="F26B43"/>
          </p15:clr>
        </p15:guide>
        <p15:guide id="4" orient="horz" pos="2568">
          <p15:clr>
            <a:srgbClr val="F26B43"/>
          </p15:clr>
        </p15:guide>
        <p15:guide id="5" pos="3031">
          <p15:clr>
            <a:srgbClr val="F26B43"/>
          </p15:clr>
        </p15:guide>
        <p15:guide id="6" pos="3235">
          <p15:clr>
            <a:srgbClr val="F26B43"/>
          </p15:clr>
        </p15:guide>
        <p15:guide id="7" orient="horz" pos="3911">
          <p15:clr>
            <a:srgbClr val="F26B43"/>
          </p15:clr>
        </p15:guide>
        <p15:guide id="8" orient="horz" pos="4115">
          <p15:clr>
            <a:srgbClr val="F26B43"/>
          </p15:clr>
        </p15:guide>
        <p15:guide id="9" pos="6063">
          <p15:clr>
            <a:srgbClr val="F26B43"/>
          </p15:clr>
        </p15:guide>
        <p15:guide id="10" pos="7272">
          <p15:clr>
            <a:srgbClr val="F26B43"/>
          </p15:clr>
        </p15:guide>
        <p15:guide id="11" orient="horz" pos="2160">
          <p15:clr>
            <a:srgbClr val="F26B43"/>
          </p15:clr>
        </p15:guide>
        <p15:guide id="12" pos="4444">
          <p15:clr>
            <a:srgbClr val="F26B43"/>
          </p15:clr>
        </p15:guide>
        <p15:guide id="13" pos="4648">
          <p15:clr>
            <a:srgbClr val="F26B43"/>
          </p15:clr>
        </p15:guide>
        <p15:guide id="14" orient="horz" pos="204">
          <p15:clr>
            <a:srgbClr val="F26B43"/>
          </p15:clr>
        </p15:guide>
        <p15:guide id="15" orient="horz" pos="408">
          <p15:clr>
            <a:srgbClr val="F26B43"/>
          </p15:clr>
        </p15:guide>
        <p15:guide id="16" pos="1821">
          <p15:clr>
            <a:srgbClr val="F26B43"/>
          </p15:clr>
        </p15:guide>
        <p15:guide id="17" orient="horz" pos="1956">
          <p15:clr>
            <a:srgbClr val="F26B43"/>
          </p15:clr>
        </p15:guide>
        <p15:guide id="18" pos="5859">
          <p15:clr>
            <a:srgbClr val="F26B43"/>
          </p15:clr>
        </p15:guide>
        <p15:guide id="19" orient="horz" pos="1752">
          <p15:clr>
            <a:srgbClr val="F26B43"/>
          </p15:clr>
        </p15:guide>
        <p15:guide id="20" pos="7476">
          <p15:clr>
            <a:srgbClr val="F26B43"/>
          </p15:clr>
        </p15:guide>
        <p15:guide id="21"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1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notesSlide" Target="../notesSlides/notesSlide5.xml"/><Relationship Id="rId7" Type="http://schemas.openxmlformats.org/officeDocument/2006/relationships/chart" Target="../charts/chart8.xml"/><Relationship Id="rId2" Type="http://schemas.openxmlformats.org/officeDocument/2006/relationships/slideLayout" Target="../slideLayouts/slideLayout3.xml"/><Relationship Id="rId1" Type="http://schemas.openxmlformats.org/officeDocument/2006/relationships/tags" Target="../tags/tag31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40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40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407.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103.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notesSlide" Target="../notesSlides/notesSlide55.xml"/><Relationship Id="rId7" Type="http://schemas.openxmlformats.org/officeDocument/2006/relationships/chart" Target="../charts/chart36.xml"/><Relationship Id="rId2" Type="http://schemas.openxmlformats.org/officeDocument/2006/relationships/slideLayout" Target="../slideLayouts/slideLayout3.xml"/><Relationship Id="rId1" Type="http://schemas.openxmlformats.org/officeDocument/2006/relationships/tags" Target="../tags/tag408.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409.xml"/><Relationship Id="rId5" Type="http://schemas.openxmlformats.org/officeDocument/2006/relationships/chart" Target="../charts/chart39.xml"/><Relationship Id="rId4" Type="http://schemas.openxmlformats.org/officeDocument/2006/relationships/chart" Target="../charts/chart38.xml"/></Relationships>
</file>

<file path=ppt/slides/_rels/slide105.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slideLayout" Target="../slideLayouts/slideLayout3.xml"/><Relationship Id="rId1" Type="http://schemas.openxmlformats.org/officeDocument/2006/relationships/tags" Target="../tags/tag410.xml"/><Relationship Id="rId5" Type="http://schemas.openxmlformats.org/officeDocument/2006/relationships/chart" Target="../charts/chart42.xml"/><Relationship Id="rId4" Type="http://schemas.openxmlformats.org/officeDocument/2006/relationships/chart" Target="../charts/chart41.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41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10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notesSlide" Target="../notesSlides/notesSlide59.xml"/><Relationship Id="rId7" Type="http://schemas.openxmlformats.org/officeDocument/2006/relationships/image" Target="../media/image157.svg"/><Relationship Id="rId2" Type="http://schemas.openxmlformats.org/officeDocument/2006/relationships/slideLayout" Target="../slideLayouts/slideLayout3.xml"/><Relationship Id="rId1" Type="http://schemas.openxmlformats.org/officeDocument/2006/relationships/tags" Target="../tags/tag41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18.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415.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416.xml"/><Relationship Id="rId5" Type="http://schemas.openxmlformats.org/officeDocument/2006/relationships/chart" Target="../charts/chart44.xml"/><Relationship Id="rId4" Type="http://schemas.openxmlformats.org/officeDocument/2006/relationships/chart" Target="../charts/chart43.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41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41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419.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0.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21.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2.xml"/></Relationships>
</file>

<file path=ppt/slides/_rels/slide118.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slideLayout" Target="../slideLayouts/slideLayout3.xml"/><Relationship Id="rId1" Type="http://schemas.openxmlformats.org/officeDocument/2006/relationships/tags" Target="../tags/tag423.xml"/><Relationship Id="rId6" Type="http://schemas.openxmlformats.org/officeDocument/2006/relationships/image" Target="../media/image162.svg"/><Relationship Id="rId5" Type="http://schemas.openxmlformats.org/officeDocument/2006/relationships/image" Target="../media/image161.png"/><Relationship Id="rId10" Type="http://schemas.openxmlformats.org/officeDocument/2006/relationships/image" Target="../media/image166.svg"/><Relationship Id="rId4" Type="http://schemas.openxmlformats.org/officeDocument/2006/relationships/image" Target="../media/image160.svg"/><Relationship Id="rId9" Type="http://schemas.openxmlformats.org/officeDocument/2006/relationships/image" Target="../media/image165.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42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19.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4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3.xml"/><Relationship Id="rId1" Type="http://schemas.openxmlformats.org/officeDocument/2006/relationships/tags" Target="../tags/tag428.xml"/><Relationship Id="rId4" Type="http://schemas.openxmlformats.org/officeDocument/2006/relationships/image" Target="../media/image168.sv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9.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0.xml"/></Relationships>
</file>

<file path=ppt/slides/_rels/slide12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slideLayout" Target="../slideLayouts/slideLayout3.xml"/><Relationship Id="rId1" Type="http://schemas.openxmlformats.org/officeDocument/2006/relationships/tags" Target="../tags/tag431.xml"/><Relationship Id="rId4" Type="http://schemas.openxmlformats.org/officeDocument/2006/relationships/chart" Target="../charts/chart46.xml"/></Relationships>
</file>

<file path=ppt/slides/_rels/slide127.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slideLayout" Target="../slideLayouts/slideLayout28.xml"/><Relationship Id="rId1" Type="http://schemas.openxmlformats.org/officeDocument/2006/relationships/tags" Target="../tags/tag432.xml"/><Relationship Id="rId4" Type="http://schemas.openxmlformats.org/officeDocument/2006/relationships/chart" Target="../charts/chart48.xml"/></Relationships>
</file>

<file path=ppt/slides/_rels/slide12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slideLayout" Target="../slideLayouts/slideLayout28.xml"/><Relationship Id="rId1" Type="http://schemas.openxmlformats.org/officeDocument/2006/relationships/tags" Target="../tags/tag433.xml"/><Relationship Id="rId5" Type="http://schemas.openxmlformats.org/officeDocument/2006/relationships/chart" Target="../charts/chart51.xml"/><Relationship Id="rId4" Type="http://schemas.openxmlformats.org/officeDocument/2006/relationships/chart" Target="../charts/chart50.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8.xml"/><Relationship Id="rId1" Type="http://schemas.openxmlformats.org/officeDocument/2006/relationships/tags" Target="../tags/tag434.xml"/><Relationship Id="rId4" Type="http://schemas.openxmlformats.org/officeDocument/2006/relationships/chart" Target="../charts/chart5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0.xml"/></Relationships>
</file>

<file path=ppt/slides/_rels/slide130.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slideLayout" Target="../slideLayouts/slideLayout28.xml"/><Relationship Id="rId1" Type="http://schemas.openxmlformats.org/officeDocument/2006/relationships/tags" Target="../tags/tag435.xml"/><Relationship Id="rId4" Type="http://schemas.openxmlformats.org/officeDocument/2006/relationships/chart" Target="../charts/chart54.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436.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2.xml"/><Relationship Id="rId1" Type="http://schemas.openxmlformats.org/officeDocument/2006/relationships/tags" Target="../tags/tag43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1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440.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441.xml"/><Relationship Id="rId5" Type="http://schemas.microsoft.com/office/2007/relationships/hdphoto" Target="../media/hdphoto13.wdp"/><Relationship Id="rId4" Type="http://schemas.openxmlformats.org/officeDocument/2006/relationships/image" Target="../media/image171.png"/></Relationships>
</file>

<file path=ppt/slides/_rels/slide13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443.xml"/><Relationship Id="rId5" Type="http://schemas.openxmlformats.org/officeDocument/2006/relationships/image" Target="../media/image174.png"/><Relationship Id="rId4" Type="http://schemas.openxmlformats.org/officeDocument/2006/relationships/image" Target="../media/image173.png"/></Relationships>
</file>

<file path=ppt/slides/_rels/slide13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slideLayout" Target="../slideLayouts/slideLayout3.xml"/><Relationship Id="rId1" Type="http://schemas.openxmlformats.org/officeDocument/2006/relationships/tags" Target="../tags/tag444.xml"/><Relationship Id="rId4" Type="http://schemas.openxmlformats.org/officeDocument/2006/relationships/chart" Target="../charts/chart5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1.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5.xml"/></Relationships>
</file>

<file path=ppt/slides/_rels/slide1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tags" Target="../tags/tag446.xml"/></Relationships>
</file>

<file path=ppt/slides/_rels/slide14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slideLayout" Target="../slideLayouts/slideLayout3.xml"/><Relationship Id="rId1" Type="http://schemas.openxmlformats.org/officeDocument/2006/relationships/tags" Target="../tags/tag447.xml"/><Relationship Id="rId5" Type="http://schemas.openxmlformats.org/officeDocument/2006/relationships/chart" Target="../charts/chart59.xml"/><Relationship Id="rId4" Type="http://schemas.openxmlformats.org/officeDocument/2006/relationships/chart" Target="../charts/chart58.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8.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9.xml"/></Relationships>
</file>

<file path=ppt/slides/_rels/slide14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2.xml"/><Relationship Id="rId1" Type="http://schemas.openxmlformats.org/officeDocument/2006/relationships/tags" Target="../tags/tag45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451.xml"/><Relationship Id="rId4" Type="http://schemas.openxmlformats.org/officeDocument/2006/relationships/image" Target="../media/image151.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453.xml"/><Relationship Id="rId4" Type="http://schemas.openxmlformats.org/officeDocument/2006/relationships/image" Target="../media/image177.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22.xml"/><Relationship Id="rId5" Type="http://schemas.openxmlformats.org/officeDocument/2006/relationships/image" Target="../media/image12.jpeg"/><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8.xml"/><Relationship Id="rId1" Type="http://schemas.openxmlformats.org/officeDocument/2006/relationships/tags" Target="../tags/tag455.xml"/><Relationship Id="rId5" Type="http://schemas.openxmlformats.org/officeDocument/2006/relationships/chart" Target="../charts/chart61.xml"/><Relationship Id="rId4" Type="http://schemas.openxmlformats.org/officeDocument/2006/relationships/chart" Target="../charts/chart60.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456.xml"/><Relationship Id="rId4" Type="http://schemas.openxmlformats.org/officeDocument/2006/relationships/chart" Target="../charts/chart6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457.xml"/><Relationship Id="rId4" Type="http://schemas.openxmlformats.org/officeDocument/2006/relationships/chart" Target="../charts/chart6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tags" Target="../tags/tag458.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459.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460.xml"/></Relationships>
</file>

<file path=ppt/slides/_rels/slide1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3.xml"/><Relationship Id="rId1" Type="http://schemas.openxmlformats.org/officeDocument/2006/relationships/tags" Target="../tags/tag461.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sv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462.xml"/><Relationship Id="rId4" Type="http://schemas.openxmlformats.org/officeDocument/2006/relationships/image" Target="../media/image182.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46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46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notesSlide" Target="../notesSlides/notesSlide9.xml"/><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slideLayout" Target="../slideLayouts/slideLayout3.xml"/><Relationship Id="rId16" Type="http://schemas.openxmlformats.org/officeDocument/2006/relationships/image" Target="../media/image25.png"/><Relationship Id="rId1" Type="http://schemas.openxmlformats.org/officeDocument/2006/relationships/tags" Target="../tags/tag32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465.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chart" Target="../charts/chart64.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466.xml"/><Relationship Id="rId6" Type="http://schemas.openxmlformats.org/officeDocument/2006/relationships/chart" Target="../charts/chart69.xml"/><Relationship Id="rId5" Type="http://schemas.openxmlformats.org/officeDocument/2006/relationships/chart" Target="../charts/chart68.xml"/><Relationship Id="rId4" Type="http://schemas.openxmlformats.org/officeDocument/2006/relationships/chart" Target="../charts/chart67.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16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88.xml"/><Relationship Id="rId7" Type="http://schemas.openxmlformats.org/officeDocument/2006/relationships/image" Target="../media/image186.png"/><Relationship Id="rId2" Type="http://schemas.openxmlformats.org/officeDocument/2006/relationships/slideLayout" Target="../slideLayouts/slideLayout3.xml"/><Relationship Id="rId1" Type="http://schemas.openxmlformats.org/officeDocument/2006/relationships/tags" Target="../tags/tag469.xml"/><Relationship Id="rId6" Type="http://schemas.openxmlformats.org/officeDocument/2006/relationships/image" Target="../media/image185.png"/><Relationship Id="rId5" Type="http://schemas.microsoft.com/office/2007/relationships/hdphoto" Target="../media/hdphoto14.wdp"/><Relationship Id="rId10" Type="http://schemas.openxmlformats.org/officeDocument/2006/relationships/image" Target="../media/image188.png"/><Relationship Id="rId4" Type="http://schemas.openxmlformats.org/officeDocument/2006/relationships/image" Target="../media/image184.png"/><Relationship Id="rId9" Type="http://schemas.openxmlformats.org/officeDocument/2006/relationships/image" Target="../media/image187.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470.xml"/><Relationship Id="rId5" Type="http://schemas.openxmlformats.org/officeDocument/2006/relationships/image" Target="../media/image190.png"/><Relationship Id="rId4" Type="http://schemas.openxmlformats.org/officeDocument/2006/relationships/image" Target="../media/image189.png"/></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3.xml"/><Relationship Id="rId1" Type="http://schemas.openxmlformats.org/officeDocument/2006/relationships/tags" Target="../tags/tag471.xml"/><Relationship Id="rId4" Type="http://schemas.openxmlformats.org/officeDocument/2006/relationships/image" Target="../media/image153.sv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7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2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32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5.xml"/><Relationship Id="rId1" Type="http://schemas.openxmlformats.org/officeDocument/2006/relationships/tags" Target="../tags/tag32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33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33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5.wdp"/><Relationship Id="rId3" Type="http://schemas.openxmlformats.org/officeDocument/2006/relationships/notesSlide" Target="../notesSlides/notesSlide14.xml"/><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slideLayout" Target="../slideLayouts/slideLayout17.xml"/><Relationship Id="rId16" Type="http://schemas.openxmlformats.org/officeDocument/2006/relationships/image" Target="../media/image39.png"/><Relationship Id="rId1" Type="http://schemas.openxmlformats.org/officeDocument/2006/relationships/tags" Target="../tags/tag332.xml"/><Relationship Id="rId6" Type="http://schemas.openxmlformats.org/officeDocument/2006/relationships/image" Target="../media/image3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38.svg"/><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3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334.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7.xml"/><Relationship Id="rId7" Type="http://schemas.openxmlformats.org/officeDocument/2006/relationships/image" Target="../media/image43.png"/><Relationship Id="rId2" Type="http://schemas.openxmlformats.org/officeDocument/2006/relationships/slideLayout" Target="../slideLayouts/slideLayout16.xml"/><Relationship Id="rId1" Type="http://schemas.openxmlformats.org/officeDocument/2006/relationships/tags" Target="../tags/tag335.xml"/><Relationship Id="rId6"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6.wdp"/><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336.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45.xml"/><Relationship Id="rId18" Type="http://schemas.openxmlformats.org/officeDocument/2006/relationships/slide" Target="slide67.xml"/><Relationship Id="rId3" Type="http://schemas.openxmlformats.org/officeDocument/2006/relationships/notesSlide" Target="../notesSlides/notesSlide1.xml"/><Relationship Id="rId21" Type="http://schemas.openxmlformats.org/officeDocument/2006/relationships/slide" Target="slide22.xml"/><Relationship Id="rId7" Type="http://schemas.openxmlformats.org/officeDocument/2006/relationships/image" Target="../media/image3.svg"/><Relationship Id="rId12" Type="http://schemas.openxmlformats.org/officeDocument/2006/relationships/slide" Target="slide79.xml"/><Relationship Id="rId17" Type="http://schemas.openxmlformats.org/officeDocument/2006/relationships/slide" Target="slide76.xml"/><Relationship Id="rId2" Type="http://schemas.openxmlformats.org/officeDocument/2006/relationships/slideLayout" Target="../slideLayouts/slideLayout7.xml"/><Relationship Id="rId16" Type="http://schemas.openxmlformats.org/officeDocument/2006/relationships/slide" Target="slide95.xml"/><Relationship Id="rId20" Type="http://schemas.openxmlformats.org/officeDocument/2006/relationships/slide" Target="slide43.xml"/><Relationship Id="rId1" Type="http://schemas.openxmlformats.org/officeDocument/2006/relationships/tags" Target="../tags/tag310.xml"/><Relationship Id="rId6" Type="http://schemas.openxmlformats.org/officeDocument/2006/relationships/image" Target="../media/image2.png"/><Relationship Id="rId11" Type="http://schemas.openxmlformats.org/officeDocument/2006/relationships/slide" Target="slide163.xml"/><Relationship Id="rId5" Type="http://schemas.openxmlformats.org/officeDocument/2006/relationships/slide" Target="slide3.xml"/><Relationship Id="rId15" Type="http://schemas.openxmlformats.org/officeDocument/2006/relationships/slide" Target="slide133.xml"/><Relationship Id="rId10" Type="http://schemas.openxmlformats.org/officeDocument/2006/relationships/slide" Target="slide36.xml"/><Relationship Id="rId19" Type="http://schemas.openxmlformats.org/officeDocument/2006/relationships/slide" Target="slide58.xml"/><Relationship Id="rId4" Type="http://schemas.openxmlformats.org/officeDocument/2006/relationships/hyperlink" Target="https://pro.novonordisk.de/novoakademie/events/mash/kon-mash006-easl-2025-die-highlights.html?order=%26order%3Ddate&amp;promo=true&amp;currentPage=1" TargetMode="External"/><Relationship Id="rId9" Type="http://schemas.openxmlformats.org/officeDocument/2006/relationships/image" Target="../media/image4.png"/><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33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5.xml"/><Relationship Id="rId1" Type="http://schemas.openxmlformats.org/officeDocument/2006/relationships/tags" Target="../tags/tag33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33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340.xml"/></Relationships>
</file>

<file path=ppt/slides/_rels/slide3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4.png"/><Relationship Id="rId3" Type="http://schemas.openxmlformats.org/officeDocument/2006/relationships/notesSlide" Target="../notesSlides/notesSlide22.xml"/><Relationship Id="rId7" Type="http://schemas.openxmlformats.org/officeDocument/2006/relationships/image" Target="../media/image50.png"/><Relationship Id="rId12" Type="http://schemas.openxmlformats.org/officeDocument/2006/relationships/image" Target="../media/image53.svg"/><Relationship Id="rId17" Type="http://schemas.openxmlformats.org/officeDocument/2006/relationships/image" Target="../media/image25.png"/><Relationship Id="rId2" Type="http://schemas.openxmlformats.org/officeDocument/2006/relationships/slideLayout" Target="../slideLayouts/slideLayout16.xml"/><Relationship Id="rId16" Type="http://schemas.openxmlformats.org/officeDocument/2006/relationships/image" Target="../media/image22.svg"/><Relationship Id="rId1" Type="http://schemas.openxmlformats.org/officeDocument/2006/relationships/tags" Target="../tags/tag341.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21.png"/><Relationship Id="rId10" Type="http://schemas.openxmlformats.org/officeDocument/2006/relationships/chart" Target="../charts/chart11.xml"/><Relationship Id="rId4" Type="http://schemas.openxmlformats.org/officeDocument/2006/relationships/image" Target="../media/image47.png"/><Relationship Id="rId9" Type="http://schemas.openxmlformats.org/officeDocument/2006/relationships/chart" Target="../charts/chart10.xml"/><Relationship Id="rId1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6.xml"/><Relationship Id="rId1" Type="http://schemas.openxmlformats.org/officeDocument/2006/relationships/tags" Target="../tags/tag342.xml"/></Relationships>
</file>

<file path=ppt/slides/_rels/slide3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16.xml"/><Relationship Id="rId1" Type="http://schemas.openxmlformats.org/officeDocument/2006/relationships/tags" Target="../tags/tag34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5.xml"/><Relationship Id="rId1" Type="http://schemas.openxmlformats.org/officeDocument/2006/relationships/tags" Target="../tags/tag344.xml"/></Relationships>
</file>

<file path=ppt/slides/_rels/slide3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notesSlide" Target="../notesSlides/notesSlide23.xml"/><Relationship Id="rId7" Type="http://schemas.openxmlformats.org/officeDocument/2006/relationships/image" Target="../media/image60.png"/><Relationship Id="rId2" Type="http://schemas.openxmlformats.org/officeDocument/2006/relationships/slideLayout" Target="../slideLayouts/slideLayout16.xml"/><Relationship Id="rId1" Type="http://schemas.openxmlformats.org/officeDocument/2006/relationships/tags" Target="../tags/tag345.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47.png"/><Relationship Id="rId9"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16.xml"/><Relationship Id="rId1" Type="http://schemas.openxmlformats.org/officeDocument/2006/relationships/tags" Target="../tags/tag346.xml"/><Relationship Id="rId5" Type="http://schemas.openxmlformats.org/officeDocument/2006/relationships/image" Target="../media/image64.png"/><Relationship Id="rId4" Type="http://schemas.openxmlformats.org/officeDocument/2006/relationships/chart" Target="../charts/char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31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47.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slideLayout" Target="../slideLayouts/slideLayout16.xml"/><Relationship Id="rId1" Type="http://schemas.openxmlformats.org/officeDocument/2006/relationships/tags" Target="../tags/tag34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49.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51.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52.xml"/><Relationship Id="rId5" Type="http://schemas.openxmlformats.org/officeDocument/2006/relationships/chart" Target="../charts/chart17.xml"/><Relationship Id="rId4" Type="http://schemas.openxmlformats.org/officeDocument/2006/relationships/chart" Target="../charts/chart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5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55.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1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xml"/><Relationship Id="rId1" Type="http://schemas.openxmlformats.org/officeDocument/2006/relationships/tags" Target="../tags/tag356.xml"/><Relationship Id="rId4" Type="http://schemas.openxmlformats.org/officeDocument/2006/relationships/chart" Target="../charts/chart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58.xml"/><Relationship Id="rId5" Type="http://schemas.openxmlformats.org/officeDocument/2006/relationships/chart" Target="../charts/chart20.xml"/><Relationship Id="rId4" Type="http://schemas.openxmlformats.org/officeDocument/2006/relationships/chart" Target="../charts/chart19.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35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4.png"/><Relationship Id="rId2" Type="http://schemas.openxmlformats.org/officeDocument/2006/relationships/slideLayout" Target="../slideLayouts/slideLayout3.xml"/><Relationship Id="rId1" Type="http://schemas.openxmlformats.org/officeDocument/2006/relationships/tags" Target="../tags/tag36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61.xml"/><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6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3.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36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366.xml"/><Relationship Id="rId4" Type="http://schemas.openxmlformats.org/officeDocument/2006/relationships/chart" Target="../charts/chart2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6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68.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370.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71.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72.xml"/><Relationship Id="rId4" Type="http://schemas.openxmlformats.org/officeDocument/2006/relationships/chart" Target="../charts/chart22.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37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37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376.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378.xml"/><Relationship Id="rId4" Type="http://schemas.openxmlformats.org/officeDocument/2006/relationships/chart" Target="../charts/chart23.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380.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3.xml"/><Relationship Id="rId1" Type="http://schemas.openxmlformats.org/officeDocument/2006/relationships/tags" Target="../tags/tag381.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tags" Target="../tags/tag382.xml"/><Relationship Id="rId6" Type="http://schemas.openxmlformats.org/officeDocument/2006/relationships/image" Target="../media/image2.png"/><Relationship Id="rId5" Type="http://schemas.openxmlformats.org/officeDocument/2006/relationships/slide" Target="slide3.xml"/><Relationship Id="rId4" Type="http://schemas.microsoft.com/office/2007/relationships/hdphoto" Target="../media/hdphoto8.wdp"/></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chart" Target="../charts/chart26.xml"/><Relationship Id="rId2" Type="http://schemas.openxmlformats.org/officeDocument/2006/relationships/slideLayout" Target="../slideLayouts/slideLayout3.xml"/><Relationship Id="rId1" Type="http://schemas.openxmlformats.org/officeDocument/2006/relationships/tags" Target="../tags/tag384.xml"/><Relationship Id="rId6" Type="http://schemas.openxmlformats.org/officeDocument/2006/relationships/chart" Target="../charts/chart25.xml"/><Relationship Id="rId5" Type="http://schemas.openxmlformats.org/officeDocument/2006/relationships/image" Target="../media/image92.png"/><Relationship Id="rId4" Type="http://schemas.openxmlformats.org/officeDocument/2006/relationships/chart" Target="../charts/chart24.xml"/></Relationships>
</file>

<file path=ppt/slides/_rels/slide79.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15.png"/><Relationship Id="rId7" Type="http://schemas.openxmlformats.org/officeDocument/2006/relationships/image" Target="../media/image96.png"/><Relationship Id="rId2" Type="http://schemas.openxmlformats.org/officeDocument/2006/relationships/slideLayout" Target="../slideLayouts/slideLayout3.xml"/><Relationship Id="rId1" Type="http://schemas.openxmlformats.org/officeDocument/2006/relationships/tags" Target="../tags/tag385.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386.xml"/><Relationship Id="rId5" Type="http://schemas.openxmlformats.org/officeDocument/2006/relationships/image" Target="../media/image101.pn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slideLayout" Target="../slideLayouts/slideLayout3.xml"/><Relationship Id="rId1" Type="http://schemas.openxmlformats.org/officeDocument/2006/relationships/tags" Target="../tags/tag38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 Id="rId9"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8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8.xml"/><Relationship Id="rId7" Type="http://schemas.microsoft.com/office/2007/relationships/hdphoto" Target="../media/hdphoto10.wdp"/><Relationship Id="rId2" Type="http://schemas.openxmlformats.org/officeDocument/2006/relationships/slideLayout" Target="../slideLayouts/slideLayout3.xml"/><Relationship Id="rId1" Type="http://schemas.openxmlformats.org/officeDocument/2006/relationships/tags" Target="../tags/tag389.xml"/><Relationship Id="rId6" Type="http://schemas.openxmlformats.org/officeDocument/2006/relationships/image" Target="../media/image111.png"/><Relationship Id="rId5" Type="http://schemas.microsoft.com/office/2007/relationships/hdphoto" Target="../media/hdphoto9.wdp"/><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svg"/><Relationship Id="rId2" Type="http://schemas.openxmlformats.org/officeDocument/2006/relationships/slideLayout" Target="../slideLayouts/slideLayout3.xml"/><Relationship Id="rId16" Type="http://schemas.openxmlformats.org/officeDocument/2006/relationships/image" Target="../media/image125.svg"/><Relationship Id="rId1" Type="http://schemas.openxmlformats.org/officeDocument/2006/relationships/tags" Target="../tags/tag390.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sv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 Id="rId14" Type="http://schemas.openxmlformats.org/officeDocument/2006/relationships/image" Target="../media/image123.svg"/></Relationships>
</file>

<file path=ppt/slides/_rels/slide8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49.xml"/><Relationship Id="rId7" Type="http://schemas.openxmlformats.org/officeDocument/2006/relationships/image" Target="../media/image129.svg"/><Relationship Id="rId2" Type="http://schemas.openxmlformats.org/officeDocument/2006/relationships/slideLayout" Target="../slideLayouts/slideLayout3.xml"/><Relationship Id="rId1" Type="http://schemas.openxmlformats.org/officeDocument/2006/relationships/tags" Target="../tags/tag391.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3.xml"/><Relationship Id="rId1" Type="http://schemas.openxmlformats.org/officeDocument/2006/relationships/tags" Target="../tags/tag392.xml"/><Relationship Id="rId5" Type="http://schemas.microsoft.com/office/2007/relationships/hdphoto" Target="../media/hdphoto11.wdp"/><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3.xml"/><Relationship Id="rId1" Type="http://schemas.openxmlformats.org/officeDocument/2006/relationships/tags" Target="../tags/tag393.xml"/><Relationship Id="rId4" Type="http://schemas.openxmlformats.org/officeDocument/2006/relationships/image" Target="../media/image137.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4.xml"/></Relationships>
</file>

<file path=ppt/slides/_rels/slide8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slideLayout" Target="../slideLayouts/slideLayout3.xml"/><Relationship Id="rId1" Type="http://schemas.openxmlformats.org/officeDocument/2006/relationships/tags" Target="../tags/tag395.xml"/><Relationship Id="rId4" Type="http://schemas.openxmlformats.org/officeDocument/2006/relationships/chart" Target="../charts/chart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chart" Target="../charts/chart4.xml"/><Relationship Id="rId2" Type="http://schemas.openxmlformats.org/officeDocument/2006/relationships/slideLayout" Target="../slideLayouts/slideLayout3.xml"/><Relationship Id="rId1" Type="http://schemas.openxmlformats.org/officeDocument/2006/relationships/tags" Target="../tags/tag31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9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3.xml"/><Relationship Id="rId1" Type="http://schemas.openxmlformats.org/officeDocument/2006/relationships/tags" Target="../tags/tag396.xml"/></Relationships>
</file>

<file path=ppt/slides/_rels/slide9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38.png"/><Relationship Id="rId7" Type="http://schemas.openxmlformats.org/officeDocument/2006/relationships/image" Target="../media/image52.png"/><Relationship Id="rId12" Type="http://schemas.microsoft.com/office/2007/relationships/hdphoto" Target="../media/hdphoto11.wdp"/><Relationship Id="rId2" Type="http://schemas.openxmlformats.org/officeDocument/2006/relationships/slideLayout" Target="../slideLayouts/slideLayout3.xml"/><Relationship Id="rId1" Type="http://schemas.openxmlformats.org/officeDocument/2006/relationships/tags" Target="../tags/tag397.xml"/><Relationship Id="rId6" Type="http://schemas.openxmlformats.org/officeDocument/2006/relationships/image" Target="../media/image141.svg"/><Relationship Id="rId11" Type="http://schemas.openxmlformats.org/officeDocument/2006/relationships/image" Target="../media/image135.png"/><Relationship Id="rId5" Type="http://schemas.openxmlformats.org/officeDocument/2006/relationships/image" Target="../media/image140.png"/><Relationship Id="rId10" Type="http://schemas.openxmlformats.org/officeDocument/2006/relationships/image" Target="../media/image51.svg"/><Relationship Id="rId4" Type="http://schemas.openxmlformats.org/officeDocument/2006/relationships/image" Target="../media/image139.svg"/><Relationship Id="rId9" Type="http://schemas.openxmlformats.org/officeDocument/2006/relationships/image" Target="../media/image50.png"/></Relationships>
</file>

<file path=ppt/slides/_rels/slide92.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42.png"/><Relationship Id="rId7"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398.xml"/><Relationship Id="rId6" Type="http://schemas.openxmlformats.org/officeDocument/2006/relationships/image" Target="../media/image144.svg"/><Relationship Id="rId5" Type="http://schemas.openxmlformats.org/officeDocument/2006/relationships/image" Target="../media/image143.png"/><Relationship Id="rId10" Type="http://schemas.openxmlformats.org/officeDocument/2006/relationships/image" Target="../media/image146.svg"/><Relationship Id="rId4" Type="http://schemas.microsoft.com/office/2007/relationships/hdphoto" Target="../media/hdphoto12.wdp"/><Relationship Id="rId9"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399.xml"/><Relationship Id="rId4" Type="http://schemas.openxmlformats.org/officeDocument/2006/relationships/image" Target="../media/image14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xml"/><Relationship Id="rId1" Type="http://schemas.openxmlformats.org/officeDocument/2006/relationships/tags" Target="../tags/tag40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3.xml"/></Relationships>
</file>

<file path=ppt/slides/_rels/slide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3.xml"/><Relationship Id="rId1" Type="http://schemas.openxmlformats.org/officeDocument/2006/relationships/tags" Target="../tags/tag401.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3.xml"/><Relationship Id="rId1" Type="http://schemas.openxmlformats.org/officeDocument/2006/relationships/tags" Target="../tags/tag40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403.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D0E69-01CF-A54A-091A-40FFC1E5BC70}"/>
              </a:ext>
            </a:extLst>
          </p:cNvPr>
          <p:cNvSpPr>
            <a:spLocks noGrp="1"/>
          </p:cNvSpPr>
          <p:nvPr>
            <p:ph type="ctrTitle"/>
          </p:nvPr>
        </p:nvSpPr>
        <p:spPr>
          <a:solidFill>
            <a:srgbClr val="FEECDC"/>
          </a:solidFill>
        </p:spPr>
        <p:txBody>
          <a:bodyPr/>
          <a:lstStyle/>
          <a:p>
            <a:endParaRPr lang="de-DE"/>
          </a:p>
        </p:txBody>
      </p:sp>
      <p:pic>
        <p:nvPicPr>
          <p:cNvPr id="5" name="Grafik 4">
            <a:extLst>
              <a:ext uri="{FF2B5EF4-FFF2-40B4-BE49-F238E27FC236}">
                <a16:creationId xmlns:a16="http://schemas.microsoft.com/office/drawing/2014/main" id="{9902986E-0F8D-0C70-485C-1423219BF63A}"/>
              </a:ext>
            </a:extLst>
          </p:cNvPr>
          <p:cNvPicPr>
            <a:picLocks noChangeAspect="1"/>
          </p:cNvPicPr>
          <p:nvPr/>
        </p:nvPicPr>
        <p:blipFill>
          <a:blip r:embed="rId3"/>
          <a:stretch>
            <a:fillRect/>
          </a:stretch>
        </p:blipFill>
        <p:spPr>
          <a:xfrm>
            <a:off x="0" y="1496568"/>
            <a:ext cx="12192000" cy="3864864"/>
          </a:xfrm>
          <a:prstGeom prst="rect">
            <a:avLst/>
          </a:prstGeom>
        </p:spPr>
      </p:pic>
    </p:spTree>
    <p:custDataLst>
      <p:tags r:id="rId1"/>
    </p:custDataLst>
    <p:extLst>
      <p:ext uri="{BB962C8B-B14F-4D97-AF65-F5344CB8AC3E}">
        <p14:creationId xmlns:p14="http://schemas.microsoft.com/office/powerpoint/2010/main" val="187376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3FF0-DA1B-ACF3-CCAE-3A38D86EFECA}"/>
            </a:ext>
          </a:extLst>
        </p:cNvPr>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BE58D82F-95E6-A162-8148-6AC02722FA1F}"/>
              </a:ext>
            </a:extLst>
          </p:cNvPr>
          <p:cNvSpPr/>
          <p:nvPr/>
        </p:nvSpPr>
        <p:spPr>
          <a:xfrm>
            <a:off x="647700" y="5051314"/>
            <a:ext cx="10896598" cy="975011"/>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 name="Textplatzhalter 3">
            <a:extLst>
              <a:ext uri="{FF2B5EF4-FFF2-40B4-BE49-F238E27FC236}">
                <a16:creationId xmlns:a16="http://schemas.microsoft.com/office/drawing/2014/main" id="{B8114A9F-40EE-55B3-8A3A-76EDF619056B}"/>
              </a:ext>
            </a:extLst>
          </p:cNvPr>
          <p:cNvSpPr>
            <a:spLocks noGrp="1"/>
          </p:cNvSpPr>
          <p:nvPr>
            <p:ph type="body" sz="quarter" idx="15"/>
          </p:nvPr>
        </p:nvSpPr>
        <p:spPr>
          <a:xfrm>
            <a:off x="647698" y="6181402"/>
            <a:ext cx="8934451" cy="563886"/>
          </a:xfrm>
        </p:spPr>
        <p:txBody>
          <a:bodyPr/>
          <a:lstStyle/>
          <a:p>
            <a:r>
              <a:rPr lang="en-GB" i="1" err="1"/>
              <a:t>Grafiken</a:t>
            </a:r>
            <a:r>
              <a:rPr lang="en-GB" i="1"/>
              <a:t> von Novo Nordisk </a:t>
            </a:r>
            <a:r>
              <a:rPr lang="en-GB" i="1" err="1"/>
              <a:t>nach</a:t>
            </a:r>
            <a:r>
              <a:rPr lang="en-GB" i="1"/>
              <a:t> Daten von </a:t>
            </a:r>
            <a:r>
              <a:rPr lang="de-DE" i="1"/>
              <a:t>Jimenez-</a:t>
            </a:r>
            <a:r>
              <a:rPr lang="de-DE" i="1" err="1"/>
              <a:t>Masip</a:t>
            </a:r>
            <a:r>
              <a:rPr lang="de-DE" i="1"/>
              <a:t> R. et al. </a:t>
            </a:r>
            <a:br>
              <a:rPr lang="de-DE"/>
            </a:br>
            <a:r>
              <a:rPr lang="de-DE"/>
              <a:t>ALT, Alanin-Aminotransferase; BMI, Body-Mass-Index; </a:t>
            </a:r>
            <a:r>
              <a:rPr lang="de-DE" err="1"/>
              <a:t>aOR</a:t>
            </a:r>
            <a:r>
              <a:rPr lang="de-DE"/>
              <a:t>, </a:t>
            </a:r>
            <a:r>
              <a:rPr lang="de-DE" err="1"/>
              <a:t>adjusted</a:t>
            </a:r>
            <a:r>
              <a:rPr lang="de-DE"/>
              <a:t> Odds Ratio, bereinigtes Chancenverhältnis; CI, </a:t>
            </a:r>
            <a:r>
              <a:rPr lang="de-DE" err="1"/>
              <a:t>confidence</a:t>
            </a:r>
            <a:r>
              <a:rPr lang="de-DE"/>
              <a:t> </a:t>
            </a:r>
            <a:r>
              <a:rPr lang="de-DE" err="1"/>
              <a:t>interval</a:t>
            </a:r>
            <a:r>
              <a:rPr lang="de-DE"/>
              <a:t>, Konfidenzintervall; GGT, Gamma-Glutamyltransferase; HbA</a:t>
            </a:r>
            <a:r>
              <a:rPr lang="de-DE" baseline="-25000"/>
              <a:t>1c</a:t>
            </a:r>
            <a:r>
              <a:rPr lang="de-DE"/>
              <a:t>, </a:t>
            </a:r>
            <a:r>
              <a:rPr lang="de-DE" err="1"/>
              <a:t>glykiertes</a:t>
            </a:r>
            <a:r>
              <a:rPr lang="de-DE"/>
              <a:t> Hämoglobin, </a:t>
            </a:r>
            <a:r>
              <a:rPr lang="de-DE" err="1"/>
              <a:t>glykiertes</a:t>
            </a:r>
            <a:r>
              <a:rPr lang="de-DE"/>
              <a:t> Hämoglobin; IQR, </a:t>
            </a:r>
            <a:r>
              <a:rPr lang="de-DE" err="1"/>
              <a:t>interquartile</a:t>
            </a:r>
            <a:r>
              <a:rPr lang="de-DE"/>
              <a:t> </a:t>
            </a:r>
            <a:r>
              <a:rPr lang="de-DE" err="1"/>
              <a:t>range</a:t>
            </a:r>
            <a:r>
              <a:rPr lang="de-DE"/>
              <a:t>, Interquartilsabstand; </a:t>
            </a:r>
            <a:r>
              <a:rPr lang="de-DE" err="1"/>
              <a:t>IQR_medc</a:t>
            </a:r>
            <a:r>
              <a:rPr lang="de-DE"/>
              <a:t>, IQR </a:t>
            </a:r>
            <a:r>
              <a:rPr lang="de-DE" err="1"/>
              <a:t>of</a:t>
            </a:r>
            <a:r>
              <a:rPr lang="de-DE"/>
              <a:t> </a:t>
            </a:r>
            <a:r>
              <a:rPr lang="de-DE" err="1"/>
              <a:t>the</a:t>
            </a:r>
            <a:r>
              <a:rPr lang="de-DE"/>
              <a:t> median-</a:t>
            </a:r>
            <a:r>
              <a:rPr lang="de-DE" err="1"/>
              <a:t>controlled</a:t>
            </a:r>
            <a:r>
              <a:rPr lang="de-DE"/>
              <a:t> </a:t>
            </a:r>
            <a:r>
              <a:rPr lang="de-DE" err="1"/>
              <a:t>measurement</a:t>
            </a:r>
            <a:r>
              <a:rPr lang="de-DE"/>
              <a:t>, Interquartilsabstand der median-kontrollierten Messung; LB, Leberbiopsie; LSM, </a:t>
            </a:r>
            <a:r>
              <a:rPr lang="de-DE" err="1"/>
              <a:t>liver</a:t>
            </a:r>
            <a:r>
              <a:rPr lang="de-DE"/>
              <a:t> </a:t>
            </a:r>
            <a:r>
              <a:rPr lang="de-DE" err="1"/>
              <a:t>stiffness</a:t>
            </a:r>
            <a:r>
              <a:rPr lang="de-DE"/>
              <a:t> </a:t>
            </a:r>
            <a:r>
              <a:rPr lang="de-DE" err="1"/>
              <a:t>measure</a:t>
            </a:r>
            <a:r>
              <a:rPr lang="de-DE"/>
              <a:t>, Lebersteifigkeitsmessung; OR, </a:t>
            </a:r>
            <a:r>
              <a:rPr lang="de-DE" err="1"/>
              <a:t>odds</a:t>
            </a:r>
            <a:r>
              <a:rPr lang="de-DE"/>
              <a:t> </a:t>
            </a:r>
            <a:r>
              <a:rPr lang="de-DE" err="1"/>
              <a:t>ratio</a:t>
            </a:r>
            <a:r>
              <a:rPr lang="de-DE"/>
              <a:t>, Chancenverhältnis; TE, transiente </a:t>
            </a:r>
            <a:r>
              <a:rPr lang="de-DE" err="1"/>
              <a:t>Elastographie</a:t>
            </a:r>
            <a:r>
              <a:rPr lang="de-DE"/>
              <a:t>.</a:t>
            </a:r>
          </a:p>
        </p:txBody>
      </p:sp>
      <p:sp>
        <p:nvSpPr>
          <p:cNvPr id="5" name="Textplatzhalter 4">
            <a:extLst>
              <a:ext uri="{FF2B5EF4-FFF2-40B4-BE49-F238E27FC236}">
                <a16:creationId xmlns:a16="http://schemas.microsoft.com/office/drawing/2014/main" id="{8558C8FB-6C92-B555-DB9B-8E94F8AFB473}"/>
              </a:ext>
            </a:extLst>
          </p:cNvPr>
          <p:cNvSpPr>
            <a:spLocks noGrp="1"/>
          </p:cNvSpPr>
          <p:nvPr>
            <p:ph type="body" sz="quarter" idx="17"/>
          </p:nvPr>
        </p:nvSpPr>
        <p:spPr>
          <a:xfrm>
            <a:off x="8977577" y="6421288"/>
            <a:ext cx="2566721" cy="324000"/>
          </a:xfrm>
        </p:spPr>
        <p:txBody>
          <a:bodyPr/>
          <a:lstStyle/>
          <a:p>
            <a:r>
              <a:rPr lang="de-DE"/>
              <a:t>Jimenez-</a:t>
            </a:r>
            <a:r>
              <a:rPr lang="de-DE" err="1"/>
              <a:t>Masip</a:t>
            </a:r>
            <a:r>
              <a:rPr lang="de-DE"/>
              <a:t> R. et al. J </a:t>
            </a:r>
            <a:r>
              <a:rPr lang="de-DE" err="1"/>
              <a:t>Hepatol</a:t>
            </a:r>
            <a:r>
              <a:rPr lang="de-DE"/>
              <a:t>. 2025;82(Suppl.1):WED-367-YI.</a:t>
            </a:r>
          </a:p>
        </p:txBody>
      </p:sp>
      <p:sp>
        <p:nvSpPr>
          <p:cNvPr id="11" name="Textfeld 10">
            <a:extLst>
              <a:ext uri="{FF2B5EF4-FFF2-40B4-BE49-F238E27FC236}">
                <a16:creationId xmlns:a16="http://schemas.microsoft.com/office/drawing/2014/main" id="{FB41B899-CD2E-1B30-EDB9-799D705719A9}"/>
              </a:ext>
            </a:extLst>
          </p:cNvPr>
          <p:cNvSpPr txBox="1"/>
          <p:nvPr/>
        </p:nvSpPr>
        <p:spPr>
          <a:xfrm>
            <a:off x="952500" y="5060128"/>
            <a:ext cx="10591798" cy="865493"/>
          </a:xfrm>
          <a:prstGeom prst="rect">
            <a:avLst/>
          </a:prstGeom>
          <a:noFill/>
          <a:ln>
            <a:solidFill>
              <a:srgbClr val="D8EAF8"/>
            </a:solidFill>
          </a:ln>
        </p:spPr>
        <p:txBody>
          <a:bodyPr wrap="square" lIns="0" tIns="0" rIns="0" bIns="0"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err="1">
                <a:ln>
                  <a:noFill/>
                </a:ln>
                <a:solidFill>
                  <a:srgbClr val="001965"/>
                </a:solidFill>
                <a:effectLst/>
                <a:uLnTx/>
                <a:uFillTx/>
                <a:latin typeface="Apis For Office"/>
                <a:ea typeface="+mn-ea"/>
                <a:cs typeface="+mn-cs"/>
              </a:rPr>
              <a:t>FibroScan</a:t>
            </a:r>
            <a:r>
              <a:rPr lang="de-DE" sz="1600" baseline="30000">
                <a:solidFill>
                  <a:srgbClr val="001965"/>
                </a:solidFill>
                <a:latin typeface="Apis For Office"/>
              </a:rPr>
              <a:t>®</a:t>
            </a:r>
            <a:r>
              <a:rPr kumimoji="0" lang="de-DE" sz="1600" b="0" i="0" u="none" strike="noStrike" kern="1200" cap="none" spc="0" normalizeH="0" baseline="0" noProof="0">
                <a:ln>
                  <a:noFill/>
                </a:ln>
                <a:solidFill>
                  <a:srgbClr val="001965"/>
                </a:solidFill>
                <a:effectLst/>
                <a:uLnTx/>
                <a:uFillTx/>
                <a:latin typeface="Apis For Office"/>
                <a:ea typeface="+mn-ea"/>
                <a:cs typeface="+mn-cs"/>
              </a:rPr>
              <a:t> ist geeignet für den Ausschluss einer fortgeschrittenen Fibrose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Das Vorhandensein von Adipositas ist mit einer höheren Diskordanz zwischen </a:t>
            </a:r>
            <a:r>
              <a:rPr kumimoji="0" lang="de-DE" sz="1600" b="0" i="0" u="none" strike="noStrike" kern="1200" cap="none" spc="0" normalizeH="0" baseline="0" noProof="0" err="1">
                <a:ln>
                  <a:noFill/>
                </a:ln>
                <a:solidFill>
                  <a:srgbClr val="001965"/>
                </a:solidFill>
                <a:effectLst/>
                <a:uLnTx/>
                <a:uFillTx/>
                <a:latin typeface="Apis For Office"/>
                <a:ea typeface="+mn-ea"/>
                <a:cs typeface="+mn-cs"/>
              </a:rPr>
              <a:t>FibroScan</a:t>
            </a:r>
            <a:r>
              <a:rPr kumimoji="0" lang="de-DE" sz="1600" b="0" i="0" u="none" strike="noStrike" kern="1200" cap="none" spc="0" normalizeH="0" baseline="30000" noProof="0">
                <a:ln>
                  <a:noFill/>
                </a:ln>
                <a:solidFill>
                  <a:srgbClr val="001965"/>
                </a:solidFill>
                <a:effectLst/>
                <a:uLnTx/>
                <a:uFillTx/>
                <a:latin typeface="Apis For Office"/>
                <a:ea typeface="+mn-ea"/>
                <a:cs typeface="+mn-cs"/>
              </a:rPr>
              <a:t>®</a:t>
            </a:r>
            <a:r>
              <a:rPr kumimoji="0" lang="de-DE" sz="1600" b="0" i="0" u="none" strike="noStrike" kern="1200" cap="none" spc="0" normalizeH="0" baseline="0" noProof="0">
                <a:ln>
                  <a:noFill/>
                </a:ln>
                <a:solidFill>
                  <a:srgbClr val="001965"/>
                </a:solidFill>
                <a:effectLst/>
                <a:uLnTx/>
                <a:uFillTx/>
                <a:latin typeface="Apis For Office"/>
                <a:ea typeface="+mn-ea"/>
                <a:cs typeface="+mn-cs"/>
              </a:rPr>
              <a:t> und Biopsie assoziiert und kann das </a:t>
            </a:r>
            <a:r>
              <a:rPr kumimoji="0" lang="de-DE" sz="1600" b="0" i="0" u="none" strike="noStrike" kern="1200" cap="none" spc="0" normalizeH="0" baseline="0" noProof="0" err="1">
                <a:ln>
                  <a:noFill/>
                </a:ln>
                <a:solidFill>
                  <a:srgbClr val="001965"/>
                </a:solidFill>
                <a:effectLst/>
                <a:uLnTx/>
                <a:uFillTx/>
                <a:latin typeface="Apis For Office"/>
                <a:ea typeface="+mn-ea"/>
                <a:cs typeface="+mn-cs"/>
              </a:rPr>
              <a:t>Fibroseausmaß</a:t>
            </a:r>
            <a:r>
              <a:rPr kumimoji="0" lang="de-DE" sz="1600" b="0" i="0" u="none" strike="noStrike" kern="1200" cap="none" spc="0" normalizeH="0" baseline="0" noProof="0">
                <a:ln>
                  <a:noFill/>
                </a:ln>
                <a:solidFill>
                  <a:srgbClr val="001965"/>
                </a:solidFill>
                <a:effectLst/>
                <a:uLnTx/>
                <a:uFillTx/>
                <a:latin typeface="Apis For Office"/>
                <a:ea typeface="+mn-ea"/>
                <a:cs typeface="+mn-cs"/>
              </a:rPr>
              <a:t> überschätzen</a:t>
            </a:r>
          </a:p>
        </p:txBody>
      </p:sp>
      <p:sp>
        <p:nvSpPr>
          <p:cNvPr id="9" name="Titel 4">
            <a:extLst>
              <a:ext uri="{FF2B5EF4-FFF2-40B4-BE49-F238E27FC236}">
                <a16:creationId xmlns:a16="http://schemas.microsoft.com/office/drawing/2014/main" id="{C34B5BDE-C3D1-7618-4596-2F5815891C76}"/>
              </a:ext>
            </a:extLst>
          </p:cNvPr>
          <p:cNvSpPr>
            <a:spLocks noGrp="1"/>
          </p:cNvSpPr>
          <p:nvPr>
            <p:ph type="title"/>
          </p:nvPr>
        </p:nvSpPr>
        <p:spPr>
          <a:xfrm>
            <a:off x="648000" y="648000"/>
            <a:ext cx="9232601" cy="1296000"/>
          </a:xfrm>
        </p:spPr>
        <p:txBody>
          <a:bodyPr/>
          <a:lstStyle/>
          <a:p>
            <a:r>
              <a:rPr lang="de-DE"/>
              <a:t>Ergebnisse</a:t>
            </a:r>
            <a:br>
              <a:rPr lang="de-DE"/>
            </a:br>
            <a:endParaRPr lang="de-DE"/>
          </a:p>
        </p:txBody>
      </p:sp>
      <p:sp>
        <p:nvSpPr>
          <p:cNvPr id="17" name="Rechteck 16">
            <a:extLst>
              <a:ext uri="{FF2B5EF4-FFF2-40B4-BE49-F238E27FC236}">
                <a16:creationId xmlns:a16="http://schemas.microsoft.com/office/drawing/2014/main" id="{EB550B2B-A1EC-BC67-9181-99CB4947F08B}"/>
              </a:ext>
            </a:extLst>
          </p:cNvPr>
          <p:cNvSpPr/>
          <p:nvPr/>
        </p:nvSpPr>
        <p:spPr>
          <a:xfrm>
            <a:off x="6637501" y="1460447"/>
            <a:ext cx="2108254" cy="20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err="1">
              <a:ln>
                <a:noFill/>
              </a:ln>
              <a:solidFill>
                <a:srgbClr val="FFFFFF"/>
              </a:solidFill>
              <a:effectLst/>
              <a:uLnTx/>
              <a:uFillTx/>
              <a:latin typeface="Apis For Office"/>
              <a:ea typeface="+mn-ea"/>
              <a:cs typeface="+mn-cs"/>
            </a:endParaRPr>
          </a:p>
        </p:txBody>
      </p:sp>
      <p:grpSp>
        <p:nvGrpSpPr>
          <p:cNvPr id="19" name="Gruppieren 18">
            <a:extLst>
              <a:ext uri="{FF2B5EF4-FFF2-40B4-BE49-F238E27FC236}">
                <a16:creationId xmlns:a16="http://schemas.microsoft.com/office/drawing/2014/main" id="{061DC1EA-281A-3E39-335D-180938FF1231}"/>
              </a:ext>
            </a:extLst>
          </p:cNvPr>
          <p:cNvGrpSpPr/>
          <p:nvPr/>
        </p:nvGrpSpPr>
        <p:grpSpPr>
          <a:xfrm>
            <a:off x="6620858" y="3358414"/>
            <a:ext cx="2108254" cy="216842"/>
            <a:chOff x="1896418" y="1387168"/>
            <a:chExt cx="2608182" cy="216842"/>
          </a:xfrm>
        </p:grpSpPr>
        <p:sp>
          <p:nvSpPr>
            <p:cNvPr id="20" name="Rechteck 19">
              <a:extLst>
                <a:ext uri="{FF2B5EF4-FFF2-40B4-BE49-F238E27FC236}">
                  <a16:creationId xmlns:a16="http://schemas.microsoft.com/office/drawing/2014/main" id="{4FB07FAD-B453-C2F2-4078-D3991745F40F}"/>
                </a:ext>
              </a:extLst>
            </p:cNvPr>
            <p:cNvSpPr/>
            <p:nvPr/>
          </p:nvSpPr>
          <p:spPr>
            <a:xfrm>
              <a:off x="1896418" y="1394205"/>
              <a:ext cx="2608182" cy="20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1" name="Textfeld 20">
              <a:extLst>
                <a:ext uri="{FF2B5EF4-FFF2-40B4-BE49-F238E27FC236}">
                  <a16:creationId xmlns:a16="http://schemas.microsoft.com/office/drawing/2014/main" id="{5C9EDB17-E872-1B97-CF15-7CB449AE2FDB}"/>
                </a:ext>
              </a:extLst>
            </p:cNvPr>
            <p:cNvSpPr txBox="1"/>
            <p:nvPr/>
          </p:nvSpPr>
          <p:spPr>
            <a:xfrm>
              <a:off x="1981511" y="1387168"/>
              <a:ext cx="1807417" cy="20685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Patienten mit Diabetes</a:t>
              </a:r>
            </a:p>
          </p:txBody>
        </p:sp>
      </p:grpSp>
      <p:grpSp>
        <p:nvGrpSpPr>
          <p:cNvPr id="22" name="Gruppieren 21">
            <a:extLst>
              <a:ext uri="{FF2B5EF4-FFF2-40B4-BE49-F238E27FC236}">
                <a16:creationId xmlns:a16="http://schemas.microsoft.com/office/drawing/2014/main" id="{902FD115-5BA8-8332-EA20-B451CED9490F}"/>
              </a:ext>
            </a:extLst>
          </p:cNvPr>
          <p:cNvGrpSpPr/>
          <p:nvPr/>
        </p:nvGrpSpPr>
        <p:grpSpPr>
          <a:xfrm>
            <a:off x="9229657" y="1619279"/>
            <a:ext cx="2108254" cy="209805"/>
            <a:chOff x="1896418" y="1394205"/>
            <a:chExt cx="2608182" cy="209805"/>
          </a:xfrm>
        </p:grpSpPr>
        <p:sp>
          <p:nvSpPr>
            <p:cNvPr id="23" name="Rechteck 22">
              <a:extLst>
                <a:ext uri="{FF2B5EF4-FFF2-40B4-BE49-F238E27FC236}">
                  <a16:creationId xmlns:a16="http://schemas.microsoft.com/office/drawing/2014/main" id="{015EA470-DB46-A970-25AE-452E49AC095B}"/>
                </a:ext>
              </a:extLst>
            </p:cNvPr>
            <p:cNvSpPr/>
            <p:nvPr/>
          </p:nvSpPr>
          <p:spPr>
            <a:xfrm>
              <a:off x="1896418" y="1394205"/>
              <a:ext cx="2608182" cy="20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4" name="Textfeld 23">
              <a:extLst>
                <a:ext uri="{FF2B5EF4-FFF2-40B4-BE49-F238E27FC236}">
                  <a16:creationId xmlns:a16="http://schemas.microsoft.com/office/drawing/2014/main" id="{644E4EE4-8000-3F3B-7A53-35281E3A9067}"/>
                </a:ext>
              </a:extLst>
            </p:cNvPr>
            <p:cNvSpPr txBox="1"/>
            <p:nvPr/>
          </p:nvSpPr>
          <p:spPr>
            <a:xfrm>
              <a:off x="1896418" y="1394205"/>
              <a:ext cx="2078866" cy="20685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Patienten ohne Adipositas</a:t>
              </a:r>
            </a:p>
          </p:txBody>
        </p:sp>
      </p:grpSp>
      <p:grpSp>
        <p:nvGrpSpPr>
          <p:cNvPr id="25" name="Gruppieren 24">
            <a:extLst>
              <a:ext uri="{FF2B5EF4-FFF2-40B4-BE49-F238E27FC236}">
                <a16:creationId xmlns:a16="http://schemas.microsoft.com/office/drawing/2014/main" id="{75067D62-6E9D-6285-9F0B-EF60192DF4DA}"/>
              </a:ext>
            </a:extLst>
          </p:cNvPr>
          <p:cNvGrpSpPr/>
          <p:nvPr/>
        </p:nvGrpSpPr>
        <p:grpSpPr>
          <a:xfrm>
            <a:off x="8992150" y="3349046"/>
            <a:ext cx="2337335" cy="230983"/>
            <a:chOff x="1896418" y="1373027"/>
            <a:chExt cx="2608182" cy="230983"/>
          </a:xfrm>
        </p:grpSpPr>
        <p:sp>
          <p:nvSpPr>
            <p:cNvPr id="26" name="Rechteck 25">
              <a:extLst>
                <a:ext uri="{FF2B5EF4-FFF2-40B4-BE49-F238E27FC236}">
                  <a16:creationId xmlns:a16="http://schemas.microsoft.com/office/drawing/2014/main" id="{8DFA34D0-F42C-9750-B85B-FA975432DC93}"/>
                </a:ext>
              </a:extLst>
            </p:cNvPr>
            <p:cNvSpPr/>
            <p:nvPr/>
          </p:nvSpPr>
          <p:spPr>
            <a:xfrm>
              <a:off x="1896418" y="1394205"/>
              <a:ext cx="2608182" cy="20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7" name="Textfeld 26">
              <a:extLst>
                <a:ext uri="{FF2B5EF4-FFF2-40B4-BE49-F238E27FC236}">
                  <a16:creationId xmlns:a16="http://schemas.microsoft.com/office/drawing/2014/main" id="{9922B1B5-4C28-9533-EEB3-BF5AA256B0C0}"/>
                </a:ext>
              </a:extLst>
            </p:cNvPr>
            <p:cNvSpPr txBox="1"/>
            <p:nvPr/>
          </p:nvSpPr>
          <p:spPr>
            <a:xfrm>
              <a:off x="2161447" y="1373027"/>
              <a:ext cx="1753697" cy="20685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Patienten ohne Diabetes</a:t>
              </a:r>
            </a:p>
          </p:txBody>
        </p:sp>
      </p:grpSp>
      <p:grpSp>
        <p:nvGrpSpPr>
          <p:cNvPr id="35" name="Gruppieren 34">
            <a:extLst>
              <a:ext uri="{FF2B5EF4-FFF2-40B4-BE49-F238E27FC236}">
                <a16:creationId xmlns:a16="http://schemas.microsoft.com/office/drawing/2014/main" id="{C8DAF80B-75D3-4F6B-A007-0FE481E0BDDA}"/>
              </a:ext>
            </a:extLst>
          </p:cNvPr>
          <p:cNvGrpSpPr/>
          <p:nvPr/>
        </p:nvGrpSpPr>
        <p:grpSpPr>
          <a:xfrm>
            <a:off x="1123725" y="3968570"/>
            <a:ext cx="902153" cy="398555"/>
            <a:chOff x="2643291" y="4142538"/>
            <a:chExt cx="902153" cy="398555"/>
          </a:xfrm>
        </p:grpSpPr>
        <p:sp>
          <p:nvSpPr>
            <p:cNvPr id="29" name="Rechteck 28">
              <a:extLst>
                <a:ext uri="{FF2B5EF4-FFF2-40B4-BE49-F238E27FC236}">
                  <a16:creationId xmlns:a16="http://schemas.microsoft.com/office/drawing/2014/main" id="{4A70F040-CD26-8145-019B-AA62E80A4F90}"/>
                </a:ext>
              </a:extLst>
            </p:cNvPr>
            <p:cNvSpPr/>
            <p:nvPr/>
          </p:nvSpPr>
          <p:spPr>
            <a:xfrm>
              <a:off x="2643291" y="4184698"/>
              <a:ext cx="174537" cy="8026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0" name="Rechteck 29">
              <a:extLst>
                <a:ext uri="{FF2B5EF4-FFF2-40B4-BE49-F238E27FC236}">
                  <a16:creationId xmlns:a16="http://schemas.microsoft.com/office/drawing/2014/main" id="{7DEAF8EA-55B3-7A32-A852-6AFE577A50A4}"/>
                </a:ext>
              </a:extLst>
            </p:cNvPr>
            <p:cNvSpPr/>
            <p:nvPr/>
          </p:nvSpPr>
          <p:spPr>
            <a:xfrm>
              <a:off x="2643291" y="4313664"/>
              <a:ext cx="174537" cy="8026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1" name="Rechteck 30">
              <a:extLst>
                <a:ext uri="{FF2B5EF4-FFF2-40B4-BE49-F238E27FC236}">
                  <a16:creationId xmlns:a16="http://schemas.microsoft.com/office/drawing/2014/main" id="{F2BAEA65-6B26-30CC-5803-B7B2709FCB14}"/>
                </a:ext>
              </a:extLst>
            </p:cNvPr>
            <p:cNvSpPr/>
            <p:nvPr/>
          </p:nvSpPr>
          <p:spPr>
            <a:xfrm>
              <a:off x="2643291" y="4443427"/>
              <a:ext cx="174537" cy="80260"/>
            </a:xfrm>
            <a:prstGeom prst="rect">
              <a:avLst/>
            </a:prstGeom>
            <a:solidFill>
              <a:srgbClr val="99BD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2" name="Textfeld 31">
              <a:extLst>
                <a:ext uri="{FF2B5EF4-FFF2-40B4-BE49-F238E27FC236}">
                  <a16:creationId xmlns:a16="http://schemas.microsoft.com/office/drawing/2014/main" id="{38E45456-2511-554B-1961-15E353A45DB8}"/>
                </a:ext>
              </a:extLst>
            </p:cNvPr>
            <p:cNvSpPr txBox="1"/>
            <p:nvPr/>
          </p:nvSpPr>
          <p:spPr>
            <a:xfrm>
              <a:off x="2886610" y="4142538"/>
              <a:ext cx="49693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Konkordanz</a:t>
              </a:r>
            </a:p>
          </p:txBody>
        </p:sp>
        <p:sp>
          <p:nvSpPr>
            <p:cNvPr id="33" name="Textfeld 32">
              <a:extLst>
                <a:ext uri="{FF2B5EF4-FFF2-40B4-BE49-F238E27FC236}">
                  <a16:creationId xmlns:a16="http://schemas.microsoft.com/office/drawing/2014/main" id="{B6DF06B3-5CA0-48B5-EF47-788C57453558}"/>
                </a:ext>
              </a:extLst>
            </p:cNvPr>
            <p:cNvSpPr txBox="1"/>
            <p:nvPr/>
          </p:nvSpPr>
          <p:spPr>
            <a:xfrm>
              <a:off x="2886609" y="4272854"/>
              <a:ext cx="658835"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Unterschätzung</a:t>
              </a:r>
            </a:p>
          </p:txBody>
        </p:sp>
        <p:sp>
          <p:nvSpPr>
            <p:cNvPr id="34" name="Textfeld 33">
              <a:extLst>
                <a:ext uri="{FF2B5EF4-FFF2-40B4-BE49-F238E27FC236}">
                  <a16:creationId xmlns:a16="http://schemas.microsoft.com/office/drawing/2014/main" id="{4031B5A1-8D9F-656C-8E40-EBE0EC2AA427}"/>
                </a:ext>
              </a:extLst>
            </p:cNvPr>
            <p:cNvSpPr txBox="1"/>
            <p:nvPr/>
          </p:nvSpPr>
          <p:spPr>
            <a:xfrm>
              <a:off x="2886608" y="4403170"/>
              <a:ext cx="62517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Überschätzung</a:t>
              </a:r>
            </a:p>
          </p:txBody>
        </p:sp>
      </p:grpSp>
      <p:grpSp>
        <p:nvGrpSpPr>
          <p:cNvPr id="15" name="Gruppieren 14">
            <a:extLst>
              <a:ext uri="{FF2B5EF4-FFF2-40B4-BE49-F238E27FC236}">
                <a16:creationId xmlns:a16="http://schemas.microsoft.com/office/drawing/2014/main" id="{518A9494-C772-13B2-BB86-1F19F8C130D5}"/>
              </a:ext>
            </a:extLst>
          </p:cNvPr>
          <p:cNvGrpSpPr/>
          <p:nvPr/>
        </p:nvGrpSpPr>
        <p:grpSpPr>
          <a:xfrm>
            <a:off x="652014" y="1574287"/>
            <a:ext cx="3860674" cy="499944"/>
            <a:chOff x="1896417" y="1237497"/>
            <a:chExt cx="4314826" cy="499944"/>
          </a:xfrm>
        </p:grpSpPr>
        <p:sp>
          <p:nvSpPr>
            <p:cNvPr id="14" name="Rechteck 13">
              <a:extLst>
                <a:ext uri="{FF2B5EF4-FFF2-40B4-BE49-F238E27FC236}">
                  <a16:creationId xmlns:a16="http://schemas.microsoft.com/office/drawing/2014/main" id="{185DDC04-085E-9909-49A8-9FF410388AFE}"/>
                </a:ext>
              </a:extLst>
            </p:cNvPr>
            <p:cNvSpPr/>
            <p:nvPr/>
          </p:nvSpPr>
          <p:spPr>
            <a:xfrm>
              <a:off x="1896417" y="1248307"/>
              <a:ext cx="4314826" cy="489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3" name="Textfeld 12">
              <a:extLst>
                <a:ext uri="{FF2B5EF4-FFF2-40B4-BE49-F238E27FC236}">
                  <a16:creationId xmlns:a16="http://schemas.microsoft.com/office/drawing/2014/main" id="{95FB9F27-EE60-9702-A991-433A53424B83}"/>
                </a:ext>
              </a:extLst>
            </p:cNvPr>
            <p:cNvSpPr txBox="1"/>
            <p:nvPr/>
          </p:nvSpPr>
          <p:spPr>
            <a:xfrm>
              <a:off x="1896417" y="1237497"/>
              <a:ext cx="2573702" cy="2412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Diskordanz zwischen TE und LB</a:t>
              </a:r>
            </a:p>
          </p:txBody>
        </p:sp>
      </p:grpSp>
      <p:graphicFrame>
        <p:nvGraphicFramePr>
          <p:cNvPr id="38" name="Diagramm 37">
            <a:extLst>
              <a:ext uri="{FF2B5EF4-FFF2-40B4-BE49-F238E27FC236}">
                <a16:creationId xmlns:a16="http://schemas.microsoft.com/office/drawing/2014/main" id="{A03F6486-9D70-1A06-148D-3594E4D2FD4B}"/>
              </a:ext>
            </a:extLst>
          </p:cNvPr>
          <p:cNvGraphicFramePr/>
          <p:nvPr>
            <p:extLst>
              <p:ext uri="{D42A27DB-BD31-4B8C-83A1-F6EECF244321}">
                <p14:modId xmlns:p14="http://schemas.microsoft.com/office/powerpoint/2010/main" val="3157693491"/>
              </p:ext>
            </p:extLst>
          </p:nvPr>
        </p:nvGraphicFramePr>
        <p:xfrm>
          <a:off x="6243074" y="1774913"/>
          <a:ext cx="2414323" cy="16095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Diagramm 38">
            <a:extLst>
              <a:ext uri="{FF2B5EF4-FFF2-40B4-BE49-F238E27FC236}">
                <a16:creationId xmlns:a16="http://schemas.microsoft.com/office/drawing/2014/main" id="{0B67AC56-A384-F00B-6D66-34F583F88EA9}"/>
              </a:ext>
            </a:extLst>
          </p:cNvPr>
          <p:cNvGraphicFramePr/>
          <p:nvPr>
            <p:extLst>
              <p:ext uri="{D42A27DB-BD31-4B8C-83A1-F6EECF244321}">
                <p14:modId xmlns:p14="http://schemas.microsoft.com/office/powerpoint/2010/main" val="750334842"/>
              </p:ext>
            </p:extLst>
          </p:nvPr>
        </p:nvGraphicFramePr>
        <p:xfrm>
          <a:off x="9133546" y="1786488"/>
          <a:ext cx="1744405" cy="1609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iagramm 39">
            <a:extLst>
              <a:ext uri="{FF2B5EF4-FFF2-40B4-BE49-F238E27FC236}">
                <a16:creationId xmlns:a16="http://schemas.microsoft.com/office/drawing/2014/main" id="{520B0269-4492-BA7F-7F3C-0DF266E4A572}"/>
              </a:ext>
            </a:extLst>
          </p:cNvPr>
          <p:cNvGraphicFramePr/>
          <p:nvPr>
            <p:extLst>
              <p:ext uri="{D42A27DB-BD31-4B8C-83A1-F6EECF244321}">
                <p14:modId xmlns:p14="http://schemas.microsoft.com/office/powerpoint/2010/main" val="2564125486"/>
              </p:ext>
            </p:extLst>
          </p:nvPr>
        </p:nvGraphicFramePr>
        <p:xfrm>
          <a:off x="6243074" y="3460772"/>
          <a:ext cx="2414323" cy="160954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Diagramm 40">
            <a:extLst>
              <a:ext uri="{FF2B5EF4-FFF2-40B4-BE49-F238E27FC236}">
                <a16:creationId xmlns:a16="http://schemas.microsoft.com/office/drawing/2014/main" id="{1F7D5A8E-1C40-276E-7544-C6FEF708D7D2}"/>
              </a:ext>
            </a:extLst>
          </p:cNvPr>
          <p:cNvGraphicFramePr/>
          <p:nvPr>
            <p:extLst>
              <p:ext uri="{D42A27DB-BD31-4B8C-83A1-F6EECF244321}">
                <p14:modId xmlns:p14="http://schemas.microsoft.com/office/powerpoint/2010/main" val="1085273631"/>
              </p:ext>
            </p:extLst>
          </p:nvPr>
        </p:nvGraphicFramePr>
        <p:xfrm>
          <a:off x="9133546" y="3460772"/>
          <a:ext cx="1744405" cy="1609550"/>
        </p:xfrm>
        <a:graphic>
          <a:graphicData uri="http://schemas.openxmlformats.org/drawingml/2006/chart">
            <c:chart xmlns:c="http://schemas.openxmlformats.org/drawingml/2006/chart" xmlns:r="http://schemas.openxmlformats.org/officeDocument/2006/relationships" r:id="rId7"/>
          </a:graphicData>
        </a:graphic>
      </p:graphicFrame>
      <p:grpSp>
        <p:nvGrpSpPr>
          <p:cNvPr id="42" name="Gruppieren 41">
            <a:extLst>
              <a:ext uri="{FF2B5EF4-FFF2-40B4-BE49-F238E27FC236}">
                <a16:creationId xmlns:a16="http://schemas.microsoft.com/office/drawing/2014/main" id="{588C6735-204E-EAEA-9C0A-AE01F77B0E33}"/>
              </a:ext>
            </a:extLst>
          </p:cNvPr>
          <p:cNvGrpSpPr/>
          <p:nvPr/>
        </p:nvGrpSpPr>
        <p:grpSpPr>
          <a:xfrm>
            <a:off x="8237800" y="2155485"/>
            <a:ext cx="902153" cy="398555"/>
            <a:chOff x="2643291" y="4142538"/>
            <a:chExt cx="902153" cy="398555"/>
          </a:xfrm>
        </p:grpSpPr>
        <p:sp>
          <p:nvSpPr>
            <p:cNvPr id="43" name="Rechteck 42">
              <a:extLst>
                <a:ext uri="{FF2B5EF4-FFF2-40B4-BE49-F238E27FC236}">
                  <a16:creationId xmlns:a16="http://schemas.microsoft.com/office/drawing/2014/main" id="{1A807C78-8803-4221-1EAC-133938E900FE}"/>
                </a:ext>
              </a:extLst>
            </p:cNvPr>
            <p:cNvSpPr/>
            <p:nvPr/>
          </p:nvSpPr>
          <p:spPr>
            <a:xfrm>
              <a:off x="2643291" y="4184698"/>
              <a:ext cx="174537" cy="80260"/>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4" name="Rechteck 43">
              <a:extLst>
                <a:ext uri="{FF2B5EF4-FFF2-40B4-BE49-F238E27FC236}">
                  <a16:creationId xmlns:a16="http://schemas.microsoft.com/office/drawing/2014/main" id="{67107212-676C-765A-CB6C-19C4EF86E625}"/>
                </a:ext>
              </a:extLst>
            </p:cNvPr>
            <p:cNvSpPr/>
            <p:nvPr/>
          </p:nvSpPr>
          <p:spPr>
            <a:xfrm>
              <a:off x="2643291" y="4313664"/>
              <a:ext cx="174537" cy="80260"/>
            </a:xfrm>
            <a:prstGeom prst="rect">
              <a:avLst/>
            </a:prstGeom>
            <a:solidFill>
              <a:srgbClr val="F8DCE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5" name="Rechteck 44">
              <a:extLst>
                <a:ext uri="{FF2B5EF4-FFF2-40B4-BE49-F238E27FC236}">
                  <a16:creationId xmlns:a16="http://schemas.microsoft.com/office/drawing/2014/main" id="{C70CB0BC-2E4A-2919-494D-6841604D319B}"/>
                </a:ext>
              </a:extLst>
            </p:cNvPr>
            <p:cNvSpPr/>
            <p:nvPr/>
          </p:nvSpPr>
          <p:spPr>
            <a:xfrm>
              <a:off x="2643291" y="4443427"/>
              <a:ext cx="174537" cy="80260"/>
            </a:xfrm>
            <a:prstGeom prst="rect">
              <a:avLst/>
            </a:prstGeom>
            <a:solidFill>
              <a:srgbClr val="FCED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6" name="Textfeld 45">
              <a:extLst>
                <a:ext uri="{FF2B5EF4-FFF2-40B4-BE49-F238E27FC236}">
                  <a16:creationId xmlns:a16="http://schemas.microsoft.com/office/drawing/2014/main" id="{E2FA3E3E-8619-9753-7C9F-445CD139DFFF}"/>
                </a:ext>
              </a:extLst>
            </p:cNvPr>
            <p:cNvSpPr txBox="1"/>
            <p:nvPr/>
          </p:nvSpPr>
          <p:spPr>
            <a:xfrm>
              <a:off x="2886610" y="4142538"/>
              <a:ext cx="49693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Konkordanz</a:t>
              </a:r>
            </a:p>
          </p:txBody>
        </p:sp>
        <p:sp>
          <p:nvSpPr>
            <p:cNvPr id="47" name="Textfeld 46">
              <a:extLst>
                <a:ext uri="{FF2B5EF4-FFF2-40B4-BE49-F238E27FC236}">
                  <a16:creationId xmlns:a16="http://schemas.microsoft.com/office/drawing/2014/main" id="{A8889FF8-E420-B997-98CD-49D47AE255F0}"/>
                </a:ext>
              </a:extLst>
            </p:cNvPr>
            <p:cNvSpPr txBox="1"/>
            <p:nvPr/>
          </p:nvSpPr>
          <p:spPr>
            <a:xfrm>
              <a:off x="2886609" y="4272854"/>
              <a:ext cx="658835"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Unterschätzung</a:t>
              </a:r>
            </a:p>
          </p:txBody>
        </p:sp>
        <p:sp>
          <p:nvSpPr>
            <p:cNvPr id="48" name="Textfeld 47">
              <a:extLst>
                <a:ext uri="{FF2B5EF4-FFF2-40B4-BE49-F238E27FC236}">
                  <a16:creationId xmlns:a16="http://schemas.microsoft.com/office/drawing/2014/main" id="{7E46F08B-7579-400B-D56A-545E4ACD67DF}"/>
                </a:ext>
              </a:extLst>
            </p:cNvPr>
            <p:cNvSpPr txBox="1"/>
            <p:nvPr/>
          </p:nvSpPr>
          <p:spPr>
            <a:xfrm>
              <a:off x="2886608" y="4403170"/>
              <a:ext cx="62517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Überschätzung</a:t>
              </a:r>
            </a:p>
          </p:txBody>
        </p:sp>
      </p:grpSp>
      <p:grpSp>
        <p:nvGrpSpPr>
          <p:cNvPr id="49" name="Gruppieren 48">
            <a:extLst>
              <a:ext uri="{FF2B5EF4-FFF2-40B4-BE49-F238E27FC236}">
                <a16:creationId xmlns:a16="http://schemas.microsoft.com/office/drawing/2014/main" id="{05D5C0ED-463D-7259-DDFF-FEAA261B14ED}"/>
              </a:ext>
            </a:extLst>
          </p:cNvPr>
          <p:cNvGrpSpPr/>
          <p:nvPr/>
        </p:nvGrpSpPr>
        <p:grpSpPr>
          <a:xfrm>
            <a:off x="8237328" y="4071733"/>
            <a:ext cx="902153" cy="398555"/>
            <a:chOff x="2643291" y="4142538"/>
            <a:chExt cx="902153" cy="398555"/>
          </a:xfrm>
        </p:grpSpPr>
        <p:sp>
          <p:nvSpPr>
            <p:cNvPr id="50" name="Rechteck 49">
              <a:extLst>
                <a:ext uri="{FF2B5EF4-FFF2-40B4-BE49-F238E27FC236}">
                  <a16:creationId xmlns:a16="http://schemas.microsoft.com/office/drawing/2014/main" id="{4456F7F3-39C4-F3C3-CE0B-40F6A179E37F}"/>
                </a:ext>
              </a:extLst>
            </p:cNvPr>
            <p:cNvSpPr/>
            <p:nvPr/>
          </p:nvSpPr>
          <p:spPr>
            <a:xfrm>
              <a:off x="2643291" y="4184698"/>
              <a:ext cx="174537" cy="80260"/>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51" name="Rechteck 50">
              <a:extLst>
                <a:ext uri="{FF2B5EF4-FFF2-40B4-BE49-F238E27FC236}">
                  <a16:creationId xmlns:a16="http://schemas.microsoft.com/office/drawing/2014/main" id="{1F69E997-A14B-66DD-9171-6184572936C9}"/>
                </a:ext>
              </a:extLst>
            </p:cNvPr>
            <p:cNvSpPr/>
            <p:nvPr/>
          </p:nvSpPr>
          <p:spPr>
            <a:xfrm>
              <a:off x="2643291" y="4313664"/>
              <a:ext cx="174537" cy="80260"/>
            </a:xfrm>
            <a:prstGeom prst="rect">
              <a:avLst/>
            </a:prstGeom>
            <a:solidFill>
              <a:srgbClr val="AAD3D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52" name="Rechteck 51">
              <a:extLst>
                <a:ext uri="{FF2B5EF4-FFF2-40B4-BE49-F238E27FC236}">
                  <a16:creationId xmlns:a16="http://schemas.microsoft.com/office/drawing/2014/main" id="{30031661-9872-E4E0-B73D-DD5194CBD6A7}"/>
                </a:ext>
              </a:extLst>
            </p:cNvPr>
            <p:cNvSpPr/>
            <p:nvPr/>
          </p:nvSpPr>
          <p:spPr>
            <a:xfrm>
              <a:off x="2643291" y="4443427"/>
              <a:ext cx="174537" cy="80260"/>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53" name="Textfeld 52">
              <a:extLst>
                <a:ext uri="{FF2B5EF4-FFF2-40B4-BE49-F238E27FC236}">
                  <a16:creationId xmlns:a16="http://schemas.microsoft.com/office/drawing/2014/main" id="{18E5F2FC-24C5-1A72-4A46-9E061C3826C8}"/>
                </a:ext>
              </a:extLst>
            </p:cNvPr>
            <p:cNvSpPr txBox="1"/>
            <p:nvPr/>
          </p:nvSpPr>
          <p:spPr>
            <a:xfrm>
              <a:off x="2886610" y="4142538"/>
              <a:ext cx="49693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Konkordanz</a:t>
              </a:r>
            </a:p>
          </p:txBody>
        </p:sp>
        <p:sp>
          <p:nvSpPr>
            <p:cNvPr id="54" name="Textfeld 53">
              <a:extLst>
                <a:ext uri="{FF2B5EF4-FFF2-40B4-BE49-F238E27FC236}">
                  <a16:creationId xmlns:a16="http://schemas.microsoft.com/office/drawing/2014/main" id="{D7CE7101-338F-02FB-7044-E51B357C509D}"/>
                </a:ext>
              </a:extLst>
            </p:cNvPr>
            <p:cNvSpPr txBox="1"/>
            <p:nvPr/>
          </p:nvSpPr>
          <p:spPr>
            <a:xfrm>
              <a:off x="2886609" y="4272854"/>
              <a:ext cx="658835"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Unterschätzung</a:t>
              </a:r>
            </a:p>
          </p:txBody>
        </p:sp>
        <p:sp>
          <p:nvSpPr>
            <p:cNvPr id="55" name="Textfeld 54">
              <a:extLst>
                <a:ext uri="{FF2B5EF4-FFF2-40B4-BE49-F238E27FC236}">
                  <a16:creationId xmlns:a16="http://schemas.microsoft.com/office/drawing/2014/main" id="{1E231644-7BB1-AE59-380D-B66D90489AB4}"/>
                </a:ext>
              </a:extLst>
            </p:cNvPr>
            <p:cNvSpPr txBox="1"/>
            <p:nvPr/>
          </p:nvSpPr>
          <p:spPr>
            <a:xfrm>
              <a:off x="2886608" y="4403170"/>
              <a:ext cx="62517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Überschätzung</a:t>
              </a:r>
            </a:p>
          </p:txBody>
        </p:sp>
      </p:grpSp>
      <p:graphicFrame>
        <p:nvGraphicFramePr>
          <p:cNvPr id="2" name="Diagramm 1">
            <a:extLst>
              <a:ext uri="{FF2B5EF4-FFF2-40B4-BE49-F238E27FC236}">
                <a16:creationId xmlns:a16="http://schemas.microsoft.com/office/drawing/2014/main" id="{A786152C-EB43-AE4F-48FA-280D4F00496E}"/>
              </a:ext>
            </a:extLst>
          </p:cNvPr>
          <p:cNvGraphicFramePr/>
          <p:nvPr>
            <p:extLst>
              <p:ext uri="{D42A27DB-BD31-4B8C-83A1-F6EECF244321}">
                <p14:modId xmlns:p14="http://schemas.microsoft.com/office/powerpoint/2010/main" val="1107574317"/>
              </p:ext>
            </p:extLst>
          </p:nvPr>
        </p:nvGraphicFramePr>
        <p:xfrm>
          <a:off x="507279" y="2055033"/>
          <a:ext cx="1811388" cy="1791217"/>
        </p:xfrm>
        <a:graphic>
          <a:graphicData uri="http://schemas.openxmlformats.org/drawingml/2006/chart">
            <c:chart xmlns:c="http://schemas.openxmlformats.org/drawingml/2006/chart" xmlns:r="http://schemas.openxmlformats.org/officeDocument/2006/relationships" r:id="rId8"/>
          </a:graphicData>
        </a:graphic>
      </p:graphicFrame>
      <p:grpSp>
        <p:nvGrpSpPr>
          <p:cNvPr id="3" name="Gruppieren 2">
            <a:extLst>
              <a:ext uri="{FF2B5EF4-FFF2-40B4-BE49-F238E27FC236}">
                <a16:creationId xmlns:a16="http://schemas.microsoft.com/office/drawing/2014/main" id="{90F33369-33F4-A6E1-5F7C-B5BB5F78460A}"/>
              </a:ext>
            </a:extLst>
          </p:cNvPr>
          <p:cNvGrpSpPr/>
          <p:nvPr/>
        </p:nvGrpSpPr>
        <p:grpSpPr>
          <a:xfrm>
            <a:off x="6645254" y="1614672"/>
            <a:ext cx="2108254" cy="209805"/>
            <a:chOff x="1896418" y="1394205"/>
            <a:chExt cx="2608182" cy="209805"/>
          </a:xfrm>
        </p:grpSpPr>
        <p:sp>
          <p:nvSpPr>
            <p:cNvPr id="6" name="Rechteck 5">
              <a:extLst>
                <a:ext uri="{FF2B5EF4-FFF2-40B4-BE49-F238E27FC236}">
                  <a16:creationId xmlns:a16="http://schemas.microsoft.com/office/drawing/2014/main" id="{7C0A1CF2-8A4E-F0F2-E029-CC07FE88AA59}"/>
                </a:ext>
              </a:extLst>
            </p:cNvPr>
            <p:cNvSpPr/>
            <p:nvPr/>
          </p:nvSpPr>
          <p:spPr>
            <a:xfrm>
              <a:off x="1896418" y="1394205"/>
              <a:ext cx="2608182" cy="20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 name="Textfeld 6">
              <a:extLst>
                <a:ext uri="{FF2B5EF4-FFF2-40B4-BE49-F238E27FC236}">
                  <a16:creationId xmlns:a16="http://schemas.microsoft.com/office/drawing/2014/main" id="{1EA39F5F-48E8-5359-FC4A-C9D4AEF24E20}"/>
                </a:ext>
              </a:extLst>
            </p:cNvPr>
            <p:cNvSpPr txBox="1"/>
            <p:nvPr/>
          </p:nvSpPr>
          <p:spPr>
            <a:xfrm>
              <a:off x="1896418" y="1394205"/>
              <a:ext cx="1942031" cy="20685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Patienten mit Adipositas</a:t>
              </a:r>
            </a:p>
          </p:txBody>
        </p:sp>
      </p:grpSp>
      <p:grpSp>
        <p:nvGrpSpPr>
          <p:cNvPr id="178" name="Gruppieren 177">
            <a:extLst>
              <a:ext uri="{FF2B5EF4-FFF2-40B4-BE49-F238E27FC236}">
                <a16:creationId xmlns:a16="http://schemas.microsoft.com/office/drawing/2014/main" id="{6D9191A2-315E-7CF1-7F89-D9ADAF633DA9}"/>
              </a:ext>
            </a:extLst>
          </p:cNvPr>
          <p:cNvGrpSpPr/>
          <p:nvPr/>
        </p:nvGrpSpPr>
        <p:grpSpPr>
          <a:xfrm>
            <a:off x="2320882" y="2197645"/>
            <a:ext cx="4307545" cy="2604581"/>
            <a:chOff x="2173397" y="2242718"/>
            <a:chExt cx="4307545" cy="2604581"/>
          </a:xfrm>
        </p:grpSpPr>
        <p:sp>
          <p:nvSpPr>
            <p:cNvPr id="18" name="Textfeld 17">
              <a:extLst>
                <a:ext uri="{FF2B5EF4-FFF2-40B4-BE49-F238E27FC236}">
                  <a16:creationId xmlns:a16="http://schemas.microsoft.com/office/drawing/2014/main" id="{DC2DCD41-C97E-E27F-344E-BED3C6C6FA3D}"/>
                </a:ext>
              </a:extLst>
            </p:cNvPr>
            <p:cNvSpPr txBox="1"/>
            <p:nvPr/>
          </p:nvSpPr>
          <p:spPr>
            <a:xfrm>
              <a:off x="4456840" y="4675202"/>
              <a:ext cx="1162600" cy="172097"/>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800" err="1">
                  <a:solidFill>
                    <a:srgbClr val="001965"/>
                  </a:solidFill>
                </a:rPr>
                <a:t>Bereinigtes</a:t>
              </a:r>
              <a:r>
                <a:rPr lang="en-US" sz="800">
                  <a:solidFill>
                    <a:srgbClr val="001965"/>
                  </a:solidFill>
                </a:rPr>
                <a:t> OR (95 % CI)</a:t>
              </a:r>
            </a:p>
          </p:txBody>
        </p:sp>
        <p:cxnSp>
          <p:nvCxnSpPr>
            <p:cNvPr id="28" name="Gerade Verbindung 27">
              <a:extLst>
                <a:ext uri="{FF2B5EF4-FFF2-40B4-BE49-F238E27FC236}">
                  <a16:creationId xmlns:a16="http://schemas.microsoft.com/office/drawing/2014/main" id="{59CD7164-E591-B734-91F6-FBEFFF94C406}"/>
                </a:ext>
              </a:extLst>
            </p:cNvPr>
            <p:cNvCxnSpPr>
              <a:cxnSpLocks/>
            </p:cNvCxnSpPr>
            <p:nvPr/>
          </p:nvCxnSpPr>
          <p:spPr>
            <a:xfrm>
              <a:off x="3577332" y="2242718"/>
              <a:ext cx="0" cy="223655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BE3AF6BC-7770-D03B-C595-252E333F851B}"/>
                </a:ext>
              </a:extLst>
            </p:cNvPr>
            <p:cNvCxnSpPr>
              <a:cxnSpLocks/>
            </p:cNvCxnSpPr>
            <p:nvPr/>
          </p:nvCxnSpPr>
          <p:spPr>
            <a:xfrm flipH="1">
              <a:off x="3537868" y="4486954"/>
              <a:ext cx="280036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BFAE8E56-98A5-9803-6A90-9E661C3106C9}"/>
                </a:ext>
              </a:extLst>
            </p:cNvPr>
            <p:cNvSpPr txBox="1"/>
            <p:nvPr/>
          </p:nvSpPr>
          <p:spPr>
            <a:xfrm>
              <a:off x="3578348" y="4493429"/>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800" b="0">
                  <a:solidFill>
                    <a:schemeClr val="bg1">
                      <a:lumMod val="50000"/>
                    </a:schemeClr>
                  </a:solidFill>
                </a:rPr>
                <a:t>0,5</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63" name="Textfeld 62">
              <a:extLst>
                <a:ext uri="{FF2B5EF4-FFF2-40B4-BE49-F238E27FC236}">
                  <a16:creationId xmlns:a16="http://schemas.microsoft.com/office/drawing/2014/main" id="{AB045475-E06F-6A94-F168-CB1065E40DFC}"/>
                </a:ext>
              </a:extLst>
            </p:cNvPr>
            <p:cNvSpPr txBox="1"/>
            <p:nvPr/>
          </p:nvSpPr>
          <p:spPr>
            <a:xfrm>
              <a:off x="4099859" y="4493429"/>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800" b="0">
                  <a:solidFill>
                    <a:schemeClr val="bg1">
                      <a:lumMod val="50000"/>
                    </a:schemeClr>
                  </a:solidFill>
                </a:rPr>
                <a:t>1</a:t>
              </a:r>
              <a:endParaRPr lang="en-US" sz="800" b="0">
                <a:solidFill>
                  <a:schemeClr val="bg1">
                    <a:lumMod val="50000"/>
                  </a:schemeClr>
                </a:solidFill>
              </a:endParaRPr>
            </a:p>
          </p:txBody>
        </p:sp>
        <p:sp>
          <p:nvSpPr>
            <p:cNvPr id="92" name="Textfeld 91">
              <a:extLst>
                <a:ext uri="{FF2B5EF4-FFF2-40B4-BE49-F238E27FC236}">
                  <a16:creationId xmlns:a16="http://schemas.microsoft.com/office/drawing/2014/main" id="{4177E4BB-564D-2EF5-44D2-61AA372797E7}"/>
                </a:ext>
              </a:extLst>
            </p:cNvPr>
            <p:cNvSpPr txBox="1"/>
            <p:nvPr/>
          </p:nvSpPr>
          <p:spPr>
            <a:xfrm>
              <a:off x="4621370" y="4493429"/>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800" b="0">
                  <a:solidFill>
                    <a:schemeClr val="bg1">
                      <a:lumMod val="50000"/>
                    </a:schemeClr>
                  </a:solidFill>
                </a:rPr>
                <a:t>1,5</a:t>
              </a:r>
              <a:endParaRPr lang="en-US" sz="800" b="0">
                <a:solidFill>
                  <a:schemeClr val="bg1">
                    <a:lumMod val="50000"/>
                  </a:schemeClr>
                </a:solidFill>
              </a:endParaRPr>
            </a:p>
          </p:txBody>
        </p:sp>
        <p:sp>
          <p:nvSpPr>
            <p:cNvPr id="93" name="Textfeld 92">
              <a:extLst>
                <a:ext uri="{FF2B5EF4-FFF2-40B4-BE49-F238E27FC236}">
                  <a16:creationId xmlns:a16="http://schemas.microsoft.com/office/drawing/2014/main" id="{F06E9FA2-27A8-EF0F-B754-770055BD87CA}"/>
                </a:ext>
              </a:extLst>
            </p:cNvPr>
            <p:cNvSpPr txBox="1"/>
            <p:nvPr/>
          </p:nvSpPr>
          <p:spPr>
            <a:xfrm>
              <a:off x="5142881" y="4493429"/>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800" b="0">
                  <a:solidFill>
                    <a:schemeClr val="bg1">
                      <a:lumMod val="50000"/>
                    </a:schemeClr>
                  </a:solidFill>
                </a:rPr>
                <a:t>2</a:t>
              </a:r>
              <a:endParaRPr lang="en-US" sz="800" b="0">
                <a:solidFill>
                  <a:schemeClr val="bg1">
                    <a:lumMod val="50000"/>
                  </a:schemeClr>
                </a:solidFill>
              </a:endParaRPr>
            </a:p>
          </p:txBody>
        </p:sp>
        <p:sp>
          <p:nvSpPr>
            <p:cNvPr id="94" name="Textfeld 93">
              <a:extLst>
                <a:ext uri="{FF2B5EF4-FFF2-40B4-BE49-F238E27FC236}">
                  <a16:creationId xmlns:a16="http://schemas.microsoft.com/office/drawing/2014/main" id="{499EDF84-4A45-13D4-69B1-F929417E1C7A}"/>
                </a:ext>
              </a:extLst>
            </p:cNvPr>
            <p:cNvSpPr txBox="1"/>
            <p:nvPr/>
          </p:nvSpPr>
          <p:spPr>
            <a:xfrm>
              <a:off x="5668963" y="4493429"/>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800" b="0">
                  <a:solidFill>
                    <a:schemeClr val="bg1">
                      <a:lumMod val="50000"/>
                    </a:schemeClr>
                  </a:solidFill>
                </a:rPr>
                <a:t>2,5</a:t>
              </a:r>
              <a:endParaRPr lang="en-US" sz="800" b="0">
                <a:solidFill>
                  <a:schemeClr val="bg1">
                    <a:lumMod val="50000"/>
                  </a:schemeClr>
                </a:solidFill>
              </a:endParaRPr>
            </a:p>
          </p:txBody>
        </p:sp>
        <p:sp>
          <p:nvSpPr>
            <p:cNvPr id="95" name="Textfeld 94">
              <a:extLst>
                <a:ext uri="{FF2B5EF4-FFF2-40B4-BE49-F238E27FC236}">
                  <a16:creationId xmlns:a16="http://schemas.microsoft.com/office/drawing/2014/main" id="{546F2DD9-F92E-0C08-A692-2A3DE0BD39D9}"/>
                </a:ext>
              </a:extLst>
            </p:cNvPr>
            <p:cNvSpPr txBox="1"/>
            <p:nvPr/>
          </p:nvSpPr>
          <p:spPr>
            <a:xfrm>
              <a:off x="6185904" y="4493429"/>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800" b="0">
                  <a:solidFill>
                    <a:schemeClr val="bg1">
                      <a:lumMod val="50000"/>
                    </a:schemeClr>
                  </a:solidFill>
                </a:rPr>
                <a:t>3</a:t>
              </a:r>
              <a:endParaRPr lang="en-US" sz="800" b="0">
                <a:solidFill>
                  <a:schemeClr val="bg1">
                    <a:lumMod val="50000"/>
                  </a:schemeClr>
                </a:solidFill>
              </a:endParaRPr>
            </a:p>
          </p:txBody>
        </p:sp>
        <p:grpSp>
          <p:nvGrpSpPr>
            <p:cNvPr id="117" name="Gruppieren 116">
              <a:extLst>
                <a:ext uri="{FF2B5EF4-FFF2-40B4-BE49-F238E27FC236}">
                  <a16:creationId xmlns:a16="http://schemas.microsoft.com/office/drawing/2014/main" id="{7874E1C1-21E6-327D-4F60-C3B109F27F03}"/>
                </a:ext>
              </a:extLst>
            </p:cNvPr>
            <p:cNvGrpSpPr/>
            <p:nvPr/>
          </p:nvGrpSpPr>
          <p:grpSpPr>
            <a:xfrm>
              <a:off x="2173397" y="2279853"/>
              <a:ext cx="1400471" cy="2101540"/>
              <a:chOff x="2173397" y="2279853"/>
              <a:chExt cx="1400471" cy="2101540"/>
            </a:xfrm>
          </p:grpSpPr>
          <p:grpSp>
            <p:nvGrpSpPr>
              <p:cNvPr id="104" name="Gruppieren 103">
                <a:extLst>
                  <a:ext uri="{FF2B5EF4-FFF2-40B4-BE49-F238E27FC236}">
                    <a16:creationId xmlns:a16="http://schemas.microsoft.com/office/drawing/2014/main" id="{15C995B6-8688-6003-B9A9-A9B3A5092C49}"/>
                  </a:ext>
                </a:extLst>
              </p:cNvPr>
              <p:cNvGrpSpPr/>
              <p:nvPr/>
            </p:nvGrpSpPr>
            <p:grpSpPr>
              <a:xfrm>
                <a:off x="2470624" y="3760071"/>
                <a:ext cx="1103244" cy="132922"/>
                <a:chOff x="2470624" y="2947264"/>
                <a:chExt cx="1103244" cy="132922"/>
              </a:xfrm>
            </p:grpSpPr>
            <p:sp useBgFill="1">
              <p:nvSpPr>
                <p:cNvPr id="70" name="Textfeld 69">
                  <a:extLst>
                    <a:ext uri="{FF2B5EF4-FFF2-40B4-BE49-F238E27FC236}">
                      <a16:creationId xmlns:a16="http://schemas.microsoft.com/office/drawing/2014/main" id="{49216907-3B2F-56EB-5F9B-A6965C335850}"/>
                    </a:ext>
                  </a:extLst>
                </p:cNvPr>
                <p:cNvSpPr txBox="1"/>
                <p:nvPr/>
              </p:nvSpPr>
              <p:spPr>
                <a:xfrm>
                  <a:off x="2470624" y="2947264"/>
                  <a:ext cx="1035996" cy="132922"/>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Blutplättchen </a:t>
                  </a:r>
                  <a:r>
                    <a:rPr lang="en-US" sz="800" b="0">
                      <a:solidFill>
                        <a:schemeClr val="bg1">
                          <a:lumMod val="50000"/>
                        </a:schemeClr>
                      </a:solidFill>
                      <a:latin typeface="Apis For Office"/>
                    </a:rPr>
                    <a:t>(g/L)</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75" name="Gerade Verbindung 74">
                  <a:extLst>
                    <a:ext uri="{FF2B5EF4-FFF2-40B4-BE49-F238E27FC236}">
                      <a16:creationId xmlns:a16="http://schemas.microsoft.com/office/drawing/2014/main" id="{CD031407-7DBC-8E48-1B6F-9419B0A17B18}"/>
                    </a:ext>
                  </a:extLst>
                </p:cNvPr>
                <p:cNvCxnSpPr>
                  <a:cxnSpLocks/>
                </p:cNvCxnSpPr>
                <p:nvPr/>
              </p:nvCxnSpPr>
              <p:spPr>
                <a:xfrm>
                  <a:off x="3537868" y="3020448"/>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5" name="Gruppieren 104">
                <a:extLst>
                  <a:ext uri="{FF2B5EF4-FFF2-40B4-BE49-F238E27FC236}">
                    <a16:creationId xmlns:a16="http://schemas.microsoft.com/office/drawing/2014/main" id="{BED5C26D-D48D-FCBC-0483-2DA2D4442CBC}"/>
                  </a:ext>
                </a:extLst>
              </p:cNvPr>
              <p:cNvGrpSpPr/>
              <p:nvPr/>
            </p:nvGrpSpPr>
            <p:grpSpPr>
              <a:xfrm>
                <a:off x="2485124" y="2526556"/>
                <a:ext cx="1088744" cy="132922"/>
                <a:chOff x="2485124" y="3236809"/>
                <a:chExt cx="1088744" cy="132922"/>
              </a:xfrm>
            </p:grpSpPr>
            <p:sp>
              <p:nvSpPr>
                <p:cNvPr id="74" name="Textfeld 73">
                  <a:extLst>
                    <a:ext uri="{FF2B5EF4-FFF2-40B4-BE49-F238E27FC236}">
                      <a16:creationId xmlns:a16="http://schemas.microsoft.com/office/drawing/2014/main" id="{5BF5EA67-6278-DD19-0AFE-601AC2687D8C}"/>
                    </a:ext>
                  </a:extLst>
                </p:cNvPr>
                <p:cNvSpPr txBox="1"/>
                <p:nvPr/>
              </p:nvSpPr>
              <p:spPr>
                <a:xfrm>
                  <a:off x="2485124" y="3236809"/>
                  <a:ext cx="1035996"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BMI (kg/m</a:t>
                  </a:r>
                  <a:r>
                    <a:rPr lang="en-US" sz="800" b="0" baseline="30000">
                      <a:solidFill>
                        <a:schemeClr val="bg1">
                          <a:lumMod val="50000"/>
                        </a:schemeClr>
                      </a:solidFill>
                      <a:latin typeface="Apis For Office"/>
                    </a:rPr>
                    <a:t>2</a:t>
                  </a:r>
                  <a:r>
                    <a:rPr lang="en-US" sz="800" b="0">
                      <a:solidFill>
                        <a:schemeClr val="bg1">
                          <a:lumMod val="50000"/>
                        </a:schemeClr>
                      </a:solidFill>
                      <a:latin typeface="Apis For Office"/>
                    </a:rPr>
                    <a:t>)</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76" name="Gerade Verbindung 75">
                  <a:extLst>
                    <a:ext uri="{FF2B5EF4-FFF2-40B4-BE49-F238E27FC236}">
                      <a16:creationId xmlns:a16="http://schemas.microsoft.com/office/drawing/2014/main" id="{B991B0FF-FCA5-EDF3-1CE3-E2A666A3CDA1}"/>
                    </a:ext>
                  </a:extLst>
                </p:cNvPr>
                <p:cNvCxnSpPr>
                  <a:cxnSpLocks/>
                </p:cNvCxnSpPr>
                <p:nvPr/>
              </p:nvCxnSpPr>
              <p:spPr>
                <a:xfrm>
                  <a:off x="3537868" y="331459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uppieren 105">
                <a:extLst>
                  <a:ext uri="{FF2B5EF4-FFF2-40B4-BE49-F238E27FC236}">
                    <a16:creationId xmlns:a16="http://schemas.microsoft.com/office/drawing/2014/main" id="{CF9B17FA-713E-BDC9-86C1-45E023BB8222}"/>
                  </a:ext>
                </a:extLst>
              </p:cNvPr>
              <p:cNvGrpSpPr/>
              <p:nvPr/>
            </p:nvGrpSpPr>
            <p:grpSpPr>
              <a:xfrm>
                <a:off x="2470624" y="2773259"/>
                <a:ext cx="1103244" cy="132922"/>
                <a:chOff x="2470624" y="3526353"/>
                <a:chExt cx="1103244" cy="132922"/>
              </a:xfrm>
            </p:grpSpPr>
            <p:sp>
              <p:nvSpPr>
                <p:cNvPr id="71" name="Textfeld 70">
                  <a:extLst>
                    <a:ext uri="{FF2B5EF4-FFF2-40B4-BE49-F238E27FC236}">
                      <a16:creationId xmlns:a16="http://schemas.microsoft.com/office/drawing/2014/main" id="{25180496-D789-732F-00CA-8F370E47B798}"/>
                    </a:ext>
                  </a:extLst>
                </p:cNvPr>
                <p:cNvSpPr txBox="1"/>
                <p:nvPr/>
              </p:nvSpPr>
              <p:spPr>
                <a:xfrm>
                  <a:off x="2470624" y="3526353"/>
                  <a:ext cx="1035996"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LSM (kPa)</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77" name="Gerade Verbindung 76">
                  <a:extLst>
                    <a:ext uri="{FF2B5EF4-FFF2-40B4-BE49-F238E27FC236}">
                      <a16:creationId xmlns:a16="http://schemas.microsoft.com/office/drawing/2014/main" id="{111D8042-55F4-03DC-2DFA-1885AEA06DC4}"/>
                    </a:ext>
                  </a:extLst>
                </p:cNvPr>
                <p:cNvCxnSpPr>
                  <a:cxnSpLocks/>
                </p:cNvCxnSpPr>
                <p:nvPr/>
              </p:nvCxnSpPr>
              <p:spPr>
                <a:xfrm>
                  <a:off x="3537868" y="360556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7" name="Gruppieren 106">
                <a:extLst>
                  <a:ext uri="{FF2B5EF4-FFF2-40B4-BE49-F238E27FC236}">
                    <a16:creationId xmlns:a16="http://schemas.microsoft.com/office/drawing/2014/main" id="{3A937FEA-5F8C-AF82-4ECF-23E5B0A8D357}"/>
                  </a:ext>
                </a:extLst>
              </p:cNvPr>
              <p:cNvGrpSpPr/>
              <p:nvPr/>
            </p:nvGrpSpPr>
            <p:grpSpPr>
              <a:xfrm>
                <a:off x="2470624" y="3019962"/>
                <a:ext cx="1103244" cy="132922"/>
                <a:chOff x="2470624" y="3815898"/>
                <a:chExt cx="1103244" cy="132922"/>
              </a:xfrm>
            </p:grpSpPr>
            <p:sp>
              <p:nvSpPr>
                <p:cNvPr id="72" name="Textfeld 71">
                  <a:extLst>
                    <a:ext uri="{FF2B5EF4-FFF2-40B4-BE49-F238E27FC236}">
                      <a16:creationId xmlns:a16="http://schemas.microsoft.com/office/drawing/2014/main" id="{3C112387-B613-1DB4-6444-6AC36F6CB323}"/>
                    </a:ext>
                  </a:extLst>
                </p:cNvPr>
                <p:cNvSpPr txBox="1"/>
                <p:nvPr/>
              </p:nvSpPr>
              <p:spPr>
                <a:xfrm>
                  <a:off x="2470624" y="3815898"/>
                  <a:ext cx="1035996"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IQR_medc</a:t>
                  </a:r>
                  <a:r>
                    <a:rPr lang="en-US" sz="800" b="0">
                      <a:solidFill>
                        <a:schemeClr val="bg1">
                          <a:lumMod val="50000"/>
                        </a:schemeClr>
                      </a:solidFill>
                    </a:rPr>
                    <a:t> (%)</a:t>
                  </a:r>
                </a:p>
              </p:txBody>
            </p:sp>
            <p:cxnSp>
              <p:nvCxnSpPr>
                <p:cNvPr id="78" name="Gerade Verbindung 77">
                  <a:extLst>
                    <a:ext uri="{FF2B5EF4-FFF2-40B4-BE49-F238E27FC236}">
                      <a16:creationId xmlns:a16="http://schemas.microsoft.com/office/drawing/2014/main" id="{742DE496-B505-7791-FD74-E96CB7DC8677}"/>
                    </a:ext>
                  </a:extLst>
                </p:cNvPr>
                <p:cNvCxnSpPr>
                  <a:cxnSpLocks/>
                </p:cNvCxnSpPr>
                <p:nvPr/>
              </p:nvCxnSpPr>
              <p:spPr>
                <a:xfrm>
                  <a:off x="3537868" y="3890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8" name="Gruppieren 107">
                <a:extLst>
                  <a:ext uri="{FF2B5EF4-FFF2-40B4-BE49-F238E27FC236}">
                    <a16:creationId xmlns:a16="http://schemas.microsoft.com/office/drawing/2014/main" id="{A2E94734-D7C4-CCEA-F61D-BFB1BE46DDBC}"/>
                  </a:ext>
                </a:extLst>
              </p:cNvPr>
              <p:cNvGrpSpPr/>
              <p:nvPr/>
            </p:nvGrpSpPr>
            <p:grpSpPr>
              <a:xfrm>
                <a:off x="2173397" y="4004269"/>
                <a:ext cx="1400471" cy="132922"/>
                <a:chOff x="2173397" y="4105442"/>
                <a:chExt cx="1400471" cy="132922"/>
              </a:xfrm>
            </p:grpSpPr>
            <p:sp>
              <p:nvSpPr>
                <p:cNvPr id="73" name="Textfeld 72">
                  <a:extLst>
                    <a:ext uri="{FF2B5EF4-FFF2-40B4-BE49-F238E27FC236}">
                      <a16:creationId xmlns:a16="http://schemas.microsoft.com/office/drawing/2014/main" id="{0E711C27-58B7-1C7A-3396-0F6CE9184E00}"/>
                    </a:ext>
                  </a:extLst>
                </p:cNvPr>
                <p:cNvSpPr txBox="1"/>
                <p:nvPr/>
              </p:nvSpPr>
              <p:spPr>
                <a:xfrm>
                  <a:off x="2173397" y="4105442"/>
                  <a:ext cx="1333223"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Gesamtcholesterin</a:t>
                  </a:r>
                  <a:r>
                    <a:rPr lang="en-US" sz="800" b="0">
                      <a:solidFill>
                        <a:schemeClr val="bg1">
                          <a:lumMod val="50000"/>
                        </a:schemeClr>
                      </a:solidFill>
                    </a:rPr>
                    <a:t> &gt;</a:t>
                  </a:r>
                  <a:r>
                    <a:rPr lang="en-US" sz="800" b="0">
                      <a:solidFill>
                        <a:schemeClr val="bg1">
                          <a:lumMod val="50000"/>
                        </a:schemeClr>
                      </a:solidFill>
                      <a:latin typeface="Apis For Office"/>
                    </a:rPr>
                    <a:t>200 mg/dl</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79" name="Gerade Verbindung 78">
                  <a:extLst>
                    <a:ext uri="{FF2B5EF4-FFF2-40B4-BE49-F238E27FC236}">
                      <a16:creationId xmlns:a16="http://schemas.microsoft.com/office/drawing/2014/main" id="{96483030-DFDE-E99A-A612-216D3EC7FDC6}"/>
                    </a:ext>
                  </a:extLst>
                </p:cNvPr>
                <p:cNvCxnSpPr>
                  <a:cxnSpLocks/>
                </p:cNvCxnSpPr>
                <p:nvPr/>
              </p:nvCxnSpPr>
              <p:spPr>
                <a:xfrm>
                  <a:off x="3537868" y="4177977"/>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uppieren 102">
                <a:extLst>
                  <a:ext uri="{FF2B5EF4-FFF2-40B4-BE49-F238E27FC236}">
                    <a16:creationId xmlns:a16="http://schemas.microsoft.com/office/drawing/2014/main" id="{38CE7B7C-9FA5-E404-E50A-18B170B451DB}"/>
                  </a:ext>
                </a:extLst>
              </p:cNvPr>
              <p:cNvGrpSpPr/>
              <p:nvPr/>
            </p:nvGrpSpPr>
            <p:grpSpPr>
              <a:xfrm>
                <a:off x="2470624" y="2279853"/>
                <a:ext cx="1103244" cy="132922"/>
                <a:chOff x="2465863" y="2792330"/>
                <a:chExt cx="1103244" cy="132922"/>
              </a:xfrm>
            </p:grpSpPr>
            <p:sp useBgFill="1">
              <p:nvSpPr>
                <p:cNvPr id="101" name="Textfeld 100">
                  <a:extLst>
                    <a:ext uri="{FF2B5EF4-FFF2-40B4-BE49-F238E27FC236}">
                      <a16:creationId xmlns:a16="http://schemas.microsoft.com/office/drawing/2014/main" id="{42A75C8C-B92F-FD25-E183-F0D49020AD71}"/>
                    </a:ext>
                  </a:extLst>
                </p:cNvPr>
                <p:cNvSpPr txBox="1"/>
                <p:nvPr/>
              </p:nvSpPr>
              <p:spPr>
                <a:xfrm>
                  <a:off x="2465863" y="2792330"/>
                  <a:ext cx="1035996" cy="132922"/>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Alter (Jahre)</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02" name="Gerade Verbindung 101">
                  <a:extLst>
                    <a:ext uri="{FF2B5EF4-FFF2-40B4-BE49-F238E27FC236}">
                      <a16:creationId xmlns:a16="http://schemas.microsoft.com/office/drawing/2014/main" id="{8FC38EFE-D250-08AA-BD1F-0CB64792B785}"/>
                    </a:ext>
                  </a:extLst>
                </p:cNvPr>
                <p:cNvCxnSpPr>
                  <a:cxnSpLocks/>
                </p:cNvCxnSpPr>
                <p:nvPr/>
              </p:nvCxnSpPr>
              <p:spPr>
                <a:xfrm>
                  <a:off x="3533107" y="2871864"/>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a:extLst>
                  <a:ext uri="{FF2B5EF4-FFF2-40B4-BE49-F238E27FC236}">
                    <a16:creationId xmlns:a16="http://schemas.microsoft.com/office/drawing/2014/main" id="{03170A0D-D7BD-0799-45DC-71AA475A96D7}"/>
                  </a:ext>
                </a:extLst>
              </p:cNvPr>
              <p:cNvGrpSpPr/>
              <p:nvPr/>
            </p:nvGrpSpPr>
            <p:grpSpPr>
              <a:xfrm>
                <a:off x="2470624" y="3513368"/>
                <a:ext cx="1103244" cy="132922"/>
                <a:chOff x="2470624" y="2947264"/>
                <a:chExt cx="1103244" cy="132922"/>
              </a:xfrm>
            </p:grpSpPr>
            <p:sp useBgFill="1">
              <p:nvSpPr>
                <p:cNvPr id="110" name="Textfeld 109">
                  <a:extLst>
                    <a:ext uri="{FF2B5EF4-FFF2-40B4-BE49-F238E27FC236}">
                      <a16:creationId xmlns:a16="http://schemas.microsoft.com/office/drawing/2014/main" id="{D3D6AD0B-D550-F41C-0E7E-472772341175}"/>
                    </a:ext>
                  </a:extLst>
                </p:cNvPr>
                <p:cNvSpPr txBox="1"/>
                <p:nvPr/>
              </p:nvSpPr>
              <p:spPr>
                <a:xfrm>
                  <a:off x="2470624" y="2947264"/>
                  <a:ext cx="1035996" cy="132922"/>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ALT/GGT (U/L)</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11" name="Gerade Verbindung 110">
                  <a:extLst>
                    <a:ext uri="{FF2B5EF4-FFF2-40B4-BE49-F238E27FC236}">
                      <a16:creationId xmlns:a16="http://schemas.microsoft.com/office/drawing/2014/main" id="{DBE78DED-1755-8744-AFF8-5399A6962F43}"/>
                    </a:ext>
                  </a:extLst>
                </p:cNvPr>
                <p:cNvCxnSpPr>
                  <a:cxnSpLocks/>
                </p:cNvCxnSpPr>
                <p:nvPr/>
              </p:nvCxnSpPr>
              <p:spPr>
                <a:xfrm>
                  <a:off x="3537868" y="3020448"/>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2" name="Gruppieren 111">
                <a:extLst>
                  <a:ext uri="{FF2B5EF4-FFF2-40B4-BE49-F238E27FC236}">
                    <a16:creationId xmlns:a16="http://schemas.microsoft.com/office/drawing/2014/main" id="{A1E90837-D6C5-E961-8D24-C4261CF670E7}"/>
                  </a:ext>
                </a:extLst>
              </p:cNvPr>
              <p:cNvGrpSpPr/>
              <p:nvPr/>
            </p:nvGrpSpPr>
            <p:grpSpPr>
              <a:xfrm>
                <a:off x="2470624" y="3266665"/>
                <a:ext cx="1103244" cy="132922"/>
                <a:chOff x="2470624" y="2947264"/>
                <a:chExt cx="1103244" cy="132922"/>
              </a:xfrm>
            </p:grpSpPr>
            <p:sp useBgFill="1">
              <p:nvSpPr>
                <p:cNvPr id="113" name="Textfeld 112">
                  <a:extLst>
                    <a:ext uri="{FF2B5EF4-FFF2-40B4-BE49-F238E27FC236}">
                      <a16:creationId xmlns:a16="http://schemas.microsoft.com/office/drawing/2014/main" id="{7D6BCD8C-2C82-F4BD-CB5B-7B939441D578}"/>
                    </a:ext>
                  </a:extLst>
                </p:cNvPr>
                <p:cNvSpPr txBox="1"/>
                <p:nvPr/>
              </p:nvSpPr>
              <p:spPr>
                <a:xfrm>
                  <a:off x="2470624" y="2947264"/>
                  <a:ext cx="1035996" cy="132922"/>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HbA</a:t>
                  </a:r>
                  <a:r>
                    <a:rPr lang="en-US" sz="800" b="0" baseline="-25000">
                      <a:solidFill>
                        <a:schemeClr val="bg1">
                          <a:lumMod val="50000"/>
                        </a:schemeClr>
                      </a:solidFill>
                      <a:latin typeface="Apis For Office"/>
                    </a:rPr>
                    <a:t>1c</a:t>
                  </a:r>
                  <a:r>
                    <a:rPr lang="en-US" sz="800" b="0">
                      <a:solidFill>
                        <a:schemeClr val="bg1">
                          <a:lumMod val="50000"/>
                        </a:schemeClr>
                      </a:solidFill>
                      <a:latin typeface="Apis For Office"/>
                    </a:rPr>
                    <a:t> </a:t>
                  </a:r>
                  <a:r>
                    <a:rPr lang="de-DE" sz="800" b="0" i="0">
                      <a:solidFill>
                        <a:schemeClr val="bg1">
                          <a:lumMod val="50000"/>
                        </a:schemeClr>
                      </a:solidFill>
                      <a:effectLst/>
                    </a:rPr>
                    <a:t>≥</a:t>
                  </a:r>
                  <a:r>
                    <a:rPr lang="en-US" sz="800" b="0">
                      <a:solidFill>
                        <a:schemeClr val="bg1">
                          <a:lumMod val="50000"/>
                        </a:schemeClr>
                      </a:solidFill>
                      <a:latin typeface="Apis For Office"/>
                    </a:rPr>
                    <a:t>6,5 %</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14" name="Gerade Verbindung 113">
                  <a:extLst>
                    <a:ext uri="{FF2B5EF4-FFF2-40B4-BE49-F238E27FC236}">
                      <a16:creationId xmlns:a16="http://schemas.microsoft.com/office/drawing/2014/main" id="{31A6DE15-0BAA-9E51-CF83-DB4BC3609942}"/>
                    </a:ext>
                  </a:extLst>
                </p:cNvPr>
                <p:cNvCxnSpPr>
                  <a:cxnSpLocks/>
                </p:cNvCxnSpPr>
                <p:nvPr/>
              </p:nvCxnSpPr>
              <p:spPr>
                <a:xfrm>
                  <a:off x="3537868" y="3020448"/>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uppieren 115">
                <a:extLst>
                  <a:ext uri="{FF2B5EF4-FFF2-40B4-BE49-F238E27FC236}">
                    <a16:creationId xmlns:a16="http://schemas.microsoft.com/office/drawing/2014/main" id="{5AB4B8DF-56F2-D0D5-0482-C2A749FF31B5}"/>
                  </a:ext>
                </a:extLst>
              </p:cNvPr>
              <p:cNvGrpSpPr/>
              <p:nvPr/>
            </p:nvGrpSpPr>
            <p:grpSpPr>
              <a:xfrm>
                <a:off x="2473894" y="4248471"/>
                <a:ext cx="1099974" cy="132922"/>
                <a:chOff x="2472023" y="4248471"/>
                <a:chExt cx="1099974" cy="132922"/>
              </a:xfrm>
            </p:grpSpPr>
            <p:sp>
              <p:nvSpPr>
                <p:cNvPr id="56" name="Textfeld 55">
                  <a:extLst>
                    <a:ext uri="{FF2B5EF4-FFF2-40B4-BE49-F238E27FC236}">
                      <a16:creationId xmlns:a16="http://schemas.microsoft.com/office/drawing/2014/main" id="{5FF9362B-5F91-0968-4AF7-901B38855278}"/>
                    </a:ext>
                  </a:extLst>
                </p:cNvPr>
                <p:cNvSpPr txBox="1"/>
                <p:nvPr/>
              </p:nvSpPr>
              <p:spPr>
                <a:xfrm>
                  <a:off x="2472023" y="4248471"/>
                  <a:ext cx="1035996"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rPr>
                    <a:t>Triglyceride &gt;159 mg/dl</a:t>
                  </a:r>
                </a:p>
              </p:txBody>
            </p:sp>
            <p:cxnSp>
              <p:nvCxnSpPr>
                <p:cNvPr id="115" name="Gerade Verbindung 114">
                  <a:extLst>
                    <a:ext uri="{FF2B5EF4-FFF2-40B4-BE49-F238E27FC236}">
                      <a16:creationId xmlns:a16="http://schemas.microsoft.com/office/drawing/2014/main" id="{98F1A200-3ED1-3036-FC87-D3C47CC592F4}"/>
                    </a:ext>
                  </a:extLst>
                </p:cNvPr>
                <p:cNvCxnSpPr>
                  <a:cxnSpLocks/>
                </p:cNvCxnSpPr>
                <p:nvPr/>
              </p:nvCxnSpPr>
              <p:spPr>
                <a:xfrm>
                  <a:off x="3535997" y="4323557"/>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0" name="Gruppieren 129">
              <a:extLst>
                <a:ext uri="{FF2B5EF4-FFF2-40B4-BE49-F238E27FC236}">
                  <a16:creationId xmlns:a16="http://schemas.microsoft.com/office/drawing/2014/main" id="{0691305E-30E8-91F7-4C26-1D4F76A6FCBC}"/>
                </a:ext>
              </a:extLst>
            </p:cNvPr>
            <p:cNvGrpSpPr/>
            <p:nvPr/>
          </p:nvGrpSpPr>
          <p:grpSpPr>
            <a:xfrm>
              <a:off x="3573867" y="2359177"/>
              <a:ext cx="2795113" cy="1964380"/>
              <a:chOff x="3573868" y="2359177"/>
              <a:chExt cx="2563024" cy="1964380"/>
            </a:xfrm>
          </p:grpSpPr>
          <p:cxnSp>
            <p:nvCxnSpPr>
              <p:cNvPr id="80" name="Gerade Verbindung 79">
                <a:extLst>
                  <a:ext uri="{FF2B5EF4-FFF2-40B4-BE49-F238E27FC236}">
                    <a16:creationId xmlns:a16="http://schemas.microsoft.com/office/drawing/2014/main" id="{2C0CD58C-B249-9CEF-E3E4-988C671EDF24}"/>
                  </a:ext>
                </a:extLst>
              </p:cNvPr>
              <p:cNvCxnSpPr>
                <a:cxnSpLocks/>
              </p:cNvCxnSpPr>
              <p:nvPr/>
            </p:nvCxnSpPr>
            <p:spPr>
              <a:xfrm>
                <a:off x="3573868" y="4323557"/>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Gerade Verbindung 121">
                <a:extLst>
                  <a:ext uri="{FF2B5EF4-FFF2-40B4-BE49-F238E27FC236}">
                    <a16:creationId xmlns:a16="http://schemas.microsoft.com/office/drawing/2014/main" id="{B5244B4C-CB84-0571-B5B7-05D8C3F8B287}"/>
                  </a:ext>
                </a:extLst>
              </p:cNvPr>
              <p:cNvCxnSpPr>
                <a:cxnSpLocks/>
              </p:cNvCxnSpPr>
              <p:nvPr/>
            </p:nvCxnSpPr>
            <p:spPr>
              <a:xfrm>
                <a:off x="3573868" y="4078006"/>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9F22C9DB-A708-392E-F9AC-7CE52CE1AD4D}"/>
                  </a:ext>
                </a:extLst>
              </p:cNvPr>
              <p:cNvCxnSpPr>
                <a:cxnSpLocks/>
              </p:cNvCxnSpPr>
              <p:nvPr/>
            </p:nvCxnSpPr>
            <p:spPr>
              <a:xfrm>
                <a:off x="3573868" y="3832459"/>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6CD9AE30-0141-E109-5566-119E79F55A2B}"/>
                  </a:ext>
                </a:extLst>
              </p:cNvPr>
              <p:cNvCxnSpPr>
                <a:cxnSpLocks/>
              </p:cNvCxnSpPr>
              <p:nvPr/>
            </p:nvCxnSpPr>
            <p:spPr>
              <a:xfrm>
                <a:off x="3573868" y="3586912"/>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FC9D8779-628D-DBD7-015A-51AAE89333C9}"/>
                  </a:ext>
                </a:extLst>
              </p:cNvPr>
              <p:cNvCxnSpPr>
                <a:cxnSpLocks/>
              </p:cNvCxnSpPr>
              <p:nvPr/>
            </p:nvCxnSpPr>
            <p:spPr>
              <a:xfrm>
                <a:off x="3573868" y="3341365"/>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80B5D0E4-E014-E807-3C2B-3E33955F3365}"/>
                  </a:ext>
                </a:extLst>
              </p:cNvPr>
              <p:cNvCxnSpPr>
                <a:cxnSpLocks/>
              </p:cNvCxnSpPr>
              <p:nvPr/>
            </p:nvCxnSpPr>
            <p:spPr>
              <a:xfrm>
                <a:off x="3573868" y="3095818"/>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79C20A2B-52B3-75BB-2C53-E02A8CD9AD00}"/>
                  </a:ext>
                </a:extLst>
              </p:cNvPr>
              <p:cNvCxnSpPr>
                <a:cxnSpLocks/>
              </p:cNvCxnSpPr>
              <p:nvPr/>
            </p:nvCxnSpPr>
            <p:spPr>
              <a:xfrm>
                <a:off x="3573868" y="2850271"/>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Gerade Verbindung 127">
                <a:extLst>
                  <a:ext uri="{FF2B5EF4-FFF2-40B4-BE49-F238E27FC236}">
                    <a16:creationId xmlns:a16="http://schemas.microsoft.com/office/drawing/2014/main" id="{75806D35-9846-5164-6D06-6774100CD48A}"/>
                  </a:ext>
                </a:extLst>
              </p:cNvPr>
              <p:cNvCxnSpPr>
                <a:cxnSpLocks/>
              </p:cNvCxnSpPr>
              <p:nvPr/>
            </p:nvCxnSpPr>
            <p:spPr>
              <a:xfrm>
                <a:off x="3573868" y="2604724"/>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4E008D90-A788-242F-901E-12D3EB5AAF25}"/>
                  </a:ext>
                </a:extLst>
              </p:cNvPr>
              <p:cNvCxnSpPr>
                <a:cxnSpLocks/>
              </p:cNvCxnSpPr>
              <p:nvPr/>
            </p:nvCxnSpPr>
            <p:spPr>
              <a:xfrm>
                <a:off x="3573868" y="2359177"/>
                <a:ext cx="2563024" cy="0"/>
              </a:xfrm>
              <a:prstGeom prst="line">
                <a:avLst/>
              </a:prstGeom>
              <a:ln w="952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8" name="Gruppieren 137">
              <a:extLst>
                <a:ext uri="{FF2B5EF4-FFF2-40B4-BE49-F238E27FC236}">
                  <a16:creationId xmlns:a16="http://schemas.microsoft.com/office/drawing/2014/main" id="{92C3B570-474E-7500-F5A2-6D0A84363FB2}"/>
                </a:ext>
              </a:extLst>
            </p:cNvPr>
            <p:cNvGrpSpPr/>
            <p:nvPr/>
          </p:nvGrpSpPr>
          <p:grpSpPr>
            <a:xfrm>
              <a:off x="3573867" y="2360467"/>
              <a:ext cx="2621177" cy="1964380"/>
              <a:chOff x="3573867" y="2360467"/>
              <a:chExt cx="2621177" cy="1964380"/>
            </a:xfrm>
          </p:grpSpPr>
          <p:cxnSp>
            <p:nvCxnSpPr>
              <p:cNvPr id="131" name="Gerade Verbindung 130">
                <a:extLst>
                  <a:ext uri="{FF2B5EF4-FFF2-40B4-BE49-F238E27FC236}">
                    <a16:creationId xmlns:a16="http://schemas.microsoft.com/office/drawing/2014/main" id="{CB19CD55-F30B-EFB0-A90F-A5A484AED9C6}"/>
                  </a:ext>
                </a:extLst>
              </p:cNvPr>
              <p:cNvCxnSpPr>
                <a:cxnSpLocks/>
              </p:cNvCxnSpPr>
              <p:nvPr/>
            </p:nvCxnSpPr>
            <p:spPr>
              <a:xfrm>
                <a:off x="3873386" y="4324847"/>
                <a:ext cx="1564533"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8B14E9A2-AD1F-E56E-9AA2-4F252B09DF48}"/>
                  </a:ext>
                </a:extLst>
              </p:cNvPr>
              <p:cNvCxnSpPr>
                <a:cxnSpLocks/>
              </p:cNvCxnSpPr>
              <p:nvPr/>
            </p:nvCxnSpPr>
            <p:spPr>
              <a:xfrm>
                <a:off x="3573867" y="4079296"/>
                <a:ext cx="938821"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CB3B50DA-4239-FA99-CB45-B5092409D9E7}"/>
                  </a:ext>
                </a:extLst>
              </p:cNvPr>
              <p:cNvCxnSpPr>
                <a:cxnSpLocks/>
              </p:cNvCxnSpPr>
              <p:nvPr/>
            </p:nvCxnSpPr>
            <p:spPr>
              <a:xfrm>
                <a:off x="4394897" y="3588202"/>
                <a:ext cx="1800147"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D9920ECC-0947-AA70-77FF-52E25C7DBF4E}"/>
                  </a:ext>
                </a:extLst>
              </p:cNvPr>
              <p:cNvCxnSpPr>
                <a:cxnSpLocks/>
              </p:cNvCxnSpPr>
              <p:nvPr/>
            </p:nvCxnSpPr>
            <p:spPr>
              <a:xfrm>
                <a:off x="3680050" y="3342655"/>
                <a:ext cx="1952504"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8F1BFDB8-D22B-ED6D-E7AF-A992516F92A9}"/>
                  </a:ext>
                </a:extLst>
              </p:cNvPr>
              <p:cNvCxnSpPr>
                <a:cxnSpLocks/>
              </p:cNvCxnSpPr>
              <p:nvPr/>
            </p:nvCxnSpPr>
            <p:spPr>
              <a:xfrm>
                <a:off x="4107355" y="2851561"/>
                <a:ext cx="105307"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9EBC7E3D-D438-4215-4FF3-D1432337034E}"/>
                  </a:ext>
                </a:extLst>
              </p:cNvPr>
              <p:cNvCxnSpPr>
                <a:cxnSpLocks/>
              </p:cNvCxnSpPr>
              <p:nvPr/>
            </p:nvCxnSpPr>
            <p:spPr>
              <a:xfrm>
                <a:off x="4247378" y="2606014"/>
                <a:ext cx="111012"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1EF3AE0E-95C5-654D-F8BD-F3D78DAC15B1}"/>
                  </a:ext>
                </a:extLst>
              </p:cNvPr>
              <p:cNvCxnSpPr>
                <a:cxnSpLocks/>
              </p:cNvCxnSpPr>
              <p:nvPr/>
            </p:nvCxnSpPr>
            <p:spPr>
              <a:xfrm>
                <a:off x="4168775" y="2360467"/>
                <a:ext cx="111645" cy="0"/>
              </a:xfrm>
              <a:prstGeom prst="line">
                <a:avLst/>
              </a:prstGeom>
              <a:ln w="19050">
                <a:solidFill>
                  <a:srgbClr val="3B97DE"/>
                </a:solidFill>
                <a:prstDash val="solid"/>
              </a:ln>
            </p:spPr>
            <p:style>
              <a:lnRef idx="1">
                <a:schemeClr val="accent1"/>
              </a:lnRef>
              <a:fillRef idx="0">
                <a:schemeClr val="accent1"/>
              </a:fillRef>
              <a:effectRef idx="0">
                <a:schemeClr val="accent1"/>
              </a:effectRef>
              <a:fontRef idx="minor">
                <a:schemeClr val="tx1"/>
              </a:fontRef>
            </p:style>
          </p:cxnSp>
        </p:grpSp>
        <p:cxnSp>
          <p:nvCxnSpPr>
            <p:cNvPr id="141" name="Gerade Verbindung 140">
              <a:extLst>
                <a:ext uri="{FF2B5EF4-FFF2-40B4-BE49-F238E27FC236}">
                  <a16:creationId xmlns:a16="http://schemas.microsoft.com/office/drawing/2014/main" id="{78527DBC-23DC-C0AF-4C0D-0BCBD712EFDD}"/>
                </a:ext>
              </a:extLst>
            </p:cNvPr>
            <p:cNvCxnSpPr>
              <a:cxnSpLocks/>
            </p:cNvCxnSpPr>
            <p:nvPr/>
          </p:nvCxnSpPr>
          <p:spPr>
            <a:xfrm>
              <a:off x="4247378" y="2242718"/>
              <a:ext cx="0" cy="2294776"/>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63" name="Textfeld 162">
              <a:extLst>
                <a:ext uri="{FF2B5EF4-FFF2-40B4-BE49-F238E27FC236}">
                  <a16:creationId xmlns:a16="http://schemas.microsoft.com/office/drawing/2014/main" id="{4BA0082C-30F7-180C-D484-1B199B3D47A1}"/>
                </a:ext>
              </a:extLst>
            </p:cNvPr>
            <p:cNvSpPr txBox="1"/>
            <p:nvPr/>
          </p:nvSpPr>
          <p:spPr>
            <a:xfrm>
              <a:off x="4431812" y="2525719"/>
              <a:ext cx="1257658"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nSpc>
                  <a:spcPts val="1100"/>
                </a:lnSpc>
                <a:defRPr/>
              </a:pPr>
              <a:r>
                <a:rPr kumimoji="0" lang="en-US" sz="800" b="0" i="0" u="none" strike="noStrike" kern="1200" cap="none" spc="0" normalizeH="0" baseline="0" noProof="0" err="1">
                  <a:ln>
                    <a:noFill/>
                  </a:ln>
                  <a:solidFill>
                    <a:schemeClr val="bg1">
                      <a:lumMod val="50000"/>
                    </a:schemeClr>
                  </a:solidFill>
                  <a:effectLst/>
                  <a:uLnTx/>
                  <a:uFillTx/>
                  <a:latin typeface="Apis For Office"/>
                  <a:ea typeface="+mn-ea"/>
                  <a:cs typeface="+mn-cs"/>
                </a:rPr>
                <a:t>aOR</a:t>
              </a:r>
              <a:r>
                <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rPr>
                <a:t> 1,06 (1,01-1,12); p=0,022</a:t>
              </a:r>
            </a:p>
          </p:txBody>
        </p:sp>
        <p:sp>
          <p:nvSpPr>
            <p:cNvPr id="164" name="Textfeld 163">
              <a:extLst>
                <a:ext uri="{FF2B5EF4-FFF2-40B4-BE49-F238E27FC236}">
                  <a16:creationId xmlns:a16="http://schemas.microsoft.com/office/drawing/2014/main" id="{A10F16E8-2E81-3164-89EB-98E32A728B16}"/>
                </a:ext>
              </a:extLst>
            </p:cNvPr>
            <p:cNvSpPr txBox="1"/>
            <p:nvPr/>
          </p:nvSpPr>
          <p:spPr>
            <a:xfrm>
              <a:off x="4425468" y="2764296"/>
              <a:ext cx="1257658"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nSpc>
                  <a:spcPts val="1100"/>
                </a:lnSpc>
                <a:defRPr/>
              </a:pPr>
              <a:r>
                <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rPr>
                <a:t>aOR 0,93 (0,88-0,97); p=0,001</a:t>
              </a:r>
            </a:p>
          </p:txBody>
        </p:sp>
        <p:sp>
          <p:nvSpPr>
            <p:cNvPr id="165" name="Textfeld 164">
              <a:extLst>
                <a:ext uri="{FF2B5EF4-FFF2-40B4-BE49-F238E27FC236}">
                  <a16:creationId xmlns:a16="http://schemas.microsoft.com/office/drawing/2014/main" id="{E5262219-45E5-8C3D-1AA3-D41C88848863}"/>
                </a:ext>
              </a:extLst>
            </p:cNvPr>
            <p:cNvSpPr txBox="1"/>
            <p:nvPr/>
          </p:nvSpPr>
          <p:spPr>
            <a:xfrm>
              <a:off x="4433061" y="3744589"/>
              <a:ext cx="1257658"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nSpc>
                  <a:spcPts val="1100"/>
                </a:lnSpc>
                <a:defRPr/>
              </a:pPr>
              <a:r>
                <a:rPr kumimoji="0" lang="en-US" sz="800" b="0" i="0" u="none" strike="noStrike" kern="1200" cap="none" spc="0" normalizeH="0" baseline="0" noProof="0" err="1">
                  <a:ln>
                    <a:noFill/>
                  </a:ln>
                  <a:solidFill>
                    <a:schemeClr val="bg1">
                      <a:lumMod val="50000"/>
                    </a:schemeClr>
                  </a:solidFill>
                  <a:effectLst/>
                  <a:uLnTx/>
                  <a:uFillTx/>
                  <a:latin typeface="Apis For Office"/>
                  <a:ea typeface="+mn-ea"/>
                  <a:cs typeface="+mn-cs"/>
                </a:rPr>
                <a:t>aOR</a:t>
              </a:r>
              <a:r>
                <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rPr>
                <a:t> 1,01 (1,00-1,01); p=0,049</a:t>
              </a:r>
            </a:p>
          </p:txBody>
        </p:sp>
        <p:sp>
          <p:nvSpPr>
            <p:cNvPr id="166" name="Oval 165">
              <a:extLst>
                <a:ext uri="{FF2B5EF4-FFF2-40B4-BE49-F238E27FC236}">
                  <a16:creationId xmlns:a16="http://schemas.microsoft.com/office/drawing/2014/main" id="{B083D201-100E-9F89-1A1D-D12D694E5F93}"/>
                </a:ext>
              </a:extLst>
            </p:cNvPr>
            <p:cNvSpPr>
              <a:spLocks noChangeAspect="1"/>
            </p:cNvSpPr>
            <p:nvPr/>
          </p:nvSpPr>
          <p:spPr>
            <a:xfrm>
              <a:off x="4189515" y="2325396"/>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67" name="Oval 166">
              <a:extLst>
                <a:ext uri="{FF2B5EF4-FFF2-40B4-BE49-F238E27FC236}">
                  <a16:creationId xmlns:a16="http://schemas.microsoft.com/office/drawing/2014/main" id="{8C6ACD2C-86A0-6671-E5F1-DE7C0E938D1C}"/>
                </a:ext>
              </a:extLst>
            </p:cNvPr>
            <p:cNvSpPr>
              <a:spLocks noChangeAspect="1"/>
            </p:cNvSpPr>
            <p:nvPr/>
          </p:nvSpPr>
          <p:spPr>
            <a:xfrm>
              <a:off x="4272607" y="2573614"/>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68" name="Oval 167">
              <a:extLst>
                <a:ext uri="{FF2B5EF4-FFF2-40B4-BE49-F238E27FC236}">
                  <a16:creationId xmlns:a16="http://schemas.microsoft.com/office/drawing/2014/main" id="{A60B7D66-2EFD-1CBA-5ADF-8F90AA98109C}"/>
                </a:ext>
              </a:extLst>
            </p:cNvPr>
            <p:cNvSpPr>
              <a:spLocks noChangeAspect="1"/>
            </p:cNvSpPr>
            <p:nvPr/>
          </p:nvSpPr>
          <p:spPr>
            <a:xfrm>
              <a:off x="4128966" y="2817681"/>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69" name="Oval 168">
              <a:extLst>
                <a:ext uri="{FF2B5EF4-FFF2-40B4-BE49-F238E27FC236}">
                  <a16:creationId xmlns:a16="http://schemas.microsoft.com/office/drawing/2014/main" id="{7A3609EF-417B-E652-AEC3-A20E8B3AD7DF}"/>
                </a:ext>
              </a:extLst>
            </p:cNvPr>
            <p:cNvSpPr>
              <a:spLocks noChangeAspect="1"/>
            </p:cNvSpPr>
            <p:nvPr/>
          </p:nvSpPr>
          <p:spPr>
            <a:xfrm>
              <a:off x="4199961" y="3064991"/>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70" name="Oval 169">
              <a:extLst>
                <a:ext uri="{FF2B5EF4-FFF2-40B4-BE49-F238E27FC236}">
                  <a16:creationId xmlns:a16="http://schemas.microsoft.com/office/drawing/2014/main" id="{7E404218-DAE0-6B8C-00C4-6AC143D6E10D}"/>
                </a:ext>
              </a:extLst>
            </p:cNvPr>
            <p:cNvSpPr>
              <a:spLocks noChangeAspect="1"/>
            </p:cNvSpPr>
            <p:nvPr/>
          </p:nvSpPr>
          <p:spPr>
            <a:xfrm>
              <a:off x="4212445" y="3309343"/>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71" name="Oval 170">
              <a:extLst>
                <a:ext uri="{FF2B5EF4-FFF2-40B4-BE49-F238E27FC236}">
                  <a16:creationId xmlns:a16="http://schemas.microsoft.com/office/drawing/2014/main" id="{BF98BAD0-9BC7-8CA0-5CAB-0793A0001947}"/>
                </a:ext>
              </a:extLst>
            </p:cNvPr>
            <p:cNvSpPr>
              <a:spLocks noChangeAspect="1"/>
            </p:cNvSpPr>
            <p:nvPr/>
          </p:nvSpPr>
          <p:spPr>
            <a:xfrm>
              <a:off x="5064388" y="3554061"/>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72" name="Oval 171">
              <a:extLst>
                <a:ext uri="{FF2B5EF4-FFF2-40B4-BE49-F238E27FC236}">
                  <a16:creationId xmlns:a16="http://schemas.microsoft.com/office/drawing/2014/main" id="{5A72F803-67C6-2F49-DE44-80C129D98024}"/>
                </a:ext>
              </a:extLst>
            </p:cNvPr>
            <p:cNvSpPr>
              <a:spLocks noChangeAspect="1"/>
            </p:cNvSpPr>
            <p:nvPr/>
          </p:nvSpPr>
          <p:spPr>
            <a:xfrm>
              <a:off x="4215620" y="3799976"/>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73" name="Oval 172">
              <a:extLst>
                <a:ext uri="{FF2B5EF4-FFF2-40B4-BE49-F238E27FC236}">
                  <a16:creationId xmlns:a16="http://schemas.microsoft.com/office/drawing/2014/main" id="{8DF43ED3-9824-0FA2-C719-225C0AF4EB63}"/>
                </a:ext>
              </a:extLst>
            </p:cNvPr>
            <p:cNvSpPr>
              <a:spLocks noChangeAspect="1"/>
            </p:cNvSpPr>
            <p:nvPr/>
          </p:nvSpPr>
          <p:spPr>
            <a:xfrm>
              <a:off x="3881296" y="4048276"/>
              <a:ext cx="64800" cy="64800"/>
            </a:xfrm>
            <a:prstGeom prst="ellipse">
              <a:avLst/>
            </a:prstGeom>
            <a:solidFill>
              <a:srgbClr val="3B97DE"/>
            </a:solidFill>
            <a:ln w="9525" cap="flat">
              <a:noFill/>
              <a:prstDash val="solid"/>
              <a:miter/>
            </a:ln>
          </p:spPr>
          <p:txBody>
            <a:bodyPr rtlCol="0" anchor="ctr"/>
            <a:lstStyle/>
            <a:p>
              <a:pPr algn="l"/>
              <a:endParaRPr lang="de-DE"/>
            </a:p>
          </p:txBody>
        </p:sp>
        <p:sp>
          <p:nvSpPr>
            <p:cNvPr id="174" name="Oval 173">
              <a:extLst>
                <a:ext uri="{FF2B5EF4-FFF2-40B4-BE49-F238E27FC236}">
                  <a16:creationId xmlns:a16="http://schemas.microsoft.com/office/drawing/2014/main" id="{81F2E6C4-FD75-7BC7-1CBC-D69A003A4975}"/>
                </a:ext>
              </a:extLst>
            </p:cNvPr>
            <p:cNvSpPr>
              <a:spLocks noChangeAspect="1"/>
            </p:cNvSpPr>
            <p:nvPr/>
          </p:nvSpPr>
          <p:spPr>
            <a:xfrm>
              <a:off x="4412767" y="4295096"/>
              <a:ext cx="64800" cy="64800"/>
            </a:xfrm>
            <a:prstGeom prst="ellipse">
              <a:avLst/>
            </a:prstGeom>
            <a:solidFill>
              <a:srgbClr val="3B97DE"/>
            </a:solidFill>
            <a:ln w="9525" cap="flat">
              <a:noFill/>
              <a:prstDash val="solid"/>
              <a:miter/>
            </a:ln>
          </p:spPr>
          <p:txBody>
            <a:bodyPr rtlCol="0" anchor="ctr"/>
            <a:lstStyle/>
            <a:p>
              <a:pPr algn="l"/>
              <a:endParaRPr lang="de-DE"/>
            </a:p>
          </p:txBody>
        </p:sp>
      </p:grpSp>
    </p:spTree>
    <p:custDataLst>
      <p:tags r:id="rId1"/>
    </p:custDataLst>
    <p:extLst>
      <p:ext uri="{BB962C8B-B14F-4D97-AF65-F5344CB8AC3E}">
        <p14:creationId xmlns:p14="http://schemas.microsoft.com/office/powerpoint/2010/main" val="19279998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EF9B9-8C2A-5C99-13F6-283E6BE25602}"/>
            </a:ext>
          </a:extLst>
        </p:cNvPr>
        <p:cNvGrpSpPr/>
        <p:nvPr/>
      </p:nvGrpSpPr>
      <p:grpSpPr>
        <a:xfrm>
          <a:off x="0" y="0"/>
          <a:ext cx="0" cy="0"/>
          <a:chOff x="0" y="0"/>
          <a:chExt cx="0" cy="0"/>
        </a:xfrm>
      </p:grpSpPr>
      <p:sp>
        <p:nvSpPr>
          <p:cNvPr id="37" name="Rechteck: abgerundete Ecken 36">
            <a:extLst>
              <a:ext uri="{FF2B5EF4-FFF2-40B4-BE49-F238E27FC236}">
                <a16:creationId xmlns:a16="http://schemas.microsoft.com/office/drawing/2014/main" id="{6B851523-BD3B-0DD0-E089-3ED46B351394}"/>
              </a:ext>
            </a:extLst>
          </p:cNvPr>
          <p:cNvSpPr/>
          <p:nvPr/>
        </p:nvSpPr>
        <p:spPr>
          <a:xfrm>
            <a:off x="768094" y="1753815"/>
            <a:ext cx="10715857" cy="919711"/>
          </a:xfrm>
          <a:prstGeom prst="roundRect">
            <a:avLst>
              <a:gd name="adj" fmla="val 50000"/>
            </a:avLst>
          </a:prstGeom>
          <a:solidFill>
            <a:srgbClr val="D8EAF8"/>
          </a:solidFill>
          <a:ln w="9525" cap="flat">
            <a:solidFill>
              <a:srgbClr val="D8EAF8"/>
            </a:solidFill>
            <a:prstDash val="solid"/>
            <a:miter/>
          </a:ln>
        </p:spPr>
        <p:txBody>
          <a:bodyPr rtlCol="0" anchor="ctr"/>
          <a:lstStyle/>
          <a:p>
            <a:pPr marL="719138">
              <a:lnSpc>
                <a:spcPct val="120000"/>
              </a:lnSpc>
            </a:pPr>
            <a:r>
              <a:rPr lang="de-DE" sz="1600" err="1">
                <a:solidFill>
                  <a:schemeClr val="tx2"/>
                </a:solidFill>
              </a:rPr>
              <a:t>Resmetirom</a:t>
            </a:r>
            <a:r>
              <a:rPr lang="de-DE" sz="1600">
                <a:solidFill>
                  <a:schemeClr val="tx2"/>
                </a:solidFill>
              </a:rPr>
              <a:t>, ein einmal täglich oral einzunehmender, auf die Leber wirkender Schilddrüsenhormon-rezeptor-β(THR-β)-Agonist, ist die einzige von der FDA zugelassene Therapie für MASH (Stand: 2024)</a:t>
            </a:r>
          </a:p>
        </p:txBody>
      </p:sp>
      <p:sp>
        <p:nvSpPr>
          <p:cNvPr id="2" name="Title 1">
            <a:extLst>
              <a:ext uri="{FF2B5EF4-FFF2-40B4-BE49-F238E27FC236}">
                <a16:creationId xmlns:a16="http://schemas.microsoft.com/office/drawing/2014/main" id="{4D020824-62F6-0546-5121-680945969724}"/>
              </a:ext>
            </a:extLst>
          </p:cNvPr>
          <p:cNvSpPr>
            <a:spLocks noGrp="1"/>
          </p:cNvSpPr>
          <p:nvPr>
            <p:ph type="title"/>
          </p:nvPr>
        </p:nvSpPr>
        <p:spPr/>
        <p:txBody>
          <a:bodyPr/>
          <a:lstStyle/>
          <a:p>
            <a:r>
              <a:rPr lang="de-DE"/>
              <a:t>Nicht gedeckter Bedarf bei MASH-Zirrhose</a:t>
            </a:r>
            <a:br>
              <a:rPr lang="de-DE"/>
            </a:br>
            <a:endParaRPr lang="en-US"/>
          </a:p>
        </p:txBody>
      </p:sp>
      <p:sp>
        <p:nvSpPr>
          <p:cNvPr id="4" name="Text Placeholder 3">
            <a:extLst>
              <a:ext uri="{FF2B5EF4-FFF2-40B4-BE49-F238E27FC236}">
                <a16:creationId xmlns:a16="http://schemas.microsoft.com/office/drawing/2014/main" id="{E6A1BD97-405F-5B03-1FEC-5A97EFE5AA4C}"/>
              </a:ext>
            </a:extLst>
          </p:cNvPr>
          <p:cNvSpPr>
            <a:spLocks noGrp="1"/>
          </p:cNvSpPr>
          <p:nvPr>
            <p:ph type="body" sz="quarter" idx="15"/>
          </p:nvPr>
        </p:nvSpPr>
        <p:spPr/>
        <p:txBody>
          <a:bodyPr/>
          <a:lstStyle/>
          <a:p>
            <a:r>
              <a:rPr lang="de-DE"/>
              <a:t>CSPH, </a:t>
            </a:r>
            <a:r>
              <a:rPr lang="de-DE" err="1"/>
              <a:t>clinically</a:t>
            </a:r>
            <a:r>
              <a:rPr lang="de-DE"/>
              <a:t> </a:t>
            </a:r>
            <a:r>
              <a:rPr lang="de-DE" err="1"/>
              <a:t>significant</a:t>
            </a:r>
            <a:r>
              <a:rPr lang="de-DE"/>
              <a:t> </a:t>
            </a:r>
            <a:r>
              <a:rPr lang="de-DE" err="1"/>
              <a:t>portal</a:t>
            </a:r>
            <a:r>
              <a:rPr lang="de-DE"/>
              <a:t> </a:t>
            </a:r>
            <a:r>
              <a:rPr lang="de-DE" err="1"/>
              <a:t>hypertension</a:t>
            </a:r>
            <a:r>
              <a:rPr lang="de-DE"/>
              <a:t>, klinisch signifikante </a:t>
            </a:r>
            <a:r>
              <a:rPr lang="de-DE" err="1"/>
              <a:t>portale</a:t>
            </a:r>
            <a:r>
              <a:rPr lang="de-DE"/>
              <a:t> Hypertension; MASH, Metabolische Dysfunktion-assoziierte Steatohepatitis; FDA, Food and Drug Administration; THR-</a:t>
            </a:r>
            <a:r>
              <a:rPr lang="el-GR"/>
              <a:t>β</a:t>
            </a:r>
            <a:r>
              <a:rPr lang="de-DE"/>
              <a:t>,  </a:t>
            </a:r>
            <a:r>
              <a:rPr lang="de-DE" err="1"/>
              <a:t>Thyroidrezeptor</a:t>
            </a:r>
            <a:r>
              <a:rPr lang="de-DE"/>
              <a:t>-</a:t>
            </a:r>
            <a:r>
              <a:rPr lang="el-GR"/>
              <a:t>β</a:t>
            </a:r>
            <a:r>
              <a:rPr lang="de-DE"/>
              <a:t>.</a:t>
            </a:r>
            <a:endParaRPr lang="en-US"/>
          </a:p>
        </p:txBody>
      </p:sp>
      <p:sp>
        <p:nvSpPr>
          <p:cNvPr id="5" name="Text Placeholder 4">
            <a:extLst>
              <a:ext uri="{FF2B5EF4-FFF2-40B4-BE49-F238E27FC236}">
                <a16:creationId xmlns:a16="http://schemas.microsoft.com/office/drawing/2014/main" id="{1BFA8DBB-73E7-3087-7E50-0E28AB128846}"/>
              </a:ext>
            </a:extLst>
          </p:cNvPr>
          <p:cNvSpPr>
            <a:spLocks noGrp="1"/>
          </p:cNvSpPr>
          <p:nvPr>
            <p:ph type="body" sz="quarter" idx="17"/>
          </p:nvPr>
        </p:nvSpPr>
        <p:spPr/>
        <p:txBody>
          <a:bodyPr/>
          <a:lstStyle/>
          <a:p>
            <a:r>
              <a:rPr lang="en-US"/>
              <a:t>Alkhouri N. et al. J Hepatol. 2025;82(Suppl.1):LBO-002; </a:t>
            </a:r>
            <a:br>
              <a:rPr lang="en-US"/>
            </a:br>
            <a:r>
              <a:rPr lang="da-DK"/>
              <a:t>Harrison SA. et al. N Engl J Med. 2024;390(5):497-509; </a:t>
            </a:r>
            <a:br>
              <a:rPr lang="da-DK"/>
            </a:br>
            <a:r>
              <a:rPr lang="da-DK"/>
              <a:t>Sanyal AJ. et al. N Engl J Med. 2023;389(15):1559-1569.</a:t>
            </a:r>
            <a:endParaRPr lang="en-US"/>
          </a:p>
        </p:txBody>
      </p:sp>
      <p:sp>
        <p:nvSpPr>
          <p:cNvPr id="38" name="Rechteck: abgerundete Ecken 37">
            <a:extLst>
              <a:ext uri="{FF2B5EF4-FFF2-40B4-BE49-F238E27FC236}">
                <a16:creationId xmlns:a16="http://schemas.microsoft.com/office/drawing/2014/main" id="{C4DE8F2A-FD01-1167-A86C-37B9335412CB}"/>
              </a:ext>
            </a:extLst>
          </p:cNvPr>
          <p:cNvSpPr/>
          <p:nvPr/>
        </p:nvSpPr>
        <p:spPr>
          <a:xfrm>
            <a:off x="768095" y="2834229"/>
            <a:ext cx="10775903" cy="745438"/>
          </a:xfrm>
          <a:prstGeom prst="roundRect">
            <a:avLst>
              <a:gd name="adj" fmla="val 50000"/>
            </a:avLst>
          </a:prstGeom>
          <a:solidFill>
            <a:srgbClr val="D8EAF8"/>
          </a:solidFill>
          <a:ln w="9525" cap="flat">
            <a:solidFill>
              <a:srgbClr val="D8EAF8"/>
            </a:solidFill>
            <a:prstDash val="solid"/>
            <a:miter/>
          </a:ln>
        </p:spPr>
        <p:txBody>
          <a:bodyPr rtlCol="0" anchor="ctr"/>
          <a:lstStyle/>
          <a:p>
            <a:pPr marL="719138" algn="l">
              <a:lnSpc>
                <a:spcPct val="120000"/>
              </a:lnSpc>
            </a:pPr>
            <a:r>
              <a:rPr lang="de-DE" sz="1600">
                <a:solidFill>
                  <a:schemeClr val="tx2"/>
                </a:solidFill>
              </a:rPr>
              <a:t>Bislang keine zugelassenen Therapien für Patienten mit kompensierter Zirrhose aufgrund von MASH</a:t>
            </a:r>
          </a:p>
        </p:txBody>
      </p:sp>
      <p:sp>
        <p:nvSpPr>
          <p:cNvPr id="39" name="Rechteck: abgerundete Ecken 38">
            <a:extLst>
              <a:ext uri="{FF2B5EF4-FFF2-40B4-BE49-F238E27FC236}">
                <a16:creationId xmlns:a16="http://schemas.microsoft.com/office/drawing/2014/main" id="{655AB00E-D98C-BB11-7486-1CF52DCBA5BC}"/>
              </a:ext>
            </a:extLst>
          </p:cNvPr>
          <p:cNvSpPr/>
          <p:nvPr/>
        </p:nvSpPr>
        <p:spPr>
          <a:xfrm>
            <a:off x="768094" y="3849266"/>
            <a:ext cx="10775903" cy="745438"/>
          </a:xfrm>
          <a:prstGeom prst="roundRect">
            <a:avLst>
              <a:gd name="adj" fmla="val 50000"/>
            </a:avLst>
          </a:prstGeom>
          <a:solidFill>
            <a:srgbClr val="D8EAF8"/>
          </a:solidFill>
          <a:ln w="9525" cap="flat">
            <a:solidFill>
              <a:srgbClr val="D8EAF8"/>
            </a:solidFill>
            <a:prstDash val="solid"/>
            <a:miter/>
          </a:ln>
        </p:spPr>
        <p:txBody>
          <a:bodyPr rtlCol="0" anchor="ctr"/>
          <a:lstStyle/>
          <a:p>
            <a:pPr marL="719138">
              <a:lnSpc>
                <a:spcPct val="120000"/>
              </a:lnSpc>
            </a:pPr>
            <a:r>
              <a:rPr lang="de-DE" sz="1600">
                <a:solidFill>
                  <a:schemeClr val="tx2"/>
                </a:solidFill>
              </a:rPr>
              <a:t>Zirrhose (F4) ist in hohem Maße mit klinischen Ergebnissen verbunden, einschließlich hepatischer Dekompensationsereignisse, Leberversagen, Lebertransplantation und Tod</a:t>
            </a:r>
          </a:p>
        </p:txBody>
      </p:sp>
      <p:grpSp>
        <p:nvGrpSpPr>
          <p:cNvPr id="34" name="Gruppieren 33">
            <a:extLst>
              <a:ext uri="{FF2B5EF4-FFF2-40B4-BE49-F238E27FC236}">
                <a16:creationId xmlns:a16="http://schemas.microsoft.com/office/drawing/2014/main" id="{713EFE67-AA28-3AAE-7064-1CE0BB8B0A3A}"/>
              </a:ext>
            </a:extLst>
          </p:cNvPr>
          <p:cNvGrpSpPr/>
          <p:nvPr/>
        </p:nvGrpSpPr>
        <p:grpSpPr>
          <a:xfrm>
            <a:off x="768094" y="1848696"/>
            <a:ext cx="751070" cy="729949"/>
            <a:chOff x="-3820930" y="1436940"/>
            <a:chExt cx="1333500" cy="1296000"/>
          </a:xfrm>
        </p:grpSpPr>
        <p:sp>
          <p:nvSpPr>
            <p:cNvPr id="13" name="Ellipse 12">
              <a:extLst>
                <a:ext uri="{FF2B5EF4-FFF2-40B4-BE49-F238E27FC236}">
                  <a16:creationId xmlns:a16="http://schemas.microsoft.com/office/drawing/2014/main" id="{28EEC666-B150-EFD4-B883-2A7FDF3D3314}"/>
                </a:ext>
              </a:extLst>
            </p:cNvPr>
            <p:cNvSpPr/>
            <p:nvPr/>
          </p:nvSpPr>
          <p:spPr>
            <a:xfrm>
              <a:off x="-3820930" y="1436940"/>
              <a:ext cx="1333500" cy="1296000"/>
            </a:xfrm>
            <a:prstGeom prst="ellipse">
              <a:avLst/>
            </a:prstGeom>
            <a:solidFill>
              <a:srgbClr val="3B97DE"/>
            </a:solidFill>
            <a:ln w="9525" cap="flat">
              <a:noFill/>
              <a:prstDash val="solid"/>
              <a:miter/>
            </a:ln>
          </p:spPr>
          <p:txBody>
            <a:bodyPr rtlCol="0" anchor="ctr"/>
            <a:lstStyle/>
            <a:p>
              <a:pPr algn="l"/>
              <a:endParaRPr lang="de-DE" sz="1600"/>
            </a:p>
          </p:txBody>
        </p:sp>
        <p:grpSp>
          <p:nvGrpSpPr>
            <p:cNvPr id="20" name="Gruppieren 19">
              <a:extLst>
                <a:ext uri="{FF2B5EF4-FFF2-40B4-BE49-F238E27FC236}">
                  <a16:creationId xmlns:a16="http://schemas.microsoft.com/office/drawing/2014/main" id="{33867274-176E-CF39-32C4-B13346A6C287}"/>
                </a:ext>
              </a:extLst>
            </p:cNvPr>
            <p:cNvGrpSpPr/>
            <p:nvPr/>
          </p:nvGrpSpPr>
          <p:grpSpPr>
            <a:xfrm>
              <a:off x="-3477986" y="1600575"/>
              <a:ext cx="596900" cy="952425"/>
              <a:chOff x="-2781300" y="2819775"/>
              <a:chExt cx="596900" cy="952425"/>
            </a:xfrm>
          </p:grpSpPr>
          <p:sp>
            <p:nvSpPr>
              <p:cNvPr id="14" name="Rechteck: abgerundete Ecken 13">
                <a:extLst>
                  <a:ext uri="{FF2B5EF4-FFF2-40B4-BE49-F238E27FC236}">
                    <a16:creationId xmlns:a16="http://schemas.microsoft.com/office/drawing/2014/main" id="{4626406A-3065-4D55-F12D-9CB0C70DD3A5}"/>
                  </a:ext>
                </a:extLst>
              </p:cNvPr>
              <p:cNvSpPr/>
              <p:nvPr/>
            </p:nvSpPr>
            <p:spPr>
              <a:xfrm>
                <a:off x="-2781300" y="2984720"/>
                <a:ext cx="596900" cy="787480"/>
              </a:xfrm>
              <a:prstGeom prst="roundRect">
                <a:avLst/>
              </a:prstGeom>
              <a:solidFill>
                <a:schemeClr val="bg1"/>
              </a:solidFill>
              <a:ln w="9525" cap="flat">
                <a:noFill/>
                <a:prstDash val="solid"/>
                <a:miter/>
              </a:ln>
            </p:spPr>
            <p:txBody>
              <a:bodyPr rtlCol="0" anchor="ctr"/>
              <a:lstStyle/>
              <a:p>
                <a:pPr algn="l"/>
                <a:endParaRPr lang="de-DE" sz="1600"/>
              </a:p>
            </p:txBody>
          </p:sp>
          <p:sp>
            <p:nvSpPr>
              <p:cNvPr id="15" name="Rechteck: abgerundete Ecken 14">
                <a:extLst>
                  <a:ext uri="{FF2B5EF4-FFF2-40B4-BE49-F238E27FC236}">
                    <a16:creationId xmlns:a16="http://schemas.microsoft.com/office/drawing/2014/main" id="{9FA11318-4C2D-CBBE-1E66-7A103948BAC5}"/>
                  </a:ext>
                </a:extLst>
              </p:cNvPr>
              <p:cNvSpPr/>
              <p:nvPr/>
            </p:nvSpPr>
            <p:spPr>
              <a:xfrm>
                <a:off x="-2705100" y="3166970"/>
                <a:ext cx="444500" cy="445920"/>
              </a:xfrm>
              <a:prstGeom prst="roundRect">
                <a:avLst/>
              </a:prstGeom>
              <a:solidFill>
                <a:schemeClr val="accent5"/>
              </a:solidFill>
              <a:ln w="9525" cap="flat">
                <a:noFill/>
                <a:prstDash val="solid"/>
                <a:miter/>
              </a:ln>
            </p:spPr>
            <p:txBody>
              <a:bodyPr rtlCol="0" anchor="ctr"/>
              <a:lstStyle/>
              <a:p>
                <a:pPr algn="l"/>
                <a:endParaRPr lang="de-DE" sz="1600"/>
              </a:p>
            </p:txBody>
          </p:sp>
          <p:grpSp>
            <p:nvGrpSpPr>
              <p:cNvPr id="18" name="Gruppieren 17">
                <a:extLst>
                  <a:ext uri="{FF2B5EF4-FFF2-40B4-BE49-F238E27FC236}">
                    <a16:creationId xmlns:a16="http://schemas.microsoft.com/office/drawing/2014/main" id="{D172097E-833D-9F15-9F26-B41437732E08}"/>
                  </a:ext>
                </a:extLst>
              </p:cNvPr>
              <p:cNvGrpSpPr/>
              <p:nvPr/>
            </p:nvGrpSpPr>
            <p:grpSpPr>
              <a:xfrm>
                <a:off x="-2642052" y="3109237"/>
                <a:ext cx="274356" cy="506342"/>
                <a:chOff x="-2667408" y="3144422"/>
                <a:chExt cx="274356" cy="506342"/>
              </a:xfrm>
            </p:grpSpPr>
            <p:sp>
              <p:nvSpPr>
                <p:cNvPr id="16" name="Textfeld 15">
                  <a:extLst>
                    <a:ext uri="{FF2B5EF4-FFF2-40B4-BE49-F238E27FC236}">
                      <a16:creationId xmlns:a16="http://schemas.microsoft.com/office/drawing/2014/main" id="{6C824B86-B7FB-1870-D54E-49D4B03E35B3}"/>
                    </a:ext>
                  </a:extLst>
                </p:cNvPr>
                <p:cNvSpPr txBox="1"/>
                <p:nvPr/>
              </p:nvSpPr>
              <p:spPr>
                <a:xfrm>
                  <a:off x="-2667408" y="3144422"/>
                  <a:ext cx="165073" cy="335155"/>
                </a:xfrm>
                <a:prstGeom prst="rect">
                  <a:avLst/>
                </a:prstGeom>
                <a:noFill/>
              </p:spPr>
              <p:txBody>
                <a:bodyPr wrap="none" lIns="0" tIns="0" rIns="0" bIns="0" rtlCol="0">
                  <a:spAutoFit/>
                </a:bodyPr>
                <a:lstStyle/>
                <a:p>
                  <a:pPr algn="l">
                    <a:lnSpc>
                      <a:spcPct val="120000"/>
                    </a:lnSpc>
                  </a:pPr>
                  <a:r>
                    <a:rPr lang="de-DE" sz="1100" b="1">
                      <a:solidFill>
                        <a:schemeClr val="bg1"/>
                      </a:solidFill>
                    </a:rPr>
                    <a:t>R</a:t>
                  </a:r>
                </a:p>
              </p:txBody>
            </p:sp>
            <p:sp>
              <p:nvSpPr>
                <p:cNvPr id="17" name="Textfeld 16">
                  <a:extLst>
                    <a:ext uri="{FF2B5EF4-FFF2-40B4-BE49-F238E27FC236}">
                      <a16:creationId xmlns:a16="http://schemas.microsoft.com/office/drawing/2014/main" id="{0326427A-1A0C-DE47-17FE-77D07274953F}"/>
                    </a:ext>
                  </a:extLst>
                </p:cNvPr>
                <p:cNvSpPr txBox="1"/>
                <p:nvPr/>
              </p:nvSpPr>
              <p:spPr>
                <a:xfrm>
                  <a:off x="-2560972" y="3315609"/>
                  <a:ext cx="167920" cy="335155"/>
                </a:xfrm>
                <a:prstGeom prst="rect">
                  <a:avLst/>
                </a:prstGeom>
                <a:noFill/>
              </p:spPr>
              <p:txBody>
                <a:bodyPr wrap="none" lIns="0" tIns="0" rIns="0" bIns="0" rtlCol="0">
                  <a:spAutoFit/>
                </a:bodyPr>
                <a:lstStyle/>
                <a:p>
                  <a:pPr algn="l">
                    <a:lnSpc>
                      <a:spcPct val="120000"/>
                    </a:lnSpc>
                  </a:pPr>
                  <a:r>
                    <a:rPr lang="de-DE" sz="1100" b="1">
                      <a:solidFill>
                        <a:schemeClr val="bg1"/>
                      </a:solidFill>
                    </a:rPr>
                    <a:t>X</a:t>
                  </a:r>
                </a:p>
              </p:txBody>
            </p:sp>
          </p:grpSp>
          <p:sp>
            <p:nvSpPr>
              <p:cNvPr id="19" name="Rechteck: abgerundete Ecken 18">
                <a:extLst>
                  <a:ext uri="{FF2B5EF4-FFF2-40B4-BE49-F238E27FC236}">
                    <a16:creationId xmlns:a16="http://schemas.microsoft.com/office/drawing/2014/main" id="{16279F3A-AB64-CBDB-C26E-C688EBA3FA46}"/>
                  </a:ext>
                </a:extLst>
              </p:cNvPr>
              <p:cNvSpPr/>
              <p:nvPr/>
            </p:nvSpPr>
            <p:spPr>
              <a:xfrm>
                <a:off x="-2781300" y="2819775"/>
                <a:ext cx="596900" cy="127300"/>
              </a:xfrm>
              <a:prstGeom prst="roundRect">
                <a:avLst>
                  <a:gd name="adj" fmla="val 26020"/>
                </a:avLst>
              </a:prstGeom>
              <a:solidFill>
                <a:schemeClr val="bg1"/>
              </a:solidFill>
              <a:ln w="9525" cap="flat">
                <a:noFill/>
                <a:prstDash val="solid"/>
                <a:miter/>
              </a:ln>
            </p:spPr>
            <p:txBody>
              <a:bodyPr rtlCol="0" anchor="ctr"/>
              <a:lstStyle/>
              <a:p>
                <a:pPr algn="l"/>
                <a:endParaRPr lang="de-DE" sz="1600"/>
              </a:p>
            </p:txBody>
          </p:sp>
        </p:grpSp>
      </p:grpSp>
      <p:grpSp>
        <p:nvGrpSpPr>
          <p:cNvPr id="35" name="Gruppieren 34">
            <a:extLst>
              <a:ext uri="{FF2B5EF4-FFF2-40B4-BE49-F238E27FC236}">
                <a16:creationId xmlns:a16="http://schemas.microsoft.com/office/drawing/2014/main" id="{CFB807D9-1083-A158-0D21-65EEB1EC4EFA}"/>
              </a:ext>
            </a:extLst>
          </p:cNvPr>
          <p:cNvGrpSpPr/>
          <p:nvPr/>
        </p:nvGrpSpPr>
        <p:grpSpPr>
          <a:xfrm>
            <a:off x="768096" y="2844805"/>
            <a:ext cx="751070" cy="729949"/>
            <a:chOff x="-3820930" y="3352580"/>
            <a:chExt cx="1333500" cy="1296000"/>
          </a:xfrm>
        </p:grpSpPr>
        <p:sp>
          <p:nvSpPr>
            <p:cNvPr id="21" name="Ellipse 20">
              <a:extLst>
                <a:ext uri="{FF2B5EF4-FFF2-40B4-BE49-F238E27FC236}">
                  <a16:creationId xmlns:a16="http://schemas.microsoft.com/office/drawing/2014/main" id="{BDB5D427-C831-2D35-BACB-CECDC4051E1E}"/>
                </a:ext>
              </a:extLst>
            </p:cNvPr>
            <p:cNvSpPr/>
            <p:nvPr/>
          </p:nvSpPr>
          <p:spPr>
            <a:xfrm>
              <a:off x="-3820930" y="3352580"/>
              <a:ext cx="1333500" cy="1296000"/>
            </a:xfrm>
            <a:prstGeom prst="ellipse">
              <a:avLst/>
            </a:prstGeom>
            <a:solidFill>
              <a:srgbClr val="3B97DE"/>
            </a:solidFill>
            <a:ln w="9525" cap="flat">
              <a:noFill/>
              <a:prstDash val="solid"/>
              <a:miter/>
            </a:ln>
          </p:spPr>
          <p:txBody>
            <a:bodyPr rtlCol="0" anchor="ctr"/>
            <a:lstStyle/>
            <a:p>
              <a:pPr algn="l"/>
              <a:endParaRPr lang="de-DE" sz="1600"/>
            </a:p>
          </p:txBody>
        </p:sp>
        <p:sp>
          <p:nvSpPr>
            <p:cNvPr id="26" name="Rechteck: abgerundete Ecken 25">
              <a:extLst>
                <a:ext uri="{FF2B5EF4-FFF2-40B4-BE49-F238E27FC236}">
                  <a16:creationId xmlns:a16="http://schemas.microsoft.com/office/drawing/2014/main" id="{52D9720D-C119-8B12-4A7D-D420DB854D6B}"/>
                </a:ext>
              </a:extLst>
            </p:cNvPr>
            <p:cNvSpPr/>
            <p:nvPr/>
          </p:nvSpPr>
          <p:spPr>
            <a:xfrm>
              <a:off x="-3582902" y="3909147"/>
              <a:ext cx="857444" cy="182866"/>
            </a:xfrm>
            <a:prstGeom prst="roundRect">
              <a:avLst>
                <a:gd name="adj" fmla="val 26020"/>
              </a:avLst>
            </a:prstGeom>
            <a:solidFill>
              <a:schemeClr val="bg1"/>
            </a:solidFill>
            <a:ln w="9525" cap="flat">
              <a:noFill/>
              <a:prstDash val="solid"/>
              <a:miter/>
            </a:ln>
          </p:spPr>
          <p:txBody>
            <a:bodyPr rtlCol="0" anchor="ctr"/>
            <a:lstStyle/>
            <a:p>
              <a:pPr algn="l"/>
              <a:endParaRPr lang="de-DE" sz="1600"/>
            </a:p>
          </p:txBody>
        </p:sp>
      </p:grpSp>
      <p:grpSp>
        <p:nvGrpSpPr>
          <p:cNvPr id="36" name="Gruppieren 35">
            <a:extLst>
              <a:ext uri="{FF2B5EF4-FFF2-40B4-BE49-F238E27FC236}">
                <a16:creationId xmlns:a16="http://schemas.microsoft.com/office/drawing/2014/main" id="{3257F0DB-2F35-2815-5664-E962B17F3000}"/>
              </a:ext>
            </a:extLst>
          </p:cNvPr>
          <p:cNvGrpSpPr/>
          <p:nvPr/>
        </p:nvGrpSpPr>
        <p:grpSpPr>
          <a:xfrm>
            <a:off x="768096" y="3854179"/>
            <a:ext cx="751070" cy="729949"/>
            <a:chOff x="-3820930" y="5287288"/>
            <a:chExt cx="1333500" cy="1296000"/>
          </a:xfrm>
        </p:grpSpPr>
        <p:sp>
          <p:nvSpPr>
            <p:cNvPr id="29" name="Ellipse 28">
              <a:extLst>
                <a:ext uri="{FF2B5EF4-FFF2-40B4-BE49-F238E27FC236}">
                  <a16:creationId xmlns:a16="http://schemas.microsoft.com/office/drawing/2014/main" id="{0A254CFE-88BE-BF08-A5C0-F83F3D3F60CE}"/>
                </a:ext>
              </a:extLst>
            </p:cNvPr>
            <p:cNvSpPr/>
            <p:nvPr/>
          </p:nvSpPr>
          <p:spPr>
            <a:xfrm>
              <a:off x="-3820930" y="5287288"/>
              <a:ext cx="1333500" cy="1296000"/>
            </a:xfrm>
            <a:prstGeom prst="ellipse">
              <a:avLst/>
            </a:prstGeom>
            <a:solidFill>
              <a:srgbClr val="3B97DE"/>
            </a:solidFill>
            <a:ln w="9525" cap="flat">
              <a:noFill/>
              <a:prstDash val="solid"/>
              <a:miter/>
            </a:ln>
          </p:spPr>
          <p:txBody>
            <a:bodyPr rtlCol="0" anchor="ctr"/>
            <a:lstStyle/>
            <a:p>
              <a:pPr algn="l"/>
              <a:endParaRPr lang="de-DE" sz="1600"/>
            </a:p>
          </p:txBody>
        </p:sp>
        <p:sp>
          <p:nvSpPr>
            <p:cNvPr id="32" name="Rechteck: abgerundete Ecken 31">
              <a:extLst>
                <a:ext uri="{FF2B5EF4-FFF2-40B4-BE49-F238E27FC236}">
                  <a16:creationId xmlns:a16="http://schemas.microsoft.com/office/drawing/2014/main" id="{9D182A2F-E12B-85FA-033C-9D7A357D12AB}"/>
                </a:ext>
              </a:extLst>
            </p:cNvPr>
            <p:cNvSpPr/>
            <p:nvPr/>
          </p:nvSpPr>
          <p:spPr>
            <a:xfrm rot="20957942">
              <a:off x="-3375559" y="6115925"/>
              <a:ext cx="220896" cy="140807"/>
            </a:xfrm>
            <a:prstGeom prst="roundRect">
              <a:avLst>
                <a:gd name="adj" fmla="val 50000"/>
              </a:avLst>
            </a:prstGeom>
            <a:solidFill>
              <a:schemeClr val="bg1"/>
            </a:solidFill>
            <a:ln w="9525" cap="flat">
              <a:noFill/>
              <a:prstDash val="solid"/>
              <a:miter/>
            </a:ln>
          </p:spPr>
          <p:txBody>
            <a:bodyPr rtlCol="0" anchor="ctr"/>
            <a:lstStyle/>
            <a:p>
              <a:pPr algn="l"/>
              <a:endParaRPr lang="de-DE" sz="1600"/>
            </a:p>
          </p:txBody>
        </p:sp>
        <p:sp>
          <p:nvSpPr>
            <p:cNvPr id="30" name="Freihandform: Form 29">
              <a:extLst>
                <a:ext uri="{FF2B5EF4-FFF2-40B4-BE49-F238E27FC236}">
                  <a16:creationId xmlns:a16="http://schemas.microsoft.com/office/drawing/2014/main" id="{7524A64D-1C96-EC55-2109-7915D280C7CF}"/>
                </a:ext>
              </a:extLst>
            </p:cNvPr>
            <p:cNvSpPr/>
            <p:nvPr/>
          </p:nvSpPr>
          <p:spPr>
            <a:xfrm>
              <a:off x="-3537271" y="5734051"/>
              <a:ext cx="861596" cy="575774"/>
            </a:xfrm>
            <a:custGeom>
              <a:avLst/>
              <a:gdLst>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00200 w 3327400"/>
                <a:gd name="connsiteY52" fmla="*/ 2070100 h 2527300"/>
                <a:gd name="connsiteX53" fmla="*/ 1638300 w 3327400"/>
                <a:gd name="connsiteY53" fmla="*/ 2019300 h 2527300"/>
                <a:gd name="connsiteX54" fmla="*/ 1689100 w 3327400"/>
                <a:gd name="connsiteY54" fmla="*/ 1981200 h 2527300"/>
                <a:gd name="connsiteX55" fmla="*/ 1701800 w 3327400"/>
                <a:gd name="connsiteY55" fmla="*/ 1943100 h 2527300"/>
                <a:gd name="connsiteX56" fmla="*/ 1790700 w 3327400"/>
                <a:gd name="connsiteY56" fmla="*/ 1854200 h 2527300"/>
                <a:gd name="connsiteX57" fmla="*/ 1854200 w 3327400"/>
                <a:gd name="connsiteY57" fmla="*/ 1778000 h 2527300"/>
                <a:gd name="connsiteX58" fmla="*/ 1892300 w 3327400"/>
                <a:gd name="connsiteY58" fmla="*/ 1765300 h 2527300"/>
                <a:gd name="connsiteX59" fmla="*/ 1930400 w 3327400"/>
                <a:gd name="connsiteY59" fmla="*/ 1739900 h 2527300"/>
                <a:gd name="connsiteX60" fmla="*/ 1943100 w 3327400"/>
                <a:gd name="connsiteY60" fmla="*/ 1701800 h 2527300"/>
                <a:gd name="connsiteX61" fmla="*/ 2006600 w 3327400"/>
                <a:gd name="connsiteY61" fmla="*/ 1663700 h 2527300"/>
                <a:gd name="connsiteX62" fmla="*/ 2044700 w 3327400"/>
                <a:gd name="connsiteY62" fmla="*/ 1638300 h 2527300"/>
                <a:gd name="connsiteX63" fmla="*/ 2120900 w 3327400"/>
                <a:gd name="connsiteY63" fmla="*/ 1562100 h 2527300"/>
                <a:gd name="connsiteX64" fmla="*/ 2209800 w 3327400"/>
                <a:gd name="connsiteY64" fmla="*/ 1511300 h 2527300"/>
                <a:gd name="connsiteX65" fmla="*/ 2286000 w 3327400"/>
                <a:gd name="connsiteY65" fmla="*/ 1460500 h 2527300"/>
                <a:gd name="connsiteX66" fmla="*/ 2336800 w 3327400"/>
                <a:gd name="connsiteY66" fmla="*/ 1409700 h 2527300"/>
                <a:gd name="connsiteX67" fmla="*/ 2413000 w 3327400"/>
                <a:gd name="connsiteY67" fmla="*/ 1358900 h 2527300"/>
                <a:gd name="connsiteX68" fmla="*/ 2451100 w 3327400"/>
                <a:gd name="connsiteY68" fmla="*/ 1320800 h 2527300"/>
                <a:gd name="connsiteX69" fmla="*/ 2540000 w 3327400"/>
                <a:gd name="connsiteY69" fmla="*/ 1257300 h 2527300"/>
                <a:gd name="connsiteX70" fmla="*/ 2565400 w 3327400"/>
                <a:gd name="connsiteY70" fmla="*/ 1219200 h 2527300"/>
                <a:gd name="connsiteX71" fmla="*/ 2679700 w 3327400"/>
                <a:gd name="connsiteY71" fmla="*/ 1155700 h 2527300"/>
                <a:gd name="connsiteX72" fmla="*/ 2768600 w 3327400"/>
                <a:gd name="connsiteY72" fmla="*/ 1104900 h 2527300"/>
                <a:gd name="connsiteX73" fmla="*/ 2794000 w 3327400"/>
                <a:gd name="connsiteY73" fmla="*/ 1066800 h 2527300"/>
                <a:gd name="connsiteX74" fmla="*/ 2882900 w 3327400"/>
                <a:gd name="connsiteY74" fmla="*/ 1016000 h 2527300"/>
                <a:gd name="connsiteX75" fmla="*/ 2946400 w 3327400"/>
                <a:gd name="connsiteY75" fmla="*/ 965200 h 2527300"/>
                <a:gd name="connsiteX76" fmla="*/ 3035300 w 3327400"/>
                <a:gd name="connsiteY76" fmla="*/ 927100 h 2527300"/>
                <a:gd name="connsiteX77" fmla="*/ 3086100 w 3327400"/>
                <a:gd name="connsiteY77" fmla="*/ 901700 h 2527300"/>
                <a:gd name="connsiteX78" fmla="*/ 3162300 w 3327400"/>
                <a:gd name="connsiteY78" fmla="*/ 787400 h 2527300"/>
                <a:gd name="connsiteX79" fmla="*/ 3187700 w 3327400"/>
                <a:gd name="connsiteY79" fmla="*/ 482600 h 2527300"/>
                <a:gd name="connsiteX80" fmla="*/ 3263900 w 3327400"/>
                <a:gd name="connsiteY80" fmla="*/ 406400 h 2527300"/>
                <a:gd name="connsiteX81" fmla="*/ 3327400 w 3327400"/>
                <a:gd name="connsiteY81" fmla="*/ 330200 h 2527300"/>
                <a:gd name="connsiteX82" fmla="*/ 3314700 w 3327400"/>
                <a:gd name="connsiteY82" fmla="*/ 203200 h 2527300"/>
                <a:gd name="connsiteX83" fmla="*/ 3276600 w 3327400"/>
                <a:gd name="connsiteY83" fmla="*/ 177800 h 2527300"/>
                <a:gd name="connsiteX84" fmla="*/ 3149600 w 3327400"/>
                <a:gd name="connsiteY84" fmla="*/ 127000 h 2527300"/>
                <a:gd name="connsiteX85" fmla="*/ 2984500 w 3327400"/>
                <a:gd name="connsiteY85" fmla="*/ 101600 h 2527300"/>
                <a:gd name="connsiteX86" fmla="*/ 2984500 w 3327400"/>
                <a:gd name="connsiteY8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38300 w 3327400"/>
                <a:gd name="connsiteY52" fmla="*/ 2019300 h 2527300"/>
                <a:gd name="connsiteX53" fmla="*/ 1689100 w 3327400"/>
                <a:gd name="connsiteY53" fmla="*/ 1981200 h 2527300"/>
                <a:gd name="connsiteX54" fmla="*/ 1701800 w 3327400"/>
                <a:gd name="connsiteY54" fmla="*/ 1943100 h 2527300"/>
                <a:gd name="connsiteX55" fmla="*/ 1790700 w 3327400"/>
                <a:gd name="connsiteY55" fmla="*/ 1854200 h 2527300"/>
                <a:gd name="connsiteX56" fmla="*/ 1854200 w 3327400"/>
                <a:gd name="connsiteY56" fmla="*/ 1778000 h 2527300"/>
                <a:gd name="connsiteX57" fmla="*/ 1892300 w 3327400"/>
                <a:gd name="connsiteY57" fmla="*/ 1765300 h 2527300"/>
                <a:gd name="connsiteX58" fmla="*/ 1930400 w 3327400"/>
                <a:gd name="connsiteY58" fmla="*/ 1739900 h 2527300"/>
                <a:gd name="connsiteX59" fmla="*/ 1943100 w 3327400"/>
                <a:gd name="connsiteY59" fmla="*/ 1701800 h 2527300"/>
                <a:gd name="connsiteX60" fmla="*/ 2006600 w 3327400"/>
                <a:gd name="connsiteY60" fmla="*/ 1663700 h 2527300"/>
                <a:gd name="connsiteX61" fmla="*/ 2044700 w 3327400"/>
                <a:gd name="connsiteY61" fmla="*/ 1638300 h 2527300"/>
                <a:gd name="connsiteX62" fmla="*/ 2120900 w 3327400"/>
                <a:gd name="connsiteY62" fmla="*/ 1562100 h 2527300"/>
                <a:gd name="connsiteX63" fmla="*/ 2209800 w 3327400"/>
                <a:gd name="connsiteY63" fmla="*/ 1511300 h 2527300"/>
                <a:gd name="connsiteX64" fmla="*/ 2286000 w 3327400"/>
                <a:gd name="connsiteY64" fmla="*/ 1460500 h 2527300"/>
                <a:gd name="connsiteX65" fmla="*/ 2336800 w 3327400"/>
                <a:gd name="connsiteY65" fmla="*/ 1409700 h 2527300"/>
                <a:gd name="connsiteX66" fmla="*/ 2413000 w 3327400"/>
                <a:gd name="connsiteY66" fmla="*/ 1358900 h 2527300"/>
                <a:gd name="connsiteX67" fmla="*/ 2451100 w 3327400"/>
                <a:gd name="connsiteY67" fmla="*/ 1320800 h 2527300"/>
                <a:gd name="connsiteX68" fmla="*/ 2540000 w 3327400"/>
                <a:gd name="connsiteY68" fmla="*/ 1257300 h 2527300"/>
                <a:gd name="connsiteX69" fmla="*/ 2565400 w 3327400"/>
                <a:gd name="connsiteY69" fmla="*/ 1219200 h 2527300"/>
                <a:gd name="connsiteX70" fmla="*/ 2679700 w 3327400"/>
                <a:gd name="connsiteY70" fmla="*/ 1155700 h 2527300"/>
                <a:gd name="connsiteX71" fmla="*/ 2768600 w 3327400"/>
                <a:gd name="connsiteY71" fmla="*/ 1104900 h 2527300"/>
                <a:gd name="connsiteX72" fmla="*/ 2794000 w 3327400"/>
                <a:gd name="connsiteY72" fmla="*/ 1066800 h 2527300"/>
                <a:gd name="connsiteX73" fmla="*/ 2882900 w 3327400"/>
                <a:gd name="connsiteY73" fmla="*/ 1016000 h 2527300"/>
                <a:gd name="connsiteX74" fmla="*/ 2946400 w 3327400"/>
                <a:gd name="connsiteY74" fmla="*/ 965200 h 2527300"/>
                <a:gd name="connsiteX75" fmla="*/ 3035300 w 3327400"/>
                <a:gd name="connsiteY75" fmla="*/ 927100 h 2527300"/>
                <a:gd name="connsiteX76" fmla="*/ 3086100 w 3327400"/>
                <a:gd name="connsiteY76" fmla="*/ 901700 h 2527300"/>
                <a:gd name="connsiteX77" fmla="*/ 3162300 w 3327400"/>
                <a:gd name="connsiteY77" fmla="*/ 787400 h 2527300"/>
                <a:gd name="connsiteX78" fmla="*/ 3187700 w 3327400"/>
                <a:gd name="connsiteY78" fmla="*/ 482600 h 2527300"/>
                <a:gd name="connsiteX79" fmla="*/ 3263900 w 3327400"/>
                <a:gd name="connsiteY79" fmla="*/ 406400 h 2527300"/>
                <a:gd name="connsiteX80" fmla="*/ 3327400 w 3327400"/>
                <a:gd name="connsiteY80" fmla="*/ 330200 h 2527300"/>
                <a:gd name="connsiteX81" fmla="*/ 3314700 w 3327400"/>
                <a:gd name="connsiteY81" fmla="*/ 203200 h 2527300"/>
                <a:gd name="connsiteX82" fmla="*/ 3276600 w 3327400"/>
                <a:gd name="connsiteY82" fmla="*/ 177800 h 2527300"/>
                <a:gd name="connsiteX83" fmla="*/ 3149600 w 3327400"/>
                <a:gd name="connsiteY83" fmla="*/ 127000 h 2527300"/>
                <a:gd name="connsiteX84" fmla="*/ 2984500 w 3327400"/>
                <a:gd name="connsiteY84" fmla="*/ 101600 h 2527300"/>
                <a:gd name="connsiteX85" fmla="*/ 2984500 w 3327400"/>
                <a:gd name="connsiteY85"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89100 w 3327400"/>
                <a:gd name="connsiteY52" fmla="*/ 1981200 h 2527300"/>
                <a:gd name="connsiteX53" fmla="*/ 1701800 w 3327400"/>
                <a:gd name="connsiteY53" fmla="*/ 1943100 h 2527300"/>
                <a:gd name="connsiteX54" fmla="*/ 1790700 w 3327400"/>
                <a:gd name="connsiteY54" fmla="*/ 1854200 h 2527300"/>
                <a:gd name="connsiteX55" fmla="*/ 1854200 w 3327400"/>
                <a:gd name="connsiteY55" fmla="*/ 1778000 h 2527300"/>
                <a:gd name="connsiteX56" fmla="*/ 1892300 w 3327400"/>
                <a:gd name="connsiteY56" fmla="*/ 1765300 h 2527300"/>
                <a:gd name="connsiteX57" fmla="*/ 1930400 w 3327400"/>
                <a:gd name="connsiteY57" fmla="*/ 1739900 h 2527300"/>
                <a:gd name="connsiteX58" fmla="*/ 1943100 w 3327400"/>
                <a:gd name="connsiteY58" fmla="*/ 1701800 h 2527300"/>
                <a:gd name="connsiteX59" fmla="*/ 2006600 w 3327400"/>
                <a:gd name="connsiteY59" fmla="*/ 1663700 h 2527300"/>
                <a:gd name="connsiteX60" fmla="*/ 2044700 w 3327400"/>
                <a:gd name="connsiteY60" fmla="*/ 1638300 h 2527300"/>
                <a:gd name="connsiteX61" fmla="*/ 2120900 w 3327400"/>
                <a:gd name="connsiteY61" fmla="*/ 1562100 h 2527300"/>
                <a:gd name="connsiteX62" fmla="*/ 2209800 w 3327400"/>
                <a:gd name="connsiteY62" fmla="*/ 1511300 h 2527300"/>
                <a:gd name="connsiteX63" fmla="*/ 2286000 w 3327400"/>
                <a:gd name="connsiteY63" fmla="*/ 1460500 h 2527300"/>
                <a:gd name="connsiteX64" fmla="*/ 2336800 w 3327400"/>
                <a:gd name="connsiteY64" fmla="*/ 1409700 h 2527300"/>
                <a:gd name="connsiteX65" fmla="*/ 2413000 w 3327400"/>
                <a:gd name="connsiteY65" fmla="*/ 1358900 h 2527300"/>
                <a:gd name="connsiteX66" fmla="*/ 2451100 w 3327400"/>
                <a:gd name="connsiteY66" fmla="*/ 1320800 h 2527300"/>
                <a:gd name="connsiteX67" fmla="*/ 2540000 w 3327400"/>
                <a:gd name="connsiteY67" fmla="*/ 1257300 h 2527300"/>
                <a:gd name="connsiteX68" fmla="*/ 2565400 w 3327400"/>
                <a:gd name="connsiteY68" fmla="*/ 1219200 h 2527300"/>
                <a:gd name="connsiteX69" fmla="*/ 2679700 w 3327400"/>
                <a:gd name="connsiteY69" fmla="*/ 1155700 h 2527300"/>
                <a:gd name="connsiteX70" fmla="*/ 2768600 w 3327400"/>
                <a:gd name="connsiteY70" fmla="*/ 1104900 h 2527300"/>
                <a:gd name="connsiteX71" fmla="*/ 2794000 w 3327400"/>
                <a:gd name="connsiteY71" fmla="*/ 1066800 h 2527300"/>
                <a:gd name="connsiteX72" fmla="*/ 2882900 w 3327400"/>
                <a:gd name="connsiteY72" fmla="*/ 1016000 h 2527300"/>
                <a:gd name="connsiteX73" fmla="*/ 2946400 w 3327400"/>
                <a:gd name="connsiteY73" fmla="*/ 965200 h 2527300"/>
                <a:gd name="connsiteX74" fmla="*/ 3035300 w 3327400"/>
                <a:gd name="connsiteY74" fmla="*/ 927100 h 2527300"/>
                <a:gd name="connsiteX75" fmla="*/ 3086100 w 3327400"/>
                <a:gd name="connsiteY75" fmla="*/ 901700 h 2527300"/>
                <a:gd name="connsiteX76" fmla="*/ 3162300 w 3327400"/>
                <a:gd name="connsiteY76" fmla="*/ 787400 h 2527300"/>
                <a:gd name="connsiteX77" fmla="*/ 3187700 w 3327400"/>
                <a:gd name="connsiteY77" fmla="*/ 482600 h 2527300"/>
                <a:gd name="connsiteX78" fmla="*/ 3263900 w 3327400"/>
                <a:gd name="connsiteY78" fmla="*/ 406400 h 2527300"/>
                <a:gd name="connsiteX79" fmla="*/ 3327400 w 3327400"/>
                <a:gd name="connsiteY79" fmla="*/ 330200 h 2527300"/>
                <a:gd name="connsiteX80" fmla="*/ 3314700 w 3327400"/>
                <a:gd name="connsiteY80" fmla="*/ 203200 h 2527300"/>
                <a:gd name="connsiteX81" fmla="*/ 3276600 w 3327400"/>
                <a:gd name="connsiteY81" fmla="*/ 177800 h 2527300"/>
                <a:gd name="connsiteX82" fmla="*/ 3149600 w 3327400"/>
                <a:gd name="connsiteY82" fmla="*/ 127000 h 2527300"/>
                <a:gd name="connsiteX83" fmla="*/ 2984500 w 3327400"/>
                <a:gd name="connsiteY83" fmla="*/ 101600 h 2527300"/>
                <a:gd name="connsiteX84" fmla="*/ 2984500 w 3327400"/>
                <a:gd name="connsiteY84"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689100 w 3327400"/>
                <a:gd name="connsiteY52" fmla="*/ 1981200 h 2527300"/>
                <a:gd name="connsiteX53" fmla="*/ 1701800 w 3327400"/>
                <a:gd name="connsiteY53" fmla="*/ 1943100 h 2527300"/>
                <a:gd name="connsiteX54" fmla="*/ 1790700 w 3327400"/>
                <a:gd name="connsiteY54" fmla="*/ 1854200 h 2527300"/>
                <a:gd name="connsiteX55" fmla="*/ 1854200 w 3327400"/>
                <a:gd name="connsiteY55" fmla="*/ 1778000 h 2527300"/>
                <a:gd name="connsiteX56" fmla="*/ 1892300 w 3327400"/>
                <a:gd name="connsiteY56" fmla="*/ 1765300 h 2527300"/>
                <a:gd name="connsiteX57" fmla="*/ 1930400 w 3327400"/>
                <a:gd name="connsiteY57" fmla="*/ 1739900 h 2527300"/>
                <a:gd name="connsiteX58" fmla="*/ 1943100 w 3327400"/>
                <a:gd name="connsiteY58" fmla="*/ 1701800 h 2527300"/>
                <a:gd name="connsiteX59" fmla="*/ 2006600 w 3327400"/>
                <a:gd name="connsiteY59" fmla="*/ 1663700 h 2527300"/>
                <a:gd name="connsiteX60" fmla="*/ 2044700 w 3327400"/>
                <a:gd name="connsiteY60" fmla="*/ 1638300 h 2527300"/>
                <a:gd name="connsiteX61" fmla="*/ 2120900 w 3327400"/>
                <a:gd name="connsiteY61" fmla="*/ 1562100 h 2527300"/>
                <a:gd name="connsiteX62" fmla="*/ 2209800 w 3327400"/>
                <a:gd name="connsiteY62" fmla="*/ 1511300 h 2527300"/>
                <a:gd name="connsiteX63" fmla="*/ 2286000 w 3327400"/>
                <a:gd name="connsiteY63" fmla="*/ 1460500 h 2527300"/>
                <a:gd name="connsiteX64" fmla="*/ 2336800 w 3327400"/>
                <a:gd name="connsiteY64" fmla="*/ 1409700 h 2527300"/>
                <a:gd name="connsiteX65" fmla="*/ 2413000 w 3327400"/>
                <a:gd name="connsiteY65" fmla="*/ 1358900 h 2527300"/>
                <a:gd name="connsiteX66" fmla="*/ 2451100 w 3327400"/>
                <a:gd name="connsiteY66" fmla="*/ 1320800 h 2527300"/>
                <a:gd name="connsiteX67" fmla="*/ 2540000 w 3327400"/>
                <a:gd name="connsiteY67" fmla="*/ 1257300 h 2527300"/>
                <a:gd name="connsiteX68" fmla="*/ 2565400 w 3327400"/>
                <a:gd name="connsiteY68" fmla="*/ 1219200 h 2527300"/>
                <a:gd name="connsiteX69" fmla="*/ 2679700 w 3327400"/>
                <a:gd name="connsiteY69" fmla="*/ 1155700 h 2527300"/>
                <a:gd name="connsiteX70" fmla="*/ 2768600 w 3327400"/>
                <a:gd name="connsiteY70" fmla="*/ 1104900 h 2527300"/>
                <a:gd name="connsiteX71" fmla="*/ 2794000 w 3327400"/>
                <a:gd name="connsiteY71" fmla="*/ 1066800 h 2527300"/>
                <a:gd name="connsiteX72" fmla="*/ 2882900 w 3327400"/>
                <a:gd name="connsiteY72" fmla="*/ 1016000 h 2527300"/>
                <a:gd name="connsiteX73" fmla="*/ 2946400 w 3327400"/>
                <a:gd name="connsiteY73" fmla="*/ 965200 h 2527300"/>
                <a:gd name="connsiteX74" fmla="*/ 3035300 w 3327400"/>
                <a:gd name="connsiteY74" fmla="*/ 927100 h 2527300"/>
                <a:gd name="connsiteX75" fmla="*/ 3086100 w 3327400"/>
                <a:gd name="connsiteY75" fmla="*/ 901700 h 2527300"/>
                <a:gd name="connsiteX76" fmla="*/ 3162300 w 3327400"/>
                <a:gd name="connsiteY76" fmla="*/ 787400 h 2527300"/>
                <a:gd name="connsiteX77" fmla="*/ 3187700 w 3327400"/>
                <a:gd name="connsiteY77" fmla="*/ 482600 h 2527300"/>
                <a:gd name="connsiteX78" fmla="*/ 3263900 w 3327400"/>
                <a:gd name="connsiteY78" fmla="*/ 406400 h 2527300"/>
                <a:gd name="connsiteX79" fmla="*/ 3327400 w 3327400"/>
                <a:gd name="connsiteY79" fmla="*/ 330200 h 2527300"/>
                <a:gd name="connsiteX80" fmla="*/ 3314700 w 3327400"/>
                <a:gd name="connsiteY80" fmla="*/ 203200 h 2527300"/>
                <a:gd name="connsiteX81" fmla="*/ 3276600 w 3327400"/>
                <a:gd name="connsiteY81" fmla="*/ 177800 h 2527300"/>
                <a:gd name="connsiteX82" fmla="*/ 3149600 w 3327400"/>
                <a:gd name="connsiteY82" fmla="*/ 127000 h 2527300"/>
                <a:gd name="connsiteX83" fmla="*/ 2984500 w 3327400"/>
                <a:gd name="connsiteY83" fmla="*/ 101600 h 2527300"/>
                <a:gd name="connsiteX84" fmla="*/ 2984500 w 3327400"/>
                <a:gd name="connsiteY84"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689100 w 3327400"/>
                <a:gd name="connsiteY52" fmla="*/ 1981200 h 2527300"/>
                <a:gd name="connsiteX53" fmla="*/ 1790700 w 3327400"/>
                <a:gd name="connsiteY53" fmla="*/ 1854200 h 2527300"/>
                <a:gd name="connsiteX54" fmla="*/ 1854200 w 3327400"/>
                <a:gd name="connsiteY54" fmla="*/ 1778000 h 2527300"/>
                <a:gd name="connsiteX55" fmla="*/ 1892300 w 3327400"/>
                <a:gd name="connsiteY55" fmla="*/ 1765300 h 2527300"/>
                <a:gd name="connsiteX56" fmla="*/ 1930400 w 3327400"/>
                <a:gd name="connsiteY56" fmla="*/ 1739900 h 2527300"/>
                <a:gd name="connsiteX57" fmla="*/ 1943100 w 3327400"/>
                <a:gd name="connsiteY57" fmla="*/ 1701800 h 2527300"/>
                <a:gd name="connsiteX58" fmla="*/ 2006600 w 3327400"/>
                <a:gd name="connsiteY58" fmla="*/ 1663700 h 2527300"/>
                <a:gd name="connsiteX59" fmla="*/ 2044700 w 3327400"/>
                <a:gd name="connsiteY59" fmla="*/ 1638300 h 2527300"/>
                <a:gd name="connsiteX60" fmla="*/ 2120900 w 3327400"/>
                <a:gd name="connsiteY60" fmla="*/ 1562100 h 2527300"/>
                <a:gd name="connsiteX61" fmla="*/ 2209800 w 3327400"/>
                <a:gd name="connsiteY61" fmla="*/ 1511300 h 2527300"/>
                <a:gd name="connsiteX62" fmla="*/ 2286000 w 3327400"/>
                <a:gd name="connsiteY62" fmla="*/ 1460500 h 2527300"/>
                <a:gd name="connsiteX63" fmla="*/ 2336800 w 3327400"/>
                <a:gd name="connsiteY63" fmla="*/ 1409700 h 2527300"/>
                <a:gd name="connsiteX64" fmla="*/ 2413000 w 3327400"/>
                <a:gd name="connsiteY64" fmla="*/ 1358900 h 2527300"/>
                <a:gd name="connsiteX65" fmla="*/ 2451100 w 3327400"/>
                <a:gd name="connsiteY65" fmla="*/ 1320800 h 2527300"/>
                <a:gd name="connsiteX66" fmla="*/ 2540000 w 3327400"/>
                <a:gd name="connsiteY66" fmla="*/ 1257300 h 2527300"/>
                <a:gd name="connsiteX67" fmla="*/ 2565400 w 3327400"/>
                <a:gd name="connsiteY67" fmla="*/ 1219200 h 2527300"/>
                <a:gd name="connsiteX68" fmla="*/ 2679700 w 3327400"/>
                <a:gd name="connsiteY68" fmla="*/ 1155700 h 2527300"/>
                <a:gd name="connsiteX69" fmla="*/ 2768600 w 3327400"/>
                <a:gd name="connsiteY69" fmla="*/ 1104900 h 2527300"/>
                <a:gd name="connsiteX70" fmla="*/ 2794000 w 3327400"/>
                <a:gd name="connsiteY70" fmla="*/ 1066800 h 2527300"/>
                <a:gd name="connsiteX71" fmla="*/ 2882900 w 3327400"/>
                <a:gd name="connsiteY71" fmla="*/ 1016000 h 2527300"/>
                <a:gd name="connsiteX72" fmla="*/ 2946400 w 3327400"/>
                <a:gd name="connsiteY72" fmla="*/ 965200 h 2527300"/>
                <a:gd name="connsiteX73" fmla="*/ 3035300 w 3327400"/>
                <a:gd name="connsiteY73" fmla="*/ 927100 h 2527300"/>
                <a:gd name="connsiteX74" fmla="*/ 3086100 w 3327400"/>
                <a:gd name="connsiteY74" fmla="*/ 901700 h 2527300"/>
                <a:gd name="connsiteX75" fmla="*/ 3162300 w 3327400"/>
                <a:gd name="connsiteY75" fmla="*/ 787400 h 2527300"/>
                <a:gd name="connsiteX76" fmla="*/ 3187700 w 3327400"/>
                <a:gd name="connsiteY76" fmla="*/ 482600 h 2527300"/>
                <a:gd name="connsiteX77" fmla="*/ 3263900 w 3327400"/>
                <a:gd name="connsiteY77" fmla="*/ 406400 h 2527300"/>
                <a:gd name="connsiteX78" fmla="*/ 3327400 w 3327400"/>
                <a:gd name="connsiteY78" fmla="*/ 330200 h 2527300"/>
                <a:gd name="connsiteX79" fmla="*/ 3314700 w 3327400"/>
                <a:gd name="connsiteY79" fmla="*/ 203200 h 2527300"/>
                <a:gd name="connsiteX80" fmla="*/ 3276600 w 3327400"/>
                <a:gd name="connsiteY80" fmla="*/ 177800 h 2527300"/>
                <a:gd name="connsiteX81" fmla="*/ 3149600 w 3327400"/>
                <a:gd name="connsiteY81" fmla="*/ 127000 h 2527300"/>
                <a:gd name="connsiteX82" fmla="*/ 2984500 w 3327400"/>
                <a:gd name="connsiteY82" fmla="*/ 101600 h 2527300"/>
                <a:gd name="connsiteX83" fmla="*/ 2984500 w 3327400"/>
                <a:gd name="connsiteY83"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790700 w 3327400"/>
                <a:gd name="connsiteY52" fmla="*/ 1854200 h 2527300"/>
                <a:gd name="connsiteX53" fmla="*/ 1854200 w 3327400"/>
                <a:gd name="connsiteY53" fmla="*/ 1778000 h 2527300"/>
                <a:gd name="connsiteX54" fmla="*/ 1892300 w 3327400"/>
                <a:gd name="connsiteY54" fmla="*/ 1765300 h 2527300"/>
                <a:gd name="connsiteX55" fmla="*/ 1930400 w 3327400"/>
                <a:gd name="connsiteY55" fmla="*/ 1739900 h 2527300"/>
                <a:gd name="connsiteX56" fmla="*/ 1943100 w 3327400"/>
                <a:gd name="connsiteY56" fmla="*/ 1701800 h 2527300"/>
                <a:gd name="connsiteX57" fmla="*/ 2006600 w 3327400"/>
                <a:gd name="connsiteY57" fmla="*/ 1663700 h 2527300"/>
                <a:gd name="connsiteX58" fmla="*/ 2044700 w 3327400"/>
                <a:gd name="connsiteY58" fmla="*/ 1638300 h 2527300"/>
                <a:gd name="connsiteX59" fmla="*/ 2120900 w 3327400"/>
                <a:gd name="connsiteY59" fmla="*/ 1562100 h 2527300"/>
                <a:gd name="connsiteX60" fmla="*/ 2209800 w 3327400"/>
                <a:gd name="connsiteY60" fmla="*/ 1511300 h 2527300"/>
                <a:gd name="connsiteX61" fmla="*/ 2286000 w 3327400"/>
                <a:gd name="connsiteY61" fmla="*/ 1460500 h 2527300"/>
                <a:gd name="connsiteX62" fmla="*/ 2336800 w 3327400"/>
                <a:gd name="connsiteY62" fmla="*/ 1409700 h 2527300"/>
                <a:gd name="connsiteX63" fmla="*/ 2413000 w 3327400"/>
                <a:gd name="connsiteY63" fmla="*/ 1358900 h 2527300"/>
                <a:gd name="connsiteX64" fmla="*/ 2451100 w 3327400"/>
                <a:gd name="connsiteY64" fmla="*/ 1320800 h 2527300"/>
                <a:gd name="connsiteX65" fmla="*/ 2540000 w 3327400"/>
                <a:gd name="connsiteY65" fmla="*/ 1257300 h 2527300"/>
                <a:gd name="connsiteX66" fmla="*/ 2565400 w 3327400"/>
                <a:gd name="connsiteY66" fmla="*/ 1219200 h 2527300"/>
                <a:gd name="connsiteX67" fmla="*/ 2679700 w 3327400"/>
                <a:gd name="connsiteY67" fmla="*/ 1155700 h 2527300"/>
                <a:gd name="connsiteX68" fmla="*/ 2768600 w 3327400"/>
                <a:gd name="connsiteY68" fmla="*/ 1104900 h 2527300"/>
                <a:gd name="connsiteX69" fmla="*/ 2794000 w 3327400"/>
                <a:gd name="connsiteY69" fmla="*/ 1066800 h 2527300"/>
                <a:gd name="connsiteX70" fmla="*/ 2882900 w 3327400"/>
                <a:gd name="connsiteY70" fmla="*/ 1016000 h 2527300"/>
                <a:gd name="connsiteX71" fmla="*/ 2946400 w 3327400"/>
                <a:gd name="connsiteY71" fmla="*/ 965200 h 2527300"/>
                <a:gd name="connsiteX72" fmla="*/ 3035300 w 3327400"/>
                <a:gd name="connsiteY72" fmla="*/ 927100 h 2527300"/>
                <a:gd name="connsiteX73" fmla="*/ 3086100 w 3327400"/>
                <a:gd name="connsiteY73" fmla="*/ 901700 h 2527300"/>
                <a:gd name="connsiteX74" fmla="*/ 3162300 w 3327400"/>
                <a:gd name="connsiteY74" fmla="*/ 787400 h 2527300"/>
                <a:gd name="connsiteX75" fmla="*/ 3187700 w 3327400"/>
                <a:gd name="connsiteY75" fmla="*/ 482600 h 2527300"/>
                <a:gd name="connsiteX76" fmla="*/ 3263900 w 3327400"/>
                <a:gd name="connsiteY76" fmla="*/ 406400 h 2527300"/>
                <a:gd name="connsiteX77" fmla="*/ 3327400 w 3327400"/>
                <a:gd name="connsiteY77" fmla="*/ 330200 h 2527300"/>
                <a:gd name="connsiteX78" fmla="*/ 3314700 w 3327400"/>
                <a:gd name="connsiteY78" fmla="*/ 203200 h 2527300"/>
                <a:gd name="connsiteX79" fmla="*/ 3276600 w 3327400"/>
                <a:gd name="connsiteY79" fmla="*/ 177800 h 2527300"/>
                <a:gd name="connsiteX80" fmla="*/ 3149600 w 3327400"/>
                <a:gd name="connsiteY80" fmla="*/ 127000 h 2527300"/>
                <a:gd name="connsiteX81" fmla="*/ 2984500 w 3327400"/>
                <a:gd name="connsiteY81" fmla="*/ 101600 h 2527300"/>
                <a:gd name="connsiteX82" fmla="*/ 2984500 w 3327400"/>
                <a:gd name="connsiteY82"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727200 w 3327400"/>
                <a:gd name="connsiteY52" fmla="*/ 1866900 h 2527300"/>
                <a:gd name="connsiteX53" fmla="*/ 1854200 w 3327400"/>
                <a:gd name="connsiteY53" fmla="*/ 1778000 h 2527300"/>
                <a:gd name="connsiteX54" fmla="*/ 1892300 w 3327400"/>
                <a:gd name="connsiteY54" fmla="*/ 1765300 h 2527300"/>
                <a:gd name="connsiteX55" fmla="*/ 1930400 w 3327400"/>
                <a:gd name="connsiteY55" fmla="*/ 1739900 h 2527300"/>
                <a:gd name="connsiteX56" fmla="*/ 1943100 w 3327400"/>
                <a:gd name="connsiteY56" fmla="*/ 1701800 h 2527300"/>
                <a:gd name="connsiteX57" fmla="*/ 2006600 w 3327400"/>
                <a:gd name="connsiteY57" fmla="*/ 1663700 h 2527300"/>
                <a:gd name="connsiteX58" fmla="*/ 2044700 w 3327400"/>
                <a:gd name="connsiteY58" fmla="*/ 1638300 h 2527300"/>
                <a:gd name="connsiteX59" fmla="*/ 2120900 w 3327400"/>
                <a:gd name="connsiteY59" fmla="*/ 1562100 h 2527300"/>
                <a:gd name="connsiteX60" fmla="*/ 2209800 w 3327400"/>
                <a:gd name="connsiteY60" fmla="*/ 1511300 h 2527300"/>
                <a:gd name="connsiteX61" fmla="*/ 2286000 w 3327400"/>
                <a:gd name="connsiteY61" fmla="*/ 1460500 h 2527300"/>
                <a:gd name="connsiteX62" fmla="*/ 2336800 w 3327400"/>
                <a:gd name="connsiteY62" fmla="*/ 1409700 h 2527300"/>
                <a:gd name="connsiteX63" fmla="*/ 2413000 w 3327400"/>
                <a:gd name="connsiteY63" fmla="*/ 1358900 h 2527300"/>
                <a:gd name="connsiteX64" fmla="*/ 2451100 w 3327400"/>
                <a:gd name="connsiteY64" fmla="*/ 1320800 h 2527300"/>
                <a:gd name="connsiteX65" fmla="*/ 2540000 w 3327400"/>
                <a:gd name="connsiteY65" fmla="*/ 1257300 h 2527300"/>
                <a:gd name="connsiteX66" fmla="*/ 2565400 w 3327400"/>
                <a:gd name="connsiteY66" fmla="*/ 1219200 h 2527300"/>
                <a:gd name="connsiteX67" fmla="*/ 2679700 w 3327400"/>
                <a:gd name="connsiteY67" fmla="*/ 1155700 h 2527300"/>
                <a:gd name="connsiteX68" fmla="*/ 2768600 w 3327400"/>
                <a:gd name="connsiteY68" fmla="*/ 1104900 h 2527300"/>
                <a:gd name="connsiteX69" fmla="*/ 2794000 w 3327400"/>
                <a:gd name="connsiteY69" fmla="*/ 1066800 h 2527300"/>
                <a:gd name="connsiteX70" fmla="*/ 2882900 w 3327400"/>
                <a:gd name="connsiteY70" fmla="*/ 1016000 h 2527300"/>
                <a:gd name="connsiteX71" fmla="*/ 2946400 w 3327400"/>
                <a:gd name="connsiteY71" fmla="*/ 965200 h 2527300"/>
                <a:gd name="connsiteX72" fmla="*/ 3035300 w 3327400"/>
                <a:gd name="connsiteY72" fmla="*/ 927100 h 2527300"/>
                <a:gd name="connsiteX73" fmla="*/ 3086100 w 3327400"/>
                <a:gd name="connsiteY73" fmla="*/ 901700 h 2527300"/>
                <a:gd name="connsiteX74" fmla="*/ 3162300 w 3327400"/>
                <a:gd name="connsiteY74" fmla="*/ 787400 h 2527300"/>
                <a:gd name="connsiteX75" fmla="*/ 3187700 w 3327400"/>
                <a:gd name="connsiteY75" fmla="*/ 482600 h 2527300"/>
                <a:gd name="connsiteX76" fmla="*/ 3263900 w 3327400"/>
                <a:gd name="connsiteY76" fmla="*/ 406400 h 2527300"/>
                <a:gd name="connsiteX77" fmla="*/ 3327400 w 3327400"/>
                <a:gd name="connsiteY77" fmla="*/ 330200 h 2527300"/>
                <a:gd name="connsiteX78" fmla="*/ 3314700 w 3327400"/>
                <a:gd name="connsiteY78" fmla="*/ 203200 h 2527300"/>
                <a:gd name="connsiteX79" fmla="*/ 3276600 w 3327400"/>
                <a:gd name="connsiteY79" fmla="*/ 177800 h 2527300"/>
                <a:gd name="connsiteX80" fmla="*/ 3149600 w 3327400"/>
                <a:gd name="connsiteY80" fmla="*/ 127000 h 2527300"/>
                <a:gd name="connsiteX81" fmla="*/ 2984500 w 3327400"/>
                <a:gd name="connsiteY81" fmla="*/ 101600 h 2527300"/>
                <a:gd name="connsiteX82" fmla="*/ 2984500 w 3327400"/>
                <a:gd name="connsiteY82"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54150 w 3327400"/>
                <a:gd name="connsiteY50" fmla="*/ 2070100 h 2527300"/>
                <a:gd name="connsiteX51" fmla="*/ 1727200 w 3327400"/>
                <a:gd name="connsiteY51" fmla="*/ 1866900 h 2527300"/>
                <a:gd name="connsiteX52" fmla="*/ 1854200 w 3327400"/>
                <a:gd name="connsiteY52" fmla="*/ 1778000 h 2527300"/>
                <a:gd name="connsiteX53" fmla="*/ 1892300 w 3327400"/>
                <a:gd name="connsiteY53" fmla="*/ 1765300 h 2527300"/>
                <a:gd name="connsiteX54" fmla="*/ 1930400 w 3327400"/>
                <a:gd name="connsiteY54" fmla="*/ 1739900 h 2527300"/>
                <a:gd name="connsiteX55" fmla="*/ 1943100 w 3327400"/>
                <a:gd name="connsiteY55" fmla="*/ 1701800 h 2527300"/>
                <a:gd name="connsiteX56" fmla="*/ 2006600 w 3327400"/>
                <a:gd name="connsiteY56" fmla="*/ 1663700 h 2527300"/>
                <a:gd name="connsiteX57" fmla="*/ 2044700 w 3327400"/>
                <a:gd name="connsiteY57" fmla="*/ 1638300 h 2527300"/>
                <a:gd name="connsiteX58" fmla="*/ 2120900 w 3327400"/>
                <a:gd name="connsiteY58" fmla="*/ 1562100 h 2527300"/>
                <a:gd name="connsiteX59" fmla="*/ 2209800 w 3327400"/>
                <a:gd name="connsiteY59" fmla="*/ 1511300 h 2527300"/>
                <a:gd name="connsiteX60" fmla="*/ 2286000 w 3327400"/>
                <a:gd name="connsiteY60" fmla="*/ 1460500 h 2527300"/>
                <a:gd name="connsiteX61" fmla="*/ 2336800 w 3327400"/>
                <a:gd name="connsiteY61" fmla="*/ 1409700 h 2527300"/>
                <a:gd name="connsiteX62" fmla="*/ 2413000 w 3327400"/>
                <a:gd name="connsiteY62" fmla="*/ 1358900 h 2527300"/>
                <a:gd name="connsiteX63" fmla="*/ 2451100 w 3327400"/>
                <a:gd name="connsiteY63" fmla="*/ 1320800 h 2527300"/>
                <a:gd name="connsiteX64" fmla="*/ 2540000 w 3327400"/>
                <a:gd name="connsiteY64" fmla="*/ 1257300 h 2527300"/>
                <a:gd name="connsiteX65" fmla="*/ 2565400 w 3327400"/>
                <a:gd name="connsiteY65" fmla="*/ 1219200 h 2527300"/>
                <a:gd name="connsiteX66" fmla="*/ 2679700 w 3327400"/>
                <a:gd name="connsiteY66" fmla="*/ 1155700 h 2527300"/>
                <a:gd name="connsiteX67" fmla="*/ 2768600 w 3327400"/>
                <a:gd name="connsiteY67" fmla="*/ 1104900 h 2527300"/>
                <a:gd name="connsiteX68" fmla="*/ 2794000 w 3327400"/>
                <a:gd name="connsiteY68" fmla="*/ 1066800 h 2527300"/>
                <a:gd name="connsiteX69" fmla="*/ 2882900 w 3327400"/>
                <a:gd name="connsiteY69" fmla="*/ 1016000 h 2527300"/>
                <a:gd name="connsiteX70" fmla="*/ 2946400 w 3327400"/>
                <a:gd name="connsiteY70" fmla="*/ 965200 h 2527300"/>
                <a:gd name="connsiteX71" fmla="*/ 3035300 w 3327400"/>
                <a:gd name="connsiteY71" fmla="*/ 927100 h 2527300"/>
                <a:gd name="connsiteX72" fmla="*/ 3086100 w 3327400"/>
                <a:gd name="connsiteY72" fmla="*/ 901700 h 2527300"/>
                <a:gd name="connsiteX73" fmla="*/ 3162300 w 3327400"/>
                <a:gd name="connsiteY73" fmla="*/ 787400 h 2527300"/>
                <a:gd name="connsiteX74" fmla="*/ 3187700 w 3327400"/>
                <a:gd name="connsiteY74" fmla="*/ 482600 h 2527300"/>
                <a:gd name="connsiteX75" fmla="*/ 3263900 w 3327400"/>
                <a:gd name="connsiteY75" fmla="*/ 406400 h 2527300"/>
                <a:gd name="connsiteX76" fmla="*/ 3327400 w 3327400"/>
                <a:gd name="connsiteY76" fmla="*/ 330200 h 2527300"/>
                <a:gd name="connsiteX77" fmla="*/ 3314700 w 3327400"/>
                <a:gd name="connsiteY77" fmla="*/ 203200 h 2527300"/>
                <a:gd name="connsiteX78" fmla="*/ 3276600 w 3327400"/>
                <a:gd name="connsiteY78" fmla="*/ 177800 h 2527300"/>
                <a:gd name="connsiteX79" fmla="*/ 3149600 w 3327400"/>
                <a:gd name="connsiteY79" fmla="*/ 127000 h 2527300"/>
                <a:gd name="connsiteX80" fmla="*/ 2984500 w 3327400"/>
                <a:gd name="connsiteY80" fmla="*/ 101600 h 2527300"/>
                <a:gd name="connsiteX81" fmla="*/ 2984500 w 3327400"/>
                <a:gd name="connsiteY81"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454150 w 3327400"/>
                <a:gd name="connsiteY49" fmla="*/ 2070100 h 2527300"/>
                <a:gd name="connsiteX50" fmla="*/ 1727200 w 3327400"/>
                <a:gd name="connsiteY50" fmla="*/ 1866900 h 2527300"/>
                <a:gd name="connsiteX51" fmla="*/ 1854200 w 3327400"/>
                <a:gd name="connsiteY51" fmla="*/ 1778000 h 2527300"/>
                <a:gd name="connsiteX52" fmla="*/ 1892300 w 3327400"/>
                <a:gd name="connsiteY52" fmla="*/ 1765300 h 2527300"/>
                <a:gd name="connsiteX53" fmla="*/ 1930400 w 3327400"/>
                <a:gd name="connsiteY53" fmla="*/ 1739900 h 2527300"/>
                <a:gd name="connsiteX54" fmla="*/ 1943100 w 3327400"/>
                <a:gd name="connsiteY54" fmla="*/ 1701800 h 2527300"/>
                <a:gd name="connsiteX55" fmla="*/ 2006600 w 3327400"/>
                <a:gd name="connsiteY55" fmla="*/ 1663700 h 2527300"/>
                <a:gd name="connsiteX56" fmla="*/ 2044700 w 3327400"/>
                <a:gd name="connsiteY56" fmla="*/ 1638300 h 2527300"/>
                <a:gd name="connsiteX57" fmla="*/ 2120900 w 3327400"/>
                <a:gd name="connsiteY57" fmla="*/ 1562100 h 2527300"/>
                <a:gd name="connsiteX58" fmla="*/ 2209800 w 3327400"/>
                <a:gd name="connsiteY58" fmla="*/ 1511300 h 2527300"/>
                <a:gd name="connsiteX59" fmla="*/ 2286000 w 3327400"/>
                <a:gd name="connsiteY59" fmla="*/ 1460500 h 2527300"/>
                <a:gd name="connsiteX60" fmla="*/ 2336800 w 3327400"/>
                <a:gd name="connsiteY60" fmla="*/ 1409700 h 2527300"/>
                <a:gd name="connsiteX61" fmla="*/ 2413000 w 3327400"/>
                <a:gd name="connsiteY61" fmla="*/ 1358900 h 2527300"/>
                <a:gd name="connsiteX62" fmla="*/ 2451100 w 3327400"/>
                <a:gd name="connsiteY62" fmla="*/ 1320800 h 2527300"/>
                <a:gd name="connsiteX63" fmla="*/ 2540000 w 3327400"/>
                <a:gd name="connsiteY63" fmla="*/ 1257300 h 2527300"/>
                <a:gd name="connsiteX64" fmla="*/ 2565400 w 3327400"/>
                <a:gd name="connsiteY64" fmla="*/ 1219200 h 2527300"/>
                <a:gd name="connsiteX65" fmla="*/ 2679700 w 3327400"/>
                <a:gd name="connsiteY65" fmla="*/ 1155700 h 2527300"/>
                <a:gd name="connsiteX66" fmla="*/ 2768600 w 3327400"/>
                <a:gd name="connsiteY66" fmla="*/ 1104900 h 2527300"/>
                <a:gd name="connsiteX67" fmla="*/ 2794000 w 3327400"/>
                <a:gd name="connsiteY67" fmla="*/ 1066800 h 2527300"/>
                <a:gd name="connsiteX68" fmla="*/ 2882900 w 3327400"/>
                <a:gd name="connsiteY68" fmla="*/ 1016000 h 2527300"/>
                <a:gd name="connsiteX69" fmla="*/ 2946400 w 3327400"/>
                <a:gd name="connsiteY69" fmla="*/ 965200 h 2527300"/>
                <a:gd name="connsiteX70" fmla="*/ 3035300 w 3327400"/>
                <a:gd name="connsiteY70" fmla="*/ 927100 h 2527300"/>
                <a:gd name="connsiteX71" fmla="*/ 3086100 w 3327400"/>
                <a:gd name="connsiteY71" fmla="*/ 901700 h 2527300"/>
                <a:gd name="connsiteX72" fmla="*/ 3162300 w 3327400"/>
                <a:gd name="connsiteY72" fmla="*/ 787400 h 2527300"/>
                <a:gd name="connsiteX73" fmla="*/ 3187700 w 3327400"/>
                <a:gd name="connsiteY73" fmla="*/ 482600 h 2527300"/>
                <a:gd name="connsiteX74" fmla="*/ 3263900 w 3327400"/>
                <a:gd name="connsiteY74" fmla="*/ 406400 h 2527300"/>
                <a:gd name="connsiteX75" fmla="*/ 3327400 w 3327400"/>
                <a:gd name="connsiteY75" fmla="*/ 330200 h 2527300"/>
                <a:gd name="connsiteX76" fmla="*/ 3314700 w 3327400"/>
                <a:gd name="connsiteY76" fmla="*/ 203200 h 2527300"/>
                <a:gd name="connsiteX77" fmla="*/ 3276600 w 3327400"/>
                <a:gd name="connsiteY77" fmla="*/ 177800 h 2527300"/>
                <a:gd name="connsiteX78" fmla="*/ 3149600 w 3327400"/>
                <a:gd name="connsiteY78" fmla="*/ 127000 h 2527300"/>
                <a:gd name="connsiteX79" fmla="*/ 2984500 w 3327400"/>
                <a:gd name="connsiteY79" fmla="*/ 101600 h 2527300"/>
                <a:gd name="connsiteX80" fmla="*/ 2984500 w 3327400"/>
                <a:gd name="connsiteY80"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454150 w 3327400"/>
                <a:gd name="connsiteY48" fmla="*/ 2070100 h 2527300"/>
                <a:gd name="connsiteX49" fmla="*/ 1727200 w 3327400"/>
                <a:gd name="connsiteY49" fmla="*/ 1866900 h 2527300"/>
                <a:gd name="connsiteX50" fmla="*/ 1854200 w 3327400"/>
                <a:gd name="connsiteY50" fmla="*/ 1778000 h 2527300"/>
                <a:gd name="connsiteX51" fmla="*/ 1892300 w 3327400"/>
                <a:gd name="connsiteY51" fmla="*/ 1765300 h 2527300"/>
                <a:gd name="connsiteX52" fmla="*/ 1930400 w 3327400"/>
                <a:gd name="connsiteY52" fmla="*/ 1739900 h 2527300"/>
                <a:gd name="connsiteX53" fmla="*/ 1943100 w 3327400"/>
                <a:gd name="connsiteY53" fmla="*/ 1701800 h 2527300"/>
                <a:gd name="connsiteX54" fmla="*/ 2006600 w 3327400"/>
                <a:gd name="connsiteY54" fmla="*/ 1663700 h 2527300"/>
                <a:gd name="connsiteX55" fmla="*/ 2044700 w 3327400"/>
                <a:gd name="connsiteY55" fmla="*/ 1638300 h 2527300"/>
                <a:gd name="connsiteX56" fmla="*/ 2120900 w 3327400"/>
                <a:gd name="connsiteY56" fmla="*/ 1562100 h 2527300"/>
                <a:gd name="connsiteX57" fmla="*/ 2209800 w 3327400"/>
                <a:gd name="connsiteY57" fmla="*/ 1511300 h 2527300"/>
                <a:gd name="connsiteX58" fmla="*/ 2286000 w 3327400"/>
                <a:gd name="connsiteY58" fmla="*/ 1460500 h 2527300"/>
                <a:gd name="connsiteX59" fmla="*/ 2336800 w 3327400"/>
                <a:gd name="connsiteY59" fmla="*/ 1409700 h 2527300"/>
                <a:gd name="connsiteX60" fmla="*/ 2413000 w 3327400"/>
                <a:gd name="connsiteY60" fmla="*/ 1358900 h 2527300"/>
                <a:gd name="connsiteX61" fmla="*/ 2451100 w 3327400"/>
                <a:gd name="connsiteY61" fmla="*/ 1320800 h 2527300"/>
                <a:gd name="connsiteX62" fmla="*/ 2540000 w 3327400"/>
                <a:gd name="connsiteY62" fmla="*/ 1257300 h 2527300"/>
                <a:gd name="connsiteX63" fmla="*/ 2565400 w 3327400"/>
                <a:gd name="connsiteY63" fmla="*/ 1219200 h 2527300"/>
                <a:gd name="connsiteX64" fmla="*/ 2679700 w 3327400"/>
                <a:gd name="connsiteY64" fmla="*/ 1155700 h 2527300"/>
                <a:gd name="connsiteX65" fmla="*/ 2768600 w 3327400"/>
                <a:gd name="connsiteY65" fmla="*/ 1104900 h 2527300"/>
                <a:gd name="connsiteX66" fmla="*/ 2794000 w 3327400"/>
                <a:gd name="connsiteY66" fmla="*/ 1066800 h 2527300"/>
                <a:gd name="connsiteX67" fmla="*/ 2882900 w 3327400"/>
                <a:gd name="connsiteY67" fmla="*/ 1016000 h 2527300"/>
                <a:gd name="connsiteX68" fmla="*/ 2946400 w 3327400"/>
                <a:gd name="connsiteY68" fmla="*/ 965200 h 2527300"/>
                <a:gd name="connsiteX69" fmla="*/ 3035300 w 3327400"/>
                <a:gd name="connsiteY69" fmla="*/ 927100 h 2527300"/>
                <a:gd name="connsiteX70" fmla="*/ 3086100 w 3327400"/>
                <a:gd name="connsiteY70" fmla="*/ 901700 h 2527300"/>
                <a:gd name="connsiteX71" fmla="*/ 3162300 w 3327400"/>
                <a:gd name="connsiteY71" fmla="*/ 787400 h 2527300"/>
                <a:gd name="connsiteX72" fmla="*/ 3187700 w 3327400"/>
                <a:gd name="connsiteY72" fmla="*/ 482600 h 2527300"/>
                <a:gd name="connsiteX73" fmla="*/ 3263900 w 3327400"/>
                <a:gd name="connsiteY73" fmla="*/ 406400 h 2527300"/>
                <a:gd name="connsiteX74" fmla="*/ 3327400 w 3327400"/>
                <a:gd name="connsiteY74" fmla="*/ 330200 h 2527300"/>
                <a:gd name="connsiteX75" fmla="*/ 3314700 w 3327400"/>
                <a:gd name="connsiteY75" fmla="*/ 203200 h 2527300"/>
                <a:gd name="connsiteX76" fmla="*/ 3276600 w 3327400"/>
                <a:gd name="connsiteY76" fmla="*/ 177800 h 2527300"/>
                <a:gd name="connsiteX77" fmla="*/ 3149600 w 3327400"/>
                <a:gd name="connsiteY77" fmla="*/ 127000 h 2527300"/>
                <a:gd name="connsiteX78" fmla="*/ 2984500 w 3327400"/>
                <a:gd name="connsiteY78" fmla="*/ 101600 h 2527300"/>
                <a:gd name="connsiteX79" fmla="*/ 2984500 w 3327400"/>
                <a:gd name="connsiteY79"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155700 w 3327400"/>
                <a:gd name="connsiteY47" fmla="*/ 2247900 h 2527300"/>
                <a:gd name="connsiteX48" fmla="*/ 1454150 w 3327400"/>
                <a:gd name="connsiteY48" fmla="*/ 2070100 h 2527300"/>
                <a:gd name="connsiteX49" fmla="*/ 1727200 w 3327400"/>
                <a:gd name="connsiteY49" fmla="*/ 1866900 h 2527300"/>
                <a:gd name="connsiteX50" fmla="*/ 1854200 w 3327400"/>
                <a:gd name="connsiteY50" fmla="*/ 1778000 h 2527300"/>
                <a:gd name="connsiteX51" fmla="*/ 1892300 w 3327400"/>
                <a:gd name="connsiteY51" fmla="*/ 1765300 h 2527300"/>
                <a:gd name="connsiteX52" fmla="*/ 1930400 w 3327400"/>
                <a:gd name="connsiteY52" fmla="*/ 1739900 h 2527300"/>
                <a:gd name="connsiteX53" fmla="*/ 1943100 w 3327400"/>
                <a:gd name="connsiteY53" fmla="*/ 1701800 h 2527300"/>
                <a:gd name="connsiteX54" fmla="*/ 2006600 w 3327400"/>
                <a:gd name="connsiteY54" fmla="*/ 1663700 h 2527300"/>
                <a:gd name="connsiteX55" fmla="*/ 2044700 w 3327400"/>
                <a:gd name="connsiteY55" fmla="*/ 1638300 h 2527300"/>
                <a:gd name="connsiteX56" fmla="*/ 2120900 w 3327400"/>
                <a:gd name="connsiteY56" fmla="*/ 1562100 h 2527300"/>
                <a:gd name="connsiteX57" fmla="*/ 2209800 w 3327400"/>
                <a:gd name="connsiteY57" fmla="*/ 1511300 h 2527300"/>
                <a:gd name="connsiteX58" fmla="*/ 2286000 w 3327400"/>
                <a:gd name="connsiteY58" fmla="*/ 1460500 h 2527300"/>
                <a:gd name="connsiteX59" fmla="*/ 2336800 w 3327400"/>
                <a:gd name="connsiteY59" fmla="*/ 1409700 h 2527300"/>
                <a:gd name="connsiteX60" fmla="*/ 2413000 w 3327400"/>
                <a:gd name="connsiteY60" fmla="*/ 1358900 h 2527300"/>
                <a:gd name="connsiteX61" fmla="*/ 2451100 w 3327400"/>
                <a:gd name="connsiteY61" fmla="*/ 1320800 h 2527300"/>
                <a:gd name="connsiteX62" fmla="*/ 2540000 w 3327400"/>
                <a:gd name="connsiteY62" fmla="*/ 1257300 h 2527300"/>
                <a:gd name="connsiteX63" fmla="*/ 2565400 w 3327400"/>
                <a:gd name="connsiteY63" fmla="*/ 1219200 h 2527300"/>
                <a:gd name="connsiteX64" fmla="*/ 2679700 w 3327400"/>
                <a:gd name="connsiteY64" fmla="*/ 1155700 h 2527300"/>
                <a:gd name="connsiteX65" fmla="*/ 2768600 w 3327400"/>
                <a:gd name="connsiteY65" fmla="*/ 1104900 h 2527300"/>
                <a:gd name="connsiteX66" fmla="*/ 2794000 w 3327400"/>
                <a:gd name="connsiteY66" fmla="*/ 1066800 h 2527300"/>
                <a:gd name="connsiteX67" fmla="*/ 2882900 w 3327400"/>
                <a:gd name="connsiteY67" fmla="*/ 1016000 h 2527300"/>
                <a:gd name="connsiteX68" fmla="*/ 2946400 w 3327400"/>
                <a:gd name="connsiteY68" fmla="*/ 965200 h 2527300"/>
                <a:gd name="connsiteX69" fmla="*/ 3035300 w 3327400"/>
                <a:gd name="connsiteY69" fmla="*/ 927100 h 2527300"/>
                <a:gd name="connsiteX70" fmla="*/ 3086100 w 3327400"/>
                <a:gd name="connsiteY70" fmla="*/ 901700 h 2527300"/>
                <a:gd name="connsiteX71" fmla="*/ 3162300 w 3327400"/>
                <a:gd name="connsiteY71" fmla="*/ 787400 h 2527300"/>
                <a:gd name="connsiteX72" fmla="*/ 3187700 w 3327400"/>
                <a:gd name="connsiteY72" fmla="*/ 482600 h 2527300"/>
                <a:gd name="connsiteX73" fmla="*/ 3263900 w 3327400"/>
                <a:gd name="connsiteY73" fmla="*/ 406400 h 2527300"/>
                <a:gd name="connsiteX74" fmla="*/ 3327400 w 3327400"/>
                <a:gd name="connsiteY74" fmla="*/ 330200 h 2527300"/>
                <a:gd name="connsiteX75" fmla="*/ 3314700 w 3327400"/>
                <a:gd name="connsiteY75" fmla="*/ 203200 h 2527300"/>
                <a:gd name="connsiteX76" fmla="*/ 3276600 w 3327400"/>
                <a:gd name="connsiteY76" fmla="*/ 177800 h 2527300"/>
                <a:gd name="connsiteX77" fmla="*/ 3149600 w 3327400"/>
                <a:gd name="connsiteY77" fmla="*/ 127000 h 2527300"/>
                <a:gd name="connsiteX78" fmla="*/ 2984500 w 3327400"/>
                <a:gd name="connsiteY78" fmla="*/ 101600 h 2527300"/>
                <a:gd name="connsiteX79" fmla="*/ 2984500 w 3327400"/>
                <a:gd name="connsiteY79"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55700 w 3327400"/>
                <a:gd name="connsiteY46" fmla="*/ 22479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55700 w 3327400"/>
                <a:gd name="connsiteY46" fmla="*/ 22479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3835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16050 w 3327400"/>
                <a:gd name="connsiteY11" fmla="*/ 8255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3835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16050 w 3327400"/>
                <a:gd name="connsiteY10" fmla="*/ 82550 h 2527300"/>
                <a:gd name="connsiteX11" fmla="*/ 1295400 w 3327400"/>
                <a:gd name="connsiteY11" fmla="*/ 88900 h 2527300"/>
                <a:gd name="connsiteX12" fmla="*/ 1028700 w 3327400"/>
                <a:gd name="connsiteY12" fmla="*/ 50800 h 2527300"/>
                <a:gd name="connsiteX13" fmla="*/ 787400 w 3327400"/>
                <a:gd name="connsiteY13" fmla="*/ 0 h 2527300"/>
                <a:gd name="connsiteX14" fmla="*/ 609600 w 3327400"/>
                <a:gd name="connsiteY14" fmla="*/ 12700 h 2527300"/>
                <a:gd name="connsiteX15" fmla="*/ 533400 w 3327400"/>
                <a:gd name="connsiteY15" fmla="*/ 63500 h 2527300"/>
                <a:gd name="connsiteX16" fmla="*/ 381000 w 3327400"/>
                <a:gd name="connsiteY16" fmla="*/ 101600 h 2527300"/>
                <a:gd name="connsiteX17" fmla="*/ 330200 w 3327400"/>
                <a:gd name="connsiteY17" fmla="*/ 139700 h 2527300"/>
                <a:gd name="connsiteX18" fmla="*/ 279400 w 3327400"/>
                <a:gd name="connsiteY18" fmla="*/ 190500 h 2527300"/>
                <a:gd name="connsiteX19" fmla="*/ 177800 w 3327400"/>
                <a:gd name="connsiteY19" fmla="*/ 317500 h 2527300"/>
                <a:gd name="connsiteX20" fmla="*/ 152400 w 3327400"/>
                <a:gd name="connsiteY20" fmla="*/ 393700 h 2527300"/>
                <a:gd name="connsiteX21" fmla="*/ 127000 w 3327400"/>
                <a:gd name="connsiteY21" fmla="*/ 596900 h 2527300"/>
                <a:gd name="connsiteX22" fmla="*/ 101600 w 3327400"/>
                <a:gd name="connsiteY22" fmla="*/ 673100 h 2527300"/>
                <a:gd name="connsiteX23" fmla="*/ 76200 w 3327400"/>
                <a:gd name="connsiteY23" fmla="*/ 977900 h 2527300"/>
                <a:gd name="connsiteX24" fmla="*/ 63500 w 3327400"/>
                <a:gd name="connsiteY24" fmla="*/ 1219200 h 2527300"/>
                <a:gd name="connsiteX25" fmla="*/ 50800 w 3327400"/>
                <a:gd name="connsiteY25" fmla="*/ 1320800 h 2527300"/>
                <a:gd name="connsiteX26" fmla="*/ 38100 w 3327400"/>
                <a:gd name="connsiteY26" fmla="*/ 1435100 h 2527300"/>
                <a:gd name="connsiteX27" fmla="*/ 25400 w 3327400"/>
                <a:gd name="connsiteY27" fmla="*/ 1651000 h 2527300"/>
                <a:gd name="connsiteX28" fmla="*/ 0 w 3327400"/>
                <a:gd name="connsiteY28" fmla="*/ 1879600 h 2527300"/>
                <a:gd name="connsiteX29" fmla="*/ 12700 w 3327400"/>
                <a:gd name="connsiteY29" fmla="*/ 1943100 h 2527300"/>
                <a:gd name="connsiteX30" fmla="*/ 38100 w 3327400"/>
                <a:gd name="connsiteY30" fmla="*/ 1981200 h 2527300"/>
                <a:gd name="connsiteX31" fmla="*/ 50800 w 3327400"/>
                <a:gd name="connsiteY31" fmla="*/ 2019300 h 2527300"/>
                <a:gd name="connsiteX32" fmla="*/ 76200 w 3327400"/>
                <a:gd name="connsiteY32" fmla="*/ 2070100 h 2527300"/>
                <a:gd name="connsiteX33" fmla="*/ 88900 w 3327400"/>
                <a:gd name="connsiteY33" fmla="*/ 2120900 h 2527300"/>
                <a:gd name="connsiteX34" fmla="*/ 114300 w 3327400"/>
                <a:gd name="connsiteY34" fmla="*/ 2197100 h 2527300"/>
                <a:gd name="connsiteX35" fmla="*/ 177800 w 3327400"/>
                <a:gd name="connsiteY35" fmla="*/ 2311400 h 2527300"/>
                <a:gd name="connsiteX36" fmla="*/ 215900 w 3327400"/>
                <a:gd name="connsiteY36" fmla="*/ 2362200 h 2527300"/>
                <a:gd name="connsiteX37" fmla="*/ 292100 w 3327400"/>
                <a:gd name="connsiteY37" fmla="*/ 2463800 h 2527300"/>
                <a:gd name="connsiteX38" fmla="*/ 533400 w 3327400"/>
                <a:gd name="connsiteY38" fmla="*/ 2527300 h 2527300"/>
                <a:gd name="connsiteX39" fmla="*/ 622300 w 3327400"/>
                <a:gd name="connsiteY39" fmla="*/ 2514600 h 2527300"/>
                <a:gd name="connsiteX40" fmla="*/ 660400 w 3327400"/>
                <a:gd name="connsiteY40" fmla="*/ 2489200 h 2527300"/>
                <a:gd name="connsiteX41" fmla="*/ 762000 w 3327400"/>
                <a:gd name="connsiteY41" fmla="*/ 2463800 h 2527300"/>
                <a:gd name="connsiteX42" fmla="*/ 812800 w 3327400"/>
                <a:gd name="connsiteY42" fmla="*/ 2451100 h 2527300"/>
                <a:gd name="connsiteX43" fmla="*/ 927100 w 3327400"/>
                <a:gd name="connsiteY43" fmla="*/ 2413000 h 2527300"/>
                <a:gd name="connsiteX44" fmla="*/ 882650 w 3327400"/>
                <a:gd name="connsiteY44" fmla="*/ 2349500 h 2527300"/>
                <a:gd name="connsiteX45" fmla="*/ 1149350 w 3327400"/>
                <a:gd name="connsiteY45" fmla="*/ 2209800 h 2527300"/>
                <a:gd name="connsiteX46" fmla="*/ 1454150 w 3327400"/>
                <a:gd name="connsiteY46" fmla="*/ 2038350 h 2527300"/>
                <a:gd name="connsiteX47" fmla="*/ 1727200 w 3327400"/>
                <a:gd name="connsiteY47" fmla="*/ 1866900 h 2527300"/>
                <a:gd name="connsiteX48" fmla="*/ 1854200 w 3327400"/>
                <a:gd name="connsiteY48" fmla="*/ 1778000 h 2527300"/>
                <a:gd name="connsiteX49" fmla="*/ 1892300 w 3327400"/>
                <a:gd name="connsiteY49" fmla="*/ 1765300 h 2527300"/>
                <a:gd name="connsiteX50" fmla="*/ 1930400 w 3327400"/>
                <a:gd name="connsiteY50" fmla="*/ 1739900 h 2527300"/>
                <a:gd name="connsiteX51" fmla="*/ 1943100 w 3327400"/>
                <a:gd name="connsiteY51" fmla="*/ 1701800 h 2527300"/>
                <a:gd name="connsiteX52" fmla="*/ 2006600 w 3327400"/>
                <a:gd name="connsiteY52" fmla="*/ 1663700 h 2527300"/>
                <a:gd name="connsiteX53" fmla="*/ 2044700 w 3327400"/>
                <a:gd name="connsiteY53" fmla="*/ 1638300 h 2527300"/>
                <a:gd name="connsiteX54" fmla="*/ 2120900 w 3327400"/>
                <a:gd name="connsiteY54" fmla="*/ 1562100 h 2527300"/>
                <a:gd name="connsiteX55" fmla="*/ 2209800 w 3327400"/>
                <a:gd name="connsiteY55" fmla="*/ 1511300 h 2527300"/>
                <a:gd name="connsiteX56" fmla="*/ 2286000 w 3327400"/>
                <a:gd name="connsiteY56" fmla="*/ 1460500 h 2527300"/>
                <a:gd name="connsiteX57" fmla="*/ 2336800 w 3327400"/>
                <a:gd name="connsiteY57" fmla="*/ 1409700 h 2527300"/>
                <a:gd name="connsiteX58" fmla="*/ 2413000 w 3327400"/>
                <a:gd name="connsiteY58" fmla="*/ 1358900 h 2527300"/>
                <a:gd name="connsiteX59" fmla="*/ 2451100 w 3327400"/>
                <a:gd name="connsiteY59" fmla="*/ 1320800 h 2527300"/>
                <a:gd name="connsiteX60" fmla="*/ 2540000 w 3327400"/>
                <a:gd name="connsiteY60" fmla="*/ 1257300 h 2527300"/>
                <a:gd name="connsiteX61" fmla="*/ 2565400 w 3327400"/>
                <a:gd name="connsiteY61" fmla="*/ 1219200 h 2527300"/>
                <a:gd name="connsiteX62" fmla="*/ 2679700 w 3327400"/>
                <a:gd name="connsiteY62" fmla="*/ 1155700 h 2527300"/>
                <a:gd name="connsiteX63" fmla="*/ 2768600 w 3327400"/>
                <a:gd name="connsiteY63" fmla="*/ 1104900 h 2527300"/>
                <a:gd name="connsiteX64" fmla="*/ 2794000 w 3327400"/>
                <a:gd name="connsiteY64" fmla="*/ 1066800 h 2527300"/>
                <a:gd name="connsiteX65" fmla="*/ 2882900 w 3327400"/>
                <a:gd name="connsiteY65" fmla="*/ 1016000 h 2527300"/>
                <a:gd name="connsiteX66" fmla="*/ 2946400 w 3327400"/>
                <a:gd name="connsiteY66" fmla="*/ 965200 h 2527300"/>
                <a:gd name="connsiteX67" fmla="*/ 3035300 w 3327400"/>
                <a:gd name="connsiteY67" fmla="*/ 927100 h 2527300"/>
                <a:gd name="connsiteX68" fmla="*/ 3086100 w 3327400"/>
                <a:gd name="connsiteY68" fmla="*/ 901700 h 2527300"/>
                <a:gd name="connsiteX69" fmla="*/ 3162300 w 3327400"/>
                <a:gd name="connsiteY69" fmla="*/ 787400 h 2527300"/>
                <a:gd name="connsiteX70" fmla="*/ 3187700 w 3327400"/>
                <a:gd name="connsiteY70" fmla="*/ 482600 h 2527300"/>
                <a:gd name="connsiteX71" fmla="*/ 3263900 w 3327400"/>
                <a:gd name="connsiteY71" fmla="*/ 406400 h 2527300"/>
                <a:gd name="connsiteX72" fmla="*/ 3327400 w 3327400"/>
                <a:gd name="connsiteY72" fmla="*/ 330200 h 2527300"/>
                <a:gd name="connsiteX73" fmla="*/ 3314700 w 3327400"/>
                <a:gd name="connsiteY73" fmla="*/ 203200 h 2527300"/>
                <a:gd name="connsiteX74" fmla="*/ 3276600 w 3327400"/>
                <a:gd name="connsiteY74" fmla="*/ 177800 h 2527300"/>
                <a:gd name="connsiteX75" fmla="*/ 3149600 w 3327400"/>
                <a:gd name="connsiteY75" fmla="*/ 127000 h 2527300"/>
                <a:gd name="connsiteX76" fmla="*/ 2984500 w 3327400"/>
                <a:gd name="connsiteY76" fmla="*/ 101600 h 2527300"/>
                <a:gd name="connsiteX77" fmla="*/ 2984500 w 3327400"/>
                <a:gd name="connsiteY77"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295400 w 3327400"/>
                <a:gd name="connsiteY10" fmla="*/ 8890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289050 w 3327400"/>
                <a:gd name="connsiteY10" fmla="*/ 3175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93850 w 3327400"/>
                <a:gd name="connsiteY9" fmla="*/ 88900 h 2527300"/>
                <a:gd name="connsiteX10" fmla="*/ 1289050 w 3327400"/>
                <a:gd name="connsiteY10" fmla="*/ 3175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593850 w 3327400"/>
                <a:gd name="connsiteY8" fmla="*/ 88900 h 2527300"/>
                <a:gd name="connsiteX9" fmla="*/ 1289050 w 3327400"/>
                <a:gd name="connsiteY9" fmla="*/ 31750 h 2527300"/>
                <a:gd name="connsiteX10" fmla="*/ 1028700 w 3327400"/>
                <a:gd name="connsiteY10" fmla="*/ 50800 h 2527300"/>
                <a:gd name="connsiteX11" fmla="*/ 787400 w 3327400"/>
                <a:gd name="connsiteY11" fmla="*/ 0 h 2527300"/>
                <a:gd name="connsiteX12" fmla="*/ 609600 w 3327400"/>
                <a:gd name="connsiteY12" fmla="*/ 12700 h 2527300"/>
                <a:gd name="connsiteX13" fmla="*/ 533400 w 3327400"/>
                <a:gd name="connsiteY13" fmla="*/ 63500 h 2527300"/>
                <a:gd name="connsiteX14" fmla="*/ 381000 w 3327400"/>
                <a:gd name="connsiteY14" fmla="*/ 101600 h 2527300"/>
                <a:gd name="connsiteX15" fmla="*/ 330200 w 3327400"/>
                <a:gd name="connsiteY15" fmla="*/ 139700 h 2527300"/>
                <a:gd name="connsiteX16" fmla="*/ 279400 w 3327400"/>
                <a:gd name="connsiteY16" fmla="*/ 190500 h 2527300"/>
                <a:gd name="connsiteX17" fmla="*/ 177800 w 3327400"/>
                <a:gd name="connsiteY17" fmla="*/ 317500 h 2527300"/>
                <a:gd name="connsiteX18" fmla="*/ 152400 w 3327400"/>
                <a:gd name="connsiteY18" fmla="*/ 393700 h 2527300"/>
                <a:gd name="connsiteX19" fmla="*/ 127000 w 3327400"/>
                <a:gd name="connsiteY19" fmla="*/ 596900 h 2527300"/>
                <a:gd name="connsiteX20" fmla="*/ 101600 w 3327400"/>
                <a:gd name="connsiteY20" fmla="*/ 673100 h 2527300"/>
                <a:gd name="connsiteX21" fmla="*/ 76200 w 3327400"/>
                <a:gd name="connsiteY21" fmla="*/ 977900 h 2527300"/>
                <a:gd name="connsiteX22" fmla="*/ 63500 w 3327400"/>
                <a:gd name="connsiteY22" fmla="*/ 1219200 h 2527300"/>
                <a:gd name="connsiteX23" fmla="*/ 50800 w 3327400"/>
                <a:gd name="connsiteY23" fmla="*/ 1320800 h 2527300"/>
                <a:gd name="connsiteX24" fmla="*/ 38100 w 3327400"/>
                <a:gd name="connsiteY24" fmla="*/ 1435100 h 2527300"/>
                <a:gd name="connsiteX25" fmla="*/ 25400 w 3327400"/>
                <a:gd name="connsiteY25" fmla="*/ 1651000 h 2527300"/>
                <a:gd name="connsiteX26" fmla="*/ 0 w 3327400"/>
                <a:gd name="connsiteY26" fmla="*/ 1879600 h 2527300"/>
                <a:gd name="connsiteX27" fmla="*/ 12700 w 3327400"/>
                <a:gd name="connsiteY27" fmla="*/ 1943100 h 2527300"/>
                <a:gd name="connsiteX28" fmla="*/ 38100 w 3327400"/>
                <a:gd name="connsiteY28" fmla="*/ 1981200 h 2527300"/>
                <a:gd name="connsiteX29" fmla="*/ 50800 w 3327400"/>
                <a:gd name="connsiteY29" fmla="*/ 2019300 h 2527300"/>
                <a:gd name="connsiteX30" fmla="*/ 76200 w 3327400"/>
                <a:gd name="connsiteY30" fmla="*/ 2070100 h 2527300"/>
                <a:gd name="connsiteX31" fmla="*/ 88900 w 3327400"/>
                <a:gd name="connsiteY31" fmla="*/ 2120900 h 2527300"/>
                <a:gd name="connsiteX32" fmla="*/ 114300 w 3327400"/>
                <a:gd name="connsiteY32" fmla="*/ 2197100 h 2527300"/>
                <a:gd name="connsiteX33" fmla="*/ 177800 w 3327400"/>
                <a:gd name="connsiteY33" fmla="*/ 2311400 h 2527300"/>
                <a:gd name="connsiteX34" fmla="*/ 215900 w 3327400"/>
                <a:gd name="connsiteY34" fmla="*/ 2362200 h 2527300"/>
                <a:gd name="connsiteX35" fmla="*/ 292100 w 3327400"/>
                <a:gd name="connsiteY35" fmla="*/ 2463800 h 2527300"/>
                <a:gd name="connsiteX36" fmla="*/ 533400 w 3327400"/>
                <a:gd name="connsiteY36" fmla="*/ 2527300 h 2527300"/>
                <a:gd name="connsiteX37" fmla="*/ 622300 w 3327400"/>
                <a:gd name="connsiteY37" fmla="*/ 2514600 h 2527300"/>
                <a:gd name="connsiteX38" fmla="*/ 660400 w 3327400"/>
                <a:gd name="connsiteY38" fmla="*/ 2489200 h 2527300"/>
                <a:gd name="connsiteX39" fmla="*/ 762000 w 3327400"/>
                <a:gd name="connsiteY39" fmla="*/ 2463800 h 2527300"/>
                <a:gd name="connsiteX40" fmla="*/ 812800 w 3327400"/>
                <a:gd name="connsiteY40" fmla="*/ 2451100 h 2527300"/>
                <a:gd name="connsiteX41" fmla="*/ 927100 w 3327400"/>
                <a:gd name="connsiteY41" fmla="*/ 2413000 h 2527300"/>
                <a:gd name="connsiteX42" fmla="*/ 882650 w 3327400"/>
                <a:gd name="connsiteY42" fmla="*/ 2349500 h 2527300"/>
                <a:gd name="connsiteX43" fmla="*/ 1149350 w 3327400"/>
                <a:gd name="connsiteY43" fmla="*/ 2209800 h 2527300"/>
                <a:gd name="connsiteX44" fmla="*/ 1454150 w 3327400"/>
                <a:gd name="connsiteY44" fmla="*/ 2038350 h 2527300"/>
                <a:gd name="connsiteX45" fmla="*/ 1727200 w 3327400"/>
                <a:gd name="connsiteY45" fmla="*/ 1866900 h 2527300"/>
                <a:gd name="connsiteX46" fmla="*/ 1854200 w 3327400"/>
                <a:gd name="connsiteY46" fmla="*/ 1778000 h 2527300"/>
                <a:gd name="connsiteX47" fmla="*/ 1892300 w 3327400"/>
                <a:gd name="connsiteY47" fmla="*/ 1765300 h 2527300"/>
                <a:gd name="connsiteX48" fmla="*/ 1930400 w 3327400"/>
                <a:gd name="connsiteY48" fmla="*/ 1739900 h 2527300"/>
                <a:gd name="connsiteX49" fmla="*/ 1943100 w 3327400"/>
                <a:gd name="connsiteY49" fmla="*/ 1701800 h 2527300"/>
                <a:gd name="connsiteX50" fmla="*/ 2006600 w 3327400"/>
                <a:gd name="connsiteY50" fmla="*/ 1663700 h 2527300"/>
                <a:gd name="connsiteX51" fmla="*/ 2044700 w 3327400"/>
                <a:gd name="connsiteY51" fmla="*/ 1638300 h 2527300"/>
                <a:gd name="connsiteX52" fmla="*/ 2120900 w 3327400"/>
                <a:gd name="connsiteY52" fmla="*/ 1562100 h 2527300"/>
                <a:gd name="connsiteX53" fmla="*/ 2209800 w 3327400"/>
                <a:gd name="connsiteY53" fmla="*/ 1511300 h 2527300"/>
                <a:gd name="connsiteX54" fmla="*/ 2286000 w 3327400"/>
                <a:gd name="connsiteY54" fmla="*/ 1460500 h 2527300"/>
                <a:gd name="connsiteX55" fmla="*/ 2336800 w 3327400"/>
                <a:gd name="connsiteY55" fmla="*/ 1409700 h 2527300"/>
                <a:gd name="connsiteX56" fmla="*/ 2413000 w 3327400"/>
                <a:gd name="connsiteY56" fmla="*/ 1358900 h 2527300"/>
                <a:gd name="connsiteX57" fmla="*/ 2451100 w 3327400"/>
                <a:gd name="connsiteY57" fmla="*/ 1320800 h 2527300"/>
                <a:gd name="connsiteX58" fmla="*/ 2540000 w 3327400"/>
                <a:gd name="connsiteY58" fmla="*/ 1257300 h 2527300"/>
                <a:gd name="connsiteX59" fmla="*/ 2565400 w 3327400"/>
                <a:gd name="connsiteY59" fmla="*/ 1219200 h 2527300"/>
                <a:gd name="connsiteX60" fmla="*/ 2679700 w 3327400"/>
                <a:gd name="connsiteY60" fmla="*/ 1155700 h 2527300"/>
                <a:gd name="connsiteX61" fmla="*/ 2768600 w 3327400"/>
                <a:gd name="connsiteY61" fmla="*/ 1104900 h 2527300"/>
                <a:gd name="connsiteX62" fmla="*/ 2794000 w 3327400"/>
                <a:gd name="connsiteY62" fmla="*/ 1066800 h 2527300"/>
                <a:gd name="connsiteX63" fmla="*/ 2882900 w 3327400"/>
                <a:gd name="connsiteY63" fmla="*/ 1016000 h 2527300"/>
                <a:gd name="connsiteX64" fmla="*/ 2946400 w 3327400"/>
                <a:gd name="connsiteY64" fmla="*/ 965200 h 2527300"/>
                <a:gd name="connsiteX65" fmla="*/ 3035300 w 3327400"/>
                <a:gd name="connsiteY65" fmla="*/ 927100 h 2527300"/>
                <a:gd name="connsiteX66" fmla="*/ 3086100 w 3327400"/>
                <a:gd name="connsiteY66" fmla="*/ 901700 h 2527300"/>
                <a:gd name="connsiteX67" fmla="*/ 3162300 w 3327400"/>
                <a:gd name="connsiteY67" fmla="*/ 787400 h 2527300"/>
                <a:gd name="connsiteX68" fmla="*/ 3187700 w 3327400"/>
                <a:gd name="connsiteY68" fmla="*/ 482600 h 2527300"/>
                <a:gd name="connsiteX69" fmla="*/ 3263900 w 3327400"/>
                <a:gd name="connsiteY69" fmla="*/ 406400 h 2527300"/>
                <a:gd name="connsiteX70" fmla="*/ 3327400 w 3327400"/>
                <a:gd name="connsiteY70" fmla="*/ 330200 h 2527300"/>
                <a:gd name="connsiteX71" fmla="*/ 3314700 w 3327400"/>
                <a:gd name="connsiteY71" fmla="*/ 203200 h 2527300"/>
                <a:gd name="connsiteX72" fmla="*/ 3276600 w 3327400"/>
                <a:gd name="connsiteY72" fmla="*/ 177800 h 2527300"/>
                <a:gd name="connsiteX73" fmla="*/ 3149600 w 3327400"/>
                <a:gd name="connsiteY73" fmla="*/ 127000 h 2527300"/>
                <a:gd name="connsiteX74" fmla="*/ 2984500 w 3327400"/>
                <a:gd name="connsiteY74" fmla="*/ 101600 h 2527300"/>
                <a:gd name="connsiteX75" fmla="*/ 2984500 w 3327400"/>
                <a:gd name="connsiteY75"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816100 w 3327400"/>
                <a:gd name="connsiteY7" fmla="*/ 146050 h 2527300"/>
                <a:gd name="connsiteX8" fmla="*/ 1593850 w 3327400"/>
                <a:gd name="connsiteY8" fmla="*/ 88900 h 2527300"/>
                <a:gd name="connsiteX9" fmla="*/ 1289050 w 3327400"/>
                <a:gd name="connsiteY9" fmla="*/ 31750 h 2527300"/>
                <a:gd name="connsiteX10" fmla="*/ 1028700 w 3327400"/>
                <a:gd name="connsiteY10" fmla="*/ 50800 h 2527300"/>
                <a:gd name="connsiteX11" fmla="*/ 787400 w 3327400"/>
                <a:gd name="connsiteY11" fmla="*/ 0 h 2527300"/>
                <a:gd name="connsiteX12" fmla="*/ 609600 w 3327400"/>
                <a:gd name="connsiteY12" fmla="*/ 12700 h 2527300"/>
                <a:gd name="connsiteX13" fmla="*/ 533400 w 3327400"/>
                <a:gd name="connsiteY13" fmla="*/ 63500 h 2527300"/>
                <a:gd name="connsiteX14" fmla="*/ 381000 w 3327400"/>
                <a:gd name="connsiteY14" fmla="*/ 101600 h 2527300"/>
                <a:gd name="connsiteX15" fmla="*/ 330200 w 3327400"/>
                <a:gd name="connsiteY15" fmla="*/ 139700 h 2527300"/>
                <a:gd name="connsiteX16" fmla="*/ 279400 w 3327400"/>
                <a:gd name="connsiteY16" fmla="*/ 190500 h 2527300"/>
                <a:gd name="connsiteX17" fmla="*/ 177800 w 3327400"/>
                <a:gd name="connsiteY17" fmla="*/ 317500 h 2527300"/>
                <a:gd name="connsiteX18" fmla="*/ 152400 w 3327400"/>
                <a:gd name="connsiteY18" fmla="*/ 393700 h 2527300"/>
                <a:gd name="connsiteX19" fmla="*/ 127000 w 3327400"/>
                <a:gd name="connsiteY19" fmla="*/ 596900 h 2527300"/>
                <a:gd name="connsiteX20" fmla="*/ 101600 w 3327400"/>
                <a:gd name="connsiteY20" fmla="*/ 673100 h 2527300"/>
                <a:gd name="connsiteX21" fmla="*/ 76200 w 3327400"/>
                <a:gd name="connsiteY21" fmla="*/ 977900 h 2527300"/>
                <a:gd name="connsiteX22" fmla="*/ 63500 w 3327400"/>
                <a:gd name="connsiteY22" fmla="*/ 1219200 h 2527300"/>
                <a:gd name="connsiteX23" fmla="*/ 50800 w 3327400"/>
                <a:gd name="connsiteY23" fmla="*/ 1320800 h 2527300"/>
                <a:gd name="connsiteX24" fmla="*/ 38100 w 3327400"/>
                <a:gd name="connsiteY24" fmla="*/ 1435100 h 2527300"/>
                <a:gd name="connsiteX25" fmla="*/ 25400 w 3327400"/>
                <a:gd name="connsiteY25" fmla="*/ 1651000 h 2527300"/>
                <a:gd name="connsiteX26" fmla="*/ 0 w 3327400"/>
                <a:gd name="connsiteY26" fmla="*/ 1879600 h 2527300"/>
                <a:gd name="connsiteX27" fmla="*/ 12700 w 3327400"/>
                <a:gd name="connsiteY27" fmla="*/ 1943100 h 2527300"/>
                <a:gd name="connsiteX28" fmla="*/ 38100 w 3327400"/>
                <a:gd name="connsiteY28" fmla="*/ 1981200 h 2527300"/>
                <a:gd name="connsiteX29" fmla="*/ 50800 w 3327400"/>
                <a:gd name="connsiteY29" fmla="*/ 2019300 h 2527300"/>
                <a:gd name="connsiteX30" fmla="*/ 76200 w 3327400"/>
                <a:gd name="connsiteY30" fmla="*/ 2070100 h 2527300"/>
                <a:gd name="connsiteX31" fmla="*/ 88900 w 3327400"/>
                <a:gd name="connsiteY31" fmla="*/ 2120900 h 2527300"/>
                <a:gd name="connsiteX32" fmla="*/ 114300 w 3327400"/>
                <a:gd name="connsiteY32" fmla="*/ 2197100 h 2527300"/>
                <a:gd name="connsiteX33" fmla="*/ 177800 w 3327400"/>
                <a:gd name="connsiteY33" fmla="*/ 2311400 h 2527300"/>
                <a:gd name="connsiteX34" fmla="*/ 215900 w 3327400"/>
                <a:gd name="connsiteY34" fmla="*/ 2362200 h 2527300"/>
                <a:gd name="connsiteX35" fmla="*/ 292100 w 3327400"/>
                <a:gd name="connsiteY35" fmla="*/ 2463800 h 2527300"/>
                <a:gd name="connsiteX36" fmla="*/ 533400 w 3327400"/>
                <a:gd name="connsiteY36" fmla="*/ 2527300 h 2527300"/>
                <a:gd name="connsiteX37" fmla="*/ 622300 w 3327400"/>
                <a:gd name="connsiteY37" fmla="*/ 2514600 h 2527300"/>
                <a:gd name="connsiteX38" fmla="*/ 660400 w 3327400"/>
                <a:gd name="connsiteY38" fmla="*/ 2489200 h 2527300"/>
                <a:gd name="connsiteX39" fmla="*/ 762000 w 3327400"/>
                <a:gd name="connsiteY39" fmla="*/ 2463800 h 2527300"/>
                <a:gd name="connsiteX40" fmla="*/ 812800 w 3327400"/>
                <a:gd name="connsiteY40" fmla="*/ 2451100 h 2527300"/>
                <a:gd name="connsiteX41" fmla="*/ 927100 w 3327400"/>
                <a:gd name="connsiteY41" fmla="*/ 2413000 h 2527300"/>
                <a:gd name="connsiteX42" fmla="*/ 882650 w 3327400"/>
                <a:gd name="connsiteY42" fmla="*/ 2349500 h 2527300"/>
                <a:gd name="connsiteX43" fmla="*/ 1149350 w 3327400"/>
                <a:gd name="connsiteY43" fmla="*/ 2209800 h 2527300"/>
                <a:gd name="connsiteX44" fmla="*/ 1454150 w 3327400"/>
                <a:gd name="connsiteY44" fmla="*/ 2038350 h 2527300"/>
                <a:gd name="connsiteX45" fmla="*/ 1727200 w 3327400"/>
                <a:gd name="connsiteY45" fmla="*/ 1866900 h 2527300"/>
                <a:gd name="connsiteX46" fmla="*/ 1854200 w 3327400"/>
                <a:gd name="connsiteY46" fmla="*/ 1778000 h 2527300"/>
                <a:gd name="connsiteX47" fmla="*/ 1892300 w 3327400"/>
                <a:gd name="connsiteY47" fmla="*/ 1765300 h 2527300"/>
                <a:gd name="connsiteX48" fmla="*/ 1930400 w 3327400"/>
                <a:gd name="connsiteY48" fmla="*/ 1739900 h 2527300"/>
                <a:gd name="connsiteX49" fmla="*/ 1943100 w 3327400"/>
                <a:gd name="connsiteY49" fmla="*/ 1701800 h 2527300"/>
                <a:gd name="connsiteX50" fmla="*/ 2006600 w 3327400"/>
                <a:gd name="connsiteY50" fmla="*/ 1663700 h 2527300"/>
                <a:gd name="connsiteX51" fmla="*/ 2044700 w 3327400"/>
                <a:gd name="connsiteY51" fmla="*/ 1638300 h 2527300"/>
                <a:gd name="connsiteX52" fmla="*/ 2120900 w 3327400"/>
                <a:gd name="connsiteY52" fmla="*/ 1562100 h 2527300"/>
                <a:gd name="connsiteX53" fmla="*/ 2209800 w 3327400"/>
                <a:gd name="connsiteY53" fmla="*/ 1511300 h 2527300"/>
                <a:gd name="connsiteX54" fmla="*/ 2286000 w 3327400"/>
                <a:gd name="connsiteY54" fmla="*/ 1460500 h 2527300"/>
                <a:gd name="connsiteX55" fmla="*/ 2336800 w 3327400"/>
                <a:gd name="connsiteY55" fmla="*/ 1409700 h 2527300"/>
                <a:gd name="connsiteX56" fmla="*/ 2413000 w 3327400"/>
                <a:gd name="connsiteY56" fmla="*/ 1358900 h 2527300"/>
                <a:gd name="connsiteX57" fmla="*/ 2451100 w 3327400"/>
                <a:gd name="connsiteY57" fmla="*/ 1320800 h 2527300"/>
                <a:gd name="connsiteX58" fmla="*/ 2540000 w 3327400"/>
                <a:gd name="connsiteY58" fmla="*/ 1257300 h 2527300"/>
                <a:gd name="connsiteX59" fmla="*/ 2565400 w 3327400"/>
                <a:gd name="connsiteY59" fmla="*/ 1219200 h 2527300"/>
                <a:gd name="connsiteX60" fmla="*/ 2679700 w 3327400"/>
                <a:gd name="connsiteY60" fmla="*/ 1155700 h 2527300"/>
                <a:gd name="connsiteX61" fmla="*/ 2768600 w 3327400"/>
                <a:gd name="connsiteY61" fmla="*/ 1104900 h 2527300"/>
                <a:gd name="connsiteX62" fmla="*/ 2794000 w 3327400"/>
                <a:gd name="connsiteY62" fmla="*/ 1066800 h 2527300"/>
                <a:gd name="connsiteX63" fmla="*/ 2882900 w 3327400"/>
                <a:gd name="connsiteY63" fmla="*/ 1016000 h 2527300"/>
                <a:gd name="connsiteX64" fmla="*/ 2946400 w 3327400"/>
                <a:gd name="connsiteY64" fmla="*/ 965200 h 2527300"/>
                <a:gd name="connsiteX65" fmla="*/ 3035300 w 3327400"/>
                <a:gd name="connsiteY65" fmla="*/ 927100 h 2527300"/>
                <a:gd name="connsiteX66" fmla="*/ 3086100 w 3327400"/>
                <a:gd name="connsiteY66" fmla="*/ 901700 h 2527300"/>
                <a:gd name="connsiteX67" fmla="*/ 3162300 w 3327400"/>
                <a:gd name="connsiteY67" fmla="*/ 787400 h 2527300"/>
                <a:gd name="connsiteX68" fmla="*/ 3187700 w 3327400"/>
                <a:gd name="connsiteY68" fmla="*/ 482600 h 2527300"/>
                <a:gd name="connsiteX69" fmla="*/ 3263900 w 3327400"/>
                <a:gd name="connsiteY69" fmla="*/ 406400 h 2527300"/>
                <a:gd name="connsiteX70" fmla="*/ 3327400 w 3327400"/>
                <a:gd name="connsiteY70" fmla="*/ 330200 h 2527300"/>
                <a:gd name="connsiteX71" fmla="*/ 3314700 w 3327400"/>
                <a:gd name="connsiteY71" fmla="*/ 203200 h 2527300"/>
                <a:gd name="connsiteX72" fmla="*/ 3276600 w 3327400"/>
                <a:gd name="connsiteY72" fmla="*/ 177800 h 2527300"/>
                <a:gd name="connsiteX73" fmla="*/ 3149600 w 3327400"/>
                <a:gd name="connsiteY73" fmla="*/ 127000 h 2527300"/>
                <a:gd name="connsiteX74" fmla="*/ 2984500 w 3327400"/>
                <a:gd name="connsiteY74" fmla="*/ 101600 h 2527300"/>
                <a:gd name="connsiteX75" fmla="*/ 2984500 w 3327400"/>
                <a:gd name="connsiteY75" fmla="*/ 88900 h 2527300"/>
                <a:gd name="connsiteX0" fmla="*/ 3060700 w 3327400"/>
                <a:gd name="connsiteY0" fmla="*/ 114517 h 2552917"/>
                <a:gd name="connsiteX1" fmla="*/ 3060700 w 3327400"/>
                <a:gd name="connsiteY1" fmla="*/ 114517 h 2552917"/>
                <a:gd name="connsiteX2" fmla="*/ 2247900 w 3327400"/>
                <a:gd name="connsiteY2" fmla="*/ 127217 h 2552917"/>
                <a:gd name="connsiteX3" fmla="*/ 2159000 w 3327400"/>
                <a:gd name="connsiteY3" fmla="*/ 178017 h 2552917"/>
                <a:gd name="connsiteX4" fmla="*/ 2108200 w 3327400"/>
                <a:gd name="connsiteY4" fmla="*/ 203417 h 2552917"/>
                <a:gd name="connsiteX5" fmla="*/ 2057400 w 3327400"/>
                <a:gd name="connsiteY5" fmla="*/ 216117 h 2552917"/>
                <a:gd name="connsiteX6" fmla="*/ 2019300 w 3327400"/>
                <a:gd name="connsiteY6" fmla="*/ 228817 h 2552917"/>
                <a:gd name="connsiteX7" fmla="*/ 1816100 w 3327400"/>
                <a:gd name="connsiteY7" fmla="*/ 171667 h 2552917"/>
                <a:gd name="connsiteX8" fmla="*/ 1593850 w 3327400"/>
                <a:gd name="connsiteY8" fmla="*/ 114517 h 2552917"/>
                <a:gd name="connsiteX9" fmla="*/ 1289050 w 3327400"/>
                <a:gd name="connsiteY9" fmla="*/ 57367 h 2552917"/>
                <a:gd name="connsiteX10" fmla="*/ 1035050 w 3327400"/>
                <a:gd name="connsiteY10" fmla="*/ 19267 h 2552917"/>
                <a:gd name="connsiteX11" fmla="*/ 787400 w 3327400"/>
                <a:gd name="connsiteY11" fmla="*/ 25617 h 2552917"/>
                <a:gd name="connsiteX12" fmla="*/ 609600 w 3327400"/>
                <a:gd name="connsiteY12" fmla="*/ 38317 h 2552917"/>
                <a:gd name="connsiteX13" fmla="*/ 533400 w 3327400"/>
                <a:gd name="connsiteY13" fmla="*/ 89117 h 2552917"/>
                <a:gd name="connsiteX14" fmla="*/ 381000 w 3327400"/>
                <a:gd name="connsiteY14" fmla="*/ 127217 h 2552917"/>
                <a:gd name="connsiteX15" fmla="*/ 330200 w 3327400"/>
                <a:gd name="connsiteY15" fmla="*/ 165317 h 2552917"/>
                <a:gd name="connsiteX16" fmla="*/ 279400 w 3327400"/>
                <a:gd name="connsiteY16" fmla="*/ 216117 h 2552917"/>
                <a:gd name="connsiteX17" fmla="*/ 177800 w 3327400"/>
                <a:gd name="connsiteY17" fmla="*/ 343117 h 2552917"/>
                <a:gd name="connsiteX18" fmla="*/ 152400 w 3327400"/>
                <a:gd name="connsiteY18" fmla="*/ 419317 h 2552917"/>
                <a:gd name="connsiteX19" fmla="*/ 127000 w 3327400"/>
                <a:gd name="connsiteY19" fmla="*/ 622517 h 2552917"/>
                <a:gd name="connsiteX20" fmla="*/ 101600 w 3327400"/>
                <a:gd name="connsiteY20" fmla="*/ 698717 h 2552917"/>
                <a:gd name="connsiteX21" fmla="*/ 76200 w 3327400"/>
                <a:gd name="connsiteY21" fmla="*/ 1003517 h 2552917"/>
                <a:gd name="connsiteX22" fmla="*/ 63500 w 3327400"/>
                <a:gd name="connsiteY22" fmla="*/ 1244817 h 2552917"/>
                <a:gd name="connsiteX23" fmla="*/ 50800 w 3327400"/>
                <a:gd name="connsiteY23" fmla="*/ 1346417 h 2552917"/>
                <a:gd name="connsiteX24" fmla="*/ 38100 w 3327400"/>
                <a:gd name="connsiteY24" fmla="*/ 1460717 h 2552917"/>
                <a:gd name="connsiteX25" fmla="*/ 25400 w 3327400"/>
                <a:gd name="connsiteY25" fmla="*/ 1676617 h 2552917"/>
                <a:gd name="connsiteX26" fmla="*/ 0 w 3327400"/>
                <a:gd name="connsiteY26" fmla="*/ 1905217 h 2552917"/>
                <a:gd name="connsiteX27" fmla="*/ 12700 w 3327400"/>
                <a:gd name="connsiteY27" fmla="*/ 1968717 h 2552917"/>
                <a:gd name="connsiteX28" fmla="*/ 38100 w 3327400"/>
                <a:gd name="connsiteY28" fmla="*/ 2006817 h 2552917"/>
                <a:gd name="connsiteX29" fmla="*/ 50800 w 3327400"/>
                <a:gd name="connsiteY29" fmla="*/ 2044917 h 2552917"/>
                <a:gd name="connsiteX30" fmla="*/ 76200 w 3327400"/>
                <a:gd name="connsiteY30" fmla="*/ 2095717 h 2552917"/>
                <a:gd name="connsiteX31" fmla="*/ 88900 w 3327400"/>
                <a:gd name="connsiteY31" fmla="*/ 2146517 h 2552917"/>
                <a:gd name="connsiteX32" fmla="*/ 114300 w 3327400"/>
                <a:gd name="connsiteY32" fmla="*/ 2222717 h 2552917"/>
                <a:gd name="connsiteX33" fmla="*/ 177800 w 3327400"/>
                <a:gd name="connsiteY33" fmla="*/ 2337017 h 2552917"/>
                <a:gd name="connsiteX34" fmla="*/ 215900 w 3327400"/>
                <a:gd name="connsiteY34" fmla="*/ 2387817 h 2552917"/>
                <a:gd name="connsiteX35" fmla="*/ 292100 w 3327400"/>
                <a:gd name="connsiteY35" fmla="*/ 2489417 h 2552917"/>
                <a:gd name="connsiteX36" fmla="*/ 533400 w 3327400"/>
                <a:gd name="connsiteY36" fmla="*/ 2552917 h 2552917"/>
                <a:gd name="connsiteX37" fmla="*/ 622300 w 3327400"/>
                <a:gd name="connsiteY37" fmla="*/ 2540217 h 2552917"/>
                <a:gd name="connsiteX38" fmla="*/ 660400 w 3327400"/>
                <a:gd name="connsiteY38" fmla="*/ 2514817 h 2552917"/>
                <a:gd name="connsiteX39" fmla="*/ 762000 w 3327400"/>
                <a:gd name="connsiteY39" fmla="*/ 2489417 h 2552917"/>
                <a:gd name="connsiteX40" fmla="*/ 812800 w 3327400"/>
                <a:gd name="connsiteY40" fmla="*/ 2476717 h 2552917"/>
                <a:gd name="connsiteX41" fmla="*/ 927100 w 3327400"/>
                <a:gd name="connsiteY41" fmla="*/ 2438617 h 2552917"/>
                <a:gd name="connsiteX42" fmla="*/ 882650 w 3327400"/>
                <a:gd name="connsiteY42" fmla="*/ 2375117 h 2552917"/>
                <a:gd name="connsiteX43" fmla="*/ 1149350 w 3327400"/>
                <a:gd name="connsiteY43" fmla="*/ 2235417 h 2552917"/>
                <a:gd name="connsiteX44" fmla="*/ 1454150 w 3327400"/>
                <a:gd name="connsiteY44" fmla="*/ 2063967 h 2552917"/>
                <a:gd name="connsiteX45" fmla="*/ 1727200 w 3327400"/>
                <a:gd name="connsiteY45" fmla="*/ 1892517 h 2552917"/>
                <a:gd name="connsiteX46" fmla="*/ 1854200 w 3327400"/>
                <a:gd name="connsiteY46" fmla="*/ 1803617 h 2552917"/>
                <a:gd name="connsiteX47" fmla="*/ 1892300 w 3327400"/>
                <a:gd name="connsiteY47" fmla="*/ 1790917 h 2552917"/>
                <a:gd name="connsiteX48" fmla="*/ 1930400 w 3327400"/>
                <a:gd name="connsiteY48" fmla="*/ 1765517 h 2552917"/>
                <a:gd name="connsiteX49" fmla="*/ 1943100 w 3327400"/>
                <a:gd name="connsiteY49" fmla="*/ 1727417 h 2552917"/>
                <a:gd name="connsiteX50" fmla="*/ 2006600 w 3327400"/>
                <a:gd name="connsiteY50" fmla="*/ 1689317 h 2552917"/>
                <a:gd name="connsiteX51" fmla="*/ 2044700 w 3327400"/>
                <a:gd name="connsiteY51" fmla="*/ 1663917 h 2552917"/>
                <a:gd name="connsiteX52" fmla="*/ 2120900 w 3327400"/>
                <a:gd name="connsiteY52" fmla="*/ 1587717 h 2552917"/>
                <a:gd name="connsiteX53" fmla="*/ 2209800 w 3327400"/>
                <a:gd name="connsiteY53" fmla="*/ 1536917 h 2552917"/>
                <a:gd name="connsiteX54" fmla="*/ 2286000 w 3327400"/>
                <a:gd name="connsiteY54" fmla="*/ 1486117 h 2552917"/>
                <a:gd name="connsiteX55" fmla="*/ 2336800 w 3327400"/>
                <a:gd name="connsiteY55" fmla="*/ 1435317 h 2552917"/>
                <a:gd name="connsiteX56" fmla="*/ 2413000 w 3327400"/>
                <a:gd name="connsiteY56" fmla="*/ 1384517 h 2552917"/>
                <a:gd name="connsiteX57" fmla="*/ 2451100 w 3327400"/>
                <a:gd name="connsiteY57" fmla="*/ 1346417 h 2552917"/>
                <a:gd name="connsiteX58" fmla="*/ 2540000 w 3327400"/>
                <a:gd name="connsiteY58" fmla="*/ 1282917 h 2552917"/>
                <a:gd name="connsiteX59" fmla="*/ 2565400 w 3327400"/>
                <a:gd name="connsiteY59" fmla="*/ 1244817 h 2552917"/>
                <a:gd name="connsiteX60" fmla="*/ 2679700 w 3327400"/>
                <a:gd name="connsiteY60" fmla="*/ 1181317 h 2552917"/>
                <a:gd name="connsiteX61" fmla="*/ 2768600 w 3327400"/>
                <a:gd name="connsiteY61" fmla="*/ 1130517 h 2552917"/>
                <a:gd name="connsiteX62" fmla="*/ 2794000 w 3327400"/>
                <a:gd name="connsiteY62" fmla="*/ 1092417 h 2552917"/>
                <a:gd name="connsiteX63" fmla="*/ 2882900 w 3327400"/>
                <a:gd name="connsiteY63" fmla="*/ 1041617 h 2552917"/>
                <a:gd name="connsiteX64" fmla="*/ 2946400 w 3327400"/>
                <a:gd name="connsiteY64" fmla="*/ 990817 h 2552917"/>
                <a:gd name="connsiteX65" fmla="*/ 3035300 w 3327400"/>
                <a:gd name="connsiteY65" fmla="*/ 952717 h 2552917"/>
                <a:gd name="connsiteX66" fmla="*/ 3086100 w 3327400"/>
                <a:gd name="connsiteY66" fmla="*/ 927317 h 2552917"/>
                <a:gd name="connsiteX67" fmla="*/ 3162300 w 3327400"/>
                <a:gd name="connsiteY67" fmla="*/ 813017 h 2552917"/>
                <a:gd name="connsiteX68" fmla="*/ 3187700 w 3327400"/>
                <a:gd name="connsiteY68" fmla="*/ 508217 h 2552917"/>
                <a:gd name="connsiteX69" fmla="*/ 3263900 w 3327400"/>
                <a:gd name="connsiteY69" fmla="*/ 432017 h 2552917"/>
                <a:gd name="connsiteX70" fmla="*/ 3327400 w 3327400"/>
                <a:gd name="connsiteY70" fmla="*/ 355817 h 2552917"/>
                <a:gd name="connsiteX71" fmla="*/ 3314700 w 3327400"/>
                <a:gd name="connsiteY71" fmla="*/ 228817 h 2552917"/>
                <a:gd name="connsiteX72" fmla="*/ 3276600 w 3327400"/>
                <a:gd name="connsiteY72" fmla="*/ 203417 h 2552917"/>
                <a:gd name="connsiteX73" fmla="*/ 3149600 w 3327400"/>
                <a:gd name="connsiteY73" fmla="*/ 152617 h 2552917"/>
                <a:gd name="connsiteX74" fmla="*/ 2984500 w 3327400"/>
                <a:gd name="connsiteY74" fmla="*/ 127217 h 2552917"/>
                <a:gd name="connsiteX75" fmla="*/ 2984500 w 3327400"/>
                <a:gd name="connsiteY75" fmla="*/ 114517 h 2552917"/>
                <a:gd name="connsiteX0" fmla="*/ 3060700 w 3327400"/>
                <a:gd name="connsiteY0" fmla="*/ 95821 h 2534221"/>
                <a:gd name="connsiteX1" fmla="*/ 3060700 w 3327400"/>
                <a:gd name="connsiteY1" fmla="*/ 95821 h 2534221"/>
                <a:gd name="connsiteX2" fmla="*/ 2247900 w 3327400"/>
                <a:gd name="connsiteY2" fmla="*/ 108521 h 2534221"/>
                <a:gd name="connsiteX3" fmla="*/ 2159000 w 3327400"/>
                <a:gd name="connsiteY3" fmla="*/ 159321 h 2534221"/>
                <a:gd name="connsiteX4" fmla="*/ 2108200 w 3327400"/>
                <a:gd name="connsiteY4" fmla="*/ 184721 h 2534221"/>
                <a:gd name="connsiteX5" fmla="*/ 2057400 w 3327400"/>
                <a:gd name="connsiteY5" fmla="*/ 197421 h 2534221"/>
                <a:gd name="connsiteX6" fmla="*/ 2019300 w 3327400"/>
                <a:gd name="connsiteY6" fmla="*/ 210121 h 2534221"/>
                <a:gd name="connsiteX7" fmla="*/ 1816100 w 3327400"/>
                <a:gd name="connsiteY7" fmla="*/ 152971 h 2534221"/>
                <a:gd name="connsiteX8" fmla="*/ 1593850 w 3327400"/>
                <a:gd name="connsiteY8" fmla="*/ 95821 h 2534221"/>
                <a:gd name="connsiteX9" fmla="*/ 1289050 w 3327400"/>
                <a:gd name="connsiteY9" fmla="*/ 38671 h 2534221"/>
                <a:gd name="connsiteX10" fmla="*/ 1035050 w 3327400"/>
                <a:gd name="connsiteY10" fmla="*/ 571 h 2534221"/>
                <a:gd name="connsiteX11" fmla="*/ 609600 w 3327400"/>
                <a:gd name="connsiteY11" fmla="*/ 19621 h 2534221"/>
                <a:gd name="connsiteX12" fmla="*/ 533400 w 3327400"/>
                <a:gd name="connsiteY12" fmla="*/ 70421 h 2534221"/>
                <a:gd name="connsiteX13" fmla="*/ 381000 w 3327400"/>
                <a:gd name="connsiteY13" fmla="*/ 108521 h 2534221"/>
                <a:gd name="connsiteX14" fmla="*/ 330200 w 3327400"/>
                <a:gd name="connsiteY14" fmla="*/ 146621 h 2534221"/>
                <a:gd name="connsiteX15" fmla="*/ 279400 w 3327400"/>
                <a:gd name="connsiteY15" fmla="*/ 197421 h 2534221"/>
                <a:gd name="connsiteX16" fmla="*/ 177800 w 3327400"/>
                <a:gd name="connsiteY16" fmla="*/ 324421 h 2534221"/>
                <a:gd name="connsiteX17" fmla="*/ 152400 w 3327400"/>
                <a:gd name="connsiteY17" fmla="*/ 400621 h 2534221"/>
                <a:gd name="connsiteX18" fmla="*/ 127000 w 3327400"/>
                <a:gd name="connsiteY18" fmla="*/ 603821 h 2534221"/>
                <a:gd name="connsiteX19" fmla="*/ 101600 w 3327400"/>
                <a:gd name="connsiteY19" fmla="*/ 680021 h 2534221"/>
                <a:gd name="connsiteX20" fmla="*/ 76200 w 3327400"/>
                <a:gd name="connsiteY20" fmla="*/ 984821 h 2534221"/>
                <a:gd name="connsiteX21" fmla="*/ 63500 w 3327400"/>
                <a:gd name="connsiteY21" fmla="*/ 1226121 h 2534221"/>
                <a:gd name="connsiteX22" fmla="*/ 50800 w 3327400"/>
                <a:gd name="connsiteY22" fmla="*/ 1327721 h 2534221"/>
                <a:gd name="connsiteX23" fmla="*/ 38100 w 3327400"/>
                <a:gd name="connsiteY23" fmla="*/ 1442021 h 2534221"/>
                <a:gd name="connsiteX24" fmla="*/ 25400 w 3327400"/>
                <a:gd name="connsiteY24" fmla="*/ 1657921 h 2534221"/>
                <a:gd name="connsiteX25" fmla="*/ 0 w 3327400"/>
                <a:gd name="connsiteY25" fmla="*/ 1886521 h 2534221"/>
                <a:gd name="connsiteX26" fmla="*/ 12700 w 3327400"/>
                <a:gd name="connsiteY26" fmla="*/ 1950021 h 2534221"/>
                <a:gd name="connsiteX27" fmla="*/ 38100 w 3327400"/>
                <a:gd name="connsiteY27" fmla="*/ 1988121 h 2534221"/>
                <a:gd name="connsiteX28" fmla="*/ 50800 w 3327400"/>
                <a:gd name="connsiteY28" fmla="*/ 2026221 h 2534221"/>
                <a:gd name="connsiteX29" fmla="*/ 76200 w 3327400"/>
                <a:gd name="connsiteY29" fmla="*/ 2077021 h 2534221"/>
                <a:gd name="connsiteX30" fmla="*/ 88900 w 3327400"/>
                <a:gd name="connsiteY30" fmla="*/ 2127821 h 2534221"/>
                <a:gd name="connsiteX31" fmla="*/ 114300 w 3327400"/>
                <a:gd name="connsiteY31" fmla="*/ 2204021 h 2534221"/>
                <a:gd name="connsiteX32" fmla="*/ 177800 w 3327400"/>
                <a:gd name="connsiteY32" fmla="*/ 2318321 h 2534221"/>
                <a:gd name="connsiteX33" fmla="*/ 215900 w 3327400"/>
                <a:gd name="connsiteY33" fmla="*/ 2369121 h 2534221"/>
                <a:gd name="connsiteX34" fmla="*/ 292100 w 3327400"/>
                <a:gd name="connsiteY34" fmla="*/ 2470721 h 2534221"/>
                <a:gd name="connsiteX35" fmla="*/ 533400 w 3327400"/>
                <a:gd name="connsiteY35" fmla="*/ 2534221 h 2534221"/>
                <a:gd name="connsiteX36" fmla="*/ 622300 w 3327400"/>
                <a:gd name="connsiteY36" fmla="*/ 2521521 h 2534221"/>
                <a:gd name="connsiteX37" fmla="*/ 660400 w 3327400"/>
                <a:gd name="connsiteY37" fmla="*/ 2496121 h 2534221"/>
                <a:gd name="connsiteX38" fmla="*/ 762000 w 3327400"/>
                <a:gd name="connsiteY38" fmla="*/ 2470721 h 2534221"/>
                <a:gd name="connsiteX39" fmla="*/ 812800 w 3327400"/>
                <a:gd name="connsiteY39" fmla="*/ 2458021 h 2534221"/>
                <a:gd name="connsiteX40" fmla="*/ 927100 w 3327400"/>
                <a:gd name="connsiteY40" fmla="*/ 2419921 h 2534221"/>
                <a:gd name="connsiteX41" fmla="*/ 882650 w 3327400"/>
                <a:gd name="connsiteY41" fmla="*/ 2356421 h 2534221"/>
                <a:gd name="connsiteX42" fmla="*/ 1149350 w 3327400"/>
                <a:gd name="connsiteY42" fmla="*/ 2216721 h 2534221"/>
                <a:gd name="connsiteX43" fmla="*/ 1454150 w 3327400"/>
                <a:gd name="connsiteY43" fmla="*/ 2045271 h 2534221"/>
                <a:gd name="connsiteX44" fmla="*/ 1727200 w 3327400"/>
                <a:gd name="connsiteY44" fmla="*/ 1873821 h 2534221"/>
                <a:gd name="connsiteX45" fmla="*/ 1854200 w 3327400"/>
                <a:gd name="connsiteY45" fmla="*/ 1784921 h 2534221"/>
                <a:gd name="connsiteX46" fmla="*/ 1892300 w 3327400"/>
                <a:gd name="connsiteY46" fmla="*/ 1772221 h 2534221"/>
                <a:gd name="connsiteX47" fmla="*/ 1930400 w 3327400"/>
                <a:gd name="connsiteY47" fmla="*/ 1746821 h 2534221"/>
                <a:gd name="connsiteX48" fmla="*/ 1943100 w 3327400"/>
                <a:gd name="connsiteY48" fmla="*/ 1708721 h 2534221"/>
                <a:gd name="connsiteX49" fmla="*/ 2006600 w 3327400"/>
                <a:gd name="connsiteY49" fmla="*/ 1670621 h 2534221"/>
                <a:gd name="connsiteX50" fmla="*/ 2044700 w 3327400"/>
                <a:gd name="connsiteY50" fmla="*/ 1645221 h 2534221"/>
                <a:gd name="connsiteX51" fmla="*/ 2120900 w 3327400"/>
                <a:gd name="connsiteY51" fmla="*/ 1569021 h 2534221"/>
                <a:gd name="connsiteX52" fmla="*/ 2209800 w 3327400"/>
                <a:gd name="connsiteY52" fmla="*/ 1518221 h 2534221"/>
                <a:gd name="connsiteX53" fmla="*/ 2286000 w 3327400"/>
                <a:gd name="connsiteY53" fmla="*/ 1467421 h 2534221"/>
                <a:gd name="connsiteX54" fmla="*/ 2336800 w 3327400"/>
                <a:gd name="connsiteY54" fmla="*/ 1416621 h 2534221"/>
                <a:gd name="connsiteX55" fmla="*/ 2413000 w 3327400"/>
                <a:gd name="connsiteY55" fmla="*/ 1365821 h 2534221"/>
                <a:gd name="connsiteX56" fmla="*/ 2451100 w 3327400"/>
                <a:gd name="connsiteY56" fmla="*/ 1327721 h 2534221"/>
                <a:gd name="connsiteX57" fmla="*/ 2540000 w 3327400"/>
                <a:gd name="connsiteY57" fmla="*/ 1264221 h 2534221"/>
                <a:gd name="connsiteX58" fmla="*/ 2565400 w 3327400"/>
                <a:gd name="connsiteY58" fmla="*/ 1226121 h 2534221"/>
                <a:gd name="connsiteX59" fmla="*/ 2679700 w 3327400"/>
                <a:gd name="connsiteY59" fmla="*/ 1162621 h 2534221"/>
                <a:gd name="connsiteX60" fmla="*/ 2768600 w 3327400"/>
                <a:gd name="connsiteY60" fmla="*/ 1111821 h 2534221"/>
                <a:gd name="connsiteX61" fmla="*/ 2794000 w 3327400"/>
                <a:gd name="connsiteY61" fmla="*/ 1073721 h 2534221"/>
                <a:gd name="connsiteX62" fmla="*/ 2882900 w 3327400"/>
                <a:gd name="connsiteY62" fmla="*/ 1022921 h 2534221"/>
                <a:gd name="connsiteX63" fmla="*/ 2946400 w 3327400"/>
                <a:gd name="connsiteY63" fmla="*/ 972121 h 2534221"/>
                <a:gd name="connsiteX64" fmla="*/ 3035300 w 3327400"/>
                <a:gd name="connsiteY64" fmla="*/ 934021 h 2534221"/>
                <a:gd name="connsiteX65" fmla="*/ 3086100 w 3327400"/>
                <a:gd name="connsiteY65" fmla="*/ 908621 h 2534221"/>
                <a:gd name="connsiteX66" fmla="*/ 3162300 w 3327400"/>
                <a:gd name="connsiteY66" fmla="*/ 794321 h 2534221"/>
                <a:gd name="connsiteX67" fmla="*/ 3187700 w 3327400"/>
                <a:gd name="connsiteY67" fmla="*/ 489521 h 2534221"/>
                <a:gd name="connsiteX68" fmla="*/ 3263900 w 3327400"/>
                <a:gd name="connsiteY68" fmla="*/ 413321 h 2534221"/>
                <a:gd name="connsiteX69" fmla="*/ 3327400 w 3327400"/>
                <a:gd name="connsiteY69" fmla="*/ 337121 h 2534221"/>
                <a:gd name="connsiteX70" fmla="*/ 3314700 w 3327400"/>
                <a:gd name="connsiteY70" fmla="*/ 210121 h 2534221"/>
                <a:gd name="connsiteX71" fmla="*/ 3276600 w 3327400"/>
                <a:gd name="connsiteY71" fmla="*/ 184721 h 2534221"/>
                <a:gd name="connsiteX72" fmla="*/ 3149600 w 3327400"/>
                <a:gd name="connsiteY72" fmla="*/ 133921 h 2534221"/>
                <a:gd name="connsiteX73" fmla="*/ 2984500 w 3327400"/>
                <a:gd name="connsiteY73" fmla="*/ 108521 h 2534221"/>
                <a:gd name="connsiteX74" fmla="*/ 2984500 w 3327400"/>
                <a:gd name="connsiteY74" fmla="*/ 95821 h 2534221"/>
                <a:gd name="connsiteX0" fmla="*/ 3060700 w 3327400"/>
                <a:gd name="connsiteY0" fmla="*/ 95666 h 2534066"/>
                <a:gd name="connsiteX1" fmla="*/ 3060700 w 3327400"/>
                <a:gd name="connsiteY1" fmla="*/ 95666 h 2534066"/>
                <a:gd name="connsiteX2" fmla="*/ 2247900 w 3327400"/>
                <a:gd name="connsiteY2" fmla="*/ 108366 h 2534066"/>
                <a:gd name="connsiteX3" fmla="*/ 2159000 w 3327400"/>
                <a:gd name="connsiteY3" fmla="*/ 159166 h 2534066"/>
                <a:gd name="connsiteX4" fmla="*/ 2108200 w 3327400"/>
                <a:gd name="connsiteY4" fmla="*/ 184566 h 2534066"/>
                <a:gd name="connsiteX5" fmla="*/ 2057400 w 3327400"/>
                <a:gd name="connsiteY5" fmla="*/ 197266 h 2534066"/>
                <a:gd name="connsiteX6" fmla="*/ 2019300 w 3327400"/>
                <a:gd name="connsiteY6" fmla="*/ 209966 h 2534066"/>
                <a:gd name="connsiteX7" fmla="*/ 1816100 w 3327400"/>
                <a:gd name="connsiteY7" fmla="*/ 152816 h 2534066"/>
                <a:gd name="connsiteX8" fmla="*/ 1593850 w 3327400"/>
                <a:gd name="connsiteY8" fmla="*/ 95666 h 2534066"/>
                <a:gd name="connsiteX9" fmla="*/ 1289050 w 3327400"/>
                <a:gd name="connsiteY9" fmla="*/ 38516 h 2534066"/>
                <a:gd name="connsiteX10" fmla="*/ 1035050 w 3327400"/>
                <a:gd name="connsiteY10" fmla="*/ 416 h 2534066"/>
                <a:gd name="connsiteX11" fmla="*/ 609600 w 3327400"/>
                <a:gd name="connsiteY11" fmla="*/ 19466 h 2534066"/>
                <a:gd name="connsiteX12" fmla="*/ 482600 w 3327400"/>
                <a:gd name="connsiteY12" fmla="*/ 38516 h 2534066"/>
                <a:gd name="connsiteX13" fmla="*/ 381000 w 3327400"/>
                <a:gd name="connsiteY13" fmla="*/ 108366 h 2534066"/>
                <a:gd name="connsiteX14" fmla="*/ 330200 w 3327400"/>
                <a:gd name="connsiteY14" fmla="*/ 146466 h 2534066"/>
                <a:gd name="connsiteX15" fmla="*/ 279400 w 3327400"/>
                <a:gd name="connsiteY15" fmla="*/ 197266 h 2534066"/>
                <a:gd name="connsiteX16" fmla="*/ 177800 w 3327400"/>
                <a:gd name="connsiteY16" fmla="*/ 324266 h 2534066"/>
                <a:gd name="connsiteX17" fmla="*/ 152400 w 3327400"/>
                <a:gd name="connsiteY17" fmla="*/ 400466 h 2534066"/>
                <a:gd name="connsiteX18" fmla="*/ 127000 w 3327400"/>
                <a:gd name="connsiteY18" fmla="*/ 603666 h 2534066"/>
                <a:gd name="connsiteX19" fmla="*/ 101600 w 3327400"/>
                <a:gd name="connsiteY19" fmla="*/ 679866 h 2534066"/>
                <a:gd name="connsiteX20" fmla="*/ 76200 w 3327400"/>
                <a:gd name="connsiteY20" fmla="*/ 984666 h 2534066"/>
                <a:gd name="connsiteX21" fmla="*/ 63500 w 3327400"/>
                <a:gd name="connsiteY21" fmla="*/ 1225966 h 2534066"/>
                <a:gd name="connsiteX22" fmla="*/ 50800 w 3327400"/>
                <a:gd name="connsiteY22" fmla="*/ 1327566 h 2534066"/>
                <a:gd name="connsiteX23" fmla="*/ 38100 w 3327400"/>
                <a:gd name="connsiteY23" fmla="*/ 1441866 h 2534066"/>
                <a:gd name="connsiteX24" fmla="*/ 25400 w 3327400"/>
                <a:gd name="connsiteY24" fmla="*/ 1657766 h 2534066"/>
                <a:gd name="connsiteX25" fmla="*/ 0 w 3327400"/>
                <a:gd name="connsiteY25" fmla="*/ 1886366 h 2534066"/>
                <a:gd name="connsiteX26" fmla="*/ 12700 w 3327400"/>
                <a:gd name="connsiteY26" fmla="*/ 1949866 h 2534066"/>
                <a:gd name="connsiteX27" fmla="*/ 38100 w 3327400"/>
                <a:gd name="connsiteY27" fmla="*/ 1987966 h 2534066"/>
                <a:gd name="connsiteX28" fmla="*/ 50800 w 3327400"/>
                <a:gd name="connsiteY28" fmla="*/ 2026066 h 2534066"/>
                <a:gd name="connsiteX29" fmla="*/ 76200 w 3327400"/>
                <a:gd name="connsiteY29" fmla="*/ 2076866 h 2534066"/>
                <a:gd name="connsiteX30" fmla="*/ 88900 w 3327400"/>
                <a:gd name="connsiteY30" fmla="*/ 2127666 h 2534066"/>
                <a:gd name="connsiteX31" fmla="*/ 114300 w 3327400"/>
                <a:gd name="connsiteY31" fmla="*/ 2203866 h 2534066"/>
                <a:gd name="connsiteX32" fmla="*/ 177800 w 3327400"/>
                <a:gd name="connsiteY32" fmla="*/ 2318166 h 2534066"/>
                <a:gd name="connsiteX33" fmla="*/ 215900 w 3327400"/>
                <a:gd name="connsiteY33" fmla="*/ 2368966 h 2534066"/>
                <a:gd name="connsiteX34" fmla="*/ 292100 w 3327400"/>
                <a:gd name="connsiteY34" fmla="*/ 2470566 h 2534066"/>
                <a:gd name="connsiteX35" fmla="*/ 533400 w 3327400"/>
                <a:gd name="connsiteY35" fmla="*/ 2534066 h 2534066"/>
                <a:gd name="connsiteX36" fmla="*/ 622300 w 3327400"/>
                <a:gd name="connsiteY36" fmla="*/ 2521366 h 2534066"/>
                <a:gd name="connsiteX37" fmla="*/ 660400 w 3327400"/>
                <a:gd name="connsiteY37" fmla="*/ 2495966 h 2534066"/>
                <a:gd name="connsiteX38" fmla="*/ 762000 w 3327400"/>
                <a:gd name="connsiteY38" fmla="*/ 2470566 h 2534066"/>
                <a:gd name="connsiteX39" fmla="*/ 812800 w 3327400"/>
                <a:gd name="connsiteY39" fmla="*/ 2457866 h 2534066"/>
                <a:gd name="connsiteX40" fmla="*/ 927100 w 3327400"/>
                <a:gd name="connsiteY40" fmla="*/ 2419766 h 2534066"/>
                <a:gd name="connsiteX41" fmla="*/ 882650 w 3327400"/>
                <a:gd name="connsiteY41" fmla="*/ 2356266 h 2534066"/>
                <a:gd name="connsiteX42" fmla="*/ 1149350 w 3327400"/>
                <a:gd name="connsiteY42" fmla="*/ 2216566 h 2534066"/>
                <a:gd name="connsiteX43" fmla="*/ 1454150 w 3327400"/>
                <a:gd name="connsiteY43" fmla="*/ 2045116 h 2534066"/>
                <a:gd name="connsiteX44" fmla="*/ 1727200 w 3327400"/>
                <a:gd name="connsiteY44" fmla="*/ 1873666 h 2534066"/>
                <a:gd name="connsiteX45" fmla="*/ 1854200 w 3327400"/>
                <a:gd name="connsiteY45" fmla="*/ 1784766 h 2534066"/>
                <a:gd name="connsiteX46" fmla="*/ 1892300 w 3327400"/>
                <a:gd name="connsiteY46" fmla="*/ 1772066 h 2534066"/>
                <a:gd name="connsiteX47" fmla="*/ 1930400 w 3327400"/>
                <a:gd name="connsiteY47" fmla="*/ 1746666 h 2534066"/>
                <a:gd name="connsiteX48" fmla="*/ 1943100 w 3327400"/>
                <a:gd name="connsiteY48" fmla="*/ 1708566 h 2534066"/>
                <a:gd name="connsiteX49" fmla="*/ 2006600 w 3327400"/>
                <a:gd name="connsiteY49" fmla="*/ 1670466 h 2534066"/>
                <a:gd name="connsiteX50" fmla="*/ 2044700 w 3327400"/>
                <a:gd name="connsiteY50" fmla="*/ 1645066 h 2534066"/>
                <a:gd name="connsiteX51" fmla="*/ 2120900 w 3327400"/>
                <a:gd name="connsiteY51" fmla="*/ 1568866 h 2534066"/>
                <a:gd name="connsiteX52" fmla="*/ 2209800 w 3327400"/>
                <a:gd name="connsiteY52" fmla="*/ 1518066 h 2534066"/>
                <a:gd name="connsiteX53" fmla="*/ 2286000 w 3327400"/>
                <a:gd name="connsiteY53" fmla="*/ 1467266 h 2534066"/>
                <a:gd name="connsiteX54" fmla="*/ 2336800 w 3327400"/>
                <a:gd name="connsiteY54" fmla="*/ 1416466 h 2534066"/>
                <a:gd name="connsiteX55" fmla="*/ 2413000 w 3327400"/>
                <a:gd name="connsiteY55" fmla="*/ 1365666 h 2534066"/>
                <a:gd name="connsiteX56" fmla="*/ 2451100 w 3327400"/>
                <a:gd name="connsiteY56" fmla="*/ 1327566 h 2534066"/>
                <a:gd name="connsiteX57" fmla="*/ 2540000 w 3327400"/>
                <a:gd name="connsiteY57" fmla="*/ 1264066 h 2534066"/>
                <a:gd name="connsiteX58" fmla="*/ 2565400 w 3327400"/>
                <a:gd name="connsiteY58" fmla="*/ 1225966 h 2534066"/>
                <a:gd name="connsiteX59" fmla="*/ 2679700 w 3327400"/>
                <a:gd name="connsiteY59" fmla="*/ 1162466 h 2534066"/>
                <a:gd name="connsiteX60" fmla="*/ 2768600 w 3327400"/>
                <a:gd name="connsiteY60" fmla="*/ 1111666 h 2534066"/>
                <a:gd name="connsiteX61" fmla="*/ 2794000 w 3327400"/>
                <a:gd name="connsiteY61" fmla="*/ 1073566 h 2534066"/>
                <a:gd name="connsiteX62" fmla="*/ 2882900 w 3327400"/>
                <a:gd name="connsiteY62" fmla="*/ 1022766 h 2534066"/>
                <a:gd name="connsiteX63" fmla="*/ 2946400 w 3327400"/>
                <a:gd name="connsiteY63" fmla="*/ 971966 h 2534066"/>
                <a:gd name="connsiteX64" fmla="*/ 3035300 w 3327400"/>
                <a:gd name="connsiteY64" fmla="*/ 933866 h 2534066"/>
                <a:gd name="connsiteX65" fmla="*/ 3086100 w 3327400"/>
                <a:gd name="connsiteY65" fmla="*/ 908466 h 2534066"/>
                <a:gd name="connsiteX66" fmla="*/ 3162300 w 3327400"/>
                <a:gd name="connsiteY66" fmla="*/ 794166 h 2534066"/>
                <a:gd name="connsiteX67" fmla="*/ 3187700 w 3327400"/>
                <a:gd name="connsiteY67" fmla="*/ 489366 h 2534066"/>
                <a:gd name="connsiteX68" fmla="*/ 3263900 w 3327400"/>
                <a:gd name="connsiteY68" fmla="*/ 413166 h 2534066"/>
                <a:gd name="connsiteX69" fmla="*/ 3327400 w 3327400"/>
                <a:gd name="connsiteY69" fmla="*/ 336966 h 2534066"/>
                <a:gd name="connsiteX70" fmla="*/ 3314700 w 3327400"/>
                <a:gd name="connsiteY70" fmla="*/ 209966 h 2534066"/>
                <a:gd name="connsiteX71" fmla="*/ 3276600 w 3327400"/>
                <a:gd name="connsiteY71" fmla="*/ 184566 h 2534066"/>
                <a:gd name="connsiteX72" fmla="*/ 3149600 w 3327400"/>
                <a:gd name="connsiteY72" fmla="*/ 133766 h 2534066"/>
                <a:gd name="connsiteX73" fmla="*/ 2984500 w 3327400"/>
                <a:gd name="connsiteY73" fmla="*/ 108366 h 2534066"/>
                <a:gd name="connsiteX74" fmla="*/ 2984500 w 3327400"/>
                <a:gd name="connsiteY74" fmla="*/ 95666 h 2534066"/>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324815 h 2534615"/>
                <a:gd name="connsiteX16" fmla="*/ 152400 w 3327400"/>
                <a:gd name="connsiteY16" fmla="*/ 401015 h 2534615"/>
                <a:gd name="connsiteX17" fmla="*/ 127000 w 3327400"/>
                <a:gd name="connsiteY17" fmla="*/ 604215 h 2534615"/>
                <a:gd name="connsiteX18" fmla="*/ 101600 w 3327400"/>
                <a:gd name="connsiteY18" fmla="*/ 680415 h 2534615"/>
                <a:gd name="connsiteX19" fmla="*/ 76200 w 3327400"/>
                <a:gd name="connsiteY19" fmla="*/ 985215 h 2534615"/>
                <a:gd name="connsiteX20" fmla="*/ 63500 w 3327400"/>
                <a:gd name="connsiteY20" fmla="*/ 1226515 h 2534615"/>
                <a:gd name="connsiteX21" fmla="*/ 50800 w 3327400"/>
                <a:gd name="connsiteY21" fmla="*/ 1328115 h 2534615"/>
                <a:gd name="connsiteX22" fmla="*/ 38100 w 3327400"/>
                <a:gd name="connsiteY22" fmla="*/ 1442415 h 2534615"/>
                <a:gd name="connsiteX23" fmla="*/ 25400 w 3327400"/>
                <a:gd name="connsiteY23" fmla="*/ 1658315 h 2534615"/>
                <a:gd name="connsiteX24" fmla="*/ 0 w 3327400"/>
                <a:gd name="connsiteY24" fmla="*/ 1886915 h 2534615"/>
                <a:gd name="connsiteX25" fmla="*/ 12700 w 3327400"/>
                <a:gd name="connsiteY25" fmla="*/ 1950415 h 2534615"/>
                <a:gd name="connsiteX26" fmla="*/ 38100 w 3327400"/>
                <a:gd name="connsiteY26" fmla="*/ 1988515 h 2534615"/>
                <a:gd name="connsiteX27" fmla="*/ 50800 w 3327400"/>
                <a:gd name="connsiteY27" fmla="*/ 2026615 h 2534615"/>
                <a:gd name="connsiteX28" fmla="*/ 76200 w 3327400"/>
                <a:gd name="connsiteY28" fmla="*/ 2077415 h 2534615"/>
                <a:gd name="connsiteX29" fmla="*/ 88900 w 3327400"/>
                <a:gd name="connsiteY29" fmla="*/ 2128215 h 2534615"/>
                <a:gd name="connsiteX30" fmla="*/ 114300 w 3327400"/>
                <a:gd name="connsiteY30" fmla="*/ 2204415 h 2534615"/>
                <a:gd name="connsiteX31" fmla="*/ 177800 w 3327400"/>
                <a:gd name="connsiteY31" fmla="*/ 2318715 h 2534615"/>
                <a:gd name="connsiteX32" fmla="*/ 215900 w 3327400"/>
                <a:gd name="connsiteY32" fmla="*/ 2369515 h 2534615"/>
                <a:gd name="connsiteX33" fmla="*/ 292100 w 3327400"/>
                <a:gd name="connsiteY33" fmla="*/ 2471115 h 2534615"/>
                <a:gd name="connsiteX34" fmla="*/ 533400 w 3327400"/>
                <a:gd name="connsiteY34" fmla="*/ 2534615 h 2534615"/>
                <a:gd name="connsiteX35" fmla="*/ 622300 w 3327400"/>
                <a:gd name="connsiteY35" fmla="*/ 2521915 h 2534615"/>
                <a:gd name="connsiteX36" fmla="*/ 660400 w 3327400"/>
                <a:gd name="connsiteY36" fmla="*/ 2496515 h 2534615"/>
                <a:gd name="connsiteX37" fmla="*/ 762000 w 3327400"/>
                <a:gd name="connsiteY37" fmla="*/ 2471115 h 2534615"/>
                <a:gd name="connsiteX38" fmla="*/ 812800 w 3327400"/>
                <a:gd name="connsiteY38" fmla="*/ 2458415 h 2534615"/>
                <a:gd name="connsiteX39" fmla="*/ 927100 w 3327400"/>
                <a:gd name="connsiteY39" fmla="*/ 2420315 h 2534615"/>
                <a:gd name="connsiteX40" fmla="*/ 882650 w 3327400"/>
                <a:gd name="connsiteY40" fmla="*/ 2356815 h 2534615"/>
                <a:gd name="connsiteX41" fmla="*/ 1149350 w 3327400"/>
                <a:gd name="connsiteY41" fmla="*/ 2217115 h 2534615"/>
                <a:gd name="connsiteX42" fmla="*/ 1454150 w 3327400"/>
                <a:gd name="connsiteY42" fmla="*/ 2045665 h 2534615"/>
                <a:gd name="connsiteX43" fmla="*/ 1727200 w 3327400"/>
                <a:gd name="connsiteY43" fmla="*/ 1874215 h 2534615"/>
                <a:gd name="connsiteX44" fmla="*/ 1854200 w 3327400"/>
                <a:gd name="connsiteY44" fmla="*/ 1785315 h 2534615"/>
                <a:gd name="connsiteX45" fmla="*/ 1892300 w 3327400"/>
                <a:gd name="connsiteY45" fmla="*/ 1772615 h 2534615"/>
                <a:gd name="connsiteX46" fmla="*/ 1930400 w 3327400"/>
                <a:gd name="connsiteY46" fmla="*/ 1747215 h 2534615"/>
                <a:gd name="connsiteX47" fmla="*/ 1943100 w 3327400"/>
                <a:gd name="connsiteY47" fmla="*/ 1709115 h 2534615"/>
                <a:gd name="connsiteX48" fmla="*/ 2006600 w 3327400"/>
                <a:gd name="connsiteY48" fmla="*/ 1671015 h 2534615"/>
                <a:gd name="connsiteX49" fmla="*/ 2044700 w 3327400"/>
                <a:gd name="connsiteY49" fmla="*/ 1645615 h 2534615"/>
                <a:gd name="connsiteX50" fmla="*/ 2120900 w 3327400"/>
                <a:gd name="connsiteY50" fmla="*/ 1569415 h 2534615"/>
                <a:gd name="connsiteX51" fmla="*/ 2209800 w 3327400"/>
                <a:gd name="connsiteY51" fmla="*/ 1518615 h 2534615"/>
                <a:gd name="connsiteX52" fmla="*/ 2286000 w 3327400"/>
                <a:gd name="connsiteY52" fmla="*/ 1467815 h 2534615"/>
                <a:gd name="connsiteX53" fmla="*/ 2336800 w 3327400"/>
                <a:gd name="connsiteY53" fmla="*/ 1417015 h 2534615"/>
                <a:gd name="connsiteX54" fmla="*/ 2413000 w 3327400"/>
                <a:gd name="connsiteY54" fmla="*/ 1366215 h 2534615"/>
                <a:gd name="connsiteX55" fmla="*/ 2451100 w 3327400"/>
                <a:gd name="connsiteY55" fmla="*/ 1328115 h 2534615"/>
                <a:gd name="connsiteX56" fmla="*/ 2540000 w 3327400"/>
                <a:gd name="connsiteY56" fmla="*/ 1264615 h 2534615"/>
                <a:gd name="connsiteX57" fmla="*/ 2565400 w 3327400"/>
                <a:gd name="connsiteY57" fmla="*/ 1226515 h 2534615"/>
                <a:gd name="connsiteX58" fmla="*/ 2679700 w 3327400"/>
                <a:gd name="connsiteY58" fmla="*/ 1163015 h 2534615"/>
                <a:gd name="connsiteX59" fmla="*/ 2768600 w 3327400"/>
                <a:gd name="connsiteY59" fmla="*/ 1112215 h 2534615"/>
                <a:gd name="connsiteX60" fmla="*/ 2794000 w 3327400"/>
                <a:gd name="connsiteY60" fmla="*/ 1074115 h 2534615"/>
                <a:gd name="connsiteX61" fmla="*/ 2882900 w 3327400"/>
                <a:gd name="connsiteY61" fmla="*/ 1023315 h 2534615"/>
                <a:gd name="connsiteX62" fmla="*/ 2946400 w 3327400"/>
                <a:gd name="connsiteY62" fmla="*/ 972515 h 2534615"/>
                <a:gd name="connsiteX63" fmla="*/ 3035300 w 3327400"/>
                <a:gd name="connsiteY63" fmla="*/ 934415 h 2534615"/>
                <a:gd name="connsiteX64" fmla="*/ 3086100 w 3327400"/>
                <a:gd name="connsiteY64" fmla="*/ 909015 h 2534615"/>
                <a:gd name="connsiteX65" fmla="*/ 3162300 w 3327400"/>
                <a:gd name="connsiteY65" fmla="*/ 794715 h 2534615"/>
                <a:gd name="connsiteX66" fmla="*/ 3187700 w 3327400"/>
                <a:gd name="connsiteY66" fmla="*/ 489915 h 2534615"/>
                <a:gd name="connsiteX67" fmla="*/ 3263900 w 3327400"/>
                <a:gd name="connsiteY67" fmla="*/ 413715 h 2534615"/>
                <a:gd name="connsiteX68" fmla="*/ 3327400 w 3327400"/>
                <a:gd name="connsiteY68" fmla="*/ 337515 h 2534615"/>
                <a:gd name="connsiteX69" fmla="*/ 3314700 w 3327400"/>
                <a:gd name="connsiteY69" fmla="*/ 210515 h 2534615"/>
                <a:gd name="connsiteX70" fmla="*/ 3276600 w 3327400"/>
                <a:gd name="connsiteY70" fmla="*/ 185115 h 2534615"/>
                <a:gd name="connsiteX71" fmla="*/ 3149600 w 3327400"/>
                <a:gd name="connsiteY71" fmla="*/ 134315 h 2534615"/>
                <a:gd name="connsiteX72" fmla="*/ 2984500 w 3327400"/>
                <a:gd name="connsiteY72" fmla="*/ 108915 h 2534615"/>
                <a:gd name="connsiteX73" fmla="*/ 2984500 w 3327400"/>
                <a:gd name="connsiteY73"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52400 w 3327400"/>
                <a:gd name="connsiteY15" fmla="*/ 40101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927100 w 3327400"/>
                <a:gd name="connsiteY38" fmla="*/ 2420315 h 2534615"/>
                <a:gd name="connsiteX39" fmla="*/ 882650 w 3327400"/>
                <a:gd name="connsiteY39" fmla="*/ 2356815 h 2534615"/>
                <a:gd name="connsiteX40" fmla="*/ 1149350 w 3327400"/>
                <a:gd name="connsiteY40" fmla="*/ 2217115 h 2534615"/>
                <a:gd name="connsiteX41" fmla="*/ 1454150 w 3327400"/>
                <a:gd name="connsiteY41" fmla="*/ 2045665 h 2534615"/>
                <a:gd name="connsiteX42" fmla="*/ 1727200 w 3327400"/>
                <a:gd name="connsiteY42" fmla="*/ 1874215 h 2534615"/>
                <a:gd name="connsiteX43" fmla="*/ 1854200 w 3327400"/>
                <a:gd name="connsiteY43" fmla="*/ 1785315 h 2534615"/>
                <a:gd name="connsiteX44" fmla="*/ 1892300 w 3327400"/>
                <a:gd name="connsiteY44" fmla="*/ 1772615 h 2534615"/>
                <a:gd name="connsiteX45" fmla="*/ 1930400 w 3327400"/>
                <a:gd name="connsiteY45" fmla="*/ 1747215 h 2534615"/>
                <a:gd name="connsiteX46" fmla="*/ 1943100 w 3327400"/>
                <a:gd name="connsiteY46" fmla="*/ 1709115 h 2534615"/>
                <a:gd name="connsiteX47" fmla="*/ 2006600 w 3327400"/>
                <a:gd name="connsiteY47" fmla="*/ 1671015 h 2534615"/>
                <a:gd name="connsiteX48" fmla="*/ 2044700 w 3327400"/>
                <a:gd name="connsiteY48" fmla="*/ 1645615 h 2534615"/>
                <a:gd name="connsiteX49" fmla="*/ 2120900 w 3327400"/>
                <a:gd name="connsiteY49" fmla="*/ 1569415 h 2534615"/>
                <a:gd name="connsiteX50" fmla="*/ 2209800 w 3327400"/>
                <a:gd name="connsiteY50" fmla="*/ 1518615 h 2534615"/>
                <a:gd name="connsiteX51" fmla="*/ 2286000 w 3327400"/>
                <a:gd name="connsiteY51" fmla="*/ 1467815 h 2534615"/>
                <a:gd name="connsiteX52" fmla="*/ 2336800 w 3327400"/>
                <a:gd name="connsiteY52" fmla="*/ 1417015 h 2534615"/>
                <a:gd name="connsiteX53" fmla="*/ 2413000 w 3327400"/>
                <a:gd name="connsiteY53" fmla="*/ 1366215 h 2534615"/>
                <a:gd name="connsiteX54" fmla="*/ 2451100 w 3327400"/>
                <a:gd name="connsiteY54" fmla="*/ 1328115 h 2534615"/>
                <a:gd name="connsiteX55" fmla="*/ 2540000 w 3327400"/>
                <a:gd name="connsiteY55" fmla="*/ 1264615 h 2534615"/>
                <a:gd name="connsiteX56" fmla="*/ 2565400 w 3327400"/>
                <a:gd name="connsiteY56" fmla="*/ 1226515 h 2534615"/>
                <a:gd name="connsiteX57" fmla="*/ 2679700 w 3327400"/>
                <a:gd name="connsiteY57" fmla="*/ 1163015 h 2534615"/>
                <a:gd name="connsiteX58" fmla="*/ 2768600 w 3327400"/>
                <a:gd name="connsiteY58" fmla="*/ 1112215 h 2534615"/>
                <a:gd name="connsiteX59" fmla="*/ 2794000 w 3327400"/>
                <a:gd name="connsiteY59" fmla="*/ 1074115 h 2534615"/>
                <a:gd name="connsiteX60" fmla="*/ 2882900 w 3327400"/>
                <a:gd name="connsiteY60" fmla="*/ 1023315 h 2534615"/>
                <a:gd name="connsiteX61" fmla="*/ 2946400 w 3327400"/>
                <a:gd name="connsiteY61" fmla="*/ 972515 h 2534615"/>
                <a:gd name="connsiteX62" fmla="*/ 3035300 w 3327400"/>
                <a:gd name="connsiteY62" fmla="*/ 934415 h 2534615"/>
                <a:gd name="connsiteX63" fmla="*/ 3086100 w 3327400"/>
                <a:gd name="connsiteY63" fmla="*/ 909015 h 2534615"/>
                <a:gd name="connsiteX64" fmla="*/ 3162300 w 3327400"/>
                <a:gd name="connsiteY64" fmla="*/ 794715 h 2534615"/>
                <a:gd name="connsiteX65" fmla="*/ 3187700 w 3327400"/>
                <a:gd name="connsiteY65" fmla="*/ 489915 h 2534615"/>
                <a:gd name="connsiteX66" fmla="*/ 3263900 w 3327400"/>
                <a:gd name="connsiteY66" fmla="*/ 413715 h 2534615"/>
                <a:gd name="connsiteX67" fmla="*/ 3327400 w 3327400"/>
                <a:gd name="connsiteY67" fmla="*/ 337515 h 2534615"/>
                <a:gd name="connsiteX68" fmla="*/ 3314700 w 3327400"/>
                <a:gd name="connsiteY68" fmla="*/ 210515 h 2534615"/>
                <a:gd name="connsiteX69" fmla="*/ 3276600 w 3327400"/>
                <a:gd name="connsiteY69" fmla="*/ 185115 h 2534615"/>
                <a:gd name="connsiteX70" fmla="*/ 3149600 w 3327400"/>
                <a:gd name="connsiteY70" fmla="*/ 134315 h 2534615"/>
                <a:gd name="connsiteX71" fmla="*/ 2984500 w 3327400"/>
                <a:gd name="connsiteY71" fmla="*/ 108915 h 2534615"/>
                <a:gd name="connsiteX72" fmla="*/ 2984500 w 3327400"/>
                <a:gd name="connsiteY72"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927100 w 3327400"/>
                <a:gd name="connsiteY38" fmla="*/ 2420315 h 2534615"/>
                <a:gd name="connsiteX39" fmla="*/ 882650 w 3327400"/>
                <a:gd name="connsiteY39" fmla="*/ 2356815 h 2534615"/>
                <a:gd name="connsiteX40" fmla="*/ 1149350 w 3327400"/>
                <a:gd name="connsiteY40" fmla="*/ 2217115 h 2534615"/>
                <a:gd name="connsiteX41" fmla="*/ 1454150 w 3327400"/>
                <a:gd name="connsiteY41" fmla="*/ 2045665 h 2534615"/>
                <a:gd name="connsiteX42" fmla="*/ 1727200 w 3327400"/>
                <a:gd name="connsiteY42" fmla="*/ 1874215 h 2534615"/>
                <a:gd name="connsiteX43" fmla="*/ 1854200 w 3327400"/>
                <a:gd name="connsiteY43" fmla="*/ 1785315 h 2534615"/>
                <a:gd name="connsiteX44" fmla="*/ 1892300 w 3327400"/>
                <a:gd name="connsiteY44" fmla="*/ 1772615 h 2534615"/>
                <a:gd name="connsiteX45" fmla="*/ 1930400 w 3327400"/>
                <a:gd name="connsiteY45" fmla="*/ 1747215 h 2534615"/>
                <a:gd name="connsiteX46" fmla="*/ 1943100 w 3327400"/>
                <a:gd name="connsiteY46" fmla="*/ 1709115 h 2534615"/>
                <a:gd name="connsiteX47" fmla="*/ 2006600 w 3327400"/>
                <a:gd name="connsiteY47" fmla="*/ 1671015 h 2534615"/>
                <a:gd name="connsiteX48" fmla="*/ 2044700 w 3327400"/>
                <a:gd name="connsiteY48" fmla="*/ 1645615 h 2534615"/>
                <a:gd name="connsiteX49" fmla="*/ 2120900 w 3327400"/>
                <a:gd name="connsiteY49" fmla="*/ 1569415 h 2534615"/>
                <a:gd name="connsiteX50" fmla="*/ 2209800 w 3327400"/>
                <a:gd name="connsiteY50" fmla="*/ 1518615 h 2534615"/>
                <a:gd name="connsiteX51" fmla="*/ 2286000 w 3327400"/>
                <a:gd name="connsiteY51" fmla="*/ 1467815 h 2534615"/>
                <a:gd name="connsiteX52" fmla="*/ 2336800 w 3327400"/>
                <a:gd name="connsiteY52" fmla="*/ 1417015 h 2534615"/>
                <a:gd name="connsiteX53" fmla="*/ 2413000 w 3327400"/>
                <a:gd name="connsiteY53" fmla="*/ 1366215 h 2534615"/>
                <a:gd name="connsiteX54" fmla="*/ 2451100 w 3327400"/>
                <a:gd name="connsiteY54" fmla="*/ 1328115 h 2534615"/>
                <a:gd name="connsiteX55" fmla="*/ 2540000 w 3327400"/>
                <a:gd name="connsiteY55" fmla="*/ 1264615 h 2534615"/>
                <a:gd name="connsiteX56" fmla="*/ 2565400 w 3327400"/>
                <a:gd name="connsiteY56" fmla="*/ 1226515 h 2534615"/>
                <a:gd name="connsiteX57" fmla="*/ 2679700 w 3327400"/>
                <a:gd name="connsiteY57" fmla="*/ 1163015 h 2534615"/>
                <a:gd name="connsiteX58" fmla="*/ 2768600 w 3327400"/>
                <a:gd name="connsiteY58" fmla="*/ 1112215 h 2534615"/>
                <a:gd name="connsiteX59" fmla="*/ 2794000 w 3327400"/>
                <a:gd name="connsiteY59" fmla="*/ 1074115 h 2534615"/>
                <a:gd name="connsiteX60" fmla="*/ 2882900 w 3327400"/>
                <a:gd name="connsiteY60" fmla="*/ 1023315 h 2534615"/>
                <a:gd name="connsiteX61" fmla="*/ 2946400 w 3327400"/>
                <a:gd name="connsiteY61" fmla="*/ 972515 h 2534615"/>
                <a:gd name="connsiteX62" fmla="*/ 3035300 w 3327400"/>
                <a:gd name="connsiteY62" fmla="*/ 934415 h 2534615"/>
                <a:gd name="connsiteX63" fmla="*/ 3086100 w 3327400"/>
                <a:gd name="connsiteY63" fmla="*/ 909015 h 2534615"/>
                <a:gd name="connsiteX64" fmla="*/ 3162300 w 3327400"/>
                <a:gd name="connsiteY64" fmla="*/ 794715 h 2534615"/>
                <a:gd name="connsiteX65" fmla="*/ 3187700 w 3327400"/>
                <a:gd name="connsiteY65" fmla="*/ 489915 h 2534615"/>
                <a:gd name="connsiteX66" fmla="*/ 3263900 w 3327400"/>
                <a:gd name="connsiteY66" fmla="*/ 413715 h 2534615"/>
                <a:gd name="connsiteX67" fmla="*/ 3327400 w 3327400"/>
                <a:gd name="connsiteY67" fmla="*/ 337515 h 2534615"/>
                <a:gd name="connsiteX68" fmla="*/ 3314700 w 3327400"/>
                <a:gd name="connsiteY68" fmla="*/ 210515 h 2534615"/>
                <a:gd name="connsiteX69" fmla="*/ 3276600 w 3327400"/>
                <a:gd name="connsiteY69" fmla="*/ 185115 h 2534615"/>
                <a:gd name="connsiteX70" fmla="*/ 3149600 w 3327400"/>
                <a:gd name="connsiteY70" fmla="*/ 134315 h 2534615"/>
                <a:gd name="connsiteX71" fmla="*/ 2984500 w 3327400"/>
                <a:gd name="connsiteY71" fmla="*/ 108915 h 2534615"/>
                <a:gd name="connsiteX72" fmla="*/ 2984500 w 3327400"/>
                <a:gd name="connsiteY72"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882650 w 3327400"/>
                <a:gd name="connsiteY38" fmla="*/ 2356815 h 2534615"/>
                <a:gd name="connsiteX39" fmla="*/ 1149350 w 3327400"/>
                <a:gd name="connsiteY39" fmla="*/ 2217115 h 2534615"/>
                <a:gd name="connsiteX40" fmla="*/ 1454150 w 3327400"/>
                <a:gd name="connsiteY40" fmla="*/ 2045665 h 2534615"/>
                <a:gd name="connsiteX41" fmla="*/ 1727200 w 3327400"/>
                <a:gd name="connsiteY41" fmla="*/ 1874215 h 2534615"/>
                <a:gd name="connsiteX42" fmla="*/ 1854200 w 3327400"/>
                <a:gd name="connsiteY42" fmla="*/ 1785315 h 2534615"/>
                <a:gd name="connsiteX43" fmla="*/ 1892300 w 3327400"/>
                <a:gd name="connsiteY43" fmla="*/ 1772615 h 2534615"/>
                <a:gd name="connsiteX44" fmla="*/ 1930400 w 3327400"/>
                <a:gd name="connsiteY44" fmla="*/ 1747215 h 2534615"/>
                <a:gd name="connsiteX45" fmla="*/ 1943100 w 3327400"/>
                <a:gd name="connsiteY45" fmla="*/ 1709115 h 2534615"/>
                <a:gd name="connsiteX46" fmla="*/ 2006600 w 3327400"/>
                <a:gd name="connsiteY46" fmla="*/ 1671015 h 2534615"/>
                <a:gd name="connsiteX47" fmla="*/ 2044700 w 3327400"/>
                <a:gd name="connsiteY47" fmla="*/ 1645615 h 2534615"/>
                <a:gd name="connsiteX48" fmla="*/ 2120900 w 3327400"/>
                <a:gd name="connsiteY48" fmla="*/ 1569415 h 2534615"/>
                <a:gd name="connsiteX49" fmla="*/ 2209800 w 3327400"/>
                <a:gd name="connsiteY49" fmla="*/ 1518615 h 2534615"/>
                <a:gd name="connsiteX50" fmla="*/ 2286000 w 3327400"/>
                <a:gd name="connsiteY50" fmla="*/ 1467815 h 2534615"/>
                <a:gd name="connsiteX51" fmla="*/ 2336800 w 3327400"/>
                <a:gd name="connsiteY51" fmla="*/ 1417015 h 2534615"/>
                <a:gd name="connsiteX52" fmla="*/ 2413000 w 3327400"/>
                <a:gd name="connsiteY52" fmla="*/ 1366215 h 2534615"/>
                <a:gd name="connsiteX53" fmla="*/ 2451100 w 3327400"/>
                <a:gd name="connsiteY53" fmla="*/ 1328115 h 2534615"/>
                <a:gd name="connsiteX54" fmla="*/ 2540000 w 3327400"/>
                <a:gd name="connsiteY54" fmla="*/ 1264615 h 2534615"/>
                <a:gd name="connsiteX55" fmla="*/ 2565400 w 3327400"/>
                <a:gd name="connsiteY55" fmla="*/ 1226515 h 2534615"/>
                <a:gd name="connsiteX56" fmla="*/ 2679700 w 3327400"/>
                <a:gd name="connsiteY56" fmla="*/ 1163015 h 2534615"/>
                <a:gd name="connsiteX57" fmla="*/ 2768600 w 3327400"/>
                <a:gd name="connsiteY57" fmla="*/ 1112215 h 2534615"/>
                <a:gd name="connsiteX58" fmla="*/ 2794000 w 3327400"/>
                <a:gd name="connsiteY58" fmla="*/ 1074115 h 2534615"/>
                <a:gd name="connsiteX59" fmla="*/ 2882900 w 3327400"/>
                <a:gd name="connsiteY59" fmla="*/ 1023315 h 2534615"/>
                <a:gd name="connsiteX60" fmla="*/ 2946400 w 3327400"/>
                <a:gd name="connsiteY60" fmla="*/ 972515 h 2534615"/>
                <a:gd name="connsiteX61" fmla="*/ 3035300 w 3327400"/>
                <a:gd name="connsiteY61" fmla="*/ 934415 h 2534615"/>
                <a:gd name="connsiteX62" fmla="*/ 3086100 w 3327400"/>
                <a:gd name="connsiteY62" fmla="*/ 909015 h 2534615"/>
                <a:gd name="connsiteX63" fmla="*/ 3162300 w 3327400"/>
                <a:gd name="connsiteY63" fmla="*/ 794715 h 2534615"/>
                <a:gd name="connsiteX64" fmla="*/ 3187700 w 3327400"/>
                <a:gd name="connsiteY64" fmla="*/ 489915 h 2534615"/>
                <a:gd name="connsiteX65" fmla="*/ 3263900 w 3327400"/>
                <a:gd name="connsiteY65" fmla="*/ 413715 h 2534615"/>
                <a:gd name="connsiteX66" fmla="*/ 3327400 w 3327400"/>
                <a:gd name="connsiteY66" fmla="*/ 337515 h 2534615"/>
                <a:gd name="connsiteX67" fmla="*/ 3314700 w 3327400"/>
                <a:gd name="connsiteY67" fmla="*/ 210515 h 2534615"/>
                <a:gd name="connsiteX68" fmla="*/ 3276600 w 3327400"/>
                <a:gd name="connsiteY68" fmla="*/ 185115 h 2534615"/>
                <a:gd name="connsiteX69" fmla="*/ 3149600 w 3327400"/>
                <a:gd name="connsiteY69" fmla="*/ 134315 h 2534615"/>
                <a:gd name="connsiteX70" fmla="*/ 2984500 w 3327400"/>
                <a:gd name="connsiteY70" fmla="*/ 108915 h 2534615"/>
                <a:gd name="connsiteX71" fmla="*/ 2984500 w 3327400"/>
                <a:gd name="connsiteY71"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82650 w 3327400"/>
                <a:gd name="connsiteY37" fmla="*/ 2356815 h 2534615"/>
                <a:gd name="connsiteX38" fmla="*/ 1149350 w 3327400"/>
                <a:gd name="connsiteY38" fmla="*/ 2217115 h 2534615"/>
                <a:gd name="connsiteX39" fmla="*/ 1454150 w 3327400"/>
                <a:gd name="connsiteY39" fmla="*/ 2045665 h 2534615"/>
                <a:gd name="connsiteX40" fmla="*/ 1727200 w 3327400"/>
                <a:gd name="connsiteY40" fmla="*/ 1874215 h 2534615"/>
                <a:gd name="connsiteX41" fmla="*/ 1854200 w 3327400"/>
                <a:gd name="connsiteY41" fmla="*/ 1785315 h 2534615"/>
                <a:gd name="connsiteX42" fmla="*/ 1892300 w 3327400"/>
                <a:gd name="connsiteY42" fmla="*/ 1772615 h 2534615"/>
                <a:gd name="connsiteX43" fmla="*/ 1930400 w 3327400"/>
                <a:gd name="connsiteY43" fmla="*/ 1747215 h 2534615"/>
                <a:gd name="connsiteX44" fmla="*/ 1943100 w 3327400"/>
                <a:gd name="connsiteY44" fmla="*/ 1709115 h 2534615"/>
                <a:gd name="connsiteX45" fmla="*/ 2006600 w 3327400"/>
                <a:gd name="connsiteY45" fmla="*/ 1671015 h 2534615"/>
                <a:gd name="connsiteX46" fmla="*/ 2044700 w 3327400"/>
                <a:gd name="connsiteY46" fmla="*/ 1645615 h 2534615"/>
                <a:gd name="connsiteX47" fmla="*/ 2120900 w 3327400"/>
                <a:gd name="connsiteY47" fmla="*/ 1569415 h 2534615"/>
                <a:gd name="connsiteX48" fmla="*/ 2209800 w 3327400"/>
                <a:gd name="connsiteY48" fmla="*/ 1518615 h 2534615"/>
                <a:gd name="connsiteX49" fmla="*/ 2286000 w 3327400"/>
                <a:gd name="connsiteY49" fmla="*/ 1467815 h 2534615"/>
                <a:gd name="connsiteX50" fmla="*/ 2336800 w 3327400"/>
                <a:gd name="connsiteY50" fmla="*/ 1417015 h 2534615"/>
                <a:gd name="connsiteX51" fmla="*/ 2413000 w 3327400"/>
                <a:gd name="connsiteY51" fmla="*/ 1366215 h 2534615"/>
                <a:gd name="connsiteX52" fmla="*/ 2451100 w 3327400"/>
                <a:gd name="connsiteY52" fmla="*/ 1328115 h 2534615"/>
                <a:gd name="connsiteX53" fmla="*/ 2540000 w 3327400"/>
                <a:gd name="connsiteY53" fmla="*/ 1264615 h 2534615"/>
                <a:gd name="connsiteX54" fmla="*/ 2565400 w 3327400"/>
                <a:gd name="connsiteY54" fmla="*/ 1226515 h 2534615"/>
                <a:gd name="connsiteX55" fmla="*/ 2679700 w 3327400"/>
                <a:gd name="connsiteY55" fmla="*/ 1163015 h 2534615"/>
                <a:gd name="connsiteX56" fmla="*/ 2768600 w 3327400"/>
                <a:gd name="connsiteY56" fmla="*/ 1112215 h 2534615"/>
                <a:gd name="connsiteX57" fmla="*/ 2794000 w 3327400"/>
                <a:gd name="connsiteY57" fmla="*/ 1074115 h 2534615"/>
                <a:gd name="connsiteX58" fmla="*/ 2882900 w 3327400"/>
                <a:gd name="connsiteY58" fmla="*/ 1023315 h 2534615"/>
                <a:gd name="connsiteX59" fmla="*/ 2946400 w 3327400"/>
                <a:gd name="connsiteY59" fmla="*/ 972515 h 2534615"/>
                <a:gd name="connsiteX60" fmla="*/ 3035300 w 3327400"/>
                <a:gd name="connsiteY60" fmla="*/ 934415 h 2534615"/>
                <a:gd name="connsiteX61" fmla="*/ 3086100 w 3327400"/>
                <a:gd name="connsiteY61" fmla="*/ 909015 h 2534615"/>
                <a:gd name="connsiteX62" fmla="*/ 3162300 w 3327400"/>
                <a:gd name="connsiteY62" fmla="*/ 794715 h 2534615"/>
                <a:gd name="connsiteX63" fmla="*/ 3187700 w 3327400"/>
                <a:gd name="connsiteY63" fmla="*/ 489915 h 2534615"/>
                <a:gd name="connsiteX64" fmla="*/ 3263900 w 3327400"/>
                <a:gd name="connsiteY64" fmla="*/ 413715 h 2534615"/>
                <a:gd name="connsiteX65" fmla="*/ 3327400 w 3327400"/>
                <a:gd name="connsiteY65" fmla="*/ 337515 h 2534615"/>
                <a:gd name="connsiteX66" fmla="*/ 3314700 w 3327400"/>
                <a:gd name="connsiteY66" fmla="*/ 210515 h 2534615"/>
                <a:gd name="connsiteX67" fmla="*/ 3276600 w 3327400"/>
                <a:gd name="connsiteY67" fmla="*/ 185115 h 2534615"/>
                <a:gd name="connsiteX68" fmla="*/ 3149600 w 3327400"/>
                <a:gd name="connsiteY68" fmla="*/ 134315 h 2534615"/>
                <a:gd name="connsiteX69" fmla="*/ 2984500 w 3327400"/>
                <a:gd name="connsiteY69" fmla="*/ 108915 h 2534615"/>
                <a:gd name="connsiteX70" fmla="*/ 2984500 w 3327400"/>
                <a:gd name="connsiteY70"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11200 w 3327400"/>
                <a:gd name="connsiteY36" fmla="*/ 2445715 h 2534615"/>
                <a:gd name="connsiteX37" fmla="*/ 882650 w 3327400"/>
                <a:gd name="connsiteY37" fmla="*/ 2356815 h 2534615"/>
                <a:gd name="connsiteX38" fmla="*/ 1149350 w 3327400"/>
                <a:gd name="connsiteY38" fmla="*/ 2217115 h 2534615"/>
                <a:gd name="connsiteX39" fmla="*/ 1454150 w 3327400"/>
                <a:gd name="connsiteY39" fmla="*/ 2045665 h 2534615"/>
                <a:gd name="connsiteX40" fmla="*/ 1727200 w 3327400"/>
                <a:gd name="connsiteY40" fmla="*/ 1874215 h 2534615"/>
                <a:gd name="connsiteX41" fmla="*/ 1854200 w 3327400"/>
                <a:gd name="connsiteY41" fmla="*/ 1785315 h 2534615"/>
                <a:gd name="connsiteX42" fmla="*/ 1892300 w 3327400"/>
                <a:gd name="connsiteY42" fmla="*/ 1772615 h 2534615"/>
                <a:gd name="connsiteX43" fmla="*/ 1930400 w 3327400"/>
                <a:gd name="connsiteY43" fmla="*/ 1747215 h 2534615"/>
                <a:gd name="connsiteX44" fmla="*/ 1943100 w 3327400"/>
                <a:gd name="connsiteY44" fmla="*/ 1709115 h 2534615"/>
                <a:gd name="connsiteX45" fmla="*/ 2006600 w 3327400"/>
                <a:gd name="connsiteY45" fmla="*/ 1671015 h 2534615"/>
                <a:gd name="connsiteX46" fmla="*/ 2044700 w 3327400"/>
                <a:gd name="connsiteY46" fmla="*/ 1645615 h 2534615"/>
                <a:gd name="connsiteX47" fmla="*/ 2120900 w 3327400"/>
                <a:gd name="connsiteY47" fmla="*/ 1569415 h 2534615"/>
                <a:gd name="connsiteX48" fmla="*/ 2209800 w 3327400"/>
                <a:gd name="connsiteY48" fmla="*/ 1518615 h 2534615"/>
                <a:gd name="connsiteX49" fmla="*/ 2286000 w 3327400"/>
                <a:gd name="connsiteY49" fmla="*/ 1467815 h 2534615"/>
                <a:gd name="connsiteX50" fmla="*/ 2336800 w 3327400"/>
                <a:gd name="connsiteY50" fmla="*/ 1417015 h 2534615"/>
                <a:gd name="connsiteX51" fmla="*/ 2413000 w 3327400"/>
                <a:gd name="connsiteY51" fmla="*/ 1366215 h 2534615"/>
                <a:gd name="connsiteX52" fmla="*/ 2451100 w 3327400"/>
                <a:gd name="connsiteY52" fmla="*/ 1328115 h 2534615"/>
                <a:gd name="connsiteX53" fmla="*/ 2540000 w 3327400"/>
                <a:gd name="connsiteY53" fmla="*/ 1264615 h 2534615"/>
                <a:gd name="connsiteX54" fmla="*/ 2565400 w 3327400"/>
                <a:gd name="connsiteY54" fmla="*/ 1226515 h 2534615"/>
                <a:gd name="connsiteX55" fmla="*/ 2679700 w 3327400"/>
                <a:gd name="connsiteY55" fmla="*/ 1163015 h 2534615"/>
                <a:gd name="connsiteX56" fmla="*/ 2768600 w 3327400"/>
                <a:gd name="connsiteY56" fmla="*/ 1112215 h 2534615"/>
                <a:gd name="connsiteX57" fmla="*/ 2794000 w 3327400"/>
                <a:gd name="connsiteY57" fmla="*/ 1074115 h 2534615"/>
                <a:gd name="connsiteX58" fmla="*/ 2882900 w 3327400"/>
                <a:gd name="connsiteY58" fmla="*/ 1023315 h 2534615"/>
                <a:gd name="connsiteX59" fmla="*/ 2946400 w 3327400"/>
                <a:gd name="connsiteY59" fmla="*/ 972515 h 2534615"/>
                <a:gd name="connsiteX60" fmla="*/ 3035300 w 3327400"/>
                <a:gd name="connsiteY60" fmla="*/ 934415 h 2534615"/>
                <a:gd name="connsiteX61" fmla="*/ 3086100 w 3327400"/>
                <a:gd name="connsiteY61" fmla="*/ 909015 h 2534615"/>
                <a:gd name="connsiteX62" fmla="*/ 3162300 w 3327400"/>
                <a:gd name="connsiteY62" fmla="*/ 794715 h 2534615"/>
                <a:gd name="connsiteX63" fmla="*/ 3187700 w 3327400"/>
                <a:gd name="connsiteY63" fmla="*/ 489915 h 2534615"/>
                <a:gd name="connsiteX64" fmla="*/ 3263900 w 3327400"/>
                <a:gd name="connsiteY64" fmla="*/ 413715 h 2534615"/>
                <a:gd name="connsiteX65" fmla="*/ 3327400 w 3327400"/>
                <a:gd name="connsiteY65" fmla="*/ 337515 h 2534615"/>
                <a:gd name="connsiteX66" fmla="*/ 3314700 w 3327400"/>
                <a:gd name="connsiteY66" fmla="*/ 210515 h 2534615"/>
                <a:gd name="connsiteX67" fmla="*/ 3276600 w 3327400"/>
                <a:gd name="connsiteY67" fmla="*/ 185115 h 2534615"/>
                <a:gd name="connsiteX68" fmla="*/ 3149600 w 3327400"/>
                <a:gd name="connsiteY68" fmla="*/ 134315 h 2534615"/>
                <a:gd name="connsiteX69" fmla="*/ 2984500 w 3327400"/>
                <a:gd name="connsiteY69" fmla="*/ 108915 h 2534615"/>
                <a:gd name="connsiteX70" fmla="*/ 2984500 w 3327400"/>
                <a:gd name="connsiteY70"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882650 w 3327400"/>
                <a:gd name="connsiteY36" fmla="*/ 2356815 h 2534615"/>
                <a:gd name="connsiteX37" fmla="*/ 1149350 w 3327400"/>
                <a:gd name="connsiteY37" fmla="*/ 2217115 h 2534615"/>
                <a:gd name="connsiteX38" fmla="*/ 1454150 w 3327400"/>
                <a:gd name="connsiteY38" fmla="*/ 2045665 h 2534615"/>
                <a:gd name="connsiteX39" fmla="*/ 1727200 w 3327400"/>
                <a:gd name="connsiteY39" fmla="*/ 1874215 h 2534615"/>
                <a:gd name="connsiteX40" fmla="*/ 1854200 w 3327400"/>
                <a:gd name="connsiteY40" fmla="*/ 1785315 h 2534615"/>
                <a:gd name="connsiteX41" fmla="*/ 1892300 w 3327400"/>
                <a:gd name="connsiteY41" fmla="*/ 1772615 h 2534615"/>
                <a:gd name="connsiteX42" fmla="*/ 1930400 w 3327400"/>
                <a:gd name="connsiteY42" fmla="*/ 1747215 h 2534615"/>
                <a:gd name="connsiteX43" fmla="*/ 1943100 w 3327400"/>
                <a:gd name="connsiteY43" fmla="*/ 1709115 h 2534615"/>
                <a:gd name="connsiteX44" fmla="*/ 2006600 w 3327400"/>
                <a:gd name="connsiteY44" fmla="*/ 1671015 h 2534615"/>
                <a:gd name="connsiteX45" fmla="*/ 2044700 w 3327400"/>
                <a:gd name="connsiteY45" fmla="*/ 1645615 h 2534615"/>
                <a:gd name="connsiteX46" fmla="*/ 2120900 w 3327400"/>
                <a:gd name="connsiteY46" fmla="*/ 1569415 h 2534615"/>
                <a:gd name="connsiteX47" fmla="*/ 2209800 w 3327400"/>
                <a:gd name="connsiteY47" fmla="*/ 1518615 h 2534615"/>
                <a:gd name="connsiteX48" fmla="*/ 2286000 w 3327400"/>
                <a:gd name="connsiteY48" fmla="*/ 1467815 h 2534615"/>
                <a:gd name="connsiteX49" fmla="*/ 2336800 w 3327400"/>
                <a:gd name="connsiteY49" fmla="*/ 1417015 h 2534615"/>
                <a:gd name="connsiteX50" fmla="*/ 2413000 w 3327400"/>
                <a:gd name="connsiteY50" fmla="*/ 1366215 h 2534615"/>
                <a:gd name="connsiteX51" fmla="*/ 2451100 w 3327400"/>
                <a:gd name="connsiteY51" fmla="*/ 1328115 h 2534615"/>
                <a:gd name="connsiteX52" fmla="*/ 2540000 w 3327400"/>
                <a:gd name="connsiteY52" fmla="*/ 1264615 h 2534615"/>
                <a:gd name="connsiteX53" fmla="*/ 2565400 w 3327400"/>
                <a:gd name="connsiteY53" fmla="*/ 1226515 h 2534615"/>
                <a:gd name="connsiteX54" fmla="*/ 2679700 w 3327400"/>
                <a:gd name="connsiteY54" fmla="*/ 1163015 h 2534615"/>
                <a:gd name="connsiteX55" fmla="*/ 2768600 w 3327400"/>
                <a:gd name="connsiteY55" fmla="*/ 1112215 h 2534615"/>
                <a:gd name="connsiteX56" fmla="*/ 2794000 w 3327400"/>
                <a:gd name="connsiteY56" fmla="*/ 1074115 h 2534615"/>
                <a:gd name="connsiteX57" fmla="*/ 2882900 w 3327400"/>
                <a:gd name="connsiteY57" fmla="*/ 1023315 h 2534615"/>
                <a:gd name="connsiteX58" fmla="*/ 2946400 w 3327400"/>
                <a:gd name="connsiteY58" fmla="*/ 972515 h 2534615"/>
                <a:gd name="connsiteX59" fmla="*/ 3035300 w 3327400"/>
                <a:gd name="connsiteY59" fmla="*/ 934415 h 2534615"/>
                <a:gd name="connsiteX60" fmla="*/ 3086100 w 3327400"/>
                <a:gd name="connsiteY60" fmla="*/ 909015 h 2534615"/>
                <a:gd name="connsiteX61" fmla="*/ 3162300 w 3327400"/>
                <a:gd name="connsiteY61" fmla="*/ 794715 h 2534615"/>
                <a:gd name="connsiteX62" fmla="*/ 3187700 w 3327400"/>
                <a:gd name="connsiteY62" fmla="*/ 489915 h 2534615"/>
                <a:gd name="connsiteX63" fmla="*/ 3263900 w 3327400"/>
                <a:gd name="connsiteY63" fmla="*/ 413715 h 2534615"/>
                <a:gd name="connsiteX64" fmla="*/ 3327400 w 3327400"/>
                <a:gd name="connsiteY64" fmla="*/ 337515 h 2534615"/>
                <a:gd name="connsiteX65" fmla="*/ 3314700 w 3327400"/>
                <a:gd name="connsiteY65" fmla="*/ 210515 h 2534615"/>
                <a:gd name="connsiteX66" fmla="*/ 3276600 w 3327400"/>
                <a:gd name="connsiteY66" fmla="*/ 185115 h 2534615"/>
                <a:gd name="connsiteX67" fmla="*/ 3149600 w 3327400"/>
                <a:gd name="connsiteY67" fmla="*/ 134315 h 2534615"/>
                <a:gd name="connsiteX68" fmla="*/ 2984500 w 3327400"/>
                <a:gd name="connsiteY68" fmla="*/ 108915 h 2534615"/>
                <a:gd name="connsiteX69" fmla="*/ 2984500 w 3327400"/>
                <a:gd name="connsiteY69" fmla="*/ 96215 h 2534615"/>
                <a:gd name="connsiteX0" fmla="*/ 3060700 w 3327400"/>
                <a:gd name="connsiteY0" fmla="*/ 96215 h 2538021"/>
                <a:gd name="connsiteX1" fmla="*/ 3060700 w 3327400"/>
                <a:gd name="connsiteY1" fmla="*/ 96215 h 2538021"/>
                <a:gd name="connsiteX2" fmla="*/ 2247900 w 3327400"/>
                <a:gd name="connsiteY2" fmla="*/ 108915 h 2538021"/>
                <a:gd name="connsiteX3" fmla="*/ 2159000 w 3327400"/>
                <a:gd name="connsiteY3" fmla="*/ 159715 h 2538021"/>
                <a:gd name="connsiteX4" fmla="*/ 2108200 w 3327400"/>
                <a:gd name="connsiteY4" fmla="*/ 185115 h 2538021"/>
                <a:gd name="connsiteX5" fmla="*/ 2057400 w 3327400"/>
                <a:gd name="connsiteY5" fmla="*/ 197815 h 2538021"/>
                <a:gd name="connsiteX6" fmla="*/ 2019300 w 3327400"/>
                <a:gd name="connsiteY6" fmla="*/ 210515 h 2538021"/>
                <a:gd name="connsiteX7" fmla="*/ 1816100 w 3327400"/>
                <a:gd name="connsiteY7" fmla="*/ 153365 h 2538021"/>
                <a:gd name="connsiteX8" fmla="*/ 1593850 w 3327400"/>
                <a:gd name="connsiteY8" fmla="*/ 96215 h 2538021"/>
                <a:gd name="connsiteX9" fmla="*/ 1289050 w 3327400"/>
                <a:gd name="connsiteY9" fmla="*/ 39065 h 2538021"/>
                <a:gd name="connsiteX10" fmla="*/ 1035050 w 3327400"/>
                <a:gd name="connsiteY10" fmla="*/ 965 h 2538021"/>
                <a:gd name="connsiteX11" fmla="*/ 609600 w 3327400"/>
                <a:gd name="connsiteY11" fmla="*/ 20015 h 2538021"/>
                <a:gd name="connsiteX12" fmla="*/ 381000 w 3327400"/>
                <a:gd name="connsiteY12" fmla="*/ 108915 h 2538021"/>
                <a:gd name="connsiteX13" fmla="*/ 330200 w 3327400"/>
                <a:gd name="connsiteY13" fmla="*/ 147015 h 2538021"/>
                <a:gd name="connsiteX14" fmla="*/ 279400 w 3327400"/>
                <a:gd name="connsiteY14" fmla="*/ 197815 h 2538021"/>
                <a:gd name="connsiteX15" fmla="*/ 177800 w 3327400"/>
                <a:gd name="connsiteY15" fmla="*/ 420065 h 2538021"/>
                <a:gd name="connsiteX16" fmla="*/ 127000 w 3327400"/>
                <a:gd name="connsiteY16" fmla="*/ 604215 h 2538021"/>
                <a:gd name="connsiteX17" fmla="*/ 101600 w 3327400"/>
                <a:gd name="connsiteY17" fmla="*/ 680415 h 2538021"/>
                <a:gd name="connsiteX18" fmla="*/ 76200 w 3327400"/>
                <a:gd name="connsiteY18" fmla="*/ 985215 h 2538021"/>
                <a:gd name="connsiteX19" fmla="*/ 63500 w 3327400"/>
                <a:gd name="connsiteY19" fmla="*/ 1226515 h 2538021"/>
                <a:gd name="connsiteX20" fmla="*/ 50800 w 3327400"/>
                <a:gd name="connsiteY20" fmla="*/ 1328115 h 2538021"/>
                <a:gd name="connsiteX21" fmla="*/ 38100 w 3327400"/>
                <a:gd name="connsiteY21" fmla="*/ 1442415 h 2538021"/>
                <a:gd name="connsiteX22" fmla="*/ 25400 w 3327400"/>
                <a:gd name="connsiteY22" fmla="*/ 1658315 h 2538021"/>
                <a:gd name="connsiteX23" fmla="*/ 0 w 3327400"/>
                <a:gd name="connsiteY23" fmla="*/ 1886915 h 2538021"/>
                <a:gd name="connsiteX24" fmla="*/ 12700 w 3327400"/>
                <a:gd name="connsiteY24" fmla="*/ 1950415 h 2538021"/>
                <a:gd name="connsiteX25" fmla="*/ 38100 w 3327400"/>
                <a:gd name="connsiteY25" fmla="*/ 1988515 h 2538021"/>
                <a:gd name="connsiteX26" fmla="*/ 50800 w 3327400"/>
                <a:gd name="connsiteY26" fmla="*/ 2026615 h 2538021"/>
                <a:gd name="connsiteX27" fmla="*/ 76200 w 3327400"/>
                <a:gd name="connsiteY27" fmla="*/ 2077415 h 2538021"/>
                <a:gd name="connsiteX28" fmla="*/ 88900 w 3327400"/>
                <a:gd name="connsiteY28" fmla="*/ 2128215 h 2538021"/>
                <a:gd name="connsiteX29" fmla="*/ 114300 w 3327400"/>
                <a:gd name="connsiteY29" fmla="*/ 2204415 h 2538021"/>
                <a:gd name="connsiteX30" fmla="*/ 177800 w 3327400"/>
                <a:gd name="connsiteY30" fmla="*/ 2318715 h 2538021"/>
                <a:gd name="connsiteX31" fmla="*/ 215900 w 3327400"/>
                <a:gd name="connsiteY31" fmla="*/ 2369515 h 2538021"/>
                <a:gd name="connsiteX32" fmla="*/ 292100 w 3327400"/>
                <a:gd name="connsiteY32" fmla="*/ 2471115 h 2538021"/>
                <a:gd name="connsiteX33" fmla="*/ 533400 w 3327400"/>
                <a:gd name="connsiteY33" fmla="*/ 2534615 h 2538021"/>
                <a:gd name="connsiteX34" fmla="*/ 622300 w 3327400"/>
                <a:gd name="connsiteY34" fmla="*/ 2521915 h 2538021"/>
                <a:gd name="connsiteX35" fmla="*/ 882650 w 3327400"/>
                <a:gd name="connsiteY35" fmla="*/ 2356815 h 2538021"/>
                <a:gd name="connsiteX36" fmla="*/ 1149350 w 3327400"/>
                <a:gd name="connsiteY36" fmla="*/ 2217115 h 2538021"/>
                <a:gd name="connsiteX37" fmla="*/ 1454150 w 3327400"/>
                <a:gd name="connsiteY37" fmla="*/ 2045665 h 2538021"/>
                <a:gd name="connsiteX38" fmla="*/ 1727200 w 3327400"/>
                <a:gd name="connsiteY38" fmla="*/ 1874215 h 2538021"/>
                <a:gd name="connsiteX39" fmla="*/ 1854200 w 3327400"/>
                <a:gd name="connsiteY39" fmla="*/ 1785315 h 2538021"/>
                <a:gd name="connsiteX40" fmla="*/ 1892300 w 3327400"/>
                <a:gd name="connsiteY40" fmla="*/ 1772615 h 2538021"/>
                <a:gd name="connsiteX41" fmla="*/ 1930400 w 3327400"/>
                <a:gd name="connsiteY41" fmla="*/ 1747215 h 2538021"/>
                <a:gd name="connsiteX42" fmla="*/ 1943100 w 3327400"/>
                <a:gd name="connsiteY42" fmla="*/ 1709115 h 2538021"/>
                <a:gd name="connsiteX43" fmla="*/ 2006600 w 3327400"/>
                <a:gd name="connsiteY43" fmla="*/ 1671015 h 2538021"/>
                <a:gd name="connsiteX44" fmla="*/ 2044700 w 3327400"/>
                <a:gd name="connsiteY44" fmla="*/ 1645615 h 2538021"/>
                <a:gd name="connsiteX45" fmla="*/ 2120900 w 3327400"/>
                <a:gd name="connsiteY45" fmla="*/ 1569415 h 2538021"/>
                <a:gd name="connsiteX46" fmla="*/ 2209800 w 3327400"/>
                <a:gd name="connsiteY46" fmla="*/ 1518615 h 2538021"/>
                <a:gd name="connsiteX47" fmla="*/ 2286000 w 3327400"/>
                <a:gd name="connsiteY47" fmla="*/ 1467815 h 2538021"/>
                <a:gd name="connsiteX48" fmla="*/ 2336800 w 3327400"/>
                <a:gd name="connsiteY48" fmla="*/ 1417015 h 2538021"/>
                <a:gd name="connsiteX49" fmla="*/ 2413000 w 3327400"/>
                <a:gd name="connsiteY49" fmla="*/ 1366215 h 2538021"/>
                <a:gd name="connsiteX50" fmla="*/ 2451100 w 3327400"/>
                <a:gd name="connsiteY50" fmla="*/ 1328115 h 2538021"/>
                <a:gd name="connsiteX51" fmla="*/ 2540000 w 3327400"/>
                <a:gd name="connsiteY51" fmla="*/ 1264615 h 2538021"/>
                <a:gd name="connsiteX52" fmla="*/ 2565400 w 3327400"/>
                <a:gd name="connsiteY52" fmla="*/ 1226515 h 2538021"/>
                <a:gd name="connsiteX53" fmla="*/ 2679700 w 3327400"/>
                <a:gd name="connsiteY53" fmla="*/ 1163015 h 2538021"/>
                <a:gd name="connsiteX54" fmla="*/ 2768600 w 3327400"/>
                <a:gd name="connsiteY54" fmla="*/ 1112215 h 2538021"/>
                <a:gd name="connsiteX55" fmla="*/ 2794000 w 3327400"/>
                <a:gd name="connsiteY55" fmla="*/ 1074115 h 2538021"/>
                <a:gd name="connsiteX56" fmla="*/ 2882900 w 3327400"/>
                <a:gd name="connsiteY56" fmla="*/ 1023315 h 2538021"/>
                <a:gd name="connsiteX57" fmla="*/ 2946400 w 3327400"/>
                <a:gd name="connsiteY57" fmla="*/ 972515 h 2538021"/>
                <a:gd name="connsiteX58" fmla="*/ 3035300 w 3327400"/>
                <a:gd name="connsiteY58" fmla="*/ 934415 h 2538021"/>
                <a:gd name="connsiteX59" fmla="*/ 3086100 w 3327400"/>
                <a:gd name="connsiteY59" fmla="*/ 909015 h 2538021"/>
                <a:gd name="connsiteX60" fmla="*/ 3162300 w 3327400"/>
                <a:gd name="connsiteY60" fmla="*/ 794715 h 2538021"/>
                <a:gd name="connsiteX61" fmla="*/ 3187700 w 3327400"/>
                <a:gd name="connsiteY61" fmla="*/ 489915 h 2538021"/>
                <a:gd name="connsiteX62" fmla="*/ 3263900 w 3327400"/>
                <a:gd name="connsiteY62" fmla="*/ 413715 h 2538021"/>
                <a:gd name="connsiteX63" fmla="*/ 3327400 w 3327400"/>
                <a:gd name="connsiteY63" fmla="*/ 337515 h 2538021"/>
                <a:gd name="connsiteX64" fmla="*/ 3314700 w 3327400"/>
                <a:gd name="connsiteY64" fmla="*/ 210515 h 2538021"/>
                <a:gd name="connsiteX65" fmla="*/ 3276600 w 3327400"/>
                <a:gd name="connsiteY65" fmla="*/ 185115 h 2538021"/>
                <a:gd name="connsiteX66" fmla="*/ 3149600 w 3327400"/>
                <a:gd name="connsiteY66" fmla="*/ 134315 h 2538021"/>
                <a:gd name="connsiteX67" fmla="*/ 2984500 w 3327400"/>
                <a:gd name="connsiteY67" fmla="*/ 108915 h 2538021"/>
                <a:gd name="connsiteX68" fmla="*/ 2984500 w 3327400"/>
                <a:gd name="connsiteY68" fmla="*/ 96215 h 2538021"/>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477465 h 2534615"/>
                <a:gd name="connsiteX35" fmla="*/ 882650 w 3327400"/>
                <a:gd name="connsiteY35" fmla="*/ 2356815 h 2534615"/>
                <a:gd name="connsiteX36" fmla="*/ 1149350 w 3327400"/>
                <a:gd name="connsiteY36" fmla="*/ 2217115 h 2534615"/>
                <a:gd name="connsiteX37" fmla="*/ 1454150 w 3327400"/>
                <a:gd name="connsiteY37" fmla="*/ 2045665 h 2534615"/>
                <a:gd name="connsiteX38" fmla="*/ 1727200 w 3327400"/>
                <a:gd name="connsiteY38" fmla="*/ 1874215 h 2534615"/>
                <a:gd name="connsiteX39" fmla="*/ 1854200 w 3327400"/>
                <a:gd name="connsiteY39" fmla="*/ 1785315 h 2534615"/>
                <a:gd name="connsiteX40" fmla="*/ 1892300 w 3327400"/>
                <a:gd name="connsiteY40" fmla="*/ 1772615 h 2534615"/>
                <a:gd name="connsiteX41" fmla="*/ 1930400 w 3327400"/>
                <a:gd name="connsiteY41" fmla="*/ 1747215 h 2534615"/>
                <a:gd name="connsiteX42" fmla="*/ 1943100 w 3327400"/>
                <a:gd name="connsiteY42" fmla="*/ 1709115 h 2534615"/>
                <a:gd name="connsiteX43" fmla="*/ 2006600 w 3327400"/>
                <a:gd name="connsiteY43" fmla="*/ 1671015 h 2534615"/>
                <a:gd name="connsiteX44" fmla="*/ 2044700 w 3327400"/>
                <a:gd name="connsiteY44" fmla="*/ 1645615 h 2534615"/>
                <a:gd name="connsiteX45" fmla="*/ 2120900 w 3327400"/>
                <a:gd name="connsiteY45" fmla="*/ 1569415 h 2534615"/>
                <a:gd name="connsiteX46" fmla="*/ 2209800 w 3327400"/>
                <a:gd name="connsiteY46" fmla="*/ 1518615 h 2534615"/>
                <a:gd name="connsiteX47" fmla="*/ 2286000 w 3327400"/>
                <a:gd name="connsiteY47" fmla="*/ 1467815 h 2534615"/>
                <a:gd name="connsiteX48" fmla="*/ 2336800 w 3327400"/>
                <a:gd name="connsiteY48" fmla="*/ 1417015 h 2534615"/>
                <a:gd name="connsiteX49" fmla="*/ 2413000 w 3327400"/>
                <a:gd name="connsiteY49" fmla="*/ 1366215 h 2534615"/>
                <a:gd name="connsiteX50" fmla="*/ 2451100 w 3327400"/>
                <a:gd name="connsiteY50" fmla="*/ 1328115 h 2534615"/>
                <a:gd name="connsiteX51" fmla="*/ 2540000 w 3327400"/>
                <a:gd name="connsiteY51" fmla="*/ 1264615 h 2534615"/>
                <a:gd name="connsiteX52" fmla="*/ 2565400 w 3327400"/>
                <a:gd name="connsiteY52" fmla="*/ 1226515 h 2534615"/>
                <a:gd name="connsiteX53" fmla="*/ 2679700 w 3327400"/>
                <a:gd name="connsiteY53" fmla="*/ 1163015 h 2534615"/>
                <a:gd name="connsiteX54" fmla="*/ 2768600 w 3327400"/>
                <a:gd name="connsiteY54" fmla="*/ 1112215 h 2534615"/>
                <a:gd name="connsiteX55" fmla="*/ 2794000 w 3327400"/>
                <a:gd name="connsiteY55" fmla="*/ 1074115 h 2534615"/>
                <a:gd name="connsiteX56" fmla="*/ 2882900 w 3327400"/>
                <a:gd name="connsiteY56" fmla="*/ 1023315 h 2534615"/>
                <a:gd name="connsiteX57" fmla="*/ 2946400 w 3327400"/>
                <a:gd name="connsiteY57" fmla="*/ 972515 h 2534615"/>
                <a:gd name="connsiteX58" fmla="*/ 3035300 w 3327400"/>
                <a:gd name="connsiteY58" fmla="*/ 934415 h 2534615"/>
                <a:gd name="connsiteX59" fmla="*/ 3086100 w 3327400"/>
                <a:gd name="connsiteY59" fmla="*/ 909015 h 2534615"/>
                <a:gd name="connsiteX60" fmla="*/ 3162300 w 3327400"/>
                <a:gd name="connsiteY60" fmla="*/ 794715 h 2534615"/>
                <a:gd name="connsiteX61" fmla="*/ 3187700 w 3327400"/>
                <a:gd name="connsiteY61" fmla="*/ 489915 h 2534615"/>
                <a:gd name="connsiteX62" fmla="*/ 3263900 w 3327400"/>
                <a:gd name="connsiteY62" fmla="*/ 413715 h 2534615"/>
                <a:gd name="connsiteX63" fmla="*/ 3327400 w 3327400"/>
                <a:gd name="connsiteY63" fmla="*/ 337515 h 2534615"/>
                <a:gd name="connsiteX64" fmla="*/ 3314700 w 3327400"/>
                <a:gd name="connsiteY64" fmla="*/ 210515 h 2534615"/>
                <a:gd name="connsiteX65" fmla="*/ 3276600 w 3327400"/>
                <a:gd name="connsiteY65" fmla="*/ 185115 h 2534615"/>
                <a:gd name="connsiteX66" fmla="*/ 3149600 w 3327400"/>
                <a:gd name="connsiteY66" fmla="*/ 134315 h 2534615"/>
                <a:gd name="connsiteX67" fmla="*/ 2984500 w 3327400"/>
                <a:gd name="connsiteY67" fmla="*/ 108915 h 2534615"/>
                <a:gd name="connsiteX68" fmla="*/ 2984500 w 3327400"/>
                <a:gd name="connsiteY68" fmla="*/ 96215 h 2534615"/>
                <a:gd name="connsiteX0" fmla="*/ 3060700 w 3327400"/>
                <a:gd name="connsiteY0" fmla="*/ 96215 h 2515565"/>
                <a:gd name="connsiteX1" fmla="*/ 3060700 w 3327400"/>
                <a:gd name="connsiteY1" fmla="*/ 96215 h 2515565"/>
                <a:gd name="connsiteX2" fmla="*/ 2247900 w 3327400"/>
                <a:gd name="connsiteY2" fmla="*/ 108915 h 2515565"/>
                <a:gd name="connsiteX3" fmla="*/ 2159000 w 3327400"/>
                <a:gd name="connsiteY3" fmla="*/ 159715 h 2515565"/>
                <a:gd name="connsiteX4" fmla="*/ 2108200 w 3327400"/>
                <a:gd name="connsiteY4" fmla="*/ 185115 h 2515565"/>
                <a:gd name="connsiteX5" fmla="*/ 2057400 w 3327400"/>
                <a:gd name="connsiteY5" fmla="*/ 197815 h 2515565"/>
                <a:gd name="connsiteX6" fmla="*/ 2019300 w 3327400"/>
                <a:gd name="connsiteY6" fmla="*/ 210515 h 2515565"/>
                <a:gd name="connsiteX7" fmla="*/ 1816100 w 3327400"/>
                <a:gd name="connsiteY7" fmla="*/ 153365 h 2515565"/>
                <a:gd name="connsiteX8" fmla="*/ 1593850 w 3327400"/>
                <a:gd name="connsiteY8" fmla="*/ 96215 h 2515565"/>
                <a:gd name="connsiteX9" fmla="*/ 1289050 w 3327400"/>
                <a:gd name="connsiteY9" fmla="*/ 39065 h 2515565"/>
                <a:gd name="connsiteX10" fmla="*/ 1035050 w 3327400"/>
                <a:gd name="connsiteY10" fmla="*/ 965 h 2515565"/>
                <a:gd name="connsiteX11" fmla="*/ 609600 w 3327400"/>
                <a:gd name="connsiteY11" fmla="*/ 20015 h 2515565"/>
                <a:gd name="connsiteX12" fmla="*/ 381000 w 3327400"/>
                <a:gd name="connsiteY12" fmla="*/ 108915 h 2515565"/>
                <a:gd name="connsiteX13" fmla="*/ 330200 w 3327400"/>
                <a:gd name="connsiteY13" fmla="*/ 147015 h 2515565"/>
                <a:gd name="connsiteX14" fmla="*/ 279400 w 3327400"/>
                <a:gd name="connsiteY14" fmla="*/ 197815 h 2515565"/>
                <a:gd name="connsiteX15" fmla="*/ 177800 w 3327400"/>
                <a:gd name="connsiteY15" fmla="*/ 420065 h 2515565"/>
                <a:gd name="connsiteX16" fmla="*/ 127000 w 3327400"/>
                <a:gd name="connsiteY16" fmla="*/ 604215 h 2515565"/>
                <a:gd name="connsiteX17" fmla="*/ 101600 w 3327400"/>
                <a:gd name="connsiteY17" fmla="*/ 680415 h 2515565"/>
                <a:gd name="connsiteX18" fmla="*/ 76200 w 3327400"/>
                <a:gd name="connsiteY18" fmla="*/ 985215 h 2515565"/>
                <a:gd name="connsiteX19" fmla="*/ 63500 w 3327400"/>
                <a:gd name="connsiteY19" fmla="*/ 1226515 h 2515565"/>
                <a:gd name="connsiteX20" fmla="*/ 50800 w 3327400"/>
                <a:gd name="connsiteY20" fmla="*/ 1328115 h 2515565"/>
                <a:gd name="connsiteX21" fmla="*/ 38100 w 3327400"/>
                <a:gd name="connsiteY21" fmla="*/ 1442415 h 2515565"/>
                <a:gd name="connsiteX22" fmla="*/ 25400 w 3327400"/>
                <a:gd name="connsiteY22" fmla="*/ 1658315 h 2515565"/>
                <a:gd name="connsiteX23" fmla="*/ 0 w 3327400"/>
                <a:gd name="connsiteY23" fmla="*/ 1886915 h 2515565"/>
                <a:gd name="connsiteX24" fmla="*/ 12700 w 3327400"/>
                <a:gd name="connsiteY24" fmla="*/ 1950415 h 2515565"/>
                <a:gd name="connsiteX25" fmla="*/ 38100 w 3327400"/>
                <a:gd name="connsiteY25" fmla="*/ 1988515 h 2515565"/>
                <a:gd name="connsiteX26" fmla="*/ 50800 w 3327400"/>
                <a:gd name="connsiteY26" fmla="*/ 2026615 h 2515565"/>
                <a:gd name="connsiteX27" fmla="*/ 76200 w 3327400"/>
                <a:gd name="connsiteY27" fmla="*/ 2077415 h 2515565"/>
                <a:gd name="connsiteX28" fmla="*/ 88900 w 3327400"/>
                <a:gd name="connsiteY28" fmla="*/ 2128215 h 2515565"/>
                <a:gd name="connsiteX29" fmla="*/ 114300 w 3327400"/>
                <a:gd name="connsiteY29" fmla="*/ 2204415 h 2515565"/>
                <a:gd name="connsiteX30" fmla="*/ 177800 w 3327400"/>
                <a:gd name="connsiteY30" fmla="*/ 2318715 h 2515565"/>
                <a:gd name="connsiteX31" fmla="*/ 215900 w 3327400"/>
                <a:gd name="connsiteY31" fmla="*/ 2369515 h 2515565"/>
                <a:gd name="connsiteX32" fmla="*/ 292100 w 3327400"/>
                <a:gd name="connsiteY32" fmla="*/ 2471115 h 2515565"/>
                <a:gd name="connsiteX33" fmla="*/ 469900 w 3327400"/>
                <a:gd name="connsiteY33" fmla="*/ 2515565 h 2515565"/>
                <a:gd name="connsiteX34" fmla="*/ 622300 w 3327400"/>
                <a:gd name="connsiteY34" fmla="*/ 2477465 h 2515565"/>
                <a:gd name="connsiteX35" fmla="*/ 882650 w 3327400"/>
                <a:gd name="connsiteY35" fmla="*/ 2356815 h 2515565"/>
                <a:gd name="connsiteX36" fmla="*/ 1149350 w 3327400"/>
                <a:gd name="connsiteY36" fmla="*/ 2217115 h 2515565"/>
                <a:gd name="connsiteX37" fmla="*/ 1454150 w 3327400"/>
                <a:gd name="connsiteY37" fmla="*/ 2045665 h 2515565"/>
                <a:gd name="connsiteX38" fmla="*/ 1727200 w 3327400"/>
                <a:gd name="connsiteY38" fmla="*/ 1874215 h 2515565"/>
                <a:gd name="connsiteX39" fmla="*/ 1854200 w 3327400"/>
                <a:gd name="connsiteY39" fmla="*/ 1785315 h 2515565"/>
                <a:gd name="connsiteX40" fmla="*/ 1892300 w 3327400"/>
                <a:gd name="connsiteY40" fmla="*/ 1772615 h 2515565"/>
                <a:gd name="connsiteX41" fmla="*/ 1930400 w 3327400"/>
                <a:gd name="connsiteY41" fmla="*/ 1747215 h 2515565"/>
                <a:gd name="connsiteX42" fmla="*/ 1943100 w 3327400"/>
                <a:gd name="connsiteY42" fmla="*/ 1709115 h 2515565"/>
                <a:gd name="connsiteX43" fmla="*/ 2006600 w 3327400"/>
                <a:gd name="connsiteY43" fmla="*/ 1671015 h 2515565"/>
                <a:gd name="connsiteX44" fmla="*/ 2044700 w 3327400"/>
                <a:gd name="connsiteY44" fmla="*/ 1645615 h 2515565"/>
                <a:gd name="connsiteX45" fmla="*/ 2120900 w 3327400"/>
                <a:gd name="connsiteY45" fmla="*/ 1569415 h 2515565"/>
                <a:gd name="connsiteX46" fmla="*/ 2209800 w 3327400"/>
                <a:gd name="connsiteY46" fmla="*/ 1518615 h 2515565"/>
                <a:gd name="connsiteX47" fmla="*/ 2286000 w 3327400"/>
                <a:gd name="connsiteY47" fmla="*/ 1467815 h 2515565"/>
                <a:gd name="connsiteX48" fmla="*/ 2336800 w 3327400"/>
                <a:gd name="connsiteY48" fmla="*/ 1417015 h 2515565"/>
                <a:gd name="connsiteX49" fmla="*/ 2413000 w 3327400"/>
                <a:gd name="connsiteY49" fmla="*/ 1366215 h 2515565"/>
                <a:gd name="connsiteX50" fmla="*/ 2451100 w 3327400"/>
                <a:gd name="connsiteY50" fmla="*/ 1328115 h 2515565"/>
                <a:gd name="connsiteX51" fmla="*/ 2540000 w 3327400"/>
                <a:gd name="connsiteY51" fmla="*/ 1264615 h 2515565"/>
                <a:gd name="connsiteX52" fmla="*/ 2565400 w 3327400"/>
                <a:gd name="connsiteY52" fmla="*/ 1226515 h 2515565"/>
                <a:gd name="connsiteX53" fmla="*/ 2679700 w 3327400"/>
                <a:gd name="connsiteY53" fmla="*/ 1163015 h 2515565"/>
                <a:gd name="connsiteX54" fmla="*/ 2768600 w 3327400"/>
                <a:gd name="connsiteY54" fmla="*/ 1112215 h 2515565"/>
                <a:gd name="connsiteX55" fmla="*/ 2794000 w 3327400"/>
                <a:gd name="connsiteY55" fmla="*/ 1074115 h 2515565"/>
                <a:gd name="connsiteX56" fmla="*/ 2882900 w 3327400"/>
                <a:gd name="connsiteY56" fmla="*/ 1023315 h 2515565"/>
                <a:gd name="connsiteX57" fmla="*/ 2946400 w 3327400"/>
                <a:gd name="connsiteY57" fmla="*/ 972515 h 2515565"/>
                <a:gd name="connsiteX58" fmla="*/ 3035300 w 3327400"/>
                <a:gd name="connsiteY58" fmla="*/ 934415 h 2515565"/>
                <a:gd name="connsiteX59" fmla="*/ 3086100 w 3327400"/>
                <a:gd name="connsiteY59" fmla="*/ 909015 h 2515565"/>
                <a:gd name="connsiteX60" fmla="*/ 3162300 w 3327400"/>
                <a:gd name="connsiteY60" fmla="*/ 794715 h 2515565"/>
                <a:gd name="connsiteX61" fmla="*/ 3187700 w 3327400"/>
                <a:gd name="connsiteY61" fmla="*/ 489915 h 2515565"/>
                <a:gd name="connsiteX62" fmla="*/ 3263900 w 3327400"/>
                <a:gd name="connsiteY62" fmla="*/ 413715 h 2515565"/>
                <a:gd name="connsiteX63" fmla="*/ 3327400 w 3327400"/>
                <a:gd name="connsiteY63" fmla="*/ 337515 h 2515565"/>
                <a:gd name="connsiteX64" fmla="*/ 3314700 w 3327400"/>
                <a:gd name="connsiteY64" fmla="*/ 210515 h 2515565"/>
                <a:gd name="connsiteX65" fmla="*/ 3276600 w 3327400"/>
                <a:gd name="connsiteY65" fmla="*/ 185115 h 2515565"/>
                <a:gd name="connsiteX66" fmla="*/ 3149600 w 3327400"/>
                <a:gd name="connsiteY66" fmla="*/ 134315 h 2515565"/>
                <a:gd name="connsiteX67" fmla="*/ 2984500 w 3327400"/>
                <a:gd name="connsiteY67" fmla="*/ 108915 h 2515565"/>
                <a:gd name="connsiteX68" fmla="*/ 2984500 w 3327400"/>
                <a:gd name="connsiteY68" fmla="*/ 96215 h 2515565"/>
                <a:gd name="connsiteX0" fmla="*/ 3048277 w 3314977"/>
                <a:gd name="connsiteY0" fmla="*/ 96215 h 2515565"/>
                <a:gd name="connsiteX1" fmla="*/ 3048277 w 3314977"/>
                <a:gd name="connsiteY1" fmla="*/ 96215 h 2515565"/>
                <a:gd name="connsiteX2" fmla="*/ 2235477 w 3314977"/>
                <a:gd name="connsiteY2" fmla="*/ 108915 h 2515565"/>
                <a:gd name="connsiteX3" fmla="*/ 2146577 w 3314977"/>
                <a:gd name="connsiteY3" fmla="*/ 159715 h 2515565"/>
                <a:gd name="connsiteX4" fmla="*/ 2095777 w 3314977"/>
                <a:gd name="connsiteY4" fmla="*/ 185115 h 2515565"/>
                <a:gd name="connsiteX5" fmla="*/ 2044977 w 3314977"/>
                <a:gd name="connsiteY5" fmla="*/ 197815 h 2515565"/>
                <a:gd name="connsiteX6" fmla="*/ 2006877 w 3314977"/>
                <a:gd name="connsiteY6" fmla="*/ 210515 h 2515565"/>
                <a:gd name="connsiteX7" fmla="*/ 1803677 w 3314977"/>
                <a:gd name="connsiteY7" fmla="*/ 153365 h 2515565"/>
                <a:gd name="connsiteX8" fmla="*/ 1581427 w 3314977"/>
                <a:gd name="connsiteY8" fmla="*/ 96215 h 2515565"/>
                <a:gd name="connsiteX9" fmla="*/ 1276627 w 3314977"/>
                <a:gd name="connsiteY9" fmla="*/ 39065 h 2515565"/>
                <a:gd name="connsiteX10" fmla="*/ 1022627 w 3314977"/>
                <a:gd name="connsiteY10" fmla="*/ 965 h 2515565"/>
                <a:gd name="connsiteX11" fmla="*/ 597177 w 3314977"/>
                <a:gd name="connsiteY11" fmla="*/ 20015 h 2515565"/>
                <a:gd name="connsiteX12" fmla="*/ 368577 w 3314977"/>
                <a:gd name="connsiteY12" fmla="*/ 108915 h 2515565"/>
                <a:gd name="connsiteX13" fmla="*/ 317777 w 3314977"/>
                <a:gd name="connsiteY13" fmla="*/ 147015 h 2515565"/>
                <a:gd name="connsiteX14" fmla="*/ 266977 w 3314977"/>
                <a:gd name="connsiteY14" fmla="*/ 197815 h 2515565"/>
                <a:gd name="connsiteX15" fmla="*/ 165377 w 3314977"/>
                <a:gd name="connsiteY15" fmla="*/ 420065 h 2515565"/>
                <a:gd name="connsiteX16" fmla="*/ 114577 w 3314977"/>
                <a:gd name="connsiteY16" fmla="*/ 604215 h 2515565"/>
                <a:gd name="connsiteX17" fmla="*/ 89177 w 3314977"/>
                <a:gd name="connsiteY17" fmla="*/ 680415 h 2515565"/>
                <a:gd name="connsiteX18" fmla="*/ 63777 w 3314977"/>
                <a:gd name="connsiteY18" fmla="*/ 985215 h 2515565"/>
                <a:gd name="connsiteX19" fmla="*/ 51077 w 3314977"/>
                <a:gd name="connsiteY19" fmla="*/ 1226515 h 2515565"/>
                <a:gd name="connsiteX20" fmla="*/ 38377 w 3314977"/>
                <a:gd name="connsiteY20" fmla="*/ 1328115 h 2515565"/>
                <a:gd name="connsiteX21" fmla="*/ 25677 w 3314977"/>
                <a:gd name="connsiteY21" fmla="*/ 1442415 h 2515565"/>
                <a:gd name="connsiteX22" fmla="*/ 12977 w 3314977"/>
                <a:gd name="connsiteY22" fmla="*/ 1658315 h 2515565"/>
                <a:gd name="connsiteX23" fmla="*/ 277 w 3314977"/>
                <a:gd name="connsiteY23" fmla="*/ 1950415 h 2515565"/>
                <a:gd name="connsiteX24" fmla="*/ 25677 w 3314977"/>
                <a:gd name="connsiteY24" fmla="*/ 1988515 h 2515565"/>
                <a:gd name="connsiteX25" fmla="*/ 38377 w 3314977"/>
                <a:gd name="connsiteY25" fmla="*/ 2026615 h 2515565"/>
                <a:gd name="connsiteX26" fmla="*/ 63777 w 3314977"/>
                <a:gd name="connsiteY26" fmla="*/ 2077415 h 2515565"/>
                <a:gd name="connsiteX27" fmla="*/ 76477 w 3314977"/>
                <a:gd name="connsiteY27" fmla="*/ 2128215 h 2515565"/>
                <a:gd name="connsiteX28" fmla="*/ 101877 w 3314977"/>
                <a:gd name="connsiteY28" fmla="*/ 2204415 h 2515565"/>
                <a:gd name="connsiteX29" fmla="*/ 165377 w 3314977"/>
                <a:gd name="connsiteY29" fmla="*/ 2318715 h 2515565"/>
                <a:gd name="connsiteX30" fmla="*/ 203477 w 3314977"/>
                <a:gd name="connsiteY30" fmla="*/ 2369515 h 2515565"/>
                <a:gd name="connsiteX31" fmla="*/ 279677 w 3314977"/>
                <a:gd name="connsiteY31" fmla="*/ 2471115 h 2515565"/>
                <a:gd name="connsiteX32" fmla="*/ 457477 w 3314977"/>
                <a:gd name="connsiteY32" fmla="*/ 2515565 h 2515565"/>
                <a:gd name="connsiteX33" fmla="*/ 609877 w 3314977"/>
                <a:gd name="connsiteY33" fmla="*/ 2477465 h 2515565"/>
                <a:gd name="connsiteX34" fmla="*/ 870227 w 3314977"/>
                <a:gd name="connsiteY34" fmla="*/ 2356815 h 2515565"/>
                <a:gd name="connsiteX35" fmla="*/ 1136927 w 3314977"/>
                <a:gd name="connsiteY35" fmla="*/ 2217115 h 2515565"/>
                <a:gd name="connsiteX36" fmla="*/ 1441727 w 3314977"/>
                <a:gd name="connsiteY36" fmla="*/ 2045665 h 2515565"/>
                <a:gd name="connsiteX37" fmla="*/ 1714777 w 3314977"/>
                <a:gd name="connsiteY37" fmla="*/ 1874215 h 2515565"/>
                <a:gd name="connsiteX38" fmla="*/ 1841777 w 3314977"/>
                <a:gd name="connsiteY38" fmla="*/ 1785315 h 2515565"/>
                <a:gd name="connsiteX39" fmla="*/ 1879877 w 3314977"/>
                <a:gd name="connsiteY39" fmla="*/ 1772615 h 2515565"/>
                <a:gd name="connsiteX40" fmla="*/ 1917977 w 3314977"/>
                <a:gd name="connsiteY40" fmla="*/ 1747215 h 2515565"/>
                <a:gd name="connsiteX41" fmla="*/ 1930677 w 3314977"/>
                <a:gd name="connsiteY41" fmla="*/ 1709115 h 2515565"/>
                <a:gd name="connsiteX42" fmla="*/ 1994177 w 3314977"/>
                <a:gd name="connsiteY42" fmla="*/ 1671015 h 2515565"/>
                <a:gd name="connsiteX43" fmla="*/ 2032277 w 3314977"/>
                <a:gd name="connsiteY43" fmla="*/ 1645615 h 2515565"/>
                <a:gd name="connsiteX44" fmla="*/ 2108477 w 3314977"/>
                <a:gd name="connsiteY44" fmla="*/ 1569415 h 2515565"/>
                <a:gd name="connsiteX45" fmla="*/ 2197377 w 3314977"/>
                <a:gd name="connsiteY45" fmla="*/ 1518615 h 2515565"/>
                <a:gd name="connsiteX46" fmla="*/ 2273577 w 3314977"/>
                <a:gd name="connsiteY46" fmla="*/ 1467815 h 2515565"/>
                <a:gd name="connsiteX47" fmla="*/ 2324377 w 3314977"/>
                <a:gd name="connsiteY47" fmla="*/ 1417015 h 2515565"/>
                <a:gd name="connsiteX48" fmla="*/ 2400577 w 3314977"/>
                <a:gd name="connsiteY48" fmla="*/ 1366215 h 2515565"/>
                <a:gd name="connsiteX49" fmla="*/ 2438677 w 3314977"/>
                <a:gd name="connsiteY49" fmla="*/ 1328115 h 2515565"/>
                <a:gd name="connsiteX50" fmla="*/ 2527577 w 3314977"/>
                <a:gd name="connsiteY50" fmla="*/ 1264615 h 2515565"/>
                <a:gd name="connsiteX51" fmla="*/ 2552977 w 3314977"/>
                <a:gd name="connsiteY51" fmla="*/ 1226515 h 2515565"/>
                <a:gd name="connsiteX52" fmla="*/ 2667277 w 3314977"/>
                <a:gd name="connsiteY52" fmla="*/ 1163015 h 2515565"/>
                <a:gd name="connsiteX53" fmla="*/ 2756177 w 3314977"/>
                <a:gd name="connsiteY53" fmla="*/ 1112215 h 2515565"/>
                <a:gd name="connsiteX54" fmla="*/ 2781577 w 3314977"/>
                <a:gd name="connsiteY54" fmla="*/ 1074115 h 2515565"/>
                <a:gd name="connsiteX55" fmla="*/ 2870477 w 3314977"/>
                <a:gd name="connsiteY55" fmla="*/ 1023315 h 2515565"/>
                <a:gd name="connsiteX56" fmla="*/ 2933977 w 3314977"/>
                <a:gd name="connsiteY56" fmla="*/ 972515 h 2515565"/>
                <a:gd name="connsiteX57" fmla="*/ 3022877 w 3314977"/>
                <a:gd name="connsiteY57" fmla="*/ 934415 h 2515565"/>
                <a:gd name="connsiteX58" fmla="*/ 3073677 w 3314977"/>
                <a:gd name="connsiteY58" fmla="*/ 909015 h 2515565"/>
                <a:gd name="connsiteX59" fmla="*/ 3149877 w 3314977"/>
                <a:gd name="connsiteY59" fmla="*/ 794715 h 2515565"/>
                <a:gd name="connsiteX60" fmla="*/ 3175277 w 3314977"/>
                <a:gd name="connsiteY60" fmla="*/ 489915 h 2515565"/>
                <a:gd name="connsiteX61" fmla="*/ 3251477 w 3314977"/>
                <a:gd name="connsiteY61" fmla="*/ 413715 h 2515565"/>
                <a:gd name="connsiteX62" fmla="*/ 3314977 w 3314977"/>
                <a:gd name="connsiteY62" fmla="*/ 337515 h 2515565"/>
                <a:gd name="connsiteX63" fmla="*/ 3302277 w 3314977"/>
                <a:gd name="connsiteY63" fmla="*/ 210515 h 2515565"/>
                <a:gd name="connsiteX64" fmla="*/ 3264177 w 3314977"/>
                <a:gd name="connsiteY64" fmla="*/ 185115 h 2515565"/>
                <a:gd name="connsiteX65" fmla="*/ 3137177 w 3314977"/>
                <a:gd name="connsiteY65" fmla="*/ 134315 h 2515565"/>
                <a:gd name="connsiteX66" fmla="*/ 2972077 w 3314977"/>
                <a:gd name="connsiteY66" fmla="*/ 108915 h 2515565"/>
                <a:gd name="connsiteX67" fmla="*/ 2972077 w 3314977"/>
                <a:gd name="connsiteY67" fmla="*/ 96215 h 2515565"/>
                <a:gd name="connsiteX0" fmla="*/ 3048851 w 3315551"/>
                <a:gd name="connsiteY0" fmla="*/ 96215 h 2515565"/>
                <a:gd name="connsiteX1" fmla="*/ 3048851 w 3315551"/>
                <a:gd name="connsiteY1" fmla="*/ 96215 h 2515565"/>
                <a:gd name="connsiteX2" fmla="*/ 2236051 w 3315551"/>
                <a:gd name="connsiteY2" fmla="*/ 108915 h 2515565"/>
                <a:gd name="connsiteX3" fmla="*/ 2147151 w 3315551"/>
                <a:gd name="connsiteY3" fmla="*/ 159715 h 2515565"/>
                <a:gd name="connsiteX4" fmla="*/ 2096351 w 3315551"/>
                <a:gd name="connsiteY4" fmla="*/ 185115 h 2515565"/>
                <a:gd name="connsiteX5" fmla="*/ 2045551 w 3315551"/>
                <a:gd name="connsiteY5" fmla="*/ 197815 h 2515565"/>
                <a:gd name="connsiteX6" fmla="*/ 2007451 w 3315551"/>
                <a:gd name="connsiteY6" fmla="*/ 210515 h 2515565"/>
                <a:gd name="connsiteX7" fmla="*/ 1804251 w 3315551"/>
                <a:gd name="connsiteY7" fmla="*/ 153365 h 2515565"/>
                <a:gd name="connsiteX8" fmla="*/ 1582001 w 3315551"/>
                <a:gd name="connsiteY8" fmla="*/ 96215 h 2515565"/>
                <a:gd name="connsiteX9" fmla="*/ 1277201 w 3315551"/>
                <a:gd name="connsiteY9" fmla="*/ 39065 h 2515565"/>
                <a:gd name="connsiteX10" fmla="*/ 1023201 w 3315551"/>
                <a:gd name="connsiteY10" fmla="*/ 965 h 2515565"/>
                <a:gd name="connsiteX11" fmla="*/ 597751 w 3315551"/>
                <a:gd name="connsiteY11" fmla="*/ 20015 h 2515565"/>
                <a:gd name="connsiteX12" fmla="*/ 369151 w 3315551"/>
                <a:gd name="connsiteY12" fmla="*/ 108915 h 2515565"/>
                <a:gd name="connsiteX13" fmla="*/ 318351 w 3315551"/>
                <a:gd name="connsiteY13" fmla="*/ 147015 h 2515565"/>
                <a:gd name="connsiteX14" fmla="*/ 267551 w 3315551"/>
                <a:gd name="connsiteY14" fmla="*/ 197815 h 2515565"/>
                <a:gd name="connsiteX15" fmla="*/ 165951 w 3315551"/>
                <a:gd name="connsiteY15" fmla="*/ 420065 h 2515565"/>
                <a:gd name="connsiteX16" fmla="*/ 115151 w 3315551"/>
                <a:gd name="connsiteY16" fmla="*/ 604215 h 2515565"/>
                <a:gd name="connsiteX17" fmla="*/ 89751 w 3315551"/>
                <a:gd name="connsiteY17" fmla="*/ 680415 h 2515565"/>
                <a:gd name="connsiteX18" fmla="*/ 64351 w 3315551"/>
                <a:gd name="connsiteY18" fmla="*/ 985215 h 2515565"/>
                <a:gd name="connsiteX19" fmla="*/ 51651 w 3315551"/>
                <a:gd name="connsiteY19" fmla="*/ 1226515 h 2515565"/>
                <a:gd name="connsiteX20" fmla="*/ 38951 w 3315551"/>
                <a:gd name="connsiteY20" fmla="*/ 1328115 h 2515565"/>
                <a:gd name="connsiteX21" fmla="*/ 26251 w 3315551"/>
                <a:gd name="connsiteY21" fmla="*/ 1442415 h 2515565"/>
                <a:gd name="connsiteX22" fmla="*/ 13551 w 3315551"/>
                <a:gd name="connsiteY22" fmla="*/ 1658315 h 2515565"/>
                <a:gd name="connsiteX23" fmla="*/ 851 w 3315551"/>
                <a:gd name="connsiteY23" fmla="*/ 1950415 h 2515565"/>
                <a:gd name="connsiteX24" fmla="*/ 38951 w 3315551"/>
                <a:gd name="connsiteY24" fmla="*/ 2026615 h 2515565"/>
                <a:gd name="connsiteX25" fmla="*/ 64351 w 3315551"/>
                <a:gd name="connsiteY25" fmla="*/ 2077415 h 2515565"/>
                <a:gd name="connsiteX26" fmla="*/ 77051 w 3315551"/>
                <a:gd name="connsiteY26" fmla="*/ 2128215 h 2515565"/>
                <a:gd name="connsiteX27" fmla="*/ 102451 w 3315551"/>
                <a:gd name="connsiteY27" fmla="*/ 2204415 h 2515565"/>
                <a:gd name="connsiteX28" fmla="*/ 165951 w 3315551"/>
                <a:gd name="connsiteY28" fmla="*/ 2318715 h 2515565"/>
                <a:gd name="connsiteX29" fmla="*/ 204051 w 3315551"/>
                <a:gd name="connsiteY29" fmla="*/ 2369515 h 2515565"/>
                <a:gd name="connsiteX30" fmla="*/ 280251 w 3315551"/>
                <a:gd name="connsiteY30" fmla="*/ 2471115 h 2515565"/>
                <a:gd name="connsiteX31" fmla="*/ 458051 w 3315551"/>
                <a:gd name="connsiteY31" fmla="*/ 2515565 h 2515565"/>
                <a:gd name="connsiteX32" fmla="*/ 610451 w 3315551"/>
                <a:gd name="connsiteY32" fmla="*/ 2477465 h 2515565"/>
                <a:gd name="connsiteX33" fmla="*/ 870801 w 3315551"/>
                <a:gd name="connsiteY33" fmla="*/ 2356815 h 2515565"/>
                <a:gd name="connsiteX34" fmla="*/ 1137501 w 3315551"/>
                <a:gd name="connsiteY34" fmla="*/ 2217115 h 2515565"/>
                <a:gd name="connsiteX35" fmla="*/ 1442301 w 3315551"/>
                <a:gd name="connsiteY35" fmla="*/ 2045665 h 2515565"/>
                <a:gd name="connsiteX36" fmla="*/ 1715351 w 3315551"/>
                <a:gd name="connsiteY36" fmla="*/ 1874215 h 2515565"/>
                <a:gd name="connsiteX37" fmla="*/ 1842351 w 3315551"/>
                <a:gd name="connsiteY37" fmla="*/ 1785315 h 2515565"/>
                <a:gd name="connsiteX38" fmla="*/ 1880451 w 3315551"/>
                <a:gd name="connsiteY38" fmla="*/ 1772615 h 2515565"/>
                <a:gd name="connsiteX39" fmla="*/ 1918551 w 3315551"/>
                <a:gd name="connsiteY39" fmla="*/ 1747215 h 2515565"/>
                <a:gd name="connsiteX40" fmla="*/ 1931251 w 3315551"/>
                <a:gd name="connsiteY40" fmla="*/ 1709115 h 2515565"/>
                <a:gd name="connsiteX41" fmla="*/ 1994751 w 3315551"/>
                <a:gd name="connsiteY41" fmla="*/ 1671015 h 2515565"/>
                <a:gd name="connsiteX42" fmla="*/ 2032851 w 3315551"/>
                <a:gd name="connsiteY42" fmla="*/ 1645615 h 2515565"/>
                <a:gd name="connsiteX43" fmla="*/ 2109051 w 3315551"/>
                <a:gd name="connsiteY43" fmla="*/ 1569415 h 2515565"/>
                <a:gd name="connsiteX44" fmla="*/ 2197951 w 3315551"/>
                <a:gd name="connsiteY44" fmla="*/ 1518615 h 2515565"/>
                <a:gd name="connsiteX45" fmla="*/ 2274151 w 3315551"/>
                <a:gd name="connsiteY45" fmla="*/ 1467815 h 2515565"/>
                <a:gd name="connsiteX46" fmla="*/ 2324951 w 3315551"/>
                <a:gd name="connsiteY46" fmla="*/ 1417015 h 2515565"/>
                <a:gd name="connsiteX47" fmla="*/ 2401151 w 3315551"/>
                <a:gd name="connsiteY47" fmla="*/ 1366215 h 2515565"/>
                <a:gd name="connsiteX48" fmla="*/ 2439251 w 3315551"/>
                <a:gd name="connsiteY48" fmla="*/ 1328115 h 2515565"/>
                <a:gd name="connsiteX49" fmla="*/ 2528151 w 3315551"/>
                <a:gd name="connsiteY49" fmla="*/ 1264615 h 2515565"/>
                <a:gd name="connsiteX50" fmla="*/ 2553551 w 3315551"/>
                <a:gd name="connsiteY50" fmla="*/ 1226515 h 2515565"/>
                <a:gd name="connsiteX51" fmla="*/ 2667851 w 3315551"/>
                <a:gd name="connsiteY51" fmla="*/ 1163015 h 2515565"/>
                <a:gd name="connsiteX52" fmla="*/ 2756751 w 3315551"/>
                <a:gd name="connsiteY52" fmla="*/ 1112215 h 2515565"/>
                <a:gd name="connsiteX53" fmla="*/ 2782151 w 3315551"/>
                <a:gd name="connsiteY53" fmla="*/ 1074115 h 2515565"/>
                <a:gd name="connsiteX54" fmla="*/ 2871051 w 3315551"/>
                <a:gd name="connsiteY54" fmla="*/ 1023315 h 2515565"/>
                <a:gd name="connsiteX55" fmla="*/ 2934551 w 3315551"/>
                <a:gd name="connsiteY55" fmla="*/ 972515 h 2515565"/>
                <a:gd name="connsiteX56" fmla="*/ 3023451 w 3315551"/>
                <a:gd name="connsiteY56" fmla="*/ 934415 h 2515565"/>
                <a:gd name="connsiteX57" fmla="*/ 3074251 w 3315551"/>
                <a:gd name="connsiteY57" fmla="*/ 909015 h 2515565"/>
                <a:gd name="connsiteX58" fmla="*/ 3150451 w 3315551"/>
                <a:gd name="connsiteY58" fmla="*/ 794715 h 2515565"/>
                <a:gd name="connsiteX59" fmla="*/ 3175851 w 3315551"/>
                <a:gd name="connsiteY59" fmla="*/ 489915 h 2515565"/>
                <a:gd name="connsiteX60" fmla="*/ 3252051 w 3315551"/>
                <a:gd name="connsiteY60" fmla="*/ 413715 h 2515565"/>
                <a:gd name="connsiteX61" fmla="*/ 3315551 w 3315551"/>
                <a:gd name="connsiteY61" fmla="*/ 337515 h 2515565"/>
                <a:gd name="connsiteX62" fmla="*/ 3302851 w 3315551"/>
                <a:gd name="connsiteY62" fmla="*/ 210515 h 2515565"/>
                <a:gd name="connsiteX63" fmla="*/ 3264751 w 3315551"/>
                <a:gd name="connsiteY63" fmla="*/ 185115 h 2515565"/>
                <a:gd name="connsiteX64" fmla="*/ 3137751 w 3315551"/>
                <a:gd name="connsiteY64" fmla="*/ 134315 h 2515565"/>
                <a:gd name="connsiteX65" fmla="*/ 2972651 w 3315551"/>
                <a:gd name="connsiteY65" fmla="*/ 108915 h 2515565"/>
                <a:gd name="connsiteX66" fmla="*/ 2972651 w 3315551"/>
                <a:gd name="connsiteY66" fmla="*/ 96215 h 2515565"/>
                <a:gd name="connsiteX0" fmla="*/ 3048851 w 3315551"/>
                <a:gd name="connsiteY0" fmla="*/ 96215 h 2515565"/>
                <a:gd name="connsiteX1" fmla="*/ 3048851 w 3315551"/>
                <a:gd name="connsiteY1" fmla="*/ 96215 h 2515565"/>
                <a:gd name="connsiteX2" fmla="*/ 2236051 w 3315551"/>
                <a:gd name="connsiteY2" fmla="*/ 108915 h 2515565"/>
                <a:gd name="connsiteX3" fmla="*/ 2147151 w 3315551"/>
                <a:gd name="connsiteY3" fmla="*/ 159715 h 2515565"/>
                <a:gd name="connsiteX4" fmla="*/ 2096351 w 3315551"/>
                <a:gd name="connsiteY4" fmla="*/ 185115 h 2515565"/>
                <a:gd name="connsiteX5" fmla="*/ 2045551 w 3315551"/>
                <a:gd name="connsiteY5" fmla="*/ 197815 h 2515565"/>
                <a:gd name="connsiteX6" fmla="*/ 2007451 w 3315551"/>
                <a:gd name="connsiteY6" fmla="*/ 210515 h 2515565"/>
                <a:gd name="connsiteX7" fmla="*/ 1804251 w 3315551"/>
                <a:gd name="connsiteY7" fmla="*/ 153365 h 2515565"/>
                <a:gd name="connsiteX8" fmla="*/ 1582001 w 3315551"/>
                <a:gd name="connsiteY8" fmla="*/ 96215 h 2515565"/>
                <a:gd name="connsiteX9" fmla="*/ 1277201 w 3315551"/>
                <a:gd name="connsiteY9" fmla="*/ 39065 h 2515565"/>
                <a:gd name="connsiteX10" fmla="*/ 1023201 w 3315551"/>
                <a:gd name="connsiteY10" fmla="*/ 965 h 2515565"/>
                <a:gd name="connsiteX11" fmla="*/ 597751 w 3315551"/>
                <a:gd name="connsiteY11" fmla="*/ 20015 h 2515565"/>
                <a:gd name="connsiteX12" fmla="*/ 369151 w 3315551"/>
                <a:gd name="connsiteY12" fmla="*/ 108915 h 2515565"/>
                <a:gd name="connsiteX13" fmla="*/ 318351 w 3315551"/>
                <a:gd name="connsiteY13" fmla="*/ 147015 h 2515565"/>
                <a:gd name="connsiteX14" fmla="*/ 267551 w 3315551"/>
                <a:gd name="connsiteY14" fmla="*/ 197815 h 2515565"/>
                <a:gd name="connsiteX15" fmla="*/ 165951 w 3315551"/>
                <a:gd name="connsiteY15" fmla="*/ 420065 h 2515565"/>
                <a:gd name="connsiteX16" fmla="*/ 115151 w 3315551"/>
                <a:gd name="connsiteY16" fmla="*/ 604215 h 2515565"/>
                <a:gd name="connsiteX17" fmla="*/ 89751 w 3315551"/>
                <a:gd name="connsiteY17" fmla="*/ 680415 h 2515565"/>
                <a:gd name="connsiteX18" fmla="*/ 64351 w 3315551"/>
                <a:gd name="connsiteY18" fmla="*/ 985215 h 2515565"/>
                <a:gd name="connsiteX19" fmla="*/ 51651 w 3315551"/>
                <a:gd name="connsiteY19" fmla="*/ 1226515 h 2515565"/>
                <a:gd name="connsiteX20" fmla="*/ 38951 w 3315551"/>
                <a:gd name="connsiteY20" fmla="*/ 1328115 h 2515565"/>
                <a:gd name="connsiteX21" fmla="*/ 26251 w 3315551"/>
                <a:gd name="connsiteY21" fmla="*/ 1442415 h 2515565"/>
                <a:gd name="connsiteX22" fmla="*/ 13551 w 3315551"/>
                <a:gd name="connsiteY22" fmla="*/ 1658315 h 2515565"/>
                <a:gd name="connsiteX23" fmla="*/ 851 w 3315551"/>
                <a:gd name="connsiteY23" fmla="*/ 1950415 h 2515565"/>
                <a:gd name="connsiteX24" fmla="*/ 38951 w 3315551"/>
                <a:gd name="connsiteY24" fmla="*/ 2026615 h 2515565"/>
                <a:gd name="connsiteX25" fmla="*/ 77051 w 3315551"/>
                <a:gd name="connsiteY25" fmla="*/ 2128215 h 2515565"/>
                <a:gd name="connsiteX26" fmla="*/ 102451 w 3315551"/>
                <a:gd name="connsiteY26" fmla="*/ 2204415 h 2515565"/>
                <a:gd name="connsiteX27" fmla="*/ 165951 w 3315551"/>
                <a:gd name="connsiteY27" fmla="*/ 2318715 h 2515565"/>
                <a:gd name="connsiteX28" fmla="*/ 204051 w 3315551"/>
                <a:gd name="connsiteY28" fmla="*/ 2369515 h 2515565"/>
                <a:gd name="connsiteX29" fmla="*/ 280251 w 3315551"/>
                <a:gd name="connsiteY29" fmla="*/ 2471115 h 2515565"/>
                <a:gd name="connsiteX30" fmla="*/ 458051 w 3315551"/>
                <a:gd name="connsiteY30" fmla="*/ 2515565 h 2515565"/>
                <a:gd name="connsiteX31" fmla="*/ 610451 w 3315551"/>
                <a:gd name="connsiteY31" fmla="*/ 2477465 h 2515565"/>
                <a:gd name="connsiteX32" fmla="*/ 870801 w 3315551"/>
                <a:gd name="connsiteY32" fmla="*/ 2356815 h 2515565"/>
                <a:gd name="connsiteX33" fmla="*/ 1137501 w 3315551"/>
                <a:gd name="connsiteY33" fmla="*/ 2217115 h 2515565"/>
                <a:gd name="connsiteX34" fmla="*/ 1442301 w 3315551"/>
                <a:gd name="connsiteY34" fmla="*/ 2045665 h 2515565"/>
                <a:gd name="connsiteX35" fmla="*/ 1715351 w 3315551"/>
                <a:gd name="connsiteY35" fmla="*/ 1874215 h 2515565"/>
                <a:gd name="connsiteX36" fmla="*/ 1842351 w 3315551"/>
                <a:gd name="connsiteY36" fmla="*/ 1785315 h 2515565"/>
                <a:gd name="connsiteX37" fmla="*/ 1880451 w 3315551"/>
                <a:gd name="connsiteY37" fmla="*/ 1772615 h 2515565"/>
                <a:gd name="connsiteX38" fmla="*/ 1918551 w 3315551"/>
                <a:gd name="connsiteY38" fmla="*/ 1747215 h 2515565"/>
                <a:gd name="connsiteX39" fmla="*/ 1931251 w 3315551"/>
                <a:gd name="connsiteY39" fmla="*/ 1709115 h 2515565"/>
                <a:gd name="connsiteX40" fmla="*/ 1994751 w 3315551"/>
                <a:gd name="connsiteY40" fmla="*/ 1671015 h 2515565"/>
                <a:gd name="connsiteX41" fmla="*/ 2032851 w 3315551"/>
                <a:gd name="connsiteY41" fmla="*/ 1645615 h 2515565"/>
                <a:gd name="connsiteX42" fmla="*/ 2109051 w 3315551"/>
                <a:gd name="connsiteY42" fmla="*/ 1569415 h 2515565"/>
                <a:gd name="connsiteX43" fmla="*/ 2197951 w 3315551"/>
                <a:gd name="connsiteY43" fmla="*/ 1518615 h 2515565"/>
                <a:gd name="connsiteX44" fmla="*/ 2274151 w 3315551"/>
                <a:gd name="connsiteY44" fmla="*/ 1467815 h 2515565"/>
                <a:gd name="connsiteX45" fmla="*/ 2324951 w 3315551"/>
                <a:gd name="connsiteY45" fmla="*/ 1417015 h 2515565"/>
                <a:gd name="connsiteX46" fmla="*/ 2401151 w 3315551"/>
                <a:gd name="connsiteY46" fmla="*/ 1366215 h 2515565"/>
                <a:gd name="connsiteX47" fmla="*/ 2439251 w 3315551"/>
                <a:gd name="connsiteY47" fmla="*/ 1328115 h 2515565"/>
                <a:gd name="connsiteX48" fmla="*/ 2528151 w 3315551"/>
                <a:gd name="connsiteY48" fmla="*/ 1264615 h 2515565"/>
                <a:gd name="connsiteX49" fmla="*/ 2553551 w 3315551"/>
                <a:gd name="connsiteY49" fmla="*/ 1226515 h 2515565"/>
                <a:gd name="connsiteX50" fmla="*/ 2667851 w 3315551"/>
                <a:gd name="connsiteY50" fmla="*/ 1163015 h 2515565"/>
                <a:gd name="connsiteX51" fmla="*/ 2756751 w 3315551"/>
                <a:gd name="connsiteY51" fmla="*/ 1112215 h 2515565"/>
                <a:gd name="connsiteX52" fmla="*/ 2782151 w 3315551"/>
                <a:gd name="connsiteY52" fmla="*/ 1074115 h 2515565"/>
                <a:gd name="connsiteX53" fmla="*/ 2871051 w 3315551"/>
                <a:gd name="connsiteY53" fmla="*/ 1023315 h 2515565"/>
                <a:gd name="connsiteX54" fmla="*/ 2934551 w 3315551"/>
                <a:gd name="connsiteY54" fmla="*/ 972515 h 2515565"/>
                <a:gd name="connsiteX55" fmla="*/ 3023451 w 3315551"/>
                <a:gd name="connsiteY55" fmla="*/ 934415 h 2515565"/>
                <a:gd name="connsiteX56" fmla="*/ 3074251 w 3315551"/>
                <a:gd name="connsiteY56" fmla="*/ 909015 h 2515565"/>
                <a:gd name="connsiteX57" fmla="*/ 3150451 w 3315551"/>
                <a:gd name="connsiteY57" fmla="*/ 794715 h 2515565"/>
                <a:gd name="connsiteX58" fmla="*/ 3175851 w 3315551"/>
                <a:gd name="connsiteY58" fmla="*/ 489915 h 2515565"/>
                <a:gd name="connsiteX59" fmla="*/ 3252051 w 3315551"/>
                <a:gd name="connsiteY59" fmla="*/ 413715 h 2515565"/>
                <a:gd name="connsiteX60" fmla="*/ 3315551 w 3315551"/>
                <a:gd name="connsiteY60" fmla="*/ 337515 h 2515565"/>
                <a:gd name="connsiteX61" fmla="*/ 3302851 w 3315551"/>
                <a:gd name="connsiteY61" fmla="*/ 210515 h 2515565"/>
                <a:gd name="connsiteX62" fmla="*/ 3264751 w 3315551"/>
                <a:gd name="connsiteY62" fmla="*/ 185115 h 2515565"/>
                <a:gd name="connsiteX63" fmla="*/ 3137751 w 3315551"/>
                <a:gd name="connsiteY63" fmla="*/ 134315 h 2515565"/>
                <a:gd name="connsiteX64" fmla="*/ 2972651 w 3315551"/>
                <a:gd name="connsiteY64" fmla="*/ 108915 h 2515565"/>
                <a:gd name="connsiteX65" fmla="*/ 2972651 w 3315551"/>
                <a:gd name="connsiteY65" fmla="*/ 96215 h 2515565"/>
                <a:gd name="connsiteX0" fmla="*/ 3051158 w 3317858"/>
                <a:gd name="connsiteY0" fmla="*/ 96215 h 2515565"/>
                <a:gd name="connsiteX1" fmla="*/ 3051158 w 3317858"/>
                <a:gd name="connsiteY1" fmla="*/ 96215 h 2515565"/>
                <a:gd name="connsiteX2" fmla="*/ 2238358 w 3317858"/>
                <a:gd name="connsiteY2" fmla="*/ 108915 h 2515565"/>
                <a:gd name="connsiteX3" fmla="*/ 2149458 w 3317858"/>
                <a:gd name="connsiteY3" fmla="*/ 159715 h 2515565"/>
                <a:gd name="connsiteX4" fmla="*/ 2098658 w 3317858"/>
                <a:gd name="connsiteY4" fmla="*/ 185115 h 2515565"/>
                <a:gd name="connsiteX5" fmla="*/ 2047858 w 3317858"/>
                <a:gd name="connsiteY5" fmla="*/ 197815 h 2515565"/>
                <a:gd name="connsiteX6" fmla="*/ 2009758 w 3317858"/>
                <a:gd name="connsiteY6" fmla="*/ 210515 h 2515565"/>
                <a:gd name="connsiteX7" fmla="*/ 1806558 w 3317858"/>
                <a:gd name="connsiteY7" fmla="*/ 153365 h 2515565"/>
                <a:gd name="connsiteX8" fmla="*/ 1584308 w 3317858"/>
                <a:gd name="connsiteY8" fmla="*/ 96215 h 2515565"/>
                <a:gd name="connsiteX9" fmla="*/ 1279508 w 3317858"/>
                <a:gd name="connsiteY9" fmla="*/ 39065 h 2515565"/>
                <a:gd name="connsiteX10" fmla="*/ 1025508 w 3317858"/>
                <a:gd name="connsiteY10" fmla="*/ 965 h 2515565"/>
                <a:gd name="connsiteX11" fmla="*/ 600058 w 3317858"/>
                <a:gd name="connsiteY11" fmla="*/ 20015 h 2515565"/>
                <a:gd name="connsiteX12" fmla="*/ 371458 w 3317858"/>
                <a:gd name="connsiteY12" fmla="*/ 108915 h 2515565"/>
                <a:gd name="connsiteX13" fmla="*/ 320658 w 3317858"/>
                <a:gd name="connsiteY13" fmla="*/ 147015 h 2515565"/>
                <a:gd name="connsiteX14" fmla="*/ 269858 w 3317858"/>
                <a:gd name="connsiteY14" fmla="*/ 197815 h 2515565"/>
                <a:gd name="connsiteX15" fmla="*/ 168258 w 3317858"/>
                <a:gd name="connsiteY15" fmla="*/ 420065 h 2515565"/>
                <a:gd name="connsiteX16" fmla="*/ 117458 w 3317858"/>
                <a:gd name="connsiteY16" fmla="*/ 604215 h 2515565"/>
                <a:gd name="connsiteX17" fmla="*/ 92058 w 3317858"/>
                <a:gd name="connsiteY17" fmla="*/ 680415 h 2515565"/>
                <a:gd name="connsiteX18" fmla="*/ 66658 w 3317858"/>
                <a:gd name="connsiteY18" fmla="*/ 985215 h 2515565"/>
                <a:gd name="connsiteX19" fmla="*/ 53958 w 3317858"/>
                <a:gd name="connsiteY19" fmla="*/ 1226515 h 2515565"/>
                <a:gd name="connsiteX20" fmla="*/ 41258 w 3317858"/>
                <a:gd name="connsiteY20" fmla="*/ 1328115 h 2515565"/>
                <a:gd name="connsiteX21" fmla="*/ 28558 w 3317858"/>
                <a:gd name="connsiteY21" fmla="*/ 1442415 h 2515565"/>
                <a:gd name="connsiteX22" fmla="*/ 15858 w 3317858"/>
                <a:gd name="connsiteY22" fmla="*/ 1658315 h 2515565"/>
                <a:gd name="connsiteX23" fmla="*/ 3158 w 3317858"/>
                <a:gd name="connsiteY23" fmla="*/ 1950415 h 2515565"/>
                <a:gd name="connsiteX24" fmla="*/ 79358 w 3317858"/>
                <a:gd name="connsiteY24" fmla="*/ 2128215 h 2515565"/>
                <a:gd name="connsiteX25" fmla="*/ 104758 w 3317858"/>
                <a:gd name="connsiteY25" fmla="*/ 2204415 h 2515565"/>
                <a:gd name="connsiteX26" fmla="*/ 168258 w 3317858"/>
                <a:gd name="connsiteY26" fmla="*/ 2318715 h 2515565"/>
                <a:gd name="connsiteX27" fmla="*/ 206358 w 3317858"/>
                <a:gd name="connsiteY27" fmla="*/ 2369515 h 2515565"/>
                <a:gd name="connsiteX28" fmla="*/ 282558 w 3317858"/>
                <a:gd name="connsiteY28" fmla="*/ 2471115 h 2515565"/>
                <a:gd name="connsiteX29" fmla="*/ 460358 w 3317858"/>
                <a:gd name="connsiteY29" fmla="*/ 2515565 h 2515565"/>
                <a:gd name="connsiteX30" fmla="*/ 612758 w 3317858"/>
                <a:gd name="connsiteY30" fmla="*/ 2477465 h 2515565"/>
                <a:gd name="connsiteX31" fmla="*/ 873108 w 3317858"/>
                <a:gd name="connsiteY31" fmla="*/ 2356815 h 2515565"/>
                <a:gd name="connsiteX32" fmla="*/ 1139808 w 3317858"/>
                <a:gd name="connsiteY32" fmla="*/ 2217115 h 2515565"/>
                <a:gd name="connsiteX33" fmla="*/ 1444608 w 3317858"/>
                <a:gd name="connsiteY33" fmla="*/ 2045665 h 2515565"/>
                <a:gd name="connsiteX34" fmla="*/ 1717658 w 3317858"/>
                <a:gd name="connsiteY34" fmla="*/ 1874215 h 2515565"/>
                <a:gd name="connsiteX35" fmla="*/ 1844658 w 3317858"/>
                <a:gd name="connsiteY35" fmla="*/ 1785315 h 2515565"/>
                <a:gd name="connsiteX36" fmla="*/ 1882758 w 3317858"/>
                <a:gd name="connsiteY36" fmla="*/ 1772615 h 2515565"/>
                <a:gd name="connsiteX37" fmla="*/ 1920858 w 3317858"/>
                <a:gd name="connsiteY37" fmla="*/ 1747215 h 2515565"/>
                <a:gd name="connsiteX38" fmla="*/ 1933558 w 3317858"/>
                <a:gd name="connsiteY38" fmla="*/ 1709115 h 2515565"/>
                <a:gd name="connsiteX39" fmla="*/ 1997058 w 3317858"/>
                <a:gd name="connsiteY39" fmla="*/ 1671015 h 2515565"/>
                <a:gd name="connsiteX40" fmla="*/ 2035158 w 3317858"/>
                <a:gd name="connsiteY40" fmla="*/ 1645615 h 2515565"/>
                <a:gd name="connsiteX41" fmla="*/ 2111358 w 3317858"/>
                <a:gd name="connsiteY41" fmla="*/ 1569415 h 2515565"/>
                <a:gd name="connsiteX42" fmla="*/ 2200258 w 3317858"/>
                <a:gd name="connsiteY42" fmla="*/ 1518615 h 2515565"/>
                <a:gd name="connsiteX43" fmla="*/ 2276458 w 3317858"/>
                <a:gd name="connsiteY43" fmla="*/ 1467815 h 2515565"/>
                <a:gd name="connsiteX44" fmla="*/ 2327258 w 3317858"/>
                <a:gd name="connsiteY44" fmla="*/ 1417015 h 2515565"/>
                <a:gd name="connsiteX45" fmla="*/ 2403458 w 3317858"/>
                <a:gd name="connsiteY45" fmla="*/ 1366215 h 2515565"/>
                <a:gd name="connsiteX46" fmla="*/ 2441558 w 3317858"/>
                <a:gd name="connsiteY46" fmla="*/ 1328115 h 2515565"/>
                <a:gd name="connsiteX47" fmla="*/ 2530458 w 3317858"/>
                <a:gd name="connsiteY47" fmla="*/ 1264615 h 2515565"/>
                <a:gd name="connsiteX48" fmla="*/ 2555858 w 3317858"/>
                <a:gd name="connsiteY48" fmla="*/ 1226515 h 2515565"/>
                <a:gd name="connsiteX49" fmla="*/ 2670158 w 3317858"/>
                <a:gd name="connsiteY49" fmla="*/ 1163015 h 2515565"/>
                <a:gd name="connsiteX50" fmla="*/ 2759058 w 3317858"/>
                <a:gd name="connsiteY50" fmla="*/ 1112215 h 2515565"/>
                <a:gd name="connsiteX51" fmla="*/ 2784458 w 3317858"/>
                <a:gd name="connsiteY51" fmla="*/ 1074115 h 2515565"/>
                <a:gd name="connsiteX52" fmla="*/ 2873358 w 3317858"/>
                <a:gd name="connsiteY52" fmla="*/ 1023315 h 2515565"/>
                <a:gd name="connsiteX53" fmla="*/ 2936858 w 3317858"/>
                <a:gd name="connsiteY53" fmla="*/ 972515 h 2515565"/>
                <a:gd name="connsiteX54" fmla="*/ 3025758 w 3317858"/>
                <a:gd name="connsiteY54" fmla="*/ 934415 h 2515565"/>
                <a:gd name="connsiteX55" fmla="*/ 3076558 w 3317858"/>
                <a:gd name="connsiteY55" fmla="*/ 909015 h 2515565"/>
                <a:gd name="connsiteX56" fmla="*/ 3152758 w 3317858"/>
                <a:gd name="connsiteY56" fmla="*/ 794715 h 2515565"/>
                <a:gd name="connsiteX57" fmla="*/ 3178158 w 3317858"/>
                <a:gd name="connsiteY57" fmla="*/ 489915 h 2515565"/>
                <a:gd name="connsiteX58" fmla="*/ 3254358 w 3317858"/>
                <a:gd name="connsiteY58" fmla="*/ 413715 h 2515565"/>
                <a:gd name="connsiteX59" fmla="*/ 3317858 w 3317858"/>
                <a:gd name="connsiteY59" fmla="*/ 337515 h 2515565"/>
                <a:gd name="connsiteX60" fmla="*/ 3305158 w 3317858"/>
                <a:gd name="connsiteY60" fmla="*/ 210515 h 2515565"/>
                <a:gd name="connsiteX61" fmla="*/ 3267058 w 3317858"/>
                <a:gd name="connsiteY61" fmla="*/ 185115 h 2515565"/>
                <a:gd name="connsiteX62" fmla="*/ 3140058 w 3317858"/>
                <a:gd name="connsiteY62" fmla="*/ 134315 h 2515565"/>
                <a:gd name="connsiteX63" fmla="*/ 2974958 w 3317858"/>
                <a:gd name="connsiteY63" fmla="*/ 108915 h 2515565"/>
                <a:gd name="connsiteX64" fmla="*/ 2974958 w 3317858"/>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64422 w 3302922"/>
                <a:gd name="connsiteY24" fmla="*/ 2128215 h 2515565"/>
                <a:gd name="connsiteX25" fmla="*/ 89822 w 3302922"/>
                <a:gd name="connsiteY25" fmla="*/ 22044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64422 w 3302922"/>
                <a:gd name="connsiteY24" fmla="*/ 2128215 h 2515565"/>
                <a:gd name="connsiteX25" fmla="*/ 146972 w 3302922"/>
                <a:gd name="connsiteY25" fmla="*/ 22298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191422 w 3302922"/>
                <a:gd name="connsiteY26" fmla="*/ 2369515 h 2515565"/>
                <a:gd name="connsiteX27" fmla="*/ 267622 w 3302922"/>
                <a:gd name="connsiteY27" fmla="*/ 2471115 h 2515565"/>
                <a:gd name="connsiteX28" fmla="*/ 445422 w 3302922"/>
                <a:gd name="connsiteY28" fmla="*/ 2515565 h 2515565"/>
                <a:gd name="connsiteX29" fmla="*/ 597822 w 3302922"/>
                <a:gd name="connsiteY29" fmla="*/ 2477465 h 2515565"/>
                <a:gd name="connsiteX30" fmla="*/ 858172 w 3302922"/>
                <a:gd name="connsiteY30" fmla="*/ 2356815 h 2515565"/>
                <a:gd name="connsiteX31" fmla="*/ 1124872 w 3302922"/>
                <a:gd name="connsiteY31" fmla="*/ 2217115 h 2515565"/>
                <a:gd name="connsiteX32" fmla="*/ 1429672 w 3302922"/>
                <a:gd name="connsiteY32" fmla="*/ 2045665 h 2515565"/>
                <a:gd name="connsiteX33" fmla="*/ 1702722 w 3302922"/>
                <a:gd name="connsiteY33" fmla="*/ 1874215 h 2515565"/>
                <a:gd name="connsiteX34" fmla="*/ 1829722 w 3302922"/>
                <a:gd name="connsiteY34" fmla="*/ 1785315 h 2515565"/>
                <a:gd name="connsiteX35" fmla="*/ 1867822 w 3302922"/>
                <a:gd name="connsiteY35" fmla="*/ 1772615 h 2515565"/>
                <a:gd name="connsiteX36" fmla="*/ 1905922 w 3302922"/>
                <a:gd name="connsiteY36" fmla="*/ 1747215 h 2515565"/>
                <a:gd name="connsiteX37" fmla="*/ 1918622 w 3302922"/>
                <a:gd name="connsiteY37" fmla="*/ 1709115 h 2515565"/>
                <a:gd name="connsiteX38" fmla="*/ 1982122 w 3302922"/>
                <a:gd name="connsiteY38" fmla="*/ 1671015 h 2515565"/>
                <a:gd name="connsiteX39" fmla="*/ 2020222 w 3302922"/>
                <a:gd name="connsiteY39" fmla="*/ 1645615 h 2515565"/>
                <a:gd name="connsiteX40" fmla="*/ 2096422 w 3302922"/>
                <a:gd name="connsiteY40" fmla="*/ 1569415 h 2515565"/>
                <a:gd name="connsiteX41" fmla="*/ 2185322 w 3302922"/>
                <a:gd name="connsiteY41" fmla="*/ 1518615 h 2515565"/>
                <a:gd name="connsiteX42" fmla="*/ 2261522 w 3302922"/>
                <a:gd name="connsiteY42" fmla="*/ 1467815 h 2515565"/>
                <a:gd name="connsiteX43" fmla="*/ 2312322 w 3302922"/>
                <a:gd name="connsiteY43" fmla="*/ 1417015 h 2515565"/>
                <a:gd name="connsiteX44" fmla="*/ 2388522 w 3302922"/>
                <a:gd name="connsiteY44" fmla="*/ 1366215 h 2515565"/>
                <a:gd name="connsiteX45" fmla="*/ 2426622 w 3302922"/>
                <a:gd name="connsiteY45" fmla="*/ 1328115 h 2515565"/>
                <a:gd name="connsiteX46" fmla="*/ 2515522 w 3302922"/>
                <a:gd name="connsiteY46" fmla="*/ 1264615 h 2515565"/>
                <a:gd name="connsiteX47" fmla="*/ 2540922 w 3302922"/>
                <a:gd name="connsiteY47" fmla="*/ 1226515 h 2515565"/>
                <a:gd name="connsiteX48" fmla="*/ 2655222 w 3302922"/>
                <a:gd name="connsiteY48" fmla="*/ 1163015 h 2515565"/>
                <a:gd name="connsiteX49" fmla="*/ 2744122 w 3302922"/>
                <a:gd name="connsiteY49" fmla="*/ 1112215 h 2515565"/>
                <a:gd name="connsiteX50" fmla="*/ 2769522 w 3302922"/>
                <a:gd name="connsiteY50" fmla="*/ 1074115 h 2515565"/>
                <a:gd name="connsiteX51" fmla="*/ 2858422 w 3302922"/>
                <a:gd name="connsiteY51" fmla="*/ 1023315 h 2515565"/>
                <a:gd name="connsiteX52" fmla="*/ 2921922 w 3302922"/>
                <a:gd name="connsiteY52" fmla="*/ 972515 h 2515565"/>
                <a:gd name="connsiteX53" fmla="*/ 3010822 w 3302922"/>
                <a:gd name="connsiteY53" fmla="*/ 934415 h 2515565"/>
                <a:gd name="connsiteX54" fmla="*/ 3061622 w 3302922"/>
                <a:gd name="connsiteY54" fmla="*/ 909015 h 2515565"/>
                <a:gd name="connsiteX55" fmla="*/ 3137822 w 3302922"/>
                <a:gd name="connsiteY55" fmla="*/ 794715 h 2515565"/>
                <a:gd name="connsiteX56" fmla="*/ 3163222 w 3302922"/>
                <a:gd name="connsiteY56" fmla="*/ 489915 h 2515565"/>
                <a:gd name="connsiteX57" fmla="*/ 3239422 w 3302922"/>
                <a:gd name="connsiteY57" fmla="*/ 413715 h 2515565"/>
                <a:gd name="connsiteX58" fmla="*/ 3302922 w 3302922"/>
                <a:gd name="connsiteY58" fmla="*/ 337515 h 2515565"/>
                <a:gd name="connsiteX59" fmla="*/ 3290222 w 3302922"/>
                <a:gd name="connsiteY59" fmla="*/ 210515 h 2515565"/>
                <a:gd name="connsiteX60" fmla="*/ 3252122 w 3302922"/>
                <a:gd name="connsiteY60" fmla="*/ 185115 h 2515565"/>
                <a:gd name="connsiteX61" fmla="*/ 3125122 w 3302922"/>
                <a:gd name="connsiteY61" fmla="*/ 134315 h 2515565"/>
                <a:gd name="connsiteX62" fmla="*/ 2960022 w 3302922"/>
                <a:gd name="connsiteY62" fmla="*/ 108915 h 2515565"/>
                <a:gd name="connsiteX63" fmla="*/ 2960022 w 3302922"/>
                <a:gd name="connsiteY63"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229522 w 3302922"/>
                <a:gd name="connsiteY26" fmla="*/ 2356815 h 2515565"/>
                <a:gd name="connsiteX27" fmla="*/ 267622 w 3302922"/>
                <a:gd name="connsiteY27" fmla="*/ 2471115 h 2515565"/>
                <a:gd name="connsiteX28" fmla="*/ 445422 w 3302922"/>
                <a:gd name="connsiteY28" fmla="*/ 2515565 h 2515565"/>
                <a:gd name="connsiteX29" fmla="*/ 597822 w 3302922"/>
                <a:gd name="connsiteY29" fmla="*/ 2477465 h 2515565"/>
                <a:gd name="connsiteX30" fmla="*/ 858172 w 3302922"/>
                <a:gd name="connsiteY30" fmla="*/ 2356815 h 2515565"/>
                <a:gd name="connsiteX31" fmla="*/ 1124872 w 3302922"/>
                <a:gd name="connsiteY31" fmla="*/ 2217115 h 2515565"/>
                <a:gd name="connsiteX32" fmla="*/ 1429672 w 3302922"/>
                <a:gd name="connsiteY32" fmla="*/ 2045665 h 2515565"/>
                <a:gd name="connsiteX33" fmla="*/ 1702722 w 3302922"/>
                <a:gd name="connsiteY33" fmla="*/ 1874215 h 2515565"/>
                <a:gd name="connsiteX34" fmla="*/ 1829722 w 3302922"/>
                <a:gd name="connsiteY34" fmla="*/ 1785315 h 2515565"/>
                <a:gd name="connsiteX35" fmla="*/ 1867822 w 3302922"/>
                <a:gd name="connsiteY35" fmla="*/ 1772615 h 2515565"/>
                <a:gd name="connsiteX36" fmla="*/ 1905922 w 3302922"/>
                <a:gd name="connsiteY36" fmla="*/ 1747215 h 2515565"/>
                <a:gd name="connsiteX37" fmla="*/ 1918622 w 3302922"/>
                <a:gd name="connsiteY37" fmla="*/ 1709115 h 2515565"/>
                <a:gd name="connsiteX38" fmla="*/ 1982122 w 3302922"/>
                <a:gd name="connsiteY38" fmla="*/ 1671015 h 2515565"/>
                <a:gd name="connsiteX39" fmla="*/ 2020222 w 3302922"/>
                <a:gd name="connsiteY39" fmla="*/ 1645615 h 2515565"/>
                <a:gd name="connsiteX40" fmla="*/ 2096422 w 3302922"/>
                <a:gd name="connsiteY40" fmla="*/ 1569415 h 2515565"/>
                <a:gd name="connsiteX41" fmla="*/ 2185322 w 3302922"/>
                <a:gd name="connsiteY41" fmla="*/ 1518615 h 2515565"/>
                <a:gd name="connsiteX42" fmla="*/ 2261522 w 3302922"/>
                <a:gd name="connsiteY42" fmla="*/ 1467815 h 2515565"/>
                <a:gd name="connsiteX43" fmla="*/ 2312322 w 3302922"/>
                <a:gd name="connsiteY43" fmla="*/ 1417015 h 2515565"/>
                <a:gd name="connsiteX44" fmla="*/ 2388522 w 3302922"/>
                <a:gd name="connsiteY44" fmla="*/ 1366215 h 2515565"/>
                <a:gd name="connsiteX45" fmla="*/ 2426622 w 3302922"/>
                <a:gd name="connsiteY45" fmla="*/ 1328115 h 2515565"/>
                <a:gd name="connsiteX46" fmla="*/ 2515522 w 3302922"/>
                <a:gd name="connsiteY46" fmla="*/ 1264615 h 2515565"/>
                <a:gd name="connsiteX47" fmla="*/ 2540922 w 3302922"/>
                <a:gd name="connsiteY47" fmla="*/ 1226515 h 2515565"/>
                <a:gd name="connsiteX48" fmla="*/ 2655222 w 3302922"/>
                <a:gd name="connsiteY48" fmla="*/ 1163015 h 2515565"/>
                <a:gd name="connsiteX49" fmla="*/ 2744122 w 3302922"/>
                <a:gd name="connsiteY49" fmla="*/ 1112215 h 2515565"/>
                <a:gd name="connsiteX50" fmla="*/ 2769522 w 3302922"/>
                <a:gd name="connsiteY50" fmla="*/ 1074115 h 2515565"/>
                <a:gd name="connsiteX51" fmla="*/ 2858422 w 3302922"/>
                <a:gd name="connsiteY51" fmla="*/ 1023315 h 2515565"/>
                <a:gd name="connsiteX52" fmla="*/ 2921922 w 3302922"/>
                <a:gd name="connsiteY52" fmla="*/ 972515 h 2515565"/>
                <a:gd name="connsiteX53" fmla="*/ 3010822 w 3302922"/>
                <a:gd name="connsiteY53" fmla="*/ 934415 h 2515565"/>
                <a:gd name="connsiteX54" fmla="*/ 3061622 w 3302922"/>
                <a:gd name="connsiteY54" fmla="*/ 909015 h 2515565"/>
                <a:gd name="connsiteX55" fmla="*/ 3137822 w 3302922"/>
                <a:gd name="connsiteY55" fmla="*/ 794715 h 2515565"/>
                <a:gd name="connsiteX56" fmla="*/ 3163222 w 3302922"/>
                <a:gd name="connsiteY56" fmla="*/ 489915 h 2515565"/>
                <a:gd name="connsiteX57" fmla="*/ 3239422 w 3302922"/>
                <a:gd name="connsiteY57" fmla="*/ 413715 h 2515565"/>
                <a:gd name="connsiteX58" fmla="*/ 3302922 w 3302922"/>
                <a:gd name="connsiteY58" fmla="*/ 337515 h 2515565"/>
                <a:gd name="connsiteX59" fmla="*/ 3290222 w 3302922"/>
                <a:gd name="connsiteY59" fmla="*/ 210515 h 2515565"/>
                <a:gd name="connsiteX60" fmla="*/ 3252122 w 3302922"/>
                <a:gd name="connsiteY60" fmla="*/ 185115 h 2515565"/>
                <a:gd name="connsiteX61" fmla="*/ 3125122 w 3302922"/>
                <a:gd name="connsiteY61" fmla="*/ 134315 h 2515565"/>
                <a:gd name="connsiteX62" fmla="*/ 2960022 w 3302922"/>
                <a:gd name="connsiteY62" fmla="*/ 108915 h 2515565"/>
                <a:gd name="connsiteX63" fmla="*/ 2960022 w 3302922"/>
                <a:gd name="connsiteY63" fmla="*/ 96215 h 2515565"/>
                <a:gd name="connsiteX0" fmla="*/ 3036222 w 3302922"/>
                <a:gd name="connsiteY0" fmla="*/ 96215 h 2521915"/>
                <a:gd name="connsiteX1" fmla="*/ 3036222 w 3302922"/>
                <a:gd name="connsiteY1" fmla="*/ 96215 h 2521915"/>
                <a:gd name="connsiteX2" fmla="*/ 2223422 w 3302922"/>
                <a:gd name="connsiteY2" fmla="*/ 108915 h 2521915"/>
                <a:gd name="connsiteX3" fmla="*/ 2134522 w 3302922"/>
                <a:gd name="connsiteY3" fmla="*/ 159715 h 2521915"/>
                <a:gd name="connsiteX4" fmla="*/ 2083722 w 3302922"/>
                <a:gd name="connsiteY4" fmla="*/ 185115 h 2521915"/>
                <a:gd name="connsiteX5" fmla="*/ 2032922 w 3302922"/>
                <a:gd name="connsiteY5" fmla="*/ 197815 h 2521915"/>
                <a:gd name="connsiteX6" fmla="*/ 1994822 w 3302922"/>
                <a:gd name="connsiteY6" fmla="*/ 210515 h 2521915"/>
                <a:gd name="connsiteX7" fmla="*/ 1791622 w 3302922"/>
                <a:gd name="connsiteY7" fmla="*/ 153365 h 2521915"/>
                <a:gd name="connsiteX8" fmla="*/ 1569372 w 3302922"/>
                <a:gd name="connsiteY8" fmla="*/ 96215 h 2521915"/>
                <a:gd name="connsiteX9" fmla="*/ 1264572 w 3302922"/>
                <a:gd name="connsiteY9" fmla="*/ 39065 h 2521915"/>
                <a:gd name="connsiteX10" fmla="*/ 1010572 w 3302922"/>
                <a:gd name="connsiteY10" fmla="*/ 965 h 2521915"/>
                <a:gd name="connsiteX11" fmla="*/ 585122 w 3302922"/>
                <a:gd name="connsiteY11" fmla="*/ 20015 h 2521915"/>
                <a:gd name="connsiteX12" fmla="*/ 356522 w 3302922"/>
                <a:gd name="connsiteY12" fmla="*/ 108915 h 2521915"/>
                <a:gd name="connsiteX13" fmla="*/ 305722 w 3302922"/>
                <a:gd name="connsiteY13" fmla="*/ 147015 h 2521915"/>
                <a:gd name="connsiteX14" fmla="*/ 254922 w 3302922"/>
                <a:gd name="connsiteY14" fmla="*/ 197815 h 2521915"/>
                <a:gd name="connsiteX15" fmla="*/ 153322 w 3302922"/>
                <a:gd name="connsiteY15" fmla="*/ 420065 h 2521915"/>
                <a:gd name="connsiteX16" fmla="*/ 102522 w 3302922"/>
                <a:gd name="connsiteY16" fmla="*/ 604215 h 2521915"/>
                <a:gd name="connsiteX17" fmla="*/ 77122 w 3302922"/>
                <a:gd name="connsiteY17" fmla="*/ 680415 h 2521915"/>
                <a:gd name="connsiteX18" fmla="*/ 51722 w 3302922"/>
                <a:gd name="connsiteY18" fmla="*/ 985215 h 2521915"/>
                <a:gd name="connsiteX19" fmla="*/ 39022 w 3302922"/>
                <a:gd name="connsiteY19" fmla="*/ 1226515 h 2521915"/>
                <a:gd name="connsiteX20" fmla="*/ 26322 w 3302922"/>
                <a:gd name="connsiteY20" fmla="*/ 1328115 h 2521915"/>
                <a:gd name="connsiteX21" fmla="*/ 13622 w 3302922"/>
                <a:gd name="connsiteY21" fmla="*/ 1442415 h 2521915"/>
                <a:gd name="connsiteX22" fmla="*/ 922 w 3302922"/>
                <a:gd name="connsiteY22" fmla="*/ 1658315 h 2521915"/>
                <a:gd name="connsiteX23" fmla="*/ 39022 w 3302922"/>
                <a:gd name="connsiteY23" fmla="*/ 1944065 h 2521915"/>
                <a:gd name="connsiteX24" fmla="*/ 96172 w 3302922"/>
                <a:gd name="connsiteY24" fmla="*/ 2128215 h 2521915"/>
                <a:gd name="connsiteX25" fmla="*/ 146972 w 3302922"/>
                <a:gd name="connsiteY25" fmla="*/ 2229815 h 2521915"/>
                <a:gd name="connsiteX26" fmla="*/ 229522 w 3302922"/>
                <a:gd name="connsiteY26" fmla="*/ 2356815 h 2521915"/>
                <a:gd name="connsiteX27" fmla="*/ 445422 w 3302922"/>
                <a:gd name="connsiteY27" fmla="*/ 2515565 h 2521915"/>
                <a:gd name="connsiteX28" fmla="*/ 597822 w 3302922"/>
                <a:gd name="connsiteY28" fmla="*/ 2477465 h 2521915"/>
                <a:gd name="connsiteX29" fmla="*/ 858172 w 3302922"/>
                <a:gd name="connsiteY29" fmla="*/ 2356815 h 2521915"/>
                <a:gd name="connsiteX30" fmla="*/ 1124872 w 3302922"/>
                <a:gd name="connsiteY30" fmla="*/ 2217115 h 2521915"/>
                <a:gd name="connsiteX31" fmla="*/ 1429672 w 3302922"/>
                <a:gd name="connsiteY31" fmla="*/ 2045665 h 2521915"/>
                <a:gd name="connsiteX32" fmla="*/ 1702722 w 3302922"/>
                <a:gd name="connsiteY32" fmla="*/ 1874215 h 2521915"/>
                <a:gd name="connsiteX33" fmla="*/ 1829722 w 3302922"/>
                <a:gd name="connsiteY33" fmla="*/ 1785315 h 2521915"/>
                <a:gd name="connsiteX34" fmla="*/ 1867822 w 3302922"/>
                <a:gd name="connsiteY34" fmla="*/ 1772615 h 2521915"/>
                <a:gd name="connsiteX35" fmla="*/ 1905922 w 3302922"/>
                <a:gd name="connsiteY35" fmla="*/ 1747215 h 2521915"/>
                <a:gd name="connsiteX36" fmla="*/ 1918622 w 3302922"/>
                <a:gd name="connsiteY36" fmla="*/ 1709115 h 2521915"/>
                <a:gd name="connsiteX37" fmla="*/ 1982122 w 3302922"/>
                <a:gd name="connsiteY37" fmla="*/ 1671015 h 2521915"/>
                <a:gd name="connsiteX38" fmla="*/ 2020222 w 3302922"/>
                <a:gd name="connsiteY38" fmla="*/ 1645615 h 2521915"/>
                <a:gd name="connsiteX39" fmla="*/ 2096422 w 3302922"/>
                <a:gd name="connsiteY39" fmla="*/ 1569415 h 2521915"/>
                <a:gd name="connsiteX40" fmla="*/ 2185322 w 3302922"/>
                <a:gd name="connsiteY40" fmla="*/ 1518615 h 2521915"/>
                <a:gd name="connsiteX41" fmla="*/ 2261522 w 3302922"/>
                <a:gd name="connsiteY41" fmla="*/ 1467815 h 2521915"/>
                <a:gd name="connsiteX42" fmla="*/ 2312322 w 3302922"/>
                <a:gd name="connsiteY42" fmla="*/ 1417015 h 2521915"/>
                <a:gd name="connsiteX43" fmla="*/ 2388522 w 3302922"/>
                <a:gd name="connsiteY43" fmla="*/ 1366215 h 2521915"/>
                <a:gd name="connsiteX44" fmla="*/ 2426622 w 3302922"/>
                <a:gd name="connsiteY44" fmla="*/ 1328115 h 2521915"/>
                <a:gd name="connsiteX45" fmla="*/ 2515522 w 3302922"/>
                <a:gd name="connsiteY45" fmla="*/ 1264615 h 2521915"/>
                <a:gd name="connsiteX46" fmla="*/ 2540922 w 3302922"/>
                <a:gd name="connsiteY46" fmla="*/ 1226515 h 2521915"/>
                <a:gd name="connsiteX47" fmla="*/ 2655222 w 3302922"/>
                <a:gd name="connsiteY47" fmla="*/ 1163015 h 2521915"/>
                <a:gd name="connsiteX48" fmla="*/ 2744122 w 3302922"/>
                <a:gd name="connsiteY48" fmla="*/ 1112215 h 2521915"/>
                <a:gd name="connsiteX49" fmla="*/ 2769522 w 3302922"/>
                <a:gd name="connsiteY49" fmla="*/ 1074115 h 2521915"/>
                <a:gd name="connsiteX50" fmla="*/ 2858422 w 3302922"/>
                <a:gd name="connsiteY50" fmla="*/ 1023315 h 2521915"/>
                <a:gd name="connsiteX51" fmla="*/ 2921922 w 3302922"/>
                <a:gd name="connsiteY51" fmla="*/ 972515 h 2521915"/>
                <a:gd name="connsiteX52" fmla="*/ 3010822 w 3302922"/>
                <a:gd name="connsiteY52" fmla="*/ 934415 h 2521915"/>
                <a:gd name="connsiteX53" fmla="*/ 3061622 w 3302922"/>
                <a:gd name="connsiteY53" fmla="*/ 909015 h 2521915"/>
                <a:gd name="connsiteX54" fmla="*/ 3137822 w 3302922"/>
                <a:gd name="connsiteY54" fmla="*/ 794715 h 2521915"/>
                <a:gd name="connsiteX55" fmla="*/ 3163222 w 3302922"/>
                <a:gd name="connsiteY55" fmla="*/ 489915 h 2521915"/>
                <a:gd name="connsiteX56" fmla="*/ 3239422 w 3302922"/>
                <a:gd name="connsiteY56" fmla="*/ 413715 h 2521915"/>
                <a:gd name="connsiteX57" fmla="*/ 3302922 w 3302922"/>
                <a:gd name="connsiteY57" fmla="*/ 337515 h 2521915"/>
                <a:gd name="connsiteX58" fmla="*/ 3290222 w 3302922"/>
                <a:gd name="connsiteY58" fmla="*/ 210515 h 2521915"/>
                <a:gd name="connsiteX59" fmla="*/ 3252122 w 3302922"/>
                <a:gd name="connsiteY59" fmla="*/ 185115 h 2521915"/>
                <a:gd name="connsiteX60" fmla="*/ 3125122 w 3302922"/>
                <a:gd name="connsiteY60" fmla="*/ 134315 h 2521915"/>
                <a:gd name="connsiteX61" fmla="*/ 2960022 w 3302922"/>
                <a:gd name="connsiteY61" fmla="*/ 108915 h 2521915"/>
                <a:gd name="connsiteX62" fmla="*/ 2960022 w 3302922"/>
                <a:gd name="connsiteY62" fmla="*/ 96215 h 2521915"/>
                <a:gd name="connsiteX0" fmla="*/ 3036222 w 3302922"/>
                <a:gd name="connsiteY0" fmla="*/ 96215 h 2516309"/>
                <a:gd name="connsiteX1" fmla="*/ 3036222 w 3302922"/>
                <a:gd name="connsiteY1" fmla="*/ 96215 h 2516309"/>
                <a:gd name="connsiteX2" fmla="*/ 2223422 w 3302922"/>
                <a:gd name="connsiteY2" fmla="*/ 108915 h 2516309"/>
                <a:gd name="connsiteX3" fmla="*/ 2134522 w 3302922"/>
                <a:gd name="connsiteY3" fmla="*/ 159715 h 2516309"/>
                <a:gd name="connsiteX4" fmla="*/ 2083722 w 3302922"/>
                <a:gd name="connsiteY4" fmla="*/ 185115 h 2516309"/>
                <a:gd name="connsiteX5" fmla="*/ 2032922 w 3302922"/>
                <a:gd name="connsiteY5" fmla="*/ 197815 h 2516309"/>
                <a:gd name="connsiteX6" fmla="*/ 1994822 w 3302922"/>
                <a:gd name="connsiteY6" fmla="*/ 210515 h 2516309"/>
                <a:gd name="connsiteX7" fmla="*/ 1791622 w 3302922"/>
                <a:gd name="connsiteY7" fmla="*/ 153365 h 2516309"/>
                <a:gd name="connsiteX8" fmla="*/ 1569372 w 3302922"/>
                <a:gd name="connsiteY8" fmla="*/ 96215 h 2516309"/>
                <a:gd name="connsiteX9" fmla="*/ 1264572 w 3302922"/>
                <a:gd name="connsiteY9" fmla="*/ 39065 h 2516309"/>
                <a:gd name="connsiteX10" fmla="*/ 1010572 w 3302922"/>
                <a:gd name="connsiteY10" fmla="*/ 965 h 2516309"/>
                <a:gd name="connsiteX11" fmla="*/ 585122 w 3302922"/>
                <a:gd name="connsiteY11" fmla="*/ 20015 h 2516309"/>
                <a:gd name="connsiteX12" fmla="*/ 356522 w 3302922"/>
                <a:gd name="connsiteY12" fmla="*/ 108915 h 2516309"/>
                <a:gd name="connsiteX13" fmla="*/ 305722 w 3302922"/>
                <a:gd name="connsiteY13" fmla="*/ 147015 h 2516309"/>
                <a:gd name="connsiteX14" fmla="*/ 254922 w 3302922"/>
                <a:gd name="connsiteY14" fmla="*/ 197815 h 2516309"/>
                <a:gd name="connsiteX15" fmla="*/ 153322 w 3302922"/>
                <a:gd name="connsiteY15" fmla="*/ 420065 h 2516309"/>
                <a:gd name="connsiteX16" fmla="*/ 102522 w 3302922"/>
                <a:gd name="connsiteY16" fmla="*/ 604215 h 2516309"/>
                <a:gd name="connsiteX17" fmla="*/ 77122 w 3302922"/>
                <a:gd name="connsiteY17" fmla="*/ 680415 h 2516309"/>
                <a:gd name="connsiteX18" fmla="*/ 51722 w 3302922"/>
                <a:gd name="connsiteY18" fmla="*/ 985215 h 2516309"/>
                <a:gd name="connsiteX19" fmla="*/ 39022 w 3302922"/>
                <a:gd name="connsiteY19" fmla="*/ 1226515 h 2516309"/>
                <a:gd name="connsiteX20" fmla="*/ 26322 w 3302922"/>
                <a:gd name="connsiteY20" fmla="*/ 1328115 h 2516309"/>
                <a:gd name="connsiteX21" fmla="*/ 13622 w 3302922"/>
                <a:gd name="connsiteY21" fmla="*/ 1442415 h 2516309"/>
                <a:gd name="connsiteX22" fmla="*/ 922 w 3302922"/>
                <a:gd name="connsiteY22" fmla="*/ 1658315 h 2516309"/>
                <a:gd name="connsiteX23" fmla="*/ 39022 w 3302922"/>
                <a:gd name="connsiteY23" fmla="*/ 1944065 h 2516309"/>
                <a:gd name="connsiteX24" fmla="*/ 96172 w 3302922"/>
                <a:gd name="connsiteY24" fmla="*/ 2128215 h 2516309"/>
                <a:gd name="connsiteX25" fmla="*/ 146972 w 3302922"/>
                <a:gd name="connsiteY25" fmla="*/ 2229815 h 2516309"/>
                <a:gd name="connsiteX26" fmla="*/ 229522 w 3302922"/>
                <a:gd name="connsiteY26" fmla="*/ 2356815 h 2516309"/>
                <a:gd name="connsiteX27" fmla="*/ 369222 w 3302922"/>
                <a:gd name="connsiteY27" fmla="*/ 2509215 h 2516309"/>
                <a:gd name="connsiteX28" fmla="*/ 597822 w 3302922"/>
                <a:gd name="connsiteY28" fmla="*/ 2477465 h 2516309"/>
                <a:gd name="connsiteX29" fmla="*/ 858172 w 3302922"/>
                <a:gd name="connsiteY29" fmla="*/ 2356815 h 2516309"/>
                <a:gd name="connsiteX30" fmla="*/ 1124872 w 3302922"/>
                <a:gd name="connsiteY30" fmla="*/ 2217115 h 2516309"/>
                <a:gd name="connsiteX31" fmla="*/ 1429672 w 3302922"/>
                <a:gd name="connsiteY31" fmla="*/ 2045665 h 2516309"/>
                <a:gd name="connsiteX32" fmla="*/ 1702722 w 3302922"/>
                <a:gd name="connsiteY32" fmla="*/ 1874215 h 2516309"/>
                <a:gd name="connsiteX33" fmla="*/ 1829722 w 3302922"/>
                <a:gd name="connsiteY33" fmla="*/ 1785315 h 2516309"/>
                <a:gd name="connsiteX34" fmla="*/ 1867822 w 3302922"/>
                <a:gd name="connsiteY34" fmla="*/ 1772615 h 2516309"/>
                <a:gd name="connsiteX35" fmla="*/ 1905922 w 3302922"/>
                <a:gd name="connsiteY35" fmla="*/ 1747215 h 2516309"/>
                <a:gd name="connsiteX36" fmla="*/ 1918622 w 3302922"/>
                <a:gd name="connsiteY36" fmla="*/ 1709115 h 2516309"/>
                <a:gd name="connsiteX37" fmla="*/ 1982122 w 3302922"/>
                <a:gd name="connsiteY37" fmla="*/ 1671015 h 2516309"/>
                <a:gd name="connsiteX38" fmla="*/ 2020222 w 3302922"/>
                <a:gd name="connsiteY38" fmla="*/ 1645615 h 2516309"/>
                <a:gd name="connsiteX39" fmla="*/ 2096422 w 3302922"/>
                <a:gd name="connsiteY39" fmla="*/ 1569415 h 2516309"/>
                <a:gd name="connsiteX40" fmla="*/ 2185322 w 3302922"/>
                <a:gd name="connsiteY40" fmla="*/ 1518615 h 2516309"/>
                <a:gd name="connsiteX41" fmla="*/ 2261522 w 3302922"/>
                <a:gd name="connsiteY41" fmla="*/ 1467815 h 2516309"/>
                <a:gd name="connsiteX42" fmla="*/ 2312322 w 3302922"/>
                <a:gd name="connsiteY42" fmla="*/ 1417015 h 2516309"/>
                <a:gd name="connsiteX43" fmla="*/ 2388522 w 3302922"/>
                <a:gd name="connsiteY43" fmla="*/ 1366215 h 2516309"/>
                <a:gd name="connsiteX44" fmla="*/ 2426622 w 3302922"/>
                <a:gd name="connsiteY44" fmla="*/ 1328115 h 2516309"/>
                <a:gd name="connsiteX45" fmla="*/ 2515522 w 3302922"/>
                <a:gd name="connsiteY45" fmla="*/ 1264615 h 2516309"/>
                <a:gd name="connsiteX46" fmla="*/ 2540922 w 3302922"/>
                <a:gd name="connsiteY46" fmla="*/ 1226515 h 2516309"/>
                <a:gd name="connsiteX47" fmla="*/ 2655222 w 3302922"/>
                <a:gd name="connsiteY47" fmla="*/ 1163015 h 2516309"/>
                <a:gd name="connsiteX48" fmla="*/ 2744122 w 3302922"/>
                <a:gd name="connsiteY48" fmla="*/ 1112215 h 2516309"/>
                <a:gd name="connsiteX49" fmla="*/ 2769522 w 3302922"/>
                <a:gd name="connsiteY49" fmla="*/ 1074115 h 2516309"/>
                <a:gd name="connsiteX50" fmla="*/ 2858422 w 3302922"/>
                <a:gd name="connsiteY50" fmla="*/ 1023315 h 2516309"/>
                <a:gd name="connsiteX51" fmla="*/ 2921922 w 3302922"/>
                <a:gd name="connsiteY51" fmla="*/ 972515 h 2516309"/>
                <a:gd name="connsiteX52" fmla="*/ 3010822 w 3302922"/>
                <a:gd name="connsiteY52" fmla="*/ 934415 h 2516309"/>
                <a:gd name="connsiteX53" fmla="*/ 3061622 w 3302922"/>
                <a:gd name="connsiteY53" fmla="*/ 909015 h 2516309"/>
                <a:gd name="connsiteX54" fmla="*/ 3137822 w 3302922"/>
                <a:gd name="connsiteY54" fmla="*/ 794715 h 2516309"/>
                <a:gd name="connsiteX55" fmla="*/ 3163222 w 3302922"/>
                <a:gd name="connsiteY55" fmla="*/ 489915 h 2516309"/>
                <a:gd name="connsiteX56" fmla="*/ 3239422 w 3302922"/>
                <a:gd name="connsiteY56" fmla="*/ 413715 h 2516309"/>
                <a:gd name="connsiteX57" fmla="*/ 3302922 w 3302922"/>
                <a:gd name="connsiteY57" fmla="*/ 337515 h 2516309"/>
                <a:gd name="connsiteX58" fmla="*/ 3290222 w 3302922"/>
                <a:gd name="connsiteY58" fmla="*/ 210515 h 2516309"/>
                <a:gd name="connsiteX59" fmla="*/ 3252122 w 3302922"/>
                <a:gd name="connsiteY59" fmla="*/ 185115 h 2516309"/>
                <a:gd name="connsiteX60" fmla="*/ 3125122 w 3302922"/>
                <a:gd name="connsiteY60" fmla="*/ 134315 h 2516309"/>
                <a:gd name="connsiteX61" fmla="*/ 2960022 w 3302922"/>
                <a:gd name="connsiteY61" fmla="*/ 108915 h 2516309"/>
                <a:gd name="connsiteX62" fmla="*/ 2960022 w 3302922"/>
                <a:gd name="connsiteY62" fmla="*/ 96215 h 2516309"/>
                <a:gd name="connsiteX0" fmla="*/ 3036222 w 3306328"/>
                <a:gd name="connsiteY0" fmla="*/ 96215 h 2516309"/>
                <a:gd name="connsiteX1" fmla="*/ 3036222 w 3306328"/>
                <a:gd name="connsiteY1" fmla="*/ 96215 h 2516309"/>
                <a:gd name="connsiteX2" fmla="*/ 2223422 w 3306328"/>
                <a:gd name="connsiteY2" fmla="*/ 108915 h 2516309"/>
                <a:gd name="connsiteX3" fmla="*/ 2134522 w 3306328"/>
                <a:gd name="connsiteY3" fmla="*/ 159715 h 2516309"/>
                <a:gd name="connsiteX4" fmla="*/ 2083722 w 3306328"/>
                <a:gd name="connsiteY4" fmla="*/ 185115 h 2516309"/>
                <a:gd name="connsiteX5" fmla="*/ 2032922 w 3306328"/>
                <a:gd name="connsiteY5" fmla="*/ 197815 h 2516309"/>
                <a:gd name="connsiteX6" fmla="*/ 1994822 w 3306328"/>
                <a:gd name="connsiteY6" fmla="*/ 210515 h 2516309"/>
                <a:gd name="connsiteX7" fmla="*/ 1791622 w 3306328"/>
                <a:gd name="connsiteY7" fmla="*/ 153365 h 2516309"/>
                <a:gd name="connsiteX8" fmla="*/ 1569372 w 3306328"/>
                <a:gd name="connsiteY8" fmla="*/ 96215 h 2516309"/>
                <a:gd name="connsiteX9" fmla="*/ 1264572 w 3306328"/>
                <a:gd name="connsiteY9" fmla="*/ 39065 h 2516309"/>
                <a:gd name="connsiteX10" fmla="*/ 1010572 w 3306328"/>
                <a:gd name="connsiteY10" fmla="*/ 965 h 2516309"/>
                <a:gd name="connsiteX11" fmla="*/ 585122 w 3306328"/>
                <a:gd name="connsiteY11" fmla="*/ 20015 h 2516309"/>
                <a:gd name="connsiteX12" fmla="*/ 356522 w 3306328"/>
                <a:gd name="connsiteY12" fmla="*/ 108915 h 2516309"/>
                <a:gd name="connsiteX13" fmla="*/ 305722 w 3306328"/>
                <a:gd name="connsiteY13" fmla="*/ 147015 h 2516309"/>
                <a:gd name="connsiteX14" fmla="*/ 254922 w 3306328"/>
                <a:gd name="connsiteY14" fmla="*/ 197815 h 2516309"/>
                <a:gd name="connsiteX15" fmla="*/ 153322 w 3306328"/>
                <a:gd name="connsiteY15" fmla="*/ 420065 h 2516309"/>
                <a:gd name="connsiteX16" fmla="*/ 102522 w 3306328"/>
                <a:gd name="connsiteY16" fmla="*/ 604215 h 2516309"/>
                <a:gd name="connsiteX17" fmla="*/ 77122 w 3306328"/>
                <a:gd name="connsiteY17" fmla="*/ 680415 h 2516309"/>
                <a:gd name="connsiteX18" fmla="*/ 51722 w 3306328"/>
                <a:gd name="connsiteY18" fmla="*/ 985215 h 2516309"/>
                <a:gd name="connsiteX19" fmla="*/ 39022 w 3306328"/>
                <a:gd name="connsiteY19" fmla="*/ 1226515 h 2516309"/>
                <a:gd name="connsiteX20" fmla="*/ 26322 w 3306328"/>
                <a:gd name="connsiteY20" fmla="*/ 1328115 h 2516309"/>
                <a:gd name="connsiteX21" fmla="*/ 13622 w 3306328"/>
                <a:gd name="connsiteY21" fmla="*/ 1442415 h 2516309"/>
                <a:gd name="connsiteX22" fmla="*/ 922 w 3306328"/>
                <a:gd name="connsiteY22" fmla="*/ 1658315 h 2516309"/>
                <a:gd name="connsiteX23" fmla="*/ 39022 w 3306328"/>
                <a:gd name="connsiteY23" fmla="*/ 1944065 h 2516309"/>
                <a:gd name="connsiteX24" fmla="*/ 96172 w 3306328"/>
                <a:gd name="connsiteY24" fmla="*/ 2128215 h 2516309"/>
                <a:gd name="connsiteX25" fmla="*/ 146972 w 3306328"/>
                <a:gd name="connsiteY25" fmla="*/ 2229815 h 2516309"/>
                <a:gd name="connsiteX26" fmla="*/ 229522 w 3306328"/>
                <a:gd name="connsiteY26" fmla="*/ 2356815 h 2516309"/>
                <a:gd name="connsiteX27" fmla="*/ 369222 w 3306328"/>
                <a:gd name="connsiteY27" fmla="*/ 2509215 h 2516309"/>
                <a:gd name="connsiteX28" fmla="*/ 597822 w 3306328"/>
                <a:gd name="connsiteY28" fmla="*/ 2477465 h 2516309"/>
                <a:gd name="connsiteX29" fmla="*/ 858172 w 3306328"/>
                <a:gd name="connsiteY29" fmla="*/ 2356815 h 2516309"/>
                <a:gd name="connsiteX30" fmla="*/ 1124872 w 3306328"/>
                <a:gd name="connsiteY30" fmla="*/ 2217115 h 2516309"/>
                <a:gd name="connsiteX31" fmla="*/ 1429672 w 3306328"/>
                <a:gd name="connsiteY31" fmla="*/ 2045665 h 2516309"/>
                <a:gd name="connsiteX32" fmla="*/ 1702722 w 3306328"/>
                <a:gd name="connsiteY32" fmla="*/ 1874215 h 2516309"/>
                <a:gd name="connsiteX33" fmla="*/ 1829722 w 3306328"/>
                <a:gd name="connsiteY33" fmla="*/ 1785315 h 2516309"/>
                <a:gd name="connsiteX34" fmla="*/ 1867822 w 3306328"/>
                <a:gd name="connsiteY34" fmla="*/ 1772615 h 2516309"/>
                <a:gd name="connsiteX35" fmla="*/ 1905922 w 3306328"/>
                <a:gd name="connsiteY35" fmla="*/ 1747215 h 2516309"/>
                <a:gd name="connsiteX36" fmla="*/ 1918622 w 3306328"/>
                <a:gd name="connsiteY36" fmla="*/ 1709115 h 2516309"/>
                <a:gd name="connsiteX37" fmla="*/ 1982122 w 3306328"/>
                <a:gd name="connsiteY37" fmla="*/ 1671015 h 2516309"/>
                <a:gd name="connsiteX38" fmla="*/ 2020222 w 3306328"/>
                <a:gd name="connsiteY38" fmla="*/ 1645615 h 2516309"/>
                <a:gd name="connsiteX39" fmla="*/ 2096422 w 3306328"/>
                <a:gd name="connsiteY39" fmla="*/ 1569415 h 2516309"/>
                <a:gd name="connsiteX40" fmla="*/ 2185322 w 3306328"/>
                <a:gd name="connsiteY40" fmla="*/ 1518615 h 2516309"/>
                <a:gd name="connsiteX41" fmla="*/ 2261522 w 3306328"/>
                <a:gd name="connsiteY41" fmla="*/ 1467815 h 2516309"/>
                <a:gd name="connsiteX42" fmla="*/ 2312322 w 3306328"/>
                <a:gd name="connsiteY42" fmla="*/ 1417015 h 2516309"/>
                <a:gd name="connsiteX43" fmla="*/ 2388522 w 3306328"/>
                <a:gd name="connsiteY43" fmla="*/ 1366215 h 2516309"/>
                <a:gd name="connsiteX44" fmla="*/ 2426622 w 3306328"/>
                <a:gd name="connsiteY44" fmla="*/ 1328115 h 2516309"/>
                <a:gd name="connsiteX45" fmla="*/ 2515522 w 3306328"/>
                <a:gd name="connsiteY45" fmla="*/ 1264615 h 2516309"/>
                <a:gd name="connsiteX46" fmla="*/ 2540922 w 3306328"/>
                <a:gd name="connsiteY46" fmla="*/ 1226515 h 2516309"/>
                <a:gd name="connsiteX47" fmla="*/ 2655222 w 3306328"/>
                <a:gd name="connsiteY47" fmla="*/ 1163015 h 2516309"/>
                <a:gd name="connsiteX48" fmla="*/ 2744122 w 3306328"/>
                <a:gd name="connsiteY48" fmla="*/ 1112215 h 2516309"/>
                <a:gd name="connsiteX49" fmla="*/ 2769522 w 3306328"/>
                <a:gd name="connsiteY49" fmla="*/ 1074115 h 2516309"/>
                <a:gd name="connsiteX50" fmla="*/ 2858422 w 3306328"/>
                <a:gd name="connsiteY50" fmla="*/ 1023315 h 2516309"/>
                <a:gd name="connsiteX51" fmla="*/ 2921922 w 3306328"/>
                <a:gd name="connsiteY51" fmla="*/ 972515 h 2516309"/>
                <a:gd name="connsiteX52" fmla="*/ 3010822 w 3306328"/>
                <a:gd name="connsiteY52" fmla="*/ 934415 h 2516309"/>
                <a:gd name="connsiteX53" fmla="*/ 3061622 w 3306328"/>
                <a:gd name="connsiteY53" fmla="*/ 909015 h 2516309"/>
                <a:gd name="connsiteX54" fmla="*/ 3137822 w 3306328"/>
                <a:gd name="connsiteY54" fmla="*/ 794715 h 2516309"/>
                <a:gd name="connsiteX55" fmla="*/ 3163222 w 3306328"/>
                <a:gd name="connsiteY55" fmla="*/ 489915 h 2516309"/>
                <a:gd name="connsiteX56" fmla="*/ 3239422 w 3306328"/>
                <a:gd name="connsiteY56" fmla="*/ 413715 h 2516309"/>
                <a:gd name="connsiteX57" fmla="*/ 3302922 w 3306328"/>
                <a:gd name="connsiteY57" fmla="*/ 337515 h 2516309"/>
                <a:gd name="connsiteX58" fmla="*/ 3290222 w 3306328"/>
                <a:gd name="connsiteY58" fmla="*/ 210515 h 2516309"/>
                <a:gd name="connsiteX59" fmla="*/ 3125122 w 3306328"/>
                <a:gd name="connsiteY59" fmla="*/ 134315 h 2516309"/>
                <a:gd name="connsiteX60" fmla="*/ 2960022 w 3306328"/>
                <a:gd name="connsiteY60" fmla="*/ 108915 h 2516309"/>
                <a:gd name="connsiteX61" fmla="*/ 2960022 w 3306328"/>
                <a:gd name="connsiteY61" fmla="*/ 96215 h 2516309"/>
                <a:gd name="connsiteX0" fmla="*/ 3036222 w 3302922"/>
                <a:gd name="connsiteY0" fmla="*/ 96215 h 2516309"/>
                <a:gd name="connsiteX1" fmla="*/ 3036222 w 3302922"/>
                <a:gd name="connsiteY1" fmla="*/ 96215 h 2516309"/>
                <a:gd name="connsiteX2" fmla="*/ 2223422 w 3302922"/>
                <a:gd name="connsiteY2" fmla="*/ 108915 h 2516309"/>
                <a:gd name="connsiteX3" fmla="*/ 2134522 w 3302922"/>
                <a:gd name="connsiteY3" fmla="*/ 159715 h 2516309"/>
                <a:gd name="connsiteX4" fmla="*/ 2083722 w 3302922"/>
                <a:gd name="connsiteY4" fmla="*/ 185115 h 2516309"/>
                <a:gd name="connsiteX5" fmla="*/ 2032922 w 3302922"/>
                <a:gd name="connsiteY5" fmla="*/ 197815 h 2516309"/>
                <a:gd name="connsiteX6" fmla="*/ 1994822 w 3302922"/>
                <a:gd name="connsiteY6" fmla="*/ 210515 h 2516309"/>
                <a:gd name="connsiteX7" fmla="*/ 1791622 w 3302922"/>
                <a:gd name="connsiteY7" fmla="*/ 153365 h 2516309"/>
                <a:gd name="connsiteX8" fmla="*/ 1569372 w 3302922"/>
                <a:gd name="connsiteY8" fmla="*/ 96215 h 2516309"/>
                <a:gd name="connsiteX9" fmla="*/ 1264572 w 3302922"/>
                <a:gd name="connsiteY9" fmla="*/ 39065 h 2516309"/>
                <a:gd name="connsiteX10" fmla="*/ 1010572 w 3302922"/>
                <a:gd name="connsiteY10" fmla="*/ 965 h 2516309"/>
                <a:gd name="connsiteX11" fmla="*/ 585122 w 3302922"/>
                <a:gd name="connsiteY11" fmla="*/ 20015 h 2516309"/>
                <a:gd name="connsiteX12" fmla="*/ 356522 w 3302922"/>
                <a:gd name="connsiteY12" fmla="*/ 108915 h 2516309"/>
                <a:gd name="connsiteX13" fmla="*/ 305722 w 3302922"/>
                <a:gd name="connsiteY13" fmla="*/ 147015 h 2516309"/>
                <a:gd name="connsiteX14" fmla="*/ 254922 w 3302922"/>
                <a:gd name="connsiteY14" fmla="*/ 197815 h 2516309"/>
                <a:gd name="connsiteX15" fmla="*/ 153322 w 3302922"/>
                <a:gd name="connsiteY15" fmla="*/ 420065 h 2516309"/>
                <a:gd name="connsiteX16" fmla="*/ 102522 w 3302922"/>
                <a:gd name="connsiteY16" fmla="*/ 604215 h 2516309"/>
                <a:gd name="connsiteX17" fmla="*/ 77122 w 3302922"/>
                <a:gd name="connsiteY17" fmla="*/ 680415 h 2516309"/>
                <a:gd name="connsiteX18" fmla="*/ 51722 w 3302922"/>
                <a:gd name="connsiteY18" fmla="*/ 985215 h 2516309"/>
                <a:gd name="connsiteX19" fmla="*/ 39022 w 3302922"/>
                <a:gd name="connsiteY19" fmla="*/ 1226515 h 2516309"/>
                <a:gd name="connsiteX20" fmla="*/ 26322 w 3302922"/>
                <a:gd name="connsiteY20" fmla="*/ 1328115 h 2516309"/>
                <a:gd name="connsiteX21" fmla="*/ 13622 w 3302922"/>
                <a:gd name="connsiteY21" fmla="*/ 1442415 h 2516309"/>
                <a:gd name="connsiteX22" fmla="*/ 922 w 3302922"/>
                <a:gd name="connsiteY22" fmla="*/ 1658315 h 2516309"/>
                <a:gd name="connsiteX23" fmla="*/ 39022 w 3302922"/>
                <a:gd name="connsiteY23" fmla="*/ 1944065 h 2516309"/>
                <a:gd name="connsiteX24" fmla="*/ 96172 w 3302922"/>
                <a:gd name="connsiteY24" fmla="*/ 2128215 h 2516309"/>
                <a:gd name="connsiteX25" fmla="*/ 146972 w 3302922"/>
                <a:gd name="connsiteY25" fmla="*/ 2229815 h 2516309"/>
                <a:gd name="connsiteX26" fmla="*/ 229522 w 3302922"/>
                <a:gd name="connsiteY26" fmla="*/ 2356815 h 2516309"/>
                <a:gd name="connsiteX27" fmla="*/ 369222 w 3302922"/>
                <a:gd name="connsiteY27" fmla="*/ 2509215 h 2516309"/>
                <a:gd name="connsiteX28" fmla="*/ 597822 w 3302922"/>
                <a:gd name="connsiteY28" fmla="*/ 2477465 h 2516309"/>
                <a:gd name="connsiteX29" fmla="*/ 858172 w 3302922"/>
                <a:gd name="connsiteY29" fmla="*/ 2356815 h 2516309"/>
                <a:gd name="connsiteX30" fmla="*/ 1124872 w 3302922"/>
                <a:gd name="connsiteY30" fmla="*/ 2217115 h 2516309"/>
                <a:gd name="connsiteX31" fmla="*/ 1429672 w 3302922"/>
                <a:gd name="connsiteY31" fmla="*/ 2045665 h 2516309"/>
                <a:gd name="connsiteX32" fmla="*/ 1702722 w 3302922"/>
                <a:gd name="connsiteY32" fmla="*/ 1874215 h 2516309"/>
                <a:gd name="connsiteX33" fmla="*/ 1829722 w 3302922"/>
                <a:gd name="connsiteY33" fmla="*/ 1785315 h 2516309"/>
                <a:gd name="connsiteX34" fmla="*/ 1867822 w 3302922"/>
                <a:gd name="connsiteY34" fmla="*/ 1772615 h 2516309"/>
                <a:gd name="connsiteX35" fmla="*/ 1905922 w 3302922"/>
                <a:gd name="connsiteY35" fmla="*/ 1747215 h 2516309"/>
                <a:gd name="connsiteX36" fmla="*/ 1918622 w 3302922"/>
                <a:gd name="connsiteY36" fmla="*/ 1709115 h 2516309"/>
                <a:gd name="connsiteX37" fmla="*/ 1982122 w 3302922"/>
                <a:gd name="connsiteY37" fmla="*/ 1671015 h 2516309"/>
                <a:gd name="connsiteX38" fmla="*/ 2020222 w 3302922"/>
                <a:gd name="connsiteY38" fmla="*/ 1645615 h 2516309"/>
                <a:gd name="connsiteX39" fmla="*/ 2096422 w 3302922"/>
                <a:gd name="connsiteY39" fmla="*/ 1569415 h 2516309"/>
                <a:gd name="connsiteX40" fmla="*/ 2185322 w 3302922"/>
                <a:gd name="connsiteY40" fmla="*/ 1518615 h 2516309"/>
                <a:gd name="connsiteX41" fmla="*/ 2261522 w 3302922"/>
                <a:gd name="connsiteY41" fmla="*/ 1467815 h 2516309"/>
                <a:gd name="connsiteX42" fmla="*/ 2312322 w 3302922"/>
                <a:gd name="connsiteY42" fmla="*/ 1417015 h 2516309"/>
                <a:gd name="connsiteX43" fmla="*/ 2388522 w 3302922"/>
                <a:gd name="connsiteY43" fmla="*/ 1366215 h 2516309"/>
                <a:gd name="connsiteX44" fmla="*/ 2426622 w 3302922"/>
                <a:gd name="connsiteY44" fmla="*/ 1328115 h 2516309"/>
                <a:gd name="connsiteX45" fmla="*/ 2515522 w 3302922"/>
                <a:gd name="connsiteY45" fmla="*/ 1264615 h 2516309"/>
                <a:gd name="connsiteX46" fmla="*/ 2540922 w 3302922"/>
                <a:gd name="connsiteY46" fmla="*/ 1226515 h 2516309"/>
                <a:gd name="connsiteX47" fmla="*/ 2655222 w 3302922"/>
                <a:gd name="connsiteY47" fmla="*/ 1163015 h 2516309"/>
                <a:gd name="connsiteX48" fmla="*/ 2744122 w 3302922"/>
                <a:gd name="connsiteY48" fmla="*/ 1112215 h 2516309"/>
                <a:gd name="connsiteX49" fmla="*/ 2769522 w 3302922"/>
                <a:gd name="connsiteY49" fmla="*/ 1074115 h 2516309"/>
                <a:gd name="connsiteX50" fmla="*/ 2858422 w 3302922"/>
                <a:gd name="connsiteY50" fmla="*/ 1023315 h 2516309"/>
                <a:gd name="connsiteX51" fmla="*/ 2921922 w 3302922"/>
                <a:gd name="connsiteY51" fmla="*/ 972515 h 2516309"/>
                <a:gd name="connsiteX52" fmla="*/ 3010822 w 3302922"/>
                <a:gd name="connsiteY52" fmla="*/ 934415 h 2516309"/>
                <a:gd name="connsiteX53" fmla="*/ 3061622 w 3302922"/>
                <a:gd name="connsiteY53" fmla="*/ 909015 h 2516309"/>
                <a:gd name="connsiteX54" fmla="*/ 3137822 w 3302922"/>
                <a:gd name="connsiteY54" fmla="*/ 794715 h 2516309"/>
                <a:gd name="connsiteX55" fmla="*/ 3163222 w 3302922"/>
                <a:gd name="connsiteY55" fmla="*/ 489915 h 2516309"/>
                <a:gd name="connsiteX56" fmla="*/ 3239422 w 3302922"/>
                <a:gd name="connsiteY56" fmla="*/ 413715 h 2516309"/>
                <a:gd name="connsiteX57" fmla="*/ 3302922 w 3302922"/>
                <a:gd name="connsiteY57" fmla="*/ 337515 h 2516309"/>
                <a:gd name="connsiteX58" fmla="*/ 3245772 w 3302922"/>
                <a:gd name="connsiteY58" fmla="*/ 229565 h 2516309"/>
                <a:gd name="connsiteX59" fmla="*/ 3125122 w 3302922"/>
                <a:gd name="connsiteY59" fmla="*/ 134315 h 2516309"/>
                <a:gd name="connsiteX60" fmla="*/ 2960022 w 3302922"/>
                <a:gd name="connsiteY60" fmla="*/ 108915 h 2516309"/>
                <a:gd name="connsiteX61" fmla="*/ 2960022 w 3302922"/>
                <a:gd name="connsiteY61" fmla="*/ 96215 h 2516309"/>
                <a:gd name="connsiteX0" fmla="*/ 3036222 w 3264822"/>
                <a:gd name="connsiteY0" fmla="*/ 96215 h 2516309"/>
                <a:gd name="connsiteX1" fmla="*/ 3036222 w 3264822"/>
                <a:gd name="connsiteY1" fmla="*/ 96215 h 2516309"/>
                <a:gd name="connsiteX2" fmla="*/ 2223422 w 3264822"/>
                <a:gd name="connsiteY2" fmla="*/ 108915 h 2516309"/>
                <a:gd name="connsiteX3" fmla="*/ 2134522 w 3264822"/>
                <a:gd name="connsiteY3" fmla="*/ 159715 h 2516309"/>
                <a:gd name="connsiteX4" fmla="*/ 2083722 w 3264822"/>
                <a:gd name="connsiteY4" fmla="*/ 185115 h 2516309"/>
                <a:gd name="connsiteX5" fmla="*/ 2032922 w 3264822"/>
                <a:gd name="connsiteY5" fmla="*/ 197815 h 2516309"/>
                <a:gd name="connsiteX6" fmla="*/ 1994822 w 3264822"/>
                <a:gd name="connsiteY6" fmla="*/ 210515 h 2516309"/>
                <a:gd name="connsiteX7" fmla="*/ 1791622 w 3264822"/>
                <a:gd name="connsiteY7" fmla="*/ 153365 h 2516309"/>
                <a:gd name="connsiteX8" fmla="*/ 1569372 w 3264822"/>
                <a:gd name="connsiteY8" fmla="*/ 96215 h 2516309"/>
                <a:gd name="connsiteX9" fmla="*/ 1264572 w 3264822"/>
                <a:gd name="connsiteY9" fmla="*/ 39065 h 2516309"/>
                <a:gd name="connsiteX10" fmla="*/ 1010572 w 3264822"/>
                <a:gd name="connsiteY10" fmla="*/ 965 h 2516309"/>
                <a:gd name="connsiteX11" fmla="*/ 585122 w 3264822"/>
                <a:gd name="connsiteY11" fmla="*/ 20015 h 2516309"/>
                <a:gd name="connsiteX12" fmla="*/ 356522 w 3264822"/>
                <a:gd name="connsiteY12" fmla="*/ 108915 h 2516309"/>
                <a:gd name="connsiteX13" fmla="*/ 305722 w 3264822"/>
                <a:gd name="connsiteY13" fmla="*/ 147015 h 2516309"/>
                <a:gd name="connsiteX14" fmla="*/ 254922 w 3264822"/>
                <a:gd name="connsiteY14" fmla="*/ 197815 h 2516309"/>
                <a:gd name="connsiteX15" fmla="*/ 153322 w 3264822"/>
                <a:gd name="connsiteY15" fmla="*/ 420065 h 2516309"/>
                <a:gd name="connsiteX16" fmla="*/ 102522 w 3264822"/>
                <a:gd name="connsiteY16" fmla="*/ 604215 h 2516309"/>
                <a:gd name="connsiteX17" fmla="*/ 77122 w 3264822"/>
                <a:gd name="connsiteY17" fmla="*/ 680415 h 2516309"/>
                <a:gd name="connsiteX18" fmla="*/ 51722 w 3264822"/>
                <a:gd name="connsiteY18" fmla="*/ 985215 h 2516309"/>
                <a:gd name="connsiteX19" fmla="*/ 39022 w 3264822"/>
                <a:gd name="connsiteY19" fmla="*/ 1226515 h 2516309"/>
                <a:gd name="connsiteX20" fmla="*/ 26322 w 3264822"/>
                <a:gd name="connsiteY20" fmla="*/ 1328115 h 2516309"/>
                <a:gd name="connsiteX21" fmla="*/ 13622 w 3264822"/>
                <a:gd name="connsiteY21" fmla="*/ 1442415 h 2516309"/>
                <a:gd name="connsiteX22" fmla="*/ 922 w 3264822"/>
                <a:gd name="connsiteY22" fmla="*/ 1658315 h 2516309"/>
                <a:gd name="connsiteX23" fmla="*/ 39022 w 3264822"/>
                <a:gd name="connsiteY23" fmla="*/ 1944065 h 2516309"/>
                <a:gd name="connsiteX24" fmla="*/ 96172 w 3264822"/>
                <a:gd name="connsiteY24" fmla="*/ 2128215 h 2516309"/>
                <a:gd name="connsiteX25" fmla="*/ 146972 w 3264822"/>
                <a:gd name="connsiteY25" fmla="*/ 2229815 h 2516309"/>
                <a:gd name="connsiteX26" fmla="*/ 229522 w 3264822"/>
                <a:gd name="connsiteY26" fmla="*/ 2356815 h 2516309"/>
                <a:gd name="connsiteX27" fmla="*/ 369222 w 3264822"/>
                <a:gd name="connsiteY27" fmla="*/ 2509215 h 2516309"/>
                <a:gd name="connsiteX28" fmla="*/ 597822 w 3264822"/>
                <a:gd name="connsiteY28" fmla="*/ 2477465 h 2516309"/>
                <a:gd name="connsiteX29" fmla="*/ 858172 w 3264822"/>
                <a:gd name="connsiteY29" fmla="*/ 2356815 h 2516309"/>
                <a:gd name="connsiteX30" fmla="*/ 1124872 w 3264822"/>
                <a:gd name="connsiteY30" fmla="*/ 2217115 h 2516309"/>
                <a:gd name="connsiteX31" fmla="*/ 1429672 w 3264822"/>
                <a:gd name="connsiteY31" fmla="*/ 2045665 h 2516309"/>
                <a:gd name="connsiteX32" fmla="*/ 1702722 w 3264822"/>
                <a:gd name="connsiteY32" fmla="*/ 1874215 h 2516309"/>
                <a:gd name="connsiteX33" fmla="*/ 1829722 w 3264822"/>
                <a:gd name="connsiteY33" fmla="*/ 1785315 h 2516309"/>
                <a:gd name="connsiteX34" fmla="*/ 1867822 w 3264822"/>
                <a:gd name="connsiteY34" fmla="*/ 1772615 h 2516309"/>
                <a:gd name="connsiteX35" fmla="*/ 1905922 w 3264822"/>
                <a:gd name="connsiteY35" fmla="*/ 1747215 h 2516309"/>
                <a:gd name="connsiteX36" fmla="*/ 1918622 w 3264822"/>
                <a:gd name="connsiteY36" fmla="*/ 1709115 h 2516309"/>
                <a:gd name="connsiteX37" fmla="*/ 1982122 w 3264822"/>
                <a:gd name="connsiteY37" fmla="*/ 1671015 h 2516309"/>
                <a:gd name="connsiteX38" fmla="*/ 2020222 w 3264822"/>
                <a:gd name="connsiteY38" fmla="*/ 1645615 h 2516309"/>
                <a:gd name="connsiteX39" fmla="*/ 2096422 w 3264822"/>
                <a:gd name="connsiteY39" fmla="*/ 1569415 h 2516309"/>
                <a:gd name="connsiteX40" fmla="*/ 2185322 w 3264822"/>
                <a:gd name="connsiteY40" fmla="*/ 1518615 h 2516309"/>
                <a:gd name="connsiteX41" fmla="*/ 2261522 w 3264822"/>
                <a:gd name="connsiteY41" fmla="*/ 1467815 h 2516309"/>
                <a:gd name="connsiteX42" fmla="*/ 2312322 w 3264822"/>
                <a:gd name="connsiteY42" fmla="*/ 1417015 h 2516309"/>
                <a:gd name="connsiteX43" fmla="*/ 2388522 w 3264822"/>
                <a:gd name="connsiteY43" fmla="*/ 1366215 h 2516309"/>
                <a:gd name="connsiteX44" fmla="*/ 2426622 w 3264822"/>
                <a:gd name="connsiteY44" fmla="*/ 1328115 h 2516309"/>
                <a:gd name="connsiteX45" fmla="*/ 2515522 w 3264822"/>
                <a:gd name="connsiteY45" fmla="*/ 1264615 h 2516309"/>
                <a:gd name="connsiteX46" fmla="*/ 2540922 w 3264822"/>
                <a:gd name="connsiteY46" fmla="*/ 1226515 h 2516309"/>
                <a:gd name="connsiteX47" fmla="*/ 2655222 w 3264822"/>
                <a:gd name="connsiteY47" fmla="*/ 1163015 h 2516309"/>
                <a:gd name="connsiteX48" fmla="*/ 2744122 w 3264822"/>
                <a:gd name="connsiteY48" fmla="*/ 1112215 h 2516309"/>
                <a:gd name="connsiteX49" fmla="*/ 2769522 w 3264822"/>
                <a:gd name="connsiteY49" fmla="*/ 1074115 h 2516309"/>
                <a:gd name="connsiteX50" fmla="*/ 2858422 w 3264822"/>
                <a:gd name="connsiteY50" fmla="*/ 1023315 h 2516309"/>
                <a:gd name="connsiteX51" fmla="*/ 2921922 w 3264822"/>
                <a:gd name="connsiteY51" fmla="*/ 972515 h 2516309"/>
                <a:gd name="connsiteX52" fmla="*/ 3010822 w 3264822"/>
                <a:gd name="connsiteY52" fmla="*/ 934415 h 2516309"/>
                <a:gd name="connsiteX53" fmla="*/ 3061622 w 3264822"/>
                <a:gd name="connsiteY53" fmla="*/ 909015 h 2516309"/>
                <a:gd name="connsiteX54" fmla="*/ 3137822 w 3264822"/>
                <a:gd name="connsiteY54" fmla="*/ 794715 h 2516309"/>
                <a:gd name="connsiteX55" fmla="*/ 3163222 w 3264822"/>
                <a:gd name="connsiteY55" fmla="*/ 489915 h 2516309"/>
                <a:gd name="connsiteX56" fmla="*/ 3239422 w 3264822"/>
                <a:gd name="connsiteY56" fmla="*/ 413715 h 2516309"/>
                <a:gd name="connsiteX57" fmla="*/ 3264822 w 3264822"/>
                <a:gd name="connsiteY57" fmla="*/ 337515 h 2516309"/>
                <a:gd name="connsiteX58" fmla="*/ 3245772 w 3264822"/>
                <a:gd name="connsiteY58" fmla="*/ 229565 h 2516309"/>
                <a:gd name="connsiteX59" fmla="*/ 3125122 w 3264822"/>
                <a:gd name="connsiteY59" fmla="*/ 134315 h 2516309"/>
                <a:gd name="connsiteX60" fmla="*/ 2960022 w 3264822"/>
                <a:gd name="connsiteY60" fmla="*/ 108915 h 2516309"/>
                <a:gd name="connsiteX61" fmla="*/ 2960022 w 3264822"/>
                <a:gd name="connsiteY61" fmla="*/ 96215 h 2516309"/>
                <a:gd name="connsiteX0" fmla="*/ 3036222 w 3264822"/>
                <a:gd name="connsiteY0" fmla="*/ 96215 h 2516309"/>
                <a:gd name="connsiteX1" fmla="*/ 2223422 w 3264822"/>
                <a:gd name="connsiteY1" fmla="*/ 108915 h 2516309"/>
                <a:gd name="connsiteX2" fmla="*/ 2134522 w 3264822"/>
                <a:gd name="connsiteY2" fmla="*/ 159715 h 2516309"/>
                <a:gd name="connsiteX3" fmla="*/ 2083722 w 3264822"/>
                <a:gd name="connsiteY3" fmla="*/ 185115 h 2516309"/>
                <a:gd name="connsiteX4" fmla="*/ 2032922 w 3264822"/>
                <a:gd name="connsiteY4" fmla="*/ 197815 h 2516309"/>
                <a:gd name="connsiteX5" fmla="*/ 1994822 w 3264822"/>
                <a:gd name="connsiteY5" fmla="*/ 210515 h 2516309"/>
                <a:gd name="connsiteX6" fmla="*/ 1791622 w 3264822"/>
                <a:gd name="connsiteY6" fmla="*/ 153365 h 2516309"/>
                <a:gd name="connsiteX7" fmla="*/ 1569372 w 3264822"/>
                <a:gd name="connsiteY7" fmla="*/ 96215 h 2516309"/>
                <a:gd name="connsiteX8" fmla="*/ 1264572 w 3264822"/>
                <a:gd name="connsiteY8" fmla="*/ 39065 h 2516309"/>
                <a:gd name="connsiteX9" fmla="*/ 1010572 w 3264822"/>
                <a:gd name="connsiteY9" fmla="*/ 965 h 2516309"/>
                <a:gd name="connsiteX10" fmla="*/ 585122 w 3264822"/>
                <a:gd name="connsiteY10" fmla="*/ 20015 h 2516309"/>
                <a:gd name="connsiteX11" fmla="*/ 356522 w 3264822"/>
                <a:gd name="connsiteY11" fmla="*/ 108915 h 2516309"/>
                <a:gd name="connsiteX12" fmla="*/ 305722 w 3264822"/>
                <a:gd name="connsiteY12" fmla="*/ 147015 h 2516309"/>
                <a:gd name="connsiteX13" fmla="*/ 254922 w 3264822"/>
                <a:gd name="connsiteY13" fmla="*/ 197815 h 2516309"/>
                <a:gd name="connsiteX14" fmla="*/ 153322 w 3264822"/>
                <a:gd name="connsiteY14" fmla="*/ 420065 h 2516309"/>
                <a:gd name="connsiteX15" fmla="*/ 102522 w 3264822"/>
                <a:gd name="connsiteY15" fmla="*/ 604215 h 2516309"/>
                <a:gd name="connsiteX16" fmla="*/ 77122 w 3264822"/>
                <a:gd name="connsiteY16" fmla="*/ 680415 h 2516309"/>
                <a:gd name="connsiteX17" fmla="*/ 51722 w 3264822"/>
                <a:gd name="connsiteY17" fmla="*/ 985215 h 2516309"/>
                <a:gd name="connsiteX18" fmla="*/ 39022 w 3264822"/>
                <a:gd name="connsiteY18" fmla="*/ 1226515 h 2516309"/>
                <a:gd name="connsiteX19" fmla="*/ 26322 w 3264822"/>
                <a:gd name="connsiteY19" fmla="*/ 1328115 h 2516309"/>
                <a:gd name="connsiteX20" fmla="*/ 13622 w 3264822"/>
                <a:gd name="connsiteY20" fmla="*/ 1442415 h 2516309"/>
                <a:gd name="connsiteX21" fmla="*/ 922 w 3264822"/>
                <a:gd name="connsiteY21" fmla="*/ 1658315 h 2516309"/>
                <a:gd name="connsiteX22" fmla="*/ 39022 w 3264822"/>
                <a:gd name="connsiteY22" fmla="*/ 1944065 h 2516309"/>
                <a:gd name="connsiteX23" fmla="*/ 96172 w 3264822"/>
                <a:gd name="connsiteY23" fmla="*/ 2128215 h 2516309"/>
                <a:gd name="connsiteX24" fmla="*/ 146972 w 3264822"/>
                <a:gd name="connsiteY24" fmla="*/ 2229815 h 2516309"/>
                <a:gd name="connsiteX25" fmla="*/ 229522 w 3264822"/>
                <a:gd name="connsiteY25" fmla="*/ 2356815 h 2516309"/>
                <a:gd name="connsiteX26" fmla="*/ 369222 w 3264822"/>
                <a:gd name="connsiteY26" fmla="*/ 2509215 h 2516309"/>
                <a:gd name="connsiteX27" fmla="*/ 597822 w 3264822"/>
                <a:gd name="connsiteY27" fmla="*/ 2477465 h 2516309"/>
                <a:gd name="connsiteX28" fmla="*/ 858172 w 3264822"/>
                <a:gd name="connsiteY28" fmla="*/ 2356815 h 2516309"/>
                <a:gd name="connsiteX29" fmla="*/ 1124872 w 3264822"/>
                <a:gd name="connsiteY29" fmla="*/ 2217115 h 2516309"/>
                <a:gd name="connsiteX30" fmla="*/ 1429672 w 3264822"/>
                <a:gd name="connsiteY30" fmla="*/ 2045665 h 2516309"/>
                <a:gd name="connsiteX31" fmla="*/ 1702722 w 3264822"/>
                <a:gd name="connsiteY31" fmla="*/ 1874215 h 2516309"/>
                <a:gd name="connsiteX32" fmla="*/ 1829722 w 3264822"/>
                <a:gd name="connsiteY32" fmla="*/ 1785315 h 2516309"/>
                <a:gd name="connsiteX33" fmla="*/ 1867822 w 3264822"/>
                <a:gd name="connsiteY33" fmla="*/ 1772615 h 2516309"/>
                <a:gd name="connsiteX34" fmla="*/ 1905922 w 3264822"/>
                <a:gd name="connsiteY34" fmla="*/ 1747215 h 2516309"/>
                <a:gd name="connsiteX35" fmla="*/ 1918622 w 3264822"/>
                <a:gd name="connsiteY35" fmla="*/ 1709115 h 2516309"/>
                <a:gd name="connsiteX36" fmla="*/ 1982122 w 3264822"/>
                <a:gd name="connsiteY36" fmla="*/ 1671015 h 2516309"/>
                <a:gd name="connsiteX37" fmla="*/ 2020222 w 3264822"/>
                <a:gd name="connsiteY37" fmla="*/ 1645615 h 2516309"/>
                <a:gd name="connsiteX38" fmla="*/ 2096422 w 3264822"/>
                <a:gd name="connsiteY38" fmla="*/ 1569415 h 2516309"/>
                <a:gd name="connsiteX39" fmla="*/ 2185322 w 3264822"/>
                <a:gd name="connsiteY39" fmla="*/ 1518615 h 2516309"/>
                <a:gd name="connsiteX40" fmla="*/ 2261522 w 3264822"/>
                <a:gd name="connsiteY40" fmla="*/ 1467815 h 2516309"/>
                <a:gd name="connsiteX41" fmla="*/ 2312322 w 3264822"/>
                <a:gd name="connsiteY41" fmla="*/ 1417015 h 2516309"/>
                <a:gd name="connsiteX42" fmla="*/ 2388522 w 3264822"/>
                <a:gd name="connsiteY42" fmla="*/ 1366215 h 2516309"/>
                <a:gd name="connsiteX43" fmla="*/ 2426622 w 3264822"/>
                <a:gd name="connsiteY43" fmla="*/ 1328115 h 2516309"/>
                <a:gd name="connsiteX44" fmla="*/ 2515522 w 3264822"/>
                <a:gd name="connsiteY44" fmla="*/ 1264615 h 2516309"/>
                <a:gd name="connsiteX45" fmla="*/ 2540922 w 3264822"/>
                <a:gd name="connsiteY45" fmla="*/ 1226515 h 2516309"/>
                <a:gd name="connsiteX46" fmla="*/ 2655222 w 3264822"/>
                <a:gd name="connsiteY46" fmla="*/ 1163015 h 2516309"/>
                <a:gd name="connsiteX47" fmla="*/ 2744122 w 3264822"/>
                <a:gd name="connsiteY47" fmla="*/ 1112215 h 2516309"/>
                <a:gd name="connsiteX48" fmla="*/ 2769522 w 3264822"/>
                <a:gd name="connsiteY48" fmla="*/ 1074115 h 2516309"/>
                <a:gd name="connsiteX49" fmla="*/ 2858422 w 3264822"/>
                <a:gd name="connsiteY49" fmla="*/ 1023315 h 2516309"/>
                <a:gd name="connsiteX50" fmla="*/ 2921922 w 3264822"/>
                <a:gd name="connsiteY50" fmla="*/ 972515 h 2516309"/>
                <a:gd name="connsiteX51" fmla="*/ 3010822 w 3264822"/>
                <a:gd name="connsiteY51" fmla="*/ 934415 h 2516309"/>
                <a:gd name="connsiteX52" fmla="*/ 3061622 w 3264822"/>
                <a:gd name="connsiteY52" fmla="*/ 909015 h 2516309"/>
                <a:gd name="connsiteX53" fmla="*/ 3137822 w 3264822"/>
                <a:gd name="connsiteY53" fmla="*/ 794715 h 2516309"/>
                <a:gd name="connsiteX54" fmla="*/ 3163222 w 3264822"/>
                <a:gd name="connsiteY54" fmla="*/ 489915 h 2516309"/>
                <a:gd name="connsiteX55" fmla="*/ 3239422 w 3264822"/>
                <a:gd name="connsiteY55" fmla="*/ 413715 h 2516309"/>
                <a:gd name="connsiteX56" fmla="*/ 3264822 w 3264822"/>
                <a:gd name="connsiteY56" fmla="*/ 337515 h 2516309"/>
                <a:gd name="connsiteX57" fmla="*/ 3245772 w 3264822"/>
                <a:gd name="connsiteY57" fmla="*/ 229565 h 2516309"/>
                <a:gd name="connsiteX58" fmla="*/ 3125122 w 3264822"/>
                <a:gd name="connsiteY58" fmla="*/ 134315 h 2516309"/>
                <a:gd name="connsiteX59" fmla="*/ 2960022 w 3264822"/>
                <a:gd name="connsiteY59" fmla="*/ 108915 h 2516309"/>
                <a:gd name="connsiteX60" fmla="*/ 2960022 w 3264822"/>
                <a:gd name="connsiteY60" fmla="*/ 962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60022 w 3264822"/>
                <a:gd name="connsiteY58" fmla="*/ 108915 h 2516309"/>
                <a:gd name="connsiteX59" fmla="*/ 2960022 w 3264822"/>
                <a:gd name="connsiteY59" fmla="*/ 962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60022 w 3264822"/>
                <a:gd name="connsiteY58" fmla="*/ 108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85422 w 3264822"/>
                <a:gd name="connsiteY58" fmla="*/ 108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304892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306797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306797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902872 w 3264822"/>
                <a:gd name="connsiteY58" fmla="*/ 235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782222 w 3264822"/>
                <a:gd name="connsiteY58" fmla="*/ 99390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680622 w 3264822"/>
                <a:gd name="connsiteY5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680622 w 3264822"/>
                <a:gd name="connsiteY5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261522 w 3264822"/>
                <a:gd name="connsiteY38" fmla="*/ 1467815 h 2516309"/>
                <a:gd name="connsiteX39" fmla="*/ 2312322 w 3264822"/>
                <a:gd name="connsiteY39" fmla="*/ 1417015 h 2516309"/>
                <a:gd name="connsiteX40" fmla="*/ 2388522 w 3264822"/>
                <a:gd name="connsiteY40" fmla="*/ 1366215 h 2516309"/>
                <a:gd name="connsiteX41" fmla="*/ 2426622 w 3264822"/>
                <a:gd name="connsiteY41" fmla="*/ 1328115 h 2516309"/>
                <a:gd name="connsiteX42" fmla="*/ 2515522 w 3264822"/>
                <a:gd name="connsiteY42" fmla="*/ 1264615 h 2516309"/>
                <a:gd name="connsiteX43" fmla="*/ 2540922 w 3264822"/>
                <a:gd name="connsiteY43" fmla="*/ 1226515 h 2516309"/>
                <a:gd name="connsiteX44" fmla="*/ 2655222 w 3264822"/>
                <a:gd name="connsiteY44" fmla="*/ 1163015 h 2516309"/>
                <a:gd name="connsiteX45" fmla="*/ 2744122 w 3264822"/>
                <a:gd name="connsiteY45" fmla="*/ 1112215 h 2516309"/>
                <a:gd name="connsiteX46" fmla="*/ 2769522 w 3264822"/>
                <a:gd name="connsiteY46" fmla="*/ 1074115 h 2516309"/>
                <a:gd name="connsiteX47" fmla="*/ 2858422 w 3264822"/>
                <a:gd name="connsiteY47" fmla="*/ 1023315 h 2516309"/>
                <a:gd name="connsiteX48" fmla="*/ 2921922 w 3264822"/>
                <a:gd name="connsiteY48" fmla="*/ 972515 h 2516309"/>
                <a:gd name="connsiteX49" fmla="*/ 3010822 w 3264822"/>
                <a:gd name="connsiteY49" fmla="*/ 934415 h 2516309"/>
                <a:gd name="connsiteX50" fmla="*/ 3061622 w 3264822"/>
                <a:gd name="connsiteY50" fmla="*/ 909015 h 2516309"/>
                <a:gd name="connsiteX51" fmla="*/ 3137822 w 3264822"/>
                <a:gd name="connsiteY51" fmla="*/ 794715 h 2516309"/>
                <a:gd name="connsiteX52" fmla="*/ 3163222 w 3264822"/>
                <a:gd name="connsiteY52" fmla="*/ 489915 h 2516309"/>
                <a:gd name="connsiteX53" fmla="*/ 3239422 w 3264822"/>
                <a:gd name="connsiteY53" fmla="*/ 413715 h 2516309"/>
                <a:gd name="connsiteX54" fmla="*/ 3264822 w 3264822"/>
                <a:gd name="connsiteY54" fmla="*/ 337515 h 2516309"/>
                <a:gd name="connsiteX55" fmla="*/ 3245772 w 3264822"/>
                <a:gd name="connsiteY55" fmla="*/ 229565 h 2516309"/>
                <a:gd name="connsiteX56" fmla="*/ 3150522 w 3264822"/>
                <a:gd name="connsiteY56" fmla="*/ 137490 h 2516309"/>
                <a:gd name="connsiteX57" fmla="*/ 2680622 w 3264822"/>
                <a:gd name="connsiteY5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261522 w 3264822"/>
                <a:gd name="connsiteY38" fmla="*/ 1467815 h 2516309"/>
                <a:gd name="connsiteX39" fmla="*/ 2312322 w 3264822"/>
                <a:gd name="connsiteY39" fmla="*/ 1417015 h 2516309"/>
                <a:gd name="connsiteX40" fmla="*/ 2388522 w 3264822"/>
                <a:gd name="connsiteY40" fmla="*/ 1366215 h 2516309"/>
                <a:gd name="connsiteX41" fmla="*/ 2426622 w 3264822"/>
                <a:gd name="connsiteY41" fmla="*/ 1328115 h 2516309"/>
                <a:gd name="connsiteX42" fmla="*/ 2515522 w 3264822"/>
                <a:gd name="connsiteY42" fmla="*/ 1264615 h 2516309"/>
                <a:gd name="connsiteX43" fmla="*/ 2540922 w 3264822"/>
                <a:gd name="connsiteY43" fmla="*/ 1226515 h 2516309"/>
                <a:gd name="connsiteX44" fmla="*/ 2655222 w 3264822"/>
                <a:gd name="connsiteY44" fmla="*/ 1163015 h 2516309"/>
                <a:gd name="connsiteX45" fmla="*/ 2744122 w 3264822"/>
                <a:gd name="connsiteY45" fmla="*/ 1112215 h 2516309"/>
                <a:gd name="connsiteX46" fmla="*/ 2769522 w 3264822"/>
                <a:gd name="connsiteY46" fmla="*/ 1074115 h 2516309"/>
                <a:gd name="connsiteX47" fmla="*/ 2858422 w 3264822"/>
                <a:gd name="connsiteY47" fmla="*/ 1023315 h 2516309"/>
                <a:gd name="connsiteX48" fmla="*/ 2921922 w 3264822"/>
                <a:gd name="connsiteY48" fmla="*/ 972515 h 2516309"/>
                <a:gd name="connsiteX49" fmla="*/ 3010822 w 3264822"/>
                <a:gd name="connsiteY49" fmla="*/ 934415 h 2516309"/>
                <a:gd name="connsiteX50" fmla="*/ 3061622 w 3264822"/>
                <a:gd name="connsiteY50" fmla="*/ 909015 h 2516309"/>
                <a:gd name="connsiteX51" fmla="*/ 3137822 w 3264822"/>
                <a:gd name="connsiteY51" fmla="*/ 794715 h 2516309"/>
                <a:gd name="connsiteX52" fmla="*/ 3163222 w 3264822"/>
                <a:gd name="connsiteY52" fmla="*/ 489915 h 2516309"/>
                <a:gd name="connsiteX53" fmla="*/ 3239422 w 3264822"/>
                <a:gd name="connsiteY53" fmla="*/ 413715 h 2516309"/>
                <a:gd name="connsiteX54" fmla="*/ 3264822 w 3264822"/>
                <a:gd name="connsiteY54" fmla="*/ 337515 h 2516309"/>
                <a:gd name="connsiteX55" fmla="*/ 3245772 w 3264822"/>
                <a:gd name="connsiteY55" fmla="*/ 229565 h 2516309"/>
                <a:gd name="connsiteX56" fmla="*/ 3150522 w 3264822"/>
                <a:gd name="connsiteY56" fmla="*/ 137490 h 2516309"/>
                <a:gd name="connsiteX57" fmla="*/ 2680622 w 3264822"/>
                <a:gd name="connsiteY5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312322 w 3264822"/>
                <a:gd name="connsiteY38" fmla="*/ 1417015 h 2516309"/>
                <a:gd name="connsiteX39" fmla="*/ 2388522 w 3264822"/>
                <a:gd name="connsiteY39" fmla="*/ 1366215 h 2516309"/>
                <a:gd name="connsiteX40" fmla="*/ 2426622 w 3264822"/>
                <a:gd name="connsiteY40" fmla="*/ 1328115 h 2516309"/>
                <a:gd name="connsiteX41" fmla="*/ 2515522 w 3264822"/>
                <a:gd name="connsiteY41" fmla="*/ 1264615 h 2516309"/>
                <a:gd name="connsiteX42" fmla="*/ 2540922 w 3264822"/>
                <a:gd name="connsiteY42" fmla="*/ 1226515 h 2516309"/>
                <a:gd name="connsiteX43" fmla="*/ 2655222 w 3264822"/>
                <a:gd name="connsiteY43" fmla="*/ 1163015 h 2516309"/>
                <a:gd name="connsiteX44" fmla="*/ 2744122 w 3264822"/>
                <a:gd name="connsiteY44" fmla="*/ 1112215 h 2516309"/>
                <a:gd name="connsiteX45" fmla="*/ 2769522 w 3264822"/>
                <a:gd name="connsiteY45" fmla="*/ 1074115 h 2516309"/>
                <a:gd name="connsiteX46" fmla="*/ 2858422 w 3264822"/>
                <a:gd name="connsiteY46" fmla="*/ 1023315 h 2516309"/>
                <a:gd name="connsiteX47" fmla="*/ 2921922 w 3264822"/>
                <a:gd name="connsiteY47" fmla="*/ 972515 h 2516309"/>
                <a:gd name="connsiteX48" fmla="*/ 3010822 w 3264822"/>
                <a:gd name="connsiteY48" fmla="*/ 934415 h 2516309"/>
                <a:gd name="connsiteX49" fmla="*/ 3061622 w 3264822"/>
                <a:gd name="connsiteY49" fmla="*/ 909015 h 2516309"/>
                <a:gd name="connsiteX50" fmla="*/ 3137822 w 3264822"/>
                <a:gd name="connsiteY50" fmla="*/ 794715 h 2516309"/>
                <a:gd name="connsiteX51" fmla="*/ 3163222 w 3264822"/>
                <a:gd name="connsiteY51" fmla="*/ 489915 h 2516309"/>
                <a:gd name="connsiteX52" fmla="*/ 3239422 w 3264822"/>
                <a:gd name="connsiteY52" fmla="*/ 413715 h 2516309"/>
                <a:gd name="connsiteX53" fmla="*/ 3264822 w 3264822"/>
                <a:gd name="connsiteY53" fmla="*/ 337515 h 2516309"/>
                <a:gd name="connsiteX54" fmla="*/ 3245772 w 3264822"/>
                <a:gd name="connsiteY54" fmla="*/ 229565 h 2516309"/>
                <a:gd name="connsiteX55" fmla="*/ 3150522 w 3264822"/>
                <a:gd name="connsiteY55" fmla="*/ 137490 h 2516309"/>
                <a:gd name="connsiteX56" fmla="*/ 2680622 w 3264822"/>
                <a:gd name="connsiteY56"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655222 w 3264822"/>
                <a:gd name="connsiteY42" fmla="*/ 1163015 h 2516309"/>
                <a:gd name="connsiteX43" fmla="*/ 2744122 w 3264822"/>
                <a:gd name="connsiteY43" fmla="*/ 1112215 h 2516309"/>
                <a:gd name="connsiteX44" fmla="*/ 2769522 w 3264822"/>
                <a:gd name="connsiteY44" fmla="*/ 1074115 h 2516309"/>
                <a:gd name="connsiteX45" fmla="*/ 2858422 w 3264822"/>
                <a:gd name="connsiteY45" fmla="*/ 1023315 h 2516309"/>
                <a:gd name="connsiteX46" fmla="*/ 2921922 w 3264822"/>
                <a:gd name="connsiteY46" fmla="*/ 972515 h 2516309"/>
                <a:gd name="connsiteX47" fmla="*/ 3010822 w 3264822"/>
                <a:gd name="connsiteY47" fmla="*/ 934415 h 2516309"/>
                <a:gd name="connsiteX48" fmla="*/ 3061622 w 3264822"/>
                <a:gd name="connsiteY48" fmla="*/ 909015 h 2516309"/>
                <a:gd name="connsiteX49" fmla="*/ 3137822 w 3264822"/>
                <a:gd name="connsiteY49" fmla="*/ 794715 h 2516309"/>
                <a:gd name="connsiteX50" fmla="*/ 3163222 w 3264822"/>
                <a:gd name="connsiteY50" fmla="*/ 489915 h 2516309"/>
                <a:gd name="connsiteX51" fmla="*/ 3239422 w 3264822"/>
                <a:gd name="connsiteY51" fmla="*/ 413715 h 2516309"/>
                <a:gd name="connsiteX52" fmla="*/ 3264822 w 3264822"/>
                <a:gd name="connsiteY52" fmla="*/ 337515 h 2516309"/>
                <a:gd name="connsiteX53" fmla="*/ 3245772 w 3264822"/>
                <a:gd name="connsiteY53" fmla="*/ 229565 h 2516309"/>
                <a:gd name="connsiteX54" fmla="*/ 3150522 w 3264822"/>
                <a:gd name="connsiteY54" fmla="*/ 137490 h 2516309"/>
                <a:gd name="connsiteX55" fmla="*/ 2680622 w 3264822"/>
                <a:gd name="connsiteY55"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655222 w 3264822"/>
                <a:gd name="connsiteY42" fmla="*/ 1163015 h 2516309"/>
                <a:gd name="connsiteX43" fmla="*/ 2769522 w 3264822"/>
                <a:gd name="connsiteY43" fmla="*/ 1074115 h 2516309"/>
                <a:gd name="connsiteX44" fmla="*/ 2858422 w 3264822"/>
                <a:gd name="connsiteY44" fmla="*/ 1023315 h 2516309"/>
                <a:gd name="connsiteX45" fmla="*/ 2921922 w 3264822"/>
                <a:gd name="connsiteY45" fmla="*/ 972515 h 2516309"/>
                <a:gd name="connsiteX46" fmla="*/ 3010822 w 3264822"/>
                <a:gd name="connsiteY46" fmla="*/ 934415 h 2516309"/>
                <a:gd name="connsiteX47" fmla="*/ 3061622 w 3264822"/>
                <a:gd name="connsiteY47" fmla="*/ 909015 h 2516309"/>
                <a:gd name="connsiteX48" fmla="*/ 3137822 w 3264822"/>
                <a:gd name="connsiteY48" fmla="*/ 794715 h 2516309"/>
                <a:gd name="connsiteX49" fmla="*/ 3163222 w 3264822"/>
                <a:gd name="connsiteY49" fmla="*/ 489915 h 2516309"/>
                <a:gd name="connsiteX50" fmla="*/ 3239422 w 3264822"/>
                <a:gd name="connsiteY50" fmla="*/ 413715 h 2516309"/>
                <a:gd name="connsiteX51" fmla="*/ 3264822 w 3264822"/>
                <a:gd name="connsiteY51" fmla="*/ 337515 h 2516309"/>
                <a:gd name="connsiteX52" fmla="*/ 3245772 w 3264822"/>
                <a:gd name="connsiteY52" fmla="*/ 229565 h 2516309"/>
                <a:gd name="connsiteX53" fmla="*/ 3150522 w 3264822"/>
                <a:gd name="connsiteY53" fmla="*/ 137490 h 2516309"/>
                <a:gd name="connsiteX54" fmla="*/ 2680622 w 3264822"/>
                <a:gd name="connsiteY54"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69522 w 3264822"/>
                <a:gd name="connsiteY42" fmla="*/ 1074115 h 2516309"/>
                <a:gd name="connsiteX43" fmla="*/ 2858422 w 3264822"/>
                <a:gd name="connsiteY43" fmla="*/ 1023315 h 2516309"/>
                <a:gd name="connsiteX44" fmla="*/ 2921922 w 3264822"/>
                <a:gd name="connsiteY44" fmla="*/ 972515 h 2516309"/>
                <a:gd name="connsiteX45" fmla="*/ 3010822 w 3264822"/>
                <a:gd name="connsiteY45" fmla="*/ 934415 h 2516309"/>
                <a:gd name="connsiteX46" fmla="*/ 3061622 w 3264822"/>
                <a:gd name="connsiteY46" fmla="*/ 909015 h 2516309"/>
                <a:gd name="connsiteX47" fmla="*/ 3137822 w 3264822"/>
                <a:gd name="connsiteY47" fmla="*/ 794715 h 2516309"/>
                <a:gd name="connsiteX48" fmla="*/ 3163222 w 3264822"/>
                <a:gd name="connsiteY48" fmla="*/ 489915 h 2516309"/>
                <a:gd name="connsiteX49" fmla="*/ 3239422 w 3264822"/>
                <a:gd name="connsiteY49" fmla="*/ 413715 h 2516309"/>
                <a:gd name="connsiteX50" fmla="*/ 3264822 w 3264822"/>
                <a:gd name="connsiteY50" fmla="*/ 337515 h 2516309"/>
                <a:gd name="connsiteX51" fmla="*/ 3245772 w 3264822"/>
                <a:gd name="connsiteY51" fmla="*/ 229565 h 2516309"/>
                <a:gd name="connsiteX52" fmla="*/ 3150522 w 3264822"/>
                <a:gd name="connsiteY52" fmla="*/ 137490 h 2516309"/>
                <a:gd name="connsiteX53" fmla="*/ 2680622 w 3264822"/>
                <a:gd name="connsiteY53"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858422 w 3264822"/>
                <a:gd name="connsiteY43" fmla="*/ 1023315 h 2516309"/>
                <a:gd name="connsiteX44" fmla="*/ 2921922 w 3264822"/>
                <a:gd name="connsiteY44" fmla="*/ 972515 h 2516309"/>
                <a:gd name="connsiteX45" fmla="*/ 3010822 w 3264822"/>
                <a:gd name="connsiteY45" fmla="*/ 934415 h 2516309"/>
                <a:gd name="connsiteX46" fmla="*/ 3061622 w 3264822"/>
                <a:gd name="connsiteY46" fmla="*/ 909015 h 2516309"/>
                <a:gd name="connsiteX47" fmla="*/ 3137822 w 3264822"/>
                <a:gd name="connsiteY47" fmla="*/ 794715 h 2516309"/>
                <a:gd name="connsiteX48" fmla="*/ 3163222 w 3264822"/>
                <a:gd name="connsiteY48" fmla="*/ 489915 h 2516309"/>
                <a:gd name="connsiteX49" fmla="*/ 3239422 w 3264822"/>
                <a:gd name="connsiteY49" fmla="*/ 413715 h 2516309"/>
                <a:gd name="connsiteX50" fmla="*/ 3264822 w 3264822"/>
                <a:gd name="connsiteY50" fmla="*/ 337515 h 2516309"/>
                <a:gd name="connsiteX51" fmla="*/ 3245772 w 3264822"/>
                <a:gd name="connsiteY51" fmla="*/ 229565 h 2516309"/>
                <a:gd name="connsiteX52" fmla="*/ 3150522 w 3264822"/>
                <a:gd name="connsiteY52" fmla="*/ 137490 h 2516309"/>
                <a:gd name="connsiteX53" fmla="*/ 2680622 w 3264822"/>
                <a:gd name="connsiteY53"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858422 w 3264822"/>
                <a:gd name="connsiteY43" fmla="*/ 1023315 h 2516309"/>
                <a:gd name="connsiteX44" fmla="*/ 2921922 w 3264822"/>
                <a:gd name="connsiteY44" fmla="*/ 972515 h 2516309"/>
                <a:gd name="connsiteX45" fmla="*/ 3061622 w 3264822"/>
                <a:gd name="connsiteY45" fmla="*/ 909015 h 2516309"/>
                <a:gd name="connsiteX46" fmla="*/ 3137822 w 3264822"/>
                <a:gd name="connsiteY46" fmla="*/ 794715 h 2516309"/>
                <a:gd name="connsiteX47" fmla="*/ 3163222 w 3264822"/>
                <a:gd name="connsiteY47" fmla="*/ 489915 h 2516309"/>
                <a:gd name="connsiteX48" fmla="*/ 3239422 w 3264822"/>
                <a:gd name="connsiteY48" fmla="*/ 413715 h 2516309"/>
                <a:gd name="connsiteX49" fmla="*/ 3264822 w 3264822"/>
                <a:gd name="connsiteY49" fmla="*/ 337515 h 2516309"/>
                <a:gd name="connsiteX50" fmla="*/ 3245772 w 3264822"/>
                <a:gd name="connsiteY50" fmla="*/ 229565 h 2516309"/>
                <a:gd name="connsiteX51" fmla="*/ 3150522 w 3264822"/>
                <a:gd name="connsiteY51" fmla="*/ 137490 h 2516309"/>
                <a:gd name="connsiteX52" fmla="*/ 2680622 w 3264822"/>
                <a:gd name="connsiteY52"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921922 w 3264822"/>
                <a:gd name="connsiteY43" fmla="*/ 972515 h 2516309"/>
                <a:gd name="connsiteX44" fmla="*/ 3061622 w 3264822"/>
                <a:gd name="connsiteY44" fmla="*/ 909015 h 2516309"/>
                <a:gd name="connsiteX45" fmla="*/ 3137822 w 3264822"/>
                <a:gd name="connsiteY45" fmla="*/ 794715 h 2516309"/>
                <a:gd name="connsiteX46" fmla="*/ 3163222 w 3264822"/>
                <a:gd name="connsiteY46" fmla="*/ 489915 h 2516309"/>
                <a:gd name="connsiteX47" fmla="*/ 3239422 w 3264822"/>
                <a:gd name="connsiteY47" fmla="*/ 413715 h 2516309"/>
                <a:gd name="connsiteX48" fmla="*/ 3264822 w 3264822"/>
                <a:gd name="connsiteY48" fmla="*/ 337515 h 2516309"/>
                <a:gd name="connsiteX49" fmla="*/ 3245772 w 3264822"/>
                <a:gd name="connsiteY49" fmla="*/ 229565 h 2516309"/>
                <a:gd name="connsiteX50" fmla="*/ 3150522 w 3264822"/>
                <a:gd name="connsiteY50" fmla="*/ 137490 h 2516309"/>
                <a:gd name="connsiteX51" fmla="*/ 2680622 w 3264822"/>
                <a:gd name="connsiteY51"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426622 w 3264822"/>
                <a:gd name="connsiteY38" fmla="*/ 1328115 h 2516309"/>
                <a:gd name="connsiteX39" fmla="*/ 2515522 w 3264822"/>
                <a:gd name="connsiteY39" fmla="*/ 1264615 h 2516309"/>
                <a:gd name="connsiteX40" fmla="*/ 2540922 w 3264822"/>
                <a:gd name="connsiteY40" fmla="*/ 1226515 h 2516309"/>
                <a:gd name="connsiteX41" fmla="*/ 2706022 w 3264822"/>
                <a:gd name="connsiteY41" fmla="*/ 1093165 h 2516309"/>
                <a:gd name="connsiteX42" fmla="*/ 2921922 w 3264822"/>
                <a:gd name="connsiteY42" fmla="*/ 972515 h 2516309"/>
                <a:gd name="connsiteX43" fmla="*/ 3061622 w 3264822"/>
                <a:gd name="connsiteY43" fmla="*/ 909015 h 2516309"/>
                <a:gd name="connsiteX44" fmla="*/ 3137822 w 3264822"/>
                <a:gd name="connsiteY44" fmla="*/ 794715 h 2516309"/>
                <a:gd name="connsiteX45" fmla="*/ 3163222 w 3264822"/>
                <a:gd name="connsiteY45" fmla="*/ 489915 h 2516309"/>
                <a:gd name="connsiteX46" fmla="*/ 3239422 w 3264822"/>
                <a:gd name="connsiteY46" fmla="*/ 413715 h 2516309"/>
                <a:gd name="connsiteX47" fmla="*/ 3264822 w 3264822"/>
                <a:gd name="connsiteY47" fmla="*/ 337515 h 2516309"/>
                <a:gd name="connsiteX48" fmla="*/ 3245772 w 3264822"/>
                <a:gd name="connsiteY48" fmla="*/ 229565 h 2516309"/>
                <a:gd name="connsiteX49" fmla="*/ 3150522 w 3264822"/>
                <a:gd name="connsiteY49" fmla="*/ 137490 h 2516309"/>
                <a:gd name="connsiteX50" fmla="*/ 2680622 w 3264822"/>
                <a:gd name="connsiteY50"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426622 w 3264822"/>
                <a:gd name="connsiteY38" fmla="*/ 1328115 h 2516309"/>
                <a:gd name="connsiteX39" fmla="*/ 2540922 w 3264822"/>
                <a:gd name="connsiteY39" fmla="*/ 1226515 h 2516309"/>
                <a:gd name="connsiteX40" fmla="*/ 2706022 w 3264822"/>
                <a:gd name="connsiteY40" fmla="*/ 1093165 h 2516309"/>
                <a:gd name="connsiteX41" fmla="*/ 2921922 w 3264822"/>
                <a:gd name="connsiteY41" fmla="*/ 972515 h 2516309"/>
                <a:gd name="connsiteX42" fmla="*/ 3061622 w 3264822"/>
                <a:gd name="connsiteY42" fmla="*/ 909015 h 2516309"/>
                <a:gd name="connsiteX43" fmla="*/ 3137822 w 3264822"/>
                <a:gd name="connsiteY43" fmla="*/ 794715 h 2516309"/>
                <a:gd name="connsiteX44" fmla="*/ 3163222 w 3264822"/>
                <a:gd name="connsiteY44" fmla="*/ 489915 h 2516309"/>
                <a:gd name="connsiteX45" fmla="*/ 3239422 w 3264822"/>
                <a:gd name="connsiteY45" fmla="*/ 413715 h 2516309"/>
                <a:gd name="connsiteX46" fmla="*/ 3264822 w 3264822"/>
                <a:gd name="connsiteY46" fmla="*/ 337515 h 2516309"/>
                <a:gd name="connsiteX47" fmla="*/ 3245772 w 3264822"/>
                <a:gd name="connsiteY47" fmla="*/ 229565 h 2516309"/>
                <a:gd name="connsiteX48" fmla="*/ 3150522 w 3264822"/>
                <a:gd name="connsiteY48" fmla="*/ 137490 h 2516309"/>
                <a:gd name="connsiteX49" fmla="*/ 2680622 w 3264822"/>
                <a:gd name="connsiteY49"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05922 w 3264822"/>
                <a:gd name="connsiteY31" fmla="*/ 1747215 h 2516309"/>
                <a:gd name="connsiteX32" fmla="*/ 1918622 w 3264822"/>
                <a:gd name="connsiteY32" fmla="*/ 1709115 h 2516309"/>
                <a:gd name="connsiteX33" fmla="*/ 1982122 w 3264822"/>
                <a:gd name="connsiteY33" fmla="*/ 1671015 h 2516309"/>
                <a:gd name="connsiteX34" fmla="*/ 2096422 w 3264822"/>
                <a:gd name="connsiteY34" fmla="*/ 1569415 h 2516309"/>
                <a:gd name="connsiteX35" fmla="*/ 2185322 w 3264822"/>
                <a:gd name="connsiteY35" fmla="*/ 1518615 h 2516309"/>
                <a:gd name="connsiteX36" fmla="*/ 2312322 w 3264822"/>
                <a:gd name="connsiteY36" fmla="*/ 1417015 h 2516309"/>
                <a:gd name="connsiteX37" fmla="*/ 2426622 w 3264822"/>
                <a:gd name="connsiteY37" fmla="*/ 1328115 h 2516309"/>
                <a:gd name="connsiteX38" fmla="*/ 2540922 w 3264822"/>
                <a:gd name="connsiteY38" fmla="*/ 1226515 h 2516309"/>
                <a:gd name="connsiteX39" fmla="*/ 2706022 w 3264822"/>
                <a:gd name="connsiteY39" fmla="*/ 1093165 h 2516309"/>
                <a:gd name="connsiteX40" fmla="*/ 2921922 w 3264822"/>
                <a:gd name="connsiteY40" fmla="*/ 972515 h 2516309"/>
                <a:gd name="connsiteX41" fmla="*/ 3061622 w 3264822"/>
                <a:gd name="connsiteY41" fmla="*/ 909015 h 2516309"/>
                <a:gd name="connsiteX42" fmla="*/ 3137822 w 3264822"/>
                <a:gd name="connsiteY42" fmla="*/ 794715 h 2516309"/>
                <a:gd name="connsiteX43" fmla="*/ 3163222 w 3264822"/>
                <a:gd name="connsiteY43" fmla="*/ 489915 h 2516309"/>
                <a:gd name="connsiteX44" fmla="*/ 3239422 w 3264822"/>
                <a:gd name="connsiteY44" fmla="*/ 413715 h 2516309"/>
                <a:gd name="connsiteX45" fmla="*/ 3264822 w 3264822"/>
                <a:gd name="connsiteY45" fmla="*/ 337515 h 2516309"/>
                <a:gd name="connsiteX46" fmla="*/ 3245772 w 3264822"/>
                <a:gd name="connsiteY46" fmla="*/ 229565 h 2516309"/>
                <a:gd name="connsiteX47" fmla="*/ 3150522 w 3264822"/>
                <a:gd name="connsiteY47" fmla="*/ 137490 h 2516309"/>
                <a:gd name="connsiteX48" fmla="*/ 2680622 w 3264822"/>
                <a:gd name="connsiteY4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18622 w 3264822"/>
                <a:gd name="connsiteY31" fmla="*/ 1709115 h 2516309"/>
                <a:gd name="connsiteX32" fmla="*/ 1982122 w 3264822"/>
                <a:gd name="connsiteY32" fmla="*/ 1671015 h 2516309"/>
                <a:gd name="connsiteX33" fmla="*/ 2096422 w 3264822"/>
                <a:gd name="connsiteY33" fmla="*/ 1569415 h 2516309"/>
                <a:gd name="connsiteX34" fmla="*/ 2185322 w 3264822"/>
                <a:gd name="connsiteY34" fmla="*/ 1518615 h 2516309"/>
                <a:gd name="connsiteX35" fmla="*/ 2312322 w 3264822"/>
                <a:gd name="connsiteY35" fmla="*/ 1417015 h 2516309"/>
                <a:gd name="connsiteX36" fmla="*/ 2426622 w 3264822"/>
                <a:gd name="connsiteY36" fmla="*/ 1328115 h 2516309"/>
                <a:gd name="connsiteX37" fmla="*/ 2540922 w 3264822"/>
                <a:gd name="connsiteY37" fmla="*/ 1226515 h 2516309"/>
                <a:gd name="connsiteX38" fmla="*/ 2706022 w 3264822"/>
                <a:gd name="connsiteY38" fmla="*/ 1093165 h 2516309"/>
                <a:gd name="connsiteX39" fmla="*/ 2921922 w 3264822"/>
                <a:gd name="connsiteY39" fmla="*/ 972515 h 2516309"/>
                <a:gd name="connsiteX40" fmla="*/ 3061622 w 3264822"/>
                <a:gd name="connsiteY40" fmla="*/ 909015 h 2516309"/>
                <a:gd name="connsiteX41" fmla="*/ 3137822 w 3264822"/>
                <a:gd name="connsiteY41" fmla="*/ 794715 h 2516309"/>
                <a:gd name="connsiteX42" fmla="*/ 3163222 w 3264822"/>
                <a:gd name="connsiteY42" fmla="*/ 489915 h 2516309"/>
                <a:gd name="connsiteX43" fmla="*/ 3239422 w 3264822"/>
                <a:gd name="connsiteY43" fmla="*/ 413715 h 2516309"/>
                <a:gd name="connsiteX44" fmla="*/ 3264822 w 3264822"/>
                <a:gd name="connsiteY44" fmla="*/ 337515 h 2516309"/>
                <a:gd name="connsiteX45" fmla="*/ 3245772 w 3264822"/>
                <a:gd name="connsiteY45" fmla="*/ 229565 h 2516309"/>
                <a:gd name="connsiteX46" fmla="*/ 3150522 w 3264822"/>
                <a:gd name="connsiteY46" fmla="*/ 137490 h 2516309"/>
                <a:gd name="connsiteX47" fmla="*/ 2680622 w 3264822"/>
                <a:gd name="connsiteY4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00590 w 3264822"/>
                <a:gd name="connsiteY27" fmla="*/ 2077008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18622 w 3264822"/>
                <a:gd name="connsiteY31" fmla="*/ 1709115 h 2516309"/>
                <a:gd name="connsiteX32" fmla="*/ 1982122 w 3264822"/>
                <a:gd name="connsiteY32" fmla="*/ 1671015 h 2516309"/>
                <a:gd name="connsiteX33" fmla="*/ 2096422 w 3264822"/>
                <a:gd name="connsiteY33" fmla="*/ 1569415 h 2516309"/>
                <a:gd name="connsiteX34" fmla="*/ 2185322 w 3264822"/>
                <a:gd name="connsiteY34" fmla="*/ 1518615 h 2516309"/>
                <a:gd name="connsiteX35" fmla="*/ 2312322 w 3264822"/>
                <a:gd name="connsiteY35" fmla="*/ 1417015 h 2516309"/>
                <a:gd name="connsiteX36" fmla="*/ 2426622 w 3264822"/>
                <a:gd name="connsiteY36" fmla="*/ 1328115 h 2516309"/>
                <a:gd name="connsiteX37" fmla="*/ 2540922 w 3264822"/>
                <a:gd name="connsiteY37" fmla="*/ 1226515 h 2516309"/>
                <a:gd name="connsiteX38" fmla="*/ 2706022 w 3264822"/>
                <a:gd name="connsiteY38" fmla="*/ 1093165 h 2516309"/>
                <a:gd name="connsiteX39" fmla="*/ 2921922 w 3264822"/>
                <a:gd name="connsiteY39" fmla="*/ 972515 h 2516309"/>
                <a:gd name="connsiteX40" fmla="*/ 3061622 w 3264822"/>
                <a:gd name="connsiteY40" fmla="*/ 909015 h 2516309"/>
                <a:gd name="connsiteX41" fmla="*/ 3137822 w 3264822"/>
                <a:gd name="connsiteY41" fmla="*/ 794715 h 2516309"/>
                <a:gd name="connsiteX42" fmla="*/ 3163222 w 3264822"/>
                <a:gd name="connsiteY42" fmla="*/ 489915 h 2516309"/>
                <a:gd name="connsiteX43" fmla="*/ 3239422 w 3264822"/>
                <a:gd name="connsiteY43" fmla="*/ 413715 h 2516309"/>
                <a:gd name="connsiteX44" fmla="*/ 3264822 w 3264822"/>
                <a:gd name="connsiteY44" fmla="*/ 337515 h 2516309"/>
                <a:gd name="connsiteX45" fmla="*/ 3245772 w 3264822"/>
                <a:gd name="connsiteY45" fmla="*/ 229565 h 2516309"/>
                <a:gd name="connsiteX46" fmla="*/ 3150522 w 3264822"/>
                <a:gd name="connsiteY46" fmla="*/ 137490 h 2516309"/>
                <a:gd name="connsiteX47" fmla="*/ 2680622 w 3264822"/>
                <a:gd name="connsiteY4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00590 w 3264822"/>
                <a:gd name="connsiteY27" fmla="*/ 2077008 h 2516309"/>
                <a:gd name="connsiteX28" fmla="*/ 1702722 w 3264822"/>
                <a:gd name="connsiteY28" fmla="*/ 1874215 h 2516309"/>
                <a:gd name="connsiteX29" fmla="*/ 1829722 w 3264822"/>
                <a:gd name="connsiteY29" fmla="*/ 1785315 h 2516309"/>
                <a:gd name="connsiteX30" fmla="*/ 1918622 w 3264822"/>
                <a:gd name="connsiteY30" fmla="*/ 1709115 h 2516309"/>
                <a:gd name="connsiteX31" fmla="*/ 1982122 w 3264822"/>
                <a:gd name="connsiteY31" fmla="*/ 1671015 h 2516309"/>
                <a:gd name="connsiteX32" fmla="*/ 2096422 w 3264822"/>
                <a:gd name="connsiteY32" fmla="*/ 1569415 h 2516309"/>
                <a:gd name="connsiteX33" fmla="*/ 2185322 w 3264822"/>
                <a:gd name="connsiteY33" fmla="*/ 1518615 h 2516309"/>
                <a:gd name="connsiteX34" fmla="*/ 2312322 w 3264822"/>
                <a:gd name="connsiteY34" fmla="*/ 1417015 h 2516309"/>
                <a:gd name="connsiteX35" fmla="*/ 2426622 w 3264822"/>
                <a:gd name="connsiteY35" fmla="*/ 1328115 h 2516309"/>
                <a:gd name="connsiteX36" fmla="*/ 2540922 w 3264822"/>
                <a:gd name="connsiteY36" fmla="*/ 1226515 h 2516309"/>
                <a:gd name="connsiteX37" fmla="*/ 2706022 w 3264822"/>
                <a:gd name="connsiteY37" fmla="*/ 1093165 h 2516309"/>
                <a:gd name="connsiteX38" fmla="*/ 2921922 w 3264822"/>
                <a:gd name="connsiteY38" fmla="*/ 972515 h 2516309"/>
                <a:gd name="connsiteX39" fmla="*/ 3061622 w 3264822"/>
                <a:gd name="connsiteY39" fmla="*/ 909015 h 2516309"/>
                <a:gd name="connsiteX40" fmla="*/ 3137822 w 3264822"/>
                <a:gd name="connsiteY40" fmla="*/ 794715 h 2516309"/>
                <a:gd name="connsiteX41" fmla="*/ 3163222 w 3264822"/>
                <a:gd name="connsiteY41" fmla="*/ 489915 h 2516309"/>
                <a:gd name="connsiteX42" fmla="*/ 3239422 w 3264822"/>
                <a:gd name="connsiteY42" fmla="*/ 413715 h 2516309"/>
                <a:gd name="connsiteX43" fmla="*/ 3264822 w 3264822"/>
                <a:gd name="connsiteY43" fmla="*/ 337515 h 2516309"/>
                <a:gd name="connsiteX44" fmla="*/ 3245772 w 3264822"/>
                <a:gd name="connsiteY44" fmla="*/ 229565 h 2516309"/>
                <a:gd name="connsiteX45" fmla="*/ 3150522 w 3264822"/>
                <a:gd name="connsiteY45" fmla="*/ 137490 h 2516309"/>
                <a:gd name="connsiteX46" fmla="*/ 2680622 w 3264822"/>
                <a:gd name="connsiteY46" fmla="*/ 86690 h 2516309"/>
                <a:gd name="connsiteX0" fmla="*/ 2407572 w 3264822"/>
                <a:gd name="connsiteY0" fmla="*/ 83515 h 2522211"/>
                <a:gd name="connsiteX1" fmla="*/ 2134522 w 3264822"/>
                <a:gd name="connsiteY1" fmla="*/ 159715 h 2522211"/>
                <a:gd name="connsiteX2" fmla="*/ 2083722 w 3264822"/>
                <a:gd name="connsiteY2" fmla="*/ 185115 h 2522211"/>
                <a:gd name="connsiteX3" fmla="*/ 2032922 w 3264822"/>
                <a:gd name="connsiteY3" fmla="*/ 197815 h 2522211"/>
                <a:gd name="connsiteX4" fmla="*/ 1994822 w 3264822"/>
                <a:gd name="connsiteY4" fmla="*/ 210515 h 2522211"/>
                <a:gd name="connsiteX5" fmla="*/ 1791622 w 3264822"/>
                <a:gd name="connsiteY5" fmla="*/ 153365 h 2522211"/>
                <a:gd name="connsiteX6" fmla="*/ 1569372 w 3264822"/>
                <a:gd name="connsiteY6" fmla="*/ 96215 h 2522211"/>
                <a:gd name="connsiteX7" fmla="*/ 1264572 w 3264822"/>
                <a:gd name="connsiteY7" fmla="*/ 39065 h 2522211"/>
                <a:gd name="connsiteX8" fmla="*/ 1010572 w 3264822"/>
                <a:gd name="connsiteY8" fmla="*/ 965 h 2522211"/>
                <a:gd name="connsiteX9" fmla="*/ 585122 w 3264822"/>
                <a:gd name="connsiteY9" fmla="*/ 20015 h 2522211"/>
                <a:gd name="connsiteX10" fmla="*/ 356522 w 3264822"/>
                <a:gd name="connsiteY10" fmla="*/ 108915 h 2522211"/>
                <a:gd name="connsiteX11" fmla="*/ 248572 w 3264822"/>
                <a:gd name="connsiteY11" fmla="*/ 229565 h 2522211"/>
                <a:gd name="connsiteX12" fmla="*/ 153322 w 3264822"/>
                <a:gd name="connsiteY12" fmla="*/ 420065 h 2522211"/>
                <a:gd name="connsiteX13" fmla="*/ 102522 w 3264822"/>
                <a:gd name="connsiteY13" fmla="*/ 604215 h 2522211"/>
                <a:gd name="connsiteX14" fmla="*/ 77122 w 3264822"/>
                <a:gd name="connsiteY14" fmla="*/ 680415 h 2522211"/>
                <a:gd name="connsiteX15" fmla="*/ 51722 w 3264822"/>
                <a:gd name="connsiteY15" fmla="*/ 985215 h 2522211"/>
                <a:gd name="connsiteX16" fmla="*/ 39022 w 3264822"/>
                <a:gd name="connsiteY16" fmla="*/ 1226515 h 2522211"/>
                <a:gd name="connsiteX17" fmla="*/ 26322 w 3264822"/>
                <a:gd name="connsiteY17" fmla="*/ 1328115 h 2522211"/>
                <a:gd name="connsiteX18" fmla="*/ 13622 w 3264822"/>
                <a:gd name="connsiteY18" fmla="*/ 1442415 h 2522211"/>
                <a:gd name="connsiteX19" fmla="*/ 922 w 3264822"/>
                <a:gd name="connsiteY19" fmla="*/ 1658315 h 2522211"/>
                <a:gd name="connsiteX20" fmla="*/ 39022 w 3264822"/>
                <a:gd name="connsiteY20" fmla="*/ 1944065 h 2522211"/>
                <a:gd name="connsiteX21" fmla="*/ 96172 w 3264822"/>
                <a:gd name="connsiteY21" fmla="*/ 2128215 h 2522211"/>
                <a:gd name="connsiteX22" fmla="*/ 146972 w 3264822"/>
                <a:gd name="connsiteY22" fmla="*/ 2229815 h 2522211"/>
                <a:gd name="connsiteX23" fmla="*/ 229522 w 3264822"/>
                <a:gd name="connsiteY23" fmla="*/ 2356815 h 2522211"/>
                <a:gd name="connsiteX24" fmla="*/ 369222 w 3264822"/>
                <a:gd name="connsiteY24" fmla="*/ 2509215 h 2522211"/>
                <a:gd name="connsiteX25" fmla="*/ 597822 w 3264822"/>
                <a:gd name="connsiteY25" fmla="*/ 2477465 h 2522211"/>
                <a:gd name="connsiteX26" fmla="*/ 791140 w 3264822"/>
                <a:gd name="connsiteY26" fmla="*/ 2186685 h 2522211"/>
                <a:gd name="connsiteX27" fmla="*/ 1100590 w 3264822"/>
                <a:gd name="connsiteY27" fmla="*/ 2077008 h 2522211"/>
                <a:gd name="connsiteX28" fmla="*/ 1702722 w 3264822"/>
                <a:gd name="connsiteY28" fmla="*/ 1874215 h 2522211"/>
                <a:gd name="connsiteX29" fmla="*/ 1829722 w 3264822"/>
                <a:gd name="connsiteY29" fmla="*/ 1785315 h 2522211"/>
                <a:gd name="connsiteX30" fmla="*/ 1918622 w 3264822"/>
                <a:gd name="connsiteY30" fmla="*/ 1709115 h 2522211"/>
                <a:gd name="connsiteX31" fmla="*/ 1982122 w 3264822"/>
                <a:gd name="connsiteY31" fmla="*/ 1671015 h 2522211"/>
                <a:gd name="connsiteX32" fmla="*/ 2096422 w 3264822"/>
                <a:gd name="connsiteY32" fmla="*/ 1569415 h 2522211"/>
                <a:gd name="connsiteX33" fmla="*/ 2185322 w 3264822"/>
                <a:gd name="connsiteY33" fmla="*/ 1518615 h 2522211"/>
                <a:gd name="connsiteX34" fmla="*/ 2312322 w 3264822"/>
                <a:gd name="connsiteY34" fmla="*/ 1417015 h 2522211"/>
                <a:gd name="connsiteX35" fmla="*/ 2426622 w 3264822"/>
                <a:gd name="connsiteY35" fmla="*/ 1328115 h 2522211"/>
                <a:gd name="connsiteX36" fmla="*/ 2540922 w 3264822"/>
                <a:gd name="connsiteY36" fmla="*/ 1226515 h 2522211"/>
                <a:gd name="connsiteX37" fmla="*/ 2706022 w 3264822"/>
                <a:gd name="connsiteY37" fmla="*/ 1093165 h 2522211"/>
                <a:gd name="connsiteX38" fmla="*/ 2921922 w 3264822"/>
                <a:gd name="connsiteY38" fmla="*/ 972515 h 2522211"/>
                <a:gd name="connsiteX39" fmla="*/ 3061622 w 3264822"/>
                <a:gd name="connsiteY39" fmla="*/ 909015 h 2522211"/>
                <a:gd name="connsiteX40" fmla="*/ 3137822 w 3264822"/>
                <a:gd name="connsiteY40" fmla="*/ 794715 h 2522211"/>
                <a:gd name="connsiteX41" fmla="*/ 3163222 w 3264822"/>
                <a:gd name="connsiteY41" fmla="*/ 489915 h 2522211"/>
                <a:gd name="connsiteX42" fmla="*/ 3239422 w 3264822"/>
                <a:gd name="connsiteY42" fmla="*/ 413715 h 2522211"/>
                <a:gd name="connsiteX43" fmla="*/ 3264822 w 3264822"/>
                <a:gd name="connsiteY43" fmla="*/ 337515 h 2522211"/>
                <a:gd name="connsiteX44" fmla="*/ 3245772 w 3264822"/>
                <a:gd name="connsiteY44" fmla="*/ 229565 h 2522211"/>
                <a:gd name="connsiteX45" fmla="*/ 3150522 w 3264822"/>
                <a:gd name="connsiteY45" fmla="*/ 137490 h 2522211"/>
                <a:gd name="connsiteX46" fmla="*/ 2680622 w 3264822"/>
                <a:gd name="connsiteY46" fmla="*/ 86690 h 2522211"/>
                <a:gd name="connsiteX0" fmla="*/ 2407572 w 3264822"/>
                <a:gd name="connsiteY0" fmla="*/ 83515 h 2522211"/>
                <a:gd name="connsiteX1" fmla="*/ 2134522 w 3264822"/>
                <a:gd name="connsiteY1" fmla="*/ 159715 h 2522211"/>
                <a:gd name="connsiteX2" fmla="*/ 2083722 w 3264822"/>
                <a:gd name="connsiteY2" fmla="*/ 185115 h 2522211"/>
                <a:gd name="connsiteX3" fmla="*/ 2032922 w 3264822"/>
                <a:gd name="connsiteY3" fmla="*/ 197815 h 2522211"/>
                <a:gd name="connsiteX4" fmla="*/ 1994822 w 3264822"/>
                <a:gd name="connsiteY4" fmla="*/ 210515 h 2522211"/>
                <a:gd name="connsiteX5" fmla="*/ 1791622 w 3264822"/>
                <a:gd name="connsiteY5" fmla="*/ 153365 h 2522211"/>
                <a:gd name="connsiteX6" fmla="*/ 1569372 w 3264822"/>
                <a:gd name="connsiteY6" fmla="*/ 96215 h 2522211"/>
                <a:gd name="connsiteX7" fmla="*/ 1264572 w 3264822"/>
                <a:gd name="connsiteY7" fmla="*/ 39065 h 2522211"/>
                <a:gd name="connsiteX8" fmla="*/ 1010572 w 3264822"/>
                <a:gd name="connsiteY8" fmla="*/ 965 h 2522211"/>
                <a:gd name="connsiteX9" fmla="*/ 585122 w 3264822"/>
                <a:gd name="connsiteY9" fmla="*/ 20015 h 2522211"/>
                <a:gd name="connsiteX10" fmla="*/ 356522 w 3264822"/>
                <a:gd name="connsiteY10" fmla="*/ 108915 h 2522211"/>
                <a:gd name="connsiteX11" fmla="*/ 248572 w 3264822"/>
                <a:gd name="connsiteY11" fmla="*/ 229565 h 2522211"/>
                <a:gd name="connsiteX12" fmla="*/ 153322 w 3264822"/>
                <a:gd name="connsiteY12" fmla="*/ 420065 h 2522211"/>
                <a:gd name="connsiteX13" fmla="*/ 102522 w 3264822"/>
                <a:gd name="connsiteY13" fmla="*/ 604215 h 2522211"/>
                <a:gd name="connsiteX14" fmla="*/ 77122 w 3264822"/>
                <a:gd name="connsiteY14" fmla="*/ 680415 h 2522211"/>
                <a:gd name="connsiteX15" fmla="*/ 51722 w 3264822"/>
                <a:gd name="connsiteY15" fmla="*/ 985215 h 2522211"/>
                <a:gd name="connsiteX16" fmla="*/ 39022 w 3264822"/>
                <a:gd name="connsiteY16" fmla="*/ 1226515 h 2522211"/>
                <a:gd name="connsiteX17" fmla="*/ 26322 w 3264822"/>
                <a:gd name="connsiteY17" fmla="*/ 1328115 h 2522211"/>
                <a:gd name="connsiteX18" fmla="*/ 13622 w 3264822"/>
                <a:gd name="connsiteY18" fmla="*/ 1442415 h 2522211"/>
                <a:gd name="connsiteX19" fmla="*/ 922 w 3264822"/>
                <a:gd name="connsiteY19" fmla="*/ 1658315 h 2522211"/>
                <a:gd name="connsiteX20" fmla="*/ 39022 w 3264822"/>
                <a:gd name="connsiteY20" fmla="*/ 1944065 h 2522211"/>
                <a:gd name="connsiteX21" fmla="*/ 96172 w 3264822"/>
                <a:gd name="connsiteY21" fmla="*/ 2128215 h 2522211"/>
                <a:gd name="connsiteX22" fmla="*/ 146972 w 3264822"/>
                <a:gd name="connsiteY22" fmla="*/ 2229815 h 2522211"/>
                <a:gd name="connsiteX23" fmla="*/ 229522 w 3264822"/>
                <a:gd name="connsiteY23" fmla="*/ 2356815 h 2522211"/>
                <a:gd name="connsiteX24" fmla="*/ 369222 w 3264822"/>
                <a:gd name="connsiteY24" fmla="*/ 2509215 h 2522211"/>
                <a:gd name="connsiteX25" fmla="*/ 597822 w 3264822"/>
                <a:gd name="connsiteY25" fmla="*/ 2477465 h 2522211"/>
                <a:gd name="connsiteX26" fmla="*/ 791140 w 3264822"/>
                <a:gd name="connsiteY26" fmla="*/ 2186685 h 2522211"/>
                <a:gd name="connsiteX27" fmla="*/ 1052710 w 3264822"/>
                <a:gd name="connsiteY27" fmla="*/ 1926894 h 2522211"/>
                <a:gd name="connsiteX28" fmla="*/ 1702722 w 3264822"/>
                <a:gd name="connsiteY28" fmla="*/ 1874215 h 2522211"/>
                <a:gd name="connsiteX29" fmla="*/ 1829722 w 3264822"/>
                <a:gd name="connsiteY29" fmla="*/ 1785315 h 2522211"/>
                <a:gd name="connsiteX30" fmla="*/ 1918622 w 3264822"/>
                <a:gd name="connsiteY30" fmla="*/ 1709115 h 2522211"/>
                <a:gd name="connsiteX31" fmla="*/ 1982122 w 3264822"/>
                <a:gd name="connsiteY31" fmla="*/ 1671015 h 2522211"/>
                <a:gd name="connsiteX32" fmla="*/ 2096422 w 3264822"/>
                <a:gd name="connsiteY32" fmla="*/ 1569415 h 2522211"/>
                <a:gd name="connsiteX33" fmla="*/ 2185322 w 3264822"/>
                <a:gd name="connsiteY33" fmla="*/ 1518615 h 2522211"/>
                <a:gd name="connsiteX34" fmla="*/ 2312322 w 3264822"/>
                <a:gd name="connsiteY34" fmla="*/ 1417015 h 2522211"/>
                <a:gd name="connsiteX35" fmla="*/ 2426622 w 3264822"/>
                <a:gd name="connsiteY35" fmla="*/ 1328115 h 2522211"/>
                <a:gd name="connsiteX36" fmla="*/ 2540922 w 3264822"/>
                <a:gd name="connsiteY36" fmla="*/ 1226515 h 2522211"/>
                <a:gd name="connsiteX37" fmla="*/ 2706022 w 3264822"/>
                <a:gd name="connsiteY37" fmla="*/ 1093165 h 2522211"/>
                <a:gd name="connsiteX38" fmla="*/ 2921922 w 3264822"/>
                <a:gd name="connsiteY38" fmla="*/ 972515 h 2522211"/>
                <a:gd name="connsiteX39" fmla="*/ 3061622 w 3264822"/>
                <a:gd name="connsiteY39" fmla="*/ 909015 h 2522211"/>
                <a:gd name="connsiteX40" fmla="*/ 3137822 w 3264822"/>
                <a:gd name="connsiteY40" fmla="*/ 794715 h 2522211"/>
                <a:gd name="connsiteX41" fmla="*/ 3163222 w 3264822"/>
                <a:gd name="connsiteY41" fmla="*/ 489915 h 2522211"/>
                <a:gd name="connsiteX42" fmla="*/ 3239422 w 3264822"/>
                <a:gd name="connsiteY42" fmla="*/ 413715 h 2522211"/>
                <a:gd name="connsiteX43" fmla="*/ 3264822 w 3264822"/>
                <a:gd name="connsiteY43" fmla="*/ 337515 h 2522211"/>
                <a:gd name="connsiteX44" fmla="*/ 3245772 w 3264822"/>
                <a:gd name="connsiteY44" fmla="*/ 229565 h 2522211"/>
                <a:gd name="connsiteX45" fmla="*/ 3150522 w 3264822"/>
                <a:gd name="connsiteY45" fmla="*/ 137490 h 2522211"/>
                <a:gd name="connsiteX46" fmla="*/ 2680622 w 3264822"/>
                <a:gd name="connsiteY46" fmla="*/ 86690 h 2522211"/>
                <a:gd name="connsiteX0" fmla="*/ 2407572 w 3264822"/>
                <a:gd name="connsiteY0" fmla="*/ 83515 h 2513750"/>
                <a:gd name="connsiteX1" fmla="*/ 2134522 w 3264822"/>
                <a:gd name="connsiteY1" fmla="*/ 159715 h 2513750"/>
                <a:gd name="connsiteX2" fmla="*/ 2083722 w 3264822"/>
                <a:gd name="connsiteY2" fmla="*/ 185115 h 2513750"/>
                <a:gd name="connsiteX3" fmla="*/ 2032922 w 3264822"/>
                <a:gd name="connsiteY3" fmla="*/ 197815 h 2513750"/>
                <a:gd name="connsiteX4" fmla="*/ 1994822 w 3264822"/>
                <a:gd name="connsiteY4" fmla="*/ 210515 h 2513750"/>
                <a:gd name="connsiteX5" fmla="*/ 1791622 w 3264822"/>
                <a:gd name="connsiteY5" fmla="*/ 153365 h 2513750"/>
                <a:gd name="connsiteX6" fmla="*/ 1569372 w 3264822"/>
                <a:gd name="connsiteY6" fmla="*/ 96215 h 2513750"/>
                <a:gd name="connsiteX7" fmla="*/ 1264572 w 3264822"/>
                <a:gd name="connsiteY7" fmla="*/ 39065 h 2513750"/>
                <a:gd name="connsiteX8" fmla="*/ 1010572 w 3264822"/>
                <a:gd name="connsiteY8" fmla="*/ 965 h 2513750"/>
                <a:gd name="connsiteX9" fmla="*/ 585122 w 3264822"/>
                <a:gd name="connsiteY9" fmla="*/ 20015 h 2513750"/>
                <a:gd name="connsiteX10" fmla="*/ 356522 w 3264822"/>
                <a:gd name="connsiteY10" fmla="*/ 108915 h 2513750"/>
                <a:gd name="connsiteX11" fmla="*/ 248572 w 3264822"/>
                <a:gd name="connsiteY11" fmla="*/ 229565 h 2513750"/>
                <a:gd name="connsiteX12" fmla="*/ 153322 w 3264822"/>
                <a:gd name="connsiteY12" fmla="*/ 420065 h 2513750"/>
                <a:gd name="connsiteX13" fmla="*/ 102522 w 3264822"/>
                <a:gd name="connsiteY13" fmla="*/ 604215 h 2513750"/>
                <a:gd name="connsiteX14" fmla="*/ 77122 w 3264822"/>
                <a:gd name="connsiteY14" fmla="*/ 680415 h 2513750"/>
                <a:gd name="connsiteX15" fmla="*/ 51722 w 3264822"/>
                <a:gd name="connsiteY15" fmla="*/ 985215 h 2513750"/>
                <a:gd name="connsiteX16" fmla="*/ 39022 w 3264822"/>
                <a:gd name="connsiteY16" fmla="*/ 1226515 h 2513750"/>
                <a:gd name="connsiteX17" fmla="*/ 26322 w 3264822"/>
                <a:gd name="connsiteY17" fmla="*/ 1328115 h 2513750"/>
                <a:gd name="connsiteX18" fmla="*/ 13622 w 3264822"/>
                <a:gd name="connsiteY18" fmla="*/ 1442415 h 2513750"/>
                <a:gd name="connsiteX19" fmla="*/ 922 w 3264822"/>
                <a:gd name="connsiteY19" fmla="*/ 1658315 h 2513750"/>
                <a:gd name="connsiteX20" fmla="*/ 39022 w 3264822"/>
                <a:gd name="connsiteY20" fmla="*/ 1944065 h 2513750"/>
                <a:gd name="connsiteX21" fmla="*/ 96172 w 3264822"/>
                <a:gd name="connsiteY21" fmla="*/ 2128215 h 2513750"/>
                <a:gd name="connsiteX22" fmla="*/ 146972 w 3264822"/>
                <a:gd name="connsiteY22" fmla="*/ 2229815 h 2513750"/>
                <a:gd name="connsiteX23" fmla="*/ 229522 w 3264822"/>
                <a:gd name="connsiteY23" fmla="*/ 2356815 h 2513750"/>
                <a:gd name="connsiteX24" fmla="*/ 369222 w 3264822"/>
                <a:gd name="connsiteY24" fmla="*/ 2509215 h 2513750"/>
                <a:gd name="connsiteX25" fmla="*/ 549942 w 3264822"/>
                <a:gd name="connsiteY25" fmla="*/ 2447443 h 2513750"/>
                <a:gd name="connsiteX26" fmla="*/ 791140 w 3264822"/>
                <a:gd name="connsiteY26" fmla="*/ 2186685 h 2513750"/>
                <a:gd name="connsiteX27" fmla="*/ 1052710 w 3264822"/>
                <a:gd name="connsiteY27" fmla="*/ 1926894 h 2513750"/>
                <a:gd name="connsiteX28" fmla="*/ 1702722 w 3264822"/>
                <a:gd name="connsiteY28" fmla="*/ 1874215 h 2513750"/>
                <a:gd name="connsiteX29" fmla="*/ 1829722 w 3264822"/>
                <a:gd name="connsiteY29" fmla="*/ 1785315 h 2513750"/>
                <a:gd name="connsiteX30" fmla="*/ 1918622 w 3264822"/>
                <a:gd name="connsiteY30" fmla="*/ 1709115 h 2513750"/>
                <a:gd name="connsiteX31" fmla="*/ 1982122 w 3264822"/>
                <a:gd name="connsiteY31" fmla="*/ 1671015 h 2513750"/>
                <a:gd name="connsiteX32" fmla="*/ 2096422 w 3264822"/>
                <a:gd name="connsiteY32" fmla="*/ 1569415 h 2513750"/>
                <a:gd name="connsiteX33" fmla="*/ 2185322 w 3264822"/>
                <a:gd name="connsiteY33" fmla="*/ 1518615 h 2513750"/>
                <a:gd name="connsiteX34" fmla="*/ 2312322 w 3264822"/>
                <a:gd name="connsiteY34" fmla="*/ 1417015 h 2513750"/>
                <a:gd name="connsiteX35" fmla="*/ 2426622 w 3264822"/>
                <a:gd name="connsiteY35" fmla="*/ 1328115 h 2513750"/>
                <a:gd name="connsiteX36" fmla="*/ 2540922 w 3264822"/>
                <a:gd name="connsiteY36" fmla="*/ 1226515 h 2513750"/>
                <a:gd name="connsiteX37" fmla="*/ 2706022 w 3264822"/>
                <a:gd name="connsiteY37" fmla="*/ 1093165 h 2513750"/>
                <a:gd name="connsiteX38" fmla="*/ 2921922 w 3264822"/>
                <a:gd name="connsiteY38" fmla="*/ 972515 h 2513750"/>
                <a:gd name="connsiteX39" fmla="*/ 3061622 w 3264822"/>
                <a:gd name="connsiteY39" fmla="*/ 909015 h 2513750"/>
                <a:gd name="connsiteX40" fmla="*/ 3137822 w 3264822"/>
                <a:gd name="connsiteY40" fmla="*/ 794715 h 2513750"/>
                <a:gd name="connsiteX41" fmla="*/ 3163222 w 3264822"/>
                <a:gd name="connsiteY41" fmla="*/ 489915 h 2513750"/>
                <a:gd name="connsiteX42" fmla="*/ 3239422 w 3264822"/>
                <a:gd name="connsiteY42" fmla="*/ 413715 h 2513750"/>
                <a:gd name="connsiteX43" fmla="*/ 3264822 w 3264822"/>
                <a:gd name="connsiteY43" fmla="*/ 337515 h 2513750"/>
                <a:gd name="connsiteX44" fmla="*/ 3245772 w 3264822"/>
                <a:gd name="connsiteY44" fmla="*/ 229565 h 2513750"/>
                <a:gd name="connsiteX45" fmla="*/ 3150522 w 3264822"/>
                <a:gd name="connsiteY45" fmla="*/ 137490 h 2513750"/>
                <a:gd name="connsiteX46" fmla="*/ 2680622 w 3264822"/>
                <a:gd name="connsiteY46" fmla="*/ 86690 h 2513750"/>
                <a:gd name="connsiteX0" fmla="*/ 2407572 w 3264822"/>
                <a:gd name="connsiteY0" fmla="*/ 83515 h 2513751"/>
                <a:gd name="connsiteX1" fmla="*/ 2134522 w 3264822"/>
                <a:gd name="connsiteY1" fmla="*/ 159715 h 2513751"/>
                <a:gd name="connsiteX2" fmla="*/ 2083722 w 3264822"/>
                <a:gd name="connsiteY2" fmla="*/ 185115 h 2513751"/>
                <a:gd name="connsiteX3" fmla="*/ 2032922 w 3264822"/>
                <a:gd name="connsiteY3" fmla="*/ 197815 h 2513751"/>
                <a:gd name="connsiteX4" fmla="*/ 1994822 w 3264822"/>
                <a:gd name="connsiteY4" fmla="*/ 210515 h 2513751"/>
                <a:gd name="connsiteX5" fmla="*/ 1791622 w 3264822"/>
                <a:gd name="connsiteY5" fmla="*/ 153365 h 2513751"/>
                <a:gd name="connsiteX6" fmla="*/ 1569372 w 3264822"/>
                <a:gd name="connsiteY6" fmla="*/ 96215 h 2513751"/>
                <a:gd name="connsiteX7" fmla="*/ 1264572 w 3264822"/>
                <a:gd name="connsiteY7" fmla="*/ 39065 h 2513751"/>
                <a:gd name="connsiteX8" fmla="*/ 1010572 w 3264822"/>
                <a:gd name="connsiteY8" fmla="*/ 965 h 2513751"/>
                <a:gd name="connsiteX9" fmla="*/ 585122 w 3264822"/>
                <a:gd name="connsiteY9" fmla="*/ 20015 h 2513751"/>
                <a:gd name="connsiteX10" fmla="*/ 356522 w 3264822"/>
                <a:gd name="connsiteY10" fmla="*/ 108915 h 2513751"/>
                <a:gd name="connsiteX11" fmla="*/ 248572 w 3264822"/>
                <a:gd name="connsiteY11" fmla="*/ 229565 h 2513751"/>
                <a:gd name="connsiteX12" fmla="*/ 153322 w 3264822"/>
                <a:gd name="connsiteY12" fmla="*/ 420065 h 2513751"/>
                <a:gd name="connsiteX13" fmla="*/ 102522 w 3264822"/>
                <a:gd name="connsiteY13" fmla="*/ 604215 h 2513751"/>
                <a:gd name="connsiteX14" fmla="*/ 77122 w 3264822"/>
                <a:gd name="connsiteY14" fmla="*/ 680415 h 2513751"/>
                <a:gd name="connsiteX15" fmla="*/ 51722 w 3264822"/>
                <a:gd name="connsiteY15" fmla="*/ 985215 h 2513751"/>
                <a:gd name="connsiteX16" fmla="*/ 39022 w 3264822"/>
                <a:gd name="connsiteY16" fmla="*/ 1226515 h 2513751"/>
                <a:gd name="connsiteX17" fmla="*/ 26322 w 3264822"/>
                <a:gd name="connsiteY17" fmla="*/ 1328115 h 2513751"/>
                <a:gd name="connsiteX18" fmla="*/ 13622 w 3264822"/>
                <a:gd name="connsiteY18" fmla="*/ 1442415 h 2513751"/>
                <a:gd name="connsiteX19" fmla="*/ 922 w 3264822"/>
                <a:gd name="connsiteY19" fmla="*/ 1658315 h 2513751"/>
                <a:gd name="connsiteX20" fmla="*/ 39022 w 3264822"/>
                <a:gd name="connsiteY20" fmla="*/ 1944065 h 2513751"/>
                <a:gd name="connsiteX21" fmla="*/ 96172 w 3264822"/>
                <a:gd name="connsiteY21" fmla="*/ 2128215 h 2513751"/>
                <a:gd name="connsiteX22" fmla="*/ 146972 w 3264822"/>
                <a:gd name="connsiteY22" fmla="*/ 2229815 h 2513751"/>
                <a:gd name="connsiteX23" fmla="*/ 229522 w 3264822"/>
                <a:gd name="connsiteY23" fmla="*/ 2356815 h 2513751"/>
                <a:gd name="connsiteX24" fmla="*/ 369222 w 3264822"/>
                <a:gd name="connsiteY24" fmla="*/ 2509215 h 2513751"/>
                <a:gd name="connsiteX25" fmla="*/ 549942 w 3264822"/>
                <a:gd name="connsiteY25" fmla="*/ 2447443 h 2513751"/>
                <a:gd name="connsiteX26" fmla="*/ 791140 w 3264822"/>
                <a:gd name="connsiteY26" fmla="*/ 2186685 h 2513751"/>
                <a:gd name="connsiteX27" fmla="*/ 1023982 w 3264822"/>
                <a:gd name="connsiteY27" fmla="*/ 1986940 h 2513751"/>
                <a:gd name="connsiteX28" fmla="*/ 1702722 w 3264822"/>
                <a:gd name="connsiteY28" fmla="*/ 1874215 h 2513751"/>
                <a:gd name="connsiteX29" fmla="*/ 1829722 w 3264822"/>
                <a:gd name="connsiteY29" fmla="*/ 1785315 h 2513751"/>
                <a:gd name="connsiteX30" fmla="*/ 1918622 w 3264822"/>
                <a:gd name="connsiteY30" fmla="*/ 1709115 h 2513751"/>
                <a:gd name="connsiteX31" fmla="*/ 1982122 w 3264822"/>
                <a:gd name="connsiteY31" fmla="*/ 1671015 h 2513751"/>
                <a:gd name="connsiteX32" fmla="*/ 2096422 w 3264822"/>
                <a:gd name="connsiteY32" fmla="*/ 1569415 h 2513751"/>
                <a:gd name="connsiteX33" fmla="*/ 2185322 w 3264822"/>
                <a:gd name="connsiteY33" fmla="*/ 1518615 h 2513751"/>
                <a:gd name="connsiteX34" fmla="*/ 2312322 w 3264822"/>
                <a:gd name="connsiteY34" fmla="*/ 1417015 h 2513751"/>
                <a:gd name="connsiteX35" fmla="*/ 2426622 w 3264822"/>
                <a:gd name="connsiteY35" fmla="*/ 1328115 h 2513751"/>
                <a:gd name="connsiteX36" fmla="*/ 2540922 w 3264822"/>
                <a:gd name="connsiteY36" fmla="*/ 1226515 h 2513751"/>
                <a:gd name="connsiteX37" fmla="*/ 2706022 w 3264822"/>
                <a:gd name="connsiteY37" fmla="*/ 1093165 h 2513751"/>
                <a:gd name="connsiteX38" fmla="*/ 2921922 w 3264822"/>
                <a:gd name="connsiteY38" fmla="*/ 972515 h 2513751"/>
                <a:gd name="connsiteX39" fmla="*/ 3061622 w 3264822"/>
                <a:gd name="connsiteY39" fmla="*/ 909015 h 2513751"/>
                <a:gd name="connsiteX40" fmla="*/ 3137822 w 3264822"/>
                <a:gd name="connsiteY40" fmla="*/ 794715 h 2513751"/>
                <a:gd name="connsiteX41" fmla="*/ 3163222 w 3264822"/>
                <a:gd name="connsiteY41" fmla="*/ 489915 h 2513751"/>
                <a:gd name="connsiteX42" fmla="*/ 3239422 w 3264822"/>
                <a:gd name="connsiteY42" fmla="*/ 413715 h 2513751"/>
                <a:gd name="connsiteX43" fmla="*/ 3264822 w 3264822"/>
                <a:gd name="connsiteY43" fmla="*/ 337515 h 2513751"/>
                <a:gd name="connsiteX44" fmla="*/ 3245772 w 3264822"/>
                <a:gd name="connsiteY44" fmla="*/ 229565 h 2513751"/>
                <a:gd name="connsiteX45" fmla="*/ 3150522 w 3264822"/>
                <a:gd name="connsiteY45" fmla="*/ 137490 h 2513751"/>
                <a:gd name="connsiteX46" fmla="*/ 2680622 w 3264822"/>
                <a:gd name="connsiteY46" fmla="*/ 86690 h 2513751"/>
                <a:gd name="connsiteX0" fmla="*/ 2407572 w 3264822"/>
                <a:gd name="connsiteY0" fmla="*/ 83515 h 2513751"/>
                <a:gd name="connsiteX1" fmla="*/ 2134522 w 3264822"/>
                <a:gd name="connsiteY1" fmla="*/ 159715 h 2513751"/>
                <a:gd name="connsiteX2" fmla="*/ 2083722 w 3264822"/>
                <a:gd name="connsiteY2" fmla="*/ 185115 h 2513751"/>
                <a:gd name="connsiteX3" fmla="*/ 2032922 w 3264822"/>
                <a:gd name="connsiteY3" fmla="*/ 197815 h 2513751"/>
                <a:gd name="connsiteX4" fmla="*/ 1994822 w 3264822"/>
                <a:gd name="connsiteY4" fmla="*/ 210515 h 2513751"/>
                <a:gd name="connsiteX5" fmla="*/ 1791622 w 3264822"/>
                <a:gd name="connsiteY5" fmla="*/ 153365 h 2513751"/>
                <a:gd name="connsiteX6" fmla="*/ 1569372 w 3264822"/>
                <a:gd name="connsiteY6" fmla="*/ 96215 h 2513751"/>
                <a:gd name="connsiteX7" fmla="*/ 1264572 w 3264822"/>
                <a:gd name="connsiteY7" fmla="*/ 39065 h 2513751"/>
                <a:gd name="connsiteX8" fmla="*/ 1010572 w 3264822"/>
                <a:gd name="connsiteY8" fmla="*/ 965 h 2513751"/>
                <a:gd name="connsiteX9" fmla="*/ 585122 w 3264822"/>
                <a:gd name="connsiteY9" fmla="*/ 20015 h 2513751"/>
                <a:gd name="connsiteX10" fmla="*/ 356522 w 3264822"/>
                <a:gd name="connsiteY10" fmla="*/ 108915 h 2513751"/>
                <a:gd name="connsiteX11" fmla="*/ 248572 w 3264822"/>
                <a:gd name="connsiteY11" fmla="*/ 229565 h 2513751"/>
                <a:gd name="connsiteX12" fmla="*/ 153322 w 3264822"/>
                <a:gd name="connsiteY12" fmla="*/ 420065 h 2513751"/>
                <a:gd name="connsiteX13" fmla="*/ 102522 w 3264822"/>
                <a:gd name="connsiteY13" fmla="*/ 604215 h 2513751"/>
                <a:gd name="connsiteX14" fmla="*/ 77122 w 3264822"/>
                <a:gd name="connsiteY14" fmla="*/ 680415 h 2513751"/>
                <a:gd name="connsiteX15" fmla="*/ 51722 w 3264822"/>
                <a:gd name="connsiteY15" fmla="*/ 985215 h 2513751"/>
                <a:gd name="connsiteX16" fmla="*/ 39022 w 3264822"/>
                <a:gd name="connsiteY16" fmla="*/ 1226515 h 2513751"/>
                <a:gd name="connsiteX17" fmla="*/ 26322 w 3264822"/>
                <a:gd name="connsiteY17" fmla="*/ 1328115 h 2513751"/>
                <a:gd name="connsiteX18" fmla="*/ 13622 w 3264822"/>
                <a:gd name="connsiteY18" fmla="*/ 1442415 h 2513751"/>
                <a:gd name="connsiteX19" fmla="*/ 922 w 3264822"/>
                <a:gd name="connsiteY19" fmla="*/ 1658315 h 2513751"/>
                <a:gd name="connsiteX20" fmla="*/ 39022 w 3264822"/>
                <a:gd name="connsiteY20" fmla="*/ 1944065 h 2513751"/>
                <a:gd name="connsiteX21" fmla="*/ 96172 w 3264822"/>
                <a:gd name="connsiteY21" fmla="*/ 2128215 h 2513751"/>
                <a:gd name="connsiteX22" fmla="*/ 146972 w 3264822"/>
                <a:gd name="connsiteY22" fmla="*/ 2229815 h 2513751"/>
                <a:gd name="connsiteX23" fmla="*/ 229522 w 3264822"/>
                <a:gd name="connsiteY23" fmla="*/ 2356815 h 2513751"/>
                <a:gd name="connsiteX24" fmla="*/ 369222 w 3264822"/>
                <a:gd name="connsiteY24" fmla="*/ 2509215 h 2513751"/>
                <a:gd name="connsiteX25" fmla="*/ 549942 w 3264822"/>
                <a:gd name="connsiteY25" fmla="*/ 2447443 h 2513751"/>
                <a:gd name="connsiteX26" fmla="*/ 791140 w 3264822"/>
                <a:gd name="connsiteY26" fmla="*/ 2186685 h 2513751"/>
                <a:gd name="connsiteX27" fmla="*/ 1023982 w 3264822"/>
                <a:gd name="connsiteY27" fmla="*/ 1986940 h 2513751"/>
                <a:gd name="connsiteX28" fmla="*/ 1645266 w 3264822"/>
                <a:gd name="connsiteY28" fmla="*/ 1874215 h 2513751"/>
                <a:gd name="connsiteX29" fmla="*/ 1829722 w 3264822"/>
                <a:gd name="connsiteY29" fmla="*/ 1785315 h 2513751"/>
                <a:gd name="connsiteX30" fmla="*/ 1918622 w 3264822"/>
                <a:gd name="connsiteY30" fmla="*/ 1709115 h 2513751"/>
                <a:gd name="connsiteX31" fmla="*/ 1982122 w 3264822"/>
                <a:gd name="connsiteY31" fmla="*/ 1671015 h 2513751"/>
                <a:gd name="connsiteX32" fmla="*/ 2096422 w 3264822"/>
                <a:gd name="connsiteY32" fmla="*/ 1569415 h 2513751"/>
                <a:gd name="connsiteX33" fmla="*/ 2185322 w 3264822"/>
                <a:gd name="connsiteY33" fmla="*/ 1518615 h 2513751"/>
                <a:gd name="connsiteX34" fmla="*/ 2312322 w 3264822"/>
                <a:gd name="connsiteY34" fmla="*/ 1417015 h 2513751"/>
                <a:gd name="connsiteX35" fmla="*/ 2426622 w 3264822"/>
                <a:gd name="connsiteY35" fmla="*/ 1328115 h 2513751"/>
                <a:gd name="connsiteX36" fmla="*/ 2540922 w 3264822"/>
                <a:gd name="connsiteY36" fmla="*/ 1226515 h 2513751"/>
                <a:gd name="connsiteX37" fmla="*/ 2706022 w 3264822"/>
                <a:gd name="connsiteY37" fmla="*/ 1093165 h 2513751"/>
                <a:gd name="connsiteX38" fmla="*/ 2921922 w 3264822"/>
                <a:gd name="connsiteY38" fmla="*/ 972515 h 2513751"/>
                <a:gd name="connsiteX39" fmla="*/ 3061622 w 3264822"/>
                <a:gd name="connsiteY39" fmla="*/ 909015 h 2513751"/>
                <a:gd name="connsiteX40" fmla="*/ 3137822 w 3264822"/>
                <a:gd name="connsiteY40" fmla="*/ 794715 h 2513751"/>
                <a:gd name="connsiteX41" fmla="*/ 3163222 w 3264822"/>
                <a:gd name="connsiteY41" fmla="*/ 489915 h 2513751"/>
                <a:gd name="connsiteX42" fmla="*/ 3239422 w 3264822"/>
                <a:gd name="connsiteY42" fmla="*/ 413715 h 2513751"/>
                <a:gd name="connsiteX43" fmla="*/ 3264822 w 3264822"/>
                <a:gd name="connsiteY43" fmla="*/ 337515 h 2513751"/>
                <a:gd name="connsiteX44" fmla="*/ 3245772 w 3264822"/>
                <a:gd name="connsiteY44" fmla="*/ 229565 h 2513751"/>
                <a:gd name="connsiteX45" fmla="*/ 3150522 w 3264822"/>
                <a:gd name="connsiteY45" fmla="*/ 137490 h 2513751"/>
                <a:gd name="connsiteX46" fmla="*/ 2680622 w 3264822"/>
                <a:gd name="connsiteY46" fmla="*/ 86690 h 2513751"/>
                <a:gd name="connsiteX0" fmla="*/ 2407572 w 3264822"/>
                <a:gd name="connsiteY0" fmla="*/ 83515 h 2513751"/>
                <a:gd name="connsiteX1" fmla="*/ 2134522 w 3264822"/>
                <a:gd name="connsiteY1" fmla="*/ 159715 h 2513751"/>
                <a:gd name="connsiteX2" fmla="*/ 2083722 w 3264822"/>
                <a:gd name="connsiteY2" fmla="*/ 185115 h 2513751"/>
                <a:gd name="connsiteX3" fmla="*/ 2032922 w 3264822"/>
                <a:gd name="connsiteY3" fmla="*/ 197815 h 2513751"/>
                <a:gd name="connsiteX4" fmla="*/ 1994822 w 3264822"/>
                <a:gd name="connsiteY4" fmla="*/ 210515 h 2513751"/>
                <a:gd name="connsiteX5" fmla="*/ 1791622 w 3264822"/>
                <a:gd name="connsiteY5" fmla="*/ 153365 h 2513751"/>
                <a:gd name="connsiteX6" fmla="*/ 1569372 w 3264822"/>
                <a:gd name="connsiteY6" fmla="*/ 96215 h 2513751"/>
                <a:gd name="connsiteX7" fmla="*/ 1264572 w 3264822"/>
                <a:gd name="connsiteY7" fmla="*/ 39065 h 2513751"/>
                <a:gd name="connsiteX8" fmla="*/ 1010572 w 3264822"/>
                <a:gd name="connsiteY8" fmla="*/ 965 h 2513751"/>
                <a:gd name="connsiteX9" fmla="*/ 585122 w 3264822"/>
                <a:gd name="connsiteY9" fmla="*/ 20015 h 2513751"/>
                <a:gd name="connsiteX10" fmla="*/ 356522 w 3264822"/>
                <a:gd name="connsiteY10" fmla="*/ 108915 h 2513751"/>
                <a:gd name="connsiteX11" fmla="*/ 248572 w 3264822"/>
                <a:gd name="connsiteY11" fmla="*/ 229565 h 2513751"/>
                <a:gd name="connsiteX12" fmla="*/ 153322 w 3264822"/>
                <a:gd name="connsiteY12" fmla="*/ 420065 h 2513751"/>
                <a:gd name="connsiteX13" fmla="*/ 102522 w 3264822"/>
                <a:gd name="connsiteY13" fmla="*/ 604215 h 2513751"/>
                <a:gd name="connsiteX14" fmla="*/ 77122 w 3264822"/>
                <a:gd name="connsiteY14" fmla="*/ 680415 h 2513751"/>
                <a:gd name="connsiteX15" fmla="*/ 51722 w 3264822"/>
                <a:gd name="connsiteY15" fmla="*/ 985215 h 2513751"/>
                <a:gd name="connsiteX16" fmla="*/ 39022 w 3264822"/>
                <a:gd name="connsiteY16" fmla="*/ 1226515 h 2513751"/>
                <a:gd name="connsiteX17" fmla="*/ 26322 w 3264822"/>
                <a:gd name="connsiteY17" fmla="*/ 1328115 h 2513751"/>
                <a:gd name="connsiteX18" fmla="*/ 13622 w 3264822"/>
                <a:gd name="connsiteY18" fmla="*/ 1442415 h 2513751"/>
                <a:gd name="connsiteX19" fmla="*/ 922 w 3264822"/>
                <a:gd name="connsiteY19" fmla="*/ 1658315 h 2513751"/>
                <a:gd name="connsiteX20" fmla="*/ 39022 w 3264822"/>
                <a:gd name="connsiteY20" fmla="*/ 1944065 h 2513751"/>
                <a:gd name="connsiteX21" fmla="*/ 96172 w 3264822"/>
                <a:gd name="connsiteY21" fmla="*/ 2128215 h 2513751"/>
                <a:gd name="connsiteX22" fmla="*/ 146972 w 3264822"/>
                <a:gd name="connsiteY22" fmla="*/ 2229815 h 2513751"/>
                <a:gd name="connsiteX23" fmla="*/ 229522 w 3264822"/>
                <a:gd name="connsiteY23" fmla="*/ 2356815 h 2513751"/>
                <a:gd name="connsiteX24" fmla="*/ 369222 w 3264822"/>
                <a:gd name="connsiteY24" fmla="*/ 2509215 h 2513751"/>
                <a:gd name="connsiteX25" fmla="*/ 549942 w 3264822"/>
                <a:gd name="connsiteY25" fmla="*/ 2447443 h 2513751"/>
                <a:gd name="connsiteX26" fmla="*/ 791140 w 3264822"/>
                <a:gd name="connsiteY26" fmla="*/ 2186685 h 2513751"/>
                <a:gd name="connsiteX27" fmla="*/ 1023982 w 3264822"/>
                <a:gd name="connsiteY27" fmla="*/ 1986940 h 2513751"/>
                <a:gd name="connsiteX28" fmla="*/ 1645266 w 3264822"/>
                <a:gd name="connsiteY28" fmla="*/ 1874215 h 2513751"/>
                <a:gd name="connsiteX29" fmla="*/ 1829722 w 3264822"/>
                <a:gd name="connsiteY29" fmla="*/ 1785315 h 2513751"/>
                <a:gd name="connsiteX30" fmla="*/ 1918622 w 3264822"/>
                <a:gd name="connsiteY30" fmla="*/ 1709115 h 2513751"/>
                <a:gd name="connsiteX31" fmla="*/ 1982122 w 3264822"/>
                <a:gd name="connsiteY31" fmla="*/ 1671015 h 2513751"/>
                <a:gd name="connsiteX32" fmla="*/ 2096422 w 3264822"/>
                <a:gd name="connsiteY32" fmla="*/ 1569415 h 2513751"/>
                <a:gd name="connsiteX33" fmla="*/ 2127866 w 3264822"/>
                <a:gd name="connsiteY33" fmla="*/ 1418539 h 2513751"/>
                <a:gd name="connsiteX34" fmla="*/ 2312322 w 3264822"/>
                <a:gd name="connsiteY34" fmla="*/ 1417015 h 2513751"/>
                <a:gd name="connsiteX35" fmla="*/ 2426622 w 3264822"/>
                <a:gd name="connsiteY35" fmla="*/ 1328115 h 2513751"/>
                <a:gd name="connsiteX36" fmla="*/ 2540922 w 3264822"/>
                <a:gd name="connsiteY36" fmla="*/ 1226515 h 2513751"/>
                <a:gd name="connsiteX37" fmla="*/ 2706022 w 3264822"/>
                <a:gd name="connsiteY37" fmla="*/ 1093165 h 2513751"/>
                <a:gd name="connsiteX38" fmla="*/ 2921922 w 3264822"/>
                <a:gd name="connsiteY38" fmla="*/ 972515 h 2513751"/>
                <a:gd name="connsiteX39" fmla="*/ 3061622 w 3264822"/>
                <a:gd name="connsiteY39" fmla="*/ 909015 h 2513751"/>
                <a:gd name="connsiteX40" fmla="*/ 3137822 w 3264822"/>
                <a:gd name="connsiteY40" fmla="*/ 794715 h 2513751"/>
                <a:gd name="connsiteX41" fmla="*/ 3163222 w 3264822"/>
                <a:gd name="connsiteY41" fmla="*/ 489915 h 2513751"/>
                <a:gd name="connsiteX42" fmla="*/ 3239422 w 3264822"/>
                <a:gd name="connsiteY42" fmla="*/ 413715 h 2513751"/>
                <a:gd name="connsiteX43" fmla="*/ 3264822 w 3264822"/>
                <a:gd name="connsiteY43" fmla="*/ 337515 h 2513751"/>
                <a:gd name="connsiteX44" fmla="*/ 3245772 w 3264822"/>
                <a:gd name="connsiteY44" fmla="*/ 229565 h 2513751"/>
                <a:gd name="connsiteX45" fmla="*/ 3150522 w 3264822"/>
                <a:gd name="connsiteY45" fmla="*/ 137490 h 2513751"/>
                <a:gd name="connsiteX46" fmla="*/ 2680622 w 3264822"/>
                <a:gd name="connsiteY46" fmla="*/ 86690 h 2513751"/>
                <a:gd name="connsiteX0" fmla="*/ 2407572 w 3264822"/>
                <a:gd name="connsiteY0" fmla="*/ 83515 h 2513751"/>
                <a:gd name="connsiteX1" fmla="*/ 2134522 w 3264822"/>
                <a:gd name="connsiteY1" fmla="*/ 159715 h 2513751"/>
                <a:gd name="connsiteX2" fmla="*/ 2083722 w 3264822"/>
                <a:gd name="connsiteY2" fmla="*/ 185115 h 2513751"/>
                <a:gd name="connsiteX3" fmla="*/ 2032922 w 3264822"/>
                <a:gd name="connsiteY3" fmla="*/ 197815 h 2513751"/>
                <a:gd name="connsiteX4" fmla="*/ 1994822 w 3264822"/>
                <a:gd name="connsiteY4" fmla="*/ 210515 h 2513751"/>
                <a:gd name="connsiteX5" fmla="*/ 1791622 w 3264822"/>
                <a:gd name="connsiteY5" fmla="*/ 153365 h 2513751"/>
                <a:gd name="connsiteX6" fmla="*/ 1569372 w 3264822"/>
                <a:gd name="connsiteY6" fmla="*/ 96215 h 2513751"/>
                <a:gd name="connsiteX7" fmla="*/ 1264572 w 3264822"/>
                <a:gd name="connsiteY7" fmla="*/ 39065 h 2513751"/>
                <a:gd name="connsiteX8" fmla="*/ 1010572 w 3264822"/>
                <a:gd name="connsiteY8" fmla="*/ 965 h 2513751"/>
                <a:gd name="connsiteX9" fmla="*/ 585122 w 3264822"/>
                <a:gd name="connsiteY9" fmla="*/ 20015 h 2513751"/>
                <a:gd name="connsiteX10" fmla="*/ 356522 w 3264822"/>
                <a:gd name="connsiteY10" fmla="*/ 108915 h 2513751"/>
                <a:gd name="connsiteX11" fmla="*/ 248572 w 3264822"/>
                <a:gd name="connsiteY11" fmla="*/ 229565 h 2513751"/>
                <a:gd name="connsiteX12" fmla="*/ 153322 w 3264822"/>
                <a:gd name="connsiteY12" fmla="*/ 420065 h 2513751"/>
                <a:gd name="connsiteX13" fmla="*/ 102522 w 3264822"/>
                <a:gd name="connsiteY13" fmla="*/ 604215 h 2513751"/>
                <a:gd name="connsiteX14" fmla="*/ 77122 w 3264822"/>
                <a:gd name="connsiteY14" fmla="*/ 680415 h 2513751"/>
                <a:gd name="connsiteX15" fmla="*/ 51722 w 3264822"/>
                <a:gd name="connsiteY15" fmla="*/ 985215 h 2513751"/>
                <a:gd name="connsiteX16" fmla="*/ 39022 w 3264822"/>
                <a:gd name="connsiteY16" fmla="*/ 1226515 h 2513751"/>
                <a:gd name="connsiteX17" fmla="*/ 26322 w 3264822"/>
                <a:gd name="connsiteY17" fmla="*/ 1328115 h 2513751"/>
                <a:gd name="connsiteX18" fmla="*/ 13622 w 3264822"/>
                <a:gd name="connsiteY18" fmla="*/ 1442415 h 2513751"/>
                <a:gd name="connsiteX19" fmla="*/ 922 w 3264822"/>
                <a:gd name="connsiteY19" fmla="*/ 1658315 h 2513751"/>
                <a:gd name="connsiteX20" fmla="*/ 39022 w 3264822"/>
                <a:gd name="connsiteY20" fmla="*/ 1944065 h 2513751"/>
                <a:gd name="connsiteX21" fmla="*/ 96172 w 3264822"/>
                <a:gd name="connsiteY21" fmla="*/ 2128215 h 2513751"/>
                <a:gd name="connsiteX22" fmla="*/ 146972 w 3264822"/>
                <a:gd name="connsiteY22" fmla="*/ 2229815 h 2513751"/>
                <a:gd name="connsiteX23" fmla="*/ 229522 w 3264822"/>
                <a:gd name="connsiteY23" fmla="*/ 2356815 h 2513751"/>
                <a:gd name="connsiteX24" fmla="*/ 369222 w 3264822"/>
                <a:gd name="connsiteY24" fmla="*/ 2509215 h 2513751"/>
                <a:gd name="connsiteX25" fmla="*/ 549942 w 3264822"/>
                <a:gd name="connsiteY25" fmla="*/ 2447443 h 2513751"/>
                <a:gd name="connsiteX26" fmla="*/ 791140 w 3264822"/>
                <a:gd name="connsiteY26" fmla="*/ 2186685 h 2513751"/>
                <a:gd name="connsiteX27" fmla="*/ 1023982 w 3264822"/>
                <a:gd name="connsiteY27" fmla="*/ 1986940 h 2513751"/>
                <a:gd name="connsiteX28" fmla="*/ 1645266 w 3264822"/>
                <a:gd name="connsiteY28" fmla="*/ 1874215 h 2513751"/>
                <a:gd name="connsiteX29" fmla="*/ 1829722 w 3264822"/>
                <a:gd name="connsiteY29" fmla="*/ 1785315 h 2513751"/>
                <a:gd name="connsiteX30" fmla="*/ 1918622 w 3264822"/>
                <a:gd name="connsiteY30" fmla="*/ 1709115 h 2513751"/>
                <a:gd name="connsiteX31" fmla="*/ 1982122 w 3264822"/>
                <a:gd name="connsiteY31" fmla="*/ 1671015 h 2513751"/>
                <a:gd name="connsiteX32" fmla="*/ 2096422 w 3264822"/>
                <a:gd name="connsiteY32" fmla="*/ 1569415 h 2513751"/>
                <a:gd name="connsiteX33" fmla="*/ 2312322 w 3264822"/>
                <a:gd name="connsiteY33" fmla="*/ 1417015 h 2513751"/>
                <a:gd name="connsiteX34" fmla="*/ 2426622 w 3264822"/>
                <a:gd name="connsiteY34" fmla="*/ 1328115 h 2513751"/>
                <a:gd name="connsiteX35" fmla="*/ 2540922 w 3264822"/>
                <a:gd name="connsiteY35" fmla="*/ 1226515 h 2513751"/>
                <a:gd name="connsiteX36" fmla="*/ 2706022 w 3264822"/>
                <a:gd name="connsiteY36" fmla="*/ 1093165 h 2513751"/>
                <a:gd name="connsiteX37" fmla="*/ 2921922 w 3264822"/>
                <a:gd name="connsiteY37" fmla="*/ 972515 h 2513751"/>
                <a:gd name="connsiteX38" fmla="*/ 3061622 w 3264822"/>
                <a:gd name="connsiteY38" fmla="*/ 909015 h 2513751"/>
                <a:gd name="connsiteX39" fmla="*/ 3137822 w 3264822"/>
                <a:gd name="connsiteY39" fmla="*/ 794715 h 2513751"/>
                <a:gd name="connsiteX40" fmla="*/ 3163222 w 3264822"/>
                <a:gd name="connsiteY40" fmla="*/ 489915 h 2513751"/>
                <a:gd name="connsiteX41" fmla="*/ 3239422 w 3264822"/>
                <a:gd name="connsiteY41" fmla="*/ 413715 h 2513751"/>
                <a:gd name="connsiteX42" fmla="*/ 3264822 w 3264822"/>
                <a:gd name="connsiteY42" fmla="*/ 337515 h 2513751"/>
                <a:gd name="connsiteX43" fmla="*/ 3245772 w 3264822"/>
                <a:gd name="connsiteY43" fmla="*/ 229565 h 2513751"/>
                <a:gd name="connsiteX44" fmla="*/ 3150522 w 3264822"/>
                <a:gd name="connsiteY44" fmla="*/ 137490 h 2513751"/>
                <a:gd name="connsiteX45" fmla="*/ 2680622 w 3264822"/>
                <a:gd name="connsiteY45" fmla="*/ 86690 h 2513751"/>
                <a:gd name="connsiteX0" fmla="*/ 2407572 w 3264822"/>
                <a:gd name="connsiteY0" fmla="*/ 83515 h 2513751"/>
                <a:gd name="connsiteX1" fmla="*/ 2134522 w 3264822"/>
                <a:gd name="connsiteY1" fmla="*/ 159715 h 2513751"/>
                <a:gd name="connsiteX2" fmla="*/ 2083722 w 3264822"/>
                <a:gd name="connsiteY2" fmla="*/ 185115 h 2513751"/>
                <a:gd name="connsiteX3" fmla="*/ 2032922 w 3264822"/>
                <a:gd name="connsiteY3" fmla="*/ 197815 h 2513751"/>
                <a:gd name="connsiteX4" fmla="*/ 1994822 w 3264822"/>
                <a:gd name="connsiteY4" fmla="*/ 210515 h 2513751"/>
                <a:gd name="connsiteX5" fmla="*/ 1791622 w 3264822"/>
                <a:gd name="connsiteY5" fmla="*/ 153365 h 2513751"/>
                <a:gd name="connsiteX6" fmla="*/ 1569372 w 3264822"/>
                <a:gd name="connsiteY6" fmla="*/ 96215 h 2513751"/>
                <a:gd name="connsiteX7" fmla="*/ 1264572 w 3264822"/>
                <a:gd name="connsiteY7" fmla="*/ 39065 h 2513751"/>
                <a:gd name="connsiteX8" fmla="*/ 1010572 w 3264822"/>
                <a:gd name="connsiteY8" fmla="*/ 965 h 2513751"/>
                <a:gd name="connsiteX9" fmla="*/ 585122 w 3264822"/>
                <a:gd name="connsiteY9" fmla="*/ 20015 h 2513751"/>
                <a:gd name="connsiteX10" fmla="*/ 356522 w 3264822"/>
                <a:gd name="connsiteY10" fmla="*/ 108915 h 2513751"/>
                <a:gd name="connsiteX11" fmla="*/ 248572 w 3264822"/>
                <a:gd name="connsiteY11" fmla="*/ 229565 h 2513751"/>
                <a:gd name="connsiteX12" fmla="*/ 153322 w 3264822"/>
                <a:gd name="connsiteY12" fmla="*/ 420065 h 2513751"/>
                <a:gd name="connsiteX13" fmla="*/ 102522 w 3264822"/>
                <a:gd name="connsiteY13" fmla="*/ 604215 h 2513751"/>
                <a:gd name="connsiteX14" fmla="*/ 77122 w 3264822"/>
                <a:gd name="connsiteY14" fmla="*/ 680415 h 2513751"/>
                <a:gd name="connsiteX15" fmla="*/ 51722 w 3264822"/>
                <a:gd name="connsiteY15" fmla="*/ 985215 h 2513751"/>
                <a:gd name="connsiteX16" fmla="*/ 39022 w 3264822"/>
                <a:gd name="connsiteY16" fmla="*/ 1226515 h 2513751"/>
                <a:gd name="connsiteX17" fmla="*/ 26322 w 3264822"/>
                <a:gd name="connsiteY17" fmla="*/ 1328115 h 2513751"/>
                <a:gd name="connsiteX18" fmla="*/ 13622 w 3264822"/>
                <a:gd name="connsiteY18" fmla="*/ 1442415 h 2513751"/>
                <a:gd name="connsiteX19" fmla="*/ 922 w 3264822"/>
                <a:gd name="connsiteY19" fmla="*/ 1658315 h 2513751"/>
                <a:gd name="connsiteX20" fmla="*/ 39022 w 3264822"/>
                <a:gd name="connsiteY20" fmla="*/ 1944065 h 2513751"/>
                <a:gd name="connsiteX21" fmla="*/ 96172 w 3264822"/>
                <a:gd name="connsiteY21" fmla="*/ 2128215 h 2513751"/>
                <a:gd name="connsiteX22" fmla="*/ 146972 w 3264822"/>
                <a:gd name="connsiteY22" fmla="*/ 2229815 h 2513751"/>
                <a:gd name="connsiteX23" fmla="*/ 229522 w 3264822"/>
                <a:gd name="connsiteY23" fmla="*/ 2356815 h 2513751"/>
                <a:gd name="connsiteX24" fmla="*/ 369222 w 3264822"/>
                <a:gd name="connsiteY24" fmla="*/ 2509215 h 2513751"/>
                <a:gd name="connsiteX25" fmla="*/ 549942 w 3264822"/>
                <a:gd name="connsiteY25" fmla="*/ 2447443 h 2513751"/>
                <a:gd name="connsiteX26" fmla="*/ 791140 w 3264822"/>
                <a:gd name="connsiteY26" fmla="*/ 2186685 h 2513751"/>
                <a:gd name="connsiteX27" fmla="*/ 1023982 w 3264822"/>
                <a:gd name="connsiteY27" fmla="*/ 1986940 h 2513751"/>
                <a:gd name="connsiteX28" fmla="*/ 1645266 w 3264822"/>
                <a:gd name="connsiteY28" fmla="*/ 1874215 h 2513751"/>
                <a:gd name="connsiteX29" fmla="*/ 1829722 w 3264822"/>
                <a:gd name="connsiteY29" fmla="*/ 1785315 h 2513751"/>
                <a:gd name="connsiteX30" fmla="*/ 1918622 w 3264822"/>
                <a:gd name="connsiteY30" fmla="*/ 1709115 h 2513751"/>
                <a:gd name="connsiteX31" fmla="*/ 1982122 w 3264822"/>
                <a:gd name="connsiteY31" fmla="*/ 1671015 h 2513751"/>
                <a:gd name="connsiteX32" fmla="*/ 2105999 w 3264822"/>
                <a:gd name="connsiteY32" fmla="*/ 1489354 h 2513751"/>
                <a:gd name="connsiteX33" fmla="*/ 2312322 w 3264822"/>
                <a:gd name="connsiteY33" fmla="*/ 1417015 h 2513751"/>
                <a:gd name="connsiteX34" fmla="*/ 2426622 w 3264822"/>
                <a:gd name="connsiteY34" fmla="*/ 1328115 h 2513751"/>
                <a:gd name="connsiteX35" fmla="*/ 2540922 w 3264822"/>
                <a:gd name="connsiteY35" fmla="*/ 1226515 h 2513751"/>
                <a:gd name="connsiteX36" fmla="*/ 2706022 w 3264822"/>
                <a:gd name="connsiteY36" fmla="*/ 1093165 h 2513751"/>
                <a:gd name="connsiteX37" fmla="*/ 2921922 w 3264822"/>
                <a:gd name="connsiteY37" fmla="*/ 972515 h 2513751"/>
                <a:gd name="connsiteX38" fmla="*/ 3061622 w 3264822"/>
                <a:gd name="connsiteY38" fmla="*/ 909015 h 2513751"/>
                <a:gd name="connsiteX39" fmla="*/ 3137822 w 3264822"/>
                <a:gd name="connsiteY39" fmla="*/ 794715 h 2513751"/>
                <a:gd name="connsiteX40" fmla="*/ 3163222 w 3264822"/>
                <a:gd name="connsiteY40" fmla="*/ 489915 h 2513751"/>
                <a:gd name="connsiteX41" fmla="*/ 3239422 w 3264822"/>
                <a:gd name="connsiteY41" fmla="*/ 413715 h 2513751"/>
                <a:gd name="connsiteX42" fmla="*/ 3264822 w 3264822"/>
                <a:gd name="connsiteY42" fmla="*/ 337515 h 2513751"/>
                <a:gd name="connsiteX43" fmla="*/ 3245772 w 3264822"/>
                <a:gd name="connsiteY43" fmla="*/ 229565 h 2513751"/>
                <a:gd name="connsiteX44" fmla="*/ 3150522 w 3264822"/>
                <a:gd name="connsiteY44" fmla="*/ 137490 h 2513751"/>
                <a:gd name="connsiteX45" fmla="*/ 2680622 w 3264822"/>
                <a:gd name="connsiteY45" fmla="*/ 86690 h 2513751"/>
                <a:gd name="connsiteX0" fmla="*/ 2407572 w 3400587"/>
                <a:gd name="connsiteY0" fmla="*/ 83515 h 2513751"/>
                <a:gd name="connsiteX1" fmla="*/ 2134522 w 3400587"/>
                <a:gd name="connsiteY1" fmla="*/ 159715 h 2513751"/>
                <a:gd name="connsiteX2" fmla="*/ 2083722 w 3400587"/>
                <a:gd name="connsiteY2" fmla="*/ 185115 h 2513751"/>
                <a:gd name="connsiteX3" fmla="*/ 2032922 w 3400587"/>
                <a:gd name="connsiteY3" fmla="*/ 197815 h 2513751"/>
                <a:gd name="connsiteX4" fmla="*/ 1994822 w 3400587"/>
                <a:gd name="connsiteY4" fmla="*/ 210515 h 2513751"/>
                <a:gd name="connsiteX5" fmla="*/ 1791622 w 3400587"/>
                <a:gd name="connsiteY5" fmla="*/ 153365 h 2513751"/>
                <a:gd name="connsiteX6" fmla="*/ 1569372 w 3400587"/>
                <a:gd name="connsiteY6" fmla="*/ 96215 h 2513751"/>
                <a:gd name="connsiteX7" fmla="*/ 1264572 w 3400587"/>
                <a:gd name="connsiteY7" fmla="*/ 39065 h 2513751"/>
                <a:gd name="connsiteX8" fmla="*/ 1010572 w 3400587"/>
                <a:gd name="connsiteY8" fmla="*/ 965 h 2513751"/>
                <a:gd name="connsiteX9" fmla="*/ 585122 w 3400587"/>
                <a:gd name="connsiteY9" fmla="*/ 20015 h 2513751"/>
                <a:gd name="connsiteX10" fmla="*/ 356522 w 3400587"/>
                <a:gd name="connsiteY10" fmla="*/ 108915 h 2513751"/>
                <a:gd name="connsiteX11" fmla="*/ 248572 w 3400587"/>
                <a:gd name="connsiteY11" fmla="*/ 229565 h 2513751"/>
                <a:gd name="connsiteX12" fmla="*/ 153322 w 3400587"/>
                <a:gd name="connsiteY12" fmla="*/ 420065 h 2513751"/>
                <a:gd name="connsiteX13" fmla="*/ 102522 w 3400587"/>
                <a:gd name="connsiteY13" fmla="*/ 604215 h 2513751"/>
                <a:gd name="connsiteX14" fmla="*/ 77122 w 3400587"/>
                <a:gd name="connsiteY14" fmla="*/ 680415 h 2513751"/>
                <a:gd name="connsiteX15" fmla="*/ 51722 w 3400587"/>
                <a:gd name="connsiteY15" fmla="*/ 985215 h 2513751"/>
                <a:gd name="connsiteX16" fmla="*/ 39022 w 3400587"/>
                <a:gd name="connsiteY16" fmla="*/ 1226515 h 2513751"/>
                <a:gd name="connsiteX17" fmla="*/ 26322 w 3400587"/>
                <a:gd name="connsiteY17" fmla="*/ 1328115 h 2513751"/>
                <a:gd name="connsiteX18" fmla="*/ 13622 w 3400587"/>
                <a:gd name="connsiteY18" fmla="*/ 1442415 h 2513751"/>
                <a:gd name="connsiteX19" fmla="*/ 922 w 3400587"/>
                <a:gd name="connsiteY19" fmla="*/ 1658315 h 2513751"/>
                <a:gd name="connsiteX20" fmla="*/ 39022 w 3400587"/>
                <a:gd name="connsiteY20" fmla="*/ 1944065 h 2513751"/>
                <a:gd name="connsiteX21" fmla="*/ 96172 w 3400587"/>
                <a:gd name="connsiteY21" fmla="*/ 2128215 h 2513751"/>
                <a:gd name="connsiteX22" fmla="*/ 146972 w 3400587"/>
                <a:gd name="connsiteY22" fmla="*/ 2229815 h 2513751"/>
                <a:gd name="connsiteX23" fmla="*/ 229522 w 3400587"/>
                <a:gd name="connsiteY23" fmla="*/ 2356815 h 2513751"/>
                <a:gd name="connsiteX24" fmla="*/ 369222 w 3400587"/>
                <a:gd name="connsiteY24" fmla="*/ 2509215 h 2513751"/>
                <a:gd name="connsiteX25" fmla="*/ 549942 w 3400587"/>
                <a:gd name="connsiteY25" fmla="*/ 2447443 h 2513751"/>
                <a:gd name="connsiteX26" fmla="*/ 791140 w 3400587"/>
                <a:gd name="connsiteY26" fmla="*/ 2186685 h 2513751"/>
                <a:gd name="connsiteX27" fmla="*/ 1023982 w 3400587"/>
                <a:gd name="connsiteY27" fmla="*/ 1986940 h 2513751"/>
                <a:gd name="connsiteX28" fmla="*/ 1645266 w 3400587"/>
                <a:gd name="connsiteY28" fmla="*/ 1874215 h 2513751"/>
                <a:gd name="connsiteX29" fmla="*/ 1829722 w 3400587"/>
                <a:gd name="connsiteY29" fmla="*/ 1785315 h 2513751"/>
                <a:gd name="connsiteX30" fmla="*/ 1918622 w 3400587"/>
                <a:gd name="connsiteY30" fmla="*/ 1709115 h 2513751"/>
                <a:gd name="connsiteX31" fmla="*/ 1982122 w 3400587"/>
                <a:gd name="connsiteY31" fmla="*/ 1671015 h 2513751"/>
                <a:gd name="connsiteX32" fmla="*/ 2105999 w 3400587"/>
                <a:gd name="connsiteY32" fmla="*/ 1489354 h 2513751"/>
                <a:gd name="connsiteX33" fmla="*/ 2312322 w 3400587"/>
                <a:gd name="connsiteY33" fmla="*/ 1417015 h 2513751"/>
                <a:gd name="connsiteX34" fmla="*/ 2426622 w 3400587"/>
                <a:gd name="connsiteY34" fmla="*/ 1328115 h 2513751"/>
                <a:gd name="connsiteX35" fmla="*/ 2540922 w 3400587"/>
                <a:gd name="connsiteY35" fmla="*/ 1226515 h 2513751"/>
                <a:gd name="connsiteX36" fmla="*/ 2706022 w 3400587"/>
                <a:gd name="connsiteY36" fmla="*/ 1093165 h 2513751"/>
                <a:gd name="connsiteX37" fmla="*/ 2921922 w 3400587"/>
                <a:gd name="connsiteY37" fmla="*/ 972515 h 2513751"/>
                <a:gd name="connsiteX38" fmla="*/ 3061622 w 3400587"/>
                <a:gd name="connsiteY38" fmla="*/ 909015 h 2513751"/>
                <a:gd name="connsiteX39" fmla="*/ 3137822 w 3400587"/>
                <a:gd name="connsiteY39" fmla="*/ 794715 h 2513751"/>
                <a:gd name="connsiteX40" fmla="*/ 3163222 w 3400587"/>
                <a:gd name="connsiteY40" fmla="*/ 489915 h 2513751"/>
                <a:gd name="connsiteX41" fmla="*/ 3239422 w 3400587"/>
                <a:gd name="connsiteY41" fmla="*/ 413715 h 2513751"/>
                <a:gd name="connsiteX42" fmla="*/ 3264822 w 3400587"/>
                <a:gd name="connsiteY42" fmla="*/ 337515 h 2513751"/>
                <a:gd name="connsiteX43" fmla="*/ 3398988 w 3400587"/>
                <a:gd name="connsiteY43" fmla="*/ 269595 h 2513751"/>
                <a:gd name="connsiteX44" fmla="*/ 3150522 w 3400587"/>
                <a:gd name="connsiteY44" fmla="*/ 137490 h 2513751"/>
                <a:gd name="connsiteX45" fmla="*/ 2680622 w 3400587"/>
                <a:gd name="connsiteY45" fmla="*/ 86690 h 2513751"/>
                <a:gd name="connsiteX0" fmla="*/ 2407572 w 3400118"/>
                <a:gd name="connsiteY0" fmla="*/ 83515 h 2513751"/>
                <a:gd name="connsiteX1" fmla="*/ 2134522 w 3400118"/>
                <a:gd name="connsiteY1" fmla="*/ 159715 h 2513751"/>
                <a:gd name="connsiteX2" fmla="*/ 2083722 w 3400118"/>
                <a:gd name="connsiteY2" fmla="*/ 185115 h 2513751"/>
                <a:gd name="connsiteX3" fmla="*/ 2032922 w 3400118"/>
                <a:gd name="connsiteY3" fmla="*/ 197815 h 2513751"/>
                <a:gd name="connsiteX4" fmla="*/ 1994822 w 3400118"/>
                <a:gd name="connsiteY4" fmla="*/ 210515 h 2513751"/>
                <a:gd name="connsiteX5" fmla="*/ 1791622 w 3400118"/>
                <a:gd name="connsiteY5" fmla="*/ 153365 h 2513751"/>
                <a:gd name="connsiteX6" fmla="*/ 1569372 w 3400118"/>
                <a:gd name="connsiteY6" fmla="*/ 96215 h 2513751"/>
                <a:gd name="connsiteX7" fmla="*/ 1264572 w 3400118"/>
                <a:gd name="connsiteY7" fmla="*/ 39065 h 2513751"/>
                <a:gd name="connsiteX8" fmla="*/ 1010572 w 3400118"/>
                <a:gd name="connsiteY8" fmla="*/ 965 h 2513751"/>
                <a:gd name="connsiteX9" fmla="*/ 585122 w 3400118"/>
                <a:gd name="connsiteY9" fmla="*/ 20015 h 2513751"/>
                <a:gd name="connsiteX10" fmla="*/ 356522 w 3400118"/>
                <a:gd name="connsiteY10" fmla="*/ 108915 h 2513751"/>
                <a:gd name="connsiteX11" fmla="*/ 248572 w 3400118"/>
                <a:gd name="connsiteY11" fmla="*/ 229565 h 2513751"/>
                <a:gd name="connsiteX12" fmla="*/ 153322 w 3400118"/>
                <a:gd name="connsiteY12" fmla="*/ 420065 h 2513751"/>
                <a:gd name="connsiteX13" fmla="*/ 102522 w 3400118"/>
                <a:gd name="connsiteY13" fmla="*/ 604215 h 2513751"/>
                <a:gd name="connsiteX14" fmla="*/ 77122 w 3400118"/>
                <a:gd name="connsiteY14" fmla="*/ 680415 h 2513751"/>
                <a:gd name="connsiteX15" fmla="*/ 51722 w 3400118"/>
                <a:gd name="connsiteY15" fmla="*/ 985215 h 2513751"/>
                <a:gd name="connsiteX16" fmla="*/ 39022 w 3400118"/>
                <a:gd name="connsiteY16" fmla="*/ 1226515 h 2513751"/>
                <a:gd name="connsiteX17" fmla="*/ 26322 w 3400118"/>
                <a:gd name="connsiteY17" fmla="*/ 1328115 h 2513751"/>
                <a:gd name="connsiteX18" fmla="*/ 13622 w 3400118"/>
                <a:gd name="connsiteY18" fmla="*/ 1442415 h 2513751"/>
                <a:gd name="connsiteX19" fmla="*/ 922 w 3400118"/>
                <a:gd name="connsiteY19" fmla="*/ 1658315 h 2513751"/>
                <a:gd name="connsiteX20" fmla="*/ 39022 w 3400118"/>
                <a:gd name="connsiteY20" fmla="*/ 1944065 h 2513751"/>
                <a:gd name="connsiteX21" fmla="*/ 96172 w 3400118"/>
                <a:gd name="connsiteY21" fmla="*/ 2128215 h 2513751"/>
                <a:gd name="connsiteX22" fmla="*/ 146972 w 3400118"/>
                <a:gd name="connsiteY22" fmla="*/ 2229815 h 2513751"/>
                <a:gd name="connsiteX23" fmla="*/ 229522 w 3400118"/>
                <a:gd name="connsiteY23" fmla="*/ 2356815 h 2513751"/>
                <a:gd name="connsiteX24" fmla="*/ 369222 w 3400118"/>
                <a:gd name="connsiteY24" fmla="*/ 2509215 h 2513751"/>
                <a:gd name="connsiteX25" fmla="*/ 549942 w 3400118"/>
                <a:gd name="connsiteY25" fmla="*/ 2447443 h 2513751"/>
                <a:gd name="connsiteX26" fmla="*/ 791140 w 3400118"/>
                <a:gd name="connsiteY26" fmla="*/ 2186685 h 2513751"/>
                <a:gd name="connsiteX27" fmla="*/ 1023982 w 3400118"/>
                <a:gd name="connsiteY27" fmla="*/ 1986940 h 2513751"/>
                <a:gd name="connsiteX28" fmla="*/ 1645266 w 3400118"/>
                <a:gd name="connsiteY28" fmla="*/ 1874215 h 2513751"/>
                <a:gd name="connsiteX29" fmla="*/ 1829722 w 3400118"/>
                <a:gd name="connsiteY29" fmla="*/ 1785315 h 2513751"/>
                <a:gd name="connsiteX30" fmla="*/ 1918622 w 3400118"/>
                <a:gd name="connsiteY30" fmla="*/ 1709115 h 2513751"/>
                <a:gd name="connsiteX31" fmla="*/ 1982122 w 3400118"/>
                <a:gd name="connsiteY31" fmla="*/ 1671015 h 2513751"/>
                <a:gd name="connsiteX32" fmla="*/ 2105999 w 3400118"/>
                <a:gd name="connsiteY32" fmla="*/ 1489354 h 2513751"/>
                <a:gd name="connsiteX33" fmla="*/ 2312322 w 3400118"/>
                <a:gd name="connsiteY33" fmla="*/ 1417015 h 2513751"/>
                <a:gd name="connsiteX34" fmla="*/ 2426622 w 3400118"/>
                <a:gd name="connsiteY34" fmla="*/ 1328115 h 2513751"/>
                <a:gd name="connsiteX35" fmla="*/ 2540922 w 3400118"/>
                <a:gd name="connsiteY35" fmla="*/ 1226515 h 2513751"/>
                <a:gd name="connsiteX36" fmla="*/ 2706022 w 3400118"/>
                <a:gd name="connsiteY36" fmla="*/ 1093165 h 2513751"/>
                <a:gd name="connsiteX37" fmla="*/ 2921922 w 3400118"/>
                <a:gd name="connsiteY37" fmla="*/ 972515 h 2513751"/>
                <a:gd name="connsiteX38" fmla="*/ 3061622 w 3400118"/>
                <a:gd name="connsiteY38" fmla="*/ 909015 h 2513751"/>
                <a:gd name="connsiteX39" fmla="*/ 3137822 w 3400118"/>
                <a:gd name="connsiteY39" fmla="*/ 794715 h 2513751"/>
                <a:gd name="connsiteX40" fmla="*/ 3163222 w 3400118"/>
                <a:gd name="connsiteY40" fmla="*/ 489915 h 2513751"/>
                <a:gd name="connsiteX41" fmla="*/ 3239422 w 3400118"/>
                <a:gd name="connsiteY41" fmla="*/ 413715 h 2513751"/>
                <a:gd name="connsiteX42" fmla="*/ 3398988 w 3400118"/>
                <a:gd name="connsiteY42" fmla="*/ 269595 h 2513751"/>
                <a:gd name="connsiteX43" fmla="*/ 3150522 w 3400118"/>
                <a:gd name="connsiteY43" fmla="*/ 137490 h 2513751"/>
                <a:gd name="connsiteX44" fmla="*/ 2680622 w 3400118"/>
                <a:gd name="connsiteY44" fmla="*/ 86690 h 2513751"/>
                <a:gd name="connsiteX0" fmla="*/ 2407572 w 3404118"/>
                <a:gd name="connsiteY0" fmla="*/ 83515 h 2513751"/>
                <a:gd name="connsiteX1" fmla="*/ 2134522 w 3404118"/>
                <a:gd name="connsiteY1" fmla="*/ 159715 h 2513751"/>
                <a:gd name="connsiteX2" fmla="*/ 2083722 w 3404118"/>
                <a:gd name="connsiteY2" fmla="*/ 185115 h 2513751"/>
                <a:gd name="connsiteX3" fmla="*/ 2032922 w 3404118"/>
                <a:gd name="connsiteY3" fmla="*/ 197815 h 2513751"/>
                <a:gd name="connsiteX4" fmla="*/ 1994822 w 3404118"/>
                <a:gd name="connsiteY4" fmla="*/ 210515 h 2513751"/>
                <a:gd name="connsiteX5" fmla="*/ 1791622 w 3404118"/>
                <a:gd name="connsiteY5" fmla="*/ 153365 h 2513751"/>
                <a:gd name="connsiteX6" fmla="*/ 1569372 w 3404118"/>
                <a:gd name="connsiteY6" fmla="*/ 96215 h 2513751"/>
                <a:gd name="connsiteX7" fmla="*/ 1264572 w 3404118"/>
                <a:gd name="connsiteY7" fmla="*/ 39065 h 2513751"/>
                <a:gd name="connsiteX8" fmla="*/ 1010572 w 3404118"/>
                <a:gd name="connsiteY8" fmla="*/ 965 h 2513751"/>
                <a:gd name="connsiteX9" fmla="*/ 585122 w 3404118"/>
                <a:gd name="connsiteY9" fmla="*/ 20015 h 2513751"/>
                <a:gd name="connsiteX10" fmla="*/ 356522 w 3404118"/>
                <a:gd name="connsiteY10" fmla="*/ 108915 h 2513751"/>
                <a:gd name="connsiteX11" fmla="*/ 248572 w 3404118"/>
                <a:gd name="connsiteY11" fmla="*/ 229565 h 2513751"/>
                <a:gd name="connsiteX12" fmla="*/ 153322 w 3404118"/>
                <a:gd name="connsiteY12" fmla="*/ 420065 h 2513751"/>
                <a:gd name="connsiteX13" fmla="*/ 102522 w 3404118"/>
                <a:gd name="connsiteY13" fmla="*/ 604215 h 2513751"/>
                <a:gd name="connsiteX14" fmla="*/ 77122 w 3404118"/>
                <a:gd name="connsiteY14" fmla="*/ 680415 h 2513751"/>
                <a:gd name="connsiteX15" fmla="*/ 51722 w 3404118"/>
                <a:gd name="connsiteY15" fmla="*/ 985215 h 2513751"/>
                <a:gd name="connsiteX16" fmla="*/ 39022 w 3404118"/>
                <a:gd name="connsiteY16" fmla="*/ 1226515 h 2513751"/>
                <a:gd name="connsiteX17" fmla="*/ 26322 w 3404118"/>
                <a:gd name="connsiteY17" fmla="*/ 1328115 h 2513751"/>
                <a:gd name="connsiteX18" fmla="*/ 13622 w 3404118"/>
                <a:gd name="connsiteY18" fmla="*/ 1442415 h 2513751"/>
                <a:gd name="connsiteX19" fmla="*/ 922 w 3404118"/>
                <a:gd name="connsiteY19" fmla="*/ 1658315 h 2513751"/>
                <a:gd name="connsiteX20" fmla="*/ 39022 w 3404118"/>
                <a:gd name="connsiteY20" fmla="*/ 1944065 h 2513751"/>
                <a:gd name="connsiteX21" fmla="*/ 96172 w 3404118"/>
                <a:gd name="connsiteY21" fmla="*/ 2128215 h 2513751"/>
                <a:gd name="connsiteX22" fmla="*/ 146972 w 3404118"/>
                <a:gd name="connsiteY22" fmla="*/ 2229815 h 2513751"/>
                <a:gd name="connsiteX23" fmla="*/ 229522 w 3404118"/>
                <a:gd name="connsiteY23" fmla="*/ 2356815 h 2513751"/>
                <a:gd name="connsiteX24" fmla="*/ 369222 w 3404118"/>
                <a:gd name="connsiteY24" fmla="*/ 2509215 h 2513751"/>
                <a:gd name="connsiteX25" fmla="*/ 549942 w 3404118"/>
                <a:gd name="connsiteY25" fmla="*/ 2447443 h 2513751"/>
                <a:gd name="connsiteX26" fmla="*/ 791140 w 3404118"/>
                <a:gd name="connsiteY26" fmla="*/ 2186685 h 2513751"/>
                <a:gd name="connsiteX27" fmla="*/ 1023982 w 3404118"/>
                <a:gd name="connsiteY27" fmla="*/ 1986940 h 2513751"/>
                <a:gd name="connsiteX28" fmla="*/ 1645266 w 3404118"/>
                <a:gd name="connsiteY28" fmla="*/ 1874215 h 2513751"/>
                <a:gd name="connsiteX29" fmla="*/ 1829722 w 3404118"/>
                <a:gd name="connsiteY29" fmla="*/ 1785315 h 2513751"/>
                <a:gd name="connsiteX30" fmla="*/ 1918622 w 3404118"/>
                <a:gd name="connsiteY30" fmla="*/ 1709115 h 2513751"/>
                <a:gd name="connsiteX31" fmla="*/ 1982122 w 3404118"/>
                <a:gd name="connsiteY31" fmla="*/ 1671015 h 2513751"/>
                <a:gd name="connsiteX32" fmla="*/ 2105999 w 3404118"/>
                <a:gd name="connsiteY32" fmla="*/ 1489354 h 2513751"/>
                <a:gd name="connsiteX33" fmla="*/ 2312322 w 3404118"/>
                <a:gd name="connsiteY33" fmla="*/ 1417015 h 2513751"/>
                <a:gd name="connsiteX34" fmla="*/ 2426622 w 3404118"/>
                <a:gd name="connsiteY34" fmla="*/ 1328115 h 2513751"/>
                <a:gd name="connsiteX35" fmla="*/ 2540922 w 3404118"/>
                <a:gd name="connsiteY35" fmla="*/ 1226515 h 2513751"/>
                <a:gd name="connsiteX36" fmla="*/ 2706022 w 3404118"/>
                <a:gd name="connsiteY36" fmla="*/ 1093165 h 2513751"/>
                <a:gd name="connsiteX37" fmla="*/ 2921922 w 3404118"/>
                <a:gd name="connsiteY37" fmla="*/ 972515 h 2513751"/>
                <a:gd name="connsiteX38" fmla="*/ 3061622 w 3404118"/>
                <a:gd name="connsiteY38" fmla="*/ 909015 h 2513751"/>
                <a:gd name="connsiteX39" fmla="*/ 3137822 w 3404118"/>
                <a:gd name="connsiteY39" fmla="*/ 794715 h 2513751"/>
                <a:gd name="connsiteX40" fmla="*/ 3163222 w 3404118"/>
                <a:gd name="connsiteY40" fmla="*/ 489915 h 2513751"/>
                <a:gd name="connsiteX41" fmla="*/ 3306454 w 3404118"/>
                <a:gd name="connsiteY41" fmla="*/ 473761 h 2513751"/>
                <a:gd name="connsiteX42" fmla="*/ 3398988 w 3404118"/>
                <a:gd name="connsiteY42" fmla="*/ 269595 h 2513751"/>
                <a:gd name="connsiteX43" fmla="*/ 3150522 w 3404118"/>
                <a:gd name="connsiteY43" fmla="*/ 137490 h 2513751"/>
                <a:gd name="connsiteX44" fmla="*/ 2680622 w 3404118"/>
                <a:gd name="connsiteY44" fmla="*/ 86690 h 2513751"/>
                <a:gd name="connsiteX0" fmla="*/ 2407572 w 3403759"/>
                <a:gd name="connsiteY0" fmla="*/ 83515 h 2513751"/>
                <a:gd name="connsiteX1" fmla="*/ 2134522 w 3403759"/>
                <a:gd name="connsiteY1" fmla="*/ 159715 h 2513751"/>
                <a:gd name="connsiteX2" fmla="*/ 2083722 w 3403759"/>
                <a:gd name="connsiteY2" fmla="*/ 185115 h 2513751"/>
                <a:gd name="connsiteX3" fmla="*/ 2032922 w 3403759"/>
                <a:gd name="connsiteY3" fmla="*/ 197815 h 2513751"/>
                <a:gd name="connsiteX4" fmla="*/ 1994822 w 3403759"/>
                <a:gd name="connsiteY4" fmla="*/ 210515 h 2513751"/>
                <a:gd name="connsiteX5" fmla="*/ 1791622 w 3403759"/>
                <a:gd name="connsiteY5" fmla="*/ 153365 h 2513751"/>
                <a:gd name="connsiteX6" fmla="*/ 1569372 w 3403759"/>
                <a:gd name="connsiteY6" fmla="*/ 96215 h 2513751"/>
                <a:gd name="connsiteX7" fmla="*/ 1264572 w 3403759"/>
                <a:gd name="connsiteY7" fmla="*/ 39065 h 2513751"/>
                <a:gd name="connsiteX8" fmla="*/ 1010572 w 3403759"/>
                <a:gd name="connsiteY8" fmla="*/ 965 h 2513751"/>
                <a:gd name="connsiteX9" fmla="*/ 585122 w 3403759"/>
                <a:gd name="connsiteY9" fmla="*/ 20015 h 2513751"/>
                <a:gd name="connsiteX10" fmla="*/ 356522 w 3403759"/>
                <a:gd name="connsiteY10" fmla="*/ 108915 h 2513751"/>
                <a:gd name="connsiteX11" fmla="*/ 248572 w 3403759"/>
                <a:gd name="connsiteY11" fmla="*/ 229565 h 2513751"/>
                <a:gd name="connsiteX12" fmla="*/ 153322 w 3403759"/>
                <a:gd name="connsiteY12" fmla="*/ 420065 h 2513751"/>
                <a:gd name="connsiteX13" fmla="*/ 102522 w 3403759"/>
                <a:gd name="connsiteY13" fmla="*/ 604215 h 2513751"/>
                <a:gd name="connsiteX14" fmla="*/ 77122 w 3403759"/>
                <a:gd name="connsiteY14" fmla="*/ 680415 h 2513751"/>
                <a:gd name="connsiteX15" fmla="*/ 51722 w 3403759"/>
                <a:gd name="connsiteY15" fmla="*/ 985215 h 2513751"/>
                <a:gd name="connsiteX16" fmla="*/ 39022 w 3403759"/>
                <a:gd name="connsiteY16" fmla="*/ 1226515 h 2513751"/>
                <a:gd name="connsiteX17" fmla="*/ 26322 w 3403759"/>
                <a:gd name="connsiteY17" fmla="*/ 1328115 h 2513751"/>
                <a:gd name="connsiteX18" fmla="*/ 13622 w 3403759"/>
                <a:gd name="connsiteY18" fmla="*/ 1442415 h 2513751"/>
                <a:gd name="connsiteX19" fmla="*/ 922 w 3403759"/>
                <a:gd name="connsiteY19" fmla="*/ 1658315 h 2513751"/>
                <a:gd name="connsiteX20" fmla="*/ 39022 w 3403759"/>
                <a:gd name="connsiteY20" fmla="*/ 1944065 h 2513751"/>
                <a:gd name="connsiteX21" fmla="*/ 96172 w 3403759"/>
                <a:gd name="connsiteY21" fmla="*/ 2128215 h 2513751"/>
                <a:gd name="connsiteX22" fmla="*/ 146972 w 3403759"/>
                <a:gd name="connsiteY22" fmla="*/ 2229815 h 2513751"/>
                <a:gd name="connsiteX23" fmla="*/ 229522 w 3403759"/>
                <a:gd name="connsiteY23" fmla="*/ 2356815 h 2513751"/>
                <a:gd name="connsiteX24" fmla="*/ 369222 w 3403759"/>
                <a:gd name="connsiteY24" fmla="*/ 2509215 h 2513751"/>
                <a:gd name="connsiteX25" fmla="*/ 549942 w 3403759"/>
                <a:gd name="connsiteY25" fmla="*/ 2447443 h 2513751"/>
                <a:gd name="connsiteX26" fmla="*/ 791140 w 3403759"/>
                <a:gd name="connsiteY26" fmla="*/ 2186685 h 2513751"/>
                <a:gd name="connsiteX27" fmla="*/ 1023982 w 3403759"/>
                <a:gd name="connsiteY27" fmla="*/ 1986940 h 2513751"/>
                <a:gd name="connsiteX28" fmla="*/ 1645266 w 3403759"/>
                <a:gd name="connsiteY28" fmla="*/ 1874215 h 2513751"/>
                <a:gd name="connsiteX29" fmla="*/ 1829722 w 3403759"/>
                <a:gd name="connsiteY29" fmla="*/ 1785315 h 2513751"/>
                <a:gd name="connsiteX30" fmla="*/ 1918622 w 3403759"/>
                <a:gd name="connsiteY30" fmla="*/ 1709115 h 2513751"/>
                <a:gd name="connsiteX31" fmla="*/ 1982122 w 3403759"/>
                <a:gd name="connsiteY31" fmla="*/ 1671015 h 2513751"/>
                <a:gd name="connsiteX32" fmla="*/ 2105999 w 3403759"/>
                <a:gd name="connsiteY32" fmla="*/ 1489354 h 2513751"/>
                <a:gd name="connsiteX33" fmla="*/ 2312322 w 3403759"/>
                <a:gd name="connsiteY33" fmla="*/ 1417015 h 2513751"/>
                <a:gd name="connsiteX34" fmla="*/ 2426622 w 3403759"/>
                <a:gd name="connsiteY34" fmla="*/ 1328115 h 2513751"/>
                <a:gd name="connsiteX35" fmla="*/ 2540922 w 3403759"/>
                <a:gd name="connsiteY35" fmla="*/ 1226515 h 2513751"/>
                <a:gd name="connsiteX36" fmla="*/ 2706022 w 3403759"/>
                <a:gd name="connsiteY36" fmla="*/ 1093165 h 2513751"/>
                <a:gd name="connsiteX37" fmla="*/ 2921922 w 3403759"/>
                <a:gd name="connsiteY37" fmla="*/ 972515 h 2513751"/>
                <a:gd name="connsiteX38" fmla="*/ 3061622 w 3403759"/>
                <a:gd name="connsiteY38" fmla="*/ 909015 h 2513751"/>
                <a:gd name="connsiteX39" fmla="*/ 3137822 w 3403759"/>
                <a:gd name="connsiteY39" fmla="*/ 794715 h 2513751"/>
                <a:gd name="connsiteX40" fmla="*/ 3211102 w 3403759"/>
                <a:gd name="connsiteY40" fmla="*/ 569976 h 2513751"/>
                <a:gd name="connsiteX41" fmla="*/ 3306454 w 3403759"/>
                <a:gd name="connsiteY41" fmla="*/ 473761 h 2513751"/>
                <a:gd name="connsiteX42" fmla="*/ 3398988 w 3403759"/>
                <a:gd name="connsiteY42" fmla="*/ 269595 h 2513751"/>
                <a:gd name="connsiteX43" fmla="*/ 3150522 w 3403759"/>
                <a:gd name="connsiteY43" fmla="*/ 137490 h 2513751"/>
                <a:gd name="connsiteX44" fmla="*/ 2680622 w 3403759"/>
                <a:gd name="connsiteY44"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12322 w 3403758"/>
                <a:gd name="connsiteY33" fmla="*/ 1417015 h 2513751"/>
                <a:gd name="connsiteX34" fmla="*/ 2426622 w 3403758"/>
                <a:gd name="connsiteY34" fmla="*/ 1328115 h 2513751"/>
                <a:gd name="connsiteX35" fmla="*/ 2540922 w 3403758"/>
                <a:gd name="connsiteY35" fmla="*/ 1226515 h 2513751"/>
                <a:gd name="connsiteX36" fmla="*/ 2706022 w 3403758"/>
                <a:gd name="connsiteY36" fmla="*/ 1093165 h 2513751"/>
                <a:gd name="connsiteX37" fmla="*/ 2854891 w 3403758"/>
                <a:gd name="connsiteY37" fmla="*/ 992530 h 2513751"/>
                <a:gd name="connsiteX38" fmla="*/ 3061622 w 3403758"/>
                <a:gd name="connsiteY38" fmla="*/ 909015 h 2513751"/>
                <a:gd name="connsiteX39" fmla="*/ 3137822 w 3403758"/>
                <a:gd name="connsiteY39" fmla="*/ 794715 h 2513751"/>
                <a:gd name="connsiteX40" fmla="*/ 3211102 w 3403758"/>
                <a:gd name="connsiteY40" fmla="*/ 569976 h 2513751"/>
                <a:gd name="connsiteX41" fmla="*/ 3306454 w 3403758"/>
                <a:gd name="connsiteY41" fmla="*/ 473761 h 2513751"/>
                <a:gd name="connsiteX42" fmla="*/ 3398988 w 3403758"/>
                <a:gd name="connsiteY42" fmla="*/ 269595 h 2513751"/>
                <a:gd name="connsiteX43" fmla="*/ 3150522 w 3403758"/>
                <a:gd name="connsiteY43" fmla="*/ 137490 h 2513751"/>
                <a:gd name="connsiteX44" fmla="*/ 2680622 w 3403758"/>
                <a:gd name="connsiteY44"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12322 w 3403758"/>
                <a:gd name="connsiteY33" fmla="*/ 1417015 h 2513751"/>
                <a:gd name="connsiteX34" fmla="*/ 2426622 w 3403758"/>
                <a:gd name="connsiteY34" fmla="*/ 1328115 h 2513751"/>
                <a:gd name="connsiteX35" fmla="*/ 2540922 w 3403758"/>
                <a:gd name="connsiteY35" fmla="*/ 1226515 h 2513751"/>
                <a:gd name="connsiteX36" fmla="*/ 2706022 w 3403758"/>
                <a:gd name="connsiteY36" fmla="*/ 1093165 h 2513751"/>
                <a:gd name="connsiteX37" fmla="*/ 3061622 w 3403758"/>
                <a:gd name="connsiteY37" fmla="*/ 909015 h 2513751"/>
                <a:gd name="connsiteX38" fmla="*/ 3137822 w 3403758"/>
                <a:gd name="connsiteY38" fmla="*/ 794715 h 2513751"/>
                <a:gd name="connsiteX39" fmla="*/ 3211102 w 3403758"/>
                <a:gd name="connsiteY39" fmla="*/ 569976 h 2513751"/>
                <a:gd name="connsiteX40" fmla="*/ 3306454 w 3403758"/>
                <a:gd name="connsiteY40" fmla="*/ 473761 h 2513751"/>
                <a:gd name="connsiteX41" fmla="*/ 3398988 w 3403758"/>
                <a:gd name="connsiteY41" fmla="*/ 269595 h 2513751"/>
                <a:gd name="connsiteX42" fmla="*/ 3150522 w 3403758"/>
                <a:gd name="connsiteY42" fmla="*/ 137490 h 2513751"/>
                <a:gd name="connsiteX43" fmla="*/ 2680622 w 3403758"/>
                <a:gd name="connsiteY43"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12322 w 3403758"/>
                <a:gd name="connsiteY33" fmla="*/ 1417015 h 2513751"/>
                <a:gd name="connsiteX34" fmla="*/ 2426622 w 3403758"/>
                <a:gd name="connsiteY34" fmla="*/ 1328115 h 2513751"/>
                <a:gd name="connsiteX35" fmla="*/ 2540922 w 3403758"/>
                <a:gd name="connsiteY35" fmla="*/ 1226515 h 2513751"/>
                <a:gd name="connsiteX36" fmla="*/ 2706022 w 3403758"/>
                <a:gd name="connsiteY36" fmla="*/ 1093165 h 2513751"/>
                <a:gd name="connsiteX37" fmla="*/ 2917983 w 3403758"/>
                <a:gd name="connsiteY37" fmla="*/ 979069 h 2513751"/>
                <a:gd name="connsiteX38" fmla="*/ 3137822 w 3403758"/>
                <a:gd name="connsiteY38" fmla="*/ 794715 h 2513751"/>
                <a:gd name="connsiteX39" fmla="*/ 3211102 w 3403758"/>
                <a:gd name="connsiteY39" fmla="*/ 569976 h 2513751"/>
                <a:gd name="connsiteX40" fmla="*/ 3306454 w 3403758"/>
                <a:gd name="connsiteY40" fmla="*/ 473761 h 2513751"/>
                <a:gd name="connsiteX41" fmla="*/ 3398988 w 3403758"/>
                <a:gd name="connsiteY41" fmla="*/ 269595 h 2513751"/>
                <a:gd name="connsiteX42" fmla="*/ 3150522 w 3403758"/>
                <a:gd name="connsiteY42" fmla="*/ 137490 h 2513751"/>
                <a:gd name="connsiteX43" fmla="*/ 2680622 w 3403758"/>
                <a:gd name="connsiteY43"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12322 w 3403758"/>
                <a:gd name="connsiteY33" fmla="*/ 1417015 h 2513751"/>
                <a:gd name="connsiteX34" fmla="*/ 2426622 w 3403758"/>
                <a:gd name="connsiteY34" fmla="*/ 1328115 h 2513751"/>
                <a:gd name="connsiteX35" fmla="*/ 2706022 w 3403758"/>
                <a:gd name="connsiteY35" fmla="*/ 1093165 h 2513751"/>
                <a:gd name="connsiteX36" fmla="*/ 2917983 w 3403758"/>
                <a:gd name="connsiteY36" fmla="*/ 979069 h 2513751"/>
                <a:gd name="connsiteX37" fmla="*/ 3137822 w 3403758"/>
                <a:gd name="connsiteY37" fmla="*/ 794715 h 2513751"/>
                <a:gd name="connsiteX38" fmla="*/ 3211102 w 3403758"/>
                <a:gd name="connsiteY38" fmla="*/ 569976 h 2513751"/>
                <a:gd name="connsiteX39" fmla="*/ 3306454 w 3403758"/>
                <a:gd name="connsiteY39" fmla="*/ 473761 h 2513751"/>
                <a:gd name="connsiteX40" fmla="*/ 3398988 w 3403758"/>
                <a:gd name="connsiteY40" fmla="*/ 269595 h 2513751"/>
                <a:gd name="connsiteX41" fmla="*/ 3150522 w 3403758"/>
                <a:gd name="connsiteY41" fmla="*/ 137490 h 2513751"/>
                <a:gd name="connsiteX42" fmla="*/ 2680622 w 3403758"/>
                <a:gd name="connsiteY42"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12322 w 3403758"/>
                <a:gd name="connsiteY33" fmla="*/ 1417015 h 2513751"/>
                <a:gd name="connsiteX34" fmla="*/ 2706022 w 3403758"/>
                <a:gd name="connsiteY34" fmla="*/ 1093165 h 2513751"/>
                <a:gd name="connsiteX35" fmla="*/ 2917983 w 3403758"/>
                <a:gd name="connsiteY35" fmla="*/ 979069 h 2513751"/>
                <a:gd name="connsiteX36" fmla="*/ 3137822 w 3403758"/>
                <a:gd name="connsiteY36" fmla="*/ 794715 h 2513751"/>
                <a:gd name="connsiteX37" fmla="*/ 3211102 w 3403758"/>
                <a:gd name="connsiteY37" fmla="*/ 569976 h 2513751"/>
                <a:gd name="connsiteX38" fmla="*/ 3306454 w 3403758"/>
                <a:gd name="connsiteY38" fmla="*/ 473761 h 2513751"/>
                <a:gd name="connsiteX39" fmla="*/ 3398988 w 3403758"/>
                <a:gd name="connsiteY39" fmla="*/ 269595 h 2513751"/>
                <a:gd name="connsiteX40" fmla="*/ 3150522 w 3403758"/>
                <a:gd name="connsiteY40" fmla="*/ 137490 h 2513751"/>
                <a:gd name="connsiteX41" fmla="*/ 2680622 w 3403758"/>
                <a:gd name="connsiteY41"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98506 w 3403758"/>
                <a:gd name="connsiteY33" fmla="*/ 1306931 h 2513751"/>
                <a:gd name="connsiteX34" fmla="*/ 2706022 w 3403758"/>
                <a:gd name="connsiteY34" fmla="*/ 1093165 h 2513751"/>
                <a:gd name="connsiteX35" fmla="*/ 2917983 w 3403758"/>
                <a:gd name="connsiteY35" fmla="*/ 979069 h 2513751"/>
                <a:gd name="connsiteX36" fmla="*/ 3137822 w 3403758"/>
                <a:gd name="connsiteY36" fmla="*/ 794715 h 2513751"/>
                <a:gd name="connsiteX37" fmla="*/ 3211102 w 3403758"/>
                <a:gd name="connsiteY37" fmla="*/ 569976 h 2513751"/>
                <a:gd name="connsiteX38" fmla="*/ 3306454 w 3403758"/>
                <a:gd name="connsiteY38" fmla="*/ 473761 h 2513751"/>
                <a:gd name="connsiteX39" fmla="*/ 3398988 w 3403758"/>
                <a:gd name="connsiteY39" fmla="*/ 269595 h 2513751"/>
                <a:gd name="connsiteX40" fmla="*/ 3150522 w 3403758"/>
                <a:gd name="connsiteY40" fmla="*/ 137490 h 2513751"/>
                <a:gd name="connsiteX41" fmla="*/ 2680622 w 3403758"/>
                <a:gd name="connsiteY41" fmla="*/ 86690 h 2513751"/>
                <a:gd name="connsiteX0" fmla="*/ 2407572 w 3403758"/>
                <a:gd name="connsiteY0" fmla="*/ 83515 h 2513751"/>
                <a:gd name="connsiteX1" fmla="*/ 2134522 w 3403758"/>
                <a:gd name="connsiteY1" fmla="*/ 159715 h 2513751"/>
                <a:gd name="connsiteX2" fmla="*/ 2083722 w 3403758"/>
                <a:gd name="connsiteY2" fmla="*/ 185115 h 2513751"/>
                <a:gd name="connsiteX3" fmla="*/ 2032922 w 3403758"/>
                <a:gd name="connsiteY3" fmla="*/ 197815 h 2513751"/>
                <a:gd name="connsiteX4" fmla="*/ 1994822 w 3403758"/>
                <a:gd name="connsiteY4" fmla="*/ 210515 h 2513751"/>
                <a:gd name="connsiteX5" fmla="*/ 1791622 w 3403758"/>
                <a:gd name="connsiteY5" fmla="*/ 153365 h 2513751"/>
                <a:gd name="connsiteX6" fmla="*/ 1569372 w 3403758"/>
                <a:gd name="connsiteY6" fmla="*/ 96215 h 2513751"/>
                <a:gd name="connsiteX7" fmla="*/ 1264572 w 3403758"/>
                <a:gd name="connsiteY7" fmla="*/ 39065 h 2513751"/>
                <a:gd name="connsiteX8" fmla="*/ 1010572 w 3403758"/>
                <a:gd name="connsiteY8" fmla="*/ 965 h 2513751"/>
                <a:gd name="connsiteX9" fmla="*/ 585122 w 3403758"/>
                <a:gd name="connsiteY9" fmla="*/ 20015 h 2513751"/>
                <a:gd name="connsiteX10" fmla="*/ 356522 w 3403758"/>
                <a:gd name="connsiteY10" fmla="*/ 108915 h 2513751"/>
                <a:gd name="connsiteX11" fmla="*/ 248572 w 3403758"/>
                <a:gd name="connsiteY11" fmla="*/ 229565 h 2513751"/>
                <a:gd name="connsiteX12" fmla="*/ 153322 w 3403758"/>
                <a:gd name="connsiteY12" fmla="*/ 420065 h 2513751"/>
                <a:gd name="connsiteX13" fmla="*/ 102522 w 3403758"/>
                <a:gd name="connsiteY13" fmla="*/ 604215 h 2513751"/>
                <a:gd name="connsiteX14" fmla="*/ 77122 w 3403758"/>
                <a:gd name="connsiteY14" fmla="*/ 680415 h 2513751"/>
                <a:gd name="connsiteX15" fmla="*/ 51722 w 3403758"/>
                <a:gd name="connsiteY15" fmla="*/ 985215 h 2513751"/>
                <a:gd name="connsiteX16" fmla="*/ 39022 w 3403758"/>
                <a:gd name="connsiteY16" fmla="*/ 1226515 h 2513751"/>
                <a:gd name="connsiteX17" fmla="*/ 26322 w 3403758"/>
                <a:gd name="connsiteY17" fmla="*/ 1328115 h 2513751"/>
                <a:gd name="connsiteX18" fmla="*/ 13622 w 3403758"/>
                <a:gd name="connsiteY18" fmla="*/ 1442415 h 2513751"/>
                <a:gd name="connsiteX19" fmla="*/ 922 w 3403758"/>
                <a:gd name="connsiteY19" fmla="*/ 1658315 h 2513751"/>
                <a:gd name="connsiteX20" fmla="*/ 39022 w 3403758"/>
                <a:gd name="connsiteY20" fmla="*/ 1944065 h 2513751"/>
                <a:gd name="connsiteX21" fmla="*/ 96172 w 3403758"/>
                <a:gd name="connsiteY21" fmla="*/ 2128215 h 2513751"/>
                <a:gd name="connsiteX22" fmla="*/ 146972 w 3403758"/>
                <a:gd name="connsiteY22" fmla="*/ 2229815 h 2513751"/>
                <a:gd name="connsiteX23" fmla="*/ 229522 w 3403758"/>
                <a:gd name="connsiteY23" fmla="*/ 2356815 h 2513751"/>
                <a:gd name="connsiteX24" fmla="*/ 369222 w 3403758"/>
                <a:gd name="connsiteY24" fmla="*/ 2509215 h 2513751"/>
                <a:gd name="connsiteX25" fmla="*/ 549942 w 3403758"/>
                <a:gd name="connsiteY25" fmla="*/ 2447443 h 2513751"/>
                <a:gd name="connsiteX26" fmla="*/ 791140 w 3403758"/>
                <a:gd name="connsiteY26" fmla="*/ 2186685 h 2513751"/>
                <a:gd name="connsiteX27" fmla="*/ 1023982 w 3403758"/>
                <a:gd name="connsiteY27" fmla="*/ 1986940 h 2513751"/>
                <a:gd name="connsiteX28" fmla="*/ 1645266 w 3403758"/>
                <a:gd name="connsiteY28" fmla="*/ 1874215 h 2513751"/>
                <a:gd name="connsiteX29" fmla="*/ 1829722 w 3403758"/>
                <a:gd name="connsiteY29" fmla="*/ 1785315 h 2513751"/>
                <a:gd name="connsiteX30" fmla="*/ 1918622 w 3403758"/>
                <a:gd name="connsiteY30" fmla="*/ 1709115 h 2513751"/>
                <a:gd name="connsiteX31" fmla="*/ 1982122 w 3403758"/>
                <a:gd name="connsiteY31" fmla="*/ 1671015 h 2513751"/>
                <a:gd name="connsiteX32" fmla="*/ 2105999 w 3403758"/>
                <a:gd name="connsiteY32" fmla="*/ 1489354 h 2513751"/>
                <a:gd name="connsiteX33" fmla="*/ 2398506 w 3403758"/>
                <a:gd name="connsiteY33" fmla="*/ 1306931 h 2513751"/>
                <a:gd name="connsiteX34" fmla="*/ 2706022 w 3403758"/>
                <a:gd name="connsiteY34" fmla="*/ 1093165 h 2513751"/>
                <a:gd name="connsiteX35" fmla="*/ 2917983 w 3403758"/>
                <a:gd name="connsiteY35" fmla="*/ 979069 h 2513751"/>
                <a:gd name="connsiteX36" fmla="*/ 3051638 w 3403758"/>
                <a:gd name="connsiteY36" fmla="*/ 854761 h 2513751"/>
                <a:gd name="connsiteX37" fmla="*/ 3211102 w 3403758"/>
                <a:gd name="connsiteY37" fmla="*/ 569976 h 2513751"/>
                <a:gd name="connsiteX38" fmla="*/ 3306454 w 3403758"/>
                <a:gd name="connsiteY38" fmla="*/ 473761 h 2513751"/>
                <a:gd name="connsiteX39" fmla="*/ 3398988 w 3403758"/>
                <a:gd name="connsiteY39" fmla="*/ 269595 h 2513751"/>
                <a:gd name="connsiteX40" fmla="*/ 3150522 w 3403758"/>
                <a:gd name="connsiteY40" fmla="*/ 137490 h 2513751"/>
                <a:gd name="connsiteX41" fmla="*/ 2680622 w 3403758"/>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98506 w 3404443"/>
                <a:gd name="connsiteY33" fmla="*/ 1306931 h 2513751"/>
                <a:gd name="connsiteX34" fmla="*/ 2706022 w 3404443"/>
                <a:gd name="connsiteY34" fmla="*/ 1093165 h 2513751"/>
                <a:gd name="connsiteX35" fmla="*/ 2917983 w 3404443"/>
                <a:gd name="connsiteY35" fmla="*/ 979069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98506 w 3404443"/>
                <a:gd name="connsiteY33" fmla="*/ 1306931 h 2513751"/>
                <a:gd name="connsiteX34" fmla="*/ 2648566 w 3404443"/>
                <a:gd name="connsiteY34" fmla="*/ 1193241 h 2513751"/>
                <a:gd name="connsiteX35" fmla="*/ 2917983 w 3404443"/>
                <a:gd name="connsiteY35" fmla="*/ 979069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98506 w 3404443"/>
                <a:gd name="connsiteY33" fmla="*/ 1306931 h 2513751"/>
                <a:gd name="connsiteX34" fmla="*/ 2648566 w 3404443"/>
                <a:gd name="connsiteY34" fmla="*/ 1193241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31474 w 3404443"/>
                <a:gd name="connsiteY33" fmla="*/ 1256893 h 2513751"/>
                <a:gd name="connsiteX34" fmla="*/ 2648566 w 3404443"/>
                <a:gd name="connsiteY34" fmla="*/ 1193241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02746 w 3404443"/>
                <a:gd name="connsiteY33" fmla="*/ 1276908 h 2513751"/>
                <a:gd name="connsiteX34" fmla="*/ 2648566 w 3404443"/>
                <a:gd name="connsiteY34" fmla="*/ 1193241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02746 w 3404443"/>
                <a:gd name="connsiteY33" fmla="*/ 1276908 h 2513751"/>
                <a:gd name="connsiteX34" fmla="*/ 2648566 w 3404443"/>
                <a:gd name="connsiteY34" fmla="*/ 1193241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21898 w 3404443"/>
                <a:gd name="connsiteY33" fmla="*/ 1316939 h 2513751"/>
                <a:gd name="connsiteX34" fmla="*/ 2648566 w 3404443"/>
                <a:gd name="connsiteY34" fmla="*/ 1193241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40757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21898 w 3404443"/>
                <a:gd name="connsiteY33" fmla="*/ 1316939 h 2513751"/>
                <a:gd name="connsiteX34" fmla="*/ 2658142 w 3404443"/>
                <a:gd name="connsiteY34" fmla="*/ 1223264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682022 w 3404443"/>
                <a:gd name="connsiteY0" fmla="*/ 83515 h 2513751"/>
                <a:gd name="connsiteX1" fmla="*/ 2134522 w 3404443"/>
                <a:gd name="connsiteY1" fmla="*/ 159715 h 2513751"/>
                <a:gd name="connsiteX2" fmla="*/ 2083722 w 3404443"/>
                <a:gd name="connsiteY2" fmla="*/ 185115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21898 w 3404443"/>
                <a:gd name="connsiteY33" fmla="*/ 1316939 h 2513751"/>
                <a:gd name="connsiteX34" fmla="*/ 2658142 w 3404443"/>
                <a:gd name="connsiteY34" fmla="*/ 1223264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645266 w 3404443"/>
                <a:gd name="connsiteY28" fmla="*/ 1874215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21898 w 3404443"/>
                <a:gd name="connsiteY33" fmla="*/ 1316939 h 2513751"/>
                <a:gd name="connsiteX34" fmla="*/ 2658142 w 3404443"/>
                <a:gd name="connsiteY34" fmla="*/ 1223264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29722 w 3404443"/>
                <a:gd name="connsiteY29" fmla="*/ 1785315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21898 w 3404443"/>
                <a:gd name="connsiteY33" fmla="*/ 1316939 h 2513751"/>
                <a:gd name="connsiteX34" fmla="*/ 2658142 w 3404443"/>
                <a:gd name="connsiteY34" fmla="*/ 1223264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735084 w 3404443"/>
                <a:gd name="connsiteY29" fmla="*/ 1785314 h 2513751"/>
                <a:gd name="connsiteX30" fmla="*/ 1918622 w 3404443"/>
                <a:gd name="connsiteY30" fmla="*/ 1709115 h 2513751"/>
                <a:gd name="connsiteX31" fmla="*/ 1982122 w 3404443"/>
                <a:gd name="connsiteY31" fmla="*/ 1671015 h 2513751"/>
                <a:gd name="connsiteX32" fmla="*/ 2105999 w 3404443"/>
                <a:gd name="connsiteY32" fmla="*/ 1489354 h 2513751"/>
                <a:gd name="connsiteX33" fmla="*/ 2321898 w 3404443"/>
                <a:gd name="connsiteY33" fmla="*/ 1316939 h 2513751"/>
                <a:gd name="connsiteX34" fmla="*/ 2658142 w 3404443"/>
                <a:gd name="connsiteY34" fmla="*/ 1223264 h 2513751"/>
                <a:gd name="connsiteX35" fmla="*/ 2927559 w 3404443"/>
                <a:gd name="connsiteY35" fmla="*/ 1039114 h 2513751"/>
                <a:gd name="connsiteX36" fmla="*/ 3051638 w 3404443"/>
                <a:gd name="connsiteY36" fmla="*/ 854761 h 2513751"/>
                <a:gd name="connsiteX37" fmla="*/ 3124918 w 3404443"/>
                <a:gd name="connsiteY37" fmla="*/ 630022 h 2513751"/>
                <a:gd name="connsiteX38" fmla="*/ 3306454 w 3404443"/>
                <a:gd name="connsiteY38" fmla="*/ 473761 h 2513751"/>
                <a:gd name="connsiteX39" fmla="*/ 3398988 w 3404443"/>
                <a:gd name="connsiteY39" fmla="*/ 269595 h 2513751"/>
                <a:gd name="connsiteX40" fmla="*/ 3150522 w 3404443"/>
                <a:gd name="connsiteY40" fmla="*/ 137490 h 2513751"/>
                <a:gd name="connsiteX41" fmla="*/ 2680622 w 3404443"/>
                <a:gd name="connsiteY41"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735084 w 3404443"/>
                <a:gd name="connsiteY29" fmla="*/ 1785314 h 2513751"/>
                <a:gd name="connsiteX30" fmla="*/ 1918622 w 3404443"/>
                <a:gd name="connsiteY30" fmla="*/ 1709115 h 2513751"/>
                <a:gd name="connsiteX31" fmla="*/ 2105999 w 3404443"/>
                <a:gd name="connsiteY31" fmla="*/ 1489354 h 2513751"/>
                <a:gd name="connsiteX32" fmla="*/ 2321898 w 3404443"/>
                <a:gd name="connsiteY32" fmla="*/ 1316939 h 2513751"/>
                <a:gd name="connsiteX33" fmla="*/ 2658142 w 3404443"/>
                <a:gd name="connsiteY33" fmla="*/ 1223264 h 2513751"/>
                <a:gd name="connsiteX34" fmla="*/ 2927559 w 3404443"/>
                <a:gd name="connsiteY34" fmla="*/ 1039114 h 2513751"/>
                <a:gd name="connsiteX35" fmla="*/ 3051638 w 3404443"/>
                <a:gd name="connsiteY35" fmla="*/ 854761 h 2513751"/>
                <a:gd name="connsiteX36" fmla="*/ 3124918 w 3404443"/>
                <a:gd name="connsiteY36" fmla="*/ 630022 h 2513751"/>
                <a:gd name="connsiteX37" fmla="*/ 3306454 w 3404443"/>
                <a:gd name="connsiteY37" fmla="*/ 473761 h 2513751"/>
                <a:gd name="connsiteX38" fmla="*/ 3398988 w 3404443"/>
                <a:gd name="connsiteY38" fmla="*/ 269595 h 2513751"/>
                <a:gd name="connsiteX39" fmla="*/ 3150522 w 3404443"/>
                <a:gd name="connsiteY39" fmla="*/ 137490 h 2513751"/>
                <a:gd name="connsiteX40" fmla="*/ 2680622 w 3404443"/>
                <a:gd name="connsiteY40"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918622 w 3404443"/>
                <a:gd name="connsiteY29" fmla="*/ 1709115 h 2513751"/>
                <a:gd name="connsiteX30" fmla="*/ 2105999 w 3404443"/>
                <a:gd name="connsiteY30" fmla="*/ 1489354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680622 w 3404443"/>
                <a:gd name="connsiteY39"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105999 w 3404443"/>
                <a:gd name="connsiteY30" fmla="*/ 1489354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680622 w 3404443"/>
                <a:gd name="connsiteY39" fmla="*/ 86690 h 2513751"/>
                <a:gd name="connsiteX0" fmla="*/ 2682022 w 3404443"/>
                <a:gd name="connsiteY0" fmla="*/ 83515 h 2513751"/>
                <a:gd name="connsiteX1" fmla="*/ 2134522 w 3404443"/>
                <a:gd name="connsiteY1" fmla="*/ 159715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680622 w 3404443"/>
                <a:gd name="connsiteY39" fmla="*/ 86690 h 2513751"/>
                <a:gd name="connsiteX0" fmla="*/ 2682022 w 3404443"/>
                <a:gd name="connsiteY0" fmla="*/ 83515 h 2513751"/>
                <a:gd name="connsiteX1" fmla="*/ 2380580 w 3404443"/>
                <a:gd name="connsiteY1" fmla="*/ 57333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680622 w 3404443"/>
                <a:gd name="connsiteY39" fmla="*/ 86690 h 2513751"/>
                <a:gd name="connsiteX0" fmla="*/ 2682022 w 3404443"/>
                <a:gd name="connsiteY0" fmla="*/ 83515 h 2513751"/>
                <a:gd name="connsiteX1" fmla="*/ 2314335 w 3404443"/>
                <a:gd name="connsiteY1" fmla="*/ 125587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680622 w 3404443"/>
                <a:gd name="connsiteY39" fmla="*/ 86690 h 2513751"/>
                <a:gd name="connsiteX0" fmla="*/ 2682022 w 3404443"/>
                <a:gd name="connsiteY0" fmla="*/ 83515 h 2513751"/>
                <a:gd name="connsiteX1" fmla="*/ 2314335 w 3404443"/>
                <a:gd name="connsiteY1" fmla="*/ 125587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709012 w 3404443"/>
                <a:gd name="connsiteY39" fmla="*/ 132192 h 2513751"/>
                <a:gd name="connsiteX0" fmla="*/ 2719877 w 3404443"/>
                <a:gd name="connsiteY0" fmla="*/ 140394 h 2513751"/>
                <a:gd name="connsiteX1" fmla="*/ 2314335 w 3404443"/>
                <a:gd name="connsiteY1" fmla="*/ 125587 h 2513751"/>
                <a:gd name="connsiteX2" fmla="*/ 2339244 w 3404443"/>
                <a:gd name="connsiteY2" fmla="*/ 116862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709012 w 3404443"/>
                <a:gd name="connsiteY39" fmla="*/ 132192 h 2513751"/>
                <a:gd name="connsiteX0" fmla="*/ 2719877 w 3404443"/>
                <a:gd name="connsiteY0" fmla="*/ 140394 h 2513751"/>
                <a:gd name="connsiteX1" fmla="*/ 2314335 w 3404443"/>
                <a:gd name="connsiteY1" fmla="*/ 125587 h 2513751"/>
                <a:gd name="connsiteX2" fmla="*/ 2216216 w 3404443"/>
                <a:gd name="connsiteY2" fmla="*/ 480883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709012 w 3404443"/>
                <a:gd name="connsiteY39" fmla="*/ 132192 h 2513751"/>
                <a:gd name="connsiteX0" fmla="*/ 2719877 w 3404443"/>
                <a:gd name="connsiteY0" fmla="*/ 140394 h 2513751"/>
                <a:gd name="connsiteX1" fmla="*/ 2371117 w 3404443"/>
                <a:gd name="connsiteY1" fmla="*/ 125587 h 2513751"/>
                <a:gd name="connsiteX2" fmla="*/ 2216216 w 3404443"/>
                <a:gd name="connsiteY2" fmla="*/ 480883 h 2513751"/>
                <a:gd name="connsiteX3" fmla="*/ 2032922 w 3404443"/>
                <a:gd name="connsiteY3" fmla="*/ 197815 h 2513751"/>
                <a:gd name="connsiteX4" fmla="*/ 1994822 w 3404443"/>
                <a:gd name="connsiteY4" fmla="*/ 210515 h 2513751"/>
                <a:gd name="connsiteX5" fmla="*/ 1791622 w 3404443"/>
                <a:gd name="connsiteY5" fmla="*/ 153365 h 2513751"/>
                <a:gd name="connsiteX6" fmla="*/ 1569372 w 3404443"/>
                <a:gd name="connsiteY6" fmla="*/ 96215 h 2513751"/>
                <a:gd name="connsiteX7" fmla="*/ 1264572 w 3404443"/>
                <a:gd name="connsiteY7" fmla="*/ 39065 h 2513751"/>
                <a:gd name="connsiteX8" fmla="*/ 1010572 w 3404443"/>
                <a:gd name="connsiteY8" fmla="*/ 965 h 2513751"/>
                <a:gd name="connsiteX9" fmla="*/ 585122 w 3404443"/>
                <a:gd name="connsiteY9" fmla="*/ 20015 h 2513751"/>
                <a:gd name="connsiteX10" fmla="*/ 356522 w 3404443"/>
                <a:gd name="connsiteY10" fmla="*/ 108915 h 2513751"/>
                <a:gd name="connsiteX11" fmla="*/ 248572 w 3404443"/>
                <a:gd name="connsiteY11" fmla="*/ 229565 h 2513751"/>
                <a:gd name="connsiteX12" fmla="*/ 153322 w 3404443"/>
                <a:gd name="connsiteY12" fmla="*/ 420065 h 2513751"/>
                <a:gd name="connsiteX13" fmla="*/ 102522 w 3404443"/>
                <a:gd name="connsiteY13" fmla="*/ 604215 h 2513751"/>
                <a:gd name="connsiteX14" fmla="*/ 77122 w 3404443"/>
                <a:gd name="connsiteY14" fmla="*/ 680415 h 2513751"/>
                <a:gd name="connsiteX15" fmla="*/ 51722 w 3404443"/>
                <a:gd name="connsiteY15" fmla="*/ 985215 h 2513751"/>
                <a:gd name="connsiteX16" fmla="*/ 39022 w 3404443"/>
                <a:gd name="connsiteY16" fmla="*/ 1226515 h 2513751"/>
                <a:gd name="connsiteX17" fmla="*/ 26322 w 3404443"/>
                <a:gd name="connsiteY17" fmla="*/ 1328115 h 2513751"/>
                <a:gd name="connsiteX18" fmla="*/ 13622 w 3404443"/>
                <a:gd name="connsiteY18" fmla="*/ 1442415 h 2513751"/>
                <a:gd name="connsiteX19" fmla="*/ 922 w 3404443"/>
                <a:gd name="connsiteY19" fmla="*/ 1658315 h 2513751"/>
                <a:gd name="connsiteX20" fmla="*/ 39022 w 3404443"/>
                <a:gd name="connsiteY20" fmla="*/ 1944065 h 2513751"/>
                <a:gd name="connsiteX21" fmla="*/ 96172 w 3404443"/>
                <a:gd name="connsiteY21" fmla="*/ 2128215 h 2513751"/>
                <a:gd name="connsiteX22" fmla="*/ 146972 w 3404443"/>
                <a:gd name="connsiteY22" fmla="*/ 2229815 h 2513751"/>
                <a:gd name="connsiteX23" fmla="*/ 229522 w 3404443"/>
                <a:gd name="connsiteY23" fmla="*/ 2356815 h 2513751"/>
                <a:gd name="connsiteX24" fmla="*/ 369222 w 3404443"/>
                <a:gd name="connsiteY24" fmla="*/ 2509215 h 2513751"/>
                <a:gd name="connsiteX25" fmla="*/ 549942 w 3404443"/>
                <a:gd name="connsiteY25" fmla="*/ 2447443 h 2513751"/>
                <a:gd name="connsiteX26" fmla="*/ 791140 w 3404443"/>
                <a:gd name="connsiteY26" fmla="*/ 2186685 h 2513751"/>
                <a:gd name="connsiteX27" fmla="*/ 1023982 w 3404443"/>
                <a:gd name="connsiteY27" fmla="*/ 1986940 h 2513751"/>
                <a:gd name="connsiteX28" fmla="*/ 1531702 w 3404443"/>
                <a:gd name="connsiteY28" fmla="*/ 1862838 h 2513751"/>
                <a:gd name="connsiteX29" fmla="*/ 1833450 w 3404443"/>
                <a:gd name="connsiteY29" fmla="*/ 1652239 h 2513751"/>
                <a:gd name="connsiteX30" fmla="*/ 2058679 w 3404443"/>
                <a:gd name="connsiteY30" fmla="*/ 1409723 h 2513751"/>
                <a:gd name="connsiteX31" fmla="*/ 2321898 w 3404443"/>
                <a:gd name="connsiteY31" fmla="*/ 1316939 h 2513751"/>
                <a:gd name="connsiteX32" fmla="*/ 2658142 w 3404443"/>
                <a:gd name="connsiteY32" fmla="*/ 1223264 h 2513751"/>
                <a:gd name="connsiteX33" fmla="*/ 2927559 w 3404443"/>
                <a:gd name="connsiteY33" fmla="*/ 1039114 h 2513751"/>
                <a:gd name="connsiteX34" fmla="*/ 3051638 w 3404443"/>
                <a:gd name="connsiteY34" fmla="*/ 854761 h 2513751"/>
                <a:gd name="connsiteX35" fmla="*/ 3124918 w 3404443"/>
                <a:gd name="connsiteY35" fmla="*/ 630022 h 2513751"/>
                <a:gd name="connsiteX36" fmla="*/ 3306454 w 3404443"/>
                <a:gd name="connsiteY36" fmla="*/ 473761 h 2513751"/>
                <a:gd name="connsiteX37" fmla="*/ 3398988 w 3404443"/>
                <a:gd name="connsiteY37" fmla="*/ 269595 h 2513751"/>
                <a:gd name="connsiteX38" fmla="*/ 3150522 w 3404443"/>
                <a:gd name="connsiteY38" fmla="*/ 137490 h 2513751"/>
                <a:gd name="connsiteX39" fmla="*/ 2709012 w 3404443"/>
                <a:gd name="connsiteY39" fmla="*/ 132192 h 2513751"/>
                <a:gd name="connsiteX0" fmla="*/ 2719877 w 3404443"/>
                <a:gd name="connsiteY0" fmla="*/ 140394 h 2513751"/>
                <a:gd name="connsiteX1" fmla="*/ 2371117 w 3404443"/>
                <a:gd name="connsiteY1" fmla="*/ 125587 h 2513751"/>
                <a:gd name="connsiteX2" fmla="*/ 2032922 w 3404443"/>
                <a:gd name="connsiteY2" fmla="*/ 197815 h 2513751"/>
                <a:gd name="connsiteX3" fmla="*/ 1994822 w 3404443"/>
                <a:gd name="connsiteY3" fmla="*/ 210515 h 2513751"/>
                <a:gd name="connsiteX4" fmla="*/ 1791622 w 3404443"/>
                <a:gd name="connsiteY4" fmla="*/ 153365 h 2513751"/>
                <a:gd name="connsiteX5" fmla="*/ 1569372 w 3404443"/>
                <a:gd name="connsiteY5" fmla="*/ 96215 h 2513751"/>
                <a:gd name="connsiteX6" fmla="*/ 1264572 w 3404443"/>
                <a:gd name="connsiteY6" fmla="*/ 39065 h 2513751"/>
                <a:gd name="connsiteX7" fmla="*/ 1010572 w 3404443"/>
                <a:gd name="connsiteY7" fmla="*/ 965 h 2513751"/>
                <a:gd name="connsiteX8" fmla="*/ 585122 w 3404443"/>
                <a:gd name="connsiteY8" fmla="*/ 20015 h 2513751"/>
                <a:gd name="connsiteX9" fmla="*/ 356522 w 3404443"/>
                <a:gd name="connsiteY9" fmla="*/ 108915 h 2513751"/>
                <a:gd name="connsiteX10" fmla="*/ 248572 w 3404443"/>
                <a:gd name="connsiteY10" fmla="*/ 229565 h 2513751"/>
                <a:gd name="connsiteX11" fmla="*/ 153322 w 3404443"/>
                <a:gd name="connsiteY11" fmla="*/ 420065 h 2513751"/>
                <a:gd name="connsiteX12" fmla="*/ 102522 w 3404443"/>
                <a:gd name="connsiteY12" fmla="*/ 604215 h 2513751"/>
                <a:gd name="connsiteX13" fmla="*/ 77122 w 3404443"/>
                <a:gd name="connsiteY13" fmla="*/ 680415 h 2513751"/>
                <a:gd name="connsiteX14" fmla="*/ 51722 w 3404443"/>
                <a:gd name="connsiteY14" fmla="*/ 985215 h 2513751"/>
                <a:gd name="connsiteX15" fmla="*/ 39022 w 3404443"/>
                <a:gd name="connsiteY15" fmla="*/ 1226515 h 2513751"/>
                <a:gd name="connsiteX16" fmla="*/ 26322 w 3404443"/>
                <a:gd name="connsiteY16" fmla="*/ 1328115 h 2513751"/>
                <a:gd name="connsiteX17" fmla="*/ 13622 w 3404443"/>
                <a:gd name="connsiteY17" fmla="*/ 1442415 h 2513751"/>
                <a:gd name="connsiteX18" fmla="*/ 922 w 3404443"/>
                <a:gd name="connsiteY18" fmla="*/ 1658315 h 2513751"/>
                <a:gd name="connsiteX19" fmla="*/ 39022 w 3404443"/>
                <a:gd name="connsiteY19" fmla="*/ 1944065 h 2513751"/>
                <a:gd name="connsiteX20" fmla="*/ 96172 w 3404443"/>
                <a:gd name="connsiteY20" fmla="*/ 2128215 h 2513751"/>
                <a:gd name="connsiteX21" fmla="*/ 146972 w 3404443"/>
                <a:gd name="connsiteY21" fmla="*/ 2229815 h 2513751"/>
                <a:gd name="connsiteX22" fmla="*/ 229522 w 3404443"/>
                <a:gd name="connsiteY22" fmla="*/ 2356815 h 2513751"/>
                <a:gd name="connsiteX23" fmla="*/ 369222 w 3404443"/>
                <a:gd name="connsiteY23" fmla="*/ 2509215 h 2513751"/>
                <a:gd name="connsiteX24" fmla="*/ 549942 w 3404443"/>
                <a:gd name="connsiteY24" fmla="*/ 2447443 h 2513751"/>
                <a:gd name="connsiteX25" fmla="*/ 791140 w 3404443"/>
                <a:gd name="connsiteY25" fmla="*/ 2186685 h 2513751"/>
                <a:gd name="connsiteX26" fmla="*/ 1023982 w 3404443"/>
                <a:gd name="connsiteY26" fmla="*/ 1986940 h 2513751"/>
                <a:gd name="connsiteX27" fmla="*/ 1531702 w 3404443"/>
                <a:gd name="connsiteY27" fmla="*/ 1862838 h 2513751"/>
                <a:gd name="connsiteX28" fmla="*/ 1833450 w 3404443"/>
                <a:gd name="connsiteY28" fmla="*/ 1652239 h 2513751"/>
                <a:gd name="connsiteX29" fmla="*/ 2058679 w 3404443"/>
                <a:gd name="connsiteY29" fmla="*/ 1409723 h 2513751"/>
                <a:gd name="connsiteX30" fmla="*/ 2321898 w 3404443"/>
                <a:gd name="connsiteY30" fmla="*/ 1316939 h 2513751"/>
                <a:gd name="connsiteX31" fmla="*/ 2658142 w 3404443"/>
                <a:gd name="connsiteY31" fmla="*/ 1223264 h 2513751"/>
                <a:gd name="connsiteX32" fmla="*/ 2927559 w 3404443"/>
                <a:gd name="connsiteY32" fmla="*/ 1039114 h 2513751"/>
                <a:gd name="connsiteX33" fmla="*/ 3051638 w 3404443"/>
                <a:gd name="connsiteY33" fmla="*/ 854761 h 2513751"/>
                <a:gd name="connsiteX34" fmla="*/ 3124918 w 3404443"/>
                <a:gd name="connsiteY34" fmla="*/ 630022 h 2513751"/>
                <a:gd name="connsiteX35" fmla="*/ 3306454 w 3404443"/>
                <a:gd name="connsiteY35" fmla="*/ 473761 h 2513751"/>
                <a:gd name="connsiteX36" fmla="*/ 3398988 w 3404443"/>
                <a:gd name="connsiteY36" fmla="*/ 269595 h 2513751"/>
                <a:gd name="connsiteX37" fmla="*/ 3150522 w 3404443"/>
                <a:gd name="connsiteY37" fmla="*/ 137490 h 2513751"/>
                <a:gd name="connsiteX38" fmla="*/ 2709012 w 3404443"/>
                <a:gd name="connsiteY38" fmla="*/ 132192 h 2513751"/>
                <a:gd name="connsiteX0" fmla="*/ 2719877 w 3404443"/>
                <a:gd name="connsiteY0" fmla="*/ 140394 h 2513751"/>
                <a:gd name="connsiteX1" fmla="*/ 2371117 w 3404443"/>
                <a:gd name="connsiteY1" fmla="*/ 125587 h 2513751"/>
                <a:gd name="connsiteX2" fmla="*/ 2032922 w 3404443"/>
                <a:gd name="connsiteY2" fmla="*/ 197815 h 2513751"/>
                <a:gd name="connsiteX3" fmla="*/ 2079995 w 3404443"/>
                <a:gd name="connsiteY3" fmla="*/ 187765 h 2513751"/>
                <a:gd name="connsiteX4" fmla="*/ 1791622 w 3404443"/>
                <a:gd name="connsiteY4" fmla="*/ 153365 h 2513751"/>
                <a:gd name="connsiteX5" fmla="*/ 1569372 w 3404443"/>
                <a:gd name="connsiteY5" fmla="*/ 96215 h 2513751"/>
                <a:gd name="connsiteX6" fmla="*/ 1264572 w 3404443"/>
                <a:gd name="connsiteY6" fmla="*/ 39065 h 2513751"/>
                <a:gd name="connsiteX7" fmla="*/ 1010572 w 3404443"/>
                <a:gd name="connsiteY7" fmla="*/ 965 h 2513751"/>
                <a:gd name="connsiteX8" fmla="*/ 585122 w 3404443"/>
                <a:gd name="connsiteY8" fmla="*/ 20015 h 2513751"/>
                <a:gd name="connsiteX9" fmla="*/ 356522 w 3404443"/>
                <a:gd name="connsiteY9" fmla="*/ 108915 h 2513751"/>
                <a:gd name="connsiteX10" fmla="*/ 248572 w 3404443"/>
                <a:gd name="connsiteY10" fmla="*/ 229565 h 2513751"/>
                <a:gd name="connsiteX11" fmla="*/ 153322 w 3404443"/>
                <a:gd name="connsiteY11" fmla="*/ 420065 h 2513751"/>
                <a:gd name="connsiteX12" fmla="*/ 102522 w 3404443"/>
                <a:gd name="connsiteY12" fmla="*/ 604215 h 2513751"/>
                <a:gd name="connsiteX13" fmla="*/ 77122 w 3404443"/>
                <a:gd name="connsiteY13" fmla="*/ 680415 h 2513751"/>
                <a:gd name="connsiteX14" fmla="*/ 51722 w 3404443"/>
                <a:gd name="connsiteY14" fmla="*/ 985215 h 2513751"/>
                <a:gd name="connsiteX15" fmla="*/ 39022 w 3404443"/>
                <a:gd name="connsiteY15" fmla="*/ 1226515 h 2513751"/>
                <a:gd name="connsiteX16" fmla="*/ 26322 w 3404443"/>
                <a:gd name="connsiteY16" fmla="*/ 1328115 h 2513751"/>
                <a:gd name="connsiteX17" fmla="*/ 13622 w 3404443"/>
                <a:gd name="connsiteY17" fmla="*/ 1442415 h 2513751"/>
                <a:gd name="connsiteX18" fmla="*/ 922 w 3404443"/>
                <a:gd name="connsiteY18" fmla="*/ 1658315 h 2513751"/>
                <a:gd name="connsiteX19" fmla="*/ 39022 w 3404443"/>
                <a:gd name="connsiteY19" fmla="*/ 1944065 h 2513751"/>
                <a:gd name="connsiteX20" fmla="*/ 96172 w 3404443"/>
                <a:gd name="connsiteY20" fmla="*/ 2128215 h 2513751"/>
                <a:gd name="connsiteX21" fmla="*/ 146972 w 3404443"/>
                <a:gd name="connsiteY21" fmla="*/ 2229815 h 2513751"/>
                <a:gd name="connsiteX22" fmla="*/ 229522 w 3404443"/>
                <a:gd name="connsiteY22" fmla="*/ 2356815 h 2513751"/>
                <a:gd name="connsiteX23" fmla="*/ 369222 w 3404443"/>
                <a:gd name="connsiteY23" fmla="*/ 2509215 h 2513751"/>
                <a:gd name="connsiteX24" fmla="*/ 549942 w 3404443"/>
                <a:gd name="connsiteY24" fmla="*/ 2447443 h 2513751"/>
                <a:gd name="connsiteX25" fmla="*/ 791140 w 3404443"/>
                <a:gd name="connsiteY25" fmla="*/ 2186685 h 2513751"/>
                <a:gd name="connsiteX26" fmla="*/ 1023982 w 3404443"/>
                <a:gd name="connsiteY26" fmla="*/ 1986940 h 2513751"/>
                <a:gd name="connsiteX27" fmla="*/ 1531702 w 3404443"/>
                <a:gd name="connsiteY27" fmla="*/ 1862838 h 2513751"/>
                <a:gd name="connsiteX28" fmla="*/ 1833450 w 3404443"/>
                <a:gd name="connsiteY28" fmla="*/ 1652239 h 2513751"/>
                <a:gd name="connsiteX29" fmla="*/ 2058679 w 3404443"/>
                <a:gd name="connsiteY29" fmla="*/ 1409723 h 2513751"/>
                <a:gd name="connsiteX30" fmla="*/ 2321898 w 3404443"/>
                <a:gd name="connsiteY30" fmla="*/ 1316939 h 2513751"/>
                <a:gd name="connsiteX31" fmla="*/ 2658142 w 3404443"/>
                <a:gd name="connsiteY31" fmla="*/ 1223264 h 2513751"/>
                <a:gd name="connsiteX32" fmla="*/ 2927559 w 3404443"/>
                <a:gd name="connsiteY32" fmla="*/ 1039114 h 2513751"/>
                <a:gd name="connsiteX33" fmla="*/ 3051638 w 3404443"/>
                <a:gd name="connsiteY33" fmla="*/ 854761 h 2513751"/>
                <a:gd name="connsiteX34" fmla="*/ 3124918 w 3404443"/>
                <a:gd name="connsiteY34" fmla="*/ 630022 h 2513751"/>
                <a:gd name="connsiteX35" fmla="*/ 3306454 w 3404443"/>
                <a:gd name="connsiteY35" fmla="*/ 473761 h 2513751"/>
                <a:gd name="connsiteX36" fmla="*/ 3398988 w 3404443"/>
                <a:gd name="connsiteY36" fmla="*/ 269595 h 2513751"/>
                <a:gd name="connsiteX37" fmla="*/ 3150522 w 3404443"/>
                <a:gd name="connsiteY37" fmla="*/ 137490 h 2513751"/>
                <a:gd name="connsiteX38" fmla="*/ 2709012 w 3404443"/>
                <a:gd name="connsiteY38" fmla="*/ 132192 h 2513751"/>
                <a:gd name="connsiteX0" fmla="*/ 2719877 w 3404443"/>
                <a:gd name="connsiteY0" fmla="*/ 140394 h 2513751"/>
                <a:gd name="connsiteX1" fmla="*/ 2371117 w 3404443"/>
                <a:gd name="connsiteY1" fmla="*/ 125587 h 2513751"/>
                <a:gd name="connsiteX2" fmla="*/ 2032922 w 3404443"/>
                <a:gd name="connsiteY2" fmla="*/ 197815 h 2513751"/>
                <a:gd name="connsiteX3" fmla="*/ 1791622 w 3404443"/>
                <a:gd name="connsiteY3" fmla="*/ 153365 h 2513751"/>
                <a:gd name="connsiteX4" fmla="*/ 1569372 w 3404443"/>
                <a:gd name="connsiteY4" fmla="*/ 96215 h 2513751"/>
                <a:gd name="connsiteX5" fmla="*/ 1264572 w 3404443"/>
                <a:gd name="connsiteY5" fmla="*/ 39065 h 2513751"/>
                <a:gd name="connsiteX6" fmla="*/ 1010572 w 3404443"/>
                <a:gd name="connsiteY6" fmla="*/ 965 h 2513751"/>
                <a:gd name="connsiteX7" fmla="*/ 585122 w 3404443"/>
                <a:gd name="connsiteY7" fmla="*/ 20015 h 2513751"/>
                <a:gd name="connsiteX8" fmla="*/ 356522 w 3404443"/>
                <a:gd name="connsiteY8" fmla="*/ 108915 h 2513751"/>
                <a:gd name="connsiteX9" fmla="*/ 248572 w 3404443"/>
                <a:gd name="connsiteY9" fmla="*/ 229565 h 2513751"/>
                <a:gd name="connsiteX10" fmla="*/ 153322 w 3404443"/>
                <a:gd name="connsiteY10" fmla="*/ 420065 h 2513751"/>
                <a:gd name="connsiteX11" fmla="*/ 102522 w 3404443"/>
                <a:gd name="connsiteY11" fmla="*/ 604215 h 2513751"/>
                <a:gd name="connsiteX12" fmla="*/ 77122 w 3404443"/>
                <a:gd name="connsiteY12" fmla="*/ 680415 h 2513751"/>
                <a:gd name="connsiteX13" fmla="*/ 51722 w 3404443"/>
                <a:gd name="connsiteY13" fmla="*/ 985215 h 2513751"/>
                <a:gd name="connsiteX14" fmla="*/ 39022 w 3404443"/>
                <a:gd name="connsiteY14" fmla="*/ 1226515 h 2513751"/>
                <a:gd name="connsiteX15" fmla="*/ 26322 w 3404443"/>
                <a:gd name="connsiteY15" fmla="*/ 1328115 h 2513751"/>
                <a:gd name="connsiteX16" fmla="*/ 13622 w 3404443"/>
                <a:gd name="connsiteY16" fmla="*/ 1442415 h 2513751"/>
                <a:gd name="connsiteX17" fmla="*/ 922 w 3404443"/>
                <a:gd name="connsiteY17" fmla="*/ 1658315 h 2513751"/>
                <a:gd name="connsiteX18" fmla="*/ 39022 w 3404443"/>
                <a:gd name="connsiteY18" fmla="*/ 1944065 h 2513751"/>
                <a:gd name="connsiteX19" fmla="*/ 96172 w 3404443"/>
                <a:gd name="connsiteY19" fmla="*/ 2128215 h 2513751"/>
                <a:gd name="connsiteX20" fmla="*/ 146972 w 3404443"/>
                <a:gd name="connsiteY20" fmla="*/ 2229815 h 2513751"/>
                <a:gd name="connsiteX21" fmla="*/ 229522 w 3404443"/>
                <a:gd name="connsiteY21" fmla="*/ 2356815 h 2513751"/>
                <a:gd name="connsiteX22" fmla="*/ 369222 w 3404443"/>
                <a:gd name="connsiteY22" fmla="*/ 2509215 h 2513751"/>
                <a:gd name="connsiteX23" fmla="*/ 549942 w 3404443"/>
                <a:gd name="connsiteY23" fmla="*/ 2447443 h 2513751"/>
                <a:gd name="connsiteX24" fmla="*/ 791140 w 3404443"/>
                <a:gd name="connsiteY24" fmla="*/ 2186685 h 2513751"/>
                <a:gd name="connsiteX25" fmla="*/ 1023982 w 3404443"/>
                <a:gd name="connsiteY25" fmla="*/ 1986940 h 2513751"/>
                <a:gd name="connsiteX26" fmla="*/ 1531702 w 3404443"/>
                <a:gd name="connsiteY26" fmla="*/ 1862838 h 2513751"/>
                <a:gd name="connsiteX27" fmla="*/ 1833450 w 3404443"/>
                <a:gd name="connsiteY27" fmla="*/ 1652239 h 2513751"/>
                <a:gd name="connsiteX28" fmla="*/ 2058679 w 3404443"/>
                <a:gd name="connsiteY28" fmla="*/ 1409723 h 2513751"/>
                <a:gd name="connsiteX29" fmla="*/ 2321898 w 3404443"/>
                <a:gd name="connsiteY29" fmla="*/ 1316939 h 2513751"/>
                <a:gd name="connsiteX30" fmla="*/ 2658142 w 3404443"/>
                <a:gd name="connsiteY30" fmla="*/ 1223264 h 2513751"/>
                <a:gd name="connsiteX31" fmla="*/ 2927559 w 3404443"/>
                <a:gd name="connsiteY31" fmla="*/ 1039114 h 2513751"/>
                <a:gd name="connsiteX32" fmla="*/ 3051638 w 3404443"/>
                <a:gd name="connsiteY32" fmla="*/ 854761 h 2513751"/>
                <a:gd name="connsiteX33" fmla="*/ 3124918 w 3404443"/>
                <a:gd name="connsiteY33" fmla="*/ 630022 h 2513751"/>
                <a:gd name="connsiteX34" fmla="*/ 3306454 w 3404443"/>
                <a:gd name="connsiteY34" fmla="*/ 473761 h 2513751"/>
                <a:gd name="connsiteX35" fmla="*/ 3398988 w 3404443"/>
                <a:gd name="connsiteY35" fmla="*/ 269595 h 2513751"/>
                <a:gd name="connsiteX36" fmla="*/ 3150522 w 3404443"/>
                <a:gd name="connsiteY36" fmla="*/ 137490 h 2513751"/>
                <a:gd name="connsiteX37" fmla="*/ 2709012 w 3404443"/>
                <a:gd name="connsiteY37" fmla="*/ 132192 h 2513751"/>
                <a:gd name="connsiteX0" fmla="*/ 2719877 w 3404443"/>
                <a:gd name="connsiteY0" fmla="*/ 140394 h 2513751"/>
                <a:gd name="connsiteX1" fmla="*/ 2371117 w 3404443"/>
                <a:gd name="connsiteY1" fmla="*/ 125587 h 2513751"/>
                <a:gd name="connsiteX2" fmla="*/ 2099167 w 3404443"/>
                <a:gd name="connsiteY2" fmla="*/ 175065 h 2513751"/>
                <a:gd name="connsiteX3" fmla="*/ 1791622 w 3404443"/>
                <a:gd name="connsiteY3" fmla="*/ 153365 h 2513751"/>
                <a:gd name="connsiteX4" fmla="*/ 1569372 w 3404443"/>
                <a:gd name="connsiteY4" fmla="*/ 96215 h 2513751"/>
                <a:gd name="connsiteX5" fmla="*/ 1264572 w 3404443"/>
                <a:gd name="connsiteY5" fmla="*/ 39065 h 2513751"/>
                <a:gd name="connsiteX6" fmla="*/ 1010572 w 3404443"/>
                <a:gd name="connsiteY6" fmla="*/ 965 h 2513751"/>
                <a:gd name="connsiteX7" fmla="*/ 585122 w 3404443"/>
                <a:gd name="connsiteY7" fmla="*/ 20015 h 2513751"/>
                <a:gd name="connsiteX8" fmla="*/ 356522 w 3404443"/>
                <a:gd name="connsiteY8" fmla="*/ 108915 h 2513751"/>
                <a:gd name="connsiteX9" fmla="*/ 248572 w 3404443"/>
                <a:gd name="connsiteY9" fmla="*/ 229565 h 2513751"/>
                <a:gd name="connsiteX10" fmla="*/ 153322 w 3404443"/>
                <a:gd name="connsiteY10" fmla="*/ 420065 h 2513751"/>
                <a:gd name="connsiteX11" fmla="*/ 102522 w 3404443"/>
                <a:gd name="connsiteY11" fmla="*/ 604215 h 2513751"/>
                <a:gd name="connsiteX12" fmla="*/ 77122 w 3404443"/>
                <a:gd name="connsiteY12" fmla="*/ 680415 h 2513751"/>
                <a:gd name="connsiteX13" fmla="*/ 51722 w 3404443"/>
                <a:gd name="connsiteY13" fmla="*/ 985215 h 2513751"/>
                <a:gd name="connsiteX14" fmla="*/ 39022 w 3404443"/>
                <a:gd name="connsiteY14" fmla="*/ 1226515 h 2513751"/>
                <a:gd name="connsiteX15" fmla="*/ 26322 w 3404443"/>
                <a:gd name="connsiteY15" fmla="*/ 1328115 h 2513751"/>
                <a:gd name="connsiteX16" fmla="*/ 13622 w 3404443"/>
                <a:gd name="connsiteY16" fmla="*/ 1442415 h 2513751"/>
                <a:gd name="connsiteX17" fmla="*/ 922 w 3404443"/>
                <a:gd name="connsiteY17" fmla="*/ 1658315 h 2513751"/>
                <a:gd name="connsiteX18" fmla="*/ 39022 w 3404443"/>
                <a:gd name="connsiteY18" fmla="*/ 1944065 h 2513751"/>
                <a:gd name="connsiteX19" fmla="*/ 96172 w 3404443"/>
                <a:gd name="connsiteY19" fmla="*/ 2128215 h 2513751"/>
                <a:gd name="connsiteX20" fmla="*/ 146972 w 3404443"/>
                <a:gd name="connsiteY20" fmla="*/ 2229815 h 2513751"/>
                <a:gd name="connsiteX21" fmla="*/ 229522 w 3404443"/>
                <a:gd name="connsiteY21" fmla="*/ 2356815 h 2513751"/>
                <a:gd name="connsiteX22" fmla="*/ 369222 w 3404443"/>
                <a:gd name="connsiteY22" fmla="*/ 2509215 h 2513751"/>
                <a:gd name="connsiteX23" fmla="*/ 549942 w 3404443"/>
                <a:gd name="connsiteY23" fmla="*/ 2447443 h 2513751"/>
                <a:gd name="connsiteX24" fmla="*/ 791140 w 3404443"/>
                <a:gd name="connsiteY24" fmla="*/ 2186685 h 2513751"/>
                <a:gd name="connsiteX25" fmla="*/ 1023982 w 3404443"/>
                <a:gd name="connsiteY25" fmla="*/ 1986940 h 2513751"/>
                <a:gd name="connsiteX26" fmla="*/ 1531702 w 3404443"/>
                <a:gd name="connsiteY26" fmla="*/ 1862838 h 2513751"/>
                <a:gd name="connsiteX27" fmla="*/ 1833450 w 3404443"/>
                <a:gd name="connsiteY27" fmla="*/ 1652239 h 2513751"/>
                <a:gd name="connsiteX28" fmla="*/ 2058679 w 3404443"/>
                <a:gd name="connsiteY28" fmla="*/ 1409723 h 2513751"/>
                <a:gd name="connsiteX29" fmla="*/ 2321898 w 3404443"/>
                <a:gd name="connsiteY29" fmla="*/ 1316939 h 2513751"/>
                <a:gd name="connsiteX30" fmla="*/ 2658142 w 3404443"/>
                <a:gd name="connsiteY30" fmla="*/ 1223264 h 2513751"/>
                <a:gd name="connsiteX31" fmla="*/ 2927559 w 3404443"/>
                <a:gd name="connsiteY31" fmla="*/ 1039114 h 2513751"/>
                <a:gd name="connsiteX32" fmla="*/ 3051638 w 3404443"/>
                <a:gd name="connsiteY32" fmla="*/ 854761 h 2513751"/>
                <a:gd name="connsiteX33" fmla="*/ 3124918 w 3404443"/>
                <a:gd name="connsiteY33" fmla="*/ 630022 h 2513751"/>
                <a:gd name="connsiteX34" fmla="*/ 3306454 w 3404443"/>
                <a:gd name="connsiteY34" fmla="*/ 473761 h 2513751"/>
                <a:gd name="connsiteX35" fmla="*/ 3398988 w 3404443"/>
                <a:gd name="connsiteY35" fmla="*/ 269595 h 2513751"/>
                <a:gd name="connsiteX36" fmla="*/ 3150522 w 3404443"/>
                <a:gd name="connsiteY36" fmla="*/ 137490 h 2513751"/>
                <a:gd name="connsiteX37" fmla="*/ 2709012 w 3404443"/>
                <a:gd name="connsiteY37" fmla="*/ 132192 h 251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04443" h="2513751">
                  <a:moveTo>
                    <a:pt x="2719877" y="140394"/>
                  </a:moveTo>
                  <a:cubicBezTo>
                    <a:pt x="2685831" y="142792"/>
                    <a:pt x="2474569" y="119808"/>
                    <a:pt x="2371117" y="125587"/>
                  </a:cubicBezTo>
                  <a:cubicBezTo>
                    <a:pt x="2267665" y="131366"/>
                    <a:pt x="2195750" y="170435"/>
                    <a:pt x="2099167" y="175065"/>
                  </a:cubicBezTo>
                  <a:cubicBezTo>
                    <a:pt x="2002585" y="179695"/>
                    <a:pt x="1879921" y="166507"/>
                    <a:pt x="1791622" y="153365"/>
                  </a:cubicBezTo>
                  <a:cubicBezTo>
                    <a:pt x="1703323" y="140223"/>
                    <a:pt x="1657214" y="115265"/>
                    <a:pt x="1569372" y="96215"/>
                  </a:cubicBezTo>
                  <a:cubicBezTo>
                    <a:pt x="1481530" y="77165"/>
                    <a:pt x="1357705" y="54940"/>
                    <a:pt x="1264572" y="39065"/>
                  </a:cubicBezTo>
                  <a:cubicBezTo>
                    <a:pt x="1171439" y="23190"/>
                    <a:pt x="1333031" y="33211"/>
                    <a:pt x="1010572" y="965"/>
                  </a:cubicBezTo>
                  <a:cubicBezTo>
                    <a:pt x="897330" y="-2210"/>
                    <a:pt x="694130" y="2023"/>
                    <a:pt x="585122" y="20015"/>
                  </a:cubicBezTo>
                  <a:cubicBezTo>
                    <a:pt x="476114" y="38007"/>
                    <a:pt x="403089" y="87748"/>
                    <a:pt x="356522" y="108915"/>
                  </a:cubicBezTo>
                  <a:cubicBezTo>
                    <a:pt x="339589" y="121615"/>
                    <a:pt x="282439" y="177707"/>
                    <a:pt x="248572" y="229565"/>
                  </a:cubicBezTo>
                  <a:cubicBezTo>
                    <a:pt x="214705" y="281423"/>
                    <a:pt x="177664" y="357623"/>
                    <a:pt x="153322" y="420065"/>
                  </a:cubicBezTo>
                  <a:cubicBezTo>
                    <a:pt x="128980" y="482507"/>
                    <a:pt x="115222" y="560823"/>
                    <a:pt x="102522" y="604215"/>
                  </a:cubicBezTo>
                  <a:cubicBezTo>
                    <a:pt x="89822" y="647607"/>
                    <a:pt x="77122" y="680415"/>
                    <a:pt x="77122" y="680415"/>
                  </a:cubicBezTo>
                  <a:cubicBezTo>
                    <a:pt x="67703" y="784026"/>
                    <a:pt x="58236" y="880983"/>
                    <a:pt x="51722" y="985215"/>
                  </a:cubicBezTo>
                  <a:cubicBezTo>
                    <a:pt x="46698" y="1065603"/>
                    <a:pt x="44972" y="1146190"/>
                    <a:pt x="39022" y="1226515"/>
                  </a:cubicBezTo>
                  <a:cubicBezTo>
                    <a:pt x="36501" y="1260552"/>
                    <a:pt x="30310" y="1294219"/>
                    <a:pt x="26322" y="1328115"/>
                  </a:cubicBezTo>
                  <a:cubicBezTo>
                    <a:pt x="21843" y="1366187"/>
                    <a:pt x="16562" y="1404193"/>
                    <a:pt x="13622" y="1442415"/>
                  </a:cubicBezTo>
                  <a:cubicBezTo>
                    <a:pt x="8093" y="1514294"/>
                    <a:pt x="-3311" y="1574707"/>
                    <a:pt x="922" y="1658315"/>
                  </a:cubicBezTo>
                  <a:cubicBezTo>
                    <a:pt x="5155" y="1741923"/>
                    <a:pt x="23147" y="1865749"/>
                    <a:pt x="39022" y="1944065"/>
                  </a:cubicBezTo>
                  <a:cubicBezTo>
                    <a:pt x="54897" y="2022381"/>
                    <a:pt x="78180" y="2080590"/>
                    <a:pt x="96172" y="2128215"/>
                  </a:cubicBezTo>
                  <a:cubicBezTo>
                    <a:pt x="114164" y="2175840"/>
                    <a:pt x="124747" y="2191715"/>
                    <a:pt x="146972" y="2229815"/>
                  </a:cubicBezTo>
                  <a:cubicBezTo>
                    <a:pt x="169197" y="2267915"/>
                    <a:pt x="192480" y="2310248"/>
                    <a:pt x="229522" y="2356815"/>
                  </a:cubicBezTo>
                  <a:cubicBezTo>
                    <a:pt x="266564" y="2403382"/>
                    <a:pt x="315819" y="2494110"/>
                    <a:pt x="369222" y="2509215"/>
                  </a:cubicBezTo>
                  <a:cubicBezTo>
                    <a:pt x="422625" y="2524320"/>
                    <a:pt x="479622" y="2501198"/>
                    <a:pt x="549942" y="2447443"/>
                  </a:cubicBezTo>
                  <a:cubicBezTo>
                    <a:pt x="620262" y="2393688"/>
                    <a:pt x="712133" y="2263435"/>
                    <a:pt x="791140" y="2186685"/>
                  </a:cubicBezTo>
                  <a:cubicBezTo>
                    <a:pt x="870147" y="2109935"/>
                    <a:pt x="900555" y="2040914"/>
                    <a:pt x="1023982" y="1986940"/>
                  </a:cubicBezTo>
                  <a:cubicBezTo>
                    <a:pt x="1147409" y="1932966"/>
                    <a:pt x="1382595" y="1909142"/>
                    <a:pt x="1531702" y="1862838"/>
                  </a:cubicBezTo>
                  <a:cubicBezTo>
                    <a:pt x="1680809" y="1816534"/>
                    <a:pt x="1745621" y="1727758"/>
                    <a:pt x="1833450" y="1652239"/>
                  </a:cubicBezTo>
                  <a:cubicBezTo>
                    <a:pt x="1921279" y="1576720"/>
                    <a:pt x="1977271" y="1465606"/>
                    <a:pt x="2058679" y="1409723"/>
                  </a:cubicBezTo>
                  <a:cubicBezTo>
                    <a:pt x="2140087" y="1353840"/>
                    <a:pt x="2221987" y="1348016"/>
                    <a:pt x="2321898" y="1316939"/>
                  </a:cubicBezTo>
                  <a:cubicBezTo>
                    <a:pt x="2421809" y="1285862"/>
                    <a:pt x="2557199" y="1269568"/>
                    <a:pt x="2658142" y="1223264"/>
                  </a:cubicBezTo>
                  <a:cubicBezTo>
                    <a:pt x="2759085" y="1176960"/>
                    <a:pt x="2855593" y="1088856"/>
                    <a:pt x="2927559" y="1039114"/>
                  </a:cubicBezTo>
                  <a:cubicBezTo>
                    <a:pt x="2999525" y="989372"/>
                    <a:pt x="3018745" y="922943"/>
                    <a:pt x="3051638" y="854761"/>
                  </a:cubicBezTo>
                  <a:cubicBezTo>
                    <a:pt x="3084531" y="786579"/>
                    <a:pt x="3082449" y="693522"/>
                    <a:pt x="3124918" y="630022"/>
                  </a:cubicBezTo>
                  <a:cubicBezTo>
                    <a:pt x="3167387" y="566522"/>
                    <a:pt x="3260776" y="533832"/>
                    <a:pt x="3306454" y="473761"/>
                  </a:cubicBezTo>
                  <a:cubicBezTo>
                    <a:pt x="3352132" y="413690"/>
                    <a:pt x="3424977" y="325640"/>
                    <a:pt x="3398988" y="269595"/>
                  </a:cubicBezTo>
                  <a:cubicBezTo>
                    <a:pt x="3372999" y="213550"/>
                    <a:pt x="3205555" y="154423"/>
                    <a:pt x="3150522" y="137490"/>
                  </a:cubicBezTo>
                  <a:lnTo>
                    <a:pt x="2709012" y="132192"/>
                  </a:lnTo>
                </a:path>
              </a:pathLst>
            </a:cu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FFFFFF"/>
                </a:solidFill>
                <a:effectLst/>
                <a:uLnTx/>
                <a:uFillTx/>
                <a:latin typeface="Apis For Office"/>
                <a:ea typeface="+mn-ea"/>
                <a:cs typeface="+mn-cs"/>
              </a:endParaRPr>
            </a:p>
          </p:txBody>
        </p:sp>
        <p:sp>
          <p:nvSpPr>
            <p:cNvPr id="33" name="Bogen 32">
              <a:extLst>
                <a:ext uri="{FF2B5EF4-FFF2-40B4-BE49-F238E27FC236}">
                  <a16:creationId xmlns:a16="http://schemas.microsoft.com/office/drawing/2014/main" id="{9C406A1B-F2AF-E8DD-0876-BBBA07000E4A}"/>
                </a:ext>
              </a:extLst>
            </p:cNvPr>
            <p:cNvSpPr/>
            <p:nvPr/>
          </p:nvSpPr>
          <p:spPr>
            <a:xfrm rot="9913084" flipV="1">
              <a:off x="-3008248" y="5730680"/>
              <a:ext cx="250229" cy="693765"/>
            </a:xfrm>
            <a:prstGeom prst="arc">
              <a:avLst>
                <a:gd name="adj1" fmla="val 16284782"/>
                <a:gd name="adj2" fmla="val 20345866"/>
              </a:avLst>
            </a:prstGeom>
            <a:ln w="19050">
              <a:solidFill>
                <a:schemeClr val="accent5"/>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sz="1600"/>
            </a:p>
          </p:txBody>
        </p:sp>
      </p:grpSp>
      <p:sp>
        <p:nvSpPr>
          <p:cNvPr id="44" name="Rechteck: abgerundete Ecken 43">
            <a:extLst>
              <a:ext uri="{FF2B5EF4-FFF2-40B4-BE49-F238E27FC236}">
                <a16:creationId xmlns:a16="http://schemas.microsoft.com/office/drawing/2014/main" id="{9AC543A2-CFAA-1B0C-35A0-DF458B38179D}"/>
              </a:ext>
            </a:extLst>
          </p:cNvPr>
          <p:cNvSpPr/>
          <p:nvPr/>
        </p:nvSpPr>
        <p:spPr>
          <a:xfrm>
            <a:off x="819119" y="4878871"/>
            <a:ext cx="10775903" cy="1026048"/>
          </a:xfrm>
          <a:prstGeom prst="roundRect">
            <a:avLst>
              <a:gd name="adj" fmla="val 50000"/>
            </a:avLst>
          </a:prstGeom>
          <a:solidFill>
            <a:srgbClr val="D8EAF8"/>
          </a:solidFill>
          <a:ln w="12700" cap="flat">
            <a:solidFill>
              <a:srgbClr val="D8EAF8"/>
            </a:solidFill>
            <a:prstDash val="solid"/>
            <a:miter/>
          </a:ln>
        </p:spPr>
        <p:txBody>
          <a:bodyPr rtlCol="0" anchor="ctr"/>
          <a:lstStyle/>
          <a:p>
            <a:pPr algn="l">
              <a:lnSpc>
                <a:spcPct val="120000"/>
              </a:lnSpc>
            </a:pPr>
            <a:r>
              <a:rPr lang="de-DE" sz="1600">
                <a:solidFill>
                  <a:schemeClr val="tx2"/>
                </a:solidFill>
              </a:rPr>
              <a:t>Vorgestellt wurde die Analyse zum Effekt von </a:t>
            </a:r>
            <a:r>
              <a:rPr lang="de-DE" sz="1600" err="1">
                <a:solidFill>
                  <a:schemeClr val="tx2"/>
                </a:solidFill>
              </a:rPr>
              <a:t>Resmetirom</a:t>
            </a:r>
            <a:r>
              <a:rPr lang="de-DE" sz="1600">
                <a:solidFill>
                  <a:schemeClr val="tx2"/>
                </a:solidFill>
              </a:rPr>
              <a:t> nach zwei Jahren Behandlung von 122 Patienten mit MASH-Zirrhose, mit und ohne CSPH (im Sinne der </a:t>
            </a:r>
            <a:r>
              <a:rPr lang="de-DE" sz="1600" err="1">
                <a:solidFill>
                  <a:schemeClr val="tx2"/>
                </a:solidFill>
              </a:rPr>
              <a:t>Baveno</a:t>
            </a:r>
            <a:r>
              <a:rPr lang="de-DE" sz="1600">
                <a:solidFill>
                  <a:schemeClr val="tx2"/>
                </a:solidFill>
              </a:rPr>
              <a:t> VII Kriterien (</a:t>
            </a:r>
            <a:r>
              <a:rPr lang="de-DE" sz="1600" err="1">
                <a:solidFill>
                  <a:schemeClr val="tx2"/>
                </a:solidFill>
              </a:rPr>
              <a:t>FibroScan</a:t>
            </a:r>
            <a:r>
              <a:rPr lang="de-DE" sz="1600">
                <a:solidFill>
                  <a:schemeClr val="tx2"/>
                </a:solidFill>
              </a:rPr>
              <a:t>® und Thrombozyten))</a:t>
            </a:r>
          </a:p>
        </p:txBody>
      </p:sp>
    </p:spTree>
    <p:custDataLst>
      <p:tags r:id="rId1"/>
    </p:custDataLst>
    <p:extLst>
      <p:ext uri="{BB962C8B-B14F-4D97-AF65-F5344CB8AC3E}">
        <p14:creationId xmlns:p14="http://schemas.microsoft.com/office/powerpoint/2010/main" val="16023078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0A2D-958E-2042-88CC-F6D7315D176F}"/>
            </a:ext>
          </a:extLst>
        </p:cNvPr>
        <p:cNvGrpSpPr/>
        <p:nvPr/>
      </p:nvGrpSpPr>
      <p:grpSpPr>
        <a:xfrm>
          <a:off x="0" y="0"/>
          <a:ext cx="0" cy="0"/>
          <a:chOff x="0" y="0"/>
          <a:chExt cx="0" cy="0"/>
        </a:xfrm>
      </p:grpSpPr>
      <p:sp>
        <p:nvSpPr>
          <p:cNvPr id="76" name="Rounded Rectangle 28">
            <a:extLst>
              <a:ext uri="{FF2B5EF4-FFF2-40B4-BE49-F238E27FC236}">
                <a16:creationId xmlns:a16="http://schemas.microsoft.com/office/drawing/2014/main" id="{989E2E03-679E-AFC2-8FEA-68E5D75E2E83}"/>
              </a:ext>
            </a:extLst>
          </p:cNvPr>
          <p:cNvSpPr>
            <a:spLocks noChangeAspect="1"/>
          </p:cNvSpPr>
          <p:nvPr/>
        </p:nvSpPr>
        <p:spPr>
          <a:xfrm>
            <a:off x="647700" y="1754712"/>
            <a:ext cx="3781011" cy="3609217"/>
          </a:xfrm>
          <a:prstGeom prst="roundRect">
            <a:avLst>
              <a:gd name="adj" fmla="val 2550"/>
            </a:avLst>
          </a:prstGeom>
          <a:ln/>
        </p:spPr>
        <p:style>
          <a:lnRef idx="2">
            <a:schemeClr val="accent3"/>
          </a:lnRef>
          <a:fillRef idx="1">
            <a:schemeClr val="lt1"/>
          </a:fillRef>
          <a:effectRef idx="0">
            <a:schemeClr val="accent3"/>
          </a:effectRef>
          <a:fontRef idx="minor">
            <a:schemeClr val="dk1"/>
          </a:fontRef>
        </p:style>
        <p:txBody>
          <a:bodyPr lIns="36000" rIns="36000" rtlCol="0" anchor="t"/>
          <a:lstStyle/>
          <a:p>
            <a:pPr marL="100013" defTabSz="981075">
              <a:spcBef>
                <a:spcPts val="300"/>
              </a:spcBef>
              <a:buClr>
                <a:srgbClr val="001965"/>
              </a:buClr>
              <a:buSzPct val="110000"/>
              <a:defRPr/>
            </a:pPr>
            <a:r>
              <a:rPr lang="en-GB" sz="900">
                <a:solidFill>
                  <a:schemeClr val="accent1"/>
                </a:solidFill>
                <a:ea typeface="Verdana" panose="020B0604030504040204" pitchFamily="34" charset="0"/>
                <a:cs typeface="Verdana" panose="020B0604030504040204" pitchFamily="34" charset="0"/>
              </a:rPr>
              <a:t> </a:t>
            </a:r>
          </a:p>
        </p:txBody>
      </p:sp>
      <p:sp>
        <p:nvSpPr>
          <p:cNvPr id="75" name="Rounded Rectangle 28">
            <a:extLst>
              <a:ext uri="{FF2B5EF4-FFF2-40B4-BE49-F238E27FC236}">
                <a16:creationId xmlns:a16="http://schemas.microsoft.com/office/drawing/2014/main" id="{C63EAB67-E64C-AA4C-484A-943AF822A410}"/>
              </a:ext>
            </a:extLst>
          </p:cNvPr>
          <p:cNvSpPr>
            <a:spLocks noChangeAspect="1"/>
          </p:cNvSpPr>
          <p:nvPr/>
        </p:nvSpPr>
        <p:spPr>
          <a:xfrm>
            <a:off x="4551136" y="1754712"/>
            <a:ext cx="6953317" cy="3609217"/>
          </a:xfrm>
          <a:prstGeom prst="roundRect">
            <a:avLst>
              <a:gd name="adj" fmla="val 2550"/>
            </a:avLst>
          </a:prstGeom>
          <a:ln/>
        </p:spPr>
        <p:style>
          <a:lnRef idx="2">
            <a:schemeClr val="accent5"/>
          </a:lnRef>
          <a:fillRef idx="1">
            <a:schemeClr val="lt1"/>
          </a:fillRef>
          <a:effectRef idx="0">
            <a:schemeClr val="accent5"/>
          </a:effectRef>
          <a:fontRef idx="minor">
            <a:schemeClr val="dk1"/>
          </a:fontRef>
        </p:style>
        <p:txBody>
          <a:bodyPr lIns="36000" rIns="36000" rtlCol="0" anchor="t"/>
          <a:lstStyle/>
          <a:p>
            <a:pPr marL="100013" defTabSz="981075">
              <a:spcBef>
                <a:spcPts val="300"/>
              </a:spcBef>
              <a:buClr>
                <a:srgbClr val="001965"/>
              </a:buClr>
              <a:buSzPct val="110000"/>
              <a:defRPr/>
            </a:pPr>
            <a:r>
              <a:rPr lang="en-GB" sz="900">
                <a:solidFill>
                  <a:schemeClr val="accent1"/>
                </a:solidFill>
                <a:ea typeface="Verdana" panose="020B0604030504040204" pitchFamily="34" charset="0"/>
                <a:cs typeface="Verdana" panose="020B0604030504040204" pitchFamily="34" charset="0"/>
              </a:rPr>
              <a:t> </a:t>
            </a:r>
          </a:p>
        </p:txBody>
      </p:sp>
      <p:sp>
        <p:nvSpPr>
          <p:cNvPr id="74" name="Rounded Rectangle 28">
            <a:extLst>
              <a:ext uri="{FF2B5EF4-FFF2-40B4-BE49-F238E27FC236}">
                <a16:creationId xmlns:a16="http://schemas.microsoft.com/office/drawing/2014/main" id="{2D949A1E-F8D2-62FC-D199-BB45538D0C47}"/>
              </a:ext>
            </a:extLst>
          </p:cNvPr>
          <p:cNvSpPr>
            <a:spLocks noChangeAspect="1"/>
          </p:cNvSpPr>
          <p:nvPr/>
        </p:nvSpPr>
        <p:spPr>
          <a:xfrm>
            <a:off x="4664873" y="2147518"/>
            <a:ext cx="1595129" cy="3106907"/>
          </a:xfrm>
          <a:prstGeom prst="roundRect">
            <a:avLst>
              <a:gd name="adj" fmla="val 4615"/>
            </a:avLst>
          </a:prstGeom>
          <a:solidFill>
            <a:schemeClr val="bg1"/>
          </a:solid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00013" defTabSz="981075">
              <a:spcBef>
                <a:spcPts val="300"/>
              </a:spcBef>
              <a:buClr>
                <a:srgbClr val="001965"/>
              </a:buClr>
              <a:buSzPct val="110000"/>
              <a:defRPr/>
            </a:pPr>
            <a:r>
              <a:rPr lang="en-GB" sz="900">
                <a:solidFill>
                  <a:schemeClr val="accent1"/>
                </a:solidFill>
                <a:ea typeface="Verdana" panose="020B0604030504040204" pitchFamily="34" charset="0"/>
                <a:cs typeface="Verdana" panose="020B0604030504040204" pitchFamily="34" charset="0"/>
              </a:rPr>
              <a:t> </a:t>
            </a:r>
          </a:p>
        </p:txBody>
      </p:sp>
      <p:sp>
        <p:nvSpPr>
          <p:cNvPr id="2" name="Title 1">
            <a:extLst>
              <a:ext uri="{FF2B5EF4-FFF2-40B4-BE49-F238E27FC236}">
                <a16:creationId xmlns:a16="http://schemas.microsoft.com/office/drawing/2014/main" id="{B1776D1D-7F9A-A605-8489-226B9CE02894}"/>
              </a:ext>
            </a:extLst>
          </p:cNvPr>
          <p:cNvSpPr>
            <a:spLocks noGrp="1"/>
          </p:cNvSpPr>
          <p:nvPr>
            <p:ph type="title"/>
          </p:nvPr>
        </p:nvSpPr>
        <p:spPr>
          <a:xfrm>
            <a:off x="648000" y="648000"/>
            <a:ext cx="10472425" cy="1296000"/>
          </a:xfrm>
        </p:spPr>
        <p:txBody>
          <a:bodyPr/>
          <a:lstStyle/>
          <a:p>
            <a:r>
              <a:rPr lang="de-DE"/>
              <a:t>MAESTRO-NAFLD: Studiendesign</a:t>
            </a:r>
            <a:endParaRPr lang="en-US"/>
          </a:p>
        </p:txBody>
      </p:sp>
      <p:sp>
        <p:nvSpPr>
          <p:cNvPr id="4" name="Text Placeholder 3">
            <a:extLst>
              <a:ext uri="{FF2B5EF4-FFF2-40B4-BE49-F238E27FC236}">
                <a16:creationId xmlns:a16="http://schemas.microsoft.com/office/drawing/2014/main" id="{84ECB528-E372-74CC-1F87-5468DD399678}"/>
              </a:ext>
            </a:extLst>
          </p:cNvPr>
          <p:cNvSpPr>
            <a:spLocks noGrp="1"/>
          </p:cNvSpPr>
          <p:nvPr>
            <p:ph type="body" sz="quarter" idx="15"/>
          </p:nvPr>
        </p:nvSpPr>
        <p:spPr>
          <a:xfrm>
            <a:off x="647699" y="6421288"/>
            <a:ext cx="7652995" cy="324000"/>
          </a:xfrm>
        </p:spPr>
        <p:txBody>
          <a:bodyPr/>
          <a:lstStyle/>
          <a:p>
            <a:r>
              <a:rPr lang="de-DE" i="1"/>
              <a:t>Grafiken von Novo Nordisk nach Daten von </a:t>
            </a:r>
            <a:r>
              <a:rPr lang="de-DE" i="1" err="1"/>
              <a:t>Alkhouri</a:t>
            </a:r>
            <a:r>
              <a:rPr lang="de-DE" i="1"/>
              <a:t> N. et al.</a:t>
            </a:r>
            <a:br>
              <a:rPr lang="de-DE"/>
            </a:br>
            <a:r>
              <a:rPr lang="de-DE"/>
              <a:t>*Bei 66 % der Patienten wurde eine Leberbiopsie durchgeführt; bei Patienten mit einer klinischen Progression von F3 bei der Biopsie zu F4 wurde F4 durch Blutplättchen &lt; LLN oder MRE &gt; 4,2 bestätigt.</a:t>
            </a:r>
            <a:br>
              <a:rPr lang="en-US"/>
            </a:br>
            <a:r>
              <a:rPr lang="de-DE"/>
              <a:t>ELF, </a:t>
            </a:r>
            <a:r>
              <a:rPr lang="de-DE" err="1"/>
              <a:t>enhanced</a:t>
            </a:r>
            <a:r>
              <a:rPr lang="de-DE"/>
              <a:t> </a:t>
            </a:r>
            <a:r>
              <a:rPr lang="de-DE" err="1"/>
              <a:t>liver</a:t>
            </a:r>
            <a:r>
              <a:rPr lang="de-DE"/>
              <a:t> </a:t>
            </a:r>
            <a:r>
              <a:rPr lang="de-DE" err="1"/>
              <a:t>fibrosis</a:t>
            </a:r>
            <a:r>
              <a:rPr lang="de-DE"/>
              <a:t>, erweiterte Leberfibrose</a:t>
            </a:r>
            <a:r>
              <a:rPr lang="en-US"/>
              <a:t>; F4, </a:t>
            </a:r>
            <a:r>
              <a:rPr lang="en-US" err="1"/>
              <a:t>Fibrosegrad</a:t>
            </a:r>
            <a:r>
              <a:rPr lang="en-US"/>
              <a:t> 4; MAESTRO-NAFLD-1, Metabolic Assessment of Experimental Study of Thyroid hormone Receptor-β Organ-selective agonist in NAFLD (non-alcoholic fatty liver disease) – Study 1; MASH, </a:t>
            </a:r>
            <a:r>
              <a:rPr lang="en-US" err="1"/>
              <a:t>metabolische</a:t>
            </a:r>
            <a:r>
              <a:rPr lang="en-US"/>
              <a:t> </a:t>
            </a:r>
            <a:r>
              <a:rPr lang="en-US" err="1"/>
              <a:t>Dysfunktion-assoziierte</a:t>
            </a:r>
            <a:r>
              <a:rPr lang="en-US"/>
              <a:t> Steatohepatitis; MRE, </a:t>
            </a:r>
            <a:r>
              <a:rPr lang="en-US" err="1"/>
              <a:t>Magnetresonanz-Elastographie</a:t>
            </a:r>
            <a:r>
              <a:rPr lang="en-US"/>
              <a:t>; MRI-PDFF, </a:t>
            </a:r>
            <a:r>
              <a:rPr lang="en-US" err="1"/>
              <a:t>Magnetresonanztomographie-Protonendichte-Fettfraktion</a:t>
            </a:r>
            <a:r>
              <a:rPr lang="en-US"/>
              <a:t>; OL, open label, </a:t>
            </a:r>
            <a:r>
              <a:rPr lang="en-US" err="1"/>
              <a:t>offen</a:t>
            </a:r>
            <a:r>
              <a:rPr lang="en-US"/>
              <a:t>;  OLE, open label extension, </a:t>
            </a:r>
            <a:r>
              <a:rPr lang="en-US" err="1"/>
              <a:t>offene</a:t>
            </a:r>
            <a:r>
              <a:rPr lang="en-US"/>
              <a:t> </a:t>
            </a:r>
            <a:r>
              <a:rPr lang="en-US" err="1"/>
              <a:t>Verlängerungsphase</a:t>
            </a:r>
            <a:r>
              <a:rPr lang="en-US"/>
              <a:t>; VCTE, vibration controlled transient elastography, </a:t>
            </a:r>
            <a:r>
              <a:rPr lang="en-US" err="1"/>
              <a:t>vibrationsgesteuerte</a:t>
            </a:r>
            <a:r>
              <a:rPr lang="en-US"/>
              <a:t> </a:t>
            </a:r>
            <a:r>
              <a:rPr lang="en-US" err="1"/>
              <a:t>transiente</a:t>
            </a:r>
            <a:r>
              <a:rPr lang="en-US"/>
              <a:t> </a:t>
            </a:r>
            <a:r>
              <a:rPr lang="en-US" err="1"/>
              <a:t>Elastographie</a:t>
            </a:r>
            <a:r>
              <a:rPr lang="en-US"/>
              <a:t>.</a:t>
            </a:r>
          </a:p>
        </p:txBody>
      </p:sp>
      <p:sp>
        <p:nvSpPr>
          <p:cNvPr id="5" name="Text Placeholder 4">
            <a:extLst>
              <a:ext uri="{FF2B5EF4-FFF2-40B4-BE49-F238E27FC236}">
                <a16:creationId xmlns:a16="http://schemas.microsoft.com/office/drawing/2014/main" id="{0A65D824-15C1-A4F4-6E2D-24B09D04B977}"/>
              </a:ext>
            </a:extLst>
          </p:cNvPr>
          <p:cNvSpPr>
            <a:spLocks noGrp="1"/>
          </p:cNvSpPr>
          <p:nvPr>
            <p:ph type="body" sz="quarter" idx="17"/>
          </p:nvPr>
        </p:nvSpPr>
        <p:spPr>
          <a:xfrm>
            <a:off x="8689009" y="6421288"/>
            <a:ext cx="2855289" cy="324000"/>
          </a:xfrm>
        </p:spPr>
        <p:txBody>
          <a:bodyPr/>
          <a:lstStyle/>
          <a:p>
            <a:r>
              <a:rPr lang="en-US"/>
              <a:t>Alkhouri N. et al. J Hepatol. 2025;82(Suppl.1):LBO-002;</a:t>
            </a:r>
            <a:br>
              <a:rPr lang="en-US"/>
            </a:br>
            <a:r>
              <a:rPr lang="de-DE"/>
              <a:t>Harrison SA. et al. Nat Med. 2023;29(11):2919-2928; </a:t>
            </a:r>
            <a:br>
              <a:rPr lang="de-DE"/>
            </a:br>
            <a:r>
              <a:rPr lang="de-DE"/>
              <a:t>Harrison SA. et al. Aliment </a:t>
            </a:r>
            <a:r>
              <a:rPr lang="de-DE" err="1"/>
              <a:t>Pharmacol</a:t>
            </a:r>
            <a:r>
              <a:rPr lang="de-DE"/>
              <a:t> </a:t>
            </a:r>
            <a:r>
              <a:rPr lang="de-DE" err="1"/>
              <a:t>Ther</a:t>
            </a:r>
            <a:r>
              <a:rPr lang="de-DE"/>
              <a:t>. 2024;59(1):51-63.</a:t>
            </a:r>
          </a:p>
        </p:txBody>
      </p:sp>
      <p:sp>
        <p:nvSpPr>
          <p:cNvPr id="3" name="Rechteck: abgerundete Ecken 2">
            <a:extLst>
              <a:ext uri="{FF2B5EF4-FFF2-40B4-BE49-F238E27FC236}">
                <a16:creationId xmlns:a16="http://schemas.microsoft.com/office/drawing/2014/main" id="{C8137060-F5C8-C3A5-9A32-0A215A56D160}"/>
              </a:ext>
            </a:extLst>
          </p:cNvPr>
          <p:cNvSpPr/>
          <p:nvPr/>
        </p:nvSpPr>
        <p:spPr>
          <a:xfrm>
            <a:off x="1634097" y="2352909"/>
            <a:ext cx="2644005" cy="554478"/>
          </a:xfrm>
          <a:prstGeom prst="round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algn="ctr"/>
            <a:r>
              <a:rPr lang="de-DE" sz="1050" b="1" noProof="0">
                <a:solidFill>
                  <a:schemeClr val="accent1"/>
                </a:solidFill>
              </a:rPr>
              <a:t>Aufgenommen in MAESTRO-NAFLD-1</a:t>
            </a:r>
            <a:br>
              <a:rPr lang="de-DE" sz="1050" noProof="0">
                <a:solidFill>
                  <a:schemeClr val="accent1"/>
                </a:solidFill>
              </a:rPr>
            </a:br>
            <a:r>
              <a:rPr lang="de-DE" sz="1050" noProof="0">
                <a:solidFill>
                  <a:schemeClr val="accent1"/>
                </a:solidFill>
              </a:rPr>
              <a:t>Open-Label-Arm – </a:t>
            </a:r>
            <a:r>
              <a:rPr lang="de-DE" sz="1050">
                <a:solidFill>
                  <a:schemeClr val="accent1"/>
                </a:solidFill>
              </a:rPr>
              <a:t>Z</a:t>
            </a:r>
            <a:r>
              <a:rPr lang="de-DE" sz="1050" noProof="0" err="1">
                <a:solidFill>
                  <a:schemeClr val="accent1"/>
                </a:solidFill>
              </a:rPr>
              <a:t>irrhose</a:t>
            </a:r>
            <a:r>
              <a:rPr lang="de-DE" sz="1050">
                <a:solidFill>
                  <a:schemeClr val="accent1"/>
                </a:solidFill>
              </a:rPr>
              <a:t>-P</a:t>
            </a:r>
            <a:r>
              <a:rPr lang="de-DE" sz="1050" noProof="0" err="1">
                <a:solidFill>
                  <a:schemeClr val="accent1"/>
                </a:solidFill>
              </a:rPr>
              <a:t>opulation</a:t>
            </a:r>
            <a:endParaRPr lang="de-DE" sz="1050" noProof="0">
              <a:solidFill>
                <a:schemeClr val="accent1"/>
              </a:solidFill>
            </a:endParaRPr>
          </a:p>
          <a:p>
            <a:pPr algn="ctr"/>
            <a:r>
              <a:rPr lang="de-DE" sz="1050">
                <a:solidFill>
                  <a:schemeClr val="accent1"/>
                </a:solidFill>
              </a:rPr>
              <a:t>n=180</a:t>
            </a:r>
            <a:endParaRPr lang="de-DE" sz="1050" noProof="0">
              <a:solidFill>
                <a:schemeClr val="accent1"/>
              </a:solidFill>
            </a:endParaRPr>
          </a:p>
        </p:txBody>
      </p:sp>
      <p:sp>
        <p:nvSpPr>
          <p:cNvPr id="6" name="Rechteck: abgerundete Ecken 5">
            <a:extLst>
              <a:ext uri="{FF2B5EF4-FFF2-40B4-BE49-F238E27FC236}">
                <a16:creationId xmlns:a16="http://schemas.microsoft.com/office/drawing/2014/main" id="{D7899352-FD0C-B99E-3463-BA772FE0E547}"/>
              </a:ext>
            </a:extLst>
          </p:cNvPr>
          <p:cNvSpPr/>
          <p:nvPr/>
        </p:nvSpPr>
        <p:spPr>
          <a:xfrm>
            <a:off x="1634097" y="3053938"/>
            <a:ext cx="2644005" cy="381660"/>
          </a:xfrm>
          <a:prstGeom prst="round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algn="ctr"/>
            <a:r>
              <a:rPr lang="de-DE" sz="1050" b="1" noProof="0">
                <a:solidFill>
                  <a:schemeClr val="accent1"/>
                </a:solidFill>
              </a:rPr>
              <a:t>MAESTRO-NAFLD-1-Absolventen</a:t>
            </a:r>
            <a:br>
              <a:rPr lang="de-DE" sz="1050" noProof="0">
                <a:solidFill>
                  <a:schemeClr val="accent1"/>
                </a:solidFill>
              </a:rPr>
            </a:br>
            <a:r>
              <a:rPr lang="de-DE" sz="1050" noProof="0">
                <a:solidFill>
                  <a:schemeClr val="accent1"/>
                </a:solidFill>
              </a:rPr>
              <a:t>n</a:t>
            </a:r>
            <a:r>
              <a:rPr lang="de-DE" sz="1050">
                <a:solidFill>
                  <a:schemeClr val="accent1"/>
                </a:solidFill>
              </a:rPr>
              <a:t>=161 (89 %)</a:t>
            </a:r>
            <a:endParaRPr lang="de-DE" sz="1050" noProof="0">
              <a:solidFill>
                <a:schemeClr val="accent1"/>
              </a:solidFill>
            </a:endParaRPr>
          </a:p>
        </p:txBody>
      </p:sp>
      <p:sp>
        <p:nvSpPr>
          <p:cNvPr id="8" name="Rechteck: abgerundete Ecken 7">
            <a:extLst>
              <a:ext uri="{FF2B5EF4-FFF2-40B4-BE49-F238E27FC236}">
                <a16:creationId xmlns:a16="http://schemas.microsoft.com/office/drawing/2014/main" id="{934BDA44-1649-BAD6-33E8-FB2D369528B4}"/>
              </a:ext>
            </a:extLst>
          </p:cNvPr>
          <p:cNvSpPr/>
          <p:nvPr/>
        </p:nvSpPr>
        <p:spPr>
          <a:xfrm>
            <a:off x="1634097" y="3659850"/>
            <a:ext cx="2644005" cy="534373"/>
          </a:xfrm>
          <a:prstGeom prst="roundRect">
            <a:avLst/>
          </a:prstGeom>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de-DE" sz="1050" b="1" noProof="0">
                <a:solidFill>
                  <a:schemeClr val="accent1"/>
                </a:solidFill>
              </a:rPr>
              <a:t>An offener Verlängerungsstudie teilgenommen </a:t>
            </a:r>
            <a:br>
              <a:rPr lang="de-DE" sz="1050" b="1" noProof="0">
                <a:solidFill>
                  <a:schemeClr val="accent1"/>
                </a:solidFill>
              </a:rPr>
            </a:br>
            <a:r>
              <a:rPr lang="de-DE" sz="1050" noProof="0">
                <a:solidFill>
                  <a:schemeClr val="accent1"/>
                </a:solidFill>
              </a:rPr>
              <a:t>n=122</a:t>
            </a:r>
          </a:p>
        </p:txBody>
      </p:sp>
      <p:sp>
        <p:nvSpPr>
          <p:cNvPr id="9" name="Rechteck: abgerundete Ecken 8">
            <a:extLst>
              <a:ext uri="{FF2B5EF4-FFF2-40B4-BE49-F238E27FC236}">
                <a16:creationId xmlns:a16="http://schemas.microsoft.com/office/drawing/2014/main" id="{77BDF377-9A3A-3A35-E1F7-29B112E8FB92}"/>
              </a:ext>
            </a:extLst>
          </p:cNvPr>
          <p:cNvSpPr/>
          <p:nvPr/>
        </p:nvSpPr>
        <p:spPr>
          <a:xfrm>
            <a:off x="1628768" y="4423796"/>
            <a:ext cx="2644005" cy="381972"/>
          </a:xfrm>
          <a:prstGeom prst="round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algn="ctr"/>
            <a:r>
              <a:rPr lang="de-DE" sz="1050" b="1" noProof="0">
                <a:solidFill>
                  <a:schemeClr val="accent1"/>
                </a:solidFill>
              </a:rPr>
              <a:t>2-Jahres-Studienabsolventen </a:t>
            </a:r>
          </a:p>
          <a:p>
            <a:pPr algn="ctr"/>
            <a:r>
              <a:rPr lang="de-DE" sz="1050">
                <a:solidFill>
                  <a:schemeClr val="accent1"/>
                </a:solidFill>
              </a:rPr>
              <a:t>n</a:t>
            </a:r>
            <a:r>
              <a:rPr lang="de-DE" sz="1050" noProof="0">
                <a:solidFill>
                  <a:schemeClr val="accent1"/>
                </a:solidFill>
              </a:rPr>
              <a:t>=113 (93%)</a:t>
            </a:r>
          </a:p>
        </p:txBody>
      </p:sp>
      <p:cxnSp>
        <p:nvCxnSpPr>
          <p:cNvPr id="15" name="Gerade Verbindung mit Pfeil 14">
            <a:extLst>
              <a:ext uri="{FF2B5EF4-FFF2-40B4-BE49-F238E27FC236}">
                <a16:creationId xmlns:a16="http://schemas.microsoft.com/office/drawing/2014/main" id="{279F11B6-970D-E944-D058-AB567839AF9B}"/>
              </a:ext>
            </a:extLst>
          </p:cNvPr>
          <p:cNvCxnSpPr>
            <a:cxnSpLocks/>
            <a:stCxn id="6" idx="2"/>
            <a:endCxn id="8" idx="0"/>
          </p:cNvCxnSpPr>
          <p:nvPr/>
        </p:nvCxnSpPr>
        <p:spPr>
          <a:xfrm>
            <a:off x="2956100" y="3435598"/>
            <a:ext cx="0" cy="224252"/>
          </a:xfrm>
          <a:prstGeom prst="straightConnector1">
            <a:avLst/>
          </a:prstGeom>
          <a:ln w="63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2471327-C895-0FE5-9AF0-943D5E9B2BD5}"/>
              </a:ext>
            </a:extLst>
          </p:cNvPr>
          <p:cNvCxnSpPr>
            <a:cxnSpLocks/>
          </p:cNvCxnSpPr>
          <p:nvPr/>
        </p:nvCxnSpPr>
        <p:spPr>
          <a:xfrm>
            <a:off x="2966166" y="2901538"/>
            <a:ext cx="0" cy="152400"/>
          </a:xfrm>
          <a:prstGeom prst="straightConnector1">
            <a:avLst/>
          </a:prstGeom>
          <a:ln w="635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0EA3A64B-A4E8-8103-5920-34C5A56FCA41}"/>
              </a:ext>
            </a:extLst>
          </p:cNvPr>
          <p:cNvCxnSpPr>
            <a:cxnSpLocks/>
            <a:stCxn id="8" idx="2"/>
            <a:endCxn id="9" idx="0"/>
          </p:cNvCxnSpPr>
          <p:nvPr/>
        </p:nvCxnSpPr>
        <p:spPr>
          <a:xfrm flipH="1">
            <a:off x="2950771" y="4194223"/>
            <a:ext cx="5329" cy="229573"/>
          </a:xfrm>
          <a:prstGeom prst="straightConnector1">
            <a:avLst/>
          </a:prstGeom>
          <a:ln w="635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D39810FA-3931-86E1-D428-92C9DFA3D695}"/>
              </a:ext>
            </a:extLst>
          </p:cNvPr>
          <p:cNvSpPr txBox="1"/>
          <p:nvPr/>
        </p:nvSpPr>
        <p:spPr>
          <a:xfrm>
            <a:off x="647700" y="2556424"/>
            <a:ext cx="842098" cy="553998"/>
          </a:xfrm>
          <a:prstGeom prst="rect">
            <a:avLst/>
          </a:prstGeom>
          <a:noFill/>
        </p:spPr>
        <p:txBody>
          <a:bodyPr wrap="square" lIns="0" tIns="0" rIns="0" bIns="0" rtlCol="0">
            <a:spAutoFit/>
          </a:bodyPr>
          <a:lstStyle/>
          <a:p>
            <a:pPr algn="r"/>
            <a:r>
              <a:rPr lang="de-DE" sz="1000" b="1">
                <a:solidFill>
                  <a:srgbClr val="939AA7"/>
                </a:solidFill>
              </a:rPr>
              <a:t>MAESTRO-NAFLD-1</a:t>
            </a:r>
          </a:p>
          <a:p>
            <a:pPr algn="r"/>
            <a:r>
              <a:rPr lang="de-DE" sz="800" noProof="0">
                <a:solidFill>
                  <a:srgbClr val="939AA7"/>
                </a:solidFill>
              </a:rPr>
              <a:t>Open-Label-Zirrhose-Kohorte</a:t>
            </a:r>
            <a:endParaRPr lang="de-DE" sz="800">
              <a:solidFill>
                <a:srgbClr val="939AA7"/>
              </a:solidFill>
            </a:endParaRPr>
          </a:p>
        </p:txBody>
      </p:sp>
      <p:sp>
        <p:nvSpPr>
          <p:cNvPr id="20" name="Textfeld 19">
            <a:extLst>
              <a:ext uri="{FF2B5EF4-FFF2-40B4-BE49-F238E27FC236}">
                <a16:creationId xmlns:a16="http://schemas.microsoft.com/office/drawing/2014/main" id="{5D6A90F5-6B35-B6F4-788C-CBC8AE9D5501}"/>
              </a:ext>
            </a:extLst>
          </p:cNvPr>
          <p:cNvSpPr txBox="1"/>
          <p:nvPr/>
        </p:nvSpPr>
        <p:spPr>
          <a:xfrm>
            <a:off x="687547" y="4024380"/>
            <a:ext cx="802251" cy="461665"/>
          </a:xfrm>
          <a:prstGeom prst="rect">
            <a:avLst/>
          </a:prstGeom>
          <a:noFill/>
        </p:spPr>
        <p:txBody>
          <a:bodyPr wrap="square" lIns="0" tIns="0" rIns="0" bIns="0" rtlCol="0">
            <a:spAutoFit/>
          </a:bodyPr>
          <a:lstStyle/>
          <a:p>
            <a:pPr algn="r"/>
            <a:r>
              <a:rPr lang="de-DE" sz="1000" b="1">
                <a:solidFill>
                  <a:srgbClr val="939AA7"/>
                </a:solidFill>
              </a:rPr>
              <a:t>OPEN-LABEL VERLÄNG-ERUNG</a:t>
            </a:r>
          </a:p>
        </p:txBody>
      </p:sp>
      <p:sp>
        <p:nvSpPr>
          <p:cNvPr id="21" name="Geschweifte Klammer links 20">
            <a:extLst>
              <a:ext uri="{FF2B5EF4-FFF2-40B4-BE49-F238E27FC236}">
                <a16:creationId xmlns:a16="http://schemas.microsoft.com/office/drawing/2014/main" id="{0C8294CB-9006-F080-34A0-8BC600A4123A}"/>
              </a:ext>
            </a:extLst>
          </p:cNvPr>
          <p:cNvSpPr/>
          <p:nvPr/>
        </p:nvSpPr>
        <p:spPr>
          <a:xfrm>
            <a:off x="1502795" y="2634023"/>
            <a:ext cx="126871" cy="614335"/>
          </a:xfrm>
          <a:prstGeom prst="leftBrace">
            <a:avLst/>
          </a:prstGeom>
          <a:ln w="6350">
            <a:solidFill>
              <a:srgbClr val="939AA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600"/>
          </a:p>
        </p:txBody>
      </p:sp>
      <p:sp>
        <p:nvSpPr>
          <p:cNvPr id="22" name="Geschweifte Klammer links 21">
            <a:extLst>
              <a:ext uri="{FF2B5EF4-FFF2-40B4-BE49-F238E27FC236}">
                <a16:creationId xmlns:a16="http://schemas.microsoft.com/office/drawing/2014/main" id="{396564F3-583E-EB87-EF9F-5A7E264E0C81}"/>
              </a:ext>
            </a:extLst>
          </p:cNvPr>
          <p:cNvSpPr/>
          <p:nvPr/>
        </p:nvSpPr>
        <p:spPr>
          <a:xfrm>
            <a:off x="1499453" y="3935077"/>
            <a:ext cx="134634" cy="704409"/>
          </a:xfrm>
          <a:prstGeom prst="leftBrace">
            <a:avLst/>
          </a:prstGeom>
          <a:ln w="6350">
            <a:solidFill>
              <a:srgbClr val="939AA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600"/>
          </a:p>
        </p:txBody>
      </p:sp>
      <p:sp>
        <p:nvSpPr>
          <p:cNvPr id="25" name="Textfeld 24">
            <a:extLst>
              <a:ext uri="{FF2B5EF4-FFF2-40B4-BE49-F238E27FC236}">
                <a16:creationId xmlns:a16="http://schemas.microsoft.com/office/drawing/2014/main" id="{E6A8D38D-5033-8721-5C14-CCE68931C741}"/>
              </a:ext>
            </a:extLst>
          </p:cNvPr>
          <p:cNvSpPr txBox="1"/>
          <p:nvPr/>
        </p:nvSpPr>
        <p:spPr>
          <a:xfrm>
            <a:off x="816728" y="1780033"/>
            <a:ext cx="3763795" cy="205890"/>
          </a:xfrm>
          <a:prstGeom prst="rect">
            <a:avLst/>
          </a:prstGeom>
          <a:noFill/>
        </p:spPr>
        <p:txBody>
          <a:bodyPr wrap="square" lIns="0" tIns="0" rIns="0" bIns="0" rtlCol="0">
            <a:spAutoFit/>
          </a:bodyPr>
          <a:lstStyle/>
          <a:p>
            <a:pPr algn="ctr">
              <a:lnSpc>
                <a:spcPct val="120000"/>
              </a:lnSpc>
            </a:pPr>
            <a:r>
              <a:rPr lang="en-US" sz="1200" b="1" err="1">
                <a:solidFill>
                  <a:srgbClr val="001965"/>
                </a:solidFill>
              </a:rPr>
              <a:t>Studienverlauf</a:t>
            </a:r>
            <a:endParaRPr lang="de-DE" sz="1200" b="1">
              <a:solidFill>
                <a:srgbClr val="001965"/>
              </a:solidFill>
            </a:endParaRPr>
          </a:p>
        </p:txBody>
      </p:sp>
      <p:cxnSp>
        <p:nvCxnSpPr>
          <p:cNvPr id="26" name="Straight Connector 24">
            <a:extLst>
              <a:ext uri="{FF2B5EF4-FFF2-40B4-BE49-F238E27FC236}">
                <a16:creationId xmlns:a16="http://schemas.microsoft.com/office/drawing/2014/main" id="{DD358D85-0D96-525E-73FF-1676F2FFFC17}"/>
              </a:ext>
            </a:extLst>
          </p:cNvPr>
          <p:cNvCxnSpPr>
            <a:cxnSpLocks noChangeAspect="1"/>
          </p:cNvCxnSpPr>
          <p:nvPr/>
        </p:nvCxnSpPr>
        <p:spPr>
          <a:xfrm>
            <a:off x="7903160" y="3136627"/>
            <a:ext cx="0" cy="0"/>
          </a:xfrm>
          <a:prstGeom prst="line">
            <a:avLst/>
          </a:prstGeom>
          <a:ln w="9525">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
            <a:extLst>
              <a:ext uri="{FF2B5EF4-FFF2-40B4-BE49-F238E27FC236}">
                <a16:creationId xmlns:a16="http://schemas.microsoft.com/office/drawing/2014/main" id="{F788EE62-207A-ABB2-4319-0B29405425F6}"/>
              </a:ext>
            </a:extLst>
          </p:cNvPr>
          <p:cNvCxnSpPr>
            <a:cxnSpLocks noChangeAspect="1" noChangeShapeType="1"/>
          </p:cNvCxnSpPr>
          <p:nvPr/>
        </p:nvCxnSpPr>
        <p:spPr bwMode="auto">
          <a:xfrm>
            <a:off x="6443384" y="3412208"/>
            <a:ext cx="2356014" cy="0"/>
          </a:xfrm>
          <a:prstGeom prst="straightConnector1">
            <a:avLst/>
          </a:prstGeom>
          <a:noFill/>
          <a:ln w="9525" algn="ctr">
            <a:solidFill>
              <a:srgbClr val="939AA7"/>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ounded Rectangle 28">
            <a:extLst>
              <a:ext uri="{FF2B5EF4-FFF2-40B4-BE49-F238E27FC236}">
                <a16:creationId xmlns:a16="http://schemas.microsoft.com/office/drawing/2014/main" id="{31DB4026-17D1-8BF3-C3C1-AAD307D461C9}"/>
              </a:ext>
            </a:extLst>
          </p:cNvPr>
          <p:cNvSpPr>
            <a:spLocks noChangeAspect="1"/>
          </p:cNvSpPr>
          <p:nvPr/>
        </p:nvSpPr>
        <p:spPr>
          <a:xfrm>
            <a:off x="6443384" y="4404675"/>
            <a:ext cx="2358397" cy="849750"/>
          </a:xfrm>
          <a:prstGeom prst="roundRect">
            <a:avLst>
              <a:gd name="adj" fmla="val 7311"/>
            </a:avLst>
          </a:prstGeom>
          <a:solidFill>
            <a:schemeClr val="bg1"/>
          </a:solid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00013" defTabSz="981075">
              <a:spcBef>
                <a:spcPts val="300"/>
              </a:spcBef>
              <a:buClr>
                <a:srgbClr val="001965"/>
              </a:buClr>
              <a:buSzPct val="110000"/>
              <a:defRPr/>
            </a:pPr>
            <a:r>
              <a:rPr lang="en-GB" sz="900">
                <a:solidFill>
                  <a:schemeClr val="accent1"/>
                </a:solidFill>
                <a:ea typeface="Verdana" panose="020B0604030504040204" pitchFamily="34" charset="0"/>
                <a:cs typeface="Verdana" panose="020B0604030504040204" pitchFamily="34" charset="0"/>
              </a:rPr>
              <a:t> </a:t>
            </a:r>
          </a:p>
        </p:txBody>
      </p:sp>
      <p:sp>
        <p:nvSpPr>
          <p:cNvPr id="30" name="Rounded Rectangle 27">
            <a:extLst>
              <a:ext uri="{FF2B5EF4-FFF2-40B4-BE49-F238E27FC236}">
                <a16:creationId xmlns:a16="http://schemas.microsoft.com/office/drawing/2014/main" id="{8E528807-4EE0-E291-2786-284FAFA29B0B}"/>
              </a:ext>
            </a:extLst>
          </p:cNvPr>
          <p:cNvSpPr>
            <a:spLocks/>
          </p:cNvSpPr>
          <p:nvPr/>
        </p:nvSpPr>
        <p:spPr>
          <a:xfrm>
            <a:off x="6447870" y="2582440"/>
            <a:ext cx="2351528" cy="262124"/>
          </a:xfrm>
          <a:prstGeom prst="roundRect">
            <a:avLst>
              <a:gd name="adj" fmla="val 7532"/>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600"/>
              </a:spcBef>
              <a:buClr>
                <a:srgbClr val="001965"/>
              </a:buClr>
            </a:pPr>
            <a:r>
              <a:rPr lang="de-DE" sz="1100" b="1" kern="0">
                <a:solidFill>
                  <a:srgbClr val="001965"/>
                </a:solidFill>
              </a:rPr>
              <a:t>OL-Zirrhose-Kohorte</a:t>
            </a:r>
          </a:p>
        </p:txBody>
      </p:sp>
      <p:cxnSp>
        <p:nvCxnSpPr>
          <p:cNvPr id="31" name="Gerader Verbinder 30">
            <a:extLst>
              <a:ext uri="{FF2B5EF4-FFF2-40B4-BE49-F238E27FC236}">
                <a16:creationId xmlns:a16="http://schemas.microsoft.com/office/drawing/2014/main" id="{001CAF62-4443-05C8-C281-7064C68BD2E4}"/>
              </a:ext>
            </a:extLst>
          </p:cNvPr>
          <p:cNvCxnSpPr>
            <a:cxnSpLocks/>
          </p:cNvCxnSpPr>
          <p:nvPr/>
        </p:nvCxnSpPr>
        <p:spPr>
          <a:xfrm flipV="1">
            <a:off x="6341784" y="3330076"/>
            <a:ext cx="1" cy="17341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CA7BDDDA-69FB-44FC-52B9-BA1996BC80AA}"/>
              </a:ext>
            </a:extLst>
          </p:cNvPr>
          <p:cNvSpPr txBox="1"/>
          <p:nvPr/>
        </p:nvSpPr>
        <p:spPr>
          <a:xfrm>
            <a:off x="9036356" y="2304966"/>
            <a:ext cx="2084069" cy="261610"/>
          </a:xfrm>
          <a:prstGeom prst="rect">
            <a:avLst/>
          </a:prstGeom>
          <a:noFill/>
        </p:spPr>
        <p:txBody>
          <a:bodyPr wrap="square">
            <a:spAutoFit/>
          </a:bodyPr>
          <a:lstStyle/>
          <a:p>
            <a:r>
              <a:rPr lang="de-DE" sz="1100">
                <a:solidFill>
                  <a:schemeClr val="accent1"/>
                </a:solidFill>
              </a:rPr>
              <a:t>NCT04951219</a:t>
            </a:r>
          </a:p>
        </p:txBody>
      </p:sp>
      <p:sp>
        <p:nvSpPr>
          <p:cNvPr id="33" name="Textfeld 32">
            <a:extLst>
              <a:ext uri="{FF2B5EF4-FFF2-40B4-BE49-F238E27FC236}">
                <a16:creationId xmlns:a16="http://schemas.microsoft.com/office/drawing/2014/main" id="{57767CDB-C436-2BD6-81BE-154929FB814D}"/>
              </a:ext>
            </a:extLst>
          </p:cNvPr>
          <p:cNvSpPr txBox="1"/>
          <p:nvPr/>
        </p:nvSpPr>
        <p:spPr>
          <a:xfrm>
            <a:off x="6388152" y="2307406"/>
            <a:ext cx="1924622" cy="261610"/>
          </a:xfrm>
          <a:prstGeom prst="rect">
            <a:avLst/>
          </a:prstGeom>
          <a:noFill/>
        </p:spPr>
        <p:txBody>
          <a:bodyPr wrap="square">
            <a:spAutoFit/>
          </a:bodyPr>
          <a:lstStyle>
            <a:defPPr>
              <a:defRPr lang="de-DE"/>
            </a:defPPr>
            <a:lvl1pPr>
              <a:defRPr sz="1200">
                <a:solidFill>
                  <a:schemeClr val="accent1"/>
                </a:solidFill>
              </a:defRPr>
            </a:lvl1pPr>
          </a:lstStyle>
          <a:p>
            <a:r>
              <a:rPr lang="de-DE" sz="1100"/>
              <a:t>NCT04197479</a:t>
            </a:r>
          </a:p>
        </p:txBody>
      </p:sp>
      <p:sp>
        <p:nvSpPr>
          <p:cNvPr id="34" name="Textfeld 33">
            <a:extLst>
              <a:ext uri="{FF2B5EF4-FFF2-40B4-BE49-F238E27FC236}">
                <a16:creationId xmlns:a16="http://schemas.microsoft.com/office/drawing/2014/main" id="{5403064E-7E14-5AAF-192D-016C8BE4EDAD}"/>
              </a:ext>
            </a:extLst>
          </p:cNvPr>
          <p:cNvSpPr txBox="1"/>
          <p:nvPr/>
        </p:nvSpPr>
        <p:spPr>
          <a:xfrm>
            <a:off x="6481060" y="4464603"/>
            <a:ext cx="2207950" cy="477054"/>
          </a:xfrm>
          <a:prstGeom prst="rect">
            <a:avLst/>
          </a:prstGeom>
          <a:noFill/>
        </p:spPr>
        <p:txBody>
          <a:bodyPr wrap="square" lIns="0" tIns="0" rIns="0" bIns="0" rtlCol="0">
            <a:spAutoFit/>
          </a:bodyPr>
          <a:lstStyle/>
          <a:p>
            <a:pPr marL="100013" defTabSz="981075">
              <a:spcBef>
                <a:spcPts val="300"/>
              </a:spcBef>
              <a:buClr>
                <a:srgbClr val="001965"/>
              </a:buClr>
              <a:buSzPct val="110000"/>
              <a:defRPr/>
            </a:pPr>
            <a:r>
              <a:rPr lang="en-GB" sz="1050" b="1" err="1">
                <a:solidFill>
                  <a:schemeClr val="accent1"/>
                </a:solidFill>
                <a:ea typeface="Verdana" panose="020B0604030504040204" pitchFamily="34" charset="0"/>
                <a:cs typeface="Verdana" panose="020B0604030504040204" pitchFamily="34" charset="0"/>
              </a:rPr>
              <a:t>Primärer</a:t>
            </a:r>
            <a:r>
              <a:rPr lang="en-GB" sz="1050" b="1">
                <a:solidFill>
                  <a:schemeClr val="accent1"/>
                </a:solidFill>
                <a:ea typeface="Verdana" panose="020B0604030504040204" pitchFamily="34" charset="0"/>
                <a:cs typeface="Verdana" panose="020B0604030504040204" pitchFamily="34" charset="0"/>
              </a:rPr>
              <a:t> </a:t>
            </a:r>
            <a:r>
              <a:rPr lang="en-GB" sz="1050" b="1" err="1">
                <a:solidFill>
                  <a:schemeClr val="accent1"/>
                </a:solidFill>
                <a:ea typeface="Verdana" panose="020B0604030504040204" pitchFamily="34" charset="0"/>
                <a:cs typeface="Verdana" panose="020B0604030504040204" pitchFamily="34" charset="0"/>
              </a:rPr>
              <a:t>Endpunkt</a:t>
            </a:r>
            <a:endParaRPr lang="en-GB" sz="1050" b="1">
              <a:solidFill>
                <a:schemeClr val="accent1"/>
              </a:solidFill>
              <a:ea typeface="Verdana" panose="020B0604030504040204" pitchFamily="34" charset="0"/>
              <a:cs typeface="Verdana" panose="020B0604030504040204" pitchFamily="34" charset="0"/>
            </a:endParaRPr>
          </a:p>
          <a:p>
            <a:pPr marL="100013" defTabSz="981075">
              <a:spcBef>
                <a:spcPts val="300"/>
              </a:spcBef>
              <a:buClr>
                <a:srgbClr val="001965"/>
              </a:buClr>
              <a:buSzPct val="110000"/>
              <a:defRPr/>
            </a:pPr>
            <a:r>
              <a:rPr lang="de-DE" sz="900">
                <a:solidFill>
                  <a:schemeClr val="accent1"/>
                </a:solidFill>
              </a:rPr>
              <a:t>Sicherheit und Verträglichkeit von </a:t>
            </a:r>
            <a:r>
              <a:rPr lang="de-DE" sz="900" err="1">
                <a:solidFill>
                  <a:schemeClr val="accent1"/>
                </a:solidFill>
              </a:rPr>
              <a:t>Resmetirom</a:t>
            </a:r>
            <a:r>
              <a:rPr lang="de-DE" sz="900">
                <a:solidFill>
                  <a:schemeClr val="accent1"/>
                </a:solidFill>
              </a:rPr>
              <a:t> bei Patienten mit Zirrhose</a:t>
            </a:r>
          </a:p>
        </p:txBody>
      </p:sp>
      <p:sp>
        <p:nvSpPr>
          <p:cNvPr id="35" name="Textfeld 34">
            <a:extLst>
              <a:ext uri="{FF2B5EF4-FFF2-40B4-BE49-F238E27FC236}">
                <a16:creationId xmlns:a16="http://schemas.microsoft.com/office/drawing/2014/main" id="{18FE7643-D242-D10E-4E2E-52A02BF656E6}"/>
              </a:ext>
            </a:extLst>
          </p:cNvPr>
          <p:cNvSpPr txBox="1"/>
          <p:nvPr/>
        </p:nvSpPr>
        <p:spPr>
          <a:xfrm>
            <a:off x="6388152" y="2147518"/>
            <a:ext cx="2504206" cy="276999"/>
          </a:xfrm>
          <a:prstGeom prst="rect">
            <a:avLst/>
          </a:prstGeom>
          <a:noFill/>
        </p:spPr>
        <p:txBody>
          <a:bodyPr wrap="square">
            <a:spAutoFit/>
          </a:bodyPr>
          <a:lstStyle/>
          <a:p>
            <a:r>
              <a:rPr lang="de-DE" sz="1200" b="1">
                <a:solidFill>
                  <a:schemeClr val="accent1"/>
                </a:solidFill>
              </a:rPr>
              <a:t>MAESTRO-NAFLD-1</a:t>
            </a:r>
          </a:p>
        </p:txBody>
      </p:sp>
      <p:sp>
        <p:nvSpPr>
          <p:cNvPr id="36" name="Rounded Rectangle 4">
            <a:extLst>
              <a:ext uri="{FF2B5EF4-FFF2-40B4-BE49-F238E27FC236}">
                <a16:creationId xmlns:a16="http://schemas.microsoft.com/office/drawing/2014/main" id="{86A4E573-7C7C-4E3F-6F79-285EB6747EBC}"/>
              </a:ext>
            </a:extLst>
          </p:cNvPr>
          <p:cNvSpPr>
            <a:spLocks/>
          </p:cNvSpPr>
          <p:nvPr/>
        </p:nvSpPr>
        <p:spPr>
          <a:xfrm>
            <a:off x="6461616" y="3085363"/>
            <a:ext cx="2317345" cy="243669"/>
          </a:xfrm>
          <a:prstGeom prst="roundRect">
            <a:avLst/>
          </a:prstGeom>
          <a:solidFill>
            <a:schemeClr val="accent1"/>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defTabSz="914298">
              <a:spcBef>
                <a:spcPct val="50000"/>
              </a:spcBef>
            </a:pPr>
            <a:r>
              <a:rPr lang="en-GB" sz="1050" err="1">
                <a:solidFill>
                  <a:srgbClr val="FFFFFF"/>
                </a:solidFill>
                <a:ea typeface="Verdana" panose="020B0604030504040204" pitchFamily="34" charset="0"/>
                <a:cs typeface="Verdana" panose="020B0604030504040204" pitchFamily="34" charset="0"/>
              </a:rPr>
              <a:t>Resmetirom</a:t>
            </a:r>
            <a:r>
              <a:rPr lang="en-GB" sz="1050">
                <a:solidFill>
                  <a:srgbClr val="FFFFFF"/>
                </a:solidFill>
                <a:ea typeface="Verdana" panose="020B0604030504040204" pitchFamily="34" charset="0"/>
                <a:cs typeface="Verdana" panose="020B0604030504040204" pitchFamily="34" charset="0"/>
              </a:rPr>
              <a:t> 80 mg</a:t>
            </a:r>
          </a:p>
        </p:txBody>
      </p:sp>
      <p:cxnSp>
        <p:nvCxnSpPr>
          <p:cNvPr id="39" name="Straight Arrow Connector 2">
            <a:extLst>
              <a:ext uri="{FF2B5EF4-FFF2-40B4-BE49-F238E27FC236}">
                <a16:creationId xmlns:a16="http://schemas.microsoft.com/office/drawing/2014/main" id="{3FC9D784-096E-9EE6-191C-B9DB751D14C3}"/>
              </a:ext>
            </a:extLst>
          </p:cNvPr>
          <p:cNvCxnSpPr>
            <a:cxnSpLocks noChangeAspect="1" noChangeShapeType="1"/>
          </p:cNvCxnSpPr>
          <p:nvPr/>
        </p:nvCxnSpPr>
        <p:spPr bwMode="auto">
          <a:xfrm>
            <a:off x="9092536" y="3412026"/>
            <a:ext cx="2225314" cy="0"/>
          </a:xfrm>
          <a:prstGeom prst="straightConnector1">
            <a:avLst/>
          </a:prstGeom>
          <a:noFill/>
          <a:ln w="9525" algn="ctr">
            <a:solidFill>
              <a:srgbClr val="939AA7"/>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40">
            <a:extLst>
              <a:ext uri="{FF2B5EF4-FFF2-40B4-BE49-F238E27FC236}">
                <a16:creationId xmlns:a16="http://schemas.microsoft.com/office/drawing/2014/main" id="{B936B542-A062-2D67-9A67-5620EC3100F4}"/>
              </a:ext>
            </a:extLst>
          </p:cNvPr>
          <p:cNvCxnSpPr>
            <a:cxnSpLocks/>
          </p:cNvCxnSpPr>
          <p:nvPr/>
        </p:nvCxnSpPr>
        <p:spPr>
          <a:xfrm flipV="1">
            <a:off x="11324570" y="3315701"/>
            <a:ext cx="1" cy="17341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42" name="Rounded Rectangle 4">
            <a:extLst>
              <a:ext uri="{FF2B5EF4-FFF2-40B4-BE49-F238E27FC236}">
                <a16:creationId xmlns:a16="http://schemas.microsoft.com/office/drawing/2014/main" id="{7450F9B6-7B02-278E-9FEA-EE0B7F27B28F}"/>
              </a:ext>
            </a:extLst>
          </p:cNvPr>
          <p:cNvSpPr>
            <a:spLocks/>
          </p:cNvSpPr>
          <p:nvPr/>
        </p:nvSpPr>
        <p:spPr>
          <a:xfrm>
            <a:off x="9092531" y="3074730"/>
            <a:ext cx="2225315" cy="267070"/>
          </a:xfrm>
          <a:prstGeom prst="roundRect">
            <a:avLst/>
          </a:prstGeom>
          <a:solidFill>
            <a:schemeClr val="accent1"/>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defTabSz="914298">
              <a:spcBef>
                <a:spcPct val="50000"/>
              </a:spcBef>
            </a:pPr>
            <a:r>
              <a:rPr lang="en-GB" sz="1050" err="1">
                <a:solidFill>
                  <a:srgbClr val="FFFFFF"/>
                </a:solidFill>
                <a:ea typeface="Verdana" panose="020B0604030504040204" pitchFamily="34" charset="0"/>
                <a:cs typeface="Verdana" panose="020B0604030504040204" pitchFamily="34" charset="0"/>
              </a:rPr>
              <a:t>Resmetirom</a:t>
            </a:r>
            <a:r>
              <a:rPr lang="en-GB" sz="1050">
                <a:solidFill>
                  <a:srgbClr val="FFFFFF"/>
                </a:solidFill>
                <a:ea typeface="Verdana" panose="020B0604030504040204" pitchFamily="34" charset="0"/>
                <a:cs typeface="Verdana" panose="020B0604030504040204" pitchFamily="34" charset="0"/>
              </a:rPr>
              <a:t> 80 mg</a:t>
            </a:r>
          </a:p>
        </p:txBody>
      </p:sp>
      <p:sp>
        <p:nvSpPr>
          <p:cNvPr id="44" name="Textfeld 43">
            <a:extLst>
              <a:ext uri="{FF2B5EF4-FFF2-40B4-BE49-F238E27FC236}">
                <a16:creationId xmlns:a16="http://schemas.microsoft.com/office/drawing/2014/main" id="{AE2DE0AC-45C3-F47D-2540-F7A455D4E245}"/>
              </a:ext>
            </a:extLst>
          </p:cNvPr>
          <p:cNvSpPr txBox="1"/>
          <p:nvPr/>
        </p:nvSpPr>
        <p:spPr>
          <a:xfrm>
            <a:off x="9023623" y="2091331"/>
            <a:ext cx="2300947" cy="276999"/>
          </a:xfrm>
          <a:prstGeom prst="rect">
            <a:avLst/>
          </a:prstGeom>
          <a:noFill/>
        </p:spPr>
        <p:txBody>
          <a:bodyPr wrap="square">
            <a:spAutoFit/>
          </a:bodyPr>
          <a:lstStyle/>
          <a:p>
            <a:r>
              <a:rPr lang="de-DE" sz="1200" b="1">
                <a:solidFill>
                  <a:schemeClr val="accent1"/>
                </a:solidFill>
              </a:rPr>
              <a:t>MAESTRO-NAFLD-OLE</a:t>
            </a:r>
          </a:p>
        </p:txBody>
      </p:sp>
      <p:sp>
        <p:nvSpPr>
          <p:cNvPr id="45" name="Rounded Rectangle 27">
            <a:extLst>
              <a:ext uri="{FF2B5EF4-FFF2-40B4-BE49-F238E27FC236}">
                <a16:creationId xmlns:a16="http://schemas.microsoft.com/office/drawing/2014/main" id="{366F7FF4-251B-10AC-EF34-373D5FAA29C8}"/>
              </a:ext>
            </a:extLst>
          </p:cNvPr>
          <p:cNvSpPr>
            <a:spLocks/>
          </p:cNvSpPr>
          <p:nvPr/>
        </p:nvSpPr>
        <p:spPr>
          <a:xfrm>
            <a:off x="9085816" y="2589835"/>
            <a:ext cx="2232030" cy="253662"/>
          </a:xfrm>
          <a:prstGeom prst="roundRect">
            <a:avLst>
              <a:gd name="adj" fmla="val 12272"/>
            </a:avLst>
          </a:prstGeom>
          <a:solidFill>
            <a:schemeClr val="bg1"/>
          </a:solid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600"/>
              </a:spcBef>
              <a:buClr>
                <a:srgbClr val="001965"/>
              </a:buClr>
            </a:pPr>
            <a:r>
              <a:rPr lang="de-DE" sz="1100" b="1" kern="0">
                <a:solidFill>
                  <a:srgbClr val="001965"/>
                </a:solidFill>
              </a:rPr>
              <a:t>OL-Verlängerung</a:t>
            </a:r>
          </a:p>
        </p:txBody>
      </p:sp>
      <p:cxnSp>
        <p:nvCxnSpPr>
          <p:cNvPr id="46" name="Gerader Verbinder 45">
            <a:extLst>
              <a:ext uri="{FF2B5EF4-FFF2-40B4-BE49-F238E27FC236}">
                <a16:creationId xmlns:a16="http://schemas.microsoft.com/office/drawing/2014/main" id="{AF8247D6-9859-B157-72BD-B70454E6DE01}"/>
              </a:ext>
            </a:extLst>
          </p:cNvPr>
          <p:cNvCxnSpPr>
            <a:cxnSpLocks/>
            <a:stCxn id="42" idx="1"/>
            <a:endCxn id="36" idx="3"/>
          </p:cNvCxnSpPr>
          <p:nvPr/>
        </p:nvCxnSpPr>
        <p:spPr>
          <a:xfrm flipH="1" flipV="1">
            <a:off x="8778961" y="3207198"/>
            <a:ext cx="313570" cy="1067"/>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53" name="Text Box 46">
            <a:extLst>
              <a:ext uri="{FF2B5EF4-FFF2-40B4-BE49-F238E27FC236}">
                <a16:creationId xmlns:a16="http://schemas.microsoft.com/office/drawing/2014/main" id="{A5B97C75-1248-A1C4-AD82-2F4CB15335F5}"/>
              </a:ext>
            </a:extLst>
          </p:cNvPr>
          <p:cNvSpPr txBox="1">
            <a:spLocks noChangeArrowheads="1"/>
          </p:cNvSpPr>
          <p:nvPr/>
        </p:nvSpPr>
        <p:spPr bwMode="auto">
          <a:xfrm>
            <a:off x="6642001" y="3398593"/>
            <a:ext cx="1658694" cy="180480"/>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algn="ctr" defTabSz="914298">
              <a:buClr>
                <a:srgbClr val="009FDA"/>
              </a:buClr>
              <a:defRPr/>
            </a:pPr>
            <a:r>
              <a:rPr lang="en-GB" sz="900" b="1" err="1">
                <a:solidFill>
                  <a:srgbClr val="939AA7"/>
                </a:solidFill>
                <a:ea typeface="Verdana" panose="020B0604030504040204" pitchFamily="34" charset="0"/>
                <a:cs typeface="Verdana" panose="020B0604030504040204" pitchFamily="34" charset="0"/>
              </a:rPr>
              <a:t>Woche</a:t>
            </a:r>
            <a:r>
              <a:rPr lang="en-GB" sz="900" b="1">
                <a:solidFill>
                  <a:srgbClr val="939AA7"/>
                </a:solidFill>
                <a:ea typeface="Verdana" panose="020B0604030504040204" pitchFamily="34" charset="0"/>
                <a:cs typeface="Verdana" panose="020B0604030504040204" pitchFamily="34" charset="0"/>
              </a:rPr>
              <a:t> 52</a:t>
            </a:r>
          </a:p>
          <a:p>
            <a:pPr algn="ctr" defTabSz="914298">
              <a:buClr>
                <a:srgbClr val="009FDA"/>
              </a:buClr>
              <a:defRPr/>
            </a:pPr>
            <a:r>
              <a:rPr lang="en-GB" sz="900">
                <a:solidFill>
                  <a:srgbClr val="939AA7"/>
                </a:solidFill>
                <a:ea typeface="Verdana" panose="020B0604030504040204" pitchFamily="34" charset="0"/>
                <a:cs typeface="Verdana" panose="020B0604030504040204" pitchFamily="34" charset="0"/>
              </a:rPr>
              <a:t>Open-Label-</a:t>
            </a:r>
            <a:r>
              <a:rPr lang="en-GB" sz="900" err="1">
                <a:solidFill>
                  <a:srgbClr val="939AA7"/>
                </a:solidFill>
                <a:ea typeface="Verdana" panose="020B0604030504040204" pitchFamily="34" charset="0"/>
                <a:cs typeface="Verdana" panose="020B0604030504040204" pitchFamily="34" charset="0"/>
              </a:rPr>
              <a:t>Behandlung</a:t>
            </a:r>
            <a:endParaRPr lang="en-GB" sz="900">
              <a:solidFill>
                <a:srgbClr val="939AA7"/>
              </a:solidFill>
              <a:ea typeface="Verdana" panose="020B0604030504040204" pitchFamily="34" charset="0"/>
              <a:cs typeface="Verdana" panose="020B0604030504040204" pitchFamily="34" charset="0"/>
            </a:endParaRPr>
          </a:p>
        </p:txBody>
      </p:sp>
      <p:sp>
        <p:nvSpPr>
          <p:cNvPr id="54" name="Text Box 46">
            <a:extLst>
              <a:ext uri="{FF2B5EF4-FFF2-40B4-BE49-F238E27FC236}">
                <a16:creationId xmlns:a16="http://schemas.microsoft.com/office/drawing/2014/main" id="{073F9FAD-1530-B4D1-B577-5C5576D20503}"/>
              </a:ext>
            </a:extLst>
          </p:cNvPr>
          <p:cNvSpPr txBox="1">
            <a:spLocks noChangeArrowheads="1"/>
          </p:cNvSpPr>
          <p:nvPr/>
        </p:nvSpPr>
        <p:spPr bwMode="auto">
          <a:xfrm>
            <a:off x="9435635" y="3410338"/>
            <a:ext cx="1769477" cy="524740"/>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algn="ctr" defTabSz="914298">
              <a:buClr>
                <a:srgbClr val="009FDA"/>
              </a:buClr>
              <a:defRPr/>
            </a:pPr>
            <a:r>
              <a:rPr lang="en-GB" sz="900" b="1" err="1">
                <a:solidFill>
                  <a:srgbClr val="939AA7"/>
                </a:solidFill>
                <a:ea typeface="Verdana" panose="020B0604030504040204" pitchFamily="34" charset="0"/>
                <a:cs typeface="Verdana" panose="020B0604030504040204" pitchFamily="34" charset="0"/>
              </a:rPr>
              <a:t>Woche</a:t>
            </a:r>
            <a:r>
              <a:rPr lang="en-GB" sz="900" b="1">
                <a:solidFill>
                  <a:srgbClr val="939AA7"/>
                </a:solidFill>
                <a:ea typeface="Verdana" panose="020B0604030504040204" pitchFamily="34" charset="0"/>
                <a:cs typeface="Verdana" panose="020B0604030504040204" pitchFamily="34" charset="0"/>
              </a:rPr>
              <a:t> 52</a:t>
            </a:r>
            <a:br>
              <a:rPr lang="en-GB" sz="900">
                <a:solidFill>
                  <a:srgbClr val="939AA7"/>
                </a:solidFill>
                <a:ea typeface="Verdana" panose="020B0604030504040204" pitchFamily="34" charset="0"/>
                <a:cs typeface="Verdana" panose="020B0604030504040204" pitchFamily="34" charset="0"/>
              </a:rPr>
            </a:br>
            <a:r>
              <a:rPr lang="de-DE" sz="900">
                <a:solidFill>
                  <a:srgbClr val="939AA7"/>
                </a:solidFill>
                <a:ea typeface="Verdana" panose="020B0604030504040204" pitchFamily="34" charset="0"/>
                <a:cs typeface="Verdana" panose="020B0604030504040204" pitchFamily="34" charset="0"/>
              </a:rPr>
              <a:t>Open-Label-Behandlungsdaten nach zweitem 52-wöchigen Behandlungszeitraum ausgewertet</a:t>
            </a:r>
            <a:endParaRPr lang="en-GB" sz="900">
              <a:solidFill>
                <a:srgbClr val="939AA7"/>
              </a:solidFill>
              <a:ea typeface="Verdana" panose="020B0604030504040204" pitchFamily="34" charset="0"/>
              <a:cs typeface="Verdana" panose="020B0604030504040204" pitchFamily="34" charset="0"/>
            </a:endParaRPr>
          </a:p>
        </p:txBody>
      </p:sp>
      <p:sp>
        <p:nvSpPr>
          <p:cNvPr id="55" name="Rounded Rectangle 28">
            <a:extLst>
              <a:ext uri="{FF2B5EF4-FFF2-40B4-BE49-F238E27FC236}">
                <a16:creationId xmlns:a16="http://schemas.microsoft.com/office/drawing/2014/main" id="{932D680E-E211-32D0-A976-3343033BDC24}"/>
              </a:ext>
            </a:extLst>
          </p:cNvPr>
          <p:cNvSpPr>
            <a:spLocks noChangeAspect="1"/>
          </p:cNvSpPr>
          <p:nvPr/>
        </p:nvSpPr>
        <p:spPr>
          <a:xfrm>
            <a:off x="8892357" y="4404674"/>
            <a:ext cx="2504076" cy="849753"/>
          </a:xfrm>
          <a:prstGeom prst="roundRect">
            <a:avLst>
              <a:gd name="adj" fmla="val 7311"/>
            </a:avLst>
          </a:prstGeom>
          <a:solidFill>
            <a:schemeClr val="bg1"/>
          </a:solid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00013" defTabSz="981075">
              <a:spcBef>
                <a:spcPts val="300"/>
              </a:spcBef>
              <a:buClr>
                <a:srgbClr val="001965"/>
              </a:buClr>
              <a:buSzPct val="110000"/>
              <a:defRPr/>
            </a:pPr>
            <a:r>
              <a:rPr lang="en-GB" sz="900">
                <a:solidFill>
                  <a:schemeClr val="accent1"/>
                </a:solidFill>
                <a:ea typeface="Verdana" panose="020B0604030504040204" pitchFamily="34" charset="0"/>
                <a:cs typeface="Verdana" panose="020B0604030504040204" pitchFamily="34" charset="0"/>
              </a:rPr>
              <a:t> </a:t>
            </a:r>
          </a:p>
        </p:txBody>
      </p:sp>
      <p:sp>
        <p:nvSpPr>
          <p:cNvPr id="56" name="Textfeld 55">
            <a:extLst>
              <a:ext uri="{FF2B5EF4-FFF2-40B4-BE49-F238E27FC236}">
                <a16:creationId xmlns:a16="http://schemas.microsoft.com/office/drawing/2014/main" id="{B5CDECCF-D988-7D7D-A341-40B5E449057D}"/>
              </a:ext>
            </a:extLst>
          </p:cNvPr>
          <p:cNvSpPr txBox="1"/>
          <p:nvPr/>
        </p:nvSpPr>
        <p:spPr>
          <a:xfrm>
            <a:off x="8892357" y="4464603"/>
            <a:ext cx="2425489" cy="615553"/>
          </a:xfrm>
          <a:prstGeom prst="rect">
            <a:avLst/>
          </a:prstGeom>
          <a:noFill/>
        </p:spPr>
        <p:txBody>
          <a:bodyPr wrap="square" lIns="0" tIns="0" rIns="0" bIns="0" rtlCol="0">
            <a:spAutoFit/>
          </a:bodyPr>
          <a:lstStyle/>
          <a:p>
            <a:pPr marL="100013" defTabSz="981075">
              <a:spcBef>
                <a:spcPts val="300"/>
              </a:spcBef>
              <a:buClr>
                <a:srgbClr val="001965"/>
              </a:buClr>
              <a:buSzPct val="110000"/>
              <a:defRPr/>
            </a:pPr>
            <a:r>
              <a:rPr lang="en-GB" sz="1050" b="1" err="1">
                <a:solidFill>
                  <a:schemeClr val="accent1"/>
                </a:solidFill>
                <a:ea typeface="Verdana" panose="020B0604030504040204" pitchFamily="34" charset="0"/>
                <a:cs typeface="Verdana" panose="020B0604030504040204" pitchFamily="34" charset="0"/>
              </a:rPr>
              <a:t>Sekundäre</a:t>
            </a:r>
            <a:r>
              <a:rPr lang="en-GB" sz="1050" b="1">
                <a:solidFill>
                  <a:schemeClr val="accent1"/>
                </a:solidFill>
                <a:ea typeface="Verdana" panose="020B0604030504040204" pitchFamily="34" charset="0"/>
                <a:cs typeface="Verdana" panose="020B0604030504040204" pitchFamily="34" charset="0"/>
              </a:rPr>
              <a:t>/explorative </a:t>
            </a:r>
            <a:r>
              <a:rPr lang="en-GB" sz="1050" b="1" err="1">
                <a:solidFill>
                  <a:schemeClr val="accent1"/>
                </a:solidFill>
                <a:ea typeface="Verdana" panose="020B0604030504040204" pitchFamily="34" charset="0"/>
                <a:cs typeface="Verdana" panose="020B0604030504040204" pitchFamily="34" charset="0"/>
              </a:rPr>
              <a:t>Endpunkte</a:t>
            </a:r>
            <a:endParaRPr lang="en-GB" sz="1050" b="1">
              <a:solidFill>
                <a:schemeClr val="accent1"/>
              </a:solidFill>
              <a:ea typeface="Verdana" panose="020B0604030504040204" pitchFamily="34" charset="0"/>
              <a:cs typeface="Verdana" panose="020B0604030504040204" pitchFamily="34" charset="0"/>
            </a:endParaRPr>
          </a:p>
          <a:p>
            <a:pPr marL="100013" defTabSz="981075">
              <a:spcBef>
                <a:spcPts val="300"/>
              </a:spcBef>
              <a:buClr>
                <a:srgbClr val="001965"/>
              </a:buClr>
              <a:buSzPct val="110000"/>
              <a:defRPr/>
            </a:pPr>
            <a:r>
              <a:rPr lang="de-DE" sz="900">
                <a:solidFill>
                  <a:schemeClr val="accent1"/>
                </a:solidFill>
              </a:rPr>
              <a:t>VCTE, MRE, MRI-PDFF, Leber-Enzyme, Enzyme, Biomarker, Lipide, Leber- und Milz-Volumen</a:t>
            </a:r>
          </a:p>
        </p:txBody>
      </p:sp>
      <p:sp>
        <p:nvSpPr>
          <p:cNvPr id="12" name="Textfeld 11">
            <a:extLst>
              <a:ext uri="{FF2B5EF4-FFF2-40B4-BE49-F238E27FC236}">
                <a16:creationId xmlns:a16="http://schemas.microsoft.com/office/drawing/2014/main" id="{01248BFA-C486-48A1-41A7-0700C7A638DB}"/>
              </a:ext>
            </a:extLst>
          </p:cNvPr>
          <p:cNvSpPr txBox="1"/>
          <p:nvPr/>
        </p:nvSpPr>
        <p:spPr>
          <a:xfrm>
            <a:off x="4707353" y="2176384"/>
            <a:ext cx="1499073" cy="3030830"/>
          </a:xfrm>
          <a:prstGeom prst="rect">
            <a:avLst/>
          </a:prstGeom>
          <a:noFill/>
        </p:spPr>
        <p:txBody>
          <a:bodyPr wrap="square">
            <a:spAutoFit/>
          </a:bodyPr>
          <a:lstStyle/>
          <a:p>
            <a:pPr defTabSz="981075">
              <a:lnSpc>
                <a:spcPct val="90000"/>
              </a:lnSpc>
              <a:spcBef>
                <a:spcPts val="300"/>
              </a:spcBef>
              <a:spcAft>
                <a:spcPts val="300"/>
              </a:spcAft>
              <a:buClr>
                <a:srgbClr val="001965"/>
              </a:buClr>
              <a:buSzPct val="110000"/>
              <a:buNone/>
              <a:defRPr/>
            </a:pPr>
            <a:r>
              <a:rPr lang="de-DE" sz="1050" b="1">
                <a:solidFill>
                  <a:schemeClr val="accent1"/>
                </a:solidFill>
                <a:ea typeface="Verdana" panose="020B0604030504040204" pitchFamily="34" charset="0"/>
              </a:rPr>
              <a:t>Einschluss-Kriterien</a:t>
            </a:r>
            <a:br>
              <a:rPr lang="de-DE" sz="1050" b="1">
                <a:solidFill>
                  <a:schemeClr val="accent1"/>
                </a:solidFill>
                <a:ea typeface="Verdana" panose="020B0604030504040204" pitchFamily="34" charset="0"/>
              </a:rPr>
            </a:br>
            <a:endParaRPr lang="de-DE" sz="1050" b="1">
              <a:solidFill>
                <a:schemeClr val="accent1"/>
              </a:solidFill>
              <a:ea typeface="Verdana" panose="020B0604030504040204" pitchFamily="34" charset="0"/>
            </a:endParaRPr>
          </a:p>
          <a:p>
            <a:pPr>
              <a:lnSpc>
                <a:spcPct val="90000"/>
              </a:lnSpc>
              <a:spcAft>
                <a:spcPts val="300"/>
              </a:spcAft>
            </a:pPr>
            <a:r>
              <a:rPr lang="de-DE" sz="1000">
                <a:solidFill>
                  <a:schemeClr val="accent1"/>
                </a:solidFill>
              </a:rPr>
              <a:t>≥3 metabolische Risikofaktoren</a:t>
            </a:r>
          </a:p>
          <a:p>
            <a:pPr>
              <a:lnSpc>
                <a:spcPct val="90000"/>
              </a:lnSpc>
              <a:spcAft>
                <a:spcPts val="300"/>
              </a:spcAft>
            </a:pPr>
            <a:br>
              <a:rPr lang="de-DE" sz="900">
                <a:solidFill>
                  <a:schemeClr val="accent1"/>
                </a:solidFill>
              </a:rPr>
            </a:br>
            <a:r>
              <a:rPr lang="en-US" sz="900">
                <a:solidFill>
                  <a:schemeClr val="accent1"/>
                </a:solidFill>
              </a:rPr>
              <a:t>Gut </a:t>
            </a:r>
            <a:r>
              <a:rPr lang="en-US" sz="900" err="1">
                <a:solidFill>
                  <a:schemeClr val="accent1"/>
                </a:solidFill>
              </a:rPr>
              <a:t>kompensierte</a:t>
            </a:r>
            <a:r>
              <a:rPr lang="en-US" sz="900">
                <a:solidFill>
                  <a:schemeClr val="accent1"/>
                </a:solidFill>
              </a:rPr>
              <a:t> MASH-</a:t>
            </a:r>
            <a:r>
              <a:rPr lang="en-US" sz="900" err="1">
                <a:solidFill>
                  <a:schemeClr val="accent1"/>
                </a:solidFill>
              </a:rPr>
              <a:t>Zirrhose</a:t>
            </a:r>
            <a:r>
              <a:rPr lang="en-US" sz="900">
                <a:solidFill>
                  <a:schemeClr val="accent1"/>
                </a:solidFill>
              </a:rPr>
              <a:t> - Child Pugh A:</a:t>
            </a:r>
          </a:p>
          <a:p>
            <a:pPr>
              <a:lnSpc>
                <a:spcPct val="90000"/>
              </a:lnSpc>
              <a:spcAft>
                <a:spcPts val="300"/>
              </a:spcAft>
            </a:pPr>
            <a:r>
              <a:rPr lang="de-DE" sz="900">
                <a:solidFill>
                  <a:schemeClr val="accent1"/>
                </a:solidFill>
              </a:rPr>
              <a:t>F4-Fibrose* ODER</a:t>
            </a:r>
          </a:p>
          <a:p>
            <a:pPr>
              <a:lnSpc>
                <a:spcPct val="90000"/>
              </a:lnSpc>
              <a:spcAft>
                <a:spcPts val="300"/>
              </a:spcAft>
            </a:pPr>
            <a:r>
              <a:rPr lang="de-DE" sz="900">
                <a:solidFill>
                  <a:schemeClr val="accent1"/>
                </a:solidFill>
              </a:rPr>
              <a:t>Nicht-invasive klinische Beurteilung (Lebersteifigkeit [VCTE, MRE], Thrombozyten, ELF)</a:t>
            </a:r>
          </a:p>
          <a:p>
            <a:pPr marL="171450" indent="-171450">
              <a:lnSpc>
                <a:spcPct val="90000"/>
              </a:lnSpc>
              <a:spcAft>
                <a:spcPts val="300"/>
              </a:spcAft>
              <a:buFont typeface="Arial" panose="020B0604020202020204" pitchFamily="34" charset="0"/>
              <a:buChar char="•"/>
            </a:pPr>
            <a:r>
              <a:rPr lang="de-DE" sz="900">
                <a:solidFill>
                  <a:schemeClr val="accent1"/>
                </a:solidFill>
              </a:rPr>
              <a:t>Zulässige Thrombozytenzahl ≤70.000</a:t>
            </a:r>
          </a:p>
          <a:p>
            <a:pPr marL="171450" indent="-171450">
              <a:lnSpc>
                <a:spcPct val="90000"/>
              </a:lnSpc>
              <a:spcAft>
                <a:spcPts val="300"/>
              </a:spcAft>
              <a:buFont typeface="Arial" panose="020B0604020202020204" pitchFamily="34" charset="0"/>
              <a:buChar char="•"/>
            </a:pPr>
            <a:r>
              <a:rPr lang="de-DE" sz="900">
                <a:solidFill>
                  <a:schemeClr val="accent1"/>
                </a:solidFill>
              </a:rPr>
              <a:t>Keine Dekompensation in der Vorgeschichte</a:t>
            </a:r>
            <a:endParaRPr lang="de-DE" sz="1000">
              <a:solidFill>
                <a:schemeClr val="accent1"/>
              </a:solidFill>
            </a:endParaRPr>
          </a:p>
        </p:txBody>
      </p:sp>
      <p:cxnSp>
        <p:nvCxnSpPr>
          <p:cNvPr id="59" name="Straight Arrow Connector 2">
            <a:extLst>
              <a:ext uri="{FF2B5EF4-FFF2-40B4-BE49-F238E27FC236}">
                <a16:creationId xmlns:a16="http://schemas.microsoft.com/office/drawing/2014/main" id="{44529C70-5CEF-6E6F-68DE-7A19B9D9E87B}"/>
              </a:ext>
            </a:extLst>
          </p:cNvPr>
          <p:cNvCxnSpPr>
            <a:cxnSpLocks noChangeAspect="1" noChangeShapeType="1"/>
          </p:cNvCxnSpPr>
          <p:nvPr/>
        </p:nvCxnSpPr>
        <p:spPr bwMode="auto">
          <a:xfrm>
            <a:off x="8778961" y="3411442"/>
            <a:ext cx="306855" cy="0"/>
          </a:xfrm>
          <a:prstGeom prst="straightConnector1">
            <a:avLst/>
          </a:prstGeom>
          <a:noFill/>
          <a:ln w="9525" algn="ctr">
            <a:solidFill>
              <a:schemeClr val="accent4">
                <a:lumMod val="75000"/>
              </a:schemeClr>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 Box 46">
            <a:extLst>
              <a:ext uri="{FF2B5EF4-FFF2-40B4-BE49-F238E27FC236}">
                <a16:creationId xmlns:a16="http://schemas.microsoft.com/office/drawing/2014/main" id="{DD421F00-66B6-CFC4-3FC2-9796E9F4A08A}"/>
              </a:ext>
            </a:extLst>
          </p:cNvPr>
          <p:cNvSpPr txBox="1">
            <a:spLocks noChangeArrowheads="1"/>
          </p:cNvSpPr>
          <p:nvPr/>
        </p:nvSpPr>
        <p:spPr bwMode="auto">
          <a:xfrm>
            <a:off x="8462402" y="3430356"/>
            <a:ext cx="939971" cy="524740"/>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algn="ctr" defTabSz="914298">
              <a:buClr>
                <a:srgbClr val="009FDA"/>
              </a:buClr>
              <a:defRPr/>
            </a:pPr>
            <a:r>
              <a:rPr lang="de-DE" sz="900">
                <a:solidFill>
                  <a:schemeClr val="accent4">
                    <a:lumMod val="75000"/>
                  </a:schemeClr>
                </a:solidFill>
                <a:ea typeface="Verdana" panose="020B0604030504040204" pitchFamily="34" charset="0"/>
                <a:cs typeface="Verdana" panose="020B0604030504040204" pitchFamily="34" charset="0"/>
              </a:rPr>
              <a:t>Variabler Abstand von der Behandlung, </a:t>
            </a:r>
          </a:p>
          <a:p>
            <a:pPr algn="ctr" defTabSz="914298">
              <a:buClr>
                <a:srgbClr val="009FDA"/>
              </a:buClr>
              <a:defRPr/>
            </a:pPr>
            <a:r>
              <a:rPr lang="de-DE" sz="900">
                <a:solidFill>
                  <a:schemeClr val="accent4">
                    <a:lumMod val="75000"/>
                  </a:schemeClr>
                </a:solidFill>
                <a:ea typeface="Verdana" panose="020B0604030504040204" pitchFamily="34" charset="0"/>
                <a:cs typeface="Verdana" panose="020B0604030504040204" pitchFamily="34" charset="0"/>
              </a:rPr>
              <a:t>1 Monat - 1 Jahr</a:t>
            </a:r>
            <a:endParaRPr lang="en-GB" sz="900">
              <a:solidFill>
                <a:schemeClr val="accent4">
                  <a:lumMod val="75000"/>
                </a:schemeClr>
              </a:solidFill>
              <a:ea typeface="Verdana" panose="020B0604030504040204" pitchFamily="34" charset="0"/>
              <a:cs typeface="Verdana" panose="020B0604030504040204" pitchFamily="34" charset="0"/>
            </a:endParaRPr>
          </a:p>
        </p:txBody>
      </p:sp>
      <p:sp>
        <p:nvSpPr>
          <p:cNvPr id="70" name="Textfeld 69">
            <a:extLst>
              <a:ext uri="{FF2B5EF4-FFF2-40B4-BE49-F238E27FC236}">
                <a16:creationId xmlns:a16="http://schemas.microsoft.com/office/drawing/2014/main" id="{392075D2-100F-6E37-A5D4-F4D95B873607}"/>
              </a:ext>
            </a:extLst>
          </p:cNvPr>
          <p:cNvSpPr txBox="1"/>
          <p:nvPr/>
        </p:nvSpPr>
        <p:spPr>
          <a:xfrm>
            <a:off x="6642001" y="1810812"/>
            <a:ext cx="3763795" cy="205890"/>
          </a:xfrm>
          <a:prstGeom prst="rect">
            <a:avLst/>
          </a:prstGeom>
          <a:noFill/>
        </p:spPr>
        <p:txBody>
          <a:bodyPr wrap="square" lIns="0" tIns="0" rIns="0" bIns="0" rtlCol="0">
            <a:spAutoFit/>
          </a:bodyPr>
          <a:lstStyle/>
          <a:p>
            <a:pPr algn="ctr">
              <a:lnSpc>
                <a:spcPct val="120000"/>
              </a:lnSpc>
            </a:pPr>
            <a:r>
              <a:rPr lang="en-US" sz="1200" b="1" err="1">
                <a:solidFill>
                  <a:srgbClr val="001965"/>
                </a:solidFill>
              </a:rPr>
              <a:t>Studiendesign</a:t>
            </a:r>
            <a:endParaRPr lang="de-DE" sz="1200" b="1">
              <a:solidFill>
                <a:srgbClr val="001965"/>
              </a:solidFill>
            </a:endParaRPr>
          </a:p>
        </p:txBody>
      </p:sp>
    </p:spTree>
    <p:custDataLst>
      <p:tags r:id="rId1"/>
    </p:custDataLst>
    <p:extLst>
      <p:ext uri="{BB962C8B-B14F-4D97-AF65-F5344CB8AC3E}">
        <p14:creationId xmlns:p14="http://schemas.microsoft.com/office/powerpoint/2010/main" val="2688170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41772-D903-12AB-02E7-AD7EF560F0E5}"/>
            </a:ext>
          </a:extLst>
        </p:cNvPr>
        <p:cNvGrpSpPr/>
        <p:nvPr/>
      </p:nvGrpSpPr>
      <p:grpSpPr>
        <a:xfrm>
          <a:off x="0" y="0"/>
          <a:ext cx="0" cy="0"/>
          <a:chOff x="0" y="0"/>
          <a:chExt cx="0" cy="0"/>
        </a:xfrm>
      </p:grpSpPr>
      <p:grpSp>
        <p:nvGrpSpPr>
          <p:cNvPr id="10" name="Gruppieren 9">
            <a:extLst>
              <a:ext uri="{FF2B5EF4-FFF2-40B4-BE49-F238E27FC236}">
                <a16:creationId xmlns:a16="http://schemas.microsoft.com/office/drawing/2014/main" id="{A79BD0EF-0705-9135-4260-0E5B775FB083}"/>
              </a:ext>
            </a:extLst>
          </p:cNvPr>
          <p:cNvGrpSpPr/>
          <p:nvPr/>
        </p:nvGrpSpPr>
        <p:grpSpPr>
          <a:xfrm>
            <a:off x="6010408" y="1547381"/>
            <a:ext cx="5448298" cy="2959482"/>
            <a:chOff x="5775602" y="1949708"/>
            <a:chExt cx="5448298" cy="3526462"/>
          </a:xfrm>
        </p:grpSpPr>
        <p:graphicFrame>
          <p:nvGraphicFramePr>
            <p:cNvPr id="7" name="Diagramm 6">
              <a:extLst>
                <a:ext uri="{FF2B5EF4-FFF2-40B4-BE49-F238E27FC236}">
                  <a16:creationId xmlns:a16="http://schemas.microsoft.com/office/drawing/2014/main" id="{882BB8FA-CCBD-6795-D434-A9C062C1D310}"/>
                </a:ext>
              </a:extLst>
            </p:cNvPr>
            <p:cNvGraphicFramePr/>
            <p:nvPr/>
          </p:nvGraphicFramePr>
          <p:xfrm>
            <a:off x="9438643" y="2567323"/>
            <a:ext cx="1785257" cy="262890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Gerader Verbinder 11">
              <a:extLst>
                <a:ext uri="{FF2B5EF4-FFF2-40B4-BE49-F238E27FC236}">
                  <a16:creationId xmlns:a16="http://schemas.microsoft.com/office/drawing/2014/main" id="{A999CFC7-6E7B-FD59-8508-172C4C50201F}"/>
                </a:ext>
              </a:extLst>
            </p:cNvPr>
            <p:cNvCxnSpPr>
              <a:cxnSpLocks/>
            </p:cNvCxnSpPr>
            <p:nvPr/>
          </p:nvCxnSpPr>
          <p:spPr>
            <a:xfrm>
              <a:off x="9576527" y="5072742"/>
              <a:ext cx="153851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787DB14B-F418-13E8-884F-BE95AE11556C}"/>
                </a:ext>
              </a:extLst>
            </p:cNvPr>
            <p:cNvGrpSpPr/>
            <p:nvPr/>
          </p:nvGrpSpPr>
          <p:grpSpPr>
            <a:xfrm>
              <a:off x="5775602" y="2619375"/>
              <a:ext cx="1785257" cy="2591577"/>
              <a:chOff x="6801400" y="2736910"/>
              <a:chExt cx="1785257" cy="2154431"/>
            </a:xfrm>
          </p:grpSpPr>
          <p:grpSp>
            <p:nvGrpSpPr>
              <p:cNvPr id="18" name="Gruppieren 17">
                <a:extLst>
                  <a:ext uri="{FF2B5EF4-FFF2-40B4-BE49-F238E27FC236}">
                    <a16:creationId xmlns:a16="http://schemas.microsoft.com/office/drawing/2014/main" id="{60B0E386-BF40-7761-3F85-1982F5C6F2F5}"/>
                  </a:ext>
                </a:extLst>
              </p:cNvPr>
              <p:cNvGrpSpPr/>
              <p:nvPr/>
            </p:nvGrpSpPr>
            <p:grpSpPr>
              <a:xfrm>
                <a:off x="6801400" y="2736910"/>
                <a:ext cx="1785257" cy="2154431"/>
                <a:chOff x="6801400" y="2736910"/>
                <a:chExt cx="1785257" cy="2154431"/>
              </a:xfrm>
            </p:grpSpPr>
            <p:graphicFrame>
              <p:nvGraphicFramePr>
                <p:cNvPr id="6" name="Diagramm 5">
                  <a:extLst>
                    <a:ext uri="{FF2B5EF4-FFF2-40B4-BE49-F238E27FC236}">
                      <a16:creationId xmlns:a16="http://schemas.microsoft.com/office/drawing/2014/main" id="{AB8C2124-06FD-0F93-2B5E-CD2CCA1B287F}"/>
                    </a:ext>
                  </a:extLst>
                </p:cNvPr>
                <p:cNvGraphicFramePr/>
                <p:nvPr/>
              </p:nvGraphicFramePr>
              <p:xfrm>
                <a:off x="6801400" y="2736910"/>
                <a:ext cx="1785257" cy="2154431"/>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Gerader Verbinder 8">
                  <a:extLst>
                    <a:ext uri="{FF2B5EF4-FFF2-40B4-BE49-F238E27FC236}">
                      <a16:creationId xmlns:a16="http://schemas.microsoft.com/office/drawing/2014/main" id="{D46095C4-3DC3-FE22-2CC8-14BAC6FA48D1}"/>
                    </a:ext>
                  </a:extLst>
                </p:cNvPr>
                <p:cNvCxnSpPr>
                  <a:cxnSpLocks/>
                </p:cNvCxnSpPr>
                <p:nvPr/>
              </p:nvCxnSpPr>
              <p:spPr>
                <a:xfrm>
                  <a:off x="6923314" y="3073078"/>
                  <a:ext cx="153851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8C878B3C-9726-3CF7-0404-3E6405F49C54}"/>
                  </a:ext>
                </a:extLst>
              </p:cNvPr>
              <p:cNvSpPr txBox="1"/>
              <p:nvPr/>
            </p:nvSpPr>
            <p:spPr>
              <a:xfrm>
                <a:off x="7029450" y="4419632"/>
                <a:ext cx="561976" cy="16997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FFFF"/>
                    </a:solidFill>
                    <a:effectLst/>
                    <a:uLnTx/>
                    <a:uFillTx/>
                    <a:latin typeface="Apis For Office"/>
                    <a:ea typeface="+mn-ea"/>
                    <a:cs typeface="+mn-cs"/>
                  </a:rPr>
                  <a:t>-6,4 kPa</a:t>
                </a:r>
              </a:p>
            </p:txBody>
          </p:sp>
          <p:sp>
            <p:nvSpPr>
              <p:cNvPr id="14" name="Textfeld 13">
                <a:extLst>
                  <a:ext uri="{FF2B5EF4-FFF2-40B4-BE49-F238E27FC236}">
                    <a16:creationId xmlns:a16="http://schemas.microsoft.com/office/drawing/2014/main" id="{176DA31A-3C6B-E318-7D6D-DE9033B7184A}"/>
                  </a:ext>
                </a:extLst>
              </p:cNvPr>
              <p:cNvSpPr txBox="1"/>
              <p:nvPr/>
            </p:nvSpPr>
            <p:spPr>
              <a:xfrm>
                <a:off x="7789004" y="4491059"/>
                <a:ext cx="561976" cy="16997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FFFF"/>
                    </a:solidFill>
                    <a:effectLst/>
                    <a:uLnTx/>
                    <a:uFillTx/>
                    <a:latin typeface="Apis For Office"/>
                    <a:ea typeface="+mn-ea"/>
                    <a:cs typeface="+mn-cs"/>
                  </a:rPr>
                  <a:t>-6,7 kPa</a:t>
                </a:r>
              </a:p>
            </p:txBody>
          </p:sp>
        </p:grpSp>
        <p:sp>
          <p:nvSpPr>
            <p:cNvPr id="15" name="Textfeld 14">
              <a:extLst>
                <a:ext uri="{FF2B5EF4-FFF2-40B4-BE49-F238E27FC236}">
                  <a16:creationId xmlns:a16="http://schemas.microsoft.com/office/drawing/2014/main" id="{3172BFA3-4FEA-D5DE-E826-C59C44E900D9}"/>
                </a:ext>
              </a:extLst>
            </p:cNvPr>
            <p:cNvSpPr txBox="1"/>
            <p:nvPr/>
          </p:nvSpPr>
          <p:spPr>
            <a:xfrm>
              <a:off x="9663113" y="3325827"/>
              <a:ext cx="561976" cy="20445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FFFF"/>
                  </a:solidFill>
                  <a:effectLst/>
                  <a:uLnTx/>
                  <a:uFillTx/>
                  <a:latin typeface="Apis For Office"/>
                  <a:ea typeface="+mn-ea"/>
                  <a:cs typeface="+mn-cs"/>
                </a:rPr>
                <a:t>30 %</a:t>
              </a:r>
            </a:p>
          </p:txBody>
        </p:sp>
        <p:sp>
          <p:nvSpPr>
            <p:cNvPr id="16" name="Textfeld 15">
              <a:extLst>
                <a:ext uri="{FF2B5EF4-FFF2-40B4-BE49-F238E27FC236}">
                  <a16:creationId xmlns:a16="http://schemas.microsoft.com/office/drawing/2014/main" id="{7B97E8B5-E738-170F-432C-EAA1C36B0F48}"/>
                </a:ext>
              </a:extLst>
            </p:cNvPr>
            <p:cNvSpPr txBox="1"/>
            <p:nvPr/>
          </p:nvSpPr>
          <p:spPr>
            <a:xfrm>
              <a:off x="10474325" y="3033485"/>
              <a:ext cx="561976" cy="20445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00" b="1" i="0" u="none" strike="noStrike" kern="1200" cap="none" spc="0" normalizeH="0" baseline="0" noProof="0">
                  <a:ln>
                    <a:noFill/>
                  </a:ln>
                  <a:solidFill>
                    <a:srgbClr val="FFFFFF"/>
                  </a:solidFill>
                  <a:effectLst/>
                  <a:uLnTx/>
                  <a:uFillTx/>
                  <a:latin typeface="Apis For Office"/>
                  <a:ea typeface="+mn-ea"/>
                  <a:cs typeface="+mn-cs"/>
                </a:rPr>
                <a:t>35 %</a:t>
              </a:r>
            </a:p>
          </p:txBody>
        </p:sp>
        <p:graphicFrame>
          <p:nvGraphicFramePr>
            <p:cNvPr id="17" name="Diagramm 16">
              <a:extLst>
                <a:ext uri="{FF2B5EF4-FFF2-40B4-BE49-F238E27FC236}">
                  <a16:creationId xmlns:a16="http://schemas.microsoft.com/office/drawing/2014/main" id="{00E3DFBB-3695-D29F-E15A-613A9FEC7F33}"/>
                </a:ext>
              </a:extLst>
            </p:cNvPr>
            <p:cNvGraphicFramePr/>
            <p:nvPr/>
          </p:nvGraphicFramePr>
          <p:xfrm>
            <a:off x="7603494" y="2567323"/>
            <a:ext cx="1785257" cy="2628900"/>
          </p:xfrm>
          <a:graphic>
            <a:graphicData uri="http://schemas.openxmlformats.org/drawingml/2006/chart">
              <c:chart xmlns:c="http://schemas.openxmlformats.org/drawingml/2006/chart" xmlns:r="http://schemas.openxmlformats.org/officeDocument/2006/relationships" r:id="rId6"/>
            </a:graphicData>
          </a:graphic>
        </p:graphicFrame>
        <p:cxnSp>
          <p:nvCxnSpPr>
            <p:cNvPr id="20" name="Gerader Verbinder 19">
              <a:extLst>
                <a:ext uri="{FF2B5EF4-FFF2-40B4-BE49-F238E27FC236}">
                  <a16:creationId xmlns:a16="http://schemas.microsoft.com/office/drawing/2014/main" id="{9DE1170E-64D6-48B6-A8A5-C12151FAB69A}"/>
                </a:ext>
              </a:extLst>
            </p:cNvPr>
            <p:cNvCxnSpPr>
              <a:cxnSpLocks/>
            </p:cNvCxnSpPr>
            <p:nvPr/>
          </p:nvCxnSpPr>
          <p:spPr>
            <a:xfrm>
              <a:off x="7736114" y="5072742"/>
              <a:ext cx="1538515"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3FB9CE3B-5F78-4C09-E87E-FA4A3C2428C1}"/>
                </a:ext>
              </a:extLst>
            </p:cNvPr>
            <p:cNvSpPr txBox="1"/>
            <p:nvPr/>
          </p:nvSpPr>
          <p:spPr>
            <a:xfrm>
              <a:off x="7821912" y="4129161"/>
              <a:ext cx="561976" cy="31448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500" b="1" i="0" u="none" strike="noStrike" kern="1200" cap="none" spc="0" normalizeH="0" baseline="0" noProof="0">
                  <a:ln>
                    <a:noFill/>
                  </a:ln>
                  <a:solidFill>
                    <a:srgbClr val="FFFFFF"/>
                  </a:solidFill>
                  <a:effectLst/>
                  <a:uLnTx/>
                  <a:uFillTx/>
                  <a:latin typeface="Apis For Office"/>
                  <a:ea typeface="+mn-ea"/>
                  <a:cs typeface="+mn-cs"/>
                </a:rPr>
                <a:t>verbessert</a:t>
              </a:r>
              <a:br>
                <a:rPr kumimoji="0" lang="de-DE" sz="600" b="1" i="0" u="none" strike="noStrike" kern="1200" cap="none" spc="0" normalizeH="0" baseline="0" noProof="0">
                  <a:ln>
                    <a:noFill/>
                  </a:ln>
                  <a:solidFill>
                    <a:srgbClr val="FFFFFF"/>
                  </a:solidFill>
                  <a:effectLst/>
                  <a:uLnTx/>
                  <a:uFillTx/>
                  <a:latin typeface="Apis For Office"/>
                  <a:ea typeface="+mn-ea"/>
                  <a:cs typeface="+mn-cs"/>
                </a:rPr>
              </a:br>
              <a:r>
                <a:rPr kumimoji="0" lang="de-DE" sz="1000" b="1" i="0" u="none" strike="noStrike" kern="1200" cap="none" spc="0" normalizeH="0" baseline="0" noProof="0">
                  <a:ln>
                    <a:noFill/>
                  </a:ln>
                  <a:solidFill>
                    <a:srgbClr val="FFFFFF"/>
                  </a:solidFill>
                  <a:effectLst/>
                  <a:uLnTx/>
                  <a:uFillTx/>
                  <a:latin typeface="Apis For Office"/>
                  <a:ea typeface="+mn-ea"/>
                  <a:cs typeface="+mn-cs"/>
                </a:rPr>
                <a:t>47 %</a:t>
              </a:r>
              <a:endParaRPr kumimoji="0" lang="de-DE" sz="1050" b="1" i="0" u="none" strike="noStrike" kern="1200" cap="none" spc="0" normalizeH="0" baseline="0" noProof="0">
                <a:ln>
                  <a:noFill/>
                </a:ln>
                <a:solidFill>
                  <a:srgbClr val="FFFFFF"/>
                </a:solidFill>
                <a:effectLst/>
                <a:uLnTx/>
                <a:uFillTx/>
                <a:latin typeface="Apis For Office"/>
                <a:ea typeface="+mn-ea"/>
                <a:cs typeface="+mn-cs"/>
              </a:endParaRPr>
            </a:p>
          </p:txBody>
        </p:sp>
        <p:sp>
          <p:nvSpPr>
            <p:cNvPr id="22" name="Textfeld 21">
              <a:extLst>
                <a:ext uri="{FF2B5EF4-FFF2-40B4-BE49-F238E27FC236}">
                  <a16:creationId xmlns:a16="http://schemas.microsoft.com/office/drawing/2014/main" id="{2B0513C4-5585-B092-538F-BB7FA710684D}"/>
                </a:ext>
              </a:extLst>
            </p:cNvPr>
            <p:cNvSpPr txBox="1"/>
            <p:nvPr/>
          </p:nvSpPr>
          <p:spPr>
            <a:xfrm>
              <a:off x="8602305" y="4043846"/>
              <a:ext cx="561976" cy="33648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sz="600" b="1">
                  <a:solidFill>
                    <a:srgbClr val="FFFFFF"/>
                  </a:solidFill>
                  <a:latin typeface="Apis For Office"/>
                </a:rPr>
                <a:t>v</a:t>
              </a:r>
              <a:r>
                <a:rPr kumimoji="0" lang="de-DE" sz="600" b="1" i="0" u="none" strike="noStrike" kern="1200" cap="none" spc="0" normalizeH="0" baseline="0" noProof="0" err="1">
                  <a:ln>
                    <a:noFill/>
                  </a:ln>
                  <a:solidFill>
                    <a:srgbClr val="FFFFFF"/>
                  </a:solidFill>
                  <a:effectLst/>
                  <a:uLnTx/>
                  <a:uFillTx/>
                  <a:latin typeface="Apis For Office"/>
                  <a:ea typeface="+mn-ea"/>
                  <a:cs typeface="+mn-cs"/>
                </a:rPr>
                <a:t>erbessert</a:t>
              </a:r>
              <a:br>
                <a:rPr kumimoji="0" lang="de-DE" sz="600" b="1" i="0" u="none" strike="noStrike" kern="1200" cap="none" spc="0" normalizeH="0" baseline="0" noProof="0">
                  <a:ln>
                    <a:noFill/>
                  </a:ln>
                  <a:solidFill>
                    <a:srgbClr val="FFFFFF"/>
                  </a:solidFill>
                  <a:effectLst/>
                  <a:uLnTx/>
                  <a:uFillTx/>
                  <a:latin typeface="Apis For Office"/>
                  <a:ea typeface="+mn-ea"/>
                  <a:cs typeface="+mn-cs"/>
                </a:rPr>
              </a:br>
              <a:r>
                <a:rPr kumimoji="0" lang="de-DE" sz="600" b="1" i="0" u="none" strike="noStrike" kern="1200" cap="none" spc="0" normalizeH="0" baseline="0" noProof="0">
                  <a:ln>
                    <a:noFill/>
                  </a:ln>
                  <a:solidFill>
                    <a:srgbClr val="FFFFFF"/>
                  </a:solidFill>
                  <a:effectLst/>
                  <a:uLnTx/>
                  <a:uFillTx/>
                  <a:latin typeface="Apis For Office"/>
                  <a:ea typeface="+mn-ea"/>
                  <a:cs typeface="+mn-cs"/>
                </a:rPr>
                <a:t> </a:t>
              </a:r>
              <a:r>
                <a:rPr kumimoji="0" lang="de-DE" sz="1000" b="1" i="0" u="none" strike="noStrike" kern="1200" cap="none" spc="0" normalizeH="0" baseline="0" noProof="0">
                  <a:ln>
                    <a:noFill/>
                  </a:ln>
                  <a:solidFill>
                    <a:srgbClr val="FFFFFF"/>
                  </a:solidFill>
                  <a:effectLst/>
                  <a:uLnTx/>
                  <a:uFillTx/>
                  <a:latin typeface="Apis For Office"/>
                  <a:ea typeface="+mn-ea"/>
                  <a:cs typeface="+mn-cs"/>
                </a:rPr>
                <a:t>51 %</a:t>
              </a:r>
              <a:endParaRPr kumimoji="0" lang="de-DE" sz="1050" b="1" i="0" u="none" strike="noStrike" kern="1200" cap="none" spc="0" normalizeH="0" baseline="0" noProof="0">
                <a:ln>
                  <a:noFill/>
                </a:ln>
                <a:solidFill>
                  <a:srgbClr val="FFFFFF"/>
                </a:solidFill>
                <a:effectLst/>
                <a:uLnTx/>
                <a:uFillTx/>
                <a:latin typeface="Apis For Office"/>
                <a:ea typeface="+mn-ea"/>
                <a:cs typeface="+mn-cs"/>
              </a:endParaRPr>
            </a:p>
          </p:txBody>
        </p:sp>
        <p:sp>
          <p:nvSpPr>
            <p:cNvPr id="23" name="Textfeld 22">
              <a:extLst>
                <a:ext uri="{FF2B5EF4-FFF2-40B4-BE49-F238E27FC236}">
                  <a16:creationId xmlns:a16="http://schemas.microsoft.com/office/drawing/2014/main" id="{836805C3-3FE2-A935-4F2D-883DE13BF5C9}"/>
                </a:ext>
              </a:extLst>
            </p:cNvPr>
            <p:cNvSpPr txBox="1"/>
            <p:nvPr/>
          </p:nvSpPr>
          <p:spPr>
            <a:xfrm>
              <a:off x="7834352" y="3498074"/>
              <a:ext cx="561976" cy="31448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500" b="1" i="0" u="none" strike="noStrike" kern="1200" cap="none" spc="0" normalizeH="0" baseline="0" noProof="0">
                  <a:ln>
                    <a:noFill/>
                  </a:ln>
                  <a:solidFill>
                    <a:srgbClr val="005AD2">
                      <a:lumMod val="75000"/>
                    </a:srgbClr>
                  </a:solidFill>
                  <a:effectLst/>
                  <a:uLnTx/>
                  <a:uFillTx/>
                  <a:latin typeface="Apis For Office"/>
                  <a:ea typeface="+mn-ea"/>
                  <a:cs typeface="+mn-cs"/>
                </a:rPr>
                <a:t>gleichbleibend</a:t>
              </a:r>
              <a:br>
                <a:rPr kumimoji="0" lang="de-DE" sz="500" b="1" i="0" u="none" strike="noStrike" kern="1200" cap="none" spc="0" normalizeH="0" baseline="0" noProof="0">
                  <a:ln>
                    <a:noFill/>
                  </a:ln>
                  <a:solidFill>
                    <a:srgbClr val="005AD2">
                      <a:lumMod val="75000"/>
                    </a:srgbClr>
                  </a:solidFill>
                  <a:effectLst/>
                  <a:uLnTx/>
                  <a:uFillTx/>
                  <a:latin typeface="Apis For Office"/>
                  <a:ea typeface="+mn-ea"/>
                  <a:cs typeface="+mn-cs"/>
                </a:rPr>
              </a:br>
              <a:r>
                <a:rPr kumimoji="0" lang="de-DE" sz="1000" b="1" i="0" u="none" strike="noStrike" kern="1200" cap="none" spc="0" normalizeH="0" baseline="0" noProof="0">
                  <a:ln>
                    <a:noFill/>
                  </a:ln>
                  <a:solidFill>
                    <a:srgbClr val="005AD2">
                      <a:lumMod val="75000"/>
                    </a:srgbClr>
                  </a:solidFill>
                  <a:effectLst/>
                  <a:uLnTx/>
                  <a:uFillTx/>
                  <a:latin typeface="Apis For Office"/>
                  <a:ea typeface="+mn-ea"/>
                  <a:cs typeface="+mn-cs"/>
                </a:rPr>
                <a:t>42 %</a:t>
              </a:r>
            </a:p>
          </p:txBody>
        </p:sp>
        <p:sp>
          <p:nvSpPr>
            <p:cNvPr id="24" name="Textfeld 23">
              <a:extLst>
                <a:ext uri="{FF2B5EF4-FFF2-40B4-BE49-F238E27FC236}">
                  <a16:creationId xmlns:a16="http://schemas.microsoft.com/office/drawing/2014/main" id="{648DBE3E-31F1-A30F-6E66-013590076625}"/>
                </a:ext>
              </a:extLst>
            </p:cNvPr>
            <p:cNvSpPr txBox="1"/>
            <p:nvPr/>
          </p:nvSpPr>
          <p:spPr>
            <a:xfrm>
              <a:off x="8603594" y="3445702"/>
              <a:ext cx="561976" cy="31448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500" b="1" i="0" u="none" strike="noStrike" kern="1200" cap="none" spc="0" normalizeH="0" baseline="0" noProof="0">
                  <a:ln>
                    <a:noFill/>
                  </a:ln>
                  <a:solidFill>
                    <a:srgbClr val="005AD2">
                      <a:lumMod val="75000"/>
                    </a:srgbClr>
                  </a:solidFill>
                  <a:effectLst/>
                  <a:uLnTx/>
                  <a:uFillTx/>
                  <a:latin typeface="Apis For Office"/>
                  <a:ea typeface="+mn-ea"/>
                  <a:cs typeface="+mn-cs"/>
                </a:rPr>
                <a:t>gleichbleibend</a:t>
              </a:r>
              <a:br>
                <a:rPr kumimoji="0" lang="de-DE" sz="600" b="1" i="0" u="none" strike="noStrike" kern="1200" cap="none" spc="0" normalizeH="0" baseline="0" noProof="0">
                  <a:ln>
                    <a:noFill/>
                  </a:ln>
                  <a:solidFill>
                    <a:srgbClr val="005AD2">
                      <a:lumMod val="75000"/>
                    </a:srgbClr>
                  </a:solidFill>
                  <a:effectLst/>
                  <a:uLnTx/>
                  <a:uFillTx/>
                  <a:latin typeface="Apis For Office"/>
                  <a:ea typeface="+mn-ea"/>
                  <a:cs typeface="+mn-cs"/>
                </a:rPr>
              </a:br>
              <a:r>
                <a:rPr kumimoji="0" lang="de-DE" sz="1000" b="1" i="0" u="none" strike="noStrike" kern="1200" cap="none" spc="0" normalizeH="0" baseline="0" noProof="0">
                  <a:ln>
                    <a:noFill/>
                  </a:ln>
                  <a:solidFill>
                    <a:srgbClr val="005AD2">
                      <a:lumMod val="75000"/>
                    </a:srgbClr>
                  </a:solidFill>
                  <a:effectLst/>
                  <a:uLnTx/>
                  <a:uFillTx/>
                  <a:latin typeface="Apis For Office"/>
                  <a:ea typeface="+mn-ea"/>
                  <a:cs typeface="+mn-cs"/>
                </a:rPr>
                <a:t>40 %</a:t>
              </a:r>
              <a:endParaRPr kumimoji="0" lang="de-DE" sz="600" b="1" i="0" u="none" strike="noStrike" kern="1200" cap="none" spc="0" normalizeH="0" baseline="0" noProof="0">
                <a:ln>
                  <a:noFill/>
                </a:ln>
                <a:solidFill>
                  <a:srgbClr val="005AD2">
                    <a:lumMod val="75000"/>
                  </a:srgbClr>
                </a:solidFill>
                <a:effectLst/>
                <a:uLnTx/>
                <a:uFillTx/>
                <a:latin typeface="Apis For Office"/>
                <a:ea typeface="+mn-ea"/>
                <a:cs typeface="+mn-cs"/>
              </a:endParaRPr>
            </a:p>
          </p:txBody>
        </p:sp>
        <p:sp>
          <p:nvSpPr>
            <p:cNvPr id="25" name="Textfeld 24">
              <a:extLst>
                <a:ext uri="{FF2B5EF4-FFF2-40B4-BE49-F238E27FC236}">
                  <a16:creationId xmlns:a16="http://schemas.microsoft.com/office/drawing/2014/main" id="{635AFAED-A3FC-6F5C-90E1-E6A14C04ACDB}"/>
                </a:ext>
              </a:extLst>
            </p:cNvPr>
            <p:cNvSpPr txBox="1"/>
            <p:nvPr/>
          </p:nvSpPr>
          <p:spPr>
            <a:xfrm>
              <a:off x="7811296" y="3062314"/>
              <a:ext cx="608088" cy="12270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500" b="1" i="0" u="none" strike="noStrike" kern="1200" cap="none" spc="0" normalizeH="0" baseline="0" noProof="0">
                  <a:ln>
                    <a:noFill/>
                  </a:ln>
                  <a:solidFill>
                    <a:srgbClr val="005AD2">
                      <a:lumMod val="75000"/>
                    </a:srgbClr>
                  </a:solidFill>
                  <a:effectLst/>
                  <a:uLnTx/>
                  <a:uFillTx/>
                  <a:latin typeface="Apis For Office"/>
                  <a:ea typeface="+mn-ea"/>
                  <a:cs typeface="+mn-cs"/>
                </a:rPr>
                <a:t>schlechter</a:t>
              </a:r>
              <a:r>
                <a:rPr kumimoji="0" lang="de-DE" sz="400" b="1" i="0" u="none" strike="noStrike" kern="1200" cap="none" spc="0" normalizeH="0" baseline="0" noProof="0">
                  <a:ln>
                    <a:noFill/>
                  </a:ln>
                  <a:solidFill>
                    <a:srgbClr val="005AD2">
                      <a:lumMod val="75000"/>
                    </a:srgbClr>
                  </a:solidFill>
                  <a:effectLst/>
                  <a:uLnTx/>
                  <a:uFillTx/>
                  <a:latin typeface="Apis For Office"/>
                  <a:ea typeface="+mn-ea"/>
                  <a:cs typeface="+mn-cs"/>
                </a:rPr>
                <a:t> </a:t>
              </a:r>
              <a:r>
                <a:rPr kumimoji="0" lang="de-DE" sz="600" b="1" i="0" u="none" strike="noStrike" kern="1200" cap="none" spc="0" normalizeH="0" baseline="0" noProof="0">
                  <a:ln>
                    <a:noFill/>
                  </a:ln>
                  <a:solidFill>
                    <a:srgbClr val="005AD2">
                      <a:lumMod val="75000"/>
                    </a:srgbClr>
                  </a:solidFill>
                  <a:effectLst/>
                  <a:uLnTx/>
                  <a:uFillTx/>
                  <a:latin typeface="Apis For Office"/>
                  <a:ea typeface="+mn-ea"/>
                  <a:cs typeface="+mn-cs"/>
                </a:rPr>
                <a:t>11 %</a:t>
              </a:r>
              <a:endParaRPr kumimoji="0" lang="de-DE" sz="400" b="1" i="0" u="none" strike="noStrike" kern="1200" cap="none" spc="0" normalizeH="0" baseline="0" noProof="0">
                <a:ln>
                  <a:noFill/>
                </a:ln>
                <a:solidFill>
                  <a:srgbClr val="005AD2">
                    <a:lumMod val="75000"/>
                  </a:srgbClr>
                </a:solidFill>
                <a:effectLst/>
                <a:uLnTx/>
                <a:uFillTx/>
                <a:latin typeface="Apis For Office"/>
                <a:ea typeface="+mn-ea"/>
                <a:cs typeface="+mn-cs"/>
              </a:endParaRPr>
            </a:p>
          </p:txBody>
        </p:sp>
        <p:sp>
          <p:nvSpPr>
            <p:cNvPr id="26" name="Textfeld 25">
              <a:extLst>
                <a:ext uri="{FF2B5EF4-FFF2-40B4-BE49-F238E27FC236}">
                  <a16:creationId xmlns:a16="http://schemas.microsoft.com/office/drawing/2014/main" id="{6656C52B-45CA-8E57-C00B-EE35DB90CCCA}"/>
                </a:ext>
              </a:extLst>
            </p:cNvPr>
            <p:cNvSpPr txBox="1"/>
            <p:nvPr/>
          </p:nvSpPr>
          <p:spPr>
            <a:xfrm>
              <a:off x="8602305" y="3046587"/>
              <a:ext cx="561976" cy="12270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sz="500" b="1">
                  <a:solidFill>
                    <a:srgbClr val="005AD2">
                      <a:lumMod val="75000"/>
                    </a:srgbClr>
                  </a:solidFill>
                  <a:latin typeface="Apis For Office"/>
                </a:rPr>
                <a:t>schlechter</a:t>
              </a:r>
              <a:r>
                <a:rPr kumimoji="0" lang="de-DE" sz="400" b="1" i="0" u="none" strike="noStrike" kern="1200" cap="none" spc="0" normalizeH="0" baseline="0" noProof="0">
                  <a:ln>
                    <a:noFill/>
                  </a:ln>
                  <a:solidFill>
                    <a:srgbClr val="005AD2">
                      <a:lumMod val="75000"/>
                    </a:srgbClr>
                  </a:solidFill>
                  <a:effectLst/>
                  <a:uLnTx/>
                  <a:uFillTx/>
                  <a:latin typeface="Apis For Office"/>
                </a:rPr>
                <a:t> </a:t>
              </a:r>
              <a:r>
                <a:rPr kumimoji="0" lang="de-DE" sz="600" b="1" i="0" u="none" strike="noStrike" kern="1200" cap="none" spc="0" normalizeH="0" baseline="0" noProof="0">
                  <a:ln>
                    <a:noFill/>
                  </a:ln>
                  <a:solidFill>
                    <a:srgbClr val="005AD2">
                      <a:lumMod val="75000"/>
                    </a:srgbClr>
                  </a:solidFill>
                  <a:effectLst/>
                  <a:uLnTx/>
                  <a:uFillTx/>
                  <a:latin typeface="Apis For Office"/>
                </a:rPr>
                <a:t>9 %</a:t>
              </a:r>
              <a:endParaRPr kumimoji="0" lang="de-DE" sz="400" b="1" i="0" u="none" strike="noStrike" kern="1200" cap="none" spc="0" normalizeH="0" baseline="0" noProof="0">
                <a:ln>
                  <a:noFill/>
                </a:ln>
                <a:solidFill>
                  <a:srgbClr val="005AD2">
                    <a:lumMod val="75000"/>
                  </a:srgbClr>
                </a:solidFill>
                <a:effectLst/>
                <a:uLnTx/>
                <a:uFillTx/>
                <a:latin typeface="Apis For Office"/>
              </a:endParaRPr>
            </a:p>
          </p:txBody>
        </p:sp>
        <p:sp>
          <p:nvSpPr>
            <p:cNvPr id="27" name="Rechteck: abgerundete Ecken 26">
              <a:extLst>
                <a:ext uri="{FF2B5EF4-FFF2-40B4-BE49-F238E27FC236}">
                  <a16:creationId xmlns:a16="http://schemas.microsoft.com/office/drawing/2014/main" id="{826E3038-30DA-3D51-9A1F-FFAD93985B86}"/>
                </a:ext>
              </a:extLst>
            </p:cNvPr>
            <p:cNvSpPr/>
            <p:nvPr/>
          </p:nvSpPr>
          <p:spPr>
            <a:xfrm>
              <a:off x="9576527" y="1956292"/>
              <a:ext cx="1538515" cy="633057"/>
            </a:xfrm>
            <a:prstGeom prst="roundRect">
              <a:avLst/>
            </a:prstGeom>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solidFill>
                    <a:schemeClr val="accent1"/>
                  </a:solidFill>
                </a:rPr>
                <a:t>Umwandlung </a:t>
              </a:r>
              <a:br>
                <a:rPr lang="de-DE" sz="1000">
                  <a:solidFill>
                    <a:schemeClr val="accent1"/>
                  </a:solidFill>
                </a:rPr>
              </a:br>
              <a:r>
                <a:rPr lang="de-DE" sz="1000">
                  <a:solidFill>
                    <a:schemeClr val="accent1"/>
                  </a:solidFill>
                </a:rPr>
                <a:t>von F4 in Überein-stimmung mit F3***</a:t>
              </a:r>
              <a:endParaRPr lang="de-DE" sz="1000" baseline="30000">
                <a:solidFill>
                  <a:schemeClr val="accent1"/>
                </a:solidFill>
              </a:endParaRPr>
            </a:p>
          </p:txBody>
        </p:sp>
        <p:sp>
          <p:nvSpPr>
            <p:cNvPr id="28" name="Rechteck: abgerundete Ecken 27">
              <a:extLst>
                <a:ext uri="{FF2B5EF4-FFF2-40B4-BE49-F238E27FC236}">
                  <a16:creationId xmlns:a16="http://schemas.microsoft.com/office/drawing/2014/main" id="{7F74975D-719A-E5B1-C99E-4EB875F74870}"/>
                </a:ext>
              </a:extLst>
            </p:cNvPr>
            <p:cNvSpPr/>
            <p:nvPr/>
          </p:nvSpPr>
          <p:spPr>
            <a:xfrm>
              <a:off x="7769368" y="1949708"/>
              <a:ext cx="1428167" cy="640104"/>
            </a:xfrm>
            <a:prstGeom prst="roundRect">
              <a:avLst/>
            </a:prstGeom>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algn="ctr">
                <a:defRPr/>
              </a:pPr>
              <a:r>
                <a:rPr lang="de-DE" sz="1000">
                  <a:solidFill>
                    <a:schemeClr val="accent1"/>
                  </a:solidFill>
                </a:rPr>
                <a:t>VCTE</a:t>
              </a:r>
              <a:br>
                <a:rPr lang="de-DE" sz="1000">
                  <a:solidFill>
                    <a:schemeClr val="accent1"/>
                  </a:solidFill>
                </a:rPr>
              </a:br>
              <a:r>
                <a:rPr lang="de-DE" sz="1000">
                  <a:solidFill>
                    <a:schemeClr val="accent1"/>
                  </a:solidFill>
                </a:rPr>
                <a:t>25 % Differenz zum Ausgangswert</a:t>
              </a:r>
              <a:endParaRPr kumimoji="0" lang="de-DE" sz="1000" b="1" i="0" u="none" strike="noStrike" kern="1200" cap="none" spc="0" normalizeH="0" baseline="0" noProof="0">
                <a:ln>
                  <a:noFill/>
                </a:ln>
                <a:solidFill>
                  <a:schemeClr val="accent1"/>
                </a:solidFill>
                <a:effectLst/>
                <a:uLnTx/>
                <a:uFillTx/>
                <a:latin typeface="Apis For Office"/>
                <a:ea typeface="+mn-ea"/>
                <a:cs typeface="+mn-cs"/>
              </a:endParaRPr>
            </a:p>
          </p:txBody>
        </p:sp>
        <p:sp>
          <p:nvSpPr>
            <p:cNvPr id="29" name="Rechteck: abgerundete Ecken 28">
              <a:extLst>
                <a:ext uri="{FF2B5EF4-FFF2-40B4-BE49-F238E27FC236}">
                  <a16:creationId xmlns:a16="http://schemas.microsoft.com/office/drawing/2014/main" id="{FDA227DB-C81F-7CBC-5BD9-2CE8FA05C904}"/>
                </a:ext>
              </a:extLst>
            </p:cNvPr>
            <p:cNvSpPr/>
            <p:nvPr/>
          </p:nvSpPr>
          <p:spPr>
            <a:xfrm>
              <a:off x="5945212" y="1950174"/>
              <a:ext cx="1490819" cy="639175"/>
            </a:xfrm>
            <a:prstGeom prst="roundRect">
              <a:avLst/>
            </a:prstGeom>
            <a:ln/>
          </p:spPr>
          <p:style>
            <a:lnRef idx="2">
              <a:schemeClr val="accent5"/>
            </a:lnRef>
            <a:fillRef idx="1">
              <a:schemeClr val="lt1"/>
            </a:fillRef>
            <a:effectRef idx="0">
              <a:schemeClr val="accent5"/>
            </a:effectRef>
            <a:fontRef idx="minor">
              <a:schemeClr val="dk1"/>
            </a:fontRef>
          </p:style>
          <p:txBody>
            <a:bodyPr lIns="72000" tIns="36000" rIns="72000" bIns="36000" rtlCol="0" anchor="ctr"/>
            <a:lstStyle/>
            <a:p>
              <a:pPr lvl="0" algn="ctr">
                <a:defRPr/>
              </a:pPr>
              <a:r>
                <a:rPr lang="de-DE" sz="1000">
                  <a:solidFill>
                    <a:schemeClr val="accent1"/>
                  </a:solidFill>
                </a:rPr>
                <a:t>VCTE</a:t>
              </a:r>
              <a:br>
                <a:rPr lang="de-DE" sz="1000">
                  <a:solidFill>
                    <a:schemeClr val="accent1"/>
                  </a:solidFill>
                </a:rPr>
              </a:br>
              <a:r>
                <a:rPr lang="de-DE" sz="1000">
                  <a:solidFill>
                    <a:schemeClr val="accent1"/>
                  </a:solidFill>
                </a:rPr>
                <a:t>Mittlere Veränderung</a:t>
              </a:r>
            </a:p>
          </p:txBody>
        </p:sp>
        <p:sp>
          <p:nvSpPr>
            <p:cNvPr id="33" name="Rechteck: abgerundete Ecken 32">
              <a:extLst>
                <a:ext uri="{FF2B5EF4-FFF2-40B4-BE49-F238E27FC236}">
                  <a16:creationId xmlns:a16="http://schemas.microsoft.com/office/drawing/2014/main" id="{62D3AB3F-8E20-AE1E-B2A5-4C65EB841F56}"/>
                </a:ext>
              </a:extLst>
            </p:cNvPr>
            <p:cNvSpPr/>
            <p:nvPr/>
          </p:nvSpPr>
          <p:spPr>
            <a:xfrm>
              <a:off x="5945212" y="5018464"/>
              <a:ext cx="3043704" cy="45770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Statistisch signifikant im Vergleich zu Studienbeginn**</a:t>
              </a:r>
              <a:endParaRPr kumimoji="0" lang="de-DE" sz="800" b="0" i="0" u="none" strike="noStrike" kern="1200" cap="none" spc="0" normalizeH="0" baseline="30000" noProof="0">
                <a:ln>
                  <a:noFill/>
                </a:ln>
                <a:solidFill>
                  <a:srgbClr val="939AA7"/>
                </a:solidFill>
                <a:effectLst/>
                <a:uLnTx/>
                <a:uFillTx/>
                <a:latin typeface="Apis For Office"/>
                <a:ea typeface="+mn-ea"/>
                <a:cs typeface="+mn-cs"/>
              </a:endParaRPr>
            </a:p>
          </p:txBody>
        </p:sp>
        <p:sp>
          <p:nvSpPr>
            <p:cNvPr id="57" name="Textfeld 56">
              <a:extLst>
                <a:ext uri="{FF2B5EF4-FFF2-40B4-BE49-F238E27FC236}">
                  <a16:creationId xmlns:a16="http://schemas.microsoft.com/office/drawing/2014/main" id="{D1349BF8-AC55-7E28-BF5E-73A048A260F7}"/>
                </a:ext>
              </a:extLst>
            </p:cNvPr>
            <p:cNvSpPr txBox="1"/>
            <p:nvPr/>
          </p:nvSpPr>
          <p:spPr>
            <a:xfrm>
              <a:off x="6003652" y="3067912"/>
              <a:ext cx="561976" cy="20445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00" b="0" i="0" u="none" strike="noStrike" kern="1200" cap="none" spc="0" normalizeH="0" baseline="0" noProof="0">
                  <a:ln>
                    <a:noFill/>
                  </a:ln>
                  <a:solidFill>
                    <a:srgbClr val="FFFFFF"/>
                  </a:solidFill>
                  <a:effectLst/>
                  <a:uLnTx/>
                  <a:uFillTx/>
                  <a:latin typeface="Apis For Office"/>
                  <a:ea typeface="+mn-ea"/>
                  <a:cs typeface="+mn-cs"/>
                </a:rPr>
                <a:t>n=116</a:t>
              </a:r>
            </a:p>
          </p:txBody>
        </p:sp>
        <p:sp>
          <p:nvSpPr>
            <p:cNvPr id="58" name="Textfeld 57">
              <a:extLst>
                <a:ext uri="{FF2B5EF4-FFF2-40B4-BE49-F238E27FC236}">
                  <a16:creationId xmlns:a16="http://schemas.microsoft.com/office/drawing/2014/main" id="{A9DEEA37-6C91-E967-EC5D-1514FCCDB104}"/>
                </a:ext>
              </a:extLst>
            </p:cNvPr>
            <p:cNvSpPr txBox="1"/>
            <p:nvPr/>
          </p:nvSpPr>
          <p:spPr>
            <a:xfrm>
              <a:off x="6763206" y="3053782"/>
              <a:ext cx="561976" cy="20445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sz="1000">
                  <a:solidFill>
                    <a:srgbClr val="FFFFFF"/>
                  </a:solidFill>
                  <a:latin typeface="Apis For Office"/>
                </a:rPr>
                <a:t>n</a:t>
              </a:r>
              <a:r>
                <a:rPr kumimoji="0" lang="de-DE" sz="1000" b="0" i="0" u="none" strike="noStrike" kern="1200" cap="none" spc="0" normalizeH="0" baseline="0" noProof="0">
                  <a:ln>
                    <a:noFill/>
                  </a:ln>
                  <a:solidFill>
                    <a:srgbClr val="FFFFFF"/>
                  </a:solidFill>
                  <a:effectLst/>
                  <a:uLnTx/>
                  <a:uFillTx/>
                  <a:latin typeface="Apis For Office"/>
                  <a:ea typeface="+mn-ea"/>
                  <a:cs typeface="+mn-cs"/>
                </a:rPr>
                <a:t>=101</a:t>
              </a:r>
            </a:p>
          </p:txBody>
        </p:sp>
      </p:grpSp>
      <p:sp>
        <p:nvSpPr>
          <p:cNvPr id="35" name="Textfeld 34">
            <a:extLst>
              <a:ext uri="{FF2B5EF4-FFF2-40B4-BE49-F238E27FC236}">
                <a16:creationId xmlns:a16="http://schemas.microsoft.com/office/drawing/2014/main" id="{9C8E9B2C-E5EE-F592-75B4-2FCD6FA0579E}"/>
              </a:ext>
            </a:extLst>
          </p:cNvPr>
          <p:cNvSpPr txBox="1"/>
          <p:nvPr/>
        </p:nvSpPr>
        <p:spPr>
          <a:xfrm>
            <a:off x="6132322" y="1201834"/>
            <a:ext cx="557828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Ergebnisse</a:t>
            </a:r>
            <a:endParaRPr kumimoji="0" lang="de-DE" sz="1400" b="1" i="0" u="none" strike="noStrike" kern="1200" cap="none" spc="0" normalizeH="0" baseline="0" noProof="0">
              <a:ln>
                <a:noFill/>
              </a:ln>
              <a:solidFill>
                <a:srgbClr val="000000"/>
              </a:solidFill>
              <a:effectLst/>
              <a:uLnTx/>
              <a:uFillTx/>
              <a:latin typeface="Apis For Office"/>
              <a:ea typeface="+mn-ea"/>
              <a:cs typeface="+mn-cs"/>
            </a:endParaRPr>
          </a:p>
        </p:txBody>
      </p:sp>
      <p:sp>
        <p:nvSpPr>
          <p:cNvPr id="36" name="Textfeld 35">
            <a:extLst>
              <a:ext uri="{FF2B5EF4-FFF2-40B4-BE49-F238E27FC236}">
                <a16:creationId xmlns:a16="http://schemas.microsoft.com/office/drawing/2014/main" id="{36C2A1D6-CE4E-677D-BC92-CF8435332A2F}"/>
              </a:ext>
            </a:extLst>
          </p:cNvPr>
          <p:cNvSpPr txBox="1"/>
          <p:nvPr/>
        </p:nvSpPr>
        <p:spPr>
          <a:xfrm>
            <a:off x="647699" y="1302144"/>
            <a:ext cx="43243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Basisdaten</a:t>
            </a:r>
            <a:endParaRPr kumimoji="0" lang="de-DE" sz="1400" b="1" i="0" u="none" strike="noStrike" kern="1200" cap="none" spc="0" normalizeH="0" baseline="0" noProof="0">
              <a:ln>
                <a:noFill/>
              </a:ln>
              <a:solidFill>
                <a:srgbClr val="000000"/>
              </a:solidFill>
              <a:effectLst/>
              <a:uLnTx/>
              <a:uFillTx/>
              <a:latin typeface="Apis For Office"/>
              <a:ea typeface="+mn-ea"/>
              <a:cs typeface="+mn-cs"/>
            </a:endParaRPr>
          </a:p>
        </p:txBody>
      </p:sp>
      <p:graphicFrame>
        <p:nvGraphicFramePr>
          <p:cNvPr id="38" name="Tabelle 37">
            <a:extLst>
              <a:ext uri="{FF2B5EF4-FFF2-40B4-BE49-F238E27FC236}">
                <a16:creationId xmlns:a16="http://schemas.microsoft.com/office/drawing/2014/main" id="{F3DF1E10-8DC9-0921-1579-3A7E07F3459D}"/>
              </a:ext>
            </a:extLst>
          </p:cNvPr>
          <p:cNvGraphicFramePr>
            <a:graphicFrameLocks noGrp="1"/>
          </p:cNvGraphicFramePr>
          <p:nvPr>
            <p:extLst>
              <p:ext uri="{D42A27DB-BD31-4B8C-83A1-F6EECF244321}">
                <p14:modId xmlns:p14="http://schemas.microsoft.com/office/powerpoint/2010/main" val="720174899"/>
              </p:ext>
            </p:extLst>
          </p:nvPr>
        </p:nvGraphicFramePr>
        <p:xfrm>
          <a:off x="733294" y="1593643"/>
          <a:ext cx="3929820" cy="3033876"/>
        </p:xfrm>
        <a:graphic>
          <a:graphicData uri="http://schemas.openxmlformats.org/drawingml/2006/table">
            <a:tbl>
              <a:tblPr firstRow="1" bandRow="1">
                <a:tableStyleId>{5C22544A-7EE6-4342-B048-85BDC9FD1C3A}</a:tableStyleId>
              </a:tblPr>
              <a:tblGrid>
                <a:gridCol w="1309940">
                  <a:extLst>
                    <a:ext uri="{9D8B030D-6E8A-4147-A177-3AD203B41FA5}">
                      <a16:colId xmlns:a16="http://schemas.microsoft.com/office/drawing/2014/main" val="4123046561"/>
                    </a:ext>
                  </a:extLst>
                </a:gridCol>
                <a:gridCol w="1309940">
                  <a:extLst>
                    <a:ext uri="{9D8B030D-6E8A-4147-A177-3AD203B41FA5}">
                      <a16:colId xmlns:a16="http://schemas.microsoft.com/office/drawing/2014/main" val="1397410887"/>
                    </a:ext>
                  </a:extLst>
                </a:gridCol>
                <a:gridCol w="1309940">
                  <a:extLst>
                    <a:ext uri="{9D8B030D-6E8A-4147-A177-3AD203B41FA5}">
                      <a16:colId xmlns:a16="http://schemas.microsoft.com/office/drawing/2014/main" val="2763150281"/>
                    </a:ext>
                  </a:extLst>
                </a:gridCol>
              </a:tblGrid>
              <a:tr h="194206">
                <a:tc>
                  <a:txBody>
                    <a:bodyPr/>
                    <a:lstStyle/>
                    <a:p>
                      <a:endParaRPr lang="de-DE" sz="800"/>
                    </a:p>
                  </a:txBody>
                  <a:tcPr marL="36000" marR="0" marT="0" marB="0"/>
                </a:tc>
                <a:tc>
                  <a:txBody>
                    <a:bodyPr/>
                    <a:lstStyle/>
                    <a:p>
                      <a:r>
                        <a:rPr lang="pt-BR" sz="800"/>
                        <a:t>BL MRI-PDFF &gt;5 %</a:t>
                      </a:r>
                      <a:r>
                        <a:rPr lang="pt-BR" sz="800" baseline="30000"/>
                        <a:t>*</a:t>
                      </a:r>
                    </a:p>
                    <a:p>
                      <a:r>
                        <a:rPr lang="pt-BR" sz="800"/>
                        <a:t>n=93</a:t>
                      </a:r>
                    </a:p>
                  </a:txBody>
                  <a:tcPr marL="36000" marR="0" marT="0" marB="0"/>
                </a:tc>
                <a:tc>
                  <a:txBody>
                    <a:bodyPr/>
                    <a:lstStyle/>
                    <a:p>
                      <a:r>
                        <a:rPr lang="pt-BR" sz="800"/>
                        <a:t>BL MRI-PDFF ≤5 %</a:t>
                      </a:r>
                    </a:p>
                    <a:p>
                      <a:r>
                        <a:rPr lang="pt-BR" sz="800"/>
                        <a:t>n=93</a:t>
                      </a:r>
                      <a:endParaRPr lang="de-DE" sz="800"/>
                    </a:p>
                  </a:txBody>
                  <a:tcPr marL="36000" marR="0" marT="0" marB="0"/>
                </a:tc>
                <a:extLst>
                  <a:ext uri="{0D108BD9-81ED-4DB2-BD59-A6C34878D82A}">
                    <a16:rowId xmlns:a16="http://schemas.microsoft.com/office/drawing/2014/main" val="3541151189"/>
                  </a:ext>
                </a:extLst>
              </a:tr>
              <a:tr h="146844">
                <a:tc>
                  <a:txBody>
                    <a:bodyPr/>
                    <a:lstStyle/>
                    <a:p>
                      <a:r>
                        <a:rPr lang="de-DE" sz="800" b="1">
                          <a:solidFill>
                            <a:schemeClr val="tx1"/>
                          </a:solidFill>
                        </a:rPr>
                        <a:t>Alter,  </a:t>
                      </a:r>
                      <a:r>
                        <a:rPr lang="de-DE" sz="800" b="0">
                          <a:solidFill>
                            <a:schemeClr val="tx1"/>
                          </a:solidFill>
                        </a:rPr>
                        <a:t>Jahre</a:t>
                      </a:r>
                    </a:p>
                  </a:txBody>
                  <a:tcPr marL="36000" marR="0" marT="0" marB="0"/>
                </a:tc>
                <a:tc>
                  <a:txBody>
                    <a:bodyPr/>
                    <a:lstStyle/>
                    <a:p>
                      <a:r>
                        <a:rPr lang="de-DE" sz="800">
                          <a:solidFill>
                            <a:schemeClr val="tx1"/>
                          </a:solidFill>
                        </a:rPr>
                        <a:t>61 (56, 68)</a:t>
                      </a:r>
                    </a:p>
                  </a:txBody>
                  <a:tcPr marL="36000" marR="0" marT="0" marB="0"/>
                </a:tc>
                <a:tc>
                  <a:txBody>
                    <a:bodyPr/>
                    <a:lstStyle/>
                    <a:p>
                      <a:r>
                        <a:rPr lang="de-DE" sz="800">
                          <a:solidFill>
                            <a:schemeClr val="tx1"/>
                          </a:solidFill>
                        </a:rPr>
                        <a:t>63 (61, 67)</a:t>
                      </a:r>
                    </a:p>
                  </a:txBody>
                  <a:tcPr marL="36000" marR="0" marT="0" marB="0"/>
                </a:tc>
                <a:extLst>
                  <a:ext uri="{0D108BD9-81ED-4DB2-BD59-A6C34878D82A}">
                    <a16:rowId xmlns:a16="http://schemas.microsoft.com/office/drawing/2014/main" val="1686299767"/>
                  </a:ext>
                </a:extLst>
              </a:tr>
              <a:tr h="146844">
                <a:tc>
                  <a:txBody>
                    <a:bodyPr/>
                    <a:lstStyle/>
                    <a:p>
                      <a:r>
                        <a:rPr lang="de-DE" sz="800" b="1">
                          <a:solidFill>
                            <a:schemeClr val="tx1"/>
                          </a:solidFill>
                        </a:rPr>
                        <a:t>Geschlecht, </a:t>
                      </a:r>
                      <a:r>
                        <a:rPr lang="de-DE" sz="800" b="0">
                          <a:solidFill>
                            <a:schemeClr val="tx1"/>
                          </a:solidFill>
                        </a:rPr>
                        <a:t>weiblich</a:t>
                      </a:r>
                      <a:r>
                        <a:rPr lang="de-DE" sz="800" b="1">
                          <a:solidFill>
                            <a:schemeClr val="tx1"/>
                          </a:solidFill>
                        </a:rPr>
                        <a:t> </a:t>
                      </a:r>
                    </a:p>
                  </a:txBody>
                  <a:tcPr marL="36000" marR="0" marT="0" marB="0"/>
                </a:tc>
                <a:tc>
                  <a:txBody>
                    <a:bodyPr/>
                    <a:lstStyle/>
                    <a:p>
                      <a:r>
                        <a:rPr lang="de-DE" sz="800">
                          <a:solidFill>
                            <a:schemeClr val="tx1"/>
                          </a:solidFill>
                        </a:rPr>
                        <a:t>51 (55 %)</a:t>
                      </a:r>
                    </a:p>
                  </a:txBody>
                  <a:tcPr marL="36000" marR="0" marT="0" marB="0"/>
                </a:tc>
                <a:tc>
                  <a:txBody>
                    <a:bodyPr/>
                    <a:lstStyle/>
                    <a:p>
                      <a:r>
                        <a:rPr lang="de-DE" sz="800">
                          <a:solidFill>
                            <a:schemeClr val="tx1"/>
                          </a:solidFill>
                        </a:rPr>
                        <a:t>11 (52 %)</a:t>
                      </a:r>
                    </a:p>
                  </a:txBody>
                  <a:tcPr marL="36000" marR="0" marT="0" marB="0"/>
                </a:tc>
                <a:extLst>
                  <a:ext uri="{0D108BD9-81ED-4DB2-BD59-A6C34878D82A}">
                    <a16:rowId xmlns:a16="http://schemas.microsoft.com/office/drawing/2014/main" val="2038334224"/>
                  </a:ext>
                </a:extLst>
              </a:tr>
              <a:tr h="146844">
                <a:tc>
                  <a:txBody>
                    <a:bodyPr/>
                    <a:lstStyle/>
                    <a:p>
                      <a:r>
                        <a:rPr lang="de-DE" sz="800" b="1">
                          <a:solidFill>
                            <a:schemeClr val="tx1"/>
                          </a:solidFill>
                        </a:rPr>
                        <a:t>Ethnizität, </a:t>
                      </a:r>
                      <a:r>
                        <a:rPr lang="de-DE" sz="800" b="0">
                          <a:solidFill>
                            <a:schemeClr val="tx1"/>
                          </a:solidFill>
                        </a:rPr>
                        <a:t>Hispanisch </a:t>
                      </a:r>
                    </a:p>
                  </a:txBody>
                  <a:tcPr marL="36000" marR="0" marT="0" marB="0"/>
                </a:tc>
                <a:tc>
                  <a:txBody>
                    <a:bodyPr/>
                    <a:lstStyle/>
                    <a:p>
                      <a:r>
                        <a:rPr lang="de-DE" sz="800">
                          <a:solidFill>
                            <a:schemeClr val="tx1"/>
                          </a:solidFill>
                        </a:rPr>
                        <a:t>28 (30 %)</a:t>
                      </a:r>
                    </a:p>
                  </a:txBody>
                  <a:tcPr marL="36000" marR="0" marT="0" marB="0"/>
                </a:tc>
                <a:tc>
                  <a:txBody>
                    <a:bodyPr/>
                    <a:lstStyle/>
                    <a:p>
                      <a:r>
                        <a:rPr lang="de-DE" sz="800">
                          <a:solidFill>
                            <a:schemeClr val="tx1"/>
                          </a:solidFill>
                        </a:rPr>
                        <a:t>4 (19 %)</a:t>
                      </a:r>
                    </a:p>
                  </a:txBody>
                  <a:tcPr marL="36000" marR="0" marT="0" marB="0"/>
                </a:tc>
                <a:extLst>
                  <a:ext uri="{0D108BD9-81ED-4DB2-BD59-A6C34878D82A}">
                    <a16:rowId xmlns:a16="http://schemas.microsoft.com/office/drawing/2014/main" val="2347048193"/>
                  </a:ext>
                </a:extLst>
              </a:tr>
              <a:tr h="146844">
                <a:tc>
                  <a:txBody>
                    <a:bodyPr/>
                    <a:lstStyle/>
                    <a:p>
                      <a:r>
                        <a:rPr lang="de-DE" sz="800" b="1">
                          <a:solidFill>
                            <a:schemeClr val="tx1"/>
                          </a:solidFill>
                        </a:rPr>
                        <a:t>BMI, </a:t>
                      </a:r>
                      <a:r>
                        <a:rPr lang="de-DE" sz="800" b="0">
                          <a:solidFill>
                            <a:schemeClr val="tx1"/>
                          </a:solidFill>
                        </a:rPr>
                        <a:t>kg/m</a:t>
                      </a:r>
                      <a:r>
                        <a:rPr lang="de-DE" sz="800" b="0" baseline="30000">
                          <a:solidFill>
                            <a:schemeClr val="tx1"/>
                          </a:solidFill>
                        </a:rPr>
                        <a:t>2</a:t>
                      </a:r>
                      <a:endParaRPr lang="de-DE" sz="800" b="0">
                        <a:solidFill>
                          <a:schemeClr val="tx1"/>
                        </a:solidFill>
                      </a:endParaRPr>
                    </a:p>
                  </a:txBody>
                  <a:tcPr marL="36000" marR="0" marT="0" marB="0"/>
                </a:tc>
                <a:tc>
                  <a:txBody>
                    <a:bodyPr/>
                    <a:lstStyle/>
                    <a:p>
                      <a:r>
                        <a:rPr lang="de-DE" sz="800">
                          <a:solidFill>
                            <a:schemeClr val="tx1"/>
                          </a:solidFill>
                        </a:rPr>
                        <a:t>34,4 (30,6; 39,1)</a:t>
                      </a:r>
                    </a:p>
                  </a:txBody>
                  <a:tcPr marL="36000" marR="0" marT="0" marB="0"/>
                </a:tc>
                <a:tc>
                  <a:txBody>
                    <a:bodyPr/>
                    <a:lstStyle/>
                    <a:p>
                      <a:r>
                        <a:rPr lang="de-DE" sz="800">
                          <a:solidFill>
                            <a:schemeClr val="tx1"/>
                          </a:solidFill>
                        </a:rPr>
                        <a:t>33,5 (29,8; 37,9)</a:t>
                      </a:r>
                    </a:p>
                  </a:txBody>
                  <a:tcPr marL="36000" marR="0" marT="0" marB="0"/>
                </a:tc>
                <a:extLst>
                  <a:ext uri="{0D108BD9-81ED-4DB2-BD59-A6C34878D82A}">
                    <a16:rowId xmlns:a16="http://schemas.microsoft.com/office/drawing/2014/main" val="3932170346"/>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solidFill>
                            <a:schemeClr val="tx1"/>
                          </a:solidFill>
                        </a:rPr>
                        <a:t>T2D </a:t>
                      </a:r>
                    </a:p>
                  </a:txBody>
                  <a:tcPr marL="36000" marR="0" marT="0" marB="0"/>
                </a:tc>
                <a:tc>
                  <a:txBody>
                    <a:bodyPr/>
                    <a:lstStyle/>
                    <a:p>
                      <a:r>
                        <a:rPr lang="de-DE" sz="800">
                          <a:solidFill>
                            <a:schemeClr val="tx1"/>
                          </a:solidFill>
                        </a:rPr>
                        <a:t>63 (68 %)</a:t>
                      </a:r>
                    </a:p>
                  </a:txBody>
                  <a:tcPr marL="36000" marR="0" marT="0" marB="0"/>
                </a:tc>
                <a:tc>
                  <a:txBody>
                    <a:bodyPr/>
                    <a:lstStyle/>
                    <a:p>
                      <a:r>
                        <a:rPr lang="de-DE" sz="800">
                          <a:solidFill>
                            <a:schemeClr val="tx1"/>
                          </a:solidFill>
                        </a:rPr>
                        <a:t>18 (68 %)</a:t>
                      </a:r>
                    </a:p>
                  </a:txBody>
                  <a:tcPr marL="36000" marR="0" marT="0" marB="0"/>
                </a:tc>
                <a:extLst>
                  <a:ext uri="{0D108BD9-81ED-4DB2-BD59-A6C34878D82A}">
                    <a16:rowId xmlns:a16="http://schemas.microsoft.com/office/drawing/2014/main" val="4168537241"/>
                  </a:ext>
                </a:extLst>
              </a:tr>
              <a:tr h="146844">
                <a:tc>
                  <a:txBody>
                    <a:bodyPr/>
                    <a:lstStyle/>
                    <a:p>
                      <a:r>
                        <a:rPr lang="de-DE" sz="800" b="1"/>
                        <a:t>VCTE, </a:t>
                      </a:r>
                      <a:r>
                        <a:rPr lang="de-DE" sz="800" b="0"/>
                        <a:t>kPa</a:t>
                      </a:r>
                    </a:p>
                  </a:txBody>
                  <a:tcPr marL="36000" marR="0" marT="0" marB="0"/>
                </a:tc>
                <a:tc>
                  <a:txBody>
                    <a:bodyPr/>
                    <a:lstStyle/>
                    <a:p>
                      <a:r>
                        <a:rPr lang="de-DE" sz="800">
                          <a:solidFill>
                            <a:schemeClr val="tx1"/>
                          </a:solidFill>
                        </a:rPr>
                        <a:t>19,5 (17,1; 29,5)</a:t>
                      </a:r>
                    </a:p>
                  </a:txBody>
                  <a:tcPr marL="36000" marR="0" marT="0" marB="0"/>
                </a:tc>
                <a:tc>
                  <a:txBody>
                    <a:bodyPr/>
                    <a:lstStyle/>
                    <a:p>
                      <a:r>
                        <a:rPr lang="de-DE" sz="800">
                          <a:solidFill>
                            <a:schemeClr val="tx1"/>
                          </a:solidFill>
                        </a:rPr>
                        <a:t>24,6 (17,1; 39,4)</a:t>
                      </a:r>
                    </a:p>
                  </a:txBody>
                  <a:tcPr marL="36000" marR="0" marT="0" marB="0"/>
                </a:tc>
                <a:extLst>
                  <a:ext uri="{0D108BD9-81ED-4DB2-BD59-A6C34878D82A}">
                    <a16:rowId xmlns:a16="http://schemas.microsoft.com/office/drawing/2014/main" val="1461346660"/>
                  </a:ext>
                </a:extLst>
              </a:tr>
              <a:tr h="146844">
                <a:tc>
                  <a:txBody>
                    <a:bodyPr/>
                    <a:lstStyle/>
                    <a:p>
                      <a:r>
                        <a:rPr lang="de-DE" sz="800" b="1"/>
                        <a:t>CAP, </a:t>
                      </a:r>
                      <a:r>
                        <a:rPr lang="de-DE" sz="800" b="0"/>
                        <a:t>dB/m</a:t>
                      </a:r>
                    </a:p>
                  </a:txBody>
                  <a:tcPr marL="36000" marR="0" marT="0" marB="0"/>
                </a:tc>
                <a:tc>
                  <a:txBody>
                    <a:bodyPr/>
                    <a:lstStyle/>
                    <a:p>
                      <a:r>
                        <a:rPr lang="de-DE" sz="800">
                          <a:solidFill>
                            <a:schemeClr val="tx1"/>
                          </a:solidFill>
                        </a:rPr>
                        <a:t>331 (302; 372)</a:t>
                      </a:r>
                    </a:p>
                  </a:txBody>
                  <a:tcPr marL="36000" marR="0" marT="0" marB="0"/>
                </a:tc>
                <a:tc>
                  <a:txBody>
                    <a:bodyPr/>
                    <a:lstStyle/>
                    <a:p>
                      <a:r>
                        <a:rPr lang="de-DE" sz="800">
                          <a:solidFill>
                            <a:schemeClr val="tx1"/>
                          </a:solidFill>
                        </a:rPr>
                        <a:t>291 (249; 329)</a:t>
                      </a:r>
                    </a:p>
                  </a:txBody>
                  <a:tcPr marL="36000" marR="0" marT="0" marB="0"/>
                </a:tc>
                <a:extLst>
                  <a:ext uri="{0D108BD9-81ED-4DB2-BD59-A6C34878D82A}">
                    <a16:rowId xmlns:a16="http://schemas.microsoft.com/office/drawing/2014/main" val="1382172477"/>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t>MRE, </a:t>
                      </a:r>
                      <a:r>
                        <a:rPr lang="de-DE" sz="800" b="0"/>
                        <a:t>kPa</a:t>
                      </a:r>
                    </a:p>
                  </a:txBody>
                  <a:tcPr marL="36000" marR="0" marT="0" marB="0"/>
                </a:tc>
                <a:tc>
                  <a:txBody>
                    <a:bodyPr/>
                    <a:lstStyle/>
                    <a:p>
                      <a:r>
                        <a:rPr lang="de-DE" sz="800">
                          <a:solidFill>
                            <a:schemeClr val="tx1"/>
                          </a:solidFill>
                        </a:rPr>
                        <a:t>5,2 (4,0; 6,1)</a:t>
                      </a:r>
                    </a:p>
                  </a:txBody>
                  <a:tcPr marL="36000" marR="0" marT="0" marB="0"/>
                </a:tc>
                <a:tc>
                  <a:txBody>
                    <a:bodyPr/>
                    <a:lstStyle/>
                    <a:p>
                      <a:r>
                        <a:rPr lang="de-DE" sz="800">
                          <a:solidFill>
                            <a:schemeClr val="tx1"/>
                          </a:solidFill>
                        </a:rPr>
                        <a:t>5,6 (4,9; 7,0)</a:t>
                      </a:r>
                    </a:p>
                  </a:txBody>
                  <a:tcPr marL="36000" marR="0" marT="0" marB="0"/>
                </a:tc>
                <a:extLst>
                  <a:ext uri="{0D108BD9-81ED-4DB2-BD59-A6C34878D82A}">
                    <a16:rowId xmlns:a16="http://schemas.microsoft.com/office/drawing/2014/main" val="1853882688"/>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t>MRT-PDFF, </a:t>
                      </a:r>
                      <a:r>
                        <a:rPr lang="de-DE" sz="800" b="0"/>
                        <a:t>%</a:t>
                      </a:r>
                    </a:p>
                  </a:txBody>
                  <a:tcPr marL="36000" marR="0" marT="0" marB="0"/>
                </a:tc>
                <a:tc>
                  <a:txBody>
                    <a:bodyPr/>
                    <a:lstStyle/>
                    <a:p>
                      <a:r>
                        <a:rPr lang="de-DE" sz="800">
                          <a:solidFill>
                            <a:schemeClr val="tx1"/>
                          </a:solidFill>
                        </a:rPr>
                        <a:t>9,5 (7,3; 12,6)</a:t>
                      </a:r>
                    </a:p>
                  </a:txBody>
                  <a:tcPr marL="36000" marR="0" marT="0" marB="0"/>
                </a:tc>
                <a:tc>
                  <a:txBody>
                    <a:bodyPr/>
                    <a:lstStyle/>
                    <a:p>
                      <a:r>
                        <a:rPr lang="de-DE" sz="800">
                          <a:solidFill>
                            <a:schemeClr val="tx1"/>
                          </a:solidFill>
                        </a:rPr>
                        <a:t>3,9 (3,1; 4,4)</a:t>
                      </a:r>
                    </a:p>
                  </a:txBody>
                  <a:tcPr marL="36000" marR="0" marT="0" marB="0"/>
                </a:tc>
                <a:extLst>
                  <a:ext uri="{0D108BD9-81ED-4DB2-BD59-A6C34878D82A}">
                    <a16:rowId xmlns:a16="http://schemas.microsoft.com/office/drawing/2014/main" val="3972481323"/>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t>Leber-Volumen, </a:t>
                      </a:r>
                      <a:r>
                        <a:rPr lang="de-DE" sz="800" b="0"/>
                        <a:t>ml</a:t>
                      </a:r>
                    </a:p>
                  </a:txBody>
                  <a:tcPr marL="36000" marR="0" marT="0" marB="0"/>
                </a:tc>
                <a:tc>
                  <a:txBody>
                    <a:bodyPr/>
                    <a:lstStyle/>
                    <a:p>
                      <a:r>
                        <a:rPr lang="de-DE" sz="800">
                          <a:solidFill>
                            <a:schemeClr val="tx1"/>
                          </a:solidFill>
                        </a:rPr>
                        <a:t>2291 (1903; 2737)</a:t>
                      </a:r>
                    </a:p>
                  </a:txBody>
                  <a:tcPr marL="36000" marR="0" marT="0" marB="0"/>
                </a:tc>
                <a:tc>
                  <a:txBody>
                    <a:bodyPr/>
                    <a:lstStyle/>
                    <a:p>
                      <a:r>
                        <a:rPr lang="de-DE" sz="800">
                          <a:solidFill>
                            <a:schemeClr val="tx1"/>
                          </a:solidFill>
                        </a:rPr>
                        <a:t>2,093 (1649; 2743)</a:t>
                      </a:r>
                    </a:p>
                  </a:txBody>
                  <a:tcPr marL="36000" marR="0" marT="0" marB="0"/>
                </a:tc>
                <a:extLst>
                  <a:ext uri="{0D108BD9-81ED-4DB2-BD59-A6C34878D82A}">
                    <a16:rowId xmlns:a16="http://schemas.microsoft.com/office/drawing/2014/main" val="1779511803"/>
                  </a:ext>
                </a:extLst>
              </a:tr>
              <a:tr h="146844">
                <a:tc>
                  <a:txBody>
                    <a:bodyPr/>
                    <a:lstStyle/>
                    <a:p>
                      <a:r>
                        <a:rPr lang="de-DE" sz="800" b="1"/>
                        <a:t>Milz-Volumen, </a:t>
                      </a:r>
                      <a:r>
                        <a:rPr lang="de-DE" sz="800" b="0"/>
                        <a:t>ml</a:t>
                      </a:r>
                    </a:p>
                  </a:txBody>
                  <a:tcPr marL="36000" marR="0" marT="0" marB="0"/>
                </a:tc>
                <a:tc>
                  <a:txBody>
                    <a:bodyPr/>
                    <a:lstStyle/>
                    <a:p>
                      <a:r>
                        <a:rPr lang="de-DE" sz="800">
                          <a:solidFill>
                            <a:schemeClr val="tx1"/>
                          </a:solidFill>
                        </a:rPr>
                        <a:t>476 (325; 721)</a:t>
                      </a:r>
                    </a:p>
                  </a:txBody>
                  <a:tcPr marL="36000" marR="0" marT="0" marB="0"/>
                </a:tc>
                <a:tc>
                  <a:txBody>
                    <a:bodyPr/>
                    <a:lstStyle/>
                    <a:p>
                      <a:r>
                        <a:rPr lang="de-DE" sz="800">
                          <a:solidFill>
                            <a:schemeClr val="tx1"/>
                          </a:solidFill>
                        </a:rPr>
                        <a:t>667 (414; 998)</a:t>
                      </a:r>
                    </a:p>
                  </a:txBody>
                  <a:tcPr marL="36000" marR="0" marT="0" marB="0"/>
                </a:tc>
                <a:extLst>
                  <a:ext uri="{0D108BD9-81ED-4DB2-BD59-A6C34878D82A}">
                    <a16:rowId xmlns:a16="http://schemas.microsoft.com/office/drawing/2014/main" val="2466658101"/>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solidFill>
                            <a:schemeClr val="tx1"/>
                          </a:solidFill>
                        </a:rPr>
                        <a:t>ALT, </a:t>
                      </a:r>
                      <a:r>
                        <a:rPr lang="de-DE" sz="800" b="0">
                          <a:solidFill>
                            <a:schemeClr val="tx1"/>
                          </a:solidFill>
                        </a:rPr>
                        <a:t>U/L</a:t>
                      </a:r>
                    </a:p>
                  </a:txBody>
                  <a:tcPr marL="36000" marR="0" marT="0" marB="0"/>
                </a:tc>
                <a:tc>
                  <a:txBody>
                    <a:bodyPr/>
                    <a:lstStyle/>
                    <a:p>
                      <a:r>
                        <a:rPr lang="de-DE" sz="800">
                          <a:solidFill>
                            <a:schemeClr val="tx1"/>
                          </a:solidFill>
                        </a:rPr>
                        <a:t>37 (29; 50)</a:t>
                      </a:r>
                    </a:p>
                  </a:txBody>
                  <a:tcPr marL="36000" marR="0" marT="0" marB="0"/>
                </a:tc>
                <a:tc>
                  <a:txBody>
                    <a:bodyPr/>
                    <a:lstStyle/>
                    <a:p>
                      <a:r>
                        <a:rPr lang="de-DE" sz="800">
                          <a:solidFill>
                            <a:schemeClr val="tx1"/>
                          </a:solidFill>
                        </a:rPr>
                        <a:t>28 (25; 39)</a:t>
                      </a:r>
                    </a:p>
                  </a:txBody>
                  <a:tcPr marL="36000" marR="0" marT="0" marB="0"/>
                </a:tc>
                <a:extLst>
                  <a:ext uri="{0D108BD9-81ED-4DB2-BD59-A6C34878D82A}">
                    <a16:rowId xmlns:a16="http://schemas.microsoft.com/office/drawing/2014/main" val="1228128089"/>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solidFill>
                            <a:schemeClr val="tx1"/>
                          </a:solidFill>
                        </a:rPr>
                        <a:t>GGT, </a:t>
                      </a:r>
                      <a:r>
                        <a:rPr lang="de-DE" sz="800" b="0">
                          <a:solidFill>
                            <a:schemeClr val="tx1"/>
                          </a:solidFill>
                        </a:rPr>
                        <a:t>U/L</a:t>
                      </a:r>
                    </a:p>
                  </a:txBody>
                  <a:tcPr marL="36000" marR="0" marT="0" marB="0"/>
                </a:tc>
                <a:tc>
                  <a:txBody>
                    <a:bodyPr/>
                    <a:lstStyle/>
                    <a:p>
                      <a:r>
                        <a:rPr lang="de-DE" sz="800">
                          <a:solidFill>
                            <a:schemeClr val="tx1"/>
                          </a:solidFill>
                        </a:rPr>
                        <a:t>66 (43; 126)</a:t>
                      </a:r>
                    </a:p>
                  </a:txBody>
                  <a:tcPr marL="36000" marR="0" marT="0" marB="0"/>
                </a:tc>
                <a:tc>
                  <a:txBody>
                    <a:bodyPr/>
                    <a:lstStyle/>
                    <a:p>
                      <a:r>
                        <a:rPr lang="de-DE" sz="800">
                          <a:solidFill>
                            <a:schemeClr val="tx1"/>
                          </a:solidFill>
                        </a:rPr>
                        <a:t>106 (45; 146)</a:t>
                      </a:r>
                    </a:p>
                  </a:txBody>
                  <a:tcPr marL="36000" marR="0" marT="0" marB="0"/>
                </a:tc>
                <a:extLst>
                  <a:ext uri="{0D108BD9-81ED-4DB2-BD59-A6C34878D82A}">
                    <a16:rowId xmlns:a16="http://schemas.microsoft.com/office/drawing/2014/main" val="1940588815"/>
                  </a:ext>
                </a:extLst>
              </a:tr>
              <a:tr h="146844">
                <a:tc>
                  <a:txBody>
                    <a:bodyPr/>
                    <a:lstStyle/>
                    <a:p>
                      <a:r>
                        <a:rPr lang="de-DE" sz="800" b="1"/>
                        <a:t>Thrombozyten, </a:t>
                      </a:r>
                      <a:r>
                        <a:rPr lang="de-DE" sz="800" b="0"/>
                        <a:t>10^9/l</a:t>
                      </a:r>
                    </a:p>
                  </a:txBody>
                  <a:tcPr marL="36000" marR="0" marT="0" marB="0"/>
                </a:tc>
                <a:tc>
                  <a:txBody>
                    <a:bodyPr/>
                    <a:lstStyle/>
                    <a:p>
                      <a:r>
                        <a:rPr lang="de-DE" sz="800">
                          <a:solidFill>
                            <a:schemeClr val="tx1"/>
                          </a:solidFill>
                        </a:rPr>
                        <a:t>139 (112; 193)</a:t>
                      </a:r>
                    </a:p>
                  </a:txBody>
                  <a:tcPr marL="36000" marR="0" marT="0" marB="0"/>
                </a:tc>
                <a:tc>
                  <a:txBody>
                    <a:bodyPr/>
                    <a:lstStyle/>
                    <a:p>
                      <a:r>
                        <a:rPr lang="de-DE" sz="800">
                          <a:solidFill>
                            <a:schemeClr val="tx1"/>
                          </a:solidFill>
                        </a:rPr>
                        <a:t>110 (90; 141)</a:t>
                      </a:r>
                    </a:p>
                  </a:txBody>
                  <a:tcPr marL="36000" marR="0" marT="0" marB="0"/>
                </a:tc>
                <a:extLst>
                  <a:ext uri="{0D108BD9-81ED-4DB2-BD59-A6C34878D82A}">
                    <a16:rowId xmlns:a16="http://schemas.microsoft.com/office/drawing/2014/main" val="3767324122"/>
                  </a:ext>
                </a:extLst>
              </a:tr>
              <a:tr h="146844">
                <a:tc>
                  <a:txBody>
                    <a:bodyPr/>
                    <a:lstStyle/>
                    <a:p>
                      <a:r>
                        <a:rPr lang="de-DE" sz="800" b="1"/>
                        <a:t>Albumin, </a:t>
                      </a:r>
                      <a:r>
                        <a:rPr lang="de-DE" sz="800" b="0"/>
                        <a:t>g/dl</a:t>
                      </a:r>
                    </a:p>
                  </a:txBody>
                  <a:tcPr marL="36000" marR="0" marT="0" marB="0"/>
                </a:tc>
                <a:tc>
                  <a:txBody>
                    <a:bodyPr/>
                    <a:lstStyle/>
                    <a:p>
                      <a:r>
                        <a:rPr lang="de-DE" sz="800">
                          <a:solidFill>
                            <a:schemeClr val="tx1"/>
                          </a:solidFill>
                        </a:rPr>
                        <a:t>4,2 (4,0; 4,4)</a:t>
                      </a:r>
                    </a:p>
                  </a:txBody>
                  <a:tcPr marL="36000" marR="0" marT="0" marB="0"/>
                </a:tc>
                <a:tc>
                  <a:txBody>
                    <a:bodyPr/>
                    <a:lstStyle/>
                    <a:p>
                      <a:r>
                        <a:rPr lang="de-DE" sz="800">
                          <a:solidFill>
                            <a:schemeClr val="tx1"/>
                          </a:solidFill>
                        </a:rPr>
                        <a:t>4,2 (4,0; 4,5)</a:t>
                      </a:r>
                    </a:p>
                  </a:txBody>
                  <a:tcPr marL="36000" marR="0" marT="0" marB="0"/>
                </a:tc>
                <a:extLst>
                  <a:ext uri="{0D108BD9-81ED-4DB2-BD59-A6C34878D82A}">
                    <a16:rowId xmlns:a16="http://schemas.microsoft.com/office/drawing/2014/main" val="3177310137"/>
                  </a:ext>
                </a:extLst>
              </a:tr>
              <a:tr h="146844">
                <a:tc>
                  <a:txBody>
                    <a:bodyPr/>
                    <a:lstStyle/>
                    <a:p>
                      <a:r>
                        <a:rPr lang="de-DE" sz="800" b="1"/>
                        <a:t>LDL-C, </a:t>
                      </a:r>
                      <a:r>
                        <a:rPr lang="de-DE" sz="800" b="0"/>
                        <a:t>mg/dl</a:t>
                      </a:r>
                    </a:p>
                  </a:txBody>
                  <a:tcPr marL="36000" marR="0" marT="0" marB="0"/>
                </a:tc>
                <a:tc>
                  <a:txBody>
                    <a:bodyPr/>
                    <a:lstStyle/>
                    <a:p>
                      <a:r>
                        <a:rPr lang="de-DE" sz="800">
                          <a:solidFill>
                            <a:schemeClr val="tx1"/>
                          </a:solidFill>
                        </a:rPr>
                        <a:t>95 (76; 123)</a:t>
                      </a:r>
                    </a:p>
                  </a:txBody>
                  <a:tcPr marL="36000" marR="0" marT="0" marB="0"/>
                </a:tc>
                <a:tc>
                  <a:txBody>
                    <a:bodyPr/>
                    <a:lstStyle/>
                    <a:p>
                      <a:r>
                        <a:rPr lang="de-DE" sz="800">
                          <a:solidFill>
                            <a:schemeClr val="tx1"/>
                          </a:solidFill>
                        </a:rPr>
                        <a:t>73 (62; 94)</a:t>
                      </a:r>
                    </a:p>
                  </a:txBody>
                  <a:tcPr marL="36000" marR="0" marT="0" marB="0"/>
                </a:tc>
                <a:extLst>
                  <a:ext uri="{0D108BD9-81ED-4DB2-BD59-A6C34878D82A}">
                    <a16:rowId xmlns:a16="http://schemas.microsoft.com/office/drawing/2014/main" val="1267405568"/>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t>Triglycerid, </a:t>
                      </a:r>
                      <a:r>
                        <a:rPr lang="de-DE" sz="800" b="0"/>
                        <a:t>mg/dl</a:t>
                      </a:r>
                    </a:p>
                  </a:txBody>
                  <a:tcPr marL="36000" marR="0" marT="0" marB="0"/>
                </a:tc>
                <a:tc>
                  <a:txBody>
                    <a:bodyPr/>
                    <a:lstStyle/>
                    <a:p>
                      <a:r>
                        <a:rPr lang="de-DE" sz="800">
                          <a:solidFill>
                            <a:schemeClr val="tx1"/>
                          </a:solidFill>
                        </a:rPr>
                        <a:t>140 (130; 181)</a:t>
                      </a:r>
                    </a:p>
                  </a:txBody>
                  <a:tcPr marL="36000" marR="0" marT="0" marB="0"/>
                </a:tc>
                <a:tc>
                  <a:txBody>
                    <a:bodyPr/>
                    <a:lstStyle/>
                    <a:p>
                      <a:r>
                        <a:rPr lang="de-DE" sz="800">
                          <a:solidFill>
                            <a:schemeClr val="tx1"/>
                          </a:solidFill>
                        </a:rPr>
                        <a:t>114 (87; 122)</a:t>
                      </a:r>
                    </a:p>
                  </a:txBody>
                  <a:tcPr marL="36000" marR="0" marT="0" marB="0"/>
                </a:tc>
                <a:extLst>
                  <a:ext uri="{0D108BD9-81ED-4DB2-BD59-A6C34878D82A}">
                    <a16:rowId xmlns:a16="http://schemas.microsoft.com/office/drawing/2014/main" val="3002280379"/>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t>FIB-4</a:t>
                      </a:r>
                    </a:p>
                  </a:txBody>
                  <a:tcPr marL="36000" marR="0" marT="0" marB="0"/>
                </a:tc>
                <a:tc>
                  <a:txBody>
                    <a:bodyPr/>
                    <a:lstStyle/>
                    <a:p>
                      <a:r>
                        <a:rPr lang="de-DE" sz="800">
                          <a:solidFill>
                            <a:schemeClr val="tx1"/>
                          </a:solidFill>
                        </a:rPr>
                        <a:t>2,3 (1,6; 3,6)</a:t>
                      </a:r>
                    </a:p>
                  </a:txBody>
                  <a:tcPr marL="36000" marR="0" marT="0" marB="0"/>
                </a:tc>
                <a:tc>
                  <a:txBody>
                    <a:bodyPr/>
                    <a:lstStyle/>
                    <a:p>
                      <a:r>
                        <a:rPr lang="de-DE" sz="800">
                          <a:solidFill>
                            <a:schemeClr val="tx1"/>
                          </a:solidFill>
                        </a:rPr>
                        <a:t>3,5 (2,2; 4,0)</a:t>
                      </a:r>
                    </a:p>
                  </a:txBody>
                  <a:tcPr marL="36000" marR="0" marT="0" marB="0"/>
                </a:tc>
                <a:extLst>
                  <a:ext uri="{0D108BD9-81ED-4DB2-BD59-A6C34878D82A}">
                    <a16:rowId xmlns:a16="http://schemas.microsoft.com/office/drawing/2014/main" val="772567098"/>
                  </a:ext>
                </a:extLst>
              </a:tr>
              <a:tr h="14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a:t>ELF-Wert</a:t>
                      </a:r>
                    </a:p>
                  </a:txBody>
                  <a:tcPr marL="36000" marR="0" marT="0" marB="0"/>
                </a:tc>
                <a:tc>
                  <a:txBody>
                    <a:bodyPr/>
                    <a:lstStyle/>
                    <a:p>
                      <a:r>
                        <a:rPr lang="de-DE" sz="800">
                          <a:solidFill>
                            <a:schemeClr val="tx1"/>
                          </a:solidFill>
                        </a:rPr>
                        <a:t>10,6 (9,9; 11,4)</a:t>
                      </a:r>
                    </a:p>
                  </a:txBody>
                  <a:tcPr marL="36000" marR="0" marT="0" marB="0"/>
                </a:tc>
                <a:tc>
                  <a:txBody>
                    <a:bodyPr/>
                    <a:lstStyle/>
                    <a:p>
                      <a:r>
                        <a:rPr lang="de-DE" sz="800">
                          <a:solidFill>
                            <a:schemeClr val="tx1"/>
                          </a:solidFill>
                        </a:rPr>
                        <a:t>11,0 (10,7; 11,7)</a:t>
                      </a:r>
                    </a:p>
                  </a:txBody>
                  <a:tcPr marL="36000" marR="0" marT="0" marB="0"/>
                </a:tc>
                <a:extLst>
                  <a:ext uri="{0D108BD9-81ED-4DB2-BD59-A6C34878D82A}">
                    <a16:rowId xmlns:a16="http://schemas.microsoft.com/office/drawing/2014/main" val="1287895788"/>
                  </a:ext>
                </a:extLst>
              </a:tr>
            </a:tbl>
          </a:graphicData>
        </a:graphic>
      </p:graphicFrame>
      <p:sp>
        <p:nvSpPr>
          <p:cNvPr id="39" name="Text Placeholder 4">
            <a:extLst>
              <a:ext uri="{FF2B5EF4-FFF2-40B4-BE49-F238E27FC236}">
                <a16:creationId xmlns:a16="http://schemas.microsoft.com/office/drawing/2014/main" id="{550BFD39-BE66-129B-132E-29E8A091B50D}"/>
              </a:ext>
            </a:extLst>
          </p:cNvPr>
          <p:cNvSpPr txBox="1">
            <a:spLocks/>
          </p:cNvSpPr>
          <p:nvPr/>
        </p:nvSpPr>
        <p:spPr>
          <a:xfrm>
            <a:off x="8641581" y="6421288"/>
            <a:ext cx="2902717" cy="324000"/>
          </a:xfrm>
          <a:prstGeom prst="rect">
            <a:avLst/>
          </a:prstGeom>
        </p:spPr>
        <p:txBody>
          <a:bodyPr vert="horz" lIns="0" tIns="0" rIns="0" bIns="0" rtlCol="0" anchor="b">
            <a:noAutofit/>
          </a:bodyPr>
          <a:lstStyle>
            <a:lvl1pPr indent="0" algn="r">
              <a:lnSpc>
                <a:spcPct val="100000"/>
              </a:lnSpc>
              <a:spcBef>
                <a:spcPts val="300"/>
              </a:spcBef>
              <a:spcAft>
                <a:spcPts val="600"/>
              </a:spcAft>
              <a:buFont typeface="Arial" panose="020B0604020202020204" pitchFamily="34" charset="0"/>
              <a:buNone/>
              <a:defRPr sz="900" i="1">
                <a:solidFill>
                  <a:srgbClr val="939AA7"/>
                </a:solidFill>
              </a:defRPr>
            </a:lvl1pPr>
            <a:lvl2pPr marL="540000" indent="-270000">
              <a:lnSpc>
                <a:spcPct val="100000"/>
              </a:lnSpc>
              <a:spcBef>
                <a:spcPts val="300"/>
              </a:spcBef>
              <a:spcAft>
                <a:spcPts val="600"/>
              </a:spcAft>
              <a:buFont typeface="Arial" panose="020B0604020202020204" pitchFamily="34" charset="0"/>
              <a:buChar char="•"/>
              <a:defRPr sz="2000">
                <a:solidFill>
                  <a:schemeClr val="tx2"/>
                </a:solidFill>
              </a:defRPr>
            </a:lvl2pPr>
            <a:lvl3pPr marL="810000" indent="-270000">
              <a:lnSpc>
                <a:spcPct val="100000"/>
              </a:lnSpc>
              <a:spcBef>
                <a:spcPts val="300"/>
              </a:spcBef>
              <a:spcAft>
                <a:spcPts val="600"/>
              </a:spcAft>
              <a:buFont typeface="Arial" panose="020B0604020202020204" pitchFamily="34" charset="0"/>
              <a:buChar char="•"/>
              <a:defRPr sz="2000">
                <a:solidFill>
                  <a:schemeClr val="tx2"/>
                </a:solidFill>
              </a:defRPr>
            </a:lvl3pPr>
            <a:lvl4pPr marL="0" indent="0">
              <a:lnSpc>
                <a:spcPct val="100000"/>
              </a:lnSpc>
              <a:spcBef>
                <a:spcPts val="1200"/>
              </a:spcBef>
              <a:spcAft>
                <a:spcPts val="12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2000">
                <a:solidFill>
                  <a:schemeClr val="tx2"/>
                </a:solidFill>
              </a:defRPr>
            </a:lvl5pPr>
            <a:lvl6pPr marL="0" indent="0">
              <a:lnSpc>
                <a:spcPct val="100000"/>
              </a:lnSpc>
              <a:spcBef>
                <a:spcPts val="1200"/>
              </a:spcBef>
              <a:spcAft>
                <a:spcPts val="1200"/>
              </a:spcAft>
              <a:buFont typeface="Arial" panose="020B0604020202020204" pitchFamily="34" charset="0"/>
              <a:buChar char="​"/>
              <a:defRPr sz="1000" b="1">
                <a:solidFill>
                  <a:schemeClr val="tx2"/>
                </a:solidFill>
              </a:defRPr>
            </a:lvl6pPr>
            <a:lvl7pPr marL="0" indent="0">
              <a:lnSpc>
                <a:spcPct val="100000"/>
              </a:lnSpc>
              <a:spcBef>
                <a:spcPts val="300"/>
              </a:spcBef>
              <a:spcAft>
                <a:spcPts val="600"/>
              </a:spcAft>
              <a:buFont typeface="Arial" panose="020B0604020202020204" pitchFamily="34" charset="0"/>
              <a:buChar char="​"/>
              <a:defRPr sz="1000" b="0" baseline="0">
                <a:solidFill>
                  <a:schemeClr val="tx2"/>
                </a:solidFill>
              </a:defRPr>
            </a:lvl7pPr>
            <a:lvl8pPr marL="180000" indent="-180000">
              <a:lnSpc>
                <a:spcPct val="100000"/>
              </a:lnSpc>
              <a:spcBef>
                <a:spcPts val="300"/>
              </a:spcBef>
              <a:spcAft>
                <a:spcPts val="600"/>
              </a:spcAft>
              <a:buFont typeface="Arial" panose="020B0604020202020204" pitchFamily="34" charset="0"/>
              <a:buChar char="•"/>
              <a:defRPr sz="1000">
                <a:solidFill>
                  <a:schemeClr val="tx2"/>
                </a:solidFill>
              </a:defRPr>
            </a:lvl8pPr>
            <a:lvl9pPr marL="0" indent="0">
              <a:lnSpc>
                <a:spcPct val="100000"/>
              </a:lnSpc>
              <a:spcBef>
                <a:spcPts val="0"/>
              </a:spcBef>
              <a:spcAft>
                <a:spcPts val="1200"/>
              </a:spcAft>
              <a:buFont typeface="Arial" panose="020B0604020202020204" pitchFamily="34" charset="0"/>
              <a:buChar char="​"/>
              <a:defRPr sz="4400" baseline="0">
                <a:solidFill>
                  <a:schemeClr val="tx2"/>
                </a:solidFill>
              </a:defRPr>
            </a:lvl9pPr>
          </a:lstStyle>
          <a:p>
            <a:pPr marL="0" marR="0" lvl="0" indent="0" algn="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900" b="0" i="1" u="none" strike="noStrike" kern="1200" cap="none" spc="0" normalizeH="0" baseline="0" noProof="0">
                <a:ln>
                  <a:noFill/>
                </a:ln>
                <a:solidFill>
                  <a:srgbClr val="939AA7"/>
                </a:solidFill>
                <a:effectLst/>
                <a:uLnTx/>
                <a:uFillTx/>
                <a:latin typeface="Apis For Office"/>
                <a:ea typeface="+mn-ea"/>
                <a:cs typeface="+mn-cs"/>
              </a:rPr>
              <a:t>Alkhouri N. et al. J Hepatol. 2025;82(Suppl.1):LBO-002;</a:t>
            </a:r>
            <a:br>
              <a:rPr kumimoji="0" lang="en-US" sz="900" b="0" i="1" u="none" strike="noStrike" kern="1200" cap="none" spc="0" normalizeH="0" baseline="0" noProof="0">
                <a:ln>
                  <a:noFill/>
                </a:ln>
                <a:solidFill>
                  <a:srgbClr val="939AA7"/>
                </a:solidFill>
                <a:effectLst/>
                <a:uLnTx/>
                <a:uFillTx/>
                <a:latin typeface="Apis For Office"/>
                <a:ea typeface="+mn-ea"/>
                <a:cs typeface="+mn-cs"/>
              </a:rPr>
            </a:br>
            <a:r>
              <a:rPr kumimoji="0" lang="de-DE" sz="900" b="0" i="1" u="none" strike="noStrike" kern="1200" cap="none" spc="0" normalizeH="0" baseline="0" noProof="0">
                <a:ln>
                  <a:noFill/>
                </a:ln>
                <a:solidFill>
                  <a:srgbClr val="939AA7"/>
                </a:solidFill>
                <a:effectLst/>
                <a:uLnTx/>
                <a:uFillTx/>
                <a:latin typeface="Apis For Office"/>
                <a:ea typeface="+mn-ea"/>
                <a:cs typeface="+mn-cs"/>
              </a:rPr>
              <a:t>Harrison SA. et al. Nat Med. 2023;29(11):2919-2928; </a:t>
            </a:r>
            <a:br>
              <a:rPr kumimoji="0" lang="de-DE" sz="900" b="0" i="1" u="none" strike="noStrike" kern="1200" cap="none" spc="0" normalizeH="0" baseline="0" noProof="0">
                <a:ln>
                  <a:noFill/>
                </a:ln>
                <a:solidFill>
                  <a:srgbClr val="939AA7"/>
                </a:solidFill>
                <a:effectLst/>
                <a:uLnTx/>
                <a:uFillTx/>
                <a:latin typeface="Apis For Office"/>
                <a:ea typeface="+mn-ea"/>
                <a:cs typeface="+mn-cs"/>
              </a:rPr>
            </a:br>
            <a:r>
              <a:rPr kumimoji="0" lang="de-DE" sz="900" b="0" i="1" u="none" strike="noStrike" kern="1200" cap="none" spc="0" normalizeH="0" baseline="0" noProof="0">
                <a:ln>
                  <a:noFill/>
                </a:ln>
                <a:solidFill>
                  <a:srgbClr val="939AA7"/>
                </a:solidFill>
                <a:effectLst/>
                <a:uLnTx/>
                <a:uFillTx/>
                <a:latin typeface="Apis For Office"/>
                <a:ea typeface="+mn-ea"/>
                <a:cs typeface="+mn-cs"/>
              </a:rPr>
              <a:t>Harrison SA. et al. Aliment </a:t>
            </a:r>
            <a:r>
              <a:rPr kumimoji="0" lang="de-DE" sz="900" b="0" i="1" u="none" strike="noStrike" kern="1200" cap="none" spc="0" normalizeH="0" baseline="0" noProof="0" err="1">
                <a:ln>
                  <a:noFill/>
                </a:ln>
                <a:solidFill>
                  <a:srgbClr val="939AA7"/>
                </a:solidFill>
                <a:effectLst/>
                <a:uLnTx/>
                <a:uFillTx/>
                <a:latin typeface="Apis For Office"/>
                <a:ea typeface="+mn-ea"/>
                <a:cs typeface="+mn-cs"/>
              </a:rPr>
              <a:t>Pharmacol</a:t>
            </a:r>
            <a:r>
              <a:rPr kumimoji="0" lang="de-DE" sz="900" b="0" i="1" u="none" strike="noStrike" kern="1200" cap="none" spc="0" normalizeH="0" baseline="0" noProof="0">
                <a:ln>
                  <a:noFill/>
                </a:ln>
                <a:solidFill>
                  <a:srgbClr val="939AA7"/>
                </a:solidFill>
                <a:effectLst/>
                <a:uLnTx/>
                <a:uFillTx/>
                <a:latin typeface="Apis For Office"/>
                <a:ea typeface="+mn-ea"/>
                <a:cs typeface="+mn-cs"/>
              </a:rPr>
              <a:t> </a:t>
            </a:r>
            <a:r>
              <a:rPr kumimoji="0" lang="de-DE" sz="900" b="0" i="1" u="none" strike="noStrike" kern="1200" cap="none" spc="0" normalizeH="0" baseline="0" noProof="0" err="1">
                <a:ln>
                  <a:noFill/>
                </a:ln>
                <a:solidFill>
                  <a:srgbClr val="939AA7"/>
                </a:solidFill>
                <a:effectLst/>
                <a:uLnTx/>
                <a:uFillTx/>
                <a:latin typeface="Apis For Office"/>
                <a:ea typeface="+mn-ea"/>
                <a:cs typeface="+mn-cs"/>
              </a:rPr>
              <a:t>Ther</a:t>
            </a:r>
            <a:r>
              <a:rPr kumimoji="0" lang="de-DE" sz="900" b="0" i="1" u="none" strike="noStrike" kern="1200" cap="none" spc="0" normalizeH="0" baseline="0" noProof="0">
                <a:ln>
                  <a:noFill/>
                </a:ln>
                <a:solidFill>
                  <a:srgbClr val="939AA7"/>
                </a:solidFill>
                <a:effectLst/>
                <a:uLnTx/>
                <a:uFillTx/>
                <a:latin typeface="Apis For Office"/>
                <a:ea typeface="+mn-ea"/>
                <a:cs typeface="+mn-cs"/>
              </a:rPr>
              <a:t>. 2024;59(1):51-63.</a:t>
            </a:r>
          </a:p>
        </p:txBody>
      </p:sp>
      <p:sp>
        <p:nvSpPr>
          <p:cNvPr id="8" name="Textplatzhalter 3">
            <a:extLst>
              <a:ext uri="{FF2B5EF4-FFF2-40B4-BE49-F238E27FC236}">
                <a16:creationId xmlns:a16="http://schemas.microsoft.com/office/drawing/2014/main" id="{38BAD2A5-6057-A754-D5FE-60CCF792C525}"/>
              </a:ext>
            </a:extLst>
          </p:cNvPr>
          <p:cNvSpPr txBox="1">
            <a:spLocks/>
          </p:cNvSpPr>
          <p:nvPr/>
        </p:nvSpPr>
        <p:spPr>
          <a:xfrm>
            <a:off x="647699" y="6421288"/>
            <a:ext cx="7839074" cy="324000"/>
          </a:xfrm>
          <a:prstGeom prst="rect">
            <a:avLst/>
          </a:prstGeom>
        </p:spPr>
        <p:txBody>
          <a:bodyPr anchor="b" anchorCtr="0"/>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1588" marR="0" lvl="0" indent="-1588" algn="l" defTabSz="914400" rtl="0" eaLnBrk="1" fontAlgn="auto" latinLnBrk="0" hangingPunct="1">
              <a:lnSpc>
                <a:spcPct val="115000"/>
              </a:lnSpc>
              <a:spcBef>
                <a:spcPts val="300"/>
              </a:spcBef>
              <a:spcAft>
                <a:spcPts val="800"/>
              </a:spcAft>
              <a:buClrTx/>
              <a:buSzTx/>
              <a:buFont typeface="Arial" panose="020B0604020202020204" pitchFamily="34" charset="0"/>
              <a:buNone/>
              <a:tabLst/>
              <a:defRPr/>
            </a:pPr>
            <a:r>
              <a:rPr lang="de-DE" sz="900" i="1">
                <a:solidFill>
                  <a:srgbClr val="939AA7"/>
                </a:solidFill>
                <a:latin typeface="Apis For Office"/>
              </a:rPr>
              <a:t>Grafiken von Novo Nordisk nach Daten von </a:t>
            </a:r>
            <a:r>
              <a:rPr lang="de-DE" sz="900" i="1" err="1">
                <a:solidFill>
                  <a:srgbClr val="939AA7"/>
                </a:solidFill>
                <a:latin typeface="Apis For Office"/>
              </a:rPr>
              <a:t>Alkhouri</a:t>
            </a:r>
            <a:r>
              <a:rPr lang="de-DE" sz="900" i="1">
                <a:solidFill>
                  <a:srgbClr val="939AA7"/>
                </a:solidFill>
                <a:latin typeface="Apis For Office"/>
              </a:rPr>
              <a:t> N. et al.</a:t>
            </a:r>
            <a:br>
              <a:rPr lang="de-DE" sz="800"/>
            </a:br>
            <a:r>
              <a:rPr lang="de-DE" sz="900">
                <a:solidFill>
                  <a:srgbClr val="939AA7"/>
                </a:solidFill>
                <a:latin typeface="Apis For Office"/>
              </a:rPr>
              <a:t>*Nur</a:t>
            </a:r>
            <a:r>
              <a:rPr kumimoji="0" lang="de-DE" sz="900" b="0" i="0" u="none" strike="noStrike" kern="1200" cap="none" spc="0" normalizeH="0" baseline="0" noProof="0">
                <a:ln>
                  <a:noFill/>
                </a:ln>
                <a:solidFill>
                  <a:srgbClr val="939AA7"/>
                </a:solidFill>
                <a:effectLst/>
                <a:uLnTx/>
                <a:uFillTx/>
                <a:latin typeface="Apis For Office"/>
                <a:ea typeface="+mn-ea"/>
                <a:cs typeface="+mn-cs"/>
              </a:rPr>
              <a:t> 114/122 Patienten hatte zu Studienbeginn MRT-PDFF Daten</a:t>
            </a:r>
            <a:br>
              <a:rPr kumimoji="0" lang="de-DE" sz="900" b="0" i="0" u="none" strike="noStrike" kern="1200" cap="none" spc="0" normalizeH="0" baseline="0" noProof="0">
                <a:ln>
                  <a:noFill/>
                </a:ln>
                <a:solidFill>
                  <a:srgbClr val="939AA7"/>
                </a:solidFill>
                <a:effectLst/>
                <a:uLnTx/>
                <a:uFillTx/>
                <a:latin typeface="Apis For Office"/>
                <a:ea typeface="+mn-ea"/>
                <a:cs typeface="+mn-cs"/>
              </a:rPr>
            </a:br>
            <a:r>
              <a:rPr lang="de-DE" sz="900">
                <a:solidFill>
                  <a:srgbClr val="939AA7"/>
                </a:solidFill>
                <a:latin typeface="Apis For Office"/>
              </a:rPr>
              <a:t>**Jahr</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lang="de-DE" sz="900">
                <a:solidFill>
                  <a:srgbClr val="939AA7"/>
                </a:solidFill>
                <a:latin typeface="Apis For Office"/>
              </a:rPr>
              <a:t>1</a:t>
            </a:r>
            <a:r>
              <a:rPr kumimoji="0" lang="de-DE" sz="900" b="0" i="0" u="none" strike="noStrike" kern="1200" cap="none" spc="0" normalizeH="0" baseline="0" noProof="0">
                <a:ln>
                  <a:noFill/>
                </a:ln>
                <a:solidFill>
                  <a:srgbClr val="939AA7"/>
                </a:solidFill>
                <a:effectLst/>
                <a:uLnTx/>
                <a:uFillTx/>
                <a:latin typeface="Apis For Office"/>
                <a:ea typeface="+mn-ea"/>
                <a:cs typeface="+mn-cs"/>
              </a:rPr>
              <a:t>: -6.4 (-9.2, -3.7) kPa; Jahr 2: -6.7 (-9.4, -4.1) kPa (95% Konfidenzintervall). </a:t>
            </a:r>
            <a:br>
              <a:rPr kumimoji="0" lang="de-DE" sz="900" b="0" i="0" u="none" strike="noStrike" kern="1200" cap="none" spc="0" normalizeH="0" baseline="0" noProof="0">
                <a:ln>
                  <a:noFill/>
                </a:ln>
                <a:solidFill>
                  <a:srgbClr val="939AA7"/>
                </a:solidFill>
                <a:effectLst/>
                <a:uLnTx/>
                <a:uFillTx/>
                <a:latin typeface="Apis For Office"/>
                <a:ea typeface="+mn-ea"/>
                <a:cs typeface="+mn-cs"/>
              </a:rPr>
            </a:br>
            <a:r>
              <a:rPr kumimoji="0" lang="de-DE" sz="900" b="0" i="0" u="none" strike="noStrike" kern="1200" cap="none" spc="0" normalizeH="0" noProof="0">
                <a:ln>
                  <a:noFill/>
                </a:ln>
                <a:solidFill>
                  <a:srgbClr val="939AA7"/>
                </a:solidFill>
                <a:effectLst/>
                <a:uLnTx/>
                <a:uFillTx/>
                <a:latin typeface="Apis For Office"/>
                <a:ea typeface="+mn-ea"/>
                <a:cs typeface="+mn-cs"/>
              </a:rPr>
              <a:t>***Patienten, bei denen F4 zu Beginn bestätigt wurde (Leberbiopsie F4 und/oder Thrombozyten &lt; 140/MRE ≥ 15), wiesen im Jahr 2 einen Übergang von F4 zu potenzieller F3 auf (VCTE &lt;15 und ≥ 25% Rückgang gegenüber dem Ausgangswert)</a:t>
            </a:r>
            <a:br>
              <a:rPr kumimoji="0" lang="de-DE" sz="900" b="0" i="0" u="none" strike="noStrike" kern="1200" cap="none" spc="0" normalizeH="0" noProof="0">
                <a:ln>
                  <a:noFill/>
                </a:ln>
                <a:solidFill>
                  <a:srgbClr val="939AA7"/>
                </a:solidFill>
                <a:effectLst/>
                <a:uLnTx/>
                <a:uFillTx/>
                <a:latin typeface="Apis For Office"/>
                <a:ea typeface="+mn-ea"/>
                <a:cs typeface="+mn-cs"/>
              </a:rPr>
            </a:br>
            <a:r>
              <a:rPr kumimoji="0" lang="de-DE" sz="900" b="0" i="0" u="none" strike="noStrike" kern="1200" cap="none" spc="0" normalizeH="0" noProof="0">
                <a:ln>
                  <a:noFill/>
                </a:ln>
                <a:solidFill>
                  <a:srgbClr val="939AA7"/>
                </a:solidFill>
                <a:effectLst/>
                <a:uLnTx/>
                <a:uFillTx/>
                <a:latin typeface="Apis For Office"/>
                <a:ea typeface="+mn-ea"/>
                <a:cs typeface="+mn-cs"/>
              </a:rPr>
              <a:t>ALT, </a:t>
            </a:r>
            <a:r>
              <a:rPr kumimoji="0" lang="de-DE" sz="900" b="0" i="0" u="none" strike="noStrike" kern="1200" cap="none" spc="0" normalizeH="0" baseline="0" noProof="0">
                <a:ln>
                  <a:noFill/>
                </a:ln>
                <a:solidFill>
                  <a:srgbClr val="939AA7"/>
                </a:solidFill>
                <a:effectLst/>
                <a:uLnTx/>
                <a:uFillTx/>
                <a:latin typeface="Apis For Office"/>
                <a:ea typeface="+mn-ea"/>
                <a:cs typeface="+mn-cs"/>
              </a:rPr>
              <a:t>Alanin-Aminotransferase; BL,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baseline</a:t>
            </a:r>
            <a:r>
              <a:rPr kumimoji="0" lang="de-DE" sz="900" b="0" i="0" u="none" strike="noStrike" kern="1200" cap="none" spc="0" normalizeH="0" baseline="0" noProof="0">
                <a:ln>
                  <a:noFill/>
                </a:ln>
                <a:solidFill>
                  <a:srgbClr val="939AA7"/>
                </a:solidFill>
                <a:effectLst/>
                <a:uLnTx/>
                <a:uFillTx/>
                <a:latin typeface="Apis For Office"/>
                <a:ea typeface="+mn-ea"/>
                <a:cs typeface="+mn-cs"/>
              </a:rPr>
              <a:t>, Ausgangsstatus; BMI, Body-Mass-Index; CAP,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controlled</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attenuation</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parameter</a:t>
            </a:r>
            <a:r>
              <a:rPr kumimoji="0" lang="de-DE" sz="900" b="0" i="0" u="none" strike="noStrike" kern="1200" cap="none" spc="0" normalizeH="0" baseline="0" noProof="0">
                <a:ln>
                  <a:noFill/>
                </a:ln>
                <a:solidFill>
                  <a:srgbClr val="939AA7"/>
                </a:solidFill>
                <a:effectLst/>
                <a:uLnTx/>
                <a:uFillTx/>
                <a:latin typeface="Apis For Office"/>
                <a:ea typeface="+mn-ea"/>
                <a:cs typeface="+mn-cs"/>
              </a:rPr>
              <a:t>, kontrollierter Abschwächungsparameter; ELF,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enhanced</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liver</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fibrosis</a:t>
            </a:r>
            <a:r>
              <a:rPr kumimoji="0" lang="de-DE" sz="900" b="0" i="0" u="none" strike="noStrike" kern="1200" cap="none" spc="0" normalizeH="0" baseline="0" noProof="0">
                <a:ln>
                  <a:noFill/>
                </a:ln>
                <a:solidFill>
                  <a:srgbClr val="939AA7"/>
                </a:solidFill>
                <a:effectLst/>
                <a:uLnTx/>
                <a:uFillTx/>
                <a:latin typeface="Apis For Office"/>
                <a:ea typeface="+mn-ea"/>
                <a:cs typeface="+mn-cs"/>
              </a:rPr>
              <a:t>, erweiterte Leberfibrose; FIB-4, Fibrose-4-Index; GGT, Gamma-Glutamyltransferase; LDL-C, Lipoprotein-Cholesterin niederer Dichte; LSM,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liver</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stiffness</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measure</a:t>
            </a:r>
            <a:r>
              <a:rPr kumimoji="0" lang="de-DE" sz="900" b="0" i="0" u="none" strike="noStrike" kern="1200" cap="none" spc="0" normalizeH="0" baseline="0" noProof="0">
                <a:ln>
                  <a:noFill/>
                </a:ln>
                <a:solidFill>
                  <a:srgbClr val="939AA7"/>
                </a:solidFill>
                <a:effectLst/>
                <a:uLnTx/>
                <a:uFillTx/>
                <a:latin typeface="Apis For Office"/>
                <a:ea typeface="+mn-ea"/>
                <a:cs typeface="+mn-cs"/>
              </a:rPr>
              <a:t>, Lebersteifigkeitsmessung; </a:t>
            </a:r>
            <a:r>
              <a:rPr kumimoji="0" lang="en-US" sz="900" b="0" i="0" u="none" strike="noStrike" kern="1200" cap="none" spc="0" normalizeH="0" baseline="0" noProof="0">
                <a:ln>
                  <a:noFill/>
                </a:ln>
                <a:solidFill>
                  <a:srgbClr val="939AA7"/>
                </a:solidFill>
                <a:effectLst/>
                <a:uLnTx/>
                <a:uFillTx/>
                <a:latin typeface="Apis For Office"/>
                <a:ea typeface="+mn-ea"/>
                <a:cs typeface="+mn-cs"/>
              </a:rPr>
              <a:t>MAESTRO-NAFLD, Metabolic Assessment of Experimental Study of Thyroid hormone Receptor-β Organ-selective agonist in NAFLD (non-alcoholic fatty liver disease) – Study;</a:t>
            </a:r>
            <a:r>
              <a:rPr kumimoji="0" lang="de-DE" sz="900" b="0" i="0" u="none" strike="noStrike" kern="1200" cap="none" spc="0" normalizeH="0" baseline="0" noProof="0">
                <a:ln>
                  <a:noFill/>
                </a:ln>
                <a:solidFill>
                  <a:srgbClr val="939AA7"/>
                </a:solidFill>
                <a:effectLst/>
                <a:uLnTx/>
                <a:uFillTx/>
                <a:latin typeface="Apis For Office"/>
                <a:ea typeface="+mn-ea"/>
                <a:cs typeface="+mn-cs"/>
              </a:rPr>
              <a:t> MRE, Magnetresonanz-</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Elastographie</a:t>
            </a:r>
            <a:r>
              <a:rPr kumimoji="0" lang="de-DE" sz="900" b="0" i="0" u="none" strike="noStrike" kern="1200" cap="none" spc="0" normalizeH="0" baseline="0" noProof="0">
                <a:ln>
                  <a:noFill/>
                </a:ln>
                <a:solidFill>
                  <a:srgbClr val="939AA7"/>
                </a:solidFill>
                <a:effectLst/>
                <a:uLnTx/>
                <a:uFillTx/>
                <a:latin typeface="Apis For Office"/>
                <a:ea typeface="+mn-ea"/>
                <a:cs typeface="+mn-cs"/>
              </a:rPr>
              <a:t>; MRI-PDFF, Magnetresonanztomographie-Protonendichte-Fettfraktion; T2D, Diabetes Typ 2; VCTE,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vibration</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controlled</a:t>
            </a:r>
            <a:r>
              <a:rPr kumimoji="0" lang="de-DE" sz="900" b="0" i="0" u="none" strike="noStrike" kern="1200" cap="none" spc="0" normalizeH="0" baseline="0" noProof="0">
                <a:ln>
                  <a:noFill/>
                </a:ln>
                <a:solidFill>
                  <a:srgbClr val="939AA7"/>
                </a:solidFill>
                <a:effectLst/>
                <a:uLnTx/>
                <a:uFillTx/>
                <a:latin typeface="Apis For Office"/>
                <a:ea typeface="+mn-ea"/>
                <a:cs typeface="+mn-cs"/>
              </a:rPr>
              <a:t> transient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elastography</a:t>
            </a:r>
            <a:r>
              <a:rPr kumimoji="0" lang="de-DE" sz="900" b="0" i="0" u="none" strike="noStrike" kern="1200" cap="none" spc="0" normalizeH="0" baseline="0" noProof="0">
                <a:ln>
                  <a:noFill/>
                </a:ln>
                <a:solidFill>
                  <a:srgbClr val="939AA7"/>
                </a:solidFill>
                <a:effectLst/>
                <a:uLnTx/>
                <a:uFillTx/>
                <a:latin typeface="Apis For Office"/>
                <a:ea typeface="+mn-ea"/>
                <a:cs typeface="+mn-cs"/>
              </a:rPr>
              <a:t>, vibrationsgesteuerte transiente </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Elastographie</a:t>
            </a:r>
            <a:r>
              <a:rPr kumimoji="0" lang="de-DE" sz="900" b="0" i="0" u="none" strike="noStrike" kern="1200" cap="none" spc="0" normalizeH="0" baseline="0" noProof="0">
                <a:ln>
                  <a:noFill/>
                </a:ln>
                <a:solidFill>
                  <a:srgbClr val="939AA7"/>
                </a:solidFill>
                <a:effectLst/>
                <a:uLnTx/>
                <a:uFillTx/>
                <a:latin typeface="Apis For Office"/>
                <a:ea typeface="+mn-ea"/>
                <a:cs typeface="+mn-cs"/>
              </a:rPr>
              <a:t>.</a:t>
            </a:r>
          </a:p>
        </p:txBody>
      </p:sp>
      <p:sp>
        <p:nvSpPr>
          <p:cNvPr id="30" name="Titel 12">
            <a:extLst>
              <a:ext uri="{FF2B5EF4-FFF2-40B4-BE49-F238E27FC236}">
                <a16:creationId xmlns:a16="http://schemas.microsoft.com/office/drawing/2014/main" id="{A89F7144-ADDE-844E-740A-DCD900A9788D}"/>
              </a:ext>
            </a:extLst>
          </p:cNvPr>
          <p:cNvSpPr txBox="1">
            <a:spLocks/>
          </p:cNvSpPr>
          <p:nvPr/>
        </p:nvSpPr>
        <p:spPr>
          <a:xfrm>
            <a:off x="648000" y="468700"/>
            <a:ext cx="9232601" cy="886510"/>
          </a:xfrm>
          <a:prstGeom prst="rect">
            <a:avLst/>
          </a:prstGeom>
        </p:spPr>
        <p:txBody>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a:ln>
                  <a:noFill/>
                </a:ln>
                <a:solidFill>
                  <a:srgbClr val="001965"/>
                </a:solidFill>
                <a:effectLst/>
                <a:uLnTx/>
                <a:uFillTx/>
                <a:latin typeface="Apis For Office"/>
                <a:ea typeface="+mj-ea"/>
                <a:cs typeface="+mj-cs"/>
              </a:rPr>
              <a:t>MAESTRO-NAFLD-OLE Studiendaten </a:t>
            </a:r>
          </a:p>
        </p:txBody>
      </p:sp>
      <p:grpSp>
        <p:nvGrpSpPr>
          <p:cNvPr id="42" name="Gruppieren 41">
            <a:extLst>
              <a:ext uri="{FF2B5EF4-FFF2-40B4-BE49-F238E27FC236}">
                <a16:creationId xmlns:a16="http://schemas.microsoft.com/office/drawing/2014/main" id="{E509834E-2889-7ED3-E8C5-25801392CA4F}"/>
              </a:ext>
            </a:extLst>
          </p:cNvPr>
          <p:cNvGrpSpPr/>
          <p:nvPr/>
        </p:nvGrpSpPr>
        <p:grpSpPr>
          <a:xfrm>
            <a:off x="733294" y="2559037"/>
            <a:ext cx="3929820" cy="1912417"/>
            <a:chOff x="733294" y="2759447"/>
            <a:chExt cx="3929820" cy="1703418"/>
          </a:xfrm>
        </p:grpSpPr>
        <p:sp>
          <p:nvSpPr>
            <p:cNvPr id="4" name="Rechteck: abgerundete Ecken 3">
              <a:extLst>
                <a:ext uri="{FF2B5EF4-FFF2-40B4-BE49-F238E27FC236}">
                  <a16:creationId xmlns:a16="http://schemas.microsoft.com/office/drawing/2014/main" id="{C7181731-0020-E5E5-D051-8ED9200C1036}"/>
                </a:ext>
              </a:extLst>
            </p:cNvPr>
            <p:cNvSpPr/>
            <p:nvPr/>
          </p:nvSpPr>
          <p:spPr>
            <a:xfrm>
              <a:off x="733294" y="3420533"/>
              <a:ext cx="3929820" cy="130194"/>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34" name="Rechteck: abgerundete Ecken 33">
              <a:extLst>
                <a:ext uri="{FF2B5EF4-FFF2-40B4-BE49-F238E27FC236}">
                  <a16:creationId xmlns:a16="http://schemas.microsoft.com/office/drawing/2014/main" id="{36E92571-5B44-D022-55A8-CA525414DDE6}"/>
                </a:ext>
              </a:extLst>
            </p:cNvPr>
            <p:cNvSpPr/>
            <p:nvPr/>
          </p:nvSpPr>
          <p:spPr>
            <a:xfrm>
              <a:off x="733294" y="2759447"/>
              <a:ext cx="3929820" cy="130194"/>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7" name="Rechteck: abgerundete Ecken 36">
              <a:extLst>
                <a:ext uri="{FF2B5EF4-FFF2-40B4-BE49-F238E27FC236}">
                  <a16:creationId xmlns:a16="http://schemas.microsoft.com/office/drawing/2014/main" id="{4E1CF256-12B6-4E80-6E98-56346BD4409F}"/>
                </a:ext>
              </a:extLst>
            </p:cNvPr>
            <p:cNvSpPr/>
            <p:nvPr/>
          </p:nvSpPr>
          <p:spPr>
            <a:xfrm>
              <a:off x="733294" y="3018817"/>
              <a:ext cx="3929820" cy="270266"/>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0" name="Rechteck: abgerundete Ecken 39">
              <a:extLst>
                <a:ext uri="{FF2B5EF4-FFF2-40B4-BE49-F238E27FC236}">
                  <a16:creationId xmlns:a16="http://schemas.microsoft.com/office/drawing/2014/main" id="{6D66FC7B-055B-E8BF-468B-E0D3838880D1}"/>
                </a:ext>
              </a:extLst>
            </p:cNvPr>
            <p:cNvSpPr/>
            <p:nvPr/>
          </p:nvSpPr>
          <p:spPr>
            <a:xfrm>
              <a:off x="733294" y="3813574"/>
              <a:ext cx="3929820" cy="130194"/>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41" name="Rechteck: abgerundete Ecken 40">
              <a:extLst>
                <a:ext uri="{FF2B5EF4-FFF2-40B4-BE49-F238E27FC236}">
                  <a16:creationId xmlns:a16="http://schemas.microsoft.com/office/drawing/2014/main" id="{49F6909F-70E0-6620-AFA8-8F9CCDEA3245}"/>
                </a:ext>
              </a:extLst>
            </p:cNvPr>
            <p:cNvSpPr/>
            <p:nvPr/>
          </p:nvSpPr>
          <p:spPr>
            <a:xfrm>
              <a:off x="733294" y="4332671"/>
              <a:ext cx="3929820" cy="130194"/>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grpSp>
      <p:grpSp>
        <p:nvGrpSpPr>
          <p:cNvPr id="3" name="Gruppieren 2">
            <a:extLst>
              <a:ext uri="{FF2B5EF4-FFF2-40B4-BE49-F238E27FC236}">
                <a16:creationId xmlns:a16="http://schemas.microsoft.com/office/drawing/2014/main" id="{936474A1-C332-DF65-6480-96F30B2433E3}"/>
              </a:ext>
            </a:extLst>
          </p:cNvPr>
          <p:cNvGrpSpPr/>
          <p:nvPr/>
        </p:nvGrpSpPr>
        <p:grpSpPr>
          <a:xfrm>
            <a:off x="4864100" y="4146091"/>
            <a:ext cx="6680199" cy="952884"/>
            <a:chOff x="4864100" y="4354887"/>
            <a:chExt cx="6680199" cy="952884"/>
          </a:xfrm>
        </p:grpSpPr>
        <p:sp>
          <p:nvSpPr>
            <p:cNvPr id="32" name="Rechteck: abgerundete Ecken 31">
              <a:extLst>
                <a:ext uri="{FF2B5EF4-FFF2-40B4-BE49-F238E27FC236}">
                  <a16:creationId xmlns:a16="http://schemas.microsoft.com/office/drawing/2014/main" id="{AC3DB505-1C79-6DB3-BE64-1BF5C951D92A}"/>
                </a:ext>
              </a:extLst>
            </p:cNvPr>
            <p:cNvSpPr/>
            <p:nvPr/>
          </p:nvSpPr>
          <p:spPr>
            <a:xfrm>
              <a:off x="4864100" y="4612750"/>
              <a:ext cx="6680199" cy="6950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2573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de-DE" sz="1100" b="0" i="0" u="none" strike="noStrike" kern="1200" cap="none" spc="-30" normalizeH="0" baseline="0" noProof="0">
                  <a:ln>
                    <a:noFill/>
                  </a:ln>
                  <a:solidFill>
                    <a:srgbClr val="001965"/>
                  </a:solidFill>
                  <a:effectLst/>
                  <a:uLnTx/>
                  <a:uFillTx/>
                  <a:latin typeface="Apis For Office"/>
                  <a:ea typeface="+mn-ea"/>
                  <a:cs typeface="+mn-cs"/>
                </a:rPr>
                <a:t>&gt;50 % der </a:t>
              </a:r>
              <a:r>
                <a:rPr kumimoji="0" lang="de-DE" altLang="de-DE" sz="1100" b="0" i="0" u="none" strike="noStrike" kern="1200" cap="none" spc="-30" normalizeH="0" baseline="0" noProof="0" err="1">
                  <a:ln>
                    <a:noFill/>
                  </a:ln>
                  <a:solidFill>
                    <a:srgbClr val="001965"/>
                  </a:solidFill>
                  <a:effectLst/>
                  <a:uLnTx/>
                  <a:uFillTx/>
                  <a:latin typeface="Apis For Office"/>
                  <a:ea typeface="+mn-ea"/>
                  <a:cs typeface="+mn-cs"/>
                </a:rPr>
                <a:t>Resmetirom</a:t>
              </a:r>
              <a:r>
                <a:rPr kumimoji="0" lang="de-DE" altLang="de-DE" sz="1100" b="0" i="0" u="none" strike="noStrike" kern="1200" cap="none" spc="-30" normalizeH="0" baseline="0" noProof="0">
                  <a:ln>
                    <a:noFill/>
                  </a:ln>
                  <a:solidFill>
                    <a:srgbClr val="001965"/>
                  </a:solidFill>
                  <a:effectLst/>
                  <a:uLnTx/>
                  <a:uFillTx/>
                  <a:latin typeface="Apis For Office"/>
                  <a:ea typeface="+mn-ea"/>
                  <a:cs typeface="+mn-cs"/>
                </a:rPr>
                <a:t>-Gruppe erzielten eine anhaltende Reduktion der Lebersteifigkeit um ≥25 % gemessen mittels VCTE</a:t>
              </a:r>
              <a:endParaRPr kumimoji="0" lang="de-DE" altLang="de-DE" sz="400" b="0" i="0" u="none" strike="noStrike" kern="1200" cap="none" spc="-30" normalizeH="0" baseline="0" noProof="0">
                <a:ln>
                  <a:noFill/>
                </a:ln>
                <a:solidFill>
                  <a:srgbClr val="001965"/>
                </a:solidFill>
                <a:effectLst/>
                <a:uLnTx/>
                <a:uFillTx/>
                <a:latin typeface="Apis For Office"/>
                <a:ea typeface="+mn-ea"/>
                <a:cs typeface="+mn-cs"/>
              </a:endParaRPr>
            </a:p>
            <a:p>
              <a:pPr marL="18097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de-DE" sz="1100" b="0" i="0" u="none" strike="noStrike" kern="1200" cap="none" spc="0" normalizeH="0" baseline="0" noProof="0">
                  <a:ln>
                    <a:noFill/>
                  </a:ln>
                  <a:solidFill>
                    <a:srgbClr val="001965"/>
                  </a:solidFill>
                  <a:effectLst/>
                  <a:uLnTx/>
                  <a:uFillTx/>
                  <a:latin typeface="Apis For Office"/>
                  <a:ea typeface="+mn-ea"/>
                  <a:cs typeface="+mn-cs"/>
                </a:rPr>
                <a:t>Bei MASH-Zirrhose ist hepatisches Fett mit einer weiter fortgeschrittenen Erkrankung assoziiert</a:t>
              </a:r>
            </a:p>
          </p:txBody>
        </p:sp>
        <p:cxnSp>
          <p:nvCxnSpPr>
            <p:cNvPr id="62" name="Gerade Verbindung mit Pfeil 61">
              <a:extLst>
                <a:ext uri="{FF2B5EF4-FFF2-40B4-BE49-F238E27FC236}">
                  <a16:creationId xmlns:a16="http://schemas.microsoft.com/office/drawing/2014/main" id="{CBE92810-236E-BD98-FECE-FFD6BEBF532F}"/>
                </a:ext>
              </a:extLst>
            </p:cNvPr>
            <p:cNvCxnSpPr>
              <a:cxnSpLocks/>
            </p:cNvCxnSpPr>
            <p:nvPr/>
          </p:nvCxnSpPr>
          <p:spPr>
            <a:xfrm>
              <a:off x="5485169" y="4354887"/>
              <a:ext cx="647156" cy="0"/>
            </a:xfrm>
            <a:prstGeom prst="straightConnector1">
              <a:avLst/>
            </a:prstGeom>
            <a:ln w="3810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 name="Verbinder: gewinkelt 4">
            <a:extLst>
              <a:ext uri="{FF2B5EF4-FFF2-40B4-BE49-F238E27FC236}">
                <a16:creationId xmlns:a16="http://schemas.microsoft.com/office/drawing/2014/main" id="{2C188FC7-56A1-CF17-2370-E56361EAE804}"/>
              </a:ext>
            </a:extLst>
          </p:cNvPr>
          <p:cNvCxnSpPr>
            <a:cxnSpLocks/>
          </p:cNvCxnSpPr>
          <p:nvPr/>
        </p:nvCxnSpPr>
        <p:spPr>
          <a:xfrm>
            <a:off x="4393406" y="4664163"/>
            <a:ext cx="666750" cy="244564"/>
          </a:xfrm>
          <a:prstGeom prst="bentConnector3">
            <a:avLst>
              <a:gd name="adj1" fmla="val 214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Verbinder: gewinkelt 49">
            <a:extLst>
              <a:ext uri="{FF2B5EF4-FFF2-40B4-BE49-F238E27FC236}">
                <a16:creationId xmlns:a16="http://schemas.microsoft.com/office/drawing/2014/main" id="{083B5B3F-BFE9-521E-9997-C658134F1E3A}"/>
              </a:ext>
            </a:extLst>
          </p:cNvPr>
          <p:cNvCxnSpPr>
            <a:cxnSpLocks/>
          </p:cNvCxnSpPr>
          <p:nvPr/>
        </p:nvCxnSpPr>
        <p:spPr>
          <a:xfrm>
            <a:off x="5485169" y="4146091"/>
            <a:ext cx="556856" cy="439701"/>
          </a:xfrm>
          <a:prstGeom prst="bentConnector3">
            <a:avLst>
              <a:gd name="adj1" fmla="val 2534"/>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33005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1B4D-2620-0D44-A1CF-9609467A000F}"/>
            </a:ext>
          </a:extLst>
        </p:cNvPr>
        <p:cNvGrpSpPr/>
        <p:nvPr/>
      </p:nvGrpSpPr>
      <p:grpSpPr>
        <a:xfrm>
          <a:off x="0" y="0"/>
          <a:ext cx="0" cy="0"/>
          <a:chOff x="0" y="0"/>
          <a:chExt cx="0" cy="0"/>
        </a:xfrm>
      </p:grpSpPr>
      <p:graphicFrame>
        <p:nvGraphicFramePr>
          <p:cNvPr id="99" name="Diagramm 98">
            <a:extLst>
              <a:ext uri="{FF2B5EF4-FFF2-40B4-BE49-F238E27FC236}">
                <a16:creationId xmlns:a16="http://schemas.microsoft.com/office/drawing/2014/main" id="{3EC9E0B5-AF9A-5FF7-258E-53244C395B81}"/>
              </a:ext>
            </a:extLst>
          </p:cNvPr>
          <p:cNvGraphicFramePr/>
          <p:nvPr>
            <p:extLst>
              <p:ext uri="{D42A27DB-BD31-4B8C-83A1-F6EECF244321}">
                <p14:modId xmlns:p14="http://schemas.microsoft.com/office/powerpoint/2010/main" val="2917935152"/>
              </p:ext>
            </p:extLst>
          </p:nvPr>
        </p:nvGraphicFramePr>
        <p:xfrm>
          <a:off x="8070640" y="2111317"/>
          <a:ext cx="3357210" cy="368393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A48E70B-A290-B811-C971-A0F2AF677B90}"/>
              </a:ext>
            </a:extLst>
          </p:cNvPr>
          <p:cNvSpPr>
            <a:spLocks noGrp="1"/>
          </p:cNvSpPr>
          <p:nvPr>
            <p:ph type="title"/>
          </p:nvPr>
        </p:nvSpPr>
        <p:spPr>
          <a:xfrm>
            <a:off x="648000" y="405948"/>
            <a:ext cx="10896000" cy="1296000"/>
          </a:xfrm>
        </p:spPr>
        <p:txBody>
          <a:bodyPr/>
          <a:lstStyle/>
          <a:p>
            <a:r>
              <a:rPr lang="de-DE" sz="3600" dirty="0">
                <a:solidFill>
                  <a:schemeClr val="accent1"/>
                </a:solidFill>
              </a:rPr>
              <a:t>Ergebnisse I</a:t>
            </a:r>
            <a:r>
              <a:rPr lang="de-DE" dirty="0">
                <a:solidFill>
                  <a:schemeClr val="accent1"/>
                </a:solidFill>
              </a:rPr>
              <a:t>: Verbesserung nicht-invasiver Biomarker</a:t>
            </a:r>
            <a:endParaRPr lang="en-US" dirty="0"/>
          </a:p>
        </p:txBody>
      </p:sp>
      <p:sp>
        <p:nvSpPr>
          <p:cNvPr id="4" name="Text Placeholder 3">
            <a:extLst>
              <a:ext uri="{FF2B5EF4-FFF2-40B4-BE49-F238E27FC236}">
                <a16:creationId xmlns:a16="http://schemas.microsoft.com/office/drawing/2014/main" id="{A4264639-8A68-D129-E12B-7333CF2C4AA8}"/>
              </a:ext>
            </a:extLst>
          </p:cNvPr>
          <p:cNvSpPr>
            <a:spLocks noGrp="1"/>
          </p:cNvSpPr>
          <p:nvPr>
            <p:ph type="body" sz="quarter" idx="15"/>
          </p:nvPr>
        </p:nvSpPr>
        <p:spPr>
          <a:xfrm>
            <a:off x="647699" y="6421288"/>
            <a:ext cx="7118553" cy="324000"/>
          </a:xfrm>
        </p:spPr>
        <p:txBody>
          <a:bodyPr/>
          <a:lstStyle/>
          <a:p>
            <a:r>
              <a:rPr lang="de-DE" sz="900" i="1">
                <a:solidFill>
                  <a:srgbClr val="939AA7"/>
                </a:solidFill>
                <a:latin typeface="Apis For Office"/>
              </a:rPr>
              <a:t>Grafiken von Novo Nordisk nach Daten von </a:t>
            </a:r>
            <a:r>
              <a:rPr lang="de-DE" sz="900" i="1" err="1">
                <a:solidFill>
                  <a:srgbClr val="939AA7"/>
                </a:solidFill>
                <a:latin typeface="Apis For Office"/>
              </a:rPr>
              <a:t>Alkhouri</a:t>
            </a:r>
            <a:r>
              <a:rPr lang="de-DE" sz="900" i="1">
                <a:solidFill>
                  <a:srgbClr val="939AA7"/>
                </a:solidFill>
                <a:latin typeface="Apis For Office"/>
              </a:rPr>
              <a:t> N. et al.</a:t>
            </a:r>
            <a:br>
              <a:rPr lang="de-DE" sz="900">
                <a:solidFill>
                  <a:srgbClr val="939AA7"/>
                </a:solidFill>
                <a:latin typeface="Apis For Office"/>
              </a:rPr>
            </a:br>
            <a:r>
              <a:rPr lang="de-DE"/>
              <a:t>*Mittlere Veränderung gegenüber dem Ausgangswert, PRO-C3 Ausgangswert wurde bei etwa 50 % der Patienten erreicht; CK-18, Jahr 1, -130 µg/ml (-216,-44); Jahr 2, -321 µg/ml (-398, -243); </a:t>
            </a:r>
            <a:r>
              <a:rPr lang="de-DE" err="1"/>
              <a:t>Adiponectin</a:t>
            </a:r>
            <a:r>
              <a:rPr lang="de-DE"/>
              <a:t> Jahr 2, 42 % (29 %, 55 %)</a:t>
            </a:r>
            <a:br>
              <a:rPr lang="de-DE"/>
            </a:br>
            <a:r>
              <a:rPr lang="de-DE"/>
              <a:t>**Mittlere prozentuale Veränderung gegenüber dem Ausgangswert bei Patienten mit einem Ausgangswert von ALT ≥ 30 IE; Gesamt-ALT, Jahr 1, Woche 48, -18 % (-26 %, -11 %); Jahr 2 Woche 104, -19 % (-27 %, -11 %); Gesamt-GGT Jahr 1, Woche 48-32 % (-38 %, -27 %), Jahr 2 Woche 104, -35 % (-44 %, -27 %); mittlere prozentuale Veränderung (95 % CI) in ≤55 ALT im Jahr 2.</a:t>
            </a:r>
            <a:br>
              <a:rPr lang="de-DE"/>
            </a:br>
            <a:r>
              <a:rPr lang="en-US"/>
              <a:t>ALT, </a:t>
            </a:r>
            <a:r>
              <a:rPr lang="en-US" err="1"/>
              <a:t>Alanin</a:t>
            </a:r>
            <a:r>
              <a:rPr lang="en-US"/>
              <a:t>-Aminotransferase; AST, </a:t>
            </a:r>
            <a:r>
              <a:rPr lang="en-US" err="1"/>
              <a:t>Aspartat</a:t>
            </a:r>
            <a:r>
              <a:rPr lang="en-US"/>
              <a:t>-Aminotransferase; CK18, Cytokeratin 18, </a:t>
            </a:r>
            <a:r>
              <a:rPr lang="en-US" err="1"/>
              <a:t>Zytokeratin</a:t>
            </a:r>
            <a:r>
              <a:rPr lang="en-US"/>
              <a:t> 18; </a:t>
            </a:r>
            <a:r>
              <a:rPr lang="de-DE"/>
              <a:t>ELF, </a:t>
            </a:r>
            <a:r>
              <a:rPr lang="de-DE" err="1"/>
              <a:t>enhanced</a:t>
            </a:r>
            <a:r>
              <a:rPr lang="de-DE"/>
              <a:t> </a:t>
            </a:r>
            <a:r>
              <a:rPr lang="de-DE" err="1"/>
              <a:t>liver</a:t>
            </a:r>
            <a:r>
              <a:rPr lang="de-DE"/>
              <a:t> </a:t>
            </a:r>
            <a:r>
              <a:rPr lang="de-DE" err="1"/>
              <a:t>fibrosis</a:t>
            </a:r>
            <a:r>
              <a:rPr lang="de-DE"/>
              <a:t>, erweiterte Leberfibrose</a:t>
            </a:r>
            <a:r>
              <a:rPr lang="en-US"/>
              <a:t>; GGT, Gamma-</a:t>
            </a:r>
            <a:r>
              <a:rPr lang="en-US" err="1"/>
              <a:t>Glutamyltransferase</a:t>
            </a:r>
            <a:r>
              <a:rPr lang="en-US"/>
              <a:t>; MRI-PDFF, </a:t>
            </a:r>
            <a:r>
              <a:rPr lang="en-US" err="1"/>
              <a:t>Magnetresonanztomographie-Protonendichte-Fettfraktion</a:t>
            </a:r>
            <a:r>
              <a:rPr lang="en-US"/>
              <a:t>; Pro-C3, </a:t>
            </a:r>
            <a:r>
              <a:rPr lang="en-US" err="1"/>
              <a:t>Prokollagen</a:t>
            </a:r>
            <a:r>
              <a:rPr lang="en-US"/>
              <a:t> </a:t>
            </a:r>
            <a:r>
              <a:rPr lang="en-US" err="1"/>
              <a:t>Typ</a:t>
            </a:r>
            <a:r>
              <a:rPr lang="en-US"/>
              <a:t> III.</a:t>
            </a:r>
          </a:p>
        </p:txBody>
      </p:sp>
      <p:sp>
        <p:nvSpPr>
          <p:cNvPr id="5" name="Text Placeholder 4">
            <a:extLst>
              <a:ext uri="{FF2B5EF4-FFF2-40B4-BE49-F238E27FC236}">
                <a16:creationId xmlns:a16="http://schemas.microsoft.com/office/drawing/2014/main" id="{268E18B3-55A6-DB44-B04C-CA10347779C3}"/>
              </a:ext>
            </a:extLst>
          </p:cNvPr>
          <p:cNvSpPr>
            <a:spLocks noGrp="1"/>
          </p:cNvSpPr>
          <p:nvPr>
            <p:ph type="body" sz="quarter" idx="17"/>
          </p:nvPr>
        </p:nvSpPr>
        <p:spPr>
          <a:xfrm>
            <a:off x="8692375" y="6421288"/>
            <a:ext cx="2851923" cy="324000"/>
          </a:xfrm>
        </p:spPr>
        <p:txBody>
          <a:bodyPr/>
          <a:lstStyle/>
          <a:p>
            <a:r>
              <a:rPr lang="en-US"/>
              <a:t>Alkhouri N. et al. J Hepatol. 2025;82(Suppl.1):LBO-002;</a:t>
            </a:r>
            <a:br>
              <a:rPr lang="en-US"/>
            </a:br>
            <a:r>
              <a:rPr lang="de-DE"/>
              <a:t>Harrison SA. et al. Nat Med. 2023;29(11):2919-2928; </a:t>
            </a:r>
            <a:br>
              <a:rPr lang="de-DE"/>
            </a:br>
            <a:r>
              <a:rPr lang="de-DE"/>
              <a:t>Harrison SA. et al. Aliment </a:t>
            </a:r>
            <a:r>
              <a:rPr lang="de-DE" err="1"/>
              <a:t>Pharmacol</a:t>
            </a:r>
            <a:r>
              <a:rPr lang="de-DE"/>
              <a:t> </a:t>
            </a:r>
            <a:r>
              <a:rPr lang="de-DE" err="1"/>
              <a:t>Ther</a:t>
            </a:r>
            <a:r>
              <a:rPr lang="de-DE"/>
              <a:t>. 2024;59(1):51-63.</a:t>
            </a:r>
          </a:p>
        </p:txBody>
      </p:sp>
      <p:graphicFrame>
        <p:nvGraphicFramePr>
          <p:cNvPr id="13" name="Diagramm 12">
            <a:extLst>
              <a:ext uri="{FF2B5EF4-FFF2-40B4-BE49-F238E27FC236}">
                <a16:creationId xmlns:a16="http://schemas.microsoft.com/office/drawing/2014/main" id="{CA98A724-1F02-B463-C6B6-FA6833591196}"/>
              </a:ext>
            </a:extLst>
          </p:cNvPr>
          <p:cNvGraphicFramePr/>
          <p:nvPr>
            <p:extLst>
              <p:ext uri="{D42A27DB-BD31-4B8C-83A1-F6EECF244321}">
                <p14:modId xmlns:p14="http://schemas.microsoft.com/office/powerpoint/2010/main" val="3169311595"/>
              </p:ext>
            </p:extLst>
          </p:nvPr>
        </p:nvGraphicFramePr>
        <p:xfrm>
          <a:off x="257402" y="2647359"/>
          <a:ext cx="1787190" cy="19942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Diagramm 13">
            <a:extLst>
              <a:ext uri="{FF2B5EF4-FFF2-40B4-BE49-F238E27FC236}">
                <a16:creationId xmlns:a16="http://schemas.microsoft.com/office/drawing/2014/main" id="{72952E3E-1474-E84F-0118-AFA0751D6993}"/>
              </a:ext>
            </a:extLst>
          </p:cNvPr>
          <p:cNvGraphicFramePr/>
          <p:nvPr>
            <p:extLst>
              <p:ext uri="{D42A27DB-BD31-4B8C-83A1-F6EECF244321}">
                <p14:modId xmlns:p14="http://schemas.microsoft.com/office/powerpoint/2010/main" val="236725892"/>
              </p:ext>
            </p:extLst>
          </p:nvPr>
        </p:nvGraphicFramePr>
        <p:xfrm>
          <a:off x="1896076" y="2647359"/>
          <a:ext cx="1914582" cy="2711450"/>
        </p:xfrm>
        <a:graphic>
          <a:graphicData uri="http://schemas.openxmlformats.org/drawingml/2006/chart">
            <c:chart xmlns:c="http://schemas.openxmlformats.org/drawingml/2006/chart" xmlns:r="http://schemas.openxmlformats.org/officeDocument/2006/relationships" r:id="rId6"/>
          </a:graphicData>
        </a:graphic>
      </p:graphicFrame>
      <p:cxnSp>
        <p:nvCxnSpPr>
          <p:cNvPr id="17" name="Gerader Verbinder 16">
            <a:extLst>
              <a:ext uri="{FF2B5EF4-FFF2-40B4-BE49-F238E27FC236}">
                <a16:creationId xmlns:a16="http://schemas.microsoft.com/office/drawing/2014/main" id="{6D192CAF-A32E-4D0D-DC62-E55BD0FE929B}"/>
              </a:ext>
            </a:extLst>
          </p:cNvPr>
          <p:cNvCxnSpPr>
            <a:cxnSpLocks/>
          </p:cNvCxnSpPr>
          <p:nvPr/>
        </p:nvCxnSpPr>
        <p:spPr>
          <a:xfrm>
            <a:off x="739360" y="3249285"/>
            <a:ext cx="2797590"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1ADFEC90-C103-E370-6FC3-D2F3F125FED2}"/>
              </a:ext>
            </a:extLst>
          </p:cNvPr>
          <p:cNvSpPr/>
          <p:nvPr/>
        </p:nvSpPr>
        <p:spPr>
          <a:xfrm>
            <a:off x="2933811" y="4803496"/>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-321 %</a:t>
            </a:r>
          </a:p>
        </p:txBody>
      </p:sp>
      <p:sp>
        <p:nvSpPr>
          <p:cNvPr id="25" name="Rechteck 24">
            <a:extLst>
              <a:ext uri="{FF2B5EF4-FFF2-40B4-BE49-F238E27FC236}">
                <a16:creationId xmlns:a16="http://schemas.microsoft.com/office/drawing/2014/main" id="{EF64B609-5A98-14C3-6F15-71F5CC81C994}"/>
              </a:ext>
            </a:extLst>
          </p:cNvPr>
          <p:cNvSpPr/>
          <p:nvPr/>
        </p:nvSpPr>
        <p:spPr>
          <a:xfrm>
            <a:off x="2339322" y="3782832"/>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-130 %</a:t>
            </a:r>
          </a:p>
        </p:txBody>
      </p:sp>
      <p:sp>
        <p:nvSpPr>
          <p:cNvPr id="26" name="Rechteck 25">
            <a:extLst>
              <a:ext uri="{FF2B5EF4-FFF2-40B4-BE49-F238E27FC236}">
                <a16:creationId xmlns:a16="http://schemas.microsoft.com/office/drawing/2014/main" id="{E13CE943-974A-CA09-799F-A4715C8A0C5E}"/>
              </a:ext>
            </a:extLst>
          </p:cNvPr>
          <p:cNvSpPr/>
          <p:nvPr/>
        </p:nvSpPr>
        <p:spPr>
          <a:xfrm>
            <a:off x="1457711" y="3889966"/>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-40 %</a:t>
            </a:r>
          </a:p>
        </p:txBody>
      </p:sp>
      <p:sp>
        <p:nvSpPr>
          <p:cNvPr id="27" name="Rechteck 26">
            <a:extLst>
              <a:ext uri="{FF2B5EF4-FFF2-40B4-BE49-F238E27FC236}">
                <a16:creationId xmlns:a16="http://schemas.microsoft.com/office/drawing/2014/main" id="{04E082BE-8DB8-6EFD-DCB6-FD54F9FA6182}"/>
              </a:ext>
            </a:extLst>
          </p:cNvPr>
          <p:cNvSpPr/>
          <p:nvPr/>
        </p:nvSpPr>
        <p:spPr>
          <a:xfrm>
            <a:off x="867332" y="3829866"/>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-37 %</a:t>
            </a:r>
          </a:p>
        </p:txBody>
      </p:sp>
      <p:sp>
        <p:nvSpPr>
          <p:cNvPr id="28" name="Textfeld 27">
            <a:extLst>
              <a:ext uri="{FF2B5EF4-FFF2-40B4-BE49-F238E27FC236}">
                <a16:creationId xmlns:a16="http://schemas.microsoft.com/office/drawing/2014/main" id="{26FDF8AE-E8D8-4F9A-7E37-2B87791CAD24}"/>
              </a:ext>
            </a:extLst>
          </p:cNvPr>
          <p:cNvSpPr txBox="1"/>
          <p:nvPr/>
        </p:nvSpPr>
        <p:spPr>
          <a:xfrm>
            <a:off x="927271" y="3236369"/>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n=68</a:t>
            </a:r>
          </a:p>
        </p:txBody>
      </p:sp>
      <p:sp>
        <p:nvSpPr>
          <p:cNvPr id="30" name="Textfeld 29">
            <a:extLst>
              <a:ext uri="{FF2B5EF4-FFF2-40B4-BE49-F238E27FC236}">
                <a16:creationId xmlns:a16="http://schemas.microsoft.com/office/drawing/2014/main" id="{45B1AB4C-AB11-E47F-FBA2-D432871E1623}"/>
              </a:ext>
            </a:extLst>
          </p:cNvPr>
          <p:cNvSpPr txBox="1"/>
          <p:nvPr/>
        </p:nvSpPr>
        <p:spPr>
          <a:xfrm>
            <a:off x="1483515" y="3236369"/>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n=62</a:t>
            </a:r>
          </a:p>
        </p:txBody>
      </p:sp>
      <p:sp>
        <p:nvSpPr>
          <p:cNvPr id="31" name="Textfeld 30">
            <a:extLst>
              <a:ext uri="{FF2B5EF4-FFF2-40B4-BE49-F238E27FC236}">
                <a16:creationId xmlns:a16="http://schemas.microsoft.com/office/drawing/2014/main" id="{C795F8D5-9E8B-FDA5-4829-2AAB46B221E2}"/>
              </a:ext>
            </a:extLst>
          </p:cNvPr>
          <p:cNvSpPr txBox="1"/>
          <p:nvPr/>
        </p:nvSpPr>
        <p:spPr>
          <a:xfrm>
            <a:off x="2360974" y="3236369"/>
            <a:ext cx="379912" cy="171585"/>
          </a:xfrm>
          <a:prstGeom prst="rect">
            <a:avLst/>
          </a:prstGeom>
          <a:noFill/>
        </p:spPr>
        <p:txBody>
          <a:bodyPr wrap="none" lIns="0" tIns="0" rIns="0" bIns="0" rtlCol="0">
            <a:spAutoFit/>
          </a:bodyPr>
          <a:lstStyle/>
          <a:p>
            <a:pPr algn="l">
              <a:lnSpc>
                <a:spcPct val="120000"/>
              </a:lnSpc>
            </a:pPr>
            <a:r>
              <a:rPr lang="de-DE" sz="1000" b="1">
                <a:solidFill>
                  <a:schemeClr val="bg1"/>
                </a:solidFill>
              </a:rPr>
              <a:t>n=115</a:t>
            </a:r>
          </a:p>
        </p:txBody>
      </p:sp>
      <p:sp>
        <p:nvSpPr>
          <p:cNvPr id="32" name="Textfeld 31">
            <a:extLst>
              <a:ext uri="{FF2B5EF4-FFF2-40B4-BE49-F238E27FC236}">
                <a16:creationId xmlns:a16="http://schemas.microsoft.com/office/drawing/2014/main" id="{769DF2F3-F75D-3B01-0B53-5D1017F0BEB9}"/>
              </a:ext>
            </a:extLst>
          </p:cNvPr>
          <p:cNvSpPr txBox="1"/>
          <p:nvPr/>
        </p:nvSpPr>
        <p:spPr>
          <a:xfrm>
            <a:off x="2967931" y="3236369"/>
            <a:ext cx="379912" cy="171585"/>
          </a:xfrm>
          <a:prstGeom prst="rect">
            <a:avLst/>
          </a:prstGeom>
          <a:noFill/>
        </p:spPr>
        <p:txBody>
          <a:bodyPr wrap="none" lIns="0" tIns="0" rIns="0" bIns="0" rtlCol="0">
            <a:spAutoFit/>
          </a:bodyPr>
          <a:lstStyle/>
          <a:p>
            <a:pPr algn="l">
              <a:lnSpc>
                <a:spcPct val="120000"/>
              </a:lnSpc>
            </a:pPr>
            <a:r>
              <a:rPr lang="de-DE" sz="1000" b="1">
                <a:solidFill>
                  <a:schemeClr val="bg1"/>
                </a:solidFill>
              </a:rPr>
              <a:t>n=111</a:t>
            </a:r>
          </a:p>
        </p:txBody>
      </p:sp>
      <p:grpSp>
        <p:nvGrpSpPr>
          <p:cNvPr id="35" name="Gruppieren 34">
            <a:extLst>
              <a:ext uri="{FF2B5EF4-FFF2-40B4-BE49-F238E27FC236}">
                <a16:creationId xmlns:a16="http://schemas.microsoft.com/office/drawing/2014/main" id="{B960FD3E-3985-B640-737C-7C5BCB2E9307}"/>
              </a:ext>
            </a:extLst>
          </p:cNvPr>
          <p:cNvGrpSpPr/>
          <p:nvPr/>
        </p:nvGrpSpPr>
        <p:grpSpPr>
          <a:xfrm>
            <a:off x="3220112" y="2615493"/>
            <a:ext cx="1914582" cy="2711450"/>
            <a:chOff x="3975796" y="3110782"/>
            <a:chExt cx="1914582" cy="2711450"/>
          </a:xfrm>
        </p:grpSpPr>
        <p:graphicFrame>
          <p:nvGraphicFramePr>
            <p:cNvPr id="15" name="Diagramm 14">
              <a:extLst>
                <a:ext uri="{FF2B5EF4-FFF2-40B4-BE49-F238E27FC236}">
                  <a16:creationId xmlns:a16="http://schemas.microsoft.com/office/drawing/2014/main" id="{A2FEC683-A8FA-BD78-6BBB-DC66A0D89910}"/>
                </a:ext>
              </a:extLst>
            </p:cNvPr>
            <p:cNvGraphicFramePr/>
            <p:nvPr>
              <p:extLst>
                <p:ext uri="{D42A27DB-BD31-4B8C-83A1-F6EECF244321}">
                  <p14:modId xmlns:p14="http://schemas.microsoft.com/office/powerpoint/2010/main" val="3846118191"/>
                </p:ext>
              </p:extLst>
            </p:nvPr>
          </p:nvGraphicFramePr>
          <p:xfrm>
            <a:off x="3975796" y="3110782"/>
            <a:ext cx="1914582" cy="2711450"/>
          </p:xfrm>
          <a:graphic>
            <a:graphicData uri="http://schemas.openxmlformats.org/drawingml/2006/chart">
              <c:chart xmlns:c="http://schemas.openxmlformats.org/drawingml/2006/chart" xmlns:r="http://schemas.openxmlformats.org/officeDocument/2006/relationships" r:id="rId7"/>
            </a:graphicData>
          </a:graphic>
        </p:graphicFrame>
        <p:cxnSp>
          <p:nvCxnSpPr>
            <p:cNvPr id="20" name="Gerader Verbinder 19">
              <a:extLst>
                <a:ext uri="{FF2B5EF4-FFF2-40B4-BE49-F238E27FC236}">
                  <a16:creationId xmlns:a16="http://schemas.microsoft.com/office/drawing/2014/main" id="{FB863079-4EB8-BFEC-D355-F52C695E3D8D}"/>
                </a:ext>
              </a:extLst>
            </p:cNvPr>
            <p:cNvCxnSpPr>
              <a:cxnSpLocks/>
            </p:cNvCxnSpPr>
            <p:nvPr/>
          </p:nvCxnSpPr>
          <p:spPr>
            <a:xfrm>
              <a:off x="4433777" y="5609771"/>
              <a:ext cx="1315467"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0A16A452-D47B-67FC-ADCE-E94555E83502}"/>
                </a:ext>
              </a:extLst>
            </p:cNvPr>
            <p:cNvSpPr/>
            <p:nvPr/>
          </p:nvSpPr>
          <p:spPr>
            <a:xfrm>
              <a:off x="5184978" y="3912783"/>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42 %</a:t>
              </a:r>
            </a:p>
          </p:txBody>
        </p:sp>
        <p:sp>
          <p:nvSpPr>
            <p:cNvPr id="23" name="Rechteck 22">
              <a:extLst>
                <a:ext uri="{FF2B5EF4-FFF2-40B4-BE49-F238E27FC236}">
                  <a16:creationId xmlns:a16="http://schemas.microsoft.com/office/drawing/2014/main" id="{E230FCC6-3EC9-406C-45D1-7EE120D9D7B0}"/>
                </a:ext>
              </a:extLst>
            </p:cNvPr>
            <p:cNvSpPr/>
            <p:nvPr/>
          </p:nvSpPr>
          <p:spPr>
            <a:xfrm>
              <a:off x="4585505" y="4524467"/>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27 %</a:t>
              </a:r>
            </a:p>
          </p:txBody>
        </p:sp>
        <p:sp>
          <p:nvSpPr>
            <p:cNvPr id="33" name="Textfeld 32">
              <a:extLst>
                <a:ext uri="{FF2B5EF4-FFF2-40B4-BE49-F238E27FC236}">
                  <a16:creationId xmlns:a16="http://schemas.microsoft.com/office/drawing/2014/main" id="{1BE3A938-707E-F79D-2BBB-627D43C65A22}"/>
                </a:ext>
              </a:extLst>
            </p:cNvPr>
            <p:cNvSpPr txBox="1"/>
            <p:nvPr/>
          </p:nvSpPr>
          <p:spPr>
            <a:xfrm>
              <a:off x="4593606" y="5410282"/>
              <a:ext cx="379912" cy="171585"/>
            </a:xfrm>
            <a:prstGeom prst="rect">
              <a:avLst/>
            </a:prstGeom>
            <a:noFill/>
          </p:spPr>
          <p:txBody>
            <a:bodyPr wrap="none" lIns="0" tIns="0" rIns="0" bIns="0" rtlCol="0">
              <a:spAutoFit/>
            </a:bodyPr>
            <a:lstStyle/>
            <a:p>
              <a:pPr algn="l">
                <a:lnSpc>
                  <a:spcPct val="120000"/>
                </a:lnSpc>
              </a:pPr>
              <a:r>
                <a:rPr lang="de-DE" sz="1000" b="1">
                  <a:solidFill>
                    <a:schemeClr val="bg1"/>
                  </a:solidFill>
                </a:rPr>
                <a:t>n=115</a:t>
              </a:r>
            </a:p>
          </p:txBody>
        </p:sp>
        <p:sp>
          <p:nvSpPr>
            <p:cNvPr id="34" name="Textfeld 33">
              <a:extLst>
                <a:ext uri="{FF2B5EF4-FFF2-40B4-BE49-F238E27FC236}">
                  <a16:creationId xmlns:a16="http://schemas.microsoft.com/office/drawing/2014/main" id="{04501ED3-9C56-0661-6012-873EACDACBE3}"/>
                </a:ext>
              </a:extLst>
            </p:cNvPr>
            <p:cNvSpPr txBox="1"/>
            <p:nvPr/>
          </p:nvSpPr>
          <p:spPr>
            <a:xfrm>
              <a:off x="5192534" y="5410282"/>
              <a:ext cx="379912" cy="171585"/>
            </a:xfrm>
            <a:prstGeom prst="rect">
              <a:avLst/>
            </a:prstGeom>
            <a:noFill/>
          </p:spPr>
          <p:txBody>
            <a:bodyPr wrap="none" lIns="0" tIns="0" rIns="0" bIns="0" rtlCol="0">
              <a:spAutoFit/>
            </a:bodyPr>
            <a:lstStyle/>
            <a:p>
              <a:pPr algn="l">
                <a:lnSpc>
                  <a:spcPct val="120000"/>
                </a:lnSpc>
              </a:pPr>
              <a:r>
                <a:rPr lang="de-DE" sz="1000" b="1">
                  <a:solidFill>
                    <a:schemeClr val="bg1"/>
                  </a:solidFill>
                </a:rPr>
                <a:t>n=111</a:t>
              </a:r>
            </a:p>
          </p:txBody>
        </p:sp>
      </p:grpSp>
      <p:sp>
        <p:nvSpPr>
          <p:cNvPr id="36" name="Rechteck: abgerundete Ecken 35">
            <a:extLst>
              <a:ext uri="{FF2B5EF4-FFF2-40B4-BE49-F238E27FC236}">
                <a16:creationId xmlns:a16="http://schemas.microsoft.com/office/drawing/2014/main" id="{F8DD1EC4-A39A-81B7-0051-20D1E6DF8902}"/>
              </a:ext>
            </a:extLst>
          </p:cNvPr>
          <p:cNvSpPr/>
          <p:nvPr/>
        </p:nvSpPr>
        <p:spPr>
          <a:xfrm>
            <a:off x="671098" y="2349657"/>
            <a:ext cx="1307503" cy="458705"/>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050">
                <a:solidFill>
                  <a:schemeClr val="accent1"/>
                </a:solidFill>
              </a:rPr>
              <a:t>PRO-C3</a:t>
            </a:r>
            <a:br>
              <a:rPr lang="de-DE" sz="1050">
                <a:solidFill>
                  <a:schemeClr val="accent1"/>
                </a:solidFill>
              </a:rPr>
            </a:br>
            <a:r>
              <a:rPr lang="de-DE" sz="900">
                <a:solidFill>
                  <a:schemeClr val="accent1"/>
                </a:solidFill>
              </a:rPr>
              <a:t>Relative Veränderung</a:t>
            </a:r>
            <a:endParaRPr lang="de-DE" sz="1050">
              <a:solidFill>
                <a:schemeClr val="accent1"/>
              </a:solidFill>
            </a:endParaRPr>
          </a:p>
        </p:txBody>
      </p:sp>
      <p:sp>
        <p:nvSpPr>
          <p:cNvPr id="38" name="Rechteck: abgerundete Ecken 37">
            <a:extLst>
              <a:ext uri="{FF2B5EF4-FFF2-40B4-BE49-F238E27FC236}">
                <a16:creationId xmlns:a16="http://schemas.microsoft.com/office/drawing/2014/main" id="{F5F6D299-028C-A548-96A5-65279E4CC320}"/>
              </a:ext>
            </a:extLst>
          </p:cNvPr>
          <p:cNvSpPr/>
          <p:nvPr/>
        </p:nvSpPr>
        <p:spPr>
          <a:xfrm>
            <a:off x="2168912" y="2349657"/>
            <a:ext cx="1307503" cy="458705"/>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050">
                <a:solidFill>
                  <a:schemeClr val="accent1"/>
                </a:solidFill>
              </a:rPr>
              <a:t>CK-18 (µg/ml)</a:t>
            </a:r>
            <a:br>
              <a:rPr lang="de-DE" sz="1050">
                <a:solidFill>
                  <a:schemeClr val="accent1"/>
                </a:solidFill>
              </a:rPr>
            </a:br>
            <a:r>
              <a:rPr lang="de-DE" sz="900">
                <a:solidFill>
                  <a:schemeClr val="accent1"/>
                </a:solidFill>
              </a:rPr>
              <a:t>Mittlere Veränderung</a:t>
            </a:r>
            <a:endParaRPr lang="de-DE" sz="1050">
              <a:solidFill>
                <a:schemeClr val="accent1"/>
              </a:solidFill>
            </a:endParaRPr>
          </a:p>
        </p:txBody>
      </p:sp>
      <p:sp>
        <p:nvSpPr>
          <p:cNvPr id="39" name="Rechteck: abgerundete Ecken 38">
            <a:extLst>
              <a:ext uri="{FF2B5EF4-FFF2-40B4-BE49-F238E27FC236}">
                <a16:creationId xmlns:a16="http://schemas.microsoft.com/office/drawing/2014/main" id="{3A809F01-4A40-9DDE-3187-0929391908D0}"/>
              </a:ext>
            </a:extLst>
          </p:cNvPr>
          <p:cNvSpPr/>
          <p:nvPr/>
        </p:nvSpPr>
        <p:spPr>
          <a:xfrm>
            <a:off x="3696025" y="2349657"/>
            <a:ext cx="1307503" cy="458705"/>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050" err="1">
                <a:solidFill>
                  <a:schemeClr val="accent1"/>
                </a:solidFill>
              </a:rPr>
              <a:t>Adiponectin</a:t>
            </a:r>
            <a:br>
              <a:rPr lang="de-DE" sz="1050">
                <a:solidFill>
                  <a:schemeClr val="accent1"/>
                </a:solidFill>
              </a:rPr>
            </a:br>
            <a:r>
              <a:rPr lang="de-DE" sz="900">
                <a:solidFill>
                  <a:schemeClr val="accent1"/>
                </a:solidFill>
              </a:rPr>
              <a:t>Relative Veränderung</a:t>
            </a:r>
            <a:endParaRPr lang="de-DE" sz="1050">
              <a:solidFill>
                <a:schemeClr val="accent1"/>
              </a:solidFill>
            </a:endParaRPr>
          </a:p>
        </p:txBody>
      </p:sp>
      <p:sp>
        <p:nvSpPr>
          <p:cNvPr id="46" name="Textfeld 45">
            <a:extLst>
              <a:ext uri="{FF2B5EF4-FFF2-40B4-BE49-F238E27FC236}">
                <a16:creationId xmlns:a16="http://schemas.microsoft.com/office/drawing/2014/main" id="{AFAFC0CC-153B-2E7F-3E4D-5259BB96782C}"/>
              </a:ext>
            </a:extLst>
          </p:cNvPr>
          <p:cNvSpPr txBox="1"/>
          <p:nvPr/>
        </p:nvSpPr>
        <p:spPr>
          <a:xfrm>
            <a:off x="645400" y="1650574"/>
            <a:ext cx="4907107" cy="523220"/>
          </a:xfrm>
          <a:prstGeom prst="rect">
            <a:avLst/>
          </a:prstGeom>
          <a:noFill/>
        </p:spPr>
        <p:txBody>
          <a:bodyPr wrap="square">
            <a:spAutoFit/>
          </a:bodyPr>
          <a:lstStyle>
            <a:defPPr>
              <a:defRPr lang="de-DE"/>
            </a:defPPr>
            <a:lvl1pPr>
              <a:defRPr b="1">
                <a:solidFill>
                  <a:schemeClr val="accent1"/>
                </a:solidFill>
              </a:defRPr>
            </a:lvl1pPr>
          </a:lstStyle>
          <a:p>
            <a:pPr algn="ctr"/>
            <a:r>
              <a:rPr lang="de-DE" sz="1400"/>
              <a:t>Verringerung der Biomarker für Fibrose und Leberschädigung</a:t>
            </a:r>
            <a:r>
              <a:rPr lang="de-DE" sz="1400" baseline="30000"/>
              <a:t>*</a:t>
            </a:r>
          </a:p>
        </p:txBody>
      </p:sp>
      <p:sp>
        <p:nvSpPr>
          <p:cNvPr id="57" name="Textfeld 56">
            <a:extLst>
              <a:ext uri="{FF2B5EF4-FFF2-40B4-BE49-F238E27FC236}">
                <a16:creationId xmlns:a16="http://schemas.microsoft.com/office/drawing/2014/main" id="{00D3D948-BA67-041F-C273-9AE4D0FD1715}"/>
              </a:ext>
            </a:extLst>
          </p:cNvPr>
          <p:cNvSpPr txBox="1"/>
          <p:nvPr/>
        </p:nvSpPr>
        <p:spPr>
          <a:xfrm>
            <a:off x="1878107" y="3083793"/>
            <a:ext cx="408389" cy="137282"/>
          </a:xfrm>
          <a:prstGeom prst="rect">
            <a:avLst/>
          </a:prstGeom>
          <a:noFill/>
        </p:spPr>
        <p:txBody>
          <a:bodyPr wrap="square" lIns="0" tIns="0" rIns="0" bIns="0" rtlCol="0">
            <a:spAutoFit/>
          </a:bodyPr>
          <a:lstStyle/>
          <a:p>
            <a:pPr algn="l">
              <a:lnSpc>
                <a:spcPct val="120000"/>
              </a:lnSpc>
            </a:pPr>
            <a:r>
              <a:rPr lang="de-DE" sz="800">
                <a:solidFill>
                  <a:schemeClr val="accent4">
                    <a:lumMod val="75000"/>
                  </a:schemeClr>
                </a:solidFill>
              </a:rPr>
              <a:t>Baseline</a:t>
            </a:r>
          </a:p>
        </p:txBody>
      </p:sp>
      <p:sp>
        <p:nvSpPr>
          <p:cNvPr id="58" name="Textfeld 57">
            <a:extLst>
              <a:ext uri="{FF2B5EF4-FFF2-40B4-BE49-F238E27FC236}">
                <a16:creationId xmlns:a16="http://schemas.microsoft.com/office/drawing/2014/main" id="{591BAEBA-5615-1D1B-2C9A-4F3C1F0061EF}"/>
              </a:ext>
            </a:extLst>
          </p:cNvPr>
          <p:cNvSpPr txBox="1"/>
          <p:nvPr/>
        </p:nvSpPr>
        <p:spPr>
          <a:xfrm>
            <a:off x="4155231" y="5126250"/>
            <a:ext cx="351058" cy="137923"/>
          </a:xfrm>
          <a:prstGeom prst="rect">
            <a:avLst/>
          </a:prstGeom>
          <a:noFill/>
        </p:spPr>
        <p:txBody>
          <a:bodyPr wrap="none" lIns="0" tIns="0" rIns="0" bIns="0" rtlCol="0">
            <a:spAutoFit/>
          </a:bodyPr>
          <a:lstStyle/>
          <a:p>
            <a:pPr algn="l">
              <a:lnSpc>
                <a:spcPct val="120000"/>
              </a:lnSpc>
            </a:pPr>
            <a:r>
              <a:rPr lang="de-DE" sz="800">
                <a:solidFill>
                  <a:schemeClr val="accent4">
                    <a:lumMod val="75000"/>
                  </a:schemeClr>
                </a:solidFill>
              </a:rPr>
              <a:t>Baseline</a:t>
            </a:r>
          </a:p>
        </p:txBody>
      </p:sp>
      <p:graphicFrame>
        <p:nvGraphicFramePr>
          <p:cNvPr id="59" name="Diagramm 58">
            <a:extLst>
              <a:ext uri="{FF2B5EF4-FFF2-40B4-BE49-F238E27FC236}">
                <a16:creationId xmlns:a16="http://schemas.microsoft.com/office/drawing/2014/main" id="{8579AFC1-62BE-98DE-B37A-488845028E7A}"/>
              </a:ext>
            </a:extLst>
          </p:cNvPr>
          <p:cNvGraphicFramePr/>
          <p:nvPr>
            <p:extLst>
              <p:ext uri="{D42A27DB-BD31-4B8C-83A1-F6EECF244321}">
                <p14:modId xmlns:p14="http://schemas.microsoft.com/office/powerpoint/2010/main" val="793133556"/>
              </p:ext>
            </p:extLst>
          </p:nvPr>
        </p:nvGraphicFramePr>
        <p:xfrm>
          <a:off x="5289055" y="2101945"/>
          <a:ext cx="3357210" cy="3683932"/>
        </p:xfrm>
        <a:graphic>
          <a:graphicData uri="http://schemas.openxmlformats.org/drawingml/2006/chart">
            <c:chart xmlns:c="http://schemas.openxmlformats.org/drawingml/2006/chart" xmlns:r="http://schemas.openxmlformats.org/officeDocument/2006/relationships" r:id="rId8"/>
          </a:graphicData>
        </a:graphic>
      </p:graphicFrame>
      <p:cxnSp>
        <p:nvCxnSpPr>
          <p:cNvPr id="61" name="Gerader Verbinder 60">
            <a:extLst>
              <a:ext uri="{FF2B5EF4-FFF2-40B4-BE49-F238E27FC236}">
                <a16:creationId xmlns:a16="http://schemas.microsoft.com/office/drawing/2014/main" id="{89F0EE47-E6F3-7D36-66B1-04E8BA44FD92}"/>
              </a:ext>
            </a:extLst>
          </p:cNvPr>
          <p:cNvCxnSpPr>
            <a:cxnSpLocks/>
          </p:cNvCxnSpPr>
          <p:nvPr/>
        </p:nvCxnSpPr>
        <p:spPr>
          <a:xfrm>
            <a:off x="6202385" y="3225081"/>
            <a:ext cx="2321357"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7E2C90F4-F7A9-D186-5186-8809104275F7}"/>
              </a:ext>
            </a:extLst>
          </p:cNvPr>
          <p:cNvSpPr/>
          <p:nvPr/>
        </p:nvSpPr>
        <p:spPr>
          <a:xfrm>
            <a:off x="6881715" y="4535739"/>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-20 %</a:t>
            </a:r>
          </a:p>
        </p:txBody>
      </p:sp>
      <p:sp>
        <p:nvSpPr>
          <p:cNvPr id="65" name="Rechteck 64">
            <a:extLst>
              <a:ext uri="{FF2B5EF4-FFF2-40B4-BE49-F238E27FC236}">
                <a16:creationId xmlns:a16="http://schemas.microsoft.com/office/drawing/2014/main" id="{D241977A-32B8-FCF5-5B63-C3E8CFC100A3}"/>
              </a:ext>
            </a:extLst>
          </p:cNvPr>
          <p:cNvSpPr/>
          <p:nvPr/>
        </p:nvSpPr>
        <p:spPr>
          <a:xfrm>
            <a:off x="6327611" y="4379661"/>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-18 %</a:t>
            </a:r>
          </a:p>
        </p:txBody>
      </p:sp>
      <p:sp>
        <p:nvSpPr>
          <p:cNvPr id="66" name="Textfeld 65">
            <a:extLst>
              <a:ext uri="{FF2B5EF4-FFF2-40B4-BE49-F238E27FC236}">
                <a16:creationId xmlns:a16="http://schemas.microsoft.com/office/drawing/2014/main" id="{9F83A6AB-4C4D-4E46-4C5A-C1ECBA42537F}"/>
              </a:ext>
            </a:extLst>
          </p:cNvPr>
          <p:cNvSpPr txBox="1"/>
          <p:nvPr/>
        </p:nvSpPr>
        <p:spPr>
          <a:xfrm>
            <a:off x="6390296" y="3227405"/>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n=66</a:t>
            </a:r>
          </a:p>
        </p:txBody>
      </p:sp>
      <p:sp>
        <p:nvSpPr>
          <p:cNvPr id="67" name="Textfeld 66">
            <a:extLst>
              <a:ext uri="{FF2B5EF4-FFF2-40B4-BE49-F238E27FC236}">
                <a16:creationId xmlns:a16="http://schemas.microsoft.com/office/drawing/2014/main" id="{93AC16E4-75FF-8CBF-A4B6-D1689F97EBA4}"/>
              </a:ext>
            </a:extLst>
          </p:cNvPr>
          <p:cNvSpPr txBox="1"/>
          <p:nvPr/>
        </p:nvSpPr>
        <p:spPr>
          <a:xfrm>
            <a:off x="6931300" y="3227405"/>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n=10</a:t>
            </a:r>
          </a:p>
        </p:txBody>
      </p:sp>
      <p:sp>
        <p:nvSpPr>
          <p:cNvPr id="68" name="Textfeld 67">
            <a:extLst>
              <a:ext uri="{FF2B5EF4-FFF2-40B4-BE49-F238E27FC236}">
                <a16:creationId xmlns:a16="http://schemas.microsoft.com/office/drawing/2014/main" id="{64477FC1-E188-66BD-FDA0-27C5A15C6D74}"/>
              </a:ext>
            </a:extLst>
          </p:cNvPr>
          <p:cNvSpPr txBox="1"/>
          <p:nvPr/>
        </p:nvSpPr>
        <p:spPr>
          <a:xfrm>
            <a:off x="7476108" y="3227405"/>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n=64</a:t>
            </a:r>
          </a:p>
        </p:txBody>
      </p:sp>
      <p:sp>
        <p:nvSpPr>
          <p:cNvPr id="69" name="Textfeld 68">
            <a:extLst>
              <a:ext uri="{FF2B5EF4-FFF2-40B4-BE49-F238E27FC236}">
                <a16:creationId xmlns:a16="http://schemas.microsoft.com/office/drawing/2014/main" id="{6DBD8C42-A109-E0A2-FD05-34BB247E7166}"/>
              </a:ext>
            </a:extLst>
          </p:cNvPr>
          <p:cNvSpPr txBox="1"/>
          <p:nvPr/>
        </p:nvSpPr>
        <p:spPr>
          <a:xfrm>
            <a:off x="8063885" y="3227405"/>
            <a:ext cx="232436" cy="171585"/>
          </a:xfrm>
          <a:prstGeom prst="rect">
            <a:avLst/>
          </a:prstGeom>
          <a:noFill/>
        </p:spPr>
        <p:txBody>
          <a:bodyPr wrap="none" lIns="0" tIns="0" rIns="0" bIns="0" rtlCol="0">
            <a:spAutoFit/>
          </a:bodyPr>
          <a:lstStyle/>
          <a:p>
            <a:pPr algn="l">
              <a:lnSpc>
                <a:spcPct val="120000"/>
              </a:lnSpc>
            </a:pPr>
            <a:r>
              <a:rPr lang="de-DE" sz="1000" b="1">
                <a:solidFill>
                  <a:schemeClr val="bg1"/>
                </a:solidFill>
              </a:rPr>
              <a:t>n=8</a:t>
            </a:r>
          </a:p>
        </p:txBody>
      </p:sp>
      <p:sp>
        <p:nvSpPr>
          <p:cNvPr id="77" name="Rechteck: abgerundete Ecken 76">
            <a:extLst>
              <a:ext uri="{FF2B5EF4-FFF2-40B4-BE49-F238E27FC236}">
                <a16:creationId xmlns:a16="http://schemas.microsoft.com/office/drawing/2014/main" id="{E752AA81-D75D-060C-A1A7-1378458AB209}"/>
              </a:ext>
            </a:extLst>
          </p:cNvPr>
          <p:cNvSpPr/>
          <p:nvPr/>
        </p:nvSpPr>
        <p:spPr>
          <a:xfrm>
            <a:off x="6195014" y="2340693"/>
            <a:ext cx="2321357" cy="458705"/>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050">
                <a:solidFill>
                  <a:schemeClr val="accent1"/>
                </a:solidFill>
              </a:rPr>
              <a:t>ALT</a:t>
            </a:r>
            <a:br>
              <a:rPr lang="de-DE" sz="1050">
                <a:solidFill>
                  <a:schemeClr val="accent1"/>
                </a:solidFill>
              </a:rPr>
            </a:br>
            <a:r>
              <a:rPr lang="de-DE" sz="900">
                <a:solidFill>
                  <a:schemeClr val="accent1"/>
                </a:solidFill>
              </a:rPr>
              <a:t>% Veränderung</a:t>
            </a:r>
            <a:endParaRPr lang="de-DE" sz="1050">
              <a:solidFill>
                <a:schemeClr val="accent1"/>
              </a:solidFill>
            </a:endParaRPr>
          </a:p>
        </p:txBody>
      </p:sp>
      <p:sp>
        <p:nvSpPr>
          <p:cNvPr id="80" name="Textfeld 79">
            <a:extLst>
              <a:ext uri="{FF2B5EF4-FFF2-40B4-BE49-F238E27FC236}">
                <a16:creationId xmlns:a16="http://schemas.microsoft.com/office/drawing/2014/main" id="{0C8D2655-07B3-08B6-763B-6CB9931B94D7}"/>
              </a:ext>
            </a:extLst>
          </p:cNvPr>
          <p:cNvSpPr txBox="1"/>
          <p:nvPr/>
        </p:nvSpPr>
        <p:spPr>
          <a:xfrm>
            <a:off x="6096000" y="1647907"/>
            <a:ext cx="5331850" cy="523220"/>
          </a:xfrm>
          <a:prstGeom prst="rect">
            <a:avLst/>
          </a:prstGeom>
          <a:noFill/>
        </p:spPr>
        <p:txBody>
          <a:bodyPr wrap="square">
            <a:spAutoFit/>
          </a:bodyPr>
          <a:lstStyle>
            <a:defPPr>
              <a:defRPr lang="de-DE"/>
            </a:defPPr>
            <a:lvl1pPr>
              <a:defRPr b="1">
                <a:solidFill>
                  <a:schemeClr val="accent1"/>
                </a:solidFill>
              </a:defRPr>
            </a:lvl1pPr>
          </a:lstStyle>
          <a:p>
            <a:pPr algn="ctr"/>
            <a:r>
              <a:rPr lang="de-DE" sz="1400"/>
              <a:t>Anhaltende signifikante Verbesserung von ALT und GGT**</a:t>
            </a:r>
          </a:p>
        </p:txBody>
      </p:sp>
      <p:sp>
        <p:nvSpPr>
          <p:cNvPr id="81" name="Textfeld 80">
            <a:extLst>
              <a:ext uri="{FF2B5EF4-FFF2-40B4-BE49-F238E27FC236}">
                <a16:creationId xmlns:a16="http://schemas.microsoft.com/office/drawing/2014/main" id="{6B2B8B59-76D1-2EB1-F5AC-0D99677E4460}"/>
              </a:ext>
            </a:extLst>
          </p:cNvPr>
          <p:cNvSpPr txBox="1"/>
          <p:nvPr/>
        </p:nvSpPr>
        <p:spPr>
          <a:xfrm>
            <a:off x="7180163" y="3077786"/>
            <a:ext cx="351058" cy="137923"/>
          </a:xfrm>
          <a:prstGeom prst="rect">
            <a:avLst/>
          </a:prstGeom>
          <a:noFill/>
        </p:spPr>
        <p:txBody>
          <a:bodyPr wrap="none" lIns="0" tIns="0" rIns="0" bIns="0" rtlCol="0">
            <a:spAutoFit/>
          </a:bodyPr>
          <a:lstStyle/>
          <a:p>
            <a:pPr algn="l">
              <a:lnSpc>
                <a:spcPct val="120000"/>
              </a:lnSpc>
            </a:pPr>
            <a:r>
              <a:rPr lang="de-DE" sz="800">
                <a:solidFill>
                  <a:schemeClr val="accent4">
                    <a:lumMod val="75000"/>
                  </a:schemeClr>
                </a:solidFill>
              </a:rPr>
              <a:t>Baseline</a:t>
            </a:r>
          </a:p>
        </p:txBody>
      </p:sp>
      <p:sp>
        <p:nvSpPr>
          <p:cNvPr id="94" name="Rechteck: abgerundete Ecken 93">
            <a:extLst>
              <a:ext uri="{FF2B5EF4-FFF2-40B4-BE49-F238E27FC236}">
                <a16:creationId xmlns:a16="http://schemas.microsoft.com/office/drawing/2014/main" id="{2AB6E5E9-93D2-1F0B-F28B-CF10649C9840}"/>
              </a:ext>
            </a:extLst>
          </p:cNvPr>
          <p:cNvSpPr/>
          <p:nvPr/>
        </p:nvSpPr>
        <p:spPr>
          <a:xfrm>
            <a:off x="8987856" y="2332569"/>
            <a:ext cx="2286910" cy="458705"/>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050">
                <a:solidFill>
                  <a:schemeClr val="accent1"/>
                </a:solidFill>
              </a:rPr>
              <a:t>GGT</a:t>
            </a:r>
            <a:br>
              <a:rPr lang="de-DE" sz="1050">
                <a:solidFill>
                  <a:schemeClr val="accent1"/>
                </a:solidFill>
              </a:rPr>
            </a:br>
            <a:r>
              <a:rPr lang="de-DE" sz="900">
                <a:solidFill>
                  <a:schemeClr val="accent1"/>
                </a:solidFill>
              </a:rPr>
              <a:t>% Veränderung</a:t>
            </a:r>
            <a:endParaRPr lang="de-DE" sz="1050">
              <a:solidFill>
                <a:schemeClr val="accent1"/>
              </a:solidFill>
            </a:endParaRPr>
          </a:p>
        </p:txBody>
      </p:sp>
      <p:sp>
        <p:nvSpPr>
          <p:cNvPr id="97" name="Rechteck 96">
            <a:extLst>
              <a:ext uri="{FF2B5EF4-FFF2-40B4-BE49-F238E27FC236}">
                <a16:creationId xmlns:a16="http://schemas.microsoft.com/office/drawing/2014/main" id="{F149F563-29CF-341F-425A-703A4B492E64}"/>
              </a:ext>
            </a:extLst>
          </p:cNvPr>
          <p:cNvSpPr/>
          <p:nvPr/>
        </p:nvSpPr>
        <p:spPr>
          <a:xfrm>
            <a:off x="7434892" y="4535092"/>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-20 %</a:t>
            </a:r>
          </a:p>
        </p:txBody>
      </p:sp>
      <p:sp>
        <p:nvSpPr>
          <p:cNvPr id="98" name="Rechteck 97">
            <a:extLst>
              <a:ext uri="{FF2B5EF4-FFF2-40B4-BE49-F238E27FC236}">
                <a16:creationId xmlns:a16="http://schemas.microsoft.com/office/drawing/2014/main" id="{C7507A44-6EA7-37F6-042C-7E99A08D17E9}"/>
              </a:ext>
            </a:extLst>
          </p:cNvPr>
          <p:cNvSpPr/>
          <p:nvPr/>
        </p:nvSpPr>
        <p:spPr>
          <a:xfrm>
            <a:off x="7990744" y="3880419"/>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-11 %</a:t>
            </a:r>
          </a:p>
        </p:txBody>
      </p:sp>
      <p:cxnSp>
        <p:nvCxnSpPr>
          <p:cNvPr id="100" name="Gerader Verbinder 99">
            <a:extLst>
              <a:ext uri="{FF2B5EF4-FFF2-40B4-BE49-F238E27FC236}">
                <a16:creationId xmlns:a16="http://schemas.microsoft.com/office/drawing/2014/main" id="{D666A9A0-7EC5-C45A-F892-5154F8B280CC}"/>
              </a:ext>
            </a:extLst>
          </p:cNvPr>
          <p:cNvCxnSpPr>
            <a:cxnSpLocks/>
          </p:cNvCxnSpPr>
          <p:nvPr/>
        </p:nvCxnSpPr>
        <p:spPr>
          <a:xfrm>
            <a:off x="8983970" y="3234452"/>
            <a:ext cx="2293630"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chteck 100">
            <a:extLst>
              <a:ext uri="{FF2B5EF4-FFF2-40B4-BE49-F238E27FC236}">
                <a16:creationId xmlns:a16="http://schemas.microsoft.com/office/drawing/2014/main" id="{572DB6A3-C856-D33D-6915-5546B14F5A6D}"/>
              </a:ext>
            </a:extLst>
          </p:cNvPr>
          <p:cNvSpPr/>
          <p:nvPr/>
        </p:nvSpPr>
        <p:spPr>
          <a:xfrm>
            <a:off x="9665205" y="3992345"/>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-20 %</a:t>
            </a:r>
          </a:p>
        </p:txBody>
      </p:sp>
      <p:sp>
        <p:nvSpPr>
          <p:cNvPr id="102" name="Rechteck 101">
            <a:extLst>
              <a:ext uri="{FF2B5EF4-FFF2-40B4-BE49-F238E27FC236}">
                <a16:creationId xmlns:a16="http://schemas.microsoft.com/office/drawing/2014/main" id="{063B3303-49E3-777E-2794-38D38E08F71F}"/>
              </a:ext>
            </a:extLst>
          </p:cNvPr>
          <p:cNvSpPr/>
          <p:nvPr/>
        </p:nvSpPr>
        <p:spPr>
          <a:xfrm>
            <a:off x="9109308" y="4632849"/>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-34 %</a:t>
            </a:r>
          </a:p>
        </p:txBody>
      </p:sp>
      <p:sp>
        <p:nvSpPr>
          <p:cNvPr id="103" name="Textfeld 102">
            <a:extLst>
              <a:ext uri="{FF2B5EF4-FFF2-40B4-BE49-F238E27FC236}">
                <a16:creationId xmlns:a16="http://schemas.microsoft.com/office/drawing/2014/main" id="{03128396-E73C-6E66-5F5F-2B0F6E04C1F8}"/>
              </a:ext>
            </a:extLst>
          </p:cNvPr>
          <p:cNvSpPr txBox="1"/>
          <p:nvPr/>
        </p:nvSpPr>
        <p:spPr>
          <a:xfrm>
            <a:off x="9171881" y="3236776"/>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n=66</a:t>
            </a:r>
          </a:p>
        </p:txBody>
      </p:sp>
      <p:sp>
        <p:nvSpPr>
          <p:cNvPr id="104" name="Textfeld 103">
            <a:extLst>
              <a:ext uri="{FF2B5EF4-FFF2-40B4-BE49-F238E27FC236}">
                <a16:creationId xmlns:a16="http://schemas.microsoft.com/office/drawing/2014/main" id="{100BE2BF-A836-4D8A-1BC6-F750D27173F1}"/>
              </a:ext>
            </a:extLst>
          </p:cNvPr>
          <p:cNvSpPr txBox="1"/>
          <p:nvPr/>
        </p:nvSpPr>
        <p:spPr>
          <a:xfrm>
            <a:off x="9712885" y="3236776"/>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n=10</a:t>
            </a:r>
          </a:p>
        </p:txBody>
      </p:sp>
      <p:sp>
        <p:nvSpPr>
          <p:cNvPr id="105" name="Textfeld 104">
            <a:extLst>
              <a:ext uri="{FF2B5EF4-FFF2-40B4-BE49-F238E27FC236}">
                <a16:creationId xmlns:a16="http://schemas.microsoft.com/office/drawing/2014/main" id="{E996A596-6CA5-751A-25FD-11BC27DBF145}"/>
              </a:ext>
            </a:extLst>
          </p:cNvPr>
          <p:cNvSpPr txBox="1"/>
          <p:nvPr/>
        </p:nvSpPr>
        <p:spPr>
          <a:xfrm>
            <a:off x="10257693" y="3236776"/>
            <a:ext cx="306174" cy="171585"/>
          </a:xfrm>
          <a:prstGeom prst="rect">
            <a:avLst/>
          </a:prstGeom>
          <a:noFill/>
        </p:spPr>
        <p:txBody>
          <a:bodyPr wrap="none" lIns="0" tIns="0" rIns="0" bIns="0" rtlCol="0">
            <a:spAutoFit/>
          </a:bodyPr>
          <a:lstStyle/>
          <a:p>
            <a:pPr algn="l">
              <a:lnSpc>
                <a:spcPct val="120000"/>
              </a:lnSpc>
            </a:pPr>
            <a:r>
              <a:rPr lang="de-DE" sz="1000" b="1">
                <a:solidFill>
                  <a:schemeClr val="bg1"/>
                </a:solidFill>
              </a:rPr>
              <a:t>n=64</a:t>
            </a:r>
          </a:p>
        </p:txBody>
      </p:sp>
      <p:sp>
        <p:nvSpPr>
          <p:cNvPr id="106" name="Textfeld 105">
            <a:extLst>
              <a:ext uri="{FF2B5EF4-FFF2-40B4-BE49-F238E27FC236}">
                <a16:creationId xmlns:a16="http://schemas.microsoft.com/office/drawing/2014/main" id="{2E76E602-9F53-B540-002B-3087A18C76EA}"/>
              </a:ext>
            </a:extLst>
          </p:cNvPr>
          <p:cNvSpPr txBox="1"/>
          <p:nvPr/>
        </p:nvSpPr>
        <p:spPr>
          <a:xfrm>
            <a:off x="10845470" y="3236776"/>
            <a:ext cx="232436" cy="171585"/>
          </a:xfrm>
          <a:prstGeom prst="rect">
            <a:avLst/>
          </a:prstGeom>
          <a:noFill/>
        </p:spPr>
        <p:txBody>
          <a:bodyPr wrap="none" lIns="0" tIns="0" rIns="0" bIns="0" rtlCol="0">
            <a:spAutoFit/>
          </a:bodyPr>
          <a:lstStyle/>
          <a:p>
            <a:pPr algn="l">
              <a:lnSpc>
                <a:spcPct val="120000"/>
              </a:lnSpc>
            </a:pPr>
            <a:r>
              <a:rPr lang="de-DE" sz="1000" b="1">
                <a:solidFill>
                  <a:schemeClr val="bg1"/>
                </a:solidFill>
              </a:rPr>
              <a:t>n=8</a:t>
            </a:r>
          </a:p>
        </p:txBody>
      </p:sp>
      <p:sp>
        <p:nvSpPr>
          <p:cNvPr id="107" name="Textfeld 106">
            <a:extLst>
              <a:ext uri="{FF2B5EF4-FFF2-40B4-BE49-F238E27FC236}">
                <a16:creationId xmlns:a16="http://schemas.microsoft.com/office/drawing/2014/main" id="{6913B855-D76B-5B5C-52FE-B93236DF7CD5}"/>
              </a:ext>
            </a:extLst>
          </p:cNvPr>
          <p:cNvSpPr txBox="1"/>
          <p:nvPr/>
        </p:nvSpPr>
        <p:spPr>
          <a:xfrm>
            <a:off x="9955256" y="3077786"/>
            <a:ext cx="351058" cy="137923"/>
          </a:xfrm>
          <a:prstGeom prst="rect">
            <a:avLst/>
          </a:prstGeom>
          <a:noFill/>
        </p:spPr>
        <p:txBody>
          <a:bodyPr wrap="none" lIns="0" tIns="0" rIns="0" bIns="0" rtlCol="0">
            <a:spAutoFit/>
          </a:bodyPr>
          <a:lstStyle/>
          <a:p>
            <a:pPr algn="l">
              <a:lnSpc>
                <a:spcPct val="120000"/>
              </a:lnSpc>
            </a:pPr>
            <a:r>
              <a:rPr lang="de-DE" sz="800">
                <a:solidFill>
                  <a:schemeClr val="accent4">
                    <a:lumMod val="75000"/>
                  </a:schemeClr>
                </a:solidFill>
              </a:rPr>
              <a:t>Baseline</a:t>
            </a:r>
          </a:p>
        </p:txBody>
      </p:sp>
      <p:sp>
        <p:nvSpPr>
          <p:cNvPr id="108" name="Rechteck 107">
            <a:extLst>
              <a:ext uri="{FF2B5EF4-FFF2-40B4-BE49-F238E27FC236}">
                <a16:creationId xmlns:a16="http://schemas.microsoft.com/office/drawing/2014/main" id="{03FF0328-0CA0-9D90-4151-5EA28EF5113C}"/>
              </a:ext>
            </a:extLst>
          </p:cNvPr>
          <p:cNvSpPr/>
          <p:nvPr/>
        </p:nvSpPr>
        <p:spPr>
          <a:xfrm>
            <a:off x="10216797" y="4727230"/>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-36 %</a:t>
            </a:r>
          </a:p>
        </p:txBody>
      </p:sp>
      <p:sp>
        <p:nvSpPr>
          <p:cNvPr id="109" name="Rechteck 108">
            <a:extLst>
              <a:ext uri="{FF2B5EF4-FFF2-40B4-BE49-F238E27FC236}">
                <a16:creationId xmlns:a16="http://schemas.microsoft.com/office/drawing/2014/main" id="{B502A73B-821C-46D8-929D-04338597E561}"/>
              </a:ext>
            </a:extLst>
          </p:cNvPr>
          <p:cNvSpPr/>
          <p:nvPr/>
        </p:nvSpPr>
        <p:spPr>
          <a:xfrm>
            <a:off x="10774268" y="4316752"/>
            <a:ext cx="404554" cy="125818"/>
          </a:xfrm>
          <a:prstGeom prst="rect">
            <a:avLst/>
          </a:prstGeom>
          <a:solidFill>
            <a:schemeClr val="bg1"/>
          </a:solidFill>
          <a:ln w="9525" cap="flat">
            <a:noFill/>
            <a:prstDash val="solid"/>
            <a:miter/>
          </a:ln>
        </p:spPr>
        <p:txBody>
          <a:bodyPr lIns="0" tIns="0" rIns="0" bIns="0" rtlCol="0" anchor="ctr"/>
          <a:lstStyle/>
          <a:p>
            <a:pPr algn="ctr"/>
            <a:r>
              <a:rPr lang="de-DE" sz="800" b="1">
                <a:solidFill>
                  <a:schemeClr val="accent1"/>
                </a:solidFill>
              </a:rPr>
              <a:t>-27 %</a:t>
            </a:r>
          </a:p>
        </p:txBody>
      </p:sp>
      <p:grpSp>
        <p:nvGrpSpPr>
          <p:cNvPr id="3" name="Gruppieren 2">
            <a:extLst>
              <a:ext uri="{FF2B5EF4-FFF2-40B4-BE49-F238E27FC236}">
                <a16:creationId xmlns:a16="http://schemas.microsoft.com/office/drawing/2014/main" id="{EFD4E299-E4C8-E48D-EE38-676BC4D8AA16}"/>
              </a:ext>
            </a:extLst>
          </p:cNvPr>
          <p:cNvGrpSpPr/>
          <p:nvPr/>
        </p:nvGrpSpPr>
        <p:grpSpPr>
          <a:xfrm>
            <a:off x="8086648" y="5210093"/>
            <a:ext cx="1391407" cy="398384"/>
            <a:chOff x="7448076" y="5177420"/>
            <a:chExt cx="1391407" cy="398384"/>
          </a:xfrm>
        </p:grpSpPr>
        <p:sp>
          <p:nvSpPr>
            <p:cNvPr id="114" name="Rechteck 113">
              <a:extLst>
                <a:ext uri="{FF2B5EF4-FFF2-40B4-BE49-F238E27FC236}">
                  <a16:creationId xmlns:a16="http://schemas.microsoft.com/office/drawing/2014/main" id="{3C1F7379-F753-614A-4073-B0B0F1EDAB04}"/>
                </a:ext>
              </a:extLst>
            </p:cNvPr>
            <p:cNvSpPr/>
            <p:nvPr/>
          </p:nvSpPr>
          <p:spPr>
            <a:xfrm>
              <a:off x="7476108" y="5402393"/>
              <a:ext cx="129429" cy="140933"/>
            </a:xfrm>
            <a:prstGeom prst="rect">
              <a:avLst/>
            </a:prstGeom>
            <a:solidFill>
              <a:schemeClr val="accent4">
                <a:lumMod val="50000"/>
              </a:schemeClr>
            </a:solidFill>
            <a:ln w="9525" cap="flat">
              <a:noFill/>
              <a:prstDash val="solid"/>
              <a:miter/>
            </a:ln>
          </p:spPr>
          <p:txBody>
            <a:bodyPr rtlCol="0" anchor="ctr"/>
            <a:lstStyle/>
            <a:p>
              <a:pPr algn="l"/>
              <a:endParaRPr lang="de-DE"/>
            </a:p>
          </p:txBody>
        </p:sp>
        <p:sp>
          <p:nvSpPr>
            <p:cNvPr id="115" name="Rechteck 114">
              <a:extLst>
                <a:ext uri="{FF2B5EF4-FFF2-40B4-BE49-F238E27FC236}">
                  <a16:creationId xmlns:a16="http://schemas.microsoft.com/office/drawing/2014/main" id="{F61F165C-533E-6F42-3A02-4FCE5886DD7B}"/>
                </a:ext>
              </a:extLst>
            </p:cNvPr>
            <p:cNvSpPr/>
            <p:nvPr/>
          </p:nvSpPr>
          <p:spPr>
            <a:xfrm>
              <a:off x="8201575" y="5402393"/>
              <a:ext cx="137707" cy="140932"/>
            </a:xfrm>
            <a:prstGeom prst="rect">
              <a:avLst/>
            </a:prstGeom>
            <a:solidFill>
              <a:schemeClr val="accent4"/>
            </a:solidFill>
            <a:ln w="9525" cap="flat">
              <a:noFill/>
              <a:prstDash val="solid"/>
              <a:miter/>
            </a:ln>
          </p:spPr>
          <p:txBody>
            <a:bodyPr rtlCol="0" anchor="ctr"/>
            <a:lstStyle/>
            <a:p>
              <a:pPr algn="l"/>
              <a:endParaRPr lang="de-DE"/>
            </a:p>
          </p:txBody>
        </p:sp>
        <p:sp>
          <p:nvSpPr>
            <p:cNvPr id="116" name="Textfeld 115">
              <a:extLst>
                <a:ext uri="{FF2B5EF4-FFF2-40B4-BE49-F238E27FC236}">
                  <a16:creationId xmlns:a16="http://schemas.microsoft.com/office/drawing/2014/main" id="{5AA97C64-7DB3-CE49-41D8-4B81C3F4EE07}"/>
                </a:ext>
              </a:extLst>
            </p:cNvPr>
            <p:cNvSpPr txBox="1"/>
            <p:nvPr/>
          </p:nvSpPr>
          <p:spPr>
            <a:xfrm>
              <a:off x="7448076" y="5177420"/>
              <a:ext cx="1391407" cy="205890"/>
            </a:xfrm>
            <a:prstGeom prst="rect">
              <a:avLst/>
            </a:prstGeom>
            <a:noFill/>
          </p:spPr>
          <p:txBody>
            <a:bodyPr wrap="none" lIns="0" tIns="0" rIns="0" bIns="0" rtlCol="0">
              <a:spAutoFit/>
            </a:bodyPr>
            <a:lstStyle/>
            <a:p>
              <a:pPr algn="l">
                <a:lnSpc>
                  <a:spcPct val="120000"/>
                </a:lnSpc>
              </a:pPr>
              <a:r>
                <a:rPr lang="de-DE" sz="1200">
                  <a:solidFill>
                    <a:schemeClr val="tx2"/>
                  </a:solidFill>
                </a:rPr>
                <a:t>Baseline MRI-PDFF </a:t>
              </a:r>
            </a:p>
          </p:txBody>
        </p:sp>
        <p:sp>
          <p:nvSpPr>
            <p:cNvPr id="117" name="Textfeld 116">
              <a:extLst>
                <a:ext uri="{FF2B5EF4-FFF2-40B4-BE49-F238E27FC236}">
                  <a16:creationId xmlns:a16="http://schemas.microsoft.com/office/drawing/2014/main" id="{1992AD62-67ED-58A7-6D3C-12235D660A46}"/>
                </a:ext>
              </a:extLst>
            </p:cNvPr>
            <p:cNvSpPr txBox="1"/>
            <p:nvPr/>
          </p:nvSpPr>
          <p:spPr>
            <a:xfrm>
              <a:off x="7697759" y="5369914"/>
              <a:ext cx="344646" cy="205890"/>
            </a:xfrm>
            <a:prstGeom prst="rect">
              <a:avLst/>
            </a:prstGeom>
            <a:noFill/>
          </p:spPr>
          <p:txBody>
            <a:bodyPr wrap="none" lIns="0" tIns="0" rIns="0" bIns="0" rtlCol="0">
              <a:spAutoFit/>
            </a:bodyPr>
            <a:lstStyle/>
            <a:p>
              <a:pPr algn="l">
                <a:lnSpc>
                  <a:spcPct val="120000"/>
                </a:lnSpc>
              </a:pPr>
              <a:r>
                <a:rPr lang="de-DE" sz="1200">
                  <a:solidFill>
                    <a:schemeClr val="tx2"/>
                  </a:solidFill>
                </a:rPr>
                <a:t>≤5 %</a:t>
              </a:r>
            </a:p>
          </p:txBody>
        </p:sp>
        <p:sp>
          <p:nvSpPr>
            <p:cNvPr id="118" name="Textfeld 117">
              <a:extLst>
                <a:ext uri="{FF2B5EF4-FFF2-40B4-BE49-F238E27FC236}">
                  <a16:creationId xmlns:a16="http://schemas.microsoft.com/office/drawing/2014/main" id="{69D907E0-BDA5-C270-E22E-6A94951A6ABF}"/>
                </a:ext>
              </a:extLst>
            </p:cNvPr>
            <p:cNvSpPr txBox="1"/>
            <p:nvPr/>
          </p:nvSpPr>
          <p:spPr>
            <a:xfrm>
              <a:off x="8432690" y="5369914"/>
              <a:ext cx="344646" cy="205890"/>
            </a:xfrm>
            <a:prstGeom prst="rect">
              <a:avLst/>
            </a:prstGeom>
            <a:noFill/>
          </p:spPr>
          <p:txBody>
            <a:bodyPr wrap="none" lIns="0" tIns="0" rIns="0" bIns="0" rtlCol="0">
              <a:spAutoFit/>
            </a:bodyPr>
            <a:lstStyle/>
            <a:p>
              <a:pPr algn="l">
                <a:lnSpc>
                  <a:spcPct val="120000"/>
                </a:lnSpc>
              </a:pPr>
              <a:r>
                <a:rPr lang="de-DE" sz="1200">
                  <a:solidFill>
                    <a:schemeClr val="tx2"/>
                  </a:solidFill>
                  <a:latin typeface="Apis For Office" panose="020B0504010101010104"/>
                </a:rPr>
                <a:t>≥</a:t>
              </a:r>
              <a:r>
                <a:rPr lang="de-DE" sz="1200">
                  <a:solidFill>
                    <a:schemeClr val="tx2"/>
                  </a:solidFill>
                </a:rPr>
                <a:t>5 %</a:t>
              </a:r>
            </a:p>
          </p:txBody>
        </p:sp>
      </p:grpSp>
    </p:spTree>
    <p:custDataLst>
      <p:tags r:id="rId1"/>
    </p:custDataLst>
    <p:extLst>
      <p:ext uri="{BB962C8B-B14F-4D97-AF65-F5344CB8AC3E}">
        <p14:creationId xmlns:p14="http://schemas.microsoft.com/office/powerpoint/2010/main" val="6874784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0ACD9-B1DA-2392-FAC4-B7B3A3973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1C3EB-CBFB-425E-6329-F7A85C9672FA}"/>
              </a:ext>
            </a:extLst>
          </p:cNvPr>
          <p:cNvSpPr>
            <a:spLocks noGrp="1"/>
          </p:cNvSpPr>
          <p:nvPr>
            <p:ph type="title"/>
          </p:nvPr>
        </p:nvSpPr>
        <p:spPr>
          <a:xfrm>
            <a:off x="648000" y="468700"/>
            <a:ext cx="10187640" cy="1296000"/>
          </a:xfrm>
        </p:spPr>
        <p:txBody>
          <a:bodyPr/>
          <a:lstStyle/>
          <a:p>
            <a:r>
              <a:rPr lang="de-DE" sz="3600" dirty="0">
                <a:solidFill>
                  <a:schemeClr val="accent1"/>
                </a:solidFill>
              </a:rPr>
              <a:t>Ergebnisse II: </a:t>
            </a:r>
            <a:r>
              <a:rPr lang="de-DE" dirty="0"/>
              <a:t>Baveno-Kriterien und portale Hypertension</a:t>
            </a:r>
            <a:br>
              <a:rPr lang="en-US" dirty="0"/>
            </a:br>
            <a:endParaRPr lang="en-US" dirty="0"/>
          </a:p>
        </p:txBody>
      </p:sp>
      <p:sp>
        <p:nvSpPr>
          <p:cNvPr id="4" name="Text Placeholder 3">
            <a:extLst>
              <a:ext uri="{FF2B5EF4-FFF2-40B4-BE49-F238E27FC236}">
                <a16:creationId xmlns:a16="http://schemas.microsoft.com/office/drawing/2014/main" id="{A5A97286-653C-3F8D-5A94-E0D2B13B5E7B}"/>
              </a:ext>
            </a:extLst>
          </p:cNvPr>
          <p:cNvSpPr>
            <a:spLocks noGrp="1"/>
          </p:cNvSpPr>
          <p:nvPr>
            <p:ph type="body" sz="quarter" idx="15"/>
          </p:nvPr>
        </p:nvSpPr>
        <p:spPr>
          <a:xfrm>
            <a:off x="628865" y="6510250"/>
            <a:ext cx="7587047" cy="324000"/>
          </a:xfrm>
        </p:spPr>
        <p:txBody>
          <a:bodyPr/>
          <a:lstStyle/>
          <a:p>
            <a:r>
              <a:rPr lang="de-DE" sz="900" i="1">
                <a:solidFill>
                  <a:srgbClr val="939AA7"/>
                </a:solidFill>
                <a:latin typeface="Apis For Office"/>
              </a:rPr>
              <a:t>Grafiken von Novo Nordisk nach Daten von </a:t>
            </a:r>
            <a:r>
              <a:rPr lang="de-DE" sz="900" i="1" err="1">
                <a:solidFill>
                  <a:srgbClr val="939AA7"/>
                </a:solidFill>
                <a:latin typeface="Apis For Office"/>
              </a:rPr>
              <a:t>Alkhouri</a:t>
            </a:r>
            <a:r>
              <a:rPr lang="de-DE" sz="900" i="1">
                <a:solidFill>
                  <a:srgbClr val="939AA7"/>
                </a:solidFill>
                <a:latin typeface="Apis For Office"/>
              </a:rPr>
              <a:t> N. et al.</a:t>
            </a:r>
            <a:br>
              <a:rPr lang="de-DE" sz="900">
                <a:solidFill>
                  <a:srgbClr val="939AA7"/>
                </a:solidFill>
                <a:latin typeface="Apis For Office"/>
              </a:rPr>
            </a:br>
            <a:r>
              <a:rPr lang="de-DE" sz="900">
                <a:solidFill>
                  <a:srgbClr val="939AA7"/>
                </a:solidFill>
                <a:latin typeface="Apis For Office"/>
              </a:rPr>
              <a:t>CSPH, </a:t>
            </a:r>
            <a:r>
              <a:rPr lang="de-DE" sz="900" err="1">
                <a:solidFill>
                  <a:srgbClr val="939AA7"/>
                </a:solidFill>
                <a:latin typeface="Apis For Office"/>
              </a:rPr>
              <a:t>clinically</a:t>
            </a:r>
            <a:r>
              <a:rPr lang="de-DE" sz="900">
                <a:solidFill>
                  <a:srgbClr val="939AA7"/>
                </a:solidFill>
                <a:latin typeface="Apis For Office"/>
              </a:rPr>
              <a:t> </a:t>
            </a:r>
            <a:r>
              <a:rPr lang="de-DE" sz="900" err="1">
                <a:solidFill>
                  <a:srgbClr val="939AA7"/>
                </a:solidFill>
                <a:latin typeface="Apis For Office"/>
              </a:rPr>
              <a:t>significant</a:t>
            </a:r>
            <a:r>
              <a:rPr lang="de-DE" sz="900">
                <a:solidFill>
                  <a:srgbClr val="939AA7"/>
                </a:solidFill>
                <a:latin typeface="Apis For Office"/>
              </a:rPr>
              <a:t> </a:t>
            </a:r>
            <a:r>
              <a:rPr lang="de-DE" sz="900" err="1">
                <a:solidFill>
                  <a:srgbClr val="939AA7"/>
                </a:solidFill>
                <a:latin typeface="Apis For Office"/>
              </a:rPr>
              <a:t>portal</a:t>
            </a:r>
            <a:r>
              <a:rPr lang="de-DE" sz="900">
                <a:solidFill>
                  <a:srgbClr val="939AA7"/>
                </a:solidFill>
                <a:latin typeface="Apis For Office"/>
              </a:rPr>
              <a:t> </a:t>
            </a:r>
            <a:r>
              <a:rPr lang="de-DE" sz="900" err="1">
                <a:solidFill>
                  <a:srgbClr val="939AA7"/>
                </a:solidFill>
                <a:latin typeface="Apis For Office"/>
              </a:rPr>
              <a:t>hypertension</a:t>
            </a:r>
            <a:r>
              <a:rPr lang="de-DE" sz="900">
                <a:solidFill>
                  <a:srgbClr val="939AA7"/>
                </a:solidFill>
                <a:latin typeface="Apis For Office"/>
              </a:rPr>
              <a:t>, klinisch signifikante </a:t>
            </a:r>
            <a:r>
              <a:rPr lang="de-DE" sz="900" err="1">
                <a:solidFill>
                  <a:srgbClr val="939AA7"/>
                </a:solidFill>
                <a:latin typeface="Apis For Office"/>
              </a:rPr>
              <a:t>portale</a:t>
            </a:r>
            <a:r>
              <a:rPr lang="de-DE" sz="900">
                <a:solidFill>
                  <a:srgbClr val="939AA7"/>
                </a:solidFill>
                <a:latin typeface="Apis For Office"/>
              </a:rPr>
              <a:t> Hypertension</a:t>
            </a:r>
            <a:r>
              <a:rPr lang="de-DE"/>
              <a:t>;</a:t>
            </a:r>
            <a:r>
              <a:rPr lang="de-DE" sz="900">
                <a:solidFill>
                  <a:srgbClr val="939AA7"/>
                </a:solidFill>
                <a:latin typeface="Apis For Office"/>
              </a:rPr>
              <a:t> ELF, </a:t>
            </a:r>
            <a:r>
              <a:rPr lang="de-DE" sz="900" err="1">
                <a:solidFill>
                  <a:srgbClr val="939AA7"/>
                </a:solidFill>
                <a:latin typeface="Apis For Office"/>
              </a:rPr>
              <a:t>enhanced</a:t>
            </a:r>
            <a:r>
              <a:rPr lang="de-DE" sz="900">
                <a:solidFill>
                  <a:srgbClr val="939AA7"/>
                </a:solidFill>
                <a:latin typeface="Apis For Office"/>
              </a:rPr>
              <a:t> </a:t>
            </a:r>
            <a:r>
              <a:rPr lang="de-DE" sz="900" err="1">
                <a:solidFill>
                  <a:srgbClr val="939AA7"/>
                </a:solidFill>
                <a:latin typeface="Apis For Office"/>
              </a:rPr>
              <a:t>liver</a:t>
            </a:r>
            <a:r>
              <a:rPr lang="de-DE" sz="900">
                <a:solidFill>
                  <a:srgbClr val="939AA7"/>
                </a:solidFill>
                <a:latin typeface="Apis For Office"/>
              </a:rPr>
              <a:t> </a:t>
            </a:r>
            <a:r>
              <a:rPr lang="de-DE" sz="900" err="1">
                <a:solidFill>
                  <a:srgbClr val="939AA7"/>
                </a:solidFill>
                <a:latin typeface="Apis For Office"/>
              </a:rPr>
              <a:t>fibrosis</a:t>
            </a:r>
            <a:r>
              <a:rPr lang="de-DE" sz="900">
                <a:solidFill>
                  <a:srgbClr val="939AA7"/>
                </a:solidFill>
                <a:latin typeface="Apis For Office"/>
              </a:rPr>
              <a:t>, erweiterte Leberfibrose</a:t>
            </a:r>
            <a:r>
              <a:rPr lang="en-US"/>
              <a:t>; MASH, </a:t>
            </a:r>
            <a:r>
              <a:rPr lang="en-US" err="1"/>
              <a:t>metabolische</a:t>
            </a:r>
            <a:r>
              <a:rPr lang="en-US"/>
              <a:t> </a:t>
            </a:r>
            <a:r>
              <a:rPr lang="en-US" err="1"/>
              <a:t>Dysfunktion-assoziierte</a:t>
            </a:r>
            <a:r>
              <a:rPr lang="en-US"/>
              <a:t> Steatohepatitis; </a:t>
            </a:r>
            <a:r>
              <a:rPr lang="de-DE" sz="900">
                <a:solidFill>
                  <a:srgbClr val="939AA7"/>
                </a:solidFill>
                <a:latin typeface="Apis For Office"/>
              </a:rPr>
              <a:t>MRE</a:t>
            </a:r>
            <a:r>
              <a:rPr kumimoji="0" lang="de-DE" sz="900" b="0" i="0" u="none" strike="noStrike" kern="1200" cap="none" spc="0" normalizeH="0" baseline="0" noProof="0">
                <a:ln>
                  <a:noFill/>
                </a:ln>
                <a:solidFill>
                  <a:srgbClr val="939AA7"/>
                </a:solidFill>
                <a:effectLst/>
                <a:uLnTx/>
                <a:uFillTx/>
                <a:latin typeface="Apis For Office"/>
                <a:ea typeface="+mn-ea"/>
                <a:cs typeface="+mn-cs"/>
              </a:rPr>
              <a:t>, Magnetresonanz-</a:t>
            </a:r>
            <a:r>
              <a:rPr kumimoji="0" lang="de-DE" sz="900" b="0" i="0" u="none" strike="noStrike" kern="1200" cap="none" spc="0" normalizeH="0" baseline="0" noProof="0" err="1">
                <a:ln>
                  <a:noFill/>
                </a:ln>
                <a:solidFill>
                  <a:srgbClr val="939AA7"/>
                </a:solidFill>
                <a:effectLst/>
                <a:uLnTx/>
                <a:uFillTx/>
                <a:latin typeface="Apis For Office"/>
                <a:ea typeface="+mn-ea"/>
                <a:cs typeface="+mn-cs"/>
              </a:rPr>
              <a:t>Elastographie</a:t>
            </a:r>
            <a:r>
              <a:rPr kumimoji="0" lang="de-DE" sz="900" b="0" i="0" u="none" strike="noStrike" kern="1200" cap="none" spc="0" normalizeH="0" baseline="0" noProof="0">
                <a:ln>
                  <a:noFill/>
                </a:ln>
                <a:solidFill>
                  <a:srgbClr val="939AA7"/>
                </a:solidFill>
                <a:effectLst/>
                <a:uLnTx/>
                <a:uFillTx/>
                <a:latin typeface="Apis For Office"/>
                <a:ea typeface="+mn-ea"/>
                <a:cs typeface="+mn-cs"/>
              </a:rPr>
              <a:t>; </a:t>
            </a:r>
            <a:r>
              <a:rPr lang="de-DE" sz="900">
                <a:solidFill>
                  <a:srgbClr val="939AA7"/>
                </a:solidFill>
                <a:latin typeface="Apis For Office"/>
              </a:rPr>
              <a:t>PLT, </a:t>
            </a:r>
            <a:r>
              <a:rPr lang="de-DE" sz="900" err="1">
                <a:solidFill>
                  <a:srgbClr val="939AA7"/>
                </a:solidFill>
                <a:latin typeface="Apis For Office"/>
              </a:rPr>
              <a:t>Platelets</a:t>
            </a:r>
            <a:r>
              <a:rPr lang="de-DE" sz="900">
                <a:solidFill>
                  <a:srgbClr val="939AA7"/>
                </a:solidFill>
                <a:latin typeface="Apis For Office"/>
              </a:rPr>
              <a:t>, Thrombozyten; VCTE, Vibration</a:t>
            </a:r>
            <a:r>
              <a:rPr lang="de-DE">
                <a:latin typeface="Apis For Office"/>
              </a:rPr>
              <a:t>-</a:t>
            </a:r>
            <a:r>
              <a:rPr lang="de-DE" sz="900" err="1">
                <a:solidFill>
                  <a:srgbClr val="939AA7"/>
                </a:solidFill>
                <a:latin typeface="Apis For Office"/>
              </a:rPr>
              <a:t>Controlled</a:t>
            </a:r>
            <a:r>
              <a:rPr lang="de-DE" sz="900">
                <a:solidFill>
                  <a:srgbClr val="939AA7"/>
                </a:solidFill>
                <a:latin typeface="Apis For Office"/>
              </a:rPr>
              <a:t> Transient </a:t>
            </a:r>
            <a:r>
              <a:rPr lang="de-DE" sz="900" err="1">
                <a:solidFill>
                  <a:srgbClr val="939AA7"/>
                </a:solidFill>
                <a:latin typeface="Apis For Office"/>
              </a:rPr>
              <a:t>Elastography</a:t>
            </a:r>
            <a:r>
              <a:rPr lang="de-DE" sz="900">
                <a:solidFill>
                  <a:srgbClr val="939AA7"/>
                </a:solidFill>
                <a:latin typeface="Apis For Office"/>
              </a:rPr>
              <a:t>, Vibrationskontrollierte transiente </a:t>
            </a:r>
            <a:r>
              <a:rPr lang="de-DE" sz="900" err="1">
                <a:solidFill>
                  <a:srgbClr val="939AA7"/>
                </a:solidFill>
                <a:latin typeface="Apis For Office"/>
              </a:rPr>
              <a:t>Elastografie</a:t>
            </a:r>
            <a:r>
              <a:rPr lang="de-DE" sz="900">
                <a:solidFill>
                  <a:srgbClr val="939AA7"/>
                </a:solidFill>
                <a:latin typeface="Apis For Office"/>
              </a:rPr>
              <a:t>. </a:t>
            </a:r>
            <a:endParaRPr lang="en-US"/>
          </a:p>
        </p:txBody>
      </p:sp>
      <p:sp>
        <p:nvSpPr>
          <p:cNvPr id="5" name="Text Placeholder 4">
            <a:extLst>
              <a:ext uri="{FF2B5EF4-FFF2-40B4-BE49-F238E27FC236}">
                <a16:creationId xmlns:a16="http://schemas.microsoft.com/office/drawing/2014/main" id="{3A24832D-E855-8EC5-4C82-412207018C6D}"/>
              </a:ext>
            </a:extLst>
          </p:cNvPr>
          <p:cNvSpPr>
            <a:spLocks noGrp="1"/>
          </p:cNvSpPr>
          <p:nvPr>
            <p:ph type="body" sz="quarter" idx="17"/>
          </p:nvPr>
        </p:nvSpPr>
        <p:spPr>
          <a:xfrm>
            <a:off x="8121445" y="6303503"/>
            <a:ext cx="3422854" cy="441785"/>
          </a:xfrm>
        </p:spPr>
        <p:txBody>
          <a:bodyPr/>
          <a:lstStyle/>
          <a:p>
            <a:r>
              <a:rPr lang="en-US"/>
              <a:t>Alkhouri N. et al. J Hepatol. 2025;82(Suppl.1):LBO-002;</a:t>
            </a:r>
            <a:br>
              <a:rPr lang="en-US"/>
            </a:br>
            <a:r>
              <a:rPr lang="en-US" baseline="30000"/>
              <a:t>1</a:t>
            </a:r>
            <a:r>
              <a:rPr lang="en-US"/>
              <a:t>de </a:t>
            </a:r>
            <a:r>
              <a:rPr lang="en-US" err="1"/>
              <a:t>Franchis</a:t>
            </a:r>
            <a:r>
              <a:rPr lang="en-US"/>
              <a:t> R. et al. J Hepatol. 2022;76(4):959-974;</a:t>
            </a:r>
            <a:br>
              <a:rPr lang="en-US"/>
            </a:br>
            <a:r>
              <a:rPr lang="en-US" baseline="30000"/>
              <a:t>2</a:t>
            </a:r>
            <a:r>
              <a:rPr lang="en-US"/>
              <a:t>Rabiee A. et al. Hepatol Commun. 2022;6(12):3324-3334.</a:t>
            </a:r>
          </a:p>
        </p:txBody>
      </p:sp>
      <p:graphicFrame>
        <p:nvGraphicFramePr>
          <p:cNvPr id="8" name="Inhaltsplatzhalter 7">
            <a:extLst>
              <a:ext uri="{FF2B5EF4-FFF2-40B4-BE49-F238E27FC236}">
                <a16:creationId xmlns:a16="http://schemas.microsoft.com/office/drawing/2014/main" id="{BB77968D-8DB5-D2BD-4069-BFFCBDD20970}"/>
              </a:ext>
            </a:extLst>
          </p:cNvPr>
          <p:cNvGraphicFramePr>
            <a:graphicFrameLocks noGrp="1"/>
          </p:cNvGraphicFramePr>
          <p:nvPr>
            <p:ph idx="1"/>
            <p:extLst>
              <p:ext uri="{D42A27DB-BD31-4B8C-83A1-F6EECF244321}">
                <p14:modId xmlns:p14="http://schemas.microsoft.com/office/powerpoint/2010/main" val="4025587716"/>
              </p:ext>
            </p:extLst>
          </p:nvPr>
        </p:nvGraphicFramePr>
        <p:xfrm>
          <a:off x="8266712" y="3960092"/>
          <a:ext cx="2098458" cy="21907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Tabelle 23">
            <a:extLst>
              <a:ext uri="{FF2B5EF4-FFF2-40B4-BE49-F238E27FC236}">
                <a16:creationId xmlns:a16="http://schemas.microsoft.com/office/drawing/2014/main" id="{C9EE8AAC-347B-95A6-111B-2CCA7548A659}"/>
              </a:ext>
            </a:extLst>
          </p:cNvPr>
          <p:cNvGraphicFramePr>
            <a:graphicFrameLocks noGrp="1"/>
          </p:cNvGraphicFramePr>
          <p:nvPr>
            <p:extLst>
              <p:ext uri="{D42A27DB-BD31-4B8C-83A1-F6EECF244321}">
                <p14:modId xmlns:p14="http://schemas.microsoft.com/office/powerpoint/2010/main" val="308350850"/>
              </p:ext>
            </p:extLst>
          </p:nvPr>
        </p:nvGraphicFramePr>
        <p:xfrm>
          <a:off x="920324" y="3140508"/>
          <a:ext cx="6111529" cy="1706880"/>
        </p:xfrm>
        <a:graphic>
          <a:graphicData uri="http://schemas.openxmlformats.org/drawingml/2006/table">
            <a:tbl>
              <a:tblPr firstRow="1" bandRow="1">
                <a:tableStyleId>{5C22544A-7EE6-4342-B048-85BDC9FD1C3A}</a:tableStyleId>
              </a:tblPr>
              <a:tblGrid>
                <a:gridCol w="1757064">
                  <a:extLst>
                    <a:ext uri="{9D8B030D-6E8A-4147-A177-3AD203B41FA5}">
                      <a16:colId xmlns:a16="http://schemas.microsoft.com/office/drawing/2014/main" val="2624697393"/>
                    </a:ext>
                  </a:extLst>
                </a:gridCol>
                <a:gridCol w="1967149">
                  <a:extLst>
                    <a:ext uri="{9D8B030D-6E8A-4147-A177-3AD203B41FA5}">
                      <a16:colId xmlns:a16="http://schemas.microsoft.com/office/drawing/2014/main" val="3403146841"/>
                    </a:ext>
                  </a:extLst>
                </a:gridCol>
                <a:gridCol w="2387316">
                  <a:extLst>
                    <a:ext uri="{9D8B030D-6E8A-4147-A177-3AD203B41FA5}">
                      <a16:colId xmlns:a16="http://schemas.microsoft.com/office/drawing/2014/main" val="4160423394"/>
                    </a:ext>
                  </a:extLst>
                </a:gridCol>
              </a:tblGrid>
              <a:tr h="217803">
                <a:tc>
                  <a:txBody>
                    <a:bodyPr/>
                    <a:lstStyle/>
                    <a:p>
                      <a:r>
                        <a:rPr lang="de-DE" sz="1100"/>
                        <a:t>CSPH - Risiko</a:t>
                      </a:r>
                    </a:p>
                  </a:txBody>
                  <a:tcPr/>
                </a:tc>
                <a:tc>
                  <a:txBody>
                    <a:bodyPr/>
                    <a:lstStyle/>
                    <a:p>
                      <a:r>
                        <a:rPr lang="de-DE" sz="1100"/>
                        <a:t>Baveno</a:t>
                      </a:r>
                    </a:p>
                  </a:txBody>
                  <a:tcPr/>
                </a:tc>
                <a:tc>
                  <a:txBody>
                    <a:bodyPr/>
                    <a:lstStyle/>
                    <a:p>
                      <a:r>
                        <a:rPr lang="de-DE" sz="1100"/>
                        <a:t>Modifizierter Baveno</a:t>
                      </a:r>
                    </a:p>
                  </a:txBody>
                  <a:tcPr/>
                </a:tc>
                <a:extLst>
                  <a:ext uri="{0D108BD9-81ED-4DB2-BD59-A6C34878D82A}">
                    <a16:rowId xmlns:a16="http://schemas.microsoft.com/office/drawing/2014/main" val="3075279665"/>
                  </a:ext>
                </a:extLst>
              </a:tr>
              <a:tr h="731647">
                <a:tc>
                  <a:txBody>
                    <a:bodyPr/>
                    <a:lstStyle/>
                    <a:p>
                      <a:r>
                        <a:rPr lang="de-DE" sz="1100" b="1">
                          <a:solidFill>
                            <a:schemeClr val="accent1"/>
                          </a:solidFill>
                        </a:rPr>
                        <a:t>CSPH</a:t>
                      </a:r>
                    </a:p>
                  </a:txBody>
                  <a:tcPr/>
                </a:tc>
                <a:tc>
                  <a:txBody>
                    <a:bodyPr/>
                    <a:lstStyle/>
                    <a:p>
                      <a:r>
                        <a:rPr lang="de-DE" sz="1100" kern="1200">
                          <a:solidFill>
                            <a:schemeClr val="accent1"/>
                          </a:solidFill>
                          <a:latin typeface="+mn-lt"/>
                          <a:ea typeface="+mn-ea"/>
                          <a:cs typeface="+mn-cs"/>
                        </a:rPr>
                        <a:t>VCTE≥25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kern="1200">
                          <a:solidFill>
                            <a:schemeClr val="accent1"/>
                          </a:solidFill>
                          <a:latin typeface="+mn-lt"/>
                          <a:ea typeface="+mn-ea"/>
                          <a:cs typeface="+mn-cs"/>
                        </a:rPr>
                        <a:t>VCTE≥25 plus einer der folgenden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100" kern="1200">
                          <a:solidFill>
                            <a:schemeClr val="accent1"/>
                          </a:solidFill>
                          <a:latin typeface="+mn-lt"/>
                          <a:ea typeface="+mn-ea"/>
                          <a:cs typeface="+mn-cs"/>
                        </a:rPr>
                        <a:t>PLT&lt;150</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100" kern="1200">
                          <a:solidFill>
                            <a:schemeClr val="accent1"/>
                          </a:solidFill>
                          <a:latin typeface="+mn-lt"/>
                          <a:ea typeface="+mn-ea"/>
                          <a:cs typeface="+mn-cs"/>
                        </a:rPr>
                        <a:t>MRE≥5</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100" kern="1200">
                          <a:solidFill>
                            <a:schemeClr val="accent1"/>
                          </a:solidFill>
                          <a:latin typeface="+mn-lt"/>
                          <a:ea typeface="+mn-ea"/>
                          <a:cs typeface="+mn-cs"/>
                        </a:rPr>
                        <a:t>ELF≥11,3</a:t>
                      </a:r>
                    </a:p>
                  </a:txBody>
                  <a:tcPr/>
                </a:tc>
                <a:extLst>
                  <a:ext uri="{0D108BD9-81ED-4DB2-BD59-A6C34878D82A}">
                    <a16:rowId xmlns:a16="http://schemas.microsoft.com/office/drawing/2014/main" val="52736695"/>
                  </a:ext>
                </a:extLst>
              </a:tr>
              <a:tr h="217803">
                <a:tc>
                  <a:txBody>
                    <a:bodyPr/>
                    <a:lstStyle/>
                    <a:p>
                      <a:r>
                        <a:rPr lang="de-DE" sz="1100" b="1">
                          <a:solidFill>
                            <a:schemeClr val="accent1"/>
                          </a:solidFill>
                        </a:rPr>
                        <a:t>Wahrscheinlich CSPH</a:t>
                      </a:r>
                    </a:p>
                  </a:txBody>
                  <a:tcPr/>
                </a:tc>
                <a:tc gridSpan="2">
                  <a:txBody>
                    <a:bodyPr/>
                    <a:lstStyle/>
                    <a:p>
                      <a:r>
                        <a:rPr lang="de-DE" sz="1100">
                          <a:solidFill>
                            <a:schemeClr val="accent1"/>
                          </a:solidFill>
                        </a:rPr>
                        <a:t>20≤VCTE&lt;25 &amp; PLT&lt;150 </a:t>
                      </a:r>
                      <a:r>
                        <a:rPr lang="de-DE" sz="1100" b="1">
                          <a:solidFill>
                            <a:schemeClr val="accent1"/>
                          </a:solidFill>
                        </a:rPr>
                        <a:t>oder</a:t>
                      </a:r>
                      <a:r>
                        <a:rPr lang="de-DE" sz="1100">
                          <a:solidFill>
                            <a:schemeClr val="accent1"/>
                          </a:solidFill>
                        </a:rPr>
                        <a:t> 15≤VCTE&lt;20 &amp; PLT&lt;110</a:t>
                      </a:r>
                    </a:p>
                  </a:txBody>
                  <a:tcPr/>
                </a:tc>
                <a:tc hMerge="1">
                  <a:txBody>
                    <a:bodyPr/>
                    <a:lstStyle/>
                    <a:p>
                      <a:endParaRPr lang="de-DE"/>
                    </a:p>
                  </a:txBody>
                  <a:tcPr/>
                </a:tc>
                <a:extLst>
                  <a:ext uri="{0D108BD9-81ED-4DB2-BD59-A6C34878D82A}">
                    <a16:rowId xmlns:a16="http://schemas.microsoft.com/office/drawing/2014/main" val="2257002319"/>
                  </a:ext>
                </a:extLst>
              </a:tr>
              <a:tr h="217803">
                <a:tc>
                  <a:txBody>
                    <a:bodyPr/>
                    <a:lstStyle/>
                    <a:p>
                      <a:r>
                        <a:rPr lang="de-DE" sz="1100" b="1">
                          <a:solidFill>
                            <a:schemeClr val="accent1"/>
                          </a:solidFill>
                        </a:rPr>
                        <a:t>Keine/niedrige CSPH</a:t>
                      </a:r>
                    </a:p>
                  </a:txBody>
                  <a:tcPr/>
                </a:tc>
                <a:tc gridSpan="2">
                  <a:txBody>
                    <a:bodyPr/>
                    <a:lstStyle/>
                    <a:p>
                      <a:pPr algn="ctr"/>
                      <a:r>
                        <a:rPr lang="de-DE" sz="1100">
                          <a:solidFill>
                            <a:schemeClr val="accent1"/>
                          </a:solidFill>
                        </a:rPr>
                        <a:t>oben genannten Kriterien nicht erfüllt</a:t>
                      </a:r>
                    </a:p>
                  </a:txBody>
                  <a:tcPr/>
                </a:tc>
                <a:tc hMerge="1">
                  <a:txBody>
                    <a:bodyPr/>
                    <a:lstStyle/>
                    <a:p>
                      <a:endParaRPr lang="de-DE"/>
                    </a:p>
                  </a:txBody>
                  <a:tcPr/>
                </a:tc>
                <a:extLst>
                  <a:ext uri="{0D108BD9-81ED-4DB2-BD59-A6C34878D82A}">
                    <a16:rowId xmlns:a16="http://schemas.microsoft.com/office/drawing/2014/main" val="2171324083"/>
                  </a:ext>
                </a:extLst>
              </a:tr>
            </a:tbl>
          </a:graphicData>
        </a:graphic>
      </p:graphicFrame>
      <p:sp>
        <p:nvSpPr>
          <p:cNvPr id="25" name="Textfeld 24">
            <a:extLst>
              <a:ext uri="{FF2B5EF4-FFF2-40B4-BE49-F238E27FC236}">
                <a16:creationId xmlns:a16="http://schemas.microsoft.com/office/drawing/2014/main" id="{2F8777E1-D5FF-44B4-3D9C-46F8B0B6254F}"/>
              </a:ext>
            </a:extLst>
          </p:cNvPr>
          <p:cNvSpPr txBox="1"/>
          <p:nvPr/>
        </p:nvSpPr>
        <p:spPr>
          <a:xfrm>
            <a:off x="647700" y="5105241"/>
            <a:ext cx="6896100" cy="865493"/>
          </a:xfrm>
          <a:prstGeom prst="rect">
            <a:avLst/>
          </a:prstGeom>
          <a:noFill/>
        </p:spPr>
        <p:txBody>
          <a:bodyPr wrap="square" lIns="0" tIns="0" rIns="0" bIns="0" rtlCol="0">
            <a:spAutoFit/>
          </a:bodyPr>
          <a:lstStyle>
            <a:defPPr>
              <a:defRPr lang="de-DE"/>
            </a:defPPr>
            <a:lvl1pPr marL="285750" indent="-285750">
              <a:lnSpc>
                <a:spcPct val="120000"/>
              </a:lnSpc>
              <a:buFont typeface="Arial" panose="020B0604020202020204" pitchFamily="34" charset="0"/>
              <a:buChar char="•"/>
              <a:defRPr>
                <a:solidFill>
                  <a:schemeClr val="tx2"/>
                </a:solidFill>
              </a:defRPr>
            </a:lvl1pPr>
          </a:lstStyle>
          <a:p>
            <a:r>
              <a:rPr lang="de-DE" sz="1600"/>
              <a:t>Insgesamt geringeres CSPH-Risiko in den Jahren 1 und 2, unabhängig davon, ob die </a:t>
            </a:r>
            <a:r>
              <a:rPr lang="de-DE" sz="1600" err="1"/>
              <a:t>Baveno</a:t>
            </a:r>
            <a:r>
              <a:rPr lang="de-DE" sz="1600"/>
              <a:t>-Kriterien oder eine Modifikation der </a:t>
            </a:r>
            <a:r>
              <a:rPr lang="de-DE" sz="1600" err="1"/>
              <a:t>Baveno</a:t>
            </a:r>
            <a:r>
              <a:rPr lang="de-DE" sz="1600"/>
              <a:t>-Kriterien verwendet werden</a:t>
            </a:r>
          </a:p>
        </p:txBody>
      </p:sp>
      <p:sp>
        <p:nvSpPr>
          <p:cNvPr id="27" name="Textfeld 26">
            <a:extLst>
              <a:ext uri="{FF2B5EF4-FFF2-40B4-BE49-F238E27FC236}">
                <a16:creationId xmlns:a16="http://schemas.microsoft.com/office/drawing/2014/main" id="{25491F66-7608-AF9B-77A4-7E0A72A8F3C3}"/>
              </a:ext>
            </a:extLst>
          </p:cNvPr>
          <p:cNvSpPr txBox="1"/>
          <p:nvPr/>
        </p:nvSpPr>
        <p:spPr>
          <a:xfrm>
            <a:off x="628865" y="1852868"/>
            <a:ext cx="7274636" cy="1160959"/>
          </a:xfrm>
          <a:prstGeom prst="rect">
            <a:avLst/>
          </a:prstGeom>
          <a:noFill/>
        </p:spPr>
        <p:txBody>
          <a:bodyPr wrap="square" lIns="0" tIns="0" rIns="0" bIns="0" rtlCol="0">
            <a:spAutoFit/>
          </a:bodyPr>
          <a:lstStyle/>
          <a:p>
            <a:pPr marL="285750" indent="-285750">
              <a:lnSpc>
                <a:spcPct val="120000"/>
              </a:lnSpc>
              <a:buFont typeface="Arial" panose="020B0604020202020204" pitchFamily="34" charset="0"/>
              <a:buChar char="•"/>
            </a:pPr>
            <a:r>
              <a:rPr lang="de-DE" sz="1600">
                <a:solidFill>
                  <a:schemeClr val="tx2"/>
                </a:solidFill>
              </a:rPr>
              <a:t>Eine klinisch signifikante CSPH ist ein Indikator für leberbezogene Ereignisse wie Aszites, Varizenblutungen und Enzephalopathie</a:t>
            </a:r>
            <a:r>
              <a:rPr lang="de-DE" sz="1600" baseline="30000">
                <a:solidFill>
                  <a:schemeClr val="tx2"/>
                </a:solidFill>
              </a:rPr>
              <a:t>1</a:t>
            </a:r>
            <a:endParaRPr lang="de-DE" sz="1600">
              <a:solidFill>
                <a:schemeClr val="tx2"/>
              </a:solidFill>
            </a:endParaRPr>
          </a:p>
          <a:p>
            <a:pPr marL="285750" indent="-285750">
              <a:lnSpc>
                <a:spcPct val="120000"/>
              </a:lnSpc>
              <a:buFont typeface="Arial" panose="020B0604020202020204" pitchFamily="34" charset="0"/>
              <a:buChar char="•"/>
            </a:pPr>
            <a:r>
              <a:rPr lang="de-DE" sz="1600">
                <a:solidFill>
                  <a:schemeClr val="tx2"/>
                </a:solidFill>
              </a:rPr>
              <a:t>Modifizierter </a:t>
            </a:r>
            <a:r>
              <a:rPr lang="de-DE" sz="1600" err="1">
                <a:solidFill>
                  <a:schemeClr val="tx2"/>
                </a:solidFill>
              </a:rPr>
              <a:t>Baveno</a:t>
            </a:r>
            <a:r>
              <a:rPr lang="de-DE" sz="1600">
                <a:solidFill>
                  <a:schemeClr val="tx2"/>
                </a:solidFill>
              </a:rPr>
              <a:t> (ähnlich wie ANTICIPATE</a:t>
            </a:r>
            <a:r>
              <a:rPr lang="de-DE" sz="1600" baseline="30000">
                <a:solidFill>
                  <a:schemeClr val="tx2"/>
                </a:solidFill>
              </a:rPr>
              <a:t>2</a:t>
            </a:r>
            <a:r>
              <a:rPr lang="de-DE" sz="1600">
                <a:solidFill>
                  <a:schemeClr val="tx2"/>
                </a:solidFill>
              </a:rPr>
              <a:t>) erfordert zusätzliche Evidenz für CSPH bei MASH-Patienten mit VCTE&gt;25; bestätigt CSPH-Risiko</a:t>
            </a:r>
          </a:p>
        </p:txBody>
      </p:sp>
      <p:grpSp>
        <p:nvGrpSpPr>
          <p:cNvPr id="57" name="Gruppieren 56">
            <a:extLst>
              <a:ext uri="{FF2B5EF4-FFF2-40B4-BE49-F238E27FC236}">
                <a16:creationId xmlns:a16="http://schemas.microsoft.com/office/drawing/2014/main" id="{D182E9FC-9429-67CC-2861-ED30FF9B36AB}"/>
              </a:ext>
            </a:extLst>
          </p:cNvPr>
          <p:cNvGrpSpPr/>
          <p:nvPr/>
        </p:nvGrpSpPr>
        <p:grpSpPr>
          <a:xfrm>
            <a:off x="8044313" y="1454766"/>
            <a:ext cx="2320857" cy="4515723"/>
            <a:chOff x="8310505" y="1580276"/>
            <a:chExt cx="2320857" cy="4515723"/>
          </a:xfrm>
        </p:grpSpPr>
        <p:graphicFrame>
          <p:nvGraphicFramePr>
            <p:cNvPr id="9" name="Inhaltsplatzhalter 7">
              <a:extLst>
                <a:ext uri="{FF2B5EF4-FFF2-40B4-BE49-F238E27FC236}">
                  <a16:creationId xmlns:a16="http://schemas.microsoft.com/office/drawing/2014/main" id="{D9A2F6A6-FCCE-9493-535B-DDABE952EE19}"/>
                </a:ext>
              </a:extLst>
            </p:cNvPr>
            <p:cNvGraphicFramePr>
              <a:graphicFrameLocks/>
            </p:cNvGraphicFramePr>
            <p:nvPr>
              <p:extLst>
                <p:ext uri="{D42A27DB-BD31-4B8C-83A1-F6EECF244321}">
                  <p14:modId xmlns:p14="http://schemas.microsoft.com/office/powerpoint/2010/main" val="50389691"/>
                </p:ext>
              </p:extLst>
            </p:nvPr>
          </p:nvGraphicFramePr>
          <p:xfrm>
            <a:off x="8532904" y="1781552"/>
            <a:ext cx="2098458" cy="240305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2">
              <a:extLst>
                <a:ext uri="{FF2B5EF4-FFF2-40B4-BE49-F238E27FC236}">
                  <a16:creationId xmlns:a16="http://schemas.microsoft.com/office/drawing/2014/main" id="{53951A8A-9D2D-D725-7503-33EAC726C8DD}"/>
                </a:ext>
              </a:extLst>
            </p:cNvPr>
            <p:cNvSpPr txBox="1"/>
            <p:nvPr/>
          </p:nvSpPr>
          <p:spPr>
            <a:xfrm>
              <a:off x="8813663" y="4539435"/>
              <a:ext cx="314189" cy="130933"/>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050"/>
                <a:t>35 %</a:t>
              </a:r>
            </a:p>
          </p:txBody>
        </p:sp>
        <p:sp>
          <p:nvSpPr>
            <p:cNvPr id="14" name="Textfeld 13">
              <a:extLst>
                <a:ext uri="{FF2B5EF4-FFF2-40B4-BE49-F238E27FC236}">
                  <a16:creationId xmlns:a16="http://schemas.microsoft.com/office/drawing/2014/main" id="{363BFDC9-0AA1-20AC-0F67-95E45501C52F}"/>
                </a:ext>
              </a:extLst>
            </p:cNvPr>
            <p:cNvSpPr txBox="1"/>
            <p:nvPr/>
          </p:nvSpPr>
          <p:spPr>
            <a:xfrm>
              <a:off x="9434783" y="4326751"/>
              <a:ext cx="314189" cy="130933"/>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050"/>
                <a:t>16 %</a:t>
              </a:r>
            </a:p>
          </p:txBody>
        </p:sp>
        <p:sp>
          <p:nvSpPr>
            <p:cNvPr id="15" name="Textfeld 14">
              <a:extLst>
                <a:ext uri="{FF2B5EF4-FFF2-40B4-BE49-F238E27FC236}">
                  <a16:creationId xmlns:a16="http://schemas.microsoft.com/office/drawing/2014/main" id="{0AC59A22-376D-D9F4-E65D-E9F99DB10DD3}"/>
                </a:ext>
              </a:extLst>
            </p:cNvPr>
            <p:cNvSpPr txBox="1"/>
            <p:nvPr/>
          </p:nvSpPr>
          <p:spPr>
            <a:xfrm>
              <a:off x="10040996" y="4288608"/>
              <a:ext cx="314189" cy="130933"/>
            </a:xfrm>
            <a:prstGeom prst="rect">
              <a:avLst/>
            </a:prstGeom>
            <a:noFill/>
          </p:spPr>
          <p:txBody>
            <a:bodyPr wrap="none" lIns="0" tIns="0" rIns="0" bIns="0" rtlCol="0">
              <a:spAutoFit/>
            </a:bodyPr>
            <a:lstStyle/>
            <a:p>
              <a:pPr algn="ctr">
                <a:lnSpc>
                  <a:spcPts val="1000"/>
                </a:lnSpc>
              </a:pPr>
              <a:r>
                <a:rPr lang="de-DE" sz="1050" b="1">
                  <a:solidFill>
                    <a:schemeClr val="bg1"/>
                  </a:solidFill>
                </a:rPr>
                <a:t>13 %</a:t>
              </a:r>
            </a:p>
          </p:txBody>
        </p:sp>
        <p:sp>
          <p:nvSpPr>
            <p:cNvPr id="16" name="Textfeld 15">
              <a:extLst>
                <a:ext uri="{FF2B5EF4-FFF2-40B4-BE49-F238E27FC236}">
                  <a16:creationId xmlns:a16="http://schemas.microsoft.com/office/drawing/2014/main" id="{EC0CF6E4-8FA0-5377-43D9-257D2232873A}"/>
                </a:ext>
              </a:extLst>
            </p:cNvPr>
            <p:cNvSpPr txBox="1"/>
            <p:nvPr/>
          </p:nvSpPr>
          <p:spPr>
            <a:xfrm>
              <a:off x="8804475" y="4969062"/>
              <a:ext cx="314189" cy="130933"/>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050"/>
                <a:t>16 %</a:t>
              </a:r>
            </a:p>
          </p:txBody>
        </p:sp>
        <p:sp>
          <p:nvSpPr>
            <p:cNvPr id="17" name="Textfeld 16">
              <a:extLst>
                <a:ext uri="{FF2B5EF4-FFF2-40B4-BE49-F238E27FC236}">
                  <a16:creationId xmlns:a16="http://schemas.microsoft.com/office/drawing/2014/main" id="{AD5E2711-CA1D-DEAA-433B-BAB86FFF856F}"/>
                </a:ext>
              </a:extLst>
            </p:cNvPr>
            <p:cNvSpPr txBox="1"/>
            <p:nvPr/>
          </p:nvSpPr>
          <p:spPr>
            <a:xfrm>
              <a:off x="9420133" y="4751912"/>
              <a:ext cx="324000" cy="130933"/>
            </a:xfrm>
            <a:prstGeom prst="rect">
              <a:avLst/>
            </a:prstGeom>
            <a:noFill/>
          </p:spPr>
          <p:txBody>
            <a:bodyPr wrap="square" lIns="0" tIns="0" rIns="0" bIns="0" rtlCol="0">
              <a:spAutoFit/>
            </a:bodyPr>
            <a:lstStyle>
              <a:defPPr>
                <a:defRPr lang="de-DE"/>
              </a:defPPr>
              <a:lvl1pPr algn="ctr">
                <a:lnSpc>
                  <a:spcPts val="1000"/>
                </a:lnSpc>
                <a:defRPr sz="1200" b="1">
                  <a:solidFill>
                    <a:schemeClr val="bg1"/>
                  </a:solidFill>
                </a:defRPr>
              </a:lvl1pPr>
            </a:lstStyle>
            <a:p>
              <a:r>
                <a:rPr lang="de-DE" sz="1050"/>
                <a:t>26 %</a:t>
              </a:r>
            </a:p>
          </p:txBody>
        </p:sp>
        <p:sp>
          <p:nvSpPr>
            <p:cNvPr id="18" name="Textfeld 17">
              <a:extLst>
                <a:ext uri="{FF2B5EF4-FFF2-40B4-BE49-F238E27FC236}">
                  <a16:creationId xmlns:a16="http://schemas.microsoft.com/office/drawing/2014/main" id="{E6E5F6BC-260B-7A49-4D64-BC3AB9DEF16A}"/>
                </a:ext>
              </a:extLst>
            </p:cNvPr>
            <p:cNvSpPr txBox="1"/>
            <p:nvPr/>
          </p:nvSpPr>
          <p:spPr>
            <a:xfrm>
              <a:off x="10040993" y="4566550"/>
              <a:ext cx="314189" cy="130933"/>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050"/>
                <a:t>17 %</a:t>
              </a:r>
            </a:p>
          </p:txBody>
        </p:sp>
        <p:sp>
          <p:nvSpPr>
            <p:cNvPr id="19" name="Textfeld 18">
              <a:extLst>
                <a:ext uri="{FF2B5EF4-FFF2-40B4-BE49-F238E27FC236}">
                  <a16:creationId xmlns:a16="http://schemas.microsoft.com/office/drawing/2014/main" id="{9F7D1638-C3FA-A847-D239-330EF2AF16D7}"/>
                </a:ext>
              </a:extLst>
            </p:cNvPr>
            <p:cNvSpPr txBox="1"/>
            <p:nvPr/>
          </p:nvSpPr>
          <p:spPr>
            <a:xfrm>
              <a:off x="8836105" y="5594539"/>
              <a:ext cx="314189"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050">
                  <a:solidFill>
                    <a:schemeClr val="accent1"/>
                  </a:solidFill>
                </a:rPr>
                <a:t>51 %</a:t>
              </a:r>
            </a:p>
          </p:txBody>
        </p:sp>
        <p:sp>
          <p:nvSpPr>
            <p:cNvPr id="20" name="Textfeld 19">
              <a:extLst>
                <a:ext uri="{FF2B5EF4-FFF2-40B4-BE49-F238E27FC236}">
                  <a16:creationId xmlns:a16="http://schemas.microsoft.com/office/drawing/2014/main" id="{B9BE6AA7-4A33-5F28-B860-B20131DA0D88}"/>
                </a:ext>
              </a:extLst>
            </p:cNvPr>
            <p:cNvSpPr txBox="1"/>
            <p:nvPr/>
          </p:nvSpPr>
          <p:spPr>
            <a:xfrm>
              <a:off x="9418374" y="5507188"/>
              <a:ext cx="314189"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050">
                  <a:solidFill>
                    <a:schemeClr val="accent1"/>
                  </a:solidFill>
                </a:rPr>
                <a:t>58 %</a:t>
              </a:r>
            </a:p>
          </p:txBody>
        </p:sp>
        <p:sp>
          <p:nvSpPr>
            <p:cNvPr id="21" name="Textfeld 20">
              <a:extLst>
                <a:ext uri="{FF2B5EF4-FFF2-40B4-BE49-F238E27FC236}">
                  <a16:creationId xmlns:a16="http://schemas.microsoft.com/office/drawing/2014/main" id="{4AD84EAD-7B19-E099-42FA-9B5BE9F38146}"/>
                </a:ext>
              </a:extLst>
            </p:cNvPr>
            <p:cNvSpPr txBox="1"/>
            <p:nvPr/>
          </p:nvSpPr>
          <p:spPr>
            <a:xfrm>
              <a:off x="10040993" y="5357650"/>
              <a:ext cx="314189"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050">
                  <a:solidFill>
                    <a:schemeClr val="accent1"/>
                  </a:solidFill>
                </a:rPr>
                <a:t>70 %</a:t>
              </a:r>
            </a:p>
          </p:txBody>
        </p:sp>
        <p:sp>
          <p:nvSpPr>
            <p:cNvPr id="22" name="Rechteck: abgerundete Ecken 21">
              <a:extLst>
                <a:ext uri="{FF2B5EF4-FFF2-40B4-BE49-F238E27FC236}">
                  <a16:creationId xmlns:a16="http://schemas.microsoft.com/office/drawing/2014/main" id="{C6BB6321-F335-3B58-15D5-D4E466C7E853}"/>
                </a:ext>
              </a:extLst>
            </p:cNvPr>
            <p:cNvSpPr/>
            <p:nvPr/>
          </p:nvSpPr>
          <p:spPr>
            <a:xfrm rot="16200000">
              <a:off x="7870627" y="2661269"/>
              <a:ext cx="1203757" cy="324000"/>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100" err="1">
                  <a:solidFill>
                    <a:schemeClr val="accent1"/>
                  </a:solidFill>
                </a:rPr>
                <a:t>Baveno</a:t>
              </a:r>
              <a:endParaRPr lang="de-DE" sz="1100">
                <a:solidFill>
                  <a:schemeClr val="accent1"/>
                </a:solidFill>
              </a:endParaRPr>
            </a:p>
          </p:txBody>
        </p:sp>
        <p:sp>
          <p:nvSpPr>
            <p:cNvPr id="23" name="Rechteck: abgerundete Ecken 22">
              <a:extLst>
                <a:ext uri="{FF2B5EF4-FFF2-40B4-BE49-F238E27FC236}">
                  <a16:creationId xmlns:a16="http://schemas.microsoft.com/office/drawing/2014/main" id="{99209F6B-4922-3F62-33EF-DD4A16B94551}"/>
                </a:ext>
              </a:extLst>
            </p:cNvPr>
            <p:cNvSpPr/>
            <p:nvPr/>
          </p:nvSpPr>
          <p:spPr>
            <a:xfrm rot="16200000">
              <a:off x="7552746" y="5014240"/>
              <a:ext cx="1839518" cy="323999"/>
            </a:xfrm>
            <a:prstGeom prst="roundRect">
              <a:avLst/>
            </a:prstGeom>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100">
                  <a:solidFill>
                    <a:schemeClr val="accent1"/>
                  </a:solidFill>
                </a:rPr>
                <a:t>Modifizierter </a:t>
              </a:r>
              <a:r>
                <a:rPr lang="de-DE" sz="1100" err="1">
                  <a:solidFill>
                    <a:schemeClr val="accent1"/>
                  </a:solidFill>
                </a:rPr>
                <a:t>Baveno</a:t>
              </a:r>
              <a:endParaRPr lang="de-DE" sz="1100">
                <a:solidFill>
                  <a:schemeClr val="accent1"/>
                </a:solidFill>
              </a:endParaRPr>
            </a:p>
          </p:txBody>
        </p:sp>
        <p:sp>
          <p:nvSpPr>
            <p:cNvPr id="28" name="Textfeld 27">
              <a:extLst>
                <a:ext uri="{FF2B5EF4-FFF2-40B4-BE49-F238E27FC236}">
                  <a16:creationId xmlns:a16="http://schemas.microsoft.com/office/drawing/2014/main" id="{368ED55C-E88E-9F0A-07BC-7ECB8958EBF6}"/>
                </a:ext>
              </a:extLst>
            </p:cNvPr>
            <p:cNvSpPr txBox="1"/>
            <p:nvPr/>
          </p:nvSpPr>
          <p:spPr>
            <a:xfrm>
              <a:off x="8853068" y="1907432"/>
              <a:ext cx="269304" cy="644132"/>
            </a:xfrm>
            <a:prstGeom prst="rect">
              <a:avLst/>
            </a:prstGeom>
            <a:noFill/>
          </p:spPr>
          <p:txBody>
            <a:bodyPr wrap="none" lIns="0" tIns="0" rIns="0" bIns="0" rtlCol="0" anchor="ctr" anchorCtr="0">
              <a:noAutofit/>
            </a:bodyPr>
            <a:lstStyle>
              <a:defPPr>
                <a:defRPr lang="de-DE"/>
              </a:defPPr>
              <a:lvl1pPr algn="ctr">
                <a:lnSpc>
                  <a:spcPts val="1200"/>
                </a:lnSpc>
                <a:defRPr sz="1200" b="1">
                  <a:solidFill>
                    <a:schemeClr val="bg1"/>
                  </a:solidFill>
                </a:defRPr>
              </a:lvl1pPr>
            </a:lstStyle>
            <a:p>
              <a:br>
                <a:rPr lang="de-DE" sz="1050"/>
              </a:br>
              <a:r>
                <a:rPr lang="de-DE" sz="1050"/>
                <a:t>35 %</a:t>
              </a:r>
            </a:p>
          </p:txBody>
        </p:sp>
        <p:sp>
          <p:nvSpPr>
            <p:cNvPr id="29" name="Textfeld 28">
              <a:extLst>
                <a:ext uri="{FF2B5EF4-FFF2-40B4-BE49-F238E27FC236}">
                  <a16:creationId xmlns:a16="http://schemas.microsoft.com/office/drawing/2014/main" id="{20D50450-9C6C-8662-3E8B-77724DCB4B86}"/>
                </a:ext>
              </a:extLst>
            </p:cNvPr>
            <p:cNvSpPr txBox="1"/>
            <p:nvPr/>
          </p:nvSpPr>
          <p:spPr>
            <a:xfrm>
              <a:off x="9434783" y="2031255"/>
              <a:ext cx="314189" cy="130933"/>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pPr>
                <a:lnSpc>
                  <a:spcPts val="1000"/>
                </a:lnSpc>
              </a:pPr>
              <a:r>
                <a:rPr lang="de-DE" sz="1050"/>
                <a:t>17 %</a:t>
              </a:r>
            </a:p>
          </p:txBody>
        </p:sp>
        <p:sp>
          <p:nvSpPr>
            <p:cNvPr id="30" name="Textfeld 29">
              <a:extLst>
                <a:ext uri="{FF2B5EF4-FFF2-40B4-BE49-F238E27FC236}">
                  <a16:creationId xmlns:a16="http://schemas.microsoft.com/office/drawing/2014/main" id="{992FDF6D-6115-A1B8-BC57-06BBC8E08DB7}"/>
                </a:ext>
              </a:extLst>
            </p:cNvPr>
            <p:cNvSpPr txBox="1"/>
            <p:nvPr/>
          </p:nvSpPr>
          <p:spPr>
            <a:xfrm>
              <a:off x="10040993" y="2000961"/>
              <a:ext cx="314189" cy="130933"/>
            </a:xfrm>
            <a:prstGeom prst="rect">
              <a:avLst/>
            </a:prstGeom>
            <a:noFill/>
          </p:spPr>
          <p:txBody>
            <a:bodyPr wrap="none" lIns="0" tIns="0" rIns="0" bIns="0" rtlCol="0">
              <a:spAutoFit/>
            </a:bodyPr>
            <a:lstStyle/>
            <a:p>
              <a:pPr algn="ctr">
                <a:lnSpc>
                  <a:spcPts val="1000"/>
                </a:lnSpc>
              </a:pPr>
              <a:r>
                <a:rPr lang="de-DE" sz="1050" b="1">
                  <a:solidFill>
                    <a:schemeClr val="bg1"/>
                  </a:solidFill>
                </a:rPr>
                <a:t>15 %</a:t>
              </a:r>
            </a:p>
          </p:txBody>
        </p:sp>
        <p:sp>
          <p:nvSpPr>
            <p:cNvPr id="31" name="Textfeld 30">
              <a:extLst>
                <a:ext uri="{FF2B5EF4-FFF2-40B4-BE49-F238E27FC236}">
                  <a16:creationId xmlns:a16="http://schemas.microsoft.com/office/drawing/2014/main" id="{AA0B62C6-381B-529F-41B0-FBCB1006B72D}"/>
                </a:ext>
              </a:extLst>
            </p:cNvPr>
            <p:cNvSpPr txBox="1"/>
            <p:nvPr/>
          </p:nvSpPr>
          <p:spPr>
            <a:xfrm>
              <a:off x="8847222" y="2625953"/>
              <a:ext cx="269304" cy="231421"/>
            </a:xfrm>
            <a:prstGeom prst="rect">
              <a:avLst/>
            </a:prstGeom>
            <a:noFill/>
          </p:spPr>
          <p:txBody>
            <a:bodyPr wrap="none" lIns="0" tIns="0" rIns="0" bIns="0" rtlCol="0" anchor="ctr" anchorCtr="0">
              <a:noAutofit/>
            </a:bodyPr>
            <a:lstStyle>
              <a:defPPr>
                <a:defRPr lang="de-DE"/>
              </a:defPPr>
              <a:lvl1pPr algn="ctr">
                <a:lnSpc>
                  <a:spcPts val="1200"/>
                </a:lnSpc>
                <a:defRPr sz="1200" b="1">
                  <a:solidFill>
                    <a:schemeClr val="bg1"/>
                  </a:solidFill>
                </a:defRPr>
              </a:lvl1pPr>
            </a:lstStyle>
            <a:p>
              <a:pPr>
                <a:lnSpc>
                  <a:spcPts val="1000"/>
                </a:lnSpc>
              </a:pPr>
              <a:r>
                <a:rPr lang="de-DE" sz="1050"/>
                <a:t>14 %</a:t>
              </a:r>
            </a:p>
          </p:txBody>
        </p:sp>
        <p:sp>
          <p:nvSpPr>
            <p:cNvPr id="32" name="Textfeld 31">
              <a:extLst>
                <a:ext uri="{FF2B5EF4-FFF2-40B4-BE49-F238E27FC236}">
                  <a16:creationId xmlns:a16="http://schemas.microsoft.com/office/drawing/2014/main" id="{F67FF582-7C6C-1613-10E7-D44CCCF78904}"/>
                </a:ext>
              </a:extLst>
            </p:cNvPr>
            <p:cNvSpPr txBox="1"/>
            <p:nvPr/>
          </p:nvSpPr>
          <p:spPr>
            <a:xfrm>
              <a:off x="9419513" y="2423349"/>
              <a:ext cx="314189" cy="130933"/>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050"/>
                <a:t>25 %</a:t>
              </a:r>
            </a:p>
          </p:txBody>
        </p:sp>
        <p:sp>
          <p:nvSpPr>
            <p:cNvPr id="33" name="Textfeld 32">
              <a:extLst>
                <a:ext uri="{FF2B5EF4-FFF2-40B4-BE49-F238E27FC236}">
                  <a16:creationId xmlns:a16="http://schemas.microsoft.com/office/drawing/2014/main" id="{224E2CDB-03AC-EF49-045A-CE1831052F98}"/>
                </a:ext>
              </a:extLst>
            </p:cNvPr>
            <p:cNvSpPr txBox="1"/>
            <p:nvPr/>
          </p:nvSpPr>
          <p:spPr>
            <a:xfrm>
              <a:off x="10040993" y="2304532"/>
              <a:ext cx="314189" cy="130933"/>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050"/>
                <a:t>15 %</a:t>
              </a:r>
            </a:p>
          </p:txBody>
        </p:sp>
        <p:sp>
          <p:nvSpPr>
            <p:cNvPr id="34" name="Textfeld 33">
              <a:extLst>
                <a:ext uri="{FF2B5EF4-FFF2-40B4-BE49-F238E27FC236}">
                  <a16:creationId xmlns:a16="http://schemas.microsoft.com/office/drawing/2014/main" id="{4703E90B-6CF1-FDEF-8562-01694A7B9A0C}"/>
                </a:ext>
              </a:extLst>
            </p:cNvPr>
            <p:cNvSpPr txBox="1"/>
            <p:nvPr/>
          </p:nvSpPr>
          <p:spPr>
            <a:xfrm>
              <a:off x="8804475" y="3280914"/>
              <a:ext cx="314189"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050">
                  <a:solidFill>
                    <a:schemeClr val="accent1"/>
                  </a:solidFill>
                </a:rPr>
                <a:t>51 %</a:t>
              </a:r>
            </a:p>
          </p:txBody>
        </p:sp>
        <p:sp>
          <p:nvSpPr>
            <p:cNvPr id="35" name="Textfeld 34">
              <a:extLst>
                <a:ext uri="{FF2B5EF4-FFF2-40B4-BE49-F238E27FC236}">
                  <a16:creationId xmlns:a16="http://schemas.microsoft.com/office/drawing/2014/main" id="{48A18256-22B6-1F65-3BB1-D661914DB96C}"/>
                </a:ext>
              </a:extLst>
            </p:cNvPr>
            <p:cNvSpPr txBox="1"/>
            <p:nvPr/>
          </p:nvSpPr>
          <p:spPr>
            <a:xfrm>
              <a:off x="9407405" y="3189074"/>
              <a:ext cx="349455"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050">
                  <a:solidFill>
                    <a:schemeClr val="accent1"/>
                  </a:solidFill>
                </a:rPr>
                <a:t>58 % </a:t>
              </a:r>
            </a:p>
          </p:txBody>
        </p:sp>
        <p:sp>
          <p:nvSpPr>
            <p:cNvPr id="36" name="Textfeld 35">
              <a:extLst>
                <a:ext uri="{FF2B5EF4-FFF2-40B4-BE49-F238E27FC236}">
                  <a16:creationId xmlns:a16="http://schemas.microsoft.com/office/drawing/2014/main" id="{B7196C08-9482-3984-C633-B607DF3F4CD5}"/>
                </a:ext>
              </a:extLst>
            </p:cNvPr>
            <p:cNvSpPr txBox="1"/>
            <p:nvPr/>
          </p:nvSpPr>
          <p:spPr>
            <a:xfrm>
              <a:off x="10045601" y="3087751"/>
              <a:ext cx="314189"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050">
                  <a:solidFill>
                    <a:schemeClr val="accent1"/>
                  </a:solidFill>
                </a:rPr>
                <a:t>70 %</a:t>
              </a:r>
            </a:p>
          </p:txBody>
        </p:sp>
        <p:sp>
          <p:nvSpPr>
            <p:cNvPr id="53" name="Textfeld 52">
              <a:extLst>
                <a:ext uri="{FF2B5EF4-FFF2-40B4-BE49-F238E27FC236}">
                  <a16:creationId xmlns:a16="http://schemas.microsoft.com/office/drawing/2014/main" id="{F9D5252E-1DA0-3968-9405-E2BDBA28F42A}"/>
                </a:ext>
              </a:extLst>
            </p:cNvPr>
            <p:cNvSpPr txBox="1"/>
            <p:nvPr/>
          </p:nvSpPr>
          <p:spPr>
            <a:xfrm>
              <a:off x="9384162" y="1580276"/>
              <a:ext cx="395942" cy="155107"/>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a:solidFill>
                    <a:schemeClr val="accent1"/>
                  </a:solidFill>
                </a:rPr>
                <a:t>CSPH</a:t>
              </a:r>
            </a:p>
          </p:txBody>
        </p:sp>
      </p:grpSp>
      <p:grpSp>
        <p:nvGrpSpPr>
          <p:cNvPr id="58" name="Gruppieren 57">
            <a:extLst>
              <a:ext uri="{FF2B5EF4-FFF2-40B4-BE49-F238E27FC236}">
                <a16:creationId xmlns:a16="http://schemas.microsoft.com/office/drawing/2014/main" id="{9487BC08-D360-CF7C-A278-630D863ED200}"/>
              </a:ext>
            </a:extLst>
          </p:cNvPr>
          <p:cNvGrpSpPr/>
          <p:nvPr/>
        </p:nvGrpSpPr>
        <p:grpSpPr>
          <a:xfrm>
            <a:off x="10391945" y="4780002"/>
            <a:ext cx="1457472" cy="1298601"/>
            <a:chOff x="584088" y="3286775"/>
            <a:chExt cx="1457472" cy="1298601"/>
          </a:xfrm>
        </p:grpSpPr>
        <p:sp>
          <p:nvSpPr>
            <p:cNvPr id="59" name="Rechteck 58">
              <a:extLst>
                <a:ext uri="{FF2B5EF4-FFF2-40B4-BE49-F238E27FC236}">
                  <a16:creationId xmlns:a16="http://schemas.microsoft.com/office/drawing/2014/main" id="{41E84CDA-9C5F-0A2D-CFF0-0569CBF6417A}"/>
                </a:ext>
              </a:extLst>
            </p:cNvPr>
            <p:cNvSpPr/>
            <p:nvPr/>
          </p:nvSpPr>
          <p:spPr>
            <a:xfrm>
              <a:off x="660033" y="4253879"/>
              <a:ext cx="164673" cy="278498"/>
            </a:xfrm>
            <a:prstGeom prst="rect">
              <a:avLst/>
            </a:prstGeom>
            <a:solidFill>
              <a:schemeClr val="accent5">
                <a:lumMod val="20000"/>
                <a:lumOff val="80000"/>
              </a:schemeClr>
            </a:solidFill>
            <a:ln w="9525" cap="flat">
              <a:noFill/>
              <a:prstDash val="solid"/>
              <a:miter/>
            </a:ln>
          </p:spPr>
          <p:txBody>
            <a:bodyPr rtlCol="0" anchor="ctr"/>
            <a:lstStyle/>
            <a:p>
              <a:pPr algn="l"/>
              <a:endParaRPr lang="de-DE" sz="1600"/>
            </a:p>
          </p:txBody>
        </p:sp>
        <p:sp>
          <p:nvSpPr>
            <p:cNvPr id="60" name="Rechteck 59">
              <a:extLst>
                <a:ext uri="{FF2B5EF4-FFF2-40B4-BE49-F238E27FC236}">
                  <a16:creationId xmlns:a16="http://schemas.microsoft.com/office/drawing/2014/main" id="{1149B42D-9E76-ADCE-FAB9-1EAC8DC1AD89}"/>
                </a:ext>
              </a:extLst>
            </p:cNvPr>
            <p:cNvSpPr/>
            <p:nvPr/>
          </p:nvSpPr>
          <p:spPr>
            <a:xfrm>
              <a:off x="660032" y="3922545"/>
              <a:ext cx="164673" cy="278498"/>
            </a:xfrm>
            <a:prstGeom prst="rect">
              <a:avLst/>
            </a:prstGeom>
            <a:solidFill>
              <a:srgbClr val="3B97DE"/>
            </a:solidFill>
            <a:ln w="9525" cap="flat">
              <a:noFill/>
              <a:prstDash val="solid"/>
              <a:miter/>
            </a:ln>
          </p:spPr>
          <p:txBody>
            <a:bodyPr rtlCol="0" anchor="ctr"/>
            <a:lstStyle/>
            <a:p>
              <a:pPr algn="l"/>
              <a:endParaRPr lang="de-DE" sz="1600"/>
            </a:p>
          </p:txBody>
        </p:sp>
        <p:sp>
          <p:nvSpPr>
            <p:cNvPr id="61" name="Rechteck 60">
              <a:extLst>
                <a:ext uri="{FF2B5EF4-FFF2-40B4-BE49-F238E27FC236}">
                  <a16:creationId xmlns:a16="http://schemas.microsoft.com/office/drawing/2014/main" id="{F45EBDEC-64D0-A82B-DFEA-0A19923538A3}"/>
                </a:ext>
              </a:extLst>
            </p:cNvPr>
            <p:cNvSpPr/>
            <p:nvPr/>
          </p:nvSpPr>
          <p:spPr>
            <a:xfrm>
              <a:off x="660031" y="3591211"/>
              <a:ext cx="164673" cy="278498"/>
            </a:xfrm>
            <a:prstGeom prst="rect">
              <a:avLst/>
            </a:prstGeom>
            <a:solidFill>
              <a:schemeClr val="accent1"/>
            </a:solidFill>
            <a:ln w="9525" cap="flat">
              <a:noFill/>
              <a:prstDash val="solid"/>
              <a:miter/>
            </a:ln>
          </p:spPr>
          <p:txBody>
            <a:bodyPr rtlCol="0" anchor="ctr"/>
            <a:lstStyle/>
            <a:p>
              <a:pPr algn="l"/>
              <a:endParaRPr lang="de-DE" sz="1600"/>
            </a:p>
          </p:txBody>
        </p:sp>
        <p:sp>
          <p:nvSpPr>
            <p:cNvPr id="62" name="Textfeld 61">
              <a:extLst>
                <a:ext uri="{FF2B5EF4-FFF2-40B4-BE49-F238E27FC236}">
                  <a16:creationId xmlns:a16="http://schemas.microsoft.com/office/drawing/2014/main" id="{2A17861E-9250-AC4F-AAE4-FBE72B3CA9D8}"/>
                </a:ext>
              </a:extLst>
            </p:cNvPr>
            <p:cNvSpPr txBox="1"/>
            <p:nvPr/>
          </p:nvSpPr>
          <p:spPr>
            <a:xfrm>
              <a:off x="830297" y="4154489"/>
              <a:ext cx="1094502" cy="430887"/>
            </a:xfrm>
            <a:prstGeom prst="rect">
              <a:avLst/>
            </a:prstGeom>
            <a:noFill/>
          </p:spPr>
          <p:txBody>
            <a:bodyPr wrap="square">
              <a:spAutoFit/>
            </a:bodyPr>
            <a:lstStyle/>
            <a:p>
              <a:r>
                <a:rPr lang="de-DE" sz="1050">
                  <a:solidFill>
                    <a:schemeClr val="accent1"/>
                  </a:solidFill>
                </a:rPr>
                <a:t>Geringes/</a:t>
              </a:r>
            </a:p>
            <a:p>
              <a:r>
                <a:rPr lang="de-DE" sz="1050">
                  <a:solidFill>
                    <a:schemeClr val="accent1"/>
                  </a:solidFill>
                </a:rPr>
                <a:t>kein Risiko</a:t>
              </a:r>
            </a:p>
          </p:txBody>
        </p:sp>
        <p:sp>
          <p:nvSpPr>
            <p:cNvPr id="63" name="Textfeld 62">
              <a:extLst>
                <a:ext uri="{FF2B5EF4-FFF2-40B4-BE49-F238E27FC236}">
                  <a16:creationId xmlns:a16="http://schemas.microsoft.com/office/drawing/2014/main" id="{48548195-FD19-0012-C6C5-00ACB31BFC85}"/>
                </a:ext>
              </a:extLst>
            </p:cNvPr>
            <p:cNvSpPr txBox="1"/>
            <p:nvPr/>
          </p:nvSpPr>
          <p:spPr>
            <a:xfrm>
              <a:off x="842520" y="3910524"/>
              <a:ext cx="1199040" cy="261610"/>
            </a:xfrm>
            <a:prstGeom prst="rect">
              <a:avLst/>
            </a:prstGeom>
            <a:noFill/>
          </p:spPr>
          <p:txBody>
            <a:bodyPr wrap="square">
              <a:spAutoFit/>
            </a:bodyPr>
            <a:lstStyle/>
            <a:p>
              <a:r>
                <a:rPr lang="de-DE" sz="1050">
                  <a:solidFill>
                    <a:schemeClr val="accent1"/>
                  </a:solidFill>
                </a:rPr>
                <a:t>Wahrscheinlich</a:t>
              </a:r>
            </a:p>
          </p:txBody>
        </p:sp>
        <p:sp>
          <p:nvSpPr>
            <p:cNvPr id="64" name="Textfeld 63">
              <a:extLst>
                <a:ext uri="{FF2B5EF4-FFF2-40B4-BE49-F238E27FC236}">
                  <a16:creationId xmlns:a16="http://schemas.microsoft.com/office/drawing/2014/main" id="{2F1786FC-292F-4AB4-AF39-CBB869D35FFC}"/>
                </a:ext>
              </a:extLst>
            </p:cNvPr>
            <p:cNvSpPr txBox="1"/>
            <p:nvPr/>
          </p:nvSpPr>
          <p:spPr>
            <a:xfrm>
              <a:off x="812675" y="3598808"/>
              <a:ext cx="1094502" cy="261610"/>
            </a:xfrm>
            <a:prstGeom prst="rect">
              <a:avLst/>
            </a:prstGeom>
            <a:noFill/>
          </p:spPr>
          <p:txBody>
            <a:bodyPr wrap="square">
              <a:spAutoFit/>
            </a:bodyPr>
            <a:lstStyle/>
            <a:p>
              <a:r>
                <a:rPr lang="de-DE" sz="1050">
                  <a:solidFill>
                    <a:schemeClr val="accent1"/>
                  </a:solidFill>
                </a:rPr>
                <a:t>Liegt vor</a:t>
              </a:r>
            </a:p>
          </p:txBody>
        </p:sp>
        <p:sp>
          <p:nvSpPr>
            <p:cNvPr id="65" name="Textfeld 64">
              <a:extLst>
                <a:ext uri="{FF2B5EF4-FFF2-40B4-BE49-F238E27FC236}">
                  <a16:creationId xmlns:a16="http://schemas.microsoft.com/office/drawing/2014/main" id="{CD12945D-1F0B-4EB5-45AE-414989DBA170}"/>
                </a:ext>
              </a:extLst>
            </p:cNvPr>
            <p:cNvSpPr txBox="1"/>
            <p:nvPr/>
          </p:nvSpPr>
          <p:spPr>
            <a:xfrm>
              <a:off x="584088" y="3286775"/>
              <a:ext cx="1094502" cy="261610"/>
            </a:xfrm>
            <a:prstGeom prst="rect">
              <a:avLst/>
            </a:prstGeom>
            <a:noFill/>
          </p:spPr>
          <p:txBody>
            <a:bodyPr wrap="square">
              <a:spAutoFit/>
            </a:bodyPr>
            <a:lstStyle/>
            <a:p>
              <a:r>
                <a:rPr lang="de-DE" sz="1050">
                  <a:solidFill>
                    <a:schemeClr val="accent1"/>
                  </a:solidFill>
                </a:rPr>
                <a:t>CSPH</a:t>
              </a:r>
            </a:p>
          </p:txBody>
        </p:sp>
      </p:grpSp>
    </p:spTree>
    <p:custDataLst>
      <p:tags r:id="rId1"/>
    </p:custDataLst>
    <p:extLst>
      <p:ext uri="{BB962C8B-B14F-4D97-AF65-F5344CB8AC3E}">
        <p14:creationId xmlns:p14="http://schemas.microsoft.com/office/powerpoint/2010/main" val="35263982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4C282-50DA-C184-56B7-D5798D1C0B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98B152-5E3F-EE45-C7C9-6B1391C66619}"/>
              </a:ext>
            </a:extLst>
          </p:cNvPr>
          <p:cNvSpPr>
            <a:spLocks noGrp="1"/>
          </p:cNvSpPr>
          <p:nvPr>
            <p:ph type="title"/>
          </p:nvPr>
        </p:nvSpPr>
        <p:spPr>
          <a:xfrm>
            <a:off x="648000" y="486630"/>
            <a:ext cx="9828179" cy="1296000"/>
          </a:xfrm>
        </p:spPr>
        <p:txBody>
          <a:bodyPr/>
          <a:lstStyle/>
          <a:p>
            <a:r>
              <a:rPr lang="de-DE" sz="3600">
                <a:solidFill>
                  <a:schemeClr val="accent1"/>
                </a:solidFill>
              </a:rPr>
              <a:t>Ergebnisse III: </a:t>
            </a:r>
            <a:r>
              <a:rPr lang="de-DE"/>
              <a:t>Verbesserung der Risikokategorie der </a:t>
            </a:r>
            <a:r>
              <a:rPr lang="de-DE" err="1"/>
              <a:t>portalen</a:t>
            </a:r>
            <a:r>
              <a:rPr lang="de-DE"/>
              <a:t> Hypertension</a:t>
            </a:r>
          </a:p>
        </p:txBody>
      </p:sp>
      <p:sp>
        <p:nvSpPr>
          <p:cNvPr id="4" name="Textplatzhalter 3">
            <a:extLst>
              <a:ext uri="{FF2B5EF4-FFF2-40B4-BE49-F238E27FC236}">
                <a16:creationId xmlns:a16="http://schemas.microsoft.com/office/drawing/2014/main" id="{C7432E2D-37EA-92FA-F9FD-3B2EDFE57D43}"/>
              </a:ext>
            </a:extLst>
          </p:cNvPr>
          <p:cNvSpPr>
            <a:spLocks noGrp="1"/>
          </p:cNvSpPr>
          <p:nvPr>
            <p:ph type="body" sz="quarter" idx="15"/>
          </p:nvPr>
        </p:nvSpPr>
        <p:spPr/>
        <p:txBody>
          <a:bodyPr/>
          <a:lstStyle/>
          <a:p>
            <a:r>
              <a:rPr lang="de-DE" sz="900" i="1">
                <a:solidFill>
                  <a:srgbClr val="939AA7"/>
                </a:solidFill>
                <a:latin typeface="Apis For Office"/>
              </a:rPr>
              <a:t>Grafiken von Novo Nordisk nach Daten von </a:t>
            </a:r>
            <a:r>
              <a:rPr lang="de-DE" sz="900" i="1" err="1">
                <a:solidFill>
                  <a:srgbClr val="939AA7"/>
                </a:solidFill>
                <a:latin typeface="Apis For Office"/>
              </a:rPr>
              <a:t>Alkhouri</a:t>
            </a:r>
            <a:r>
              <a:rPr lang="de-DE" sz="900" i="1">
                <a:solidFill>
                  <a:srgbClr val="939AA7"/>
                </a:solidFill>
                <a:latin typeface="Apis For Office"/>
              </a:rPr>
              <a:t> N. et al.</a:t>
            </a:r>
            <a:br>
              <a:rPr lang="de-DE" sz="900">
                <a:solidFill>
                  <a:srgbClr val="939AA7"/>
                </a:solidFill>
                <a:latin typeface="Apis For Office"/>
              </a:rPr>
            </a:br>
            <a:r>
              <a:rPr lang="de-DE"/>
              <a:t>CSPH, </a:t>
            </a:r>
            <a:r>
              <a:rPr lang="de-DE" err="1"/>
              <a:t>clinically</a:t>
            </a:r>
            <a:r>
              <a:rPr lang="de-DE"/>
              <a:t> </a:t>
            </a:r>
            <a:r>
              <a:rPr lang="de-DE" err="1"/>
              <a:t>significant</a:t>
            </a:r>
            <a:r>
              <a:rPr lang="de-DE"/>
              <a:t> </a:t>
            </a:r>
            <a:r>
              <a:rPr lang="de-DE" err="1"/>
              <a:t>portal</a:t>
            </a:r>
            <a:r>
              <a:rPr lang="de-DE"/>
              <a:t> </a:t>
            </a:r>
            <a:r>
              <a:rPr lang="de-DE" err="1"/>
              <a:t>hypertension</a:t>
            </a:r>
            <a:r>
              <a:rPr lang="de-DE"/>
              <a:t>, klinisch signifikante </a:t>
            </a:r>
            <a:r>
              <a:rPr lang="de-DE" err="1"/>
              <a:t>portale</a:t>
            </a:r>
            <a:r>
              <a:rPr lang="de-DE"/>
              <a:t> Hypertension. </a:t>
            </a:r>
          </a:p>
        </p:txBody>
      </p:sp>
      <p:sp>
        <p:nvSpPr>
          <p:cNvPr id="5" name="Textplatzhalter 4">
            <a:extLst>
              <a:ext uri="{FF2B5EF4-FFF2-40B4-BE49-F238E27FC236}">
                <a16:creationId xmlns:a16="http://schemas.microsoft.com/office/drawing/2014/main" id="{835ACEA3-4FCC-61B9-FA2F-44DA18C0D090}"/>
              </a:ext>
            </a:extLst>
          </p:cNvPr>
          <p:cNvSpPr>
            <a:spLocks noGrp="1"/>
          </p:cNvSpPr>
          <p:nvPr>
            <p:ph type="body" sz="quarter" idx="17"/>
          </p:nvPr>
        </p:nvSpPr>
        <p:spPr/>
        <p:txBody>
          <a:bodyPr/>
          <a:lstStyle/>
          <a:p>
            <a:r>
              <a:rPr lang="en-US"/>
              <a:t>Alkhouri N. et al. J Hepatol. 2025;82(Suppl.1):LBO-002;</a:t>
            </a:r>
            <a:br>
              <a:rPr lang="en-US"/>
            </a:br>
            <a:r>
              <a:rPr lang="de-DE"/>
              <a:t>Harrison SA. et al. Nat Med. 2023;29(11):2919-2928; </a:t>
            </a:r>
            <a:br>
              <a:rPr lang="de-DE"/>
            </a:br>
            <a:r>
              <a:rPr lang="de-DE"/>
              <a:t>Harrison SA. et al. Aliment </a:t>
            </a:r>
            <a:r>
              <a:rPr lang="de-DE" err="1"/>
              <a:t>Pharmacol</a:t>
            </a:r>
            <a:r>
              <a:rPr lang="de-DE"/>
              <a:t> </a:t>
            </a:r>
            <a:r>
              <a:rPr lang="de-DE" err="1"/>
              <a:t>Ther</a:t>
            </a:r>
            <a:r>
              <a:rPr lang="de-DE"/>
              <a:t>. 2024;59(1):51-63.</a:t>
            </a:r>
          </a:p>
        </p:txBody>
      </p:sp>
      <p:sp>
        <p:nvSpPr>
          <p:cNvPr id="6" name="Rechteck: abgerundete Ecken 5">
            <a:extLst>
              <a:ext uri="{FF2B5EF4-FFF2-40B4-BE49-F238E27FC236}">
                <a16:creationId xmlns:a16="http://schemas.microsoft.com/office/drawing/2014/main" id="{031F5BB9-D637-CF65-55A2-3AF589DC6959}"/>
              </a:ext>
            </a:extLst>
          </p:cNvPr>
          <p:cNvSpPr/>
          <p:nvPr/>
        </p:nvSpPr>
        <p:spPr>
          <a:xfrm>
            <a:off x="2405926" y="1970851"/>
            <a:ext cx="2563987" cy="631596"/>
          </a:xfrm>
          <a:prstGeom prst="roundRect">
            <a:avLst/>
          </a:prstGeom>
          <a:ln w="28575">
            <a:noFill/>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200" b="1">
                <a:solidFill>
                  <a:srgbClr val="001965"/>
                </a:solidFill>
              </a:rPr>
              <a:t>Baseline</a:t>
            </a:r>
          </a:p>
          <a:p>
            <a:pPr algn="ctr"/>
            <a:r>
              <a:rPr lang="de-DE" sz="1200" b="1">
                <a:solidFill>
                  <a:srgbClr val="001965"/>
                </a:solidFill>
              </a:rPr>
              <a:t>Geringes/Kein Risiko für CSPH</a:t>
            </a:r>
          </a:p>
        </p:txBody>
      </p:sp>
      <p:sp>
        <p:nvSpPr>
          <p:cNvPr id="9" name="Rechteck: abgerundete Ecken 8">
            <a:extLst>
              <a:ext uri="{FF2B5EF4-FFF2-40B4-BE49-F238E27FC236}">
                <a16:creationId xmlns:a16="http://schemas.microsoft.com/office/drawing/2014/main" id="{8282232C-8E64-5513-2322-F17900EEA1CD}"/>
              </a:ext>
            </a:extLst>
          </p:cNvPr>
          <p:cNvSpPr/>
          <p:nvPr/>
        </p:nvSpPr>
        <p:spPr>
          <a:xfrm>
            <a:off x="5393954" y="1970851"/>
            <a:ext cx="2642063" cy="631596"/>
          </a:xfrm>
          <a:prstGeom prst="roundRect">
            <a:avLst/>
          </a:prstGeom>
          <a:ln w="28575">
            <a:noFill/>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200" b="1">
                <a:solidFill>
                  <a:srgbClr val="001965"/>
                </a:solidFill>
              </a:rPr>
              <a:t>Baseline</a:t>
            </a:r>
          </a:p>
          <a:p>
            <a:pPr algn="ctr"/>
            <a:r>
              <a:rPr lang="de-DE" sz="1200" b="1">
                <a:solidFill>
                  <a:srgbClr val="001965"/>
                </a:solidFill>
              </a:rPr>
              <a:t>Mit Wahrscheinlichkeit CSPH</a:t>
            </a:r>
          </a:p>
        </p:txBody>
      </p:sp>
      <p:sp>
        <p:nvSpPr>
          <p:cNvPr id="10" name="Rechteck: abgerundete Ecken 9">
            <a:extLst>
              <a:ext uri="{FF2B5EF4-FFF2-40B4-BE49-F238E27FC236}">
                <a16:creationId xmlns:a16="http://schemas.microsoft.com/office/drawing/2014/main" id="{4DF70F31-79E5-090B-3781-08FA00EB04D0}"/>
              </a:ext>
            </a:extLst>
          </p:cNvPr>
          <p:cNvSpPr/>
          <p:nvPr/>
        </p:nvSpPr>
        <p:spPr>
          <a:xfrm>
            <a:off x="8460058" y="1970851"/>
            <a:ext cx="2554290" cy="631596"/>
          </a:xfrm>
          <a:prstGeom prst="roundRect">
            <a:avLst/>
          </a:prstGeom>
          <a:ln w="28575">
            <a:noFill/>
          </a:ln>
        </p:spPr>
        <p:style>
          <a:lnRef idx="2">
            <a:schemeClr val="accent2"/>
          </a:lnRef>
          <a:fillRef idx="1">
            <a:schemeClr val="lt1"/>
          </a:fillRef>
          <a:effectRef idx="0">
            <a:schemeClr val="accent2"/>
          </a:effectRef>
          <a:fontRef idx="minor">
            <a:schemeClr val="dk1"/>
          </a:fontRef>
        </p:style>
        <p:txBody>
          <a:bodyPr lIns="0" tIns="36000" rIns="0" bIns="36000" rtlCol="0" anchor="ctr"/>
          <a:lstStyle/>
          <a:p>
            <a:pPr algn="ctr"/>
            <a:r>
              <a:rPr lang="de-DE" sz="1200" b="1">
                <a:solidFill>
                  <a:srgbClr val="001965"/>
                </a:solidFill>
              </a:rPr>
              <a:t>Baseline</a:t>
            </a:r>
          </a:p>
          <a:p>
            <a:pPr algn="ctr"/>
            <a:r>
              <a:rPr lang="de-DE" sz="1200" b="1">
                <a:solidFill>
                  <a:srgbClr val="001965"/>
                </a:solidFill>
              </a:rPr>
              <a:t>CSPH</a:t>
            </a:r>
          </a:p>
        </p:txBody>
      </p:sp>
      <p:sp>
        <p:nvSpPr>
          <p:cNvPr id="3" name="Rechteck: abgerundete Ecken 2">
            <a:extLst>
              <a:ext uri="{FF2B5EF4-FFF2-40B4-BE49-F238E27FC236}">
                <a16:creationId xmlns:a16="http://schemas.microsoft.com/office/drawing/2014/main" id="{BAC02E8F-6F69-3393-BEBB-DA9007F6E161}"/>
              </a:ext>
            </a:extLst>
          </p:cNvPr>
          <p:cNvSpPr/>
          <p:nvPr/>
        </p:nvSpPr>
        <p:spPr>
          <a:xfrm>
            <a:off x="647700" y="5049728"/>
            <a:ext cx="10636042" cy="954548"/>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Ein hoher, statistisch signifikanter Anteil der Patienten mit wahrscheinlicher oder bestätigter CSPH bei Studienstart wurde im 1. und 2. Jahr einer niedrigeren Risikokategorie zugeordnet – unabhängig davon, ob </a:t>
            </a:r>
            <a:r>
              <a:rPr kumimoji="0" lang="de-DE" sz="1600" b="0" i="0" u="none" strike="noStrike" kern="1200" cap="none" spc="0" normalizeH="0" baseline="0" noProof="0" err="1">
                <a:ln>
                  <a:noFill/>
                </a:ln>
                <a:solidFill>
                  <a:srgbClr val="001965"/>
                </a:solidFill>
                <a:effectLst/>
                <a:uLnTx/>
                <a:uFillTx/>
                <a:latin typeface="Apis For Office"/>
                <a:ea typeface="+mn-ea"/>
                <a:cs typeface="+mn-cs"/>
              </a:rPr>
              <a:t>Baveno</a:t>
            </a:r>
            <a:r>
              <a:rPr kumimoji="0" lang="de-DE" sz="1600" b="0" i="0" u="none" strike="noStrike" kern="1200" cap="none" spc="0" normalizeH="0" baseline="0" noProof="0">
                <a:ln>
                  <a:noFill/>
                </a:ln>
                <a:solidFill>
                  <a:srgbClr val="001965"/>
                </a:solidFill>
                <a:effectLst/>
                <a:uLnTx/>
                <a:uFillTx/>
                <a:latin typeface="Apis For Office"/>
                <a:ea typeface="+mn-ea"/>
                <a:cs typeface="+mn-cs"/>
              </a:rPr>
              <a:t>- oder modifizierte </a:t>
            </a:r>
            <a:r>
              <a:rPr kumimoji="0" lang="de-DE" sz="1600" b="0" i="0" u="none" strike="noStrike" kern="1200" cap="none" spc="0" normalizeH="0" baseline="0" noProof="0" err="1">
                <a:ln>
                  <a:noFill/>
                </a:ln>
                <a:solidFill>
                  <a:srgbClr val="001965"/>
                </a:solidFill>
                <a:effectLst/>
                <a:uLnTx/>
                <a:uFillTx/>
                <a:latin typeface="Apis For Office"/>
                <a:ea typeface="+mn-ea"/>
                <a:cs typeface="+mn-cs"/>
              </a:rPr>
              <a:t>Baveno</a:t>
            </a:r>
            <a:r>
              <a:rPr kumimoji="0" lang="de-DE" sz="1600" b="0" i="0" u="none" strike="noStrike" kern="1200" cap="none" spc="0" normalizeH="0" baseline="0" noProof="0">
                <a:ln>
                  <a:noFill/>
                </a:ln>
                <a:solidFill>
                  <a:srgbClr val="001965"/>
                </a:solidFill>
                <a:effectLst/>
                <a:uLnTx/>
                <a:uFillTx/>
                <a:latin typeface="Apis For Office"/>
                <a:ea typeface="+mn-ea"/>
                <a:cs typeface="+mn-cs"/>
              </a:rPr>
              <a:t>-Kriterien angewendet wurden.</a:t>
            </a:r>
          </a:p>
        </p:txBody>
      </p:sp>
      <p:graphicFrame>
        <p:nvGraphicFramePr>
          <p:cNvPr id="8" name="Inhaltsplatzhalter 7">
            <a:extLst>
              <a:ext uri="{FF2B5EF4-FFF2-40B4-BE49-F238E27FC236}">
                <a16:creationId xmlns:a16="http://schemas.microsoft.com/office/drawing/2014/main" id="{1EBE7C0F-85CF-839F-B3F4-105E225E89FB}"/>
              </a:ext>
            </a:extLst>
          </p:cNvPr>
          <p:cNvGraphicFramePr>
            <a:graphicFrameLocks/>
          </p:cNvGraphicFramePr>
          <p:nvPr>
            <p:extLst>
              <p:ext uri="{D42A27DB-BD31-4B8C-83A1-F6EECF244321}">
                <p14:modId xmlns:p14="http://schemas.microsoft.com/office/powerpoint/2010/main" val="2741589680"/>
              </p:ext>
            </p:extLst>
          </p:nvPr>
        </p:nvGraphicFramePr>
        <p:xfrm>
          <a:off x="2177341" y="2607477"/>
          <a:ext cx="2988029" cy="2403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Inhaltsplatzhalter 7">
            <a:extLst>
              <a:ext uri="{FF2B5EF4-FFF2-40B4-BE49-F238E27FC236}">
                <a16:creationId xmlns:a16="http://schemas.microsoft.com/office/drawing/2014/main" id="{BB5708CA-217C-07FC-E31F-47313A1CF1E0}"/>
              </a:ext>
            </a:extLst>
          </p:cNvPr>
          <p:cNvGraphicFramePr>
            <a:graphicFrameLocks/>
          </p:cNvGraphicFramePr>
          <p:nvPr>
            <p:extLst>
              <p:ext uri="{D42A27DB-BD31-4B8C-83A1-F6EECF244321}">
                <p14:modId xmlns:p14="http://schemas.microsoft.com/office/powerpoint/2010/main" val="1814948396"/>
              </p:ext>
            </p:extLst>
          </p:nvPr>
        </p:nvGraphicFramePr>
        <p:xfrm>
          <a:off x="5211805" y="2614786"/>
          <a:ext cx="2988029" cy="2403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Inhaltsplatzhalter 7">
            <a:extLst>
              <a:ext uri="{FF2B5EF4-FFF2-40B4-BE49-F238E27FC236}">
                <a16:creationId xmlns:a16="http://schemas.microsoft.com/office/drawing/2014/main" id="{444B411F-80E3-BBEC-AC5C-32035268F1D3}"/>
              </a:ext>
            </a:extLst>
          </p:cNvPr>
          <p:cNvGraphicFramePr>
            <a:graphicFrameLocks/>
          </p:cNvGraphicFramePr>
          <p:nvPr>
            <p:extLst>
              <p:ext uri="{D42A27DB-BD31-4B8C-83A1-F6EECF244321}">
                <p14:modId xmlns:p14="http://schemas.microsoft.com/office/powerpoint/2010/main" val="2233810530"/>
              </p:ext>
            </p:extLst>
          </p:nvPr>
        </p:nvGraphicFramePr>
        <p:xfrm>
          <a:off x="8246269" y="2622095"/>
          <a:ext cx="2988029" cy="240305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feld 13">
            <a:extLst>
              <a:ext uri="{FF2B5EF4-FFF2-40B4-BE49-F238E27FC236}">
                <a16:creationId xmlns:a16="http://schemas.microsoft.com/office/drawing/2014/main" id="{260081CC-CC71-E183-CD6D-F567D5557284}"/>
              </a:ext>
            </a:extLst>
          </p:cNvPr>
          <p:cNvSpPr txBox="1"/>
          <p:nvPr/>
        </p:nvSpPr>
        <p:spPr>
          <a:xfrm>
            <a:off x="8610072" y="3519881"/>
            <a:ext cx="408766" cy="307777"/>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100"/>
              <a:t>CSPH</a:t>
            </a:r>
            <a:br>
              <a:rPr lang="de-DE" sz="1100"/>
            </a:br>
            <a:r>
              <a:rPr lang="de-DE" sz="1100"/>
              <a:t>100 %</a:t>
            </a:r>
          </a:p>
        </p:txBody>
      </p:sp>
      <p:sp>
        <p:nvSpPr>
          <p:cNvPr id="15" name="Textfeld 14">
            <a:extLst>
              <a:ext uri="{FF2B5EF4-FFF2-40B4-BE49-F238E27FC236}">
                <a16:creationId xmlns:a16="http://schemas.microsoft.com/office/drawing/2014/main" id="{FD6990DC-E840-13DA-3590-1AC63F5D68AA}"/>
              </a:ext>
            </a:extLst>
          </p:cNvPr>
          <p:cNvSpPr txBox="1"/>
          <p:nvPr/>
        </p:nvSpPr>
        <p:spPr>
          <a:xfrm>
            <a:off x="9585840" y="3095132"/>
            <a:ext cx="327013" cy="132600"/>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pPr>
              <a:lnSpc>
                <a:spcPts val="1000"/>
              </a:lnSpc>
            </a:pPr>
            <a:r>
              <a:rPr lang="de-DE" sz="1100"/>
              <a:t>42 %</a:t>
            </a:r>
          </a:p>
        </p:txBody>
      </p:sp>
      <p:sp>
        <p:nvSpPr>
          <p:cNvPr id="16" name="Textfeld 15">
            <a:extLst>
              <a:ext uri="{FF2B5EF4-FFF2-40B4-BE49-F238E27FC236}">
                <a16:creationId xmlns:a16="http://schemas.microsoft.com/office/drawing/2014/main" id="{A46843C9-00FB-11BC-554D-CD616EBF241F}"/>
              </a:ext>
            </a:extLst>
          </p:cNvPr>
          <p:cNvSpPr txBox="1"/>
          <p:nvPr/>
        </p:nvSpPr>
        <p:spPr>
          <a:xfrm>
            <a:off x="10469768" y="2977927"/>
            <a:ext cx="327013" cy="132600"/>
          </a:xfrm>
          <a:prstGeom prst="rect">
            <a:avLst/>
          </a:prstGeom>
          <a:noFill/>
        </p:spPr>
        <p:txBody>
          <a:bodyPr wrap="none" lIns="0" tIns="0" rIns="0" bIns="0" rtlCol="0">
            <a:spAutoFit/>
          </a:bodyPr>
          <a:lstStyle/>
          <a:p>
            <a:pPr algn="ctr">
              <a:lnSpc>
                <a:spcPts val="1000"/>
              </a:lnSpc>
            </a:pPr>
            <a:r>
              <a:rPr lang="de-DE" sz="1100" b="1">
                <a:solidFill>
                  <a:schemeClr val="bg1"/>
                </a:solidFill>
              </a:rPr>
              <a:t>35 %</a:t>
            </a:r>
          </a:p>
        </p:txBody>
      </p:sp>
      <p:sp>
        <p:nvSpPr>
          <p:cNvPr id="18" name="Textfeld 17">
            <a:extLst>
              <a:ext uri="{FF2B5EF4-FFF2-40B4-BE49-F238E27FC236}">
                <a16:creationId xmlns:a16="http://schemas.microsoft.com/office/drawing/2014/main" id="{4EE309CA-DC47-3556-4EF5-2E07798C543F}"/>
              </a:ext>
            </a:extLst>
          </p:cNvPr>
          <p:cNvSpPr txBox="1"/>
          <p:nvPr/>
        </p:nvSpPr>
        <p:spPr>
          <a:xfrm>
            <a:off x="9585840" y="3659272"/>
            <a:ext cx="327013" cy="132600"/>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100"/>
              <a:t>24 %</a:t>
            </a:r>
          </a:p>
        </p:txBody>
      </p:sp>
      <p:sp>
        <p:nvSpPr>
          <p:cNvPr id="19" name="Textfeld 18">
            <a:extLst>
              <a:ext uri="{FF2B5EF4-FFF2-40B4-BE49-F238E27FC236}">
                <a16:creationId xmlns:a16="http://schemas.microsoft.com/office/drawing/2014/main" id="{B78E7668-FFBF-C3F7-5DE4-872EB4A644BC}"/>
              </a:ext>
            </a:extLst>
          </p:cNvPr>
          <p:cNvSpPr txBox="1"/>
          <p:nvPr/>
        </p:nvSpPr>
        <p:spPr>
          <a:xfrm>
            <a:off x="10469765" y="3561032"/>
            <a:ext cx="327013" cy="132600"/>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100"/>
              <a:t>23 %</a:t>
            </a:r>
          </a:p>
        </p:txBody>
      </p:sp>
      <p:sp>
        <p:nvSpPr>
          <p:cNvPr id="21" name="Textfeld 20">
            <a:extLst>
              <a:ext uri="{FF2B5EF4-FFF2-40B4-BE49-F238E27FC236}">
                <a16:creationId xmlns:a16="http://schemas.microsoft.com/office/drawing/2014/main" id="{A2EBA06C-3C36-F046-7D17-6598D12C239E}"/>
              </a:ext>
            </a:extLst>
          </p:cNvPr>
          <p:cNvSpPr txBox="1"/>
          <p:nvPr/>
        </p:nvSpPr>
        <p:spPr>
          <a:xfrm>
            <a:off x="9585840" y="4192630"/>
            <a:ext cx="327013"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100">
                <a:solidFill>
                  <a:schemeClr val="accent1"/>
                </a:solidFill>
              </a:rPr>
              <a:t>34 %</a:t>
            </a:r>
          </a:p>
        </p:txBody>
      </p:sp>
      <p:sp>
        <p:nvSpPr>
          <p:cNvPr id="22" name="Textfeld 21">
            <a:extLst>
              <a:ext uri="{FF2B5EF4-FFF2-40B4-BE49-F238E27FC236}">
                <a16:creationId xmlns:a16="http://schemas.microsoft.com/office/drawing/2014/main" id="{27E05977-28FD-151B-F3B5-CB89A0B429BE}"/>
              </a:ext>
            </a:extLst>
          </p:cNvPr>
          <p:cNvSpPr txBox="1"/>
          <p:nvPr/>
        </p:nvSpPr>
        <p:spPr>
          <a:xfrm>
            <a:off x="10469767" y="4144425"/>
            <a:ext cx="327014"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100">
                <a:solidFill>
                  <a:schemeClr val="accent1"/>
                </a:solidFill>
              </a:rPr>
              <a:t>42 %</a:t>
            </a:r>
          </a:p>
        </p:txBody>
      </p:sp>
      <p:sp>
        <p:nvSpPr>
          <p:cNvPr id="23" name="Textfeld 22">
            <a:extLst>
              <a:ext uri="{FF2B5EF4-FFF2-40B4-BE49-F238E27FC236}">
                <a16:creationId xmlns:a16="http://schemas.microsoft.com/office/drawing/2014/main" id="{56B737AC-9F07-8ECE-F6EA-EEA56993192F}"/>
              </a:ext>
            </a:extLst>
          </p:cNvPr>
          <p:cNvSpPr txBox="1"/>
          <p:nvPr/>
        </p:nvSpPr>
        <p:spPr>
          <a:xfrm>
            <a:off x="5470910" y="3264948"/>
            <a:ext cx="664231" cy="925510"/>
          </a:xfrm>
          <a:prstGeom prst="rect">
            <a:avLst/>
          </a:prstGeom>
          <a:noFill/>
        </p:spPr>
        <p:txBody>
          <a:bodyPr wrap="square" lIns="0" tIns="0" rIns="0" bIns="0" rtlCol="0">
            <a:spAutoFit/>
          </a:bodyPr>
          <a:lstStyle>
            <a:defPPr>
              <a:defRPr lang="de-DE"/>
            </a:defPPr>
            <a:lvl1pPr algn="ctr">
              <a:lnSpc>
                <a:spcPts val="1200"/>
              </a:lnSpc>
              <a:defRPr sz="1200" b="1">
                <a:solidFill>
                  <a:schemeClr val="bg1"/>
                </a:solidFill>
              </a:defRPr>
            </a:lvl1pPr>
          </a:lstStyle>
          <a:p>
            <a:r>
              <a:rPr lang="de-DE" sz="1100"/>
              <a:t>Mit </a:t>
            </a:r>
          </a:p>
          <a:p>
            <a:r>
              <a:rPr lang="de-DE" sz="1100"/>
              <a:t>Wahr-schein-</a:t>
            </a:r>
            <a:r>
              <a:rPr lang="de-DE" sz="1100" err="1"/>
              <a:t>lichkeit</a:t>
            </a:r>
            <a:r>
              <a:rPr lang="de-DE" sz="1100"/>
              <a:t> CSPH</a:t>
            </a:r>
          </a:p>
          <a:p>
            <a:r>
              <a:rPr lang="de-DE" sz="1100"/>
              <a:t>100%</a:t>
            </a:r>
          </a:p>
        </p:txBody>
      </p:sp>
      <p:sp>
        <p:nvSpPr>
          <p:cNvPr id="24" name="Textfeld 23">
            <a:extLst>
              <a:ext uri="{FF2B5EF4-FFF2-40B4-BE49-F238E27FC236}">
                <a16:creationId xmlns:a16="http://schemas.microsoft.com/office/drawing/2014/main" id="{FE4A61C5-A17F-76C4-6F55-B50FB7995A2E}"/>
              </a:ext>
            </a:extLst>
          </p:cNvPr>
          <p:cNvSpPr txBox="1"/>
          <p:nvPr/>
        </p:nvSpPr>
        <p:spPr>
          <a:xfrm>
            <a:off x="6594407" y="2763343"/>
            <a:ext cx="222818" cy="129266"/>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pPr>
              <a:lnSpc>
                <a:spcPts val="1000"/>
              </a:lnSpc>
            </a:pPr>
            <a:r>
              <a:rPr lang="de-DE" sz="1000"/>
              <a:t>6 %</a:t>
            </a:r>
          </a:p>
        </p:txBody>
      </p:sp>
      <p:sp>
        <p:nvSpPr>
          <p:cNvPr id="25" name="Textfeld 24">
            <a:extLst>
              <a:ext uri="{FF2B5EF4-FFF2-40B4-BE49-F238E27FC236}">
                <a16:creationId xmlns:a16="http://schemas.microsoft.com/office/drawing/2014/main" id="{129BF0BA-47AB-E04B-4C70-86E238AA5BD9}"/>
              </a:ext>
            </a:extLst>
          </p:cNvPr>
          <p:cNvSpPr txBox="1"/>
          <p:nvPr/>
        </p:nvSpPr>
        <p:spPr>
          <a:xfrm>
            <a:off x="7432862" y="2823710"/>
            <a:ext cx="330219" cy="129266"/>
          </a:xfrm>
          <a:prstGeom prst="rect">
            <a:avLst/>
          </a:prstGeom>
          <a:noFill/>
        </p:spPr>
        <p:txBody>
          <a:bodyPr wrap="none" lIns="0" tIns="0" rIns="0" bIns="0" rtlCol="0">
            <a:spAutoFit/>
          </a:bodyPr>
          <a:lstStyle/>
          <a:p>
            <a:pPr algn="ctr">
              <a:lnSpc>
                <a:spcPts val="1000"/>
              </a:lnSpc>
            </a:pPr>
            <a:r>
              <a:rPr lang="de-DE" sz="1000" b="1">
                <a:solidFill>
                  <a:schemeClr val="bg1"/>
                </a:solidFill>
              </a:rPr>
              <a:t> 14 %</a:t>
            </a:r>
          </a:p>
        </p:txBody>
      </p:sp>
      <p:sp>
        <p:nvSpPr>
          <p:cNvPr id="26" name="Textfeld 25">
            <a:extLst>
              <a:ext uri="{FF2B5EF4-FFF2-40B4-BE49-F238E27FC236}">
                <a16:creationId xmlns:a16="http://schemas.microsoft.com/office/drawing/2014/main" id="{48A2A401-42FE-0C56-0EB4-344C808D2323}"/>
              </a:ext>
            </a:extLst>
          </p:cNvPr>
          <p:cNvSpPr txBox="1"/>
          <p:nvPr/>
        </p:nvSpPr>
        <p:spPr>
          <a:xfrm>
            <a:off x="6542312" y="3285868"/>
            <a:ext cx="327013" cy="132600"/>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100"/>
              <a:t>6 3%</a:t>
            </a:r>
          </a:p>
        </p:txBody>
      </p:sp>
      <p:sp>
        <p:nvSpPr>
          <p:cNvPr id="27" name="Textfeld 26">
            <a:extLst>
              <a:ext uri="{FF2B5EF4-FFF2-40B4-BE49-F238E27FC236}">
                <a16:creationId xmlns:a16="http://schemas.microsoft.com/office/drawing/2014/main" id="{2717E0F7-94B5-41CC-AEFA-4036EA5D1F0F}"/>
              </a:ext>
            </a:extLst>
          </p:cNvPr>
          <p:cNvSpPr txBox="1"/>
          <p:nvPr/>
        </p:nvSpPr>
        <p:spPr>
          <a:xfrm>
            <a:off x="7434466" y="3129232"/>
            <a:ext cx="327013" cy="132600"/>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1100"/>
              <a:t>29 %</a:t>
            </a:r>
          </a:p>
        </p:txBody>
      </p:sp>
      <p:sp>
        <p:nvSpPr>
          <p:cNvPr id="28" name="Textfeld 27">
            <a:extLst>
              <a:ext uri="{FF2B5EF4-FFF2-40B4-BE49-F238E27FC236}">
                <a16:creationId xmlns:a16="http://schemas.microsoft.com/office/drawing/2014/main" id="{921A8620-9568-3AE3-6943-FF1CAE7BC16D}"/>
              </a:ext>
            </a:extLst>
          </p:cNvPr>
          <p:cNvSpPr txBox="1"/>
          <p:nvPr/>
        </p:nvSpPr>
        <p:spPr>
          <a:xfrm>
            <a:off x="6531292" y="4179930"/>
            <a:ext cx="327013"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100">
                <a:solidFill>
                  <a:schemeClr val="accent1"/>
                </a:solidFill>
              </a:rPr>
              <a:t>31 %</a:t>
            </a:r>
          </a:p>
        </p:txBody>
      </p:sp>
      <p:sp>
        <p:nvSpPr>
          <p:cNvPr id="29" name="Textfeld 28">
            <a:extLst>
              <a:ext uri="{FF2B5EF4-FFF2-40B4-BE49-F238E27FC236}">
                <a16:creationId xmlns:a16="http://schemas.microsoft.com/office/drawing/2014/main" id="{9B02A002-C9B2-CF1D-FB16-93B191490819}"/>
              </a:ext>
            </a:extLst>
          </p:cNvPr>
          <p:cNvSpPr txBox="1"/>
          <p:nvPr/>
        </p:nvSpPr>
        <p:spPr>
          <a:xfrm>
            <a:off x="7434468" y="4131725"/>
            <a:ext cx="327013" cy="15388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1100">
                <a:solidFill>
                  <a:schemeClr val="accent1"/>
                </a:solidFill>
              </a:rPr>
              <a:t>57 %</a:t>
            </a:r>
          </a:p>
        </p:txBody>
      </p:sp>
      <p:sp>
        <p:nvSpPr>
          <p:cNvPr id="30" name="Textfeld 29">
            <a:extLst>
              <a:ext uri="{FF2B5EF4-FFF2-40B4-BE49-F238E27FC236}">
                <a16:creationId xmlns:a16="http://schemas.microsoft.com/office/drawing/2014/main" id="{877742F6-1216-516E-047A-DF7F53AD88F2}"/>
              </a:ext>
            </a:extLst>
          </p:cNvPr>
          <p:cNvSpPr txBox="1"/>
          <p:nvPr/>
        </p:nvSpPr>
        <p:spPr>
          <a:xfrm>
            <a:off x="3570365" y="2736928"/>
            <a:ext cx="201978" cy="128240"/>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pPr>
              <a:lnSpc>
                <a:spcPts val="1000"/>
              </a:lnSpc>
            </a:pPr>
            <a:r>
              <a:rPr lang="de-DE" sz="900"/>
              <a:t>5 %</a:t>
            </a:r>
          </a:p>
        </p:txBody>
      </p:sp>
      <p:sp>
        <p:nvSpPr>
          <p:cNvPr id="31" name="Textfeld 30">
            <a:extLst>
              <a:ext uri="{FF2B5EF4-FFF2-40B4-BE49-F238E27FC236}">
                <a16:creationId xmlns:a16="http://schemas.microsoft.com/office/drawing/2014/main" id="{7A68C671-0DE3-43CF-1B88-9F1DDA107730}"/>
              </a:ext>
            </a:extLst>
          </p:cNvPr>
          <p:cNvSpPr txBox="1"/>
          <p:nvPr/>
        </p:nvSpPr>
        <p:spPr>
          <a:xfrm>
            <a:off x="4473541" y="2739309"/>
            <a:ext cx="201978" cy="128240"/>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pPr>
              <a:lnSpc>
                <a:spcPts val="1000"/>
              </a:lnSpc>
            </a:pPr>
            <a:r>
              <a:rPr lang="de-DE" sz="900"/>
              <a:t>5 %</a:t>
            </a:r>
          </a:p>
        </p:txBody>
      </p:sp>
      <p:sp>
        <p:nvSpPr>
          <p:cNvPr id="34" name="Textfeld 33">
            <a:extLst>
              <a:ext uri="{FF2B5EF4-FFF2-40B4-BE49-F238E27FC236}">
                <a16:creationId xmlns:a16="http://schemas.microsoft.com/office/drawing/2014/main" id="{FC7D688B-5D0F-EE53-5C50-477871C4A6BA}"/>
              </a:ext>
            </a:extLst>
          </p:cNvPr>
          <p:cNvSpPr txBox="1"/>
          <p:nvPr/>
        </p:nvSpPr>
        <p:spPr>
          <a:xfrm>
            <a:off x="4473541" y="2857522"/>
            <a:ext cx="201978" cy="128240"/>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900"/>
              <a:t>7 %</a:t>
            </a:r>
          </a:p>
        </p:txBody>
      </p:sp>
      <p:sp>
        <p:nvSpPr>
          <p:cNvPr id="35" name="Textfeld 34">
            <a:extLst>
              <a:ext uri="{FF2B5EF4-FFF2-40B4-BE49-F238E27FC236}">
                <a16:creationId xmlns:a16="http://schemas.microsoft.com/office/drawing/2014/main" id="{31A2C918-1B60-C26D-28D7-3CBC53F415CD}"/>
              </a:ext>
            </a:extLst>
          </p:cNvPr>
          <p:cNvSpPr txBox="1"/>
          <p:nvPr/>
        </p:nvSpPr>
        <p:spPr>
          <a:xfrm>
            <a:off x="3521470" y="3662227"/>
            <a:ext cx="299762" cy="14516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900">
                <a:solidFill>
                  <a:schemeClr val="accent1"/>
                </a:solidFill>
              </a:rPr>
              <a:t> 81 %</a:t>
            </a:r>
          </a:p>
        </p:txBody>
      </p:sp>
      <p:sp>
        <p:nvSpPr>
          <p:cNvPr id="36" name="Textfeld 35">
            <a:extLst>
              <a:ext uri="{FF2B5EF4-FFF2-40B4-BE49-F238E27FC236}">
                <a16:creationId xmlns:a16="http://schemas.microsoft.com/office/drawing/2014/main" id="{E1D7939B-6B4C-790B-3C70-EE322A090A9A}"/>
              </a:ext>
            </a:extLst>
          </p:cNvPr>
          <p:cNvSpPr txBox="1"/>
          <p:nvPr/>
        </p:nvSpPr>
        <p:spPr>
          <a:xfrm>
            <a:off x="4439878" y="3591067"/>
            <a:ext cx="269304" cy="145168"/>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900">
                <a:solidFill>
                  <a:schemeClr val="accent1"/>
                </a:solidFill>
              </a:rPr>
              <a:t>88 %</a:t>
            </a:r>
          </a:p>
        </p:txBody>
      </p:sp>
      <p:sp>
        <p:nvSpPr>
          <p:cNvPr id="37" name="Textfeld 36">
            <a:extLst>
              <a:ext uri="{FF2B5EF4-FFF2-40B4-BE49-F238E27FC236}">
                <a16:creationId xmlns:a16="http://schemas.microsoft.com/office/drawing/2014/main" id="{37BC6039-B54C-E67E-0F01-9AA3F5C93875}"/>
              </a:ext>
            </a:extLst>
          </p:cNvPr>
          <p:cNvSpPr txBox="1"/>
          <p:nvPr/>
        </p:nvSpPr>
        <p:spPr>
          <a:xfrm>
            <a:off x="2455144" y="3406948"/>
            <a:ext cx="662041" cy="606833"/>
          </a:xfrm>
          <a:prstGeom prst="rect">
            <a:avLst/>
          </a:prstGeom>
          <a:noFill/>
        </p:spPr>
        <p:txBody>
          <a:bodyPr wrap="none" lIns="0" tIns="0" rIns="0" bIns="0" rtlCol="0">
            <a:spAutoFit/>
          </a:bodyPr>
          <a:lstStyle>
            <a:defPPr>
              <a:defRPr lang="de-DE"/>
            </a:defPPr>
            <a:lvl1pPr algn="ctr">
              <a:lnSpc>
                <a:spcPts val="1200"/>
              </a:lnSpc>
              <a:defRPr sz="1200" b="1">
                <a:solidFill>
                  <a:schemeClr val="bg1"/>
                </a:solidFill>
              </a:defRPr>
            </a:lvl1pPr>
          </a:lstStyle>
          <a:p>
            <a:r>
              <a:rPr lang="de-DE" sz="900">
                <a:solidFill>
                  <a:schemeClr val="accent1"/>
                </a:solidFill>
              </a:rPr>
              <a:t>Geringes/</a:t>
            </a:r>
            <a:br>
              <a:rPr lang="de-DE" sz="900">
                <a:solidFill>
                  <a:schemeClr val="accent1"/>
                </a:solidFill>
              </a:rPr>
            </a:br>
            <a:r>
              <a:rPr lang="de-DE" sz="900">
                <a:solidFill>
                  <a:schemeClr val="accent1"/>
                </a:solidFill>
              </a:rPr>
              <a:t>kein Risiko </a:t>
            </a:r>
          </a:p>
          <a:p>
            <a:r>
              <a:rPr lang="de-DE" sz="900">
                <a:solidFill>
                  <a:schemeClr val="accent1"/>
                </a:solidFill>
              </a:rPr>
              <a:t>für CSPH</a:t>
            </a:r>
          </a:p>
          <a:p>
            <a:r>
              <a:rPr lang="de-DE" sz="900">
                <a:solidFill>
                  <a:schemeClr val="accent1"/>
                </a:solidFill>
              </a:rPr>
              <a:t>100 %</a:t>
            </a:r>
          </a:p>
        </p:txBody>
      </p:sp>
      <p:sp>
        <p:nvSpPr>
          <p:cNvPr id="38" name="Textfeld 37">
            <a:extLst>
              <a:ext uri="{FF2B5EF4-FFF2-40B4-BE49-F238E27FC236}">
                <a16:creationId xmlns:a16="http://schemas.microsoft.com/office/drawing/2014/main" id="{BBFF57AF-AF6D-90A9-ACC3-C5B83FD1F8F8}"/>
              </a:ext>
            </a:extLst>
          </p:cNvPr>
          <p:cNvSpPr txBox="1"/>
          <p:nvPr/>
        </p:nvSpPr>
        <p:spPr>
          <a:xfrm>
            <a:off x="3536703" y="2909369"/>
            <a:ext cx="269304" cy="128240"/>
          </a:xfrm>
          <a:prstGeom prst="rect">
            <a:avLst/>
          </a:prstGeom>
          <a:noFill/>
        </p:spPr>
        <p:txBody>
          <a:bodyPr wrap="none" lIns="0" tIns="0" rIns="0" bIns="0" rtlCol="0">
            <a:spAutoFit/>
          </a:bodyPr>
          <a:lstStyle>
            <a:defPPr>
              <a:defRPr lang="de-DE"/>
            </a:defPPr>
            <a:lvl1pPr algn="ctr">
              <a:lnSpc>
                <a:spcPts val="1000"/>
              </a:lnSpc>
              <a:defRPr sz="1200" b="1">
                <a:solidFill>
                  <a:schemeClr val="bg1"/>
                </a:solidFill>
              </a:defRPr>
            </a:lvl1pPr>
          </a:lstStyle>
          <a:p>
            <a:r>
              <a:rPr lang="de-DE" sz="900"/>
              <a:t>14 %</a:t>
            </a:r>
          </a:p>
        </p:txBody>
      </p:sp>
      <p:grpSp>
        <p:nvGrpSpPr>
          <p:cNvPr id="47" name="Gruppieren 46">
            <a:extLst>
              <a:ext uri="{FF2B5EF4-FFF2-40B4-BE49-F238E27FC236}">
                <a16:creationId xmlns:a16="http://schemas.microsoft.com/office/drawing/2014/main" id="{F0CC7CCE-5FBE-E76D-EF65-919C824E2C25}"/>
              </a:ext>
            </a:extLst>
          </p:cNvPr>
          <p:cNvGrpSpPr/>
          <p:nvPr/>
        </p:nvGrpSpPr>
        <p:grpSpPr>
          <a:xfrm>
            <a:off x="850531" y="3137741"/>
            <a:ext cx="1358176" cy="1244312"/>
            <a:chOff x="660031" y="3591211"/>
            <a:chExt cx="1358176" cy="1244312"/>
          </a:xfrm>
        </p:grpSpPr>
        <p:sp>
          <p:nvSpPr>
            <p:cNvPr id="39" name="Rechteck 38">
              <a:extLst>
                <a:ext uri="{FF2B5EF4-FFF2-40B4-BE49-F238E27FC236}">
                  <a16:creationId xmlns:a16="http://schemas.microsoft.com/office/drawing/2014/main" id="{1BA2A937-7D2F-EFD8-CF2E-1A98ECAB51A7}"/>
                </a:ext>
              </a:extLst>
            </p:cNvPr>
            <p:cNvSpPr/>
            <p:nvPr/>
          </p:nvSpPr>
          <p:spPr>
            <a:xfrm>
              <a:off x="660033" y="4496219"/>
              <a:ext cx="164673" cy="278498"/>
            </a:xfrm>
            <a:prstGeom prst="rect">
              <a:avLst/>
            </a:prstGeom>
            <a:solidFill>
              <a:schemeClr val="accent5">
                <a:lumMod val="20000"/>
                <a:lumOff val="80000"/>
              </a:schemeClr>
            </a:solidFill>
            <a:ln w="9525" cap="flat">
              <a:noFill/>
              <a:prstDash val="solid"/>
              <a:miter/>
            </a:ln>
          </p:spPr>
          <p:txBody>
            <a:bodyPr rtlCol="0" anchor="ctr"/>
            <a:lstStyle/>
            <a:p>
              <a:pPr algn="l"/>
              <a:endParaRPr lang="de-DE" sz="1600"/>
            </a:p>
          </p:txBody>
        </p:sp>
        <p:sp>
          <p:nvSpPr>
            <p:cNvPr id="40" name="Rechteck 39">
              <a:extLst>
                <a:ext uri="{FF2B5EF4-FFF2-40B4-BE49-F238E27FC236}">
                  <a16:creationId xmlns:a16="http://schemas.microsoft.com/office/drawing/2014/main" id="{F6973923-A0FF-4C32-B0A9-C4D82BF8F746}"/>
                </a:ext>
              </a:extLst>
            </p:cNvPr>
            <p:cNvSpPr/>
            <p:nvPr/>
          </p:nvSpPr>
          <p:spPr>
            <a:xfrm>
              <a:off x="660032" y="4054670"/>
              <a:ext cx="164673" cy="278498"/>
            </a:xfrm>
            <a:prstGeom prst="rect">
              <a:avLst/>
            </a:prstGeom>
            <a:solidFill>
              <a:srgbClr val="3B97DE"/>
            </a:solidFill>
            <a:ln w="9525" cap="flat">
              <a:noFill/>
              <a:prstDash val="solid"/>
              <a:miter/>
            </a:ln>
          </p:spPr>
          <p:txBody>
            <a:bodyPr rtlCol="0" anchor="ctr"/>
            <a:lstStyle/>
            <a:p>
              <a:pPr algn="l"/>
              <a:endParaRPr lang="de-DE" sz="1600"/>
            </a:p>
          </p:txBody>
        </p:sp>
        <p:sp>
          <p:nvSpPr>
            <p:cNvPr id="41" name="Rechteck 40">
              <a:extLst>
                <a:ext uri="{FF2B5EF4-FFF2-40B4-BE49-F238E27FC236}">
                  <a16:creationId xmlns:a16="http://schemas.microsoft.com/office/drawing/2014/main" id="{4D15B8FF-2C00-A7D2-D16B-491E9EE2D160}"/>
                </a:ext>
              </a:extLst>
            </p:cNvPr>
            <p:cNvSpPr/>
            <p:nvPr/>
          </p:nvSpPr>
          <p:spPr>
            <a:xfrm>
              <a:off x="660031" y="3591211"/>
              <a:ext cx="164673" cy="278498"/>
            </a:xfrm>
            <a:prstGeom prst="rect">
              <a:avLst/>
            </a:prstGeom>
            <a:solidFill>
              <a:schemeClr val="accent1"/>
            </a:solidFill>
            <a:ln w="9525" cap="flat">
              <a:noFill/>
              <a:prstDash val="solid"/>
              <a:miter/>
            </a:ln>
          </p:spPr>
          <p:txBody>
            <a:bodyPr rtlCol="0" anchor="ctr"/>
            <a:lstStyle/>
            <a:p>
              <a:pPr algn="l"/>
              <a:endParaRPr lang="de-DE" sz="1600"/>
            </a:p>
          </p:txBody>
        </p:sp>
        <p:sp>
          <p:nvSpPr>
            <p:cNvPr id="43" name="Textfeld 42">
              <a:extLst>
                <a:ext uri="{FF2B5EF4-FFF2-40B4-BE49-F238E27FC236}">
                  <a16:creationId xmlns:a16="http://schemas.microsoft.com/office/drawing/2014/main" id="{115DA700-B281-549B-0F6A-614BE037CE6E}"/>
                </a:ext>
              </a:extLst>
            </p:cNvPr>
            <p:cNvSpPr txBox="1"/>
            <p:nvPr/>
          </p:nvSpPr>
          <p:spPr>
            <a:xfrm>
              <a:off x="830297" y="4435413"/>
              <a:ext cx="1187910" cy="400110"/>
            </a:xfrm>
            <a:prstGeom prst="rect">
              <a:avLst/>
            </a:prstGeom>
            <a:noFill/>
          </p:spPr>
          <p:txBody>
            <a:bodyPr wrap="square">
              <a:spAutoFit/>
            </a:bodyPr>
            <a:lstStyle/>
            <a:p>
              <a:r>
                <a:rPr lang="de-DE" sz="1000">
                  <a:solidFill>
                    <a:schemeClr val="accent1"/>
                  </a:solidFill>
                </a:rPr>
                <a:t>Geringes/kein Risiko für CSPH</a:t>
              </a:r>
            </a:p>
          </p:txBody>
        </p:sp>
        <p:sp>
          <p:nvSpPr>
            <p:cNvPr id="44" name="Textfeld 43">
              <a:extLst>
                <a:ext uri="{FF2B5EF4-FFF2-40B4-BE49-F238E27FC236}">
                  <a16:creationId xmlns:a16="http://schemas.microsoft.com/office/drawing/2014/main" id="{B31E929F-DF6B-7E63-0692-4A8BBAB9B563}"/>
                </a:ext>
              </a:extLst>
            </p:cNvPr>
            <p:cNvSpPr txBox="1"/>
            <p:nvPr/>
          </p:nvSpPr>
          <p:spPr>
            <a:xfrm>
              <a:off x="819167" y="3993864"/>
              <a:ext cx="1199040" cy="400110"/>
            </a:xfrm>
            <a:prstGeom prst="rect">
              <a:avLst/>
            </a:prstGeom>
            <a:noFill/>
          </p:spPr>
          <p:txBody>
            <a:bodyPr wrap="square">
              <a:spAutoFit/>
            </a:bodyPr>
            <a:lstStyle/>
            <a:p>
              <a:r>
                <a:rPr lang="de-DE" sz="1000">
                  <a:solidFill>
                    <a:schemeClr val="accent1"/>
                  </a:solidFill>
                </a:rPr>
                <a:t>Mit Wahrschein-</a:t>
              </a:r>
              <a:r>
                <a:rPr lang="de-DE" sz="1000" err="1">
                  <a:solidFill>
                    <a:schemeClr val="accent1"/>
                  </a:solidFill>
                </a:rPr>
                <a:t>lichkeit</a:t>
              </a:r>
              <a:r>
                <a:rPr lang="de-DE" sz="1000">
                  <a:solidFill>
                    <a:schemeClr val="accent1"/>
                  </a:solidFill>
                </a:rPr>
                <a:t> CSPH</a:t>
              </a:r>
            </a:p>
          </p:txBody>
        </p:sp>
        <p:sp>
          <p:nvSpPr>
            <p:cNvPr id="45" name="Textfeld 44">
              <a:extLst>
                <a:ext uri="{FF2B5EF4-FFF2-40B4-BE49-F238E27FC236}">
                  <a16:creationId xmlns:a16="http://schemas.microsoft.com/office/drawing/2014/main" id="{CD6F31E5-0B05-364D-FFDC-926D654F6991}"/>
                </a:ext>
              </a:extLst>
            </p:cNvPr>
            <p:cNvSpPr txBox="1"/>
            <p:nvPr/>
          </p:nvSpPr>
          <p:spPr>
            <a:xfrm>
              <a:off x="812675" y="3607350"/>
              <a:ext cx="1094502" cy="246221"/>
            </a:xfrm>
            <a:prstGeom prst="rect">
              <a:avLst/>
            </a:prstGeom>
            <a:noFill/>
          </p:spPr>
          <p:txBody>
            <a:bodyPr wrap="square">
              <a:spAutoFit/>
            </a:bodyPr>
            <a:lstStyle/>
            <a:p>
              <a:r>
                <a:rPr lang="de-DE" sz="1000">
                  <a:solidFill>
                    <a:schemeClr val="accent1"/>
                  </a:solidFill>
                </a:rPr>
                <a:t>CSPH</a:t>
              </a:r>
            </a:p>
          </p:txBody>
        </p:sp>
      </p:grpSp>
      <p:grpSp>
        <p:nvGrpSpPr>
          <p:cNvPr id="42" name="Gruppieren 41">
            <a:extLst>
              <a:ext uri="{FF2B5EF4-FFF2-40B4-BE49-F238E27FC236}">
                <a16:creationId xmlns:a16="http://schemas.microsoft.com/office/drawing/2014/main" id="{E2114AA5-67D6-ED9F-D6B4-97F69E515D90}"/>
              </a:ext>
            </a:extLst>
          </p:cNvPr>
          <p:cNvGrpSpPr/>
          <p:nvPr/>
        </p:nvGrpSpPr>
        <p:grpSpPr>
          <a:xfrm>
            <a:off x="2307868" y="4732523"/>
            <a:ext cx="2721823" cy="255162"/>
            <a:chOff x="2307868" y="4893893"/>
            <a:chExt cx="2721823" cy="255162"/>
          </a:xfrm>
        </p:grpSpPr>
        <p:sp>
          <p:nvSpPr>
            <p:cNvPr id="20" name="Rechteck 19">
              <a:extLst>
                <a:ext uri="{FF2B5EF4-FFF2-40B4-BE49-F238E27FC236}">
                  <a16:creationId xmlns:a16="http://schemas.microsoft.com/office/drawing/2014/main" id="{0F9ECF4C-D534-09FB-0D98-DD339AF1D7CC}"/>
                </a:ext>
              </a:extLst>
            </p:cNvPr>
            <p:cNvSpPr/>
            <p:nvPr/>
          </p:nvSpPr>
          <p:spPr>
            <a:xfrm>
              <a:off x="2307868" y="4893893"/>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Baseline</a:t>
              </a:r>
            </a:p>
          </p:txBody>
        </p:sp>
        <p:sp>
          <p:nvSpPr>
            <p:cNvPr id="32" name="Rechteck 31">
              <a:extLst>
                <a:ext uri="{FF2B5EF4-FFF2-40B4-BE49-F238E27FC236}">
                  <a16:creationId xmlns:a16="http://schemas.microsoft.com/office/drawing/2014/main" id="{342BEC20-CD04-89F3-DFB6-23533B607C86}"/>
                </a:ext>
              </a:extLst>
            </p:cNvPr>
            <p:cNvSpPr/>
            <p:nvPr/>
          </p:nvSpPr>
          <p:spPr>
            <a:xfrm>
              <a:off x="3233490" y="4893893"/>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Jahr 1</a:t>
              </a:r>
            </a:p>
          </p:txBody>
        </p:sp>
        <p:sp>
          <p:nvSpPr>
            <p:cNvPr id="33" name="Rechteck 32">
              <a:extLst>
                <a:ext uri="{FF2B5EF4-FFF2-40B4-BE49-F238E27FC236}">
                  <a16:creationId xmlns:a16="http://schemas.microsoft.com/office/drawing/2014/main" id="{80A46707-227B-806D-CA99-7CEF905CE3F8}"/>
                </a:ext>
              </a:extLst>
            </p:cNvPr>
            <p:cNvSpPr/>
            <p:nvPr/>
          </p:nvSpPr>
          <p:spPr>
            <a:xfrm>
              <a:off x="4129209" y="4902167"/>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Jahr 2</a:t>
              </a:r>
            </a:p>
          </p:txBody>
        </p:sp>
      </p:grpSp>
      <p:grpSp>
        <p:nvGrpSpPr>
          <p:cNvPr id="48" name="Gruppieren 47">
            <a:extLst>
              <a:ext uri="{FF2B5EF4-FFF2-40B4-BE49-F238E27FC236}">
                <a16:creationId xmlns:a16="http://schemas.microsoft.com/office/drawing/2014/main" id="{68D851B8-140D-27FC-3376-BF0F9265BBA3}"/>
              </a:ext>
            </a:extLst>
          </p:cNvPr>
          <p:cNvGrpSpPr/>
          <p:nvPr/>
        </p:nvGrpSpPr>
        <p:grpSpPr>
          <a:xfrm>
            <a:off x="5341480" y="4732523"/>
            <a:ext cx="2727109" cy="261601"/>
            <a:chOff x="2256549" y="4887454"/>
            <a:chExt cx="2727109" cy="261601"/>
          </a:xfrm>
        </p:grpSpPr>
        <p:sp>
          <p:nvSpPr>
            <p:cNvPr id="49" name="Rechteck 48">
              <a:extLst>
                <a:ext uri="{FF2B5EF4-FFF2-40B4-BE49-F238E27FC236}">
                  <a16:creationId xmlns:a16="http://schemas.microsoft.com/office/drawing/2014/main" id="{4218D0D5-57ED-A6F7-19DA-C676F4F7023D}"/>
                </a:ext>
              </a:extLst>
            </p:cNvPr>
            <p:cNvSpPr/>
            <p:nvPr/>
          </p:nvSpPr>
          <p:spPr>
            <a:xfrm>
              <a:off x="2256549" y="4887454"/>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Baseline</a:t>
              </a:r>
            </a:p>
          </p:txBody>
        </p:sp>
        <p:sp>
          <p:nvSpPr>
            <p:cNvPr id="50" name="Rechteck 49">
              <a:extLst>
                <a:ext uri="{FF2B5EF4-FFF2-40B4-BE49-F238E27FC236}">
                  <a16:creationId xmlns:a16="http://schemas.microsoft.com/office/drawing/2014/main" id="{728E6048-4357-FE38-74A6-BFF5A3D7ACDC}"/>
                </a:ext>
              </a:extLst>
            </p:cNvPr>
            <p:cNvSpPr/>
            <p:nvPr/>
          </p:nvSpPr>
          <p:spPr>
            <a:xfrm>
              <a:off x="3204919" y="4893893"/>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Jahr 1</a:t>
              </a:r>
            </a:p>
          </p:txBody>
        </p:sp>
        <p:sp>
          <p:nvSpPr>
            <p:cNvPr id="51" name="Rechteck 50">
              <a:extLst>
                <a:ext uri="{FF2B5EF4-FFF2-40B4-BE49-F238E27FC236}">
                  <a16:creationId xmlns:a16="http://schemas.microsoft.com/office/drawing/2014/main" id="{1A17F3E0-FCD7-8868-D7D6-59A63934F60F}"/>
                </a:ext>
              </a:extLst>
            </p:cNvPr>
            <p:cNvSpPr/>
            <p:nvPr/>
          </p:nvSpPr>
          <p:spPr>
            <a:xfrm>
              <a:off x="4083176" y="4902167"/>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Jahr 2</a:t>
              </a:r>
            </a:p>
          </p:txBody>
        </p:sp>
      </p:grpSp>
      <p:grpSp>
        <p:nvGrpSpPr>
          <p:cNvPr id="52" name="Gruppieren 51">
            <a:extLst>
              <a:ext uri="{FF2B5EF4-FFF2-40B4-BE49-F238E27FC236}">
                <a16:creationId xmlns:a16="http://schemas.microsoft.com/office/drawing/2014/main" id="{8268F30F-2985-1963-6118-9BDA2937CDB2}"/>
              </a:ext>
            </a:extLst>
          </p:cNvPr>
          <p:cNvGrpSpPr/>
          <p:nvPr/>
        </p:nvGrpSpPr>
        <p:grpSpPr>
          <a:xfrm>
            <a:off x="8391009" y="4706852"/>
            <a:ext cx="2715194" cy="261601"/>
            <a:chOff x="2266875" y="4887454"/>
            <a:chExt cx="2715194" cy="261601"/>
          </a:xfrm>
        </p:grpSpPr>
        <p:sp>
          <p:nvSpPr>
            <p:cNvPr id="53" name="Rechteck 52">
              <a:extLst>
                <a:ext uri="{FF2B5EF4-FFF2-40B4-BE49-F238E27FC236}">
                  <a16:creationId xmlns:a16="http://schemas.microsoft.com/office/drawing/2014/main" id="{B755B20C-CFF8-501D-2F47-63722C31649F}"/>
                </a:ext>
              </a:extLst>
            </p:cNvPr>
            <p:cNvSpPr/>
            <p:nvPr/>
          </p:nvSpPr>
          <p:spPr>
            <a:xfrm>
              <a:off x="2266875" y="4887454"/>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Baseline</a:t>
              </a:r>
            </a:p>
          </p:txBody>
        </p:sp>
        <p:sp>
          <p:nvSpPr>
            <p:cNvPr id="54" name="Rechteck 53">
              <a:extLst>
                <a:ext uri="{FF2B5EF4-FFF2-40B4-BE49-F238E27FC236}">
                  <a16:creationId xmlns:a16="http://schemas.microsoft.com/office/drawing/2014/main" id="{1506C12B-E4D3-4692-7361-64AD86C97FCA}"/>
                </a:ext>
              </a:extLst>
            </p:cNvPr>
            <p:cNvSpPr/>
            <p:nvPr/>
          </p:nvSpPr>
          <p:spPr>
            <a:xfrm>
              <a:off x="3197781" y="4893893"/>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Jahr 1</a:t>
              </a:r>
            </a:p>
          </p:txBody>
        </p:sp>
        <p:sp>
          <p:nvSpPr>
            <p:cNvPr id="55" name="Rechteck 54">
              <a:extLst>
                <a:ext uri="{FF2B5EF4-FFF2-40B4-BE49-F238E27FC236}">
                  <a16:creationId xmlns:a16="http://schemas.microsoft.com/office/drawing/2014/main" id="{E7E08261-3CEF-8590-AEBF-870630136875}"/>
                </a:ext>
              </a:extLst>
            </p:cNvPr>
            <p:cNvSpPr/>
            <p:nvPr/>
          </p:nvSpPr>
          <p:spPr>
            <a:xfrm>
              <a:off x="4081587" y="4902167"/>
              <a:ext cx="900482" cy="246888"/>
            </a:xfrm>
            <a:prstGeom prst="rect">
              <a:avLst/>
            </a:prstGeom>
            <a:solidFill>
              <a:schemeClr val="bg1"/>
            </a:solidFill>
            <a:ln w="9525" cap="flat">
              <a:solidFill>
                <a:schemeClr val="bg1"/>
              </a:solidFill>
              <a:prstDash val="solid"/>
              <a:miter/>
            </a:ln>
          </p:spPr>
          <p:txBody>
            <a:bodyPr rtlCol="0" anchor="ctr"/>
            <a:lstStyle/>
            <a:p>
              <a:pPr algn="ctr"/>
              <a:r>
                <a:rPr lang="de-DE" sz="1100" b="1">
                  <a:solidFill>
                    <a:schemeClr val="tx2"/>
                  </a:solidFill>
                </a:rPr>
                <a:t>Jahr 2</a:t>
              </a:r>
            </a:p>
          </p:txBody>
        </p:sp>
      </p:grpSp>
    </p:spTree>
    <p:custDataLst>
      <p:tags r:id="rId1"/>
    </p:custDataLst>
    <p:extLst>
      <p:ext uri="{BB962C8B-B14F-4D97-AF65-F5344CB8AC3E}">
        <p14:creationId xmlns:p14="http://schemas.microsoft.com/office/powerpoint/2010/main" val="27751371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5D2BD-7E23-5F8C-324C-C2C5085F2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C840E-B3BC-178A-D3A7-1647CFAD3511}"/>
              </a:ext>
            </a:extLst>
          </p:cNvPr>
          <p:cNvSpPr>
            <a:spLocks noGrp="1"/>
          </p:cNvSpPr>
          <p:nvPr>
            <p:ph type="title"/>
          </p:nvPr>
        </p:nvSpPr>
        <p:spPr>
          <a:xfrm>
            <a:off x="648000" y="370090"/>
            <a:ext cx="10896000" cy="1296000"/>
          </a:xfrm>
        </p:spPr>
        <p:txBody>
          <a:bodyPr/>
          <a:lstStyle/>
          <a:p>
            <a:r>
              <a:rPr lang="de-DE" dirty="0"/>
              <a:t>Sicherheit von Resmetirom: </a:t>
            </a:r>
            <a:br>
              <a:rPr lang="de-DE" dirty="0"/>
            </a:br>
            <a:r>
              <a:rPr lang="de-DE" dirty="0"/>
              <a:t>Daten nach 2-jähriger Behandlung (Open-Label)</a:t>
            </a:r>
            <a:endParaRPr lang="en-US" dirty="0"/>
          </a:p>
        </p:txBody>
      </p:sp>
      <p:sp>
        <p:nvSpPr>
          <p:cNvPr id="4" name="Text Placeholder 3">
            <a:extLst>
              <a:ext uri="{FF2B5EF4-FFF2-40B4-BE49-F238E27FC236}">
                <a16:creationId xmlns:a16="http://schemas.microsoft.com/office/drawing/2014/main" id="{8E9C8B46-C6FE-7B8D-4B25-15C4EB69D4EC}"/>
              </a:ext>
            </a:extLst>
          </p:cNvPr>
          <p:cNvSpPr>
            <a:spLocks noGrp="1"/>
          </p:cNvSpPr>
          <p:nvPr>
            <p:ph type="body" sz="quarter" idx="15"/>
          </p:nvPr>
        </p:nvSpPr>
        <p:spPr>
          <a:xfrm>
            <a:off x="647699" y="6010275"/>
            <a:ext cx="7172325" cy="735013"/>
          </a:xfrm>
        </p:spPr>
        <p:txBody>
          <a:bodyPr/>
          <a:lstStyle/>
          <a:p>
            <a:r>
              <a:rPr lang="de-DE"/>
              <a:t>*Todesfälle sind Covid und metastasierter Krebs.</a:t>
            </a:r>
            <a:br>
              <a:rPr lang="de-DE"/>
            </a:br>
            <a:r>
              <a:rPr lang="de-DE"/>
              <a:t>**Bei einigen Patienten reichten die Daten zur Sicherheit der allgemeinen Nebenwirkungen über zwei Jahre hinaus.</a:t>
            </a:r>
            <a:br>
              <a:rPr lang="de-DE"/>
            </a:br>
            <a:r>
              <a:rPr lang="de-DE"/>
              <a:t>AE, adverse </a:t>
            </a:r>
            <a:r>
              <a:rPr lang="de-DE" err="1"/>
              <a:t>event</a:t>
            </a:r>
            <a:r>
              <a:rPr lang="de-DE"/>
              <a:t>, unerwünschtes Ereignis; MELD, </a:t>
            </a:r>
            <a:r>
              <a:rPr lang="de-DE" err="1"/>
              <a:t>model</a:t>
            </a:r>
            <a:r>
              <a:rPr lang="de-DE"/>
              <a:t> </a:t>
            </a:r>
            <a:r>
              <a:rPr lang="de-DE" err="1"/>
              <a:t>of</a:t>
            </a:r>
            <a:r>
              <a:rPr lang="de-DE"/>
              <a:t> end </a:t>
            </a:r>
            <a:r>
              <a:rPr lang="de-DE" err="1"/>
              <a:t>stage</a:t>
            </a:r>
            <a:r>
              <a:rPr lang="de-DE"/>
              <a:t> </a:t>
            </a:r>
            <a:r>
              <a:rPr lang="de-DE" err="1"/>
              <a:t>liver</a:t>
            </a:r>
            <a:r>
              <a:rPr lang="de-DE"/>
              <a:t> </a:t>
            </a:r>
            <a:r>
              <a:rPr lang="de-DE" err="1"/>
              <a:t>disease</a:t>
            </a:r>
            <a:r>
              <a:rPr lang="de-DE"/>
              <a:t>, Modell für Lebererkrankungen im Endstadium; SAE, </a:t>
            </a:r>
            <a:r>
              <a:rPr lang="de-DE" err="1"/>
              <a:t>serious</a:t>
            </a:r>
            <a:r>
              <a:rPr lang="de-DE"/>
              <a:t> adverse </a:t>
            </a:r>
            <a:r>
              <a:rPr lang="de-DE" err="1"/>
              <a:t>event</a:t>
            </a:r>
            <a:r>
              <a:rPr lang="de-DE"/>
              <a:t>, schwerwiegendes unerwünschtes Ereignis; TEAE, </a:t>
            </a:r>
            <a:r>
              <a:rPr lang="de-DE" err="1"/>
              <a:t>treatment</a:t>
            </a:r>
            <a:r>
              <a:rPr lang="de-DE"/>
              <a:t> emergent adverse </a:t>
            </a:r>
            <a:r>
              <a:rPr lang="de-DE" err="1"/>
              <a:t>events</a:t>
            </a:r>
            <a:r>
              <a:rPr lang="de-DE"/>
              <a:t>, unerwünschte Ereignisse, die bei der Behandlung auftreten.</a:t>
            </a:r>
            <a:endParaRPr lang="en-US"/>
          </a:p>
        </p:txBody>
      </p:sp>
      <p:sp>
        <p:nvSpPr>
          <p:cNvPr id="5" name="Text Placeholder 4">
            <a:extLst>
              <a:ext uri="{FF2B5EF4-FFF2-40B4-BE49-F238E27FC236}">
                <a16:creationId xmlns:a16="http://schemas.microsoft.com/office/drawing/2014/main" id="{692CD990-9959-E162-9E68-73210485390D}"/>
              </a:ext>
            </a:extLst>
          </p:cNvPr>
          <p:cNvSpPr>
            <a:spLocks noGrp="1"/>
          </p:cNvSpPr>
          <p:nvPr>
            <p:ph type="body" sz="quarter" idx="17"/>
          </p:nvPr>
        </p:nvSpPr>
        <p:spPr/>
        <p:txBody>
          <a:bodyPr/>
          <a:lstStyle/>
          <a:p>
            <a:r>
              <a:rPr lang="en-US"/>
              <a:t>Alkhouri N. et al. J Hepatol. 2025;82(Suppl.1):LBO-002.</a:t>
            </a:r>
          </a:p>
        </p:txBody>
      </p:sp>
      <p:graphicFrame>
        <p:nvGraphicFramePr>
          <p:cNvPr id="6" name="Tabelle 5">
            <a:extLst>
              <a:ext uri="{FF2B5EF4-FFF2-40B4-BE49-F238E27FC236}">
                <a16:creationId xmlns:a16="http://schemas.microsoft.com/office/drawing/2014/main" id="{98E23C7D-2FAF-9A75-5676-CB1DA194DEA4}"/>
              </a:ext>
            </a:extLst>
          </p:cNvPr>
          <p:cNvGraphicFramePr>
            <a:graphicFrameLocks noGrp="1"/>
          </p:cNvGraphicFramePr>
          <p:nvPr>
            <p:extLst>
              <p:ext uri="{D42A27DB-BD31-4B8C-83A1-F6EECF244321}">
                <p14:modId xmlns:p14="http://schemas.microsoft.com/office/powerpoint/2010/main" val="108902466"/>
              </p:ext>
            </p:extLst>
          </p:nvPr>
        </p:nvGraphicFramePr>
        <p:xfrm>
          <a:off x="647700" y="1850990"/>
          <a:ext cx="4276725" cy="1341173"/>
        </p:xfrm>
        <a:graphic>
          <a:graphicData uri="http://schemas.openxmlformats.org/drawingml/2006/table">
            <a:tbl>
              <a:tblPr firstRow="1" bandRow="1">
                <a:tableStyleId>{5C22544A-7EE6-4342-B048-85BDC9FD1C3A}</a:tableStyleId>
              </a:tblPr>
              <a:tblGrid>
                <a:gridCol w="2914650">
                  <a:extLst>
                    <a:ext uri="{9D8B030D-6E8A-4147-A177-3AD203B41FA5}">
                      <a16:colId xmlns:a16="http://schemas.microsoft.com/office/drawing/2014/main" val="4124567436"/>
                    </a:ext>
                  </a:extLst>
                </a:gridCol>
                <a:gridCol w="1362075">
                  <a:extLst>
                    <a:ext uri="{9D8B030D-6E8A-4147-A177-3AD203B41FA5}">
                      <a16:colId xmlns:a16="http://schemas.microsoft.com/office/drawing/2014/main" val="2847199416"/>
                    </a:ext>
                  </a:extLst>
                </a:gridCol>
              </a:tblGrid>
              <a:tr h="289613">
                <a:tc>
                  <a:txBody>
                    <a:bodyPr/>
                    <a:lstStyle/>
                    <a:p>
                      <a:r>
                        <a:rPr lang="de-DE" sz="900"/>
                        <a:t>Zusammenfassung der AE (2 Jahre Behandlung)</a:t>
                      </a:r>
                    </a:p>
                  </a:txBody>
                  <a:tcPr/>
                </a:tc>
                <a:tc>
                  <a:txBody>
                    <a:bodyPr/>
                    <a:lstStyle/>
                    <a:p>
                      <a:pPr algn="ctr"/>
                      <a:r>
                        <a:rPr lang="de-DE" sz="900"/>
                        <a:t>Resmetirom (n=122)</a:t>
                      </a:r>
                    </a:p>
                  </a:txBody>
                  <a:tcPr/>
                </a:tc>
                <a:extLst>
                  <a:ext uri="{0D108BD9-81ED-4DB2-BD59-A6C34878D82A}">
                    <a16:rowId xmlns:a16="http://schemas.microsoft.com/office/drawing/2014/main" val="3914265217"/>
                  </a:ext>
                </a:extLst>
              </a:tr>
              <a:tr h="219337">
                <a:tc>
                  <a:txBody>
                    <a:bodyPr/>
                    <a:lstStyle/>
                    <a:p>
                      <a:r>
                        <a:rPr lang="de-DE" sz="900" b="1"/>
                        <a:t>Jedes TEAE</a:t>
                      </a:r>
                    </a:p>
                  </a:txBody>
                  <a:tcPr/>
                </a:tc>
                <a:tc>
                  <a:txBody>
                    <a:bodyPr/>
                    <a:lstStyle/>
                    <a:p>
                      <a:pPr algn="ctr"/>
                      <a:r>
                        <a:rPr lang="de-DE" sz="900"/>
                        <a:t>113 (93 %)</a:t>
                      </a:r>
                    </a:p>
                  </a:txBody>
                  <a:tcPr/>
                </a:tc>
                <a:extLst>
                  <a:ext uri="{0D108BD9-81ED-4DB2-BD59-A6C34878D82A}">
                    <a16:rowId xmlns:a16="http://schemas.microsoft.com/office/drawing/2014/main" val="4034081229"/>
                  </a:ext>
                </a:extLst>
              </a:tr>
              <a:tr h="219337">
                <a:tc>
                  <a:txBody>
                    <a:bodyPr/>
                    <a:lstStyle/>
                    <a:p>
                      <a:r>
                        <a:rPr lang="de-DE" sz="900" b="1"/>
                        <a:t>Jedes SAE</a:t>
                      </a:r>
                    </a:p>
                  </a:txBody>
                  <a:tcPr/>
                </a:tc>
                <a:tc>
                  <a:txBody>
                    <a:bodyPr/>
                    <a:lstStyle/>
                    <a:p>
                      <a:pPr algn="ctr"/>
                      <a:r>
                        <a:rPr lang="de-DE" sz="900"/>
                        <a:t>27 (22,1 %)</a:t>
                      </a:r>
                    </a:p>
                  </a:txBody>
                  <a:tcPr/>
                </a:tc>
                <a:extLst>
                  <a:ext uri="{0D108BD9-81ED-4DB2-BD59-A6C34878D82A}">
                    <a16:rowId xmlns:a16="http://schemas.microsoft.com/office/drawing/2014/main" val="2298727436"/>
                  </a:ext>
                </a:extLst>
              </a:tr>
              <a:tr h="356423">
                <a:tc>
                  <a:txBody>
                    <a:bodyPr/>
                    <a:lstStyle/>
                    <a:p>
                      <a:r>
                        <a:rPr lang="de-DE" sz="900" b="1"/>
                        <a:t>TEAE, welches zur Beendigung der Studie führte</a:t>
                      </a:r>
                    </a:p>
                  </a:txBody>
                  <a:tcPr/>
                </a:tc>
                <a:tc>
                  <a:txBody>
                    <a:bodyPr/>
                    <a:lstStyle/>
                    <a:p>
                      <a:pPr algn="ctr"/>
                      <a:r>
                        <a:rPr lang="de-DE" sz="900"/>
                        <a:t>3 (2,5 %)</a:t>
                      </a:r>
                    </a:p>
                  </a:txBody>
                  <a:tcPr/>
                </a:tc>
                <a:extLst>
                  <a:ext uri="{0D108BD9-81ED-4DB2-BD59-A6C34878D82A}">
                    <a16:rowId xmlns:a16="http://schemas.microsoft.com/office/drawing/2014/main" val="3089363268"/>
                  </a:ext>
                </a:extLst>
              </a:tr>
              <a:tr h="219337">
                <a:tc>
                  <a:txBody>
                    <a:bodyPr/>
                    <a:lstStyle/>
                    <a:p>
                      <a:r>
                        <a:rPr lang="de-DE" sz="900" b="1"/>
                        <a:t>Tod*</a:t>
                      </a:r>
                      <a:endParaRPr lang="de-DE" sz="900" b="1" baseline="30000"/>
                    </a:p>
                  </a:txBody>
                  <a:tcPr/>
                </a:tc>
                <a:tc>
                  <a:txBody>
                    <a:bodyPr/>
                    <a:lstStyle/>
                    <a:p>
                      <a:pPr algn="ctr"/>
                      <a:r>
                        <a:rPr lang="de-DE" sz="900"/>
                        <a:t>2 (1,6 %)</a:t>
                      </a:r>
                    </a:p>
                  </a:txBody>
                  <a:tcPr/>
                </a:tc>
                <a:extLst>
                  <a:ext uri="{0D108BD9-81ED-4DB2-BD59-A6C34878D82A}">
                    <a16:rowId xmlns:a16="http://schemas.microsoft.com/office/drawing/2014/main" val="427677290"/>
                  </a:ext>
                </a:extLst>
              </a:tr>
            </a:tbl>
          </a:graphicData>
        </a:graphic>
      </p:graphicFrame>
      <p:graphicFrame>
        <p:nvGraphicFramePr>
          <p:cNvPr id="7" name="Tabelle 6">
            <a:extLst>
              <a:ext uri="{FF2B5EF4-FFF2-40B4-BE49-F238E27FC236}">
                <a16:creationId xmlns:a16="http://schemas.microsoft.com/office/drawing/2014/main" id="{9A7637A6-8BCC-FFB5-8DA3-0184BA1F280B}"/>
              </a:ext>
            </a:extLst>
          </p:cNvPr>
          <p:cNvGraphicFramePr>
            <a:graphicFrameLocks noGrp="1"/>
          </p:cNvGraphicFramePr>
          <p:nvPr>
            <p:extLst>
              <p:ext uri="{D42A27DB-BD31-4B8C-83A1-F6EECF244321}">
                <p14:modId xmlns:p14="http://schemas.microsoft.com/office/powerpoint/2010/main" val="1128035645"/>
              </p:ext>
            </p:extLst>
          </p:nvPr>
        </p:nvGraphicFramePr>
        <p:xfrm>
          <a:off x="647699" y="3192163"/>
          <a:ext cx="4276725" cy="2611452"/>
        </p:xfrm>
        <a:graphic>
          <a:graphicData uri="http://schemas.openxmlformats.org/drawingml/2006/table">
            <a:tbl>
              <a:tblPr firstRow="1" bandRow="1">
                <a:tableStyleId>{5C22544A-7EE6-4342-B048-85BDC9FD1C3A}</a:tableStyleId>
              </a:tblPr>
              <a:tblGrid>
                <a:gridCol w="2914650">
                  <a:extLst>
                    <a:ext uri="{9D8B030D-6E8A-4147-A177-3AD203B41FA5}">
                      <a16:colId xmlns:a16="http://schemas.microsoft.com/office/drawing/2014/main" val="753182648"/>
                    </a:ext>
                  </a:extLst>
                </a:gridCol>
                <a:gridCol w="1362075">
                  <a:extLst>
                    <a:ext uri="{9D8B030D-6E8A-4147-A177-3AD203B41FA5}">
                      <a16:colId xmlns:a16="http://schemas.microsoft.com/office/drawing/2014/main" val="2422097568"/>
                    </a:ext>
                  </a:extLst>
                </a:gridCol>
              </a:tblGrid>
              <a:tr h="296092">
                <a:tc>
                  <a:txBody>
                    <a:bodyPr/>
                    <a:lstStyle/>
                    <a:p>
                      <a:r>
                        <a:rPr lang="de-DE" sz="900"/>
                        <a:t>Häufige AE**</a:t>
                      </a:r>
                      <a:endParaRPr lang="de-DE" sz="900" baseline="30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a:t>Resmetirom (n=122)</a:t>
                      </a:r>
                    </a:p>
                  </a:txBody>
                  <a:tcPr/>
                </a:tc>
                <a:extLst>
                  <a:ext uri="{0D108BD9-81ED-4DB2-BD59-A6C34878D82A}">
                    <a16:rowId xmlns:a16="http://schemas.microsoft.com/office/drawing/2014/main" val="1853870786"/>
                  </a:ext>
                </a:extLst>
              </a:tr>
              <a:tr h="231536">
                <a:tc>
                  <a:txBody>
                    <a:bodyPr/>
                    <a:lstStyle/>
                    <a:p>
                      <a:r>
                        <a:rPr lang="de-DE" sz="900" b="1"/>
                        <a:t>AE in &gt;15 % der Patienten</a:t>
                      </a:r>
                    </a:p>
                  </a:txBody>
                  <a:tcPr/>
                </a:tc>
                <a:tc>
                  <a:txBody>
                    <a:bodyPr/>
                    <a:lstStyle/>
                    <a:p>
                      <a:pPr algn="ctr"/>
                      <a:endParaRPr lang="de-DE" sz="800"/>
                    </a:p>
                  </a:txBody>
                  <a:tcPr/>
                </a:tc>
                <a:extLst>
                  <a:ext uri="{0D108BD9-81ED-4DB2-BD59-A6C34878D82A}">
                    <a16:rowId xmlns:a16="http://schemas.microsoft.com/office/drawing/2014/main" val="97247263"/>
                  </a:ext>
                </a:extLst>
              </a:tr>
              <a:tr h="231536">
                <a:tc>
                  <a:txBody>
                    <a:bodyPr/>
                    <a:lstStyle/>
                    <a:p>
                      <a:pPr marL="180975" indent="0"/>
                      <a:r>
                        <a:rPr lang="de-DE" sz="900"/>
                        <a:t>Durchfall</a:t>
                      </a:r>
                    </a:p>
                  </a:txBody>
                  <a:tcPr/>
                </a:tc>
                <a:tc>
                  <a:txBody>
                    <a:bodyPr/>
                    <a:lstStyle/>
                    <a:p>
                      <a:pPr algn="ctr"/>
                      <a:r>
                        <a:rPr lang="de-DE" sz="900"/>
                        <a:t>46 (38 %)</a:t>
                      </a:r>
                    </a:p>
                  </a:txBody>
                  <a:tcPr/>
                </a:tc>
                <a:extLst>
                  <a:ext uri="{0D108BD9-81ED-4DB2-BD59-A6C34878D82A}">
                    <a16:rowId xmlns:a16="http://schemas.microsoft.com/office/drawing/2014/main" val="3473717046"/>
                  </a:ext>
                </a:extLst>
              </a:tr>
              <a:tr h="231536">
                <a:tc>
                  <a:txBody>
                    <a:bodyPr/>
                    <a:lstStyle/>
                    <a:p>
                      <a:pPr marL="180975" indent="0"/>
                      <a:r>
                        <a:rPr lang="de-DE" sz="900"/>
                        <a:t>Covid-19</a:t>
                      </a:r>
                    </a:p>
                  </a:txBody>
                  <a:tcPr/>
                </a:tc>
                <a:tc>
                  <a:txBody>
                    <a:bodyPr/>
                    <a:lstStyle/>
                    <a:p>
                      <a:pPr algn="ctr"/>
                      <a:r>
                        <a:rPr lang="de-DE" sz="900"/>
                        <a:t>38 (31 %)</a:t>
                      </a:r>
                    </a:p>
                  </a:txBody>
                  <a:tcPr/>
                </a:tc>
                <a:extLst>
                  <a:ext uri="{0D108BD9-81ED-4DB2-BD59-A6C34878D82A}">
                    <a16:rowId xmlns:a16="http://schemas.microsoft.com/office/drawing/2014/main" val="2213136762"/>
                  </a:ext>
                </a:extLst>
              </a:tr>
              <a:tr h="231536">
                <a:tc>
                  <a:txBody>
                    <a:bodyPr/>
                    <a:lstStyle/>
                    <a:p>
                      <a:pPr marL="180975" indent="0"/>
                      <a:r>
                        <a:rPr lang="de-DE" sz="900"/>
                        <a:t>Übelkeit</a:t>
                      </a:r>
                    </a:p>
                  </a:txBody>
                  <a:tcPr/>
                </a:tc>
                <a:tc>
                  <a:txBody>
                    <a:bodyPr/>
                    <a:lstStyle/>
                    <a:p>
                      <a:pPr algn="ctr"/>
                      <a:r>
                        <a:rPr lang="de-DE" sz="900"/>
                        <a:t>38 (31 %)</a:t>
                      </a:r>
                    </a:p>
                  </a:txBody>
                  <a:tcPr/>
                </a:tc>
                <a:extLst>
                  <a:ext uri="{0D108BD9-81ED-4DB2-BD59-A6C34878D82A}">
                    <a16:rowId xmlns:a16="http://schemas.microsoft.com/office/drawing/2014/main" val="1098981380"/>
                  </a:ext>
                </a:extLst>
              </a:tr>
              <a:tr h="231536">
                <a:tc>
                  <a:txBody>
                    <a:bodyPr/>
                    <a:lstStyle/>
                    <a:p>
                      <a:pPr marL="180975" indent="0"/>
                      <a:r>
                        <a:rPr lang="de-DE" sz="900"/>
                        <a:t>Harnwegsinfektion</a:t>
                      </a:r>
                    </a:p>
                  </a:txBody>
                  <a:tcPr/>
                </a:tc>
                <a:tc>
                  <a:txBody>
                    <a:bodyPr/>
                    <a:lstStyle/>
                    <a:p>
                      <a:pPr algn="ctr"/>
                      <a:r>
                        <a:rPr lang="de-DE" sz="900"/>
                        <a:t>33 (27 %)</a:t>
                      </a:r>
                    </a:p>
                  </a:txBody>
                  <a:tcPr/>
                </a:tc>
                <a:extLst>
                  <a:ext uri="{0D108BD9-81ED-4DB2-BD59-A6C34878D82A}">
                    <a16:rowId xmlns:a16="http://schemas.microsoft.com/office/drawing/2014/main" val="3458465396"/>
                  </a:ext>
                </a:extLst>
              </a:tr>
              <a:tr h="231536">
                <a:tc>
                  <a:txBody>
                    <a:bodyPr/>
                    <a:lstStyle/>
                    <a:p>
                      <a:pPr marL="180975" indent="0"/>
                      <a:r>
                        <a:rPr lang="de-DE" sz="900"/>
                        <a:t>Kopfschmerzen</a:t>
                      </a:r>
                    </a:p>
                  </a:txBody>
                  <a:tcPr/>
                </a:tc>
                <a:tc>
                  <a:txBody>
                    <a:bodyPr/>
                    <a:lstStyle/>
                    <a:p>
                      <a:pPr algn="ctr"/>
                      <a:r>
                        <a:rPr lang="de-DE" sz="900"/>
                        <a:t>21 (17 %)</a:t>
                      </a:r>
                    </a:p>
                  </a:txBody>
                  <a:tcPr/>
                </a:tc>
                <a:extLst>
                  <a:ext uri="{0D108BD9-81ED-4DB2-BD59-A6C34878D82A}">
                    <a16:rowId xmlns:a16="http://schemas.microsoft.com/office/drawing/2014/main" val="3734516713"/>
                  </a:ext>
                </a:extLst>
              </a:tr>
              <a:tr h="231536">
                <a:tc>
                  <a:txBody>
                    <a:bodyPr/>
                    <a:lstStyle/>
                    <a:p>
                      <a:pPr marL="180975" indent="0"/>
                      <a:r>
                        <a:rPr lang="de-DE" sz="900"/>
                        <a:t>Arthralgie</a:t>
                      </a:r>
                    </a:p>
                  </a:txBody>
                  <a:tcPr/>
                </a:tc>
                <a:tc>
                  <a:txBody>
                    <a:bodyPr/>
                    <a:lstStyle/>
                    <a:p>
                      <a:pPr algn="ctr"/>
                      <a:r>
                        <a:rPr lang="de-DE" sz="900"/>
                        <a:t>19 (16 %)</a:t>
                      </a:r>
                    </a:p>
                  </a:txBody>
                  <a:tcPr/>
                </a:tc>
                <a:extLst>
                  <a:ext uri="{0D108BD9-81ED-4DB2-BD59-A6C34878D82A}">
                    <a16:rowId xmlns:a16="http://schemas.microsoft.com/office/drawing/2014/main" val="3439164834"/>
                  </a:ext>
                </a:extLst>
              </a:tr>
              <a:tr h="231536">
                <a:tc>
                  <a:txBody>
                    <a:bodyPr/>
                    <a:lstStyle/>
                    <a:p>
                      <a:pPr marL="180975" indent="0"/>
                      <a:r>
                        <a:rPr lang="de-DE" sz="900"/>
                        <a:t>Müdigkeit</a:t>
                      </a:r>
                    </a:p>
                  </a:txBody>
                  <a:tcPr/>
                </a:tc>
                <a:tc>
                  <a:txBody>
                    <a:bodyPr/>
                    <a:lstStyle/>
                    <a:p>
                      <a:pPr algn="ctr"/>
                      <a:r>
                        <a:rPr lang="de-DE" sz="900"/>
                        <a:t>19 (16 %)</a:t>
                      </a:r>
                    </a:p>
                  </a:txBody>
                  <a:tcPr/>
                </a:tc>
                <a:extLst>
                  <a:ext uri="{0D108BD9-81ED-4DB2-BD59-A6C34878D82A}">
                    <a16:rowId xmlns:a16="http://schemas.microsoft.com/office/drawing/2014/main" val="3360661714"/>
                  </a:ext>
                </a:extLst>
              </a:tr>
              <a:tr h="231536">
                <a:tc>
                  <a:txBody>
                    <a:bodyPr/>
                    <a:lstStyle/>
                    <a:p>
                      <a:pPr marL="180975" indent="0"/>
                      <a:r>
                        <a:rPr lang="de-DE" sz="900"/>
                        <a:t>Pruritus</a:t>
                      </a:r>
                    </a:p>
                  </a:txBody>
                  <a:tcPr/>
                </a:tc>
                <a:tc>
                  <a:txBody>
                    <a:bodyPr/>
                    <a:lstStyle/>
                    <a:p>
                      <a:pPr algn="ctr"/>
                      <a:r>
                        <a:rPr lang="de-DE" sz="900"/>
                        <a:t>20 (16 %)</a:t>
                      </a:r>
                    </a:p>
                  </a:txBody>
                  <a:tcPr/>
                </a:tc>
                <a:extLst>
                  <a:ext uri="{0D108BD9-81ED-4DB2-BD59-A6C34878D82A}">
                    <a16:rowId xmlns:a16="http://schemas.microsoft.com/office/drawing/2014/main" val="3902058970"/>
                  </a:ext>
                </a:extLst>
              </a:tr>
              <a:tr h="231536">
                <a:tc>
                  <a:txBody>
                    <a:bodyPr/>
                    <a:lstStyle/>
                    <a:p>
                      <a:pPr marL="180975" indent="0"/>
                      <a:r>
                        <a:rPr lang="de-DE" sz="900"/>
                        <a:t>Erbrechen</a:t>
                      </a:r>
                    </a:p>
                  </a:txBody>
                  <a:tcPr/>
                </a:tc>
                <a:tc>
                  <a:txBody>
                    <a:bodyPr/>
                    <a:lstStyle/>
                    <a:p>
                      <a:pPr algn="ctr"/>
                      <a:r>
                        <a:rPr lang="de-DE" sz="900"/>
                        <a:t>18 (15 %)</a:t>
                      </a:r>
                    </a:p>
                  </a:txBody>
                  <a:tcPr/>
                </a:tc>
                <a:extLst>
                  <a:ext uri="{0D108BD9-81ED-4DB2-BD59-A6C34878D82A}">
                    <a16:rowId xmlns:a16="http://schemas.microsoft.com/office/drawing/2014/main" val="729375857"/>
                  </a:ext>
                </a:extLst>
              </a:tr>
            </a:tbl>
          </a:graphicData>
        </a:graphic>
      </p:graphicFrame>
      <p:sp>
        <p:nvSpPr>
          <p:cNvPr id="9" name="Textfeld 8">
            <a:extLst>
              <a:ext uri="{FF2B5EF4-FFF2-40B4-BE49-F238E27FC236}">
                <a16:creationId xmlns:a16="http://schemas.microsoft.com/office/drawing/2014/main" id="{4A8A5F0C-235B-A8D8-761C-9B2756E28391}"/>
              </a:ext>
            </a:extLst>
          </p:cNvPr>
          <p:cNvSpPr txBox="1"/>
          <p:nvPr/>
        </p:nvSpPr>
        <p:spPr>
          <a:xfrm>
            <a:off x="2247898" y="5803615"/>
            <a:ext cx="1076325" cy="154401"/>
          </a:xfrm>
          <a:prstGeom prst="rect">
            <a:avLst/>
          </a:prstGeom>
          <a:noFill/>
        </p:spPr>
        <p:txBody>
          <a:bodyPr wrap="square" lIns="0" tIns="0" rIns="0" bIns="0" rtlCol="0">
            <a:spAutoFit/>
          </a:bodyPr>
          <a:lstStyle/>
          <a:p>
            <a:pPr algn="ctr">
              <a:lnSpc>
                <a:spcPct val="120000"/>
              </a:lnSpc>
            </a:pPr>
            <a:r>
              <a:rPr lang="de-DE" sz="900">
                <a:solidFill>
                  <a:schemeClr val="tx2"/>
                </a:solidFill>
              </a:rPr>
              <a:t>Daten sind n (%)</a:t>
            </a:r>
          </a:p>
        </p:txBody>
      </p:sp>
      <p:sp>
        <p:nvSpPr>
          <p:cNvPr id="10" name="Textfeld 9">
            <a:extLst>
              <a:ext uri="{FF2B5EF4-FFF2-40B4-BE49-F238E27FC236}">
                <a16:creationId xmlns:a16="http://schemas.microsoft.com/office/drawing/2014/main" id="{73AEEF2E-9D43-9E98-BE2B-463F2A9BF494}"/>
              </a:ext>
            </a:extLst>
          </p:cNvPr>
          <p:cNvSpPr txBox="1"/>
          <p:nvPr/>
        </p:nvSpPr>
        <p:spPr>
          <a:xfrm>
            <a:off x="5495924" y="1850990"/>
            <a:ext cx="6048076" cy="3192284"/>
          </a:xfrm>
          <a:prstGeom prst="rect">
            <a:avLst/>
          </a:prstGeom>
          <a:noFill/>
        </p:spPr>
        <p:txBody>
          <a:bodyPr wrap="square" lIns="0" tIns="0" rIns="0" bIns="0" rtlCol="0">
            <a:spAutoFit/>
          </a:bodyPr>
          <a:lstStyle/>
          <a:p>
            <a:pPr marL="342900" indent="-342900" algn="l">
              <a:lnSpc>
                <a:spcPct val="120000"/>
              </a:lnSpc>
              <a:buFont typeface="Arial" panose="020B0604020202020204" pitchFamily="34" charset="0"/>
              <a:buChar char="•"/>
            </a:pPr>
            <a:r>
              <a:rPr lang="de-DE">
                <a:solidFill>
                  <a:schemeClr val="tx2"/>
                </a:solidFill>
              </a:rPr>
              <a:t>Die Daten zur Sicherheit stimmten mit früheren Studien überein</a:t>
            </a:r>
          </a:p>
          <a:p>
            <a:pPr marL="342900" indent="-342900" algn="l">
              <a:lnSpc>
                <a:spcPct val="120000"/>
              </a:lnSpc>
              <a:buFont typeface="Arial" panose="020B0604020202020204" pitchFamily="34" charset="0"/>
              <a:buChar char="•"/>
            </a:pPr>
            <a:r>
              <a:rPr lang="de-DE" err="1">
                <a:solidFill>
                  <a:schemeClr val="tx2"/>
                </a:solidFill>
              </a:rPr>
              <a:t>Resmetirom</a:t>
            </a:r>
            <a:r>
              <a:rPr lang="de-DE">
                <a:solidFill>
                  <a:schemeClr val="tx2"/>
                </a:solidFill>
              </a:rPr>
              <a:t> war in dieser Hochrisiko-Population gut verträglich, die Abbruchrate niedrig</a:t>
            </a:r>
          </a:p>
          <a:p>
            <a:pPr marL="800100" lvl="1" indent="-342900">
              <a:lnSpc>
                <a:spcPct val="120000"/>
              </a:lnSpc>
              <a:buFont typeface="Arial" panose="020B0604020202020204" pitchFamily="34" charset="0"/>
              <a:buChar char="•"/>
            </a:pPr>
            <a:r>
              <a:rPr lang="de-DE" sz="1600">
                <a:solidFill>
                  <a:schemeClr val="tx2"/>
                </a:solidFill>
              </a:rPr>
              <a:t>Alle SAE waren ohne Bezug zum Studienmedikament</a:t>
            </a:r>
          </a:p>
          <a:p>
            <a:pPr marL="342900" indent="-342900">
              <a:lnSpc>
                <a:spcPct val="120000"/>
              </a:lnSpc>
              <a:buFont typeface="Arial" panose="020B0604020202020204" pitchFamily="34" charset="0"/>
              <a:buChar char="•"/>
            </a:pPr>
            <a:r>
              <a:rPr lang="de-DE">
                <a:solidFill>
                  <a:schemeClr val="tx2"/>
                </a:solidFill>
              </a:rPr>
              <a:t>Insgesamt traten bei 6 von 122 Patienten während der zweijährigen Behandlung Dekompensationsereignisse auf</a:t>
            </a:r>
          </a:p>
          <a:p>
            <a:pPr marL="800100" lvl="1" indent="-342900">
              <a:lnSpc>
                <a:spcPct val="120000"/>
              </a:lnSpc>
              <a:buFont typeface="Arial" panose="020B0604020202020204" pitchFamily="34" charset="0"/>
              <a:buChar char="•"/>
            </a:pPr>
            <a:r>
              <a:rPr lang="de-DE" sz="1600">
                <a:solidFill>
                  <a:schemeClr val="tx2"/>
                </a:solidFill>
              </a:rPr>
              <a:t>5 von 6 hatten entweder ein erhöhtes Ausgangs-MELD und/oder Ausgangs-Thrombozyten &lt;100 T</a:t>
            </a:r>
          </a:p>
        </p:txBody>
      </p:sp>
    </p:spTree>
    <p:custDataLst>
      <p:tags r:id="rId1"/>
    </p:custDataLst>
    <p:extLst>
      <p:ext uri="{BB962C8B-B14F-4D97-AF65-F5344CB8AC3E}">
        <p14:creationId xmlns:p14="http://schemas.microsoft.com/office/powerpoint/2010/main" val="2335710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7796-78DA-330E-EAFB-C0FADB48C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44D82-C23E-C24A-FDDB-4CC071F69CBD}"/>
              </a:ext>
            </a:extLst>
          </p:cNvPr>
          <p:cNvSpPr>
            <a:spLocks noGrp="1"/>
          </p:cNvSpPr>
          <p:nvPr>
            <p:ph type="title"/>
          </p:nvPr>
        </p:nvSpPr>
        <p:spPr>
          <a:xfrm>
            <a:off x="648000" y="450770"/>
            <a:ext cx="10896000" cy="1296000"/>
          </a:xfrm>
        </p:spPr>
        <p:txBody>
          <a:bodyPr/>
          <a:lstStyle/>
          <a:p>
            <a:r>
              <a:rPr lang="en-US" err="1"/>
              <a:t>Zusammenfassung</a:t>
            </a:r>
            <a:r>
              <a:rPr lang="en-US"/>
              <a:t> &amp; </a:t>
            </a:r>
            <a:r>
              <a:rPr lang="en-US" err="1"/>
              <a:t>Fazit</a:t>
            </a:r>
            <a:endParaRPr lang="en-US"/>
          </a:p>
        </p:txBody>
      </p:sp>
      <p:sp>
        <p:nvSpPr>
          <p:cNvPr id="4" name="Text Placeholder 3">
            <a:extLst>
              <a:ext uri="{FF2B5EF4-FFF2-40B4-BE49-F238E27FC236}">
                <a16:creationId xmlns:a16="http://schemas.microsoft.com/office/drawing/2014/main" id="{1499085E-8326-6171-5478-E068FFD35670}"/>
              </a:ext>
            </a:extLst>
          </p:cNvPr>
          <p:cNvSpPr>
            <a:spLocks noGrp="1"/>
          </p:cNvSpPr>
          <p:nvPr>
            <p:ph type="body" sz="quarter" idx="15"/>
          </p:nvPr>
        </p:nvSpPr>
        <p:spPr>
          <a:xfrm>
            <a:off x="647699" y="6421288"/>
            <a:ext cx="6697645" cy="324000"/>
          </a:xfrm>
        </p:spPr>
        <p:txBody>
          <a:bodyPr/>
          <a:lstStyle/>
          <a:p>
            <a:r>
              <a:rPr lang="de-DE"/>
              <a:t>LSM, </a:t>
            </a:r>
            <a:r>
              <a:rPr lang="de-DE" err="1"/>
              <a:t>liver</a:t>
            </a:r>
            <a:r>
              <a:rPr lang="de-DE"/>
              <a:t> </a:t>
            </a:r>
            <a:r>
              <a:rPr lang="de-DE" err="1"/>
              <a:t>stiffness</a:t>
            </a:r>
            <a:r>
              <a:rPr lang="de-DE"/>
              <a:t> </a:t>
            </a:r>
            <a:r>
              <a:rPr lang="de-DE" err="1"/>
              <a:t>measure</a:t>
            </a:r>
            <a:r>
              <a:rPr lang="de-DE"/>
              <a:t>, Lebersteifigkeitsmessung; </a:t>
            </a:r>
            <a:r>
              <a:rPr lang="en-US"/>
              <a:t>MAESTRO, Madrigal's Active Evaluation of Safety and Tolerability in </a:t>
            </a:r>
            <a:r>
              <a:rPr lang="en-US" err="1"/>
              <a:t>Resmetirom</a:t>
            </a:r>
            <a:r>
              <a:rPr lang="en-US"/>
              <a:t> for Outcomes; </a:t>
            </a:r>
            <a:r>
              <a:rPr lang="de-DE"/>
              <a:t>MASH, Metabolische Dysfunktion-assoziierte Steatohepatitis; NAS, NAFLD-Aktivitäts-Score;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r>
              <a:rPr lang="de-DE"/>
              <a:t>. </a:t>
            </a:r>
          </a:p>
        </p:txBody>
      </p:sp>
      <p:sp>
        <p:nvSpPr>
          <p:cNvPr id="5" name="Text Placeholder 4">
            <a:extLst>
              <a:ext uri="{FF2B5EF4-FFF2-40B4-BE49-F238E27FC236}">
                <a16:creationId xmlns:a16="http://schemas.microsoft.com/office/drawing/2014/main" id="{5D013B51-BBA7-B183-A4FA-52767D8508E3}"/>
              </a:ext>
            </a:extLst>
          </p:cNvPr>
          <p:cNvSpPr>
            <a:spLocks noGrp="1"/>
          </p:cNvSpPr>
          <p:nvPr>
            <p:ph type="body" sz="quarter" idx="17"/>
          </p:nvPr>
        </p:nvSpPr>
        <p:spPr/>
        <p:txBody>
          <a:bodyPr/>
          <a:lstStyle/>
          <a:p>
            <a:r>
              <a:rPr lang="en-US"/>
              <a:t>Alkhouri N. et al. J Hepatol. 2025;82(Suppl.1):LBO-002.</a:t>
            </a:r>
          </a:p>
        </p:txBody>
      </p:sp>
      <p:sp>
        <p:nvSpPr>
          <p:cNvPr id="9" name="Inhaltsplatzhalter 8">
            <a:extLst>
              <a:ext uri="{FF2B5EF4-FFF2-40B4-BE49-F238E27FC236}">
                <a16:creationId xmlns:a16="http://schemas.microsoft.com/office/drawing/2014/main" id="{75DEEA4F-1E2C-925B-9C92-37356069E96D}"/>
              </a:ext>
            </a:extLst>
          </p:cNvPr>
          <p:cNvSpPr>
            <a:spLocks noGrp="1"/>
          </p:cNvSpPr>
          <p:nvPr>
            <p:ph idx="1"/>
          </p:nvPr>
        </p:nvSpPr>
        <p:spPr>
          <a:xfrm>
            <a:off x="647700" y="1500954"/>
            <a:ext cx="10895999" cy="5038796"/>
          </a:xfrm>
        </p:spPr>
        <p:txBody>
          <a:bodyPr/>
          <a:lstStyle/>
          <a:p>
            <a:pPr marL="0" indent="0">
              <a:lnSpc>
                <a:spcPct val="112000"/>
              </a:lnSpc>
              <a:spcBef>
                <a:spcPts val="600"/>
              </a:spcBef>
              <a:spcAft>
                <a:spcPts val="0"/>
              </a:spcAft>
              <a:buNone/>
            </a:pPr>
            <a:r>
              <a:rPr lang="de-DE" sz="1600" b="1" dirty="0">
                <a:solidFill>
                  <a:srgbClr val="001965"/>
                </a:solidFill>
                <a:ea typeface="Verdana" panose="020B0604030504040204" pitchFamily="34" charset="0"/>
                <a:cs typeface="Verdana" panose="020B0604030504040204" pitchFamily="34" charset="0"/>
              </a:rPr>
              <a:t>Therapie-Adhärenz &amp; Verträglichkeit</a:t>
            </a:r>
          </a:p>
          <a:p>
            <a:pPr>
              <a:lnSpc>
                <a:spcPct val="112000"/>
              </a:lnSpc>
              <a:spcBef>
                <a:spcPts val="600"/>
              </a:spcBef>
              <a:spcAft>
                <a:spcPts val="0"/>
              </a:spcAft>
            </a:pPr>
            <a:r>
              <a:rPr lang="de-DE" sz="1600" dirty="0">
                <a:solidFill>
                  <a:srgbClr val="001965"/>
                </a:solidFill>
                <a:ea typeface="Verdana" panose="020B0604030504040204" pitchFamily="34" charset="0"/>
                <a:cs typeface="Verdana" panose="020B0604030504040204" pitchFamily="34" charset="0"/>
              </a:rPr>
              <a:t>Resmetirom wurde über einen Zeitraum von 2 Jahren von Patienten mit gut kompensierter Zirrhose gut vertragen</a:t>
            </a:r>
            <a:endParaRPr lang="en-GB" sz="1600" dirty="0">
              <a:solidFill>
                <a:srgbClr val="001965"/>
              </a:solidFill>
              <a:ea typeface="Verdana" panose="020B0604030504040204" pitchFamily="34" charset="0"/>
              <a:cs typeface="Verdana" panose="020B0604030504040204" pitchFamily="34" charset="0"/>
            </a:endParaRPr>
          </a:p>
          <a:p>
            <a:pPr algn="l">
              <a:lnSpc>
                <a:spcPct val="112000"/>
              </a:lnSpc>
              <a:spcBef>
                <a:spcPts val="600"/>
              </a:spcBef>
              <a:spcAft>
                <a:spcPts val="0"/>
              </a:spcAft>
            </a:pPr>
            <a:r>
              <a:rPr lang="de-DE" sz="1600" dirty="0">
                <a:solidFill>
                  <a:schemeClr val="tx2"/>
                </a:solidFill>
              </a:rPr>
              <a:t>Die Abbruchrate lag bei 8 %</a:t>
            </a:r>
          </a:p>
          <a:p>
            <a:pPr algn="l">
              <a:lnSpc>
                <a:spcPct val="112000"/>
              </a:lnSpc>
              <a:spcBef>
                <a:spcPts val="600"/>
              </a:spcBef>
              <a:spcAft>
                <a:spcPts val="0"/>
              </a:spcAft>
            </a:pPr>
            <a:r>
              <a:rPr lang="de-DE" sz="1600" dirty="0">
                <a:solidFill>
                  <a:schemeClr val="tx2"/>
                </a:solidFill>
              </a:rPr>
              <a:t>Die häufigsten unerwünschten Ereignisse waren leichte gastrointestinale Erkrankungen</a:t>
            </a:r>
            <a:endParaRPr lang="de-DE" sz="1600" dirty="0"/>
          </a:p>
          <a:p>
            <a:pPr marL="0" indent="0">
              <a:lnSpc>
                <a:spcPct val="112000"/>
              </a:lnSpc>
              <a:spcBef>
                <a:spcPts val="600"/>
              </a:spcBef>
              <a:spcAft>
                <a:spcPts val="0"/>
              </a:spcAft>
              <a:buNone/>
            </a:pPr>
            <a:r>
              <a:rPr lang="de-DE" sz="1600" b="1" dirty="0"/>
              <a:t>Nach zweijähriger Behandlung mit Resmetirom bei Patienten mit MASH-Zirrhose </a:t>
            </a:r>
          </a:p>
          <a:p>
            <a:pPr defTabSz="914298">
              <a:lnSpc>
                <a:spcPct val="112000"/>
              </a:lnSpc>
              <a:spcBef>
                <a:spcPts val="600"/>
              </a:spcBef>
              <a:spcAft>
                <a:spcPts val="0"/>
              </a:spcAft>
            </a:pPr>
            <a:r>
              <a:rPr lang="de-DE" sz="1600" dirty="0">
                <a:ea typeface="Verdana" panose="020B0604030504040204" pitchFamily="34" charset="0"/>
                <a:cs typeface="Verdana" panose="020B0604030504040204" pitchFamily="34" charset="0"/>
              </a:rPr>
              <a:t>&gt;50 % der Patienten erreichten eine anhaltende LSM-Reduktion von ≥25 %</a:t>
            </a:r>
            <a:br>
              <a:rPr lang="de-DE" sz="1600" dirty="0">
                <a:solidFill>
                  <a:srgbClr val="001965"/>
                </a:solidFill>
                <a:ea typeface="Verdana" panose="020B0604030504040204" pitchFamily="34" charset="0"/>
                <a:cs typeface="Verdana" panose="020B0604030504040204" pitchFamily="34" charset="0"/>
              </a:rPr>
            </a:br>
            <a:r>
              <a:rPr lang="de-DE" sz="1600" dirty="0">
                <a:solidFill>
                  <a:srgbClr val="001965"/>
                </a:solidFill>
                <a:ea typeface="Verdana" panose="020B0604030504040204" pitchFamily="34" charset="0"/>
                <a:cs typeface="Verdana" panose="020B0604030504040204" pitchFamily="34" charset="0"/>
              </a:rPr>
              <a:t>Niedrigere VCTE werden mit einem geringeren Fortschreiten der Dekompensation in Verbindung gebracht</a:t>
            </a:r>
            <a:endParaRPr lang="en-GB" sz="1600" dirty="0">
              <a:solidFill>
                <a:srgbClr val="001965"/>
              </a:solidFill>
              <a:ea typeface="Verdana" panose="020B0604030504040204" pitchFamily="34" charset="0"/>
              <a:cs typeface="Verdana" panose="020B0604030504040204" pitchFamily="34" charset="0"/>
            </a:endParaRPr>
          </a:p>
          <a:p>
            <a:pPr>
              <a:lnSpc>
                <a:spcPct val="112000"/>
              </a:lnSpc>
              <a:spcBef>
                <a:spcPts val="600"/>
              </a:spcBef>
              <a:spcAft>
                <a:spcPts val="0"/>
              </a:spcAft>
            </a:pPr>
            <a:r>
              <a:rPr lang="de-DE" sz="1600" dirty="0">
                <a:solidFill>
                  <a:srgbClr val="001965"/>
                </a:solidFill>
                <a:ea typeface="Verdana" panose="020B0604030504040204" pitchFamily="34" charset="0"/>
                <a:cs typeface="Verdana" panose="020B0604030504040204" pitchFamily="34" charset="0"/>
              </a:rPr>
              <a:t>Reduzierter klinisch signifikanter Risikowert für portale Hypertension basierend auf Baveno und modifizierten Baveno Kriterien</a:t>
            </a:r>
            <a:br>
              <a:rPr lang="de-DE" sz="1600" dirty="0">
                <a:solidFill>
                  <a:srgbClr val="001965"/>
                </a:solidFill>
                <a:ea typeface="Verdana" panose="020B0604030504040204" pitchFamily="34" charset="0"/>
                <a:cs typeface="Verdana" panose="020B0604030504040204" pitchFamily="34" charset="0"/>
              </a:rPr>
            </a:br>
            <a:r>
              <a:rPr lang="de-DE" sz="1600" dirty="0">
                <a:solidFill>
                  <a:srgbClr val="001965"/>
                </a:solidFill>
                <a:ea typeface="Verdana" panose="020B0604030504040204" pitchFamily="34" charset="0"/>
                <a:cs typeface="Verdana" panose="020B0604030504040204" pitchFamily="34" charset="0"/>
              </a:rPr>
              <a:t>Klinisch signifikante portale Hypertension ist ein Hinweis für das Fortschreiten der Dekompensation</a:t>
            </a:r>
          </a:p>
          <a:p>
            <a:pPr>
              <a:lnSpc>
                <a:spcPct val="112000"/>
              </a:lnSpc>
              <a:spcBef>
                <a:spcPts val="600"/>
              </a:spcBef>
              <a:spcAft>
                <a:spcPts val="0"/>
              </a:spcAft>
            </a:pPr>
            <a:r>
              <a:rPr lang="de-DE" sz="1600" dirty="0">
                <a:solidFill>
                  <a:schemeClr val="tx2"/>
                </a:solidFill>
              </a:rPr>
              <a:t>Signifikante Verbesserungen bei nicht-invasiven Biomarkern und in der Bildgebung</a:t>
            </a:r>
            <a:endParaRPr lang="en-GB" sz="1600" dirty="0">
              <a:solidFill>
                <a:srgbClr val="001965"/>
              </a:solidFill>
              <a:ea typeface="Verdana" panose="020B0604030504040204" pitchFamily="34" charset="0"/>
              <a:cs typeface="Verdana" panose="020B0604030504040204" pitchFamily="34" charset="0"/>
            </a:endParaRPr>
          </a:p>
          <a:p>
            <a:pPr>
              <a:lnSpc>
                <a:spcPct val="112000"/>
              </a:lnSpc>
              <a:spcBef>
                <a:spcPts val="600"/>
              </a:spcBef>
              <a:spcAft>
                <a:spcPts val="0"/>
              </a:spcAft>
            </a:pPr>
            <a:r>
              <a:rPr lang="de-DE" sz="1600" dirty="0">
                <a:solidFill>
                  <a:srgbClr val="001965"/>
                </a:solidFill>
                <a:ea typeface="Verdana" panose="020B0604030504040204" pitchFamily="34" charset="0"/>
                <a:cs typeface="Verdana" panose="020B0604030504040204" pitchFamily="34" charset="0"/>
              </a:rPr>
              <a:t>Die Ergebnisse unterstützen den potenziellen klinischen Nutzen von Resmetirom bei MASH-Zirrhose, der in der laufenden MAESTRO-NAS-OUTCOMES-Studie (n=845) untersucht wird</a:t>
            </a:r>
          </a:p>
          <a:p>
            <a:pPr algn="l">
              <a:lnSpc>
                <a:spcPct val="120000"/>
              </a:lnSpc>
            </a:pPr>
            <a:endParaRPr lang="de-DE" sz="1600" dirty="0">
              <a:solidFill>
                <a:schemeClr val="tx2"/>
              </a:solidFill>
            </a:endParaRPr>
          </a:p>
        </p:txBody>
      </p:sp>
    </p:spTree>
    <p:custDataLst>
      <p:tags r:id="rId1"/>
    </p:custDataLst>
    <p:extLst>
      <p:ext uri="{BB962C8B-B14F-4D97-AF65-F5344CB8AC3E}">
        <p14:creationId xmlns:p14="http://schemas.microsoft.com/office/powerpoint/2010/main" val="24802477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CDEAF84C-243C-A17E-939F-FF035961FD45}"/>
              </a:ext>
            </a:extLst>
          </p:cNvPr>
          <p:cNvSpPr>
            <a:spLocks noGrp="1"/>
          </p:cNvSpPr>
          <p:nvPr>
            <p:ph type="ctrTitle"/>
          </p:nvPr>
        </p:nvSpPr>
        <p:spPr>
          <a:xfrm>
            <a:off x="647999" y="648000"/>
            <a:ext cx="10648186" cy="5562000"/>
          </a:xfrm>
        </p:spPr>
        <p:txBody>
          <a:bodyPr/>
          <a:lstStyle/>
          <a:p>
            <a:r>
              <a:rPr lang="de-DE" sz="3600" err="1"/>
              <a:t>Efruxifermin</a:t>
            </a:r>
            <a:r>
              <a:rPr lang="de-DE" sz="3600"/>
              <a:t> verbessert die Fibrose bei Teilnehmern mit kompensierter Zirrhose aufgrund von MASH: Ergebnisse einer 96-wöchigen, randomisierten, doppelblinden, placebokontrollierten Phase-2b-Studie (SYMMETRY)</a:t>
            </a:r>
          </a:p>
        </p:txBody>
      </p:sp>
      <p:sp>
        <p:nvSpPr>
          <p:cNvPr id="14" name="Textplatzhalter 13">
            <a:extLst>
              <a:ext uri="{FF2B5EF4-FFF2-40B4-BE49-F238E27FC236}">
                <a16:creationId xmlns:a16="http://schemas.microsoft.com/office/drawing/2014/main" id="{E0F73C5E-590F-C2EF-9B83-2AAC4862DE6C}"/>
              </a:ext>
            </a:extLst>
          </p:cNvPr>
          <p:cNvSpPr>
            <a:spLocks noGrp="1"/>
          </p:cNvSpPr>
          <p:nvPr>
            <p:ph type="body" sz="quarter" idx="17"/>
          </p:nvPr>
        </p:nvSpPr>
        <p:spPr>
          <a:xfrm>
            <a:off x="5807413" y="6421288"/>
            <a:ext cx="5736886" cy="324000"/>
          </a:xfrm>
        </p:spPr>
        <p:txBody>
          <a:bodyPr/>
          <a:lstStyle/>
          <a:p>
            <a:r>
              <a:rPr lang="en-US" err="1"/>
              <a:t>Vortrag</a:t>
            </a:r>
            <a:r>
              <a:rPr lang="en-US"/>
              <a:t> (GS-012) </a:t>
            </a:r>
            <a:r>
              <a:rPr lang="en-US" err="1"/>
              <a:t>vom</a:t>
            </a:r>
            <a:r>
              <a:rPr lang="en-US"/>
              <a:t> EASL 2025, 07.-10. Mai 2025, Amsterdam.</a:t>
            </a:r>
          </a:p>
        </p:txBody>
      </p:sp>
      <p:sp>
        <p:nvSpPr>
          <p:cNvPr id="13" name="Textplatzhalter 12">
            <a:extLst>
              <a:ext uri="{FF2B5EF4-FFF2-40B4-BE49-F238E27FC236}">
                <a16:creationId xmlns:a16="http://schemas.microsoft.com/office/drawing/2014/main" id="{26A1B0CB-9DB6-ED9B-E0A1-ED67EA3A740F}"/>
              </a:ext>
            </a:extLst>
          </p:cNvPr>
          <p:cNvSpPr>
            <a:spLocks noGrp="1"/>
          </p:cNvSpPr>
          <p:nvPr>
            <p:ph type="body" sz="quarter" idx="14"/>
          </p:nvPr>
        </p:nvSpPr>
        <p:spPr/>
        <p:txBody>
          <a:bodyPr/>
          <a:lstStyle/>
          <a:p>
            <a:r>
              <a:rPr lang="de-DE"/>
              <a:t>Noureddin, M. </a:t>
            </a:r>
          </a:p>
        </p:txBody>
      </p:sp>
    </p:spTree>
    <p:custDataLst>
      <p:tags r:id="rId1"/>
    </p:custDataLst>
    <p:extLst>
      <p:ext uri="{BB962C8B-B14F-4D97-AF65-F5344CB8AC3E}">
        <p14:creationId xmlns:p14="http://schemas.microsoft.com/office/powerpoint/2010/main" val="33762765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655A-50BF-C572-8865-D63547FBB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28BFF-54BA-10A4-D79C-23EAFCB107ED}"/>
              </a:ext>
            </a:extLst>
          </p:cNvPr>
          <p:cNvSpPr>
            <a:spLocks noGrp="1"/>
          </p:cNvSpPr>
          <p:nvPr>
            <p:ph type="title"/>
          </p:nvPr>
        </p:nvSpPr>
        <p:spPr>
          <a:xfrm>
            <a:off x="648000" y="432840"/>
            <a:ext cx="9953325" cy="1296000"/>
          </a:xfrm>
        </p:spPr>
        <p:txBody>
          <a:bodyPr/>
          <a:lstStyle/>
          <a:p>
            <a:r>
              <a:rPr lang="en-US" dirty="0" err="1"/>
              <a:t>Anwendung</a:t>
            </a:r>
            <a:r>
              <a:rPr lang="en-US" dirty="0"/>
              <a:t> von </a:t>
            </a:r>
            <a:r>
              <a:rPr lang="en-US" dirty="0" err="1"/>
              <a:t>Efruxifermin</a:t>
            </a:r>
            <a:r>
              <a:rPr lang="en-US" dirty="0"/>
              <a:t> in </a:t>
            </a:r>
            <a:r>
              <a:rPr lang="en-US" dirty="0" err="1"/>
              <a:t>klinischen</a:t>
            </a:r>
            <a:r>
              <a:rPr lang="en-US" dirty="0"/>
              <a:t> </a:t>
            </a:r>
            <a:r>
              <a:rPr lang="en-US" dirty="0" err="1"/>
              <a:t>Studien</a:t>
            </a:r>
            <a:endParaRPr lang="en-US" dirty="0"/>
          </a:p>
        </p:txBody>
      </p:sp>
      <p:sp>
        <p:nvSpPr>
          <p:cNvPr id="4" name="Text Placeholder 3">
            <a:extLst>
              <a:ext uri="{FF2B5EF4-FFF2-40B4-BE49-F238E27FC236}">
                <a16:creationId xmlns:a16="http://schemas.microsoft.com/office/drawing/2014/main" id="{2F4DA2ED-A523-F4C4-6FAE-686D1B18B7C3}"/>
              </a:ext>
            </a:extLst>
          </p:cNvPr>
          <p:cNvSpPr>
            <a:spLocks noGrp="1"/>
          </p:cNvSpPr>
          <p:nvPr>
            <p:ph type="body" sz="quarter" idx="15"/>
          </p:nvPr>
        </p:nvSpPr>
        <p:spPr>
          <a:xfrm>
            <a:off x="647700" y="6421288"/>
            <a:ext cx="5812094" cy="324000"/>
          </a:xfrm>
        </p:spPr>
        <p:txBody>
          <a:bodyPr/>
          <a:lstStyle/>
          <a:p>
            <a:r>
              <a:rPr lang="de-DE" sz="900" i="1">
                <a:solidFill>
                  <a:srgbClr val="939AA7"/>
                </a:solidFill>
                <a:latin typeface="Apis For Office"/>
              </a:rPr>
              <a:t>Grafiken von Novo Nordisk nach Daten von Noureddin M. </a:t>
            </a:r>
            <a:br>
              <a:rPr lang="de-DE" sz="900">
                <a:solidFill>
                  <a:srgbClr val="939AA7"/>
                </a:solidFill>
                <a:latin typeface="Apis For Office"/>
              </a:rPr>
            </a:br>
            <a:r>
              <a:rPr lang="en-US"/>
              <a:t>EFX, </a:t>
            </a:r>
            <a:r>
              <a:rPr lang="en-US" err="1"/>
              <a:t>Efruxifermin</a:t>
            </a:r>
            <a:r>
              <a:rPr lang="en-US"/>
              <a:t>; FGF21, fibroblast growth factor 21, </a:t>
            </a:r>
            <a:r>
              <a:rPr lang="en-US" err="1"/>
              <a:t>Fibroblasten-Wachstumsfaktor</a:t>
            </a:r>
            <a:r>
              <a:rPr lang="en-US"/>
              <a:t> 21;  </a:t>
            </a:r>
            <a:r>
              <a:rPr lang="de-DE"/>
              <a:t>Fc-FGF21, Fusionsform des Proteins FGF21 mit einem </a:t>
            </a:r>
            <a:r>
              <a:rPr lang="de-DE" err="1"/>
              <a:t>Fc</a:t>
            </a:r>
            <a:r>
              <a:rPr lang="de-DE"/>
              <a:t>-Fragment eines Antikörpers</a:t>
            </a:r>
            <a:r>
              <a:rPr lang="en-US"/>
              <a:t>; FGFR1c/2c/3c/4, Fibroblast growth factor receptor 1c/2c/3c/4, </a:t>
            </a:r>
            <a:r>
              <a:rPr lang="en-US" err="1"/>
              <a:t>Fibroblasten-Wachstumsfaktor-Rezeptor</a:t>
            </a:r>
            <a:r>
              <a:rPr lang="en-US"/>
              <a:t> 1c/2c/3c/4; MASH, </a:t>
            </a:r>
            <a:r>
              <a:rPr lang="en-US" err="1"/>
              <a:t>Metabolische</a:t>
            </a:r>
            <a:r>
              <a:rPr lang="en-US"/>
              <a:t> </a:t>
            </a:r>
            <a:r>
              <a:rPr lang="en-US" err="1"/>
              <a:t>Dysfunktion-assoziierte</a:t>
            </a:r>
            <a:r>
              <a:rPr lang="en-US"/>
              <a:t> Steatohepatitis.</a:t>
            </a:r>
          </a:p>
        </p:txBody>
      </p:sp>
      <p:sp>
        <p:nvSpPr>
          <p:cNvPr id="5" name="Text Placeholder 4">
            <a:extLst>
              <a:ext uri="{FF2B5EF4-FFF2-40B4-BE49-F238E27FC236}">
                <a16:creationId xmlns:a16="http://schemas.microsoft.com/office/drawing/2014/main" id="{DBB05071-7247-8603-2638-A7A1398ADFCF}"/>
              </a:ext>
            </a:extLst>
          </p:cNvPr>
          <p:cNvSpPr>
            <a:spLocks noGrp="1"/>
          </p:cNvSpPr>
          <p:nvPr>
            <p:ph type="body" sz="quarter" idx="17"/>
          </p:nvPr>
        </p:nvSpPr>
        <p:spPr>
          <a:xfrm>
            <a:off x="6178660" y="5653548"/>
            <a:ext cx="5337228" cy="1091740"/>
          </a:xfrm>
        </p:spPr>
        <p:txBody>
          <a:bodyPr/>
          <a:lstStyle/>
          <a:p>
            <a:r>
              <a:rPr kumimoji="0" lang="en-US" sz="900" b="0" i="1" u="none" strike="noStrike" kern="1200" cap="none" spc="0" normalizeH="0" baseline="0" noProof="0">
                <a:ln>
                  <a:noFill/>
                </a:ln>
                <a:solidFill>
                  <a:srgbClr val="939AA7"/>
                </a:solidFill>
                <a:effectLst/>
                <a:uLnTx/>
                <a:uFillTx/>
                <a:latin typeface="Apis For Office"/>
                <a:ea typeface="+mn-ea"/>
                <a:cs typeface="+mn-cs"/>
              </a:rPr>
              <a:t>Noureddin M. J Hepatol. 2025;82(Suppl.1):GS-012; </a:t>
            </a:r>
            <a:br>
              <a:rPr kumimoji="0" lang="en-US" sz="900" b="0" i="1" u="none" strike="noStrike" kern="1200" cap="none" spc="0" normalizeH="0" baseline="0" noProof="0">
                <a:ln>
                  <a:noFill/>
                </a:ln>
                <a:solidFill>
                  <a:srgbClr val="939AA7"/>
                </a:solidFill>
                <a:effectLst/>
                <a:uLnTx/>
                <a:uFillTx/>
                <a:latin typeface="Apis For Office"/>
                <a:ea typeface="+mn-ea"/>
                <a:cs typeface="+mn-cs"/>
              </a:rPr>
            </a:br>
            <a:r>
              <a:rPr kumimoji="0" lang="en-US" sz="900" b="0" i="1" u="none" strike="noStrike" kern="1200" cap="none" spc="0" normalizeH="0" baseline="30000" noProof="0">
                <a:ln>
                  <a:noFill/>
                </a:ln>
                <a:solidFill>
                  <a:srgbClr val="939AA7"/>
                </a:solidFill>
                <a:effectLst/>
                <a:uLnTx/>
                <a:uFillTx/>
                <a:latin typeface="Apis For Office"/>
                <a:ea typeface="+mn-ea"/>
                <a:cs typeface="+mn-cs"/>
              </a:rPr>
              <a:t>1</a:t>
            </a:r>
            <a:r>
              <a:rPr kumimoji="0" lang="de-DE" sz="900" b="0" i="1" u="none" strike="noStrike" kern="1200" cap="none" spc="0" normalizeH="0" baseline="0" noProof="0">
                <a:ln>
                  <a:noFill/>
                </a:ln>
                <a:solidFill>
                  <a:srgbClr val="939AA7"/>
                </a:solidFill>
                <a:effectLst/>
                <a:uLnTx/>
                <a:uFillTx/>
                <a:latin typeface="Apis For Office"/>
                <a:ea typeface="+mn-ea"/>
                <a:cs typeface="+mn-cs"/>
              </a:rPr>
              <a:t>Harrison SA. Lancet </a:t>
            </a:r>
            <a:r>
              <a:rPr kumimoji="0" lang="de-DE" sz="900" b="0" i="1" u="none" strike="noStrike" kern="1200" cap="none" spc="0" normalizeH="0" baseline="0" noProof="0" err="1">
                <a:ln>
                  <a:noFill/>
                </a:ln>
                <a:solidFill>
                  <a:srgbClr val="939AA7"/>
                </a:solidFill>
                <a:effectLst/>
                <a:uLnTx/>
                <a:uFillTx/>
                <a:latin typeface="Apis For Office"/>
                <a:ea typeface="+mn-ea"/>
                <a:cs typeface="+mn-cs"/>
              </a:rPr>
              <a:t>Gastroenterol</a:t>
            </a:r>
            <a:r>
              <a:rPr kumimoji="0" lang="de-DE" sz="900" b="0" i="1" u="none" strike="noStrike" kern="1200" cap="none" spc="0" normalizeH="0" baseline="0" noProof="0">
                <a:ln>
                  <a:noFill/>
                </a:ln>
                <a:solidFill>
                  <a:srgbClr val="939AA7"/>
                </a:solidFill>
                <a:effectLst/>
                <a:uLnTx/>
                <a:uFillTx/>
                <a:latin typeface="Apis For Office"/>
                <a:ea typeface="+mn-ea"/>
                <a:cs typeface="+mn-cs"/>
              </a:rPr>
              <a:t> </a:t>
            </a:r>
            <a:r>
              <a:rPr kumimoji="0" lang="de-DE" sz="900" b="0" i="1" u="none" strike="noStrike" kern="1200" cap="none" spc="0" normalizeH="0" baseline="0" noProof="0" err="1">
                <a:ln>
                  <a:noFill/>
                </a:ln>
                <a:solidFill>
                  <a:srgbClr val="939AA7"/>
                </a:solidFill>
                <a:effectLst/>
                <a:uLnTx/>
                <a:uFillTx/>
                <a:latin typeface="Apis For Office"/>
                <a:ea typeface="+mn-ea"/>
                <a:cs typeface="+mn-cs"/>
              </a:rPr>
              <a:t>Hepatol</a:t>
            </a:r>
            <a:r>
              <a:rPr kumimoji="0" lang="de-DE" sz="900" b="0" i="1" u="none" strike="noStrike" kern="1200" cap="none" spc="0" normalizeH="0" baseline="0" noProof="0">
                <a:ln>
                  <a:noFill/>
                </a:ln>
                <a:solidFill>
                  <a:srgbClr val="939AA7"/>
                </a:solidFill>
                <a:effectLst/>
                <a:uLnTx/>
                <a:uFillTx/>
                <a:latin typeface="Apis For Office"/>
                <a:ea typeface="+mn-ea"/>
                <a:cs typeface="+mn-cs"/>
              </a:rPr>
              <a:t>. 2023;8(12):1080-193; </a:t>
            </a:r>
            <a:br>
              <a:rPr kumimoji="0" lang="de-DE" sz="900" b="0" i="1" u="none" strike="noStrike" kern="1200" cap="none" spc="0" normalizeH="0" baseline="0" noProof="0">
                <a:ln>
                  <a:noFill/>
                </a:ln>
                <a:solidFill>
                  <a:srgbClr val="939AA7"/>
                </a:solidFill>
                <a:effectLst/>
                <a:uLnTx/>
                <a:uFillTx/>
                <a:latin typeface="Apis For Office"/>
                <a:ea typeface="+mn-ea"/>
                <a:cs typeface="+mn-cs"/>
              </a:rPr>
            </a:br>
            <a:r>
              <a:rPr kumimoji="0" lang="de-DE" sz="900" b="0" i="1" u="none" strike="noStrike" kern="1200" cap="none" spc="0" normalizeH="0" baseline="30000" noProof="0">
                <a:ln>
                  <a:noFill/>
                </a:ln>
                <a:solidFill>
                  <a:srgbClr val="939AA7"/>
                </a:solidFill>
                <a:effectLst/>
                <a:uLnTx/>
                <a:uFillTx/>
                <a:latin typeface="Apis For Office"/>
                <a:ea typeface="+mn-ea"/>
                <a:cs typeface="+mn-cs"/>
              </a:rPr>
              <a:t>2</a:t>
            </a:r>
            <a:r>
              <a:rPr kumimoji="0" lang="sv-SE" sz="900" b="0" i="1" u="none" strike="noStrike" kern="1200" cap="none" spc="0" normalizeH="0" baseline="0" noProof="0">
                <a:ln>
                  <a:noFill/>
                </a:ln>
                <a:solidFill>
                  <a:srgbClr val="939AA7"/>
                </a:solidFill>
                <a:effectLst/>
                <a:uLnTx/>
                <a:uFillTx/>
                <a:latin typeface="Apis For Office"/>
                <a:ea typeface="+mn-ea"/>
                <a:cs typeface="+mn-cs"/>
              </a:rPr>
              <a:t>Harrison SA et al. Clin Gastroenterol Hepatol. 2025;23(1):103-113;            </a:t>
            </a:r>
            <a:r>
              <a:rPr kumimoji="0" lang="de-DE" sz="900" b="0" i="1" u="none" strike="noStrike" kern="1200" cap="none" spc="0" normalizeH="0" baseline="0" noProof="0">
                <a:ln>
                  <a:noFill/>
                </a:ln>
                <a:solidFill>
                  <a:srgbClr val="939AA7"/>
                </a:solidFill>
                <a:effectLst/>
                <a:uLnTx/>
                <a:uFillTx/>
                <a:latin typeface="Apis For Office"/>
                <a:ea typeface="+mn-ea"/>
                <a:cs typeface="+mn-cs"/>
              </a:rPr>
              <a:t>                                                      </a:t>
            </a:r>
            <a:br>
              <a:rPr kumimoji="0" lang="de-DE" sz="900" b="0" i="1" u="none" strike="noStrike" kern="1200" cap="none" spc="0" normalizeH="0" baseline="0" noProof="0">
                <a:ln>
                  <a:noFill/>
                </a:ln>
                <a:solidFill>
                  <a:srgbClr val="939AA7"/>
                </a:solidFill>
                <a:effectLst/>
                <a:uLnTx/>
                <a:uFillTx/>
                <a:latin typeface="Apis For Office"/>
                <a:ea typeface="+mn-ea"/>
                <a:cs typeface="+mn-cs"/>
              </a:rPr>
            </a:br>
            <a:r>
              <a:rPr kumimoji="0" lang="en-US" sz="900" b="0" i="1" u="none" strike="noStrike" kern="1200" cap="none" spc="0" normalizeH="0" baseline="30000" noProof="0">
                <a:ln>
                  <a:noFill/>
                </a:ln>
                <a:solidFill>
                  <a:srgbClr val="939AA7"/>
                </a:solidFill>
                <a:effectLst/>
                <a:uLnTx/>
                <a:uFillTx/>
                <a:latin typeface="Apis For Office"/>
                <a:ea typeface="+mn-ea"/>
                <a:cs typeface="+mn-cs"/>
              </a:rPr>
              <a:t>3</a:t>
            </a:r>
            <a:r>
              <a:rPr kumimoji="0" lang="en-US" sz="900" b="0" i="1" u="none" strike="noStrike" kern="1200" cap="none" spc="0" normalizeH="0" baseline="0" noProof="0">
                <a:ln>
                  <a:noFill/>
                </a:ln>
                <a:solidFill>
                  <a:srgbClr val="939AA7"/>
                </a:solidFill>
                <a:effectLst/>
                <a:uLnTx/>
                <a:uFillTx/>
                <a:latin typeface="Apis For Office"/>
                <a:ea typeface="+mn-ea"/>
                <a:cs typeface="+mn-cs"/>
              </a:rPr>
              <a:t>Noureddin  M. et al. N Engl J Med. 2025; online ahead of print;</a:t>
            </a:r>
            <a:r>
              <a:rPr kumimoji="0" lang="de-DE" sz="900" b="0" i="1" u="none" strike="noStrike" kern="1200" cap="none" spc="0" normalizeH="0" baseline="0" noProof="0">
                <a:ln>
                  <a:noFill/>
                </a:ln>
                <a:solidFill>
                  <a:srgbClr val="939AA7"/>
                </a:solidFill>
                <a:effectLst/>
                <a:uLnTx/>
                <a:uFillTx/>
                <a:latin typeface="Apis For Office"/>
                <a:ea typeface="+mn-ea"/>
                <a:cs typeface="+mn-cs"/>
              </a:rPr>
              <a:t> </a:t>
            </a:r>
            <a:br>
              <a:rPr kumimoji="0" lang="de-DE" sz="900" b="0" i="1" u="none" strike="noStrike" kern="1200" cap="none" spc="0" normalizeH="0" baseline="0" noProof="0">
                <a:ln>
                  <a:noFill/>
                </a:ln>
                <a:solidFill>
                  <a:srgbClr val="939AA7"/>
                </a:solidFill>
                <a:effectLst/>
                <a:uLnTx/>
                <a:uFillTx/>
                <a:latin typeface="Apis For Office"/>
                <a:ea typeface="+mn-ea"/>
                <a:cs typeface="+mn-cs"/>
              </a:rPr>
            </a:br>
            <a:r>
              <a:rPr kumimoji="0" lang="de-DE" sz="900" b="0" i="1" u="none" strike="noStrike" kern="1200" cap="none" spc="0" normalizeH="0" baseline="0" noProof="0" err="1">
                <a:ln>
                  <a:noFill/>
                </a:ln>
                <a:solidFill>
                  <a:srgbClr val="939AA7"/>
                </a:solidFill>
                <a:effectLst/>
                <a:uLnTx/>
                <a:uFillTx/>
                <a:latin typeface="Apis For Office"/>
                <a:ea typeface="+mn-ea"/>
                <a:cs typeface="+mn-cs"/>
              </a:rPr>
              <a:t>Kharitonenkov</a:t>
            </a:r>
            <a:r>
              <a:rPr kumimoji="0" lang="de-DE" sz="900" b="0" i="1" u="none" strike="noStrike" kern="1200" cap="none" spc="0" normalizeH="0" baseline="0" noProof="0">
                <a:ln>
                  <a:noFill/>
                </a:ln>
                <a:solidFill>
                  <a:srgbClr val="939AA7"/>
                </a:solidFill>
                <a:effectLst/>
                <a:uLnTx/>
                <a:uFillTx/>
                <a:latin typeface="Apis For Office"/>
                <a:ea typeface="+mn-ea"/>
                <a:cs typeface="+mn-cs"/>
              </a:rPr>
              <a:t> A. et al. </a:t>
            </a:r>
            <a:r>
              <a:rPr kumimoji="0" lang="de-DE" sz="900" b="0" i="1" u="none" strike="noStrike" kern="1200" cap="none" spc="0" normalizeH="0" baseline="0" noProof="0" err="1">
                <a:ln>
                  <a:noFill/>
                </a:ln>
                <a:solidFill>
                  <a:srgbClr val="939AA7"/>
                </a:solidFill>
                <a:effectLst/>
                <a:uLnTx/>
                <a:uFillTx/>
                <a:latin typeface="Apis For Office"/>
                <a:ea typeface="+mn-ea"/>
                <a:cs typeface="+mn-cs"/>
              </a:rPr>
              <a:t>Endocrinology</a:t>
            </a:r>
            <a:r>
              <a:rPr kumimoji="0" lang="de-DE" sz="900" b="0" i="1" u="none" strike="noStrike" kern="1200" cap="none" spc="0" normalizeH="0" baseline="0" noProof="0">
                <a:ln>
                  <a:noFill/>
                </a:ln>
                <a:solidFill>
                  <a:srgbClr val="939AA7"/>
                </a:solidFill>
                <a:effectLst/>
                <a:uLnTx/>
                <a:uFillTx/>
                <a:latin typeface="Apis For Office"/>
                <a:ea typeface="+mn-ea"/>
                <a:cs typeface="+mn-cs"/>
              </a:rPr>
              <a:t>. 2007;148(2):774-81; </a:t>
            </a:r>
            <a:br>
              <a:rPr kumimoji="0" lang="de-DE" sz="900" b="0" i="1" u="none" strike="noStrike" kern="1200" cap="none" spc="0" normalizeH="0" baseline="0" noProof="0">
                <a:ln>
                  <a:noFill/>
                </a:ln>
                <a:solidFill>
                  <a:srgbClr val="939AA7"/>
                </a:solidFill>
                <a:effectLst/>
                <a:uLnTx/>
                <a:uFillTx/>
                <a:latin typeface="Apis For Office"/>
                <a:ea typeface="+mn-ea"/>
                <a:cs typeface="+mn-cs"/>
              </a:rPr>
            </a:br>
            <a:r>
              <a:rPr kumimoji="0" lang="de-DE" sz="900" b="0" i="1" u="none" strike="noStrike" kern="1200" cap="none" spc="0" normalizeH="0" baseline="0" noProof="0">
                <a:ln>
                  <a:noFill/>
                </a:ln>
                <a:solidFill>
                  <a:srgbClr val="939AA7"/>
                </a:solidFill>
                <a:effectLst/>
                <a:uLnTx/>
                <a:uFillTx/>
                <a:latin typeface="Apis For Office"/>
                <a:ea typeface="+mn-ea"/>
                <a:cs typeface="+mn-cs"/>
              </a:rPr>
              <a:t>Stanislaus S. et al. </a:t>
            </a:r>
            <a:r>
              <a:rPr kumimoji="0" lang="de-DE" sz="900" b="0" i="1" u="none" strike="noStrike" kern="1200" cap="none" spc="0" normalizeH="0" baseline="0" noProof="0" err="1">
                <a:ln>
                  <a:noFill/>
                </a:ln>
                <a:solidFill>
                  <a:srgbClr val="939AA7"/>
                </a:solidFill>
                <a:effectLst/>
                <a:uLnTx/>
                <a:uFillTx/>
                <a:latin typeface="Apis For Office"/>
                <a:ea typeface="+mn-ea"/>
                <a:cs typeface="+mn-cs"/>
              </a:rPr>
              <a:t>Endocrinology</a:t>
            </a:r>
            <a:r>
              <a:rPr kumimoji="0" lang="de-DE" sz="900" b="0" i="1" u="none" strike="noStrike" kern="1200" cap="none" spc="0" normalizeH="0" baseline="0" noProof="0">
                <a:ln>
                  <a:noFill/>
                </a:ln>
                <a:solidFill>
                  <a:srgbClr val="939AA7"/>
                </a:solidFill>
                <a:effectLst/>
                <a:uLnTx/>
                <a:uFillTx/>
                <a:latin typeface="Apis For Office"/>
                <a:ea typeface="+mn-ea"/>
                <a:cs typeface="+mn-cs"/>
              </a:rPr>
              <a:t>. 2017;158(5):1314-1327; </a:t>
            </a:r>
            <a:br>
              <a:rPr kumimoji="0" lang="de-DE" sz="900" b="0" i="1" u="none" strike="noStrike" kern="1200" cap="none" spc="0" normalizeH="0" baseline="0" noProof="0">
                <a:ln>
                  <a:noFill/>
                </a:ln>
                <a:solidFill>
                  <a:srgbClr val="939AA7"/>
                </a:solidFill>
                <a:effectLst/>
                <a:uLnTx/>
                <a:uFillTx/>
                <a:latin typeface="Apis For Office"/>
                <a:ea typeface="+mn-ea"/>
                <a:cs typeface="+mn-cs"/>
              </a:rPr>
            </a:br>
            <a:r>
              <a:rPr kumimoji="0" lang="de-DE" sz="900" b="0" i="1" u="none" strike="noStrike" kern="1200" cap="none" spc="0" normalizeH="0" baseline="0" noProof="0">
                <a:ln>
                  <a:noFill/>
                </a:ln>
                <a:solidFill>
                  <a:srgbClr val="939AA7"/>
                </a:solidFill>
                <a:effectLst/>
                <a:uLnTx/>
                <a:uFillTx/>
                <a:latin typeface="Apis For Office"/>
                <a:ea typeface="+mn-ea"/>
                <a:cs typeface="+mn-cs"/>
              </a:rPr>
              <a:t>Lee S. et al. Nature. 2018;553(7689):501-505.</a:t>
            </a:r>
          </a:p>
        </p:txBody>
      </p:sp>
      <p:grpSp>
        <p:nvGrpSpPr>
          <p:cNvPr id="18" name="Gruppieren 17">
            <a:extLst>
              <a:ext uri="{FF2B5EF4-FFF2-40B4-BE49-F238E27FC236}">
                <a16:creationId xmlns:a16="http://schemas.microsoft.com/office/drawing/2014/main" id="{22508442-AFF1-6AFF-ABF2-DBE465003A81}"/>
              </a:ext>
            </a:extLst>
          </p:cNvPr>
          <p:cNvGrpSpPr/>
          <p:nvPr/>
        </p:nvGrpSpPr>
        <p:grpSpPr>
          <a:xfrm>
            <a:off x="6218543" y="3118504"/>
            <a:ext cx="5090477" cy="2013020"/>
            <a:chOff x="5981971" y="2182510"/>
            <a:chExt cx="5651237" cy="2351839"/>
          </a:xfrm>
        </p:grpSpPr>
        <p:pic>
          <p:nvPicPr>
            <p:cNvPr id="11" name="Grafik 10">
              <a:extLst>
                <a:ext uri="{FF2B5EF4-FFF2-40B4-BE49-F238E27FC236}">
                  <a16:creationId xmlns:a16="http://schemas.microsoft.com/office/drawing/2014/main" id="{10D87807-3F2D-438F-D417-7FD9B95B3DEB}"/>
                </a:ext>
              </a:extLst>
            </p:cNvPr>
            <p:cNvPicPr>
              <a:picLocks noChangeAspect="1"/>
            </p:cNvPicPr>
            <p:nvPr/>
          </p:nvPicPr>
          <p:blipFill>
            <a:blip r:embed="rId4"/>
            <a:stretch>
              <a:fillRect/>
            </a:stretch>
          </p:blipFill>
          <p:spPr>
            <a:xfrm>
              <a:off x="5981971" y="2182510"/>
              <a:ext cx="5562029" cy="1705837"/>
            </a:xfrm>
            <a:prstGeom prst="rect">
              <a:avLst/>
            </a:prstGeom>
          </p:spPr>
        </p:pic>
        <p:pic>
          <p:nvPicPr>
            <p:cNvPr id="16" name="Grafik 15">
              <a:extLst>
                <a:ext uri="{FF2B5EF4-FFF2-40B4-BE49-F238E27FC236}">
                  <a16:creationId xmlns:a16="http://schemas.microsoft.com/office/drawing/2014/main" id="{17E4AEBA-CF3E-46F2-4349-E45BA640E608}"/>
                </a:ext>
              </a:extLst>
            </p:cNvPr>
            <p:cNvPicPr>
              <a:picLocks noChangeAspect="1"/>
            </p:cNvPicPr>
            <p:nvPr/>
          </p:nvPicPr>
          <p:blipFill>
            <a:blip r:embed="rId5"/>
            <a:stretch>
              <a:fillRect/>
            </a:stretch>
          </p:blipFill>
          <p:spPr>
            <a:xfrm>
              <a:off x="5981971" y="3918419"/>
              <a:ext cx="1107087" cy="443759"/>
            </a:xfrm>
            <a:prstGeom prst="rect">
              <a:avLst/>
            </a:prstGeom>
          </p:spPr>
        </p:pic>
        <p:sp>
          <p:nvSpPr>
            <p:cNvPr id="17" name="Textfeld 16">
              <a:extLst>
                <a:ext uri="{FF2B5EF4-FFF2-40B4-BE49-F238E27FC236}">
                  <a16:creationId xmlns:a16="http://schemas.microsoft.com/office/drawing/2014/main" id="{CFB0FA72-4F48-8A40-1BB0-B6B19319BA35}"/>
                </a:ext>
              </a:extLst>
            </p:cNvPr>
            <p:cNvSpPr txBox="1"/>
            <p:nvPr/>
          </p:nvSpPr>
          <p:spPr>
            <a:xfrm>
              <a:off x="7264708" y="3884299"/>
              <a:ext cx="4368500" cy="650050"/>
            </a:xfrm>
            <a:prstGeom prst="rect">
              <a:avLst/>
            </a:prstGeom>
            <a:noFill/>
          </p:spPr>
          <p:txBody>
            <a:bodyPr wrap="square" lIns="0" tIns="0" rIns="0" bIns="0" rtlCol="0">
              <a:spAutoFit/>
            </a:bodyPr>
            <a:lstStyle/>
            <a:p>
              <a:pPr algn="l">
                <a:lnSpc>
                  <a:spcPct val="120000"/>
                </a:lnSpc>
              </a:pPr>
              <a:r>
                <a:rPr lang="de-DE" sz="1200">
                  <a:solidFill>
                    <a:schemeClr val="tx2"/>
                  </a:solidFill>
                </a:rPr>
                <a:t>Phase-3-Studie zur Bewertung der Sicherheit und Verträglichkeit bei ~700 klinisch diagnostizierten Teilnehmern (F1 bis F4, kompensiert) über 52 Wochen Rekrutierung abgeschlossen</a:t>
              </a:r>
            </a:p>
          </p:txBody>
        </p:sp>
      </p:grpSp>
      <p:sp>
        <p:nvSpPr>
          <p:cNvPr id="19" name="Textfeld 18">
            <a:extLst>
              <a:ext uri="{FF2B5EF4-FFF2-40B4-BE49-F238E27FC236}">
                <a16:creationId xmlns:a16="http://schemas.microsoft.com/office/drawing/2014/main" id="{CC9E4085-A6A8-C4E4-4A3B-260935F94103}"/>
              </a:ext>
            </a:extLst>
          </p:cNvPr>
          <p:cNvSpPr txBox="1"/>
          <p:nvPr/>
        </p:nvSpPr>
        <p:spPr>
          <a:xfrm>
            <a:off x="647700" y="1924239"/>
            <a:ext cx="4103880" cy="241220"/>
          </a:xfrm>
          <a:prstGeom prst="rect">
            <a:avLst/>
          </a:prstGeom>
          <a:noFill/>
        </p:spPr>
        <p:txBody>
          <a:bodyPr wrap="none" lIns="0" tIns="0" rIns="0" bIns="0" rtlCol="0">
            <a:spAutoFit/>
          </a:bodyPr>
          <a:lstStyle/>
          <a:p>
            <a:pPr>
              <a:lnSpc>
                <a:spcPct val="120000"/>
              </a:lnSpc>
            </a:pPr>
            <a:r>
              <a:rPr lang="de-DE" sz="1400" b="1" err="1">
                <a:solidFill>
                  <a:srgbClr val="001965"/>
                </a:solidFill>
              </a:rPr>
              <a:t>Efruxifermin</a:t>
            </a:r>
            <a:r>
              <a:rPr lang="de-DE" sz="1400" b="1">
                <a:solidFill>
                  <a:srgbClr val="001965"/>
                </a:solidFill>
              </a:rPr>
              <a:t> (EFX) ist ein bivalentes Fc-FGF21-Analogon</a:t>
            </a:r>
          </a:p>
        </p:txBody>
      </p:sp>
      <p:sp>
        <p:nvSpPr>
          <p:cNvPr id="20" name="Textfeld 19">
            <a:extLst>
              <a:ext uri="{FF2B5EF4-FFF2-40B4-BE49-F238E27FC236}">
                <a16:creationId xmlns:a16="http://schemas.microsoft.com/office/drawing/2014/main" id="{0A0EDC98-ED5A-BA28-7154-CE1C3E8465BF}"/>
              </a:ext>
            </a:extLst>
          </p:cNvPr>
          <p:cNvSpPr txBox="1"/>
          <p:nvPr/>
        </p:nvSpPr>
        <p:spPr>
          <a:xfrm>
            <a:off x="5899034" y="1924239"/>
            <a:ext cx="5562029" cy="1016881"/>
          </a:xfrm>
          <a:prstGeom prst="rect">
            <a:avLst/>
          </a:prstGeom>
          <a:noFill/>
        </p:spPr>
        <p:txBody>
          <a:bodyPr wrap="square" lIns="0" tIns="0" rIns="0" bIns="0" rtlCol="0">
            <a:spAutoFit/>
          </a:bodyPr>
          <a:lstStyle/>
          <a:p>
            <a:pPr algn="ctr">
              <a:lnSpc>
                <a:spcPct val="120000"/>
              </a:lnSpc>
            </a:pPr>
            <a:r>
              <a:rPr lang="de-DE" sz="1400" b="1">
                <a:solidFill>
                  <a:srgbClr val="001965"/>
                </a:solidFill>
              </a:rPr>
              <a:t>Das Phase-3-Studienprogramm SYNCHRONY, welches ~3.500 Teilnehmer mit MASH umfasst, basiert auf 2 </a:t>
            </a:r>
            <a:r>
              <a:rPr lang="de-DE" sz="1400" b="1" err="1">
                <a:solidFill>
                  <a:srgbClr val="001965"/>
                </a:solidFill>
              </a:rPr>
              <a:t>biopsiebasierten</a:t>
            </a:r>
            <a:r>
              <a:rPr lang="de-DE" sz="1400" b="1">
                <a:solidFill>
                  <a:srgbClr val="001965"/>
                </a:solidFill>
              </a:rPr>
              <a:t> Phase-2b-Studien (n~300) in entsprechenden Patientengruppen, die 96 Wochen lang behandelt wurden </a:t>
            </a:r>
          </a:p>
        </p:txBody>
      </p:sp>
      <p:grpSp>
        <p:nvGrpSpPr>
          <p:cNvPr id="63" name="Gruppieren 62">
            <a:extLst>
              <a:ext uri="{FF2B5EF4-FFF2-40B4-BE49-F238E27FC236}">
                <a16:creationId xmlns:a16="http://schemas.microsoft.com/office/drawing/2014/main" id="{1939276D-6DBB-290B-B348-8538136C9F5F}"/>
              </a:ext>
            </a:extLst>
          </p:cNvPr>
          <p:cNvGrpSpPr/>
          <p:nvPr/>
        </p:nvGrpSpPr>
        <p:grpSpPr>
          <a:xfrm>
            <a:off x="3069961" y="3205039"/>
            <a:ext cx="2494006" cy="1868169"/>
            <a:chOff x="3069961" y="3276759"/>
            <a:chExt cx="2494006" cy="1868169"/>
          </a:xfrm>
        </p:grpSpPr>
        <p:grpSp>
          <p:nvGrpSpPr>
            <p:cNvPr id="28" name="Gruppieren 27">
              <a:extLst>
                <a:ext uri="{FF2B5EF4-FFF2-40B4-BE49-F238E27FC236}">
                  <a16:creationId xmlns:a16="http://schemas.microsoft.com/office/drawing/2014/main" id="{831AB374-1FF3-EEE0-8D94-0A55D077A61F}"/>
                </a:ext>
              </a:extLst>
            </p:cNvPr>
            <p:cNvGrpSpPr/>
            <p:nvPr/>
          </p:nvGrpSpPr>
          <p:grpSpPr>
            <a:xfrm>
              <a:off x="3191184" y="3276759"/>
              <a:ext cx="740587" cy="732774"/>
              <a:chOff x="2937184" y="2465030"/>
              <a:chExt cx="740587" cy="732774"/>
            </a:xfrm>
          </p:grpSpPr>
          <p:grpSp>
            <p:nvGrpSpPr>
              <p:cNvPr id="13" name="Gruppieren 12">
                <a:extLst>
                  <a:ext uri="{FF2B5EF4-FFF2-40B4-BE49-F238E27FC236}">
                    <a16:creationId xmlns:a16="http://schemas.microsoft.com/office/drawing/2014/main" id="{826ADE28-A350-AFB1-319D-788183784B2E}"/>
                  </a:ext>
                </a:extLst>
              </p:cNvPr>
              <p:cNvGrpSpPr/>
              <p:nvPr/>
            </p:nvGrpSpPr>
            <p:grpSpPr>
              <a:xfrm>
                <a:off x="3123973" y="2465030"/>
                <a:ext cx="367009" cy="367009"/>
                <a:chOff x="3088702" y="2463888"/>
                <a:chExt cx="438150" cy="438150"/>
              </a:xfrm>
            </p:grpSpPr>
            <p:sp>
              <p:nvSpPr>
                <p:cNvPr id="8" name="Oval 7">
                  <a:extLst>
                    <a:ext uri="{FF2B5EF4-FFF2-40B4-BE49-F238E27FC236}">
                      <a16:creationId xmlns:a16="http://schemas.microsoft.com/office/drawing/2014/main" id="{AD00515C-BBF5-F009-784C-DD7D4DAAE522}"/>
                    </a:ext>
                  </a:extLst>
                </p:cNvPr>
                <p:cNvSpPr/>
                <p:nvPr/>
              </p:nvSpPr>
              <p:spPr>
                <a:xfrm>
                  <a:off x="3088702" y="2463888"/>
                  <a:ext cx="438150" cy="438150"/>
                </a:xfrm>
                <a:prstGeom prst="ellipse">
                  <a:avLst/>
                </a:prstGeom>
                <a:noFill/>
                <a:ln w="19050" cap="flat">
                  <a:solidFill>
                    <a:srgbClr val="001965"/>
                  </a:solidFill>
                  <a:prstDash val="solid"/>
                  <a:miter/>
                </a:ln>
              </p:spPr>
              <p:txBody>
                <a:bodyPr rtlCol="0" anchor="ctr"/>
                <a:lstStyle/>
                <a:p>
                  <a:pPr algn="l"/>
                  <a:endParaRPr lang="de-DE" sz="600"/>
                </a:p>
              </p:txBody>
            </p:sp>
            <p:pic>
              <p:nvPicPr>
                <p:cNvPr id="12" name="Grafik 11" descr="Häkchen mit einfarbiger Füllung">
                  <a:extLst>
                    <a:ext uri="{FF2B5EF4-FFF2-40B4-BE49-F238E27FC236}">
                      <a16:creationId xmlns:a16="http://schemas.microsoft.com/office/drawing/2014/main" id="{495A37D7-5BEE-77E9-EE8A-269E8D5C80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3883" y="2547978"/>
                  <a:ext cx="295911" cy="295911"/>
                </a:xfrm>
                <a:prstGeom prst="rect">
                  <a:avLst/>
                </a:prstGeom>
              </p:spPr>
            </p:pic>
          </p:grpSp>
          <p:sp>
            <p:nvSpPr>
              <p:cNvPr id="26" name="Textfeld 25">
                <a:extLst>
                  <a:ext uri="{FF2B5EF4-FFF2-40B4-BE49-F238E27FC236}">
                    <a16:creationId xmlns:a16="http://schemas.microsoft.com/office/drawing/2014/main" id="{9410AED3-9E14-9384-93BF-CC957EC786CD}"/>
                  </a:ext>
                </a:extLst>
              </p:cNvPr>
              <p:cNvSpPr txBox="1"/>
              <p:nvPr/>
            </p:nvSpPr>
            <p:spPr>
              <a:xfrm>
                <a:off x="2937184" y="2874639"/>
                <a:ext cx="740587" cy="323165"/>
              </a:xfrm>
              <a:prstGeom prst="rect">
                <a:avLst/>
              </a:prstGeom>
              <a:noFill/>
            </p:spPr>
            <p:txBody>
              <a:bodyPr wrap="none" lIns="0" tIns="0" rIns="0" bIns="0" rtlCol="0">
                <a:spAutoFit/>
              </a:bodyPr>
              <a:lstStyle/>
              <a:p>
                <a:pPr algn="ctr"/>
                <a:r>
                  <a:rPr lang="de-DE" sz="700" err="1">
                    <a:solidFill>
                      <a:srgbClr val="001965"/>
                    </a:solidFill>
                  </a:rPr>
                  <a:t>Akero</a:t>
                </a:r>
                <a:r>
                  <a:rPr lang="de-DE" sz="700">
                    <a:solidFill>
                      <a:srgbClr val="001965"/>
                    </a:solidFill>
                  </a:rPr>
                  <a:t>-eigen,</a:t>
                </a:r>
                <a:br>
                  <a:rPr lang="de-DE" sz="700">
                    <a:solidFill>
                      <a:srgbClr val="001965"/>
                    </a:solidFill>
                  </a:rPr>
                </a:br>
                <a:r>
                  <a:rPr lang="de-DE" sz="700">
                    <a:solidFill>
                      <a:srgbClr val="001965"/>
                    </a:solidFill>
                  </a:rPr>
                  <a:t>Fc-FGF21,</a:t>
                </a:r>
                <a:br>
                  <a:rPr lang="de-DE" sz="700">
                    <a:solidFill>
                      <a:srgbClr val="001965"/>
                    </a:solidFill>
                  </a:rPr>
                </a:br>
                <a:r>
                  <a:rPr lang="de-DE" sz="700">
                    <a:solidFill>
                      <a:srgbClr val="001965"/>
                    </a:solidFill>
                  </a:rPr>
                  <a:t>Punktmutationen</a:t>
                </a:r>
              </a:p>
            </p:txBody>
          </p:sp>
        </p:grpSp>
        <p:grpSp>
          <p:nvGrpSpPr>
            <p:cNvPr id="29" name="Gruppieren 28">
              <a:extLst>
                <a:ext uri="{FF2B5EF4-FFF2-40B4-BE49-F238E27FC236}">
                  <a16:creationId xmlns:a16="http://schemas.microsoft.com/office/drawing/2014/main" id="{6F053BC3-110A-3649-76D1-F90F96DFE59E}"/>
                </a:ext>
              </a:extLst>
            </p:cNvPr>
            <p:cNvGrpSpPr/>
            <p:nvPr/>
          </p:nvGrpSpPr>
          <p:grpSpPr>
            <a:xfrm>
              <a:off x="3897925" y="3276759"/>
              <a:ext cx="1000274" cy="732774"/>
              <a:chOff x="2812107" y="2467975"/>
              <a:chExt cx="1000274" cy="732774"/>
            </a:xfrm>
          </p:grpSpPr>
          <p:grpSp>
            <p:nvGrpSpPr>
              <p:cNvPr id="30" name="Gruppieren 29">
                <a:extLst>
                  <a:ext uri="{FF2B5EF4-FFF2-40B4-BE49-F238E27FC236}">
                    <a16:creationId xmlns:a16="http://schemas.microsoft.com/office/drawing/2014/main" id="{B96E5E71-F7B1-58F7-EEBA-B227318C3A30}"/>
                  </a:ext>
                </a:extLst>
              </p:cNvPr>
              <p:cNvGrpSpPr/>
              <p:nvPr/>
            </p:nvGrpSpPr>
            <p:grpSpPr>
              <a:xfrm>
                <a:off x="3128736" y="2467975"/>
                <a:ext cx="367009" cy="367009"/>
                <a:chOff x="3094388" y="2467404"/>
                <a:chExt cx="438150" cy="438150"/>
              </a:xfrm>
            </p:grpSpPr>
            <p:sp>
              <p:nvSpPr>
                <p:cNvPr id="32" name="Oval 31">
                  <a:extLst>
                    <a:ext uri="{FF2B5EF4-FFF2-40B4-BE49-F238E27FC236}">
                      <a16:creationId xmlns:a16="http://schemas.microsoft.com/office/drawing/2014/main" id="{31B25435-E578-F678-B0A9-793F4C7AB3D2}"/>
                    </a:ext>
                  </a:extLst>
                </p:cNvPr>
                <p:cNvSpPr/>
                <p:nvPr/>
              </p:nvSpPr>
              <p:spPr>
                <a:xfrm>
                  <a:off x="3094388" y="2467404"/>
                  <a:ext cx="438150" cy="438150"/>
                </a:xfrm>
                <a:prstGeom prst="ellipse">
                  <a:avLst/>
                </a:prstGeom>
                <a:noFill/>
                <a:ln w="19050" cap="flat">
                  <a:solidFill>
                    <a:srgbClr val="001965"/>
                  </a:solidFill>
                  <a:prstDash val="solid"/>
                  <a:miter/>
                </a:ln>
              </p:spPr>
              <p:txBody>
                <a:bodyPr rtlCol="0" anchor="ctr"/>
                <a:lstStyle/>
                <a:p>
                  <a:pPr algn="l"/>
                  <a:endParaRPr lang="de-DE" sz="600"/>
                </a:p>
              </p:txBody>
            </p:sp>
            <p:pic>
              <p:nvPicPr>
                <p:cNvPr id="33" name="Grafik 32" descr="Häkchen mit einfarbiger Füllung">
                  <a:extLst>
                    <a:ext uri="{FF2B5EF4-FFF2-40B4-BE49-F238E27FC236}">
                      <a16:creationId xmlns:a16="http://schemas.microsoft.com/office/drawing/2014/main" id="{0EAFA8F4-5F81-4A19-7481-69B6B68527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9569" y="2547978"/>
                  <a:ext cx="295911" cy="295911"/>
                </a:xfrm>
                <a:prstGeom prst="rect">
                  <a:avLst/>
                </a:prstGeom>
              </p:spPr>
            </p:pic>
          </p:grpSp>
          <p:sp>
            <p:nvSpPr>
              <p:cNvPr id="31" name="Textfeld 30">
                <a:extLst>
                  <a:ext uri="{FF2B5EF4-FFF2-40B4-BE49-F238E27FC236}">
                    <a16:creationId xmlns:a16="http://schemas.microsoft.com/office/drawing/2014/main" id="{0DFD0756-5A70-C939-8C1F-F76D61584A55}"/>
                  </a:ext>
                </a:extLst>
              </p:cNvPr>
              <p:cNvSpPr txBox="1"/>
              <p:nvPr/>
            </p:nvSpPr>
            <p:spPr>
              <a:xfrm>
                <a:off x="2812107" y="2877584"/>
                <a:ext cx="1000274" cy="323165"/>
              </a:xfrm>
              <a:prstGeom prst="rect">
                <a:avLst/>
              </a:prstGeom>
              <a:noFill/>
            </p:spPr>
            <p:txBody>
              <a:bodyPr wrap="none" lIns="0" tIns="0" rIns="0" bIns="0" rtlCol="0">
                <a:spAutoFit/>
              </a:bodyPr>
              <a:lstStyle/>
              <a:p>
                <a:pPr algn="ctr"/>
                <a:r>
                  <a:rPr lang="de-DE" sz="700">
                    <a:solidFill>
                      <a:srgbClr val="001965"/>
                    </a:solidFill>
                  </a:rPr>
                  <a:t>Verlängert Halbwertzeit</a:t>
                </a:r>
                <a:br>
                  <a:rPr lang="de-DE" sz="700">
                    <a:solidFill>
                      <a:srgbClr val="001965"/>
                    </a:solidFill>
                  </a:rPr>
                </a:br>
                <a:r>
                  <a:rPr lang="de-DE" sz="700">
                    <a:solidFill>
                      <a:srgbClr val="001965"/>
                    </a:solidFill>
                  </a:rPr>
                  <a:t>von &lt; </a:t>
                </a:r>
                <a:r>
                  <a:rPr lang="de-DE" sz="700" b="1">
                    <a:solidFill>
                      <a:srgbClr val="001965"/>
                    </a:solidFill>
                  </a:rPr>
                  <a:t>2 Stunden</a:t>
                </a:r>
                <a:br>
                  <a:rPr lang="de-DE" sz="700">
                    <a:solidFill>
                      <a:srgbClr val="001965"/>
                    </a:solidFill>
                  </a:rPr>
                </a:br>
                <a:r>
                  <a:rPr lang="de-DE" sz="700">
                    <a:solidFill>
                      <a:srgbClr val="001965"/>
                    </a:solidFill>
                  </a:rPr>
                  <a:t>zu ~</a:t>
                </a:r>
                <a:r>
                  <a:rPr lang="de-DE" sz="700" b="1">
                    <a:solidFill>
                      <a:srgbClr val="001965"/>
                    </a:solidFill>
                  </a:rPr>
                  <a:t>3 Tagen</a:t>
                </a:r>
              </a:p>
            </p:txBody>
          </p:sp>
        </p:grpSp>
        <p:grpSp>
          <p:nvGrpSpPr>
            <p:cNvPr id="34" name="Gruppieren 33">
              <a:extLst>
                <a:ext uri="{FF2B5EF4-FFF2-40B4-BE49-F238E27FC236}">
                  <a16:creationId xmlns:a16="http://schemas.microsoft.com/office/drawing/2014/main" id="{3F5934ED-6926-E7F5-A893-7581887804C9}"/>
                </a:ext>
              </a:extLst>
            </p:cNvPr>
            <p:cNvGrpSpPr/>
            <p:nvPr/>
          </p:nvGrpSpPr>
          <p:grpSpPr>
            <a:xfrm>
              <a:off x="4924368" y="3276759"/>
              <a:ext cx="639599" cy="625053"/>
              <a:chOff x="3006732" y="2470920"/>
              <a:chExt cx="639599" cy="625053"/>
            </a:xfrm>
          </p:grpSpPr>
          <p:grpSp>
            <p:nvGrpSpPr>
              <p:cNvPr id="35" name="Gruppieren 34">
                <a:extLst>
                  <a:ext uri="{FF2B5EF4-FFF2-40B4-BE49-F238E27FC236}">
                    <a16:creationId xmlns:a16="http://schemas.microsoft.com/office/drawing/2014/main" id="{BB70A409-051A-6269-E122-3B92A0C0C26D}"/>
                  </a:ext>
                </a:extLst>
              </p:cNvPr>
              <p:cNvGrpSpPr/>
              <p:nvPr/>
            </p:nvGrpSpPr>
            <p:grpSpPr>
              <a:xfrm>
                <a:off x="3143025" y="2470920"/>
                <a:ext cx="367009" cy="367009"/>
                <a:chOff x="3111446" y="2470920"/>
                <a:chExt cx="438150" cy="438150"/>
              </a:xfrm>
            </p:grpSpPr>
            <p:sp>
              <p:nvSpPr>
                <p:cNvPr id="37" name="Oval 36">
                  <a:extLst>
                    <a:ext uri="{FF2B5EF4-FFF2-40B4-BE49-F238E27FC236}">
                      <a16:creationId xmlns:a16="http://schemas.microsoft.com/office/drawing/2014/main" id="{ACC33C1B-FD1D-7DDA-0708-C0224048DA85}"/>
                    </a:ext>
                  </a:extLst>
                </p:cNvPr>
                <p:cNvSpPr/>
                <p:nvPr/>
              </p:nvSpPr>
              <p:spPr>
                <a:xfrm>
                  <a:off x="3111446" y="2470920"/>
                  <a:ext cx="438150" cy="438150"/>
                </a:xfrm>
                <a:prstGeom prst="ellipse">
                  <a:avLst/>
                </a:prstGeom>
                <a:noFill/>
                <a:ln w="19050" cap="flat">
                  <a:solidFill>
                    <a:srgbClr val="001965"/>
                  </a:solidFill>
                  <a:prstDash val="solid"/>
                  <a:miter/>
                </a:ln>
              </p:spPr>
              <p:txBody>
                <a:bodyPr rtlCol="0" anchor="ctr"/>
                <a:lstStyle/>
                <a:p>
                  <a:pPr algn="l"/>
                  <a:endParaRPr lang="de-DE" sz="600"/>
                </a:p>
              </p:txBody>
            </p:sp>
            <p:pic>
              <p:nvPicPr>
                <p:cNvPr id="38" name="Grafik 37" descr="Häkchen mit einfarbiger Füllung">
                  <a:extLst>
                    <a:ext uri="{FF2B5EF4-FFF2-40B4-BE49-F238E27FC236}">
                      <a16:creationId xmlns:a16="http://schemas.microsoft.com/office/drawing/2014/main" id="{28B9C7CF-995E-AA8E-0380-A153D7D9DE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6627" y="2547977"/>
                  <a:ext cx="295911" cy="295911"/>
                </a:xfrm>
                <a:prstGeom prst="rect">
                  <a:avLst/>
                </a:prstGeom>
              </p:spPr>
            </p:pic>
          </p:grpSp>
          <p:sp>
            <p:nvSpPr>
              <p:cNvPr id="36" name="Textfeld 35">
                <a:extLst>
                  <a:ext uri="{FF2B5EF4-FFF2-40B4-BE49-F238E27FC236}">
                    <a16:creationId xmlns:a16="http://schemas.microsoft.com/office/drawing/2014/main" id="{F83D53C0-98B0-C6D4-94AE-A94875D47735}"/>
                  </a:ext>
                </a:extLst>
              </p:cNvPr>
              <p:cNvSpPr txBox="1"/>
              <p:nvPr/>
            </p:nvSpPr>
            <p:spPr>
              <a:xfrm>
                <a:off x="3006732" y="2880529"/>
                <a:ext cx="639599" cy="215444"/>
              </a:xfrm>
              <a:prstGeom prst="rect">
                <a:avLst/>
              </a:prstGeom>
              <a:noFill/>
            </p:spPr>
            <p:txBody>
              <a:bodyPr wrap="none" lIns="0" tIns="0" rIns="0" bIns="0" rtlCol="0">
                <a:spAutoFit/>
              </a:bodyPr>
              <a:lstStyle/>
              <a:p>
                <a:pPr algn="ctr"/>
                <a:r>
                  <a:rPr lang="de-DE" sz="700" b="1">
                    <a:solidFill>
                      <a:srgbClr val="001965"/>
                    </a:solidFill>
                  </a:rPr>
                  <a:t>Hohe Affinität</a:t>
                </a:r>
                <a:br>
                  <a:rPr lang="de-DE" sz="700" b="1">
                    <a:solidFill>
                      <a:srgbClr val="001965"/>
                    </a:solidFill>
                  </a:rPr>
                </a:br>
                <a:r>
                  <a:rPr lang="de-DE" sz="700">
                    <a:solidFill>
                      <a:srgbClr val="001965"/>
                    </a:solidFill>
                  </a:rPr>
                  <a:t>für </a:t>
                </a:r>
                <a:r>
                  <a:rPr lang="el-GR" sz="700">
                    <a:solidFill>
                      <a:srgbClr val="001965"/>
                    </a:solidFill>
                  </a:rPr>
                  <a:t>β</a:t>
                </a:r>
                <a:r>
                  <a:rPr lang="de-DE" sz="700">
                    <a:solidFill>
                      <a:srgbClr val="001965"/>
                    </a:solidFill>
                  </a:rPr>
                  <a:t>-Klotho</a:t>
                </a:r>
              </a:p>
            </p:txBody>
          </p:sp>
        </p:grpSp>
        <p:grpSp>
          <p:nvGrpSpPr>
            <p:cNvPr id="39" name="Gruppieren 38">
              <a:extLst>
                <a:ext uri="{FF2B5EF4-FFF2-40B4-BE49-F238E27FC236}">
                  <a16:creationId xmlns:a16="http://schemas.microsoft.com/office/drawing/2014/main" id="{FEEF5A4C-7C61-628F-9923-373BE1E3111D}"/>
                </a:ext>
              </a:extLst>
            </p:cNvPr>
            <p:cNvGrpSpPr/>
            <p:nvPr/>
          </p:nvGrpSpPr>
          <p:grpSpPr>
            <a:xfrm>
              <a:off x="3069961" y="4327422"/>
              <a:ext cx="947745" cy="817506"/>
              <a:chOff x="2815961" y="2470920"/>
              <a:chExt cx="947745" cy="817506"/>
            </a:xfrm>
          </p:grpSpPr>
          <p:grpSp>
            <p:nvGrpSpPr>
              <p:cNvPr id="40" name="Gruppieren 39">
                <a:extLst>
                  <a:ext uri="{FF2B5EF4-FFF2-40B4-BE49-F238E27FC236}">
                    <a16:creationId xmlns:a16="http://schemas.microsoft.com/office/drawing/2014/main" id="{B518CB08-C07D-094E-A741-679BC40EDC82}"/>
                  </a:ext>
                </a:extLst>
              </p:cNvPr>
              <p:cNvGrpSpPr/>
              <p:nvPr/>
            </p:nvGrpSpPr>
            <p:grpSpPr>
              <a:xfrm>
                <a:off x="3123973" y="2470920"/>
                <a:ext cx="367009" cy="367009"/>
                <a:chOff x="3088702" y="2470920"/>
                <a:chExt cx="438150" cy="438150"/>
              </a:xfrm>
            </p:grpSpPr>
            <p:sp>
              <p:nvSpPr>
                <p:cNvPr id="42" name="Oval 41">
                  <a:extLst>
                    <a:ext uri="{FF2B5EF4-FFF2-40B4-BE49-F238E27FC236}">
                      <a16:creationId xmlns:a16="http://schemas.microsoft.com/office/drawing/2014/main" id="{E3EC8CD8-83D4-32B7-1B39-E16DA6F7593D}"/>
                    </a:ext>
                  </a:extLst>
                </p:cNvPr>
                <p:cNvSpPr/>
                <p:nvPr/>
              </p:nvSpPr>
              <p:spPr>
                <a:xfrm>
                  <a:off x="3088702" y="2470920"/>
                  <a:ext cx="438150" cy="438150"/>
                </a:xfrm>
                <a:prstGeom prst="ellipse">
                  <a:avLst/>
                </a:prstGeom>
                <a:noFill/>
                <a:ln w="19050" cap="flat">
                  <a:solidFill>
                    <a:srgbClr val="001965"/>
                  </a:solidFill>
                  <a:prstDash val="solid"/>
                  <a:miter/>
                </a:ln>
              </p:spPr>
              <p:txBody>
                <a:bodyPr rtlCol="0" anchor="ctr"/>
                <a:lstStyle/>
                <a:p>
                  <a:pPr algn="l"/>
                  <a:endParaRPr lang="de-DE" sz="600"/>
                </a:p>
              </p:txBody>
            </p:sp>
            <p:pic>
              <p:nvPicPr>
                <p:cNvPr id="43" name="Grafik 42" descr="Häkchen mit einfarbiger Füllung">
                  <a:extLst>
                    <a:ext uri="{FF2B5EF4-FFF2-40B4-BE49-F238E27FC236}">
                      <a16:creationId xmlns:a16="http://schemas.microsoft.com/office/drawing/2014/main" id="{2F929F68-A723-EE78-DC18-881617E04D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3883" y="2547978"/>
                  <a:ext cx="295911" cy="295911"/>
                </a:xfrm>
                <a:prstGeom prst="rect">
                  <a:avLst/>
                </a:prstGeom>
              </p:spPr>
            </p:pic>
          </p:grpSp>
          <p:sp>
            <p:nvSpPr>
              <p:cNvPr id="41" name="Textfeld 40">
                <a:extLst>
                  <a:ext uri="{FF2B5EF4-FFF2-40B4-BE49-F238E27FC236}">
                    <a16:creationId xmlns:a16="http://schemas.microsoft.com/office/drawing/2014/main" id="{64D6B619-E452-7055-5169-E2FFAE3AF18D}"/>
                  </a:ext>
                </a:extLst>
              </p:cNvPr>
              <p:cNvSpPr txBox="1"/>
              <p:nvPr/>
            </p:nvSpPr>
            <p:spPr>
              <a:xfrm>
                <a:off x="2815961" y="2857539"/>
                <a:ext cx="947745" cy="430887"/>
              </a:xfrm>
              <a:prstGeom prst="rect">
                <a:avLst/>
              </a:prstGeom>
              <a:noFill/>
            </p:spPr>
            <p:txBody>
              <a:bodyPr wrap="square" lIns="0" tIns="0" rIns="0" bIns="0" rtlCol="0">
                <a:spAutoFit/>
              </a:bodyPr>
              <a:lstStyle/>
              <a:p>
                <a:pPr algn="ctr"/>
                <a:r>
                  <a:rPr lang="de-DE" sz="700">
                    <a:solidFill>
                      <a:srgbClr val="001965"/>
                    </a:solidFill>
                  </a:rPr>
                  <a:t>Bessere Übertragbarkeit auf humane </a:t>
                </a:r>
                <a:r>
                  <a:rPr lang="de-DE" sz="700" b="1">
                    <a:solidFill>
                      <a:srgbClr val="001965"/>
                    </a:solidFill>
                  </a:rPr>
                  <a:t>Pharmakologie</a:t>
                </a:r>
              </a:p>
            </p:txBody>
          </p:sp>
        </p:grpSp>
        <p:grpSp>
          <p:nvGrpSpPr>
            <p:cNvPr id="44" name="Gruppieren 43">
              <a:extLst>
                <a:ext uri="{FF2B5EF4-FFF2-40B4-BE49-F238E27FC236}">
                  <a16:creationId xmlns:a16="http://schemas.microsoft.com/office/drawing/2014/main" id="{F1325153-75DD-A9C8-0E37-18F29FE844AC}"/>
                </a:ext>
              </a:extLst>
            </p:cNvPr>
            <p:cNvGrpSpPr/>
            <p:nvPr/>
          </p:nvGrpSpPr>
          <p:grpSpPr>
            <a:xfrm>
              <a:off x="3970401" y="4324477"/>
              <a:ext cx="917061" cy="712729"/>
              <a:chOff x="2884583" y="2470920"/>
              <a:chExt cx="917061" cy="712729"/>
            </a:xfrm>
          </p:grpSpPr>
          <p:grpSp>
            <p:nvGrpSpPr>
              <p:cNvPr id="45" name="Gruppieren 44">
                <a:extLst>
                  <a:ext uri="{FF2B5EF4-FFF2-40B4-BE49-F238E27FC236}">
                    <a16:creationId xmlns:a16="http://schemas.microsoft.com/office/drawing/2014/main" id="{57829617-BD46-6578-4814-A98789BA20AD}"/>
                  </a:ext>
                </a:extLst>
              </p:cNvPr>
              <p:cNvGrpSpPr/>
              <p:nvPr/>
            </p:nvGrpSpPr>
            <p:grpSpPr>
              <a:xfrm>
                <a:off x="3128736" y="2470920"/>
                <a:ext cx="367009" cy="367009"/>
                <a:chOff x="3094388" y="2470920"/>
                <a:chExt cx="438150" cy="438150"/>
              </a:xfrm>
            </p:grpSpPr>
            <p:sp>
              <p:nvSpPr>
                <p:cNvPr id="47" name="Oval 46">
                  <a:extLst>
                    <a:ext uri="{FF2B5EF4-FFF2-40B4-BE49-F238E27FC236}">
                      <a16:creationId xmlns:a16="http://schemas.microsoft.com/office/drawing/2014/main" id="{0FC6847D-D26D-9919-F65C-7086546A4A51}"/>
                    </a:ext>
                  </a:extLst>
                </p:cNvPr>
                <p:cNvSpPr/>
                <p:nvPr/>
              </p:nvSpPr>
              <p:spPr>
                <a:xfrm>
                  <a:off x="3094388" y="2470920"/>
                  <a:ext cx="438150" cy="438150"/>
                </a:xfrm>
                <a:prstGeom prst="ellipse">
                  <a:avLst/>
                </a:prstGeom>
                <a:noFill/>
                <a:ln w="19050" cap="flat">
                  <a:solidFill>
                    <a:srgbClr val="001965"/>
                  </a:solidFill>
                  <a:prstDash val="solid"/>
                  <a:miter/>
                </a:ln>
              </p:spPr>
              <p:txBody>
                <a:bodyPr rtlCol="0" anchor="ctr"/>
                <a:lstStyle/>
                <a:p>
                  <a:pPr algn="l"/>
                  <a:endParaRPr lang="de-DE" sz="600"/>
                </a:p>
              </p:txBody>
            </p:sp>
            <p:pic>
              <p:nvPicPr>
                <p:cNvPr id="48" name="Grafik 47" descr="Häkchen mit einfarbiger Füllung">
                  <a:extLst>
                    <a:ext uri="{FF2B5EF4-FFF2-40B4-BE49-F238E27FC236}">
                      <a16:creationId xmlns:a16="http://schemas.microsoft.com/office/drawing/2014/main" id="{5DEC3BB8-D091-A3DE-8DFC-00D7639184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9569" y="2547978"/>
                  <a:ext cx="295911" cy="295911"/>
                </a:xfrm>
                <a:prstGeom prst="rect">
                  <a:avLst/>
                </a:prstGeom>
              </p:spPr>
            </p:pic>
          </p:grpSp>
          <p:sp>
            <p:nvSpPr>
              <p:cNvPr id="46" name="Textfeld 45">
                <a:extLst>
                  <a:ext uri="{FF2B5EF4-FFF2-40B4-BE49-F238E27FC236}">
                    <a16:creationId xmlns:a16="http://schemas.microsoft.com/office/drawing/2014/main" id="{695AE2FE-053A-7B76-5C84-0573BE7CA926}"/>
                  </a:ext>
                </a:extLst>
              </p:cNvPr>
              <p:cNvSpPr txBox="1"/>
              <p:nvPr/>
            </p:nvSpPr>
            <p:spPr>
              <a:xfrm>
                <a:off x="2884583" y="2860484"/>
                <a:ext cx="917061" cy="323165"/>
              </a:xfrm>
              <a:prstGeom prst="rect">
                <a:avLst/>
              </a:prstGeom>
              <a:noFill/>
            </p:spPr>
            <p:txBody>
              <a:bodyPr wrap="square" lIns="0" tIns="0" rIns="0" bIns="0" rtlCol="0">
                <a:spAutoFit/>
              </a:bodyPr>
              <a:lstStyle/>
              <a:p>
                <a:pPr algn="ctr"/>
                <a:r>
                  <a:rPr lang="de-DE" sz="700">
                    <a:solidFill>
                      <a:srgbClr val="001965"/>
                    </a:solidFill>
                  </a:rPr>
                  <a:t>Balancierte </a:t>
                </a:r>
                <a:r>
                  <a:rPr lang="de-DE" sz="700" b="1">
                    <a:solidFill>
                      <a:srgbClr val="001965"/>
                    </a:solidFill>
                  </a:rPr>
                  <a:t>Wirksamkeit</a:t>
                </a:r>
                <a:r>
                  <a:rPr lang="de-DE" sz="700">
                    <a:solidFill>
                      <a:srgbClr val="001965"/>
                    </a:solidFill>
                  </a:rPr>
                  <a:t> an FGFR1c, 2c und 3c </a:t>
                </a:r>
              </a:p>
            </p:txBody>
          </p:sp>
        </p:grpSp>
        <p:grpSp>
          <p:nvGrpSpPr>
            <p:cNvPr id="49" name="Gruppieren 48">
              <a:extLst>
                <a:ext uri="{FF2B5EF4-FFF2-40B4-BE49-F238E27FC236}">
                  <a16:creationId xmlns:a16="http://schemas.microsoft.com/office/drawing/2014/main" id="{EADB7559-C218-8F0E-1823-9666ADC7E2D7}"/>
                </a:ext>
              </a:extLst>
            </p:cNvPr>
            <p:cNvGrpSpPr/>
            <p:nvPr/>
          </p:nvGrpSpPr>
          <p:grpSpPr>
            <a:xfrm>
              <a:off x="5046198" y="4321532"/>
              <a:ext cx="395942" cy="607953"/>
              <a:chOff x="3128562" y="2470920"/>
              <a:chExt cx="395942" cy="607953"/>
            </a:xfrm>
          </p:grpSpPr>
          <p:grpSp>
            <p:nvGrpSpPr>
              <p:cNvPr id="50" name="Gruppieren 49">
                <a:extLst>
                  <a:ext uri="{FF2B5EF4-FFF2-40B4-BE49-F238E27FC236}">
                    <a16:creationId xmlns:a16="http://schemas.microsoft.com/office/drawing/2014/main" id="{E87E1769-AE0E-6B22-93D5-8FA2202742CD}"/>
                  </a:ext>
                </a:extLst>
              </p:cNvPr>
              <p:cNvGrpSpPr/>
              <p:nvPr/>
            </p:nvGrpSpPr>
            <p:grpSpPr>
              <a:xfrm>
                <a:off x="3143025" y="2470920"/>
                <a:ext cx="367009" cy="367009"/>
                <a:chOff x="3111446" y="2470920"/>
                <a:chExt cx="438150" cy="438150"/>
              </a:xfrm>
            </p:grpSpPr>
            <p:sp>
              <p:nvSpPr>
                <p:cNvPr id="52" name="Oval 51">
                  <a:extLst>
                    <a:ext uri="{FF2B5EF4-FFF2-40B4-BE49-F238E27FC236}">
                      <a16:creationId xmlns:a16="http://schemas.microsoft.com/office/drawing/2014/main" id="{5569AE41-D1D5-567D-EE5E-E68921E9B19E}"/>
                    </a:ext>
                  </a:extLst>
                </p:cNvPr>
                <p:cNvSpPr/>
                <p:nvPr/>
              </p:nvSpPr>
              <p:spPr>
                <a:xfrm>
                  <a:off x="3111446" y="2470920"/>
                  <a:ext cx="438150" cy="438150"/>
                </a:xfrm>
                <a:prstGeom prst="ellipse">
                  <a:avLst/>
                </a:prstGeom>
                <a:noFill/>
                <a:ln w="19050" cap="flat">
                  <a:solidFill>
                    <a:srgbClr val="001965"/>
                  </a:solidFill>
                  <a:prstDash val="solid"/>
                  <a:miter/>
                </a:ln>
              </p:spPr>
              <p:txBody>
                <a:bodyPr rtlCol="0" anchor="ctr"/>
                <a:lstStyle/>
                <a:p>
                  <a:pPr algn="l"/>
                  <a:endParaRPr lang="de-DE" sz="600"/>
                </a:p>
              </p:txBody>
            </p:sp>
            <p:pic>
              <p:nvPicPr>
                <p:cNvPr id="53" name="Grafik 52" descr="Häkchen mit einfarbiger Füllung">
                  <a:extLst>
                    <a:ext uri="{FF2B5EF4-FFF2-40B4-BE49-F238E27FC236}">
                      <a16:creationId xmlns:a16="http://schemas.microsoft.com/office/drawing/2014/main" id="{E268EA93-247C-AAAD-3B36-76DEBFA258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6627" y="2547977"/>
                  <a:ext cx="295911" cy="295911"/>
                </a:xfrm>
                <a:prstGeom prst="rect">
                  <a:avLst/>
                </a:prstGeom>
              </p:spPr>
            </p:pic>
          </p:grpSp>
          <p:sp>
            <p:nvSpPr>
              <p:cNvPr id="51" name="Textfeld 50">
                <a:extLst>
                  <a:ext uri="{FF2B5EF4-FFF2-40B4-BE49-F238E27FC236}">
                    <a16:creationId xmlns:a16="http://schemas.microsoft.com/office/drawing/2014/main" id="{4F6F8AF5-4FE3-C359-1CA1-C66CCA68094A}"/>
                  </a:ext>
                </a:extLst>
              </p:cNvPr>
              <p:cNvSpPr txBox="1"/>
              <p:nvPr/>
            </p:nvSpPr>
            <p:spPr>
              <a:xfrm>
                <a:off x="3128562" y="2863429"/>
                <a:ext cx="395942" cy="215444"/>
              </a:xfrm>
              <a:prstGeom prst="rect">
                <a:avLst/>
              </a:prstGeom>
              <a:noFill/>
            </p:spPr>
            <p:txBody>
              <a:bodyPr wrap="none" lIns="0" tIns="0" rIns="0" bIns="0" rtlCol="0">
                <a:spAutoFit/>
              </a:bodyPr>
              <a:lstStyle/>
              <a:p>
                <a:pPr algn="ctr"/>
                <a:r>
                  <a:rPr lang="de-DE" sz="700" b="1">
                    <a:solidFill>
                      <a:srgbClr val="001965"/>
                    </a:solidFill>
                  </a:rPr>
                  <a:t>Inaktiv</a:t>
                </a:r>
                <a:br>
                  <a:rPr lang="de-DE" sz="700">
                    <a:solidFill>
                      <a:srgbClr val="001965"/>
                    </a:solidFill>
                  </a:rPr>
                </a:br>
                <a:r>
                  <a:rPr lang="de-DE" sz="700">
                    <a:solidFill>
                      <a:srgbClr val="001965"/>
                    </a:solidFill>
                  </a:rPr>
                  <a:t>an FGFR4</a:t>
                </a:r>
              </a:p>
            </p:txBody>
          </p:sp>
        </p:grpSp>
      </p:grpSp>
      <p:grpSp>
        <p:nvGrpSpPr>
          <p:cNvPr id="64" name="Gruppieren 63">
            <a:extLst>
              <a:ext uri="{FF2B5EF4-FFF2-40B4-BE49-F238E27FC236}">
                <a16:creationId xmlns:a16="http://schemas.microsoft.com/office/drawing/2014/main" id="{E277AF83-5AA8-8338-1F5A-E0AF8D48FF75}"/>
              </a:ext>
            </a:extLst>
          </p:cNvPr>
          <p:cNvGrpSpPr/>
          <p:nvPr/>
        </p:nvGrpSpPr>
        <p:grpSpPr>
          <a:xfrm>
            <a:off x="638175" y="2703730"/>
            <a:ext cx="2397098" cy="2658721"/>
            <a:chOff x="638175" y="2775450"/>
            <a:chExt cx="2397098" cy="2658721"/>
          </a:xfrm>
        </p:grpSpPr>
        <p:pic>
          <p:nvPicPr>
            <p:cNvPr id="14" name="Grafik 13">
              <a:extLst>
                <a:ext uri="{FF2B5EF4-FFF2-40B4-BE49-F238E27FC236}">
                  <a16:creationId xmlns:a16="http://schemas.microsoft.com/office/drawing/2014/main" id="{4AA3D4AB-7EF5-CA75-E844-3642896AFF48}"/>
                </a:ext>
              </a:extLst>
            </p:cNvPr>
            <p:cNvPicPr>
              <a:picLocks noChangeAspect="1"/>
            </p:cNvPicPr>
            <p:nvPr/>
          </p:nvPicPr>
          <p:blipFill>
            <a:blip r:embed="rId8"/>
            <a:srcRect l="1280" r="62154"/>
            <a:stretch/>
          </p:blipFill>
          <p:spPr>
            <a:xfrm>
              <a:off x="638175" y="2775450"/>
              <a:ext cx="2303988" cy="2658721"/>
            </a:xfrm>
            <a:prstGeom prst="rect">
              <a:avLst/>
            </a:prstGeom>
          </p:spPr>
        </p:pic>
        <p:grpSp>
          <p:nvGrpSpPr>
            <p:cNvPr id="58" name="Gruppieren 57">
              <a:extLst>
                <a:ext uri="{FF2B5EF4-FFF2-40B4-BE49-F238E27FC236}">
                  <a16:creationId xmlns:a16="http://schemas.microsoft.com/office/drawing/2014/main" id="{53A446D9-4317-5533-255B-B8628994E597}"/>
                </a:ext>
              </a:extLst>
            </p:cNvPr>
            <p:cNvGrpSpPr/>
            <p:nvPr/>
          </p:nvGrpSpPr>
          <p:grpSpPr>
            <a:xfrm>
              <a:off x="2087128" y="3395434"/>
              <a:ext cx="483458" cy="290934"/>
              <a:chOff x="2087128" y="3395434"/>
              <a:chExt cx="483458" cy="290934"/>
            </a:xfrm>
          </p:grpSpPr>
          <p:sp>
            <p:nvSpPr>
              <p:cNvPr id="55" name="Textfeld 54">
                <a:extLst>
                  <a:ext uri="{FF2B5EF4-FFF2-40B4-BE49-F238E27FC236}">
                    <a16:creationId xmlns:a16="http://schemas.microsoft.com/office/drawing/2014/main" id="{EF54129B-7CCD-463B-E6C7-34E965D56C07}"/>
                  </a:ext>
                </a:extLst>
              </p:cNvPr>
              <p:cNvSpPr txBox="1"/>
              <p:nvPr/>
            </p:nvSpPr>
            <p:spPr>
              <a:xfrm>
                <a:off x="2107318" y="3395434"/>
                <a:ext cx="463268" cy="137858"/>
              </a:xfrm>
              <a:prstGeom prst="rect">
                <a:avLst/>
              </a:prstGeom>
              <a:solidFill>
                <a:schemeClr val="bg1"/>
              </a:solidFill>
            </p:spPr>
            <p:txBody>
              <a:bodyPr wrap="none" lIns="0" tIns="0" rIns="0" bIns="0" rtlCol="0">
                <a:spAutoFit/>
              </a:bodyPr>
              <a:lstStyle/>
              <a:p>
                <a:pPr algn="l">
                  <a:lnSpc>
                    <a:spcPct val="120000"/>
                  </a:lnSpc>
                </a:pPr>
                <a:r>
                  <a:rPr lang="de-DE" sz="800">
                    <a:solidFill>
                      <a:srgbClr val="EAAB00"/>
                    </a:solidFill>
                  </a:rPr>
                  <a:t>N </a:t>
                </a:r>
                <a:r>
                  <a:rPr lang="de-DE" sz="800" err="1">
                    <a:solidFill>
                      <a:srgbClr val="EAAB00"/>
                    </a:solidFill>
                  </a:rPr>
                  <a:t>terminus</a:t>
                </a:r>
                <a:endParaRPr lang="de-DE" sz="800">
                  <a:solidFill>
                    <a:srgbClr val="EAAB00"/>
                  </a:solidFill>
                </a:endParaRPr>
              </a:p>
            </p:txBody>
          </p:sp>
          <p:cxnSp>
            <p:nvCxnSpPr>
              <p:cNvPr id="57" name="Gerade Verbindung 56">
                <a:extLst>
                  <a:ext uri="{FF2B5EF4-FFF2-40B4-BE49-F238E27FC236}">
                    <a16:creationId xmlns:a16="http://schemas.microsoft.com/office/drawing/2014/main" id="{DFE5D671-B729-CC25-8474-3A8B5254D904}"/>
                  </a:ext>
                </a:extLst>
              </p:cNvPr>
              <p:cNvCxnSpPr/>
              <p:nvPr/>
            </p:nvCxnSpPr>
            <p:spPr>
              <a:xfrm>
                <a:off x="2087128" y="3468182"/>
                <a:ext cx="0" cy="218186"/>
              </a:xfrm>
              <a:prstGeom prst="line">
                <a:avLst/>
              </a:prstGeom>
              <a:ln w="12700">
                <a:solidFill>
                  <a:srgbClr val="EAAB00"/>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59" name="Gruppieren 58">
              <a:extLst>
                <a:ext uri="{FF2B5EF4-FFF2-40B4-BE49-F238E27FC236}">
                  <a16:creationId xmlns:a16="http://schemas.microsoft.com/office/drawing/2014/main" id="{712C5624-E94E-2F0F-3142-F967BD6EF074}"/>
                </a:ext>
              </a:extLst>
            </p:cNvPr>
            <p:cNvGrpSpPr/>
            <p:nvPr/>
          </p:nvGrpSpPr>
          <p:grpSpPr>
            <a:xfrm>
              <a:off x="2551815" y="3672433"/>
              <a:ext cx="483458" cy="334417"/>
              <a:chOff x="2087128" y="3395434"/>
              <a:chExt cx="483458" cy="334417"/>
            </a:xfrm>
          </p:grpSpPr>
          <p:sp>
            <p:nvSpPr>
              <p:cNvPr id="60" name="Textfeld 59">
                <a:extLst>
                  <a:ext uri="{FF2B5EF4-FFF2-40B4-BE49-F238E27FC236}">
                    <a16:creationId xmlns:a16="http://schemas.microsoft.com/office/drawing/2014/main" id="{EC1C96F0-5E6A-F3C5-AE31-1909B9548B36}"/>
                  </a:ext>
                </a:extLst>
              </p:cNvPr>
              <p:cNvSpPr txBox="1"/>
              <p:nvPr/>
            </p:nvSpPr>
            <p:spPr>
              <a:xfrm>
                <a:off x="2107318" y="3395434"/>
                <a:ext cx="463268" cy="137858"/>
              </a:xfrm>
              <a:prstGeom prst="rect">
                <a:avLst/>
              </a:prstGeom>
              <a:solidFill>
                <a:schemeClr val="bg1"/>
              </a:solidFill>
            </p:spPr>
            <p:txBody>
              <a:bodyPr wrap="none" lIns="0" tIns="0" rIns="0" bIns="0" rtlCol="0">
                <a:spAutoFit/>
              </a:bodyPr>
              <a:lstStyle/>
              <a:p>
                <a:pPr algn="l">
                  <a:lnSpc>
                    <a:spcPct val="120000"/>
                  </a:lnSpc>
                </a:pPr>
                <a:r>
                  <a:rPr lang="de-DE" sz="800">
                    <a:solidFill>
                      <a:srgbClr val="EAAB00"/>
                    </a:solidFill>
                  </a:rPr>
                  <a:t>C </a:t>
                </a:r>
                <a:r>
                  <a:rPr lang="de-DE" sz="800" err="1">
                    <a:solidFill>
                      <a:srgbClr val="EAAB00"/>
                    </a:solidFill>
                  </a:rPr>
                  <a:t>terminus</a:t>
                </a:r>
                <a:endParaRPr lang="de-DE" sz="800">
                  <a:solidFill>
                    <a:srgbClr val="EAAB00"/>
                  </a:solidFill>
                </a:endParaRPr>
              </a:p>
            </p:txBody>
          </p:sp>
          <p:cxnSp>
            <p:nvCxnSpPr>
              <p:cNvPr id="61" name="Gerade Verbindung 60">
                <a:extLst>
                  <a:ext uri="{FF2B5EF4-FFF2-40B4-BE49-F238E27FC236}">
                    <a16:creationId xmlns:a16="http://schemas.microsoft.com/office/drawing/2014/main" id="{EA070407-ED52-E5B7-6AB1-F5119CBD2F21}"/>
                  </a:ext>
                </a:extLst>
              </p:cNvPr>
              <p:cNvCxnSpPr>
                <a:cxnSpLocks/>
              </p:cNvCxnSpPr>
              <p:nvPr/>
            </p:nvCxnSpPr>
            <p:spPr>
              <a:xfrm>
                <a:off x="2087128" y="3468182"/>
                <a:ext cx="0" cy="261669"/>
              </a:xfrm>
              <a:prstGeom prst="line">
                <a:avLst/>
              </a:prstGeom>
              <a:ln w="12700">
                <a:solidFill>
                  <a:srgbClr val="EAAB00"/>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4159829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C5B9F-BF59-957B-896D-B10B4D0FFD53}"/>
            </a:ext>
          </a:extLst>
        </p:cNvPr>
        <p:cNvGrpSpPr/>
        <p:nvPr/>
      </p:nvGrpSpPr>
      <p:grpSpPr>
        <a:xfrm>
          <a:off x="0" y="0"/>
          <a:ext cx="0" cy="0"/>
          <a:chOff x="0" y="0"/>
          <a:chExt cx="0" cy="0"/>
        </a:xfrm>
      </p:grpSpPr>
      <p:sp>
        <p:nvSpPr>
          <p:cNvPr id="3" name="Textplatzhalter 3">
            <a:extLst>
              <a:ext uri="{FF2B5EF4-FFF2-40B4-BE49-F238E27FC236}">
                <a16:creationId xmlns:a16="http://schemas.microsoft.com/office/drawing/2014/main" id="{7AB8FB96-ADF8-3633-113B-324EC7147659}"/>
              </a:ext>
            </a:extLst>
          </p:cNvPr>
          <p:cNvSpPr txBox="1">
            <a:spLocks/>
          </p:cNvSpPr>
          <p:nvPr/>
        </p:nvSpPr>
        <p:spPr>
          <a:xfrm>
            <a:off x="647700" y="6038850"/>
            <a:ext cx="5679456" cy="706438"/>
          </a:xfrm>
          <a:prstGeom prst="rect">
            <a:avLst/>
          </a:prstGeom>
        </p:spPr>
        <p:txBody>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270000" marR="0" lvl="0" indent="-2700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endParaRPr kumimoji="0" lang="de-DE" sz="2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6" name="Titel 1">
            <a:extLst>
              <a:ext uri="{FF2B5EF4-FFF2-40B4-BE49-F238E27FC236}">
                <a16:creationId xmlns:a16="http://schemas.microsoft.com/office/drawing/2014/main" id="{CD4AFFAB-C4FC-4052-9C7A-260838668237}"/>
              </a:ext>
            </a:extLst>
          </p:cNvPr>
          <p:cNvSpPr txBox="1">
            <a:spLocks/>
          </p:cNvSpPr>
          <p:nvPr/>
        </p:nvSpPr>
        <p:spPr>
          <a:xfrm>
            <a:off x="648000" y="468701"/>
            <a:ext cx="10128155" cy="1296000"/>
          </a:xfrm>
          <a:prstGeom prst="rect">
            <a:avLst/>
          </a:prstGeom>
        </p:spPr>
        <p:txBody>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srgbClr val="001965"/>
                </a:solidFill>
                <a:effectLst/>
                <a:uLnTx/>
                <a:uFillTx/>
                <a:latin typeface="Apis For Office"/>
                <a:ea typeface="+mj-ea"/>
                <a:cs typeface="+mj-cs"/>
              </a:rPr>
              <a:t>Screening-Algorithmus nach den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srgbClr val="001965"/>
                </a:solidFill>
                <a:effectLst/>
                <a:uLnTx/>
                <a:uFillTx/>
                <a:latin typeface="Apis For Office"/>
                <a:ea typeface="+mj-ea"/>
                <a:cs typeface="+mj-cs"/>
              </a:rPr>
              <a:t>„EASL-EASD-EASO Clinical Practice Guidelines“</a:t>
            </a:r>
          </a:p>
        </p:txBody>
      </p:sp>
      <p:sp>
        <p:nvSpPr>
          <p:cNvPr id="10" name="Textplatzhalter 9">
            <a:extLst>
              <a:ext uri="{FF2B5EF4-FFF2-40B4-BE49-F238E27FC236}">
                <a16:creationId xmlns:a16="http://schemas.microsoft.com/office/drawing/2014/main" id="{7543ECB1-C848-3B54-B464-92AF88CB1C68}"/>
              </a:ext>
            </a:extLst>
          </p:cNvPr>
          <p:cNvSpPr>
            <a:spLocks noGrp="1"/>
          </p:cNvSpPr>
          <p:nvPr>
            <p:ph type="body" sz="quarter" idx="15"/>
          </p:nvPr>
        </p:nvSpPr>
        <p:spPr>
          <a:xfrm>
            <a:off x="647698" y="6421288"/>
            <a:ext cx="8417643" cy="324000"/>
          </a:xfrm>
        </p:spPr>
        <p:txBody>
          <a:bodyPr/>
          <a:lstStyle/>
          <a:p>
            <a:r>
              <a:rPr lang="de-DE" i="1"/>
              <a:t>Grafiken von Novo Nordisk nach Daten von Tacke F. et al.</a:t>
            </a:r>
            <a:br>
              <a:rPr lang="de-DE"/>
            </a:br>
            <a:r>
              <a:rPr lang="de-DE"/>
              <a:t>*FIB-4-Grenzwerte gelten für ein Alter ≤65 Jahre (für Alter &gt;65 Jahre: niedrigerer FIB-4-Grenzwert von 2,0); ** z. B. Lebensstilintervention, Behandlung von Begleiterkrankungen (z. B. GLP-1 RA), bariatrische Eingriffe; *** z. B. MRE, SWE, ELF mit angepassten Grenzwerten.</a:t>
            </a:r>
            <a:br>
              <a:rPr lang="de-DE"/>
            </a:br>
            <a:r>
              <a:rPr lang="de-DE"/>
              <a:t>Ⓐ und Ⓑ sind Optionen, abhängig von Krankengeschichte, klinischem Kontext und lokalen Ressourcen.</a:t>
            </a:r>
            <a:br>
              <a:rPr lang="de-DE"/>
            </a:br>
            <a:r>
              <a:rPr lang="en-US"/>
              <a:t>EASD, European Association for Study of Diabetes; EASL, European Association for the Study of the Liver; EASO, European Association for the Study of Obesity; </a:t>
            </a:r>
            <a:r>
              <a:rPr lang="de-DE"/>
              <a:t>FIB-4, Fibrose-4 Index; GLP-1 , Glucagon-like Peptid 1 ; GLP-1 RA, GLP-1 Rezeptorantagonist;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r>
              <a:rPr lang="de-DE"/>
              <a:t>.</a:t>
            </a:r>
          </a:p>
        </p:txBody>
      </p:sp>
      <p:sp>
        <p:nvSpPr>
          <p:cNvPr id="11" name="Textplatzhalter 10">
            <a:extLst>
              <a:ext uri="{FF2B5EF4-FFF2-40B4-BE49-F238E27FC236}">
                <a16:creationId xmlns:a16="http://schemas.microsoft.com/office/drawing/2014/main" id="{CEAD6C1C-CB3B-8D5D-B208-25A051D87BC6}"/>
              </a:ext>
            </a:extLst>
          </p:cNvPr>
          <p:cNvSpPr>
            <a:spLocks noGrp="1"/>
          </p:cNvSpPr>
          <p:nvPr>
            <p:ph type="body" sz="quarter" idx="17"/>
          </p:nvPr>
        </p:nvSpPr>
        <p:spPr>
          <a:xfrm>
            <a:off x="7139561" y="6421288"/>
            <a:ext cx="4404738" cy="324000"/>
          </a:xfrm>
        </p:spPr>
        <p:txBody>
          <a:bodyPr/>
          <a:lstStyle/>
          <a:p>
            <a:r>
              <a:rPr lang="en-US"/>
              <a:t>Tacke F. et al. J Hepatol. 2024;81(3):492-542.</a:t>
            </a:r>
          </a:p>
        </p:txBody>
      </p:sp>
      <p:sp>
        <p:nvSpPr>
          <p:cNvPr id="2" name="AutoShape 3" descr="data:image/jpg;base64,/9j/4AAQSkZJRgABAQEAlgCWAAD/2wBDAAUDBAQEAwUEBAQFBQUGBwwIBwcHBw8LCwkMEQ8SEhEPERETFhwXExQaFRERGCEYGh0dHx8fExciJCIeJBweHx7/2wBDAQUFBQcGBw4ICA4eFBEUHh4eHh4eHh4eHh4eHh4eHh4eHh4eHh4eHh4eHh4eHh4eHh4eHh4eHh4eHh4eHh4eHh7/wAARCABhAs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8/8AH/xGfwr4v0fQf7Cu73+0G/1kbx4IOVUDLjafMKLl8A7sAk8VvfEjxFL4T8Baz4lhtVupNOtWnWF32hyOxIzigDoqK4fw/qXxOur2yk1Pw/4Xg06Uq08kGpzPKiEZyqmIAn2yKxNT+Jusr4eF5pmh2U1/L4tfw7BFPcskZw7IsjMFJH3eRg9aAPU6K4LQ/F3ii38a2HhbxjoOnWU2qW809hc6detPGxh2mRHDIrKcOCDyD0ru5ZEijaSR1REBZmY4CgdSTQA6iuG+GPxATxxrHiOG1097aw0yeFLOdyd13FIm4S7cfKpxlfUEHvV7X/HejaN490TwfdTwJeatHI6s86r5ZXaEXaeSXJIX/dNAHV0VwXw9+J2g+I9Psk1HU9K07WryeeKPTTeKZT5czxrgHBywTOMd66T/AISrw1/bkehf29pv9qySPGln9pXzmdVDMuzOcgEGgDZorE0bxd4W1rU59M0nxDpd/fQZ823t7pHdcHB4B7Hg+lJZeMPCt7rsmg2fiPSp9VjJV7SO6RpQR94bQc5HcdqANyiuC8G/E7QdWMlrrGpaVpWpnVLqxt7N7xfMmEUzRqwBwctt6flmui17xd4X0C8gs9c8Q6XptzccxRXN0kbMM4zgnpnvQBt0VzbeJXHxHj8Ki3jNu+jNqX2nfzkTCPbjpjBznNZF18S9Dn8V+H9E8PajpesjUr6W1untrtXa22QvIDhc5yUx6UAd3RWHY+MPCt/rkmhWXiLSrjVIywe0jukaUFfvDaDnI7jtWleajYWdzaW13eQQTXkhitkkcKZnCliqg9TgE4HYGgC1RWdea7otlLdRXmq2Vu9nAtxciWZV8mJiQrvk/KpIOCfQ1gal8QPD8ngvX/EHhrVdN1xtIs5bh4re6VvmVCwVtuSucdcUAdhRXNaF4kkvtQmW7bS7e1j0u2vji8zNH5gYt5iEDYgA4bPOG6YrMs/iNo+reOdG0Dw9fabq9pf293LNdW10JDC0Pl4XC5+9vPX0oA7iiuB+LfxAHg+bRtLsZtGGq6tc+VH/AGndmGGGMKxMrlQWxlQowPvMK6B/F/hq11mHQL/xFpEOtSBQbM3aiQuRwApOeewPJoA3qKx7zxV4as9Yi0a717TYNSmmWCK0kuVWV5GXcqhSckkc1Y17W9H0CwN/rep2mnWoYL5tzMsa7j0AJ6n2oA0KKyLHxP4dvtBk16z1zTp9JjDGS8S5Qwpt67mzgY96ZoPizwzrzBdE1/TdRbyzLttrlXIQHaWIB4GSBQBtUViaF4u8L69ez2Oi+IdL1G6t+ZYra6SRlGcZwD0zxmruuaxpWh6e+oazqNrp9pH96a4lCKPbJ7+1AF6ivP7r4paZ/YGo63p+i61d2VuYo7OaS1MCajPK+yOKHzMM2WK5bbtwc5NXfDviLxUuqXFl4s8P2dpAlo10l/p1009uhU/NDIWVSsgByOCCM9MUAdnRXnPw78YeN/FQ03UZvDug2ekXsQuGK6s73UUTqShMXlgZPy8bu9d5d6jYWl3aWl1eQQT3jsltHI4VpmCliqg9SACcDsKALVFZ93rmjWkl5HdapZQPYwrPdiSZV8iNs7XfJ+UHacE+hqHQPEvh7xBYy32ia1p+o20JIllt51dYzjPzEHjjnmgDWorC0Dxl4T1++lsdE8SaVqN1Eu54ra6SRgucZwD096ij8deC5Eunj8V6Ky2cC3FyRex4hjY4Vm54BPAoA6Kis3w9r2i+IbI3uharZalbBihktplkVWHY46H2rN1zxMtl4t0/w/AkLM9tLf6hNK+1bW0TjefdnIA7YVz2oA6SivNvh18T7bxJp2t+IdSv/DunaBZXDQwut/umRVdlDT5AVd4UMoBOQa7Cy8VeGr3RG1y017TZ9MVxG12lypiViQoUtnAOSBg+ooA2aKz9B1vR9fsmvtE1O01K1WRojNbSiRA6nDLkcZFUE8aeEZNf/wCEfTxNpDarvMf2MXaGXeOq7c53e3WgDforD1bxh4U0jVV0rVPEelWV8U8wW890iSbcZzgnjgGjWvF/hbRbO0vNX8Q6ZYW94oa2knuVQTKRnK5PIwQcj1oA3KKjt5obm3juLeWOaGRQ8ckbBldTyCCOCKxPDvjPwz4gvrnT9M1aB9QtXaOezkzFcRlTg5jfDY464wexoA36K4bxF4u8QP4pvfDvhDR9PvbjTbeOa/n1C8aCJWkyY4E2qxMjBScnAAI9aqeIfH2u21h4XTTvDMcGsa4sryWWrXf2YWaxR7pC7qrdCVA45yDQB6JRWR4SutevNJE/iKw0+yvGc7Y7G6a4jMfG1t5VeTzxj8asRazpMtjeX0epWj2tk8iXUwlGyBo/vhz/AAle+elAF+isHVPGnhHSpLOPU/Euk2T3qLJbLPdohlRujDJ+6fXpU/iLxP4d8OQRT69ren6ZHMcRNczrH5nrtyefwoA16KxbrxZ4XtdIt9XufEOlw6dcozwXT3SCKVVUsSrZwcAE8elVp/Hngu3uLK3n8VaNHLfRpLaq14gMqP8AcZeejdj3oA6Oiqianp0mrSaQl9btqEcKzvaiQeasZJAcr1CkgjPtWPf+I5bb4i6X4VFqjRX2nXN40+87kMTxKFA758w8+1AHR0VhaZ4x8J6pqk+l6b4j0q8vrcMZbeG6R5FC/e4Bzx39KtJ4g0J7XTrpNYsWg1NxHYyCddtyxBIWM5+Y4BOB6UAadFZV/wCJPD9hDfzX2tWFtHpzKt48twqi3ZgCock/KSCCAeuRTLPxT4bvNE/ty117TZtMDiM3aXKmIMSFCls4ByQMH1FAGxRWfoOt6Pr9ib/RNTtNStBI0fnW0okTepwy5HGRXnfhnxl8TPFGnz6pofhjwx9iW8uLaL7VqkySN5UrRkkCIgZK+tAHqlFcHrHjm/0vWtb0u4023aTSvDA1p2SYkPJmQGIcfd/d/e689Kwo/iJ4407w1pfi7xD4V0VfD96LVpXsdTd7mBLgoqNsaMBsF1yAc+lAHrNFFcJc/ESE/F3T/AdhYm5jlhnN5fb8JDNGiuIV/vPtYFv7oZe5oA7uiob26tbG0lvL24itraFS8ssrhERR1JJ4ArH03xl4T1LTJtTsPEmlXNlDIkUs8V0jJG7EBVY54JJAGeuaAN6isjxB4j0fQ4Ll9Q1C2hkt7OS9aF5VVzEmAWwe2SBnpkioPh/4osPGXhHT/EOntH5d3CrvGkocwuQC0bEfxLnB96AN6isPVvF/hXSNXh0jVPEWlWWoTY8u2nukSRs9OCc89vWuR8W/FC20n4jxeFYb3w/Bb2tp9s1S4v74xui7v9VEoHMm0bvmIGCKAPSqK4j4N+ML/wAc+Fj4gu00iKGeT/R4LG5aZ4VxnZMSABIMjIHHNXbPxnpdr4cOseJtX0LTojdzW6yx36vCxSRlChjjL4X5l7HI7UAdVRVXStRsNVsIdQ0y8t720mXdFPBIHRx7EcGuA8Q+OfF9nHr2sad4Rt30DQZJFuXvLtoLm7WJd0skCbCu0DO0sw3YOMUAek0Vly69p8PhRvE0kjppy2X25nK/MItm/OPXb2rjNB8feIW1Dw/J4k8OWmmaV4lbZpssN4ZZoJDGZI451KgAuinlSQCMH1oA9HornvCXiGTVdR1rSL6CO31LSLvypo0YlXicb4ZVz2ZDyOzKw7V0NABRRRQAUUUUAFFFFABRRRQBHJbwSPvkhjdsAZZATgHI/Xn61xP7QMckvwV8WRxRvI7abIFVFLMT7Ada7h5I0dEeRVZyQik4LHGePXijzI/OMPmL5m3cUz82PXHpQBxXgj4f6Lok1hrFre6+9ykA/d3Wr3E0XzJg5jdyvfjjivIfE8FuPAP/ABNkvIdPHxOmkuniWVZEg86Tc4KDeBj+Jfwr6VooA8D8KJoH/C1tDufhhda3frLBPDrlxfC5nght9hMeJLgZV/N24VDyM5rqfEnhD4o6r4en0m78X6DqsNzNELiF9PezV4FJMkReNmbD/Kp6fLuGea9TooA8i+EUPiyH4r+OF1e00aC3/wBCWb7H5oXctuojEO4AFQuQ3ocAcVqfEC4tdO+MngK/v4yltJFfWaz+SWUTyeT5aEgHaThsZwODXpDuq43MFycDJxk+lRy3NvFC88s8UcSffdnAVfqe1AHz5Y6LBF+zdHMmlBL/AP4SJbksLcibzBqoG/puzt7+ntW3Z+H7q+tPjLJpNgF126v54bG4Me2RibKMKEc9OWYAg9Sa9rRkkRZEYMrAFWU5BHrTsUAfOfgeO11LWfAljZ+JLy8utJmWQadaeG0tZNNVYmWSO4kJBRDkoRyWJBAPWo/ClzDp2ueG9G0Ob+2beHWuPDur6Ns1LRyzt5kwnTjCBmO58hlONxJr6P4peOtAHzxcaNb/APDP/j6YaWDey+IL6YP9nPmuy3vyOOMnAAwR26VvDVPDfhjxh8QI/HVmzT6vcJNZmWzeb+0LP7OiLDEQp3FXDgx9ctnHOa9nRkkUOjBlPQg5Bp2BQB81W/h3xb/wjcWhfZrtNcb4azW6RsTvVjcArDu/v7MLjPWugGs+E9b8d/C8eFtPfzdOlnin2WLxfYo/scg8iQlQFbcPun+6T9fc1ZGLBWDFTg4PQ06gD5v8I3UOm634Y0bQ5RrVvBq+1fD+r6N5epaLln8ybz04wgLHc+dwONxJr134y6Pdap4IlvNMQtq2jzx6rp+ByZoG37R/vLvT/gVdnx1ooA+f766muPhxqHxAvdBhnk8Ua7azAalbSSR6bZRsEt5polwzBAvmFemZOeM1j3k02o6744u01VteW48B3Mcd9b6T9kgmZXOUjxnzNu4c5J5wOlfTFGKAPnPxZpepagPFcFpp11dZ8L6C0sEcZ3TwxzO80S/3iYww29TnHeun0/WPC/iL46+FNQ8K2/mxwaPfQ3F5FZvHGB+5KQlioG5fmO3+HNey0dKAPP8A4n2/neN/h232bzQutS7z5e4Kv2Sbqewzj8cV5hc3GkWfwm8U+BNV02ebxxeXt7stPsjvPeXMkzNb3CPj5lAMZD5woXtivo1XRywVg204bB6H0p2KAPLPhvo6/wDC2fGl5qtlHPqENtpMYupIsncLY79jEf3uTj2pfjbqn9neIvChePTbCPzLhl17ULN7mLT32ABVRSAJHBIDMcAKccmvUqCM9aAPmLTbW6urPxLfS299rOmW3jHTtT1EDSzAb2zWBd0q24HzJuCvgAlgmTmtHxbPa+MfGfjJ/AFpMbq78DPCtxHbtB9sk8/om4AsduU3evGeK908XaBb+JNI/s+e8vrJklSeC5s5jHLDIhyrKeQfcEEEEgiqHhPwdDomr3muXmrajresXcKW8l5esmUhQkrGioqqi5Yk4HJOSaAPJPBC2er+MvBS6f4ovNSl0re4tbTw4ln/AGfF5RRorh8gopyF2cksAccZr0L40WHh2+sdLbXNB8RalPBcNLY3GiWzyz2UoH+sBX7vHHIIPpXoGKKAPnjxOfFvibwHqdjdHxPf2ulXljfxPdaI9hqDxJNmZVZTtlYICQUVWyOmSKv6Hb+GpvGl9J8M9Kmu9APhy6TWrazEkMF3MdvkRAvgC4I8wE9QD8xr3ijAoA+fdGh8E3WveBF+GGjS6brVreRtqiR28kclrZCNhPFdsw+Y52qAxJLAEetemfGnS7m98FtqmnJu1TQbiPVrLHUvCdzJ/wACj3r/AMCrtsCsPxv4d/4SjRG0h9X1HTLeVsXDWLqjzREENEWIOFYHkjB9DQB4dr+n6l4g+Gw8fJHcRw674mt9XvP9D+0vDpkWUt90P/LRUASQpz94ntT/ADUuG8Z+JLC6ufHmzw59luUh0cWlld5fKxsyHdK6KWJCg4UkZzgV9B2Nrb2NlBZWkSw29vGsUUa9ERRgAfQAVPgUAfPXhy+OofFrwFcw69aa3bwR3sJfTdENpZ2m62O2IOckk44UnjbyAcU7RNF0a2/Zx8N3F9aahpkiX0d1Jf2FisktrKLh2WeaNgd8anG4EHgg44yPoGV44o2kkZY0UFmZjgAdyTSQSxTxLNBIksbjKujAhh7EdaAPLvgdqV3f694mMn9l6tBm3P8AwkVhp7Wg1B9rAo6kkM8YC/Mpx8wHUVpaKpi+P/iVLoZa60Cxe1z0MSSzLIB9GZc/7wr0IADpWRqug2t9r+l655kkF9p3mKjx4/eRSDDxPnqpIVvYqD60AeG6PbR6d4b8Fa5rGmytoGm+JtVk1IC2LiEtLcLbzOgGSqsfvYO3cDUHj1bXxFYfEbW/D1nLL4ev7bSrYyx27LHfXKXQ810GBvwjKpcDBx1OK+kKAOKAKsFrbadYtFp9lFDGikrDAgQE46ADivl661RtQ8H6JFHLZ2LW+u2lxN4b07Q3D6bi7Uu0875YMOct8u4njINfVdNZkQjcyqWOBk4yfSgD588T3miaH4X+KOg+KtGuZ9a1S6vru2H2B5ft0Dx/6O6SBSu2MAA5I2bCapKt5ovimw1XV/Ei+HbK78KadBp97PpC3sThIz50AY/6ttxDbf4wR1xXqviD4cWeozaoJPFGv2ej6tIZNR0yO5QQTFgA4DMpeNWA+ZVYA5PTNdzBDDbW0cEMaxwxIFRRwFUDgfhigDivgTp/9m/DTT7dG1IwNJPNbrf2i20qxvKzKBEpOxcHKr1CkDA6Vh+KvAviL4iXv/FUJpOgadBMfsxsEE2plQ3DC5IAgzjOEBPOM16kksbEBZEYldww2cj1+lLvTeE3DcRkLnkigDwbxFofgrR/id4nk+JNrPcaZqNpaSaTLdLLLC5jh8qULtz/AKR8q/7RBGO9JpcWhWnhvwLJ8WfDt3c+XYXKQalqQaWK1zIDHDcpyPMaIJ8zjqhHWvfMD0oIGOlAHmvwCtmt9K199Pgubbw1NrEkmgQzqy7bbauSitysZk3lQccHgYIrlfiDpl9b/EK+8C2cMg0zx/Nb3UroMLCIcC+H1eJIvqWNe6VzWleF7RfGFz4vl1a91O4lhMNmk0itDZRMQXWIKB94qMkkngDOKAPGPEcbaJ468dR6/wCIhokWpvG1rC/h9b0ahZiBUWKJj1KkMvlDoTnHOasfaZvDd/4V0q8uo/D72/hiOOPXNa0k3N5MC5zaKitsR1AUsMsTkAA4r6EowKAPmrwHpgvLLwFZ6hp080UPjTVXkiurLytvyTujPFjCdVIHQEgVe+Jb2Gi+IvFqabeJaXF2kRn8O6zon2q11rbCFT7M8fzgEAJgE7WBOB1r6HpGKqCzYAUZJPagDnPDmqaXcapDYSacLHXxpMFxdQ/ZzmGJuBH5uMNtYMNuffHNcX8WbHVNQ8fR22jpKL6fwdq8NrIuQBMxgCDd0BJ6V6laXdrdoXtLmG4QHBaKQMAfTipEdJASjKwBIJBzzQB4NDqHh7XNM+HPh/wjpskWuaTqVnLcQLZPFJpkMSkXImJUbARlCCfnLDr1rA1TQ9X+16vodvY3SxfDqW41fSmCHbKZbhLiFUP8RWFZkwP71fSklzaxuUkuIUbuGcA1KCpUMOR1BFAHzhrOm6pJ4a8KeN7p7jS7TUvEF1repyvp/wBr+xedGUtHkhPVUQRrk/cJz2qvrljFqXgrx9qVrql94ht9RudKhmuV0lbW1unW4Te0QU5kIUhXfGOBycV9KmaLY0nmJtUkM27gEdc0yK6tZGEcVxC7Y4VXBP5CgBLK0tbGAW9lbQ20I6RwxhFH4DivFfg38PNJ1jwvPqmo3HiK2um1m/Jjh1W5t48C6k2kRqwXBAHbn8a9vd0jTc7Ki9MscCkkkjj2+Y6puYKu44yT0A96APIfHsM7eP8Ax00cMrBvABRCEJDNvuPlB7npxXmgj8FP8O9DPhG88S3vjy1t7SSws/8ATJ41vFVcho5QYQgO7J4CjoRgV9WU1nVXVWYBmztBPJoA4rUtK+JUmo3V5p/i7R4bV4n+z2MulZ8uQx4XdKHyQH+bO3kcV5vYeH/HXhz4i/D3TZbfw7IYF1B3uYnuHMzOsZuJZmZf9Y/JHYnjoBXv9FAHn/x5tZrnwdYytZzX2nWes2V3qttFGZGltI5QZPkHLgcMV7hTXFfEbVfDviXQ/EepeD9Bnv2tbfTpLzVrS3YJMkV4kpgVcAyMiBnOAcA4znivc2dFZVZgGb7oJ5P0p2BQB4tda5p3jH4rteeHln1CxHhC+txci2cRSStLGfLUsBuYcZHvjrmrHwzi8Ua18M/CjeDfFVjo9vZabDaahbXOjGV/tMaqJASzIVI6Hg885r2DjpSF0DiPcu8jIXPJFAHg0l/4f0LS/iL4e8YadJPrurahdywQNYvLJqkUiAW4hIU7gBhQAfkIPTrWv4M0m/s/Gdnba3bGW+g+H9rDdSOm/M6yOGBboWr2THNFAHE/AaEwfBzwpG0Jhk/syHerJtbO3uPWvJbOK1s/DHh7UrzVNS8N3trrmt/ZNWOnrcWkBkuXylwjDgSAfK3H3TyM8/SFBAPWgDz/AOA93cXng+7ln0ywtE/tO48m4sbV7aDUFJBN0sT8rvYt7EgkcGuG8bePvD/izxVf+GvEOrz6N4S0y48m7gW0nabWJEPzIWVCEtwRg4OXwRwvX3migDh/HFzYeJvCOt+C9Hkc6hqPh2We0QQOkZikQonzEBRyQNucgdq4yPX7Txqfh3oGjxXJ1HTL+3v9Xhe3eM6ctvC6skpIAVjIQoHfkjjmva6buTzNm5d5GdueSPWgDz/w+rS/H7xVPb/6iHRNPguCOnnF5nUH3CEfgRXoVZHhrQbXQxfvFJJPc6hePeXU8uN8jtgAcdFVQqgdgorXoAKKKKACiiigAooooAKKKKAPPfiD4C1TxJ4v0nWrLxBdafBYENJbpcSL5xJ2ttKn93+7ZxuXkkgHii18A6nD8V5fGDeIbtrFwUFgbiThQNw5zyPMZ/3f3ACCBmvQqKAON+LPjaPwTotnKotWvtSvEs7P7VIUgRyCTJKwyQiqCTjk8AdazPhl46utf8Tah4fvL/R9X+z2cd5FqGlRyJCQzsjROrlsOCAeGOQw4Fb/AI98KyeI10u7sdSOmatpF39rsbkwiVAxRkZXQkblZWIOCD0INVLDwv4lttJ1Nn8aXEmu6jJGxvTaKYLVVI+SG3JKqNu4ZJJJOSTgCgCDxD4j8RX3jSbwj4PTTI7mxs0u9RvdQR5I4RISIolRCpZ22sSSQAB3Jqb4SeJta8V6DfalrVja2UkOp3FnFHbuzqVhby2bceuXV8cDjFcN8Qry50f4g63e6RceJdH1O7sYbcpbaMb2LV9qsYzC4BEUqlmQl+MEHHGa7D4XeFdc8OeD/CWmzat9nWws3Oq2nkrIbq4kG4kyHkbXZjx97NADfjL93wb/ANjZYfzevMvF323xHpOn6fZab4ftbGX4hXNpc2s9vJJFdyK0hV5V3/MDtJde524xivbPGXhxfEQ0cNdtbf2Zq0GojCbvMMWfk68Zz1rn7b4bpClsv9ru3keKZfEX+oHzFy/7nr0G/wC97dKAOF1L4xXFg+rjSLrwraWGgTSWcOlTrKLm+EAw/llfliBIKxghs4GcZrT8XfFXVLfXo7Wwu9A0C1m023vdPk1+OVE1NpVLGNZQQkW3hTuycnOMVv3Pw9161n1e18M+NJdF0fWLqS6uIFslknt5JP8AWm3l3DZuOTyrbSSRVjxT4H17UJ7qPTPF3labfWsdtc2Wp2IvkTapXzYtzDa5B5zuBPOKAOdvb3xxP8ZHl02fS1Y+Dhcw2MhkljEhkPy7lYKT5gA3gcp271rad8Qp/EFt4Lh0q1h87XrSa81JHBJtIYU2ygc/e84rGM+9WdP8BDwvrWh61pGtTRWOi6GNJubWW2897q3j+dSGBBV93PAOemKx/gn4dhk1nxZ4wgt722sNXunj0eK8haJ4rYkySMqMAUV5nkYAgHAFAHKeFfiLJ4c8A+A/DFnqGkaXcXOhi9nv9VWR4o4w+xUVEILuzZ6kABSeeBXqPwj8Zv4z0G7uLhLYXVheyWc0loWNvOVAKyxFhnYysDg8g5GTjNY9h8Mb3RbHw7N4c8S/Y9Z0XTjpjXM9mJYby3LBtske4EYYbgVbI56g12HgzRb7RNLkh1PXLvW76ed7ie5nAUbm/gjQcRxgAAKM/U5oA8zuvGmp6Lda8PD+g6QL648bw6Qd7OizmWBD5shyfmHHQYwvTNVviF4m8bp4S8f+GNUn0iPUtO0RL+K/sI5Y1e3l8xXUKXLJIPLIDZI5BxXXz/DRJdRnvP7Yceb4qg8RbfIHBjjVPJ69Dtzu/Srfin4fQa/qPia6m1OWFNe0RNJZEiBMIUyHzASeT+86e1AHH678SNW0PUdL8Jzax4a03UItKjvL7Ub2GZoDvYrHFFErbskKSxLcDsc8Fr8UvFGvad4Yt/Den6Ouq6vf32nXEly0jWsb26FvOjIwzRsBuA4JDAZHWui/4QPxJb3lhruneLreDxCmnrp+oXD6YGtr2JXLRkxBwUddxwQ3OTkVc0/wFcQ6h4Y1C+8S32p3miXF3czTXKAtdPcRspAwcRqu75VGQAAPegDIuPiHq+h6T4zh8Q2llJrXh9IZLSO1VljvVuEAgwGJPM26M89qxdf+KmsWviK88Prq3hPSLzSLeAXr6iszLd3Txh2jiCH5I1yBuJY5PTjntPF/w9svEfjrQfFE19NAdMP+kWqqCl6EbfCHPby5PnHXmodY8E63H4m1TXPCPihNFfWEjGoQz2C3KGRF2LNHll2vtwDnKnAyOKAOfsPiN4n8UXvhaz8Lafptkdd0afUJpNRWR/sjxSpGwCqVLjLEDp2OexxfE3ibxnr2ieGtkml6dqdl41/sm+2LK0E8sRcI6gMD5ZAyUOTnHPFei6P4H/s/xNomtNrd7fSaXpEumk3Z8yW4Mjo5ld/XKdMY59qytV+GtxNpFzBp3iE2d+fEzeIba5a0EixSkn92ybhuXBIzkGgDDg8ZXunX2u6boWh6Wmtaj4vbSrZiXWJ3FtHK9xPySSEB4XGcKOOTUviX4h+LPCNh4osNcs9JvNX0rR11ewuLVXSC6h8zy2R0ZiUZW9GIIIPqK17z4Y+cmoXMGvTWuqy68NdsbxLdT9ln8lYipQnDoyhgQccN7Zqvqfwvvte03xHJ4j8TfbNZ1vTl00XUNmIobO3Vt+2OLcScsSSS2Tx0xQBa0bxL4ys/HWj6H4ot9Fe112zuLi1NgJA9q8IRjG5YkSAq/wB4BeR0r0Oue1LwyLzxV4d177YyHRYLmIRCPPneciLnOeMbPfOal8CLryeFbRfE1x9o1XMhmkMaISpkbZlU+UHZtyB3zQB5DpHirxr4Z0PxfqbNpeq3D+M10+3hcSoA8kkUbDcWO1AGXaAOMHrmtfxL8RvEWg61Z+E9W1jwnpusJZG9v9QnhnNrhpGWKKKMNuLEKSxLADsDmtm7+GF1cXGrxHxIRpt/r1vrkVubMb4JkkR3Xfu+ZW2ADj5fetjxR4P1K58Vx+K/DOux6RqptBZXQntBcwXMIYsm5NykMpLYYHuQQaAOXtfifqmqeAbTWrU+HdKk/tGaw1DUNRuitlAY8/vIgSryiT5di8fe5PFcr4n8eeIvFHw08T21pqejPcaRq+nwNqNikyw3cMskRG1S25SGIDckFQ2Otd3qfw11K4g8P3i+LJbzXdGubi5F3qdotxFO04w4MQKhAoxs2n5QMc5NQXHwqvLrSvFcF54tmuL7xFLaXLXRs0UW81uVK7UBwU+RBtPIAPJzmgCLVvFfxCbxJ4g0LSY/DitoOl217cXVzHKVmkeN2aNUDZUEocMScDsaZ4b8f+Lrm68G6tq9ho0Gh+K1YRW8LSNc2Z+ztMrM5O1wQhyAoxkcmun0vwXcw6pr+qX2sC6vNc0y2srhkthGqvFG6mRRuP3i+dvbHU1DZfD+O30jwPp51RpF8KFSGMI/0oC3eDBGflyHz36YoA86svjpczQWviBrzw8+mXN0qf2LEJjqKW7SbBLv+4XAIcptxtyN2RW/q3jf4gSf8Jte6LZ+HlsPCl1KpS6ErS3qpCkpUFSBGcMRu5ySOBjnU0n4c69pdpa+H7DxxdW3he0uBLBaw2oW7WIPvFv9oDf6vPGdu7b8ua14fAqx6Z41sv7Tc/8ACUzzSs3lD/RvMgWHAGfmxtz260Aczoup6/q3x2sr2C6tY9IuvCkN4LV1cusckmezbfM34+bH3QBjvXSeN/EeuQ+KtI8IeF4bEanqFvNeS3V8GaG2t4iqk7FILuzOoAyAOSaZp/ga803xZoOuWGu7E0/Rk0e8t5LUMLqJDlWVt2Y23c9+OKt+NfCV3q2taZ4i0PWP7I1zTUlhimeATwzQyY3xSJkEjKqQQQQRQB5b8U9d8TeIPBWq+F9Ui0i31DS9f06y1MKkj295DPLE0LKNwKq24B0bPAYA8g16l4g1S3+HvwwuNTbT7TbpNkNtpYx+TC0nCqiLzsUuQO+Aaxf+FYNPot9FqGvy3er6nq9pql/fm3Ch2t3RkiSMHCIFjCjknkkkmux8X6DY+KPDGoeH9S8z7LfQmKQxth1z0ZT2IOCPcUAcVqPifx74P0i917xhpui3+lwabLdyHS2eOS2mUDbARIx8wNnAcYwRyMGltvFHjjQ9Y8Or4xttDksPEFwLNRpwkWSxuGjZ0Vi5IlUhWUsAuDg4xUkvw71bXIZbTxv4un1qx+wTWMdvbW32QOJAA00uGbfIABjoqnJA5qTS/AeuS6xot14r8XHW7XQXMunwJYrbl5thRZZ2DHeyqzYwFGTnFAHI2fxJ+Ik3hjRfFY0zw5JY6pq39kxWW6VZS7TPCkxkyQo3KCU2k4zznita8+Inifw4vifTvEFjpepatphsBYGx3wxXLXjmONHDliu1xyQTle2a2LP4ZpbeB9A8Mf2w7LpGsx6oJ/IAMpW4abZtzx97Gc9s1N4n+G9n4g1LxHd3Wp3EP9s21lHH5KAPaS2ru8cqsc5O5gcEY+X3oAzbzxd4y8MavHpXiqPRLt9Q027utPudPjkjVJ7ePzGikR2JKleQwI6EEDiuN1/WPH/iLwx4A8QXtroCXOpa/YXWl2sLShYg1vMW89iTkAHdhR6j3rvV+H+sanqTap4t8Urqt3Bp9xY6eLexFvFb+eu2SYruYvIQAOoAGcDmn6r8Op7rwV4S8P2XiKawuPDU1tNBepbK5keGJoxlCcYO7JHPGR70Acp498Ya1p/hrxj4c8YaVoeq3un6db6hAY45Ftby3km2EOhYsrK6noxB+U+orX8R+I/GGuy+L7Pwxa6MumaCj2U63nmedezeQHdUZTiMKHUAkNk56Cp9S+F13rmj+I/+Eg8Sfa9a123htHvIbMRxWsET71jji3HgsWJJYkk+2Kua14A1d9X1u48O+Km0az8QKDqkBslmbzfLEZlhYsPLZlCg5DDjI5oA840XUbuLwRYWOl2tjBqCfC5bmPUpFczqoKgx5VhxjJHcNg5xxW1oPiSXw+nhO98QWWn3k9t4JutRe+hRxMsMYgIjXcxBLKRuJ6sARgcV1WlfC+3sobaB9Xllih8J/wDCNMBCFLJnmbOTg/7P61HpXwwfytKi8Q64NWSy0K60ORUtBAJ7eUoAThjtZUjA46k54oA5nwr8YNQu9a8PpqF94bvYNcuEt2sdNE32nTmkUlC7N8sig4VyAuCcjIq34Q+JniDWvF0Omz3Hhq1ma/kt7nQLkyW2o2sKsyiRWc7ZjgKxVVwQ3B4rpPD3gnxRY3GkW2o+O7m80fRyPs9vDZrBNchV2otxKGO9VHYKu4gE1QuPhlq2oXmnW+t+LW1TR9M1FL+1E9ipv8o+9I2ud2SoOBkKGIGCaANj41apd6d4Ekt9Pma3vdVu7fS4JlODEbiVYy49wrMR7gVi+OvGtp4K1PRvAuh3Gj6Q/wBh85rnUdxt7S2QhEUIpBd2OcDIACsSe1dD8XdDvNe8DXMOmIH1Ozlh1CxXP354JFlVf+Bbdv8AwKs/UNAv/EGqWHjvwnrZ0S/utMW1nS8sPOR4S3mKGjLKVkRi3fuQRQBd+E/i2fxdol7NdC0e4sL6Sze4s932e5ChWWWPdyAQw4ycEEZNYGp+OPFd5D4k1/w5Z6P/AMI/4cknilF6X87UHgXM/lsp2xKCCqkhslT0FdVpHhzVtLs9HtLfxTfTpazyTajLdxrNLqBcMSpY/wCqAZsgKOAAo4rxPxDY6rqtlrfgvw5c+JtOOuas5udEn0ghbZZJgbiX7ZjZ9nZQzhQSx3Bc8kUAe8+BtQ1DVvBuj6rqsMMN7e2UVxNHECFRnUNtGeeM4riPiNbp4p+K/h3wLqjyHQjp1zqt3aq5Rb143RI43x95FLlivQnGa7zTdPv7TVrmZtUEmlmCKKzsBbqotygIZt/Vt3HB4GKyvHfg5PEk2nalZ6pc6LrmlOz2Go26K7Rhxh0dG4eNgBlT6AggigDhYU+Hvh/4saTDoen6r4Y1L7S+nyJaaRJBY6lujJEbtt8ttuNwYc8EZ61tfs7f8iXqvU/8VJqn/pVJVmz8C+ItQ1/S9W8Z+MjqyaRcfabKysrBbSHztpUSSHczOQGbAyBzVDQ/h7418PR3troHxDt7Syub+4vVhl0NJWRppGkYbjIM4LelAHFa1F4Nk+Nnjr/hK/BOo+JXH2D7O1rpT3ggH2f5gdv3cnH1xXVfC3w54mTwVrtlp81/4Rsb7V3l0aC6iEtzYWRC7lCMSIyxDlVOdm4cdq7bw34XOkeLfEXiBr83Emt/ZS8flbREYYvLyDnnd19uldJQB88ww/Zf2RvF1sJp5vJl1SPzZpC0j7buQbmbuxxyfWsvxLZ+GdRs9N8NeFvhjqPhjxfqHlvpWpXVvHYrE8ZVnlWUOS5UZOwAlh2r1t/hujfCrWfAn9sOF1SS7kN35AzH58zS4255xux15xWr498F2vizwjHok13JZ3Vq0U9hqES/vbS4jwUlUeoI5HcEjvQB598fdQ0HWPEGifD7xB4hs9JsXtZtTv7ie5EOWVTHbAEnr5rGTH/TKtfwvqi/Ez4BefJdRtqiWrwyXET58q/t+kqsP9tFcEdiK6fwv4LTT9d1vXtZu4dY1LVnh3SPahFhjijCLGgJOBnex929qw9d0C48G2njLVvD7yXD+IvLFnpUcHyxXzp5PmAjorfIzZAA2E5oA6r4da4/ibwFoXiCRAkuoWENxIo6B2UFgPbOa474uf22fiV8PF8PLZm/MuoBWu93kxqbcBnYLgtgdFyMnHIrb8J6DrXhu68N6DY3hbw/pmhm1ulMSYkuFMYRw33s4EhI6cjvU3j3wjqHiDWdB1rSdfOj3+iPPJC32YTJKZUCFXUkfLjrg59CMUAc8vjrxRa6X4l06/tdBTX9BureKa7luTb6ebecBluW3ncoC7soCSSuAeaw7D4taqsHi6H7d4d1+TRtCbV7W+0yORIXILAxOrMcnKg5VsYPY1u6j8KJdR0i6kvvEX2jxFdatb6tLfvZqYGlgXbFEYCcGFV42ls5+bOaW8+F+p6pca7eaz4s+0XWs6BJorrDYLFDbIWLK0S7ieNzZBJyT1HSgCna614jm8VeApvFeleHpbjVri5lsmtVlMljH9k37dzNhnP3ScYx0FZdx8WNe0/W9NW/v/CExu9VisbjRLKZ57u0SSTYGaZWKF1yCy7QOoBr0DVPBMd/feFLl9RkQeH45o9qpgziS3MJOc/IRnPGa5Cz+EOrQ+G9K8NN4wiTSNHvLe6so4NKSOSYwyB1Fw+75zweQFyTuOelAGGnirxh4VT4l680mm6mbTX7a3t7ZllX5pBboFDFjtTY44A+9k9Dit3UfEmqeG/GdtdeM9P0K5v7Pw3qWoS3mnRyqyQxSRERJvbuDzkckDGK0td+F91qVx4nhXxIYdN168tr9rc2YZ4LiFoiSH3DKssIGCOMk5rd8TeB7PxB4rTWL+5ZrU6NdaRPaBOJI52Qs27OQQEx070AZ/hDU/iRdT6PqGs6doUulapF5s0Vk7rNpwZN6bmdsTDop2hSCcjIqb4h+IvEmm+KPDPh7w1b6a8+tG6WSa9DlbdYkVt+FILdSNvGSRyKh8N+CPENjfaOur+NLjUdM0QEWVtFai3eb5NiG4dWPm7VJ4AUE8kZqj8VtK13UviN4Dk0K6msJrdtQdrwWvnxRZgXCyLwNrcjqD6HIoAy9Y+JHizSNO1PTZ9M0m48SaZrdjprbGdLW5iuyPLlGSWQ4JBGWwVPWtKPxB8Q7zxCPB1m3hpNYsLFb3VdQeCZrb967iGKKLeGyQhLMWwOwNTH4Xvc2Msmpa/Jdazea1aatfXotgqyG3ZfLhSPPyIFXaOSeSTnNanibwfqk3iw+KvC2vpo2pzWi2V4s9oLmC4jViyEruUh1LNgg9DgigDmrP4keI9YXSfD+maZptn4our+9sr5rh3ktbX7JjzZFC4Zw25NoyPvcnijxb8QfFHhLS7DT/EVvoVjrOoalJaW1+8j/YWt0jEjXLICXU87PLzy38WOa0Ivhc2n6fpVxo3iKeDxHp13c3h1S4t1lF3Jc/68SxggbW+XAUjbtXB45dcfDfUri2g1GbxddP4pt9SbUYNSMAMMTNH5TQLAWwISgwV3Zz82c0Ac7p/xgvm0rWLSOPSda1i2u7O0065sjJHZ3bXT7ELBsshRg28AngDB54h1C/8AF2ifFa61LxB/ZF1d2Hgq+ubWazSSOKUpLG210ZiQQQBkMcg9q665+Hupaxoep2/iTxbeXupXlxBc2txbwiGHTpIDuiMERLAYbltxJboaZZ/DzVbzxFc654s8Uf2rLc6LPo7wW1kLaJIpGUll+Zju4OSSeoxjFAE934z1KG0+Hsy29qW8TTxR3YIbEYa1eY7Of7ygc54rj4vil4ttfBep+NtWstCXSY7uXTbG2RpVmluRdGBJJHyVSPgkgAnC574re0b4aa7Dd+F21jxo2o2vheYNp8CaesPmIImiHmsGO59rAZGBweMni/B8M7P/AIVxceDbjVLht99LfwXsSBJLeZrg3EbKDkZRiOvXHvQBzvhj4q6jNrVzo00+i+J7htLuL6zfQ45Y/wB9CoJt3Vy3LZ+VgecEEVb+E3xC1jxXrMFvcap4Wv4pbVpbq1szLb3unSjGI3hlJaReSC2FwR05rf07wj4nnurq48SeOLu7L2MllBHptv8AYo4t/WcgMxabgYOcLzgc1T0P4e6svi3R/EPibxJBq8+ixSR2Tw6ctvNKXTYXnkDEudueBtGTnFAHodFFFABRRRQAUUUUAcJ47+I9v4U8W6NoE2j6hdPqTkLJCikNwQAnzdd+xTu2j5uCTxTYfiTBJ8UJ/A40TUvPig3+ZsXlhkk/exs27COd3zDKgc12txY2NxL5txZ280mAu+SIMcBgwGT6MAR7jNAsbEXP2oWduJ95fzREN+4qFJz1ztAGfQAUAcb8N/iLbeNNY1jToNJv7RtNmKM8yAKF4ADc/f3eYPl3L8h+bPFdfq2p6dpNk17qt/a2FqhAaa5lWNAT0GWIFPtbGxtG3WtnbwNsCZjiCnaCTjjtlmOPUn1rx74xTND8W9EuNY1rTNG0e10mWWxn1WyNxaNeGTD8blAlEe3bk5wWx3oA9i0+9s9Qs4r2wuoLu1lG6OaGQOjj1DDg1W1DXNF0+/ttPv8AVrC0u7o4t4JrhEklP+ypOW/CvPvg/d6doWjCa+1CSP8A4SnWZpdNgfTGtFdinJjiBYojiNpMsR97JAzXBeJNc8M6T4f+J3/CXWYuvF11eXUcNvNbM8zW+AlmYiR8sQBVtwIAbcetAH0TZ3Vte2yXVncRXEEgyksThlYexHBrh/iP8Ro/Bni3wvotxpbXFtrUzRz3Yl2i0UMiByuORukUHkYrS8ANpWhaXpHgOO4UappmjW8ktuEORHjZvzjHLhu+a4/4xaGviX4jaBoL5Vb7QNXhWTHEbkQbGz2IYAj6UAdF8VPiFH4IuvD9oumtqNxrGoR2u1ZdnkRF1RpTwcgM6DHct1qm3jfxdqHi3xBonhvwjp99DolzHbyz3OrGAuzxLJwvltxhsda8v1DUNQ8YeGl8ZapaTRXFtqeiaIiOhBWWK8ia7YD0MpC59I66XSfB8/iX4i/Et7fxT4j0CdNQgjhfTbsxRljaR4dkxhyD+nFAG/efFi4tfBGvatceGWg1vQtRh0680x7tSnmyNGEZZguCpWVWzjPYitzR9a+I8+q20OqeBtLsrJ5AJ7iPXPNaNfUJ5Q3fTIrxvW2s7X4B+KfDt9Yyab4g0vWLUa+4lkke5drmIi8EjZZldAGBz8uCO1dr4Q1T4XQ+J9PbTPidrmpXzzCO3tbnXLieOZ2G0KUbhuvGe+KAPZK4PXPGXiKbxfqHhnwb4bs9UuNKihk1Ce+v/s0aGUFkjQBGZiVGScACur0bWtL1h7+PTbtbhtPuns7oBSPKmUAshyOcBh045ryb4hXHgG4+IN9D42a+8G6rbRRjTddtb+S1N/blcnEigKSj7hsfJHUcGgDp7X4kXDW+gyah4Zu9NkvtcbQ7+KeTmzuArFWU4xKjFQAwwDuH0q1L8Qo0+LkfgT+zH8loMHUPNG0XJjMog246+UC2c/hXBW7a94k+CniSeS/vNZi0fUftnh7VLqDy572G2aOZXIwN3zK6BsDcOahYSTfCOX4prDN9oPiMeKVjKHzPsiOIgmOv/HqDx70Add4h+KF9Zy6hFpPhxNQaHxJB4ftTJeeUs87xB3YnadoViF755rf8N6v4+utYig13wbpumWDK3mXMOsee6kD5QE8tc5PHXivJvFunwWHwW8FXmu3Vxp41LxVb6rqV1FI0ckH2h5ZWbevKlQwGe2K7D4d6l8N18V28eg/EXWNZ1GdHjitLvWZ7lH4yTsfjICk5+tAHrFebL468Z6l4k8QaZ4b8FWF/baLffYpLi41jyGd/LR8hfLPGHHeu48O65pXiHTv7Q0e7W7tfNkh8xVK/PGxRxggHhgR+FeBQXHgi3+I/j8eKvG2seHbltcBihtNUmtVkj+zxfOVTgnORn2xQB6xN4x1nTbvwpp+veH4LO/16/mtJI4b7zltwkTyBt20bshBxgYzWj8T/ABQ/gzwPqHiSOxF+9qYgtuZfL3l5VjHzYOPvZ6dq8v8AFfiDwlYt8MdWsfEkl/oNhrdykmpXVw87A/ZpQd8jfMTuYDn2q/8AGrxh4X8YfBnxLB4b1qDUmgaz88WxO6MNdRgHp7H8qAO00HWfiHc6vbwaz4J0zT7BifOuYta85oxg4wnlDdzgdR1rsq5Xwz4Jh0HVRqEfiTxRqDeWyeTqGqvPFzjnY3GRjg/Wtnw9rel+INMGpaPdrd2plkiEiqV+eNyjjBAPDKR+FAEg1fSTZwXg1OyNtcSiGGbz12SSEkBFOcFsgjA5yKo6/rq2M9ta2Tafc3LXkEFxDNfJC0McpOHAOSzcHanBbBx0rwLxR4f1C81zxB8PrOKaOLw7PeeKtOZVIQtIFktkX6TNccewrQV317w5ovj2a2ljk8TeO9OuoUkQh47WM+VCpHbhC3/A6APQLv4t6M2nX91pkcN6bHX4NHlQXaZxJIkfn8Z+TLHGeu09K7jRdb0bWklfR9WsNRWF9kptbhZQjeh2k4NfPOvQ6JcaN4u8OtbW/wBr/wCFg2jXVoItrm1kuIdhIA5Q/Njt1r0/S9NsdL/aCuE02xhsop/CsbSrBEI0dkumCkgDBIBI+lAHca3rWj6HbLc61qtjpsDNtWS6nWJSfQFiMmiTWtHj0b+2n1axXTNm/wC2G4XydvTO/O3H415b8XdWs7X4m6TbXC+HdKlXSpZIta12J5ogDIA0EEe5U8zgMSTnGAM81wHg9rO30XQ9Q1xRL4WsPG2pPfmSyMMERdG+zSvB/wAs497AgHhSymgD3Xw3430/W/Emv6dbPatYaTb2s66hHcq8UyTI7E5HAC7OuTWrpPibw7q0NxNpevaXfRWw3Tvb3aSCIYzliDwOOprwLVdT8LpL8UdR0PRbPVNEupdHV1KyR2TszMHuG8vBaFTgtt4ba3Yk02G6iuPiBqk0Or6Jqfm+CtRiafRtONtablKERh9zCVgDnr8oPvQB9A2PiPw/fX8lhY65plzdxIJJIIbpHdUIzuKg5AwRz71k+DfHvh/xPpuq6jaX1rDbaZeTW07yXMZCrGxUSkg4VGwSpPUc1494VufCGqeHPhTpnguC3Ov2V1aTXSQQ7Z7a3ER+1mc4yFcEj5vvllxmsrVFtv8AhFr+wtWtLWHTPH00+vRtYGZbe1MspgkmhGC8IbYcZxjB6CgD6S0jWdI1ixN9pOqWV/agkGa2nWRAR1BKnFc6fH+j3PjHQtB0a6sdWj1MXfmXNrdpILdoEVtpC55O71HSvGNUspdW0zx7d+G9cj19pdItor4aHpP2a0nCz7nVXWRhJP5PmKQv8LKM5wK6my1HwJqvxv8AAtx4JWwk8rTr+OeWxg2RpH5SeXGxAADD5vlPIGemaAPSPGXjXRvCup6Hp+p3EUcusXZtoi8yIIwEZjI24/dyoX6sB3ql4W+IWi6tc39nqF3YaVdwaxc6bb2894gkufKYLvVTgnOegzWJ8cJNKstc8BarrKW6WNvr22e4njDJGrW8wUMcHAL7fbOK4S+0LSp/g/8AFvUptKt5L865qUi3DQgygxspjKtjI2nkYoA94u9d0Szvo7C71jT7e7lkWKOCS5RZGdhlVCk5JI6DvSW/iDQbjWZdGt9a06XU4s+ZZpco0yY65QHIx9K8u0TRodT+KvjnUP7Pt7jV4NG03+z7ieIMYZTDKQykj5TuCnI54FedeDra1m0Hwdo7eJLCDX7bUrdm0608PE6rb3SPmYzOZchT8++RhhlJPOQKAPpR/EXh9NaGiPrmmrqh6WZukEx7/czn9KwdD+IWi3er61puq3dhpE2n6u2m263N4itdERxvuUHB/wCWmMDPSvGfEFzpmka5qw02XStcZ/Enny+GdW04x6r9pM6nfbTIdzLnDozAjbwTjit6TQNHvvDfxuvbzSba4umvbxVmkhDPtSzjZApIyMMSRjvQB7Treu6JoaRSa1rGn6akzbY2u7hIg59BuIzWfqniZLPxf4d0KK3W4j1qK6kW4WTiMQojDAx827f69q8q0K/8O6T43l1L4itaxw3nhnTl0i61JA0JjWNvtMalgQHLlSV6kEdayvCNnqyQeCobCC5tDNF4kfRY5lKPDbvg2wIPKjaVwD0GKAPWvFXxA0bSbqxsrC6sNUvZ9XttNuLaG8QyW3nNt3soyRj0OK3f+Ei8P/23/Yf9uab/AGp/z5/ak87pn7md3T2r5+trvwRJ4S+F+laba28fibT9c05byEW5FzayhsXBnOMrufPLfeJBGajv7nTNI1y5j0uXS9dJ8T+c3hvVdOMWsRXLXOTJBMhyyjO9WYFdnBbHFAH0zRRRQAUUUUAFFFFABRRRQAUUUUAFFFFABRRRQAUUUUAFFFFABRRRQAUUUUAFFFFABRRRQAUUUUAFFFFABRRRQAUUUUAFFFFABRRRQAUUUUAFFFFABWdr2uaPoNqt1rGpWtjEzbUM0gXe3oo6sfYZNaNeS3mofZdN8Q+OJoTd6297PpmlJs3vAEmMEUMS9QWcGRsctnngDAB6H4e8TeH/ABB5i6Nq1rePEMyRo/7xB2LIfmA+orXrxhbya+8CXusXUlwPFPhB5WW9uYPIuJFjHmKZF4OyaIgMvQkkjkAjufiB4j1XR9KsLrS10e1S5kAuL7WLsQ21mm3cCwyGdiflCr35JAFAHXU2WOOVdskauuc4YZGa8Ytvi/rDeF9Yurez0TWNQ0zW7LTUlsbhxaXi3DIFZWbJUjfg5yAR3rYu/iHr/hW91+z8bafpkzadon9s28ulNIFlTeYzCRJyG3bcN0IPQUAeoHbuGcZ7ZrgJfho11cfZdQ8Xa1feHhei9/sify2VnEnmKjTFfMaIPghCccAdBiuY1W58bzfEr4bN4qtNIgjmvLqRP7OlkPlMbOT91IH++cc7hgZB4HFdv8Sy162ieG2kkjtNXvGjvSjFTJBHE8rRZHI37Apx/CWHegCxJ8QPBEV8bWTxNpayhtjP5w2K390yfdBz2Jrpl2OFkXawIyrDng+leNf27rNn4iuLBVkj8Owa6mkm3/s6AafFbsqALuH7zeWcAcFckA8c12fw8jGk65r3he2JGm2Rt7qyiJz9mSdX3Qr6IGjYqOwcAcAUDaOz2rjG0Yznp3oCqCSAAT14rkfiT4i1bQYbH+zm0KzhndhcalrF2Ire2AGQNoIaR2PAAIxgkmuItPi5rlz4PmvbHT9G1LVIPEkOhq9tO4tLrzdu2VGPzKPnGQc9D1oEeyFEYncinPByOtIIYgciJAf90V5Dr3xM17Sdcj8K6hqPgvS9ZtbJbrUbu9nlW0ZnZhHFCuQ5O1csxOBkcGu5+F/i6Lxt4Ot9cjhSCUyyW88ccnmIssblG2NgbkOMg9wRQBuaZptppz3b2qMHvLhrmdmYsXkIAzz6BVAHYAVZliimXbLGki5zhlBGa8on+Ivi+TwxqPj7T9F0h/ClhNN/o8ksgvri3hcpJMp+4p+VmVCDkDqCavyeLvHGs+KvEGleEtN0JrTSIraaOe/eUG6M0AkEQC/dPP3jkDI4PNAHpeBjHGPSkAUptAG3GMdq8Y0TxZrniz4neENY017a30a/8OXNzLZTNIWQiWJZRwdpkVsKrYxjd6il+H/jLV7/AMNeE/Dng3RNIsb280uXUZvtMkrWtlbrMYwFGd7szngbhjBOegoA9mZVYbWUEehFNEUanKxoD6hRXlN18TPEkNhFYLoenN4ji8SR6BeQG4cWxaSIyJMj43BCu1sEEj5h1wafffETxVoNl4vtNb0bTrzV9Bt7W6hbT/N8iaGdiu9lIZ18sqxbGcqOKAPSdG0y00mzNrZIyxtK8rFmLM7uxZmJPJJJJq00UTHLRoT6lRXD/C3xdqfieS8+0XvhnVrGOON4NQ0S6LLuJO6KSJiXRhgHJOCD2Irs9SvIdP065v7lisFtC80hAyQqgk/oKAJTHFtClE254GBjNKI4wCBGgB6/L1rwvxRrvjXxDo3gbXdR03SrTRdV8R6ZcW8VvNIbm3jaTMfmk/K+5SMhcbSe9T698bJre61y9sLrwsmn6NdS2/8AZ95eOmoXwhOJGjx8qZIYICDuxzjNAHt9U9H0200my+x2SMsfmPKxZizM7sWZiTySWJNefjxl4y1/xbqOj+D9P0QWdpp1nfpd6i0vz+ejMsW1OhO373YdjWNe/Gj7RZeH4bI6LomoanazXF5LrNwRb2fkymF4xtwZHMgYDkcKSfSgD2TaM5wM+tG1cAbRgdBjpXj1t8XNV1Dw9p8mk6dpF7qsviMaDN5d0xtHZo2dZ45MZ2EBTggkfMOvNXbr4keIPD9t4ps/Emladdavo4szaf2fI6Q3hu3McSnfkoQ4wxyeOfagD1MrHvLFU3HqccnFKNpO4YJx19q8S1y48WQ/FfR/+EstdIl2eG9VkjbT3lEMvEO6NlfkEY+8DyG7Vd8K+L/E95D4V8M+EtG0OzW78KW+q77qSVorQbgnlhQdzjkAcg9SSelAHr8kUcgAkjR9p3DcucH1pSiFWUqpDfeBHX615Vp/xI8RavpWg6dpuj6dD4n1S9vbSZZ5XNpbCzcrNLxh2BO3avB+bk8V0Hw68TeItX8R+JtB8Sadp9pdaJJbRrJZyMyTiWMvvG7kA8cdRyMnrQB2gjjVNiooXG3AHGPSqer6Xb6jol5pLDyYbm2ktyY1AKK6lSR271x2peJvF2q+L9Z0HwZZaKE0NIheXGqPJiaaRN6xRiP7oCkZc55YYBxWNafEvxF4huvC9l4Z0fToLjXLG8mnOoysVspbaVI5FOz/AFg3FgMYzwcgZoA9G8MaNb6B4f07R7dmlSxtIrVZXA3yLGgUFsd8CtDYm5m2LlvvHHX61y3wy8Sal4i0rUV1mztrXU9L1OfTbsWzs0MjxkfOm7kKQwODyK43xH8RPGlq3jS/0zR9EfSvCNyVn+0SyCa7jEKSsqY4RgGPJyCcDHU0AetxRxxIEjjVFHRVGAKRIo487I0XJLHC45PU15rb+PfEmla9bx+LNN0uHTNQ0e61W2NjI7zWywKjtHLu4c7HHzLgZBGO9YHhz40XF3f6FPf3XhaWz1u6itxYWF28l9Yeb/q2kz8r4OA+Au0nvigD2qRUZSJFUr6MOKMIQVwvuK8E+KPinxf4o+EOva7ZafpcXhiWc28I86QXvlR3KxmckfJgspOzrt5zniuk1XxoPDviXxsbHQbabVP7Q0uwtf3zL9suLiJRH5pOQirnqo6D1oA9YCqCSAAT14pojiWRpvLQORgvgZI+tcLLrnxE0nT9XOraDol9Lb2qT2V1aXn2e2di210l805TYPnLcgr0weK5OH4jahq1xr/hW91Dwxqwfw7d3sd5oU7skTIu1o3DE9d4IYHseBQB7N5cRkE3loZAMB8DIH1pwCkHAUhuvvXI+ByT8GtDJYk/8I9ASSec/Z1rzv4U+KPGGh+APh5JqOn6TJoGqfZdMQJNIbyMyKRHMxPyEEryo5AI5PNAHuDxwyqFeNHVTkAgEAinEDIOBkd68Tf4gy+HNFvZbDTdK0iK48XahY3OoXZme0tyjMfOm25YNIQABlVBPUCneL/EfjTV/Cvha9srnw9HNL4ot7b7RZXjzWt6m790wKHIQnO9GyeKAPaRHGHZxGm5sbjjk46ZpPKi83zvLTzMY37RnHpmvN5vF/jjVLnX5vC2k6HJYeH52tJheyyLLfXEaBpVi28RqN20Ft2T2AqvY/ELxN4o8SaZp/g7TdJWyvNDtdakuNSeQNHHLIytHtTq/wAvHbg57UAep0V5la/EfUrjwrphXTrQeJrrXjoc1kWbyopo5G85/wC9tEKmQfVfWvTaACkLLzyOOvNee6l4p8Zap4m17S/Bem6NJDoHlx3D6jJIGu7hoxJ5UezhAFZfnbPLdMA1xHivVngu/iLqmqaKsjf2doLzaZdTErG7yMChaM9VJ6qcEr6UAe9UZGcd68s1bxt46n1nxlbeH9L0H7L4XdSz3ssu+6Bt1l2KF+63J+Y5HK8dTVS9+Iem2eut4sm0Rdn/AAg0eseYsjeeVabK2/XZjJHzYzn2oA9eorhNI1f4kwSRTa54d0e7triyknC6bclXtZlXckMhlID7vu71wARyMc1zfh/4oaw/jXQND1W78IX39sSPDJbaNeNNPp8gjaQCRslXHylSRt56AigD18EHoQaK4H4AMzfDK1ZmZj9vv+Scn/j7mqlpHjDx1r8MniLQNB0m58PLqD2sNq87Le3MMcpiknVjiNcFWYIeoHUE0Ael0V5Xc+PPGV5pmu+KtA0fR5vD2i3FxEYLiWRbu9S3JEzoR8icqwUMDnHOM09fHPjDxD4k1PTPBlhof2Wz02z1GO51J5QZFuI2dY9qdCdv3s4A7GgD1GivFrfxZ4i8TeMvhprli1pYadqel3dzc2kzyEqyiMS52kBiAfkJHds9apW/x2aSCHxA1z4YOjy3axDS1unOqLA0nliUj7hb+Mx4+7/FmgD3aivL/EvxD8R6P4rn8GpoNvc69qE6N4edS/2e4tj/AKyWY9VMOGLAdcpjrxL4GuPE8vxp8bW9/d2UunW8NkFjUybo90bFNgJ2rn5i3qcYoA9LorhfiR4q1rQdRtrazufDOk2UkDSPqOuXexGkBwIY4lYOzY5LdAMdTXMab8VfEOsaB4Vm0fSNJl1LW9Tu9MkLzv8AZkaBZD5yMBuKHZuwRkg4680Aew0ZGcZ5rymT4k+ItLstd0zVtI0648SafqlpplotpK6Wt1JdKphYlssgAJ3Dn7vHWm+HpPFH/DQEMPiiPThMvheUxS6eziGUG5jz8j8qynjqcgg8dKAPWMjOMjNFeZ+PdVh0P4taTrF2ZPsth4Y1W6mVOpWNrdjgdzgHFMs/G3jSxj8O6z4l0fRotF166gtlitJZGubFp/8AUmQt8sgyQrbQME8ZFAHp9FeaaJ4w8d6/bjxJomg6TceHWv2t4rVp2W+mgSUxPOGOI15DMEPVR1zWP8Qvilr/AIVn1W7mfwjbwafORFpNxfltRvIQR+8XYSIywyVVlPGMkUAex5Gcd6K4DwJMZvix49kBba0elsqk9MwOabq3ivxW/wATrvwtotjoq2Gn2Vtf3t5eySBhFI8iuiKnVsJkE4HBz1FAHoNFeFWfx1aWK016S58MHR7q7SIaXHdMdUiheTYsrD7hbkOYwOF/iJFbF58TtePjrUdCtE8N20tjqC2sek6ldPb319F8uZ4XbEZBBJUYbOMEgmgD12ivN7zxd401bU/ETeD9L0V9P8P3DWkv9oSyCW9nRA8iR7OIwAwUM2cnsBV7wV4+/wCEp8R2FtZ2ixadfeHIdYjZ8+arySshjPbA2/nQB3VFeQD4meLL+y8Pw6Lo+kPqWtavqWnJ9plkWGEWzSbZGxkniPJA65wMVpp4r+IGrX2sW3h3SvD8zaB5dvei4llX7beeUskkUBH+rQbgA75yT0AFAHplFePeI/i1fReI77R7G48L6JLpkEJuo9evGV5p5IxIYY/LOAFBAMhyMngHGaj1P4xT3Fl4YutO/sfQbTW9Pa7+3680n2ZZVfYbYMmBvzk7iQMYIBoA9lorK8I6hfar4asNQ1O1trW7nhDSxW1yJ4gfVJBwynqD6GtWgAooooAKKKKACiiigArhtU0LV9H1q51DQ9OtdY0+8uftk2nyyiKW3ucYaaB2BX5gMlW24OSG+Yiu4zRmgDz+XRdd8UXJt9V0WDQdIkeNr5WnSa7v1jOViYx/Kkeep3MSMqAoJNXPiN4Nu/Eer6DrWnXtlDe6LJK0UN/aG5tpRIoUlkDKQwxlWB459a7TNGaLgeWL8KtQmXVpL/xMlzcapq+napI62IjWNrVlJjVQ3CEIoHcd810Hi3wDZ+Jdf1G+1G6b7Hf6C+jy26LhgGl8zzA2eo7DHUZrs80ZoA85sfA3iufxL4a1bxF4wttQj8PSSGCGDTvJNwHhaPfKd5+fBHQBevHPHWeMtDbXdLjjt7s2V/azrdWN0E3+TMucErxuUgsrLkZViMjrW1mjNAHl/wDY2rLqx1CX4Z6dNrZmEpvk1VfsrS4x5vzDeOAP+WZYeveuy8GaFPpEF3dajdJeatqM3n3s6JsTcFCrHGp5EaKAoycnknkmt7NGaAOI8f8Agq91zxPoviXS7+wivtKimhWDUbM3Ns6y7csFDKVkG0YYHoSKxrL4W3scdz9s8Si7muPEtrr8kv2IJ80IQNEFDYCnYMeg65616hmjNAHD+JfBurP4vm8VeFtXsrC+u7VLS+gvrI3MEyoWMcgAZWV13MOuCDyOK6LwfpN1onh+DTr3VrnVrpCzTXk6hWldmLHCjhVGcBR0AArWzRmgDy25+GOtf2Lf+D7LxXHbeD7+eWSW2+xbruKKVy8lvHLu2hGLNyVLAMR71RsdC8XSfFHx2vhnWYtDs5E0+AG504zoVFtjzITuX51xjnK9MjivYM0nFAHn1h8OG0TVfCl14d1Zba20TT5NNuIbm381rqCRkdiGBGyQsmc4I5PFUdG+GOqeHdP8PTeHPEUEGtaPYyafJNc2Zkt7y3eTzNroHDKVbBBDevXNeoZozQB5xZ/DKWOOxubzXjd6qPEaa/qN0bYKtxIsZjESID8iBSoHJPHOc1o634JvrzX/ABBrWneI7jSbvVLOzt4JYIgWt3t3dwxycOrb8FeOMjPNdtmjNAHm2meCNc0vVdc8YT6hpz+IZ9Ieytl0vTBDFkEusjozkyyFsY3EADjvmu20y2u7zwrbWfiBY5ruayWK/CgBXdkxIAB0GSelaeaM0AeWQfDTxILTw/otx4yil0Lw9qFtd2MX9n4uJUgbKRTSb8HavAKqM4BPSrE/w78Q2c2rWPhvxXBpejardyXcitp4lu7N5TulEEu4ABiSRuU7SeM16XmjNAHkMei+Lz8Y/FcnhvWk0yP+ytNgMl9YNcRzYEo3qdy5kT6kHdyOlacfwvl0WLQrnwnrKW2qaVaS2csuoW32iK+jlk82TzFBUhvMy4KkYyR0r0ujNAHADwBqU9pobar4mkv73T9eXWZpTbBI2wjKIIkB/doAwxkseCTnNP8AE/w5g8Qal4lurrUpYV1m0s4YvKjG+1ltneSOUE8MdzKcY/hx3rvM0ZoA83TwH4n1HxLBr3iXxVaXc1vpd1psUFpp5hiAmCgynLsd3y8jp0Ax3v8AgrwE3hzWNG1A6oLn+zfDUWh7PJ2+YUcN5ucnGcY2/rXc5ozQB4x4t8OJ4Ms9H1Aatf2t5b6zqF5Bq8Omm5t7VbpmdoriJTuMbAhdy9GVTxWp8CbbU5tZ8Y+Jb67u7+DVry3+zXtxZm1+0rFCFZo4jysYYlVzyQucnrXqeaAaAOF1fwh4htvFWp694P8AEVrpb6xHEuoQ3lj9pTzI12LNHhl2ttwCDlTgUzwv8N7fw7rHhm7s9Tllh0TTru0ZZkBkuZLiRJHlZhwDuVjjH8XtXe5ozQBz/gzw6fD0uusbv7T/AGrq02o/6vb5XmKg2dTnG3r71hah8PWutE8e6b/aoQ+LJXkD+Rn7LugSLGM/P9zPbriu9zRmgDj9a8Dwatq2jXV5db7Ww0q702e38v8A4+EnSNCd2flwEPr1rK8N+BvFWmyaPp914yjl0TR3Qwrb6eIru6RBiOKeXcQVAxnaoLY5xXouaM0AeTax8K9euPDWo+DdN8XQ2Xhe6uGuIoG0/fcQ7pfNMPmbwDFvyfu7sHGa19e+Gqatf+Jb1tYktrjVbyxvrKWOEFrKe1QBG5OHBI5HHBI969CzRmgDzHxF8OfEfirS9Rj8TeLklup0t0tYbWzKWMXkyiXMkLOfNLsAGyR8vApyfDnW7rXTrOreILDzG0a60kWljpvk28KTbcOgLltwK5OTyMAYxz6ZmjNAGPoWinTPBVh4d+0eabXTo7LztmN22MJuxnjpnGa5y0+H7QeCPB3hv+1Ax8N3dncGfyP+PjyM8bc/LnPXJxXd5ozQB54ngHXNPtLltD8UC2uZdbvNUaKa08y1uEuCSYJo9wLBc5DAg5HSsyP4T3kHhy4jstcs7PW5tdh1wSw6cFs4powFVFgDcJgcndkkkk16tmjNAHnF34E8T21zrSeG/Flvptjr8pnv45dP814J3QJLLbtvAXdtBwwYA8j0rV8J+BLTwz4lh1HT7pvsVvoNto0FsyZZVhdmDl88k7ueK7LNB5oA8j8C6RZa78bde8Z6at6NHtYxFEs9u8Mb6iyiOeWMMATiOONC3QknFeg+FDr5n1o63IHh/tKQad+6WMi22rtBwTn5t+CeSMHArapc0AcFrHgvxDD4h1nVPCPia30iPXVT+0I7iy88xyqnlieEh12vsCghsjKg1Q1X4Vteab4gsV8QXDDVrLTbUTXMZllX7I2d7sT87P36YNemZozQByNl4Oa3vPGlx/aG7/hJnDBfKx9nxbrD6/N93Pb0rDT4U2k1vHZ6lqT3Fp/wiUfhyVY4tjNtbd5wOTg8cDnB716VmjNAHm114A8Ua7p0umeKfHEk1munT2MI061Nq0plTZ50/wA5Dso6KAFySar6V8N9ejv/AAtcX+v6SkHhy5EkFpp2k/Z45x5TRFn+cnfhuMYA54OePUc0ZoA5/wCHnh0+FPC8Wim7+1+XPcTeb5ezPmzPJjGT034/CuWt/h74gsYptB0nxgbDwvNfteeTFakXsKtL5rwRzh8KjMTztLAMRnvXpOaM0AeZX3w415LXWvD+ieLItP8ADWtzzTXMDWPmXNv5xJmSGTcAFclj8ykruOK6Dwv4Mg8P+JtY1W0uf9GvrGysobby/wDUJboyD5s/NkMOwxiutzRmgDzbS/hrqGk2vgldP16DzvDcc1tOZrPcl3BMV8xQAwKNhRg5P0qLSfhz4h0m0t/D2neL47XwzbXIlhWOwAv1hD7xb+fu27O27bu28e9enZozQB5rrnwvl1nVNT8R3WvyL4la5jl0a/jh+XS4ojlIVTd8ytlvMyRv3HpgVuaP4Y1XT/iLqXiZdXt3s9WtII72yNqd3nQqVV0k3cLgnKkH6112aM0AcF4p8D6peeP08YaLqmmw3TWC2Ekeo6ebpYlV2cSQ4dSjZY5HQ4GelUfDHwvn0d9AM3iBr06RrV7qZke2CvP9pVwVODgEGQnIGD0wK9LzRmgDz/xB8N11e+8R3v8Aa8ltc6pd2N7ZSxwgtZXFqoCPgnDgkcjjgke9T+GvCPiGHx4PGHiPxFa6hdDTG05ba1sjBDGpkV9y5diSdvOfbGMV3OaM0Acp4p8GW/iDxPBqd9cE2g0i80ue1CcypcGPcd2eMBCOnf2rB074f+IpG0HTvEPiyLUtD0C4iuLSGKx8q4uXhGIfPk3EEJwflUbiATXpOaM0Aeb2fw/8Q6fEdA0zxebPwsb83ggitSt7Epl81rdJw+BGWJ527gpIz3rI1D4RavNo3iPw7Z+JrG10rWri4uXuP7LD32ZWLmN5S+GQE4zjdtGMjrXr+aM0Ac14X8MyaP4l1vWpL1Z21WKzQxrFtEZgjKE5yc7s59veltPC4h8fav4okuhJHqWnW9ibYx/dETSEtuzznzMYx2rpM0ZoA8y0b4deItJtbPw/ZeMEg8NWVwskKx2AF/5KvuFuZ923Z/Du27ivHvTfGnw21zxN/aOlXvia0udB1C58/beacJr2yBILR2824BRkfKSpK54zXp+aM0Aed3/gXxFaajrf/CJ+KoNK0/XpPOvIrix8+SCYoEeWBt4ALBRwwYAjPtTW+HOoaLqGjXngjXodLOn6OujSR3tp9pWWBW3K4wykSBsnPQ56V6NmjNAHm3hj4YSaK3hctrr3Z0LUr++Z5LcBrk3Ik4ODhSN+c98dBVnVvBHiGHWdcuvCniiHSLXxAwkv45bIzSQzbBG00DB12sVVeGDAEZ9q9AzRmgDziX4fa5pWq3d94Q8SwWg1G3hjvhqll9sYyxRiNbhG3KfMKgbg2QSM1Z1LwZ4kjtNNh0nxYLpbew+x3dvrdmLuC8Oc+cyqV2yZJ6cEHGOK77NGaAOd+G3hWHwZ4PtPD8F01yIWkkeTyxGpeR2dtqDhFBYgKOgwK6OkzRmgBaKTNGaAFopM0ZoAWikzRQA2iiigAooooAKKKKACiiigAooooAKKKKACiiigAooooAKKKKACiiigAooooAKKKKACiiigAooooAKKKKACiiigAooooAKKKKACiiigAooooAKKKKACiiigAooooAKKKKACiiigAooooAKKKKACiiigAooooAKKKKACiiigAooooAKKKKACiiigAooooAKKKKACiiigAooooAKKKKACiiigAooooAKKKKACiiigAooooAKKKKAP/9k=">
            <a:extLst>
              <a:ext uri="{FF2B5EF4-FFF2-40B4-BE49-F238E27FC236}">
                <a16:creationId xmlns:a16="http://schemas.microsoft.com/office/drawing/2014/main" id="{F57ACED9-D208-9116-A00D-B976B5A8CBB9}"/>
              </a:ext>
            </a:extLst>
          </p:cNvPr>
          <p:cNvSpPr>
            <a:spLocks noChangeAspect="1" noChangeArrowheads="1"/>
          </p:cNvSpPr>
          <p:nvPr/>
        </p:nvSpPr>
        <p:spPr bwMode="auto">
          <a:xfrm>
            <a:off x="1475574" y="2836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7" name="Rechteck: abgerundete Ecken 6">
            <a:extLst>
              <a:ext uri="{FF2B5EF4-FFF2-40B4-BE49-F238E27FC236}">
                <a16:creationId xmlns:a16="http://schemas.microsoft.com/office/drawing/2014/main" id="{86E06F28-91F7-5F78-50B6-76B08A6A5868}"/>
              </a:ext>
            </a:extLst>
          </p:cNvPr>
          <p:cNvSpPr/>
          <p:nvPr/>
        </p:nvSpPr>
        <p:spPr>
          <a:xfrm>
            <a:off x="840573" y="3349927"/>
            <a:ext cx="1694449" cy="2380745"/>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noProof="0" err="1"/>
          </a:p>
        </p:txBody>
      </p:sp>
      <p:sp>
        <p:nvSpPr>
          <p:cNvPr id="8" name="Rechteck: abgerundete Ecken 7">
            <a:extLst>
              <a:ext uri="{FF2B5EF4-FFF2-40B4-BE49-F238E27FC236}">
                <a16:creationId xmlns:a16="http://schemas.microsoft.com/office/drawing/2014/main" id="{B0828F0F-4637-5CF5-C49D-F4C0515840D5}"/>
              </a:ext>
            </a:extLst>
          </p:cNvPr>
          <p:cNvSpPr/>
          <p:nvPr/>
        </p:nvSpPr>
        <p:spPr>
          <a:xfrm>
            <a:off x="2628555" y="3349927"/>
            <a:ext cx="4510706" cy="238074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noProof="0" err="1"/>
          </a:p>
        </p:txBody>
      </p:sp>
      <p:sp>
        <p:nvSpPr>
          <p:cNvPr id="9" name="Rechteck: abgerundete Ecken 8">
            <a:extLst>
              <a:ext uri="{FF2B5EF4-FFF2-40B4-BE49-F238E27FC236}">
                <a16:creationId xmlns:a16="http://schemas.microsoft.com/office/drawing/2014/main" id="{8AF00888-A497-CDEA-73CC-613DCB09545C}"/>
              </a:ext>
            </a:extLst>
          </p:cNvPr>
          <p:cNvSpPr/>
          <p:nvPr/>
        </p:nvSpPr>
        <p:spPr>
          <a:xfrm>
            <a:off x="2015313" y="1760196"/>
            <a:ext cx="4178710" cy="1031564"/>
          </a:xfrm>
          <a:prstGeom prst="roundRect">
            <a:avLst/>
          </a:prstGeom>
          <a:no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ts val="1500"/>
              </a:lnSpc>
            </a:pPr>
            <a:r>
              <a:rPr lang="de-DE" sz="1200" noProof="0">
                <a:solidFill>
                  <a:srgbClr val="001965"/>
                </a:solidFill>
              </a:rPr>
              <a:t>Diabetes Typ 2</a:t>
            </a:r>
          </a:p>
          <a:p>
            <a:pPr algn="ctr">
              <a:lnSpc>
                <a:spcPts val="1500"/>
              </a:lnSpc>
            </a:pPr>
            <a:r>
              <a:rPr lang="de-DE" sz="1200" i="1">
                <a:solidFill>
                  <a:srgbClr val="001965"/>
                </a:solidFill>
              </a:rPr>
              <a:t>o</a:t>
            </a:r>
            <a:r>
              <a:rPr lang="de-DE" sz="1200" i="1" noProof="0">
                <a:solidFill>
                  <a:srgbClr val="001965"/>
                </a:solidFill>
              </a:rPr>
              <a:t>der</a:t>
            </a:r>
          </a:p>
          <a:p>
            <a:pPr algn="ctr">
              <a:lnSpc>
                <a:spcPts val="1500"/>
              </a:lnSpc>
            </a:pPr>
            <a:r>
              <a:rPr lang="de-DE" sz="1200" noProof="0">
                <a:solidFill>
                  <a:srgbClr val="001965"/>
                </a:solidFill>
              </a:rPr>
              <a:t>Adipositas + ≥1 kardiometabolischer Risikofaktor(en)</a:t>
            </a:r>
          </a:p>
          <a:p>
            <a:pPr algn="ctr">
              <a:lnSpc>
                <a:spcPts val="1500"/>
              </a:lnSpc>
            </a:pPr>
            <a:r>
              <a:rPr lang="de-DE" sz="1200" i="1">
                <a:solidFill>
                  <a:srgbClr val="001965"/>
                </a:solidFill>
              </a:rPr>
              <a:t>o</a:t>
            </a:r>
            <a:r>
              <a:rPr lang="de-DE" sz="1200" i="1" noProof="0">
                <a:solidFill>
                  <a:srgbClr val="001965"/>
                </a:solidFill>
              </a:rPr>
              <a:t>der</a:t>
            </a:r>
          </a:p>
          <a:p>
            <a:pPr algn="ctr">
              <a:lnSpc>
                <a:spcPts val="1500"/>
              </a:lnSpc>
            </a:pPr>
            <a:r>
              <a:rPr lang="de-DE" sz="1200">
                <a:solidFill>
                  <a:srgbClr val="001965"/>
                </a:solidFill>
              </a:rPr>
              <a:t>a</a:t>
            </a:r>
            <a:r>
              <a:rPr lang="de-DE" sz="1200" noProof="0" err="1">
                <a:solidFill>
                  <a:srgbClr val="001965"/>
                </a:solidFill>
              </a:rPr>
              <a:t>nhaltend</a:t>
            </a:r>
            <a:r>
              <a:rPr lang="de-DE" sz="1200" noProof="0">
                <a:solidFill>
                  <a:srgbClr val="001965"/>
                </a:solidFill>
              </a:rPr>
              <a:t> erhöhte Leberenzyme</a:t>
            </a:r>
          </a:p>
        </p:txBody>
      </p:sp>
      <p:sp>
        <p:nvSpPr>
          <p:cNvPr id="13" name="Rechteck: abgerundete Ecken 12">
            <a:extLst>
              <a:ext uri="{FF2B5EF4-FFF2-40B4-BE49-F238E27FC236}">
                <a16:creationId xmlns:a16="http://schemas.microsoft.com/office/drawing/2014/main" id="{6ADEC7BD-82FF-D793-5DE1-39BE265436ED}"/>
              </a:ext>
            </a:extLst>
          </p:cNvPr>
          <p:cNvSpPr/>
          <p:nvPr/>
        </p:nvSpPr>
        <p:spPr>
          <a:xfrm>
            <a:off x="2995062" y="5119569"/>
            <a:ext cx="776206" cy="507186"/>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FIB-4</a:t>
            </a:r>
          </a:p>
          <a:p>
            <a:pPr algn="ctr"/>
            <a:r>
              <a:rPr lang="de-DE" sz="1200">
                <a:solidFill>
                  <a:srgbClr val="001965"/>
                </a:solidFill>
              </a:rPr>
              <a:t>&lt;1,3</a:t>
            </a:r>
            <a:endParaRPr lang="de-DE" sz="1200" noProof="0">
              <a:solidFill>
                <a:srgbClr val="001965"/>
              </a:solidFill>
            </a:endParaRPr>
          </a:p>
        </p:txBody>
      </p:sp>
      <p:sp>
        <p:nvSpPr>
          <p:cNvPr id="14" name="Rechteck: abgerundete Ecken 13">
            <a:extLst>
              <a:ext uri="{FF2B5EF4-FFF2-40B4-BE49-F238E27FC236}">
                <a16:creationId xmlns:a16="http://schemas.microsoft.com/office/drawing/2014/main" id="{4B9C5F92-AEE6-C8F9-3BA3-3E4BDB17F728}"/>
              </a:ext>
            </a:extLst>
          </p:cNvPr>
          <p:cNvSpPr/>
          <p:nvPr/>
        </p:nvSpPr>
        <p:spPr>
          <a:xfrm>
            <a:off x="4418375" y="5119569"/>
            <a:ext cx="776206" cy="507186"/>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FIB-4</a:t>
            </a:r>
          </a:p>
          <a:p>
            <a:pPr algn="ctr"/>
            <a:r>
              <a:rPr lang="de-DE" sz="1200">
                <a:solidFill>
                  <a:srgbClr val="001965"/>
                </a:solidFill>
                <a:latin typeface="+mj-lt"/>
                <a:cs typeface="Apis For Office" panose="020B0504010101010104" pitchFamily="34" charset="0"/>
              </a:rPr>
              <a:t>≥</a:t>
            </a:r>
            <a:r>
              <a:rPr lang="de-DE" sz="1200">
                <a:solidFill>
                  <a:srgbClr val="001965"/>
                </a:solidFill>
              </a:rPr>
              <a:t>1,3</a:t>
            </a:r>
            <a:endParaRPr lang="de-DE" sz="1200" noProof="0">
              <a:solidFill>
                <a:srgbClr val="001965"/>
              </a:solidFill>
            </a:endParaRPr>
          </a:p>
        </p:txBody>
      </p:sp>
      <p:sp>
        <p:nvSpPr>
          <p:cNvPr id="18" name="Rechteck: abgerundete Ecken 17">
            <a:extLst>
              <a:ext uri="{FF2B5EF4-FFF2-40B4-BE49-F238E27FC236}">
                <a16:creationId xmlns:a16="http://schemas.microsoft.com/office/drawing/2014/main" id="{46749FA8-0202-8A2C-F91E-4C285357983B}"/>
              </a:ext>
            </a:extLst>
          </p:cNvPr>
          <p:cNvSpPr/>
          <p:nvPr/>
        </p:nvSpPr>
        <p:spPr>
          <a:xfrm>
            <a:off x="934106" y="5119569"/>
            <a:ext cx="1507381" cy="507186"/>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a:solidFill>
                  <a:srgbClr val="001965"/>
                </a:solidFill>
              </a:rPr>
              <a:t>Erneuter</a:t>
            </a:r>
            <a:r>
              <a:rPr lang="de-DE" sz="1200" noProof="0">
                <a:solidFill>
                  <a:srgbClr val="001965"/>
                </a:solidFill>
              </a:rPr>
              <a:t> FIB-4 alle 1-3 </a:t>
            </a:r>
            <a:r>
              <a:rPr lang="de-DE" sz="1200">
                <a:solidFill>
                  <a:srgbClr val="001965"/>
                </a:solidFill>
              </a:rPr>
              <a:t>Jahre</a:t>
            </a:r>
            <a:endParaRPr lang="de-DE" sz="1200" noProof="0">
              <a:solidFill>
                <a:srgbClr val="001965"/>
              </a:solidFill>
            </a:endParaRPr>
          </a:p>
        </p:txBody>
      </p:sp>
      <p:sp>
        <p:nvSpPr>
          <p:cNvPr id="17" name="Rechteck: abgerundete Ecken 16">
            <a:extLst>
              <a:ext uri="{FF2B5EF4-FFF2-40B4-BE49-F238E27FC236}">
                <a16:creationId xmlns:a16="http://schemas.microsoft.com/office/drawing/2014/main" id="{C3D24109-7CCA-25B4-9745-1D1860575A5A}"/>
              </a:ext>
            </a:extLst>
          </p:cNvPr>
          <p:cNvSpPr/>
          <p:nvPr/>
        </p:nvSpPr>
        <p:spPr>
          <a:xfrm>
            <a:off x="7232796" y="3349927"/>
            <a:ext cx="4311204" cy="23807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noProof="0" err="1"/>
          </a:p>
        </p:txBody>
      </p:sp>
      <p:sp>
        <p:nvSpPr>
          <p:cNvPr id="23" name="Rechteck: abgerundete Ecken 22">
            <a:extLst>
              <a:ext uri="{FF2B5EF4-FFF2-40B4-BE49-F238E27FC236}">
                <a16:creationId xmlns:a16="http://schemas.microsoft.com/office/drawing/2014/main" id="{2706A7FB-1B02-ED22-601E-32EB809AB56E}"/>
              </a:ext>
            </a:extLst>
          </p:cNvPr>
          <p:cNvSpPr/>
          <p:nvPr/>
        </p:nvSpPr>
        <p:spPr>
          <a:xfrm>
            <a:off x="8387735" y="4586822"/>
            <a:ext cx="2518089" cy="263722"/>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Überweisung in die Hepatologie</a:t>
            </a:r>
          </a:p>
        </p:txBody>
      </p:sp>
      <p:sp>
        <p:nvSpPr>
          <p:cNvPr id="24" name="Textfeld 23">
            <a:extLst>
              <a:ext uri="{FF2B5EF4-FFF2-40B4-BE49-F238E27FC236}">
                <a16:creationId xmlns:a16="http://schemas.microsoft.com/office/drawing/2014/main" id="{B1C2157E-838D-2806-4BC4-867BBABC6168}"/>
              </a:ext>
            </a:extLst>
          </p:cNvPr>
          <p:cNvSpPr txBox="1"/>
          <p:nvPr/>
        </p:nvSpPr>
        <p:spPr>
          <a:xfrm>
            <a:off x="7413549" y="4962391"/>
            <a:ext cx="3843745" cy="692497"/>
          </a:xfrm>
          <a:prstGeom prst="rect">
            <a:avLst/>
          </a:prstGeom>
          <a:noFill/>
        </p:spPr>
        <p:txBody>
          <a:bodyPr wrap="square" lIns="0" tIns="0" rIns="0" bIns="0" rtlCol="0">
            <a:spAutoFit/>
          </a:bodyPr>
          <a:lstStyle/>
          <a:p>
            <a:pPr marL="174625" indent="-174625" algn="l">
              <a:spcBef>
                <a:spcPts val="600"/>
              </a:spcBef>
              <a:buFont typeface="Arial" panose="020B0604020202020204" pitchFamily="34" charset="0"/>
              <a:buChar char="•"/>
            </a:pPr>
            <a:r>
              <a:rPr lang="de-DE" sz="1000" spc="-30">
                <a:solidFill>
                  <a:schemeClr val="tx2"/>
                </a:solidFill>
              </a:rPr>
              <a:t>Diagnostische Abklärung und Managementplan für leberbezogene Ergebnisse</a:t>
            </a:r>
          </a:p>
          <a:p>
            <a:pPr marL="174625" indent="-174625" algn="l">
              <a:spcBef>
                <a:spcPts val="600"/>
              </a:spcBef>
              <a:buFont typeface="Arial" panose="020B0604020202020204" pitchFamily="34" charset="0"/>
              <a:buChar char="•"/>
            </a:pPr>
            <a:r>
              <a:rPr lang="de-DE" sz="1000" spc="-30">
                <a:solidFill>
                  <a:schemeClr val="tx2"/>
                </a:solidFill>
              </a:rPr>
              <a:t>Intensivierte Behandlung von Begleiterkrankungen (in einem multidisziplinären Team)</a:t>
            </a:r>
          </a:p>
        </p:txBody>
      </p:sp>
      <p:cxnSp>
        <p:nvCxnSpPr>
          <p:cNvPr id="37" name="Gerade Verbindung mit Pfeil 36">
            <a:extLst>
              <a:ext uri="{FF2B5EF4-FFF2-40B4-BE49-F238E27FC236}">
                <a16:creationId xmlns:a16="http://schemas.microsoft.com/office/drawing/2014/main" id="{868B21FA-660C-CEA5-DD53-6AF348219AB4}"/>
              </a:ext>
            </a:extLst>
          </p:cNvPr>
          <p:cNvCxnSpPr>
            <a:cxnSpLocks/>
            <a:stCxn id="16" idx="3"/>
            <a:endCxn id="23" idx="0"/>
          </p:cNvCxnSpPr>
          <p:nvPr/>
        </p:nvCxnSpPr>
        <p:spPr>
          <a:xfrm>
            <a:off x="4496384" y="3053230"/>
            <a:ext cx="5150396" cy="1533592"/>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154AF5B0-3EF9-2627-4D57-562997E0BB82}"/>
              </a:ext>
            </a:extLst>
          </p:cNvPr>
          <p:cNvSpPr/>
          <p:nvPr/>
        </p:nvSpPr>
        <p:spPr>
          <a:xfrm>
            <a:off x="9366331" y="3676338"/>
            <a:ext cx="651763" cy="26372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b="1" noProof="0">
                <a:solidFill>
                  <a:srgbClr val="001965"/>
                </a:solidFill>
              </a:rPr>
              <a:t>&gt;2,67</a:t>
            </a:r>
          </a:p>
        </p:txBody>
      </p:sp>
      <p:cxnSp>
        <p:nvCxnSpPr>
          <p:cNvPr id="45" name="Gerade Verbindung mit Pfeil 36">
            <a:extLst>
              <a:ext uri="{FF2B5EF4-FFF2-40B4-BE49-F238E27FC236}">
                <a16:creationId xmlns:a16="http://schemas.microsoft.com/office/drawing/2014/main" id="{BBCE1932-24D5-8E1F-344A-992AC8F3B3F6}"/>
              </a:ext>
            </a:extLst>
          </p:cNvPr>
          <p:cNvCxnSpPr>
            <a:cxnSpLocks/>
            <a:stCxn id="16" idx="1"/>
            <a:endCxn id="18" idx="0"/>
          </p:cNvCxnSpPr>
          <p:nvPr/>
        </p:nvCxnSpPr>
        <p:spPr>
          <a:xfrm rot="10800000" flipV="1">
            <a:off x="1687798" y="3053229"/>
            <a:ext cx="2032381" cy="2066339"/>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5CAC12E3-B231-9ABC-6B9B-00F754B7CF67}"/>
              </a:ext>
            </a:extLst>
          </p:cNvPr>
          <p:cNvSpPr/>
          <p:nvPr/>
        </p:nvSpPr>
        <p:spPr>
          <a:xfrm>
            <a:off x="1369511" y="3699942"/>
            <a:ext cx="558625" cy="25158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b="1" noProof="0">
                <a:solidFill>
                  <a:srgbClr val="001965"/>
                </a:solidFill>
              </a:rPr>
              <a:t>&lt;1,3</a:t>
            </a:r>
          </a:p>
        </p:txBody>
      </p:sp>
      <p:cxnSp>
        <p:nvCxnSpPr>
          <p:cNvPr id="52" name="Gerade Verbindung mit Pfeil 51">
            <a:extLst>
              <a:ext uri="{FF2B5EF4-FFF2-40B4-BE49-F238E27FC236}">
                <a16:creationId xmlns:a16="http://schemas.microsoft.com/office/drawing/2014/main" id="{C4A093C0-D252-3A77-A582-43CB421F6E08}"/>
              </a:ext>
            </a:extLst>
          </p:cNvPr>
          <p:cNvCxnSpPr>
            <a:cxnSpLocks/>
            <a:stCxn id="9" idx="2"/>
          </p:cNvCxnSpPr>
          <p:nvPr/>
        </p:nvCxnSpPr>
        <p:spPr>
          <a:xfrm>
            <a:off x="4104668" y="2791760"/>
            <a:ext cx="10155" cy="1460554"/>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abgerundete Ecken 15">
            <a:extLst>
              <a:ext uri="{FF2B5EF4-FFF2-40B4-BE49-F238E27FC236}">
                <a16:creationId xmlns:a16="http://schemas.microsoft.com/office/drawing/2014/main" id="{2F64CC72-5E1A-67B3-240B-FC4AD5436B29}"/>
              </a:ext>
            </a:extLst>
          </p:cNvPr>
          <p:cNvSpPr/>
          <p:nvPr/>
        </p:nvSpPr>
        <p:spPr>
          <a:xfrm>
            <a:off x="3720178" y="2864717"/>
            <a:ext cx="776206" cy="377026"/>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b="1" noProof="0">
                <a:solidFill>
                  <a:srgbClr val="001965"/>
                </a:solidFill>
              </a:rPr>
              <a:t>FIB-4*</a:t>
            </a:r>
          </a:p>
        </p:txBody>
      </p:sp>
      <p:cxnSp>
        <p:nvCxnSpPr>
          <p:cNvPr id="56" name="Gerade Verbindung mit Pfeil 36">
            <a:extLst>
              <a:ext uri="{FF2B5EF4-FFF2-40B4-BE49-F238E27FC236}">
                <a16:creationId xmlns:a16="http://schemas.microsoft.com/office/drawing/2014/main" id="{41209121-5FD3-CDE2-C6EC-D1D2B9162552}"/>
              </a:ext>
            </a:extLst>
          </p:cNvPr>
          <p:cNvCxnSpPr>
            <a:cxnSpLocks/>
            <a:stCxn id="20" idx="3"/>
            <a:endCxn id="21" idx="0"/>
          </p:cNvCxnSpPr>
          <p:nvPr/>
        </p:nvCxnSpPr>
        <p:spPr>
          <a:xfrm>
            <a:off x="4573491" y="3808199"/>
            <a:ext cx="2497322" cy="143324"/>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36">
            <a:extLst>
              <a:ext uri="{FF2B5EF4-FFF2-40B4-BE49-F238E27FC236}">
                <a16:creationId xmlns:a16="http://schemas.microsoft.com/office/drawing/2014/main" id="{DE1BBA61-79C0-2642-9139-8B28903C7D3A}"/>
              </a:ext>
            </a:extLst>
          </p:cNvPr>
          <p:cNvCxnSpPr>
            <a:cxnSpLocks/>
            <a:endCxn id="21" idx="2"/>
          </p:cNvCxnSpPr>
          <p:nvPr/>
        </p:nvCxnSpPr>
        <p:spPr>
          <a:xfrm flipV="1">
            <a:off x="5239016" y="4458709"/>
            <a:ext cx="1831797" cy="930324"/>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7CC0B614-194B-01CD-2DBB-AAF98F275AED}"/>
              </a:ext>
            </a:extLst>
          </p:cNvPr>
          <p:cNvCxnSpPr>
            <a:cxnSpLocks/>
            <a:stCxn id="14" idx="0"/>
          </p:cNvCxnSpPr>
          <p:nvPr/>
        </p:nvCxnSpPr>
        <p:spPr>
          <a:xfrm flipV="1">
            <a:off x="4806478" y="4853289"/>
            <a:ext cx="0" cy="26628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A03503D-70E8-E438-C568-07F5BB34722D}"/>
              </a:ext>
            </a:extLst>
          </p:cNvPr>
          <p:cNvCxnSpPr>
            <a:cxnSpLocks/>
          </p:cNvCxnSpPr>
          <p:nvPr/>
        </p:nvCxnSpPr>
        <p:spPr>
          <a:xfrm flipV="1">
            <a:off x="3383165" y="4853288"/>
            <a:ext cx="0" cy="26628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C1DE014F-C012-2418-C398-A7C07A9C4012}"/>
              </a:ext>
            </a:extLst>
          </p:cNvPr>
          <p:cNvCxnSpPr>
            <a:cxnSpLocks/>
            <a:stCxn id="13" idx="1"/>
            <a:endCxn id="18" idx="3"/>
          </p:cNvCxnSpPr>
          <p:nvPr/>
        </p:nvCxnSpPr>
        <p:spPr>
          <a:xfrm flipH="1">
            <a:off x="2441487" y="5373162"/>
            <a:ext cx="553575" cy="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abgerundete Ecken 14">
            <a:extLst>
              <a:ext uri="{FF2B5EF4-FFF2-40B4-BE49-F238E27FC236}">
                <a16:creationId xmlns:a16="http://schemas.microsoft.com/office/drawing/2014/main" id="{5B0F1C77-41CE-F67F-9E26-833714971854}"/>
              </a:ext>
            </a:extLst>
          </p:cNvPr>
          <p:cNvSpPr/>
          <p:nvPr/>
        </p:nvSpPr>
        <p:spPr>
          <a:xfrm>
            <a:off x="3108877" y="4353390"/>
            <a:ext cx="2032383" cy="507186"/>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Intensivierte Behandlung von Komorbiditäten**</a:t>
            </a:r>
          </a:p>
        </p:txBody>
      </p:sp>
      <p:cxnSp>
        <p:nvCxnSpPr>
          <p:cNvPr id="76" name="Gerade Verbindung mit Pfeil 36">
            <a:extLst>
              <a:ext uri="{FF2B5EF4-FFF2-40B4-BE49-F238E27FC236}">
                <a16:creationId xmlns:a16="http://schemas.microsoft.com/office/drawing/2014/main" id="{2B5EF5DD-85D1-EE5F-6F63-E2AC02BACDCF}"/>
              </a:ext>
            </a:extLst>
          </p:cNvPr>
          <p:cNvCxnSpPr>
            <a:cxnSpLocks/>
            <a:endCxn id="15" idx="3"/>
          </p:cNvCxnSpPr>
          <p:nvPr/>
        </p:nvCxnSpPr>
        <p:spPr>
          <a:xfrm rot="10800000" flipV="1">
            <a:off x="5141261" y="4334575"/>
            <a:ext cx="1217917" cy="272407"/>
          </a:xfrm>
          <a:prstGeom prst="bentConnector3">
            <a:avLst>
              <a:gd name="adj1" fmla="val -53"/>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5" name="Rechteck 74">
            <a:extLst>
              <a:ext uri="{FF2B5EF4-FFF2-40B4-BE49-F238E27FC236}">
                <a16:creationId xmlns:a16="http://schemas.microsoft.com/office/drawing/2014/main" id="{276A47D0-A928-871D-2D46-A5E7ADABBBBC}"/>
              </a:ext>
            </a:extLst>
          </p:cNvPr>
          <p:cNvSpPr/>
          <p:nvPr/>
        </p:nvSpPr>
        <p:spPr>
          <a:xfrm>
            <a:off x="5918580" y="4581337"/>
            <a:ext cx="959622" cy="25981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b="1" noProof="0">
                <a:solidFill>
                  <a:srgbClr val="001965"/>
                </a:solidFill>
              </a:rPr>
              <a:t>&lt;8,0 kPa</a:t>
            </a:r>
          </a:p>
        </p:txBody>
      </p:sp>
      <p:cxnSp>
        <p:nvCxnSpPr>
          <p:cNvPr id="84" name="Gerade Verbindung mit Pfeil 36">
            <a:extLst>
              <a:ext uri="{FF2B5EF4-FFF2-40B4-BE49-F238E27FC236}">
                <a16:creationId xmlns:a16="http://schemas.microsoft.com/office/drawing/2014/main" id="{A5F3BCB3-CC58-6B3D-5BAF-AA6BD65DA200}"/>
              </a:ext>
            </a:extLst>
          </p:cNvPr>
          <p:cNvCxnSpPr>
            <a:cxnSpLocks/>
            <a:endCxn id="23" idx="1"/>
          </p:cNvCxnSpPr>
          <p:nvPr/>
        </p:nvCxnSpPr>
        <p:spPr>
          <a:xfrm>
            <a:off x="7751820" y="4442280"/>
            <a:ext cx="635915" cy="276403"/>
          </a:xfrm>
          <a:prstGeom prst="bent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2" name="Rechteck 81">
            <a:extLst>
              <a:ext uri="{FF2B5EF4-FFF2-40B4-BE49-F238E27FC236}">
                <a16:creationId xmlns:a16="http://schemas.microsoft.com/office/drawing/2014/main" id="{DCFE9501-1EF3-B235-BB4A-548ABB500EAE}"/>
              </a:ext>
            </a:extLst>
          </p:cNvPr>
          <p:cNvSpPr/>
          <p:nvPr/>
        </p:nvSpPr>
        <p:spPr>
          <a:xfrm>
            <a:off x="7397226" y="4574141"/>
            <a:ext cx="828334" cy="276403"/>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b="1" noProof="0">
                <a:solidFill>
                  <a:srgbClr val="001965"/>
                </a:solidFill>
              </a:rPr>
              <a:t>&lt;8.0 kPa</a:t>
            </a:r>
          </a:p>
        </p:txBody>
      </p:sp>
      <p:sp>
        <p:nvSpPr>
          <p:cNvPr id="90" name="Ellipse 89">
            <a:extLst>
              <a:ext uri="{FF2B5EF4-FFF2-40B4-BE49-F238E27FC236}">
                <a16:creationId xmlns:a16="http://schemas.microsoft.com/office/drawing/2014/main" id="{D6F3981B-570A-49D4-2802-F49AAD739B2E}"/>
              </a:ext>
            </a:extLst>
          </p:cNvPr>
          <p:cNvSpPr/>
          <p:nvPr/>
        </p:nvSpPr>
        <p:spPr>
          <a:xfrm>
            <a:off x="4722030" y="3449574"/>
            <a:ext cx="306000" cy="30407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noProof="0">
                <a:solidFill>
                  <a:srgbClr val="001965"/>
                </a:solidFill>
              </a:rPr>
              <a:t>A</a:t>
            </a:r>
          </a:p>
        </p:txBody>
      </p:sp>
      <p:sp>
        <p:nvSpPr>
          <p:cNvPr id="91" name="Ellipse 90">
            <a:extLst>
              <a:ext uri="{FF2B5EF4-FFF2-40B4-BE49-F238E27FC236}">
                <a16:creationId xmlns:a16="http://schemas.microsoft.com/office/drawing/2014/main" id="{A4463A4D-5328-4756-C8E8-2AC4F93E45A4}"/>
              </a:ext>
            </a:extLst>
          </p:cNvPr>
          <p:cNvSpPr/>
          <p:nvPr/>
        </p:nvSpPr>
        <p:spPr>
          <a:xfrm>
            <a:off x="3592724" y="3982729"/>
            <a:ext cx="306000" cy="30407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a:solidFill>
                  <a:srgbClr val="001965"/>
                </a:solidFill>
              </a:rPr>
              <a:t>B</a:t>
            </a:r>
            <a:endParaRPr lang="de-DE" noProof="0">
              <a:solidFill>
                <a:srgbClr val="001965"/>
              </a:solidFill>
            </a:endParaRPr>
          </a:p>
        </p:txBody>
      </p:sp>
      <p:sp>
        <p:nvSpPr>
          <p:cNvPr id="21" name="Rechteck: abgerundete Ecken 20">
            <a:extLst>
              <a:ext uri="{FF2B5EF4-FFF2-40B4-BE49-F238E27FC236}">
                <a16:creationId xmlns:a16="http://schemas.microsoft.com/office/drawing/2014/main" id="{C9373A5F-897E-C2C7-B821-3289E62A2596}"/>
              </a:ext>
            </a:extLst>
          </p:cNvPr>
          <p:cNvSpPr/>
          <p:nvPr/>
        </p:nvSpPr>
        <p:spPr>
          <a:xfrm>
            <a:off x="6038195" y="3951523"/>
            <a:ext cx="2065235" cy="507186"/>
          </a:xfrm>
          <a:prstGeom prst="roundRect">
            <a:avLst/>
          </a:prstGeom>
          <a:solidFill>
            <a:schemeClr val="bg1"/>
          </a:solid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VCTE</a:t>
            </a:r>
          </a:p>
          <a:p>
            <a:pPr algn="ctr"/>
            <a:r>
              <a:rPr lang="de-DE" sz="1200" i="1">
                <a:solidFill>
                  <a:srgbClr val="001965"/>
                </a:solidFill>
              </a:rPr>
              <a:t>oder</a:t>
            </a:r>
            <a:r>
              <a:rPr lang="de-DE" sz="1200">
                <a:solidFill>
                  <a:srgbClr val="001965"/>
                </a:solidFill>
              </a:rPr>
              <a:t> alternativer Test***</a:t>
            </a:r>
            <a:endParaRPr lang="de-DE" sz="1200" noProof="0">
              <a:solidFill>
                <a:srgbClr val="001965"/>
              </a:solidFill>
            </a:endParaRPr>
          </a:p>
        </p:txBody>
      </p:sp>
      <p:sp>
        <p:nvSpPr>
          <p:cNvPr id="20" name="Rechteck 19">
            <a:extLst>
              <a:ext uri="{FF2B5EF4-FFF2-40B4-BE49-F238E27FC236}">
                <a16:creationId xmlns:a16="http://schemas.microsoft.com/office/drawing/2014/main" id="{F94E4C94-A1F8-FD52-997E-B68AB676DF6D}"/>
              </a:ext>
            </a:extLst>
          </p:cNvPr>
          <p:cNvSpPr/>
          <p:nvPr/>
        </p:nvSpPr>
        <p:spPr>
          <a:xfrm>
            <a:off x="3643072" y="3676338"/>
            <a:ext cx="930419" cy="26372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b="1" noProof="0">
                <a:solidFill>
                  <a:srgbClr val="001965"/>
                </a:solidFill>
              </a:rPr>
              <a:t>1,3 – 2,67</a:t>
            </a:r>
          </a:p>
        </p:txBody>
      </p:sp>
      <p:sp>
        <p:nvSpPr>
          <p:cNvPr id="26" name="Textfeld 25">
            <a:extLst>
              <a:ext uri="{FF2B5EF4-FFF2-40B4-BE49-F238E27FC236}">
                <a16:creationId xmlns:a16="http://schemas.microsoft.com/office/drawing/2014/main" id="{0E55C1AE-C828-6BD3-7BDC-A07EE11E8272}"/>
              </a:ext>
            </a:extLst>
          </p:cNvPr>
          <p:cNvSpPr txBox="1"/>
          <p:nvPr/>
        </p:nvSpPr>
        <p:spPr>
          <a:xfrm>
            <a:off x="3591712" y="4889496"/>
            <a:ext cx="1033739" cy="338554"/>
          </a:xfrm>
          <a:prstGeom prst="rect">
            <a:avLst/>
          </a:prstGeom>
          <a:noFill/>
        </p:spPr>
        <p:txBody>
          <a:bodyPr wrap="square">
            <a:spAutoFit/>
          </a:bodyPr>
          <a:lstStyle/>
          <a:p>
            <a:pPr algn="ctr"/>
            <a:r>
              <a:rPr lang="de-DE" sz="800" noProof="0">
                <a:solidFill>
                  <a:srgbClr val="001965"/>
                </a:solidFill>
              </a:rPr>
              <a:t>Erneuter FIB-4 in</a:t>
            </a:r>
            <a:r>
              <a:rPr lang="de-DE" sz="800">
                <a:solidFill>
                  <a:srgbClr val="001965"/>
                </a:solidFill>
              </a:rPr>
              <a:t> </a:t>
            </a:r>
            <a:r>
              <a:rPr lang="de-DE" sz="800">
                <a:solidFill>
                  <a:srgbClr val="001965"/>
                </a:solidFill>
                <a:latin typeface="Apis For Office" panose="020B0504010101010104"/>
                <a:cs typeface="Apis For Office" panose="020B0504010101010104" pitchFamily="34" charset="0"/>
              </a:rPr>
              <a:t>≤ </a:t>
            </a:r>
            <a:r>
              <a:rPr lang="de-DE" sz="800">
                <a:solidFill>
                  <a:srgbClr val="001965"/>
                </a:solidFill>
              </a:rPr>
              <a:t>1 Jahr</a:t>
            </a:r>
            <a:endParaRPr lang="de-DE" sz="800" noProof="0">
              <a:solidFill>
                <a:srgbClr val="001965"/>
              </a:solidFill>
            </a:endParaRPr>
          </a:p>
        </p:txBody>
      </p:sp>
    </p:spTree>
    <p:custDataLst>
      <p:tags r:id="rId1"/>
    </p:custDataLst>
    <p:extLst>
      <p:ext uri="{BB962C8B-B14F-4D97-AF65-F5344CB8AC3E}">
        <p14:creationId xmlns:p14="http://schemas.microsoft.com/office/powerpoint/2010/main" val="7928454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3E2E0-EF98-CCA8-D5C6-1DECA53B7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B0C58-7109-E841-7A36-6CF0A2CE1836}"/>
              </a:ext>
            </a:extLst>
          </p:cNvPr>
          <p:cNvSpPr>
            <a:spLocks noGrp="1"/>
          </p:cNvSpPr>
          <p:nvPr>
            <p:ph type="title"/>
          </p:nvPr>
        </p:nvSpPr>
        <p:spPr>
          <a:xfrm>
            <a:off x="648000" y="423880"/>
            <a:ext cx="10204145" cy="1296000"/>
          </a:xfrm>
        </p:spPr>
        <p:txBody>
          <a:bodyPr/>
          <a:lstStyle/>
          <a:p>
            <a:r>
              <a:rPr lang="de-DE" sz="3600" dirty="0">
                <a:solidFill>
                  <a:srgbClr val="001965"/>
                </a:solidFill>
              </a:rPr>
              <a:t>Phase 2b SYMMETRY-Studie: Kompensierte Zirrhose (F4) aufgrund von MASH</a:t>
            </a:r>
            <a:endParaRPr lang="en-US" dirty="0"/>
          </a:p>
        </p:txBody>
      </p:sp>
      <p:sp>
        <p:nvSpPr>
          <p:cNvPr id="5" name="Text Placeholder 4">
            <a:extLst>
              <a:ext uri="{FF2B5EF4-FFF2-40B4-BE49-F238E27FC236}">
                <a16:creationId xmlns:a16="http://schemas.microsoft.com/office/drawing/2014/main" id="{E43DF9D7-FA2D-D126-31F4-C78C66DD677E}"/>
              </a:ext>
            </a:extLst>
          </p:cNvPr>
          <p:cNvSpPr>
            <a:spLocks noGrp="1"/>
          </p:cNvSpPr>
          <p:nvPr>
            <p:ph type="body" sz="quarter" idx="17"/>
          </p:nvPr>
        </p:nvSpPr>
        <p:spPr>
          <a:xfrm>
            <a:off x="6748289" y="6421288"/>
            <a:ext cx="4796010" cy="324000"/>
          </a:xfrm>
        </p:spPr>
        <p:txBody>
          <a:bodyPr/>
          <a:lstStyle/>
          <a:p>
            <a:r>
              <a:rPr lang="en-US"/>
              <a:t>Noureddin M. J Hepatol. 2025;82(Suppl.1):GS-012;</a:t>
            </a:r>
            <a:r>
              <a:rPr lang="de-DE"/>
              <a:t> </a:t>
            </a:r>
            <a:br>
              <a:rPr lang="de-DE"/>
            </a:br>
            <a:r>
              <a:rPr lang="en-US"/>
              <a:t>Noureddin M. et al. N Engl J Med 2025; online ahead of print.</a:t>
            </a:r>
          </a:p>
        </p:txBody>
      </p:sp>
      <p:sp>
        <p:nvSpPr>
          <p:cNvPr id="10" name="Textfeld 9">
            <a:extLst>
              <a:ext uri="{FF2B5EF4-FFF2-40B4-BE49-F238E27FC236}">
                <a16:creationId xmlns:a16="http://schemas.microsoft.com/office/drawing/2014/main" id="{7D33980A-30FC-6FB6-B502-BCD786D539BF}"/>
              </a:ext>
            </a:extLst>
          </p:cNvPr>
          <p:cNvSpPr txBox="1"/>
          <p:nvPr/>
        </p:nvSpPr>
        <p:spPr>
          <a:xfrm>
            <a:off x="647700" y="1862454"/>
            <a:ext cx="6057900" cy="205890"/>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Phase 2b SYMMETRY-Studiendesign</a:t>
            </a:r>
          </a:p>
        </p:txBody>
      </p:sp>
      <p:grpSp>
        <p:nvGrpSpPr>
          <p:cNvPr id="18" name="Gruppieren 17">
            <a:extLst>
              <a:ext uri="{FF2B5EF4-FFF2-40B4-BE49-F238E27FC236}">
                <a16:creationId xmlns:a16="http://schemas.microsoft.com/office/drawing/2014/main" id="{86912BD7-F109-B0BD-93BE-F05882736CB2}"/>
              </a:ext>
            </a:extLst>
          </p:cNvPr>
          <p:cNvGrpSpPr/>
          <p:nvPr/>
        </p:nvGrpSpPr>
        <p:grpSpPr>
          <a:xfrm>
            <a:off x="647700" y="2173496"/>
            <a:ext cx="2832442" cy="1196183"/>
            <a:chOff x="565688" y="2696471"/>
            <a:chExt cx="2693003" cy="1034345"/>
          </a:xfrm>
        </p:grpSpPr>
        <p:sp>
          <p:nvSpPr>
            <p:cNvPr id="17" name="Rechteck 16">
              <a:extLst>
                <a:ext uri="{FF2B5EF4-FFF2-40B4-BE49-F238E27FC236}">
                  <a16:creationId xmlns:a16="http://schemas.microsoft.com/office/drawing/2014/main" id="{F99FBD58-58E8-21DF-8D26-A46BAF5F6906}"/>
                </a:ext>
              </a:extLst>
            </p:cNvPr>
            <p:cNvSpPr/>
            <p:nvPr/>
          </p:nvSpPr>
          <p:spPr>
            <a:xfrm>
              <a:off x="565688" y="2696471"/>
              <a:ext cx="2634712" cy="1034345"/>
            </a:xfrm>
            <a:prstGeom prst="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15" name="Inhaltsplatzhalter 10">
              <a:extLst>
                <a:ext uri="{FF2B5EF4-FFF2-40B4-BE49-F238E27FC236}">
                  <a16:creationId xmlns:a16="http://schemas.microsoft.com/office/drawing/2014/main" id="{532BF370-1DAB-7429-8766-44549DE9A6D9}"/>
                </a:ext>
              </a:extLst>
            </p:cNvPr>
            <p:cNvSpPr txBox="1">
              <a:spLocks/>
            </p:cNvSpPr>
            <p:nvPr/>
          </p:nvSpPr>
          <p:spPr>
            <a:xfrm>
              <a:off x="647701" y="2741324"/>
              <a:ext cx="1371828" cy="59862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de-DE" sz="800" b="1">
                  <a:latin typeface="Apis For Office"/>
                </a:rPr>
                <a:t>Wesentliche Einschlusskriterien*</a:t>
              </a:r>
              <a:endParaRPr kumimoji="0" lang="de-DE" sz="800" b="0" i="0" u="none" strike="noStrike" kern="1200" cap="none" spc="0" normalizeH="0" baseline="0" noProof="0">
                <a:ln>
                  <a:noFill/>
                </a:ln>
                <a:solidFill>
                  <a:srgbClr val="001965"/>
                </a:solidFill>
                <a:effectLst/>
                <a:uLnTx/>
                <a:uFillTx/>
                <a:latin typeface="Apis For Office"/>
                <a:ea typeface="+mn-ea"/>
                <a:cs typeface="+mn-cs"/>
              </a:endParaRP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F4-MASH, Child-Pugh A</a:t>
              </a: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T2D oder 2 </a:t>
              </a:r>
              <a:r>
                <a:rPr lang="de-DE" sz="700">
                  <a:latin typeface="Apis For Office"/>
                </a:rPr>
                <a:t>von</a:t>
              </a:r>
              <a:r>
                <a:rPr kumimoji="0" lang="de-DE" sz="700" b="0" i="0" u="none" strike="noStrike" kern="1200" cap="none" spc="0" normalizeH="0" baseline="0" noProof="0">
                  <a:ln>
                    <a:noFill/>
                  </a:ln>
                  <a:solidFill>
                    <a:srgbClr val="001965"/>
                  </a:solidFill>
                  <a:effectLst/>
                  <a:uLnTx/>
                  <a:uFillTx/>
                  <a:latin typeface="Apis For Office"/>
                  <a:ea typeface="+mn-ea"/>
                  <a:cs typeface="+mn-cs"/>
                </a:rPr>
                <a:t> 4 </a:t>
              </a:r>
              <a:r>
                <a:rPr lang="de-DE" sz="700">
                  <a:latin typeface="Apis For Office"/>
                </a:rPr>
                <a:t>Komponenten des metabolischen Syndroms***</a:t>
              </a:r>
              <a:endParaRPr kumimoji="0" lang="de-DE" sz="700" b="0" i="0" u="none" strike="noStrike" kern="1200" cap="none" spc="0" normalizeH="0" baseline="30000" noProof="0">
                <a:ln>
                  <a:noFill/>
                </a:ln>
                <a:solidFill>
                  <a:srgbClr val="001965"/>
                </a:solidFill>
                <a:effectLst/>
                <a:uLnTx/>
                <a:uFillTx/>
                <a:latin typeface="Apis For Office"/>
                <a:ea typeface="+mn-ea"/>
                <a:cs typeface="+mn-cs"/>
              </a:endParaRP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Andere Ursachen</a:t>
              </a:r>
              <a:r>
                <a:rPr lang="de-DE" sz="700">
                  <a:latin typeface="Apis For Office"/>
                </a:rPr>
                <a:t> für die Lebererkrankung ausgeschlossen </a:t>
              </a:r>
              <a:endParaRPr kumimoji="0" lang="de-DE" sz="7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6" name="Inhaltsplatzhalter 10">
              <a:extLst>
                <a:ext uri="{FF2B5EF4-FFF2-40B4-BE49-F238E27FC236}">
                  <a16:creationId xmlns:a16="http://schemas.microsoft.com/office/drawing/2014/main" id="{0731B758-390B-328E-0B91-B00E8875C65A}"/>
                </a:ext>
              </a:extLst>
            </p:cNvPr>
            <p:cNvSpPr txBox="1">
              <a:spLocks/>
            </p:cNvSpPr>
            <p:nvPr/>
          </p:nvSpPr>
          <p:spPr>
            <a:xfrm>
              <a:off x="2094491" y="2741324"/>
              <a:ext cx="1164200" cy="59862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e-DE" sz="800" b="1" i="0" u="none" strike="noStrike" kern="1200" cap="none" spc="0" normalizeH="0" baseline="0" noProof="0">
                  <a:ln>
                    <a:noFill/>
                  </a:ln>
                  <a:solidFill>
                    <a:srgbClr val="001965"/>
                  </a:solidFill>
                  <a:effectLst/>
                  <a:uLnTx/>
                  <a:uFillTx/>
                  <a:latin typeface="Apis For Office"/>
                  <a:ea typeface="+mn-ea"/>
                  <a:cs typeface="+mn-cs"/>
                </a:rPr>
                <a:t> </a:t>
              </a:r>
              <a:endParaRPr kumimoji="0" lang="de-DE" sz="800" b="0" i="0" u="none" strike="noStrike" kern="1200" cap="none" spc="0" normalizeH="0" baseline="0" noProof="0">
                <a:ln>
                  <a:noFill/>
                </a:ln>
                <a:solidFill>
                  <a:srgbClr val="001965"/>
                </a:solidFill>
                <a:effectLst/>
                <a:uLnTx/>
                <a:uFillTx/>
                <a:latin typeface="Apis For Office"/>
                <a:ea typeface="+mn-ea"/>
                <a:cs typeface="+mn-cs"/>
              </a:endParaRPr>
            </a:p>
            <a:p>
              <a:pPr marL="88900" marR="0" lvl="0" indent="-88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NAS ≥3**</a:t>
              </a:r>
              <a:endParaRPr kumimoji="0" lang="de-DE" sz="700" b="0" i="0" u="none" strike="noStrike" kern="1200" cap="none" spc="0" normalizeH="0" baseline="30000" noProof="0">
                <a:ln>
                  <a:noFill/>
                </a:ln>
                <a:solidFill>
                  <a:srgbClr val="001965"/>
                </a:solidFill>
                <a:effectLst/>
                <a:uLnTx/>
                <a:uFillTx/>
                <a:latin typeface="Apis For Office"/>
                <a:ea typeface="+mn-ea"/>
                <a:cs typeface="+mn-cs"/>
              </a:endParaRPr>
            </a:p>
            <a:p>
              <a:pPr marL="88900" marR="0" lvl="0" indent="-88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LSM ≥15kPa </a:t>
              </a:r>
              <a:r>
                <a:rPr lang="de-DE" sz="700">
                  <a:latin typeface="Apis For Office"/>
                </a:rPr>
                <a:t>oder</a:t>
              </a:r>
              <a:r>
                <a:rPr kumimoji="0" lang="de-DE" sz="700" b="0" i="0" u="none" strike="noStrike" kern="1200" cap="none" spc="0" normalizeH="0" baseline="0" noProof="0">
                  <a:ln>
                    <a:noFill/>
                  </a:ln>
                  <a:solidFill>
                    <a:srgbClr val="001965"/>
                  </a:solidFill>
                  <a:effectLst/>
                  <a:uLnTx/>
                  <a:uFillTx/>
                  <a:latin typeface="Apis For Office"/>
                  <a:ea typeface="+mn-ea"/>
                  <a:cs typeface="+mn-cs"/>
                </a:rPr>
                <a:t> ELF &gt;9.8 </a:t>
              </a:r>
              <a:r>
                <a:rPr lang="de-DE" sz="700">
                  <a:latin typeface="Apis For Office"/>
                </a:rPr>
                <a:t>wenn keine Leberbiopsie in der Vergangenheit</a:t>
              </a:r>
              <a:endParaRPr kumimoji="0" lang="de-DE" sz="700" b="0" i="0" u="none" strike="noStrike" kern="1200" cap="none" spc="0" normalizeH="0" baseline="0" noProof="0">
                <a:ln>
                  <a:noFill/>
                </a:ln>
                <a:solidFill>
                  <a:srgbClr val="001965"/>
                </a:solidFill>
                <a:effectLst/>
                <a:uLnTx/>
                <a:uFillTx/>
                <a:latin typeface="Apis For Office"/>
                <a:ea typeface="+mn-ea"/>
                <a:cs typeface="+mn-cs"/>
              </a:endParaRPr>
            </a:p>
            <a:p>
              <a:pPr marL="88900" marR="0" lvl="0" indent="-88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700">
                  <a:latin typeface="Apis For Office"/>
                </a:rPr>
                <a:t>Blutplättchen-Zählung</a:t>
              </a:r>
              <a:r>
                <a:rPr kumimoji="0" lang="de-DE" sz="700" b="0" i="0" u="none" strike="noStrike" kern="1200" cap="none" spc="0" normalizeH="0" baseline="0" noProof="0">
                  <a:ln>
                    <a:noFill/>
                  </a:ln>
                  <a:solidFill>
                    <a:srgbClr val="001965"/>
                  </a:solidFill>
                  <a:effectLst/>
                  <a:uLnTx/>
                  <a:uFillTx/>
                  <a:latin typeface="Apis For Office"/>
                  <a:ea typeface="+mn-ea"/>
                  <a:cs typeface="+mn-cs"/>
                </a:rPr>
                <a:t> ≥100 x 10</a:t>
              </a:r>
              <a:r>
                <a:rPr kumimoji="0" lang="de-DE" sz="700" b="0" i="0" u="none" strike="noStrike" kern="1200" cap="none" spc="0" normalizeH="0" baseline="30000" noProof="0">
                  <a:ln>
                    <a:noFill/>
                  </a:ln>
                  <a:solidFill>
                    <a:srgbClr val="001965"/>
                  </a:solidFill>
                  <a:effectLst/>
                  <a:uLnTx/>
                  <a:uFillTx/>
                  <a:latin typeface="Apis For Office"/>
                  <a:ea typeface="+mn-ea"/>
                  <a:cs typeface="+mn-cs"/>
                </a:rPr>
                <a:t>9</a:t>
              </a:r>
              <a:r>
                <a:rPr kumimoji="0" lang="de-DE" sz="700" b="0" i="0" u="none" strike="noStrike" kern="1200" cap="none" spc="0" normalizeH="0" baseline="0" noProof="0">
                  <a:ln>
                    <a:noFill/>
                  </a:ln>
                  <a:solidFill>
                    <a:srgbClr val="001965"/>
                  </a:solidFill>
                  <a:effectLst/>
                  <a:uLnTx/>
                  <a:uFillTx/>
                  <a:latin typeface="Apis For Office"/>
                  <a:ea typeface="+mn-ea"/>
                  <a:cs typeface="+mn-cs"/>
                </a:rPr>
                <a:t>/L</a:t>
              </a:r>
            </a:p>
          </p:txBody>
        </p:sp>
      </p:grpSp>
      <p:grpSp>
        <p:nvGrpSpPr>
          <p:cNvPr id="19" name="Gruppieren 18">
            <a:extLst>
              <a:ext uri="{FF2B5EF4-FFF2-40B4-BE49-F238E27FC236}">
                <a16:creationId xmlns:a16="http://schemas.microsoft.com/office/drawing/2014/main" id="{B1C358DC-0EB2-6CF2-3D42-065FAC54B7D3}"/>
              </a:ext>
            </a:extLst>
          </p:cNvPr>
          <p:cNvGrpSpPr/>
          <p:nvPr/>
        </p:nvGrpSpPr>
        <p:grpSpPr>
          <a:xfrm>
            <a:off x="3495330" y="2173497"/>
            <a:ext cx="1470046" cy="1174818"/>
            <a:chOff x="594308" y="2696472"/>
            <a:chExt cx="1257670" cy="1034344"/>
          </a:xfrm>
        </p:grpSpPr>
        <p:sp>
          <p:nvSpPr>
            <p:cNvPr id="22" name="Rechteck 21">
              <a:extLst>
                <a:ext uri="{FF2B5EF4-FFF2-40B4-BE49-F238E27FC236}">
                  <a16:creationId xmlns:a16="http://schemas.microsoft.com/office/drawing/2014/main" id="{BEBEE957-DB94-B802-669D-3669BE3128EB}"/>
                </a:ext>
              </a:extLst>
            </p:cNvPr>
            <p:cNvSpPr/>
            <p:nvPr/>
          </p:nvSpPr>
          <p:spPr>
            <a:xfrm>
              <a:off x="594308" y="2696472"/>
              <a:ext cx="1257670" cy="1034344"/>
            </a:xfrm>
            <a:prstGeom prst="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0" name="Inhaltsplatzhalter 10">
              <a:extLst>
                <a:ext uri="{FF2B5EF4-FFF2-40B4-BE49-F238E27FC236}">
                  <a16:creationId xmlns:a16="http://schemas.microsoft.com/office/drawing/2014/main" id="{3886D94A-C21B-9C54-CF8A-14BF3356485C}"/>
                </a:ext>
              </a:extLst>
            </p:cNvPr>
            <p:cNvSpPr txBox="1">
              <a:spLocks/>
            </p:cNvSpPr>
            <p:nvPr/>
          </p:nvSpPr>
          <p:spPr>
            <a:xfrm>
              <a:off x="647701" y="2740973"/>
              <a:ext cx="1164200" cy="59862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e-DE" sz="800" b="1" i="0" u="none" strike="noStrike" kern="1200" cap="none" spc="0" normalizeH="0" baseline="0" noProof="0">
                  <a:ln>
                    <a:noFill/>
                  </a:ln>
                  <a:solidFill>
                    <a:srgbClr val="001965"/>
                  </a:solidFill>
                  <a:effectLst/>
                  <a:uLnTx/>
                  <a:uFillTx/>
                  <a:latin typeface="Apis For Office"/>
                  <a:ea typeface="+mn-ea"/>
                  <a:cs typeface="+mn-cs"/>
                </a:rPr>
                <a:t>Primärer Endpunkt der Phase 2b</a:t>
              </a:r>
              <a:endParaRPr kumimoji="0" lang="de-DE" sz="800" b="0" i="0" u="none" strike="noStrike" kern="1200" cap="none" spc="0" normalizeH="0" baseline="0" noProof="0">
                <a:ln>
                  <a:noFill/>
                </a:ln>
                <a:solidFill>
                  <a:srgbClr val="001965"/>
                </a:solidFill>
                <a:effectLst/>
                <a:uLnTx/>
                <a:uFillTx/>
                <a:latin typeface="Apis For Office"/>
                <a:ea typeface="+mn-ea"/>
                <a:cs typeface="+mn-cs"/>
              </a:endParaRPr>
            </a:p>
            <a:p>
              <a:pPr marL="138113" marR="0" lvl="0" indent="-85725" algn="l" defTabSz="914400" rtl="0" eaLnBrk="1" fontAlgn="auto" latinLnBrk="0" hangingPunct="1">
                <a:lnSpc>
                  <a:spcPct val="120000"/>
                </a:lnSpc>
                <a:spcBef>
                  <a:spcPts val="300"/>
                </a:spcBef>
                <a:spcAft>
                  <a:spcPts val="60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≥1 </a:t>
              </a:r>
              <a:r>
                <a:rPr lang="de-DE" sz="700">
                  <a:latin typeface="Apis For Office"/>
                </a:rPr>
                <a:t>Stufe Verbesserung der Fibrose ohne </a:t>
              </a:r>
              <a:r>
                <a:rPr lang="de-DE" sz="700" err="1">
                  <a:latin typeface="Apis For Office"/>
                </a:rPr>
                <a:t>Verschlech-terung</a:t>
              </a:r>
              <a:r>
                <a:rPr lang="de-DE" sz="700">
                  <a:latin typeface="Apis For Office"/>
                </a:rPr>
                <a:t> der MASH in </a:t>
              </a:r>
              <a:r>
                <a:rPr lang="de-DE" sz="700" b="1">
                  <a:latin typeface="Apis For Office"/>
                </a:rPr>
                <a:t>Woche</a:t>
              </a:r>
              <a:r>
                <a:rPr kumimoji="0" lang="de-DE" sz="700" b="1" i="0" u="none" strike="noStrike" kern="1200" cap="none" spc="0" normalizeH="0" baseline="0" noProof="0">
                  <a:ln>
                    <a:noFill/>
                  </a:ln>
                  <a:solidFill>
                    <a:srgbClr val="001965"/>
                  </a:solidFill>
                  <a:effectLst/>
                  <a:uLnTx/>
                  <a:uFillTx/>
                  <a:latin typeface="Apis For Office"/>
                  <a:ea typeface="+mn-ea"/>
                  <a:cs typeface="+mn-cs"/>
                </a:rPr>
                <a:t> 36</a:t>
              </a:r>
            </a:p>
          </p:txBody>
        </p:sp>
      </p:grpSp>
      <p:grpSp>
        <p:nvGrpSpPr>
          <p:cNvPr id="23" name="Gruppieren 22">
            <a:extLst>
              <a:ext uri="{FF2B5EF4-FFF2-40B4-BE49-F238E27FC236}">
                <a16:creationId xmlns:a16="http://schemas.microsoft.com/office/drawing/2014/main" id="{28328DCE-333D-D5E6-8781-BB5006596525}"/>
              </a:ext>
            </a:extLst>
          </p:cNvPr>
          <p:cNvGrpSpPr/>
          <p:nvPr/>
        </p:nvGrpSpPr>
        <p:grpSpPr>
          <a:xfrm>
            <a:off x="5026685" y="2173497"/>
            <a:ext cx="1667266" cy="1174818"/>
            <a:chOff x="565688" y="2696472"/>
            <a:chExt cx="1257670" cy="934698"/>
          </a:xfrm>
        </p:grpSpPr>
        <p:sp>
          <p:nvSpPr>
            <p:cNvPr id="25" name="Rechteck 24">
              <a:extLst>
                <a:ext uri="{FF2B5EF4-FFF2-40B4-BE49-F238E27FC236}">
                  <a16:creationId xmlns:a16="http://schemas.microsoft.com/office/drawing/2014/main" id="{55A6CA7A-135B-FED0-5A7B-28E52B44C325}"/>
                </a:ext>
              </a:extLst>
            </p:cNvPr>
            <p:cNvSpPr/>
            <p:nvPr/>
          </p:nvSpPr>
          <p:spPr>
            <a:xfrm>
              <a:off x="565688" y="2696472"/>
              <a:ext cx="1257670" cy="934698"/>
            </a:xfrm>
            <a:prstGeom prst="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4" name="Inhaltsplatzhalter 10">
              <a:extLst>
                <a:ext uri="{FF2B5EF4-FFF2-40B4-BE49-F238E27FC236}">
                  <a16:creationId xmlns:a16="http://schemas.microsoft.com/office/drawing/2014/main" id="{0751943A-A205-DDA7-BCAA-82435673A0B6}"/>
                </a:ext>
              </a:extLst>
            </p:cNvPr>
            <p:cNvSpPr txBox="1">
              <a:spLocks/>
            </p:cNvSpPr>
            <p:nvPr/>
          </p:nvSpPr>
          <p:spPr>
            <a:xfrm>
              <a:off x="647701" y="2742866"/>
              <a:ext cx="1164200" cy="59862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e-DE" sz="800" b="1" i="0" u="none" strike="noStrike" kern="1200" cap="none" spc="0" normalizeH="0" baseline="0" noProof="0">
                  <a:ln>
                    <a:noFill/>
                  </a:ln>
                  <a:solidFill>
                    <a:srgbClr val="001965"/>
                  </a:solidFill>
                  <a:effectLst/>
                  <a:uLnTx/>
                  <a:uFillTx/>
                  <a:latin typeface="Apis For Office"/>
                  <a:ea typeface="+mn-ea"/>
                  <a:cs typeface="+mn-cs"/>
                </a:rPr>
                <a:t>Sekundäre Endpunkte</a:t>
              </a:r>
              <a:endParaRPr kumimoji="0" lang="de-DE" sz="700" b="0" i="0" u="none" strike="noStrike" kern="1200" cap="none" spc="0" normalizeH="0" baseline="0" noProof="0">
                <a:ln>
                  <a:noFill/>
                </a:ln>
                <a:solidFill>
                  <a:srgbClr val="001965"/>
                </a:solidFill>
                <a:effectLst/>
                <a:uLnTx/>
                <a:uFillTx/>
                <a:latin typeface="Apis For Office"/>
                <a:ea typeface="+mn-ea"/>
                <a:cs typeface="+mn-cs"/>
              </a:endParaRP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≥1 </a:t>
              </a:r>
              <a:r>
                <a:rPr lang="de-DE" sz="700">
                  <a:latin typeface="Apis For Office"/>
                </a:rPr>
                <a:t>Stadium Verbesserung der Fibrose ohne Verschlechterung der MASH in</a:t>
              </a:r>
              <a:r>
                <a:rPr kumimoji="0" lang="de-DE" sz="700" b="0" i="0" u="none" strike="noStrike" kern="1200" cap="none" spc="0" normalizeH="0" baseline="0" noProof="0">
                  <a:ln>
                    <a:noFill/>
                  </a:ln>
                  <a:solidFill>
                    <a:srgbClr val="001965"/>
                  </a:solidFill>
                  <a:effectLst/>
                  <a:uLnTx/>
                  <a:uFillTx/>
                  <a:latin typeface="Apis For Office"/>
                  <a:ea typeface="+mn-ea"/>
                  <a:cs typeface="+mn-cs"/>
                </a:rPr>
                <a:t> </a:t>
              </a:r>
              <a:r>
                <a:rPr lang="de-DE" sz="700" b="1">
                  <a:latin typeface="Apis For Office"/>
                </a:rPr>
                <a:t>Woche</a:t>
              </a:r>
              <a:r>
                <a:rPr kumimoji="0" lang="de-DE" sz="700" b="1" i="0" u="none" strike="noStrike" kern="1200" cap="none" spc="0" normalizeH="0" baseline="0" noProof="0">
                  <a:ln>
                    <a:noFill/>
                  </a:ln>
                  <a:solidFill>
                    <a:srgbClr val="001965"/>
                  </a:solidFill>
                  <a:effectLst/>
                  <a:uLnTx/>
                  <a:uFillTx/>
                  <a:latin typeface="Apis For Office"/>
                  <a:ea typeface="+mn-ea"/>
                  <a:cs typeface="+mn-cs"/>
                </a:rPr>
                <a:t> 96</a:t>
              </a: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a:ln>
                    <a:noFill/>
                  </a:ln>
                  <a:solidFill>
                    <a:srgbClr val="001965"/>
                  </a:solidFill>
                  <a:effectLst/>
                  <a:uLnTx/>
                  <a:uFillTx/>
                  <a:latin typeface="Apis For Office"/>
                  <a:ea typeface="+mn-ea"/>
                  <a:cs typeface="+mn-cs"/>
                </a:rPr>
                <a:t>MASH-Resolution</a:t>
              </a: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700" b="0" i="0" u="none" strike="noStrike" kern="1200" cap="none" spc="0" normalizeH="0" baseline="0" noProof="0" err="1">
                  <a:ln>
                    <a:noFill/>
                  </a:ln>
                  <a:solidFill>
                    <a:srgbClr val="001965"/>
                  </a:solidFill>
                  <a:effectLst/>
                  <a:uLnTx/>
                  <a:uFillTx/>
                  <a:latin typeface="Apis For Office"/>
                  <a:ea typeface="+mn-ea"/>
                  <a:cs typeface="+mn-cs"/>
                </a:rPr>
                <a:t>Fibrosemarker</a:t>
              </a:r>
              <a:endParaRPr kumimoji="0" lang="de-DE" sz="700" b="0" i="0" u="none" strike="noStrike" kern="1200" cap="none" spc="0" normalizeH="0" baseline="0" noProof="0">
                <a:ln>
                  <a:noFill/>
                </a:ln>
                <a:solidFill>
                  <a:srgbClr val="001965"/>
                </a:solidFill>
                <a:effectLst/>
                <a:uLnTx/>
                <a:uFillTx/>
                <a:latin typeface="Apis For Office"/>
                <a:ea typeface="+mn-ea"/>
                <a:cs typeface="+mn-cs"/>
              </a:endParaRPr>
            </a:p>
            <a:p>
              <a:pPr marL="138113" marR="0" lvl="1" indent="-8572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700">
                  <a:latin typeface="Apis For Office"/>
                </a:rPr>
                <a:t>Marker für Leberschäden</a:t>
              </a:r>
              <a:endParaRPr kumimoji="0" lang="de-DE" sz="700" b="0" i="0" u="none" strike="noStrike" kern="1200" cap="none" spc="0" normalizeH="0" baseline="0" noProof="0">
                <a:ln>
                  <a:noFill/>
                </a:ln>
                <a:solidFill>
                  <a:srgbClr val="001965"/>
                </a:solidFill>
                <a:effectLst/>
                <a:uLnTx/>
                <a:uFillTx/>
                <a:latin typeface="Apis For Office"/>
                <a:ea typeface="+mn-ea"/>
                <a:cs typeface="+mn-cs"/>
              </a:endParaRPr>
            </a:p>
          </p:txBody>
        </p:sp>
      </p:grpSp>
      <p:cxnSp>
        <p:nvCxnSpPr>
          <p:cNvPr id="27" name="Gerade Verbindung 26">
            <a:extLst>
              <a:ext uri="{FF2B5EF4-FFF2-40B4-BE49-F238E27FC236}">
                <a16:creationId xmlns:a16="http://schemas.microsoft.com/office/drawing/2014/main" id="{F0C03795-1A1A-12DF-ED60-E2EB1A96BD90}"/>
              </a:ext>
            </a:extLst>
          </p:cNvPr>
          <p:cNvCxnSpPr>
            <a:cxnSpLocks/>
          </p:cNvCxnSpPr>
          <p:nvPr/>
        </p:nvCxnSpPr>
        <p:spPr>
          <a:xfrm>
            <a:off x="1565847" y="3524174"/>
            <a:ext cx="5055898" cy="0"/>
          </a:xfrm>
          <a:prstGeom prst="line">
            <a:avLst/>
          </a:prstGeom>
          <a:ln w="6350">
            <a:solidFill>
              <a:schemeClr val="accent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B9CB31DD-9349-E8A1-AB66-CD51CC2AB79B}"/>
              </a:ext>
            </a:extLst>
          </p:cNvPr>
          <p:cNvSpPr txBox="1"/>
          <p:nvPr/>
        </p:nvSpPr>
        <p:spPr>
          <a:xfrm>
            <a:off x="2979650" y="3416415"/>
            <a:ext cx="2220843" cy="194833"/>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sz="800" b="1">
                <a:solidFill>
                  <a:srgbClr val="001965"/>
                </a:solidFill>
                <a:latin typeface="Apis For Office"/>
              </a:rPr>
              <a:t>Gesamtdauer der Behandlung</a:t>
            </a:r>
            <a:r>
              <a:rPr kumimoji="0" lang="de-DE" sz="800" b="1" i="0" u="none" strike="noStrike" kern="1200" cap="none" spc="0" normalizeH="0" baseline="0" noProof="0">
                <a:ln>
                  <a:noFill/>
                </a:ln>
                <a:solidFill>
                  <a:srgbClr val="001965"/>
                </a:solidFill>
                <a:effectLst/>
                <a:uLnTx/>
                <a:uFillTx/>
                <a:latin typeface="Apis For Office"/>
                <a:ea typeface="+mn-ea"/>
                <a:cs typeface="+mn-cs"/>
              </a:rPr>
              <a:t>: 96 Wochen</a:t>
            </a:r>
          </a:p>
        </p:txBody>
      </p:sp>
      <p:sp>
        <p:nvSpPr>
          <p:cNvPr id="29" name="Rechteck 28">
            <a:extLst>
              <a:ext uri="{FF2B5EF4-FFF2-40B4-BE49-F238E27FC236}">
                <a16:creationId xmlns:a16="http://schemas.microsoft.com/office/drawing/2014/main" id="{9E5D5EC0-8181-584F-2785-AB1D67B5E684}"/>
              </a:ext>
            </a:extLst>
          </p:cNvPr>
          <p:cNvSpPr/>
          <p:nvPr/>
        </p:nvSpPr>
        <p:spPr>
          <a:xfrm>
            <a:off x="1653188" y="3622948"/>
            <a:ext cx="5040764" cy="217939"/>
          </a:xfrm>
          <a:prstGeom prst="rect">
            <a:avLst/>
          </a:prstGeom>
          <a:solidFill>
            <a:srgbClr val="D4D7D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000000">
                    <a:lumMod val="65000"/>
                    <a:lumOff val="35000"/>
                  </a:srgbClr>
                </a:solidFill>
                <a:effectLst/>
                <a:uLnTx/>
                <a:uFillTx/>
                <a:latin typeface="Apis For Office"/>
                <a:ea typeface="+mn-ea"/>
                <a:cs typeface="+mn-cs"/>
              </a:rPr>
              <a:t>Placebo (n=61)</a:t>
            </a:r>
          </a:p>
        </p:txBody>
      </p:sp>
      <p:sp>
        <p:nvSpPr>
          <p:cNvPr id="31" name="Textfeld 30">
            <a:extLst>
              <a:ext uri="{FF2B5EF4-FFF2-40B4-BE49-F238E27FC236}">
                <a16:creationId xmlns:a16="http://schemas.microsoft.com/office/drawing/2014/main" id="{78A0F425-20BA-2FBD-ECD0-4E137DDB5194}"/>
              </a:ext>
            </a:extLst>
          </p:cNvPr>
          <p:cNvSpPr txBox="1"/>
          <p:nvPr/>
        </p:nvSpPr>
        <p:spPr>
          <a:xfrm rot="16200000">
            <a:off x="272048" y="3923757"/>
            <a:ext cx="796452" cy="194833"/>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b="1" i="0" u="none" strike="noStrike" kern="1200" cap="none" spc="0" normalizeH="0" baseline="0" noProof="0">
                <a:ln>
                  <a:noFill/>
                </a:ln>
                <a:solidFill>
                  <a:srgbClr val="001965"/>
                </a:solidFill>
                <a:effectLst/>
                <a:uLnTx/>
                <a:uFillTx/>
                <a:latin typeface="Apis For Office"/>
                <a:ea typeface="+mn-ea"/>
                <a:cs typeface="+mn-cs"/>
              </a:rPr>
              <a:t>Phase 2b</a:t>
            </a:r>
          </a:p>
        </p:txBody>
      </p:sp>
      <p:sp>
        <p:nvSpPr>
          <p:cNvPr id="32" name="Textfeld 31">
            <a:extLst>
              <a:ext uri="{FF2B5EF4-FFF2-40B4-BE49-F238E27FC236}">
                <a16:creationId xmlns:a16="http://schemas.microsoft.com/office/drawing/2014/main" id="{E22594EA-726B-C128-98CD-11AFF6C0492E}"/>
              </a:ext>
            </a:extLst>
          </p:cNvPr>
          <p:cNvSpPr txBox="1"/>
          <p:nvPr/>
        </p:nvSpPr>
        <p:spPr>
          <a:xfrm rot="16200000">
            <a:off x="508580" y="3916653"/>
            <a:ext cx="782244" cy="194833"/>
          </a:xfrm>
          <a:prstGeom prst="rect">
            <a:avLst/>
          </a:prstGeom>
          <a:noFill/>
          <a:ln>
            <a:solidFill>
              <a:schemeClr val="bg1">
                <a:lumMod val="65000"/>
              </a:schemeClr>
            </a:solidFill>
          </a:ln>
        </p:spPr>
        <p:txBody>
          <a:bodyPr wrap="none" lIns="0" tIns="0" rIns="0" bIns="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b="1" i="0" u="none" strike="noStrike" kern="1200" cap="none" spc="0" normalizeH="0" baseline="0" noProof="0">
                <a:ln>
                  <a:noFill/>
                </a:ln>
                <a:solidFill>
                  <a:srgbClr val="001965"/>
                </a:solidFill>
                <a:effectLst/>
                <a:uLnTx/>
                <a:uFillTx/>
                <a:latin typeface="Apis For Office"/>
                <a:ea typeface="+mn-ea"/>
                <a:cs typeface="+mn-cs"/>
              </a:rPr>
              <a:t>Screening</a:t>
            </a:r>
          </a:p>
        </p:txBody>
      </p:sp>
      <p:sp>
        <p:nvSpPr>
          <p:cNvPr id="33" name="Textfeld 32">
            <a:extLst>
              <a:ext uri="{FF2B5EF4-FFF2-40B4-BE49-F238E27FC236}">
                <a16:creationId xmlns:a16="http://schemas.microsoft.com/office/drawing/2014/main" id="{6E2E7052-4B44-832A-0991-B85D0AF0CB43}"/>
              </a:ext>
            </a:extLst>
          </p:cNvPr>
          <p:cNvSpPr txBox="1"/>
          <p:nvPr/>
        </p:nvSpPr>
        <p:spPr>
          <a:xfrm rot="16200000">
            <a:off x="845247" y="3819066"/>
            <a:ext cx="977417" cy="194833"/>
          </a:xfrm>
          <a:prstGeom prst="rect">
            <a:avLst/>
          </a:prstGeom>
          <a:noFill/>
          <a:ln>
            <a:solidFill>
              <a:schemeClr val="bg1">
                <a:lumMod val="65000"/>
              </a:schemeClr>
            </a:solidFill>
          </a:ln>
        </p:spPr>
        <p:txBody>
          <a:bodyPr wrap="none" lIns="0" tIns="0" rIns="0" bIns="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b="1" i="0" u="none" strike="noStrike" kern="1200" cap="none" spc="0" normalizeH="0" baseline="0" noProof="0">
                <a:ln>
                  <a:noFill/>
                </a:ln>
                <a:solidFill>
                  <a:srgbClr val="001965"/>
                </a:solidFill>
                <a:effectLst/>
                <a:uLnTx/>
                <a:uFillTx/>
                <a:latin typeface="Apis For Office"/>
                <a:ea typeface="+mn-ea"/>
                <a:cs typeface="+mn-cs"/>
              </a:rPr>
              <a:t>Randomisierung</a:t>
            </a:r>
          </a:p>
        </p:txBody>
      </p:sp>
      <p:cxnSp>
        <p:nvCxnSpPr>
          <p:cNvPr id="34" name="Straight Arrow Connector 42">
            <a:extLst>
              <a:ext uri="{FF2B5EF4-FFF2-40B4-BE49-F238E27FC236}">
                <a16:creationId xmlns:a16="http://schemas.microsoft.com/office/drawing/2014/main" id="{55458DC5-E032-BA66-7D23-7C0E8661A472}"/>
              </a:ext>
            </a:extLst>
          </p:cNvPr>
          <p:cNvCxnSpPr>
            <a:cxnSpLocks/>
          </p:cNvCxnSpPr>
          <p:nvPr/>
        </p:nvCxnSpPr>
        <p:spPr>
          <a:xfrm>
            <a:off x="1472339" y="3760537"/>
            <a:ext cx="139881" cy="0"/>
          </a:xfrm>
          <a:prstGeom prst="straightConnector1">
            <a:avLst/>
          </a:prstGeom>
          <a:ln w="127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42">
            <a:extLst>
              <a:ext uri="{FF2B5EF4-FFF2-40B4-BE49-F238E27FC236}">
                <a16:creationId xmlns:a16="http://schemas.microsoft.com/office/drawing/2014/main" id="{C67E8B34-CABF-7900-E562-7D9CAC8D1B29}"/>
              </a:ext>
            </a:extLst>
          </p:cNvPr>
          <p:cNvCxnSpPr>
            <a:cxnSpLocks/>
          </p:cNvCxnSpPr>
          <p:nvPr/>
        </p:nvCxnSpPr>
        <p:spPr>
          <a:xfrm>
            <a:off x="1472339" y="4021193"/>
            <a:ext cx="139881" cy="0"/>
          </a:xfrm>
          <a:prstGeom prst="straightConnector1">
            <a:avLst/>
          </a:prstGeom>
          <a:ln w="127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42">
            <a:extLst>
              <a:ext uri="{FF2B5EF4-FFF2-40B4-BE49-F238E27FC236}">
                <a16:creationId xmlns:a16="http://schemas.microsoft.com/office/drawing/2014/main" id="{31F7E66C-C1CA-9D3A-3A3A-9231076E0921}"/>
              </a:ext>
            </a:extLst>
          </p:cNvPr>
          <p:cNvCxnSpPr>
            <a:cxnSpLocks/>
          </p:cNvCxnSpPr>
          <p:nvPr/>
        </p:nvCxnSpPr>
        <p:spPr>
          <a:xfrm>
            <a:off x="1472339" y="4313600"/>
            <a:ext cx="139881" cy="0"/>
          </a:xfrm>
          <a:prstGeom prst="straightConnector1">
            <a:avLst/>
          </a:prstGeom>
          <a:ln w="127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42">
            <a:extLst>
              <a:ext uri="{FF2B5EF4-FFF2-40B4-BE49-F238E27FC236}">
                <a16:creationId xmlns:a16="http://schemas.microsoft.com/office/drawing/2014/main" id="{466B7268-27C2-FF54-374F-A60E0ED20237}"/>
              </a:ext>
            </a:extLst>
          </p:cNvPr>
          <p:cNvCxnSpPr>
            <a:cxnSpLocks/>
          </p:cNvCxnSpPr>
          <p:nvPr/>
        </p:nvCxnSpPr>
        <p:spPr>
          <a:xfrm>
            <a:off x="1060684" y="4029777"/>
            <a:ext cx="139881" cy="0"/>
          </a:xfrm>
          <a:prstGeom prst="straightConnector1">
            <a:avLst/>
          </a:prstGeom>
          <a:ln w="127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EED13B31-18C1-BB1B-97C6-49FDF6D59081}"/>
              </a:ext>
            </a:extLst>
          </p:cNvPr>
          <p:cNvSpPr txBox="1"/>
          <p:nvPr/>
        </p:nvSpPr>
        <p:spPr>
          <a:xfrm>
            <a:off x="899700" y="4618810"/>
            <a:ext cx="789666" cy="23333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000000">
                    <a:lumMod val="65000"/>
                    <a:lumOff val="35000"/>
                  </a:srgbClr>
                </a:solidFill>
                <a:effectLst/>
                <a:uLnTx/>
                <a:uFillTx/>
                <a:latin typeface="Apis For Office"/>
                <a:ea typeface="+mn-ea"/>
                <a:cs typeface="+mn-cs"/>
              </a:rPr>
              <a:t>Screening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A918B"/>
                </a:solidFill>
                <a:effectLst/>
                <a:uLnTx/>
                <a:uFillTx/>
                <a:latin typeface="Apis For Office"/>
                <a:ea typeface="+mn-ea"/>
                <a:cs typeface="+mn-cs"/>
              </a:rPr>
              <a:t>Leberbiopsie</a:t>
            </a:r>
            <a:endParaRPr kumimoji="0" lang="de-DE" sz="700" b="1" i="0" u="none" strike="noStrike" kern="1200" cap="none" spc="0" normalizeH="0" baseline="0" noProof="0">
              <a:ln>
                <a:noFill/>
              </a:ln>
              <a:solidFill>
                <a:srgbClr val="2A918B"/>
              </a:solidFill>
              <a:effectLst/>
              <a:uLnTx/>
              <a:uFillTx/>
              <a:latin typeface="Apis For Office"/>
              <a:ea typeface="+mn-ea"/>
              <a:cs typeface="+mn-cs"/>
            </a:endParaRPr>
          </a:p>
        </p:txBody>
      </p:sp>
      <p:cxnSp>
        <p:nvCxnSpPr>
          <p:cNvPr id="42" name="Gerade Verbindung 41">
            <a:extLst>
              <a:ext uri="{FF2B5EF4-FFF2-40B4-BE49-F238E27FC236}">
                <a16:creationId xmlns:a16="http://schemas.microsoft.com/office/drawing/2014/main" id="{2C41596E-E236-4DBC-2FC7-D1EC9A3F2409}"/>
              </a:ext>
            </a:extLst>
          </p:cNvPr>
          <p:cNvCxnSpPr>
            <a:cxnSpLocks/>
          </p:cNvCxnSpPr>
          <p:nvPr/>
        </p:nvCxnSpPr>
        <p:spPr>
          <a:xfrm>
            <a:off x="899700" y="4455523"/>
            <a:ext cx="5805900" cy="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Dreieck 43">
            <a:extLst>
              <a:ext uri="{FF2B5EF4-FFF2-40B4-BE49-F238E27FC236}">
                <a16:creationId xmlns:a16="http://schemas.microsoft.com/office/drawing/2014/main" id="{60435DCF-38D9-95D8-707E-C05638312349}"/>
              </a:ext>
            </a:extLst>
          </p:cNvPr>
          <p:cNvSpPr/>
          <p:nvPr/>
        </p:nvSpPr>
        <p:spPr>
          <a:xfrm>
            <a:off x="862666" y="4478207"/>
            <a:ext cx="80170" cy="69112"/>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6" name="Dreieck 45">
            <a:extLst>
              <a:ext uri="{FF2B5EF4-FFF2-40B4-BE49-F238E27FC236}">
                <a16:creationId xmlns:a16="http://schemas.microsoft.com/office/drawing/2014/main" id="{270FF771-A1C4-E614-FBBC-7878737BC67F}"/>
              </a:ext>
            </a:extLst>
          </p:cNvPr>
          <p:cNvSpPr/>
          <p:nvPr/>
        </p:nvSpPr>
        <p:spPr>
          <a:xfrm>
            <a:off x="3205414" y="4475667"/>
            <a:ext cx="80170" cy="69112"/>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7" name="Dreieck 46">
            <a:extLst>
              <a:ext uri="{FF2B5EF4-FFF2-40B4-BE49-F238E27FC236}">
                <a16:creationId xmlns:a16="http://schemas.microsoft.com/office/drawing/2014/main" id="{E95922CD-A0D8-E2CB-515D-0BC2F361257A}"/>
              </a:ext>
            </a:extLst>
          </p:cNvPr>
          <p:cNvSpPr/>
          <p:nvPr/>
        </p:nvSpPr>
        <p:spPr>
          <a:xfrm>
            <a:off x="6668118" y="4471857"/>
            <a:ext cx="80170" cy="69112"/>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9" name="Textfeld 48">
            <a:extLst>
              <a:ext uri="{FF2B5EF4-FFF2-40B4-BE49-F238E27FC236}">
                <a16:creationId xmlns:a16="http://schemas.microsoft.com/office/drawing/2014/main" id="{457AC93D-2EAD-88C1-5105-21ADD3AF2E93}"/>
              </a:ext>
            </a:extLst>
          </p:cNvPr>
          <p:cNvSpPr txBox="1"/>
          <p:nvPr/>
        </p:nvSpPr>
        <p:spPr>
          <a:xfrm>
            <a:off x="2713500" y="4584459"/>
            <a:ext cx="983828" cy="30442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000000">
                    <a:lumMod val="65000"/>
                    <a:lumOff val="35000"/>
                  </a:srgbClr>
                </a:solidFill>
                <a:effectLst/>
                <a:uLnTx/>
                <a:uFillTx/>
                <a:latin typeface="Apis For Office"/>
                <a:ea typeface="+mn-ea"/>
                <a:cs typeface="+mn-cs"/>
              </a:rPr>
              <a:t>Woche 36</a:t>
            </a:r>
            <a:br>
              <a:rPr kumimoji="0" lang="de-DE" sz="700" b="1" i="0" u="none" strike="noStrike" kern="1200" cap="none" spc="0" normalizeH="0" baseline="0" noProof="0">
                <a:ln>
                  <a:noFill/>
                </a:ln>
                <a:solidFill>
                  <a:srgbClr val="000000">
                    <a:lumMod val="65000"/>
                    <a:lumOff val="35000"/>
                  </a:srgbClr>
                </a:solidFill>
                <a:effectLst/>
                <a:uLnTx/>
                <a:uFillTx/>
                <a:latin typeface="Apis For Office"/>
                <a:ea typeface="+mn-ea"/>
                <a:cs typeface="+mn-cs"/>
              </a:rPr>
            </a:br>
            <a:r>
              <a:rPr kumimoji="0" lang="de-DE" sz="900" b="1" i="0" u="none" strike="noStrike" kern="1200" cap="none" spc="0" normalizeH="0" baseline="0" noProof="0">
                <a:ln>
                  <a:noFill/>
                </a:ln>
                <a:solidFill>
                  <a:srgbClr val="2A918B"/>
                </a:solidFill>
                <a:effectLst/>
                <a:uLnTx/>
                <a:uFillTx/>
                <a:latin typeface="Apis For Office"/>
                <a:ea typeface="+mn-ea"/>
                <a:cs typeface="+mn-cs"/>
              </a:rPr>
              <a:t>Leberbiopsie</a:t>
            </a:r>
            <a:endParaRPr kumimoji="0" lang="de-DE" sz="700" b="1" i="0" u="none" strike="noStrike" kern="1200" cap="none" spc="0" normalizeH="0" baseline="0" noProof="0">
              <a:ln>
                <a:noFill/>
              </a:ln>
              <a:solidFill>
                <a:srgbClr val="2A918B"/>
              </a:solidFill>
              <a:effectLst/>
              <a:uLnTx/>
              <a:uFillTx/>
              <a:latin typeface="Apis For Office"/>
              <a:ea typeface="+mn-ea"/>
              <a:cs typeface="+mn-cs"/>
            </a:endParaRPr>
          </a:p>
        </p:txBody>
      </p:sp>
      <p:sp>
        <p:nvSpPr>
          <p:cNvPr id="50" name="Textfeld 49">
            <a:extLst>
              <a:ext uri="{FF2B5EF4-FFF2-40B4-BE49-F238E27FC236}">
                <a16:creationId xmlns:a16="http://schemas.microsoft.com/office/drawing/2014/main" id="{EC1F5A56-FEB6-A5D1-54F2-79439001F9DA}"/>
              </a:ext>
            </a:extLst>
          </p:cNvPr>
          <p:cNvSpPr txBox="1"/>
          <p:nvPr/>
        </p:nvSpPr>
        <p:spPr>
          <a:xfrm>
            <a:off x="5907085" y="4604738"/>
            <a:ext cx="983828" cy="27442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001965"/>
                </a:solidFill>
                <a:effectLst/>
                <a:uLnTx/>
                <a:uFillTx/>
                <a:latin typeface="Apis For Office"/>
                <a:ea typeface="+mn-ea"/>
                <a:cs typeface="+mn-cs"/>
              </a:rPr>
              <a:t>Woche 96</a:t>
            </a:r>
            <a:br>
              <a:rPr kumimoji="0" lang="de-DE" sz="700" b="1" i="0" u="none" strike="noStrike" kern="1200" cap="none" spc="0" normalizeH="0" baseline="0" noProof="0">
                <a:ln>
                  <a:noFill/>
                </a:ln>
                <a:solidFill>
                  <a:srgbClr val="000000">
                    <a:lumMod val="65000"/>
                    <a:lumOff val="35000"/>
                  </a:srgbClr>
                </a:solidFill>
                <a:effectLst/>
                <a:uLnTx/>
                <a:uFillTx/>
                <a:latin typeface="Apis For Office"/>
                <a:ea typeface="+mn-ea"/>
                <a:cs typeface="+mn-cs"/>
              </a:rPr>
            </a:br>
            <a:r>
              <a:rPr kumimoji="0" lang="de-DE" sz="900" b="1" i="0" u="none" strike="noStrike" kern="1200" cap="none" spc="0" normalizeH="0" baseline="0" noProof="0">
                <a:ln>
                  <a:noFill/>
                </a:ln>
                <a:solidFill>
                  <a:srgbClr val="2A918B"/>
                </a:solidFill>
                <a:effectLst/>
                <a:uLnTx/>
                <a:uFillTx/>
                <a:latin typeface="Apis For Office"/>
                <a:ea typeface="+mn-ea"/>
                <a:cs typeface="+mn-cs"/>
              </a:rPr>
              <a:t>Leberbiopsie</a:t>
            </a:r>
            <a:endParaRPr kumimoji="0" lang="de-DE" sz="700" b="1" i="0" u="none" strike="noStrike" kern="1200" cap="none" spc="0" normalizeH="0" baseline="0" noProof="0">
              <a:ln>
                <a:noFill/>
              </a:ln>
              <a:solidFill>
                <a:srgbClr val="2A918B"/>
              </a:solidFill>
              <a:effectLst/>
              <a:uLnTx/>
              <a:uFillTx/>
              <a:latin typeface="Apis For Office"/>
              <a:ea typeface="+mn-ea"/>
              <a:cs typeface="+mn-cs"/>
            </a:endParaRPr>
          </a:p>
        </p:txBody>
      </p:sp>
      <p:sp>
        <p:nvSpPr>
          <p:cNvPr id="52" name="Rechteck 51">
            <a:extLst>
              <a:ext uri="{FF2B5EF4-FFF2-40B4-BE49-F238E27FC236}">
                <a16:creationId xmlns:a16="http://schemas.microsoft.com/office/drawing/2014/main" id="{2C4C5AEE-F8F5-84DD-8AFB-C2E2B3C2D271}"/>
              </a:ext>
            </a:extLst>
          </p:cNvPr>
          <p:cNvSpPr/>
          <p:nvPr/>
        </p:nvSpPr>
        <p:spPr>
          <a:xfrm>
            <a:off x="1653188" y="3900983"/>
            <a:ext cx="5040764" cy="216657"/>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FFFFFF"/>
                </a:solidFill>
                <a:effectLst/>
                <a:uLnTx/>
                <a:uFillTx/>
                <a:latin typeface="Apis For Office"/>
                <a:ea typeface="+mn-ea"/>
                <a:cs typeface="+mn-cs"/>
              </a:rPr>
              <a:t>EFX 28mg (n=57)</a:t>
            </a:r>
          </a:p>
        </p:txBody>
      </p:sp>
      <p:sp>
        <p:nvSpPr>
          <p:cNvPr id="57" name="Rechteck 56">
            <a:extLst>
              <a:ext uri="{FF2B5EF4-FFF2-40B4-BE49-F238E27FC236}">
                <a16:creationId xmlns:a16="http://schemas.microsoft.com/office/drawing/2014/main" id="{BC7B606A-C371-00FF-46D8-2AB2D445E939}"/>
              </a:ext>
            </a:extLst>
          </p:cNvPr>
          <p:cNvSpPr/>
          <p:nvPr/>
        </p:nvSpPr>
        <p:spPr>
          <a:xfrm>
            <a:off x="1645940" y="4188542"/>
            <a:ext cx="5040764" cy="216656"/>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FFFFFF"/>
                </a:solidFill>
                <a:effectLst/>
                <a:uLnTx/>
                <a:uFillTx/>
                <a:latin typeface="Apis For Office"/>
                <a:ea typeface="+mn-ea"/>
                <a:cs typeface="+mn-cs"/>
              </a:rPr>
              <a:t>EFX 50mg (n=63)</a:t>
            </a:r>
          </a:p>
        </p:txBody>
      </p:sp>
      <p:sp>
        <p:nvSpPr>
          <p:cNvPr id="59" name="Rechteck 58">
            <a:extLst>
              <a:ext uri="{FF2B5EF4-FFF2-40B4-BE49-F238E27FC236}">
                <a16:creationId xmlns:a16="http://schemas.microsoft.com/office/drawing/2014/main" id="{C7F3BCEC-EAEC-CDD7-19FB-7D3CA398DCFF}"/>
              </a:ext>
            </a:extLst>
          </p:cNvPr>
          <p:cNvSpPr/>
          <p:nvPr/>
        </p:nvSpPr>
        <p:spPr>
          <a:xfrm>
            <a:off x="3215574" y="3622948"/>
            <a:ext cx="59440" cy="216657"/>
          </a:xfrm>
          <a:prstGeom prst="rect">
            <a:avLst/>
          </a:prstGeom>
          <a:pattFill prst="wdDnDiag">
            <a:fgClr>
              <a:srgbClr val="D4D7D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0" name="Rechteck 59">
            <a:extLst>
              <a:ext uri="{FF2B5EF4-FFF2-40B4-BE49-F238E27FC236}">
                <a16:creationId xmlns:a16="http://schemas.microsoft.com/office/drawing/2014/main" id="{DEB2F56C-BCC3-29FF-6413-D2BC4C668604}"/>
              </a:ext>
            </a:extLst>
          </p:cNvPr>
          <p:cNvSpPr/>
          <p:nvPr/>
        </p:nvSpPr>
        <p:spPr>
          <a:xfrm>
            <a:off x="3215574" y="3902551"/>
            <a:ext cx="59440" cy="213892"/>
          </a:xfrm>
          <a:prstGeom prst="rect">
            <a:avLst/>
          </a:prstGeom>
          <a:pattFill prst="wdDnDiag">
            <a:fgClr>
              <a:srgbClr val="3B97D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1" name="Rechteck 60">
            <a:extLst>
              <a:ext uri="{FF2B5EF4-FFF2-40B4-BE49-F238E27FC236}">
                <a16:creationId xmlns:a16="http://schemas.microsoft.com/office/drawing/2014/main" id="{FB2904C9-443B-D953-760D-10E658AB8123}"/>
              </a:ext>
            </a:extLst>
          </p:cNvPr>
          <p:cNvSpPr/>
          <p:nvPr/>
        </p:nvSpPr>
        <p:spPr>
          <a:xfrm>
            <a:off x="3215574" y="4189192"/>
            <a:ext cx="59440" cy="216007"/>
          </a:xfrm>
          <a:prstGeom prst="rect">
            <a:avLst/>
          </a:prstGeom>
          <a:pattFill prst="wdDnDiag">
            <a:fgClr>
              <a:srgbClr val="00196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graphicFrame>
        <p:nvGraphicFramePr>
          <p:cNvPr id="64" name="Tabelle 63">
            <a:extLst>
              <a:ext uri="{FF2B5EF4-FFF2-40B4-BE49-F238E27FC236}">
                <a16:creationId xmlns:a16="http://schemas.microsoft.com/office/drawing/2014/main" id="{A024EB35-66B8-769E-1D0E-1320F3FA3BAC}"/>
              </a:ext>
            </a:extLst>
          </p:cNvPr>
          <p:cNvGraphicFramePr>
            <a:graphicFrameLocks noGrp="1"/>
          </p:cNvGraphicFramePr>
          <p:nvPr>
            <p:extLst>
              <p:ext uri="{D42A27DB-BD31-4B8C-83A1-F6EECF244321}">
                <p14:modId xmlns:p14="http://schemas.microsoft.com/office/powerpoint/2010/main" val="2613988638"/>
              </p:ext>
            </p:extLst>
          </p:nvPr>
        </p:nvGraphicFramePr>
        <p:xfrm>
          <a:off x="7179768" y="2327174"/>
          <a:ext cx="4356000" cy="3272684"/>
        </p:xfrm>
        <a:graphic>
          <a:graphicData uri="http://schemas.openxmlformats.org/drawingml/2006/table">
            <a:tbl>
              <a:tblPr firstRow="1" bandRow="1">
                <a:tableStyleId>{5C22544A-7EE6-4342-B048-85BDC9FD1C3A}</a:tableStyleId>
              </a:tblPr>
              <a:tblGrid>
                <a:gridCol w="2304000">
                  <a:extLst>
                    <a:ext uri="{9D8B030D-6E8A-4147-A177-3AD203B41FA5}">
                      <a16:colId xmlns:a16="http://schemas.microsoft.com/office/drawing/2014/main" val="389918238"/>
                    </a:ext>
                  </a:extLst>
                </a:gridCol>
                <a:gridCol w="684000">
                  <a:extLst>
                    <a:ext uri="{9D8B030D-6E8A-4147-A177-3AD203B41FA5}">
                      <a16:colId xmlns:a16="http://schemas.microsoft.com/office/drawing/2014/main" val="3551535403"/>
                    </a:ext>
                  </a:extLst>
                </a:gridCol>
                <a:gridCol w="684000">
                  <a:extLst>
                    <a:ext uri="{9D8B030D-6E8A-4147-A177-3AD203B41FA5}">
                      <a16:colId xmlns:a16="http://schemas.microsoft.com/office/drawing/2014/main" val="3904658472"/>
                    </a:ext>
                  </a:extLst>
                </a:gridCol>
                <a:gridCol w="684000">
                  <a:extLst>
                    <a:ext uri="{9D8B030D-6E8A-4147-A177-3AD203B41FA5}">
                      <a16:colId xmlns:a16="http://schemas.microsoft.com/office/drawing/2014/main" val="3754811048"/>
                    </a:ext>
                  </a:extLst>
                </a:gridCol>
              </a:tblGrid>
              <a:tr h="273439">
                <a:tc>
                  <a:txBody>
                    <a:bodyPr/>
                    <a:lstStyle/>
                    <a:p>
                      <a:r>
                        <a:rPr lang="de-DE" sz="900"/>
                        <a:t> Parameter (Mittelwert)</a:t>
                      </a:r>
                    </a:p>
                  </a:txBody>
                  <a:tcPr marL="0" marR="0" marT="0" marB="0" anchor="ctr">
                    <a:solidFill>
                      <a:srgbClr val="939AA7"/>
                    </a:solidFill>
                  </a:tcPr>
                </a:tc>
                <a:tc>
                  <a:txBody>
                    <a:bodyPr/>
                    <a:lstStyle/>
                    <a:p>
                      <a:r>
                        <a:rPr lang="de-DE" sz="900">
                          <a:solidFill>
                            <a:schemeClr val="tx1">
                              <a:lumMod val="65000"/>
                              <a:lumOff val="35000"/>
                            </a:schemeClr>
                          </a:solidFill>
                        </a:rPr>
                        <a:t>Placebo</a:t>
                      </a:r>
                    </a:p>
                    <a:p>
                      <a:r>
                        <a:rPr lang="de-DE" sz="900">
                          <a:solidFill>
                            <a:schemeClr val="tx1">
                              <a:lumMod val="65000"/>
                              <a:lumOff val="35000"/>
                            </a:schemeClr>
                          </a:solidFill>
                        </a:rPr>
                        <a:t>(n=61)</a:t>
                      </a:r>
                    </a:p>
                  </a:txBody>
                  <a:tcPr marL="36000" marR="0" marT="0" marB="0" anchor="ctr">
                    <a:solidFill>
                      <a:srgbClr val="D4D7DC"/>
                    </a:solidFill>
                  </a:tcPr>
                </a:tc>
                <a:tc>
                  <a:txBody>
                    <a:bodyPr/>
                    <a:lstStyle/>
                    <a:p>
                      <a:r>
                        <a:rPr lang="de-DE" sz="900"/>
                        <a:t>EFX 28mg</a:t>
                      </a:r>
                      <a:br>
                        <a:rPr lang="de-DE" sz="900"/>
                      </a:br>
                      <a:r>
                        <a:rPr lang="de-DE" sz="900"/>
                        <a:t>(n=57)</a:t>
                      </a:r>
                    </a:p>
                  </a:txBody>
                  <a:tcPr marL="36000" marR="0" marT="0" marB="0" anchor="ctr">
                    <a:solidFill>
                      <a:srgbClr val="3B97D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EFX 50mg</a:t>
                      </a:r>
                      <a:br>
                        <a:rPr lang="de-DE" sz="900"/>
                      </a:br>
                      <a:r>
                        <a:rPr lang="de-DE" sz="900"/>
                        <a:t>(n=63)</a:t>
                      </a:r>
                    </a:p>
                  </a:txBody>
                  <a:tcPr marL="36000" marR="0" marT="0" marB="0" anchor="ctr">
                    <a:solidFill>
                      <a:srgbClr val="001965"/>
                    </a:solidFill>
                  </a:tcPr>
                </a:tc>
                <a:extLst>
                  <a:ext uri="{0D108BD9-81ED-4DB2-BD59-A6C34878D82A}">
                    <a16:rowId xmlns:a16="http://schemas.microsoft.com/office/drawing/2014/main" val="3076573075"/>
                  </a:ext>
                </a:extLst>
              </a:tr>
              <a:tr h="155386">
                <a:tc>
                  <a:txBody>
                    <a:bodyPr/>
                    <a:lstStyle/>
                    <a:p>
                      <a:r>
                        <a:rPr lang="de-DE" sz="900"/>
                        <a:t> Alter (Jahre)</a:t>
                      </a:r>
                    </a:p>
                  </a:txBody>
                  <a:tcPr marL="0" marR="0" marT="0" marB="0"/>
                </a:tc>
                <a:tc>
                  <a:txBody>
                    <a:bodyPr/>
                    <a:lstStyle/>
                    <a:p>
                      <a:r>
                        <a:rPr lang="de-DE" sz="900"/>
                        <a:t>61</a:t>
                      </a:r>
                    </a:p>
                  </a:txBody>
                  <a:tcPr marL="36000" marR="0" marT="0" marB="0"/>
                </a:tc>
                <a:tc>
                  <a:txBody>
                    <a:bodyPr/>
                    <a:lstStyle/>
                    <a:p>
                      <a:r>
                        <a:rPr lang="de-DE" sz="900"/>
                        <a:t>62</a:t>
                      </a:r>
                    </a:p>
                  </a:txBody>
                  <a:tcPr marL="36000" marR="0" marT="0" marB="0"/>
                </a:tc>
                <a:tc>
                  <a:txBody>
                    <a:bodyPr/>
                    <a:lstStyle/>
                    <a:p>
                      <a:r>
                        <a:rPr lang="de-DE" sz="900"/>
                        <a:t>59</a:t>
                      </a:r>
                    </a:p>
                  </a:txBody>
                  <a:tcPr marL="36000" marR="0" marT="0" marB="0"/>
                </a:tc>
                <a:extLst>
                  <a:ext uri="{0D108BD9-81ED-4DB2-BD59-A6C34878D82A}">
                    <a16:rowId xmlns:a16="http://schemas.microsoft.com/office/drawing/2014/main" val="2779860105"/>
                  </a:ext>
                </a:extLst>
              </a:tr>
              <a:tr h="155386">
                <a:tc>
                  <a:txBody>
                    <a:bodyPr/>
                    <a:lstStyle/>
                    <a:p>
                      <a:r>
                        <a:rPr lang="de-DE" sz="900"/>
                        <a:t> Geschlecht (% weiblich)</a:t>
                      </a:r>
                    </a:p>
                  </a:txBody>
                  <a:tcPr marL="0" marR="0" marT="0" marB="0"/>
                </a:tc>
                <a:tc>
                  <a:txBody>
                    <a:bodyPr/>
                    <a:lstStyle/>
                    <a:p>
                      <a:r>
                        <a:rPr lang="de-DE" sz="900"/>
                        <a:t>62</a:t>
                      </a:r>
                    </a:p>
                  </a:txBody>
                  <a:tcPr marL="36000" marR="0" marT="0" marB="0"/>
                </a:tc>
                <a:tc>
                  <a:txBody>
                    <a:bodyPr/>
                    <a:lstStyle/>
                    <a:p>
                      <a:r>
                        <a:rPr lang="de-DE" sz="900"/>
                        <a:t>68</a:t>
                      </a:r>
                    </a:p>
                  </a:txBody>
                  <a:tcPr marL="36000" marR="0" marT="0" marB="0"/>
                </a:tc>
                <a:tc>
                  <a:txBody>
                    <a:bodyPr/>
                    <a:lstStyle/>
                    <a:p>
                      <a:r>
                        <a:rPr lang="de-DE" sz="900"/>
                        <a:t>70</a:t>
                      </a:r>
                    </a:p>
                  </a:txBody>
                  <a:tcPr marL="36000" marR="0" marT="0" marB="0"/>
                </a:tc>
                <a:extLst>
                  <a:ext uri="{0D108BD9-81ED-4DB2-BD59-A6C34878D82A}">
                    <a16:rowId xmlns:a16="http://schemas.microsoft.com/office/drawing/2014/main" val="3357239105"/>
                  </a:ext>
                </a:extLst>
              </a:tr>
              <a:tr h="155386">
                <a:tc>
                  <a:txBody>
                    <a:bodyPr/>
                    <a:lstStyle/>
                    <a:p>
                      <a:r>
                        <a:rPr lang="de-DE" sz="900"/>
                        <a:t> BMI (kg/m</a:t>
                      </a:r>
                      <a:r>
                        <a:rPr lang="de-DE" sz="900" baseline="30000"/>
                        <a:t>2</a:t>
                      </a:r>
                      <a:r>
                        <a:rPr lang="de-DE" sz="900"/>
                        <a:t>)</a:t>
                      </a:r>
                    </a:p>
                  </a:txBody>
                  <a:tcPr marL="0" marR="0" marT="0" marB="0">
                    <a:lnB w="12700" cap="flat" cmpd="sng" algn="ctr">
                      <a:noFill/>
                      <a:prstDash val="solid"/>
                      <a:round/>
                      <a:headEnd type="none" w="med" len="med"/>
                      <a:tailEnd type="none" w="med" len="med"/>
                    </a:lnB>
                  </a:tcPr>
                </a:tc>
                <a:tc>
                  <a:txBody>
                    <a:bodyPr/>
                    <a:lstStyle/>
                    <a:p>
                      <a:r>
                        <a:rPr lang="de-DE" sz="900"/>
                        <a:t>36,7</a:t>
                      </a:r>
                    </a:p>
                  </a:txBody>
                  <a:tcPr marL="36000" marR="0" marT="0" marB="0">
                    <a:lnB w="12700" cap="flat" cmpd="sng" algn="ctr">
                      <a:noFill/>
                      <a:prstDash val="solid"/>
                      <a:round/>
                      <a:headEnd type="none" w="med" len="med"/>
                      <a:tailEnd type="none" w="med" len="med"/>
                    </a:lnB>
                  </a:tcPr>
                </a:tc>
                <a:tc>
                  <a:txBody>
                    <a:bodyPr/>
                    <a:lstStyle/>
                    <a:p>
                      <a:r>
                        <a:rPr lang="de-DE" sz="900"/>
                        <a:t>36,1</a:t>
                      </a:r>
                    </a:p>
                  </a:txBody>
                  <a:tcPr marL="36000" marR="0" marT="0" marB="0">
                    <a:lnB w="12700" cap="flat" cmpd="sng" algn="ctr">
                      <a:noFill/>
                      <a:prstDash val="solid"/>
                      <a:round/>
                      <a:headEnd type="none" w="med" len="med"/>
                      <a:tailEnd type="none" w="med" len="med"/>
                    </a:lnB>
                  </a:tcPr>
                </a:tc>
                <a:tc>
                  <a:txBody>
                    <a:bodyPr/>
                    <a:lstStyle/>
                    <a:p>
                      <a:r>
                        <a:rPr lang="de-DE" sz="900"/>
                        <a:t>34,5</a:t>
                      </a:r>
                    </a:p>
                  </a:txBody>
                  <a:tcPr marL="36000" marR="0" marT="0" marB="0">
                    <a:lnB w="12700" cap="flat" cmpd="sng" algn="ctr">
                      <a:noFill/>
                      <a:prstDash val="solid"/>
                      <a:round/>
                      <a:headEnd type="none" w="med" len="med"/>
                      <a:tailEnd type="none" w="med" len="med"/>
                    </a:lnB>
                  </a:tcPr>
                </a:tc>
                <a:extLst>
                  <a:ext uri="{0D108BD9-81ED-4DB2-BD59-A6C34878D82A}">
                    <a16:rowId xmlns:a16="http://schemas.microsoft.com/office/drawing/2014/main" val="2700338050"/>
                  </a:ext>
                </a:extLst>
              </a:tr>
              <a:tr h="155386">
                <a:tc>
                  <a:txBody>
                    <a:bodyPr/>
                    <a:lstStyle/>
                    <a:p>
                      <a:r>
                        <a:rPr lang="de-DE" sz="900" b="1" baseline="0"/>
                        <a:t> Kryptogene Zirrhose* </a:t>
                      </a:r>
                      <a:r>
                        <a:rPr lang="de-DE" sz="900" b="1"/>
                        <a:t>(%)</a:t>
                      </a:r>
                    </a:p>
                  </a:txBody>
                  <a:tcPr marL="0" marR="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B"/>
                    </a:solidFill>
                  </a:tcPr>
                </a:tc>
                <a:tc>
                  <a:txBody>
                    <a:bodyPr/>
                    <a:lstStyle/>
                    <a:p>
                      <a:r>
                        <a:rPr lang="de-DE" sz="900" b="1"/>
                        <a:t>26</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B"/>
                    </a:solidFill>
                  </a:tcPr>
                </a:tc>
                <a:tc>
                  <a:txBody>
                    <a:bodyPr/>
                    <a:lstStyle/>
                    <a:p>
                      <a:r>
                        <a:rPr lang="de-DE" sz="900" b="1"/>
                        <a:t>21</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B"/>
                    </a:solidFill>
                  </a:tcPr>
                </a:tc>
                <a:tc>
                  <a:txBody>
                    <a:bodyPr/>
                    <a:lstStyle/>
                    <a:p>
                      <a:r>
                        <a:rPr lang="de-DE" sz="900" b="1"/>
                        <a:t>17</a:t>
                      </a:r>
                    </a:p>
                  </a:txBody>
                  <a:tcPr marL="36000" marR="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B"/>
                    </a:solidFill>
                  </a:tcPr>
                </a:tc>
                <a:extLst>
                  <a:ext uri="{0D108BD9-81ED-4DB2-BD59-A6C34878D82A}">
                    <a16:rowId xmlns:a16="http://schemas.microsoft.com/office/drawing/2014/main" val="4279445201"/>
                  </a:ext>
                </a:extLst>
              </a:tr>
              <a:tr h="155386">
                <a:tc>
                  <a:txBody>
                    <a:bodyPr/>
                    <a:lstStyle/>
                    <a:p>
                      <a:r>
                        <a:rPr lang="de-DE" sz="900"/>
                        <a:t> Fortgeschrittene Leberfibrose (ELF) Score</a:t>
                      </a:r>
                    </a:p>
                  </a:txBody>
                  <a:tcPr marL="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900"/>
                        <a:t>10,4</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900"/>
                        <a:t>10,6</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900"/>
                        <a:t>10,5</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92163499"/>
                  </a:ext>
                </a:extLst>
              </a:tr>
              <a:tr h="155386">
                <a:tc>
                  <a:txBody>
                    <a:bodyPr/>
                    <a:lstStyle/>
                    <a:p>
                      <a:r>
                        <a:rPr lang="de-DE" sz="900" b="1"/>
                        <a:t> Lebersteifigkeit durch VCTE</a:t>
                      </a:r>
                      <a:br>
                        <a:rPr lang="de-DE" sz="900" b="1"/>
                      </a:br>
                      <a:r>
                        <a:rPr lang="de-DE" sz="900" b="1"/>
                        <a:t> (FibroScan®) (kPa)</a:t>
                      </a:r>
                    </a:p>
                  </a:txBody>
                  <a:tcPr marL="0" marR="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900" b="1"/>
                        <a:t>24,7</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900" b="1"/>
                        <a:t>24,1</a:t>
                      </a:r>
                    </a:p>
                  </a:txBody>
                  <a:tcPr marL="3600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900" b="1"/>
                        <a:t>24,5</a:t>
                      </a:r>
                    </a:p>
                  </a:txBody>
                  <a:tcPr marL="36000" marR="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50632042"/>
                  </a:ext>
                </a:extLst>
              </a:tr>
              <a:tr h="155386">
                <a:tc>
                  <a:txBody>
                    <a:bodyPr/>
                    <a:lstStyle/>
                    <a:p>
                      <a:r>
                        <a:rPr lang="de-DE" sz="900"/>
                        <a:t> Alanin-Aminotransferase (ALT) (U/L)</a:t>
                      </a:r>
                    </a:p>
                  </a:txBody>
                  <a:tcPr marL="0" marR="0" marT="0" marB="0">
                    <a:lnT w="12700" cap="flat" cmpd="sng" algn="ctr">
                      <a:noFill/>
                      <a:prstDash val="solid"/>
                      <a:round/>
                      <a:headEnd type="none" w="med" len="med"/>
                      <a:tailEnd type="none" w="med" len="med"/>
                    </a:lnT>
                  </a:tcPr>
                </a:tc>
                <a:tc>
                  <a:txBody>
                    <a:bodyPr/>
                    <a:lstStyle/>
                    <a:p>
                      <a:r>
                        <a:rPr lang="de-DE" sz="900"/>
                        <a:t>40,3</a:t>
                      </a:r>
                    </a:p>
                  </a:txBody>
                  <a:tcPr marL="36000" marR="0" marT="0" marB="0">
                    <a:lnT w="12700" cap="flat" cmpd="sng" algn="ctr">
                      <a:noFill/>
                      <a:prstDash val="solid"/>
                      <a:round/>
                      <a:headEnd type="none" w="med" len="med"/>
                      <a:tailEnd type="none" w="med" len="med"/>
                    </a:lnT>
                  </a:tcPr>
                </a:tc>
                <a:tc>
                  <a:txBody>
                    <a:bodyPr/>
                    <a:lstStyle/>
                    <a:p>
                      <a:r>
                        <a:rPr lang="de-DE" sz="900"/>
                        <a:t>40,1</a:t>
                      </a:r>
                    </a:p>
                  </a:txBody>
                  <a:tcPr marL="36000" marR="0" marT="0" marB="0">
                    <a:lnT w="12700" cap="flat" cmpd="sng" algn="ctr">
                      <a:noFill/>
                      <a:prstDash val="solid"/>
                      <a:round/>
                      <a:headEnd type="none" w="med" len="med"/>
                      <a:tailEnd type="none" w="med" len="med"/>
                    </a:lnT>
                  </a:tcPr>
                </a:tc>
                <a:tc>
                  <a:txBody>
                    <a:bodyPr/>
                    <a:lstStyle/>
                    <a:p>
                      <a:r>
                        <a:rPr lang="de-DE" sz="900"/>
                        <a:t>38,4</a:t>
                      </a:r>
                    </a:p>
                  </a:txBody>
                  <a:tcPr marL="3600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620678502"/>
                  </a:ext>
                </a:extLst>
              </a:tr>
              <a:tr h="155386">
                <a:tc>
                  <a:txBody>
                    <a:bodyPr/>
                    <a:lstStyle/>
                    <a:p>
                      <a:r>
                        <a:rPr lang="de-DE" sz="900"/>
                        <a:t> Aspartat-Aminotransferase (AST) (U/L)</a:t>
                      </a:r>
                    </a:p>
                  </a:txBody>
                  <a:tcPr marL="0" marR="0" marT="0" marB="0"/>
                </a:tc>
                <a:tc>
                  <a:txBody>
                    <a:bodyPr/>
                    <a:lstStyle/>
                    <a:p>
                      <a:r>
                        <a:rPr lang="de-DE" sz="900"/>
                        <a:t>35,5</a:t>
                      </a:r>
                    </a:p>
                  </a:txBody>
                  <a:tcPr marL="36000" marR="0" marT="0" marB="0"/>
                </a:tc>
                <a:tc>
                  <a:txBody>
                    <a:bodyPr/>
                    <a:lstStyle/>
                    <a:p>
                      <a:r>
                        <a:rPr lang="de-DE" sz="900"/>
                        <a:t>37,1</a:t>
                      </a:r>
                    </a:p>
                  </a:txBody>
                  <a:tcPr marL="36000" marR="0" marT="0" marB="0"/>
                </a:tc>
                <a:tc>
                  <a:txBody>
                    <a:bodyPr/>
                    <a:lstStyle/>
                    <a:p>
                      <a:r>
                        <a:rPr lang="de-DE" sz="900"/>
                        <a:t>37,5</a:t>
                      </a:r>
                    </a:p>
                  </a:txBody>
                  <a:tcPr marL="36000" marR="0" marT="0" marB="0"/>
                </a:tc>
                <a:extLst>
                  <a:ext uri="{0D108BD9-81ED-4DB2-BD59-A6C34878D82A}">
                    <a16:rowId xmlns:a16="http://schemas.microsoft.com/office/drawing/2014/main" val="1684163343"/>
                  </a:ext>
                </a:extLst>
              </a:tr>
              <a:tr h="155386">
                <a:tc>
                  <a:txBody>
                    <a:bodyPr/>
                    <a:lstStyle/>
                    <a:p>
                      <a:r>
                        <a:rPr lang="de-DE" sz="900"/>
                        <a:t> Gesamt-Bilirubin (mg/dL)</a:t>
                      </a:r>
                    </a:p>
                  </a:txBody>
                  <a:tcPr marL="0" marR="0" marT="0" marB="0"/>
                </a:tc>
                <a:tc>
                  <a:txBody>
                    <a:bodyPr/>
                    <a:lstStyle/>
                    <a:p>
                      <a:r>
                        <a:rPr lang="de-DE" sz="900"/>
                        <a:t>0,7</a:t>
                      </a:r>
                    </a:p>
                  </a:txBody>
                  <a:tcPr marL="36000" marR="0" marT="0" marB="0"/>
                </a:tc>
                <a:tc>
                  <a:txBody>
                    <a:bodyPr/>
                    <a:lstStyle/>
                    <a:p>
                      <a:r>
                        <a:rPr lang="de-DE" sz="900"/>
                        <a:t>0,7</a:t>
                      </a:r>
                    </a:p>
                  </a:txBody>
                  <a:tcPr marL="36000" marR="0" marT="0" marB="0"/>
                </a:tc>
                <a:tc>
                  <a:txBody>
                    <a:bodyPr/>
                    <a:lstStyle/>
                    <a:p>
                      <a:r>
                        <a:rPr lang="de-DE" sz="900"/>
                        <a:t>0,7</a:t>
                      </a:r>
                    </a:p>
                  </a:txBody>
                  <a:tcPr marL="36000" marR="0" marT="0" marB="0"/>
                </a:tc>
                <a:extLst>
                  <a:ext uri="{0D108BD9-81ED-4DB2-BD59-A6C34878D82A}">
                    <a16:rowId xmlns:a16="http://schemas.microsoft.com/office/drawing/2014/main" val="119410783"/>
                  </a:ext>
                </a:extLst>
              </a:tr>
              <a:tr h="155386">
                <a:tc>
                  <a:txBody>
                    <a:bodyPr/>
                    <a:lstStyle/>
                    <a:p>
                      <a:r>
                        <a:rPr lang="de-DE" sz="900"/>
                        <a:t> Thrombozytenzahl (x10</a:t>
                      </a:r>
                      <a:r>
                        <a:rPr lang="de-DE" sz="900" baseline="30000"/>
                        <a:t>9</a:t>
                      </a:r>
                      <a:r>
                        <a:rPr lang="de-DE" sz="900" baseline="0"/>
                        <a:t>/L)</a:t>
                      </a:r>
                    </a:p>
                  </a:txBody>
                  <a:tcPr marL="0" marR="0" marT="0" marB="0"/>
                </a:tc>
                <a:tc>
                  <a:txBody>
                    <a:bodyPr/>
                    <a:lstStyle/>
                    <a:p>
                      <a:r>
                        <a:rPr lang="de-DE" sz="900"/>
                        <a:t>181</a:t>
                      </a:r>
                    </a:p>
                  </a:txBody>
                  <a:tcPr marL="36000" marR="0" marT="0" marB="0"/>
                </a:tc>
                <a:tc>
                  <a:txBody>
                    <a:bodyPr/>
                    <a:lstStyle/>
                    <a:p>
                      <a:r>
                        <a:rPr lang="de-DE" sz="900"/>
                        <a:t>183</a:t>
                      </a:r>
                    </a:p>
                  </a:txBody>
                  <a:tcPr marL="36000" marR="0" marT="0" marB="0"/>
                </a:tc>
                <a:tc>
                  <a:txBody>
                    <a:bodyPr/>
                    <a:lstStyle/>
                    <a:p>
                      <a:r>
                        <a:rPr lang="de-DE" sz="900"/>
                        <a:t>185</a:t>
                      </a:r>
                    </a:p>
                  </a:txBody>
                  <a:tcPr marL="36000" marR="0" marT="0" marB="0"/>
                </a:tc>
                <a:extLst>
                  <a:ext uri="{0D108BD9-81ED-4DB2-BD59-A6C34878D82A}">
                    <a16:rowId xmlns:a16="http://schemas.microsoft.com/office/drawing/2014/main" val="1560376769"/>
                  </a:ext>
                </a:extLst>
              </a:tr>
              <a:tr h="198000">
                <a:tc>
                  <a:txBody>
                    <a:bodyPr/>
                    <a:lstStyle/>
                    <a:p>
                      <a:r>
                        <a:rPr lang="de-DE" sz="900"/>
                        <a:t> Prothrombinzeit internationales</a:t>
                      </a:r>
                    </a:p>
                    <a:p>
                      <a:r>
                        <a:rPr lang="de-DE" sz="900"/>
                        <a:t> normalisiertes Verhältnis (INR)</a:t>
                      </a:r>
                    </a:p>
                  </a:txBody>
                  <a:tcPr marL="0" marR="0" marT="0" marB="0"/>
                </a:tc>
                <a:tc>
                  <a:txBody>
                    <a:bodyPr/>
                    <a:lstStyle/>
                    <a:p>
                      <a:r>
                        <a:rPr lang="de-DE" sz="900"/>
                        <a:t>1,1</a:t>
                      </a:r>
                    </a:p>
                  </a:txBody>
                  <a:tcPr marL="36000" marR="0" marT="0" marB="0"/>
                </a:tc>
                <a:tc>
                  <a:txBody>
                    <a:bodyPr/>
                    <a:lstStyle/>
                    <a:p>
                      <a:r>
                        <a:rPr lang="de-DE" sz="900"/>
                        <a:t>1,1</a:t>
                      </a:r>
                    </a:p>
                  </a:txBody>
                  <a:tcPr marL="36000" marR="0" marT="0" marB="0"/>
                </a:tc>
                <a:tc>
                  <a:txBody>
                    <a:bodyPr/>
                    <a:lstStyle/>
                    <a:p>
                      <a:r>
                        <a:rPr lang="de-DE" sz="900"/>
                        <a:t>1,1</a:t>
                      </a:r>
                    </a:p>
                  </a:txBody>
                  <a:tcPr marL="36000" marR="0" marT="0" marB="0"/>
                </a:tc>
                <a:extLst>
                  <a:ext uri="{0D108BD9-81ED-4DB2-BD59-A6C34878D82A}">
                    <a16:rowId xmlns:a16="http://schemas.microsoft.com/office/drawing/2014/main" val="99890794"/>
                  </a:ext>
                </a:extLst>
              </a:tr>
              <a:tr h="155386">
                <a:tc>
                  <a:txBody>
                    <a:bodyPr/>
                    <a:lstStyle/>
                    <a:p>
                      <a:r>
                        <a:rPr lang="de-DE" sz="900"/>
                        <a:t> Albumin (g/dL)</a:t>
                      </a:r>
                    </a:p>
                  </a:txBody>
                  <a:tcPr marL="0" marR="0" marT="0" marB="0"/>
                </a:tc>
                <a:tc>
                  <a:txBody>
                    <a:bodyPr/>
                    <a:lstStyle/>
                    <a:p>
                      <a:r>
                        <a:rPr lang="de-DE" sz="900"/>
                        <a:t>4,3</a:t>
                      </a:r>
                    </a:p>
                  </a:txBody>
                  <a:tcPr marL="36000" marR="0" marT="0" marB="0"/>
                </a:tc>
                <a:tc>
                  <a:txBody>
                    <a:bodyPr/>
                    <a:lstStyle/>
                    <a:p>
                      <a:r>
                        <a:rPr lang="de-DE" sz="900"/>
                        <a:t>4,2</a:t>
                      </a:r>
                    </a:p>
                  </a:txBody>
                  <a:tcPr marL="36000" marR="0" marT="0" marB="0"/>
                </a:tc>
                <a:tc>
                  <a:txBody>
                    <a:bodyPr/>
                    <a:lstStyle/>
                    <a:p>
                      <a:r>
                        <a:rPr lang="de-DE" sz="900"/>
                        <a:t>4,3</a:t>
                      </a:r>
                    </a:p>
                  </a:txBody>
                  <a:tcPr marL="36000" marR="0" marT="0" marB="0"/>
                </a:tc>
                <a:extLst>
                  <a:ext uri="{0D108BD9-81ED-4DB2-BD59-A6C34878D82A}">
                    <a16:rowId xmlns:a16="http://schemas.microsoft.com/office/drawing/2014/main" val="4054452389"/>
                  </a:ext>
                </a:extLst>
              </a:tr>
              <a:tr h="155386">
                <a:tc>
                  <a:txBody>
                    <a:bodyPr/>
                    <a:lstStyle/>
                    <a:p>
                      <a:r>
                        <a:rPr lang="de-DE" sz="900"/>
                        <a:t> Diabetes Typ 2 (%)</a:t>
                      </a:r>
                    </a:p>
                  </a:txBody>
                  <a:tcPr marL="0" marR="0" marT="0" marB="0"/>
                </a:tc>
                <a:tc>
                  <a:txBody>
                    <a:bodyPr/>
                    <a:lstStyle/>
                    <a:p>
                      <a:r>
                        <a:rPr lang="de-DE" sz="900"/>
                        <a:t>82</a:t>
                      </a:r>
                    </a:p>
                  </a:txBody>
                  <a:tcPr marL="36000" marR="0" marT="0" marB="0"/>
                </a:tc>
                <a:tc>
                  <a:txBody>
                    <a:bodyPr/>
                    <a:lstStyle/>
                    <a:p>
                      <a:r>
                        <a:rPr lang="de-DE" sz="900"/>
                        <a:t>81</a:t>
                      </a:r>
                    </a:p>
                  </a:txBody>
                  <a:tcPr marL="36000" marR="0" marT="0" marB="0"/>
                </a:tc>
                <a:tc>
                  <a:txBody>
                    <a:bodyPr/>
                    <a:lstStyle/>
                    <a:p>
                      <a:r>
                        <a:rPr lang="de-DE" sz="900"/>
                        <a:t>78</a:t>
                      </a:r>
                    </a:p>
                  </a:txBody>
                  <a:tcPr marL="36000" marR="0" marT="0" marB="0"/>
                </a:tc>
                <a:extLst>
                  <a:ext uri="{0D108BD9-81ED-4DB2-BD59-A6C34878D82A}">
                    <a16:rowId xmlns:a16="http://schemas.microsoft.com/office/drawing/2014/main" val="872013533"/>
                  </a:ext>
                </a:extLst>
              </a:tr>
              <a:tr h="155386">
                <a:tc>
                  <a:txBody>
                    <a:bodyPr/>
                    <a:lstStyle/>
                    <a:p>
                      <a:r>
                        <a:rPr lang="de-DE" sz="900"/>
                        <a:t> HbA</a:t>
                      </a:r>
                      <a:r>
                        <a:rPr lang="de-DE" sz="900" baseline="-25000"/>
                        <a:t>1c</a:t>
                      </a:r>
                      <a:r>
                        <a:rPr lang="de-DE" sz="900"/>
                        <a:t> (%)</a:t>
                      </a:r>
                    </a:p>
                  </a:txBody>
                  <a:tcPr marL="0" marR="0" marT="0" marB="0"/>
                </a:tc>
                <a:tc>
                  <a:txBody>
                    <a:bodyPr/>
                    <a:lstStyle/>
                    <a:p>
                      <a:r>
                        <a:rPr lang="de-DE" sz="900"/>
                        <a:t>6,8</a:t>
                      </a:r>
                    </a:p>
                  </a:txBody>
                  <a:tcPr marL="36000" marR="0" marT="0" marB="0"/>
                </a:tc>
                <a:tc>
                  <a:txBody>
                    <a:bodyPr/>
                    <a:lstStyle/>
                    <a:p>
                      <a:r>
                        <a:rPr lang="de-DE" sz="900"/>
                        <a:t>6,8</a:t>
                      </a:r>
                    </a:p>
                  </a:txBody>
                  <a:tcPr marL="36000" marR="0" marT="0" marB="0"/>
                </a:tc>
                <a:tc>
                  <a:txBody>
                    <a:bodyPr/>
                    <a:lstStyle/>
                    <a:p>
                      <a:r>
                        <a:rPr lang="de-DE" sz="900"/>
                        <a:t>6,6</a:t>
                      </a:r>
                    </a:p>
                  </a:txBody>
                  <a:tcPr marL="36000" marR="0" marT="0" marB="0"/>
                </a:tc>
                <a:extLst>
                  <a:ext uri="{0D108BD9-81ED-4DB2-BD59-A6C34878D82A}">
                    <a16:rowId xmlns:a16="http://schemas.microsoft.com/office/drawing/2014/main" val="3504548031"/>
                  </a:ext>
                </a:extLst>
              </a:tr>
              <a:tr h="155386">
                <a:tc>
                  <a:txBody>
                    <a:bodyPr/>
                    <a:lstStyle/>
                    <a:p>
                      <a:r>
                        <a:rPr lang="de-DE" sz="900"/>
                        <a:t> Triglycerid (mg/dL)</a:t>
                      </a:r>
                    </a:p>
                  </a:txBody>
                  <a:tcPr marL="0" marR="0" marT="0" marB="0">
                    <a:lnB w="12700" cap="flat" cmpd="sng" algn="ctr">
                      <a:noFill/>
                      <a:prstDash val="solid"/>
                      <a:round/>
                      <a:headEnd type="none" w="med" len="med"/>
                      <a:tailEnd type="none" w="med" len="med"/>
                    </a:lnB>
                  </a:tcPr>
                </a:tc>
                <a:tc>
                  <a:txBody>
                    <a:bodyPr/>
                    <a:lstStyle/>
                    <a:p>
                      <a:r>
                        <a:rPr lang="de-DE" sz="900"/>
                        <a:t>143</a:t>
                      </a:r>
                    </a:p>
                  </a:txBody>
                  <a:tcPr marL="36000" marR="0" marT="0" marB="0">
                    <a:lnB w="12700" cap="flat" cmpd="sng" algn="ctr">
                      <a:noFill/>
                      <a:prstDash val="solid"/>
                      <a:round/>
                      <a:headEnd type="none" w="med" len="med"/>
                      <a:tailEnd type="none" w="med" len="med"/>
                    </a:lnB>
                  </a:tcPr>
                </a:tc>
                <a:tc>
                  <a:txBody>
                    <a:bodyPr/>
                    <a:lstStyle/>
                    <a:p>
                      <a:r>
                        <a:rPr lang="de-DE" sz="900"/>
                        <a:t>148</a:t>
                      </a:r>
                    </a:p>
                  </a:txBody>
                  <a:tcPr marL="36000" marR="0" marT="0" marB="0">
                    <a:lnB w="12700" cap="flat" cmpd="sng" algn="ctr">
                      <a:noFill/>
                      <a:prstDash val="solid"/>
                      <a:round/>
                      <a:headEnd type="none" w="med" len="med"/>
                      <a:tailEnd type="none" w="med" len="med"/>
                    </a:lnB>
                  </a:tcPr>
                </a:tc>
                <a:tc>
                  <a:txBody>
                    <a:bodyPr/>
                    <a:lstStyle/>
                    <a:p>
                      <a:r>
                        <a:rPr lang="de-DE" sz="900"/>
                        <a:t>159</a:t>
                      </a:r>
                    </a:p>
                  </a:txBody>
                  <a:tcPr marL="36000" marR="0" marT="0" marB="0">
                    <a:lnB w="12700" cap="flat" cmpd="sng" algn="ctr">
                      <a:noFill/>
                      <a:prstDash val="solid"/>
                      <a:round/>
                      <a:headEnd type="none" w="med" len="med"/>
                      <a:tailEnd type="none" w="med" len="med"/>
                    </a:lnB>
                  </a:tcPr>
                </a:tc>
                <a:extLst>
                  <a:ext uri="{0D108BD9-81ED-4DB2-BD59-A6C34878D82A}">
                    <a16:rowId xmlns:a16="http://schemas.microsoft.com/office/drawing/2014/main" val="904723929"/>
                  </a:ext>
                </a:extLst>
              </a:tr>
              <a:tr h="155386">
                <a:tc>
                  <a:txBody>
                    <a:bodyPr/>
                    <a:lstStyle/>
                    <a:p>
                      <a:r>
                        <a:rPr lang="de-DE" sz="900" b="1"/>
                        <a:t> Verwendung von GLP-1Rezeptor-</a:t>
                      </a:r>
                    </a:p>
                    <a:p>
                      <a:r>
                        <a:rPr lang="de-DE" sz="900" b="1"/>
                        <a:t> Agonisten %</a:t>
                      </a:r>
                    </a:p>
                  </a:txBody>
                  <a:tcPr marL="0" marR="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de-DE" sz="900" b="1"/>
                        <a:t>26</a:t>
                      </a:r>
                    </a:p>
                  </a:txBody>
                  <a:tcPr marL="36000" marR="0" marT="0" marB="0">
                    <a:lnT w="12700" cap="flat" cmpd="sng" algn="ctr">
                      <a:noFill/>
                      <a:prstDash val="solid"/>
                      <a:round/>
                      <a:headEnd type="none" w="med" len="med"/>
                      <a:tailEnd type="none" w="med" len="med"/>
                    </a:lnT>
                  </a:tcPr>
                </a:tc>
                <a:tc>
                  <a:txBody>
                    <a:bodyPr/>
                    <a:lstStyle/>
                    <a:p>
                      <a:r>
                        <a:rPr lang="de-DE" sz="900" b="1"/>
                        <a:t>19</a:t>
                      </a:r>
                    </a:p>
                  </a:txBody>
                  <a:tcPr marL="36000" marR="0" marT="0" marB="0">
                    <a:lnT w="12700" cap="flat" cmpd="sng" algn="ctr">
                      <a:noFill/>
                      <a:prstDash val="solid"/>
                      <a:round/>
                      <a:headEnd type="none" w="med" len="med"/>
                      <a:tailEnd type="none" w="med" len="med"/>
                    </a:lnT>
                  </a:tcPr>
                </a:tc>
                <a:tc>
                  <a:txBody>
                    <a:bodyPr/>
                    <a:lstStyle/>
                    <a:p>
                      <a:r>
                        <a:rPr lang="de-DE" sz="900" b="1"/>
                        <a:t>33</a:t>
                      </a:r>
                    </a:p>
                  </a:txBody>
                  <a:tcPr marL="36000" marR="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327892511"/>
                  </a:ext>
                </a:extLst>
              </a:tr>
              <a:tr h="155386">
                <a:tc>
                  <a:txBody>
                    <a:bodyPr/>
                    <a:lstStyle/>
                    <a:p>
                      <a:r>
                        <a:rPr lang="de-DE" sz="900" b="1"/>
                        <a:t> Einnahme von Statinen (%)</a:t>
                      </a:r>
                    </a:p>
                  </a:txBody>
                  <a:tcPr marL="0" marR="0" marT="0" marB="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r>
                        <a:rPr lang="de-DE" sz="900" b="1"/>
                        <a:t>53</a:t>
                      </a:r>
                    </a:p>
                  </a:txBody>
                  <a:tcPr marL="36000" marR="0" marT="0" marB="0">
                    <a:lnB w="12700" cap="flat" cmpd="sng" algn="ctr">
                      <a:noFill/>
                      <a:prstDash val="solid"/>
                      <a:round/>
                      <a:headEnd type="none" w="med" len="med"/>
                      <a:tailEnd type="none" w="med" len="med"/>
                    </a:lnB>
                  </a:tcPr>
                </a:tc>
                <a:tc>
                  <a:txBody>
                    <a:bodyPr/>
                    <a:lstStyle/>
                    <a:p>
                      <a:r>
                        <a:rPr lang="de-DE" sz="900" b="1"/>
                        <a:t>46</a:t>
                      </a:r>
                    </a:p>
                  </a:txBody>
                  <a:tcPr marL="36000" marR="0" marT="0" marB="0">
                    <a:lnB w="12700" cap="flat" cmpd="sng" algn="ctr">
                      <a:noFill/>
                      <a:prstDash val="solid"/>
                      <a:round/>
                      <a:headEnd type="none" w="med" len="med"/>
                      <a:tailEnd type="none" w="med" len="med"/>
                    </a:lnB>
                  </a:tcPr>
                </a:tc>
                <a:tc>
                  <a:txBody>
                    <a:bodyPr/>
                    <a:lstStyle/>
                    <a:p>
                      <a:r>
                        <a:rPr lang="de-DE" sz="900" b="1"/>
                        <a:t>43</a:t>
                      </a:r>
                    </a:p>
                  </a:txBody>
                  <a:tcPr marL="36000" marR="0" marT="0" marB="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058393065"/>
                  </a:ext>
                </a:extLst>
              </a:tr>
            </a:tbl>
          </a:graphicData>
        </a:graphic>
      </p:graphicFrame>
      <p:sp>
        <p:nvSpPr>
          <p:cNvPr id="65" name="Textfeld 64">
            <a:extLst>
              <a:ext uri="{FF2B5EF4-FFF2-40B4-BE49-F238E27FC236}">
                <a16:creationId xmlns:a16="http://schemas.microsoft.com/office/drawing/2014/main" id="{EF521AE4-65E2-6870-C4C9-2978E0660D13}"/>
              </a:ext>
            </a:extLst>
          </p:cNvPr>
          <p:cNvSpPr txBox="1"/>
          <p:nvPr/>
        </p:nvSpPr>
        <p:spPr>
          <a:xfrm>
            <a:off x="7180015" y="1936195"/>
            <a:ext cx="4363985" cy="241285"/>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01965"/>
                </a:solidFill>
                <a:effectLst/>
                <a:uLnTx/>
                <a:uFillTx/>
                <a:latin typeface="Apis For Office"/>
                <a:ea typeface="+mn-ea"/>
                <a:cs typeface="+mn-cs"/>
              </a:rPr>
              <a:t>Basisdemografische</a:t>
            </a:r>
            <a:r>
              <a:rPr kumimoji="0" lang="en-US" sz="1400" b="1" i="0" u="none" strike="noStrike" kern="1200" cap="none" spc="0" normalizeH="0" baseline="0" noProof="0">
                <a:ln>
                  <a:noFill/>
                </a:ln>
                <a:solidFill>
                  <a:srgbClr val="001965"/>
                </a:solidFill>
                <a:effectLst/>
                <a:uLnTx/>
                <a:uFillTx/>
                <a:latin typeface="Apis For Office"/>
                <a:ea typeface="+mn-ea"/>
                <a:cs typeface="+mn-cs"/>
              </a:rPr>
              <a:t> Daten</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66" name="Textfeld 65">
            <a:extLst>
              <a:ext uri="{FF2B5EF4-FFF2-40B4-BE49-F238E27FC236}">
                <a16:creationId xmlns:a16="http://schemas.microsoft.com/office/drawing/2014/main" id="{7F6F0434-34AC-F982-3881-B4C7969300D8}"/>
              </a:ext>
            </a:extLst>
          </p:cNvPr>
          <p:cNvSpPr txBox="1"/>
          <p:nvPr/>
        </p:nvSpPr>
        <p:spPr>
          <a:xfrm>
            <a:off x="7179769" y="5898166"/>
            <a:ext cx="4356000" cy="172355"/>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a:t>
            </a:r>
            <a:r>
              <a:rPr kumimoji="0" lang="de-DE" sz="1000" b="0" i="0" u="none" strike="noStrike" kern="1200" cap="none" spc="0" normalizeH="0" baseline="0" noProof="0" err="1">
                <a:ln>
                  <a:noFill/>
                </a:ln>
                <a:solidFill>
                  <a:srgbClr val="000000">
                    <a:lumMod val="65000"/>
                    <a:lumOff val="35000"/>
                  </a:srgbClr>
                </a:solidFill>
                <a:effectLst/>
                <a:uLnTx/>
                <a:uFillTx/>
                <a:latin typeface="Apis For Office"/>
                <a:ea typeface="+mn-ea"/>
                <a:cs typeface="+mn-cs"/>
              </a:rPr>
              <a:t>Biopsiebestätigte</a:t>
            </a:r>
            <a:r>
              <a:rPr kumimoji="0" lang="de-DE" sz="10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 kryptogene Zirrhose, die MASH zugeschrieben wird.</a:t>
            </a:r>
          </a:p>
        </p:txBody>
      </p:sp>
      <p:sp>
        <p:nvSpPr>
          <p:cNvPr id="4" name="Text Placeholder 3">
            <a:extLst>
              <a:ext uri="{FF2B5EF4-FFF2-40B4-BE49-F238E27FC236}">
                <a16:creationId xmlns:a16="http://schemas.microsoft.com/office/drawing/2014/main" id="{B882E2E0-1A32-BC43-5898-F7607C8132D3}"/>
              </a:ext>
            </a:extLst>
          </p:cNvPr>
          <p:cNvSpPr>
            <a:spLocks noGrp="1"/>
          </p:cNvSpPr>
          <p:nvPr>
            <p:ph type="body" sz="quarter" idx="15"/>
          </p:nvPr>
        </p:nvSpPr>
        <p:spPr>
          <a:xfrm>
            <a:off x="647699" y="6080190"/>
            <a:ext cx="6344115" cy="665098"/>
          </a:xfrm>
          <a:noFill/>
        </p:spPr>
        <p:txBody>
          <a:bodyPr/>
          <a:lstStyle/>
          <a:p>
            <a:pPr lvl="0">
              <a:spcBef>
                <a:spcPts val="0"/>
              </a:spcBef>
              <a:spcAft>
                <a:spcPts val="0"/>
              </a:spcAft>
              <a:defRPr/>
            </a:pPr>
            <a:r>
              <a:rPr lang="de-DE" sz="900" i="1" err="1">
                <a:solidFill>
                  <a:srgbClr val="939AA7"/>
                </a:solidFill>
                <a:latin typeface="Apis For Office"/>
              </a:rPr>
              <a:t>HGrafiken</a:t>
            </a:r>
            <a:r>
              <a:rPr lang="de-DE" sz="900" i="1">
                <a:solidFill>
                  <a:srgbClr val="939AA7"/>
                </a:solidFill>
                <a:latin typeface="Apis For Office"/>
              </a:rPr>
              <a:t> von Novo Nordisk nach Daten von Noureddin M. </a:t>
            </a:r>
            <a:br>
              <a:rPr lang="de-DE" sz="900">
                <a:solidFill>
                  <a:srgbClr val="939AA7"/>
                </a:solidFill>
                <a:latin typeface="Apis For Office"/>
              </a:rPr>
            </a:br>
            <a:r>
              <a:rPr lang="de-DE"/>
              <a:t>*Alle Teilnehmer hatten </a:t>
            </a:r>
            <a:r>
              <a:rPr lang="de-DE" err="1"/>
              <a:t>biopsiebestätigte</a:t>
            </a:r>
            <a:r>
              <a:rPr lang="de-DE"/>
              <a:t> kompensierte Zirrhose (</a:t>
            </a:r>
            <a:r>
              <a:rPr lang="de-DE" err="1"/>
              <a:t>Fibrosestadium</a:t>
            </a:r>
            <a:r>
              <a:rPr lang="de-DE"/>
              <a:t> 4) verursacht durch MASH („definitives MASH“) oder kryptogene Zirrhose, die MASH zugeschrieben wurde. Teilnehmer mit kryptogener Zirrhose, die MASH zugeschrieben wurde, machten etwa 20 % der Gesamtstudienpopulation aus. </a:t>
            </a:r>
            <a:br>
              <a:rPr lang="de-DE"/>
            </a:br>
            <a:r>
              <a:rPr lang="de-DE"/>
              <a:t>**Außer denjenigen mit kryptogener Zirrhose, die MASH zugeschrieben wurde.</a:t>
            </a:r>
            <a:br>
              <a:rPr lang="de-DE"/>
            </a:br>
            <a:r>
              <a:rPr lang="de-DE"/>
              <a:t>***Fettleibigkeit, Dyslipidämie, erhöhter Blutdruck und erhöhter Nüchternblutzucker.</a:t>
            </a:r>
            <a:br>
              <a:rPr lang="de-DE"/>
            </a:br>
            <a:r>
              <a:rPr lang="en-US"/>
              <a:t>ALT, </a:t>
            </a:r>
            <a:r>
              <a:rPr lang="en-US" err="1"/>
              <a:t>Alanin</a:t>
            </a:r>
            <a:r>
              <a:rPr lang="en-US"/>
              <a:t>-Aminotransferase; AST, </a:t>
            </a:r>
            <a:r>
              <a:rPr lang="en-US" err="1"/>
              <a:t>Aspartat</a:t>
            </a:r>
            <a:r>
              <a:rPr lang="en-US"/>
              <a:t>-Aminotransferase; BMI, Body-Mass-Index; </a:t>
            </a:r>
            <a:r>
              <a:rPr lang="de-DE"/>
              <a:t>ELF, </a:t>
            </a:r>
            <a:r>
              <a:rPr lang="de-DE" err="1"/>
              <a:t>enhanced</a:t>
            </a:r>
            <a:r>
              <a:rPr lang="de-DE"/>
              <a:t> </a:t>
            </a:r>
            <a:r>
              <a:rPr lang="de-DE" err="1"/>
              <a:t>liver</a:t>
            </a:r>
            <a:r>
              <a:rPr lang="de-DE"/>
              <a:t> </a:t>
            </a:r>
            <a:r>
              <a:rPr lang="de-DE" err="1"/>
              <a:t>fibrosis</a:t>
            </a:r>
            <a:r>
              <a:rPr lang="de-DE"/>
              <a:t>, erweiterte Leberfibrose</a:t>
            </a:r>
            <a:r>
              <a:rPr lang="en-US"/>
              <a:t>; EFX, </a:t>
            </a:r>
            <a:r>
              <a:rPr lang="en-US" err="1"/>
              <a:t>Efruxifermin</a:t>
            </a:r>
            <a:r>
              <a:rPr lang="en-US"/>
              <a:t>; GLP-1 , Glucagon-like </a:t>
            </a:r>
            <a:r>
              <a:rPr lang="en-US" err="1"/>
              <a:t>Peptid</a:t>
            </a:r>
            <a:r>
              <a:rPr lang="en-US"/>
              <a:t> 1; HbA1c, </a:t>
            </a:r>
            <a:r>
              <a:rPr lang="en-US" err="1"/>
              <a:t>glykiertes</a:t>
            </a:r>
            <a:r>
              <a:rPr lang="en-US"/>
              <a:t> </a:t>
            </a:r>
            <a:r>
              <a:rPr lang="en-US" err="1"/>
              <a:t>Hämoglobin</a:t>
            </a:r>
            <a:r>
              <a:rPr lang="en-US"/>
              <a:t>; </a:t>
            </a:r>
            <a:r>
              <a:rPr lang="de-DE"/>
              <a:t>INR, international </a:t>
            </a:r>
            <a:r>
              <a:rPr lang="de-DE" err="1"/>
              <a:t>normalized</a:t>
            </a:r>
            <a:r>
              <a:rPr lang="de-DE"/>
              <a:t> </a:t>
            </a:r>
            <a:r>
              <a:rPr lang="de-DE" err="1"/>
              <a:t>ratio</a:t>
            </a:r>
            <a:r>
              <a:rPr lang="de-DE"/>
              <a:t>, internationales normiertes Verhältnis; </a:t>
            </a:r>
            <a:r>
              <a:rPr lang="en-US"/>
              <a:t>MASH, </a:t>
            </a:r>
            <a:r>
              <a:rPr lang="en-US" err="1"/>
              <a:t>Metabolische</a:t>
            </a:r>
            <a:r>
              <a:rPr lang="en-US"/>
              <a:t> </a:t>
            </a:r>
            <a:r>
              <a:rPr lang="en-US" err="1"/>
              <a:t>Dysfunktion-assoziierte</a:t>
            </a:r>
            <a:r>
              <a:rPr lang="en-US"/>
              <a:t> Steatohepatitis; NAFLD, non-alcoholic fatty liver disease, </a:t>
            </a:r>
            <a:r>
              <a:rPr lang="en-US" err="1"/>
              <a:t>nichtalkoholische</a:t>
            </a:r>
            <a:r>
              <a:rPr lang="en-US"/>
              <a:t> </a:t>
            </a:r>
            <a:r>
              <a:rPr lang="en-US" err="1"/>
              <a:t>Fettlebererkrankung</a:t>
            </a:r>
            <a:r>
              <a:rPr lang="en-US"/>
              <a:t>; NAS, NAFLD-</a:t>
            </a:r>
            <a:r>
              <a:rPr lang="en-US" err="1"/>
              <a:t>Aktivitäts</a:t>
            </a:r>
            <a:r>
              <a:rPr lang="en-US"/>
              <a:t>-Score; T2D, Diabetes </a:t>
            </a:r>
            <a:r>
              <a:rPr lang="en-US" err="1"/>
              <a:t>Typ</a:t>
            </a:r>
            <a:r>
              <a:rPr lang="en-US"/>
              <a:t> 2; VCTE, vibration controlled transient elastography, </a:t>
            </a:r>
            <a:r>
              <a:rPr lang="en-US" err="1"/>
              <a:t>vibrationsgesteuerte</a:t>
            </a:r>
            <a:r>
              <a:rPr lang="en-US"/>
              <a:t> </a:t>
            </a:r>
            <a:r>
              <a:rPr lang="en-US" err="1"/>
              <a:t>transiente</a:t>
            </a:r>
            <a:r>
              <a:rPr lang="en-US"/>
              <a:t> </a:t>
            </a:r>
            <a:r>
              <a:rPr lang="en-US" err="1"/>
              <a:t>Elastographie</a:t>
            </a:r>
            <a:r>
              <a:rPr lang="en-US"/>
              <a:t>.</a:t>
            </a:r>
          </a:p>
        </p:txBody>
      </p:sp>
      <p:sp>
        <p:nvSpPr>
          <p:cNvPr id="7" name="Rechteck: abgerundete Ecken 6">
            <a:extLst>
              <a:ext uri="{FF2B5EF4-FFF2-40B4-BE49-F238E27FC236}">
                <a16:creationId xmlns:a16="http://schemas.microsoft.com/office/drawing/2014/main" id="{6494FA11-31C7-5DE5-C0B7-BEE9C1D0B4F3}"/>
              </a:ext>
            </a:extLst>
          </p:cNvPr>
          <p:cNvSpPr/>
          <p:nvPr/>
        </p:nvSpPr>
        <p:spPr>
          <a:xfrm>
            <a:off x="7180419" y="3064869"/>
            <a:ext cx="4348800" cy="157240"/>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8" name="Rechteck: abgerundete Ecken 7">
            <a:extLst>
              <a:ext uri="{FF2B5EF4-FFF2-40B4-BE49-F238E27FC236}">
                <a16:creationId xmlns:a16="http://schemas.microsoft.com/office/drawing/2014/main" id="{0D1628BF-D206-ACD1-4DBB-02AA7178F301}"/>
              </a:ext>
            </a:extLst>
          </p:cNvPr>
          <p:cNvSpPr/>
          <p:nvPr/>
        </p:nvSpPr>
        <p:spPr>
          <a:xfrm>
            <a:off x="7180419" y="3380844"/>
            <a:ext cx="4348800" cy="279413"/>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9" name="Rechteck: abgerundete Ecken 8">
            <a:extLst>
              <a:ext uri="{FF2B5EF4-FFF2-40B4-BE49-F238E27FC236}">
                <a16:creationId xmlns:a16="http://schemas.microsoft.com/office/drawing/2014/main" id="{B609BF2C-47F3-05F4-A4CB-9D69892B9354}"/>
              </a:ext>
            </a:extLst>
          </p:cNvPr>
          <p:cNvSpPr/>
          <p:nvPr/>
        </p:nvSpPr>
        <p:spPr>
          <a:xfrm>
            <a:off x="7180419" y="5176902"/>
            <a:ext cx="4348800" cy="425804"/>
          </a:xfrm>
          <a:prstGeom prst="roundRect">
            <a:avLst>
              <a:gd name="adj" fmla="val 8042"/>
            </a:avLst>
          </a:prstGeom>
          <a:noFill/>
          <a:ln w="28575"/>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42543192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E38C-5A8D-D242-FDC6-46C6BDB419F1}"/>
              </a:ext>
            </a:extLst>
          </p:cNvPr>
          <p:cNvSpPr>
            <a:spLocks noGrp="1"/>
          </p:cNvSpPr>
          <p:nvPr>
            <p:ph type="title"/>
          </p:nvPr>
        </p:nvSpPr>
        <p:spPr>
          <a:xfrm>
            <a:off x="648000" y="396985"/>
            <a:ext cx="10389578" cy="1296000"/>
          </a:xfrm>
        </p:spPr>
        <p:txBody>
          <a:bodyPr/>
          <a:lstStyle/>
          <a:p>
            <a:r>
              <a:rPr lang="de-DE" dirty="0"/>
              <a:t>Signifikante Fibroseverbesserung ohne MASH-Verschlechterung mit EFX 50 mg bis Woche 96</a:t>
            </a:r>
            <a:endParaRPr lang="en-US" dirty="0"/>
          </a:p>
        </p:txBody>
      </p:sp>
      <p:sp>
        <p:nvSpPr>
          <p:cNvPr id="4" name="Text Placeholder 3">
            <a:extLst>
              <a:ext uri="{FF2B5EF4-FFF2-40B4-BE49-F238E27FC236}">
                <a16:creationId xmlns:a16="http://schemas.microsoft.com/office/drawing/2014/main" id="{7422CB27-CF92-5C74-1020-138CCB2DEFC3}"/>
              </a:ext>
            </a:extLst>
          </p:cNvPr>
          <p:cNvSpPr>
            <a:spLocks noGrp="1"/>
          </p:cNvSpPr>
          <p:nvPr>
            <p:ph type="body" sz="quarter" idx="15"/>
          </p:nvPr>
        </p:nvSpPr>
        <p:spPr>
          <a:xfrm>
            <a:off x="647700" y="5846323"/>
            <a:ext cx="7135852" cy="898965"/>
          </a:xfrm>
        </p:spPr>
        <p:txBody>
          <a:bodyPr/>
          <a:lstStyle/>
          <a:p>
            <a:pPr>
              <a:lnSpc>
                <a:spcPct val="120000"/>
              </a:lnSpc>
            </a:pPr>
            <a:r>
              <a:rPr lang="de-DE" sz="900" i="1">
                <a:solidFill>
                  <a:srgbClr val="939AA7"/>
                </a:solidFill>
                <a:latin typeface="Apis For Office"/>
              </a:rPr>
              <a:t>Grafiken von Novo Nordisk nach Daten von Noureddin M. </a:t>
            </a:r>
            <a:br>
              <a:rPr lang="de-DE" sz="900">
                <a:solidFill>
                  <a:srgbClr val="939AA7"/>
                </a:solidFill>
                <a:latin typeface="Apis For Office"/>
              </a:rPr>
            </a:br>
            <a:r>
              <a:rPr lang="de-DE"/>
              <a:t>*Alle Teilnehmer mit Biopsien zu Studienbeginn und in Woche 36 oder 96 </a:t>
            </a:r>
            <a:r>
              <a:rPr lang="de-DE" baseline="30000"/>
              <a:t>#</a:t>
            </a:r>
            <a:r>
              <a:rPr lang="de-DE" sz="900"/>
              <a:t>Alle </a:t>
            </a:r>
            <a:r>
              <a:rPr lang="de-DE"/>
              <a:t>T</a:t>
            </a:r>
            <a:r>
              <a:rPr lang="de-DE" sz="900"/>
              <a:t>eilnehmer mit Biopsien und in Woche 96, bei denen zu Studienbeginn eine kompensierte Zirrhose aufgrund von MASH durch eine Biopsie bestätigt („definitive MASH“) </a:t>
            </a:r>
            <a:r>
              <a:rPr lang="de-DE" baseline="30000">
                <a:latin typeface="Georgia" panose="02040502050405020303" pitchFamily="18" charset="0"/>
              </a:rPr>
              <a:t>†</a:t>
            </a:r>
            <a:r>
              <a:rPr lang="de-DE" sz="900"/>
              <a:t>p &lt;0,01, </a:t>
            </a:r>
            <a:r>
              <a:rPr lang="en-US" baseline="30000"/>
              <a:t>~</a:t>
            </a:r>
            <a:r>
              <a:rPr lang="de-DE" sz="900"/>
              <a:t>p &lt;0,001 versus </a:t>
            </a:r>
            <a:r>
              <a:rPr lang="de-DE"/>
              <a:t>P</a:t>
            </a:r>
            <a:r>
              <a:rPr lang="de-DE" sz="900"/>
              <a:t>lacebo (CMH </a:t>
            </a:r>
            <a:r>
              <a:rPr lang="de-DE" sz="900" err="1"/>
              <a:t>test</a:t>
            </a:r>
            <a:r>
              <a:rPr lang="de-DE" sz="900"/>
              <a:t>*)</a:t>
            </a:r>
            <a:br>
              <a:rPr lang="de-DE" sz="900"/>
            </a:br>
            <a:r>
              <a:rPr lang="en-US"/>
              <a:t>CMH-Test, Cochran–Mantel–Haenszel-Test; EFX, </a:t>
            </a:r>
            <a:r>
              <a:rPr lang="en-US" err="1"/>
              <a:t>Efruxifermin</a:t>
            </a:r>
            <a:r>
              <a:rPr lang="en-US"/>
              <a:t>; MASH, </a:t>
            </a:r>
            <a:r>
              <a:rPr lang="en-US" err="1"/>
              <a:t>Metabolische</a:t>
            </a:r>
            <a:r>
              <a:rPr lang="en-US"/>
              <a:t> </a:t>
            </a:r>
            <a:r>
              <a:rPr lang="en-US" err="1"/>
              <a:t>Dysfunktion-assoziierte</a:t>
            </a:r>
            <a:r>
              <a:rPr lang="en-US"/>
              <a:t> Steatohepatitis.</a:t>
            </a:r>
          </a:p>
        </p:txBody>
      </p:sp>
      <p:sp>
        <p:nvSpPr>
          <p:cNvPr id="5" name="Text Placeholder 4">
            <a:extLst>
              <a:ext uri="{FF2B5EF4-FFF2-40B4-BE49-F238E27FC236}">
                <a16:creationId xmlns:a16="http://schemas.microsoft.com/office/drawing/2014/main" id="{755AFEA3-086C-7FDD-8704-A71C43B5DAAF}"/>
              </a:ext>
            </a:extLst>
          </p:cNvPr>
          <p:cNvSpPr>
            <a:spLocks noGrp="1"/>
          </p:cNvSpPr>
          <p:nvPr>
            <p:ph type="body" sz="quarter" idx="17"/>
          </p:nvPr>
        </p:nvSpPr>
        <p:spPr>
          <a:xfrm>
            <a:off x="8697951" y="6210000"/>
            <a:ext cx="2846347" cy="535288"/>
          </a:xfrm>
        </p:spPr>
        <p:txBody>
          <a:bodyPr/>
          <a:lstStyle/>
          <a:p>
            <a:r>
              <a:rPr lang="en-US"/>
              <a:t>Noureddin M. J Hepatol. 2025;82(Suppl.1):GS-012;</a:t>
            </a:r>
            <a:br>
              <a:rPr lang="de-DE"/>
            </a:br>
            <a:r>
              <a:rPr lang="en-US"/>
              <a:t>Noureddin M .et al. N Engl J Med 2025; online ahead of print.</a:t>
            </a:r>
          </a:p>
        </p:txBody>
      </p:sp>
      <p:graphicFrame>
        <p:nvGraphicFramePr>
          <p:cNvPr id="10" name="Diagramm 9">
            <a:extLst>
              <a:ext uri="{FF2B5EF4-FFF2-40B4-BE49-F238E27FC236}">
                <a16:creationId xmlns:a16="http://schemas.microsoft.com/office/drawing/2014/main" id="{8992B343-C755-EB85-C78F-D206C67D70E7}"/>
              </a:ext>
            </a:extLst>
          </p:cNvPr>
          <p:cNvGraphicFramePr/>
          <p:nvPr>
            <p:extLst>
              <p:ext uri="{D42A27DB-BD31-4B8C-83A1-F6EECF244321}">
                <p14:modId xmlns:p14="http://schemas.microsoft.com/office/powerpoint/2010/main" val="2774751539"/>
              </p:ext>
            </p:extLst>
          </p:nvPr>
        </p:nvGraphicFramePr>
        <p:xfrm>
          <a:off x="682578" y="2626905"/>
          <a:ext cx="4762061" cy="31143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iagramm 15">
            <a:extLst>
              <a:ext uri="{FF2B5EF4-FFF2-40B4-BE49-F238E27FC236}">
                <a16:creationId xmlns:a16="http://schemas.microsoft.com/office/drawing/2014/main" id="{58401AB2-7F8D-BBB3-8D7A-3FB39DD6C574}"/>
              </a:ext>
            </a:extLst>
          </p:cNvPr>
          <p:cNvGraphicFramePr/>
          <p:nvPr>
            <p:extLst>
              <p:ext uri="{D42A27DB-BD31-4B8C-83A1-F6EECF244321}">
                <p14:modId xmlns:p14="http://schemas.microsoft.com/office/powerpoint/2010/main" val="3132800263"/>
              </p:ext>
            </p:extLst>
          </p:nvPr>
        </p:nvGraphicFramePr>
        <p:xfrm>
          <a:off x="5917677" y="2626905"/>
          <a:ext cx="5722636" cy="3114392"/>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uppieren 23">
            <a:extLst>
              <a:ext uri="{FF2B5EF4-FFF2-40B4-BE49-F238E27FC236}">
                <a16:creationId xmlns:a16="http://schemas.microsoft.com/office/drawing/2014/main" id="{E4C74EE9-9CDA-1DE9-A243-0D34F6046BD6}"/>
              </a:ext>
            </a:extLst>
          </p:cNvPr>
          <p:cNvGrpSpPr/>
          <p:nvPr/>
        </p:nvGrpSpPr>
        <p:grpSpPr>
          <a:xfrm>
            <a:off x="890439" y="2055713"/>
            <a:ext cx="4554200" cy="816669"/>
            <a:chOff x="647700" y="2197679"/>
            <a:chExt cx="4236816" cy="967380"/>
          </a:xfrm>
        </p:grpSpPr>
        <p:sp>
          <p:nvSpPr>
            <p:cNvPr id="20" name="Inhaltsplatzhalter 2">
              <a:extLst>
                <a:ext uri="{FF2B5EF4-FFF2-40B4-BE49-F238E27FC236}">
                  <a16:creationId xmlns:a16="http://schemas.microsoft.com/office/drawing/2014/main" id="{A66847C4-0393-07A3-BFB2-E5A54532878F}"/>
                </a:ext>
              </a:extLst>
            </p:cNvPr>
            <p:cNvSpPr txBox="1">
              <a:spLocks/>
            </p:cNvSpPr>
            <p:nvPr/>
          </p:nvSpPr>
          <p:spPr>
            <a:xfrm>
              <a:off x="647700" y="2197679"/>
              <a:ext cx="4236816" cy="335324"/>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t>Verbesserung der Fibrose ≥1 Stadium</a:t>
              </a:r>
              <a:br>
                <a:rPr lang="de-DE" sz="1100" b="1"/>
              </a:br>
              <a:r>
                <a:rPr lang="de-DE" sz="1100" b="1"/>
                <a:t>&amp; keine Verschlechterung der MASH bei Woche 36 und 96</a:t>
              </a:r>
              <a:endParaRPr lang="de-DE" sz="1100" b="1" baseline="30000"/>
            </a:p>
          </p:txBody>
        </p:sp>
        <p:sp>
          <p:nvSpPr>
            <p:cNvPr id="21" name="Inhaltsplatzhalter 2">
              <a:extLst>
                <a:ext uri="{FF2B5EF4-FFF2-40B4-BE49-F238E27FC236}">
                  <a16:creationId xmlns:a16="http://schemas.microsoft.com/office/drawing/2014/main" id="{1622C10F-A9B7-B652-80AD-A6441765C1CD}"/>
                </a:ext>
              </a:extLst>
            </p:cNvPr>
            <p:cNvSpPr txBox="1">
              <a:spLocks/>
            </p:cNvSpPr>
            <p:nvPr/>
          </p:nvSpPr>
          <p:spPr>
            <a:xfrm>
              <a:off x="647700" y="2829736"/>
              <a:ext cx="4236816" cy="335323"/>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err="1"/>
                <a:t>Completers</a:t>
              </a:r>
              <a:r>
                <a:rPr lang="de-DE" sz="1200"/>
                <a:t>-Analyse*</a:t>
              </a:r>
              <a:endParaRPr lang="de-DE" sz="1200" baseline="30000"/>
            </a:p>
          </p:txBody>
        </p:sp>
      </p:grpSp>
      <p:grpSp>
        <p:nvGrpSpPr>
          <p:cNvPr id="25" name="Gruppieren 24">
            <a:extLst>
              <a:ext uri="{FF2B5EF4-FFF2-40B4-BE49-F238E27FC236}">
                <a16:creationId xmlns:a16="http://schemas.microsoft.com/office/drawing/2014/main" id="{E29F8EB1-46FD-79C6-966B-8F1FE536276F}"/>
              </a:ext>
            </a:extLst>
          </p:cNvPr>
          <p:cNvGrpSpPr/>
          <p:nvPr/>
        </p:nvGrpSpPr>
        <p:grpSpPr>
          <a:xfrm>
            <a:off x="6800762" y="2119712"/>
            <a:ext cx="4236816" cy="752660"/>
            <a:chOff x="647700" y="2273496"/>
            <a:chExt cx="4236816" cy="891563"/>
          </a:xfrm>
        </p:grpSpPr>
        <p:sp>
          <p:nvSpPr>
            <p:cNvPr id="26" name="Inhaltsplatzhalter 2">
              <a:extLst>
                <a:ext uri="{FF2B5EF4-FFF2-40B4-BE49-F238E27FC236}">
                  <a16:creationId xmlns:a16="http://schemas.microsoft.com/office/drawing/2014/main" id="{72E0291A-80BC-4EB3-9E9F-4216575E17F5}"/>
                </a:ext>
              </a:extLst>
            </p:cNvPr>
            <p:cNvSpPr txBox="1">
              <a:spLocks/>
            </p:cNvSpPr>
            <p:nvPr/>
          </p:nvSpPr>
          <p:spPr>
            <a:xfrm>
              <a:off x="647700" y="2273496"/>
              <a:ext cx="4236816" cy="33532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100" b="1"/>
                <a:t>MASH-Auflösung nach Woche 96</a:t>
              </a:r>
            </a:p>
          </p:txBody>
        </p:sp>
        <p:sp>
          <p:nvSpPr>
            <p:cNvPr id="27" name="Inhaltsplatzhalter 2">
              <a:extLst>
                <a:ext uri="{FF2B5EF4-FFF2-40B4-BE49-F238E27FC236}">
                  <a16:creationId xmlns:a16="http://schemas.microsoft.com/office/drawing/2014/main" id="{31671EAB-C435-6B7E-1198-CF45655BBA81}"/>
                </a:ext>
              </a:extLst>
            </p:cNvPr>
            <p:cNvSpPr txBox="1">
              <a:spLocks/>
            </p:cNvSpPr>
            <p:nvPr/>
          </p:nvSpPr>
          <p:spPr>
            <a:xfrm>
              <a:off x="647700" y="2829736"/>
              <a:ext cx="4236816" cy="335323"/>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err="1"/>
                <a:t>Completers</a:t>
              </a:r>
              <a:r>
                <a:rPr lang="de-DE" sz="1200"/>
                <a:t>-Analyse</a:t>
              </a:r>
              <a:r>
                <a:rPr lang="de-DE" sz="1200" baseline="30000"/>
                <a:t>#</a:t>
              </a:r>
            </a:p>
          </p:txBody>
        </p:sp>
      </p:grpSp>
      <p:grpSp>
        <p:nvGrpSpPr>
          <p:cNvPr id="36" name="Gruppieren 35">
            <a:extLst>
              <a:ext uri="{FF2B5EF4-FFF2-40B4-BE49-F238E27FC236}">
                <a16:creationId xmlns:a16="http://schemas.microsoft.com/office/drawing/2014/main" id="{FF6C1E42-86AA-751B-A971-1771474774C0}"/>
              </a:ext>
            </a:extLst>
          </p:cNvPr>
          <p:cNvGrpSpPr/>
          <p:nvPr/>
        </p:nvGrpSpPr>
        <p:grpSpPr>
          <a:xfrm>
            <a:off x="1699360" y="4942085"/>
            <a:ext cx="3345257" cy="180178"/>
            <a:chOff x="1699360" y="5427237"/>
            <a:chExt cx="3345257" cy="180178"/>
          </a:xfrm>
        </p:grpSpPr>
        <p:sp>
          <p:nvSpPr>
            <p:cNvPr id="29" name="Textfeld 28">
              <a:extLst>
                <a:ext uri="{FF2B5EF4-FFF2-40B4-BE49-F238E27FC236}">
                  <a16:creationId xmlns:a16="http://schemas.microsoft.com/office/drawing/2014/main" id="{0D51F7C2-4279-D699-8450-CF7E807F6214}"/>
                </a:ext>
              </a:extLst>
            </p:cNvPr>
            <p:cNvSpPr txBox="1"/>
            <p:nvPr/>
          </p:nvSpPr>
          <p:spPr>
            <a:xfrm>
              <a:off x="1699360" y="5427237"/>
              <a:ext cx="282129" cy="180178"/>
            </a:xfrm>
            <a:prstGeom prst="rect">
              <a:avLst/>
            </a:prstGeom>
            <a:noFill/>
          </p:spPr>
          <p:txBody>
            <a:bodyPr wrap="none" lIns="0" tIns="0" rIns="0" bIns="0" rtlCol="0" anchor="b">
              <a:spAutoFit/>
            </a:bodyPr>
            <a:lstStyle/>
            <a:p>
              <a:pPr algn="ctr">
                <a:lnSpc>
                  <a:spcPct val="120000"/>
                </a:lnSpc>
              </a:pPr>
              <a:r>
                <a:rPr lang="de-DE" sz="1050">
                  <a:solidFill>
                    <a:schemeClr val="tx1">
                      <a:lumMod val="65000"/>
                      <a:lumOff val="35000"/>
                    </a:schemeClr>
                  </a:solidFill>
                </a:rPr>
                <a:t>W36</a:t>
              </a:r>
            </a:p>
          </p:txBody>
        </p:sp>
        <p:sp>
          <p:nvSpPr>
            <p:cNvPr id="30" name="Textfeld 29">
              <a:extLst>
                <a:ext uri="{FF2B5EF4-FFF2-40B4-BE49-F238E27FC236}">
                  <a16:creationId xmlns:a16="http://schemas.microsoft.com/office/drawing/2014/main" id="{663F390C-0017-64B3-7065-FFAAF9ED0C9C}"/>
                </a:ext>
              </a:extLst>
            </p:cNvPr>
            <p:cNvSpPr txBox="1"/>
            <p:nvPr/>
          </p:nvSpPr>
          <p:spPr>
            <a:xfrm>
              <a:off x="2183389" y="5427237"/>
              <a:ext cx="286938" cy="180178"/>
            </a:xfrm>
            <a:prstGeom prst="rect">
              <a:avLst/>
            </a:prstGeom>
            <a:noFill/>
          </p:spPr>
          <p:txBody>
            <a:bodyPr wrap="none" lIns="0" tIns="0" rIns="0" bIns="0" rtlCol="0" anchor="b">
              <a:spAutoFit/>
            </a:bodyPr>
            <a:lstStyle/>
            <a:p>
              <a:pPr algn="ctr">
                <a:lnSpc>
                  <a:spcPct val="120000"/>
                </a:lnSpc>
              </a:pPr>
              <a:r>
                <a:rPr lang="de-DE" sz="1050" b="1">
                  <a:solidFill>
                    <a:schemeClr val="tx1">
                      <a:lumMod val="65000"/>
                      <a:lumOff val="35000"/>
                    </a:schemeClr>
                  </a:solidFill>
                </a:rPr>
                <a:t>W96</a:t>
              </a:r>
            </a:p>
          </p:txBody>
        </p:sp>
        <p:sp>
          <p:nvSpPr>
            <p:cNvPr id="31" name="Textfeld 30">
              <a:extLst>
                <a:ext uri="{FF2B5EF4-FFF2-40B4-BE49-F238E27FC236}">
                  <a16:creationId xmlns:a16="http://schemas.microsoft.com/office/drawing/2014/main" id="{133E1438-8DFB-8964-827B-A28C515EECE2}"/>
                </a:ext>
              </a:extLst>
            </p:cNvPr>
            <p:cNvSpPr txBox="1"/>
            <p:nvPr/>
          </p:nvSpPr>
          <p:spPr>
            <a:xfrm>
              <a:off x="2980155" y="5427237"/>
              <a:ext cx="282129" cy="180178"/>
            </a:xfrm>
            <a:prstGeom prst="rect">
              <a:avLst/>
            </a:prstGeom>
            <a:noFill/>
          </p:spPr>
          <p:txBody>
            <a:bodyPr wrap="none" lIns="0" tIns="0" rIns="0" bIns="0" rtlCol="0" anchor="b">
              <a:spAutoFit/>
            </a:bodyPr>
            <a:lstStyle/>
            <a:p>
              <a:pPr algn="ctr">
                <a:lnSpc>
                  <a:spcPct val="120000"/>
                </a:lnSpc>
              </a:pPr>
              <a:r>
                <a:rPr lang="de-DE" sz="1050">
                  <a:solidFill>
                    <a:srgbClr val="3B97DE"/>
                  </a:solidFill>
                </a:rPr>
                <a:t>W36</a:t>
              </a:r>
            </a:p>
          </p:txBody>
        </p:sp>
        <p:sp>
          <p:nvSpPr>
            <p:cNvPr id="32" name="Textfeld 31">
              <a:extLst>
                <a:ext uri="{FF2B5EF4-FFF2-40B4-BE49-F238E27FC236}">
                  <a16:creationId xmlns:a16="http://schemas.microsoft.com/office/drawing/2014/main" id="{84A5DAD3-45D1-F10E-DCD1-8A646F72D6EF}"/>
                </a:ext>
              </a:extLst>
            </p:cNvPr>
            <p:cNvSpPr txBox="1"/>
            <p:nvPr/>
          </p:nvSpPr>
          <p:spPr>
            <a:xfrm>
              <a:off x="3476884" y="5427237"/>
              <a:ext cx="286938" cy="180178"/>
            </a:xfrm>
            <a:prstGeom prst="rect">
              <a:avLst/>
            </a:prstGeom>
            <a:noFill/>
          </p:spPr>
          <p:txBody>
            <a:bodyPr wrap="none" lIns="0" tIns="0" rIns="0" bIns="0" rtlCol="0" anchor="b">
              <a:spAutoFit/>
            </a:bodyPr>
            <a:lstStyle/>
            <a:p>
              <a:pPr algn="ctr">
                <a:lnSpc>
                  <a:spcPct val="120000"/>
                </a:lnSpc>
              </a:pPr>
              <a:r>
                <a:rPr lang="de-DE" sz="1050" b="1">
                  <a:solidFill>
                    <a:schemeClr val="bg1"/>
                  </a:solidFill>
                </a:rPr>
                <a:t>W96</a:t>
              </a:r>
            </a:p>
          </p:txBody>
        </p:sp>
        <p:sp>
          <p:nvSpPr>
            <p:cNvPr id="33" name="Textfeld 32">
              <a:extLst>
                <a:ext uri="{FF2B5EF4-FFF2-40B4-BE49-F238E27FC236}">
                  <a16:creationId xmlns:a16="http://schemas.microsoft.com/office/drawing/2014/main" id="{0D1A5BAD-8642-0BA3-3227-288D5EB9216C}"/>
                </a:ext>
              </a:extLst>
            </p:cNvPr>
            <p:cNvSpPr txBox="1"/>
            <p:nvPr/>
          </p:nvSpPr>
          <p:spPr>
            <a:xfrm>
              <a:off x="4273650" y="5427237"/>
              <a:ext cx="282129" cy="180178"/>
            </a:xfrm>
            <a:prstGeom prst="rect">
              <a:avLst/>
            </a:prstGeom>
            <a:noFill/>
          </p:spPr>
          <p:txBody>
            <a:bodyPr wrap="none" lIns="0" tIns="0" rIns="0" bIns="0" rtlCol="0" anchor="b">
              <a:spAutoFit/>
            </a:bodyPr>
            <a:lstStyle/>
            <a:p>
              <a:pPr algn="ctr">
                <a:lnSpc>
                  <a:spcPct val="120000"/>
                </a:lnSpc>
              </a:pPr>
              <a:r>
                <a:rPr lang="de-DE" sz="1050">
                  <a:solidFill>
                    <a:srgbClr val="001965"/>
                  </a:solidFill>
                </a:rPr>
                <a:t>W36</a:t>
              </a:r>
            </a:p>
          </p:txBody>
        </p:sp>
        <p:sp>
          <p:nvSpPr>
            <p:cNvPr id="34" name="Textfeld 33">
              <a:extLst>
                <a:ext uri="{FF2B5EF4-FFF2-40B4-BE49-F238E27FC236}">
                  <a16:creationId xmlns:a16="http://schemas.microsoft.com/office/drawing/2014/main" id="{1AB71271-3829-5072-9D00-97D996AE4123}"/>
                </a:ext>
              </a:extLst>
            </p:cNvPr>
            <p:cNvSpPr txBox="1"/>
            <p:nvPr/>
          </p:nvSpPr>
          <p:spPr>
            <a:xfrm>
              <a:off x="4757679" y="5427237"/>
              <a:ext cx="286938" cy="180178"/>
            </a:xfrm>
            <a:prstGeom prst="rect">
              <a:avLst/>
            </a:prstGeom>
            <a:noFill/>
          </p:spPr>
          <p:txBody>
            <a:bodyPr wrap="none" lIns="0" tIns="0" rIns="0" bIns="0" rtlCol="0" anchor="b">
              <a:spAutoFit/>
            </a:bodyPr>
            <a:lstStyle/>
            <a:p>
              <a:pPr algn="ctr">
                <a:lnSpc>
                  <a:spcPct val="120000"/>
                </a:lnSpc>
              </a:pPr>
              <a:r>
                <a:rPr lang="de-DE" sz="1050" b="1">
                  <a:solidFill>
                    <a:schemeClr val="bg1"/>
                  </a:solidFill>
                </a:rPr>
                <a:t>W96</a:t>
              </a:r>
            </a:p>
          </p:txBody>
        </p:sp>
      </p:grpSp>
    </p:spTree>
    <p:custDataLst>
      <p:tags r:id="rId1"/>
    </p:custDataLst>
    <p:extLst>
      <p:ext uri="{BB962C8B-B14F-4D97-AF65-F5344CB8AC3E}">
        <p14:creationId xmlns:p14="http://schemas.microsoft.com/office/powerpoint/2010/main" val="6836585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077B3-3F53-3472-0EB7-C63773C74B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C31334-8069-6978-758F-9862426F81B1}"/>
              </a:ext>
            </a:extLst>
          </p:cNvPr>
          <p:cNvSpPr>
            <a:spLocks noGrp="1"/>
          </p:cNvSpPr>
          <p:nvPr>
            <p:ph type="title"/>
          </p:nvPr>
        </p:nvSpPr>
        <p:spPr>
          <a:xfrm>
            <a:off x="648000" y="370092"/>
            <a:ext cx="10896000" cy="1296000"/>
          </a:xfrm>
        </p:spPr>
        <p:txBody>
          <a:bodyPr/>
          <a:lstStyle/>
          <a:p>
            <a:r>
              <a:rPr lang="de-DE" dirty="0"/>
              <a:t>NIT bestätigen histologische Verbesserung – </a:t>
            </a:r>
            <a:br>
              <a:rPr lang="de-DE" dirty="0"/>
            </a:br>
            <a:r>
              <a:rPr lang="de-DE" dirty="0"/>
              <a:t>konsistente Wirkung bis Woche 96</a:t>
            </a:r>
          </a:p>
        </p:txBody>
      </p:sp>
      <p:sp>
        <p:nvSpPr>
          <p:cNvPr id="4" name="Textplatzhalter 3">
            <a:extLst>
              <a:ext uri="{FF2B5EF4-FFF2-40B4-BE49-F238E27FC236}">
                <a16:creationId xmlns:a16="http://schemas.microsoft.com/office/drawing/2014/main" id="{F58544D0-E20F-C2AA-9FA0-3227497915CB}"/>
              </a:ext>
            </a:extLst>
          </p:cNvPr>
          <p:cNvSpPr>
            <a:spLocks noGrp="1"/>
          </p:cNvSpPr>
          <p:nvPr>
            <p:ph type="body" sz="quarter" idx="15"/>
          </p:nvPr>
        </p:nvSpPr>
        <p:spPr>
          <a:xfrm>
            <a:off x="647700" y="5818919"/>
            <a:ext cx="7534276" cy="990759"/>
          </a:xfrm>
        </p:spPr>
        <p:txBody>
          <a:bodyPr/>
          <a:lstStyle/>
          <a:p>
            <a:r>
              <a:rPr lang="de-DE" sz="900" i="1">
                <a:solidFill>
                  <a:srgbClr val="939AA7"/>
                </a:solidFill>
                <a:latin typeface="Apis For Office"/>
              </a:rPr>
              <a:t>Grafiken von Novo Nordisk nach Daten von Noureddin M. </a:t>
            </a:r>
            <a:br>
              <a:rPr lang="de-DE" sz="900">
                <a:solidFill>
                  <a:srgbClr val="939AA7"/>
                </a:solidFill>
                <a:latin typeface="Apis For Office"/>
              </a:rPr>
            </a:br>
            <a:r>
              <a:rPr lang="de-DE"/>
              <a:t>*</a:t>
            </a:r>
            <a:r>
              <a:rPr lang="de-DE" err="1"/>
              <a:t>Biopsiebestätigte</a:t>
            </a:r>
            <a:r>
              <a:rPr lang="de-DE"/>
              <a:t> kompensierte Zirrhose infolge von MASH („definitives MASH“); </a:t>
            </a:r>
            <a:r>
              <a:rPr lang="de-DE" baseline="30000"/>
              <a:t># </a:t>
            </a:r>
            <a:r>
              <a:rPr lang="de-DE" err="1"/>
              <a:t>Biopsiebestätigte</a:t>
            </a:r>
            <a:r>
              <a:rPr lang="de-DE"/>
              <a:t> kryptogene Zirrhose, die MASH zugeschrieben wird; </a:t>
            </a:r>
            <a:r>
              <a:rPr lang="de-DE" baseline="30000"/>
              <a:t>†</a:t>
            </a:r>
            <a:r>
              <a:rPr lang="de-DE" sz="900"/>
              <a:t>LS-Mittelwert und 95%-Konfidenzintervall für die Veränderung gegenüber dem Ausgangswert</a:t>
            </a:r>
            <a:r>
              <a:rPr lang="de-DE"/>
              <a:t>;</a:t>
            </a:r>
            <a:r>
              <a:rPr lang="de-DE" sz="900"/>
              <a:t> </a:t>
            </a:r>
            <a:r>
              <a:rPr lang="en-US" baseline="30000"/>
              <a:t>~</a:t>
            </a:r>
            <a:r>
              <a:rPr lang="de-DE" sz="900"/>
              <a:t>Nur gültige Messwerte; </a:t>
            </a:r>
            <a:r>
              <a:rPr lang="de-DE"/>
              <a:t>°</a:t>
            </a:r>
            <a:r>
              <a:rPr lang="de-DE" sz="900"/>
              <a:t>Absoluter LS-Mittelwert der Veränderung gegenüber dem Ausgangswert; p &lt;0,05 im Vergleich zu Placebo (MMRM).</a:t>
            </a:r>
            <a:br>
              <a:rPr lang="de-DE" sz="900">
                <a:solidFill>
                  <a:schemeClr val="tx1">
                    <a:lumMod val="65000"/>
                    <a:lumOff val="35000"/>
                  </a:schemeClr>
                </a:solidFill>
              </a:rPr>
            </a:br>
            <a:r>
              <a:rPr lang="en-US"/>
              <a:t>CI, confidence interval, </a:t>
            </a:r>
            <a:r>
              <a:rPr lang="en-US" err="1"/>
              <a:t>Konfidenzintervall</a:t>
            </a:r>
            <a:r>
              <a:rPr lang="en-US"/>
              <a:t>; </a:t>
            </a:r>
            <a:r>
              <a:rPr lang="de-DE"/>
              <a:t>ELF, </a:t>
            </a:r>
            <a:r>
              <a:rPr lang="de-DE" err="1"/>
              <a:t>enhanced</a:t>
            </a:r>
            <a:r>
              <a:rPr lang="de-DE"/>
              <a:t> </a:t>
            </a:r>
            <a:r>
              <a:rPr lang="de-DE" err="1"/>
              <a:t>liver</a:t>
            </a:r>
            <a:r>
              <a:rPr lang="de-DE"/>
              <a:t> </a:t>
            </a:r>
            <a:r>
              <a:rPr lang="de-DE" err="1"/>
              <a:t>fibrosis</a:t>
            </a:r>
            <a:r>
              <a:rPr lang="de-DE"/>
              <a:t>, erweiterte Leberfibrose</a:t>
            </a:r>
            <a:r>
              <a:rPr lang="en-US"/>
              <a:t>; </a:t>
            </a:r>
            <a:r>
              <a:rPr lang="de-DE"/>
              <a:t>EFX, </a:t>
            </a:r>
            <a:r>
              <a:rPr lang="de-DE" err="1"/>
              <a:t>Efruxifermin</a:t>
            </a:r>
            <a:r>
              <a:rPr lang="de-DE"/>
              <a:t>; GLP-1R, Glucagon-like Peptid 1-Rezeptor; LS, least </a:t>
            </a:r>
            <a:r>
              <a:rPr lang="de-DE" err="1"/>
              <a:t>squares</a:t>
            </a:r>
            <a:r>
              <a:rPr lang="de-DE"/>
              <a:t>, Methode der kleinesten Quadrate (MKQ); MASH, Metabolische Dysfunktion-assoziierte Steatohepatitis; MMRM, </a:t>
            </a:r>
            <a:r>
              <a:rPr lang="de-DE" err="1"/>
              <a:t>mixed</a:t>
            </a:r>
            <a:r>
              <a:rPr lang="de-DE"/>
              <a:t>-model </a:t>
            </a:r>
            <a:r>
              <a:rPr lang="de-DE" err="1"/>
              <a:t>repeated</a:t>
            </a:r>
            <a:r>
              <a:rPr lang="de-DE"/>
              <a:t> </a:t>
            </a:r>
            <a:r>
              <a:rPr lang="de-DE" err="1"/>
              <a:t>measures</a:t>
            </a:r>
            <a:r>
              <a:rPr lang="de-DE"/>
              <a:t>, gemischtes Model wiederholter Messungen; NIT, nicht-invasiver Test; T2D, Diabetes Typ 2.</a:t>
            </a:r>
          </a:p>
        </p:txBody>
      </p:sp>
      <p:sp>
        <p:nvSpPr>
          <p:cNvPr id="5" name="Textplatzhalter 4">
            <a:extLst>
              <a:ext uri="{FF2B5EF4-FFF2-40B4-BE49-F238E27FC236}">
                <a16:creationId xmlns:a16="http://schemas.microsoft.com/office/drawing/2014/main" id="{90F0D53F-69FD-F66C-C514-9F4BF83A1ABA}"/>
              </a:ext>
            </a:extLst>
          </p:cNvPr>
          <p:cNvSpPr>
            <a:spLocks noGrp="1"/>
          </p:cNvSpPr>
          <p:nvPr>
            <p:ph type="body" sz="quarter" idx="17"/>
          </p:nvPr>
        </p:nvSpPr>
        <p:spPr>
          <a:xfrm>
            <a:off x="8334375" y="6421288"/>
            <a:ext cx="3209924" cy="324000"/>
          </a:xfrm>
        </p:spPr>
        <p:txBody>
          <a:bodyPr/>
          <a:lstStyle/>
          <a:p>
            <a:r>
              <a:rPr lang="en-US"/>
              <a:t>Noureddin M. J Hepatol. 2025;82(Suppl.1): GS-012;</a:t>
            </a:r>
            <a:br>
              <a:rPr lang="en-US"/>
            </a:br>
            <a:r>
              <a:rPr lang="en-US"/>
              <a:t>Noureddin M. et al. N Engl J Med 2025; online ahead of print.</a:t>
            </a:r>
          </a:p>
        </p:txBody>
      </p:sp>
      <p:graphicFrame>
        <p:nvGraphicFramePr>
          <p:cNvPr id="9" name="Tabelle 8">
            <a:extLst>
              <a:ext uri="{FF2B5EF4-FFF2-40B4-BE49-F238E27FC236}">
                <a16:creationId xmlns:a16="http://schemas.microsoft.com/office/drawing/2014/main" id="{85FF00BA-63F1-BAAC-D0C2-DD8B9D87DB01}"/>
              </a:ext>
            </a:extLst>
          </p:cNvPr>
          <p:cNvGraphicFramePr>
            <a:graphicFrameLocks noGrp="1"/>
          </p:cNvGraphicFramePr>
          <p:nvPr>
            <p:extLst>
              <p:ext uri="{D42A27DB-BD31-4B8C-83A1-F6EECF244321}">
                <p14:modId xmlns:p14="http://schemas.microsoft.com/office/powerpoint/2010/main" val="1655602892"/>
              </p:ext>
            </p:extLst>
          </p:nvPr>
        </p:nvGraphicFramePr>
        <p:xfrm>
          <a:off x="647700" y="2310986"/>
          <a:ext cx="5184000" cy="3066744"/>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89918238"/>
                    </a:ext>
                  </a:extLst>
                </a:gridCol>
                <a:gridCol w="972000">
                  <a:extLst>
                    <a:ext uri="{9D8B030D-6E8A-4147-A177-3AD203B41FA5}">
                      <a16:colId xmlns:a16="http://schemas.microsoft.com/office/drawing/2014/main" val="3551535403"/>
                    </a:ext>
                  </a:extLst>
                </a:gridCol>
                <a:gridCol w="2304000">
                  <a:extLst>
                    <a:ext uri="{9D8B030D-6E8A-4147-A177-3AD203B41FA5}">
                      <a16:colId xmlns:a16="http://schemas.microsoft.com/office/drawing/2014/main" val="3904658472"/>
                    </a:ext>
                  </a:extLst>
                </a:gridCol>
                <a:gridCol w="936000">
                  <a:extLst>
                    <a:ext uri="{9D8B030D-6E8A-4147-A177-3AD203B41FA5}">
                      <a16:colId xmlns:a16="http://schemas.microsoft.com/office/drawing/2014/main" val="2835934603"/>
                    </a:ext>
                  </a:extLst>
                </a:gridCol>
              </a:tblGrid>
              <a:tr h="375864">
                <a:tc>
                  <a:txBody>
                    <a:bodyPr/>
                    <a:lstStyle/>
                    <a:p>
                      <a:pPr algn="ctr"/>
                      <a:r>
                        <a:rPr lang="de-DE" sz="900">
                          <a:solidFill>
                            <a:schemeClr val="bg1"/>
                          </a:solidFill>
                        </a:rPr>
                        <a:t>Baseline Sub-Gruppe</a:t>
                      </a:r>
                    </a:p>
                  </a:txBody>
                  <a:tcPr marL="54000" marR="54000" marT="46800" anchor="ctr">
                    <a:lnL w="12700" cap="flat" cmpd="sng" algn="ctr">
                      <a:solidFill>
                        <a:srgbClr val="001965"/>
                      </a:solidFill>
                      <a:prstDash val="solid"/>
                      <a:round/>
                      <a:headEnd type="none" w="med" len="med"/>
                      <a:tailEnd type="none" w="med" len="med"/>
                    </a:lnL>
                    <a:lnT w="12700" cap="flat" cmpd="sng" algn="ctr">
                      <a:solidFill>
                        <a:srgbClr val="001965"/>
                      </a:solidFill>
                      <a:prstDash val="solid"/>
                      <a:round/>
                      <a:headEnd type="none" w="med" len="med"/>
                      <a:tailEnd type="none" w="med" len="med"/>
                    </a:lnT>
                    <a:lnB w="12700" cap="flat" cmpd="sng" algn="ctr">
                      <a:solidFill>
                        <a:srgbClr val="001965"/>
                      </a:solidFill>
                      <a:prstDash val="solid"/>
                      <a:round/>
                      <a:headEnd type="none" w="med" len="med"/>
                      <a:tailEnd type="none" w="med" len="med"/>
                    </a:lnB>
                    <a:solidFill>
                      <a:srgbClr val="001965"/>
                    </a:solidFill>
                  </a:tcPr>
                </a:tc>
                <a:tc>
                  <a:txBody>
                    <a:bodyPr/>
                    <a:lstStyle/>
                    <a:p>
                      <a:pPr algn="ctr"/>
                      <a:r>
                        <a:rPr lang="de-DE" sz="900">
                          <a:solidFill>
                            <a:schemeClr val="bg1"/>
                          </a:solidFill>
                        </a:rPr>
                        <a:t>EFX-Dosis</a:t>
                      </a:r>
                    </a:p>
                  </a:txBody>
                  <a:tcPr marL="54000" marR="54000" marT="46800" anchor="ctr">
                    <a:lnT w="12700" cap="flat" cmpd="sng" algn="ctr">
                      <a:solidFill>
                        <a:srgbClr val="001965"/>
                      </a:solidFill>
                      <a:prstDash val="solid"/>
                      <a:round/>
                      <a:headEnd type="none" w="med" len="med"/>
                      <a:tailEnd type="none" w="med" len="med"/>
                    </a:lnT>
                    <a:lnB w="12700" cap="flat" cmpd="sng" algn="ctr">
                      <a:solidFill>
                        <a:srgbClr val="001965"/>
                      </a:solidFill>
                      <a:prstDash val="solid"/>
                      <a:round/>
                      <a:headEnd type="none" w="med" len="med"/>
                      <a:tailEnd type="none" w="med" len="med"/>
                    </a:lnB>
                    <a:solidFill>
                      <a:srgbClr val="001965"/>
                    </a:solidFill>
                  </a:tcPr>
                </a:tc>
                <a:tc gridSpan="2">
                  <a:txBody>
                    <a:bodyPr/>
                    <a:lstStyle/>
                    <a:p>
                      <a:pPr algn="ctr"/>
                      <a:r>
                        <a:rPr lang="de-DE" sz="900">
                          <a:solidFill>
                            <a:schemeClr val="bg1"/>
                          </a:solidFill>
                        </a:rPr>
                        <a:t>Geschätzte Differenz der Anteile</a:t>
                      </a:r>
                      <a:br>
                        <a:rPr lang="de-DE" sz="900">
                          <a:solidFill>
                            <a:schemeClr val="bg1"/>
                          </a:solidFill>
                        </a:rPr>
                      </a:br>
                      <a:r>
                        <a:rPr lang="de-DE" sz="900">
                          <a:solidFill>
                            <a:schemeClr val="bg1"/>
                          </a:solidFill>
                        </a:rPr>
                        <a:t>(95 % CI) für EFX vs. Placebo</a:t>
                      </a:r>
                    </a:p>
                  </a:txBody>
                  <a:tcPr marL="54000" marR="54000" marT="46800" anchor="ctr">
                    <a:lnR w="12700" cap="flat" cmpd="sng" algn="ctr">
                      <a:solidFill>
                        <a:srgbClr val="001965"/>
                      </a:solidFill>
                      <a:prstDash val="solid"/>
                      <a:round/>
                      <a:headEnd type="none" w="med" len="med"/>
                      <a:tailEnd type="none" w="med" len="med"/>
                    </a:lnR>
                    <a:lnT w="12700" cap="flat" cmpd="sng" algn="ctr">
                      <a:solidFill>
                        <a:srgbClr val="001965"/>
                      </a:solidFill>
                      <a:prstDash val="solid"/>
                      <a:round/>
                      <a:headEnd type="none" w="med" len="med"/>
                      <a:tailEnd type="none" w="med" len="med"/>
                    </a:lnT>
                    <a:lnB w="12700" cap="flat" cmpd="sng" algn="ctr">
                      <a:solidFill>
                        <a:srgbClr val="001965"/>
                      </a:solidFill>
                      <a:prstDash val="solid"/>
                      <a:round/>
                      <a:headEnd type="none" w="med" len="med"/>
                      <a:tailEnd type="none" w="med" len="med"/>
                    </a:lnB>
                    <a:solidFill>
                      <a:srgbClr val="001965"/>
                    </a:solidFill>
                  </a:tcPr>
                </a:tc>
                <a:tc hMerge="1">
                  <a:txBody>
                    <a:bodyPr/>
                    <a:lstStyle/>
                    <a:p>
                      <a:pPr algn="ctr"/>
                      <a:endParaRPr lang="de-DE" sz="1200">
                        <a:solidFill>
                          <a:schemeClr val="bg1"/>
                        </a:solidFill>
                      </a:endParaRPr>
                    </a:p>
                  </a:txBody>
                  <a:tcPr marL="54000" marR="54000" marT="46800" anchor="ctr">
                    <a:lnB w="38100" cmpd="sng">
                      <a:noFill/>
                    </a:lnB>
                    <a:solidFill>
                      <a:srgbClr val="001965"/>
                    </a:solidFill>
                  </a:tcPr>
                </a:tc>
                <a:extLst>
                  <a:ext uri="{0D108BD9-81ED-4DB2-BD59-A6C34878D82A}">
                    <a16:rowId xmlns:a16="http://schemas.microsoft.com/office/drawing/2014/main" val="3076573075"/>
                  </a:ext>
                </a:extLst>
              </a:tr>
              <a:tr h="325867">
                <a:tc>
                  <a:txBody>
                    <a:bodyPr/>
                    <a:lstStyle/>
                    <a:p>
                      <a:pPr algn="ctr"/>
                      <a:r>
                        <a:rPr lang="de-DE" sz="800" b="0"/>
                        <a:t>Zirrhose durch MASH*</a:t>
                      </a:r>
                      <a:endParaRPr lang="de-DE" sz="800" b="0" baseline="30000"/>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196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28 mg (n=32</a:t>
                      </a:r>
                      <a:br>
                        <a:rPr lang="de-DE" sz="800" b="0"/>
                      </a:br>
                      <a:r>
                        <a:rPr lang="de-DE" sz="800" b="0"/>
                        <a:t>50 mg (n=49)</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196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196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16,4 (-3,7; 36,4)</a:t>
                      </a:r>
                      <a:br>
                        <a:rPr lang="de-DE" sz="800" b="0"/>
                      </a:br>
                      <a:r>
                        <a:rPr lang="de-DE" sz="800" b="0"/>
                        <a:t>18,5 (-1,4; 38,5)</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196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9860105"/>
                  </a:ext>
                </a:extLst>
              </a:tr>
              <a:tr h="325867">
                <a:tc>
                  <a:txBody>
                    <a:bodyPr/>
                    <a:lstStyle/>
                    <a:p>
                      <a:pPr algn="ctr"/>
                      <a:r>
                        <a:rPr lang="de-DE" sz="800" b="0"/>
                        <a:t>Kryptogene Zirrhose</a:t>
                      </a:r>
                      <a:r>
                        <a:rPr lang="de-DE" sz="800" baseline="30000"/>
                        <a:t>#</a:t>
                      </a:r>
                      <a:endParaRPr lang="de-DE" sz="800" b="0" baseline="30000"/>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800" b="0"/>
                        <a:t>28 mg (n=9)</a:t>
                      </a:r>
                      <a:br>
                        <a:rPr lang="de-DE" sz="800" b="0"/>
                      </a:br>
                      <a:r>
                        <a:rPr lang="de-DE" sz="800" b="0"/>
                        <a:t>50 mg (n=6)</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10,2 (-21,3; 41,6)</a:t>
                      </a:r>
                    </a:p>
                    <a:p>
                      <a:pPr algn="ctr"/>
                      <a:r>
                        <a:rPr lang="de-DE" sz="800" b="0"/>
                        <a:t>33,1 (-0,4; 66,6)</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7239105"/>
                  </a:ext>
                </a:extLst>
              </a:tr>
              <a:tr h="325867">
                <a:tc>
                  <a:txBody>
                    <a:bodyPr/>
                    <a:lstStyle/>
                    <a:p>
                      <a:pPr algn="ctr"/>
                      <a:r>
                        <a:rPr lang="de-DE" sz="800" b="0"/>
                        <a:t>T2D</a:t>
                      </a:r>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28 mg (n=33)</a:t>
                      </a:r>
                      <a:br>
                        <a:rPr lang="de-DE" sz="800" b="0"/>
                      </a:br>
                      <a:r>
                        <a:rPr lang="de-DE" sz="800" b="0"/>
                        <a:t>50 mg (n=36)</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9,2 (-10,1; 28.5)</a:t>
                      </a:r>
                    </a:p>
                    <a:p>
                      <a:pPr algn="ctr"/>
                      <a:r>
                        <a:rPr lang="de-DE" sz="800" b="0"/>
                        <a:t>21,2 (1,4; 41,0)</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338050"/>
                  </a:ext>
                </a:extLst>
              </a:tr>
              <a:tr h="325867">
                <a:tc>
                  <a:txBody>
                    <a:bodyPr/>
                    <a:lstStyle/>
                    <a:p>
                      <a:pPr algn="ctr"/>
                      <a:r>
                        <a:rPr lang="de-DE" sz="800" b="0"/>
                        <a:t>Kein T2D</a:t>
                      </a:r>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B"/>
                    </a:solidFill>
                  </a:tcPr>
                </a:tc>
                <a:tc>
                  <a:txBody>
                    <a:bodyPr/>
                    <a:lstStyle/>
                    <a:p>
                      <a:pPr algn="ctr"/>
                      <a:r>
                        <a:rPr lang="de-DE" sz="800" b="0"/>
                        <a:t>28 mg (n=8)</a:t>
                      </a:r>
                      <a:br>
                        <a:rPr lang="de-DE" sz="800" b="0"/>
                      </a:br>
                      <a:r>
                        <a:rPr lang="de-DE" sz="800" b="0"/>
                        <a:t>50 mg (n=10)</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B"/>
                    </a:solidFill>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B"/>
                    </a:solidFill>
                  </a:tcPr>
                </a:tc>
                <a:tc>
                  <a:txBody>
                    <a:bodyPr/>
                    <a:lstStyle/>
                    <a:p>
                      <a:pPr algn="ctr"/>
                      <a:r>
                        <a:rPr lang="de-DE" sz="800" b="0"/>
                        <a:t>32,0 (2,8, 66,7)</a:t>
                      </a:r>
                    </a:p>
                    <a:p>
                      <a:pPr algn="ctr"/>
                      <a:r>
                        <a:rPr lang="de-DE" sz="800" b="0"/>
                        <a:t>25,6 (-8,6, 59,8)</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B"/>
                    </a:solidFill>
                  </a:tcPr>
                </a:tc>
                <a:extLst>
                  <a:ext uri="{0D108BD9-81ED-4DB2-BD59-A6C34878D82A}">
                    <a16:rowId xmlns:a16="http://schemas.microsoft.com/office/drawing/2014/main" val="4279445201"/>
                  </a:ext>
                </a:extLst>
              </a:tr>
              <a:tr h="325867">
                <a:tc>
                  <a:txBody>
                    <a:bodyPr/>
                    <a:lstStyle/>
                    <a:p>
                      <a:pPr algn="ctr"/>
                      <a:r>
                        <a:rPr lang="de-DE" sz="800" b="0"/>
                        <a:t>Mit GLP-1 RA</a:t>
                      </a:r>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28 mg (n=9)</a:t>
                      </a:r>
                      <a:br>
                        <a:rPr lang="de-DE" sz="800" b="0"/>
                      </a:br>
                      <a:r>
                        <a:rPr lang="de-DE" sz="800" b="0"/>
                        <a:t>50 mg (n=17)</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19,1 (-15,9; 54,2)</a:t>
                      </a:r>
                    </a:p>
                    <a:p>
                      <a:pPr algn="ctr"/>
                      <a:r>
                        <a:rPr lang="de-DE" sz="800" b="0"/>
                        <a:t>14,3 (-17,6; 46,2)</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2163499"/>
                  </a:ext>
                </a:extLst>
              </a:tr>
              <a:tr h="325867">
                <a:tc>
                  <a:txBody>
                    <a:bodyPr/>
                    <a:lstStyle/>
                    <a:p>
                      <a:pPr algn="ctr"/>
                      <a:r>
                        <a:rPr lang="de-DE" sz="800" b="0"/>
                        <a:t>Ohne GLP-1 RA</a:t>
                      </a:r>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28 mg (n=32)</a:t>
                      </a:r>
                      <a:br>
                        <a:rPr lang="de-DE" sz="800" b="0"/>
                      </a:br>
                      <a:r>
                        <a:rPr lang="de-DE" sz="800" b="0"/>
                        <a:t>50 mg (n=29)</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11,6 (-7,7; 30,8)</a:t>
                      </a:r>
                    </a:p>
                    <a:p>
                      <a:pPr algn="ctr"/>
                      <a:r>
                        <a:rPr lang="de-DE" sz="800" b="0"/>
                        <a:t>25,5 (5,1; 45,9)</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0632042"/>
                  </a:ext>
                </a:extLst>
              </a:tr>
              <a:tr h="325867">
                <a:tc>
                  <a:txBody>
                    <a:bodyPr/>
                    <a:lstStyle/>
                    <a:p>
                      <a:pPr algn="ctr"/>
                      <a:r>
                        <a:rPr lang="de-DE" sz="800" b="0"/>
                        <a:t> Mit Statin</a:t>
                      </a:r>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28 mg (n=17)</a:t>
                      </a:r>
                      <a:br>
                        <a:rPr lang="de-DE" sz="800" b="0"/>
                      </a:br>
                      <a:r>
                        <a:rPr lang="de-DE" sz="800" b="0"/>
                        <a:t>50 mg (n=19)</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9,9 (-16,4; 36,3)</a:t>
                      </a:r>
                      <a:br>
                        <a:rPr lang="de-DE" sz="800" b="0"/>
                      </a:br>
                      <a:r>
                        <a:rPr lang="de-DE" sz="800" b="0"/>
                        <a:t>23,2 (-3,3; 49,8)</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0678502"/>
                  </a:ext>
                </a:extLst>
              </a:tr>
              <a:tr h="207481">
                <a:tc>
                  <a:txBody>
                    <a:bodyPr/>
                    <a:lstStyle/>
                    <a:p>
                      <a:pPr algn="ctr"/>
                      <a:r>
                        <a:rPr lang="de-DE" sz="800" b="0"/>
                        <a:t>Ohne Statin</a:t>
                      </a:r>
                    </a:p>
                  </a:txBody>
                  <a:tcPr marL="54000" marR="54000" marT="4680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28 mg (n=24)</a:t>
                      </a:r>
                      <a:br>
                        <a:rPr lang="de-DE" sz="800" b="0"/>
                      </a:br>
                      <a:r>
                        <a:rPr lang="de-DE" sz="800" b="0"/>
                        <a:t>50 mg (n=27)</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b="0"/>
                    </a:p>
                  </a:txBody>
                  <a:tcPr marL="54000" marR="54000" marT="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b="0"/>
                        <a:t>20,2 (-2,2; 42,5)</a:t>
                      </a:r>
                      <a:br>
                        <a:rPr lang="de-DE" sz="800" b="0"/>
                      </a:br>
                      <a:r>
                        <a:rPr lang="de-DE" sz="800" b="0"/>
                        <a:t>19,4 (-3,5; 42,2)</a:t>
                      </a:r>
                    </a:p>
                  </a:txBody>
                  <a:tcPr marL="54000" marR="54000" marT="4680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4163343"/>
                  </a:ext>
                </a:extLst>
              </a:tr>
            </a:tbl>
          </a:graphicData>
        </a:graphic>
      </p:graphicFrame>
      <p:sp>
        <p:nvSpPr>
          <p:cNvPr id="10" name="Inhaltsplatzhalter 2">
            <a:extLst>
              <a:ext uri="{FF2B5EF4-FFF2-40B4-BE49-F238E27FC236}">
                <a16:creationId xmlns:a16="http://schemas.microsoft.com/office/drawing/2014/main" id="{3CC4633E-5C5E-0A4E-C65C-006917AFFD02}"/>
              </a:ext>
            </a:extLst>
          </p:cNvPr>
          <p:cNvSpPr txBox="1">
            <a:spLocks/>
          </p:cNvSpPr>
          <p:nvPr/>
        </p:nvSpPr>
        <p:spPr>
          <a:xfrm>
            <a:off x="647700" y="1819463"/>
            <a:ext cx="5184000" cy="335323"/>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t>Konsistentes Ansprechen mehrerer Baseline-Subgruppen für den primären histologischen Endpunkt in Woche 96</a:t>
            </a:r>
            <a:endParaRPr lang="de-DE" sz="1200" b="1" baseline="30000"/>
          </a:p>
        </p:txBody>
      </p:sp>
      <p:sp>
        <p:nvSpPr>
          <p:cNvPr id="12" name="Inhaltsplatzhalter 2">
            <a:extLst>
              <a:ext uri="{FF2B5EF4-FFF2-40B4-BE49-F238E27FC236}">
                <a16:creationId xmlns:a16="http://schemas.microsoft.com/office/drawing/2014/main" id="{51AA0496-DEA3-BE42-679C-2EB60FF27C92}"/>
              </a:ext>
            </a:extLst>
          </p:cNvPr>
          <p:cNvSpPr txBox="1">
            <a:spLocks/>
          </p:cNvSpPr>
          <p:nvPr/>
        </p:nvSpPr>
        <p:spPr>
          <a:xfrm>
            <a:off x="6250845" y="1819463"/>
            <a:ext cx="4874009" cy="335323"/>
          </a:xfrm>
          <a:prstGeom prst="rect">
            <a:avLst/>
          </a:prstGeom>
        </p:spPr>
        <p:txBody>
          <a:bodyPr vert="horz" lIns="0" tIns="0" rIns="0" bIns="0" rtlCol="0" anchor="t">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200" b="1"/>
              <a:t>Zeitverlauf für nicht-invasive Fibrose-Tests (NIT) bestätigt histologische Verbesserung bei Zirrhose</a:t>
            </a:r>
            <a:endParaRPr lang="de-DE" sz="1200" b="1" baseline="30000"/>
          </a:p>
        </p:txBody>
      </p:sp>
      <p:grpSp>
        <p:nvGrpSpPr>
          <p:cNvPr id="3" name="Gruppieren 2">
            <a:extLst>
              <a:ext uri="{FF2B5EF4-FFF2-40B4-BE49-F238E27FC236}">
                <a16:creationId xmlns:a16="http://schemas.microsoft.com/office/drawing/2014/main" id="{9E84CCF1-F415-D17E-6550-D0813E988A4B}"/>
              </a:ext>
            </a:extLst>
          </p:cNvPr>
          <p:cNvGrpSpPr/>
          <p:nvPr/>
        </p:nvGrpSpPr>
        <p:grpSpPr>
          <a:xfrm>
            <a:off x="2593867" y="2700344"/>
            <a:ext cx="2275848" cy="2897195"/>
            <a:chOff x="2593867" y="2700344"/>
            <a:chExt cx="2275848" cy="2897195"/>
          </a:xfrm>
        </p:grpSpPr>
        <p:grpSp>
          <p:nvGrpSpPr>
            <p:cNvPr id="48" name="Gruppieren 47">
              <a:extLst>
                <a:ext uri="{FF2B5EF4-FFF2-40B4-BE49-F238E27FC236}">
                  <a16:creationId xmlns:a16="http://schemas.microsoft.com/office/drawing/2014/main" id="{9280426C-4EFB-57AE-17E9-243133E01316}"/>
                </a:ext>
              </a:extLst>
            </p:cNvPr>
            <p:cNvGrpSpPr/>
            <p:nvPr/>
          </p:nvGrpSpPr>
          <p:grpSpPr>
            <a:xfrm>
              <a:off x="2593867" y="5360615"/>
              <a:ext cx="237244" cy="223237"/>
              <a:chOff x="2852917" y="5655039"/>
              <a:chExt cx="237244" cy="223237"/>
            </a:xfrm>
          </p:grpSpPr>
          <p:sp>
            <p:nvSpPr>
              <p:cNvPr id="25" name="Textfeld 24">
                <a:extLst>
                  <a:ext uri="{FF2B5EF4-FFF2-40B4-BE49-F238E27FC236}">
                    <a16:creationId xmlns:a16="http://schemas.microsoft.com/office/drawing/2014/main" id="{DA8E2393-09C8-2EDD-1DAD-D17689917B98}"/>
                  </a:ext>
                </a:extLst>
              </p:cNvPr>
              <p:cNvSpPr txBox="1"/>
              <p:nvPr/>
            </p:nvSpPr>
            <p:spPr>
              <a:xfrm>
                <a:off x="2852917" y="5723169"/>
                <a:ext cx="237244" cy="155107"/>
              </a:xfrm>
              <a:prstGeom prst="rect">
                <a:avLst/>
              </a:prstGeom>
              <a:noFill/>
            </p:spPr>
            <p:txBody>
              <a:bodyPr wrap="none" lIns="0" tIns="0" rIns="0" bIns="0" rtlCol="0">
                <a:spAutoFit/>
              </a:bodyPr>
              <a:lstStyle/>
              <a:p>
                <a:pPr algn="ctr">
                  <a:lnSpc>
                    <a:spcPct val="120000"/>
                  </a:lnSpc>
                </a:pPr>
                <a:r>
                  <a:rPr lang="de-DE" sz="900">
                    <a:solidFill>
                      <a:schemeClr val="tx1">
                        <a:lumMod val="65000"/>
                        <a:lumOff val="35000"/>
                      </a:schemeClr>
                    </a:solidFill>
                  </a:rPr>
                  <a:t>-25,0</a:t>
                </a:r>
              </a:p>
            </p:txBody>
          </p:sp>
          <p:cxnSp>
            <p:nvCxnSpPr>
              <p:cNvPr id="27" name="Gerade Verbindung 26">
                <a:extLst>
                  <a:ext uri="{FF2B5EF4-FFF2-40B4-BE49-F238E27FC236}">
                    <a16:creationId xmlns:a16="http://schemas.microsoft.com/office/drawing/2014/main" id="{D0539633-A3DE-24C6-834E-33FB184EE5E8}"/>
                  </a:ext>
                </a:extLst>
              </p:cNvPr>
              <p:cNvCxnSpPr>
                <a:cxnSpLocks/>
              </p:cNvCxnSpPr>
              <p:nvPr/>
            </p:nvCxnSpPr>
            <p:spPr>
              <a:xfrm>
                <a:off x="2971361" y="5655039"/>
                <a:ext cx="0" cy="95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24BC7FDA-D196-52F5-206E-E35BD7C86252}"/>
                </a:ext>
              </a:extLst>
            </p:cNvPr>
            <p:cNvGrpSpPr/>
            <p:nvPr/>
          </p:nvGrpSpPr>
          <p:grpSpPr>
            <a:xfrm>
              <a:off x="3666335" y="5360615"/>
              <a:ext cx="201978" cy="223237"/>
              <a:chOff x="3638978" y="5655039"/>
              <a:chExt cx="201978" cy="223237"/>
            </a:xfrm>
          </p:grpSpPr>
          <p:cxnSp>
            <p:nvCxnSpPr>
              <p:cNvPr id="32" name="Gerade Verbindung 31">
                <a:extLst>
                  <a:ext uri="{FF2B5EF4-FFF2-40B4-BE49-F238E27FC236}">
                    <a16:creationId xmlns:a16="http://schemas.microsoft.com/office/drawing/2014/main" id="{AB9B432C-EFAA-377C-95DC-99976392C215}"/>
                  </a:ext>
                </a:extLst>
              </p:cNvPr>
              <p:cNvCxnSpPr>
                <a:cxnSpLocks/>
              </p:cNvCxnSpPr>
              <p:nvPr/>
            </p:nvCxnSpPr>
            <p:spPr>
              <a:xfrm>
                <a:off x="3738749" y="5655039"/>
                <a:ext cx="0" cy="95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0C5BC5F2-F267-97BF-B01A-6CB51E8836B6}"/>
                  </a:ext>
                </a:extLst>
              </p:cNvPr>
              <p:cNvSpPr txBox="1"/>
              <p:nvPr/>
            </p:nvSpPr>
            <p:spPr>
              <a:xfrm>
                <a:off x="3638978" y="5723169"/>
                <a:ext cx="201978" cy="155107"/>
              </a:xfrm>
              <a:prstGeom prst="rect">
                <a:avLst/>
              </a:prstGeom>
              <a:noFill/>
            </p:spPr>
            <p:txBody>
              <a:bodyPr wrap="none" lIns="0" tIns="0" rIns="0" bIns="0" rtlCol="0">
                <a:spAutoFit/>
              </a:bodyPr>
              <a:lstStyle/>
              <a:p>
                <a:pPr algn="ctr">
                  <a:lnSpc>
                    <a:spcPct val="120000"/>
                  </a:lnSpc>
                </a:pPr>
                <a:r>
                  <a:rPr lang="de-DE" sz="900">
                    <a:solidFill>
                      <a:schemeClr val="tx1">
                        <a:lumMod val="65000"/>
                        <a:lumOff val="35000"/>
                      </a:schemeClr>
                    </a:solidFill>
                  </a:rPr>
                  <a:t>25,0</a:t>
                </a:r>
              </a:p>
            </p:txBody>
          </p:sp>
        </p:grpSp>
        <p:grpSp>
          <p:nvGrpSpPr>
            <p:cNvPr id="51" name="Gruppieren 50">
              <a:extLst>
                <a:ext uri="{FF2B5EF4-FFF2-40B4-BE49-F238E27FC236}">
                  <a16:creationId xmlns:a16="http://schemas.microsoft.com/office/drawing/2014/main" id="{3418C1A1-F477-7250-AF12-6BB1490FD51D}"/>
                </a:ext>
              </a:extLst>
            </p:cNvPr>
            <p:cNvGrpSpPr/>
            <p:nvPr/>
          </p:nvGrpSpPr>
          <p:grpSpPr>
            <a:xfrm>
              <a:off x="4167036" y="5360615"/>
              <a:ext cx="201978" cy="223237"/>
              <a:chOff x="4023281" y="5655039"/>
              <a:chExt cx="201978" cy="223237"/>
            </a:xfrm>
          </p:grpSpPr>
          <p:cxnSp>
            <p:nvCxnSpPr>
              <p:cNvPr id="33" name="Gerade Verbindung 32">
                <a:extLst>
                  <a:ext uri="{FF2B5EF4-FFF2-40B4-BE49-F238E27FC236}">
                    <a16:creationId xmlns:a16="http://schemas.microsoft.com/office/drawing/2014/main" id="{2F21A6E1-B4CD-B973-941F-76F571771E2C}"/>
                  </a:ext>
                </a:extLst>
              </p:cNvPr>
              <p:cNvCxnSpPr>
                <a:cxnSpLocks/>
              </p:cNvCxnSpPr>
              <p:nvPr/>
            </p:nvCxnSpPr>
            <p:spPr>
              <a:xfrm>
                <a:off x="4122443" y="5655039"/>
                <a:ext cx="0" cy="95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F72FAE57-80FD-2901-F873-202C02BB07F2}"/>
                  </a:ext>
                </a:extLst>
              </p:cNvPr>
              <p:cNvSpPr txBox="1"/>
              <p:nvPr/>
            </p:nvSpPr>
            <p:spPr>
              <a:xfrm>
                <a:off x="4023281" y="5723169"/>
                <a:ext cx="201978" cy="155107"/>
              </a:xfrm>
              <a:prstGeom prst="rect">
                <a:avLst/>
              </a:prstGeom>
              <a:noFill/>
            </p:spPr>
            <p:txBody>
              <a:bodyPr wrap="none" lIns="0" tIns="0" rIns="0" bIns="0" rtlCol="0">
                <a:spAutoFit/>
              </a:bodyPr>
              <a:lstStyle/>
              <a:p>
                <a:pPr algn="ctr">
                  <a:lnSpc>
                    <a:spcPct val="120000"/>
                  </a:lnSpc>
                </a:pPr>
                <a:r>
                  <a:rPr lang="de-DE" sz="900">
                    <a:solidFill>
                      <a:schemeClr val="tx1">
                        <a:lumMod val="65000"/>
                        <a:lumOff val="35000"/>
                      </a:schemeClr>
                    </a:solidFill>
                  </a:rPr>
                  <a:t>50,0</a:t>
                </a:r>
              </a:p>
            </p:txBody>
          </p:sp>
        </p:grpSp>
        <p:grpSp>
          <p:nvGrpSpPr>
            <p:cNvPr id="52" name="Gruppieren 51">
              <a:extLst>
                <a:ext uri="{FF2B5EF4-FFF2-40B4-BE49-F238E27FC236}">
                  <a16:creationId xmlns:a16="http://schemas.microsoft.com/office/drawing/2014/main" id="{D34D6466-B3F4-D656-39A7-F83183039D07}"/>
                </a:ext>
              </a:extLst>
            </p:cNvPr>
            <p:cNvGrpSpPr/>
            <p:nvPr/>
          </p:nvGrpSpPr>
          <p:grpSpPr>
            <a:xfrm>
              <a:off x="4667737" y="5360615"/>
              <a:ext cx="201978" cy="223237"/>
              <a:chOff x="4407584" y="5655039"/>
              <a:chExt cx="201978" cy="223237"/>
            </a:xfrm>
          </p:grpSpPr>
          <p:cxnSp>
            <p:nvCxnSpPr>
              <p:cNvPr id="34" name="Gerade Verbindung 33">
                <a:extLst>
                  <a:ext uri="{FF2B5EF4-FFF2-40B4-BE49-F238E27FC236}">
                    <a16:creationId xmlns:a16="http://schemas.microsoft.com/office/drawing/2014/main" id="{F5C9D12C-51EC-2E27-AC54-04E6B30A5D17}"/>
                  </a:ext>
                </a:extLst>
              </p:cNvPr>
              <p:cNvCxnSpPr>
                <a:cxnSpLocks/>
              </p:cNvCxnSpPr>
              <p:nvPr/>
            </p:nvCxnSpPr>
            <p:spPr>
              <a:xfrm>
                <a:off x="4506137" y="5655039"/>
                <a:ext cx="0" cy="95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ABC302C2-F788-81BC-C7A5-65D73ED9EF7E}"/>
                  </a:ext>
                </a:extLst>
              </p:cNvPr>
              <p:cNvSpPr txBox="1"/>
              <p:nvPr/>
            </p:nvSpPr>
            <p:spPr>
              <a:xfrm>
                <a:off x="4407584" y="5723169"/>
                <a:ext cx="201978" cy="155107"/>
              </a:xfrm>
              <a:prstGeom prst="rect">
                <a:avLst/>
              </a:prstGeom>
              <a:noFill/>
            </p:spPr>
            <p:txBody>
              <a:bodyPr wrap="none" lIns="0" tIns="0" rIns="0" bIns="0" rtlCol="0">
                <a:spAutoFit/>
              </a:bodyPr>
              <a:lstStyle/>
              <a:p>
                <a:pPr algn="ctr">
                  <a:lnSpc>
                    <a:spcPct val="120000"/>
                  </a:lnSpc>
                </a:pPr>
                <a:r>
                  <a:rPr lang="de-DE" sz="900">
                    <a:solidFill>
                      <a:schemeClr val="tx1">
                        <a:lumMod val="65000"/>
                        <a:lumOff val="35000"/>
                      </a:schemeClr>
                    </a:solidFill>
                  </a:rPr>
                  <a:t>75,0</a:t>
                </a:r>
              </a:p>
            </p:txBody>
          </p:sp>
        </p:grpSp>
        <p:grpSp>
          <p:nvGrpSpPr>
            <p:cNvPr id="49" name="Gruppieren 48">
              <a:extLst>
                <a:ext uri="{FF2B5EF4-FFF2-40B4-BE49-F238E27FC236}">
                  <a16:creationId xmlns:a16="http://schemas.microsoft.com/office/drawing/2014/main" id="{2FFB52DE-5048-E8E5-5F24-C7F54F0E8859}"/>
                </a:ext>
              </a:extLst>
            </p:cNvPr>
            <p:cNvGrpSpPr/>
            <p:nvPr/>
          </p:nvGrpSpPr>
          <p:grpSpPr>
            <a:xfrm>
              <a:off x="3130012" y="2700344"/>
              <a:ext cx="237600" cy="2897195"/>
              <a:chOff x="3234486" y="2981081"/>
              <a:chExt cx="237600" cy="2897195"/>
            </a:xfrm>
          </p:grpSpPr>
          <p:cxnSp>
            <p:nvCxnSpPr>
              <p:cNvPr id="31" name="Gerade Verbindung 30">
                <a:extLst>
                  <a:ext uri="{FF2B5EF4-FFF2-40B4-BE49-F238E27FC236}">
                    <a16:creationId xmlns:a16="http://schemas.microsoft.com/office/drawing/2014/main" id="{0F8407FF-9D60-D9C1-47F4-3908541E7757}"/>
                  </a:ext>
                </a:extLst>
              </p:cNvPr>
              <p:cNvCxnSpPr>
                <a:cxnSpLocks/>
              </p:cNvCxnSpPr>
              <p:nvPr/>
            </p:nvCxnSpPr>
            <p:spPr>
              <a:xfrm>
                <a:off x="3355055" y="5641352"/>
                <a:ext cx="0" cy="95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A33017BB-E0DF-B182-C31F-E5E1596BAE3E}"/>
                  </a:ext>
                </a:extLst>
              </p:cNvPr>
              <p:cNvSpPr txBox="1"/>
              <p:nvPr/>
            </p:nvSpPr>
            <p:spPr>
              <a:xfrm>
                <a:off x="3234486" y="5723169"/>
                <a:ext cx="237600" cy="155107"/>
              </a:xfrm>
              <a:prstGeom prst="rect">
                <a:avLst/>
              </a:prstGeom>
              <a:noFill/>
            </p:spPr>
            <p:txBody>
              <a:bodyPr wrap="none" lIns="0" tIns="0" rIns="0" bIns="0" rtlCol="0">
                <a:spAutoFit/>
              </a:bodyPr>
              <a:lstStyle/>
              <a:p>
                <a:pPr algn="ctr">
                  <a:lnSpc>
                    <a:spcPct val="120000"/>
                  </a:lnSpc>
                </a:pPr>
                <a:r>
                  <a:rPr lang="de-DE" sz="900">
                    <a:solidFill>
                      <a:schemeClr val="tx1">
                        <a:lumMod val="65000"/>
                        <a:lumOff val="35000"/>
                      </a:schemeClr>
                    </a:solidFill>
                  </a:rPr>
                  <a:t>0</a:t>
                </a:r>
              </a:p>
            </p:txBody>
          </p:sp>
          <p:cxnSp>
            <p:nvCxnSpPr>
              <p:cNvPr id="43" name="Gerade Verbindung 42">
                <a:extLst>
                  <a:ext uri="{FF2B5EF4-FFF2-40B4-BE49-F238E27FC236}">
                    <a16:creationId xmlns:a16="http://schemas.microsoft.com/office/drawing/2014/main" id="{422E9122-52E3-D31C-A1D4-289F60D88CEF}"/>
                  </a:ext>
                </a:extLst>
              </p:cNvPr>
              <p:cNvCxnSpPr>
                <a:cxnSpLocks/>
                <a:endCxn id="9" idx="2"/>
              </p:cNvCxnSpPr>
              <p:nvPr/>
            </p:nvCxnSpPr>
            <p:spPr>
              <a:xfrm flipH="1">
                <a:off x="3344174" y="2981081"/>
                <a:ext cx="9112" cy="2677386"/>
              </a:xfrm>
              <a:prstGeom prst="line">
                <a:avLst/>
              </a:prstGeom>
              <a:ln w="12700">
                <a:solidFill>
                  <a:srgbClr val="A9B0C2"/>
                </a:solidFill>
                <a:prstDash val="dash"/>
              </a:ln>
            </p:spPr>
            <p:style>
              <a:lnRef idx="1">
                <a:schemeClr val="accent1"/>
              </a:lnRef>
              <a:fillRef idx="0">
                <a:schemeClr val="accent1"/>
              </a:fillRef>
              <a:effectRef idx="0">
                <a:schemeClr val="accent1"/>
              </a:effectRef>
              <a:fontRef idx="minor">
                <a:schemeClr val="tx1"/>
              </a:fontRef>
            </p:style>
          </p:cxnSp>
        </p:grpSp>
        <p:grpSp>
          <p:nvGrpSpPr>
            <p:cNvPr id="71" name="Gruppieren 70">
              <a:extLst>
                <a:ext uri="{FF2B5EF4-FFF2-40B4-BE49-F238E27FC236}">
                  <a16:creationId xmlns:a16="http://schemas.microsoft.com/office/drawing/2014/main" id="{888EF750-DA48-2371-89AA-919F849370D7}"/>
                </a:ext>
              </a:extLst>
            </p:cNvPr>
            <p:cNvGrpSpPr/>
            <p:nvPr/>
          </p:nvGrpSpPr>
          <p:grpSpPr>
            <a:xfrm>
              <a:off x="3130012" y="5118405"/>
              <a:ext cx="1027318" cy="155879"/>
              <a:chOff x="3130012" y="5337640"/>
              <a:chExt cx="1027318" cy="155879"/>
            </a:xfrm>
          </p:grpSpPr>
          <p:grpSp>
            <p:nvGrpSpPr>
              <p:cNvPr id="70" name="Gruppieren 69">
                <a:extLst>
                  <a:ext uri="{FF2B5EF4-FFF2-40B4-BE49-F238E27FC236}">
                    <a16:creationId xmlns:a16="http://schemas.microsoft.com/office/drawing/2014/main" id="{0B1A8CA5-3C37-29D8-986E-B21EF6894456}"/>
                  </a:ext>
                </a:extLst>
              </p:cNvPr>
              <p:cNvGrpSpPr/>
              <p:nvPr/>
            </p:nvGrpSpPr>
            <p:grpSpPr>
              <a:xfrm>
                <a:off x="3130012" y="5447800"/>
                <a:ext cx="1011369" cy="45719"/>
                <a:chOff x="3130012" y="5431295"/>
                <a:chExt cx="1011369" cy="45719"/>
              </a:xfrm>
            </p:grpSpPr>
            <p:cxnSp>
              <p:nvCxnSpPr>
                <p:cNvPr id="23" name="Gerade Verbindung 22">
                  <a:extLst>
                    <a:ext uri="{FF2B5EF4-FFF2-40B4-BE49-F238E27FC236}">
                      <a16:creationId xmlns:a16="http://schemas.microsoft.com/office/drawing/2014/main" id="{1F3AAE94-A533-23DB-BD2A-5CBC899F59CB}"/>
                    </a:ext>
                  </a:extLst>
                </p:cNvPr>
                <p:cNvCxnSpPr>
                  <a:cxnSpLocks/>
                </p:cNvCxnSpPr>
                <p:nvPr/>
              </p:nvCxnSpPr>
              <p:spPr>
                <a:xfrm>
                  <a:off x="3130012" y="5454033"/>
                  <a:ext cx="1011369"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id="{9EE60E27-B9D9-1CA6-E033-A46A4717FED8}"/>
                    </a:ext>
                  </a:extLst>
                </p:cNvPr>
                <p:cNvSpPr/>
                <p:nvPr/>
              </p:nvSpPr>
              <p:spPr>
                <a:xfrm>
                  <a:off x="3612837" y="543129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69" name="Gruppieren 68">
                <a:extLst>
                  <a:ext uri="{FF2B5EF4-FFF2-40B4-BE49-F238E27FC236}">
                    <a16:creationId xmlns:a16="http://schemas.microsoft.com/office/drawing/2014/main" id="{A670805F-F5E9-9EC9-3DF3-BD317AEA723B}"/>
                  </a:ext>
                </a:extLst>
              </p:cNvPr>
              <p:cNvGrpSpPr/>
              <p:nvPr/>
            </p:nvGrpSpPr>
            <p:grpSpPr>
              <a:xfrm>
                <a:off x="3186048" y="5337640"/>
                <a:ext cx="971282" cy="51061"/>
                <a:chOff x="3186048" y="5337640"/>
                <a:chExt cx="971282" cy="51061"/>
              </a:xfrm>
            </p:grpSpPr>
            <p:cxnSp>
              <p:nvCxnSpPr>
                <p:cNvPr id="63" name="Gerade Verbindung 62">
                  <a:extLst>
                    <a:ext uri="{FF2B5EF4-FFF2-40B4-BE49-F238E27FC236}">
                      <a16:creationId xmlns:a16="http://schemas.microsoft.com/office/drawing/2014/main" id="{88973A6F-0BA3-9C5F-AA37-63F03D93906E}"/>
                    </a:ext>
                  </a:extLst>
                </p:cNvPr>
                <p:cNvCxnSpPr>
                  <a:cxnSpLocks/>
                </p:cNvCxnSpPr>
                <p:nvPr/>
              </p:nvCxnSpPr>
              <p:spPr>
                <a:xfrm>
                  <a:off x="3186048" y="5361884"/>
                  <a:ext cx="971282"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C24E6B49-2575-591A-EBC9-745992F5C0F6}"/>
                    </a:ext>
                  </a:extLst>
                </p:cNvPr>
                <p:cNvSpPr/>
                <p:nvPr/>
              </p:nvSpPr>
              <p:spPr>
                <a:xfrm>
                  <a:off x="3633460" y="5337640"/>
                  <a:ext cx="51061" cy="51061"/>
                </a:xfrm>
                <a:prstGeom prst="ellipse">
                  <a:avLst/>
                </a:prstGeom>
                <a:solidFill>
                  <a:srgbClr val="E7E7EB"/>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73" name="Gruppieren 72">
              <a:extLst>
                <a:ext uri="{FF2B5EF4-FFF2-40B4-BE49-F238E27FC236}">
                  <a16:creationId xmlns:a16="http://schemas.microsoft.com/office/drawing/2014/main" id="{12AAA44B-8283-BBAB-7364-145904E4D351}"/>
                </a:ext>
              </a:extLst>
            </p:cNvPr>
            <p:cNvGrpSpPr/>
            <p:nvPr/>
          </p:nvGrpSpPr>
          <p:grpSpPr>
            <a:xfrm>
              <a:off x="2899017" y="4802078"/>
              <a:ext cx="1361349" cy="155879"/>
              <a:chOff x="2899017" y="5388440"/>
              <a:chExt cx="1361349" cy="155879"/>
            </a:xfrm>
          </p:grpSpPr>
          <p:grpSp>
            <p:nvGrpSpPr>
              <p:cNvPr id="74" name="Gruppieren 73">
                <a:extLst>
                  <a:ext uri="{FF2B5EF4-FFF2-40B4-BE49-F238E27FC236}">
                    <a16:creationId xmlns:a16="http://schemas.microsoft.com/office/drawing/2014/main" id="{9E75ADAB-91FD-0AB1-8B81-E0BE0DB55910}"/>
                  </a:ext>
                </a:extLst>
              </p:cNvPr>
              <p:cNvGrpSpPr/>
              <p:nvPr/>
            </p:nvGrpSpPr>
            <p:grpSpPr>
              <a:xfrm>
                <a:off x="3165546" y="5498600"/>
                <a:ext cx="1094820" cy="45719"/>
                <a:chOff x="3165546" y="5482095"/>
                <a:chExt cx="1094820" cy="45719"/>
              </a:xfrm>
            </p:grpSpPr>
            <p:cxnSp>
              <p:nvCxnSpPr>
                <p:cNvPr id="78" name="Gerade Verbindung 77">
                  <a:extLst>
                    <a:ext uri="{FF2B5EF4-FFF2-40B4-BE49-F238E27FC236}">
                      <a16:creationId xmlns:a16="http://schemas.microsoft.com/office/drawing/2014/main" id="{8C21E85D-C7D8-41F8-0197-073E6E56100C}"/>
                    </a:ext>
                  </a:extLst>
                </p:cNvPr>
                <p:cNvCxnSpPr>
                  <a:cxnSpLocks/>
                </p:cNvCxnSpPr>
                <p:nvPr/>
              </p:nvCxnSpPr>
              <p:spPr>
                <a:xfrm>
                  <a:off x="3165546" y="5504833"/>
                  <a:ext cx="1094820"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C056D8E8-82D0-AB56-3737-2E144D62DAEF}"/>
                    </a:ext>
                  </a:extLst>
                </p:cNvPr>
                <p:cNvSpPr/>
                <p:nvPr/>
              </p:nvSpPr>
              <p:spPr>
                <a:xfrm>
                  <a:off x="3690097" y="548209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75" name="Gruppieren 74">
                <a:extLst>
                  <a:ext uri="{FF2B5EF4-FFF2-40B4-BE49-F238E27FC236}">
                    <a16:creationId xmlns:a16="http://schemas.microsoft.com/office/drawing/2014/main" id="{DEC0651A-428E-0838-A9C6-A517DACF15E9}"/>
                  </a:ext>
                </a:extLst>
              </p:cNvPr>
              <p:cNvGrpSpPr/>
              <p:nvPr/>
            </p:nvGrpSpPr>
            <p:grpSpPr>
              <a:xfrm>
                <a:off x="2899017" y="5388440"/>
                <a:ext cx="1107121" cy="51061"/>
                <a:chOff x="2899017" y="5388440"/>
                <a:chExt cx="1107121" cy="51061"/>
              </a:xfrm>
            </p:grpSpPr>
            <p:cxnSp>
              <p:nvCxnSpPr>
                <p:cNvPr id="76" name="Gerade Verbindung 75">
                  <a:extLst>
                    <a:ext uri="{FF2B5EF4-FFF2-40B4-BE49-F238E27FC236}">
                      <a16:creationId xmlns:a16="http://schemas.microsoft.com/office/drawing/2014/main" id="{66E77D61-0FD7-0DF3-C2FF-BD4CBCA5C19C}"/>
                    </a:ext>
                  </a:extLst>
                </p:cNvPr>
                <p:cNvCxnSpPr>
                  <a:cxnSpLocks/>
                </p:cNvCxnSpPr>
                <p:nvPr/>
              </p:nvCxnSpPr>
              <p:spPr>
                <a:xfrm>
                  <a:off x="2899017" y="5412684"/>
                  <a:ext cx="1107121"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9D43424C-D1C7-2031-D499-1CF26A34CDFD}"/>
                    </a:ext>
                  </a:extLst>
                </p:cNvPr>
                <p:cNvSpPr/>
                <p:nvPr/>
              </p:nvSpPr>
              <p:spPr>
                <a:xfrm>
                  <a:off x="3427047" y="5388440"/>
                  <a:ext cx="51061" cy="51061"/>
                </a:xfrm>
                <a:prstGeom prst="ellipse">
                  <a:avLst/>
                </a:prstGeom>
                <a:solidFill>
                  <a:srgbClr val="C5C6CD"/>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80" name="Gruppieren 79">
              <a:extLst>
                <a:ext uri="{FF2B5EF4-FFF2-40B4-BE49-F238E27FC236}">
                  <a16:creationId xmlns:a16="http://schemas.microsoft.com/office/drawing/2014/main" id="{707A2D52-F5F3-6DA5-5756-490B4E4B2140}"/>
                </a:ext>
              </a:extLst>
            </p:cNvPr>
            <p:cNvGrpSpPr/>
            <p:nvPr/>
          </p:nvGrpSpPr>
          <p:grpSpPr>
            <a:xfrm>
              <a:off x="3058935" y="4441301"/>
              <a:ext cx="1119422" cy="155879"/>
              <a:chOff x="3058935" y="5394790"/>
              <a:chExt cx="1119422" cy="155879"/>
            </a:xfrm>
          </p:grpSpPr>
          <p:grpSp>
            <p:nvGrpSpPr>
              <p:cNvPr id="81" name="Gruppieren 80">
                <a:extLst>
                  <a:ext uri="{FF2B5EF4-FFF2-40B4-BE49-F238E27FC236}">
                    <a16:creationId xmlns:a16="http://schemas.microsoft.com/office/drawing/2014/main" id="{94B4CB6E-6E9D-1E54-FBA5-B83D96608077}"/>
                  </a:ext>
                </a:extLst>
              </p:cNvPr>
              <p:cNvGrpSpPr/>
              <p:nvPr/>
            </p:nvGrpSpPr>
            <p:grpSpPr>
              <a:xfrm>
                <a:off x="3367612" y="5504950"/>
                <a:ext cx="810745" cy="45719"/>
                <a:chOff x="3367612" y="5488445"/>
                <a:chExt cx="810745" cy="45719"/>
              </a:xfrm>
            </p:grpSpPr>
            <p:cxnSp>
              <p:nvCxnSpPr>
                <p:cNvPr id="85" name="Gerade Verbindung 84">
                  <a:extLst>
                    <a:ext uri="{FF2B5EF4-FFF2-40B4-BE49-F238E27FC236}">
                      <a16:creationId xmlns:a16="http://schemas.microsoft.com/office/drawing/2014/main" id="{81C9C2CD-655C-C499-D2F0-1E45EDC91DDE}"/>
                    </a:ext>
                  </a:extLst>
                </p:cNvPr>
                <p:cNvCxnSpPr>
                  <a:cxnSpLocks/>
                </p:cNvCxnSpPr>
                <p:nvPr/>
              </p:nvCxnSpPr>
              <p:spPr>
                <a:xfrm>
                  <a:off x="3367612" y="5511183"/>
                  <a:ext cx="810745"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86" name="Rechteck 85">
                  <a:extLst>
                    <a:ext uri="{FF2B5EF4-FFF2-40B4-BE49-F238E27FC236}">
                      <a16:creationId xmlns:a16="http://schemas.microsoft.com/office/drawing/2014/main" id="{99C8E308-74F7-8A4F-E1E6-D8D82F193636}"/>
                    </a:ext>
                  </a:extLst>
                </p:cNvPr>
                <p:cNvSpPr/>
                <p:nvPr/>
              </p:nvSpPr>
              <p:spPr>
                <a:xfrm>
                  <a:off x="3750125" y="548844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82" name="Gruppieren 81">
                <a:extLst>
                  <a:ext uri="{FF2B5EF4-FFF2-40B4-BE49-F238E27FC236}">
                    <a16:creationId xmlns:a16="http://schemas.microsoft.com/office/drawing/2014/main" id="{B609299C-6508-0127-1401-80DEBC6167C5}"/>
                  </a:ext>
                </a:extLst>
              </p:cNvPr>
              <p:cNvGrpSpPr/>
              <p:nvPr/>
            </p:nvGrpSpPr>
            <p:grpSpPr>
              <a:xfrm>
                <a:off x="3058935" y="5394790"/>
                <a:ext cx="869295" cy="51061"/>
                <a:chOff x="3058935" y="5394790"/>
                <a:chExt cx="869295" cy="51061"/>
              </a:xfrm>
            </p:grpSpPr>
            <p:cxnSp>
              <p:nvCxnSpPr>
                <p:cNvPr id="83" name="Gerade Verbindung 82">
                  <a:extLst>
                    <a:ext uri="{FF2B5EF4-FFF2-40B4-BE49-F238E27FC236}">
                      <a16:creationId xmlns:a16="http://schemas.microsoft.com/office/drawing/2014/main" id="{63A7D21D-2095-1F9A-2B06-5574D1447B9A}"/>
                    </a:ext>
                  </a:extLst>
                </p:cNvPr>
                <p:cNvCxnSpPr>
                  <a:cxnSpLocks/>
                </p:cNvCxnSpPr>
                <p:nvPr/>
              </p:nvCxnSpPr>
              <p:spPr>
                <a:xfrm>
                  <a:off x="3058935" y="5419034"/>
                  <a:ext cx="869295"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2ADE5D2F-47F9-2358-937F-08C2A9F3175A}"/>
                    </a:ext>
                  </a:extLst>
                </p:cNvPr>
                <p:cNvSpPr/>
                <p:nvPr/>
              </p:nvSpPr>
              <p:spPr>
                <a:xfrm>
                  <a:off x="3468052" y="5394790"/>
                  <a:ext cx="51061" cy="51061"/>
                </a:xfrm>
                <a:prstGeom prst="ellipse">
                  <a:avLst/>
                </a:prstGeom>
                <a:solidFill>
                  <a:srgbClr val="E7E7EB"/>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87" name="Gruppieren 86">
              <a:extLst>
                <a:ext uri="{FF2B5EF4-FFF2-40B4-BE49-F238E27FC236}">
                  <a16:creationId xmlns:a16="http://schemas.microsoft.com/office/drawing/2014/main" id="{C2D3E9F5-E047-26F4-29CA-0DD1EA845A95}"/>
                </a:ext>
              </a:extLst>
            </p:cNvPr>
            <p:cNvGrpSpPr/>
            <p:nvPr/>
          </p:nvGrpSpPr>
          <p:grpSpPr>
            <a:xfrm>
              <a:off x="2866213" y="4124974"/>
              <a:ext cx="1504865" cy="155879"/>
              <a:chOff x="2866213" y="5445590"/>
              <a:chExt cx="1504865" cy="155879"/>
            </a:xfrm>
          </p:grpSpPr>
          <p:grpSp>
            <p:nvGrpSpPr>
              <p:cNvPr id="88" name="Gruppieren 87">
                <a:extLst>
                  <a:ext uri="{FF2B5EF4-FFF2-40B4-BE49-F238E27FC236}">
                    <a16:creationId xmlns:a16="http://schemas.microsoft.com/office/drawing/2014/main" id="{E80E721E-B348-D904-E5FC-4A5A836B30F5}"/>
                  </a:ext>
                </a:extLst>
              </p:cNvPr>
              <p:cNvGrpSpPr/>
              <p:nvPr/>
            </p:nvGrpSpPr>
            <p:grpSpPr>
              <a:xfrm>
                <a:off x="2866213" y="5555750"/>
                <a:ext cx="1320345" cy="45719"/>
                <a:chOff x="2866213" y="5539245"/>
                <a:chExt cx="1320345" cy="45719"/>
              </a:xfrm>
            </p:grpSpPr>
            <p:cxnSp>
              <p:nvCxnSpPr>
                <p:cNvPr id="92" name="Gerade Verbindung 91">
                  <a:extLst>
                    <a:ext uri="{FF2B5EF4-FFF2-40B4-BE49-F238E27FC236}">
                      <a16:creationId xmlns:a16="http://schemas.microsoft.com/office/drawing/2014/main" id="{A42CDF3F-B304-A1DF-CDC6-090745A75991}"/>
                    </a:ext>
                  </a:extLst>
                </p:cNvPr>
                <p:cNvCxnSpPr>
                  <a:cxnSpLocks/>
                </p:cNvCxnSpPr>
                <p:nvPr/>
              </p:nvCxnSpPr>
              <p:spPr>
                <a:xfrm>
                  <a:off x="2866213" y="5561983"/>
                  <a:ext cx="1320345"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93" name="Rechteck 92">
                  <a:extLst>
                    <a:ext uri="{FF2B5EF4-FFF2-40B4-BE49-F238E27FC236}">
                      <a16:creationId xmlns:a16="http://schemas.microsoft.com/office/drawing/2014/main" id="{10F19D06-53D8-759D-CCB5-76E1B9ABA570}"/>
                    </a:ext>
                  </a:extLst>
                </p:cNvPr>
                <p:cNvSpPr/>
                <p:nvPr/>
              </p:nvSpPr>
              <p:spPr>
                <a:xfrm>
                  <a:off x="3503526" y="553924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89" name="Gruppieren 88">
                <a:extLst>
                  <a:ext uri="{FF2B5EF4-FFF2-40B4-BE49-F238E27FC236}">
                    <a16:creationId xmlns:a16="http://schemas.microsoft.com/office/drawing/2014/main" id="{77EBBB78-2FF3-2008-CD25-51B0428D3496}"/>
                  </a:ext>
                </a:extLst>
              </p:cNvPr>
              <p:cNvGrpSpPr/>
              <p:nvPr/>
            </p:nvGrpSpPr>
            <p:grpSpPr>
              <a:xfrm>
                <a:off x="2923620" y="5445590"/>
                <a:ext cx="1447458" cy="51061"/>
                <a:chOff x="2923620" y="5445590"/>
                <a:chExt cx="1447458" cy="51061"/>
              </a:xfrm>
            </p:grpSpPr>
            <p:cxnSp>
              <p:nvCxnSpPr>
                <p:cNvPr id="90" name="Gerade Verbindung 89">
                  <a:extLst>
                    <a:ext uri="{FF2B5EF4-FFF2-40B4-BE49-F238E27FC236}">
                      <a16:creationId xmlns:a16="http://schemas.microsoft.com/office/drawing/2014/main" id="{A58F7BD6-653D-6C7F-F50A-8DCCC148B324}"/>
                    </a:ext>
                  </a:extLst>
                </p:cNvPr>
                <p:cNvCxnSpPr>
                  <a:cxnSpLocks/>
                </p:cNvCxnSpPr>
                <p:nvPr/>
              </p:nvCxnSpPr>
              <p:spPr>
                <a:xfrm>
                  <a:off x="2923620" y="5469834"/>
                  <a:ext cx="1447458"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63ED4A00-1562-0BF1-7E8A-CDC9C6E17FE9}"/>
                    </a:ext>
                  </a:extLst>
                </p:cNvPr>
                <p:cNvSpPr/>
                <p:nvPr/>
              </p:nvSpPr>
              <p:spPr>
                <a:xfrm>
                  <a:off x="3621819" y="5445590"/>
                  <a:ext cx="51061" cy="51061"/>
                </a:xfrm>
                <a:prstGeom prst="ellipse">
                  <a:avLst/>
                </a:prstGeom>
                <a:solidFill>
                  <a:srgbClr val="C5C6CD"/>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94" name="Gruppieren 93">
              <a:extLst>
                <a:ext uri="{FF2B5EF4-FFF2-40B4-BE49-F238E27FC236}">
                  <a16:creationId xmlns:a16="http://schemas.microsoft.com/office/drawing/2014/main" id="{40DBBBFD-94D5-7F93-3115-395A1863B8C6}"/>
                </a:ext>
              </a:extLst>
            </p:cNvPr>
            <p:cNvGrpSpPr/>
            <p:nvPr/>
          </p:nvGrpSpPr>
          <p:grpSpPr>
            <a:xfrm>
              <a:off x="3075336" y="3776897"/>
              <a:ext cx="1590974" cy="155879"/>
              <a:chOff x="3075336" y="5464640"/>
              <a:chExt cx="1590974" cy="155879"/>
            </a:xfrm>
          </p:grpSpPr>
          <p:grpSp>
            <p:nvGrpSpPr>
              <p:cNvPr id="95" name="Gruppieren 94">
                <a:extLst>
                  <a:ext uri="{FF2B5EF4-FFF2-40B4-BE49-F238E27FC236}">
                    <a16:creationId xmlns:a16="http://schemas.microsoft.com/office/drawing/2014/main" id="{B6F6E1B1-D690-5EDF-7BA7-A0B00D7144E4}"/>
                  </a:ext>
                </a:extLst>
              </p:cNvPr>
              <p:cNvGrpSpPr/>
              <p:nvPr/>
            </p:nvGrpSpPr>
            <p:grpSpPr>
              <a:xfrm>
                <a:off x="3075336" y="5574800"/>
                <a:ext cx="1443358" cy="45719"/>
                <a:chOff x="3075336" y="5558295"/>
                <a:chExt cx="1443358" cy="45719"/>
              </a:xfrm>
            </p:grpSpPr>
            <p:cxnSp>
              <p:nvCxnSpPr>
                <p:cNvPr id="99" name="Gerade Verbindung 98">
                  <a:extLst>
                    <a:ext uri="{FF2B5EF4-FFF2-40B4-BE49-F238E27FC236}">
                      <a16:creationId xmlns:a16="http://schemas.microsoft.com/office/drawing/2014/main" id="{A53EB254-CDBF-BA81-B0E3-D0E2AE537209}"/>
                    </a:ext>
                  </a:extLst>
                </p:cNvPr>
                <p:cNvCxnSpPr>
                  <a:cxnSpLocks/>
                </p:cNvCxnSpPr>
                <p:nvPr/>
              </p:nvCxnSpPr>
              <p:spPr>
                <a:xfrm>
                  <a:off x="3075336" y="5581033"/>
                  <a:ext cx="1443358"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100" name="Rechteck 99">
                  <a:extLst>
                    <a:ext uri="{FF2B5EF4-FFF2-40B4-BE49-F238E27FC236}">
                      <a16:creationId xmlns:a16="http://schemas.microsoft.com/office/drawing/2014/main" id="{BEA94AE5-1ADD-05AC-1537-5D610DED4428}"/>
                    </a:ext>
                  </a:extLst>
                </p:cNvPr>
                <p:cNvSpPr/>
                <p:nvPr/>
              </p:nvSpPr>
              <p:spPr>
                <a:xfrm>
                  <a:off x="3774156" y="555829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96" name="Gruppieren 95">
                <a:extLst>
                  <a:ext uri="{FF2B5EF4-FFF2-40B4-BE49-F238E27FC236}">
                    <a16:creationId xmlns:a16="http://schemas.microsoft.com/office/drawing/2014/main" id="{97C35D1D-F523-C17C-AEFB-1719D5D78665}"/>
                  </a:ext>
                </a:extLst>
              </p:cNvPr>
              <p:cNvGrpSpPr/>
              <p:nvPr/>
            </p:nvGrpSpPr>
            <p:grpSpPr>
              <a:xfrm>
                <a:off x="3177848" y="5464640"/>
                <a:ext cx="1488462" cy="51061"/>
                <a:chOff x="3177848" y="5464640"/>
                <a:chExt cx="1488462" cy="51061"/>
              </a:xfrm>
            </p:grpSpPr>
            <p:cxnSp>
              <p:nvCxnSpPr>
                <p:cNvPr id="97" name="Gerade Verbindung 96">
                  <a:extLst>
                    <a:ext uri="{FF2B5EF4-FFF2-40B4-BE49-F238E27FC236}">
                      <a16:creationId xmlns:a16="http://schemas.microsoft.com/office/drawing/2014/main" id="{9E4ED0D0-3F9F-7D41-EEBE-1F82D98AD646}"/>
                    </a:ext>
                  </a:extLst>
                </p:cNvPr>
                <p:cNvCxnSpPr>
                  <a:cxnSpLocks/>
                </p:cNvCxnSpPr>
                <p:nvPr/>
              </p:nvCxnSpPr>
              <p:spPr>
                <a:xfrm>
                  <a:off x="3177848" y="5488884"/>
                  <a:ext cx="1488462"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9477A24C-7DE3-A0FE-A0D3-6495E5689A99}"/>
                    </a:ext>
                  </a:extLst>
                </p:cNvPr>
                <p:cNvSpPr/>
                <p:nvPr/>
              </p:nvSpPr>
              <p:spPr>
                <a:xfrm>
                  <a:off x="3896549" y="5464640"/>
                  <a:ext cx="51061" cy="51061"/>
                </a:xfrm>
                <a:prstGeom prst="ellipse">
                  <a:avLst/>
                </a:prstGeom>
                <a:solidFill>
                  <a:srgbClr val="E7E7EB"/>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101" name="Gruppieren 100">
              <a:extLst>
                <a:ext uri="{FF2B5EF4-FFF2-40B4-BE49-F238E27FC236}">
                  <a16:creationId xmlns:a16="http://schemas.microsoft.com/office/drawing/2014/main" id="{F937524A-5C28-FDAC-85CC-9AF6435FEF5A}"/>
                </a:ext>
              </a:extLst>
            </p:cNvPr>
            <p:cNvGrpSpPr/>
            <p:nvPr/>
          </p:nvGrpSpPr>
          <p:grpSpPr>
            <a:xfrm>
              <a:off x="3022030" y="3447870"/>
              <a:ext cx="1119351" cy="155879"/>
              <a:chOff x="3022030" y="5502740"/>
              <a:chExt cx="1119351" cy="155879"/>
            </a:xfrm>
          </p:grpSpPr>
          <p:grpSp>
            <p:nvGrpSpPr>
              <p:cNvPr id="102" name="Gruppieren 101">
                <a:extLst>
                  <a:ext uri="{FF2B5EF4-FFF2-40B4-BE49-F238E27FC236}">
                    <a16:creationId xmlns:a16="http://schemas.microsoft.com/office/drawing/2014/main" id="{15686F25-4715-B07C-D511-857ECDF416BE}"/>
                  </a:ext>
                </a:extLst>
              </p:cNvPr>
              <p:cNvGrpSpPr/>
              <p:nvPr/>
            </p:nvGrpSpPr>
            <p:grpSpPr>
              <a:xfrm>
                <a:off x="3296761" y="5612900"/>
                <a:ext cx="844620" cy="45719"/>
                <a:chOff x="3296761" y="5596395"/>
                <a:chExt cx="844620" cy="45719"/>
              </a:xfrm>
            </p:grpSpPr>
            <p:cxnSp>
              <p:nvCxnSpPr>
                <p:cNvPr id="106" name="Gerade Verbindung 105">
                  <a:extLst>
                    <a:ext uri="{FF2B5EF4-FFF2-40B4-BE49-F238E27FC236}">
                      <a16:creationId xmlns:a16="http://schemas.microsoft.com/office/drawing/2014/main" id="{22404671-226B-1F3E-5D4D-544CE8DC27C4}"/>
                    </a:ext>
                  </a:extLst>
                </p:cNvPr>
                <p:cNvCxnSpPr>
                  <a:cxnSpLocks/>
                </p:cNvCxnSpPr>
                <p:nvPr/>
              </p:nvCxnSpPr>
              <p:spPr>
                <a:xfrm>
                  <a:off x="3296761" y="5619133"/>
                  <a:ext cx="844620"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107" name="Rechteck 106">
                  <a:extLst>
                    <a:ext uri="{FF2B5EF4-FFF2-40B4-BE49-F238E27FC236}">
                      <a16:creationId xmlns:a16="http://schemas.microsoft.com/office/drawing/2014/main" id="{D968561B-9EBA-BE18-6C86-C19437E10FC1}"/>
                    </a:ext>
                  </a:extLst>
                </p:cNvPr>
                <p:cNvSpPr/>
                <p:nvPr/>
              </p:nvSpPr>
              <p:spPr>
                <a:xfrm>
                  <a:off x="3696212" y="559639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103" name="Gruppieren 102">
                <a:extLst>
                  <a:ext uri="{FF2B5EF4-FFF2-40B4-BE49-F238E27FC236}">
                    <a16:creationId xmlns:a16="http://schemas.microsoft.com/office/drawing/2014/main" id="{8469DF34-1DF5-38B6-8AB7-0C55709EB12C}"/>
                  </a:ext>
                </a:extLst>
              </p:cNvPr>
              <p:cNvGrpSpPr/>
              <p:nvPr/>
            </p:nvGrpSpPr>
            <p:grpSpPr>
              <a:xfrm>
                <a:off x="3022030" y="5502740"/>
                <a:ext cx="861095" cy="51061"/>
                <a:chOff x="3022030" y="5502740"/>
                <a:chExt cx="861095" cy="51061"/>
              </a:xfrm>
            </p:grpSpPr>
            <p:cxnSp>
              <p:nvCxnSpPr>
                <p:cNvPr id="104" name="Gerade Verbindung 103">
                  <a:extLst>
                    <a:ext uri="{FF2B5EF4-FFF2-40B4-BE49-F238E27FC236}">
                      <a16:creationId xmlns:a16="http://schemas.microsoft.com/office/drawing/2014/main" id="{7B7E2E73-07A1-094A-07B5-AA4B603386CE}"/>
                    </a:ext>
                  </a:extLst>
                </p:cNvPr>
                <p:cNvCxnSpPr>
                  <a:cxnSpLocks/>
                </p:cNvCxnSpPr>
                <p:nvPr/>
              </p:nvCxnSpPr>
              <p:spPr>
                <a:xfrm>
                  <a:off x="3022030" y="5526984"/>
                  <a:ext cx="861095"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F6AD9275-6AD4-6494-9AB9-76EB72424B09}"/>
                    </a:ext>
                  </a:extLst>
                </p:cNvPr>
                <p:cNvSpPr/>
                <p:nvPr/>
              </p:nvSpPr>
              <p:spPr>
                <a:xfrm>
                  <a:off x="3427047" y="5502740"/>
                  <a:ext cx="51061" cy="51061"/>
                </a:xfrm>
                <a:prstGeom prst="ellipse">
                  <a:avLst/>
                </a:prstGeom>
                <a:solidFill>
                  <a:srgbClr val="C5C6CD"/>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108" name="Gruppieren 107">
              <a:extLst>
                <a:ext uri="{FF2B5EF4-FFF2-40B4-BE49-F238E27FC236}">
                  <a16:creationId xmlns:a16="http://schemas.microsoft.com/office/drawing/2014/main" id="{BDAD11B9-1616-BEA6-3F1E-9C96455786C2}"/>
                </a:ext>
              </a:extLst>
            </p:cNvPr>
            <p:cNvGrpSpPr/>
            <p:nvPr/>
          </p:nvGrpSpPr>
          <p:grpSpPr>
            <a:xfrm>
              <a:off x="2849812" y="3112493"/>
              <a:ext cx="1816498" cy="155879"/>
              <a:chOff x="2849812" y="5534490"/>
              <a:chExt cx="1816498" cy="155879"/>
            </a:xfrm>
          </p:grpSpPr>
          <p:grpSp>
            <p:nvGrpSpPr>
              <p:cNvPr id="109" name="Gruppieren 108">
                <a:extLst>
                  <a:ext uri="{FF2B5EF4-FFF2-40B4-BE49-F238E27FC236}">
                    <a16:creationId xmlns:a16="http://schemas.microsoft.com/office/drawing/2014/main" id="{62978DCE-A62F-FE3C-73F3-401FDABDFA6A}"/>
                  </a:ext>
                </a:extLst>
              </p:cNvPr>
              <p:cNvGrpSpPr/>
              <p:nvPr/>
            </p:nvGrpSpPr>
            <p:grpSpPr>
              <a:xfrm>
                <a:off x="3231153" y="5644650"/>
                <a:ext cx="1435157" cy="45719"/>
                <a:chOff x="3231153" y="5628145"/>
                <a:chExt cx="1435157" cy="45719"/>
              </a:xfrm>
            </p:grpSpPr>
            <p:cxnSp>
              <p:nvCxnSpPr>
                <p:cNvPr id="113" name="Gerade Verbindung 112">
                  <a:extLst>
                    <a:ext uri="{FF2B5EF4-FFF2-40B4-BE49-F238E27FC236}">
                      <a16:creationId xmlns:a16="http://schemas.microsoft.com/office/drawing/2014/main" id="{9EE9C4B9-5093-2CB9-7272-F0BD4C5631A9}"/>
                    </a:ext>
                  </a:extLst>
                </p:cNvPr>
                <p:cNvCxnSpPr>
                  <a:cxnSpLocks/>
                </p:cNvCxnSpPr>
                <p:nvPr/>
              </p:nvCxnSpPr>
              <p:spPr>
                <a:xfrm>
                  <a:off x="3231153" y="5650883"/>
                  <a:ext cx="1435157"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114" name="Rechteck 113">
                  <a:extLst>
                    <a:ext uri="{FF2B5EF4-FFF2-40B4-BE49-F238E27FC236}">
                      <a16:creationId xmlns:a16="http://schemas.microsoft.com/office/drawing/2014/main" id="{42EE690F-6B9F-F549-EBAD-CB95AB873D62}"/>
                    </a:ext>
                  </a:extLst>
                </p:cNvPr>
                <p:cNvSpPr/>
                <p:nvPr/>
              </p:nvSpPr>
              <p:spPr>
                <a:xfrm>
                  <a:off x="3925872" y="562814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110" name="Gruppieren 109">
                <a:extLst>
                  <a:ext uri="{FF2B5EF4-FFF2-40B4-BE49-F238E27FC236}">
                    <a16:creationId xmlns:a16="http://schemas.microsoft.com/office/drawing/2014/main" id="{4C25459C-9118-C99A-4445-B8859874DB73}"/>
                  </a:ext>
                </a:extLst>
              </p:cNvPr>
              <p:cNvGrpSpPr/>
              <p:nvPr/>
            </p:nvGrpSpPr>
            <p:grpSpPr>
              <a:xfrm>
                <a:off x="2849812" y="5534490"/>
                <a:ext cx="1307518" cy="51061"/>
                <a:chOff x="2849812" y="5534490"/>
                <a:chExt cx="1307518" cy="51061"/>
              </a:xfrm>
            </p:grpSpPr>
            <p:cxnSp>
              <p:nvCxnSpPr>
                <p:cNvPr id="111" name="Gerade Verbindung 110">
                  <a:extLst>
                    <a:ext uri="{FF2B5EF4-FFF2-40B4-BE49-F238E27FC236}">
                      <a16:creationId xmlns:a16="http://schemas.microsoft.com/office/drawing/2014/main" id="{1CC34245-5614-ACF5-08AF-7130ACA093B6}"/>
                    </a:ext>
                  </a:extLst>
                </p:cNvPr>
                <p:cNvCxnSpPr>
                  <a:cxnSpLocks/>
                </p:cNvCxnSpPr>
                <p:nvPr/>
              </p:nvCxnSpPr>
              <p:spPr>
                <a:xfrm>
                  <a:off x="2849812" y="5558734"/>
                  <a:ext cx="1307518"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8783FEDC-4972-EBBD-50B2-BB0BE88D7889}"/>
                    </a:ext>
                  </a:extLst>
                </p:cNvPr>
                <p:cNvSpPr/>
                <p:nvPr/>
              </p:nvSpPr>
              <p:spPr>
                <a:xfrm>
                  <a:off x="3478041" y="5534490"/>
                  <a:ext cx="51061" cy="51061"/>
                </a:xfrm>
                <a:prstGeom prst="ellipse">
                  <a:avLst/>
                </a:prstGeom>
                <a:solidFill>
                  <a:srgbClr val="E7E7EB"/>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nvGrpSpPr>
            <p:cNvPr id="115" name="Gruppieren 114">
              <a:extLst>
                <a:ext uri="{FF2B5EF4-FFF2-40B4-BE49-F238E27FC236}">
                  <a16:creationId xmlns:a16="http://schemas.microsoft.com/office/drawing/2014/main" id="{CC19016B-5AFD-EF1D-4089-8CCB09F5D0B0}"/>
                </a:ext>
              </a:extLst>
            </p:cNvPr>
            <p:cNvGrpSpPr/>
            <p:nvPr/>
          </p:nvGrpSpPr>
          <p:grpSpPr>
            <a:xfrm>
              <a:off x="3120441" y="2777116"/>
              <a:ext cx="930802" cy="155879"/>
              <a:chOff x="3120441" y="5566240"/>
              <a:chExt cx="930802" cy="155879"/>
            </a:xfrm>
          </p:grpSpPr>
          <p:grpSp>
            <p:nvGrpSpPr>
              <p:cNvPr id="116" name="Gruppieren 115">
                <a:extLst>
                  <a:ext uri="{FF2B5EF4-FFF2-40B4-BE49-F238E27FC236}">
                    <a16:creationId xmlns:a16="http://schemas.microsoft.com/office/drawing/2014/main" id="{794346CC-21BC-24AA-74C1-7B24AC72E6EC}"/>
                  </a:ext>
                </a:extLst>
              </p:cNvPr>
              <p:cNvGrpSpPr/>
              <p:nvPr/>
            </p:nvGrpSpPr>
            <p:grpSpPr>
              <a:xfrm>
                <a:off x="3198350" y="5676400"/>
                <a:ext cx="852893" cy="45719"/>
                <a:chOff x="3198350" y="5659895"/>
                <a:chExt cx="852893" cy="45719"/>
              </a:xfrm>
            </p:grpSpPr>
            <p:cxnSp>
              <p:nvCxnSpPr>
                <p:cNvPr id="120" name="Gerade Verbindung 119">
                  <a:extLst>
                    <a:ext uri="{FF2B5EF4-FFF2-40B4-BE49-F238E27FC236}">
                      <a16:creationId xmlns:a16="http://schemas.microsoft.com/office/drawing/2014/main" id="{81D900A9-62B5-B77A-4CC2-21BE551F3BCD}"/>
                    </a:ext>
                  </a:extLst>
                </p:cNvPr>
                <p:cNvCxnSpPr>
                  <a:cxnSpLocks/>
                </p:cNvCxnSpPr>
                <p:nvPr/>
              </p:nvCxnSpPr>
              <p:spPr>
                <a:xfrm>
                  <a:off x="3198350" y="5682633"/>
                  <a:ext cx="852893" cy="0"/>
                </a:xfrm>
                <a:prstGeom prst="line">
                  <a:avLst/>
                </a:prstGeom>
                <a:ln w="6350" cap="flat">
                  <a:solidFill>
                    <a:schemeClr val="accent1"/>
                  </a:solidFill>
                  <a:miter lim="800000"/>
                  <a:headEnd type="diamond"/>
                  <a:tailEnd type="diamond"/>
                </a:ln>
              </p:spPr>
              <p:style>
                <a:lnRef idx="1">
                  <a:schemeClr val="accent1"/>
                </a:lnRef>
                <a:fillRef idx="0">
                  <a:schemeClr val="accent1"/>
                </a:fillRef>
                <a:effectRef idx="0">
                  <a:schemeClr val="accent1"/>
                </a:effectRef>
                <a:fontRef idx="minor">
                  <a:schemeClr val="tx1"/>
                </a:fontRef>
              </p:style>
            </p:cxnSp>
            <p:sp>
              <p:nvSpPr>
                <p:cNvPr id="121" name="Rechteck 120">
                  <a:extLst>
                    <a:ext uri="{FF2B5EF4-FFF2-40B4-BE49-F238E27FC236}">
                      <a16:creationId xmlns:a16="http://schemas.microsoft.com/office/drawing/2014/main" id="{0970E637-7FBE-8147-0979-3BA54345751B}"/>
                    </a:ext>
                  </a:extLst>
                </p:cNvPr>
                <p:cNvSpPr/>
                <p:nvPr/>
              </p:nvSpPr>
              <p:spPr>
                <a:xfrm>
                  <a:off x="3601937" y="5659895"/>
                  <a:ext cx="45719" cy="457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117" name="Gruppieren 116">
                <a:extLst>
                  <a:ext uri="{FF2B5EF4-FFF2-40B4-BE49-F238E27FC236}">
                    <a16:creationId xmlns:a16="http://schemas.microsoft.com/office/drawing/2014/main" id="{5C1665BD-AAEA-267D-066E-C2BF6F1E6BD8}"/>
                  </a:ext>
                </a:extLst>
              </p:cNvPr>
              <p:cNvGrpSpPr/>
              <p:nvPr/>
            </p:nvGrpSpPr>
            <p:grpSpPr>
              <a:xfrm>
                <a:off x="3120441" y="5566240"/>
                <a:ext cx="885697" cy="51061"/>
                <a:chOff x="3120441" y="5566240"/>
                <a:chExt cx="885697" cy="51061"/>
              </a:xfrm>
            </p:grpSpPr>
            <p:cxnSp>
              <p:nvCxnSpPr>
                <p:cNvPr id="118" name="Gerade Verbindung 117">
                  <a:extLst>
                    <a:ext uri="{FF2B5EF4-FFF2-40B4-BE49-F238E27FC236}">
                      <a16:creationId xmlns:a16="http://schemas.microsoft.com/office/drawing/2014/main" id="{ECDD0D93-2827-3327-68AE-0F487920BB17}"/>
                    </a:ext>
                  </a:extLst>
                </p:cNvPr>
                <p:cNvCxnSpPr>
                  <a:cxnSpLocks/>
                </p:cNvCxnSpPr>
                <p:nvPr/>
              </p:nvCxnSpPr>
              <p:spPr>
                <a:xfrm>
                  <a:off x="3120441" y="5590484"/>
                  <a:ext cx="885697" cy="0"/>
                </a:xfrm>
                <a:prstGeom prst="line">
                  <a:avLst/>
                </a:prstGeom>
                <a:ln w="6350">
                  <a:solidFill>
                    <a:srgbClr val="3B97DE"/>
                  </a:solidFill>
                  <a:prstDash val="lgDash"/>
                  <a:headEnd type="diamond"/>
                  <a:tailEnd type="diamond"/>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06BA8E84-1CA9-40D0-800D-70A354C4BF4D}"/>
                    </a:ext>
                  </a:extLst>
                </p:cNvPr>
                <p:cNvSpPr/>
                <p:nvPr/>
              </p:nvSpPr>
              <p:spPr>
                <a:xfrm>
                  <a:off x="3537759" y="5566240"/>
                  <a:ext cx="51061" cy="51061"/>
                </a:xfrm>
                <a:prstGeom prst="ellipse">
                  <a:avLst/>
                </a:prstGeom>
                <a:solidFill>
                  <a:srgbClr val="C5C6CD"/>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grpSp>
        <p:nvGrpSpPr>
          <p:cNvPr id="11" name="Gruppieren 10">
            <a:extLst>
              <a:ext uri="{FF2B5EF4-FFF2-40B4-BE49-F238E27FC236}">
                <a16:creationId xmlns:a16="http://schemas.microsoft.com/office/drawing/2014/main" id="{2144FD67-0011-38E8-73C4-D6292E755461}"/>
              </a:ext>
            </a:extLst>
          </p:cNvPr>
          <p:cNvGrpSpPr/>
          <p:nvPr/>
        </p:nvGrpSpPr>
        <p:grpSpPr>
          <a:xfrm>
            <a:off x="6880860" y="2651430"/>
            <a:ext cx="1203960" cy="305130"/>
            <a:chOff x="6880860" y="2505383"/>
            <a:chExt cx="1203960" cy="305130"/>
          </a:xfrm>
        </p:grpSpPr>
        <p:sp>
          <p:nvSpPr>
            <p:cNvPr id="6" name="Inhaltsplatzhalter 2">
              <a:extLst>
                <a:ext uri="{FF2B5EF4-FFF2-40B4-BE49-F238E27FC236}">
                  <a16:creationId xmlns:a16="http://schemas.microsoft.com/office/drawing/2014/main" id="{B5C53D7C-BAF6-5A30-4212-466ACC7AE41F}"/>
                </a:ext>
              </a:extLst>
            </p:cNvPr>
            <p:cNvSpPr txBox="1">
              <a:spLocks/>
            </p:cNvSpPr>
            <p:nvPr/>
          </p:nvSpPr>
          <p:spPr>
            <a:xfrm>
              <a:off x="7098201" y="2505383"/>
              <a:ext cx="835672" cy="214099"/>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solidFill>
                    <a:schemeClr val="tx2"/>
                  </a:solidFill>
                </a:rPr>
                <a:t>ELF-Wert</a:t>
              </a:r>
              <a:r>
                <a:rPr lang="de-DE" sz="1100" b="1" baseline="30000">
                  <a:solidFill>
                    <a:schemeClr val="tx2"/>
                  </a:solidFill>
                </a:rPr>
                <a:t>†</a:t>
              </a:r>
            </a:p>
          </p:txBody>
        </p:sp>
        <p:sp>
          <p:nvSpPr>
            <p:cNvPr id="193" name="Textfeld 192">
              <a:extLst>
                <a:ext uri="{FF2B5EF4-FFF2-40B4-BE49-F238E27FC236}">
                  <a16:creationId xmlns:a16="http://schemas.microsoft.com/office/drawing/2014/main" id="{2DE772FF-5DCB-AA1A-A2BB-BD71B70AD3D8}"/>
                </a:ext>
              </a:extLst>
            </p:cNvPr>
            <p:cNvSpPr txBox="1"/>
            <p:nvPr/>
          </p:nvSpPr>
          <p:spPr>
            <a:xfrm>
              <a:off x="6880860" y="2707946"/>
              <a:ext cx="1203960" cy="102567"/>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900">
                  <a:solidFill>
                    <a:srgbClr val="001965"/>
                  </a:solidFill>
                </a:rPr>
                <a:t>(Baseline 10,4-10,6)</a:t>
              </a:r>
            </a:p>
          </p:txBody>
        </p:sp>
      </p:grpSp>
      <p:grpSp>
        <p:nvGrpSpPr>
          <p:cNvPr id="379" name="Gruppieren 378">
            <a:extLst>
              <a:ext uri="{FF2B5EF4-FFF2-40B4-BE49-F238E27FC236}">
                <a16:creationId xmlns:a16="http://schemas.microsoft.com/office/drawing/2014/main" id="{095ED2FF-3148-7F3E-90BD-63BE3FCBAA7A}"/>
              </a:ext>
            </a:extLst>
          </p:cNvPr>
          <p:cNvGrpSpPr/>
          <p:nvPr/>
        </p:nvGrpSpPr>
        <p:grpSpPr>
          <a:xfrm>
            <a:off x="6331398" y="3031779"/>
            <a:ext cx="2271631" cy="2171161"/>
            <a:chOff x="6331398" y="2803478"/>
            <a:chExt cx="2271631" cy="2405463"/>
          </a:xfrm>
        </p:grpSpPr>
        <p:grpSp>
          <p:nvGrpSpPr>
            <p:cNvPr id="330" name="Gruppieren 329">
              <a:extLst>
                <a:ext uri="{FF2B5EF4-FFF2-40B4-BE49-F238E27FC236}">
                  <a16:creationId xmlns:a16="http://schemas.microsoft.com/office/drawing/2014/main" id="{EDA4133B-1C52-9DB9-CAD7-9159AED21E14}"/>
                </a:ext>
              </a:extLst>
            </p:cNvPr>
            <p:cNvGrpSpPr/>
            <p:nvPr/>
          </p:nvGrpSpPr>
          <p:grpSpPr>
            <a:xfrm flipV="1">
              <a:off x="8355494" y="3851441"/>
              <a:ext cx="22860" cy="252000"/>
              <a:chOff x="8354461" y="3447206"/>
              <a:chExt cx="22860" cy="166752"/>
            </a:xfrm>
          </p:grpSpPr>
          <p:cxnSp>
            <p:nvCxnSpPr>
              <p:cNvPr id="331" name="Gerade Verbindung 330">
                <a:extLst>
                  <a:ext uri="{FF2B5EF4-FFF2-40B4-BE49-F238E27FC236}">
                    <a16:creationId xmlns:a16="http://schemas.microsoft.com/office/drawing/2014/main" id="{4C107459-F6F4-81B7-6C64-93A80321F439}"/>
                  </a:ext>
                </a:extLst>
              </p:cNvPr>
              <p:cNvCxnSpPr>
                <a:cxnSpLocks/>
              </p:cNvCxnSpPr>
              <p:nvPr/>
            </p:nvCxnSpPr>
            <p:spPr>
              <a:xfrm flipV="1">
                <a:off x="8377321" y="344720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32" name="Gerade Verbindung 331">
                <a:extLst>
                  <a:ext uri="{FF2B5EF4-FFF2-40B4-BE49-F238E27FC236}">
                    <a16:creationId xmlns:a16="http://schemas.microsoft.com/office/drawing/2014/main" id="{40012B02-5B82-53E8-8D90-3550E2B0EF56}"/>
                  </a:ext>
                </a:extLst>
              </p:cNvPr>
              <p:cNvCxnSpPr>
                <a:cxnSpLocks/>
              </p:cNvCxnSpPr>
              <p:nvPr/>
            </p:nvCxnSpPr>
            <p:spPr>
              <a:xfrm>
                <a:off x="8354461" y="3613958"/>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33" name="Gerade Verbindung 332">
                <a:extLst>
                  <a:ext uri="{FF2B5EF4-FFF2-40B4-BE49-F238E27FC236}">
                    <a16:creationId xmlns:a16="http://schemas.microsoft.com/office/drawing/2014/main" id="{7EC42F9F-1090-0560-49C4-2608A42D2DDB}"/>
                  </a:ext>
                </a:extLst>
              </p:cNvPr>
              <p:cNvCxnSpPr>
                <a:cxnSpLocks/>
              </p:cNvCxnSpPr>
              <p:nvPr/>
            </p:nvCxnSpPr>
            <p:spPr>
              <a:xfrm>
                <a:off x="8354461" y="3447206"/>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326" name="Gruppieren 325">
              <a:extLst>
                <a:ext uri="{FF2B5EF4-FFF2-40B4-BE49-F238E27FC236}">
                  <a16:creationId xmlns:a16="http://schemas.microsoft.com/office/drawing/2014/main" id="{D13D80F3-CB37-7E1E-1644-3E464619E717}"/>
                </a:ext>
              </a:extLst>
            </p:cNvPr>
            <p:cNvGrpSpPr/>
            <p:nvPr/>
          </p:nvGrpSpPr>
          <p:grpSpPr>
            <a:xfrm flipV="1">
              <a:off x="7951118" y="3699700"/>
              <a:ext cx="45719" cy="288000"/>
              <a:chOff x="7950085" y="3199866"/>
              <a:chExt cx="45719" cy="166752"/>
            </a:xfrm>
          </p:grpSpPr>
          <p:cxnSp>
            <p:nvCxnSpPr>
              <p:cNvPr id="327" name="Gerade Verbindung 326">
                <a:extLst>
                  <a:ext uri="{FF2B5EF4-FFF2-40B4-BE49-F238E27FC236}">
                    <a16:creationId xmlns:a16="http://schemas.microsoft.com/office/drawing/2014/main" id="{C4248F01-BAA7-E889-3CAE-5CB45BD95C8B}"/>
                  </a:ext>
                </a:extLst>
              </p:cNvPr>
              <p:cNvCxnSpPr>
                <a:cxnSpLocks/>
              </p:cNvCxnSpPr>
              <p:nvPr/>
            </p:nvCxnSpPr>
            <p:spPr>
              <a:xfrm flipV="1">
                <a:off x="7972945" y="319986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445F8DE6-52CC-C7BC-B2CE-EB1E38A89135}"/>
                  </a:ext>
                </a:extLst>
              </p:cNvPr>
              <p:cNvCxnSpPr>
                <a:cxnSpLocks/>
              </p:cNvCxnSpPr>
              <p:nvPr/>
            </p:nvCxnSpPr>
            <p:spPr>
              <a:xfrm>
                <a:off x="7950085" y="3366618"/>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29" name="Gerade Verbindung 328">
                <a:extLst>
                  <a:ext uri="{FF2B5EF4-FFF2-40B4-BE49-F238E27FC236}">
                    <a16:creationId xmlns:a16="http://schemas.microsoft.com/office/drawing/2014/main" id="{E890E1B6-276C-64D3-D3FA-E713BDACA84D}"/>
                  </a:ext>
                </a:extLst>
              </p:cNvPr>
              <p:cNvCxnSpPr>
                <a:cxnSpLocks/>
              </p:cNvCxnSpPr>
              <p:nvPr/>
            </p:nvCxnSpPr>
            <p:spPr>
              <a:xfrm>
                <a:off x="7950085" y="3199866"/>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338" name="Gruppieren 337">
              <a:extLst>
                <a:ext uri="{FF2B5EF4-FFF2-40B4-BE49-F238E27FC236}">
                  <a16:creationId xmlns:a16="http://schemas.microsoft.com/office/drawing/2014/main" id="{575213B4-9307-9784-1919-D3ED108CC160}"/>
                </a:ext>
              </a:extLst>
            </p:cNvPr>
            <p:cNvGrpSpPr/>
            <p:nvPr/>
          </p:nvGrpSpPr>
          <p:grpSpPr>
            <a:xfrm flipV="1">
              <a:off x="7542469" y="3662675"/>
              <a:ext cx="45719" cy="576000"/>
              <a:chOff x="7541436" y="4587909"/>
              <a:chExt cx="45719" cy="166752"/>
            </a:xfrm>
          </p:grpSpPr>
          <p:cxnSp>
            <p:nvCxnSpPr>
              <p:cNvPr id="339" name="Gerade Verbindung 338">
                <a:extLst>
                  <a:ext uri="{FF2B5EF4-FFF2-40B4-BE49-F238E27FC236}">
                    <a16:creationId xmlns:a16="http://schemas.microsoft.com/office/drawing/2014/main" id="{9CB5A524-5411-C2B8-E940-E4675D2935ED}"/>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40" name="Gerade Verbindung 339">
                <a:extLst>
                  <a:ext uri="{FF2B5EF4-FFF2-40B4-BE49-F238E27FC236}">
                    <a16:creationId xmlns:a16="http://schemas.microsoft.com/office/drawing/2014/main" id="{F79EF3EC-7630-476F-0DC2-950FD19C8E93}"/>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41" name="Gerade Verbindung 340">
                <a:extLst>
                  <a:ext uri="{FF2B5EF4-FFF2-40B4-BE49-F238E27FC236}">
                    <a16:creationId xmlns:a16="http://schemas.microsoft.com/office/drawing/2014/main" id="{E5D110E9-9454-740C-2D4E-6AAB4C6C2444}"/>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334" name="Gruppieren 333">
              <a:extLst>
                <a:ext uri="{FF2B5EF4-FFF2-40B4-BE49-F238E27FC236}">
                  <a16:creationId xmlns:a16="http://schemas.microsoft.com/office/drawing/2014/main" id="{A60BE8EF-695E-1705-D1CE-55AAD30407D0}"/>
                </a:ext>
              </a:extLst>
            </p:cNvPr>
            <p:cNvGrpSpPr/>
            <p:nvPr/>
          </p:nvGrpSpPr>
          <p:grpSpPr>
            <a:xfrm flipV="1">
              <a:off x="7358716" y="3739952"/>
              <a:ext cx="45719" cy="252000"/>
              <a:chOff x="7357683" y="4539953"/>
              <a:chExt cx="45719" cy="166752"/>
            </a:xfrm>
          </p:grpSpPr>
          <p:cxnSp>
            <p:nvCxnSpPr>
              <p:cNvPr id="335" name="Gerade Verbindung 334">
                <a:extLst>
                  <a:ext uri="{FF2B5EF4-FFF2-40B4-BE49-F238E27FC236}">
                    <a16:creationId xmlns:a16="http://schemas.microsoft.com/office/drawing/2014/main" id="{68925CBA-187A-ED9B-8D0F-0CF0A9100318}"/>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36" name="Gerade Verbindung 335">
                <a:extLst>
                  <a:ext uri="{FF2B5EF4-FFF2-40B4-BE49-F238E27FC236}">
                    <a16:creationId xmlns:a16="http://schemas.microsoft.com/office/drawing/2014/main" id="{B8125E72-BB69-196C-32FE-4C70C5B62A05}"/>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37" name="Gerade Verbindung 336">
                <a:extLst>
                  <a:ext uri="{FF2B5EF4-FFF2-40B4-BE49-F238E27FC236}">
                    <a16:creationId xmlns:a16="http://schemas.microsoft.com/office/drawing/2014/main" id="{59363045-C139-DF53-7E71-67233A0ACDF6}"/>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322" name="Gruppieren 321">
              <a:extLst>
                <a:ext uri="{FF2B5EF4-FFF2-40B4-BE49-F238E27FC236}">
                  <a16:creationId xmlns:a16="http://schemas.microsoft.com/office/drawing/2014/main" id="{6227AD0A-DA7C-D487-C3EF-C3F9B674605D}"/>
                </a:ext>
              </a:extLst>
            </p:cNvPr>
            <p:cNvGrpSpPr/>
            <p:nvPr/>
          </p:nvGrpSpPr>
          <p:grpSpPr>
            <a:xfrm flipV="1">
              <a:off x="7142366" y="3739750"/>
              <a:ext cx="45719" cy="540000"/>
              <a:chOff x="7141333" y="3201575"/>
              <a:chExt cx="45719" cy="468000"/>
            </a:xfrm>
          </p:grpSpPr>
          <p:cxnSp>
            <p:nvCxnSpPr>
              <p:cNvPr id="323" name="Gerade Verbindung 322">
                <a:extLst>
                  <a:ext uri="{FF2B5EF4-FFF2-40B4-BE49-F238E27FC236}">
                    <a16:creationId xmlns:a16="http://schemas.microsoft.com/office/drawing/2014/main" id="{9F4F3666-0A8E-8BA9-6E13-9452F36EBEF8}"/>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24" name="Gerade Verbindung 323">
                <a:extLst>
                  <a:ext uri="{FF2B5EF4-FFF2-40B4-BE49-F238E27FC236}">
                    <a16:creationId xmlns:a16="http://schemas.microsoft.com/office/drawing/2014/main" id="{E314A38A-158C-E82D-6C00-C08517C115A0}"/>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25" name="Gerade Verbindung 324">
                <a:extLst>
                  <a:ext uri="{FF2B5EF4-FFF2-40B4-BE49-F238E27FC236}">
                    <a16:creationId xmlns:a16="http://schemas.microsoft.com/office/drawing/2014/main" id="{CBAD2043-D55E-8FA7-1C9C-73701DE9CF0A}"/>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318" name="Gruppieren 317">
              <a:extLst>
                <a:ext uri="{FF2B5EF4-FFF2-40B4-BE49-F238E27FC236}">
                  <a16:creationId xmlns:a16="http://schemas.microsoft.com/office/drawing/2014/main" id="{DE60EA91-D438-F124-B368-1F66218F5B9A}"/>
                </a:ext>
              </a:extLst>
            </p:cNvPr>
            <p:cNvGrpSpPr/>
            <p:nvPr/>
          </p:nvGrpSpPr>
          <p:grpSpPr>
            <a:xfrm flipV="1">
              <a:off x="6871553" y="4018175"/>
              <a:ext cx="45719" cy="453600"/>
              <a:chOff x="6870520" y="3326249"/>
              <a:chExt cx="45719" cy="439200"/>
            </a:xfrm>
          </p:grpSpPr>
          <p:cxnSp>
            <p:nvCxnSpPr>
              <p:cNvPr id="319" name="Gerade Verbindung 318">
                <a:extLst>
                  <a:ext uri="{FF2B5EF4-FFF2-40B4-BE49-F238E27FC236}">
                    <a16:creationId xmlns:a16="http://schemas.microsoft.com/office/drawing/2014/main" id="{1359E078-600C-596B-BCE6-960878F95E15}"/>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20" name="Gerade Verbindung 319">
                <a:extLst>
                  <a:ext uri="{FF2B5EF4-FFF2-40B4-BE49-F238E27FC236}">
                    <a16:creationId xmlns:a16="http://schemas.microsoft.com/office/drawing/2014/main" id="{DD719BAB-72BF-67FC-E818-F240EF1CB0D8}"/>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321" name="Gerade Verbindung 320">
                <a:extLst>
                  <a:ext uri="{FF2B5EF4-FFF2-40B4-BE49-F238E27FC236}">
                    <a16:creationId xmlns:a16="http://schemas.microsoft.com/office/drawing/2014/main" id="{D57656B6-7EAE-8C77-21B8-1735DE4CDACC}"/>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cxnSp>
          <p:nvCxnSpPr>
            <p:cNvPr id="149" name="Gerade Verbindung 148">
              <a:extLst>
                <a:ext uri="{FF2B5EF4-FFF2-40B4-BE49-F238E27FC236}">
                  <a16:creationId xmlns:a16="http://schemas.microsoft.com/office/drawing/2014/main" id="{FB917B18-7576-F23A-B0D7-A2988479FEBD}"/>
                </a:ext>
              </a:extLst>
            </p:cNvPr>
            <p:cNvCxnSpPr>
              <a:cxnSpLocks/>
            </p:cNvCxnSpPr>
            <p:nvPr/>
          </p:nvCxnSpPr>
          <p:spPr>
            <a:xfrm flipH="1">
              <a:off x="6730547" y="3715146"/>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385D84F-CB3D-2CE4-E45B-4EFEEDCDA27B}"/>
                </a:ext>
              </a:extLst>
            </p:cNvPr>
            <p:cNvSpPr txBox="1"/>
            <p:nvPr/>
          </p:nvSpPr>
          <p:spPr>
            <a:xfrm>
              <a:off x="6774426" y="5032973"/>
              <a:ext cx="1641987" cy="175968"/>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800" err="1">
                  <a:solidFill>
                    <a:srgbClr val="001965"/>
                  </a:solidFill>
                </a:rPr>
                <a:t>Wochen</a:t>
              </a:r>
              <a:r>
                <a:rPr lang="en-US" sz="800">
                  <a:solidFill>
                    <a:srgbClr val="001965"/>
                  </a:solidFill>
                </a:rPr>
                <a:t> </a:t>
              </a:r>
              <a:r>
                <a:rPr lang="en-US" sz="800" err="1">
                  <a:solidFill>
                    <a:srgbClr val="001965"/>
                  </a:solidFill>
                </a:rPr>
                <a:t>seit</a:t>
              </a:r>
              <a:r>
                <a:rPr lang="en-US" sz="800">
                  <a:solidFill>
                    <a:srgbClr val="001965"/>
                  </a:solidFill>
                </a:rPr>
                <a:t> </a:t>
              </a:r>
              <a:r>
                <a:rPr lang="en-US" sz="800" err="1">
                  <a:solidFill>
                    <a:srgbClr val="001965"/>
                  </a:solidFill>
                </a:rPr>
                <a:t>Randomisierung</a:t>
              </a:r>
              <a:endParaRPr lang="en-US" sz="800">
                <a:solidFill>
                  <a:srgbClr val="001965"/>
                </a:solidFill>
              </a:endParaRPr>
            </a:p>
          </p:txBody>
        </p:sp>
        <p:sp>
          <p:nvSpPr>
            <p:cNvPr id="37" name="Textfeld 36">
              <a:extLst>
                <a:ext uri="{FF2B5EF4-FFF2-40B4-BE49-F238E27FC236}">
                  <a16:creationId xmlns:a16="http://schemas.microsoft.com/office/drawing/2014/main" id="{54C81B36-31EB-77B7-3745-40D94C50212E}"/>
                </a:ext>
              </a:extLst>
            </p:cNvPr>
            <p:cNvSpPr txBox="1"/>
            <p:nvPr/>
          </p:nvSpPr>
          <p:spPr>
            <a:xfrm rot="16200000">
              <a:off x="5385172" y="3772284"/>
              <a:ext cx="2035439"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1965"/>
                  </a:solidFill>
                  <a:effectLst/>
                  <a:uLnTx/>
                  <a:uFillTx/>
                  <a:latin typeface="Apis For Office"/>
                  <a:ea typeface="+mn-ea"/>
                  <a:cs typeface="+mn-cs"/>
                </a:rPr>
                <a:t>Veränderung</a:t>
              </a:r>
              <a:r>
                <a:rPr kumimoji="0" lang="en-US" sz="1000" b="1" i="0" u="none" strike="noStrike" kern="1200" cap="none" spc="0" normalizeH="0" baseline="0" noProof="0">
                  <a:ln>
                    <a:noFill/>
                  </a:ln>
                  <a:solidFill>
                    <a:srgbClr val="001965"/>
                  </a:solidFill>
                  <a:effectLst/>
                  <a:uLnTx/>
                  <a:uFillTx/>
                  <a:latin typeface="Apis For Office"/>
                  <a:ea typeface="+mn-ea"/>
                  <a:cs typeface="+mn-cs"/>
                </a:rPr>
                <a:t> </a:t>
              </a:r>
              <a:r>
                <a:rPr kumimoji="0" lang="en-US" sz="1000" b="1" i="0" u="none" strike="noStrike" kern="1200" cap="none" spc="0" normalizeH="0" baseline="0" noProof="0" err="1">
                  <a:ln>
                    <a:noFill/>
                  </a:ln>
                  <a:solidFill>
                    <a:srgbClr val="001965"/>
                  </a:solidFill>
                  <a:effectLst/>
                  <a:uLnTx/>
                  <a:uFillTx/>
                  <a:latin typeface="Apis For Office"/>
                  <a:ea typeface="+mn-ea"/>
                  <a:cs typeface="+mn-cs"/>
                </a:rPr>
                <a:t>zum</a:t>
              </a:r>
              <a:r>
                <a:rPr kumimoji="0" lang="en-US" sz="1000" b="1" i="0" u="none" strike="noStrike" kern="1200" cap="none" spc="0" normalizeH="0" baseline="0" noProof="0">
                  <a:ln>
                    <a:noFill/>
                  </a:ln>
                  <a:solidFill>
                    <a:srgbClr val="001965"/>
                  </a:solidFill>
                  <a:effectLst/>
                  <a:uLnTx/>
                  <a:uFillTx/>
                  <a:latin typeface="Apis For Office"/>
                  <a:ea typeface="+mn-ea"/>
                  <a:cs typeface="+mn-cs"/>
                </a:rPr>
                <a:t> </a:t>
              </a:r>
              <a:r>
                <a:rPr kumimoji="0" lang="en-US" sz="1000" b="1" i="0" u="none" strike="noStrike" kern="1200" cap="none" spc="0" normalizeH="0" baseline="0" noProof="0" err="1">
                  <a:ln>
                    <a:noFill/>
                  </a:ln>
                  <a:solidFill>
                    <a:srgbClr val="001965"/>
                  </a:solidFill>
                  <a:effectLst/>
                  <a:uLnTx/>
                  <a:uFillTx/>
                  <a:latin typeface="Apis For Office"/>
                  <a:ea typeface="+mn-ea"/>
                  <a:cs typeface="+mn-cs"/>
                </a:rPr>
                <a:t>Studienbeginn</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152" name="Gruppieren 151">
              <a:extLst>
                <a:ext uri="{FF2B5EF4-FFF2-40B4-BE49-F238E27FC236}">
                  <a16:creationId xmlns:a16="http://schemas.microsoft.com/office/drawing/2014/main" id="{A8168F25-62DB-30FD-CC43-3A425AA55805}"/>
                </a:ext>
              </a:extLst>
            </p:cNvPr>
            <p:cNvGrpSpPr/>
            <p:nvPr/>
          </p:nvGrpSpPr>
          <p:grpSpPr>
            <a:xfrm>
              <a:off x="6522683" y="2803478"/>
              <a:ext cx="232578" cy="2084114"/>
              <a:chOff x="6522683" y="2803478"/>
              <a:chExt cx="232578" cy="2084114"/>
            </a:xfrm>
          </p:grpSpPr>
          <p:cxnSp>
            <p:nvCxnSpPr>
              <p:cNvPr id="16" name="Gerade Verbindung 15">
                <a:extLst>
                  <a:ext uri="{FF2B5EF4-FFF2-40B4-BE49-F238E27FC236}">
                    <a16:creationId xmlns:a16="http://schemas.microsoft.com/office/drawing/2014/main" id="{CD3A94F9-8FEB-5079-2698-2F811FD13798}"/>
                  </a:ext>
                </a:extLst>
              </p:cNvPr>
              <p:cNvCxnSpPr>
                <a:cxnSpLocks/>
              </p:cNvCxnSpPr>
              <p:nvPr/>
            </p:nvCxnSpPr>
            <p:spPr>
              <a:xfrm>
                <a:off x="6755261" y="2878426"/>
                <a:ext cx="0" cy="195730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7" name="Gruppieren 126">
                <a:extLst>
                  <a:ext uri="{FF2B5EF4-FFF2-40B4-BE49-F238E27FC236}">
                    <a16:creationId xmlns:a16="http://schemas.microsoft.com/office/drawing/2014/main" id="{83D4518F-2BF9-D4DA-CAE5-B8B68EF777B6}"/>
                  </a:ext>
                </a:extLst>
              </p:cNvPr>
              <p:cNvGrpSpPr/>
              <p:nvPr/>
            </p:nvGrpSpPr>
            <p:grpSpPr>
              <a:xfrm>
                <a:off x="6522683" y="4747856"/>
                <a:ext cx="229114" cy="139736"/>
                <a:chOff x="6522683" y="4262169"/>
                <a:chExt cx="229114" cy="139736"/>
              </a:xfrm>
            </p:grpSpPr>
            <p:sp>
              <p:nvSpPr>
                <p:cNvPr id="45" name="Textfeld 44">
                  <a:extLst>
                    <a:ext uri="{FF2B5EF4-FFF2-40B4-BE49-F238E27FC236}">
                      <a16:creationId xmlns:a16="http://schemas.microsoft.com/office/drawing/2014/main" id="{63A91659-23D7-ABAB-D1AB-17FE5E32151C}"/>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5" name="Gerade Verbindung 54">
                  <a:extLst>
                    <a:ext uri="{FF2B5EF4-FFF2-40B4-BE49-F238E27FC236}">
                      <a16:creationId xmlns:a16="http://schemas.microsoft.com/office/drawing/2014/main" id="{82E43286-1B4A-470D-EAE2-DD15C2DB357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B93D1F90-2B96-3C4C-F969-AA953C3A5030}"/>
                  </a:ext>
                </a:extLst>
              </p:cNvPr>
              <p:cNvGrpSpPr/>
              <p:nvPr/>
            </p:nvGrpSpPr>
            <p:grpSpPr>
              <a:xfrm>
                <a:off x="6522683" y="4470086"/>
                <a:ext cx="229114" cy="139736"/>
                <a:chOff x="6522683" y="4262169"/>
                <a:chExt cx="229114" cy="139736"/>
              </a:xfrm>
            </p:grpSpPr>
            <p:sp>
              <p:nvSpPr>
                <p:cNvPr id="129" name="Textfeld 128">
                  <a:extLst>
                    <a:ext uri="{FF2B5EF4-FFF2-40B4-BE49-F238E27FC236}">
                      <a16:creationId xmlns:a16="http://schemas.microsoft.com/office/drawing/2014/main" id="{E3177784-7727-8E7B-4131-F9373402B801}"/>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30" name="Gerade Verbindung 129">
                  <a:extLst>
                    <a:ext uri="{FF2B5EF4-FFF2-40B4-BE49-F238E27FC236}">
                      <a16:creationId xmlns:a16="http://schemas.microsoft.com/office/drawing/2014/main" id="{120002F6-DEC1-E5A8-6D5D-D0CA79412649}"/>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1" name="Gruppieren 130">
                <a:extLst>
                  <a:ext uri="{FF2B5EF4-FFF2-40B4-BE49-F238E27FC236}">
                    <a16:creationId xmlns:a16="http://schemas.microsoft.com/office/drawing/2014/main" id="{32F085A7-E9D5-1CC5-5DF8-AF028B955043}"/>
                  </a:ext>
                </a:extLst>
              </p:cNvPr>
              <p:cNvGrpSpPr/>
              <p:nvPr/>
            </p:nvGrpSpPr>
            <p:grpSpPr>
              <a:xfrm>
                <a:off x="6522683" y="4192318"/>
                <a:ext cx="229114" cy="139736"/>
                <a:chOff x="6522683" y="4262169"/>
                <a:chExt cx="229114" cy="139736"/>
              </a:xfrm>
            </p:grpSpPr>
            <p:sp>
              <p:nvSpPr>
                <p:cNvPr id="132" name="Textfeld 131">
                  <a:extLst>
                    <a:ext uri="{FF2B5EF4-FFF2-40B4-BE49-F238E27FC236}">
                      <a16:creationId xmlns:a16="http://schemas.microsoft.com/office/drawing/2014/main" id="{0B2C8524-11B8-CA87-59CB-11927F288988}"/>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-0,4</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33" name="Gerade Verbindung 132">
                  <a:extLst>
                    <a:ext uri="{FF2B5EF4-FFF2-40B4-BE49-F238E27FC236}">
                      <a16:creationId xmlns:a16="http://schemas.microsoft.com/office/drawing/2014/main" id="{C70E4902-4269-76F2-6B00-E44A4C413326}"/>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uppieren 133">
                <a:extLst>
                  <a:ext uri="{FF2B5EF4-FFF2-40B4-BE49-F238E27FC236}">
                    <a16:creationId xmlns:a16="http://schemas.microsoft.com/office/drawing/2014/main" id="{1B9042BB-769F-3D3B-3E44-B0F6BABE6C89}"/>
                  </a:ext>
                </a:extLst>
              </p:cNvPr>
              <p:cNvGrpSpPr/>
              <p:nvPr/>
            </p:nvGrpSpPr>
            <p:grpSpPr>
              <a:xfrm>
                <a:off x="6522683" y="3914550"/>
                <a:ext cx="229114" cy="139736"/>
                <a:chOff x="6522683" y="4262169"/>
                <a:chExt cx="229114" cy="139736"/>
              </a:xfrm>
            </p:grpSpPr>
            <p:sp>
              <p:nvSpPr>
                <p:cNvPr id="135" name="Textfeld 134">
                  <a:extLst>
                    <a:ext uri="{FF2B5EF4-FFF2-40B4-BE49-F238E27FC236}">
                      <a16:creationId xmlns:a16="http://schemas.microsoft.com/office/drawing/2014/main" id="{8B5101C9-366D-591D-C657-DBD686831711}"/>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-0,2</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36" name="Gerade Verbindung 135">
                  <a:extLst>
                    <a:ext uri="{FF2B5EF4-FFF2-40B4-BE49-F238E27FC236}">
                      <a16:creationId xmlns:a16="http://schemas.microsoft.com/office/drawing/2014/main" id="{39C5D291-223B-C438-0139-9BAE69A08AF9}"/>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uppieren 136">
                <a:extLst>
                  <a:ext uri="{FF2B5EF4-FFF2-40B4-BE49-F238E27FC236}">
                    <a16:creationId xmlns:a16="http://schemas.microsoft.com/office/drawing/2014/main" id="{01D9B9BB-0B6B-D013-05DA-443AF212A77B}"/>
                  </a:ext>
                </a:extLst>
              </p:cNvPr>
              <p:cNvGrpSpPr/>
              <p:nvPr/>
            </p:nvGrpSpPr>
            <p:grpSpPr>
              <a:xfrm>
                <a:off x="6522683" y="3636782"/>
                <a:ext cx="229114" cy="139736"/>
                <a:chOff x="6522683" y="4262169"/>
                <a:chExt cx="229114" cy="139736"/>
              </a:xfrm>
            </p:grpSpPr>
            <p:sp>
              <p:nvSpPr>
                <p:cNvPr id="138" name="Textfeld 137">
                  <a:extLst>
                    <a:ext uri="{FF2B5EF4-FFF2-40B4-BE49-F238E27FC236}">
                      <a16:creationId xmlns:a16="http://schemas.microsoft.com/office/drawing/2014/main" id="{D799420D-6E52-FD60-EA47-295E9350B8DF}"/>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39" name="Gerade Verbindung 138">
                  <a:extLst>
                    <a:ext uri="{FF2B5EF4-FFF2-40B4-BE49-F238E27FC236}">
                      <a16:creationId xmlns:a16="http://schemas.microsoft.com/office/drawing/2014/main" id="{E1B0E2F6-72B5-4E5F-C253-5B16207E673C}"/>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0" name="Gruppieren 139">
                <a:extLst>
                  <a:ext uri="{FF2B5EF4-FFF2-40B4-BE49-F238E27FC236}">
                    <a16:creationId xmlns:a16="http://schemas.microsoft.com/office/drawing/2014/main" id="{6A832664-46AB-758D-9250-23306CAB8C35}"/>
                  </a:ext>
                </a:extLst>
              </p:cNvPr>
              <p:cNvGrpSpPr/>
              <p:nvPr/>
            </p:nvGrpSpPr>
            <p:grpSpPr>
              <a:xfrm>
                <a:off x="6522683" y="3359014"/>
                <a:ext cx="229114" cy="139736"/>
                <a:chOff x="6522683" y="4262169"/>
                <a:chExt cx="229114" cy="139736"/>
              </a:xfrm>
            </p:grpSpPr>
            <p:sp>
              <p:nvSpPr>
                <p:cNvPr id="141" name="Textfeld 140">
                  <a:extLst>
                    <a:ext uri="{FF2B5EF4-FFF2-40B4-BE49-F238E27FC236}">
                      <a16:creationId xmlns:a16="http://schemas.microsoft.com/office/drawing/2014/main" id="{B3CF2978-7778-8F14-BFD8-02C7FBA94398}"/>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0,2</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42" name="Gerade Verbindung 141">
                  <a:extLst>
                    <a:ext uri="{FF2B5EF4-FFF2-40B4-BE49-F238E27FC236}">
                      <a16:creationId xmlns:a16="http://schemas.microsoft.com/office/drawing/2014/main" id="{1C648ED2-ED19-D4D2-4235-1C05B81B935A}"/>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uppieren 142">
                <a:extLst>
                  <a:ext uri="{FF2B5EF4-FFF2-40B4-BE49-F238E27FC236}">
                    <a16:creationId xmlns:a16="http://schemas.microsoft.com/office/drawing/2014/main" id="{24DE5777-9992-55F0-9549-F1023B620D0E}"/>
                  </a:ext>
                </a:extLst>
              </p:cNvPr>
              <p:cNvGrpSpPr/>
              <p:nvPr/>
            </p:nvGrpSpPr>
            <p:grpSpPr>
              <a:xfrm>
                <a:off x="6522683" y="3081246"/>
                <a:ext cx="229114" cy="139736"/>
                <a:chOff x="6522683" y="4262169"/>
                <a:chExt cx="229114" cy="139736"/>
              </a:xfrm>
            </p:grpSpPr>
            <p:sp>
              <p:nvSpPr>
                <p:cNvPr id="144" name="Textfeld 143">
                  <a:extLst>
                    <a:ext uri="{FF2B5EF4-FFF2-40B4-BE49-F238E27FC236}">
                      <a16:creationId xmlns:a16="http://schemas.microsoft.com/office/drawing/2014/main" id="{72CF3C98-C6DF-FD8D-31E0-300D922496D7}"/>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0,4</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45" name="Gerade Verbindung 144">
                  <a:extLst>
                    <a:ext uri="{FF2B5EF4-FFF2-40B4-BE49-F238E27FC236}">
                      <a16:creationId xmlns:a16="http://schemas.microsoft.com/office/drawing/2014/main" id="{1FBE3CE6-E42B-8393-E983-E92F13120E05}"/>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uppieren 145">
                <a:extLst>
                  <a:ext uri="{FF2B5EF4-FFF2-40B4-BE49-F238E27FC236}">
                    <a16:creationId xmlns:a16="http://schemas.microsoft.com/office/drawing/2014/main" id="{80BDD7AC-BF95-06CA-3EF7-D0A9CD8152AE}"/>
                  </a:ext>
                </a:extLst>
              </p:cNvPr>
              <p:cNvGrpSpPr/>
              <p:nvPr/>
            </p:nvGrpSpPr>
            <p:grpSpPr>
              <a:xfrm>
                <a:off x="6522683" y="2803478"/>
                <a:ext cx="229114" cy="139736"/>
                <a:chOff x="6522683" y="4262169"/>
                <a:chExt cx="229114" cy="139736"/>
              </a:xfrm>
            </p:grpSpPr>
            <p:sp>
              <p:nvSpPr>
                <p:cNvPr id="147" name="Textfeld 146">
                  <a:extLst>
                    <a:ext uri="{FF2B5EF4-FFF2-40B4-BE49-F238E27FC236}">
                      <a16:creationId xmlns:a16="http://schemas.microsoft.com/office/drawing/2014/main" id="{A9286D29-3F13-A179-D4F9-725756BE5F44}"/>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48" name="Gerade Verbindung 147">
                  <a:extLst>
                    <a:ext uri="{FF2B5EF4-FFF2-40B4-BE49-F238E27FC236}">
                      <a16:creationId xmlns:a16="http://schemas.microsoft.com/office/drawing/2014/main" id="{C626EA3B-4DC2-0261-9E64-BB6C53B2E0E8}"/>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42" name="Gruppieren 341">
              <a:extLst>
                <a:ext uri="{FF2B5EF4-FFF2-40B4-BE49-F238E27FC236}">
                  <a16:creationId xmlns:a16="http://schemas.microsoft.com/office/drawing/2014/main" id="{C96F5E6E-3071-F07F-02EF-F8900DEEFEDC}"/>
                </a:ext>
              </a:extLst>
            </p:cNvPr>
            <p:cNvGrpSpPr/>
            <p:nvPr/>
          </p:nvGrpSpPr>
          <p:grpSpPr>
            <a:xfrm>
              <a:off x="6702888" y="4828062"/>
              <a:ext cx="1722816" cy="118783"/>
              <a:chOff x="6702888" y="4828062"/>
              <a:chExt cx="1722816" cy="118783"/>
            </a:xfrm>
          </p:grpSpPr>
          <p:sp>
            <p:nvSpPr>
              <p:cNvPr id="24" name="Textfeld 23">
                <a:extLst>
                  <a:ext uri="{FF2B5EF4-FFF2-40B4-BE49-F238E27FC236}">
                    <a16:creationId xmlns:a16="http://schemas.microsoft.com/office/drawing/2014/main" id="{9600BDFA-A51A-A229-4B9D-5DEDBFC233C6}"/>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1" name="Textfeld 180">
                <a:extLst>
                  <a:ext uri="{FF2B5EF4-FFF2-40B4-BE49-F238E27FC236}">
                    <a16:creationId xmlns:a16="http://schemas.microsoft.com/office/drawing/2014/main" id="{B27D1751-2564-7EFB-5025-7E7F2F79D0B2}"/>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2" name="Textfeld 181">
                <a:extLst>
                  <a:ext uri="{FF2B5EF4-FFF2-40B4-BE49-F238E27FC236}">
                    <a16:creationId xmlns:a16="http://schemas.microsoft.com/office/drawing/2014/main" id="{302EC99C-67F0-74AE-204D-529DCA3EAD9F}"/>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16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3" name="Textfeld 182">
                <a:extLst>
                  <a:ext uri="{FF2B5EF4-FFF2-40B4-BE49-F238E27FC236}">
                    <a16:creationId xmlns:a16="http://schemas.microsoft.com/office/drawing/2014/main" id="{3BDC3F8E-4032-4616-855E-BC8D620B2FD0}"/>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24</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4" name="Textfeld 183">
                <a:extLst>
                  <a:ext uri="{FF2B5EF4-FFF2-40B4-BE49-F238E27FC236}">
                    <a16:creationId xmlns:a16="http://schemas.microsoft.com/office/drawing/2014/main" id="{B1F76B61-76B6-7C19-598C-D3986FD5F9CE}"/>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32</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5" name="Textfeld 184">
                <a:extLst>
                  <a:ext uri="{FF2B5EF4-FFF2-40B4-BE49-F238E27FC236}">
                    <a16:creationId xmlns:a16="http://schemas.microsoft.com/office/drawing/2014/main" id="{FA249ABA-DDC0-58A4-F03C-F35661AF9709}"/>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40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6" name="Textfeld 185">
                <a:extLst>
                  <a:ext uri="{FF2B5EF4-FFF2-40B4-BE49-F238E27FC236}">
                    <a16:creationId xmlns:a16="http://schemas.microsoft.com/office/drawing/2014/main" id="{AA8233E4-6847-4477-963B-D065B3E42F2D}"/>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48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7" name="Textfeld 186">
                <a:extLst>
                  <a:ext uri="{FF2B5EF4-FFF2-40B4-BE49-F238E27FC236}">
                    <a16:creationId xmlns:a16="http://schemas.microsoft.com/office/drawing/2014/main" id="{0C9FC576-1860-B70C-4BEA-B380EE81F175}"/>
                  </a:ext>
                </a:extLst>
              </p:cNvPr>
              <p:cNvSpPr txBox="1"/>
              <p:nvPr/>
            </p:nvSpPr>
            <p:spPr>
              <a:xfrm>
                <a:off x="764643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56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8" name="Textfeld 187">
                <a:extLst>
                  <a:ext uri="{FF2B5EF4-FFF2-40B4-BE49-F238E27FC236}">
                    <a16:creationId xmlns:a16="http://schemas.microsoft.com/office/drawing/2014/main" id="{C7FC4128-1387-77BE-AFE8-15F33460B609}"/>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64</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89" name="Textfeld 188">
                <a:extLst>
                  <a:ext uri="{FF2B5EF4-FFF2-40B4-BE49-F238E27FC236}">
                    <a16:creationId xmlns:a16="http://schemas.microsoft.com/office/drawing/2014/main" id="{8EC83B0D-A7C2-302C-C22A-12DFA0876E6D}"/>
                  </a:ext>
                </a:extLst>
              </p:cNvPr>
              <p:cNvSpPr txBox="1"/>
              <p:nvPr/>
            </p:nvSpPr>
            <p:spPr>
              <a:xfrm>
                <a:off x="791601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72</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90" name="Textfeld 189">
                <a:extLst>
                  <a:ext uri="{FF2B5EF4-FFF2-40B4-BE49-F238E27FC236}">
                    <a16:creationId xmlns:a16="http://schemas.microsoft.com/office/drawing/2014/main" id="{D682DB00-76C8-3405-275A-ECD4C714C79E}"/>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80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91" name="Textfeld 190">
                <a:extLst>
                  <a:ext uri="{FF2B5EF4-FFF2-40B4-BE49-F238E27FC236}">
                    <a16:creationId xmlns:a16="http://schemas.microsoft.com/office/drawing/2014/main" id="{F8ED5A23-2453-AA74-46B3-6B03202B915F}"/>
                  </a:ext>
                </a:extLst>
              </p:cNvPr>
              <p:cNvSpPr txBox="1"/>
              <p:nvPr/>
            </p:nvSpPr>
            <p:spPr>
              <a:xfrm>
                <a:off x="818560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88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92" name="Textfeld 191">
                <a:extLst>
                  <a:ext uri="{FF2B5EF4-FFF2-40B4-BE49-F238E27FC236}">
                    <a16:creationId xmlns:a16="http://schemas.microsoft.com/office/drawing/2014/main" id="{39B7F9D2-E2E3-965A-540A-B170CFBAC25D}"/>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96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150" name="Gruppieren 149">
              <a:extLst>
                <a:ext uri="{FF2B5EF4-FFF2-40B4-BE49-F238E27FC236}">
                  <a16:creationId xmlns:a16="http://schemas.microsoft.com/office/drawing/2014/main" id="{2F4E3FE5-BB34-96EF-FA21-C4C4276564AB}"/>
                </a:ext>
              </a:extLst>
            </p:cNvPr>
            <p:cNvGrpSpPr/>
            <p:nvPr/>
          </p:nvGrpSpPr>
          <p:grpSpPr>
            <a:xfrm>
              <a:off x="6870520" y="3326249"/>
              <a:ext cx="45719" cy="439200"/>
              <a:chOff x="6870520" y="3326249"/>
              <a:chExt cx="45719" cy="439200"/>
            </a:xfrm>
          </p:grpSpPr>
          <p:cxnSp>
            <p:nvCxnSpPr>
              <p:cNvPr id="195" name="Gerade Verbindung 194">
                <a:extLst>
                  <a:ext uri="{FF2B5EF4-FFF2-40B4-BE49-F238E27FC236}">
                    <a16:creationId xmlns:a16="http://schemas.microsoft.com/office/drawing/2014/main" id="{1B3C9D4F-A977-B3E0-4480-DCA428EF204A}"/>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Gerade Verbindung 195">
                <a:extLst>
                  <a:ext uri="{FF2B5EF4-FFF2-40B4-BE49-F238E27FC236}">
                    <a16:creationId xmlns:a16="http://schemas.microsoft.com/office/drawing/2014/main" id="{20E3C878-349E-E6A7-4287-A5B03D882E6C}"/>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Gerade Verbindung 196">
                <a:extLst>
                  <a:ext uri="{FF2B5EF4-FFF2-40B4-BE49-F238E27FC236}">
                    <a16:creationId xmlns:a16="http://schemas.microsoft.com/office/drawing/2014/main" id="{AB90E491-6047-DD7E-52A0-ECA328D9B25F}"/>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uppieren 152">
              <a:extLst>
                <a:ext uri="{FF2B5EF4-FFF2-40B4-BE49-F238E27FC236}">
                  <a16:creationId xmlns:a16="http://schemas.microsoft.com/office/drawing/2014/main" id="{5C3F58DE-558D-B318-5CD1-6C05E63EEAC6}"/>
                </a:ext>
              </a:extLst>
            </p:cNvPr>
            <p:cNvGrpSpPr/>
            <p:nvPr/>
          </p:nvGrpSpPr>
          <p:grpSpPr>
            <a:xfrm>
              <a:off x="7141333" y="3201575"/>
              <a:ext cx="45719" cy="468000"/>
              <a:chOff x="7141333" y="3201575"/>
              <a:chExt cx="45719" cy="468000"/>
            </a:xfrm>
          </p:grpSpPr>
          <p:cxnSp>
            <p:nvCxnSpPr>
              <p:cNvPr id="199" name="Gerade Verbindung 198">
                <a:extLst>
                  <a:ext uri="{FF2B5EF4-FFF2-40B4-BE49-F238E27FC236}">
                    <a16:creationId xmlns:a16="http://schemas.microsoft.com/office/drawing/2014/main" id="{E9E37742-3899-02E2-11D7-A77A0B0508CE}"/>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0CB0E839-8D7C-3BDC-24BC-BBA7326DAC1A}"/>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a:extLst>
                  <a:ext uri="{FF2B5EF4-FFF2-40B4-BE49-F238E27FC236}">
                    <a16:creationId xmlns:a16="http://schemas.microsoft.com/office/drawing/2014/main" id="{4012203B-34D8-3A9E-6B7B-BF7322C50FAB}"/>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uppieren 121">
              <a:extLst>
                <a:ext uri="{FF2B5EF4-FFF2-40B4-BE49-F238E27FC236}">
                  <a16:creationId xmlns:a16="http://schemas.microsoft.com/office/drawing/2014/main" id="{61ED70F9-3F96-C426-A58B-21DE58B69B92}"/>
                </a:ext>
              </a:extLst>
            </p:cNvPr>
            <p:cNvGrpSpPr/>
            <p:nvPr/>
          </p:nvGrpSpPr>
          <p:grpSpPr>
            <a:xfrm>
              <a:off x="7950085" y="3218526"/>
              <a:ext cx="45719" cy="540000"/>
              <a:chOff x="7950085" y="3199866"/>
              <a:chExt cx="45719" cy="166752"/>
            </a:xfrm>
          </p:grpSpPr>
          <p:cxnSp>
            <p:nvCxnSpPr>
              <p:cNvPr id="223" name="Gerade Verbindung 222">
                <a:extLst>
                  <a:ext uri="{FF2B5EF4-FFF2-40B4-BE49-F238E27FC236}">
                    <a16:creationId xmlns:a16="http://schemas.microsoft.com/office/drawing/2014/main" id="{3DF8037B-003D-F8BA-FB69-A2EB71B48334}"/>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4" name="Gerade Verbindung 223">
                <a:extLst>
                  <a:ext uri="{FF2B5EF4-FFF2-40B4-BE49-F238E27FC236}">
                    <a16:creationId xmlns:a16="http://schemas.microsoft.com/office/drawing/2014/main" id="{CD1C42B8-3124-6AFC-46AB-09BEE2DFB7E1}"/>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5" name="Gerade Verbindung 224">
                <a:extLst>
                  <a:ext uri="{FF2B5EF4-FFF2-40B4-BE49-F238E27FC236}">
                    <a16:creationId xmlns:a16="http://schemas.microsoft.com/office/drawing/2014/main" id="{5AA4B340-5C6C-7331-9B6A-312A9E5B00B7}"/>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08D539EF-2ECB-AB9F-5902-92B658ADE08A}"/>
                </a:ext>
              </a:extLst>
            </p:cNvPr>
            <p:cNvGrpSpPr/>
            <p:nvPr/>
          </p:nvGrpSpPr>
          <p:grpSpPr>
            <a:xfrm>
              <a:off x="8354461" y="3138145"/>
              <a:ext cx="22860" cy="612000"/>
              <a:chOff x="8354461" y="3447206"/>
              <a:chExt cx="22860" cy="166752"/>
            </a:xfrm>
          </p:grpSpPr>
          <p:cxnSp>
            <p:nvCxnSpPr>
              <p:cNvPr id="235" name="Gerade Verbindung 234">
                <a:extLst>
                  <a:ext uri="{FF2B5EF4-FFF2-40B4-BE49-F238E27FC236}">
                    <a16:creationId xmlns:a16="http://schemas.microsoft.com/office/drawing/2014/main" id="{52E8D415-1CB4-D732-ACC7-B57792FA46DC}"/>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Gerade Verbindung 235">
                <a:extLst>
                  <a:ext uri="{FF2B5EF4-FFF2-40B4-BE49-F238E27FC236}">
                    <a16:creationId xmlns:a16="http://schemas.microsoft.com/office/drawing/2014/main" id="{61DCED14-C53B-5480-E3B9-E192CBF5BCEF}"/>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7" name="Gerade Verbindung 236">
                <a:extLst>
                  <a:ext uri="{FF2B5EF4-FFF2-40B4-BE49-F238E27FC236}">
                    <a16:creationId xmlns:a16="http://schemas.microsoft.com/office/drawing/2014/main" id="{FD09CD37-48EF-F80F-926D-3F5F1B444AEC}"/>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a:extLst>
                <a:ext uri="{FF2B5EF4-FFF2-40B4-BE49-F238E27FC236}">
                  <a16:creationId xmlns:a16="http://schemas.microsoft.com/office/drawing/2014/main" id="{EFF48844-38E6-FA1A-C952-145B9D4582DC}"/>
                </a:ext>
              </a:extLst>
            </p:cNvPr>
            <p:cNvGrpSpPr/>
            <p:nvPr/>
          </p:nvGrpSpPr>
          <p:grpSpPr>
            <a:xfrm>
              <a:off x="7357683" y="3319785"/>
              <a:ext cx="45719" cy="518400"/>
              <a:chOff x="7357683" y="4539953"/>
              <a:chExt cx="45719" cy="166752"/>
            </a:xfrm>
          </p:grpSpPr>
          <p:cxnSp>
            <p:nvCxnSpPr>
              <p:cNvPr id="61" name="Gerade Verbindung 60">
                <a:extLst>
                  <a:ext uri="{FF2B5EF4-FFF2-40B4-BE49-F238E27FC236}">
                    <a16:creationId xmlns:a16="http://schemas.microsoft.com/office/drawing/2014/main" id="{AEE400EA-189E-847D-D257-FCBC42E52281}"/>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B6991CB8-F3CC-76AA-1A1C-2C1F1B26B16C}"/>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57B9EDBA-BF34-A92B-5B7B-D521B778A9DA}"/>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5C1F3667-EC13-479B-76F2-1B9FE90D4608}"/>
                </a:ext>
              </a:extLst>
            </p:cNvPr>
            <p:cNvGrpSpPr/>
            <p:nvPr/>
          </p:nvGrpSpPr>
          <p:grpSpPr>
            <a:xfrm>
              <a:off x="7541436" y="3176518"/>
              <a:ext cx="45719" cy="468000"/>
              <a:chOff x="7541436" y="4587909"/>
              <a:chExt cx="45719" cy="166752"/>
            </a:xfrm>
          </p:grpSpPr>
          <p:cxnSp>
            <p:nvCxnSpPr>
              <p:cNvPr id="66" name="Gerade Verbindung 65">
                <a:extLst>
                  <a:ext uri="{FF2B5EF4-FFF2-40B4-BE49-F238E27FC236}">
                    <a16:creationId xmlns:a16="http://schemas.microsoft.com/office/drawing/2014/main" id="{A3A45761-13F4-D532-868A-B4A388DE211A}"/>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307323C0-6DBD-AFE1-EAAD-7C3E7459C0CC}"/>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D5BCF2EF-F3EB-C80A-3C02-8C40CDF2D6D1}"/>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4" name="Dreieck 153">
              <a:extLst>
                <a:ext uri="{FF2B5EF4-FFF2-40B4-BE49-F238E27FC236}">
                  <a16:creationId xmlns:a16="http://schemas.microsoft.com/office/drawing/2014/main" id="{0047CAE1-7AC6-7900-3082-7442B7EBDC3F}"/>
                </a:ext>
              </a:extLst>
            </p:cNvPr>
            <p:cNvSpPr/>
            <p:nvPr/>
          </p:nvSpPr>
          <p:spPr>
            <a:xfrm>
              <a:off x="6861827" y="3560132"/>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sp>
          <p:nvSpPr>
            <p:cNvPr id="155" name="Dreieck 154">
              <a:extLst>
                <a:ext uri="{FF2B5EF4-FFF2-40B4-BE49-F238E27FC236}">
                  <a16:creationId xmlns:a16="http://schemas.microsoft.com/office/drawing/2014/main" id="{EDFCA0F9-5824-DAD1-4604-FFA40C33776F}"/>
                </a:ext>
              </a:extLst>
            </p:cNvPr>
            <p:cNvSpPr/>
            <p:nvPr/>
          </p:nvSpPr>
          <p:spPr>
            <a:xfrm>
              <a:off x="7132415" y="3402870"/>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sp>
          <p:nvSpPr>
            <p:cNvPr id="156" name="Dreieck 155">
              <a:extLst>
                <a:ext uri="{FF2B5EF4-FFF2-40B4-BE49-F238E27FC236}">
                  <a16:creationId xmlns:a16="http://schemas.microsoft.com/office/drawing/2014/main" id="{E5AD21BB-2A5B-76C9-61A8-BA6B78009F49}"/>
                </a:ext>
              </a:extLst>
            </p:cNvPr>
            <p:cNvSpPr/>
            <p:nvPr/>
          </p:nvSpPr>
          <p:spPr>
            <a:xfrm>
              <a:off x="7348219" y="3568502"/>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sp>
          <p:nvSpPr>
            <p:cNvPr id="157" name="Dreieck 156">
              <a:extLst>
                <a:ext uri="{FF2B5EF4-FFF2-40B4-BE49-F238E27FC236}">
                  <a16:creationId xmlns:a16="http://schemas.microsoft.com/office/drawing/2014/main" id="{20D20D1C-A542-7FB1-D562-3336BAB8B91D}"/>
                </a:ext>
              </a:extLst>
            </p:cNvPr>
            <p:cNvSpPr/>
            <p:nvPr/>
          </p:nvSpPr>
          <p:spPr>
            <a:xfrm>
              <a:off x="7535693" y="3396995"/>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sp>
          <p:nvSpPr>
            <p:cNvPr id="158" name="Dreieck 157">
              <a:extLst>
                <a:ext uri="{FF2B5EF4-FFF2-40B4-BE49-F238E27FC236}">
                  <a16:creationId xmlns:a16="http://schemas.microsoft.com/office/drawing/2014/main" id="{21A7B720-6091-2A8E-0059-EC8A723040AB}"/>
                </a:ext>
              </a:extLst>
            </p:cNvPr>
            <p:cNvSpPr/>
            <p:nvPr/>
          </p:nvSpPr>
          <p:spPr>
            <a:xfrm>
              <a:off x="7942419" y="3455182"/>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sp>
          <p:nvSpPr>
            <p:cNvPr id="159" name="Dreieck 158">
              <a:extLst>
                <a:ext uri="{FF2B5EF4-FFF2-40B4-BE49-F238E27FC236}">
                  <a16:creationId xmlns:a16="http://schemas.microsoft.com/office/drawing/2014/main" id="{5331C8C0-ABEF-7733-47C0-C2E92F4EA598}"/>
                </a:ext>
              </a:extLst>
            </p:cNvPr>
            <p:cNvSpPr/>
            <p:nvPr/>
          </p:nvSpPr>
          <p:spPr>
            <a:xfrm>
              <a:off x="8346262" y="3386691"/>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cxnSp>
          <p:nvCxnSpPr>
            <p:cNvPr id="161" name="Gerade Verbindung 160">
              <a:extLst>
                <a:ext uri="{FF2B5EF4-FFF2-40B4-BE49-F238E27FC236}">
                  <a16:creationId xmlns:a16="http://schemas.microsoft.com/office/drawing/2014/main" id="{B0B5D5E9-D543-1A47-BAB6-F3856E93ED28}"/>
                </a:ext>
              </a:extLst>
            </p:cNvPr>
            <p:cNvCxnSpPr>
              <a:cxnSpLocks/>
            </p:cNvCxnSpPr>
            <p:nvPr/>
          </p:nvCxnSpPr>
          <p:spPr>
            <a:xfrm flipV="1">
              <a:off x="6745198" y="3600450"/>
              <a:ext cx="147727" cy="11896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228B436C-08E6-34FF-E401-C1577E416E05}"/>
                </a:ext>
              </a:extLst>
            </p:cNvPr>
            <p:cNvCxnSpPr>
              <a:cxnSpLocks/>
            </p:cNvCxnSpPr>
            <p:nvPr/>
          </p:nvCxnSpPr>
          <p:spPr>
            <a:xfrm flipV="1">
              <a:off x="6889750" y="3441700"/>
              <a:ext cx="276225" cy="1587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0" name="Gerade Verbindung 169">
              <a:extLst>
                <a:ext uri="{FF2B5EF4-FFF2-40B4-BE49-F238E27FC236}">
                  <a16:creationId xmlns:a16="http://schemas.microsoft.com/office/drawing/2014/main" id="{7C6DAC63-6E37-578B-03B8-316AA049342B}"/>
                </a:ext>
              </a:extLst>
            </p:cNvPr>
            <p:cNvCxnSpPr>
              <a:cxnSpLocks/>
            </p:cNvCxnSpPr>
            <p:nvPr/>
          </p:nvCxnSpPr>
          <p:spPr>
            <a:xfrm>
              <a:off x="7165975" y="3448050"/>
              <a:ext cx="212725" cy="16192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Gerade Verbindung 173">
              <a:extLst>
                <a:ext uri="{FF2B5EF4-FFF2-40B4-BE49-F238E27FC236}">
                  <a16:creationId xmlns:a16="http://schemas.microsoft.com/office/drawing/2014/main" id="{AB136FF5-B91A-6232-2545-C0A3BB450AA3}"/>
                </a:ext>
              </a:extLst>
            </p:cNvPr>
            <p:cNvCxnSpPr>
              <a:cxnSpLocks/>
            </p:cNvCxnSpPr>
            <p:nvPr/>
          </p:nvCxnSpPr>
          <p:spPr>
            <a:xfrm flipV="1">
              <a:off x="7378700" y="3438525"/>
              <a:ext cx="187325" cy="16827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Gerade Verbindung 176">
              <a:extLst>
                <a:ext uri="{FF2B5EF4-FFF2-40B4-BE49-F238E27FC236}">
                  <a16:creationId xmlns:a16="http://schemas.microsoft.com/office/drawing/2014/main" id="{0DC4F9F6-ACE1-5F5C-5FD7-800CE5914118}"/>
                </a:ext>
              </a:extLst>
            </p:cNvPr>
            <p:cNvCxnSpPr>
              <a:cxnSpLocks/>
            </p:cNvCxnSpPr>
            <p:nvPr/>
          </p:nvCxnSpPr>
          <p:spPr>
            <a:xfrm>
              <a:off x="7566025" y="3438525"/>
              <a:ext cx="409575" cy="571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BABFB8CE-16A6-E88A-FCDE-5E9F75E5CDE6}"/>
                </a:ext>
              </a:extLst>
            </p:cNvPr>
            <p:cNvCxnSpPr>
              <a:cxnSpLocks/>
            </p:cNvCxnSpPr>
            <p:nvPr/>
          </p:nvCxnSpPr>
          <p:spPr>
            <a:xfrm flipV="1">
              <a:off x="7972425" y="3425825"/>
              <a:ext cx="406400" cy="698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1" name="Gruppieren 240">
              <a:extLst>
                <a:ext uri="{FF2B5EF4-FFF2-40B4-BE49-F238E27FC236}">
                  <a16:creationId xmlns:a16="http://schemas.microsoft.com/office/drawing/2014/main" id="{AB266FF5-1628-BC4E-8C25-AB8D3C3779FD}"/>
                </a:ext>
              </a:extLst>
            </p:cNvPr>
            <p:cNvGrpSpPr/>
            <p:nvPr/>
          </p:nvGrpSpPr>
          <p:grpSpPr>
            <a:xfrm flipV="1">
              <a:off x="6870520" y="3954155"/>
              <a:ext cx="45719" cy="453600"/>
              <a:chOff x="6870520" y="3326249"/>
              <a:chExt cx="45719" cy="439200"/>
            </a:xfrm>
          </p:grpSpPr>
          <p:cxnSp>
            <p:nvCxnSpPr>
              <p:cNvPr id="242" name="Gerade Verbindung 241">
                <a:extLst>
                  <a:ext uri="{FF2B5EF4-FFF2-40B4-BE49-F238E27FC236}">
                    <a16:creationId xmlns:a16="http://schemas.microsoft.com/office/drawing/2014/main" id="{FF417B09-E6DC-1F00-EA16-4E94DA928BD7}"/>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3" name="Gerade Verbindung 242">
                <a:extLst>
                  <a:ext uri="{FF2B5EF4-FFF2-40B4-BE49-F238E27FC236}">
                    <a16:creationId xmlns:a16="http://schemas.microsoft.com/office/drawing/2014/main" id="{28A624A7-D41A-AFD5-313D-F2317D4909B3}"/>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4" name="Gerade Verbindung 243">
                <a:extLst>
                  <a:ext uri="{FF2B5EF4-FFF2-40B4-BE49-F238E27FC236}">
                    <a16:creationId xmlns:a16="http://schemas.microsoft.com/office/drawing/2014/main" id="{A0278751-DAAB-ABA8-7A73-62D68211794E}"/>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45" name="Gruppieren 244">
              <a:extLst>
                <a:ext uri="{FF2B5EF4-FFF2-40B4-BE49-F238E27FC236}">
                  <a16:creationId xmlns:a16="http://schemas.microsoft.com/office/drawing/2014/main" id="{FD8E7E32-5647-22CB-6E34-F60BA666CF4C}"/>
                </a:ext>
              </a:extLst>
            </p:cNvPr>
            <p:cNvGrpSpPr/>
            <p:nvPr/>
          </p:nvGrpSpPr>
          <p:grpSpPr>
            <a:xfrm flipV="1">
              <a:off x="7141333" y="3981424"/>
              <a:ext cx="45719" cy="406800"/>
              <a:chOff x="7141333" y="3201575"/>
              <a:chExt cx="45719" cy="468000"/>
            </a:xfrm>
          </p:grpSpPr>
          <p:cxnSp>
            <p:nvCxnSpPr>
              <p:cNvPr id="246" name="Gerade Verbindung 245">
                <a:extLst>
                  <a:ext uri="{FF2B5EF4-FFF2-40B4-BE49-F238E27FC236}">
                    <a16:creationId xmlns:a16="http://schemas.microsoft.com/office/drawing/2014/main" id="{846A3FCF-ED59-73F3-1AD2-E23D3CD601BF}"/>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63A8E539-8C0C-D56E-0610-4C01A28451A3}"/>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1C6E282D-C221-3B41-2A57-13BC9215C833}"/>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49" name="Gruppieren 248">
              <a:extLst>
                <a:ext uri="{FF2B5EF4-FFF2-40B4-BE49-F238E27FC236}">
                  <a16:creationId xmlns:a16="http://schemas.microsoft.com/office/drawing/2014/main" id="{4F01277E-8C4B-8DB3-D141-1ED4B8D5EF84}"/>
                </a:ext>
              </a:extLst>
            </p:cNvPr>
            <p:cNvGrpSpPr/>
            <p:nvPr/>
          </p:nvGrpSpPr>
          <p:grpSpPr>
            <a:xfrm flipV="1">
              <a:off x="7950085" y="4027391"/>
              <a:ext cx="45719" cy="504000"/>
              <a:chOff x="7950085" y="3199866"/>
              <a:chExt cx="45719" cy="166752"/>
            </a:xfrm>
          </p:grpSpPr>
          <p:cxnSp>
            <p:nvCxnSpPr>
              <p:cNvPr id="250" name="Gerade Verbindung 249">
                <a:extLst>
                  <a:ext uri="{FF2B5EF4-FFF2-40B4-BE49-F238E27FC236}">
                    <a16:creationId xmlns:a16="http://schemas.microsoft.com/office/drawing/2014/main" id="{CA889A12-391B-BA0D-017D-0B841752456E}"/>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ED581EF4-99DB-7A94-E197-095280194B3B}"/>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2" name="Gerade Verbindung 251">
                <a:extLst>
                  <a:ext uri="{FF2B5EF4-FFF2-40B4-BE49-F238E27FC236}">
                    <a16:creationId xmlns:a16="http://schemas.microsoft.com/office/drawing/2014/main" id="{90FE2C1D-0D5F-FA9A-F38F-6D03EA9D9B18}"/>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3" name="Gruppieren 252">
              <a:extLst>
                <a:ext uri="{FF2B5EF4-FFF2-40B4-BE49-F238E27FC236}">
                  <a16:creationId xmlns:a16="http://schemas.microsoft.com/office/drawing/2014/main" id="{52664189-B332-A13D-A5E2-57A4BBFBB1FA}"/>
                </a:ext>
              </a:extLst>
            </p:cNvPr>
            <p:cNvGrpSpPr/>
            <p:nvPr/>
          </p:nvGrpSpPr>
          <p:grpSpPr>
            <a:xfrm flipV="1">
              <a:off x="8354461" y="4076169"/>
              <a:ext cx="22860" cy="698400"/>
              <a:chOff x="8354461" y="3447206"/>
              <a:chExt cx="22860" cy="166752"/>
            </a:xfrm>
          </p:grpSpPr>
          <p:cxnSp>
            <p:nvCxnSpPr>
              <p:cNvPr id="254" name="Gerade Verbindung 253">
                <a:extLst>
                  <a:ext uri="{FF2B5EF4-FFF2-40B4-BE49-F238E27FC236}">
                    <a16:creationId xmlns:a16="http://schemas.microsoft.com/office/drawing/2014/main" id="{57756B85-66C9-7879-D533-089AE44ED77F}"/>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a:extLst>
                  <a:ext uri="{FF2B5EF4-FFF2-40B4-BE49-F238E27FC236}">
                    <a16:creationId xmlns:a16="http://schemas.microsoft.com/office/drawing/2014/main" id="{3285C3DD-FD7D-5E70-261A-7BC77081A7DD}"/>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ADADC36B-9DDE-3292-688F-324E6F3592BB}"/>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7" name="Gruppieren 256">
              <a:extLst>
                <a:ext uri="{FF2B5EF4-FFF2-40B4-BE49-F238E27FC236}">
                  <a16:creationId xmlns:a16="http://schemas.microsoft.com/office/drawing/2014/main" id="{F0627299-EF01-A0AE-E0DD-861A78114316}"/>
                </a:ext>
              </a:extLst>
            </p:cNvPr>
            <p:cNvGrpSpPr/>
            <p:nvPr/>
          </p:nvGrpSpPr>
          <p:grpSpPr>
            <a:xfrm flipV="1">
              <a:off x="7357683" y="3992450"/>
              <a:ext cx="45719" cy="432000"/>
              <a:chOff x="7357683" y="4539953"/>
              <a:chExt cx="45719" cy="166752"/>
            </a:xfrm>
          </p:grpSpPr>
          <p:cxnSp>
            <p:nvCxnSpPr>
              <p:cNvPr id="258" name="Gerade Verbindung 257">
                <a:extLst>
                  <a:ext uri="{FF2B5EF4-FFF2-40B4-BE49-F238E27FC236}">
                    <a16:creationId xmlns:a16="http://schemas.microsoft.com/office/drawing/2014/main" id="{8C1644A1-3838-0F2B-CEA4-44A545FD7638}"/>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47EBF874-8793-EB48-9101-F06274EDB46B}"/>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661C2C0B-C6C1-0B9B-98C9-A7D2C70018D7}"/>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61" name="Gruppieren 260">
              <a:extLst>
                <a:ext uri="{FF2B5EF4-FFF2-40B4-BE49-F238E27FC236}">
                  <a16:creationId xmlns:a16="http://schemas.microsoft.com/office/drawing/2014/main" id="{CCE80C74-5585-8A6C-1EE9-BDA39F888D6B}"/>
                </a:ext>
              </a:extLst>
            </p:cNvPr>
            <p:cNvGrpSpPr/>
            <p:nvPr/>
          </p:nvGrpSpPr>
          <p:grpSpPr>
            <a:xfrm flipV="1">
              <a:off x="7541436" y="4122598"/>
              <a:ext cx="45719" cy="468000"/>
              <a:chOff x="7541436" y="4587909"/>
              <a:chExt cx="45719" cy="166752"/>
            </a:xfrm>
          </p:grpSpPr>
          <p:cxnSp>
            <p:nvCxnSpPr>
              <p:cNvPr id="262" name="Gerade Verbindung 261">
                <a:extLst>
                  <a:ext uri="{FF2B5EF4-FFF2-40B4-BE49-F238E27FC236}">
                    <a16:creationId xmlns:a16="http://schemas.microsoft.com/office/drawing/2014/main" id="{C4557B48-0AB4-C938-5BA6-2FC531DBF4C4}"/>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D0F62CCA-901F-7D73-3B7B-A25B637BCD33}"/>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4" name="Gerade Verbindung 263">
                <a:extLst>
                  <a:ext uri="{FF2B5EF4-FFF2-40B4-BE49-F238E27FC236}">
                    <a16:creationId xmlns:a16="http://schemas.microsoft.com/office/drawing/2014/main" id="{586F0652-1D39-0685-C322-37035907EF73}"/>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266" name="Rechteck 265">
              <a:extLst>
                <a:ext uri="{FF2B5EF4-FFF2-40B4-BE49-F238E27FC236}">
                  <a16:creationId xmlns:a16="http://schemas.microsoft.com/office/drawing/2014/main" id="{6E60F4E5-C875-2710-8F8B-C7C5D57174F0}"/>
                </a:ext>
              </a:extLst>
            </p:cNvPr>
            <p:cNvSpPr/>
            <p:nvPr/>
          </p:nvSpPr>
          <p:spPr>
            <a:xfrm flipV="1">
              <a:off x="7145115" y="414413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7" name="Rechteck 266">
              <a:extLst>
                <a:ext uri="{FF2B5EF4-FFF2-40B4-BE49-F238E27FC236}">
                  <a16:creationId xmlns:a16="http://schemas.microsoft.com/office/drawing/2014/main" id="{44D3F5D8-B677-73DA-EFF4-60D3A73174D5}"/>
                </a:ext>
              </a:extLst>
            </p:cNvPr>
            <p:cNvSpPr/>
            <p:nvPr/>
          </p:nvSpPr>
          <p:spPr>
            <a:xfrm flipV="1">
              <a:off x="7360919" y="416648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8" name="Rechteck 267">
              <a:extLst>
                <a:ext uri="{FF2B5EF4-FFF2-40B4-BE49-F238E27FC236}">
                  <a16:creationId xmlns:a16="http://schemas.microsoft.com/office/drawing/2014/main" id="{1FCA79DE-9974-F5BD-E5B5-7E6E8A4C66FA}"/>
                </a:ext>
              </a:extLst>
            </p:cNvPr>
            <p:cNvSpPr/>
            <p:nvPr/>
          </p:nvSpPr>
          <p:spPr>
            <a:xfrm flipV="1">
              <a:off x="7548393" y="431894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9" name="Rechteck 268">
              <a:extLst>
                <a:ext uri="{FF2B5EF4-FFF2-40B4-BE49-F238E27FC236}">
                  <a16:creationId xmlns:a16="http://schemas.microsoft.com/office/drawing/2014/main" id="{F57CBE2F-28C4-B769-6254-87F8CC9D775B}"/>
                </a:ext>
              </a:extLst>
            </p:cNvPr>
            <p:cNvSpPr/>
            <p:nvPr/>
          </p:nvSpPr>
          <p:spPr>
            <a:xfrm flipV="1">
              <a:off x="7955119" y="426710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70" name="Rechteck 269">
              <a:extLst>
                <a:ext uri="{FF2B5EF4-FFF2-40B4-BE49-F238E27FC236}">
                  <a16:creationId xmlns:a16="http://schemas.microsoft.com/office/drawing/2014/main" id="{4AB0FAE8-5511-D53D-DEA4-D99F80E558A8}"/>
                </a:ext>
              </a:extLst>
            </p:cNvPr>
            <p:cNvSpPr/>
            <p:nvPr/>
          </p:nvSpPr>
          <p:spPr>
            <a:xfrm flipV="1">
              <a:off x="8358962" y="4364169"/>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271" name="Gerade Verbindung 270">
              <a:extLst>
                <a:ext uri="{FF2B5EF4-FFF2-40B4-BE49-F238E27FC236}">
                  <a16:creationId xmlns:a16="http://schemas.microsoft.com/office/drawing/2014/main" id="{40E8FCF9-6502-DF39-F994-11D21965B17E}"/>
                </a:ext>
              </a:extLst>
            </p:cNvPr>
            <p:cNvCxnSpPr>
              <a:cxnSpLocks/>
            </p:cNvCxnSpPr>
            <p:nvPr/>
          </p:nvCxnSpPr>
          <p:spPr>
            <a:xfrm>
              <a:off x="6753225" y="3717925"/>
              <a:ext cx="139700" cy="4762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3" name="Gerade Verbindung 272">
              <a:extLst>
                <a:ext uri="{FF2B5EF4-FFF2-40B4-BE49-F238E27FC236}">
                  <a16:creationId xmlns:a16="http://schemas.microsoft.com/office/drawing/2014/main" id="{0AD4DAE5-498B-04D9-E543-A1F34430BDBA}"/>
                </a:ext>
              </a:extLst>
            </p:cNvPr>
            <p:cNvCxnSpPr>
              <a:cxnSpLocks/>
            </p:cNvCxnSpPr>
            <p:nvPr/>
          </p:nvCxnSpPr>
          <p:spPr>
            <a:xfrm>
              <a:off x="7165975" y="4162425"/>
              <a:ext cx="212725" cy="190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a:extLst>
                <a:ext uri="{FF2B5EF4-FFF2-40B4-BE49-F238E27FC236}">
                  <a16:creationId xmlns:a16="http://schemas.microsoft.com/office/drawing/2014/main" id="{BB5506D3-6A19-6771-3184-81738CE6E88A}"/>
                </a:ext>
              </a:extLst>
            </p:cNvPr>
            <p:cNvCxnSpPr>
              <a:cxnSpLocks/>
            </p:cNvCxnSpPr>
            <p:nvPr/>
          </p:nvCxnSpPr>
          <p:spPr>
            <a:xfrm>
              <a:off x="7378700" y="4181475"/>
              <a:ext cx="187325" cy="1555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5" name="Gerade Verbindung 274">
              <a:extLst>
                <a:ext uri="{FF2B5EF4-FFF2-40B4-BE49-F238E27FC236}">
                  <a16:creationId xmlns:a16="http://schemas.microsoft.com/office/drawing/2014/main" id="{98906333-F266-AA4E-BF81-A257B4A32ADB}"/>
                </a:ext>
              </a:extLst>
            </p:cNvPr>
            <p:cNvCxnSpPr>
              <a:cxnSpLocks/>
            </p:cNvCxnSpPr>
            <p:nvPr/>
          </p:nvCxnSpPr>
          <p:spPr>
            <a:xfrm flipV="1">
              <a:off x="7562850" y="4283075"/>
              <a:ext cx="412750" cy="508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a:extLst>
                <a:ext uri="{FF2B5EF4-FFF2-40B4-BE49-F238E27FC236}">
                  <a16:creationId xmlns:a16="http://schemas.microsoft.com/office/drawing/2014/main" id="{D1180538-9E5C-0D8C-2253-2CDE1B309A04}"/>
                </a:ext>
              </a:extLst>
            </p:cNvPr>
            <p:cNvCxnSpPr>
              <a:cxnSpLocks/>
            </p:cNvCxnSpPr>
            <p:nvPr/>
          </p:nvCxnSpPr>
          <p:spPr>
            <a:xfrm>
              <a:off x="7975600" y="4283075"/>
              <a:ext cx="403225" cy="1016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300" name="Gerade Verbindung 299">
              <a:extLst>
                <a:ext uri="{FF2B5EF4-FFF2-40B4-BE49-F238E27FC236}">
                  <a16:creationId xmlns:a16="http://schemas.microsoft.com/office/drawing/2014/main" id="{677DB26D-D23B-2E06-459D-227321A77C24}"/>
                </a:ext>
              </a:extLst>
            </p:cNvPr>
            <p:cNvCxnSpPr>
              <a:cxnSpLocks/>
            </p:cNvCxnSpPr>
            <p:nvPr/>
          </p:nvCxnSpPr>
          <p:spPr>
            <a:xfrm>
              <a:off x="6753225" y="3721100"/>
              <a:ext cx="136525" cy="5302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303" name="Gerade Verbindung 302">
              <a:extLst>
                <a:ext uri="{FF2B5EF4-FFF2-40B4-BE49-F238E27FC236}">
                  <a16:creationId xmlns:a16="http://schemas.microsoft.com/office/drawing/2014/main" id="{CEE1B095-2F39-E699-F844-3BDFEDB2F97A}"/>
                </a:ext>
              </a:extLst>
            </p:cNvPr>
            <p:cNvCxnSpPr>
              <a:cxnSpLocks/>
            </p:cNvCxnSpPr>
            <p:nvPr/>
          </p:nvCxnSpPr>
          <p:spPr>
            <a:xfrm flipV="1">
              <a:off x="6889750" y="3984625"/>
              <a:ext cx="279400" cy="26035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306" name="Gerade Verbindung 305">
              <a:extLst>
                <a:ext uri="{FF2B5EF4-FFF2-40B4-BE49-F238E27FC236}">
                  <a16:creationId xmlns:a16="http://schemas.microsoft.com/office/drawing/2014/main" id="{7228297F-7858-C90A-B47D-1681A2DFF23D}"/>
                </a:ext>
              </a:extLst>
            </p:cNvPr>
            <p:cNvCxnSpPr>
              <a:cxnSpLocks/>
            </p:cNvCxnSpPr>
            <p:nvPr/>
          </p:nvCxnSpPr>
          <p:spPr>
            <a:xfrm>
              <a:off x="7165975" y="3984625"/>
              <a:ext cx="212725" cy="95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310" name="Gerade Verbindung 309">
              <a:extLst>
                <a:ext uri="{FF2B5EF4-FFF2-40B4-BE49-F238E27FC236}">
                  <a16:creationId xmlns:a16="http://schemas.microsoft.com/office/drawing/2014/main" id="{B5926387-0019-A8FC-36F3-3A2D11BEFDF8}"/>
                </a:ext>
              </a:extLst>
            </p:cNvPr>
            <p:cNvCxnSpPr>
              <a:cxnSpLocks/>
            </p:cNvCxnSpPr>
            <p:nvPr/>
          </p:nvCxnSpPr>
          <p:spPr>
            <a:xfrm>
              <a:off x="7569200" y="3959225"/>
              <a:ext cx="406400" cy="412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D5725613-5637-6101-06F8-E949C6172029}"/>
                </a:ext>
              </a:extLst>
            </p:cNvPr>
            <p:cNvCxnSpPr>
              <a:cxnSpLocks/>
            </p:cNvCxnSpPr>
            <p:nvPr/>
          </p:nvCxnSpPr>
          <p:spPr>
            <a:xfrm>
              <a:off x="7972425" y="4000500"/>
              <a:ext cx="406400" cy="1238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280" name="Oval 279">
              <a:extLst>
                <a:ext uri="{FF2B5EF4-FFF2-40B4-BE49-F238E27FC236}">
                  <a16:creationId xmlns:a16="http://schemas.microsoft.com/office/drawing/2014/main" id="{CD1FFC0B-75BB-175C-66A8-74864D4B55DD}"/>
                </a:ext>
              </a:extLst>
            </p:cNvPr>
            <p:cNvSpPr/>
            <p:nvPr/>
          </p:nvSpPr>
          <p:spPr>
            <a:xfrm flipV="1">
              <a:off x="6874527" y="422819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81" name="Oval 280">
              <a:extLst>
                <a:ext uri="{FF2B5EF4-FFF2-40B4-BE49-F238E27FC236}">
                  <a16:creationId xmlns:a16="http://schemas.microsoft.com/office/drawing/2014/main" id="{8DADFC2F-48E7-E0E0-E87A-476058F78005}"/>
                </a:ext>
              </a:extLst>
            </p:cNvPr>
            <p:cNvSpPr/>
            <p:nvPr/>
          </p:nvSpPr>
          <p:spPr>
            <a:xfrm flipV="1">
              <a:off x="7145115" y="396638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cxnSp>
          <p:nvCxnSpPr>
            <p:cNvPr id="309" name="Gerade Verbindung 308">
              <a:extLst>
                <a:ext uri="{FF2B5EF4-FFF2-40B4-BE49-F238E27FC236}">
                  <a16:creationId xmlns:a16="http://schemas.microsoft.com/office/drawing/2014/main" id="{6A1ACAB8-55F1-7541-5CB3-7DC606D1BF33}"/>
                </a:ext>
              </a:extLst>
            </p:cNvPr>
            <p:cNvCxnSpPr>
              <a:cxnSpLocks/>
            </p:cNvCxnSpPr>
            <p:nvPr/>
          </p:nvCxnSpPr>
          <p:spPr>
            <a:xfrm flipV="1">
              <a:off x="7378700" y="3956050"/>
              <a:ext cx="187325" cy="412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284" name="Oval 283">
              <a:extLst>
                <a:ext uri="{FF2B5EF4-FFF2-40B4-BE49-F238E27FC236}">
                  <a16:creationId xmlns:a16="http://schemas.microsoft.com/office/drawing/2014/main" id="{A77F08E3-2AFD-2F63-20A1-04FBFB796E98}"/>
                </a:ext>
              </a:extLst>
            </p:cNvPr>
            <p:cNvSpPr/>
            <p:nvPr/>
          </p:nvSpPr>
          <p:spPr>
            <a:xfrm flipV="1">
              <a:off x="7955119" y="397603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85" name="Oval 284">
              <a:extLst>
                <a:ext uri="{FF2B5EF4-FFF2-40B4-BE49-F238E27FC236}">
                  <a16:creationId xmlns:a16="http://schemas.microsoft.com/office/drawing/2014/main" id="{1FF46202-E032-1688-0CC5-3E47A5E6E364}"/>
                </a:ext>
              </a:extLst>
            </p:cNvPr>
            <p:cNvSpPr/>
            <p:nvPr/>
          </p:nvSpPr>
          <p:spPr>
            <a:xfrm flipV="1">
              <a:off x="8358962" y="4103874"/>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82" name="Oval 281">
              <a:extLst>
                <a:ext uri="{FF2B5EF4-FFF2-40B4-BE49-F238E27FC236}">
                  <a16:creationId xmlns:a16="http://schemas.microsoft.com/office/drawing/2014/main" id="{81666D4D-30C8-A4B8-3D0E-FD39BD1E8FCC}"/>
                </a:ext>
              </a:extLst>
            </p:cNvPr>
            <p:cNvSpPr/>
            <p:nvPr/>
          </p:nvSpPr>
          <p:spPr>
            <a:xfrm flipV="1">
              <a:off x="7360919" y="397603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83" name="Oval 282">
              <a:extLst>
                <a:ext uri="{FF2B5EF4-FFF2-40B4-BE49-F238E27FC236}">
                  <a16:creationId xmlns:a16="http://schemas.microsoft.com/office/drawing/2014/main" id="{39779113-6609-CC95-06FD-E0D6E646FF0F}"/>
                </a:ext>
              </a:extLst>
            </p:cNvPr>
            <p:cNvSpPr/>
            <p:nvPr/>
          </p:nvSpPr>
          <p:spPr>
            <a:xfrm flipV="1">
              <a:off x="7548393" y="393799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65" name="Rechteck 264">
              <a:extLst>
                <a:ext uri="{FF2B5EF4-FFF2-40B4-BE49-F238E27FC236}">
                  <a16:creationId xmlns:a16="http://schemas.microsoft.com/office/drawing/2014/main" id="{778F1F81-EA34-C47C-E447-E0DAC1E3BE76}"/>
                </a:ext>
              </a:extLst>
            </p:cNvPr>
            <p:cNvSpPr/>
            <p:nvPr/>
          </p:nvSpPr>
          <p:spPr>
            <a:xfrm flipV="1">
              <a:off x="6874527" y="4177341"/>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272" name="Gerade Verbindung 271">
              <a:extLst>
                <a:ext uri="{FF2B5EF4-FFF2-40B4-BE49-F238E27FC236}">
                  <a16:creationId xmlns:a16="http://schemas.microsoft.com/office/drawing/2014/main" id="{45A840E4-E61C-A7A2-8EBB-BE40C1B96DD6}"/>
                </a:ext>
              </a:extLst>
            </p:cNvPr>
            <p:cNvCxnSpPr>
              <a:cxnSpLocks/>
            </p:cNvCxnSpPr>
            <p:nvPr/>
          </p:nvCxnSpPr>
          <p:spPr>
            <a:xfrm flipV="1">
              <a:off x="6892925" y="4159250"/>
              <a:ext cx="276225" cy="317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345" name="Gruppieren 344">
              <a:extLst>
                <a:ext uri="{FF2B5EF4-FFF2-40B4-BE49-F238E27FC236}">
                  <a16:creationId xmlns:a16="http://schemas.microsoft.com/office/drawing/2014/main" id="{805AFD01-9AF7-7B70-57CF-500DB1BD25AF}"/>
                </a:ext>
              </a:extLst>
            </p:cNvPr>
            <p:cNvGrpSpPr/>
            <p:nvPr/>
          </p:nvGrpSpPr>
          <p:grpSpPr>
            <a:xfrm>
              <a:off x="6827913" y="4099858"/>
              <a:ext cx="133200" cy="273426"/>
              <a:chOff x="6827913" y="4099858"/>
              <a:chExt cx="133200" cy="273426"/>
            </a:xfrm>
          </p:grpSpPr>
          <p:sp>
            <p:nvSpPr>
              <p:cNvPr id="343" name="Textfeld 342">
                <a:extLst>
                  <a:ext uri="{FF2B5EF4-FFF2-40B4-BE49-F238E27FC236}">
                    <a16:creationId xmlns:a16="http://schemas.microsoft.com/office/drawing/2014/main" id="{38546FDD-7DA3-EDFD-A14D-A3EC1EE912A8}"/>
                  </a:ext>
                </a:extLst>
              </p:cNvPr>
              <p:cNvSpPr txBox="1"/>
              <p:nvPr/>
            </p:nvSpPr>
            <p:spPr>
              <a:xfrm>
                <a:off x="6827913" y="4099858"/>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44" name="Textfeld 343">
                <a:extLst>
                  <a:ext uri="{FF2B5EF4-FFF2-40B4-BE49-F238E27FC236}">
                    <a16:creationId xmlns:a16="http://schemas.microsoft.com/office/drawing/2014/main" id="{AD071D61-C258-15F6-FDDB-62E6EDEFB036}"/>
                  </a:ext>
                </a:extLst>
              </p:cNvPr>
              <p:cNvSpPr txBox="1"/>
              <p:nvPr/>
            </p:nvSpPr>
            <p:spPr>
              <a:xfrm>
                <a:off x="6827913" y="4313892"/>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346" name="Gruppieren 345">
              <a:extLst>
                <a:ext uri="{FF2B5EF4-FFF2-40B4-BE49-F238E27FC236}">
                  <a16:creationId xmlns:a16="http://schemas.microsoft.com/office/drawing/2014/main" id="{211F886E-6A99-D8B6-6548-FEC717B678E0}"/>
                </a:ext>
              </a:extLst>
            </p:cNvPr>
            <p:cNvGrpSpPr/>
            <p:nvPr/>
          </p:nvGrpSpPr>
          <p:grpSpPr>
            <a:xfrm>
              <a:off x="7099994" y="3886597"/>
              <a:ext cx="133200" cy="360107"/>
              <a:chOff x="6827913" y="3916801"/>
              <a:chExt cx="133200" cy="360107"/>
            </a:xfrm>
          </p:grpSpPr>
          <p:sp>
            <p:nvSpPr>
              <p:cNvPr id="347" name="Textfeld 346">
                <a:extLst>
                  <a:ext uri="{FF2B5EF4-FFF2-40B4-BE49-F238E27FC236}">
                    <a16:creationId xmlns:a16="http://schemas.microsoft.com/office/drawing/2014/main" id="{422CE15C-D16A-446E-F984-29801F742EAB}"/>
                  </a:ext>
                </a:extLst>
              </p:cNvPr>
              <p:cNvSpPr txBox="1"/>
              <p:nvPr/>
            </p:nvSpPr>
            <p:spPr>
              <a:xfrm>
                <a:off x="6827913" y="4217516"/>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48" name="Textfeld 347">
                <a:extLst>
                  <a:ext uri="{FF2B5EF4-FFF2-40B4-BE49-F238E27FC236}">
                    <a16:creationId xmlns:a16="http://schemas.microsoft.com/office/drawing/2014/main" id="{26C7C51D-DCA2-81B2-736B-B654799328AD}"/>
                  </a:ext>
                </a:extLst>
              </p:cNvPr>
              <p:cNvSpPr txBox="1"/>
              <p:nvPr/>
            </p:nvSpPr>
            <p:spPr>
              <a:xfrm>
                <a:off x="6827913" y="3916801"/>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349" name="Gruppieren 348">
              <a:extLst>
                <a:ext uri="{FF2B5EF4-FFF2-40B4-BE49-F238E27FC236}">
                  <a16:creationId xmlns:a16="http://schemas.microsoft.com/office/drawing/2014/main" id="{CBA78402-8E97-88C7-62EE-5F9B29B73CA8}"/>
                </a:ext>
              </a:extLst>
            </p:cNvPr>
            <p:cNvGrpSpPr/>
            <p:nvPr/>
          </p:nvGrpSpPr>
          <p:grpSpPr>
            <a:xfrm>
              <a:off x="7310418" y="3895638"/>
              <a:ext cx="133200" cy="403249"/>
              <a:chOff x="6827913" y="3894157"/>
              <a:chExt cx="133200" cy="403249"/>
            </a:xfrm>
          </p:grpSpPr>
          <p:sp>
            <p:nvSpPr>
              <p:cNvPr id="350" name="Textfeld 349">
                <a:extLst>
                  <a:ext uri="{FF2B5EF4-FFF2-40B4-BE49-F238E27FC236}">
                    <a16:creationId xmlns:a16="http://schemas.microsoft.com/office/drawing/2014/main" id="{0E157063-B7F3-51B9-DD67-93AB72C0A73D}"/>
                  </a:ext>
                </a:extLst>
              </p:cNvPr>
              <p:cNvSpPr txBox="1"/>
              <p:nvPr/>
            </p:nvSpPr>
            <p:spPr>
              <a:xfrm>
                <a:off x="6827913" y="4238014"/>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51" name="Textfeld 350">
                <a:extLst>
                  <a:ext uri="{FF2B5EF4-FFF2-40B4-BE49-F238E27FC236}">
                    <a16:creationId xmlns:a16="http://schemas.microsoft.com/office/drawing/2014/main" id="{29455E05-CF3F-59BE-C252-8E866FB499A6}"/>
                  </a:ext>
                </a:extLst>
              </p:cNvPr>
              <p:cNvSpPr txBox="1"/>
              <p:nvPr/>
            </p:nvSpPr>
            <p:spPr>
              <a:xfrm>
                <a:off x="6827913" y="3894157"/>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352" name="Gruppieren 351">
              <a:extLst>
                <a:ext uri="{FF2B5EF4-FFF2-40B4-BE49-F238E27FC236}">
                  <a16:creationId xmlns:a16="http://schemas.microsoft.com/office/drawing/2014/main" id="{BB8EC660-FAB4-E0EC-16BC-33B3C80CE2B1}"/>
                </a:ext>
              </a:extLst>
            </p:cNvPr>
            <p:cNvGrpSpPr/>
            <p:nvPr/>
          </p:nvGrpSpPr>
          <p:grpSpPr>
            <a:xfrm>
              <a:off x="7500813" y="3848245"/>
              <a:ext cx="133200" cy="592521"/>
              <a:chOff x="6827913" y="3811875"/>
              <a:chExt cx="133200" cy="592521"/>
            </a:xfrm>
          </p:grpSpPr>
          <p:sp>
            <p:nvSpPr>
              <p:cNvPr id="353" name="Textfeld 352">
                <a:extLst>
                  <a:ext uri="{FF2B5EF4-FFF2-40B4-BE49-F238E27FC236}">
                    <a16:creationId xmlns:a16="http://schemas.microsoft.com/office/drawing/2014/main" id="{CBE9325D-1AC2-5305-CACE-F2B3B0947219}"/>
                  </a:ext>
                </a:extLst>
              </p:cNvPr>
              <p:cNvSpPr txBox="1"/>
              <p:nvPr/>
            </p:nvSpPr>
            <p:spPr>
              <a:xfrm>
                <a:off x="6827913" y="4345004"/>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54" name="Textfeld 353">
                <a:extLst>
                  <a:ext uri="{FF2B5EF4-FFF2-40B4-BE49-F238E27FC236}">
                    <a16:creationId xmlns:a16="http://schemas.microsoft.com/office/drawing/2014/main" id="{14A81D20-368A-782F-19A0-5C5CABB929AB}"/>
                  </a:ext>
                </a:extLst>
              </p:cNvPr>
              <p:cNvSpPr txBox="1"/>
              <p:nvPr/>
            </p:nvSpPr>
            <p:spPr>
              <a:xfrm>
                <a:off x="6827913" y="3811875"/>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355" name="Gruppieren 354">
              <a:extLst>
                <a:ext uri="{FF2B5EF4-FFF2-40B4-BE49-F238E27FC236}">
                  <a16:creationId xmlns:a16="http://schemas.microsoft.com/office/drawing/2014/main" id="{DC2C7530-DDF9-CA77-66CD-C5429D792E39}"/>
                </a:ext>
              </a:extLst>
            </p:cNvPr>
            <p:cNvGrpSpPr/>
            <p:nvPr/>
          </p:nvGrpSpPr>
          <p:grpSpPr>
            <a:xfrm>
              <a:off x="7904567" y="3893048"/>
              <a:ext cx="133200" cy="486342"/>
              <a:chOff x="6827913" y="3856654"/>
              <a:chExt cx="133200" cy="486342"/>
            </a:xfrm>
          </p:grpSpPr>
          <p:sp>
            <p:nvSpPr>
              <p:cNvPr id="356" name="Textfeld 355">
                <a:extLst>
                  <a:ext uri="{FF2B5EF4-FFF2-40B4-BE49-F238E27FC236}">
                    <a16:creationId xmlns:a16="http://schemas.microsoft.com/office/drawing/2014/main" id="{E969613C-B8DA-5739-0ADB-CC7B492C05F9}"/>
                  </a:ext>
                </a:extLst>
              </p:cNvPr>
              <p:cNvSpPr txBox="1"/>
              <p:nvPr/>
            </p:nvSpPr>
            <p:spPr>
              <a:xfrm>
                <a:off x="6827913" y="4283604"/>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57" name="Textfeld 356">
                <a:extLst>
                  <a:ext uri="{FF2B5EF4-FFF2-40B4-BE49-F238E27FC236}">
                    <a16:creationId xmlns:a16="http://schemas.microsoft.com/office/drawing/2014/main" id="{0E57E70E-BD4B-FE0C-B0A1-421956607805}"/>
                  </a:ext>
                </a:extLst>
              </p:cNvPr>
              <p:cNvSpPr txBox="1"/>
              <p:nvPr/>
            </p:nvSpPr>
            <p:spPr>
              <a:xfrm>
                <a:off x="6827913" y="3856654"/>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358" name="Gruppieren 357">
              <a:extLst>
                <a:ext uri="{FF2B5EF4-FFF2-40B4-BE49-F238E27FC236}">
                  <a16:creationId xmlns:a16="http://schemas.microsoft.com/office/drawing/2014/main" id="{2C78E572-CA55-3591-6824-0B9DA03C399B}"/>
                </a:ext>
              </a:extLst>
            </p:cNvPr>
            <p:cNvGrpSpPr/>
            <p:nvPr/>
          </p:nvGrpSpPr>
          <p:grpSpPr>
            <a:xfrm>
              <a:off x="8311496" y="3997325"/>
              <a:ext cx="133200" cy="480845"/>
              <a:chOff x="6827913" y="3960907"/>
              <a:chExt cx="133200" cy="480845"/>
            </a:xfrm>
          </p:grpSpPr>
          <p:sp>
            <p:nvSpPr>
              <p:cNvPr id="359" name="Textfeld 358">
                <a:extLst>
                  <a:ext uri="{FF2B5EF4-FFF2-40B4-BE49-F238E27FC236}">
                    <a16:creationId xmlns:a16="http://schemas.microsoft.com/office/drawing/2014/main" id="{A6701297-756A-0574-5018-632FE1E5C451}"/>
                  </a:ext>
                </a:extLst>
              </p:cNvPr>
              <p:cNvSpPr txBox="1"/>
              <p:nvPr/>
            </p:nvSpPr>
            <p:spPr>
              <a:xfrm>
                <a:off x="6827913" y="4382360"/>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60" name="Textfeld 359">
                <a:extLst>
                  <a:ext uri="{FF2B5EF4-FFF2-40B4-BE49-F238E27FC236}">
                    <a16:creationId xmlns:a16="http://schemas.microsoft.com/office/drawing/2014/main" id="{BF181F1B-FB87-BC06-1259-00B3855CBD0D}"/>
                  </a:ext>
                </a:extLst>
              </p:cNvPr>
              <p:cNvSpPr txBox="1"/>
              <p:nvPr/>
            </p:nvSpPr>
            <p:spPr>
              <a:xfrm>
                <a:off x="6827913" y="3960907"/>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361" name="Textfeld 360">
              <a:extLst>
                <a:ext uri="{FF2B5EF4-FFF2-40B4-BE49-F238E27FC236}">
                  <a16:creationId xmlns:a16="http://schemas.microsoft.com/office/drawing/2014/main" id="{4C396B9F-FAF1-C280-2D5A-57BA7332B074}"/>
                </a:ext>
              </a:extLst>
            </p:cNvPr>
            <p:cNvSpPr txBox="1"/>
            <p:nvPr/>
          </p:nvSpPr>
          <p:spPr>
            <a:xfrm>
              <a:off x="8440007" y="3337603"/>
              <a:ext cx="142989" cy="118783"/>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chemeClr val="bg1">
                      <a:lumMod val="65000"/>
                    </a:schemeClr>
                  </a:solidFill>
                </a:rPr>
                <a:t>+0,2</a:t>
              </a:r>
              <a:endParaRPr kumimoji="0" lang="en-US" sz="600" b="0" i="0" u="none" strike="noStrike" kern="1200" cap="none" spc="0" normalizeH="0" baseline="0" noProof="0">
                <a:ln>
                  <a:noFill/>
                </a:ln>
                <a:solidFill>
                  <a:schemeClr val="bg1">
                    <a:lumMod val="65000"/>
                  </a:schemeClr>
                </a:solidFill>
                <a:effectLst/>
                <a:uLnTx/>
                <a:uFillTx/>
                <a:latin typeface="Apis For Office"/>
                <a:ea typeface="+mn-ea"/>
                <a:cs typeface="+mn-cs"/>
              </a:endParaRPr>
            </a:p>
          </p:txBody>
        </p:sp>
        <p:sp>
          <p:nvSpPr>
            <p:cNvPr id="362" name="Textfeld 361">
              <a:extLst>
                <a:ext uri="{FF2B5EF4-FFF2-40B4-BE49-F238E27FC236}">
                  <a16:creationId xmlns:a16="http://schemas.microsoft.com/office/drawing/2014/main" id="{23E68E04-8833-8848-49C7-F9F148BC8AA2}"/>
                </a:ext>
              </a:extLst>
            </p:cNvPr>
            <p:cNvSpPr txBox="1"/>
            <p:nvPr/>
          </p:nvSpPr>
          <p:spPr>
            <a:xfrm>
              <a:off x="8460040" y="4044482"/>
              <a:ext cx="142989" cy="118783"/>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3B97DE"/>
                  </a:solidFill>
                </a:rPr>
                <a:t>-0,3</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sp>
          <p:nvSpPr>
            <p:cNvPr id="363" name="Textfeld 362">
              <a:extLst>
                <a:ext uri="{FF2B5EF4-FFF2-40B4-BE49-F238E27FC236}">
                  <a16:creationId xmlns:a16="http://schemas.microsoft.com/office/drawing/2014/main" id="{281E436A-9B13-4E89-1D8E-6B138E8141A1}"/>
                </a:ext>
              </a:extLst>
            </p:cNvPr>
            <p:cNvSpPr txBox="1"/>
            <p:nvPr/>
          </p:nvSpPr>
          <p:spPr>
            <a:xfrm>
              <a:off x="8437777" y="4299701"/>
              <a:ext cx="142989" cy="118783"/>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001965"/>
                  </a:solidFill>
                </a:rPr>
                <a:t>-0,5</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377" name="Gruppieren 376">
            <a:extLst>
              <a:ext uri="{FF2B5EF4-FFF2-40B4-BE49-F238E27FC236}">
                <a16:creationId xmlns:a16="http://schemas.microsoft.com/office/drawing/2014/main" id="{871C7D02-6DB3-7BA4-A97A-666E0C16B385}"/>
              </a:ext>
            </a:extLst>
          </p:cNvPr>
          <p:cNvGrpSpPr/>
          <p:nvPr/>
        </p:nvGrpSpPr>
        <p:grpSpPr>
          <a:xfrm>
            <a:off x="7922834" y="5363105"/>
            <a:ext cx="1946354" cy="145474"/>
            <a:chOff x="7679765" y="5304503"/>
            <a:chExt cx="1946354" cy="145474"/>
          </a:xfrm>
        </p:grpSpPr>
        <p:grpSp>
          <p:nvGrpSpPr>
            <p:cNvPr id="371" name="Gruppieren 370">
              <a:extLst>
                <a:ext uri="{FF2B5EF4-FFF2-40B4-BE49-F238E27FC236}">
                  <a16:creationId xmlns:a16="http://schemas.microsoft.com/office/drawing/2014/main" id="{AE14638E-60AF-4D85-ABD2-3C5852C722C9}"/>
                </a:ext>
              </a:extLst>
            </p:cNvPr>
            <p:cNvGrpSpPr/>
            <p:nvPr/>
          </p:nvGrpSpPr>
          <p:grpSpPr>
            <a:xfrm>
              <a:off x="7679765" y="5355477"/>
              <a:ext cx="185272" cy="61200"/>
              <a:chOff x="8346262" y="5306987"/>
              <a:chExt cx="185272" cy="61200"/>
            </a:xfrm>
          </p:grpSpPr>
          <p:cxnSp>
            <p:nvCxnSpPr>
              <p:cNvPr id="364" name="Gerade Verbindung 363">
                <a:extLst>
                  <a:ext uri="{FF2B5EF4-FFF2-40B4-BE49-F238E27FC236}">
                    <a16:creationId xmlns:a16="http://schemas.microsoft.com/office/drawing/2014/main" id="{965D128F-8582-6941-5F3C-393FA997714F}"/>
                  </a:ext>
                </a:extLst>
              </p:cNvPr>
              <p:cNvCxnSpPr>
                <a:cxnSpLocks/>
              </p:cNvCxnSpPr>
              <p:nvPr/>
            </p:nvCxnSpPr>
            <p:spPr>
              <a:xfrm>
                <a:off x="8346262" y="5340911"/>
                <a:ext cx="185272"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8" name="Dreieck 367">
                <a:extLst>
                  <a:ext uri="{FF2B5EF4-FFF2-40B4-BE49-F238E27FC236}">
                    <a16:creationId xmlns:a16="http://schemas.microsoft.com/office/drawing/2014/main" id="{0145DF8D-85F8-0E68-3A87-334200BF20C4}"/>
                  </a:ext>
                </a:extLst>
              </p:cNvPr>
              <p:cNvSpPr/>
              <p:nvPr/>
            </p:nvSpPr>
            <p:spPr>
              <a:xfrm>
                <a:off x="8414314" y="5306987"/>
                <a:ext cx="61200" cy="61200"/>
              </a:xfrm>
              <a:prstGeom prst="triangle">
                <a:avLst/>
              </a:prstGeom>
              <a:solidFill>
                <a:schemeClr val="bg1">
                  <a:lumMod val="65000"/>
                </a:schemeClr>
              </a:solidFill>
              <a:ln w="9525" cap="flat">
                <a:noFill/>
                <a:prstDash val="solid"/>
                <a:miter/>
              </a:ln>
            </p:spPr>
            <p:txBody>
              <a:bodyPr rtlCol="0" anchor="ctr"/>
              <a:lstStyle/>
              <a:p>
                <a:pPr algn="l"/>
                <a:endParaRPr lang="de-DE"/>
              </a:p>
            </p:txBody>
          </p:sp>
        </p:grpSp>
        <p:grpSp>
          <p:nvGrpSpPr>
            <p:cNvPr id="373" name="Gruppieren 372">
              <a:extLst>
                <a:ext uri="{FF2B5EF4-FFF2-40B4-BE49-F238E27FC236}">
                  <a16:creationId xmlns:a16="http://schemas.microsoft.com/office/drawing/2014/main" id="{EC2F8B1F-20CA-7C7C-3B9F-B1F255F7C10A}"/>
                </a:ext>
              </a:extLst>
            </p:cNvPr>
            <p:cNvGrpSpPr/>
            <p:nvPr/>
          </p:nvGrpSpPr>
          <p:grpSpPr>
            <a:xfrm>
              <a:off x="9018538" y="5371401"/>
              <a:ext cx="185272" cy="36000"/>
              <a:chOff x="9306532" y="5322911"/>
              <a:chExt cx="185272" cy="36000"/>
            </a:xfrm>
          </p:grpSpPr>
          <p:cxnSp>
            <p:nvCxnSpPr>
              <p:cNvPr id="367" name="Gerade Verbindung 366">
                <a:extLst>
                  <a:ext uri="{FF2B5EF4-FFF2-40B4-BE49-F238E27FC236}">
                    <a16:creationId xmlns:a16="http://schemas.microsoft.com/office/drawing/2014/main" id="{0D4DEDB2-B40C-614F-CA11-9B4C5E3F3DA1}"/>
                  </a:ext>
                </a:extLst>
              </p:cNvPr>
              <p:cNvCxnSpPr>
                <a:cxnSpLocks/>
              </p:cNvCxnSpPr>
              <p:nvPr/>
            </p:nvCxnSpPr>
            <p:spPr>
              <a:xfrm>
                <a:off x="9306532" y="5340911"/>
                <a:ext cx="185272"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sp>
            <p:nvSpPr>
              <p:cNvPr id="369" name="Rechteck 368">
                <a:extLst>
                  <a:ext uri="{FF2B5EF4-FFF2-40B4-BE49-F238E27FC236}">
                    <a16:creationId xmlns:a16="http://schemas.microsoft.com/office/drawing/2014/main" id="{C826C8FA-355E-4645-C09F-2AE047543F13}"/>
                  </a:ext>
                </a:extLst>
              </p:cNvPr>
              <p:cNvSpPr/>
              <p:nvPr/>
            </p:nvSpPr>
            <p:spPr>
              <a:xfrm flipV="1">
                <a:off x="9389854" y="5322911"/>
                <a:ext cx="36000" cy="36000"/>
              </a:xfrm>
              <a:prstGeom prst="rect">
                <a:avLst/>
              </a:prstGeom>
              <a:solidFill>
                <a:srgbClr val="001965"/>
              </a:solidFill>
              <a:ln w="9525" cap="flat">
                <a:noFill/>
                <a:prstDash val="solid"/>
                <a:miter/>
              </a:ln>
            </p:spPr>
            <p:txBody>
              <a:bodyPr rtlCol="0" anchor="ctr"/>
              <a:lstStyle/>
              <a:p>
                <a:pPr algn="l"/>
                <a:endParaRPr lang="de-DE"/>
              </a:p>
            </p:txBody>
          </p:sp>
        </p:grpSp>
        <p:grpSp>
          <p:nvGrpSpPr>
            <p:cNvPr id="372" name="Gruppieren 371">
              <a:extLst>
                <a:ext uri="{FF2B5EF4-FFF2-40B4-BE49-F238E27FC236}">
                  <a16:creationId xmlns:a16="http://schemas.microsoft.com/office/drawing/2014/main" id="{4ECF46D9-7B2C-0E07-7C38-7E7655154430}"/>
                </a:ext>
              </a:extLst>
            </p:cNvPr>
            <p:cNvGrpSpPr/>
            <p:nvPr/>
          </p:nvGrpSpPr>
          <p:grpSpPr>
            <a:xfrm>
              <a:off x="8350239" y="5371401"/>
              <a:ext cx="185272" cy="36000"/>
              <a:chOff x="8826397" y="5322911"/>
              <a:chExt cx="185272" cy="36000"/>
            </a:xfrm>
          </p:grpSpPr>
          <p:cxnSp>
            <p:nvCxnSpPr>
              <p:cNvPr id="366" name="Gerade Verbindung 365">
                <a:extLst>
                  <a:ext uri="{FF2B5EF4-FFF2-40B4-BE49-F238E27FC236}">
                    <a16:creationId xmlns:a16="http://schemas.microsoft.com/office/drawing/2014/main" id="{78EA58E3-E1ED-627B-E8D9-F8570074B61A}"/>
                  </a:ext>
                </a:extLst>
              </p:cNvPr>
              <p:cNvCxnSpPr>
                <a:cxnSpLocks/>
              </p:cNvCxnSpPr>
              <p:nvPr/>
            </p:nvCxnSpPr>
            <p:spPr>
              <a:xfrm>
                <a:off x="8826397" y="5340911"/>
                <a:ext cx="185272" cy="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370" name="Oval 369">
                <a:extLst>
                  <a:ext uri="{FF2B5EF4-FFF2-40B4-BE49-F238E27FC236}">
                    <a16:creationId xmlns:a16="http://schemas.microsoft.com/office/drawing/2014/main" id="{09657242-F2F1-E7F9-3DBB-A927A667CDCD}"/>
                  </a:ext>
                </a:extLst>
              </p:cNvPr>
              <p:cNvSpPr/>
              <p:nvPr/>
            </p:nvSpPr>
            <p:spPr>
              <a:xfrm flipV="1">
                <a:off x="8904431" y="532291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grpSp>
        <p:sp>
          <p:nvSpPr>
            <p:cNvPr id="374" name="Textfeld 373">
              <a:extLst>
                <a:ext uri="{FF2B5EF4-FFF2-40B4-BE49-F238E27FC236}">
                  <a16:creationId xmlns:a16="http://schemas.microsoft.com/office/drawing/2014/main" id="{17FE567E-D675-C8B0-1C98-83D81A460DD8}"/>
                </a:ext>
              </a:extLst>
            </p:cNvPr>
            <p:cNvSpPr txBox="1"/>
            <p:nvPr/>
          </p:nvSpPr>
          <p:spPr>
            <a:xfrm>
              <a:off x="7937867" y="5317439"/>
              <a:ext cx="363759"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700">
                  <a:solidFill>
                    <a:srgbClr val="001965"/>
                  </a:solidFill>
                </a:rPr>
                <a:t>Placebo</a:t>
              </a:r>
            </a:p>
          </p:txBody>
        </p:sp>
        <p:sp>
          <p:nvSpPr>
            <p:cNvPr id="375" name="Textfeld 374">
              <a:extLst>
                <a:ext uri="{FF2B5EF4-FFF2-40B4-BE49-F238E27FC236}">
                  <a16:creationId xmlns:a16="http://schemas.microsoft.com/office/drawing/2014/main" id="{84887B48-9000-7FD3-D673-5DE5C339F0BB}"/>
                </a:ext>
              </a:extLst>
            </p:cNvPr>
            <p:cNvSpPr txBox="1"/>
            <p:nvPr/>
          </p:nvSpPr>
          <p:spPr>
            <a:xfrm>
              <a:off x="8580766" y="5304503"/>
              <a:ext cx="428320" cy="14296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700">
                  <a:solidFill>
                    <a:srgbClr val="001965"/>
                  </a:solidFill>
                </a:rPr>
                <a:t>EFX 28 mg</a:t>
              </a:r>
            </a:p>
          </p:txBody>
        </p:sp>
        <p:sp>
          <p:nvSpPr>
            <p:cNvPr id="376" name="Textfeld 375">
              <a:extLst>
                <a:ext uri="{FF2B5EF4-FFF2-40B4-BE49-F238E27FC236}">
                  <a16:creationId xmlns:a16="http://schemas.microsoft.com/office/drawing/2014/main" id="{5437D0A3-A8C6-BABA-1C68-8CD901E7147D}"/>
                </a:ext>
              </a:extLst>
            </p:cNvPr>
            <p:cNvSpPr txBox="1"/>
            <p:nvPr/>
          </p:nvSpPr>
          <p:spPr>
            <a:xfrm>
              <a:off x="9262360" y="5324167"/>
              <a:ext cx="363759"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700">
                  <a:solidFill>
                    <a:srgbClr val="001965"/>
                  </a:solidFill>
                </a:rPr>
                <a:t>EFX 50mg</a:t>
              </a:r>
            </a:p>
          </p:txBody>
        </p:sp>
      </p:grpSp>
      <p:grpSp>
        <p:nvGrpSpPr>
          <p:cNvPr id="8" name="Gruppieren 7">
            <a:extLst>
              <a:ext uri="{FF2B5EF4-FFF2-40B4-BE49-F238E27FC236}">
                <a16:creationId xmlns:a16="http://schemas.microsoft.com/office/drawing/2014/main" id="{D7FA8A64-0F4C-0D1A-59B6-9F29CD6E47F2}"/>
              </a:ext>
            </a:extLst>
          </p:cNvPr>
          <p:cNvGrpSpPr/>
          <p:nvPr/>
        </p:nvGrpSpPr>
        <p:grpSpPr>
          <a:xfrm>
            <a:off x="8820615" y="2639920"/>
            <a:ext cx="2723385" cy="475542"/>
            <a:chOff x="8820615" y="2493873"/>
            <a:chExt cx="2723385" cy="475542"/>
          </a:xfrm>
        </p:grpSpPr>
        <p:sp>
          <p:nvSpPr>
            <p:cNvPr id="7" name="Inhaltsplatzhalter 2">
              <a:extLst>
                <a:ext uri="{FF2B5EF4-FFF2-40B4-BE49-F238E27FC236}">
                  <a16:creationId xmlns:a16="http://schemas.microsoft.com/office/drawing/2014/main" id="{2383498B-5939-0E38-6816-89EE9DB0B8C7}"/>
                </a:ext>
              </a:extLst>
            </p:cNvPr>
            <p:cNvSpPr txBox="1">
              <a:spLocks/>
            </p:cNvSpPr>
            <p:nvPr/>
          </p:nvSpPr>
          <p:spPr>
            <a:xfrm>
              <a:off x="8820615" y="2493873"/>
              <a:ext cx="2723385" cy="281927"/>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solidFill>
                    <a:schemeClr val="tx2"/>
                  </a:solidFill>
                </a:rPr>
                <a:t>Lebersteifigkeitsmessung (kPa)</a:t>
              </a:r>
              <a:r>
                <a:rPr lang="de-DE" sz="1100" b="1" baseline="30000">
                  <a:solidFill>
                    <a:schemeClr val="tx2"/>
                  </a:solidFill>
                </a:rPr>
                <a:t> †,</a:t>
              </a:r>
              <a:r>
                <a:rPr lang="en-US" sz="1100"/>
                <a:t> </a:t>
              </a:r>
              <a:r>
                <a:rPr lang="en-US" sz="1100" baseline="30000"/>
                <a:t>~</a:t>
              </a:r>
              <a:endParaRPr lang="de-DE" sz="1100" b="1" baseline="30000">
                <a:solidFill>
                  <a:schemeClr val="tx2"/>
                </a:solidFill>
              </a:endParaRPr>
            </a:p>
          </p:txBody>
        </p:sp>
        <p:sp>
          <p:nvSpPr>
            <p:cNvPr id="378" name="Textfeld 377">
              <a:extLst>
                <a:ext uri="{FF2B5EF4-FFF2-40B4-BE49-F238E27FC236}">
                  <a16:creationId xmlns:a16="http://schemas.microsoft.com/office/drawing/2014/main" id="{3BC077EC-923E-A03D-95A9-6B64DD6C01D7}"/>
                </a:ext>
              </a:extLst>
            </p:cNvPr>
            <p:cNvSpPr txBox="1"/>
            <p:nvPr/>
          </p:nvSpPr>
          <p:spPr>
            <a:xfrm>
              <a:off x="9199755" y="2710728"/>
              <a:ext cx="2018371" cy="258687"/>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900">
                  <a:solidFill>
                    <a:srgbClr val="001965"/>
                  </a:solidFill>
                </a:rPr>
                <a:t>(Baseline 24,1-24,7 kPa)</a:t>
              </a:r>
              <a:endParaRPr lang="en-US" sz="900" baseline="30000">
                <a:solidFill>
                  <a:srgbClr val="001965"/>
                </a:solidFill>
              </a:endParaRPr>
            </a:p>
          </p:txBody>
        </p:sp>
      </p:grpSp>
      <p:grpSp>
        <p:nvGrpSpPr>
          <p:cNvPr id="586" name="Gruppieren 585">
            <a:extLst>
              <a:ext uri="{FF2B5EF4-FFF2-40B4-BE49-F238E27FC236}">
                <a16:creationId xmlns:a16="http://schemas.microsoft.com/office/drawing/2014/main" id="{6E9CFA7B-FD49-17A1-6FE3-2E3404605E27}"/>
              </a:ext>
            </a:extLst>
          </p:cNvPr>
          <p:cNvGrpSpPr/>
          <p:nvPr/>
        </p:nvGrpSpPr>
        <p:grpSpPr>
          <a:xfrm>
            <a:off x="9064456" y="3031775"/>
            <a:ext cx="2562393" cy="2218650"/>
            <a:chOff x="9064456" y="2803478"/>
            <a:chExt cx="2562393" cy="2458079"/>
          </a:xfrm>
        </p:grpSpPr>
        <p:grpSp>
          <p:nvGrpSpPr>
            <p:cNvPr id="393" name="Gruppieren 392">
              <a:extLst>
                <a:ext uri="{FF2B5EF4-FFF2-40B4-BE49-F238E27FC236}">
                  <a16:creationId xmlns:a16="http://schemas.microsoft.com/office/drawing/2014/main" id="{EEEE7A28-06EC-19A8-8EF3-B992222275AC}"/>
                </a:ext>
              </a:extLst>
            </p:cNvPr>
            <p:cNvGrpSpPr/>
            <p:nvPr/>
          </p:nvGrpSpPr>
          <p:grpSpPr>
            <a:xfrm>
              <a:off x="9874391" y="3256882"/>
              <a:ext cx="45719" cy="774000"/>
              <a:chOff x="7141333" y="3201575"/>
              <a:chExt cx="45719" cy="468000"/>
            </a:xfrm>
          </p:grpSpPr>
          <p:cxnSp>
            <p:nvCxnSpPr>
              <p:cNvPr id="491" name="Gerade Verbindung 490">
                <a:extLst>
                  <a:ext uri="{FF2B5EF4-FFF2-40B4-BE49-F238E27FC236}">
                    <a16:creationId xmlns:a16="http://schemas.microsoft.com/office/drawing/2014/main" id="{37254CB4-CAFF-0F7E-FD2D-61C233B5DE78}"/>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2" name="Gerade Verbindung 491">
                <a:extLst>
                  <a:ext uri="{FF2B5EF4-FFF2-40B4-BE49-F238E27FC236}">
                    <a16:creationId xmlns:a16="http://schemas.microsoft.com/office/drawing/2014/main" id="{6DB628FE-B020-2CD0-1F11-1EA83A45429A}"/>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3" name="Gerade Verbindung 492">
                <a:extLst>
                  <a:ext uri="{FF2B5EF4-FFF2-40B4-BE49-F238E27FC236}">
                    <a16:creationId xmlns:a16="http://schemas.microsoft.com/office/drawing/2014/main" id="{A9E43E90-7080-3711-00AC-103598F79E4B}"/>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4" name="Gruppieren 393">
              <a:extLst>
                <a:ext uri="{FF2B5EF4-FFF2-40B4-BE49-F238E27FC236}">
                  <a16:creationId xmlns:a16="http://schemas.microsoft.com/office/drawing/2014/main" id="{07F6B43C-AC0B-FD25-1166-D52878F7E946}"/>
                </a:ext>
              </a:extLst>
            </p:cNvPr>
            <p:cNvGrpSpPr/>
            <p:nvPr/>
          </p:nvGrpSpPr>
          <p:grpSpPr>
            <a:xfrm>
              <a:off x="10683143" y="3115037"/>
              <a:ext cx="45719" cy="741600"/>
              <a:chOff x="7950085" y="3199866"/>
              <a:chExt cx="45719" cy="166752"/>
            </a:xfrm>
          </p:grpSpPr>
          <p:cxnSp>
            <p:nvCxnSpPr>
              <p:cNvPr id="488" name="Gerade Verbindung 487">
                <a:extLst>
                  <a:ext uri="{FF2B5EF4-FFF2-40B4-BE49-F238E27FC236}">
                    <a16:creationId xmlns:a16="http://schemas.microsoft.com/office/drawing/2014/main" id="{AE60573F-7E88-C6CB-A47B-ACDE29B83E58}"/>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9" name="Gerade Verbindung 488">
                <a:extLst>
                  <a:ext uri="{FF2B5EF4-FFF2-40B4-BE49-F238E27FC236}">
                    <a16:creationId xmlns:a16="http://schemas.microsoft.com/office/drawing/2014/main" id="{8B78775C-EFE7-AA70-8914-B277AF079B2A}"/>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0" name="Gerade Verbindung 489">
                <a:extLst>
                  <a:ext uri="{FF2B5EF4-FFF2-40B4-BE49-F238E27FC236}">
                    <a16:creationId xmlns:a16="http://schemas.microsoft.com/office/drawing/2014/main" id="{41840961-B1E0-CC25-321E-8806CF6040E2}"/>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5" name="Gruppieren 394">
              <a:extLst>
                <a:ext uri="{FF2B5EF4-FFF2-40B4-BE49-F238E27FC236}">
                  <a16:creationId xmlns:a16="http://schemas.microsoft.com/office/drawing/2014/main" id="{7C8515AF-AEC5-3FEF-83AE-71E02EB99402}"/>
                </a:ext>
              </a:extLst>
            </p:cNvPr>
            <p:cNvGrpSpPr/>
            <p:nvPr/>
          </p:nvGrpSpPr>
          <p:grpSpPr>
            <a:xfrm>
              <a:off x="11087519" y="3448901"/>
              <a:ext cx="22860" cy="576000"/>
              <a:chOff x="8354461" y="3447206"/>
              <a:chExt cx="22860" cy="166752"/>
            </a:xfrm>
          </p:grpSpPr>
          <p:cxnSp>
            <p:nvCxnSpPr>
              <p:cNvPr id="485" name="Gerade Verbindung 484">
                <a:extLst>
                  <a:ext uri="{FF2B5EF4-FFF2-40B4-BE49-F238E27FC236}">
                    <a16:creationId xmlns:a16="http://schemas.microsoft.com/office/drawing/2014/main" id="{8BD6578D-4883-FBE6-AB44-2DD6B55722D7}"/>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6" name="Gerade Verbindung 485">
                <a:extLst>
                  <a:ext uri="{FF2B5EF4-FFF2-40B4-BE49-F238E27FC236}">
                    <a16:creationId xmlns:a16="http://schemas.microsoft.com/office/drawing/2014/main" id="{E3C288C5-71CA-7536-6C70-93F5674E02BB}"/>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7" name="Gerade Verbindung 486">
                <a:extLst>
                  <a:ext uri="{FF2B5EF4-FFF2-40B4-BE49-F238E27FC236}">
                    <a16:creationId xmlns:a16="http://schemas.microsoft.com/office/drawing/2014/main" id="{8DB3FE46-6988-2DB3-CBDB-5DCCC8B9595E}"/>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6" name="Gruppieren 395">
              <a:extLst>
                <a:ext uri="{FF2B5EF4-FFF2-40B4-BE49-F238E27FC236}">
                  <a16:creationId xmlns:a16="http://schemas.microsoft.com/office/drawing/2014/main" id="{C36F361D-F75E-A231-1097-3D23154FA23C}"/>
                </a:ext>
              </a:extLst>
            </p:cNvPr>
            <p:cNvGrpSpPr/>
            <p:nvPr/>
          </p:nvGrpSpPr>
          <p:grpSpPr>
            <a:xfrm>
              <a:off x="10090741" y="3427583"/>
              <a:ext cx="45719" cy="702000"/>
              <a:chOff x="7357683" y="4539953"/>
              <a:chExt cx="45719" cy="166752"/>
            </a:xfrm>
          </p:grpSpPr>
          <p:cxnSp>
            <p:nvCxnSpPr>
              <p:cNvPr id="482" name="Gerade Verbindung 481">
                <a:extLst>
                  <a:ext uri="{FF2B5EF4-FFF2-40B4-BE49-F238E27FC236}">
                    <a16:creationId xmlns:a16="http://schemas.microsoft.com/office/drawing/2014/main" id="{21B1488D-2FA4-E446-3EAD-5FDCEC4F5B8D}"/>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3" name="Gerade Verbindung 482">
                <a:extLst>
                  <a:ext uri="{FF2B5EF4-FFF2-40B4-BE49-F238E27FC236}">
                    <a16:creationId xmlns:a16="http://schemas.microsoft.com/office/drawing/2014/main" id="{BD8B2D4F-D7E7-0EF9-C853-36F95ACC3E69}"/>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4" name="Gerade Verbindung 483">
                <a:extLst>
                  <a:ext uri="{FF2B5EF4-FFF2-40B4-BE49-F238E27FC236}">
                    <a16:creationId xmlns:a16="http://schemas.microsoft.com/office/drawing/2014/main" id="{7946E3DB-3E75-671F-C20D-CD3C08827370}"/>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7" name="Gruppieren 396">
              <a:extLst>
                <a:ext uri="{FF2B5EF4-FFF2-40B4-BE49-F238E27FC236}">
                  <a16:creationId xmlns:a16="http://schemas.microsoft.com/office/drawing/2014/main" id="{36BE55C0-9F98-BACF-1284-498284B6D7D3}"/>
                </a:ext>
              </a:extLst>
            </p:cNvPr>
            <p:cNvGrpSpPr/>
            <p:nvPr/>
          </p:nvGrpSpPr>
          <p:grpSpPr>
            <a:xfrm>
              <a:off x="10274494" y="3532389"/>
              <a:ext cx="45719" cy="637200"/>
              <a:chOff x="7541436" y="4587909"/>
              <a:chExt cx="45719" cy="166752"/>
            </a:xfrm>
          </p:grpSpPr>
          <p:cxnSp>
            <p:nvCxnSpPr>
              <p:cNvPr id="479" name="Gerade Verbindung 478">
                <a:extLst>
                  <a:ext uri="{FF2B5EF4-FFF2-40B4-BE49-F238E27FC236}">
                    <a16:creationId xmlns:a16="http://schemas.microsoft.com/office/drawing/2014/main" id="{D1A13D86-ED75-8F28-96C2-85663AB96D05}"/>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0" name="Gerade Verbindung 479">
                <a:extLst>
                  <a:ext uri="{FF2B5EF4-FFF2-40B4-BE49-F238E27FC236}">
                    <a16:creationId xmlns:a16="http://schemas.microsoft.com/office/drawing/2014/main" id="{D21820F4-FF9D-FE61-BC2A-AA65FA0D3908}"/>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1" name="Gerade Verbindung 480">
                <a:extLst>
                  <a:ext uri="{FF2B5EF4-FFF2-40B4-BE49-F238E27FC236}">
                    <a16:creationId xmlns:a16="http://schemas.microsoft.com/office/drawing/2014/main" id="{21162983-0B95-B7FE-12E6-7ADED91B69F1}"/>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81" name="Gruppieren 380">
              <a:extLst>
                <a:ext uri="{FF2B5EF4-FFF2-40B4-BE49-F238E27FC236}">
                  <a16:creationId xmlns:a16="http://schemas.microsoft.com/office/drawing/2014/main" id="{5B0EFC58-01A0-1186-91BA-83184A3D6080}"/>
                </a:ext>
              </a:extLst>
            </p:cNvPr>
            <p:cNvGrpSpPr/>
            <p:nvPr/>
          </p:nvGrpSpPr>
          <p:grpSpPr>
            <a:xfrm flipV="1">
              <a:off x="11088552" y="3669798"/>
              <a:ext cx="22860" cy="662400"/>
              <a:chOff x="8354461" y="3447206"/>
              <a:chExt cx="22860" cy="166752"/>
            </a:xfrm>
          </p:grpSpPr>
          <p:cxnSp>
            <p:nvCxnSpPr>
              <p:cNvPr id="550" name="Gerade Verbindung 549">
                <a:extLst>
                  <a:ext uri="{FF2B5EF4-FFF2-40B4-BE49-F238E27FC236}">
                    <a16:creationId xmlns:a16="http://schemas.microsoft.com/office/drawing/2014/main" id="{5BE0D7EE-26E5-9B76-5628-80E47B1ED586}"/>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51" name="Gerade Verbindung 550">
                <a:extLst>
                  <a:ext uri="{FF2B5EF4-FFF2-40B4-BE49-F238E27FC236}">
                    <a16:creationId xmlns:a16="http://schemas.microsoft.com/office/drawing/2014/main" id="{47383E8C-0DCF-C53D-3BAB-B2F89CE1DEA8}"/>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52" name="Gerade Verbindung 551">
                <a:extLst>
                  <a:ext uri="{FF2B5EF4-FFF2-40B4-BE49-F238E27FC236}">
                    <a16:creationId xmlns:a16="http://schemas.microsoft.com/office/drawing/2014/main" id="{EC0C6CF0-0F7C-FFA6-2469-6ED3F05B3DE2}"/>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382" name="Gruppieren 381">
              <a:extLst>
                <a:ext uri="{FF2B5EF4-FFF2-40B4-BE49-F238E27FC236}">
                  <a16:creationId xmlns:a16="http://schemas.microsoft.com/office/drawing/2014/main" id="{0E530CDC-612C-6A9F-3E49-92102B4A596D}"/>
                </a:ext>
              </a:extLst>
            </p:cNvPr>
            <p:cNvGrpSpPr/>
            <p:nvPr/>
          </p:nvGrpSpPr>
          <p:grpSpPr>
            <a:xfrm flipV="1">
              <a:off x="10684176" y="3492646"/>
              <a:ext cx="45719" cy="964800"/>
              <a:chOff x="7950085" y="3199866"/>
              <a:chExt cx="45719" cy="166752"/>
            </a:xfrm>
          </p:grpSpPr>
          <p:cxnSp>
            <p:nvCxnSpPr>
              <p:cNvPr id="547" name="Gerade Verbindung 546">
                <a:extLst>
                  <a:ext uri="{FF2B5EF4-FFF2-40B4-BE49-F238E27FC236}">
                    <a16:creationId xmlns:a16="http://schemas.microsoft.com/office/drawing/2014/main" id="{8C494EC4-6EF8-56DA-50E5-CED3115D27A4}"/>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8" name="Gerade Verbindung 547">
                <a:extLst>
                  <a:ext uri="{FF2B5EF4-FFF2-40B4-BE49-F238E27FC236}">
                    <a16:creationId xmlns:a16="http://schemas.microsoft.com/office/drawing/2014/main" id="{853C7ACB-E6B5-A71C-C010-5BDEED5FDF75}"/>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9" name="Gerade Verbindung 548">
                <a:extLst>
                  <a:ext uri="{FF2B5EF4-FFF2-40B4-BE49-F238E27FC236}">
                    <a16:creationId xmlns:a16="http://schemas.microsoft.com/office/drawing/2014/main" id="{936F6009-D808-944D-AE3C-4D37A9C0D26F}"/>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383" name="Gruppieren 382">
              <a:extLst>
                <a:ext uri="{FF2B5EF4-FFF2-40B4-BE49-F238E27FC236}">
                  <a16:creationId xmlns:a16="http://schemas.microsoft.com/office/drawing/2014/main" id="{35019B06-5483-DE8B-81C5-7EABB0175EBC}"/>
                </a:ext>
              </a:extLst>
            </p:cNvPr>
            <p:cNvGrpSpPr/>
            <p:nvPr/>
          </p:nvGrpSpPr>
          <p:grpSpPr>
            <a:xfrm flipV="1">
              <a:off x="10275527" y="3634973"/>
              <a:ext cx="45719" cy="770400"/>
              <a:chOff x="7541436" y="4587909"/>
              <a:chExt cx="45719" cy="166752"/>
            </a:xfrm>
          </p:grpSpPr>
          <p:cxnSp>
            <p:nvCxnSpPr>
              <p:cNvPr id="544" name="Gerade Verbindung 543">
                <a:extLst>
                  <a:ext uri="{FF2B5EF4-FFF2-40B4-BE49-F238E27FC236}">
                    <a16:creationId xmlns:a16="http://schemas.microsoft.com/office/drawing/2014/main" id="{86162B22-8CEB-2B4F-9A4E-212E6148182B}"/>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5" name="Gerade Verbindung 544">
                <a:extLst>
                  <a:ext uri="{FF2B5EF4-FFF2-40B4-BE49-F238E27FC236}">
                    <a16:creationId xmlns:a16="http://schemas.microsoft.com/office/drawing/2014/main" id="{1170C37E-DE02-8894-9E4A-5EC4088C84E1}"/>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6" name="Gerade Verbindung 545">
                <a:extLst>
                  <a:ext uri="{FF2B5EF4-FFF2-40B4-BE49-F238E27FC236}">
                    <a16:creationId xmlns:a16="http://schemas.microsoft.com/office/drawing/2014/main" id="{77F57B99-E445-B33B-4B61-F9F681D33A5A}"/>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384" name="Gruppieren 383">
              <a:extLst>
                <a:ext uri="{FF2B5EF4-FFF2-40B4-BE49-F238E27FC236}">
                  <a16:creationId xmlns:a16="http://schemas.microsoft.com/office/drawing/2014/main" id="{74D70892-DB25-5DD3-204D-734701F8C510}"/>
                </a:ext>
              </a:extLst>
            </p:cNvPr>
            <p:cNvGrpSpPr/>
            <p:nvPr/>
          </p:nvGrpSpPr>
          <p:grpSpPr>
            <a:xfrm flipV="1">
              <a:off x="10091774" y="3488730"/>
              <a:ext cx="45719" cy="792000"/>
              <a:chOff x="7357683" y="4539953"/>
              <a:chExt cx="45719" cy="166752"/>
            </a:xfrm>
          </p:grpSpPr>
          <p:cxnSp>
            <p:nvCxnSpPr>
              <p:cNvPr id="541" name="Gerade Verbindung 540">
                <a:extLst>
                  <a:ext uri="{FF2B5EF4-FFF2-40B4-BE49-F238E27FC236}">
                    <a16:creationId xmlns:a16="http://schemas.microsoft.com/office/drawing/2014/main" id="{A4FBCED7-2B95-C0E8-1CFE-5F2BCDBEA3A6}"/>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2" name="Gerade Verbindung 541">
                <a:extLst>
                  <a:ext uri="{FF2B5EF4-FFF2-40B4-BE49-F238E27FC236}">
                    <a16:creationId xmlns:a16="http://schemas.microsoft.com/office/drawing/2014/main" id="{C43563AD-F110-4684-6FA4-65E9F74DABDD}"/>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3" name="Gerade Verbindung 542">
                <a:extLst>
                  <a:ext uri="{FF2B5EF4-FFF2-40B4-BE49-F238E27FC236}">
                    <a16:creationId xmlns:a16="http://schemas.microsoft.com/office/drawing/2014/main" id="{900E6EB8-F1D5-5592-CADA-BD8611961BEB}"/>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385" name="Gruppieren 384">
              <a:extLst>
                <a:ext uri="{FF2B5EF4-FFF2-40B4-BE49-F238E27FC236}">
                  <a16:creationId xmlns:a16="http://schemas.microsoft.com/office/drawing/2014/main" id="{6E8E7243-AB6A-A8C0-998F-70A7BD0A5B5D}"/>
                </a:ext>
              </a:extLst>
            </p:cNvPr>
            <p:cNvGrpSpPr/>
            <p:nvPr/>
          </p:nvGrpSpPr>
          <p:grpSpPr>
            <a:xfrm flipV="1">
              <a:off x="9875424" y="3608169"/>
              <a:ext cx="45719" cy="720000"/>
              <a:chOff x="7141333" y="3201575"/>
              <a:chExt cx="45719" cy="468000"/>
            </a:xfrm>
          </p:grpSpPr>
          <p:cxnSp>
            <p:nvCxnSpPr>
              <p:cNvPr id="538" name="Gerade Verbindung 537">
                <a:extLst>
                  <a:ext uri="{FF2B5EF4-FFF2-40B4-BE49-F238E27FC236}">
                    <a16:creationId xmlns:a16="http://schemas.microsoft.com/office/drawing/2014/main" id="{5E900011-6A84-563C-6124-A3266751A791}"/>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39" name="Gerade Verbindung 538">
                <a:extLst>
                  <a:ext uri="{FF2B5EF4-FFF2-40B4-BE49-F238E27FC236}">
                    <a16:creationId xmlns:a16="http://schemas.microsoft.com/office/drawing/2014/main" id="{693E6A20-2049-4277-02EB-E25854DCDD2B}"/>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40" name="Gerade Verbindung 539">
                <a:extLst>
                  <a:ext uri="{FF2B5EF4-FFF2-40B4-BE49-F238E27FC236}">
                    <a16:creationId xmlns:a16="http://schemas.microsoft.com/office/drawing/2014/main" id="{C426E604-7ED9-8782-0E51-9B514395309A}"/>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cxnSp>
          <p:nvCxnSpPr>
            <p:cNvPr id="387" name="Gerade Verbindung 386">
              <a:extLst>
                <a:ext uri="{FF2B5EF4-FFF2-40B4-BE49-F238E27FC236}">
                  <a16:creationId xmlns:a16="http://schemas.microsoft.com/office/drawing/2014/main" id="{E2526DDF-A442-400B-8BA5-7F82BAA9939A}"/>
                </a:ext>
              </a:extLst>
            </p:cNvPr>
            <p:cNvCxnSpPr>
              <a:cxnSpLocks/>
            </p:cNvCxnSpPr>
            <p:nvPr/>
          </p:nvCxnSpPr>
          <p:spPr>
            <a:xfrm flipH="1">
              <a:off x="9463605" y="3533503"/>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8" name="Textfeld 387">
              <a:extLst>
                <a:ext uri="{FF2B5EF4-FFF2-40B4-BE49-F238E27FC236}">
                  <a16:creationId xmlns:a16="http://schemas.microsoft.com/office/drawing/2014/main" id="{BC020060-9D95-5669-A072-3481AF4BB91B}"/>
                </a:ext>
              </a:extLst>
            </p:cNvPr>
            <p:cNvSpPr txBox="1"/>
            <p:nvPr/>
          </p:nvSpPr>
          <p:spPr>
            <a:xfrm>
              <a:off x="9488128" y="5032971"/>
              <a:ext cx="1636725" cy="228586"/>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800" err="1">
                  <a:solidFill>
                    <a:srgbClr val="001965"/>
                  </a:solidFill>
                </a:rPr>
                <a:t>Wochen</a:t>
              </a:r>
              <a:r>
                <a:rPr lang="en-US" sz="800">
                  <a:solidFill>
                    <a:srgbClr val="001965"/>
                  </a:solidFill>
                </a:rPr>
                <a:t> </a:t>
              </a:r>
              <a:r>
                <a:rPr lang="en-US" sz="800" err="1">
                  <a:solidFill>
                    <a:srgbClr val="001965"/>
                  </a:solidFill>
                </a:rPr>
                <a:t>seit</a:t>
              </a:r>
              <a:r>
                <a:rPr lang="en-US" sz="800">
                  <a:solidFill>
                    <a:srgbClr val="001965"/>
                  </a:solidFill>
                </a:rPr>
                <a:t> </a:t>
              </a:r>
              <a:r>
                <a:rPr lang="en-US" sz="800" err="1">
                  <a:solidFill>
                    <a:srgbClr val="001965"/>
                  </a:solidFill>
                </a:rPr>
                <a:t>Randomisierung</a:t>
              </a:r>
              <a:endParaRPr lang="en-US" sz="800">
                <a:solidFill>
                  <a:srgbClr val="001965"/>
                </a:solidFill>
              </a:endParaRPr>
            </a:p>
          </p:txBody>
        </p:sp>
        <p:sp>
          <p:nvSpPr>
            <p:cNvPr id="389" name="Textfeld 388">
              <a:extLst>
                <a:ext uri="{FF2B5EF4-FFF2-40B4-BE49-F238E27FC236}">
                  <a16:creationId xmlns:a16="http://schemas.microsoft.com/office/drawing/2014/main" id="{C633B840-0DD8-4F89-063A-A1F95260A23C}"/>
                </a:ext>
              </a:extLst>
            </p:cNvPr>
            <p:cNvSpPr txBox="1"/>
            <p:nvPr/>
          </p:nvSpPr>
          <p:spPr>
            <a:xfrm rot="16200000">
              <a:off x="8118230" y="3772284"/>
              <a:ext cx="2035439"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1965"/>
                  </a:solidFill>
                  <a:effectLst/>
                  <a:uLnTx/>
                  <a:uFillTx/>
                  <a:latin typeface="Apis For Office"/>
                  <a:ea typeface="+mn-ea"/>
                  <a:cs typeface="+mn-cs"/>
                </a:rPr>
                <a:t>Veränderung</a:t>
              </a:r>
              <a:r>
                <a:rPr kumimoji="0" lang="en-US" sz="1000" b="1" i="0" u="none" strike="noStrike" kern="1200" cap="none" spc="0" normalizeH="0" baseline="0" noProof="0">
                  <a:ln>
                    <a:noFill/>
                  </a:ln>
                  <a:solidFill>
                    <a:srgbClr val="001965"/>
                  </a:solidFill>
                  <a:effectLst/>
                  <a:uLnTx/>
                  <a:uFillTx/>
                  <a:latin typeface="Apis For Office"/>
                  <a:ea typeface="+mn-ea"/>
                  <a:cs typeface="+mn-cs"/>
                </a:rPr>
                <a:t> </a:t>
              </a:r>
              <a:r>
                <a:rPr kumimoji="0" lang="en-US" sz="1000" b="1" i="0" u="none" strike="noStrike" kern="1200" cap="none" spc="0" normalizeH="0" baseline="0" noProof="0" err="1">
                  <a:ln>
                    <a:noFill/>
                  </a:ln>
                  <a:solidFill>
                    <a:srgbClr val="001965"/>
                  </a:solidFill>
                  <a:effectLst/>
                  <a:uLnTx/>
                  <a:uFillTx/>
                  <a:latin typeface="Apis For Office"/>
                  <a:ea typeface="+mn-ea"/>
                  <a:cs typeface="+mn-cs"/>
                </a:rPr>
                <a:t>zum</a:t>
              </a:r>
              <a:r>
                <a:rPr kumimoji="0" lang="en-US" sz="1000" b="1" i="0" u="none" strike="noStrike" kern="1200" cap="none" spc="0" normalizeH="0" baseline="0" noProof="0">
                  <a:ln>
                    <a:noFill/>
                  </a:ln>
                  <a:solidFill>
                    <a:srgbClr val="001965"/>
                  </a:solidFill>
                  <a:effectLst/>
                  <a:uLnTx/>
                  <a:uFillTx/>
                  <a:latin typeface="Apis For Office"/>
                  <a:ea typeface="+mn-ea"/>
                  <a:cs typeface="+mn-cs"/>
                </a:rPr>
                <a:t> </a:t>
              </a:r>
              <a:r>
                <a:rPr kumimoji="0" lang="en-US" sz="1000" b="1" i="0" u="none" strike="noStrike" kern="1200" cap="none" spc="0" normalizeH="0" baseline="0" noProof="0" err="1">
                  <a:ln>
                    <a:noFill/>
                  </a:ln>
                  <a:solidFill>
                    <a:srgbClr val="001965"/>
                  </a:solidFill>
                  <a:effectLst/>
                  <a:uLnTx/>
                  <a:uFillTx/>
                  <a:latin typeface="Apis For Office"/>
                  <a:ea typeface="+mn-ea"/>
                  <a:cs typeface="+mn-cs"/>
                </a:rPr>
                <a:t>Studienbeginn</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553" name="Gruppieren 552">
              <a:extLst>
                <a:ext uri="{FF2B5EF4-FFF2-40B4-BE49-F238E27FC236}">
                  <a16:creationId xmlns:a16="http://schemas.microsoft.com/office/drawing/2014/main" id="{23984ADF-A38E-8FE5-28FC-4AD13481832A}"/>
                </a:ext>
              </a:extLst>
            </p:cNvPr>
            <p:cNvGrpSpPr/>
            <p:nvPr/>
          </p:nvGrpSpPr>
          <p:grpSpPr>
            <a:xfrm>
              <a:off x="9255741" y="2803478"/>
              <a:ext cx="232578" cy="2084114"/>
              <a:chOff x="9255741" y="2803478"/>
              <a:chExt cx="232578" cy="2084114"/>
            </a:xfrm>
          </p:grpSpPr>
          <p:cxnSp>
            <p:nvCxnSpPr>
              <p:cNvPr id="510" name="Gerade Verbindung 509">
                <a:extLst>
                  <a:ext uri="{FF2B5EF4-FFF2-40B4-BE49-F238E27FC236}">
                    <a16:creationId xmlns:a16="http://schemas.microsoft.com/office/drawing/2014/main" id="{47F1A6BE-FDB9-F8BB-17CA-835195F5A314}"/>
                  </a:ext>
                </a:extLst>
              </p:cNvPr>
              <p:cNvCxnSpPr>
                <a:cxnSpLocks/>
              </p:cNvCxnSpPr>
              <p:nvPr/>
            </p:nvCxnSpPr>
            <p:spPr>
              <a:xfrm>
                <a:off x="9488319" y="2878426"/>
                <a:ext cx="0" cy="195730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11" name="Gruppieren 510">
                <a:extLst>
                  <a:ext uri="{FF2B5EF4-FFF2-40B4-BE49-F238E27FC236}">
                    <a16:creationId xmlns:a16="http://schemas.microsoft.com/office/drawing/2014/main" id="{CC7202E1-DF4B-ABE4-6472-FEEBD62D62CE}"/>
                  </a:ext>
                </a:extLst>
              </p:cNvPr>
              <p:cNvGrpSpPr/>
              <p:nvPr/>
            </p:nvGrpSpPr>
            <p:grpSpPr>
              <a:xfrm>
                <a:off x="9255741" y="4747856"/>
                <a:ext cx="229114" cy="139736"/>
                <a:chOff x="6522683" y="4262169"/>
                <a:chExt cx="229114" cy="139736"/>
              </a:xfrm>
            </p:grpSpPr>
            <p:sp>
              <p:nvSpPr>
                <p:cNvPr id="533" name="Textfeld 532">
                  <a:extLst>
                    <a:ext uri="{FF2B5EF4-FFF2-40B4-BE49-F238E27FC236}">
                      <a16:creationId xmlns:a16="http://schemas.microsoft.com/office/drawing/2014/main" id="{71F3B689-BF95-20DF-888D-F0FA80C1A02B}"/>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-40 %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34" name="Gerade Verbindung 533">
                  <a:extLst>
                    <a:ext uri="{FF2B5EF4-FFF2-40B4-BE49-F238E27FC236}">
                      <a16:creationId xmlns:a16="http://schemas.microsoft.com/office/drawing/2014/main" id="{BCEA1A00-00A0-383B-5782-83B61660C543}"/>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3" name="Gruppieren 512">
                <a:extLst>
                  <a:ext uri="{FF2B5EF4-FFF2-40B4-BE49-F238E27FC236}">
                    <a16:creationId xmlns:a16="http://schemas.microsoft.com/office/drawing/2014/main" id="{CF92C605-799F-CDE5-09CB-43C75203DA69}"/>
                  </a:ext>
                </a:extLst>
              </p:cNvPr>
              <p:cNvGrpSpPr/>
              <p:nvPr/>
            </p:nvGrpSpPr>
            <p:grpSpPr>
              <a:xfrm>
                <a:off x="9255741" y="4423793"/>
                <a:ext cx="229114" cy="139736"/>
                <a:chOff x="6522683" y="4262169"/>
                <a:chExt cx="229114" cy="139736"/>
              </a:xfrm>
            </p:grpSpPr>
            <p:sp>
              <p:nvSpPr>
                <p:cNvPr id="529" name="Textfeld 528">
                  <a:extLst>
                    <a:ext uri="{FF2B5EF4-FFF2-40B4-BE49-F238E27FC236}">
                      <a16:creationId xmlns:a16="http://schemas.microsoft.com/office/drawing/2014/main" id="{02EECDAA-C3F6-7B8F-556B-E8A99A34A0F4}"/>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-30 %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30" name="Gerade Verbindung 529">
                  <a:extLst>
                    <a:ext uri="{FF2B5EF4-FFF2-40B4-BE49-F238E27FC236}">
                      <a16:creationId xmlns:a16="http://schemas.microsoft.com/office/drawing/2014/main" id="{80673956-A0B7-5D88-5801-6B528D2F8AAF}"/>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4" name="Gruppieren 513">
                <a:extLst>
                  <a:ext uri="{FF2B5EF4-FFF2-40B4-BE49-F238E27FC236}">
                    <a16:creationId xmlns:a16="http://schemas.microsoft.com/office/drawing/2014/main" id="{38B6FB53-E611-D48C-D01A-024321F5884B}"/>
                  </a:ext>
                </a:extLst>
              </p:cNvPr>
              <p:cNvGrpSpPr/>
              <p:nvPr/>
            </p:nvGrpSpPr>
            <p:grpSpPr>
              <a:xfrm>
                <a:off x="9255741" y="4099730"/>
                <a:ext cx="229114" cy="139736"/>
                <a:chOff x="6522683" y="4262169"/>
                <a:chExt cx="229114" cy="139736"/>
              </a:xfrm>
            </p:grpSpPr>
            <p:sp>
              <p:nvSpPr>
                <p:cNvPr id="527" name="Textfeld 526">
                  <a:extLst>
                    <a:ext uri="{FF2B5EF4-FFF2-40B4-BE49-F238E27FC236}">
                      <a16:creationId xmlns:a16="http://schemas.microsoft.com/office/drawing/2014/main" id="{D2FA98AF-EE82-E417-55C3-A3676F3AB633}"/>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-20 %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28" name="Gerade Verbindung 527">
                  <a:extLst>
                    <a:ext uri="{FF2B5EF4-FFF2-40B4-BE49-F238E27FC236}">
                      <a16:creationId xmlns:a16="http://schemas.microsoft.com/office/drawing/2014/main" id="{02DE54D1-334A-7A6B-7045-8DA6DD6E949A}"/>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5" name="Gruppieren 514">
                <a:extLst>
                  <a:ext uri="{FF2B5EF4-FFF2-40B4-BE49-F238E27FC236}">
                    <a16:creationId xmlns:a16="http://schemas.microsoft.com/office/drawing/2014/main" id="{D551EB43-BCBA-507B-F224-CF8052EC9F9F}"/>
                  </a:ext>
                </a:extLst>
              </p:cNvPr>
              <p:cNvGrpSpPr/>
              <p:nvPr/>
            </p:nvGrpSpPr>
            <p:grpSpPr>
              <a:xfrm>
                <a:off x="9255741" y="3775667"/>
                <a:ext cx="229114" cy="139736"/>
                <a:chOff x="6522683" y="4262169"/>
                <a:chExt cx="229114" cy="139736"/>
              </a:xfrm>
            </p:grpSpPr>
            <p:sp>
              <p:nvSpPr>
                <p:cNvPr id="525" name="Textfeld 524">
                  <a:extLst>
                    <a:ext uri="{FF2B5EF4-FFF2-40B4-BE49-F238E27FC236}">
                      <a16:creationId xmlns:a16="http://schemas.microsoft.com/office/drawing/2014/main" id="{7DFF50B1-813B-0AC3-5BEE-CFE5041FAF19}"/>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-10 %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26" name="Gerade Verbindung 525">
                  <a:extLst>
                    <a:ext uri="{FF2B5EF4-FFF2-40B4-BE49-F238E27FC236}">
                      <a16:creationId xmlns:a16="http://schemas.microsoft.com/office/drawing/2014/main" id="{477FDBE1-75DC-2E92-6296-36AFA5A1851B}"/>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6" name="Gruppieren 515">
                <a:extLst>
                  <a:ext uri="{FF2B5EF4-FFF2-40B4-BE49-F238E27FC236}">
                    <a16:creationId xmlns:a16="http://schemas.microsoft.com/office/drawing/2014/main" id="{F5549FE8-A88A-210C-2353-3700D35CC2AF}"/>
                  </a:ext>
                </a:extLst>
              </p:cNvPr>
              <p:cNvGrpSpPr/>
              <p:nvPr/>
            </p:nvGrpSpPr>
            <p:grpSpPr>
              <a:xfrm>
                <a:off x="9255741" y="3451604"/>
                <a:ext cx="229114" cy="139736"/>
                <a:chOff x="6522683" y="4262169"/>
                <a:chExt cx="229114" cy="139736"/>
              </a:xfrm>
            </p:grpSpPr>
            <p:sp>
              <p:nvSpPr>
                <p:cNvPr id="523" name="Textfeld 522">
                  <a:extLst>
                    <a:ext uri="{FF2B5EF4-FFF2-40B4-BE49-F238E27FC236}">
                      <a16:creationId xmlns:a16="http://schemas.microsoft.com/office/drawing/2014/main" id="{67E31BAE-173A-0DA6-6F3D-6D1CEDEB0F6D}"/>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24" name="Gerade Verbindung 523">
                  <a:extLst>
                    <a:ext uri="{FF2B5EF4-FFF2-40B4-BE49-F238E27FC236}">
                      <a16:creationId xmlns:a16="http://schemas.microsoft.com/office/drawing/2014/main" id="{714175F3-8754-288E-4C63-A80DB08122D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7" name="Gruppieren 516">
                <a:extLst>
                  <a:ext uri="{FF2B5EF4-FFF2-40B4-BE49-F238E27FC236}">
                    <a16:creationId xmlns:a16="http://schemas.microsoft.com/office/drawing/2014/main" id="{3E1201ED-0C6B-4E2E-BE84-57767A2FBCB3}"/>
                  </a:ext>
                </a:extLst>
              </p:cNvPr>
              <p:cNvGrpSpPr/>
              <p:nvPr/>
            </p:nvGrpSpPr>
            <p:grpSpPr>
              <a:xfrm>
                <a:off x="9255741" y="3127541"/>
                <a:ext cx="229114" cy="139736"/>
                <a:chOff x="6522683" y="4262169"/>
                <a:chExt cx="229114" cy="139736"/>
              </a:xfrm>
            </p:grpSpPr>
            <p:sp>
              <p:nvSpPr>
                <p:cNvPr id="521" name="Textfeld 520">
                  <a:extLst>
                    <a:ext uri="{FF2B5EF4-FFF2-40B4-BE49-F238E27FC236}">
                      <a16:creationId xmlns:a16="http://schemas.microsoft.com/office/drawing/2014/main" id="{E04598F1-44C0-D83C-8159-577038643912}"/>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10 %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22" name="Gerade Verbindung 521">
                  <a:extLst>
                    <a:ext uri="{FF2B5EF4-FFF2-40B4-BE49-F238E27FC236}">
                      <a16:creationId xmlns:a16="http://schemas.microsoft.com/office/drawing/2014/main" id="{C94B49BD-8E76-451A-D94A-D4FB87AD239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8" name="Gruppieren 517">
                <a:extLst>
                  <a:ext uri="{FF2B5EF4-FFF2-40B4-BE49-F238E27FC236}">
                    <a16:creationId xmlns:a16="http://schemas.microsoft.com/office/drawing/2014/main" id="{F649ECE5-05B0-707E-9555-6AC339BD84A2}"/>
                  </a:ext>
                </a:extLst>
              </p:cNvPr>
              <p:cNvGrpSpPr/>
              <p:nvPr/>
            </p:nvGrpSpPr>
            <p:grpSpPr>
              <a:xfrm>
                <a:off x="9255741" y="2803478"/>
                <a:ext cx="229114" cy="139736"/>
                <a:chOff x="6522683" y="4262169"/>
                <a:chExt cx="229114" cy="139736"/>
              </a:xfrm>
            </p:grpSpPr>
            <p:sp>
              <p:nvSpPr>
                <p:cNvPr id="519" name="Textfeld 518">
                  <a:extLst>
                    <a:ext uri="{FF2B5EF4-FFF2-40B4-BE49-F238E27FC236}">
                      <a16:creationId xmlns:a16="http://schemas.microsoft.com/office/drawing/2014/main" id="{16D46071-41C5-4178-28CE-7C439F2B2D7B}"/>
                    </a:ext>
                  </a:extLst>
                </p:cNvPr>
                <p:cNvSpPr txBox="1"/>
                <p:nvPr/>
              </p:nvSpPr>
              <p:spPr>
                <a:xfrm>
                  <a:off x="6522683" y="4262169"/>
                  <a:ext cx="172183" cy="13973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rgbClr val="001965"/>
                      </a:solidFill>
                      <a:latin typeface="Apis For Office"/>
                    </a:rPr>
                    <a:t>20 %</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20" name="Gerade Verbindung 519">
                  <a:extLst>
                    <a:ext uri="{FF2B5EF4-FFF2-40B4-BE49-F238E27FC236}">
                      <a16:creationId xmlns:a16="http://schemas.microsoft.com/office/drawing/2014/main" id="{BBBBC1B8-4F90-B5FF-2C21-CCF81BE17556}"/>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91" name="Gruppieren 390">
              <a:extLst>
                <a:ext uri="{FF2B5EF4-FFF2-40B4-BE49-F238E27FC236}">
                  <a16:creationId xmlns:a16="http://schemas.microsoft.com/office/drawing/2014/main" id="{E907BC08-5816-0887-AC16-1DAA26BDEFD9}"/>
                </a:ext>
              </a:extLst>
            </p:cNvPr>
            <p:cNvGrpSpPr/>
            <p:nvPr/>
          </p:nvGrpSpPr>
          <p:grpSpPr>
            <a:xfrm>
              <a:off x="9435946" y="4828062"/>
              <a:ext cx="1722816" cy="118783"/>
              <a:chOff x="6702888" y="4828062"/>
              <a:chExt cx="1722816" cy="118783"/>
            </a:xfrm>
          </p:grpSpPr>
          <p:sp>
            <p:nvSpPr>
              <p:cNvPr id="497" name="Textfeld 496">
                <a:extLst>
                  <a:ext uri="{FF2B5EF4-FFF2-40B4-BE49-F238E27FC236}">
                    <a16:creationId xmlns:a16="http://schemas.microsoft.com/office/drawing/2014/main" id="{D11158CF-E683-AA2E-F8AB-E554B599C32C}"/>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498" name="Textfeld 497">
                <a:extLst>
                  <a:ext uri="{FF2B5EF4-FFF2-40B4-BE49-F238E27FC236}">
                    <a16:creationId xmlns:a16="http://schemas.microsoft.com/office/drawing/2014/main" id="{33D419A7-5FB5-3E70-FDEF-F34052DB17B8}"/>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499" name="Textfeld 498">
                <a:extLst>
                  <a:ext uri="{FF2B5EF4-FFF2-40B4-BE49-F238E27FC236}">
                    <a16:creationId xmlns:a16="http://schemas.microsoft.com/office/drawing/2014/main" id="{D6322224-0739-710F-8475-4BB34CAE9453}"/>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16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0" name="Textfeld 499">
                <a:extLst>
                  <a:ext uri="{FF2B5EF4-FFF2-40B4-BE49-F238E27FC236}">
                    <a16:creationId xmlns:a16="http://schemas.microsoft.com/office/drawing/2014/main" id="{0269F1DC-E3AF-2186-E187-EE1796678BC2}"/>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24</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1" name="Textfeld 500">
                <a:extLst>
                  <a:ext uri="{FF2B5EF4-FFF2-40B4-BE49-F238E27FC236}">
                    <a16:creationId xmlns:a16="http://schemas.microsoft.com/office/drawing/2014/main" id="{A3471C31-B8A5-4C21-D71C-6146D01F1E93}"/>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32</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2" name="Textfeld 501">
                <a:extLst>
                  <a:ext uri="{FF2B5EF4-FFF2-40B4-BE49-F238E27FC236}">
                    <a16:creationId xmlns:a16="http://schemas.microsoft.com/office/drawing/2014/main" id="{BB3ADEBB-3D81-F0A3-11DB-F9D1CD3821F4}"/>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40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3" name="Textfeld 502">
                <a:extLst>
                  <a:ext uri="{FF2B5EF4-FFF2-40B4-BE49-F238E27FC236}">
                    <a16:creationId xmlns:a16="http://schemas.microsoft.com/office/drawing/2014/main" id="{C5B73567-03BA-16FD-DFD9-3BBD8CDEF357}"/>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48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4" name="Textfeld 503">
                <a:extLst>
                  <a:ext uri="{FF2B5EF4-FFF2-40B4-BE49-F238E27FC236}">
                    <a16:creationId xmlns:a16="http://schemas.microsoft.com/office/drawing/2014/main" id="{66D7873E-E7F0-0BE5-2590-7D702902F78C}"/>
                  </a:ext>
                </a:extLst>
              </p:cNvPr>
              <p:cNvSpPr txBox="1"/>
              <p:nvPr/>
            </p:nvSpPr>
            <p:spPr>
              <a:xfrm>
                <a:off x="764643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56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5" name="Textfeld 504">
                <a:extLst>
                  <a:ext uri="{FF2B5EF4-FFF2-40B4-BE49-F238E27FC236}">
                    <a16:creationId xmlns:a16="http://schemas.microsoft.com/office/drawing/2014/main" id="{4E652C8F-EA2B-77D7-A60B-25B7F0F90BC1}"/>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64</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6" name="Textfeld 505">
                <a:extLst>
                  <a:ext uri="{FF2B5EF4-FFF2-40B4-BE49-F238E27FC236}">
                    <a16:creationId xmlns:a16="http://schemas.microsoft.com/office/drawing/2014/main" id="{5322B0DE-56A0-4BFA-673C-0955121D14D5}"/>
                  </a:ext>
                </a:extLst>
              </p:cNvPr>
              <p:cNvSpPr txBox="1"/>
              <p:nvPr/>
            </p:nvSpPr>
            <p:spPr>
              <a:xfrm>
                <a:off x="791601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72</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7" name="Textfeld 506">
                <a:extLst>
                  <a:ext uri="{FF2B5EF4-FFF2-40B4-BE49-F238E27FC236}">
                    <a16:creationId xmlns:a16="http://schemas.microsoft.com/office/drawing/2014/main" id="{7A737955-F29F-84E5-0F9D-B73EA7D19CF7}"/>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80</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8" name="Textfeld 507">
                <a:extLst>
                  <a:ext uri="{FF2B5EF4-FFF2-40B4-BE49-F238E27FC236}">
                    <a16:creationId xmlns:a16="http://schemas.microsoft.com/office/drawing/2014/main" id="{3C16013F-79C2-2F84-67C4-81E934104845}"/>
                  </a:ext>
                </a:extLst>
              </p:cNvPr>
              <p:cNvSpPr txBox="1"/>
              <p:nvPr/>
            </p:nvSpPr>
            <p:spPr>
              <a:xfrm>
                <a:off x="818560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88</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09" name="Textfeld 508">
                <a:extLst>
                  <a:ext uri="{FF2B5EF4-FFF2-40B4-BE49-F238E27FC236}">
                    <a16:creationId xmlns:a16="http://schemas.microsoft.com/office/drawing/2014/main" id="{F95F35C5-37ED-EF29-05B0-CC74B4A5CB4F}"/>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96</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sp>
          <p:nvSpPr>
            <p:cNvPr id="399" name="Raute 398">
              <a:extLst>
                <a:ext uri="{FF2B5EF4-FFF2-40B4-BE49-F238E27FC236}">
                  <a16:creationId xmlns:a16="http://schemas.microsoft.com/office/drawing/2014/main" id="{31C680B8-9BD7-3AF2-54EF-C730B1159618}"/>
                </a:ext>
              </a:extLst>
            </p:cNvPr>
            <p:cNvSpPr/>
            <p:nvPr/>
          </p:nvSpPr>
          <p:spPr>
            <a:xfrm>
              <a:off x="9865473" y="3631798"/>
              <a:ext cx="61200" cy="61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00" name="Raute 399">
              <a:extLst>
                <a:ext uri="{FF2B5EF4-FFF2-40B4-BE49-F238E27FC236}">
                  <a16:creationId xmlns:a16="http://schemas.microsoft.com/office/drawing/2014/main" id="{8B8CD142-F45F-ED45-99CF-B88DEAA6599D}"/>
                </a:ext>
              </a:extLst>
            </p:cNvPr>
            <p:cNvSpPr/>
            <p:nvPr/>
          </p:nvSpPr>
          <p:spPr>
            <a:xfrm>
              <a:off x="10081277" y="3733169"/>
              <a:ext cx="61200" cy="61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01" name="Raute 400">
              <a:extLst>
                <a:ext uri="{FF2B5EF4-FFF2-40B4-BE49-F238E27FC236}">
                  <a16:creationId xmlns:a16="http://schemas.microsoft.com/office/drawing/2014/main" id="{D87B0BFD-B3EF-D33A-8CA4-6091944A4D36}"/>
                </a:ext>
              </a:extLst>
            </p:cNvPr>
            <p:cNvSpPr/>
            <p:nvPr/>
          </p:nvSpPr>
          <p:spPr>
            <a:xfrm>
              <a:off x="10268751" y="3784728"/>
              <a:ext cx="61200" cy="61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02" name="Raute 401">
              <a:extLst>
                <a:ext uri="{FF2B5EF4-FFF2-40B4-BE49-F238E27FC236}">
                  <a16:creationId xmlns:a16="http://schemas.microsoft.com/office/drawing/2014/main" id="{533159B3-B56D-0798-B8FC-475BCD412A2C}"/>
                </a:ext>
              </a:extLst>
            </p:cNvPr>
            <p:cNvSpPr/>
            <p:nvPr/>
          </p:nvSpPr>
          <p:spPr>
            <a:xfrm>
              <a:off x="10675477" y="3457406"/>
              <a:ext cx="61200" cy="61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03" name="Raute 402">
              <a:extLst>
                <a:ext uri="{FF2B5EF4-FFF2-40B4-BE49-F238E27FC236}">
                  <a16:creationId xmlns:a16="http://schemas.microsoft.com/office/drawing/2014/main" id="{F961ECA3-B8CE-1A50-D6AC-997D0A96C6EE}"/>
                </a:ext>
              </a:extLst>
            </p:cNvPr>
            <p:cNvSpPr/>
            <p:nvPr/>
          </p:nvSpPr>
          <p:spPr>
            <a:xfrm>
              <a:off x="11079320" y="3704250"/>
              <a:ext cx="61200" cy="61200"/>
            </a:xfrm>
            <a:prstGeom prst="diamond">
              <a:avLst/>
            </a:prstGeom>
            <a:solidFill>
              <a:schemeClr val="bg1">
                <a:lumMod val="65000"/>
              </a:schemeClr>
            </a:solidFill>
            <a:ln w="9525" cap="flat">
              <a:noFill/>
              <a:prstDash val="solid"/>
              <a:miter/>
            </a:ln>
          </p:spPr>
          <p:txBody>
            <a:bodyPr rtlCol="0" anchor="ctr"/>
            <a:lstStyle/>
            <a:p>
              <a:pPr algn="l"/>
              <a:endParaRPr lang="de-DE"/>
            </a:p>
          </p:txBody>
        </p:sp>
        <p:cxnSp>
          <p:nvCxnSpPr>
            <p:cNvPr id="405" name="Gerade Verbindung 404">
              <a:extLst>
                <a:ext uri="{FF2B5EF4-FFF2-40B4-BE49-F238E27FC236}">
                  <a16:creationId xmlns:a16="http://schemas.microsoft.com/office/drawing/2014/main" id="{3246455A-DE0A-8B79-1294-BD9EAD39DDE7}"/>
                </a:ext>
              </a:extLst>
            </p:cNvPr>
            <p:cNvCxnSpPr>
              <a:cxnSpLocks/>
            </p:cNvCxnSpPr>
            <p:nvPr/>
          </p:nvCxnSpPr>
          <p:spPr>
            <a:xfrm>
              <a:off x="9487877" y="3532554"/>
              <a:ext cx="410308" cy="13286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6" name="Gerade Verbindung 405">
              <a:extLst>
                <a:ext uri="{FF2B5EF4-FFF2-40B4-BE49-F238E27FC236}">
                  <a16:creationId xmlns:a16="http://schemas.microsoft.com/office/drawing/2014/main" id="{27EE6D5B-D4A0-4700-C5E9-1276BA037EF4}"/>
                </a:ext>
              </a:extLst>
            </p:cNvPr>
            <p:cNvCxnSpPr>
              <a:cxnSpLocks/>
            </p:cNvCxnSpPr>
            <p:nvPr/>
          </p:nvCxnSpPr>
          <p:spPr>
            <a:xfrm>
              <a:off x="9899650" y="3660775"/>
              <a:ext cx="212725" cy="10477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7" name="Gerade Verbindung 406">
              <a:extLst>
                <a:ext uri="{FF2B5EF4-FFF2-40B4-BE49-F238E27FC236}">
                  <a16:creationId xmlns:a16="http://schemas.microsoft.com/office/drawing/2014/main" id="{E0C80754-790D-AAD8-FD5E-C61F027C4B05}"/>
                </a:ext>
              </a:extLst>
            </p:cNvPr>
            <p:cNvCxnSpPr>
              <a:cxnSpLocks/>
            </p:cNvCxnSpPr>
            <p:nvPr/>
          </p:nvCxnSpPr>
          <p:spPr>
            <a:xfrm>
              <a:off x="10112375" y="3762375"/>
              <a:ext cx="184150" cy="5397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8" name="Gerade Verbindung 407">
              <a:extLst>
                <a:ext uri="{FF2B5EF4-FFF2-40B4-BE49-F238E27FC236}">
                  <a16:creationId xmlns:a16="http://schemas.microsoft.com/office/drawing/2014/main" id="{FD039745-4837-79A7-5C14-6492C392C4AD}"/>
                </a:ext>
              </a:extLst>
            </p:cNvPr>
            <p:cNvCxnSpPr>
              <a:cxnSpLocks/>
            </p:cNvCxnSpPr>
            <p:nvPr/>
          </p:nvCxnSpPr>
          <p:spPr>
            <a:xfrm flipV="1">
              <a:off x="10299700" y="3482975"/>
              <a:ext cx="409575" cy="33337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9" name="Gerade Verbindung 408">
              <a:extLst>
                <a:ext uri="{FF2B5EF4-FFF2-40B4-BE49-F238E27FC236}">
                  <a16:creationId xmlns:a16="http://schemas.microsoft.com/office/drawing/2014/main" id="{475D75EF-C3A4-9AC6-D5E6-AA680D243E1D}"/>
                </a:ext>
              </a:extLst>
            </p:cNvPr>
            <p:cNvCxnSpPr>
              <a:cxnSpLocks/>
            </p:cNvCxnSpPr>
            <p:nvPr/>
          </p:nvCxnSpPr>
          <p:spPr>
            <a:xfrm>
              <a:off x="10706100" y="3479800"/>
              <a:ext cx="406400" cy="2603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11" name="Gruppieren 410">
              <a:extLst>
                <a:ext uri="{FF2B5EF4-FFF2-40B4-BE49-F238E27FC236}">
                  <a16:creationId xmlns:a16="http://schemas.microsoft.com/office/drawing/2014/main" id="{3205065B-1B14-8DF4-42FD-E8CD2C0C8DB7}"/>
                </a:ext>
              </a:extLst>
            </p:cNvPr>
            <p:cNvGrpSpPr/>
            <p:nvPr/>
          </p:nvGrpSpPr>
          <p:grpSpPr>
            <a:xfrm flipV="1">
              <a:off x="9874391" y="3527090"/>
              <a:ext cx="45719" cy="972000"/>
              <a:chOff x="7141333" y="3201575"/>
              <a:chExt cx="45719" cy="468000"/>
            </a:xfrm>
          </p:grpSpPr>
          <p:cxnSp>
            <p:nvCxnSpPr>
              <p:cNvPr id="473" name="Gerade Verbindung 472">
                <a:extLst>
                  <a:ext uri="{FF2B5EF4-FFF2-40B4-BE49-F238E27FC236}">
                    <a16:creationId xmlns:a16="http://schemas.microsoft.com/office/drawing/2014/main" id="{824685A9-2F22-C5DF-058B-8028EE8A1ED1}"/>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4" name="Gerade Verbindung 473">
                <a:extLst>
                  <a:ext uri="{FF2B5EF4-FFF2-40B4-BE49-F238E27FC236}">
                    <a16:creationId xmlns:a16="http://schemas.microsoft.com/office/drawing/2014/main" id="{87EF4DA7-9BA6-3B96-548A-D8FE40D22FC3}"/>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5" name="Gerade Verbindung 474">
                <a:extLst>
                  <a:ext uri="{FF2B5EF4-FFF2-40B4-BE49-F238E27FC236}">
                    <a16:creationId xmlns:a16="http://schemas.microsoft.com/office/drawing/2014/main" id="{74522916-F65B-2CCA-4802-61317AD820AE}"/>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12" name="Gruppieren 411">
              <a:extLst>
                <a:ext uri="{FF2B5EF4-FFF2-40B4-BE49-F238E27FC236}">
                  <a16:creationId xmlns:a16="http://schemas.microsoft.com/office/drawing/2014/main" id="{8A438A5A-8B02-3CED-7221-B906DF281153}"/>
                </a:ext>
              </a:extLst>
            </p:cNvPr>
            <p:cNvGrpSpPr/>
            <p:nvPr/>
          </p:nvGrpSpPr>
          <p:grpSpPr>
            <a:xfrm flipV="1">
              <a:off x="10683143" y="3877498"/>
              <a:ext cx="45719" cy="756000"/>
              <a:chOff x="7950085" y="3199866"/>
              <a:chExt cx="45719" cy="166752"/>
            </a:xfrm>
          </p:grpSpPr>
          <p:cxnSp>
            <p:nvCxnSpPr>
              <p:cNvPr id="470" name="Gerade Verbindung 469">
                <a:extLst>
                  <a:ext uri="{FF2B5EF4-FFF2-40B4-BE49-F238E27FC236}">
                    <a16:creationId xmlns:a16="http://schemas.microsoft.com/office/drawing/2014/main" id="{8F8C1517-FD25-7132-7EE4-3B174FAC8D38}"/>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1" name="Gerade Verbindung 470">
                <a:extLst>
                  <a:ext uri="{FF2B5EF4-FFF2-40B4-BE49-F238E27FC236}">
                    <a16:creationId xmlns:a16="http://schemas.microsoft.com/office/drawing/2014/main" id="{B2939C61-CF50-5B06-84F8-E7F2BF75BA90}"/>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2" name="Gerade Verbindung 471">
                <a:extLst>
                  <a:ext uri="{FF2B5EF4-FFF2-40B4-BE49-F238E27FC236}">
                    <a16:creationId xmlns:a16="http://schemas.microsoft.com/office/drawing/2014/main" id="{575A5D56-BB4C-5036-1DC2-BBD5D0B821F5}"/>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13" name="Gruppieren 412">
              <a:extLst>
                <a:ext uri="{FF2B5EF4-FFF2-40B4-BE49-F238E27FC236}">
                  <a16:creationId xmlns:a16="http://schemas.microsoft.com/office/drawing/2014/main" id="{BBE549F0-A967-2C7B-FF99-587A87B8A243}"/>
                </a:ext>
              </a:extLst>
            </p:cNvPr>
            <p:cNvGrpSpPr/>
            <p:nvPr/>
          </p:nvGrpSpPr>
          <p:grpSpPr>
            <a:xfrm flipV="1">
              <a:off x="11087519" y="3857945"/>
              <a:ext cx="22860" cy="828000"/>
              <a:chOff x="8354461" y="3447206"/>
              <a:chExt cx="22860" cy="166752"/>
            </a:xfrm>
          </p:grpSpPr>
          <p:cxnSp>
            <p:nvCxnSpPr>
              <p:cNvPr id="467" name="Gerade Verbindung 466">
                <a:extLst>
                  <a:ext uri="{FF2B5EF4-FFF2-40B4-BE49-F238E27FC236}">
                    <a16:creationId xmlns:a16="http://schemas.microsoft.com/office/drawing/2014/main" id="{2FB77AA3-366D-8476-5D5E-99626A9D4C18}"/>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8" name="Gerade Verbindung 467">
                <a:extLst>
                  <a:ext uri="{FF2B5EF4-FFF2-40B4-BE49-F238E27FC236}">
                    <a16:creationId xmlns:a16="http://schemas.microsoft.com/office/drawing/2014/main" id="{AEEA71BA-7639-087E-4622-A950CDD4A977}"/>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9" name="Gerade Verbindung 468">
                <a:extLst>
                  <a:ext uri="{FF2B5EF4-FFF2-40B4-BE49-F238E27FC236}">
                    <a16:creationId xmlns:a16="http://schemas.microsoft.com/office/drawing/2014/main" id="{7FD3E074-4F20-1000-BF2C-0B366EFB66F3}"/>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14" name="Gruppieren 413">
              <a:extLst>
                <a:ext uri="{FF2B5EF4-FFF2-40B4-BE49-F238E27FC236}">
                  <a16:creationId xmlns:a16="http://schemas.microsoft.com/office/drawing/2014/main" id="{B6E94391-8E0A-293D-2B3A-7BD3283B5697}"/>
                </a:ext>
              </a:extLst>
            </p:cNvPr>
            <p:cNvGrpSpPr/>
            <p:nvPr/>
          </p:nvGrpSpPr>
          <p:grpSpPr>
            <a:xfrm flipV="1">
              <a:off x="10090741" y="3595749"/>
              <a:ext cx="45719" cy="828000"/>
              <a:chOff x="7357683" y="4539953"/>
              <a:chExt cx="45719" cy="166752"/>
            </a:xfrm>
          </p:grpSpPr>
          <p:cxnSp>
            <p:nvCxnSpPr>
              <p:cNvPr id="464" name="Gerade Verbindung 463">
                <a:extLst>
                  <a:ext uri="{FF2B5EF4-FFF2-40B4-BE49-F238E27FC236}">
                    <a16:creationId xmlns:a16="http://schemas.microsoft.com/office/drawing/2014/main" id="{1C0F3B79-46D1-0C0B-00ED-0DBE04DF5609}"/>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5" name="Gerade Verbindung 464">
                <a:extLst>
                  <a:ext uri="{FF2B5EF4-FFF2-40B4-BE49-F238E27FC236}">
                    <a16:creationId xmlns:a16="http://schemas.microsoft.com/office/drawing/2014/main" id="{72A4FBC5-FD9A-DDC8-B114-13D3BC0A4BA9}"/>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6" name="Gerade Verbindung 465">
                <a:extLst>
                  <a:ext uri="{FF2B5EF4-FFF2-40B4-BE49-F238E27FC236}">
                    <a16:creationId xmlns:a16="http://schemas.microsoft.com/office/drawing/2014/main" id="{B56F7A65-EAFC-B88C-16BA-263CBA054D93}"/>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15" name="Gruppieren 414">
              <a:extLst>
                <a:ext uri="{FF2B5EF4-FFF2-40B4-BE49-F238E27FC236}">
                  <a16:creationId xmlns:a16="http://schemas.microsoft.com/office/drawing/2014/main" id="{79742B4F-06D7-0A65-C6E5-F9AB3561A439}"/>
                </a:ext>
              </a:extLst>
            </p:cNvPr>
            <p:cNvGrpSpPr/>
            <p:nvPr/>
          </p:nvGrpSpPr>
          <p:grpSpPr>
            <a:xfrm flipV="1">
              <a:off x="10274494" y="3637033"/>
              <a:ext cx="45719" cy="932400"/>
              <a:chOff x="7541436" y="4587909"/>
              <a:chExt cx="45719" cy="166752"/>
            </a:xfrm>
          </p:grpSpPr>
          <p:cxnSp>
            <p:nvCxnSpPr>
              <p:cNvPr id="461" name="Gerade Verbindung 460">
                <a:extLst>
                  <a:ext uri="{FF2B5EF4-FFF2-40B4-BE49-F238E27FC236}">
                    <a16:creationId xmlns:a16="http://schemas.microsoft.com/office/drawing/2014/main" id="{0A3DC4B2-BF3C-E015-C9A3-878A297D9EE8}"/>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2" name="Gerade Verbindung 461">
                <a:extLst>
                  <a:ext uri="{FF2B5EF4-FFF2-40B4-BE49-F238E27FC236}">
                    <a16:creationId xmlns:a16="http://schemas.microsoft.com/office/drawing/2014/main" id="{088FE827-D37F-7B14-9BBC-2044FE6DC55F}"/>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3" name="Gerade Verbindung 462">
                <a:extLst>
                  <a:ext uri="{FF2B5EF4-FFF2-40B4-BE49-F238E27FC236}">
                    <a16:creationId xmlns:a16="http://schemas.microsoft.com/office/drawing/2014/main" id="{1F6BA52D-57DC-69B0-73B4-F5A8A3356C85}"/>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416" name="Rechteck 415">
              <a:extLst>
                <a:ext uri="{FF2B5EF4-FFF2-40B4-BE49-F238E27FC236}">
                  <a16:creationId xmlns:a16="http://schemas.microsoft.com/office/drawing/2014/main" id="{89325D03-03D7-C462-C115-819F2B9E1DD9}"/>
                </a:ext>
              </a:extLst>
            </p:cNvPr>
            <p:cNvSpPr/>
            <p:nvPr/>
          </p:nvSpPr>
          <p:spPr>
            <a:xfrm flipV="1">
              <a:off x="9878173" y="3879427"/>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417" name="Rechteck 416">
              <a:extLst>
                <a:ext uri="{FF2B5EF4-FFF2-40B4-BE49-F238E27FC236}">
                  <a16:creationId xmlns:a16="http://schemas.microsoft.com/office/drawing/2014/main" id="{B8334A76-13E8-9647-DE55-8BC5FA1EDC8B}"/>
                </a:ext>
              </a:extLst>
            </p:cNvPr>
            <p:cNvSpPr/>
            <p:nvPr/>
          </p:nvSpPr>
          <p:spPr>
            <a:xfrm flipV="1">
              <a:off x="10097152" y="401610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418" name="Rechteck 417">
              <a:extLst>
                <a:ext uri="{FF2B5EF4-FFF2-40B4-BE49-F238E27FC236}">
                  <a16:creationId xmlns:a16="http://schemas.microsoft.com/office/drawing/2014/main" id="{0928937D-46D6-7DAD-72B5-E55782A523F5}"/>
                </a:ext>
              </a:extLst>
            </p:cNvPr>
            <p:cNvSpPr/>
            <p:nvPr/>
          </p:nvSpPr>
          <p:spPr>
            <a:xfrm flipV="1">
              <a:off x="10281451" y="4129484"/>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419" name="Rechteck 418">
              <a:extLst>
                <a:ext uri="{FF2B5EF4-FFF2-40B4-BE49-F238E27FC236}">
                  <a16:creationId xmlns:a16="http://schemas.microsoft.com/office/drawing/2014/main" id="{9CC47860-2AEE-278A-4AFA-8467064C0A69}"/>
                </a:ext>
              </a:extLst>
            </p:cNvPr>
            <p:cNvSpPr/>
            <p:nvPr/>
          </p:nvSpPr>
          <p:spPr>
            <a:xfrm flipV="1">
              <a:off x="10688177" y="410768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420" name="Rechteck 419">
              <a:extLst>
                <a:ext uri="{FF2B5EF4-FFF2-40B4-BE49-F238E27FC236}">
                  <a16:creationId xmlns:a16="http://schemas.microsoft.com/office/drawing/2014/main" id="{D704796D-2F4F-717D-D9F4-2EA917F50222}"/>
                </a:ext>
              </a:extLst>
            </p:cNvPr>
            <p:cNvSpPr/>
            <p:nvPr/>
          </p:nvSpPr>
          <p:spPr>
            <a:xfrm flipV="1">
              <a:off x="11092020" y="4182526"/>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422" name="Gerade Verbindung 421">
              <a:extLst>
                <a:ext uri="{FF2B5EF4-FFF2-40B4-BE49-F238E27FC236}">
                  <a16:creationId xmlns:a16="http://schemas.microsoft.com/office/drawing/2014/main" id="{AB132AD1-9C2C-1B63-1B40-26CF7AFAC46B}"/>
                </a:ext>
              </a:extLst>
            </p:cNvPr>
            <p:cNvCxnSpPr>
              <a:cxnSpLocks/>
            </p:cNvCxnSpPr>
            <p:nvPr/>
          </p:nvCxnSpPr>
          <p:spPr>
            <a:xfrm>
              <a:off x="9898185" y="3892062"/>
              <a:ext cx="211015" cy="132861"/>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23" name="Gerade Verbindung 422">
              <a:extLst>
                <a:ext uri="{FF2B5EF4-FFF2-40B4-BE49-F238E27FC236}">
                  <a16:creationId xmlns:a16="http://schemas.microsoft.com/office/drawing/2014/main" id="{6BC5E84A-AE27-0111-6468-DF901F41A438}"/>
                </a:ext>
              </a:extLst>
            </p:cNvPr>
            <p:cNvCxnSpPr>
              <a:cxnSpLocks/>
            </p:cNvCxnSpPr>
            <p:nvPr/>
          </p:nvCxnSpPr>
          <p:spPr>
            <a:xfrm>
              <a:off x="10105292" y="4024923"/>
              <a:ext cx="193791" cy="130484"/>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24" name="Gerade Verbindung 423">
              <a:extLst>
                <a:ext uri="{FF2B5EF4-FFF2-40B4-BE49-F238E27FC236}">
                  <a16:creationId xmlns:a16="http://schemas.microsoft.com/office/drawing/2014/main" id="{7F06DEAF-0192-EBA1-AF3C-165F594D0A47}"/>
                </a:ext>
              </a:extLst>
            </p:cNvPr>
            <p:cNvCxnSpPr>
              <a:cxnSpLocks/>
            </p:cNvCxnSpPr>
            <p:nvPr/>
          </p:nvCxnSpPr>
          <p:spPr>
            <a:xfrm flipV="1">
              <a:off x="10295908" y="4127500"/>
              <a:ext cx="410192" cy="2473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25" name="Gerade Verbindung 424">
              <a:extLst>
                <a:ext uri="{FF2B5EF4-FFF2-40B4-BE49-F238E27FC236}">
                  <a16:creationId xmlns:a16="http://schemas.microsoft.com/office/drawing/2014/main" id="{B8FCCEC6-10AD-A067-49C2-931F8C2CC5FD}"/>
                </a:ext>
              </a:extLst>
            </p:cNvPr>
            <p:cNvCxnSpPr>
              <a:cxnSpLocks/>
            </p:cNvCxnSpPr>
            <p:nvPr/>
          </p:nvCxnSpPr>
          <p:spPr>
            <a:xfrm>
              <a:off x="10706100" y="4124325"/>
              <a:ext cx="405783" cy="78707"/>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27" name="Gerade Verbindung 426">
              <a:extLst>
                <a:ext uri="{FF2B5EF4-FFF2-40B4-BE49-F238E27FC236}">
                  <a16:creationId xmlns:a16="http://schemas.microsoft.com/office/drawing/2014/main" id="{7DA88315-A040-FF7F-F982-0641167E28A0}"/>
                </a:ext>
              </a:extLst>
            </p:cNvPr>
            <p:cNvCxnSpPr>
              <a:cxnSpLocks/>
            </p:cNvCxnSpPr>
            <p:nvPr/>
          </p:nvCxnSpPr>
          <p:spPr>
            <a:xfrm>
              <a:off x="9487877" y="3532554"/>
              <a:ext cx="406400" cy="449384"/>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428" name="Gerade Verbindung 427">
              <a:extLst>
                <a:ext uri="{FF2B5EF4-FFF2-40B4-BE49-F238E27FC236}">
                  <a16:creationId xmlns:a16="http://schemas.microsoft.com/office/drawing/2014/main" id="{D2179D97-9BAE-6450-23E6-F922104A9512}"/>
                </a:ext>
              </a:extLst>
            </p:cNvPr>
            <p:cNvCxnSpPr>
              <a:cxnSpLocks/>
            </p:cNvCxnSpPr>
            <p:nvPr/>
          </p:nvCxnSpPr>
          <p:spPr>
            <a:xfrm flipV="1">
              <a:off x="9898185" y="3852985"/>
              <a:ext cx="211015" cy="12895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429" name="Gerade Verbindung 428">
              <a:extLst>
                <a:ext uri="{FF2B5EF4-FFF2-40B4-BE49-F238E27FC236}">
                  <a16:creationId xmlns:a16="http://schemas.microsoft.com/office/drawing/2014/main" id="{DD8BCAAF-84F4-5FC5-F82A-1931D88B09B8}"/>
                </a:ext>
              </a:extLst>
            </p:cNvPr>
            <p:cNvCxnSpPr>
              <a:cxnSpLocks/>
            </p:cNvCxnSpPr>
            <p:nvPr/>
          </p:nvCxnSpPr>
          <p:spPr>
            <a:xfrm flipV="1">
              <a:off x="10293350" y="3886200"/>
              <a:ext cx="415925" cy="7620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430" name="Gerade Verbindung 429">
              <a:extLst>
                <a:ext uri="{FF2B5EF4-FFF2-40B4-BE49-F238E27FC236}">
                  <a16:creationId xmlns:a16="http://schemas.microsoft.com/office/drawing/2014/main" id="{93C1C349-9CA9-33CB-D0FD-00EE2EFAD78A}"/>
                </a:ext>
              </a:extLst>
            </p:cNvPr>
            <p:cNvCxnSpPr>
              <a:cxnSpLocks/>
            </p:cNvCxnSpPr>
            <p:nvPr/>
          </p:nvCxnSpPr>
          <p:spPr>
            <a:xfrm>
              <a:off x="10702925" y="3883025"/>
              <a:ext cx="409575" cy="920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432" name="Oval 431">
              <a:extLst>
                <a:ext uri="{FF2B5EF4-FFF2-40B4-BE49-F238E27FC236}">
                  <a16:creationId xmlns:a16="http://schemas.microsoft.com/office/drawing/2014/main" id="{B751815F-D376-0F2C-6CDB-C11052CBC5DC}"/>
                </a:ext>
              </a:extLst>
            </p:cNvPr>
            <p:cNvSpPr/>
            <p:nvPr/>
          </p:nvSpPr>
          <p:spPr>
            <a:xfrm flipV="1">
              <a:off x="9878173" y="396438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cxnSp>
          <p:nvCxnSpPr>
            <p:cNvPr id="433" name="Gerade Verbindung 432">
              <a:extLst>
                <a:ext uri="{FF2B5EF4-FFF2-40B4-BE49-F238E27FC236}">
                  <a16:creationId xmlns:a16="http://schemas.microsoft.com/office/drawing/2014/main" id="{BB2B998D-1496-EF7E-0B04-919722F8029C}"/>
                </a:ext>
              </a:extLst>
            </p:cNvPr>
            <p:cNvCxnSpPr>
              <a:cxnSpLocks/>
            </p:cNvCxnSpPr>
            <p:nvPr/>
          </p:nvCxnSpPr>
          <p:spPr>
            <a:xfrm>
              <a:off x="10113108" y="3856892"/>
              <a:ext cx="187569" cy="105508"/>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434" name="Oval 433">
              <a:extLst>
                <a:ext uri="{FF2B5EF4-FFF2-40B4-BE49-F238E27FC236}">
                  <a16:creationId xmlns:a16="http://schemas.microsoft.com/office/drawing/2014/main" id="{6D148F10-2FF3-E8B6-4ECA-90D100CEB362}"/>
                </a:ext>
              </a:extLst>
            </p:cNvPr>
            <p:cNvSpPr/>
            <p:nvPr/>
          </p:nvSpPr>
          <p:spPr>
            <a:xfrm flipV="1">
              <a:off x="10688177" y="386424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435" name="Oval 434">
              <a:extLst>
                <a:ext uri="{FF2B5EF4-FFF2-40B4-BE49-F238E27FC236}">
                  <a16:creationId xmlns:a16="http://schemas.microsoft.com/office/drawing/2014/main" id="{6B249726-8588-B658-909F-ECC65063D5E9}"/>
                </a:ext>
              </a:extLst>
            </p:cNvPr>
            <p:cNvSpPr/>
            <p:nvPr/>
          </p:nvSpPr>
          <p:spPr>
            <a:xfrm flipV="1">
              <a:off x="11092020" y="395740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436" name="Oval 435">
              <a:extLst>
                <a:ext uri="{FF2B5EF4-FFF2-40B4-BE49-F238E27FC236}">
                  <a16:creationId xmlns:a16="http://schemas.microsoft.com/office/drawing/2014/main" id="{8276ECE4-DA73-04CF-5FAB-7F8DB4432D77}"/>
                </a:ext>
              </a:extLst>
            </p:cNvPr>
            <p:cNvSpPr/>
            <p:nvPr/>
          </p:nvSpPr>
          <p:spPr>
            <a:xfrm flipV="1">
              <a:off x="10093977" y="383738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437" name="Oval 436">
              <a:extLst>
                <a:ext uri="{FF2B5EF4-FFF2-40B4-BE49-F238E27FC236}">
                  <a16:creationId xmlns:a16="http://schemas.microsoft.com/office/drawing/2014/main" id="{E3D27F97-7C3C-0480-5C80-09A84E9B4B45}"/>
                </a:ext>
              </a:extLst>
            </p:cNvPr>
            <p:cNvSpPr/>
            <p:nvPr/>
          </p:nvSpPr>
          <p:spPr>
            <a:xfrm flipV="1">
              <a:off x="10281451" y="394002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cxnSp>
          <p:nvCxnSpPr>
            <p:cNvPr id="439" name="Gerade Verbindung 438">
              <a:extLst>
                <a:ext uri="{FF2B5EF4-FFF2-40B4-BE49-F238E27FC236}">
                  <a16:creationId xmlns:a16="http://schemas.microsoft.com/office/drawing/2014/main" id="{80A530E0-7F8F-3A3A-A7B4-A7C479B19AEC}"/>
                </a:ext>
              </a:extLst>
            </p:cNvPr>
            <p:cNvCxnSpPr>
              <a:cxnSpLocks/>
            </p:cNvCxnSpPr>
            <p:nvPr/>
          </p:nvCxnSpPr>
          <p:spPr>
            <a:xfrm>
              <a:off x="9483669" y="3533503"/>
              <a:ext cx="410608" cy="362466"/>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sp>
          <p:nvSpPr>
            <p:cNvPr id="446" name="Textfeld 445">
              <a:extLst>
                <a:ext uri="{FF2B5EF4-FFF2-40B4-BE49-F238E27FC236}">
                  <a16:creationId xmlns:a16="http://schemas.microsoft.com/office/drawing/2014/main" id="{0AD26880-8D02-5880-E66C-BC03F3B6EC28}"/>
                </a:ext>
              </a:extLst>
            </p:cNvPr>
            <p:cNvSpPr txBox="1"/>
            <p:nvPr/>
          </p:nvSpPr>
          <p:spPr>
            <a:xfrm>
              <a:off x="11173064" y="3659499"/>
              <a:ext cx="453785" cy="118752"/>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chemeClr val="bg1">
                      <a:lumMod val="65000"/>
                    </a:schemeClr>
                  </a:solidFill>
                </a:rPr>
                <a:t>-4,4 kPa°</a:t>
              </a:r>
              <a:endParaRPr kumimoji="0" lang="en-US" sz="600" b="0" i="0" u="none" strike="noStrike" kern="1200" cap="none" spc="0" normalizeH="0" baseline="30000" noProof="0">
                <a:ln>
                  <a:noFill/>
                </a:ln>
                <a:solidFill>
                  <a:schemeClr val="bg1">
                    <a:lumMod val="65000"/>
                  </a:schemeClr>
                </a:solidFill>
                <a:effectLst/>
                <a:uLnTx/>
                <a:uFillTx/>
                <a:latin typeface="Apis For Office"/>
                <a:ea typeface="+mn-ea"/>
                <a:cs typeface="+mn-cs"/>
              </a:endParaRPr>
            </a:p>
          </p:txBody>
        </p:sp>
        <p:sp>
          <p:nvSpPr>
            <p:cNvPr id="447" name="Textfeld 446">
              <a:extLst>
                <a:ext uri="{FF2B5EF4-FFF2-40B4-BE49-F238E27FC236}">
                  <a16:creationId xmlns:a16="http://schemas.microsoft.com/office/drawing/2014/main" id="{694C698C-AC93-96BF-9E88-211EF627923B}"/>
                </a:ext>
              </a:extLst>
            </p:cNvPr>
            <p:cNvSpPr txBox="1"/>
            <p:nvPr/>
          </p:nvSpPr>
          <p:spPr>
            <a:xfrm>
              <a:off x="11170834" y="3897322"/>
              <a:ext cx="436965" cy="99023"/>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3B97DE"/>
                  </a:solidFill>
                </a:rPr>
                <a:t>-6,3 kPa°</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sp>
          <p:nvSpPr>
            <p:cNvPr id="448" name="Textfeld 447">
              <a:extLst>
                <a:ext uri="{FF2B5EF4-FFF2-40B4-BE49-F238E27FC236}">
                  <a16:creationId xmlns:a16="http://schemas.microsoft.com/office/drawing/2014/main" id="{91D45B34-E801-789B-32A5-002CDA3F3EF5}"/>
                </a:ext>
              </a:extLst>
            </p:cNvPr>
            <p:cNvSpPr txBox="1"/>
            <p:nvPr/>
          </p:nvSpPr>
          <p:spPr>
            <a:xfrm>
              <a:off x="11170834" y="4118058"/>
              <a:ext cx="449666" cy="230049"/>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001965"/>
                  </a:solidFill>
                </a:rPr>
                <a:t>-7,1 kPa°</a:t>
              </a:r>
              <a:endParaRPr kumimoji="0" lang="en-US" sz="600" b="0" i="0" u="none" strike="noStrike" kern="1200" cap="none" spc="0" normalizeH="0" baseline="30000" noProof="0">
                <a:ln>
                  <a:noFill/>
                </a:ln>
                <a:solidFill>
                  <a:srgbClr val="001965"/>
                </a:solidFill>
                <a:effectLst/>
                <a:uLnTx/>
                <a:uFillTx/>
                <a:latin typeface="Apis For Office"/>
                <a:ea typeface="+mn-ea"/>
                <a:cs typeface="+mn-cs"/>
              </a:endParaRPr>
            </a:p>
          </p:txBody>
        </p:sp>
        <p:sp>
          <p:nvSpPr>
            <p:cNvPr id="579" name="Textfeld 578">
              <a:extLst>
                <a:ext uri="{FF2B5EF4-FFF2-40B4-BE49-F238E27FC236}">
                  <a16:creationId xmlns:a16="http://schemas.microsoft.com/office/drawing/2014/main" id="{AA47C24B-7388-7715-94CB-753DABCEE419}"/>
                </a:ext>
              </a:extLst>
            </p:cNvPr>
            <p:cNvSpPr txBox="1"/>
            <p:nvPr/>
          </p:nvSpPr>
          <p:spPr>
            <a:xfrm>
              <a:off x="10639500" y="4177449"/>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80" name="Textfeld 579">
              <a:extLst>
                <a:ext uri="{FF2B5EF4-FFF2-40B4-BE49-F238E27FC236}">
                  <a16:creationId xmlns:a16="http://schemas.microsoft.com/office/drawing/2014/main" id="{B5A3344B-4C53-7B9D-1684-929FDC55FDC5}"/>
                </a:ext>
              </a:extLst>
            </p:cNvPr>
            <p:cNvSpPr txBox="1"/>
            <p:nvPr/>
          </p:nvSpPr>
          <p:spPr>
            <a:xfrm>
              <a:off x="11045855" y="4256157"/>
              <a:ext cx="133200" cy="59392"/>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spTree>
    <p:custDataLst>
      <p:tags r:id="rId1"/>
    </p:custDataLst>
    <p:extLst>
      <p:ext uri="{BB962C8B-B14F-4D97-AF65-F5344CB8AC3E}">
        <p14:creationId xmlns:p14="http://schemas.microsoft.com/office/powerpoint/2010/main" val="716340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B550-A0A8-64F5-956E-C1D9A86E4D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167C50-3228-C4B4-9782-9910B3B686C2}"/>
              </a:ext>
            </a:extLst>
          </p:cNvPr>
          <p:cNvSpPr>
            <a:spLocks noGrp="1"/>
          </p:cNvSpPr>
          <p:nvPr>
            <p:ph type="title"/>
          </p:nvPr>
        </p:nvSpPr>
        <p:spPr>
          <a:xfrm>
            <a:off x="648000" y="370092"/>
            <a:ext cx="9794448" cy="1296000"/>
          </a:xfrm>
        </p:spPr>
        <p:txBody>
          <a:bodyPr/>
          <a:lstStyle/>
          <a:p>
            <a:r>
              <a:rPr lang="de-DE" dirty="0"/>
              <a:t>Erhalt der Leberfunktion und anhaltende Reduktion von Leberzellschädigungsmarkern</a:t>
            </a:r>
          </a:p>
        </p:txBody>
      </p:sp>
      <p:sp>
        <p:nvSpPr>
          <p:cNvPr id="4" name="Textplatzhalter 3">
            <a:extLst>
              <a:ext uri="{FF2B5EF4-FFF2-40B4-BE49-F238E27FC236}">
                <a16:creationId xmlns:a16="http://schemas.microsoft.com/office/drawing/2014/main" id="{D5A9C69B-8AE2-FCFC-1C6D-810D9935F3F7}"/>
              </a:ext>
            </a:extLst>
          </p:cNvPr>
          <p:cNvSpPr>
            <a:spLocks noGrp="1"/>
          </p:cNvSpPr>
          <p:nvPr>
            <p:ph type="body" sz="quarter" idx="15"/>
          </p:nvPr>
        </p:nvSpPr>
        <p:spPr>
          <a:xfrm>
            <a:off x="647700" y="6251575"/>
            <a:ext cx="6513388" cy="493713"/>
          </a:xfrm>
        </p:spPr>
        <p:txBody>
          <a:bodyPr/>
          <a:lstStyle/>
          <a:p>
            <a:r>
              <a:rPr lang="de-DE" sz="900" i="1">
                <a:solidFill>
                  <a:srgbClr val="939AA7"/>
                </a:solidFill>
                <a:latin typeface="Apis For Office"/>
              </a:rPr>
              <a:t>Grafiken von Novo Nordisk nach Daten von Noureddin M. </a:t>
            </a:r>
            <a:br>
              <a:rPr lang="de-DE" sz="900">
                <a:solidFill>
                  <a:srgbClr val="939AA7"/>
                </a:solidFill>
                <a:latin typeface="Apis For Office"/>
              </a:rPr>
            </a:br>
            <a:r>
              <a:rPr lang="de-DE"/>
              <a:t>*LS-Mittelwert und 95%-KI für die Veränderung gegenüber dem Ausgangswert</a:t>
            </a:r>
            <a:br>
              <a:rPr lang="de-DE"/>
            </a:br>
            <a:r>
              <a:rPr lang="de-DE"/>
              <a:t>ALT, Alanin-Aminotransferase; AST, Aspartat-Aminotransferase; EFX, </a:t>
            </a:r>
            <a:r>
              <a:rPr lang="de-DE" err="1"/>
              <a:t>Efruxifermin</a:t>
            </a:r>
            <a:r>
              <a:rPr lang="de-DE"/>
              <a:t>; INR, international </a:t>
            </a:r>
            <a:r>
              <a:rPr lang="de-DE" err="1"/>
              <a:t>normalized</a:t>
            </a:r>
            <a:r>
              <a:rPr lang="de-DE"/>
              <a:t> </a:t>
            </a:r>
            <a:r>
              <a:rPr lang="de-DE" err="1"/>
              <a:t>ratio</a:t>
            </a:r>
            <a:r>
              <a:rPr lang="de-DE"/>
              <a:t>, internationales normiertes Verhältnis; MMRM, </a:t>
            </a:r>
            <a:r>
              <a:rPr lang="de-DE" err="1"/>
              <a:t>mixed</a:t>
            </a:r>
            <a:r>
              <a:rPr lang="de-DE"/>
              <a:t>-model </a:t>
            </a:r>
            <a:r>
              <a:rPr lang="de-DE" err="1"/>
              <a:t>repeated</a:t>
            </a:r>
            <a:r>
              <a:rPr lang="de-DE"/>
              <a:t> </a:t>
            </a:r>
            <a:r>
              <a:rPr lang="de-DE" err="1"/>
              <a:t>measures</a:t>
            </a:r>
            <a:r>
              <a:rPr lang="de-DE"/>
              <a:t>, gemischtes Model wiederholter Messungen.</a:t>
            </a:r>
          </a:p>
        </p:txBody>
      </p:sp>
      <p:sp>
        <p:nvSpPr>
          <p:cNvPr id="5" name="Textplatzhalter 4">
            <a:extLst>
              <a:ext uri="{FF2B5EF4-FFF2-40B4-BE49-F238E27FC236}">
                <a16:creationId xmlns:a16="http://schemas.microsoft.com/office/drawing/2014/main" id="{7FBE3279-55B9-869B-C8AB-325FDCD43BD6}"/>
              </a:ext>
            </a:extLst>
          </p:cNvPr>
          <p:cNvSpPr>
            <a:spLocks noGrp="1"/>
          </p:cNvSpPr>
          <p:nvPr>
            <p:ph type="body" sz="quarter" idx="17"/>
          </p:nvPr>
        </p:nvSpPr>
        <p:spPr>
          <a:xfrm>
            <a:off x="8650839" y="6251575"/>
            <a:ext cx="2893459" cy="493713"/>
          </a:xfrm>
        </p:spPr>
        <p:txBody>
          <a:bodyPr/>
          <a:lstStyle/>
          <a:p>
            <a:r>
              <a:rPr lang="en-US"/>
              <a:t>Noureddin M. J Hepatol. 2025;82(Suppl.1):GS-012;</a:t>
            </a:r>
            <a:r>
              <a:rPr lang="de-DE"/>
              <a:t> </a:t>
            </a:r>
            <a:br>
              <a:rPr lang="de-DE"/>
            </a:br>
            <a:r>
              <a:rPr lang="en-US"/>
              <a:t>Noureddin M. et al. N Engl J Med 2025; online ahead of print.</a:t>
            </a:r>
          </a:p>
        </p:txBody>
      </p:sp>
      <p:sp>
        <p:nvSpPr>
          <p:cNvPr id="60" name="Inhaltsplatzhalter 2">
            <a:extLst>
              <a:ext uri="{FF2B5EF4-FFF2-40B4-BE49-F238E27FC236}">
                <a16:creationId xmlns:a16="http://schemas.microsoft.com/office/drawing/2014/main" id="{E6F59E1A-24C8-759D-94E3-7AEDB6D04CFF}"/>
              </a:ext>
            </a:extLst>
          </p:cNvPr>
          <p:cNvSpPr txBox="1">
            <a:spLocks/>
          </p:cNvSpPr>
          <p:nvPr/>
        </p:nvSpPr>
        <p:spPr>
          <a:xfrm>
            <a:off x="1603225" y="2273261"/>
            <a:ext cx="1657412" cy="183826"/>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solidFill>
                  <a:schemeClr val="tx2"/>
                </a:solidFill>
              </a:rPr>
              <a:t>Thrombozyten (x10</a:t>
            </a:r>
            <a:r>
              <a:rPr lang="de-DE" sz="1100" b="1" baseline="30000">
                <a:solidFill>
                  <a:schemeClr val="tx2"/>
                </a:solidFill>
              </a:rPr>
              <a:t>9</a:t>
            </a:r>
            <a:r>
              <a:rPr lang="de-DE" sz="1100" b="1">
                <a:solidFill>
                  <a:schemeClr val="tx2"/>
                </a:solidFill>
              </a:rPr>
              <a:t>/L)*</a:t>
            </a:r>
            <a:endParaRPr lang="de-DE" sz="1100" b="1" baseline="30000">
              <a:solidFill>
                <a:schemeClr val="tx2"/>
              </a:solidFill>
            </a:endParaRPr>
          </a:p>
        </p:txBody>
      </p:sp>
      <p:sp>
        <p:nvSpPr>
          <p:cNvPr id="1595" name="Inhaltsplatzhalter 2">
            <a:extLst>
              <a:ext uri="{FF2B5EF4-FFF2-40B4-BE49-F238E27FC236}">
                <a16:creationId xmlns:a16="http://schemas.microsoft.com/office/drawing/2014/main" id="{4AFD9D81-2807-79EA-3C2E-94EF13E47DA8}"/>
              </a:ext>
            </a:extLst>
          </p:cNvPr>
          <p:cNvSpPr txBox="1">
            <a:spLocks/>
          </p:cNvSpPr>
          <p:nvPr/>
        </p:nvSpPr>
        <p:spPr>
          <a:xfrm>
            <a:off x="1726487" y="4138506"/>
            <a:ext cx="1207126" cy="183826"/>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solidFill>
                  <a:schemeClr val="tx2"/>
                </a:solidFill>
              </a:rPr>
              <a:t>Albumin (g/</a:t>
            </a:r>
            <a:r>
              <a:rPr lang="de-DE" sz="1100" b="1" err="1">
                <a:solidFill>
                  <a:schemeClr val="tx2"/>
                </a:solidFill>
              </a:rPr>
              <a:t>dL</a:t>
            </a:r>
            <a:r>
              <a:rPr lang="de-DE" sz="1100" b="1">
                <a:solidFill>
                  <a:schemeClr val="tx2"/>
                </a:solidFill>
              </a:rPr>
              <a:t>)*</a:t>
            </a:r>
            <a:endParaRPr lang="de-DE" sz="1100" b="1" baseline="30000">
              <a:solidFill>
                <a:schemeClr val="tx2"/>
              </a:solidFill>
            </a:endParaRPr>
          </a:p>
        </p:txBody>
      </p:sp>
      <p:sp>
        <p:nvSpPr>
          <p:cNvPr id="1421" name="Inhaltsplatzhalter 2">
            <a:extLst>
              <a:ext uri="{FF2B5EF4-FFF2-40B4-BE49-F238E27FC236}">
                <a16:creationId xmlns:a16="http://schemas.microsoft.com/office/drawing/2014/main" id="{06E2785E-0978-903E-B7E0-65E00C515996}"/>
              </a:ext>
            </a:extLst>
          </p:cNvPr>
          <p:cNvSpPr txBox="1">
            <a:spLocks/>
          </p:cNvSpPr>
          <p:nvPr/>
        </p:nvSpPr>
        <p:spPr>
          <a:xfrm>
            <a:off x="3829926" y="4128623"/>
            <a:ext cx="2406477" cy="242063"/>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100" b="1">
                <a:solidFill>
                  <a:schemeClr val="tx2"/>
                </a:solidFill>
              </a:rPr>
              <a:t>Gesamt-Bilirubin (mg/</a:t>
            </a:r>
            <a:r>
              <a:rPr lang="de-DE" sz="1100" b="1" err="1">
                <a:solidFill>
                  <a:schemeClr val="tx2"/>
                </a:solidFill>
              </a:rPr>
              <a:t>dL</a:t>
            </a:r>
            <a:r>
              <a:rPr lang="de-DE" sz="1100" b="1">
                <a:solidFill>
                  <a:schemeClr val="tx2"/>
                </a:solidFill>
              </a:rPr>
              <a:t>)*</a:t>
            </a:r>
            <a:endParaRPr lang="de-DE" sz="1100" b="1" baseline="30000">
              <a:solidFill>
                <a:schemeClr val="tx2"/>
              </a:solidFill>
            </a:endParaRPr>
          </a:p>
        </p:txBody>
      </p:sp>
      <p:sp>
        <p:nvSpPr>
          <p:cNvPr id="1297" name="Textfeld 1296">
            <a:extLst>
              <a:ext uri="{FF2B5EF4-FFF2-40B4-BE49-F238E27FC236}">
                <a16:creationId xmlns:a16="http://schemas.microsoft.com/office/drawing/2014/main" id="{E7DE9F08-8D99-F7F4-F2CC-E2E013E83D4D}"/>
              </a:ext>
            </a:extLst>
          </p:cNvPr>
          <p:cNvSpPr txBox="1"/>
          <p:nvPr/>
        </p:nvSpPr>
        <p:spPr>
          <a:xfrm>
            <a:off x="4717048" y="5698539"/>
            <a:ext cx="952910" cy="724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err="1"/>
              <a:t>Wochen</a:t>
            </a:r>
            <a:r>
              <a:rPr lang="en-US"/>
              <a:t> </a:t>
            </a:r>
            <a:r>
              <a:rPr lang="en-US" err="1"/>
              <a:t>seit</a:t>
            </a:r>
            <a:r>
              <a:rPr lang="en-US"/>
              <a:t> </a:t>
            </a:r>
            <a:r>
              <a:rPr lang="en-US" err="1"/>
              <a:t>Randomisierung</a:t>
            </a:r>
            <a:endParaRPr lang="en-US"/>
          </a:p>
        </p:txBody>
      </p:sp>
      <p:grpSp>
        <p:nvGrpSpPr>
          <p:cNvPr id="1790" name="Gruppieren 1789">
            <a:extLst>
              <a:ext uri="{FF2B5EF4-FFF2-40B4-BE49-F238E27FC236}">
                <a16:creationId xmlns:a16="http://schemas.microsoft.com/office/drawing/2014/main" id="{3DD1331C-EDDD-6D16-C10E-B7D2F5A358C6}"/>
              </a:ext>
            </a:extLst>
          </p:cNvPr>
          <p:cNvGrpSpPr/>
          <p:nvPr/>
        </p:nvGrpSpPr>
        <p:grpSpPr>
          <a:xfrm>
            <a:off x="9894060" y="3242248"/>
            <a:ext cx="960612" cy="660615"/>
            <a:chOff x="9599549" y="3528033"/>
            <a:chExt cx="960612" cy="660615"/>
          </a:xfrm>
        </p:grpSpPr>
        <p:cxnSp>
          <p:nvCxnSpPr>
            <p:cNvPr id="1924" name="Gerade Verbindung 1923">
              <a:extLst>
                <a:ext uri="{FF2B5EF4-FFF2-40B4-BE49-F238E27FC236}">
                  <a16:creationId xmlns:a16="http://schemas.microsoft.com/office/drawing/2014/main" id="{74A56013-A718-7CD7-1B92-E72B57A16607}"/>
                </a:ext>
              </a:extLst>
            </p:cNvPr>
            <p:cNvCxnSpPr>
              <a:cxnSpLocks/>
            </p:cNvCxnSpPr>
            <p:nvPr/>
          </p:nvCxnSpPr>
          <p:spPr>
            <a:xfrm>
              <a:off x="9599549" y="3602540"/>
              <a:ext cx="22861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25" name="Raute 1924">
              <a:extLst>
                <a:ext uri="{FF2B5EF4-FFF2-40B4-BE49-F238E27FC236}">
                  <a16:creationId xmlns:a16="http://schemas.microsoft.com/office/drawing/2014/main" id="{A06170A0-852C-89F5-6CE2-B49E1D2B8B97}"/>
                </a:ext>
              </a:extLst>
            </p:cNvPr>
            <p:cNvSpPr>
              <a:spLocks noChangeAspect="1"/>
            </p:cNvSpPr>
            <p:nvPr/>
          </p:nvSpPr>
          <p:spPr>
            <a:xfrm>
              <a:off x="9668683" y="3565799"/>
              <a:ext cx="79200" cy="79200"/>
            </a:xfrm>
            <a:prstGeom prst="diamond">
              <a:avLst/>
            </a:prstGeom>
            <a:solidFill>
              <a:schemeClr val="bg1">
                <a:lumMod val="65000"/>
              </a:schemeClr>
            </a:solidFill>
            <a:ln w="9525" cap="flat">
              <a:noFill/>
              <a:prstDash val="solid"/>
              <a:miter/>
            </a:ln>
          </p:spPr>
          <p:txBody>
            <a:bodyPr rtlCol="0" anchor="ctr"/>
            <a:lstStyle/>
            <a:p>
              <a:pPr algn="l"/>
              <a:endParaRPr lang="de-DE" sz="2000"/>
            </a:p>
          </p:txBody>
        </p:sp>
        <p:sp>
          <p:nvSpPr>
            <p:cNvPr id="1917" name="Textfeld 1916">
              <a:extLst>
                <a:ext uri="{FF2B5EF4-FFF2-40B4-BE49-F238E27FC236}">
                  <a16:creationId xmlns:a16="http://schemas.microsoft.com/office/drawing/2014/main" id="{F501AABD-6214-F8FE-5E43-9363A62614E1}"/>
                </a:ext>
              </a:extLst>
            </p:cNvPr>
            <p:cNvSpPr txBox="1"/>
            <p:nvPr/>
          </p:nvSpPr>
          <p:spPr>
            <a:xfrm>
              <a:off x="9900994" y="3528033"/>
              <a:ext cx="659167"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900"/>
                <a:t>Placebo</a:t>
              </a:r>
            </a:p>
          </p:txBody>
        </p:sp>
        <p:cxnSp>
          <p:nvCxnSpPr>
            <p:cNvPr id="1920" name="Gerade Verbindung 1919">
              <a:extLst>
                <a:ext uri="{FF2B5EF4-FFF2-40B4-BE49-F238E27FC236}">
                  <a16:creationId xmlns:a16="http://schemas.microsoft.com/office/drawing/2014/main" id="{C45EE802-F34A-5F5F-5C68-036ACD3BF430}"/>
                </a:ext>
              </a:extLst>
            </p:cNvPr>
            <p:cNvCxnSpPr>
              <a:cxnSpLocks/>
            </p:cNvCxnSpPr>
            <p:nvPr/>
          </p:nvCxnSpPr>
          <p:spPr>
            <a:xfrm>
              <a:off x="9599549" y="3860043"/>
              <a:ext cx="251565" cy="0"/>
            </a:xfrm>
            <a:prstGeom prst="line">
              <a:avLst/>
            </a:prstGeom>
            <a:ln w="1270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1921" name="Oval 1920">
              <a:extLst>
                <a:ext uri="{FF2B5EF4-FFF2-40B4-BE49-F238E27FC236}">
                  <a16:creationId xmlns:a16="http://schemas.microsoft.com/office/drawing/2014/main" id="{4ACE4D66-D2B2-4F7C-C961-113905050C0E}"/>
                </a:ext>
              </a:extLst>
            </p:cNvPr>
            <p:cNvSpPr>
              <a:spLocks noChangeAspect="1"/>
            </p:cNvSpPr>
            <p:nvPr/>
          </p:nvSpPr>
          <p:spPr>
            <a:xfrm flipV="1">
              <a:off x="9677486" y="3826186"/>
              <a:ext cx="72000" cy="72000"/>
            </a:xfrm>
            <a:prstGeom prst="ellipse">
              <a:avLst/>
            </a:prstGeom>
            <a:solidFill>
              <a:schemeClr val="bg1"/>
            </a:solidFill>
            <a:ln w="9525" cap="flat">
              <a:solidFill>
                <a:srgbClr val="3B97DE"/>
              </a:solidFill>
              <a:prstDash val="solid"/>
              <a:miter/>
            </a:ln>
          </p:spPr>
          <p:txBody>
            <a:bodyPr rtlCol="0" anchor="ctr"/>
            <a:lstStyle/>
            <a:p>
              <a:pPr algn="l"/>
              <a:endParaRPr lang="de-DE" sz="2000"/>
            </a:p>
          </p:txBody>
        </p:sp>
        <p:sp>
          <p:nvSpPr>
            <p:cNvPr id="1918" name="Textfeld 1917">
              <a:extLst>
                <a:ext uri="{FF2B5EF4-FFF2-40B4-BE49-F238E27FC236}">
                  <a16:creationId xmlns:a16="http://schemas.microsoft.com/office/drawing/2014/main" id="{DB756F06-E735-1FCA-BD41-518CBAAE64E6}"/>
                </a:ext>
              </a:extLst>
            </p:cNvPr>
            <p:cNvSpPr txBox="1"/>
            <p:nvPr/>
          </p:nvSpPr>
          <p:spPr>
            <a:xfrm>
              <a:off x="9896369" y="3791650"/>
              <a:ext cx="659167"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900"/>
                <a:t>EFX 28 mg</a:t>
              </a:r>
            </a:p>
          </p:txBody>
        </p:sp>
        <p:cxnSp>
          <p:nvCxnSpPr>
            <p:cNvPr id="1922" name="Gerade Verbindung 1921">
              <a:extLst>
                <a:ext uri="{FF2B5EF4-FFF2-40B4-BE49-F238E27FC236}">
                  <a16:creationId xmlns:a16="http://schemas.microsoft.com/office/drawing/2014/main" id="{1F7DDFFD-2D41-E360-7C7C-D5962F4B1465}"/>
                </a:ext>
              </a:extLst>
            </p:cNvPr>
            <p:cNvCxnSpPr>
              <a:cxnSpLocks/>
            </p:cNvCxnSpPr>
            <p:nvPr/>
          </p:nvCxnSpPr>
          <p:spPr>
            <a:xfrm>
              <a:off x="9599549" y="4131231"/>
              <a:ext cx="241079"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sp>
          <p:nvSpPr>
            <p:cNvPr id="1923" name="Rechteck 1922">
              <a:extLst>
                <a:ext uri="{FF2B5EF4-FFF2-40B4-BE49-F238E27FC236}">
                  <a16:creationId xmlns:a16="http://schemas.microsoft.com/office/drawing/2014/main" id="{2FF6400D-A151-5544-0936-647EE7D95939}"/>
                </a:ext>
              </a:extLst>
            </p:cNvPr>
            <p:cNvSpPr>
              <a:spLocks noChangeAspect="1"/>
            </p:cNvSpPr>
            <p:nvPr/>
          </p:nvSpPr>
          <p:spPr>
            <a:xfrm flipV="1">
              <a:off x="9684088" y="4097610"/>
              <a:ext cx="72000" cy="72000"/>
            </a:xfrm>
            <a:prstGeom prst="rect">
              <a:avLst/>
            </a:prstGeom>
            <a:solidFill>
              <a:srgbClr val="001965"/>
            </a:solidFill>
            <a:ln w="9525" cap="flat">
              <a:noFill/>
              <a:prstDash val="solid"/>
              <a:miter/>
            </a:ln>
          </p:spPr>
          <p:txBody>
            <a:bodyPr rtlCol="0" anchor="ctr"/>
            <a:lstStyle/>
            <a:p>
              <a:pPr algn="l"/>
              <a:endParaRPr lang="de-DE" sz="2000"/>
            </a:p>
          </p:txBody>
        </p:sp>
        <p:sp>
          <p:nvSpPr>
            <p:cNvPr id="1919" name="Textfeld 1918">
              <a:extLst>
                <a:ext uri="{FF2B5EF4-FFF2-40B4-BE49-F238E27FC236}">
                  <a16:creationId xmlns:a16="http://schemas.microsoft.com/office/drawing/2014/main" id="{7878C65F-46AB-64CD-E6D0-230AB87CB567}"/>
                </a:ext>
              </a:extLst>
            </p:cNvPr>
            <p:cNvSpPr txBox="1"/>
            <p:nvPr/>
          </p:nvSpPr>
          <p:spPr>
            <a:xfrm>
              <a:off x="9899178" y="4062838"/>
              <a:ext cx="659167"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900"/>
                <a:t>EFX 50 mg</a:t>
              </a:r>
            </a:p>
          </p:txBody>
        </p:sp>
      </p:grpSp>
      <p:grpSp>
        <p:nvGrpSpPr>
          <p:cNvPr id="2073" name="Gruppieren 2072">
            <a:extLst>
              <a:ext uri="{FF2B5EF4-FFF2-40B4-BE49-F238E27FC236}">
                <a16:creationId xmlns:a16="http://schemas.microsoft.com/office/drawing/2014/main" id="{374009BF-9275-0212-6B84-2863C63994E0}"/>
              </a:ext>
            </a:extLst>
          </p:cNvPr>
          <p:cNvGrpSpPr/>
          <p:nvPr/>
        </p:nvGrpSpPr>
        <p:grpSpPr>
          <a:xfrm>
            <a:off x="1336696" y="2465561"/>
            <a:ext cx="1903021" cy="1432389"/>
            <a:chOff x="838985" y="2379223"/>
            <a:chExt cx="1903021" cy="1432389"/>
          </a:xfrm>
        </p:grpSpPr>
        <p:grpSp>
          <p:nvGrpSpPr>
            <p:cNvPr id="450" name="Gruppieren 449">
              <a:extLst>
                <a:ext uri="{FF2B5EF4-FFF2-40B4-BE49-F238E27FC236}">
                  <a16:creationId xmlns:a16="http://schemas.microsoft.com/office/drawing/2014/main" id="{13631DD3-551C-BBC9-C98C-B7614865CFE6}"/>
                </a:ext>
              </a:extLst>
            </p:cNvPr>
            <p:cNvGrpSpPr/>
            <p:nvPr/>
          </p:nvGrpSpPr>
          <p:grpSpPr>
            <a:xfrm flipV="1">
              <a:off x="2671796" y="2815127"/>
              <a:ext cx="22860" cy="522000"/>
              <a:chOff x="8354461" y="3447206"/>
              <a:chExt cx="22860" cy="166752"/>
            </a:xfrm>
          </p:grpSpPr>
          <p:cxnSp>
            <p:nvCxnSpPr>
              <p:cNvPr id="485" name="Gerade Verbindung 484">
                <a:extLst>
                  <a:ext uri="{FF2B5EF4-FFF2-40B4-BE49-F238E27FC236}">
                    <a16:creationId xmlns:a16="http://schemas.microsoft.com/office/drawing/2014/main" id="{40E56E8D-E79B-D15A-71E9-5A4D92B7C944}"/>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87" name="Gerade Verbindung 486">
                <a:extLst>
                  <a:ext uri="{FF2B5EF4-FFF2-40B4-BE49-F238E27FC236}">
                    <a16:creationId xmlns:a16="http://schemas.microsoft.com/office/drawing/2014/main" id="{1E8F84FC-5012-94AD-266A-4A26A353733E}"/>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89" name="Gerade Verbindung 488">
                <a:extLst>
                  <a:ext uri="{FF2B5EF4-FFF2-40B4-BE49-F238E27FC236}">
                    <a16:creationId xmlns:a16="http://schemas.microsoft.com/office/drawing/2014/main" id="{09DC0525-9EB6-1408-68EA-441E6D41CED6}"/>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52" name="Gruppieren 451">
              <a:extLst>
                <a:ext uri="{FF2B5EF4-FFF2-40B4-BE49-F238E27FC236}">
                  <a16:creationId xmlns:a16="http://schemas.microsoft.com/office/drawing/2014/main" id="{D16329C7-6BE0-A330-7C81-BC615D844AEC}"/>
                </a:ext>
              </a:extLst>
            </p:cNvPr>
            <p:cNvGrpSpPr/>
            <p:nvPr/>
          </p:nvGrpSpPr>
          <p:grpSpPr>
            <a:xfrm flipV="1">
              <a:off x="2127824" y="2791950"/>
              <a:ext cx="45719" cy="514800"/>
              <a:chOff x="7950085" y="3199866"/>
              <a:chExt cx="45719" cy="166752"/>
            </a:xfrm>
          </p:grpSpPr>
          <p:cxnSp>
            <p:nvCxnSpPr>
              <p:cNvPr id="479" name="Gerade Verbindung 478">
                <a:extLst>
                  <a:ext uri="{FF2B5EF4-FFF2-40B4-BE49-F238E27FC236}">
                    <a16:creationId xmlns:a16="http://schemas.microsoft.com/office/drawing/2014/main" id="{C0B1D49E-EFB4-E7DD-363B-9550C0C956E8}"/>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81" name="Gerade Verbindung 480">
                <a:extLst>
                  <a:ext uri="{FF2B5EF4-FFF2-40B4-BE49-F238E27FC236}">
                    <a16:creationId xmlns:a16="http://schemas.microsoft.com/office/drawing/2014/main" id="{1F566501-9792-D844-1928-7A1805502CBB}"/>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83" name="Gerade Verbindung 482">
                <a:extLst>
                  <a:ext uri="{FF2B5EF4-FFF2-40B4-BE49-F238E27FC236}">
                    <a16:creationId xmlns:a16="http://schemas.microsoft.com/office/drawing/2014/main" id="{03BFD224-E583-23DD-EFFB-630F37A3BEA4}"/>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54" name="Gruppieren 453">
              <a:extLst>
                <a:ext uri="{FF2B5EF4-FFF2-40B4-BE49-F238E27FC236}">
                  <a16:creationId xmlns:a16="http://schemas.microsoft.com/office/drawing/2014/main" id="{57EEBDAD-58E7-DE92-1C9C-469DBB3B6B42}"/>
                </a:ext>
              </a:extLst>
            </p:cNvPr>
            <p:cNvGrpSpPr/>
            <p:nvPr/>
          </p:nvGrpSpPr>
          <p:grpSpPr>
            <a:xfrm flipV="1">
              <a:off x="1858771" y="2885315"/>
              <a:ext cx="45719" cy="468000"/>
              <a:chOff x="7541436" y="4587909"/>
              <a:chExt cx="45719" cy="166752"/>
            </a:xfrm>
          </p:grpSpPr>
          <p:cxnSp>
            <p:nvCxnSpPr>
              <p:cNvPr id="473" name="Gerade Verbindung 472">
                <a:extLst>
                  <a:ext uri="{FF2B5EF4-FFF2-40B4-BE49-F238E27FC236}">
                    <a16:creationId xmlns:a16="http://schemas.microsoft.com/office/drawing/2014/main" id="{B070A53F-9437-161D-4561-F64707716917}"/>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5" name="Gerade Verbindung 474">
                <a:extLst>
                  <a:ext uri="{FF2B5EF4-FFF2-40B4-BE49-F238E27FC236}">
                    <a16:creationId xmlns:a16="http://schemas.microsoft.com/office/drawing/2014/main" id="{FCF820E4-970F-299A-0E7E-705B1CCAC6CA}"/>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7" name="Gerade Verbindung 476">
                <a:extLst>
                  <a:ext uri="{FF2B5EF4-FFF2-40B4-BE49-F238E27FC236}">
                    <a16:creationId xmlns:a16="http://schemas.microsoft.com/office/drawing/2014/main" id="{45BEC787-2EFF-7967-C7C8-6738AAD4DB5F}"/>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56" name="Gruppieren 455">
              <a:extLst>
                <a:ext uri="{FF2B5EF4-FFF2-40B4-BE49-F238E27FC236}">
                  <a16:creationId xmlns:a16="http://schemas.microsoft.com/office/drawing/2014/main" id="{D34DD902-8DAE-C623-E176-0783B7B73682}"/>
                </a:ext>
              </a:extLst>
            </p:cNvPr>
            <p:cNvGrpSpPr/>
            <p:nvPr/>
          </p:nvGrpSpPr>
          <p:grpSpPr>
            <a:xfrm flipV="1">
              <a:off x="1724670" y="2792458"/>
              <a:ext cx="45719" cy="489600"/>
              <a:chOff x="7357683" y="4539953"/>
              <a:chExt cx="45719" cy="166752"/>
            </a:xfrm>
          </p:grpSpPr>
          <p:cxnSp>
            <p:nvCxnSpPr>
              <p:cNvPr id="467" name="Gerade Verbindung 466">
                <a:extLst>
                  <a:ext uri="{FF2B5EF4-FFF2-40B4-BE49-F238E27FC236}">
                    <a16:creationId xmlns:a16="http://schemas.microsoft.com/office/drawing/2014/main" id="{AE768F13-E56D-8594-9A27-1A31B92DE447}"/>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9" name="Gerade Verbindung 468">
                <a:extLst>
                  <a:ext uri="{FF2B5EF4-FFF2-40B4-BE49-F238E27FC236}">
                    <a16:creationId xmlns:a16="http://schemas.microsoft.com/office/drawing/2014/main" id="{BE45F5E7-FD1F-C95B-DED4-450F022A0DC7}"/>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71" name="Gerade Verbindung 470">
                <a:extLst>
                  <a:ext uri="{FF2B5EF4-FFF2-40B4-BE49-F238E27FC236}">
                    <a16:creationId xmlns:a16="http://schemas.microsoft.com/office/drawing/2014/main" id="{7F66B301-AF13-07A4-896C-369FBD6F30DC}"/>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58" name="Gruppieren 457">
              <a:extLst>
                <a:ext uri="{FF2B5EF4-FFF2-40B4-BE49-F238E27FC236}">
                  <a16:creationId xmlns:a16="http://schemas.microsoft.com/office/drawing/2014/main" id="{3C6B080F-571E-8F04-2480-0352190F245E}"/>
                </a:ext>
              </a:extLst>
            </p:cNvPr>
            <p:cNvGrpSpPr/>
            <p:nvPr/>
          </p:nvGrpSpPr>
          <p:grpSpPr>
            <a:xfrm flipV="1">
              <a:off x="1458668" y="2930694"/>
              <a:ext cx="45719" cy="97200"/>
              <a:chOff x="7141333" y="3201575"/>
              <a:chExt cx="45719" cy="468000"/>
            </a:xfrm>
          </p:grpSpPr>
          <p:cxnSp>
            <p:nvCxnSpPr>
              <p:cNvPr id="461" name="Gerade Verbindung 460">
                <a:extLst>
                  <a:ext uri="{FF2B5EF4-FFF2-40B4-BE49-F238E27FC236}">
                    <a16:creationId xmlns:a16="http://schemas.microsoft.com/office/drawing/2014/main" id="{03C1551F-0A23-8613-A8DD-0F14F06FBCCD}"/>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3" name="Gerade Verbindung 462">
                <a:extLst>
                  <a:ext uri="{FF2B5EF4-FFF2-40B4-BE49-F238E27FC236}">
                    <a16:creationId xmlns:a16="http://schemas.microsoft.com/office/drawing/2014/main" id="{30531EE0-1755-2FCA-FD54-AFF61302CB0C}"/>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65" name="Gerade Verbindung 464">
                <a:extLst>
                  <a:ext uri="{FF2B5EF4-FFF2-40B4-BE49-F238E27FC236}">
                    <a16:creationId xmlns:a16="http://schemas.microsoft.com/office/drawing/2014/main" id="{365801EE-AD17-BDE1-1AE6-1FC1A3ED0271}"/>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460" name="Gruppieren 459">
              <a:extLst>
                <a:ext uri="{FF2B5EF4-FFF2-40B4-BE49-F238E27FC236}">
                  <a16:creationId xmlns:a16="http://schemas.microsoft.com/office/drawing/2014/main" id="{BF920AEE-56C0-9781-230A-1F5EE8734C97}"/>
                </a:ext>
              </a:extLst>
            </p:cNvPr>
            <p:cNvGrpSpPr/>
            <p:nvPr/>
          </p:nvGrpSpPr>
          <p:grpSpPr>
            <a:xfrm flipV="1">
              <a:off x="1187855" y="2893605"/>
              <a:ext cx="45719" cy="147600"/>
              <a:chOff x="6870520" y="3326249"/>
              <a:chExt cx="45719" cy="439200"/>
            </a:xfrm>
          </p:grpSpPr>
          <p:cxnSp>
            <p:nvCxnSpPr>
              <p:cNvPr id="455" name="Gerade Verbindung 454">
                <a:extLst>
                  <a:ext uri="{FF2B5EF4-FFF2-40B4-BE49-F238E27FC236}">
                    <a16:creationId xmlns:a16="http://schemas.microsoft.com/office/drawing/2014/main" id="{1D3FF91A-365C-DDEE-61BB-590D92399159}"/>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57" name="Gerade Verbindung 456">
                <a:extLst>
                  <a:ext uri="{FF2B5EF4-FFF2-40B4-BE49-F238E27FC236}">
                    <a16:creationId xmlns:a16="http://schemas.microsoft.com/office/drawing/2014/main" id="{1E984B3C-20BB-07E8-CE5F-36536B4FA6B4}"/>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459" name="Gerade Verbindung 458">
                <a:extLst>
                  <a:ext uri="{FF2B5EF4-FFF2-40B4-BE49-F238E27FC236}">
                    <a16:creationId xmlns:a16="http://schemas.microsoft.com/office/drawing/2014/main" id="{B1FCA12B-60D1-F2AB-216E-B956621CFDE8}"/>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cxnSp>
          <p:nvCxnSpPr>
            <p:cNvPr id="462" name="Gerade Verbindung 461">
              <a:extLst>
                <a:ext uri="{FF2B5EF4-FFF2-40B4-BE49-F238E27FC236}">
                  <a16:creationId xmlns:a16="http://schemas.microsoft.com/office/drawing/2014/main" id="{FE854E20-1703-9078-8AEE-32474AB46DBC}"/>
                </a:ext>
              </a:extLst>
            </p:cNvPr>
            <p:cNvCxnSpPr>
              <a:cxnSpLocks/>
            </p:cNvCxnSpPr>
            <p:nvPr/>
          </p:nvCxnSpPr>
          <p:spPr>
            <a:xfrm flipH="1">
              <a:off x="1046849" y="3192909"/>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4" name="Textfeld 463">
              <a:extLst>
                <a:ext uri="{FF2B5EF4-FFF2-40B4-BE49-F238E27FC236}">
                  <a16:creationId xmlns:a16="http://schemas.microsoft.com/office/drawing/2014/main" id="{957E4A00-3C8F-C666-2D09-B04F21406DF0}"/>
                </a:ext>
              </a:extLst>
            </p:cNvPr>
            <p:cNvSpPr txBox="1"/>
            <p:nvPr/>
          </p:nvSpPr>
          <p:spPr>
            <a:xfrm>
              <a:off x="1486279" y="3739199"/>
              <a:ext cx="952910" cy="724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err="1"/>
                <a:t>Wochen</a:t>
              </a:r>
              <a:r>
                <a:rPr lang="en-US"/>
                <a:t> </a:t>
              </a:r>
              <a:r>
                <a:rPr lang="en-US" err="1"/>
                <a:t>seit</a:t>
              </a:r>
              <a:r>
                <a:rPr lang="en-US"/>
                <a:t> </a:t>
              </a:r>
              <a:r>
                <a:rPr lang="en-US" err="1"/>
                <a:t>Randomisierung</a:t>
              </a:r>
              <a:endParaRPr lang="en-US"/>
            </a:p>
          </p:txBody>
        </p:sp>
        <p:cxnSp>
          <p:nvCxnSpPr>
            <p:cNvPr id="39" name="Gerade Verbindung 38">
              <a:extLst>
                <a:ext uri="{FF2B5EF4-FFF2-40B4-BE49-F238E27FC236}">
                  <a16:creationId xmlns:a16="http://schemas.microsoft.com/office/drawing/2014/main" id="{9AACF88C-3168-9C5B-2B9C-7D8E05559281}"/>
                </a:ext>
              </a:extLst>
            </p:cNvPr>
            <p:cNvCxnSpPr>
              <a:cxnSpLocks/>
            </p:cNvCxnSpPr>
            <p:nvPr/>
          </p:nvCxnSpPr>
          <p:spPr>
            <a:xfrm>
              <a:off x="1071563" y="2445210"/>
              <a:ext cx="0" cy="112656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8E8D151B-CE99-0D54-AE7A-AF01BCB70664}"/>
                </a:ext>
              </a:extLst>
            </p:cNvPr>
            <p:cNvGrpSpPr/>
            <p:nvPr/>
          </p:nvGrpSpPr>
          <p:grpSpPr>
            <a:xfrm>
              <a:off x="838985" y="3498353"/>
              <a:ext cx="229114" cy="126125"/>
              <a:chOff x="6522683" y="4222472"/>
              <a:chExt cx="229114" cy="219130"/>
            </a:xfrm>
          </p:grpSpPr>
          <p:sp>
            <p:nvSpPr>
              <p:cNvPr id="451" name="Textfeld 450">
                <a:extLst>
                  <a:ext uri="{FF2B5EF4-FFF2-40B4-BE49-F238E27FC236}">
                    <a16:creationId xmlns:a16="http://schemas.microsoft.com/office/drawing/2014/main" id="{E17E7EB8-4670-D586-A52C-D95B7DC6E129}"/>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453" name="Gerade Verbindung 452">
                <a:extLst>
                  <a:ext uri="{FF2B5EF4-FFF2-40B4-BE49-F238E27FC236}">
                    <a16:creationId xmlns:a16="http://schemas.microsoft.com/office/drawing/2014/main" id="{1C659BCF-DD0B-15F9-CFB4-0018E8642F2B}"/>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7DE04642-4AAA-62F6-F1A0-5193B58A7033}"/>
                </a:ext>
              </a:extLst>
            </p:cNvPr>
            <p:cNvGrpSpPr/>
            <p:nvPr/>
          </p:nvGrpSpPr>
          <p:grpSpPr>
            <a:xfrm>
              <a:off x="838985" y="3125309"/>
              <a:ext cx="229114" cy="126125"/>
              <a:chOff x="6522683" y="4222472"/>
              <a:chExt cx="229114" cy="219130"/>
            </a:xfrm>
          </p:grpSpPr>
          <p:sp>
            <p:nvSpPr>
              <p:cNvPr id="59" name="Textfeld 58">
                <a:extLst>
                  <a:ext uri="{FF2B5EF4-FFF2-40B4-BE49-F238E27FC236}">
                    <a16:creationId xmlns:a16="http://schemas.microsoft.com/office/drawing/2014/main" id="{B7D4B1BC-05E7-8D3C-AB0B-53F4C79B1187}"/>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61" name="Gerade Verbindung 60">
                <a:extLst>
                  <a:ext uri="{FF2B5EF4-FFF2-40B4-BE49-F238E27FC236}">
                    <a16:creationId xmlns:a16="http://schemas.microsoft.com/office/drawing/2014/main" id="{DFE9ADA5-6F23-66A6-3D05-65E0EF36ADEC}"/>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3386CFB2-B041-18E2-45E0-A6851EA650F7}"/>
                </a:ext>
              </a:extLst>
            </p:cNvPr>
            <p:cNvGrpSpPr/>
            <p:nvPr/>
          </p:nvGrpSpPr>
          <p:grpSpPr>
            <a:xfrm>
              <a:off x="838985" y="2752266"/>
              <a:ext cx="229114" cy="126125"/>
              <a:chOff x="6522683" y="4222472"/>
              <a:chExt cx="229114" cy="219130"/>
            </a:xfrm>
          </p:grpSpPr>
          <p:sp>
            <p:nvSpPr>
              <p:cNvPr id="54" name="Textfeld 53">
                <a:extLst>
                  <a:ext uri="{FF2B5EF4-FFF2-40B4-BE49-F238E27FC236}">
                    <a16:creationId xmlns:a16="http://schemas.microsoft.com/office/drawing/2014/main" id="{4369CFC1-3CBD-7CE3-8432-5F689AAEF08A}"/>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55" name="Gerade Verbindung 54">
                <a:extLst>
                  <a:ext uri="{FF2B5EF4-FFF2-40B4-BE49-F238E27FC236}">
                    <a16:creationId xmlns:a16="http://schemas.microsoft.com/office/drawing/2014/main" id="{F287865E-D6C7-2463-4AEB-FA797609F0DB}"/>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uppieren 46">
              <a:extLst>
                <a:ext uri="{FF2B5EF4-FFF2-40B4-BE49-F238E27FC236}">
                  <a16:creationId xmlns:a16="http://schemas.microsoft.com/office/drawing/2014/main" id="{2E836EE3-69B1-AE66-F370-6BC0F987B92C}"/>
                </a:ext>
              </a:extLst>
            </p:cNvPr>
            <p:cNvGrpSpPr/>
            <p:nvPr/>
          </p:nvGrpSpPr>
          <p:grpSpPr>
            <a:xfrm>
              <a:off x="838985" y="2379223"/>
              <a:ext cx="229114" cy="126125"/>
              <a:chOff x="6522683" y="4222472"/>
              <a:chExt cx="229114" cy="219130"/>
            </a:xfrm>
          </p:grpSpPr>
          <p:sp>
            <p:nvSpPr>
              <p:cNvPr id="48" name="Textfeld 47">
                <a:extLst>
                  <a:ext uri="{FF2B5EF4-FFF2-40B4-BE49-F238E27FC236}">
                    <a16:creationId xmlns:a16="http://schemas.microsoft.com/office/drawing/2014/main" id="{A88C8E00-4898-DF83-3B28-182E84E473AC}"/>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30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49" name="Gerade Verbindung 48">
                <a:extLst>
                  <a:ext uri="{FF2B5EF4-FFF2-40B4-BE49-F238E27FC236}">
                    <a16:creationId xmlns:a16="http://schemas.microsoft.com/office/drawing/2014/main" id="{81F5BEC6-A42C-8E9E-F73D-16143FE85F71}"/>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0" name="Gruppieren 469">
              <a:extLst>
                <a:ext uri="{FF2B5EF4-FFF2-40B4-BE49-F238E27FC236}">
                  <a16:creationId xmlns:a16="http://schemas.microsoft.com/office/drawing/2014/main" id="{7F7431AA-7E03-00A2-5EEE-D417489BD125}"/>
                </a:ext>
              </a:extLst>
            </p:cNvPr>
            <p:cNvGrpSpPr/>
            <p:nvPr/>
          </p:nvGrpSpPr>
          <p:grpSpPr>
            <a:xfrm>
              <a:off x="1019190" y="3567366"/>
              <a:ext cx="1722816" cy="68368"/>
              <a:chOff x="6702888" y="4828062"/>
              <a:chExt cx="1722816" cy="118783"/>
            </a:xfrm>
          </p:grpSpPr>
          <p:sp>
            <p:nvSpPr>
              <p:cNvPr id="26" name="Textfeld 25">
                <a:extLst>
                  <a:ext uri="{FF2B5EF4-FFF2-40B4-BE49-F238E27FC236}">
                    <a16:creationId xmlns:a16="http://schemas.microsoft.com/office/drawing/2014/main" id="{E1053AE3-9796-EB7F-ADDA-242431B74030}"/>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7" name="Textfeld 26">
                <a:extLst>
                  <a:ext uri="{FF2B5EF4-FFF2-40B4-BE49-F238E27FC236}">
                    <a16:creationId xmlns:a16="http://schemas.microsoft.com/office/drawing/2014/main" id="{B6D6DB0F-FE91-83BC-54DB-FD1214B1B963}"/>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8" name="Textfeld 27">
                <a:extLst>
                  <a:ext uri="{FF2B5EF4-FFF2-40B4-BE49-F238E27FC236}">
                    <a16:creationId xmlns:a16="http://schemas.microsoft.com/office/drawing/2014/main" id="{DF9CDD1E-EE0C-CE46-E184-D50D7192DA75}"/>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16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9" name="Textfeld 28">
                <a:extLst>
                  <a:ext uri="{FF2B5EF4-FFF2-40B4-BE49-F238E27FC236}">
                    <a16:creationId xmlns:a16="http://schemas.microsoft.com/office/drawing/2014/main" id="{58C9A479-578D-1947-B80F-C5F07ED3B711}"/>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24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 name="Textfeld 29">
                <a:extLst>
                  <a:ext uri="{FF2B5EF4-FFF2-40B4-BE49-F238E27FC236}">
                    <a16:creationId xmlns:a16="http://schemas.microsoft.com/office/drawing/2014/main" id="{773BF0EB-313D-7DA7-D380-B4999EC16D7A}"/>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1" name="Textfeld 30">
                <a:extLst>
                  <a:ext uri="{FF2B5EF4-FFF2-40B4-BE49-F238E27FC236}">
                    <a16:creationId xmlns:a16="http://schemas.microsoft.com/office/drawing/2014/main" id="{4566EF19-258C-7F4F-B777-2A1725B1D552}"/>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2" name="Textfeld 31">
                <a:extLst>
                  <a:ext uri="{FF2B5EF4-FFF2-40B4-BE49-F238E27FC236}">
                    <a16:creationId xmlns:a16="http://schemas.microsoft.com/office/drawing/2014/main" id="{BF224E06-A264-8CBC-1A38-FE136DB2CFBF}"/>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4" name="Textfeld 33">
                <a:extLst>
                  <a:ext uri="{FF2B5EF4-FFF2-40B4-BE49-F238E27FC236}">
                    <a16:creationId xmlns:a16="http://schemas.microsoft.com/office/drawing/2014/main" id="{08D55EBA-5C66-CE04-1CBE-86EF0E1B19EF}"/>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64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6" name="Textfeld 35">
                <a:extLst>
                  <a:ext uri="{FF2B5EF4-FFF2-40B4-BE49-F238E27FC236}">
                    <a16:creationId xmlns:a16="http://schemas.microsoft.com/office/drawing/2014/main" id="{A9EFD425-10CA-C2EE-5A16-EB40F0A3F614}"/>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8" name="Textfeld 37">
                <a:extLst>
                  <a:ext uri="{FF2B5EF4-FFF2-40B4-BE49-F238E27FC236}">
                    <a16:creationId xmlns:a16="http://schemas.microsoft.com/office/drawing/2014/main" id="{276BD9EE-4DF6-DA77-ACDD-3AD30CFE75EE}"/>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96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nvGrpSpPr>
            <p:cNvPr id="472" name="Gruppieren 471">
              <a:extLst>
                <a:ext uri="{FF2B5EF4-FFF2-40B4-BE49-F238E27FC236}">
                  <a16:creationId xmlns:a16="http://schemas.microsoft.com/office/drawing/2014/main" id="{3A6B028C-3055-A0C4-0DDF-4148986F5408}"/>
                </a:ext>
              </a:extLst>
            </p:cNvPr>
            <p:cNvGrpSpPr/>
            <p:nvPr/>
          </p:nvGrpSpPr>
          <p:grpSpPr>
            <a:xfrm>
              <a:off x="1186822" y="3225505"/>
              <a:ext cx="45719" cy="180000"/>
              <a:chOff x="6870520" y="3326249"/>
              <a:chExt cx="45719" cy="439200"/>
            </a:xfrm>
          </p:grpSpPr>
          <p:cxnSp>
            <p:nvCxnSpPr>
              <p:cNvPr id="23" name="Gerade Verbindung 22">
                <a:extLst>
                  <a:ext uri="{FF2B5EF4-FFF2-40B4-BE49-F238E27FC236}">
                    <a16:creationId xmlns:a16="http://schemas.microsoft.com/office/drawing/2014/main" id="{534B0724-6D1B-BEE2-F35A-F21EDEF1C121}"/>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EC2D033E-7A61-6557-7153-F453047446B9}"/>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B3109782-55AA-50D8-D6C2-8F215B753520}"/>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74" name="Gruppieren 473">
              <a:extLst>
                <a:ext uri="{FF2B5EF4-FFF2-40B4-BE49-F238E27FC236}">
                  <a16:creationId xmlns:a16="http://schemas.microsoft.com/office/drawing/2014/main" id="{86C0E8E4-B1DF-814C-7569-5C6D076CEEC3}"/>
                </a:ext>
              </a:extLst>
            </p:cNvPr>
            <p:cNvGrpSpPr/>
            <p:nvPr/>
          </p:nvGrpSpPr>
          <p:grpSpPr>
            <a:xfrm>
              <a:off x="1457635" y="3169157"/>
              <a:ext cx="45719" cy="316800"/>
              <a:chOff x="7141333" y="3201575"/>
              <a:chExt cx="45719" cy="468000"/>
            </a:xfrm>
          </p:grpSpPr>
          <p:cxnSp>
            <p:nvCxnSpPr>
              <p:cNvPr id="16" name="Gerade Verbindung 15">
                <a:extLst>
                  <a:ext uri="{FF2B5EF4-FFF2-40B4-BE49-F238E27FC236}">
                    <a16:creationId xmlns:a16="http://schemas.microsoft.com/office/drawing/2014/main" id="{AEB77721-2A20-7590-34AF-C128909EB3CC}"/>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4BBB3FC-0005-F231-0A67-50D53B13C9EA}"/>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75D80DB5-31AF-C404-3D2B-E67E2E7C175F}"/>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76" name="Gruppieren 475">
              <a:extLst>
                <a:ext uri="{FF2B5EF4-FFF2-40B4-BE49-F238E27FC236}">
                  <a16:creationId xmlns:a16="http://schemas.microsoft.com/office/drawing/2014/main" id="{8D569B79-DE21-71D4-4828-7F82849BBD8E}"/>
                </a:ext>
              </a:extLst>
            </p:cNvPr>
            <p:cNvGrpSpPr/>
            <p:nvPr/>
          </p:nvGrpSpPr>
          <p:grpSpPr>
            <a:xfrm>
              <a:off x="2126791" y="3270005"/>
              <a:ext cx="45719" cy="252000"/>
              <a:chOff x="7950085" y="3199866"/>
              <a:chExt cx="45719" cy="166752"/>
            </a:xfrm>
          </p:grpSpPr>
          <p:cxnSp>
            <p:nvCxnSpPr>
              <p:cNvPr id="13" name="Gerade Verbindung 12">
                <a:extLst>
                  <a:ext uri="{FF2B5EF4-FFF2-40B4-BE49-F238E27FC236}">
                    <a16:creationId xmlns:a16="http://schemas.microsoft.com/office/drawing/2014/main" id="{A3BD9C4A-C7D4-108E-71B8-35A0A6E24ADB}"/>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5726164F-6A0A-CF6A-80E2-C7149411F873}"/>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DD8D7572-0EAD-6F9B-3B5C-5740A61834A6}"/>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78" name="Gruppieren 477">
              <a:extLst>
                <a:ext uri="{FF2B5EF4-FFF2-40B4-BE49-F238E27FC236}">
                  <a16:creationId xmlns:a16="http://schemas.microsoft.com/office/drawing/2014/main" id="{04DE29D9-4DE6-9838-5446-59DE6BF65B60}"/>
                </a:ext>
              </a:extLst>
            </p:cNvPr>
            <p:cNvGrpSpPr/>
            <p:nvPr/>
          </p:nvGrpSpPr>
          <p:grpSpPr>
            <a:xfrm>
              <a:off x="2670763" y="3135321"/>
              <a:ext cx="22860" cy="248400"/>
              <a:chOff x="8354461" y="3447206"/>
              <a:chExt cx="22860" cy="166752"/>
            </a:xfrm>
          </p:grpSpPr>
          <p:cxnSp>
            <p:nvCxnSpPr>
              <p:cNvPr id="9" name="Gerade Verbindung 8">
                <a:extLst>
                  <a:ext uri="{FF2B5EF4-FFF2-40B4-BE49-F238E27FC236}">
                    <a16:creationId xmlns:a16="http://schemas.microsoft.com/office/drawing/2014/main" id="{87710FFC-B3C9-4045-2CCD-7771D8838265}"/>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00DC2296-8D91-3506-B068-2AE4D8D9F81E}"/>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FAD5791-1946-1140-4A65-1C2D489E50B7}"/>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80" name="Gruppieren 479">
              <a:extLst>
                <a:ext uri="{FF2B5EF4-FFF2-40B4-BE49-F238E27FC236}">
                  <a16:creationId xmlns:a16="http://schemas.microsoft.com/office/drawing/2014/main" id="{FEE832DD-61C5-349C-96DD-701B718EF515}"/>
                </a:ext>
              </a:extLst>
            </p:cNvPr>
            <p:cNvGrpSpPr/>
            <p:nvPr/>
          </p:nvGrpSpPr>
          <p:grpSpPr>
            <a:xfrm>
              <a:off x="1723637" y="3192304"/>
              <a:ext cx="45719" cy="223200"/>
              <a:chOff x="7357683" y="4539953"/>
              <a:chExt cx="45719" cy="166752"/>
            </a:xfrm>
          </p:grpSpPr>
          <p:cxnSp>
            <p:nvCxnSpPr>
              <p:cNvPr id="3" name="Gerade Verbindung 2">
                <a:extLst>
                  <a:ext uri="{FF2B5EF4-FFF2-40B4-BE49-F238E27FC236}">
                    <a16:creationId xmlns:a16="http://schemas.microsoft.com/office/drawing/2014/main" id="{E4049C12-3C8A-7BFF-7FE2-2B47CBE46FB4}"/>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161EC52D-1B49-38E6-697C-D880EAD3715E}"/>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A82D9DF3-351D-7A4A-A5B8-4BF3A9470955}"/>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82" name="Gruppieren 481">
              <a:extLst>
                <a:ext uri="{FF2B5EF4-FFF2-40B4-BE49-F238E27FC236}">
                  <a16:creationId xmlns:a16="http://schemas.microsoft.com/office/drawing/2014/main" id="{889BF7EB-47BB-0AB9-EA6E-38FB8042E4F1}"/>
                </a:ext>
              </a:extLst>
            </p:cNvPr>
            <p:cNvGrpSpPr/>
            <p:nvPr/>
          </p:nvGrpSpPr>
          <p:grpSpPr>
            <a:xfrm>
              <a:off x="1857738" y="3191335"/>
              <a:ext cx="45719" cy="252000"/>
              <a:chOff x="7541436" y="4587909"/>
              <a:chExt cx="45719" cy="166752"/>
            </a:xfrm>
          </p:grpSpPr>
          <p:cxnSp>
            <p:nvCxnSpPr>
              <p:cNvPr id="822" name="Gerade Verbindung 821">
                <a:extLst>
                  <a:ext uri="{FF2B5EF4-FFF2-40B4-BE49-F238E27FC236}">
                    <a16:creationId xmlns:a16="http://schemas.microsoft.com/office/drawing/2014/main" id="{B8EAF9EA-C4D9-3C2C-072E-C725A4246C9C}"/>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3" name="Gerade Verbindung 822">
                <a:extLst>
                  <a:ext uri="{FF2B5EF4-FFF2-40B4-BE49-F238E27FC236}">
                    <a16:creationId xmlns:a16="http://schemas.microsoft.com/office/drawing/2014/main" id="{F24F97E0-31AC-5D92-570A-121D4872AC72}"/>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4" name="Gerade Verbindung 823">
                <a:extLst>
                  <a:ext uri="{FF2B5EF4-FFF2-40B4-BE49-F238E27FC236}">
                    <a16:creationId xmlns:a16="http://schemas.microsoft.com/office/drawing/2014/main" id="{D93ACFDC-429E-3B76-8273-BEBAD1088DFA}"/>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84" name="Raute 483">
              <a:extLst>
                <a:ext uri="{FF2B5EF4-FFF2-40B4-BE49-F238E27FC236}">
                  <a16:creationId xmlns:a16="http://schemas.microsoft.com/office/drawing/2014/main" id="{8513047C-9044-F67E-2C2E-7A155AAC6776}"/>
                </a:ext>
              </a:extLst>
            </p:cNvPr>
            <p:cNvSpPr/>
            <p:nvPr/>
          </p:nvSpPr>
          <p:spPr>
            <a:xfrm>
              <a:off x="1187654" y="3206249"/>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86" name="Raute 485">
              <a:extLst>
                <a:ext uri="{FF2B5EF4-FFF2-40B4-BE49-F238E27FC236}">
                  <a16:creationId xmlns:a16="http://schemas.microsoft.com/office/drawing/2014/main" id="{6EC4644E-9567-E8B7-6570-4506DA22E29A}"/>
                </a:ext>
              </a:extLst>
            </p:cNvPr>
            <p:cNvSpPr/>
            <p:nvPr/>
          </p:nvSpPr>
          <p:spPr>
            <a:xfrm>
              <a:off x="1458242" y="3137406"/>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88" name="Raute 487">
              <a:extLst>
                <a:ext uri="{FF2B5EF4-FFF2-40B4-BE49-F238E27FC236}">
                  <a16:creationId xmlns:a16="http://schemas.microsoft.com/office/drawing/2014/main" id="{E05619A7-305A-4D62-D30A-4C61881DAEBC}"/>
                </a:ext>
              </a:extLst>
            </p:cNvPr>
            <p:cNvSpPr/>
            <p:nvPr/>
          </p:nvSpPr>
          <p:spPr>
            <a:xfrm>
              <a:off x="1723698" y="3169219"/>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90" name="Raute 489">
              <a:extLst>
                <a:ext uri="{FF2B5EF4-FFF2-40B4-BE49-F238E27FC236}">
                  <a16:creationId xmlns:a16="http://schemas.microsoft.com/office/drawing/2014/main" id="{D473BE87-2BE2-9290-448D-E31AFFE37199}"/>
                </a:ext>
              </a:extLst>
            </p:cNvPr>
            <p:cNvSpPr/>
            <p:nvPr/>
          </p:nvSpPr>
          <p:spPr>
            <a:xfrm>
              <a:off x="1861520" y="3199092"/>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91" name="Raute 490">
              <a:extLst>
                <a:ext uri="{FF2B5EF4-FFF2-40B4-BE49-F238E27FC236}">
                  <a16:creationId xmlns:a16="http://schemas.microsoft.com/office/drawing/2014/main" id="{E80A298A-CA37-D05A-686A-77E98272A19A}"/>
                </a:ext>
              </a:extLst>
            </p:cNvPr>
            <p:cNvSpPr/>
            <p:nvPr/>
          </p:nvSpPr>
          <p:spPr>
            <a:xfrm>
              <a:off x="2128650" y="3249515"/>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492" name="Raute 491">
              <a:extLst>
                <a:ext uri="{FF2B5EF4-FFF2-40B4-BE49-F238E27FC236}">
                  <a16:creationId xmlns:a16="http://schemas.microsoft.com/office/drawing/2014/main" id="{F392C4A3-AD03-8D2B-1E94-3A0E0B07CC92}"/>
                </a:ext>
              </a:extLst>
            </p:cNvPr>
            <p:cNvSpPr/>
            <p:nvPr/>
          </p:nvSpPr>
          <p:spPr>
            <a:xfrm>
              <a:off x="2672089" y="3115285"/>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cxnSp>
          <p:nvCxnSpPr>
            <p:cNvPr id="493" name="Gerade Verbindung 492">
              <a:extLst>
                <a:ext uri="{FF2B5EF4-FFF2-40B4-BE49-F238E27FC236}">
                  <a16:creationId xmlns:a16="http://schemas.microsoft.com/office/drawing/2014/main" id="{8F55FC2A-952A-701E-2DE0-99EC7FE65AB1}"/>
                </a:ext>
              </a:extLst>
            </p:cNvPr>
            <p:cNvCxnSpPr>
              <a:cxnSpLocks/>
            </p:cNvCxnSpPr>
            <p:nvPr/>
          </p:nvCxnSpPr>
          <p:spPr>
            <a:xfrm flipV="1">
              <a:off x="1079500" y="3155950"/>
              <a:ext cx="57150" cy="38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4" name="Gerade Verbindung 493">
              <a:extLst>
                <a:ext uri="{FF2B5EF4-FFF2-40B4-BE49-F238E27FC236}">
                  <a16:creationId xmlns:a16="http://schemas.microsoft.com/office/drawing/2014/main" id="{14C35B31-5CD2-9CB6-9232-D9A8841E0F57}"/>
                </a:ext>
              </a:extLst>
            </p:cNvPr>
            <p:cNvCxnSpPr>
              <a:cxnSpLocks/>
            </p:cNvCxnSpPr>
            <p:nvPr/>
          </p:nvCxnSpPr>
          <p:spPr>
            <a:xfrm>
              <a:off x="1133475" y="3152775"/>
              <a:ext cx="73025" cy="7937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5" name="Gerade Verbindung 494">
              <a:extLst>
                <a:ext uri="{FF2B5EF4-FFF2-40B4-BE49-F238E27FC236}">
                  <a16:creationId xmlns:a16="http://schemas.microsoft.com/office/drawing/2014/main" id="{2899096D-FF28-C50B-F01F-3544A464E8B0}"/>
                </a:ext>
              </a:extLst>
            </p:cNvPr>
            <p:cNvCxnSpPr>
              <a:cxnSpLocks/>
            </p:cNvCxnSpPr>
            <p:nvPr/>
          </p:nvCxnSpPr>
          <p:spPr>
            <a:xfrm flipV="1">
              <a:off x="1206500" y="3171825"/>
              <a:ext cx="130175" cy="6032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6" name="Gerade Verbindung 495">
              <a:extLst>
                <a:ext uri="{FF2B5EF4-FFF2-40B4-BE49-F238E27FC236}">
                  <a16:creationId xmlns:a16="http://schemas.microsoft.com/office/drawing/2014/main" id="{F698D7B4-E40B-9135-9F66-A85CB07DBD5C}"/>
                </a:ext>
              </a:extLst>
            </p:cNvPr>
            <p:cNvCxnSpPr>
              <a:cxnSpLocks/>
            </p:cNvCxnSpPr>
            <p:nvPr/>
          </p:nvCxnSpPr>
          <p:spPr>
            <a:xfrm>
              <a:off x="1606550" y="3184525"/>
              <a:ext cx="130175"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7" name="Gerade Verbindung 496">
              <a:extLst>
                <a:ext uri="{FF2B5EF4-FFF2-40B4-BE49-F238E27FC236}">
                  <a16:creationId xmlns:a16="http://schemas.microsoft.com/office/drawing/2014/main" id="{3FE8F185-457A-B4D9-9992-BD536691462C}"/>
                </a:ext>
              </a:extLst>
            </p:cNvPr>
            <p:cNvCxnSpPr>
              <a:cxnSpLocks/>
            </p:cNvCxnSpPr>
            <p:nvPr/>
          </p:nvCxnSpPr>
          <p:spPr>
            <a:xfrm>
              <a:off x="1876425" y="3222625"/>
              <a:ext cx="269875" cy="444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8" name="Gerade Verbindung 497">
              <a:extLst>
                <a:ext uri="{FF2B5EF4-FFF2-40B4-BE49-F238E27FC236}">
                  <a16:creationId xmlns:a16="http://schemas.microsoft.com/office/drawing/2014/main" id="{4C8F3CD7-2D37-47A0-CCDE-F30B2AC6FBA4}"/>
                </a:ext>
              </a:extLst>
            </p:cNvPr>
            <p:cNvCxnSpPr>
              <a:cxnSpLocks/>
            </p:cNvCxnSpPr>
            <p:nvPr/>
          </p:nvCxnSpPr>
          <p:spPr>
            <a:xfrm>
              <a:off x="2413000" y="3089275"/>
              <a:ext cx="282575" cy="508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28" name="Gruppieren 127">
              <a:extLst>
                <a:ext uri="{FF2B5EF4-FFF2-40B4-BE49-F238E27FC236}">
                  <a16:creationId xmlns:a16="http://schemas.microsoft.com/office/drawing/2014/main" id="{1E5C12CA-3D5F-16E8-0593-E8F7A4F1B800}"/>
                </a:ext>
              </a:extLst>
            </p:cNvPr>
            <p:cNvGrpSpPr/>
            <p:nvPr/>
          </p:nvGrpSpPr>
          <p:grpSpPr>
            <a:xfrm flipV="1">
              <a:off x="1186822" y="2866158"/>
              <a:ext cx="45719" cy="424800"/>
              <a:chOff x="6870520" y="3326249"/>
              <a:chExt cx="45719" cy="439200"/>
            </a:xfrm>
          </p:grpSpPr>
          <p:cxnSp>
            <p:nvCxnSpPr>
              <p:cNvPr id="819" name="Gerade Verbindung 818">
                <a:extLst>
                  <a:ext uri="{FF2B5EF4-FFF2-40B4-BE49-F238E27FC236}">
                    <a16:creationId xmlns:a16="http://schemas.microsoft.com/office/drawing/2014/main" id="{D068A749-E400-6F05-6424-0368D51A527B}"/>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20" name="Gerade Verbindung 819">
                <a:extLst>
                  <a:ext uri="{FF2B5EF4-FFF2-40B4-BE49-F238E27FC236}">
                    <a16:creationId xmlns:a16="http://schemas.microsoft.com/office/drawing/2014/main" id="{40A00091-D19D-DF6C-3CB7-2A78E74BC205}"/>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21" name="Gerade Verbindung 820">
                <a:extLst>
                  <a:ext uri="{FF2B5EF4-FFF2-40B4-BE49-F238E27FC236}">
                    <a16:creationId xmlns:a16="http://schemas.microsoft.com/office/drawing/2014/main" id="{5DC6A297-73CE-AB33-5B0C-9CB45FCE629E}"/>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29" name="Gruppieren 128">
              <a:extLst>
                <a:ext uri="{FF2B5EF4-FFF2-40B4-BE49-F238E27FC236}">
                  <a16:creationId xmlns:a16="http://schemas.microsoft.com/office/drawing/2014/main" id="{9CCEEDD8-5FFD-92A1-881A-15DF8B3C3ECD}"/>
                </a:ext>
              </a:extLst>
            </p:cNvPr>
            <p:cNvGrpSpPr/>
            <p:nvPr/>
          </p:nvGrpSpPr>
          <p:grpSpPr>
            <a:xfrm flipV="1">
              <a:off x="1457635" y="2893737"/>
              <a:ext cx="45719" cy="432000"/>
              <a:chOff x="7141333" y="3201575"/>
              <a:chExt cx="45719" cy="468000"/>
            </a:xfrm>
          </p:grpSpPr>
          <p:cxnSp>
            <p:nvCxnSpPr>
              <p:cNvPr id="816" name="Gerade Verbindung 815">
                <a:extLst>
                  <a:ext uri="{FF2B5EF4-FFF2-40B4-BE49-F238E27FC236}">
                    <a16:creationId xmlns:a16="http://schemas.microsoft.com/office/drawing/2014/main" id="{0F8F05FA-8929-A125-B6B9-D08A753155B5}"/>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17" name="Gerade Verbindung 816">
                <a:extLst>
                  <a:ext uri="{FF2B5EF4-FFF2-40B4-BE49-F238E27FC236}">
                    <a16:creationId xmlns:a16="http://schemas.microsoft.com/office/drawing/2014/main" id="{EC0D868F-7112-B6FA-F748-AB0E31E65B83}"/>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18" name="Gerade Verbindung 817">
                <a:extLst>
                  <a:ext uri="{FF2B5EF4-FFF2-40B4-BE49-F238E27FC236}">
                    <a16:creationId xmlns:a16="http://schemas.microsoft.com/office/drawing/2014/main" id="{AF08B5FD-B741-243D-DC8E-0DF46A76A06F}"/>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30" name="Gruppieren 129">
              <a:extLst>
                <a:ext uri="{FF2B5EF4-FFF2-40B4-BE49-F238E27FC236}">
                  <a16:creationId xmlns:a16="http://schemas.microsoft.com/office/drawing/2014/main" id="{F0D5668E-F988-C391-EDBA-B29038AF7A54}"/>
                </a:ext>
              </a:extLst>
            </p:cNvPr>
            <p:cNvGrpSpPr/>
            <p:nvPr/>
          </p:nvGrpSpPr>
          <p:grpSpPr>
            <a:xfrm flipV="1">
              <a:off x="2126791" y="2704197"/>
              <a:ext cx="45719" cy="504000"/>
              <a:chOff x="7950085" y="3199866"/>
              <a:chExt cx="45719" cy="166752"/>
            </a:xfrm>
          </p:grpSpPr>
          <p:cxnSp>
            <p:nvCxnSpPr>
              <p:cNvPr id="188" name="Gerade Verbindung 187">
                <a:extLst>
                  <a:ext uri="{FF2B5EF4-FFF2-40B4-BE49-F238E27FC236}">
                    <a16:creationId xmlns:a16="http://schemas.microsoft.com/office/drawing/2014/main" id="{12CF2EE5-D8A7-B268-0B1D-5DF3C248AFA8}"/>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0" name="Gerade Verbindung 189">
                <a:extLst>
                  <a:ext uri="{FF2B5EF4-FFF2-40B4-BE49-F238E27FC236}">
                    <a16:creationId xmlns:a16="http://schemas.microsoft.com/office/drawing/2014/main" id="{308554E3-3E9F-A242-B148-5DDB86895574}"/>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a:extLst>
                  <a:ext uri="{FF2B5EF4-FFF2-40B4-BE49-F238E27FC236}">
                    <a16:creationId xmlns:a16="http://schemas.microsoft.com/office/drawing/2014/main" id="{3DE43BB1-23D9-B4CE-DF1C-67CB38D82935}"/>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31" name="Gruppieren 130">
              <a:extLst>
                <a:ext uri="{FF2B5EF4-FFF2-40B4-BE49-F238E27FC236}">
                  <a16:creationId xmlns:a16="http://schemas.microsoft.com/office/drawing/2014/main" id="{3E749855-06E7-36B8-54CF-18E7EA53FE3E}"/>
                </a:ext>
              </a:extLst>
            </p:cNvPr>
            <p:cNvGrpSpPr/>
            <p:nvPr/>
          </p:nvGrpSpPr>
          <p:grpSpPr>
            <a:xfrm flipV="1">
              <a:off x="2670763" y="2514206"/>
              <a:ext cx="22860" cy="504000"/>
              <a:chOff x="8354461" y="3447206"/>
              <a:chExt cx="22860" cy="166752"/>
            </a:xfrm>
          </p:grpSpPr>
          <p:cxnSp>
            <p:nvCxnSpPr>
              <p:cNvPr id="185" name="Gerade Verbindung 184">
                <a:extLst>
                  <a:ext uri="{FF2B5EF4-FFF2-40B4-BE49-F238E27FC236}">
                    <a16:creationId xmlns:a16="http://schemas.microsoft.com/office/drawing/2014/main" id="{04ED456C-B874-B444-91C1-857163ACE030}"/>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802BFB3B-567D-A337-0AE1-3AD7339B1181}"/>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5DC12887-F638-9F8B-CD7C-13C9C22D6D66}"/>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32" name="Gruppieren 131">
              <a:extLst>
                <a:ext uri="{FF2B5EF4-FFF2-40B4-BE49-F238E27FC236}">
                  <a16:creationId xmlns:a16="http://schemas.microsoft.com/office/drawing/2014/main" id="{05A434CB-A859-A186-727C-C0C4D2739F84}"/>
                </a:ext>
              </a:extLst>
            </p:cNvPr>
            <p:cNvGrpSpPr/>
            <p:nvPr/>
          </p:nvGrpSpPr>
          <p:grpSpPr>
            <a:xfrm flipV="1">
              <a:off x="1723637" y="2733406"/>
              <a:ext cx="45719" cy="248647"/>
              <a:chOff x="7357683" y="4539953"/>
              <a:chExt cx="45719" cy="166752"/>
            </a:xfrm>
          </p:grpSpPr>
          <p:cxnSp>
            <p:nvCxnSpPr>
              <p:cNvPr id="182" name="Gerade Verbindung 181">
                <a:extLst>
                  <a:ext uri="{FF2B5EF4-FFF2-40B4-BE49-F238E27FC236}">
                    <a16:creationId xmlns:a16="http://schemas.microsoft.com/office/drawing/2014/main" id="{88DAEA75-7610-CD8B-41F1-3FD239972DBA}"/>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FF4A9116-D4D3-6BAD-3629-E8E7A8228F93}"/>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B7B8DE79-9089-D04E-57AE-07FF4F8B5028}"/>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33" name="Gruppieren 132">
              <a:extLst>
                <a:ext uri="{FF2B5EF4-FFF2-40B4-BE49-F238E27FC236}">
                  <a16:creationId xmlns:a16="http://schemas.microsoft.com/office/drawing/2014/main" id="{C57C6E5A-DA5A-CDD3-35A3-3C18B8779AB7}"/>
                </a:ext>
              </a:extLst>
            </p:cNvPr>
            <p:cNvGrpSpPr/>
            <p:nvPr/>
          </p:nvGrpSpPr>
          <p:grpSpPr>
            <a:xfrm flipV="1">
              <a:off x="1857738" y="2842449"/>
              <a:ext cx="45719" cy="457200"/>
              <a:chOff x="7541436" y="4587909"/>
              <a:chExt cx="45719" cy="166752"/>
            </a:xfrm>
          </p:grpSpPr>
          <p:cxnSp>
            <p:nvCxnSpPr>
              <p:cNvPr id="179" name="Gerade Verbindung 178">
                <a:extLst>
                  <a:ext uri="{FF2B5EF4-FFF2-40B4-BE49-F238E27FC236}">
                    <a16:creationId xmlns:a16="http://schemas.microsoft.com/office/drawing/2014/main" id="{1FDF1380-3A66-5F2D-083A-7B35B716ECB8}"/>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4266834F-70AB-C25D-0FC7-015A14C79386}"/>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4E2513BA-BF51-3DA9-FF9B-94E4EC1A3787}"/>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35" name="Rechteck 134">
              <a:extLst>
                <a:ext uri="{FF2B5EF4-FFF2-40B4-BE49-F238E27FC236}">
                  <a16:creationId xmlns:a16="http://schemas.microsoft.com/office/drawing/2014/main" id="{E882DE00-07D3-D42F-630C-277F30DECD3D}"/>
                </a:ext>
              </a:extLst>
            </p:cNvPr>
            <p:cNvSpPr/>
            <p:nvPr/>
          </p:nvSpPr>
          <p:spPr>
            <a:xfrm flipV="1">
              <a:off x="1726873" y="2949932"/>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36" name="Rechteck 135">
              <a:extLst>
                <a:ext uri="{FF2B5EF4-FFF2-40B4-BE49-F238E27FC236}">
                  <a16:creationId xmlns:a16="http://schemas.microsoft.com/office/drawing/2014/main" id="{97D272DA-FD00-8BC1-6C1C-C72EBD3F672F}"/>
                </a:ext>
              </a:extLst>
            </p:cNvPr>
            <p:cNvSpPr/>
            <p:nvPr/>
          </p:nvSpPr>
          <p:spPr>
            <a:xfrm flipV="1">
              <a:off x="1868281" y="3045359"/>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37" name="Rechteck 136">
              <a:extLst>
                <a:ext uri="{FF2B5EF4-FFF2-40B4-BE49-F238E27FC236}">
                  <a16:creationId xmlns:a16="http://schemas.microsoft.com/office/drawing/2014/main" id="{34580767-C1E8-C644-3569-19614C46923D}"/>
                </a:ext>
              </a:extLst>
            </p:cNvPr>
            <p:cNvSpPr/>
            <p:nvPr/>
          </p:nvSpPr>
          <p:spPr>
            <a:xfrm flipV="1">
              <a:off x="2131825" y="293813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38" name="Rechteck 137">
              <a:extLst>
                <a:ext uri="{FF2B5EF4-FFF2-40B4-BE49-F238E27FC236}">
                  <a16:creationId xmlns:a16="http://schemas.microsoft.com/office/drawing/2014/main" id="{B7558E5D-0C5C-AAC9-7C87-FA635F802464}"/>
                </a:ext>
              </a:extLst>
            </p:cNvPr>
            <p:cNvSpPr/>
            <p:nvPr/>
          </p:nvSpPr>
          <p:spPr>
            <a:xfrm flipV="1">
              <a:off x="2675264" y="2735211"/>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139" name="Gerade Verbindung 138">
              <a:extLst>
                <a:ext uri="{FF2B5EF4-FFF2-40B4-BE49-F238E27FC236}">
                  <a16:creationId xmlns:a16="http://schemas.microsoft.com/office/drawing/2014/main" id="{B7444D05-BD68-B18C-54EB-72785DE13822}"/>
                </a:ext>
              </a:extLst>
            </p:cNvPr>
            <p:cNvCxnSpPr>
              <a:cxnSpLocks/>
            </p:cNvCxnSpPr>
            <p:nvPr/>
          </p:nvCxnSpPr>
          <p:spPr>
            <a:xfrm flipV="1">
              <a:off x="1082675" y="2917825"/>
              <a:ext cx="60325" cy="2762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C390B62E-EF9B-2DA2-3216-C35727755BD6}"/>
                </a:ext>
              </a:extLst>
            </p:cNvPr>
            <p:cNvCxnSpPr>
              <a:cxnSpLocks/>
            </p:cNvCxnSpPr>
            <p:nvPr/>
          </p:nvCxnSpPr>
          <p:spPr>
            <a:xfrm flipV="1">
              <a:off x="1612900" y="2962275"/>
              <a:ext cx="133350" cy="476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0AD9EC7D-0FFC-9C03-2CD8-E8112147B0CE}"/>
                </a:ext>
              </a:extLst>
            </p:cNvPr>
            <p:cNvCxnSpPr>
              <a:cxnSpLocks/>
            </p:cNvCxnSpPr>
            <p:nvPr/>
          </p:nvCxnSpPr>
          <p:spPr>
            <a:xfrm>
              <a:off x="1743075" y="2965450"/>
              <a:ext cx="146050" cy="984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694BC51B-6B5B-34D8-C88A-CDA4CCB1EE4F}"/>
                </a:ext>
              </a:extLst>
            </p:cNvPr>
            <p:cNvCxnSpPr>
              <a:cxnSpLocks/>
            </p:cNvCxnSpPr>
            <p:nvPr/>
          </p:nvCxnSpPr>
          <p:spPr>
            <a:xfrm>
              <a:off x="2146300" y="2955925"/>
              <a:ext cx="269875" cy="254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498D103E-0A56-5E20-F276-22EAEBD52F54}"/>
                </a:ext>
              </a:extLst>
            </p:cNvPr>
            <p:cNvCxnSpPr>
              <a:cxnSpLocks/>
            </p:cNvCxnSpPr>
            <p:nvPr/>
          </p:nvCxnSpPr>
          <p:spPr>
            <a:xfrm flipV="1">
              <a:off x="2422525" y="2752725"/>
              <a:ext cx="273050" cy="2286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C039BFB7-97CC-B0D7-27C0-3A5E8ACFBB59}"/>
                </a:ext>
              </a:extLst>
            </p:cNvPr>
            <p:cNvCxnSpPr>
              <a:cxnSpLocks/>
            </p:cNvCxnSpPr>
            <p:nvPr/>
          </p:nvCxnSpPr>
          <p:spPr>
            <a:xfrm>
              <a:off x="1139825" y="2971800"/>
              <a:ext cx="73025" cy="12065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8A1E1AE4-1B77-59EB-EBD1-9109FE271FF0}"/>
                </a:ext>
              </a:extLst>
            </p:cNvPr>
            <p:cNvCxnSpPr>
              <a:cxnSpLocks/>
            </p:cNvCxnSpPr>
            <p:nvPr/>
          </p:nvCxnSpPr>
          <p:spPr>
            <a:xfrm>
              <a:off x="1339850" y="3044825"/>
              <a:ext cx="142875" cy="22225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DBC982A1-DA6F-B060-2BF3-257C1D7A6E91}"/>
                </a:ext>
              </a:extLst>
            </p:cNvPr>
            <p:cNvCxnSpPr>
              <a:cxnSpLocks/>
            </p:cNvCxnSpPr>
            <p:nvPr/>
          </p:nvCxnSpPr>
          <p:spPr>
            <a:xfrm flipV="1">
              <a:off x="1606550" y="3035300"/>
              <a:ext cx="133350" cy="4445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F9A5A073-0AD8-ACE9-AE48-2EBEA9C27FF8}"/>
                </a:ext>
              </a:extLst>
            </p:cNvPr>
            <p:cNvCxnSpPr>
              <a:cxnSpLocks/>
            </p:cNvCxnSpPr>
            <p:nvPr/>
          </p:nvCxnSpPr>
          <p:spPr>
            <a:xfrm flipV="1">
              <a:off x="2149475" y="3016250"/>
              <a:ext cx="269875" cy="222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02A78443-97E8-1E28-116F-3F2C63BF4109}"/>
                </a:ext>
              </a:extLst>
            </p:cNvPr>
            <p:cNvCxnSpPr>
              <a:cxnSpLocks/>
            </p:cNvCxnSpPr>
            <p:nvPr/>
          </p:nvCxnSpPr>
          <p:spPr>
            <a:xfrm>
              <a:off x="2419350" y="3016250"/>
              <a:ext cx="276225" cy="539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CAB7A0F5-1DB1-01BE-2FEA-D26DC4851145}"/>
                </a:ext>
              </a:extLst>
            </p:cNvPr>
            <p:cNvCxnSpPr>
              <a:cxnSpLocks/>
            </p:cNvCxnSpPr>
            <p:nvPr/>
          </p:nvCxnSpPr>
          <p:spPr>
            <a:xfrm>
              <a:off x="1743075" y="3028950"/>
              <a:ext cx="136525" cy="920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CAB5058C-8625-64E6-E489-C78CF67759ED}"/>
                </a:ext>
              </a:extLst>
            </p:cNvPr>
            <p:cNvSpPr/>
            <p:nvPr/>
          </p:nvSpPr>
          <p:spPr>
            <a:xfrm flipV="1">
              <a:off x="2675264" y="305211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54" name="Oval 153">
              <a:extLst>
                <a:ext uri="{FF2B5EF4-FFF2-40B4-BE49-F238E27FC236}">
                  <a16:creationId xmlns:a16="http://schemas.microsoft.com/office/drawing/2014/main" id="{36559C24-E273-8776-9A9C-EC3970422F1A}"/>
                </a:ext>
              </a:extLst>
            </p:cNvPr>
            <p:cNvSpPr/>
            <p:nvPr/>
          </p:nvSpPr>
          <p:spPr>
            <a:xfrm flipV="1">
              <a:off x="1726873" y="3007533"/>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56" name="Rechteck 155">
              <a:extLst>
                <a:ext uri="{FF2B5EF4-FFF2-40B4-BE49-F238E27FC236}">
                  <a16:creationId xmlns:a16="http://schemas.microsoft.com/office/drawing/2014/main" id="{89C4BC24-0BCA-62BD-7448-0AF858FBB654}"/>
                </a:ext>
              </a:extLst>
            </p:cNvPr>
            <p:cNvSpPr/>
            <p:nvPr/>
          </p:nvSpPr>
          <p:spPr>
            <a:xfrm flipV="1">
              <a:off x="1190829" y="3029100"/>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157" name="Gerade Verbindung 156">
              <a:extLst>
                <a:ext uri="{FF2B5EF4-FFF2-40B4-BE49-F238E27FC236}">
                  <a16:creationId xmlns:a16="http://schemas.microsoft.com/office/drawing/2014/main" id="{56B4D045-0C7F-8B92-B11C-968608430EC7}"/>
                </a:ext>
              </a:extLst>
            </p:cNvPr>
            <p:cNvCxnSpPr>
              <a:cxnSpLocks/>
            </p:cNvCxnSpPr>
            <p:nvPr/>
          </p:nvCxnSpPr>
          <p:spPr>
            <a:xfrm>
              <a:off x="1336675" y="3041650"/>
              <a:ext cx="142875" cy="698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1934" name="Gruppieren 1933">
              <a:extLst>
                <a:ext uri="{FF2B5EF4-FFF2-40B4-BE49-F238E27FC236}">
                  <a16:creationId xmlns:a16="http://schemas.microsoft.com/office/drawing/2014/main" id="{548F5053-213C-B9A9-9612-687D680753C2}"/>
                </a:ext>
              </a:extLst>
            </p:cNvPr>
            <p:cNvGrpSpPr/>
            <p:nvPr/>
          </p:nvGrpSpPr>
          <p:grpSpPr>
            <a:xfrm flipV="1">
              <a:off x="1117241" y="2771045"/>
              <a:ext cx="45719" cy="396000"/>
              <a:chOff x="6870520" y="3326249"/>
              <a:chExt cx="45719" cy="439200"/>
            </a:xfrm>
          </p:grpSpPr>
          <p:cxnSp>
            <p:nvCxnSpPr>
              <p:cNvPr id="1935" name="Gerade Verbindung 1934">
                <a:extLst>
                  <a:ext uri="{FF2B5EF4-FFF2-40B4-BE49-F238E27FC236}">
                    <a16:creationId xmlns:a16="http://schemas.microsoft.com/office/drawing/2014/main" id="{4C83EAD6-7E5F-80EA-6844-E7CD6756C04C}"/>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36" name="Gerade Verbindung 1935">
                <a:extLst>
                  <a:ext uri="{FF2B5EF4-FFF2-40B4-BE49-F238E27FC236}">
                    <a16:creationId xmlns:a16="http://schemas.microsoft.com/office/drawing/2014/main" id="{E11D6367-7995-81CC-706E-8034D0026DB6}"/>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37" name="Gerade Verbindung 1936">
                <a:extLst>
                  <a:ext uri="{FF2B5EF4-FFF2-40B4-BE49-F238E27FC236}">
                    <a16:creationId xmlns:a16="http://schemas.microsoft.com/office/drawing/2014/main" id="{E379635D-EB2A-E34B-C32E-F0D832F29BAA}"/>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938" name="Gruppieren 1937">
              <a:extLst>
                <a:ext uri="{FF2B5EF4-FFF2-40B4-BE49-F238E27FC236}">
                  <a16:creationId xmlns:a16="http://schemas.microsoft.com/office/drawing/2014/main" id="{F4CC372E-06C8-6C2D-62BF-C3A56FDF0F40}"/>
                </a:ext>
              </a:extLst>
            </p:cNvPr>
            <p:cNvGrpSpPr/>
            <p:nvPr/>
          </p:nvGrpSpPr>
          <p:grpSpPr>
            <a:xfrm>
              <a:off x="1116208" y="3166931"/>
              <a:ext cx="45719" cy="194400"/>
              <a:chOff x="6870520" y="3326249"/>
              <a:chExt cx="45719" cy="439200"/>
            </a:xfrm>
          </p:grpSpPr>
          <p:cxnSp>
            <p:nvCxnSpPr>
              <p:cNvPr id="1939" name="Gerade Verbindung 1938">
                <a:extLst>
                  <a:ext uri="{FF2B5EF4-FFF2-40B4-BE49-F238E27FC236}">
                    <a16:creationId xmlns:a16="http://schemas.microsoft.com/office/drawing/2014/main" id="{A8F750B1-2602-87EF-02E3-DA2434D7FE62}"/>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40" name="Gerade Verbindung 1939">
                <a:extLst>
                  <a:ext uri="{FF2B5EF4-FFF2-40B4-BE49-F238E27FC236}">
                    <a16:creationId xmlns:a16="http://schemas.microsoft.com/office/drawing/2014/main" id="{3C756285-978E-8169-CA87-503793F7D928}"/>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41" name="Gerade Verbindung 1940">
                <a:extLst>
                  <a:ext uri="{FF2B5EF4-FFF2-40B4-BE49-F238E27FC236}">
                    <a16:creationId xmlns:a16="http://schemas.microsoft.com/office/drawing/2014/main" id="{E0933E59-BA4C-90D4-ABD2-4C9E5C8BFE7A}"/>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42" name="Raute 1941">
              <a:extLst>
                <a:ext uri="{FF2B5EF4-FFF2-40B4-BE49-F238E27FC236}">
                  <a16:creationId xmlns:a16="http://schemas.microsoft.com/office/drawing/2014/main" id="{3136689E-64D0-1DFA-D50A-E7CCDA1390BD}"/>
                </a:ext>
              </a:extLst>
            </p:cNvPr>
            <p:cNvSpPr/>
            <p:nvPr/>
          </p:nvSpPr>
          <p:spPr>
            <a:xfrm>
              <a:off x="1120215" y="3134577"/>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grpSp>
          <p:nvGrpSpPr>
            <p:cNvPr id="1943" name="Gruppieren 1942">
              <a:extLst>
                <a:ext uri="{FF2B5EF4-FFF2-40B4-BE49-F238E27FC236}">
                  <a16:creationId xmlns:a16="http://schemas.microsoft.com/office/drawing/2014/main" id="{69B36DAF-AEE1-A10C-D374-5E790E7FE0C9}"/>
                </a:ext>
              </a:extLst>
            </p:cNvPr>
            <p:cNvGrpSpPr/>
            <p:nvPr/>
          </p:nvGrpSpPr>
          <p:grpSpPr>
            <a:xfrm flipV="1">
              <a:off x="1116208" y="2721894"/>
              <a:ext cx="45719" cy="388800"/>
              <a:chOff x="6870520" y="3326249"/>
              <a:chExt cx="45719" cy="439200"/>
            </a:xfrm>
          </p:grpSpPr>
          <p:cxnSp>
            <p:nvCxnSpPr>
              <p:cNvPr id="1944" name="Gerade Verbindung 1943">
                <a:extLst>
                  <a:ext uri="{FF2B5EF4-FFF2-40B4-BE49-F238E27FC236}">
                    <a16:creationId xmlns:a16="http://schemas.microsoft.com/office/drawing/2014/main" id="{638129F0-5B12-6375-6E42-BA5AF5E43918}"/>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45" name="Gerade Verbindung 1944">
                <a:extLst>
                  <a:ext uri="{FF2B5EF4-FFF2-40B4-BE49-F238E27FC236}">
                    <a16:creationId xmlns:a16="http://schemas.microsoft.com/office/drawing/2014/main" id="{4D64C256-9672-7DAF-C927-59FA2BA3C5ED}"/>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46" name="Gerade Verbindung 1945">
                <a:extLst>
                  <a:ext uri="{FF2B5EF4-FFF2-40B4-BE49-F238E27FC236}">
                    <a16:creationId xmlns:a16="http://schemas.microsoft.com/office/drawing/2014/main" id="{0D4B68F4-1DB3-23BA-0426-75CC4C4B26B7}"/>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947" name="Oval 1946">
              <a:extLst>
                <a:ext uri="{FF2B5EF4-FFF2-40B4-BE49-F238E27FC236}">
                  <a16:creationId xmlns:a16="http://schemas.microsoft.com/office/drawing/2014/main" id="{94BA298C-5B75-9B5A-806F-88C31B04BBEA}"/>
                </a:ext>
              </a:extLst>
            </p:cNvPr>
            <p:cNvSpPr/>
            <p:nvPr/>
          </p:nvSpPr>
          <p:spPr>
            <a:xfrm flipV="1">
              <a:off x="1120215" y="295246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948" name="Rechteck 1947">
              <a:extLst>
                <a:ext uri="{FF2B5EF4-FFF2-40B4-BE49-F238E27FC236}">
                  <a16:creationId xmlns:a16="http://schemas.microsoft.com/office/drawing/2014/main" id="{7D8BD391-EDD1-A62F-E208-8F6ABECE8607}"/>
                </a:ext>
              </a:extLst>
            </p:cNvPr>
            <p:cNvSpPr/>
            <p:nvPr/>
          </p:nvSpPr>
          <p:spPr>
            <a:xfrm flipV="1">
              <a:off x="1120215" y="2902669"/>
              <a:ext cx="36000" cy="36000"/>
            </a:xfrm>
            <a:prstGeom prst="rect">
              <a:avLst/>
            </a:prstGeom>
            <a:solidFill>
              <a:srgbClr val="001965"/>
            </a:solidFill>
            <a:ln w="9525" cap="flat">
              <a:noFill/>
              <a:prstDash val="solid"/>
              <a:miter/>
            </a:ln>
          </p:spPr>
          <p:txBody>
            <a:bodyPr rtlCol="0" anchor="ctr"/>
            <a:lstStyle/>
            <a:p>
              <a:pPr algn="l"/>
              <a:endParaRPr lang="de-DE"/>
            </a:p>
          </p:txBody>
        </p:sp>
        <p:grpSp>
          <p:nvGrpSpPr>
            <p:cNvPr id="1949" name="Gruppieren 1948">
              <a:extLst>
                <a:ext uri="{FF2B5EF4-FFF2-40B4-BE49-F238E27FC236}">
                  <a16:creationId xmlns:a16="http://schemas.microsoft.com/office/drawing/2014/main" id="{BFA07730-8034-908A-F313-C82D5117D97B}"/>
                </a:ext>
              </a:extLst>
            </p:cNvPr>
            <p:cNvGrpSpPr/>
            <p:nvPr/>
          </p:nvGrpSpPr>
          <p:grpSpPr>
            <a:xfrm flipV="1">
              <a:off x="1319669" y="2968624"/>
              <a:ext cx="45719" cy="298800"/>
              <a:chOff x="6870520" y="3326249"/>
              <a:chExt cx="45719" cy="439200"/>
            </a:xfrm>
          </p:grpSpPr>
          <p:cxnSp>
            <p:nvCxnSpPr>
              <p:cNvPr id="1950" name="Gerade Verbindung 1949">
                <a:extLst>
                  <a:ext uri="{FF2B5EF4-FFF2-40B4-BE49-F238E27FC236}">
                    <a16:creationId xmlns:a16="http://schemas.microsoft.com/office/drawing/2014/main" id="{6D978EDF-6FDA-E52C-9AE5-00D9BB61B7CA}"/>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51" name="Gerade Verbindung 1950">
                <a:extLst>
                  <a:ext uri="{FF2B5EF4-FFF2-40B4-BE49-F238E27FC236}">
                    <a16:creationId xmlns:a16="http://schemas.microsoft.com/office/drawing/2014/main" id="{D75E9E93-E1DA-C3C3-C1D4-99349997F1C4}"/>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52" name="Gerade Verbindung 1951">
                <a:extLst>
                  <a:ext uri="{FF2B5EF4-FFF2-40B4-BE49-F238E27FC236}">
                    <a16:creationId xmlns:a16="http://schemas.microsoft.com/office/drawing/2014/main" id="{C501A222-02FF-C5C1-C90B-E19CBF996F04}"/>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953" name="Gruppieren 1952">
              <a:extLst>
                <a:ext uri="{FF2B5EF4-FFF2-40B4-BE49-F238E27FC236}">
                  <a16:creationId xmlns:a16="http://schemas.microsoft.com/office/drawing/2014/main" id="{2B1DC447-34A3-BF6E-C18D-AA6F07DAA0B4}"/>
                </a:ext>
              </a:extLst>
            </p:cNvPr>
            <p:cNvGrpSpPr/>
            <p:nvPr/>
          </p:nvGrpSpPr>
          <p:grpSpPr>
            <a:xfrm>
              <a:off x="1318636" y="3178175"/>
              <a:ext cx="45719" cy="223200"/>
              <a:chOff x="6870520" y="3326249"/>
              <a:chExt cx="45719" cy="439200"/>
            </a:xfrm>
          </p:grpSpPr>
          <p:cxnSp>
            <p:nvCxnSpPr>
              <p:cNvPr id="1954" name="Gerade Verbindung 1953">
                <a:extLst>
                  <a:ext uri="{FF2B5EF4-FFF2-40B4-BE49-F238E27FC236}">
                    <a16:creationId xmlns:a16="http://schemas.microsoft.com/office/drawing/2014/main" id="{0862E4D5-7799-1FF5-D548-193072D5CA8A}"/>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55" name="Gerade Verbindung 1954">
                <a:extLst>
                  <a:ext uri="{FF2B5EF4-FFF2-40B4-BE49-F238E27FC236}">
                    <a16:creationId xmlns:a16="http://schemas.microsoft.com/office/drawing/2014/main" id="{A7E98377-E94D-46C8-F6C5-A71DD9D47832}"/>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56" name="Gerade Verbindung 1955">
                <a:extLst>
                  <a:ext uri="{FF2B5EF4-FFF2-40B4-BE49-F238E27FC236}">
                    <a16:creationId xmlns:a16="http://schemas.microsoft.com/office/drawing/2014/main" id="{D2B67A19-518F-6478-12D6-7A07A76FB8B7}"/>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57" name="Raute 1956">
              <a:extLst>
                <a:ext uri="{FF2B5EF4-FFF2-40B4-BE49-F238E27FC236}">
                  <a16:creationId xmlns:a16="http://schemas.microsoft.com/office/drawing/2014/main" id="{EFC3B26A-54EA-83E3-5144-6A1902DCB5B0}"/>
                </a:ext>
              </a:extLst>
            </p:cNvPr>
            <p:cNvSpPr/>
            <p:nvPr/>
          </p:nvSpPr>
          <p:spPr>
            <a:xfrm>
              <a:off x="1322643" y="3149097"/>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grpSp>
          <p:nvGrpSpPr>
            <p:cNvPr id="1958" name="Gruppieren 1957">
              <a:extLst>
                <a:ext uri="{FF2B5EF4-FFF2-40B4-BE49-F238E27FC236}">
                  <a16:creationId xmlns:a16="http://schemas.microsoft.com/office/drawing/2014/main" id="{0079A3C5-2A8E-6DC7-7F16-E62239ED8656}"/>
                </a:ext>
              </a:extLst>
            </p:cNvPr>
            <p:cNvGrpSpPr/>
            <p:nvPr/>
          </p:nvGrpSpPr>
          <p:grpSpPr>
            <a:xfrm flipV="1">
              <a:off x="1318636" y="2812273"/>
              <a:ext cx="45719" cy="154800"/>
              <a:chOff x="6870520" y="3326249"/>
              <a:chExt cx="45719" cy="439200"/>
            </a:xfrm>
          </p:grpSpPr>
          <p:cxnSp>
            <p:nvCxnSpPr>
              <p:cNvPr id="1959" name="Gerade Verbindung 1958">
                <a:extLst>
                  <a:ext uri="{FF2B5EF4-FFF2-40B4-BE49-F238E27FC236}">
                    <a16:creationId xmlns:a16="http://schemas.microsoft.com/office/drawing/2014/main" id="{5795C94E-C242-3009-7825-36D601BE3413}"/>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60" name="Gerade Verbindung 1959">
                <a:extLst>
                  <a:ext uri="{FF2B5EF4-FFF2-40B4-BE49-F238E27FC236}">
                    <a16:creationId xmlns:a16="http://schemas.microsoft.com/office/drawing/2014/main" id="{45900BF6-055C-B004-B5A1-3E9FE4006091}"/>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61" name="Gerade Verbindung 1960">
                <a:extLst>
                  <a:ext uri="{FF2B5EF4-FFF2-40B4-BE49-F238E27FC236}">
                    <a16:creationId xmlns:a16="http://schemas.microsoft.com/office/drawing/2014/main" id="{54D0FA17-ED31-730A-6E3B-59A770F74A4F}"/>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962" name="Oval 1961">
              <a:extLst>
                <a:ext uri="{FF2B5EF4-FFF2-40B4-BE49-F238E27FC236}">
                  <a16:creationId xmlns:a16="http://schemas.microsoft.com/office/drawing/2014/main" id="{3289AE16-FF09-7106-2177-7312C998ADAE}"/>
                </a:ext>
              </a:extLst>
            </p:cNvPr>
            <p:cNvSpPr/>
            <p:nvPr/>
          </p:nvSpPr>
          <p:spPr>
            <a:xfrm flipV="1">
              <a:off x="1322643" y="302423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963" name="Rechteck 1962">
              <a:extLst>
                <a:ext uri="{FF2B5EF4-FFF2-40B4-BE49-F238E27FC236}">
                  <a16:creationId xmlns:a16="http://schemas.microsoft.com/office/drawing/2014/main" id="{006E810E-BE48-3153-4AD8-A2832EE00EE8}"/>
                </a:ext>
              </a:extLst>
            </p:cNvPr>
            <p:cNvSpPr/>
            <p:nvPr/>
          </p:nvSpPr>
          <p:spPr>
            <a:xfrm flipV="1">
              <a:off x="1322643" y="3027405"/>
              <a:ext cx="36000" cy="36000"/>
            </a:xfrm>
            <a:prstGeom prst="rect">
              <a:avLst/>
            </a:prstGeom>
            <a:solidFill>
              <a:srgbClr val="001965"/>
            </a:solidFill>
            <a:ln w="9525" cap="flat">
              <a:noFill/>
              <a:prstDash val="solid"/>
              <a:miter/>
            </a:ln>
          </p:spPr>
          <p:txBody>
            <a:bodyPr rtlCol="0" anchor="ctr"/>
            <a:lstStyle/>
            <a:p>
              <a:pPr algn="l"/>
              <a:endParaRPr lang="de-DE"/>
            </a:p>
          </p:txBody>
        </p:sp>
        <p:grpSp>
          <p:nvGrpSpPr>
            <p:cNvPr id="1964" name="Gruppieren 1963">
              <a:extLst>
                <a:ext uri="{FF2B5EF4-FFF2-40B4-BE49-F238E27FC236}">
                  <a16:creationId xmlns:a16="http://schemas.microsoft.com/office/drawing/2014/main" id="{641C44EB-D360-E785-3972-71A04A71B299}"/>
                </a:ext>
              </a:extLst>
            </p:cNvPr>
            <p:cNvGrpSpPr/>
            <p:nvPr/>
          </p:nvGrpSpPr>
          <p:grpSpPr>
            <a:xfrm flipV="1">
              <a:off x="1590625" y="2900851"/>
              <a:ext cx="45719" cy="403200"/>
              <a:chOff x="6870520" y="3326249"/>
              <a:chExt cx="45719" cy="439200"/>
            </a:xfrm>
          </p:grpSpPr>
          <p:cxnSp>
            <p:nvCxnSpPr>
              <p:cNvPr id="1965" name="Gerade Verbindung 1964">
                <a:extLst>
                  <a:ext uri="{FF2B5EF4-FFF2-40B4-BE49-F238E27FC236}">
                    <a16:creationId xmlns:a16="http://schemas.microsoft.com/office/drawing/2014/main" id="{BC3D9CC7-CC54-E4F2-8B82-C9A852074EF4}"/>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66" name="Gerade Verbindung 1965">
                <a:extLst>
                  <a:ext uri="{FF2B5EF4-FFF2-40B4-BE49-F238E27FC236}">
                    <a16:creationId xmlns:a16="http://schemas.microsoft.com/office/drawing/2014/main" id="{F69F6567-1C18-B589-0A7B-FF0EACD175B7}"/>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67" name="Gerade Verbindung 1966">
                <a:extLst>
                  <a:ext uri="{FF2B5EF4-FFF2-40B4-BE49-F238E27FC236}">
                    <a16:creationId xmlns:a16="http://schemas.microsoft.com/office/drawing/2014/main" id="{A820F702-45AC-C01C-950A-FD6FF570C6B5}"/>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968" name="Gruppieren 1967">
              <a:extLst>
                <a:ext uri="{FF2B5EF4-FFF2-40B4-BE49-F238E27FC236}">
                  <a16:creationId xmlns:a16="http://schemas.microsoft.com/office/drawing/2014/main" id="{9081C8D8-33F9-E1FC-11D5-ACB17C71863C}"/>
                </a:ext>
              </a:extLst>
            </p:cNvPr>
            <p:cNvGrpSpPr/>
            <p:nvPr/>
          </p:nvGrpSpPr>
          <p:grpSpPr>
            <a:xfrm>
              <a:off x="1589592" y="3189369"/>
              <a:ext cx="45719" cy="194400"/>
              <a:chOff x="6870520" y="3326249"/>
              <a:chExt cx="45719" cy="439200"/>
            </a:xfrm>
          </p:grpSpPr>
          <p:cxnSp>
            <p:nvCxnSpPr>
              <p:cNvPr id="1969" name="Gerade Verbindung 1968">
                <a:extLst>
                  <a:ext uri="{FF2B5EF4-FFF2-40B4-BE49-F238E27FC236}">
                    <a16:creationId xmlns:a16="http://schemas.microsoft.com/office/drawing/2014/main" id="{1958C3FE-489D-C9B5-D68D-6E5EF2FCA6CA}"/>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0" name="Gerade Verbindung 1969">
                <a:extLst>
                  <a:ext uri="{FF2B5EF4-FFF2-40B4-BE49-F238E27FC236}">
                    <a16:creationId xmlns:a16="http://schemas.microsoft.com/office/drawing/2014/main" id="{D01B3BB9-6C56-C0CA-24A2-EDF6BC441A65}"/>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1" name="Gerade Verbindung 1970">
                <a:extLst>
                  <a:ext uri="{FF2B5EF4-FFF2-40B4-BE49-F238E27FC236}">
                    <a16:creationId xmlns:a16="http://schemas.microsoft.com/office/drawing/2014/main" id="{09D47E3F-9C8E-9EC1-69B6-F42BAE7FC310}"/>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72" name="Raute 1971">
              <a:extLst>
                <a:ext uri="{FF2B5EF4-FFF2-40B4-BE49-F238E27FC236}">
                  <a16:creationId xmlns:a16="http://schemas.microsoft.com/office/drawing/2014/main" id="{9910CFD2-6415-4F0A-189C-8BC6AEFB8029}"/>
                </a:ext>
              </a:extLst>
            </p:cNvPr>
            <p:cNvSpPr/>
            <p:nvPr/>
          </p:nvSpPr>
          <p:spPr>
            <a:xfrm>
              <a:off x="1590424" y="3159708"/>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grpSp>
          <p:nvGrpSpPr>
            <p:cNvPr id="1973" name="Gruppieren 1972">
              <a:extLst>
                <a:ext uri="{FF2B5EF4-FFF2-40B4-BE49-F238E27FC236}">
                  <a16:creationId xmlns:a16="http://schemas.microsoft.com/office/drawing/2014/main" id="{8F1DCF56-4B7F-2398-4741-CDCE45A5B5DD}"/>
                </a:ext>
              </a:extLst>
            </p:cNvPr>
            <p:cNvGrpSpPr/>
            <p:nvPr/>
          </p:nvGrpSpPr>
          <p:grpSpPr>
            <a:xfrm flipV="1">
              <a:off x="1589592" y="2809145"/>
              <a:ext cx="45719" cy="396000"/>
              <a:chOff x="6870520" y="3326249"/>
              <a:chExt cx="45719" cy="439200"/>
            </a:xfrm>
          </p:grpSpPr>
          <p:cxnSp>
            <p:nvCxnSpPr>
              <p:cNvPr id="1974" name="Gerade Verbindung 1973">
                <a:extLst>
                  <a:ext uri="{FF2B5EF4-FFF2-40B4-BE49-F238E27FC236}">
                    <a16:creationId xmlns:a16="http://schemas.microsoft.com/office/drawing/2014/main" id="{E6F72AA2-C704-47BE-6889-4937FC3D8E91}"/>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75" name="Gerade Verbindung 1974">
                <a:extLst>
                  <a:ext uri="{FF2B5EF4-FFF2-40B4-BE49-F238E27FC236}">
                    <a16:creationId xmlns:a16="http://schemas.microsoft.com/office/drawing/2014/main" id="{C3115B54-A95F-1255-C0DD-44BAA6FEFA05}"/>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76" name="Gerade Verbindung 1975">
                <a:extLst>
                  <a:ext uri="{FF2B5EF4-FFF2-40B4-BE49-F238E27FC236}">
                    <a16:creationId xmlns:a16="http://schemas.microsoft.com/office/drawing/2014/main" id="{4171090F-D670-8393-B736-2B9C5B606163}"/>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978" name="Rechteck 1977">
              <a:extLst>
                <a:ext uri="{FF2B5EF4-FFF2-40B4-BE49-F238E27FC236}">
                  <a16:creationId xmlns:a16="http://schemas.microsoft.com/office/drawing/2014/main" id="{4F74ED00-5D73-AAB1-B57F-B946780B01E7}"/>
                </a:ext>
              </a:extLst>
            </p:cNvPr>
            <p:cNvSpPr/>
            <p:nvPr/>
          </p:nvSpPr>
          <p:spPr>
            <a:xfrm flipV="1">
              <a:off x="1593599" y="2988145"/>
              <a:ext cx="36000" cy="36000"/>
            </a:xfrm>
            <a:prstGeom prst="rect">
              <a:avLst/>
            </a:prstGeom>
            <a:solidFill>
              <a:srgbClr val="001965"/>
            </a:solidFill>
            <a:ln w="9525" cap="flat">
              <a:noFill/>
              <a:prstDash val="solid"/>
              <a:miter/>
            </a:ln>
          </p:spPr>
          <p:txBody>
            <a:bodyPr rtlCol="0" anchor="ctr"/>
            <a:lstStyle/>
            <a:p>
              <a:pPr algn="l"/>
              <a:endParaRPr lang="de-DE"/>
            </a:p>
          </p:txBody>
        </p:sp>
        <p:grpSp>
          <p:nvGrpSpPr>
            <p:cNvPr id="1979" name="Gruppieren 1978">
              <a:extLst>
                <a:ext uri="{FF2B5EF4-FFF2-40B4-BE49-F238E27FC236}">
                  <a16:creationId xmlns:a16="http://schemas.microsoft.com/office/drawing/2014/main" id="{C193BC2D-F9E9-D35A-693D-FB2C8099A542}"/>
                </a:ext>
              </a:extLst>
            </p:cNvPr>
            <p:cNvGrpSpPr/>
            <p:nvPr/>
          </p:nvGrpSpPr>
          <p:grpSpPr>
            <a:xfrm flipV="1">
              <a:off x="2399136" y="2801461"/>
              <a:ext cx="45719" cy="522000"/>
              <a:chOff x="7950085" y="3199866"/>
              <a:chExt cx="45719" cy="166752"/>
            </a:xfrm>
          </p:grpSpPr>
          <p:cxnSp>
            <p:nvCxnSpPr>
              <p:cNvPr id="1980" name="Gerade Verbindung 1979">
                <a:extLst>
                  <a:ext uri="{FF2B5EF4-FFF2-40B4-BE49-F238E27FC236}">
                    <a16:creationId xmlns:a16="http://schemas.microsoft.com/office/drawing/2014/main" id="{E0FF2266-48B7-4713-CA06-355BF968E74C}"/>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81" name="Gerade Verbindung 1980">
                <a:extLst>
                  <a:ext uri="{FF2B5EF4-FFF2-40B4-BE49-F238E27FC236}">
                    <a16:creationId xmlns:a16="http://schemas.microsoft.com/office/drawing/2014/main" id="{835088C8-D514-BA2A-8D44-9627831453C1}"/>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82" name="Gerade Verbindung 1981">
                <a:extLst>
                  <a:ext uri="{FF2B5EF4-FFF2-40B4-BE49-F238E27FC236}">
                    <a16:creationId xmlns:a16="http://schemas.microsoft.com/office/drawing/2014/main" id="{E5EC0F5A-7B57-9A0B-2E39-8EB563F89893}"/>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983" name="Gruppieren 1982">
              <a:extLst>
                <a:ext uri="{FF2B5EF4-FFF2-40B4-BE49-F238E27FC236}">
                  <a16:creationId xmlns:a16="http://schemas.microsoft.com/office/drawing/2014/main" id="{F5A5146C-5E11-C8A0-EA5D-7985D109E9FF}"/>
                </a:ext>
              </a:extLst>
            </p:cNvPr>
            <p:cNvGrpSpPr/>
            <p:nvPr/>
          </p:nvGrpSpPr>
          <p:grpSpPr>
            <a:xfrm>
              <a:off x="2398103" y="3094110"/>
              <a:ext cx="45719" cy="273600"/>
              <a:chOff x="7950085" y="3199866"/>
              <a:chExt cx="45719" cy="166752"/>
            </a:xfrm>
          </p:grpSpPr>
          <p:cxnSp>
            <p:nvCxnSpPr>
              <p:cNvPr id="1984" name="Gerade Verbindung 1983">
                <a:extLst>
                  <a:ext uri="{FF2B5EF4-FFF2-40B4-BE49-F238E27FC236}">
                    <a16:creationId xmlns:a16="http://schemas.microsoft.com/office/drawing/2014/main" id="{04B82F37-039D-E484-BDBA-46BCC594F8C6}"/>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5" name="Gerade Verbindung 1984">
                <a:extLst>
                  <a:ext uri="{FF2B5EF4-FFF2-40B4-BE49-F238E27FC236}">
                    <a16:creationId xmlns:a16="http://schemas.microsoft.com/office/drawing/2014/main" id="{EC8B15E4-3144-5623-76F5-B084771A9841}"/>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6" name="Gerade Verbindung 1985">
                <a:extLst>
                  <a:ext uri="{FF2B5EF4-FFF2-40B4-BE49-F238E27FC236}">
                    <a16:creationId xmlns:a16="http://schemas.microsoft.com/office/drawing/2014/main" id="{7C8F9477-8E84-751C-CA1F-DAEF7CFD7E38}"/>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87" name="Raute 1986">
              <a:extLst>
                <a:ext uri="{FF2B5EF4-FFF2-40B4-BE49-F238E27FC236}">
                  <a16:creationId xmlns:a16="http://schemas.microsoft.com/office/drawing/2014/main" id="{BDA6B5AF-E3B9-DB9E-3FA7-C77467D444DF}"/>
                </a:ext>
              </a:extLst>
            </p:cNvPr>
            <p:cNvSpPr/>
            <p:nvPr/>
          </p:nvSpPr>
          <p:spPr>
            <a:xfrm>
              <a:off x="2399962" y="3065355"/>
              <a:ext cx="36000" cy="36000"/>
            </a:xfrm>
            <a:prstGeom prst="diamond">
              <a:avLst/>
            </a:prstGeom>
            <a:solidFill>
              <a:schemeClr val="bg1">
                <a:lumMod val="65000"/>
              </a:schemeClr>
            </a:solidFill>
            <a:ln w="9525" cap="flat">
              <a:noFill/>
              <a:prstDash val="solid"/>
              <a:miter/>
            </a:ln>
          </p:spPr>
          <p:txBody>
            <a:bodyPr rtlCol="0" anchor="ctr"/>
            <a:lstStyle/>
            <a:p>
              <a:pPr algn="l"/>
              <a:endParaRPr lang="de-DE"/>
            </a:p>
          </p:txBody>
        </p:sp>
        <p:grpSp>
          <p:nvGrpSpPr>
            <p:cNvPr id="1988" name="Gruppieren 1987">
              <a:extLst>
                <a:ext uri="{FF2B5EF4-FFF2-40B4-BE49-F238E27FC236}">
                  <a16:creationId xmlns:a16="http://schemas.microsoft.com/office/drawing/2014/main" id="{025D2B3E-C837-3377-3514-F4FCC739EB08}"/>
                </a:ext>
              </a:extLst>
            </p:cNvPr>
            <p:cNvGrpSpPr/>
            <p:nvPr/>
          </p:nvGrpSpPr>
          <p:grpSpPr>
            <a:xfrm flipV="1">
              <a:off x="2398103" y="2694854"/>
              <a:ext cx="45719" cy="576000"/>
              <a:chOff x="7950085" y="3199866"/>
              <a:chExt cx="45719" cy="166752"/>
            </a:xfrm>
          </p:grpSpPr>
          <p:cxnSp>
            <p:nvCxnSpPr>
              <p:cNvPr id="1989" name="Gerade Verbindung 1988">
                <a:extLst>
                  <a:ext uri="{FF2B5EF4-FFF2-40B4-BE49-F238E27FC236}">
                    <a16:creationId xmlns:a16="http://schemas.microsoft.com/office/drawing/2014/main" id="{B51942D2-1923-59C6-090A-FE21C37FF052}"/>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90" name="Gerade Verbindung 1989">
                <a:extLst>
                  <a:ext uri="{FF2B5EF4-FFF2-40B4-BE49-F238E27FC236}">
                    <a16:creationId xmlns:a16="http://schemas.microsoft.com/office/drawing/2014/main" id="{24E89AC8-CBC6-1314-8B38-A798BBE77864}"/>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991" name="Gerade Verbindung 1990">
                <a:extLst>
                  <a:ext uri="{FF2B5EF4-FFF2-40B4-BE49-F238E27FC236}">
                    <a16:creationId xmlns:a16="http://schemas.microsoft.com/office/drawing/2014/main" id="{EF35BC15-BDF7-3ECC-8E3E-37EDA002725F}"/>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992" name="Rechteck 1991">
              <a:extLst>
                <a:ext uri="{FF2B5EF4-FFF2-40B4-BE49-F238E27FC236}">
                  <a16:creationId xmlns:a16="http://schemas.microsoft.com/office/drawing/2014/main" id="{BCD0030D-E667-6B8A-A4C0-EBA45DFD1790}"/>
                </a:ext>
              </a:extLst>
            </p:cNvPr>
            <p:cNvSpPr/>
            <p:nvPr/>
          </p:nvSpPr>
          <p:spPr>
            <a:xfrm flipV="1">
              <a:off x="2403137" y="296529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993" name="Oval 1992">
              <a:extLst>
                <a:ext uri="{FF2B5EF4-FFF2-40B4-BE49-F238E27FC236}">
                  <a16:creationId xmlns:a16="http://schemas.microsoft.com/office/drawing/2014/main" id="{D5D61616-A5FB-E525-5467-D0336BDF4E7F}"/>
                </a:ext>
              </a:extLst>
            </p:cNvPr>
            <p:cNvSpPr/>
            <p:nvPr/>
          </p:nvSpPr>
          <p:spPr>
            <a:xfrm flipV="1">
              <a:off x="2403137" y="299690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34" name="Rechteck 133">
              <a:extLst>
                <a:ext uri="{FF2B5EF4-FFF2-40B4-BE49-F238E27FC236}">
                  <a16:creationId xmlns:a16="http://schemas.microsoft.com/office/drawing/2014/main" id="{86AEBF6B-7B11-3BA1-0339-A620D22CEA49}"/>
                </a:ext>
              </a:extLst>
            </p:cNvPr>
            <p:cNvSpPr/>
            <p:nvPr/>
          </p:nvSpPr>
          <p:spPr>
            <a:xfrm flipV="1">
              <a:off x="1461417" y="309748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994" name="Oval 1993">
              <a:extLst>
                <a:ext uri="{FF2B5EF4-FFF2-40B4-BE49-F238E27FC236}">
                  <a16:creationId xmlns:a16="http://schemas.microsoft.com/office/drawing/2014/main" id="{9AC73C64-3912-D94A-B4D1-9AB315621FF0}"/>
                </a:ext>
              </a:extLst>
            </p:cNvPr>
            <p:cNvSpPr/>
            <p:nvPr/>
          </p:nvSpPr>
          <p:spPr>
            <a:xfrm flipV="1">
              <a:off x="1061046" y="317550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995" name="Rechteck 1994">
              <a:extLst>
                <a:ext uri="{FF2B5EF4-FFF2-40B4-BE49-F238E27FC236}">
                  <a16:creationId xmlns:a16="http://schemas.microsoft.com/office/drawing/2014/main" id="{8A203000-E5E8-BFA0-079D-B23CE694F248}"/>
                </a:ext>
              </a:extLst>
            </p:cNvPr>
            <p:cNvSpPr/>
            <p:nvPr/>
          </p:nvSpPr>
          <p:spPr>
            <a:xfrm flipV="1">
              <a:off x="1061046" y="3177708"/>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2005" name="Gerade Verbindung 2004">
              <a:extLst>
                <a:ext uri="{FF2B5EF4-FFF2-40B4-BE49-F238E27FC236}">
                  <a16:creationId xmlns:a16="http://schemas.microsoft.com/office/drawing/2014/main" id="{E6B299BA-7C8F-6713-CE96-D74F206A75AD}"/>
                </a:ext>
              </a:extLst>
            </p:cNvPr>
            <p:cNvCxnSpPr>
              <a:cxnSpLocks/>
            </p:cNvCxnSpPr>
            <p:nvPr/>
          </p:nvCxnSpPr>
          <p:spPr>
            <a:xfrm flipV="1">
              <a:off x="1889125" y="2955925"/>
              <a:ext cx="263525" cy="1079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012" name="Gerade Verbindung 2011">
              <a:extLst>
                <a:ext uri="{FF2B5EF4-FFF2-40B4-BE49-F238E27FC236}">
                  <a16:creationId xmlns:a16="http://schemas.microsoft.com/office/drawing/2014/main" id="{7A2359FC-F81B-DA8C-DBE5-559E35483FD3}"/>
                </a:ext>
              </a:extLst>
            </p:cNvPr>
            <p:cNvCxnSpPr>
              <a:cxnSpLocks/>
            </p:cNvCxnSpPr>
            <p:nvPr/>
          </p:nvCxnSpPr>
          <p:spPr>
            <a:xfrm flipV="1">
              <a:off x="1482725" y="3006725"/>
              <a:ext cx="130175" cy="1047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021" name="Gerade Verbindung 2020">
              <a:extLst>
                <a:ext uri="{FF2B5EF4-FFF2-40B4-BE49-F238E27FC236}">
                  <a16:creationId xmlns:a16="http://schemas.microsoft.com/office/drawing/2014/main" id="{E1A14EF6-4349-CA77-D57E-335C09CFFFF3}"/>
                </a:ext>
              </a:extLst>
            </p:cNvPr>
            <p:cNvCxnSpPr>
              <a:cxnSpLocks/>
            </p:cNvCxnSpPr>
            <p:nvPr/>
          </p:nvCxnSpPr>
          <p:spPr>
            <a:xfrm flipV="1">
              <a:off x="1212850" y="3041650"/>
              <a:ext cx="123825" cy="31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024" name="Gerade Verbindung 2023">
              <a:extLst>
                <a:ext uri="{FF2B5EF4-FFF2-40B4-BE49-F238E27FC236}">
                  <a16:creationId xmlns:a16="http://schemas.microsoft.com/office/drawing/2014/main" id="{F98DDD0E-65E4-BA69-F840-6565AED62CB0}"/>
                </a:ext>
              </a:extLst>
            </p:cNvPr>
            <p:cNvCxnSpPr>
              <a:cxnSpLocks/>
            </p:cNvCxnSpPr>
            <p:nvPr/>
          </p:nvCxnSpPr>
          <p:spPr>
            <a:xfrm>
              <a:off x="1139825" y="2921000"/>
              <a:ext cx="69850" cy="1206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031" name="Gerade Verbindung 2030">
              <a:extLst>
                <a:ext uri="{FF2B5EF4-FFF2-40B4-BE49-F238E27FC236}">
                  <a16:creationId xmlns:a16="http://schemas.microsoft.com/office/drawing/2014/main" id="{ED71D12D-0A45-AF04-FE25-57880D81E318}"/>
                </a:ext>
              </a:extLst>
            </p:cNvPr>
            <p:cNvCxnSpPr>
              <a:cxnSpLocks/>
            </p:cNvCxnSpPr>
            <p:nvPr/>
          </p:nvCxnSpPr>
          <p:spPr>
            <a:xfrm flipV="1">
              <a:off x="1885950" y="3041650"/>
              <a:ext cx="263525" cy="7620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AAC59066-A15D-8DE9-880D-047A2E93FEED}"/>
                </a:ext>
              </a:extLst>
            </p:cNvPr>
            <p:cNvSpPr/>
            <p:nvPr/>
          </p:nvSpPr>
          <p:spPr>
            <a:xfrm flipV="1">
              <a:off x="1864695" y="310202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52" name="Oval 151">
              <a:extLst>
                <a:ext uri="{FF2B5EF4-FFF2-40B4-BE49-F238E27FC236}">
                  <a16:creationId xmlns:a16="http://schemas.microsoft.com/office/drawing/2014/main" id="{32C77A64-0EF5-B65F-7929-B702699F4026}"/>
                </a:ext>
              </a:extLst>
            </p:cNvPr>
            <p:cNvSpPr/>
            <p:nvPr/>
          </p:nvSpPr>
          <p:spPr>
            <a:xfrm flipV="1">
              <a:off x="2131825" y="302012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cxnSp>
          <p:nvCxnSpPr>
            <p:cNvPr id="2038" name="Gerade Verbindung 2037">
              <a:extLst>
                <a:ext uri="{FF2B5EF4-FFF2-40B4-BE49-F238E27FC236}">
                  <a16:creationId xmlns:a16="http://schemas.microsoft.com/office/drawing/2014/main" id="{A1BD4FC8-8CD4-FCB0-C40B-E5E35BA9A8B6}"/>
                </a:ext>
              </a:extLst>
            </p:cNvPr>
            <p:cNvCxnSpPr>
              <a:cxnSpLocks/>
            </p:cNvCxnSpPr>
            <p:nvPr/>
          </p:nvCxnSpPr>
          <p:spPr>
            <a:xfrm flipV="1">
              <a:off x="1479550" y="3086100"/>
              <a:ext cx="139700" cy="17780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043" name="Gerade Verbindung 2042">
              <a:extLst>
                <a:ext uri="{FF2B5EF4-FFF2-40B4-BE49-F238E27FC236}">
                  <a16:creationId xmlns:a16="http://schemas.microsoft.com/office/drawing/2014/main" id="{BE3E5797-5654-E9D9-6153-F5F422AC76A3}"/>
                </a:ext>
              </a:extLst>
            </p:cNvPr>
            <p:cNvCxnSpPr>
              <a:cxnSpLocks/>
            </p:cNvCxnSpPr>
            <p:nvPr/>
          </p:nvCxnSpPr>
          <p:spPr>
            <a:xfrm flipV="1">
              <a:off x="1206500" y="3041650"/>
              <a:ext cx="136525" cy="5080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79A2E761-FD37-80AD-75B3-173A8F463510}"/>
                </a:ext>
              </a:extLst>
            </p:cNvPr>
            <p:cNvSpPr/>
            <p:nvPr/>
          </p:nvSpPr>
          <p:spPr>
            <a:xfrm flipV="1">
              <a:off x="1190829" y="307366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50" name="Oval 149">
              <a:extLst>
                <a:ext uri="{FF2B5EF4-FFF2-40B4-BE49-F238E27FC236}">
                  <a16:creationId xmlns:a16="http://schemas.microsoft.com/office/drawing/2014/main" id="{5F8E8040-5740-E964-DA4A-E42824FCF70F}"/>
                </a:ext>
              </a:extLst>
            </p:cNvPr>
            <p:cNvSpPr/>
            <p:nvPr/>
          </p:nvSpPr>
          <p:spPr>
            <a:xfrm flipV="1">
              <a:off x="1461417" y="324416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977" name="Oval 1976">
              <a:extLst>
                <a:ext uri="{FF2B5EF4-FFF2-40B4-BE49-F238E27FC236}">
                  <a16:creationId xmlns:a16="http://schemas.microsoft.com/office/drawing/2014/main" id="{E634F4CD-67BD-0C85-A20C-7263B897AFC8}"/>
                </a:ext>
              </a:extLst>
            </p:cNvPr>
            <p:cNvSpPr/>
            <p:nvPr/>
          </p:nvSpPr>
          <p:spPr>
            <a:xfrm flipV="1">
              <a:off x="1593599" y="306849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cxnSp>
          <p:nvCxnSpPr>
            <p:cNvPr id="2054" name="Gerade Verbindung 2053">
              <a:extLst>
                <a:ext uri="{FF2B5EF4-FFF2-40B4-BE49-F238E27FC236}">
                  <a16:creationId xmlns:a16="http://schemas.microsoft.com/office/drawing/2014/main" id="{E9FBA489-7CB6-4B6D-4C3E-3006E2E65390}"/>
                </a:ext>
              </a:extLst>
            </p:cNvPr>
            <p:cNvCxnSpPr>
              <a:cxnSpLocks/>
            </p:cNvCxnSpPr>
            <p:nvPr/>
          </p:nvCxnSpPr>
          <p:spPr>
            <a:xfrm flipV="1">
              <a:off x="1336675" y="3159125"/>
              <a:ext cx="139700" cy="190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7" name="Gerade Verbindung 2056">
              <a:extLst>
                <a:ext uri="{FF2B5EF4-FFF2-40B4-BE49-F238E27FC236}">
                  <a16:creationId xmlns:a16="http://schemas.microsoft.com/office/drawing/2014/main" id="{09D57460-35E7-A073-A8A1-230D1C0FB123}"/>
                </a:ext>
              </a:extLst>
            </p:cNvPr>
            <p:cNvCxnSpPr>
              <a:cxnSpLocks/>
            </p:cNvCxnSpPr>
            <p:nvPr/>
          </p:nvCxnSpPr>
          <p:spPr>
            <a:xfrm>
              <a:off x="1476375" y="3165475"/>
              <a:ext cx="127000" cy="2222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2" name="Gerade Verbindung 2061">
              <a:extLst>
                <a:ext uri="{FF2B5EF4-FFF2-40B4-BE49-F238E27FC236}">
                  <a16:creationId xmlns:a16="http://schemas.microsoft.com/office/drawing/2014/main" id="{B373CD2E-C1DA-A664-EF1F-F4F857D8B94F}"/>
                </a:ext>
              </a:extLst>
            </p:cNvPr>
            <p:cNvCxnSpPr>
              <a:cxnSpLocks/>
            </p:cNvCxnSpPr>
            <p:nvPr/>
          </p:nvCxnSpPr>
          <p:spPr>
            <a:xfrm>
              <a:off x="1743075" y="3190875"/>
              <a:ext cx="139700" cy="3492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9" name="Gerade Verbindung 2068">
              <a:extLst>
                <a:ext uri="{FF2B5EF4-FFF2-40B4-BE49-F238E27FC236}">
                  <a16:creationId xmlns:a16="http://schemas.microsoft.com/office/drawing/2014/main" id="{7A635D5A-069D-4D1E-D00C-30A5DEE547EB}"/>
                </a:ext>
              </a:extLst>
            </p:cNvPr>
            <p:cNvCxnSpPr>
              <a:cxnSpLocks/>
            </p:cNvCxnSpPr>
            <p:nvPr/>
          </p:nvCxnSpPr>
          <p:spPr>
            <a:xfrm flipV="1">
              <a:off x="2149475" y="3089275"/>
              <a:ext cx="263525" cy="18097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84" name="Gruppieren 2283">
            <a:extLst>
              <a:ext uri="{FF2B5EF4-FFF2-40B4-BE49-F238E27FC236}">
                <a16:creationId xmlns:a16="http://schemas.microsoft.com/office/drawing/2014/main" id="{61787D7B-604C-C883-ACB0-D9821FABEC0C}"/>
              </a:ext>
            </a:extLst>
          </p:cNvPr>
          <p:cNvGrpSpPr/>
          <p:nvPr/>
        </p:nvGrpSpPr>
        <p:grpSpPr>
          <a:xfrm>
            <a:off x="4069754" y="2273261"/>
            <a:ext cx="1903021" cy="1624689"/>
            <a:chOff x="3572043" y="2233223"/>
            <a:chExt cx="1903021" cy="1624689"/>
          </a:xfrm>
        </p:grpSpPr>
        <p:sp>
          <p:nvSpPr>
            <p:cNvPr id="861" name="Inhaltsplatzhalter 2">
              <a:extLst>
                <a:ext uri="{FF2B5EF4-FFF2-40B4-BE49-F238E27FC236}">
                  <a16:creationId xmlns:a16="http://schemas.microsoft.com/office/drawing/2014/main" id="{1C21283D-09C7-A9B3-7C74-D2C51DA480E1}"/>
                </a:ext>
              </a:extLst>
            </p:cNvPr>
            <p:cNvSpPr txBox="1">
              <a:spLocks/>
            </p:cNvSpPr>
            <p:nvPr/>
          </p:nvSpPr>
          <p:spPr>
            <a:xfrm>
              <a:off x="3672591" y="2233223"/>
              <a:ext cx="1725726" cy="242063"/>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100" b="1">
                  <a:solidFill>
                    <a:schemeClr val="tx2"/>
                  </a:solidFill>
                </a:rPr>
                <a:t>Prothrombin INR*</a:t>
              </a:r>
              <a:endParaRPr lang="de-DE" sz="1100" b="1" baseline="30000">
                <a:solidFill>
                  <a:schemeClr val="tx2"/>
                </a:solidFill>
              </a:endParaRPr>
            </a:p>
          </p:txBody>
        </p:sp>
        <p:grpSp>
          <p:nvGrpSpPr>
            <p:cNvPr id="2076" name="Gruppieren 2075">
              <a:extLst>
                <a:ext uri="{FF2B5EF4-FFF2-40B4-BE49-F238E27FC236}">
                  <a16:creationId xmlns:a16="http://schemas.microsoft.com/office/drawing/2014/main" id="{70C0DBBA-552E-1668-428F-F041DDCA5A4E}"/>
                </a:ext>
              </a:extLst>
            </p:cNvPr>
            <p:cNvGrpSpPr/>
            <p:nvPr/>
          </p:nvGrpSpPr>
          <p:grpSpPr>
            <a:xfrm flipV="1">
              <a:off x="4860882" y="3015005"/>
              <a:ext cx="45719" cy="288000"/>
              <a:chOff x="7950085" y="3199866"/>
              <a:chExt cx="45719" cy="166752"/>
            </a:xfrm>
          </p:grpSpPr>
          <p:cxnSp>
            <p:nvCxnSpPr>
              <p:cNvPr id="2277" name="Gerade Verbindung 2276">
                <a:extLst>
                  <a:ext uri="{FF2B5EF4-FFF2-40B4-BE49-F238E27FC236}">
                    <a16:creationId xmlns:a16="http://schemas.microsoft.com/office/drawing/2014/main" id="{C3A8469E-5FFB-E09F-6C52-CD5AF8699C73}"/>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78" name="Gerade Verbindung 2277">
                <a:extLst>
                  <a:ext uri="{FF2B5EF4-FFF2-40B4-BE49-F238E27FC236}">
                    <a16:creationId xmlns:a16="http://schemas.microsoft.com/office/drawing/2014/main" id="{9BA1C2AD-09C2-747E-A90D-51B4CA632F66}"/>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79" name="Gerade Verbindung 2278">
                <a:extLst>
                  <a:ext uri="{FF2B5EF4-FFF2-40B4-BE49-F238E27FC236}">
                    <a16:creationId xmlns:a16="http://schemas.microsoft.com/office/drawing/2014/main" id="{379754F8-06D8-9FC4-1A99-A6D4063CE091}"/>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077" name="Gruppieren 2076">
              <a:extLst>
                <a:ext uri="{FF2B5EF4-FFF2-40B4-BE49-F238E27FC236}">
                  <a16:creationId xmlns:a16="http://schemas.microsoft.com/office/drawing/2014/main" id="{E211E15D-757A-D68A-C50D-E7F5596095FA}"/>
                </a:ext>
              </a:extLst>
            </p:cNvPr>
            <p:cNvGrpSpPr/>
            <p:nvPr/>
          </p:nvGrpSpPr>
          <p:grpSpPr>
            <a:xfrm flipV="1">
              <a:off x="4591829" y="2946834"/>
              <a:ext cx="45719" cy="288000"/>
              <a:chOff x="7541436" y="4587909"/>
              <a:chExt cx="45719" cy="166752"/>
            </a:xfrm>
          </p:grpSpPr>
          <p:cxnSp>
            <p:nvCxnSpPr>
              <p:cNvPr id="2274" name="Gerade Verbindung 2273">
                <a:extLst>
                  <a:ext uri="{FF2B5EF4-FFF2-40B4-BE49-F238E27FC236}">
                    <a16:creationId xmlns:a16="http://schemas.microsoft.com/office/drawing/2014/main" id="{56F044B3-ACFD-1464-F8FF-A67E80F4B41D}"/>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75" name="Gerade Verbindung 2274">
                <a:extLst>
                  <a:ext uri="{FF2B5EF4-FFF2-40B4-BE49-F238E27FC236}">
                    <a16:creationId xmlns:a16="http://schemas.microsoft.com/office/drawing/2014/main" id="{1C29D1AB-8C78-2BAC-EE72-7C4FA3AB2BFB}"/>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76" name="Gerade Verbindung 2275">
                <a:extLst>
                  <a:ext uri="{FF2B5EF4-FFF2-40B4-BE49-F238E27FC236}">
                    <a16:creationId xmlns:a16="http://schemas.microsoft.com/office/drawing/2014/main" id="{909752A3-13EB-AB1C-E042-92DD3623A6D3}"/>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078" name="Gruppieren 2077">
              <a:extLst>
                <a:ext uri="{FF2B5EF4-FFF2-40B4-BE49-F238E27FC236}">
                  <a16:creationId xmlns:a16="http://schemas.microsoft.com/office/drawing/2014/main" id="{97BC04E4-48F1-812B-B590-2F219E3BDA6A}"/>
                </a:ext>
              </a:extLst>
            </p:cNvPr>
            <p:cNvGrpSpPr/>
            <p:nvPr/>
          </p:nvGrpSpPr>
          <p:grpSpPr>
            <a:xfrm flipV="1">
              <a:off x="4457728" y="2654758"/>
              <a:ext cx="45719" cy="576000"/>
              <a:chOff x="7357683" y="4539953"/>
              <a:chExt cx="45719" cy="166752"/>
            </a:xfrm>
          </p:grpSpPr>
          <p:cxnSp>
            <p:nvCxnSpPr>
              <p:cNvPr id="2271" name="Gerade Verbindung 2270">
                <a:extLst>
                  <a:ext uri="{FF2B5EF4-FFF2-40B4-BE49-F238E27FC236}">
                    <a16:creationId xmlns:a16="http://schemas.microsoft.com/office/drawing/2014/main" id="{2BE3D34B-83E1-4B45-C66B-752220A79F0E}"/>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72" name="Gerade Verbindung 2271">
                <a:extLst>
                  <a:ext uri="{FF2B5EF4-FFF2-40B4-BE49-F238E27FC236}">
                    <a16:creationId xmlns:a16="http://schemas.microsoft.com/office/drawing/2014/main" id="{BA388F13-BB43-E96F-251E-4C72045E6B13}"/>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73" name="Gerade Verbindung 2272">
                <a:extLst>
                  <a:ext uri="{FF2B5EF4-FFF2-40B4-BE49-F238E27FC236}">
                    <a16:creationId xmlns:a16="http://schemas.microsoft.com/office/drawing/2014/main" id="{A349D5A2-81A0-2849-67CB-EB98C5230E1B}"/>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080" name="Gruppieren 2079">
              <a:extLst>
                <a:ext uri="{FF2B5EF4-FFF2-40B4-BE49-F238E27FC236}">
                  <a16:creationId xmlns:a16="http://schemas.microsoft.com/office/drawing/2014/main" id="{10B13871-A3DB-388B-D9E5-2EE6141EF022}"/>
                </a:ext>
              </a:extLst>
            </p:cNvPr>
            <p:cNvGrpSpPr/>
            <p:nvPr/>
          </p:nvGrpSpPr>
          <p:grpSpPr>
            <a:xfrm flipV="1">
              <a:off x="3920913" y="3091465"/>
              <a:ext cx="45719" cy="216000"/>
              <a:chOff x="6870520" y="3326249"/>
              <a:chExt cx="45719" cy="439200"/>
            </a:xfrm>
          </p:grpSpPr>
          <p:cxnSp>
            <p:nvCxnSpPr>
              <p:cNvPr id="2265" name="Gerade Verbindung 2264">
                <a:extLst>
                  <a:ext uri="{FF2B5EF4-FFF2-40B4-BE49-F238E27FC236}">
                    <a16:creationId xmlns:a16="http://schemas.microsoft.com/office/drawing/2014/main" id="{D48BD607-43D3-DC0B-DE54-C4260639B7EF}"/>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66" name="Gerade Verbindung 2265">
                <a:extLst>
                  <a:ext uri="{FF2B5EF4-FFF2-40B4-BE49-F238E27FC236}">
                    <a16:creationId xmlns:a16="http://schemas.microsoft.com/office/drawing/2014/main" id="{0A885929-23D9-26DA-D7D3-7782338CE267}"/>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67" name="Gerade Verbindung 2266">
                <a:extLst>
                  <a:ext uri="{FF2B5EF4-FFF2-40B4-BE49-F238E27FC236}">
                    <a16:creationId xmlns:a16="http://schemas.microsoft.com/office/drawing/2014/main" id="{4C90E6BC-AB04-4DDF-D449-1C32E5057E87}"/>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cxnSp>
          <p:nvCxnSpPr>
            <p:cNvPr id="2081" name="Gerade Verbindung 2080">
              <a:extLst>
                <a:ext uri="{FF2B5EF4-FFF2-40B4-BE49-F238E27FC236}">
                  <a16:creationId xmlns:a16="http://schemas.microsoft.com/office/drawing/2014/main" id="{4A6E1CE4-C466-9576-32E5-8B79A93F304C}"/>
                </a:ext>
              </a:extLst>
            </p:cNvPr>
            <p:cNvCxnSpPr>
              <a:cxnSpLocks/>
            </p:cNvCxnSpPr>
            <p:nvPr/>
          </p:nvCxnSpPr>
          <p:spPr>
            <a:xfrm flipH="1">
              <a:off x="3779907" y="2868637"/>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82" name="Textfeld 2081">
              <a:extLst>
                <a:ext uri="{FF2B5EF4-FFF2-40B4-BE49-F238E27FC236}">
                  <a16:creationId xmlns:a16="http://schemas.microsoft.com/office/drawing/2014/main" id="{97683EE5-66D4-F164-4D83-7C34D4CD10BD}"/>
                </a:ext>
              </a:extLst>
            </p:cNvPr>
            <p:cNvSpPr txBox="1"/>
            <p:nvPr/>
          </p:nvSpPr>
          <p:spPr>
            <a:xfrm>
              <a:off x="4219337" y="3785499"/>
              <a:ext cx="952910" cy="724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500" err="1"/>
                <a:t>Wochen</a:t>
              </a:r>
              <a:r>
                <a:rPr lang="en-US" sz="500"/>
                <a:t> </a:t>
              </a:r>
              <a:r>
                <a:rPr lang="en-US" sz="500" err="1"/>
                <a:t>seit</a:t>
              </a:r>
              <a:r>
                <a:rPr lang="en-US" sz="500"/>
                <a:t> </a:t>
              </a:r>
              <a:r>
                <a:rPr lang="en-US" sz="500" err="1"/>
                <a:t>Randomisierung</a:t>
              </a:r>
              <a:endParaRPr lang="en-US" sz="500"/>
            </a:p>
          </p:txBody>
        </p:sp>
        <p:cxnSp>
          <p:nvCxnSpPr>
            <p:cNvPr id="2084" name="Gerade Verbindung 2083">
              <a:extLst>
                <a:ext uri="{FF2B5EF4-FFF2-40B4-BE49-F238E27FC236}">
                  <a16:creationId xmlns:a16="http://schemas.microsoft.com/office/drawing/2014/main" id="{6410FB05-F8F2-4B20-A024-DBC57A5F8B1E}"/>
                </a:ext>
              </a:extLst>
            </p:cNvPr>
            <p:cNvCxnSpPr>
              <a:cxnSpLocks/>
            </p:cNvCxnSpPr>
            <p:nvPr/>
          </p:nvCxnSpPr>
          <p:spPr>
            <a:xfrm>
              <a:off x="3804621" y="2491510"/>
              <a:ext cx="0" cy="112656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085" name="Gruppieren 2084">
              <a:extLst>
                <a:ext uri="{FF2B5EF4-FFF2-40B4-BE49-F238E27FC236}">
                  <a16:creationId xmlns:a16="http://schemas.microsoft.com/office/drawing/2014/main" id="{57229367-63F4-959E-EE01-16AC14534DE0}"/>
                </a:ext>
              </a:extLst>
            </p:cNvPr>
            <p:cNvGrpSpPr/>
            <p:nvPr/>
          </p:nvGrpSpPr>
          <p:grpSpPr>
            <a:xfrm>
              <a:off x="3572043" y="3544653"/>
              <a:ext cx="229114" cy="126125"/>
              <a:chOff x="6522683" y="4222472"/>
              <a:chExt cx="229114" cy="219130"/>
            </a:xfrm>
          </p:grpSpPr>
          <p:sp>
            <p:nvSpPr>
              <p:cNvPr id="2263" name="Textfeld 2262">
                <a:extLst>
                  <a:ext uri="{FF2B5EF4-FFF2-40B4-BE49-F238E27FC236}">
                    <a16:creationId xmlns:a16="http://schemas.microsoft.com/office/drawing/2014/main" id="{76677994-5DD7-885C-CE41-958137574DE3}"/>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500" b="0">
                    <a:solidFill>
                      <a:schemeClr val="bg1">
                        <a:lumMod val="50000"/>
                      </a:schemeClr>
                    </a:solidFill>
                    <a:latin typeface="Apis For Office"/>
                  </a:rPr>
                  <a:t>-0,10</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264" name="Gerade Verbindung 2263">
                <a:extLst>
                  <a:ext uri="{FF2B5EF4-FFF2-40B4-BE49-F238E27FC236}">
                    <a16:creationId xmlns:a16="http://schemas.microsoft.com/office/drawing/2014/main" id="{74F8FFDF-2D41-445C-A70D-A9CA6FA3727F}"/>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86" name="Gruppieren 2085">
              <a:extLst>
                <a:ext uri="{FF2B5EF4-FFF2-40B4-BE49-F238E27FC236}">
                  <a16:creationId xmlns:a16="http://schemas.microsoft.com/office/drawing/2014/main" id="{2BB7C350-D60C-51E1-6C5C-7B3A8C9F20EA}"/>
                </a:ext>
              </a:extLst>
            </p:cNvPr>
            <p:cNvGrpSpPr/>
            <p:nvPr/>
          </p:nvGrpSpPr>
          <p:grpSpPr>
            <a:xfrm>
              <a:off x="3572043" y="3171609"/>
              <a:ext cx="229114" cy="126125"/>
              <a:chOff x="6522683" y="4222472"/>
              <a:chExt cx="229114" cy="219130"/>
            </a:xfrm>
          </p:grpSpPr>
          <p:sp>
            <p:nvSpPr>
              <p:cNvPr id="2261" name="Textfeld 2260">
                <a:extLst>
                  <a:ext uri="{FF2B5EF4-FFF2-40B4-BE49-F238E27FC236}">
                    <a16:creationId xmlns:a16="http://schemas.microsoft.com/office/drawing/2014/main" id="{9075962B-BA56-6A8E-DBE9-76F9AA2ADBCD}"/>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500" b="0">
                    <a:solidFill>
                      <a:schemeClr val="bg1">
                        <a:lumMod val="50000"/>
                      </a:schemeClr>
                    </a:solidFill>
                    <a:latin typeface="Apis For Office"/>
                  </a:rPr>
                  <a:t>-0,05</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262" name="Gerade Verbindung 2261">
                <a:extLst>
                  <a:ext uri="{FF2B5EF4-FFF2-40B4-BE49-F238E27FC236}">
                    <a16:creationId xmlns:a16="http://schemas.microsoft.com/office/drawing/2014/main" id="{209C8941-883B-37D2-6151-3ED6669DC7D2}"/>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87" name="Gruppieren 2086">
              <a:extLst>
                <a:ext uri="{FF2B5EF4-FFF2-40B4-BE49-F238E27FC236}">
                  <a16:creationId xmlns:a16="http://schemas.microsoft.com/office/drawing/2014/main" id="{A579DCCC-CE6E-8BC6-3F4F-5E2BEF14C2AC}"/>
                </a:ext>
              </a:extLst>
            </p:cNvPr>
            <p:cNvGrpSpPr/>
            <p:nvPr/>
          </p:nvGrpSpPr>
          <p:grpSpPr>
            <a:xfrm>
              <a:off x="3572043" y="2798566"/>
              <a:ext cx="229114" cy="126125"/>
              <a:chOff x="6522683" y="4222472"/>
              <a:chExt cx="229114" cy="219130"/>
            </a:xfrm>
          </p:grpSpPr>
          <p:sp>
            <p:nvSpPr>
              <p:cNvPr id="2259" name="Textfeld 2258">
                <a:extLst>
                  <a:ext uri="{FF2B5EF4-FFF2-40B4-BE49-F238E27FC236}">
                    <a16:creationId xmlns:a16="http://schemas.microsoft.com/office/drawing/2014/main" id="{07768B38-06F1-4E9A-D92A-5C0FF54DC7C9}"/>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500" b="0">
                    <a:solidFill>
                      <a:schemeClr val="bg1">
                        <a:lumMod val="50000"/>
                      </a:schemeClr>
                    </a:solidFill>
                    <a:latin typeface="Apis For Office"/>
                  </a:rPr>
                  <a:t>0,00</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260" name="Gerade Verbindung 2259">
                <a:extLst>
                  <a:ext uri="{FF2B5EF4-FFF2-40B4-BE49-F238E27FC236}">
                    <a16:creationId xmlns:a16="http://schemas.microsoft.com/office/drawing/2014/main" id="{FBFDCB8D-B135-F213-99FC-B92B2B9C75F9}"/>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88" name="Gruppieren 2087">
              <a:extLst>
                <a:ext uri="{FF2B5EF4-FFF2-40B4-BE49-F238E27FC236}">
                  <a16:creationId xmlns:a16="http://schemas.microsoft.com/office/drawing/2014/main" id="{22312BD7-AA18-A36A-DB37-F26A8EFE361C}"/>
                </a:ext>
              </a:extLst>
            </p:cNvPr>
            <p:cNvGrpSpPr/>
            <p:nvPr/>
          </p:nvGrpSpPr>
          <p:grpSpPr>
            <a:xfrm>
              <a:off x="3572043" y="2425523"/>
              <a:ext cx="229114" cy="126125"/>
              <a:chOff x="6522683" y="4222472"/>
              <a:chExt cx="229114" cy="219130"/>
            </a:xfrm>
          </p:grpSpPr>
          <p:sp>
            <p:nvSpPr>
              <p:cNvPr id="2257" name="Textfeld 2256">
                <a:extLst>
                  <a:ext uri="{FF2B5EF4-FFF2-40B4-BE49-F238E27FC236}">
                    <a16:creationId xmlns:a16="http://schemas.microsoft.com/office/drawing/2014/main" id="{55A13917-D566-7503-FF50-B861B8087CF1}"/>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500" b="0">
                    <a:solidFill>
                      <a:schemeClr val="bg1">
                        <a:lumMod val="50000"/>
                      </a:schemeClr>
                    </a:solidFill>
                    <a:latin typeface="Apis For Office"/>
                  </a:rPr>
                  <a:t>0,05</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258" name="Gerade Verbindung 2257">
                <a:extLst>
                  <a:ext uri="{FF2B5EF4-FFF2-40B4-BE49-F238E27FC236}">
                    <a16:creationId xmlns:a16="http://schemas.microsoft.com/office/drawing/2014/main" id="{E7DE5E63-E6D7-0285-F98B-32DE142880D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89" name="Gruppieren 2088">
              <a:extLst>
                <a:ext uri="{FF2B5EF4-FFF2-40B4-BE49-F238E27FC236}">
                  <a16:creationId xmlns:a16="http://schemas.microsoft.com/office/drawing/2014/main" id="{C0054D40-BEF0-A5F5-AD93-B3B07AF1C9F3}"/>
                </a:ext>
              </a:extLst>
            </p:cNvPr>
            <p:cNvGrpSpPr/>
            <p:nvPr/>
          </p:nvGrpSpPr>
          <p:grpSpPr>
            <a:xfrm>
              <a:off x="3752248" y="3613666"/>
              <a:ext cx="1722816" cy="68368"/>
              <a:chOff x="6702888" y="4828062"/>
              <a:chExt cx="1722816" cy="118783"/>
            </a:xfrm>
          </p:grpSpPr>
          <p:sp>
            <p:nvSpPr>
              <p:cNvPr id="2247" name="Textfeld 2246">
                <a:extLst>
                  <a:ext uri="{FF2B5EF4-FFF2-40B4-BE49-F238E27FC236}">
                    <a16:creationId xmlns:a16="http://schemas.microsoft.com/office/drawing/2014/main" id="{C65C0813-086A-80DB-5073-D95330D1A7B2}"/>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0</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48" name="Textfeld 2247">
                <a:extLst>
                  <a:ext uri="{FF2B5EF4-FFF2-40B4-BE49-F238E27FC236}">
                    <a16:creationId xmlns:a16="http://schemas.microsoft.com/office/drawing/2014/main" id="{9EB138CC-C175-C91E-CD50-00FB2E4C1DED}"/>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8</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49" name="Textfeld 2248">
                <a:extLst>
                  <a:ext uri="{FF2B5EF4-FFF2-40B4-BE49-F238E27FC236}">
                    <a16:creationId xmlns:a16="http://schemas.microsoft.com/office/drawing/2014/main" id="{882087AD-B9D6-780E-DBF7-07AD7E65B53B}"/>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16</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0" name="Textfeld 2249">
                <a:extLst>
                  <a:ext uri="{FF2B5EF4-FFF2-40B4-BE49-F238E27FC236}">
                    <a16:creationId xmlns:a16="http://schemas.microsoft.com/office/drawing/2014/main" id="{5E7021D4-CA8B-4372-DEAD-C3F78CDA0B0D}"/>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24</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1" name="Textfeld 2250">
                <a:extLst>
                  <a:ext uri="{FF2B5EF4-FFF2-40B4-BE49-F238E27FC236}">
                    <a16:creationId xmlns:a16="http://schemas.microsoft.com/office/drawing/2014/main" id="{572E9F36-E237-ABBD-3D75-0A15754B9E3B}"/>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32</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2" name="Textfeld 2251">
                <a:extLst>
                  <a:ext uri="{FF2B5EF4-FFF2-40B4-BE49-F238E27FC236}">
                    <a16:creationId xmlns:a16="http://schemas.microsoft.com/office/drawing/2014/main" id="{11A1E022-C058-19A1-D0FB-521964805EA3}"/>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40</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3" name="Textfeld 2252">
                <a:extLst>
                  <a:ext uri="{FF2B5EF4-FFF2-40B4-BE49-F238E27FC236}">
                    <a16:creationId xmlns:a16="http://schemas.microsoft.com/office/drawing/2014/main" id="{C5052BD8-2046-4166-89A2-8CCAC549E9F8}"/>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48</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4" name="Textfeld 2253">
                <a:extLst>
                  <a:ext uri="{FF2B5EF4-FFF2-40B4-BE49-F238E27FC236}">
                    <a16:creationId xmlns:a16="http://schemas.microsoft.com/office/drawing/2014/main" id="{5C910FEB-E46A-2076-FB37-6F813F05ABFA}"/>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64</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5" name="Textfeld 2254">
                <a:extLst>
                  <a:ext uri="{FF2B5EF4-FFF2-40B4-BE49-F238E27FC236}">
                    <a16:creationId xmlns:a16="http://schemas.microsoft.com/office/drawing/2014/main" id="{0D6BF8BB-2AB7-E2F7-CEC4-5AFFED1F40E6}"/>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80</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256" name="Textfeld 2255">
                <a:extLst>
                  <a:ext uri="{FF2B5EF4-FFF2-40B4-BE49-F238E27FC236}">
                    <a16:creationId xmlns:a16="http://schemas.microsoft.com/office/drawing/2014/main" id="{1C10567B-FB91-F792-7FD8-0E359C2BC8B7}"/>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500" b="0">
                    <a:solidFill>
                      <a:schemeClr val="bg1">
                        <a:lumMod val="50000"/>
                      </a:schemeClr>
                    </a:solidFill>
                  </a:rPr>
                  <a:t>96</a:t>
                </a:r>
                <a:endParaRPr kumimoji="0" lang="en-US" sz="5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nvGrpSpPr>
            <p:cNvPr id="2091" name="Gruppieren 2090">
              <a:extLst>
                <a:ext uri="{FF2B5EF4-FFF2-40B4-BE49-F238E27FC236}">
                  <a16:creationId xmlns:a16="http://schemas.microsoft.com/office/drawing/2014/main" id="{D4E4EA11-17F1-9651-0D54-1ABB4881C54A}"/>
                </a:ext>
              </a:extLst>
            </p:cNvPr>
            <p:cNvGrpSpPr/>
            <p:nvPr/>
          </p:nvGrpSpPr>
          <p:grpSpPr>
            <a:xfrm>
              <a:off x="4190693" y="2509795"/>
              <a:ext cx="45719" cy="576000"/>
              <a:chOff x="7141333" y="3201575"/>
              <a:chExt cx="45719" cy="468000"/>
            </a:xfrm>
          </p:grpSpPr>
          <p:cxnSp>
            <p:nvCxnSpPr>
              <p:cNvPr id="2241" name="Gerade Verbindung 2240">
                <a:extLst>
                  <a:ext uri="{FF2B5EF4-FFF2-40B4-BE49-F238E27FC236}">
                    <a16:creationId xmlns:a16="http://schemas.microsoft.com/office/drawing/2014/main" id="{FD1E311C-BBCF-585E-363E-D95FC017B1C0}"/>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42" name="Gerade Verbindung 2241">
                <a:extLst>
                  <a:ext uri="{FF2B5EF4-FFF2-40B4-BE49-F238E27FC236}">
                    <a16:creationId xmlns:a16="http://schemas.microsoft.com/office/drawing/2014/main" id="{87AC37AA-25BA-08B4-D3BF-BD89CC27210A}"/>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43" name="Gerade Verbindung 2242">
                <a:extLst>
                  <a:ext uri="{FF2B5EF4-FFF2-40B4-BE49-F238E27FC236}">
                    <a16:creationId xmlns:a16="http://schemas.microsoft.com/office/drawing/2014/main" id="{2914054A-551D-6A77-54EC-79E60A4431C3}"/>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92" name="Gruppieren 2091">
              <a:extLst>
                <a:ext uri="{FF2B5EF4-FFF2-40B4-BE49-F238E27FC236}">
                  <a16:creationId xmlns:a16="http://schemas.microsoft.com/office/drawing/2014/main" id="{CCAD55DB-F4AC-E275-81C2-E9C8290D8BBE}"/>
                </a:ext>
              </a:extLst>
            </p:cNvPr>
            <p:cNvGrpSpPr/>
            <p:nvPr/>
          </p:nvGrpSpPr>
          <p:grpSpPr>
            <a:xfrm>
              <a:off x="4859849" y="2583834"/>
              <a:ext cx="45719" cy="432000"/>
              <a:chOff x="7950085" y="3199866"/>
              <a:chExt cx="45719" cy="166752"/>
            </a:xfrm>
          </p:grpSpPr>
          <p:cxnSp>
            <p:nvCxnSpPr>
              <p:cNvPr id="2238" name="Gerade Verbindung 2237">
                <a:extLst>
                  <a:ext uri="{FF2B5EF4-FFF2-40B4-BE49-F238E27FC236}">
                    <a16:creationId xmlns:a16="http://schemas.microsoft.com/office/drawing/2014/main" id="{753308C7-3A17-2206-BA8B-C2AF526885EF}"/>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9" name="Gerade Verbindung 2238">
                <a:extLst>
                  <a:ext uri="{FF2B5EF4-FFF2-40B4-BE49-F238E27FC236}">
                    <a16:creationId xmlns:a16="http://schemas.microsoft.com/office/drawing/2014/main" id="{C0982F02-4DAF-1512-A989-44DAAA805F31}"/>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40" name="Gerade Verbindung 2239">
                <a:extLst>
                  <a:ext uri="{FF2B5EF4-FFF2-40B4-BE49-F238E27FC236}">
                    <a16:creationId xmlns:a16="http://schemas.microsoft.com/office/drawing/2014/main" id="{64D07F5D-B20D-36D4-F811-858189263ADA}"/>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93" name="Gruppieren 2092">
              <a:extLst>
                <a:ext uri="{FF2B5EF4-FFF2-40B4-BE49-F238E27FC236}">
                  <a16:creationId xmlns:a16="http://schemas.microsoft.com/office/drawing/2014/main" id="{71A53D80-3655-45A8-FD07-18E9D9C9E9F5}"/>
                </a:ext>
              </a:extLst>
            </p:cNvPr>
            <p:cNvGrpSpPr/>
            <p:nvPr/>
          </p:nvGrpSpPr>
          <p:grpSpPr>
            <a:xfrm>
              <a:off x="5403821" y="2658050"/>
              <a:ext cx="22860" cy="360000"/>
              <a:chOff x="8354461" y="3447206"/>
              <a:chExt cx="22860" cy="166752"/>
            </a:xfrm>
          </p:grpSpPr>
          <p:cxnSp>
            <p:nvCxnSpPr>
              <p:cNvPr id="2235" name="Gerade Verbindung 2234">
                <a:extLst>
                  <a:ext uri="{FF2B5EF4-FFF2-40B4-BE49-F238E27FC236}">
                    <a16:creationId xmlns:a16="http://schemas.microsoft.com/office/drawing/2014/main" id="{F4E56FF1-AF21-5804-05E2-50E9DDAF80A4}"/>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6" name="Gerade Verbindung 2235">
                <a:extLst>
                  <a:ext uri="{FF2B5EF4-FFF2-40B4-BE49-F238E27FC236}">
                    <a16:creationId xmlns:a16="http://schemas.microsoft.com/office/drawing/2014/main" id="{9C3DE3C0-5660-309D-A790-6B06558AE7E2}"/>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7" name="Gerade Verbindung 2236">
                <a:extLst>
                  <a:ext uri="{FF2B5EF4-FFF2-40B4-BE49-F238E27FC236}">
                    <a16:creationId xmlns:a16="http://schemas.microsoft.com/office/drawing/2014/main" id="{22F4E6B3-6E88-5300-04EA-F0061FE49FEE}"/>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94" name="Gruppieren 2093">
              <a:extLst>
                <a:ext uri="{FF2B5EF4-FFF2-40B4-BE49-F238E27FC236}">
                  <a16:creationId xmlns:a16="http://schemas.microsoft.com/office/drawing/2014/main" id="{75E63CD9-F494-7EB5-29DC-F860F4275EC8}"/>
                </a:ext>
              </a:extLst>
            </p:cNvPr>
            <p:cNvGrpSpPr/>
            <p:nvPr/>
          </p:nvGrpSpPr>
          <p:grpSpPr>
            <a:xfrm>
              <a:off x="4456695" y="2508834"/>
              <a:ext cx="45719" cy="360000"/>
              <a:chOff x="7357683" y="4539953"/>
              <a:chExt cx="45719" cy="166752"/>
            </a:xfrm>
          </p:grpSpPr>
          <p:cxnSp>
            <p:nvCxnSpPr>
              <p:cNvPr id="2232" name="Gerade Verbindung 2231">
                <a:extLst>
                  <a:ext uri="{FF2B5EF4-FFF2-40B4-BE49-F238E27FC236}">
                    <a16:creationId xmlns:a16="http://schemas.microsoft.com/office/drawing/2014/main" id="{BCB45FEC-2FB3-741B-D55F-F1FF108645EB}"/>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3" name="Gerade Verbindung 2232">
                <a:extLst>
                  <a:ext uri="{FF2B5EF4-FFF2-40B4-BE49-F238E27FC236}">
                    <a16:creationId xmlns:a16="http://schemas.microsoft.com/office/drawing/2014/main" id="{990154CD-2CFB-0A34-A30E-9ED17D505433}"/>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4" name="Gerade Verbindung 2233">
                <a:extLst>
                  <a:ext uri="{FF2B5EF4-FFF2-40B4-BE49-F238E27FC236}">
                    <a16:creationId xmlns:a16="http://schemas.microsoft.com/office/drawing/2014/main" id="{E08B0F95-1C63-5646-B21E-A644264B2EB5}"/>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95" name="Gruppieren 2094">
              <a:extLst>
                <a:ext uri="{FF2B5EF4-FFF2-40B4-BE49-F238E27FC236}">
                  <a16:creationId xmlns:a16="http://schemas.microsoft.com/office/drawing/2014/main" id="{A177B85F-2E44-3C42-BC6F-05D02C83A3AC}"/>
                </a:ext>
              </a:extLst>
            </p:cNvPr>
            <p:cNvGrpSpPr/>
            <p:nvPr/>
          </p:nvGrpSpPr>
          <p:grpSpPr>
            <a:xfrm>
              <a:off x="4590796" y="2583971"/>
              <a:ext cx="45719" cy="284400"/>
              <a:chOff x="7541436" y="4587909"/>
              <a:chExt cx="45719" cy="166752"/>
            </a:xfrm>
          </p:grpSpPr>
          <p:cxnSp>
            <p:nvCxnSpPr>
              <p:cNvPr id="2229" name="Gerade Verbindung 2228">
                <a:extLst>
                  <a:ext uri="{FF2B5EF4-FFF2-40B4-BE49-F238E27FC236}">
                    <a16:creationId xmlns:a16="http://schemas.microsoft.com/office/drawing/2014/main" id="{04DE85F3-009B-213F-61CC-F6EE4BB6C958}"/>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0" name="Gerade Verbindung 2229">
                <a:extLst>
                  <a:ext uri="{FF2B5EF4-FFF2-40B4-BE49-F238E27FC236}">
                    <a16:creationId xmlns:a16="http://schemas.microsoft.com/office/drawing/2014/main" id="{D7F5D966-EB46-0A98-CE72-26847EC753A5}"/>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1" name="Gerade Verbindung 2230">
                <a:extLst>
                  <a:ext uri="{FF2B5EF4-FFF2-40B4-BE49-F238E27FC236}">
                    <a16:creationId xmlns:a16="http://schemas.microsoft.com/office/drawing/2014/main" id="{B06186EF-EDC3-6D47-E2C4-C8F338A14DE3}"/>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2102" name="Gerade Verbindung 2101">
              <a:extLst>
                <a:ext uri="{FF2B5EF4-FFF2-40B4-BE49-F238E27FC236}">
                  <a16:creationId xmlns:a16="http://schemas.microsoft.com/office/drawing/2014/main" id="{86F6A155-68FB-AA38-4B4E-1330F8ECF47A}"/>
                </a:ext>
              </a:extLst>
            </p:cNvPr>
            <p:cNvCxnSpPr>
              <a:cxnSpLocks/>
            </p:cNvCxnSpPr>
            <p:nvPr/>
          </p:nvCxnSpPr>
          <p:spPr>
            <a:xfrm>
              <a:off x="3873500" y="2865700"/>
              <a:ext cx="66675" cy="825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3" name="Gerade Verbindung 2102">
              <a:extLst>
                <a:ext uri="{FF2B5EF4-FFF2-40B4-BE49-F238E27FC236}">
                  <a16:creationId xmlns:a16="http://schemas.microsoft.com/office/drawing/2014/main" id="{3BD75AED-204B-BF16-7684-02924327A207}"/>
                </a:ext>
              </a:extLst>
            </p:cNvPr>
            <p:cNvCxnSpPr>
              <a:cxnSpLocks/>
            </p:cNvCxnSpPr>
            <p:nvPr/>
          </p:nvCxnSpPr>
          <p:spPr>
            <a:xfrm flipV="1">
              <a:off x="3943350" y="2872050"/>
              <a:ext cx="133350" cy="7302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4" name="Gerade Verbindung 2103">
              <a:extLst>
                <a:ext uri="{FF2B5EF4-FFF2-40B4-BE49-F238E27FC236}">
                  <a16:creationId xmlns:a16="http://schemas.microsoft.com/office/drawing/2014/main" id="{397D4B4F-A252-2517-06E2-B07CD26723F4}"/>
                </a:ext>
              </a:extLst>
            </p:cNvPr>
            <p:cNvCxnSpPr>
              <a:cxnSpLocks/>
            </p:cNvCxnSpPr>
            <p:nvPr/>
          </p:nvCxnSpPr>
          <p:spPr>
            <a:xfrm flipV="1">
              <a:off x="4073525" y="2795850"/>
              <a:ext cx="136525" cy="7302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6" name="Gerade Verbindung 2105">
              <a:extLst>
                <a:ext uri="{FF2B5EF4-FFF2-40B4-BE49-F238E27FC236}">
                  <a16:creationId xmlns:a16="http://schemas.microsoft.com/office/drawing/2014/main" id="{AE2CAEB8-41F9-89A9-3857-6E2229E1034B}"/>
                </a:ext>
              </a:extLst>
            </p:cNvPr>
            <p:cNvCxnSpPr>
              <a:cxnSpLocks/>
            </p:cNvCxnSpPr>
            <p:nvPr/>
          </p:nvCxnSpPr>
          <p:spPr>
            <a:xfrm>
              <a:off x="4613004" y="2801801"/>
              <a:ext cx="26653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7" name="Gerade Verbindung 2106">
              <a:extLst>
                <a:ext uri="{FF2B5EF4-FFF2-40B4-BE49-F238E27FC236}">
                  <a16:creationId xmlns:a16="http://schemas.microsoft.com/office/drawing/2014/main" id="{CCEB6302-C21C-C67C-2B37-B93FB2AB0DC7}"/>
                </a:ext>
              </a:extLst>
            </p:cNvPr>
            <p:cNvCxnSpPr>
              <a:cxnSpLocks/>
            </p:cNvCxnSpPr>
            <p:nvPr/>
          </p:nvCxnSpPr>
          <p:spPr>
            <a:xfrm>
              <a:off x="5150163" y="2723893"/>
              <a:ext cx="272737" cy="6560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108" name="Gruppieren 2107">
              <a:extLst>
                <a:ext uri="{FF2B5EF4-FFF2-40B4-BE49-F238E27FC236}">
                  <a16:creationId xmlns:a16="http://schemas.microsoft.com/office/drawing/2014/main" id="{E0F9BEF9-DE9F-801A-2932-280D271BAB15}"/>
                </a:ext>
              </a:extLst>
            </p:cNvPr>
            <p:cNvGrpSpPr/>
            <p:nvPr/>
          </p:nvGrpSpPr>
          <p:grpSpPr>
            <a:xfrm flipV="1">
              <a:off x="3919880" y="2799348"/>
              <a:ext cx="45719" cy="360000"/>
              <a:chOff x="6870520" y="3326249"/>
              <a:chExt cx="45719" cy="439200"/>
            </a:xfrm>
          </p:grpSpPr>
          <p:cxnSp>
            <p:nvCxnSpPr>
              <p:cNvPr id="2226" name="Gerade Verbindung 2225">
                <a:extLst>
                  <a:ext uri="{FF2B5EF4-FFF2-40B4-BE49-F238E27FC236}">
                    <a16:creationId xmlns:a16="http://schemas.microsoft.com/office/drawing/2014/main" id="{2ACCF71E-D096-CA9D-752A-E91423E904C0}"/>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27" name="Gerade Verbindung 2226">
                <a:extLst>
                  <a:ext uri="{FF2B5EF4-FFF2-40B4-BE49-F238E27FC236}">
                    <a16:creationId xmlns:a16="http://schemas.microsoft.com/office/drawing/2014/main" id="{C80C118C-1BC5-91A8-06B0-508CAB4A7C0E}"/>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28" name="Gerade Verbindung 2227">
                <a:extLst>
                  <a:ext uri="{FF2B5EF4-FFF2-40B4-BE49-F238E27FC236}">
                    <a16:creationId xmlns:a16="http://schemas.microsoft.com/office/drawing/2014/main" id="{2A21D062-3CE2-1D02-586E-DD764EB420EC}"/>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09" name="Gruppieren 2108">
              <a:extLst>
                <a:ext uri="{FF2B5EF4-FFF2-40B4-BE49-F238E27FC236}">
                  <a16:creationId xmlns:a16="http://schemas.microsoft.com/office/drawing/2014/main" id="{CA4263EA-8B8B-7530-8CA3-3C0AA64EEAA2}"/>
                </a:ext>
              </a:extLst>
            </p:cNvPr>
            <p:cNvGrpSpPr/>
            <p:nvPr/>
          </p:nvGrpSpPr>
          <p:grpSpPr>
            <a:xfrm flipV="1">
              <a:off x="4190693" y="2870726"/>
              <a:ext cx="45719" cy="576000"/>
              <a:chOff x="7141333" y="3201575"/>
              <a:chExt cx="45719" cy="468000"/>
            </a:xfrm>
          </p:grpSpPr>
          <p:cxnSp>
            <p:nvCxnSpPr>
              <p:cNvPr id="2223" name="Gerade Verbindung 2222">
                <a:extLst>
                  <a:ext uri="{FF2B5EF4-FFF2-40B4-BE49-F238E27FC236}">
                    <a16:creationId xmlns:a16="http://schemas.microsoft.com/office/drawing/2014/main" id="{5F143F8B-FDFB-F8FF-CB7B-768972137C93}"/>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24" name="Gerade Verbindung 2223">
                <a:extLst>
                  <a:ext uri="{FF2B5EF4-FFF2-40B4-BE49-F238E27FC236}">
                    <a16:creationId xmlns:a16="http://schemas.microsoft.com/office/drawing/2014/main" id="{003E4EBE-AF51-AA8F-777B-39B4312C8BFF}"/>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25" name="Gerade Verbindung 2224">
                <a:extLst>
                  <a:ext uri="{FF2B5EF4-FFF2-40B4-BE49-F238E27FC236}">
                    <a16:creationId xmlns:a16="http://schemas.microsoft.com/office/drawing/2014/main" id="{943A64C0-F78B-2B6D-3E94-CF75FE04ABA9}"/>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10" name="Gruppieren 2109">
              <a:extLst>
                <a:ext uri="{FF2B5EF4-FFF2-40B4-BE49-F238E27FC236}">
                  <a16:creationId xmlns:a16="http://schemas.microsoft.com/office/drawing/2014/main" id="{0D921B72-959B-FF2D-9007-79D79CE10670}"/>
                </a:ext>
              </a:extLst>
            </p:cNvPr>
            <p:cNvGrpSpPr/>
            <p:nvPr/>
          </p:nvGrpSpPr>
          <p:grpSpPr>
            <a:xfrm flipV="1">
              <a:off x="4859849" y="2650262"/>
              <a:ext cx="45719" cy="504000"/>
              <a:chOff x="7950085" y="3199866"/>
              <a:chExt cx="45719" cy="166752"/>
            </a:xfrm>
          </p:grpSpPr>
          <p:cxnSp>
            <p:nvCxnSpPr>
              <p:cNvPr id="2220" name="Gerade Verbindung 2219">
                <a:extLst>
                  <a:ext uri="{FF2B5EF4-FFF2-40B4-BE49-F238E27FC236}">
                    <a16:creationId xmlns:a16="http://schemas.microsoft.com/office/drawing/2014/main" id="{40BAA5CA-44F2-4684-8ECA-A4D34AC35CB6}"/>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21" name="Gerade Verbindung 2220">
                <a:extLst>
                  <a:ext uri="{FF2B5EF4-FFF2-40B4-BE49-F238E27FC236}">
                    <a16:creationId xmlns:a16="http://schemas.microsoft.com/office/drawing/2014/main" id="{CBC9B7E5-7485-6862-7F44-229B624F38A2}"/>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22" name="Gerade Verbindung 2221">
                <a:extLst>
                  <a:ext uri="{FF2B5EF4-FFF2-40B4-BE49-F238E27FC236}">
                    <a16:creationId xmlns:a16="http://schemas.microsoft.com/office/drawing/2014/main" id="{8A6BF7F5-34E0-6960-C39C-EA4CC2A99457}"/>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11" name="Gruppieren 2110">
              <a:extLst>
                <a:ext uri="{FF2B5EF4-FFF2-40B4-BE49-F238E27FC236}">
                  <a16:creationId xmlns:a16="http://schemas.microsoft.com/office/drawing/2014/main" id="{00397503-80B1-CA7B-D05E-D453AD1066E1}"/>
                </a:ext>
              </a:extLst>
            </p:cNvPr>
            <p:cNvGrpSpPr/>
            <p:nvPr/>
          </p:nvGrpSpPr>
          <p:grpSpPr>
            <a:xfrm flipV="1">
              <a:off x="5403821" y="3093115"/>
              <a:ext cx="22860" cy="208800"/>
              <a:chOff x="8354461" y="3447206"/>
              <a:chExt cx="22860" cy="166752"/>
            </a:xfrm>
          </p:grpSpPr>
          <p:cxnSp>
            <p:nvCxnSpPr>
              <p:cNvPr id="2217" name="Gerade Verbindung 2216">
                <a:extLst>
                  <a:ext uri="{FF2B5EF4-FFF2-40B4-BE49-F238E27FC236}">
                    <a16:creationId xmlns:a16="http://schemas.microsoft.com/office/drawing/2014/main" id="{D9555E30-8BC9-92ED-C431-5521E4BA0379}"/>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8" name="Gerade Verbindung 2217">
                <a:extLst>
                  <a:ext uri="{FF2B5EF4-FFF2-40B4-BE49-F238E27FC236}">
                    <a16:creationId xmlns:a16="http://schemas.microsoft.com/office/drawing/2014/main" id="{4A557460-6D95-AFC3-035A-0FA8F824E1B5}"/>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9" name="Gerade Verbindung 2218">
                <a:extLst>
                  <a:ext uri="{FF2B5EF4-FFF2-40B4-BE49-F238E27FC236}">
                    <a16:creationId xmlns:a16="http://schemas.microsoft.com/office/drawing/2014/main" id="{CAB9177C-5FB1-1991-0979-310E0F4E592D}"/>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12" name="Gruppieren 2111">
              <a:extLst>
                <a:ext uri="{FF2B5EF4-FFF2-40B4-BE49-F238E27FC236}">
                  <a16:creationId xmlns:a16="http://schemas.microsoft.com/office/drawing/2014/main" id="{CF1C4BC6-A3EF-1227-62BF-FB50C8AD4DA6}"/>
                </a:ext>
              </a:extLst>
            </p:cNvPr>
            <p:cNvGrpSpPr/>
            <p:nvPr/>
          </p:nvGrpSpPr>
          <p:grpSpPr>
            <a:xfrm flipV="1">
              <a:off x="4456695" y="2727560"/>
              <a:ext cx="45719" cy="576000"/>
              <a:chOff x="7357683" y="4539953"/>
              <a:chExt cx="45719" cy="166752"/>
            </a:xfrm>
          </p:grpSpPr>
          <p:cxnSp>
            <p:nvCxnSpPr>
              <p:cNvPr id="2214" name="Gerade Verbindung 2213">
                <a:extLst>
                  <a:ext uri="{FF2B5EF4-FFF2-40B4-BE49-F238E27FC236}">
                    <a16:creationId xmlns:a16="http://schemas.microsoft.com/office/drawing/2014/main" id="{7F9FAF62-912E-731E-B551-8552B7301B8F}"/>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5" name="Gerade Verbindung 2214">
                <a:extLst>
                  <a:ext uri="{FF2B5EF4-FFF2-40B4-BE49-F238E27FC236}">
                    <a16:creationId xmlns:a16="http://schemas.microsoft.com/office/drawing/2014/main" id="{E884F84C-8653-927F-C331-B753CBED9EF1}"/>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6" name="Gerade Verbindung 2215">
                <a:extLst>
                  <a:ext uri="{FF2B5EF4-FFF2-40B4-BE49-F238E27FC236}">
                    <a16:creationId xmlns:a16="http://schemas.microsoft.com/office/drawing/2014/main" id="{0E242142-85F0-F03A-065C-091CCBB7D688}"/>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13" name="Gruppieren 2112">
              <a:extLst>
                <a:ext uri="{FF2B5EF4-FFF2-40B4-BE49-F238E27FC236}">
                  <a16:creationId xmlns:a16="http://schemas.microsoft.com/office/drawing/2014/main" id="{B48B6569-E549-A50D-6C82-EA94700252A2}"/>
                </a:ext>
              </a:extLst>
            </p:cNvPr>
            <p:cNvGrpSpPr/>
            <p:nvPr/>
          </p:nvGrpSpPr>
          <p:grpSpPr>
            <a:xfrm flipV="1">
              <a:off x="4590796" y="2723893"/>
              <a:ext cx="45719" cy="432000"/>
              <a:chOff x="7541436" y="4587909"/>
              <a:chExt cx="45719" cy="166752"/>
            </a:xfrm>
          </p:grpSpPr>
          <p:cxnSp>
            <p:nvCxnSpPr>
              <p:cNvPr id="2211" name="Gerade Verbindung 2210">
                <a:extLst>
                  <a:ext uri="{FF2B5EF4-FFF2-40B4-BE49-F238E27FC236}">
                    <a16:creationId xmlns:a16="http://schemas.microsoft.com/office/drawing/2014/main" id="{23B7A0E9-7FD9-D052-81F4-013DCEB2861D}"/>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2" name="Gerade Verbindung 2211">
                <a:extLst>
                  <a:ext uri="{FF2B5EF4-FFF2-40B4-BE49-F238E27FC236}">
                    <a16:creationId xmlns:a16="http://schemas.microsoft.com/office/drawing/2014/main" id="{B2F1C199-EF5C-D2DB-B1D8-4156AF05FBFB}"/>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3" name="Gerade Verbindung 2212">
                <a:extLst>
                  <a:ext uri="{FF2B5EF4-FFF2-40B4-BE49-F238E27FC236}">
                    <a16:creationId xmlns:a16="http://schemas.microsoft.com/office/drawing/2014/main" id="{F9B6FBF7-0FFB-4371-7640-237ECE453498}"/>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2114" name="Rechteck 2113">
              <a:extLst>
                <a:ext uri="{FF2B5EF4-FFF2-40B4-BE49-F238E27FC236}">
                  <a16:creationId xmlns:a16="http://schemas.microsoft.com/office/drawing/2014/main" id="{D19C2C6F-6D22-A264-B403-21D9610CD4AA}"/>
                </a:ext>
              </a:extLst>
            </p:cNvPr>
            <p:cNvSpPr/>
            <p:nvPr/>
          </p:nvSpPr>
          <p:spPr>
            <a:xfrm flipV="1">
              <a:off x="4459931" y="2925788"/>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15" name="Rechteck 2114">
              <a:extLst>
                <a:ext uri="{FF2B5EF4-FFF2-40B4-BE49-F238E27FC236}">
                  <a16:creationId xmlns:a16="http://schemas.microsoft.com/office/drawing/2014/main" id="{6DCD68B6-9D6E-2663-6ACE-70477EFF858B}"/>
                </a:ext>
              </a:extLst>
            </p:cNvPr>
            <p:cNvSpPr/>
            <p:nvPr/>
          </p:nvSpPr>
          <p:spPr>
            <a:xfrm flipV="1">
              <a:off x="4601339" y="2930040"/>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16" name="Rechteck 2115">
              <a:extLst>
                <a:ext uri="{FF2B5EF4-FFF2-40B4-BE49-F238E27FC236}">
                  <a16:creationId xmlns:a16="http://schemas.microsoft.com/office/drawing/2014/main" id="{A0D19096-AC13-3D3A-0FDA-55BB3DD28C68}"/>
                </a:ext>
              </a:extLst>
            </p:cNvPr>
            <p:cNvSpPr/>
            <p:nvPr/>
          </p:nvSpPr>
          <p:spPr>
            <a:xfrm flipV="1">
              <a:off x="4864883" y="3071604"/>
              <a:ext cx="36000" cy="36000"/>
            </a:xfrm>
            <a:prstGeom prst="rect">
              <a:avLst/>
            </a:prstGeom>
            <a:solidFill>
              <a:srgbClr val="001965"/>
            </a:solidFill>
            <a:ln w="9525" cap="flat">
              <a:noFill/>
              <a:prstDash val="solid"/>
              <a:miter/>
            </a:ln>
          </p:spPr>
          <p:txBody>
            <a:bodyPr rtlCol="0" anchor="ctr"/>
            <a:lstStyle/>
            <a:p>
              <a:pPr algn="l"/>
              <a:endParaRPr lang="de-DE" sz="1600"/>
            </a:p>
          </p:txBody>
        </p:sp>
        <p:cxnSp>
          <p:nvCxnSpPr>
            <p:cNvPr id="2118" name="Gerade Verbindung 2117">
              <a:extLst>
                <a:ext uri="{FF2B5EF4-FFF2-40B4-BE49-F238E27FC236}">
                  <a16:creationId xmlns:a16="http://schemas.microsoft.com/office/drawing/2014/main" id="{59A80A7F-F9E8-C832-4BE3-401620E90777}"/>
                </a:ext>
              </a:extLst>
            </p:cNvPr>
            <p:cNvCxnSpPr>
              <a:cxnSpLocks/>
            </p:cNvCxnSpPr>
            <p:nvPr/>
          </p:nvCxnSpPr>
          <p:spPr>
            <a:xfrm>
              <a:off x="3866723" y="3010924"/>
              <a:ext cx="73808" cy="82009"/>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2018" name="Gruppieren 2017">
              <a:extLst>
                <a:ext uri="{FF2B5EF4-FFF2-40B4-BE49-F238E27FC236}">
                  <a16:creationId xmlns:a16="http://schemas.microsoft.com/office/drawing/2014/main" id="{43C0A611-0FCB-476D-1183-1BA57A721EEF}"/>
                </a:ext>
              </a:extLst>
            </p:cNvPr>
            <p:cNvGrpSpPr/>
            <p:nvPr/>
          </p:nvGrpSpPr>
          <p:grpSpPr>
            <a:xfrm>
              <a:off x="3851173" y="2654704"/>
              <a:ext cx="45719" cy="216000"/>
              <a:chOff x="6870520" y="3326249"/>
              <a:chExt cx="45719" cy="439200"/>
            </a:xfrm>
          </p:grpSpPr>
          <p:cxnSp>
            <p:nvCxnSpPr>
              <p:cNvPr id="2019" name="Gerade Verbindung 2018">
                <a:extLst>
                  <a:ext uri="{FF2B5EF4-FFF2-40B4-BE49-F238E27FC236}">
                    <a16:creationId xmlns:a16="http://schemas.microsoft.com/office/drawing/2014/main" id="{E266FBE3-FDEE-302E-6736-105D30CC5134}"/>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0" name="Gerade Verbindung 2019">
                <a:extLst>
                  <a:ext uri="{FF2B5EF4-FFF2-40B4-BE49-F238E27FC236}">
                    <a16:creationId xmlns:a16="http://schemas.microsoft.com/office/drawing/2014/main" id="{EDD5E9A4-8213-53E2-714B-24A771CEC207}"/>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2" name="Gerade Verbindung 2021">
                <a:extLst>
                  <a:ext uri="{FF2B5EF4-FFF2-40B4-BE49-F238E27FC236}">
                    <a16:creationId xmlns:a16="http://schemas.microsoft.com/office/drawing/2014/main" id="{F790F363-DB90-5B3E-3D4E-BC96F6D4CF5F}"/>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2119" name="Gerade Verbindung 2118">
              <a:extLst>
                <a:ext uri="{FF2B5EF4-FFF2-40B4-BE49-F238E27FC236}">
                  <a16:creationId xmlns:a16="http://schemas.microsoft.com/office/drawing/2014/main" id="{42850648-84A0-ECB2-4856-53E8A5E8AE7F}"/>
                </a:ext>
              </a:extLst>
            </p:cNvPr>
            <p:cNvCxnSpPr>
              <a:cxnSpLocks/>
            </p:cNvCxnSpPr>
            <p:nvPr/>
          </p:nvCxnSpPr>
          <p:spPr>
            <a:xfrm>
              <a:off x="3797015" y="2867409"/>
              <a:ext cx="69708" cy="14351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20" name="Gerade Verbindung 2119">
              <a:extLst>
                <a:ext uri="{FF2B5EF4-FFF2-40B4-BE49-F238E27FC236}">
                  <a16:creationId xmlns:a16="http://schemas.microsoft.com/office/drawing/2014/main" id="{BDCBF90A-7293-49A7-F069-241D5BAD5F60}"/>
                </a:ext>
              </a:extLst>
            </p:cNvPr>
            <p:cNvCxnSpPr>
              <a:cxnSpLocks/>
            </p:cNvCxnSpPr>
            <p:nvPr/>
          </p:nvCxnSpPr>
          <p:spPr>
            <a:xfrm>
              <a:off x="4473589" y="2941217"/>
              <a:ext cx="143516" cy="41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21" name="Gerade Verbindung 2120">
              <a:extLst>
                <a:ext uri="{FF2B5EF4-FFF2-40B4-BE49-F238E27FC236}">
                  <a16:creationId xmlns:a16="http://schemas.microsoft.com/office/drawing/2014/main" id="{A16FB6B1-8520-C131-9BC4-383AC9E50D72}"/>
                </a:ext>
              </a:extLst>
            </p:cNvPr>
            <p:cNvCxnSpPr>
              <a:cxnSpLocks/>
            </p:cNvCxnSpPr>
            <p:nvPr/>
          </p:nvCxnSpPr>
          <p:spPr>
            <a:xfrm>
              <a:off x="4875433" y="3088833"/>
              <a:ext cx="270630" cy="13531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22" name="Gerade Verbindung 2121">
              <a:extLst>
                <a:ext uri="{FF2B5EF4-FFF2-40B4-BE49-F238E27FC236}">
                  <a16:creationId xmlns:a16="http://schemas.microsoft.com/office/drawing/2014/main" id="{55F2AA6B-41B3-E78E-289D-B31FEB6BAC83}"/>
                </a:ext>
              </a:extLst>
            </p:cNvPr>
            <p:cNvCxnSpPr>
              <a:cxnSpLocks/>
            </p:cNvCxnSpPr>
            <p:nvPr/>
          </p:nvCxnSpPr>
          <p:spPr>
            <a:xfrm flipV="1">
              <a:off x="5150163" y="3092933"/>
              <a:ext cx="274730" cy="13121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24" name="Gerade Verbindung 2123">
              <a:extLst>
                <a:ext uri="{FF2B5EF4-FFF2-40B4-BE49-F238E27FC236}">
                  <a16:creationId xmlns:a16="http://schemas.microsoft.com/office/drawing/2014/main" id="{B1E0E85D-9880-3318-97C1-B54C97FBECE1}"/>
                </a:ext>
              </a:extLst>
            </p:cNvPr>
            <p:cNvCxnSpPr>
              <a:cxnSpLocks/>
            </p:cNvCxnSpPr>
            <p:nvPr/>
          </p:nvCxnSpPr>
          <p:spPr>
            <a:xfrm>
              <a:off x="4079946" y="3010924"/>
              <a:ext cx="127114" cy="13531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25" name="Gerade Verbindung 2124">
              <a:extLst>
                <a:ext uri="{FF2B5EF4-FFF2-40B4-BE49-F238E27FC236}">
                  <a16:creationId xmlns:a16="http://schemas.microsoft.com/office/drawing/2014/main" id="{30834464-4C45-E44C-491B-BEA5AC5261CF}"/>
                </a:ext>
              </a:extLst>
            </p:cNvPr>
            <p:cNvCxnSpPr>
              <a:cxnSpLocks/>
            </p:cNvCxnSpPr>
            <p:nvPr/>
          </p:nvCxnSpPr>
          <p:spPr>
            <a:xfrm>
              <a:off x="4346475" y="2945317"/>
              <a:ext cx="131215" cy="82009"/>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26" name="Gerade Verbindung 2125">
              <a:extLst>
                <a:ext uri="{FF2B5EF4-FFF2-40B4-BE49-F238E27FC236}">
                  <a16:creationId xmlns:a16="http://schemas.microsoft.com/office/drawing/2014/main" id="{DA6911CE-1193-89A1-A3BD-745CFC59170A}"/>
                </a:ext>
              </a:extLst>
            </p:cNvPr>
            <p:cNvCxnSpPr>
              <a:cxnSpLocks/>
            </p:cNvCxnSpPr>
            <p:nvPr/>
          </p:nvCxnSpPr>
          <p:spPr>
            <a:xfrm>
              <a:off x="4879534" y="2863308"/>
              <a:ext cx="270629" cy="29523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27" name="Gerade Verbindung 2126">
              <a:extLst>
                <a:ext uri="{FF2B5EF4-FFF2-40B4-BE49-F238E27FC236}">
                  <a16:creationId xmlns:a16="http://schemas.microsoft.com/office/drawing/2014/main" id="{8279FA3E-9FA9-0B55-F4A2-EC46F24DECC6}"/>
                </a:ext>
              </a:extLst>
            </p:cNvPr>
            <p:cNvCxnSpPr>
              <a:cxnSpLocks/>
            </p:cNvCxnSpPr>
            <p:nvPr/>
          </p:nvCxnSpPr>
          <p:spPr>
            <a:xfrm>
              <a:off x="5158364" y="3150339"/>
              <a:ext cx="274730" cy="4101"/>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28" name="Gerade Verbindung 2127">
              <a:extLst>
                <a:ext uri="{FF2B5EF4-FFF2-40B4-BE49-F238E27FC236}">
                  <a16:creationId xmlns:a16="http://schemas.microsoft.com/office/drawing/2014/main" id="{18CA877D-0AC2-42AF-AB5B-E965DDAEEF6C}"/>
                </a:ext>
              </a:extLst>
            </p:cNvPr>
            <p:cNvCxnSpPr>
              <a:cxnSpLocks/>
            </p:cNvCxnSpPr>
            <p:nvPr/>
          </p:nvCxnSpPr>
          <p:spPr>
            <a:xfrm>
              <a:off x="4473589" y="3019125"/>
              <a:ext cx="135315" cy="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32" name="Gerade Verbindung 2131">
              <a:extLst>
                <a:ext uri="{FF2B5EF4-FFF2-40B4-BE49-F238E27FC236}">
                  <a16:creationId xmlns:a16="http://schemas.microsoft.com/office/drawing/2014/main" id="{16FC92A6-22B6-5352-6799-CD04D8A0FA23}"/>
                </a:ext>
              </a:extLst>
            </p:cNvPr>
            <p:cNvCxnSpPr>
              <a:cxnSpLocks/>
            </p:cNvCxnSpPr>
            <p:nvPr/>
          </p:nvCxnSpPr>
          <p:spPr>
            <a:xfrm flipV="1">
              <a:off x="4211161" y="2933016"/>
              <a:ext cx="131214" cy="20502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2133" name="Gruppieren 2132">
              <a:extLst>
                <a:ext uri="{FF2B5EF4-FFF2-40B4-BE49-F238E27FC236}">
                  <a16:creationId xmlns:a16="http://schemas.microsoft.com/office/drawing/2014/main" id="{CFF32D3E-6815-B1F0-89D7-6EE74ECDB015}"/>
                </a:ext>
              </a:extLst>
            </p:cNvPr>
            <p:cNvGrpSpPr/>
            <p:nvPr/>
          </p:nvGrpSpPr>
          <p:grpSpPr>
            <a:xfrm flipV="1">
              <a:off x="3850299" y="2721438"/>
              <a:ext cx="45719" cy="435600"/>
              <a:chOff x="6870520" y="3326249"/>
              <a:chExt cx="45719" cy="439200"/>
            </a:xfrm>
          </p:grpSpPr>
          <p:cxnSp>
            <p:nvCxnSpPr>
              <p:cNvPr id="2208" name="Gerade Verbindung 2207">
                <a:extLst>
                  <a:ext uri="{FF2B5EF4-FFF2-40B4-BE49-F238E27FC236}">
                    <a16:creationId xmlns:a16="http://schemas.microsoft.com/office/drawing/2014/main" id="{1BC6C75B-1B0D-A246-DAA6-778A0523AFBD}"/>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09" name="Gerade Verbindung 2208">
                <a:extLst>
                  <a:ext uri="{FF2B5EF4-FFF2-40B4-BE49-F238E27FC236}">
                    <a16:creationId xmlns:a16="http://schemas.microsoft.com/office/drawing/2014/main" id="{F343F8CC-CE65-1CBE-C86A-721E017EFF62}"/>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10" name="Gerade Verbindung 2209">
                <a:extLst>
                  <a:ext uri="{FF2B5EF4-FFF2-40B4-BE49-F238E27FC236}">
                    <a16:creationId xmlns:a16="http://schemas.microsoft.com/office/drawing/2014/main" id="{3889790F-0F5D-6D3D-E8A5-2E3F6DD6FA68}"/>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34" name="Gruppieren 2133">
              <a:extLst>
                <a:ext uri="{FF2B5EF4-FFF2-40B4-BE49-F238E27FC236}">
                  <a16:creationId xmlns:a16="http://schemas.microsoft.com/office/drawing/2014/main" id="{516EC7A7-4FCC-AAE3-E699-3C9AF1A0B7F0}"/>
                </a:ext>
              </a:extLst>
            </p:cNvPr>
            <p:cNvGrpSpPr/>
            <p:nvPr/>
          </p:nvGrpSpPr>
          <p:grpSpPr>
            <a:xfrm>
              <a:off x="3849266" y="2868637"/>
              <a:ext cx="45719" cy="216000"/>
              <a:chOff x="6870520" y="3326249"/>
              <a:chExt cx="45719" cy="439200"/>
            </a:xfrm>
          </p:grpSpPr>
          <p:cxnSp>
            <p:nvCxnSpPr>
              <p:cNvPr id="2205" name="Gerade Verbindung 2204">
                <a:extLst>
                  <a:ext uri="{FF2B5EF4-FFF2-40B4-BE49-F238E27FC236}">
                    <a16:creationId xmlns:a16="http://schemas.microsoft.com/office/drawing/2014/main" id="{7AB69311-BF65-A4E8-51CF-14418FCAC314}"/>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6" name="Gerade Verbindung 2205">
                <a:extLst>
                  <a:ext uri="{FF2B5EF4-FFF2-40B4-BE49-F238E27FC236}">
                    <a16:creationId xmlns:a16="http://schemas.microsoft.com/office/drawing/2014/main" id="{49B98FC7-FCF1-6626-3FCA-22E44E896BB4}"/>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7" name="Gerade Verbindung 2206">
                <a:extLst>
                  <a:ext uri="{FF2B5EF4-FFF2-40B4-BE49-F238E27FC236}">
                    <a16:creationId xmlns:a16="http://schemas.microsoft.com/office/drawing/2014/main" id="{78CFD332-E97D-F085-FD4E-2619D3EFDBDB}"/>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09" name="Gruppieren 2008">
              <a:extLst>
                <a:ext uri="{FF2B5EF4-FFF2-40B4-BE49-F238E27FC236}">
                  <a16:creationId xmlns:a16="http://schemas.microsoft.com/office/drawing/2014/main" id="{265DD8AD-64D6-7AA6-BEB0-7F3A7EDC38B2}"/>
                </a:ext>
              </a:extLst>
            </p:cNvPr>
            <p:cNvGrpSpPr/>
            <p:nvPr/>
          </p:nvGrpSpPr>
          <p:grpSpPr>
            <a:xfrm>
              <a:off x="3849266" y="2795850"/>
              <a:ext cx="45719" cy="432000"/>
              <a:chOff x="3849266" y="1834870"/>
              <a:chExt cx="45719" cy="388800"/>
            </a:xfrm>
          </p:grpSpPr>
          <p:cxnSp>
            <p:nvCxnSpPr>
              <p:cNvPr id="2202" name="Gerade Verbindung 2201">
                <a:extLst>
                  <a:ext uri="{FF2B5EF4-FFF2-40B4-BE49-F238E27FC236}">
                    <a16:creationId xmlns:a16="http://schemas.microsoft.com/office/drawing/2014/main" id="{4C9C4C5A-F822-FD22-8DC8-8ECA87A39561}"/>
                  </a:ext>
                </a:extLst>
              </p:cNvPr>
              <p:cNvCxnSpPr>
                <a:cxnSpLocks/>
              </p:cNvCxnSpPr>
              <p:nvPr/>
            </p:nvCxnSpPr>
            <p:spPr>
              <a:xfrm>
                <a:off x="3872126" y="1834870"/>
                <a:ext cx="0" cy="3888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03" name="Gerade Verbindung 2202">
                <a:extLst>
                  <a:ext uri="{FF2B5EF4-FFF2-40B4-BE49-F238E27FC236}">
                    <a16:creationId xmlns:a16="http://schemas.microsoft.com/office/drawing/2014/main" id="{25B2C552-FA8F-F074-4A62-F41E9FF8FC9E}"/>
                  </a:ext>
                </a:extLst>
              </p:cNvPr>
              <p:cNvCxnSpPr>
                <a:cxnSpLocks/>
              </p:cNvCxnSpPr>
              <p:nvPr/>
            </p:nvCxnSpPr>
            <p:spPr>
              <a:xfrm flipV="1">
                <a:off x="3849266" y="1834870"/>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04" name="Gerade Verbindung 2203">
                <a:extLst>
                  <a:ext uri="{FF2B5EF4-FFF2-40B4-BE49-F238E27FC236}">
                    <a16:creationId xmlns:a16="http://schemas.microsoft.com/office/drawing/2014/main" id="{4C99E27D-C0C8-3ABE-670E-A8CF8DA70430}"/>
                  </a:ext>
                </a:extLst>
              </p:cNvPr>
              <p:cNvCxnSpPr>
                <a:cxnSpLocks/>
              </p:cNvCxnSpPr>
              <p:nvPr/>
            </p:nvCxnSpPr>
            <p:spPr>
              <a:xfrm flipV="1">
                <a:off x="3849266" y="2223670"/>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39" name="Gruppieren 2138">
              <a:extLst>
                <a:ext uri="{FF2B5EF4-FFF2-40B4-BE49-F238E27FC236}">
                  <a16:creationId xmlns:a16="http://schemas.microsoft.com/office/drawing/2014/main" id="{56F90A5C-B7B2-75B8-0751-F8FC2FD7335C}"/>
                </a:ext>
              </a:extLst>
            </p:cNvPr>
            <p:cNvGrpSpPr/>
            <p:nvPr/>
          </p:nvGrpSpPr>
          <p:grpSpPr>
            <a:xfrm flipV="1">
              <a:off x="4052727" y="2801484"/>
              <a:ext cx="45719" cy="424800"/>
              <a:chOff x="6870520" y="3326249"/>
              <a:chExt cx="45719" cy="439200"/>
            </a:xfrm>
          </p:grpSpPr>
          <p:cxnSp>
            <p:nvCxnSpPr>
              <p:cNvPr id="2199" name="Gerade Verbindung 2198">
                <a:extLst>
                  <a:ext uri="{FF2B5EF4-FFF2-40B4-BE49-F238E27FC236}">
                    <a16:creationId xmlns:a16="http://schemas.microsoft.com/office/drawing/2014/main" id="{331A6CBF-F35D-47D3-FCDA-DC805973A29D}"/>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00" name="Gerade Verbindung 2199">
                <a:extLst>
                  <a:ext uri="{FF2B5EF4-FFF2-40B4-BE49-F238E27FC236}">
                    <a16:creationId xmlns:a16="http://schemas.microsoft.com/office/drawing/2014/main" id="{C1EB4583-C186-1243-AC6A-B765ABD6F388}"/>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01" name="Gerade Verbindung 2200">
                <a:extLst>
                  <a:ext uri="{FF2B5EF4-FFF2-40B4-BE49-F238E27FC236}">
                    <a16:creationId xmlns:a16="http://schemas.microsoft.com/office/drawing/2014/main" id="{ACD004F6-AA4B-973D-25CB-1ABE0D9CF2A6}"/>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40" name="Gruppieren 2139">
              <a:extLst>
                <a:ext uri="{FF2B5EF4-FFF2-40B4-BE49-F238E27FC236}">
                  <a16:creationId xmlns:a16="http://schemas.microsoft.com/office/drawing/2014/main" id="{F813C322-4E55-3CD4-6E8A-1FDB899583D1}"/>
                </a:ext>
              </a:extLst>
            </p:cNvPr>
            <p:cNvGrpSpPr/>
            <p:nvPr/>
          </p:nvGrpSpPr>
          <p:grpSpPr>
            <a:xfrm>
              <a:off x="4051694" y="2654992"/>
              <a:ext cx="45719" cy="216000"/>
              <a:chOff x="6870520" y="3326249"/>
              <a:chExt cx="45719" cy="439200"/>
            </a:xfrm>
          </p:grpSpPr>
          <p:cxnSp>
            <p:nvCxnSpPr>
              <p:cNvPr id="2196" name="Gerade Verbindung 2195">
                <a:extLst>
                  <a:ext uri="{FF2B5EF4-FFF2-40B4-BE49-F238E27FC236}">
                    <a16:creationId xmlns:a16="http://schemas.microsoft.com/office/drawing/2014/main" id="{BCB5647D-0024-02A9-91DD-4987D78B08AF}"/>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7" name="Gerade Verbindung 2196">
                <a:extLst>
                  <a:ext uri="{FF2B5EF4-FFF2-40B4-BE49-F238E27FC236}">
                    <a16:creationId xmlns:a16="http://schemas.microsoft.com/office/drawing/2014/main" id="{0EAAE194-272E-482C-83E4-C6A0E0F2E1A1}"/>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8" name="Gerade Verbindung 2197">
                <a:extLst>
                  <a:ext uri="{FF2B5EF4-FFF2-40B4-BE49-F238E27FC236}">
                    <a16:creationId xmlns:a16="http://schemas.microsoft.com/office/drawing/2014/main" id="{F597E192-3FC3-AA61-A7B0-BA02BFE83E9E}"/>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142" name="Gruppieren 2141">
              <a:extLst>
                <a:ext uri="{FF2B5EF4-FFF2-40B4-BE49-F238E27FC236}">
                  <a16:creationId xmlns:a16="http://schemas.microsoft.com/office/drawing/2014/main" id="{AEB92C97-A1E4-744C-1B32-114E7FC4B5AA}"/>
                </a:ext>
              </a:extLst>
            </p:cNvPr>
            <p:cNvGrpSpPr/>
            <p:nvPr/>
          </p:nvGrpSpPr>
          <p:grpSpPr>
            <a:xfrm flipV="1">
              <a:off x="4051694" y="2943267"/>
              <a:ext cx="45719" cy="360000"/>
              <a:chOff x="6870520" y="3326249"/>
              <a:chExt cx="45719" cy="439200"/>
            </a:xfrm>
          </p:grpSpPr>
          <p:cxnSp>
            <p:nvCxnSpPr>
              <p:cNvPr id="2193" name="Gerade Verbindung 2192">
                <a:extLst>
                  <a:ext uri="{FF2B5EF4-FFF2-40B4-BE49-F238E27FC236}">
                    <a16:creationId xmlns:a16="http://schemas.microsoft.com/office/drawing/2014/main" id="{924314CA-6AF2-C5BA-D9A4-6194EB14BA41}"/>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94" name="Gerade Verbindung 2193">
                <a:extLst>
                  <a:ext uri="{FF2B5EF4-FFF2-40B4-BE49-F238E27FC236}">
                    <a16:creationId xmlns:a16="http://schemas.microsoft.com/office/drawing/2014/main" id="{7727096A-A215-D461-CCF2-D4F88BACF101}"/>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95" name="Gerade Verbindung 2194">
                <a:extLst>
                  <a:ext uri="{FF2B5EF4-FFF2-40B4-BE49-F238E27FC236}">
                    <a16:creationId xmlns:a16="http://schemas.microsoft.com/office/drawing/2014/main" id="{24F56F6F-BFA7-D76B-6203-13C9331B338C}"/>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2144" name="Rechteck 2143">
              <a:extLst>
                <a:ext uri="{FF2B5EF4-FFF2-40B4-BE49-F238E27FC236}">
                  <a16:creationId xmlns:a16="http://schemas.microsoft.com/office/drawing/2014/main" id="{49C914F3-5F46-356C-9D7A-F0A9AAFF6FDD}"/>
                </a:ext>
              </a:extLst>
            </p:cNvPr>
            <p:cNvSpPr/>
            <p:nvPr/>
          </p:nvSpPr>
          <p:spPr>
            <a:xfrm flipV="1">
              <a:off x="4055701" y="3074042"/>
              <a:ext cx="36000" cy="36000"/>
            </a:xfrm>
            <a:prstGeom prst="rect">
              <a:avLst/>
            </a:prstGeom>
            <a:solidFill>
              <a:srgbClr val="001965"/>
            </a:solidFill>
            <a:ln w="9525" cap="flat">
              <a:noFill/>
              <a:prstDash val="solid"/>
              <a:miter/>
            </a:ln>
          </p:spPr>
          <p:txBody>
            <a:bodyPr rtlCol="0" anchor="ctr"/>
            <a:lstStyle/>
            <a:p>
              <a:pPr algn="l"/>
              <a:endParaRPr lang="de-DE" sz="1600"/>
            </a:p>
          </p:txBody>
        </p:sp>
        <p:cxnSp>
          <p:nvCxnSpPr>
            <p:cNvPr id="2171" name="Gerade Verbindung 2170">
              <a:extLst>
                <a:ext uri="{FF2B5EF4-FFF2-40B4-BE49-F238E27FC236}">
                  <a16:creationId xmlns:a16="http://schemas.microsoft.com/office/drawing/2014/main" id="{B4516835-4720-6CB1-A269-71520C90544F}"/>
                </a:ext>
              </a:extLst>
            </p:cNvPr>
            <p:cNvCxnSpPr>
              <a:cxnSpLocks/>
            </p:cNvCxnSpPr>
            <p:nvPr/>
          </p:nvCxnSpPr>
          <p:spPr>
            <a:xfrm>
              <a:off x="4211161" y="2797701"/>
              <a:ext cx="131214" cy="143516"/>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145" name="Gruppieren 2144">
              <a:extLst>
                <a:ext uri="{FF2B5EF4-FFF2-40B4-BE49-F238E27FC236}">
                  <a16:creationId xmlns:a16="http://schemas.microsoft.com/office/drawing/2014/main" id="{A99BA6CC-0D8B-622C-36C4-EB3872C696BD}"/>
                </a:ext>
              </a:extLst>
            </p:cNvPr>
            <p:cNvGrpSpPr/>
            <p:nvPr/>
          </p:nvGrpSpPr>
          <p:grpSpPr>
            <a:xfrm flipV="1">
              <a:off x="4323683" y="2723893"/>
              <a:ext cx="45719" cy="432000"/>
              <a:chOff x="6870520" y="3326249"/>
              <a:chExt cx="45719" cy="439200"/>
            </a:xfrm>
          </p:grpSpPr>
          <p:cxnSp>
            <p:nvCxnSpPr>
              <p:cNvPr id="2190" name="Gerade Verbindung 2189">
                <a:extLst>
                  <a:ext uri="{FF2B5EF4-FFF2-40B4-BE49-F238E27FC236}">
                    <a16:creationId xmlns:a16="http://schemas.microsoft.com/office/drawing/2014/main" id="{DF31A6A6-A330-111E-8B8E-C2BE73EB68ED}"/>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91" name="Gerade Verbindung 2190">
                <a:extLst>
                  <a:ext uri="{FF2B5EF4-FFF2-40B4-BE49-F238E27FC236}">
                    <a16:creationId xmlns:a16="http://schemas.microsoft.com/office/drawing/2014/main" id="{48253B67-8E86-97CF-C247-4BF53BE76565}"/>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92" name="Gerade Verbindung 2191">
                <a:extLst>
                  <a:ext uri="{FF2B5EF4-FFF2-40B4-BE49-F238E27FC236}">
                    <a16:creationId xmlns:a16="http://schemas.microsoft.com/office/drawing/2014/main" id="{E55A3260-F546-2BF2-050E-358EA932126D}"/>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151" name="Gruppieren 2150">
              <a:extLst>
                <a:ext uri="{FF2B5EF4-FFF2-40B4-BE49-F238E27FC236}">
                  <a16:creationId xmlns:a16="http://schemas.microsoft.com/office/drawing/2014/main" id="{EB162444-FA41-4F76-F81A-5AA500CDCAF4}"/>
                </a:ext>
              </a:extLst>
            </p:cNvPr>
            <p:cNvGrpSpPr/>
            <p:nvPr/>
          </p:nvGrpSpPr>
          <p:grpSpPr>
            <a:xfrm>
              <a:off x="5131161" y="2511642"/>
              <a:ext cx="45719" cy="504000"/>
              <a:chOff x="7950085" y="3199866"/>
              <a:chExt cx="45719" cy="166752"/>
            </a:xfrm>
          </p:grpSpPr>
          <p:cxnSp>
            <p:nvCxnSpPr>
              <p:cNvPr id="2178" name="Gerade Verbindung 2177">
                <a:extLst>
                  <a:ext uri="{FF2B5EF4-FFF2-40B4-BE49-F238E27FC236}">
                    <a16:creationId xmlns:a16="http://schemas.microsoft.com/office/drawing/2014/main" id="{84132D79-90F6-6DFC-3290-EA113BF54909}"/>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9" name="Gerade Verbindung 2178">
                <a:extLst>
                  <a:ext uri="{FF2B5EF4-FFF2-40B4-BE49-F238E27FC236}">
                    <a16:creationId xmlns:a16="http://schemas.microsoft.com/office/drawing/2014/main" id="{9B8A033D-A2BD-71F9-44EE-E009E57D95B1}"/>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80" name="Gerade Verbindung 2179">
                <a:extLst>
                  <a:ext uri="{FF2B5EF4-FFF2-40B4-BE49-F238E27FC236}">
                    <a16:creationId xmlns:a16="http://schemas.microsoft.com/office/drawing/2014/main" id="{08A65CA5-F9C2-678E-C042-63363D491D33}"/>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2015" name="Gerade Verbindung 2014">
              <a:extLst>
                <a:ext uri="{FF2B5EF4-FFF2-40B4-BE49-F238E27FC236}">
                  <a16:creationId xmlns:a16="http://schemas.microsoft.com/office/drawing/2014/main" id="{7AC50690-3A12-346F-7F18-F77C438FC791}"/>
                </a:ext>
              </a:extLst>
            </p:cNvPr>
            <p:cNvCxnSpPr>
              <a:cxnSpLocks/>
            </p:cNvCxnSpPr>
            <p:nvPr/>
          </p:nvCxnSpPr>
          <p:spPr>
            <a:xfrm>
              <a:off x="3797015" y="2867409"/>
              <a:ext cx="73808" cy="69707"/>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grpSp>
          <p:nvGrpSpPr>
            <p:cNvPr id="2153" name="Gruppieren 2152">
              <a:extLst>
                <a:ext uri="{FF2B5EF4-FFF2-40B4-BE49-F238E27FC236}">
                  <a16:creationId xmlns:a16="http://schemas.microsoft.com/office/drawing/2014/main" id="{EE9B806E-8BC8-D966-95E0-62D5F2917715}"/>
                </a:ext>
              </a:extLst>
            </p:cNvPr>
            <p:cNvGrpSpPr/>
            <p:nvPr/>
          </p:nvGrpSpPr>
          <p:grpSpPr>
            <a:xfrm flipV="1">
              <a:off x="5131161" y="2943327"/>
              <a:ext cx="45719" cy="504000"/>
              <a:chOff x="7950085" y="3199866"/>
              <a:chExt cx="45719" cy="166752"/>
            </a:xfrm>
          </p:grpSpPr>
          <p:cxnSp>
            <p:nvCxnSpPr>
              <p:cNvPr id="2175" name="Gerade Verbindung 2174">
                <a:extLst>
                  <a:ext uri="{FF2B5EF4-FFF2-40B4-BE49-F238E27FC236}">
                    <a16:creationId xmlns:a16="http://schemas.microsoft.com/office/drawing/2014/main" id="{2BCD6089-DD62-D786-11DD-012E1FC6AC77}"/>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76" name="Gerade Verbindung 2175">
                <a:extLst>
                  <a:ext uri="{FF2B5EF4-FFF2-40B4-BE49-F238E27FC236}">
                    <a16:creationId xmlns:a16="http://schemas.microsoft.com/office/drawing/2014/main" id="{088D850B-6AF2-59FE-6DB9-BAB27369B49B}"/>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77" name="Gerade Verbindung 2176">
                <a:extLst>
                  <a:ext uri="{FF2B5EF4-FFF2-40B4-BE49-F238E27FC236}">
                    <a16:creationId xmlns:a16="http://schemas.microsoft.com/office/drawing/2014/main" id="{6AB408D2-F9E4-D8C1-90F5-D0A9B0E19A92}"/>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2117" name="Rechteck 2116">
              <a:extLst>
                <a:ext uri="{FF2B5EF4-FFF2-40B4-BE49-F238E27FC236}">
                  <a16:creationId xmlns:a16="http://schemas.microsoft.com/office/drawing/2014/main" id="{1CB35F44-C93C-F5BE-7560-7448200E38D8}"/>
                </a:ext>
              </a:extLst>
            </p:cNvPr>
            <p:cNvSpPr/>
            <p:nvPr/>
          </p:nvSpPr>
          <p:spPr>
            <a:xfrm flipV="1">
              <a:off x="5408322" y="3077379"/>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57" name="Oval 2156">
              <a:extLst>
                <a:ext uri="{FF2B5EF4-FFF2-40B4-BE49-F238E27FC236}">
                  <a16:creationId xmlns:a16="http://schemas.microsoft.com/office/drawing/2014/main" id="{A6623698-016A-71AE-C239-64613ACCA69B}"/>
                </a:ext>
              </a:extLst>
            </p:cNvPr>
            <p:cNvSpPr/>
            <p:nvPr/>
          </p:nvSpPr>
          <p:spPr>
            <a:xfrm flipV="1">
              <a:off x="3787754" y="285098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54" name="Rechteck 2153">
              <a:extLst>
                <a:ext uri="{FF2B5EF4-FFF2-40B4-BE49-F238E27FC236}">
                  <a16:creationId xmlns:a16="http://schemas.microsoft.com/office/drawing/2014/main" id="{02C62197-AB9E-EA9B-16CF-D17CB5E8D7BB}"/>
                </a:ext>
              </a:extLst>
            </p:cNvPr>
            <p:cNvSpPr/>
            <p:nvPr/>
          </p:nvSpPr>
          <p:spPr>
            <a:xfrm flipV="1">
              <a:off x="5136195" y="3212413"/>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31" name="Rechteck 2130">
              <a:extLst>
                <a:ext uri="{FF2B5EF4-FFF2-40B4-BE49-F238E27FC236}">
                  <a16:creationId xmlns:a16="http://schemas.microsoft.com/office/drawing/2014/main" id="{C3430BB5-6210-2846-ECB3-0DC2C06C21EF}"/>
                </a:ext>
              </a:extLst>
            </p:cNvPr>
            <p:cNvSpPr/>
            <p:nvPr/>
          </p:nvSpPr>
          <p:spPr>
            <a:xfrm flipV="1">
              <a:off x="3923887" y="3074042"/>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38" name="Rechteck 2137">
              <a:extLst>
                <a:ext uri="{FF2B5EF4-FFF2-40B4-BE49-F238E27FC236}">
                  <a16:creationId xmlns:a16="http://schemas.microsoft.com/office/drawing/2014/main" id="{2ADFB8E2-808A-F465-DC4B-D783F9D66E18}"/>
                </a:ext>
              </a:extLst>
            </p:cNvPr>
            <p:cNvSpPr/>
            <p:nvPr/>
          </p:nvSpPr>
          <p:spPr>
            <a:xfrm flipV="1">
              <a:off x="3853273" y="2993513"/>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58" name="Rechteck 2157">
              <a:extLst>
                <a:ext uri="{FF2B5EF4-FFF2-40B4-BE49-F238E27FC236}">
                  <a16:creationId xmlns:a16="http://schemas.microsoft.com/office/drawing/2014/main" id="{F79F1331-C672-4028-C8DB-D1EBF622DD87}"/>
                </a:ext>
              </a:extLst>
            </p:cNvPr>
            <p:cNvSpPr/>
            <p:nvPr/>
          </p:nvSpPr>
          <p:spPr>
            <a:xfrm flipV="1">
              <a:off x="3787754" y="2850637"/>
              <a:ext cx="36000" cy="36000"/>
            </a:xfrm>
            <a:prstGeom prst="rect">
              <a:avLst/>
            </a:prstGeom>
            <a:solidFill>
              <a:srgbClr val="001965"/>
            </a:solidFill>
            <a:ln w="9525" cap="flat">
              <a:noFill/>
              <a:prstDash val="solid"/>
              <a:miter/>
            </a:ln>
          </p:spPr>
          <p:txBody>
            <a:bodyPr rtlCol="0" anchor="ctr"/>
            <a:lstStyle/>
            <a:p>
              <a:pPr algn="l"/>
              <a:endParaRPr lang="de-DE" sz="1600"/>
            </a:p>
          </p:txBody>
        </p:sp>
        <p:cxnSp>
          <p:nvCxnSpPr>
            <p:cNvPr id="2010" name="Gerade Verbindung 2009">
              <a:extLst>
                <a:ext uri="{FF2B5EF4-FFF2-40B4-BE49-F238E27FC236}">
                  <a16:creationId xmlns:a16="http://schemas.microsoft.com/office/drawing/2014/main" id="{12429C04-0DDE-FA29-0F31-EF205F98A497}"/>
                </a:ext>
              </a:extLst>
            </p:cNvPr>
            <p:cNvCxnSpPr>
              <a:cxnSpLocks/>
            </p:cNvCxnSpPr>
            <p:nvPr/>
          </p:nvCxnSpPr>
          <p:spPr>
            <a:xfrm>
              <a:off x="3862622" y="2937116"/>
              <a:ext cx="90210" cy="8201"/>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59" name="Gerade Verbindung 2158">
              <a:extLst>
                <a:ext uri="{FF2B5EF4-FFF2-40B4-BE49-F238E27FC236}">
                  <a16:creationId xmlns:a16="http://schemas.microsoft.com/office/drawing/2014/main" id="{A1A1DA14-7E15-4AA6-CA0E-576B1E48E172}"/>
                </a:ext>
              </a:extLst>
            </p:cNvPr>
            <p:cNvCxnSpPr>
              <a:cxnSpLocks/>
            </p:cNvCxnSpPr>
            <p:nvPr/>
          </p:nvCxnSpPr>
          <p:spPr>
            <a:xfrm>
              <a:off x="4617105" y="2937116"/>
              <a:ext cx="262429" cy="147616"/>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60" name="Gerade Verbindung 2159">
              <a:extLst>
                <a:ext uri="{FF2B5EF4-FFF2-40B4-BE49-F238E27FC236}">
                  <a16:creationId xmlns:a16="http://schemas.microsoft.com/office/drawing/2014/main" id="{40E22EF3-73B3-3146-19BC-63605798CF7F}"/>
                </a:ext>
              </a:extLst>
            </p:cNvPr>
            <p:cNvCxnSpPr>
              <a:cxnSpLocks/>
            </p:cNvCxnSpPr>
            <p:nvPr/>
          </p:nvCxnSpPr>
          <p:spPr>
            <a:xfrm flipV="1">
              <a:off x="4342375" y="2937116"/>
              <a:ext cx="131214" cy="4101"/>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61" name="Gerade Verbindung 2160">
              <a:extLst>
                <a:ext uri="{FF2B5EF4-FFF2-40B4-BE49-F238E27FC236}">
                  <a16:creationId xmlns:a16="http://schemas.microsoft.com/office/drawing/2014/main" id="{4428B03C-3FC5-9D8A-2AB9-EB8647E75A3E}"/>
                </a:ext>
              </a:extLst>
            </p:cNvPr>
            <p:cNvCxnSpPr>
              <a:cxnSpLocks/>
            </p:cNvCxnSpPr>
            <p:nvPr/>
          </p:nvCxnSpPr>
          <p:spPr>
            <a:xfrm>
              <a:off x="4071745" y="3092933"/>
              <a:ext cx="135315" cy="53306"/>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62" name="Gerade Verbindung 2161">
              <a:extLst>
                <a:ext uri="{FF2B5EF4-FFF2-40B4-BE49-F238E27FC236}">
                  <a16:creationId xmlns:a16="http://schemas.microsoft.com/office/drawing/2014/main" id="{B98E9511-F35C-8F0A-C6AC-9CE102317A6A}"/>
                </a:ext>
              </a:extLst>
            </p:cNvPr>
            <p:cNvCxnSpPr>
              <a:cxnSpLocks/>
            </p:cNvCxnSpPr>
            <p:nvPr/>
          </p:nvCxnSpPr>
          <p:spPr>
            <a:xfrm>
              <a:off x="3936430" y="3088833"/>
              <a:ext cx="131215" cy="41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63" name="Gerade Verbindung 2162">
              <a:extLst>
                <a:ext uri="{FF2B5EF4-FFF2-40B4-BE49-F238E27FC236}">
                  <a16:creationId xmlns:a16="http://schemas.microsoft.com/office/drawing/2014/main" id="{C8E30B7C-D31E-5E04-DF15-DC16F2A56D89}"/>
                </a:ext>
              </a:extLst>
            </p:cNvPr>
            <p:cNvCxnSpPr>
              <a:cxnSpLocks/>
            </p:cNvCxnSpPr>
            <p:nvPr/>
          </p:nvCxnSpPr>
          <p:spPr>
            <a:xfrm flipV="1">
              <a:off x="4621205" y="2871509"/>
              <a:ext cx="262429" cy="143516"/>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66" name="Gerade Verbindung 2165">
              <a:extLst>
                <a:ext uri="{FF2B5EF4-FFF2-40B4-BE49-F238E27FC236}">
                  <a16:creationId xmlns:a16="http://schemas.microsoft.com/office/drawing/2014/main" id="{D2A55482-E8F9-3CEF-6633-5B392198C1D5}"/>
                </a:ext>
              </a:extLst>
            </p:cNvPr>
            <p:cNvCxnSpPr>
              <a:cxnSpLocks/>
            </p:cNvCxnSpPr>
            <p:nvPr/>
          </p:nvCxnSpPr>
          <p:spPr>
            <a:xfrm flipV="1">
              <a:off x="4207060" y="2941217"/>
              <a:ext cx="135315" cy="21322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167" name="Gerade Verbindung 2166">
              <a:extLst>
                <a:ext uri="{FF2B5EF4-FFF2-40B4-BE49-F238E27FC236}">
                  <a16:creationId xmlns:a16="http://schemas.microsoft.com/office/drawing/2014/main" id="{B9FE73B3-46DC-49CA-C99D-7CC89AA3F5ED}"/>
                </a:ext>
              </a:extLst>
            </p:cNvPr>
            <p:cNvCxnSpPr>
              <a:cxnSpLocks/>
            </p:cNvCxnSpPr>
            <p:nvPr/>
          </p:nvCxnSpPr>
          <p:spPr>
            <a:xfrm>
              <a:off x="3936430" y="2941217"/>
              <a:ext cx="139416" cy="77908"/>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2129" name="Oval 2128">
              <a:extLst>
                <a:ext uri="{FF2B5EF4-FFF2-40B4-BE49-F238E27FC236}">
                  <a16:creationId xmlns:a16="http://schemas.microsoft.com/office/drawing/2014/main" id="{1A7C9264-9EF9-DE28-9EFB-9F56AD1DB117}"/>
                </a:ext>
              </a:extLst>
            </p:cNvPr>
            <p:cNvSpPr/>
            <p:nvPr/>
          </p:nvSpPr>
          <p:spPr>
            <a:xfrm flipV="1">
              <a:off x="5408322" y="313452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30" name="Oval 2129">
              <a:extLst>
                <a:ext uri="{FF2B5EF4-FFF2-40B4-BE49-F238E27FC236}">
                  <a16:creationId xmlns:a16="http://schemas.microsoft.com/office/drawing/2014/main" id="{F86D9A7F-0E84-8666-7EC6-B8318AAC62BE}"/>
                </a:ext>
              </a:extLst>
            </p:cNvPr>
            <p:cNvSpPr/>
            <p:nvPr/>
          </p:nvSpPr>
          <p:spPr>
            <a:xfrm flipV="1">
              <a:off x="4459931" y="299803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37" name="Oval 2136">
              <a:extLst>
                <a:ext uri="{FF2B5EF4-FFF2-40B4-BE49-F238E27FC236}">
                  <a16:creationId xmlns:a16="http://schemas.microsoft.com/office/drawing/2014/main" id="{9DEB9FEE-4FA5-A4F1-E856-163E5EA6FFA0}"/>
                </a:ext>
              </a:extLst>
            </p:cNvPr>
            <p:cNvSpPr/>
            <p:nvPr/>
          </p:nvSpPr>
          <p:spPr>
            <a:xfrm flipV="1">
              <a:off x="3853273" y="292007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43" name="Oval 2142">
              <a:extLst>
                <a:ext uri="{FF2B5EF4-FFF2-40B4-BE49-F238E27FC236}">
                  <a16:creationId xmlns:a16="http://schemas.microsoft.com/office/drawing/2014/main" id="{BF766076-FCDF-CB82-D012-E554650D12AA}"/>
                </a:ext>
              </a:extLst>
            </p:cNvPr>
            <p:cNvSpPr/>
            <p:nvPr/>
          </p:nvSpPr>
          <p:spPr>
            <a:xfrm flipV="1">
              <a:off x="4055701" y="299184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55" name="Oval 2154">
              <a:extLst>
                <a:ext uri="{FF2B5EF4-FFF2-40B4-BE49-F238E27FC236}">
                  <a16:creationId xmlns:a16="http://schemas.microsoft.com/office/drawing/2014/main" id="{3D389D0A-2F27-AF3A-AC61-0E87F08E890D}"/>
                </a:ext>
              </a:extLst>
            </p:cNvPr>
            <p:cNvSpPr/>
            <p:nvPr/>
          </p:nvSpPr>
          <p:spPr>
            <a:xfrm flipV="1">
              <a:off x="5136195" y="3133013"/>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64" name="Oval 2163">
              <a:extLst>
                <a:ext uri="{FF2B5EF4-FFF2-40B4-BE49-F238E27FC236}">
                  <a16:creationId xmlns:a16="http://schemas.microsoft.com/office/drawing/2014/main" id="{A87AC57F-243C-8B2A-8E7C-D02A5C9403CE}"/>
                </a:ext>
              </a:extLst>
            </p:cNvPr>
            <p:cNvSpPr/>
            <p:nvPr/>
          </p:nvSpPr>
          <p:spPr>
            <a:xfrm flipV="1">
              <a:off x="4597753" y="299064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096" name="Raute 2095">
              <a:extLst>
                <a:ext uri="{FF2B5EF4-FFF2-40B4-BE49-F238E27FC236}">
                  <a16:creationId xmlns:a16="http://schemas.microsoft.com/office/drawing/2014/main" id="{2EBA1881-00D8-4DFD-673F-AA0A28730DBF}"/>
                </a:ext>
              </a:extLst>
            </p:cNvPr>
            <p:cNvSpPr/>
            <p:nvPr/>
          </p:nvSpPr>
          <p:spPr>
            <a:xfrm>
              <a:off x="3920712" y="2919438"/>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65" name="Oval 2164">
              <a:extLst>
                <a:ext uri="{FF2B5EF4-FFF2-40B4-BE49-F238E27FC236}">
                  <a16:creationId xmlns:a16="http://schemas.microsoft.com/office/drawing/2014/main" id="{A8619226-81FF-5F7D-A562-11C38DC2D7E7}"/>
                </a:ext>
              </a:extLst>
            </p:cNvPr>
            <p:cNvSpPr/>
            <p:nvPr/>
          </p:nvSpPr>
          <p:spPr>
            <a:xfrm flipV="1">
              <a:off x="4864883" y="284315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68" name="Oval 2167">
              <a:extLst>
                <a:ext uri="{FF2B5EF4-FFF2-40B4-BE49-F238E27FC236}">
                  <a16:creationId xmlns:a16="http://schemas.microsoft.com/office/drawing/2014/main" id="{74ACB9D7-6F1F-B7C4-0BC9-8235B390B153}"/>
                </a:ext>
              </a:extLst>
            </p:cNvPr>
            <p:cNvSpPr/>
            <p:nvPr/>
          </p:nvSpPr>
          <p:spPr>
            <a:xfrm flipV="1">
              <a:off x="3923887" y="292687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47" name="Raute 2146">
              <a:extLst>
                <a:ext uri="{FF2B5EF4-FFF2-40B4-BE49-F238E27FC236}">
                  <a16:creationId xmlns:a16="http://schemas.microsoft.com/office/drawing/2014/main" id="{37717E10-2954-56B0-76C6-1299660B6E90}"/>
                </a:ext>
              </a:extLst>
            </p:cNvPr>
            <p:cNvSpPr/>
            <p:nvPr/>
          </p:nvSpPr>
          <p:spPr>
            <a:xfrm>
              <a:off x="4323482" y="2925234"/>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69" name="Oval 2168">
              <a:extLst>
                <a:ext uri="{FF2B5EF4-FFF2-40B4-BE49-F238E27FC236}">
                  <a16:creationId xmlns:a16="http://schemas.microsoft.com/office/drawing/2014/main" id="{6EE6B102-4F57-1181-1FDF-14CAC5876958}"/>
                </a:ext>
              </a:extLst>
            </p:cNvPr>
            <p:cNvSpPr/>
            <p:nvPr/>
          </p:nvSpPr>
          <p:spPr>
            <a:xfrm flipV="1">
              <a:off x="4194475" y="312635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sp>
          <p:nvSpPr>
            <p:cNvPr id="2170" name="Oval 2169">
              <a:extLst>
                <a:ext uri="{FF2B5EF4-FFF2-40B4-BE49-F238E27FC236}">
                  <a16:creationId xmlns:a16="http://schemas.microsoft.com/office/drawing/2014/main" id="{6D59D4A8-8E55-D216-E48C-509CE07B4F4C}"/>
                </a:ext>
              </a:extLst>
            </p:cNvPr>
            <p:cNvSpPr/>
            <p:nvPr/>
          </p:nvSpPr>
          <p:spPr>
            <a:xfrm flipV="1">
              <a:off x="4326657" y="292687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sz="1600"/>
            </a:p>
          </p:txBody>
        </p:sp>
        <p:cxnSp>
          <p:nvCxnSpPr>
            <p:cNvPr id="2172" name="Gerade Verbindung 2171">
              <a:extLst>
                <a:ext uri="{FF2B5EF4-FFF2-40B4-BE49-F238E27FC236}">
                  <a16:creationId xmlns:a16="http://schemas.microsoft.com/office/drawing/2014/main" id="{FEDED80D-6C98-680C-108C-FEC9B4F18B79}"/>
                </a:ext>
              </a:extLst>
            </p:cNvPr>
            <p:cNvCxnSpPr>
              <a:cxnSpLocks/>
            </p:cNvCxnSpPr>
            <p:nvPr/>
          </p:nvCxnSpPr>
          <p:spPr>
            <a:xfrm flipV="1">
              <a:off x="4342375" y="2789500"/>
              <a:ext cx="139415" cy="15171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3" name="Gerade Verbindung 2172">
              <a:extLst>
                <a:ext uri="{FF2B5EF4-FFF2-40B4-BE49-F238E27FC236}">
                  <a16:creationId xmlns:a16="http://schemas.microsoft.com/office/drawing/2014/main" id="{1DB210FB-C8D6-7A8B-E8FF-70C1739A52B4}"/>
                </a:ext>
              </a:extLst>
            </p:cNvPr>
            <p:cNvCxnSpPr>
              <a:cxnSpLocks/>
            </p:cNvCxnSpPr>
            <p:nvPr/>
          </p:nvCxnSpPr>
          <p:spPr>
            <a:xfrm>
              <a:off x="4477690" y="2789500"/>
              <a:ext cx="139415" cy="820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4" name="Gerade Verbindung 2173">
              <a:extLst>
                <a:ext uri="{FF2B5EF4-FFF2-40B4-BE49-F238E27FC236}">
                  <a16:creationId xmlns:a16="http://schemas.microsoft.com/office/drawing/2014/main" id="{2E9DEA79-CC75-6ABD-4587-CACC19A55980}"/>
                </a:ext>
              </a:extLst>
            </p:cNvPr>
            <p:cNvCxnSpPr>
              <a:cxnSpLocks/>
            </p:cNvCxnSpPr>
            <p:nvPr/>
          </p:nvCxnSpPr>
          <p:spPr>
            <a:xfrm flipV="1">
              <a:off x="4879534" y="2732094"/>
              <a:ext cx="274730" cy="6970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49" name="Rechteck 2148">
              <a:extLst>
                <a:ext uri="{FF2B5EF4-FFF2-40B4-BE49-F238E27FC236}">
                  <a16:creationId xmlns:a16="http://schemas.microsoft.com/office/drawing/2014/main" id="{2AE38BC3-36E4-89F9-DFF4-B41FC47FD557}"/>
                </a:ext>
              </a:extLst>
            </p:cNvPr>
            <p:cNvSpPr/>
            <p:nvPr/>
          </p:nvSpPr>
          <p:spPr>
            <a:xfrm flipV="1">
              <a:off x="4326657" y="2925788"/>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156" name="Rechteck 2155">
              <a:extLst>
                <a:ext uri="{FF2B5EF4-FFF2-40B4-BE49-F238E27FC236}">
                  <a16:creationId xmlns:a16="http://schemas.microsoft.com/office/drawing/2014/main" id="{4771E502-D42A-17EF-CCF9-24445955BB83}"/>
                </a:ext>
              </a:extLst>
            </p:cNvPr>
            <p:cNvSpPr/>
            <p:nvPr/>
          </p:nvSpPr>
          <p:spPr>
            <a:xfrm flipV="1">
              <a:off x="4194475" y="3130313"/>
              <a:ext cx="36000" cy="36000"/>
            </a:xfrm>
            <a:prstGeom prst="rect">
              <a:avLst/>
            </a:prstGeom>
            <a:solidFill>
              <a:srgbClr val="001965"/>
            </a:solidFill>
            <a:ln w="9525" cap="flat">
              <a:noFill/>
              <a:prstDash val="solid"/>
              <a:miter/>
            </a:ln>
          </p:spPr>
          <p:txBody>
            <a:bodyPr rtlCol="0" anchor="ctr"/>
            <a:lstStyle/>
            <a:p>
              <a:pPr algn="l"/>
              <a:endParaRPr lang="de-DE" sz="1600"/>
            </a:p>
          </p:txBody>
        </p:sp>
        <p:sp>
          <p:nvSpPr>
            <p:cNvPr id="2097" name="Raute 2096">
              <a:extLst>
                <a:ext uri="{FF2B5EF4-FFF2-40B4-BE49-F238E27FC236}">
                  <a16:creationId xmlns:a16="http://schemas.microsoft.com/office/drawing/2014/main" id="{9EBC4612-366F-503C-7B15-7610C2E3F2D7}"/>
                </a:ext>
              </a:extLst>
            </p:cNvPr>
            <p:cNvSpPr/>
            <p:nvPr/>
          </p:nvSpPr>
          <p:spPr>
            <a:xfrm>
              <a:off x="4191300" y="2768687"/>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098" name="Raute 2097">
              <a:extLst>
                <a:ext uri="{FF2B5EF4-FFF2-40B4-BE49-F238E27FC236}">
                  <a16:creationId xmlns:a16="http://schemas.microsoft.com/office/drawing/2014/main" id="{75AE4676-698B-9900-A328-2DA1ABD9DC7D}"/>
                </a:ext>
              </a:extLst>
            </p:cNvPr>
            <p:cNvSpPr/>
            <p:nvPr/>
          </p:nvSpPr>
          <p:spPr>
            <a:xfrm>
              <a:off x="4456756" y="2766243"/>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099" name="Raute 2098">
              <a:extLst>
                <a:ext uri="{FF2B5EF4-FFF2-40B4-BE49-F238E27FC236}">
                  <a16:creationId xmlns:a16="http://schemas.microsoft.com/office/drawing/2014/main" id="{7092851E-1541-99DD-79E5-D71A30F250A8}"/>
                </a:ext>
              </a:extLst>
            </p:cNvPr>
            <p:cNvSpPr/>
            <p:nvPr/>
          </p:nvSpPr>
          <p:spPr>
            <a:xfrm>
              <a:off x="4594578" y="2774187"/>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00" name="Raute 2099">
              <a:extLst>
                <a:ext uri="{FF2B5EF4-FFF2-40B4-BE49-F238E27FC236}">
                  <a16:creationId xmlns:a16="http://schemas.microsoft.com/office/drawing/2014/main" id="{C7F20F58-02AF-BC22-3700-FCE66E8A85D9}"/>
                </a:ext>
              </a:extLst>
            </p:cNvPr>
            <p:cNvSpPr/>
            <p:nvPr/>
          </p:nvSpPr>
          <p:spPr>
            <a:xfrm>
              <a:off x="4861708" y="2782250"/>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01" name="Raute 2100">
              <a:extLst>
                <a:ext uri="{FF2B5EF4-FFF2-40B4-BE49-F238E27FC236}">
                  <a16:creationId xmlns:a16="http://schemas.microsoft.com/office/drawing/2014/main" id="{0F09D79F-909F-38C7-3504-A40E00ED9E4E}"/>
                </a:ext>
              </a:extLst>
            </p:cNvPr>
            <p:cNvSpPr/>
            <p:nvPr/>
          </p:nvSpPr>
          <p:spPr>
            <a:xfrm>
              <a:off x="5405147" y="2766243"/>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35" name="Raute 2134">
              <a:extLst>
                <a:ext uri="{FF2B5EF4-FFF2-40B4-BE49-F238E27FC236}">
                  <a16:creationId xmlns:a16="http://schemas.microsoft.com/office/drawing/2014/main" id="{A2B3D378-E374-7784-9A61-B6EA8AF17EB1}"/>
                </a:ext>
              </a:extLst>
            </p:cNvPr>
            <p:cNvSpPr/>
            <p:nvPr/>
          </p:nvSpPr>
          <p:spPr>
            <a:xfrm>
              <a:off x="3853273" y="2842768"/>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41" name="Raute 2140">
              <a:extLst>
                <a:ext uri="{FF2B5EF4-FFF2-40B4-BE49-F238E27FC236}">
                  <a16:creationId xmlns:a16="http://schemas.microsoft.com/office/drawing/2014/main" id="{71F8E6FA-0608-5EC0-870A-AA8AF1EBDFFB}"/>
                </a:ext>
              </a:extLst>
            </p:cNvPr>
            <p:cNvSpPr/>
            <p:nvPr/>
          </p:nvSpPr>
          <p:spPr>
            <a:xfrm>
              <a:off x="4055701" y="2847666"/>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sp>
          <p:nvSpPr>
            <p:cNvPr id="2152" name="Raute 2151">
              <a:extLst>
                <a:ext uri="{FF2B5EF4-FFF2-40B4-BE49-F238E27FC236}">
                  <a16:creationId xmlns:a16="http://schemas.microsoft.com/office/drawing/2014/main" id="{BFA04762-B240-E3F3-3D7D-0525161A1E81}"/>
                </a:ext>
              </a:extLst>
            </p:cNvPr>
            <p:cNvSpPr/>
            <p:nvPr/>
          </p:nvSpPr>
          <p:spPr>
            <a:xfrm>
              <a:off x="5133020" y="2705855"/>
              <a:ext cx="43200" cy="43200"/>
            </a:xfrm>
            <a:prstGeom prst="diamond">
              <a:avLst/>
            </a:prstGeom>
            <a:solidFill>
              <a:schemeClr val="bg1">
                <a:lumMod val="65000"/>
              </a:schemeClr>
            </a:solidFill>
            <a:ln w="9525" cap="flat">
              <a:noFill/>
              <a:prstDash val="solid"/>
              <a:miter/>
            </a:ln>
          </p:spPr>
          <p:txBody>
            <a:bodyPr rtlCol="0" anchor="ctr"/>
            <a:lstStyle/>
            <a:p>
              <a:pPr algn="l"/>
              <a:endParaRPr lang="de-DE" sz="1600"/>
            </a:p>
          </p:txBody>
        </p:sp>
        <p:grpSp>
          <p:nvGrpSpPr>
            <p:cNvPr id="2075" name="Gruppieren 2074">
              <a:extLst>
                <a:ext uri="{FF2B5EF4-FFF2-40B4-BE49-F238E27FC236}">
                  <a16:creationId xmlns:a16="http://schemas.microsoft.com/office/drawing/2014/main" id="{74F70AC3-605D-E0FC-95C0-3E3CEBE03674}"/>
                </a:ext>
              </a:extLst>
            </p:cNvPr>
            <p:cNvGrpSpPr/>
            <p:nvPr/>
          </p:nvGrpSpPr>
          <p:grpSpPr>
            <a:xfrm flipV="1">
              <a:off x="5404854" y="2946834"/>
              <a:ext cx="22860" cy="432000"/>
              <a:chOff x="8354461" y="3447206"/>
              <a:chExt cx="22860" cy="166752"/>
            </a:xfrm>
          </p:grpSpPr>
          <p:cxnSp>
            <p:nvCxnSpPr>
              <p:cNvPr id="2280" name="Gerade Verbindung 2279">
                <a:extLst>
                  <a:ext uri="{FF2B5EF4-FFF2-40B4-BE49-F238E27FC236}">
                    <a16:creationId xmlns:a16="http://schemas.microsoft.com/office/drawing/2014/main" id="{FEED8652-225E-E6DE-B8A1-6505E631E9B5}"/>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81" name="Gerade Verbindung 2280">
                <a:extLst>
                  <a:ext uri="{FF2B5EF4-FFF2-40B4-BE49-F238E27FC236}">
                    <a16:creationId xmlns:a16="http://schemas.microsoft.com/office/drawing/2014/main" id="{47E41F74-7801-7501-25A7-6A51E125DE6A}"/>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282" name="Gerade Verbindung 2281">
                <a:extLst>
                  <a:ext uri="{FF2B5EF4-FFF2-40B4-BE49-F238E27FC236}">
                    <a16:creationId xmlns:a16="http://schemas.microsoft.com/office/drawing/2014/main" id="{7CAC3D50-DCD6-A28F-5A24-E763C425C1AB}"/>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grpSp>
        <p:nvGrpSpPr>
          <p:cNvPr id="966" name="Gruppieren 965">
            <a:extLst>
              <a:ext uri="{FF2B5EF4-FFF2-40B4-BE49-F238E27FC236}">
                <a16:creationId xmlns:a16="http://schemas.microsoft.com/office/drawing/2014/main" id="{71279072-B85D-FAE5-B96D-04A889D48C55}"/>
              </a:ext>
            </a:extLst>
          </p:cNvPr>
          <p:cNvGrpSpPr/>
          <p:nvPr/>
        </p:nvGrpSpPr>
        <p:grpSpPr>
          <a:xfrm>
            <a:off x="7415197" y="2283144"/>
            <a:ext cx="952910" cy="281942"/>
            <a:chOff x="7021493" y="2505383"/>
            <a:chExt cx="952910" cy="328373"/>
          </a:xfrm>
        </p:grpSpPr>
        <p:sp>
          <p:nvSpPr>
            <p:cNvPr id="1279" name="Inhaltsplatzhalter 2">
              <a:extLst>
                <a:ext uri="{FF2B5EF4-FFF2-40B4-BE49-F238E27FC236}">
                  <a16:creationId xmlns:a16="http://schemas.microsoft.com/office/drawing/2014/main" id="{59F04604-4B1C-0A93-D665-EA7294CB804B}"/>
                </a:ext>
              </a:extLst>
            </p:cNvPr>
            <p:cNvSpPr txBox="1">
              <a:spLocks/>
            </p:cNvSpPr>
            <p:nvPr/>
          </p:nvSpPr>
          <p:spPr>
            <a:xfrm>
              <a:off x="7098201" y="2505383"/>
              <a:ext cx="835672" cy="214099"/>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solidFill>
                    <a:schemeClr val="tx2"/>
                  </a:solidFill>
                </a:rPr>
                <a:t>AST (U/L)*</a:t>
              </a:r>
              <a:endParaRPr lang="de-DE" sz="1100" b="1" baseline="30000">
                <a:solidFill>
                  <a:schemeClr val="tx2"/>
                </a:solidFill>
              </a:endParaRPr>
            </a:p>
          </p:txBody>
        </p:sp>
        <p:sp>
          <p:nvSpPr>
            <p:cNvPr id="1280" name="Textfeld 1279">
              <a:extLst>
                <a:ext uri="{FF2B5EF4-FFF2-40B4-BE49-F238E27FC236}">
                  <a16:creationId xmlns:a16="http://schemas.microsoft.com/office/drawing/2014/main" id="{A76EAFFF-8198-2EAF-C7B0-5BA44B2A3E8D}"/>
                </a:ext>
              </a:extLst>
            </p:cNvPr>
            <p:cNvSpPr txBox="1"/>
            <p:nvPr/>
          </p:nvSpPr>
          <p:spPr>
            <a:xfrm>
              <a:off x="7021493" y="2707946"/>
              <a:ext cx="952910" cy="125810"/>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a:solidFill>
                    <a:schemeClr val="tx2"/>
                  </a:solidFill>
                </a:rPr>
                <a:t>(Baseline 36-38U/L))</a:t>
              </a:r>
            </a:p>
          </p:txBody>
        </p:sp>
      </p:grpSp>
      <p:grpSp>
        <p:nvGrpSpPr>
          <p:cNvPr id="2632" name="Gruppieren 2631">
            <a:extLst>
              <a:ext uri="{FF2B5EF4-FFF2-40B4-BE49-F238E27FC236}">
                <a16:creationId xmlns:a16="http://schemas.microsoft.com/office/drawing/2014/main" id="{10CB6F5D-C712-1B8E-0490-DE26940EEA90}"/>
              </a:ext>
            </a:extLst>
          </p:cNvPr>
          <p:cNvGrpSpPr/>
          <p:nvPr/>
        </p:nvGrpSpPr>
        <p:grpSpPr>
          <a:xfrm>
            <a:off x="6916387" y="2465561"/>
            <a:ext cx="2249667" cy="1432387"/>
            <a:chOff x="6418676" y="2379223"/>
            <a:chExt cx="2249667" cy="1432387"/>
          </a:xfrm>
        </p:grpSpPr>
        <p:cxnSp>
          <p:nvCxnSpPr>
            <p:cNvPr id="1113" name="Gerade Verbindung 1112">
              <a:extLst>
                <a:ext uri="{FF2B5EF4-FFF2-40B4-BE49-F238E27FC236}">
                  <a16:creationId xmlns:a16="http://schemas.microsoft.com/office/drawing/2014/main" id="{5DDA9B37-D10C-FDBF-5D33-64FBF27C04F1}"/>
                </a:ext>
              </a:extLst>
            </p:cNvPr>
            <p:cNvCxnSpPr>
              <a:cxnSpLocks/>
            </p:cNvCxnSpPr>
            <p:nvPr/>
          </p:nvCxnSpPr>
          <p:spPr>
            <a:xfrm flipH="1">
              <a:off x="6626540" y="2669393"/>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14" name="Textfeld 1113">
              <a:extLst>
                <a:ext uri="{FF2B5EF4-FFF2-40B4-BE49-F238E27FC236}">
                  <a16:creationId xmlns:a16="http://schemas.microsoft.com/office/drawing/2014/main" id="{F390E33E-C236-01CD-BB8D-D8CD99EF5A2B}"/>
                </a:ext>
              </a:extLst>
            </p:cNvPr>
            <p:cNvSpPr txBox="1"/>
            <p:nvPr/>
          </p:nvSpPr>
          <p:spPr>
            <a:xfrm>
              <a:off x="7065970" y="3739197"/>
              <a:ext cx="952910" cy="724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err="1"/>
                <a:t>Wochen</a:t>
              </a:r>
              <a:r>
                <a:rPr lang="en-US"/>
                <a:t> </a:t>
              </a:r>
              <a:r>
                <a:rPr lang="en-US" err="1"/>
                <a:t>seit</a:t>
              </a:r>
              <a:r>
                <a:rPr lang="en-US"/>
                <a:t> </a:t>
              </a:r>
              <a:r>
                <a:rPr lang="en-US" err="1"/>
                <a:t>Randomisierung</a:t>
              </a:r>
              <a:endParaRPr lang="en-US"/>
            </a:p>
          </p:txBody>
        </p:sp>
        <p:cxnSp>
          <p:nvCxnSpPr>
            <p:cNvPr id="1236" name="Gerade Verbindung 1235">
              <a:extLst>
                <a:ext uri="{FF2B5EF4-FFF2-40B4-BE49-F238E27FC236}">
                  <a16:creationId xmlns:a16="http://schemas.microsoft.com/office/drawing/2014/main" id="{2A8C62A7-AE6A-7756-0189-C41C07104419}"/>
                </a:ext>
              </a:extLst>
            </p:cNvPr>
            <p:cNvCxnSpPr>
              <a:cxnSpLocks/>
            </p:cNvCxnSpPr>
            <p:nvPr/>
          </p:nvCxnSpPr>
          <p:spPr>
            <a:xfrm>
              <a:off x="6651254" y="2445209"/>
              <a:ext cx="0" cy="112656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37" name="Gruppieren 1236">
              <a:extLst>
                <a:ext uri="{FF2B5EF4-FFF2-40B4-BE49-F238E27FC236}">
                  <a16:creationId xmlns:a16="http://schemas.microsoft.com/office/drawing/2014/main" id="{320268B1-C774-3BD0-708B-745272BA1761}"/>
                </a:ext>
              </a:extLst>
            </p:cNvPr>
            <p:cNvGrpSpPr/>
            <p:nvPr/>
          </p:nvGrpSpPr>
          <p:grpSpPr>
            <a:xfrm>
              <a:off x="6418676" y="3498353"/>
              <a:ext cx="229114" cy="126125"/>
              <a:chOff x="6522683" y="4222472"/>
              <a:chExt cx="229114" cy="219130"/>
            </a:xfrm>
          </p:grpSpPr>
          <p:sp>
            <p:nvSpPr>
              <p:cNvPr id="1259" name="Textfeld 1258">
                <a:extLst>
                  <a:ext uri="{FF2B5EF4-FFF2-40B4-BE49-F238E27FC236}">
                    <a16:creationId xmlns:a16="http://schemas.microsoft.com/office/drawing/2014/main" id="{9929C3D8-AD58-0A63-C7B8-B55413543B8F}"/>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-20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260" name="Gerade Verbindung 1259">
                <a:extLst>
                  <a:ext uri="{FF2B5EF4-FFF2-40B4-BE49-F238E27FC236}">
                    <a16:creationId xmlns:a16="http://schemas.microsoft.com/office/drawing/2014/main" id="{E5BEAA71-807D-2A35-4489-47A350B07024}"/>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38" name="Gruppieren 1237">
              <a:extLst>
                <a:ext uri="{FF2B5EF4-FFF2-40B4-BE49-F238E27FC236}">
                  <a16:creationId xmlns:a16="http://schemas.microsoft.com/office/drawing/2014/main" id="{310705E5-35DE-8C0A-638C-48A3FDEE3DF4}"/>
                </a:ext>
              </a:extLst>
            </p:cNvPr>
            <p:cNvGrpSpPr/>
            <p:nvPr/>
          </p:nvGrpSpPr>
          <p:grpSpPr>
            <a:xfrm>
              <a:off x="6418676" y="3274527"/>
              <a:ext cx="229114" cy="126125"/>
              <a:chOff x="6522683" y="4222472"/>
              <a:chExt cx="229114" cy="219130"/>
            </a:xfrm>
          </p:grpSpPr>
          <p:sp>
            <p:nvSpPr>
              <p:cNvPr id="1257" name="Textfeld 1256">
                <a:extLst>
                  <a:ext uri="{FF2B5EF4-FFF2-40B4-BE49-F238E27FC236}">
                    <a16:creationId xmlns:a16="http://schemas.microsoft.com/office/drawing/2014/main" id="{43A7CCCB-5EBC-9C9C-590B-B4CDFD887E41}"/>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258" name="Gerade Verbindung 1257">
                <a:extLst>
                  <a:ext uri="{FF2B5EF4-FFF2-40B4-BE49-F238E27FC236}">
                    <a16:creationId xmlns:a16="http://schemas.microsoft.com/office/drawing/2014/main" id="{F1DA2559-BD69-3110-A724-34B3ED82C425}"/>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39" name="Gruppieren 1238">
              <a:extLst>
                <a:ext uri="{FF2B5EF4-FFF2-40B4-BE49-F238E27FC236}">
                  <a16:creationId xmlns:a16="http://schemas.microsoft.com/office/drawing/2014/main" id="{A8B7F747-3CD3-FEFE-52B7-F4D3D3E4B2F6}"/>
                </a:ext>
              </a:extLst>
            </p:cNvPr>
            <p:cNvGrpSpPr/>
            <p:nvPr/>
          </p:nvGrpSpPr>
          <p:grpSpPr>
            <a:xfrm>
              <a:off x="6418676" y="3050701"/>
              <a:ext cx="229114" cy="126125"/>
              <a:chOff x="6522683" y="4222472"/>
              <a:chExt cx="229114" cy="219130"/>
            </a:xfrm>
          </p:grpSpPr>
          <p:sp>
            <p:nvSpPr>
              <p:cNvPr id="1255" name="Textfeld 1254">
                <a:extLst>
                  <a:ext uri="{FF2B5EF4-FFF2-40B4-BE49-F238E27FC236}">
                    <a16:creationId xmlns:a16="http://schemas.microsoft.com/office/drawing/2014/main" id="{DB564DEC-CBD3-E043-8884-E5D2D3221C66}"/>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256" name="Gerade Verbindung 1255">
                <a:extLst>
                  <a:ext uri="{FF2B5EF4-FFF2-40B4-BE49-F238E27FC236}">
                    <a16:creationId xmlns:a16="http://schemas.microsoft.com/office/drawing/2014/main" id="{C4CCC709-C901-A504-3231-F30FE12269FC}"/>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40" name="Gruppieren 1239">
              <a:extLst>
                <a:ext uri="{FF2B5EF4-FFF2-40B4-BE49-F238E27FC236}">
                  <a16:creationId xmlns:a16="http://schemas.microsoft.com/office/drawing/2014/main" id="{B0E5D5EA-CE1B-9100-6DD0-110438B47023}"/>
                </a:ext>
              </a:extLst>
            </p:cNvPr>
            <p:cNvGrpSpPr/>
            <p:nvPr/>
          </p:nvGrpSpPr>
          <p:grpSpPr>
            <a:xfrm>
              <a:off x="6418676" y="2826875"/>
              <a:ext cx="229114" cy="126125"/>
              <a:chOff x="6522683" y="4222472"/>
              <a:chExt cx="229114" cy="219130"/>
            </a:xfrm>
          </p:grpSpPr>
          <p:sp>
            <p:nvSpPr>
              <p:cNvPr id="1253" name="Textfeld 1252">
                <a:extLst>
                  <a:ext uri="{FF2B5EF4-FFF2-40B4-BE49-F238E27FC236}">
                    <a16:creationId xmlns:a16="http://schemas.microsoft.com/office/drawing/2014/main" id="{E9179403-7FB4-E595-98BC-35706F32FB44}"/>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254" name="Gerade Verbindung 1253">
                <a:extLst>
                  <a:ext uri="{FF2B5EF4-FFF2-40B4-BE49-F238E27FC236}">
                    <a16:creationId xmlns:a16="http://schemas.microsoft.com/office/drawing/2014/main" id="{0E52EFC6-51D1-36A9-41A2-40CF4FF5BB8E}"/>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41" name="Gruppieren 1240">
              <a:extLst>
                <a:ext uri="{FF2B5EF4-FFF2-40B4-BE49-F238E27FC236}">
                  <a16:creationId xmlns:a16="http://schemas.microsoft.com/office/drawing/2014/main" id="{DAD22C75-AB6D-84F0-061B-8DF69A32A46C}"/>
                </a:ext>
              </a:extLst>
            </p:cNvPr>
            <p:cNvGrpSpPr/>
            <p:nvPr/>
          </p:nvGrpSpPr>
          <p:grpSpPr>
            <a:xfrm>
              <a:off x="6418676" y="2603049"/>
              <a:ext cx="229114" cy="126125"/>
              <a:chOff x="6522683" y="4222472"/>
              <a:chExt cx="229114" cy="219130"/>
            </a:xfrm>
          </p:grpSpPr>
          <p:sp>
            <p:nvSpPr>
              <p:cNvPr id="1251" name="Textfeld 1250">
                <a:extLst>
                  <a:ext uri="{FF2B5EF4-FFF2-40B4-BE49-F238E27FC236}">
                    <a16:creationId xmlns:a16="http://schemas.microsoft.com/office/drawing/2014/main" id="{7775CB35-C5C1-7144-CE41-47CCC2360209}"/>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252" name="Gerade Verbindung 1251">
                <a:extLst>
                  <a:ext uri="{FF2B5EF4-FFF2-40B4-BE49-F238E27FC236}">
                    <a16:creationId xmlns:a16="http://schemas.microsoft.com/office/drawing/2014/main" id="{3948754F-473F-E547-FC09-ADB707341E13}"/>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44" name="Gruppieren 1243">
              <a:extLst>
                <a:ext uri="{FF2B5EF4-FFF2-40B4-BE49-F238E27FC236}">
                  <a16:creationId xmlns:a16="http://schemas.microsoft.com/office/drawing/2014/main" id="{CA53521F-1FF3-7F9E-3D38-B46B3CE61C07}"/>
                </a:ext>
              </a:extLst>
            </p:cNvPr>
            <p:cNvGrpSpPr/>
            <p:nvPr/>
          </p:nvGrpSpPr>
          <p:grpSpPr>
            <a:xfrm>
              <a:off x="6418676" y="2379223"/>
              <a:ext cx="229114" cy="126125"/>
              <a:chOff x="6522683" y="4222472"/>
              <a:chExt cx="229114" cy="219130"/>
            </a:xfrm>
          </p:grpSpPr>
          <p:sp>
            <p:nvSpPr>
              <p:cNvPr id="1245" name="Textfeld 1244">
                <a:extLst>
                  <a:ext uri="{FF2B5EF4-FFF2-40B4-BE49-F238E27FC236}">
                    <a16:creationId xmlns:a16="http://schemas.microsoft.com/office/drawing/2014/main" id="{771C31AF-3138-9C1F-D3D0-32DC5C5B7EB8}"/>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5</a:t>
                </a:r>
              </a:p>
            </p:txBody>
          </p:sp>
          <p:cxnSp>
            <p:nvCxnSpPr>
              <p:cNvPr id="1246" name="Gerade Verbindung 1245">
                <a:extLst>
                  <a:ext uri="{FF2B5EF4-FFF2-40B4-BE49-F238E27FC236}">
                    <a16:creationId xmlns:a16="http://schemas.microsoft.com/office/drawing/2014/main" id="{3DB17EC7-ED87-5405-BBA2-90F97DF0781F}"/>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17" name="Gruppieren 1116">
              <a:extLst>
                <a:ext uri="{FF2B5EF4-FFF2-40B4-BE49-F238E27FC236}">
                  <a16:creationId xmlns:a16="http://schemas.microsoft.com/office/drawing/2014/main" id="{7C8D7534-69CC-7901-2925-5A68F38F2311}"/>
                </a:ext>
              </a:extLst>
            </p:cNvPr>
            <p:cNvGrpSpPr/>
            <p:nvPr/>
          </p:nvGrpSpPr>
          <p:grpSpPr>
            <a:xfrm>
              <a:off x="6598881" y="3567365"/>
              <a:ext cx="1722816" cy="68368"/>
              <a:chOff x="6702888" y="4828062"/>
              <a:chExt cx="1722816" cy="118783"/>
            </a:xfrm>
          </p:grpSpPr>
          <p:sp>
            <p:nvSpPr>
              <p:cNvPr id="1223" name="Textfeld 1222">
                <a:extLst>
                  <a:ext uri="{FF2B5EF4-FFF2-40B4-BE49-F238E27FC236}">
                    <a16:creationId xmlns:a16="http://schemas.microsoft.com/office/drawing/2014/main" id="{C48FEC6C-9331-AF20-1F4E-BC4D9774FA33}"/>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24" name="Textfeld 1223">
                <a:extLst>
                  <a:ext uri="{FF2B5EF4-FFF2-40B4-BE49-F238E27FC236}">
                    <a16:creationId xmlns:a16="http://schemas.microsoft.com/office/drawing/2014/main" id="{AF8DBCF2-C35B-7320-F6DB-D8C682AD047E}"/>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25" name="Textfeld 1224">
                <a:extLst>
                  <a:ext uri="{FF2B5EF4-FFF2-40B4-BE49-F238E27FC236}">
                    <a16:creationId xmlns:a16="http://schemas.microsoft.com/office/drawing/2014/main" id="{677904F9-E4AF-8968-A875-70AFDBA67EBD}"/>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16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26" name="Textfeld 1225">
                <a:extLst>
                  <a:ext uri="{FF2B5EF4-FFF2-40B4-BE49-F238E27FC236}">
                    <a16:creationId xmlns:a16="http://schemas.microsoft.com/office/drawing/2014/main" id="{1A22A606-F35B-00EB-0555-796C563D2C9D}"/>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24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27" name="Textfeld 1226">
                <a:extLst>
                  <a:ext uri="{FF2B5EF4-FFF2-40B4-BE49-F238E27FC236}">
                    <a16:creationId xmlns:a16="http://schemas.microsoft.com/office/drawing/2014/main" id="{F02C7494-F26B-3395-EC9B-1E7DB61A4B77}"/>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28" name="Textfeld 1227">
                <a:extLst>
                  <a:ext uri="{FF2B5EF4-FFF2-40B4-BE49-F238E27FC236}">
                    <a16:creationId xmlns:a16="http://schemas.microsoft.com/office/drawing/2014/main" id="{B4EEAD16-813B-7D50-3C4F-E77A94C573C4}"/>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29" name="Textfeld 1228">
                <a:extLst>
                  <a:ext uri="{FF2B5EF4-FFF2-40B4-BE49-F238E27FC236}">
                    <a16:creationId xmlns:a16="http://schemas.microsoft.com/office/drawing/2014/main" id="{D8493B1C-AAC7-828A-71DE-2A270BEC609D}"/>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30" name="Textfeld 1229">
                <a:extLst>
                  <a:ext uri="{FF2B5EF4-FFF2-40B4-BE49-F238E27FC236}">
                    <a16:creationId xmlns:a16="http://schemas.microsoft.com/office/drawing/2014/main" id="{6AB9F2EC-4195-7BCF-7CE2-407ABC96071B}"/>
                  </a:ext>
                </a:extLst>
              </p:cNvPr>
              <p:cNvSpPr txBox="1"/>
              <p:nvPr/>
            </p:nvSpPr>
            <p:spPr>
              <a:xfrm>
                <a:off x="764643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56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31" name="Textfeld 1230">
                <a:extLst>
                  <a:ext uri="{FF2B5EF4-FFF2-40B4-BE49-F238E27FC236}">
                    <a16:creationId xmlns:a16="http://schemas.microsoft.com/office/drawing/2014/main" id="{79C88D29-C26A-D618-5334-756A055FB64D}"/>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64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32" name="Textfeld 1231">
                <a:extLst>
                  <a:ext uri="{FF2B5EF4-FFF2-40B4-BE49-F238E27FC236}">
                    <a16:creationId xmlns:a16="http://schemas.microsoft.com/office/drawing/2014/main" id="{D2F1D65B-CDE7-7141-D946-17C8578DEDEB}"/>
                  </a:ext>
                </a:extLst>
              </p:cNvPr>
              <p:cNvSpPr txBox="1"/>
              <p:nvPr/>
            </p:nvSpPr>
            <p:spPr>
              <a:xfrm>
                <a:off x="791601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72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33" name="Textfeld 1232">
                <a:extLst>
                  <a:ext uri="{FF2B5EF4-FFF2-40B4-BE49-F238E27FC236}">
                    <a16:creationId xmlns:a16="http://schemas.microsoft.com/office/drawing/2014/main" id="{63B135A1-B4A0-5F6A-12FA-1A497D3D2AEF}"/>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34" name="Textfeld 1233">
                <a:extLst>
                  <a:ext uri="{FF2B5EF4-FFF2-40B4-BE49-F238E27FC236}">
                    <a16:creationId xmlns:a16="http://schemas.microsoft.com/office/drawing/2014/main" id="{A1E3BA35-C5A1-981B-A6CD-41BE80B750BD}"/>
                  </a:ext>
                </a:extLst>
              </p:cNvPr>
              <p:cNvSpPr txBox="1"/>
              <p:nvPr/>
            </p:nvSpPr>
            <p:spPr>
              <a:xfrm>
                <a:off x="818560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235" name="Textfeld 1234">
                <a:extLst>
                  <a:ext uri="{FF2B5EF4-FFF2-40B4-BE49-F238E27FC236}">
                    <a16:creationId xmlns:a16="http://schemas.microsoft.com/office/drawing/2014/main" id="{32AAF633-ABD9-CF86-209C-801C24B427EA}"/>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96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nvGrpSpPr>
            <p:cNvPr id="1118" name="Gruppieren 1117">
              <a:extLst>
                <a:ext uri="{FF2B5EF4-FFF2-40B4-BE49-F238E27FC236}">
                  <a16:creationId xmlns:a16="http://schemas.microsoft.com/office/drawing/2014/main" id="{FB29DC43-5B60-47EA-94F2-938BE7161D4C}"/>
                </a:ext>
              </a:extLst>
            </p:cNvPr>
            <p:cNvGrpSpPr/>
            <p:nvPr/>
          </p:nvGrpSpPr>
          <p:grpSpPr>
            <a:xfrm>
              <a:off x="6766513" y="2753092"/>
              <a:ext cx="45719" cy="216000"/>
              <a:chOff x="6870520" y="3326249"/>
              <a:chExt cx="45719" cy="439200"/>
            </a:xfrm>
          </p:grpSpPr>
          <p:cxnSp>
            <p:nvCxnSpPr>
              <p:cNvPr id="1220" name="Gerade Verbindung 1219">
                <a:extLst>
                  <a:ext uri="{FF2B5EF4-FFF2-40B4-BE49-F238E27FC236}">
                    <a16:creationId xmlns:a16="http://schemas.microsoft.com/office/drawing/2014/main" id="{2DB994B4-3664-6952-A34F-5B9372A46040}"/>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1" name="Gerade Verbindung 1220">
                <a:extLst>
                  <a:ext uri="{FF2B5EF4-FFF2-40B4-BE49-F238E27FC236}">
                    <a16:creationId xmlns:a16="http://schemas.microsoft.com/office/drawing/2014/main" id="{3C0700AE-095E-AE88-FE46-553945158471}"/>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2" name="Gerade Verbindung 1221">
                <a:extLst>
                  <a:ext uri="{FF2B5EF4-FFF2-40B4-BE49-F238E27FC236}">
                    <a16:creationId xmlns:a16="http://schemas.microsoft.com/office/drawing/2014/main" id="{51EBD4A0-AD54-F0DE-6AD6-B524D2850270}"/>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19" name="Gruppieren 1118">
              <a:extLst>
                <a:ext uri="{FF2B5EF4-FFF2-40B4-BE49-F238E27FC236}">
                  <a16:creationId xmlns:a16="http://schemas.microsoft.com/office/drawing/2014/main" id="{BB20BAF4-77F7-7661-024E-FE4A71655CDC}"/>
                </a:ext>
              </a:extLst>
            </p:cNvPr>
            <p:cNvGrpSpPr/>
            <p:nvPr/>
          </p:nvGrpSpPr>
          <p:grpSpPr>
            <a:xfrm>
              <a:off x="7034879" y="2779711"/>
              <a:ext cx="45719" cy="216000"/>
              <a:chOff x="7141333" y="3201575"/>
              <a:chExt cx="45719" cy="468000"/>
            </a:xfrm>
          </p:grpSpPr>
          <p:cxnSp>
            <p:nvCxnSpPr>
              <p:cNvPr id="1217" name="Gerade Verbindung 1216">
                <a:extLst>
                  <a:ext uri="{FF2B5EF4-FFF2-40B4-BE49-F238E27FC236}">
                    <a16:creationId xmlns:a16="http://schemas.microsoft.com/office/drawing/2014/main" id="{909A1EBA-C36B-50F0-4D90-06B3A8BA62D0}"/>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8" name="Gerade Verbindung 1217">
                <a:extLst>
                  <a:ext uri="{FF2B5EF4-FFF2-40B4-BE49-F238E27FC236}">
                    <a16:creationId xmlns:a16="http://schemas.microsoft.com/office/drawing/2014/main" id="{DDD15735-42DF-0C4D-D7BA-48C1B8B2EC6D}"/>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9" name="Gerade Verbindung 1218">
                <a:extLst>
                  <a:ext uri="{FF2B5EF4-FFF2-40B4-BE49-F238E27FC236}">
                    <a16:creationId xmlns:a16="http://schemas.microsoft.com/office/drawing/2014/main" id="{29340901-5151-A142-1C67-A71BF72901D2}"/>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20" name="Gruppieren 1119">
              <a:extLst>
                <a:ext uri="{FF2B5EF4-FFF2-40B4-BE49-F238E27FC236}">
                  <a16:creationId xmlns:a16="http://schemas.microsoft.com/office/drawing/2014/main" id="{C547B718-4CE9-0A17-5F97-CC984A92B9F8}"/>
                </a:ext>
              </a:extLst>
            </p:cNvPr>
            <p:cNvGrpSpPr/>
            <p:nvPr/>
          </p:nvGrpSpPr>
          <p:grpSpPr>
            <a:xfrm>
              <a:off x="7844237" y="2504050"/>
              <a:ext cx="45719" cy="310809"/>
              <a:chOff x="7950085" y="3199866"/>
              <a:chExt cx="45719" cy="166752"/>
            </a:xfrm>
          </p:grpSpPr>
          <p:cxnSp>
            <p:nvCxnSpPr>
              <p:cNvPr id="1214" name="Gerade Verbindung 1213">
                <a:extLst>
                  <a:ext uri="{FF2B5EF4-FFF2-40B4-BE49-F238E27FC236}">
                    <a16:creationId xmlns:a16="http://schemas.microsoft.com/office/drawing/2014/main" id="{40E98F4F-61C0-258B-EC31-6BF40F7AB9D0}"/>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5" name="Gerade Verbindung 1214">
                <a:extLst>
                  <a:ext uri="{FF2B5EF4-FFF2-40B4-BE49-F238E27FC236}">
                    <a16:creationId xmlns:a16="http://schemas.microsoft.com/office/drawing/2014/main" id="{EB03D94F-97AA-689F-4AD2-6A6016093F7C}"/>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6" name="Gerade Verbindung 1215">
                <a:extLst>
                  <a:ext uri="{FF2B5EF4-FFF2-40B4-BE49-F238E27FC236}">
                    <a16:creationId xmlns:a16="http://schemas.microsoft.com/office/drawing/2014/main" id="{3A116FD5-B465-7E5A-A17C-C560A12293DE}"/>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21" name="Gruppieren 1120">
              <a:extLst>
                <a:ext uri="{FF2B5EF4-FFF2-40B4-BE49-F238E27FC236}">
                  <a16:creationId xmlns:a16="http://schemas.microsoft.com/office/drawing/2014/main" id="{2963D11F-9709-708D-FB65-7888743CD35F}"/>
                </a:ext>
              </a:extLst>
            </p:cNvPr>
            <p:cNvGrpSpPr/>
            <p:nvPr/>
          </p:nvGrpSpPr>
          <p:grpSpPr>
            <a:xfrm>
              <a:off x="8250454" y="2520888"/>
              <a:ext cx="22860" cy="453600"/>
              <a:chOff x="8354461" y="3447206"/>
              <a:chExt cx="22860" cy="166752"/>
            </a:xfrm>
          </p:grpSpPr>
          <p:cxnSp>
            <p:nvCxnSpPr>
              <p:cNvPr id="1211" name="Gerade Verbindung 1210">
                <a:extLst>
                  <a:ext uri="{FF2B5EF4-FFF2-40B4-BE49-F238E27FC236}">
                    <a16:creationId xmlns:a16="http://schemas.microsoft.com/office/drawing/2014/main" id="{1B787945-75E2-D722-AC58-CAAF37B7C778}"/>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2" name="Gerade Verbindung 1211">
                <a:extLst>
                  <a:ext uri="{FF2B5EF4-FFF2-40B4-BE49-F238E27FC236}">
                    <a16:creationId xmlns:a16="http://schemas.microsoft.com/office/drawing/2014/main" id="{D879F7D5-CB00-AF16-5EBA-848B70859B2B}"/>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3" name="Gerade Verbindung 1212">
                <a:extLst>
                  <a:ext uri="{FF2B5EF4-FFF2-40B4-BE49-F238E27FC236}">
                    <a16:creationId xmlns:a16="http://schemas.microsoft.com/office/drawing/2014/main" id="{3B007BFD-6EE1-E3FE-2867-DA5EC4393D35}"/>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22" name="Gruppieren 1121">
              <a:extLst>
                <a:ext uri="{FF2B5EF4-FFF2-40B4-BE49-F238E27FC236}">
                  <a16:creationId xmlns:a16="http://schemas.microsoft.com/office/drawing/2014/main" id="{BA57774F-88CA-2459-0885-293E48A43540}"/>
                </a:ext>
              </a:extLst>
            </p:cNvPr>
            <p:cNvGrpSpPr/>
            <p:nvPr/>
          </p:nvGrpSpPr>
          <p:grpSpPr>
            <a:xfrm>
              <a:off x="7169062" y="2733904"/>
              <a:ext cx="45719" cy="252000"/>
              <a:chOff x="7357683" y="4539953"/>
              <a:chExt cx="45719" cy="166752"/>
            </a:xfrm>
          </p:grpSpPr>
          <p:cxnSp>
            <p:nvCxnSpPr>
              <p:cNvPr id="1208" name="Gerade Verbindung 1207">
                <a:extLst>
                  <a:ext uri="{FF2B5EF4-FFF2-40B4-BE49-F238E27FC236}">
                    <a16:creationId xmlns:a16="http://schemas.microsoft.com/office/drawing/2014/main" id="{45E05770-BC43-B969-4F88-AF8D178EA465}"/>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9" name="Gerade Verbindung 1208">
                <a:extLst>
                  <a:ext uri="{FF2B5EF4-FFF2-40B4-BE49-F238E27FC236}">
                    <a16:creationId xmlns:a16="http://schemas.microsoft.com/office/drawing/2014/main" id="{BE0A9482-EA5F-A586-372A-ED69D28F9E11}"/>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0" name="Gerade Verbindung 1209">
                <a:extLst>
                  <a:ext uri="{FF2B5EF4-FFF2-40B4-BE49-F238E27FC236}">
                    <a16:creationId xmlns:a16="http://schemas.microsoft.com/office/drawing/2014/main" id="{988B7107-7431-A94B-1F98-B91693972DF9}"/>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23" name="Gruppieren 1122">
              <a:extLst>
                <a:ext uri="{FF2B5EF4-FFF2-40B4-BE49-F238E27FC236}">
                  <a16:creationId xmlns:a16="http://schemas.microsoft.com/office/drawing/2014/main" id="{C06BCB7A-898C-5387-C374-C1D333D76CBC}"/>
                </a:ext>
              </a:extLst>
            </p:cNvPr>
            <p:cNvGrpSpPr/>
            <p:nvPr/>
          </p:nvGrpSpPr>
          <p:grpSpPr>
            <a:xfrm>
              <a:off x="7437429" y="2614866"/>
              <a:ext cx="45719" cy="252000"/>
              <a:chOff x="7541436" y="4587909"/>
              <a:chExt cx="45719" cy="166752"/>
            </a:xfrm>
          </p:grpSpPr>
          <p:cxnSp>
            <p:nvCxnSpPr>
              <p:cNvPr id="1205" name="Gerade Verbindung 1204">
                <a:extLst>
                  <a:ext uri="{FF2B5EF4-FFF2-40B4-BE49-F238E27FC236}">
                    <a16:creationId xmlns:a16="http://schemas.microsoft.com/office/drawing/2014/main" id="{6940280B-DF4F-EB25-08AE-957BF95C6EA9}"/>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6" name="Gerade Verbindung 1205">
                <a:extLst>
                  <a:ext uri="{FF2B5EF4-FFF2-40B4-BE49-F238E27FC236}">
                    <a16:creationId xmlns:a16="http://schemas.microsoft.com/office/drawing/2014/main" id="{EF486D09-2571-3409-1DEF-6D8798F2F7C1}"/>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7" name="Gerade Verbindung 1206">
                <a:extLst>
                  <a:ext uri="{FF2B5EF4-FFF2-40B4-BE49-F238E27FC236}">
                    <a16:creationId xmlns:a16="http://schemas.microsoft.com/office/drawing/2014/main" id="{A00FE9AA-1ABD-E8EA-43A9-2BF42C076F6E}"/>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23" name="Gruppieren 2022">
              <a:extLst>
                <a:ext uri="{FF2B5EF4-FFF2-40B4-BE49-F238E27FC236}">
                  <a16:creationId xmlns:a16="http://schemas.microsoft.com/office/drawing/2014/main" id="{82FD14AA-43E1-63DE-9B1A-8F08D29489E4}"/>
                </a:ext>
              </a:extLst>
            </p:cNvPr>
            <p:cNvGrpSpPr/>
            <p:nvPr/>
          </p:nvGrpSpPr>
          <p:grpSpPr>
            <a:xfrm>
              <a:off x="6696294" y="2736024"/>
              <a:ext cx="45719" cy="144000"/>
              <a:chOff x="6870520" y="3326249"/>
              <a:chExt cx="45719" cy="439200"/>
            </a:xfrm>
          </p:grpSpPr>
          <p:cxnSp>
            <p:nvCxnSpPr>
              <p:cNvPr id="2025" name="Gerade Verbindung 2024">
                <a:extLst>
                  <a:ext uri="{FF2B5EF4-FFF2-40B4-BE49-F238E27FC236}">
                    <a16:creationId xmlns:a16="http://schemas.microsoft.com/office/drawing/2014/main" id="{E588CDA0-B6B2-DAB4-BA2F-262059E5D554}"/>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6" name="Gerade Verbindung 2025">
                <a:extLst>
                  <a:ext uri="{FF2B5EF4-FFF2-40B4-BE49-F238E27FC236}">
                    <a16:creationId xmlns:a16="http://schemas.microsoft.com/office/drawing/2014/main" id="{C44B3543-CA12-CEA1-D9D3-C1F8FC4A2B20}"/>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7" name="Gerade Verbindung 2026">
                <a:extLst>
                  <a:ext uri="{FF2B5EF4-FFF2-40B4-BE49-F238E27FC236}">
                    <a16:creationId xmlns:a16="http://schemas.microsoft.com/office/drawing/2014/main" id="{935F03EC-3D67-797F-18F1-AF0EABDDABF8}"/>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28" name="Gruppieren 2027">
              <a:extLst>
                <a:ext uri="{FF2B5EF4-FFF2-40B4-BE49-F238E27FC236}">
                  <a16:creationId xmlns:a16="http://schemas.microsoft.com/office/drawing/2014/main" id="{9CE061C8-2457-8174-8750-F0F4D12282DD}"/>
                </a:ext>
              </a:extLst>
            </p:cNvPr>
            <p:cNvGrpSpPr/>
            <p:nvPr/>
          </p:nvGrpSpPr>
          <p:grpSpPr>
            <a:xfrm>
              <a:off x="6900696" y="2670878"/>
              <a:ext cx="45719" cy="269368"/>
              <a:chOff x="7141333" y="3201575"/>
              <a:chExt cx="45719" cy="468000"/>
            </a:xfrm>
          </p:grpSpPr>
          <p:cxnSp>
            <p:nvCxnSpPr>
              <p:cNvPr id="2029" name="Gerade Verbindung 2028">
                <a:extLst>
                  <a:ext uri="{FF2B5EF4-FFF2-40B4-BE49-F238E27FC236}">
                    <a16:creationId xmlns:a16="http://schemas.microsoft.com/office/drawing/2014/main" id="{B6234D36-D8A6-8F1E-B4C4-6A7B45CC9F68}"/>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0" name="Gerade Verbindung 2029">
                <a:extLst>
                  <a:ext uri="{FF2B5EF4-FFF2-40B4-BE49-F238E27FC236}">
                    <a16:creationId xmlns:a16="http://schemas.microsoft.com/office/drawing/2014/main" id="{4D021CB1-535A-AFE2-15C2-545F844960CF}"/>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2" name="Gerade Verbindung 2031">
                <a:extLst>
                  <a:ext uri="{FF2B5EF4-FFF2-40B4-BE49-F238E27FC236}">
                    <a16:creationId xmlns:a16="http://schemas.microsoft.com/office/drawing/2014/main" id="{EAB5A1B7-0490-2DEB-DA16-A1F242793C49}"/>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33" name="Gruppieren 2032">
              <a:extLst>
                <a:ext uri="{FF2B5EF4-FFF2-40B4-BE49-F238E27FC236}">
                  <a16:creationId xmlns:a16="http://schemas.microsoft.com/office/drawing/2014/main" id="{F711B2B9-F503-C270-E028-56DD0A5A575F}"/>
                </a:ext>
              </a:extLst>
            </p:cNvPr>
            <p:cNvGrpSpPr/>
            <p:nvPr/>
          </p:nvGrpSpPr>
          <p:grpSpPr>
            <a:xfrm>
              <a:off x="7303245" y="2617961"/>
              <a:ext cx="45719" cy="270000"/>
              <a:chOff x="7357683" y="4539953"/>
              <a:chExt cx="45719" cy="166752"/>
            </a:xfrm>
          </p:grpSpPr>
          <p:cxnSp>
            <p:nvCxnSpPr>
              <p:cNvPr id="2034" name="Gerade Verbindung 2033">
                <a:extLst>
                  <a:ext uri="{FF2B5EF4-FFF2-40B4-BE49-F238E27FC236}">
                    <a16:creationId xmlns:a16="http://schemas.microsoft.com/office/drawing/2014/main" id="{01B0A83E-794E-5E97-0403-F2BCCA50D9C9}"/>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5" name="Gerade Verbindung 2034">
                <a:extLst>
                  <a:ext uri="{FF2B5EF4-FFF2-40B4-BE49-F238E27FC236}">
                    <a16:creationId xmlns:a16="http://schemas.microsoft.com/office/drawing/2014/main" id="{18D8E284-C5D4-9E0E-3D1A-8C7E7EE4D253}"/>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6" name="Gerade Verbindung 2035">
                <a:extLst>
                  <a:ext uri="{FF2B5EF4-FFF2-40B4-BE49-F238E27FC236}">
                    <a16:creationId xmlns:a16="http://schemas.microsoft.com/office/drawing/2014/main" id="{064714D6-81B6-B4A3-B15A-A052B65BE3AD}"/>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37" name="Gruppieren 2036">
              <a:extLst>
                <a:ext uri="{FF2B5EF4-FFF2-40B4-BE49-F238E27FC236}">
                  <a16:creationId xmlns:a16="http://schemas.microsoft.com/office/drawing/2014/main" id="{49FA5737-7E40-B0D4-0B42-A47160193FD9}"/>
                </a:ext>
              </a:extLst>
            </p:cNvPr>
            <p:cNvGrpSpPr/>
            <p:nvPr/>
          </p:nvGrpSpPr>
          <p:grpSpPr>
            <a:xfrm>
              <a:off x="7573427" y="2651378"/>
              <a:ext cx="45719" cy="269368"/>
              <a:chOff x="7541436" y="4587909"/>
              <a:chExt cx="45719" cy="166752"/>
            </a:xfrm>
          </p:grpSpPr>
          <p:cxnSp>
            <p:nvCxnSpPr>
              <p:cNvPr id="2039" name="Gerade Verbindung 2038">
                <a:extLst>
                  <a:ext uri="{FF2B5EF4-FFF2-40B4-BE49-F238E27FC236}">
                    <a16:creationId xmlns:a16="http://schemas.microsoft.com/office/drawing/2014/main" id="{575A8142-2575-717F-5BA9-29E4C575AD14}"/>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0" name="Gerade Verbindung 2039">
                <a:extLst>
                  <a:ext uri="{FF2B5EF4-FFF2-40B4-BE49-F238E27FC236}">
                    <a16:creationId xmlns:a16="http://schemas.microsoft.com/office/drawing/2014/main" id="{D006FA04-EE40-6DFE-E36B-E25822F94854}"/>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1" name="Gerade Verbindung 2040">
                <a:extLst>
                  <a:ext uri="{FF2B5EF4-FFF2-40B4-BE49-F238E27FC236}">
                    <a16:creationId xmlns:a16="http://schemas.microsoft.com/office/drawing/2014/main" id="{DB6AD0E1-5C43-04A2-DDB6-34C0F046E482}"/>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42" name="Gruppieren 2041">
              <a:extLst>
                <a:ext uri="{FF2B5EF4-FFF2-40B4-BE49-F238E27FC236}">
                  <a16:creationId xmlns:a16="http://schemas.microsoft.com/office/drawing/2014/main" id="{E32E6611-58D0-4E5F-671A-951782FBBCF8}"/>
                </a:ext>
              </a:extLst>
            </p:cNvPr>
            <p:cNvGrpSpPr/>
            <p:nvPr/>
          </p:nvGrpSpPr>
          <p:grpSpPr>
            <a:xfrm>
              <a:off x="7708832" y="2552969"/>
              <a:ext cx="45719" cy="255600"/>
              <a:chOff x="7541436" y="4587909"/>
              <a:chExt cx="45719" cy="166752"/>
            </a:xfrm>
          </p:grpSpPr>
          <p:cxnSp>
            <p:nvCxnSpPr>
              <p:cNvPr id="2044" name="Gerade Verbindung 2043">
                <a:extLst>
                  <a:ext uri="{FF2B5EF4-FFF2-40B4-BE49-F238E27FC236}">
                    <a16:creationId xmlns:a16="http://schemas.microsoft.com/office/drawing/2014/main" id="{29BD1114-43A5-D4EC-E3E5-05FD3DB279A9}"/>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5" name="Gerade Verbindung 2044">
                <a:extLst>
                  <a:ext uri="{FF2B5EF4-FFF2-40B4-BE49-F238E27FC236}">
                    <a16:creationId xmlns:a16="http://schemas.microsoft.com/office/drawing/2014/main" id="{261ABA6E-E3EE-CE5E-3329-C48FAB63E818}"/>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6" name="Gerade Verbindung 2045">
                <a:extLst>
                  <a:ext uri="{FF2B5EF4-FFF2-40B4-BE49-F238E27FC236}">
                    <a16:creationId xmlns:a16="http://schemas.microsoft.com/office/drawing/2014/main" id="{3728D0F3-12FA-D36E-D944-6B29D7991A87}"/>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47" name="Gruppieren 2046">
              <a:extLst>
                <a:ext uri="{FF2B5EF4-FFF2-40B4-BE49-F238E27FC236}">
                  <a16:creationId xmlns:a16="http://schemas.microsoft.com/office/drawing/2014/main" id="{70E351BC-F997-A731-4A51-F648C4C0E1BC}"/>
                </a:ext>
              </a:extLst>
            </p:cNvPr>
            <p:cNvGrpSpPr/>
            <p:nvPr/>
          </p:nvGrpSpPr>
          <p:grpSpPr>
            <a:xfrm>
              <a:off x="7979642" y="2542909"/>
              <a:ext cx="45719" cy="309600"/>
              <a:chOff x="7541436" y="4587909"/>
              <a:chExt cx="45719" cy="166752"/>
            </a:xfrm>
          </p:grpSpPr>
          <p:cxnSp>
            <p:nvCxnSpPr>
              <p:cNvPr id="2048" name="Gerade Verbindung 2047">
                <a:extLst>
                  <a:ext uri="{FF2B5EF4-FFF2-40B4-BE49-F238E27FC236}">
                    <a16:creationId xmlns:a16="http://schemas.microsoft.com/office/drawing/2014/main" id="{B79D0FCC-02B6-7EFD-5B94-66E18413A39E}"/>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9" name="Gerade Verbindung 2048">
                <a:extLst>
                  <a:ext uri="{FF2B5EF4-FFF2-40B4-BE49-F238E27FC236}">
                    <a16:creationId xmlns:a16="http://schemas.microsoft.com/office/drawing/2014/main" id="{CD7DDCE9-D7FF-11F5-CBE9-B1F4572AAECE}"/>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0" name="Gerade Verbindung 2049">
                <a:extLst>
                  <a:ext uri="{FF2B5EF4-FFF2-40B4-BE49-F238E27FC236}">
                    <a16:creationId xmlns:a16="http://schemas.microsoft.com/office/drawing/2014/main" id="{339834C7-2D9A-CC32-B881-45C2F0649602}"/>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51" name="Gruppieren 2050">
              <a:extLst>
                <a:ext uri="{FF2B5EF4-FFF2-40B4-BE49-F238E27FC236}">
                  <a16:creationId xmlns:a16="http://schemas.microsoft.com/office/drawing/2014/main" id="{8B0E5E60-1CA8-84E1-46E2-19B8D963A881}"/>
                </a:ext>
              </a:extLst>
            </p:cNvPr>
            <p:cNvGrpSpPr/>
            <p:nvPr/>
          </p:nvGrpSpPr>
          <p:grpSpPr>
            <a:xfrm>
              <a:off x="8115047" y="2527491"/>
              <a:ext cx="45719" cy="342000"/>
              <a:chOff x="7541436" y="4587909"/>
              <a:chExt cx="45719" cy="166752"/>
            </a:xfrm>
          </p:grpSpPr>
          <p:cxnSp>
            <p:nvCxnSpPr>
              <p:cNvPr id="2052" name="Gerade Verbindung 2051">
                <a:extLst>
                  <a:ext uri="{FF2B5EF4-FFF2-40B4-BE49-F238E27FC236}">
                    <a16:creationId xmlns:a16="http://schemas.microsoft.com/office/drawing/2014/main" id="{66490502-248C-D4ED-26AB-BC878D476AC7}"/>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3" name="Gerade Verbindung 2052">
                <a:extLst>
                  <a:ext uri="{FF2B5EF4-FFF2-40B4-BE49-F238E27FC236}">
                    <a16:creationId xmlns:a16="http://schemas.microsoft.com/office/drawing/2014/main" id="{BC42EAC5-97CA-6568-4D06-0E0D9D64E15E}"/>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5" name="Gerade Verbindung 2054">
                <a:extLst>
                  <a:ext uri="{FF2B5EF4-FFF2-40B4-BE49-F238E27FC236}">
                    <a16:creationId xmlns:a16="http://schemas.microsoft.com/office/drawing/2014/main" id="{CC5C7D75-17EC-C85E-8B0C-417643230DA2}"/>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77" name="Rechteck 776">
              <a:extLst>
                <a:ext uri="{FF2B5EF4-FFF2-40B4-BE49-F238E27FC236}">
                  <a16:creationId xmlns:a16="http://schemas.microsoft.com/office/drawing/2014/main" id="{30C761D7-616B-3D46-03DD-6889D2CFA9B6}"/>
                </a:ext>
              </a:extLst>
            </p:cNvPr>
            <p:cNvSpPr/>
            <p:nvPr/>
          </p:nvSpPr>
          <p:spPr>
            <a:xfrm flipV="1">
              <a:off x="6904498" y="325360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79" name="Rechteck 778">
              <a:extLst>
                <a:ext uri="{FF2B5EF4-FFF2-40B4-BE49-F238E27FC236}">
                  <a16:creationId xmlns:a16="http://schemas.microsoft.com/office/drawing/2014/main" id="{35160CAC-A298-C09F-4BF9-35863AB97CD7}"/>
                </a:ext>
              </a:extLst>
            </p:cNvPr>
            <p:cNvSpPr/>
            <p:nvPr/>
          </p:nvSpPr>
          <p:spPr>
            <a:xfrm flipV="1">
              <a:off x="7175007" y="327837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1" name="Rechteck 780">
              <a:extLst>
                <a:ext uri="{FF2B5EF4-FFF2-40B4-BE49-F238E27FC236}">
                  <a16:creationId xmlns:a16="http://schemas.microsoft.com/office/drawing/2014/main" id="{BC18A993-167C-2C13-DB86-EBAC249E2E39}"/>
                </a:ext>
              </a:extLst>
            </p:cNvPr>
            <p:cNvSpPr/>
            <p:nvPr/>
          </p:nvSpPr>
          <p:spPr>
            <a:xfrm flipV="1">
              <a:off x="7445516" y="331329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2" name="Rechteck 781">
              <a:extLst>
                <a:ext uri="{FF2B5EF4-FFF2-40B4-BE49-F238E27FC236}">
                  <a16:creationId xmlns:a16="http://schemas.microsoft.com/office/drawing/2014/main" id="{8D54D2A3-DF4B-78E2-E06C-6B23D721C9A1}"/>
                </a:ext>
              </a:extLst>
            </p:cNvPr>
            <p:cNvSpPr/>
            <p:nvPr/>
          </p:nvSpPr>
          <p:spPr>
            <a:xfrm flipV="1">
              <a:off x="7579183" y="324344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3" name="Rechteck 782">
              <a:extLst>
                <a:ext uri="{FF2B5EF4-FFF2-40B4-BE49-F238E27FC236}">
                  <a16:creationId xmlns:a16="http://schemas.microsoft.com/office/drawing/2014/main" id="{F6BFA0F9-00BD-F2AF-CF90-0D2DD38BAD8A}"/>
                </a:ext>
              </a:extLst>
            </p:cNvPr>
            <p:cNvSpPr/>
            <p:nvPr/>
          </p:nvSpPr>
          <p:spPr>
            <a:xfrm flipV="1">
              <a:off x="7716025" y="328472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4" name="Rechteck 783">
              <a:extLst>
                <a:ext uri="{FF2B5EF4-FFF2-40B4-BE49-F238E27FC236}">
                  <a16:creationId xmlns:a16="http://schemas.microsoft.com/office/drawing/2014/main" id="{DC4EAAD2-3333-8919-9872-B366804CBEF5}"/>
                </a:ext>
              </a:extLst>
            </p:cNvPr>
            <p:cNvSpPr/>
            <p:nvPr/>
          </p:nvSpPr>
          <p:spPr>
            <a:xfrm flipV="1">
              <a:off x="7846517" y="326884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5" name="Rechteck 784">
              <a:extLst>
                <a:ext uri="{FF2B5EF4-FFF2-40B4-BE49-F238E27FC236}">
                  <a16:creationId xmlns:a16="http://schemas.microsoft.com/office/drawing/2014/main" id="{89CA6AC5-5238-B232-B84B-94D98847A839}"/>
                </a:ext>
              </a:extLst>
            </p:cNvPr>
            <p:cNvSpPr/>
            <p:nvPr/>
          </p:nvSpPr>
          <p:spPr>
            <a:xfrm flipV="1">
              <a:off x="7983359" y="3291070"/>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814" name="Gerade Verbindung 813">
              <a:extLst>
                <a:ext uri="{FF2B5EF4-FFF2-40B4-BE49-F238E27FC236}">
                  <a16:creationId xmlns:a16="http://schemas.microsoft.com/office/drawing/2014/main" id="{01F4F4D9-958E-73E7-DC0F-E504E79EE63F}"/>
                </a:ext>
              </a:extLst>
            </p:cNvPr>
            <p:cNvCxnSpPr>
              <a:cxnSpLocks/>
            </p:cNvCxnSpPr>
            <p:nvPr/>
          </p:nvCxnSpPr>
          <p:spPr>
            <a:xfrm>
              <a:off x="6648450" y="2667000"/>
              <a:ext cx="76200" cy="3556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26" name="Gerade Verbindung 825">
              <a:extLst>
                <a:ext uri="{FF2B5EF4-FFF2-40B4-BE49-F238E27FC236}">
                  <a16:creationId xmlns:a16="http://schemas.microsoft.com/office/drawing/2014/main" id="{95234982-4F25-7675-A391-711EFBA6E7C1}"/>
                </a:ext>
              </a:extLst>
            </p:cNvPr>
            <p:cNvCxnSpPr>
              <a:cxnSpLocks/>
            </p:cNvCxnSpPr>
            <p:nvPr/>
          </p:nvCxnSpPr>
          <p:spPr>
            <a:xfrm>
              <a:off x="6721475" y="3022600"/>
              <a:ext cx="66675" cy="1841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29" name="Gerade Verbindung 828">
              <a:extLst>
                <a:ext uri="{FF2B5EF4-FFF2-40B4-BE49-F238E27FC236}">
                  <a16:creationId xmlns:a16="http://schemas.microsoft.com/office/drawing/2014/main" id="{ED72A35F-C777-7B82-7499-EF78B3053781}"/>
                </a:ext>
              </a:extLst>
            </p:cNvPr>
            <p:cNvCxnSpPr>
              <a:cxnSpLocks/>
            </p:cNvCxnSpPr>
            <p:nvPr/>
          </p:nvCxnSpPr>
          <p:spPr>
            <a:xfrm>
              <a:off x="6784975" y="3200400"/>
              <a:ext cx="136525" cy="730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32" name="Gerade Verbindung 831">
              <a:extLst>
                <a:ext uri="{FF2B5EF4-FFF2-40B4-BE49-F238E27FC236}">
                  <a16:creationId xmlns:a16="http://schemas.microsoft.com/office/drawing/2014/main" id="{3C79EB13-F443-7F3B-BB61-E4D153F8ED65}"/>
                </a:ext>
              </a:extLst>
            </p:cNvPr>
            <p:cNvCxnSpPr>
              <a:cxnSpLocks/>
            </p:cNvCxnSpPr>
            <p:nvPr/>
          </p:nvCxnSpPr>
          <p:spPr>
            <a:xfrm>
              <a:off x="6921500" y="3270250"/>
              <a:ext cx="133350" cy="31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35" name="Gerade Verbindung 834">
              <a:extLst>
                <a:ext uri="{FF2B5EF4-FFF2-40B4-BE49-F238E27FC236}">
                  <a16:creationId xmlns:a16="http://schemas.microsoft.com/office/drawing/2014/main" id="{87B02A7A-5C6E-C108-561A-6B21F0BF96B6}"/>
                </a:ext>
              </a:extLst>
            </p:cNvPr>
            <p:cNvCxnSpPr>
              <a:cxnSpLocks/>
            </p:cNvCxnSpPr>
            <p:nvPr/>
          </p:nvCxnSpPr>
          <p:spPr>
            <a:xfrm>
              <a:off x="7058025" y="3276600"/>
              <a:ext cx="139700" cy="254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38" name="Gerade Verbindung 837">
              <a:extLst>
                <a:ext uri="{FF2B5EF4-FFF2-40B4-BE49-F238E27FC236}">
                  <a16:creationId xmlns:a16="http://schemas.microsoft.com/office/drawing/2014/main" id="{6ADDDA56-244E-CDC8-C169-A2CFD9FBEBA4}"/>
                </a:ext>
              </a:extLst>
            </p:cNvPr>
            <p:cNvCxnSpPr>
              <a:cxnSpLocks/>
            </p:cNvCxnSpPr>
            <p:nvPr/>
          </p:nvCxnSpPr>
          <p:spPr>
            <a:xfrm>
              <a:off x="7191375" y="3298825"/>
              <a:ext cx="136525" cy="95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41" name="Gerade Verbindung 840">
              <a:extLst>
                <a:ext uri="{FF2B5EF4-FFF2-40B4-BE49-F238E27FC236}">
                  <a16:creationId xmlns:a16="http://schemas.microsoft.com/office/drawing/2014/main" id="{DB8B0DB7-92C5-3E62-D7D6-908BABBA4574}"/>
                </a:ext>
              </a:extLst>
            </p:cNvPr>
            <p:cNvCxnSpPr>
              <a:cxnSpLocks/>
            </p:cNvCxnSpPr>
            <p:nvPr/>
          </p:nvCxnSpPr>
          <p:spPr>
            <a:xfrm>
              <a:off x="7324725" y="3308350"/>
              <a:ext cx="136525" cy="254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44" name="Gerade Verbindung 843">
              <a:extLst>
                <a:ext uri="{FF2B5EF4-FFF2-40B4-BE49-F238E27FC236}">
                  <a16:creationId xmlns:a16="http://schemas.microsoft.com/office/drawing/2014/main" id="{F384AA2D-ACAE-C8F1-41D4-4E9AAD908630}"/>
                </a:ext>
              </a:extLst>
            </p:cNvPr>
            <p:cNvCxnSpPr>
              <a:cxnSpLocks/>
            </p:cNvCxnSpPr>
            <p:nvPr/>
          </p:nvCxnSpPr>
          <p:spPr>
            <a:xfrm flipV="1">
              <a:off x="7461250" y="3263900"/>
              <a:ext cx="136525" cy="635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47" name="Gerade Verbindung 846">
              <a:extLst>
                <a:ext uri="{FF2B5EF4-FFF2-40B4-BE49-F238E27FC236}">
                  <a16:creationId xmlns:a16="http://schemas.microsoft.com/office/drawing/2014/main" id="{47B14D31-F6F3-1BCB-773D-4D0457FB3CD3}"/>
                </a:ext>
              </a:extLst>
            </p:cNvPr>
            <p:cNvCxnSpPr>
              <a:cxnSpLocks/>
            </p:cNvCxnSpPr>
            <p:nvPr/>
          </p:nvCxnSpPr>
          <p:spPr>
            <a:xfrm>
              <a:off x="7597775" y="3263900"/>
              <a:ext cx="133350" cy="412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50" name="Gerade Verbindung 849">
              <a:extLst>
                <a:ext uri="{FF2B5EF4-FFF2-40B4-BE49-F238E27FC236}">
                  <a16:creationId xmlns:a16="http://schemas.microsoft.com/office/drawing/2014/main" id="{4D315930-9FE4-64AE-D469-1A9BD18001A8}"/>
                </a:ext>
              </a:extLst>
            </p:cNvPr>
            <p:cNvCxnSpPr>
              <a:cxnSpLocks/>
            </p:cNvCxnSpPr>
            <p:nvPr/>
          </p:nvCxnSpPr>
          <p:spPr>
            <a:xfrm flipV="1">
              <a:off x="7731125" y="3286125"/>
              <a:ext cx="130175" cy="190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53" name="Gerade Verbindung 852">
              <a:extLst>
                <a:ext uri="{FF2B5EF4-FFF2-40B4-BE49-F238E27FC236}">
                  <a16:creationId xmlns:a16="http://schemas.microsoft.com/office/drawing/2014/main" id="{FCC33899-34A6-11E1-AAEA-0BB386442AEC}"/>
                </a:ext>
              </a:extLst>
            </p:cNvPr>
            <p:cNvCxnSpPr>
              <a:cxnSpLocks/>
            </p:cNvCxnSpPr>
            <p:nvPr/>
          </p:nvCxnSpPr>
          <p:spPr>
            <a:xfrm>
              <a:off x="7861300" y="3286125"/>
              <a:ext cx="142875" cy="222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56" name="Gerade Verbindung 855">
              <a:extLst>
                <a:ext uri="{FF2B5EF4-FFF2-40B4-BE49-F238E27FC236}">
                  <a16:creationId xmlns:a16="http://schemas.microsoft.com/office/drawing/2014/main" id="{DA3B1B10-1822-54D2-338E-EBCF01635CD4}"/>
                </a:ext>
              </a:extLst>
            </p:cNvPr>
            <p:cNvCxnSpPr>
              <a:cxnSpLocks/>
            </p:cNvCxnSpPr>
            <p:nvPr/>
          </p:nvCxnSpPr>
          <p:spPr>
            <a:xfrm flipV="1">
              <a:off x="8001000" y="3184525"/>
              <a:ext cx="136525" cy="127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CFFAB788-C9F8-87E6-F4CF-D33A97551382}"/>
                </a:ext>
              </a:extLst>
            </p:cNvPr>
            <p:cNvCxnSpPr>
              <a:cxnSpLocks/>
            </p:cNvCxnSpPr>
            <p:nvPr/>
          </p:nvCxnSpPr>
          <p:spPr>
            <a:xfrm>
              <a:off x="6646827" y="2665291"/>
              <a:ext cx="77908" cy="27063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550B2F8-A1E8-533C-4D3B-1EC456E1BA3B}"/>
                </a:ext>
              </a:extLst>
            </p:cNvPr>
            <p:cNvCxnSpPr>
              <a:cxnSpLocks/>
            </p:cNvCxnSpPr>
            <p:nvPr/>
          </p:nvCxnSpPr>
          <p:spPr>
            <a:xfrm>
              <a:off x="6724735" y="2935921"/>
              <a:ext cx="57407" cy="250127"/>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19474210-0044-D51C-BF94-53AACEA4EA77}"/>
                </a:ext>
              </a:extLst>
            </p:cNvPr>
            <p:cNvCxnSpPr>
              <a:cxnSpLocks/>
            </p:cNvCxnSpPr>
            <p:nvPr/>
          </p:nvCxnSpPr>
          <p:spPr>
            <a:xfrm flipV="1">
              <a:off x="6782142" y="3087638"/>
              <a:ext cx="147616" cy="9431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801" name="Oval 800">
              <a:extLst>
                <a:ext uri="{FF2B5EF4-FFF2-40B4-BE49-F238E27FC236}">
                  <a16:creationId xmlns:a16="http://schemas.microsoft.com/office/drawing/2014/main" id="{AB4896A9-2BF2-F26B-3D32-E4CD11B4B530}"/>
                </a:ext>
              </a:extLst>
            </p:cNvPr>
            <p:cNvSpPr/>
            <p:nvPr/>
          </p:nvSpPr>
          <p:spPr>
            <a:xfrm flipV="1">
              <a:off x="6704790" y="291633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grpSp>
          <p:nvGrpSpPr>
            <p:cNvPr id="2182" name="Gruppieren 2181">
              <a:extLst>
                <a:ext uri="{FF2B5EF4-FFF2-40B4-BE49-F238E27FC236}">
                  <a16:creationId xmlns:a16="http://schemas.microsoft.com/office/drawing/2014/main" id="{EBAAA7CC-E146-1E77-72C6-4F9E08B3F041}"/>
                </a:ext>
              </a:extLst>
            </p:cNvPr>
            <p:cNvGrpSpPr/>
            <p:nvPr/>
          </p:nvGrpSpPr>
          <p:grpSpPr>
            <a:xfrm>
              <a:off x="8250280" y="2790010"/>
              <a:ext cx="22860" cy="493200"/>
              <a:chOff x="8354461" y="3447206"/>
              <a:chExt cx="22860" cy="166752"/>
            </a:xfrm>
          </p:grpSpPr>
          <p:cxnSp>
            <p:nvCxnSpPr>
              <p:cNvPr id="2183" name="Gerade Verbindung 2182">
                <a:extLst>
                  <a:ext uri="{FF2B5EF4-FFF2-40B4-BE49-F238E27FC236}">
                    <a16:creationId xmlns:a16="http://schemas.microsoft.com/office/drawing/2014/main" id="{605C6D97-EA75-15FD-E27A-DD3DA77DB74A}"/>
                  </a:ext>
                </a:extLst>
              </p:cNvPr>
              <p:cNvCxnSpPr>
                <a:cxnSpLocks/>
              </p:cNvCxnSpPr>
              <p:nvPr/>
            </p:nvCxnSpPr>
            <p:spPr>
              <a:xfrm flipV="1">
                <a:off x="8377321" y="344720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84" name="Gerade Verbindung 2183">
                <a:extLst>
                  <a:ext uri="{FF2B5EF4-FFF2-40B4-BE49-F238E27FC236}">
                    <a16:creationId xmlns:a16="http://schemas.microsoft.com/office/drawing/2014/main" id="{7A11876F-5D9F-DE3D-D888-ADE1D2ADC232}"/>
                  </a:ext>
                </a:extLst>
              </p:cNvPr>
              <p:cNvCxnSpPr>
                <a:cxnSpLocks/>
              </p:cNvCxnSpPr>
              <p:nvPr/>
            </p:nvCxnSpPr>
            <p:spPr>
              <a:xfrm>
                <a:off x="8354461" y="3613958"/>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85" name="Gerade Verbindung 2184">
                <a:extLst>
                  <a:ext uri="{FF2B5EF4-FFF2-40B4-BE49-F238E27FC236}">
                    <a16:creationId xmlns:a16="http://schemas.microsoft.com/office/drawing/2014/main" id="{70893094-1D00-CA07-FA22-73A93DCFF2D4}"/>
                  </a:ext>
                </a:extLst>
              </p:cNvPr>
              <p:cNvCxnSpPr>
                <a:cxnSpLocks/>
              </p:cNvCxnSpPr>
              <p:nvPr/>
            </p:nvCxnSpPr>
            <p:spPr>
              <a:xfrm>
                <a:off x="8354461" y="3447206"/>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058" name="Gruppieren 2057">
              <a:extLst>
                <a:ext uri="{FF2B5EF4-FFF2-40B4-BE49-F238E27FC236}">
                  <a16:creationId xmlns:a16="http://schemas.microsoft.com/office/drawing/2014/main" id="{A7F24C76-9FBB-5AE3-BA87-20C986F3F764}"/>
                </a:ext>
              </a:extLst>
            </p:cNvPr>
            <p:cNvGrpSpPr/>
            <p:nvPr/>
          </p:nvGrpSpPr>
          <p:grpSpPr>
            <a:xfrm>
              <a:off x="6766339" y="3071417"/>
              <a:ext cx="45719" cy="216000"/>
              <a:chOff x="6870520" y="3326249"/>
              <a:chExt cx="45719" cy="439200"/>
            </a:xfrm>
          </p:grpSpPr>
          <p:cxnSp>
            <p:nvCxnSpPr>
              <p:cNvPr id="2059" name="Gerade Verbindung 2058">
                <a:extLst>
                  <a:ext uri="{FF2B5EF4-FFF2-40B4-BE49-F238E27FC236}">
                    <a16:creationId xmlns:a16="http://schemas.microsoft.com/office/drawing/2014/main" id="{480F6FFB-A39B-16E4-FA01-9FE4EE91598F}"/>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060" name="Gerade Verbindung 2059">
                <a:extLst>
                  <a:ext uri="{FF2B5EF4-FFF2-40B4-BE49-F238E27FC236}">
                    <a16:creationId xmlns:a16="http://schemas.microsoft.com/office/drawing/2014/main" id="{37E59E22-152E-B7B0-53D2-0F709C2CFAA1}"/>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079" name="Gerade Verbindung 2078">
                <a:extLst>
                  <a:ext uri="{FF2B5EF4-FFF2-40B4-BE49-F238E27FC236}">
                    <a16:creationId xmlns:a16="http://schemas.microsoft.com/office/drawing/2014/main" id="{6CD41A8F-B31F-2FCF-B78E-92D5972F823B}"/>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090" name="Gruppieren 2089">
              <a:extLst>
                <a:ext uri="{FF2B5EF4-FFF2-40B4-BE49-F238E27FC236}">
                  <a16:creationId xmlns:a16="http://schemas.microsoft.com/office/drawing/2014/main" id="{304B6823-0C0A-64BE-1417-54D930A43FA6}"/>
                </a:ext>
              </a:extLst>
            </p:cNvPr>
            <p:cNvGrpSpPr/>
            <p:nvPr/>
          </p:nvGrpSpPr>
          <p:grpSpPr>
            <a:xfrm>
              <a:off x="7034705" y="3044758"/>
              <a:ext cx="45719" cy="252000"/>
              <a:chOff x="7141333" y="3201575"/>
              <a:chExt cx="45719" cy="468000"/>
            </a:xfrm>
          </p:grpSpPr>
          <p:cxnSp>
            <p:nvCxnSpPr>
              <p:cNvPr id="2105" name="Gerade Verbindung 2104">
                <a:extLst>
                  <a:ext uri="{FF2B5EF4-FFF2-40B4-BE49-F238E27FC236}">
                    <a16:creationId xmlns:a16="http://schemas.microsoft.com/office/drawing/2014/main" id="{E91E7E13-F01A-8905-5291-37CCC0A3B710}"/>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23" name="Gerade Verbindung 2122">
                <a:extLst>
                  <a:ext uri="{FF2B5EF4-FFF2-40B4-BE49-F238E27FC236}">
                    <a16:creationId xmlns:a16="http://schemas.microsoft.com/office/drawing/2014/main" id="{42278A10-5D1C-7D84-F252-D0FFBDE586E9}"/>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36" name="Gerade Verbindung 2135">
                <a:extLst>
                  <a:ext uri="{FF2B5EF4-FFF2-40B4-BE49-F238E27FC236}">
                    <a16:creationId xmlns:a16="http://schemas.microsoft.com/office/drawing/2014/main" id="{18C9A44B-95A3-7C92-AFD0-098F03F92474}"/>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146" name="Gruppieren 2145">
              <a:extLst>
                <a:ext uri="{FF2B5EF4-FFF2-40B4-BE49-F238E27FC236}">
                  <a16:creationId xmlns:a16="http://schemas.microsoft.com/office/drawing/2014/main" id="{E9BF3941-8D65-B874-41F7-1C75A5F41264}"/>
                </a:ext>
              </a:extLst>
            </p:cNvPr>
            <p:cNvGrpSpPr/>
            <p:nvPr/>
          </p:nvGrpSpPr>
          <p:grpSpPr>
            <a:xfrm>
              <a:off x="7844063" y="2911821"/>
              <a:ext cx="45719" cy="338400"/>
              <a:chOff x="7950085" y="3199866"/>
              <a:chExt cx="45719" cy="166752"/>
            </a:xfrm>
          </p:grpSpPr>
          <p:cxnSp>
            <p:nvCxnSpPr>
              <p:cNvPr id="2148" name="Gerade Verbindung 2147">
                <a:extLst>
                  <a:ext uri="{FF2B5EF4-FFF2-40B4-BE49-F238E27FC236}">
                    <a16:creationId xmlns:a16="http://schemas.microsoft.com/office/drawing/2014/main" id="{118B5D3E-4DA8-6DAC-8616-F7468885FA33}"/>
                  </a:ext>
                </a:extLst>
              </p:cNvPr>
              <p:cNvCxnSpPr>
                <a:cxnSpLocks/>
              </p:cNvCxnSpPr>
              <p:nvPr/>
            </p:nvCxnSpPr>
            <p:spPr>
              <a:xfrm flipV="1">
                <a:off x="7972945" y="319986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50" name="Gerade Verbindung 2149">
                <a:extLst>
                  <a:ext uri="{FF2B5EF4-FFF2-40B4-BE49-F238E27FC236}">
                    <a16:creationId xmlns:a16="http://schemas.microsoft.com/office/drawing/2014/main" id="{B45C2D3A-793C-44D7-C55F-36E7F5CC17C4}"/>
                  </a:ext>
                </a:extLst>
              </p:cNvPr>
              <p:cNvCxnSpPr>
                <a:cxnSpLocks/>
              </p:cNvCxnSpPr>
              <p:nvPr/>
            </p:nvCxnSpPr>
            <p:spPr>
              <a:xfrm>
                <a:off x="7950085" y="3366618"/>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81" name="Gerade Verbindung 2180">
                <a:extLst>
                  <a:ext uri="{FF2B5EF4-FFF2-40B4-BE49-F238E27FC236}">
                    <a16:creationId xmlns:a16="http://schemas.microsoft.com/office/drawing/2014/main" id="{74E8C277-A953-CEF5-5C5D-485BFACE38F1}"/>
                  </a:ext>
                </a:extLst>
              </p:cNvPr>
              <p:cNvCxnSpPr>
                <a:cxnSpLocks/>
              </p:cNvCxnSpPr>
              <p:nvPr/>
            </p:nvCxnSpPr>
            <p:spPr>
              <a:xfrm>
                <a:off x="7950085" y="3199866"/>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186" name="Gruppieren 2185">
              <a:extLst>
                <a:ext uri="{FF2B5EF4-FFF2-40B4-BE49-F238E27FC236}">
                  <a16:creationId xmlns:a16="http://schemas.microsoft.com/office/drawing/2014/main" id="{17E39784-BD51-915B-6B13-B77646CD2C43}"/>
                </a:ext>
              </a:extLst>
            </p:cNvPr>
            <p:cNvGrpSpPr/>
            <p:nvPr/>
          </p:nvGrpSpPr>
          <p:grpSpPr>
            <a:xfrm>
              <a:off x="7168888" y="3000704"/>
              <a:ext cx="45719" cy="252000"/>
              <a:chOff x="7357683" y="4539953"/>
              <a:chExt cx="45719" cy="166752"/>
            </a:xfrm>
          </p:grpSpPr>
          <p:cxnSp>
            <p:nvCxnSpPr>
              <p:cNvPr id="2187" name="Gerade Verbindung 2186">
                <a:extLst>
                  <a:ext uri="{FF2B5EF4-FFF2-40B4-BE49-F238E27FC236}">
                    <a16:creationId xmlns:a16="http://schemas.microsoft.com/office/drawing/2014/main" id="{A5850C4D-DC0B-CA07-87B5-7F0C7CF30F09}"/>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88" name="Gerade Verbindung 2187">
                <a:extLst>
                  <a:ext uri="{FF2B5EF4-FFF2-40B4-BE49-F238E27FC236}">
                    <a16:creationId xmlns:a16="http://schemas.microsoft.com/office/drawing/2014/main" id="{FD1E3FFF-0FCB-2639-1BE5-DA90136EA4A6}"/>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189" name="Gerade Verbindung 2188">
                <a:extLst>
                  <a:ext uri="{FF2B5EF4-FFF2-40B4-BE49-F238E27FC236}">
                    <a16:creationId xmlns:a16="http://schemas.microsoft.com/office/drawing/2014/main" id="{0F4C8878-5C61-5F01-0BE2-A976C508F2BF}"/>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244" name="Gruppieren 2243">
              <a:extLst>
                <a:ext uri="{FF2B5EF4-FFF2-40B4-BE49-F238E27FC236}">
                  <a16:creationId xmlns:a16="http://schemas.microsoft.com/office/drawing/2014/main" id="{1F258775-A458-A66E-2210-EB340C781144}"/>
                </a:ext>
              </a:extLst>
            </p:cNvPr>
            <p:cNvGrpSpPr/>
            <p:nvPr/>
          </p:nvGrpSpPr>
          <p:grpSpPr>
            <a:xfrm>
              <a:off x="7437255" y="2933871"/>
              <a:ext cx="45719" cy="277200"/>
              <a:chOff x="7541436" y="4587909"/>
              <a:chExt cx="45719" cy="166752"/>
            </a:xfrm>
          </p:grpSpPr>
          <p:cxnSp>
            <p:nvCxnSpPr>
              <p:cNvPr id="2245" name="Gerade Verbindung 2244">
                <a:extLst>
                  <a:ext uri="{FF2B5EF4-FFF2-40B4-BE49-F238E27FC236}">
                    <a16:creationId xmlns:a16="http://schemas.microsoft.com/office/drawing/2014/main" id="{F1150E22-4F82-14ED-E898-035FEA89CFE9}"/>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246" name="Gerade Verbindung 2245">
                <a:extLst>
                  <a:ext uri="{FF2B5EF4-FFF2-40B4-BE49-F238E27FC236}">
                    <a16:creationId xmlns:a16="http://schemas.microsoft.com/office/drawing/2014/main" id="{89FE4FE0-BD56-1AA3-4111-B5754F75BDF4}"/>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268" name="Gerade Verbindung 2267">
                <a:extLst>
                  <a:ext uri="{FF2B5EF4-FFF2-40B4-BE49-F238E27FC236}">
                    <a16:creationId xmlns:a16="http://schemas.microsoft.com/office/drawing/2014/main" id="{11C79C8A-4E78-4F6A-FD8D-BEB82DD63EA2}"/>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269" name="Gruppieren 2268">
              <a:extLst>
                <a:ext uri="{FF2B5EF4-FFF2-40B4-BE49-F238E27FC236}">
                  <a16:creationId xmlns:a16="http://schemas.microsoft.com/office/drawing/2014/main" id="{7FC384C8-ACF9-F8F5-B2C6-BC79F0AEC947}"/>
                </a:ext>
              </a:extLst>
            </p:cNvPr>
            <p:cNvGrpSpPr/>
            <p:nvPr/>
          </p:nvGrpSpPr>
          <p:grpSpPr>
            <a:xfrm>
              <a:off x="6696120" y="2939544"/>
              <a:ext cx="45719" cy="144000"/>
              <a:chOff x="6870520" y="3326249"/>
              <a:chExt cx="45719" cy="439200"/>
            </a:xfrm>
          </p:grpSpPr>
          <p:cxnSp>
            <p:nvCxnSpPr>
              <p:cNvPr id="2270" name="Gerade Verbindung 2269">
                <a:extLst>
                  <a:ext uri="{FF2B5EF4-FFF2-40B4-BE49-F238E27FC236}">
                    <a16:creationId xmlns:a16="http://schemas.microsoft.com/office/drawing/2014/main" id="{417DB58C-DC7A-C0AA-5580-F5B501FC264F}"/>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283" name="Gerade Verbindung 2282">
                <a:extLst>
                  <a:ext uri="{FF2B5EF4-FFF2-40B4-BE49-F238E27FC236}">
                    <a16:creationId xmlns:a16="http://schemas.microsoft.com/office/drawing/2014/main" id="{2C2852F5-1526-7188-7DF4-C3918C3B4C69}"/>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15" name="Gerade Verbindung 814">
                <a:extLst>
                  <a:ext uri="{FF2B5EF4-FFF2-40B4-BE49-F238E27FC236}">
                    <a16:creationId xmlns:a16="http://schemas.microsoft.com/office/drawing/2014/main" id="{8B739E1D-B001-6D28-5322-F4845C45B1CD}"/>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25" name="Gruppieren 824">
              <a:extLst>
                <a:ext uri="{FF2B5EF4-FFF2-40B4-BE49-F238E27FC236}">
                  <a16:creationId xmlns:a16="http://schemas.microsoft.com/office/drawing/2014/main" id="{57639E9D-50C4-E826-9B81-6BEB8319B7DC}"/>
                </a:ext>
              </a:extLst>
            </p:cNvPr>
            <p:cNvGrpSpPr/>
            <p:nvPr/>
          </p:nvGrpSpPr>
          <p:grpSpPr>
            <a:xfrm>
              <a:off x="6900522" y="2964600"/>
              <a:ext cx="45719" cy="269368"/>
              <a:chOff x="7141333" y="3201575"/>
              <a:chExt cx="45719" cy="468000"/>
            </a:xfrm>
          </p:grpSpPr>
          <p:cxnSp>
            <p:nvCxnSpPr>
              <p:cNvPr id="827" name="Gerade Verbindung 826">
                <a:extLst>
                  <a:ext uri="{FF2B5EF4-FFF2-40B4-BE49-F238E27FC236}">
                    <a16:creationId xmlns:a16="http://schemas.microsoft.com/office/drawing/2014/main" id="{79CC876B-714F-C49C-6CCE-36869B27F1C4}"/>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28" name="Gerade Verbindung 827">
                <a:extLst>
                  <a:ext uri="{FF2B5EF4-FFF2-40B4-BE49-F238E27FC236}">
                    <a16:creationId xmlns:a16="http://schemas.microsoft.com/office/drawing/2014/main" id="{F600188C-0451-8C17-3E64-1BB355D617C7}"/>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30" name="Gerade Verbindung 829">
                <a:extLst>
                  <a:ext uri="{FF2B5EF4-FFF2-40B4-BE49-F238E27FC236}">
                    <a16:creationId xmlns:a16="http://schemas.microsoft.com/office/drawing/2014/main" id="{CA08BAED-1A9C-2C0A-31EF-3E06B76284B2}"/>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31" name="Gruppieren 830">
              <a:extLst>
                <a:ext uri="{FF2B5EF4-FFF2-40B4-BE49-F238E27FC236}">
                  <a16:creationId xmlns:a16="http://schemas.microsoft.com/office/drawing/2014/main" id="{9B3AF500-54BA-FB69-05B9-747E53F4E306}"/>
                </a:ext>
              </a:extLst>
            </p:cNvPr>
            <p:cNvGrpSpPr/>
            <p:nvPr/>
          </p:nvGrpSpPr>
          <p:grpSpPr>
            <a:xfrm>
              <a:off x="7303071" y="3025304"/>
              <a:ext cx="45719" cy="288000"/>
              <a:chOff x="7357683" y="4539953"/>
              <a:chExt cx="45719" cy="166752"/>
            </a:xfrm>
          </p:grpSpPr>
          <p:cxnSp>
            <p:nvCxnSpPr>
              <p:cNvPr id="833" name="Gerade Verbindung 832">
                <a:extLst>
                  <a:ext uri="{FF2B5EF4-FFF2-40B4-BE49-F238E27FC236}">
                    <a16:creationId xmlns:a16="http://schemas.microsoft.com/office/drawing/2014/main" id="{5457C7CD-2987-863F-AE87-9D60763883C2}"/>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34" name="Gerade Verbindung 833">
                <a:extLst>
                  <a:ext uri="{FF2B5EF4-FFF2-40B4-BE49-F238E27FC236}">
                    <a16:creationId xmlns:a16="http://schemas.microsoft.com/office/drawing/2014/main" id="{36E1879A-CA0F-ED1F-CF1E-E6369E5CA1FC}"/>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36" name="Gerade Verbindung 835">
                <a:extLst>
                  <a:ext uri="{FF2B5EF4-FFF2-40B4-BE49-F238E27FC236}">
                    <a16:creationId xmlns:a16="http://schemas.microsoft.com/office/drawing/2014/main" id="{B5D8DC73-2ABF-3C7A-0E4B-06DC949BE8F8}"/>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37" name="Gruppieren 836">
              <a:extLst>
                <a:ext uri="{FF2B5EF4-FFF2-40B4-BE49-F238E27FC236}">
                  <a16:creationId xmlns:a16="http://schemas.microsoft.com/office/drawing/2014/main" id="{ACA0AC53-BBFE-42D5-AA32-3E9589F770F7}"/>
                </a:ext>
              </a:extLst>
            </p:cNvPr>
            <p:cNvGrpSpPr/>
            <p:nvPr/>
          </p:nvGrpSpPr>
          <p:grpSpPr>
            <a:xfrm>
              <a:off x="7577001" y="2969702"/>
              <a:ext cx="45719" cy="180000"/>
              <a:chOff x="7541436" y="4587909"/>
              <a:chExt cx="45719" cy="166752"/>
            </a:xfrm>
          </p:grpSpPr>
          <p:cxnSp>
            <p:nvCxnSpPr>
              <p:cNvPr id="839" name="Gerade Verbindung 838">
                <a:extLst>
                  <a:ext uri="{FF2B5EF4-FFF2-40B4-BE49-F238E27FC236}">
                    <a16:creationId xmlns:a16="http://schemas.microsoft.com/office/drawing/2014/main" id="{F6F44ABF-F332-93A0-9D00-A7C90CB3AD32}"/>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40" name="Gerade Verbindung 839">
                <a:extLst>
                  <a:ext uri="{FF2B5EF4-FFF2-40B4-BE49-F238E27FC236}">
                    <a16:creationId xmlns:a16="http://schemas.microsoft.com/office/drawing/2014/main" id="{5B76D75D-215F-BD78-3649-7DC36DC394C0}"/>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42" name="Gerade Verbindung 841">
                <a:extLst>
                  <a:ext uri="{FF2B5EF4-FFF2-40B4-BE49-F238E27FC236}">
                    <a16:creationId xmlns:a16="http://schemas.microsoft.com/office/drawing/2014/main" id="{DEF8585E-8DE3-12ED-52DC-F216A9455E17}"/>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43" name="Gruppieren 842">
              <a:extLst>
                <a:ext uri="{FF2B5EF4-FFF2-40B4-BE49-F238E27FC236}">
                  <a16:creationId xmlns:a16="http://schemas.microsoft.com/office/drawing/2014/main" id="{A9ABE9B3-5778-FE65-B89A-30E6D1E45903}"/>
                </a:ext>
              </a:extLst>
            </p:cNvPr>
            <p:cNvGrpSpPr/>
            <p:nvPr/>
          </p:nvGrpSpPr>
          <p:grpSpPr>
            <a:xfrm>
              <a:off x="7708658" y="2968725"/>
              <a:ext cx="45719" cy="288000"/>
              <a:chOff x="7541436" y="4587909"/>
              <a:chExt cx="45719" cy="166752"/>
            </a:xfrm>
          </p:grpSpPr>
          <p:cxnSp>
            <p:nvCxnSpPr>
              <p:cNvPr id="845" name="Gerade Verbindung 844">
                <a:extLst>
                  <a:ext uri="{FF2B5EF4-FFF2-40B4-BE49-F238E27FC236}">
                    <a16:creationId xmlns:a16="http://schemas.microsoft.com/office/drawing/2014/main" id="{86D5D4A8-80A4-7048-D36A-81657D94C722}"/>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46" name="Gerade Verbindung 845">
                <a:extLst>
                  <a:ext uri="{FF2B5EF4-FFF2-40B4-BE49-F238E27FC236}">
                    <a16:creationId xmlns:a16="http://schemas.microsoft.com/office/drawing/2014/main" id="{EE280B9A-4A11-C983-BDE7-4A0A0CBEF98F}"/>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48" name="Gerade Verbindung 847">
                <a:extLst>
                  <a:ext uri="{FF2B5EF4-FFF2-40B4-BE49-F238E27FC236}">
                    <a16:creationId xmlns:a16="http://schemas.microsoft.com/office/drawing/2014/main" id="{59CDDDDA-D3F2-C12A-A380-E3E52A114DF2}"/>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49" name="Gruppieren 848">
              <a:extLst>
                <a:ext uri="{FF2B5EF4-FFF2-40B4-BE49-F238E27FC236}">
                  <a16:creationId xmlns:a16="http://schemas.microsoft.com/office/drawing/2014/main" id="{DE6C7F72-9248-B36D-C576-DD0F0CAC50A8}"/>
                </a:ext>
              </a:extLst>
            </p:cNvPr>
            <p:cNvGrpSpPr/>
            <p:nvPr/>
          </p:nvGrpSpPr>
          <p:grpSpPr>
            <a:xfrm>
              <a:off x="7980665" y="2938972"/>
              <a:ext cx="45719" cy="334800"/>
              <a:chOff x="7541436" y="4587909"/>
              <a:chExt cx="45719" cy="166752"/>
            </a:xfrm>
          </p:grpSpPr>
          <p:cxnSp>
            <p:nvCxnSpPr>
              <p:cNvPr id="851" name="Gerade Verbindung 850">
                <a:extLst>
                  <a:ext uri="{FF2B5EF4-FFF2-40B4-BE49-F238E27FC236}">
                    <a16:creationId xmlns:a16="http://schemas.microsoft.com/office/drawing/2014/main" id="{42A24ABB-81CE-9AA8-89E7-40F5CD426A91}"/>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52" name="Gerade Verbindung 851">
                <a:extLst>
                  <a:ext uri="{FF2B5EF4-FFF2-40B4-BE49-F238E27FC236}">
                    <a16:creationId xmlns:a16="http://schemas.microsoft.com/office/drawing/2014/main" id="{CCB9A134-2240-00AA-0281-1616CC4B25BD}"/>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54" name="Gerade Verbindung 853">
                <a:extLst>
                  <a:ext uri="{FF2B5EF4-FFF2-40B4-BE49-F238E27FC236}">
                    <a16:creationId xmlns:a16="http://schemas.microsoft.com/office/drawing/2014/main" id="{B91D8498-B322-DBCF-0B0C-6A55F405BF5A}"/>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55" name="Gruppieren 854">
              <a:extLst>
                <a:ext uri="{FF2B5EF4-FFF2-40B4-BE49-F238E27FC236}">
                  <a16:creationId xmlns:a16="http://schemas.microsoft.com/office/drawing/2014/main" id="{15BC1935-A6E9-BFEC-A215-440BAE70F3AC}"/>
                </a:ext>
              </a:extLst>
            </p:cNvPr>
            <p:cNvGrpSpPr/>
            <p:nvPr/>
          </p:nvGrpSpPr>
          <p:grpSpPr>
            <a:xfrm>
              <a:off x="8114873" y="2927058"/>
              <a:ext cx="45719" cy="374400"/>
              <a:chOff x="7541436" y="4587909"/>
              <a:chExt cx="45719" cy="166752"/>
            </a:xfrm>
          </p:grpSpPr>
          <p:cxnSp>
            <p:nvCxnSpPr>
              <p:cNvPr id="857" name="Gerade Verbindung 856">
                <a:extLst>
                  <a:ext uri="{FF2B5EF4-FFF2-40B4-BE49-F238E27FC236}">
                    <a16:creationId xmlns:a16="http://schemas.microsoft.com/office/drawing/2014/main" id="{CE711446-B31C-968D-5AED-6ACC85D34F10}"/>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58" name="Gerade Verbindung 857">
                <a:extLst>
                  <a:ext uri="{FF2B5EF4-FFF2-40B4-BE49-F238E27FC236}">
                    <a16:creationId xmlns:a16="http://schemas.microsoft.com/office/drawing/2014/main" id="{E8F96F46-C7C3-0E8C-8885-B31F5643EC86}"/>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60" name="Gerade Verbindung 859">
                <a:extLst>
                  <a:ext uri="{FF2B5EF4-FFF2-40B4-BE49-F238E27FC236}">
                    <a16:creationId xmlns:a16="http://schemas.microsoft.com/office/drawing/2014/main" id="{5EE5BE7E-B64C-C55E-35EC-DF8C7E9A18BA}"/>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865" name="Gruppieren 864">
              <a:extLst>
                <a:ext uri="{FF2B5EF4-FFF2-40B4-BE49-F238E27FC236}">
                  <a16:creationId xmlns:a16="http://schemas.microsoft.com/office/drawing/2014/main" id="{DA829810-0071-BD27-9300-57329258EF91}"/>
                </a:ext>
              </a:extLst>
            </p:cNvPr>
            <p:cNvGrpSpPr/>
            <p:nvPr/>
          </p:nvGrpSpPr>
          <p:grpSpPr>
            <a:xfrm>
              <a:off x="8250280" y="2951050"/>
              <a:ext cx="22860" cy="457200"/>
              <a:chOff x="8354461" y="3447206"/>
              <a:chExt cx="22860" cy="166752"/>
            </a:xfrm>
          </p:grpSpPr>
          <p:cxnSp>
            <p:nvCxnSpPr>
              <p:cNvPr id="980" name="Gerade Verbindung 979">
                <a:extLst>
                  <a:ext uri="{FF2B5EF4-FFF2-40B4-BE49-F238E27FC236}">
                    <a16:creationId xmlns:a16="http://schemas.microsoft.com/office/drawing/2014/main" id="{9DEB7C50-924B-98C5-E877-A7EC3B074039}"/>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81" name="Gerade Verbindung 980">
                <a:extLst>
                  <a:ext uri="{FF2B5EF4-FFF2-40B4-BE49-F238E27FC236}">
                    <a16:creationId xmlns:a16="http://schemas.microsoft.com/office/drawing/2014/main" id="{0218CF63-55DE-D8CC-6A4F-98B5D29F016B}"/>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82" name="Gerade Verbindung 981">
                <a:extLst>
                  <a:ext uri="{FF2B5EF4-FFF2-40B4-BE49-F238E27FC236}">
                    <a16:creationId xmlns:a16="http://schemas.microsoft.com/office/drawing/2014/main" id="{628A6969-2196-2581-6DBE-C0C1F7BD7DE2}"/>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67" name="Gruppieren 866">
              <a:extLst>
                <a:ext uri="{FF2B5EF4-FFF2-40B4-BE49-F238E27FC236}">
                  <a16:creationId xmlns:a16="http://schemas.microsoft.com/office/drawing/2014/main" id="{3421FD1D-2F04-8BE0-2704-A92C0C3DCDED}"/>
                </a:ext>
              </a:extLst>
            </p:cNvPr>
            <p:cNvGrpSpPr/>
            <p:nvPr/>
          </p:nvGrpSpPr>
          <p:grpSpPr>
            <a:xfrm>
              <a:off x="6766339" y="3189229"/>
              <a:ext cx="45719" cy="115200"/>
              <a:chOff x="6870520" y="3326249"/>
              <a:chExt cx="45719" cy="439200"/>
            </a:xfrm>
          </p:grpSpPr>
          <p:cxnSp>
            <p:nvCxnSpPr>
              <p:cNvPr id="977" name="Gerade Verbindung 976">
                <a:extLst>
                  <a:ext uri="{FF2B5EF4-FFF2-40B4-BE49-F238E27FC236}">
                    <a16:creationId xmlns:a16="http://schemas.microsoft.com/office/drawing/2014/main" id="{809CB302-7FCE-28B6-AF21-775123866A04}"/>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8" name="Gerade Verbindung 977">
                <a:extLst>
                  <a:ext uri="{FF2B5EF4-FFF2-40B4-BE49-F238E27FC236}">
                    <a16:creationId xmlns:a16="http://schemas.microsoft.com/office/drawing/2014/main" id="{AE4E9494-C748-3CE0-0933-D0031FF001E9}"/>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9" name="Gerade Verbindung 978">
                <a:extLst>
                  <a:ext uri="{FF2B5EF4-FFF2-40B4-BE49-F238E27FC236}">
                    <a16:creationId xmlns:a16="http://schemas.microsoft.com/office/drawing/2014/main" id="{9F6083DD-0594-4FEA-37FF-988AE32E00C2}"/>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68" name="Gruppieren 867">
              <a:extLst>
                <a:ext uri="{FF2B5EF4-FFF2-40B4-BE49-F238E27FC236}">
                  <a16:creationId xmlns:a16="http://schemas.microsoft.com/office/drawing/2014/main" id="{BA1E32DB-6A88-D55F-BD09-CB5AA3EBA85D}"/>
                </a:ext>
              </a:extLst>
            </p:cNvPr>
            <p:cNvGrpSpPr/>
            <p:nvPr/>
          </p:nvGrpSpPr>
          <p:grpSpPr>
            <a:xfrm>
              <a:off x="7034705" y="3276383"/>
              <a:ext cx="45719" cy="108000"/>
              <a:chOff x="7141333" y="3201575"/>
              <a:chExt cx="45719" cy="468000"/>
            </a:xfrm>
          </p:grpSpPr>
          <p:cxnSp>
            <p:nvCxnSpPr>
              <p:cNvPr id="974" name="Gerade Verbindung 973">
                <a:extLst>
                  <a:ext uri="{FF2B5EF4-FFF2-40B4-BE49-F238E27FC236}">
                    <a16:creationId xmlns:a16="http://schemas.microsoft.com/office/drawing/2014/main" id="{297F8A39-2B16-F41D-8B4C-894B42B5D942}"/>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5" name="Gerade Verbindung 974">
                <a:extLst>
                  <a:ext uri="{FF2B5EF4-FFF2-40B4-BE49-F238E27FC236}">
                    <a16:creationId xmlns:a16="http://schemas.microsoft.com/office/drawing/2014/main" id="{60B9F827-5BEE-5B46-03F8-261B01F582C2}"/>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6" name="Gerade Verbindung 975">
                <a:extLst>
                  <a:ext uri="{FF2B5EF4-FFF2-40B4-BE49-F238E27FC236}">
                    <a16:creationId xmlns:a16="http://schemas.microsoft.com/office/drawing/2014/main" id="{CD1B47AA-9DB7-261A-28DD-A2C2E56B4240}"/>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69" name="Gruppieren 868">
              <a:extLst>
                <a:ext uri="{FF2B5EF4-FFF2-40B4-BE49-F238E27FC236}">
                  <a16:creationId xmlns:a16="http://schemas.microsoft.com/office/drawing/2014/main" id="{83757064-0529-387F-B02B-11939607DC6B}"/>
                </a:ext>
              </a:extLst>
            </p:cNvPr>
            <p:cNvGrpSpPr/>
            <p:nvPr/>
          </p:nvGrpSpPr>
          <p:grpSpPr>
            <a:xfrm>
              <a:off x="7844063" y="3113861"/>
              <a:ext cx="45719" cy="331200"/>
              <a:chOff x="7950085" y="3199866"/>
              <a:chExt cx="45719" cy="166752"/>
            </a:xfrm>
          </p:grpSpPr>
          <p:cxnSp>
            <p:nvCxnSpPr>
              <p:cNvPr id="971" name="Gerade Verbindung 970">
                <a:extLst>
                  <a:ext uri="{FF2B5EF4-FFF2-40B4-BE49-F238E27FC236}">
                    <a16:creationId xmlns:a16="http://schemas.microsoft.com/office/drawing/2014/main" id="{BD3F25F5-59FB-1F0E-F32F-5FB16C8FA180}"/>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2" name="Gerade Verbindung 971">
                <a:extLst>
                  <a:ext uri="{FF2B5EF4-FFF2-40B4-BE49-F238E27FC236}">
                    <a16:creationId xmlns:a16="http://schemas.microsoft.com/office/drawing/2014/main" id="{ACF753D5-C55D-9198-3AE9-E2EF4A09CFC1}"/>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3" name="Gerade Verbindung 972">
                <a:extLst>
                  <a:ext uri="{FF2B5EF4-FFF2-40B4-BE49-F238E27FC236}">
                    <a16:creationId xmlns:a16="http://schemas.microsoft.com/office/drawing/2014/main" id="{BB3951C1-6AF0-0EC3-975D-947179462FCC}"/>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0" name="Gruppieren 869">
              <a:extLst>
                <a:ext uri="{FF2B5EF4-FFF2-40B4-BE49-F238E27FC236}">
                  <a16:creationId xmlns:a16="http://schemas.microsoft.com/office/drawing/2014/main" id="{E1386E83-922C-1BCA-817C-C56774DDCC23}"/>
                </a:ext>
              </a:extLst>
            </p:cNvPr>
            <p:cNvGrpSpPr/>
            <p:nvPr/>
          </p:nvGrpSpPr>
          <p:grpSpPr>
            <a:xfrm>
              <a:off x="7168888" y="3166113"/>
              <a:ext cx="45719" cy="252000"/>
              <a:chOff x="7357683" y="4539953"/>
              <a:chExt cx="45719" cy="166752"/>
            </a:xfrm>
          </p:grpSpPr>
          <p:cxnSp>
            <p:nvCxnSpPr>
              <p:cNvPr id="968" name="Gerade Verbindung 967">
                <a:extLst>
                  <a:ext uri="{FF2B5EF4-FFF2-40B4-BE49-F238E27FC236}">
                    <a16:creationId xmlns:a16="http://schemas.microsoft.com/office/drawing/2014/main" id="{224708AF-ADA3-B54D-24D8-7B262BF56E52}"/>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69" name="Gerade Verbindung 968">
                <a:extLst>
                  <a:ext uri="{FF2B5EF4-FFF2-40B4-BE49-F238E27FC236}">
                    <a16:creationId xmlns:a16="http://schemas.microsoft.com/office/drawing/2014/main" id="{F7FA2A84-974E-5807-B976-2D0A1EDE2858}"/>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70" name="Gerade Verbindung 969">
                <a:extLst>
                  <a:ext uri="{FF2B5EF4-FFF2-40B4-BE49-F238E27FC236}">
                    <a16:creationId xmlns:a16="http://schemas.microsoft.com/office/drawing/2014/main" id="{40B13BB8-6DF1-1F84-B598-74F534630F8C}"/>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1" name="Gruppieren 870">
              <a:extLst>
                <a:ext uri="{FF2B5EF4-FFF2-40B4-BE49-F238E27FC236}">
                  <a16:creationId xmlns:a16="http://schemas.microsoft.com/office/drawing/2014/main" id="{1B3AD0BE-74A2-C1B7-D6A3-3A50D234C492}"/>
                </a:ext>
              </a:extLst>
            </p:cNvPr>
            <p:cNvGrpSpPr/>
            <p:nvPr/>
          </p:nvGrpSpPr>
          <p:grpSpPr>
            <a:xfrm>
              <a:off x="7437255" y="3197411"/>
              <a:ext cx="45719" cy="259200"/>
              <a:chOff x="7541436" y="4587909"/>
              <a:chExt cx="45719" cy="166752"/>
            </a:xfrm>
          </p:grpSpPr>
          <p:cxnSp>
            <p:nvCxnSpPr>
              <p:cNvPr id="964" name="Gerade Verbindung 963">
                <a:extLst>
                  <a:ext uri="{FF2B5EF4-FFF2-40B4-BE49-F238E27FC236}">
                    <a16:creationId xmlns:a16="http://schemas.microsoft.com/office/drawing/2014/main" id="{08991ED5-DAE9-9043-09E1-8CF42EE89414}"/>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65" name="Gerade Verbindung 964">
                <a:extLst>
                  <a:ext uri="{FF2B5EF4-FFF2-40B4-BE49-F238E27FC236}">
                    <a16:creationId xmlns:a16="http://schemas.microsoft.com/office/drawing/2014/main" id="{623E5795-5F68-1ACB-418B-1DEDC85AEEC5}"/>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67" name="Gerade Verbindung 966">
                <a:extLst>
                  <a:ext uri="{FF2B5EF4-FFF2-40B4-BE49-F238E27FC236}">
                    <a16:creationId xmlns:a16="http://schemas.microsoft.com/office/drawing/2014/main" id="{A8258BB5-C3DA-A80E-54CE-891FEB0D285A}"/>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2" name="Gruppieren 871">
              <a:extLst>
                <a:ext uri="{FF2B5EF4-FFF2-40B4-BE49-F238E27FC236}">
                  <a16:creationId xmlns:a16="http://schemas.microsoft.com/office/drawing/2014/main" id="{D9BE6294-391F-8C38-6105-62D06569D6BF}"/>
                </a:ext>
              </a:extLst>
            </p:cNvPr>
            <p:cNvGrpSpPr/>
            <p:nvPr/>
          </p:nvGrpSpPr>
          <p:grpSpPr>
            <a:xfrm>
              <a:off x="6696120" y="3022113"/>
              <a:ext cx="45719" cy="144000"/>
              <a:chOff x="6870520" y="3326249"/>
              <a:chExt cx="45719" cy="439200"/>
            </a:xfrm>
          </p:grpSpPr>
          <p:cxnSp>
            <p:nvCxnSpPr>
              <p:cNvPr id="961" name="Gerade Verbindung 960">
                <a:extLst>
                  <a:ext uri="{FF2B5EF4-FFF2-40B4-BE49-F238E27FC236}">
                    <a16:creationId xmlns:a16="http://schemas.microsoft.com/office/drawing/2014/main" id="{76E75B67-346F-BDB8-D6A2-338AC7D13F4E}"/>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62" name="Gerade Verbindung 961">
                <a:extLst>
                  <a:ext uri="{FF2B5EF4-FFF2-40B4-BE49-F238E27FC236}">
                    <a16:creationId xmlns:a16="http://schemas.microsoft.com/office/drawing/2014/main" id="{2A11C607-8787-E1F6-E4FF-82530212210C}"/>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63" name="Gerade Verbindung 962">
                <a:extLst>
                  <a:ext uri="{FF2B5EF4-FFF2-40B4-BE49-F238E27FC236}">
                    <a16:creationId xmlns:a16="http://schemas.microsoft.com/office/drawing/2014/main" id="{8A7A98F4-9B63-82D1-4078-127E2BA43496}"/>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3" name="Gruppieren 872">
              <a:extLst>
                <a:ext uri="{FF2B5EF4-FFF2-40B4-BE49-F238E27FC236}">
                  <a16:creationId xmlns:a16="http://schemas.microsoft.com/office/drawing/2014/main" id="{5B87BA7D-833C-36CF-B8F2-92F98C6F8F52}"/>
                </a:ext>
              </a:extLst>
            </p:cNvPr>
            <p:cNvGrpSpPr/>
            <p:nvPr/>
          </p:nvGrpSpPr>
          <p:grpSpPr>
            <a:xfrm>
              <a:off x="6900522" y="3137940"/>
              <a:ext cx="45719" cy="255600"/>
              <a:chOff x="7141333" y="3201575"/>
              <a:chExt cx="45719" cy="468000"/>
            </a:xfrm>
          </p:grpSpPr>
          <p:cxnSp>
            <p:nvCxnSpPr>
              <p:cNvPr id="894" name="Gerade Verbindung 893">
                <a:extLst>
                  <a:ext uri="{FF2B5EF4-FFF2-40B4-BE49-F238E27FC236}">
                    <a16:creationId xmlns:a16="http://schemas.microsoft.com/office/drawing/2014/main" id="{8275B334-0B53-1787-2523-730F97C9173A}"/>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95" name="Gerade Verbindung 894">
                <a:extLst>
                  <a:ext uri="{FF2B5EF4-FFF2-40B4-BE49-F238E27FC236}">
                    <a16:creationId xmlns:a16="http://schemas.microsoft.com/office/drawing/2014/main" id="{515C2C10-CFAF-2A35-0AB3-5E9E3456C7C8}"/>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60" name="Gerade Verbindung 959">
                <a:extLst>
                  <a:ext uri="{FF2B5EF4-FFF2-40B4-BE49-F238E27FC236}">
                    <a16:creationId xmlns:a16="http://schemas.microsoft.com/office/drawing/2014/main" id="{F4852BE5-AB15-2135-30A5-34882F1B4AD0}"/>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4" name="Gruppieren 873">
              <a:extLst>
                <a:ext uri="{FF2B5EF4-FFF2-40B4-BE49-F238E27FC236}">
                  <a16:creationId xmlns:a16="http://schemas.microsoft.com/office/drawing/2014/main" id="{DCC3DFF4-BBAA-2E39-CDC8-D12FDE835C6D}"/>
                </a:ext>
              </a:extLst>
            </p:cNvPr>
            <p:cNvGrpSpPr/>
            <p:nvPr/>
          </p:nvGrpSpPr>
          <p:grpSpPr>
            <a:xfrm>
              <a:off x="7303071" y="3309344"/>
              <a:ext cx="45719" cy="115200"/>
              <a:chOff x="7357683" y="4539953"/>
              <a:chExt cx="45719" cy="166752"/>
            </a:xfrm>
          </p:grpSpPr>
          <p:cxnSp>
            <p:nvCxnSpPr>
              <p:cNvPr id="891" name="Gerade Verbindung 890">
                <a:extLst>
                  <a:ext uri="{FF2B5EF4-FFF2-40B4-BE49-F238E27FC236}">
                    <a16:creationId xmlns:a16="http://schemas.microsoft.com/office/drawing/2014/main" id="{CA9CF43C-5813-5EEA-7707-76E373B3C312}"/>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92" name="Gerade Verbindung 891">
                <a:extLst>
                  <a:ext uri="{FF2B5EF4-FFF2-40B4-BE49-F238E27FC236}">
                    <a16:creationId xmlns:a16="http://schemas.microsoft.com/office/drawing/2014/main" id="{EA62694A-A82B-71B5-1E3D-E8F41139FFF9}"/>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93" name="Gerade Verbindung 892">
                <a:extLst>
                  <a:ext uri="{FF2B5EF4-FFF2-40B4-BE49-F238E27FC236}">
                    <a16:creationId xmlns:a16="http://schemas.microsoft.com/office/drawing/2014/main" id="{0F3CA829-03A2-ABB3-E895-C539AFEE0B33}"/>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5" name="Gruppieren 874">
              <a:extLst>
                <a:ext uri="{FF2B5EF4-FFF2-40B4-BE49-F238E27FC236}">
                  <a16:creationId xmlns:a16="http://schemas.microsoft.com/office/drawing/2014/main" id="{D4CEB843-6EB2-E866-2B74-940E7183F0B5}"/>
                </a:ext>
              </a:extLst>
            </p:cNvPr>
            <p:cNvGrpSpPr/>
            <p:nvPr/>
          </p:nvGrpSpPr>
          <p:grpSpPr>
            <a:xfrm>
              <a:off x="7573253" y="3269500"/>
              <a:ext cx="45719" cy="118800"/>
              <a:chOff x="7541436" y="4587909"/>
              <a:chExt cx="45719" cy="166752"/>
            </a:xfrm>
          </p:grpSpPr>
          <p:cxnSp>
            <p:nvCxnSpPr>
              <p:cNvPr id="888" name="Gerade Verbindung 887">
                <a:extLst>
                  <a:ext uri="{FF2B5EF4-FFF2-40B4-BE49-F238E27FC236}">
                    <a16:creationId xmlns:a16="http://schemas.microsoft.com/office/drawing/2014/main" id="{59DCDC59-626F-EF81-74C7-2FC8F9DB9E70}"/>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9" name="Gerade Verbindung 888">
                <a:extLst>
                  <a:ext uri="{FF2B5EF4-FFF2-40B4-BE49-F238E27FC236}">
                    <a16:creationId xmlns:a16="http://schemas.microsoft.com/office/drawing/2014/main" id="{A0AAAE93-1442-60E3-1184-659124D807B1}"/>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90" name="Gerade Verbindung 889">
                <a:extLst>
                  <a:ext uri="{FF2B5EF4-FFF2-40B4-BE49-F238E27FC236}">
                    <a16:creationId xmlns:a16="http://schemas.microsoft.com/office/drawing/2014/main" id="{17BC5882-007F-7C16-855E-AEB58FC29B33}"/>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6" name="Gruppieren 875">
              <a:extLst>
                <a:ext uri="{FF2B5EF4-FFF2-40B4-BE49-F238E27FC236}">
                  <a16:creationId xmlns:a16="http://schemas.microsoft.com/office/drawing/2014/main" id="{6865845B-10D6-6861-F5F8-417DF749EA85}"/>
                </a:ext>
              </a:extLst>
            </p:cNvPr>
            <p:cNvGrpSpPr/>
            <p:nvPr/>
          </p:nvGrpSpPr>
          <p:grpSpPr>
            <a:xfrm>
              <a:off x="7708658" y="3162013"/>
              <a:ext cx="45719" cy="270000"/>
              <a:chOff x="7541436" y="4587909"/>
              <a:chExt cx="45719" cy="166752"/>
            </a:xfrm>
          </p:grpSpPr>
          <p:cxnSp>
            <p:nvCxnSpPr>
              <p:cNvPr id="885" name="Gerade Verbindung 884">
                <a:extLst>
                  <a:ext uri="{FF2B5EF4-FFF2-40B4-BE49-F238E27FC236}">
                    <a16:creationId xmlns:a16="http://schemas.microsoft.com/office/drawing/2014/main" id="{49851042-B77A-8A43-6AF5-26C39382CAE6}"/>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6" name="Gerade Verbindung 885">
                <a:extLst>
                  <a:ext uri="{FF2B5EF4-FFF2-40B4-BE49-F238E27FC236}">
                    <a16:creationId xmlns:a16="http://schemas.microsoft.com/office/drawing/2014/main" id="{1B846A98-23F5-6B3C-818E-75B163035482}"/>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7" name="Gerade Verbindung 886">
                <a:extLst>
                  <a:ext uri="{FF2B5EF4-FFF2-40B4-BE49-F238E27FC236}">
                    <a16:creationId xmlns:a16="http://schemas.microsoft.com/office/drawing/2014/main" id="{15233A5E-CB2A-8061-11E4-53071D4D699F}"/>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7" name="Gruppieren 876">
              <a:extLst>
                <a:ext uri="{FF2B5EF4-FFF2-40B4-BE49-F238E27FC236}">
                  <a16:creationId xmlns:a16="http://schemas.microsoft.com/office/drawing/2014/main" id="{19F757BA-5986-4234-2114-3313B1476FB9}"/>
                </a:ext>
              </a:extLst>
            </p:cNvPr>
            <p:cNvGrpSpPr/>
            <p:nvPr/>
          </p:nvGrpSpPr>
          <p:grpSpPr>
            <a:xfrm>
              <a:off x="7980665" y="3153101"/>
              <a:ext cx="45719" cy="324000"/>
              <a:chOff x="7541436" y="4587909"/>
              <a:chExt cx="45719" cy="166752"/>
            </a:xfrm>
          </p:grpSpPr>
          <p:cxnSp>
            <p:nvCxnSpPr>
              <p:cNvPr id="882" name="Gerade Verbindung 881">
                <a:extLst>
                  <a:ext uri="{FF2B5EF4-FFF2-40B4-BE49-F238E27FC236}">
                    <a16:creationId xmlns:a16="http://schemas.microsoft.com/office/drawing/2014/main" id="{FE53F6E2-371E-71C6-A14A-373FD8522255}"/>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3" name="Gerade Verbindung 882">
                <a:extLst>
                  <a:ext uri="{FF2B5EF4-FFF2-40B4-BE49-F238E27FC236}">
                    <a16:creationId xmlns:a16="http://schemas.microsoft.com/office/drawing/2014/main" id="{CD31FC7F-03A1-47B4-7135-122F131EC6F2}"/>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4" name="Gerade Verbindung 883">
                <a:extLst>
                  <a:ext uri="{FF2B5EF4-FFF2-40B4-BE49-F238E27FC236}">
                    <a16:creationId xmlns:a16="http://schemas.microsoft.com/office/drawing/2014/main" id="{C81CDC06-74BB-D11E-DB73-EDFA8DC6C8BB}"/>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78" name="Gruppieren 877">
              <a:extLst>
                <a:ext uri="{FF2B5EF4-FFF2-40B4-BE49-F238E27FC236}">
                  <a16:creationId xmlns:a16="http://schemas.microsoft.com/office/drawing/2014/main" id="{2C164992-7C96-DAF2-7505-A15BD02A0C07}"/>
                </a:ext>
              </a:extLst>
            </p:cNvPr>
            <p:cNvGrpSpPr/>
            <p:nvPr/>
          </p:nvGrpSpPr>
          <p:grpSpPr>
            <a:xfrm>
              <a:off x="8114873" y="3000838"/>
              <a:ext cx="45719" cy="349200"/>
              <a:chOff x="7541436" y="4587909"/>
              <a:chExt cx="45719" cy="166752"/>
            </a:xfrm>
          </p:grpSpPr>
          <p:cxnSp>
            <p:nvCxnSpPr>
              <p:cNvPr id="879" name="Gerade Verbindung 878">
                <a:extLst>
                  <a:ext uri="{FF2B5EF4-FFF2-40B4-BE49-F238E27FC236}">
                    <a16:creationId xmlns:a16="http://schemas.microsoft.com/office/drawing/2014/main" id="{912747C1-E4CD-42E2-96D8-DE438B12DEBB}"/>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0" name="Gerade Verbindung 879">
                <a:extLst>
                  <a:ext uri="{FF2B5EF4-FFF2-40B4-BE49-F238E27FC236}">
                    <a16:creationId xmlns:a16="http://schemas.microsoft.com/office/drawing/2014/main" id="{2B9E670D-0D0C-AE26-EDBA-41685ABCB721}"/>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81" name="Gerade Verbindung 880">
                <a:extLst>
                  <a:ext uri="{FF2B5EF4-FFF2-40B4-BE49-F238E27FC236}">
                    <a16:creationId xmlns:a16="http://schemas.microsoft.com/office/drawing/2014/main" id="{574E4865-E831-3518-D1D4-F4D16A9E1B1E}"/>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813" name="Oval 812">
              <a:extLst>
                <a:ext uri="{FF2B5EF4-FFF2-40B4-BE49-F238E27FC236}">
                  <a16:creationId xmlns:a16="http://schemas.microsoft.com/office/drawing/2014/main" id="{3D728B44-15F5-C69A-1120-EF3F96A65083}"/>
                </a:ext>
              </a:extLst>
            </p:cNvPr>
            <p:cNvSpPr/>
            <p:nvPr/>
          </p:nvSpPr>
          <p:spPr>
            <a:xfrm flipV="1">
              <a:off x="8254470" y="301068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2" name="Oval 801">
              <a:extLst>
                <a:ext uri="{FF2B5EF4-FFF2-40B4-BE49-F238E27FC236}">
                  <a16:creationId xmlns:a16="http://schemas.microsoft.com/office/drawing/2014/main" id="{B0898B21-8E3E-1B73-48D1-A33E993E9DA6}"/>
                </a:ext>
              </a:extLst>
            </p:cNvPr>
            <p:cNvSpPr/>
            <p:nvPr/>
          </p:nvSpPr>
          <p:spPr>
            <a:xfrm flipV="1">
              <a:off x="6764481" y="316373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064" name="Rechteck 2063">
              <a:extLst>
                <a:ext uri="{FF2B5EF4-FFF2-40B4-BE49-F238E27FC236}">
                  <a16:creationId xmlns:a16="http://schemas.microsoft.com/office/drawing/2014/main" id="{01673958-BB15-AC59-6B5E-01E3A7956E81}"/>
                </a:ext>
              </a:extLst>
            </p:cNvPr>
            <p:cNvSpPr/>
            <p:nvPr/>
          </p:nvSpPr>
          <p:spPr>
            <a:xfrm flipV="1">
              <a:off x="6767656" y="318629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62" name="Raute 161">
              <a:extLst>
                <a:ext uri="{FF2B5EF4-FFF2-40B4-BE49-F238E27FC236}">
                  <a16:creationId xmlns:a16="http://schemas.microsoft.com/office/drawing/2014/main" id="{B4D47922-47DE-B0DB-C0F0-C585CC562364}"/>
                </a:ext>
              </a:extLst>
            </p:cNvPr>
            <p:cNvSpPr/>
            <p:nvPr/>
          </p:nvSpPr>
          <p:spPr>
            <a:xfrm>
              <a:off x="6703065" y="2852816"/>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3" name="Raute 162">
              <a:extLst>
                <a:ext uri="{FF2B5EF4-FFF2-40B4-BE49-F238E27FC236}">
                  <a16:creationId xmlns:a16="http://schemas.microsoft.com/office/drawing/2014/main" id="{4A45459D-0B14-BCA1-8AC3-F3D05041BB74}"/>
                </a:ext>
              </a:extLst>
            </p:cNvPr>
            <p:cNvSpPr/>
            <p:nvPr/>
          </p:nvSpPr>
          <p:spPr>
            <a:xfrm>
              <a:off x="6769578" y="282875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4" name="Raute 163">
              <a:extLst>
                <a:ext uri="{FF2B5EF4-FFF2-40B4-BE49-F238E27FC236}">
                  <a16:creationId xmlns:a16="http://schemas.microsoft.com/office/drawing/2014/main" id="{011D3A20-54AD-7BF9-B28B-7EF25527BF71}"/>
                </a:ext>
              </a:extLst>
            </p:cNvPr>
            <p:cNvSpPr/>
            <p:nvPr/>
          </p:nvSpPr>
          <p:spPr>
            <a:xfrm>
              <a:off x="6901476" y="2776141"/>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5" name="Raute 164">
              <a:extLst>
                <a:ext uri="{FF2B5EF4-FFF2-40B4-BE49-F238E27FC236}">
                  <a16:creationId xmlns:a16="http://schemas.microsoft.com/office/drawing/2014/main" id="{FFD2C9F0-D3B4-6621-52E1-B2D3B4EE2CF7}"/>
                </a:ext>
              </a:extLst>
            </p:cNvPr>
            <p:cNvSpPr/>
            <p:nvPr/>
          </p:nvSpPr>
          <p:spPr>
            <a:xfrm>
              <a:off x="7037474" y="2871140"/>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6" name="Raute 165">
              <a:extLst>
                <a:ext uri="{FF2B5EF4-FFF2-40B4-BE49-F238E27FC236}">
                  <a16:creationId xmlns:a16="http://schemas.microsoft.com/office/drawing/2014/main" id="{B7E2A2FC-8227-F526-B2BF-FAC650083932}"/>
                </a:ext>
              </a:extLst>
            </p:cNvPr>
            <p:cNvSpPr/>
            <p:nvPr/>
          </p:nvSpPr>
          <p:spPr>
            <a:xfrm>
              <a:off x="7177572" y="283491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7" name="Raute 166">
              <a:extLst>
                <a:ext uri="{FF2B5EF4-FFF2-40B4-BE49-F238E27FC236}">
                  <a16:creationId xmlns:a16="http://schemas.microsoft.com/office/drawing/2014/main" id="{17FDEB1A-276E-3762-B05C-88A47CB9268C}"/>
                </a:ext>
              </a:extLst>
            </p:cNvPr>
            <p:cNvSpPr/>
            <p:nvPr/>
          </p:nvSpPr>
          <p:spPr>
            <a:xfrm>
              <a:off x="7305370" y="2733102"/>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8" name="Raute 167">
              <a:extLst>
                <a:ext uri="{FF2B5EF4-FFF2-40B4-BE49-F238E27FC236}">
                  <a16:creationId xmlns:a16="http://schemas.microsoft.com/office/drawing/2014/main" id="{7B321AA1-DFC0-33B2-51B4-E0F83609E207}"/>
                </a:ext>
              </a:extLst>
            </p:cNvPr>
            <p:cNvSpPr/>
            <p:nvPr/>
          </p:nvSpPr>
          <p:spPr>
            <a:xfrm>
              <a:off x="7437268" y="271738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9" name="Raute 168">
              <a:extLst>
                <a:ext uri="{FF2B5EF4-FFF2-40B4-BE49-F238E27FC236}">
                  <a16:creationId xmlns:a16="http://schemas.microsoft.com/office/drawing/2014/main" id="{05A40B68-D62B-8C4C-FDD8-4CED3EDCC62C}"/>
                </a:ext>
              </a:extLst>
            </p:cNvPr>
            <p:cNvSpPr/>
            <p:nvPr/>
          </p:nvSpPr>
          <p:spPr>
            <a:xfrm>
              <a:off x="7577366" y="2750877"/>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0" name="Raute 169">
              <a:extLst>
                <a:ext uri="{FF2B5EF4-FFF2-40B4-BE49-F238E27FC236}">
                  <a16:creationId xmlns:a16="http://schemas.microsoft.com/office/drawing/2014/main" id="{CFE502DC-17C8-F700-B2A8-16982751528C}"/>
                </a:ext>
              </a:extLst>
            </p:cNvPr>
            <p:cNvSpPr/>
            <p:nvPr/>
          </p:nvSpPr>
          <p:spPr>
            <a:xfrm>
              <a:off x="7713364" y="2677763"/>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1" name="Raute 170">
              <a:extLst>
                <a:ext uri="{FF2B5EF4-FFF2-40B4-BE49-F238E27FC236}">
                  <a16:creationId xmlns:a16="http://schemas.microsoft.com/office/drawing/2014/main" id="{8D02014F-93AC-C91B-6A47-1CA630C52EBF}"/>
                </a:ext>
              </a:extLst>
            </p:cNvPr>
            <p:cNvSpPr/>
            <p:nvPr/>
          </p:nvSpPr>
          <p:spPr>
            <a:xfrm>
              <a:off x="7845262" y="2653850"/>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2" name="Raute 171">
              <a:extLst>
                <a:ext uri="{FF2B5EF4-FFF2-40B4-BE49-F238E27FC236}">
                  <a16:creationId xmlns:a16="http://schemas.microsoft.com/office/drawing/2014/main" id="{42207E15-A6F4-AAF9-C65F-1A5196CEC721}"/>
                </a:ext>
              </a:extLst>
            </p:cNvPr>
            <p:cNvSpPr/>
            <p:nvPr/>
          </p:nvSpPr>
          <p:spPr>
            <a:xfrm>
              <a:off x="7981260" y="2683237"/>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3" name="Raute 172">
              <a:extLst>
                <a:ext uri="{FF2B5EF4-FFF2-40B4-BE49-F238E27FC236}">
                  <a16:creationId xmlns:a16="http://schemas.microsoft.com/office/drawing/2014/main" id="{95562869-4C52-8FDE-A118-671F0333AC9C}"/>
                </a:ext>
              </a:extLst>
            </p:cNvPr>
            <p:cNvSpPr/>
            <p:nvPr/>
          </p:nvSpPr>
          <p:spPr>
            <a:xfrm>
              <a:off x="8117258" y="2675724"/>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4" name="Raute 173">
              <a:extLst>
                <a:ext uri="{FF2B5EF4-FFF2-40B4-BE49-F238E27FC236}">
                  <a16:creationId xmlns:a16="http://schemas.microsoft.com/office/drawing/2014/main" id="{43665F1A-FE9C-F43C-AD7B-AD96DC2103E7}"/>
                </a:ext>
              </a:extLst>
            </p:cNvPr>
            <p:cNvSpPr/>
            <p:nvPr/>
          </p:nvSpPr>
          <p:spPr>
            <a:xfrm>
              <a:off x="8249156" y="2721512"/>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786" name="Rechteck 785">
              <a:extLst>
                <a:ext uri="{FF2B5EF4-FFF2-40B4-BE49-F238E27FC236}">
                  <a16:creationId xmlns:a16="http://schemas.microsoft.com/office/drawing/2014/main" id="{EFFE48A7-1374-2E1A-10F5-A7C8E7449EAB}"/>
                </a:ext>
              </a:extLst>
            </p:cNvPr>
            <p:cNvSpPr/>
            <p:nvPr/>
          </p:nvSpPr>
          <p:spPr>
            <a:xfrm flipV="1">
              <a:off x="8120206" y="316407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7" name="Rechteck 786">
              <a:extLst>
                <a:ext uri="{FF2B5EF4-FFF2-40B4-BE49-F238E27FC236}">
                  <a16:creationId xmlns:a16="http://schemas.microsoft.com/office/drawing/2014/main" id="{BBD33AED-1830-6152-C212-256B882CAC75}"/>
                </a:ext>
              </a:extLst>
            </p:cNvPr>
            <p:cNvSpPr/>
            <p:nvPr/>
          </p:nvSpPr>
          <p:spPr>
            <a:xfrm flipV="1">
              <a:off x="8256731" y="3157720"/>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859" name="Gerade Verbindung 858">
              <a:extLst>
                <a:ext uri="{FF2B5EF4-FFF2-40B4-BE49-F238E27FC236}">
                  <a16:creationId xmlns:a16="http://schemas.microsoft.com/office/drawing/2014/main" id="{A9415EBA-CA02-FB8C-982B-720CD54DA0B6}"/>
                </a:ext>
              </a:extLst>
            </p:cNvPr>
            <p:cNvCxnSpPr>
              <a:cxnSpLocks/>
            </p:cNvCxnSpPr>
            <p:nvPr/>
          </p:nvCxnSpPr>
          <p:spPr>
            <a:xfrm flipV="1">
              <a:off x="8137525" y="3171825"/>
              <a:ext cx="136525" cy="63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A2345882-AA19-479A-4F9D-148007F82926}"/>
                </a:ext>
              </a:extLst>
            </p:cNvPr>
            <p:cNvCxnSpPr>
              <a:cxnSpLocks/>
            </p:cNvCxnSpPr>
            <p:nvPr/>
          </p:nvCxnSpPr>
          <p:spPr>
            <a:xfrm>
              <a:off x="6925657" y="3091738"/>
              <a:ext cx="139416" cy="69708"/>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FD99F3FE-4780-B655-282A-B275E007279E}"/>
                </a:ext>
              </a:extLst>
            </p:cNvPr>
            <p:cNvCxnSpPr>
              <a:cxnSpLocks/>
            </p:cNvCxnSpPr>
            <p:nvPr/>
          </p:nvCxnSpPr>
          <p:spPr>
            <a:xfrm flipV="1">
              <a:off x="7060972" y="3132743"/>
              <a:ext cx="131215" cy="2870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0E1CDEBF-C45C-C9B7-EAF4-6BE8D25EA5FD}"/>
                </a:ext>
              </a:extLst>
            </p:cNvPr>
            <p:cNvCxnSpPr>
              <a:cxnSpLocks/>
            </p:cNvCxnSpPr>
            <p:nvPr/>
          </p:nvCxnSpPr>
          <p:spPr>
            <a:xfrm>
              <a:off x="7196287" y="3132743"/>
              <a:ext cx="143516" cy="2460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929" name="Gerade Verbindung 1928">
              <a:extLst>
                <a:ext uri="{FF2B5EF4-FFF2-40B4-BE49-F238E27FC236}">
                  <a16:creationId xmlns:a16="http://schemas.microsoft.com/office/drawing/2014/main" id="{36706B07-CB52-85E6-2FB8-8B9FDD20AFA9}"/>
                </a:ext>
              </a:extLst>
            </p:cNvPr>
            <p:cNvCxnSpPr>
              <a:cxnSpLocks/>
            </p:cNvCxnSpPr>
            <p:nvPr/>
          </p:nvCxnSpPr>
          <p:spPr>
            <a:xfrm flipV="1">
              <a:off x="7331602" y="3067135"/>
              <a:ext cx="143515" cy="9021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997" name="Gerade Verbindung 1996">
              <a:extLst>
                <a:ext uri="{FF2B5EF4-FFF2-40B4-BE49-F238E27FC236}">
                  <a16:creationId xmlns:a16="http://schemas.microsoft.com/office/drawing/2014/main" id="{F9BCF1F2-DE9F-A172-9847-F759E7AB23E2}"/>
                </a:ext>
              </a:extLst>
            </p:cNvPr>
            <p:cNvCxnSpPr>
              <a:cxnSpLocks/>
            </p:cNvCxnSpPr>
            <p:nvPr/>
          </p:nvCxnSpPr>
          <p:spPr>
            <a:xfrm>
              <a:off x="7471017" y="3071236"/>
              <a:ext cx="131214" cy="4920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000" name="Gerade Verbindung 1999">
              <a:extLst>
                <a:ext uri="{FF2B5EF4-FFF2-40B4-BE49-F238E27FC236}">
                  <a16:creationId xmlns:a16="http://schemas.microsoft.com/office/drawing/2014/main" id="{AEF2F3FE-25F2-91BB-2502-EDCE82B13287}"/>
                </a:ext>
              </a:extLst>
            </p:cNvPr>
            <p:cNvCxnSpPr>
              <a:cxnSpLocks/>
            </p:cNvCxnSpPr>
            <p:nvPr/>
          </p:nvCxnSpPr>
          <p:spPr>
            <a:xfrm flipV="1">
              <a:off x="7594030" y="3104039"/>
              <a:ext cx="139416" cy="1230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003" name="Gerade Verbindung 2002">
              <a:extLst>
                <a:ext uri="{FF2B5EF4-FFF2-40B4-BE49-F238E27FC236}">
                  <a16:creationId xmlns:a16="http://schemas.microsoft.com/office/drawing/2014/main" id="{D97731E0-8196-4E85-E0E8-3A26E1035C5B}"/>
                </a:ext>
              </a:extLst>
            </p:cNvPr>
            <p:cNvCxnSpPr>
              <a:cxnSpLocks/>
            </p:cNvCxnSpPr>
            <p:nvPr/>
          </p:nvCxnSpPr>
          <p:spPr>
            <a:xfrm flipV="1">
              <a:off x="7733446" y="3079437"/>
              <a:ext cx="135315" cy="1640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007" name="Gerade Verbindung 2006">
              <a:extLst>
                <a:ext uri="{FF2B5EF4-FFF2-40B4-BE49-F238E27FC236}">
                  <a16:creationId xmlns:a16="http://schemas.microsoft.com/office/drawing/2014/main" id="{4BD11511-C156-3000-E87B-F7F4CB0B0DAC}"/>
                </a:ext>
              </a:extLst>
            </p:cNvPr>
            <p:cNvCxnSpPr>
              <a:cxnSpLocks/>
            </p:cNvCxnSpPr>
            <p:nvPr/>
          </p:nvCxnSpPr>
          <p:spPr>
            <a:xfrm>
              <a:off x="7872861" y="3079437"/>
              <a:ext cx="131214" cy="3280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013" name="Gerade Verbindung 2012">
              <a:extLst>
                <a:ext uri="{FF2B5EF4-FFF2-40B4-BE49-F238E27FC236}">
                  <a16:creationId xmlns:a16="http://schemas.microsoft.com/office/drawing/2014/main" id="{B78F16E6-6882-A367-94C9-1219A0FAA3FD}"/>
                </a:ext>
              </a:extLst>
            </p:cNvPr>
            <p:cNvCxnSpPr>
              <a:cxnSpLocks/>
            </p:cNvCxnSpPr>
            <p:nvPr/>
          </p:nvCxnSpPr>
          <p:spPr>
            <a:xfrm>
              <a:off x="8004075" y="3116341"/>
              <a:ext cx="131215" cy="410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017" name="Gerade Verbindung 2016">
              <a:extLst>
                <a:ext uri="{FF2B5EF4-FFF2-40B4-BE49-F238E27FC236}">
                  <a16:creationId xmlns:a16="http://schemas.microsoft.com/office/drawing/2014/main" id="{05D4CE42-7876-0AFE-2BB2-8F2FE1745D27}"/>
                </a:ext>
              </a:extLst>
            </p:cNvPr>
            <p:cNvCxnSpPr>
              <a:cxnSpLocks/>
            </p:cNvCxnSpPr>
            <p:nvPr/>
          </p:nvCxnSpPr>
          <p:spPr>
            <a:xfrm flipV="1">
              <a:off x="8139390" y="3038432"/>
              <a:ext cx="135315" cy="77909"/>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803" name="Oval 802">
              <a:extLst>
                <a:ext uri="{FF2B5EF4-FFF2-40B4-BE49-F238E27FC236}">
                  <a16:creationId xmlns:a16="http://schemas.microsoft.com/office/drawing/2014/main" id="{C860F30F-71D0-039F-B0AA-327EFBC1A43A}"/>
                </a:ext>
              </a:extLst>
            </p:cNvPr>
            <p:cNvSpPr/>
            <p:nvPr/>
          </p:nvSpPr>
          <p:spPr>
            <a:xfrm flipV="1">
              <a:off x="6906258" y="307409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4" name="Oval 803">
              <a:extLst>
                <a:ext uri="{FF2B5EF4-FFF2-40B4-BE49-F238E27FC236}">
                  <a16:creationId xmlns:a16="http://schemas.microsoft.com/office/drawing/2014/main" id="{42F49EAE-826E-AD34-645E-FF103671F211}"/>
                </a:ext>
              </a:extLst>
            </p:cNvPr>
            <p:cNvSpPr/>
            <p:nvPr/>
          </p:nvSpPr>
          <p:spPr>
            <a:xfrm flipV="1">
              <a:off x="7047970" y="314184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5" name="Oval 804">
              <a:extLst>
                <a:ext uri="{FF2B5EF4-FFF2-40B4-BE49-F238E27FC236}">
                  <a16:creationId xmlns:a16="http://schemas.microsoft.com/office/drawing/2014/main" id="{B1C34803-B0C9-EE53-B1E3-603389190494}"/>
                </a:ext>
              </a:extLst>
            </p:cNvPr>
            <p:cNvSpPr/>
            <p:nvPr/>
          </p:nvSpPr>
          <p:spPr>
            <a:xfrm flipV="1">
              <a:off x="7174970" y="3113273"/>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6" name="Oval 805">
              <a:extLst>
                <a:ext uri="{FF2B5EF4-FFF2-40B4-BE49-F238E27FC236}">
                  <a16:creationId xmlns:a16="http://schemas.microsoft.com/office/drawing/2014/main" id="{E200B10F-5F07-526C-7763-FC7EC802070A}"/>
                </a:ext>
              </a:extLst>
            </p:cNvPr>
            <p:cNvSpPr/>
            <p:nvPr/>
          </p:nvSpPr>
          <p:spPr>
            <a:xfrm flipV="1">
              <a:off x="7311495" y="314184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7" name="Oval 806">
              <a:extLst>
                <a:ext uri="{FF2B5EF4-FFF2-40B4-BE49-F238E27FC236}">
                  <a16:creationId xmlns:a16="http://schemas.microsoft.com/office/drawing/2014/main" id="{5BBA75B1-D727-BFD4-7571-466C8AEEA5F1}"/>
                </a:ext>
              </a:extLst>
            </p:cNvPr>
            <p:cNvSpPr/>
            <p:nvPr/>
          </p:nvSpPr>
          <p:spPr>
            <a:xfrm flipV="1">
              <a:off x="7448020" y="3050713"/>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8" name="Oval 807">
              <a:extLst>
                <a:ext uri="{FF2B5EF4-FFF2-40B4-BE49-F238E27FC236}">
                  <a16:creationId xmlns:a16="http://schemas.microsoft.com/office/drawing/2014/main" id="{F55CF4D8-4130-EEE4-068F-0E187DB15A28}"/>
                </a:ext>
              </a:extLst>
            </p:cNvPr>
            <p:cNvSpPr/>
            <p:nvPr/>
          </p:nvSpPr>
          <p:spPr>
            <a:xfrm flipV="1">
              <a:off x="7581370" y="309424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09" name="Oval 808">
              <a:extLst>
                <a:ext uri="{FF2B5EF4-FFF2-40B4-BE49-F238E27FC236}">
                  <a16:creationId xmlns:a16="http://schemas.microsoft.com/office/drawing/2014/main" id="{BD3E482C-BCED-DFFC-3EA0-B53A6B633917}"/>
                </a:ext>
              </a:extLst>
            </p:cNvPr>
            <p:cNvSpPr/>
            <p:nvPr/>
          </p:nvSpPr>
          <p:spPr>
            <a:xfrm flipV="1">
              <a:off x="7714720" y="308066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10" name="Oval 809">
              <a:extLst>
                <a:ext uri="{FF2B5EF4-FFF2-40B4-BE49-F238E27FC236}">
                  <a16:creationId xmlns:a16="http://schemas.microsoft.com/office/drawing/2014/main" id="{678B364C-2425-40BC-6C49-889B8F3827EB}"/>
                </a:ext>
              </a:extLst>
            </p:cNvPr>
            <p:cNvSpPr/>
            <p:nvPr/>
          </p:nvSpPr>
          <p:spPr>
            <a:xfrm flipV="1">
              <a:off x="7848070" y="305528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11" name="Oval 810">
              <a:extLst>
                <a:ext uri="{FF2B5EF4-FFF2-40B4-BE49-F238E27FC236}">
                  <a16:creationId xmlns:a16="http://schemas.microsoft.com/office/drawing/2014/main" id="{EF021278-1A26-C390-8A51-CB48EEA6ABF3}"/>
                </a:ext>
              </a:extLst>
            </p:cNvPr>
            <p:cNvSpPr/>
            <p:nvPr/>
          </p:nvSpPr>
          <p:spPr>
            <a:xfrm flipV="1">
              <a:off x="7981420" y="309424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812" name="Oval 811">
              <a:extLst>
                <a:ext uri="{FF2B5EF4-FFF2-40B4-BE49-F238E27FC236}">
                  <a16:creationId xmlns:a16="http://schemas.microsoft.com/office/drawing/2014/main" id="{C0AA371E-5F16-D4F5-9D67-F540E2679C9E}"/>
                </a:ext>
              </a:extLst>
            </p:cNvPr>
            <p:cNvSpPr/>
            <p:nvPr/>
          </p:nvSpPr>
          <p:spPr>
            <a:xfrm flipV="1">
              <a:off x="8114770" y="309982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063" name="Rechteck 2062">
              <a:extLst>
                <a:ext uri="{FF2B5EF4-FFF2-40B4-BE49-F238E27FC236}">
                  <a16:creationId xmlns:a16="http://schemas.microsoft.com/office/drawing/2014/main" id="{53CE83E8-FDB9-6F3D-B7FB-A32CD306BE53}"/>
                </a:ext>
              </a:extLst>
            </p:cNvPr>
            <p:cNvSpPr/>
            <p:nvPr/>
          </p:nvSpPr>
          <p:spPr>
            <a:xfrm flipV="1">
              <a:off x="6707649" y="3004129"/>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78" name="Rechteck 777">
              <a:extLst>
                <a:ext uri="{FF2B5EF4-FFF2-40B4-BE49-F238E27FC236}">
                  <a16:creationId xmlns:a16="http://schemas.microsoft.com/office/drawing/2014/main" id="{189F6EB9-4C74-3844-C15E-19AB50C4A0FD}"/>
                </a:ext>
              </a:extLst>
            </p:cNvPr>
            <p:cNvSpPr/>
            <p:nvPr/>
          </p:nvSpPr>
          <p:spPr>
            <a:xfrm flipV="1">
              <a:off x="7041340" y="325360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80" name="Rechteck 779">
              <a:extLst>
                <a:ext uri="{FF2B5EF4-FFF2-40B4-BE49-F238E27FC236}">
                  <a16:creationId xmlns:a16="http://schemas.microsoft.com/office/drawing/2014/main" id="{BE3A98D0-C8BE-A085-0E7A-CDF1B5AA5F94}"/>
                </a:ext>
              </a:extLst>
            </p:cNvPr>
            <p:cNvSpPr/>
            <p:nvPr/>
          </p:nvSpPr>
          <p:spPr>
            <a:xfrm flipV="1">
              <a:off x="7308674" y="3287895"/>
              <a:ext cx="36000" cy="36000"/>
            </a:xfrm>
            <a:prstGeom prst="rect">
              <a:avLst/>
            </a:prstGeom>
            <a:solidFill>
              <a:srgbClr val="001965"/>
            </a:solidFill>
            <a:ln w="9525" cap="flat">
              <a:noFill/>
              <a:prstDash val="solid"/>
              <a:miter/>
            </a:ln>
          </p:spPr>
          <p:txBody>
            <a:bodyPr rtlCol="0" anchor="ctr"/>
            <a:lstStyle/>
            <a:p>
              <a:pPr algn="l"/>
              <a:endParaRPr lang="de-DE"/>
            </a:p>
          </p:txBody>
        </p:sp>
        <p:grpSp>
          <p:nvGrpSpPr>
            <p:cNvPr id="988" name="Gruppieren 987">
              <a:extLst>
                <a:ext uri="{FF2B5EF4-FFF2-40B4-BE49-F238E27FC236}">
                  <a16:creationId xmlns:a16="http://schemas.microsoft.com/office/drawing/2014/main" id="{1D64D044-244C-F941-FAA5-2F69B281D725}"/>
                </a:ext>
              </a:extLst>
            </p:cNvPr>
            <p:cNvGrpSpPr/>
            <p:nvPr/>
          </p:nvGrpSpPr>
          <p:grpSpPr>
            <a:xfrm>
              <a:off x="8347042" y="2692433"/>
              <a:ext cx="321301" cy="494978"/>
              <a:chOff x="8347042" y="2692433"/>
              <a:chExt cx="321301" cy="494978"/>
            </a:xfrm>
          </p:grpSpPr>
          <p:sp>
            <p:nvSpPr>
              <p:cNvPr id="983" name="Textfeld 982">
                <a:extLst>
                  <a:ext uri="{FF2B5EF4-FFF2-40B4-BE49-F238E27FC236}">
                    <a16:creationId xmlns:a16="http://schemas.microsoft.com/office/drawing/2014/main" id="{4C4114BC-C62D-5F00-BEA8-1A15B73B0E90}"/>
                  </a:ext>
                </a:extLst>
              </p:cNvPr>
              <p:cNvSpPr txBox="1"/>
              <p:nvPr/>
            </p:nvSpPr>
            <p:spPr>
              <a:xfrm>
                <a:off x="8347042" y="2692433"/>
                <a:ext cx="311394" cy="68368"/>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chemeClr val="bg1">
                        <a:lumMod val="65000"/>
                      </a:schemeClr>
                    </a:solidFill>
                  </a:rPr>
                  <a:t>-1,6 U/L</a:t>
                </a:r>
                <a:endParaRPr kumimoji="0" lang="en-US" sz="600" b="0" i="0" u="none" strike="noStrike" kern="1200" cap="none" spc="0" normalizeH="0" baseline="0" noProof="0">
                  <a:ln>
                    <a:noFill/>
                  </a:ln>
                  <a:solidFill>
                    <a:schemeClr val="bg1">
                      <a:lumMod val="65000"/>
                    </a:schemeClr>
                  </a:solidFill>
                  <a:effectLst/>
                  <a:uLnTx/>
                  <a:uFillTx/>
                  <a:latin typeface="Apis For Office"/>
                  <a:ea typeface="+mn-ea"/>
                  <a:cs typeface="+mn-cs"/>
                </a:endParaRPr>
              </a:p>
            </p:txBody>
          </p:sp>
          <p:sp>
            <p:nvSpPr>
              <p:cNvPr id="984" name="Textfeld 983">
                <a:extLst>
                  <a:ext uri="{FF2B5EF4-FFF2-40B4-BE49-F238E27FC236}">
                    <a16:creationId xmlns:a16="http://schemas.microsoft.com/office/drawing/2014/main" id="{2E7A7AF2-88CB-2DED-9B66-1389E22E595B}"/>
                  </a:ext>
                </a:extLst>
              </p:cNvPr>
              <p:cNvSpPr txBox="1"/>
              <p:nvPr/>
            </p:nvSpPr>
            <p:spPr>
              <a:xfrm>
                <a:off x="8356949" y="2972146"/>
                <a:ext cx="311394" cy="68368"/>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3B97DE"/>
                    </a:solidFill>
                  </a:rPr>
                  <a:t>-8,1 U/L</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sp>
            <p:nvSpPr>
              <p:cNvPr id="985" name="Textfeld 984">
                <a:extLst>
                  <a:ext uri="{FF2B5EF4-FFF2-40B4-BE49-F238E27FC236}">
                    <a16:creationId xmlns:a16="http://schemas.microsoft.com/office/drawing/2014/main" id="{2C22BD41-5965-9E17-D534-460656989190}"/>
                  </a:ext>
                </a:extLst>
              </p:cNvPr>
              <p:cNvSpPr txBox="1"/>
              <p:nvPr/>
            </p:nvSpPr>
            <p:spPr>
              <a:xfrm>
                <a:off x="8356949" y="3119043"/>
                <a:ext cx="311394" cy="68368"/>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001965"/>
                    </a:solidFill>
                  </a:rPr>
                  <a:t>-11,2 U/L</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cxnSp>
          <p:nvCxnSpPr>
            <p:cNvPr id="989" name="Gerade Verbindung 988">
              <a:extLst>
                <a:ext uri="{FF2B5EF4-FFF2-40B4-BE49-F238E27FC236}">
                  <a16:creationId xmlns:a16="http://schemas.microsoft.com/office/drawing/2014/main" id="{1ADE38A4-E872-DDC2-0E6B-15829A72FC0B}"/>
                </a:ext>
              </a:extLst>
            </p:cNvPr>
            <p:cNvCxnSpPr>
              <a:cxnSpLocks/>
            </p:cNvCxnSpPr>
            <p:nvPr/>
          </p:nvCxnSpPr>
          <p:spPr>
            <a:xfrm flipV="1">
              <a:off x="6716535" y="2853912"/>
              <a:ext cx="69707" cy="205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2" name="Gerade Verbindung 991">
              <a:extLst>
                <a:ext uri="{FF2B5EF4-FFF2-40B4-BE49-F238E27FC236}">
                  <a16:creationId xmlns:a16="http://schemas.microsoft.com/office/drawing/2014/main" id="{2C41B3E7-866E-C70F-6C8E-E3483A33D8A1}"/>
                </a:ext>
              </a:extLst>
            </p:cNvPr>
            <p:cNvCxnSpPr>
              <a:cxnSpLocks/>
            </p:cNvCxnSpPr>
            <p:nvPr/>
          </p:nvCxnSpPr>
          <p:spPr>
            <a:xfrm flipV="1">
              <a:off x="6790343" y="2804707"/>
              <a:ext cx="131214" cy="4920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5" name="Gerade Verbindung 994">
              <a:extLst>
                <a:ext uri="{FF2B5EF4-FFF2-40B4-BE49-F238E27FC236}">
                  <a16:creationId xmlns:a16="http://schemas.microsoft.com/office/drawing/2014/main" id="{1784F28D-8A1F-8FDE-0256-B87873ABEC55}"/>
                </a:ext>
              </a:extLst>
            </p:cNvPr>
            <p:cNvCxnSpPr>
              <a:cxnSpLocks/>
            </p:cNvCxnSpPr>
            <p:nvPr/>
          </p:nvCxnSpPr>
          <p:spPr>
            <a:xfrm>
              <a:off x="6929758" y="2800606"/>
              <a:ext cx="131214" cy="9841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8" name="Gerade Verbindung 997">
              <a:extLst>
                <a:ext uri="{FF2B5EF4-FFF2-40B4-BE49-F238E27FC236}">
                  <a16:creationId xmlns:a16="http://schemas.microsoft.com/office/drawing/2014/main" id="{F315C569-BDC3-977A-8FD2-EC90A85E00B6}"/>
                </a:ext>
              </a:extLst>
            </p:cNvPr>
            <p:cNvCxnSpPr>
              <a:cxnSpLocks/>
            </p:cNvCxnSpPr>
            <p:nvPr/>
          </p:nvCxnSpPr>
          <p:spPr>
            <a:xfrm flipV="1">
              <a:off x="7056872" y="2858013"/>
              <a:ext cx="143515" cy="3280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1" name="Gerade Verbindung 1000">
              <a:extLst>
                <a:ext uri="{FF2B5EF4-FFF2-40B4-BE49-F238E27FC236}">
                  <a16:creationId xmlns:a16="http://schemas.microsoft.com/office/drawing/2014/main" id="{3BE86D2E-7F89-0DA1-A8DE-237280422CE5}"/>
                </a:ext>
              </a:extLst>
            </p:cNvPr>
            <p:cNvCxnSpPr>
              <a:cxnSpLocks/>
            </p:cNvCxnSpPr>
            <p:nvPr/>
          </p:nvCxnSpPr>
          <p:spPr>
            <a:xfrm flipV="1">
              <a:off x="7200387" y="2759602"/>
              <a:ext cx="127114" cy="9841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4" name="Gerade Verbindung 1003">
              <a:extLst>
                <a:ext uri="{FF2B5EF4-FFF2-40B4-BE49-F238E27FC236}">
                  <a16:creationId xmlns:a16="http://schemas.microsoft.com/office/drawing/2014/main" id="{874E8404-5105-F5A3-F228-48A3D407EF60}"/>
                </a:ext>
              </a:extLst>
            </p:cNvPr>
            <p:cNvCxnSpPr>
              <a:cxnSpLocks/>
            </p:cNvCxnSpPr>
            <p:nvPr/>
          </p:nvCxnSpPr>
          <p:spPr>
            <a:xfrm flipV="1">
              <a:off x="7327501" y="2739100"/>
              <a:ext cx="143516" cy="205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7" name="Gerade Verbindung 1006">
              <a:extLst>
                <a:ext uri="{FF2B5EF4-FFF2-40B4-BE49-F238E27FC236}">
                  <a16:creationId xmlns:a16="http://schemas.microsoft.com/office/drawing/2014/main" id="{6D8716FA-05B2-9408-F4E8-81612627A4D5}"/>
                </a:ext>
              </a:extLst>
            </p:cNvPr>
            <p:cNvCxnSpPr>
              <a:cxnSpLocks/>
            </p:cNvCxnSpPr>
            <p:nvPr/>
          </p:nvCxnSpPr>
          <p:spPr>
            <a:xfrm>
              <a:off x="7471017" y="2747300"/>
              <a:ext cx="139415" cy="2870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0" name="Gerade Verbindung 1009">
              <a:extLst>
                <a:ext uri="{FF2B5EF4-FFF2-40B4-BE49-F238E27FC236}">
                  <a16:creationId xmlns:a16="http://schemas.microsoft.com/office/drawing/2014/main" id="{04211987-688A-FEE5-E891-8274F235AF0B}"/>
                </a:ext>
              </a:extLst>
            </p:cNvPr>
            <p:cNvCxnSpPr>
              <a:cxnSpLocks/>
            </p:cNvCxnSpPr>
            <p:nvPr/>
          </p:nvCxnSpPr>
          <p:spPr>
            <a:xfrm flipV="1">
              <a:off x="7606332" y="2693995"/>
              <a:ext cx="135315" cy="8200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3" name="Gerade Verbindung 1012">
              <a:extLst>
                <a:ext uri="{FF2B5EF4-FFF2-40B4-BE49-F238E27FC236}">
                  <a16:creationId xmlns:a16="http://schemas.microsoft.com/office/drawing/2014/main" id="{3A77BC33-C8E1-C64B-A716-804DF170E1C3}"/>
                </a:ext>
              </a:extLst>
            </p:cNvPr>
            <p:cNvCxnSpPr>
              <a:cxnSpLocks/>
            </p:cNvCxnSpPr>
            <p:nvPr/>
          </p:nvCxnSpPr>
          <p:spPr>
            <a:xfrm flipV="1">
              <a:off x="7733446" y="2677593"/>
              <a:ext cx="131214" cy="2460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6" name="Gerade Verbindung 1015">
              <a:extLst>
                <a:ext uri="{FF2B5EF4-FFF2-40B4-BE49-F238E27FC236}">
                  <a16:creationId xmlns:a16="http://schemas.microsoft.com/office/drawing/2014/main" id="{06D53454-9BD0-7BD4-2352-377ED439AE8E}"/>
                </a:ext>
              </a:extLst>
            </p:cNvPr>
            <p:cNvCxnSpPr>
              <a:cxnSpLocks/>
            </p:cNvCxnSpPr>
            <p:nvPr/>
          </p:nvCxnSpPr>
          <p:spPr>
            <a:xfrm>
              <a:off x="7872861" y="2681693"/>
              <a:ext cx="127114" cy="164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1" name="Gerade Verbindung 1020">
              <a:extLst>
                <a:ext uri="{FF2B5EF4-FFF2-40B4-BE49-F238E27FC236}">
                  <a16:creationId xmlns:a16="http://schemas.microsoft.com/office/drawing/2014/main" id="{4632C118-7F60-20B4-7265-57D81AA601AB}"/>
                </a:ext>
              </a:extLst>
            </p:cNvPr>
            <p:cNvCxnSpPr>
              <a:cxnSpLocks/>
            </p:cNvCxnSpPr>
            <p:nvPr/>
          </p:nvCxnSpPr>
          <p:spPr>
            <a:xfrm flipV="1">
              <a:off x="8004075" y="2698095"/>
              <a:ext cx="135315" cy="820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88" name="Gerade Verbindung 1087">
              <a:extLst>
                <a:ext uri="{FF2B5EF4-FFF2-40B4-BE49-F238E27FC236}">
                  <a16:creationId xmlns:a16="http://schemas.microsoft.com/office/drawing/2014/main" id="{41953241-FD74-09F7-0867-83B4EAC5D426}"/>
                </a:ext>
              </a:extLst>
            </p:cNvPr>
            <p:cNvCxnSpPr>
              <a:cxnSpLocks/>
            </p:cNvCxnSpPr>
            <p:nvPr/>
          </p:nvCxnSpPr>
          <p:spPr>
            <a:xfrm>
              <a:off x="8143491" y="2698095"/>
              <a:ext cx="131214" cy="4920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596" name="Gruppieren 2595">
              <a:extLst>
                <a:ext uri="{FF2B5EF4-FFF2-40B4-BE49-F238E27FC236}">
                  <a16:creationId xmlns:a16="http://schemas.microsoft.com/office/drawing/2014/main" id="{B200E8E0-CC54-0984-ABAC-E5032F9C1CA5}"/>
                </a:ext>
              </a:extLst>
            </p:cNvPr>
            <p:cNvGrpSpPr/>
            <p:nvPr/>
          </p:nvGrpSpPr>
          <p:grpSpPr>
            <a:xfrm>
              <a:off x="6724458" y="2997024"/>
              <a:ext cx="1614382" cy="431976"/>
              <a:chOff x="6724458" y="2997024"/>
              <a:chExt cx="1614382" cy="431976"/>
            </a:xfrm>
          </p:grpSpPr>
          <p:grpSp>
            <p:nvGrpSpPr>
              <p:cNvPr id="1096" name="Gruppieren 1095">
                <a:extLst>
                  <a:ext uri="{FF2B5EF4-FFF2-40B4-BE49-F238E27FC236}">
                    <a16:creationId xmlns:a16="http://schemas.microsoft.com/office/drawing/2014/main" id="{041A2050-C4EF-6F30-E553-2FD19EF34090}"/>
                  </a:ext>
                </a:extLst>
              </p:cNvPr>
              <p:cNvGrpSpPr/>
              <p:nvPr/>
            </p:nvGrpSpPr>
            <p:grpSpPr>
              <a:xfrm>
                <a:off x="6724458" y="3104713"/>
                <a:ext cx="133200" cy="166888"/>
                <a:chOff x="6724458" y="3104713"/>
                <a:chExt cx="133200" cy="166888"/>
              </a:xfrm>
            </p:grpSpPr>
            <p:sp>
              <p:nvSpPr>
                <p:cNvPr id="1091" name="Textfeld 1090">
                  <a:extLst>
                    <a:ext uri="{FF2B5EF4-FFF2-40B4-BE49-F238E27FC236}">
                      <a16:creationId xmlns:a16="http://schemas.microsoft.com/office/drawing/2014/main" id="{31EEDCB6-7632-B9D1-59B2-A0CBAC4950B5}"/>
                    </a:ext>
                  </a:extLst>
                </p:cNvPr>
                <p:cNvSpPr txBox="1"/>
                <p:nvPr/>
              </p:nvSpPr>
              <p:spPr>
                <a:xfrm>
                  <a:off x="6724458" y="323741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92" name="Textfeld 1091">
                  <a:extLst>
                    <a:ext uri="{FF2B5EF4-FFF2-40B4-BE49-F238E27FC236}">
                      <a16:creationId xmlns:a16="http://schemas.microsoft.com/office/drawing/2014/main" id="{8D6B22AC-0BCD-B816-DF27-667127F3FE49}"/>
                    </a:ext>
                  </a:extLst>
                </p:cNvPr>
                <p:cNvSpPr txBox="1"/>
                <p:nvPr/>
              </p:nvSpPr>
              <p:spPr>
                <a:xfrm>
                  <a:off x="6724458" y="310471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097" name="Gruppieren 1096">
                <a:extLst>
                  <a:ext uri="{FF2B5EF4-FFF2-40B4-BE49-F238E27FC236}">
                    <a16:creationId xmlns:a16="http://schemas.microsoft.com/office/drawing/2014/main" id="{797FF11D-9973-CDA9-EBC1-BB96522DFC2A}"/>
                  </a:ext>
                </a:extLst>
              </p:cNvPr>
              <p:cNvGrpSpPr/>
              <p:nvPr/>
            </p:nvGrpSpPr>
            <p:grpSpPr>
              <a:xfrm>
                <a:off x="6857658" y="3035100"/>
                <a:ext cx="133200" cy="286809"/>
                <a:chOff x="6724458" y="3104713"/>
                <a:chExt cx="133200" cy="286809"/>
              </a:xfrm>
            </p:grpSpPr>
            <p:sp>
              <p:nvSpPr>
                <p:cNvPr id="1098" name="Textfeld 1097">
                  <a:extLst>
                    <a:ext uri="{FF2B5EF4-FFF2-40B4-BE49-F238E27FC236}">
                      <a16:creationId xmlns:a16="http://schemas.microsoft.com/office/drawing/2014/main" id="{CE010812-61F0-9B16-D8D5-8B18CB99BEBA}"/>
                    </a:ext>
                  </a:extLst>
                </p:cNvPr>
                <p:cNvSpPr txBox="1"/>
                <p:nvPr/>
              </p:nvSpPr>
              <p:spPr>
                <a:xfrm>
                  <a:off x="6724458" y="335733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99" name="Textfeld 1098">
                  <a:extLst>
                    <a:ext uri="{FF2B5EF4-FFF2-40B4-BE49-F238E27FC236}">
                      <a16:creationId xmlns:a16="http://schemas.microsoft.com/office/drawing/2014/main" id="{5955DFF7-EA2D-2108-B407-91F1C137F30D}"/>
                    </a:ext>
                  </a:extLst>
                </p:cNvPr>
                <p:cNvSpPr txBox="1"/>
                <p:nvPr/>
              </p:nvSpPr>
              <p:spPr>
                <a:xfrm>
                  <a:off x="6724458" y="310471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00" name="Gruppieren 1099">
                <a:extLst>
                  <a:ext uri="{FF2B5EF4-FFF2-40B4-BE49-F238E27FC236}">
                    <a16:creationId xmlns:a16="http://schemas.microsoft.com/office/drawing/2014/main" id="{3F81F873-6D88-6B6B-A0F6-B3A2F8B1B2D5}"/>
                  </a:ext>
                </a:extLst>
              </p:cNvPr>
              <p:cNvGrpSpPr/>
              <p:nvPr/>
            </p:nvGrpSpPr>
            <p:grpSpPr>
              <a:xfrm>
                <a:off x="6990957" y="3082669"/>
                <a:ext cx="133200" cy="256829"/>
                <a:chOff x="6724458" y="3104713"/>
                <a:chExt cx="133200" cy="256829"/>
              </a:xfrm>
            </p:grpSpPr>
            <p:sp>
              <p:nvSpPr>
                <p:cNvPr id="1101" name="Textfeld 1100">
                  <a:extLst>
                    <a:ext uri="{FF2B5EF4-FFF2-40B4-BE49-F238E27FC236}">
                      <a16:creationId xmlns:a16="http://schemas.microsoft.com/office/drawing/2014/main" id="{800B6AAB-9640-CFE5-7C69-872B4E17AEE1}"/>
                    </a:ext>
                  </a:extLst>
                </p:cNvPr>
                <p:cNvSpPr txBox="1"/>
                <p:nvPr/>
              </p:nvSpPr>
              <p:spPr>
                <a:xfrm>
                  <a:off x="6724458" y="332735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02" name="Textfeld 1101">
                  <a:extLst>
                    <a:ext uri="{FF2B5EF4-FFF2-40B4-BE49-F238E27FC236}">
                      <a16:creationId xmlns:a16="http://schemas.microsoft.com/office/drawing/2014/main" id="{1AAB40C0-8A1E-F334-31FE-C454C450B254}"/>
                    </a:ext>
                  </a:extLst>
                </p:cNvPr>
                <p:cNvSpPr txBox="1"/>
                <p:nvPr/>
              </p:nvSpPr>
              <p:spPr>
                <a:xfrm>
                  <a:off x="6724458" y="310471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03" name="Gruppieren 1102">
                <a:extLst>
                  <a:ext uri="{FF2B5EF4-FFF2-40B4-BE49-F238E27FC236}">
                    <a16:creationId xmlns:a16="http://schemas.microsoft.com/office/drawing/2014/main" id="{886ADF89-1417-8EB1-1E3C-3F359DEB848B}"/>
                  </a:ext>
                </a:extLst>
              </p:cNvPr>
              <p:cNvGrpSpPr/>
              <p:nvPr/>
            </p:nvGrpSpPr>
            <p:grpSpPr>
              <a:xfrm>
                <a:off x="7128004" y="3062966"/>
                <a:ext cx="133200" cy="297868"/>
                <a:chOff x="6724458" y="3037441"/>
                <a:chExt cx="133200" cy="297868"/>
              </a:xfrm>
            </p:grpSpPr>
            <p:sp>
              <p:nvSpPr>
                <p:cNvPr id="1104" name="Textfeld 1103">
                  <a:extLst>
                    <a:ext uri="{FF2B5EF4-FFF2-40B4-BE49-F238E27FC236}">
                      <a16:creationId xmlns:a16="http://schemas.microsoft.com/office/drawing/2014/main" id="{F4B5B5A2-810F-260A-CE43-E1E36AE5A174}"/>
                    </a:ext>
                  </a:extLst>
                </p:cNvPr>
                <p:cNvSpPr txBox="1"/>
                <p:nvPr/>
              </p:nvSpPr>
              <p:spPr>
                <a:xfrm>
                  <a:off x="6724458" y="330112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05" name="Textfeld 1104">
                  <a:extLst>
                    <a:ext uri="{FF2B5EF4-FFF2-40B4-BE49-F238E27FC236}">
                      <a16:creationId xmlns:a16="http://schemas.microsoft.com/office/drawing/2014/main" id="{E6DD4725-A4D3-25CD-692D-494A430B659C}"/>
                    </a:ext>
                  </a:extLst>
                </p:cNvPr>
                <p:cNvSpPr txBox="1"/>
                <p:nvPr/>
              </p:nvSpPr>
              <p:spPr>
                <a:xfrm>
                  <a:off x="6724458" y="3037441"/>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06" name="Gruppieren 1105">
                <a:extLst>
                  <a:ext uri="{FF2B5EF4-FFF2-40B4-BE49-F238E27FC236}">
                    <a16:creationId xmlns:a16="http://schemas.microsoft.com/office/drawing/2014/main" id="{737EAE41-FAA3-B749-1352-B40D61FD760F}"/>
                  </a:ext>
                </a:extLst>
              </p:cNvPr>
              <p:cNvGrpSpPr/>
              <p:nvPr/>
            </p:nvGrpSpPr>
            <p:grpSpPr>
              <a:xfrm>
                <a:off x="7261303" y="3087652"/>
                <a:ext cx="133200" cy="298266"/>
                <a:chOff x="6724458" y="3014558"/>
                <a:chExt cx="133200" cy="298266"/>
              </a:xfrm>
            </p:grpSpPr>
            <p:sp>
              <p:nvSpPr>
                <p:cNvPr id="1107" name="Textfeld 1106">
                  <a:extLst>
                    <a:ext uri="{FF2B5EF4-FFF2-40B4-BE49-F238E27FC236}">
                      <a16:creationId xmlns:a16="http://schemas.microsoft.com/office/drawing/2014/main" id="{70F57B08-FA1B-E063-88E9-A47DDF849A93}"/>
                    </a:ext>
                  </a:extLst>
                </p:cNvPr>
                <p:cNvSpPr txBox="1"/>
                <p:nvPr/>
              </p:nvSpPr>
              <p:spPr>
                <a:xfrm>
                  <a:off x="6724458" y="3278640"/>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09" name="Textfeld 1108">
                  <a:extLst>
                    <a:ext uri="{FF2B5EF4-FFF2-40B4-BE49-F238E27FC236}">
                      <a16:creationId xmlns:a16="http://schemas.microsoft.com/office/drawing/2014/main" id="{FFD6264F-F1F9-229C-D08F-0CA8C02A902A}"/>
                    </a:ext>
                  </a:extLst>
                </p:cNvPr>
                <p:cNvSpPr txBox="1"/>
                <p:nvPr/>
              </p:nvSpPr>
              <p:spPr>
                <a:xfrm>
                  <a:off x="6724458" y="301455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10" name="Gruppieren 1109">
                <a:extLst>
                  <a:ext uri="{FF2B5EF4-FFF2-40B4-BE49-F238E27FC236}">
                    <a16:creationId xmlns:a16="http://schemas.microsoft.com/office/drawing/2014/main" id="{5DC78150-EA92-FDEE-3962-9AB25BCEE977}"/>
                  </a:ext>
                </a:extLst>
              </p:cNvPr>
              <p:cNvGrpSpPr/>
              <p:nvPr/>
            </p:nvGrpSpPr>
            <p:grpSpPr>
              <a:xfrm>
                <a:off x="7394602" y="3001618"/>
                <a:ext cx="133200" cy="427382"/>
                <a:chOff x="6724458" y="2880955"/>
                <a:chExt cx="133200" cy="427382"/>
              </a:xfrm>
            </p:grpSpPr>
            <p:sp>
              <p:nvSpPr>
                <p:cNvPr id="1111" name="Textfeld 1110">
                  <a:extLst>
                    <a:ext uri="{FF2B5EF4-FFF2-40B4-BE49-F238E27FC236}">
                      <a16:creationId xmlns:a16="http://schemas.microsoft.com/office/drawing/2014/main" id="{55489C01-1B26-BE37-9E42-9103C44A72EA}"/>
                    </a:ext>
                  </a:extLst>
                </p:cNvPr>
                <p:cNvSpPr txBox="1"/>
                <p:nvPr/>
              </p:nvSpPr>
              <p:spPr>
                <a:xfrm>
                  <a:off x="6724458" y="327415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12" name="Textfeld 1111">
                  <a:extLst>
                    <a:ext uri="{FF2B5EF4-FFF2-40B4-BE49-F238E27FC236}">
                      <a16:creationId xmlns:a16="http://schemas.microsoft.com/office/drawing/2014/main" id="{80BEA57C-1CCF-80E3-A41F-33A4963F5FE9}"/>
                    </a:ext>
                  </a:extLst>
                </p:cNvPr>
                <p:cNvSpPr txBox="1"/>
                <p:nvPr/>
              </p:nvSpPr>
              <p:spPr>
                <a:xfrm>
                  <a:off x="6724458" y="288095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16" name="Gruppieren 1115">
                <a:extLst>
                  <a:ext uri="{FF2B5EF4-FFF2-40B4-BE49-F238E27FC236}">
                    <a16:creationId xmlns:a16="http://schemas.microsoft.com/office/drawing/2014/main" id="{6A649036-3D54-475D-28A2-C072D40AB022}"/>
                  </a:ext>
                </a:extLst>
              </p:cNvPr>
              <p:cNvGrpSpPr/>
              <p:nvPr/>
            </p:nvGrpSpPr>
            <p:grpSpPr>
              <a:xfrm>
                <a:off x="7527901" y="3041517"/>
                <a:ext cx="133200" cy="297124"/>
                <a:chOff x="6724458" y="2948245"/>
                <a:chExt cx="133200" cy="297124"/>
              </a:xfrm>
            </p:grpSpPr>
            <p:sp>
              <p:nvSpPr>
                <p:cNvPr id="1124" name="Textfeld 1123">
                  <a:extLst>
                    <a:ext uri="{FF2B5EF4-FFF2-40B4-BE49-F238E27FC236}">
                      <a16:creationId xmlns:a16="http://schemas.microsoft.com/office/drawing/2014/main" id="{0585E699-D5E4-4536-219B-8A9CE4F34F24}"/>
                    </a:ext>
                  </a:extLst>
                </p:cNvPr>
                <p:cNvSpPr txBox="1"/>
                <p:nvPr/>
              </p:nvSpPr>
              <p:spPr>
                <a:xfrm>
                  <a:off x="6724458" y="321118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25" name="Textfeld 1124">
                  <a:extLst>
                    <a:ext uri="{FF2B5EF4-FFF2-40B4-BE49-F238E27FC236}">
                      <a16:creationId xmlns:a16="http://schemas.microsoft.com/office/drawing/2014/main" id="{993B4C0B-BFB8-2943-97D2-0717D1D32A92}"/>
                    </a:ext>
                  </a:extLst>
                </p:cNvPr>
                <p:cNvSpPr txBox="1"/>
                <p:nvPr/>
              </p:nvSpPr>
              <p:spPr>
                <a:xfrm>
                  <a:off x="6724458" y="294824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26" name="Gruppieren 1125">
                <a:extLst>
                  <a:ext uri="{FF2B5EF4-FFF2-40B4-BE49-F238E27FC236}">
                    <a16:creationId xmlns:a16="http://schemas.microsoft.com/office/drawing/2014/main" id="{58805767-5881-E0C9-6700-B89C2CB67DD5}"/>
                  </a:ext>
                </a:extLst>
              </p:cNvPr>
              <p:cNvGrpSpPr/>
              <p:nvPr/>
            </p:nvGrpSpPr>
            <p:grpSpPr>
              <a:xfrm>
                <a:off x="7661200" y="3031987"/>
                <a:ext cx="133200" cy="335475"/>
                <a:chOff x="6724458" y="2966106"/>
                <a:chExt cx="133200" cy="335475"/>
              </a:xfrm>
            </p:grpSpPr>
            <p:sp>
              <p:nvSpPr>
                <p:cNvPr id="1127" name="Textfeld 1126">
                  <a:extLst>
                    <a:ext uri="{FF2B5EF4-FFF2-40B4-BE49-F238E27FC236}">
                      <a16:creationId xmlns:a16="http://schemas.microsoft.com/office/drawing/2014/main" id="{130988E4-1E51-2E01-C7EA-BC5B54258143}"/>
                    </a:ext>
                  </a:extLst>
                </p:cNvPr>
                <p:cNvSpPr txBox="1"/>
                <p:nvPr/>
              </p:nvSpPr>
              <p:spPr>
                <a:xfrm>
                  <a:off x="6724458" y="326739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28" name="Textfeld 1127">
                  <a:extLst>
                    <a:ext uri="{FF2B5EF4-FFF2-40B4-BE49-F238E27FC236}">
                      <a16:creationId xmlns:a16="http://schemas.microsoft.com/office/drawing/2014/main" id="{DF3DA20E-F10F-D945-E687-1BA3CC3804CF}"/>
                    </a:ext>
                  </a:extLst>
                </p:cNvPr>
                <p:cNvSpPr txBox="1"/>
                <p:nvPr/>
              </p:nvSpPr>
              <p:spPr>
                <a:xfrm>
                  <a:off x="6724458" y="296610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30" name="Gruppieren 1129">
                <a:extLst>
                  <a:ext uri="{FF2B5EF4-FFF2-40B4-BE49-F238E27FC236}">
                    <a16:creationId xmlns:a16="http://schemas.microsoft.com/office/drawing/2014/main" id="{43E3A01F-4B40-D718-E9B0-0782CB3454D7}"/>
                  </a:ext>
                </a:extLst>
              </p:cNvPr>
              <p:cNvGrpSpPr/>
              <p:nvPr/>
            </p:nvGrpSpPr>
            <p:grpSpPr>
              <a:xfrm>
                <a:off x="7801995" y="2997024"/>
                <a:ext cx="133200" cy="358037"/>
                <a:chOff x="6724458" y="2958534"/>
                <a:chExt cx="133200" cy="358037"/>
              </a:xfrm>
            </p:grpSpPr>
            <p:sp>
              <p:nvSpPr>
                <p:cNvPr id="1131" name="Textfeld 1130">
                  <a:extLst>
                    <a:ext uri="{FF2B5EF4-FFF2-40B4-BE49-F238E27FC236}">
                      <a16:creationId xmlns:a16="http://schemas.microsoft.com/office/drawing/2014/main" id="{4A12FB7B-6364-90EB-872B-4F076C7EFC7D}"/>
                    </a:ext>
                  </a:extLst>
                </p:cNvPr>
                <p:cNvSpPr txBox="1"/>
                <p:nvPr/>
              </p:nvSpPr>
              <p:spPr>
                <a:xfrm>
                  <a:off x="6724458" y="328238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32" name="Textfeld 1131">
                  <a:extLst>
                    <a:ext uri="{FF2B5EF4-FFF2-40B4-BE49-F238E27FC236}">
                      <a16:creationId xmlns:a16="http://schemas.microsoft.com/office/drawing/2014/main" id="{B05E5F6D-A93A-6F8D-D5EC-1CA3BDAA6992}"/>
                    </a:ext>
                  </a:extLst>
                </p:cNvPr>
                <p:cNvSpPr txBox="1"/>
                <p:nvPr/>
              </p:nvSpPr>
              <p:spPr>
                <a:xfrm>
                  <a:off x="6724458" y="295853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33" name="Gruppieren 1132">
                <a:extLst>
                  <a:ext uri="{FF2B5EF4-FFF2-40B4-BE49-F238E27FC236}">
                    <a16:creationId xmlns:a16="http://schemas.microsoft.com/office/drawing/2014/main" id="{E84A2521-065B-4BC7-9AC3-800FF68A66C6}"/>
                  </a:ext>
                </a:extLst>
              </p:cNvPr>
              <p:cNvGrpSpPr/>
              <p:nvPr/>
            </p:nvGrpSpPr>
            <p:grpSpPr>
              <a:xfrm>
                <a:off x="7935294" y="3036716"/>
                <a:ext cx="133200" cy="343420"/>
                <a:chOff x="6724458" y="3025617"/>
                <a:chExt cx="133200" cy="343420"/>
              </a:xfrm>
            </p:grpSpPr>
            <p:sp>
              <p:nvSpPr>
                <p:cNvPr id="1135" name="Textfeld 1134">
                  <a:extLst>
                    <a:ext uri="{FF2B5EF4-FFF2-40B4-BE49-F238E27FC236}">
                      <a16:creationId xmlns:a16="http://schemas.microsoft.com/office/drawing/2014/main" id="{23980CA6-5951-C3A9-52FD-A5B7D2D5D3A3}"/>
                    </a:ext>
                  </a:extLst>
                </p:cNvPr>
                <p:cNvSpPr txBox="1"/>
                <p:nvPr/>
              </p:nvSpPr>
              <p:spPr>
                <a:xfrm>
                  <a:off x="6724458" y="333485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36" name="Textfeld 1135">
                  <a:extLst>
                    <a:ext uri="{FF2B5EF4-FFF2-40B4-BE49-F238E27FC236}">
                      <a16:creationId xmlns:a16="http://schemas.microsoft.com/office/drawing/2014/main" id="{708D0A70-51E4-F22C-C697-5649FEDCE9F2}"/>
                    </a:ext>
                  </a:extLst>
                </p:cNvPr>
                <p:cNvSpPr txBox="1"/>
                <p:nvPr/>
              </p:nvSpPr>
              <p:spPr>
                <a:xfrm>
                  <a:off x="6724458" y="302561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1137" name="Gruppieren 1136">
                <a:extLst>
                  <a:ext uri="{FF2B5EF4-FFF2-40B4-BE49-F238E27FC236}">
                    <a16:creationId xmlns:a16="http://schemas.microsoft.com/office/drawing/2014/main" id="{8CA4CDD7-D918-C8AD-C280-C66AC23A5732}"/>
                  </a:ext>
                </a:extLst>
              </p:cNvPr>
              <p:cNvGrpSpPr/>
              <p:nvPr/>
            </p:nvGrpSpPr>
            <p:grpSpPr>
              <a:xfrm>
                <a:off x="8072341" y="3048698"/>
                <a:ext cx="133200" cy="221603"/>
                <a:chOff x="6724458" y="3064990"/>
                <a:chExt cx="133200" cy="221603"/>
              </a:xfrm>
            </p:grpSpPr>
            <p:sp>
              <p:nvSpPr>
                <p:cNvPr id="1140" name="Textfeld 1139">
                  <a:extLst>
                    <a:ext uri="{FF2B5EF4-FFF2-40B4-BE49-F238E27FC236}">
                      <a16:creationId xmlns:a16="http://schemas.microsoft.com/office/drawing/2014/main" id="{271A5634-B55E-2772-35E1-BBCDD5B4C049}"/>
                    </a:ext>
                  </a:extLst>
                </p:cNvPr>
                <p:cNvSpPr txBox="1"/>
                <p:nvPr/>
              </p:nvSpPr>
              <p:spPr>
                <a:xfrm>
                  <a:off x="6724458" y="3252409"/>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141" name="Textfeld 1140">
                  <a:extLst>
                    <a:ext uri="{FF2B5EF4-FFF2-40B4-BE49-F238E27FC236}">
                      <a16:creationId xmlns:a16="http://schemas.microsoft.com/office/drawing/2014/main" id="{BAE1B18B-EF13-239B-0845-D56E82CBA59C}"/>
                    </a:ext>
                  </a:extLst>
                </p:cNvPr>
                <p:cNvSpPr txBox="1"/>
                <p:nvPr/>
              </p:nvSpPr>
              <p:spPr>
                <a:xfrm>
                  <a:off x="6724458" y="3064990"/>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1143" name="Textfeld 1142">
                <a:extLst>
                  <a:ext uri="{FF2B5EF4-FFF2-40B4-BE49-F238E27FC236}">
                    <a16:creationId xmlns:a16="http://schemas.microsoft.com/office/drawing/2014/main" id="{FB2F91F0-0CE4-78A1-B3E5-76009F3F79F9}"/>
                  </a:ext>
                </a:extLst>
              </p:cNvPr>
              <p:cNvSpPr txBox="1"/>
              <p:nvPr/>
            </p:nvSpPr>
            <p:spPr>
              <a:xfrm>
                <a:off x="8205640" y="321247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sp>
          <p:nvSpPr>
            <p:cNvPr id="2061" name="Rechteck 2060">
              <a:extLst>
                <a:ext uri="{FF2B5EF4-FFF2-40B4-BE49-F238E27FC236}">
                  <a16:creationId xmlns:a16="http://schemas.microsoft.com/office/drawing/2014/main" id="{66942E8F-D348-9A42-F91C-E61D0E40DFF3}"/>
                </a:ext>
              </a:extLst>
            </p:cNvPr>
            <p:cNvSpPr/>
            <p:nvPr/>
          </p:nvSpPr>
          <p:spPr>
            <a:xfrm flipV="1">
              <a:off x="6633254" y="2651393"/>
              <a:ext cx="36000" cy="36000"/>
            </a:xfrm>
            <a:prstGeom prst="rect">
              <a:avLst/>
            </a:prstGeom>
            <a:solidFill>
              <a:srgbClr val="001965"/>
            </a:solidFill>
            <a:ln w="9525" cap="flat">
              <a:noFill/>
              <a:prstDash val="solid"/>
              <a:miter/>
            </a:ln>
          </p:spPr>
          <p:txBody>
            <a:bodyPr rtlCol="0" anchor="ctr"/>
            <a:lstStyle/>
            <a:p>
              <a:pPr algn="l"/>
              <a:endParaRPr lang="de-DE"/>
            </a:p>
          </p:txBody>
        </p:sp>
      </p:grpSp>
      <p:grpSp>
        <p:nvGrpSpPr>
          <p:cNvPr id="2285" name="Gruppieren 2284">
            <a:extLst>
              <a:ext uri="{FF2B5EF4-FFF2-40B4-BE49-F238E27FC236}">
                <a16:creationId xmlns:a16="http://schemas.microsoft.com/office/drawing/2014/main" id="{E7053ED2-540C-FC56-25AA-C78E9DF6932D}"/>
              </a:ext>
            </a:extLst>
          </p:cNvPr>
          <p:cNvGrpSpPr/>
          <p:nvPr/>
        </p:nvGrpSpPr>
        <p:grpSpPr>
          <a:xfrm>
            <a:off x="6918552" y="4138506"/>
            <a:ext cx="2296897" cy="1887787"/>
            <a:chOff x="6420841" y="4249191"/>
            <a:chExt cx="2296897" cy="1887787"/>
          </a:xfrm>
        </p:grpSpPr>
        <p:cxnSp>
          <p:nvCxnSpPr>
            <p:cNvPr id="1147" name="Gerade Verbindung 1146">
              <a:extLst>
                <a:ext uri="{FF2B5EF4-FFF2-40B4-BE49-F238E27FC236}">
                  <a16:creationId xmlns:a16="http://schemas.microsoft.com/office/drawing/2014/main" id="{F4F69E41-1E93-DB7B-0F95-A687978E7481}"/>
                </a:ext>
              </a:extLst>
            </p:cNvPr>
            <p:cNvCxnSpPr>
              <a:cxnSpLocks/>
            </p:cNvCxnSpPr>
            <p:nvPr/>
          </p:nvCxnSpPr>
          <p:spPr>
            <a:xfrm flipH="1">
              <a:off x="6628705" y="4736803"/>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48" name="Textfeld 1147">
              <a:extLst>
                <a:ext uri="{FF2B5EF4-FFF2-40B4-BE49-F238E27FC236}">
                  <a16:creationId xmlns:a16="http://schemas.microsoft.com/office/drawing/2014/main" id="{D293E559-FDFA-893E-13B0-17240E7045A5}"/>
                </a:ext>
              </a:extLst>
            </p:cNvPr>
            <p:cNvSpPr txBox="1"/>
            <p:nvPr/>
          </p:nvSpPr>
          <p:spPr>
            <a:xfrm>
              <a:off x="7068135" y="5811428"/>
              <a:ext cx="952910" cy="724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err="1"/>
                <a:t>Wochen</a:t>
              </a:r>
              <a:r>
                <a:rPr lang="en-US"/>
                <a:t> </a:t>
              </a:r>
              <a:r>
                <a:rPr lang="en-US" err="1"/>
                <a:t>seit</a:t>
              </a:r>
              <a:r>
                <a:rPr lang="en-US"/>
                <a:t> </a:t>
              </a:r>
              <a:r>
                <a:rPr lang="en-US" err="1"/>
                <a:t>Randomisierung</a:t>
              </a:r>
              <a:endParaRPr lang="en-US"/>
            </a:p>
          </p:txBody>
        </p:sp>
        <p:cxnSp>
          <p:nvCxnSpPr>
            <p:cNvPr id="1150" name="Gerade Verbindung 1149">
              <a:extLst>
                <a:ext uri="{FF2B5EF4-FFF2-40B4-BE49-F238E27FC236}">
                  <a16:creationId xmlns:a16="http://schemas.microsoft.com/office/drawing/2014/main" id="{9BBA79B4-F28F-C081-365F-46A44B093A79}"/>
                </a:ext>
              </a:extLst>
            </p:cNvPr>
            <p:cNvCxnSpPr>
              <a:cxnSpLocks/>
            </p:cNvCxnSpPr>
            <p:nvPr/>
          </p:nvCxnSpPr>
          <p:spPr>
            <a:xfrm>
              <a:off x="6653419" y="4512619"/>
              <a:ext cx="0" cy="112656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52" name="Gruppieren 1151">
              <a:extLst>
                <a:ext uri="{FF2B5EF4-FFF2-40B4-BE49-F238E27FC236}">
                  <a16:creationId xmlns:a16="http://schemas.microsoft.com/office/drawing/2014/main" id="{ACB01DDD-58A8-480C-E75C-2C6E9FB93C69}"/>
                </a:ext>
              </a:extLst>
            </p:cNvPr>
            <p:cNvGrpSpPr/>
            <p:nvPr/>
          </p:nvGrpSpPr>
          <p:grpSpPr>
            <a:xfrm>
              <a:off x="6420841" y="5565763"/>
              <a:ext cx="229114" cy="126125"/>
              <a:chOff x="6522683" y="4222472"/>
              <a:chExt cx="229114" cy="219130"/>
            </a:xfrm>
          </p:grpSpPr>
          <p:sp>
            <p:nvSpPr>
              <p:cNvPr id="2529" name="Textfeld 2528">
                <a:extLst>
                  <a:ext uri="{FF2B5EF4-FFF2-40B4-BE49-F238E27FC236}">
                    <a16:creationId xmlns:a16="http://schemas.microsoft.com/office/drawing/2014/main" id="{BF802D00-099E-1BE4-4331-B384E22A3C5F}"/>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-20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530" name="Gerade Verbindung 2529">
                <a:extLst>
                  <a:ext uri="{FF2B5EF4-FFF2-40B4-BE49-F238E27FC236}">
                    <a16:creationId xmlns:a16="http://schemas.microsoft.com/office/drawing/2014/main" id="{550EA0FF-E5AA-2467-F695-339F2BA92E2C}"/>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3" name="Gruppieren 1152">
              <a:extLst>
                <a:ext uri="{FF2B5EF4-FFF2-40B4-BE49-F238E27FC236}">
                  <a16:creationId xmlns:a16="http://schemas.microsoft.com/office/drawing/2014/main" id="{35FFFD3D-BABA-66FA-E026-4E632362EF7C}"/>
                </a:ext>
              </a:extLst>
            </p:cNvPr>
            <p:cNvGrpSpPr/>
            <p:nvPr/>
          </p:nvGrpSpPr>
          <p:grpSpPr>
            <a:xfrm>
              <a:off x="6420841" y="5341937"/>
              <a:ext cx="229114" cy="126125"/>
              <a:chOff x="6522683" y="4222472"/>
              <a:chExt cx="229114" cy="219130"/>
            </a:xfrm>
          </p:grpSpPr>
          <p:sp>
            <p:nvSpPr>
              <p:cNvPr id="2527" name="Textfeld 2526">
                <a:extLst>
                  <a:ext uri="{FF2B5EF4-FFF2-40B4-BE49-F238E27FC236}">
                    <a16:creationId xmlns:a16="http://schemas.microsoft.com/office/drawing/2014/main" id="{177CD67E-A4A1-3FA5-1B32-4B7243D5E56E}"/>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528" name="Gerade Verbindung 2527">
                <a:extLst>
                  <a:ext uri="{FF2B5EF4-FFF2-40B4-BE49-F238E27FC236}">
                    <a16:creationId xmlns:a16="http://schemas.microsoft.com/office/drawing/2014/main" id="{BDD403C1-1511-B863-AF78-EE908468E8DC}"/>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4" name="Gruppieren 1153">
              <a:extLst>
                <a:ext uri="{FF2B5EF4-FFF2-40B4-BE49-F238E27FC236}">
                  <a16:creationId xmlns:a16="http://schemas.microsoft.com/office/drawing/2014/main" id="{A454D0E3-C83C-9348-05BA-6D78518DB04E}"/>
                </a:ext>
              </a:extLst>
            </p:cNvPr>
            <p:cNvGrpSpPr/>
            <p:nvPr/>
          </p:nvGrpSpPr>
          <p:grpSpPr>
            <a:xfrm>
              <a:off x="6420841" y="5118111"/>
              <a:ext cx="229114" cy="126125"/>
              <a:chOff x="6522683" y="4222472"/>
              <a:chExt cx="229114" cy="219130"/>
            </a:xfrm>
          </p:grpSpPr>
          <p:sp>
            <p:nvSpPr>
              <p:cNvPr id="2525" name="Textfeld 2524">
                <a:extLst>
                  <a:ext uri="{FF2B5EF4-FFF2-40B4-BE49-F238E27FC236}">
                    <a16:creationId xmlns:a16="http://schemas.microsoft.com/office/drawing/2014/main" id="{A3266EC4-E8E0-99C6-606C-1EF3D54F0252}"/>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526" name="Gerade Verbindung 2525">
                <a:extLst>
                  <a:ext uri="{FF2B5EF4-FFF2-40B4-BE49-F238E27FC236}">
                    <a16:creationId xmlns:a16="http://schemas.microsoft.com/office/drawing/2014/main" id="{F6B2EB49-2B1F-42F7-3FBD-190FB4667449}"/>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5" name="Gruppieren 1154">
              <a:extLst>
                <a:ext uri="{FF2B5EF4-FFF2-40B4-BE49-F238E27FC236}">
                  <a16:creationId xmlns:a16="http://schemas.microsoft.com/office/drawing/2014/main" id="{DA672D64-248C-A089-FFBB-867F24C749C7}"/>
                </a:ext>
              </a:extLst>
            </p:cNvPr>
            <p:cNvGrpSpPr/>
            <p:nvPr/>
          </p:nvGrpSpPr>
          <p:grpSpPr>
            <a:xfrm>
              <a:off x="6420841" y="4894285"/>
              <a:ext cx="229114" cy="126125"/>
              <a:chOff x="6522683" y="4222472"/>
              <a:chExt cx="229114" cy="219130"/>
            </a:xfrm>
          </p:grpSpPr>
          <p:sp>
            <p:nvSpPr>
              <p:cNvPr id="2523" name="Textfeld 2522">
                <a:extLst>
                  <a:ext uri="{FF2B5EF4-FFF2-40B4-BE49-F238E27FC236}">
                    <a16:creationId xmlns:a16="http://schemas.microsoft.com/office/drawing/2014/main" id="{856DFADC-0C29-58D9-D685-2A9C60FCE3EB}"/>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524" name="Gerade Verbindung 2523">
                <a:extLst>
                  <a:ext uri="{FF2B5EF4-FFF2-40B4-BE49-F238E27FC236}">
                    <a16:creationId xmlns:a16="http://schemas.microsoft.com/office/drawing/2014/main" id="{89C9C97C-0A08-BC11-51F0-860B4FEF0BFE}"/>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7" name="Gruppieren 1156">
              <a:extLst>
                <a:ext uri="{FF2B5EF4-FFF2-40B4-BE49-F238E27FC236}">
                  <a16:creationId xmlns:a16="http://schemas.microsoft.com/office/drawing/2014/main" id="{42162AF9-9543-E368-3195-2ECB84AD836C}"/>
                </a:ext>
              </a:extLst>
            </p:cNvPr>
            <p:cNvGrpSpPr/>
            <p:nvPr/>
          </p:nvGrpSpPr>
          <p:grpSpPr>
            <a:xfrm>
              <a:off x="6420841" y="4670459"/>
              <a:ext cx="229114" cy="126125"/>
              <a:chOff x="6522683" y="4222472"/>
              <a:chExt cx="229114" cy="219130"/>
            </a:xfrm>
          </p:grpSpPr>
          <p:sp>
            <p:nvSpPr>
              <p:cNvPr id="2521" name="Textfeld 2520">
                <a:extLst>
                  <a:ext uri="{FF2B5EF4-FFF2-40B4-BE49-F238E27FC236}">
                    <a16:creationId xmlns:a16="http://schemas.microsoft.com/office/drawing/2014/main" id="{FEE2CD24-D4C7-B038-7ADD-B1C947B6E9B9}"/>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522" name="Gerade Verbindung 2521">
                <a:extLst>
                  <a:ext uri="{FF2B5EF4-FFF2-40B4-BE49-F238E27FC236}">
                    <a16:creationId xmlns:a16="http://schemas.microsoft.com/office/drawing/2014/main" id="{D5E20CF7-C460-32D7-820F-410CADEB0B7A}"/>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8" name="Gruppieren 1157">
              <a:extLst>
                <a:ext uri="{FF2B5EF4-FFF2-40B4-BE49-F238E27FC236}">
                  <a16:creationId xmlns:a16="http://schemas.microsoft.com/office/drawing/2014/main" id="{67A220FB-D2AD-67B9-477B-3957EE2CB182}"/>
                </a:ext>
              </a:extLst>
            </p:cNvPr>
            <p:cNvGrpSpPr/>
            <p:nvPr/>
          </p:nvGrpSpPr>
          <p:grpSpPr>
            <a:xfrm>
              <a:off x="6420841" y="4446633"/>
              <a:ext cx="229114" cy="126125"/>
              <a:chOff x="6522683" y="4222472"/>
              <a:chExt cx="229114" cy="219130"/>
            </a:xfrm>
          </p:grpSpPr>
          <p:sp>
            <p:nvSpPr>
              <p:cNvPr id="2519" name="Textfeld 2518">
                <a:extLst>
                  <a:ext uri="{FF2B5EF4-FFF2-40B4-BE49-F238E27FC236}">
                    <a16:creationId xmlns:a16="http://schemas.microsoft.com/office/drawing/2014/main" id="{EEE4A2C6-EB06-8C52-B3E4-586D4A5F9363}"/>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5</a:t>
                </a:r>
              </a:p>
            </p:txBody>
          </p:sp>
          <p:cxnSp>
            <p:nvCxnSpPr>
              <p:cNvPr id="2520" name="Gerade Verbindung 2519">
                <a:extLst>
                  <a:ext uri="{FF2B5EF4-FFF2-40B4-BE49-F238E27FC236}">
                    <a16:creationId xmlns:a16="http://schemas.microsoft.com/office/drawing/2014/main" id="{48B0F96B-615F-CDEC-CAA5-5A8A1FC9901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59" name="Gruppieren 1158">
              <a:extLst>
                <a:ext uri="{FF2B5EF4-FFF2-40B4-BE49-F238E27FC236}">
                  <a16:creationId xmlns:a16="http://schemas.microsoft.com/office/drawing/2014/main" id="{47DEF540-1E1D-B8A6-939B-8CCBA92E8E0E}"/>
                </a:ext>
              </a:extLst>
            </p:cNvPr>
            <p:cNvGrpSpPr/>
            <p:nvPr/>
          </p:nvGrpSpPr>
          <p:grpSpPr>
            <a:xfrm>
              <a:off x="6601046" y="5634775"/>
              <a:ext cx="1722816" cy="68368"/>
              <a:chOff x="6702888" y="4828062"/>
              <a:chExt cx="1722816" cy="118783"/>
            </a:xfrm>
          </p:grpSpPr>
          <p:sp>
            <p:nvSpPr>
              <p:cNvPr id="2506" name="Textfeld 2505">
                <a:extLst>
                  <a:ext uri="{FF2B5EF4-FFF2-40B4-BE49-F238E27FC236}">
                    <a16:creationId xmlns:a16="http://schemas.microsoft.com/office/drawing/2014/main" id="{459E2A98-63F5-C77C-0E86-6E34794E3EBF}"/>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07" name="Textfeld 2506">
                <a:extLst>
                  <a:ext uri="{FF2B5EF4-FFF2-40B4-BE49-F238E27FC236}">
                    <a16:creationId xmlns:a16="http://schemas.microsoft.com/office/drawing/2014/main" id="{F919C880-0CA6-DAC9-F22B-22B6B2A7F543}"/>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08" name="Textfeld 2507">
                <a:extLst>
                  <a:ext uri="{FF2B5EF4-FFF2-40B4-BE49-F238E27FC236}">
                    <a16:creationId xmlns:a16="http://schemas.microsoft.com/office/drawing/2014/main" id="{86915747-0074-CF3A-DAD0-09FE77EE2599}"/>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16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09" name="Textfeld 2508">
                <a:extLst>
                  <a:ext uri="{FF2B5EF4-FFF2-40B4-BE49-F238E27FC236}">
                    <a16:creationId xmlns:a16="http://schemas.microsoft.com/office/drawing/2014/main" id="{3D663CA6-27AA-4135-DA37-8178B18FAA47}"/>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24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0" name="Textfeld 2509">
                <a:extLst>
                  <a:ext uri="{FF2B5EF4-FFF2-40B4-BE49-F238E27FC236}">
                    <a16:creationId xmlns:a16="http://schemas.microsoft.com/office/drawing/2014/main" id="{E0ABAF86-D60C-02B7-D7B2-18C4BA04EB94}"/>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1" name="Textfeld 2510">
                <a:extLst>
                  <a:ext uri="{FF2B5EF4-FFF2-40B4-BE49-F238E27FC236}">
                    <a16:creationId xmlns:a16="http://schemas.microsoft.com/office/drawing/2014/main" id="{62FA4615-E99A-D83C-1A29-243EF89CF10D}"/>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2" name="Textfeld 2511">
                <a:extLst>
                  <a:ext uri="{FF2B5EF4-FFF2-40B4-BE49-F238E27FC236}">
                    <a16:creationId xmlns:a16="http://schemas.microsoft.com/office/drawing/2014/main" id="{C30DF8B5-DF94-E802-39C4-29901373E8FB}"/>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3" name="Textfeld 2512">
                <a:extLst>
                  <a:ext uri="{FF2B5EF4-FFF2-40B4-BE49-F238E27FC236}">
                    <a16:creationId xmlns:a16="http://schemas.microsoft.com/office/drawing/2014/main" id="{64B9B357-4999-CBA2-421F-8EC02F6DBE4D}"/>
                  </a:ext>
                </a:extLst>
              </p:cNvPr>
              <p:cNvSpPr txBox="1"/>
              <p:nvPr/>
            </p:nvSpPr>
            <p:spPr>
              <a:xfrm>
                <a:off x="764643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56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4" name="Textfeld 2513">
                <a:extLst>
                  <a:ext uri="{FF2B5EF4-FFF2-40B4-BE49-F238E27FC236}">
                    <a16:creationId xmlns:a16="http://schemas.microsoft.com/office/drawing/2014/main" id="{E883717F-A660-E8F4-CDA3-24E155365953}"/>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64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5" name="Textfeld 2514">
                <a:extLst>
                  <a:ext uri="{FF2B5EF4-FFF2-40B4-BE49-F238E27FC236}">
                    <a16:creationId xmlns:a16="http://schemas.microsoft.com/office/drawing/2014/main" id="{C184D2D6-9D54-9D70-DB33-87992745740D}"/>
                  </a:ext>
                </a:extLst>
              </p:cNvPr>
              <p:cNvSpPr txBox="1"/>
              <p:nvPr/>
            </p:nvSpPr>
            <p:spPr>
              <a:xfrm>
                <a:off x="791601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72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6" name="Textfeld 2515">
                <a:extLst>
                  <a:ext uri="{FF2B5EF4-FFF2-40B4-BE49-F238E27FC236}">
                    <a16:creationId xmlns:a16="http://schemas.microsoft.com/office/drawing/2014/main" id="{29400EC0-A7C9-C76D-948B-81444AEBFA37}"/>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7" name="Textfeld 2516">
                <a:extLst>
                  <a:ext uri="{FF2B5EF4-FFF2-40B4-BE49-F238E27FC236}">
                    <a16:creationId xmlns:a16="http://schemas.microsoft.com/office/drawing/2014/main" id="{A406577B-8EF0-B661-9FCC-A877483D593A}"/>
                  </a:ext>
                </a:extLst>
              </p:cNvPr>
              <p:cNvSpPr txBox="1"/>
              <p:nvPr/>
            </p:nvSpPr>
            <p:spPr>
              <a:xfrm>
                <a:off x="818560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518" name="Textfeld 2517">
                <a:extLst>
                  <a:ext uri="{FF2B5EF4-FFF2-40B4-BE49-F238E27FC236}">
                    <a16:creationId xmlns:a16="http://schemas.microsoft.com/office/drawing/2014/main" id="{649262CE-6052-10DA-88EA-36EEE82D44A4}"/>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96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nvGrpSpPr>
            <p:cNvPr id="1160" name="Gruppieren 1159">
              <a:extLst>
                <a:ext uri="{FF2B5EF4-FFF2-40B4-BE49-F238E27FC236}">
                  <a16:creationId xmlns:a16="http://schemas.microsoft.com/office/drawing/2014/main" id="{63BE79D8-5F44-F2E3-09CE-354802F96088}"/>
                </a:ext>
              </a:extLst>
            </p:cNvPr>
            <p:cNvGrpSpPr/>
            <p:nvPr/>
          </p:nvGrpSpPr>
          <p:grpSpPr>
            <a:xfrm>
              <a:off x="6768678" y="4810977"/>
              <a:ext cx="45719" cy="252000"/>
              <a:chOff x="6870520" y="3326249"/>
              <a:chExt cx="45719" cy="439200"/>
            </a:xfrm>
          </p:grpSpPr>
          <p:cxnSp>
            <p:nvCxnSpPr>
              <p:cNvPr id="2503" name="Gerade Verbindung 2502">
                <a:extLst>
                  <a:ext uri="{FF2B5EF4-FFF2-40B4-BE49-F238E27FC236}">
                    <a16:creationId xmlns:a16="http://schemas.microsoft.com/office/drawing/2014/main" id="{480DC216-6CAD-BF80-822F-4C562DAA315D}"/>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04" name="Gerade Verbindung 2503">
                <a:extLst>
                  <a:ext uri="{FF2B5EF4-FFF2-40B4-BE49-F238E27FC236}">
                    <a16:creationId xmlns:a16="http://schemas.microsoft.com/office/drawing/2014/main" id="{B9320EA5-6AE7-3BDA-DE4D-AD1137CC6646}"/>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05" name="Gerade Verbindung 2504">
                <a:extLst>
                  <a:ext uri="{FF2B5EF4-FFF2-40B4-BE49-F238E27FC236}">
                    <a16:creationId xmlns:a16="http://schemas.microsoft.com/office/drawing/2014/main" id="{E76C920B-00B6-7082-5377-A4F670ED46F5}"/>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2" name="Gruppieren 1161">
              <a:extLst>
                <a:ext uri="{FF2B5EF4-FFF2-40B4-BE49-F238E27FC236}">
                  <a16:creationId xmlns:a16="http://schemas.microsoft.com/office/drawing/2014/main" id="{501599F6-C31B-37E4-2EF1-C4948A506D91}"/>
                </a:ext>
              </a:extLst>
            </p:cNvPr>
            <p:cNvGrpSpPr/>
            <p:nvPr/>
          </p:nvGrpSpPr>
          <p:grpSpPr>
            <a:xfrm>
              <a:off x="7037044" y="4912435"/>
              <a:ext cx="45719" cy="262800"/>
              <a:chOff x="7141333" y="3201575"/>
              <a:chExt cx="45719" cy="468000"/>
            </a:xfrm>
          </p:grpSpPr>
          <p:cxnSp>
            <p:nvCxnSpPr>
              <p:cNvPr id="2500" name="Gerade Verbindung 2499">
                <a:extLst>
                  <a:ext uri="{FF2B5EF4-FFF2-40B4-BE49-F238E27FC236}">
                    <a16:creationId xmlns:a16="http://schemas.microsoft.com/office/drawing/2014/main" id="{94C38533-A339-D904-8A39-3CD8538FEB4D}"/>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01" name="Gerade Verbindung 2500">
                <a:extLst>
                  <a:ext uri="{FF2B5EF4-FFF2-40B4-BE49-F238E27FC236}">
                    <a16:creationId xmlns:a16="http://schemas.microsoft.com/office/drawing/2014/main" id="{B6B583DB-B9B8-B203-3784-B2777F192100}"/>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02" name="Gerade Verbindung 2501">
                <a:extLst>
                  <a:ext uri="{FF2B5EF4-FFF2-40B4-BE49-F238E27FC236}">
                    <a16:creationId xmlns:a16="http://schemas.microsoft.com/office/drawing/2014/main" id="{1D3C2CB1-3137-5F19-9D17-7B2E4E51FBA1}"/>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3" name="Gruppieren 1162">
              <a:extLst>
                <a:ext uri="{FF2B5EF4-FFF2-40B4-BE49-F238E27FC236}">
                  <a16:creationId xmlns:a16="http://schemas.microsoft.com/office/drawing/2014/main" id="{F2567A56-7BD1-60C6-93CD-A10543A9CA6B}"/>
                </a:ext>
              </a:extLst>
            </p:cNvPr>
            <p:cNvGrpSpPr/>
            <p:nvPr/>
          </p:nvGrpSpPr>
          <p:grpSpPr>
            <a:xfrm>
              <a:off x="7846402" y="4682584"/>
              <a:ext cx="45719" cy="392400"/>
              <a:chOff x="7950085" y="3199866"/>
              <a:chExt cx="45719" cy="166752"/>
            </a:xfrm>
          </p:grpSpPr>
          <p:cxnSp>
            <p:nvCxnSpPr>
              <p:cNvPr id="2497" name="Gerade Verbindung 2496">
                <a:extLst>
                  <a:ext uri="{FF2B5EF4-FFF2-40B4-BE49-F238E27FC236}">
                    <a16:creationId xmlns:a16="http://schemas.microsoft.com/office/drawing/2014/main" id="{9CFEE95D-52A5-F3CE-EA9D-ED2C04809CAA}"/>
                  </a:ext>
                </a:extLst>
              </p:cNvPr>
              <p:cNvCxnSpPr>
                <a:cxnSpLocks/>
              </p:cNvCxnSpPr>
              <p:nvPr/>
            </p:nvCxnSpPr>
            <p:spPr>
              <a:xfrm flipV="1">
                <a:off x="7972945" y="319986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8" name="Gerade Verbindung 2497">
                <a:extLst>
                  <a:ext uri="{FF2B5EF4-FFF2-40B4-BE49-F238E27FC236}">
                    <a16:creationId xmlns:a16="http://schemas.microsoft.com/office/drawing/2014/main" id="{C8C8ECBB-3EB6-50DB-7C9F-AB43DA92AF50}"/>
                  </a:ext>
                </a:extLst>
              </p:cNvPr>
              <p:cNvCxnSpPr>
                <a:cxnSpLocks/>
              </p:cNvCxnSpPr>
              <p:nvPr/>
            </p:nvCxnSpPr>
            <p:spPr>
              <a:xfrm>
                <a:off x="7950085" y="3366618"/>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9" name="Gerade Verbindung 2498">
                <a:extLst>
                  <a:ext uri="{FF2B5EF4-FFF2-40B4-BE49-F238E27FC236}">
                    <a16:creationId xmlns:a16="http://schemas.microsoft.com/office/drawing/2014/main" id="{C19425D0-A0B4-46DF-9DD9-909958A57354}"/>
                  </a:ext>
                </a:extLst>
              </p:cNvPr>
              <p:cNvCxnSpPr>
                <a:cxnSpLocks/>
              </p:cNvCxnSpPr>
              <p:nvPr/>
            </p:nvCxnSpPr>
            <p:spPr>
              <a:xfrm>
                <a:off x="7950085" y="3199866"/>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5" name="Gruppieren 1164">
              <a:extLst>
                <a:ext uri="{FF2B5EF4-FFF2-40B4-BE49-F238E27FC236}">
                  <a16:creationId xmlns:a16="http://schemas.microsoft.com/office/drawing/2014/main" id="{90A6F3CF-8BF5-2BD0-ECA2-877482D1A0B1}"/>
                </a:ext>
              </a:extLst>
            </p:cNvPr>
            <p:cNvGrpSpPr/>
            <p:nvPr/>
          </p:nvGrpSpPr>
          <p:grpSpPr>
            <a:xfrm>
              <a:off x="8252619" y="4766098"/>
              <a:ext cx="22860" cy="540000"/>
              <a:chOff x="8354461" y="3447206"/>
              <a:chExt cx="22860" cy="166752"/>
            </a:xfrm>
          </p:grpSpPr>
          <p:cxnSp>
            <p:nvCxnSpPr>
              <p:cNvPr id="2494" name="Gerade Verbindung 2493">
                <a:extLst>
                  <a:ext uri="{FF2B5EF4-FFF2-40B4-BE49-F238E27FC236}">
                    <a16:creationId xmlns:a16="http://schemas.microsoft.com/office/drawing/2014/main" id="{DF4D21EC-5D03-C406-56AA-DF6EBF12FCD8}"/>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5" name="Gerade Verbindung 2494">
                <a:extLst>
                  <a:ext uri="{FF2B5EF4-FFF2-40B4-BE49-F238E27FC236}">
                    <a16:creationId xmlns:a16="http://schemas.microsoft.com/office/drawing/2014/main" id="{9C1684E9-B5F6-3013-8DD8-57BA01A112C8}"/>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6" name="Gerade Verbindung 2495">
                <a:extLst>
                  <a:ext uri="{FF2B5EF4-FFF2-40B4-BE49-F238E27FC236}">
                    <a16:creationId xmlns:a16="http://schemas.microsoft.com/office/drawing/2014/main" id="{B2C10D66-7ECD-A263-1717-D1B07591A080}"/>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6" name="Gruppieren 1165">
              <a:extLst>
                <a:ext uri="{FF2B5EF4-FFF2-40B4-BE49-F238E27FC236}">
                  <a16:creationId xmlns:a16="http://schemas.microsoft.com/office/drawing/2014/main" id="{46F579CD-C35B-4127-8D51-AD8D2E4EAE60}"/>
                </a:ext>
              </a:extLst>
            </p:cNvPr>
            <p:cNvGrpSpPr/>
            <p:nvPr/>
          </p:nvGrpSpPr>
          <p:grpSpPr>
            <a:xfrm>
              <a:off x="7171227" y="4852114"/>
              <a:ext cx="45719" cy="338400"/>
              <a:chOff x="7357683" y="4539953"/>
              <a:chExt cx="45719" cy="166752"/>
            </a:xfrm>
          </p:grpSpPr>
          <p:cxnSp>
            <p:nvCxnSpPr>
              <p:cNvPr id="2491" name="Gerade Verbindung 2490">
                <a:extLst>
                  <a:ext uri="{FF2B5EF4-FFF2-40B4-BE49-F238E27FC236}">
                    <a16:creationId xmlns:a16="http://schemas.microsoft.com/office/drawing/2014/main" id="{945344C6-039C-DC28-4616-A77D6C18C4F4}"/>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2" name="Gerade Verbindung 2491">
                <a:extLst>
                  <a:ext uri="{FF2B5EF4-FFF2-40B4-BE49-F238E27FC236}">
                    <a16:creationId xmlns:a16="http://schemas.microsoft.com/office/drawing/2014/main" id="{DFE18466-8C43-FBEE-E351-A0BD2E941BFA}"/>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3" name="Gerade Verbindung 2492">
                <a:extLst>
                  <a:ext uri="{FF2B5EF4-FFF2-40B4-BE49-F238E27FC236}">
                    <a16:creationId xmlns:a16="http://schemas.microsoft.com/office/drawing/2014/main" id="{880FDDA5-F69B-A5E5-65AF-726B968FA277}"/>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7" name="Gruppieren 1166">
              <a:extLst>
                <a:ext uri="{FF2B5EF4-FFF2-40B4-BE49-F238E27FC236}">
                  <a16:creationId xmlns:a16="http://schemas.microsoft.com/office/drawing/2014/main" id="{881F0F00-943A-1460-6B42-C77689606AB9}"/>
                </a:ext>
              </a:extLst>
            </p:cNvPr>
            <p:cNvGrpSpPr/>
            <p:nvPr/>
          </p:nvGrpSpPr>
          <p:grpSpPr>
            <a:xfrm>
              <a:off x="7439594" y="4844201"/>
              <a:ext cx="45719" cy="302400"/>
              <a:chOff x="7541436" y="4587909"/>
              <a:chExt cx="45719" cy="166752"/>
            </a:xfrm>
          </p:grpSpPr>
          <p:cxnSp>
            <p:nvCxnSpPr>
              <p:cNvPr id="2488" name="Gerade Verbindung 2487">
                <a:extLst>
                  <a:ext uri="{FF2B5EF4-FFF2-40B4-BE49-F238E27FC236}">
                    <a16:creationId xmlns:a16="http://schemas.microsoft.com/office/drawing/2014/main" id="{32EF350C-0E39-6828-5B32-E420457B3401}"/>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9" name="Gerade Verbindung 2488">
                <a:extLst>
                  <a:ext uri="{FF2B5EF4-FFF2-40B4-BE49-F238E27FC236}">
                    <a16:creationId xmlns:a16="http://schemas.microsoft.com/office/drawing/2014/main" id="{413B54D1-F537-815A-D8A8-44BC69B46395}"/>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0" name="Gerade Verbindung 2489">
                <a:extLst>
                  <a:ext uri="{FF2B5EF4-FFF2-40B4-BE49-F238E27FC236}">
                    <a16:creationId xmlns:a16="http://schemas.microsoft.com/office/drawing/2014/main" id="{F04868E5-2876-B6C6-5016-FB8F25CBCA30}"/>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8" name="Gruppieren 1167">
              <a:extLst>
                <a:ext uri="{FF2B5EF4-FFF2-40B4-BE49-F238E27FC236}">
                  <a16:creationId xmlns:a16="http://schemas.microsoft.com/office/drawing/2014/main" id="{361B421B-8F14-4210-79F7-D15AEE5F23A8}"/>
                </a:ext>
              </a:extLst>
            </p:cNvPr>
            <p:cNvGrpSpPr/>
            <p:nvPr/>
          </p:nvGrpSpPr>
          <p:grpSpPr>
            <a:xfrm>
              <a:off x="6698459" y="4769702"/>
              <a:ext cx="45719" cy="360000"/>
              <a:chOff x="6870520" y="3326249"/>
              <a:chExt cx="45719" cy="439200"/>
            </a:xfrm>
          </p:grpSpPr>
          <p:cxnSp>
            <p:nvCxnSpPr>
              <p:cNvPr id="2485" name="Gerade Verbindung 2484">
                <a:extLst>
                  <a:ext uri="{FF2B5EF4-FFF2-40B4-BE49-F238E27FC236}">
                    <a16:creationId xmlns:a16="http://schemas.microsoft.com/office/drawing/2014/main" id="{8E8BAC23-6B9A-75C3-A05B-61043B7278FD}"/>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6" name="Gerade Verbindung 2485">
                <a:extLst>
                  <a:ext uri="{FF2B5EF4-FFF2-40B4-BE49-F238E27FC236}">
                    <a16:creationId xmlns:a16="http://schemas.microsoft.com/office/drawing/2014/main" id="{EF357DDC-23FB-1AE0-8C44-E1B35795A5C9}"/>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7" name="Gerade Verbindung 2486">
                <a:extLst>
                  <a:ext uri="{FF2B5EF4-FFF2-40B4-BE49-F238E27FC236}">
                    <a16:creationId xmlns:a16="http://schemas.microsoft.com/office/drawing/2014/main" id="{AC66BF29-429C-D5BD-67B1-1413703903A6}"/>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69" name="Gruppieren 1168">
              <a:extLst>
                <a:ext uri="{FF2B5EF4-FFF2-40B4-BE49-F238E27FC236}">
                  <a16:creationId xmlns:a16="http://schemas.microsoft.com/office/drawing/2014/main" id="{03B03070-1D3F-747C-3D10-34E723124571}"/>
                </a:ext>
              </a:extLst>
            </p:cNvPr>
            <p:cNvGrpSpPr/>
            <p:nvPr/>
          </p:nvGrpSpPr>
          <p:grpSpPr>
            <a:xfrm>
              <a:off x="6902861" y="4816987"/>
              <a:ext cx="45719" cy="309600"/>
              <a:chOff x="7141333" y="3201575"/>
              <a:chExt cx="45719" cy="468000"/>
            </a:xfrm>
          </p:grpSpPr>
          <p:cxnSp>
            <p:nvCxnSpPr>
              <p:cNvPr id="2482" name="Gerade Verbindung 2481">
                <a:extLst>
                  <a:ext uri="{FF2B5EF4-FFF2-40B4-BE49-F238E27FC236}">
                    <a16:creationId xmlns:a16="http://schemas.microsoft.com/office/drawing/2014/main" id="{54382A2E-3A5F-DBF4-99D7-694E882D2F4A}"/>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3" name="Gerade Verbindung 2482">
                <a:extLst>
                  <a:ext uri="{FF2B5EF4-FFF2-40B4-BE49-F238E27FC236}">
                    <a16:creationId xmlns:a16="http://schemas.microsoft.com/office/drawing/2014/main" id="{30A76C8E-74C9-21C6-877B-987CA05C8050}"/>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4" name="Gerade Verbindung 2483">
                <a:extLst>
                  <a:ext uri="{FF2B5EF4-FFF2-40B4-BE49-F238E27FC236}">
                    <a16:creationId xmlns:a16="http://schemas.microsoft.com/office/drawing/2014/main" id="{0878F64F-0A0F-DCFD-19E0-C7F95EB4699C}"/>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70" name="Gruppieren 1169">
              <a:extLst>
                <a:ext uri="{FF2B5EF4-FFF2-40B4-BE49-F238E27FC236}">
                  <a16:creationId xmlns:a16="http://schemas.microsoft.com/office/drawing/2014/main" id="{6698D4B8-F932-6A43-5895-E6925618EEA6}"/>
                </a:ext>
              </a:extLst>
            </p:cNvPr>
            <p:cNvGrpSpPr/>
            <p:nvPr/>
          </p:nvGrpSpPr>
          <p:grpSpPr>
            <a:xfrm>
              <a:off x="7305410" y="4705997"/>
              <a:ext cx="45719" cy="432000"/>
              <a:chOff x="7357683" y="4539953"/>
              <a:chExt cx="45719" cy="166752"/>
            </a:xfrm>
          </p:grpSpPr>
          <p:cxnSp>
            <p:nvCxnSpPr>
              <p:cNvPr id="2479" name="Gerade Verbindung 2478">
                <a:extLst>
                  <a:ext uri="{FF2B5EF4-FFF2-40B4-BE49-F238E27FC236}">
                    <a16:creationId xmlns:a16="http://schemas.microsoft.com/office/drawing/2014/main" id="{7F9CF07D-4795-F4FF-A169-60149DFED27B}"/>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0" name="Gerade Verbindung 2479">
                <a:extLst>
                  <a:ext uri="{FF2B5EF4-FFF2-40B4-BE49-F238E27FC236}">
                    <a16:creationId xmlns:a16="http://schemas.microsoft.com/office/drawing/2014/main" id="{91F3CB29-EBF7-FD68-C399-8037D84396DF}"/>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81" name="Gerade Verbindung 2480">
                <a:extLst>
                  <a:ext uri="{FF2B5EF4-FFF2-40B4-BE49-F238E27FC236}">
                    <a16:creationId xmlns:a16="http://schemas.microsoft.com/office/drawing/2014/main" id="{DD1082BF-1C51-F900-AF70-8613D81C028C}"/>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71" name="Gruppieren 1170">
              <a:extLst>
                <a:ext uri="{FF2B5EF4-FFF2-40B4-BE49-F238E27FC236}">
                  <a16:creationId xmlns:a16="http://schemas.microsoft.com/office/drawing/2014/main" id="{D14B8F07-1BE6-B19B-A60A-C9567768007D}"/>
                </a:ext>
              </a:extLst>
            </p:cNvPr>
            <p:cNvGrpSpPr/>
            <p:nvPr/>
          </p:nvGrpSpPr>
          <p:grpSpPr>
            <a:xfrm>
              <a:off x="7575592" y="4839438"/>
              <a:ext cx="45719" cy="360000"/>
              <a:chOff x="7541436" y="4587909"/>
              <a:chExt cx="45719" cy="166752"/>
            </a:xfrm>
          </p:grpSpPr>
          <p:cxnSp>
            <p:nvCxnSpPr>
              <p:cNvPr id="2476" name="Gerade Verbindung 2475">
                <a:extLst>
                  <a:ext uri="{FF2B5EF4-FFF2-40B4-BE49-F238E27FC236}">
                    <a16:creationId xmlns:a16="http://schemas.microsoft.com/office/drawing/2014/main" id="{712AC4B3-2EAE-C0A3-37E1-E2311D9B6043}"/>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7" name="Gerade Verbindung 2476">
                <a:extLst>
                  <a:ext uri="{FF2B5EF4-FFF2-40B4-BE49-F238E27FC236}">
                    <a16:creationId xmlns:a16="http://schemas.microsoft.com/office/drawing/2014/main" id="{07CD701C-73FE-E3A1-27A6-703F3953615D}"/>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8" name="Gerade Verbindung 2477">
                <a:extLst>
                  <a:ext uri="{FF2B5EF4-FFF2-40B4-BE49-F238E27FC236}">
                    <a16:creationId xmlns:a16="http://schemas.microsoft.com/office/drawing/2014/main" id="{0C27950A-3AED-8BDF-EE12-A8B8EDAAE320}"/>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77" name="Gruppieren 1176">
              <a:extLst>
                <a:ext uri="{FF2B5EF4-FFF2-40B4-BE49-F238E27FC236}">
                  <a16:creationId xmlns:a16="http://schemas.microsoft.com/office/drawing/2014/main" id="{46BB86F0-10E1-08A7-F517-AD979C898EEA}"/>
                </a:ext>
              </a:extLst>
            </p:cNvPr>
            <p:cNvGrpSpPr/>
            <p:nvPr/>
          </p:nvGrpSpPr>
          <p:grpSpPr>
            <a:xfrm>
              <a:off x="7710997" y="4791829"/>
              <a:ext cx="45719" cy="324000"/>
              <a:chOff x="7541436" y="4587909"/>
              <a:chExt cx="45719" cy="166752"/>
            </a:xfrm>
          </p:grpSpPr>
          <p:cxnSp>
            <p:nvCxnSpPr>
              <p:cNvPr id="2473" name="Gerade Verbindung 2472">
                <a:extLst>
                  <a:ext uri="{FF2B5EF4-FFF2-40B4-BE49-F238E27FC236}">
                    <a16:creationId xmlns:a16="http://schemas.microsoft.com/office/drawing/2014/main" id="{846E6DE3-36DA-F6BA-CB90-8D65E889AE9F}"/>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4" name="Gerade Verbindung 2473">
                <a:extLst>
                  <a:ext uri="{FF2B5EF4-FFF2-40B4-BE49-F238E27FC236}">
                    <a16:creationId xmlns:a16="http://schemas.microsoft.com/office/drawing/2014/main" id="{CB8913AA-ABD0-7F03-C2DA-579DC066EC44}"/>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5" name="Gerade Verbindung 2474">
                <a:extLst>
                  <a:ext uri="{FF2B5EF4-FFF2-40B4-BE49-F238E27FC236}">
                    <a16:creationId xmlns:a16="http://schemas.microsoft.com/office/drawing/2014/main" id="{5272EA7C-284C-D6AC-2160-1A68FC2D4AB1}"/>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78" name="Gruppieren 1177">
              <a:extLst>
                <a:ext uri="{FF2B5EF4-FFF2-40B4-BE49-F238E27FC236}">
                  <a16:creationId xmlns:a16="http://schemas.microsoft.com/office/drawing/2014/main" id="{8F790D22-BF67-709B-5124-C7DF0F4872E2}"/>
                </a:ext>
              </a:extLst>
            </p:cNvPr>
            <p:cNvGrpSpPr/>
            <p:nvPr/>
          </p:nvGrpSpPr>
          <p:grpSpPr>
            <a:xfrm>
              <a:off x="7981807" y="4718269"/>
              <a:ext cx="45719" cy="424800"/>
              <a:chOff x="7541436" y="4587909"/>
              <a:chExt cx="45719" cy="166752"/>
            </a:xfrm>
          </p:grpSpPr>
          <p:cxnSp>
            <p:nvCxnSpPr>
              <p:cNvPr id="2470" name="Gerade Verbindung 2469">
                <a:extLst>
                  <a:ext uri="{FF2B5EF4-FFF2-40B4-BE49-F238E27FC236}">
                    <a16:creationId xmlns:a16="http://schemas.microsoft.com/office/drawing/2014/main" id="{4189AA25-D288-A658-CB1C-DFDF23B38D56}"/>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1" name="Gerade Verbindung 2470">
                <a:extLst>
                  <a:ext uri="{FF2B5EF4-FFF2-40B4-BE49-F238E27FC236}">
                    <a16:creationId xmlns:a16="http://schemas.microsoft.com/office/drawing/2014/main" id="{7AAA7B2B-6894-1BB1-29BB-519D62455E70}"/>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72" name="Gerade Verbindung 2471">
                <a:extLst>
                  <a:ext uri="{FF2B5EF4-FFF2-40B4-BE49-F238E27FC236}">
                    <a16:creationId xmlns:a16="http://schemas.microsoft.com/office/drawing/2014/main" id="{53D5470F-AF2B-50B4-EB97-C51308FA31B2}"/>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79" name="Gruppieren 1178">
              <a:extLst>
                <a:ext uri="{FF2B5EF4-FFF2-40B4-BE49-F238E27FC236}">
                  <a16:creationId xmlns:a16="http://schemas.microsoft.com/office/drawing/2014/main" id="{6BA90381-924F-86D3-78F7-E2AB2CFFEC77}"/>
                </a:ext>
              </a:extLst>
            </p:cNvPr>
            <p:cNvGrpSpPr/>
            <p:nvPr/>
          </p:nvGrpSpPr>
          <p:grpSpPr>
            <a:xfrm>
              <a:off x="8117212" y="4699676"/>
              <a:ext cx="45719" cy="406800"/>
              <a:chOff x="7541436" y="4587909"/>
              <a:chExt cx="45719" cy="166752"/>
            </a:xfrm>
          </p:grpSpPr>
          <p:cxnSp>
            <p:nvCxnSpPr>
              <p:cNvPr id="2467" name="Gerade Verbindung 2466">
                <a:extLst>
                  <a:ext uri="{FF2B5EF4-FFF2-40B4-BE49-F238E27FC236}">
                    <a16:creationId xmlns:a16="http://schemas.microsoft.com/office/drawing/2014/main" id="{09D9903B-9692-F08F-868E-7AB314364249}"/>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8" name="Gerade Verbindung 2467">
                <a:extLst>
                  <a:ext uri="{FF2B5EF4-FFF2-40B4-BE49-F238E27FC236}">
                    <a16:creationId xmlns:a16="http://schemas.microsoft.com/office/drawing/2014/main" id="{F89D42D8-5D75-94BF-B73F-CAA1B50CB9E9}"/>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9" name="Gerade Verbindung 2468">
                <a:extLst>
                  <a:ext uri="{FF2B5EF4-FFF2-40B4-BE49-F238E27FC236}">
                    <a16:creationId xmlns:a16="http://schemas.microsoft.com/office/drawing/2014/main" id="{867E14BE-49DC-A807-310F-DFEF39B2F971}"/>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81" name="Rechteck 1180">
              <a:extLst>
                <a:ext uri="{FF2B5EF4-FFF2-40B4-BE49-F238E27FC236}">
                  <a16:creationId xmlns:a16="http://schemas.microsoft.com/office/drawing/2014/main" id="{67540E49-E7A0-4619-BE2F-B0CDC7FAD7C0}"/>
                </a:ext>
              </a:extLst>
            </p:cNvPr>
            <p:cNvSpPr/>
            <p:nvPr/>
          </p:nvSpPr>
          <p:spPr>
            <a:xfrm flipV="1">
              <a:off x="6906663" y="530038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182" name="Rechteck 1181">
              <a:extLst>
                <a:ext uri="{FF2B5EF4-FFF2-40B4-BE49-F238E27FC236}">
                  <a16:creationId xmlns:a16="http://schemas.microsoft.com/office/drawing/2014/main" id="{743595D4-2CF5-8A4D-3CEA-DD69E618F43D}"/>
                </a:ext>
              </a:extLst>
            </p:cNvPr>
            <p:cNvSpPr/>
            <p:nvPr/>
          </p:nvSpPr>
          <p:spPr>
            <a:xfrm flipV="1">
              <a:off x="7177172" y="534578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183" name="Rechteck 1182">
              <a:extLst>
                <a:ext uri="{FF2B5EF4-FFF2-40B4-BE49-F238E27FC236}">
                  <a16:creationId xmlns:a16="http://schemas.microsoft.com/office/drawing/2014/main" id="{9050E7B0-598A-4473-BD61-43A5F11AD334}"/>
                </a:ext>
              </a:extLst>
            </p:cNvPr>
            <p:cNvSpPr/>
            <p:nvPr/>
          </p:nvSpPr>
          <p:spPr>
            <a:xfrm flipV="1">
              <a:off x="7447681" y="535320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184" name="Rechteck 1183">
              <a:extLst>
                <a:ext uri="{FF2B5EF4-FFF2-40B4-BE49-F238E27FC236}">
                  <a16:creationId xmlns:a16="http://schemas.microsoft.com/office/drawing/2014/main" id="{53CFDF14-8792-7B79-D8B3-E66B9A377CC7}"/>
                </a:ext>
              </a:extLst>
            </p:cNvPr>
            <p:cNvSpPr/>
            <p:nvPr/>
          </p:nvSpPr>
          <p:spPr>
            <a:xfrm flipV="1">
              <a:off x="7581348" y="531085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185" name="Rechteck 1184">
              <a:extLst>
                <a:ext uri="{FF2B5EF4-FFF2-40B4-BE49-F238E27FC236}">
                  <a16:creationId xmlns:a16="http://schemas.microsoft.com/office/drawing/2014/main" id="{6C67D12C-F178-31AE-6E33-A58DAF2357C8}"/>
                </a:ext>
              </a:extLst>
            </p:cNvPr>
            <p:cNvSpPr/>
            <p:nvPr/>
          </p:nvSpPr>
          <p:spPr>
            <a:xfrm flipV="1">
              <a:off x="7718190" y="535213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186" name="Rechteck 1185">
              <a:extLst>
                <a:ext uri="{FF2B5EF4-FFF2-40B4-BE49-F238E27FC236}">
                  <a16:creationId xmlns:a16="http://schemas.microsoft.com/office/drawing/2014/main" id="{51C39E18-6CD2-1C09-3D0D-4A466F7327AE}"/>
                </a:ext>
              </a:extLst>
            </p:cNvPr>
            <p:cNvSpPr/>
            <p:nvPr/>
          </p:nvSpPr>
          <p:spPr>
            <a:xfrm flipV="1">
              <a:off x="7848682" y="533625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187" name="Rechteck 1186">
              <a:extLst>
                <a:ext uri="{FF2B5EF4-FFF2-40B4-BE49-F238E27FC236}">
                  <a16:creationId xmlns:a16="http://schemas.microsoft.com/office/drawing/2014/main" id="{515106FA-A58F-215D-5B33-FE49A4421C46}"/>
                </a:ext>
              </a:extLst>
            </p:cNvPr>
            <p:cNvSpPr/>
            <p:nvPr/>
          </p:nvSpPr>
          <p:spPr>
            <a:xfrm flipV="1">
              <a:off x="7985524" y="5344728"/>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1188" name="Gerade Verbindung 1187">
              <a:extLst>
                <a:ext uri="{FF2B5EF4-FFF2-40B4-BE49-F238E27FC236}">
                  <a16:creationId xmlns:a16="http://schemas.microsoft.com/office/drawing/2014/main" id="{B6B90A6B-9F84-9330-FCCF-3EDB53961052}"/>
                </a:ext>
              </a:extLst>
            </p:cNvPr>
            <p:cNvCxnSpPr>
              <a:cxnSpLocks/>
            </p:cNvCxnSpPr>
            <p:nvPr/>
          </p:nvCxnSpPr>
          <p:spPr>
            <a:xfrm>
              <a:off x="6650615" y="4734410"/>
              <a:ext cx="73319" cy="227649"/>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89" name="Gerade Verbindung 1188">
              <a:extLst>
                <a:ext uri="{FF2B5EF4-FFF2-40B4-BE49-F238E27FC236}">
                  <a16:creationId xmlns:a16="http://schemas.microsoft.com/office/drawing/2014/main" id="{F54F1E89-2784-A2D4-2ABA-03FDB4F1A44A}"/>
                </a:ext>
              </a:extLst>
            </p:cNvPr>
            <p:cNvCxnSpPr>
              <a:cxnSpLocks/>
            </p:cNvCxnSpPr>
            <p:nvPr/>
          </p:nvCxnSpPr>
          <p:spPr>
            <a:xfrm>
              <a:off x="6721475" y="4958025"/>
              <a:ext cx="63500" cy="2508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90" name="Gerade Verbindung 1189">
              <a:extLst>
                <a:ext uri="{FF2B5EF4-FFF2-40B4-BE49-F238E27FC236}">
                  <a16:creationId xmlns:a16="http://schemas.microsoft.com/office/drawing/2014/main" id="{8E25EE87-B270-3397-8D25-5A313C6D1513}"/>
                </a:ext>
              </a:extLst>
            </p:cNvPr>
            <p:cNvCxnSpPr>
              <a:cxnSpLocks/>
            </p:cNvCxnSpPr>
            <p:nvPr/>
          </p:nvCxnSpPr>
          <p:spPr>
            <a:xfrm>
              <a:off x="6784975" y="5208850"/>
              <a:ext cx="139700" cy="1111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91" name="Gerade Verbindung 1190">
              <a:extLst>
                <a:ext uri="{FF2B5EF4-FFF2-40B4-BE49-F238E27FC236}">
                  <a16:creationId xmlns:a16="http://schemas.microsoft.com/office/drawing/2014/main" id="{3A348D12-C3F3-1CB5-D97C-A6CD8281B765}"/>
                </a:ext>
              </a:extLst>
            </p:cNvPr>
            <p:cNvCxnSpPr>
              <a:cxnSpLocks/>
            </p:cNvCxnSpPr>
            <p:nvPr/>
          </p:nvCxnSpPr>
          <p:spPr>
            <a:xfrm flipV="1">
              <a:off x="6927850" y="5310450"/>
              <a:ext cx="133350" cy="127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92" name="Gerade Verbindung 1191">
              <a:extLst>
                <a:ext uri="{FF2B5EF4-FFF2-40B4-BE49-F238E27FC236}">
                  <a16:creationId xmlns:a16="http://schemas.microsoft.com/office/drawing/2014/main" id="{F7CCD602-4458-510E-2AA4-5E26258EE358}"/>
                </a:ext>
              </a:extLst>
            </p:cNvPr>
            <p:cNvCxnSpPr>
              <a:cxnSpLocks/>
            </p:cNvCxnSpPr>
            <p:nvPr/>
          </p:nvCxnSpPr>
          <p:spPr>
            <a:xfrm>
              <a:off x="7061200" y="5313625"/>
              <a:ext cx="136525" cy="476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99" name="Gerade Verbindung 1198">
              <a:extLst>
                <a:ext uri="{FF2B5EF4-FFF2-40B4-BE49-F238E27FC236}">
                  <a16:creationId xmlns:a16="http://schemas.microsoft.com/office/drawing/2014/main" id="{FBAD58FE-6600-2786-6DF1-90D540C26BE5}"/>
                </a:ext>
              </a:extLst>
            </p:cNvPr>
            <p:cNvCxnSpPr>
              <a:cxnSpLocks/>
            </p:cNvCxnSpPr>
            <p:nvPr/>
          </p:nvCxnSpPr>
          <p:spPr>
            <a:xfrm flipV="1">
              <a:off x="7193540" y="5345375"/>
              <a:ext cx="134360" cy="2086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0" name="Gerade Verbindung 1199">
              <a:extLst>
                <a:ext uri="{FF2B5EF4-FFF2-40B4-BE49-F238E27FC236}">
                  <a16:creationId xmlns:a16="http://schemas.microsoft.com/office/drawing/2014/main" id="{ACC6D003-87B1-D41F-166B-A3C3409A0B6D}"/>
                </a:ext>
              </a:extLst>
            </p:cNvPr>
            <p:cNvCxnSpPr>
              <a:cxnSpLocks/>
            </p:cNvCxnSpPr>
            <p:nvPr/>
          </p:nvCxnSpPr>
          <p:spPr>
            <a:xfrm>
              <a:off x="7324725" y="5345375"/>
              <a:ext cx="139700" cy="254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1" name="Gerade Verbindung 1200">
              <a:extLst>
                <a:ext uri="{FF2B5EF4-FFF2-40B4-BE49-F238E27FC236}">
                  <a16:creationId xmlns:a16="http://schemas.microsoft.com/office/drawing/2014/main" id="{1FEBBDBC-64D3-1AC5-2AD6-8856E962C973}"/>
                </a:ext>
              </a:extLst>
            </p:cNvPr>
            <p:cNvCxnSpPr>
              <a:cxnSpLocks/>
            </p:cNvCxnSpPr>
            <p:nvPr/>
          </p:nvCxnSpPr>
          <p:spPr>
            <a:xfrm flipV="1">
              <a:off x="7464425" y="5329500"/>
              <a:ext cx="133350" cy="476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2" name="Gerade Verbindung 1201">
              <a:extLst>
                <a:ext uri="{FF2B5EF4-FFF2-40B4-BE49-F238E27FC236}">
                  <a16:creationId xmlns:a16="http://schemas.microsoft.com/office/drawing/2014/main" id="{CE064203-F40F-3E60-1252-A6EDE3736658}"/>
                </a:ext>
              </a:extLst>
            </p:cNvPr>
            <p:cNvCxnSpPr>
              <a:cxnSpLocks/>
            </p:cNvCxnSpPr>
            <p:nvPr/>
          </p:nvCxnSpPr>
          <p:spPr>
            <a:xfrm>
              <a:off x="7599940" y="5331310"/>
              <a:ext cx="133350" cy="412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3" name="Gerade Verbindung 1202">
              <a:extLst>
                <a:ext uri="{FF2B5EF4-FFF2-40B4-BE49-F238E27FC236}">
                  <a16:creationId xmlns:a16="http://schemas.microsoft.com/office/drawing/2014/main" id="{86770827-6D0B-8915-764D-898289447B00}"/>
                </a:ext>
              </a:extLst>
            </p:cNvPr>
            <p:cNvCxnSpPr>
              <a:cxnSpLocks/>
            </p:cNvCxnSpPr>
            <p:nvPr/>
          </p:nvCxnSpPr>
          <p:spPr>
            <a:xfrm flipV="1">
              <a:off x="7733290" y="5353535"/>
              <a:ext cx="130175" cy="190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04" name="Gerade Verbindung 1203">
              <a:extLst>
                <a:ext uri="{FF2B5EF4-FFF2-40B4-BE49-F238E27FC236}">
                  <a16:creationId xmlns:a16="http://schemas.microsoft.com/office/drawing/2014/main" id="{0AD854F4-A81A-6C49-7EEC-04EEADE8F45E}"/>
                </a:ext>
              </a:extLst>
            </p:cNvPr>
            <p:cNvCxnSpPr>
              <a:cxnSpLocks/>
            </p:cNvCxnSpPr>
            <p:nvPr/>
          </p:nvCxnSpPr>
          <p:spPr>
            <a:xfrm>
              <a:off x="7863465" y="5353535"/>
              <a:ext cx="137535" cy="1089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42" name="Gerade Verbindung 1241">
              <a:extLst>
                <a:ext uri="{FF2B5EF4-FFF2-40B4-BE49-F238E27FC236}">
                  <a16:creationId xmlns:a16="http://schemas.microsoft.com/office/drawing/2014/main" id="{052CA162-99EF-6773-ED86-5DA6171C25CA}"/>
                </a:ext>
              </a:extLst>
            </p:cNvPr>
            <p:cNvCxnSpPr>
              <a:cxnSpLocks/>
            </p:cNvCxnSpPr>
            <p:nvPr/>
          </p:nvCxnSpPr>
          <p:spPr>
            <a:xfrm flipV="1">
              <a:off x="8001000" y="5275525"/>
              <a:ext cx="133350" cy="889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43" name="Gerade Verbindung 1242">
              <a:extLst>
                <a:ext uri="{FF2B5EF4-FFF2-40B4-BE49-F238E27FC236}">
                  <a16:creationId xmlns:a16="http://schemas.microsoft.com/office/drawing/2014/main" id="{6F2BC9A4-3EEF-65C1-21E9-5755B97ADE7E}"/>
                </a:ext>
              </a:extLst>
            </p:cNvPr>
            <p:cNvCxnSpPr>
              <a:cxnSpLocks/>
            </p:cNvCxnSpPr>
            <p:nvPr/>
          </p:nvCxnSpPr>
          <p:spPr>
            <a:xfrm>
              <a:off x="6648992" y="4732701"/>
              <a:ext cx="78379" cy="177794"/>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247" name="Gerade Verbindung 1246">
              <a:extLst>
                <a:ext uri="{FF2B5EF4-FFF2-40B4-BE49-F238E27FC236}">
                  <a16:creationId xmlns:a16="http://schemas.microsoft.com/office/drawing/2014/main" id="{E5E609C4-A87E-E416-2969-D23759D20C39}"/>
                </a:ext>
              </a:extLst>
            </p:cNvPr>
            <p:cNvCxnSpPr>
              <a:cxnSpLocks/>
            </p:cNvCxnSpPr>
            <p:nvPr/>
          </p:nvCxnSpPr>
          <p:spPr>
            <a:xfrm>
              <a:off x="6727371" y="4910495"/>
              <a:ext cx="56936" cy="34296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248" name="Gerade Verbindung 1247">
              <a:extLst>
                <a:ext uri="{FF2B5EF4-FFF2-40B4-BE49-F238E27FC236}">
                  <a16:creationId xmlns:a16="http://schemas.microsoft.com/office/drawing/2014/main" id="{ED2F1BAE-AA36-BAE2-07E6-F8F8F2CD320F}"/>
                </a:ext>
              </a:extLst>
            </p:cNvPr>
            <p:cNvCxnSpPr>
              <a:cxnSpLocks/>
            </p:cNvCxnSpPr>
            <p:nvPr/>
          </p:nvCxnSpPr>
          <p:spPr>
            <a:xfrm flipV="1">
              <a:off x="6784307" y="5155048"/>
              <a:ext cx="147616" cy="9431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grpSp>
          <p:nvGrpSpPr>
            <p:cNvPr id="1250" name="Gruppieren 1249">
              <a:extLst>
                <a:ext uri="{FF2B5EF4-FFF2-40B4-BE49-F238E27FC236}">
                  <a16:creationId xmlns:a16="http://schemas.microsoft.com/office/drawing/2014/main" id="{D9A025F2-8B0B-09C7-AC45-71D41D91B93A}"/>
                </a:ext>
              </a:extLst>
            </p:cNvPr>
            <p:cNvGrpSpPr/>
            <p:nvPr/>
          </p:nvGrpSpPr>
          <p:grpSpPr>
            <a:xfrm>
              <a:off x="8252445" y="4908220"/>
              <a:ext cx="22860" cy="594000"/>
              <a:chOff x="8354461" y="3447206"/>
              <a:chExt cx="22860" cy="166752"/>
            </a:xfrm>
          </p:grpSpPr>
          <p:cxnSp>
            <p:nvCxnSpPr>
              <p:cNvPr id="2464" name="Gerade Verbindung 2463">
                <a:extLst>
                  <a:ext uri="{FF2B5EF4-FFF2-40B4-BE49-F238E27FC236}">
                    <a16:creationId xmlns:a16="http://schemas.microsoft.com/office/drawing/2014/main" id="{96B84CE3-3146-B5D9-0C6F-6283901457ED}"/>
                  </a:ext>
                </a:extLst>
              </p:cNvPr>
              <p:cNvCxnSpPr>
                <a:cxnSpLocks/>
              </p:cNvCxnSpPr>
              <p:nvPr/>
            </p:nvCxnSpPr>
            <p:spPr>
              <a:xfrm flipV="1">
                <a:off x="8377321" y="344720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65" name="Gerade Verbindung 2464">
                <a:extLst>
                  <a:ext uri="{FF2B5EF4-FFF2-40B4-BE49-F238E27FC236}">
                    <a16:creationId xmlns:a16="http://schemas.microsoft.com/office/drawing/2014/main" id="{EC80BB6D-C9B9-7F03-A62B-1BFC988FBD77}"/>
                  </a:ext>
                </a:extLst>
              </p:cNvPr>
              <p:cNvCxnSpPr>
                <a:cxnSpLocks/>
              </p:cNvCxnSpPr>
              <p:nvPr/>
            </p:nvCxnSpPr>
            <p:spPr>
              <a:xfrm>
                <a:off x="8354461" y="3613958"/>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66" name="Gerade Verbindung 2465">
                <a:extLst>
                  <a:ext uri="{FF2B5EF4-FFF2-40B4-BE49-F238E27FC236}">
                    <a16:creationId xmlns:a16="http://schemas.microsoft.com/office/drawing/2014/main" id="{23F4F415-18F2-A4AE-74ED-6CCA5DF634E0}"/>
                  </a:ext>
                </a:extLst>
              </p:cNvPr>
              <p:cNvCxnSpPr>
                <a:cxnSpLocks/>
              </p:cNvCxnSpPr>
              <p:nvPr/>
            </p:nvCxnSpPr>
            <p:spPr>
              <a:xfrm>
                <a:off x="8354461" y="3447206"/>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1" name="Gruppieren 1260">
              <a:extLst>
                <a:ext uri="{FF2B5EF4-FFF2-40B4-BE49-F238E27FC236}">
                  <a16:creationId xmlns:a16="http://schemas.microsoft.com/office/drawing/2014/main" id="{378D62E4-6CF2-F13A-54A7-C8F88BDCA21F}"/>
                </a:ext>
              </a:extLst>
            </p:cNvPr>
            <p:cNvGrpSpPr/>
            <p:nvPr/>
          </p:nvGrpSpPr>
          <p:grpSpPr>
            <a:xfrm>
              <a:off x="6768504" y="5110252"/>
              <a:ext cx="45719" cy="255600"/>
              <a:chOff x="6870520" y="3326249"/>
              <a:chExt cx="45719" cy="439200"/>
            </a:xfrm>
          </p:grpSpPr>
          <p:cxnSp>
            <p:nvCxnSpPr>
              <p:cNvPr id="2461" name="Gerade Verbindung 2460">
                <a:extLst>
                  <a:ext uri="{FF2B5EF4-FFF2-40B4-BE49-F238E27FC236}">
                    <a16:creationId xmlns:a16="http://schemas.microsoft.com/office/drawing/2014/main" id="{F02E8D51-DA93-8CA9-09B8-7E9B7A33D478}"/>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62" name="Gerade Verbindung 2461">
                <a:extLst>
                  <a:ext uri="{FF2B5EF4-FFF2-40B4-BE49-F238E27FC236}">
                    <a16:creationId xmlns:a16="http://schemas.microsoft.com/office/drawing/2014/main" id="{392063AE-E2A2-8E1F-5928-570D3981C2DD}"/>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63" name="Gerade Verbindung 2462">
                <a:extLst>
                  <a:ext uri="{FF2B5EF4-FFF2-40B4-BE49-F238E27FC236}">
                    <a16:creationId xmlns:a16="http://schemas.microsoft.com/office/drawing/2014/main" id="{25A51C22-B0FE-2233-2DCF-359407720B19}"/>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2" name="Gruppieren 1261">
              <a:extLst>
                <a:ext uri="{FF2B5EF4-FFF2-40B4-BE49-F238E27FC236}">
                  <a16:creationId xmlns:a16="http://schemas.microsoft.com/office/drawing/2014/main" id="{D343A34A-C28B-04F2-9634-A79FA11822D1}"/>
                </a:ext>
              </a:extLst>
            </p:cNvPr>
            <p:cNvGrpSpPr/>
            <p:nvPr/>
          </p:nvGrpSpPr>
          <p:grpSpPr>
            <a:xfrm>
              <a:off x="7036870" y="5130214"/>
              <a:ext cx="45719" cy="288000"/>
              <a:chOff x="7141333" y="3201575"/>
              <a:chExt cx="45719" cy="468000"/>
            </a:xfrm>
          </p:grpSpPr>
          <p:cxnSp>
            <p:nvCxnSpPr>
              <p:cNvPr id="2458" name="Gerade Verbindung 2457">
                <a:extLst>
                  <a:ext uri="{FF2B5EF4-FFF2-40B4-BE49-F238E27FC236}">
                    <a16:creationId xmlns:a16="http://schemas.microsoft.com/office/drawing/2014/main" id="{A3909B75-AFC4-68C0-5283-9517BF9E2316}"/>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9" name="Gerade Verbindung 2458">
                <a:extLst>
                  <a:ext uri="{FF2B5EF4-FFF2-40B4-BE49-F238E27FC236}">
                    <a16:creationId xmlns:a16="http://schemas.microsoft.com/office/drawing/2014/main" id="{000D5D14-21C6-BDC8-849D-3BE99E3F9D64}"/>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60" name="Gerade Verbindung 2459">
                <a:extLst>
                  <a:ext uri="{FF2B5EF4-FFF2-40B4-BE49-F238E27FC236}">
                    <a16:creationId xmlns:a16="http://schemas.microsoft.com/office/drawing/2014/main" id="{B6051D89-4999-93ED-5298-CCD241C2AC1E}"/>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3" name="Gruppieren 1262">
              <a:extLst>
                <a:ext uri="{FF2B5EF4-FFF2-40B4-BE49-F238E27FC236}">
                  <a16:creationId xmlns:a16="http://schemas.microsoft.com/office/drawing/2014/main" id="{A908964C-BA7D-AEE7-00BA-ECE55BCB8624}"/>
                </a:ext>
              </a:extLst>
            </p:cNvPr>
            <p:cNvGrpSpPr/>
            <p:nvPr/>
          </p:nvGrpSpPr>
          <p:grpSpPr>
            <a:xfrm>
              <a:off x="7846228" y="5045906"/>
              <a:ext cx="45719" cy="446400"/>
              <a:chOff x="7950085" y="3199866"/>
              <a:chExt cx="45719" cy="166752"/>
            </a:xfrm>
          </p:grpSpPr>
          <p:cxnSp>
            <p:nvCxnSpPr>
              <p:cNvPr id="2455" name="Gerade Verbindung 2454">
                <a:extLst>
                  <a:ext uri="{FF2B5EF4-FFF2-40B4-BE49-F238E27FC236}">
                    <a16:creationId xmlns:a16="http://schemas.microsoft.com/office/drawing/2014/main" id="{F707EE87-EBA5-1379-F1AF-520CF755EF10}"/>
                  </a:ext>
                </a:extLst>
              </p:cNvPr>
              <p:cNvCxnSpPr>
                <a:cxnSpLocks/>
              </p:cNvCxnSpPr>
              <p:nvPr/>
            </p:nvCxnSpPr>
            <p:spPr>
              <a:xfrm flipV="1">
                <a:off x="7972945" y="319986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6" name="Gerade Verbindung 2455">
                <a:extLst>
                  <a:ext uri="{FF2B5EF4-FFF2-40B4-BE49-F238E27FC236}">
                    <a16:creationId xmlns:a16="http://schemas.microsoft.com/office/drawing/2014/main" id="{D12B881D-532D-64A0-C5A0-12A5162F2E4A}"/>
                  </a:ext>
                </a:extLst>
              </p:cNvPr>
              <p:cNvCxnSpPr>
                <a:cxnSpLocks/>
              </p:cNvCxnSpPr>
              <p:nvPr/>
            </p:nvCxnSpPr>
            <p:spPr>
              <a:xfrm>
                <a:off x="7950085" y="3366618"/>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7" name="Gerade Verbindung 2456">
                <a:extLst>
                  <a:ext uri="{FF2B5EF4-FFF2-40B4-BE49-F238E27FC236}">
                    <a16:creationId xmlns:a16="http://schemas.microsoft.com/office/drawing/2014/main" id="{1E72AFFB-8169-FED3-4EFA-70D42A472039}"/>
                  </a:ext>
                </a:extLst>
              </p:cNvPr>
              <p:cNvCxnSpPr>
                <a:cxnSpLocks/>
              </p:cNvCxnSpPr>
              <p:nvPr/>
            </p:nvCxnSpPr>
            <p:spPr>
              <a:xfrm>
                <a:off x="7950085" y="3199866"/>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4" name="Gruppieren 1263">
              <a:extLst>
                <a:ext uri="{FF2B5EF4-FFF2-40B4-BE49-F238E27FC236}">
                  <a16:creationId xmlns:a16="http://schemas.microsoft.com/office/drawing/2014/main" id="{455275C8-4F31-386F-0E9A-41A449FCF6DA}"/>
                </a:ext>
              </a:extLst>
            </p:cNvPr>
            <p:cNvGrpSpPr/>
            <p:nvPr/>
          </p:nvGrpSpPr>
          <p:grpSpPr>
            <a:xfrm>
              <a:off x="7171053" y="4982389"/>
              <a:ext cx="45719" cy="349200"/>
              <a:chOff x="7357683" y="4539953"/>
              <a:chExt cx="45719" cy="166752"/>
            </a:xfrm>
          </p:grpSpPr>
          <p:cxnSp>
            <p:nvCxnSpPr>
              <p:cNvPr id="2452" name="Gerade Verbindung 2451">
                <a:extLst>
                  <a:ext uri="{FF2B5EF4-FFF2-40B4-BE49-F238E27FC236}">
                    <a16:creationId xmlns:a16="http://schemas.microsoft.com/office/drawing/2014/main" id="{3512A276-5F37-B2D8-05AE-74ADD7F98F5A}"/>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3" name="Gerade Verbindung 2452">
                <a:extLst>
                  <a:ext uri="{FF2B5EF4-FFF2-40B4-BE49-F238E27FC236}">
                    <a16:creationId xmlns:a16="http://schemas.microsoft.com/office/drawing/2014/main" id="{6EAEF9FC-AA44-91E2-3D43-85C3AE8343CF}"/>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4" name="Gerade Verbindung 2453">
                <a:extLst>
                  <a:ext uri="{FF2B5EF4-FFF2-40B4-BE49-F238E27FC236}">
                    <a16:creationId xmlns:a16="http://schemas.microsoft.com/office/drawing/2014/main" id="{58E0A032-51E7-846F-3CAD-BA8525188B33}"/>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5" name="Gruppieren 1264">
              <a:extLst>
                <a:ext uri="{FF2B5EF4-FFF2-40B4-BE49-F238E27FC236}">
                  <a16:creationId xmlns:a16="http://schemas.microsoft.com/office/drawing/2014/main" id="{45053BDB-6713-0D47-0446-6C2DD8E1C1A3}"/>
                </a:ext>
              </a:extLst>
            </p:cNvPr>
            <p:cNvGrpSpPr/>
            <p:nvPr/>
          </p:nvGrpSpPr>
          <p:grpSpPr>
            <a:xfrm>
              <a:off x="7439420" y="5115581"/>
              <a:ext cx="45719" cy="342000"/>
              <a:chOff x="7541436" y="4587909"/>
              <a:chExt cx="45719" cy="166752"/>
            </a:xfrm>
          </p:grpSpPr>
          <p:cxnSp>
            <p:nvCxnSpPr>
              <p:cNvPr id="2449" name="Gerade Verbindung 2448">
                <a:extLst>
                  <a:ext uri="{FF2B5EF4-FFF2-40B4-BE49-F238E27FC236}">
                    <a16:creationId xmlns:a16="http://schemas.microsoft.com/office/drawing/2014/main" id="{96218BDB-C72A-AE11-2192-63BE7CE4D04B}"/>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0" name="Gerade Verbindung 2449">
                <a:extLst>
                  <a:ext uri="{FF2B5EF4-FFF2-40B4-BE49-F238E27FC236}">
                    <a16:creationId xmlns:a16="http://schemas.microsoft.com/office/drawing/2014/main" id="{93835121-9A4F-9DFD-A8DA-53FD71A5B176}"/>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51" name="Gerade Verbindung 2450">
                <a:extLst>
                  <a:ext uri="{FF2B5EF4-FFF2-40B4-BE49-F238E27FC236}">
                    <a16:creationId xmlns:a16="http://schemas.microsoft.com/office/drawing/2014/main" id="{FCF10131-2243-2163-16BB-43EFE8777AA7}"/>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6" name="Gruppieren 1265">
              <a:extLst>
                <a:ext uri="{FF2B5EF4-FFF2-40B4-BE49-F238E27FC236}">
                  <a16:creationId xmlns:a16="http://schemas.microsoft.com/office/drawing/2014/main" id="{6DECC39E-7730-8F14-3B0C-3BE745491EE3}"/>
                </a:ext>
              </a:extLst>
            </p:cNvPr>
            <p:cNvGrpSpPr/>
            <p:nvPr/>
          </p:nvGrpSpPr>
          <p:grpSpPr>
            <a:xfrm>
              <a:off x="6698285" y="4715060"/>
              <a:ext cx="45719" cy="396000"/>
              <a:chOff x="6870520" y="3326249"/>
              <a:chExt cx="45719" cy="439200"/>
            </a:xfrm>
          </p:grpSpPr>
          <p:cxnSp>
            <p:nvCxnSpPr>
              <p:cNvPr id="2446" name="Gerade Verbindung 2445">
                <a:extLst>
                  <a:ext uri="{FF2B5EF4-FFF2-40B4-BE49-F238E27FC236}">
                    <a16:creationId xmlns:a16="http://schemas.microsoft.com/office/drawing/2014/main" id="{0CAA02F1-3B78-2A4D-DB1E-60C261A04CB1}"/>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47" name="Gerade Verbindung 2446">
                <a:extLst>
                  <a:ext uri="{FF2B5EF4-FFF2-40B4-BE49-F238E27FC236}">
                    <a16:creationId xmlns:a16="http://schemas.microsoft.com/office/drawing/2014/main" id="{21C2735C-A587-83EF-45A3-BCD25B2B2B02}"/>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48" name="Gerade Verbindung 2447">
                <a:extLst>
                  <a:ext uri="{FF2B5EF4-FFF2-40B4-BE49-F238E27FC236}">
                    <a16:creationId xmlns:a16="http://schemas.microsoft.com/office/drawing/2014/main" id="{BD13DEBA-94B7-283A-33B3-645F2399653C}"/>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7" name="Gruppieren 1266">
              <a:extLst>
                <a:ext uri="{FF2B5EF4-FFF2-40B4-BE49-F238E27FC236}">
                  <a16:creationId xmlns:a16="http://schemas.microsoft.com/office/drawing/2014/main" id="{633C54C0-F1F1-0F4C-C6A9-38A321CACC63}"/>
                </a:ext>
              </a:extLst>
            </p:cNvPr>
            <p:cNvGrpSpPr/>
            <p:nvPr/>
          </p:nvGrpSpPr>
          <p:grpSpPr>
            <a:xfrm>
              <a:off x="6902687" y="5003435"/>
              <a:ext cx="45719" cy="151200"/>
              <a:chOff x="7141333" y="3201575"/>
              <a:chExt cx="45719" cy="468000"/>
            </a:xfrm>
          </p:grpSpPr>
          <p:cxnSp>
            <p:nvCxnSpPr>
              <p:cNvPr id="2443" name="Gerade Verbindung 2442">
                <a:extLst>
                  <a:ext uri="{FF2B5EF4-FFF2-40B4-BE49-F238E27FC236}">
                    <a16:creationId xmlns:a16="http://schemas.microsoft.com/office/drawing/2014/main" id="{EBC3915B-4529-1AD6-714B-3CD17F7360C8}"/>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44" name="Gerade Verbindung 2443">
                <a:extLst>
                  <a:ext uri="{FF2B5EF4-FFF2-40B4-BE49-F238E27FC236}">
                    <a16:creationId xmlns:a16="http://schemas.microsoft.com/office/drawing/2014/main" id="{39272096-EAC4-D9F2-261B-1756EDB8F66B}"/>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45" name="Gerade Verbindung 2444">
                <a:extLst>
                  <a:ext uri="{FF2B5EF4-FFF2-40B4-BE49-F238E27FC236}">
                    <a16:creationId xmlns:a16="http://schemas.microsoft.com/office/drawing/2014/main" id="{99C3E922-B126-F89A-CA72-23C9F21F8694}"/>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8" name="Gruppieren 1267">
              <a:extLst>
                <a:ext uri="{FF2B5EF4-FFF2-40B4-BE49-F238E27FC236}">
                  <a16:creationId xmlns:a16="http://schemas.microsoft.com/office/drawing/2014/main" id="{31890AE4-E4E0-52B7-1123-DD547E8C416D}"/>
                </a:ext>
              </a:extLst>
            </p:cNvPr>
            <p:cNvGrpSpPr/>
            <p:nvPr/>
          </p:nvGrpSpPr>
          <p:grpSpPr>
            <a:xfrm>
              <a:off x="7305236" y="5051439"/>
              <a:ext cx="45719" cy="468000"/>
              <a:chOff x="7357683" y="4539953"/>
              <a:chExt cx="45719" cy="166752"/>
            </a:xfrm>
          </p:grpSpPr>
          <p:cxnSp>
            <p:nvCxnSpPr>
              <p:cNvPr id="2440" name="Gerade Verbindung 2439">
                <a:extLst>
                  <a:ext uri="{FF2B5EF4-FFF2-40B4-BE49-F238E27FC236}">
                    <a16:creationId xmlns:a16="http://schemas.microsoft.com/office/drawing/2014/main" id="{97AE1AA5-6F7A-0E0F-453B-55F60C4C601D}"/>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41" name="Gerade Verbindung 2440">
                <a:extLst>
                  <a:ext uri="{FF2B5EF4-FFF2-40B4-BE49-F238E27FC236}">
                    <a16:creationId xmlns:a16="http://schemas.microsoft.com/office/drawing/2014/main" id="{5F998F1E-18CA-1AA3-6679-D2CFFD2BEE47}"/>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42" name="Gerade Verbindung 2441">
                <a:extLst>
                  <a:ext uri="{FF2B5EF4-FFF2-40B4-BE49-F238E27FC236}">
                    <a16:creationId xmlns:a16="http://schemas.microsoft.com/office/drawing/2014/main" id="{BB92AD2F-B07F-7BDB-4050-B14C88CEE8E1}"/>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69" name="Gruppieren 1268">
              <a:extLst>
                <a:ext uri="{FF2B5EF4-FFF2-40B4-BE49-F238E27FC236}">
                  <a16:creationId xmlns:a16="http://schemas.microsoft.com/office/drawing/2014/main" id="{FA7E3F71-C3A7-CE4F-111E-130BB1E76BD9}"/>
                </a:ext>
              </a:extLst>
            </p:cNvPr>
            <p:cNvGrpSpPr/>
            <p:nvPr/>
          </p:nvGrpSpPr>
          <p:grpSpPr>
            <a:xfrm>
              <a:off x="7575991" y="5107964"/>
              <a:ext cx="45719" cy="378000"/>
              <a:chOff x="7541436" y="4587909"/>
              <a:chExt cx="45719" cy="166752"/>
            </a:xfrm>
          </p:grpSpPr>
          <p:cxnSp>
            <p:nvCxnSpPr>
              <p:cNvPr id="2437" name="Gerade Verbindung 2436">
                <a:extLst>
                  <a:ext uri="{FF2B5EF4-FFF2-40B4-BE49-F238E27FC236}">
                    <a16:creationId xmlns:a16="http://schemas.microsoft.com/office/drawing/2014/main" id="{1D3E030D-02A7-E1F0-68CB-A04FCCF8476C}"/>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8" name="Gerade Verbindung 2437">
                <a:extLst>
                  <a:ext uri="{FF2B5EF4-FFF2-40B4-BE49-F238E27FC236}">
                    <a16:creationId xmlns:a16="http://schemas.microsoft.com/office/drawing/2014/main" id="{ED3E1288-B93B-34FC-A431-E094CF180282}"/>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9" name="Gerade Verbindung 2438">
                <a:extLst>
                  <a:ext uri="{FF2B5EF4-FFF2-40B4-BE49-F238E27FC236}">
                    <a16:creationId xmlns:a16="http://schemas.microsoft.com/office/drawing/2014/main" id="{F99805EB-5616-1E92-CCC4-A7ED6E3E7147}"/>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70" name="Gruppieren 1269">
              <a:extLst>
                <a:ext uri="{FF2B5EF4-FFF2-40B4-BE49-F238E27FC236}">
                  <a16:creationId xmlns:a16="http://schemas.microsoft.com/office/drawing/2014/main" id="{90696D4B-D526-00C2-D30D-59EC53FBE781}"/>
                </a:ext>
              </a:extLst>
            </p:cNvPr>
            <p:cNvGrpSpPr/>
            <p:nvPr/>
          </p:nvGrpSpPr>
          <p:grpSpPr>
            <a:xfrm>
              <a:off x="7710823" y="5096460"/>
              <a:ext cx="45719" cy="352800"/>
              <a:chOff x="7541436" y="4587909"/>
              <a:chExt cx="45719" cy="166752"/>
            </a:xfrm>
          </p:grpSpPr>
          <p:cxnSp>
            <p:nvCxnSpPr>
              <p:cNvPr id="2434" name="Gerade Verbindung 2433">
                <a:extLst>
                  <a:ext uri="{FF2B5EF4-FFF2-40B4-BE49-F238E27FC236}">
                    <a16:creationId xmlns:a16="http://schemas.microsoft.com/office/drawing/2014/main" id="{21DD6939-54C3-C3BB-F10A-5FBF7D61F60E}"/>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5" name="Gerade Verbindung 2434">
                <a:extLst>
                  <a:ext uri="{FF2B5EF4-FFF2-40B4-BE49-F238E27FC236}">
                    <a16:creationId xmlns:a16="http://schemas.microsoft.com/office/drawing/2014/main" id="{4857218C-3DCB-C6FE-CFED-F2EDF62D646E}"/>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6" name="Gerade Verbindung 2435">
                <a:extLst>
                  <a:ext uri="{FF2B5EF4-FFF2-40B4-BE49-F238E27FC236}">
                    <a16:creationId xmlns:a16="http://schemas.microsoft.com/office/drawing/2014/main" id="{448E4673-F1FB-615A-7DC5-96368C9E19D3}"/>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71" name="Gruppieren 1270">
              <a:extLst>
                <a:ext uri="{FF2B5EF4-FFF2-40B4-BE49-F238E27FC236}">
                  <a16:creationId xmlns:a16="http://schemas.microsoft.com/office/drawing/2014/main" id="{588D9D83-449F-85E7-1AF4-95F053C553C9}"/>
                </a:ext>
              </a:extLst>
            </p:cNvPr>
            <p:cNvGrpSpPr/>
            <p:nvPr/>
          </p:nvGrpSpPr>
          <p:grpSpPr>
            <a:xfrm>
              <a:off x="7982830" y="4946814"/>
              <a:ext cx="45719" cy="230400"/>
              <a:chOff x="7541436" y="4587909"/>
              <a:chExt cx="45719" cy="166752"/>
            </a:xfrm>
          </p:grpSpPr>
          <p:cxnSp>
            <p:nvCxnSpPr>
              <p:cNvPr id="2431" name="Gerade Verbindung 2430">
                <a:extLst>
                  <a:ext uri="{FF2B5EF4-FFF2-40B4-BE49-F238E27FC236}">
                    <a16:creationId xmlns:a16="http://schemas.microsoft.com/office/drawing/2014/main" id="{509D159F-AC49-5464-AF7B-7ED2B87D8E4C}"/>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2" name="Gerade Verbindung 2431">
                <a:extLst>
                  <a:ext uri="{FF2B5EF4-FFF2-40B4-BE49-F238E27FC236}">
                    <a16:creationId xmlns:a16="http://schemas.microsoft.com/office/drawing/2014/main" id="{076042E0-6B40-ABE3-7286-FEF3F5F8042E}"/>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3" name="Gerade Verbindung 2432">
                <a:extLst>
                  <a:ext uri="{FF2B5EF4-FFF2-40B4-BE49-F238E27FC236}">
                    <a16:creationId xmlns:a16="http://schemas.microsoft.com/office/drawing/2014/main" id="{11CCEF85-9165-209E-4FB4-DBF8C721328B}"/>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72" name="Gruppieren 1271">
              <a:extLst>
                <a:ext uri="{FF2B5EF4-FFF2-40B4-BE49-F238E27FC236}">
                  <a16:creationId xmlns:a16="http://schemas.microsoft.com/office/drawing/2014/main" id="{3959FE58-5EFE-4A3F-E02F-A13EA76F13A6}"/>
                </a:ext>
              </a:extLst>
            </p:cNvPr>
            <p:cNvGrpSpPr/>
            <p:nvPr/>
          </p:nvGrpSpPr>
          <p:grpSpPr>
            <a:xfrm>
              <a:off x="8117038" y="5121468"/>
              <a:ext cx="45719" cy="450000"/>
              <a:chOff x="7541436" y="4587909"/>
              <a:chExt cx="45719" cy="166752"/>
            </a:xfrm>
          </p:grpSpPr>
          <p:cxnSp>
            <p:nvCxnSpPr>
              <p:cNvPr id="2428" name="Gerade Verbindung 2427">
                <a:extLst>
                  <a:ext uri="{FF2B5EF4-FFF2-40B4-BE49-F238E27FC236}">
                    <a16:creationId xmlns:a16="http://schemas.microsoft.com/office/drawing/2014/main" id="{A93E8872-1759-E7D2-2DC4-BD91ADC86EED}"/>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29" name="Gerade Verbindung 2428">
                <a:extLst>
                  <a:ext uri="{FF2B5EF4-FFF2-40B4-BE49-F238E27FC236}">
                    <a16:creationId xmlns:a16="http://schemas.microsoft.com/office/drawing/2014/main" id="{6815A4FC-A2C2-5AFC-195E-02D031A25E58}"/>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430" name="Gerade Verbindung 2429">
                <a:extLst>
                  <a:ext uri="{FF2B5EF4-FFF2-40B4-BE49-F238E27FC236}">
                    <a16:creationId xmlns:a16="http://schemas.microsoft.com/office/drawing/2014/main" id="{4AD95E4E-AEF7-EDA4-3856-6E114F4D7B46}"/>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276" name="Gruppieren 1275">
              <a:extLst>
                <a:ext uri="{FF2B5EF4-FFF2-40B4-BE49-F238E27FC236}">
                  <a16:creationId xmlns:a16="http://schemas.microsoft.com/office/drawing/2014/main" id="{7E3E868E-B79F-0A76-01D0-B2FE0309CE04}"/>
                </a:ext>
              </a:extLst>
            </p:cNvPr>
            <p:cNvGrpSpPr/>
            <p:nvPr/>
          </p:nvGrpSpPr>
          <p:grpSpPr>
            <a:xfrm>
              <a:off x="8252445" y="4951785"/>
              <a:ext cx="22860" cy="568800"/>
              <a:chOff x="8354461" y="3447206"/>
              <a:chExt cx="22860" cy="166752"/>
            </a:xfrm>
          </p:grpSpPr>
          <p:cxnSp>
            <p:nvCxnSpPr>
              <p:cNvPr id="2425" name="Gerade Verbindung 2424">
                <a:extLst>
                  <a:ext uri="{FF2B5EF4-FFF2-40B4-BE49-F238E27FC236}">
                    <a16:creationId xmlns:a16="http://schemas.microsoft.com/office/drawing/2014/main" id="{D8D95B11-78E9-EDF7-D9C7-404A8E1A15FA}"/>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26" name="Gerade Verbindung 2425">
                <a:extLst>
                  <a:ext uri="{FF2B5EF4-FFF2-40B4-BE49-F238E27FC236}">
                    <a16:creationId xmlns:a16="http://schemas.microsoft.com/office/drawing/2014/main" id="{51E73E43-F469-B328-9087-7945A6D635F2}"/>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27" name="Gerade Verbindung 2426">
                <a:extLst>
                  <a:ext uri="{FF2B5EF4-FFF2-40B4-BE49-F238E27FC236}">
                    <a16:creationId xmlns:a16="http://schemas.microsoft.com/office/drawing/2014/main" id="{398331E4-D095-D2C9-B0F9-4AC482EE8B97}"/>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277" name="Gruppieren 1276">
              <a:extLst>
                <a:ext uri="{FF2B5EF4-FFF2-40B4-BE49-F238E27FC236}">
                  <a16:creationId xmlns:a16="http://schemas.microsoft.com/office/drawing/2014/main" id="{E4EA4F83-BD6D-1AC5-BD9E-C35D6FCFCE4F}"/>
                </a:ext>
              </a:extLst>
            </p:cNvPr>
            <p:cNvGrpSpPr/>
            <p:nvPr/>
          </p:nvGrpSpPr>
          <p:grpSpPr>
            <a:xfrm>
              <a:off x="6768504" y="5085189"/>
              <a:ext cx="45719" cy="280800"/>
              <a:chOff x="6870520" y="3326249"/>
              <a:chExt cx="45719" cy="439200"/>
            </a:xfrm>
          </p:grpSpPr>
          <p:cxnSp>
            <p:nvCxnSpPr>
              <p:cNvPr id="2422" name="Gerade Verbindung 2421">
                <a:extLst>
                  <a:ext uri="{FF2B5EF4-FFF2-40B4-BE49-F238E27FC236}">
                    <a16:creationId xmlns:a16="http://schemas.microsoft.com/office/drawing/2014/main" id="{9BBE2ECE-C368-D5BC-80F1-D22B762A12DC}"/>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23" name="Gerade Verbindung 2422">
                <a:extLst>
                  <a:ext uri="{FF2B5EF4-FFF2-40B4-BE49-F238E27FC236}">
                    <a16:creationId xmlns:a16="http://schemas.microsoft.com/office/drawing/2014/main" id="{86AC8553-5FAF-ED0B-99F9-BFDE506E8BFE}"/>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24" name="Gerade Verbindung 2423">
                <a:extLst>
                  <a:ext uri="{FF2B5EF4-FFF2-40B4-BE49-F238E27FC236}">
                    <a16:creationId xmlns:a16="http://schemas.microsoft.com/office/drawing/2014/main" id="{75B897B2-4FCD-E566-F5C7-0CC11BEE21CF}"/>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278" name="Gruppieren 1277">
              <a:extLst>
                <a:ext uri="{FF2B5EF4-FFF2-40B4-BE49-F238E27FC236}">
                  <a16:creationId xmlns:a16="http://schemas.microsoft.com/office/drawing/2014/main" id="{AFA2B22D-E143-9420-6086-6A5B7DD77D96}"/>
                </a:ext>
              </a:extLst>
            </p:cNvPr>
            <p:cNvGrpSpPr/>
            <p:nvPr/>
          </p:nvGrpSpPr>
          <p:grpSpPr>
            <a:xfrm>
              <a:off x="7036870" y="5157739"/>
              <a:ext cx="45719" cy="288000"/>
              <a:chOff x="7141333" y="3201575"/>
              <a:chExt cx="45719" cy="468000"/>
            </a:xfrm>
          </p:grpSpPr>
          <p:cxnSp>
            <p:nvCxnSpPr>
              <p:cNvPr id="2419" name="Gerade Verbindung 2418">
                <a:extLst>
                  <a:ext uri="{FF2B5EF4-FFF2-40B4-BE49-F238E27FC236}">
                    <a16:creationId xmlns:a16="http://schemas.microsoft.com/office/drawing/2014/main" id="{1907855E-CFAB-77F2-E564-1E45F21BD214}"/>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20" name="Gerade Verbindung 2419">
                <a:extLst>
                  <a:ext uri="{FF2B5EF4-FFF2-40B4-BE49-F238E27FC236}">
                    <a16:creationId xmlns:a16="http://schemas.microsoft.com/office/drawing/2014/main" id="{DC65BECA-2A19-B280-4288-6238CE0DEC63}"/>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21" name="Gerade Verbindung 2420">
                <a:extLst>
                  <a:ext uri="{FF2B5EF4-FFF2-40B4-BE49-F238E27FC236}">
                    <a16:creationId xmlns:a16="http://schemas.microsoft.com/office/drawing/2014/main" id="{C2F4CE43-6318-440F-228C-277E6719BBD7}"/>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281" name="Gruppieren 1280">
              <a:extLst>
                <a:ext uri="{FF2B5EF4-FFF2-40B4-BE49-F238E27FC236}">
                  <a16:creationId xmlns:a16="http://schemas.microsoft.com/office/drawing/2014/main" id="{3182A32F-C5F1-C12B-F71E-EF3A0DE5C32E}"/>
                </a:ext>
              </a:extLst>
            </p:cNvPr>
            <p:cNvGrpSpPr/>
            <p:nvPr/>
          </p:nvGrpSpPr>
          <p:grpSpPr>
            <a:xfrm>
              <a:off x="7846228" y="5139996"/>
              <a:ext cx="45719" cy="421200"/>
              <a:chOff x="7950085" y="3199866"/>
              <a:chExt cx="45719" cy="166752"/>
            </a:xfrm>
          </p:grpSpPr>
          <p:cxnSp>
            <p:nvCxnSpPr>
              <p:cNvPr id="2416" name="Gerade Verbindung 2415">
                <a:extLst>
                  <a:ext uri="{FF2B5EF4-FFF2-40B4-BE49-F238E27FC236}">
                    <a16:creationId xmlns:a16="http://schemas.microsoft.com/office/drawing/2014/main" id="{6958AC8B-A461-3B15-C484-D06AA00FE635}"/>
                  </a:ext>
                </a:extLst>
              </p:cNvPr>
              <p:cNvCxnSpPr>
                <a:cxnSpLocks/>
              </p:cNvCxnSpPr>
              <p:nvPr/>
            </p:nvCxnSpPr>
            <p:spPr>
              <a:xfrm flipV="1">
                <a:off x="7972945" y="319986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17" name="Gerade Verbindung 2416">
                <a:extLst>
                  <a:ext uri="{FF2B5EF4-FFF2-40B4-BE49-F238E27FC236}">
                    <a16:creationId xmlns:a16="http://schemas.microsoft.com/office/drawing/2014/main" id="{0C209C3E-F13F-9C75-E1CD-FEE273563A85}"/>
                  </a:ext>
                </a:extLst>
              </p:cNvPr>
              <p:cNvCxnSpPr>
                <a:cxnSpLocks/>
              </p:cNvCxnSpPr>
              <p:nvPr/>
            </p:nvCxnSpPr>
            <p:spPr>
              <a:xfrm>
                <a:off x="7950085" y="3366618"/>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18" name="Gerade Verbindung 2417">
                <a:extLst>
                  <a:ext uri="{FF2B5EF4-FFF2-40B4-BE49-F238E27FC236}">
                    <a16:creationId xmlns:a16="http://schemas.microsoft.com/office/drawing/2014/main" id="{CC9A32D2-E27E-0B0A-50E4-0A52370C7147}"/>
                  </a:ext>
                </a:extLst>
              </p:cNvPr>
              <p:cNvCxnSpPr>
                <a:cxnSpLocks/>
              </p:cNvCxnSpPr>
              <p:nvPr/>
            </p:nvCxnSpPr>
            <p:spPr>
              <a:xfrm>
                <a:off x="7950085" y="3199866"/>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282" name="Gruppieren 1281">
              <a:extLst>
                <a:ext uri="{FF2B5EF4-FFF2-40B4-BE49-F238E27FC236}">
                  <a16:creationId xmlns:a16="http://schemas.microsoft.com/office/drawing/2014/main" id="{A6F1358D-4A3D-6C19-9C27-C03C8832864F}"/>
                </a:ext>
              </a:extLst>
            </p:cNvPr>
            <p:cNvGrpSpPr/>
            <p:nvPr/>
          </p:nvGrpSpPr>
          <p:grpSpPr>
            <a:xfrm>
              <a:off x="7171053" y="5204948"/>
              <a:ext cx="45719" cy="324000"/>
              <a:chOff x="7357683" y="4539953"/>
              <a:chExt cx="45719" cy="166752"/>
            </a:xfrm>
          </p:grpSpPr>
          <p:cxnSp>
            <p:nvCxnSpPr>
              <p:cNvPr id="2413" name="Gerade Verbindung 2412">
                <a:extLst>
                  <a:ext uri="{FF2B5EF4-FFF2-40B4-BE49-F238E27FC236}">
                    <a16:creationId xmlns:a16="http://schemas.microsoft.com/office/drawing/2014/main" id="{4763EA1B-A48A-3538-7427-46F127502CF0}"/>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14" name="Gerade Verbindung 2413">
                <a:extLst>
                  <a:ext uri="{FF2B5EF4-FFF2-40B4-BE49-F238E27FC236}">
                    <a16:creationId xmlns:a16="http://schemas.microsoft.com/office/drawing/2014/main" id="{94255ADF-D5FA-8830-E148-64349DB7BC8C}"/>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15" name="Gerade Verbindung 2414">
                <a:extLst>
                  <a:ext uri="{FF2B5EF4-FFF2-40B4-BE49-F238E27FC236}">
                    <a16:creationId xmlns:a16="http://schemas.microsoft.com/office/drawing/2014/main" id="{1D672C42-3E5D-985D-A7CA-F2FFB9239928}"/>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284" name="Gruppieren 1283">
              <a:extLst>
                <a:ext uri="{FF2B5EF4-FFF2-40B4-BE49-F238E27FC236}">
                  <a16:creationId xmlns:a16="http://schemas.microsoft.com/office/drawing/2014/main" id="{61915580-62E8-2166-B3CB-C74E8E03E48D}"/>
                </a:ext>
              </a:extLst>
            </p:cNvPr>
            <p:cNvGrpSpPr/>
            <p:nvPr/>
          </p:nvGrpSpPr>
          <p:grpSpPr>
            <a:xfrm>
              <a:off x="7439420" y="5217196"/>
              <a:ext cx="45719" cy="313200"/>
              <a:chOff x="7541436" y="4587909"/>
              <a:chExt cx="45719" cy="166752"/>
            </a:xfrm>
          </p:grpSpPr>
          <p:cxnSp>
            <p:nvCxnSpPr>
              <p:cNvPr id="2410" name="Gerade Verbindung 2409">
                <a:extLst>
                  <a:ext uri="{FF2B5EF4-FFF2-40B4-BE49-F238E27FC236}">
                    <a16:creationId xmlns:a16="http://schemas.microsoft.com/office/drawing/2014/main" id="{9F4329EE-E4C1-5A6A-A29F-E12AE549CEB5}"/>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11" name="Gerade Verbindung 2410">
                <a:extLst>
                  <a:ext uri="{FF2B5EF4-FFF2-40B4-BE49-F238E27FC236}">
                    <a16:creationId xmlns:a16="http://schemas.microsoft.com/office/drawing/2014/main" id="{9619C2F3-1F9A-165F-E264-9CEC3285CE45}"/>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12" name="Gerade Verbindung 2411">
                <a:extLst>
                  <a:ext uri="{FF2B5EF4-FFF2-40B4-BE49-F238E27FC236}">
                    <a16:creationId xmlns:a16="http://schemas.microsoft.com/office/drawing/2014/main" id="{162C6DAD-53CA-3CFF-5D1E-C9D45677BF09}"/>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422" name="Gruppieren 1421">
              <a:extLst>
                <a:ext uri="{FF2B5EF4-FFF2-40B4-BE49-F238E27FC236}">
                  <a16:creationId xmlns:a16="http://schemas.microsoft.com/office/drawing/2014/main" id="{4E7644C7-C16F-E5F6-781A-E70BAFEDD2C0}"/>
                </a:ext>
              </a:extLst>
            </p:cNvPr>
            <p:cNvGrpSpPr/>
            <p:nvPr/>
          </p:nvGrpSpPr>
          <p:grpSpPr>
            <a:xfrm>
              <a:off x="6698285" y="4785972"/>
              <a:ext cx="45719" cy="360000"/>
              <a:chOff x="6870520" y="3326249"/>
              <a:chExt cx="45719" cy="439200"/>
            </a:xfrm>
          </p:grpSpPr>
          <p:cxnSp>
            <p:nvCxnSpPr>
              <p:cNvPr id="2407" name="Gerade Verbindung 2406">
                <a:extLst>
                  <a:ext uri="{FF2B5EF4-FFF2-40B4-BE49-F238E27FC236}">
                    <a16:creationId xmlns:a16="http://schemas.microsoft.com/office/drawing/2014/main" id="{92EC3288-ED5F-6892-DE79-B4EADA761BE5}"/>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8" name="Gerade Verbindung 2407">
                <a:extLst>
                  <a:ext uri="{FF2B5EF4-FFF2-40B4-BE49-F238E27FC236}">
                    <a16:creationId xmlns:a16="http://schemas.microsoft.com/office/drawing/2014/main" id="{CBE2331C-8B74-46BF-1BD0-89C7A9BC4064}"/>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9" name="Gerade Verbindung 2408">
                <a:extLst>
                  <a:ext uri="{FF2B5EF4-FFF2-40B4-BE49-F238E27FC236}">
                    <a16:creationId xmlns:a16="http://schemas.microsoft.com/office/drawing/2014/main" id="{0CBBB831-109F-1CBF-C589-E0EC1D7B0AE8}"/>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596" name="Gruppieren 1595">
              <a:extLst>
                <a:ext uri="{FF2B5EF4-FFF2-40B4-BE49-F238E27FC236}">
                  <a16:creationId xmlns:a16="http://schemas.microsoft.com/office/drawing/2014/main" id="{8B44F3E7-E170-FCC3-8327-B95DC844F722}"/>
                </a:ext>
              </a:extLst>
            </p:cNvPr>
            <p:cNvGrpSpPr/>
            <p:nvPr/>
          </p:nvGrpSpPr>
          <p:grpSpPr>
            <a:xfrm>
              <a:off x="6902687" y="5153814"/>
              <a:ext cx="45719" cy="316800"/>
              <a:chOff x="7141333" y="3201575"/>
              <a:chExt cx="45719" cy="468000"/>
            </a:xfrm>
          </p:grpSpPr>
          <p:cxnSp>
            <p:nvCxnSpPr>
              <p:cNvPr id="2404" name="Gerade Verbindung 2403">
                <a:extLst>
                  <a:ext uri="{FF2B5EF4-FFF2-40B4-BE49-F238E27FC236}">
                    <a16:creationId xmlns:a16="http://schemas.microsoft.com/office/drawing/2014/main" id="{178EB384-FA2A-025D-1EE0-16D4FCEEF4B0}"/>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5" name="Gerade Verbindung 2404">
                <a:extLst>
                  <a:ext uri="{FF2B5EF4-FFF2-40B4-BE49-F238E27FC236}">
                    <a16:creationId xmlns:a16="http://schemas.microsoft.com/office/drawing/2014/main" id="{44B64296-086A-8F70-D96E-5253EE86E3E7}"/>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6" name="Gerade Verbindung 2405">
                <a:extLst>
                  <a:ext uri="{FF2B5EF4-FFF2-40B4-BE49-F238E27FC236}">
                    <a16:creationId xmlns:a16="http://schemas.microsoft.com/office/drawing/2014/main" id="{B58FDCB4-ECEC-0963-6E67-13CEE184830F}"/>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597" name="Gruppieren 1596">
              <a:extLst>
                <a:ext uri="{FF2B5EF4-FFF2-40B4-BE49-F238E27FC236}">
                  <a16:creationId xmlns:a16="http://schemas.microsoft.com/office/drawing/2014/main" id="{79255B1B-3EB9-6A40-65D9-82F96B27BACB}"/>
                </a:ext>
              </a:extLst>
            </p:cNvPr>
            <p:cNvGrpSpPr/>
            <p:nvPr/>
          </p:nvGrpSpPr>
          <p:grpSpPr>
            <a:xfrm>
              <a:off x="7305236" y="5119239"/>
              <a:ext cx="45719" cy="453600"/>
              <a:chOff x="7357683" y="4539953"/>
              <a:chExt cx="45719" cy="166752"/>
            </a:xfrm>
          </p:grpSpPr>
          <p:cxnSp>
            <p:nvCxnSpPr>
              <p:cNvPr id="2401" name="Gerade Verbindung 2400">
                <a:extLst>
                  <a:ext uri="{FF2B5EF4-FFF2-40B4-BE49-F238E27FC236}">
                    <a16:creationId xmlns:a16="http://schemas.microsoft.com/office/drawing/2014/main" id="{41855C47-24AD-5618-FEEB-9CAF3676DA99}"/>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2" name="Gerade Verbindung 2401">
                <a:extLst>
                  <a:ext uri="{FF2B5EF4-FFF2-40B4-BE49-F238E27FC236}">
                    <a16:creationId xmlns:a16="http://schemas.microsoft.com/office/drawing/2014/main" id="{C11FED2D-A172-864B-EA95-47C688246B57}"/>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3" name="Gerade Verbindung 2402">
                <a:extLst>
                  <a:ext uri="{FF2B5EF4-FFF2-40B4-BE49-F238E27FC236}">
                    <a16:creationId xmlns:a16="http://schemas.microsoft.com/office/drawing/2014/main" id="{6813EA30-3FB7-22DD-45B8-572B10E4F9D1}"/>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728" name="Gruppieren 1727">
              <a:extLst>
                <a:ext uri="{FF2B5EF4-FFF2-40B4-BE49-F238E27FC236}">
                  <a16:creationId xmlns:a16="http://schemas.microsoft.com/office/drawing/2014/main" id="{C76BD6EE-6B2B-76BF-EC03-6B34925BB17E}"/>
                </a:ext>
              </a:extLst>
            </p:cNvPr>
            <p:cNvGrpSpPr/>
            <p:nvPr/>
          </p:nvGrpSpPr>
          <p:grpSpPr>
            <a:xfrm>
              <a:off x="7575418" y="5159639"/>
              <a:ext cx="45719" cy="363600"/>
              <a:chOff x="7541436" y="4587909"/>
              <a:chExt cx="45719" cy="166752"/>
            </a:xfrm>
          </p:grpSpPr>
          <p:cxnSp>
            <p:nvCxnSpPr>
              <p:cNvPr id="2398" name="Gerade Verbindung 2397">
                <a:extLst>
                  <a:ext uri="{FF2B5EF4-FFF2-40B4-BE49-F238E27FC236}">
                    <a16:creationId xmlns:a16="http://schemas.microsoft.com/office/drawing/2014/main" id="{437318F3-B419-B293-2999-BACEB0E3712C}"/>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9" name="Gerade Verbindung 2398">
                <a:extLst>
                  <a:ext uri="{FF2B5EF4-FFF2-40B4-BE49-F238E27FC236}">
                    <a16:creationId xmlns:a16="http://schemas.microsoft.com/office/drawing/2014/main" id="{53F1D2F4-0291-EBF8-AAAE-C24C366B4897}"/>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400" name="Gerade Verbindung 2399">
                <a:extLst>
                  <a:ext uri="{FF2B5EF4-FFF2-40B4-BE49-F238E27FC236}">
                    <a16:creationId xmlns:a16="http://schemas.microsoft.com/office/drawing/2014/main" id="{F6D59F85-7EB4-0C53-3262-F63A6F616E2F}"/>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729" name="Gruppieren 1728">
              <a:extLst>
                <a:ext uri="{FF2B5EF4-FFF2-40B4-BE49-F238E27FC236}">
                  <a16:creationId xmlns:a16="http://schemas.microsoft.com/office/drawing/2014/main" id="{F18F0897-5E21-8B78-0EBD-F209156649D0}"/>
                </a:ext>
              </a:extLst>
            </p:cNvPr>
            <p:cNvGrpSpPr/>
            <p:nvPr/>
          </p:nvGrpSpPr>
          <p:grpSpPr>
            <a:xfrm>
              <a:off x="7710823" y="5204023"/>
              <a:ext cx="45719" cy="334800"/>
              <a:chOff x="7541436" y="4587909"/>
              <a:chExt cx="45719" cy="166752"/>
            </a:xfrm>
          </p:grpSpPr>
          <p:cxnSp>
            <p:nvCxnSpPr>
              <p:cNvPr id="2395" name="Gerade Verbindung 2394">
                <a:extLst>
                  <a:ext uri="{FF2B5EF4-FFF2-40B4-BE49-F238E27FC236}">
                    <a16:creationId xmlns:a16="http://schemas.microsoft.com/office/drawing/2014/main" id="{60CAECF2-4550-3788-EF22-A528A24AC17A}"/>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6" name="Gerade Verbindung 2395">
                <a:extLst>
                  <a:ext uri="{FF2B5EF4-FFF2-40B4-BE49-F238E27FC236}">
                    <a16:creationId xmlns:a16="http://schemas.microsoft.com/office/drawing/2014/main" id="{13D2B5F0-139C-B5E6-6FF8-D0BD8154F8C6}"/>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7" name="Gerade Verbindung 2396">
                <a:extLst>
                  <a:ext uri="{FF2B5EF4-FFF2-40B4-BE49-F238E27FC236}">
                    <a16:creationId xmlns:a16="http://schemas.microsoft.com/office/drawing/2014/main" id="{415BA1F3-92F3-08B5-00EF-0695A4590F1B}"/>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730" name="Gruppieren 1729">
              <a:extLst>
                <a:ext uri="{FF2B5EF4-FFF2-40B4-BE49-F238E27FC236}">
                  <a16:creationId xmlns:a16="http://schemas.microsoft.com/office/drawing/2014/main" id="{AC4AF466-A2C3-5DFE-E829-596D98364235}"/>
                </a:ext>
              </a:extLst>
            </p:cNvPr>
            <p:cNvGrpSpPr/>
            <p:nvPr/>
          </p:nvGrpSpPr>
          <p:grpSpPr>
            <a:xfrm>
              <a:off x="7982830" y="5144311"/>
              <a:ext cx="45719" cy="432000"/>
              <a:chOff x="7541436" y="4587909"/>
              <a:chExt cx="45719" cy="166752"/>
            </a:xfrm>
          </p:grpSpPr>
          <p:cxnSp>
            <p:nvCxnSpPr>
              <p:cNvPr id="2392" name="Gerade Verbindung 2391">
                <a:extLst>
                  <a:ext uri="{FF2B5EF4-FFF2-40B4-BE49-F238E27FC236}">
                    <a16:creationId xmlns:a16="http://schemas.microsoft.com/office/drawing/2014/main" id="{262742A3-B2CE-1CD3-745A-721B1BAE8C7B}"/>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3" name="Gerade Verbindung 2392">
                <a:extLst>
                  <a:ext uri="{FF2B5EF4-FFF2-40B4-BE49-F238E27FC236}">
                    <a16:creationId xmlns:a16="http://schemas.microsoft.com/office/drawing/2014/main" id="{55CCB20F-242E-7E06-F7F5-9E8B73AB09F3}"/>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4" name="Gerade Verbindung 2393">
                <a:extLst>
                  <a:ext uri="{FF2B5EF4-FFF2-40B4-BE49-F238E27FC236}">
                    <a16:creationId xmlns:a16="http://schemas.microsoft.com/office/drawing/2014/main" id="{BF2475D1-C838-E015-2701-84167D12B842}"/>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731" name="Gruppieren 1730">
              <a:extLst>
                <a:ext uri="{FF2B5EF4-FFF2-40B4-BE49-F238E27FC236}">
                  <a16:creationId xmlns:a16="http://schemas.microsoft.com/office/drawing/2014/main" id="{083E4844-21F5-7941-228D-E4A22DA78660}"/>
                </a:ext>
              </a:extLst>
            </p:cNvPr>
            <p:cNvGrpSpPr/>
            <p:nvPr/>
          </p:nvGrpSpPr>
          <p:grpSpPr>
            <a:xfrm>
              <a:off x="8117038" y="5071229"/>
              <a:ext cx="45719" cy="421200"/>
              <a:chOff x="7541436" y="4587909"/>
              <a:chExt cx="45719" cy="166752"/>
            </a:xfrm>
          </p:grpSpPr>
          <p:cxnSp>
            <p:nvCxnSpPr>
              <p:cNvPr id="2389" name="Gerade Verbindung 2388">
                <a:extLst>
                  <a:ext uri="{FF2B5EF4-FFF2-40B4-BE49-F238E27FC236}">
                    <a16:creationId xmlns:a16="http://schemas.microsoft.com/office/drawing/2014/main" id="{B29C365C-C2B0-C3FB-35BB-CE4935769E7F}"/>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0" name="Gerade Verbindung 2389">
                <a:extLst>
                  <a:ext uri="{FF2B5EF4-FFF2-40B4-BE49-F238E27FC236}">
                    <a16:creationId xmlns:a16="http://schemas.microsoft.com/office/drawing/2014/main" id="{D4DC09B5-B5FC-1529-83EA-E9BC4B3BDC8B}"/>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91" name="Gerade Verbindung 2390">
                <a:extLst>
                  <a:ext uri="{FF2B5EF4-FFF2-40B4-BE49-F238E27FC236}">
                    <a16:creationId xmlns:a16="http://schemas.microsoft.com/office/drawing/2014/main" id="{EC7B25F8-1BFD-6A31-8186-BA67DCAB5A5A}"/>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733" name="Oval 1732">
              <a:extLst>
                <a:ext uri="{FF2B5EF4-FFF2-40B4-BE49-F238E27FC236}">
                  <a16:creationId xmlns:a16="http://schemas.microsoft.com/office/drawing/2014/main" id="{3B1B8F5F-E974-F9B6-D074-E32C3FBB99DE}"/>
                </a:ext>
              </a:extLst>
            </p:cNvPr>
            <p:cNvSpPr/>
            <p:nvPr/>
          </p:nvSpPr>
          <p:spPr>
            <a:xfrm flipV="1">
              <a:off x="6766646" y="523114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734" name="Rechteck 1733">
              <a:extLst>
                <a:ext uri="{FF2B5EF4-FFF2-40B4-BE49-F238E27FC236}">
                  <a16:creationId xmlns:a16="http://schemas.microsoft.com/office/drawing/2014/main" id="{00F762D7-8DC7-37F9-605B-1499DF5991B2}"/>
                </a:ext>
              </a:extLst>
            </p:cNvPr>
            <p:cNvSpPr/>
            <p:nvPr/>
          </p:nvSpPr>
          <p:spPr>
            <a:xfrm flipV="1">
              <a:off x="6769821" y="519182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735" name="Raute 1734">
              <a:extLst>
                <a:ext uri="{FF2B5EF4-FFF2-40B4-BE49-F238E27FC236}">
                  <a16:creationId xmlns:a16="http://schemas.microsoft.com/office/drawing/2014/main" id="{E573A7A8-6609-2626-4EB6-C4431896435D}"/>
                </a:ext>
              </a:extLst>
            </p:cNvPr>
            <p:cNvSpPr/>
            <p:nvPr/>
          </p:nvSpPr>
          <p:spPr>
            <a:xfrm>
              <a:off x="6705230" y="493521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36" name="Raute 1735">
              <a:extLst>
                <a:ext uri="{FF2B5EF4-FFF2-40B4-BE49-F238E27FC236}">
                  <a16:creationId xmlns:a16="http://schemas.microsoft.com/office/drawing/2014/main" id="{667FD44F-676A-BC5D-355E-343DB1EBD9E9}"/>
                </a:ext>
              </a:extLst>
            </p:cNvPr>
            <p:cNvSpPr/>
            <p:nvPr/>
          </p:nvSpPr>
          <p:spPr>
            <a:xfrm>
              <a:off x="6771743" y="4911161"/>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37" name="Raute 1736">
              <a:extLst>
                <a:ext uri="{FF2B5EF4-FFF2-40B4-BE49-F238E27FC236}">
                  <a16:creationId xmlns:a16="http://schemas.microsoft.com/office/drawing/2014/main" id="{410D2B84-AE8E-55D1-000E-02174A55139B}"/>
                </a:ext>
              </a:extLst>
            </p:cNvPr>
            <p:cNvSpPr/>
            <p:nvPr/>
          </p:nvSpPr>
          <p:spPr>
            <a:xfrm>
              <a:off x="6903641" y="4952243"/>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38" name="Raute 1737">
              <a:extLst>
                <a:ext uri="{FF2B5EF4-FFF2-40B4-BE49-F238E27FC236}">
                  <a16:creationId xmlns:a16="http://schemas.microsoft.com/office/drawing/2014/main" id="{3BF7BF9E-57CC-D766-6CDA-34058F5CDEE1}"/>
                </a:ext>
              </a:extLst>
            </p:cNvPr>
            <p:cNvSpPr/>
            <p:nvPr/>
          </p:nvSpPr>
          <p:spPr>
            <a:xfrm>
              <a:off x="7039639" y="5021006"/>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04" name="Raute 2303">
              <a:extLst>
                <a:ext uri="{FF2B5EF4-FFF2-40B4-BE49-F238E27FC236}">
                  <a16:creationId xmlns:a16="http://schemas.microsoft.com/office/drawing/2014/main" id="{5E8FD8E7-3DD7-09B6-24D7-04D9CB8D59BD}"/>
                </a:ext>
              </a:extLst>
            </p:cNvPr>
            <p:cNvSpPr/>
            <p:nvPr/>
          </p:nvSpPr>
          <p:spPr>
            <a:xfrm>
              <a:off x="7172861" y="4984841"/>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05" name="Raute 2304">
              <a:extLst>
                <a:ext uri="{FF2B5EF4-FFF2-40B4-BE49-F238E27FC236}">
                  <a16:creationId xmlns:a16="http://schemas.microsoft.com/office/drawing/2014/main" id="{9240C8A2-8938-50FC-FD46-7799FF8C2536}"/>
                </a:ext>
              </a:extLst>
            </p:cNvPr>
            <p:cNvSpPr/>
            <p:nvPr/>
          </p:nvSpPr>
          <p:spPr>
            <a:xfrm>
              <a:off x="7307535" y="489333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06" name="Raute 2305">
              <a:extLst>
                <a:ext uri="{FF2B5EF4-FFF2-40B4-BE49-F238E27FC236}">
                  <a16:creationId xmlns:a16="http://schemas.microsoft.com/office/drawing/2014/main" id="{362C2888-94B3-B65B-88A9-D0625A15EA3D}"/>
                </a:ext>
              </a:extLst>
            </p:cNvPr>
            <p:cNvSpPr/>
            <p:nvPr/>
          </p:nvSpPr>
          <p:spPr>
            <a:xfrm>
              <a:off x="7439433" y="4963575"/>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07" name="Raute 2306">
              <a:extLst>
                <a:ext uri="{FF2B5EF4-FFF2-40B4-BE49-F238E27FC236}">
                  <a16:creationId xmlns:a16="http://schemas.microsoft.com/office/drawing/2014/main" id="{38CA0880-4FD3-C90F-FEB9-02988C4BAAC9}"/>
                </a:ext>
              </a:extLst>
            </p:cNvPr>
            <p:cNvSpPr/>
            <p:nvPr/>
          </p:nvSpPr>
          <p:spPr>
            <a:xfrm>
              <a:off x="7579531" y="4990167"/>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08" name="Raute 2307">
              <a:extLst>
                <a:ext uri="{FF2B5EF4-FFF2-40B4-BE49-F238E27FC236}">
                  <a16:creationId xmlns:a16="http://schemas.microsoft.com/office/drawing/2014/main" id="{C05FA1CE-59A4-76D5-BEA0-3B56B6A6E7A7}"/>
                </a:ext>
              </a:extLst>
            </p:cNvPr>
            <p:cNvSpPr/>
            <p:nvPr/>
          </p:nvSpPr>
          <p:spPr>
            <a:xfrm>
              <a:off x="7715529" y="4930803"/>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09" name="Raute 2308">
              <a:extLst>
                <a:ext uri="{FF2B5EF4-FFF2-40B4-BE49-F238E27FC236}">
                  <a16:creationId xmlns:a16="http://schemas.microsoft.com/office/drawing/2014/main" id="{10345DD7-14CC-46F1-2AAC-7A091CA4F851}"/>
                </a:ext>
              </a:extLst>
            </p:cNvPr>
            <p:cNvSpPr/>
            <p:nvPr/>
          </p:nvSpPr>
          <p:spPr>
            <a:xfrm>
              <a:off x="7847427" y="485188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10" name="Raute 2309">
              <a:extLst>
                <a:ext uri="{FF2B5EF4-FFF2-40B4-BE49-F238E27FC236}">
                  <a16:creationId xmlns:a16="http://schemas.microsoft.com/office/drawing/2014/main" id="{42A9B594-08AF-4F5C-8447-0FCE4521907E}"/>
                </a:ext>
              </a:extLst>
            </p:cNvPr>
            <p:cNvSpPr/>
            <p:nvPr/>
          </p:nvSpPr>
          <p:spPr>
            <a:xfrm>
              <a:off x="7983425" y="4898463"/>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11" name="Raute 2310">
              <a:extLst>
                <a:ext uri="{FF2B5EF4-FFF2-40B4-BE49-F238E27FC236}">
                  <a16:creationId xmlns:a16="http://schemas.microsoft.com/office/drawing/2014/main" id="{00B78EBD-B88E-E684-C8C8-1E07E70341D8}"/>
                </a:ext>
              </a:extLst>
            </p:cNvPr>
            <p:cNvSpPr/>
            <p:nvPr/>
          </p:nvSpPr>
          <p:spPr>
            <a:xfrm>
              <a:off x="8119423" y="4877200"/>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12" name="Raute 2311">
              <a:extLst>
                <a:ext uri="{FF2B5EF4-FFF2-40B4-BE49-F238E27FC236}">
                  <a16:creationId xmlns:a16="http://schemas.microsoft.com/office/drawing/2014/main" id="{BA26537D-F430-98B7-A934-13E97FC9EE49}"/>
                </a:ext>
              </a:extLst>
            </p:cNvPr>
            <p:cNvSpPr/>
            <p:nvPr/>
          </p:nvSpPr>
          <p:spPr>
            <a:xfrm>
              <a:off x="8251321" y="5026116"/>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2313" name="Rechteck 2312">
              <a:extLst>
                <a:ext uri="{FF2B5EF4-FFF2-40B4-BE49-F238E27FC236}">
                  <a16:creationId xmlns:a16="http://schemas.microsoft.com/office/drawing/2014/main" id="{0C2F7015-F372-11C3-9C48-BDEA6B605891}"/>
                </a:ext>
              </a:extLst>
            </p:cNvPr>
            <p:cNvSpPr/>
            <p:nvPr/>
          </p:nvSpPr>
          <p:spPr>
            <a:xfrm flipV="1">
              <a:off x="8122371" y="5263614"/>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314" name="Rechteck 2313">
              <a:extLst>
                <a:ext uri="{FF2B5EF4-FFF2-40B4-BE49-F238E27FC236}">
                  <a16:creationId xmlns:a16="http://schemas.microsoft.com/office/drawing/2014/main" id="{FA64AB42-49A1-9F7A-4D54-08444F3B0CEB}"/>
                </a:ext>
              </a:extLst>
            </p:cNvPr>
            <p:cNvSpPr/>
            <p:nvPr/>
          </p:nvSpPr>
          <p:spPr>
            <a:xfrm flipV="1">
              <a:off x="8258896" y="5225130"/>
              <a:ext cx="36000" cy="36000"/>
            </a:xfrm>
            <a:prstGeom prst="rect">
              <a:avLst/>
            </a:prstGeom>
            <a:solidFill>
              <a:srgbClr val="001965"/>
            </a:solidFill>
            <a:ln w="9525" cap="flat">
              <a:noFill/>
              <a:prstDash val="solid"/>
              <a:miter/>
            </a:ln>
          </p:spPr>
          <p:txBody>
            <a:bodyPr rtlCol="0" anchor="ctr"/>
            <a:lstStyle/>
            <a:p>
              <a:pPr algn="l"/>
              <a:endParaRPr lang="de-DE"/>
            </a:p>
          </p:txBody>
        </p:sp>
        <p:cxnSp>
          <p:nvCxnSpPr>
            <p:cNvPr id="2315" name="Gerade Verbindung 2314">
              <a:extLst>
                <a:ext uri="{FF2B5EF4-FFF2-40B4-BE49-F238E27FC236}">
                  <a16:creationId xmlns:a16="http://schemas.microsoft.com/office/drawing/2014/main" id="{A35E76B1-18FD-08FC-77C0-4459163F091C}"/>
                </a:ext>
              </a:extLst>
            </p:cNvPr>
            <p:cNvCxnSpPr>
              <a:cxnSpLocks/>
            </p:cNvCxnSpPr>
            <p:nvPr/>
          </p:nvCxnSpPr>
          <p:spPr>
            <a:xfrm flipV="1">
              <a:off x="8134350" y="5240600"/>
              <a:ext cx="146050" cy="4127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316" name="Gerade Verbindung 2315">
              <a:extLst>
                <a:ext uri="{FF2B5EF4-FFF2-40B4-BE49-F238E27FC236}">
                  <a16:creationId xmlns:a16="http://schemas.microsoft.com/office/drawing/2014/main" id="{4180678F-586E-695A-BDF7-11D7E950319D}"/>
                </a:ext>
              </a:extLst>
            </p:cNvPr>
            <p:cNvCxnSpPr>
              <a:cxnSpLocks/>
            </p:cNvCxnSpPr>
            <p:nvPr/>
          </p:nvCxnSpPr>
          <p:spPr>
            <a:xfrm>
              <a:off x="6927822" y="5159148"/>
              <a:ext cx="133378" cy="10685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17" name="Gerade Verbindung 2316">
              <a:extLst>
                <a:ext uri="{FF2B5EF4-FFF2-40B4-BE49-F238E27FC236}">
                  <a16:creationId xmlns:a16="http://schemas.microsoft.com/office/drawing/2014/main" id="{E4D34B31-A1EA-54BB-1576-898029C9941E}"/>
                </a:ext>
              </a:extLst>
            </p:cNvPr>
            <p:cNvCxnSpPr>
              <a:cxnSpLocks/>
            </p:cNvCxnSpPr>
            <p:nvPr/>
          </p:nvCxnSpPr>
          <p:spPr>
            <a:xfrm flipV="1">
              <a:off x="7061200" y="5151700"/>
              <a:ext cx="133350" cy="1111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18" name="Gerade Verbindung 2317">
              <a:extLst>
                <a:ext uri="{FF2B5EF4-FFF2-40B4-BE49-F238E27FC236}">
                  <a16:creationId xmlns:a16="http://schemas.microsoft.com/office/drawing/2014/main" id="{5C6E2C1B-63F2-BE14-AAAE-044BC78DA9D1}"/>
                </a:ext>
              </a:extLst>
            </p:cNvPr>
            <p:cNvCxnSpPr>
              <a:cxnSpLocks/>
            </p:cNvCxnSpPr>
            <p:nvPr/>
          </p:nvCxnSpPr>
          <p:spPr>
            <a:xfrm>
              <a:off x="7194550" y="5151700"/>
              <a:ext cx="136525" cy="1301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19" name="Gerade Verbindung 2318">
              <a:extLst>
                <a:ext uri="{FF2B5EF4-FFF2-40B4-BE49-F238E27FC236}">
                  <a16:creationId xmlns:a16="http://schemas.microsoft.com/office/drawing/2014/main" id="{B63EB848-AC6F-9112-3AC3-47C6EAFC3E95}"/>
                </a:ext>
              </a:extLst>
            </p:cNvPr>
            <p:cNvCxnSpPr>
              <a:cxnSpLocks/>
            </p:cNvCxnSpPr>
            <p:nvPr/>
          </p:nvCxnSpPr>
          <p:spPr>
            <a:xfrm>
              <a:off x="7331075" y="5275525"/>
              <a:ext cx="139700" cy="635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20" name="Gerade Verbindung 2319">
              <a:extLst>
                <a:ext uri="{FF2B5EF4-FFF2-40B4-BE49-F238E27FC236}">
                  <a16:creationId xmlns:a16="http://schemas.microsoft.com/office/drawing/2014/main" id="{B07455A5-741A-F06C-0DDE-87FE695DFAA1}"/>
                </a:ext>
              </a:extLst>
            </p:cNvPr>
            <p:cNvCxnSpPr>
              <a:cxnSpLocks/>
            </p:cNvCxnSpPr>
            <p:nvPr/>
          </p:nvCxnSpPr>
          <p:spPr>
            <a:xfrm>
              <a:off x="7467600" y="5285050"/>
              <a:ext cx="130175" cy="635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21" name="Gerade Verbindung 2320">
              <a:extLst>
                <a:ext uri="{FF2B5EF4-FFF2-40B4-BE49-F238E27FC236}">
                  <a16:creationId xmlns:a16="http://schemas.microsoft.com/office/drawing/2014/main" id="{19AF679B-458E-235F-99FC-EB680AAE9470}"/>
                </a:ext>
              </a:extLst>
            </p:cNvPr>
            <p:cNvCxnSpPr>
              <a:cxnSpLocks/>
            </p:cNvCxnSpPr>
            <p:nvPr/>
          </p:nvCxnSpPr>
          <p:spPr>
            <a:xfrm flipV="1">
              <a:off x="7600950" y="5269175"/>
              <a:ext cx="127000" cy="285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22" name="Gerade Verbindung 2321">
              <a:extLst>
                <a:ext uri="{FF2B5EF4-FFF2-40B4-BE49-F238E27FC236}">
                  <a16:creationId xmlns:a16="http://schemas.microsoft.com/office/drawing/2014/main" id="{4868178A-471B-890C-FB69-555C24AC6444}"/>
                </a:ext>
              </a:extLst>
            </p:cNvPr>
            <p:cNvCxnSpPr>
              <a:cxnSpLocks/>
            </p:cNvCxnSpPr>
            <p:nvPr/>
          </p:nvCxnSpPr>
          <p:spPr>
            <a:xfrm flipV="1">
              <a:off x="7727950" y="5262825"/>
              <a:ext cx="139700" cy="31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23" name="Gerade Verbindung 2322">
              <a:extLst>
                <a:ext uri="{FF2B5EF4-FFF2-40B4-BE49-F238E27FC236}">
                  <a16:creationId xmlns:a16="http://schemas.microsoft.com/office/drawing/2014/main" id="{08121B29-9D47-E3CD-F7B4-80BE07D2729A}"/>
                </a:ext>
              </a:extLst>
            </p:cNvPr>
            <p:cNvCxnSpPr>
              <a:cxnSpLocks/>
            </p:cNvCxnSpPr>
            <p:nvPr/>
          </p:nvCxnSpPr>
          <p:spPr>
            <a:xfrm flipV="1">
              <a:off x="7867650" y="5179650"/>
              <a:ext cx="138590" cy="895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24" name="Gerade Verbindung 2323">
              <a:extLst>
                <a:ext uri="{FF2B5EF4-FFF2-40B4-BE49-F238E27FC236}">
                  <a16:creationId xmlns:a16="http://schemas.microsoft.com/office/drawing/2014/main" id="{ADC4CB05-4D63-1F1E-39D6-B1302A6252EE}"/>
                </a:ext>
              </a:extLst>
            </p:cNvPr>
            <p:cNvCxnSpPr>
              <a:cxnSpLocks/>
            </p:cNvCxnSpPr>
            <p:nvPr/>
          </p:nvCxnSpPr>
          <p:spPr>
            <a:xfrm>
              <a:off x="8006240" y="5183751"/>
              <a:ext cx="134460" cy="152099"/>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325" name="Gerade Verbindung 2324">
              <a:extLst>
                <a:ext uri="{FF2B5EF4-FFF2-40B4-BE49-F238E27FC236}">
                  <a16:creationId xmlns:a16="http://schemas.microsoft.com/office/drawing/2014/main" id="{57CA3CFF-6338-1033-AF2F-63E216EB498C}"/>
                </a:ext>
              </a:extLst>
            </p:cNvPr>
            <p:cNvCxnSpPr>
              <a:cxnSpLocks/>
            </p:cNvCxnSpPr>
            <p:nvPr/>
          </p:nvCxnSpPr>
          <p:spPr>
            <a:xfrm flipV="1">
              <a:off x="8137525" y="5199325"/>
              <a:ext cx="139700" cy="13652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sp>
          <p:nvSpPr>
            <p:cNvPr id="2326" name="Oval 2325">
              <a:extLst>
                <a:ext uri="{FF2B5EF4-FFF2-40B4-BE49-F238E27FC236}">
                  <a16:creationId xmlns:a16="http://schemas.microsoft.com/office/drawing/2014/main" id="{853924BD-262E-D90F-0EB4-2DD489599AF1}"/>
                </a:ext>
              </a:extLst>
            </p:cNvPr>
            <p:cNvSpPr/>
            <p:nvPr/>
          </p:nvSpPr>
          <p:spPr>
            <a:xfrm flipV="1">
              <a:off x="6904985" y="514150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27" name="Oval 2326">
              <a:extLst>
                <a:ext uri="{FF2B5EF4-FFF2-40B4-BE49-F238E27FC236}">
                  <a16:creationId xmlns:a16="http://schemas.microsoft.com/office/drawing/2014/main" id="{780B3CA9-51CA-4190-70A3-19F0C12DF43C}"/>
                </a:ext>
              </a:extLst>
            </p:cNvPr>
            <p:cNvSpPr/>
            <p:nvPr/>
          </p:nvSpPr>
          <p:spPr>
            <a:xfrm flipV="1">
              <a:off x="7039821" y="5245614"/>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28" name="Oval 2327">
              <a:extLst>
                <a:ext uri="{FF2B5EF4-FFF2-40B4-BE49-F238E27FC236}">
                  <a16:creationId xmlns:a16="http://schemas.microsoft.com/office/drawing/2014/main" id="{8EF162E3-80DB-E789-D945-8C575F123437}"/>
                </a:ext>
              </a:extLst>
            </p:cNvPr>
            <p:cNvSpPr/>
            <p:nvPr/>
          </p:nvSpPr>
          <p:spPr>
            <a:xfrm flipV="1">
              <a:off x="7173697" y="513599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29" name="Oval 2328">
              <a:extLst>
                <a:ext uri="{FF2B5EF4-FFF2-40B4-BE49-F238E27FC236}">
                  <a16:creationId xmlns:a16="http://schemas.microsoft.com/office/drawing/2014/main" id="{588FB07F-6BA5-992E-3DCB-B19FEAB01695}"/>
                </a:ext>
              </a:extLst>
            </p:cNvPr>
            <p:cNvSpPr/>
            <p:nvPr/>
          </p:nvSpPr>
          <p:spPr>
            <a:xfrm flipV="1">
              <a:off x="7310222" y="5263614"/>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0" name="Oval 2329">
              <a:extLst>
                <a:ext uri="{FF2B5EF4-FFF2-40B4-BE49-F238E27FC236}">
                  <a16:creationId xmlns:a16="http://schemas.microsoft.com/office/drawing/2014/main" id="{2AA1C4E8-96A3-3A4F-7F12-094C80F127D4}"/>
                </a:ext>
              </a:extLst>
            </p:cNvPr>
            <p:cNvSpPr/>
            <p:nvPr/>
          </p:nvSpPr>
          <p:spPr>
            <a:xfrm flipV="1">
              <a:off x="7446747" y="5263614"/>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1" name="Oval 2330">
              <a:extLst>
                <a:ext uri="{FF2B5EF4-FFF2-40B4-BE49-F238E27FC236}">
                  <a16:creationId xmlns:a16="http://schemas.microsoft.com/office/drawing/2014/main" id="{F8472F4D-5340-27AB-E4A3-E3F6CAEC38A3}"/>
                </a:ext>
              </a:extLst>
            </p:cNvPr>
            <p:cNvSpPr/>
            <p:nvPr/>
          </p:nvSpPr>
          <p:spPr>
            <a:xfrm flipV="1">
              <a:off x="7583535" y="5281614"/>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2" name="Oval 2331">
              <a:extLst>
                <a:ext uri="{FF2B5EF4-FFF2-40B4-BE49-F238E27FC236}">
                  <a16:creationId xmlns:a16="http://schemas.microsoft.com/office/drawing/2014/main" id="{8C65F694-337C-84CF-B2B9-CBF451C54FFF}"/>
                </a:ext>
              </a:extLst>
            </p:cNvPr>
            <p:cNvSpPr/>
            <p:nvPr/>
          </p:nvSpPr>
          <p:spPr>
            <a:xfrm flipV="1">
              <a:off x="7713447" y="525249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3" name="Oval 2332">
              <a:extLst>
                <a:ext uri="{FF2B5EF4-FFF2-40B4-BE49-F238E27FC236}">
                  <a16:creationId xmlns:a16="http://schemas.microsoft.com/office/drawing/2014/main" id="{7C21076D-14A8-E459-6D41-22D15DE4BC99}"/>
                </a:ext>
              </a:extLst>
            </p:cNvPr>
            <p:cNvSpPr/>
            <p:nvPr/>
          </p:nvSpPr>
          <p:spPr>
            <a:xfrm flipV="1">
              <a:off x="7850235" y="5245614"/>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4" name="Oval 2333">
              <a:extLst>
                <a:ext uri="{FF2B5EF4-FFF2-40B4-BE49-F238E27FC236}">
                  <a16:creationId xmlns:a16="http://schemas.microsoft.com/office/drawing/2014/main" id="{952FA37B-A093-5AEE-D480-593D594E7B25}"/>
                </a:ext>
              </a:extLst>
            </p:cNvPr>
            <p:cNvSpPr/>
            <p:nvPr/>
          </p:nvSpPr>
          <p:spPr>
            <a:xfrm flipV="1">
              <a:off x="7983585" y="516165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5" name="Oval 2334">
              <a:extLst>
                <a:ext uri="{FF2B5EF4-FFF2-40B4-BE49-F238E27FC236}">
                  <a16:creationId xmlns:a16="http://schemas.microsoft.com/office/drawing/2014/main" id="{9C99AFC1-9943-869C-998C-C69FA1C039E7}"/>
                </a:ext>
              </a:extLst>
            </p:cNvPr>
            <p:cNvSpPr/>
            <p:nvPr/>
          </p:nvSpPr>
          <p:spPr>
            <a:xfrm flipV="1">
              <a:off x="8116935" y="531849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7" name="Rechteck 2336">
              <a:extLst>
                <a:ext uri="{FF2B5EF4-FFF2-40B4-BE49-F238E27FC236}">
                  <a16:creationId xmlns:a16="http://schemas.microsoft.com/office/drawing/2014/main" id="{2A2004E2-495A-5726-CE83-117F9E276D90}"/>
                </a:ext>
              </a:extLst>
            </p:cNvPr>
            <p:cNvSpPr/>
            <p:nvPr/>
          </p:nvSpPr>
          <p:spPr>
            <a:xfrm flipV="1">
              <a:off x="7043505" y="5293507"/>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338" name="Rechteck 2337">
              <a:extLst>
                <a:ext uri="{FF2B5EF4-FFF2-40B4-BE49-F238E27FC236}">
                  <a16:creationId xmlns:a16="http://schemas.microsoft.com/office/drawing/2014/main" id="{6112C3DA-7331-B124-8846-9D3DAE47C270}"/>
                </a:ext>
              </a:extLst>
            </p:cNvPr>
            <p:cNvSpPr/>
            <p:nvPr/>
          </p:nvSpPr>
          <p:spPr>
            <a:xfrm flipV="1">
              <a:off x="7310839" y="5327801"/>
              <a:ext cx="36000" cy="36000"/>
            </a:xfrm>
            <a:prstGeom prst="rect">
              <a:avLst/>
            </a:prstGeom>
            <a:solidFill>
              <a:srgbClr val="001965"/>
            </a:solidFill>
            <a:ln w="9525" cap="flat">
              <a:noFill/>
              <a:prstDash val="solid"/>
              <a:miter/>
            </a:ln>
          </p:spPr>
          <p:txBody>
            <a:bodyPr rtlCol="0" anchor="ctr"/>
            <a:lstStyle/>
            <a:p>
              <a:pPr algn="l"/>
              <a:endParaRPr lang="de-DE"/>
            </a:p>
          </p:txBody>
        </p:sp>
        <p:grpSp>
          <p:nvGrpSpPr>
            <p:cNvPr id="2339" name="Gruppieren 2338">
              <a:extLst>
                <a:ext uri="{FF2B5EF4-FFF2-40B4-BE49-F238E27FC236}">
                  <a16:creationId xmlns:a16="http://schemas.microsoft.com/office/drawing/2014/main" id="{F749D164-458D-0C00-2A36-1A388916C360}"/>
                </a:ext>
              </a:extLst>
            </p:cNvPr>
            <p:cNvGrpSpPr/>
            <p:nvPr/>
          </p:nvGrpSpPr>
          <p:grpSpPr>
            <a:xfrm>
              <a:off x="8320632" y="4994793"/>
              <a:ext cx="321301" cy="263203"/>
              <a:chOff x="8347042" y="2924208"/>
              <a:chExt cx="321301" cy="263203"/>
            </a:xfrm>
          </p:grpSpPr>
          <p:sp>
            <p:nvSpPr>
              <p:cNvPr id="2386" name="Textfeld 2385">
                <a:extLst>
                  <a:ext uri="{FF2B5EF4-FFF2-40B4-BE49-F238E27FC236}">
                    <a16:creationId xmlns:a16="http://schemas.microsoft.com/office/drawing/2014/main" id="{5F6EE8DA-F741-0BC3-7CE2-39A7DE21FFB2}"/>
                  </a:ext>
                </a:extLst>
              </p:cNvPr>
              <p:cNvSpPr txBox="1"/>
              <p:nvPr/>
            </p:nvSpPr>
            <p:spPr>
              <a:xfrm>
                <a:off x="8347042" y="2924208"/>
                <a:ext cx="311394" cy="68368"/>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chemeClr val="bg1">
                        <a:lumMod val="65000"/>
                      </a:schemeClr>
                    </a:solidFill>
                  </a:rPr>
                  <a:t>-6,8 U/L</a:t>
                </a:r>
                <a:endParaRPr kumimoji="0" lang="en-US" sz="600" b="0" i="0" u="none" strike="noStrike" kern="1200" cap="none" spc="0" normalizeH="0" baseline="0" noProof="0">
                  <a:ln>
                    <a:noFill/>
                  </a:ln>
                  <a:solidFill>
                    <a:schemeClr val="bg1">
                      <a:lumMod val="65000"/>
                    </a:schemeClr>
                  </a:solidFill>
                  <a:effectLst/>
                  <a:uLnTx/>
                  <a:uFillTx/>
                  <a:latin typeface="Apis For Office"/>
                  <a:ea typeface="+mn-ea"/>
                  <a:cs typeface="+mn-cs"/>
                </a:endParaRPr>
              </a:p>
            </p:txBody>
          </p:sp>
          <p:sp>
            <p:nvSpPr>
              <p:cNvPr id="2387" name="Textfeld 2386">
                <a:extLst>
                  <a:ext uri="{FF2B5EF4-FFF2-40B4-BE49-F238E27FC236}">
                    <a16:creationId xmlns:a16="http://schemas.microsoft.com/office/drawing/2014/main" id="{2C7600F1-A287-7599-3B73-369BDCBEDF75}"/>
                  </a:ext>
                </a:extLst>
              </p:cNvPr>
              <p:cNvSpPr txBox="1"/>
              <p:nvPr/>
            </p:nvSpPr>
            <p:spPr>
              <a:xfrm>
                <a:off x="8356949" y="3054696"/>
                <a:ext cx="311394" cy="68368"/>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3B97DE"/>
                    </a:solidFill>
                  </a:rPr>
                  <a:t>-10,5 U/L</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sp>
            <p:nvSpPr>
              <p:cNvPr id="2388" name="Textfeld 2387">
                <a:extLst>
                  <a:ext uri="{FF2B5EF4-FFF2-40B4-BE49-F238E27FC236}">
                    <a16:creationId xmlns:a16="http://schemas.microsoft.com/office/drawing/2014/main" id="{FBE6635F-95D4-29AF-B5B8-003DCDA71066}"/>
                  </a:ext>
                </a:extLst>
              </p:cNvPr>
              <p:cNvSpPr txBox="1"/>
              <p:nvPr/>
            </p:nvSpPr>
            <p:spPr>
              <a:xfrm>
                <a:off x="8356949" y="3119043"/>
                <a:ext cx="311394" cy="68368"/>
              </a:xfrm>
              <a:prstGeom prst="rect">
                <a:avLst/>
              </a:prstGeom>
              <a:noFill/>
            </p:spPr>
            <p:txBody>
              <a:bodyPr wrap="square" lIns="0" tIns="0" rIns="0" bIns="0" rtlCol="0" anchor="ctr" anchorCtr="0">
                <a:noAutofit/>
              </a:bodyPr>
              <a:lstStyle>
                <a:defPPr>
                  <a:defRPr lang="de-DE"/>
                </a:defPPr>
                <a:lvl1pPr>
                  <a:defRPr sz="1400" b="1">
                    <a:solidFill>
                      <a:schemeClr val="tx2"/>
                    </a:solidFill>
                  </a:defRPr>
                </a:lvl1pPr>
              </a:lstStyle>
              <a:p>
                <a:pPr lvl="0">
                  <a:lnSpc>
                    <a:spcPts val="1100"/>
                  </a:lnSpc>
                  <a:defRPr/>
                </a:pPr>
                <a:r>
                  <a:rPr lang="de-DE" sz="600" b="0">
                    <a:solidFill>
                      <a:srgbClr val="001965"/>
                    </a:solidFill>
                  </a:rPr>
                  <a:t>-11,1 U/L</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cxnSp>
          <p:nvCxnSpPr>
            <p:cNvPr id="2340" name="Gerade Verbindung 2339">
              <a:extLst>
                <a:ext uri="{FF2B5EF4-FFF2-40B4-BE49-F238E27FC236}">
                  <a16:creationId xmlns:a16="http://schemas.microsoft.com/office/drawing/2014/main" id="{540F7504-BAE8-2D4C-59C3-470B3E6EF40C}"/>
                </a:ext>
              </a:extLst>
            </p:cNvPr>
            <p:cNvCxnSpPr>
              <a:cxnSpLocks/>
            </p:cNvCxnSpPr>
            <p:nvPr/>
          </p:nvCxnSpPr>
          <p:spPr>
            <a:xfrm flipV="1">
              <a:off x="6718700" y="4921322"/>
              <a:ext cx="69707" cy="205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1" name="Gerade Verbindung 2340">
              <a:extLst>
                <a:ext uri="{FF2B5EF4-FFF2-40B4-BE49-F238E27FC236}">
                  <a16:creationId xmlns:a16="http://schemas.microsoft.com/office/drawing/2014/main" id="{FFC14DD5-9D11-5157-A4A8-CEDB3DBE7D4C}"/>
                </a:ext>
              </a:extLst>
            </p:cNvPr>
            <p:cNvCxnSpPr>
              <a:cxnSpLocks/>
            </p:cNvCxnSpPr>
            <p:nvPr/>
          </p:nvCxnSpPr>
          <p:spPr>
            <a:xfrm>
              <a:off x="6790544" y="4936841"/>
              <a:ext cx="131164" cy="33728"/>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2" name="Gerade Verbindung 2341">
              <a:extLst>
                <a:ext uri="{FF2B5EF4-FFF2-40B4-BE49-F238E27FC236}">
                  <a16:creationId xmlns:a16="http://schemas.microsoft.com/office/drawing/2014/main" id="{C6A5CD39-2629-9574-E991-E79BF39BB298}"/>
                </a:ext>
              </a:extLst>
            </p:cNvPr>
            <p:cNvCxnSpPr>
              <a:cxnSpLocks/>
            </p:cNvCxnSpPr>
            <p:nvPr/>
          </p:nvCxnSpPr>
          <p:spPr>
            <a:xfrm>
              <a:off x="6925456" y="4970569"/>
              <a:ext cx="135362" cy="7055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3" name="Gerade Verbindung 2342">
              <a:extLst>
                <a:ext uri="{FF2B5EF4-FFF2-40B4-BE49-F238E27FC236}">
                  <a16:creationId xmlns:a16="http://schemas.microsoft.com/office/drawing/2014/main" id="{CB439E18-B7B7-2FA5-D071-65E5974CEDD8}"/>
                </a:ext>
              </a:extLst>
            </p:cNvPr>
            <p:cNvCxnSpPr>
              <a:cxnSpLocks/>
            </p:cNvCxnSpPr>
            <p:nvPr/>
          </p:nvCxnSpPr>
          <p:spPr>
            <a:xfrm flipV="1">
              <a:off x="7064256" y="5006748"/>
              <a:ext cx="130628" cy="3781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4" name="Gerade Verbindung 2343">
              <a:extLst>
                <a:ext uri="{FF2B5EF4-FFF2-40B4-BE49-F238E27FC236}">
                  <a16:creationId xmlns:a16="http://schemas.microsoft.com/office/drawing/2014/main" id="{E037B10D-5589-09A8-1DDE-6C030428A460}"/>
                </a:ext>
              </a:extLst>
            </p:cNvPr>
            <p:cNvCxnSpPr>
              <a:cxnSpLocks/>
            </p:cNvCxnSpPr>
            <p:nvPr/>
          </p:nvCxnSpPr>
          <p:spPr>
            <a:xfrm flipV="1">
              <a:off x="7198322" y="4917371"/>
              <a:ext cx="127191" cy="8937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5" name="Gerade Verbindung 2344">
              <a:extLst>
                <a:ext uri="{FF2B5EF4-FFF2-40B4-BE49-F238E27FC236}">
                  <a16:creationId xmlns:a16="http://schemas.microsoft.com/office/drawing/2014/main" id="{8D595DAE-0566-16EE-3BB8-3A26E7A84EFD}"/>
                </a:ext>
              </a:extLst>
            </p:cNvPr>
            <p:cNvCxnSpPr>
              <a:cxnSpLocks/>
            </p:cNvCxnSpPr>
            <p:nvPr/>
          </p:nvCxnSpPr>
          <p:spPr>
            <a:xfrm>
              <a:off x="7328950" y="4917371"/>
              <a:ext cx="130629" cy="6531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6" name="Gerade Verbindung 2345">
              <a:extLst>
                <a:ext uri="{FF2B5EF4-FFF2-40B4-BE49-F238E27FC236}">
                  <a16:creationId xmlns:a16="http://schemas.microsoft.com/office/drawing/2014/main" id="{DCAD4443-ABD4-E792-6265-3B15DC7A00CC}"/>
                </a:ext>
              </a:extLst>
            </p:cNvPr>
            <p:cNvCxnSpPr>
              <a:cxnSpLocks/>
            </p:cNvCxnSpPr>
            <p:nvPr/>
          </p:nvCxnSpPr>
          <p:spPr>
            <a:xfrm>
              <a:off x="7463017" y="4986123"/>
              <a:ext cx="140941" cy="275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7" name="Gerade Verbindung 2346">
              <a:extLst>
                <a:ext uri="{FF2B5EF4-FFF2-40B4-BE49-F238E27FC236}">
                  <a16:creationId xmlns:a16="http://schemas.microsoft.com/office/drawing/2014/main" id="{3450C024-E469-6E01-5187-70D1C35DC5B9}"/>
                </a:ext>
              </a:extLst>
            </p:cNvPr>
            <p:cNvCxnSpPr>
              <a:cxnSpLocks/>
            </p:cNvCxnSpPr>
            <p:nvPr/>
          </p:nvCxnSpPr>
          <p:spPr>
            <a:xfrm flipV="1">
              <a:off x="7603958" y="4951747"/>
              <a:ext cx="134066" cy="5843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8" name="Gerade Verbindung 2347">
              <a:extLst>
                <a:ext uri="{FF2B5EF4-FFF2-40B4-BE49-F238E27FC236}">
                  <a16:creationId xmlns:a16="http://schemas.microsoft.com/office/drawing/2014/main" id="{CF137421-6832-DFDD-8C5A-1D8F61839B41}"/>
                </a:ext>
              </a:extLst>
            </p:cNvPr>
            <p:cNvCxnSpPr>
              <a:cxnSpLocks/>
            </p:cNvCxnSpPr>
            <p:nvPr/>
          </p:nvCxnSpPr>
          <p:spPr>
            <a:xfrm flipV="1">
              <a:off x="7741462" y="4869244"/>
              <a:ext cx="130628" cy="7906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9" name="Gerade Verbindung 2348">
              <a:extLst>
                <a:ext uri="{FF2B5EF4-FFF2-40B4-BE49-F238E27FC236}">
                  <a16:creationId xmlns:a16="http://schemas.microsoft.com/office/drawing/2014/main" id="{B63EB3FB-C10F-468A-BBCE-04F6E673B225}"/>
                </a:ext>
              </a:extLst>
            </p:cNvPr>
            <p:cNvCxnSpPr>
              <a:cxnSpLocks/>
            </p:cNvCxnSpPr>
            <p:nvPr/>
          </p:nvCxnSpPr>
          <p:spPr>
            <a:xfrm>
              <a:off x="7868653" y="4876120"/>
              <a:ext cx="134066" cy="44688"/>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50" name="Gerade Verbindung 2349">
              <a:extLst>
                <a:ext uri="{FF2B5EF4-FFF2-40B4-BE49-F238E27FC236}">
                  <a16:creationId xmlns:a16="http://schemas.microsoft.com/office/drawing/2014/main" id="{A9A74238-D7C1-5D25-6EA2-DE7C35F8FBFD}"/>
                </a:ext>
              </a:extLst>
            </p:cNvPr>
            <p:cNvCxnSpPr>
              <a:cxnSpLocks/>
            </p:cNvCxnSpPr>
            <p:nvPr/>
          </p:nvCxnSpPr>
          <p:spPr>
            <a:xfrm flipV="1">
              <a:off x="8002719" y="4907058"/>
              <a:ext cx="137504" cy="1375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51" name="Gerade Verbindung 2350">
              <a:extLst>
                <a:ext uri="{FF2B5EF4-FFF2-40B4-BE49-F238E27FC236}">
                  <a16:creationId xmlns:a16="http://schemas.microsoft.com/office/drawing/2014/main" id="{F6397479-567A-4FA4-F833-0B2964B14129}"/>
                </a:ext>
              </a:extLst>
            </p:cNvPr>
            <p:cNvCxnSpPr>
              <a:cxnSpLocks/>
            </p:cNvCxnSpPr>
            <p:nvPr/>
          </p:nvCxnSpPr>
          <p:spPr>
            <a:xfrm>
              <a:off x="8143660" y="4900183"/>
              <a:ext cx="134066" cy="15125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535" name="Gruppieren 2534">
              <a:extLst>
                <a:ext uri="{FF2B5EF4-FFF2-40B4-BE49-F238E27FC236}">
                  <a16:creationId xmlns:a16="http://schemas.microsoft.com/office/drawing/2014/main" id="{96D0D1C0-3950-BB7C-53EA-74BD1289C0B4}"/>
                </a:ext>
              </a:extLst>
            </p:cNvPr>
            <p:cNvGrpSpPr/>
            <p:nvPr/>
          </p:nvGrpSpPr>
          <p:grpSpPr>
            <a:xfrm>
              <a:off x="6726623" y="5064434"/>
              <a:ext cx="1614382" cy="431976"/>
              <a:chOff x="6726623" y="5018134"/>
              <a:chExt cx="1614382" cy="431976"/>
            </a:xfrm>
          </p:grpSpPr>
          <p:grpSp>
            <p:nvGrpSpPr>
              <p:cNvPr id="2352" name="Gruppieren 2351">
                <a:extLst>
                  <a:ext uri="{FF2B5EF4-FFF2-40B4-BE49-F238E27FC236}">
                    <a16:creationId xmlns:a16="http://schemas.microsoft.com/office/drawing/2014/main" id="{1BE33409-BE44-3C01-C86D-695B4B7FC8B3}"/>
                  </a:ext>
                </a:extLst>
              </p:cNvPr>
              <p:cNvGrpSpPr/>
              <p:nvPr/>
            </p:nvGrpSpPr>
            <p:grpSpPr>
              <a:xfrm>
                <a:off x="6726623" y="5125823"/>
                <a:ext cx="133200" cy="166888"/>
                <a:chOff x="6724458" y="3104713"/>
                <a:chExt cx="133200" cy="166888"/>
              </a:xfrm>
            </p:grpSpPr>
            <p:sp>
              <p:nvSpPr>
                <p:cNvPr id="2384" name="Textfeld 2383">
                  <a:extLst>
                    <a:ext uri="{FF2B5EF4-FFF2-40B4-BE49-F238E27FC236}">
                      <a16:creationId xmlns:a16="http://schemas.microsoft.com/office/drawing/2014/main" id="{627FA3FC-4427-A12E-375E-F5ACAF57D798}"/>
                    </a:ext>
                  </a:extLst>
                </p:cNvPr>
                <p:cNvSpPr txBox="1"/>
                <p:nvPr/>
              </p:nvSpPr>
              <p:spPr>
                <a:xfrm>
                  <a:off x="6724458" y="323741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85" name="Textfeld 2384">
                  <a:extLst>
                    <a:ext uri="{FF2B5EF4-FFF2-40B4-BE49-F238E27FC236}">
                      <a16:creationId xmlns:a16="http://schemas.microsoft.com/office/drawing/2014/main" id="{3DAD8E26-9E36-B797-EC30-1E7E7362A302}"/>
                    </a:ext>
                  </a:extLst>
                </p:cNvPr>
                <p:cNvSpPr txBox="1"/>
                <p:nvPr/>
              </p:nvSpPr>
              <p:spPr>
                <a:xfrm>
                  <a:off x="6724458" y="310471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3" name="Gruppieren 2352">
                <a:extLst>
                  <a:ext uri="{FF2B5EF4-FFF2-40B4-BE49-F238E27FC236}">
                    <a16:creationId xmlns:a16="http://schemas.microsoft.com/office/drawing/2014/main" id="{F0768EFE-1E9A-D637-F745-03CA67FB5B7B}"/>
                  </a:ext>
                </a:extLst>
              </p:cNvPr>
              <p:cNvGrpSpPr/>
              <p:nvPr/>
            </p:nvGrpSpPr>
            <p:grpSpPr>
              <a:xfrm>
                <a:off x="6859823" y="5018730"/>
                <a:ext cx="133200" cy="286809"/>
                <a:chOff x="6724458" y="3104713"/>
                <a:chExt cx="133200" cy="286809"/>
              </a:xfrm>
            </p:grpSpPr>
            <p:sp>
              <p:nvSpPr>
                <p:cNvPr id="2382" name="Textfeld 2381">
                  <a:extLst>
                    <a:ext uri="{FF2B5EF4-FFF2-40B4-BE49-F238E27FC236}">
                      <a16:creationId xmlns:a16="http://schemas.microsoft.com/office/drawing/2014/main" id="{B8CDF96A-D96A-C496-4D6E-36A11BE3AD54}"/>
                    </a:ext>
                  </a:extLst>
                </p:cNvPr>
                <p:cNvSpPr txBox="1"/>
                <p:nvPr/>
              </p:nvSpPr>
              <p:spPr>
                <a:xfrm>
                  <a:off x="6724458" y="335733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83" name="Textfeld 2382">
                  <a:extLst>
                    <a:ext uri="{FF2B5EF4-FFF2-40B4-BE49-F238E27FC236}">
                      <a16:creationId xmlns:a16="http://schemas.microsoft.com/office/drawing/2014/main" id="{9122A3B3-06BF-44E6-18F5-0A508D0C4B09}"/>
                    </a:ext>
                  </a:extLst>
                </p:cNvPr>
                <p:cNvSpPr txBox="1"/>
                <p:nvPr/>
              </p:nvSpPr>
              <p:spPr>
                <a:xfrm>
                  <a:off x="6724458" y="310471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4" name="Gruppieren 2353">
                <a:extLst>
                  <a:ext uri="{FF2B5EF4-FFF2-40B4-BE49-F238E27FC236}">
                    <a16:creationId xmlns:a16="http://schemas.microsoft.com/office/drawing/2014/main" id="{5F2EF702-758A-8735-FF86-4A26F24E6158}"/>
                  </a:ext>
                </a:extLst>
              </p:cNvPr>
              <p:cNvGrpSpPr/>
              <p:nvPr/>
            </p:nvGrpSpPr>
            <p:grpSpPr>
              <a:xfrm>
                <a:off x="6993122" y="5103779"/>
                <a:ext cx="133200" cy="256829"/>
                <a:chOff x="6724458" y="3104713"/>
                <a:chExt cx="133200" cy="256829"/>
              </a:xfrm>
            </p:grpSpPr>
            <p:sp>
              <p:nvSpPr>
                <p:cNvPr id="2380" name="Textfeld 2379">
                  <a:extLst>
                    <a:ext uri="{FF2B5EF4-FFF2-40B4-BE49-F238E27FC236}">
                      <a16:creationId xmlns:a16="http://schemas.microsoft.com/office/drawing/2014/main" id="{80A6C889-A538-8E1B-533F-2F8623AC4943}"/>
                    </a:ext>
                  </a:extLst>
                </p:cNvPr>
                <p:cNvSpPr txBox="1"/>
                <p:nvPr/>
              </p:nvSpPr>
              <p:spPr>
                <a:xfrm>
                  <a:off x="6724458" y="332735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81" name="Textfeld 2380">
                  <a:extLst>
                    <a:ext uri="{FF2B5EF4-FFF2-40B4-BE49-F238E27FC236}">
                      <a16:creationId xmlns:a16="http://schemas.microsoft.com/office/drawing/2014/main" id="{A4CDA393-9F7E-44F0-5312-13AC3A466E41}"/>
                    </a:ext>
                  </a:extLst>
                </p:cNvPr>
                <p:cNvSpPr txBox="1"/>
                <p:nvPr/>
              </p:nvSpPr>
              <p:spPr>
                <a:xfrm>
                  <a:off x="6724458" y="310471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5" name="Gruppieren 2354">
                <a:extLst>
                  <a:ext uri="{FF2B5EF4-FFF2-40B4-BE49-F238E27FC236}">
                    <a16:creationId xmlns:a16="http://schemas.microsoft.com/office/drawing/2014/main" id="{E7898311-C2D3-BE4B-F84C-D93441C09A5E}"/>
                  </a:ext>
                </a:extLst>
              </p:cNvPr>
              <p:cNvGrpSpPr/>
              <p:nvPr/>
            </p:nvGrpSpPr>
            <p:grpSpPr>
              <a:xfrm>
                <a:off x="7130169" y="5084076"/>
                <a:ext cx="133200" cy="297868"/>
                <a:chOff x="6724458" y="3037441"/>
                <a:chExt cx="133200" cy="297868"/>
              </a:xfrm>
            </p:grpSpPr>
            <p:sp>
              <p:nvSpPr>
                <p:cNvPr id="2378" name="Textfeld 2377">
                  <a:extLst>
                    <a:ext uri="{FF2B5EF4-FFF2-40B4-BE49-F238E27FC236}">
                      <a16:creationId xmlns:a16="http://schemas.microsoft.com/office/drawing/2014/main" id="{63D20C28-A4CD-1A8F-A271-C0E318A658E3}"/>
                    </a:ext>
                  </a:extLst>
                </p:cNvPr>
                <p:cNvSpPr txBox="1"/>
                <p:nvPr/>
              </p:nvSpPr>
              <p:spPr>
                <a:xfrm>
                  <a:off x="6724458" y="330112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79" name="Textfeld 2378">
                  <a:extLst>
                    <a:ext uri="{FF2B5EF4-FFF2-40B4-BE49-F238E27FC236}">
                      <a16:creationId xmlns:a16="http://schemas.microsoft.com/office/drawing/2014/main" id="{08BEC19C-F7C4-76F2-0717-E51D3ED7B9A8}"/>
                    </a:ext>
                  </a:extLst>
                </p:cNvPr>
                <p:cNvSpPr txBox="1"/>
                <p:nvPr/>
              </p:nvSpPr>
              <p:spPr>
                <a:xfrm>
                  <a:off x="6724458" y="3037441"/>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6" name="Gruppieren 2355">
                <a:extLst>
                  <a:ext uri="{FF2B5EF4-FFF2-40B4-BE49-F238E27FC236}">
                    <a16:creationId xmlns:a16="http://schemas.microsoft.com/office/drawing/2014/main" id="{DBC67EE8-74E5-7973-6045-36F450704739}"/>
                  </a:ext>
                </a:extLst>
              </p:cNvPr>
              <p:cNvGrpSpPr/>
              <p:nvPr/>
            </p:nvGrpSpPr>
            <p:grpSpPr>
              <a:xfrm>
                <a:off x="7263468" y="5108762"/>
                <a:ext cx="133200" cy="298266"/>
                <a:chOff x="6724458" y="3014558"/>
                <a:chExt cx="133200" cy="298266"/>
              </a:xfrm>
            </p:grpSpPr>
            <p:sp>
              <p:nvSpPr>
                <p:cNvPr id="2376" name="Textfeld 2375">
                  <a:extLst>
                    <a:ext uri="{FF2B5EF4-FFF2-40B4-BE49-F238E27FC236}">
                      <a16:creationId xmlns:a16="http://schemas.microsoft.com/office/drawing/2014/main" id="{21CDBD21-CD88-0472-3AED-CFA42D058C67}"/>
                    </a:ext>
                  </a:extLst>
                </p:cNvPr>
                <p:cNvSpPr txBox="1"/>
                <p:nvPr/>
              </p:nvSpPr>
              <p:spPr>
                <a:xfrm>
                  <a:off x="6724458" y="3278640"/>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77" name="Textfeld 2376">
                  <a:extLst>
                    <a:ext uri="{FF2B5EF4-FFF2-40B4-BE49-F238E27FC236}">
                      <a16:creationId xmlns:a16="http://schemas.microsoft.com/office/drawing/2014/main" id="{B6D5DC88-B394-E823-1B6B-83321C139F62}"/>
                    </a:ext>
                  </a:extLst>
                </p:cNvPr>
                <p:cNvSpPr txBox="1"/>
                <p:nvPr/>
              </p:nvSpPr>
              <p:spPr>
                <a:xfrm>
                  <a:off x="6724458" y="301455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7" name="Gruppieren 2356">
                <a:extLst>
                  <a:ext uri="{FF2B5EF4-FFF2-40B4-BE49-F238E27FC236}">
                    <a16:creationId xmlns:a16="http://schemas.microsoft.com/office/drawing/2014/main" id="{1D00B2B0-AD42-387C-27D4-B6F0A6B86888}"/>
                  </a:ext>
                </a:extLst>
              </p:cNvPr>
              <p:cNvGrpSpPr/>
              <p:nvPr/>
            </p:nvGrpSpPr>
            <p:grpSpPr>
              <a:xfrm>
                <a:off x="7396767" y="5022728"/>
                <a:ext cx="133200" cy="427382"/>
                <a:chOff x="6724458" y="2880955"/>
                <a:chExt cx="133200" cy="427382"/>
              </a:xfrm>
            </p:grpSpPr>
            <p:sp>
              <p:nvSpPr>
                <p:cNvPr id="2374" name="Textfeld 2373">
                  <a:extLst>
                    <a:ext uri="{FF2B5EF4-FFF2-40B4-BE49-F238E27FC236}">
                      <a16:creationId xmlns:a16="http://schemas.microsoft.com/office/drawing/2014/main" id="{3D005017-8E99-FC32-AC10-66E44861938D}"/>
                    </a:ext>
                  </a:extLst>
                </p:cNvPr>
                <p:cNvSpPr txBox="1"/>
                <p:nvPr/>
              </p:nvSpPr>
              <p:spPr>
                <a:xfrm>
                  <a:off x="6724458" y="327415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75" name="Textfeld 2374">
                  <a:extLst>
                    <a:ext uri="{FF2B5EF4-FFF2-40B4-BE49-F238E27FC236}">
                      <a16:creationId xmlns:a16="http://schemas.microsoft.com/office/drawing/2014/main" id="{E490BAD5-681B-BA52-42E1-8EC86268483F}"/>
                    </a:ext>
                  </a:extLst>
                </p:cNvPr>
                <p:cNvSpPr txBox="1"/>
                <p:nvPr/>
              </p:nvSpPr>
              <p:spPr>
                <a:xfrm>
                  <a:off x="6724458" y="288095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8" name="Gruppieren 2357">
                <a:extLst>
                  <a:ext uri="{FF2B5EF4-FFF2-40B4-BE49-F238E27FC236}">
                    <a16:creationId xmlns:a16="http://schemas.microsoft.com/office/drawing/2014/main" id="{A18EC90E-10E1-5016-102B-9A7965A73412}"/>
                  </a:ext>
                </a:extLst>
              </p:cNvPr>
              <p:cNvGrpSpPr/>
              <p:nvPr/>
            </p:nvGrpSpPr>
            <p:grpSpPr>
              <a:xfrm>
                <a:off x="7530066" y="5062627"/>
                <a:ext cx="133200" cy="297124"/>
                <a:chOff x="6724458" y="2948245"/>
                <a:chExt cx="133200" cy="297124"/>
              </a:xfrm>
            </p:grpSpPr>
            <p:sp>
              <p:nvSpPr>
                <p:cNvPr id="2372" name="Textfeld 2371">
                  <a:extLst>
                    <a:ext uri="{FF2B5EF4-FFF2-40B4-BE49-F238E27FC236}">
                      <a16:creationId xmlns:a16="http://schemas.microsoft.com/office/drawing/2014/main" id="{F87F61E6-2FFF-FD81-2D43-A23B4A770BFB}"/>
                    </a:ext>
                  </a:extLst>
                </p:cNvPr>
                <p:cNvSpPr txBox="1"/>
                <p:nvPr/>
              </p:nvSpPr>
              <p:spPr>
                <a:xfrm>
                  <a:off x="6724458" y="321118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73" name="Textfeld 2372">
                  <a:extLst>
                    <a:ext uri="{FF2B5EF4-FFF2-40B4-BE49-F238E27FC236}">
                      <a16:creationId xmlns:a16="http://schemas.microsoft.com/office/drawing/2014/main" id="{69FEA45A-078E-74FE-8F5C-930F0BDCD5D6}"/>
                    </a:ext>
                  </a:extLst>
                </p:cNvPr>
                <p:cNvSpPr txBox="1"/>
                <p:nvPr/>
              </p:nvSpPr>
              <p:spPr>
                <a:xfrm>
                  <a:off x="6724458" y="294824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59" name="Gruppieren 2358">
                <a:extLst>
                  <a:ext uri="{FF2B5EF4-FFF2-40B4-BE49-F238E27FC236}">
                    <a16:creationId xmlns:a16="http://schemas.microsoft.com/office/drawing/2014/main" id="{73F9C908-C8F0-4DE9-D52C-D47FB0B45310}"/>
                  </a:ext>
                </a:extLst>
              </p:cNvPr>
              <p:cNvGrpSpPr/>
              <p:nvPr/>
            </p:nvGrpSpPr>
            <p:grpSpPr>
              <a:xfrm>
                <a:off x="7663365" y="5053097"/>
                <a:ext cx="133200" cy="335475"/>
                <a:chOff x="6724458" y="2966106"/>
                <a:chExt cx="133200" cy="335475"/>
              </a:xfrm>
            </p:grpSpPr>
            <p:sp>
              <p:nvSpPr>
                <p:cNvPr id="2370" name="Textfeld 2369">
                  <a:extLst>
                    <a:ext uri="{FF2B5EF4-FFF2-40B4-BE49-F238E27FC236}">
                      <a16:creationId xmlns:a16="http://schemas.microsoft.com/office/drawing/2014/main" id="{C3D7BC8F-D2C9-FB85-14F0-47D59545571B}"/>
                    </a:ext>
                  </a:extLst>
                </p:cNvPr>
                <p:cNvSpPr txBox="1"/>
                <p:nvPr/>
              </p:nvSpPr>
              <p:spPr>
                <a:xfrm>
                  <a:off x="6724458" y="326739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71" name="Textfeld 2370">
                  <a:extLst>
                    <a:ext uri="{FF2B5EF4-FFF2-40B4-BE49-F238E27FC236}">
                      <a16:creationId xmlns:a16="http://schemas.microsoft.com/office/drawing/2014/main" id="{99150C55-D6B4-DE19-6941-E838F563BB06}"/>
                    </a:ext>
                  </a:extLst>
                </p:cNvPr>
                <p:cNvSpPr txBox="1"/>
                <p:nvPr/>
              </p:nvSpPr>
              <p:spPr>
                <a:xfrm>
                  <a:off x="6724458" y="296610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60" name="Gruppieren 2359">
                <a:extLst>
                  <a:ext uri="{FF2B5EF4-FFF2-40B4-BE49-F238E27FC236}">
                    <a16:creationId xmlns:a16="http://schemas.microsoft.com/office/drawing/2014/main" id="{5DFBECAC-90B5-4487-E4C3-2CCFC78BE2CC}"/>
                  </a:ext>
                </a:extLst>
              </p:cNvPr>
              <p:cNvGrpSpPr/>
              <p:nvPr/>
            </p:nvGrpSpPr>
            <p:grpSpPr>
              <a:xfrm>
                <a:off x="7804160" y="5018134"/>
                <a:ext cx="133200" cy="358037"/>
                <a:chOff x="6724458" y="2958534"/>
                <a:chExt cx="133200" cy="358037"/>
              </a:xfrm>
            </p:grpSpPr>
            <p:sp>
              <p:nvSpPr>
                <p:cNvPr id="2368" name="Textfeld 2367">
                  <a:extLst>
                    <a:ext uri="{FF2B5EF4-FFF2-40B4-BE49-F238E27FC236}">
                      <a16:creationId xmlns:a16="http://schemas.microsoft.com/office/drawing/2014/main" id="{59FED0D5-CBE0-34EB-E216-8D1BB8FF17CD}"/>
                    </a:ext>
                  </a:extLst>
                </p:cNvPr>
                <p:cNvSpPr txBox="1"/>
                <p:nvPr/>
              </p:nvSpPr>
              <p:spPr>
                <a:xfrm>
                  <a:off x="6724458" y="328238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69" name="Textfeld 2368">
                  <a:extLst>
                    <a:ext uri="{FF2B5EF4-FFF2-40B4-BE49-F238E27FC236}">
                      <a16:creationId xmlns:a16="http://schemas.microsoft.com/office/drawing/2014/main" id="{645AA9A6-962F-8ABC-D010-E81D4528F310}"/>
                    </a:ext>
                  </a:extLst>
                </p:cNvPr>
                <p:cNvSpPr txBox="1"/>
                <p:nvPr/>
              </p:nvSpPr>
              <p:spPr>
                <a:xfrm>
                  <a:off x="6724458" y="295853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61" name="Gruppieren 2360">
                <a:extLst>
                  <a:ext uri="{FF2B5EF4-FFF2-40B4-BE49-F238E27FC236}">
                    <a16:creationId xmlns:a16="http://schemas.microsoft.com/office/drawing/2014/main" id="{F74A8857-D8C0-0B2C-7924-98A4EC3EB82C}"/>
                  </a:ext>
                </a:extLst>
              </p:cNvPr>
              <p:cNvGrpSpPr/>
              <p:nvPr/>
            </p:nvGrpSpPr>
            <p:grpSpPr>
              <a:xfrm>
                <a:off x="7937459" y="5057826"/>
                <a:ext cx="133200" cy="343420"/>
                <a:chOff x="6724458" y="3025617"/>
                <a:chExt cx="133200" cy="343420"/>
              </a:xfrm>
            </p:grpSpPr>
            <p:sp>
              <p:nvSpPr>
                <p:cNvPr id="2366" name="Textfeld 2365">
                  <a:extLst>
                    <a:ext uri="{FF2B5EF4-FFF2-40B4-BE49-F238E27FC236}">
                      <a16:creationId xmlns:a16="http://schemas.microsoft.com/office/drawing/2014/main" id="{5478C4AE-A9E3-D113-ED23-7E8BA9B5E6BE}"/>
                    </a:ext>
                  </a:extLst>
                </p:cNvPr>
                <p:cNvSpPr txBox="1"/>
                <p:nvPr/>
              </p:nvSpPr>
              <p:spPr>
                <a:xfrm>
                  <a:off x="6724458" y="3334853"/>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67" name="Textfeld 2366">
                  <a:extLst>
                    <a:ext uri="{FF2B5EF4-FFF2-40B4-BE49-F238E27FC236}">
                      <a16:creationId xmlns:a16="http://schemas.microsoft.com/office/drawing/2014/main" id="{7FB8D85B-93DE-EDEE-C2B1-3D75BA834CCE}"/>
                    </a:ext>
                  </a:extLst>
                </p:cNvPr>
                <p:cNvSpPr txBox="1"/>
                <p:nvPr/>
              </p:nvSpPr>
              <p:spPr>
                <a:xfrm>
                  <a:off x="6724458" y="3025617"/>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362" name="Gruppieren 2361">
                <a:extLst>
                  <a:ext uri="{FF2B5EF4-FFF2-40B4-BE49-F238E27FC236}">
                    <a16:creationId xmlns:a16="http://schemas.microsoft.com/office/drawing/2014/main" id="{FA73FDB7-B927-3363-8413-8D4B8C1BA441}"/>
                  </a:ext>
                </a:extLst>
              </p:cNvPr>
              <p:cNvGrpSpPr/>
              <p:nvPr/>
            </p:nvGrpSpPr>
            <p:grpSpPr>
              <a:xfrm>
                <a:off x="8074506" y="5069808"/>
                <a:ext cx="133200" cy="221603"/>
                <a:chOff x="6724458" y="3064990"/>
                <a:chExt cx="133200" cy="221603"/>
              </a:xfrm>
            </p:grpSpPr>
            <p:sp>
              <p:nvSpPr>
                <p:cNvPr id="2364" name="Textfeld 2363">
                  <a:extLst>
                    <a:ext uri="{FF2B5EF4-FFF2-40B4-BE49-F238E27FC236}">
                      <a16:creationId xmlns:a16="http://schemas.microsoft.com/office/drawing/2014/main" id="{872EB066-BC1D-BEA2-7AF4-193FDB279416}"/>
                    </a:ext>
                  </a:extLst>
                </p:cNvPr>
                <p:cNvSpPr txBox="1"/>
                <p:nvPr/>
              </p:nvSpPr>
              <p:spPr>
                <a:xfrm>
                  <a:off x="6724458" y="3252409"/>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365" name="Textfeld 2364">
                  <a:extLst>
                    <a:ext uri="{FF2B5EF4-FFF2-40B4-BE49-F238E27FC236}">
                      <a16:creationId xmlns:a16="http://schemas.microsoft.com/office/drawing/2014/main" id="{FE35E76C-59B9-A692-C81A-72FA601636D1}"/>
                    </a:ext>
                  </a:extLst>
                </p:cNvPr>
                <p:cNvSpPr txBox="1"/>
                <p:nvPr/>
              </p:nvSpPr>
              <p:spPr>
                <a:xfrm>
                  <a:off x="6724458" y="3064990"/>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2363" name="Textfeld 2362">
                <a:extLst>
                  <a:ext uri="{FF2B5EF4-FFF2-40B4-BE49-F238E27FC236}">
                    <a16:creationId xmlns:a16="http://schemas.microsoft.com/office/drawing/2014/main" id="{6B5B0F20-AF62-D28F-55AA-49A53EFBEF31}"/>
                  </a:ext>
                </a:extLst>
              </p:cNvPr>
              <p:cNvSpPr txBox="1"/>
              <p:nvPr/>
            </p:nvSpPr>
            <p:spPr>
              <a:xfrm>
                <a:off x="8207805" y="523358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1598" name="Gruppieren 1597">
              <a:extLst>
                <a:ext uri="{FF2B5EF4-FFF2-40B4-BE49-F238E27FC236}">
                  <a16:creationId xmlns:a16="http://schemas.microsoft.com/office/drawing/2014/main" id="{5A95C32A-2104-E176-EAE6-99400430F9B7}"/>
                </a:ext>
              </a:extLst>
            </p:cNvPr>
            <p:cNvGrpSpPr/>
            <p:nvPr/>
          </p:nvGrpSpPr>
          <p:grpSpPr>
            <a:xfrm>
              <a:off x="6917486" y="4249191"/>
              <a:ext cx="952910" cy="281942"/>
              <a:chOff x="7021493" y="2505383"/>
              <a:chExt cx="952910" cy="328373"/>
            </a:xfrm>
          </p:grpSpPr>
          <p:sp>
            <p:nvSpPr>
              <p:cNvPr id="1911" name="Inhaltsplatzhalter 2">
                <a:extLst>
                  <a:ext uri="{FF2B5EF4-FFF2-40B4-BE49-F238E27FC236}">
                    <a16:creationId xmlns:a16="http://schemas.microsoft.com/office/drawing/2014/main" id="{7583B6FB-74A9-BAB2-57C9-E431DB1DEEFE}"/>
                  </a:ext>
                </a:extLst>
              </p:cNvPr>
              <p:cNvSpPr txBox="1">
                <a:spLocks/>
              </p:cNvSpPr>
              <p:nvPr/>
            </p:nvSpPr>
            <p:spPr>
              <a:xfrm>
                <a:off x="7098201" y="2505383"/>
                <a:ext cx="835672" cy="214099"/>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100" b="1">
                    <a:solidFill>
                      <a:schemeClr val="tx2"/>
                    </a:solidFill>
                  </a:rPr>
                  <a:t>ALT (U/L)*</a:t>
                </a:r>
                <a:endParaRPr lang="de-DE" sz="1100" b="1" baseline="30000">
                  <a:solidFill>
                    <a:schemeClr val="tx2"/>
                  </a:solidFill>
                </a:endParaRPr>
              </a:p>
            </p:txBody>
          </p:sp>
          <p:sp>
            <p:nvSpPr>
              <p:cNvPr id="1912" name="Textfeld 1911">
                <a:extLst>
                  <a:ext uri="{FF2B5EF4-FFF2-40B4-BE49-F238E27FC236}">
                    <a16:creationId xmlns:a16="http://schemas.microsoft.com/office/drawing/2014/main" id="{90243FED-E241-6F01-6660-1D3673053CD7}"/>
                  </a:ext>
                </a:extLst>
              </p:cNvPr>
              <p:cNvSpPr txBox="1"/>
              <p:nvPr/>
            </p:nvSpPr>
            <p:spPr>
              <a:xfrm>
                <a:off x="7021493" y="2707946"/>
                <a:ext cx="952910" cy="125810"/>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a:solidFill>
                      <a:schemeClr val="tx2"/>
                    </a:solidFill>
                  </a:rPr>
                  <a:t>(Baseline 38-40U/L))</a:t>
                </a:r>
              </a:p>
            </p:txBody>
          </p:sp>
        </p:grpSp>
        <p:sp>
          <p:nvSpPr>
            <p:cNvPr id="1180" name="Rechteck 1179">
              <a:extLst>
                <a:ext uri="{FF2B5EF4-FFF2-40B4-BE49-F238E27FC236}">
                  <a16:creationId xmlns:a16="http://schemas.microsoft.com/office/drawing/2014/main" id="{A3FC8C9A-3D89-6B9A-A749-9ADF3B6784A5}"/>
                </a:ext>
              </a:extLst>
            </p:cNvPr>
            <p:cNvSpPr/>
            <p:nvPr/>
          </p:nvSpPr>
          <p:spPr>
            <a:xfrm flipV="1">
              <a:off x="6635419" y="471880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249" name="Oval 1248">
              <a:extLst>
                <a:ext uri="{FF2B5EF4-FFF2-40B4-BE49-F238E27FC236}">
                  <a16:creationId xmlns:a16="http://schemas.microsoft.com/office/drawing/2014/main" id="{7A4438E9-4092-E0ED-2A75-41EF07AE87B7}"/>
                </a:ext>
              </a:extLst>
            </p:cNvPr>
            <p:cNvSpPr/>
            <p:nvPr/>
          </p:nvSpPr>
          <p:spPr>
            <a:xfrm flipV="1">
              <a:off x="6706955" y="489004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336" name="Rechteck 2335">
              <a:extLst>
                <a:ext uri="{FF2B5EF4-FFF2-40B4-BE49-F238E27FC236}">
                  <a16:creationId xmlns:a16="http://schemas.microsoft.com/office/drawing/2014/main" id="{17B55737-5954-89CC-40A9-45B6912D8F7D}"/>
                </a:ext>
              </a:extLst>
            </p:cNvPr>
            <p:cNvSpPr/>
            <p:nvPr/>
          </p:nvSpPr>
          <p:spPr>
            <a:xfrm flipV="1">
              <a:off x="6706066" y="4940361"/>
              <a:ext cx="36000" cy="36000"/>
            </a:xfrm>
            <a:prstGeom prst="rect">
              <a:avLst/>
            </a:prstGeom>
            <a:solidFill>
              <a:srgbClr val="001965"/>
            </a:solidFill>
            <a:ln w="9525" cap="flat">
              <a:noFill/>
              <a:prstDash val="solid"/>
              <a:miter/>
            </a:ln>
          </p:spPr>
          <p:txBody>
            <a:bodyPr rtlCol="0" anchor="ctr"/>
            <a:lstStyle/>
            <a:p>
              <a:pPr algn="l"/>
              <a:endParaRPr lang="de-DE"/>
            </a:p>
          </p:txBody>
        </p:sp>
        <p:grpSp>
          <p:nvGrpSpPr>
            <p:cNvPr id="2598" name="Gruppieren 2597">
              <a:extLst>
                <a:ext uri="{FF2B5EF4-FFF2-40B4-BE49-F238E27FC236}">
                  <a16:creationId xmlns:a16="http://schemas.microsoft.com/office/drawing/2014/main" id="{44647BDA-FD0A-3018-AA8D-FC31AF160DCA}"/>
                </a:ext>
              </a:extLst>
            </p:cNvPr>
            <p:cNvGrpSpPr/>
            <p:nvPr/>
          </p:nvGrpSpPr>
          <p:grpSpPr>
            <a:xfrm>
              <a:off x="6725008" y="5131984"/>
              <a:ext cx="136502" cy="183814"/>
              <a:chOff x="6724458" y="3092169"/>
              <a:chExt cx="136502" cy="183814"/>
            </a:xfrm>
          </p:grpSpPr>
          <p:sp>
            <p:nvSpPr>
              <p:cNvPr id="2630" name="Textfeld 2629">
                <a:extLst>
                  <a:ext uri="{FF2B5EF4-FFF2-40B4-BE49-F238E27FC236}">
                    <a16:creationId xmlns:a16="http://schemas.microsoft.com/office/drawing/2014/main" id="{9FF13078-A3C5-9B4A-DF7A-3925162D0B46}"/>
                  </a:ext>
                </a:extLst>
              </p:cNvPr>
              <p:cNvSpPr txBox="1"/>
              <p:nvPr/>
            </p:nvSpPr>
            <p:spPr>
              <a:xfrm>
                <a:off x="6724458" y="3092169"/>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31" name="Textfeld 2630">
                <a:extLst>
                  <a:ext uri="{FF2B5EF4-FFF2-40B4-BE49-F238E27FC236}">
                    <a16:creationId xmlns:a16="http://schemas.microsoft.com/office/drawing/2014/main" id="{059FF5CE-0C30-061F-8065-FBADA405CD18}"/>
                  </a:ext>
                </a:extLst>
              </p:cNvPr>
              <p:cNvSpPr txBox="1"/>
              <p:nvPr/>
            </p:nvSpPr>
            <p:spPr>
              <a:xfrm>
                <a:off x="6727760" y="3241799"/>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2628" name="Textfeld 2627">
              <a:extLst>
                <a:ext uri="{FF2B5EF4-FFF2-40B4-BE49-F238E27FC236}">
                  <a16:creationId xmlns:a16="http://schemas.microsoft.com/office/drawing/2014/main" id="{81334DC1-C6FF-3B0D-1FBC-960717D7397F}"/>
                </a:ext>
              </a:extLst>
            </p:cNvPr>
            <p:cNvSpPr txBox="1"/>
            <p:nvPr/>
          </p:nvSpPr>
          <p:spPr>
            <a:xfrm>
              <a:off x="6858208" y="5360551"/>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2600" name="Gruppieren 2599">
              <a:extLst>
                <a:ext uri="{FF2B5EF4-FFF2-40B4-BE49-F238E27FC236}">
                  <a16:creationId xmlns:a16="http://schemas.microsoft.com/office/drawing/2014/main" id="{4D17195A-482B-60B5-1930-78B71BF6496F}"/>
                </a:ext>
              </a:extLst>
            </p:cNvPr>
            <p:cNvGrpSpPr/>
            <p:nvPr/>
          </p:nvGrpSpPr>
          <p:grpSpPr>
            <a:xfrm>
              <a:off x="6991507" y="5191807"/>
              <a:ext cx="133200" cy="187506"/>
              <a:chOff x="6724458" y="3174036"/>
              <a:chExt cx="133200" cy="187506"/>
            </a:xfrm>
          </p:grpSpPr>
          <p:sp>
            <p:nvSpPr>
              <p:cNvPr id="2626" name="Textfeld 2625">
                <a:extLst>
                  <a:ext uri="{FF2B5EF4-FFF2-40B4-BE49-F238E27FC236}">
                    <a16:creationId xmlns:a16="http://schemas.microsoft.com/office/drawing/2014/main" id="{52897ED7-9B74-E96E-7B67-DF3D8507C32B}"/>
                  </a:ext>
                </a:extLst>
              </p:cNvPr>
              <p:cNvSpPr txBox="1"/>
              <p:nvPr/>
            </p:nvSpPr>
            <p:spPr>
              <a:xfrm>
                <a:off x="6724458" y="3327358"/>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27" name="Textfeld 2626">
                <a:extLst>
                  <a:ext uri="{FF2B5EF4-FFF2-40B4-BE49-F238E27FC236}">
                    <a16:creationId xmlns:a16="http://schemas.microsoft.com/office/drawing/2014/main" id="{A407EC52-CDEC-B9A1-CABB-E12C4F19890E}"/>
                  </a:ext>
                </a:extLst>
              </p:cNvPr>
              <p:cNvSpPr txBox="1"/>
              <p:nvPr/>
            </p:nvSpPr>
            <p:spPr>
              <a:xfrm>
                <a:off x="6724458" y="317403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2624" name="Textfeld 2623">
              <a:extLst>
                <a:ext uri="{FF2B5EF4-FFF2-40B4-BE49-F238E27FC236}">
                  <a16:creationId xmlns:a16="http://schemas.microsoft.com/office/drawing/2014/main" id="{5F69065A-3B5C-79DE-0983-1B240ED2C2BC}"/>
                </a:ext>
              </a:extLst>
            </p:cNvPr>
            <p:cNvSpPr txBox="1"/>
            <p:nvPr/>
          </p:nvSpPr>
          <p:spPr>
            <a:xfrm>
              <a:off x="7128554" y="539947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2602" name="Gruppieren 2601">
              <a:extLst>
                <a:ext uri="{FF2B5EF4-FFF2-40B4-BE49-F238E27FC236}">
                  <a16:creationId xmlns:a16="http://schemas.microsoft.com/office/drawing/2014/main" id="{A76677FB-0C5F-A0D2-0821-80CAC80BBF80}"/>
                </a:ext>
              </a:extLst>
            </p:cNvPr>
            <p:cNvGrpSpPr/>
            <p:nvPr/>
          </p:nvGrpSpPr>
          <p:grpSpPr>
            <a:xfrm>
              <a:off x="7261853" y="5180285"/>
              <a:ext cx="133200" cy="228942"/>
              <a:chOff x="6724458" y="3067376"/>
              <a:chExt cx="133200" cy="228942"/>
            </a:xfrm>
          </p:grpSpPr>
          <p:sp>
            <p:nvSpPr>
              <p:cNvPr id="2622" name="Textfeld 2621">
                <a:extLst>
                  <a:ext uri="{FF2B5EF4-FFF2-40B4-BE49-F238E27FC236}">
                    <a16:creationId xmlns:a16="http://schemas.microsoft.com/office/drawing/2014/main" id="{28FA4873-5EDB-525F-F7A9-6E9B69CB7B3B}"/>
                  </a:ext>
                </a:extLst>
              </p:cNvPr>
              <p:cNvSpPr txBox="1"/>
              <p:nvPr/>
            </p:nvSpPr>
            <p:spPr>
              <a:xfrm>
                <a:off x="6724458" y="326213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23" name="Textfeld 2622">
                <a:extLst>
                  <a:ext uri="{FF2B5EF4-FFF2-40B4-BE49-F238E27FC236}">
                    <a16:creationId xmlns:a16="http://schemas.microsoft.com/office/drawing/2014/main" id="{0FAD0ED1-5003-EED5-A78A-2AAD6607F338}"/>
                  </a:ext>
                </a:extLst>
              </p:cNvPr>
              <p:cNvSpPr txBox="1"/>
              <p:nvPr/>
            </p:nvSpPr>
            <p:spPr>
              <a:xfrm>
                <a:off x="6724458" y="306737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603" name="Gruppieren 2602">
              <a:extLst>
                <a:ext uri="{FF2B5EF4-FFF2-40B4-BE49-F238E27FC236}">
                  <a16:creationId xmlns:a16="http://schemas.microsoft.com/office/drawing/2014/main" id="{90880BEF-D6F2-F0D3-4408-ABFE3799787E}"/>
                </a:ext>
              </a:extLst>
            </p:cNvPr>
            <p:cNvGrpSpPr/>
            <p:nvPr/>
          </p:nvGrpSpPr>
          <p:grpSpPr>
            <a:xfrm>
              <a:off x="7395152" y="5222993"/>
              <a:ext cx="133200" cy="222715"/>
              <a:chOff x="6724458" y="3062515"/>
              <a:chExt cx="133200" cy="222715"/>
            </a:xfrm>
          </p:grpSpPr>
          <p:sp>
            <p:nvSpPr>
              <p:cNvPr id="2620" name="Textfeld 2619">
                <a:extLst>
                  <a:ext uri="{FF2B5EF4-FFF2-40B4-BE49-F238E27FC236}">
                    <a16:creationId xmlns:a16="http://schemas.microsoft.com/office/drawing/2014/main" id="{7EA36030-0B49-6F28-90BD-90ECF9C01081}"/>
                  </a:ext>
                </a:extLst>
              </p:cNvPr>
              <p:cNvSpPr txBox="1"/>
              <p:nvPr/>
            </p:nvSpPr>
            <p:spPr>
              <a:xfrm>
                <a:off x="6724458" y="325104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21" name="Textfeld 2620">
                <a:extLst>
                  <a:ext uri="{FF2B5EF4-FFF2-40B4-BE49-F238E27FC236}">
                    <a16:creationId xmlns:a16="http://schemas.microsoft.com/office/drawing/2014/main" id="{F9450384-6A9D-2848-B8BF-92A7312ADCFB}"/>
                  </a:ext>
                </a:extLst>
              </p:cNvPr>
              <p:cNvSpPr txBox="1"/>
              <p:nvPr/>
            </p:nvSpPr>
            <p:spPr>
              <a:xfrm>
                <a:off x="6724458" y="3062515"/>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604" name="Gruppieren 2603">
              <a:extLst>
                <a:ext uri="{FF2B5EF4-FFF2-40B4-BE49-F238E27FC236}">
                  <a16:creationId xmlns:a16="http://schemas.microsoft.com/office/drawing/2014/main" id="{8C5862DE-EDBD-60C4-EBF4-34E037C54756}"/>
                </a:ext>
              </a:extLst>
            </p:cNvPr>
            <p:cNvGrpSpPr/>
            <p:nvPr/>
          </p:nvGrpSpPr>
          <p:grpSpPr>
            <a:xfrm>
              <a:off x="7528451" y="5216676"/>
              <a:ext cx="133200" cy="188189"/>
              <a:chOff x="6724458" y="3083589"/>
              <a:chExt cx="133200" cy="188189"/>
            </a:xfrm>
          </p:grpSpPr>
          <p:sp>
            <p:nvSpPr>
              <p:cNvPr id="2618" name="Textfeld 2617">
                <a:extLst>
                  <a:ext uri="{FF2B5EF4-FFF2-40B4-BE49-F238E27FC236}">
                    <a16:creationId xmlns:a16="http://schemas.microsoft.com/office/drawing/2014/main" id="{D001DACE-92A0-10A8-8E61-ECCDC494433B}"/>
                  </a:ext>
                </a:extLst>
              </p:cNvPr>
              <p:cNvSpPr txBox="1"/>
              <p:nvPr/>
            </p:nvSpPr>
            <p:spPr>
              <a:xfrm>
                <a:off x="6724458" y="323759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19" name="Textfeld 2618">
                <a:extLst>
                  <a:ext uri="{FF2B5EF4-FFF2-40B4-BE49-F238E27FC236}">
                    <a16:creationId xmlns:a16="http://schemas.microsoft.com/office/drawing/2014/main" id="{607EC43F-C39E-45E6-FA2F-430D9A30AEED}"/>
                  </a:ext>
                </a:extLst>
              </p:cNvPr>
              <p:cNvSpPr txBox="1"/>
              <p:nvPr/>
            </p:nvSpPr>
            <p:spPr>
              <a:xfrm>
                <a:off x="6724458" y="3083589"/>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605" name="Gruppieren 2604">
              <a:extLst>
                <a:ext uri="{FF2B5EF4-FFF2-40B4-BE49-F238E27FC236}">
                  <a16:creationId xmlns:a16="http://schemas.microsoft.com/office/drawing/2014/main" id="{6DDA180F-1465-DFA2-0BEE-9D29D63F0A3C}"/>
                </a:ext>
              </a:extLst>
            </p:cNvPr>
            <p:cNvGrpSpPr/>
            <p:nvPr/>
          </p:nvGrpSpPr>
          <p:grpSpPr>
            <a:xfrm>
              <a:off x="7661750" y="5210448"/>
              <a:ext cx="133200" cy="219936"/>
              <a:chOff x="6724458" y="3104752"/>
              <a:chExt cx="133200" cy="219936"/>
            </a:xfrm>
          </p:grpSpPr>
          <p:sp>
            <p:nvSpPr>
              <p:cNvPr id="2616" name="Textfeld 2615">
                <a:extLst>
                  <a:ext uri="{FF2B5EF4-FFF2-40B4-BE49-F238E27FC236}">
                    <a16:creationId xmlns:a16="http://schemas.microsoft.com/office/drawing/2014/main" id="{3518DF98-EF63-870D-5A88-F53D05FC850C}"/>
                  </a:ext>
                </a:extLst>
              </p:cNvPr>
              <p:cNvSpPr txBox="1"/>
              <p:nvPr/>
            </p:nvSpPr>
            <p:spPr>
              <a:xfrm>
                <a:off x="6724458" y="329050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17" name="Textfeld 2616">
                <a:extLst>
                  <a:ext uri="{FF2B5EF4-FFF2-40B4-BE49-F238E27FC236}">
                    <a16:creationId xmlns:a16="http://schemas.microsoft.com/office/drawing/2014/main" id="{C63014FE-65DA-AD86-E70D-984B90CEC5FB}"/>
                  </a:ext>
                </a:extLst>
              </p:cNvPr>
              <p:cNvSpPr txBox="1"/>
              <p:nvPr/>
            </p:nvSpPr>
            <p:spPr>
              <a:xfrm>
                <a:off x="6724458" y="3104752"/>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grpSp>
          <p:nvGrpSpPr>
            <p:cNvPr id="2606" name="Gruppieren 2605">
              <a:extLst>
                <a:ext uri="{FF2B5EF4-FFF2-40B4-BE49-F238E27FC236}">
                  <a16:creationId xmlns:a16="http://schemas.microsoft.com/office/drawing/2014/main" id="{1AB4A16B-79E0-BB95-715F-074D027FD1E5}"/>
                </a:ext>
              </a:extLst>
            </p:cNvPr>
            <p:cNvGrpSpPr/>
            <p:nvPr/>
          </p:nvGrpSpPr>
          <p:grpSpPr>
            <a:xfrm>
              <a:off x="7802545" y="5178786"/>
              <a:ext cx="133200" cy="235897"/>
              <a:chOff x="6724458" y="3100481"/>
              <a:chExt cx="133200" cy="235897"/>
            </a:xfrm>
          </p:grpSpPr>
          <p:sp>
            <p:nvSpPr>
              <p:cNvPr id="2614" name="Textfeld 2613">
                <a:extLst>
                  <a:ext uri="{FF2B5EF4-FFF2-40B4-BE49-F238E27FC236}">
                    <a16:creationId xmlns:a16="http://schemas.microsoft.com/office/drawing/2014/main" id="{3CF6ED50-280F-B818-3F22-39AD40B96CD1}"/>
                  </a:ext>
                </a:extLst>
              </p:cNvPr>
              <p:cNvSpPr txBox="1"/>
              <p:nvPr/>
            </p:nvSpPr>
            <p:spPr>
              <a:xfrm>
                <a:off x="6724458" y="3302194"/>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15" name="Textfeld 2614">
                <a:extLst>
                  <a:ext uri="{FF2B5EF4-FFF2-40B4-BE49-F238E27FC236}">
                    <a16:creationId xmlns:a16="http://schemas.microsoft.com/office/drawing/2014/main" id="{7BBDBB4E-A3CD-54CD-825A-482770020107}"/>
                  </a:ext>
                </a:extLst>
              </p:cNvPr>
              <p:cNvSpPr txBox="1"/>
              <p:nvPr/>
            </p:nvSpPr>
            <p:spPr>
              <a:xfrm>
                <a:off x="6724458" y="3100481"/>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2612" name="Textfeld 2611">
              <a:extLst>
                <a:ext uri="{FF2B5EF4-FFF2-40B4-BE49-F238E27FC236}">
                  <a16:creationId xmlns:a16="http://schemas.microsoft.com/office/drawing/2014/main" id="{DFB5C67A-CA7D-1972-0D56-6D071E6229C6}"/>
                </a:ext>
              </a:extLst>
            </p:cNvPr>
            <p:cNvSpPr txBox="1"/>
            <p:nvPr/>
          </p:nvSpPr>
          <p:spPr>
            <a:xfrm>
              <a:off x="7935844" y="541217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2608" name="Gruppieren 2607">
              <a:extLst>
                <a:ext uri="{FF2B5EF4-FFF2-40B4-BE49-F238E27FC236}">
                  <a16:creationId xmlns:a16="http://schemas.microsoft.com/office/drawing/2014/main" id="{B6828363-FD34-ECE9-61AA-1CD5AD61768C}"/>
                </a:ext>
              </a:extLst>
            </p:cNvPr>
            <p:cNvGrpSpPr/>
            <p:nvPr/>
          </p:nvGrpSpPr>
          <p:grpSpPr>
            <a:xfrm>
              <a:off x="8072891" y="5200749"/>
              <a:ext cx="133200" cy="208400"/>
              <a:chOff x="6724458" y="3177226"/>
              <a:chExt cx="133200" cy="208400"/>
            </a:xfrm>
          </p:grpSpPr>
          <p:sp>
            <p:nvSpPr>
              <p:cNvPr id="2610" name="Textfeld 2609">
                <a:extLst>
                  <a:ext uri="{FF2B5EF4-FFF2-40B4-BE49-F238E27FC236}">
                    <a16:creationId xmlns:a16="http://schemas.microsoft.com/office/drawing/2014/main" id="{D6925AC1-126E-BB6C-83EC-0E1D148CE686}"/>
                  </a:ext>
                </a:extLst>
              </p:cNvPr>
              <p:cNvSpPr txBox="1"/>
              <p:nvPr/>
            </p:nvSpPr>
            <p:spPr>
              <a:xfrm>
                <a:off x="6724458" y="3351442"/>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001965"/>
                    </a:solidFill>
                  </a:rPr>
                  <a:t>**</a:t>
                </a:r>
                <a:endParaRPr kumimoji="0" lang="en-US" sz="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611" name="Textfeld 2610">
                <a:extLst>
                  <a:ext uri="{FF2B5EF4-FFF2-40B4-BE49-F238E27FC236}">
                    <a16:creationId xmlns:a16="http://schemas.microsoft.com/office/drawing/2014/main" id="{99A26EBF-1649-E01D-869A-5BBE57EB7275}"/>
                  </a:ext>
                </a:extLst>
              </p:cNvPr>
              <p:cNvSpPr txBox="1"/>
              <p:nvPr/>
            </p:nvSpPr>
            <p:spPr>
              <a:xfrm>
                <a:off x="6724458" y="3177226"/>
                <a:ext cx="133200" cy="34184"/>
              </a:xfrm>
              <a:prstGeom prst="rect">
                <a:avLst/>
              </a:prstGeom>
              <a:solidFill>
                <a:schemeClr val="bg1"/>
              </a:solidFill>
            </p:spPr>
            <p:txBody>
              <a:bodyPr wrap="square" lIns="0" tIns="0" rIns="0" bIns="0" rtlCol="0" anchor="ctr" anchorCtr="0">
                <a:noAutofit/>
              </a:bodyPr>
              <a:lstStyle>
                <a:defPPr>
                  <a:defRPr lang="de-DE"/>
                </a:defPPr>
                <a:lvl1pPr>
                  <a:defRPr sz="1400" b="1">
                    <a:solidFill>
                      <a:schemeClr val="tx2"/>
                    </a:solidFill>
                  </a:defRPr>
                </a:lvl1pPr>
              </a:lstStyle>
              <a:p>
                <a:pPr lvl="0" algn="ctr">
                  <a:lnSpc>
                    <a:spcPts val="1100"/>
                  </a:lnSpc>
                  <a:defRPr/>
                </a:pPr>
                <a:r>
                  <a:rPr lang="de-DE" sz="600" b="0">
                    <a:solidFill>
                      <a:srgbClr val="3B97DE"/>
                    </a:solidFill>
                  </a:rPr>
                  <a:t>*</a:t>
                </a:r>
                <a:endParaRPr kumimoji="0" lang="en-US" sz="600" b="0" i="0" u="none" strike="noStrike" kern="1200" cap="none" spc="0" normalizeH="0" baseline="0" noProof="0">
                  <a:ln>
                    <a:noFill/>
                  </a:ln>
                  <a:solidFill>
                    <a:srgbClr val="3B97DE"/>
                  </a:solidFill>
                  <a:effectLst/>
                  <a:uLnTx/>
                  <a:uFillTx/>
                  <a:latin typeface="Apis For Office"/>
                  <a:ea typeface="+mn-ea"/>
                  <a:cs typeface="+mn-cs"/>
                </a:endParaRPr>
              </a:p>
            </p:txBody>
          </p:sp>
        </p:grpSp>
        <p:sp>
          <p:nvSpPr>
            <p:cNvPr id="1732" name="Oval 1731">
              <a:extLst>
                <a:ext uri="{FF2B5EF4-FFF2-40B4-BE49-F238E27FC236}">
                  <a16:creationId xmlns:a16="http://schemas.microsoft.com/office/drawing/2014/main" id="{32A201BE-7D29-D471-3337-7774E79ED651}"/>
                </a:ext>
              </a:extLst>
            </p:cNvPr>
            <p:cNvSpPr/>
            <p:nvPr/>
          </p:nvSpPr>
          <p:spPr>
            <a:xfrm flipV="1">
              <a:off x="8256635" y="518466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634" name="Textfeld 2633">
              <a:extLst>
                <a:ext uri="{FF2B5EF4-FFF2-40B4-BE49-F238E27FC236}">
                  <a16:creationId xmlns:a16="http://schemas.microsoft.com/office/drawing/2014/main" id="{B2AA85FA-B8B1-DAFA-6E88-AD2D3D59762A}"/>
                </a:ext>
              </a:extLst>
            </p:cNvPr>
            <p:cNvSpPr txBox="1"/>
            <p:nvPr/>
          </p:nvSpPr>
          <p:spPr>
            <a:xfrm>
              <a:off x="6472213" y="5952312"/>
              <a:ext cx="2245525" cy="184666"/>
            </a:xfrm>
            <a:prstGeom prst="rect">
              <a:avLst/>
            </a:prstGeom>
            <a:noFill/>
          </p:spPr>
          <p:txBody>
            <a:bodyPr wrap="square">
              <a:spAutoFit/>
            </a:bodyPr>
            <a:lstStyle/>
            <a:p>
              <a:r>
                <a:rPr kumimoji="0" lang="de-DE" sz="600" b="0" i="0" u="none" strike="noStrike" kern="1200" cap="none" spc="0" normalizeH="0" baseline="0" noProof="0">
                  <a:ln>
                    <a:noFill/>
                  </a:ln>
                  <a:solidFill>
                    <a:srgbClr val="939AA7"/>
                  </a:solidFill>
                  <a:effectLst/>
                  <a:uLnTx/>
                  <a:uFillTx/>
                  <a:latin typeface="Apis For Office"/>
                  <a:ea typeface="+mn-ea"/>
                  <a:cs typeface="+mn-cs"/>
                </a:rPr>
                <a:t>*p&lt;0,05, **p&lt;0,01, ***p&lt;0,001, </a:t>
              </a:r>
              <a:r>
                <a:rPr lang="de-DE" sz="600">
                  <a:solidFill>
                    <a:srgbClr val="939AA7"/>
                  </a:solidFill>
                  <a:latin typeface="Apis For Office"/>
                </a:rPr>
                <a:t>verglichen mit Placebo </a:t>
              </a:r>
              <a:r>
                <a:rPr kumimoji="0" lang="de-DE" sz="600" b="0" i="0" u="none" strike="noStrike" kern="1200" cap="none" spc="0" normalizeH="0" baseline="0" noProof="0">
                  <a:ln>
                    <a:noFill/>
                  </a:ln>
                  <a:solidFill>
                    <a:srgbClr val="939AA7"/>
                  </a:solidFill>
                  <a:effectLst/>
                  <a:uLnTx/>
                  <a:uFillTx/>
                  <a:latin typeface="Apis For Office"/>
                  <a:ea typeface="+mn-ea"/>
                  <a:cs typeface="+mn-cs"/>
                </a:rPr>
                <a:t>(MMRM)</a:t>
              </a:r>
              <a:endParaRPr lang="de-DE" sz="1200"/>
            </a:p>
          </p:txBody>
        </p:sp>
      </p:grpSp>
      <p:grpSp>
        <p:nvGrpSpPr>
          <p:cNvPr id="1785" name="Gruppieren 1784">
            <a:extLst>
              <a:ext uri="{FF2B5EF4-FFF2-40B4-BE49-F238E27FC236}">
                <a16:creationId xmlns:a16="http://schemas.microsoft.com/office/drawing/2014/main" id="{874D590D-D962-EFF8-5E77-BF1ECEE9A0AF}"/>
              </a:ext>
            </a:extLst>
          </p:cNvPr>
          <p:cNvGrpSpPr/>
          <p:nvPr/>
        </p:nvGrpSpPr>
        <p:grpSpPr>
          <a:xfrm>
            <a:off x="1336696" y="4320923"/>
            <a:ext cx="1903021" cy="1450029"/>
            <a:chOff x="838985" y="4385308"/>
            <a:chExt cx="1903021" cy="1450029"/>
          </a:xfrm>
        </p:grpSpPr>
        <p:cxnSp>
          <p:nvCxnSpPr>
            <p:cNvPr id="1134" name="Gerade Verbindung 1133">
              <a:extLst>
                <a:ext uri="{FF2B5EF4-FFF2-40B4-BE49-F238E27FC236}">
                  <a16:creationId xmlns:a16="http://schemas.microsoft.com/office/drawing/2014/main" id="{AD373805-1C36-EDF8-A962-4BCD7FF3DBA3}"/>
                </a:ext>
              </a:extLst>
            </p:cNvPr>
            <p:cNvCxnSpPr>
              <a:cxnSpLocks/>
            </p:cNvCxnSpPr>
            <p:nvPr/>
          </p:nvCxnSpPr>
          <p:spPr>
            <a:xfrm flipV="1">
              <a:off x="1129553" y="4862456"/>
              <a:ext cx="78889" cy="717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8" name="Gerade Verbindung 1457">
              <a:extLst>
                <a:ext uri="{FF2B5EF4-FFF2-40B4-BE49-F238E27FC236}">
                  <a16:creationId xmlns:a16="http://schemas.microsoft.com/office/drawing/2014/main" id="{6FB47138-FF4D-C8C8-4257-309151C5B00F}"/>
                </a:ext>
              </a:extLst>
            </p:cNvPr>
            <p:cNvCxnSpPr>
              <a:cxnSpLocks/>
            </p:cNvCxnSpPr>
            <p:nvPr/>
          </p:nvCxnSpPr>
          <p:spPr>
            <a:xfrm>
              <a:off x="1072179" y="4726193"/>
              <a:ext cx="57374" cy="14702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1" name="Gerade Verbindung 1460">
              <a:extLst>
                <a:ext uri="{FF2B5EF4-FFF2-40B4-BE49-F238E27FC236}">
                  <a16:creationId xmlns:a16="http://schemas.microsoft.com/office/drawing/2014/main" id="{62577C65-259C-BE6C-8C9A-EB1F5413C254}"/>
                </a:ext>
              </a:extLst>
            </p:cNvPr>
            <p:cNvCxnSpPr>
              <a:cxnSpLocks/>
            </p:cNvCxnSpPr>
            <p:nvPr/>
          </p:nvCxnSpPr>
          <p:spPr>
            <a:xfrm>
              <a:off x="1204856" y="4866042"/>
              <a:ext cx="132678" cy="9323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4" name="Gerade Verbindung 1463">
              <a:extLst>
                <a:ext uri="{FF2B5EF4-FFF2-40B4-BE49-F238E27FC236}">
                  <a16:creationId xmlns:a16="http://schemas.microsoft.com/office/drawing/2014/main" id="{2A2BF2D9-6E5B-DAB9-35E4-94E047BF5EB7}"/>
                </a:ext>
              </a:extLst>
            </p:cNvPr>
            <p:cNvCxnSpPr>
              <a:cxnSpLocks/>
            </p:cNvCxnSpPr>
            <p:nvPr/>
          </p:nvCxnSpPr>
          <p:spPr>
            <a:xfrm flipV="1">
              <a:off x="1337534" y="4912659"/>
              <a:ext cx="139850" cy="502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7" name="Gerade Verbindung 1466">
              <a:extLst>
                <a:ext uri="{FF2B5EF4-FFF2-40B4-BE49-F238E27FC236}">
                  <a16:creationId xmlns:a16="http://schemas.microsoft.com/office/drawing/2014/main" id="{E81D0557-9E36-3503-C907-CD192E9B3A10}"/>
                </a:ext>
              </a:extLst>
            </p:cNvPr>
            <p:cNvCxnSpPr>
              <a:cxnSpLocks/>
            </p:cNvCxnSpPr>
            <p:nvPr/>
          </p:nvCxnSpPr>
          <p:spPr>
            <a:xfrm>
              <a:off x="1473798" y="4909073"/>
              <a:ext cx="136263" cy="7888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0" name="Gerade Verbindung 1469">
              <a:extLst>
                <a:ext uri="{FF2B5EF4-FFF2-40B4-BE49-F238E27FC236}">
                  <a16:creationId xmlns:a16="http://schemas.microsoft.com/office/drawing/2014/main" id="{64CC858A-0B37-A5CB-A975-7AC72E2F2660}"/>
                </a:ext>
              </a:extLst>
            </p:cNvPr>
            <p:cNvCxnSpPr>
              <a:cxnSpLocks/>
            </p:cNvCxnSpPr>
            <p:nvPr/>
          </p:nvCxnSpPr>
          <p:spPr>
            <a:xfrm flipV="1">
              <a:off x="1602889" y="4955689"/>
              <a:ext cx="139850" cy="3227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7" name="Gerade Verbindung 1536">
              <a:extLst>
                <a:ext uri="{FF2B5EF4-FFF2-40B4-BE49-F238E27FC236}">
                  <a16:creationId xmlns:a16="http://schemas.microsoft.com/office/drawing/2014/main" id="{A561E237-6071-7417-0786-386B41BAA48B}"/>
                </a:ext>
              </a:extLst>
            </p:cNvPr>
            <p:cNvCxnSpPr>
              <a:cxnSpLocks/>
            </p:cNvCxnSpPr>
            <p:nvPr/>
          </p:nvCxnSpPr>
          <p:spPr>
            <a:xfrm>
              <a:off x="1746325" y="4962861"/>
              <a:ext cx="139849" cy="2510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57" name="Gerade Verbindung 1556">
              <a:extLst>
                <a:ext uri="{FF2B5EF4-FFF2-40B4-BE49-F238E27FC236}">
                  <a16:creationId xmlns:a16="http://schemas.microsoft.com/office/drawing/2014/main" id="{DAEF9D54-A50B-7D18-CB61-14F81B5B5848}"/>
                </a:ext>
              </a:extLst>
            </p:cNvPr>
            <p:cNvCxnSpPr>
              <a:cxnSpLocks/>
            </p:cNvCxnSpPr>
            <p:nvPr/>
          </p:nvCxnSpPr>
          <p:spPr>
            <a:xfrm flipV="1">
              <a:off x="1882588" y="4955689"/>
              <a:ext cx="272527" cy="251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6" name="Gerade Verbindung 1565">
              <a:extLst>
                <a:ext uri="{FF2B5EF4-FFF2-40B4-BE49-F238E27FC236}">
                  <a16:creationId xmlns:a16="http://schemas.microsoft.com/office/drawing/2014/main" id="{69B7B45E-E09A-0A6A-7D8E-3DEA4E3DC6F6}"/>
                </a:ext>
              </a:extLst>
            </p:cNvPr>
            <p:cNvCxnSpPr>
              <a:cxnSpLocks/>
            </p:cNvCxnSpPr>
            <p:nvPr/>
          </p:nvCxnSpPr>
          <p:spPr>
            <a:xfrm>
              <a:off x="2155115" y="4959275"/>
              <a:ext cx="279699" cy="5737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3" name="Gerade Verbindung 1572">
              <a:extLst>
                <a:ext uri="{FF2B5EF4-FFF2-40B4-BE49-F238E27FC236}">
                  <a16:creationId xmlns:a16="http://schemas.microsoft.com/office/drawing/2014/main" id="{2AB5BCFD-13EF-8D3F-650A-AB6FD1CF10FF}"/>
                </a:ext>
              </a:extLst>
            </p:cNvPr>
            <p:cNvCxnSpPr>
              <a:cxnSpLocks/>
            </p:cNvCxnSpPr>
            <p:nvPr/>
          </p:nvCxnSpPr>
          <p:spPr>
            <a:xfrm>
              <a:off x="2427642" y="5016649"/>
              <a:ext cx="265356" cy="2510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2" name="Gerade Verbindung 1581">
              <a:extLst>
                <a:ext uri="{FF2B5EF4-FFF2-40B4-BE49-F238E27FC236}">
                  <a16:creationId xmlns:a16="http://schemas.microsoft.com/office/drawing/2014/main" id="{8F4F40A7-454D-DAFF-1DC1-32E46E161956}"/>
                </a:ext>
              </a:extLst>
            </p:cNvPr>
            <p:cNvCxnSpPr>
              <a:cxnSpLocks/>
            </p:cNvCxnSpPr>
            <p:nvPr/>
          </p:nvCxnSpPr>
          <p:spPr>
            <a:xfrm>
              <a:off x="1068593" y="4726193"/>
              <a:ext cx="68132" cy="376518"/>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585" name="Gerade Verbindung 1584">
              <a:extLst>
                <a:ext uri="{FF2B5EF4-FFF2-40B4-BE49-F238E27FC236}">
                  <a16:creationId xmlns:a16="http://schemas.microsoft.com/office/drawing/2014/main" id="{F3A632A3-12DF-8BC8-904E-FEB020DAA43B}"/>
                </a:ext>
              </a:extLst>
            </p:cNvPr>
            <p:cNvCxnSpPr>
              <a:cxnSpLocks/>
            </p:cNvCxnSpPr>
            <p:nvPr/>
          </p:nvCxnSpPr>
          <p:spPr>
            <a:xfrm>
              <a:off x="1136725" y="5095539"/>
              <a:ext cx="64546" cy="114748"/>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588" name="Gerade Verbindung 1587">
              <a:extLst>
                <a:ext uri="{FF2B5EF4-FFF2-40B4-BE49-F238E27FC236}">
                  <a16:creationId xmlns:a16="http://schemas.microsoft.com/office/drawing/2014/main" id="{820900ED-F1C4-124B-4F83-63E3BE7D7AF4}"/>
                </a:ext>
              </a:extLst>
            </p:cNvPr>
            <p:cNvCxnSpPr>
              <a:cxnSpLocks/>
            </p:cNvCxnSpPr>
            <p:nvPr/>
          </p:nvCxnSpPr>
          <p:spPr>
            <a:xfrm>
              <a:off x="1201271" y="5210287"/>
              <a:ext cx="136263" cy="82475"/>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591" name="Gerade Verbindung 1590">
              <a:extLst>
                <a:ext uri="{FF2B5EF4-FFF2-40B4-BE49-F238E27FC236}">
                  <a16:creationId xmlns:a16="http://schemas.microsoft.com/office/drawing/2014/main" id="{740380BF-7E1B-983C-1316-FE1A6835723D}"/>
                </a:ext>
              </a:extLst>
            </p:cNvPr>
            <p:cNvCxnSpPr>
              <a:cxnSpLocks/>
            </p:cNvCxnSpPr>
            <p:nvPr/>
          </p:nvCxnSpPr>
          <p:spPr>
            <a:xfrm flipV="1">
              <a:off x="1333948" y="5238974"/>
              <a:ext cx="136264" cy="5020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594" name="Gerade Verbindung 1593">
              <a:extLst>
                <a:ext uri="{FF2B5EF4-FFF2-40B4-BE49-F238E27FC236}">
                  <a16:creationId xmlns:a16="http://schemas.microsoft.com/office/drawing/2014/main" id="{FE2FB359-4BEB-513C-9C65-C0D79DDBB936}"/>
                </a:ext>
              </a:extLst>
            </p:cNvPr>
            <p:cNvCxnSpPr>
              <a:cxnSpLocks/>
            </p:cNvCxnSpPr>
            <p:nvPr/>
          </p:nvCxnSpPr>
          <p:spPr>
            <a:xfrm>
              <a:off x="1473798" y="5235388"/>
              <a:ext cx="136263" cy="21516"/>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740" name="Gerade Verbindung 1739">
              <a:extLst>
                <a:ext uri="{FF2B5EF4-FFF2-40B4-BE49-F238E27FC236}">
                  <a16:creationId xmlns:a16="http://schemas.microsoft.com/office/drawing/2014/main" id="{40C76EF0-3DF0-5932-FB76-3C8815857621}"/>
                </a:ext>
              </a:extLst>
            </p:cNvPr>
            <p:cNvCxnSpPr>
              <a:cxnSpLocks/>
            </p:cNvCxnSpPr>
            <p:nvPr/>
          </p:nvCxnSpPr>
          <p:spPr>
            <a:xfrm>
              <a:off x="1602889" y="5253318"/>
              <a:ext cx="139850" cy="7171"/>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743" name="Gerade Verbindung 1742">
              <a:extLst>
                <a:ext uri="{FF2B5EF4-FFF2-40B4-BE49-F238E27FC236}">
                  <a16:creationId xmlns:a16="http://schemas.microsoft.com/office/drawing/2014/main" id="{4FB34625-D508-129B-5D30-32B6DC0BA6CD}"/>
                </a:ext>
              </a:extLst>
            </p:cNvPr>
            <p:cNvCxnSpPr>
              <a:cxnSpLocks/>
            </p:cNvCxnSpPr>
            <p:nvPr/>
          </p:nvCxnSpPr>
          <p:spPr>
            <a:xfrm flipV="1">
              <a:off x="1746325" y="5185186"/>
              <a:ext cx="143435" cy="71718"/>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746" name="Gerade Verbindung 1745">
              <a:extLst>
                <a:ext uri="{FF2B5EF4-FFF2-40B4-BE49-F238E27FC236}">
                  <a16:creationId xmlns:a16="http://schemas.microsoft.com/office/drawing/2014/main" id="{B92E454F-C26C-FE28-18D4-099BE85687DB}"/>
                </a:ext>
              </a:extLst>
            </p:cNvPr>
            <p:cNvCxnSpPr>
              <a:cxnSpLocks/>
            </p:cNvCxnSpPr>
            <p:nvPr/>
          </p:nvCxnSpPr>
          <p:spPr>
            <a:xfrm>
              <a:off x="1886174" y="5181600"/>
              <a:ext cx="272527" cy="717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749" name="Gerade Verbindung 1748">
              <a:extLst>
                <a:ext uri="{FF2B5EF4-FFF2-40B4-BE49-F238E27FC236}">
                  <a16:creationId xmlns:a16="http://schemas.microsoft.com/office/drawing/2014/main" id="{7BF42372-444D-A3AA-162D-2AB061858CD1}"/>
                </a:ext>
              </a:extLst>
            </p:cNvPr>
            <p:cNvCxnSpPr>
              <a:cxnSpLocks/>
            </p:cNvCxnSpPr>
            <p:nvPr/>
          </p:nvCxnSpPr>
          <p:spPr>
            <a:xfrm>
              <a:off x="2155115" y="5192358"/>
              <a:ext cx="268941" cy="7530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752" name="Gerade Verbindung 1751">
              <a:extLst>
                <a:ext uri="{FF2B5EF4-FFF2-40B4-BE49-F238E27FC236}">
                  <a16:creationId xmlns:a16="http://schemas.microsoft.com/office/drawing/2014/main" id="{384F2663-2F9D-92AE-D833-93D441A355EC}"/>
                </a:ext>
              </a:extLst>
            </p:cNvPr>
            <p:cNvCxnSpPr>
              <a:cxnSpLocks/>
            </p:cNvCxnSpPr>
            <p:nvPr/>
          </p:nvCxnSpPr>
          <p:spPr>
            <a:xfrm flipV="1">
              <a:off x="2420471" y="5124226"/>
              <a:ext cx="290456" cy="136263"/>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grpSp>
          <p:nvGrpSpPr>
            <p:cNvPr id="1455" name="Gruppieren 1454">
              <a:extLst>
                <a:ext uri="{FF2B5EF4-FFF2-40B4-BE49-F238E27FC236}">
                  <a16:creationId xmlns:a16="http://schemas.microsoft.com/office/drawing/2014/main" id="{9A931F40-C775-8C2E-7FC8-86B5B1B4CF6F}"/>
                </a:ext>
              </a:extLst>
            </p:cNvPr>
            <p:cNvGrpSpPr/>
            <p:nvPr/>
          </p:nvGrpSpPr>
          <p:grpSpPr>
            <a:xfrm>
              <a:off x="838985" y="4385308"/>
              <a:ext cx="1903021" cy="1450029"/>
              <a:chOff x="838985" y="4385308"/>
              <a:chExt cx="1903021" cy="1450029"/>
            </a:xfrm>
          </p:grpSpPr>
          <p:grpSp>
            <p:nvGrpSpPr>
              <p:cNvPr id="506" name="Gruppieren 505">
                <a:extLst>
                  <a:ext uri="{FF2B5EF4-FFF2-40B4-BE49-F238E27FC236}">
                    <a16:creationId xmlns:a16="http://schemas.microsoft.com/office/drawing/2014/main" id="{DBD47ACB-D892-F578-9BFB-EB8161936C20}"/>
                  </a:ext>
                </a:extLst>
              </p:cNvPr>
              <p:cNvGrpSpPr/>
              <p:nvPr/>
            </p:nvGrpSpPr>
            <p:grpSpPr>
              <a:xfrm>
                <a:off x="1054303" y="4703323"/>
                <a:ext cx="1577751" cy="533614"/>
                <a:chOff x="1054303" y="4703323"/>
                <a:chExt cx="1577751" cy="533614"/>
              </a:xfrm>
            </p:grpSpPr>
            <p:grpSp>
              <p:nvGrpSpPr>
                <p:cNvPr id="2065" name="Gruppieren 2064">
                  <a:extLst>
                    <a:ext uri="{FF2B5EF4-FFF2-40B4-BE49-F238E27FC236}">
                      <a16:creationId xmlns:a16="http://schemas.microsoft.com/office/drawing/2014/main" id="{0F1AAC30-B7F5-B330-AA71-7CF498A19CB0}"/>
                    </a:ext>
                  </a:extLst>
                </p:cNvPr>
                <p:cNvGrpSpPr/>
                <p:nvPr/>
              </p:nvGrpSpPr>
              <p:grpSpPr>
                <a:xfrm>
                  <a:off x="1125082" y="4730413"/>
                  <a:ext cx="45719" cy="360000"/>
                  <a:chOff x="6870520" y="3326249"/>
                  <a:chExt cx="45719" cy="439200"/>
                </a:xfrm>
              </p:grpSpPr>
              <p:cxnSp>
                <p:nvCxnSpPr>
                  <p:cNvPr id="2066" name="Gerade Verbindung 2065">
                    <a:extLst>
                      <a:ext uri="{FF2B5EF4-FFF2-40B4-BE49-F238E27FC236}">
                        <a16:creationId xmlns:a16="http://schemas.microsoft.com/office/drawing/2014/main" id="{4C5AD114-FD6F-69DC-E145-CC03B3A46D8A}"/>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7" name="Gerade Verbindung 2066">
                    <a:extLst>
                      <a:ext uri="{FF2B5EF4-FFF2-40B4-BE49-F238E27FC236}">
                        <a16:creationId xmlns:a16="http://schemas.microsoft.com/office/drawing/2014/main" id="{4BF1B785-3CC5-B546-F870-39C7E14B9D46}"/>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8" name="Gerade Verbindung 2067">
                    <a:extLst>
                      <a:ext uri="{FF2B5EF4-FFF2-40B4-BE49-F238E27FC236}">
                        <a16:creationId xmlns:a16="http://schemas.microsoft.com/office/drawing/2014/main" id="{E4751E60-2B7E-54EF-FCC8-1DE8421AA50C}"/>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070" name="Gruppieren 2069">
                  <a:extLst>
                    <a:ext uri="{FF2B5EF4-FFF2-40B4-BE49-F238E27FC236}">
                      <a16:creationId xmlns:a16="http://schemas.microsoft.com/office/drawing/2014/main" id="{02F4C841-27EC-4FF1-27E1-760215733879}"/>
                    </a:ext>
                  </a:extLst>
                </p:cNvPr>
                <p:cNvGrpSpPr/>
                <p:nvPr/>
              </p:nvGrpSpPr>
              <p:grpSpPr>
                <a:xfrm>
                  <a:off x="1393426" y="4730414"/>
                  <a:ext cx="45719" cy="338400"/>
                  <a:chOff x="7141333" y="3201575"/>
                  <a:chExt cx="45719" cy="468000"/>
                </a:xfrm>
              </p:grpSpPr>
              <p:cxnSp>
                <p:nvCxnSpPr>
                  <p:cNvPr id="2071" name="Gerade Verbindung 2070">
                    <a:extLst>
                      <a:ext uri="{FF2B5EF4-FFF2-40B4-BE49-F238E27FC236}">
                        <a16:creationId xmlns:a16="http://schemas.microsoft.com/office/drawing/2014/main" id="{75B9EB93-3837-AB8B-A160-90281B4FBE1B}"/>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2" name="Gerade Verbindung 2071">
                    <a:extLst>
                      <a:ext uri="{FF2B5EF4-FFF2-40B4-BE49-F238E27FC236}">
                        <a16:creationId xmlns:a16="http://schemas.microsoft.com/office/drawing/2014/main" id="{DB7BC91B-5CBF-15DD-967E-8A28A6BE6FFA}"/>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4" name="Gerade Verbindung 2073">
                    <a:extLst>
                      <a:ext uri="{FF2B5EF4-FFF2-40B4-BE49-F238E27FC236}">
                        <a16:creationId xmlns:a16="http://schemas.microsoft.com/office/drawing/2014/main" id="{612DD53B-4A20-136C-117B-210F3B68B48E}"/>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88" name="Gruppieren 2287">
                  <a:extLst>
                    <a:ext uri="{FF2B5EF4-FFF2-40B4-BE49-F238E27FC236}">
                      <a16:creationId xmlns:a16="http://schemas.microsoft.com/office/drawing/2014/main" id="{CC268C0B-5508-8C41-C3C7-CEAC987B12DF}"/>
                    </a:ext>
                  </a:extLst>
                </p:cNvPr>
                <p:cNvGrpSpPr/>
                <p:nvPr/>
              </p:nvGrpSpPr>
              <p:grpSpPr>
                <a:xfrm>
                  <a:off x="2609194" y="4840937"/>
                  <a:ext cx="22860" cy="396000"/>
                  <a:chOff x="8354461" y="3447206"/>
                  <a:chExt cx="22860" cy="166752"/>
                </a:xfrm>
              </p:grpSpPr>
              <p:cxnSp>
                <p:nvCxnSpPr>
                  <p:cNvPr id="2289" name="Gerade Verbindung 2288">
                    <a:extLst>
                      <a:ext uri="{FF2B5EF4-FFF2-40B4-BE49-F238E27FC236}">
                        <a16:creationId xmlns:a16="http://schemas.microsoft.com/office/drawing/2014/main" id="{C122D23C-8F0F-888A-8699-074F0193F9A0}"/>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0" name="Gerade Verbindung 2289">
                    <a:extLst>
                      <a:ext uri="{FF2B5EF4-FFF2-40B4-BE49-F238E27FC236}">
                        <a16:creationId xmlns:a16="http://schemas.microsoft.com/office/drawing/2014/main" id="{22DA6A4A-BC1B-D431-2BCD-456309DC6517}"/>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1" name="Gerade Verbindung 2290">
                    <a:extLst>
                      <a:ext uri="{FF2B5EF4-FFF2-40B4-BE49-F238E27FC236}">
                        <a16:creationId xmlns:a16="http://schemas.microsoft.com/office/drawing/2014/main" id="{A6ED7A83-CA92-8F74-E385-EB30E58B1143}"/>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92" name="Gruppieren 2291">
                  <a:extLst>
                    <a:ext uri="{FF2B5EF4-FFF2-40B4-BE49-F238E27FC236}">
                      <a16:creationId xmlns:a16="http://schemas.microsoft.com/office/drawing/2014/main" id="{652C20D6-8AC4-CC4B-E616-452041E39D5D}"/>
                    </a:ext>
                  </a:extLst>
                </p:cNvPr>
                <p:cNvGrpSpPr/>
                <p:nvPr/>
              </p:nvGrpSpPr>
              <p:grpSpPr>
                <a:xfrm>
                  <a:off x="1526952" y="4819900"/>
                  <a:ext cx="45719" cy="331200"/>
                  <a:chOff x="7357683" y="4539953"/>
                  <a:chExt cx="45719" cy="166752"/>
                </a:xfrm>
              </p:grpSpPr>
              <p:cxnSp>
                <p:nvCxnSpPr>
                  <p:cNvPr id="2293" name="Gerade Verbindung 2292">
                    <a:extLst>
                      <a:ext uri="{FF2B5EF4-FFF2-40B4-BE49-F238E27FC236}">
                        <a16:creationId xmlns:a16="http://schemas.microsoft.com/office/drawing/2014/main" id="{88FA2B9D-33D3-E85A-9B0E-B0E0A3E9273E}"/>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4" name="Gerade Verbindung 2293">
                    <a:extLst>
                      <a:ext uri="{FF2B5EF4-FFF2-40B4-BE49-F238E27FC236}">
                        <a16:creationId xmlns:a16="http://schemas.microsoft.com/office/drawing/2014/main" id="{0876A1BC-5F73-5745-3D27-7FBA7B23E5D0}"/>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5" name="Gerade Verbindung 2294">
                    <a:extLst>
                      <a:ext uri="{FF2B5EF4-FFF2-40B4-BE49-F238E27FC236}">
                        <a16:creationId xmlns:a16="http://schemas.microsoft.com/office/drawing/2014/main" id="{C0A9B987-DE30-496C-25C3-EA11F216CC54}"/>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96" name="Gruppieren 2295">
                  <a:extLst>
                    <a:ext uri="{FF2B5EF4-FFF2-40B4-BE49-F238E27FC236}">
                      <a16:creationId xmlns:a16="http://schemas.microsoft.com/office/drawing/2014/main" id="{F81510D8-67A3-D358-102D-FD245A162735}"/>
                    </a:ext>
                  </a:extLst>
                </p:cNvPr>
                <p:cNvGrpSpPr/>
                <p:nvPr/>
              </p:nvGrpSpPr>
              <p:grpSpPr>
                <a:xfrm>
                  <a:off x="1795992" y="4819335"/>
                  <a:ext cx="45719" cy="360000"/>
                  <a:chOff x="7541436" y="4587909"/>
                  <a:chExt cx="45719" cy="166752"/>
                </a:xfrm>
              </p:grpSpPr>
              <p:cxnSp>
                <p:nvCxnSpPr>
                  <p:cNvPr id="2297" name="Gerade Verbindung 2296">
                    <a:extLst>
                      <a:ext uri="{FF2B5EF4-FFF2-40B4-BE49-F238E27FC236}">
                        <a16:creationId xmlns:a16="http://schemas.microsoft.com/office/drawing/2014/main" id="{FEEC3C88-771F-FA8B-F638-B8F7384AA06F}"/>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8" name="Gerade Verbindung 2297">
                    <a:extLst>
                      <a:ext uri="{FF2B5EF4-FFF2-40B4-BE49-F238E27FC236}">
                        <a16:creationId xmlns:a16="http://schemas.microsoft.com/office/drawing/2014/main" id="{4232DE7F-CCF4-A52B-0B8C-B24DD3FAD014}"/>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9" name="Gerade Verbindung 2298">
                    <a:extLst>
                      <a:ext uri="{FF2B5EF4-FFF2-40B4-BE49-F238E27FC236}">
                        <a16:creationId xmlns:a16="http://schemas.microsoft.com/office/drawing/2014/main" id="{D629E8BA-C90D-CFFA-1E26-8AB125E64261}"/>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300" name="Gruppieren 2299">
                  <a:extLst>
                    <a:ext uri="{FF2B5EF4-FFF2-40B4-BE49-F238E27FC236}">
                      <a16:creationId xmlns:a16="http://schemas.microsoft.com/office/drawing/2014/main" id="{05973CDC-2AFF-F450-2C7A-5E70831923FD}"/>
                    </a:ext>
                  </a:extLst>
                </p:cNvPr>
                <p:cNvGrpSpPr/>
                <p:nvPr/>
              </p:nvGrpSpPr>
              <p:grpSpPr>
                <a:xfrm>
                  <a:off x="1054303" y="4703323"/>
                  <a:ext cx="45719" cy="324000"/>
                  <a:chOff x="6870520" y="3326249"/>
                  <a:chExt cx="45719" cy="439200"/>
                </a:xfrm>
              </p:grpSpPr>
              <p:cxnSp>
                <p:nvCxnSpPr>
                  <p:cNvPr id="2301" name="Gerade Verbindung 2300">
                    <a:extLst>
                      <a:ext uri="{FF2B5EF4-FFF2-40B4-BE49-F238E27FC236}">
                        <a16:creationId xmlns:a16="http://schemas.microsoft.com/office/drawing/2014/main" id="{A9141E5E-257B-590F-4F25-2ABF4CCF033C}"/>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02" name="Gerade Verbindung 2301">
                    <a:extLst>
                      <a:ext uri="{FF2B5EF4-FFF2-40B4-BE49-F238E27FC236}">
                        <a16:creationId xmlns:a16="http://schemas.microsoft.com/office/drawing/2014/main" id="{52FD1128-07E7-99A0-90C7-37C880464FBE}"/>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03" name="Gerade Verbindung 2302">
                    <a:extLst>
                      <a:ext uri="{FF2B5EF4-FFF2-40B4-BE49-F238E27FC236}">
                        <a16:creationId xmlns:a16="http://schemas.microsoft.com/office/drawing/2014/main" id="{80BE5625-3BC2-A7A5-10BC-51A9503B5396}"/>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48" name="Gruppieren 447">
                  <a:extLst>
                    <a:ext uri="{FF2B5EF4-FFF2-40B4-BE49-F238E27FC236}">
                      <a16:creationId xmlns:a16="http://schemas.microsoft.com/office/drawing/2014/main" id="{3258631C-2523-19B8-0E03-4655AE11C78F}"/>
                    </a:ext>
                  </a:extLst>
                </p:cNvPr>
                <p:cNvGrpSpPr/>
                <p:nvPr/>
              </p:nvGrpSpPr>
              <p:grpSpPr>
                <a:xfrm>
                  <a:off x="1258173" y="4815749"/>
                  <a:ext cx="45719" cy="396000"/>
                  <a:chOff x="7141333" y="3201575"/>
                  <a:chExt cx="45719" cy="468000"/>
                </a:xfrm>
              </p:grpSpPr>
              <p:cxnSp>
                <p:nvCxnSpPr>
                  <p:cNvPr id="449" name="Gerade Verbindung 448">
                    <a:extLst>
                      <a:ext uri="{FF2B5EF4-FFF2-40B4-BE49-F238E27FC236}">
                        <a16:creationId xmlns:a16="http://schemas.microsoft.com/office/drawing/2014/main" id="{462FA90F-C900-BD43-F2F6-1F2090F0EB4B}"/>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8" name="Gerade Verbindung 467">
                    <a:extLst>
                      <a:ext uri="{FF2B5EF4-FFF2-40B4-BE49-F238E27FC236}">
                        <a16:creationId xmlns:a16="http://schemas.microsoft.com/office/drawing/2014/main" id="{595FE521-9774-5A7F-8595-F4A783223792}"/>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9" name="Gerade Verbindung 498">
                    <a:extLst>
                      <a:ext uri="{FF2B5EF4-FFF2-40B4-BE49-F238E27FC236}">
                        <a16:creationId xmlns:a16="http://schemas.microsoft.com/office/drawing/2014/main" id="{587DA08B-C881-7206-0838-DB15414E0012}"/>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00" name="Gruppieren 499">
                  <a:extLst>
                    <a:ext uri="{FF2B5EF4-FFF2-40B4-BE49-F238E27FC236}">
                      <a16:creationId xmlns:a16="http://schemas.microsoft.com/office/drawing/2014/main" id="{49218147-6A0F-2EC9-2821-4AE31C021B7A}"/>
                    </a:ext>
                  </a:extLst>
                </p:cNvPr>
                <p:cNvGrpSpPr/>
                <p:nvPr/>
              </p:nvGrpSpPr>
              <p:grpSpPr>
                <a:xfrm>
                  <a:off x="1662205" y="4786900"/>
                  <a:ext cx="45719" cy="342000"/>
                  <a:chOff x="7357683" y="4539953"/>
                  <a:chExt cx="45719" cy="166752"/>
                </a:xfrm>
              </p:grpSpPr>
              <p:cxnSp>
                <p:nvCxnSpPr>
                  <p:cNvPr id="501" name="Gerade Verbindung 500">
                    <a:extLst>
                      <a:ext uri="{FF2B5EF4-FFF2-40B4-BE49-F238E27FC236}">
                        <a16:creationId xmlns:a16="http://schemas.microsoft.com/office/drawing/2014/main" id="{7039E317-B8E6-70C2-D02B-5DE965FFFF86}"/>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2" name="Gerade Verbindung 501">
                    <a:extLst>
                      <a:ext uri="{FF2B5EF4-FFF2-40B4-BE49-F238E27FC236}">
                        <a16:creationId xmlns:a16="http://schemas.microsoft.com/office/drawing/2014/main" id="{6B174702-AAD2-BD04-423A-1C552E05381E}"/>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3" name="Gerade Verbindung 502">
                    <a:extLst>
                      <a:ext uri="{FF2B5EF4-FFF2-40B4-BE49-F238E27FC236}">
                        <a16:creationId xmlns:a16="http://schemas.microsoft.com/office/drawing/2014/main" id="{BAD94848-6110-3513-E2A9-3A2540D26F30}"/>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08" name="Gruppieren 507">
                  <a:extLst>
                    <a:ext uri="{FF2B5EF4-FFF2-40B4-BE49-F238E27FC236}">
                      <a16:creationId xmlns:a16="http://schemas.microsoft.com/office/drawing/2014/main" id="{4C9176F3-C3D5-EDA6-211E-27C9CD340CF7}"/>
                    </a:ext>
                  </a:extLst>
                </p:cNvPr>
                <p:cNvGrpSpPr/>
                <p:nvPr/>
              </p:nvGrpSpPr>
              <p:grpSpPr>
                <a:xfrm>
                  <a:off x="2069560" y="4784586"/>
                  <a:ext cx="45719" cy="396000"/>
                  <a:chOff x="7541436" y="4587909"/>
                  <a:chExt cx="45719" cy="166752"/>
                </a:xfrm>
              </p:grpSpPr>
              <p:cxnSp>
                <p:nvCxnSpPr>
                  <p:cNvPr id="509" name="Gerade Verbindung 508">
                    <a:extLst>
                      <a:ext uri="{FF2B5EF4-FFF2-40B4-BE49-F238E27FC236}">
                        <a16:creationId xmlns:a16="http://schemas.microsoft.com/office/drawing/2014/main" id="{F28A0D0E-BE5F-88FC-7D8D-08EBE176AB36}"/>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0" name="Gerade Verbindung 509">
                    <a:extLst>
                      <a:ext uri="{FF2B5EF4-FFF2-40B4-BE49-F238E27FC236}">
                        <a16:creationId xmlns:a16="http://schemas.microsoft.com/office/drawing/2014/main" id="{0A443590-5256-322C-E83B-1C971C265A1B}"/>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1" name="Gerade Verbindung 510">
                    <a:extLst>
                      <a:ext uri="{FF2B5EF4-FFF2-40B4-BE49-F238E27FC236}">
                        <a16:creationId xmlns:a16="http://schemas.microsoft.com/office/drawing/2014/main" id="{C24243BD-2F3B-3835-B55A-E9288DCE29B2}"/>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68" name="Gruppieren 767">
                  <a:extLst>
                    <a:ext uri="{FF2B5EF4-FFF2-40B4-BE49-F238E27FC236}">
                      <a16:creationId xmlns:a16="http://schemas.microsoft.com/office/drawing/2014/main" id="{F4CC80B5-1FDA-3AB8-8CAA-CF973EF67A25}"/>
                    </a:ext>
                  </a:extLst>
                </p:cNvPr>
                <p:cNvGrpSpPr/>
                <p:nvPr/>
              </p:nvGrpSpPr>
              <p:grpSpPr>
                <a:xfrm>
                  <a:off x="2342529" y="4815749"/>
                  <a:ext cx="45719" cy="392400"/>
                  <a:chOff x="7541436" y="4587909"/>
                  <a:chExt cx="45719" cy="166752"/>
                </a:xfrm>
              </p:grpSpPr>
              <p:cxnSp>
                <p:nvCxnSpPr>
                  <p:cNvPr id="769" name="Gerade Verbindung 768">
                    <a:extLst>
                      <a:ext uri="{FF2B5EF4-FFF2-40B4-BE49-F238E27FC236}">
                        <a16:creationId xmlns:a16="http://schemas.microsoft.com/office/drawing/2014/main" id="{EBEFCF04-0786-CE9B-3939-08B263DB049F}"/>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0" name="Gerade Verbindung 769">
                    <a:extLst>
                      <a:ext uri="{FF2B5EF4-FFF2-40B4-BE49-F238E27FC236}">
                        <a16:creationId xmlns:a16="http://schemas.microsoft.com/office/drawing/2014/main" id="{841E9F33-D6C2-6B45-EB73-F78F5ACE3B8A}"/>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1" name="Gerade Verbindung 770">
                    <a:extLst>
                      <a:ext uri="{FF2B5EF4-FFF2-40B4-BE49-F238E27FC236}">
                        <a16:creationId xmlns:a16="http://schemas.microsoft.com/office/drawing/2014/main" id="{61468B14-BD26-7BA2-0F9F-A4E13434FA72}"/>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29" name="Gerade Verbindung 1428">
                <a:extLst>
                  <a:ext uri="{FF2B5EF4-FFF2-40B4-BE49-F238E27FC236}">
                    <a16:creationId xmlns:a16="http://schemas.microsoft.com/office/drawing/2014/main" id="{98DB200F-4917-7227-45FA-2F504D3C5B41}"/>
                  </a:ext>
                </a:extLst>
              </p:cNvPr>
              <p:cNvCxnSpPr>
                <a:cxnSpLocks/>
              </p:cNvCxnSpPr>
              <p:nvPr/>
            </p:nvCxnSpPr>
            <p:spPr>
              <a:xfrm flipH="1">
                <a:off x="1046849" y="4730414"/>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30" name="Textfeld 1429">
                <a:extLst>
                  <a:ext uri="{FF2B5EF4-FFF2-40B4-BE49-F238E27FC236}">
                    <a16:creationId xmlns:a16="http://schemas.microsoft.com/office/drawing/2014/main" id="{111AE919-3F8B-3243-F6F3-A557255FF659}"/>
                  </a:ext>
                </a:extLst>
              </p:cNvPr>
              <p:cNvSpPr txBox="1"/>
              <p:nvPr/>
            </p:nvSpPr>
            <p:spPr>
              <a:xfrm>
                <a:off x="1482992" y="5762924"/>
                <a:ext cx="952910" cy="724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err="1"/>
                  <a:t>Wochen</a:t>
                </a:r>
                <a:r>
                  <a:rPr lang="en-US"/>
                  <a:t> </a:t>
                </a:r>
                <a:r>
                  <a:rPr lang="en-US" err="1"/>
                  <a:t>seit</a:t>
                </a:r>
                <a:r>
                  <a:rPr lang="en-US"/>
                  <a:t> </a:t>
                </a:r>
                <a:r>
                  <a:rPr lang="en-US" err="1"/>
                  <a:t>Randomisierung</a:t>
                </a:r>
                <a:endParaRPr lang="en-US"/>
              </a:p>
            </p:txBody>
          </p:sp>
          <p:cxnSp>
            <p:nvCxnSpPr>
              <p:cNvPr id="1552" name="Gerade Verbindung 1551">
                <a:extLst>
                  <a:ext uri="{FF2B5EF4-FFF2-40B4-BE49-F238E27FC236}">
                    <a16:creationId xmlns:a16="http://schemas.microsoft.com/office/drawing/2014/main" id="{7367F3C0-FB13-B4A8-ABD0-CCC73D19CBF7}"/>
                  </a:ext>
                </a:extLst>
              </p:cNvPr>
              <p:cNvCxnSpPr>
                <a:cxnSpLocks/>
              </p:cNvCxnSpPr>
              <p:nvPr/>
            </p:nvCxnSpPr>
            <p:spPr>
              <a:xfrm>
                <a:off x="1071563" y="4451294"/>
                <a:ext cx="0" cy="112656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53" name="Gruppieren 1552">
                <a:extLst>
                  <a:ext uri="{FF2B5EF4-FFF2-40B4-BE49-F238E27FC236}">
                    <a16:creationId xmlns:a16="http://schemas.microsoft.com/office/drawing/2014/main" id="{2A42952A-570C-CEDA-4E64-4BEC1438858F}"/>
                  </a:ext>
                </a:extLst>
              </p:cNvPr>
              <p:cNvGrpSpPr/>
              <p:nvPr/>
            </p:nvGrpSpPr>
            <p:grpSpPr>
              <a:xfrm>
                <a:off x="838985" y="5504437"/>
                <a:ext cx="229114" cy="126125"/>
                <a:chOff x="6522683" y="4222472"/>
                <a:chExt cx="229114" cy="219130"/>
              </a:xfrm>
            </p:grpSpPr>
            <p:sp>
              <p:nvSpPr>
                <p:cNvPr id="1575" name="Textfeld 1574">
                  <a:extLst>
                    <a:ext uri="{FF2B5EF4-FFF2-40B4-BE49-F238E27FC236}">
                      <a16:creationId xmlns:a16="http://schemas.microsoft.com/office/drawing/2014/main" id="{7CA3203C-409A-470F-6088-FD722BD1053A}"/>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-0,3</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576" name="Gerade Verbindung 1575">
                  <a:extLst>
                    <a:ext uri="{FF2B5EF4-FFF2-40B4-BE49-F238E27FC236}">
                      <a16:creationId xmlns:a16="http://schemas.microsoft.com/office/drawing/2014/main" id="{55CDA16F-BEEB-F536-E5C2-FA9F09B353A0}"/>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5" name="Gruppieren 1554">
                <a:extLst>
                  <a:ext uri="{FF2B5EF4-FFF2-40B4-BE49-F238E27FC236}">
                    <a16:creationId xmlns:a16="http://schemas.microsoft.com/office/drawing/2014/main" id="{C4FD6B24-DE5C-8CD2-7697-82FFBC73D13A}"/>
                  </a:ext>
                </a:extLst>
              </p:cNvPr>
              <p:cNvGrpSpPr/>
              <p:nvPr/>
            </p:nvGrpSpPr>
            <p:grpSpPr>
              <a:xfrm>
                <a:off x="838985" y="5224654"/>
                <a:ext cx="229114" cy="126125"/>
                <a:chOff x="6522683" y="4222472"/>
                <a:chExt cx="229114" cy="219130"/>
              </a:xfrm>
            </p:grpSpPr>
            <p:sp>
              <p:nvSpPr>
                <p:cNvPr id="1571" name="Textfeld 1570">
                  <a:extLst>
                    <a:ext uri="{FF2B5EF4-FFF2-40B4-BE49-F238E27FC236}">
                      <a16:creationId xmlns:a16="http://schemas.microsoft.com/office/drawing/2014/main" id="{C080F638-0945-2095-8FCE-CDAA352E0970}"/>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572" name="Gerade Verbindung 1571">
                  <a:extLst>
                    <a:ext uri="{FF2B5EF4-FFF2-40B4-BE49-F238E27FC236}">
                      <a16:creationId xmlns:a16="http://schemas.microsoft.com/office/drawing/2014/main" id="{4F6E03EE-0AB2-0411-B09B-2450E1E6885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6" name="Gruppieren 1555">
                <a:extLst>
                  <a:ext uri="{FF2B5EF4-FFF2-40B4-BE49-F238E27FC236}">
                    <a16:creationId xmlns:a16="http://schemas.microsoft.com/office/drawing/2014/main" id="{4B66A823-3895-8861-E827-68725D61CD53}"/>
                  </a:ext>
                </a:extLst>
              </p:cNvPr>
              <p:cNvGrpSpPr/>
              <p:nvPr/>
            </p:nvGrpSpPr>
            <p:grpSpPr>
              <a:xfrm>
                <a:off x="838985" y="4944872"/>
                <a:ext cx="229114" cy="126125"/>
                <a:chOff x="6522683" y="4222472"/>
                <a:chExt cx="229114" cy="219130"/>
              </a:xfrm>
            </p:grpSpPr>
            <p:sp>
              <p:nvSpPr>
                <p:cNvPr id="1569" name="Textfeld 1568">
                  <a:extLst>
                    <a:ext uri="{FF2B5EF4-FFF2-40B4-BE49-F238E27FC236}">
                      <a16:creationId xmlns:a16="http://schemas.microsoft.com/office/drawing/2014/main" id="{6FD3377B-7963-8894-1290-A8386CD76BC1}"/>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-0,1</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570" name="Gerade Verbindung 1569">
                  <a:extLst>
                    <a:ext uri="{FF2B5EF4-FFF2-40B4-BE49-F238E27FC236}">
                      <a16:creationId xmlns:a16="http://schemas.microsoft.com/office/drawing/2014/main" id="{DF9A04A0-EB18-502D-EB6C-5FD7585BE2FF}"/>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9" name="Gruppieren 1558">
                <a:extLst>
                  <a:ext uri="{FF2B5EF4-FFF2-40B4-BE49-F238E27FC236}">
                    <a16:creationId xmlns:a16="http://schemas.microsoft.com/office/drawing/2014/main" id="{33FC8C13-A998-B31C-95A8-4A5DBD247C91}"/>
                  </a:ext>
                </a:extLst>
              </p:cNvPr>
              <p:cNvGrpSpPr/>
              <p:nvPr/>
            </p:nvGrpSpPr>
            <p:grpSpPr>
              <a:xfrm>
                <a:off x="838985" y="4665090"/>
                <a:ext cx="229114" cy="126125"/>
                <a:chOff x="6522683" y="4222472"/>
                <a:chExt cx="229114" cy="219130"/>
              </a:xfrm>
            </p:grpSpPr>
            <p:sp>
              <p:nvSpPr>
                <p:cNvPr id="1563" name="Textfeld 1562">
                  <a:extLst>
                    <a:ext uri="{FF2B5EF4-FFF2-40B4-BE49-F238E27FC236}">
                      <a16:creationId xmlns:a16="http://schemas.microsoft.com/office/drawing/2014/main" id="{B363A652-76AF-7C81-AF07-FE734B2D514A}"/>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564" name="Gerade Verbindung 1563">
                  <a:extLst>
                    <a:ext uri="{FF2B5EF4-FFF2-40B4-BE49-F238E27FC236}">
                      <a16:creationId xmlns:a16="http://schemas.microsoft.com/office/drawing/2014/main" id="{872CE75B-9EAA-E2FD-D8C5-A1CEAC541C66}"/>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0" name="Gruppieren 1559">
                <a:extLst>
                  <a:ext uri="{FF2B5EF4-FFF2-40B4-BE49-F238E27FC236}">
                    <a16:creationId xmlns:a16="http://schemas.microsoft.com/office/drawing/2014/main" id="{B4AA4E43-BC72-B117-64E3-1A6903752390}"/>
                  </a:ext>
                </a:extLst>
              </p:cNvPr>
              <p:cNvGrpSpPr/>
              <p:nvPr/>
            </p:nvGrpSpPr>
            <p:grpSpPr>
              <a:xfrm>
                <a:off x="838985" y="4385308"/>
                <a:ext cx="229114" cy="126125"/>
                <a:chOff x="6522683" y="4222472"/>
                <a:chExt cx="229114" cy="219130"/>
              </a:xfrm>
            </p:grpSpPr>
            <p:sp>
              <p:nvSpPr>
                <p:cNvPr id="1561" name="Textfeld 1560">
                  <a:extLst>
                    <a:ext uri="{FF2B5EF4-FFF2-40B4-BE49-F238E27FC236}">
                      <a16:creationId xmlns:a16="http://schemas.microsoft.com/office/drawing/2014/main" id="{7AB5116B-8BF1-C297-79E6-55C4EBFA8F96}"/>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0,1</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562" name="Gerade Verbindung 1561">
                  <a:extLst>
                    <a:ext uri="{FF2B5EF4-FFF2-40B4-BE49-F238E27FC236}">
                      <a16:creationId xmlns:a16="http://schemas.microsoft.com/office/drawing/2014/main" id="{9E1EEB62-4FDE-9DE6-9A9A-A54344AE26E5}"/>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33" name="Gruppieren 1432">
                <a:extLst>
                  <a:ext uri="{FF2B5EF4-FFF2-40B4-BE49-F238E27FC236}">
                    <a16:creationId xmlns:a16="http://schemas.microsoft.com/office/drawing/2014/main" id="{E9B9D296-3B66-53BD-CE73-011EC5F179E3}"/>
                  </a:ext>
                </a:extLst>
              </p:cNvPr>
              <p:cNvGrpSpPr/>
              <p:nvPr/>
            </p:nvGrpSpPr>
            <p:grpSpPr>
              <a:xfrm>
                <a:off x="1019190" y="5573451"/>
                <a:ext cx="1722816" cy="68368"/>
                <a:chOff x="6702888" y="4828062"/>
                <a:chExt cx="1722816" cy="118783"/>
              </a:xfrm>
            </p:grpSpPr>
            <p:sp>
              <p:nvSpPr>
                <p:cNvPr id="1539" name="Textfeld 1538">
                  <a:extLst>
                    <a:ext uri="{FF2B5EF4-FFF2-40B4-BE49-F238E27FC236}">
                      <a16:creationId xmlns:a16="http://schemas.microsoft.com/office/drawing/2014/main" id="{A96E9124-AD70-CC63-104B-138CF48F9BDB}"/>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0" name="Textfeld 1539">
                  <a:extLst>
                    <a:ext uri="{FF2B5EF4-FFF2-40B4-BE49-F238E27FC236}">
                      <a16:creationId xmlns:a16="http://schemas.microsoft.com/office/drawing/2014/main" id="{D6A6C401-E944-7FDB-A740-072C4711A17D}"/>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1" name="Textfeld 1540">
                  <a:extLst>
                    <a:ext uri="{FF2B5EF4-FFF2-40B4-BE49-F238E27FC236}">
                      <a16:creationId xmlns:a16="http://schemas.microsoft.com/office/drawing/2014/main" id="{650E0298-68A0-D3F9-F44D-43B622D1F214}"/>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16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2" name="Textfeld 1541">
                  <a:extLst>
                    <a:ext uri="{FF2B5EF4-FFF2-40B4-BE49-F238E27FC236}">
                      <a16:creationId xmlns:a16="http://schemas.microsoft.com/office/drawing/2014/main" id="{F668C622-8B10-F251-166E-BA2A9E0E0D07}"/>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24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3" name="Textfeld 1542">
                  <a:extLst>
                    <a:ext uri="{FF2B5EF4-FFF2-40B4-BE49-F238E27FC236}">
                      <a16:creationId xmlns:a16="http://schemas.microsoft.com/office/drawing/2014/main" id="{E3C3E85A-E870-74F8-3C5D-1D38DFBA8B41}"/>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4" name="Textfeld 1543">
                  <a:extLst>
                    <a:ext uri="{FF2B5EF4-FFF2-40B4-BE49-F238E27FC236}">
                      <a16:creationId xmlns:a16="http://schemas.microsoft.com/office/drawing/2014/main" id="{16A35ED9-7B78-E4C2-539D-73950343A3AC}"/>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5" name="Textfeld 1544">
                  <a:extLst>
                    <a:ext uri="{FF2B5EF4-FFF2-40B4-BE49-F238E27FC236}">
                      <a16:creationId xmlns:a16="http://schemas.microsoft.com/office/drawing/2014/main" id="{7A7F439E-6CA4-64C4-217E-B6C0D6163513}"/>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6" name="Textfeld 1545">
                  <a:extLst>
                    <a:ext uri="{FF2B5EF4-FFF2-40B4-BE49-F238E27FC236}">
                      <a16:creationId xmlns:a16="http://schemas.microsoft.com/office/drawing/2014/main" id="{4F6B2C64-A7E0-8022-4451-1186FBDB23A3}"/>
                    </a:ext>
                  </a:extLst>
                </p:cNvPr>
                <p:cNvSpPr txBox="1"/>
                <p:nvPr/>
              </p:nvSpPr>
              <p:spPr>
                <a:xfrm>
                  <a:off x="764643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56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7" name="Textfeld 1546">
                  <a:extLst>
                    <a:ext uri="{FF2B5EF4-FFF2-40B4-BE49-F238E27FC236}">
                      <a16:creationId xmlns:a16="http://schemas.microsoft.com/office/drawing/2014/main" id="{4EAC7C71-46B2-7193-BD3B-1464E76B76D9}"/>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64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8" name="Textfeld 1547">
                  <a:extLst>
                    <a:ext uri="{FF2B5EF4-FFF2-40B4-BE49-F238E27FC236}">
                      <a16:creationId xmlns:a16="http://schemas.microsoft.com/office/drawing/2014/main" id="{12EAC76B-B455-109A-71D2-7A9E198CCB7D}"/>
                    </a:ext>
                  </a:extLst>
                </p:cNvPr>
                <p:cNvSpPr txBox="1"/>
                <p:nvPr/>
              </p:nvSpPr>
              <p:spPr>
                <a:xfrm>
                  <a:off x="791601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72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49" name="Textfeld 1548">
                  <a:extLst>
                    <a:ext uri="{FF2B5EF4-FFF2-40B4-BE49-F238E27FC236}">
                      <a16:creationId xmlns:a16="http://schemas.microsoft.com/office/drawing/2014/main" id="{857D1536-D195-A118-DE8B-B77ECE480EC5}"/>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50" name="Textfeld 1549">
                  <a:extLst>
                    <a:ext uri="{FF2B5EF4-FFF2-40B4-BE49-F238E27FC236}">
                      <a16:creationId xmlns:a16="http://schemas.microsoft.com/office/drawing/2014/main" id="{36A010DA-1C6A-8CDF-67B0-D0ECC818D72F}"/>
                    </a:ext>
                  </a:extLst>
                </p:cNvPr>
                <p:cNvSpPr txBox="1"/>
                <p:nvPr/>
              </p:nvSpPr>
              <p:spPr>
                <a:xfrm>
                  <a:off x="818560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51" name="Textfeld 1550">
                  <a:extLst>
                    <a:ext uri="{FF2B5EF4-FFF2-40B4-BE49-F238E27FC236}">
                      <a16:creationId xmlns:a16="http://schemas.microsoft.com/office/drawing/2014/main" id="{EDAFE686-8462-3F3D-D8D1-48305FE7088A}"/>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96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sp>
            <p:nvSpPr>
              <p:cNvPr id="2637" name="Rechteck 2636">
                <a:extLst>
                  <a:ext uri="{FF2B5EF4-FFF2-40B4-BE49-F238E27FC236}">
                    <a16:creationId xmlns:a16="http://schemas.microsoft.com/office/drawing/2014/main" id="{42CE586C-DE6A-4A73-9BB3-DE8DE96CF9E5}"/>
                  </a:ext>
                </a:extLst>
              </p:cNvPr>
              <p:cNvSpPr/>
              <p:nvPr/>
            </p:nvSpPr>
            <p:spPr>
              <a:xfrm flipV="1">
                <a:off x="1053563" y="4712414"/>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58" name="Raute 157">
                <a:extLst>
                  <a:ext uri="{FF2B5EF4-FFF2-40B4-BE49-F238E27FC236}">
                    <a16:creationId xmlns:a16="http://schemas.microsoft.com/office/drawing/2014/main" id="{CB29C279-7562-40F9-04BB-3190AE2DA339}"/>
                  </a:ext>
                </a:extLst>
              </p:cNvPr>
              <p:cNvSpPr/>
              <p:nvPr/>
            </p:nvSpPr>
            <p:spPr>
              <a:xfrm>
                <a:off x="1110626" y="4849964"/>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59" name="Raute 158">
                <a:extLst>
                  <a:ext uri="{FF2B5EF4-FFF2-40B4-BE49-F238E27FC236}">
                    <a16:creationId xmlns:a16="http://schemas.microsoft.com/office/drawing/2014/main" id="{B1773AF8-B8BD-9763-7C6E-44AED3BC9BF9}"/>
                  </a:ext>
                </a:extLst>
              </p:cNvPr>
              <p:cNvSpPr/>
              <p:nvPr/>
            </p:nvSpPr>
            <p:spPr>
              <a:xfrm>
                <a:off x="1181990" y="484637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0" name="Raute 159">
                <a:extLst>
                  <a:ext uri="{FF2B5EF4-FFF2-40B4-BE49-F238E27FC236}">
                    <a16:creationId xmlns:a16="http://schemas.microsoft.com/office/drawing/2014/main" id="{CE2089F3-A44C-138D-3785-39251585870A}"/>
                  </a:ext>
                </a:extLst>
              </p:cNvPr>
              <p:cNvSpPr/>
              <p:nvPr/>
            </p:nvSpPr>
            <p:spPr>
              <a:xfrm>
                <a:off x="1316411" y="493728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61" name="Raute 160">
                <a:extLst>
                  <a:ext uri="{FF2B5EF4-FFF2-40B4-BE49-F238E27FC236}">
                    <a16:creationId xmlns:a16="http://schemas.microsoft.com/office/drawing/2014/main" id="{C2333AE4-DBD9-D55B-0655-A14CCD90292B}"/>
                  </a:ext>
                </a:extLst>
              </p:cNvPr>
              <p:cNvSpPr/>
              <p:nvPr/>
            </p:nvSpPr>
            <p:spPr>
              <a:xfrm>
                <a:off x="1450251" y="488957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5" name="Raute 174">
                <a:extLst>
                  <a:ext uri="{FF2B5EF4-FFF2-40B4-BE49-F238E27FC236}">
                    <a16:creationId xmlns:a16="http://schemas.microsoft.com/office/drawing/2014/main" id="{76E48375-AC68-3FC2-D14F-AB782C3C1907}"/>
                  </a:ext>
                </a:extLst>
              </p:cNvPr>
              <p:cNvSpPr/>
              <p:nvPr/>
            </p:nvSpPr>
            <p:spPr>
              <a:xfrm>
                <a:off x="1585152" y="4963725"/>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6" name="Raute 175">
                <a:extLst>
                  <a:ext uri="{FF2B5EF4-FFF2-40B4-BE49-F238E27FC236}">
                    <a16:creationId xmlns:a16="http://schemas.microsoft.com/office/drawing/2014/main" id="{61D64CFF-D3F9-7D74-5E68-89A587E4E94E}"/>
                  </a:ext>
                </a:extLst>
              </p:cNvPr>
              <p:cNvSpPr/>
              <p:nvPr/>
            </p:nvSpPr>
            <p:spPr>
              <a:xfrm>
                <a:off x="1721408" y="4935773"/>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7" name="Raute 176">
                <a:extLst>
                  <a:ext uri="{FF2B5EF4-FFF2-40B4-BE49-F238E27FC236}">
                    <a16:creationId xmlns:a16="http://schemas.microsoft.com/office/drawing/2014/main" id="{171F8D59-4D89-7A78-FBAF-CA763C0DC669}"/>
                  </a:ext>
                </a:extLst>
              </p:cNvPr>
              <p:cNvSpPr/>
              <p:nvPr/>
            </p:nvSpPr>
            <p:spPr>
              <a:xfrm>
                <a:off x="1858856" y="496013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78" name="Raute 177">
                <a:extLst>
                  <a:ext uri="{FF2B5EF4-FFF2-40B4-BE49-F238E27FC236}">
                    <a16:creationId xmlns:a16="http://schemas.microsoft.com/office/drawing/2014/main" id="{1E266769-6AC3-9AB0-E881-4A73F29051AD}"/>
                  </a:ext>
                </a:extLst>
              </p:cNvPr>
              <p:cNvSpPr/>
              <p:nvPr/>
            </p:nvSpPr>
            <p:spPr>
              <a:xfrm>
                <a:off x="2130198" y="493241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9" name="Raute 188">
                <a:extLst>
                  <a:ext uri="{FF2B5EF4-FFF2-40B4-BE49-F238E27FC236}">
                    <a16:creationId xmlns:a16="http://schemas.microsoft.com/office/drawing/2014/main" id="{576DDE84-5CC1-66E4-7063-F7913763CFA3}"/>
                  </a:ext>
                </a:extLst>
              </p:cNvPr>
              <p:cNvSpPr/>
              <p:nvPr/>
            </p:nvSpPr>
            <p:spPr>
              <a:xfrm>
                <a:off x="2403460" y="4993317"/>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504" name="Raute 503">
                <a:extLst>
                  <a:ext uri="{FF2B5EF4-FFF2-40B4-BE49-F238E27FC236}">
                    <a16:creationId xmlns:a16="http://schemas.microsoft.com/office/drawing/2014/main" id="{E9DAE6F2-E642-23D1-F618-822AC214C1D4}"/>
                  </a:ext>
                </a:extLst>
              </p:cNvPr>
              <p:cNvSpPr/>
              <p:nvPr/>
            </p:nvSpPr>
            <p:spPr>
              <a:xfrm>
                <a:off x="2678507" y="5021596"/>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grpSp>
            <p:nvGrpSpPr>
              <p:cNvPr id="788" name="Gruppieren 787">
                <a:extLst>
                  <a:ext uri="{FF2B5EF4-FFF2-40B4-BE49-F238E27FC236}">
                    <a16:creationId xmlns:a16="http://schemas.microsoft.com/office/drawing/2014/main" id="{65551D3C-8D00-EFBE-8E57-D453F720D6AA}"/>
                  </a:ext>
                </a:extLst>
              </p:cNvPr>
              <p:cNvGrpSpPr/>
              <p:nvPr/>
            </p:nvGrpSpPr>
            <p:grpSpPr>
              <a:xfrm>
                <a:off x="1122853" y="4959794"/>
                <a:ext cx="45719" cy="302400"/>
                <a:chOff x="6870520" y="3326249"/>
                <a:chExt cx="45719" cy="439200"/>
              </a:xfrm>
            </p:grpSpPr>
            <p:cxnSp>
              <p:nvCxnSpPr>
                <p:cNvPr id="1017" name="Gerade Verbindung 1016">
                  <a:extLst>
                    <a:ext uri="{FF2B5EF4-FFF2-40B4-BE49-F238E27FC236}">
                      <a16:creationId xmlns:a16="http://schemas.microsoft.com/office/drawing/2014/main" id="{73B25C92-4096-34C1-AEB7-6C5DDA5BB631}"/>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18" name="Gerade Verbindung 1017">
                  <a:extLst>
                    <a:ext uri="{FF2B5EF4-FFF2-40B4-BE49-F238E27FC236}">
                      <a16:creationId xmlns:a16="http://schemas.microsoft.com/office/drawing/2014/main" id="{2EC7551F-7724-CE65-20C0-5B176E1FF7D5}"/>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19" name="Gerade Verbindung 1018">
                  <a:extLst>
                    <a:ext uri="{FF2B5EF4-FFF2-40B4-BE49-F238E27FC236}">
                      <a16:creationId xmlns:a16="http://schemas.microsoft.com/office/drawing/2014/main" id="{BCB5DC31-74B9-20D0-839E-70D5585FA99B}"/>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89" name="Gruppieren 788">
                <a:extLst>
                  <a:ext uri="{FF2B5EF4-FFF2-40B4-BE49-F238E27FC236}">
                    <a16:creationId xmlns:a16="http://schemas.microsoft.com/office/drawing/2014/main" id="{C0B26082-14DB-ED2E-1C94-2FD0443E2CFE}"/>
                  </a:ext>
                </a:extLst>
              </p:cNvPr>
              <p:cNvGrpSpPr/>
              <p:nvPr/>
            </p:nvGrpSpPr>
            <p:grpSpPr>
              <a:xfrm>
                <a:off x="1391197" y="5014578"/>
                <a:ext cx="45719" cy="360000"/>
                <a:chOff x="7141333" y="3201575"/>
                <a:chExt cx="45719" cy="468000"/>
              </a:xfrm>
            </p:grpSpPr>
            <p:cxnSp>
              <p:nvCxnSpPr>
                <p:cNvPr id="1012" name="Gerade Verbindung 1011">
                  <a:extLst>
                    <a:ext uri="{FF2B5EF4-FFF2-40B4-BE49-F238E27FC236}">
                      <a16:creationId xmlns:a16="http://schemas.microsoft.com/office/drawing/2014/main" id="{4783F24B-43E9-10DE-4DDE-714D9EDB16A3}"/>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14" name="Gerade Verbindung 1013">
                  <a:extLst>
                    <a:ext uri="{FF2B5EF4-FFF2-40B4-BE49-F238E27FC236}">
                      <a16:creationId xmlns:a16="http://schemas.microsoft.com/office/drawing/2014/main" id="{95DCAA3E-7961-2481-8E8B-EF533E1226F0}"/>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15" name="Gerade Verbindung 1014">
                  <a:extLst>
                    <a:ext uri="{FF2B5EF4-FFF2-40B4-BE49-F238E27FC236}">
                      <a16:creationId xmlns:a16="http://schemas.microsoft.com/office/drawing/2014/main" id="{4EBA844B-BA8B-1893-B0F5-0715EECABB30}"/>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0" name="Gruppieren 789">
                <a:extLst>
                  <a:ext uri="{FF2B5EF4-FFF2-40B4-BE49-F238E27FC236}">
                    <a16:creationId xmlns:a16="http://schemas.microsoft.com/office/drawing/2014/main" id="{773B4B06-8E6A-A134-EF2A-102B85BB2D5E}"/>
                  </a:ext>
                </a:extLst>
              </p:cNvPr>
              <p:cNvGrpSpPr/>
              <p:nvPr/>
            </p:nvGrpSpPr>
            <p:grpSpPr>
              <a:xfrm>
                <a:off x="2606965" y="4905897"/>
                <a:ext cx="22860" cy="216000"/>
                <a:chOff x="8354461" y="3447206"/>
                <a:chExt cx="22860" cy="166752"/>
              </a:xfrm>
            </p:grpSpPr>
            <p:cxnSp>
              <p:nvCxnSpPr>
                <p:cNvPr id="1008" name="Gerade Verbindung 1007">
                  <a:extLst>
                    <a:ext uri="{FF2B5EF4-FFF2-40B4-BE49-F238E27FC236}">
                      <a16:creationId xmlns:a16="http://schemas.microsoft.com/office/drawing/2014/main" id="{29CB9FD7-25C8-773C-0423-7F17669E4B06}"/>
                    </a:ext>
                  </a:extLst>
                </p:cNvPr>
                <p:cNvCxnSpPr>
                  <a:cxnSpLocks/>
                </p:cNvCxnSpPr>
                <p:nvPr/>
              </p:nvCxnSpPr>
              <p:spPr>
                <a:xfrm flipV="1">
                  <a:off x="8377321" y="3447206"/>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09" name="Gerade Verbindung 1008">
                  <a:extLst>
                    <a:ext uri="{FF2B5EF4-FFF2-40B4-BE49-F238E27FC236}">
                      <a16:creationId xmlns:a16="http://schemas.microsoft.com/office/drawing/2014/main" id="{7435DEB9-BAD4-5AD5-C109-37D3448F93E4}"/>
                    </a:ext>
                  </a:extLst>
                </p:cNvPr>
                <p:cNvCxnSpPr>
                  <a:cxnSpLocks/>
                </p:cNvCxnSpPr>
                <p:nvPr/>
              </p:nvCxnSpPr>
              <p:spPr>
                <a:xfrm>
                  <a:off x="8354461" y="3613958"/>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11" name="Gerade Verbindung 1010">
                  <a:extLst>
                    <a:ext uri="{FF2B5EF4-FFF2-40B4-BE49-F238E27FC236}">
                      <a16:creationId xmlns:a16="http://schemas.microsoft.com/office/drawing/2014/main" id="{167FAD71-3D83-EEFA-97F5-5B43ADA60D27}"/>
                    </a:ext>
                  </a:extLst>
                </p:cNvPr>
                <p:cNvCxnSpPr>
                  <a:cxnSpLocks/>
                </p:cNvCxnSpPr>
                <p:nvPr/>
              </p:nvCxnSpPr>
              <p:spPr>
                <a:xfrm>
                  <a:off x="8354461" y="3447206"/>
                  <a:ext cx="21600"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1" name="Gruppieren 790">
                <a:extLst>
                  <a:ext uri="{FF2B5EF4-FFF2-40B4-BE49-F238E27FC236}">
                    <a16:creationId xmlns:a16="http://schemas.microsoft.com/office/drawing/2014/main" id="{E6F0B285-CABF-CE6E-5EC9-CD2EB851573D}"/>
                  </a:ext>
                </a:extLst>
              </p:cNvPr>
              <p:cNvGrpSpPr/>
              <p:nvPr/>
            </p:nvGrpSpPr>
            <p:grpSpPr>
              <a:xfrm>
                <a:off x="1524723" y="5096734"/>
                <a:ext cx="45719" cy="216000"/>
                <a:chOff x="7357683" y="4539953"/>
                <a:chExt cx="45719" cy="166752"/>
              </a:xfrm>
            </p:grpSpPr>
            <p:cxnSp>
              <p:nvCxnSpPr>
                <p:cNvPr id="1003" name="Gerade Verbindung 1002">
                  <a:extLst>
                    <a:ext uri="{FF2B5EF4-FFF2-40B4-BE49-F238E27FC236}">
                      <a16:creationId xmlns:a16="http://schemas.microsoft.com/office/drawing/2014/main" id="{0B11EA8C-C336-947A-4722-87BFFF697F62}"/>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05" name="Gerade Verbindung 1004">
                  <a:extLst>
                    <a:ext uri="{FF2B5EF4-FFF2-40B4-BE49-F238E27FC236}">
                      <a16:creationId xmlns:a16="http://schemas.microsoft.com/office/drawing/2014/main" id="{D8A5D0B1-A2EF-19FA-9CEC-426D94880475}"/>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06" name="Gerade Verbindung 1005">
                  <a:extLst>
                    <a:ext uri="{FF2B5EF4-FFF2-40B4-BE49-F238E27FC236}">
                      <a16:creationId xmlns:a16="http://schemas.microsoft.com/office/drawing/2014/main" id="{511B475F-8421-A843-4DD2-78BC5CB1CCFF}"/>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2" name="Gruppieren 791">
                <a:extLst>
                  <a:ext uri="{FF2B5EF4-FFF2-40B4-BE49-F238E27FC236}">
                    <a16:creationId xmlns:a16="http://schemas.microsoft.com/office/drawing/2014/main" id="{1225DD5A-4663-B779-E735-93B4F06468C1}"/>
                  </a:ext>
                </a:extLst>
              </p:cNvPr>
              <p:cNvGrpSpPr/>
              <p:nvPr/>
            </p:nvGrpSpPr>
            <p:grpSpPr>
              <a:xfrm>
                <a:off x="1793763" y="5152159"/>
                <a:ext cx="45719" cy="216000"/>
                <a:chOff x="7541436" y="4587909"/>
                <a:chExt cx="45719" cy="166752"/>
              </a:xfrm>
            </p:grpSpPr>
            <p:cxnSp>
              <p:nvCxnSpPr>
                <p:cNvPr id="999" name="Gerade Verbindung 998">
                  <a:extLst>
                    <a:ext uri="{FF2B5EF4-FFF2-40B4-BE49-F238E27FC236}">
                      <a16:creationId xmlns:a16="http://schemas.microsoft.com/office/drawing/2014/main" id="{4023CD10-9A5F-4757-73C5-199DD857C272}"/>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00" name="Gerade Verbindung 999">
                  <a:extLst>
                    <a:ext uri="{FF2B5EF4-FFF2-40B4-BE49-F238E27FC236}">
                      <a16:creationId xmlns:a16="http://schemas.microsoft.com/office/drawing/2014/main" id="{853CB238-ACF1-C854-5FE7-14848360E6BF}"/>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002" name="Gerade Verbindung 1001">
                  <a:extLst>
                    <a:ext uri="{FF2B5EF4-FFF2-40B4-BE49-F238E27FC236}">
                      <a16:creationId xmlns:a16="http://schemas.microsoft.com/office/drawing/2014/main" id="{3B63DDE4-6272-861C-CF50-2538E2B1CCCD}"/>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3" name="Gruppieren 792">
                <a:extLst>
                  <a:ext uri="{FF2B5EF4-FFF2-40B4-BE49-F238E27FC236}">
                    <a16:creationId xmlns:a16="http://schemas.microsoft.com/office/drawing/2014/main" id="{9AF8D987-CB2A-68FC-E819-8949F030F53A}"/>
                  </a:ext>
                </a:extLst>
              </p:cNvPr>
              <p:cNvGrpSpPr/>
              <p:nvPr/>
            </p:nvGrpSpPr>
            <p:grpSpPr>
              <a:xfrm>
                <a:off x="1052074" y="4929648"/>
                <a:ext cx="45719" cy="277200"/>
                <a:chOff x="6870520" y="3326249"/>
                <a:chExt cx="45719" cy="439200"/>
              </a:xfrm>
            </p:grpSpPr>
            <p:cxnSp>
              <p:nvCxnSpPr>
                <p:cNvPr id="994" name="Gerade Verbindung 993">
                  <a:extLst>
                    <a:ext uri="{FF2B5EF4-FFF2-40B4-BE49-F238E27FC236}">
                      <a16:creationId xmlns:a16="http://schemas.microsoft.com/office/drawing/2014/main" id="{A471B9AB-09A9-44C8-0E30-9F2BC6BB6BE9}"/>
                    </a:ext>
                  </a:extLst>
                </p:cNvPr>
                <p:cNvCxnSpPr>
                  <a:cxnSpLocks/>
                </p:cNvCxnSpPr>
                <p:nvPr/>
              </p:nvCxnSpPr>
              <p:spPr>
                <a:xfrm flipV="1">
                  <a:off x="6893380" y="3326249"/>
                  <a:ext cx="0" cy="4392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996" name="Gerade Verbindung 995">
                  <a:extLst>
                    <a:ext uri="{FF2B5EF4-FFF2-40B4-BE49-F238E27FC236}">
                      <a16:creationId xmlns:a16="http://schemas.microsoft.com/office/drawing/2014/main" id="{5D276053-7E4A-FCB5-5BC2-605181BDB516}"/>
                    </a:ext>
                  </a:extLst>
                </p:cNvPr>
                <p:cNvCxnSpPr>
                  <a:cxnSpLocks/>
                </p:cNvCxnSpPr>
                <p:nvPr/>
              </p:nvCxnSpPr>
              <p:spPr>
                <a:xfrm>
                  <a:off x="6870520" y="37654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997" name="Gerade Verbindung 996">
                  <a:extLst>
                    <a:ext uri="{FF2B5EF4-FFF2-40B4-BE49-F238E27FC236}">
                      <a16:creationId xmlns:a16="http://schemas.microsoft.com/office/drawing/2014/main" id="{FFC3E0A4-474D-4FFC-8C7A-C4AD2B1A2FDA}"/>
                    </a:ext>
                  </a:extLst>
                </p:cNvPr>
                <p:cNvCxnSpPr>
                  <a:cxnSpLocks/>
                </p:cNvCxnSpPr>
                <p:nvPr/>
              </p:nvCxnSpPr>
              <p:spPr>
                <a:xfrm>
                  <a:off x="6870520" y="332624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4" name="Gruppieren 793">
                <a:extLst>
                  <a:ext uri="{FF2B5EF4-FFF2-40B4-BE49-F238E27FC236}">
                    <a16:creationId xmlns:a16="http://schemas.microsoft.com/office/drawing/2014/main" id="{833EF247-0250-9C2D-5F5B-6FBE5F1FBE34}"/>
                  </a:ext>
                </a:extLst>
              </p:cNvPr>
              <p:cNvGrpSpPr/>
              <p:nvPr/>
            </p:nvGrpSpPr>
            <p:grpSpPr>
              <a:xfrm>
                <a:off x="1255944" y="5042074"/>
                <a:ext cx="45719" cy="306000"/>
                <a:chOff x="7141333" y="3201575"/>
                <a:chExt cx="45719" cy="468000"/>
              </a:xfrm>
            </p:grpSpPr>
            <p:cxnSp>
              <p:nvCxnSpPr>
                <p:cNvPr id="990" name="Gerade Verbindung 989">
                  <a:extLst>
                    <a:ext uri="{FF2B5EF4-FFF2-40B4-BE49-F238E27FC236}">
                      <a16:creationId xmlns:a16="http://schemas.microsoft.com/office/drawing/2014/main" id="{0E7F13F9-C59A-E496-410C-8BE7B38B046D}"/>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991" name="Gerade Verbindung 990">
                  <a:extLst>
                    <a:ext uri="{FF2B5EF4-FFF2-40B4-BE49-F238E27FC236}">
                      <a16:creationId xmlns:a16="http://schemas.microsoft.com/office/drawing/2014/main" id="{9DC1676F-0AD8-6D0E-27FD-081F55C2BF7A}"/>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993" name="Gerade Verbindung 992">
                  <a:extLst>
                    <a:ext uri="{FF2B5EF4-FFF2-40B4-BE49-F238E27FC236}">
                      <a16:creationId xmlns:a16="http://schemas.microsoft.com/office/drawing/2014/main" id="{129F38B2-59A8-44B7-7705-3E1B2192CC87}"/>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5" name="Gruppieren 794">
                <a:extLst>
                  <a:ext uri="{FF2B5EF4-FFF2-40B4-BE49-F238E27FC236}">
                    <a16:creationId xmlns:a16="http://schemas.microsoft.com/office/drawing/2014/main" id="{E3CFF68D-9CA3-3C89-263F-BAE13E5D92F2}"/>
                  </a:ext>
                </a:extLst>
              </p:cNvPr>
              <p:cNvGrpSpPr/>
              <p:nvPr/>
            </p:nvGrpSpPr>
            <p:grpSpPr>
              <a:xfrm>
                <a:off x="1659976" y="5013225"/>
                <a:ext cx="45719" cy="342000"/>
                <a:chOff x="7357683" y="4539953"/>
                <a:chExt cx="45719" cy="166752"/>
              </a:xfrm>
            </p:grpSpPr>
            <p:cxnSp>
              <p:nvCxnSpPr>
                <p:cNvPr id="866" name="Gerade Verbindung 865">
                  <a:extLst>
                    <a:ext uri="{FF2B5EF4-FFF2-40B4-BE49-F238E27FC236}">
                      <a16:creationId xmlns:a16="http://schemas.microsoft.com/office/drawing/2014/main" id="{571BAF59-4E3D-40E1-D2E0-834CB4703953}"/>
                    </a:ext>
                  </a:extLst>
                </p:cNvPr>
                <p:cNvCxnSpPr>
                  <a:cxnSpLocks/>
                </p:cNvCxnSpPr>
                <p:nvPr/>
              </p:nvCxnSpPr>
              <p:spPr>
                <a:xfrm flipV="1">
                  <a:off x="7380543" y="4539953"/>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986" name="Gerade Verbindung 985">
                  <a:extLst>
                    <a:ext uri="{FF2B5EF4-FFF2-40B4-BE49-F238E27FC236}">
                      <a16:creationId xmlns:a16="http://schemas.microsoft.com/office/drawing/2014/main" id="{6DADC855-C557-E800-F758-C727E30D57E9}"/>
                    </a:ext>
                  </a:extLst>
                </p:cNvPr>
                <p:cNvCxnSpPr>
                  <a:cxnSpLocks/>
                </p:cNvCxnSpPr>
                <p:nvPr/>
              </p:nvCxnSpPr>
              <p:spPr>
                <a:xfrm>
                  <a:off x="7357683" y="470670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987" name="Gerade Verbindung 986">
                  <a:extLst>
                    <a:ext uri="{FF2B5EF4-FFF2-40B4-BE49-F238E27FC236}">
                      <a16:creationId xmlns:a16="http://schemas.microsoft.com/office/drawing/2014/main" id="{4B9734A6-128B-0A39-E500-02FDECE31ACD}"/>
                    </a:ext>
                  </a:extLst>
                </p:cNvPr>
                <p:cNvCxnSpPr>
                  <a:cxnSpLocks/>
                </p:cNvCxnSpPr>
                <p:nvPr/>
              </p:nvCxnSpPr>
              <p:spPr>
                <a:xfrm>
                  <a:off x="7357683" y="4539953"/>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6" name="Gruppieren 795">
                <a:extLst>
                  <a:ext uri="{FF2B5EF4-FFF2-40B4-BE49-F238E27FC236}">
                    <a16:creationId xmlns:a16="http://schemas.microsoft.com/office/drawing/2014/main" id="{2AA27512-6158-CE9B-D034-14C6C14DFA13}"/>
                  </a:ext>
                </a:extLst>
              </p:cNvPr>
              <p:cNvGrpSpPr/>
              <p:nvPr/>
            </p:nvGrpSpPr>
            <p:grpSpPr>
              <a:xfrm>
                <a:off x="2067331" y="4982559"/>
                <a:ext cx="45719" cy="216000"/>
                <a:chOff x="7541436" y="4587909"/>
                <a:chExt cx="45719" cy="166752"/>
              </a:xfrm>
            </p:grpSpPr>
            <p:cxnSp>
              <p:nvCxnSpPr>
                <p:cNvPr id="862" name="Gerade Verbindung 861">
                  <a:extLst>
                    <a:ext uri="{FF2B5EF4-FFF2-40B4-BE49-F238E27FC236}">
                      <a16:creationId xmlns:a16="http://schemas.microsoft.com/office/drawing/2014/main" id="{0F0BE99C-1286-478C-FCFD-B5EA443F379A}"/>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63" name="Gerade Verbindung 862">
                  <a:extLst>
                    <a:ext uri="{FF2B5EF4-FFF2-40B4-BE49-F238E27FC236}">
                      <a16:creationId xmlns:a16="http://schemas.microsoft.com/office/drawing/2014/main" id="{150D367A-2C91-D515-6629-ABE1F3E550BC}"/>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64" name="Gerade Verbindung 863">
                  <a:extLst>
                    <a:ext uri="{FF2B5EF4-FFF2-40B4-BE49-F238E27FC236}">
                      <a16:creationId xmlns:a16="http://schemas.microsoft.com/office/drawing/2014/main" id="{62BAC233-BF06-05DA-5213-BA15FA50CBCE}"/>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797" name="Gruppieren 796">
                <a:extLst>
                  <a:ext uri="{FF2B5EF4-FFF2-40B4-BE49-F238E27FC236}">
                    <a16:creationId xmlns:a16="http://schemas.microsoft.com/office/drawing/2014/main" id="{3D2C6FC9-0972-1D06-0BE2-A6573678938F}"/>
                  </a:ext>
                </a:extLst>
              </p:cNvPr>
              <p:cNvGrpSpPr/>
              <p:nvPr/>
            </p:nvGrpSpPr>
            <p:grpSpPr>
              <a:xfrm>
                <a:off x="2340300" y="5042074"/>
                <a:ext cx="45719" cy="216000"/>
                <a:chOff x="7541436" y="4587909"/>
                <a:chExt cx="45719" cy="166752"/>
              </a:xfrm>
            </p:grpSpPr>
            <p:cxnSp>
              <p:nvCxnSpPr>
                <p:cNvPr id="798" name="Gerade Verbindung 797">
                  <a:extLst>
                    <a:ext uri="{FF2B5EF4-FFF2-40B4-BE49-F238E27FC236}">
                      <a16:creationId xmlns:a16="http://schemas.microsoft.com/office/drawing/2014/main" id="{D651D44B-CE50-D78F-8237-32F76A72A459}"/>
                    </a:ext>
                  </a:extLst>
                </p:cNvPr>
                <p:cNvCxnSpPr>
                  <a:cxnSpLocks/>
                </p:cNvCxnSpPr>
                <p:nvPr/>
              </p:nvCxnSpPr>
              <p:spPr>
                <a:xfrm flipV="1">
                  <a:off x="7564296" y="4587909"/>
                  <a:ext cx="0" cy="166752"/>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799" name="Gerade Verbindung 798">
                  <a:extLst>
                    <a:ext uri="{FF2B5EF4-FFF2-40B4-BE49-F238E27FC236}">
                      <a16:creationId xmlns:a16="http://schemas.microsoft.com/office/drawing/2014/main" id="{09B126A2-0379-70BF-8863-534DED6051F9}"/>
                    </a:ext>
                  </a:extLst>
                </p:cNvPr>
                <p:cNvCxnSpPr>
                  <a:cxnSpLocks/>
                </p:cNvCxnSpPr>
                <p:nvPr/>
              </p:nvCxnSpPr>
              <p:spPr>
                <a:xfrm>
                  <a:off x="7541436" y="4754661"/>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800" name="Gerade Verbindung 799">
                  <a:extLst>
                    <a:ext uri="{FF2B5EF4-FFF2-40B4-BE49-F238E27FC236}">
                      <a16:creationId xmlns:a16="http://schemas.microsoft.com/office/drawing/2014/main" id="{1CE270DC-E2D4-792E-5771-A2B57EC594B9}"/>
                    </a:ext>
                  </a:extLst>
                </p:cNvPr>
                <p:cNvCxnSpPr>
                  <a:cxnSpLocks/>
                </p:cNvCxnSpPr>
                <p:nvPr/>
              </p:nvCxnSpPr>
              <p:spPr>
                <a:xfrm>
                  <a:off x="7541436" y="4587909"/>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1022" name="Gruppieren 1021">
                <a:extLst>
                  <a:ext uri="{FF2B5EF4-FFF2-40B4-BE49-F238E27FC236}">
                    <a16:creationId xmlns:a16="http://schemas.microsoft.com/office/drawing/2014/main" id="{805F41CD-214D-6571-1DDB-791A955424F6}"/>
                  </a:ext>
                </a:extLst>
              </p:cNvPr>
              <p:cNvGrpSpPr/>
              <p:nvPr/>
            </p:nvGrpSpPr>
            <p:grpSpPr>
              <a:xfrm>
                <a:off x="1122853" y="5038075"/>
                <a:ext cx="45719" cy="334800"/>
                <a:chOff x="6870520" y="3326249"/>
                <a:chExt cx="45719" cy="439200"/>
              </a:xfrm>
            </p:grpSpPr>
            <p:cxnSp>
              <p:nvCxnSpPr>
                <p:cNvPr id="1452" name="Gerade Verbindung 1451">
                  <a:extLst>
                    <a:ext uri="{FF2B5EF4-FFF2-40B4-BE49-F238E27FC236}">
                      <a16:creationId xmlns:a16="http://schemas.microsoft.com/office/drawing/2014/main" id="{485B87A1-F04B-0061-94A7-F76042AF3F19}"/>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53" name="Gerade Verbindung 1452">
                  <a:extLst>
                    <a:ext uri="{FF2B5EF4-FFF2-40B4-BE49-F238E27FC236}">
                      <a16:creationId xmlns:a16="http://schemas.microsoft.com/office/drawing/2014/main" id="{6E7CB718-79B1-86B0-5CE3-A01F1D964178}"/>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54" name="Gerade Verbindung 1453">
                  <a:extLst>
                    <a:ext uri="{FF2B5EF4-FFF2-40B4-BE49-F238E27FC236}">
                      <a16:creationId xmlns:a16="http://schemas.microsoft.com/office/drawing/2014/main" id="{81740EBC-C6AC-081C-D173-9B871EB40CA7}"/>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023" name="Gruppieren 1022">
                <a:extLst>
                  <a:ext uri="{FF2B5EF4-FFF2-40B4-BE49-F238E27FC236}">
                    <a16:creationId xmlns:a16="http://schemas.microsoft.com/office/drawing/2014/main" id="{F483B46B-BDA9-E639-6C21-FD95CB7B9FD6}"/>
                  </a:ext>
                </a:extLst>
              </p:cNvPr>
              <p:cNvGrpSpPr/>
              <p:nvPr/>
            </p:nvGrpSpPr>
            <p:grpSpPr>
              <a:xfrm>
                <a:off x="1391197" y="5038117"/>
                <a:ext cx="45719" cy="396000"/>
                <a:chOff x="7141333" y="3201575"/>
                <a:chExt cx="45719" cy="468000"/>
              </a:xfrm>
            </p:grpSpPr>
            <p:cxnSp>
              <p:nvCxnSpPr>
                <p:cNvPr id="1449" name="Gerade Verbindung 1448">
                  <a:extLst>
                    <a:ext uri="{FF2B5EF4-FFF2-40B4-BE49-F238E27FC236}">
                      <a16:creationId xmlns:a16="http://schemas.microsoft.com/office/drawing/2014/main" id="{BD90453F-E877-BFA0-B7D6-9AF8A714793B}"/>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50" name="Gerade Verbindung 1449">
                  <a:extLst>
                    <a:ext uri="{FF2B5EF4-FFF2-40B4-BE49-F238E27FC236}">
                      <a16:creationId xmlns:a16="http://schemas.microsoft.com/office/drawing/2014/main" id="{5EC7DBDA-EF96-8742-60E8-058F372EAAE6}"/>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51" name="Gerade Verbindung 1450">
                  <a:extLst>
                    <a:ext uri="{FF2B5EF4-FFF2-40B4-BE49-F238E27FC236}">
                      <a16:creationId xmlns:a16="http://schemas.microsoft.com/office/drawing/2014/main" id="{2932E1A5-54D7-DD8A-151F-BF85F4AA4F48}"/>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089" name="Gruppieren 1088">
                <a:extLst>
                  <a:ext uri="{FF2B5EF4-FFF2-40B4-BE49-F238E27FC236}">
                    <a16:creationId xmlns:a16="http://schemas.microsoft.com/office/drawing/2014/main" id="{0F72850B-1884-09CF-A7E2-CE75F28BFB7B}"/>
                  </a:ext>
                </a:extLst>
              </p:cNvPr>
              <p:cNvGrpSpPr/>
              <p:nvPr/>
            </p:nvGrpSpPr>
            <p:grpSpPr>
              <a:xfrm>
                <a:off x="2606965" y="4928007"/>
                <a:ext cx="22860" cy="421200"/>
                <a:chOff x="8354461" y="3447206"/>
                <a:chExt cx="22860" cy="166752"/>
              </a:xfrm>
            </p:grpSpPr>
            <p:cxnSp>
              <p:nvCxnSpPr>
                <p:cNvPr id="1446" name="Gerade Verbindung 1445">
                  <a:extLst>
                    <a:ext uri="{FF2B5EF4-FFF2-40B4-BE49-F238E27FC236}">
                      <a16:creationId xmlns:a16="http://schemas.microsoft.com/office/drawing/2014/main" id="{0BA66C6C-35FC-DA38-520B-F1F1623E6A72}"/>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7" name="Gerade Verbindung 1446">
                  <a:extLst>
                    <a:ext uri="{FF2B5EF4-FFF2-40B4-BE49-F238E27FC236}">
                      <a16:creationId xmlns:a16="http://schemas.microsoft.com/office/drawing/2014/main" id="{A27BF513-ACEB-3836-351E-15B422152529}"/>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8" name="Gerade Verbindung 1447">
                  <a:extLst>
                    <a:ext uri="{FF2B5EF4-FFF2-40B4-BE49-F238E27FC236}">
                      <a16:creationId xmlns:a16="http://schemas.microsoft.com/office/drawing/2014/main" id="{0332F64F-93DC-CADD-C7A0-04A3F05F6ACE}"/>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090" name="Gruppieren 1089">
                <a:extLst>
                  <a:ext uri="{FF2B5EF4-FFF2-40B4-BE49-F238E27FC236}">
                    <a16:creationId xmlns:a16="http://schemas.microsoft.com/office/drawing/2014/main" id="{B5F36EC6-A46B-C11A-17C6-6613FF60FB42}"/>
                  </a:ext>
                </a:extLst>
              </p:cNvPr>
              <p:cNvGrpSpPr/>
              <p:nvPr/>
            </p:nvGrpSpPr>
            <p:grpSpPr>
              <a:xfrm>
                <a:off x="1524723" y="5153575"/>
                <a:ext cx="45719" cy="284400"/>
                <a:chOff x="7357683" y="4539953"/>
                <a:chExt cx="45719" cy="166752"/>
              </a:xfrm>
            </p:grpSpPr>
            <p:cxnSp>
              <p:nvCxnSpPr>
                <p:cNvPr id="1443" name="Gerade Verbindung 1442">
                  <a:extLst>
                    <a:ext uri="{FF2B5EF4-FFF2-40B4-BE49-F238E27FC236}">
                      <a16:creationId xmlns:a16="http://schemas.microsoft.com/office/drawing/2014/main" id="{B864FFDA-E7A2-C1E7-538E-0432D112BCA0}"/>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4" name="Gerade Verbindung 1443">
                  <a:extLst>
                    <a:ext uri="{FF2B5EF4-FFF2-40B4-BE49-F238E27FC236}">
                      <a16:creationId xmlns:a16="http://schemas.microsoft.com/office/drawing/2014/main" id="{F63B46A9-6D07-BF67-F447-211302095C68}"/>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5" name="Gerade Verbindung 1444">
                  <a:extLst>
                    <a:ext uri="{FF2B5EF4-FFF2-40B4-BE49-F238E27FC236}">
                      <a16:creationId xmlns:a16="http://schemas.microsoft.com/office/drawing/2014/main" id="{C284CDFC-E2B5-8866-7D83-3B5054FE772D}"/>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093" name="Gruppieren 1092">
                <a:extLst>
                  <a:ext uri="{FF2B5EF4-FFF2-40B4-BE49-F238E27FC236}">
                    <a16:creationId xmlns:a16="http://schemas.microsoft.com/office/drawing/2014/main" id="{4D4F51A6-A17E-F627-3AEA-544CC9C35DAB}"/>
                  </a:ext>
                </a:extLst>
              </p:cNvPr>
              <p:cNvGrpSpPr/>
              <p:nvPr/>
            </p:nvGrpSpPr>
            <p:grpSpPr>
              <a:xfrm>
                <a:off x="1793763" y="5175815"/>
                <a:ext cx="45719" cy="342000"/>
                <a:chOff x="7541436" y="4587909"/>
                <a:chExt cx="45719" cy="166752"/>
              </a:xfrm>
            </p:grpSpPr>
            <p:cxnSp>
              <p:nvCxnSpPr>
                <p:cNvPr id="1440" name="Gerade Verbindung 1439">
                  <a:extLst>
                    <a:ext uri="{FF2B5EF4-FFF2-40B4-BE49-F238E27FC236}">
                      <a16:creationId xmlns:a16="http://schemas.microsoft.com/office/drawing/2014/main" id="{F6853B3A-79A4-B43D-C242-F44B2B19E64F}"/>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1" name="Gerade Verbindung 1440">
                  <a:extLst>
                    <a:ext uri="{FF2B5EF4-FFF2-40B4-BE49-F238E27FC236}">
                      <a16:creationId xmlns:a16="http://schemas.microsoft.com/office/drawing/2014/main" id="{DBED5A56-10A5-C2D2-DDDD-2A61056A88F8}"/>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42" name="Gerade Verbindung 1441">
                  <a:extLst>
                    <a:ext uri="{FF2B5EF4-FFF2-40B4-BE49-F238E27FC236}">
                      <a16:creationId xmlns:a16="http://schemas.microsoft.com/office/drawing/2014/main" id="{49A37AE0-571F-5F06-803D-6816C3CA6E8B}"/>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094" name="Gruppieren 1093">
                <a:extLst>
                  <a:ext uri="{FF2B5EF4-FFF2-40B4-BE49-F238E27FC236}">
                    <a16:creationId xmlns:a16="http://schemas.microsoft.com/office/drawing/2014/main" id="{68D7FB3F-B31B-2B25-30D6-137D34128EDE}"/>
                  </a:ext>
                </a:extLst>
              </p:cNvPr>
              <p:cNvGrpSpPr/>
              <p:nvPr/>
            </p:nvGrpSpPr>
            <p:grpSpPr>
              <a:xfrm>
                <a:off x="1052074" y="5034773"/>
                <a:ext cx="45719" cy="223200"/>
                <a:chOff x="6870520" y="3326249"/>
                <a:chExt cx="45719" cy="439200"/>
              </a:xfrm>
            </p:grpSpPr>
            <p:cxnSp>
              <p:nvCxnSpPr>
                <p:cNvPr id="1437" name="Gerade Verbindung 1436">
                  <a:extLst>
                    <a:ext uri="{FF2B5EF4-FFF2-40B4-BE49-F238E27FC236}">
                      <a16:creationId xmlns:a16="http://schemas.microsoft.com/office/drawing/2014/main" id="{9C92F44D-2CCB-58BB-FEE6-EEDBDB3E91DA}"/>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38" name="Gerade Verbindung 1437">
                  <a:extLst>
                    <a:ext uri="{FF2B5EF4-FFF2-40B4-BE49-F238E27FC236}">
                      <a16:creationId xmlns:a16="http://schemas.microsoft.com/office/drawing/2014/main" id="{9A212E45-6CD4-85CC-4AF6-A0953C770B52}"/>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39" name="Gerade Verbindung 1438">
                  <a:extLst>
                    <a:ext uri="{FF2B5EF4-FFF2-40B4-BE49-F238E27FC236}">
                      <a16:creationId xmlns:a16="http://schemas.microsoft.com/office/drawing/2014/main" id="{0A2C101D-B2A4-21EE-58C0-E5663E5A8A67}"/>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095" name="Gruppieren 1094">
                <a:extLst>
                  <a:ext uri="{FF2B5EF4-FFF2-40B4-BE49-F238E27FC236}">
                    <a16:creationId xmlns:a16="http://schemas.microsoft.com/office/drawing/2014/main" id="{D0F30D1F-D006-6788-A3F1-130BABEFEA70}"/>
                  </a:ext>
                </a:extLst>
              </p:cNvPr>
              <p:cNvGrpSpPr/>
              <p:nvPr/>
            </p:nvGrpSpPr>
            <p:grpSpPr>
              <a:xfrm>
                <a:off x="1255944" y="5125145"/>
                <a:ext cx="45719" cy="334800"/>
                <a:chOff x="7141333" y="3201575"/>
                <a:chExt cx="45719" cy="468000"/>
              </a:xfrm>
            </p:grpSpPr>
            <p:cxnSp>
              <p:nvCxnSpPr>
                <p:cNvPr id="1434" name="Gerade Verbindung 1433">
                  <a:extLst>
                    <a:ext uri="{FF2B5EF4-FFF2-40B4-BE49-F238E27FC236}">
                      <a16:creationId xmlns:a16="http://schemas.microsoft.com/office/drawing/2014/main" id="{1FBF4A70-3743-EDF0-2F22-68713C0BF446}"/>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35" name="Gerade Verbindung 1434">
                  <a:extLst>
                    <a:ext uri="{FF2B5EF4-FFF2-40B4-BE49-F238E27FC236}">
                      <a16:creationId xmlns:a16="http://schemas.microsoft.com/office/drawing/2014/main" id="{F290160A-A3A0-91B7-6534-A7DB415FAD73}"/>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36" name="Gerade Verbindung 1435">
                  <a:extLst>
                    <a:ext uri="{FF2B5EF4-FFF2-40B4-BE49-F238E27FC236}">
                      <a16:creationId xmlns:a16="http://schemas.microsoft.com/office/drawing/2014/main" id="{4F3A7EE6-5DEC-0DD1-698B-5D77103FF750}"/>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142" name="Gruppieren 1141">
                <a:extLst>
                  <a:ext uri="{FF2B5EF4-FFF2-40B4-BE49-F238E27FC236}">
                    <a16:creationId xmlns:a16="http://schemas.microsoft.com/office/drawing/2014/main" id="{039A7BCB-7F7D-ACF3-8AB8-36157E51D1D4}"/>
                  </a:ext>
                </a:extLst>
              </p:cNvPr>
              <p:cNvGrpSpPr/>
              <p:nvPr/>
            </p:nvGrpSpPr>
            <p:grpSpPr>
              <a:xfrm>
                <a:off x="1659976" y="5093432"/>
                <a:ext cx="45719" cy="342000"/>
                <a:chOff x="7357683" y="4539953"/>
                <a:chExt cx="45719" cy="166752"/>
              </a:xfrm>
            </p:grpSpPr>
            <p:cxnSp>
              <p:nvCxnSpPr>
                <p:cNvPr id="1427" name="Gerade Verbindung 1426">
                  <a:extLst>
                    <a:ext uri="{FF2B5EF4-FFF2-40B4-BE49-F238E27FC236}">
                      <a16:creationId xmlns:a16="http://schemas.microsoft.com/office/drawing/2014/main" id="{3600FDD8-0CAC-0209-33C9-5D7D4E446A09}"/>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28" name="Gerade Verbindung 1427">
                  <a:extLst>
                    <a:ext uri="{FF2B5EF4-FFF2-40B4-BE49-F238E27FC236}">
                      <a16:creationId xmlns:a16="http://schemas.microsoft.com/office/drawing/2014/main" id="{1837D1C7-560E-4C26-B16D-666F6AA35D2F}"/>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32" name="Gerade Verbindung 1431">
                  <a:extLst>
                    <a:ext uri="{FF2B5EF4-FFF2-40B4-BE49-F238E27FC236}">
                      <a16:creationId xmlns:a16="http://schemas.microsoft.com/office/drawing/2014/main" id="{85A156AD-97D0-50DF-50CA-099A9BCEE8C1}"/>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144" name="Gruppieren 1143">
                <a:extLst>
                  <a:ext uri="{FF2B5EF4-FFF2-40B4-BE49-F238E27FC236}">
                    <a16:creationId xmlns:a16="http://schemas.microsoft.com/office/drawing/2014/main" id="{F5AF938C-A87C-A303-82D2-068399AFE9F2}"/>
                  </a:ext>
                </a:extLst>
              </p:cNvPr>
              <p:cNvGrpSpPr/>
              <p:nvPr/>
            </p:nvGrpSpPr>
            <p:grpSpPr>
              <a:xfrm>
                <a:off x="2067331" y="5143401"/>
                <a:ext cx="45719" cy="396000"/>
                <a:chOff x="7541436" y="4587909"/>
                <a:chExt cx="45719" cy="166752"/>
              </a:xfrm>
            </p:grpSpPr>
            <p:cxnSp>
              <p:nvCxnSpPr>
                <p:cNvPr id="1424" name="Gerade Verbindung 1423">
                  <a:extLst>
                    <a:ext uri="{FF2B5EF4-FFF2-40B4-BE49-F238E27FC236}">
                      <a16:creationId xmlns:a16="http://schemas.microsoft.com/office/drawing/2014/main" id="{C123502E-AB8A-D277-1695-383AC46EC432}"/>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25" name="Gerade Verbindung 1424">
                  <a:extLst>
                    <a:ext uri="{FF2B5EF4-FFF2-40B4-BE49-F238E27FC236}">
                      <a16:creationId xmlns:a16="http://schemas.microsoft.com/office/drawing/2014/main" id="{CF5B77E5-7BD2-34D1-EE56-B4E6051C72F9}"/>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26" name="Gerade Verbindung 1425">
                  <a:extLst>
                    <a:ext uri="{FF2B5EF4-FFF2-40B4-BE49-F238E27FC236}">
                      <a16:creationId xmlns:a16="http://schemas.microsoft.com/office/drawing/2014/main" id="{A81856FF-DA9F-2746-886D-EA74615FED8A}"/>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1145" name="Gruppieren 1144">
                <a:extLst>
                  <a:ext uri="{FF2B5EF4-FFF2-40B4-BE49-F238E27FC236}">
                    <a16:creationId xmlns:a16="http://schemas.microsoft.com/office/drawing/2014/main" id="{D857AC17-5FE7-8D79-F28A-1B43E75927FC}"/>
                  </a:ext>
                </a:extLst>
              </p:cNvPr>
              <p:cNvGrpSpPr/>
              <p:nvPr/>
            </p:nvGrpSpPr>
            <p:grpSpPr>
              <a:xfrm>
                <a:off x="2340300" y="5207468"/>
                <a:ext cx="45719" cy="360000"/>
                <a:chOff x="7541436" y="4587909"/>
                <a:chExt cx="45719" cy="166752"/>
              </a:xfrm>
            </p:grpSpPr>
            <p:cxnSp>
              <p:nvCxnSpPr>
                <p:cNvPr id="1146" name="Gerade Verbindung 1145">
                  <a:extLst>
                    <a:ext uri="{FF2B5EF4-FFF2-40B4-BE49-F238E27FC236}">
                      <a16:creationId xmlns:a16="http://schemas.microsoft.com/office/drawing/2014/main" id="{22D7C84D-EFC8-4DD5-C29D-59A7A2E000E6}"/>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83" name="Gerade Verbindung 1282">
                  <a:extLst>
                    <a:ext uri="{FF2B5EF4-FFF2-40B4-BE49-F238E27FC236}">
                      <a16:creationId xmlns:a16="http://schemas.microsoft.com/office/drawing/2014/main" id="{6AA8CBA2-AD7B-BF88-7363-B056BD87F398}"/>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423" name="Gerade Verbindung 1422">
                  <a:extLst>
                    <a:ext uri="{FF2B5EF4-FFF2-40B4-BE49-F238E27FC236}">
                      <a16:creationId xmlns:a16="http://schemas.microsoft.com/office/drawing/2014/main" id="{9B155135-8440-B337-2D6D-0D6982D6E67C}"/>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2638" name="Rechteck 2637">
                <a:extLst>
                  <a:ext uri="{FF2B5EF4-FFF2-40B4-BE49-F238E27FC236}">
                    <a16:creationId xmlns:a16="http://schemas.microsoft.com/office/drawing/2014/main" id="{3AF0F9CD-511A-A2D5-F5AA-4FD2D89273BC}"/>
                  </a:ext>
                </a:extLst>
              </p:cNvPr>
              <p:cNvSpPr/>
              <p:nvPr/>
            </p:nvSpPr>
            <p:spPr>
              <a:xfrm flipV="1">
                <a:off x="1117826" y="502175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39" name="Rechteck 2638">
                <a:extLst>
                  <a:ext uri="{FF2B5EF4-FFF2-40B4-BE49-F238E27FC236}">
                    <a16:creationId xmlns:a16="http://schemas.microsoft.com/office/drawing/2014/main" id="{C6D50D41-676D-07F2-46EF-E04C45791AFC}"/>
                  </a:ext>
                </a:extLst>
              </p:cNvPr>
              <p:cNvSpPr/>
              <p:nvPr/>
            </p:nvSpPr>
            <p:spPr>
              <a:xfrm flipV="1">
                <a:off x="1182462" y="5081039"/>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35" name="Oval 34">
                <a:extLst>
                  <a:ext uri="{FF2B5EF4-FFF2-40B4-BE49-F238E27FC236}">
                    <a16:creationId xmlns:a16="http://schemas.microsoft.com/office/drawing/2014/main" id="{1FF0E5C1-BFA6-6E60-2E4A-F3CAEAFC5D3E}"/>
                  </a:ext>
                </a:extLst>
              </p:cNvPr>
              <p:cNvSpPr/>
              <p:nvPr/>
            </p:nvSpPr>
            <p:spPr>
              <a:xfrm flipV="1">
                <a:off x="1114240" y="5078622"/>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41" name="Oval 40">
                <a:extLst>
                  <a:ext uri="{FF2B5EF4-FFF2-40B4-BE49-F238E27FC236}">
                    <a16:creationId xmlns:a16="http://schemas.microsoft.com/office/drawing/2014/main" id="{AE7B239D-A0B6-C54D-9A56-E4B24D7EE51C}"/>
                  </a:ext>
                </a:extLst>
              </p:cNvPr>
              <p:cNvSpPr/>
              <p:nvPr/>
            </p:nvSpPr>
            <p:spPr>
              <a:xfrm flipV="1">
                <a:off x="1182018" y="5189317"/>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644" name="Rechteck 2643">
                <a:extLst>
                  <a:ext uri="{FF2B5EF4-FFF2-40B4-BE49-F238E27FC236}">
                    <a16:creationId xmlns:a16="http://schemas.microsoft.com/office/drawing/2014/main" id="{56828BB1-1499-05F4-EAB5-EFC04AD5C09F}"/>
                  </a:ext>
                </a:extLst>
              </p:cNvPr>
              <p:cNvSpPr/>
              <p:nvPr/>
            </p:nvSpPr>
            <p:spPr>
              <a:xfrm flipV="1">
                <a:off x="1861945" y="530260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45" name="Rechteck 2644">
                <a:extLst>
                  <a:ext uri="{FF2B5EF4-FFF2-40B4-BE49-F238E27FC236}">
                    <a16:creationId xmlns:a16="http://schemas.microsoft.com/office/drawing/2014/main" id="{9FD2839C-6805-3485-7127-4C406754BCBA}"/>
                  </a:ext>
                </a:extLst>
              </p:cNvPr>
              <p:cNvSpPr/>
              <p:nvPr/>
            </p:nvSpPr>
            <p:spPr>
              <a:xfrm flipV="1">
                <a:off x="2138096" y="5333957"/>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 name="Rechteck 17">
                <a:extLst>
                  <a:ext uri="{FF2B5EF4-FFF2-40B4-BE49-F238E27FC236}">
                    <a16:creationId xmlns:a16="http://schemas.microsoft.com/office/drawing/2014/main" id="{C3C9C1E7-33AB-23B7-5CB6-33C9154A37E8}"/>
                  </a:ext>
                </a:extLst>
              </p:cNvPr>
              <p:cNvSpPr/>
              <p:nvPr/>
            </p:nvSpPr>
            <p:spPr>
              <a:xfrm flipV="1">
                <a:off x="2407144" y="5470434"/>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63" name="Oval 62">
                <a:extLst>
                  <a:ext uri="{FF2B5EF4-FFF2-40B4-BE49-F238E27FC236}">
                    <a16:creationId xmlns:a16="http://schemas.microsoft.com/office/drawing/2014/main" id="{369060D7-748D-41BC-A52E-2903A862F447}"/>
                  </a:ext>
                </a:extLst>
              </p:cNvPr>
              <p:cNvSpPr/>
              <p:nvPr/>
            </p:nvSpPr>
            <p:spPr>
              <a:xfrm flipV="1">
                <a:off x="2678521" y="511096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33" name="Rechteck 32">
                <a:extLst>
                  <a:ext uri="{FF2B5EF4-FFF2-40B4-BE49-F238E27FC236}">
                    <a16:creationId xmlns:a16="http://schemas.microsoft.com/office/drawing/2014/main" id="{99941A48-0013-5E27-2FD6-F9E7395961B0}"/>
                  </a:ext>
                </a:extLst>
              </p:cNvPr>
              <p:cNvSpPr/>
              <p:nvPr/>
            </p:nvSpPr>
            <p:spPr>
              <a:xfrm flipV="1">
                <a:off x="2682107" y="5107380"/>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43" name="Oval 42">
                <a:extLst>
                  <a:ext uri="{FF2B5EF4-FFF2-40B4-BE49-F238E27FC236}">
                    <a16:creationId xmlns:a16="http://schemas.microsoft.com/office/drawing/2014/main" id="{3FDD6855-9105-B3CE-E659-0B1D161AF797}"/>
                  </a:ext>
                </a:extLst>
              </p:cNvPr>
              <p:cNvSpPr/>
              <p:nvPr/>
            </p:nvSpPr>
            <p:spPr>
              <a:xfrm flipV="1">
                <a:off x="1316439" y="526757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50" name="Oval 49">
                <a:extLst>
                  <a:ext uri="{FF2B5EF4-FFF2-40B4-BE49-F238E27FC236}">
                    <a16:creationId xmlns:a16="http://schemas.microsoft.com/office/drawing/2014/main" id="{EDF9BDC2-9976-CCD6-8A69-76F5885BCC2C}"/>
                  </a:ext>
                </a:extLst>
              </p:cNvPr>
              <p:cNvSpPr/>
              <p:nvPr/>
            </p:nvSpPr>
            <p:spPr>
              <a:xfrm flipV="1">
                <a:off x="1588752" y="523882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52" name="Oval 51">
                <a:extLst>
                  <a:ext uri="{FF2B5EF4-FFF2-40B4-BE49-F238E27FC236}">
                    <a16:creationId xmlns:a16="http://schemas.microsoft.com/office/drawing/2014/main" id="{36017531-FD20-565F-068D-B6C4DEDFA54C}"/>
                  </a:ext>
                </a:extLst>
              </p:cNvPr>
              <p:cNvSpPr/>
              <p:nvPr/>
            </p:nvSpPr>
            <p:spPr>
              <a:xfrm flipV="1">
                <a:off x="1724831" y="523882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53" name="Oval 52">
                <a:extLst>
                  <a:ext uri="{FF2B5EF4-FFF2-40B4-BE49-F238E27FC236}">
                    <a16:creationId xmlns:a16="http://schemas.microsoft.com/office/drawing/2014/main" id="{56644211-4383-1A90-3021-4E4B7B986101}"/>
                  </a:ext>
                </a:extLst>
              </p:cNvPr>
              <p:cNvSpPr/>
              <p:nvPr/>
            </p:nvSpPr>
            <p:spPr>
              <a:xfrm flipV="1">
                <a:off x="1866042" y="516407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57" name="Oval 56">
                <a:extLst>
                  <a:ext uri="{FF2B5EF4-FFF2-40B4-BE49-F238E27FC236}">
                    <a16:creationId xmlns:a16="http://schemas.microsoft.com/office/drawing/2014/main" id="{B7460BF0-9D33-4BCC-5202-16D73766ED6B}"/>
                  </a:ext>
                </a:extLst>
              </p:cNvPr>
              <p:cNvSpPr/>
              <p:nvPr/>
            </p:nvSpPr>
            <p:spPr>
              <a:xfrm flipV="1">
                <a:off x="2136776" y="5171317"/>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58" name="Oval 57">
                <a:extLst>
                  <a:ext uri="{FF2B5EF4-FFF2-40B4-BE49-F238E27FC236}">
                    <a16:creationId xmlns:a16="http://schemas.microsoft.com/office/drawing/2014/main" id="{EEC33E96-D483-87D4-A032-6746A9B7FE01}"/>
                  </a:ext>
                </a:extLst>
              </p:cNvPr>
              <p:cNvSpPr/>
              <p:nvPr/>
            </p:nvSpPr>
            <p:spPr>
              <a:xfrm flipV="1">
                <a:off x="2407074" y="5242407"/>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2640" name="Rechteck 2639">
                <a:extLst>
                  <a:ext uri="{FF2B5EF4-FFF2-40B4-BE49-F238E27FC236}">
                    <a16:creationId xmlns:a16="http://schemas.microsoft.com/office/drawing/2014/main" id="{3FDF14CE-C6D8-7349-23D6-618295B133BA}"/>
                  </a:ext>
                </a:extLst>
              </p:cNvPr>
              <p:cNvSpPr/>
              <p:nvPr/>
            </p:nvSpPr>
            <p:spPr>
              <a:xfrm flipV="1">
                <a:off x="1321110" y="519592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41" name="Rechteck 2640">
                <a:extLst>
                  <a:ext uri="{FF2B5EF4-FFF2-40B4-BE49-F238E27FC236}">
                    <a16:creationId xmlns:a16="http://schemas.microsoft.com/office/drawing/2014/main" id="{8E2BDF82-6815-619B-8290-BF3FD19D5414}"/>
                  </a:ext>
                </a:extLst>
              </p:cNvPr>
              <p:cNvSpPr/>
              <p:nvPr/>
            </p:nvSpPr>
            <p:spPr>
              <a:xfrm flipV="1">
                <a:off x="1452882" y="516773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2642" name="Rechteck 2641">
                <a:extLst>
                  <a:ext uri="{FF2B5EF4-FFF2-40B4-BE49-F238E27FC236}">
                    <a16:creationId xmlns:a16="http://schemas.microsoft.com/office/drawing/2014/main" id="{6B3295BB-B507-AD83-FFA8-A5BE87E14E82}"/>
                  </a:ext>
                </a:extLst>
              </p:cNvPr>
              <p:cNvSpPr/>
              <p:nvPr/>
            </p:nvSpPr>
            <p:spPr>
              <a:xfrm flipV="1">
                <a:off x="1594965" y="5136138"/>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7" name="Rechteck 6">
                <a:extLst>
                  <a:ext uri="{FF2B5EF4-FFF2-40B4-BE49-F238E27FC236}">
                    <a16:creationId xmlns:a16="http://schemas.microsoft.com/office/drawing/2014/main" id="{164912BD-058B-8E70-D929-4220D1A46E53}"/>
                  </a:ext>
                </a:extLst>
              </p:cNvPr>
              <p:cNvSpPr/>
              <p:nvPr/>
            </p:nvSpPr>
            <p:spPr>
              <a:xfrm flipV="1">
                <a:off x="1723298" y="516997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46" name="Oval 45">
                <a:extLst>
                  <a:ext uri="{FF2B5EF4-FFF2-40B4-BE49-F238E27FC236}">
                    <a16:creationId xmlns:a16="http://schemas.microsoft.com/office/drawing/2014/main" id="{6386C2D4-3032-81F3-5FB4-AD0618027BD9}"/>
                  </a:ext>
                </a:extLst>
              </p:cNvPr>
              <p:cNvSpPr/>
              <p:nvPr/>
            </p:nvSpPr>
            <p:spPr>
              <a:xfrm flipV="1">
                <a:off x="1453865" y="5213649"/>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grpSp>
        <p:cxnSp>
          <p:nvCxnSpPr>
            <p:cNvPr id="1581" name="Gerade Verbindung 1580">
              <a:extLst>
                <a:ext uri="{FF2B5EF4-FFF2-40B4-BE49-F238E27FC236}">
                  <a16:creationId xmlns:a16="http://schemas.microsoft.com/office/drawing/2014/main" id="{DD654809-A087-4D6B-A9C8-32EB59DED4EA}"/>
                </a:ext>
              </a:extLst>
            </p:cNvPr>
            <p:cNvCxnSpPr>
              <a:cxnSpLocks/>
            </p:cNvCxnSpPr>
            <p:nvPr/>
          </p:nvCxnSpPr>
          <p:spPr>
            <a:xfrm>
              <a:off x="1061421" y="4719021"/>
              <a:ext cx="78890" cy="319144"/>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57" name="Gerade Verbindung 1756">
              <a:extLst>
                <a:ext uri="{FF2B5EF4-FFF2-40B4-BE49-F238E27FC236}">
                  <a16:creationId xmlns:a16="http://schemas.microsoft.com/office/drawing/2014/main" id="{1D163BF0-8643-0495-E3DF-99998FAB52EA}"/>
                </a:ext>
              </a:extLst>
            </p:cNvPr>
            <p:cNvCxnSpPr>
              <a:cxnSpLocks/>
            </p:cNvCxnSpPr>
            <p:nvPr/>
          </p:nvCxnSpPr>
          <p:spPr>
            <a:xfrm>
              <a:off x="1133139" y="5038165"/>
              <a:ext cx="64546" cy="57374"/>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60" name="Gerade Verbindung 1759">
              <a:extLst>
                <a:ext uri="{FF2B5EF4-FFF2-40B4-BE49-F238E27FC236}">
                  <a16:creationId xmlns:a16="http://schemas.microsoft.com/office/drawing/2014/main" id="{3E180BD6-3248-817F-16B6-5822A8D681CF}"/>
                </a:ext>
              </a:extLst>
            </p:cNvPr>
            <p:cNvCxnSpPr>
              <a:cxnSpLocks/>
            </p:cNvCxnSpPr>
            <p:nvPr/>
          </p:nvCxnSpPr>
          <p:spPr>
            <a:xfrm>
              <a:off x="1197685" y="5091953"/>
              <a:ext cx="143435" cy="12192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63" name="Gerade Verbindung 1762">
              <a:extLst>
                <a:ext uri="{FF2B5EF4-FFF2-40B4-BE49-F238E27FC236}">
                  <a16:creationId xmlns:a16="http://schemas.microsoft.com/office/drawing/2014/main" id="{F92B21F2-CA96-779C-B997-00385F2520CE}"/>
                </a:ext>
              </a:extLst>
            </p:cNvPr>
            <p:cNvCxnSpPr>
              <a:cxnSpLocks/>
            </p:cNvCxnSpPr>
            <p:nvPr/>
          </p:nvCxnSpPr>
          <p:spPr>
            <a:xfrm flipV="1">
              <a:off x="1337534" y="5185186"/>
              <a:ext cx="132678" cy="28687"/>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66" name="Gerade Verbindung 1765">
              <a:extLst>
                <a:ext uri="{FF2B5EF4-FFF2-40B4-BE49-F238E27FC236}">
                  <a16:creationId xmlns:a16="http://schemas.microsoft.com/office/drawing/2014/main" id="{34A1B1ED-A55A-BF8B-A1D6-424FAAFC9F84}"/>
                </a:ext>
              </a:extLst>
            </p:cNvPr>
            <p:cNvCxnSpPr>
              <a:cxnSpLocks/>
            </p:cNvCxnSpPr>
            <p:nvPr/>
          </p:nvCxnSpPr>
          <p:spPr>
            <a:xfrm flipV="1">
              <a:off x="1470212" y="5152913"/>
              <a:ext cx="143435" cy="32273"/>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69" name="Gerade Verbindung 1768">
              <a:extLst>
                <a:ext uri="{FF2B5EF4-FFF2-40B4-BE49-F238E27FC236}">
                  <a16:creationId xmlns:a16="http://schemas.microsoft.com/office/drawing/2014/main" id="{9BF4AC07-D6D3-2FBC-5D9A-2A7E4B52BD06}"/>
                </a:ext>
              </a:extLst>
            </p:cNvPr>
            <p:cNvCxnSpPr>
              <a:cxnSpLocks/>
            </p:cNvCxnSpPr>
            <p:nvPr/>
          </p:nvCxnSpPr>
          <p:spPr>
            <a:xfrm>
              <a:off x="1613647" y="5156499"/>
              <a:ext cx="129092" cy="32273"/>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72" name="Gerade Verbindung 1771">
              <a:extLst>
                <a:ext uri="{FF2B5EF4-FFF2-40B4-BE49-F238E27FC236}">
                  <a16:creationId xmlns:a16="http://schemas.microsoft.com/office/drawing/2014/main" id="{5C352E0D-0227-38AF-1DD7-995E12347098}"/>
                </a:ext>
              </a:extLst>
            </p:cNvPr>
            <p:cNvCxnSpPr>
              <a:cxnSpLocks/>
            </p:cNvCxnSpPr>
            <p:nvPr/>
          </p:nvCxnSpPr>
          <p:spPr>
            <a:xfrm>
              <a:off x="1739153" y="5181600"/>
              <a:ext cx="139849" cy="136264"/>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75" name="Gerade Verbindung 1774">
              <a:extLst>
                <a:ext uri="{FF2B5EF4-FFF2-40B4-BE49-F238E27FC236}">
                  <a16:creationId xmlns:a16="http://schemas.microsoft.com/office/drawing/2014/main" id="{C3058879-E1D2-EEA5-553C-5903388ABFDB}"/>
                </a:ext>
              </a:extLst>
            </p:cNvPr>
            <p:cNvCxnSpPr>
              <a:cxnSpLocks/>
            </p:cNvCxnSpPr>
            <p:nvPr/>
          </p:nvCxnSpPr>
          <p:spPr>
            <a:xfrm>
              <a:off x="1882588" y="5314278"/>
              <a:ext cx="276113" cy="35858"/>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78" name="Gerade Verbindung 1777">
              <a:extLst>
                <a:ext uri="{FF2B5EF4-FFF2-40B4-BE49-F238E27FC236}">
                  <a16:creationId xmlns:a16="http://schemas.microsoft.com/office/drawing/2014/main" id="{D56636BE-285F-48C7-E988-618DF00D5E07}"/>
                </a:ext>
              </a:extLst>
            </p:cNvPr>
            <p:cNvCxnSpPr>
              <a:cxnSpLocks/>
            </p:cNvCxnSpPr>
            <p:nvPr/>
          </p:nvCxnSpPr>
          <p:spPr>
            <a:xfrm>
              <a:off x="2158701" y="5350136"/>
              <a:ext cx="265355" cy="1398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81" name="Gerade Verbindung 1780">
              <a:extLst>
                <a:ext uri="{FF2B5EF4-FFF2-40B4-BE49-F238E27FC236}">
                  <a16:creationId xmlns:a16="http://schemas.microsoft.com/office/drawing/2014/main" id="{69180697-468F-7E17-832E-C1690C5CB5E9}"/>
                </a:ext>
              </a:extLst>
            </p:cNvPr>
            <p:cNvCxnSpPr>
              <a:cxnSpLocks/>
            </p:cNvCxnSpPr>
            <p:nvPr/>
          </p:nvCxnSpPr>
          <p:spPr>
            <a:xfrm flipV="1">
              <a:off x="2424056" y="5127812"/>
              <a:ext cx="279699" cy="35500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803" name="Gruppieren 2802">
            <a:extLst>
              <a:ext uri="{FF2B5EF4-FFF2-40B4-BE49-F238E27FC236}">
                <a16:creationId xmlns:a16="http://schemas.microsoft.com/office/drawing/2014/main" id="{75E479C8-AF33-C7C1-88AE-15AD221D3B97}"/>
              </a:ext>
            </a:extLst>
          </p:cNvPr>
          <p:cNvGrpSpPr/>
          <p:nvPr/>
        </p:nvGrpSpPr>
        <p:grpSpPr>
          <a:xfrm>
            <a:off x="4069754" y="4320923"/>
            <a:ext cx="1903021" cy="1256511"/>
            <a:chOff x="3572043" y="4385308"/>
            <a:chExt cx="1903021" cy="1256511"/>
          </a:xfrm>
        </p:grpSpPr>
        <p:grpSp>
          <p:nvGrpSpPr>
            <p:cNvPr id="1299" name="Gruppieren 1298">
              <a:extLst>
                <a:ext uri="{FF2B5EF4-FFF2-40B4-BE49-F238E27FC236}">
                  <a16:creationId xmlns:a16="http://schemas.microsoft.com/office/drawing/2014/main" id="{A93809AC-BAD7-DF05-E212-43E9E27489D0}"/>
                </a:ext>
              </a:extLst>
            </p:cNvPr>
            <p:cNvGrpSpPr/>
            <p:nvPr/>
          </p:nvGrpSpPr>
          <p:grpSpPr>
            <a:xfrm>
              <a:off x="3572043" y="4385308"/>
              <a:ext cx="232578" cy="1245255"/>
              <a:chOff x="9255741" y="2763781"/>
              <a:chExt cx="232578" cy="2163508"/>
            </a:xfrm>
          </p:grpSpPr>
          <p:cxnSp>
            <p:nvCxnSpPr>
              <p:cNvPr id="1369" name="Gerade Verbindung 1368">
                <a:extLst>
                  <a:ext uri="{FF2B5EF4-FFF2-40B4-BE49-F238E27FC236}">
                    <a16:creationId xmlns:a16="http://schemas.microsoft.com/office/drawing/2014/main" id="{C69C5DB1-5618-5B18-6263-214B74A8D715}"/>
                  </a:ext>
                </a:extLst>
              </p:cNvPr>
              <p:cNvCxnSpPr>
                <a:cxnSpLocks/>
              </p:cNvCxnSpPr>
              <p:nvPr/>
            </p:nvCxnSpPr>
            <p:spPr>
              <a:xfrm>
                <a:off x="9488319" y="2878426"/>
                <a:ext cx="0" cy="195730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70" name="Gruppieren 1369">
                <a:extLst>
                  <a:ext uri="{FF2B5EF4-FFF2-40B4-BE49-F238E27FC236}">
                    <a16:creationId xmlns:a16="http://schemas.microsoft.com/office/drawing/2014/main" id="{D447EA02-DC28-4269-66DD-E0E83921D281}"/>
                  </a:ext>
                </a:extLst>
              </p:cNvPr>
              <p:cNvGrpSpPr/>
              <p:nvPr/>
            </p:nvGrpSpPr>
            <p:grpSpPr>
              <a:xfrm>
                <a:off x="9255741" y="4708159"/>
                <a:ext cx="229114" cy="219130"/>
                <a:chOff x="6522683" y="4222472"/>
                <a:chExt cx="229114" cy="219130"/>
              </a:xfrm>
            </p:grpSpPr>
            <p:sp>
              <p:nvSpPr>
                <p:cNvPr id="1389" name="Textfeld 1388">
                  <a:extLst>
                    <a:ext uri="{FF2B5EF4-FFF2-40B4-BE49-F238E27FC236}">
                      <a16:creationId xmlns:a16="http://schemas.microsoft.com/office/drawing/2014/main" id="{4157B1A7-7F95-EC9F-AD14-C5E4CBB4FBC6}"/>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-0,15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90" name="Gerade Verbindung 1389">
                  <a:extLst>
                    <a:ext uri="{FF2B5EF4-FFF2-40B4-BE49-F238E27FC236}">
                      <a16:creationId xmlns:a16="http://schemas.microsoft.com/office/drawing/2014/main" id="{76147B33-3089-2255-AFBF-C341C8E3B9F0}"/>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1" name="Gruppieren 1370">
                <a:extLst>
                  <a:ext uri="{FF2B5EF4-FFF2-40B4-BE49-F238E27FC236}">
                    <a16:creationId xmlns:a16="http://schemas.microsoft.com/office/drawing/2014/main" id="{CFFE4681-2050-BC95-EBDF-B697FE4B00BF}"/>
                  </a:ext>
                </a:extLst>
              </p:cNvPr>
              <p:cNvGrpSpPr/>
              <p:nvPr/>
            </p:nvGrpSpPr>
            <p:grpSpPr>
              <a:xfrm>
                <a:off x="9255741" y="4384096"/>
                <a:ext cx="229114" cy="219130"/>
                <a:chOff x="6522683" y="4222472"/>
                <a:chExt cx="229114" cy="219130"/>
              </a:xfrm>
            </p:grpSpPr>
            <p:sp>
              <p:nvSpPr>
                <p:cNvPr id="1387" name="Textfeld 1386">
                  <a:extLst>
                    <a:ext uri="{FF2B5EF4-FFF2-40B4-BE49-F238E27FC236}">
                      <a16:creationId xmlns:a16="http://schemas.microsoft.com/office/drawing/2014/main" id="{A8AC9097-8A10-AC52-7294-ABC99221427E}"/>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-0,10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88" name="Gerade Verbindung 1387">
                  <a:extLst>
                    <a:ext uri="{FF2B5EF4-FFF2-40B4-BE49-F238E27FC236}">
                      <a16:creationId xmlns:a16="http://schemas.microsoft.com/office/drawing/2014/main" id="{116D413A-0705-B3A6-C294-E06B0AB0A936}"/>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2" name="Gruppieren 1371">
                <a:extLst>
                  <a:ext uri="{FF2B5EF4-FFF2-40B4-BE49-F238E27FC236}">
                    <a16:creationId xmlns:a16="http://schemas.microsoft.com/office/drawing/2014/main" id="{56483840-DDA6-0BA3-1BD1-3994F6B3550E}"/>
                  </a:ext>
                </a:extLst>
              </p:cNvPr>
              <p:cNvGrpSpPr/>
              <p:nvPr/>
            </p:nvGrpSpPr>
            <p:grpSpPr>
              <a:xfrm>
                <a:off x="9255741" y="4060033"/>
                <a:ext cx="229114" cy="219130"/>
                <a:chOff x="6522683" y="4222472"/>
                <a:chExt cx="229114" cy="219130"/>
              </a:xfrm>
            </p:grpSpPr>
            <p:sp>
              <p:nvSpPr>
                <p:cNvPr id="1385" name="Textfeld 1384">
                  <a:extLst>
                    <a:ext uri="{FF2B5EF4-FFF2-40B4-BE49-F238E27FC236}">
                      <a16:creationId xmlns:a16="http://schemas.microsoft.com/office/drawing/2014/main" id="{8C36EAC2-B874-F5FD-39A5-7A3BA3D5B177}"/>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-0,05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86" name="Gerade Verbindung 1385">
                  <a:extLst>
                    <a:ext uri="{FF2B5EF4-FFF2-40B4-BE49-F238E27FC236}">
                      <a16:creationId xmlns:a16="http://schemas.microsoft.com/office/drawing/2014/main" id="{8F199DEA-363E-65DB-2DF6-417B9D3959C1}"/>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3" name="Gruppieren 1372">
                <a:extLst>
                  <a:ext uri="{FF2B5EF4-FFF2-40B4-BE49-F238E27FC236}">
                    <a16:creationId xmlns:a16="http://schemas.microsoft.com/office/drawing/2014/main" id="{C6237CD3-621B-144B-0FFA-0D29A06809DC}"/>
                  </a:ext>
                </a:extLst>
              </p:cNvPr>
              <p:cNvGrpSpPr/>
              <p:nvPr/>
            </p:nvGrpSpPr>
            <p:grpSpPr>
              <a:xfrm>
                <a:off x="9255741" y="3735970"/>
                <a:ext cx="229114" cy="219130"/>
                <a:chOff x="6522683" y="4222472"/>
                <a:chExt cx="229114" cy="219130"/>
              </a:xfrm>
            </p:grpSpPr>
            <p:sp>
              <p:nvSpPr>
                <p:cNvPr id="1383" name="Textfeld 1382">
                  <a:extLst>
                    <a:ext uri="{FF2B5EF4-FFF2-40B4-BE49-F238E27FC236}">
                      <a16:creationId xmlns:a16="http://schemas.microsoft.com/office/drawing/2014/main" id="{91E97163-71FE-D75E-92B5-4382FDC6ECDD}"/>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84" name="Gerade Verbindung 1383">
                  <a:extLst>
                    <a:ext uri="{FF2B5EF4-FFF2-40B4-BE49-F238E27FC236}">
                      <a16:creationId xmlns:a16="http://schemas.microsoft.com/office/drawing/2014/main" id="{A5C90B93-4D62-151F-25E0-998D3DA6F88E}"/>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4" name="Gruppieren 1373">
                <a:extLst>
                  <a:ext uri="{FF2B5EF4-FFF2-40B4-BE49-F238E27FC236}">
                    <a16:creationId xmlns:a16="http://schemas.microsoft.com/office/drawing/2014/main" id="{A4E5FF30-4288-D097-DF01-73FC0ED6CEB5}"/>
                  </a:ext>
                </a:extLst>
              </p:cNvPr>
              <p:cNvGrpSpPr/>
              <p:nvPr/>
            </p:nvGrpSpPr>
            <p:grpSpPr>
              <a:xfrm>
                <a:off x="9255741" y="3411907"/>
                <a:ext cx="229114" cy="219130"/>
                <a:chOff x="6522683" y="4222472"/>
                <a:chExt cx="229114" cy="219130"/>
              </a:xfrm>
            </p:grpSpPr>
            <p:sp>
              <p:nvSpPr>
                <p:cNvPr id="1381" name="Textfeld 1380">
                  <a:extLst>
                    <a:ext uri="{FF2B5EF4-FFF2-40B4-BE49-F238E27FC236}">
                      <a16:creationId xmlns:a16="http://schemas.microsoft.com/office/drawing/2014/main" id="{B9C96AFC-0E78-B404-452F-B6FC2BCA99A7}"/>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0,05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82" name="Gerade Verbindung 1381">
                  <a:extLst>
                    <a:ext uri="{FF2B5EF4-FFF2-40B4-BE49-F238E27FC236}">
                      <a16:creationId xmlns:a16="http://schemas.microsoft.com/office/drawing/2014/main" id="{8421AAE6-E012-1A27-A250-2613F1D22667}"/>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5" name="Gruppieren 1374">
                <a:extLst>
                  <a:ext uri="{FF2B5EF4-FFF2-40B4-BE49-F238E27FC236}">
                    <a16:creationId xmlns:a16="http://schemas.microsoft.com/office/drawing/2014/main" id="{A4FB62B4-19A8-6BE4-D839-F1D982806C14}"/>
                  </a:ext>
                </a:extLst>
              </p:cNvPr>
              <p:cNvGrpSpPr/>
              <p:nvPr/>
            </p:nvGrpSpPr>
            <p:grpSpPr>
              <a:xfrm>
                <a:off x="9255741" y="3087844"/>
                <a:ext cx="229114" cy="219130"/>
                <a:chOff x="6522683" y="4222472"/>
                <a:chExt cx="229114" cy="219130"/>
              </a:xfrm>
            </p:grpSpPr>
            <p:sp>
              <p:nvSpPr>
                <p:cNvPr id="1379" name="Textfeld 1378">
                  <a:extLst>
                    <a:ext uri="{FF2B5EF4-FFF2-40B4-BE49-F238E27FC236}">
                      <a16:creationId xmlns:a16="http://schemas.microsoft.com/office/drawing/2014/main" id="{797BA256-8410-9318-EBEE-63310C9DE1EE}"/>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0,10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80" name="Gerade Verbindung 1379">
                  <a:extLst>
                    <a:ext uri="{FF2B5EF4-FFF2-40B4-BE49-F238E27FC236}">
                      <a16:creationId xmlns:a16="http://schemas.microsoft.com/office/drawing/2014/main" id="{900E22E6-C4B8-C6E9-59AF-C1D67A8C1351}"/>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76" name="Gruppieren 1375">
                <a:extLst>
                  <a:ext uri="{FF2B5EF4-FFF2-40B4-BE49-F238E27FC236}">
                    <a16:creationId xmlns:a16="http://schemas.microsoft.com/office/drawing/2014/main" id="{5DBA4F82-5154-900F-B1FE-E868AC38069C}"/>
                  </a:ext>
                </a:extLst>
              </p:cNvPr>
              <p:cNvGrpSpPr/>
              <p:nvPr/>
            </p:nvGrpSpPr>
            <p:grpSpPr>
              <a:xfrm>
                <a:off x="9255741" y="2763781"/>
                <a:ext cx="229114" cy="219130"/>
                <a:chOff x="6522683" y="4222472"/>
                <a:chExt cx="229114" cy="219130"/>
              </a:xfrm>
            </p:grpSpPr>
            <p:sp>
              <p:nvSpPr>
                <p:cNvPr id="1377" name="Textfeld 1376">
                  <a:extLst>
                    <a:ext uri="{FF2B5EF4-FFF2-40B4-BE49-F238E27FC236}">
                      <a16:creationId xmlns:a16="http://schemas.microsoft.com/office/drawing/2014/main" id="{942D2722-9B06-4E44-8E3A-90E18DE42E9E}"/>
                    </a:ext>
                  </a:extLst>
                </p:cNvPr>
                <p:cNvSpPr txBox="1"/>
                <p:nvPr/>
              </p:nvSpPr>
              <p:spPr>
                <a:xfrm>
                  <a:off x="6522683" y="4222472"/>
                  <a:ext cx="172183" cy="219130"/>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0,15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378" name="Gerade Verbindung 1377">
                  <a:extLst>
                    <a:ext uri="{FF2B5EF4-FFF2-40B4-BE49-F238E27FC236}">
                      <a16:creationId xmlns:a16="http://schemas.microsoft.com/office/drawing/2014/main" id="{A27425B7-BA72-8BBD-DBE9-7DF4CC7ECA2A}"/>
                    </a:ext>
                  </a:extLst>
                </p:cNvPr>
                <p:cNvCxnSpPr>
                  <a:cxnSpLocks/>
                </p:cNvCxnSpPr>
                <p:nvPr/>
              </p:nvCxnSpPr>
              <p:spPr>
                <a:xfrm>
                  <a:off x="6715797" y="434053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00" name="Gruppieren 1299">
              <a:extLst>
                <a:ext uri="{FF2B5EF4-FFF2-40B4-BE49-F238E27FC236}">
                  <a16:creationId xmlns:a16="http://schemas.microsoft.com/office/drawing/2014/main" id="{4AB4C8BB-5716-9ECF-DFD8-4FC05731F92D}"/>
                </a:ext>
              </a:extLst>
            </p:cNvPr>
            <p:cNvGrpSpPr/>
            <p:nvPr/>
          </p:nvGrpSpPr>
          <p:grpSpPr>
            <a:xfrm>
              <a:off x="3752248" y="5573451"/>
              <a:ext cx="1722816" cy="68368"/>
              <a:chOff x="6702888" y="4828062"/>
              <a:chExt cx="1722816" cy="118783"/>
            </a:xfrm>
          </p:grpSpPr>
          <p:sp>
            <p:nvSpPr>
              <p:cNvPr id="1356" name="Textfeld 1355">
                <a:extLst>
                  <a:ext uri="{FF2B5EF4-FFF2-40B4-BE49-F238E27FC236}">
                    <a16:creationId xmlns:a16="http://schemas.microsoft.com/office/drawing/2014/main" id="{BFB0D783-A6E1-4DA8-6830-F759D2B648D7}"/>
                  </a:ext>
                </a:extLst>
              </p:cNvPr>
              <p:cNvSpPr txBox="1"/>
              <p:nvPr/>
            </p:nvSpPr>
            <p:spPr>
              <a:xfrm>
                <a:off x="670288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57" name="Textfeld 1356">
                <a:extLst>
                  <a:ext uri="{FF2B5EF4-FFF2-40B4-BE49-F238E27FC236}">
                    <a16:creationId xmlns:a16="http://schemas.microsoft.com/office/drawing/2014/main" id="{2015379F-0616-68B3-C0B2-90C72F1A6AC7}"/>
                  </a:ext>
                </a:extLst>
              </p:cNvPr>
              <p:cNvSpPr txBox="1"/>
              <p:nvPr/>
            </p:nvSpPr>
            <p:spPr>
              <a:xfrm>
                <a:off x="683768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58" name="Textfeld 1357">
                <a:extLst>
                  <a:ext uri="{FF2B5EF4-FFF2-40B4-BE49-F238E27FC236}">
                    <a16:creationId xmlns:a16="http://schemas.microsoft.com/office/drawing/2014/main" id="{A095788A-44F3-A06B-8CB7-70AC6485CD67}"/>
                  </a:ext>
                </a:extLst>
              </p:cNvPr>
              <p:cNvSpPr txBox="1"/>
              <p:nvPr/>
            </p:nvSpPr>
            <p:spPr>
              <a:xfrm>
                <a:off x="6972472"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16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59" name="Textfeld 1358">
                <a:extLst>
                  <a:ext uri="{FF2B5EF4-FFF2-40B4-BE49-F238E27FC236}">
                    <a16:creationId xmlns:a16="http://schemas.microsoft.com/office/drawing/2014/main" id="{3D908661-0D85-1643-6F08-6362679081A8}"/>
                  </a:ext>
                </a:extLst>
              </p:cNvPr>
              <p:cNvSpPr txBox="1"/>
              <p:nvPr/>
            </p:nvSpPr>
            <p:spPr>
              <a:xfrm>
                <a:off x="710726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24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60" name="Textfeld 1359">
                <a:extLst>
                  <a:ext uri="{FF2B5EF4-FFF2-40B4-BE49-F238E27FC236}">
                    <a16:creationId xmlns:a16="http://schemas.microsoft.com/office/drawing/2014/main" id="{C4F66728-4042-DA10-C432-4F51B962FBBE}"/>
                  </a:ext>
                </a:extLst>
              </p:cNvPr>
              <p:cNvSpPr txBox="1"/>
              <p:nvPr/>
            </p:nvSpPr>
            <p:spPr>
              <a:xfrm>
                <a:off x="7242056"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32</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61" name="Textfeld 1360">
                <a:extLst>
                  <a:ext uri="{FF2B5EF4-FFF2-40B4-BE49-F238E27FC236}">
                    <a16:creationId xmlns:a16="http://schemas.microsoft.com/office/drawing/2014/main" id="{FC9698B9-1F7C-91ED-89FE-0F87F8F40C1A}"/>
                  </a:ext>
                </a:extLst>
              </p:cNvPr>
              <p:cNvSpPr txBox="1"/>
              <p:nvPr/>
            </p:nvSpPr>
            <p:spPr>
              <a:xfrm>
                <a:off x="737684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62" name="Textfeld 1361">
                <a:extLst>
                  <a:ext uri="{FF2B5EF4-FFF2-40B4-BE49-F238E27FC236}">
                    <a16:creationId xmlns:a16="http://schemas.microsoft.com/office/drawing/2014/main" id="{BF384B48-5EE5-9AB4-E906-AE377F25F3D7}"/>
                  </a:ext>
                </a:extLst>
              </p:cNvPr>
              <p:cNvSpPr txBox="1"/>
              <p:nvPr/>
            </p:nvSpPr>
            <p:spPr>
              <a:xfrm>
                <a:off x="7511640"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48</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64" name="Textfeld 1363">
                <a:extLst>
                  <a:ext uri="{FF2B5EF4-FFF2-40B4-BE49-F238E27FC236}">
                    <a16:creationId xmlns:a16="http://schemas.microsoft.com/office/drawing/2014/main" id="{B9683CFD-F707-1E3E-5897-57469FF64854}"/>
                  </a:ext>
                </a:extLst>
              </p:cNvPr>
              <p:cNvSpPr txBox="1"/>
              <p:nvPr/>
            </p:nvSpPr>
            <p:spPr>
              <a:xfrm>
                <a:off x="7781224"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64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66" name="Textfeld 1365">
                <a:extLst>
                  <a:ext uri="{FF2B5EF4-FFF2-40B4-BE49-F238E27FC236}">
                    <a16:creationId xmlns:a16="http://schemas.microsoft.com/office/drawing/2014/main" id="{E1121F15-234B-7C76-ACDF-976E9A4296D5}"/>
                  </a:ext>
                </a:extLst>
              </p:cNvPr>
              <p:cNvSpPr txBox="1"/>
              <p:nvPr/>
            </p:nvSpPr>
            <p:spPr>
              <a:xfrm>
                <a:off x="8050808"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368" name="Textfeld 1367">
                <a:extLst>
                  <a:ext uri="{FF2B5EF4-FFF2-40B4-BE49-F238E27FC236}">
                    <a16:creationId xmlns:a16="http://schemas.microsoft.com/office/drawing/2014/main" id="{B93A1F5B-4BEF-B354-5960-E5CB6B71C150}"/>
                  </a:ext>
                </a:extLst>
              </p:cNvPr>
              <p:cNvSpPr txBox="1"/>
              <p:nvPr/>
            </p:nvSpPr>
            <p:spPr>
              <a:xfrm>
                <a:off x="8320391" y="4828062"/>
                <a:ext cx="105313" cy="1187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96</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nvGrpSpPr>
            <p:cNvPr id="1895" name="Gruppieren 1894">
              <a:extLst>
                <a:ext uri="{FF2B5EF4-FFF2-40B4-BE49-F238E27FC236}">
                  <a16:creationId xmlns:a16="http://schemas.microsoft.com/office/drawing/2014/main" id="{9FE4180B-D20C-4D47-6F6D-1FF046C84061}"/>
                </a:ext>
              </a:extLst>
            </p:cNvPr>
            <p:cNvGrpSpPr/>
            <p:nvPr/>
          </p:nvGrpSpPr>
          <p:grpSpPr>
            <a:xfrm>
              <a:off x="3841394" y="4508388"/>
              <a:ext cx="1576988" cy="809240"/>
              <a:chOff x="3841394" y="4508388"/>
              <a:chExt cx="1576988" cy="809240"/>
            </a:xfrm>
          </p:grpSpPr>
          <p:grpSp>
            <p:nvGrpSpPr>
              <p:cNvPr id="2647" name="Gruppieren 2646">
                <a:extLst>
                  <a:ext uri="{FF2B5EF4-FFF2-40B4-BE49-F238E27FC236}">
                    <a16:creationId xmlns:a16="http://schemas.microsoft.com/office/drawing/2014/main" id="{B6560E22-C22B-4ED6-9956-A354F88B60CD}"/>
                  </a:ext>
                </a:extLst>
              </p:cNvPr>
              <p:cNvGrpSpPr/>
              <p:nvPr/>
            </p:nvGrpSpPr>
            <p:grpSpPr>
              <a:xfrm>
                <a:off x="3911597" y="5094278"/>
                <a:ext cx="45719" cy="158400"/>
                <a:chOff x="6870520" y="3326249"/>
                <a:chExt cx="45719" cy="439200"/>
              </a:xfrm>
            </p:grpSpPr>
            <p:cxnSp>
              <p:nvCxnSpPr>
                <p:cNvPr id="2692" name="Gerade Verbindung 2691">
                  <a:extLst>
                    <a:ext uri="{FF2B5EF4-FFF2-40B4-BE49-F238E27FC236}">
                      <a16:creationId xmlns:a16="http://schemas.microsoft.com/office/drawing/2014/main" id="{A6B934B3-5F60-5A95-2560-02AAFF15E035}"/>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3" name="Gerade Verbindung 2692">
                  <a:extLst>
                    <a:ext uri="{FF2B5EF4-FFF2-40B4-BE49-F238E27FC236}">
                      <a16:creationId xmlns:a16="http://schemas.microsoft.com/office/drawing/2014/main" id="{04B228E8-EDCB-8790-CCCD-120983309F22}"/>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4" name="Gerade Verbindung 2693">
                  <a:extLst>
                    <a:ext uri="{FF2B5EF4-FFF2-40B4-BE49-F238E27FC236}">
                      <a16:creationId xmlns:a16="http://schemas.microsoft.com/office/drawing/2014/main" id="{D87EF40D-E4A7-95BA-F290-2679B468C36F}"/>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48" name="Gruppieren 2647">
                <a:extLst>
                  <a:ext uri="{FF2B5EF4-FFF2-40B4-BE49-F238E27FC236}">
                    <a16:creationId xmlns:a16="http://schemas.microsoft.com/office/drawing/2014/main" id="{7E319301-5410-22D3-BCEF-50B4FC86D800}"/>
                  </a:ext>
                </a:extLst>
              </p:cNvPr>
              <p:cNvGrpSpPr/>
              <p:nvPr/>
            </p:nvGrpSpPr>
            <p:grpSpPr>
              <a:xfrm>
                <a:off x="4179960" y="5114284"/>
                <a:ext cx="45719" cy="169200"/>
                <a:chOff x="7141333" y="3201575"/>
                <a:chExt cx="45719" cy="468000"/>
              </a:xfrm>
            </p:grpSpPr>
            <p:cxnSp>
              <p:nvCxnSpPr>
                <p:cNvPr id="2689" name="Gerade Verbindung 2688">
                  <a:extLst>
                    <a:ext uri="{FF2B5EF4-FFF2-40B4-BE49-F238E27FC236}">
                      <a16:creationId xmlns:a16="http://schemas.microsoft.com/office/drawing/2014/main" id="{88D8761C-659E-516E-DB77-5EEBF312F4C0}"/>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0" name="Gerade Verbindung 2689">
                  <a:extLst>
                    <a:ext uri="{FF2B5EF4-FFF2-40B4-BE49-F238E27FC236}">
                      <a16:creationId xmlns:a16="http://schemas.microsoft.com/office/drawing/2014/main" id="{35D05D73-4C07-01D1-E21F-60F5586C8946}"/>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1" name="Gerade Verbindung 2690">
                  <a:extLst>
                    <a:ext uri="{FF2B5EF4-FFF2-40B4-BE49-F238E27FC236}">
                      <a16:creationId xmlns:a16="http://schemas.microsoft.com/office/drawing/2014/main" id="{EA122DBD-1B0C-370B-AD4D-46C1B909B6FD}"/>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0" name="Gruppieren 2649">
                <a:extLst>
                  <a:ext uri="{FF2B5EF4-FFF2-40B4-BE49-F238E27FC236}">
                    <a16:creationId xmlns:a16="http://schemas.microsoft.com/office/drawing/2014/main" id="{A564F26F-8028-1582-C3D0-48B40917CE98}"/>
                  </a:ext>
                </a:extLst>
              </p:cNvPr>
              <p:cNvGrpSpPr/>
              <p:nvPr/>
            </p:nvGrpSpPr>
            <p:grpSpPr>
              <a:xfrm>
                <a:off x="5395522" y="4536001"/>
                <a:ext cx="22860" cy="432000"/>
                <a:chOff x="8354461" y="3447206"/>
                <a:chExt cx="22860" cy="166752"/>
              </a:xfrm>
            </p:grpSpPr>
            <p:cxnSp>
              <p:nvCxnSpPr>
                <p:cNvPr id="2683" name="Gerade Verbindung 2682">
                  <a:extLst>
                    <a:ext uri="{FF2B5EF4-FFF2-40B4-BE49-F238E27FC236}">
                      <a16:creationId xmlns:a16="http://schemas.microsoft.com/office/drawing/2014/main" id="{C56CDD94-6B50-1615-FEE7-EF08FFB53437}"/>
                    </a:ext>
                  </a:extLst>
                </p:cNvPr>
                <p:cNvCxnSpPr>
                  <a:cxnSpLocks/>
                </p:cNvCxnSpPr>
                <p:nvPr/>
              </p:nvCxnSpPr>
              <p:spPr>
                <a:xfrm flipV="1">
                  <a:off x="8377321" y="3447206"/>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4" name="Gerade Verbindung 2683">
                  <a:extLst>
                    <a:ext uri="{FF2B5EF4-FFF2-40B4-BE49-F238E27FC236}">
                      <a16:creationId xmlns:a16="http://schemas.microsoft.com/office/drawing/2014/main" id="{73551B77-9441-9BF5-B000-035648395C44}"/>
                    </a:ext>
                  </a:extLst>
                </p:cNvPr>
                <p:cNvCxnSpPr>
                  <a:cxnSpLocks/>
                </p:cNvCxnSpPr>
                <p:nvPr/>
              </p:nvCxnSpPr>
              <p:spPr>
                <a:xfrm>
                  <a:off x="8354461" y="3613958"/>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5" name="Gerade Verbindung 2684">
                  <a:extLst>
                    <a:ext uri="{FF2B5EF4-FFF2-40B4-BE49-F238E27FC236}">
                      <a16:creationId xmlns:a16="http://schemas.microsoft.com/office/drawing/2014/main" id="{05A26C79-2249-15D6-343B-25CC16F72387}"/>
                    </a:ext>
                  </a:extLst>
                </p:cNvPr>
                <p:cNvCxnSpPr>
                  <a:cxnSpLocks/>
                </p:cNvCxnSpPr>
                <p:nvPr/>
              </p:nvCxnSpPr>
              <p:spPr>
                <a:xfrm>
                  <a:off x="8354461" y="3447206"/>
                  <a:ext cx="216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1" name="Gruppieren 2650">
                <a:extLst>
                  <a:ext uri="{FF2B5EF4-FFF2-40B4-BE49-F238E27FC236}">
                    <a16:creationId xmlns:a16="http://schemas.microsoft.com/office/drawing/2014/main" id="{893738E8-C039-D099-AA0E-5403C9D66B42}"/>
                  </a:ext>
                </a:extLst>
              </p:cNvPr>
              <p:cNvGrpSpPr/>
              <p:nvPr/>
            </p:nvGrpSpPr>
            <p:grpSpPr>
              <a:xfrm>
                <a:off x="4314160" y="5001457"/>
                <a:ext cx="45719" cy="216000"/>
                <a:chOff x="7357683" y="4539953"/>
                <a:chExt cx="45719" cy="166752"/>
              </a:xfrm>
            </p:grpSpPr>
            <p:cxnSp>
              <p:nvCxnSpPr>
                <p:cNvPr id="2680" name="Gerade Verbindung 2679">
                  <a:extLst>
                    <a:ext uri="{FF2B5EF4-FFF2-40B4-BE49-F238E27FC236}">
                      <a16:creationId xmlns:a16="http://schemas.microsoft.com/office/drawing/2014/main" id="{CEC0229A-EA0B-CBC7-2804-CCC8135DF4AB}"/>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1" name="Gerade Verbindung 2680">
                  <a:extLst>
                    <a:ext uri="{FF2B5EF4-FFF2-40B4-BE49-F238E27FC236}">
                      <a16:creationId xmlns:a16="http://schemas.microsoft.com/office/drawing/2014/main" id="{974A510D-21EE-48ED-9473-4123369AEA9C}"/>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2" name="Gerade Verbindung 2681">
                  <a:extLst>
                    <a:ext uri="{FF2B5EF4-FFF2-40B4-BE49-F238E27FC236}">
                      <a16:creationId xmlns:a16="http://schemas.microsoft.com/office/drawing/2014/main" id="{4CDC19A2-4456-AC7F-DAC2-DFC54DAC3249}"/>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2" name="Gruppieren 2651">
                <a:extLst>
                  <a:ext uri="{FF2B5EF4-FFF2-40B4-BE49-F238E27FC236}">
                    <a16:creationId xmlns:a16="http://schemas.microsoft.com/office/drawing/2014/main" id="{432BC19F-6C82-276B-7D81-EB0ED10104A6}"/>
                  </a:ext>
                </a:extLst>
              </p:cNvPr>
              <p:cNvGrpSpPr/>
              <p:nvPr/>
            </p:nvGrpSpPr>
            <p:grpSpPr>
              <a:xfrm>
                <a:off x="4582506" y="4782020"/>
                <a:ext cx="45719" cy="269368"/>
                <a:chOff x="7541436" y="4587909"/>
                <a:chExt cx="45719" cy="166752"/>
              </a:xfrm>
            </p:grpSpPr>
            <p:cxnSp>
              <p:nvCxnSpPr>
                <p:cNvPr id="2677" name="Gerade Verbindung 2676">
                  <a:extLst>
                    <a:ext uri="{FF2B5EF4-FFF2-40B4-BE49-F238E27FC236}">
                      <a16:creationId xmlns:a16="http://schemas.microsoft.com/office/drawing/2014/main" id="{AE86B981-7C17-8780-E2E2-9BB629D9090A}"/>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8" name="Gerade Verbindung 2677">
                  <a:extLst>
                    <a:ext uri="{FF2B5EF4-FFF2-40B4-BE49-F238E27FC236}">
                      <a16:creationId xmlns:a16="http://schemas.microsoft.com/office/drawing/2014/main" id="{46EAD97E-EFF2-FF96-EA2B-869C081A7A0B}"/>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9" name="Gerade Verbindung 2678">
                  <a:extLst>
                    <a:ext uri="{FF2B5EF4-FFF2-40B4-BE49-F238E27FC236}">
                      <a16:creationId xmlns:a16="http://schemas.microsoft.com/office/drawing/2014/main" id="{18A576C1-A704-F57D-6E77-B9BC9D57945A}"/>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3" name="Gruppieren 2652">
                <a:extLst>
                  <a:ext uri="{FF2B5EF4-FFF2-40B4-BE49-F238E27FC236}">
                    <a16:creationId xmlns:a16="http://schemas.microsoft.com/office/drawing/2014/main" id="{3345E237-AF48-6669-48AA-6EC53E36AD27}"/>
                  </a:ext>
                </a:extLst>
              </p:cNvPr>
              <p:cNvGrpSpPr/>
              <p:nvPr/>
            </p:nvGrpSpPr>
            <p:grpSpPr>
              <a:xfrm>
                <a:off x="3841394" y="5165342"/>
                <a:ext cx="45719" cy="144000"/>
                <a:chOff x="6870520" y="3326249"/>
                <a:chExt cx="45719" cy="439200"/>
              </a:xfrm>
            </p:grpSpPr>
            <p:cxnSp>
              <p:nvCxnSpPr>
                <p:cNvPr id="2674" name="Gerade Verbindung 2673">
                  <a:extLst>
                    <a:ext uri="{FF2B5EF4-FFF2-40B4-BE49-F238E27FC236}">
                      <a16:creationId xmlns:a16="http://schemas.microsoft.com/office/drawing/2014/main" id="{5C7E0103-7D4C-99C2-9471-72965EFF2EF9}"/>
                    </a:ext>
                  </a:extLst>
                </p:cNvPr>
                <p:cNvCxnSpPr>
                  <a:cxnSpLocks/>
                </p:cNvCxnSpPr>
                <p:nvPr/>
              </p:nvCxnSpPr>
              <p:spPr>
                <a:xfrm flipV="1">
                  <a:off x="6893380" y="3326249"/>
                  <a:ext cx="0" cy="4392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5" name="Gerade Verbindung 2674">
                  <a:extLst>
                    <a:ext uri="{FF2B5EF4-FFF2-40B4-BE49-F238E27FC236}">
                      <a16:creationId xmlns:a16="http://schemas.microsoft.com/office/drawing/2014/main" id="{284E23F5-A6D2-E040-B500-1C7BC0CAF1C9}"/>
                    </a:ext>
                  </a:extLst>
                </p:cNvPr>
                <p:cNvCxnSpPr>
                  <a:cxnSpLocks/>
                </p:cNvCxnSpPr>
                <p:nvPr/>
              </p:nvCxnSpPr>
              <p:spPr>
                <a:xfrm>
                  <a:off x="6870520" y="37654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6" name="Gerade Verbindung 2675">
                  <a:extLst>
                    <a:ext uri="{FF2B5EF4-FFF2-40B4-BE49-F238E27FC236}">
                      <a16:creationId xmlns:a16="http://schemas.microsoft.com/office/drawing/2014/main" id="{039D9C7B-4C74-B79E-CE4D-88497DB7C699}"/>
                    </a:ext>
                  </a:extLst>
                </p:cNvPr>
                <p:cNvCxnSpPr>
                  <a:cxnSpLocks/>
                </p:cNvCxnSpPr>
                <p:nvPr/>
              </p:nvCxnSpPr>
              <p:spPr>
                <a:xfrm>
                  <a:off x="6870520" y="332624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4" name="Gruppieren 2653">
                <a:extLst>
                  <a:ext uri="{FF2B5EF4-FFF2-40B4-BE49-F238E27FC236}">
                    <a16:creationId xmlns:a16="http://schemas.microsoft.com/office/drawing/2014/main" id="{4CBFD1EE-A63E-FB22-05AF-F4CFE7E70C2F}"/>
                  </a:ext>
                </a:extLst>
              </p:cNvPr>
              <p:cNvGrpSpPr/>
              <p:nvPr/>
            </p:nvGrpSpPr>
            <p:grpSpPr>
              <a:xfrm>
                <a:off x="4045808" y="5159228"/>
                <a:ext cx="45719" cy="158400"/>
                <a:chOff x="7141333" y="3201575"/>
                <a:chExt cx="45719" cy="468000"/>
              </a:xfrm>
            </p:grpSpPr>
            <p:cxnSp>
              <p:nvCxnSpPr>
                <p:cNvPr id="2671" name="Gerade Verbindung 2670">
                  <a:extLst>
                    <a:ext uri="{FF2B5EF4-FFF2-40B4-BE49-F238E27FC236}">
                      <a16:creationId xmlns:a16="http://schemas.microsoft.com/office/drawing/2014/main" id="{A839D99C-B08F-896B-580F-5D72891076DB}"/>
                    </a:ext>
                  </a:extLst>
                </p:cNvPr>
                <p:cNvCxnSpPr>
                  <a:cxnSpLocks/>
                </p:cNvCxnSpPr>
                <p:nvPr/>
              </p:nvCxnSpPr>
              <p:spPr>
                <a:xfrm flipV="1">
                  <a:off x="7164193" y="3201575"/>
                  <a:ext cx="0" cy="46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2" name="Gerade Verbindung 2671">
                  <a:extLst>
                    <a:ext uri="{FF2B5EF4-FFF2-40B4-BE49-F238E27FC236}">
                      <a16:creationId xmlns:a16="http://schemas.microsoft.com/office/drawing/2014/main" id="{34B72AC1-9AF7-BA48-2427-227A6857DFBD}"/>
                    </a:ext>
                  </a:extLst>
                </p:cNvPr>
                <p:cNvCxnSpPr>
                  <a:cxnSpLocks/>
                </p:cNvCxnSpPr>
                <p:nvPr/>
              </p:nvCxnSpPr>
              <p:spPr>
                <a:xfrm>
                  <a:off x="7141333" y="3669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3" name="Gerade Verbindung 2672">
                  <a:extLst>
                    <a:ext uri="{FF2B5EF4-FFF2-40B4-BE49-F238E27FC236}">
                      <a16:creationId xmlns:a16="http://schemas.microsoft.com/office/drawing/2014/main" id="{9B60F1B0-1E59-0495-5A21-05BFF083C647}"/>
                    </a:ext>
                  </a:extLst>
                </p:cNvPr>
                <p:cNvCxnSpPr>
                  <a:cxnSpLocks/>
                </p:cNvCxnSpPr>
                <p:nvPr/>
              </p:nvCxnSpPr>
              <p:spPr>
                <a:xfrm>
                  <a:off x="7141333" y="320157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5" name="Gruppieren 2654">
                <a:extLst>
                  <a:ext uri="{FF2B5EF4-FFF2-40B4-BE49-F238E27FC236}">
                    <a16:creationId xmlns:a16="http://schemas.microsoft.com/office/drawing/2014/main" id="{9CC41483-50C9-A448-0D3C-BCE14EB0502C}"/>
                  </a:ext>
                </a:extLst>
              </p:cNvPr>
              <p:cNvGrpSpPr/>
              <p:nvPr/>
            </p:nvGrpSpPr>
            <p:grpSpPr>
              <a:xfrm>
                <a:off x="4448312" y="4926904"/>
                <a:ext cx="45719" cy="198000"/>
                <a:chOff x="7357683" y="4539953"/>
                <a:chExt cx="45719" cy="166752"/>
              </a:xfrm>
            </p:grpSpPr>
            <p:cxnSp>
              <p:nvCxnSpPr>
                <p:cNvPr id="2668" name="Gerade Verbindung 2667">
                  <a:extLst>
                    <a:ext uri="{FF2B5EF4-FFF2-40B4-BE49-F238E27FC236}">
                      <a16:creationId xmlns:a16="http://schemas.microsoft.com/office/drawing/2014/main" id="{4EA18B52-9660-5A17-A121-93F76378FCFC}"/>
                    </a:ext>
                  </a:extLst>
                </p:cNvPr>
                <p:cNvCxnSpPr>
                  <a:cxnSpLocks/>
                </p:cNvCxnSpPr>
                <p:nvPr/>
              </p:nvCxnSpPr>
              <p:spPr>
                <a:xfrm flipV="1">
                  <a:off x="7380543" y="4539953"/>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9" name="Gerade Verbindung 2668">
                  <a:extLst>
                    <a:ext uri="{FF2B5EF4-FFF2-40B4-BE49-F238E27FC236}">
                      <a16:creationId xmlns:a16="http://schemas.microsoft.com/office/drawing/2014/main" id="{B8F1555A-E87C-2E5E-ED56-BD008682D33B}"/>
                    </a:ext>
                  </a:extLst>
                </p:cNvPr>
                <p:cNvCxnSpPr>
                  <a:cxnSpLocks/>
                </p:cNvCxnSpPr>
                <p:nvPr/>
              </p:nvCxnSpPr>
              <p:spPr>
                <a:xfrm>
                  <a:off x="7357683" y="4706705"/>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0" name="Gerade Verbindung 2669">
                  <a:extLst>
                    <a:ext uri="{FF2B5EF4-FFF2-40B4-BE49-F238E27FC236}">
                      <a16:creationId xmlns:a16="http://schemas.microsoft.com/office/drawing/2014/main" id="{9F310AA4-C6F4-4581-B0CB-9DDD2DB63677}"/>
                    </a:ext>
                  </a:extLst>
                </p:cNvPr>
                <p:cNvCxnSpPr>
                  <a:cxnSpLocks/>
                </p:cNvCxnSpPr>
                <p:nvPr/>
              </p:nvCxnSpPr>
              <p:spPr>
                <a:xfrm>
                  <a:off x="7357683" y="4539953"/>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6" name="Gruppieren 2655">
                <a:extLst>
                  <a:ext uri="{FF2B5EF4-FFF2-40B4-BE49-F238E27FC236}">
                    <a16:creationId xmlns:a16="http://schemas.microsoft.com/office/drawing/2014/main" id="{219621B5-4BB2-20B8-8A4F-784D800E91D5}"/>
                  </a:ext>
                </a:extLst>
              </p:cNvPr>
              <p:cNvGrpSpPr/>
              <p:nvPr/>
            </p:nvGrpSpPr>
            <p:grpSpPr>
              <a:xfrm>
                <a:off x="4853847" y="4508388"/>
                <a:ext cx="45719" cy="388800"/>
                <a:chOff x="7541436" y="4587909"/>
                <a:chExt cx="45719" cy="166752"/>
              </a:xfrm>
            </p:grpSpPr>
            <p:cxnSp>
              <p:nvCxnSpPr>
                <p:cNvPr id="2665" name="Gerade Verbindung 2664">
                  <a:extLst>
                    <a:ext uri="{FF2B5EF4-FFF2-40B4-BE49-F238E27FC236}">
                      <a16:creationId xmlns:a16="http://schemas.microsoft.com/office/drawing/2014/main" id="{B1C35F4C-5672-7985-032E-D0F7B0F95563}"/>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6" name="Gerade Verbindung 2665">
                  <a:extLst>
                    <a:ext uri="{FF2B5EF4-FFF2-40B4-BE49-F238E27FC236}">
                      <a16:creationId xmlns:a16="http://schemas.microsoft.com/office/drawing/2014/main" id="{41C0DF2F-0E46-B925-6B9A-8A2D4C5F8701}"/>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7" name="Gerade Verbindung 2666">
                  <a:extLst>
                    <a:ext uri="{FF2B5EF4-FFF2-40B4-BE49-F238E27FC236}">
                      <a16:creationId xmlns:a16="http://schemas.microsoft.com/office/drawing/2014/main" id="{3EDE5A03-EAFE-450D-90F0-800622CC70AB}"/>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657" name="Gruppieren 2656">
                <a:extLst>
                  <a:ext uri="{FF2B5EF4-FFF2-40B4-BE49-F238E27FC236}">
                    <a16:creationId xmlns:a16="http://schemas.microsoft.com/office/drawing/2014/main" id="{8F943835-9525-4DA6-4EC4-C81579CFDE37}"/>
                  </a:ext>
                </a:extLst>
              </p:cNvPr>
              <p:cNvGrpSpPr/>
              <p:nvPr/>
            </p:nvGrpSpPr>
            <p:grpSpPr>
              <a:xfrm>
                <a:off x="5124595" y="4608336"/>
                <a:ext cx="45719" cy="360000"/>
                <a:chOff x="7541436" y="4587909"/>
                <a:chExt cx="45719" cy="166752"/>
              </a:xfrm>
            </p:grpSpPr>
            <p:cxnSp>
              <p:nvCxnSpPr>
                <p:cNvPr id="2662" name="Gerade Verbindung 2661">
                  <a:extLst>
                    <a:ext uri="{FF2B5EF4-FFF2-40B4-BE49-F238E27FC236}">
                      <a16:creationId xmlns:a16="http://schemas.microsoft.com/office/drawing/2014/main" id="{549D439F-FD94-C0D4-F6FE-91EFAA77784A}"/>
                    </a:ext>
                  </a:extLst>
                </p:cNvPr>
                <p:cNvCxnSpPr>
                  <a:cxnSpLocks/>
                </p:cNvCxnSpPr>
                <p:nvPr/>
              </p:nvCxnSpPr>
              <p:spPr>
                <a:xfrm flipV="1">
                  <a:off x="7564296" y="4587909"/>
                  <a:ext cx="0" cy="16675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3" name="Gerade Verbindung 2662">
                  <a:extLst>
                    <a:ext uri="{FF2B5EF4-FFF2-40B4-BE49-F238E27FC236}">
                      <a16:creationId xmlns:a16="http://schemas.microsoft.com/office/drawing/2014/main" id="{F4168C90-5ED5-1918-0022-E06B7BF15E67}"/>
                    </a:ext>
                  </a:extLst>
                </p:cNvPr>
                <p:cNvCxnSpPr>
                  <a:cxnSpLocks/>
                </p:cNvCxnSpPr>
                <p:nvPr/>
              </p:nvCxnSpPr>
              <p:spPr>
                <a:xfrm>
                  <a:off x="7541436" y="4754661"/>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4" name="Gerade Verbindung 2663">
                  <a:extLst>
                    <a:ext uri="{FF2B5EF4-FFF2-40B4-BE49-F238E27FC236}">
                      <a16:creationId xmlns:a16="http://schemas.microsoft.com/office/drawing/2014/main" id="{D1825C92-9D8B-4D7E-9790-5C834918887B}"/>
                    </a:ext>
                  </a:extLst>
                </p:cNvPr>
                <p:cNvCxnSpPr>
                  <a:cxnSpLocks/>
                </p:cNvCxnSpPr>
                <p:nvPr/>
              </p:nvCxnSpPr>
              <p:spPr>
                <a:xfrm>
                  <a:off x="7541436" y="4587909"/>
                  <a:ext cx="457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cxnSp>
          <p:nvCxnSpPr>
            <p:cNvPr id="1891" name="Gerade Verbindung 1890">
              <a:extLst>
                <a:ext uri="{FF2B5EF4-FFF2-40B4-BE49-F238E27FC236}">
                  <a16:creationId xmlns:a16="http://schemas.microsoft.com/office/drawing/2014/main" id="{00DCFBFA-8AAE-670B-5BE6-8878EDA692FD}"/>
                </a:ext>
              </a:extLst>
            </p:cNvPr>
            <p:cNvCxnSpPr>
              <a:cxnSpLocks/>
            </p:cNvCxnSpPr>
            <p:nvPr/>
          </p:nvCxnSpPr>
          <p:spPr>
            <a:xfrm>
              <a:off x="3801979" y="5012012"/>
              <a:ext cx="65314" cy="110003"/>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892" name="Gerade Verbindung 1891">
              <a:extLst>
                <a:ext uri="{FF2B5EF4-FFF2-40B4-BE49-F238E27FC236}">
                  <a16:creationId xmlns:a16="http://schemas.microsoft.com/office/drawing/2014/main" id="{B9DBE732-7E15-A149-81AC-CBD3CB41121B}"/>
                </a:ext>
              </a:extLst>
            </p:cNvPr>
            <p:cNvCxnSpPr>
              <a:cxnSpLocks/>
            </p:cNvCxnSpPr>
            <p:nvPr/>
          </p:nvCxnSpPr>
          <p:spPr>
            <a:xfrm flipV="1">
              <a:off x="3863856" y="4936385"/>
              <a:ext cx="75627" cy="48126"/>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1893" name="Gerade Verbindung 1892">
              <a:extLst>
                <a:ext uri="{FF2B5EF4-FFF2-40B4-BE49-F238E27FC236}">
                  <a16:creationId xmlns:a16="http://schemas.microsoft.com/office/drawing/2014/main" id="{962064DE-E0EF-7A31-CF31-0246DA997723}"/>
                </a:ext>
              </a:extLst>
            </p:cNvPr>
            <p:cNvCxnSpPr>
              <a:cxnSpLocks/>
            </p:cNvCxnSpPr>
            <p:nvPr/>
          </p:nvCxnSpPr>
          <p:spPr>
            <a:xfrm>
              <a:off x="3804621" y="5006924"/>
              <a:ext cx="59235" cy="11509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546" name="Gruppieren 2545">
              <a:extLst>
                <a:ext uri="{FF2B5EF4-FFF2-40B4-BE49-F238E27FC236}">
                  <a16:creationId xmlns:a16="http://schemas.microsoft.com/office/drawing/2014/main" id="{91BBC830-C999-0356-E973-5670D22A2AD4}"/>
                </a:ext>
              </a:extLst>
            </p:cNvPr>
            <p:cNvGrpSpPr/>
            <p:nvPr/>
          </p:nvGrpSpPr>
          <p:grpSpPr>
            <a:xfrm>
              <a:off x="3913014" y="4776303"/>
              <a:ext cx="45719" cy="158400"/>
              <a:chOff x="6870520" y="3326249"/>
              <a:chExt cx="45719" cy="439200"/>
            </a:xfrm>
          </p:grpSpPr>
          <p:cxnSp>
            <p:nvCxnSpPr>
              <p:cNvPr id="2583" name="Gerade Verbindung 2582">
                <a:extLst>
                  <a:ext uri="{FF2B5EF4-FFF2-40B4-BE49-F238E27FC236}">
                    <a16:creationId xmlns:a16="http://schemas.microsoft.com/office/drawing/2014/main" id="{54E51370-C029-4F9B-271E-454371BAC482}"/>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84" name="Gerade Verbindung 2583">
                <a:extLst>
                  <a:ext uri="{FF2B5EF4-FFF2-40B4-BE49-F238E27FC236}">
                    <a16:creationId xmlns:a16="http://schemas.microsoft.com/office/drawing/2014/main" id="{185B6B17-5436-3AFA-0E1E-F239C5504F66}"/>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85" name="Gerade Verbindung 2584">
                <a:extLst>
                  <a:ext uri="{FF2B5EF4-FFF2-40B4-BE49-F238E27FC236}">
                    <a16:creationId xmlns:a16="http://schemas.microsoft.com/office/drawing/2014/main" id="{C13D0F68-188F-E323-0936-D7B5DB8EA14B}"/>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47" name="Gruppieren 2546">
              <a:extLst>
                <a:ext uri="{FF2B5EF4-FFF2-40B4-BE49-F238E27FC236}">
                  <a16:creationId xmlns:a16="http://schemas.microsoft.com/office/drawing/2014/main" id="{DD6B7D2B-CB45-EF12-E4F6-20204512A1A1}"/>
                </a:ext>
              </a:extLst>
            </p:cNvPr>
            <p:cNvGrpSpPr/>
            <p:nvPr/>
          </p:nvGrpSpPr>
          <p:grpSpPr>
            <a:xfrm>
              <a:off x="4181377" y="4886023"/>
              <a:ext cx="45719" cy="169200"/>
              <a:chOff x="7141333" y="3201575"/>
              <a:chExt cx="45719" cy="468000"/>
            </a:xfrm>
          </p:grpSpPr>
          <p:cxnSp>
            <p:nvCxnSpPr>
              <p:cNvPr id="2580" name="Gerade Verbindung 2579">
                <a:extLst>
                  <a:ext uri="{FF2B5EF4-FFF2-40B4-BE49-F238E27FC236}">
                    <a16:creationId xmlns:a16="http://schemas.microsoft.com/office/drawing/2014/main" id="{6A5F9D4C-C210-CE17-C113-85563804678B}"/>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81" name="Gerade Verbindung 2580">
                <a:extLst>
                  <a:ext uri="{FF2B5EF4-FFF2-40B4-BE49-F238E27FC236}">
                    <a16:creationId xmlns:a16="http://schemas.microsoft.com/office/drawing/2014/main" id="{0C92990D-9658-06FF-9C88-2B83E21AD66B}"/>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82" name="Gerade Verbindung 2581">
                <a:extLst>
                  <a:ext uri="{FF2B5EF4-FFF2-40B4-BE49-F238E27FC236}">
                    <a16:creationId xmlns:a16="http://schemas.microsoft.com/office/drawing/2014/main" id="{B2102B06-98B9-A0FA-2A7A-8DD9C97D5038}"/>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48" name="Gruppieren 2547">
              <a:extLst>
                <a:ext uri="{FF2B5EF4-FFF2-40B4-BE49-F238E27FC236}">
                  <a16:creationId xmlns:a16="http://schemas.microsoft.com/office/drawing/2014/main" id="{A5E2EAE7-339C-26D0-314E-1CAC0629F18D}"/>
                </a:ext>
              </a:extLst>
            </p:cNvPr>
            <p:cNvGrpSpPr/>
            <p:nvPr/>
          </p:nvGrpSpPr>
          <p:grpSpPr>
            <a:xfrm>
              <a:off x="5396939" y="4790244"/>
              <a:ext cx="22860" cy="468000"/>
              <a:chOff x="8354461" y="3447206"/>
              <a:chExt cx="22860" cy="166752"/>
            </a:xfrm>
          </p:grpSpPr>
          <p:cxnSp>
            <p:nvCxnSpPr>
              <p:cNvPr id="2577" name="Gerade Verbindung 2576">
                <a:extLst>
                  <a:ext uri="{FF2B5EF4-FFF2-40B4-BE49-F238E27FC236}">
                    <a16:creationId xmlns:a16="http://schemas.microsoft.com/office/drawing/2014/main" id="{079C935C-48BF-0BD9-A7C5-A6AB4B4684F2}"/>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8" name="Gerade Verbindung 2577">
                <a:extLst>
                  <a:ext uri="{FF2B5EF4-FFF2-40B4-BE49-F238E27FC236}">
                    <a16:creationId xmlns:a16="http://schemas.microsoft.com/office/drawing/2014/main" id="{A7F984D6-5383-E366-6361-B56931F65817}"/>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9" name="Gerade Verbindung 2578">
                <a:extLst>
                  <a:ext uri="{FF2B5EF4-FFF2-40B4-BE49-F238E27FC236}">
                    <a16:creationId xmlns:a16="http://schemas.microsoft.com/office/drawing/2014/main" id="{5841800A-6E57-C637-BDB2-2573CF46934E}"/>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49" name="Gruppieren 2548">
              <a:extLst>
                <a:ext uri="{FF2B5EF4-FFF2-40B4-BE49-F238E27FC236}">
                  <a16:creationId xmlns:a16="http://schemas.microsoft.com/office/drawing/2014/main" id="{DF9BE08E-9D9E-4D20-561E-32BE78A66C35}"/>
                </a:ext>
              </a:extLst>
            </p:cNvPr>
            <p:cNvGrpSpPr/>
            <p:nvPr/>
          </p:nvGrpSpPr>
          <p:grpSpPr>
            <a:xfrm>
              <a:off x="4315577" y="4764162"/>
              <a:ext cx="45719" cy="493200"/>
              <a:chOff x="7357683" y="4539953"/>
              <a:chExt cx="45719" cy="166752"/>
            </a:xfrm>
          </p:grpSpPr>
          <p:cxnSp>
            <p:nvCxnSpPr>
              <p:cNvPr id="2574" name="Gerade Verbindung 2573">
                <a:extLst>
                  <a:ext uri="{FF2B5EF4-FFF2-40B4-BE49-F238E27FC236}">
                    <a16:creationId xmlns:a16="http://schemas.microsoft.com/office/drawing/2014/main" id="{57B06644-E16D-FEAF-FE66-74EB6B34A7AD}"/>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5" name="Gerade Verbindung 2574">
                <a:extLst>
                  <a:ext uri="{FF2B5EF4-FFF2-40B4-BE49-F238E27FC236}">
                    <a16:creationId xmlns:a16="http://schemas.microsoft.com/office/drawing/2014/main" id="{882D4642-7046-DC38-D908-2AD4E0C02A99}"/>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6" name="Gerade Verbindung 2575">
                <a:extLst>
                  <a:ext uri="{FF2B5EF4-FFF2-40B4-BE49-F238E27FC236}">
                    <a16:creationId xmlns:a16="http://schemas.microsoft.com/office/drawing/2014/main" id="{969BC6CD-DCCE-8EFA-C97D-05FC84E9B96B}"/>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50" name="Gruppieren 2549">
              <a:extLst>
                <a:ext uri="{FF2B5EF4-FFF2-40B4-BE49-F238E27FC236}">
                  <a16:creationId xmlns:a16="http://schemas.microsoft.com/office/drawing/2014/main" id="{882A16DA-E1B4-DD82-7022-23634AD89F3A}"/>
                </a:ext>
              </a:extLst>
            </p:cNvPr>
            <p:cNvGrpSpPr/>
            <p:nvPr/>
          </p:nvGrpSpPr>
          <p:grpSpPr>
            <a:xfrm>
              <a:off x="4583923" y="4909785"/>
              <a:ext cx="45719" cy="241200"/>
              <a:chOff x="7541436" y="4587909"/>
              <a:chExt cx="45719" cy="166752"/>
            </a:xfrm>
          </p:grpSpPr>
          <p:cxnSp>
            <p:nvCxnSpPr>
              <p:cNvPr id="2571" name="Gerade Verbindung 2570">
                <a:extLst>
                  <a:ext uri="{FF2B5EF4-FFF2-40B4-BE49-F238E27FC236}">
                    <a16:creationId xmlns:a16="http://schemas.microsoft.com/office/drawing/2014/main" id="{060A7535-7FDD-F7A8-DE51-A77F8624A137}"/>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2" name="Gerade Verbindung 2571">
                <a:extLst>
                  <a:ext uri="{FF2B5EF4-FFF2-40B4-BE49-F238E27FC236}">
                    <a16:creationId xmlns:a16="http://schemas.microsoft.com/office/drawing/2014/main" id="{2C71F06C-4975-0608-2BEF-1D3B915CD411}"/>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3" name="Gerade Verbindung 2572">
                <a:extLst>
                  <a:ext uri="{FF2B5EF4-FFF2-40B4-BE49-F238E27FC236}">
                    <a16:creationId xmlns:a16="http://schemas.microsoft.com/office/drawing/2014/main" id="{D42E99B5-CDCC-72D9-E255-75A6E30DED73}"/>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51" name="Gruppieren 2550">
              <a:extLst>
                <a:ext uri="{FF2B5EF4-FFF2-40B4-BE49-F238E27FC236}">
                  <a16:creationId xmlns:a16="http://schemas.microsoft.com/office/drawing/2014/main" id="{986AAD50-43AC-B42E-C310-F0C7297C2909}"/>
                </a:ext>
              </a:extLst>
            </p:cNvPr>
            <p:cNvGrpSpPr/>
            <p:nvPr/>
          </p:nvGrpSpPr>
          <p:grpSpPr>
            <a:xfrm>
              <a:off x="3842811" y="4822015"/>
              <a:ext cx="45719" cy="288000"/>
              <a:chOff x="6870520" y="3326249"/>
              <a:chExt cx="45719" cy="439200"/>
            </a:xfrm>
          </p:grpSpPr>
          <p:cxnSp>
            <p:nvCxnSpPr>
              <p:cNvPr id="2568" name="Gerade Verbindung 2567">
                <a:extLst>
                  <a:ext uri="{FF2B5EF4-FFF2-40B4-BE49-F238E27FC236}">
                    <a16:creationId xmlns:a16="http://schemas.microsoft.com/office/drawing/2014/main" id="{4DB996BD-617E-4136-72C3-61F9B247B024}"/>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69" name="Gerade Verbindung 2568">
                <a:extLst>
                  <a:ext uri="{FF2B5EF4-FFF2-40B4-BE49-F238E27FC236}">
                    <a16:creationId xmlns:a16="http://schemas.microsoft.com/office/drawing/2014/main" id="{6A0FBAEB-E3AA-C5C2-5B8E-233056C3048F}"/>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70" name="Gerade Verbindung 2569">
                <a:extLst>
                  <a:ext uri="{FF2B5EF4-FFF2-40B4-BE49-F238E27FC236}">
                    <a16:creationId xmlns:a16="http://schemas.microsoft.com/office/drawing/2014/main" id="{6D21A0F7-A62C-850B-B758-FDAE1A920EF7}"/>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52" name="Gruppieren 2551">
              <a:extLst>
                <a:ext uri="{FF2B5EF4-FFF2-40B4-BE49-F238E27FC236}">
                  <a16:creationId xmlns:a16="http://schemas.microsoft.com/office/drawing/2014/main" id="{E5E4B1F9-3959-06C0-94EF-C7C782BA1EAF}"/>
                </a:ext>
              </a:extLst>
            </p:cNvPr>
            <p:cNvGrpSpPr/>
            <p:nvPr/>
          </p:nvGrpSpPr>
          <p:grpSpPr>
            <a:xfrm>
              <a:off x="4047225" y="4845432"/>
              <a:ext cx="45719" cy="180000"/>
              <a:chOff x="7141333" y="3201575"/>
              <a:chExt cx="45719" cy="468000"/>
            </a:xfrm>
          </p:grpSpPr>
          <p:cxnSp>
            <p:nvCxnSpPr>
              <p:cNvPr id="2565" name="Gerade Verbindung 2564">
                <a:extLst>
                  <a:ext uri="{FF2B5EF4-FFF2-40B4-BE49-F238E27FC236}">
                    <a16:creationId xmlns:a16="http://schemas.microsoft.com/office/drawing/2014/main" id="{F2BFD5C7-B007-0868-BB79-D25676CCF76E}"/>
                  </a:ext>
                </a:extLst>
              </p:cNvPr>
              <p:cNvCxnSpPr>
                <a:cxnSpLocks/>
              </p:cNvCxnSpPr>
              <p:nvPr/>
            </p:nvCxnSpPr>
            <p:spPr>
              <a:xfrm flipV="1">
                <a:off x="7164193" y="3201575"/>
                <a:ext cx="0" cy="46800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566" name="Gerade Verbindung 2565">
                <a:extLst>
                  <a:ext uri="{FF2B5EF4-FFF2-40B4-BE49-F238E27FC236}">
                    <a16:creationId xmlns:a16="http://schemas.microsoft.com/office/drawing/2014/main" id="{AB2C3941-3947-FA01-573D-31642758C601}"/>
                  </a:ext>
                </a:extLst>
              </p:cNvPr>
              <p:cNvCxnSpPr>
                <a:cxnSpLocks/>
              </p:cNvCxnSpPr>
              <p:nvPr/>
            </p:nvCxnSpPr>
            <p:spPr>
              <a:xfrm>
                <a:off x="7141333" y="3669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2567" name="Gerade Verbindung 2566">
                <a:extLst>
                  <a:ext uri="{FF2B5EF4-FFF2-40B4-BE49-F238E27FC236}">
                    <a16:creationId xmlns:a16="http://schemas.microsoft.com/office/drawing/2014/main" id="{179B4915-3180-F8AD-2BD4-1DBFA8FC6A82}"/>
                  </a:ext>
                </a:extLst>
              </p:cNvPr>
              <p:cNvCxnSpPr>
                <a:cxnSpLocks/>
              </p:cNvCxnSpPr>
              <p:nvPr/>
            </p:nvCxnSpPr>
            <p:spPr>
              <a:xfrm>
                <a:off x="7141333" y="3201575"/>
                <a:ext cx="45719" cy="0"/>
              </a:xfrm>
              <a:prstGeom prst="line">
                <a:avLst/>
              </a:prstGeom>
              <a:ln w="6350">
                <a:solidFill>
                  <a:srgbClr val="3B97DE"/>
                </a:solidFill>
              </a:ln>
            </p:spPr>
            <p:style>
              <a:lnRef idx="1">
                <a:schemeClr val="accent1"/>
              </a:lnRef>
              <a:fillRef idx="0">
                <a:schemeClr val="accent1"/>
              </a:fillRef>
              <a:effectRef idx="0">
                <a:schemeClr val="accent1"/>
              </a:effectRef>
              <a:fontRef idx="minor">
                <a:schemeClr val="tx1"/>
              </a:fontRef>
            </p:style>
          </p:cxnSp>
        </p:grpSp>
        <p:grpSp>
          <p:nvGrpSpPr>
            <p:cNvPr id="2553" name="Gruppieren 2552">
              <a:extLst>
                <a:ext uri="{FF2B5EF4-FFF2-40B4-BE49-F238E27FC236}">
                  <a16:creationId xmlns:a16="http://schemas.microsoft.com/office/drawing/2014/main" id="{A28469F6-DE05-8729-681C-50FF0C0298C8}"/>
                </a:ext>
              </a:extLst>
            </p:cNvPr>
            <p:cNvGrpSpPr/>
            <p:nvPr/>
          </p:nvGrpSpPr>
          <p:grpSpPr>
            <a:xfrm>
              <a:off x="4449729" y="4703981"/>
              <a:ext cx="45719" cy="457200"/>
              <a:chOff x="7357683" y="4539953"/>
              <a:chExt cx="45719" cy="166752"/>
            </a:xfrm>
          </p:grpSpPr>
          <p:cxnSp>
            <p:nvCxnSpPr>
              <p:cNvPr id="2562" name="Gerade Verbindung 2561">
                <a:extLst>
                  <a:ext uri="{FF2B5EF4-FFF2-40B4-BE49-F238E27FC236}">
                    <a16:creationId xmlns:a16="http://schemas.microsoft.com/office/drawing/2014/main" id="{05CEAE16-8DB3-BB6F-502A-7CA971F919F1}"/>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63" name="Gerade Verbindung 2562">
                <a:extLst>
                  <a:ext uri="{FF2B5EF4-FFF2-40B4-BE49-F238E27FC236}">
                    <a16:creationId xmlns:a16="http://schemas.microsoft.com/office/drawing/2014/main" id="{9C8A69E4-B0B0-890F-E97A-270A5E4D4887}"/>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64" name="Gerade Verbindung 2563">
                <a:extLst>
                  <a:ext uri="{FF2B5EF4-FFF2-40B4-BE49-F238E27FC236}">
                    <a16:creationId xmlns:a16="http://schemas.microsoft.com/office/drawing/2014/main" id="{50B16298-1061-4A39-556D-7236DE0357E7}"/>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54" name="Gruppieren 2553">
              <a:extLst>
                <a:ext uri="{FF2B5EF4-FFF2-40B4-BE49-F238E27FC236}">
                  <a16:creationId xmlns:a16="http://schemas.microsoft.com/office/drawing/2014/main" id="{D7CCAF32-705F-66AE-CCC0-616E140B9FCA}"/>
                </a:ext>
              </a:extLst>
            </p:cNvPr>
            <p:cNvGrpSpPr/>
            <p:nvPr/>
          </p:nvGrpSpPr>
          <p:grpSpPr>
            <a:xfrm>
              <a:off x="4855264" y="4728648"/>
              <a:ext cx="45719" cy="424800"/>
              <a:chOff x="7541436" y="4587909"/>
              <a:chExt cx="45719" cy="166752"/>
            </a:xfrm>
          </p:grpSpPr>
          <p:cxnSp>
            <p:nvCxnSpPr>
              <p:cNvPr id="2559" name="Gerade Verbindung 2558">
                <a:extLst>
                  <a:ext uri="{FF2B5EF4-FFF2-40B4-BE49-F238E27FC236}">
                    <a16:creationId xmlns:a16="http://schemas.microsoft.com/office/drawing/2014/main" id="{D525C975-F15D-425A-6E1D-8B849794676D}"/>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60" name="Gerade Verbindung 2559">
                <a:extLst>
                  <a:ext uri="{FF2B5EF4-FFF2-40B4-BE49-F238E27FC236}">
                    <a16:creationId xmlns:a16="http://schemas.microsoft.com/office/drawing/2014/main" id="{C2DB5BBE-3F63-C815-3036-F69DF6FE87C6}"/>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61" name="Gerade Verbindung 2560">
                <a:extLst>
                  <a:ext uri="{FF2B5EF4-FFF2-40B4-BE49-F238E27FC236}">
                    <a16:creationId xmlns:a16="http://schemas.microsoft.com/office/drawing/2014/main" id="{AABCCABD-50C0-A5F5-3812-59107526029B}"/>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55" name="Gruppieren 2554">
              <a:extLst>
                <a:ext uri="{FF2B5EF4-FFF2-40B4-BE49-F238E27FC236}">
                  <a16:creationId xmlns:a16="http://schemas.microsoft.com/office/drawing/2014/main" id="{B3DB64AD-75C7-556C-F3B4-F6B27BF0F0DB}"/>
                </a:ext>
              </a:extLst>
            </p:cNvPr>
            <p:cNvGrpSpPr/>
            <p:nvPr/>
          </p:nvGrpSpPr>
          <p:grpSpPr>
            <a:xfrm>
              <a:off x="5126012" y="4748030"/>
              <a:ext cx="45719" cy="252000"/>
              <a:chOff x="7541436" y="4587909"/>
              <a:chExt cx="45719" cy="166752"/>
            </a:xfrm>
          </p:grpSpPr>
          <p:cxnSp>
            <p:nvCxnSpPr>
              <p:cNvPr id="2556" name="Gerade Verbindung 2555">
                <a:extLst>
                  <a:ext uri="{FF2B5EF4-FFF2-40B4-BE49-F238E27FC236}">
                    <a16:creationId xmlns:a16="http://schemas.microsoft.com/office/drawing/2014/main" id="{5E4E8D0F-7401-AD0E-8032-51DCE6CB3451}"/>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57" name="Gerade Verbindung 2556">
                <a:extLst>
                  <a:ext uri="{FF2B5EF4-FFF2-40B4-BE49-F238E27FC236}">
                    <a16:creationId xmlns:a16="http://schemas.microsoft.com/office/drawing/2014/main" id="{58848E81-C4C4-6CED-2993-05C71D5AE3A2}"/>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558" name="Gerade Verbindung 2557">
                <a:extLst>
                  <a:ext uri="{FF2B5EF4-FFF2-40B4-BE49-F238E27FC236}">
                    <a16:creationId xmlns:a16="http://schemas.microsoft.com/office/drawing/2014/main" id="{DA579A81-DD99-8556-9432-92FC1319360B}"/>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87" name="Gruppieren 2586">
              <a:extLst>
                <a:ext uri="{FF2B5EF4-FFF2-40B4-BE49-F238E27FC236}">
                  <a16:creationId xmlns:a16="http://schemas.microsoft.com/office/drawing/2014/main" id="{86FF1C52-DB7C-7632-CCBD-7209A0817C27}"/>
                </a:ext>
              </a:extLst>
            </p:cNvPr>
            <p:cNvGrpSpPr/>
            <p:nvPr/>
          </p:nvGrpSpPr>
          <p:grpSpPr>
            <a:xfrm>
              <a:off x="3911846" y="4934906"/>
              <a:ext cx="45719" cy="334800"/>
              <a:chOff x="6870520" y="3326249"/>
              <a:chExt cx="45719" cy="439200"/>
            </a:xfrm>
          </p:grpSpPr>
          <p:cxnSp>
            <p:nvCxnSpPr>
              <p:cNvPr id="2713" name="Gerade Verbindung 2712">
                <a:extLst>
                  <a:ext uri="{FF2B5EF4-FFF2-40B4-BE49-F238E27FC236}">
                    <a16:creationId xmlns:a16="http://schemas.microsoft.com/office/drawing/2014/main" id="{4DAABD30-316D-2B13-7377-CCED6B1A130D}"/>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14" name="Gerade Verbindung 2713">
                <a:extLst>
                  <a:ext uri="{FF2B5EF4-FFF2-40B4-BE49-F238E27FC236}">
                    <a16:creationId xmlns:a16="http://schemas.microsoft.com/office/drawing/2014/main" id="{CF79FEB1-E8AB-D198-2D06-C9721D76A523}"/>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15" name="Gerade Verbindung 2714">
                <a:extLst>
                  <a:ext uri="{FF2B5EF4-FFF2-40B4-BE49-F238E27FC236}">
                    <a16:creationId xmlns:a16="http://schemas.microsoft.com/office/drawing/2014/main" id="{FCBC8AB1-31FC-DEED-9D68-39FEF4819B29}"/>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88" name="Gruppieren 2587">
              <a:extLst>
                <a:ext uri="{FF2B5EF4-FFF2-40B4-BE49-F238E27FC236}">
                  <a16:creationId xmlns:a16="http://schemas.microsoft.com/office/drawing/2014/main" id="{071BA5D4-8FC9-2CE2-41D9-95D69113BCF6}"/>
                </a:ext>
              </a:extLst>
            </p:cNvPr>
            <p:cNvGrpSpPr/>
            <p:nvPr/>
          </p:nvGrpSpPr>
          <p:grpSpPr>
            <a:xfrm>
              <a:off x="4180209" y="5055761"/>
              <a:ext cx="45719" cy="172800"/>
              <a:chOff x="7141333" y="3201575"/>
              <a:chExt cx="45719" cy="468000"/>
            </a:xfrm>
          </p:grpSpPr>
          <p:cxnSp>
            <p:nvCxnSpPr>
              <p:cNvPr id="2710" name="Gerade Verbindung 2709">
                <a:extLst>
                  <a:ext uri="{FF2B5EF4-FFF2-40B4-BE49-F238E27FC236}">
                    <a16:creationId xmlns:a16="http://schemas.microsoft.com/office/drawing/2014/main" id="{B6227960-86BD-4403-740D-5179E0FD0153}"/>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11" name="Gerade Verbindung 2710">
                <a:extLst>
                  <a:ext uri="{FF2B5EF4-FFF2-40B4-BE49-F238E27FC236}">
                    <a16:creationId xmlns:a16="http://schemas.microsoft.com/office/drawing/2014/main" id="{31AFDC88-8CE1-CC38-2D7A-652BEF42E545}"/>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12" name="Gerade Verbindung 2711">
                <a:extLst>
                  <a:ext uri="{FF2B5EF4-FFF2-40B4-BE49-F238E27FC236}">
                    <a16:creationId xmlns:a16="http://schemas.microsoft.com/office/drawing/2014/main" id="{36DFAA88-6853-8254-7D96-A757FF460B1D}"/>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89" name="Gruppieren 2588">
              <a:extLst>
                <a:ext uri="{FF2B5EF4-FFF2-40B4-BE49-F238E27FC236}">
                  <a16:creationId xmlns:a16="http://schemas.microsoft.com/office/drawing/2014/main" id="{70FA1B76-980A-49CA-BE0D-87063C2F4007}"/>
                </a:ext>
              </a:extLst>
            </p:cNvPr>
            <p:cNvGrpSpPr/>
            <p:nvPr/>
          </p:nvGrpSpPr>
          <p:grpSpPr>
            <a:xfrm>
              <a:off x="5395771" y="4872195"/>
              <a:ext cx="22860" cy="453600"/>
              <a:chOff x="8354461" y="3447206"/>
              <a:chExt cx="22860" cy="166752"/>
            </a:xfrm>
          </p:grpSpPr>
          <p:cxnSp>
            <p:nvCxnSpPr>
              <p:cNvPr id="2707" name="Gerade Verbindung 2706">
                <a:extLst>
                  <a:ext uri="{FF2B5EF4-FFF2-40B4-BE49-F238E27FC236}">
                    <a16:creationId xmlns:a16="http://schemas.microsoft.com/office/drawing/2014/main" id="{BB0642D5-BA7B-3018-7A79-5C711B937F73}"/>
                  </a:ext>
                </a:extLst>
              </p:cNvPr>
              <p:cNvCxnSpPr>
                <a:cxnSpLocks/>
              </p:cNvCxnSpPr>
              <p:nvPr/>
            </p:nvCxnSpPr>
            <p:spPr>
              <a:xfrm flipV="1">
                <a:off x="8377321" y="3447206"/>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8" name="Gerade Verbindung 2707">
                <a:extLst>
                  <a:ext uri="{FF2B5EF4-FFF2-40B4-BE49-F238E27FC236}">
                    <a16:creationId xmlns:a16="http://schemas.microsoft.com/office/drawing/2014/main" id="{EA2D3BB1-7068-1C19-42FD-2C7BC387A167}"/>
                  </a:ext>
                </a:extLst>
              </p:cNvPr>
              <p:cNvCxnSpPr>
                <a:cxnSpLocks/>
              </p:cNvCxnSpPr>
              <p:nvPr/>
            </p:nvCxnSpPr>
            <p:spPr>
              <a:xfrm>
                <a:off x="8354461" y="3613958"/>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9" name="Gerade Verbindung 2708">
                <a:extLst>
                  <a:ext uri="{FF2B5EF4-FFF2-40B4-BE49-F238E27FC236}">
                    <a16:creationId xmlns:a16="http://schemas.microsoft.com/office/drawing/2014/main" id="{A1BACD54-899F-44E9-1D9B-16F79DCC252E}"/>
                  </a:ext>
                </a:extLst>
              </p:cNvPr>
              <p:cNvCxnSpPr>
                <a:cxnSpLocks/>
              </p:cNvCxnSpPr>
              <p:nvPr/>
            </p:nvCxnSpPr>
            <p:spPr>
              <a:xfrm>
                <a:off x="8354461" y="3447206"/>
                <a:ext cx="21600"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0" name="Gruppieren 2589">
              <a:extLst>
                <a:ext uri="{FF2B5EF4-FFF2-40B4-BE49-F238E27FC236}">
                  <a16:creationId xmlns:a16="http://schemas.microsoft.com/office/drawing/2014/main" id="{6F511C32-F7D6-D58D-164B-CEB85E8637DD}"/>
                </a:ext>
              </a:extLst>
            </p:cNvPr>
            <p:cNvGrpSpPr/>
            <p:nvPr/>
          </p:nvGrpSpPr>
          <p:grpSpPr>
            <a:xfrm>
              <a:off x="4314409" y="4818217"/>
              <a:ext cx="45719" cy="471600"/>
              <a:chOff x="7357683" y="4539953"/>
              <a:chExt cx="45719" cy="166752"/>
            </a:xfrm>
          </p:grpSpPr>
          <p:cxnSp>
            <p:nvCxnSpPr>
              <p:cNvPr id="2704" name="Gerade Verbindung 2703">
                <a:extLst>
                  <a:ext uri="{FF2B5EF4-FFF2-40B4-BE49-F238E27FC236}">
                    <a16:creationId xmlns:a16="http://schemas.microsoft.com/office/drawing/2014/main" id="{6F7656F8-3C4D-B438-821D-8EFF57DDE898}"/>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5" name="Gerade Verbindung 2704">
                <a:extLst>
                  <a:ext uri="{FF2B5EF4-FFF2-40B4-BE49-F238E27FC236}">
                    <a16:creationId xmlns:a16="http://schemas.microsoft.com/office/drawing/2014/main" id="{A029F519-F326-4EBF-9A0C-1C9A3B4E3482}"/>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6" name="Gerade Verbindung 2705">
                <a:extLst>
                  <a:ext uri="{FF2B5EF4-FFF2-40B4-BE49-F238E27FC236}">
                    <a16:creationId xmlns:a16="http://schemas.microsoft.com/office/drawing/2014/main" id="{D4251DF9-D7F4-4D8E-ED02-18CCED4FD1E5}"/>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1" name="Gruppieren 2590">
              <a:extLst>
                <a:ext uri="{FF2B5EF4-FFF2-40B4-BE49-F238E27FC236}">
                  <a16:creationId xmlns:a16="http://schemas.microsoft.com/office/drawing/2014/main" id="{2283D587-65DF-CCB0-EC87-8A7A0DAB72EC}"/>
                </a:ext>
              </a:extLst>
            </p:cNvPr>
            <p:cNvGrpSpPr/>
            <p:nvPr/>
          </p:nvGrpSpPr>
          <p:grpSpPr>
            <a:xfrm>
              <a:off x="4582755" y="5050723"/>
              <a:ext cx="45719" cy="363600"/>
              <a:chOff x="7541436" y="4587909"/>
              <a:chExt cx="45719" cy="166752"/>
            </a:xfrm>
          </p:grpSpPr>
          <p:cxnSp>
            <p:nvCxnSpPr>
              <p:cNvPr id="2701" name="Gerade Verbindung 2700">
                <a:extLst>
                  <a:ext uri="{FF2B5EF4-FFF2-40B4-BE49-F238E27FC236}">
                    <a16:creationId xmlns:a16="http://schemas.microsoft.com/office/drawing/2014/main" id="{882B09F3-34C5-AFE9-4151-FD10474E5EFA}"/>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2" name="Gerade Verbindung 2701">
                <a:extLst>
                  <a:ext uri="{FF2B5EF4-FFF2-40B4-BE49-F238E27FC236}">
                    <a16:creationId xmlns:a16="http://schemas.microsoft.com/office/drawing/2014/main" id="{55851360-80AE-4CF0-4FD4-EC4E23154DEF}"/>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3" name="Gerade Verbindung 2702">
                <a:extLst>
                  <a:ext uri="{FF2B5EF4-FFF2-40B4-BE49-F238E27FC236}">
                    <a16:creationId xmlns:a16="http://schemas.microsoft.com/office/drawing/2014/main" id="{FBD0EB42-1C1D-A179-A169-2337CDD0DD20}"/>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2" name="Gruppieren 2591">
              <a:extLst>
                <a:ext uri="{FF2B5EF4-FFF2-40B4-BE49-F238E27FC236}">
                  <a16:creationId xmlns:a16="http://schemas.microsoft.com/office/drawing/2014/main" id="{0F4A3719-7AD0-4613-8032-CA5B578B6F59}"/>
                </a:ext>
              </a:extLst>
            </p:cNvPr>
            <p:cNvGrpSpPr/>
            <p:nvPr/>
          </p:nvGrpSpPr>
          <p:grpSpPr>
            <a:xfrm>
              <a:off x="3841643" y="4945163"/>
              <a:ext cx="45719" cy="334800"/>
              <a:chOff x="6870520" y="3326249"/>
              <a:chExt cx="45719" cy="439200"/>
            </a:xfrm>
          </p:grpSpPr>
          <p:cxnSp>
            <p:nvCxnSpPr>
              <p:cNvPr id="2698" name="Gerade Verbindung 2697">
                <a:extLst>
                  <a:ext uri="{FF2B5EF4-FFF2-40B4-BE49-F238E27FC236}">
                    <a16:creationId xmlns:a16="http://schemas.microsoft.com/office/drawing/2014/main" id="{860B2C6A-02A5-4283-FF0C-E5466D570A24}"/>
                  </a:ext>
                </a:extLst>
              </p:cNvPr>
              <p:cNvCxnSpPr>
                <a:cxnSpLocks/>
              </p:cNvCxnSpPr>
              <p:nvPr/>
            </p:nvCxnSpPr>
            <p:spPr>
              <a:xfrm flipV="1">
                <a:off x="6893380" y="3326249"/>
                <a:ext cx="0" cy="4392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99" name="Gerade Verbindung 2698">
                <a:extLst>
                  <a:ext uri="{FF2B5EF4-FFF2-40B4-BE49-F238E27FC236}">
                    <a16:creationId xmlns:a16="http://schemas.microsoft.com/office/drawing/2014/main" id="{DA39D12F-6498-9262-095A-EDAD540E810F}"/>
                  </a:ext>
                </a:extLst>
              </p:cNvPr>
              <p:cNvCxnSpPr>
                <a:cxnSpLocks/>
              </p:cNvCxnSpPr>
              <p:nvPr/>
            </p:nvCxnSpPr>
            <p:spPr>
              <a:xfrm>
                <a:off x="6870520" y="37654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00" name="Gerade Verbindung 2699">
                <a:extLst>
                  <a:ext uri="{FF2B5EF4-FFF2-40B4-BE49-F238E27FC236}">
                    <a16:creationId xmlns:a16="http://schemas.microsoft.com/office/drawing/2014/main" id="{D1362859-0867-9343-D769-4FFFAB7902E4}"/>
                  </a:ext>
                </a:extLst>
              </p:cNvPr>
              <p:cNvCxnSpPr>
                <a:cxnSpLocks/>
              </p:cNvCxnSpPr>
              <p:nvPr/>
            </p:nvCxnSpPr>
            <p:spPr>
              <a:xfrm>
                <a:off x="6870520" y="332624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3" name="Gruppieren 2592">
              <a:extLst>
                <a:ext uri="{FF2B5EF4-FFF2-40B4-BE49-F238E27FC236}">
                  <a16:creationId xmlns:a16="http://schemas.microsoft.com/office/drawing/2014/main" id="{FFB2DF22-1233-49E5-20B5-265A56B9C852}"/>
                </a:ext>
              </a:extLst>
            </p:cNvPr>
            <p:cNvGrpSpPr/>
            <p:nvPr/>
          </p:nvGrpSpPr>
          <p:grpSpPr>
            <a:xfrm>
              <a:off x="4046057" y="4868876"/>
              <a:ext cx="45719" cy="324000"/>
              <a:chOff x="7141333" y="3201575"/>
              <a:chExt cx="45719" cy="468000"/>
            </a:xfrm>
          </p:grpSpPr>
          <p:cxnSp>
            <p:nvCxnSpPr>
              <p:cNvPr id="2695" name="Gerade Verbindung 2694">
                <a:extLst>
                  <a:ext uri="{FF2B5EF4-FFF2-40B4-BE49-F238E27FC236}">
                    <a16:creationId xmlns:a16="http://schemas.microsoft.com/office/drawing/2014/main" id="{C5CAD637-3207-CB89-92BC-A1BF1A293793}"/>
                  </a:ext>
                </a:extLst>
              </p:cNvPr>
              <p:cNvCxnSpPr>
                <a:cxnSpLocks/>
              </p:cNvCxnSpPr>
              <p:nvPr/>
            </p:nvCxnSpPr>
            <p:spPr>
              <a:xfrm flipV="1">
                <a:off x="7164193" y="3201575"/>
                <a:ext cx="0" cy="46800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96" name="Gerade Verbindung 2695">
                <a:extLst>
                  <a:ext uri="{FF2B5EF4-FFF2-40B4-BE49-F238E27FC236}">
                    <a16:creationId xmlns:a16="http://schemas.microsoft.com/office/drawing/2014/main" id="{E5072ADE-3E1A-9A78-45E3-19EFB16D3C05}"/>
                  </a:ext>
                </a:extLst>
              </p:cNvPr>
              <p:cNvCxnSpPr>
                <a:cxnSpLocks/>
              </p:cNvCxnSpPr>
              <p:nvPr/>
            </p:nvCxnSpPr>
            <p:spPr>
              <a:xfrm>
                <a:off x="7141333" y="3669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97" name="Gerade Verbindung 2696">
                <a:extLst>
                  <a:ext uri="{FF2B5EF4-FFF2-40B4-BE49-F238E27FC236}">
                    <a16:creationId xmlns:a16="http://schemas.microsoft.com/office/drawing/2014/main" id="{226BF874-C0AD-BF78-4B97-0BC07C0EF9E6}"/>
                  </a:ext>
                </a:extLst>
              </p:cNvPr>
              <p:cNvCxnSpPr>
                <a:cxnSpLocks/>
              </p:cNvCxnSpPr>
              <p:nvPr/>
            </p:nvCxnSpPr>
            <p:spPr>
              <a:xfrm>
                <a:off x="7141333" y="320157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4" name="Gruppieren 2593">
              <a:extLst>
                <a:ext uri="{FF2B5EF4-FFF2-40B4-BE49-F238E27FC236}">
                  <a16:creationId xmlns:a16="http://schemas.microsoft.com/office/drawing/2014/main" id="{9EB03B7B-E972-BB12-AD83-E0FE831A0FDF}"/>
                </a:ext>
              </a:extLst>
            </p:cNvPr>
            <p:cNvGrpSpPr/>
            <p:nvPr/>
          </p:nvGrpSpPr>
          <p:grpSpPr>
            <a:xfrm>
              <a:off x="4448561" y="4926904"/>
              <a:ext cx="45719" cy="543600"/>
              <a:chOff x="7357683" y="4539953"/>
              <a:chExt cx="45719" cy="166752"/>
            </a:xfrm>
          </p:grpSpPr>
          <p:cxnSp>
            <p:nvCxnSpPr>
              <p:cNvPr id="2629" name="Gerade Verbindung 2628">
                <a:extLst>
                  <a:ext uri="{FF2B5EF4-FFF2-40B4-BE49-F238E27FC236}">
                    <a16:creationId xmlns:a16="http://schemas.microsoft.com/office/drawing/2014/main" id="{6BE11918-67CF-DFD2-D5A3-E8555187AED9}"/>
                  </a:ext>
                </a:extLst>
              </p:cNvPr>
              <p:cNvCxnSpPr>
                <a:cxnSpLocks/>
              </p:cNvCxnSpPr>
              <p:nvPr/>
            </p:nvCxnSpPr>
            <p:spPr>
              <a:xfrm flipV="1">
                <a:off x="7380543" y="4539953"/>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33" name="Gerade Verbindung 2632">
                <a:extLst>
                  <a:ext uri="{FF2B5EF4-FFF2-40B4-BE49-F238E27FC236}">
                    <a16:creationId xmlns:a16="http://schemas.microsoft.com/office/drawing/2014/main" id="{4B6BEAEF-CA49-BEC8-85AF-ACAD28937353}"/>
                  </a:ext>
                </a:extLst>
              </p:cNvPr>
              <p:cNvCxnSpPr>
                <a:cxnSpLocks/>
              </p:cNvCxnSpPr>
              <p:nvPr/>
            </p:nvCxnSpPr>
            <p:spPr>
              <a:xfrm>
                <a:off x="7357683" y="4706705"/>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35" name="Gerade Verbindung 2634">
                <a:extLst>
                  <a:ext uri="{FF2B5EF4-FFF2-40B4-BE49-F238E27FC236}">
                    <a16:creationId xmlns:a16="http://schemas.microsoft.com/office/drawing/2014/main" id="{0BA30506-4663-F026-4723-6DE87F5DDA9D}"/>
                  </a:ext>
                </a:extLst>
              </p:cNvPr>
              <p:cNvCxnSpPr>
                <a:cxnSpLocks/>
              </p:cNvCxnSpPr>
              <p:nvPr/>
            </p:nvCxnSpPr>
            <p:spPr>
              <a:xfrm>
                <a:off x="7357683" y="4539953"/>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5" name="Gruppieren 2594">
              <a:extLst>
                <a:ext uri="{FF2B5EF4-FFF2-40B4-BE49-F238E27FC236}">
                  <a16:creationId xmlns:a16="http://schemas.microsoft.com/office/drawing/2014/main" id="{BE376393-B1E5-F116-47E0-B2AC37E4F48F}"/>
                </a:ext>
              </a:extLst>
            </p:cNvPr>
            <p:cNvGrpSpPr/>
            <p:nvPr/>
          </p:nvGrpSpPr>
          <p:grpSpPr>
            <a:xfrm>
              <a:off x="4854096" y="5010744"/>
              <a:ext cx="45719" cy="399600"/>
              <a:chOff x="7541436" y="4587909"/>
              <a:chExt cx="45719" cy="166752"/>
            </a:xfrm>
          </p:grpSpPr>
          <p:cxnSp>
            <p:nvCxnSpPr>
              <p:cNvPr id="2609" name="Gerade Verbindung 2608">
                <a:extLst>
                  <a:ext uri="{FF2B5EF4-FFF2-40B4-BE49-F238E27FC236}">
                    <a16:creationId xmlns:a16="http://schemas.microsoft.com/office/drawing/2014/main" id="{B2DBE295-7663-CBF8-6328-847140A43D00}"/>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13" name="Gerade Verbindung 2612">
                <a:extLst>
                  <a:ext uri="{FF2B5EF4-FFF2-40B4-BE49-F238E27FC236}">
                    <a16:creationId xmlns:a16="http://schemas.microsoft.com/office/drawing/2014/main" id="{5107ACB8-D13B-06F7-3B37-BDC5B1367873}"/>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25" name="Gerade Verbindung 2624">
                <a:extLst>
                  <a:ext uri="{FF2B5EF4-FFF2-40B4-BE49-F238E27FC236}">
                    <a16:creationId xmlns:a16="http://schemas.microsoft.com/office/drawing/2014/main" id="{90B67FBF-2786-5DF0-5D98-C39242A23C17}"/>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2597" name="Gruppieren 2596">
              <a:extLst>
                <a:ext uri="{FF2B5EF4-FFF2-40B4-BE49-F238E27FC236}">
                  <a16:creationId xmlns:a16="http://schemas.microsoft.com/office/drawing/2014/main" id="{6CC1BA30-87AE-217D-52FC-E7C2880103F7}"/>
                </a:ext>
              </a:extLst>
            </p:cNvPr>
            <p:cNvGrpSpPr/>
            <p:nvPr/>
          </p:nvGrpSpPr>
          <p:grpSpPr>
            <a:xfrm>
              <a:off x="5124844" y="5001053"/>
              <a:ext cx="45719" cy="396000"/>
              <a:chOff x="7541436" y="4587909"/>
              <a:chExt cx="45719" cy="166752"/>
            </a:xfrm>
          </p:grpSpPr>
          <p:cxnSp>
            <p:nvCxnSpPr>
              <p:cNvPr id="2599" name="Gerade Verbindung 2598">
                <a:extLst>
                  <a:ext uri="{FF2B5EF4-FFF2-40B4-BE49-F238E27FC236}">
                    <a16:creationId xmlns:a16="http://schemas.microsoft.com/office/drawing/2014/main" id="{C23AD44F-77E9-46DB-27CC-9A9E95A9BBEE}"/>
                  </a:ext>
                </a:extLst>
              </p:cNvPr>
              <p:cNvCxnSpPr>
                <a:cxnSpLocks/>
              </p:cNvCxnSpPr>
              <p:nvPr/>
            </p:nvCxnSpPr>
            <p:spPr>
              <a:xfrm flipV="1">
                <a:off x="7564296" y="4587909"/>
                <a:ext cx="0" cy="166752"/>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01" name="Gerade Verbindung 2600">
                <a:extLst>
                  <a:ext uri="{FF2B5EF4-FFF2-40B4-BE49-F238E27FC236}">
                    <a16:creationId xmlns:a16="http://schemas.microsoft.com/office/drawing/2014/main" id="{2C326A21-0078-9197-78F0-55E0F0CD6FBB}"/>
                  </a:ext>
                </a:extLst>
              </p:cNvPr>
              <p:cNvCxnSpPr>
                <a:cxnSpLocks/>
              </p:cNvCxnSpPr>
              <p:nvPr/>
            </p:nvCxnSpPr>
            <p:spPr>
              <a:xfrm>
                <a:off x="7541436" y="4754661"/>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607" name="Gerade Verbindung 2606">
                <a:extLst>
                  <a:ext uri="{FF2B5EF4-FFF2-40B4-BE49-F238E27FC236}">
                    <a16:creationId xmlns:a16="http://schemas.microsoft.com/office/drawing/2014/main" id="{1DB2E11C-FDAF-A353-10E9-C0C6E3C3B4A9}"/>
                  </a:ext>
                </a:extLst>
              </p:cNvPr>
              <p:cNvCxnSpPr>
                <a:cxnSpLocks/>
              </p:cNvCxnSpPr>
              <p:nvPr/>
            </p:nvCxnSpPr>
            <p:spPr>
              <a:xfrm>
                <a:off x="7541436" y="4587909"/>
                <a:ext cx="45719" cy="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cxnSp>
          <p:nvCxnSpPr>
            <p:cNvPr id="2718" name="Gerade Verbindung 2717">
              <a:extLst>
                <a:ext uri="{FF2B5EF4-FFF2-40B4-BE49-F238E27FC236}">
                  <a16:creationId xmlns:a16="http://schemas.microsoft.com/office/drawing/2014/main" id="{2A7F4BAE-9CBA-F7A7-B9EF-D07F5288339A}"/>
                </a:ext>
              </a:extLst>
            </p:cNvPr>
            <p:cNvCxnSpPr>
              <a:cxnSpLocks/>
            </p:cNvCxnSpPr>
            <p:nvPr/>
          </p:nvCxnSpPr>
          <p:spPr>
            <a:xfrm flipV="1">
              <a:off x="3867293" y="5094514"/>
              <a:ext cx="72190" cy="2406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1" name="Gerade Verbindung 2720">
              <a:extLst>
                <a:ext uri="{FF2B5EF4-FFF2-40B4-BE49-F238E27FC236}">
                  <a16:creationId xmlns:a16="http://schemas.microsoft.com/office/drawing/2014/main" id="{2461C86B-442D-7E81-4205-7CB4BCFBFF06}"/>
                </a:ext>
              </a:extLst>
            </p:cNvPr>
            <p:cNvCxnSpPr>
              <a:cxnSpLocks/>
            </p:cNvCxnSpPr>
            <p:nvPr/>
          </p:nvCxnSpPr>
          <p:spPr>
            <a:xfrm>
              <a:off x="3936045" y="5094514"/>
              <a:ext cx="134066" cy="7219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4" name="Gerade Verbindung 2723">
              <a:extLst>
                <a:ext uri="{FF2B5EF4-FFF2-40B4-BE49-F238E27FC236}">
                  <a16:creationId xmlns:a16="http://schemas.microsoft.com/office/drawing/2014/main" id="{2B4BE0B9-1402-C568-BB6D-276F9F0A18F0}"/>
                </a:ext>
              </a:extLst>
            </p:cNvPr>
            <p:cNvCxnSpPr>
              <a:cxnSpLocks/>
            </p:cNvCxnSpPr>
            <p:nvPr/>
          </p:nvCxnSpPr>
          <p:spPr>
            <a:xfrm flipV="1">
              <a:off x="4070111" y="5115140"/>
              <a:ext cx="134066" cy="5156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7" name="Gerade Verbindung 2726">
              <a:extLst>
                <a:ext uri="{FF2B5EF4-FFF2-40B4-BE49-F238E27FC236}">
                  <a16:creationId xmlns:a16="http://schemas.microsoft.com/office/drawing/2014/main" id="{50149697-B8FA-9006-DDA3-622F1C6D0099}"/>
                </a:ext>
              </a:extLst>
            </p:cNvPr>
            <p:cNvCxnSpPr>
              <a:cxnSpLocks/>
            </p:cNvCxnSpPr>
            <p:nvPr/>
          </p:nvCxnSpPr>
          <p:spPr>
            <a:xfrm flipV="1">
              <a:off x="4204177" y="4998262"/>
              <a:ext cx="134067" cy="12031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0" name="Gerade Verbindung 2729">
              <a:extLst>
                <a:ext uri="{FF2B5EF4-FFF2-40B4-BE49-F238E27FC236}">
                  <a16:creationId xmlns:a16="http://schemas.microsoft.com/office/drawing/2014/main" id="{7665087A-8B29-94A2-6011-D29C9522D3E4}"/>
                </a:ext>
              </a:extLst>
            </p:cNvPr>
            <p:cNvCxnSpPr>
              <a:cxnSpLocks/>
            </p:cNvCxnSpPr>
            <p:nvPr/>
          </p:nvCxnSpPr>
          <p:spPr>
            <a:xfrm flipV="1">
              <a:off x="4334806" y="4915759"/>
              <a:ext cx="144379" cy="8594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3" name="Gerade Verbindung 2732">
              <a:extLst>
                <a:ext uri="{FF2B5EF4-FFF2-40B4-BE49-F238E27FC236}">
                  <a16:creationId xmlns:a16="http://schemas.microsoft.com/office/drawing/2014/main" id="{1D84AAD0-D7AF-9F67-31A6-F440C45EC738}"/>
                </a:ext>
              </a:extLst>
            </p:cNvPr>
            <p:cNvCxnSpPr>
              <a:cxnSpLocks/>
            </p:cNvCxnSpPr>
            <p:nvPr/>
          </p:nvCxnSpPr>
          <p:spPr>
            <a:xfrm>
              <a:off x="4468872" y="4919197"/>
              <a:ext cx="137504" cy="4125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6" name="Gerade Verbindung 2735">
              <a:extLst>
                <a:ext uri="{FF2B5EF4-FFF2-40B4-BE49-F238E27FC236}">
                  <a16:creationId xmlns:a16="http://schemas.microsoft.com/office/drawing/2014/main" id="{25940148-3F65-CB1A-0F36-021AB607FE92}"/>
                </a:ext>
              </a:extLst>
            </p:cNvPr>
            <p:cNvCxnSpPr>
              <a:cxnSpLocks/>
            </p:cNvCxnSpPr>
            <p:nvPr/>
          </p:nvCxnSpPr>
          <p:spPr>
            <a:xfrm flipV="1">
              <a:off x="4606376" y="4706066"/>
              <a:ext cx="264695" cy="25094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9" name="Gerade Verbindung 2738">
              <a:extLst>
                <a:ext uri="{FF2B5EF4-FFF2-40B4-BE49-F238E27FC236}">
                  <a16:creationId xmlns:a16="http://schemas.microsoft.com/office/drawing/2014/main" id="{F02C487D-4A8C-2A2E-14F5-4D3FDABC282B}"/>
                </a:ext>
              </a:extLst>
            </p:cNvPr>
            <p:cNvCxnSpPr>
              <a:cxnSpLocks/>
            </p:cNvCxnSpPr>
            <p:nvPr/>
          </p:nvCxnSpPr>
          <p:spPr>
            <a:xfrm>
              <a:off x="4877946" y="4706066"/>
              <a:ext cx="278445" cy="92815"/>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2" name="Gerade Verbindung 2741">
              <a:extLst>
                <a:ext uri="{FF2B5EF4-FFF2-40B4-BE49-F238E27FC236}">
                  <a16:creationId xmlns:a16="http://schemas.microsoft.com/office/drawing/2014/main" id="{5158C5B7-C5CC-0B5F-3C20-30AC64718662}"/>
                </a:ext>
              </a:extLst>
            </p:cNvPr>
            <p:cNvCxnSpPr>
              <a:cxnSpLocks/>
            </p:cNvCxnSpPr>
            <p:nvPr/>
          </p:nvCxnSpPr>
          <p:spPr>
            <a:xfrm flipV="1">
              <a:off x="5152953" y="4750755"/>
              <a:ext cx="264695" cy="48126"/>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5" name="Gerade Verbindung 2744">
              <a:extLst>
                <a:ext uri="{FF2B5EF4-FFF2-40B4-BE49-F238E27FC236}">
                  <a16:creationId xmlns:a16="http://schemas.microsoft.com/office/drawing/2014/main" id="{5009CEE3-664D-8935-BD9A-2CA493F17D3D}"/>
                </a:ext>
              </a:extLst>
            </p:cNvPr>
            <p:cNvCxnSpPr>
              <a:cxnSpLocks/>
            </p:cNvCxnSpPr>
            <p:nvPr/>
          </p:nvCxnSpPr>
          <p:spPr>
            <a:xfrm flipV="1">
              <a:off x="3805417" y="4984511"/>
              <a:ext cx="58439" cy="30939"/>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50" name="Gerade Verbindung 2749">
              <a:extLst>
                <a:ext uri="{FF2B5EF4-FFF2-40B4-BE49-F238E27FC236}">
                  <a16:creationId xmlns:a16="http://schemas.microsoft.com/office/drawing/2014/main" id="{EB580F31-CA59-95B6-A62D-3371EB855DCE}"/>
                </a:ext>
              </a:extLst>
            </p:cNvPr>
            <p:cNvCxnSpPr>
              <a:cxnSpLocks/>
            </p:cNvCxnSpPr>
            <p:nvPr/>
          </p:nvCxnSpPr>
          <p:spPr>
            <a:xfrm>
              <a:off x="3939483" y="4932947"/>
              <a:ext cx="127191" cy="68752"/>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53" name="Gerade Verbindung 2752">
              <a:extLst>
                <a:ext uri="{FF2B5EF4-FFF2-40B4-BE49-F238E27FC236}">
                  <a16:creationId xmlns:a16="http://schemas.microsoft.com/office/drawing/2014/main" id="{B52D4F4B-8DCA-3860-0F95-A06371992B58}"/>
                </a:ext>
              </a:extLst>
            </p:cNvPr>
            <p:cNvCxnSpPr>
              <a:cxnSpLocks/>
            </p:cNvCxnSpPr>
            <p:nvPr/>
          </p:nvCxnSpPr>
          <p:spPr>
            <a:xfrm>
              <a:off x="4059798" y="5005137"/>
              <a:ext cx="147817" cy="51564"/>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56" name="Gerade Verbindung 2755">
              <a:extLst>
                <a:ext uri="{FF2B5EF4-FFF2-40B4-BE49-F238E27FC236}">
                  <a16:creationId xmlns:a16="http://schemas.microsoft.com/office/drawing/2014/main" id="{4D543017-D87A-E031-E6FB-5B906504339F}"/>
                </a:ext>
              </a:extLst>
            </p:cNvPr>
            <p:cNvCxnSpPr>
              <a:cxnSpLocks/>
            </p:cNvCxnSpPr>
            <p:nvPr/>
          </p:nvCxnSpPr>
          <p:spPr>
            <a:xfrm flipV="1">
              <a:off x="4200740" y="4998262"/>
              <a:ext cx="137504" cy="61876"/>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59" name="Gerade Verbindung 2758">
              <a:extLst>
                <a:ext uri="{FF2B5EF4-FFF2-40B4-BE49-F238E27FC236}">
                  <a16:creationId xmlns:a16="http://schemas.microsoft.com/office/drawing/2014/main" id="{C8E8CB99-2D3D-34BC-F0A8-FA58BDB56969}"/>
                </a:ext>
              </a:extLst>
            </p:cNvPr>
            <p:cNvCxnSpPr>
              <a:cxnSpLocks/>
            </p:cNvCxnSpPr>
            <p:nvPr/>
          </p:nvCxnSpPr>
          <p:spPr>
            <a:xfrm flipV="1">
              <a:off x="4341681" y="4922635"/>
              <a:ext cx="130629" cy="75627"/>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62" name="Gerade Verbindung 2761">
              <a:extLst>
                <a:ext uri="{FF2B5EF4-FFF2-40B4-BE49-F238E27FC236}">
                  <a16:creationId xmlns:a16="http://schemas.microsoft.com/office/drawing/2014/main" id="{267065BD-2B86-CDBE-D419-B9425538A033}"/>
                </a:ext>
              </a:extLst>
            </p:cNvPr>
            <p:cNvCxnSpPr>
              <a:cxnSpLocks/>
            </p:cNvCxnSpPr>
            <p:nvPr/>
          </p:nvCxnSpPr>
          <p:spPr>
            <a:xfrm>
              <a:off x="4468872" y="4922635"/>
              <a:ext cx="137504" cy="185630"/>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65" name="Gerade Verbindung 2764">
              <a:extLst>
                <a:ext uri="{FF2B5EF4-FFF2-40B4-BE49-F238E27FC236}">
                  <a16:creationId xmlns:a16="http://schemas.microsoft.com/office/drawing/2014/main" id="{E0B9BD57-9906-66B6-4A1D-8EA045BA896C}"/>
                </a:ext>
              </a:extLst>
            </p:cNvPr>
            <p:cNvCxnSpPr>
              <a:cxnSpLocks/>
            </p:cNvCxnSpPr>
            <p:nvPr/>
          </p:nvCxnSpPr>
          <p:spPr>
            <a:xfrm flipV="1">
              <a:off x="4602938" y="4943260"/>
              <a:ext cx="278445" cy="158129"/>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68" name="Gerade Verbindung 2767">
              <a:extLst>
                <a:ext uri="{FF2B5EF4-FFF2-40B4-BE49-F238E27FC236}">
                  <a16:creationId xmlns:a16="http://schemas.microsoft.com/office/drawing/2014/main" id="{70BC1523-82DC-E3D1-DB1B-8D5F1390AD82}"/>
                </a:ext>
              </a:extLst>
            </p:cNvPr>
            <p:cNvCxnSpPr>
              <a:cxnSpLocks/>
            </p:cNvCxnSpPr>
            <p:nvPr/>
          </p:nvCxnSpPr>
          <p:spPr>
            <a:xfrm>
              <a:off x="4874508" y="4936385"/>
              <a:ext cx="275008" cy="27501"/>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71" name="Gerade Verbindung 2770">
              <a:extLst>
                <a:ext uri="{FF2B5EF4-FFF2-40B4-BE49-F238E27FC236}">
                  <a16:creationId xmlns:a16="http://schemas.microsoft.com/office/drawing/2014/main" id="{7FEC4D9F-ECC3-5A57-1FA9-13C2F1CA44FA}"/>
                </a:ext>
              </a:extLst>
            </p:cNvPr>
            <p:cNvCxnSpPr>
              <a:cxnSpLocks/>
            </p:cNvCxnSpPr>
            <p:nvPr/>
          </p:nvCxnSpPr>
          <p:spPr>
            <a:xfrm>
              <a:off x="5146078" y="4970761"/>
              <a:ext cx="268133" cy="48126"/>
            </a:xfrm>
            <a:prstGeom prst="line">
              <a:avLst/>
            </a:prstGeom>
            <a:ln w="6350">
              <a:solidFill>
                <a:srgbClr val="3B97DE"/>
              </a:solidFill>
              <a:prstDash val="dash"/>
            </a:ln>
          </p:spPr>
          <p:style>
            <a:lnRef idx="1">
              <a:schemeClr val="accent1"/>
            </a:lnRef>
            <a:fillRef idx="0">
              <a:schemeClr val="accent1"/>
            </a:fillRef>
            <a:effectRef idx="0">
              <a:schemeClr val="accent1"/>
            </a:effectRef>
            <a:fontRef idx="minor">
              <a:schemeClr val="tx1"/>
            </a:fontRef>
          </p:style>
        </p:cxnSp>
        <p:cxnSp>
          <p:nvCxnSpPr>
            <p:cNvPr id="2776" name="Gerade Verbindung 2775">
              <a:extLst>
                <a:ext uri="{FF2B5EF4-FFF2-40B4-BE49-F238E27FC236}">
                  <a16:creationId xmlns:a16="http://schemas.microsoft.com/office/drawing/2014/main" id="{18E7A7D6-15D0-02C4-42B3-6A7D59B5A4DA}"/>
                </a:ext>
              </a:extLst>
            </p:cNvPr>
            <p:cNvCxnSpPr>
              <a:cxnSpLocks/>
            </p:cNvCxnSpPr>
            <p:nvPr/>
          </p:nvCxnSpPr>
          <p:spPr>
            <a:xfrm flipV="1">
              <a:off x="3860418" y="5094514"/>
              <a:ext cx="72190" cy="17188"/>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79" name="Gerade Verbindung 2778">
              <a:extLst>
                <a:ext uri="{FF2B5EF4-FFF2-40B4-BE49-F238E27FC236}">
                  <a16:creationId xmlns:a16="http://schemas.microsoft.com/office/drawing/2014/main" id="{50D1D0ED-0359-3CC0-E004-DD01D31E933C}"/>
                </a:ext>
              </a:extLst>
            </p:cNvPr>
            <p:cNvCxnSpPr>
              <a:cxnSpLocks/>
            </p:cNvCxnSpPr>
            <p:nvPr/>
          </p:nvCxnSpPr>
          <p:spPr>
            <a:xfrm flipV="1">
              <a:off x="3932608" y="5025762"/>
              <a:ext cx="137503" cy="7219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82" name="Gerade Verbindung 2781">
              <a:extLst>
                <a:ext uri="{FF2B5EF4-FFF2-40B4-BE49-F238E27FC236}">
                  <a16:creationId xmlns:a16="http://schemas.microsoft.com/office/drawing/2014/main" id="{575CD328-4CF3-4407-DA88-C0E1EC0D8BA1}"/>
                </a:ext>
              </a:extLst>
            </p:cNvPr>
            <p:cNvCxnSpPr>
              <a:cxnSpLocks/>
            </p:cNvCxnSpPr>
            <p:nvPr/>
          </p:nvCxnSpPr>
          <p:spPr>
            <a:xfrm>
              <a:off x="4070111" y="5032638"/>
              <a:ext cx="140942" cy="20625"/>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85" name="Gerade Verbindung 2784">
              <a:extLst>
                <a:ext uri="{FF2B5EF4-FFF2-40B4-BE49-F238E27FC236}">
                  <a16:creationId xmlns:a16="http://schemas.microsoft.com/office/drawing/2014/main" id="{0F378A78-16B4-91CE-B07D-A5D0F7976E9E}"/>
                </a:ext>
              </a:extLst>
            </p:cNvPr>
            <p:cNvCxnSpPr>
              <a:cxnSpLocks/>
            </p:cNvCxnSpPr>
            <p:nvPr/>
          </p:nvCxnSpPr>
          <p:spPr>
            <a:xfrm>
              <a:off x="4200740" y="5049826"/>
              <a:ext cx="130628" cy="3437"/>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88" name="Gerade Verbindung 2787">
              <a:extLst>
                <a:ext uri="{FF2B5EF4-FFF2-40B4-BE49-F238E27FC236}">
                  <a16:creationId xmlns:a16="http://schemas.microsoft.com/office/drawing/2014/main" id="{A8C87E42-EFB0-D44F-E624-971EF9E972AB}"/>
                </a:ext>
              </a:extLst>
            </p:cNvPr>
            <p:cNvCxnSpPr>
              <a:cxnSpLocks/>
            </p:cNvCxnSpPr>
            <p:nvPr/>
          </p:nvCxnSpPr>
          <p:spPr>
            <a:xfrm>
              <a:off x="4327931" y="5053263"/>
              <a:ext cx="147816" cy="202818"/>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91" name="Gerade Verbindung 2790">
              <a:extLst>
                <a:ext uri="{FF2B5EF4-FFF2-40B4-BE49-F238E27FC236}">
                  <a16:creationId xmlns:a16="http://schemas.microsoft.com/office/drawing/2014/main" id="{556129C7-E702-A642-073E-876A2FC0904A}"/>
                </a:ext>
              </a:extLst>
            </p:cNvPr>
            <p:cNvCxnSpPr>
              <a:cxnSpLocks/>
            </p:cNvCxnSpPr>
            <p:nvPr/>
          </p:nvCxnSpPr>
          <p:spPr>
            <a:xfrm flipV="1">
              <a:off x="4475747" y="5225143"/>
              <a:ext cx="134067" cy="24063"/>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94" name="Gerade Verbindung 2793">
              <a:extLst>
                <a:ext uri="{FF2B5EF4-FFF2-40B4-BE49-F238E27FC236}">
                  <a16:creationId xmlns:a16="http://schemas.microsoft.com/office/drawing/2014/main" id="{C9E9DBC5-3037-7ED8-6347-9BEBF3C05B51}"/>
                </a:ext>
              </a:extLst>
            </p:cNvPr>
            <p:cNvCxnSpPr>
              <a:cxnSpLocks/>
            </p:cNvCxnSpPr>
            <p:nvPr/>
          </p:nvCxnSpPr>
          <p:spPr>
            <a:xfrm flipV="1">
              <a:off x="4602938" y="5211392"/>
              <a:ext cx="275008" cy="17188"/>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97" name="Gerade Verbindung 2796">
              <a:extLst>
                <a:ext uri="{FF2B5EF4-FFF2-40B4-BE49-F238E27FC236}">
                  <a16:creationId xmlns:a16="http://schemas.microsoft.com/office/drawing/2014/main" id="{A69A4E69-7292-0943-9195-75983CB876BC}"/>
                </a:ext>
              </a:extLst>
            </p:cNvPr>
            <p:cNvCxnSpPr>
              <a:cxnSpLocks/>
            </p:cNvCxnSpPr>
            <p:nvPr/>
          </p:nvCxnSpPr>
          <p:spPr>
            <a:xfrm flipV="1">
              <a:off x="4877946" y="5197642"/>
              <a:ext cx="278445" cy="13750"/>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800" name="Gerade Verbindung 2799">
              <a:extLst>
                <a:ext uri="{FF2B5EF4-FFF2-40B4-BE49-F238E27FC236}">
                  <a16:creationId xmlns:a16="http://schemas.microsoft.com/office/drawing/2014/main" id="{E8763009-8439-E1D3-86D6-3A0738B45FAA}"/>
                </a:ext>
              </a:extLst>
            </p:cNvPr>
            <p:cNvCxnSpPr>
              <a:cxnSpLocks/>
            </p:cNvCxnSpPr>
            <p:nvPr/>
          </p:nvCxnSpPr>
          <p:spPr>
            <a:xfrm flipV="1">
              <a:off x="5152953" y="5094514"/>
              <a:ext cx="261258" cy="106566"/>
            </a:xfrm>
            <a:prstGeom prst="line">
              <a:avLst/>
            </a:prstGeom>
            <a:ln w="635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1894" name="Gruppieren 1893">
              <a:extLst>
                <a:ext uri="{FF2B5EF4-FFF2-40B4-BE49-F238E27FC236}">
                  <a16:creationId xmlns:a16="http://schemas.microsoft.com/office/drawing/2014/main" id="{DA05CB77-37CF-7A2D-976E-120019CCE322}"/>
                </a:ext>
              </a:extLst>
            </p:cNvPr>
            <p:cNvGrpSpPr/>
            <p:nvPr/>
          </p:nvGrpSpPr>
          <p:grpSpPr>
            <a:xfrm>
              <a:off x="3779907" y="4685448"/>
              <a:ext cx="1657756" cy="585440"/>
              <a:chOff x="3779907" y="4685448"/>
              <a:chExt cx="1657756" cy="585440"/>
            </a:xfrm>
          </p:grpSpPr>
          <p:cxnSp>
            <p:nvCxnSpPr>
              <p:cNvPr id="1296" name="Gerade Verbindung 1295">
                <a:extLst>
                  <a:ext uri="{FF2B5EF4-FFF2-40B4-BE49-F238E27FC236}">
                    <a16:creationId xmlns:a16="http://schemas.microsoft.com/office/drawing/2014/main" id="{27323BF3-B801-319D-6B6B-951BD2F89A9A}"/>
                  </a:ext>
                </a:extLst>
              </p:cNvPr>
              <p:cNvCxnSpPr>
                <a:cxnSpLocks/>
              </p:cNvCxnSpPr>
              <p:nvPr/>
            </p:nvCxnSpPr>
            <p:spPr>
              <a:xfrm flipH="1">
                <a:off x="3779907" y="5011737"/>
                <a:ext cx="16425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60" name="Rechteck 1859">
                <a:extLst>
                  <a:ext uri="{FF2B5EF4-FFF2-40B4-BE49-F238E27FC236}">
                    <a16:creationId xmlns:a16="http://schemas.microsoft.com/office/drawing/2014/main" id="{1C736484-F5B4-4E8E-6769-C28B1DE41E0D}"/>
                  </a:ext>
                </a:extLst>
              </p:cNvPr>
              <p:cNvSpPr/>
              <p:nvPr/>
            </p:nvSpPr>
            <p:spPr>
              <a:xfrm flipV="1">
                <a:off x="3787754" y="4992099"/>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1" name="Rechteck 1860">
                <a:extLst>
                  <a:ext uri="{FF2B5EF4-FFF2-40B4-BE49-F238E27FC236}">
                    <a16:creationId xmlns:a16="http://schemas.microsoft.com/office/drawing/2014/main" id="{794DD731-1A32-F568-2ECF-126F67EF6A1A}"/>
                  </a:ext>
                </a:extLst>
              </p:cNvPr>
              <p:cNvSpPr/>
              <p:nvPr/>
            </p:nvSpPr>
            <p:spPr>
              <a:xfrm flipV="1">
                <a:off x="3844622" y="5099835"/>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2" name="Rechteck 1861">
                <a:extLst>
                  <a:ext uri="{FF2B5EF4-FFF2-40B4-BE49-F238E27FC236}">
                    <a16:creationId xmlns:a16="http://schemas.microsoft.com/office/drawing/2014/main" id="{612FA915-D39C-3491-1F97-FACA8E9D91A4}"/>
                  </a:ext>
                </a:extLst>
              </p:cNvPr>
              <p:cNvSpPr/>
              <p:nvPr/>
            </p:nvSpPr>
            <p:spPr>
              <a:xfrm flipV="1">
                <a:off x="3911187" y="5080886"/>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3" name="Rechteck 1862">
                <a:extLst>
                  <a:ext uri="{FF2B5EF4-FFF2-40B4-BE49-F238E27FC236}">
                    <a16:creationId xmlns:a16="http://schemas.microsoft.com/office/drawing/2014/main" id="{1B6C1A15-A8E3-FEAE-9261-ABDBA51C6EE0}"/>
                  </a:ext>
                </a:extLst>
              </p:cNvPr>
              <p:cNvSpPr/>
              <p:nvPr/>
            </p:nvSpPr>
            <p:spPr>
              <a:xfrm flipV="1">
                <a:off x="4050887" y="5023376"/>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74" name="Oval 1873">
                <a:extLst>
                  <a:ext uri="{FF2B5EF4-FFF2-40B4-BE49-F238E27FC236}">
                    <a16:creationId xmlns:a16="http://schemas.microsoft.com/office/drawing/2014/main" id="{652950C3-5319-359C-A3E2-DE2434920ABE}"/>
                  </a:ext>
                </a:extLst>
              </p:cNvPr>
              <p:cNvSpPr/>
              <p:nvPr/>
            </p:nvSpPr>
            <p:spPr>
              <a:xfrm flipV="1">
                <a:off x="4183869" y="503103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64" name="Rechteck 1863">
                <a:extLst>
                  <a:ext uri="{FF2B5EF4-FFF2-40B4-BE49-F238E27FC236}">
                    <a16:creationId xmlns:a16="http://schemas.microsoft.com/office/drawing/2014/main" id="{FBF06276-ED68-B9C8-195D-DD4ECF1480B2}"/>
                  </a:ext>
                </a:extLst>
              </p:cNvPr>
              <p:cNvSpPr/>
              <p:nvPr/>
            </p:nvSpPr>
            <p:spPr>
              <a:xfrm flipV="1">
                <a:off x="4181062" y="5037333"/>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5" name="Rechteck 1864">
                <a:extLst>
                  <a:ext uri="{FF2B5EF4-FFF2-40B4-BE49-F238E27FC236}">
                    <a16:creationId xmlns:a16="http://schemas.microsoft.com/office/drawing/2014/main" id="{1638CDD8-BAC9-EDEC-5C7C-C793E8DE264B}"/>
                  </a:ext>
                </a:extLst>
              </p:cNvPr>
              <p:cNvSpPr/>
              <p:nvPr/>
            </p:nvSpPr>
            <p:spPr>
              <a:xfrm flipV="1">
                <a:off x="4317587" y="5036708"/>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6" name="Rechteck 1865">
                <a:extLst>
                  <a:ext uri="{FF2B5EF4-FFF2-40B4-BE49-F238E27FC236}">
                    <a16:creationId xmlns:a16="http://schemas.microsoft.com/office/drawing/2014/main" id="{681D52D6-741C-6AAC-BBC3-956458D3AAB4}"/>
                  </a:ext>
                </a:extLst>
              </p:cNvPr>
              <p:cNvSpPr/>
              <p:nvPr/>
            </p:nvSpPr>
            <p:spPr>
              <a:xfrm flipV="1">
                <a:off x="4450937" y="5234888"/>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7" name="Rechteck 1866">
                <a:extLst>
                  <a:ext uri="{FF2B5EF4-FFF2-40B4-BE49-F238E27FC236}">
                    <a16:creationId xmlns:a16="http://schemas.microsoft.com/office/drawing/2014/main" id="{3069AC06-8752-CE12-C108-D5179E52E6A2}"/>
                  </a:ext>
                </a:extLst>
              </p:cNvPr>
              <p:cNvSpPr/>
              <p:nvPr/>
            </p:nvSpPr>
            <p:spPr>
              <a:xfrm flipV="1">
                <a:off x="4587462" y="5210538"/>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8" name="Rechteck 1867">
                <a:extLst>
                  <a:ext uri="{FF2B5EF4-FFF2-40B4-BE49-F238E27FC236}">
                    <a16:creationId xmlns:a16="http://schemas.microsoft.com/office/drawing/2014/main" id="{0EFFD5F5-8585-3DE2-8BD0-FE159EE3BE01}"/>
                  </a:ext>
                </a:extLst>
              </p:cNvPr>
              <p:cNvSpPr/>
              <p:nvPr/>
            </p:nvSpPr>
            <p:spPr>
              <a:xfrm flipV="1">
                <a:off x="4857337" y="519400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69" name="Rechteck 1868">
                <a:extLst>
                  <a:ext uri="{FF2B5EF4-FFF2-40B4-BE49-F238E27FC236}">
                    <a16:creationId xmlns:a16="http://schemas.microsoft.com/office/drawing/2014/main" id="{9531D6A1-4FE8-7CCC-A5A8-A2722525562F}"/>
                  </a:ext>
                </a:extLst>
              </p:cNvPr>
              <p:cNvSpPr/>
              <p:nvPr/>
            </p:nvSpPr>
            <p:spPr>
              <a:xfrm flipV="1">
                <a:off x="5127212" y="5179311"/>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70" name="Rechteck 1869">
                <a:extLst>
                  <a:ext uri="{FF2B5EF4-FFF2-40B4-BE49-F238E27FC236}">
                    <a16:creationId xmlns:a16="http://schemas.microsoft.com/office/drawing/2014/main" id="{0751FEA3-27E3-A996-2CE4-79315A44AACE}"/>
                  </a:ext>
                </a:extLst>
              </p:cNvPr>
              <p:cNvSpPr/>
              <p:nvPr/>
            </p:nvSpPr>
            <p:spPr>
              <a:xfrm flipV="1">
                <a:off x="5397087" y="5077659"/>
                <a:ext cx="36000" cy="36000"/>
              </a:xfrm>
              <a:prstGeom prst="rect">
                <a:avLst/>
              </a:prstGeom>
              <a:solidFill>
                <a:srgbClr val="001965"/>
              </a:solidFill>
              <a:ln w="9525" cap="flat">
                <a:noFill/>
                <a:prstDash val="solid"/>
                <a:miter/>
              </a:ln>
            </p:spPr>
            <p:txBody>
              <a:bodyPr rtlCol="0" anchor="ctr"/>
              <a:lstStyle/>
              <a:p>
                <a:pPr algn="l"/>
                <a:endParaRPr lang="de-DE"/>
              </a:p>
            </p:txBody>
          </p:sp>
          <p:sp>
            <p:nvSpPr>
              <p:cNvPr id="1871" name="Oval 1870">
                <a:extLst>
                  <a:ext uri="{FF2B5EF4-FFF2-40B4-BE49-F238E27FC236}">
                    <a16:creationId xmlns:a16="http://schemas.microsoft.com/office/drawing/2014/main" id="{BA748435-831E-08ED-25E4-8F316C894FA2}"/>
                  </a:ext>
                </a:extLst>
              </p:cNvPr>
              <p:cNvSpPr/>
              <p:nvPr/>
            </p:nvSpPr>
            <p:spPr>
              <a:xfrm flipV="1">
                <a:off x="3843680" y="4967798"/>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72" name="Oval 1871">
                <a:extLst>
                  <a:ext uri="{FF2B5EF4-FFF2-40B4-BE49-F238E27FC236}">
                    <a16:creationId xmlns:a16="http://schemas.microsoft.com/office/drawing/2014/main" id="{0A2391DF-917D-777F-3F50-D56A446264F6}"/>
                  </a:ext>
                </a:extLst>
              </p:cNvPr>
              <p:cNvSpPr/>
              <p:nvPr/>
            </p:nvSpPr>
            <p:spPr>
              <a:xfrm flipV="1">
                <a:off x="3909053" y="491199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85" name="Raute 1884">
                <a:extLst>
                  <a:ext uri="{FF2B5EF4-FFF2-40B4-BE49-F238E27FC236}">
                    <a16:creationId xmlns:a16="http://schemas.microsoft.com/office/drawing/2014/main" id="{60D1E9BB-645A-FC6F-9486-1101FFF91D4C}"/>
                  </a:ext>
                </a:extLst>
              </p:cNvPr>
              <p:cNvSpPr/>
              <p:nvPr/>
            </p:nvSpPr>
            <p:spPr>
              <a:xfrm>
                <a:off x="4317667" y="4959081"/>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6" name="Raute 1885">
                <a:extLst>
                  <a:ext uri="{FF2B5EF4-FFF2-40B4-BE49-F238E27FC236}">
                    <a16:creationId xmlns:a16="http://schemas.microsoft.com/office/drawing/2014/main" id="{3BBC5AFC-3330-0B66-80C3-0AADA9D61C00}"/>
                  </a:ext>
                </a:extLst>
              </p:cNvPr>
              <p:cNvSpPr/>
              <p:nvPr/>
            </p:nvSpPr>
            <p:spPr>
              <a:xfrm>
                <a:off x="4451327" y="4902474"/>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73" name="Oval 1872">
                <a:extLst>
                  <a:ext uri="{FF2B5EF4-FFF2-40B4-BE49-F238E27FC236}">
                    <a16:creationId xmlns:a16="http://schemas.microsoft.com/office/drawing/2014/main" id="{E181158A-367A-7936-AF4A-64AD1F5D0C5E}"/>
                  </a:ext>
                </a:extLst>
              </p:cNvPr>
              <p:cNvSpPr/>
              <p:nvPr/>
            </p:nvSpPr>
            <p:spPr>
              <a:xfrm flipV="1">
                <a:off x="4050209" y="4975737"/>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75" name="Oval 1874">
                <a:extLst>
                  <a:ext uri="{FF2B5EF4-FFF2-40B4-BE49-F238E27FC236}">
                    <a16:creationId xmlns:a16="http://schemas.microsoft.com/office/drawing/2014/main" id="{C8E25A23-D663-3B3F-7606-6E09DF869BE3}"/>
                  </a:ext>
                </a:extLst>
              </p:cNvPr>
              <p:cNvSpPr/>
              <p:nvPr/>
            </p:nvSpPr>
            <p:spPr>
              <a:xfrm flipV="1">
                <a:off x="4321277" y="497790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76" name="Oval 1875">
                <a:extLst>
                  <a:ext uri="{FF2B5EF4-FFF2-40B4-BE49-F238E27FC236}">
                    <a16:creationId xmlns:a16="http://schemas.microsoft.com/office/drawing/2014/main" id="{569551FB-86C5-C8D0-0C2C-B30479E18816}"/>
                  </a:ext>
                </a:extLst>
              </p:cNvPr>
              <p:cNvSpPr/>
              <p:nvPr/>
            </p:nvSpPr>
            <p:spPr>
              <a:xfrm flipV="1">
                <a:off x="4451189" y="4902191"/>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77" name="Oval 1876">
                <a:extLst>
                  <a:ext uri="{FF2B5EF4-FFF2-40B4-BE49-F238E27FC236}">
                    <a16:creationId xmlns:a16="http://schemas.microsoft.com/office/drawing/2014/main" id="{F9685E0F-DE2E-2B86-EF47-FE646B38ABA3}"/>
                  </a:ext>
                </a:extLst>
              </p:cNvPr>
              <p:cNvSpPr/>
              <p:nvPr/>
            </p:nvSpPr>
            <p:spPr>
              <a:xfrm flipV="1">
                <a:off x="4584849" y="5078106"/>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78" name="Oval 1877">
                <a:extLst>
                  <a:ext uri="{FF2B5EF4-FFF2-40B4-BE49-F238E27FC236}">
                    <a16:creationId xmlns:a16="http://schemas.microsoft.com/office/drawing/2014/main" id="{B78C3AB9-01BB-19A9-9FD1-2D0D0E4F8E01}"/>
                  </a:ext>
                </a:extLst>
              </p:cNvPr>
              <p:cNvSpPr/>
              <p:nvPr/>
            </p:nvSpPr>
            <p:spPr>
              <a:xfrm flipV="1">
                <a:off x="4857171" y="491268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79" name="Oval 1878">
                <a:extLst>
                  <a:ext uri="{FF2B5EF4-FFF2-40B4-BE49-F238E27FC236}">
                    <a16:creationId xmlns:a16="http://schemas.microsoft.com/office/drawing/2014/main" id="{43328EB7-7519-4F79-104B-72FBA45C58B5}"/>
                  </a:ext>
                </a:extLst>
              </p:cNvPr>
              <p:cNvSpPr/>
              <p:nvPr/>
            </p:nvSpPr>
            <p:spPr>
              <a:xfrm flipV="1">
                <a:off x="5125745" y="4930685"/>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80" name="Oval 1879">
                <a:extLst>
                  <a:ext uri="{FF2B5EF4-FFF2-40B4-BE49-F238E27FC236}">
                    <a16:creationId xmlns:a16="http://schemas.microsoft.com/office/drawing/2014/main" id="{AC0FCC5E-D410-DC3E-1EA5-652E01698FA7}"/>
                  </a:ext>
                </a:extLst>
              </p:cNvPr>
              <p:cNvSpPr/>
              <p:nvPr/>
            </p:nvSpPr>
            <p:spPr>
              <a:xfrm flipV="1">
                <a:off x="5398067" y="4991890"/>
                <a:ext cx="36000" cy="36000"/>
              </a:xfrm>
              <a:prstGeom prst="ellipse">
                <a:avLst/>
              </a:prstGeom>
              <a:solidFill>
                <a:schemeClr val="bg1"/>
              </a:solidFill>
              <a:ln w="9525" cap="flat">
                <a:solidFill>
                  <a:srgbClr val="3B97DE"/>
                </a:solidFill>
                <a:prstDash val="solid"/>
                <a:miter/>
              </a:ln>
            </p:spPr>
            <p:txBody>
              <a:bodyPr rtlCol="0" anchor="ctr"/>
              <a:lstStyle/>
              <a:p>
                <a:pPr algn="l"/>
                <a:endParaRPr lang="de-DE"/>
              </a:p>
            </p:txBody>
          </p:sp>
          <p:sp>
            <p:nvSpPr>
              <p:cNvPr id="1881" name="Raute 1880">
                <a:extLst>
                  <a:ext uri="{FF2B5EF4-FFF2-40B4-BE49-F238E27FC236}">
                    <a16:creationId xmlns:a16="http://schemas.microsoft.com/office/drawing/2014/main" id="{7E8278D4-B620-AA02-529E-8B9D36B5820A}"/>
                  </a:ext>
                </a:extLst>
              </p:cNvPr>
              <p:cNvSpPr/>
              <p:nvPr/>
            </p:nvSpPr>
            <p:spPr>
              <a:xfrm>
                <a:off x="3835617" y="5129780"/>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2" name="Raute 1881">
                <a:extLst>
                  <a:ext uri="{FF2B5EF4-FFF2-40B4-BE49-F238E27FC236}">
                    <a16:creationId xmlns:a16="http://schemas.microsoft.com/office/drawing/2014/main" id="{03DFF77D-38CA-DA87-0558-1A17049C1EA0}"/>
                  </a:ext>
                </a:extLst>
              </p:cNvPr>
              <p:cNvSpPr/>
              <p:nvPr/>
            </p:nvSpPr>
            <p:spPr>
              <a:xfrm>
                <a:off x="3916687" y="514688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3" name="Raute 1882">
                <a:extLst>
                  <a:ext uri="{FF2B5EF4-FFF2-40B4-BE49-F238E27FC236}">
                    <a16:creationId xmlns:a16="http://schemas.microsoft.com/office/drawing/2014/main" id="{05B835A8-543C-3D5A-CFF0-90821363635E}"/>
                  </a:ext>
                </a:extLst>
              </p:cNvPr>
              <p:cNvSpPr/>
              <p:nvPr/>
            </p:nvSpPr>
            <p:spPr>
              <a:xfrm>
                <a:off x="4046599" y="5137444"/>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4" name="Raute 1883">
                <a:extLst>
                  <a:ext uri="{FF2B5EF4-FFF2-40B4-BE49-F238E27FC236}">
                    <a16:creationId xmlns:a16="http://schemas.microsoft.com/office/drawing/2014/main" id="{98F165D7-7904-65F4-C6BC-0727F3AB60E5}"/>
                  </a:ext>
                </a:extLst>
              </p:cNvPr>
              <p:cNvSpPr/>
              <p:nvPr/>
            </p:nvSpPr>
            <p:spPr>
              <a:xfrm>
                <a:off x="4180259" y="5095659"/>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7" name="Raute 1886">
                <a:extLst>
                  <a:ext uri="{FF2B5EF4-FFF2-40B4-BE49-F238E27FC236}">
                    <a16:creationId xmlns:a16="http://schemas.microsoft.com/office/drawing/2014/main" id="{56D37639-91A5-D384-22CE-E4E9038E0C9C}"/>
                  </a:ext>
                </a:extLst>
              </p:cNvPr>
              <p:cNvSpPr/>
              <p:nvPr/>
            </p:nvSpPr>
            <p:spPr>
              <a:xfrm>
                <a:off x="4581239" y="4934397"/>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8" name="Raute 1887">
                <a:extLst>
                  <a:ext uri="{FF2B5EF4-FFF2-40B4-BE49-F238E27FC236}">
                    <a16:creationId xmlns:a16="http://schemas.microsoft.com/office/drawing/2014/main" id="{15DD001A-F8E7-8438-A5B5-46D0845CF37D}"/>
                  </a:ext>
                </a:extLst>
              </p:cNvPr>
              <p:cNvSpPr/>
              <p:nvPr/>
            </p:nvSpPr>
            <p:spPr>
              <a:xfrm>
                <a:off x="4853563" y="468544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89" name="Raute 1888">
                <a:extLst>
                  <a:ext uri="{FF2B5EF4-FFF2-40B4-BE49-F238E27FC236}">
                    <a16:creationId xmlns:a16="http://schemas.microsoft.com/office/drawing/2014/main" id="{263AEDDD-BF08-DC9C-3583-AB6B18A09781}"/>
                  </a:ext>
                </a:extLst>
              </p:cNvPr>
              <p:cNvSpPr/>
              <p:nvPr/>
            </p:nvSpPr>
            <p:spPr>
              <a:xfrm>
                <a:off x="5122139" y="4785902"/>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sp>
            <p:nvSpPr>
              <p:cNvPr id="1890" name="Raute 1889">
                <a:extLst>
                  <a:ext uri="{FF2B5EF4-FFF2-40B4-BE49-F238E27FC236}">
                    <a16:creationId xmlns:a16="http://schemas.microsoft.com/office/drawing/2014/main" id="{2A212F13-29FA-710E-EBB8-6D9CFE268A26}"/>
                  </a:ext>
                </a:extLst>
              </p:cNvPr>
              <p:cNvSpPr/>
              <p:nvPr/>
            </p:nvSpPr>
            <p:spPr>
              <a:xfrm>
                <a:off x="5394463" y="4728648"/>
                <a:ext cx="43200" cy="43200"/>
              </a:xfrm>
              <a:prstGeom prst="diamond">
                <a:avLst/>
              </a:prstGeom>
              <a:solidFill>
                <a:schemeClr val="bg1">
                  <a:lumMod val="65000"/>
                </a:schemeClr>
              </a:solidFill>
              <a:ln w="9525" cap="flat">
                <a:noFill/>
                <a:prstDash val="solid"/>
                <a:miter/>
              </a:ln>
            </p:spPr>
            <p:txBody>
              <a:bodyPr rtlCol="0" anchor="ctr"/>
              <a:lstStyle/>
              <a:p>
                <a:pPr algn="l"/>
                <a:endParaRPr lang="de-DE"/>
              </a:p>
            </p:txBody>
          </p:sp>
        </p:grpSp>
      </p:grpSp>
      <p:sp>
        <p:nvSpPr>
          <p:cNvPr id="2533" name="Inhaltsplatzhalter 2">
            <a:extLst>
              <a:ext uri="{FF2B5EF4-FFF2-40B4-BE49-F238E27FC236}">
                <a16:creationId xmlns:a16="http://schemas.microsoft.com/office/drawing/2014/main" id="{0A69F23A-BF2C-39E7-62BC-C9564D6018CC}"/>
              </a:ext>
            </a:extLst>
          </p:cNvPr>
          <p:cNvSpPr txBox="1">
            <a:spLocks/>
          </p:cNvSpPr>
          <p:nvPr/>
        </p:nvSpPr>
        <p:spPr>
          <a:xfrm rot="16200000">
            <a:off x="1169572" y="2914376"/>
            <a:ext cx="390964" cy="317823"/>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bg1">
                    <a:lumMod val="65000"/>
                  </a:schemeClr>
                </a:solidFill>
                <a:latin typeface="Apis For Office" panose="020B0504010101010104"/>
              </a:rPr>
              <a:t>D</a:t>
            </a:r>
            <a:endParaRPr lang="de-DE" sz="1200" b="1" baseline="30000">
              <a:solidFill>
                <a:schemeClr val="bg1">
                  <a:lumMod val="65000"/>
                </a:schemeClr>
              </a:solidFill>
              <a:latin typeface="Apis For Office" panose="020B0504010101010104"/>
            </a:endParaRPr>
          </a:p>
        </p:txBody>
      </p:sp>
      <p:sp>
        <p:nvSpPr>
          <p:cNvPr id="2286" name="Inhaltsplatzhalter 2">
            <a:extLst>
              <a:ext uri="{FF2B5EF4-FFF2-40B4-BE49-F238E27FC236}">
                <a16:creationId xmlns:a16="http://schemas.microsoft.com/office/drawing/2014/main" id="{43EE6C61-5323-5C4B-8A07-3E786B12298A}"/>
              </a:ext>
            </a:extLst>
          </p:cNvPr>
          <p:cNvSpPr txBox="1">
            <a:spLocks/>
          </p:cNvSpPr>
          <p:nvPr/>
        </p:nvSpPr>
        <p:spPr>
          <a:xfrm>
            <a:off x="3376215" y="1820689"/>
            <a:ext cx="3634576" cy="204483"/>
          </a:xfrm>
          <a:prstGeom prst="rect">
            <a:avLst/>
          </a:prstGeom>
          <a:solidFill>
            <a:schemeClr val="bg1"/>
          </a:solid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tx2"/>
                </a:solidFill>
              </a:rPr>
              <a:t>Veränderung der Biomarker seit Studienbeginn</a:t>
            </a:r>
            <a:endParaRPr lang="de-DE" sz="1200" b="1" baseline="30000">
              <a:solidFill>
                <a:schemeClr val="tx2"/>
              </a:solidFill>
            </a:endParaRPr>
          </a:p>
        </p:txBody>
      </p:sp>
      <p:sp>
        <p:nvSpPr>
          <p:cNvPr id="2536" name="Inhaltsplatzhalter 2">
            <a:extLst>
              <a:ext uri="{FF2B5EF4-FFF2-40B4-BE49-F238E27FC236}">
                <a16:creationId xmlns:a16="http://schemas.microsoft.com/office/drawing/2014/main" id="{3C217A77-8A25-4CA2-E283-47E57FB95BF8}"/>
              </a:ext>
            </a:extLst>
          </p:cNvPr>
          <p:cNvSpPr txBox="1">
            <a:spLocks/>
          </p:cNvSpPr>
          <p:nvPr/>
        </p:nvSpPr>
        <p:spPr>
          <a:xfrm rot="16200000">
            <a:off x="3859882" y="2914376"/>
            <a:ext cx="390964" cy="317823"/>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bg1">
                    <a:lumMod val="65000"/>
                  </a:schemeClr>
                </a:solidFill>
                <a:latin typeface="Apis For Office" panose="020B0504010101010104"/>
              </a:rPr>
              <a:t>D</a:t>
            </a:r>
            <a:endParaRPr lang="de-DE" sz="1200" b="1" baseline="30000">
              <a:solidFill>
                <a:schemeClr val="bg1">
                  <a:lumMod val="65000"/>
                </a:schemeClr>
              </a:solidFill>
              <a:latin typeface="Apis For Office" panose="020B0504010101010104"/>
            </a:endParaRPr>
          </a:p>
        </p:txBody>
      </p:sp>
      <p:sp>
        <p:nvSpPr>
          <p:cNvPr id="2537" name="Inhaltsplatzhalter 2">
            <a:extLst>
              <a:ext uri="{FF2B5EF4-FFF2-40B4-BE49-F238E27FC236}">
                <a16:creationId xmlns:a16="http://schemas.microsoft.com/office/drawing/2014/main" id="{E6F28184-66A1-8AF0-21CE-BA691ADEF07B}"/>
              </a:ext>
            </a:extLst>
          </p:cNvPr>
          <p:cNvSpPr txBox="1">
            <a:spLocks/>
          </p:cNvSpPr>
          <p:nvPr/>
        </p:nvSpPr>
        <p:spPr>
          <a:xfrm rot="16200000">
            <a:off x="6759742" y="2914376"/>
            <a:ext cx="390964" cy="317823"/>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bg1">
                    <a:lumMod val="65000"/>
                  </a:schemeClr>
                </a:solidFill>
                <a:latin typeface="Apis For Office" panose="020B0504010101010104"/>
              </a:rPr>
              <a:t>D</a:t>
            </a:r>
            <a:endParaRPr lang="de-DE" sz="1200" b="1" baseline="30000">
              <a:solidFill>
                <a:schemeClr val="bg1">
                  <a:lumMod val="65000"/>
                </a:schemeClr>
              </a:solidFill>
              <a:latin typeface="Apis For Office" panose="020B0504010101010104"/>
            </a:endParaRPr>
          </a:p>
        </p:txBody>
      </p:sp>
      <p:sp>
        <p:nvSpPr>
          <p:cNvPr id="2538" name="Inhaltsplatzhalter 2">
            <a:extLst>
              <a:ext uri="{FF2B5EF4-FFF2-40B4-BE49-F238E27FC236}">
                <a16:creationId xmlns:a16="http://schemas.microsoft.com/office/drawing/2014/main" id="{0CA5742B-70E8-F2D4-F07A-5931A18F5483}"/>
              </a:ext>
            </a:extLst>
          </p:cNvPr>
          <p:cNvSpPr txBox="1">
            <a:spLocks/>
          </p:cNvSpPr>
          <p:nvPr/>
        </p:nvSpPr>
        <p:spPr>
          <a:xfrm rot="16200000">
            <a:off x="1175922" y="4755876"/>
            <a:ext cx="390964" cy="317823"/>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bg1">
                    <a:lumMod val="65000"/>
                  </a:schemeClr>
                </a:solidFill>
                <a:latin typeface="Apis For Office" panose="020B0504010101010104"/>
              </a:rPr>
              <a:t>D</a:t>
            </a:r>
            <a:endParaRPr lang="de-DE" sz="1200" b="1" baseline="30000">
              <a:solidFill>
                <a:schemeClr val="bg1">
                  <a:lumMod val="65000"/>
                </a:schemeClr>
              </a:solidFill>
              <a:latin typeface="Apis For Office" panose="020B0504010101010104"/>
            </a:endParaRPr>
          </a:p>
        </p:txBody>
      </p:sp>
      <p:sp>
        <p:nvSpPr>
          <p:cNvPr id="2539" name="Inhaltsplatzhalter 2">
            <a:extLst>
              <a:ext uri="{FF2B5EF4-FFF2-40B4-BE49-F238E27FC236}">
                <a16:creationId xmlns:a16="http://schemas.microsoft.com/office/drawing/2014/main" id="{61D40EFF-5D1C-B331-4423-EAB00394DF36}"/>
              </a:ext>
            </a:extLst>
          </p:cNvPr>
          <p:cNvSpPr txBox="1">
            <a:spLocks/>
          </p:cNvSpPr>
          <p:nvPr/>
        </p:nvSpPr>
        <p:spPr>
          <a:xfrm rot="16200000">
            <a:off x="3866232" y="4755876"/>
            <a:ext cx="390964" cy="317823"/>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bg1">
                    <a:lumMod val="65000"/>
                  </a:schemeClr>
                </a:solidFill>
                <a:latin typeface="Apis For Office" panose="020B0504010101010104"/>
              </a:rPr>
              <a:t>D</a:t>
            </a:r>
            <a:endParaRPr lang="de-DE" sz="1200" b="1" baseline="30000">
              <a:solidFill>
                <a:schemeClr val="bg1">
                  <a:lumMod val="65000"/>
                </a:schemeClr>
              </a:solidFill>
              <a:latin typeface="Apis For Office" panose="020B0504010101010104"/>
            </a:endParaRPr>
          </a:p>
        </p:txBody>
      </p:sp>
      <p:sp>
        <p:nvSpPr>
          <p:cNvPr id="2540" name="Inhaltsplatzhalter 2">
            <a:extLst>
              <a:ext uri="{FF2B5EF4-FFF2-40B4-BE49-F238E27FC236}">
                <a16:creationId xmlns:a16="http://schemas.microsoft.com/office/drawing/2014/main" id="{AA0D2525-C4F7-D255-2A07-D3F1189628D1}"/>
              </a:ext>
            </a:extLst>
          </p:cNvPr>
          <p:cNvSpPr txBox="1">
            <a:spLocks/>
          </p:cNvSpPr>
          <p:nvPr/>
        </p:nvSpPr>
        <p:spPr>
          <a:xfrm rot="16200000">
            <a:off x="6766092" y="4755876"/>
            <a:ext cx="390964" cy="317823"/>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b="1">
                <a:solidFill>
                  <a:schemeClr val="bg1">
                    <a:lumMod val="65000"/>
                  </a:schemeClr>
                </a:solidFill>
                <a:latin typeface="Apis For Office" panose="020B0504010101010104"/>
              </a:rPr>
              <a:t>D</a:t>
            </a:r>
            <a:endParaRPr lang="de-DE" sz="1200" b="1" baseline="30000">
              <a:solidFill>
                <a:schemeClr val="bg1">
                  <a:lumMod val="65000"/>
                </a:schemeClr>
              </a:solidFill>
              <a:latin typeface="Apis For Office" panose="020B0504010101010104"/>
            </a:endParaRPr>
          </a:p>
        </p:txBody>
      </p:sp>
    </p:spTree>
    <p:custDataLst>
      <p:tags r:id="rId1"/>
    </p:custDataLst>
    <p:extLst>
      <p:ext uri="{BB962C8B-B14F-4D97-AF65-F5344CB8AC3E}">
        <p14:creationId xmlns:p14="http://schemas.microsoft.com/office/powerpoint/2010/main" val="5476537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E1EFA-6921-1114-CB00-247138793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33659-90BC-F74C-D246-17066024A0F4}"/>
              </a:ext>
            </a:extLst>
          </p:cNvPr>
          <p:cNvSpPr>
            <a:spLocks noGrp="1"/>
          </p:cNvSpPr>
          <p:nvPr>
            <p:ph type="title"/>
          </p:nvPr>
        </p:nvSpPr>
        <p:spPr/>
        <p:txBody>
          <a:bodyPr/>
          <a:lstStyle/>
          <a:p>
            <a:r>
              <a:rPr lang="en-US" err="1"/>
              <a:t>Unerwünschte</a:t>
            </a:r>
            <a:r>
              <a:rPr lang="en-US"/>
              <a:t> </a:t>
            </a:r>
            <a:r>
              <a:rPr lang="en-US" err="1"/>
              <a:t>Ereignisse</a:t>
            </a:r>
            <a:endParaRPr lang="en-US"/>
          </a:p>
        </p:txBody>
      </p:sp>
      <p:sp>
        <p:nvSpPr>
          <p:cNvPr id="4" name="Text Placeholder 3">
            <a:extLst>
              <a:ext uri="{FF2B5EF4-FFF2-40B4-BE49-F238E27FC236}">
                <a16:creationId xmlns:a16="http://schemas.microsoft.com/office/drawing/2014/main" id="{C2DFB0C3-AB14-E5D9-3E3D-96EC26412A5E}"/>
              </a:ext>
            </a:extLst>
          </p:cNvPr>
          <p:cNvSpPr>
            <a:spLocks noGrp="1"/>
          </p:cNvSpPr>
          <p:nvPr>
            <p:ph type="body" sz="quarter" idx="15"/>
          </p:nvPr>
        </p:nvSpPr>
        <p:spPr>
          <a:xfrm>
            <a:off x="647700" y="6210000"/>
            <a:ext cx="6205384" cy="535288"/>
          </a:xfrm>
        </p:spPr>
        <p:txBody>
          <a:bodyPr/>
          <a:lstStyle/>
          <a:p>
            <a:r>
              <a:rPr lang="de-DE"/>
              <a:t>*Keines der SAE stand im Zusammenhang mit dem Studienmedikament.</a:t>
            </a:r>
            <a:br>
              <a:rPr lang="de-DE"/>
            </a:br>
            <a:r>
              <a:rPr lang="de-DE"/>
              <a:t>**Lungenentzündung (vor Woche 36).</a:t>
            </a:r>
            <a:br>
              <a:rPr lang="de-DE"/>
            </a:br>
            <a:r>
              <a:rPr lang="en-US"/>
              <a:t>AE, adverse event, </a:t>
            </a:r>
            <a:r>
              <a:rPr lang="en-US" err="1"/>
              <a:t>unerwünschtes</a:t>
            </a:r>
            <a:r>
              <a:rPr lang="en-US"/>
              <a:t> </a:t>
            </a:r>
            <a:r>
              <a:rPr lang="en-US" err="1"/>
              <a:t>Ereignis</a:t>
            </a:r>
            <a:r>
              <a:rPr lang="en-US"/>
              <a:t>; EFX, </a:t>
            </a:r>
            <a:r>
              <a:rPr lang="en-US" err="1"/>
              <a:t>Efruxifermin</a:t>
            </a:r>
            <a:r>
              <a:rPr lang="en-US"/>
              <a:t>; </a:t>
            </a:r>
            <a:r>
              <a:rPr lang="de-DE"/>
              <a:t>SAE, </a:t>
            </a:r>
            <a:r>
              <a:rPr lang="de-DE" err="1"/>
              <a:t>serious</a:t>
            </a:r>
            <a:r>
              <a:rPr lang="de-DE"/>
              <a:t> adverse </a:t>
            </a:r>
            <a:r>
              <a:rPr lang="de-DE" err="1"/>
              <a:t>event</a:t>
            </a:r>
            <a:r>
              <a:rPr lang="de-DE"/>
              <a:t>, schwerwiegendes </a:t>
            </a:r>
            <a:r>
              <a:rPr lang="en-US" err="1"/>
              <a:t>unerwünschtes</a:t>
            </a:r>
            <a:r>
              <a:rPr lang="en-US"/>
              <a:t> </a:t>
            </a:r>
            <a:r>
              <a:rPr lang="en-US" err="1"/>
              <a:t>Ereignis</a:t>
            </a:r>
            <a:r>
              <a:rPr lang="en-US"/>
              <a:t>.</a:t>
            </a:r>
          </a:p>
        </p:txBody>
      </p:sp>
      <p:sp>
        <p:nvSpPr>
          <p:cNvPr id="5" name="Text Placeholder 4">
            <a:extLst>
              <a:ext uri="{FF2B5EF4-FFF2-40B4-BE49-F238E27FC236}">
                <a16:creationId xmlns:a16="http://schemas.microsoft.com/office/drawing/2014/main" id="{340702DC-6E5B-5679-9327-1BA7BB782401}"/>
              </a:ext>
            </a:extLst>
          </p:cNvPr>
          <p:cNvSpPr>
            <a:spLocks noGrp="1"/>
          </p:cNvSpPr>
          <p:nvPr>
            <p:ph type="body" sz="quarter" idx="17"/>
          </p:nvPr>
        </p:nvSpPr>
        <p:spPr/>
        <p:txBody>
          <a:bodyPr/>
          <a:lstStyle/>
          <a:p>
            <a:r>
              <a:rPr lang="en-US"/>
              <a:t>Noureddin M. J Hepatol. 2025;82(Suppl.1):GS-012;</a:t>
            </a:r>
            <a:br>
              <a:rPr lang="en-US"/>
            </a:br>
            <a:r>
              <a:rPr lang="en-US"/>
              <a:t>Noureddin M. et al. N Engl J Med. 2025; online ahead of print.</a:t>
            </a:r>
          </a:p>
        </p:txBody>
      </p:sp>
      <p:graphicFrame>
        <p:nvGraphicFramePr>
          <p:cNvPr id="7" name="Tabelle 6">
            <a:extLst>
              <a:ext uri="{FF2B5EF4-FFF2-40B4-BE49-F238E27FC236}">
                <a16:creationId xmlns:a16="http://schemas.microsoft.com/office/drawing/2014/main" id="{A97F647A-30FC-7653-878D-48C73E0A84CE}"/>
              </a:ext>
            </a:extLst>
          </p:cNvPr>
          <p:cNvGraphicFramePr>
            <a:graphicFrameLocks noGrp="1"/>
          </p:cNvGraphicFramePr>
          <p:nvPr>
            <p:extLst>
              <p:ext uri="{D42A27DB-BD31-4B8C-83A1-F6EECF244321}">
                <p14:modId xmlns:p14="http://schemas.microsoft.com/office/powerpoint/2010/main" val="42800939"/>
              </p:ext>
            </p:extLst>
          </p:nvPr>
        </p:nvGraphicFramePr>
        <p:xfrm>
          <a:off x="657127" y="2200183"/>
          <a:ext cx="9922213" cy="1645920"/>
        </p:xfrm>
        <a:graphic>
          <a:graphicData uri="http://schemas.openxmlformats.org/drawingml/2006/table">
            <a:tbl>
              <a:tblPr firstRow="1" bandRow="1">
                <a:tableStyleId>{5C22544A-7EE6-4342-B048-85BDC9FD1C3A}</a:tableStyleId>
              </a:tblPr>
              <a:tblGrid>
                <a:gridCol w="4453446">
                  <a:extLst>
                    <a:ext uri="{9D8B030D-6E8A-4147-A177-3AD203B41FA5}">
                      <a16:colId xmlns:a16="http://schemas.microsoft.com/office/drawing/2014/main" val="1031777770"/>
                    </a:ext>
                  </a:extLst>
                </a:gridCol>
                <a:gridCol w="1790700">
                  <a:extLst>
                    <a:ext uri="{9D8B030D-6E8A-4147-A177-3AD203B41FA5}">
                      <a16:colId xmlns:a16="http://schemas.microsoft.com/office/drawing/2014/main" val="6658263"/>
                    </a:ext>
                  </a:extLst>
                </a:gridCol>
                <a:gridCol w="1905000">
                  <a:extLst>
                    <a:ext uri="{9D8B030D-6E8A-4147-A177-3AD203B41FA5}">
                      <a16:colId xmlns:a16="http://schemas.microsoft.com/office/drawing/2014/main" val="2728148877"/>
                    </a:ext>
                  </a:extLst>
                </a:gridCol>
                <a:gridCol w="1773067">
                  <a:extLst>
                    <a:ext uri="{9D8B030D-6E8A-4147-A177-3AD203B41FA5}">
                      <a16:colId xmlns:a16="http://schemas.microsoft.com/office/drawing/2014/main" val="3306268302"/>
                    </a:ext>
                  </a:extLst>
                </a:gridCol>
              </a:tblGrid>
              <a:tr h="216000">
                <a:tc>
                  <a:txBody>
                    <a:bodyPr/>
                    <a:lstStyle/>
                    <a:p>
                      <a:r>
                        <a:rPr lang="de-DE" sz="1200"/>
                        <a:t>Anzahl der Teilnehmer, n (%)</a:t>
                      </a:r>
                    </a:p>
                  </a:txBody>
                  <a:tcPr/>
                </a:tc>
                <a:tc>
                  <a:txBody>
                    <a:bodyPr/>
                    <a:lstStyle/>
                    <a:p>
                      <a:r>
                        <a:rPr lang="de-DE" sz="1200"/>
                        <a:t>Placebo (n=61)</a:t>
                      </a:r>
                    </a:p>
                  </a:txBody>
                  <a:tcPr>
                    <a:solidFill>
                      <a:schemeClr val="bg1">
                        <a:lumMod val="65000"/>
                      </a:schemeClr>
                    </a:solidFill>
                  </a:tcPr>
                </a:tc>
                <a:tc>
                  <a:txBody>
                    <a:bodyPr/>
                    <a:lstStyle/>
                    <a:p>
                      <a:r>
                        <a:rPr lang="de-DE" sz="1200"/>
                        <a:t>EFX 28 mg (n=57)</a:t>
                      </a:r>
                    </a:p>
                  </a:txBody>
                  <a:tcPr>
                    <a:solidFill>
                      <a:srgbClr val="3B97DE"/>
                    </a:solidFill>
                  </a:tcPr>
                </a:tc>
                <a:tc>
                  <a:txBody>
                    <a:bodyPr/>
                    <a:lstStyle/>
                    <a:p>
                      <a:r>
                        <a:rPr lang="de-DE" sz="1200"/>
                        <a:t>EFX 50 mg (n=63)</a:t>
                      </a:r>
                    </a:p>
                  </a:txBody>
                  <a:tcPr/>
                </a:tc>
                <a:extLst>
                  <a:ext uri="{0D108BD9-81ED-4DB2-BD59-A6C34878D82A}">
                    <a16:rowId xmlns:a16="http://schemas.microsoft.com/office/drawing/2014/main" val="1334336321"/>
                  </a:ext>
                </a:extLst>
              </a:tr>
              <a:tr h="216000">
                <a:tc>
                  <a:txBody>
                    <a:bodyPr/>
                    <a:lstStyle/>
                    <a:p>
                      <a:r>
                        <a:rPr lang="de-DE" sz="1200" b="1"/>
                        <a:t>Schwere unerwünschte Ereignisse (SAE)*</a:t>
                      </a:r>
                    </a:p>
                  </a:txBody>
                  <a:tcPr/>
                </a:tc>
                <a:tc>
                  <a:txBody>
                    <a:bodyPr/>
                    <a:lstStyle/>
                    <a:p>
                      <a:r>
                        <a:rPr lang="de-DE" sz="1200"/>
                        <a:t>11 (18 %)</a:t>
                      </a:r>
                    </a:p>
                  </a:txBody>
                  <a:tcPr/>
                </a:tc>
                <a:tc>
                  <a:txBody>
                    <a:bodyPr/>
                    <a:lstStyle/>
                    <a:p>
                      <a:r>
                        <a:rPr lang="de-DE" sz="1200"/>
                        <a:t>15 (26 %)</a:t>
                      </a:r>
                    </a:p>
                  </a:txBody>
                  <a:tcPr/>
                </a:tc>
                <a:tc>
                  <a:txBody>
                    <a:bodyPr/>
                    <a:lstStyle/>
                    <a:p>
                      <a:r>
                        <a:rPr lang="de-DE" sz="1200"/>
                        <a:t>15 (24 %)</a:t>
                      </a:r>
                    </a:p>
                  </a:txBody>
                  <a:tcPr/>
                </a:tc>
                <a:extLst>
                  <a:ext uri="{0D108BD9-81ED-4DB2-BD59-A6C34878D82A}">
                    <a16:rowId xmlns:a16="http://schemas.microsoft.com/office/drawing/2014/main" val="2639551429"/>
                  </a:ext>
                </a:extLst>
              </a:tr>
              <a:tr h="216000">
                <a:tc>
                  <a:txBody>
                    <a:bodyPr/>
                    <a:lstStyle/>
                    <a:p>
                      <a:r>
                        <a:rPr lang="de-DE" sz="1200"/>
                        <a:t>    AE, die zum Tode führten</a:t>
                      </a:r>
                    </a:p>
                  </a:txBody>
                  <a:tcPr/>
                </a:tc>
                <a:tc>
                  <a:txBody>
                    <a:bodyPr/>
                    <a:lstStyle/>
                    <a:p>
                      <a:r>
                        <a:rPr lang="de-DE" sz="1200"/>
                        <a:t>1 (2 %)**</a:t>
                      </a:r>
                      <a:endParaRPr lang="de-DE" sz="1200" b="0"/>
                    </a:p>
                  </a:txBody>
                  <a:tcPr/>
                </a:tc>
                <a:tc>
                  <a:txBody>
                    <a:bodyPr/>
                    <a:lstStyle/>
                    <a:p>
                      <a:r>
                        <a:rPr lang="de-DE" sz="1200"/>
                        <a:t>0</a:t>
                      </a:r>
                    </a:p>
                  </a:txBody>
                  <a:tcPr/>
                </a:tc>
                <a:tc>
                  <a:txBody>
                    <a:bodyPr/>
                    <a:lstStyle/>
                    <a:p>
                      <a:r>
                        <a:rPr lang="de-DE" sz="1200"/>
                        <a:t>0</a:t>
                      </a:r>
                    </a:p>
                  </a:txBody>
                  <a:tcPr/>
                </a:tc>
                <a:extLst>
                  <a:ext uri="{0D108BD9-81ED-4DB2-BD59-A6C34878D82A}">
                    <a16:rowId xmlns:a16="http://schemas.microsoft.com/office/drawing/2014/main" val="2926136861"/>
                  </a:ext>
                </a:extLst>
              </a:tr>
              <a:tr h="216000">
                <a:tc>
                  <a:txBody>
                    <a:bodyPr/>
                    <a:lstStyle/>
                    <a:p>
                      <a:r>
                        <a:rPr lang="de-DE" sz="1200" b="1"/>
                        <a:t>AE, die zum Abbruch der Behandlung führten</a:t>
                      </a:r>
                    </a:p>
                  </a:txBody>
                  <a:tcPr/>
                </a:tc>
                <a:tc>
                  <a:txBody>
                    <a:bodyPr/>
                    <a:lstStyle/>
                    <a:p>
                      <a:r>
                        <a:rPr lang="de-DE" sz="1200"/>
                        <a:t>2 (3 %)</a:t>
                      </a:r>
                    </a:p>
                  </a:txBody>
                  <a:tcPr/>
                </a:tc>
                <a:tc>
                  <a:txBody>
                    <a:bodyPr/>
                    <a:lstStyle/>
                    <a:p>
                      <a:r>
                        <a:rPr lang="de-DE" sz="1200"/>
                        <a:t>6 (11 %)</a:t>
                      </a:r>
                    </a:p>
                  </a:txBody>
                  <a:tcPr/>
                </a:tc>
                <a:tc>
                  <a:txBody>
                    <a:bodyPr/>
                    <a:lstStyle/>
                    <a:p>
                      <a:r>
                        <a:rPr lang="de-DE" sz="1200"/>
                        <a:t>11 (17 %)</a:t>
                      </a:r>
                    </a:p>
                  </a:txBody>
                  <a:tcPr/>
                </a:tc>
                <a:extLst>
                  <a:ext uri="{0D108BD9-81ED-4DB2-BD59-A6C34878D82A}">
                    <a16:rowId xmlns:a16="http://schemas.microsoft.com/office/drawing/2014/main" val="1913247578"/>
                  </a:ext>
                </a:extLst>
              </a:tr>
              <a:tr h="216000">
                <a:tc>
                  <a:txBody>
                    <a:bodyPr/>
                    <a:lstStyle/>
                    <a:p>
                      <a:r>
                        <a:rPr lang="de-DE" sz="1200"/>
                        <a:t>    Vor Woche 36</a:t>
                      </a:r>
                    </a:p>
                  </a:txBody>
                  <a:tcPr/>
                </a:tc>
                <a:tc>
                  <a:txBody>
                    <a:bodyPr/>
                    <a:lstStyle/>
                    <a:p>
                      <a:r>
                        <a:rPr lang="de-DE" sz="1200"/>
                        <a:t>2 (3 %)</a:t>
                      </a:r>
                    </a:p>
                  </a:txBody>
                  <a:tcPr/>
                </a:tc>
                <a:tc>
                  <a:txBody>
                    <a:bodyPr/>
                    <a:lstStyle/>
                    <a:p>
                      <a:r>
                        <a:rPr lang="de-DE" sz="1200"/>
                        <a:t>5 (9 %)</a:t>
                      </a:r>
                    </a:p>
                  </a:txBody>
                  <a:tcPr/>
                </a:tc>
                <a:tc>
                  <a:txBody>
                    <a:bodyPr/>
                    <a:lstStyle/>
                    <a:p>
                      <a:r>
                        <a:rPr lang="de-DE" sz="1200"/>
                        <a:t>9 (14 %)</a:t>
                      </a:r>
                    </a:p>
                  </a:txBody>
                  <a:tcPr/>
                </a:tc>
                <a:extLst>
                  <a:ext uri="{0D108BD9-81ED-4DB2-BD59-A6C34878D82A}">
                    <a16:rowId xmlns:a16="http://schemas.microsoft.com/office/drawing/2014/main" val="2072016556"/>
                  </a:ext>
                </a:extLst>
              </a:tr>
              <a:tr h="216000">
                <a:tc>
                  <a:txBody>
                    <a:bodyPr/>
                    <a:lstStyle/>
                    <a:p>
                      <a:r>
                        <a:rPr lang="de-DE" sz="1200"/>
                        <a:t>    Nach Woche 36 und vor Woche 96</a:t>
                      </a:r>
                    </a:p>
                  </a:txBody>
                  <a:tcPr/>
                </a:tc>
                <a:tc>
                  <a:txBody>
                    <a:bodyPr/>
                    <a:lstStyle/>
                    <a:p>
                      <a:r>
                        <a:rPr lang="de-DE" sz="1200"/>
                        <a:t>0</a:t>
                      </a:r>
                    </a:p>
                  </a:txBody>
                  <a:tcPr/>
                </a:tc>
                <a:tc>
                  <a:txBody>
                    <a:bodyPr/>
                    <a:lstStyle/>
                    <a:p>
                      <a:r>
                        <a:rPr lang="de-DE" sz="1200"/>
                        <a:t>1 (2 %)</a:t>
                      </a:r>
                    </a:p>
                  </a:txBody>
                  <a:tcPr/>
                </a:tc>
                <a:tc>
                  <a:txBody>
                    <a:bodyPr/>
                    <a:lstStyle/>
                    <a:p>
                      <a:r>
                        <a:rPr lang="de-DE" sz="1200"/>
                        <a:t>2 (3 %)</a:t>
                      </a:r>
                    </a:p>
                  </a:txBody>
                  <a:tcPr/>
                </a:tc>
                <a:extLst>
                  <a:ext uri="{0D108BD9-81ED-4DB2-BD59-A6C34878D82A}">
                    <a16:rowId xmlns:a16="http://schemas.microsoft.com/office/drawing/2014/main" val="3712501482"/>
                  </a:ext>
                </a:extLst>
              </a:tr>
            </a:tbl>
          </a:graphicData>
        </a:graphic>
      </p:graphicFrame>
      <p:graphicFrame>
        <p:nvGraphicFramePr>
          <p:cNvPr id="10" name="Tabelle 9">
            <a:extLst>
              <a:ext uri="{FF2B5EF4-FFF2-40B4-BE49-F238E27FC236}">
                <a16:creationId xmlns:a16="http://schemas.microsoft.com/office/drawing/2014/main" id="{0B985992-E7A3-D582-2094-F1B97A5ACD5C}"/>
              </a:ext>
            </a:extLst>
          </p:cNvPr>
          <p:cNvGraphicFramePr>
            <a:graphicFrameLocks noGrp="1"/>
          </p:cNvGraphicFramePr>
          <p:nvPr>
            <p:extLst>
              <p:ext uri="{D42A27DB-BD31-4B8C-83A1-F6EECF244321}">
                <p14:modId xmlns:p14="http://schemas.microsoft.com/office/powerpoint/2010/main" val="3625912709"/>
              </p:ext>
            </p:extLst>
          </p:nvPr>
        </p:nvGraphicFramePr>
        <p:xfrm>
          <a:off x="657127" y="4132582"/>
          <a:ext cx="9922214" cy="1371600"/>
        </p:xfrm>
        <a:graphic>
          <a:graphicData uri="http://schemas.openxmlformats.org/drawingml/2006/table">
            <a:tbl>
              <a:tblPr firstRow="1" bandRow="1">
                <a:tableStyleId>{5C22544A-7EE6-4342-B048-85BDC9FD1C3A}</a:tableStyleId>
              </a:tblPr>
              <a:tblGrid>
                <a:gridCol w="4456951">
                  <a:extLst>
                    <a:ext uri="{9D8B030D-6E8A-4147-A177-3AD203B41FA5}">
                      <a16:colId xmlns:a16="http://schemas.microsoft.com/office/drawing/2014/main" val="1031777770"/>
                    </a:ext>
                  </a:extLst>
                </a:gridCol>
                <a:gridCol w="1794565">
                  <a:extLst>
                    <a:ext uri="{9D8B030D-6E8A-4147-A177-3AD203B41FA5}">
                      <a16:colId xmlns:a16="http://schemas.microsoft.com/office/drawing/2014/main" val="6658263"/>
                    </a:ext>
                  </a:extLst>
                </a:gridCol>
                <a:gridCol w="1916680">
                  <a:extLst>
                    <a:ext uri="{9D8B030D-6E8A-4147-A177-3AD203B41FA5}">
                      <a16:colId xmlns:a16="http://schemas.microsoft.com/office/drawing/2014/main" val="2728148877"/>
                    </a:ext>
                  </a:extLst>
                </a:gridCol>
                <a:gridCol w="1754018">
                  <a:extLst>
                    <a:ext uri="{9D8B030D-6E8A-4147-A177-3AD203B41FA5}">
                      <a16:colId xmlns:a16="http://schemas.microsoft.com/office/drawing/2014/main" val="3306268302"/>
                    </a:ext>
                  </a:extLst>
                </a:gridCol>
              </a:tblGrid>
              <a:tr h="258982">
                <a:tc>
                  <a:txBody>
                    <a:bodyPr/>
                    <a:lstStyle/>
                    <a:p>
                      <a:r>
                        <a:rPr lang="de-DE" sz="1200"/>
                        <a:t>Häufigste (</a:t>
                      </a:r>
                      <a:r>
                        <a:rPr lang="de-DE" sz="1200" b="1" i="0" kern="1200">
                          <a:solidFill>
                            <a:schemeClr val="lt1"/>
                          </a:solidFill>
                          <a:effectLst/>
                          <a:latin typeface="+mn-lt"/>
                          <a:ea typeface="+mn-ea"/>
                          <a:cs typeface="+mn-cs"/>
                        </a:rPr>
                        <a:t>≥15 </a:t>
                      </a:r>
                      <a:r>
                        <a:rPr lang="de-DE" sz="1200"/>
                        <a:t>%) medikamentenbedingte AE</a:t>
                      </a:r>
                    </a:p>
                  </a:txBody>
                  <a:tcPr/>
                </a:tc>
                <a:tc>
                  <a:txBody>
                    <a:bodyPr/>
                    <a:lstStyle/>
                    <a:p>
                      <a:r>
                        <a:rPr lang="de-DE" sz="1200"/>
                        <a:t>Placebo (n=61)</a:t>
                      </a:r>
                    </a:p>
                  </a:txBody>
                  <a:tcPr>
                    <a:solidFill>
                      <a:schemeClr val="bg1">
                        <a:lumMod val="65000"/>
                      </a:schemeClr>
                    </a:solidFill>
                  </a:tcPr>
                </a:tc>
                <a:tc>
                  <a:txBody>
                    <a:bodyPr/>
                    <a:lstStyle/>
                    <a:p>
                      <a:r>
                        <a:rPr lang="de-DE" sz="1200"/>
                        <a:t>EFX 28 mg (n=57)</a:t>
                      </a:r>
                    </a:p>
                  </a:txBody>
                  <a:tcPr>
                    <a:solidFill>
                      <a:srgbClr val="3B97DE"/>
                    </a:solidFill>
                  </a:tcPr>
                </a:tc>
                <a:tc>
                  <a:txBody>
                    <a:bodyPr/>
                    <a:lstStyle/>
                    <a:p>
                      <a:r>
                        <a:rPr lang="de-DE" sz="1200"/>
                        <a:t>EFX 50 mg (n=63)</a:t>
                      </a:r>
                    </a:p>
                  </a:txBody>
                  <a:tcPr/>
                </a:tc>
                <a:extLst>
                  <a:ext uri="{0D108BD9-81ED-4DB2-BD59-A6C34878D82A}">
                    <a16:rowId xmlns:a16="http://schemas.microsoft.com/office/drawing/2014/main" val="1334336321"/>
                  </a:ext>
                </a:extLst>
              </a:tr>
              <a:tr h="258982">
                <a:tc>
                  <a:txBody>
                    <a:bodyPr/>
                    <a:lstStyle/>
                    <a:p>
                      <a:r>
                        <a:rPr lang="de-DE" sz="1200" b="1"/>
                        <a:t>Durchfall</a:t>
                      </a:r>
                    </a:p>
                  </a:txBody>
                  <a:tcPr/>
                </a:tc>
                <a:tc>
                  <a:txBody>
                    <a:bodyPr/>
                    <a:lstStyle/>
                    <a:p>
                      <a:r>
                        <a:rPr lang="de-DE" sz="1200"/>
                        <a:t>10 (16 %)</a:t>
                      </a:r>
                    </a:p>
                  </a:txBody>
                  <a:tcPr/>
                </a:tc>
                <a:tc>
                  <a:txBody>
                    <a:bodyPr/>
                    <a:lstStyle/>
                    <a:p>
                      <a:r>
                        <a:rPr lang="de-DE" sz="1200"/>
                        <a:t>11 (19 %)</a:t>
                      </a:r>
                    </a:p>
                  </a:txBody>
                  <a:tcPr/>
                </a:tc>
                <a:tc>
                  <a:txBody>
                    <a:bodyPr/>
                    <a:lstStyle/>
                    <a:p>
                      <a:r>
                        <a:rPr lang="de-DE" sz="1200"/>
                        <a:t>19 (30 %)</a:t>
                      </a:r>
                    </a:p>
                  </a:txBody>
                  <a:tcPr/>
                </a:tc>
                <a:extLst>
                  <a:ext uri="{0D108BD9-81ED-4DB2-BD59-A6C34878D82A}">
                    <a16:rowId xmlns:a16="http://schemas.microsoft.com/office/drawing/2014/main" val="2639551429"/>
                  </a:ext>
                </a:extLst>
              </a:tr>
              <a:tr h="258982">
                <a:tc>
                  <a:txBody>
                    <a:bodyPr/>
                    <a:lstStyle/>
                    <a:p>
                      <a:r>
                        <a:rPr lang="de-DE" sz="1200"/>
                        <a:t>Übelkeit</a:t>
                      </a:r>
                    </a:p>
                  </a:txBody>
                  <a:tcPr/>
                </a:tc>
                <a:tc>
                  <a:txBody>
                    <a:bodyPr/>
                    <a:lstStyle/>
                    <a:p>
                      <a:r>
                        <a:rPr lang="de-DE" sz="1200"/>
                        <a:t>8 (13 %)</a:t>
                      </a:r>
                    </a:p>
                  </a:txBody>
                  <a:tcPr/>
                </a:tc>
                <a:tc>
                  <a:txBody>
                    <a:bodyPr/>
                    <a:lstStyle/>
                    <a:p>
                      <a:r>
                        <a:rPr lang="de-DE" sz="1200"/>
                        <a:t>11 (19 %)</a:t>
                      </a:r>
                    </a:p>
                  </a:txBody>
                  <a:tcPr/>
                </a:tc>
                <a:tc>
                  <a:txBody>
                    <a:bodyPr/>
                    <a:lstStyle/>
                    <a:p>
                      <a:r>
                        <a:rPr lang="de-DE" sz="1200"/>
                        <a:t>18 (29 %)</a:t>
                      </a:r>
                    </a:p>
                  </a:txBody>
                  <a:tcPr/>
                </a:tc>
                <a:extLst>
                  <a:ext uri="{0D108BD9-81ED-4DB2-BD59-A6C34878D82A}">
                    <a16:rowId xmlns:a16="http://schemas.microsoft.com/office/drawing/2014/main" val="2926136861"/>
                  </a:ext>
                </a:extLst>
              </a:tr>
              <a:tr h="260072">
                <a:tc>
                  <a:txBody>
                    <a:bodyPr/>
                    <a:lstStyle/>
                    <a:p>
                      <a:r>
                        <a:rPr lang="de-DE" sz="1200" b="1"/>
                        <a:t>Erhöhter Appetit</a:t>
                      </a:r>
                    </a:p>
                  </a:txBody>
                  <a:tcPr/>
                </a:tc>
                <a:tc>
                  <a:txBody>
                    <a:bodyPr/>
                    <a:lstStyle/>
                    <a:p>
                      <a:r>
                        <a:rPr lang="de-DE" sz="1200"/>
                        <a:t>3 (5 %)</a:t>
                      </a:r>
                    </a:p>
                  </a:txBody>
                  <a:tcPr/>
                </a:tc>
                <a:tc>
                  <a:txBody>
                    <a:bodyPr/>
                    <a:lstStyle/>
                    <a:p>
                      <a:r>
                        <a:rPr lang="de-DE" sz="1200"/>
                        <a:t>7 (12 %)</a:t>
                      </a:r>
                    </a:p>
                  </a:txBody>
                  <a:tcPr/>
                </a:tc>
                <a:tc>
                  <a:txBody>
                    <a:bodyPr/>
                    <a:lstStyle/>
                    <a:p>
                      <a:r>
                        <a:rPr lang="de-DE" sz="1200"/>
                        <a:t>18 (29 %)</a:t>
                      </a:r>
                    </a:p>
                  </a:txBody>
                  <a:tcPr/>
                </a:tc>
                <a:extLst>
                  <a:ext uri="{0D108BD9-81ED-4DB2-BD59-A6C34878D82A}">
                    <a16:rowId xmlns:a16="http://schemas.microsoft.com/office/drawing/2014/main" val="1913247578"/>
                  </a:ext>
                </a:extLst>
              </a:tr>
              <a:tr h="258982">
                <a:tc>
                  <a:txBody>
                    <a:bodyPr/>
                    <a:lstStyle/>
                    <a:p>
                      <a:r>
                        <a:rPr lang="de-DE" sz="1200"/>
                        <a:t>Erythem an der Injektionsstelle</a:t>
                      </a:r>
                    </a:p>
                  </a:txBody>
                  <a:tcPr/>
                </a:tc>
                <a:tc>
                  <a:txBody>
                    <a:bodyPr/>
                    <a:lstStyle/>
                    <a:p>
                      <a:r>
                        <a:rPr lang="de-DE" sz="1200"/>
                        <a:t>5 (8 %)</a:t>
                      </a:r>
                    </a:p>
                  </a:txBody>
                  <a:tcPr/>
                </a:tc>
                <a:tc>
                  <a:txBody>
                    <a:bodyPr/>
                    <a:lstStyle/>
                    <a:p>
                      <a:r>
                        <a:rPr lang="de-DE" sz="1200"/>
                        <a:t>10 (18 %)</a:t>
                      </a:r>
                    </a:p>
                  </a:txBody>
                  <a:tcPr/>
                </a:tc>
                <a:tc>
                  <a:txBody>
                    <a:bodyPr/>
                    <a:lstStyle/>
                    <a:p>
                      <a:r>
                        <a:rPr lang="de-DE" sz="1200"/>
                        <a:t>14 (22 %)</a:t>
                      </a:r>
                    </a:p>
                  </a:txBody>
                  <a:tcPr/>
                </a:tc>
                <a:extLst>
                  <a:ext uri="{0D108BD9-81ED-4DB2-BD59-A6C34878D82A}">
                    <a16:rowId xmlns:a16="http://schemas.microsoft.com/office/drawing/2014/main" val="2072016556"/>
                  </a:ext>
                </a:extLst>
              </a:tr>
            </a:tbl>
          </a:graphicData>
        </a:graphic>
      </p:graphicFrame>
      <p:sp>
        <p:nvSpPr>
          <p:cNvPr id="11" name="Textfeld 10">
            <a:extLst>
              <a:ext uri="{FF2B5EF4-FFF2-40B4-BE49-F238E27FC236}">
                <a16:creationId xmlns:a16="http://schemas.microsoft.com/office/drawing/2014/main" id="{F41F11E3-C882-8B17-A7F8-25D13265D426}"/>
              </a:ext>
            </a:extLst>
          </p:cNvPr>
          <p:cNvSpPr txBox="1"/>
          <p:nvPr/>
        </p:nvSpPr>
        <p:spPr>
          <a:xfrm>
            <a:off x="647700" y="1608794"/>
            <a:ext cx="3988308" cy="275717"/>
          </a:xfrm>
          <a:prstGeom prst="rect">
            <a:avLst/>
          </a:prstGeom>
          <a:noFill/>
        </p:spPr>
        <p:txBody>
          <a:bodyPr wrap="square" lIns="0" tIns="0" rIns="0" bIns="0" rtlCol="0">
            <a:spAutoFit/>
          </a:bodyPr>
          <a:lstStyle/>
          <a:p>
            <a:pPr algn="l">
              <a:lnSpc>
                <a:spcPct val="120000"/>
              </a:lnSpc>
            </a:pPr>
            <a:r>
              <a:rPr lang="de-DE" sz="1600" b="1">
                <a:solidFill>
                  <a:srgbClr val="001965"/>
                </a:solidFill>
              </a:rPr>
              <a:t>Kumulativ von Baseline bis Woche 96</a:t>
            </a:r>
          </a:p>
        </p:txBody>
      </p:sp>
    </p:spTree>
    <p:custDataLst>
      <p:tags r:id="rId1"/>
    </p:custDataLst>
    <p:extLst>
      <p:ext uri="{BB962C8B-B14F-4D97-AF65-F5344CB8AC3E}">
        <p14:creationId xmlns:p14="http://schemas.microsoft.com/office/powerpoint/2010/main" val="747669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7CEB-68AF-D74C-892E-16B753DDD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08327-6B97-22A4-1A8B-247A79725258}"/>
              </a:ext>
            </a:extLst>
          </p:cNvPr>
          <p:cNvSpPr>
            <a:spLocks noGrp="1"/>
          </p:cNvSpPr>
          <p:nvPr>
            <p:ph type="title"/>
          </p:nvPr>
        </p:nvSpPr>
        <p:spPr>
          <a:xfrm>
            <a:off x="648000" y="459735"/>
            <a:ext cx="10896000" cy="1296000"/>
          </a:xfrm>
        </p:spPr>
        <p:txBody>
          <a:bodyPr/>
          <a:lstStyle/>
          <a:p>
            <a:r>
              <a:rPr lang="en-US" err="1"/>
              <a:t>Zusammenfassung</a:t>
            </a:r>
            <a:r>
              <a:rPr lang="en-US"/>
              <a:t> &amp; </a:t>
            </a:r>
            <a:r>
              <a:rPr lang="en-US" err="1"/>
              <a:t>Fazit</a:t>
            </a:r>
            <a:endParaRPr lang="en-US"/>
          </a:p>
        </p:txBody>
      </p:sp>
      <p:sp>
        <p:nvSpPr>
          <p:cNvPr id="4" name="Text Placeholder 3">
            <a:extLst>
              <a:ext uri="{FF2B5EF4-FFF2-40B4-BE49-F238E27FC236}">
                <a16:creationId xmlns:a16="http://schemas.microsoft.com/office/drawing/2014/main" id="{B53A5B09-794F-60CF-DD91-CC6DD0E9D7A3}"/>
              </a:ext>
            </a:extLst>
          </p:cNvPr>
          <p:cNvSpPr>
            <a:spLocks noGrp="1"/>
          </p:cNvSpPr>
          <p:nvPr>
            <p:ph type="body" sz="quarter" idx="15"/>
          </p:nvPr>
        </p:nvSpPr>
        <p:spPr/>
        <p:txBody>
          <a:bodyPr/>
          <a:lstStyle/>
          <a:p>
            <a:r>
              <a:rPr lang="en-US"/>
              <a:t>EFX, </a:t>
            </a:r>
            <a:r>
              <a:rPr lang="en-US" err="1"/>
              <a:t>Efruxifermin</a:t>
            </a:r>
            <a:r>
              <a:rPr lang="en-US"/>
              <a:t>; MASH, </a:t>
            </a:r>
            <a:r>
              <a:rPr lang="en-US" err="1"/>
              <a:t>Metabolische</a:t>
            </a:r>
            <a:r>
              <a:rPr lang="en-US"/>
              <a:t> </a:t>
            </a:r>
            <a:r>
              <a:rPr lang="en-US" err="1"/>
              <a:t>Dysfunktion-assoziierte</a:t>
            </a:r>
            <a:r>
              <a:rPr lang="en-US"/>
              <a:t> Steatohepatitis.</a:t>
            </a:r>
          </a:p>
        </p:txBody>
      </p:sp>
      <p:sp>
        <p:nvSpPr>
          <p:cNvPr id="5" name="Text Placeholder 4">
            <a:extLst>
              <a:ext uri="{FF2B5EF4-FFF2-40B4-BE49-F238E27FC236}">
                <a16:creationId xmlns:a16="http://schemas.microsoft.com/office/drawing/2014/main" id="{CCD12DC0-B8F1-DFA4-7DA3-8686BDACC869}"/>
              </a:ext>
            </a:extLst>
          </p:cNvPr>
          <p:cNvSpPr>
            <a:spLocks noGrp="1"/>
          </p:cNvSpPr>
          <p:nvPr>
            <p:ph type="body" sz="quarter" idx="17"/>
          </p:nvPr>
        </p:nvSpPr>
        <p:spPr/>
        <p:txBody>
          <a:bodyPr/>
          <a:lstStyle/>
          <a:p>
            <a:endParaRPr lang="en-US"/>
          </a:p>
        </p:txBody>
      </p:sp>
      <p:sp>
        <p:nvSpPr>
          <p:cNvPr id="8" name="Inhaltsplatzhalter 7">
            <a:extLst>
              <a:ext uri="{FF2B5EF4-FFF2-40B4-BE49-F238E27FC236}">
                <a16:creationId xmlns:a16="http://schemas.microsoft.com/office/drawing/2014/main" id="{E989B6BA-D909-60AF-BCEF-2BDA3918E399}"/>
              </a:ext>
            </a:extLst>
          </p:cNvPr>
          <p:cNvSpPr>
            <a:spLocks noGrp="1"/>
          </p:cNvSpPr>
          <p:nvPr>
            <p:ph idx="1"/>
          </p:nvPr>
        </p:nvSpPr>
        <p:spPr>
          <a:xfrm>
            <a:off x="648000" y="1758955"/>
            <a:ext cx="10896000" cy="4269600"/>
          </a:xfrm>
        </p:spPr>
        <p:txBody>
          <a:bodyPr/>
          <a:lstStyle/>
          <a:p>
            <a:pPr>
              <a:lnSpc>
                <a:spcPct val="120000"/>
              </a:lnSpc>
              <a:spcBef>
                <a:spcPts val="0"/>
              </a:spcBef>
            </a:pPr>
            <a:r>
              <a:rPr lang="de-DE" sz="1800"/>
              <a:t>Verbesserung der Fibrose bei Teilnehmern mit kompensierter Zirrhose aufgrund von MASH nach 96 Wochen Behandlung mit EFX 50 mg</a:t>
            </a:r>
          </a:p>
          <a:p>
            <a:pPr>
              <a:lnSpc>
                <a:spcPct val="120000"/>
              </a:lnSpc>
              <a:spcBef>
                <a:spcPts val="0"/>
              </a:spcBef>
            </a:pPr>
            <a:r>
              <a:rPr lang="de-DE" sz="1800"/>
              <a:t>Verbesserung der histologischen Fibrose, die durch nicht-invasive Tests der Leberfibrose bestätigt wurde</a:t>
            </a:r>
          </a:p>
          <a:p>
            <a:pPr>
              <a:lnSpc>
                <a:spcPct val="120000"/>
              </a:lnSpc>
              <a:spcBef>
                <a:spcPts val="0"/>
              </a:spcBef>
            </a:pPr>
            <a:r>
              <a:rPr lang="de-DE" sz="1800"/>
              <a:t>Das Gesamtbild der Leberschädigung und -funktion deutet darauf hin, dass die Lebergesundheit durch EFX im Vergleich zu Placebo erhalten oder leicht verbessert wird</a:t>
            </a:r>
          </a:p>
          <a:p>
            <a:pPr>
              <a:lnSpc>
                <a:spcPct val="120000"/>
              </a:lnSpc>
              <a:spcBef>
                <a:spcPts val="0"/>
              </a:spcBef>
            </a:pPr>
            <a:r>
              <a:rPr lang="de-DE" sz="1800"/>
              <a:t>Akzeptables Sicherheits- und Verträglichkeitsprofil mit unerwünschten Ereignissen überwiegend gastrointestinal und von kurzer Dauer</a:t>
            </a:r>
          </a:p>
          <a:p>
            <a:pPr>
              <a:lnSpc>
                <a:spcPct val="120000"/>
              </a:lnSpc>
              <a:spcBef>
                <a:spcPts val="0"/>
              </a:spcBef>
            </a:pPr>
            <a:r>
              <a:rPr lang="de-DE" sz="1800"/>
              <a:t>Aufgrund des besseren Ansprechens auf mehrere Parameter wurde die Dosis EFX 50 mg für eine bestätigende Phase-3-Studie bei Teilnehmern mit kompensierter Zirrhose ausgewählt</a:t>
            </a:r>
          </a:p>
          <a:p>
            <a:pPr lvl="1">
              <a:lnSpc>
                <a:spcPct val="120000"/>
              </a:lnSpc>
              <a:spcBef>
                <a:spcPts val="0"/>
              </a:spcBef>
            </a:pPr>
            <a:r>
              <a:rPr lang="de-DE" sz="1600"/>
              <a:t>Derzeitige Rekrutierung [NCT06528314]: umfasst die Bewertung der leberbezogenen Ergebnisse und der Gesamtmortalität</a:t>
            </a:r>
          </a:p>
        </p:txBody>
      </p:sp>
    </p:spTree>
    <p:custDataLst>
      <p:tags r:id="rId1"/>
    </p:custDataLst>
    <p:extLst>
      <p:ext uri="{BB962C8B-B14F-4D97-AF65-F5344CB8AC3E}">
        <p14:creationId xmlns:p14="http://schemas.microsoft.com/office/powerpoint/2010/main" val="3972947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237E-62A6-2EB7-1949-52F0E9E196A9}"/>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025FB9D1-BE6D-35F4-EF44-5EC8F4FF2A62}"/>
              </a:ext>
            </a:extLst>
          </p:cNvPr>
          <p:cNvSpPr>
            <a:spLocks noGrp="1"/>
          </p:cNvSpPr>
          <p:nvPr>
            <p:ph type="ctrTitle"/>
          </p:nvPr>
        </p:nvSpPr>
        <p:spPr>
          <a:xfrm>
            <a:off x="647999" y="648000"/>
            <a:ext cx="9524701" cy="5562000"/>
          </a:xfrm>
        </p:spPr>
        <p:txBody>
          <a:bodyPr/>
          <a:lstStyle/>
          <a:p>
            <a:r>
              <a:rPr lang="de-DE">
                <a:ea typeface="+mj-lt"/>
                <a:cs typeface="+mj-lt"/>
              </a:rPr>
              <a:t>Vergleich nicht-invasiver Tests für klinisch relevante Lebererkrankungen in einer Allgemeinbevölkerung mit Stoffwechselstörungen </a:t>
            </a:r>
            <a:endParaRPr lang="en-US"/>
          </a:p>
        </p:txBody>
      </p:sp>
      <p:sp>
        <p:nvSpPr>
          <p:cNvPr id="14" name="Textplatzhalter 13">
            <a:extLst>
              <a:ext uri="{FF2B5EF4-FFF2-40B4-BE49-F238E27FC236}">
                <a16:creationId xmlns:a16="http://schemas.microsoft.com/office/drawing/2014/main" id="{28EA1352-B7D4-FEF1-A3BF-6D4859E352FF}"/>
              </a:ext>
            </a:extLst>
          </p:cNvPr>
          <p:cNvSpPr>
            <a:spLocks noGrp="1"/>
          </p:cNvSpPr>
          <p:nvPr>
            <p:ph type="body" sz="quarter" idx="17"/>
          </p:nvPr>
        </p:nvSpPr>
        <p:spPr>
          <a:xfrm>
            <a:off x="5807413" y="6421288"/>
            <a:ext cx="5736886" cy="324000"/>
          </a:xfrm>
        </p:spPr>
        <p:txBody>
          <a:bodyPr/>
          <a:lstStyle/>
          <a:p>
            <a:r>
              <a:rPr lang="de-DE">
                <a:ea typeface="+mn-lt"/>
                <a:cs typeface="+mn-lt"/>
              </a:rPr>
              <a:t>Vortrag (OS-011-YI) vom EASL 2025, 07.-10. Mai 2025, Amsterdam.</a:t>
            </a:r>
            <a:endParaRPr lang="en-US">
              <a:ea typeface="+mn-lt"/>
              <a:cs typeface="+mn-lt"/>
            </a:endParaRPr>
          </a:p>
        </p:txBody>
      </p:sp>
      <p:sp>
        <p:nvSpPr>
          <p:cNvPr id="13" name="Textplatzhalter 12">
            <a:extLst>
              <a:ext uri="{FF2B5EF4-FFF2-40B4-BE49-F238E27FC236}">
                <a16:creationId xmlns:a16="http://schemas.microsoft.com/office/drawing/2014/main" id="{C19B2B94-3D68-BA0E-40D0-A7EC1B41A096}"/>
              </a:ext>
            </a:extLst>
          </p:cNvPr>
          <p:cNvSpPr>
            <a:spLocks noGrp="1"/>
          </p:cNvSpPr>
          <p:nvPr>
            <p:ph type="body" sz="quarter" idx="14"/>
          </p:nvPr>
        </p:nvSpPr>
        <p:spPr/>
        <p:txBody>
          <a:bodyPr vert="horz" lIns="0" tIns="0" rIns="0" bIns="0" rtlCol="0" anchor="t">
            <a:noAutofit/>
          </a:bodyPr>
          <a:lstStyle/>
          <a:p>
            <a:r>
              <a:rPr lang="de-DE"/>
              <a:t>Van </a:t>
            </a:r>
            <a:r>
              <a:rPr lang="de-DE" err="1"/>
              <a:t>Kleef</a:t>
            </a:r>
            <a:r>
              <a:rPr lang="de-DE"/>
              <a:t>, LA. et al. </a:t>
            </a:r>
          </a:p>
        </p:txBody>
      </p:sp>
    </p:spTree>
    <p:custDataLst>
      <p:tags r:id="rId1"/>
    </p:custDataLst>
    <p:extLst>
      <p:ext uri="{BB962C8B-B14F-4D97-AF65-F5344CB8AC3E}">
        <p14:creationId xmlns:p14="http://schemas.microsoft.com/office/powerpoint/2010/main" val="246457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B8E11-83F8-EC4A-B81C-F95E45759907}"/>
              </a:ext>
            </a:extLst>
          </p:cNvPr>
          <p:cNvSpPr>
            <a:spLocks noGrp="1"/>
          </p:cNvSpPr>
          <p:nvPr>
            <p:ph type="title"/>
          </p:nvPr>
        </p:nvSpPr>
        <p:spPr>
          <a:xfrm>
            <a:off x="648000" y="432840"/>
            <a:ext cx="10896000" cy="1296000"/>
          </a:xfrm>
        </p:spPr>
        <p:txBody>
          <a:bodyPr/>
          <a:lstStyle/>
          <a:p>
            <a:r>
              <a:rPr lang="de-DE"/>
              <a:t>Hintergrund </a:t>
            </a:r>
          </a:p>
        </p:txBody>
      </p:sp>
      <p:sp>
        <p:nvSpPr>
          <p:cNvPr id="3" name="Inhaltsplatzhalter 2">
            <a:extLst>
              <a:ext uri="{FF2B5EF4-FFF2-40B4-BE49-F238E27FC236}">
                <a16:creationId xmlns:a16="http://schemas.microsoft.com/office/drawing/2014/main" id="{B00A164F-043B-870C-F689-F4A14CD4DB16}"/>
              </a:ext>
            </a:extLst>
          </p:cNvPr>
          <p:cNvSpPr>
            <a:spLocks noGrp="1"/>
          </p:cNvSpPr>
          <p:nvPr>
            <p:ph idx="1"/>
          </p:nvPr>
        </p:nvSpPr>
        <p:spPr>
          <a:xfrm>
            <a:off x="648000" y="1732060"/>
            <a:ext cx="10896000" cy="4269600"/>
          </a:xfrm>
        </p:spPr>
        <p:txBody>
          <a:bodyPr/>
          <a:lstStyle/>
          <a:p>
            <a:r>
              <a:rPr lang="de-DE"/>
              <a:t>Ein </a:t>
            </a:r>
            <a:r>
              <a:rPr lang="de-DE" b="1"/>
              <a:t>gezieltes Screening </a:t>
            </a:r>
            <a:r>
              <a:rPr lang="de-DE"/>
              <a:t>auf frühe, aber </a:t>
            </a:r>
            <a:r>
              <a:rPr lang="de-DE" b="1"/>
              <a:t>signifikante Lebererkrankungen </a:t>
            </a:r>
            <a:r>
              <a:rPr lang="de-DE"/>
              <a:t>wird von allen wichtigen Leitlinien unter Verwendung von </a:t>
            </a:r>
            <a:r>
              <a:rPr lang="de-DE" b="1"/>
              <a:t>NIT</a:t>
            </a:r>
            <a:r>
              <a:rPr lang="de-DE"/>
              <a:t> unterstützt</a:t>
            </a:r>
          </a:p>
          <a:p>
            <a:r>
              <a:rPr lang="de-DE" b="1"/>
              <a:t>FIB-4</a:t>
            </a:r>
            <a:r>
              <a:rPr lang="de-DE"/>
              <a:t> ist der Grundstein der derzeitigen Screening-Strategien</a:t>
            </a:r>
          </a:p>
          <a:p>
            <a:r>
              <a:rPr lang="de-DE"/>
              <a:t>Neuere NIT haben möglicherweise einen größeren klinischen Nutzen und eine höhere diagnostische Genauigkeit </a:t>
            </a:r>
          </a:p>
          <a:p>
            <a:r>
              <a:rPr lang="de-DE"/>
              <a:t>Ein direkter Vergleich von NIT in einem Screening-Setting fehlt </a:t>
            </a:r>
          </a:p>
          <a:p>
            <a:endParaRPr lang="de-DE"/>
          </a:p>
        </p:txBody>
      </p:sp>
      <p:sp>
        <p:nvSpPr>
          <p:cNvPr id="4" name="Textplatzhalter 3">
            <a:extLst>
              <a:ext uri="{FF2B5EF4-FFF2-40B4-BE49-F238E27FC236}">
                <a16:creationId xmlns:a16="http://schemas.microsoft.com/office/drawing/2014/main" id="{5DD3739F-0BBB-15A7-8F75-AA181894615E}"/>
              </a:ext>
            </a:extLst>
          </p:cNvPr>
          <p:cNvSpPr>
            <a:spLocks noGrp="1"/>
          </p:cNvSpPr>
          <p:nvPr>
            <p:ph type="body" sz="quarter" idx="15"/>
          </p:nvPr>
        </p:nvSpPr>
        <p:spPr/>
        <p:txBody>
          <a:bodyPr/>
          <a:lstStyle/>
          <a:p>
            <a:r>
              <a:rPr lang="de-DE"/>
              <a:t>NIT, nicht-invasiver Test; FIB-4, Fibrose-4-Index; </a:t>
            </a:r>
            <a:r>
              <a:rPr lang="de-DE" sz="800" b="0" i="0" u="none" strike="noStrike">
                <a:solidFill>
                  <a:schemeClr val="bg1">
                    <a:lumMod val="65000"/>
                  </a:schemeClr>
                </a:solidFill>
                <a:effectLst/>
                <a:latin typeface="Verdana" panose="020B0604030504040204" pitchFamily="34" charset="0"/>
              </a:rPr>
              <a:t>LSM, </a:t>
            </a:r>
            <a:r>
              <a:rPr lang="de-DE" sz="800" b="0" i="0" u="none" strike="noStrike" err="1">
                <a:solidFill>
                  <a:schemeClr val="bg1">
                    <a:lumMod val="65000"/>
                  </a:schemeClr>
                </a:solidFill>
                <a:effectLst/>
                <a:latin typeface="Verdana" panose="020B0604030504040204" pitchFamily="34" charset="0"/>
              </a:rPr>
              <a:t>liver</a:t>
            </a:r>
            <a:r>
              <a:rPr lang="de-DE" sz="800" b="0" i="0" u="none" strike="noStrike">
                <a:solidFill>
                  <a:schemeClr val="bg1">
                    <a:lumMod val="65000"/>
                  </a:schemeClr>
                </a:solidFill>
                <a:effectLst/>
                <a:latin typeface="Verdana" panose="020B0604030504040204" pitchFamily="34" charset="0"/>
              </a:rPr>
              <a:t> </a:t>
            </a:r>
            <a:r>
              <a:rPr lang="de-DE" sz="800" b="0" i="0" u="none" strike="noStrike" err="1">
                <a:solidFill>
                  <a:schemeClr val="bg1">
                    <a:lumMod val="65000"/>
                  </a:schemeClr>
                </a:solidFill>
                <a:effectLst/>
                <a:latin typeface="Verdana" panose="020B0604030504040204" pitchFamily="34" charset="0"/>
              </a:rPr>
              <a:t>stiffness</a:t>
            </a:r>
            <a:r>
              <a:rPr lang="de-DE" sz="800" b="0" i="0" u="none" strike="noStrike">
                <a:solidFill>
                  <a:schemeClr val="bg1">
                    <a:lumMod val="65000"/>
                  </a:schemeClr>
                </a:solidFill>
                <a:effectLst/>
                <a:latin typeface="Verdana" panose="020B0604030504040204" pitchFamily="34" charset="0"/>
              </a:rPr>
              <a:t> </a:t>
            </a:r>
            <a:r>
              <a:rPr lang="de-DE" sz="800" b="0" i="0" u="none" strike="noStrike" err="1">
                <a:solidFill>
                  <a:schemeClr val="bg1">
                    <a:lumMod val="65000"/>
                  </a:schemeClr>
                </a:solidFill>
                <a:effectLst/>
                <a:latin typeface="Verdana" panose="020B0604030504040204" pitchFamily="34" charset="0"/>
              </a:rPr>
              <a:t>measure</a:t>
            </a:r>
            <a:r>
              <a:rPr lang="de-DE" sz="800" b="0" i="0" u="none" strike="noStrike">
                <a:solidFill>
                  <a:srgbClr val="808080"/>
                </a:solidFill>
                <a:effectLst/>
                <a:latin typeface="Verdana" panose="020B0604030504040204" pitchFamily="34" charset="0"/>
              </a:rPr>
              <a:t>, </a:t>
            </a:r>
            <a:r>
              <a:rPr lang="de-DE" sz="800" b="0" i="0" u="none" strike="noStrike">
                <a:solidFill>
                  <a:schemeClr val="bg1">
                    <a:lumMod val="65000"/>
                  </a:schemeClr>
                </a:solidFill>
                <a:effectLst/>
                <a:latin typeface="Verdana" panose="020B0604030504040204" pitchFamily="34" charset="0"/>
              </a:rPr>
              <a:t>Lebersteifigkeitsmessung; MASH, Metabolische Dysfunktion-assoziierte Steatohepatitis</a:t>
            </a:r>
            <a:r>
              <a:rPr lang="de-DE" sz="800">
                <a:solidFill>
                  <a:schemeClr val="bg1">
                    <a:lumMod val="65000"/>
                  </a:schemeClr>
                </a:solidFill>
                <a:latin typeface="Verdana" panose="020B0604030504040204" pitchFamily="34" charset="0"/>
              </a:rPr>
              <a:t>. </a:t>
            </a:r>
            <a:endParaRPr lang="de-DE">
              <a:solidFill>
                <a:schemeClr val="bg1">
                  <a:lumMod val="65000"/>
                </a:schemeClr>
              </a:solidFill>
            </a:endParaRPr>
          </a:p>
        </p:txBody>
      </p:sp>
      <p:sp>
        <p:nvSpPr>
          <p:cNvPr id="5" name="Textplatzhalter 4">
            <a:extLst>
              <a:ext uri="{FF2B5EF4-FFF2-40B4-BE49-F238E27FC236}">
                <a16:creationId xmlns:a16="http://schemas.microsoft.com/office/drawing/2014/main" id="{07A6E4E7-A1A9-84F8-398F-791109853B40}"/>
              </a:ext>
            </a:extLst>
          </p:cNvPr>
          <p:cNvSpPr>
            <a:spLocks noGrp="1"/>
          </p:cNvSpPr>
          <p:nvPr>
            <p:ph type="body" sz="quarter" idx="17"/>
          </p:nvPr>
        </p:nvSpPr>
        <p:spPr/>
        <p:txBody>
          <a:bodyPr/>
          <a:lstStyle/>
          <a:p>
            <a:r>
              <a:rPr lang="de-DE">
                <a:ea typeface="+mn-lt"/>
                <a:cs typeface="+mn-lt"/>
              </a:rPr>
              <a:t>Van </a:t>
            </a:r>
            <a:r>
              <a:rPr lang="de-DE" err="1">
                <a:ea typeface="+mn-lt"/>
                <a:cs typeface="+mn-lt"/>
              </a:rPr>
              <a:t>Kleef</a:t>
            </a:r>
            <a:r>
              <a:rPr lang="de-DE">
                <a:ea typeface="+mn-lt"/>
                <a:cs typeface="+mn-lt"/>
              </a:rPr>
              <a:t> LA. et al. </a:t>
            </a:r>
            <a:r>
              <a:rPr lang="en-US">
                <a:ea typeface="+mn-lt"/>
                <a:cs typeface="+mn-lt"/>
              </a:rPr>
              <a:t>J Hepatol. 2025;82</a:t>
            </a:r>
            <a:r>
              <a:rPr lang="de-DE">
                <a:ea typeface="+mn-lt"/>
                <a:cs typeface="+mn-lt"/>
              </a:rPr>
              <a:t>(Suppl.1):OS-011-YI.</a:t>
            </a:r>
            <a:endParaRPr lang="de-DE"/>
          </a:p>
        </p:txBody>
      </p:sp>
      <p:sp>
        <p:nvSpPr>
          <p:cNvPr id="7" name="Rechteck: abgerundete Ecken 6">
            <a:extLst>
              <a:ext uri="{FF2B5EF4-FFF2-40B4-BE49-F238E27FC236}">
                <a16:creationId xmlns:a16="http://schemas.microsoft.com/office/drawing/2014/main" id="{3E6C176B-06ED-EED8-ADDB-B62FB79117A8}"/>
              </a:ext>
            </a:extLst>
          </p:cNvPr>
          <p:cNvSpPr/>
          <p:nvPr/>
        </p:nvSpPr>
        <p:spPr>
          <a:xfrm>
            <a:off x="647700" y="4381224"/>
            <a:ext cx="10896000" cy="1511808"/>
          </a:xfrm>
          <a:prstGeom prst="roundRect">
            <a:avLst/>
          </a:prstGeom>
          <a:ln w="19050"/>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marL="0" indent="0">
              <a:buNone/>
            </a:pPr>
            <a:r>
              <a:rPr lang="de-DE" sz="2000" b="1" spc="-20">
                <a:solidFill>
                  <a:srgbClr val="001965"/>
                </a:solidFill>
              </a:rPr>
              <a:t>Ziel der Studie: </a:t>
            </a:r>
          </a:p>
          <a:p>
            <a:pPr marL="0" indent="0">
              <a:buNone/>
            </a:pPr>
            <a:r>
              <a:rPr lang="de-DE" sz="2000" spc="-20">
                <a:solidFill>
                  <a:srgbClr val="001965"/>
                </a:solidFill>
              </a:rPr>
              <a:t>Das Ziel der Studie war es, die diagnostische Genauigkeit von 10 NIT im Vergleich für die Erkennung einer erhöhten LSM, </a:t>
            </a:r>
            <a:r>
              <a:rPr lang="de-DE" sz="2000" spc="-20">
                <a:solidFill>
                  <a:srgbClr val="002060"/>
                </a:solidFill>
              </a:rPr>
              <a:t>MASH mit signifikanter Fibrose</a:t>
            </a:r>
            <a:r>
              <a:rPr lang="de-DE" sz="2000" spc="-20">
                <a:solidFill>
                  <a:srgbClr val="001965"/>
                </a:solidFill>
              </a:rPr>
              <a:t>, fortgeschrittener Fibrose und Zirrhose in einer für das Screening vorgesehenen Zielpopulation zu bewerten.</a:t>
            </a:r>
          </a:p>
        </p:txBody>
      </p:sp>
    </p:spTree>
    <p:custDataLst>
      <p:tags r:id="rId1"/>
    </p:custDataLst>
    <p:extLst>
      <p:ext uri="{BB962C8B-B14F-4D97-AF65-F5344CB8AC3E}">
        <p14:creationId xmlns:p14="http://schemas.microsoft.com/office/powerpoint/2010/main" val="9689462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99AA1-2632-8600-A207-0535F8F19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714CC-67F7-062D-E563-77D979858C04}"/>
              </a:ext>
            </a:extLst>
          </p:cNvPr>
          <p:cNvSpPr>
            <a:spLocks noGrp="1"/>
          </p:cNvSpPr>
          <p:nvPr>
            <p:ph type="title"/>
          </p:nvPr>
        </p:nvSpPr>
        <p:spPr>
          <a:xfrm>
            <a:off x="648000" y="450770"/>
            <a:ext cx="10896000" cy="1296000"/>
          </a:xfrm>
        </p:spPr>
        <p:txBody>
          <a:bodyPr/>
          <a:lstStyle/>
          <a:p>
            <a:r>
              <a:rPr lang="en-US" err="1"/>
              <a:t>Methoden</a:t>
            </a:r>
            <a:endParaRPr lang="en-US"/>
          </a:p>
        </p:txBody>
      </p:sp>
      <p:sp>
        <p:nvSpPr>
          <p:cNvPr id="4" name="Text Placeholder 3">
            <a:extLst>
              <a:ext uri="{FF2B5EF4-FFF2-40B4-BE49-F238E27FC236}">
                <a16:creationId xmlns:a16="http://schemas.microsoft.com/office/drawing/2014/main" id="{2C241ABE-23FE-D878-1130-4897B8120CB1}"/>
              </a:ext>
            </a:extLst>
          </p:cNvPr>
          <p:cNvSpPr>
            <a:spLocks noGrp="1"/>
          </p:cNvSpPr>
          <p:nvPr>
            <p:ph type="body" sz="quarter" idx="15"/>
          </p:nvPr>
        </p:nvSpPr>
        <p:spPr>
          <a:xfrm>
            <a:off x="647699" y="5765799"/>
            <a:ext cx="7593051" cy="979489"/>
          </a:xfrm>
        </p:spPr>
        <p:txBody>
          <a:bodyPr/>
          <a:lstStyle/>
          <a:p>
            <a:r>
              <a:rPr lang="de-DE" sz="900" i="1">
                <a:solidFill>
                  <a:srgbClr val="939AA7"/>
                </a:solidFill>
                <a:latin typeface="Apis For Office"/>
              </a:rPr>
              <a:t>Grafiken von Novo Nordisk nach Daten von van </a:t>
            </a:r>
            <a:r>
              <a:rPr lang="de-DE" sz="900" i="1" err="1">
                <a:solidFill>
                  <a:srgbClr val="939AA7"/>
                </a:solidFill>
                <a:latin typeface="Apis For Office"/>
              </a:rPr>
              <a:t>Kleef</a:t>
            </a:r>
            <a:r>
              <a:rPr lang="de-DE" sz="900" i="1">
                <a:solidFill>
                  <a:srgbClr val="939AA7"/>
                </a:solidFill>
                <a:latin typeface="Apis For Office"/>
              </a:rPr>
              <a:t> LA. Et al.</a:t>
            </a:r>
            <a:br>
              <a:rPr lang="de-DE" sz="900">
                <a:solidFill>
                  <a:srgbClr val="939AA7"/>
                </a:solidFill>
                <a:latin typeface="Apis For Office"/>
              </a:rPr>
            </a:br>
            <a:r>
              <a:rPr lang="it-IT"/>
              <a:t>Agile 3+/4, </a:t>
            </a:r>
            <a:r>
              <a:rPr lang="it-IT" err="1"/>
              <a:t>FibroScan</a:t>
            </a:r>
            <a:r>
              <a:rPr lang="it-IT"/>
              <a:t>®-</a:t>
            </a:r>
            <a:r>
              <a:rPr lang="it-IT" err="1"/>
              <a:t>basierter</a:t>
            </a:r>
            <a:r>
              <a:rPr lang="it-IT"/>
              <a:t> Fibrose-Score</a:t>
            </a:r>
            <a:r>
              <a:rPr lang="de-DE"/>
              <a:t>; APRI, AST/Thrombozyten-Ratio Index</a:t>
            </a:r>
            <a:r>
              <a:rPr lang="en-GB"/>
              <a:t>; </a:t>
            </a:r>
            <a:r>
              <a:rPr lang="de-DE"/>
              <a:t>AST, Aspartat-Aminotransferase; CORE, </a:t>
            </a:r>
            <a:r>
              <a:rPr lang="de-DE" err="1"/>
              <a:t>cirrhosis</a:t>
            </a:r>
            <a:r>
              <a:rPr lang="de-DE"/>
              <a:t> </a:t>
            </a:r>
            <a:r>
              <a:rPr lang="de-DE" err="1"/>
              <a:t>outcome</a:t>
            </a:r>
            <a:r>
              <a:rPr lang="de-DE"/>
              <a:t> </a:t>
            </a:r>
            <a:r>
              <a:rPr lang="de-DE" err="1"/>
              <a:t>risk</a:t>
            </a:r>
            <a:r>
              <a:rPr lang="de-DE"/>
              <a:t> </a:t>
            </a:r>
            <a:r>
              <a:rPr lang="de-DE" err="1"/>
              <a:t>estimator</a:t>
            </a:r>
            <a:r>
              <a:rPr lang="de-DE"/>
              <a:t>, Zirrhose-Ergebnis-Risiko-Schätzung</a:t>
            </a:r>
            <a:r>
              <a:rPr lang="en-GB"/>
              <a:t>; </a:t>
            </a:r>
            <a:r>
              <a:rPr lang="de-DE"/>
              <a:t>FAST, </a:t>
            </a:r>
            <a:r>
              <a:rPr lang="de-DE" err="1"/>
              <a:t>FibroScan</a:t>
            </a:r>
            <a:r>
              <a:rPr lang="de-DE"/>
              <a:t>®-AST; FIB-4, Fibrose-4-Index; FNI, Fibrose-NASH-Index; FORNS, Leberfibrose-Index nach Forns</a:t>
            </a:r>
            <a:r>
              <a:rPr lang="en-GB"/>
              <a:t>; HFS, </a:t>
            </a:r>
            <a:r>
              <a:rPr lang="en-GB" err="1"/>
              <a:t>HEPAmet</a:t>
            </a:r>
            <a:r>
              <a:rPr lang="en-GB"/>
              <a:t>-Fibrose-Wert, Leber-</a:t>
            </a:r>
            <a:r>
              <a:rPr lang="en-GB" err="1"/>
              <a:t>Risiko</a:t>
            </a:r>
            <a:r>
              <a:rPr lang="en-GB"/>
              <a:t>-Wert; </a:t>
            </a:r>
            <a:r>
              <a:rPr lang="de-DE"/>
              <a:t>LSM, </a:t>
            </a:r>
            <a:r>
              <a:rPr lang="de-DE" err="1"/>
              <a:t>liver</a:t>
            </a:r>
            <a:r>
              <a:rPr lang="de-DE"/>
              <a:t> </a:t>
            </a:r>
            <a:r>
              <a:rPr lang="de-DE" err="1"/>
              <a:t>stiffness</a:t>
            </a:r>
            <a:r>
              <a:rPr lang="de-DE"/>
              <a:t> </a:t>
            </a:r>
            <a:r>
              <a:rPr lang="de-DE" err="1"/>
              <a:t>measure</a:t>
            </a:r>
            <a:r>
              <a:rPr lang="de-DE"/>
              <a:t>, Lebersteifigkeitsmessung; MAF-5, metabolische Dysfunktion-assoziierte Fibrose 5</a:t>
            </a:r>
            <a:r>
              <a:rPr lang="en-GB"/>
              <a:t>; </a:t>
            </a:r>
            <a:r>
              <a:rPr lang="de-DE"/>
              <a:t>MASH, Metabolische Dysfunktion-assoziierte Steatohepatitis; </a:t>
            </a:r>
            <a:r>
              <a:rPr lang="en-US"/>
              <a:t>NAFLD, non-alcoholic fatty liver disease, </a:t>
            </a:r>
            <a:r>
              <a:rPr lang="en-US" err="1"/>
              <a:t>nichtalkoholische</a:t>
            </a:r>
            <a:r>
              <a:rPr lang="en-US"/>
              <a:t> </a:t>
            </a:r>
            <a:r>
              <a:rPr lang="en-US" err="1"/>
              <a:t>Fettlebererkrankung</a:t>
            </a:r>
            <a:r>
              <a:rPr lang="en-US"/>
              <a:t>; NASH, </a:t>
            </a:r>
            <a:r>
              <a:rPr lang="en-US" err="1"/>
              <a:t>nichtalkoholische</a:t>
            </a:r>
            <a:r>
              <a:rPr lang="en-US"/>
              <a:t> Steatohepatitis; NFS, NAFLD-Fibrose-Score</a:t>
            </a:r>
            <a:r>
              <a:rPr lang="en-GB"/>
              <a:t>; SAFE, steatosis associated fibrosis estimator, </a:t>
            </a:r>
            <a:r>
              <a:rPr lang="en-GB" err="1"/>
              <a:t>Steatose-assoziierte</a:t>
            </a:r>
            <a:r>
              <a:rPr lang="en-GB"/>
              <a:t> Fibrose-</a:t>
            </a:r>
            <a:r>
              <a:rPr lang="en-GB" err="1"/>
              <a:t>Schätzung</a:t>
            </a:r>
            <a:r>
              <a:rPr lang="en-GB"/>
              <a:t>; NIT, </a:t>
            </a:r>
            <a:r>
              <a:rPr lang="en-GB" err="1"/>
              <a:t>nicht-invasiver</a:t>
            </a:r>
            <a:r>
              <a:rPr lang="en-GB"/>
              <a:t> Test.</a:t>
            </a:r>
            <a:endParaRPr lang="en-US"/>
          </a:p>
        </p:txBody>
      </p:sp>
      <p:sp>
        <p:nvSpPr>
          <p:cNvPr id="5" name="Text Placeholder 4">
            <a:extLst>
              <a:ext uri="{FF2B5EF4-FFF2-40B4-BE49-F238E27FC236}">
                <a16:creationId xmlns:a16="http://schemas.microsoft.com/office/drawing/2014/main" id="{FE856F2D-97EF-8424-7BAB-47BB37CEDFDC}"/>
              </a:ext>
            </a:extLst>
          </p:cNvPr>
          <p:cNvSpPr>
            <a:spLocks noGrp="1"/>
          </p:cNvSpPr>
          <p:nvPr>
            <p:ph type="body" sz="quarter" idx="17"/>
          </p:nvPr>
        </p:nvSpPr>
        <p:spPr>
          <a:xfrm>
            <a:off x="8240751" y="6421288"/>
            <a:ext cx="3303548" cy="324000"/>
          </a:xfrm>
        </p:spPr>
        <p:txBody>
          <a:bodyPr/>
          <a:lstStyle/>
          <a:p>
            <a:r>
              <a:rPr lang="de-DE">
                <a:ea typeface="+mn-lt"/>
                <a:cs typeface="+mn-lt"/>
              </a:rPr>
              <a:t>Van </a:t>
            </a:r>
            <a:r>
              <a:rPr lang="de-DE" err="1">
                <a:ea typeface="+mn-lt"/>
                <a:cs typeface="+mn-lt"/>
              </a:rPr>
              <a:t>Kleef</a:t>
            </a:r>
            <a:r>
              <a:rPr lang="de-DE">
                <a:ea typeface="+mn-lt"/>
                <a:cs typeface="+mn-lt"/>
              </a:rPr>
              <a:t> LA. et al. </a:t>
            </a:r>
            <a:r>
              <a:rPr lang="en-US">
                <a:ea typeface="+mn-lt"/>
                <a:cs typeface="+mn-lt"/>
              </a:rPr>
              <a:t>J Hepatol. 2025;82</a:t>
            </a:r>
            <a:r>
              <a:rPr lang="de-DE">
                <a:ea typeface="+mn-lt"/>
                <a:cs typeface="+mn-lt"/>
              </a:rPr>
              <a:t>(Suppl.1):OS-011-YI.</a:t>
            </a:r>
            <a:endParaRPr lang="de-DE"/>
          </a:p>
        </p:txBody>
      </p:sp>
      <p:sp>
        <p:nvSpPr>
          <p:cNvPr id="8" name="Textfeld 7">
            <a:extLst>
              <a:ext uri="{FF2B5EF4-FFF2-40B4-BE49-F238E27FC236}">
                <a16:creationId xmlns:a16="http://schemas.microsoft.com/office/drawing/2014/main" id="{67E41C39-07AC-3E21-7D96-C3A3852469AE}"/>
              </a:ext>
            </a:extLst>
          </p:cNvPr>
          <p:cNvSpPr txBox="1"/>
          <p:nvPr/>
        </p:nvSpPr>
        <p:spPr>
          <a:xfrm>
            <a:off x="1180922" y="2752663"/>
            <a:ext cx="1067600" cy="356251"/>
          </a:xfrm>
          <a:prstGeom prst="rect">
            <a:avLst/>
          </a:prstGeom>
          <a:noFill/>
        </p:spPr>
        <p:txBody>
          <a:bodyPr wrap="none" lIns="0" tIns="0" rIns="0" bIns="0" rtlCol="0">
            <a:spAutoFit/>
          </a:bodyPr>
          <a:lstStyle/>
          <a:p>
            <a:pPr algn="ctr">
              <a:lnSpc>
                <a:spcPct val="120000"/>
              </a:lnSpc>
            </a:pPr>
            <a:r>
              <a:rPr lang="de-DE" sz="1000">
                <a:solidFill>
                  <a:schemeClr val="tx2"/>
                </a:solidFill>
              </a:rPr>
              <a:t>NHANES</a:t>
            </a:r>
            <a:br>
              <a:rPr lang="de-DE" sz="1000">
                <a:solidFill>
                  <a:schemeClr val="tx2"/>
                </a:solidFill>
              </a:rPr>
            </a:br>
            <a:r>
              <a:rPr lang="de-DE" sz="1000">
                <a:solidFill>
                  <a:schemeClr val="tx2"/>
                </a:solidFill>
              </a:rPr>
              <a:t>Rotterdam-Studie</a:t>
            </a:r>
          </a:p>
        </p:txBody>
      </p:sp>
      <p:sp>
        <p:nvSpPr>
          <p:cNvPr id="9" name="Textfeld 8">
            <a:extLst>
              <a:ext uri="{FF2B5EF4-FFF2-40B4-BE49-F238E27FC236}">
                <a16:creationId xmlns:a16="http://schemas.microsoft.com/office/drawing/2014/main" id="{22979A05-37EA-CD5E-95B3-C42A8E44CF68}"/>
              </a:ext>
            </a:extLst>
          </p:cNvPr>
          <p:cNvSpPr txBox="1"/>
          <p:nvPr/>
        </p:nvSpPr>
        <p:spPr>
          <a:xfrm>
            <a:off x="2705424" y="3290788"/>
            <a:ext cx="1943688" cy="357021"/>
          </a:xfrm>
          <a:prstGeom prst="rect">
            <a:avLst/>
          </a:prstGeom>
          <a:noFill/>
        </p:spPr>
        <p:txBody>
          <a:bodyPr wrap="square" lIns="0" tIns="0" rIns="0" bIns="0" rtlCol="0">
            <a:spAutoFit/>
          </a:bodyPr>
          <a:lstStyle/>
          <a:p>
            <a:pPr algn="ctr">
              <a:lnSpc>
                <a:spcPct val="120000"/>
              </a:lnSpc>
            </a:pPr>
            <a:r>
              <a:rPr lang="de-DE" sz="1000">
                <a:solidFill>
                  <a:schemeClr val="tx2"/>
                </a:solidFill>
              </a:rPr>
              <a:t>11.404 Teilnehmer mit ≥1 kardio-metabolischem Risikofaktor</a:t>
            </a:r>
          </a:p>
        </p:txBody>
      </p:sp>
      <p:sp>
        <p:nvSpPr>
          <p:cNvPr id="10" name="Textfeld 9">
            <a:extLst>
              <a:ext uri="{FF2B5EF4-FFF2-40B4-BE49-F238E27FC236}">
                <a16:creationId xmlns:a16="http://schemas.microsoft.com/office/drawing/2014/main" id="{8055BC99-D87D-3CC1-1284-43558567414E}"/>
              </a:ext>
            </a:extLst>
          </p:cNvPr>
          <p:cNvSpPr txBox="1"/>
          <p:nvPr/>
        </p:nvSpPr>
        <p:spPr>
          <a:xfrm>
            <a:off x="1882647" y="4452662"/>
            <a:ext cx="1055749" cy="356251"/>
          </a:xfrm>
          <a:prstGeom prst="rect">
            <a:avLst/>
          </a:prstGeom>
          <a:noFill/>
        </p:spPr>
        <p:txBody>
          <a:bodyPr wrap="square" lIns="0" tIns="0" rIns="0" bIns="0" rtlCol="0">
            <a:spAutoFit/>
          </a:bodyPr>
          <a:lstStyle/>
          <a:p>
            <a:pPr algn="ctr">
              <a:lnSpc>
                <a:spcPct val="120000"/>
              </a:lnSpc>
            </a:pPr>
            <a:r>
              <a:rPr lang="de-DE" sz="1000">
                <a:solidFill>
                  <a:schemeClr val="tx2"/>
                </a:solidFill>
              </a:rPr>
              <a:t>LSM, FAST, </a:t>
            </a:r>
          </a:p>
          <a:p>
            <a:pPr algn="ctr">
              <a:lnSpc>
                <a:spcPct val="120000"/>
              </a:lnSpc>
            </a:pPr>
            <a:r>
              <a:rPr lang="de-DE" sz="1000">
                <a:solidFill>
                  <a:schemeClr val="tx2"/>
                </a:solidFill>
              </a:rPr>
              <a:t>Agile 3+, Agile 4</a:t>
            </a:r>
          </a:p>
        </p:txBody>
      </p:sp>
      <p:pic>
        <p:nvPicPr>
          <p:cNvPr id="12" name="Grafik 11" descr="Hospital mit einfarbiger Füllung">
            <a:extLst>
              <a:ext uri="{FF2B5EF4-FFF2-40B4-BE49-F238E27FC236}">
                <a16:creationId xmlns:a16="http://schemas.microsoft.com/office/drawing/2014/main" id="{DC564C8E-F729-C0D0-61A0-6A7E8969D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722" y="1996663"/>
            <a:ext cx="756000" cy="756000"/>
          </a:xfrm>
          <a:prstGeom prst="rect">
            <a:avLst/>
          </a:prstGeom>
        </p:spPr>
      </p:pic>
      <p:pic>
        <p:nvPicPr>
          <p:cNvPr id="14" name="Grafik 13" descr="Gruppe von Männern mit einfarbiger Füllung">
            <a:extLst>
              <a:ext uri="{FF2B5EF4-FFF2-40B4-BE49-F238E27FC236}">
                <a16:creationId xmlns:a16="http://schemas.microsoft.com/office/drawing/2014/main" id="{C9010CD8-4C86-9332-14D1-AA9692809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7268" y="2570788"/>
            <a:ext cx="720000" cy="720000"/>
          </a:xfrm>
          <a:prstGeom prst="rect">
            <a:avLst/>
          </a:prstGeom>
        </p:spPr>
      </p:pic>
      <p:pic>
        <p:nvPicPr>
          <p:cNvPr id="16" name="Grafik 15" descr="Lupe mit einfarbiger Füllung">
            <a:extLst>
              <a:ext uri="{FF2B5EF4-FFF2-40B4-BE49-F238E27FC236}">
                <a16:creationId xmlns:a16="http://schemas.microsoft.com/office/drawing/2014/main" id="{7F115FA2-EB4E-DC84-4E1E-EC969793E8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522" y="3692588"/>
            <a:ext cx="756000" cy="756000"/>
          </a:xfrm>
          <a:prstGeom prst="rect">
            <a:avLst/>
          </a:prstGeom>
        </p:spPr>
      </p:pic>
      <p:sp>
        <p:nvSpPr>
          <p:cNvPr id="20" name="Rounded Rectangle 4">
            <a:extLst>
              <a:ext uri="{FF2B5EF4-FFF2-40B4-BE49-F238E27FC236}">
                <a16:creationId xmlns:a16="http://schemas.microsoft.com/office/drawing/2014/main" id="{267B561F-751D-967D-E1EF-D833A3047BD7}"/>
              </a:ext>
            </a:extLst>
          </p:cNvPr>
          <p:cNvSpPr>
            <a:spLocks/>
          </p:cNvSpPr>
          <p:nvPr/>
        </p:nvSpPr>
        <p:spPr>
          <a:xfrm>
            <a:off x="4929384" y="1949237"/>
            <a:ext cx="3069256" cy="3470120"/>
          </a:xfrm>
          <a:prstGeom prst="roundRect">
            <a:avLst>
              <a:gd name="adj" fmla="val 6736"/>
            </a:avLst>
          </a:prstGeom>
          <a:solidFill>
            <a:srgbClr val="D8EAF8"/>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anchor="ctr" anchorCtr="0">
            <a:noAutofit/>
          </a:bodyPr>
          <a:lstStyle/>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APRI</a:t>
            </a:r>
            <a:r>
              <a:rPr lang="en-GB" sz="1100">
                <a:solidFill>
                  <a:srgbClr val="001965"/>
                </a:solidFill>
                <a:ea typeface="Verdana" panose="020B0604030504040204" pitchFamily="34" charset="0"/>
                <a:cs typeface="Verdana" panose="020B0604030504040204" pitchFamily="34" charset="0"/>
              </a:rPr>
              <a:t>	</a:t>
            </a:r>
            <a:r>
              <a:rPr lang="en-US" sz="1100">
                <a:solidFill>
                  <a:srgbClr val="001965"/>
                </a:solidFill>
                <a:ea typeface="Verdana" panose="020B0604030504040204" pitchFamily="34" charset="0"/>
                <a:cs typeface="Verdana" panose="020B0604030504040204" pitchFamily="34" charset="0"/>
              </a:rPr>
              <a:t>AST/</a:t>
            </a:r>
            <a:r>
              <a:rPr lang="en-US" sz="1100" err="1">
                <a:solidFill>
                  <a:srgbClr val="001965"/>
                </a:solidFill>
                <a:ea typeface="Verdana" panose="020B0604030504040204" pitchFamily="34" charset="0"/>
                <a:cs typeface="Verdana" panose="020B0604030504040204" pitchFamily="34" charset="0"/>
              </a:rPr>
              <a:t>Thrombozyten</a:t>
            </a:r>
            <a:r>
              <a:rPr lang="en-US" sz="1100">
                <a:solidFill>
                  <a:srgbClr val="001965"/>
                </a:solidFill>
                <a:ea typeface="Verdana" panose="020B0604030504040204" pitchFamily="34" charset="0"/>
                <a:cs typeface="Verdana" panose="020B0604030504040204" pitchFamily="34" charset="0"/>
              </a:rPr>
              <a:t>-Ratio-		Index</a:t>
            </a:r>
            <a:r>
              <a:rPr lang="en-GB" sz="1100">
                <a:solidFill>
                  <a:srgbClr val="001965"/>
                </a:solidFill>
                <a:ea typeface="Verdana" panose="020B0604030504040204" pitchFamily="34" charset="0"/>
                <a:cs typeface="Verdana" panose="020B0604030504040204" pitchFamily="34" charset="0"/>
              </a:rPr>
              <a:t>	</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CORE</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Zirrhose-Ergebnis</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Risiko-Schätzung</a:t>
            </a:r>
            <a:r>
              <a:rPr lang="en-GB" sz="1100">
                <a:solidFill>
                  <a:srgbClr val="001965"/>
                </a:solidFill>
                <a:ea typeface="Verdana" panose="020B0604030504040204" pitchFamily="34" charset="0"/>
                <a:cs typeface="Verdana" panose="020B0604030504040204" pitchFamily="34" charset="0"/>
              </a:rPr>
              <a:t> </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FIB-4</a:t>
            </a:r>
            <a:r>
              <a:rPr lang="en-GB" sz="1100">
                <a:solidFill>
                  <a:srgbClr val="001965"/>
                </a:solidFill>
                <a:ea typeface="Verdana" panose="020B0604030504040204" pitchFamily="34" charset="0"/>
                <a:cs typeface="Verdana" panose="020B0604030504040204" pitchFamily="34" charset="0"/>
              </a:rPr>
              <a:t>	Fibrose-4-Index</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FNI</a:t>
            </a:r>
            <a:r>
              <a:rPr lang="en-GB" sz="1100">
                <a:solidFill>
                  <a:srgbClr val="001965"/>
                </a:solidFill>
                <a:ea typeface="Verdana" panose="020B0604030504040204" pitchFamily="34" charset="0"/>
                <a:cs typeface="Verdana" panose="020B0604030504040204" pitchFamily="34" charset="0"/>
              </a:rPr>
              <a:t>	Fibrose-NASH-Index</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FORNS</a:t>
            </a:r>
            <a:r>
              <a:rPr lang="en-GB" sz="1100">
                <a:solidFill>
                  <a:srgbClr val="001965"/>
                </a:solidFill>
                <a:ea typeface="Verdana" panose="020B0604030504040204" pitchFamily="34" charset="0"/>
                <a:cs typeface="Verdana" panose="020B0604030504040204" pitchFamily="34" charset="0"/>
              </a:rPr>
              <a:t>	FORNS-Index</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HFS</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HEPAmet</a:t>
            </a:r>
            <a:r>
              <a:rPr lang="en-GB" sz="1100">
                <a:solidFill>
                  <a:srgbClr val="001965"/>
                </a:solidFill>
                <a:ea typeface="Verdana" panose="020B0604030504040204" pitchFamily="34" charset="0"/>
                <a:cs typeface="Verdana" panose="020B0604030504040204" pitchFamily="34" charset="0"/>
              </a:rPr>
              <a:t>-Fibrose-Wert</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LRS</a:t>
            </a:r>
            <a:r>
              <a:rPr lang="en-GB" sz="1100">
                <a:solidFill>
                  <a:srgbClr val="001965"/>
                </a:solidFill>
                <a:ea typeface="Verdana" panose="020B0604030504040204" pitchFamily="34" charset="0"/>
                <a:cs typeface="Verdana" panose="020B0604030504040204" pitchFamily="34" charset="0"/>
              </a:rPr>
              <a:t>	Leber-</a:t>
            </a:r>
            <a:r>
              <a:rPr lang="en-GB" sz="1100" err="1">
                <a:solidFill>
                  <a:srgbClr val="001965"/>
                </a:solidFill>
                <a:ea typeface="Verdana" panose="020B0604030504040204" pitchFamily="34" charset="0"/>
                <a:cs typeface="Verdana" panose="020B0604030504040204" pitchFamily="34" charset="0"/>
              </a:rPr>
              <a:t>Risiko</a:t>
            </a:r>
            <a:r>
              <a:rPr lang="en-GB" sz="1100">
                <a:solidFill>
                  <a:srgbClr val="001965"/>
                </a:solidFill>
                <a:ea typeface="Verdana" panose="020B0604030504040204" pitchFamily="34" charset="0"/>
                <a:cs typeface="Verdana" panose="020B0604030504040204" pitchFamily="34" charset="0"/>
              </a:rPr>
              <a:t>-Wert</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MAF-5</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Metabolische</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Dysfunktion</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assoziierte</a:t>
            </a:r>
            <a:r>
              <a:rPr lang="en-GB" sz="1100">
                <a:solidFill>
                  <a:srgbClr val="001965"/>
                </a:solidFill>
                <a:ea typeface="Verdana" panose="020B0604030504040204" pitchFamily="34" charset="0"/>
                <a:cs typeface="Verdana" panose="020B0604030504040204" pitchFamily="34" charset="0"/>
              </a:rPr>
              <a:t> Fibrose 5</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NFS</a:t>
            </a:r>
            <a:r>
              <a:rPr lang="en-GB" sz="1100">
                <a:solidFill>
                  <a:srgbClr val="001965"/>
                </a:solidFill>
                <a:ea typeface="Verdana" panose="020B0604030504040204" pitchFamily="34" charset="0"/>
                <a:cs typeface="Verdana" panose="020B0604030504040204" pitchFamily="34" charset="0"/>
              </a:rPr>
              <a:t>	NAFLD-Fibrose-Wert</a:t>
            </a:r>
          </a:p>
          <a:p>
            <a:pPr marL="228600" indent="-228600" defTabSz="914298">
              <a:spcBef>
                <a:spcPts val="300"/>
              </a:spcBef>
              <a:buAutoNum type="arabicPeriod"/>
            </a:pPr>
            <a:r>
              <a:rPr lang="en-GB" sz="1100" b="1">
                <a:solidFill>
                  <a:srgbClr val="001965"/>
                </a:solidFill>
                <a:ea typeface="Verdana" panose="020B0604030504040204" pitchFamily="34" charset="0"/>
                <a:cs typeface="Verdana" panose="020B0604030504040204" pitchFamily="34" charset="0"/>
              </a:rPr>
              <a:t>SAFE</a:t>
            </a:r>
            <a:r>
              <a:rPr lang="en-GB" sz="1100">
                <a:solidFill>
                  <a:srgbClr val="001965"/>
                </a:solidFill>
                <a:ea typeface="Verdana" panose="020B0604030504040204" pitchFamily="34" charset="0"/>
                <a:cs typeface="Verdana" panose="020B0604030504040204" pitchFamily="34" charset="0"/>
              </a:rPr>
              <a:t>	</a:t>
            </a:r>
            <a:r>
              <a:rPr lang="en-GB" sz="1100" err="1">
                <a:solidFill>
                  <a:srgbClr val="001965"/>
                </a:solidFill>
                <a:ea typeface="Verdana" panose="020B0604030504040204" pitchFamily="34" charset="0"/>
                <a:cs typeface="Verdana" panose="020B0604030504040204" pitchFamily="34" charset="0"/>
              </a:rPr>
              <a:t>Steatose-assoziierte</a:t>
            </a:r>
            <a:r>
              <a:rPr lang="en-GB" sz="1100">
                <a:solidFill>
                  <a:srgbClr val="001965"/>
                </a:solidFill>
                <a:ea typeface="Verdana" panose="020B0604030504040204" pitchFamily="34" charset="0"/>
                <a:cs typeface="Verdana" panose="020B0604030504040204" pitchFamily="34" charset="0"/>
              </a:rPr>
              <a:t> 	Fibrose-</a:t>
            </a:r>
            <a:r>
              <a:rPr lang="en-GB" sz="1100" err="1">
                <a:solidFill>
                  <a:srgbClr val="001965"/>
                </a:solidFill>
                <a:ea typeface="Verdana" panose="020B0604030504040204" pitchFamily="34" charset="0"/>
                <a:cs typeface="Verdana" panose="020B0604030504040204" pitchFamily="34" charset="0"/>
              </a:rPr>
              <a:t>Schätzung</a:t>
            </a:r>
            <a:endParaRPr lang="en-GB" sz="1100">
              <a:solidFill>
                <a:srgbClr val="001965"/>
              </a:solidFill>
              <a:ea typeface="Verdana" panose="020B0604030504040204" pitchFamily="34" charset="0"/>
              <a:cs typeface="Verdana" panose="020B0604030504040204" pitchFamily="34" charset="0"/>
            </a:endParaRPr>
          </a:p>
        </p:txBody>
      </p:sp>
      <p:sp>
        <p:nvSpPr>
          <p:cNvPr id="19" name="Rounded Rectangle 4">
            <a:extLst>
              <a:ext uri="{FF2B5EF4-FFF2-40B4-BE49-F238E27FC236}">
                <a16:creationId xmlns:a16="http://schemas.microsoft.com/office/drawing/2014/main" id="{4275574A-5887-A7AE-0836-00CC1B92BAAC}"/>
              </a:ext>
            </a:extLst>
          </p:cNvPr>
          <p:cNvSpPr>
            <a:spLocks/>
          </p:cNvSpPr>
          <p:nvPr/>
        </p:nvSpPr>
        <p:spPr>
          <a:xfrm>
            <a:off x="4929382" y="1530995"/>
            <a:ext cx="3069256" cy="324000"/>
          </a:xfrm>
          <a:prstGeom prst="roundRect">
            <a:avLst/>
          </a:prstGeom>
          <a:solidFill>
            <a:srgbClr val="001965"/>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5715" anchor="ctr">
            <a:noAutofit/>
          </a:bodyPr>
          <a:lstStyle/>
          <a:p>
            <a:pPr algn="ctr" defTabSz="914298">
              <a:spcBef>
                <a:spcPct val="50000"/>
              </a:spcBef>
            </a:pPr>
            <a:r>
              <a:rPr lang="en-GB" sz="1200" b="1">
                <a:solidFill>
                  <a:srgbClr val="FFFFFF"/>
                </a:solidFill>
                <a:ea typeface="Verdana" panose="020B0604030504040204" pitchFamily="34" charset="0"/>
                <a:cs typeface="Verdana" panose="020B0604030504040204" pitchFamily="34" charset="0"/>
              </a:rPr>
              <a:t>10 NIT</a:t>
            </a:r>
          </a:p>
        </p:txBody>
      </p:sp>
      <p:sp>
        <p:nvSpPr>
          <p:cNvPr id="24" name="Rounded Rectangle 4">
            <a:extLst>
              <a:ext uri="{FF2B5EF4-FFF2-40B4-BE49-F238E27FC236}">
                <a16:creationId xmlns:a16="http://schemas.microsoft.com/office/drawing/2014/main" id="{7C823699-2FC2-CC3D-1306-3BBB1759B302}"/>
              </a:ext>
            </a:extLst>
          </p:cNvPr>
          <p:cNvSpPr>
            <a:spLocks/>
          </p:cNvSpPr>
          <p:nvPr/>
        </p:nvSpPr>
        <p:spPr>
          <a:xfrm>
            <a:off x="8592000" y="1949234"/>
            <a:ext cx="2952000" cy="3470121"/>
          </a:xfrm>
          <a:prstGeom prst="roundRect">
            <a:avLst>
              <a:gd name="adj" fmla="val 6755"/>
            </a:avLst>
          </a:prstGeom>
          <a:solidFill>
            <a:srgbClr val="D8EAF8"/>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5715" anchor="ctr">
            <a:noAutofit/>
          </a:bodyPr>
          <a:lstStyle/>
          <a:p>
            <a:pPr defTabSz="914298">
              <a:spcBef>
                <a:spcPts val="300"/>
              </a:spcBef>
            </a:pPr>
            <a:r>
              <a:rPr lang="en-GB" sz="1100" b="1" err="1">
                <a:solidFill>
                  <a:srgbClr val="001965"/>
                </a:solidFill>
                <a:ea typeface="Verdana"/>
                <a:cs typeface="Verdana" panose="020B0604030504040204" pitchFamily="34" charset="0"/>
              </a:rPr>
              <a:t>Erhöhte</a:t>
            </a:r>
            <a:r>
              <a:rPr lang="en-GB" sz="1100" b="1">
                <a:solidFill>
                  <a:srgbClr val="001965"/>
                </a:solidFill>
                <a:ea typeface="Verdana"/>
                <a:cs typeface="Verdana" panose="020B0604030504040204" pitchFamily="34" charset="0"/>
              </a:rPr>
              <a:t> LSM</a:t>
            </a:r>
          </a:p>
          <a:p>
            <a:pPr marL="171450" indent="-171450" defTabSz="914298">
              <a:spcBef>
                <a:spcPts val="300"/>
              </a:spcBef>
              <a:buFont typeface="Arial" panose="020B0604020202020204" pitchFamily="34" charset="0"/>
              <a:buChar char="•"/>
            </a:pPr>
            <a:r>
              <a:rPr lang="en-GB" sz="1100">
                <a:solidFill>
                  <a:srgbClr val="001965"/>
                </a:solidFill>
                <a:ea typeface="Verdana"/>
                <a:cs typeface="Verdana" panose="020B0604030504040204" pitchFamily="34" charset="0"/>
              </a:rPr>
              <a:t>LSM ≥8 kPa</a:t>
            </a:r>
          </a:p>
          <a:p>
            <a:pPr marL="171450" indent="-171450" defTabSz="914298">
              <a:spcBef>
                <a:spcPts val="300"/>
              </a:spcBef>
              <a:buFont typeface="Arial" panose="020B0604020202020204" pitchFamily="34" charset="0"/>
              <a:buChar char="•"/>
            </a:pPr>
            <a:r>
              <a:rPr lang="en-GB" sz="1100">
                <a:solidFill>
                  <a:srgbClr val="001965"/>
                </a:solidFill>
                <a:ea typeface="Verdana"/>
                <a:cs typeface="Verdana" panose="020B0604030504040204" pitchFamily="34" charset="0"/>
              </a:rPr>
              <a:t>LSM ≥12 kPa</a:t>
            </a:r>
          </a:p>
          <a:p>
            <a:pPr marL="171450" indent="-171450" defTabSz="914298">
              <a:spcBef>
                <a:spcPts val="300"/>
              </a:spcBef>
              <a:buFont typeface="Arial" panose="020B0604020202020204" pitchFamily="34" charset="0"/>
              <a:buChar char="•"/>
            </a:pPr>
            <a:endParaRPr lang="en-GB" sz="1100">
              <a:solidFill>
                <a:srgbClr val="001965"/>
              </a:solidFill>
              <a:ea typeface="Verdana" panose="020B0604030504040204" pitchFamily="34" charset="0"/>
              <a:cs typeface="Verdana" panose="020B0604030504040204" pitchFamily="34" charset="0"/>
            </a:endParaRPr>
          </a:p>
          <a:p>
            <a:pPr defTabSz="914298">
              <a:spcBef>
                <a:spcPts val="300"/>
              </a:spcBef>
            </a:pPr>
            <a:r>
              <a:rPr lang="en-GB" sz="1100" b="1">
                <a:solidFill>
                  <a:srgbClr val="002060"/>
                </a:solidFill>
                <a:ea typeface="Verdana"/>
                <a:cs typeface="Verdana" panose="020B0604030504040204" pitchFamily="34" charset="0"/>
              </a:rPr>
              <a:t>MASH </a:t>
            </a:r>
            <a:r>
              <a:rPr lang="en-GB" sz="1100" b="1" err="1">
                <a:solidFill>
                  <a:srgbClr val="002060"/>
                </a:solidFill>
                <a:ea typeface="Verdana"/>
                <a:cs typeface="Verdana" panose="020B0604030504040204" pitchFamily="34" charset="0"/>
              </a:rPr>
              <a:t>mit</a:t>
            </a:r>
            <a:r>
              <a:rPr lang="en-GB" sz="1100" b="1">
                <a:solidFill>
                  <a:srgbClr val="002060"/>
                </a:solidFill>
                <a:ea typeface="Verdana"/>
                <a:cs typeface="Verdana" panose="020B0604030504040204" pitchFamily="34" charset="0"/>
              </a:rPr>
              <a:t> </a:t>
            </a:r>
            <a:r>
              <a:rPr lang="en-GB" sz="1100" b="1" err="1">
                <a:solidFill>
                  <a:srgbClr val="002060"/>
                </a:solidFill>
                <a:ea typeface="Verdana"/>
                <a:cs typeface="Verdana" panose="020B0604030504040204" pitchFamily="34" charset="0"/>
              </a:rPr>
              <a:t>signifikanter</a:t>
            </a:r>
            <a:r>
              <a:rPr lang="en-GB" sz="1100" b="1">
                <a:solidFill>
                  <a:srgbClr val="002060"/>
                </a:solidFill>
                <a:ea typeface="Verdana"/>
                <a:cs typeface="Verdana" panose="020B0604030504040204" pitchFamily="34" charset="0"/>
              </a:rPr>
              <a:t> Fibrose</a:t>
            </a:r>
          </a:p>
          <a:p>
            <a:pPr marL="171450" indent="-171450" defTabSz="914298">
              <a:spcBef>
                <a:spcPts val="300"/>
              </a:spcBef>
              <a:buFont typeface="Arial" panose="020B0604020202020204" pitchFamily="34" charset="0"/>
              <a:buChar char="•"/>
            </a:pPr>
            <a:r>
              <a:rPr lang="en-GB" sz="1100">
                <a:solidFill>
                  <a:srgbClr val="001965"/>
                </a:solidFill>
                <a:ea typeface="Verdana"/>
                <a:cs typeface="Verdana" panose="020B0604030504040204" pitchFamily="34" charset="0"/>
              </a:rPr>
              <a:t>FAST ≥0,35</a:t>
            </a:r>
          </a:p>
          <a:p>
            <a:pPr marL="171450" indent="-171450" defTabSz="914298">
              <a:spcBef>
                <a:spcPts val="300"/>
              </a:spcBef>
              <a:buFont typeface="Arial" panose="020B0604020202020204" pitchFamily="34" charset="0"/>
              <a:buChar char="•"/>
            </a:pPr>
            <a:endParaRPr lang="en-GB" sz="1100">
              <a:solidFill>
                <a:srgbClr val="001965"/>
              </a:solidFill>
              <a:ea typeface="Verdana" panose="020B0604030504040204" pitchFamily="34" charset="0"/>
              <a:cs typeface="Verdana" panose="020B0604030504040204" pitchFamily="34" charset="0"/>
            </a:endParaRPr>
          </a:p>
          <a:p>
            <a:pPr defTabSz="914298">
              <a:spcBef>
                <a:spcPts val="300"/>
              </a:spcBef>
            </a:pPr>
            <a:r>
              <a:rPr lang="en-GB" sz="1100" b="1" err="1">
                <a:solidFill>
                  <a:srgbClr val="001965"/>
                </a:solidFill>
                <a:ea typeface="Verdana"/>
                <a:cs typeface="Verdana" panose="020B0604030504040204" pitchFamily="34" charset="0"/>
              </a:rPr>
              <a:t>Fortgeschrittene</a:t>
            </a:r>
            <a:r>
              <a:rPr lang="en-GB" sz="1100" b="1">
                <a:solidFill>
                  <a:srgbClr val="001965"/>
                </a:solidFill>
                <a:ea typeface="Verdana"/>
                <a:cs typeface="Verdana" panose="020B0604030504040204" pitchFamily="34" charset="0"/>
              </a:rPr>
              <a:t> Fibrose</a:t>
            </a:r>
          </a:p>
          <a:p>
            <a:pPr marL="171450" indent="-171450" defTabSz="914298">
              <a:spcBef>
                <a:spcPts val="300"/>
              </a:spcBef>
              <a:buFont typeface="Arial" panose="020B0604020202020204" pitchFamily="34" charset="0"/>
              <a:buChar char="•"/>
            </a:pPr>
            <a:r>
              <a:rPr lang="en-GB" sz="1100">
                <a:solidFill>
                  <a:srgbClr val="001965"/>
                </a:solidFill>
                <a:ea typeface="Verdana"/>
                <a:cs typeface="Verdana" panose="020B0604030504040204" pitchFamily="34" charset="0"/>
              </a:rPr>
              <a:t>Agile 3+ ≥0,679</a:t>
            </a:r>
          </a:p>
          <a:p>
            <a:pPr marL="171450" indent="-171450" defTabSz="914298">
              <a:spcBef>
                <a:spcPts val="300"/>
              </a:spcBef>
              <a:buFont typeface="Arial" panose="020B0604020202020204" pitchFamily="34" charset="0"/>
              <a:buChar char="•"/>
            </a:pPr>
            <a:endParaRPr lang="en-GB" sz="1100">
              <a:solidFill>
                <a:srgbClr val="001965"/>
              </a:solidFill>
              <a:ea typeface="Verdana" panose="020B0604030504040204" pitchFamily="34" charset="0"/>
              <a:cs typeface="Verdana" panose="020B0604030504040204" pitchFamily="34" charset="0"/>
            </a:endParaRPr>
          </a:p>
          <a:p>
            <a:pPr defTabSz="914298">
              <a:spcBef>
                <a:spcPts val="300"/>
              </a:spcBef>
            </a:pPr>
            <a:r>
              <a:rPr lang="en-GB" sz="1100" b="1" err="1">
                <a:solidFill>
                  <a:srgbClr val="001965"/>
                </a:solidFill>
                <a:ea typeface="Verdana" panose="020B0604030504040204" pitchFamily="34" charset="0"/>
                <a:cs typeface="Verdana" panose="020B0604030504040204" pitchFamily="34" charset="0"/>
              </a:rPr>
              <a:t>Zirrhose</a:t>
            </a:r>
            <a:endParaRPr lang="en-GB" sz="1100" b="1">
              <a:solidFill>
                <a:srgbClr val="001965"/>
              </a:solidFill>
              <a:ea typeface="Verdana" panose="020B0604030504040204" pitchFamily="34" charset="0"/>
              <a:cs typeface="Verdana" panose="020B0604030504040204" pitchFamily="34" charset="0"/>
            </a:endParaRPr>
          </a:p>
          <a:p>
            <a:pPr marL="171450" indent="-171450" defTabSz="914298">
              <a:spcBef>
                <a:spcPts val="300"/>
              </a:spcBef>
              <a:buFont typeface="Arial" panose="020B0604020202020204" pitchFamily="34" charset="0"/>
              <a:buChar char="•"/>
            </a:pPr>
            <a:r>
              <a:rPr lang="en-GB" sz="1100">
                <a:solidFill>
                  <a:srgbClr val="001965"/>
                </a:solidFill>
                <a:ea typeface="Verdana"/>
                <a:cs typeface="Verdana" panose="020B0604030504040204" pitchFamily="34" charset="0"/>
              </a:rPr>
              <a:t>Agile 4 ≥0,565</a:t>
            </a:r>
          </a:p>
        </p:txBody>
      </p:sp>
      <p:sp>
        <p:nvSpPr>
          <p:cNvPr id="23" name="Rounded Rectangle 4">
            <a:extLst>
              <a:ext uri="{FF2B5EF4-FFF2-40B4-BE49-F238E27FC236}">
                <a16:creationId xmlns:a16="http://schemas.microsoft.com/office/drawing/2014/main" id="{87AFB853-4569-E20F-5B06-8873EC81A42F}"/>
              </a:ext>
            </a:extLst>
          </p:cNvPr>
          <p:cNvSpPr>
            <a:spLocks/>
          </p:cNvSpPr>
          <p:nvPr/>
        </p:nvSpPr>
        <p:spPr>
          <a:xfrm>
            <a:off x="8592000" y="1537869"/>
            <a:ext cx="2952000" cy="324000"/>
          </a:xfrm>
          <a:prstGeom prst="roundRect">
            <a:avLst/>
          </a:prstGeom>
          <a:solidFill>
            <a:srgbClr val="001965"/>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5715" anchor="ctr">
            <a:noAutofit/>
          </a:bodyPr>
          <a:lstStyle/>
          <a:p>
            <a:pPr algn="ctr" defTabSz="914298">
              <a:spcBef>
                <a:spcPct val="50000"/>
              </a:spcBef>
            </a:pPr>
            <a:r>
              <a:rPr lang="en-GB" sz="1200" b="1">
                <a:solidFill>
                  <a:srgbClr val="FFFFFF"/>
                </a:solidFill>
                <a:ea typeface="Verdana" panose="020B0604030504040204" pitchFamily="34" charset="0"/>
                <a:cs typeface="Verdana" panose="020B0604030504040204" pitchFamily="34" charset="0"/>
              </a:rPr>
              <a:t>5 </a:t>
            </a:r>
            <a:r>
              <a:rPr lang="en-GB" sz="1200" b="1" err="1">
                <a:solidFill>
                  <a:srgbClr val="FFFFFF"/>
                </a:solidFill>
                <a:ea typeface="Verdana" panose="020B0604030504040204" pitchFamily="34" charset="0"/>
                <a:cs typeface="Verdana" panose="020B0604030504040204" pitchFamily="34" charset="0"/>
              </a:rPr>
              <a:t>Ergebnisse</a:t>
            </a:r>
            <a:endParaRPr lang="en-GB" sz="1200" b="1">
              <a:solidFill>
                <a:srgbClr val="FFFFFF"/>
              </a:solidFill>
              <a:ea typeface="Verdana" panose="020B0604030504040204" pitchFamily="34" charset="0"/>
              <a:cs typeface="Verdana" panose="020B0604030504040204" pitchFamily="34" charset="0"/>
            </a:endParaRPr>
          </a:p>
        </p:txBody>
      </p:sp>
      <p:pic>
        <p:nvPicPr>
          <p:cNvPr id="29" name="Grafik 28" descr="Pfeil: Gerade mit einfarbiger Füllung">
            <a:extLst>
              <a:ext uri="{FF2B5EF4-FFF2-40B4-BE49-F238E27FC236}">
                <a16:creationId xmlns:a16="http://schemas.microsoft.com/office/drawing/2014/main" id="{F1E1FD95-38E7-E7BE-D16F-8CD98909D2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8008092" y="1492036"/>
            <a:ext cx="457200" cy="457200"/>
          </a:xfrm>
          <a:prstGeom prst="rect">
            <a:avLst/>
          </a:prstGeom>
        </p:spPr>
      </p:pic>
    </p:spTree>
    <p:custDataLst>
      <p:tags r:id="rId1"/>
    </p:custDataLst>
    <p:extLst>
      <p:ext uri="{BB962C8B-B14F-4D97-AF65-F5344CB8AC3E}">
        <p14:creationId xmlns:p14="http://schemas.microsoft.com/office/powerpoint/2010/main" val="21266575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186E-7C0E-888C-7083-6BD3FC3983D3}"/>
            </a:ext>
          </a:extLst>
        </p:cNvPr>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3393E5D6-F648-F2B0-D7D6-34CD160C3B31}"/>
              </a:ext>
            </a:extLst>
          </p:cNvPr>
          <p:cNvSpPr/>
          <p:nvPr/>
        </p:nvSpPr>
        <p:spPr>
          <a:xfrm>
            <a:off x="647701" y="1579635"/>
            <a:ext cx="3176834" cy="47962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l"/>
            <a:endParaRPr lang="de-DE"/>
          </a:p>
        </p:txBody>
      </p:sp>
      <p:sp>
        <p:nvSpPr>
          <p:cNvPr id="2" name="Title 1">
            <a:extLst>
              <a:ext uri="{FF2B5EF4-FFF2-40B4-BE49-F238E27FC236}">
                <a16:creationId xmlns:a16="http://schemas.microsoft.com/office/drawing/2014/main" id="{A8B6DA40-5093-34E4-F531-16C2797126F5}"/>
              </a:ext>
            </a:extLst>
          </p:cNvPr>
          <p:cNvSpPr>
            <a:spLocks noGrp="1"/>
          </p:cNvSpPr>
          <p:nvPr>
            <p:ph type="title"/>
          </p:nvPr>
        </p:nvSpPr>
        <p:spPr>
          <a:xfrm>
            <a:off x="648000" y="423877"/>
            <a:ext cx="10896000" cy="1296000"/>
          </a:xfrm>
        </p:spPr>
        <p:txBody>
          <a:bodyPr/>
          <a:lstStyle/>
          <a:p>
            <a:r>
              <a:rPr lang="en-US" err="1"/>
              <a:t>Basisdaten</a:t>
            </a:r>
            <a:r>
              <a:rPr lang="en-US"/>
              <a:t> der </a:t>
            </a:r>
            <a:r>
              <a:rPr lang="en-US" err="1"/>
              <a:t>Studienteilnehmer</a:t>
            </a:r>
            <a:endParaRPr lang="en-US"/>
          </a:p>
        </p:txBody>
      </p:sp>
      <p:sp>
        <p:nvSpPr>
          <p:cNvPr id="4" name="Text Placeholder 3">
            <a:extLst>
              <a:ext uri="{FF2B5EF4-FFF2-40B4-BE49-F238E27FC236}">
                <a16:creationId xmlns:a16="http://schemas.microsoft.com/office/drawing/2014/main" id="{48CAE433-5DED-161B-6B6E-0C3086FB35B5}"/>
              </a:ext>
            </a:extLst>
          </p:cNvPr>
          <p:cNvSpPr>
            <a:spLocks noGrp="1"/>
          </p:cNvSpPr>
          <p:nvPr>
            <p:ph type="body" sz="quarter" idx="15"/>
          </p:nvPr>
        </p:nvSpPr>
        <p:spPr>
          <a:xfrm>
            <a:off x="647699" y="6421288"/>
            <a:ext cx="6942196" cy="324000"/>
          </a:xfrm>
        </p:spPr>
        <p:txBody>
          <a:bodyPr/>
          <a:lstStyle/>
          <a:p>
            <a:r>
              <a:rPr lang="de-DE" sz="900" i="1">
                <a:solidFill>
                  <a:srgbClr val="939AA7"/>
                </a:solidFill>
                <a:latin typeface="Apis For Office"/>
              </a:rPr>
              <a:t>Grafiken von Novo Nordisk nach Daten von Laurens A. et al.</a:t>
            </a:r>
            <a:br>
              <a:rPr lang="en-US" sz="900">
                <a:solidFill>
                  <a:srgbClr val="939AA7"/>
                </a:solidFill>
                <a:latin typeface="Apis For Office"/>
              </a:rPr>
            </a:br>
            <a:r>
              <a:rPr lang="it-IT" sz="900">
                <a:solidFill>
                  <a:srgbClr val="939AA7"/>
                </a:solidFill>
                <a:latin typeface="Apis For Office"/>
              </a:rPr>
              <a:t>Agile 3+/4, </a:t>
            </a:r>
            <a:r>
              <a:rPr lang="it-IT" sz="900" err="1">
                <a:solidFill>
                  <a:srgbClr val="939AA7"/>
                </a:solidFill>
                <a:latin typeface="Apis For Office"/>
              </a:rPr>
              <a:t>FibroScan</a:t>
            </a:r>
            <a:r>
              <a:rPr lang="it-IT" sz="900">
                <a:solidFill>
                  <a:srgbClr val="939AA7"/>
                </a:solidFill>
                <a:latin typeface="Apis For Office"/>
              </a:rPr>
              <a:t>®-</a:t>
            </a:r>
            <a:r>
              <a:rPr lang="it-IT" sz="900" err="1">
                <a:solidFill>
                  <a:srgbClr val="939AA7"/>
                </a:solidFill>
                <a:latin typeface="Apis For Office"/>
              </a:rPr>
              <a:t>basierter</a:t>
            </a:r>
            <a:r>
              <a:rPr lang="it-IT" sz="900">
                <a:solidFill>
                  <a:srgbClr val="939AA7"/>
                </a:solidFill>
                <a:latin typeface="Apis For Office"/>
              </a:rPr>
              <a:t> Fibrose-Score</a:t>
            </a:r>
            <a:r>
              <a:rPr lang="en-US" sz="900">
                <a:solidFill>
                  <a:srgbClr val="939AA7"/>
                </a:solidFill>
                <a:latin typeface="Apis For Office"/>
              </a:rPr>
              <a:t>; APRI, AST/</a:t>
            </a:r>
            <a:r>
              <a:rPr lang="en-US" sz="900" err="1">
                <a:solidFill>
                  <a:srgbClr val="939AA7"/>
                </a:solidFill>
                <a:latin typeface="Apis For Office"/>
              </a:rPr>
              <a:t>Thrombozyten</a:t>
            </a:r>
            <a:r>
              <a:rPr lang="en-US" sz="900">
                <a:solidFill>
                  <a:srgbClr val="939AA7"/>
                </a:solidFill>
                <a:latin typeface="Apis For Office"/>
              </a:rPr>
              <a:t>-Ratio Index; AST, </a:t>
            </a:r>
            <a:r>
              <a:rPr lang="en-US" sz="900" err="1">
                <a:solidFill>
                  <a:srgbClr val="939AA7"/>
                </a:solidFill>
                <a:latin typeface="Apis For Office"/>
              </a:rPr>
              <a:t>Aspartat</a:t>
            </a:r>
            <a:r>
              <a:rPr lang="en-US" sz="900">
                <a:solidFill>
                  <a:srgbClr val="939AA7"/>
                </a:solidFill>
                <a:latin typeface="Apis For Office"/>
              </a:rPr>
              <a:t>-Aminotransferase; AUC, area under the curve, </a:t>
            </a:r>
            <a:r>
              <a:rPr lang="en-US" sz="900" err="1">
                <a:solidFill>
                  <a:srgbClr val="939AA7"/>
                </a:solidFill>
                <a:latin typeface="Apis For Office"/>
              </a:rPr>
              <a:t>Fläche</a:t>
            </a:r>
            <a:r>
              <a:rPr lang="en-US" sz="900">
                <a:solidFill>
                  <a:srgbClr val="939AA7"/>
                </a:solidFill>
                <a:latin typeface="Apis For Office"/>
              </a:rPr>
              <a:t> </a:t>
            </a:r>
            <a:r>
              <a:rPr lang="en-US" sz="900" err="1">
                <a:solidFill>
                  <a:srgbClr val="939AA7"/>
                </a:solidFill>
                <a:latin typeface="Apis For Office"/>
              </a:rPr>
              <a:t>unter</a:t>
            </a:r>
            <a:r>
              <a:rPr lang="en-US" sz="900">
                <a:solidFill>
                  <a:srgbClr val="939AA7"/>
                </a:solidFill>
                <a:latin typeface="Apis For Office"/>
              </a:rPr>
              <a:t> der </a:t>
            </a:r>
            <a:r>
              <a:rPr lang="en-US" sz="900" err="1">
                <a:solidFill>
                  <a:srgbClr val="939AA7"/>
                </a:solidFill>
                <a:latin typeface="Apis For Office"/>
              </a:rPr>
              <a:t>Kurve</a:t>
            </a:r>
            <a:r>
              <a:rPr lang="en-US" sz="900">
                <a:solidFill>
                  <a:srgbClr val="939AA7"/>
                </a:solidFill>
                <a:latin typeface="Apis For Office"/>
              </a:rPr>
              <a:t>; BMI, Body-Mass-Index; CORE, cirrhosis outcome risk estimator, </a:t>
            </a:r>
            <a:r>
              <a:rPr lang="en-US" sz="900" err="1">
                <a:solidFill>
                  <a:srgbClr val="939AA7"/>
                </a:solidFill>
                <a:latin typeface="Apis For Office"/>
              </a:rPr>
              <a:t>Zirrhose-Ergebnis-Risiko-Schätzung</a:t>
            </a:r>
            <a:r>
              <a:rPr lang="en-US" sz="900">
                <a:solidFill>
                  <a:srgbClr val="939AA7"/>
                </a:solidFill>
                <a:latin typeface="Apis For Office"/>
              </a:rPr>
              <a:t>; FAST, </a:t>
            </a:r>
            <a:r>
              <a:rPr lang="en-US" sz="900" err="1">
                <a:solidFill>
                  <a:srgbClr val="939AA7"/>
                </a:solidFill>
                <a:latin typeface="Apis For Office"/>
              </a:rPr>
              <a:t>FibroScan</a:t>
            </a:r>
            <a:r>
              <a:rPr lang="en-US" sz="900">
                <a:solidFill>
                  <a:srgbClr val="939AA7"/>
                </a:solidFill>
                <a:latin typeface="Apis For Office"/>
              </a:rPr>
              <a:t>®-AST; FIB-4, Fibrose-4-Index; FNI, Fibrose-NASH-Index; FORNS, </a:t>
            </a:r>
            <a:r>
              <a:rPr lang="en-US" sz="900" err="1">
                <a:solidFill>
                  <a:srgbClr val="939AA7"/>
                </a:solidFill>
                <a:latin typeface="Apis For Office"/>
              </a:rPr>
              <a:t>Leberfibrose</a:t>
            </a:r>
            <a:r>
              <a:rPr lang="en-US" sz="900">
                <a:solidFill>
                  <a:srgbClr val="939AA7"/>
                </a:solidFill>
                <a:latin typeface="Apis For Office"/>
              </a:rPr>
              <a:t>-Index </a:t>
            </a:r>
            <a:r>
              <a:rPr lang="en-US" sz="900" err="1">
                <a:solidFill>
                  <a:srgbClr val="939AA7"/>
                </a:solidFill>
                <a:latin typeface="Apis For Office"/>
              </a:rPr>
              <a:t>nach</a:t>
            </a:r>
            <a:r>
              <a:rPr lang="en-US" sz="900">
                <a:solidFill>
                  <a:srgbClr val="939AA7"/>
                </a:solidFill>
                <a:latin typeface="Apis For Office"/>
              </a:rPr>
              <a:t> </a:t>
            </a:r>
            <a:r>
              <a:rPr lang="en-US" sz="900" err="1">
                <a:solidFill>
                  <a:srgbClr val="939AA7"/>
                </a:solidFill>
                <a:latin typeface="Apis For Office"/>
              </a:rPr>
              <a:t>Forns</a:t>
            </a:r>
            <a:r>
              <a:rPr lang="en-US" sz="900">
                <a:solidFill>
                  <a:srgbClr val="939AA7"/>
                </a:solidFill>
                <a:latin typeface="Apis For Office"/>
              </a:rPr>
              <a:t>; HFS, </a:t>
            </a:r>
            <a:r>
              <a:rPr lang="en-US" sz="900" err="1">
                <a:solidFill>
                  <a:srgbClr val="939AA7"/>
                </a:solidFill>
                <a:latin typeface="Apis For Office"/>
              </a:rPr>
              <a:t>HEPAmet</a:t>
            </a:r>
            <a:r>
              <a:rPr lang="en-US" sz="900">
                <a:solidFill>
                  <a:srgbClr val="939AA7"/>
                </a:solidFill>
                <a:latin typeface="Apis For Office"/>
              </a:rPr>
              <a:t>-Fibrose-Wert; LRS, liver risk score, Leber-</a:t>
            </a:r>
            <a:r>
              <a:rPr lang="en-US" sz="900" err="1">
                <a:solidFill>
                  <a:srgbClr val="939AA7"/>
                </a:solidFill>
                <a:latin typeface="Apis For Office"/>
              </a:rPr>
              <a:t>Risiko</a:t>
            </a:r>
            <a:r>
              <a:rPr lang="en-US" sz="900">
                <a:solidFill>
                  <a:srgbClr val="939AA7"/>
                </a:solidFill>
                <a:latin typeface="Apis For Office"/>
              </a:rPr>
              <a:t>-Wert; LSM, liver stiffness measure, </a:t>
            </a:r>
            <a:r>
              <a:rPr lang="en-US" sz="900" err="1">
                <a:solidFill>
                  <a:srgbClr val="939AA7"/>
                </a:solidFill>
                <a:latin typeface="Apis For Office"/>
              </a:rPr>
              <a:t>Lebersteifigkeitsmessung</a:t>
            </a:r>
            <a:r>
              <a:rPr lang="en-US" sz="900">
                <a:solidFill>
                  <a:srgbClr val="939AA7"/>
                </a:solidFill>
                <a:latin typeface="Apis For Office"/>
              </a:rPr>
              <a:t>; </a:t>
            </a:r>
            <a:r>
              <a:rPr lang="de-DE" sz="900">
                <a:solidFill>
                  <a:srgbClr val="939AA7"/>
                </a:solidFill>
                <a:latin typeface="Apis For Office"/>
              </a:rPr>
              <a:t>MAF-5, metabolische Dysfunktion-assoziierte Fibrose 5</a:t>
            </a:r>
            <a:r>
              <a:rPr lang="en-US" sz="900">
                <a:solidFill>
                  <a:srgbClr val="939AA7"/>
                </a:solidFill>
                <a:latin typeface="Apis For Office"/>
              </a:rPr>
              <a:t>; MASH, </a:t>
            </a:r>
            <a:r>
              <a:rPr lang="en-US" sz="900" err="1">
                <a:solidFill>
                  <a:srgbClr val="939AA7"/>
                </a:solidFill>
                <a:latin typeface="Apis For Office"/>
              </a:rPr>
              <a:t>Metabolische</a:t>
            </a:r>
            <a:r>
              <a:rPr lang="en-US" sz="900">
                <a:solidFill>
                  <a:srgbClr val="939AA7"/>
                </a:solidFill>
                <a:latin typeface="Apis For Office"/>
              </a:rPr>
              <a:t> </a:t>
            </a:r>
            <a:r>
              <a:rPr lang="en-US" sz="900" err="1">
                <a:solidFill>
                  <a:srgbClr val="939AA7"/>
                </a:solidFill>
                <a:latin typeface="Apis For Office"/>
              </a:rPr>
              <a:t>Dysfunktion-assoziierte</a:t>
            </a:r>
            <a:r>
              <a:rPr lang="en-US" sz="900">
                <a:solidFill>
                  <a:srgbClr val="939AA7"/>
                </a:solidFill>
                <a:latin typeface="Apis For Office"/>
              </a:rPr>
              <a:t> Steatohepatitis; NAFLD, non-alcoholic fatty liver disease, </a:t>
            </a:r>
            <a:r>
              <a:rPr lang="en-US" sz="900" err="1">
                <a:solidFill>
                  <a:srgbClr val="939AA7"/>
                </a:solidFill>
                <a:latin typeface="Apis For Office"/>
              </a:rPr>
              <a:t>nichtalkoholische</a:t>
            </a:r>
            <a:r>
              <a:rPr lang="en-US" sz="900">
                <a:solidFill>
                  <a:srgbClr val="939AA7"/>
                </a:solidFill>
                <a:latin typeface="Apis For Office"/>
              </a:rPr>
              <a:t> </a:t>
            </a:r>
            <a:r>
              <a:rPr lang="en-US" sz="900" err="1">
                <a:solidFill>
                  <a:srgbClr val="939AA7"/>
                </a:solidFill>
                <a:latin typeface="Apis For Office"/>
              </a:rPr>
              <a:t>Fettlebererkrankung</a:t>
            </a:r>
            <a:r>
              <a:rPr lang="en-US" sz="900">
                <a:solidFill>
                  <a:srgbClr val="939AA7"/>
                </a:solidFill>
                <a:latin typeface="Apis For Office"/>
              </a:rPr>
              <a:t>; NASH, </a:t>
            </a:r>
            <a:r>
              <a:rPr lang="en-US" sz="900" err="1">
                <a:solidFill>
                  <a:srgbClr val="939AA7"/>
                </a:solidFill>
                <a:latin typeface="Apis For Office"/>
              </a:rPr>
              <a:t>nichtalkoholische</a:t>
            </a:r>
            <a:r>
              <a:rPr lang="en-US" sz="900">
                <a:solidFill>
                  <a:srgbClr val="939AA7"/>
                </a:solidFill>
                <a:latin typeface="Apis For Office"/>
              </a:rPr>
              <a:t> Steatohepatitis; NFS, NAFLD-Fibrose-Score; SAFE, steatosis associated fibrosis estimator, </a:t>
            </a:r>
            <a:r>
              <a:rPr lang="en-US" sz="900" err="1">
                <a:solidFill>
                  <a:srgbClr val="939AA7"/>
                </a:solidFill>
                <a:latin typeface="Apis For Office"/>
              </a:rPr>
              <a:t>Steatose-assoziierte</a:t>
            </a:r>
            <a:r>
              <a:rPr lang="en-US" sz="900">
                <a:solidFill>
                  <a:srgbClr val="939AA7"/>
                </a:solidFill>
                <a:latin typeface="Apis For Office"/>
              </a:rPr>
              <a:t> Fibrose-</a:t>
            </a:r>
            <a:r>
              <a:rPr lang="en-US" sz="900" err="1">
                <a:solidFill>
                  <a:srgbClr val="939AA7"/>
                </a:solidFill>
                <a:latin typeface="Apis For Office"/>
              </a:rPr>
              <a:t>Schätzung</a:t>
            </a:r>
            <a:r>
              <a:rPr lang="en-US" sz="900">
                <a:solidFill>
                  <a:srgbClr val="939AA7"/>
                </a:solidFill>
                <a:latin typeface="Apis For Office"/>
              </a:rPr>
              <a:t>.</a:t>
            </a:r>
          </a:p>
        </p:txBody>
      </p:sp>
      <p:sp>
        <p:nvSpPr>
          <p:cNvPr id="5" name="Text Placeholder 4">
            <a:extLst>
              <a:ext uri="{FF2B5EF4-FFF2-40B4-BE49-F238E27FC236}">
                <a16:creationId xmlns:a16="http://schemas.microsoft.com/office/drawing/2014/main" id="{52C0FE90-F383-8C49-12E4-016034BDA410}"/>
              </a:ext>
            </a:extLst>
          </p:cNvPr>
          <p:cNvSpPr>
            <a:spLocks noGrp="1"/>
          </p:cNvSpPr>
          <p:nvPr>
            <p:ph type="body" sz="quarter" idx="17"/>
          </p:nvPr>
        </p:nvSpPr>
        <p:spPr>
          <a:xfrm>
            <a:off x="7865281" y="6421288"/>
            <a:ext cx="3679018" cy="324000"/>
          </a:xfrm>
        </p:spPr>
        <p:txBody>
          <a:bodyPr/>
          <a:lstStyle/>
          <a:p>
            <a:r>
              <a:rPr lang="de-DE">
                <a:ea typeface="+mn-lt"/>
                <a:cs typeface="+mn-lt"/>
              </a:rPr>
              <a:t>Laurens A. et al. </a:t>
            </a:r>
            <a:r>
              <a:rPr lang="en-US">
                <a:ea typeface="+mn-lt"/>
                <a:cs typeface="+mn-lt"/>
              </a:rPr>
              <a:t>J Hepatol. 2025;82</a:t>
            </a:r>
            <a:r>
              <a:rPr lang="de-DE">
                <a:ea typeface="+mn-lt"/>
                <a:cs typeface="+mn-lt"/>
              </a:rPr>
              <a:t>(Suppl.1):OS-011-YI.</a:t>
            </a:r>
            <a:endParaRPr lang="de-DE"/>
          </a:p>
        </p:txBody>
      </p:sp>
      <p:graphicFrame>
        <p:nvGraphicFramePr>
          <p:cNvPr id="8" name="Tabelle 7">
            <a:extLst>
              <a:ext uri="{FF2B5EF4-FFF2-40B4-BE49-F238E27FC236}">
                <a16:creationId xmlns:a16="http://schemas.microsoft.com/office/drawing/2014/main" id="{F31DE383-4B2E-60FD-5277-CCDD4BB8DF20}"/>
              </a:ext>
            </a:extLst>
          </p:cNvPr>
          <p:cNvGraphicFramePr>
            <a:graphicFrameLocks noGrp="1"/>
          </p:cNvGraphicFramePr>
          <p:nvPr>
            <p:extLst>
              <p:ext uri="{D42A27DB-BD31-4B8C-83A1-F6EECF244321}">
                <p14:modId xmlns:p14="http://schemas.microsoft.com/office/powerpoint/2010/main" val="2266750372"/>
              </p:ext>
            </p:extLst>
          </p:nvPr>
        </p:nvGraphicFramePr>
        <p:xfrm>
          <a:off x="647700" y="2186844"/>
          <a:ext cx="3176834" cy="3080830"/>
        </p:xfrm>
        <a:graphic>
          <a:graphicData uri="http://schemas.openxmlformats.org/drawingml/2006/table">
            <a:tbl>
              <a:tblPr firstRow="1" bandRow="1">
                <a:tableStyleId>{5C22544A-7EE6-4342-B048-85BDC9FD1C3A}</a:tableStyleId>
              </a:tblPr>
              <a:tblGrid>
                <a:gridCol w="2117890">
                  <a:extLst>
                    <a:ext uri="{9D8B030D-6E8A-4147-A177-3AD203B41FA5}">
                      <a16:colId xmlns:a16="http://schemas.microsoft.com/office/drawing/2014/main" val="2509880004"/>
                    </a:ext>
                  </a:extLst>
                </a:gridCol>
                <a:gridCol w="1058944">
                  <a:extLst>
                    <a:ext uri="{9D8B030D-6E8A-4147-A177-3AD203B41FA5}">
                      <a16:colId xmlns:a16="http://schemas.microsoft.com/office/drawing/2014/main" val="650349209"/>
                    </a:ext>
                  </a:extLst>
                </a:gridCol>
              </a:tblGrid>
              <a:tr h="204852">
                <a:tc gridSpan="2">
                  <a:txBody>
                    <a:bodyPr/>
                    <a:lstStyle/>
                    <a:p>
                      <a:r>
                        <a:rPr lang="de-DE" sz="1200"/>
                        <a:t>Demografische Daten + Diagnostik</a:t>
                      </a:r>
                    </a:p>
                  </a:txBody>
                  <a:tcPr marT="0" marB="0"/>
                </a:tc>
                <a:tc hMerge="1">
                  <a:txBody>
                    <a:bodyPr/>
                    <a:lstStyle/>
                    <a:p>
                      <a:endParaRPr lang="de-DE"/>
                    </a:p>
                  </a:txBody>
                  <a:tcPr/>
                </a:tc>
                <a:extLst>
                  <a:ext uri="{0D108BD9-81ED-4DB2-BD59-A6C34878D82A}">
                    <a16:rowId xmlns:a16="http://schemas.microsoft.com/office/drawing/2014/main" val="2130804727"/>
                  </a:ext>
                </a:extLst>
              </a:tr>
              <a:tr h="204852">
                <a:tc>
                  <a:txBody>
                    <a:bodyPr/>
                    <a:lstStyle/>
                    <a:p>
                      <a:r>
                        <a:rPr lang="de-DE" sz="1200" b="0"/>
                        <a:t>Alter</a:t>
                      </a:r>
                    </a:p>
                  </a:txBody>
                  <a:tcPr marT="0" marB="0"/>
                </a:tc>
                <a:tc>
                  <a:txBody>
                    <a:bodyPr/>
                    <a:lstStyle/>
                    <a:p>
                      <a:endParaRPr lang="de-DE" sz="1200"/>
                    </a:p>
                  </a:txBody>
                  <a:tcPr marT="0" marB="0"/>
                </a:tc>
                <a:extLst>
                  <a:ext uri="{0D108BD9-81ED-4DB2-BD59-A6C34878D82A}">
                    <a16:rowId xmlns:a16="http://schemas.microsoft.com/office/drawing/2014/main" val="4076389797"/>
                  </a:ext>
                </a:extLst>
              </a:tr>
              <a:tr h="614557">
                <a:tc>
                  <a:txBody>
                    <a:bodyPr/>
                    <a:lstStyle/>
                    <a:p>
                      <a:pPr marL="251460"/>
                      <a:r>
                        <a:rPr lang="de-DE" sz="1200"/>
                        <a:t>18-35</a:t>
                      </a:r>
                    </a:p>
                    <a:p>
                      <a:pPr marL="251460" marR="0" lvl="0" indent="0" algn="l" defTabSz="914400" rtl="0" eaLnBrk="1" fontAlgn="auto" latinLnBrk="0" hangingPunct="1">
                        <a:lnSpc>
                          <a:spcPct val="100000"/>
                        </a:lnSpc>
                        <a:spcBef>
                          <a:spcPts val="0"/>
                        </a:spcBef>
                        <a:spcAft>
                          <a:spcPts val="0"/>
                        </a:spcAft>
                        <a:buClrTx/>
                        <a:buSzTx/>
                        <a:buFontTx/>
                        <a:buNone/>
                        <a:tabLst/>
                        <a:defRPr/>
                      </a:pPr>
                      <a:r>
                        <a:rPr lang="de-DE" sz="1200"/>
                        <a:t>35-65</a:t>
                      </a:r>
                    </a:p>
                    <a:p>
                      <a:pPr marL="251460" marR="0" lvl="0" indent="0" algn="l" defTabSz="914400" rtl="0" eaLnBrk="1" fontAlgn="auto" latinLnBrk="0" hangingPunct="1">
                        <a:lnSpc>
                          <a:spcPct val="100000"/>
                        </a:lnSpc>
                        <a:spcBef>
                          <a:spcPts val="0"/>
                        </a:spcBef>
                        <a:spcAft>
                          <a:spcPts val="0"/>
                        </a:spcAft>
                        <a:buClrTx/>
                        <a:buSzTx/>
                        <a:buFontTx/>
                        <a:buNone/>
                        <a:tabLst/>
                        <a:defRPr/>
                      </a:pPr>
                      <a:r>
                        <a:rPr lang="de-DE" sz="1200"/>
                        <a:t>65-80</a:t>
                      </a:r>
                    </a:p>
                  </a:txBody>
                  <a:tcPr marT="0" marB="0"/>
                </a:tc>
                <a:tc>
                  <a:txBody>
                    <a:bodyPr/>
                    <a:lstStyle/>
                    <a:p>
                      <a:r>
                        <a:rPr lang="de-DE" sz="1200"/>
                        <a:t>13 %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53 %</a:t>
                      </a:r>
                    </a:p>
                    <a:p>
                      <a:r>
                        <a:rPr lang="de-DE" sz="1200"/>
                        <a:t>35 %</a:t>
                      </a:r>
                    </a:p>
                  </a:txBody>
                  <a:tcPr marT="0" marB="0"/>
                </a:tc>
                <a:extLst>
                  <a:ext uri="{0D108BD9-81ED-4DB2-BD59-A6C34878D82A}">
                    <a16:rowId xmlns:a16="http://schemas.microsoft.com/office/drawing/2014/main" val="1859329595"/>
                  </a:ext>
                </a:extLst>
              </a:tr>
              <a:tr h="204852">
                <a:tc>
                  <a:txBody>
                    <a:bodyPr/>
                    <a:lstStyle/>
                    <a:p>
                      <a:r>
                        <a:rPr lang="de-DE" sz="1200" b="0"/>
                        <a:t>Geschlecht</a:t>
                      </a:r>
                      <a:r>
                        <a:rPr lang="de-DE" sz="1200" b="1"/>
                        <a:t>,</a:t>
                      </a:r>
                      <a:r>
                        <a:rPr lang="de-DE" sz="1200"/>
                        <a:t> männlich</a:t>
                      </a:r>
                    </a:p>
                  </a:txBody>
                  <a:tcPr marT="0" marB="0"/>
                </a:tc>
                <a:tc>
                  <a:txBody>
                    <a:bodyPr/>
                    <a:lstStyle/>
                    <a:p>
                      <a:r>
                        <a:rPr lang="de-DE" sz="1200"/>
                        <a:t>49 %</a:t>
                      </a:r>
                    </a:p>
                  </a:txBody>
                  <a:tcPr marT="0" marB="0"/>
                </a:tc>
                <a:extLst>
                  <a:ext uri="{0D108BD9-81ED-4DB2-BD59-A6C34878D82A}">
                    <a16:rowId xmlns:a16="http://schemas.microsoft.com/office/drawing/2014/main" val="2288887222"/>
                  </a:ext>
                </a:extLst>
              </a:tr>
              <a:tr h="204852">
                <a:tc>
                  <a:txBody>
                    <a:bodyPr/>
                    <a:lstStyle/>
                    <a:p>
                      <a:r>
                        <a:rPr lang="de-DE" sz="1200"/>
                        <a:t>BMI</a:t>
                      </a:r>
                    </a:p>
                  </a:txBody>
                  <a:tcPr marT="0" marB="0"/>
                </a:tc>
                <a:tc>
                  <a:txBody>
                    <a:bodyPr/>
                    <a:lstStyle/>
                    <a:p>
                      <a:r>
                        <a:rPr lang="de-DE" sz="1200"/>
                        <a:t>29,1 kg/m</a:t>
                      </a:r>
                      <a:r>
                        <a:rPr lang="de-DE" sz="1200" baseline="30000"/>
                        <a:t>2</a:t>
                      </a:r>
                    </a:p>
                  </a:txBody>
                  <a:tcPr marT="0" marB="0"/>
                </a:tc>
                <a:extLst>
                  <a:ext uri="{0D108BD9-81ED-4DB2-BD59-A6C34878D82A}">
                    <a16:rowId xmlns:a16="http://schemas.microsoft.com/office/drawing/2014/main" val="281791588"/>
                  </a:ext>
                </a:extLst>
              </a:tr>
              <a:tr h="204852">
                <a:tc>
                  <a:txBody>
                    <a:bodyPr/>
                    <a:lstStyle/>
                    <a:p>
                      <a:r>
                        <a:rPr lang="de-DE" sz="1200"/>
                        <a:t>Adipositas</a:t>
                      </a:r>
                    </a:p>
                  </a:txBody>
                  <a:tcPr marT="0" marB="0"/>
                </a:tc>
                <a:tc>
                  <a:txBody>
                    <a:bodyPr/>
                    <a:lstStyle/>
                    <a:p>
                      <a:r>
                        <a:rPr lang="de-DE" sz="1200"/>
                        <a:t>35 %</a:t>
                      </a:r>
                    </a:p>
                  </a:txBody>
                  <a:tcPr marT="0" marB="0"/>
                </a:tc>
                <a:extLst>
                  <a:ext uri="{0D108BD9-81ED-4DB2-BD59-A6C34878D82A}">
                    <a16:rowId xmlns:a16="http://schemas.microsoft.com/office/drawing/2014/main" val="3762438543"/>
                  </a:ext>
                </a:extLst>
              </a:tr>
              <a:tr h="204852">
                <a:tc>
                  <a:txBody>
                    <a:bodyPr/>
                    <a:lstStyle/>
                    <a:p>
                      <a:r>
                        <a:rPr lang="de-DE" sz="1200"/>
                        <a:t>Diabetes</a:t>
                      </a:r>
                    </a:p>
                  </a:txBody>
                  <a:tcPr marT="0" marB="0"/>
                </a:tc>
                <a:tc>
                  <a:txBody>
                    <a:bodyPr/>
                    <a:lstStyle/>
                    <a:p>
                      <a:r>
                        <a:rPr lang="de-DE" sz="1200"/>
                        <a:t>16 %</a:t>
                      </a:r>
                    </a:p>
                  </a:txBody>
                  <a:tcPr marT="0" marB="0"/>
                </a:tc>
                <a:extLst>
                  <a:ext uri="{0D108BD9-81ED-4DB2-BD59-A6C34878D82A}">
                    <a16:rowId xmlns:a16="http://schemas.microsoft.com/office/drawing/2014/main" val="3933018627"/>
                  </a:ext>
                </a:extLst>
              </a:tr>
              <a:tr h="204852">
                <a:tc>
                  <a:txBody>
                    <a:bodyPr/>
                    <a:lstStyle/>
                    <a:p>
                      <a:r>
                        <a:rPr lang="de-DE" sz="1200" kern="1200">
                          <a:solidFill>
                            <a:schemeClr val="dk1"/>
                          </a:solidFill>
                          <a:latin typeface="+mn-lt"/>
                          <a:ea typeface="+mn-ea"/>
                          <a:cs typeface="+mn-cs"/>
                        </a:rPr>
                        <a:t>LSM ≥8 kPa</a:t>
                      </a:r>
                    </a:p>
                  </a:txBody>
                  <a:tcPr marT="0" marB="0"/>
                </a:tc>
                <a:tc>
                  <a:txBody>
                    <a:bodyPr/>
                    <a:lstStyle/>
                    <a:p>
                      <a:r>
                        <a:rPr lang="de-DE" sz="1200"/>
                        <a:t>7,7 %</a:t>
                      </a:r>
                    </a:p>
                  </a:txBody>
                  <a:tcPr marT="0" marB="0"/>
                </a:tc>
                <a:extLst>
                  <a:ext uri="{0D108BD9-81ED-4DB2-BD59-A6C34878D82A}">
                    <a16:rowId xmlns:a16="http://schemas.microsoft.com/office/drawing/2014/main" val="3252272129"/>
                  </a:ext>
                </a:extLst>
              </a:tr>
              <a:tr h="204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dk1"/>
                          </a:solidFill>
                          <a:latin typeface="+mn-lt"/>
                          <a:ea typeface="+mn-ea"/>
                          <a:cs typeface="+mn-cs"/>
                        </a:rPr>
                        <a:t>LSM ≥12 kPa</a:t>
                      </a:r>
                    </a:p>
                  </a:txBody>
                  <a:tcPr marT="0" marB="0"/>
                </a:tc>
                <a:tc>
                  <a:txBody>
                    <a:bodyPr/>
                    <a:lstStyle/>
                    <a:p>
                      <a:r>
                        <a:rPr lang="de-DE" sz="1200"/>
                        <a:t>2,2 %</a:t>
                      </a:r>
                    </a:p>
                  </a:txBody>
                  <a:tcPr marT="0" marB="0"/>
                </a:tc>
                <a:extLst>
                  <a:ext uri="{0D108BD9-81ED-4DB2-BD59-A6C34878D82A}">
                    <a16:rowId xmlns:a16="http://schemas.microsoft.com/office/drawing/2014/main" val="249576779"/>
                  </a:ext>
                </a:extLst>
              </a:tr>
              <a:tr h="204852">
                <a:tc>
                  <a:txBody>
                    <a:bodyPr/>
                    <a:lstStyle/>
                    <a:p>
                      <a:r>
                        <a:rPr lang="de-DE" sz="1200" kern="1200">
                          <a:solidFill>
                            <a:schemeClr val="tx1"/>
                          </a:solidFill>
                          <a:latin typeface="+mn-lt"/>
                          <a:ea typeface="+mn-ea"/>
                          <a:cs typeface="+mn-cs"/>
                        </a:rPr>
                        <a:t>MASH mit signifikanter Fibrose</a:t>
                      </a:r>
                    </a:p>
                  </a:txBody>
                  <a:tcPr marT="0" marB="0"/>
                </a:tc>
                <a:tc>
                  <a:txBody>
                    <a:bodyPr/>
                    <a:lstStyle/>
                    <a:p>
                      <a:r>
                        <a:rPr lang="de-DE" sz="1200"/>
                        <a:t>6,8 %</a:t>
                      </a:r>
                    </a:p>
                  </a:txBody>
                  <a:tcPr marT="0" marB="0"/>
                </a:tc>
                <a:extLst>
                  <a:ext uri="{0D108BD9-81ED-4DB2-BD59-A6C34878D82A}">
                    <a16:rowId xmlns:a16="http://schemas.microsoft.com/office/drawing/2014/main" val="3760138390"/>
                  </a:ext>
                </a:extLst>
              </a:tr>
              <a:tr h="256845">
                <a:tc>
                  <a:txBody>
                    <a:bodyPr/>
                    <a:lstStyle/>
                    <a:p>
                      <a:r>
                        <a:rPr lang="de-DE" sz="1200" kern="1200">
                          <a:solidFill>
                            <a:schemeClr val="dk1"/>
                          </a:solidFill>
                          <a:latin typeface="+mn-lt"/>
                          <a:ea typeface="+mn-ea"/>
                          <a:cs typeface="+mn-cs"/>
                        </a:rPr>
                        <a:t>Fortgeschrittene Fibrose</a:t>
                      </a:r>
                    </a:p>
                  </a:txBody>
                  <a:tcPr marT="0" marB="0"/>
                </a:tc>
                <a:tc>
                  <a:txBody>
                    <a:bodyPr/>
                    <a:lstStyle/>
                    <a:p>
                      <a:r>
                        <a:rPr lang="de-DE" sz="1200"/>
                        <a:t>4,3 %</a:t>
                      </a:r>
                    </a:p>
                  </a:txBody>
                  <a:tcPr marT="0" marB="0"/>
                </a:tc>
                <a:extLst>
                  <a:ext uri="{0D108BD9-81ED-4DB2-BD59-A6C34878D82A}">
                    <a16:rowId xmlns:a16="http://schemas.microsoft.com/office/drawing/2014/main" val="82597858"/>
                  </a:ext>
                </a:extLst>
              </a:tr>
              <a:tr h="204852">
                <a:tc>
                  <a:txBody>
                    <a:bodyPr/>
                    <a:lstStyle/>
                    <a:p>
                      <a:r>
                        <a:rPr lang="de-DE" sz="1200" kern="1200">
                          <a:solidFill>
                            <a:schemeClr val="dk1"/>
                          </a:solidFill>
                          <a:latin typeface="+mn-lt"/>
                          <a:ea typeface="+mn-ea"/>
                          <a:cs typeface="+mn-cs"/>
                        </a:rPr>
                        <a:t>Zirrhose</a:t>
                      </a:r>
                    </a:p>
                  </a:txBody>
                  <a:tcPr marT="0" marB="0"/>
                </a:tc>
                <a:tc>
                  <a:txBody>
                    <a:bodyPr/>
                    <a:lstStyle/>
                    <a:p>
                      <a:r>
                        <a:rPr lang="de-DE" sz="1200"/>
                        <a:t>0,6 %</a:t>
                      </a:r>
                    </a:p>
                  </a:txBody>
                  <a:tcPr marT="0" marB="0"/>
                </a:tc>
                <a:extLst>
                  <a:ext uri="{0D108BD9-81ED-4DB2-BD59-A6C34878D82A}">
                    <a16:rowId xmlns:a16="http://schemas.microsoft.com/office/drawing/2014/main" val="1014397512"/>
                  </a:ext>
                </a:extLst>
              </a:tr>
            </a:tbl>
          </a:graphicData>
        </a:graphic>
      </p:graphicFrame>
      <p:sp>
        <p:nvSpPr>
          <p:cNvPr id="9" name="Textfeld 8">
            <a:extLst>
              <a:ext uri="{FF2B5EF4-FFF2-40B4-BE49-F238E27FC236}">
                <a16:creationId xmlns:a16="http://schemas.microsoft.com/office/drawing/2014/main" id="{8F1E7592-DB5D-D12F-8EEC-7C467D2F34F1}"/>
              </a:ext>
            </a:extLst>
          </p:cNvPr>
          <p:cNvSpPr txBox="1"/>
          <p:nvPr/>
        </p:nvSpPr>
        <p:spPr>
          <a:xfrm>
            <a:off x="777454" y="1578332"/>
            <a:ext cx="783869" cy="240259"/>
          </a:xfrm>
          <a:prstGeom prst="rect">
            <a:avLst/>
          </a:prstGeom>
          <a:noFill/>
        </p:spPr>
        <p:txBody>
          <a:bodyPr wrap="none" lIns="0" tIns="0" rIns="0" bIns="0" rtlCol="0">
            <a:spAutoFit/>
          </a:bodyPr>
          <a:lstStyle/>
          <a:p>
            <a:pPr algn="l">
              <a:lnSpc>
                <a:spcPct val="120000"/>
              </a:lnSpc>
            </a:pPr>
            <a:r>
              <a:rPr lang="de-DE" sz="1400">
                <a:solidFill>
                  <a:schemeClr val="tx2"/>
                </a:solidFill>
              </a:rPr>
              <a:t>n=11.404</a:t>
            </a:r>
          </a:p>
        </p:txBody>
      </p:sp>
      <p:sp>
        <p:nvSpPr>
          <p:cNvPr id="11" name="Textfeld 10">
            <a:extLst>
              <a:ext uri="{FF2B5EF4-FFF2-40B4-BE49-F238E27FC236}">
                <a16:creationId xmlns:a16="http://schemas.microsoft.com/office/drawing/2014/main" id="{1CC69B66-050F-D30D-C34D-17390F807F04}"/>
              </a:ext>
            </a:extLst>
          </p:cNvPr>
          <p:cNvSpPr txBox="1"/>
          <p:nvPr/>
        </p:nvSpPr>
        <p:spPr>
          <a:xfrm>
            <a:off x="1847946" y="1613260"/>
            <a:ext cx="1942840" cy="430887"/>
          </a:xfrm>
          <a:prstGeom prst="rect">
            <a:avLst/>
          </a:prstGeom>
          <a:noFill/>
        </p:spPr>
        <p:txBody>
          <a:bodyPr wrap="none" lIns="0" tIns="0" rIns="0" bIns="0" rtlCol="0">
            <a:spAutoFit/>
          </a:bodyPr>
          <a:lstStyle/>
          <a:p>
            <a:pPr algn="l"/>
            <a:r>
              <a:rPr lang="de-DE" sz="1400">
                <a:solidFill>
                  <a:schemeClr val="tx2"/>
                </a:solidFill>
              </a:rPr>
              <a:t>44 % Rotterdam-Studie</a:t>
            </a:r>
          </a:p>
          <a:p>
            <a:pPr algn="l"/>
            <a:r>
              <a:rPr lang="de-DE" sz="1400">
                <a:solidFill>
                  <a:schemeClr val="tx2"/>
                </a:solidFill>
              </a:rPr>
              <a:t>56 % NHANES</a:t>
            </a:r>
          </a:p>
        </p:txBody>
      </p:sp>
      <p:grpSp>
        <p:nvGrpSpPr>
          <p:cNvPr id="3" name="Gruppieren 2">
            <a:extLst>
              <a:ext uri="{FF2B5EF4-FFF2-40B4-BE49-F238E27FC236}">
                <a16:creationId xmlns:a16="http://schemas.microsoft.com/office/drawing/2014/main" id="{194C2081-3CF3-7DDE-246A-113F849B2802}"/>
              </a:ext>
            </a:extLst>
          </p:cNvPr>
          <p:cNvGrpSpPr/>
          <p:nvPr/>
        </p:nvGrpSpPr>
        <p:grpSpPr>
          <a:xfrm>
            <a:off x="4225091" y="1705296"/>
            <a:ext cx="7099634" cy="3825735"/>
            <a:chOff x="1727981" y="1542012"/>
            <a:chExt cx="7427711" cy="4002472"/>
          </a:xfrm>
        </p:grpSpPr>
        <p:grpSp>
          <p:nvGrpSpPr>
            <p:cNvPr id="6" name="Gruppieren 5">
              <a:extLst>
                <a:ext uri="{FF2B5EF4-FFF2-40B4-BE49-F238E27FC236}">
                  <a16:creationId xmlns:a16="http://schemas.microsoft.com/office/drawing/2014/main" id="{30214F38-4B4D-7850-1DB9-2553893E7AD5}"/>
                </a:ext>
              </a:extLst>
            </p:cNvPr>
            <p:cNvGrpSpPr/>
            <p:nvPr/>
          </p:nvGrpSpPr>
          <p:grpSpPr>
            <a:xfrm>
              <a:off x="2355149" y="2049225"/>
              <a:ext cx="6764275" cy="2386901"/>
              <a:chOff x="1466149" y="1352550"/>
              <a:chExt cx="6764275" cy="2386901"/>
            </a:xfrm>
          </p:grpSpPr>
          <p:cxnSp>
            <p:nvCxnSpPr>
              <p:cNvPr id="88" name="Gerader Verbinder 87">
                <a:extLst>
                  <a:ext uri="{FF2B5EF4-FFF2-40B4-BE49-F238E27FC236}">
                    <a16:creationId xmlns:a16="http://schemas.microsoft.com/office/drawing/2014/main" id="{BFAEC3BE-B296-2811-CA75-D50A1F0A3C29}"/>
                  </a:ext>
                </a:extLst>
              </p:cNvPr>
              <p:cNvCxnSpPr>
                <a:cxnSpLocks/>
              </p:cNvCxnSpPr>
              <p:nvPr/>
            </p:nvCxnSpPr>
            <p:spPr>
              <a:xfrm>
                <a:off x="2870323" y="13525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B45A4DA6-658B-2513-D8BA-5EBE05D28327}"/>
                  </a:ext>
                </a:extLst>
              </p:cNvPr>
              <p:cNvCxnSpPr>
                <a:cxnSpLocks/>
              </p:cNvCxnSpPr>
              <p:nvPr/>
            </p:nvCxnSpPr>
            <p:spPr>
              <a:xfrm>
                <a:off x="4266319" y="13525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476B0F10-7A99-9336-4D9E-B57DF0449B5B}"/>
                  </a:ext>
                </a:extLst>
              </p:cNvPr>
              <p:cNvCxnSpPr>
                <a:cxnSpLocks/>
              </p:cNvCxnSpPr>
              <p:nvPr/>
            </p:nvCxnSpPr>
            <p:spPr>
              <a:xfrm>
                <a:off x="5662077" y="13525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9665E02C-A9DF-7EE3-8F9C-9F43D36C84BF}"/>
                  </a:ext>
                </a:extLst>
              </p:cNvPr>
              <p:cNvCxnSpPr>
                <a:cxnSpLocks/>
              </p:cNvCxnSpPr>
              <p:nvPr/>
            </p:nvCxnSpPr>
            <p:spPr>
              <a:xfrm>
                <a:off x="7048084" y="13525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9DD21AE3-7F63-AD4A-63C5-DBBB1DD5235D}"/>
                  </a:ext>
                </a:extLst>
              </p:cNvPr>
              <p:cNvCxnSpPr>
                <a:cxnSpLocks/>
              </p:cNvCxnSpPr>
              <p:nvPr/>
            </p:nvCxnSpPr>
            <p:spPr>
              <a:xfrm>
                <a:off x="1472138" y="1352550"/>
                <a:ext cx="1182340" cy="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3" name="Gerader Verbinder 92">
                <a:extLst>
                  <a:ext uri="{FF2B5EF4-FFF2-40B4-BE49-F238E27FC236}">
                    <a16:creationId xmlns:a16="http://schemas.microsoft.com/office/drawing/2014/main" id="{CC034FD5-21D7-6FF1-CE82-623046BAB49A}"/>
                  </a:ext>
                </a:extLst>
              </p:cNvPr>
              <p:cNvCxnSpPr>
                <a:cxnSpLocks/>
              </p:cNvCxnSpPr>
              <p:nvPr/>
            </p:nvCxnSpPr>
            <p:spPr>
              <a:xfrm>
                <a:off x="2864334" y="19707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C8FDC242-AD8B-8FF9-D7FD-713D758E2A87}"/>
                  </a:ext>
                </a:extLst>
              </p:cNvPr>
              <p:cNvCxnSpPr>
                <a:cxnSpLocks/>
              </p:cNvCxnSpPr>
              <p:nvPr/>
            </p:nvCxnSpPr>
            <p:spPr>
              <a:xfrm>
                <a:off x="4260330" y="19707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707A4B9F-DAEC-1116-FF3B-E948AA8A566A}"/>
                  </a:ext>
                </a:extLst>
              </p:cNvPr>
              <p:cNvCxnSpPr>
                <a:cxnSpLocks/>
              </p:cNvCxnSpPr>
              <p:nvPr/>
            </p:nvCxnSpPr>
            <p:spPr>
              <a:xfrm>
                <a:off x="5656088" y="19707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C67BFF2-1EA5-F5A8-EDED-36724F9F5EF5}"/>
                  </a:ext>
                </a:extLst>
              </p:cNvPr>
              <p:cNvCxnSpPr>
                <a:cxnSpLocks/>
              </p:cNvCxnSpPr>
              <p:nvPr/>
            </p:nvCxnSpPr>
            <p:spPr>
              <a:xfrm>
                <a:off x="7042095" y="1970750"/>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BFEB4BC1-E7CE-D043-C4F8-6E51542F7877}"/>
                  </a:ext>
                </a:extLst>
              </p:cNvPr>
              <p:cNvCxnSpPr>
                <a:cxnSpLocks/>
              </p:cNvCxnSpPr>
              <p:nvPr/>
            </p:nvCxnSpPr>
            <p:spPr>
              <a:xfrm>
                <a:off x="1466149" y="1970750"/>
                <a:ext cx="1182340" cy="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8" name="Gerader Verbinder 97">
                <a:extLst>
                  <a:ext uri="{FF2B5EF4-FFF2-40B4-BE49-F238E27FC236}">
                    <a16:creationId xmlns:a16="http://schemas.microsoft.com/office/drawing/2014/main" id="{981AEAAD-C9F0-1AB5-9A4A-00E8FED495F9}"/>
                  </a:ext>
                </a:extLst>
              </p:cNvPr>
              <p:cNvCxnSpPr>
                <a:cxnSpLocks/>
              </p:cNvCxnSpPr>
              <p:nvPr/>
            </p:nvCxnSpPr>
            <p:spPr>
              <a:xfrm>
                <a:off x="2864334" y="2560317"/>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9A9FA142-8BD0-063C-8CF7-F00DC9B6B1B4}"/>
                  </a:ext>
                </a:extLst>
              </p:cNvPr>
              <p:cNvCxnSpPr>
                <a:cxnSpLocks/>
              </p:cNvCxnSpPr>
              <p:nvPr/>
            </p:nvCxnSpPr>
            <p:spPr>
              <a:xfrm>
                <a:off x="4260330" y="2560317"/>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9F3E1446-A4D2-EC42-2D16-F5BF25D88A07}"/>
                  </a:ext>
                </a:extLst>
              </p:cNvPr>
              <p:cNvCxnSpPr>
                <a:cxnSpLocks/>
              </p:cNvCxnSpPr>
              <p:nvPr/>
            </p:nvCxnSpPr>
            <p:spPr>
              <a:xfrm>
                <a:off x="5656088" y="2560317"/>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487A1B3C-0DC8-B716-FDDF-08347277210B}"/>
                  </a:ext>
                </a:extLst>
              </p:cNvPr>
              <p:cNvCxnSpPr>
                <a:cxnSpLocks/>
              </p:cNvCxnSpPr>
              <p:nvPr/>
            </p:nvCxnSpPr>
            <p:spPr>
              <a:xfrm>
                <a:off x="7042095" y="2560317"/>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5FDF2C4D-F42E-1472-8DD5-C7CC8BD2C9AC}"/>
                  </a:ext>
                </a:extLst>
              </p:cNvPr>
              <p:cNvCxnSpPr>
                <a:cxnSpLocks/>
              </p:cNvCxnSpPr>
              <p:nvPr/>
            </p:nvCxnSpPr>
            <p:spPr>
              <a:xfrm>
                <a:off x="1466149" y="2560317"/>
                <a:ext cx="1182340" cy="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3" name="Gerader Verbinder 102">
                <a:extLst>
                  <a:ext uri="{FF2B5EF4-FFF2-40B4-BE49-F238E27FC236}">
                    <a16:creationId xmlns:a16="http://schemas.microsoft.com/office/drawing/2014/main" id="{F56F3878-A91A-CE48-35E4-0BCBD5B1D6E6}"/>
                  </a:ext>
                </a:extLst>
              </p:cNvPr>
              <p:cNvCxnSpPr>
                <a:cxnSpLocks/>
              </p:cNvCxnSpPr>
              <p:nvPr/>
            </p:nvCxnSpPr>
            <p:spPr>
              <a:xfrm>
                <a:off x="2864334" y="3149884"/>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DA8C3F0F-A1BF-555A-881C-B19330254984}"/>
                  </a:ext>
                </a:extLst>
              </p:cNvPr>
              <p:cNvCxnSpPr>
                <a:cxnSpLocks/>
              </p:cNvCxnSpPr>
              <p:nvPr/>
            </p:nvCxnSpPr>
            <p:spPr>
              <a:xfrm>
                <a:off x="4260330" y="3149884"/>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1ADE335A-A7E3-F7BC-C243-89128F12D5B9}"/>
                  </a:ext>
                </a:extLst>
              </p:cNvPr>
              <p:cNvCxnSpPr>
                <a:cxnSpLocks/>
              </p:cNvCxnSpPr>
              <p:nvPr/>
            </p:nvCxnSpPr>
            <p:spPr>
              <a:xfrm>
                <a:off x="5656088" y="3149884"/>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E7E53A25-115F-23D4-A84A-162E6C362250}"/>
                  </a:ext>
                </a:extLst>
              </p:cNvPr>
              <p:cNvCxnSpPr>
                <a:cxnSpLocks/>
              </p:cNvCxnSpPr>
              <p:nvPr/>
            </p:nvCxnSpPr>
            <p:spPr>
              <a:xfrm>
                <a:off x="7042095" y="3149884"/>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EA195EFB-DDBE-F88E-803D-7E90D30E6066}"/>
                  </a:ext>
                </a:extLst>
              </p:cNvPr>
              <p:cNvCxnSpPr>
                <a:cxnSpLocks/>
              </p:cNvCxnSpPr>
              <p:nvPr/>
            </p:nvCxnSpPr>
            <p:spPr>
              <a:xfrm>
                <a:off x="1466149" y="3149884"/>
                <a:ext cx="1182340" cy="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8" name="Gerader Verbinder 107">
                <a:extLst>
                  <a:ext uri="{FF2B5EF4-FFF2-40B4-BE49-F238E27FC236}">
                    <a16:creationId xmlns:a16="http://schemas.microsoft.com/office/drawing/2014/main" id="{FF0A108B-9F1A-3C2D-6745-550398242A77}"/>
                  </a:ext>
                </a:extLst>
              </p:cNvPr>
              <p:cNvCxnSpPr>
                <a:cxnSpLocks/>
              </p:cNvCxnSpPr>
              <p:nvPr/>
            </p:nvCxnSpPr>
            <p:spPr>
              <a:xfrm>
                <a:off x="2864334" y="3739451"/>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5A9BCACB-0997-C92A-0B2A-761A0F491309}"/>
                  </a:ext>
                </a:extLst>
              </p:cNvPr>
              <p:cNvCxnSpPr>
                <a:cxnSpLocks/>
              </p:cNvCxnSpPr>
              <p:nvPr/>
            </p:nvCxnSpPr>
            <p:spPr>
              <a:xfrm>
                <a:off x="4260330" y="3739451"/>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538E6870-5B6D-D8A2-2A0F-8B918FCB97A2}"/>
                  </a:ext>
                </a:extLst>
              </p:cNvPr>
              <p:cNvCxnSpPr>
                <a:cxnSpLocks/>
              </p:cNvCxnSpPr>
              <p:nvPr/>
            </p:nvCxnSpPr>
            <p:spPr>
              <a:xfrm>
                <a:off x="5656088" y="3739451"/>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49B9F620-6BA3-9FA5-46DC-634510BDF270}"/>
                  </a:ext>
                </a:extLst>
              </p:cNvPr>
              <p:cNvCxnSpPr>
                <a:cxnSpLocks/>
              </p:cNvCxnSpPr>
              <p:nvPr/>
            </p:nvCxnSpPr>
            <p:spPr>
              <a:xfrm>
                <a:off x="7042095" y="3739451"/>
                <a:ext cx="1182340"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8716D2BB-521C-8819-4787-BE04C16532EB}"/>
                  </a:ext>
                </a:extLst>
              </p:cNvPr>
              <p:cNvCxnSpPr>
                <a:cxnSpLocks/>
              </p:cNvCxnSpPr>
              <p:nvPr/>
            </p:nvCxnSpPr>
            <p:spPr>
              <a:xfrm>
                <a:off x="1466149" y="3739451"/>
                <a:ext cx="1182340" cy="0"/>
              </a:xfrm>
              <a:prstGeom prst="line">
                <a:avLst/>
              </a:prstGeom>
              <a:ln>
                <a:solidFill>
                  <a:schemeClr val="accent6">
                    <a:lumMod val="60000"/>
                    <a:lumOff val="40000"/>
                  </a:schemeClr>
                </a:solidFill>
              </a:ln>
            </p:spPr>
            <p:style>
              <a:lnRef idx="1">
                <a:schemeClr val="dk1"/>
              </a:lnRef>
              <a:fillRef idx="0">
                <a:schemeClr val="dk1"/>
              </a:fillRef>
              <a:effectRef idx="0">
                <a:schemeClr val="dk1"/>
              </a:effectRef>
              <a:fontRef idx="minor">
                <a:schemeClr val="tx1"/>
              </a:fontRef>
            </p:style>
          </p:cxnSp>
        </p:grpSp>
        <p:grpSp>
          <p:nvGrpSpPr>
            <p:cNvPr id="7" name="Gruppieren 6">
              <a:extLst>
                <a:ext uri="{FF2B5EF4-FFF2-40B4-BE49-F238E27FC236}">
                  <a16:creationId xmlns:a16="http://schemas.microsoft.com/office/drawing/2014/main" id="{792904FD-0A91-1D8F-F78A-F7B6E05D0B16}"/>
                </a:ext>
              </a:extLst>
            </p:cNvPr>
            <p:cNvGrpSpPr/>
            <p:nvPr/>
          </p:nvGrpSpPr>
          <p:grpSpPr>
            <a:xfrm rot="16200000">
              <a:off x="4249154" y="637946"/>
              <a:ext cx="3016216" cy="6796860"/>
              <a:chOff x="141560" y="1144503"/>
              <a:chExt cx="4420914" cy="10090848"/>
            </a:xfrm>
          </p:grpSpPr>
          <p:sp>
            <p:nvSpPr>
              <p:cNvPr id="28" name="Rechteck 27">
                <a:extLst>
                  <a:ext uri="{FF2B5EF4-FFF2-40B4-BE49-F238E27FC236}">
                    <a16:creationId xmlns:a16="http://schemas.microsoft.com/office/drawing/2014/main" id="{A1B77324-DFE8-252B-9C66-4870B200B701}"/>
                  </a:ext>
                </a:extLst>
              </p:cNvPr>
              <p:cNvSpPr/>
              <p:nvPr/>
            </p:nvSpPr>
            <p:spPr>
              <a:xfrm>
                <a:off x="1028700" y="1192061"/>
                <a:ext cx="2428875" cy="141439"/>
              </a:xfrm>
              <a:prstGeom prst="rect">
                <a:avLst/>
              </a:prstGeom>
              <a:solidFill>
                <a:srgbClr val="001965"/>
              </a:solidFill>
              <a:ln w="9525" cap="flat">
                <a:noFill/>
                <a:prstDash val="solid"/>
                <a:miter/>
              </a:ln>
            </p:spPr>
            <p:txBody>
              <a:bodyPr rtlCol="0" anchor="ctr"/>
              <a:lstStyle/>
              <a:p>
                <a:pPr algn="l"/>
                <a:endParaRPr lang="de-DE"/>
              </a:p>
            </p:txBody>
          </p:sp>
          <p:sp>
            <p:nvSpPr>
              <p:cNvPr id="29" name="Rechteck 28">
                <a:extLst>
                  <a:ext uri="{FF2B5EF4-FFF2-40B4-BE49-F238E27FC236}">
                    <a16:creationId xmlns:a16="http://schemas.microsoft.com/office/drawing/2014/main" id="{23F17493-7E38-7AAC-BFE2-9D19ACC4CEC6}"/>
                  </a:ext>
                </a:extLst>
              </p:cNvPr>
              <p:cNvSpPr/>
              <p:nvPr/>
            </p:nvSpPr>
            <p:spPr>
              <a:xfrm>
                <a:off x="1028700" y="1363511"/>
                <a:ext cx="1928813" cy="141439"/>
              </a:xfrm>
              <a:prstGeom prst="rect">
                <a:avLst/>
              </a:prstGeom>
              <a:solidFill>
                <a:srgbClr val="3B97DE"/>
              </a:solidFill>
              <a:ln w="9525" cap="flat">
                <a:noFill/>
                <a:prstDash val="solid"/>
                <a:miter/>
              </a:ln>
            </p:spPr>
            <p:txBody>
              <a:bodyPr rtlCol="0" anchor="ctr"/>
              <a:lstStyle/>
              <a:p>
                <a:pPr algn="l"/>
                <a:endParaRPr lang="de-DE"/>
              </a:p>
            </p:txBody>
          </p:sp>
          <p:sp>
            <p:nvSpPr>
              <p:cNvPr id="30" name="Rechteck 29">
                <a:extLst>
                  <a:ext uri="{FF2B5EF4-FFF2-40B4-BE49-F238E27FC236}">
                    <a16:creationId xmlns:a16="http://schemas.microsoft.com/office/drawing/2014/main" id="{B3EE3FFF-D7DD-3FFF-29E1-802120A46926}"/>
                  </a:ext>
                </a:extLst>
              </p:cNvPr>
              <p:cNvSpPr/>
              <p:nvPr/>
            </p:nvSpPr>
            <p:spPr>
              <a:xfrm>
                <a:off x="1028700" y="1534961"/>
                <a:ext cx="1800225" cy="141439"/>
              </a:xfrm>
              <a:prstGeom prst="rect">
                <a:avLst/>
              </a:prstGeom>
              <a:solidFill>
                <a:srgbClr val="005AD2"/>
              </a:solidFill>
              <a:ln w="9525" cap="flat">
                <a:noFill/>
                <a:prstDash val="solid"/>
                <a:miter/>
              </a:ln>
            </p:spPr>
            <p:txBody>
              <a:bodyPr rtlCol="0" anchor="ctr"/>
              <a:lstStyle/>
              <a:p>
                <a:pPr algn="l"/>
                <a:endParaRPr lang="de-DE"/>
              </a:p>
            </p:txBody>
          </p:sp>
          <p:sp>
            <p:nvSpPr>
              <p:cNvPr id="31" name="Rechteck 30">
                <a:extLst>
                  <a:ext uri="{FF2B5EF4-FFF2-40B4-BE49-F238E27FC236}">
                    <a16:creationId xmlns:a16="http://schemas.microsoft.com/office/drawing/2014/main" id="{A683AEBF-B11B-0DD6-1298-F2F850AE47CE}"/>
                  </a:ext>
                </a:extLst>
              </p:cNvPr>
              <p:cNvSpPr/>
              <p:nvPr/>
            </p:nvSpPr>
            <p:spPr>
              <a:xfrm>
                <a:off x="1028700" y="1706411"/>
                <a:ext cx="1733550" cy="141439"/>
              </a:xfrm>
              <a:prstGeom prst="rect">
                <a:avLst/>
              </a:prstGeom>
              <a:solidFill>
                <a:srgbClr val="EEA7BF"/>
              </a:solidFill>
              <a:ln w="9525" cap="flat">
                <a:noFill/>
                <a:prstDash val="solid"/>
                <a:miter/>
              </a:ln>
            </p:spPr>
            <p:txBody>
              <a:bodyPr rtlCol="0" anchor="ctr"/>
              <a:lstStyle/>
              <a:p>
                <a:pPr algn="l"/>
                <a:endParaRPr lang="de-DE"/>
              </a:p>
            </p:txBody>
          </p:sp>
          <p:sp>
            <p:nvSpPr>
              <p:cNvPr id="32" name="Rechteck 31">
                <a:extLst>
                  <a:ext uri="{FF2B5EF4-FFF2-40B4-BE49-F238E27FC236}">
                    <a16:creationId xmlns:a16="http://schemas.microsoft.com/office/drawing/2014/main" id="{50DB0A7C-6A7B-6B8A-83B9-36FCC980D10C}"/>
                  </a:ext>
                </a:extLst>
              </p:cNvPr>
              <p:cNvSpPr/>
              <p:nvPr/>
            </p:nvSpPr>
            <p:spPr>
              <a:xfrm>
                <a:off x="1028700" y="1877861"/>
                <a:ext cx="1738313" cy="141439"/>
              </a:xfrm>
              <a:prstGeom prst="rect">
                <a:avLst/>
              </a:prstGeom>
              <a:solidFill>
                <a:srgbClr val="2A918B"/>
              </a:solidFill>
              <a:ln w="9525" cap="flat">
                <a:noFill/>
                <a:prstDash val="solid"/>
                <a:miter/>
              </a:ln>
            </p:spPr>
            <p:txBody>
              <a:bodyPr rtlCol="0" anchor="ctr"/>
              <a:lstStyle/>
              <a:p>
                <a:pPr algn="l"/>
                <a:endParaRPr lang="de-DE"/>
              </a:p>
            </p:txBody>
          </p:sp>
          <p:sp>
            <p:nvSpPr>
              <p:cNvPr id="33" name="Rechteck 32">
                <a:extLst>
                  <a:ext uri="{FF2B5EF4-FFF2-40B4-BE49-F238E27FC236}">
                    <a16:creationId xmlns:a16="http://schemas.microsoft.com/office/drawing/2014/main" id="{66B0F568-AC2A-9278-9431-342135E2136C}"/>
                  </a:ext>
                </a:extLst>
              </p:cNvPr>
              <p:cNvSpPr/>
              <p:nvPr/>
            </p:nvSpPr>
            <p:spPr>
              <a:xfrm>
                <a:off x="1028700" y="2049311"/>
                <a:ext cx="1676400" cy="141439"/>
              </a:xfrm>
              <a:prstGeom prst="rect">
                <a:avLst/>
              </a:prstGeom>
              <a:solidFill>
                <a:srgbClr val="939AA7"/>
              </a:solidFill>
              <a:ln w="9525" cap="flat">
                <a:noFill/>
                <a:prstDash val="solid"/>
                <a:miter/>
              </a:ln>
            </p:spPr>
            <p:txBody>
              <a:bodyPr rtlCol="0" anchor="ctr"/>
              <a:lstStyle/>
              <a:p>
                <a:pPr algn="l"/>
                <a:endParaRPr lang="de-DE"/>
              </a:p>
            </p:txBody>
          </p:sp>
          <p:sp>
            <p:nvSpPr>
              <p:cNvPr id="34" name="Rechteck 33">
                <a:extLst>
                  <a:ext uri="{FF2B5EF4-FFF2-40B4-BE49-F238E27FC236}">
                    <a16:creationId xmlns:a16="http://schemas.microsoft.com/office/drawing/2014/main" id="{57088F31-5141-B91D-D1D6-48CC00FC71E2}"/>
                  </a:ext>
                </a:extLst>
              </p:cNvPr>
              <p:cNvSpPr/>
              <p:nvPr/>
            </p:nvSpPr>
            <p:spPr>
              <a:xfrm>
                <a:off x="1028700" y="2220761"/>
                <a:ext cx="1376363" cy="141439"/>
              </a:xfrm>
              <a:prstGeom prst="rect">
                <a:avLst/>
              </a:prstGeom>
              <a:solidFill>
                <a:schemeClr val="accent4">
                  <a:lumMod val="50000"/>
                </a:schemeClr>
              </a:solidFill>
              <a:ln w="9525" cap="flat">
                <a:noFill/>
                <a:prstDash val="solid"/>
                <a:miter/>
              </a:ln>
            </p:spPr>
            <p:txBody>
              <a:bodyPr rtlCol="0" anchor="ctr"/>
              <a:lstStyle/>
              <a:p>
                <a:pPr algn="l"/>
                <a:endParaRPr lang="de-DE"/>
              </a:p>
            </p:txBody>
          </p:sp>
          <p:sp>
            <p:nvSpPr>
              <p:cNvPr id="35" name="Rechteck 34">
                <a:extLst>
                  <a:ext uri="{FF2B5EF4-FFF2-40B4-BE49-F238E27FC236}">
                    <a16:creationId xmlns:a16="http://schemas.microsoft.com/office/drawing/2014/main" id="{A291E5D3-6AA2-840F-9F00-A9E1E6014885}"/>
                  </a:ext>
                </a:extLst>
              </p:cNvPr>
              <p:cNvSpPr/>
              <p:nvPr/>
            </p:nvSpPr>
            <p:spPr>
              <a:xfrm>
                <a:off x="1028700" y="2392211"/>
                <a:ext cx="1166813" cy="141439"/>
              </a:xfrm>
              <a:prstGeom prst="rect">
                <a:avLst/>
              </a:prstGeom>
              <a:solidFill>
                <a:schemeClr val="accent5">
                  <a:lumMod val="40000"/>
                  <a:lumOff val="60000"/>
                </a:schemeClr>
              </a:solidFill>
              <a:ln w="9525" cap="flat">
                <a:noFill/>
                <a:prstDash val="solid"/>
                <a:miter/>
              </a:ln>
            </p:spPr>
            <p:txBody>
              <a:bodyPr rtlCol="0" anchor="ctr"/>
              <a:lstStyle/>
              <a:p>
                <a:pPr algn="l"/>
                <a:endParaRPr lang="de-DE"/>
              </a:p>
            </p:txBody>
          </p:sp>
          <p:sp>
            <p:nvSpPr>
              <p:cNvPr id="36" name="Rechteck 35">
                <a:extLst>
                  <a:ext uri="{FF2B5EF4-FFF2-40B4-BE49-F238E27FC236}">
                    <a16:creationId xmlns:a16="http://schemas.microsoft.com/office/drawing/2014/main" id="{95ACFDD3-FB37-99AF-C5C6-DB465EDCE0AF}"/>
                  </a:ext>
                </a:extLst>
              </p:cNvPr>
              <p:cNvSpPr/>
              <p:nvPr/>
            </p:nvSpPr>
            <p:spPr>
              <a:xfrm>
                <a:off x="1028700" y="2563661"/>
                <a:ext cx="933450" cy="141439"/>
              </a:xfrm>
              <a:prstGeom prst="rect">
                <a:avLst/>
              </a:prstGeom>
              <a:solidFill>
                <a:schemeClr val="accent3">
                  <a:lumMod val="20000"/>
                  <a:lumOff val="80000"/>
                </a:schemeClr>
              </a:solidFill>
              <a:ln w="9525" cap="flat">
                <a:noFill/>
                <a:prstDash val="solid"/>
                <a:miter/>
              </a:ln>
            </p:spPr>
            <p:txBody>
              <a:bodyPr rtlCol="0" anchor="ctr"/>
              <a:lstStyle/>
              <a:p>
                <a:pPr algn="l"/>
                <a:endParaRPr lang="de-DE"/>
              </a:p>
            </p:txBody>
          </p:sp>
          <p:sp>
            <p:nvSpPr>
              <p:cNvPr id="37" name="Rechteck 36">
                <a:extLst>
                  <a:ext uri="{FF2B5EF4-FFF2-40B4-BE49-F238E27FC236}">
                    <a16:creationId xmlns:a16="http://schemas.microsoft.com/office/drawing/2014/main" id="{71961020-1E39-15EE-1433-356C0373647F}"/>
                  </a:ext>
                </a:extLst>
              </p:cNvPr>
              <p:cNvSpPr/>
              <p:nvPr/>
            </p:nvSpPr>
            <p:spPr>
              <a:xfrm>
                <a:off x="1028700" y="2735111"/>
                <a:ext cx="609600" cy="141439"/>
              </a:xfrm>
              <a:prstGeom prst="rect">
                <a:avLst/>
              </a:prstGeom>
              <a:solidFill>
                <a:schemeClr val="accent4">
                  <a:lumMod val="40000"/>
                  <a:lumOff val="60000"/>
                </a:schemeClr>
              </a:solidFill>
              <a:ln w="9525" cap="flat">
                <a:noFill/>
                <a:prstDash val="solid"/>
                <a:miter/>
              </a:ln>
            </p:spPr>
            <p:txBody>
              <a:bodyPr rtlCol="0" anchor="ctr"/>
              <a:lstStyle/>
              <a:p>
                <a:pPr algn="l"/>
                <a:endParaRPr lang="de-DE"/>
              </a:p>
            </p:txBody>
          </p:sp>
          <p:sp>
            <p:nvSpPr>
              <p:cNvPr id="38" name="Rechteck 37">
                <a:extLst>
                  <a:ext uri="{FF2B5EF4-FFF2-40B4-BE49-F238E27FC236}">
                    <a16:creationId xmlns:a16="http://schemas.microsoft.com/office/drawing/2014/main" id="{375903FE-9B99-7DB3-BEE2-D30AD1C7810E}"/>
                  </a:ext>
                </a:extLst>
              </p:cNvPr>
              <p:cNvSpPr/>
              <p:nvPr/>
            </p:nvSpPr>
            <p:spPr>
              <a:xfrm>
                <a:off x="1028699" y="3260423"/>
                <a:ext cx="3057525" cy="141439"/>
              </a:xfrm>
              <a:prstGeom prst="rect">
                <a:avLst/>
              </a:prstGeom>
              <a:solidFill>
                <a:srgbClr val="001965"/>
              </a:solidFill>
              <a:ln w="9525" cap="flat">
                <a:noFill/>
                <a:prstDash val="solid"/>
                <a:miter/>
              </a:ln>
            </p:spPr>
            <p:txBody>
              <a:bodyPr rtlCol="0" anchor="ctr"/>
              <a:lstStyle/>
              <a:p>
                <a:pPr algn="l"/>
                <a:endParaRPr lang="de-DE"/>
              </a:p>
            </p:txBody>
          </p:sp>
          <p:sp>
            <p:nvSpPr>
              <p:cNvPr id="39" name="Rechteck 38">
                <a:extLst>
                  <a:ext uri="{FF2B5EF4-FFF2-40B4-BE49-F238E27FC236}">
                    <a16:creationId xmlns:a16="http://schemas.microsoft.com/office/drawing/2014/main" id="{86DDB00B-ADCF-AE3E-65F3-2DE66B540900}"/>
                  </a:ext>
                </a:extLst>
              </p:cNvPr>
              <p:cNvSpPr/>
              <p:nvPr/>
            </p:nvSpPr>
            <p:spPr>
              <a:xfrm>
                <a:off x="1028700" y="3431873"/>
                <a:ext cx="2400300" cy="141439"/>
              </a:xfrm>
              <a:prstGeom prst="rect">
                <a:avLst/>
              </a:prstGeom>
              <a:solidFill>
                <a:srgbClr val="3B97DE"/>
              </a:solidFill>
              <a:ln w="9525" cap="flat">
                <a:noFill/>
                <a:prstDash val="solid"/>
                <a:miter/>
              </a:ln>
            </p:spPr>
            <p:txBody>
              <a:bodyPr rtlCol="0" anchor="ctr"/>
              <a:lstStyle/>
              <a:p>
                <a:pPr algn="l"/>
                <a:endParaRPr lang="de-DE"/>
              </a:p>
            </p:txBody>
          </p:sp>
          <p:sp>
            <p:nvSpPr>
              <p:cNvPr id="40" name="Rechteck 39">
                <a:extLst>
                  <a:ext uri="{FF2B5EF4-FFF2-40B4-BE49-F238E27FC236}">
                    <a16:creationId xmlns:a16="http://schemas.microsoft.com/office/drawing/2014/main" id="{01745AFE-AC7A-DEA0-CADF-6F9039F6F055}"/>
                  </a:ext>
                </a:extLst>
              </p:cNvPr>
              <p:cNvSpPr/>
              <p:nvPr/>
            </p:nvSpPr>
            <p:spPr>
              <a:xfrm>
                <a:off x="1028700" y="3603323"/>
                <a:ext cx="2219325" cy="141439"/>
              </a:xfrm>
              <a:prstGeom prst="rect">
                <a:avLst/>
              </a:prstGeom>
              <a:solidFill>
                <a:srgbClr val="005AD2"/>
              </a:solidFill>
              <a:ln w="9525" cap="flat">
                <a:noFill/>
                <a:prstDash val="solid"/>
                <a:miter/>
              </a:ln>
            </p:spPr>
            <p:txBody>
              <a:bodyPr rtlCol="0" anchor="ctr"/>
              <a:lstStyle/>
              <a:p>
                <a:pPr algn="l"/>
                <a:endParaRPr lang="de-DE"/>
              </a:p>
            </p:txBody>
          </p:sp>
          <p:sp>
            <p:nvSpPr>
              <p:cNvPr id="41" name="Rechteck 40">
                <a:extLst>
                  <a:ext uri="{FF2B5EF4-FFF2-40B4-BE49-F238E27FC236}">
                    <a16:creationId xmlns:a16="http://schemas.microsoft.com/office/drawing/2014/main" id="{47C29B91-46A4-C990-8F1A-12CAD86C2202}"/>
                  </a:ext>
                </a:extLst>
              </p:cNvPr>
              <p:cNvSpPr/>
              <p:nvPr/>
            </p:nvSpPr>
            <p:spPr>
              <a:xfrm>
                <a:off x="1028700" y="3774773"/>
                <a:ext cx="2171700" cy="141439"/>
              </a:xfrm>
              <a:prstGeom prst="rect">
                <a:avLst/>
              </a:prstGeom>
              <a:solidFill>
                <a:srgbClr val="939AA7"/>
              </a:solidFill>
              <a:ln w="9525" cap="flat">
                <a:noFill/>
                <a:prstDash val="solid"/>
                <a:miter/>
              </a:ln>
            </p:spPr>
            <p:txBody>
              <a:bodyPr rtlCol="0" anchor="ctr"/>
              <a:lstStyle/>
              <a:p>
                <a:pPr algn="l"/>
                <a:endParaRPr lang="de-DE"/>
              </a:p>
            </p:txBody>
          </p:sp>
          <p:sp>
            <p:nvSpPr>
              <p:cNvPr id="42" name="Rechteck 41">
                <a:extLst>
                  <a:ext uri="{FF2B5EF4-FFF2-40B4-BE49-F238E27FC236}">
                    <a16:creationId xmlns:a16="http://schemas.microsoft.com/office/drawing/2014/main" id="{06BE2827-5A9D-B104-FAF1-9F59BFD5A4B5}"/>
                  </a:ext>
                </a:extLst>
              </p:cNvPr>
              <p:cNvSpPr/>
              <p:nvPr/>
            </p:nvSpPr>
            <p:spPr>
              <a:xfrm>
                <a:off x="1028700" y="3946223"/>
                <a:ext cx="2147888" cy="141439"/>
              </a:xfrm>
              <a:prstGeom prst="rect">
                <a:avLst/>
              </a:prstGeom>
              <a:solidFill>
                <a:srgbClr val="2A918B"/>
              </a:solidFill>
              <a:ln w="9525" cap="flat">
                <a:noFill/>
                <a:prstDash val="solid"/>
                <a:miter/>
              </a:ln>
            </p:spPr>
            <p:txBody>
              <a:bodyPr rtlCol="0" anchor="ctr"/>
              <a:lstStyle/>
              <a:p>
                <a:pPr algn="l"/>
                <a:endParaRPr lang="de-DE"/>
              </a:p>
            </p:txBody>
          </p:sp>
          <p:sp>
            <p:nvSpPr>
              <p:cNvPr id="43" name="Rechteck 42">
                <a:extLst>
                  <a:ext uri="{FF2B5EF4-FFF2-40B4-BE49-F238E27FC236}">
                    <a16:creationId xmlns:a16="http://schemas.microsoft.com/office/drawing/2014/main" id="{4764FD43-D7AF-C8A0-1809-D74A818AA42C}"/>
                  </a:ext>
                </a:extLst>
              </p:cNvPr>
              <p:cNvSpPr/>
              <p:nvPr/>
            </p:nvSpPr>
            <p:spPr>
              <a:xfrm>
                <a:off x="1028700" y="4117673"/>
                <a:ext cx="2000250" cy="141439"/>
              </a:xfrm>
              <a:prstGeom prst="rect">
                <a:avLst/>
              </a:prstGeom>
              <a:solidFill>
                <a:srgbClr val="EEA7BF"/>
              </a:solidFill>
              <a:ln w="9525" cap="flat">
                <a:noFill/>
                <a:prstDash val="solid"/>
                <a:miter/>
              </a:ln>
            </p:spPr>
            <p:txBody>
              <a:bodyPr rtlCol="0" anchor="ctr"/>
              <a:lstStyle/>
              <a:p>
                <a:pPr algn="l"/>
                <a:endParaRPr lang="de-DE"/>
              </a:p>
            </p:txBody>
          </p:sp>
          <p:sp>
            <p:nvSpPr>
              <p:cNvPr id="44" name="Rechteck 43">
                <a:extLst>
                  <a:ext uri="{FF2B5EF4-FFF2-40B4-BE49-F238E27FC236}">
                    <a16:creationId xmlns:a16="http://schemas.microsoft.com/office/drawing/2014/main" id="{FBB7792B-1B92-0A84-A59E-077D59F21DED}"/>
                  </a:ext>
                </a:extLst>
              </p:cNvPr>
              <p:cNvSpPr/>
              <p:nvPr/>
            </p:nvSpPr>
            <p:spPr>
              <a:xfrm>
                <a:off x="1028700" y="4289123"/>
                <a:ext cx="1719263" cy="141439"/>
              </a:xfrm>
              <a:prstGeom prst="rect">
                <a:avLst/>
              </a:prstGeom>
              <a:solidFill>
                <a:schemeClr val="accent4">
                  <a:lumMod val="50000"/>
                </a:schemeClr>
              </a:solidFill>
              <a:ln w="9525" cap="flat">
                <a:noFill/>
                <a:prstDash val="solid"/>
                <a:miter/>
              </a:ln>
            </p:spPr>
            <p:txBody>
              <a:bodyPr rtlCol="0" anchor="ctr"/>
              <a:lstStyle/>
              <a:p>
                <a:pPr algn="l"/>
                <a:endParaRPr lang="de-DE"/>
              </a:p>
            </p:txBody>
          </p:sp>
          <p:sp>
            <p:nvSpPr>
              <p:cNvPr id="45" name="Rechteck 44">
                <a:extLst>
                  <a:ext uri="{FF2B5EF4-FFF2-40B4-BE49-F238E27FC236}">
                    <a16:creationId xmlns:a16="http://schemas.microsoft.com/office/drawing/2014/main" id="{0FD5B7D2-5062-5B28-C77F-3E6164B1C288}"/>
                  </a:ext>
                </a:extLst>
              </p:cNvPr>
              <p:cNvSpPr/>
              <p:nvPr/>
            </p:nvSpPr>
            <p:spPr>
              <a:xfrm>
                <a:off x="1028700" y="4460573"/>
                <a:ext cx="1514475" cy="141439"/>
              </a:xfrm>
              <a:prstGeom prst="rect">
                <a:avLst/>
              </a:prstGeom>
              <a:solidFill>
                <a:schemeClr val="accent5">
                  <a:lumMod val="40000"/>
                  <a:lumOff val="60000"/>
                </a:schemeClr>
              </a:solidFill>
              <a:ln w="9525" cap="flat">
                <a:noFill/>
                <a:prstDash val="solid"/>
                <a:miter/>
              </a:ln>
            </p:spPr>
            <p:txBody>
              <a:bodyPr rtlCol="0" anchor="ctr"/>
              <a:lstStyle/>
              <a:p>
                <a:pPr algn="l"/>
                <a:endParaRPr lang="de-DE"/>
              </a:p>
            </p:txBody>
          </p:sp>
          <p:sp>
            <p:nvSpPr>
              <p:cNvPr id="46" name="Rechteck 45">
                <a:extLst>
                  <a:ext uri="{FF2B5EF4-FFF2-40B4-BE49-F238E27FC236}">
                    <a16:creationId xmlns:a16="http://schemas.microsoft.com/office/drawing/2014/main" id="{74973521-60B7-B034-EC46-E4EB9337BC7A}"/>
                  </a:ext>
                </a:extLst>
              </p:cNvPr>
              <p:cNvSpPr/>
              <p:nvPr/>
            </p:nvSpPr>
            <p:spPr>
              <a:xfrm>
                <a:off x="1028700" y="4632023"/>
                <a:ext cx="1476375" cy="141439"/>
              </a:xfrm>
              <a:prstGeom prst="rect">
                <a:avLst/>
              </a:prstGeom>
              <a:solidFill>
                <a:schemeClr val="accent3">
                  <a:lumMod val="20000"/>
                  <a:lumOff val="80000"/>
                </a:schemeClr>
              </a:solidFill>
              <a:ln w="9525" cap="flat">
                <a:noFill/>
                <a:prstDash val="solid"/>
                <a:miter/>
              </a:ln>
            </p:spPr>
            <p:txBody>
              <a:bodyPr rtlCol="0" anchor="ctr"/>
              <a:lstStyle/>
              <a:p>
                <a:pPr algn="l"/>
                <a:endParaRPr lang="de-DE"/>
              </a:p>
            </p:txBody>
          </p:sp>
          <p:sp>
            <p:nvSpPr>
              <p:cNvPr id="47" name="Rechteck 46">
                <a:extLst>
                  <a:ext uri="{FF2B5EF4-FFF2-40B4-BE49-F238E27FC236}">
                    <a16:creationId xmlns:a16="http://schemas.microsoft.com/office/drawing/2014/main" id="{D81B2F02-C2F0-71D1-36B8-3330448A8EF4}"/>
                  </a:ext>
                </a:extLst>
              </p:cNvPr>
              <p:cNvSpPr/>
              <p:nvPr/>
            </p:nvSpPr>
            <p:spPr>
              <a:xfrm>
                <a:off x="1028700" y="4803473"/>
                <a:ext cx="985838" cy="141439"/>
              </a:xfrm>
              <a:prstGeom prst="rect">
                <a:avLst/>
              </a:prstGeom>
              <a:solidFill>
                <a:schemeClr val="accent4">
                  <a:lumMod val="40000"/>
                  <a:lumOff val="60000"/>
                </a:schemeClr>
              </a:solidFill>
              <a:ln w="9525" cap="flat">
                <a:noFill/>
                <a:prstDash val="solid"/>
                <a:miter/>
              </a:ln>
            </p:spPr>
            <p:txBody>
              <a:bodyPr rtlCol="0" anchor="ctr"/>
              <a:lstStyle/>
              <a:p>
                <a:pPr algn="l"/>
                <a:endParaRPr lang="de-DE"/>
              </a:p>
            </p:txBody>
          </p:sp>
          <p:sp>
            <p:nvSpPr>
              <p:cNvPr id="48" name="Rechteck 47">
                <a:extLst>
                  <a:ext uri="{FF2B5EF4-FFF2-40B4-BE49-F238E27FC236}">
                    <a16:creationId xmlns:a16="http://schemas.microsoft.com/office/drawing/2014/main" id="{9BED6352-2075-1EB1-0D86-A609A9B85D4E}"/>
                  </a:ext>
                </a:extLst>
              </p:cNvPr>
              <p:cNvSpPr/>
              <p:nvPr/>
            </p:nvSpPr>
            <p:spPr>
              <a:xfrm>
                <a:off x="1028699" y="5328785"/>
                <a:ext cx="3533775" cy="141439"/>
              </a:xfrm>
              <a:prstGeom prst="rect">
                <a:avLst/>
              </a:prstGeom>
              <a:solidFill>
                <a:srgbClr val="EEA7BF"/>
              </a:solidFill>
              <a:ln w="9525" cap="flat">
                <a:noFill/>
                <a:prstDash val="solid"/>
                <a:miter/>
              </a:ln>
            </p:spPr>
            <p:txBody>
              <a:bodyPr rtlCol="0" anchor="ctr"/>
              <a:lstStyle/>
              <a:p>
                <a:pPr algn="l"/>
                <a:endParaRPr lang="de-DE"/>
              </a:p>
            </p:txBody>
          </p:sp>
          <p:sp>
            <p:nvSpPr>
              <p:cNvPr id="49" name="Rechteck 48">
                <a:extLst>
                  <a:ext uri="{FF2B5EF4-FFF2-40B4-BE49-F238E27FC236}">
                    <a16:creationId xmlns:a16="http://schemas.microsoft.com/office/drawing/2014/main" id="{25650A2E-5C27-5C45-0AD9-0B4B426E9AAB}"/>
                  </a:ext>
                </a:extLst>
              </p:cNvPr>
              <p:cNvSpPr/>
              <p:nvPr/>
            </p:nvSpPr>
            <p:spPr>
              <a:xfrm>
                <a:off x="1028699" y="5500235"/>
                <a:ext cx="3438525" cy="141439"/>
              </a:xfrm>
              <a:prstGeom prst="rect">
                <a:avLst/>
              </a:prstGeom>
              <a:solidFill>
                <a:srgbClr val="001965"/>
              </a:solidFill>
              <a:ln w="9525" cap="flat">
                <a:noFill/>
                <a:prstDash val="solid"/>
                <a:miter/>
              </a:ln>
            </p:spPr>
            <p:txBody>
              <a:bodyPr rtlCol="0" anchor="ctr"/>
              <a:lstStyle/>
              <a:p>
                <a:pPr algn="l"/>
                <a:endParaRPr lang="de-DE"/>
              </a:p>
            </p:txBody>
          </p:sp>
          <p:sp>
            <p:nvSpPr>
              <p:cNvPr id="50" name="Rechteck 49">
                <a:extLst>
                  <a:ext uri="{FF2B5EF4-FFF2-40B4-BE49-F238E27FC236}">
                    <a16:creationId xmlns:a16="http://schemas.microsoft.com/office/drawing/2014/main" id="{1F8A9141-15E8-AFA8-417C-20CE47A6DC03}"/>
                  </a:ext>
                </a:extLst>
              </p:cNvPr>
              <p:cNvSpPr/>
              <p:nvPr/>
            </p:nvSpPr>
            <p:spPr>
              <a:xfrm>
                <a:off x="1028700" y="5671685"/>
                <a:ext cx="3214688" cy="141439"/>
              </a:xfrm>
              <a:prstGeom prst="rect">
                <a:avLst/>
              </a:prstGeom>
              <a:solidFill>
                <a:srgbClr val="CDF0EE"/>
              </a:solidFill>
              <a:ln w="9525" cap="flat">
                <a:noFill/>
                <a:prstDash val="solid"/>
                <a:miter/>
              </a:ln>
            </p:spPr>
            <p:txBody>
              <a:bodyPr rtlCol="0" anchor="ctr"/>
              <a:lstStyle/>
              <a:p>
                <a:pPr algn="l"/>
                <a:endParaRPr lang="de-DE"/>
              </a:p>
            </p:txBody>
          </p:sp>
          <p:sp>
            <p:nvSpPr>
              <p:cNvPr id="51" name="Rechteck 50">
                <a:extLst>
                  <a:ext uri="{FF2B5EF4-FFF2-40B4-BE49-F238E27FC236}">
                    <a16:creationId xmlns:a16="http://schemas.microsoft.com/office/drawing/2014/main" id="{3C2F14BE-023D-8B9D-9A67-17BDFE9DF8D4}"/>
                  </a:ext>
                </a:extLst>
              </p:cNvPr>
              <p:cNvSpPr/>
              <p:nvPr/>
            </p:nvSpPr>
            <p:spPr>
              <a:xfrm>
                <a:off x="1028699" y="5843135"/>
                <a:ext cx="3095625" cy="141439"/>
              </a:xfrm>
              <a:prstGeom prst="rect">
                <a:avLst/>
              </a:prstGeom>
              <a:solidFill>
                <a:srgbClr val="AA214F"/>
              </a:solidFill>
              <a:ln w="9525" cap="flat">
                <a:noFill/>
                <a:prstDash val="solid"/>
                <a:miter/>
              </a:ln>
            </p:spPr>
            <p:txBody>
              <a:bodyPr rtlCol="0" anchor="ctr"/>
              <a:lstStyle/>
              <a:p>
                <a:pPr algn="l"/>
                <a:endParaRPr lang="de-DE"/>
              </a:p>
            </p:txBody>
          </p:sp>
          <p:sp>
            <p:nvSpPr>
              <p:cNvPr id="52" name="Rechteck 51">
                <a:extLst>
                  <a:ext uri="{FF2B5EF4-FFF2-40B4-BE49-F238E27FC236}">
                    <a16:creationId xmlns:a16="http://schemas.microsoft.com/office/drawing/2014/main" id="{BA094582-1E7C-ADEE-6B63-01BBBBCB486C}"/>
                  </a:ext>
                </a:extLst>
              </p:cNvPr>
              <p:cNvSpPr/>
              <p:nvPr/>
            </p:nvSpPr>
            <p:spPr>
              <a:xfrm>
                <a:off x="1028699" y="6014585"/>
                <a:ext cx="2709863" cy="141439"/>
              </a:xfrm>
              <a:prstGeom prst="rect">
                <a:avLst/>
              </a:prstGeom>
              <a:solidFill>
                <a:srgbClr val="005AD2"/>
              </a:solidFill>
              <a:ln w="9525" cap="flat">
                <a:noFill/>
                <a:prstDash val="solid"/>
                <a:miter/>
              </a:ln>
            </p:spPr>
            <p:txBody>
              <a:bodyPr rtlCol="0" anchor="ctr"/>
              <a:lstStyle/>
              <a:p>
                <a:pPr algn="l"/>
                <a:endParaRPr lang="de-DE"/>
              </a:p>
            </p:txBody>
          </p:sp>
          <p:sp>
            <p:nvSpPr>
              <p:cNvPr id="53" name="Rechteck 52">
                <a:extLst>
                  <a:ext uri="{FF2B5EF4-FFF2-40B4-BE49-F238E27FC236}">
                    <a16:creationId xmlns:a16="http://schemas.microsoft.com/office/drawing/2014/main" id="{C319E310-E9A4-8F91-3E82-7C49B983D96B}"/>
                  </a:ext>
                </a:extLst>
              </p:cNvPr>
              <p:cNvSpPr/>
              <p:nvPr/>
            </p:nvSpPr>
            <p:spPr>
              <a:xfrm>
                <a:off x="1028700" y="6186035"/>
                <a:ext cx="2457450" cy="141439"/>
              </a:xfrm>
              <a:prstGeom prst="rect">
                <a:avLst/>
              </a:prstGeom>
              <a:solidFill>
                <a:srgbClr val="3B97DE"/>
              </a:solidFill>
              <a:ln w="9525" cap="flat">
                <a:noFill/>
                <a:prstDash val="solid"/>
                <a:miter/>
              </a:ln>
            </p:spPr>
            <p:txBody>
              <a:bodyPr rtlCol="0" anchor="ctr"/>
              <a:lstStyle/>
              <a:p>
                <a:pPr algn="l"/>
                <a:endParaRPr lang="de-DE"/>
              </a:p>
            </p:txBody>
          </p:sp>
          <p:sp>
            <p:nvSpPr>
              <p:cNvPr id="54" name="Rechteck 53">
                <a:extLst>
                  <a:ext uri="{FF2B5EF4-FFF2-40B4-BE49-F238E27FC236}">
                    <a16:creationId xmlns:a16="http://schemas.microsoft.com/office/drawing/2014/main" id="{A91C88B1-9D4D-3C57-38D4-0D09DEEED7EB}"/>
                  </a:ext>
                </a:extLst>
              </p:cNvPr>
              <p:cNvSpPr/>
              <p:nvPr/>
            </p:nvSpPr>
            <p:spPr>
              <a:xfrm>
                <a:off x="1028700" y="6357485"/>
                <a:ext cx="1776413" cy="141439"/>
              </a:xfrm>
              <a:prstGeom prst="rect">
                <a:avLst/>
              </a:prstGeom>
              <a:solidFill>
                <a:srgbClr val="2A918B"/>
              </a:solidFill>
              <a:ln w="9525" cap="flat">
                <a:noFill/>
                <a:prstDash val="solid"/>
                <a:miter/>
              </a:ln>
            </p:spPr>
            <p:txBody>
              <a:bodyPr rtlCol="0" anchor="ctr"/>
              <a:lstStyle/>
              <a:p>
                <a:pPr algn="l"/>
                <a:endParaRPr lang="de-DE"/>
              </a:p>
            </p:txBody>
          </p:sp>
          <p:sp>
            <p:nvSpPr>
              <p:cNvPr id="55" name="Rechteck 54">
                <a:extLst>
                  <a:ext uri="{FF2B5EF4-FFF2-40B4-BE49-F238E27FC236}">
                    <a16:creationId xmlns:a16="http://schemas.microsoft.com/office/drawing/2014/main" id="{A6E323C3-5A89-4EDD-B2A4-A1F1AE61B064}"/>
                  </a:ext>
                </a:extLst>
              </p:cNvPr>
              <p:cNvSpPr/>
              <p:nvPr/>
            </p:nvSpPr>
            <p:spPr>
              <a:xfrm>
                <a:off x="1028700" y="6528935"/>
                <a:ext cx="1323975" cy="141439"/>
              </a:xfrm>
              <a:prstGeom prst="rect">
                <a:avLst/>
              </a:prstGeom>
              <a:solidFill>
                <a:srgbClr val="F8DCE5"/>
              </a:solidFill>
              <a:ln w="9525" cap="flat">
                <a:noFill/>
                <a:prstDash val="solid"/>
                <a:miter/>
              </a:ln>
            </p:spPr>
            <p:txBody>
              <a:bodyPr rtlCol="0" anchor="ctr"/>
              <a:lstStyle/>
              <a:p>
                <a:pPr algn="l"/>
                <a:endParaRPr lang="de-DE"/>
              </a:p>
            </p:txBody>
          </p:sp>
          <p:sp>
            <p:nvSpPr>
              <p:cNvPr id="56" name="Rechteck 55">
                <a:extLst>
                  <a:ext uri="{FF2B5EF4-FFF2-40B4-BE49-F238E27FC236}">
                    <a16:creationId xmlns:a16="http://schemas.microsoft.com/office/drawing/2014/main" id="{9322BB7A-3CEC-B2C0-1042-7F0C2D9390D1}"/>
                  </a:ext>
                </a:extLst>
              </p:cNvPr>
              <p:cNvSpPr/>
              <p:nvPr/>
            </p:nvSpPr>
            <p:spPr>
              <a:xfrm>
                <a:off x="1028700" y="6700385"/>
                <a:ext cx="1300163" cy="141439"/>
              </a:xfrm>
              <a:prstGeom prst="rect">
                <a:avLst/>
              </a:prstGeom>
              <a:solidFill>
                <a:srgbClr val="B1D5F2"/>
              </a:solidFill>
              <a:ln w="9525" cap="flat">
                <a:noFill/>
                <a:prstDash val="solid"/>
                <a:miter/>
              </a:ln>
            </p:spPr>
            <p:txBody>
              <a:bodyPr rtlCol="0" anchor="ctr"/>
              <a:lstStyle/>
              <a:p>
                <a:pPr algn="l"/>
                <a:endParaRPr lang="de-DE"/>
              </a:p>
            </p:txBody>
          </p:sp>
          <p:sp>
            <p:nvSpPr>
              <p:cNvPr id="57" name="Rechteck 56">
                <a:extLst>
                  <a:ext uri="{FF2B5EF4-FFF2-40B4-BE49-F238E27FC236}">
                    <a16:creationId xmlns:a16="http://schemas.microsoft.com/office/drawing/2014/main" id="{1E74FCD8-D9D0-F308-341B-04366CE962DF}"/>
                  </a:ext>
                </a:extLst>
              </p:cNvPr>
              <p:cNvSpPr/>
              <p:nvPr/>
            </p:nvSpPr>
            <p:spPr>
              <a:xfrm>
                <a:off x="1028700" y="6871835"/>
                <a:ext cx="1028700" cy="141439"/>
              </a:xfrm>
              <a:prstGeom prst="rect">
                <a:avLst/>
              </a:prstGeom>
              <a:solidFill>
                <a:srgbClr val="939AA7"/>
              </a:solidFill>
              <a:ln w="9525" cap="flat">
                <a:noFill/>
                <a:prstDash val="solid"/>
                <a:miter/>
              </a:ln>
            </p:spPr>
            <p:txBody>
              <a:bodyPr rtlCol="0" anchor="ctr"/>
              <a:lstStyle/>
              <a:p>
                <a:pPr algn="l"/>
                <a:endParaRPr lang="de-DE"/>
              </a:p>
            </p:txBody>
          </p:sp>
          <p:sp>
            <p:nvSpPr>
              <p:cNvPr id="58" name="Rechteck 57">
                <a:extLst>
                  <a:ext uri="{FF2B5EF4-FFF2-40B4-BE49-F238E27FC236}">
                    <a16:creationId xmlns:a16="http://schemas.microsoft.com/office/drawing/2014/main" id="{13DCF377-9D75-CC4D-D9BF-A109830FA03D}"/>
                  </a:ext>
                </a:extLst>
              </p:cNvPr>
              <p:cNvSpPr/>
              <p:nvPr/>
            </p:nvSpPr>
            <p:spPr>
              <a:xfrm>
                <a:off x="1028699" y="7397147"/>
                <a:ext cx="3292475" cy="141439"/>
              </a:xfrm>
              <a:prstGeom prst="rect">
                <a:avLst/>
              </a:prstGeom>
              <a:solidFill>
                <a:srgbClr val="001965"/>
              </a:solidFill>
              <a:ln w="9525" cap="flat">
                <a:noFill/>
                <a:prstDash val="solid"/>
                <a:miter/>
              </a:ln>
            </p:spPr>
            <p:txBody>
              <a:bodyPr rtlCol="0" anchor="ctr"/>
              <a:lstStyle/>
              <a:p>
                <a:pPr algn="l"/>
                <a:endParaRPr lang="de-DE"/>
              </a:p>
            </p:txBody>
          </p:sp>
          <p:sp>
            <p:nvSpPr>
              <p:cNvPr id="59" name="Rechteck 58">
                <a:extLst>
                  <a:ext uri="{FF2B5EF4-FFF2-40B4-BE49-F238E27FC236}">
                    <a16:creationId xmlns:a16="http://schemas.microsoft.com/office/drawing/2014/main" id="{30ED1116-7B18-139B-699A-0FE5884B7A5C}"/>
                  </a:ext>
                </a:extLst>
              </p:cNvPr>
              <p:cNvSpPr/>
              <p:nvPr/>
            </p:nvSpPr>
            <p:spPr>
              <a:xfrm>
                <a:off x="1028700" y="7568597"/>
                <a:ext cx="3194050" cy="141439"/>
              </a:xfrm>
              <a:prstGeom prst="rect">
                <a:avLst/>
              </a:prstGeom>
              <a:solidFill>
                <a:srgbClr val="3B97DE"/>
              </a:solidFill>
              <a:ln w="9525" cap="flat">
                <a:noFill/>
                <a:prstDash val="solid"/>
                <a:miter/>
              </a:ln>
            </p:spPr>
            <p:txBody>
              <a:bodyPr rtlCol="0" anchor="ctr"/>
              <a:lstStyle/>
              <a:p>
                <a:pPr algn="l"/>
                <a:endParaRPr lang="de-DE"/>
              </a:p>
            </p:txBody>
          </p:sp>
          <p:sp>
            <p:nvSpPr>
              <p:cNvPr id="60" name="Rechteck 59">
                <a:extLst>
                  <a:ext uri="{FF2B5EF4-FFF2-40B4-BE49-F238E27FC236}">
                    <a16:creationId xmlns:a16="http://schemas.microsoft.com/office/drawing/2014/main" id="{E91F9586-173E-B229-0ACC-8F86064D4ACB}"/>
                  </a:ext>
                </a:extLst>
              </p:cNvPr>
              <p:cNvSpPr/>
              <p:nvPr/>
            </p:nvSpPr>
            <p:spPr>
              <a:xfrm>
                <a:off x="1028700" y="7740047"/>
                <a:ext cx="3054350" cy="141439"/>
              </a:xfrm>
              <a:prstGeom prst="rect">
                <a:avLst/>
              </a:prstGeom>
              <a:solidFill>
                <a:srgbClr val="005AD2"/>
              </a:solidFill>
              <a:ln w="9525" cap="flat">
                <a:noFill/>
                <a:prstDash val="solid"/>
                <a:miter/>
              </a:ln>
            </p:spPr>
            <p:txBody>
              <a:bodyPr rtlCol="0" anchor="ctr"/>
              <a:lstStyle/>
              <a:p>
                <a:pPr algn="l"/>
                <a:endParaRPr lang="de-DE"/>
              </a:p>
            </p:txBody>
          </p:sp>
          <p:sp>
            <p:nvSpPr>
              <p:cNvPr id="61" name="Rechteck 60">
                <a:extLst>
                  <a:ext uri="{FF2B5EF4-FFF2-40B4-BE49-F238E27FC236}">
                    <a16:creationId xmlns:a16="http://schemas.microsoft.com/office/drawing/2014/main" id="{2C5DD72A-B9E4-9FA7-140F-1CC58E880212}"/>
                  </a:ext>
                </a:extLst>
              </p:cNvPr>
              <p:cNvSpPr/>
              <p:nvPr/>
            </p:nvSpPr>
            <p:spPr>
              <a:xfrm>
                <a:off x="1028700" y="7911497"/>
                <a:ext cx="2889250" cy="141439"/>
              </a:xfrm>
              <a:prstGeom prst="rect">
                <a:avLst/>
              </a:prstGeom>
              <a:solidFill>
                <a:srgbClr val="939AA7"/>
              </a:solidFill>
              <a:ln w="9525" cap="flat">
                <a:noFill/>
                <a:prstDash val="solid"/>
                <a:miter/>
              </a:ln>
            </p:spPr>
            <p:txBody>
              <a:bodyPr rtlCol="0" anchor="ctr"/>
              <a:lstStyle/>
              <a:p>
                <a:pPr algn="l"/>
                <a:endParaRPr lang="de-DE"/>
              </a:p>
            </p:txBody>
          </p:sp>
          <p:sp>
            <p:nvSpPr>
              <p:cNvPr id="62" name="Rechteck 61">
                <a:extLst>
                  <a:ext uri="{FF2B5EF4-FFF2-40B4-BE49-F238E27FC236}">
                    <a16:creationId xmlns:a16="http://schemas.microsoft.com/office/drawing/2014/main" id="{C78CC4FC-6AFB-1ADB-4AA0-C9DEC14C0B20}"/>
                  </a:ext>
                </a:extLst>
              </p:cNvPr>
              <p:cNvSpPr/>
              <p:nvPr/>
            </p:nvSpPr>
            <p:spPr>
              <a:xfrm>
                <a:off x="1028700" y="8082947"/>
                <a:ext cx="2774950" cy="141439"/>
              </a:xfrm>
              <a:prstGeom prst="rect">
                <a:avLst/>
              </a:prstGeom>
              <a:solidFill>
                <a:srgbClr val="2A918B"/>
              </a:solidFill>
              <a:ln w="9525" cap="flat">
                <a:noFill/>
                <a:prstDash val="solid"/>
                <a:miter/>
              </a:ln>
            </p:spPr>
            <p:txBody>
              <a:bodyPr rtlCol="0" anchor="ctr"/>
              <a:lstStyle/>
              <a:p>
                <a:pPr algn="l"/>
                <a:endParaRPr lang="de-DE"/>
              </a:p>
            </p:txBody>
          </p:sp>
          <p:sp>
            <p:nvSpPr>
              <p:cNvPr id="63" name="Rechteck 62">
                <a:extLst>
                  <a:ext uri="{FF2B5EF4-FFF2-40B4-BE49-F238E27FC236}">
                    <a16:creationId xmlns:a16="http://schemas.microsoft.com/office/drawing/2014/main" id="{B18AE048-8C66-875B-456D-8325B7D624D3}"/>
                  </a:ext>
                </a:extLst>
              </p:cNvPr>
              <p:cNvSpPr/>
              <p:nvPr/>
            </p:nvSpPr>
            <p:spPr>
              <a:xfrm>
                <a:off x="1028699" y="8254397"/>
                <a:ext cx="2752725" cy="141439"/>
              </a:xfrm>
              <a:prstGeom prst="rect">
                <a:avLst/>
              </a:prstGeom>
              <a:solidFill>
                <a:srgbClr val="B1D5F2"/>
              </a:solidFill>
              <a:ln w="9525" cap="flat">
                <a:noFill/>
                <a:prstDash val="solid"/>
                <a:miter/>
              </a:ln>
            </p:spPr>
            <p:txBody>
              <a:bodyPr rtlCol="0" anchor="ctr"/>
              <a:lstStyle/>
              <a:p>
                <a:pPr algn="l"/>
                <a:endParaRPr lang="de-DE"/>
              </a:p>
            </p:txBody>
          </p:sp>
          <p:sp>
            <p:nvSpPr>
              <p:cNvPr id="64" name="Rechteck 63">
                <a:extLst>
                  <a:ext uri="{FF2B5EF4-FFF2-40B4-BE49-F238E27FC236}">
                    <a16:creationId xmlns:a16="http://schemas.microsoft.com/office/drawing/2014/main" id="{9B096E50-281C-04AE-DCF7-FFEEB1B40DD1}"/>
                  </a:ext>
                </a:extLst>
              </p:cNvPr>
              <p:cNvSpPr/>
              <p:nvPr/>
            </p:nvSpPr>
            <p:spPr>
              <a:xfrm>
                <a:off x="1028700" y="8425847"/>
                <a:ext cx="2295525" cy="141439"/>
              </a:xfrm>
              <a:prstGeom prst="rect">
                <a:avLst/>
              </a:prstGeom>
              <a:solidFill>
                <a:srgbClr val="EEA7BF"/>
              </a:solidFill>
              <a:ln w="9525" cap="flat">
                <a:noFill/>
                <a:prstDash val="solid"/>
                <a:miter/>
              </a:ln>
            </p:spPr>
            <p:txBody>
              <a:bodyPr rtlCol="0" anchor="ctr"/>
              <a:lstStyle/>
              <a:p>
                <a:pPr algn="l"/>
                <a:endParaRPr lang="de-DE"/>
              </a:p>
            </p:txBody>
          </p:sp>
          <p:sp>
            <p:nvSpPr>
              <p:cNvPr id="65" name="Rechteck 64">
                <a:extLst>
                  <a:ext uri="{FF2B5EF4-FFF2-40B4-BE49-F238E27FC236}">
                    <a16:creationId xmlns:a16="http://schemas.microsoft.com/office/drawing/2014/main" id="{85CD31D5-D12C-89B4-2129-0B4449BEAEE1}"/>
                  </a:ext>
                </a:extLst>
              </p:cNvPr>
              <p:cNvSpPr/>
              <p:nvPr/>
            </p:nvSpPr>
            <p:spPr>
              <a:xfrm>
                <a:off x="1028700" y="8597297"/>
                <a:ext cx="1816100" cy="141439"/>
              </a:xfrm>
              <a:prstGeom prst="rect">
                <a:avLst/>
              </a:prstGeom>
              <a:solidFill>
                <a:srgbClr val="CDF0EE"/>
              </a:solidFill>
              <a:ln w="9525" cap="flat">
                <a:noFill/>
                <a:prstDash val="solid"/>
                <a:miter/>
              </a:ln>
            </p:spPr>
            <p:txBody>
              <a:bodyPr rtlCol="0" anchor="ctr"/>
              <a:lstStyle/>
              <a:p>
                <a:pPr algn="l"/>
                <a:endParaRPr lang="de-DE"/>
              </a:p>
            </p:txBody>
          </p:sp>
          <p:sp>
            <p:nvSpPr>
              <p:cNvPr id="66" name="Rechteck 65">
                <a:extLst>
                  <a:ext uri="{FF2B5EF4-FFF2-40B4-BE49-F238E27FC236}">
                    <a16:creationId xmlns:a16="http://schemas.microsoft.com/office/drawing/2014/main" id="{BB04EB8B-4E6B-B67B-174F-81F2FB505116}"/>
                  </a:ext>
                </a:extLst>
              </p:cNvPr>
              <p:cNvSpPr/>
              <p:nvPr/>
            </p:nvSpPr>
            <p:spPr>
              <a:xfrm>
                <a:off x="1028700" y="8768747"/>
                <a:ext cx="1730375" cy="141439"/>
              </a:xfrm>
              <a:prstGeom prst="rect">
                <a:avLst/>
              </a:prstGeom>
              <a:solidFill>
                <a:srgbClr val="F8DCE5"/>
              </a:solidFill>
              <a:ln w="9525" cap="flat">
                <a:noFill/>
                <a:prstDash val="solid"/>
                <a:miter/>
              </a:ln>
            </p:spPr>
            <p:txBody>
              <a:bodyPr rtlCol="0" anchor="ctr"/>
              <a:lstStyle/>
              <a:p>
                <a:pPr algn="l"/>
                <a:endParaRPr lang="de-DE"/>
              </a:p>
            </p:txBody>
          </p:sp>
          <p:sp>
            <p:nvSpPr>
              <p:cNvPr id="67" name="Rechteck 66">
                <a:extLst>
                  <a:ext uri="{FF2B5EF4-FFF2-40B4-BE49-F238E27FC236}">
                    <a16:creationId xmlns:a16="http://schemas.microsoft.com/office/drawing/2014/main" id="{6D63A3AD-0829-34E7-D162-106FEAC359CF}"/>
                  </a:ext>
                </a:extLst>
              </p:cNvPr>
              <p:cNvSpPr/>
              <p:nvPr/>
            </p:nvSpPr>
            <p:spPr>
              <a:xfrm>
                <a:off x="1028700" y="8940197"/>
                <a:ext cx="1663700" cy="141439"/>
              </a:xfrm>
              <a:prstGeom prst="rect">
                <a:avLst/>
              </a:prstGeom>
              <a:solidFill>
                <a:srgbClr val="AA214F"/>
              </a:solidFill>
              <a:ln w="9525" cap="flat">
                <a:noFill/>
                <a:prstDash val="solid"/>
                <a:miter/>
              </a:ln>
            </p:spPr>
            <p:txBody>
              <a:bodyPr rtlCol="0" anchor="ctr"/>
              <a:lstStyle/>
              <a:p>
                <a:pPr algn="l"/>
                <a:endParaRPr lang="de-DE"/>
              </a:p>
            </p:txBody>
          </p:sp>
          <p:sp>
            <p:nvSpPr>
              <p:cNvPr id="68" name="Rechteck 67">
                <a:extLst>
                  <a:ext uri="{FF2B5EF4-FFF2-40B4-BE49-F238E27FC236}">
                    <a16:creationId xmlns:a16="http://schemas.microsoft.com/office/drawing/2014/main" id="{CCB4F0CB-842D-3914-0C81-9C04F4B62E6E}"/>
                  </a:ext>
                </a:extLst>
              </p:cNvPr>
              <p:cNvSpPr/>
              <p:nvPr/>
            </p:nvSpPr>
            <p:spPr>
              <a:xfrm>
                <a:off x="1028699" y="9465509"/>
                <a:ext cx="3471863" cy="141439"/>
              </a:xfrm>
              <a:prstGeom prst="rect">
                <a:avLst/>
              </a:prstGeom>
              <a:solidFill>
                <a:srgbClr val="3B97DE"/>
              </a:solidFill>
              <a:ln w="9525" cap="flat">
                <a:noFill/>
                <a:prstDash val="solid"/>
                <a:miter/>
              </a:ln>
            </p:spPr>
            <p:txBody>
              <a:bodyPr rtlCol="0" anchor="ctr"/>
              <a:lstStyle/>
              <a:p>
                <a:pPr algn="l"/>
                <a:endParaRPr lang="de-DE"/>
              </a:p>
            </p:txBody>
          </p:sp>
          <p:sp>
            <p:nvSpPr>
              <p:cNvPr id="69" name="Rechteck 68">
                <a:extLst>
                  <a:ext uri="{FF2B5EF4-FFF2-40B4-BE49-F238E27FC236}">
                    <a16:creationId xmlns:a16="http://schemas.microsoft.com/office/drawing/2014/main" id="{6B553988-0608-B166-8565-ADAAF41EC792}"/>
                  </a:ext>
                </a:extLst>
              </p:cNvPr>
              <p:cNvSpPr/>
              <p:nvPr/>
            </p:nvSpPr>
            <p:spPr>
              <a:xfrm>
                <a:off x="1028700" y="9636959"/>
                <a:ext cx="3405188" cy="141439"/>
              </a:xfrm>
              <a:prstGeom prst="rect">
                <a:avLst/>
              </a:prstGeom>
              <a:solidFill>
                <a:srgbClr val="939AA7"/>
              </a:solidFill>
              <a:ln w="9525" cap="flat">
                <a:noFill/>
                <a:prstDash val="solid"/>
                <a:miter/>
              </a:ln>
            </p:spPr>
            <p:txBody>
              <a:bodyPr rtlCol="0" anchor="ctr"/>
              <a:lstStyle/>
              <a:p>
                <a:pPr algn="l"/>
                <a:endParaRPr lang="de-DE"/>
              </a:p>
            </p:txBody>
          </p:sp>
          <p:sp>
            <p:nvSpPr>
              <p:cNvPr id="70" name="Rechteck 69">
                <a:extLst>
                  <a:ext uri="{FF2B5EF4-FFF2-40B4-BE49-F238E27FC236}">
                    <a16:creationId xmlns:a16="http://schemas.microsoft.com/office/drawing/2014/main" id="{77B4B0F6-D4D0-2CA9-04E9-4EE712059795}"/>
                  </a:ext>
                </a:extLst>
              </p:cNvPr>
              <p:cNvSpPr/>
              <p:nvPr/>
            </p:nvSpPr>
            <p:spPr>
              <a:xfrm>
                <a:off x="1028699" y="9808409"/>
                <a:ext cx="3262313" cy="141439"/>
              </a:xfrm>
              <a:prstGeom prst="rect">
                <a:avLst/>
              </a:prstGeom>
              <a:solidFill>
                <a:schemeClr val="accent3"/>
              </a:solidFill>
              <a:ln w="9525" cap="flat">
                <a:noFill/>
                <a:prstDash val="solid"/>
                <a:miter/>
              </a:ln>
            </p:spPr>
            <p:txBody>
              <a:bodyPr rtlCol="0" anchor="ctr"/>
              <a:lstStyle/>
              <a:p>
                <a:pPr algn="l"/>
                <a:endParaRPr lang="de-DE"/>
              </a:p>
            </p:txBody>
          </p:sp>
          <p:sp>
            <p:nvSpPr>
              <p:cNvPr id="71" name="Rechteck 70">
                <a:extLst>
                  <a:ext uri="{FF2B5EF4-FFF2-40B4-BE49-F238E27FC236}">
                    <a16:creationId xmlns:a16="http://schemas.microsoft.com/office/drawing/2014/main" id="{250D822E-C2A2-81DD-8AFF-E80AE94451F5}"/>
                  </a:ext>
                </a:extLst>
              </p:cNvPr>
              <p:cNvSpPr/>
              <p:nvPr/>
            </p:nvSpPr>
            <p:spPr>
              <a:xfrm>
                <a:off x="1028700" y="9979859"/>
                <a:ext cx="3176588" cy="141439"/>
              </a:xfrm>
              <a:prstGeom prst="rect">
                <a:avLst/>
              </a:prstGeom>
              <a:solidFill>
                <a:srgbClr val="B1D5F2"/>
              </a:solidFill>
              <a:ln w="9525" cap="flat">
                <a:noFill/>
                <a:prstDash val="solid"/>
                <a:miter/>
              </a:ln>
            </p:spPr>
            <p:txBody>
              <a:bodyPr rtlCol="0" anchor="ctr"/>
              <a:lstStyle/>
              <a:p>
                <a:pPr algn="l"/>
                <a:endParaRPr lang="de-DE"/>
              </a:p>
            </p:txBody>
          </p:sp>
          <p:sp>
            <p:nvSpPr>
              <p:cNvPr id="72" name="Rechteck 71">
                <a:extLst>
                  <a:ext uri="{FF2B5EF4-FFF2-40B4-BE49-F238E27FC236}">
                    <a16:creationId xmlns:a16="http://schemas.microsoft.com/office/drawing/2014/main" id="{2140CF5E-D66D-2D29-71F0-7C70A3505C56}"/>
                  </a:ext>
                </a:extLst>
              </p:cNvPr>
              <p:cNvSpPr/>
              <p:nvPr/>
            </p:nvSpPr>
            <p:spPr>
              <a:xfrm>
                <a:off x="1028699" y="10151309"/>
                <a:ext cx="3114675" cy="141439"/>
              </a:xfrm>
              <a:prstGeom prst="rect">
                <a:avLst/>
              </a:prstGeom>
              <a:solidFill>
                <a:srgbClr val="005AD2"/>
              </a:solidFill>
              <a:ln w="9525" cap="flat">
                <a:noFill/>
                <a:prstDash val="solid"/>
                <a:miter/>
              </a:ln>
            </p:spPr>
            <p:txBody>
              <a:bodyPr rtlCol="0" anchor="ctr"/>
              <a:lstStyle/>
              <a:p>
                <a:pPr algn="l"/>
                <a:endParaRPr lang="de-DE"/>
              </a:p>
            </p:txBody>
          </p:sp>
          <p:sp>
            <p:nvSpPr>
              <p:cNvPr id="73" name="Rechteck 72">
                <a:extLst>
                  <a:ext uri="{FF2B5EF4-FFF2-40B4-BE49-F238E27FC236}">
                    <a16:creationId xmlns:a16="http://schemas.microsoft.com/office/drawing/2014/main" id="{48E26501-23B1-E2EB-2A27-7151E6FF8F48}"/>
                  </a:ext>
                </a:extLst>
              </p:cNvPr>
              <p:cNvSpPr/>
              <p:nvPr/>
            </p:nvSpPr>
            <p:spPr>
              <a:xfrm>
                <a:off x="1028700" y="10322759"/>
                <a:ext cx="3081338" cy="141439"/>
              </a:xfrm>
              <a:prstGeom prst="rect">
                <a:avLst/>
              </a:prstGeom>
              <a:solidFill>
                <a:srgbClr val="001965"/>
              </a:solidFill>
              <a:ln w="9525" cap="flat">
                <a:noFill/>
                <a:prstDash val="solid"/>
                <a:miter/>
              </a:ln>
            </p:spPr>
            <p:txBody>
              <a:bodyPr rtlCol="0" anchor="ctr"/>
              <a:lstStyle/>
              <a:p>
                <a:pPr algn="l"/>
                <a:endParaRPr lang="de-DE"/>
              </a:p>
            </p:txBody>
          </p:sp>
          <p:sp>
            <p:nvSpPr>
              <p:cNvPr id="74" name="Rechteck 73">
                <a:extLst>
                  <a:ext uri="{FF2B5EF4-FFF2-40B4-BE49-F238E27FC236}">
                    <a16:creationId xmlns:a16="http://schemas.microsoft.com/office/drawing/2014/main" id="{27AA4AA4-E133-FE41-EDFD-614117FD7450}"/>
                  </a:ext>
                </a:extLst>
              </p:cNvPr>
              <p:cNvSpPr/>
              <p:nvPr/>
            </p:nvSpPr>
            <p:spPr>
              <a:xfrm>
                <a:off x="1028700" y="10494209"/>
                <a:ext cx="3028950" cy="141439"/>
              </a:xfrm>
              <a:prstGeom prst="rect">
                <a:avLst/>
              </a:prstGeom>
              <a:solidFill>
                <a:srgbClr val="F8DCE5"/>
              </a:solidFill>
              <a:ln w="9525" cap="flat">
                <a:noFill/>
                <a:prstDash val="solid"/>
                <a:miter/>
              </a:ln>
            </p:spPr>
            <p:txBody>
              <a:bodyPr rtlCol="0" anchor="ctr"/>
              <a:lstStyle/>
              <a:p>
                <a:pPr algn="l"/>
                <a:endParaRPr lang="de-DE"/>
              </a:p>
            </p:txBody>
          </p:sp>
          <p:sp>
            <p:nvSpPr>
              <p:cNvPr id="75" name="Rechteck 74">
                <a:extLst>
                  <a:ext uri="{FF2B5EF4-FFF2-40B4-BE49-F238E27FC236}">
                    <a16:creationId xmlns:a16="http://schemas.microsoft.com/office/drawing/2014/main" id="{3B9480AB-3FC1-5175-4349-54F0DB70638E}"/>
                  </a:ext>
                </a:extLst>
              </p:cNvPr>
              <p:cNvSpPr/>
              <p:nvPr/>
            </p:nvSpPr>
            <p:spPr>
              <a:xfrm>
                <a:off x="1028700" y="10665659"/>
                <a:ext cx="2933700" cy="141439"/>
              </a:xfrm>
              <a:prstGeom prst="rect">
                <a:avLst/>
              </a:prstGeom>
              <a:solidFill>
                <a:srgbClr val="CDF0EE"/>
              </a:solidFill>
              <a:ln w="9525" cap="flat">
                <a:noFill/>
                <a:prstDash val="solid"/>
                <a:miter/>
              </a:ln>
            </p:spPr>
            <p:txBody>
              <a:bodyPr rtlCol="0" anchor="ctr"/>
              <a:lstStyle/>
              <a:p>
                <a:pPr algn="l"/>
                <a:endParaRPr lang="de-DE"/>
              </a:p>
            </p:txBody>
          </p:sp>
          <p:sp>
            <p:nvSpPr>
              <p:cNvPr id="76" name="Rechteck 75">
                <a:extLst>
                  <a:ext uri="{FF2B5EF4-FFF2-40B4-BE49-F238E27FC236}">
                    <a16:creationId xmlns:a16="http://schemas.microsoft.com/office/drawing/2014/main" id="{ECCE6724-5213-05FC-C845-DE72008E6E48}"/>
                  </a:ext>
                </a:extLst>
              </p:cNvPr>
              <p:cNvSpPr/>
              <p:nvPr/>
            </p:nvSpPr>
            <p:spPr>
              <a:xfrm>
                <a:off x="1028700" y="10837109"/>
                <a:ext cx="2476500" cy="141439"/>
              </a:xfrm>
              <a:prstGeom prst="rect">
                <a:avLst/>
              </a:prstGeom>
              <a:solidFill>
                <a:srgbClr val="AA214F"/>
              </a:solidFill>
              <a:ln w="9525" cap="flat">
                <a:noFill/>
                <a:prstDash val="solid"/>
                <a:miter/>
              </a:ln>
            </p:spPr>
            <p:txBody>
              <a:bodyPr rtlCol="0" anchor="ctr"/>
              <a:lstStyle/>
              <a:p>
                <a:pPr algn="l"/>
                <a:endParaRPr lang="de-DE"/>
              </a:p>
            </p:txBody>
          </p:sp>
          <p:sp>
            <p:nvSpPr>
              <p:cNvPr id="77" name="Rechteck 76">
                <a:extLst>
                  <a:ext uri="{FF2B5EF4-FFF2-40B4-BE49-F238E27FC236}">
                    <a16:creationId xmlns:a16="http://schemas.microsoft.com/office/drawing/2014/main" id="{50AE5F5B-0A36-7F99-0180-DB327C55B29A}"/>
                  </a:ext>
                </a:extLst>
              </p:cNvPr>
              <p:cNvSpPr/>
              <p:nvPr/>
            </p:nvSpPr>
            <p:spPr>
              <a:xfrm>
                <a:off x="1028700" y="11008559"/>
                <a:ext cx="2157413" cy="141439"/>
              </a:xfrm>
              <a:prstGeom prst="rect">
                <a:avLst/>
              </a:prstGeom>
              <a:solidFill>
                <a:srgbClr val="EEA7BF"/>
              </a:solidFill>
              <a:ln w="9525" cap="flat">
                <a:noFill/>
                <a:prstDash val="solid"/>
                <a:miter/>
              </a:ln>
            </p:spPr>
            <p:txBody>
              <a:bodyPr rtlCol="0" anchor="ctr"/>
              <a:lstStyle/>
              <a:p>
                <a:pPr algn="l"/>
                <a:endParaRPr lang="de-DE"/>
              </a:p>
            </p:txBody>
          </p:sp>
          <p:sp>
            <p:nvSpPr>
              <p:cNvPr id="78" name="Textfeld 77">
                <a:extLst>
                  <a:ext uri="{FF2B5EF4-FFF2-40B4-BE49-F238E27FC236}">
                    <a16:creationId xmlns:a16="http://schemas.microsoft.com/office/drawing/2014/main" id="{0C966F62-B8A5-CC31-DAE5-443418336A26}"/>
                  </a:ext>
                </a:extLst>
              </p:cNvPr>
              <p:cNvSpPr txBox="1"/>
              <p:nvPr/>
            </p:nvSpPr>
            <p:spPr>
              <a:xfrm>
                <a:off x="335800" y="7355897"/>
                <a:ext cx="599775" cy="1794085"/>
              </a:xfrm>
              <a:prstGeom prst="rect">
                <a:avLst/>
              </a:prstGeom>
              <a:noFill/>
            </p:spPr>
            <p:txBody>
              <a:bodyPr wrap="none" lIns="0" tIns="0" rIns="0" bIns="0" rtlCol="0">
                <a:spAutoFit/>
              </a:bodyPr>
              <a:lstStyle/>
              <a:p>
                <a:pPr algn="r">
                  <a:lnSpc>
                    <a:spcPts val="940"/>
                  </a:lnSpc>
                </a:pPr>
                <a:r>
                  <a:rPr lang="de-DE" sz="900" b="1">
                    <a:solidFill>
                      <a:schemeClr val="tx2"/>
                    </a:solidFill>
                  </a:rPr>
                  <a:t>MAF5</a:t>
                </a:r>
              </a:p>
              <a:p>
                <a:pPr algn="r">
                  <a:lnSpc>
                    <a:spcPts val="940"/>
                  </a:lnSpc>
                </a:pPr>
                <a:r>
                  <a:rPr lang="de-DE" sz="900" b="1">
                    <a:solidFill>
                      <a:schemeClr val="tx2"/>
                    </a:solidFill>
                  </a:rPr>
                  <a:t>SAFE</a:t>
                </a:r>
              </a:p>
              <a:p>
                <a:pPr algn="r">
                  <a:lnSpc>
                    <a:spcPts val="940"/>
                  </a:lnSpc>
                </a:pPr>
                <a:r>
                  <a:rPr lang="de-DE" sz="900" b="1">
                    <a:solidFill>
                      <a:schemeClr val="tx2"/>
                    </a:solidFill>
                  </a:rPr>
                  <a:t>LRS</a:t>
                </a:r>
              </a:p>
              <a:p>
                <a:pPr algn="r">
                  <a:lnSpc>
                    <a:spcPts val="940"/>
                  </a:lnSpc>
                </a:pPr>
                <a:r>
                  <a:rPr lang="de-DE" sz="900" b="1">
                    <a:solidFill>
                      <a:schemeClr val="tx2"/>
                    </a:solidFill>
                  </a:rPr>
                  <a:t>NFS</a:t>
                </a:r>
              </a:p>
              <a:p>
                <a:pPr algn="r">
                  <a:lnSpc>
                    <a:spcPts val="940"/>
                  </a:lnSpc>
                </a:pPr>
                <a:r>
                  <a:rPr lang="de-DE" sz="900" b="1">
                    <a:solidFill>
                      <a:schemeClr val="tx2"/>
                    </a:solidFill>
                  </a:rPr>
                  <a:t>HFS</a:t>
                </a:r>
              </a:p>
              <a:p>
                <a:pPr algn="r">
                  <a:lnSpc>
                    <a:spcPts val="940"/>
                  </a:lnSpc>
                </a:pPr>
                <a:r>
                  <a:rPr lang="de-DE" sz="900" b="1">
                    <a:solidFill>
                      <a:schemeClr val="tx2"/>
                    </a:solidFill>
                  </a:rPr>
                  <a:t>FORNS</a:t>
                </a:r>
              </a:p>
              <a:p>
                <a:pPr algn="r">
                  <a:lnSpc>
                    <a:spcPts val="940"/>
                  </a:lnSpc>
                </a:pPr>
                <a:r>
                  <a:rPr lang="de-DE" sz="900" b="1">
                    <a:solidFill>
                      <a:schemeClr val="tx2"/>
                    </a:solidFill>
                  </a:rPr>
                  <a:t>FNI</a:t>
                </a:r>
              </a:p>
              <a:p>
                <a:pPr algn="r">
                  <a:lnSpc>
                    <a:spcPts val="940"/>
                  </a:lnSpc>
                </a:pPr>
                <a:r>
                  <a:rPr lang="de-DE" sz="900" b="1">
                    <a:solidFill>
                      <a:schemeClr val="tx2"/>
                    </a:solidFill>
                  </a:rPr>
                  <a:t>APRI</a:t>
                </a:r>
              </a:p>
              <a:p>
                <a:pPr algn="r">
                  <a:lnSpc>
                    <a:spcPts val="940"/>
                  </a:lnSpc>
                </a:pPr>
                <a:r>
                  <a:rPr lang="de-DE" sz="900" b="1">
                    <a:solidFill>
                      <a:schemeClr val="tx2"/>
                    </a:solidFill>
                  </a:rPr>
                  <a:t>FIB-4</a:t>
                </a:r>
              </a:p>
              <a:p>
                <a:pPr algn="r">
                  <a:lnSpc>
                    <a:spcPts val="940"/>
                  </a:lnSpc>
                </a:pPr>
                <a:r>
                  <a:rPr lang="de-DE" sz="900" b="1">
                    <a:solidFill>
                      <a:schemeClr val="tx2"/>
                    </a:solidFill>
                  </a:rPr>
                  <a:t>CORE</a:t>
                </a:r>
              </a:p>
            </p:txBody>
          </p:sp>
          <p:cxnSp>
            <p:nvCxnSpPr>
              <p:cNvPr id="79" name="Gerader Verbinder 78">
                <a:extLst>
                  <a:ext uri="{FF2B5EF4-FFF2-40B4-BE49-F238E27FC236}">
                    <a16:creationId xmlns:a16="http://schemas.microsoft.com/office/drawing/2014/main" id="{2C37E238-1009-67AA-EE97-62F091A0C41D}"/>
                  </a:ext>
                </a:extLst>
              </p:cNvPr>
              <p:cNvCxnSpPr>
                <a:cxnSpLocks/>
              </p:cNvCxnSpPr>
              <p:nvPr/>
            </p:nvCxnSpPr>
            <p:spPr>
              <a:xfrm>
                <a:off x="1028699" y="5281160"/>
                <a:ext cx="0" cy="1755340"/>
              </a:xfrm>
              <a:prstGeom prst="line">
                <a:avLst/>
              </a:prstGeom>
              <a:ln w="28575"/>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AC6A33D5-900F-AA51-C286-A2620C1A22ED}"/>
                  </a:ext>
                </a:extLst>
              </p:cNvPr>
              <p:cNvCxnSpPr>
                <a:cxnSpLocks/>
              </p:cNvCxnSpPr>
              <p:nvPr/>
            </p:nvCxnSpPr>
            <p:spPr>
              <a:xfrm>
                <a:off x="1028699" y="7364802"/>
                <a:ext cx="0" cy="1755340"/>
              </a:xfrm>
              <a:prstGeom prst="line">
                <a:avLst/>
              </a:prstGeom>
              <a:ln w="28575"/>
            </p:spPr>
            <p:style>
              <a:lnRef idx="1">
                <a:schemeClr val="dk1"/>
              </a:lnRef>
              <a:fillRef idx="0">
                <a:schemeClr val="dk1"/>
              </a:fillRef>
              <a:effectRef idx="0">
                <a:schemeClr val="dk1"/>
              </a:effectRef>
              <a:fontRef idx="minor">
                <a:schemeClr val="tx1"/>
              </a:fontRef>
            </p:style>
          </p:cxnSp>
          <p:cxnSp>
            <p:nvCxnSpPr>
              <p:cNvPr id="81" name="Gerader Verbinder 80">
                <a:extLst>
                  <a:ext uri="{FF2B5EF4-FFF2-40B4-BE49-F238E27FC236}">
                    <a16:creationId xmlns:a16="http://schemas.microsoft.com/office/drawing/2014/main" id="{26443E63-AC5F-F44F-9784-3ACAC010444B}"/>
                  </a:ext>
                </a:extLst>
              </p:cNvPr>
              <p:cNvCxnSpPr>
                <a:cxnSpLocks/>
              </p:cNvCxnSpPr>
              <p:nvPr/>
            </p:nvCxnSpPr>
            <p:spPr>
              <a:xfrm>
                <a:off x="1028699" y="9419869"/>
                <a:ext cx="0" cy="1755340"/>
              </a:xfrm>
              <a:prstGeom prst="line">
                <a:avLst/>
              </a:prstGeom>
              <a:ln w="28575"/>
            </p:spPr>
            <p:style>
              <a:lnRef idx="1">
                <a:schemeClr val="dk1"/>
              </a:lnRef>
              <a:fillRef idx="0">
                <a:schemeClr val="dk1"/>
              </a:fillRef>
              <a:effectRef idx="0">
                <a:schemeClr val="dk1"/>
              </a:effectRef>
              <a:fontRef idx="minor">
                <a:schemeClr val="tx1"/>
              </a:fontRef>
            </p:style>
          </p:cxnSp>
          <p:cxnSp>
            <p:nvCxnSpPr>
              <p:cNvPr id="82" name="Gerader Verbinder 81">
                <a:extLst>
                  <a:ext uri="{FF2B5EF4-FFF2-40B4-BE49-F238E27FC236}">
                    <a16:creationId xmlns:a16="http://schemas.microsoft.com/office/drawing/2014/main" id="{43317788-1D8D-4815-4D2C-8E0E6CFAA122}"/>
                  </a:ext>
                </a:extLst>
              </p:cNvPr>
              <p:cNvCxnSpPr>
                <a:cxnSpLocks/>
              </p:cNvCxnSpPr>
              <p:nvPr/>
            </p:nvCxnSpPr>
            <p:spPr>
              <a:xfrm>
                <a:off x="1009648" y="3220953"/>
                <a:ext cx="0" cy="1755340"/>
              </a:xfrm>
              <a:prstGeom prst="line">
                <a:avLst/>
              </a:prstGeom>
              <a:ln w="28575"/>
            </p:spPr>
            <p:style>
              <a:lnRef idx="1">
                <a:schemeClr val="dk1"/>
              </a:lnRef>
              <a:fillRef idx="0">
                <a:schemeClr val="dk1"/>
              </a:fillRef>
              <a:effectRef idx="0">
                <a:schemeClr val="dk1"/>
              </a:effectRef>
              <a:fontRef idx="minor">
                <a:schemeClr val="tx1"/>
              </a:fontRef>
            </p:style>
          </p:cxnSp>
          <p:cxnSp>
            <p:nvCxnSpPr>
              <p:cNvPr id="83" name="Gerader Verbinder 82">
                <a:extLst>
                  <a:ext uri="{FF2B5EF4-FFF2-40B4-BE49-F238E27FC236}">
                    <a16:creationId xmlns:a16="http://schemas.microsoft.com/office/drawing/2014/main" id="{E7F625EB-527E-EF3C-8EB2-83FD7536F115}"/>
                  </a:ext>
                </a:extLst>
              </p:cNvPr>
              <p:cNvCxnSpPr>
                <a:cxnSpLocks/>
              </p:cNvCxnSpPr>
              <p:nvPr/>
            </p:nvCxnSpPr>
            <p:spPr>
              <a:xfrm>
                <a:off x="1009648" y="1144503"/>
                <a:ext cx="0" cy="1755340"/>
              </a:xfrm>
              <a:prstGeom prst="line">
                <a:avLst/>
              </a:prstGeom>
              <a:ln w="28575"/>
            </p:spPr>
            <p:style>
              <a:lnRef idx="1">
                <a:schemeClr val="dk1"/>
              </a:lnRef>
              <a:fillRef idx="0">
                <a:schemeClr val="dk1"/>
              </a:fillRef>
              <a:effectRef idx="0">
                <a:schemeClr val="dk1"/>
              </a:effectRef>
              <a:fontRef idx="minor">
                <a:schemeClr val="tx1"/>
              </a:fontRef>
            </p:style>
          </p:cxnSp>
          <p:sp>
            <p:nvSpPr>
              <p:cNvPr id="84" name="Textfeld 83">
                <a:extLst>
                  <a:ext uri="{FF2B5EF4-FFF2-40B4-BE49-F238E27FC236}">
                    <a16:creationId xmlns:a16="http://schemas.microsoft.com/office/drawing/2014/main" id="{399B3584-3293-DE0D-6DE1-4218A653ED5B}"/>
                  </a:ext>
                </a:extLst>
              </p:cNvPr>
              <p:cNvSpPr txBox="1"/>
              <p:nvPr/>
            </p:nvSpPr>
            <p:spPr>
              <a:xfrm>
                <a:off x="335797" y="9441266"/>
                <a:ext cx="599775" cy="1794085"/>
              </a:xfrm>
              <a:prstGeom prst="rect">
                <a:avLst/>
              </a:prstGeom>
              <a:noFill/>
            </p:spPr>
            <p:txBody>
              <a:bodyPr wrap="none" lIns="0" tIns="0" rIns="0" bIns="0" rtlCol="0">
                <a:spAutoFit/>
              </a:bodyPr>
              <a:lstStyle/>
              <a:p>
                <a:pPr algn="r">
                  <a:lnSpc>
                    <a:spcPts val="940"/>
                  </a:lnSpc>
                </a:pPr>
                <a:r>
                  <a:rPr lang="de-DE" sz="900" b="1">
                    <a:solidFill>
                      <a:schemeClr val="tx2"/>
                    </a:solidFill>
                  </a:rPr>
                  <a:t>SAFE</a:t>
                </a:r>
              </a:p>
              <a:p>
                <a:pPr algn="r">
                  <a:lnSpc>
                    <a:spcPts val="940"/>
                  </a:lnSpc>
                </a:pPr>
                <a:r>
                  <a:rPr lang="de-DE" sz="900" b="1">
                    <a:solidFill>
                      <a:schemeClr val="tx2"/>
                    </a:solidFill>
                  </a:rPr>
                  <a:t>NFS</a:t>
                </a:r>
              </a:p>
              <a:p>
                <a:pPr algn="r">
                  <a:lnSpc>
                    <a:spcPts val="940"/>
                  </a:lnSpc>
                </a:pPr>
                <a:r>
                  <a:rPr lang="de-DE" sz="900" b="1">
                    <a:solidFill>
                      <a:schemeClr val="tx2"/>
                    </a:solidFill>
                  </a:rPr>
                  <a:t>HFS</a:t>
                </a:r>
              </a:p>
              <a:p>
                <a:pPr algn="r">
                  <a:lnSpc>
                    <a:spcPts val="940"/>
                  </a:lnSpc>
                </a:pPr>
                <a:r>
                  <a:rPr lang="de-DE" sz="900" b="1">
                    <a:solidFill>
                      <a:schemeClr val="tx2"/>
                    </a:solidFill>
                  </a:rPr>
                  <a:t>FORNS</a:t>
                </a:r>
              </a:p>
              <a:p>
                <a:pPr algn="r">
                  <a:lnSpc>
                    <a:spcPts val="940"/>
                  </a:lnSpc>
                </a:pPr>
                <a:r>
                  <a:rPr lang="de-DE" sz="900" b="1">
                    <a:solidFill>
                      <a:schemeClr val="tx2"/>
                    </a:solidFill>
                  </a:rPr>
                  <a:t>LRS</a:t>
                </a:r>
              </a:p>
              <a:p>
                <a:pPr algn="r">
                  <a:lnSpc>
                    <a:spcPts val="940"/>
                  </a:lnSpc>
                </a:pPr>
                <a:r>
                  <a:rPr lang="de-DE" sz="900" b="1">
                    <a:solidFill>
                      <a:schemeClr val="tx2"/>
                    </a:solidFill>
                  </a:rPr>
                  <a:t>MAF5</a:t>
                </a:r>
              </a:p>
              <a:p>
                <a:pPr algn="r">
                  <a:lnSpc>
                    <a:spcPts val="940"/>
                  </a:lnSpc>
                </a:pPr>
                <a:r>
                  <a:rPr lang="de-DE" sz="900" b="1">
                    <a:solidFill>
                      <a:schemeClr val="tx2"/>
                    </a:solidFill>
                  </a:rPr>
                  <a:t>FIB-4</a:t>
                </a:r>
              </a:p>
              <a:p>
                <a:pPr algn="r">
                  <a:lnSpc>
                    <a:spcPts val="940"/>
                  </a:lnSpc>
                </a:pPr>
                <a:r>
                  <a:rPr lang="de-DE" sz="900" b="1">
                    <a:solidFill>
                      <a:schemeClr val="tx2"/>
                    </a:solidFill>
                  </a:rPr>
                  <a:t>APRI</a:t>
                </a:r>
              </a:p>
              <a:p>
                <a:pPr algn="r">
                  <a:lnSpc>
                    <a:spcPts val="940"/>
                  </a:lnSpc>
                </a:pPr>
                <a:r>
                  <a:rPr lang="de-DE" sz="900" b="1">
                    <a:solidFill>
                      <a:schemeClr val="tx2"/>
                    </a:solidFill>
                  </a:rPr>
                  <a:t>CORE</a:t>
                </a:r>
              </a:p>
              <a:p>
                <a:pPr algn="r">
                  <a:lnSpc>
                    <a:spcPts val="940"/>
                  </a:lnSpc>
                </a:pPr>
                <a:r>
                  <a:rPr lang="de-DE" sz="900" b="1">
                    <a:solidFill>
                      <a:schemeClr val="tx2"/>
                    </a:solidFill>
                  </a:rPr>
                  <a:t>FNI</a:t>
                </a:r>
              </a:p>
            </p:txBody>
          </p:sp>
          <p:sp>
            <p:nvSpPr>
              <p:cNvPr id="85" name="Textfeld 84">
                <a:extLst>
                  <a:ext uri="{FF2B5EF4-FFF2-40B4-BE49-F238E27FC236}">
                    <a16:creationId xmlns:a16="http://schemas.microsoft.com/office/drawing/2014/main" id="{135DDB3B-CDE3-AD4E-362C-E951E76C866B}"/>
                  </a:ext>
                </a:extLst>
              </p:cNvPr>
              <p:cNvSpPr txBox="1"/>
              <p:nvPr/>
            </p:nvSpPr>
            <p:spPr>
              <a:xfrm>
                <a:off x="335800" y="5272085"/>
                <a:ext cx="599775" cy="1794085"/>
              </a:xfrm>
              <a:prstGeom prst="rect">
                <a:avLst/>
              </a:prstGeom>
              <a:noFill/>
            </p:spPr>
            <p:txBody>
              <a:bodyPr wrap="none" lIns="0" tIns="0" rIns="0" bIns="0" rtlCol="0">
                <a:spAutoFit/>
              </a:bodyPr>
              <a:lstStyle/>
              <a:p>
                <a:pPr algn="r">
                  <a:lnSpc>
                    <a:spcPts val="940"/>
                  </a:lnSpc>
                </a:pPr>
                <a:r>
                  <a:rPr lang="de-DE" sz="900" b="1">
                    <a:solidFill>
                      <a:schemeClr val="tx2"/>
                    </a:solidFill>
                  </a:rPr>
                  <a:t>FNI</a:t>
                </a:r>
              </a:p>
              <a:p>
                <a:pPr algn="r">
                  <a:lnSpc>
                    <a:spcPts val="940"/>
                  </a:lnSpc>
                </a:pPr>
                <a:r>
                  <a:rPr lang="de-DE" sz="900" b="1">
                    <a:solidFill>
                      <a:schemeClr val="tx2"/>
                    </a:solidFill>
                  </a:rPr>
                  <a:t>MAF5</a:t>
                </a:r>
              </a:p>
              <a:p>
                <a:pPr algn="r">
                  <a:lnSpc>
                    <a:spcPts val="940"/>
                  </a:lnSpc>
                </a:pPr>
                <a:r>
                  <a:rPr lang="de-DE" sz="900" b="1">
                    <a:solidFill>
                      <a:schemeClr val="tx2"/>
                    </a:solidFill>
                  </a:rPr>
                  <a:t>APRI</a:t>
                </a:r>
              </a:p>
              <a:p>
                <a:pPr algn="r">
                  <a:lnSpc>
                    <a:spcPts val="940"/>
                  </a:lnSpc>
                </a:pPr>
                <a:r>
                  <a:rPr lang="de-DE" sz="900" b="1">
                    <a:solidFill>
                      <a:schemeClr val="tx2"/>
                    </a:solidFill>
                  </a:rPr>
                  <a:t>CORE</a:t>
                </a:r>
              </a:p>
              <a:p>
                <a:pPr algn="r">
                  <a:lnSpc>
                    <a:spcPts val="940"/>
                  </a:lnSpc>
                </a:pPr>
                <a:r>
                  <a:rPr lang="de-DE" sz="900" b="1">
                    <a:solidFill>
                      <a:schemeClr val="tx2"/>
                    </a:solidFill>
                  </a:rPr>
                  <a:t>LRS</a:t>
                </a:r>
              </a:p>
              <a:p>
                <a:pPr algn="r">
                  <a:lnSpc>
                    <a:spcPts val="940"/>
                  </a:lnSpc>
                </a:pPr>
                <a:r>
                  <a:rPr lang="de-DE" sz="900" b="1">
                    <a:solidFill>
                      <a:schemeClr val="tx2"/>
                    </a:solidFill>
                  </a:rPr>
                  <a:t>SAFE</a:t>
                </a:r>
              </a:p>
              <a:p>
                <a:pPr algn="r">
                  <a:lnSpc>
                    <a:spcPts val="940"/>
                  </a:lnSpc>
                </a:pPr>
                <a:r>
                  <a:rPr lang="de-DE" sz="900" b="1">
                    <a:solidFill>
                      <a:schemeClr val="tx2"/>
                    </a:solidFill>
                  </a:rPr>
                  <a:t>HFS</a:t>
                </a:r>
              </a:p>
              <a:p>
                <a:pPr algn="r">
                  <a:lnSpc>
                    <a:spcPts val="940"/>
                  </a:lnSpc>
                </a:pPr>
                <a:r>
                  <a:rPr lang="de-DE" sz="900" b="1">
                    <a:solidFill>
                      <a:schemeClr val="tx2"/>
                    </a:solidFill>
                  </a:rPr>
                  <a:t>FIB-4</a:t>
                </a:r>
              </a:p>
              <a:p>
                <a:pPr algn="r">
                  <a:lnSpc>
                    <a:spcPts val="940"/>
                  </a:lnSpc>
                </a:pPr>
                <a:r>
                  <a:rPr lang="de-DE" sz="900" b="1">
                    <a:solidFill>
                      <a:schemeClr val="tx2"/>
                    </a:solidFill>
                  </a:rPr>
                  <a:t>FORNS</a:t>
                </a:r>
              </a:p>
              <a:p>
                <a:pPr algn="r">
                  <a:lnSpc>
                    <a:spcPts val="940"/>
                  </a:lnSpc>
                </a:pPr>
                <a:r>
                  <a:rPr lang="de-DE" sz="900" b="1">
                    <a:solidFill>
                      <a:schemeClr val="tx2"/>
                    </a:solidFill>
                  </a:rPr>
                  <a:t>NFS</a:t>
                </a:r>
              </a:p>
            </p:txBody>
          </p:sp>
          <p:sp>
            <p:nvSpPr>
              <p:cNvPr id="86" name="Textfeld 85">
                <a:extLst>
                  <a:ext uri="{FF2B5EF4-FFF2-40B4-BE49-F238E27FC236}">
                    <a16:creationId xmlns:a16="http://schemas.microsoft.com/office/drawing/2014/main" id="{042EF46F-27CC-C965-8441-B05150575E9D}"/>
                  </a:ext>
                </a:extLst>
              </p:cNvPr>
              <p:cNvSpPr txBox="1"/>
              <p:nvPr/>
            </p:nvSpPr>
            <p:spPr>
              <a:xfrm>
                <a:off x="335800" y="3238217"/>
                <a:ext cx="599775" cy="1794085"/>
              </a:xfrm>
              <a:prstGeom prst="rect">
                <a:avLst/>
              </a:prstGeom>
              <a:noFill/>
            </p:spPr>
            <p:txBody>
              <a:bodyPr wrap="none" lIns="0" tIns="0" rIns="0" bIns="0" rtlCol="0">
                <a:spAutoFit/>
              </a:bodyPr>
              <a:lstStyle/>
              <a:p>
                <a:pPr algn="r">
                  <a:lnSpc>
                    <a:spcPts val="940"/>
                  </a:lnSpc>
                </a:pPr>
                <a:r>
                  <a:rPr lang="de-DE" sz="900" b="1">
                    <a:solidFill>
                      <a:schemeClr val="tx2"/>
                    </a:solidFill>
                  </a:rPr>
                  <a:t>MAF5</a:t>
                </a:r>
              </a:p>
              <a:p>
                <a:pPr algn="r">
                  <a:lnSpc>
                    <a:spcPts val="940"/>
                  </a:lnSpc>
                </a:pPr>
                <a:r>
                  <a:rPr lang="de-DE" sz="900" b="1">
                    <a:solidFill>
                      <a:schemeClr val="tx2"/>
                    </a:solidFill>
                  </a:rPr>
                  <a:t>SAFE</a:t>
                </a:r>
              </a:p>
              <a:p>
                <a:pPr algn="r">
                  <a:lnSpc>
                    <a:spcPts val="940"/>
                  </a:lnSpc>
                </a:pPr>
                <a:r>
                  <a:rPr lang="de-DE" sz="900" b="1">
                    <a:solidFill>
                      <a:schemeClr val="tx2"/>
                    </a:solidFill>
                  </a:rPr>
                  <a:t>LRS</a:t>
                </a:r>
              </a:p>
              <a:p>
                <a:pPr algn="r">
                  <a:lnSpc>
                    <a:spcPts val="940"/>
                  </a:lnSpc>
                </a:pPr>
                <a:r>
                  <a:rPr lang="de-DE" sz="900" b="1">
                    <a:solidFill>
                      <a:schemeClr val="tx2"/>
                    </a:solidFill>
                  </a:rPr>
                  <a:t>NFS</a:t>
                </a:r>
              </a:p>
              <a:p>
                <a:pPr algn="r">
                  <a:lnSpc>
                    <a:spcPts val="940"/>
                  </a:lnSpc>
                </a:pPr>
                <a:r>
                  <a:rPr lang="de-DE" sz="900" b="1">
                    <a:solidFill>
                      <a:schemeClr val="tx2"/>
                    </a:solidFill>
                  </a:rPr>
                  <a:t>HFS</a:t>
                </a:r>
              </a:p>
              <a:p>
                <a:pPr algn="r">
                  <a:lnSpc>
                    <a:spcPts val="940"/>
                  </a:lnSpc>
                </a:pPr>
                <a:r>
                  <a:rPr lang="de-DE" sz="900" b="1">
                    <a:solidFill>
                      <a:schemeClr val="tx2"/>
                    </a:solidFill>
                  </a:rPr>
                  <a:t>FNI</a:t>
                </a:r>
              </a:p>
              <a:p>
                <a:pPr algn="r">
                  <a:lnSpc>
                    <a:spcPts val="940"/>
                  </a:lnSpc>
                </a:pPr>
                <a:r>
                  <a:rPr lang="de-DE" sz="900" b="1">
                    <a:solidFill>
                      <a:schemeClr val="tx2"/>
                    </a:solidFill>
                  </a:rPr>
                  <a:t>CORE</a:t>
                </a:r>
              </a:p>
              <a:p>
                <a:pPr algn="r">
                  <a:lnSpc>
                    <a:spcPts val="940"/>
                  </a:lnSpc>
                </a:pPr>
                <a:r>
                  <a:rPr lang="de-DE" sz="900" b="1">
                    <a:solidFill>
                      <a:schemeClr val="tx2"/>
                    </a:solidFill>
                  </a:rPr>
                  <a:t>FORNS</a:t>
                </a:r>
              </a:p>
              <a:p>
                <a:pPr algn="r">
                  <a:lnSpc>
                    <a:spcPts val="940"/>
                  </a:lnSpc>
                </a:pPr>
                <a:r>
                  <a:rPr lang="de-DE" sz="900" b="1">
                    <a:solidFill>
                      <a:schemeClr val="tx2"/>
                    </a:solidFill>
                  </a:rPr>
                  <a:t>APRI</a:t>
                </a:r>
              </a:p>
              <a:p>
                <a:pPr algn="r">
                  <a:lnSpc>
                    <a:spcPts val="940"/>
                  </a:lnSpc>
                </a:pPr>
                <a:r>
                  <a:rPr lang="de-DE" sz="900" b="1">
                    <a:solidFill>
                      <a:schemeClr val="tx2"/>
                    </a:solidFill>
                  </a:rPr>
                  <a:t>FIB-4</a:t>
                </a:r>
              </a:p>
            </p:txBody>
          </p:sp>
          <p:sp>
            <p:nvSpPr>
              <p:cNvPr id="87" name="Textfeld 86">
                <a:extLst>
                  <a:ext uri="{FF2B5EF4-FFF2-40B4-BE49-F238E27FC236}">
                    <a16:creationId xmlns:a16="http://schemas.microsoft.com/office/drawing/2014/main" id="{242C911C-DEAC-8E3F-377B-BB0A44515628}"/>
                  </a:ext>
                </a:extLst>
              </p:cNvPr>
              <p:cNvSpPr txBox="1"/>
              <p:nvPr/>
            </p:nvSpPr>
            <p:spPr>
              <a:xfrm>
                <a:off x="141560" y="1155374"/>
                <a:ext cx="794016" cy="1800457"/>
              </a:xfrm>
              <a:prstGeom prst="rect">
                <a:avLst/>
              </a:prstGeom>
              <a:noFill/>
            </p:spPr>
            <p:txBody>
              <a:bodyPr wrap="square" lIns="0" tIns="0" rIns="0" bIns="0" rtlCol="0">
                <a:spAutoFit/>
              </a:bodyPr>
              <a:lstStyle/>
              <a:p>
                <a:pPr algn="r">
                  <a:lnSpc>
                    <a:spcPts val="945"/>
                  </a:lnSpc>
                </a:pPr>
                <a:r>
                  <a:rPr lang="de-DE" sz="900" b="1">
                    <a:solidFill>
                      <a:schemeClr val="tx2"/>
                    </a:solidFill>
                  </a:rPr>
                  <a:t>MAF5</a:t>
                </a:r>
              </a:p>
              <a:p>
                <a:pPr algn="r">
                  <a:lnSpc>
                    <a:spcPts val="945"/>
                  </a:lnSpc>
                </a:pPr>
                <a:r>
                  <a:rPr lang="de-DE" sz="900" b="1">
                    <a:solidFill>
                      <a:schemeClr val="tx2"/>
                    </a:solidFill>
                  </a:rPr>
                  <a:t>SAFE</a:t>
                </a:r>
              </a:p>
              <a:p>
                <a:pPr algn="r">
                  <a:lnSpc>
                    <a:spcPts val="945"/>
                  </a:lnSpc>
                </a:pPr>
                <a:r>
                  <a:rPr lang="de-DE" sz="900" b="1">
                    <a:solidFill>
                      <a:schemeClr val="tx2"/>
                    </a:solidFill>
                  </a:rPr>
                  <a:t>LRS</a:t>
                </a:r>
              </a:p>
              <a:p>
                <a:pPr algn="r">
                  <a:lnSpc>
                    <a:spcPts val="945"/>
                  </a:lnSpc>
                </a:pPr>
                <a:r>
                  <a:rPr lang="de-DE" sz="900" b="1">
                    <a:solidFill>
                      <a:schemeClr val="tx2"/>
                    </a:solidFill>
                  </a:rPr>
                  <a:t>FNI</a:t>
                </a:r>
              </a:p>
              <a:p>
                <a:pPr algn="r">
                  <a:lnSpc>
                    <a:spcPts val="945"/>
                  </a:lnSpc>
                </a:pPr>
                <a:r>
                  <a:rPr lang="de-DE" sz="900" b="1">
                    <a:solidFill>
                      <a:schemeClr val="tx2"/>
                    </a:solidFill>
                  </a:rPr>
                  <a:t>HFS</a:t>
                </a:r>
              </a:p>
              <a:p>
                <a:pPr algn="r">
                  <a:lnSpc>
                    <a:spcPts val="945"/>
                  </a:lnSpc>
                </a:pPr>
                <a:r>
                  <a:rPr lang="de-DE" sz="900" b="1">
                    <a:solidFill>
                      <a:schemeClr val="tx2"/>
                    </a:solidFill>
                  </a:rPr>
                  <a:t>NSF</a:t>
                </a:r>
              </a:p>
              <a:p>
                <a:pPr algn="r">
                  <a:lnSpc>
                    <a:spcPts val="945"/>
                  </a:lnSpc>
                </a:pPr>
                <a:r>
                  <a:rPr lang="de-DE" sz="900" b="1">
                    <a:solidFill>
                      <a:schemeClr val="tx2"/>
                    </a:solidFill>
                  </a:rPr>
                  <a:t>CORE</a:t>
                </a:r>
              </a:p>
              <a:p>
                <a:pPr algn="r">
                  <a:lnSpc>
                    <a:spcPts val="945"/>
                  </a:lnSpc>
                </a:pPr>
                <a:r>
                  <a:rPr lang="de-DE" sz="900" b="1">
                    <a:solidFill>
                      <a:schemeClr val="tx2"/>
                    </a:solidFill>
                  </a:rPr>
                  <a:t>FORNS</a:t>
                </a:r>
              </a:p>
              <a:p>
                <a:pPr algn="r">
                  <a:lnSpc>
                    <a:spcPts val="945"/>
                  </a:lnSpc>
                </a:pPr>
                <a:r>
                  <a:rPr lang="de-DE" sz="900" b="1">
                    <a:solidFill>
                      <a:schemeClr val="tx2"/>
                    </a:solidFill>
                  </a:rPr>
                  <a:t>APRI</a:t>
                </a:r>
              </a:p>
              <a:p>
                <a:pPr algn="r">
                  <a:lnSpc>
                    <a:spcPts val="945"/>
                  </a:lnSpc>
                </a:pPr>
                <a:r>
                  <a:rPr lang="de-DE" sz="900" b="1">
                    <a:solidFill>
                      <a:schemeClr val="tx2"/>
                    </a:solidFill>
                  </a:rPr>
                  <a:t>FIB-4</a:t>
                </a:r>
              </a:p>
            </p:txBody>
          </p:sp>
        </p:grpSp>
        <p:grpSp>
          <p:nvGrpSpPr>
            <p:cNvPr id="10" name="Gruppieren 9">
              <a:extLst>
                <a:ext uri="{FF2B5EF4-FFF2-40B4-BE49-F238E27FC236}">
                  <a16:creationId xmlns:a16="http://schemas.microsoft.com/office/drawing/2014/main" id="{9784EB59-060F-8F49-F9EA-A4015A9D2CC5}"/>
                </a:ext>
              </a:extLst>
            </p:cNvPr>
            <p:cNvGrpSpPr/>
            <p:nvPr/>
          </p:nvGrpSpPr>
          <p:grpSpPr>
            <a:xfrm>
              <a:off x="2077093" y="1950800"/>
              <a:ext cx="179535" cy="2549661"/>
              <a:chOff x="1188093" y="1254125"/>
              <a:chExt cx="179535" cy="2549661"/>
            </a:xfrm>
          </p:grpSpPr>
          <p:sp>
            <p:nvSpPr>
              <p:cNvPr id="23" name="Textfeld 22">
                <a:extLst>
                  <a:ext uri="{FF2B5EF4-FFF2-40B4-BE49-F238E27FC236}">
                    <a16:creationId xmlns:a16="http://schemas.microsoft.com/office/drawing/2014/main" id="{F3219711-DC39-1585-62D1-7A0D8A85D68A}"/>
                  </a:ext>
                </a:extLst>
              </p:cNvPr>
              <p:cNvSpPr txBox="1"/>
              <p:nvPr/>
            </p:nvSpPr>
            <p:spPr>
              <a:xfrm>
                <a:off x="1285875" y="1254125"/>
                <a:ext cx="65724" cy="172355"/>
              </a:xfrm>
              <a:prstGeom prst="rect">
                <a:avLst/>
              </a:prstGeom>
              <a:noFill/>
            </p:spPr>
            <p:txBody>
              <a:bodyPr wrap="none" lIns="0" tIns="0" rIns="0" bIns="0" rtlCol="0">
                <a:spAutoFit/>
              </a:bodyPr>
              <a:lstStyle/>
              <a:p>
                <a:pPr algn="l">
                  <a:lnSpc>
                    <a:spcPct val="120000"/>
                  </a:lnSpc>
                </a:pPr>
                <a:r>
                  <a:rPr lang="de-DE" sz="1000">
                    <a:solidFill>
                      <a:schemeClr val="tx2"/>
                    </a:solidFill>
                  </a:rPr>
                  <a:t>1</a:t>
                </a:r>
              </a:p>
            </p:txBody>
          </p:sp>
          <p:sp>
            <p:nvSpPr>
              <p:cNvPr id="24" name="Textfeld 23">
                <a:extLst>
                  <a:ext uri="{FF2B5EF4-FFF2-40B4-BE49-F238E27FC236}">
                    <a16:creationId xmlns:a16="http://schemas.microsoft.com/office/drawing/2014/main" id="{528D04D2-3A4C-25E7-5358-9B190C44A4D5}"/>
                  </a:ext>
                </a:extLst>
              </p:cNvPr>
              <p:cNvSpPr txBox="1"/>
              <p:nvPr/>
            </p:nvSpPr>
            <p:spPr>
              <a:xfrm>
                <a:off x="1188093" y="1857375"/>
                <a:ext cx="163506" cy="172355"/>
              </a:xfrm>
              <a:prstGeom prst="rect">
                <a:avLst/>
              </a:prstGeom>
              <a:noFill/>
            </p:spPr>
            <p:txBody>
              <a:bodyPr wrap="none" lIns="0" tIns="0" rIns="0" bIns="0" rtlCol="0">
                <a:spAutoFit/>
              </a:bodyPr>
              <a:lstStyle/>
              <a:p>
                <a:pPr algn="l">
                  <a:lnSpc>
                    <a:spcPct val="120000"/>
                  </a:lnSpc>
                </a:pPr>
                <a:r>
                  <a:rPr lang="de-DE" sz="1000">
                    <a:solidFill>
                      <a:schemeClr val="tx2"/>
                    </a:solidFill>
                  </a:rPr>
                  <a:t>0,9</a:t>
                </a:r>
              </a:p>
            </p:txBody>
          </p:sp>
          <p:sp>
            <p:nvSpPr>
              <p:cNvPr id="25" name="Textfeld 24">
                <a:extLst>
                  <a:ext uri="{FF2B5EF4-FFF2-40B4-BE49-F238E27FC236}">
                    <a16:creationId xmlns:a16="http://schemas.microsoft.com/office/drawing/2014/main" id="{16DBDC37-C176-AD4D-1631-72DA6235E4AF}"/>
                  </a:ext>
                </a:extLst>
              </p:cNvPr>
              <p:cNvSpPr txBox="1"/>
              <p:nvPr/>
            </p:nvSpPr>
            <p:spPr>
              <a:xfrm>
                <a:off x="1188093" y="2459418"/>
                <a:ext cx="163506" cy="172355"/>
              </a:xfrm>
              <a:prstGeom prst="rect">
                <a:avLst/>
              </a:prstGeom>
              <a:noFill/>
            </p:spPr>
            <p:txBody>
              <a:bodyPr wrap="none" lIns="0" tIns="0" rIns="0" bIns="0" rtlCol="0">
                <a:spAutoFit/>
              </a:bodyPr>
              <a:lstStyle/>
              <a:p>
                <a:pPr algn="l">
                  <a:lnSpc>
                    <a:spcPct val="120000"/>
                  </a:lnSpc>
                </a:pPr>
                <a:r>
                  <a:rPr lang="de-DE" sz="1000">
                    <a:solidFill>
                      <a:schemeClr val="tx2"/>
                    </a:solidFill>
                  </a:rPr>
                  <a:t>0,8</a:t>
                </a:r>
              </a:p>
            </p:txBody>
          </p:sp>
          <p:sp>
            <p:nvSpPr>
              <p:cNvPr id="26" name="Textfeld 25">
                <a:extLst>
                  <a:ext uri="{FF2B5EF4-FFF2-40B4-BE49-F238E27FC236}">
                    <a16:creationId xmlns:a16="http://schemas.microsoft.com/office/drawing/2014/main" id="{3EE6D4DB-AE45-C0C5-5B95-16ABA01F773E}"/>
                  </a:ext>
                </a:extLst>
              </p:cNvPr>
              <p:cNvSpPr txBox="1"/>
              <p:nvPr/>
            </p:nvSpPr>
            <p:spPr>
              <a:xfrm>
                <a:off x="1188093" y="3061461"/>
                <a:ext cx="163506" cy="172355"/>
              </a:xfrm>
              <a:prstGeom prst="rect">
                <a:avLst/>
              </a:prstGeom>
              <a:noFill/>
            </p:spPr>
            <p:txBody>
              <a:bodyPr wrap="none" lIns="0" tIns="0" rIns="0" bIns="0" rtlCol="0">
                <a:spAutoFit/>
              </a:bodyPr>
              <a:lstStyle/>
              <a:p>
                <a:pPr algn="l">
                  <a:lnSpc>
                    <a:spcPct val="120000"/>
                  </a:lnSpc>
                </a:pPr>
                <a:r>
                  <a:rPr lang="de-DE" sz="1000">
                    <a:solidFill>
                      <a:schemeClr val="tx2"/>
                    </a:solidFill>
                  </a:rPr>
                  <a:t>0,7</a:t>
                </a:r>
              </a:p>
            </p:txBody>
          </p:sp>
          <p:sp>
            <p:nvSpPr>
              <p:cNvPr id="27" name="Textfeld 26">
                <a:extLst>
                  <a:ext uri="{FF2B5EF4-FFF2-40B4-BE49-F238E27FC236}">
                    <a16:creationId xmlns:a16="http://schemas.microsoft.com/office/drawing/2014/main" id="{19F0C75B-73C7-B027-C414-15690881A79C}"/>
                  </a:ext>
                </a:extLst>
              </p:cNvPr>
              <p:cNvSpPr txBox="1"/>
              <p:nvPr/>
            </p:nvSpPr>
            <p:spPr>
              <a:xfrm>
                <a:off x="1204122" y="3631431"/>
                <a:ext cx="163506" cy="172355"/>
              </a:xfrm>
              <a:prstGeom prst="rect">
                <a:avLst/>
              </a:prstGeom>
              <a:noFill/>
            </p:spPr>
            <p:txBody>
              <a:bodyPr wrap="none" lIns="0" tIns="0" rIns="0" bIns="0" rtlCol="0">
                <a:spAutoFit/>
              </a:bodyPr>
              <a:lstStyle/>
              <a:p>
                <a:pPr algn="l">
                  <a:lnSpc>
                    <a:spcPct val="120000"/>
                  </a:lnSpc>
                </a:pPr>
                <a:r>
                  <a:rPr lang="de-DE" sz="1000">
                    <a:solidFill>
                      <a:schemeClr val="tx2"/>
                    </a:solidFill>
                  </a:rPr>
                  <a:t>0,6</a:t>
                </a:r>
              </a:p>
            </p:txBody>
          </p:sp>
        </p:grpSp>
        <p:sp>
          <p:nvSpPr>
            <p:cNvPr id="17" name="Textfeld 16">
              <a:extLst>
                <a:ext uri="{FF2B5EF4-FFF2-40B4-BE49-F238E27FC236}">
                  <a16:creationId xmlns:a16="http://schemas.microsoft.com/office/drawing/2014/main" id="{59D2B5F5-C357-953E-3B42-25643E6528B2}"/>
                </a:ext>
              </a:extLst>
            </p:cNvPr>
            <p:cNvSpPr txBox="1"/>
            <p:nvPr/>
          </p:nvSpPr>
          <p:spPr>
            <a:xfrm>
              <a:off x="2555874" y="1542012"/>
              <a:ext cx="898525" cy="162141"/>
            </a:xfrm>
            <a:prstGeom prst="rect">
              <a:avLst/>
            </a:prstGeom>
            <a:noFill/>
          </p:spPr>
          <p:txBody>
            <a:bodyPr wrap="square" lIns="0" tIns="0" rIns="0" bIns="0" rtlCol="0">
              <a:spAutoFit/>
            </a:bodyPr>
            <a:lstStyle/>
            <a:p>
              <a:pPr algn="l">
                <a:lnSpc>
                  <a:spcPts val="1200"/>
                </a:lnSpc>
              </a:pPr>
              <a:r>
                <a:rPr lang="de-DE" sz="1050" b="1">
                  <a:solidFill>
                    <a:schemeClr val="tx2"/>
                  </a:solidFill>
                </a:rPr>
                <a:t>LSM ≥8 kPa</a:t>
              </a:r>
            </a:p>
          </p:txBody>
        </p:sp>
        <p:sp>
          <p:nvSpPr>
            <p:cNvPr id="18" name="Textfeld 17">
              <a:extLst>
                <a:ext uri="{FF2B5EF4-FFF2-40B4-BE49-F238E27FC236}">
                  <a16:creationId xmlns:a16="http://schemas.microsoft.com/office/drawing/2014/main" id="{6DA3C90F-86FD-F96A-E2DC-299B30841BE7}"/>
                </a:ext>
              </a:extLst>
            </p:cNvPr>
            <p:cNvSpPr txBox="1"/>
            <p:nvPr/>
          </p:nvSpPr>
          <p:spPr>
            <a:xfrm>
              <a:off x="3902073" y="1542012"/>
              <a:ext cx="1044737" cy="163683"/>
            </a:xfrm>
            <a:prstGeom prst="rect">
              <a:avLst/>
            </a:prstGeom>
            <a:noFill/>
          </p:spPr>
          <p:txBody>
            <a:bodyPr wrap="square" lIns="0" tIns="0" rIns="0" bIns="0" rtlCol="0">
              <a:spAutoFit/>
            </a:bodyPr>
            <a:lstStyle/>
            <a:p>
              <a:pPr algn="l">
                <a:lnSpc>
                  <a:spcPts val="1200"/>
                </a:lnSpc>
              </a:pPr>
              <a:r>
                <a:rPr lang="de-DE" sz="1050" b="1">
                  <a:solidFill>
                    <a:schemeClr val="tx2"/>
                  </a:solidFill>
                </a:rPr>
                <a:t>LSM ≥12 kPa</a:t>
              </a:r>
            </a:p>
          </p:txBody>
        </p:sp>
        <p:sp>
          <p:nvSpPr>
            <p:cNvPr id="19" name="Textfeld 18">
              <a:extLst>
                <a:ext uri="{FF2B5EF4-FFF2-40B4-BE49-F238E27FC236}">
                  <a16:creationId xmlns:a16="http://schemas.microsoft.com/office/drawing/2014/main" id="{C4881CB1-BCCA-8D6C-4370-87CFCF4DFCB2}"/>
                </a:ext>
              </a:extLst>
            </p:cNvPr>
            <p:cNvSpPr txBox="1"/>
            <p:nvPr/>
          </p:nvSpPr>
          <p:spPr>
            <a:xfrm>
              <a:off x="5248272" y="1542012"/>
              <a:ext cx="898525" cy="482992"/>
            </a:xfrm>
            <a:prstGeom prst="rect">
              <a:avLst/>
            </a:prstGeom>
            <a:noFill/>
          </p:spPr>
          <p:txBody>
            <a:bodyPr wrap="square" lIns="0" tIns="0" rIns="0" bIns="0" rtlCol="0">
              <a:spAutoFit/>
            </a:bodyPr>
            <a:lstStyle/>
            <a:p>
              <a:pPr algn="ctr">
                <a:lnSpc>
                  <a:spcPts val="1200"/>
                </a:lnSpc>
              </a:pPr>
              <a:r>
                <a:rPr lang="de-DE" sz="1050" b="1">
                  <a:solidFill>
                    <a:schemeClr val="tx2"/>
                  </a:solidFill>
                </a:rPr>
                <a:t>MASH-Risiko</a:t>
              </a:r>
              <a:br>
                <a:rPr lang="de-DE" sz="1050" b="1">
                  <a:solidFill>
                    <a:schemeClr val="tx2"/>
                  </a:solidFill>
                </a:rPr>
              </a:br>
              <a:br>
                <a:rPr lang="de-DE" sz="1050" b="1">
                  <a:solidFill>
                    <a:schemeClr val="tx2"/>
                  </a:solidFill>
                </a:rPr>
              </a:br>
              <a:r>
                <a:rPr lang="de-DE" sz="1050">
                  <a:solidFill>
                    <a:schemeClr val="tx2"/>
                  </a:solidFill>
                </a:rPr>
                <a:t>FAST ≥ 0,35</a:t>
              </a:r>
            </a:p>
          </p:txBody>
        </p:sp>
        <p:sp>
          <p:nvSpPr>
            <p:cNvPr id="20" name="Textfeld 19">
              <a:extLst>
                <a:ext uri="{FF2B5EF4-FFF2-40B4-BE49-F238E27FC236}">
                  <a16:creationId xmlns:a16="http://schemas.microsoft.com/office/drawing/2014/main" id="{1B1AD048-3D50-6AE4-5991-06915946B2C4}"/>
                </a:ext>
              </a:extLst>
            </p:cNvPr>
            <p:cNvSpPr txBox="1"/>
            <p:nvPr/>
          </p:nvSpPr>
          <p:spPr>
            <a:xfrm>
              <a:off x="6623212" y="1542012"/>
              <a:ext cx="1185059" cy="482992"/>
            </a:xfrm>
            <a:prstGeom prst="rect">
              <a:avLst/>
            </a:prstGeom>
            <a:noFill/>
          </p:spPr>
          <p:txBody>
            <a:bodyPr wrap="square" lIns="0" tIns="0" rIns="0" bIns="0" rtlCol="0">
              <a:spAutoFit/>
            </a:bodyPr>
            <a:lstStyle/>
            <a:p>
              <a:pPr algn="ctr">
                <a:lnSpc>
                  <a:spcPts val="1200"/>
                </a:lnSpc>
              </a:pPr>
              <a:r>
                <a:rPr lang="de-DE" sz="1050" b="1">
                  <a:solidFill>
                    <a:schemeClr val="tx2"/>
                  </a:solidFill>
                </a:rPr>
                <a:t>Fortgeschrittene</a:t>
              </a:r>
              <a:br>
                <a:rPr lang="de-DE" sz="1050" b="1">
                  <a:solidFill>
                    <a:schemeClr val="tx2"/>
                  </a:solidFill>
                </a:rPr>
              </a:br>
              <a:r>
                <a:rPr lang="de-DE" sz="1050" b="1">
                  <a:solidFill>
                    <a:schemeClr val="tx2"/>
                  </a:solidFill>
                </a:rPr>
                <a:t> Fibrose</a:t>
              </a:r>
              <a:br>
                <a:rPr lang="de-DE" sz="1050" b="1">
                  <a:solidFill>
                    <a:schemeClr val="tx2"/>
                  </a:solidFill>
                </a:rPr>
              </a:br>
              <a:r>
                <a:rPr lang="de-DE" sz="1050">
                  <a:solidFill>
                    <a:schemeClr val="tx2"/>
                  </a:solidFill>
                </a:rPr>
                <a:t>Agile 3+ ≥0,679</a:t>
              </a:r>
            </a:p>
          </p:txBody>
        </p:sp>
        <p:sp>
          <p:nvSpPr>
            <p:cNvPr id="21" name="Textfeld 20">
              <a:extLst>
                <a:ext uri="{FF2B5EF4-FFF2-40B4-BE49-F238E27FC236}">
                  <a16:creationId xmlns:a16="http://schemas.microsoft.com/office/drawing/2014/main" id="{62CE9E86-50A6-B223-6952-C4014FC3DC38}"/>
                </a:ext>
              </a:extLst>
            </p:cNvPr>
            <p:cNvSpPr txBox="1"/>
            <p:nvPr/>
          </p:nvSpPr>
          <p:spPr>
            <a:xfrm>
              <a:off x="7940670" y="1542012"/>
              <a:ext cx="1142965" cy="485276"/>
            </a:xfrm>
            <a:prstGeom prst="rect">
              <a:avLst/>
            </a:prstGeom>
            <a:noFill/>
          </p:spPr>
          <p:txBody>
            <a:bodyPr wrap="square" lIns="0" tIns="0" rIns="0" bIns="0" rtlCol="0">
              <a:spAutoFit/>
            </a:bodyPr>
            <a:lstStyle/>
            <a:p>
              <a:pPr algn="ctr">
                <a:lnSpc>
                  <a:spcPts val="1200"/>
                </a:lnSpc>
              </a:pPr>
              <a:r>
                <a:rPr lang="de-DE" sz="1050" b="1">
                  <a:solidFill>
                    <a:schemeClr val="tx2"/>
                  </a:solidFill>
                </a:rPr>
                <a:t>Zirrhose</a:t>
              </a:r>
            </a:p>
            <a:p>
              <a:pPr algn="ctr">
                <a:lnSpc>
                  <a:spcPts val="1200"/>
                </a:lnSpc>
              </a:pPr>
              <a:br>
                <a:rPr lang="de-DE" sz="1050" b="1">
                  <a:solidFill>
                    <a:schemeClr val="tx2"/>
                  </a:solidFill>
                </a:rPr>
              </a:br>
              <a:r>
                <a:rPr lang="de-DE" sz="1050">
                  <a:solidFill>
                    <a:schemeClr val="tx2"/>
                  </a:solidFill>
                </a:rPr>
                <a:t>Agile 4 ≥0,565</a:t>
              </a:r>
            </a:p>
          </p:txBody>
        </p:sp>
        <p:sp>
          <p:nvSpPr>
            <p:cNvPr id="22" name="Textfeld 21">
              <a:extLst>
                <a:ext uri="{FF2B5EF4-FFF2-40B4-BE49-F238E27FC236}">
                  <a16:creationId xmlns:a16="http://schemas.microsoft.com/office/drawing/2014/main" id="{B02A0BDD-CBC7-76E5-3F29-8EB1F523CE34}"/>
                </a:ext>
              </a:extLst>
            </p:cNvPr>
            <p:cNvSpPr txBox="1"/>
            <p:nvPr/>
          </p:nvSpPr>
          <p:spPr>
            <a:xfrm rot="16200000">
              <a:off x="1382144" y="3334584"/>
              <a:ext cx="898525" cy="206851"/>
            </a:xfrm>
            <a:prstGeom prst="rect">
              <a:avLst/>
            </a:prstGeom>
            <a:noFill/>
          </p:spPr>
          <p:txBody>
            <a:bodyPr wrap="square" lIns="0" tIns="0" rIns="0" bIns="0" rtlCol="0">
              <a:spAutoFit/>
            </a:bodyPr>
            <a:lstStyle/>
            <a:p>
              <a:pPr algn="ctr">
                <a:lnSpc>
                  <a:spcPct val="120000"/>
                </a:lnSpc>
              </a:pPr>
              <a:r>
                <a:rPr lang="de-DE" sz="1200" b="1">
                  <a:solidFill>
                    <a:schemeClr val="tx2"/>
                  </a:solidFill>
                </a:rPr>
                <a:t>AUC</a:t>
              </a:r>
            </a:p>
          </p:txBody>
        </p:sp>
      </p:grpSp>
      <p:grpSp>
        <p:nvGrpSpPr>
          <p:cNvPr id="174" name="Gruppieren 173">
            <a:extLst>
              <a:ext uri="{FF2B5EF4-FFF2-40B4-BE49-F238E27FC236}">
                <a16:creationId xmlns:a16="http://schemas.microsoft.com/office/drawing/2014/main" id="{B6EAE182-015E-7E7C-2086-D3A35377C6AD}"/>
              </a:ext>
            </a:extLst>
          </p:cNvPr>
          <p:cNvGrpSpPr/>
          <p:nvPr/>
        </p:nvGrpSpPr>
        <p:grpSpPr>
          <a:xfrm>
            <a:off x="7865281" y="5528520"/>
            <a:ext cx="3516523" cy="668645"/>
            <a:chOff x="6112681" y="5743938"/>
            <a:chExt cx="3516523" cy="668645"/>
          </a:xfrm>
        </p:grpSpPr>
        <p:sp>
          <p:nvSpPr>
            <p:cNvPr id="149" name="Textfeld 148">
              <a:extLst>
                <a:ext uri="{FF2B5EF4-FFF2-40B4-BE49-F238E27FC236}">
                  <a16:creationId xmlns:a16="http://schemas.microsoft.com/office/drawing/2014/main" id="{9B855150-7C23-020F-BE7A-DCF7FDDCA87C}"/>
                </a:ext>
              </a:extLst>
            </p:cNvPr>
            <p:cNvSpPr txBox="1"/>
            <p:nvPr/>
          </p:nvSpPr>
          <p:spPr>
            <a:xfrm>
              <a:off x="6303055" y="5743938"/>
              <a:ext cx="288541" cy="437812"/>
            </a:xfrm>
            <a:prstGeom prst="rect">
              <a:avLst/>
            </a:prstGeom>
            <a:noFill/>
          </p:spPr>
          <p:txBody>
            <a:bodyPr wrap="none" lIns="0" tIns="0" rIns="0" bIns="0" rtlCol="0">
              <a:spAutoFit/>
            </a:bodyPr>
            <a:lstStyle/>
            <a:p>
              <a:pPr>
                <a:lnSpc>
                  <a:spcPct val="150000"/>
                </a:lnSpc>
              </a:pPr>
              <a:r>
                <a:rPr lang="de-DE" sz="1000" b="1">
                  <a:solidFill>
                    <a:schemeClr val="tx2"/>
                  </a:solidFill>
                </a:rPr>
                <a:t>APRI</a:t>
              </a:r>
            </a:p>
            <a:p>
              <a:pPr>
                <a:lnSpc>
                  <a:spcPct val="150000"/>
                </a:lnSpc>
              </a:pPr>
              <a:r>
                <a:rPr lang="de-DE" sz="1000" b="1">
                  <a:solidFill>
                    <a:schemeClr val="tx2"/>
                  </a:solidFill>
                </a:rPr>
                <a:t>CORE</a:t>
              </a:r>
            </a:p>
          </p:txBody>
        </p:sp>
        <p:sp>
          <p:nvSpPr>
            <p:cNvPr id="150" name="Ellipse 149">
              <a:extLst>
                <a:ext uri="{FF2B5EF4-FFF2-40B4-BE49-F238E27FC236}">
                  <a16:creationId xmlns:a16="http://schemas.microsoft.com/office/drawing/2014/main" id="{7C9EC243-D824-8198-75F0-D1C471F62A7C}"/>
                </a:ext>
              </a:extLst>
            </p:cNvPr>
            <p:cNvSpPr/>
            <p:nvPr/>
          </p:nvSpPr>
          <p:spPr>
            <a:xfrm>
              <a:off x="6859124" y="5797518"/>
              <a:ext cx="163506" cy="172355"/>
            </a:xfrm>
            <a:prstGeom prst="ellipse">
              <a:avLst/>
            </a:prstGeom>
            <a:solidFill>
              <a:srgbClr val="F8DCE5"/>
            </a:solidFill>
            <a:ln w="9525" cap="flat">
              <a:noFill/>
              <a:prstDash val="solid"/>
              <a:miter/>
            </a:ln>
          </p:spPr>
          <p:txBody>
            <a:bodyPr rtlCol="0" anchor="ctr"/>
            <a:lstStyle/>
            <a:p>
              <a:pPr algn="l"/>
              <a:endParaRPr lang="de-DE"/>
            </a:p>
          </p:txBody>
        </p:sp>
        <p:sp>
          <p:nvSpPr>
            <p:cNvPr id="151" name="Ellipse 150">
              <a:extLst>
                <a:ext uri="{FF2B5EF4-FFF2-40B4-BE49-F238E27FC236}">
                  <a16:creationId xmlns:a16="http://schemas.microsoft.com/office/drawing/2014/main" id="{EEA986A6-2A83-B7E6-8E6F-17F035E5CF6F}"/>
                </a:ext>
              </a:extLst>
            </p:cNvPr>
            <p:cNvSpPr/>
            <p:nvPr/>
          </p:nvSpPr>
          <p:spPr>
            <a:xfrm>
              <a:off x="6859124" y="6027447"/>
              <a:ext cx="163506" cy="172355"/>
            </a:xfrm>
            <a:prstGeom prst="ellipse">
              <a:avLst/>
            </a:prstGeom>
            <a:solidFill>
              <a:srgbClr val="EEA7BF"/>
            </a:solidFill>
            <a:ln w="9525" cap="flat">
              <a:noFill/>
              <a:prstDash val="solid"/>
              <a:miter/>
            </a:ln>
          </p:spPr>
          <p:txBody>
            <a:bodyPr rtlCol="0" anchor="ctr"/>
            <a:lstStyle/>
            <a:p>
              <a:pPr algn="l"/>
              <a:endParaRPr lang="de-DE"/>
            </a:p>
          </p:txBody>
        </p:sp>
        <p:sp>
          <p:nvSpPr>
            <p:cNvPr id="152" name="Ellipse 151">
              <a:extLst>
                <a:ext uri="{FF2B5EF4-FFF2-40B4-BE49-F238E27FC236}">
                  <a16:creationId xmlns:a16="http://schemas.microsoft.com/office/drawing/2014/main" id="{56C0B62A-09FF-2259-C113-FCDFDD8705CE}"/>
                </a:ext>
              </a:extLst>
            </p:cNvPr>
            <p:cNvSpPr/>
            <p:nvPr/>
          </p:nvSpPr>
          <p:spPr>
            <a:xfrm>
              <a:off x="7636409" y="5792079"/>
              <a:ext cx="163506" cy="172355"/>
            </a:xfrm>
            <a:prstGeom prst="ellipse">
              <a:avLst/>
            </a:prstGeom>
            <a:solidFill>
              <a:srgbClr val="B1D5F2"/>
            </a:solidFill>
            <a:ln w="9525" cap="flat">
              <a:noFill/>
              <a:prstDash val="solid"/>
              <a:miter/>
            </a:ln>
          </p:spPr>
          <p:txBody>
            <a:bodyPr rtlCol="0" anchor="ctr"/>
            <a:lstStyle/>
            <a:p>
              <a:pPr algn="l"/>
              <a:endParaRPr lang="de-DE"/>
            </a:p>
          </p:txBody>
        </p:sp>
        <p:sp>
          <p:nvSpPr>
            <p:cNvPr id="153" name="Ellipse 152">
              <a:extLst>
                <a:ext uri="{FF2B5EF4-FFF2-40B4-BE49-F238E27FC236}">
                  <a16:creationId xmlns:a16="http://schemas.microsoft.com/office/drawing/2014/main" id="{C42B41DF-9C50-0452-F629-90E9D4A864AC}"/>
                </a:ext>
              </a:extLst>
            </p:cNvPr>
            <p:cNvSpPr/>
            <p:nvPr/>
          </p:nvSpPr>
          <p:spPr>
            <a:xfrm>
              <a:off x="7636409" y="6022008"/>
              <a:ext cx="163506" cy="172355"/>
            </a:xfrm>
            <a:prstGeom prst="ellipse">
              <a:avLst/>
            </a:prstGeom>
            <a:solidFill>
              <a:srgbClr val="2A918B"/>
            </a:solidFill>
            <a:ln w="9525" cap="flat">
              <a:noFill/>
              <a:prstDash val="solid"/>
              <a:miter/>
            </a:ln>
          </p:spPr>
          <p:txBody>
            <a:bodyPr rtlCol="0" anchor="ctr"/>
            <a:lstStyle/>
            <a:p>
              <a:pPr algn="l"/>
              <a:endParaRPr lang="de-DE"/>
            </a:p>
          </p:txBody>
        </p:sp>
        <p:sp>
          <p:nvSpPr>
            <p:cNvPr id="154" name="Ellipse 153">
              <a:extLst>
                <a:ext uri="{FF2B5EF4-FFF2-40B4-BE49-F238E27FC236}">
                  <a16:creationId xmlns:a16="http://schemas.microsoft.com/office/drawing/2014/main" id="{B9AD8799-D8DD-5DFF-B801-1E71A88AE5B8}"/>
                </a:ext>
              </a:extLst>
            </p:cNvPr>
            <p:cNvSpPr/>
            <p:nvPr/>
          </p:nvSpPr>
          <p:spPr>
            <a:xfrm>
              <a:off x="8399815" y="5797912"/>
              <a:ext cx="163506" cy="172355"/>
            </a:xfrm>
            <a:prstGeom prst="ellipse">
              <a:avLst/>
            </a:prstGeom>
            <a:solidFill>
              <a:srgbClr val="005AD2"/>
            </a:solidFill>
            <a:ln w="9525" cap="flat">
              <a:noFill/>
              <a:prstDash val="solid"/>
              <a:miter/>
            </a:ln>
          </p:spPr>
          <p:txBody>
            <a:bodyPr rtlCol="0" anchor="ctr"/>
            <a:lstStyle/>
            <a:p>
              <a:pPr algn="l"/>
              <a:endParaRPr lang="de-DE"/>
            </a:p>
          </p:txBody>
        </p:sp>
        <p:sp>
          <p:nvSpPr>
            <p:cNvPr id="155" name="Ellipse 154">
              <a:extLst>
                <a:ext uri="{FF2B5EF4-FFF2-40B4-BE49-F238E27FC236}">
                  <a16:creationId xmlns:a16="http://schemas.microsoft.com/office/drawing/2014/main" id="{D24A6A66-8C89-7AA3-953C-23341C96A9EC}"/>
                </a:ext>
              </a:extLst>
            </p:cNvPr>
            <p:cNvSpPr/>
            <p:nvPr/>
          </p:nvSpPr>
          <p:spPr>
            <a:xfrm>
              <a:off x="8399815" y="6021491"/>
              <a:ext cx="163506" cy="172355"/>
            </a:xfrm>
            <a:prstGeom prst="ellipse">
              <a:avLst/>
            </a:prstGeom>
            <a:solidFill>
              <a:srgbClr val="002060"/>
            </a:solidFill>
            <a:ln w="9525" cap="flat">
              <a:noFill/>
              <a:prstDash val="solid"/>
              <a:miter/>
            </a:ln>
          </p:spPr>
          <p:txBody>
            <a:bodyPr rtlCol="0" anchor="ctr"/>
            <a:lstStyle/>
            <a:p>
              <a:pPr algn="l"/>
              <a:endParaRPr lang="de-DE"/>
            </a:p>
          </p:txBody>
        </p:sp>
        <p:sp>
          <p:nvSpPr>
            <p:cNvPr id="156" name="Ellipse 155">
              <a:extLst>
                <a:ext uri="{FF2B5EF4-FFF2-40B4-BE49-F238E27FC236}">
                  <a16:creationId xmlns:a16="http://schemas.microsoft.com/office/drawing/2014/main" id="{CD88C958-1DAA-CBE1-3FB8-AED341BA9D09}"/>
                </a:ext>
              </a:extLst>
            </p:cNvPr>
            <p:cNvSpPr/>
            <p:nvPr/>
          </p:nvSpPr>
          <p:spPr>
            <a:xfrm>
              <a:off x="9168864" y="5816445"/>
              <a:ext cx="163506" cy="172355"/>
            </a:xfrm>
            <a:prstGeom prst="ellipse">
              <a:avLst/>
            </a:prstGeom>
            <a:solidFill>
              <a:srgbClr val="939AA7"/>
            </a:solidFill>
            <a:ln w="9525" cap="flat">
              <a:noFill/>
              <a:prstDash val="solid"/>
              <a:miter/>
            </a:ln>
          </p:spPr>
          <p:txBody>
            <a:bodyPr rtlCol="0" anchor="ctr"/>
            <a:lstStyle/>
            <a:p>
              <a:pPr algn="l"/>
              <a:endParaRPr lang="de-DE"/>
            </a:p>
          </p:txBody>
        </p:sp>
        <p:sp>
          <p:nvSpPr>
            <p:cNvPr id="157" name="Ellipse 156">
              <a:extLst>
                <a:ext uri="{FF2B5EF4-FFF2-40B4-BE49-F238E27FC236}">
                  <a16:creationId xmlns:a16="http://schemas.microsoft.com/office/drawing/2014/main" id="{061C54CC-574F-CDF0-A23F-1593051E0083}"/>
                </a:ext>
              </a:extLst>
            </p:cNvPr>
            <p:cNvSpPr/>
            <p:nvPr/>
          </p:nvSpPr>
          <p:spPr>
            <a:xfrm>
              <a:off x="9165892" y="6040024"/>
              <a:ext cx="163506" cy="172355"/>
            </a:xfrm>
            <a:prstGeom prst="ellipse">
              <a:avLst/>
            </a:prstGeom>
            <a:solidFill>
              <a:srgbClr val="3B97DE"/>
            </a:solidFill>
            <a:ln w="9525" cap="flat">
              <a:noFill/>
              <a:prstDash val="solid"/>
              <a:miter/>
            </a:ln>
          </p:spPr>
          <p:txBody>
            <a:bodyPr rtlCol="0" anchor="ctr"/>
            <a:lstStyle/>
            <a:p>
              <a:pPr algn="l"/>
              <a:endParaRPr lang="de-DE"/>
            </a:p>
          </p:txBody>
        </p:sp>
        <p:sp>
          <p:nvSpPr>
            <p:cNvPr id="158" name="Textfeld 157">
              <a:extLst>
                <a:ext uri="{FF2B5EF4-FFF2-40B4-BE49-F238E27FC236}">
                  <a16:creationId xmlns:a16="http://schemas.microsoft.com/office/drawing/2014/main" id="{5B0ECFD2-8AAC-91B0-3B88-175E1D0AACF6}"/>
                </a:ext>
              </a:extLst>
            </p:cNvPr>
            <p:cNvSpPr txBox="1"/>
            <p:nvPr/>
          </p:nvSpPr>
          <p:spPr>
            <a:xfrm>
              <a:off x="7056423" y="5743938"/>
              <a:ext cx="269304" cy="437812"/>
            </a:xfrm>
            <a:prstGeom prst="rect">
              <a:avLst/>
            </a:prstGeom>
            <a:noFill/>
          </p:spPr>
          <p:txBody>
            <a:bodyPr wrap="none" lIns="0" tIns="0" rIns="0" bIns="0" rtlCol="0">
              <a:spAutoFit/>
            </a:bodyPr>
            <a:lstStyle/>
            <a:p>
              <a:pPr>
                <a:lnSpc>
                  <a:spcPct val="150000"/>
                </a:lnSpc>
              </a:pPr>
              <a:r>
                <a:rPr lang="de-DE" sz="1000" b="1">
                  <a:solidFill>
                    <a:schemeClr val="tx2"/>
                  </a:solidFill>
                </a:rPr>
                <a:t>FIB-4</a:t>
              </a:r>
            </a:p>
            <a:p>
              <a:pPr>
                <a:lnSpc>
                  <a:spcPct val="150000"/>
                </a:lnSpc>
              </a:pPr>
              <a:r>
                <a:rPr lang="de-DE" sz="1000" b="1">
                  <a:solidFill>
                    <a:schemeClr val="tx2"/>
                  </a:solidFill>
                </a:rPr>
                <a:t>FNI</a:t>
              </a:r>
            </a:p>
          </p:txBody>
        </p:sp>
        <p:sp>
          <p:nvSpPr>
            <p:cNvPr id="159" name="Textfeld 158">
              <a:extLst>
                <a:ext uri="{FF2B5EF4-FFF2-40B4-BE49-F238E27FC236}">
                  <a16:creationId xmlns:a16="http://schemas.microsoft.com/office/drawing/2014/main" id="{438004E2-B5FC-89F9-7B15-7832A6B4FAED}"/>
                </a:ext>
              </a:extLst>
            </p:cNvPr>
            <p:cNvSpPr txBox="1"/>
            <p:nvPr/>
          </p:nvSpPr>
          <p:spPr>
            <a:xfrm>
              <a:off x="7838366" y="5743938"/>
              <a:ext cx="363882" cy="668645"/>
            </a:xfrm>
            <a:prstGeom prst="rect">
              <a:avLst/>
            </a:prstGeom>
            <a:noFill/>
          </p:spPr>
          <p:txBody>
            <a:bodyPr wrap="none" lIns="0" tIns="0" rIns="0" bIns="0" rtlCol="0">
              <a:spAutoFit/>
            </a:bodyPr>
            <a:lstStyle/>
            <a:p>
              <a:pPr>
                <a:lnSpc>
                  <a:spcPct val="150000"/>
                </a:lnSpc>
              </a:pPr>
              <a:r>
                <a:rPr lang="de-DE" sz="1000" b="1">
                  <a:solidFill>
                    <a:schemeClr val="tx2"/>
                  </a:solidFill>
                </a:rPr>
                <a:t>FORNS</a:t>
              </a:r>
            </a:p>
            <a:p>
              <a:pPr>
                <a:lnSpc>
                  <a:spcPct val="150000"/>
                </a:lnSpc>
              </a:pPr>
              <a:r>
                <a:rPr lang="de-DE" sz="1000" b="1">
                  <a:solidFill>
                    <a:schemeClr val="tx2"/>
                  </a:solidFill>
                </a:rPr>
                <a:t>HFS</a:t>
              </a:r>
            </a:p>
            <a:p>
              <a:pPr>
                <a:lnSpc>
                  <a:spcPct val="150000"/>
                </a:lnSpc>
              </a:pPr>
              <a:endParaRPr lang="de-DE" sz="1000" b="1">
                <a:solidFill>
                  <a:schemeClr val="tx2"/>
                </a:solidFill>
              </a:endParaRPr>
            </a:p>
          </p:txBody>
        </p:sp>
        <p:sp>
          <p:nvSpPr>
            <p:cNvPr id="160" name="Textfeld 159">
              <a:extLst>
                <a:ext uri="{FF2B5EF4-FFF2-40B4-BE49-F238E27FC236}">
                  <a16:creationId xmlns:a16="http://schemas.microsoft.com/office/drawing/2014/main" id="{4A47FF68-67BD-2B66-0E57-8804AB9C5B8C}"/>
                </a:ext>
              </a:extLst>
            </p:cNvPr>
            <p:cNvSpPr txBox="1"/>
            <p:nvPr/>
          </p:nvSpPr>
          <p:spPr>
            <a:xfrm>
              <a:off x="8601259" y="5743938"/>
              <a:ext cx="314189" cy="437812"/>
            </a:xfrm>
            <a:prstGeom prst="rect">
              <a:avLst/>
            </a:prstGeom>
            <a:noFill/>
          </p:spPr>
          <p:txBody>
            <a:bodyPr wrap="none" lIns="0" tIns="0" rIns="0" bIns="0" rtlCol="0">
              <a:spAutoFit/>
            </a:bodyPr>
            <a:lstStyle/>
            <a:p>
              <a:pPr>
                <a:lnSpc>
                  <a:spcPct val="150000"/>
                </a:lnSpc>
              </a:pPr>
              <a:r>
                <a:rPr lang="de-DE" sz="1000" b="1">
                  <a:solidFill>
                    <a:schemeClr val="tx2"/>
                  </a:solidFill>
                </a:rPr>
                <a:t>LRS</a:t>
              </a:r>
            </a:p>
            <a:p>
              <a:pPr>
                <a:lnSpc>
                  <a:spcPct val="150000"/>
                </a:lnSpc>
              </a:pPr>
              <a:r>
                <a:rPr lang="de-DE" sz="1000" b="1">
                  <a:solidFill>
                    <a:schemeClr val="tx2"/>
                  </a:solidFill>
                </a:rPr>
                <a:t>MAF5</a:t>
              </a:r>
            </a:p>
          </p:txBody>
        </p:sp>
        <p:sp>
          <p:nvSpPr>
            <p:cNvPr id="161" name="Textfeld 160">
              <a:extLst>
                <a:ext uri="{FF2B5EF4-FFF2-40B4-BE49-F238E27FC236}">
                  <a16:creationId xmlns:a16="http://schemas.microsoft.com/office/drawing/2014/main" id="{3AE7BC20-6E33-3D4A-CB0E-63246E689E39}"/>
                </a:ext>
              </a:extLst>
            </p:cNvPr>
            <p:cNvSpPr txBox="1"/>
            <p:nvPr/>
          </p:nvSpPr>
          <p:spPr>
            <a:xfrm>
              <a:off x="9369518" y="5753366"/>
              <a:ext cx="259686" cy="437812"/>
            </a:xfrm>
            <a:prstGeom prst="rect">
              <a:avLst/>
            </a:prstGeom>
            <a:noFill/>
          </p:spPr>
          <p:txBody>
            <a:bodyPr wrap="none" lIns="0" tIns="0" rIns="0" bIns="0" rtlCol="0">
              <a:spAutoFit/>
            </a:bodyPr>
            <a:lstStyle/>
            <a:p>
              <a:pPr>
                <a:lnSpc>
                  <a:spcPct val="150000"/>
                </a:lnSpc>
              </a:pPr>
              <a:r>
                <a:rPr lang="de-DE" sz="1000" b="1">
                  <a:solidFill>
                    <a:schemeClr val="tx2"/>
                  </a:solidFill>
                </a:rPr>
                <a:t>NFS</a:t>
              </a:r>
            </a:p>
            <a:p>
              <a:pPr>
                <a:lnSpc>
                  <a:spcPct val="150000"/>
                </a:lnSpc>
              </a:pPr>
              <a:r>
                <a:rPr lang="de-DE" sz="1000" b="1">
                  <a:solidFill>
                    <a:schemeClr val="tx2"/>
                  </a:solidFill>
                </a:rPr>
                <a:t>SAFE</a:t>
              </a:r>
            </a:p>
          </p:txBody>
        </p:sp>
        <p:sp>
          <p:nvSpPr>
            <p:cNvPr id="163" name="Ellipse 162">
              <a:extLst>
                <a:ext uri="{FF2B5EF4-FFF2-40B4-BE49-F238E27FC236}">
                  <a16:creationId xmlns:a16="http://schemas.microsoft.com/office/drawing/2014/main" id="{5D91F0F6-3567-8BCE-F5A8-7F369544C476}"/>
                </a:ext>
              </a:extLst>
            </p:cNvPr>
            <p:cNvSpPr/>
            <p:nvPr/>
          </p:nvSpPr>
          <p:spPr>
            <a:xfrm>
              <a:off x="6112681" y="5792079"/>
              <a:ext cx="163506" cy="172355"/>
            </a:xfrm>
            <a:prstGeom prst="ellipse">
              <a:avLst/>
            </a:prstGeom>
            <a:solidFill>
              <a:srgbClr val="CDF0EE"/>
            </a:solidFill>
            <a:ln w="9525" cap="flat">
              <a:noFill/>
              <a:prstDash val="solid"/>
              <a:miter/>
            </a:ln>
          </p:spPr>
          <p:txBody>
            <a:bodyPr rtlCol="0" anchor="ctr"/>
            <a:lstStyle/>
            <a:p>
              <a:pPr algn="l"/>
              <a:endParaRPr lang="de-DE"/>
            </a:p>
          </p:txBody>
        </p:sp>
        <p:sp>
          <p:nvSpPr>
            <p:cNvPr id="164" name="Ellipse 163">
              <a:extLst>
                <a:ext uri="{FF2B5EF4-FFF2-40B4-BE49-F238E27FC236}">
                  <a16:creationId xmlns:a16="http://schemas.microsoft.com/office/drawing/2014/main" id="{A4CB17AD-164F-D973-1D9C-4DDFDAB58608}"/>
                </a:ext>
              </a:extLst>
            </p:cNvPr>
            <p:cNvSpPr/>
            <p:nvPr/>
          </p:nvSpPr>
          <p:spPr>
            <a:xfrm>
              <a:off x="6112681" y="6022008"/>
              <a:ext cx="163506" cy="172355"/>
            </a:xfrm>
            <a:prstGeom prst="ellipse">
              <a:avLst/>
            </a:prstGeom>
            <a:solidFill>
              <a:srgbClr val="AA214F"/>
            </a:solidFill>
            <a:ln w="9525" cap="flat">
              <a:noFill/>
              <a:prstDash val="solid"/>
              <a:miter/>
            </a:ln>
          </p:spPr>
          <p:txBody>
            <a:bodyPr rtlCol="0" anchor="ctr"/>
            <a:lstStyle/>
            <a:p>
              <a:pPr algn="l"/>
              <a:endParaRPr lang="de-DE"/>
            </a:p>
          </p:txBody>
        </p:sp>
      </p:grpSp>
    </p:spTree>
    <p:custDataLst>
      <p:tags r:id="rId1"/>
    </p:custDataLst>
    <p:extLst>
      <p:ext uri="{BB962C8B-B14F-4D97-AF65-F5344CB8AC3E}">
        <p14:creationId xmlns:p14="http://schemas.microsoft.com/office/powerpoint/2010/main" val="3374358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2942D-A9FB-CFB4-E759-D3FB13106AA2}"/>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B53C2D1B-7CAA-BB92-5FD3-DF8BD4D67B47}"/>
              </a:ext>
            </a:extLst>
          </p:cNvPr>
          <p:cNvSpPr txBox="1">
            <a:spLocks/>
          </p:cNvSpPr>
          <p:nvPr/>
        </p:nvSpPr>
        <p:spPr>
          <a:xfrm>
            <a:off x="648000" y="450776"/>
            <a:ext cx="9588772" cy="1296000"/>
          </a:xfrm>
          <a:prstGeom prst="rect">
            <a:avLst/>
          </a:prstGeom>
        </p:spPr>
        <p:txBody>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srgbClr val="001965"/>
                </a:solidFill>
                <a:effectLst/>
                <a:uLnTx/>
                <a:uFillTx/>
                <a:latin typeface="Apis For Office"/>
                <a:ea typeface="+mj-ea"/>
                <a:cs typeface="+mj-cs"/>
              </a:rPr>
              <a:t>Inzidenz der hepatischen Dekompensation nach nicht-invasivem 2-Stufen-Algorithmus (pro Jahr)</a:t>
            </a:r>
          </a:p>
        </p:txBody>
      </p:sp>
      <p:sp>
        <p:nvSpPr>
          <p:cNvPr id="16" name="Textplatzhalter 15">
            <a:extLst>
              <a:ext uri="{FF2B5EF4-FFF2-40B4-BE49-F238E27FC236}">
                <a16:creationId xmlns:a16="http://schemas.microsoft.com/office/drawing/2014/main" id="{9E5C4464-D702-50FE-ACE7-F0071D8388F6}"/>
              </a:ext>
            </a:extLst>
          </p:cNvPr>
          <p:cNvSpPr>
            <a:spLocks noGrp="1"/>
          </p:cNvSpPr>
          <p:nvPr>
            <p:ph type="body" sz="quarter" idx="15"/>
          </p:nvPr>
        </p:nvSpPr>
        <p:spPr>
          <a:xfrm>
            <a:off x="647700" y="6316837"/>
            <a:ext cx="5365642" cy="428451"/>
          </a:xfrm>
        </p:spPr>
        <p:txBody>
          <a:bodyPr/>
          <a:lstStyle/>
          <a:p>
            <a:r>
              <a:rPr lang="en-GB" i="1" err="1"/>
              <a:t>Grafiken</a:t>
            </a:r>
            <a:r>
              <a:rPr lang="en-GB" i="1"/>
              <a:t> von Novo Nordisk </a:t>
            </a:r>
            <a:r>
              <a:rPr lang="en-GB" i="1" err="1"/>
              <a:t>nach</a:t>
            </a:r>
            <a:r>
              <a:rPr lang="en-GB" i="1"/>
              <a:t> Daten von </a:t>
            </a:r>
            <a:r>
              <a:rPr lang="de-DE" i="1"/>
              <a:t>Bech K. </a:t>
            </a:r>
            <a:br>
              <a:rPr lang="de-DE"/>
            </a:br>
            <a:r>
              <a:rPr lang="de-DE"/>
              <a:t>FIB-4, Fibrose-4-Index; LSM, </a:t>
            </a:r>
            <a:r>
              <a:rPr lang="de-DE" err="1"/>
              <a:t>liver</a:t>
            </a:r>
            <a:r>
              <a:rPr lang="de-DE"/>
              <a:t> </a:t>
            </a:r>
            <a:r>
              <a:rPr lang="de-DE" err="1"/>
              <a:t>stiffness</a:t>
            </a:r>
            <a:r>
              <a:rPr lang="de-DE"/>
              <a:t> </a:t>
            </a:r>
            <a:r>
              <a:rPr lang="de-DE" err="1"/>
              <a:t>measure</a:t>
            </a:r>
            <a:r>
              <a:rPr lang="de-DE"/>
              <a:t>, Lebersteifigkeitsmessung;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r>
              <a:rPr lang="de-DE"/>
              <a:t>.</a:t>
            </a:r>
          </a:p>
        </p:txBody>
      </p:sp>
      <p:sp>
        <p:nvSpPr>
          <p:cNvPr id="17" name="Textplatzhalter 16">
            <a:extLst>
              <a:ext uri="{FF2B5EF4-FFF2-40B4-BE49-F238E27FC236}">
                <a16:creationId xmlns:a16="http://schemas.microsoft.com/office/drawing/2014/main" id="{12020F75-612C-2069-7B0B-B4B3E551A09D}"/>
              </a:ext>
            </a:extLst>
          </p:cNvPr>
          <p:cNvSpPr>
            <a:spLocks noGrp="1"/>
          </p:cNvSpPr>
          <p:nvPr>
            <p:ph type="body" sz="quarter" idx="17"/>
          </p:nvPr>
        </p:nvSpPr>
        <p:spPr>
          <a:xfrm>
            <a:off x="6683519" y="6421288"/>
            <a:ext cx="4860779"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sp>
        <p:nvSpPr>
          <p:cNvPr id="90" name="Rechteck: abgerundete Ecken 89">
            <a:extLst>
              <a:ext uri="{FF2B5EF4-FFF2-40B4-BE49-F238E27FC236}">
                <a16:creationId xmlns:a16="http://schemas.microsoft.com/office/drawing/2014/main" id="{7B84835D-0358-2D75-E89B-CF37EE89D0E4}"/>
              </a:ext>
            </a:extLst>
          </p:cNvPr>
          <p:cNvSpPr/>
          <p:nvPr/>
        </p:nvSpPr>
        <p:spPr>
          <a:xfrm>
            <a:off x="6057901" y="2959022"/>
            <a:ext cx="5489452" cy="479501"/>
          </a:xfrm>
          <a:prstGeom prst="roundRect">
            <a:avLst/>
          </a:prstGeom>
          <a:solidFill>
            <a:srgbClr val="2A918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9" name="Rechteck: abgerundete Ecken 88">
            <a:extLst>
              <a:ext uri="{FF2B5EF4-FFF2-40B4-BE49-F238E27FC236}">
                <a16:creationId xmlns:a16="http://schemas.microsoft.com/office/drawing/2014/main" id="{9EA1E3CC-4687-7C35-4A1C-8201D6DFAB00}"/>
              </a:ext>
            </a:extLst>
          </p:cNvPr>
          <p:cNvSpPr/>
          <p:nvPr/>
        </p:nvSpPr>
        <p:spPr>
          <a:xfrm>
            <a:off x="628648" y="2959023"/>
            <a:ext cx="5365641" cy="47950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3" name="AutoShape 2" descr="https://dec-powerpoint.officeapps.live.com/pods/GetClipboardImage.ashx?Id=e8179f87-0bc0-4000-b20f-3f17b1c1b655&amp;DC=DE5&amp;pkey=835979cc-2958-48d6-be46-ee59d5e8d608&amp;wdwaccluster=DE5">
            <a:extLst>
              <a:ext uri="{FF2B5EF4-FFF2-40B4-BE49-F238E27FC236}">
                <a16:creationId xmlns:a16="http://schemas.microsoft.com/office/drawing/2014/main" id="{B095E01C-26D9-526A-0FAF-9E89378E95C3}"/>
              </a:ext>
            </a:extLst>
          </p:cNvPr>
          <p:cNvSpPr>
            <a:spLocks noChangeAspect="1" noChangeArrowheads="1"/>
          </p:cNvSpPr>
          <p:nvPr/>
        </p:nvSpPr>
        <p:spPr bwMode="auto">
          <a:xfrm>
            <a:off x="558165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pis For Office"/>
              <a:ea typeface="+mn-ea"/>
              <a:cs typeface="+mn-cs"/>
            </a:endParaRPr>
          </a:p>
        </p:txBody>
      </p:sp>
      <p:grpSp>
        <p:nvGrpSpPr>
          <p:cNvPr id="8" name="Gruppieren 7">
            <a:extLst>
              <a:ext uri="{FF2B5EF4-FFF2-40B4-BE49-F238E27FC236}">
                <a16:creationId xmlns:a16="http://schemas.microsoft.com/office/drawing/2014/main" id="{0085DB3D-F98F-3E41-8787-8EE0E722F8AE}"/>
              </a:ext>
            </a:extLst>
          </p:cNvPr>
          <p:cNvGrpSpPr/>
          <p:nvPr/>
        </p:nvGrpSpPr>
        <p:grpSpPr>
          <a:xfrm>
            <a:off x="628649" y="2496750"/>
            <a:ext cx="10918703" cy="398850"/>
            <a:chOff x="981234" y="2592000"/>
            <a:chExt cx="10620214" cy="398850"/>
          </a:xfrm>
          <a:solidFill>
            <a:srgbClr val="001965"/>
          </a:solidFill>
        </p:grpSpPr>
        <p:sp>
          <p:nvSpPr>
            <p:cNvPr id="5" name="Rechteck: abgerundete Ecken 4">
              <a:extLst>
                <a:ext uri="{FF2B5EF4-FFF2-40B4-BE49-F238E27FC236}">
                  <a16:creationId xmlns:a16="http://schemas.microsoft.com/office/drawing/2014/main" id="{CB817E3D-C6E1-4CA1-A702-E4FE2E554A39}"/>
                </a:ext>
              </a:extLst>
            </p:cNvPr>
            <p:cNvSpPr/>
            <p:nvPr/>
          </p:nvSpPr>
          <p:spPr>
            <a:xfrm>
              <a:off x="981234" y="2592000"/>
              <a:ext cx="10620214" cy="398850"/>
            </a:xfrm>
            <a:prstGeom prst="roundRect">
              <a:avLst/>
            </a:prstGeom>
            <a:grp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4" name="Textfeld 3">
              <a:extLst>
                <a:ext uri="{FF2B5EF4-FFF2-40B4-BE49-F238E27FC236}">
                  <a16:creationId xmlns:a16="http://schemas.microsoft.com/office/drawing/2014/main" id="{06519875-4D03-24E3-C3A0-29D0AAE73CBF}"/>
                </a:ext>
              </a:extLst>
            </p:cNvPr>
            <p:cNvSpPr txBox="1"/>
            <p:nvPr/>
          </p:nvSpPr>
          <p:spPr>
            <a:xfrm>
              <a:off x="4905375" y="2687250"/>
              <a:ext cx="2251084" cy="206851"/>
            </a:xfrm>
            <a:prstGeom prst="rect">
              <a:avLst/>
            </a:prstGeom>
            <a:grpFill/>
            <a:ln>
              <a:solidFill>
                <a:srgbClr val="001965"/>
              </a:solidFill>
            </a:ln>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pis For Office"/>
                  <a:ea typeface="+mn-ea"/>
                  <a:cs typeface="+mn-cs"/>
                </a:rPr>
                <a:t>Primäre Risikobewertung durch FIB-4</a:t>
              </a:r>
            </a:p>
          </p:txBody>
        </p:sp>
      </p:grpSp>
      <p:sp>
        <p:nvSpPr>
          <p:cNvPr id="11" name="Textfeld 10">
            <a:extLst>
              <a:ext uri="{FF2B5EF4-FFF2-40B4-BE49-F238E27FC236}">
                <a16:creationId xmlns:a16="http://schemas.microsoft.com/office/drawing/2014/main" id="{60885BEC-94A5-92D7-1EFB-05F28F6EA895}"/>
              </a:ext>
            </a:extLst>
          </p:cNvPr>
          <p:cNvSpPr txBox="1"/>
          <p:nvPr/>
        </p:nvSpPr>
        <p:spPr>
          <a:xfrm>
            <a:off x="2200525" y="2971800"/>
            <a:ext cx="1799723" cy="428451"/>
          </a:xfrm>
          <a:prstGeom prst="rect">
            <a:avLst/>
          </a:prstGeom>
          <a:solidFill>
            <a:schemeClr val="accent2"/>
          </a:solidFill>
          <a:ln>
            <a:solidFill>
              <a:schemeClr val="accent2"/>
            </a:solid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pis For Office"/>
                <a:ea typeface="+mn-ea"/>
                <a:cs typeface="+mn-cs"/>
              </a:rPr>
              <a:t>FIB-4 &lt;1,3 (2,0 für ≥65 Jahre)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pis For Office"/>
                <a:ea typeface="+mn-ea"/>
                <a:cs typeface="+mn-cs"/>
              </a:rPr>
              <a:t>(n=8.582; 66 %)</a:t>
            </a:r>
          </a:p>
        </p:txBody>
      </p:sp>
      <p:sp>
        <p:nvSpPr>
          <p:cNvPr id="20" name="Textfeld 19">
            <a:extLst>
              <a:ext uri="{FF2B5EF4-FFF2-40B4-BE49-F238E27FC236}">
                <a16:creationId xmlns:a16="http://schemas.microsoft.com/office/drawing/2014/main" id="{E81A2F92-8CB7-1BBF-FA15-03EB94A38C97}"/>
              </a:ext>
            </a:extLst>
          </p:cNvPr>
          <p:cNvSpPr txBox="1"/>
          <p:nvPr/>
        </p:nvSpPr>
        <p:spPr>
          <a:xfrm>
            <a:off x="7919625" y="2978074"/>
            <a:ext cx="1799723" cy="428451"/>
          </a:xfrm>
          <a:prstGeom prst="rect">
            <a:avLst/>
          </a:prstGeom>
          <a:solidFill>
            <a:srgbClr val="2A918B"/>
          </a:solidFill>
          <a:ln>
            <a:solidFill>
              <a:srgbClr val="2A918B"/>
            </a:solid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pis For Office"/>
                <a:ea typeface="+mn-ea"/>
                <a:cs typeface="+mn-cs"/>
              </a:rPr>
              <a:t>FIB-4 ≥1,3 (2,0 für ≥65 Jahre)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pis For Office"/>
                <a:ea typeface="+mn-ea"/>
                <a:cs typeface="+mn-cs"/>
              </a:rPr>
              <a:t>(n=4.368; 34 %)</a:t>
            </a:r>
          </a:p>
        </p:txBody>
      </p:sp>
      <p:grpSp>
        <p:nvGrpSpPr>
          <p:cNvPr id="21" name="Gruppieren 20">
            <a:extLst>
              <a:ext uri="{FF2B5EF4-FFF2-40B4-BE49-F238E27FC236}">
                <a16:creationId xmlns:a16="http://schemas.microsoft.com/office/drawing/2014/main" id="{198F60CE-FD06-2540-E559-F698FACC5E4D}"/>
              </a:ext>
            </a:extLst>
          </p:cNvPr>
          <p:cNvGrpSpPr/>
          <p:nvPr/>
        </p:nvGrpSpPr>
        <p:grpSpPr>
          <a:xfrm>
            <a:off x="5915022" y="3756770"/>
            <a:ext cx="5632329" cy="430740"/>
            <a:chOff x="648000" y="2592000"/>
            <a:chExt cx="10953449" cy="771740"/>
          </a:xfrm>
          <a:solidFill>
            <a:srgbClr val="EEA7BF"/>
          </a:solidFill>
        </p:grpSpPr>
        <p:sp>
          <p:nvSpPr>
            <p:cNvPr id="22" name="Rechteck: abgerundete Ecken 21">
              <a:extLst>
                <a:ext uri="{FF2B5EF4-FFF2-40B4-BE49-F238E27FC236}">
                  <a16:creationId xmlns:a16="http://schemas.microsoft.com/office/drawing/2014/main" id="{3A5F8560-A732-1FE8-50DF-C012936F42B6}"/>
                </a:ext>
              </a:extLst>
            </p:cNvPr>
            <p:cNvSpPr/>
            <p:nvPr/>
          </p:nvSpPr>
          <p:spPr>
            <a:xfrm>
              <a:off x="648000" y="2592000"/>
              <a:ext cx="10953449" cy="771740"/>
            </a:xfrm>
            <a:prstGeom prst="roundRect">
              <a:avLst/>
            </a:prstGeom>
            <a:grpFill/>
            <a:ln>
              <a:solidFill>
                <a:srgbClr val="EEA7BF"/>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3" name="Textfeld 22">
              <a:extLst>
                <a:ext uri="{FF2B5EF4-FFF2-40B4-BE49-F238E27FC236}">
                  <a16:creationId xmlns:a16="http://schemas.microsoft.com/office/drawing/2014/main" id="{599462CA-1145-65E2-F7BE-F7B7C6F47A1D}"/>
                </a:ext>
              </a:extLst>
            </p:cNvPr>
            <p:cNvSpPr txBox="1"/>
            <p:nvPr/>
          </p:nvSpPr>
          <p:spPr>
            <a:xfrm>
              <a:off x="3736572" y="2781490"/>
              <a:ext cx="4823293" cy="370607"/>
            </a:xfrm>
            <a:prstGeom prst="rect">
              <a:avLst/>
            </a:prstGeom>
            <a:grpFill/>
            <a:ln>
              <a:solidFill>
                <a:srgbClr val="EEA7BF"/>
              </a:solidFill>
            </a:ln>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Apis For Office"/>
                  <a:ea typeface="+mn-ea"/>
                  <a:cs typeface="+mn-cs"/>
                </a:rPr>
                <a:t>Sekundäre Risikobewertung durch VCTE</a:t>
              </a:r>
            </a:p>
          </p:txBody>
        </p:sp>
      </p:grpSp>
      <p:grpSp>
        <p:nvGrpSpPr>
          <p:cNvPr id="88" name="Gruppieren 87">
            <a:extLst>
              <a:ext uri="{FF2B5EF4-FFF2-40B4-BE49-F238E27FC236}">
                <a16:creationId xmlns:a16="http://schemas.microsoft.com/office/drawing/2014/main" id="{E12DF02E-F293-2AC7-4681-DAAF40B04D4D}"/>
              </a:ext>
            </a:extLst>
          </p:cNvPr>
          <p:cNvGrpSpPr/>
          <p:nvPr/>
        </p:nvGrpSpPr>
        <p:grpSpPr>
          <a:xfrm>
            <a:off x="637323" y="5615351"/>
            <a:ext cx="1169354" cy="424238"/>
            <a:chOff x="1271601" y="5476875"/>
            <a:chExt cx="904875" cy="424238"/>
          </a:xfrm>
          <a:solidFill>
            <a:srgbClr val="3F9C35"/>
          </a:solidFill>
        </p:grpSpPr>
        <p:sp>
          <p:nvSpPr>
            <p:cNvPr id="25" name="Rechteck: abgerundete Ecken 24">
              <a:extLst>
                <a:ext uri="{FF2B5EF4-FFF2-40B4-BE49-F238E27FC236}">
                  <a16:creationId xmlns:a16="http://schemas.microsoft.com/office/drawing/2014/main" id="{001F58A3-605F-FE01-FE98-C2BC3265EFD6}"/>
                </a:ext>
              </a:extLst>
            </p:cNvPr>
            <p:cNvSpPr/>
            <p:nvPr/>
          </p:nvSpPr>
          <p:spPr>
            <a:xfrm>
              <a:off x="1271601" y="5476875"/>
              <a:ext cx="904875" cy="424238"/>
            </a:xfrm>
            <a:prstGeom prst="roundRect">
              <a:avLst/>
            </a:prstGeom>
            <a:grpFill/>
            <a:ln>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4" name="Textfeld 23">
              <a:extLst>
                <a:ext uri="{FF2B5EF4-FFF2-40B4-BE49-F238E27FC236}">
                  <a16:creationId xmlns:a16="http://schemas.microsoft.com/office/drawing/2014/main" id="{5528B71F-2EA6-3633-32FC-9FDECD947473}"/>
                </a:ext>
              </a:extLst>
            </p:cNvPr>
            <p:cNvSpPr txBox="1"/>
            <p:nvPr/>
          </p:nvSpPr>
          <p:spPr>
            <a:xfrm>
              <a:off x="1312597" y="5476875"/>
              <a:ext cx="821173" cy="39190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0,04 %</a:t>
              </a:r>
            </a:p>
          </p:txBody>
        </p:sp>
      </p:grpSp>
      <p:grpSp>
        <p:nvGrpSpPr>
          <p:cNvPr id="29" name="Gruppieren 28">
            <a:extLst>
              <a:ext uri="{FF2B5EF4-FFF2-40B4-BE49-F238E27FC236}">
                <a16:creationId xmlns:a16="http://schemas.microsoft.com/office/drawing/2014/main" id="{3A9EDA3E-BE67-CCEF-3DEF-BF4A946889A4}"/>
              </a:ext>
            </a:extLst>
          </p:cNvPr>
          <p:cNvGrpSpPr/>
          <p:nvPr/>
        </p:nvGrpSpPr>
        <p:grpSpPr>
          <a:xfrm>
            <a:off x="2793130" y="5615351"/>
            <a:ext cx="1169355" cy="424238"/>
            <a:chOff x="2047875" y="5472726"/>
            <a:chExt cx="904875" cy="424238"/>
          </a:xfrm>
          <a:solidFill>
            <a:srgbClr val="3F9C35"/>
          </a:solidFill>
        </p:grpSpPr>
        <p:sp>
          <p:nvSpPr>
            <p:cNvPr id="26" name="Rechteck: abgerundete Ecken 25">
              <a:extLst>
                <a:ext uri="{FF2B5EF4-FFF2-40B4-BE49-F238E27FC236}">
                  <a16:creationId xmlns:a16="http://schemas.microsoft.com/office/drawing/2014/main" id="{E3188DEE-47A4-9AF7-5074-DA54E2DDE538}"/>
                </a:ext>
              </a:extLst>
            </p:cNvPr>
            <p:cNvSpPr/>
            <p:nvPr/>
          </p:nvSpPr>
          <p:spPr>
            <a:xfrm>
              <a:off x="2047875" y="5472726"/>
              <a:ext cx="904875" cy="424238"/>
            </a:xfrm>
            <a:prstGeom prst="roundRect">
              <a:avLst/>
            </a:prstGeom>
            <a:grpFill/>
            <a:ln>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7" name="Textfeld 26">
              <a:extLst>
                <a:ext uri="{FF2B5EF4-FFF2-40B4-BE49-F238E27FC236}">
                  <a16:creationId xmlns:a16="http://schemas.microsoft.com/office/drawing/2014/main" id="{B5377678-D41D-1764-F9B9-FC698FF95C7B}"/>
                </a:ext>
              </a:extLst>
            </p:cNvPr>
            <p:cNvSpPr txBox="1"/>
            <p:nvPr/>
          </p:nvSpPr>
          <p:spPr>
            <a:xfrm>
              <a:off x="2088871" y="5472726"/>
              <a:ext cx="821173" cy="39190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0,05 %</a:t>
              </a:r>
            </a:p>
          </p:txBody>
        </p:sp>
      </p:grpSp>
      <p:grpSp>
        <p:nvGrpSpPr>
          <p:cNvPr id="30" name="Gruppieren 29">
            <a:extLst>
              <a:ext uri="{FF2B5EF4-FFF2-40B4-BE49-F238E27FC236}">
                <a16:creationId xmlns:a16="http://schemas.microsoft.com/office/drawing/2014/main" id="{BAA97C6F-BF7B-8638-F21C-177894403D90}"/>
              </a:ext>
            </a:extLst>
          </p:cNvPr>
          <p:cNvGrpSpPr/>
          <p:nvPr/>
        </p:nvGrpSpPr>
        <p:grpSpPr>
          <a:xfrm>
            <a:off x="4080238" y="5617902"/>
            <a:ext cx="1169355" cy="424238"/>
            <a:chOff x="2047875" y="5472726"/>
            <a:chExt cx="904875" cy="424238"/>
          </a:xfrm>
          <a:solidFill>
            <a:srgbClr val="3F9C35"/>
          </a:solidFill>
        </p:grpSpPr>
        <p:sp>
          <p:nvSpPr>
            <p:cNvPr id="31" name="Rechteck: abgerundete Ecken 30">
              <a:extLst>
                <a:ext uri="{FF2B5EF4-FFF2-40B4-BE49-F238E27FC236}">
                  <a16:creationId xmlns:a16="http://schemas.microsoft.com/office/drawing/2014/main" id="{AF6784E7-5B9E-8E10-6677-2A1B6E06CBB9}"/>
                </a:ext>
              </a:extLst>
            </p:cNvPr>
            <p:cNvSpPr/>
            <p:nvPr/>
          </p:nvSpPr>
          <p:spPr>
            <a:xfrm>
              <a:off x="2047875" y="5472726"/>
              <a:ext cx="904875" cy="424238"/>
            </a:xfrm>
            <a:prstGeom prst="roundRect">
              <a:avLst/>
            </a:prstGeom>
            <a:grpFill/>
            <a:ln>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2" name="Textfeld 31">
              <a:extLst>
                <a:ext uri="{FF2B5EF4-FFF2-40B4-BE49-F238E27FC236}">
                  <a16:creationId xmlns:a16="http://schemas.microsoft.com/office/drawing/2014/main" id="{99F5C6DA-1ECC-371C-BE46-004A46D7F27D}"/>
                </a:ext>
              </a:extLst>
            </p:cNvPr>
            <p:cNvSpPr txBox="1"/>
            <p:nvPr/>
          </p:nvSpPr>
          <p:spPr>
            <a:xfrm>
              <a:off x="2088871" y="5472726"/>
              <a:ext cx="821173" cy="39190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0,14 %</a:t>
              </a:r>
            </a:p>
          </p:txBody>
        </p:sp>
      </p:grpSp>
      <p:grpSp>
        <p:nvGrpSpPr>
          <p:cNvPr id="46" name="Gruppieren 45">
            <a:extLst>
              <a:ext uri="{FF2B5EF4-FFF2-40B4-BE49-F238E27FC236}">
                <a16:creationId xmlns:a16="http://schemas.microsoft.com/office/drawing/2014/main" id="{965DBE61-3753-9E5F-8496-0F91034DACBC}"/>
              </a:ext>
            </a:extLst>
          </p:cNvPr>
          <p:cNvGrpSpPr/>
          <p:nvPr/>
        </p:nvGrpSpPr>
        <p:grpSpPr>
          <a:xfrm>
            <a:off x="6597489" y="5610474"/>
            <a:ext cx="1169355" cy="424238"/>
            <a:chOff x="2047875" y="5472726"/>
            <a:chExt cx="904875" cy="424238"/>
          </a:xfrm>
          <a:solidFill>
            <a:srgbClr val="EAAB00"/>
          </a:solidFill>
        </p:grpSpPr>
        <p:sp>
          <p:nvSpPr>
            <p:cNvPr id="47" name="Rechteck: abgerundete Ecken 46">
              <a:extLst>
                <a:ext uri="{FF2B5EF4-FFF2-40B4-BE49-F238E27FC236}">
                  <a16:creationId xmlns:a16="http://schemas.microsoft.com/office/drawing/2014/main" id="{1280F26D-B113-05F0-5F12-36A50049BF95}"/>
                </a:ext>
              </a:extLst>
            </p:cNvPr>
            <p:cNvSpPr/>
            <p:nvPr/>
          </p:nvSpPr>
          <p:spPr>
            <a:xfrm>
              <a:off x="2047875" y="5472726"/>
              <a:ext cx="904875" cy="424238"/>
            </a:xfrm>
            <a:prstGeom prst="roundRect">
              <a:avLst/>
            </a:prstGeom>
            <a:grpFill/>
            <a:ln>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8" name="Textfeld 47">
              <a:extLst>
                <a:ext uri="{FF2B5EF4-FFF2-40B4-BE49-F238E27FC236}">
                  <a16:creationId xmlns:a16="http://schemas.microsoft.com/office/drawing/2014/main" id="{E4527126-9B58-35F1-5ED3-656EF470995F}"/>
                </a:ext>
              </a:extLst>
            </p:cNvPr>
            <p:cNvSpPr txBox="1"/>
            <p:nvPr/>
          </p:nvSpPr>
          <p:spPr>
            <a:xfrm>
              <a:off x="2088871" y="5472726"/>
              <a:ext cx="821173" cy="391902"/>
            </a:xfrm>
            <a:prstGeom prst="rect">
              <a:avLst/>
            </a:prstGeom>
            <a:grpFill/>
            <a:ln>
              <a:solidFill>
                <a:srgbClr val="EAAB00"/>
              </a:solid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0,88 %</a:t>
              </a:r>
            </a:p>
          </p:txBody>
        </p:sp>
      </p:grpSp>
      <p:grpSp>
        <p:nvGrpSpPr>
          <p:cNvPr id="49" name="Gruppieren 48">
            <a:extLst>
              <a:ext uri="{FF2B5EF4-FFF2-40B4-BE49-F238E27FC236}">
                <a16:creationId xmlns:a16="http://schemas.microsoft.com/office/drawing/2014/main" id="{0BEDD6DF-96E9-474C-9B8E-0AAFD7FF4C09}"/>
              </a:ext>
            </a:extLst>
          </p:cNvPr>
          <p:cNvGrpSpPr/>
          <p:nvPr/>
        </p:nvGrpSpPr>
        <p:grpSpPr>
          <a:xfrm>
            <a:off x="7844114" y="5607223"/>
            <a:ext cx="1176743" cy="424238"/>
            <a:chOff x="2047875" y="5472726"/>
            <a:chExt cx="904875" cy="424238"/>
          </a:xfrm>
          <a:solidFill>
            <a:srgbClr val="E6553F"/>
          </a:solidFill>
        </p:grpSpPr>
        <p:sp>
          <p:nvSpPr>
            <p:cNvPr id="50" name="Rechteck: abgerundete Ecken 49">
              <a:extLst>
                <a:ext uri="{FF2B5EF4-FFF2-40B4-BE49-F238E27FC236}">
                  <a16:creationId xmlns:a16="http://schemas.microsoft.com/office/drawing/2014/main" id="{21B3A91F-9746-C145-3903-D15897224E9E}"/>
                </a:ext>
              </a:extLst>
            </p:cNvPr>
            <p:cNvSpPr/>
            <p:nvPr/>
          </p:nvSpPr>
          <p:spPr>
            <a:xfrm>
              <a:off x="2047875" y="5472726"/>
              <a:ext cx="904875" cy="424238"/>
            </a:xfrm>
            <a:prstGeom prst="roundRect">
              <a:avLst/>
            </a:prstGeom>
            <a:grpFill/>
            <a:ln>
              <a:solidFill>
                <a:srgbClr val="E6553F"/>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51" name="Textfeld 50">
              <a:extLst>
                <a:ext uri="{FF2B5EF4-FFF2-40B4-BE49-F238E27FC236}">
                  <a16:creationId xmlns:a16="http://schemas.microsoft.com/office/drawing/2014/main" id="{F8C16855-485B-EB40-BA3D-B862B830CBDB}"/>
                </a:ext>
              </a:extLst>
            </p:cNvPr>
            <p:cNvSpPr txBox="1"/>
            <p:nvPr/>
          </p:nvSpPr>
          <p:spPr>
            <a:xfrm>
              <a:off x="2091448" y="5472726"/>
              <a:ext cx="816017" cy="39190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2,46 %</a:t>
              </a:r>
            </a:p>
          </p:txBody>
        </p:sp>
      </p:grpSp>
      <p:grpSp>
        <p:nvGrpSpPr>
          <p:cNvPr id="55" name="Gruppieren 54">
            <a:extLst>
              <a:ext uri="{FF2B5EF4-FFF2-40B4-BE49-F238E27FC236}">
                <a16:creationId xmlns:a16="http://schemas.microsoft.com/office/drawing/2014/main" id="{E8AA6BE5-51C3-365B-8F61-DD7B04C0C4E8}"/>
              </a:ext>
            </a:extLst>
          </p:cNvPr>
          <p:cNvGrpSpPr/>
          <p:nvPr/>
        </p:nvGrpSpPr>
        <p:grpSpPr>
          <a:xfrm>
            <a:off x="10366728" y="5607223"/>
            <a:ext cx="1180625" cy="424238"/>
            <a:chOff x="2047875" y="5472726"/>
            <a:chExt cx="904875" cy="424238"/>
          </a:xfrm>
          <a:solidFill>
            <a:srgbClr val="E6553F"/>
          </a:solidFill>
        </p:grpSpPr>
        <p:sp>
          <p:nvSpPr>
            <p:cNvPr id="56" name="Rechteck: abgerundete Ecken 55">
              <a:extLst>
                <a:ext uri="{FF2B5EF4-FFF2-40B4-BE49-F238E27FC236}">
                  <a16:creationId xmlns:a16="http://schemas.microsoft.com/office/drawing/2014/main" id="{D9986763-DA1D-86F5-11B6-4CD937209E4D}"/>
                </a:ext>
              </a:extLst>
            </p:cNvPr>
            <p:cNvSpPr/>
            <p:nvPr/>
          </p:nvSpPr>
          <p:spPr>
            <a:xfrm>
              <a:off x="2047875" y="5472726"/>
              <a:ext cx="904875" cy="424238"/>
            </a:xfrm>
            <a:prstGeom prst="roundRect">
              <a:avLst/>
            </a:prstGeom>
            <a:grpFill/>
            <a:ln>
              <a:solidFill>
                <a:srgbClr val="E6553F"/>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57" name="Textfeld 56">
              <a:extLst>
                <a:ext uri="{FF2B5EF4-FFF2-40B4-BE49-F238E27FC236}">
                  <a16:creationId xmlns:a16="http://schemas.microsoft.com/office/drawing/2014/main" id="{DEAB40F2-8007-A60F-1779-C6215A0BFBA7}"/>
                </a:ext>
              </a:extLst>
            </p:cNvPr>
            <p:cNvSpPr txBox="1"/>
            <p:nvPr/>
          </p:nvSpPr>
          <p:spPr>
            <a:xfrm>
              <a:off x="2092789" y="5472726"/>
              <a:ext cx="813334" cy="39190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4,27 %</a:t>
              </a:r>
            </a:p>
          </p:txBody>
        </p:sp>
      </p:grpSp>
      <p:grpSp>
        <p:nvGrpSpPr>
          <p:cNvPr id="61" name="Gruppieren 60">
            <a:extLst>
              <a:ext uri="{FF2B5EF4-FFF2-40B4-BE49-F238E27FC236}">
                <a16:creationId xmlns:a16="http://schemas.microsoft.com/office/drawing/2014/main" id="{38C240C0-AD06-1BC3-96FF-E6D92542DF2B}"/>
              </a:ext>
            </a:extLst>
          </p:cNvPr>
          <p:cNvGrpSpPr/>
          <p:nvPr/>
        </p:nvGrpSpPr>
        <p:grpSpPr>
          <a:xfrm>
            <a:off x="9116983" y="5612099"/>
            <a:ext cx="1180625" cy="424238"/>
            <a:chOff x="2047875" y="5472726"/>
            <a:chExt cx="904875" cy="424238"/>
          </a:xfrm>
          <a:solidFill>
            <a:srgbClr val="E6553F"/>
          </a:solidFill>
        </p:grpSpPr>
        <p:sp>
          <p:nvSpPr>
            <p:cNvPr id="62" name="Rechteck: abgerundete Ecken 61">
              <a:extLst>
                <a:ext uri="{FF2B5EF4-FFF2-40B4-BE49-F238E27FC236}">
                  <a16:creationId xmlns:a16="http://schemas.microsoft.com/office/drawing/2014/main" id="{AFE01561-2E8A-1AEA-A0C6-97796E8D2E20}"/>
                </a:ext>
              </a:extLst>
            </p:cNvPr>
            <p:cNvSpPr/>
            <p:nvPr/>
          </p:nvSpPr>
          <p:spPr>
            <a:xfrm>
              <a:off x="2047875" y="5472726"/>
              <a:ext cx="904875" cy="424238"/>
            </a:xfrm>
            <a:prstGeom prst="roundRect">
              <a:avLst/>
            </a:prstGeom>
            <a:grpFill/>
            <a:ln>
              <a:solidFill>
                <a:srgbClr val="E6553F"/>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3" name="Textfeld 62">
              <a:extLst>
                <a:ext uri="{FF2B5EF4-FFF2-40B4-BE49-F238E27FC236}">
                  <a16:creationId xmlns:a16="http://schemas.microsoft.com/office/drawing/2014/main" id="{B567279B-7AAB-A178-3C1E-1E092654CB72}"/>
                </a:ext>
              </a:extLst>
            </p:cNvPr>
            <p:cNvSpPr txBox="1"/>
            <p:nvPr/>
          </p:nvSpPr>
          <p:spPr>
            <a:xfrm>
              <a:off x="2092789" y="5472726"/>
              <a:ext cx="813334" cy="391902"/>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1,77 %</a:t>
              </a:r>
            </a:p>
          </p:txBody>
        </p:sp>
      </p:grpSp>
      <p:grpSp>
        <p:nvGrpSpPr>
          <p:cNvPr id="64" name="Gruppieren 63">
            <a:extLst>
              <a:ext uri="{FF2B5EF4-FFF2-40B4-BE49-F238E27FC236}">
                <a16:creationId xmlns:a16="http://schemas.microsoft.com/office/drawing/2014/main" id="{E4FE94BD-11DA-2D82-00EF-3B3392F229AA}"/>
              </a:ext>
            </a:extLst>
          </p:cNvPr>
          <p:cNvGrpSpPr/>
          <p:nvPr/>
        </p:nvGrpSpPr>
        <p:grpSpPr>
          <a:xfrm>
            <a:off x="2796859" y="4587187"/>
            <a:ext cx="1186184" cy="729670"/>
            <a:chOff x="2047875" y="5167294"/>
            <a:chExt cx="904875" cy="729670"/>
          </a:xfrm>
          <a:solidFill>
            <a:srgbClr val="CCC5BD"/>
          </a:solidFill>
        </p:grpSpPr>
        <p:sp>
          <p:nvSpPr>
            <p:cNvPr id="65" name="Rechteck: abgerundete Ecken 64">
              <a:extLst>
                <a:ext uri="{FF2B5EF4-FFF2-40B4-BE49-F238E27FC236}">
                  <a16:creationId xmlns:a16="http://schemas.microsoft.com/office/drawing/2014/main" id="{C7729F3A-27A8-B472-59FE-22D1F06D7048}"/>
                </a:ext>
              </a:extLst>
            </p:cNvPr>
            <p:cNvSpPr/>
            <p:nvPr/>
          </p:nvSpPr>
          <p:spPr>
            <a:xfrm>
              <a:off x="2047875" y="5167294"/>
              <a:ext cx="904875" cy="72967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6" name="Textfeld 65">
              <a:extLst>
                <a:ext uri="{FF2B5EF4-FFF2-40B4-BE49-F238E27FC236}">
                  <a16:creationId xmlns:a16="http://schemas.microsoft.com/office/drawing/2014/main" id="{6E34473A-0B93-D088-0C46-5797C480D2E9}"/>
                </a:ext>
              </a:extLst>
            </p:cNvPr>
            <p:cNvSpPr txBox="1"/>
            <p:nvPr/>
          </p:nvSpPr>
          <p:spPr>
            <a:xfrm>
              <a:off x="2111748" y="5209776"/>
              <a:ext cx="804671" cy="64908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&lt;8 kPa </a:t>
              </a:r>
              <a:br>
                <a:rPr kumimoji="0" lang="de-DE" sz="1200" b="0" i="0" u="none" strike="noStrike" kern="1200" cap="none" spc="0" normalizeH="0" baseline="0" noProof="0">
                  <a:ln>
                    <a:noFill/>
                  </a:ln>
                  <a:solidFill>
                    <a:srgbClr val="001965"/>
                  </a:solidFill>
                  <a:effectLst/>
                  <a:uLnTx/>
                  <a:uFillTx/>
                  <a:latin typeface="Apis For Office"/>
                  <a:ea typeface="+mn-ea"/>
                  <a:cs typeface="+mn-cs"/>
                </a:rPr>
              </a:br>
              <a:r>
                <a:rPr kumimoji="0" lang="de-DE" sz="1200" b="0" i="0" u="none" strike="noStrike" kern="1200" cap="none" spc="0" normalizeH="0" baseline="0" noProof="0">
                  <a:ln>
                    <a:noFill/>
                  </a:ln>
                  <a:solidFill>
                    <a:srgbClr val="001965"/>
                  </a:solidFill>
                  <a:effectLst/>
                  <a:uLnTx/>
                  <a:uFillTx/>
                  <a:latin typeface="Apis For Office"/>
                  <a:ea typeface="+mn-ea"/>
                  <a:cs typeface="+mn-cs"/>
                </a:rPr>
                <a:t>n=2.398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(55 %)</a:t>
              </a:r>
            </a:p>
          </p:txBody>
        </p:sp>
      </p:grpSp>
      <p:grpSp>
        <p:nvGrpSpPr>
          <p:cNvPr id="67" name="Gruppieren 66">
            <a:extLst>
              <a:ext uri="{FF2B5EF4-FFF2-40B4-BE49-F238E27FC236}">
                <a16:creationId xmlns:a16="http://schemas.microsoft.com/office/drawing/2014/main" id="{D0E128AC-0EA6-C768-940C-335E915485B2}"/>
              </a:ext>
            </a:extLst>
          </p:cNvPr>
          <p:cNvGrpSpPr/>
          <p:nvPr/>
        </p:nvGrpSpPr>
        <p:grpSpPr>
          <a:xfrm>
            <a:off x="4046587" y="4591050"/>
            <a:ext cx="1198255" cy="729670"/>
            <a:chOff x="2027356" y="5167294"/>
            <a:chExt cx="925395" cy="729670"/>
          </a:xfrm>
          <a:noFill/>
        </p:grpSpPr>
        <p:sp>
          <p:nvSpPr>
            <p:cNvPr id="68" name="Rechteck: abgerundete Ecken 67">
              <a:extLst>
                <a:ext uri="{FF2B5EF4-FFF2-40B4-BE49-F238E27FC236}">
                  <a16:creationId xmlns:a16="http://schemas.microsoft.com/office/drawing/2014/main" id="{E76F0B26-74FC-87EC-2077-3E18067ED139}"/>
                </a:ext>
              </a:extLst>
            </p:cNvPr>
            <p:cNvSpPr/>
            <p:nvPr/>
          </p:nvSpPr>
          <p:spPr>
            <a:xfrm>
              <a:off x="2047875" y="5167294"/>
              <a:ext cx="904875" cy="729670"/>
            </a:xfrm>
            <a:prstGeom prst="roundRect">
              <a:avLst/>
            </a:prstGeom>
            <a:solidFill>
              <a:srgbClr val="3B97DE">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9" name="Textfeld 68">
              <a:extLst>
                <a:ext uri="{FF2B5EF4-FFF2-40B4-BE49-F238E27FC236}">
                  <a16:creationId xmlns:a16="http://schemas.microsoft.com/office/drawing/2014/main" id="{8CE32E54-AA8C-5A38-8608-6A5079FBDFBC}"/>
                </a:ext>
              </a:extLst>
            </p:cNvPr>
            <p:cNvSpPr txBox="1"/>
            <p:nvPr/>
          </p:nvSpPr>
          <p:spPr>
            <a:xfrm>
              <a:off x="2027356" y="5209776"/>
              <a:ext cx="925395" cy="649088"/>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8-10 kPa n=498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(11 %)</a:t>
              </a:r>
            </a:p>
          </p:txBody>
        </p:sp>
      </p:grpSp>
      <p:grpSp>
        <p:nvGrpSpPr>
          <p:cNvPr id="70" name="Gruppieren 69">
            <a:extLst>
              <a:ext uri="{FF2B5EF4-FFF2-40B4-BE49-F238E27FC236}">
                <a16:creationId xmlns:a16="http://schemas.microsoft.com/office/drawing/2014/main" id="{1EC6B04C-C250-8799-ED64-6697B98FA99A}"/>
              </a:ext>
            </a:extLst>
          </p:cNvPr>
          <p:cNvGrpSpPr/>
          <p:nvPr/>
        </p:nvGrpSpPr>
        <p:grpSpPr>
          <a:xfrm>
            <a:off x="5342767" y="4587187"/>
            <a:ext cx="1137742" cy="729670"/>
            <a:chOff x="2047875" y="5167294"/>
            <a:chExt cx="904876" cy="729670"/>
          </a:xfrm>
          <a:noFill/>
        </p:grpSpPr>
        <p:sp>
          <p:nvSpPr>
            <p:cNvPr id="71" name="Rechteck: abgerundete Ecken 70">
              <a:extLst>
                <a:ext uri="{FF2B5EF4-FFF2-40B4-BE49-F238E27FC236}">
                  <a16:creationId xmlns:a16="http://schemas.microsoft.com/office/drawing/2014/main" id="{8E97E3F1-5F52-6F13-55B8-4F0A360521DC}"/>
                </a:ext>
              </a:extLst>
            </p:cNvPr>
            <p:cNvSpPr/>
            <p:nvPr/>
          </p:nvSpPr>
          <p:spPr>
            <a:xfrm>
              <a:off x="2047875" y="5167294"/>
              <a:ext cx="904875" cy="729670"/>
            </a:xfrm>
            <a:prstGeom prst="roundRect">
              <a:avLst/>
            </a:prstGeom>
            <a:solidFill>
              <a:srgbClr val="3B97DE">
                <a:alpha val="34902"/>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2" name="Textfeld 71">
              <a:extLst>
                <a:ext uri="{FF2B5EF4-FFF2-40B4-BE49-F238E27FC236}">
                  <a16:creationId xmlns:a16="http://schemas.microsoft.com/office/drawing/2014/main" id="{D6D58F8C-F86A-4D27-D1A7-0D61CB69DDF4}"/>
                </a:ext>
              </a:extLst>
            </p:cNvPr>
            <p:cNvSpPr txBox="1"/>
            <p:nvPr/>
          </p:nvSpPr>
          <p:spPr>
            <a:xfrm>
              <a:off x="2047875" y="5209776"/>
              <a:ext cx="904876" cy="649088"/>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10-12 kPa n=352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(8 %)</a:t>
              </a:r>
            </a:p>
          </p:txBody>
        </p:sp>
      </p:grpSp>
      <p:grpSp>
        <p:nvGrpSpPr>
          <p:cNvPr id="73" name="Gruppieren 72">
            <a:extLst>
              <a:ext uri="{FF2B5EF4-FFF2-40B4-BE49-F238E27FC236}">
                <a16:creationId xmlns:a16="http://schemas.microsoft.com/office/drawing/2014/main" id="{CB264ED3-BB67-1411-5CEB-F6C8B65D9E7F}"/>
              </a:ext>
            </a:extLst>
          </p:cNvPr>
          <p:cNvGrpSpPr/>
          <p:nvPr/>
        </p:nvGrpSpPr>
        <p:grpSpPr>
          <a:xfrm>
            <a:off x="5339971" y="5612100"/>
            <a:ext cx="1169355" cy="424238"/>
            <a:chOff x="2047875" y="5472726"/>
            <a:chExt cx="904875" cy="424238"/>
          </a:xfrm>
          <a:solidFill>
            <a:srgbClr val="EAAB00"/>
          </a:solidFill>
        </p:grpSpPr>
        <p:sp>
          <p:nvSpPr>
            <p:cNvPr id="74" name="Rechteck: abgerundete Ecken 73">
              <a:extLst>
                <a:ext uri="{FF2B5EF4-FFF2-40B4-BE49-F238E27FC236}">
                  <a16:creationId xmlns:a16="http://schemas.microsoft.com/office/drawing/2014/main" id="{C8CBFE75-A686-FB03-6437-50FBE202E6B1}"/>
                </a:ext>
              </a:extLst>
            </p:cNvPr>
            <p:cNvSpPr/>
            <p:nvPr/>
          </p:nvSpPr>
          <p:spPr>
            <a:xfrm>
              <a:off x="2047875" y="5472726"/>
              <a:ext cx="904875" cy="424238"/>
            </a:xfrm>
            <a:prstGeom prst="roundRect">
              <a:avLst/>
            </a:prstGeom>
            <a:grpFill/>
            <a:ln>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5" name="Textfeld 74">
              <a:extLst>
                <a:ext uri="{FF2B5EF4-FFF2-40B4-BE49-F238E27FC236}">
                  <a16:creationId xmlns:a16="http://schemas.microsoft.com/office/drawing/2014/main" id="{7258224E-966D-6F03-4761-C3092F3B2B61}"/>
                </a:ext>
              </a:extLst>
            </p:cNvPr>
            <p:cNvSpPr txBox="1"/>
            <p:nvPr/>
          </p:nvSpPr>
          <p:spPr>
            <a:xfrm>
              <a:off x="2088870" y="5472726"/>
              <a:ext cx="821173" cy="391902"/>
            </a:xfrm>
            <a:prstGeom prst="rect">
              <a:avLst/>
            </a:prstGeom>
            <a:grpFill/>
            <a:ln>
              <a:solidFill>
                <a:srgbClr val="EAAB00"/>
              </a:solidFill>
            </a:ln>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jährliches Risiko</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0,40 %</a:t>
              </a:r>
            </a:p>
          </p:txBody>
        </p:sp>
      </p:grpSp>
      <p:grpSp>
        <p:nvGrpSpPr>
          <p:cNvPr id="76" name="Gruppieren 75">
            <a:extLst>
              <a:ext uri="{FF2B5EF4-FFF2-40B4-BE49-F238E27FC236}">
                <a16:creationId xmlns:a16="http://schemas.microsoft.com/office/drawing/2014/main" id="{099A913C-5340-27DC-FCF0-8655D657BB18}"/>
              </a:ext>
            </a:extLst>
          </p:cNvPr>
          <p:cNvGrpSpPr/>
          <p:nvPr/>
        </p:nvGrpSpPr>
        <p:grpSpPr>
          <a:xfrm>
            <a:off x="6601231" y="4587187"/>
            <a:ext cx="1137742" cy="729670"/>
            <a:chOff x="2047875" y="5167294"/>
            <a:chExt cx="904876" cy="729670"/>
          </a:xfrm>
          <a:noFill/>
        </p:grpSpPr>
        <p:sp>
          <p:nvSpPr>
            <p:cNvPr id="77" name="Rechteck: abgerundete Ecken 76">
              <a:extLst>
                <a:ext uri="{FF2B5EF4-FFF2-40B4-BE49-F238E27FC236}">
                  <a16:creationId xmlns:a16="http://schemas.microsoft.com/office/drawing/2014/main" id="{5B6E4D20-30BD-325B-CCC1-DC47F37DD9AF}"/>
                </a:ext>
              </a:extLst>
            </p:cNvPr>
            <p:cNvSpPr/>
            <p:nvPr/>
          </p:nvSpPr>
          <p:spPr>
            <a:xfrm>
              <a:off x="2047875" y="5167294"/>
              <a:ext cx="904875" cy="729670"/>
            </a:xfrm>
            <a:prstGeom prst="roundRect">
              <a:avLst/>
            </a:prstGeom>
            <a:solidFill>
              <a:srgbClr val="3B97DE">
                <a:alpha val="50196"/>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8" name="Textfeld 77">
              <a:extLst>
                <a:ext uri="{FF2B5EF4-FFF2-40B4-BE49-F238E27FC236}">
                  <a16:creationId xmlns:a16="http://schemas.microsoft.com/office/drawing/2014/main" id="{95F75899-BAE0-5D75-33E8-E1551AB2F97B}"/>
                </a:ext>
              </a:extLst>
            </p:cNvPr>
            <p:cNvSpPr txBox="1"/>
            <p:nvPr/>
          </p:nvSpPr>
          <p:spPr>
            <a:xfrm>
              <a:off x="2047875" y="5209776"/>
              <a:ext cx="904876" cy="649088"/>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12-15 kPa n=350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(8 %)</a:t>
              </a:r>
            </a:p>
          </p:txBody>
        </p:sp>
      </p:grpSp>
      <p:grpSp>
        <p:nvGrpSpPr>
          <p:cNvPr id="79" name="Gruppieren 78">
            <a:extLst>
              <a:ext uri="{FF2B5EF4-FFF2-40B4-BE49-F238E27FC236}">
                <a16:creationId xmlns:a16="http://schemas.microsoft.com/office/drawing/2014/main" id="{21E4A218-1FFC-FCD7-D48F-8201412886E4}"/>
              </a:ext>
            </a:extLst>
          </p:cNvPr>
          <p:cNvGrpSpPr/>
          <p:nvPr/>
        </p:nvGrpSpPr>
        <p:grpSpPr>
          <a:xfrm>
            <a:off x="7840232" y="4587187"/>
            <a:ext cx="1137742" cy="729670"/>
            <a:chOff x="2047875" y="5167294"/>
            <a:chExt cx="904876" cy="729670"/>
          </a:xfrm>
          <a:noFill/>
        </p:grpSpPr>
        <p:sp>
          <p:nvSpPr>
            <p:cNvPr id="80" name="Rechteck: abgerundete Ecken 79">
              <a:extLst>
                <a:ext uri="{FF2B5EF4-FFF2-40B4-BE49-F238E27FC236}">
                  <a16:creationId xmlns:a16="http://schemas.microsoft.com/office/drawing/2014/main" id="{1B5F97E6-F655-98FB-12F5-4E3B64BC55E9}"/>
                </a:ext>
              </a:extLst>
            </p:cNvPr>
            <p:cNvSpPr/>
            <p:nvPr/>
          </p:nvSpPr>
          <p:spPr>
            <a:xfrm>
              <a:off x="2047875" y="5167294"/>
              <a:ext cx="904875" cy="729670"/>
            </a:xfrm>
            <a:prstGeom prst="roundRect">
              <a:avLst/>
            </a:prstGeom>
            <a:solidFill>
              <a:srgbClr val="3B97DE">
                <a:alpha val="6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1" name="Textfeld 80">
              <a:extLst>
                <a:ext uri="{FF2B5EF4-FFF2-40B4-BE49-F238E27FC236}">
                  <a16:creationId xmlns:a16="http://schemas.microsoft.com/office/drawing/2014/main" id="{5E43AB24-23A1-58D4-5696-8B4EECAC1E09}"/>
                </a:ext>
              </a:extLst>
            </p:cNvPr>
            <p:cNvSpPr txBox="1"/>
            <p:nvPr/>
          </p:nvSpPr>
          <p:spPr>
            <a:xfrm>
              <a:off x="2047875" y="5209776"/>
              <a:ext cx="904876" cy="649088"/>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15-20 kPa n=265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(6 %)</a:t>
              </a:r>
            </a:p>
          </p:txBody>
        </p:sp>
      </p:grpSp>
      <p:grpSp>
        <p:nvGrpSpPr>
          <p:cNvPr id="82" name="Gruppieren 81">
            <a:extLst>
              <a:ext uri="{FF2B5EF4-FFF2-40B4-BE49-F238E27FC236}">
                <a16:creationId xmlns:a16="http://schemas.microsoft.com/office/drawing/2014/main" id="{C7C6F655-82EA-598E-6479-EB076F8ADD02}"/>
              </a:ext>
            </a:extLst>
          </p:cNvPr>
          <p:cNvGrpSpPr/>
          <p:nvPr/>
        </p:nvGrpSpPr>
        <p:grpSpPr>
          <a:xfrm>
            <a:off x="9116983" y="4587187"/>
            <a:ext cx="1137742" cy="729670"/>
            <a:chOff x="2047875" y="5167294"/>
            <a:chExt cx="904876" cy="729670"/>
          </a:xfrm>
          <a:noFill/>
        </p:grpSpPr>
        <p:sp>
          <p:nvSpPr>
            <p:cNvPr id="83" name="Rechteck: abgerundete Ecken 82">
              <a:extLst>
                <a:ext uri="{FF2B5EF4-FFF2-40B4-BE49-F238E27FC236}">
                  <a16:creationId xmlns:a16="http://schemas.microsoft.com/office/drawing/2014/main" id="{1B96F47C-8195-62AD-DDBD-A431B02E2672}"/>
                </a:ext>
              </a:extLst>
            </p:cNvPr>
            <p:cNvSpPr/>
            <p:nvPr/>
          </p:nvSpPr>
          <p:spPr>
            <a:xfrm>
              <a:off x="2047875" y="5167294"/>
              <a:ext cx="904875" cy="729670"/>
            </a:xfrm>
            <a:prstGeom prst="roundRect">
              <a:avLst/>
            </a:prstGeom>
            <a:solidFill>
              <a:srgbClr val="3B97DE">
                <a:alpha val="74902"/>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4" name="Textfeld 83">
              <a:extLst>
                <a:ext uri="{FF2B5EF4-FFF2-40B4-BE49-F238E27FC236}">
                  <a16:creationId xmlns:a16="http://schemas.microsoft.com/office/drawing/2014/main" id="{3715D380-60EF-AD5E-F67C-1F79708CC5CF}"/>
                </a:ext>
              </a:extLst>
            </p:cNvPr>
            <p:cNvSpPr txBox="1"/>
            <p:nvPr/>
          </p:nvSpPr>
          <p:spPr>
            <a:xfrm>
              <a:off x="2047875" y="5209776"/>
              <a:ext cx="904876" cy="649088"/>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20-25 kPa n=182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(4 %)</a:t>
              </a:r>
            </a:p>
          </p:txBody>
        </p:sp>
      </p:grpSp>
      <p:grpSp>
        <p:nvGrpSpPr>
          <p:cNvPr id="85" name="Gruppieren 84">
            <a:extLst>
              <a:ext uri="{FF2B5EF4-FFF2-40B4-BE49-F238E27FC236}">
                <a16:creationId xmlns:a16="http://schemas.microsoft.com/office/drawing/2014/main" id="{F1C23FC3-B510-DA32-D02F-F740EC6A9018}"/>
              </a:ext>
            </a:extLst>
          </p:cNvPr>
          <p:cNvGrpSpPr/>
          <p:nvPr/>
        </p:nvGrpSpPr>
        <p:grpSpPr>
          <a:xfrm>
            <a:off x="10366728" y="4578092"/>
            <a:ext cx="1137742" cy="729670"/>
            <a:chOff x="2047875" y="5167294"/>
            <a:chExt cx="904876" cy="729670"/>
          </a:xfrm>
          <a:noFill/>
        </p:grpSpPr>
        <p:sp>
          <p:nvSpPr>
            <p:cNvPr id="86" name="Rechteck: abgerundete Ecken 85">
              <a:extLst>
                <a:ext uri="{FF2B5EF4-FFF2-40B4-BE49-F238E27FC236}">
                  <a16:creationId xmlns:a16="http://schemas.microsoft.com/office/drawing/2014/main" id="{E9F6C5F7-28A1-764A-A53B-5CF8CA626C7E}"/>
                </a:ext>
              </a:extLst>
            </p:cNvPr>
            <p:cNvSpPr/>
            <p:nvPr/>
          </p:nvSpPr>
          <p:spPr>
            <a:xfrm>
              <a:off x="2047875" y="5167294"/>
              <a:ext cx="904875" cy="729670"/>
            </a:xfrm>
            <a:prstGeom prst="roundRect">
              <a:avLst/>
            </a:prstGeom>
            <a:solidFill>
              <a:srgbClr val="3B97DE">
                <a:alpha val="94902"/>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7" name="Textfeld 86">
              <a:extLst>
                <a:ext uri="{FF2B5EF4-FFF2-40B4-BE49-F238E27FC236}">
                  <a16:creationId xmlns:a16="http://schemas.microsoft.com/office/drawing/2014/main" id="{D0267A68-21D4-863C-BBBB-F1A185372EAD}"/>
                </a:ext>
              </a:extLst>
            </p:cNvPr>
            <p:cNvSpPr txBox="1"/>
            <p:nvPr/>
          </p:nvSpPr>
          <p:spPr>
            <a:xfrm>
              <a:off x="2047875" y="5209776"/>
              <a:ext cx="904876" cy="649088"/>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LSM ≥25 kPa n=323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(7 %)</a:t>
              </a:r>
            </a:p>
          </p:txBody>
        </p:sp>
      </p:grpSp>
      <p:cxnSp>
        <p:nvCxnSpPr>
          <p:cNvPr id="92" name="Gerade Verbindung mit Pfeil 91">
            <a:extLst>
              <a:ext uri="{FF2B5EF4-FFF2-40B4-BE49-F238E27FC236}">
                <a16:creationId xmlns:a16="http://schemas.microsoft.com/office/drawing/2014/main" id="{4D2E93A9-E4F8-620B-80A2-6F1303330A4B}"/>
              </a:ext>
            </a:extLst>
          </p:cNvPr>
          <p:cNvCxnSpPr>
            <a:cxnSpLocks/>
          </p:cNvCxnSpPr>
          <p:nvPr/>
        </p:nvCxnSpPr>
        <p:spPr>
          <a:xfrm>
            <a:off x="8743267" y="3439738"/>
            <a:ext cx="0" cy="314551"/>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51ACA1CC-2BAB-5B80-658E-00181829D501}"/>
              </a:ext>
            </a:extLst>
          </p:cNvPr>
          <p:cNvCxnSpPr>
            <a:cxnSpLocks/>
          </p:cNvCxnSpPr>
          <p:nvPr/>
        </p:nvCxnSpPr>
        <p:spPr>
          <a:xfrm>
            <a:off x="1220894" y="3438523"/>
            <a:ext cx="1" cy="2176828"/>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70638DC4-01C8-3F89-2E38-406D7614C8E6}"/>
              </a:ext>
            </a:extLst>
          </p:cNvPr>
          <p:cNvCxnSpPr/>
          <p:nvPr/>
        </p:nvCxnSpPr>
        <p:spPr>
          <a:xfrm>
            <a:off x="3343275" y="4410075"/>
            <a:ext cx="7610475" cy="0"/>
          </a:xfrm>
          <a:prstGeom prst="line">
            <a:avLst/>
          </a:prstGeom>
          <a:ln w="9525">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1E84963C-0441-3988-D170-668A48778185}"/>
              </a:ext>
            </a:extLst>
          </p:cNvPr>
          <p:cNvCxnSpPr>
            <a:cxnSpLocks/>
          </p:cNvCxnSpPr>
          <p:nvPr/>
        </p:nvCxnSpPr>
        <p:spPr>
          <a:xfrm>
            <a:off x="8736859" y="4190998"/>
            <a:ext cx="0" cy="219077"/>
          </a:xfrm>
          <a:prstGeom prst="line">
            <a:avLst/>
          </a:prstGeom>
          <a:ln w="9525">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DB01657B-4E2A-4DBA-E5F5-7DA42C254474}"/>
              </a:ext>
            </a:extLst>
          </p:cNvPr>
          <p:cNvCxnSpPr/>
          <p:nvPr/>
        </p:nvCxnSpPr>
        <p:spPr>
          <a:xfrm>
            <a:off x="3343275" y="4410075"/>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Gerade Verbindung mit Pfeil 108">
            <a:extLst>
              <a:ext uri="{FF2B5EF4-FFF2-40B4-BE49-F238E27FC236}">
                <a16:creationId xmlns:a16="http://schemas.microsoft.com/office/drawing/2014/main" id="{F8D83EF3-DE34-37C6-7556-AF85431FE2AD}"/>
              </a:ext>
            </a:extLst>
          </p:cNvPr>
          <p:cNvCxnSpPr/>
          <p:nvPr/>
        </p:nvCxnSpPr>
        <p:spPr>
          <a:xfrm>
            <a:off x="4686300" y="4419170"/>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448863B3-6D83-0517-852C-974DECB39B32}"/>
              </a:ext>
            </a:extLst>
          </p:cNvPr>
          <p:cNvCxnSpPr/>
          <p:nvPr/>
        </p:nvCxnSpPr>
        <p:spPr>
          <a:xfrm>
            <a:off x="5876925" y="4419170"/>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a:extLst>
              <a:ext uri="{FF2B5EF4-FFF2-40B4-BE49-F238E27FC236}">
                <a16:creationId xmlns:a16="http://schemas.microsoft.com/office/drawing/2014/main" id="{2917B31E-7ED9-4F2D-2A05-DF1AC025FF84}"/>
              </a:ext>
            </a:extLst>
          </p:cNvPr>
          <p:cNvCxnSpPr/>
          <p:nvPr/>
        </p:nvCxnSpPr>
        <p:spPr>
          <a:xfrm>
            <a:off x="7172325" y="4419170"/>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Gerade Verbindung mit Pfeil 111">
            <a:extLst>
              <a:ext uri="{FF2B5EF4-FFF2-40B4-BE49-F238E27FC236}">
                <a16:creationId xmlns:a16="http://schemas.microsoft.com/office/drawing/2014/main" id="{16AC3387-D692-8A53-6C96-54CEC76E63ED}"/>
              </a:ext>
            </a:extLst>
          </p:cNvPr>
          <p:cNvCxnSpPr/>
          <p:nvPr/>
        </p:nvCxnSpPr>
        <p:spPr>
          <a:xfrm>
            <a:off x="8382000" y="4419170"/>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a:extLst>
              <a:ext uri="{FF2B5EF4-FFF2-40B4-BE49-F238E27FC236}">
                <a16:creationId xmlns:a16="http://schemas.microsoft.com/office/drawing/2014/main" id="{507208A3-C746-E0E2-8E48-6B446DBB7C80}"/>
              </a:ext>
            </a:extLst>
          </p:cNvPr>
          <p:cNvCxnSpPr/>
          <p:nvPr/>
        </p:nvCxnSpPr>
        <p:spPr>
          <a:xfrm>
            <a:off x="9696450" y="4410075"/>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a:extLst>
              <a:ext uri="{FF2B5EF4-FFF2-40B4-BE49-F238E27FC236}">
                <a16:creationId xmlns:a16="http://schemas.microsoft.com/office/drawing/2014/main" id="{425AA9BA-77F3-0197-59F0-8B4F99A7587C}"/>
              </a:ext>
            </a:extLst>
          </p:cNvPr>
          <p:cNvCxnSpPr/>
          <p:nvPr/>
        </p:nvCxnSpPr>
        <p:spPr>
          <a:xfrm>
            <a:off x="10946376" y="4419170"/>
            <a:ext cx="0" cy="168017"/>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a:extLst>
              <a:ext uri="{FF2B5EF4-FFF2-40B4-BE49-F238E27FC236}">
                <a16:creationId xmlns:a16="http://schemas.microsoft.com/office/drawing/2014/main" id="{6857CF87-B1B8-2B13-A2DA-DB51998FBD33}"/>
              </a:ext>
            </a:extLst>
          </p:cNvPr>
          <p:cNvCxnSpPr>
            <a:cxnSpLocks/>
          </p:cNvCxnSpPr>
          <p:nvPr/>
        </p:nvCxnSpPr>
        <p:spPr>
          <a:xfrm>
            <a:off x="3341328" y="5351955"/>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a:extLst>
              <a:ext uri="{FF2B5EF4-FFF2-40B4-BE49-F238E27FC236}">
                <a16:creationId xmlns:a16="http://schemas.microsoft.com/office/drawing/2014/main" id="{9A9A7063-FEA1-6164-0875-AC37BBC21BB5}"/>
              </a:ext>
            </a:extLst>
          </p:cNvPr>
          <p:cNvCxnSpPr>
            <a:cxnSpLocks/>
          </p:cNvCxnSpPr>
          <p:nvPr/>
        </p:nvCxnSpPr>
        <p:spPr>
          <a:xfrm>
            <a:off x="4684569" y="5352620"/>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Gerade Verbindung mit Pfeil 117">
            <a:extLst>
              <a:ext uri="{FF2B5EF4-FFF2-40B4-BE49-F238E27FC236}">
                <a16:creationId xmlns:a16="http://schemas.microsoft.com/office/drawing/2014/main" id="{35B9FDAC-CBA6-99EE-F4CE-34CA70CD0923}"/>
              </a:ext>
            </a:extLst>
          </p:cNvPr>
          <p:cNvCxnSpPr>
            <a:cxnSpLocks/>
          </p:cNvCxnSpPr>
          <p:nvPr/>
        </p:nvCxnSpPr>
        <p:spPr>
          <a:xfrm>
            <a:off x="5874978" y="5334532"/>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Gerade Verbindung mit Pfeil 118">
            <a:extLst>
              <a:ext uri="{FF2B5EF4-FFF2-40B4-BE49-F238E27FC236}">
                <a16:creationId xmlns:a16="http://schemas.microsoft.com/office/drawing/2014/main" id="{07321171-8706-C680-F329-F742247515BA}"/>
              </a:ext>
            </a:extLst>
          </p:cNvPr>
          <p:cNvCxnSpPr>
            <a:cxnSpLocks/>
          </p:cNvCxnSpPr>
          <p:nvPr/>
        </p:nvCxnSpPr>
        <p:spPr>
          <a:xfrm>
            <a:off x="7177992" y="5334209"/>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Gerade Verbindung mit Pfeil 119">
            <a:extLst>
              <a:ext uri="{FF2B5EF4-FFF2-40B4-BE49-F238E27FC236}">
                <a16:creationId xmlns:a16="http://schemas.microsoft.com/office/drawing/2014/main" id="{2B1362A5-6F36-6FE0-5CB1-1E0E5B85555B}"/>
              </a:ext>
            </a:extLst>
          </p:cNvPr>
          <p:cNvCxnSpPr>
            <a:cxnSpLocks/>
          </p:cNvCxnSpPr>
          <p:nvPr/>
        </p:nvCxnSpPr>
        <p:spPr>
          <a:xfrm>
            <a:off x="8382000" y="5331600"/>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Gerade Verbindung mit Pfeil 120">
            <a:extLst>
              <a:ext uri="{FF2B5EF4-FFF2-40B4-BE49-F238E27FC236}">
                <a16:creationId xmlns:a16="http://schemas.microsoft.com/office/drawing/2014/main" id="{24D894EA-5B85-5E80-7558-23692A03D4A2}"/>
              </a:ext>
            </a:extLst>
          </p:cNvPr>
          <p:cNvCxnSpPr>
            <a:cxnSpLocks/>
          </p:cNvCxnSpPr>
          <p:nvPr/>
        </p:nvCxnSpPr>
        <p:spPr>
          <a:xfrm>
            <a:off x="9691845" y="5344581"/>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CD984050-F489-F240-1E4A-16A694E62CEE}"/>
              </a:ext>
            </a:extLst>
          </p:cNvPr>
          <p:cNvCxnSpPr>
            <a:cxnSpLocks/>
          </p:cNvCxnSpPr>
          <p:nvPr/>
        </p:nvCxnSpPr>
        <p:spPr>
          <a:xfrm>
            <a:off x="10944429" y="5328395"/>
            <a:ext cx="1947" cy="255268"/>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95333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6E232-60BB-D76A-4F32-65F2FDD3D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A34BB-DD9B-7DBC-A7E3-E89201EFAE7E}"/>
              </a:ext>
            </a:extLst>
          </p:cNvPr>
          <p:cNvSpPr>
            <a:spLocks noGrp="1"/>
          </p:cNvSpPr>
          <p:nvPr>
            <p:ph type="title"/>
          </p:nvPr>
        </p:nvSpPr>
        <p:spPr/>
        <p:txBody>
          <a:bodyPr/>
          <a:lstStyle/>
          <a:p>
            <a:r>
              <a:rPr lang="en-US"/>
              <a:t>Zusammenfassung</a:t>
            </a:r>
          </a:p>
        </p:txBody>
      </p:sp>
      <p:sp>
        <p:nvSpPr>
          <p:cNvPr id="4" name="Text Placeholder 3">
            <a:extLst>
              <a:ext uri="{FF2B5EF4-FFF2-40B4-BE49-F238E27FC236}">
                <a16:creationId xmlns:a16="http://schemas.microsoft.com/office/drawing/2014/main" id="{9C2EAD6E-2A0D-7912-09B6-F6D1CB0B3B2C}"/>
              </a:ext>
            </a:extLst>
          </p:cNvPr>
          <p:cNvSpPr>
            <a:spLocks noGrp="1"/>
          </p:cNvSpPr>
          <p:nvPr>
            <p:ph type="body" sz="quarter" idx="15"/>
          </p:nvPr>
        </p:nvSpPr>
        <p:spPr>
          <a:xfrm>
            <a:off x="647699" y="6110868"/>
            <a:ext cx="6199149" cy="634420"/>
          </a:xfrm>
        </p:spPr>
        <p:txBody>
          <a:bodyPr/>
          <a:lstStyle/>
          <a:p>
            <a:r>
              <a:rPr lang="en-US"/>
              <a:t>FIB-4, Fibrose-4-Index; FNI, Fibrose-NASH-Index; </a:t>
            </a:r>
            <a:r>
              <a:rPr lang="de-DE"/>
              <a:t>LSM, </a:t>
            </a:r>
            <a:r>
              <a:rPr lang="de-DE" err="1"/>
              <a:t>liver</a:t>
            </a:r>
            <a:r>
              <a:rPr lang="de-DE"/>
              <a:t> </a:t>
            </a:r>
            <a:r>
              <a:rPr lang="de-DE" err="1"/>
              <a:t>stiffness</a:t>
            </a:r>
            <a:r>
              <a:rPr lang="de-DE"/>
              <a:t> </a:t>
            </a:r>
            <a:r>
              <a:rPr lang="de-DE" err="1"/>
              <a:t>measure</a:t>
            </a:r>
            <a:r>
              <a:rPr lang="de-DE"/>
              <a:t>, Lebersteifigkeitsmessung; MAF-5, metabolische Dysfunktion-assoziierte Fibrose 5; MASH, Metabolische Dysfunktion-assoziierte Steatohepatitis; NAFLD, non-</a:t>
            </a:r>
            <a:r>
              <a:rPr lang="de-DE" err="1"/>
              <a:t>alcoholic</a:t>
            </a:r>
            <a:r>
              <a:rPr lang="de-DE"/>
              <a:t> </a:t>
            </a:r>
            <a:r>
              <a:rPr lang="de-DE" err="1"/>
              <a:t>fatty</a:t>
            </a:r>
            <a:r>
              <a:rPr lang="de-DE"/>
              <a:t> </a:t>
            </a:r>
            <a:r>
              <a:rPr lang="de-DE" err="1"/>
              <a:t>liver</a:t>
            </a:r>
            <a:r>
              <a:rPr lang="de-DE"/>
              <a:t> </a:t>
            </a:r>
            <a:r>
              <a:rPr lang="de-DE" err="1"/>
              <a:t>disease</a:t>
            </a:r>
            <a:r>
              <a:rPr lang="de-DE"/>
              <a:t>, nichtalkoholische Fettlebererkrankung; NFS, NAFLD-Fibrose-Score; </a:t>
            </a:r>
            <a:r>
              <a:rPr lang="en-US"/>
              <a:t>NIT, </a:t>
            </a:r>
            <a:r>
              <a:rPr lang="en-US" err="1"/>
              <a:t>nicht-invasiver</a:t>
            </a:r>
            <a:r>
              <a:rPr lang="en-US"/>
              <a:t> Test; SAFE, steatosis associated fibrosis estimator, </a:t>
            </a:r>
            <a:r>
              <a:rPr lang="en-US" err="1"/>
              <a:t>Steatose-assoziierte</a:t>
            </a:r>
            <a:r>
              <a:rPr lang="en-US"/>
              <a:t> Fibrose-</a:t>
            </a:r>
            <a:r>
              <a:rPr lang="en-US" err="1"/>
              <a:t>Schätzung</a:t>
            </a:r>
            <a:r>
              <a:rPr lang="en-US"/>
              <a:t>.</a:t>
            </a:r>
          </a:p>
        </p:txBody>
      </p:sp>
      <p:sp>
        <p:nvSpPr>
          <p:cNvPr id="5" name="Text Placeholder 4">
            <a:extLst>
              <a:ext uri="{FF2B5EF4-FFF2-40B4-BE49-F238E27FC236}">
                <a16:creationId xmlns:a16="http://schemas.microsoft.com/office/drawing/2014/main" id="{7FDC2C31-1343-79A3-CC0C-0478E5671FB1}"/>
              </a:ext>
            </a:extLst>
          </p:cNvPr>
          <p:cNvSpPr>
            <a:spLocks noGrp="1"/>
          </p:cNvSpPr>
          <p:nvPr>
            <p:ph type="body" sz="quarter" idx="17"/>
          </p:nvPr>
        </p:nvSpPr>
        <p:spPr>
          <a:xfrm>
            <a:off x="7426713" y="6421288"/>
            <a:ext cx="4117586" cy="324000"/>
          </a:xfrm>
        </p:spPr>
        <p:txBody>
          <a:bodyPr/>
          <a:lstStyle/>
          <a:p>
            <a:r>
              <a:rPr lang="de-DE">
                <a:ea typeface="+mn-lt"/>
                <a:cs typeface="+mn-lt"/>
              </a:rPr>
              <a:t>Laurens A. et al. </a:t>
            </a:r>
            <a:r>
              <a:rPr lang="en-US">
                <a:ea typeface="+mn-lt"/>
                <a:cs typeface="+mn-lt"/>
              </a:rPr>
              <a:t>J Hepatol. 2025;82</a:t>
            </a:r>
            <a:r>
              <a:rPr lang="de-DE">
                <a:ea typeface="+mn-lt"/>
                <a:cs typeface="+mn-lt"/>
              </a:rPr>
              <a:t>(Suppl.1):OS-011-YI.</a:t>
            </a:r>
            <a:endParaRPr lang="de-DE"/>
          </a:p>
        </p:txBody>
      </p:sp>
      <p:sp>
        <p:nvSpPr>
          <p:cNvPr id="7" name="Inhaltsplatzhalter 6">
            <a:extLst>
              <a:ext uri="{FF2B5EF4-FFF2-40B4-BE49-F238E27FC236}">
                <a16:creationId xmlns:a16="http://schemas.microsoft.com/office/drawing/2014/main" id="{9828C2FF-212F-CBE7-B033-78AB1715C04E}"/>
              </a:ext>
            </a:extLst>
          </p:cNvPr>
          <p:cNvSpPr>
            <a:spLocks noGrp="1"/>
          </p:cNvSpPr>
          <p:nvPr>
            <p:ph idx="1"/>
          </p:nvPr>
        </p:nvSpPr>
        <p:spPr/>
        <p:txBody>
          <a:bodyPr/>
          <a:lstStyle/>
          <a:p>
            <a:r>
              <a:rPr lang="de-DE" b="1"/>
              <a:t>FIB-4</a:t>
            </a:r>
            <a:r>
              <a:rPr lang="de-DE"/>
              <a:t> gehörte durchweg zu den </a:t>
            </a:r>
            <a:r>
              <a:rPr lang="de-DE" b="1"/>
              <a:t>NIT mit der </a:t>
            </a:r>
            <a:r>
              <a:rPr lang="de-DE" b="1">
                <a:solidFill>
                  <a:srgbClr val="E6553F"/>
                </a:solidFill>
              </a:rPr>
              <a:t>schlechtesten</a:t>
            </a:r>
            <a:r>
              <a:rPr lang="de-DE" b="1"/>
              <a:t> Leistung </a:t>
            </a:r>
            <a:r>
              <a:rPr lang="de-DE"/>
              <a:t>bei der Erkennung von </a:t>
            </a:r>
            <a:r>
              <a:rPr lang="de-DE" err="1"/>
              <a:t>präzirrhotischen</a:t>
            </a:r>
            <a:r>
              <a:rPr lang="de-DE"/>
              <a:t> Erkrankungen in der </a:t>
            </a:r>
            <a:r>
              <a:rPr lang="de-DE" b="1"/>
              <a:t>Zielpopulation</a:t>
            </a:r>
            <a:r>
              <a:rPr lang="de-DE"/>
              <a:t> für das Screening</a:t>
            </a:r>
          </a:p>
          <a:p>
            <a:endParaRPr lang="de-DE"/>
          </a:p>
          <a:p>
            <a:r>
              <a:rPr lang="de-DE"/>
              <a:t>Das </a:t>
            </a:r>
            <a:r>
              <a:rPr lang="de-DE" b="1"/>
              <a:t>Screening</a:t>
            </a:r>
            <a:r>
              <a:rPr lang="de-DE"/>
              <a:t> auf </a:t>
            </a:r>
            <a:r>
              <a:rPr lang="de-DE" b="1"/>
              <a:t>signifikante Lebererkrankungen </a:t>
            </a:r>
            <a:r>
              <a:rPr lang="de-DE"/>
              <a:t>könnte durch die Auswahl diskriminierender NIT </a:t>
            </a:r>
            <a:r>
              <a:rPr lang="de-DE" b="1">
                <a:solidFill>
                  <a:srgbClr val="3F9C35"/>
                </a:solidFill>
              </a:rPr>
              <a:t>praktikabler</a:t>
            </a:r>
            <a:r>
              <a:rPr lang="de-DE"/>
              <a:t> werden.</a:t>
            </a:r>
          </a:p>
          <a:p>
            <a:pPr lvl="1"/>
            <a:r>
              <a:rPr lang="de-DE"/>
              <a:t>LSM ≥8 kPa			&gt;	MAF-5</a:t>
            </a:r>
          </a:p>
          <a:p>
            <a:pPr lvl="1"/>
            <a:r>
              <a:rPr lang="de-DE"/>
              <a:t>LSM ≥12 kPa		&gt;	MAF-5</a:t>
            </a:r>
          </a:p>
          <a:p>
            <a:pPr lvl="1"/>
            <a:r>
              <a:rPr lang="de-DE"/>
              <a:t>Risiko-MASH		&gt;	MAF-5 oder FNI</a:t>
            </a:r>
          </a:p>
          <a:p>
            <a:pPr lvl="1"/>
            <a:r>
              <a:rPr lang="de-DE"/>
              <a:t>Fortgeschrittene Fibrose	&gt;	MAF-5 oder SAFE</a:t>
            </a:r>
          </a:p>
          <a:p>
            <a:pPr lvl="1"/>
            <a:r>
              <a:rPr lang="de-DE"/>
              <a:t>Zirrhose			&gt;	SAFE oder NFS</a:t>
            </a:r>
          </a:p>
        </p:txBody>
      </p:sp>
    </p:spTree>
    <p:custDataLst>
      <p:tags r:id="rId1"/>
    </p:custDataLst>
    <p:extLst>
      <p:ext uri="{BB962C8B-B14F-4D97-AF65-F5344CB8AC3E}">
        <p14:creationId xmlns:p14="http://schemas.microsoft.com/office/powerpoint/2010/main" val="23491077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3B64-52C6-0CC0-468D-197A6A2364E2}"/>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C6921005-25CB-6953-0331-EA4599298646}"/>
              </a:ext>
            </a:extLst>
          </p:cNvPr>
          <p:cNvSpPr>
            <a:spLocks noGrp="1"/>
          </p:cNvSpPr>
          <p:nvPr>
            <p:ph type="ctrTitle"/>
          </p:nvPr>
        </p:nvSpPr>
        <p:spPr>
          <a:xfrm>
            <a:off x="647999" y="648000"/>
            <a:ext cx="9524701" cy="5562000"/>
          </a:xfrm>
        </p:spPr>
        <p:txBody>
          <a:bodyPr/>
          <a:lstStyle/>
          <a:p>
            <a:r>
              <a:rPr lang="de-DE">
                <a:ea typeface="+mj-lt"/>
                <a:cs typeface="+mj-lt"/>
              </a:rPr>
              <a:t>Phase-3-Schlüsselstudie NUC-5: </a:t>
            </a:r>
            <a:r>
              <a:rPr lang="de-DE" err="1">
                <a:ea typeface="+mj-lt"/>
                <a:cs typeface="+mj-lt"/>
              </a:rPr>
              <a:t>Norucholsäure</a:t>
            </a:r>
            <a:r>
              <a:rPr lang="de-DE">
                <a:ea typeface="+mj-lt"/>
                <a:cs typeface="+mj-lt"/>
              </a:rPr>
              <a:t> zur Behandlung der primär sklerosierenden Cholangitis </a:t>
            </a:r>
            <a:br>
              <a:rPr lang="de-DE">
                <a:ea typeface="+mj-lt"/>
                <a:cs typeface="+mj-lt"/>
              </a:rPr>
            </a:br>
            <a:endParaRPr lang="en-US"/>
          </a:p>
        </p:txBody>
      </p:sp>
      <p:sp>
        <p:nvSpPr>
          <p:cNvPr id="14" name="Textplatzhalter 13">
            <a:extLst>
              <a:ext uri="{FF2B5EF4-FFF2-40B4-BE49-F238E27FC236}">
                <a16:creationId xmlns:a16="http://schemas.microsoft.com/office/drawing/2014/main" id="{B707A64E-F733-A09B-4C83-A3BB1527AE4A}"/>
              </a:ext>
            </a:extLst>
          </p:cNvPr>
          <p:cNvSpPr>
            <a:spLocks noGrp="1"/>
          </p:cNvSpPr>
          <p:nvPr>
            <p:ph type="body" sz="quarter" idx="17"/>
          </p:nvPr>
        </p:nvSpPr>
        <p:spPr>
          <a:xfrm>
            <a:off x="5807413" y="6421288"/>
            <a:ext cx="5736886" cy="324000"/>
          </a:xfrm>
        </p:spPr>
        <p:txBody>
          <a:bodyPr/>
          <a:lstStyle/>
          <a:p>
            <a:r>
              <a:rPr lang="de-DE">
                <a:ea typeface="+mn-lt"/>
                <a:cs typeface="+mn-lt"/>
              </a:rPr>
              <a:t>Vortrag (LBO-001) vom EASL 2025, 07.-10. Mai 2025, Amsterdam.</a:t>
            </a:r>
            <a:endParaRPr lang="en-US">
              <a:ea typeface="+mn-lt"/>
              <a:cs typeface="+mn-lt"/>
            </a:endParaRPr>
          </a:p>
        </p:txBody>
      </p:sp>
      <p:sp>
        <p:nvSpPr>
          <p:cNvPr id="13" name="Textplatzhalter 12">
            <a:extLst>
              <a:ext uri="{FF2B5EF4-FFF2-40B4-BE49-F238E27FC236}">
                <a16:creationId xmlns:a16="http://schemas.microsoft.com/office/drawing/2014/main" id="{2A4D1790-FE33-7642-495A-5FCC4421A034}"/>
              </a:ext>
            </a:extLst>
          </p:cNvPr>
          <p:cNvSpPr>
            <a:spLocks noGrp="1"/>
          </p:cNvSpPr>
          <p:nvPr>
            <p:ph type="body" sz="quarter" idx="14"/>
          </p:nvPr>
        </p:nvSpPr>
        <p:spPr/>
        <p:txBody>
          <a:bodyPr vert="horz" lIns="0" tIns="0" rIns="0" bIns="0" rtlCol="0" anchor="t">
            <a:noAutofit/>
          </a:bodyPr>
          <a:lstStyle/>
          <a:p>
            <a:r>
              <a:rPr lang="de-DE"/>
              <a:t>Trauner, M. et al. </a:t>
            </a:r>
          </a:p>
        </p:txBody>
      </p:sp>
    </p:spTree>
    <p:custDataLst>
      <p:tags r:id="rId1"/>
    </p:custDataLst>
    <p:extLst>
      <p:ext uri="{BB962C8B-B14F-4D97-AF65-F5344CB8AC3E}">
        <p14:creationId xmlns:p14="http://schemas.microsoft.com/office/powerpoint/2010/main" val="4157750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7F487-0C95-AE25-77B2-EDE808DE17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F43F32-7B2C-AFDB-E13A-F115AD63573A}"/>
              </a:ext>
            </a:extLst>
          </p:cNvPr>
          <p:cNvSpPr>
            <a:spLocks noGrp="1"/>
          </p:cNvSpPr>
          <p:nvPr>
            <p:ph type="title"/>
          </p:nvPr>
        </p:nvSpPr>
        <p:spPr>
          <a:xfrm>
            <a:off x="647700" y="387721"/>
            <a:ext cx="10896600" cy="1296988"/>
          </a:xfrm>
        </p:spPr>
        <p:txBody>
          <a:bodyPr/>
          <a:lstStyle/>
          <a:p>
            <a:r>
              <a:rPr lang="de-DE" dirty="0"/>
              <a:t>Hintergrund </a:t>
            </a:r>
          </a:p>
        </p:txBody>
      </p:sp>
      <p:sp>
        <p:nvSpPr>
          <p:cNvPr id="11" name="Inhaltsplatzhalter 10">
            <a:extLst>
              <a:ext uri="{FF2B5EF4-FFF2-40B4-BE49-F238E27FC236}">
                <a16:creationId xmlns:a16="http://schemas.microsoft.com/office/drawing/2014/main" id="{552C2990-06B6-6306-61F0-9FD917C706F6}"/>
              </a:ext>
            </a:extLst>
          </p:cNvPr>
          <p:cNvSpPr>
            <a:spLocks noGrp="1"/>
          </p:cNvSpPr>
          <p:nvPr>
            <p:ph idx="1"/>
          </p:nvPr>
        </p:nvSpPr>
        <p:spPr>
          <a:xfrm>
            <a:off x="4901377" y="1492043"/>
            <a:ext cx="6642923" cy="3950306"/>
          </a:xfrm>
        </p:spPr>
        <p:txBody>
          <a:bodyPr/>
          <a:lstStyle/>
          <a:p>
            <a:pPr marL="342900" indent="-342900" algn="l">
              <a:buFont typeface="Arial" panose="020B0604020202020204" pitchFamily="34" charset="0"/>
              <a:buChar char="•"/>
            </a:pPr>
            <a:r>
              <a:rPr lang="de-DE" sz="1800">
                <a:solidFill>
                  <a:schemeClr val="tx2"/>
                </a:solidFill>
              </a:rPr>
              <a:t>Die </a:t>
            </a:r>
            <a:r>
              <a:rPr lang="de-DE" sz="1800" b="1">
                <a:solidFill>
                  <a:schemeClr val="tx2"/>
                </a:solidFill>
              </a:rPr>
              <a:t>primär sklerosierende Cholangitis (PSC) </a:t>
            </a:r>
            <a:r>
              <a:rPr lang="de-DE" sz="1800">
                <a:solidFill>
                  <a:schemeClr val="tx2"/>
                </a:solidFill>
              </a:rPr>
              <a:t>ist eine fortschreitende, </a:t>
            </a:r>
            <a:r>
              <a:rPr lang="de-DE" sz="1800" err="1">
                <a:solidFill>
                  <a:schemeClr val="tx2"/>
                </a:solidFill>
              </a:rPr>
              <a:t>fibrosierende</a:t>
            </a:r>
            <a:r>
              <a:rPr lang="de-DE" sz="1800">
                <a:solidFill>
                  <a:schemeClr val="tx2"/>
                </a:solidFill>
              </a:rPr>
              <a:t> </a:t>
            </a:r>
            <a:r>
              <a:rPr lang="de-DE" sz="1800" err="1">
                <a:solidFill>
                  <a:schemeClr val="tx2"/>
                </a:solidFill>
              </a:rPr>
              <a:t>Cholangiopathie</a:t>
            </a:r>
            <a:r>
              <a:rPr lang="de-DE" sz="1800">
                <a:solidFill>
                  <a:schemeClr val="tx2"/>
                </a:solidFill>
              </a:rPr>
              <a:t>, für die es keine wirksame medizinische Therapie gibt</a:t>
            </a:r>
          </a:p>
          <a:p>
            <a:pPr marL="342900" indent="-342900" algn="l">
              <a:buFont typeface="Arial" panose="020B0604020202020204" pitchFamily="34" charset="0"/>
              <a:buChar char="•"/>
            </a:pPr>
            <a:r>
              <a:rPr lang="de-DE" sz="1800" b="1" err="1">
                <a:solidFill>
                  <a:schemeClr val="tx2"/>
                </a:solidFill>
              </a:rPr>
              <a:t>Norucholsäure</a:t>
            </a:r>
            <a:r>
              <a:rPr lang="de-DE" sz="1800" b="1">
                <a:solidFill>
                  <a:schemeClr val="tx2"/>
                </a:solidFill>
              </a:rPr>
              <a:t> (NCA) </a:t>
            </a:r>
            <a:r>
              <a:rPr lang="de-DE" sz="1800">
                <a:solidFill>
                  <a:schemeClr val="tx2"/>
                </a:solidFill>
              </a:rPr>
              <a:t>ist ein synthetisch hergestelltes Gallensäurederivat, das gegen </a:t>
            </a:r>
            <a:r>
              <a:rPr lang="de-DE" sz="1800" err="1">
                <a:solidFill>
                  <a:schemeClr val="tx2"/>
                </a:solidFill>
              </a:rPr>
              <a:t>Amidierung</a:t>
            </a:r>
            <a:r>
              <a:rPr lang="de-DE" sz="1800">
                <a:solidFill>
                  <a:schemeClr val="tx2"/>
                </a:solidFill>
              </a:rPr>
              <a:t> resistent ist, sodass es einen </a:t>
            </a:r>
            <a:r>
              <a:rPr lang="de-DE" sz="1800" err="1">
                <a:solidFill>
                  <a:schemeClr val="tx2"/>
                </a:solidFill>
              </a:rPr>
              <a:t>cholehepatischen</a:t>
            </a:r>
            <a:r>
              <a:rPr lang="de-DE" sz="1800">
                <a:solidFill>
                  <a:schemeClr val="tx2"/>
                </a:solidFill>
              </a:rPr>
              <a:t> Shunt durchlaufen kann </a:t>
            </a:r>
          </a:p>
          <a:p>
            <a:pPr marL="342900" indent="-342900" algn="l">
              <a:buFont typeface="Arial" panose="020B0604020202020204" pitchFamily="34" charset="0"/>
              <a:buChar char="•"/>
            </a:pPr>
            <a:r>
              <a:rPr lang="de-DE" sz="1800">
                <a:solidFill>
                  <a:schemeClr val="tx2"/>
                </a:solidFill>
              </a:rPr>
              <a:t>NCA induziert eine </a:t>
            </a:r>
            <a:r>
              <a:rPr lang="de-DE" sz="1800" b="1" err="1">
                <a:solidFill>
                  <a:schemeClr val="tx2"/>
                </a:solidFill>
              </a:rPr>
              <a:t>bikarbonatreiche</a:t>
            </a:r>
            <a:r>
              <a:rPr lang="de-DE" sz="1800" b="1">
                <a:solidFill>
                  <a:schemeClr val="tx2"/>
                </a:solidFill>
              </a:rPr>
              <a:t> </a:t>
            </a:r>
            <a:r>
              <a:rPr lang="de-DE" sz="1800" b="1" err="1">
                <a:solidFill>
                  <a:schemeClr val="tx2"/>
                </a:solidFill>
              </a:rPr>
              <a:t>Hypercholerese</a:t>
            </a:r>
            <a:r>
              <a:rPr lang="de-DE" sz="1800" b="1">
                <a:solidFill>
                  <a:schemeClr val="tx2"/>
                </a:solidFill>
              </a:rPr>
              <a:t> </a:t>
            </a:r>
            <a:r>
              <a:rPr lang="de-DE" sz="1800">
                <a:solidFill>
                  <a:schemeClr val="tx2"/>
                </a:solidFill>
              </a:rPr>
              <a:t>und weist einen Schutz der </a:t>
            </a:r>
            <a:r>
              <a:rPr lang="de-DE" sz="1800" err="1">
                <a:solidFill>
                  <a:schemeClr val="tx2"/>
                </a:solidFill>
              </a:rPr>
              <a:t>Cholangiozyten</a:t>
            </a:r>
            <a:r>
              <a:rPr lang="de-DE" sz="1800">
                <a:solidFill>
                  <a:schemeClr val="tx2"/>
                </a:solidFill>
              </a:rPr>
              <a:t> sowie potenzielle direkte </a:t>
            </a:r>
            <a:r>
              <a:rPr lang="de-DE" sz="1800" b="1">
                <a:solidFill>
                  <a:schemeClr val="tx2"/>
                </a:solidFill>
              </a:rPr>
              <a:t>entzündungshemmende und immunmodulatorische Wirkungen </a:t>
            </a:r>
            <a:r>
              <a:rPr lang="de-DE" sz="1800">
                <a:solidFill>
                  <a:schemeClr val="tx2"/>
                </a:solidFill>
              </a:rPr>
              <a:t>auf</a:t>
            </a:r>
          </a:p>
          <a:p>
            <a:pPr marL="342900" indent="-342900" algn="l">
              <a:buFont typeface="Arial" panose="020B0604020202020204" pitchFamily="34" charset="0"/>
              <a:buChar char="•"/>
            </a:pPr>
            <a:r>
              <a:rPr lang="de-DE" sz="1800">
                <a:solidFill>
                  <a:schemeClr val="tx2"/>
                </a:solidFill>
              </a:rPr>
              <a:t>Eine Phase-2-Studie bei PSC-Patienten zeigte, dass NCA die </a:t>
            </a:r>
            <a:r>
              <a:rPr lang="de-DE" sz="1800" err="1">
                <a:solidFill>
                  <a:schemeClr val="tx2"/>
                </a:solidFill>
              </a:rPr>
              <a:t>Cholestasemarker</a:t>
            </a:r>
            <a:r>
              <a:rPr lang="de-DE" sz="1800">
                <a:solidFill>
                  <a:schemeClr val="tx2"/>
                </a:solidFill>
              </a:rPr>
              <a:t> dosisabhängig verbesserte und gut verträglich war</a:t>
            </a:r>
            <a:r>
              <a:rPr lang="de-DE" sz="1800" baseline="30000">
                <a:solidFill>
                  <a:schemeClr val="tx2"/>
                </a:solidFill>
              </a:rPr>
              <a:t>1</a:t>
            </a:r>
          </a:p>
        </p:txBody>
      </p:sp>
      <p:sp>
        <p:nvSpPr>
          <p:cNvPr id="3" name="Textplatzhalter 2">
            <a:extLst>
              <a:ext uri="{FF2B5EF4-FFF2-40B4-BE49-F238E27FC236}">
                <a16:creationId xmlns:a16="http://schemas.microsoft.com/office/drawing/2014/main" id="{31522D11-CFA4-8052-B93C-206C19E2D77C}"/>
              </a:ext>
            </a:extLst>
          </p:cNvPr>
          <p:cNvSpPr>
            <a:spLocks noGrp="1"/>
          </p:cNvSpPr>
          <p:nvPr>
            <p:ph type="body" sz="quarter" idx="15"/>
          </p:nvPr>
        </p:nvSpPr>
        <p:spPr>
          <a:xfrm>
            <a:off x="647700" y="6137471"/>
            <a:ext cx="5365642" cy="607817"/>
          </a:xfrm>
        </p:spPr>
        <p:txBody>
          <a:bodyPr/>
          <a:lstStyle/>
          <a:p>
            <a:r>
              <a:rPr lang="de-DE" sz="900" i="1">
                <a:solidFill>
                  <a:srgbClr val="939AA7"/>
                </a:solidFill>
                <a:latin typeface="Apis For Office"/>
              </a:rPr>
              <a:t>Grafiken von Novo Nordisk nach Daten von </a:t>
            </a:r>
            <a:r>
              <a:rPr lang="de-DE" i="1">
                <a:latin typeface="Apis For Office"/>
              </a:rPr>
              <a:t>Trauner M</a:t>
            </a:r>
            <a:r>
              <a:rPr lang="de-DE" sz="900" i="1">
                <a:solidFill>
                  <a:srgbClr val="939AA7"/>
                </a:solidFill>
                <a:latin typeface="Apis For Office"/>
              </a:rPr>
              <a:t>. et al.</a:t>
            </a:r>
            <a:br>
              <a:rPr lang="de-DE" sz="900">
                <a:solidFill>
                  <a:srgbClr val="939AA7"/>
                </a:solidFill>
                <a:latin typeface="Apis For Office"/>
              </a:rPr>
            </a:br>
            <a:r>
              <a:rPr lang="de-DE" sz="900">
                <a:solidFill>
                  <a:srgbClr val="939AA7"/>
                </a:solidFill>
                <a:latin typeface="Apis For Office"/>
              </a:rPr>
              <a:t>HCO</a:t>
            </a:r>
            <a:r>
              <a:rPr lang="de-DE" sz="900" baseline="-25000">
                <a:solidFill>
                  <a:srgbClr val="939AA7"/>
                </a:solidFill>
                <a:latin typeface="Apis For Office"/>
              </a:rPr>
              <a:t>3</a:t>
            </a:r>
            <a:r>
              <a:rPr lang="de-DE" sz="900">
                <a:solidFill>
                  <a:srgbClr val="939AA7"/>
                </a:solidFill>
                <a:latin typeface="Apis For Office"/>
              </a:rPr>
              <a:t>, Bicarbonat; mTOR, </a:t>
            </a:r>
            <a:r>
              <a:rPr lang="de-DE" sz="900" err="1">
                <a:solidFill>
                  <a:srgbClr val="939AA7"/>
                </a:solidFill>
                <a:latin typeface="Apis For Office"/>
              </a:rPr>
              <a:t>mammalian</a:t>
            </a:r>
            <a:r>
              <a:rPr lang="de-DE" sz="900">
                <a:solidFill>
                  <a:srgbClr val="939AA7"/>
                </a:solidFill>
                <a:latin typeface="Apis For Office"/>
              </a:rPr>
              <a:t> </a:t>
            </a:r>
            <a:r>
              <a:rPr lang="de-DE" sz="900" err="1">
                <a:solidFill>
                  <a:srgbClr val="939AA7"/>
                </a:solidFill>
                <a:latin typeface="Apis For Office"/>
              </a:rPr>
              <a:t>target</a:t>
            </a:r>
            <a:r>
              <a:rPr lang="de-DE" sz="900">
                <a:solidFill>
                  <a:srgbClr val="939AA7"/>
                </a:solidFill>
                <a:latin typeface="Apis For Office"/>
              </a:rPr>
              <a:t> </a:t>
            </a:r>
            <a:r>
              <a:rPr lang="de-DE" sz="900" err="1">
                <a:solidFill>
                  <a:srgbClr val="939AA7"/>
                </a:solidFill>
                <a:latin typeface="Apis For Office"/>
              </a:rPr>
              <a:t>of</a:t>
            </a:r>
            <a:r>
              <a:rPr lang="de-DE" sz="900">
                <a:solidFill>
                  <a:srgbClr val="939AA7"/>
                </a:solidFill>
                <a:latin typeface="Apis For Office"/>
              </a:rPr>
              <a:t> </a:t>
            </a:r>
            <a:r>
              <a:rPr lang="de-DE" sz="900" err="1">
                <a:solidFill>
                  <a:srgbClr val="939AA7"/>
                </a:solidFill>
                <a:latin typeface="Apis For Office"/>
              </a:rPr>
              <a:t>rapamycin</a:t>
            </a:r>
            <a:r>
              <a:rPr lang="de-DE" sz="900">
                <a:solidFill>
                  <a:srgbClr val="939AA7"/>
                </a:solidFill>
                <a:latin typeface="Apis For Office"/>
              </a:rPr>
              <a:t>, Zielmolekül von </a:t>
            </a:r>
            <a:r>
              <a:rPr lang="de-DE" sz="900" err="1">
                <a:solidFill>
                  <a:srgbClr val="939AA7"/>
                </a:solidFill>
                <a:latin typeface="Apis For Office"/>
              </a:rPr>
              <a:t>Rapamycin</a:t>
            </a:r>
            <a:r>
              <a:rPr lang="de-DE" sz="900">
                <a:solidFill>
                  <a:srgbClr val="939AA7"/>
                </a:solidFill>
                <a:latin typeface="Apis For Office"/>
              </a:rPr>
              <a:t> in Säugetieren; NCA, </a:t>
            </a:r>
            <a:r>
              <a:rPr lang="de-DE" sz="900" err="1">
                <a:solidFill>
                  <a:srgbClr val="939AA7"/>
                </a:solidFill>
                <a:latin typeface="Apis For Office"/>
              </a:rPr>
              <a:t>norucholic</a:t>
            </a:r>
            <a:r>
              <a:rPr lang="de-DE" sz="900">
                <a:solidFill>
                  <a:srgbClr val="939AA7"/>
                </a:solidFill>
                <a:latin typeface="Apis For Office"/>
              </a:rPr>
              <a:t> </a:t>
            </a:r>
            <a:r>
              <a:rPr lang="de-DE" sz="900" err="1">
                <a:solidFill>
                  <a:srgbClr val="939AA7"/>
                </a:solidFill>
                <a:latin typeface="Apis For Office"/>
              </a:rPr>
              <a:t>acid</a:t>
            </a:r>
            <a:r>
              <a:rPr lang="de-DE" sz="900">
                <a:solidFill>
                  <a:srgbClr val="939AA7"/>
                </a:solidFill>
                <a:latin typeface="Apis For Office"/>
              </a:rPr>
              <a:t>, </a:t>
            </a:r>
            <a:r>
              <a:rPr lang="de-DE" sz="900" err="1">
                <a:solidFill>
                  <a:srgbClr val="939AA7"/>
                </a:solidFill>
                <a:latin typeface="Apis For Office"/>
              </a:rPr>
              <a:t>Norucholsäure</a:t>
            </a:r>
            <a:r>
              <a:rPr lang="de-DE" sz="900">
                <a:solidFill>
                  <a:srgbClr val="939AA7"/>
                </a:solidFill>
                <a:latin typeface="Apis For Office"/>
              </a:rPr>
              <a:t>; PSC, primär sklerosierende Cholangitis.</a:t>
            </a:r>
          </a:p>
        </p:txBody>
      </p:sp>
      <p:sp>
        <p:nvSpPr>
          <p:cNvPr id="7" name="Textplatzhalter 6">
            <a:extLst>
              <a:ext uri="{FF2B5EF4-FFF2-40B4-BE49-F238E27FC236}">
                <a16:creationId xmlns:a16="http://schemas.microsoft.com/office/drawing/2014/main" id="{6354FEDD-B17C-4707-9F38-2E69C377F245}"/>
              </a:ext>
            </a:extLst>
          </p:cNvPr>
          <p:cNvSpPr>
            <a:spLocks noGrp="1"/>
          </p:cNvSpPr>
          <p:nvPr>
            <p:ph type="body" sz="quarter" idx="17"/>
          </p:nvPr>
        </p:nvSpPr>
        <p:spPr>
          <a:xfrm>
            <a:off x="6013342" y="5407435"/>
            <a:ext cx="5530957" cy="1337853"/>
          </a:xfrm>
        </p:spPr>
        <p:txBody>
          <a:bodyPr/>
          <a:lstStyle/>
          <a:p>
            <a:endParaRPr lang="de-DE" i="0">
              <a:ea typeface="+mn-lt"/>
              <a:cs typeface="+mn-lt"/>
            </a:endParaRPr>
          </a:p>
          <a:p>
            <a:endParaRPr lang="de-DE" i="0">
              <a:ea typeface="+mn-lt"/>
              <a:cs typeface="+mn-lt"/>
            </a:endParaRPr>
          </a:p>
          <a:p>
            <a:endParaRPr lang="de-DE" i="0">
              <a:ea typeface="+mn-lt"/>
              <a:cs typeface="+mn-lt"/>
            </a:endParaRPr>
          </a:p>
          <a:p>
            <a:endParaRPr lang="de-DE" i="0">
              <a:ea typeface="+mn-lt"/>
              <a:cs typeface="+mn-lt"/>
            </a:endParaRPr>
          </a:p>
          <a:p>
            <a:endParaRPr lang="de-DE" i="0">
              <a:ea typeface="+mn-lt"/>
              <a:cs typeface="+mn-lt"/>
            </a:endParaRPr>
          </a:p>
          <a:p>
            <a:endParaRPr lang="de-DE" i="0">
              <a:ea typeface="+mn-lt"/>
              <a:cs typeface="+mn-lt"/>
            </a:endParaRPr>
          </a:p>
          <a:p>
            <a:endParaRPr lang="de-DE" i="0">
              <a:ea typeface="+mn-lt"/>
              <a:cs typeface="+mn-lt"/>
            </a:endParaRPr>
          </a:p>
          <a:p>
            <a:endParaRPr lang="de-DE" i="0">
              <a:ea typeface="+mn-lt"/>
              <a:cs typeface="+mn-lt"/>
            </a:endParaRPr>
          </a:p>
          <a:p>
            <a:r>
              <a:rPr lang="de-DE"/>
              <a:t>Trauner M. et al. </a:t>
            </a:r>
            <a:r>
              <a:rPr lang="en-US"/>
              <a:t>J Hepatol. 2025;82</a:t>
            </a:r>
            <a:r>
              <a:rPr lang="de-DE"/>
              <a:t>(Suppl.1):LBO-001</a:t>
            </a:r>
            <a:r>
              <a:rPr lang="de-DE" i="0">
                <a:ea typeface="+mn-lt"/>
                <a:cs typeface="+mn-lt"/>
              </a:rPr>
              <a:t>;</a:t>
            </a:r>
            <a:br>
              <a:rPr lang="de-DE" i="0">
                <a:ea typeface="+mn-lt"/>
                <a:cs typeface="+mn-lt"/>
              </a:rPr>
            </a:br>
            <a:r>
              <a:rPr lang="de-DE" baseline="30000"/>
              <a:t>1</a:t>
            </a:r>
            <a:r>
              <a:rPr lang="de-DE"/>
              <a:t>Fickert et al. J </a:t>
            </a:r>
            <a:r>
              <a:rPr lang="de-DE" err="1"/>
              <a:t>Hepatol</a:t>
            </a:r>
            <a:r>
              <a:rPr lang="de-DE"/>
              <a:t>. 2017;67(3):549-558; </a:t>
            </a:r>
            <a:br>
              <a:rPr lang="de-DE"/>
            </a:br>
            <a:r>
              <a:rPr lang="de-DE"/>
              <a:t>Fickert P. et al. </a:t>
            </a:r>
            <a:r>
              <a:rPr lang="de-DE" err="1"/>
              <a:t>Gastroenterology</a:t>
            </a:r>
            <a:r>
              <a:rPr lang="de-DE"/>
              <a:t>. 2006;130(2):465-81; </a:t>
            </a:r>
            <a:br>
              <a:rPr lang="de-DE"/>
            </a:br>
            <a:r>
              <a:rPr lang="de-DE" err="1"/>
              <a:t>Halibasic</a:t>
            </a:r>
            <a:r>
              <a:rPr lang="de-DE"/>
              <a:t> E. et al. J </a:t>
            </a:r>
            <a:r>
              <a:rPr lang="de-DE" err="1"/>
              <a:t>Hepatol</a:t>
            </a:r>
            <a:r>
              <a:rPr lang="de-DE"/>
              <a:t>. 2009;49.6:1972-1981; </a:t>
            </a:r>
            <a:br>
              <a:rPr lang="de-DE"/>
            </a:br>
            <a:r>
              <a:rPr lang="de-DE"/>
              <a:t>Moustafa T. et al. </a:t>
            </a:r>
            <a:r>
              <a:rPr lang="de-DE" err="1"/>
              <a:t>Gastroenterology</a:t>
            </a:r>
            <a:r>
              <a:rPr lang="de-DE"/>
              <a:t>. 2012;142(1):140-151; </a:t>
            </a:r>
            <a:br>
              <a:rPr lang="de-DE"/>
            </a:br>
            <a:r>
              <a:rPr lang="de-DE"/>
              <a:t>Fickert P. et al. J </a:t>
            </a:r>
            <a:r>
              <a:rPr lang="de-DE" err="1"/>
              <a:t>Hepatol</a:t>
            </a:r>
            <a:r>
              <a:rPr lang="de-DE"/>
              <a:t>. 2013;58(6):1201-1208; </a:t>
            </a:r>
            <a:br>
              <a:rPr lang="de-DE"/>
            </a:br>
            <a:r>
              <a:rPr lang="de-DE" err="1"/>
              <a:t>Sombetzki</a:t>
            </a:r>
            <a:r>
              <a:rPr lang="de-DE"/>
              <a:t> M. et al. J </a:t>
            </a:r>
            <a:r>
              <a:rPr lang="de-DE" err="1"/>
              <a:t>Hepatol</a:t>
            </a:r>
            <a:r>
              <a:rPr lang="de-DE"/>
              <a:t>. 2015;62(4):871-878; </a:t>
            </a:r>
            <a:br>
              <a:rPr lang="de-DE"/>
            </a:br>
            <a:r>
              <a:rPr lang="de-DE"/>
              <a:t>Zhu C. et al. J </a:t>
            </a:r>
            <a:r>
              <a:rPr lang="de-DE" err="1"/>
              <a:t>Hepatol</a:t>
            </a:r>
            <a:r>
              <a:rPr lang="de-DE"/>
              <a:t>. 2021;75(5):1164-1176; </a:t>
            </a:r>
            <a:br>
              <a:rPr lang="de-DE"/>
            </a:br>
            <a:r>
              <a:rPr lang="de-DE"/>
              <a:t>Zhu C. et al. Gut. 2025;0:1–15</a:t>
            </a:r>
            <a:r>
              <a:rPr lang="de-DE" b="0" i="0">
                <a:solidFill>
                  <a:schemeClr val="bg1">
                    <a:lumMod val="65000"/>
                  </a:schemeClr>
                </a:solidFill>
                <a:effectLst/>
                <a:latin typeface="Apis For Office" panose="020B0504010101010104"/>
              </a:rPr>
              <a:t>. </a:t>
            </a:r>
            <a:endParaRPr lang="de-DE">
              <a:solidFill>
                <a:schemeClr val="bg1">
                  <a:lumMod val="65000"/>
                </a:schemeClr>
              </a:solidFill>
            </a:endParaRPr>
          </a:p>
        </p:txBody>
      </p:sp>
      <p:grpSp>
        <p:nvGrpSpPr>
          <p:cNvPr id="5" name="Gruppieren 4">
            <a:extLst>
              <a:ext uri="{FF2B5EF4-FFF2-40B4-BE49-F238E27FC236}">
                <a16:creationId xmlns:a16="http://schemas.microsoft.com/office/drawing/2014/main" id="{00AB465E-CB15-D576-DC1E-655E18709C4B}"/>
              </a:ext>
            </a:extLst>
          </p:cNvPr>
          <p:cNvGrpSpPr/>
          <p:nvPr/>
        </p:nvGrpSpPr>
        <p:grpSpPr>
          <a:xfrm>
            <a:off x="647712" y="1498221"/>
            <a:ext cx="3806944" cy="4497571"/>
            <a:chOff x="7331616" y="1071625"/>
            <a:chExt cx="4736466" cy="5106553"/>
          </a:xfrm>
        </p:grpSpPr>
        <p:sp>
          <p:nvSpPr>
            <p:cNvPr id="32" name="Rechteck: obere Ecken abgerundet 31">
              <a:extLst>
                <a:ext uri="{FF2B5EF4-FFF2-40B4-BE49-F238E27FC236}">
                  <a16:creationId xmlns:a16="http://schemas.microsoft.com/office/drawing/2014/main" id="{9BCD812F-CFD5-884D-6B51-C02394286EE0}"/>
                </a:ext>
              </a:extLst>
            </p:cNvPr>
            <p:cNvSpPr/>
            <p:nvPr/>
          </p:nvSpPr>
          <p:spPr>
            <a:xfrm rot="10800000">
              <a:off x="10002575" y="1336892"/>
              <a:ext cx="1086784" cy="1328340"/>
            </a:xfrm>
            <a:prstGeom prst="round2SameRect">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12" name="Textfeld 11">
              <a:extLst>
                <a:ext uri="{FF2B5EF4-FFF2-40B4-BE49-F238E27FC236}">
                  <a16:creationId xmlns:a16="http://schemas.microsoft.com/office/drawing/2014/main" id="{BA9085BA-274C-CA38-4A74-C3ED4491A55D}"/>
                </a:ext>
              </a:extLst>
            </p:cNvPr>
            <p:cNvSpPr txBox="1"/>
            <p:nvPr/>
          </p:nvSpPr>
          <p:spPr>
            <a:xfrm>
              <a:off x="8576955" y="5584472"/>
              <a:ext cx="2295525" cy="364011"/>
            </a:xfrm>
            <a:prstGeom prst="rect">
              <a:avLst/>
            </a:prstGeom>
            <a:noFill/>
          </p:spPr>
          <p:txBody>
            <a:bodyPr wrap="square" lIns="0" tIns="0" rIns="0" bIns="0" rtlCol="0">
              <a:spAutoFit/>
            </a:bodyPr>
            <a:lstStyle/>
            <a:p>
              <a:pPr algn="ctr">
                <a:lnSpc>
                  <a:spcPct val="120000"/>
                </a:lnSpc>
              </a:pPr>
              <a:r>
                <a:rPr lang="de-DE" sz="900" b="1">
                  <a:solidFill>
                    <a:schemeClr val="tx2"/>
                  </a:solidFill>
                </a:rPr>
                <a:t>Bicarbonat-reiche </a:t>
              </a:r>
              <a:r>
                <a:rPr lang="de-DE" sz="900" b="1" err="1">
                  <a:solidFill>
                    <a:schemeClr val="tx2"/>
                  </a:solidFill>
                </a:rPr>
                <a:t>Hypercholerese</a:t>
              </a:r>
              <a:endParaRPr lang="de-DE" sz="900" b="1">
                <a:solidFill>
                  <a:schemeClr val="tx2"/>
                </a:solidFill>
              </a:endParaRPr>
            </a:p>
          </p:txBody>
        </p:sp>
        <p:sp>
          <p:nvSpPr>
            <p:cNvPr id="8" name="Zylinder 7">
              <a:extLst>
                <a:ext uri="{FF2B5EF4-FFF2-40B4-BE49-F238E27FC236}">
                  <a16:creationId xmlns:a16="http://schemas.microsoft.com/office/drawing/2014/main" id="{F1EFD513-693A-451F-D25C-EEA6605127D4}"/>
                </a:ext>
              </a:extLst>
            </p:cNvPr>
            <p:cNvSpPr/>
            <p:nvPr/>
          </p:nvSpPr>
          <p:spPr>
            <a:xfrm>
              <a:off x="9452193" y="3212027"/>
              <a:ext cx="795338" cy="2343150"/>
            </a:xfrm>
            <a:prstGeom prst="can">
              <a:avLst/>
            </a:prstGeom>
            <a:solidFill>
              <a:schemeClr val="tx2">
                <a:lumMod val="50000"/>
                <a:lumOff val="50000"/>
              </a:schemeClr>
            </a:solidFill>
            <a:ln w="9525" cap="flat">
              <a:noFill/>
              <a:prstDash val="solid"/>
              <a:miter/>
            </a:ln>
          </p:spPr>
          <p:txBody>
            <a:bodyPr rtlCol="0" anchor="ctr"/>
            <a:lstStyle/>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l"/>
              <a:endParaRPr lang="de-DE" sz="900">
                <a:solidFill>
                  <a:schemeClr val="bg1"/>
                </a:solidFill>
              </a:endParaRPr>
            </a:p>
            <a:p>
              <a:pPr algn="ctr"/>
              <a:r>
                <a:rPr lang="de-DE" sz="900">
                  <a:solidFill>
                    <a:schemeClr val="bg1"/>
                  </a:solidFill>
                </a:rPr>
                <a:t>  HCO</a:t>
              </a:r>
              <a:r>
                <a:rPr lang="de-DE" sz="900" baseline="-25000">
                  <a:solidFill>
                    <a:schemeClr val="bg1"/>
                  </a:solidFill>
                </a:rPr>
                <a:t>3</a:t>
              </a:r>
              <a:endParaRPr lang="de-DE" sz="900">
                <a:solidFill>
                  <a:schemeClr val="bg1"/>
                </a:solidFill>
              </a:endParaRPr>
            </a:p>
          </p:txBody>
        </p:sp>
        <p:sp>
          <p:nvSpPr>
            <p:cNvPr id="17" name="Stern: 16 Zacken 16">
              <a:extLst>
                <a:ext uri="{FF2B5EF4-FFF2-40B4-BE49-F238E27FC236}">
                  <a16:creationId xmlns:a16="http://schemas.microsoft.com/office/drawing/2014/main" id="{582D70B9-A883-CF18-ED1E-8CE1F395DF2C}"/>
                </a:ext>
              </a:extLst>
            </p:cNvPr>
            <p:cNvSpPr/>
            <p:nvPr/>
          </p:nvSpPr>
          <p:spPr>
            <a:xfrm>
              <a:off x="9186737" y="3690328"/>
              <a:ext cx="1326248" cy="1296000"/>
            </a:xfrm>
            <a:prstGeom prst="star16">
              <a:avLst/>
            </a:prstGeom>
            <a:solidFill>
              <a:schemeClr val="accent2">
                <a:lumMod val="40000"/>
                <a:lumOff val="60000"/>
              </a:schemeClr>
            </a:solidFill>
            <a:ln w="9525" cap="flat">
              <a:solidFill>
                <a:srgbClr val="001965"/>
              </a:solidFill>
              <a:prstDash val="solid"/>
              <a:miter/>
            </a:ln>
          </p:spPr>
          <p:txBody>
            <a:bodyPr rtlCol="0" anchor="ctr"/>
            <a:lstStyle/>
            <a:p>
              <a:pPr algn="l"/>
              <a:endParaRPr lang="de-DE" sz="1100"/>
            </a:p>
          </p:txBody>
        </p:sp>
        <p:cxnSp>
          <p:nvCxnSpPr>
            <p:cNvPr id="19" name="Gerade Verbindung mit Pfeil 18">
              <a:extLst>
                <a:ext uri="{FF2B5EF4-FFF2-40B4-BE49-F238E27FC236}">
                  <a16:creationId xmlns:a16="http://schemas.microsoft.com/office/drawing/2014/main" id="{EB7C9A07-3CBC-2D6B-D8A0-31B70B46E8B4}"/>
                </a:ext>
              </a:extLst>
            </p:cNvPr>
            <p:cNvCxnSpPr/>
            <p:nvPr/>
          </p:nvCxnSpPr>
          <p:spPr>
            <a:xfrm>
              <a:off x="9861995" y="4126361"/>
              <a:ext cx="0" cy="981075"/>
            </a:xfrm>
            <a:prstGeom prst="straightConnector1">
              <a:avLst/>
            </a:prstGeom>
            <a:ln w="28575">
              <a:solidFill>
                <a:schemeClr val="tx2">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Flussdiagramm: Verzögerung 32">
              <a:extLst>
                <a:ext uri="{FF2B5EF4-FFF2-40B4-BE49-F238E27FC236}">
                  <a16:creationId xmlns:a16="http://schemas.microsoft.com/office/drawing/2014/main" id="{89E080B6-3DE5-7A4B-8B9D-743B05C2563C}"/>
                </a:ext>
              </a:extLst>
            </p:cNvPr>
            <p:cNvSpPr/>
            <p:nvPr/>
          </p:nvSpPr>
          <p:spPr>
            <a:xfrm rot="16200000">
              <a:off x="9923220" y="1188071"/>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37" name="Textfeld 36">
              <a:extLst>
                <a:ext uri="{FF2B5EF4-FFF2-40B4-BE49-F238E27FC236}">
                  <a16:creationId xmlns:a16="http://schemas.microsoft.com/office/drawing/2014/main" id="{C0CB87DC-2253-8D45-F6FE-784AB6AA534E}"/>
                </a:ext>
              </a:extLst>
            </p:cNvPr>
            <p:cNvSpPr txBox="1"/>
            <p:nvPr/>
          </p:nvSpPr>
          <p:spPr>
            <a:xfrm>
              <a:off x="10133092" y="1630120"/>
              <a:ext cx="982375" cy="364011"/>
            </a:xfrm>
            <a:prstGeom prst="rect">
              <a:avLst/>
            </a:prstGeom>
            <a:noFill/>
          </p:spPr>
          <p:txBody>
            <a:bodyPr wrap="square" lIns="0" tIns="0" rIns="0" bIns="0" rtlCol="0">
              <a:spAutoFit/>
            </a:bodyPr>
            <a:lstStyle/>
            <a:p>
              <a:pPr algn="ctr">
                <a:lnSpc>
                  <a:spcPct val="120000"/>
                </a:lnSpc>
              </a:pPr>
              <a:r>
                <a:rPr lang="de-DE" sz="900"/>
                <a:t>Gallensäuren-stoffwechsel </a:t>
              </a:r>
            </a:p>
          </p:txBody>
        </p:sp>
        <p:sp>
          <p:nvSpPr>
            <p:cNvPr id="38" name="Flussdiagramm: Verzögerung 37">
              <a:extLst>
                <a:ext uri="{FF2B5EF4-FFF2-40B4-BE49-F238E27FC236}">
                  <a16:creationId xmlns:a16="http://schemas.microsoft.com/office/drawing/2014/main" id="{9BB13725-8186-FBA4-7718-BB2DE079F559}"/>
                </a:ext>
              </a:extLst>
            </p:cNvPr>
            <p:cNvSpPr/>
            <p:nvPr/>
          </p:nvSpPr>
          <p:spPr>
            <a:xfrm rot="16200000">
              <a:off x="10143071" y="1188071"/>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39" name="Flussdiagramm: Verzögerung 38">
              <a:extLst>
                <a:ext uri="{FF2B5EF4-FFF2-40B4-BE49-F238E27FC236}">
                  <a16:creationId xmlns:a16="http://schemas.microsoft.com/office/drawing/2014/main" id="{C469C337-BE00-3E69-0882-E47A9E152F52}"/>
                </a:ext>
              </a:extLst>
            </p:cNvPr>
            <p:cNvSpPr/>
            <p:nvPr/>
          </p:nvSpPr>
          <p:spPr>
            <a:xfrm rot="16200000">
              <a:off x="10370296" y="1188071"/>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0" name="Flussdiagramm: Verzögerung 39">
              <a:extLst>
                <a:ext uri="{FF2B5EF4-FFF2-40B4-BE49-F238E27FC236}">
                  <a16:creationId xmlns:a16="http://schemas.microsoft.com/office/drawing/2014/main" id="{03382EAB-3417-1C74-7BF3-4A47B64F2541}"/>
                </a:ext>
              </a:extLst>
            </p:cNvPr>
            <p:cNvSpPr/>
            <p:nvPr/>
          </p:nvSpPr>
          <p:spPr>
            <a:xfrm rot="16200000">
              <a:off x="10599630" y="1188071"/>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1" name="Flussdiagramm: Verzögerung 40">
              <a:extLst>
                <a:ext uri="{FF2B5EF4-FFF2-40B4-BE49-F238E27FC236}">
                  <a16:creationId xmlns:a16="http://schemas.microsoft.com/office/drawing/2014/main" id="{A46259CE-6A73-6967-E384-796A87D593F9}"/>
                </a:ext>
              </a:extLst>
            </p:cNvPr>
            <p:cNvSpPr/>
            <p:nvPr/>
          </p:nvSpPr>
          <p:spPr>
            <a:xfrm rot="16200000">
              <a:off x="10828964" y="1188071"/>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2" name="Ellipse 41">
              <a:extLst>
                <a:ext uri="{FF2B5EF4-FFF2-40B4-BE49-F238E27FC236}">
                  <a16:creationId xmlns:a16="http://schemas.microsoft.com/office/drawing/2014/main" id="{D2991388-502B-870E-F0C1-31F16F1336D0}"/>
                </a:ext>
              </a:extLst>
            </p:cNvPr>
            <p:cNvSpPr/>
            <p:nvPr/>
          </p:nvSpPr>
          <p:spPr>
            <a:xfrm>
              <a:off x="8682150" y="1645995"/>
              <a:ext cx="628650" cy="590550"/>
            </a:xfrm>
            <a:prstGeom prst="ellipse">
              <a:avLst/>
            </a:prstGeom>
            <a:solidFill>
              <a:schemeClr val="bg1"/>
            </a:solidFill>
            <a:ln w="9525" cap="flat">
              <a:noFill/>
              <a:prstDash val="solid"/>
              <a:miter/>
            </a:ln>
          </p:spPr>
          <p:txBody>
            <a:bodyPr rtlCol="0" anchor="ctr"/>
            <a:lstStyle/>
            <a:p>
              <a:pPr algn="l"/>
              <a:endParaRPr lang="de-DE" sz="1100"/>
            </a:p>
          </p:txBody>
        </p:sp>
        <p:sp>
          <p:nvSpPr>
            <p:cNvPr id="43" name="Rechteck: obere Ecken abgerundet 42">
              <a:extLst>
                <a:ext uri="{FF2B5EF4-FFF2-40B4-BE49-F238E27FC236}">
                  <a16:creationId xmlns:a16="http://schemas.microsoft.com/office/drawing/2014/main" id="{8D868026-6387-215C-B4BF-0AD5AA5853DC}"/>
                </a:ext>
              </a:extLst>
            </p:cNvPr>
            <p:cNvSpPr/>
            <p:nvPr/>
          </p:nvSpPr>
          <p:spPr>
            <a:xfrm rot="10800000">
              <a:off x="8686374" y="1302951"/>
              <a:ext cx="1086784" cy="1328340"/>
            </a:xfrm>
            <a:prstGeom prst="round2SameRect">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4" name="Flussdiagramm: Verzögerung 43">
              <a:extLst>
                <a:ext uri="{FF2B5EF4-FFF2-40B4-BE49-F238E27FC236}">
                  <a16:creationId xmlns:a16="http://schemas.microsoft.com/office/drawing/2014/main" id="{E6C70A21-4143-2459-1121-654ED3E7DCF2}"/>
                </a:ext>
              </a:extLst>
            </p:cNvPr>
            <p:cNvSpPr/>
            <p:nvPr/>
          </p:nvSpPr>
          <p:spPr>
            <a:xfrm rot="16200000">
              <a:off x="8605420" y="1154130"/>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5" name="Textfeld 44">
              <a:extLst>
                <a:ext uri="{FF2B5EF4-FFF2-40B4-BE49-F238E27FC236}">
                  <a16:creationId xmlns:a16="http://schemas.microsoft.com/office/drawing/2014/main" id="{423C9CAD-0E19-09C7-EC09-31A114F7A845}"/>
                </a:ext>
              </a:extLst>
            </p:cNvPr>
            <p:cNvSpPr txBox="1"/>
            <p:nvPr/>
          </p:nvSpPr>
          <p:spPr>
            <a:xfrm>
              <a:off x="8678487" y="1489634"/>
              <a:ext cx="1007727" cy="930121"/>
            </a:xfrm>
            <a:prstGeom prst="rect">
              <a:avLst/>
            </a:prstGeom>
            <a:noFill/>
          </p:spPr>
          <p:txBody>
            <a:bodyPr wrap="square" lIns="0" tIns="0" rIns="0" bIns="0" rtlCol="0">
              <a:spAutoFit/>
            </a:bodyPr>
            <a:lstStyle/>
            <a:p>
              <a:pPr algn="ctr">
                <a:lnSpc>
                  <a:spcPct val="120000"/>
                </a:lnSpc>
              </a:pPr>
              <a:r>
                <a:rPr lang="de-DE" sz="900"/>
                <a:t>Hepatozyten</a:t>
              </a:r>
            </a:p>
            <a:p>
              <a:pPr algn="ctr">
                <a:lnSpc>
                  <a:spcPct val="120000"/>
                </a:lnSpc>
              </a:pPr>
              <a:endParaRPr lang="de-DE" sz="900"/>
            </a:p>
            <a:p>
              <a:pPr algn="ctr">
                <a:lnSpc>
                  <a:spcPct val="120000"/>
                </a:lnSpc>
              </a:pPr>
              <a:r>
                <a:rPr lang="de-DE" sz="900" b="1" err="1">
                  <a:solidFill>
                    <a:schemeClr val="tx2">
                      <a:lumMod val="90000"/>
                      <a:lumOff val="10000"/>
                    </a:schemeClr>
                  </a:solidFill>
                </a:rPr>
                <a:t>Noruchol</a:t>
              </a:r>
              <a:r>
                <a:rPr lang="de-DE" sz="900" b="1">
                  <a:solidFill>
                    <a:schemeClr val="tx2">
                      <a:lumMod val="90000"/>
                      <a:lumOff val="10000"/>
                    </a:schemeClr>
                  </a:solidFill>
                </a:rPr>
                <a:t>- säure (NCA)</a:t>
              </a:r>
            </a:p>
            <a:p>
              <a:pPr algn="l">
                <a:lnSpc>
                  <a:spcPct val="120000"/>
                </a:lnSpc>
              </a:pPr>
              <a:endParaRPr lang="de-DE" sz="900"/>
            </a:p>
          </p:txBody>
        </p:sp>
        <p:sp>
          <p:nvSpPr>
            <p:cNvPr id="46" name="Flussdiagramm: Verzögerung 45">
              <a:extLst>
                <a:ext uri="{FF2B5EF4-FFF2-40B4-BE49-F238E27FC236}">
                  <a16:creationId xmlns:a16="http://schemas.microsoft.com/office/drawing/2014/main" id="{18272846-53E2-EE5A-743F-F2D6FCDC6EF7}"/>
                </a:ext>
              </a:extLst>
            </p:cNvPr>
            <p:cNvSpPr/>
            <p:nvPr/>
          </p:nvSpPr>
          <p:spPr>
            <a:xfrm rot="16200000">
              <a:off x="8826870" y="1154130"/>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7" name="Flussdiagramm: Verzögerung 46">
              <a:extLst>
                <a:ext uri="{FF2B5EF4-FFF2-40B4-BE49-F238E27FC236}">
                  <a16:creationId xmlns:a16="http://schemas.microsoft.com/office/drawing/2014/main" id="{C1946EB5-5095-3B0A-86C7-AC87AB1ADA8D}"/>
                </a:ext>
              </a:extLst>
            </p:cNvPr>
            <p:cNvSpPr/>
            <p:nvPr/>
          </p:nvSpPr>
          <p:spPr>
            <a:xfrm rot="16200000">
              <a:off x="9054095" y="1154130"/>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8" name="Flussdiagramm: Verzögerung 47">
              <a:extLst>
                <a:ext uri="{FF2B5EF4-FFF2-40B4-BE49-F238E27FC236}">
                  <a16:creationId xmlns:a16="http://schemas.microsoft.com/office/drawing/2014/main" id="{AE757C94-6622-38D9-9C01-F1D55E46F14E}"/>
                </a:ext>
              </a:extLst>
            </p:cNvPr>
            <p:cNvSpPr/>
            <p:nvPr/>
          </p:nvSpPr>
          <p:spPr>
            <a:xfrm rot="16200000">
              <a:off x="9283429" y="1154130"/>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49" name="Flussdiagramm: Verzögerung 48">
              <a:extLst>
                <a:ext uri="{FF2B5EF4-FFF2-40B4-BE49-F238E27FC236}">
                  <a16:creationId xmlns:a16="http://schemas.microsoft.com/office/drawing/2014/main" id="{61ACA2CC-6ABC-1685-ABF6-31D20D9C3A19}"/>
                </a:ext>
              </a:extLst>
            </p:cNvPr>
            <p:cNvSpPr/>
            <p:nvPr/>
          </p:nvSpPr>
          <p:spPr>
            <a:xfrm rot="16200000">
              <a:off x="9512763" y="1154130"/>
              <a:ext cx="342900" cy="177890"/>
            </a:xfrm>
            <a:prstGeom prst="flowChartDelay">
              <a:avLst/>
            </a:prstGeom>
            <a:solidFill>
              <a:schemeClr val="accent1">
                <a:lumMod val="10000"/>
                <a:lumOff val="90000"/>
              </a:schemeClr>
            </a:solidFill>
            <a:ln w="9525" cap="flat">
              <a:noFill/>
              <a:prstDash val="solid"/>
              <a:miter/>
            </a:ln>
          </p:spPr>
          <p:txBody>
            <a:bodyPr rtlCol="0" anchor="ctr"/>
            <a:lstStyle/>
            <a:p>
              <a:pPr algn="l"/>
              <a:endParaRPr lang="de-DE" sz="1100"/>
            </a:p>
          </p:txBody>
        </p:sp>
        <p:sp>
          <p:nvSpPr>
            <p:cNvPr id="29" name="Ellipse 28">
              <a:extLst>
                <a:ext uri="{FF2B5EF4-FFF2-40B4-BE49-F238E27FC236}">
                  <a16:creationId xmlns:a16="http://schemas.microsoft.com/office/drawing/2014/main" id="{0BCC4684-3699-EBE0-F2A0-C71A42B84933}"/>
                </a:ext>
              </a:extLst>
            </p:cNvPr>
            <p:cNvSpPr/>
            <p:nvPr/>
          </p:nvSpPr>
          <p:spPr>
            <a:xfrm>
              <a:off x="9605286" y="1642577"/>
              <a:ext cx="605456" cy="590550"/>
            </a:xfrm>
            <a:prstGeom prst="ellipse">
              <a:avLst/>
            </a:prstGeom>
            <a:solidFill>
              <a:schemeClr val="bg1"/>
            </a:solidFill>
            <a:ln w="9525" cap="flat">
              <a:noFill/>
              <a:prstDash val="solid"/>
              <a:miter/>
            </a:ln>
          </p:spPr>
          <p:txBody>
            <a:bodyPr rtlCol="0" anchor="ctr"/>
            <a:lstStyle/>
            <a:p>
              <a:pPr algn="l"/>
              <a:endParaRPr lang="de-DE" sz="1100"/>
            </a:p>
          </p:txBody>
        </p:sp>
        <p:sp>
          <p:nvSpPr>
            <p:cNvPr id="50" name="Bogen 49">
              <a:extLst>
                <a:ext uri="{FF2B5EF4-FFF2-40B4-BE49-F238E27FC236}">
                  <a16:creationId xmlns:a16="http://schemas.microsoft.com/office/drawing/2014/main" id="{2A4290FC-284C-6C91-DB22-EB245EA912ED}"/>
                </a:ext>
              </a:extLst>
            </p:cNvPr>
            <p:cNvSpPr/>
            <p:nvPr/>
          </p:nvSpPr>
          <p:spPr>
            <a:xfrm>
              <a:off x="9226136" y="1835149"/>
              <a:ext cx="627418" cy="703977"/>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cxnSp>
          <p:nvCxnSpPr>
            <p:cNvPr id="52" name="Gerade Verbindung mit Pfeil 51">
              <a:extLst>
                <a:ext uri="{FF2B5EF4-FFF2-40B4-BE49-F238E27FC236}">
                  <a16:creationId xmlns:a16="http://schemas.microsoft.com/office/drawing/2014/main" id="{504405E5-E3AD-F060-29AD-8E8A5E1D076F}"/>
                </a:ext>
              </a:extLst>
            </p:cNvPr>
            <p:cNvCxnSpPr>
              <a:cxnSpLocks/>
            </p:cNvCxnSpPr>
            <p:nvPr/>
          </p:nvCxnSpPr>
          <p:spPr>
            <a:xfrm>
              <a:off x="9853554" y="2187137"/>
              <a:ext cx="5068" cy="1188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7" name="Textfeld 56">
              <a:extLst>
                <a:ext uri="{FF2B5EF4-FFF2-40B4-BE49-F238E27FC236}">
                  <a16:creationId xmlns:a16="http://schemas.microsoft.com/office/drawing/2014/main" id="{4135BB6C-A050-2493-243D-1298CB230C5C}"/>
                </a:ext>
              </a:extLst>
            </p:cNvPr>
            <p:cNvSpPr txBox="1"/>
            <p:nvPr/>
          </p:nvSpPr>
          <p:spPr>
            <a:xfrm>
              <a:off x="10297540" y="3253278"/>
              <a:ext cx="771833" cy="175307"/>
            </a:xfrm>
            <a:prstGeom prst="rect">
              <a:avLst/>
            </a:prstGeom>
            <a:noFill/>
          </p:spPr>
          <p:txBody>
            <a:bodyPr wrap="none" lIns="0" tIns="0" rIns="0" bIns="0" rtlCol="0">
              <a:spAutoFit/>
            </a:bodyPr>
            <a:lstStyle/>
            <a:p>
              <a:pPr algn="l">
                <a:lnSpc>
                  <a:spcPct val="120000"/>
                </a:lnSpc>
              </a:pPr>
              <a:r>
                <a:rPr lang="de-DE" sz="900"/>
                <a:t>Gallengang</a:t>
              </a:r>
            </a:p>
          </p:txBody>
        </p:sp>
        <p:sp>
          <p:nvSpPr>
            <p:cNvPr id="58" name="Textfeld 57">
              <a:extLst>
                <a:ext uri="{FF2B5EF4-FFF2-40B4-BE49-F238E27FC236}">
                  <a16:creationId xmlns:a16="http://schemas.microsoft.com/office/drawing/2014/main" id="{6D99FF9C-DDF3-BA5F-9BAE-B29CE35BAEC3}"/>
                </a:ext>
              </a:extLst>
            </p:cNvPr>
            <p:cNvSpPr txBox="1"/>
            <p:nvPr/>
          </p:nvSpPr>
          <p:spPr>
            <a:xfrm>
              <a:off x="7359134" y="3999904"/>
              <a:ext cx="654163" cy="364011"/>
            </a:xfrm>
            <a:prstGeom prst="rect">
              <a:avLst/>
            </a:prstGeom>
            <a:noFill/>
          </p:spPr>
          <p:txBody>
            <a:bodyPr wrap="none" lIns="0" tIns="0" rIns="0" bIns="0" rtlCol="0">
              <a:spAutoFit/>
            </a:bodyPr>
            <a:lstStyle/>
            <a:p>
              <a:pPr algn="l">
                <a:lnSpc>
                  <a:spcPct val="120000"/>
                </a:lnSpc>
              </a:pPr>
              <a:r>
                <a:rPr lang="de-DE" sz="900"/>
                <a:t>Duktales</a:t>
              </a:r>
            </a:p>
            <a:p>
              <a:pPr algn="l">
                <a:lnSpc>
                  <a:spcPct val="120000"/>
                </a:lnSpc>
              </a:pPr>
              <a:r>
                <a:rPr lang="de-DE" sz="900"/>
                <a:t>Targeting</a:t>
              </a:r>
            </a:p>
          </p:txBody>
        </p:sp>
        <p:sp>
          <p:nvSpPr>
            <p:cNvPr id="59" name="Textfeld 58">
              <a:extLst>
                <a:ext uri="{FF2B5EF4-FFF2-40B4-BE49-F238E27FC236}">
                  <a16:creationId xmlns:a16="http://schemas.microsoft.com/office/drawing/2014/main" id="{EC7AC532-C9EB-5689-A86A-3530673C6AE8}"/>
                </a:ext>
              </a:extLst>
            </p:cNvPr>
            <p:cNvSpPr txBox="1"/>
            <p:nvPr/>
          </p:nvSpPr>
          <p:spPr>
            <a:xfrm>
              <a:off x="7366907" y="1617664"/>
              <a:ext cx="1336867" cy="364011"/>
            </a:xfrm>
            <a:prstGeom prst="rect">
              <a:avLst/>
            </a:prstGeom>
            <a:noFill/>
          </p:spPr>
          <p:txBody>
            <a:bodyPr wrap="square" lIns="0" tIns="0" rIns="0" bIns="0" rtlCol="0">
              <a:spAutoFit/>
            </a:bodyPr>
            <a:lstStyle/>
            <a:p>
              <a:pPr algn="l">
                <a:lnSpc>
                  <a:spcPct val="120000"/>
                </a:lnSpc>
              </a:pPr>
              <a:r>
                <a:rPr lang="de-DE" sz="900" err="1"/>
                <a:t>Cholehepatischer</a:t>
              </a:r>
              <a:r>
                <a:rPr lang="de-DE" sz="900"/>
                <a:t> </a:t>
              </a:r>
            </a:p>
            <a:p>
              <a:pPr algn="l">
                <a:lnSpc>
                  <a:spcPct val="120000"/>
                </a:lnSpc>
              </a:pPr>
              <a:r>
                <a:rPr lang="de-DE" sz="900"/>
                <a:t>Shunt</a:t>
              </a:r>
            </a:p>
          </p:txBody>
        </p:sp>
        <p:sp>
          <p:nvSpPr>
            <p:cNvPr id="60" name="Textfeld 59">
              <a:extLst>
                <a:ext uri="{FF2B5EF4-FFF2-40B4-BE49-F238E27FC236}">
                  <a16:creationId xmlns:a16="http://schemas.microsoft.com/office/drawing/2014/main" id="{AA3DDDD3-521D-BC0B-953F-63F45D6944D3}"/>
                </a:ext>
              </a:extLst>
            </p:cNvPr>
            <p:cNvSpPr txBox="1"/>
            <p:nvPr/>
          </p:nvSpPr>
          <p:spPr>
            <a:xfrm>
              <a:off x="7522726" y="2865718"/>
              <a:ext cx="309132" cy="175307"/>
            </a:xfrm>
            <a:prstGeom prst="rect">
              <a:avLst/>
            </a:prstGeom>
            <a:noFill/>
          </p:spPr>
          <p:txBody>
            <a:bodyPr wrap="none" lIns="0" tIns="0" rIns="0" bIns="0" rtlCol="0">
              <a:spAutoFit/>
            </a:bodyPr>
            <a:lstStyle/>
            <a:p>
              <a:pPr algn="l">
                <a:lnSpc>
                  <a:spcPct val="120000"/>
                </a:lnSpc>
              </a:pPr>
              <a:r>
                <a:rPr lang="de-DE" sz="900" b="1">
                  <a:solidFill>
                    <a:schemeClr val="tx2"/>
                  </a:solidFill>
                </a:rPr>
                <a:t>NCA</a:t>
              </a:r>
            </a:p>
          </p:txBody>
        </p:sp>
        <p:cxnSp>
          <p:nvCxnSpPr>
            <p:cNvPr id="62" name="Gerade Verbindung mit Pfeil 61">
              <a:extLst>
                <a:ext uri="{FF2B5EF4-FFF2-40B4-BE49-F238E27FC236}">
                  <a16:creationId xmlns:a16="http://schemas.microsoft.com/office/drawing/2014/main" id="{825AF4FF-E62B-657D-C56E-FB3AD9A83663}"/>
                </a:ext>
              </a:extLst>
            </p:cNvPr>
            <p:cNvCxnSpPr>
              <a:cxnSpLocks/>
            </p:cNvCxnSpPr>
            <p:nvPr/>
          </p:nvCxnSpPr>
          <p:spPr>
            <a:xfrm flipH="1">
              <a:off x="8654474" y="4383602"/>
              <a:ext cx="53226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Bogen 69">
              <a:extLst>
                <a:ext uri="{FF2B5EF4-FFF2-40B4-BE49-F238E27FC236}">
                  <a16:creationId xmlns:a16="http://schemas.microsoft.com/office/drawing/2014/main" id="{DCA6E117-E1C9-42C5-3D90-44045BBA1446}"/>
                </a:ext>
              </a:extLst>
            </p:cNvPr>
            <p:cNvSpPr/>
            <p:nvPr/>
          </p:nvSpPr>
          <p:spPr>
            <a:xfrm rot="10440000">
              <a:off x="8271064" y="3766839"/>
              <a:ext cx="555572" cy="624024"/>
            </a:xfrm>
            <a:prstGeom prst="arc">
              <a:avLst>
                <a:gd name="adj1" fmla="val 16200000"/>
                <a:gd name="adj2" fmla="val 1026481"/>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cxnSp>
          <p:nvCxnSpPr>
            <p:cNvPr id="72" name="Gerade Verbindung mit Pfeil 71">
              <a:extLst>
                <a:ext uri="{FF2B5EF4-FFF2-40B4-BE49-F238E27FC236}">
                  <a16:creationId xmlns:a16="http://schemas.microsoft.com/office/drawing/2014/main" id="{F9CE36DA-C951-39C2-C806-0C16A3E85181}"/>
                </a:ext>
              </a:extLst>
            </p:cNvPr>
            <p:cNvCxnSpPr>
              <a:cxnSpLocks/>
            </p:cNvCxnSpPr>
            <p:nvPr/>
          </p:nvCxnSpPr>
          <p:spPr>
            <a:xfrm flipV="1">
              <a:off x="8255445" y="3459168"/>
              <a:ext cx="0" cy="58974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85FC5DB0-2FA5-CDEF-3E29-8A36140D5797}"/>
                </a:ext>
              </a:extLst>
            </p:cNvPr>
            <p:cNvCxnSpPr>
              <a:cxnSpLocks/>
            </p:cNvCxnSpPr>
            <p:nvPr/>
          </p:nvCxnSpPr>
          <p:spPr>
            <a:xfrm rot="3900000" flipV="1">
              <a:off x="8529133" y="1863354"/>
              <a:ext cx="40373" cy="126610"/>
            </a:xfrm>
            <a:prstGeom prst="straightConnector1">
              <a:avLst/>
            </a:prstGeom>
            <a:ln w="28575"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sp>
          <p:nvSpPr>
            <p:cNvPr id="79" name="Textfeld 78">
              <a:extLst>
                <a:ext uri="{FF2B5EF4-FFF2-40B4-BE49-F238E27FC236}">
                  <a16:creationId xmlns:a16="http://schemas.microsoft.com/office/drawing/2014/main" id="{BC9D9F96-CC09-9A62-1516-FEF46ACB1646}"/>
                </a:ext>
              </a:extLst>
            </p:cNvPr>
            <p:cNvSpPr txBox="1"/>
            <p:nvPr/>
          </p:nvSpPr>
          <p:spPr>
            <a:xfrm>
              <a:off x="11109484" y="2548581"/>
              <a:ext cx="895486" cy="364011"/>
            </a:xfrm>
            <a:prstGeom prst="rect">
              <a:avLst/>
            </a:prstGeom>
            <a:noFill/>
          </p:spPr>
          <p:txBody>
            <a:bodyPr wrap="none" lIns="0" tIns="0" rIns="0" bIns="0" rtlCol="0">
              <a:spAutoFit/>
            </a:bodyPr>
            <a:lstStyle/>
            <a:p>
              <a:pPr algn="l">
                <a:lnSpc>
                  <a:spcPct val="120000"/>
                </a:lnSpc>
              </a:pPr>
              <a:r>
                <a:rPr lang="de-DE" sz="900"/>
                <a:t>Renale </a:t>
              </a:r>
            </a:p>
            <a:p>
              <a:pPr algn="l">
                <a:lnSpc>
                  <a:spcPct val="120000"/>
                </a:lnSpc>
              </a:pPr>
              <a:r>
                <a:rPr lang="de-DE" sz="900"/>
                <a:t>Eliminierung </a:t>
              </a:r>
            </a:p>
          </p:txBody>
        </p:sp>
        <p:sp>
          <p:nvSpPr>
            <p:cNvPr id="80" name="Flussdiagramm: Grenzstelle 79">
              <a:extLst>
                <a:ext uri="{FF2B5EF4-FFF2-40B4-BE49-F238E27FC236}">
                  <a16:creationId xmlns:a16="http://schemas.microsoft.com/office/drawing/2014/main" id="{7FFCFBD8-CB7D-62C4-A3D5-3BC9B9E96BF7}"/>
                </a:ext>
              </a:extLst>
            </p:cNvPr>
            <p:cNvSpPr/>
            <p:nvPr/>
          </p:nvSpPr>
          <p:spPr>
            <a:xfrm>
              <a:off x="10491103" y="3783462"/>
              <a:ext cx="1562049" cy="342901"/>
            </a:xfrm>
            <a:prstGeom prst="flowChartTerminator">
              <a:avLst/>
            </a:prstGeom>
            <a:solidFill>
              <a:srgbClr val="0070C0"/>
            </a:solidFill>
            <a:ln w="9525" cap="flat">
              <a:noFill/>
              <a:prstDash val="solid"/>
              <a:miter/>
            </a:ln>
          </p:spPr>
          <p:txBody>
            <a:bodyPr rtlCol="0" anchor="ctr"/>
            <a:lstStyle/>
            <a:p>
              <a:pPr algn="ctr"/>
              <a:r>
                <a:rPr lang="de-DE" sz="900">
                  <a:solidFill>
                    <a:schemeClr val="bg1"/>
                  </a:solidFill>
                </a:rPr>
                <a:t>Antiproliferativ</a:t>
              </a:r>
            </a:p>
          </p:txBody>
        </p:sp>
        <p:sp>
          <p:nvSpPr>
            <p:cNvPr id="81" name="Flussdiagramm: Grenzstelle 80">
              <a:extLst>
                <a:ext uri="{FF2B5EF4-FFF2-40B4-BE49-F238E27FC236}">
                  <a16:creationId xmlns:a16="http://schemas.microsoft.com/office/drawing/2014/main" id="{15AAC99A-06BA-FABA-AE64-EEEACA4F9983}"/>
                </a:ext>
              </a:extLst>
            </p:cNvPr>
            <p:cNvSpPr/>
            <p:nvPr/>
          </p:nvSpPr>
          <p:spPr>
            <a:xfrm>
              <a:off x="10586685" y="4192230"/>
              <a:ext cx="1442729" cy="342900"/>
            </a:xfrm>
            <a:prstGeom prst="flowChartTerminator">
              <a:avLst/>
            </a:prstGeom>
            <a:solidFill>
              <a:srgbClr val="0070C0"/>
            </a:solidFill>
            <a:ln w="9525" cap="flat">
              <a:noFill/>
              <a:prstDash val="solid"/>
              <a:miter/>
            </a:ln>
          </p:spPr>
          <p:txBody>
            <a:bodyPr rtlCol="0" anchor="ctr"/>
            <a:lstStyle/>
            <a:p>
              <a:pPr algn="ctr"/>
              <a:r>
                <a:rPr lang="de-DE" sz="900">
                  <a:solidFill>
                    <a:schemeClr val="bg1"/>
                  </a:solidFill>
                </a:rPr>
                <a:t>Antifibrotisch</a:t>
              </a:r>
            </a:p>
          </p:txBody>
        </p:sp>
        <p:sp>
          <p:nvSpPr>
            <p:cNvPr id="82" name="Flussdiagramm: Grenzstelle 81">
              <a:extLst>
                <a:ext uri="{FF2B5EF4-FFF2-40B4-BE49-F238E27FC236}">
                  <a16:creationId xmlns:a16="http://schemas.microsoft.com/office/drawing/2014/main" id="{4DAF57E8-980D-CF3C-9D67-A71B0800B37D}"/>
                </a:ext>
              </a:extLst>
            </p:cNvPr>
            <p:cNvSpPr/>
            <p:nvPr/>
          </p:nvSpPr>
          <p:spPr>
            <a:xfrm>
              <a:off x="10506032" y="4619086"/>
              <a:ext cx="1562050" cy="342900"/>
            </a:xfrm>
            <a:prstGeom prst="flowChartTerminator">
              <a:avLst/>
            </a:prstGeom>
            <a:solidFill>
              <a:srgbClr val="0070C0"/>
            </a:solidFill>
            <a:ln w="9525" cap="flat">
              <a:noFill/>
              <a:prstDash val="solid"/>
              <a:miter/>
            </a:ln>
          </p:spPr>
          <p:txBody>
            <a:bodyPr rtlCol="0" anchor="ctr"/>
            <a:lstStyle/>
            <a:p>
              <a:pPr algn="ctr"/>
              <a:r>
                <a:rPr lang="de-DE" sz="900">
                  <a:solidFill>
                    <a:schemeClr val="bg1"/>
                  </a:solidFill>
                </a:rPr>
                <a:t>Antientzündlich</a:t>
              </a:r>
            </a:p>
          </p:txBody>
        </p:sp>
        <p:sp>
          <p:nvSpPr>
            <p:cNvPr id="83" name="Textfeld 82">
              <a:extLst>
                <a:ext uri="{FF2B5EF4-FFF2-40B4-BE49-F238E27FC236}">
                  <a16:creationId xmlns:a16="http://schemas.microsoft.com/office/drawing/2014/main" id="{193C5FDF-63E9-BC55-3940-7978D4C1D7BA}"/>
                </a:ext>
              </a:extLst>
            </p:cNvPr>
            <p:cNvSpPr txBox="1"/>
            <p:nvPr/>
          </p:nvSpPr>
          <p:spPr>
            <a:xfrm>
              <a:off x="10442079" y="5017119"/>
              <a:ext cx="1615463" cy="364011"/>
            </a:xfrm>
            <a:prstGeom prst="rect">
              <a:avLst/>
            </a:prstGeom>
            <a:noFill/>
          </p:spPr>
          <p:txBody>
            <a:bodyPr wrap="none" lIns="0" tIns="0" rIns="0" bIns="0" rtlCol="0">
              <a:spAutoFit/>
            </a:bodyPr>
            <a:lstStyle/>
            <a:p>
              <a:pPr algn="ctr">
                <a:lnSpc>
                  <a:spcPct val="120000"/>
                </a:lnSpc>
              </a:pPr>
              <a:r>
                <a:rPr lang="de-DE" sz="900"/>
                <a:t>Immunmodulatorisch</a:t>
              </a:r>
            </a:p>
            <a:p>
              <a:pPr algn="ctr">
                <a:lnSpc>
                  <a:spcPct val="120000"/>
                </a:lnSpc>
              </a:pPr>
              <a:r>
                <a:rPr lang="de-DE" sz="900"/>
                <a:t>(z.B. mTOR-Inhibierung)</a:t>
              </a:r>
            </a:p>
          </p:txBody>
        </p:sp>
        <p:sp>
          <p:nvSpPr>
            <p:cNvPr id="84" name="Ellipse 83">
              <a:extLst>
                <a:ext uri="{FF2B5EF4-FFF2-40B4-BE49-F238E27FC236}">
                  <a16:creationId xmlns:a16="http://schemas.microsoft.com/office/drawing/2014/main" id="{2312866B-AD33-6BE9-DB6B-605D4C39C02F}"/>
                </a:ext>
              </a:extLst>
            </p:cNvPr>
            <p:cNvSpPr/>
            <p:nvPr/>
          </p:nvSpPr>
          <p:spPr>
            <a:xfrm>
              <a:off x="10998738" y="5549802"/>
              <a:ext cx="342900" cy="324000"/>
            </a:xfrm>
            <a:prstGeom prst="ellipse">
              <a:avLst/>
            </a:prstGeom>
            <a:gradFill flip="none" rotWithShape="1">
              <a:gsLst>
                <a:gs pos="0">
                  <a:schemeClr val="accent2">
                    <a:lumMod val="0"/>
                    <a:lumOff val="100000"/>
                  </a:schemeClr>
                </a:gs>
                <a:gs pos="17000">
                  <a:schemeClr val="accent2">
                    <a:lumMod val="0"/>
                    <a:lumOff val="100000"/>
                  </a:schemeClr>
                </a:gs>
                <a:gs pos="100000">
                  <a:schemeClr val="accent2">
                    <a:lumMod val="100000"/>
                  </a:schemeClr>
                </a:gs>
              </a:gsLst>
              <a:path path="shape">
                <a:fillToRect l="50000" t="50000" r="50000" b="50000"/>
              </a:path>
              <a:tileRect/>
            </a:gradFill>
            <a:ln w="9525" cap="flat">
              <a:noFill/>
              <a:prstDash val="solid"/>
              <a:miter/>
            </a:ln>
          </p:spPr>
          <p:txBody>
            <a:bodyPr rtlCol="0" anchor="ctr"/>
            <a:lstStyle/>
            <a:p>
              <a:pPr algn="l"/>
              <a:endParaRPr lang="de-DE" sz="1100"/>
            </a:p>
          </p:txBody>
        </p:sp>
        <p:sp>
          <p:nvSpPr>
            <p:cNvPr id="85" name="Ellipse 84">
              <a:extLst>
                <a:ext uri="{FF2B5EF4-FFF2-40B4-BE49-F238E27FC236}">
                  <a16:creationId xmlns:a16="http://schemas.microsoft.com/office/drawing/2014/main" id="{8F4DF62F-D923-A7C1-F07F-884681906F49}"/>
                </a:ext>
              </a:extLst>
            </p:cNvPr>
            <p:cNvSpPr/>
            <p:nvPr/>
          </p:nvSpPr>
          <p:spPr>
            <a:xfrm>
              <a:off x="11263446" y="5636215"/>
              <a:ext cx="342900" cy="324000"/>
            </a:xfrm>
            <a:prstGeom prst="ellipse">
              <a:avLst/>
            </a:prstGeom>
            <a:gradFill flip="none" rotWithShape="1">
              <a:gsLst>
                <a:gs pos="0">
                  <a:schemeClr val="accent2">
                    <a:lumMod val="0"/>
                    <a:lumOff val="100000"/>
                  </a:schemeClr>
                </a:gs>
                <a:gs pos="17000">
                  <a:schemeClr val="accent2">
                    <a:lumMod val="0"/>
                    <a:lumOff val="100000"/>
                  </a:schemeClr>
                </a:gs>
                <a:gs pos="100000">
                  <a:schemeClr val="accent2">
                    <a:lumMod val="100000"/>
                  </a:schemeClr>
                </a:gs>
              </a:gsLst>
              <a:path path="shape">
                <a:fillToRect l="50000" t="50000" r="50000" b="50000"/>
              </a:path>
              <a:tileRect/>
            </a:gradFill>
            <a:ln w="9525" cap="flat">
              <a:noFill/>
              <a:prstDash val="solid"/>
              <a:miter/>
            </a:ln>
          </p:spPr>
          <p:txBody>
            <a:bodyPr rtlCol="0" anchor="ctr"/>
            <a:lstStyle/>
            <a:p>
              <a:pPr algn="l"/>
              <a:endParaRPr lang="de-DE" sz="1100"/>
            </a:p>
          </p:txBody>
        </p:sp>
        <p:sp>
          <p:nvSpPr>
            <p:cNvPr id="86" name="Ellipse 85">
              <a:extLst>
                <a:ext uri="{FF2B5EF4-FFF2-40B4-BE49-F238E27FC236}">
                  <a16:creationId xmlns:a16="http://schemas.microsoft.com/office/drawing/2014/main" id="{871EF25C-545E-97DA-590D-40A1EF90DFEB}"/>
                </a:ext>
              </a:extLst>
            </p:cNvPr>
            <p:cNvSpPr/>
            <p:nvPr/>
          </p:nvSpPr>
          <p:spPr>
            <a:xfrm>
              <a:off x="11135251" y="5798215"/>
              <a:ext cx="342900" cy="324000"/>
            </a:xfrm>
            <a:prstGeom prst="ellipse">
              <a:avLst/>
            </a:prstGeom>
            <a:gradFill flip="none" rotWithShape="1">
              <a:gsLst>
                <a:gs pos="0">
                  <a:schemeClr val="accent2">
                    <a:lumMod val="0"/>
                    <a:lumOff val="100000"/>
                  </a:schemeClr>
                </a:gs>
                <a:gs pos="17000">
                  <a:schemeClr val="accent2">
                    <a:lumMod val="0"/>
                    <a:lumOff val="100000"/>
                  </a:schemeClr>
                </a:gs>
                <a:gs pos="100000">
                  <a:schemeClr val="accent2">
                    <a:lumMod val="100000"/>
                  </a:schemeClr>
                </a:gs>
              </a:gsLst>
              <a:path path="shape">
                <a:fillToRect l="50000" t="50000" r="50000" b="50000"/>
              </a:path>
              <a:tileRect/>
            </a:gradFill>
            <a:ln w="9525" cap="flat">
              <a:noFill/>
              <a:prstDash val="solid"/>
              <a:miter/>
            </a:ln>
          </p:spPr>
          <p:txBody>
            <a:bodyPr rtlCol="0" anchor="ctr"/>
            <a:lstStyle/>
            <a:p>
              <a:pPr algn="l"/>
              <a:endParaRPr lang="de-DE" sz="1100"/>
            </a:p>
          </p:txBody>
        </p:sp>
        <p:cxnSp>
          <p:nvCxnSpPr>
            <p:cNvPr id="90" name="Gerader Verbinder 89">
              <a:extLst>
                <a:ext uri="{FF2B5EF4-FFF2-40B4-BE49-F238E27FC236}">
                  <a16:creationId xmlns:a16="http://schemas.microsoft.com/office/drawing/2014/main" id="{2AFE7C97-E663-34BE-7EC1-094198B28CB4}"/>
                </a:ext>
              </a:extLst>
            </p:cNvPr>
            <p:cNvCxnSpPr>
              <a:cxnSpLocks/>
            </p:cNvCxnSpPr>
            <p:nvPr/>
          </p:nvCxnSpPr>
          <p:spPr>
            <a:xfrm flipV="1">
              <a:off x="10894950" y="5711802"/>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C430AFF5-35A4-7345-B302-B809B77C8EE3}"/>
                </a:ext>
              </a:extLst>
            </p:cNvPr>
            <p:cNvCxnSpPr>
              <a:cxnSpLocks/>
            </p:cNvCxnSpPr>
            <p:nvPr/>
          </p:nvCxnSpPr>
          <p:spPr>
            <a:xfrm rot="3480000" flipV="1">
              <a:off x="10892249" y="5657353"/>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88FA21DF-42A4-044B-0188-72656A58F5BB}"/>
                </a:ext>
              </a:extLst>
            </p:cNvPr>
            <p:cNvCxnSpPr>
              <a:cxnSpLocks/>
            </p:cNvCxnSpPr>
            <p:nvPr/>
          </p:nvCxnSpPr>
          <p:spPr>
            <a:xfrm rot="3480000" flipV="1">
              <a:off x="11439136" y="6064423"/>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C9000408-CB5D-C99B-96E9-F30B8EA083B9}"/>
                </a:ext>
              </a:extLst>
            </p:cNvPr>
            <p:cNvCxnSpPr>
              <a:cxnSpLocks/>
            </p:cNvCxnSpPr>
            <p:nvPr/>
          </p:nvCxnSpPr>
          <p:spPr>
            <a:xfrm rot="6000000" flipV="1">
              <a:off x="11401036" y="6092998"/>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558E0A78-8238-79C4-8F57-08EA85251FF2}"/>
                </a:ext>
              </a:extLst>
            </p:cNvPr>
            <p:cNvCxnSpPr>
              <a:cxnSpLocks/>
            </p:cNvCxnSpPr>
            <p:nvPr/>
          </p:nvCxnSpPr>
          <p:spPr>
            <a:xfrm rot="3480000" flipV="1">
              <a:off x="11025885" y="5928176"/>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F36C4197-72D2-C010-B3D8-48FDA64F42DB}"/>
                </a:ext>
              </a:extLst>
            </p:cNvPr>
            <p:cNvCxnSpPr>
              <a:cxnSpLocks/>
            </p:cNvCxnSpPr>
            <p:nvPr/>
          </p:nvCxnSpPr>
          <p:spPr>
            <a:xfrm rot="900000" flipV="1">
              <a:off x="11028586" y="5978502"/>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1E7814A2-E7DD-D3E3-8C57-2AF96239417D}"/>
                </a:ext>
              </a:extLst>
            </p:cNvPr>
            <p:cNvCxnSpPr>
              <a:cxnSpLocks/>
            </p:cNvCxnSpPr>
            <p:nvPr/>
          </p:nvCxnSpPr>
          <p:spPr>
            <a:xfrm rot="3960000" flipV="1">
              <a:off x="11599800" y="5826102"/>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E2C2BAEE-0490-2082-F1DF-CAF7793DF0BD}"/>
                </a:ext>
              </a:extLst>
            </p:cNvPr>
            <p:cNvCxnSpPr>
              <a:cxnSpLocks/>
            </p:cNvCxnSpPr>
            <p:nvPr/>
          </p:nvCxnSpPr>
          <p:spPr>
            <a:xfrm rot="5760000" flipV="1">
              <a:off x="11580750" y="5854677"/>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85923057-28B5-E068-295D-E6FAA3199772}"/>
                </a:ext>
              </a:extLst>
            </p:cNvPr>
            <p:cNvCxnSpPr>
              <a:cxnSpLocks/>
            </p:cNvCxnSpPr>
            <p:nvPr/>
          </p:nvCxnSpPr>
          <p:spPr>
            <a:xfrm rot="7620000" flipV="1">
              <a:off x="11190225" y="5473677"/>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312ABFF9-6F6E-7176-3CC3-EBCB1E5D6F24}"/>
                </a:ext>
              </a:extLst>
            </p:cNvPr>
            <p:cNvCxnSpPr>
              <a:cxnSpLocks/>
            </p:cNvCxnSpPr>
            <p:nvPr/>
          </p:nvCxnSpPr>
          <p:spPr>
            <a:xfrm rot="120000" flipV="1">
              <a:off x="11247375" y="5511777"/>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375ED59D-0C87-4ADE-914C-C196233FCE19}"/>
                </a:ext>
              </a:extLst>
            </p:cNvPr>
            <p:cNvCxnSpPr>
              <a:cxnSpLocks/>
            </p:cNvCxnSpPr>
            <p:nvPr/>
          </p:nvCxnSpPr>
          <p:spPr>
            <a:xfrm rot="-1860000" flipV="1">
              <a:off x="11475975" y="5559402"/>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3B77C111-AF82-A173-2D39-16939D810418}"/>
                </a:ext>
              </a:extLst>
            </p:cNvPr>
            <p:cNvCxnSpPr>
              <a:cxnSpLocks/>
            </p:cNvCxnSpPr>
            <p:nvPr/>
          </p:nvCxnSpPr>
          <p:spPr>
            <a:xfrm rot="1320000" flipV="1">
              <a:off x="11519624" y="5607027"/>
              <a:ext cx="102729" cy="676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Bogen 108">
              <a:extLst>
                <a:ext uri="{FF2B5EF4-FFF2-40B4-BE49-F238E27FC236}">
                  <a16:creationId xmlns:a16="http://schemas.microsoft.com/office/drawing/2014/main" id="{2579BC96-43D1-556D-FDA0-802EA76014B3}"/>
                </a:ext>
              </a:extLst>
            </p:cNvPr>
            <p:cNvSpPr/>
            <p:nvPr/>
          </p:nvSpPr>
          <p:spPr>
            <a:xfrm>
              <a:off x="10678472" y="1842462"/>
              <a:ext cx="713748" cy="833888"/>
            </a:xfrm>
            <a:prstGeom prst="arc">
              <a:avLst>
                <a:gd name="adj1" fmla="val 17306097"/>
                <a:gd name="adj2" fmla="val 21306054"/>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cxnSp>
          <p:nvCxnSpPr>
            <p:cNvPr id="111" name="Gerade Verbindung mit Pfeil 110">
              <a:extLst>
                <a:ext uri="{FF2B5EF4-FFF2-40B4-BE49-F238E27FC236}">
                  <a16:creationId xmlns:a16="http://schemas.microsoft.com/office/drawing/2014/main" id="{E531D2AF-9479-6495-2F93-021758AF9756}"/>
                </a:ext>
              </a:extLst>
            </p:cNvPr>
            <p:cNvCxnSpPr/>
            <p:nvPr/>
          </p:nvCxnSpPr>
          <p:spPr>
            <a:xfrm>
              <a:off x="11392220" y="2212630"/>
              <a:ext cx="0" cy="23507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2" name="Sechseck 111">
              <a:extLst>
                <a:ext uri="{FF2B5EF4-FFF2-40B4-BE49-F238E27FC236}">
                  <a16:creationId xmlns:a16="http://schemas.microsoft.com/office/drawing/2014/main" id="{CE44A2A9-EB47-E9E3-1CE4-E54539E3E76E}"/>
                </a:ext>
              </a:extLst>
            </p:cNvPr>
            <p:cNvSpPr/>
            <p:nvPr/>
          </p:nvSpPr>
          <p:spPr>
            <a:xfrm rot="-5400000">
              <a:off x="7536376" y="3338172"/>
              <a:ext cx="205889" cy="197628"/>
            </a:xfrm>
            <a:prstGeom prst="hexagon">
              <a:avLst/>
            </a:prstGeom>
            <a:noFill/>
            <a:ln w="28575" cap="flat">
              <a:solidFill>
                <a:schemeClr val="tx2">
                  <a:lumMod val="50000"/>
                  <a:lumOff val="50000"/>
                </a:schemeClr>
              </a:solidFill>
              <a:prstDash val="solid"/>
              <a:miter/>
            </a:ln>
          </p:spPr>
          <p:txBody>
            <a:bodyPr rtlCol="0" anchor="ctr"/>
            <a:lstStyle/>
            <a:p>
              <a:pPr algn="l"/>
              <a:endParaRPr lang="de-DE" sz="1100"/>
            </a:p>
          </p:txBody>
        </p:sp>
        <p:sp>
          <p:nvSpPr>
            <p:cNvPr id="113" name="Sechseck 112">
              <a:extLst>
                <a:ext uri="{FF2B5EF4-FFF2-40B4-BE49-F238E27FC236}">
                  <a16:creationId xmlns:a16="http://schemas.microsoft.com/office/drawing/2014/main" id="{97952100-D6D5-E802-5DB1-D2CC041549AC}"/>
                </a:ext>
              </a:extLst>
            </p:cNvPr>
            <p:cNvSpPr/>
            <p:nvPr/>
          </p:nvSpPr>
          <p:spPr>
            <a:xfrm rot="-5400000">
              <a:off x="7728981" y="3343195"/>
              <a:ext cx="215939" cy="197629"/>
            </a:xfrm>
            <a:prstGeom prst="hexagon">
              <a:avLst/>
            </a:prstGeom>
            <a:noFill/>
            <a:ln w="28575" cap="flat">
              <a:solidFill>
                <a:schemeClr val="tx2">
                  <a:lumMod val="50000"/>
                  <a:lumOff val="50000"/>
                </a:schemeClr>
              </a:solidFill>
              <a:prstDash val="solid"/>
              <a:miter/>
            </a:ln>
          </p:spPr>
          <p:txBody>
            <a:bodyPr rtlCol="0" anchor="ctr"/>
            <a:lstStyle/>
            <a:p>
              <a:pPr algn="l"/>
              <a:endParaRPr lang="de-DE" sz="1100"/>
            </a:p>
          </p:txBody>
        </p:sp>
        <p:sp>
          <p:nvSpPr>
            <p:cNvPr id="114" name="Sechseck 113">
              <a:extLst>
                <a:ext uri="{FF2B5EF4-FFF2-40B4-BE49-F238E27FC236}">
                  <a16:creationId xmlns:a16="http://schemas.microsoft.com/office/drawing/2014/main" id="{8A389792-4DD0-14DC-58A2-0A1F7987C3A9}"/>
                </a:ext>
              </a:extLst>
            </p:cNvPr>
            <p:cNvSpPr/>
            <p:nvPr/>
          </p:nvSpPr>
          <p:spPr>
            <a:xfrm rot="-5400000">
              <a:off x="7824230" y="3172645"/>
              <a:ext cx="215940" cy="160299"/>
            </a:xfrm>
            <a:prstGeom prst="hexagon">
              <a:avLst/>
            </a:prstGeom>
            <a:noFill/>
            <a:ln w="28575" cap="flat">
              <a:solidFill>
                <a:schemeClr val="tx2">
                  <a:lumMod val="50000"/>
                  <a:lumOff val="50000"/>
                </a:schemeClr>
              </a:solidFill>
              <a:prstDash val="solid"/>
              <a:miter/>
            </a:ln>
          </p:spPr>
          <p:txBody>
            <a:bodyPr rtlCol="0" anchor="ctr"/>
            <a:lstStyle/>
            <a:p>
              <a:pPr algn="l"/>
              <a:endParaRPr lang="de-DE" sz="1100"/>
            </a:p>
          </p:txBody>
        </p:sp>
        <p:sp>
          <p:nvSpPr>
            <p:cNvPr id="116" name="Flussdiagramm: Verbinder zu einer anderen Seite 115">
              <a:extLst>
                <a:ext uri="{FF2B5EF4-FFF2-40B4-BE49-F238E27FC236}">
                  <a16:creationId xmlns:a16="http://schemas.microsoft.com/office/drawing/2014/main" id="{59FAA31D-91DB-C377-5941-10B7CF7D81E5}"/>
                </a:ext>
              </a:extLst>
            </p:cNvPr>
            <p:cNvSpPr/>
            <p:nvPr/>
          </p:nvSpPr>
          <p:spPr>
            <a:xfrm rot="10800000">
              <a:off x="8021302" y="3161092"/>
              <a:ext cx="205974" cy="155946"/>
            </a:xfrm>
            <a:prstGeom prst="flowChartOffpageConnector">
              <a:avLst/>
            </a:prstGeom>
            <a:noFill/>
            <a:ln w="28575" cap="flat">
              <a:solidFill>
                <a:schemeClr val="tx2">
                  <a:lumMod val="50000"/>
                  <a:lumOff val="50000"/>
                </a:schemeClr>
              </a:solidFill>
              <a:prstDash val="solid"/>
              <a:miter/>
            </a:ln>
          </p:spPr>
          <p:txBody>
            <a:bodyPr rtlCol="0" anchor="ctr"/>
            <a:lstStyle/>
            <a:p>
              <a:pPr algn="l"/>
              <a:endParaRPr lang="de-DE" sz="1100"/>
            </a:p>
          </p:txBody>
        </p:sp>
        <p:cxnSp>
          <p:nvCxnSpPr>
            <p:cNvPr id="118" name="Gerader Verbinder 117">
              <a:extLst>
                <a:ext uri="{FF2B5EF4-FFF2-40B4-BE49-F238E27FC236}">
                  <a16:creationId xmlns:a16="http://schemas.microsoft.com/office/drawing/2014/main" id="{1A53C9BA-3B95-E3AE-CD08-5FC7FFD98474}"/>
                </a:ext>
              </a:extLst>
            </p:cNvPr>
            <p:cNvCxnSpPr>
              <a:cxnSpLocks/>
            </p:cNvCxnSpPr>
            <p:nvPr/>
          </p:nvCxnSpPr>
          <p:spPr>
            <a:xfrm>
              <a:off x="7738135" y="3261462"/>
              <a:ext cx="0" cy="331791"/>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5FF49892-FE74-03EB-FCE8-108EC23FECB0}"/>
                </a:ext>
              </a:extLst>
            </p:cNvPr>
            <p:cNvCxnSpPr>
              <a:cxnSpLocks/>
              <a:stCxn id="112" idx="4"/>
            </p:cNvCxnSpPr>
            <p:nvPr/>
          </p:nvCxnSpPr>
          <p:spPr>
            <a:xfrm flipH="1">
              <a:off x="7482017" y="3490524"/>
              <a:ext cx="58490" cy="48094"/>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D4526300-30EA-004B-A128-63992DE683B2}"/>
                </a:ext>
              </a:extLst>
            </p:cNvPr>
            <p:cNvCxnSpPr>
              <a:cxnSpLocks/>
            </p:cNvCxnSpPr>
            <p:nvPr/>
          </p:nvCxnSpPr>
          <p:spPr>
            <a:xfrm flipV="1">
              <a:off x="8012634" y="3097166"/>
              <a:ext cx="2" cy="141899"/>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217ABD61-B10C-D7DC-4F64-474DAF60D925}"/>
                </a:ext>
              </a:extLst>
            </p:cNvPr>
            <p:cNvCxnSpPr>
              <a:cxnSpLocks/>
              <a:stCxn id="113" idx="2"/>
            </p:cNvCxnSpPr>
            <p:nvPr/>
          </p:nvCxnSpPr>
          <p:spPr>
            <a:xfrm>
              <a:off x="7935765" y="3500572"/>
              <a:ext cx="57416" cy="56888"/>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F41F6D35-551F-DD8A-0B9F-84716CB03A70}"/>
                </a:ext>
              </a:extLst>
            </p:cNvPr>
            <p:cNvCxnSpPr/>
            <p:nvPr/>
          </p:nvCxnSpPr>
          <p:spPr>
            <a:xfrm>
              <a:off x="8266456" y="2390655"/>
              <a:ext cx="0" cy="52993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3" name="Bogen 132">
              <a:extLst>
                <a:ext uri="{FF2B5EF4-FFF2-40B4-BE49-F238E27FC236}">
                  <a16:creationId xmlns:a16="http://schemas.microsoft.com/office/drawing/2014/main" id="{6A690AC4-42B7-59F1-3F09-19AB9E88C579}"/>
                </a:ext>
              </a:extLst>
            </p:cNvPr>
            <p:cNvSpPr/>
            <p:nvPr/>
          </p:nvSpPr>
          <p:spPr>
            <a:xfrm rot="16200000">
              <a:off x="8055549" y="2144414"/>
              <a:ext cx="914400" cy="492584"/>
            </a:xfrm>
            <a:prstGeom prst="arc">
              <a:avLst/>
            </a:prstGeom>
            <a:ln w="28575">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cxnSp>
          <p:nvCxnSpPr>
            <p:cNvPr id="135" name="Gerader Verbinder 134">
              <a:extLst>
                <a:ext uri="{FF2B5EF4-FFF2-40B4-BE49-F238E27FC236}">
                  <a16:creationId xmlns:a16="http://schemas.microsoft.com/office/drawing/2014/main" id="{08066C98-18A2-296B-A84B-4D7DBC3AA57E}"/>
                </a:ext>
              </a:extLst>
            </p:cNvPr>
            <p:cNvCxnSpPr>
              <a:cxnSpLocks/>
            </p:cNvCxnSpPr>
            <p:nvPr/>
          </p:nvCxnSpPr>
          <p:spPr>
            <a:xfrm flipH="1">
              <a:off x="8126493" y="3041164"/>
              <a:ext cx="1" cy="124262"/>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5CC77729-93A0-799E-FFC7-93F7D2330BE1}"/>
                </a:ext>
              </a:extLst>
            </p:cNvPr>
            <p:cNvCxnSpPr>
              <a:cxnSpLocks/>
            </p:cNvCxnSpPr>
            <p:nvPr/>
          </p:nvCxnSpPr>
          <p:spPr>
            <a:xfrm flipV="1">
              <a:off x="8117495" y="2972635"/>
              <a:ext cx="92982" cy="57897"/>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64EE2310-AFA1-C9FE-606B-72DBC30F2C7D}"/>
                </a:ext>
              </a:extLst>
            </p:cNvPr>
            <p:cNvCxnSpPr>
              <a:cxnSpLocks/>
            </p:cNvCxnSpPr>
            <p:nvPr/>
          </p:nvCxnSpPr>
          <p:spPr>
            <a:xfrm rot="-6000000" flipV="1">
              <a:off x="8047565" y="2965582"/>
              <a:ext cx="92982" cy="57897"/>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FC8469F2-927D-BAE4-A398-403CE1E7D2A8}"/>
                </a:ext>
              </a:extLst>
            </p:cNvPr>
            <p:cNvCxnSpPr>
              <a:cxnSpLocks/>
            </p:cNvCxnSpPr>
            <p:nvPr/>
          </p:nvCxnSpPr>
          <p:spPr>
            <a:xfrm>
              <a:off x="8206023" y="2956985"/>
              <a:ext cx="84044" cy="89557"/>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6" name="Textfeld 145">
              <a:extLst>
                <a:ext uri="{FF2B5EF4-FFF2-40B4-BE49-F238E27FC236}">
                  <a16:creationId xmlns:a16="http://schemas.microsoft.com/office/drawing/2014/main" id="{BDAE9D1B-0CB1-7BED-1C16-E97EEF4084EB}"/>
                </a:ext>
              </a:extLst>
            </p:cNvPr>
            <p:cNvSpPr txBox="1"/>
            <p:nvPr/>
          </p:nvSpPr>
          <p:spPr>
            <a:xfrm>
              <a:off x="7698861" y="3574752"/>
              <a:ext cx="47865" cy="77899"/>
            </a:xfrm>
            <a:prstGeom prst="rect">
              <a:avLst/>
            </a:prstGeom>
            <a:noFill/>
          </p:spPr>
          <p:txBody>
            <a:bodyPr wrap="none" lIns="0" tIns="0" rIns="0" bIns="0" rtlCol="0">
              <a:spAutoFit/>
            </a:bodyPr>
            <a:lstStyle/>
            <a:p>
              <a:pPr algn="l">
                <a:lnSpc>
                  <a:spcPct val="120000"/>
                </a:lnSpc>
              </a:pPr>
              <a:r>
                <a:rPr lang="de-DE" sz="400" b="1">
                  <a:solidFill>
                    <a:schemeClr val="tx2">
                      <a:lumMod val="50000"/>
                      <a:lumOff val="50000"/>
                    </a:schemeClr>
                  </a:solidFill>
                </a:rPr>
                <a:t>H</a:t>
              </a:r>
            </a:p>
          </p:txBody>
        </p:sp>
        <p:sp>
          <p:nvSpPr>
            <p:cNvPr id="147" name="Textfeld 146">
              <a:extLst>
                <a:ext uri="{FF2B5EF4-FFF2-40B4-BE49-F238E27FC236}">
                  <a16:creationId xmlns:a16="http://schemas.microsoft.com/office/drawing/2014/main" id="{FECE1B65-4AB4-C658-5C6B-B6F8E86C5366}"/>
                </a:ext>
              </a:extLst>
            </p:cNvPr>
            <p:cNvSpPr txBox="1"/>
            <p:nvPr/>
          </p:nvSpPr>
          <p:spPr>
            <a:xfrm>
              <a:off x="7980693" y="3539296"/>
              <a:ext cx="73794" cy="58461"/>
            </a:xfrm>
            <a:prstGeom prst="rect">
              <a:avLst/>
            </a:prstGeom>
            <a:noFill/>
          </p:spPr>
          <p:txBody>
            <a:bodyPr wrap="none" lIns="0" tIns="0" rIns="0" bIns="0" rtlCol="0">
              <a:spAutoFit/>
            </a:bodyPr>
            <a:lstStyle/>
            <a:p>
              <a:pPr algn="l">
                <a:lnSpc>
                  <a:spcPct val="120000"/>
                </a:lnSpc>
              </a:pPr>
              <a:r>
                <a:rPr lang="de-DE" sz="300" b="1">
                  <a:solidFill>
                    <a:schemeClr val="tx2">
                      <a:lumMod val="50000"/>
                      <a:lumOff val="50000"/>
                    </a:schemeClr>
                  </a:solidFill>
                </a:rPr>
                <a:t>OH</a:t>
              </a:r>
            </a:p>
          </p:txBody>
        </p:sp>
        <p:sp>
          <p:nvSpPr>
            <p:cNvPr id="148" name="Textfeld 147">
              <a:extLst>
                <a:ext uri="{FF2B5EF4-FFF2-40B4-BE49-F238E27FC236}">
                  <a16:creationId xmlns:a16="http://schemas.microsoft.com/office/drawing/2014/main" id="{FB59D219-F874-7160-348A-0A94AA9F4DE0}"/>
                </a:ext>
              </a:extLst>
            </p:cNvPr>
            <p:cNvSpPr txBox="1"/>
            <p:nvPr/>
          </p:nvSpPr>
          <p:spPr>
            <a:xfrm>
              <a:off x="7331616" y="3514570"/>
              <a:ext cx="73794" cy="58461"/>
            </a:xfrm>
            <a:prstGeom prst="rect">
              <a:avLst/>
            </a:prstGeom>
            <a:noFill/>
          </p:spPr>
          <p:txBody>
            <a:bodyPr wrap="none" lIns="0" tIns="0" rIns="0" bIns="0" rtlCol="0">
              <a:spAutoFit/>
            </a:bodyPr>
            <a:lstStyle/>
            <a:p>
              <a:pPr algn="l">
                <a:lnSpc>
                  <a:spcPct val="120000"/>
                </a:lnSpc>
              </a:pPr>
              <a:r>
                <a:rPr lang="de-DE" sz="300" b="1">
                  <a:solidFill>
                    <a:schemeClr val="tx2">
                      <a:lumMod val="50000"/>
                      <a:lumOff val="50000"/>
                    </a:schemeClr>
                  </a:solidFill>
                </a:rPr>
                <a:t>HO</a:t>
              </a:r>
            </a:p>
          </p:txBody>
        </p:sp>
        <p:sp>
          <p:nvSpPr>
            <p:cNvPr id="149" name="Textfeld 148">
              <a:extLst>
                <a:ext uri="{FF2B5EF4-FFF2-40B4-BE49-F238E27FC236}">
                  <a16:creationId xmlns:a16="http://schemas.microsoft.com/office/drawing/2014/main" id="{767E8FBC-2636-A80A-1E0A-3CFDBFDB1507}"/>
                </a:ext>
              </a:extLst>
            </p:cNvPr>
            <p:cNvSpPr txBox="1"/>
            <p:nvPr/>
          </p:nvSpPr>
          <p:spPr>
            <a:xfrm>
              <a:off x="8298877" y="3025668"/>
              <a:ext cx="262893" cy="58461"/>
            </a:xfrm>
            <a:prstGeom prst="rect">
              <a:avLst/>
            </a:prstGeom>
            <a:noFill/>
          </p:spPr>
          <p:txBody>
            <a:bodyPr wrap="square" lIns="0" tIns="0" rIns="0" bIns="0" rtlCol="0">
              <a:spAutoFit/>
            </a:bodyPr>
            <a:lstStyle/>
            <a:p>
              <a:pPr algn="l">
                <a:lnSpc>
                  <a:spcPct val="120000"/>
                </a:lnSpc>
              </a:pPr>
              <a:r>
                <a:rPr lang="de-DE" sz="300" b="1">
                  <a:solidFill>
                    <a:schemeClr val="tx2">
                      <a:lumMod val="50000"/>
                      <a:lumOff val="50000"/>
                    </a:schemeClr>
                  </a:solidFill>
                </a:rPr>
                <a:t>COO-</a:t>
              </a:r>
            </a:p>
          </p:txBody>
        </p:sp>
      </p:grpSp>
    </p:spTree>
    <p:custDataLst>
      <p:tags r:id="rId1"/>
    </p:custDataLst>
    <p:extLst>
      <p:ext uri="{BB962C8B-B14F-4D97-AF65-F5344CB8AC3E}">
        <p14:creationId xmlns:p14="http://schemas.microsoft.com/office/powerpoint/2010/main" val="28894966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B8CBA-AE14-45BE-3995-032143CA93D3}"/>
              </a:ext>
            </a:extLst>
          </p:cNvPr>
          <p:cNvSpPr>
            <a:spLocks noGrp="1"/>
          </p:cNvSpPr>
          <p:nvPr>
            <p:ph type="title"/>
          </p:nvPr>
        </p:nvSpPr>
        <p:spPr>
          <a:xfrm>
            <a:off x="648000" y="540420"/>
            <a:ext cx="10896000" cy="1296000"/>
          </a:xfrm>
        </p:spPr>
        <p:txBody>
          <a:bodyPr/>
          <a:lstStyle/>
          <a:p>
            <a:r>
              <a:rPr lang="de-DE"/>
              <a:t>NUC-5-Studiendesign</a:t>
            </a:r>
          </a:p>
        </p:txBody>
      </p:sp>
      <p:pic>
        <p:nvPicPr>
          <p:cNvPr id="9" name="Inhaltsplatzhalter 8" descr="Benutzer Silhouette">
            <a:extLst>
              <a:ext uri="{FF2B5EF4-FFF2-40B4-BE49-F238E27FC236}">
                <a16:creationId xmlns:a16="http://schemas.microsoft.com/office/drawing/2014/main" id="{48B051C1-1523-AB16-0F18-0F67C5A8D49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769551" y="4069147"/>
            <a:ext cx="914400" cy="914400"/>
          </a:xfrm>
        </p:spPr>
      </p:pic>
      <p:sp>
        <p:nvSpPr>
          <p:cNvPr id="4" name="Textplatzhalter 3">
            <a:extLst>
              <a:ext uri="{FF2B5EF4-FFF2-40B4-BE49-F238E27FC236}">
                <a16:creationId xmlns:a16="http://schemas.microsoft.com/office/drawing/2014/main" id="{5396FCAF-7CDB-3687-35D8-6D93B75B0DD7}"/>
              </a:ext>
            </a:extLst>
          </p:cNvPr>
          <p:cNvSpPr>
            <a:spLocks noGrp="1"/>
          </p:cNvSpPr>
          <p:nvPr>
            <p:ph type="body" sz="quarter" idx="15"/>
          </p:nvPr>
        </p:nvSpPr>
        <p:spPr>
          <a:xfrm>
            <a:off x="647700" y="6116338"/>
            <a:ext cx="5851824" cy="628950"/>
          </a:xfrm>
        </p:spPr>
        <p:txBody>
          <a:bodyPr/>
          <a:lstStyle/>
          <a:p>
            <a:r>
              <a:rPr lang="de-DE" sz="900" i="1">
                <a:solidFill>
                  <a:srgbClr val="939AA7"/>
                </a:solidFill>
                <a:latin typeface="Apis For Office"/>
              </a:rPr>
              <a:t>Grafiken von Novo Nordisk nach Daten von Trauner</a:t>
            </a:r>
            <a:r>
              <a:rPr lang="de-DE" i="1">
                <a:latin typeface="Apis For Office"/>
              </a:rPr>
              <a:t> M. et al.</a:t>
            </a:r>
            <a:br>
              <a:rPr lang="de-DE" sz="900">
                <a:solidFill>
                  <a:srgbClr val="939AA7"/>
                </a:solidFill>
                <a:latin typeface="Apis For Office"/>
              </a:rPr>
            </a:br>
            <a:r>
              <a:rPr lang="de-DE"/>
              <a:t>ALP, alkalische Phosphatase</a:t>
            </a:r>
            <a:r>
              <a:rPr lang="de-DE">
                <a:ea typeface="+mn-lt"/>
                <a:cs typeface="+mn-lt"/>
              </a:rPr>
              <a:t>; FAS, </a:t>
            </a:r>
            <a:r>
              <a:rPr lang="de-DE" err="1">
                <a:ea typeface="+mn-lt"/>
                <a:cs typeface="+mn-lt"/>
              </a:rPr>
              <a:t>full</a:t>
            </a:r>
            <a:r>
              <a:rPr lang="de-DE">
                <a:ea typeface="+mn-lt"/>
                <a:cs typeface="+mn-lt"/>
              </a:rPr>
              <a:t> </a:t>
            </a:r>
            <a:r>
              <a:rPr lang="de-DE" err="1">
                <a:ea typeface="+mn-lt"/>
                <a:cs typeface="+mn-lt"/>
              </a:rPr>
              <a:t>analysis</a:t>
            </a:r>
            <a:r>
              <a:rPr lang="de-DE">
                <a:ea typeface="+mn-lt"/>
                <a:cs typeface="+mn-lt"/>
              </a:rPr>
              <a:t> </a:t>
            </a:r>
            <a:r>
              <a:rPr lang="de-DE" err="1">
                <a:ea typeface="+mn-lt"/>
                <a:cs typeface="+mn-lt"/>
              </a:rPr>
              <a:t>set</a:t>
            </a:r>
            <a:r>
              <a:rPr lang="de-DE">
                <a:ea typeface="+mn-lt"/>
                <a:cs typeface="+mn-lt"/>
              </a:rPr>
              <a:t>, vollständiger Analysesatz; NCA, </a:t>
            </a:r>
            <a:r>
              <a:rPr lang="de-DE" err="1">
                <a:ea typeface="+mn-lt"/>
                <a:cs typeface="+mn-lt"/>
              </a:rPr>
              <a:t>norucholic</a:t>
            </a:r>
            <a:r>
              <a:rPr lang="de-DE">
                <a:ea typeface="+mn-lt"/>
                <a:cs typeface="+mn-lt"/>
              </a:rPr>
              <a:t> </a:t>
            </a:r>
            <a:r>
              <a:rPr lang="de-DE" err="1">
                <a:ea typeface="+mn-lt"/>
                <a:cs typeface="+mn-lt"/>
              </a:rPr>
              <a:t>acid</a:t>
            </a:r>
            <a:r>
              <a:rPr lang="de-DE">
                <a:ea typeface="+mn-lt"/>
                <a:cs typeface="+mn-lt"/>
              </a:rPr>
              <a:t>, </a:t>
            </a:r>
            <a:r>
              <a:rPr lang="de-DE" err="1">
                <a:ea typeface="+mn-lt"/>
                <a:cs typeface="+mn-lt"/>
              </a:rPr>
              <a:t>Norucholsäure</a:t>
            </a:r>
            <a:r>
              <a:rPr lang="de-DE">
                <a:ea typeface="+mn-lt"/>
                <a:cs typeface="+mn-lt"/>
              </a:rPr>
              <a:t>; PSC, primär sklerosierende Cholangitis; UDCA, </a:t>
            </a:r>
            <a:r>
              <a:rPr lang="de-DE" err="1">
                <a:ea typeface="+mn-lt"/>
                <a:cs typeface="+mn-lt"/>
              </a:rPr>
              <a:t>ursodeoxycholic</a:t>
            </a:r>
            <a:r>
              <a:rPr lang="de-DE">
                <a:ea typeface="+mn-lt"/>
                <a:cs typeface="+mn-lt"/>
              </a:rPr>
              <a:t> </a:t>
            </a:r>
            <a:r>
              <a:rPr lang="de-DE" err="1">
                <a:ea typeface="+mn-lt"/>
                <a:cs typeface="+mn-lt"/>
              </a:rPr>
              <a:t>acid</a:t>
            </a:r>
            <a:r>
              <a:rPr lang="de-DE">
                <a:ea typeface="+mn-lt"/>
                <a:cs typeface="+mn-lt"/>
              </a:rPr>
              <a:t>, Ursodeoxycholsäure.</a:t>
            </a:r>
            <a:endParaRPr lang="de-DE"/>
          </a:p>
        </p:txBody>
      </p:sp>
      <p:sp>
        <p:nvSpPr>
          <p:cNvPr id="5" name="Textplatzhalter 4">
            <a:extLst>
              <a:ext uri="{FF2B5EF4-FFF2-40B4-BE49-F238E27FC236}">
                <a16:creationId xmlns:a16="http://schemas.microsoft.com/office/drawing/2014/main" id="{E40F7DDD-DCF2-457E-316F-4F43BC9080BF}"/>
              </a:ext>
            </a:extLst>
          </p:cNvPr>
          <p:cNvSpPr>
            <a:spLocks noGrp="1"/>
          </p:cNvSpPr>
          <p:nvPr>
            <p:ph type="body" sz="quarter" idx="17"/>
          </p:nvPr>
        </p:nvSpPr>
        <p:spPr>
          <a:xfrm>
            <a:off x="7504771" y="6421288"/>
            <a:ext cx="4039528" cy="324000"/>
          </a:xfrm>
        </p:spPr>
        <p:txBody>
          <a:bodyPr/>
          <a:lstStyle/>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r>
              <a:rPr lang="de-DE">
                <a:ea typeface="+mn-lt"/>
                <a:cs typeface="+mn-lt"/>
              </a:rPr>
              <a:t>Trauner M. et al. </a:t>
            </a:r>
            <a:r>
              <a:rPr lang="en-US">
                <a:ea typeface="+mn-lt"/>
                <a:cs typeface="+mn-lt"/>
              </a:rPr>
              <a:t>J Hepatol. 2025;82</a:t>
            </a:r>
            <a:r>
              <a:rPr lang="de-DE">
                <a:ea typeface="+mn-lt"/>
                <a:cs typeface="+mn-lt"/>
              </a:rPr>
              <a:t>(Suppl.1):LBO-001.</a:t>
            </a:r>
          </a:p>
        </p:txBody>
      </p:sp>
      <p:sp>
        <p:nvSpPr>
          <p:cNvPr id="7" name="Rechteck: abgerundete Ecken 6">
            <a:extLst>
              <a:ext uri="{FF2B5EF4-FFF2-40B4-BE49-F238E27FC236}">
                <a16:creationId xmlns:a16="http://schemas.microsoft.com/office/drawing/2014/main" id="{DFB11884-39B5-201E-E06E-DC104169C8FF}"/>
              </a:ext>
            </a:extLst>
          </p:cNvPr>
          <p:cNvSpPr/>
          <p:nvPr/>
        </p:nvSpPr>
        <p:spPr>
          <a:xfrm>
            <a:off x="766619" y="3015242"/>
            <a:ext cx="1419109" cy="568869"/>
          </a:xfrm>
          <a:prstGeom prst="roundRect">
            <a:avLst/>
          </a:prstGeom>
          <a:solidFill>
            <a:schemeClr val="accent2">
              <a:lumMod val="20000"/>
              <a:lumOff val="80000"/>
            </a:schemeClr>
          </a:solidFill>
          <a:ln w="9525" cap="flat">
            <a:noFill/>
            <a:prstDash val="solid"/>
            <a:miter/>
          </a:ln>
        </p:spPr>
        <p:txBody>
          <a:bodyPr rtlCol="0" anchor="ctr"/>
          <a:lstStyle/>
          <a:p>
            <a:pPr algn="ctr">
              <a:lnSpc>
                <a:spcPct val="120000"/>
              </a:lnSpc>
            </a:pPr>
            <a:r>
              <a:rPr lang="de-DE" sz="1000" b="1">
                <a:solidFill>
                  <a:schemeClr val="tx2"/>
                </a:solidFill>
              </a:rPr>
              <a:t>301 PSC-Patienten (FAS)</a:t>
            </a:r>
          </a:p>
        </p:txBody>
      </p:sp>
      <p:cxnSp>
        <p:nvCxnSpPr>
          <p:cNvPr id="13" name="Gerader Verbinder 12">
            <a:extLst>
              <a:ext uri="{FF2B5EF4-FFF2-40B4-BE49-F238E27FC236}">
                <a16:creationId xmlns:a16="http://schemas.microsoft.com/office/drawing/2014/main" id="{07E5BBB5-BC17-9240-55B8-9A5B563CC325}"/>
              </a:ext>
            </a:extLst>
          </p:cNvPr>
          <p:cNvCxnSpPr>
            <a:cxnSpLocks/>
            <a:stCxn id="7" idx="3"/>
          </p:cNvCxnSpPr>
          <p:nvPr/>
        </p:nvCxnSpPr>
        <p:spPr>
          <a:xfrm>
            <a:off x="2185728" y="3299677"/>
            <a:ext cx="5303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E7EE7431-4064-F5FA-57CB-42E42F63A84D}"/>
              </a:ext>
            </a:extLst>
          </p:cNvPr>
          <p:cNvSpPr txBox="1"/>
          <p:nvPr/>
        </p:nvSpPr>
        <p:spPr>
          <a:xfrm>
            <a:off x="2240075" y="3085465"/>
            <a:ext cx="381000" cy="171585"/>
          </a:xfrm>
          <a:prstGeom prst="rect">
            <a:avLst/>
          </a:prstGeom>
          <a:noFill/>
        </p:spPr>
        <p:txBody>
          <a:bodyPr wrap="square" lIns="0" tIns="0" rIns="0" bIns="0" rtlCol="0">
            <a:spAutoFit/>
          </a:bodyPr>
          <a:lstStyle/>
          <a:p>
            <a:pPr algn="ctr">
              <a:lnSpc>
                <a:spcPct val="120000"/>
              </a:lnSpc>
            </a:pPr>
            <a:r>
              <a:rPr lang="de-DE" sz="1000" b="1">
                <a:solidFill>
                  <a:schemeClr val="tx2"/>
                </a:solidFill>
              </a:rPr>
              <a:t>2:1</a:t>
            </a:r>
          </a:p>
        </p:txBody>
      </p:sp>
      <p:sp>
        <p:nvSpPr>
          <p:cNvPr id="23" name="Rechteck: abgerundete Ecken 22">
            <a:extLst>
              <a:ext uri="{FF2B5EF4-FFF2-40B4-BE49-F238E27FC236}">
                <a16:creationId xmlns:a16="http://schemas.microsoft.com/office/drawing/2014/main" id="{B1950060-EAD1-2813-BE4E-57ADAD10AF2D}"/>
              </a:ext>
            </a:extLst>
          </p:cNvPr>
          <p:cNvSpPr/>
          <p:nvPr/>
        </p:nvSpPr>
        <p:spPr>
          <a:xfrm>
            <a:off x="3218223" y="3377276"/>
            <a:ext cx="3317850" cy="481126"/>
          </a:xfrm>
          <a:prstGeom prst="roundRect">
            <a:avLst/>
          </a:prstGeom>
          <a:solidFill>
            <a:schemeClr val="accent6"/>
          </a:solidFill>
          <a:ln w="9525" cap="flat">
            <a:noFill/>
            <a:prstDash val="solid"/>
            <a:miter/>
          </a:ln>
        </p:spPr>
        <p:txBody>
          <a:bodyPr rtlCol="0" anchor="ctr"/>
          <a:lstStyle/>
          <a:p>
            <a:pPr algn="ctr"/>
            <a:r>
              <a:rPr lang="de-DE" sz="1000" b="1">
                <a:solidFill>
                  <a:schemeClr val="bg1"/>
                </a:solidFill>
              </a:rPr>
              <a:t>Placebo einmal täglich </a:t>
            </a:r>
          </a:p>
        </p:txBody>
      </p:sp>
      <p:cxnSp>
        <p:nvCxnSpPr>
          <p:cNvPr id="57" name="Gerade Verbindung mit Pfeil 56">
            <a:extLst>
              <a:ext uri="{FF2B5EF4-FFF2-40B4-BE49-F238E27FC236}">
                <a16:creationId xmlns:a16="http://schemas.microsoft.com/office/drawing/2014/main" id="{EE11F6B5-47B3-1104-D3A7-DAB43792BC6B}"/>
              </a:ext>
            </a:extLst>
          </p:cNvPr>
          <p:cNvCxnSpPr>
            <a:cxnSpLocks/>
          </p:cNvCxnSpPr>
          <p:nvPr/>
        </p:nvCxnSpPr>
        <p:spPr>
          <a:xfrm>
            <a:off x="6499524" y="3760255"/>
            <a:ext cx="288260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8CF3C671-8C74-494F-96EB-7101DC1CB47C}"/>
              </a:ext>
            </a:extLst>
          </p:cNvPr>
          <p:cNvSpPr txBox="1"/>
          <p:nvPr/>
        </p:nvSpPr>
        <p:spPr>
          <a:xfrm>
            <a:off x="9368867" y="2816060"/>
            <a:ext cx="1635346" cy="992561"/>
          </a:xfrm>
          <a:prstGeom prst="roundRect">
            <a:avLst/>
          </a:prstGeom>
          <a:solidFill>
            <a:schemeClr val="accent1"/>
          </a:solidFill>
        </p:spPr>
        <p:txBody>
          <a:bodyPr wrap="square" lIns="0" tIns="0" rIns="0" bIns="0" rtlCol="0" anchor="ctr">
            <a:noAutofit/>
          </a:bodyPr>
          <a:lstStyle/>
          <a:p>
            <a:pPr algn="ctr">
              <a:lnSpc>
                <a:spcPct val="120000"/>
              </a:lnSpc>
            </a:pPr>
            <a:r>
              <a:rPr lang="de-DE" sz="1000" b="1" err="1">
                <a:solidFill>
                  <a:schemeClr val="bg1"/>
                </a:solidFill>
              </a:rPr>
              <a:t>Norucholsäure</a:t>
            </a:r>
            <a:r>
              <a:rPr lang="de-DE" sz="1000" b="1">
                <a:solidFill>
                  <a:schemeClr val="bg1"/>
                </a:solidFill>
              </a:rPr>
              <a:t> (NCA) </a:t>
            </a:r>
            <a:br>
              <a:rPr lang="de-DE" sz="1000" b="1">
                <a:solidFill>
                  <a:schemeClr val="bg1"/>
                </a:solidFill>
              </a:rPr>
            </a:br>
            <a:r>
              <a:rPr lang="de-DE" sz="1000" b="1">
                <a:solidFill>
                  <a:schemeClr val="bg1"/>
                </a:solidFill>
              </a:rPr>
              <a:t>1.500 mg einmal täglich </a:t>
            </a:r>
          </a:p>
        </p:txBody>
      </p:sp>
      <p:sp>
        <p:nvSpPr>
          <p:cNvPr id="61" name="Textfeld 60">
            <a:extLst>
              <a:ext uri="{FF2B5EF4-FFF2-40B4-BE49-F238E27FC236}">
                <a16:creationId xmlns:a16="http://schemas.microsoft.com/office/drawing/2014/main" id="{7761370E-5C34-1E82-ED58-9C5073BB2F10}"/>
              </a:ext>
            </a:extLst>
          </p:cNvPr>
          <p:cNvSpPr txBox="1"/>
          <p:nvPr/>
        </p:nvSpPr>
        <p:spPr>
          <a:xfrm>
            <a:off x="9031603" y="2263254"/>
            <a:ext cx="2219830" cy="357021"/>
          </a:xfrm>
          <a:prstGeom prst="rect">
            <a:avLst/>
          </a:prstGeom>
          <a:noFill/>
        </p:spPr>
        <p:txBody>
          <a:bodyPr wrap="square" lIns="0" tIns="0" rIns="0" bIns="0" rtlCol="0">
            <a:spAutoFit/>
          </a:bodyPr>
          <a:lstStyle/>
          <a:p>
            <a:pPr algn="ctr">
              <a:lnSpc>
                <a:spcPct val="120000"/>
              </a:lnSpc>
            </a:pPr>
            <a:r>
              <a:rPr lang="de-DE" sz="1000">
                <a:solidFill>
                  <a:schemeClr val="tx2"/>
                </a:solidFill>
              </a:rPr>
              <a:t>NUT-022</a:t>
            </a:r>
          </a:p>
          <a:p>
            <a:pPr algn="ctr">
              <a:lnSpc>
                <a:spcPct val="120000"/>
              </a:lnSpc>
            </a:pPr>
            <a:r>
              <a:rPr lang="de-DE" sz="1000">
                <a:solidFill>
                  <a:schemeClr val="tx2"/>
                </a:solidFill>
              </a:rPr>
              <a:t>Open-Label-Trial für NUC-5-Teilnehmende</a:t>
            </a:r>
          </a:p>
        </p:txBody>
      </p:sp>
      <p:cxnSp>
        <p:nvCxnSpPr>
          <p:cNvPr id="63" name="Gerade Verbindung mit Pfeil 62">
            <a:extLst>
              <a:ext uri="{FF2B5EF4-FFF2-40B4-BE49-F238E27FC236}">
                <a16:creationId xmlns:a16="http://schemas.microsoft.com/office/drawing/2014/main" id="{808BBAA0-170A-7923-A13C-A9C00331224A}"/>
              </a:ext>
            </a:extLst>
          </p:cNvPr>
          <p:cNvCxnSpPr>
            <a:cxnSpLocks/>
          </p:cNvCxnSpPr>
          <p:nvPr/>
        </p:nvCxnSpPr>
        <p:spPr>
          <a:xfrm flipV="1">
            <a:off x="778451" y="3949981"/>
            <a:ext cx="5721073" cy="1426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DFF19C2E-8672-C55F-6559-4023DEBA5BE9}"/>
              </a:ext>
            </a:extLst>
          </p:cNvPr>
          <p:cNvCxnSpPr>
            <a:cxnSpLocks/>
          </p:cNvCxnSpPr>
          <p:nvPr/>
        </p:nvCxnSpPr>
        <p:spPr>
          <a:xfrm>
            <a:off x="6546595" y="3949981"/>
            <a:ext cx="2137878" cy="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6CDD5CAF-24AE-A5F5-145C-B092C72D88C6}"/>
              </a:ext>
            </a:extLst>
          </p:cNvPr>
          <p:cNvCxnSpPr>
            <a:cxnSpLocks/>
          </p:cNvCxnSpPr>
          <p:nvPr/>
        </p:nvCxnSpPr>
        <p:spPr>
          <a:xfrm>
            <a:off x="8731545" y="3949981"/>
            <a:ext cx="2272668" cy="0"/>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Textfeld 72">
            <a:extLst>
              <a:ext uri="{FF2B5EF4-FFF2-40B4-BE49-F238E27FC236}">
                <a16:creationId xmlns:a16="http://schemas.microsoft.com/office/drawing/2014/main" id="{2C2869EF-9E47-8D55-F8BA-81508C1391FA}"/>
              </a:ext>
            </a:extLst>
          </p:cNvPr>
          <p:cNvSpPr txBox="1"/>
          <p:nvPr/>
        </p:nvSpPr>
        <p:spPr>
          <a:xfrm>
            <a:off x="778451" y="4285778"/>
            <a:ext cx="713003" cy="171585"/>
          </a:xfrm>
          <a:prstGeom prst="rect">
            <a:avLst/>
          </a:prstGeom>
          <a:noFill/>
        </p:spPr>
        <p:txBody>
          <a:bodyPr wrap="square" lIns="0" tIns="0" rIns="0" bIns="0" rtlCol="0">
            <a:spAutoFit/>
          </a:bodyPr>
          <a:lstStyle/>
          <a:p>
            <a:pPr algn="l">
              <a:lnSpc>
                <a:spcPct val="120000"/>
              </a:lnSpc>
            </a:pPr>
            <a:r>
              <a:rPr lang="de-DE" sz="1000" b="1">
                <a:solidFill>
                  <a:schemeClr val="tx2"/>
                </a:solidFill>
              </a:rPr>
              <a:t>Biopsien</a:t>
            </a:r>
          </a:p>
        </p:txBody>
      </p:sp>
      <p:sp>
        <p:nvSpPr>
          <p:cNvPr id="74" name="Textfeld 73">
            <a:extLst>
              <a:ext uri="{FF2B5EF4-FFF2-40B4-BE49-F238E27FC236}">
                <a16:creationId xmlns:a16="http://schemas.microsoft.com/office/drawing/2014/main" id="{B2456B80-1553-C1E7-6160-0C3AE8F8D880}"/>
              </a:ext>
            </a:extLst>
          </p:cNvPr>
          <p:cNvSpPr txBox="1"/>
          <p:nvPr/>
        </p:nvSpPr>
        <p:spPr>
          <a:xfrm>
            <a:off x="1510757" y="4156915"/>
            <a:ext cx="943293" cy="171585"/>
          </a:xfrm>
          <a:prstGeom prst="rect">
            <a:avLst/>
          </a:prstGeom>
          <a:noFill/>
        </p:spPr>
        <p:txBody>
          <a:bodyPr wrap="square" lIns="0" tIns="0" rIns="0" bIns="0" rtlCol="0">
            <a:spAutoFit/>
          </a:bodyPr>
          <a:lstStyle/>
          <a:p>
            <a:pPr algn="ctr">
              <a:lnSpc>
                <a:spcPct val="120000"/>
              </a:lnSpc>
            </a:pPr>
            <a:r>
              <a:rPr lang="de-DE" sz="1000">
                <a:solidFill>
                  <a:schemeClr val="tx2"/>
                </a:solidFill>
              </a:rPr>
              <a:t>Woche -8/-4</a:t>
            </a:r>
          </a:p>
        </p:txBody>
      </p:sp>
      <p:sp>
        <p:nvSpPr>
          <p:cNvPr id="76" name="Textfeld 75">
            <a:extLst>
              <a:ext uri="{FF2B5EF4-FFF2-40B4-BE49-F238E27FC236}">
                <a16:creationId xmlns:a16="http://schemas.microsoft.com/office/drawing/2014/main" id="{0B94C480-DC83-19EA-CEE8-FFB4A5865E86}"/>
              </a:ext>
            </a:extLst>
          </p:cNvPr>
          <p:cNvSpPr txBox="1"/>
          <p:nvPr/>
        </p:nvSpPr>
        <p:spPr>
          <a:xfrm>
            <a:off x="2741007" y="4156915"/>
            <a:ext cx="943293" cy="171585"/>
          </a:xfrm>
          <a:prstGeom prst="rect">
            <a:avLst/>
          </a:prstGeom>
          <a:noFill/>
        </p:spPr>
        <p:txBody>
          <a:bodyPr wrap="square" lIns="0" tIns="0" rIns="0" bIns="0" rtlCol="0">
            <a:spAutoFit/>
          </a:bodyPr>
          <a:lstStyle/>
          <a:p>
            <a:pPr algn="ctr">
              <a:lnSpc>
                <a:spcPct val="120000"/>
              </a:lnSpc>
            </a:pPr>
            <a:r>
              <a:rPr lang="de-DE" sz="1000">
                <a:solidFill>
                  <a:schemeClr val="tx2"/>
                </a:solidFill>
              </a:rPr>
              <a:t>Woche 0 </a:t>
            </a:r>
          </a:p>
        </p:txBody>
      </p:sp>
      <p:sp>
        <p:nvSpPr>
          <p:cNvPr id="78" name="Textfeld 77">
            <a:extLst>
              <a:ext uri="{FF2B5EF4-FFF2-40B4-BE49-F238E27FC236}">
                <a16:creationId xmlns:a16="http://schemas.microsoft.com/office/drawing/2014/main" id="{AEA9BE45-3C73-2CA1-9918-63CBFFC0F109}"/>
              </a:ext>
            </a:extLst>
          </p:cNvPr>
          <p:cNvSpPr txBox="1"/>
          <p:nvPr/>
        </p:nvSpPr>
        <p:spPr>
          <a:xfrm>
            <a:off x="5995179" y="4156915"/>
            <a:ext cx="943293" cy="171585"/>
          </a:xfrm>
          <a:prstGeom prst="rect">
            <a:avLst/>
          </a:prstGeom>
          <a:noFill/>
        </p:spPr>
        <p:txBody>
          <a:bodyPr wrap="square" lIns="0" tIns="0" rIns="0" bIns="0" rtlCol="0">
            <a:spAutoFit/>
          </a:bodyPr>
          <a:lstStyle/>
          <a:p>
            <a:pPr algn="ctr">
              <a:lnSpc>
                <a:spcPct val="120000"/>
              </a:lnSpc>
            </a:pPr>
            <a:r>
              <a:rPr lang="de-DE" sz="1000">
                <a:solidFill>
                  <a:schemeClr val="tx2"/>
                </a:solidFill>
              </a:rPr>
              <a:t>Woche 192 </a:t>
            </a:r>
          </a:p>
        </p:txBody>
      </p:sp>
      <p:sp>
        <p:nvSpPr>
          <p:cNvPr id="46" name="Rechteck: abgerundete Ecken 45">
            <a:extLst>
              <a:ext uri="{FF2B5EF4-FFF2-40B4-BE49-F238E27FC236}">
                <a16:creationId xmlns:a16="http://schemas.microsoft.com/office/drawing/2014/main" id="{405DE6C6-D7EF-EB7C-1799-A83B3E4288B4}"/>
              </a:ext>
            </a:extLst>
          </p:cNvPr>
          <p:cNvSpPr/>
          <p:nvPr/>
        </p:nvSpPr>
        <p:spPr>
          <a:xfrm>
            <a:off x="7114329" y="2909141"/>
            <a:ext cx="1696882" cy="805950"/>
          </a:xfrm>
          <a:prstGeom prst="roundRect">
            <a:avLst/>
          </a:prstGeom>
          <a:solidFill>
            <a:schemeClr val="accent1"/>
          </a:solidFill>
          <a:ln w="9525" cap="flat">
            <a:noFill/>
            <a:prstDash val="solid"/>
            <a:miter/>
          </a:ln>
        </p:spPr>
        <p:txBody>
          <a:bodyPr rtlCol="0" anchor="ctr"/>
          <a:lstStyle/>
          <a:p>
            <a:pPr algn="ctr">
              <a:lnSpc>
                <a:spcPct val="120000"/>
              </a:lnSpc>
            </a:pPr>
            <a:r>
              <a:rPr lang="de-DE" sz="1000" b="1" err="1">
                <a:solidFill>
                  <a:schemeClr val="bg1"/>
                </a:solidFill>
              </a:rPr>
              <a:t>Norucholsäure</a:t>
            </a:r>
            <a:r>
              <a:rPr lang="de-DE" sz="1000" b="1">
                <a:solidFill>
                  <a:schemeClr val="bg1"/>
                </a:solidFill>
              </a:rPr>
              <a:t> (NCA) </a:t>
            </a:r>
            <a:br>
              <a:rPr lang="de-DE" sz="1000" b="1">
                <a:solidFill>
                  <a:schemeClr val="bg1"/>
                </a:solidFill>
              </a:rPr>
            </a:br>
            <a:r>
              <a:rPr lang="de-DE" sz="1000" b="1">
                <a:solidFill>
                  <a:schemeClr val="bg1"/>
                </a:solidFill>
              </a:rPr>
              <a:t>1.500 mg einmal täglich </a:t>
            </a:r>
          </a:p>
        </p:txBody>
      </p:sp>
      <p:cxnSp>
        <p:nvCxnSpPr>
          <p:cNvPr id="52" name="Gerade Verbindung mit Pfeil 51">
            <a:extLst>
              <a:ext uri="{FF2B5EF4-FFF2-40B4-BE49-F238E27FC236}">
                <a16:creationId xmlns:a16="http://schemas.microsoft.com/office/drawing/2014/main" id="{EC53A027-86CA-B1F1-2A7A-4B733E850365}"/>
              </a:ext>
            </a:extLst>
          </p:cNvPr>
          <p:cNvCxnSpPr>
            <a:cxnSpLocks/>
            <a:stCxn id="46" idx="3"/>
            <a:endCxn id="59" idx="1"/>
          </p:cNvCxnSpPr>
          <p:nvPr/>
        </p:nvCxnSpPr>
        <p:spPr>
          <a:xfrm>
            <a:off x="8811211" y="3312116"/>
            <a:ext cx="557656" cy="22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6C6E23F8-B2C8-90E0-A393-AFF5F06B5B13}"/>
              </a:ext>
            </a:extLst>
          </p:cNvPr>
          <p:cNvSpPr txBox="1"/>
          <p:nvPr/>
        </p:nvSpPr>
        <p:spPr>
          <a:xfrm>
            <a:off x="7121304" y="2263254"/>
            <a:ext cx="1662331" cy="356251"/>
          </a:xfrm>
          <a:prstGeom prst="rect">
            <a:avLst/>
          </a:prstGeom>
          <a:noFill/>
        </p:spPr>
        <p:txBody>
          <a:bodyPr wrap="square" lIns="0" tIns="0" rIns="0" bIns="0" rtlCol="0">
            <a:spAutoFit/>
          </a:bodyPr>
          <a:lstStyle/>
          <a:p>
            <a:pPr algn="ctr">
              <a:lnSpc>
                <a:spcPct val="120000"/>
              </a:lnSpc>
            </a:pPr>
            <a:r>
              <a:rPr lang="de-DE" sz="1000">
                <a:solidFill>
                  <a:schemeClr val="tx2"/>
                </a:solidFill>
              </a:rPr>
              <a:t>NUC-5</a:t>
            </a:r>
          </a:p>
          <a:p>
            <a:pPr algn="ctr">
              <a:lnSpc>
                <a:spcPct val="120000"/>
              </a:lnSpc>
            </a:pPr>
            <a:r>
              <a:rPr lang="de-DE" sz="1000">
                <a:solidFill>
                  <a:schemeClr val="tx2"/>
                </a:solidFill>
              </a:rPr>
              <a:t>Open-Label-Extension</a:t>
            </a:r>
          </a:p>
        </p:txBody>
      </p:sp>
      <p:sp>
        <p:nvSpPr>
          <p:cNvPr id="79" name="Textfeld 78">
            <a:extLst>
              <a:ext uri="{FF2B5EF4-FFF2-40B4-BE49-F238E27FC236}">
                <a16:creationId xmlns:a16="http://schemas.microsoft.com/office/drawing/2014/main" id="{BDD5306A-0DCE-E5ED-A279-46896B17A934}"/>
              </a:ext>
            </a:extLst>
          </p:cNvPr>
          <p:cNvSpPr txBox="1"/>
          <p:nvPr/>
        </p:nvSpPr>
        <p:spPr>
          <a:xfrm>
            <a:off x="7190174" y="4156915"/>
            <a:ext cx="1345614" cy="171585"/>
          </a:xfrm>
          <a:prstGeom prst="rect">
            <a:avLst/>
          </a:prstGeom>
          <a:noFill/>
        </p:spPr>
        <p:txBody>
          <a:bodyPr wrap="square" lIns="0" tIns="0" rIns="0" bIns="0" rtlCol="0">
            <a:spAutoFit/>
          </a:bodyPr>
          <a:lstStyle/>
          <a:p>
            <a:pPr algn="l">
              <a:lnSpc>
                <a:spcPct val="120000"/>
              </a:lnSpc>
            </a:pPr>
            <a:r>
              <a:rPr lang="de-DE" sz="1000">
                <a:solidFill>
                  <a:schemeClr val="tx2"/>
                </a:solidFill>
              </a:rPr>
              <a:t>Bis zu 144 Wochen </a:t>
            </a:r>
          </a:p>
        </p:txBody>
      </p:sp>
      <p:sp>
        <p:nvSpPr>
          <p:cNvPr id="80" name="Textfeld 79">
            <a:extLst>
              <a:ext uri="{FF2B5EF4-FFF2-40B4-BE49-F238E27FC236}">
                <a16:creationId xmlns:a16="http://schemas.microsoft.com/office/drawing/2014/main" id="{D64F9184-25F2-3161-2A8A-7FE66BC4DF3E}"/>
              </a:ext>
            </a:extLst>
          </p:cNvPr>
          <p:cNvSpPr txBox="1"/>
          <p:nvPr/>
        </p:nvSpPr>
        <p:spPr>
          <a:xfrm>
            <a:off x="9641220" y="4156915"/>
            <a:ext cx="1351987" cy="171585"/>
          </a:xfrm>
          <a:prstGeom prst="rect">
            <a:avLst/>
          </a:prstGeom>
          <a:noFill/>
        </p:spPr>
        <p:txBody>
          <a:bodyPr wrap="square" lIns="0" tIns="0" rIns="0" bIns="0" rtlCol="0">
            <a:spAutoFit/>
          </a:bodyPr>
          <a:lstStyle/>
          <a:p>
            <a:pPr algn="ctr">
              <a:lnSpc>
                <a:spcPct val="120000"/>
              </a:lnSpc>
            </a:pPr>
            <a:r>
              <a:rPr lang="de-DE" sz="1000">
                <a:solidFill>
                  <a:schemeClr val="tx2"/>
                </a:solidFill>
              </a:rPr>
              <a:t>Bis zu 72 Wochen </a:t>
            </a:r>
          </a:p>
        </p:txBody>
      </p:sp>
      <p:sp>
        <p:nvSpPr>
          <p:cNvPr id="81" name="Gleichschenkliges Dreieck 80">
            <a:extLst>
              <a:ext uri="{FF2B5EF4-FFF2-40B4-BE49-F238E27FC236}">
                <a16:creationId xmlns:a16="http://schemas.microsoft.com/office/drawing/2014/main" id="{D9742A2D-DAB1-ECA5-8B57-E0DC71571633}"/>
              </a:ext>
            </a:extLst>
          </p:cNvPr>
          <p:cNvSpPr/>
          <p:nvPr/>
        </p:nvSpPr>
        <p:spPr>
          <a:xfrm>
            <a:off x="6457477" y="4428100"/>
            <a:ext cx="101726" cy="99212"/>
          </a:xfrm>
          <a:prstGeom prst="triangle">
            <a:avLst/>
          </a:prstGeom>
          <a:solidFill>
            <a:schemeClr val="accent6"/>
          </a:solidFill>
          <a:ln w="9525" cap="flat">
            <a:noFill/>
            <a:prstDash val="solid"/>
            <a:miter/>
          </a:ln>
        </p:spPr>
        <p:txBody>
          <a:bodyPr rtlCol="0" anchor="ctr"/>
          <a:lstStyle/>
          <a:p>
            <a:pPr algn="l"/>
            <a:endParaRPr lang="de-DE" sz="1000"/>
          </a:p>
        </p:txBody>
      </p:sp>
      <p:cxnSp>
        <p:nvCxnSpPr>
          <p:cNvPr id="84" name="Gerader Verbinder 83">
            <a:extLst>
              <a:ext uri="{FF2B5EF4-FFF2-40B4-BE49-F238E27FC236}">
                <a16:creationId xmlns:a16="http://schemas.microsoft.com/office/drawing/2014/main" id="{21EFAA6A-0623-F817-EB51-6265D6B8DA7C}"/>
              </a:ext>
            </a:extLst>
          </p:cNvPr>
          <p:cNvCxnSpPr>
            <a:cxnSpLocks/>
          </p:cNvCxnSpPr>
          <p:nvPr/>
        </p:nvCxnSpPr>
        <p:spPr>
          <a:xfrm flipV="1">
            <a:off x="3232206" y="4736505"/>
            <a:ext cx="2890022" cy="16446"/>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BA2AED19-E0A6-A86E-612E-979C62B8CD5D}"/>
              </a:ext>
            </a:extLst>
          </p:cNvPr>
          <p:cNvCxnSpPr/>
          <p:nvPr/>
        </p:nvCxnSpPr>
        <p:spPr>
          <a:xfrm>
            <a:off x="4706934" y="4677396"/>
            <a:ext cx="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97A4B349-BF04-2C68-4461-A48C4A5F2CD2}"/>
              </a:ext>
            </a:extLst>
          </p:cNvPr>
          <p:cNvCxnSpPr>
            <a:cxnSpLocks/>
          </p:cNvCxnSpPr>
          <p:nvPr/>
        </p:nvCxnSpPr>
        <p:spPr>
          <a:xfrm>
            <a:off x="3235097" y="4748016"/>
            <a:ext cx="0" cy="189326"/>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54951F5D-5358-32A5-30BC-68206C5E972B}"/>
              </a:ext>
            </a:extLst>
          </p:cNvPr>
          <p:cNvCxnSpPr>
            <a:cxnSpLocks/>
          </p:cNvCxnSpPr>
          <p:nvPr/>
        </p:nvCxnSpPr>
        <p:spPr>
          <a:xfrm>
            <a:off x="6115085" y="4741121"/>
            <a:ext cx="0" cy="1938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1" name="Textfeld 90">
            <a:extLst>
              <a:ext uri="{FF2B5EF4-FFF2-40B4-BE49-F238E27FC236}">
                <a16:creationId xmlns:a16="http://schemas.microsoft.com/office/drawing/2014/main" id="{F3CAB9BD-3594-44E7-93A2-2EDA8E87B863}"/>
              </a:ext>
            </a:extLst>
          </p:cNvPr>
          <p:cNvSpPr txBox="1"/>
          <p:nvPr/>
        </p:nvSpPr>
        <p:spPr>
          <a:xfrm>
            <a:off x="3844359" y="4799836"/>
            <a:ext cx="2323806" cy="171585"/>
          </a:xfrm>
          <a:prstGeom prst="rect">
            <a:avLst/>
          </a:prstGeom>
          <a:noFill/>
        </p:spPr>
        <p:txBody>
          <a:bodyPr wrap="square" lIns="0" tIns="0" rIns="0" bIns="0" rtlCol="0">
            <a:spAutoFit/>
          </a:bodyPr>
          <a:lstStyle/>
          <a:p>
            <a:pPr algn="l">
              <a:lnSpc>
                <a:spcPct val="120000"/>
              </a:lnSpc>
            </a:pPr>
            <a:r>
              <a:rPr lang="de-DE" sz="1000">
                <a:solidFill>
                  <a:schemeClr val="tx2"/>
                </a:solidFill>
              </a:rPr>
              <a:t>Primärer Endpunkt in Woche 96 </a:t>
            </a:r>
          </a:p>
        </p:txBody>
      </p:sp>
      <p:sp>
        <p:nvSpPr>
          <p:cNvPr id="92" name="Ellipse 91">
            <a:extLst>
              <a:ext uri="{FF2B5EF4-FFF2-40B4-BE49-F238E27FC236}">
                <a16:creationId xmlns:a16="http://schemas.microsoft.com/office/drawing/2014/main" id="{40A0DD8C-2E7B-7BEA-33FB-7EB303FD8C72}"/>
              </a:ext>
            </a:extLst>
          </p:cNvPr>
          <p:cNvSpPr/>
          <p:nvPr/>
        </p:nvSpPr>
        <p:spPr>
          <a:xfrm>
            <a:off x="4334038" y="4994473"/>
            <a:ext cx="661085" cy="643420"/>
          </a:xfrm>
          <a:prstGeom prst="ellipse">
            <a:avLst/>
          </a:prstGeom>
          <a:solidFill>
            <a:schemeClr val="tx2"/>
          </a:solidFill>
          <a:ln w="9525" cap="flat">
            <a:noFill/>
            <a:prstDash val="solid"/>
            <a:miter/>
          </a:ln>
        </p:spPr>
        <p:txBody>
          <a:bodyPr lIns="72000" rIns="72000" rtlCol="0" anchor="ctr"/>
          <a:lstStyle/>
          <a:p>
            <a:pPr algn="ctr"/>
            <a:r>
              <a:rPr lang="de-DE" sz="1000" b="1">
                <a:solidFill>
                  <a:schemeClr val="bg1"/>
                </a:solidFill>
              </a:rPr>
              <a:t>UND</a:t>
            </a:r>
          </a:p>
        </p:txBody>
      </p:sp>
      <p:sp>
        <p:nvSpPr>
          <p:cNvPr id="94" name="Rechteck: abgerundete Ecken 93">
            <a:extLst>
              <a:ext uri="{FF2B5EF4-FFF2-40B4-BE49-F238E27FC236}">
                <a16:creationId xmlns:a16="http://schemas.microsoft.com/office/drawing/2014/main" id="{95BBD721-02E1-FD7F-1455-E9B675ACA3C5}"/>
              </a:ext>
            </a:extLst>
          </p:cNvPr>
          <p:cNvSpPr/>
          <p:nvPr/>
        </p:nvSpPr>
        <p:spPr>
          <a:xfrm>
            <a:off x="5014828" y="5083903"/>
            <a:ext cx="5768884" cy="464561"/>
          </a:xfrm>
          <a:prstGeom prst="roundRect">
            <a:avLst/>
          </a:prstGeom>
          <a:solidFill>
            <a:schemeClr val="accent2">
              <a:lumMod val="20000"/>
              <a:lumOff val="80000"/>
            </a:schemeClr>
          </a:solidFill>
          <a:ln w="9525" cap="flat">
            <a:noFill/>
            <a:prstDash val="solid"/>
            <a:miter/>
          </a:ln>
        </p:spPr>
        <p:txBody>
          <a:bodyPr rtlCol="0" anchor="ctr"/>
          <a:lstStyle/>
          <a:p>
            <a:pPr algn="l"/>
            <a:r>
              <a:rPr lang="de-DE" sz="1000" b="1">
                <a:solidFill>
                  <a:schemeClr val="accent1"/>
                </a:solidFill>
              </a:rPr>
              <a:t>Keine Verschlechterung des Krankheitsstadiums, durch Ludwig-Färbung nachgewiesen </a:t>
            </a:r>
          </a:p>
        </p:txBody>
      </p:sp>
      <p:sp>
        <p:nvSpPr>
          <p:cNvPr id="96" name="Rechteck: abgerundete Ecken 95">
            <a:extLst>
              <a:ext uri="{FF2B5EF4-FFF2-40B4-BE49-F238E27FC236}">
                <a16:creationId xmlns:a16="http://schemas.microsoft.com/office/drawing/2014/main" id="{124E8E67-BE2A-7BFA-43A2-270E1443810C}"/>
              </a:ext>
            </a:extLst>
          </p:cNvPr>
          <p:cNvSpPr/>
          <p:nvPr/>
        </p:nvSpPr>
        <p:spPr>
          <a:xfrm>
            <a:off x="896295" y="5094492"/>
            <a:ext cx="3402901" cy="443383"/>
          </a:xfrm>
          <a:prstGeom prst="roundRect">
            <a:avLst/>
          </a:prstGeom>
          <a:solidFill>
            <a:schemeClr val="accent2">
              <a:lumMod val="20000"/>
              <a:lumOff val="80000"/>
            </a:schemeClr>
          </a:solidFill>
          <a:ln w="9525" cap="flat">
            <a:noFill/>
            <a:prstDash val="solid"/>
            <a:miter/>
          </a:ln>
        </p:spPr>
        <p:txBody>
          <a:bodyPr rtlCol="0" anchor="ctr"/>
          <a:lstStyle/>
          <a:p>
            <a:pPr algn="l"/>
            <a:r>
              <a:rPr lang="de-DE" sz="1000" b="1">
                <a:solidFill>
                  <a:schemeClr val="accent1"/>
                </a:solidFill>
              </a:rPr>
              <a:t>Teilweise Normalisierung von ALP auf &lt;1,5 x ULN</a:t>
            </a:r>
          </a:p>
        </p:txBody>
      </p:sp>
      <p:sp>
        <p:nvSpPr>
          <p:cNvPr id="14" name="Textfeld 13">
            <a:extLst>
              <a:ext uri="{FF2B5EF4-FFF2-40B4-BE49-F238E27FC236}">
                <a16:creationId xmlns:a16="http://schemas.microsoft.com/office/drawing/2014/main" id="{F3C81475-3F65-C870-7FEE-DAFC9447823F}"/>
              </a:ext>
            </a:extLst>
          </p:cNvPr>
          <p:cNvSpPr txBox="1"/>
          <p:nvPr/>
        </p:nvSpPr>
        <p:spPr>
          <a:xfrm>
            <a:off x="927249" y="5661778"/>
            <a:ext cx="9919963" cy="206851"/>
          </a:xfrm>
          <a:prstGeom prst="rect">
            <a:avLst/>
          </a:prstGeom>
          <a:noFill/>
        </p:spPr>
        <p:txBody>
          <a:bodyPr wrap="square" lIns="0" tIns="0" rIns="0" bIns="0" rtlCol="0">
            <a:spAutoFit/>
          </a:bodyPr>
          <a:lstStyle/>
          <a:p>
            <a:pPr algn="l">
              <a:lnSpc>
                <a:spcPct val="120000"/>
              </a:lnSpc>
            </a:pPr>
            <a:r>
              <a:rPr lang="de-DE" sz="1200">
                <a:solidFill>
                  <a:schemeClr val="tx2"/>
                </a:solidFill>
              </a:rPr>
              <a:t>Die Patienten wurden nach der gleichzeitigen Einnahme von Ursodeoxycholsäure (UDCA) stratifiziert.</a:t>
            </a:r>
          </a:p>
        </p:txBody>
      </p:sp>
      <p:sp>
        <p:nvSpPr>
          <p:cNvPr id="18" name="Rechteck: abgerundete Ecken 17">
            <a:extLst>
              <a:ext uri="{FF2B5EF4-FFF2-40B4-BE49-F238E27FC236}">
                <a16:creationId xmlns:a16="http://schemas.microsoft.com/office/drawing/2014/main" id="{6F19A0B5-60DE-6372-C191-4673A7595FC0}"/>
              </a:ext>
            </a:extLst>
          </p:cNvPr>
          <p:cNvSpPr/>
          <p:nvPr/>
        </p:nvSpPr>
        <p:spPr>
          <a:xfrm>
            <a:off x="4205571" y="4080265"/>
            <a:ext cx="943293" cy="319489"/>
          </a:xfrm>
          <a:prstGeom prst="roundRect">
            <a:avLst/>
          </a:prstGeom>
          <a:noFill/>
          <a:ln w="12700" cap="flat">
            <a:solidFill>
              <a:srgbClr val="001965"/>
            </a:solidFill>
            <a:prstDash val="solid"/>
            <a:miter/>
          </a:ln>
        </p:spPr>
        <p:txBody>
          <a:bodyPr rtlCol="0" anchor="ctr"/>
          <a:lstStyle/>
          <a:p>
            <a:pPr algn="ctr">
              <a:lnSpc>
                <a:spcPct val="120000"/>
              </a:lnSpc>
            </a:pPr>
            <a:r>
              <a:rPr lang="de-DE" sz="1000">
                <a:solidFill>
                  <a:schemeClr val="tx2"/>
                </a:solidFill>
              </a:rPr>
              <a:t>Woche 96 </a:t>
            </a:r>
          </a:p>
        </p:txBody>
      </p:sp>
      <p:sp>
        <p:nvSpPr>
          <p:cNvPr id="31" name="Textfeld 30">
            <a:extLst>
              <a:ext uri="{FF2B5EF4-FFF2-40B4-BE49-F238E27FC236}">
                <a16:creationId xmlns:a16="http://schemas.microsoft.com/office/drawing/2014/main" id="{54C69664-6590-5D30-B191-84E46FA40949}"/>
              </a:ext>
            </a:extLst>
          </p:cNvPr>
          <p:cNvSpPr txBox="1"/>
          <p:nvPr/>
        </p:nvSpPr>
        <p:spPr>
          <a:xfrm>
            <a:off x="779932" y="1540040"/>
            <a:ext cx="10522455" cy="570028"/>
          </a:xfrm>
          <a:prstGeom prst="rect">
            <a:avLst/>
          </a:prstGeom>
          <a:noFill/>
        </p:spPr>
        <p:txBody>
          <a:bodyPr wrap="square" lIns="0" tIns="0" rIns="0" bIns="0" rtlCol="0">
            <a:spAutoFit/>
          </a:bodyPr>
          <a:lstStyle/>
          <a:p>
            <a:pPr>
              <a:lnSpc>
                <a:spcPct val="120000"/>
              </a:lnSpc>
            </a:pPr>
            <a:r>
              <a:rPr lang="de-DE" sz="1600">
                <a:solidFill>
                  <a:schemeClr val="tx2"/>
                </a:solidFill>
              </a:rPr>
              <a:t>NUC-5 ist eine 96-wöchige randomisierte, placebokontrollierte, doppelblinde Phase-3-Studie (NCT03872921) zur Bewertung der Wirksamkeit und Sicherheit von NCA bei der Behandlung von PSC</a:t>
            </a:r>
          </a:p>
        </p:txBody>
      </p:sp>
      <p:cxnSp>
        <p:nvCxnSpPr>
          <p:cNvPr id="19" name="Gerader Verbinder 18">
            <a:extLst>
              <a:ext uri="{FF2B5EF4-FFF2-40B4-BE49-F238E27FC236}">
                <a16:creationId xmlns:a16="http://schemas.microsoft.com/office/drawing/2014/main" id="{F988296A-69EF-03EF-41F0-6C3242A79177}"/>
              </a:ext>
            </a:extLst>
          </p:cNvPr>
          <p:cNvCxnSpPr>
            <a:cxnSpLocks/>
          </p:cNvCxnSpPr>
          <p:nvPr/>
        </p:nvCxnSpPr>
        <p:spPr>
          <a:xfrm flipV="1">
            <a:off x="2711255" y="3010596"/>
            <a:ext cx="0" cy="6120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F5B610E1-C83C-F628-1AFF-87D59B6AFEBC}"/>
              </a:ext>
            </a:extLst>
          </p:cNvPr>
          <p:cNvCxnSpPr>
            <a:cxnSpLocks/>
            <a:endCxn id="23" idx="1"/>
          </p:cNvCxnSpPr>
          <p:nvPr/>
        </p:nvCxnSpPr>
        <p:spPr>
          <a:xfrm>
            <a:off x="2714553" y="3617839"/>
            <a:ext cx="50367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D309873A-631A-8620-5D42-28D8B6536C25}"/>
              </a:ext>
            </a:extLst>
          </p:cNvPr>
          <p:cNvCxnSpPr>
            <a:cxnSpLocks/>
            <a:endCxn id="6" idx="1"/>
          </p:cNvCxnSpPr>
          <p:nvPr/>
        </p:nvCxnSpPr>
        <p:spPr>
          <a:xfrm>
            <a:off x="2711327" y="3015242"/>
            <a:ext cx="503670" cy="191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E88AC1DB-8A34-C88B-2D67-445170FB7DEF}"/>
              </a:ext>
            </a:extLst>
          </p:cNvPr>
          <p:cNvCxnSpPr>
            <a:cxnSpLocks/>
          </p:cNvCxnSpPr>
          <p:nvPr/>
        </p:nvCxnSpPr>
        <p:spPr>
          <a:xfrm flipV="1">
            <a:off x="4677218" y="4430503"/>
            <a:ext cx="0" cy="314225"/>
          </a:xfrm>
          <a:prstGeom prst="straightConnector1">
            <a:avLst/>
          </a:prstGeom>
          <a:ln w="63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3" name="Gleichschenkliges Dreieck 92">
            <a:extLst>
              <a:ext uri="{FF2B5EF4-FFF2-40B4-BE49-F238E27FC236}">
                <a16:creationId xmlns:a16="http://schemas.microsoft.com/office/drawing/2014/main" id="{6738666D-DF2B-93AC-F2B6-426824F5CEE0}"/>
              </a:ext>
            </a:extLst>
          </p:cNvPr>
          <p:cNvSpPr/>
          <p:nvPr/>
        </p:nvSpPr>
        <p:spPr>
          <a:xfrm>
            <a:off x="1935894" y="4428100"/>
            <a:ext cx="101726" cy="99212"/>
          </a:xfrm>
          <a:prstGeom prst="triangle">
            <a:avLst/>
          </a:prstGeom>
          <a:solidFill>
            <a:schemeClr val="accent6"/>
          </a:solidFill>
          <a:ln w="9525" cap="flat">
            <a:noFill/>
            <a:prstDash val="solid"/>
            <a:miter/>
          </a:ln>
        </p:spPr>
        <p:txBody>
          <a:bodyPr rtlCol="0" anchor="ctr"/>
          <a:lstStyle/>
          <a:p>
            <a:pPr algn="l"/>
            <a:endParaRPr lang="de-DE" sz="1000"/>
          </a:p>
        </p:txBody>
      </p:sp>
      <p:cxnSp>
        <p:nvCxnSpPr>
          <p:cNvPr id="97" name="Gerade Verbindung mit Pfeil 96">
            <a:extLst>
              <a:ext uri="{FF2B5EF4-FFF2-40B4-BE49-F238E27FC236}">
                <a16:creationId xmlns:a16="http://schemas.microsoft.com/office/drawing/2014/main" id="{751B6AB5-8686-0911-7D07-94069681EA10}"/>
              </a:ext>
            </a:extLst>
          </p:cNvPr>
          <p:cNvCxnSpPr>
            <a:cxnSpLocks/>
          </p:cNvCxnSpPr>
          <p:nvPr/>
        </p:nvCxnSpPr>
        <p:spPr>
          <a:xfrm>
            <a:off x="6457477" y="2848738"/>
            <a:ext cx="2924648"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465B277D-9F04-B06A-E9D1-55BC104A0C20}"/>
              </a:ext>
            </a:extLst>
          </p:cNvPr>
          <p:cNvCxnSpPr>
            <a:cxnSpLocks/>
          </p:cNvCxnSpPr>
          <p:nvPr/>
        </p:nvCxnSpPr>
        <p:spPr>
          <a:xfrm flipH="1">
            <a:off x="6708280" y="3017158"/>
            <a:ext cx="2327" cy="60068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5C3532DF-88E3-CD14-A86C-7382119386E0}"/>
              </a:ext>
            </a:extLst>
          </p:cNvPr>
          <p:cNvCxnSpPr>
            <a:cxnSpLocks/>
            <a:stCxn id="23" idx="3"/>
          </p:cNvCxnSpPr>
          <p:nvPr/>
        </p:nvCxnSpPr>
        <p:spPr>
          <a:xfrm>
            <a:off x="6536073" y="3617839"/>
            <a:ext cx="1793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E129168-A55F-1A82-CBA5-D126E2E67C40}"/>
              </a:ext>
            </a:extLst>
          </p:cNvPr>
          <p:cNvCxnSpPr>
            <a:cxnSpLocks/>
          </p:cNvCxnSpPr>
          <p:nvPr/>
        </p:nvCxnSpPr>
        <p:spPr>
          <a:xfrm>
            <a:off x="6536073" y="3017158"/>
            <a:ext cx="1793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9637A352-2691-AB11-50D9-DDAAC703F4B5}"/>
              </a:ext>
            </a:extLst>
          </p:cNvPr>
          <p:cNvCxnSpPr/>
          <p:nvPr/>
        </p:nvCxnSpPr>
        <p:spPr>
          <a:xfrm>
            <a:off x="6715423" y="3321420"/>
            <a:ext cx="37594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 name="Rechteck: abgerundete Ecken 5">
            <a:extLst>
              <a:ext uri="{FF2B5EF4-FFF2-40B4-BE49-F238E27FC236}">
                <a16:creationId xmlns:a16="http://schemas.microsoft.com/office/drawing/2014/main" id="{7BFDEDA1-004F-02D1-629B-F18C07D457C5}"/>
              </a:ext>
            </a:extLst>
          </p:cNvPr>
          <p:cNvSpPr/>
          <p:nvPr/>
        </p:nvSpPr>
        <p:spPr>
          <a:xfrm>
            <a:off x="3214997" y="2784485"/>
            <a:ext cx="3323403" cy="465346"/>
          </a:xfrm>
          <a:prstGeom prst="roundRect">
            <a:avLst/>
          </a:prstGeom>
          <a:solidFill>
            <a:schemeClr val="accent1"/>
          </a:solidFill>
          <a:ln w="9525" cap="flat">
            <a:noFill/>
            <a:prstDash val="solid"/>
            <a:miter/>
          </a:ln>
        </p:spPr>
        <p:txBody>
          <a:bodyPr rtlCol="0" anchor="ctr"/>
          <a:lstStyle/>
          <a:p>
            <a:pPr algn="ctr"/>
            <a:r>
              <a:rPr lang="de-DE" sz="1000" b="1" err="1">
                <a:solidFill>
                  <a:schemeClr val="bg1"/>
                </a:solidFill>
              </a:rPr>
              <a:t>Norucholsäure</a:t>
            </a:r>
            <a:r>
              <a:rPr lang="de-DE" sz="1000" b="1">
                <a:solidFill>
                  <a:schemeClr val="bg1"/>
                </a:solidFill>
              </a:rPr>
              <a:t> (NCA) 1.500 mg einmal täglich </a:t>
            </a:r>
          </a:p>
        </p:txBody>
      </p:sp>
    </p:spTree>
    <p:custDataLst>
      <p:tags r:id="rId1"/>
    </p:custDataLst>
    <p:extLst>
      <p:ext uri="{BB962C8B-B14F-4D97-AF65-F5344CB8AC3E}">
        <p14:creationId xmlns:p14="http://schemas.microsoft.com/office/powerpoint/2010/main" val="4227136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6658-E6EE-8682-EDD4-D1ED1151E6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43940E-1A44-4BF0-192C-6DDA48665DD0}"/>
              </a:ext>
            </a:extLst>
          </p:cNvPr>
          <p:cNvSpPr>
            <a:spLocks noGrp="1"/>
          </p:cNvSpPr>
          <p:nvPr>
            <p:ph type="title"/>
          </p:nvPr>
        </p:nvSpPr>
        <p:spPr>
          <a:xfrm>
            <a:off x="648000" y="432840"/>
            <a:ext cx="10896000" cy="1296000"/>
          </a:xfrm>
        </p:spPr>
        <p:txBody>
          <a:bodyPr/>
          <a:lstStyle/>
          <a:p>
            <a:r>
              <a:rPr lang="de-DE"/>
              <a:t>Wichtigste Endpunkte der Studie </a:t>
            </a:r>
          </a:p>
        </p:txBody>
      </p:sp>
      <p:sp>
        <p:nvSpPr>
          <p:cNvPr id="3" name="Textplatzhalter 2">
            <a:extLst>
              <a:ext uri="{FF2B5EF4-FFF2-40B4-BE49-F238E27FC236}">
                <a16:creationId xmlns:a16="http://schemas.microsoft.com/office/drawing/2014/main" id="{0CF31FF8-E7A8-7719-D991-D0D3F84CBCE8}"/>
              </a:ext>
            </a:extLst>
          </p:cNvPr>
          <p:cNvSpPr>
            <a:spLocks noGrp="1"/>
          </p:cNvSpPr>
          <p:nvPr>
            <p:ph type="body" sz="quarter" idx="15"/>
          </p:nvPr>
        </p:nvSpPr>
        <p:spPr>
          <a:xfrm>
            <a:off x="647699" y="6055112"/>
            <a:ext cx="7144579" cy="690176"/>
          </a:xfrm>
        </p:spPr>
        <p:txBody>
          <a:bodyPr/>
          <a:lstStyle/>
          <a:p>
            <a:r>
              <a:rPr lang="de-DE">
                <a:ea typeface="+mn-lt"/>
                <a:cs typeface="+mn-lt"/>
              </a:rPr>
              <a:t>*Histologische Auswertung durch zwei unabhängige Pathologen, die hinsichtlich der Behandlung und der Reihenfolge der Biopsien verblindet waren, nachdem alle Patienten 96 Wochen lang behandelt worden waren.</a:t>
            </a:r>
            <a:br>
              <a:rPr lang="de-DE">
                <a:ea typeface="+mn-lt"/>
                <a:cs typeface="+mn-lt"/>
              </a:rPr>
            </a:br>
            <a:r>
              <a:rPr lang="de-DE"/>
              <a:t>ALP, alkalische Phosphatase</a:t>
            </a:r>
            <a:r>
              <a:rPr lang="de-DE">
                <a:ea typeface="+mn-lt"/>
                <a:cs typeface="+mn-lt"/>
              </a:rPr>
              <a:t>; CK7, </a:t>
            </a:r>
            <a:r>
              <a:rPr lang="de-DE" err="1">
                <a:ea typeface="+mn-lt"/>
                <a:cs typeface="+mn-lt"/>
              </a:rPr>
              <a:t>Cytokeratin</a:t>
            </a:r>
            <a:r>
              <a:rPr lang="de-DE">
                <a:ea typeface="+mn-lt"/>
                <a:cs typeface="+mn-lt"/>
              </a:rPr>
              <a:t> 7, </a:t>
            </a:r>
            <a:r>
              <a:rPr lang="de-DE" err="1">
                <a:ea typeface="+mn-lt"/>
                <a:cs typeface="+mn-lt"/>
              </a:rPr>
              <a:t>Zytokeratin</a:t>
            </a:r>
            <a:r>
              <a:rPr lang="de-DE">
                <a:ea typeface="+mn-lt"/>
                <a:cs typeface="+mn-lt"/>
              </a:rPr>
              <a:t> 7; CLDQ, </a:t>
            </a:r>
            <a:r>
              <a:rPr lang="de-DE" err="1">
                <a:ea typeface="+mn-lt"/>
                <a:cs typeface="+mn-lt"/>
              </a:rPr>
              <a:t>chronic</a:t>
            </a:r>
            <a:r>
              <a:rPr lang="de-DE">
                <a:ea typeface="+mn-lt"/>
                <a:cs typeface="+mn-lt"/>
              </a:rPr>
              <a:t> </a:t>
            </a:r>
            <a:r>
              <a:rPr lang="de-DE" err="1">
                <a:ea typeface="+mn-lt"/>
                <a:cs typeface="+mn-lt"/>
              </a:rPr>
              <a:t>liver</a:t>
            </a:r>
            <a:r>
              <a:rPr lang="de-DE">
                <a:ea typeface="+mn-lt"/>
                <a:cs typeface="+mn-lt"/>
              </a:rPr>
              <a:t> </a:t>
            </a:r>
            <a:r>
              <a:rPr lang="de-DE" err="1">
                <a:ea typeface="+mn-lt"/>
                <a:cs typeface="+mn-lt"/>
              </a:rPr>
              <a:t>disease</a:t>
            </a:r>
            <a:r>
              <a:rPr lang="de-DE">
                <a:ea typeface="+mn-lt"/>
                <a:cs typeface="+mn-lt"/>
              </a:rPr>
              <a:t> </a:t>
            </a:r>
            <a:r>
              <a:rPr lang="de-DE" err="1">
                <a:ea typeface="+mn-lt"/>
                <a:cs typeface="+mn-lt"/>
              </a:rPr>
              <a:t>questionnaire</a:t>
            </a:r>
            <a:r>
              <a:rPr lang="de-DE">
                <a:ea typeface="+mn-lt"/>
                <a:cs typeface="+mn-lt"/>
              </a:rPr>
              <a:t> - </a:t>
            </a:r>
            <a:r>
              <a:rPr lang="de-DE" err="1">
                <a:ea typeface="+mn-lt"/>
                <a:cs typeface="+mn-lt"/>
              </a:rPr>
              <a:t>primary</a:t>
            </a:r>
            <a:r>
              <a:rPr lang="de-DE">
                <a:ea typeface="+mn-lt"/>
                <a:cs typeface="+mn-lt"/>
              </a:rPr>
              <a:t> </a:t>
            </a:r>
            <a:r>
              <a:rPr lang="de-DE" err="1">
                <a:ea typeface="+mn-lt"/>
                <a:cs typeface="+mn-lt"/>
              </a:rPr>
              <a:t>sclerosing</a:t>
            </a:r>
            <a:r>
              <a:rPr lang="de-DE">
                <a:ea typeface="+mn-lt"/>
                <a:cs typeface="+mn-lt"/>
              </a:rPr>
              <a:t> </a:t>
            </a:r>
            <a:r>
              <a:rPr lang="de-DE" err="1">
                <a:ea typeface="+mn-lt"/>
                <a:cs typeface="+mn-lt"/>
              </a:rPr>
              <a:t>cholangitis</a:t>
            </a:r>
            <a:r>
              <a:rPr lang="de-DE">
                <a:ea typeface="+mn-lt"/>
                <a:cs typeface="+mn-lt"/>
              </a:rPr>
              <a:t> </a:t>
            </a:r>
            <a:r>
              <a:rPr lang="de-DE" err="1">
                <a:ea typeface="+mn-lt"/>
                <a:cs typeface="+mn-lt"/>
              </a:rPr>
              <a:t>version</a:t>
            </a:r>
            <a:r>
              <a:rPr lang="de-DE">
                <a:ea typeface="+mn-lt"/>
                <a:cs typeface="+mn-lt"/>
              </a:rPr>
              <a:t>, Fragebogen zu chronischen Lebererkrankungen; CLDQ-PSC, </a:t>
            </a:r>
            <a:r>
              <a:rPr lang="de-DE" err="1">
                <a:ea typeface="+mn-lt"/>
                <a:cs typeface="+mn-lt"/>
              </a:rPr>
              <a:t>chronic</a:t>
            </a:r>
            <a:r>
              <a:rPr lang="de-DE">
                <a:ea typeface="+mn-lt"/>
                <a:cs typeface="+mn-lt"/>
              </a:rPr>
              <a:t> </a:t>
            </a:r>
            <a:r>
              <a:rPr lang="de-DE" err="1">
                <a:ea typeface="+mn-lt"/>
                <a:cs typeface="+mn-lt"/>
              </a:rPr>
              <a:t>liver</a:t>
            </a:r>
            <a:r>
              <a:rPr lang="de-DE">
                <a:ea typeface="+mn-lt"/>
                <a:cs typeface="+mn-lt"/>
              </a:rPr>
              <a:t> </a:t>
            </a:r>
            <a:r>
              <a:rPr lang="de-DE" err="1">
                <a:ea typeface="+mn-lt"/>
                <a:cs typeface="+mn-lt"/>
              </a:rPr>
              <a:t>disease</a:t>
            </a:r>
            <a:r>
              <a:rPr lang="de-DE">
                <a:ea typeface="+mn-lt"/>
                <a:cs typeface="+mn-lt"/>
              </a:rPr>
              <a:t> </a:t>
            </a:r>
            <a:r>
              <a:rPr lang="de-DE" err="1">
                <a:ea typeface="+mn-lt"/>
                <a:cs typeface="+mn-lt"/>
              </a:rPr>
              <a:t>questionnaire</a:t>
            </a:r>
            <a:r>
              <a:rPr lang="de-DE">
                <a:ea typeface="+mn-lt"/>
                <a:cs typeface="+mn-lt"/>
              </a:rPr>
              <a:t> - </a:t>
            </a:r>
            <a:r>
              <a:rPr lang="de-DE" err="1">
                <a:ea typeface="+mn-lt"/>
                <a:cs typeface="+mn-lt"/>
              </a:rPr>
              <a:t>primary</a:t>
            </a:r>
            <a:r>
              <a:rPr lang="de-DE">
                <a:ea typeface="+mn-lt"/>
                <a:cs typeface="+mn-lt"/>
              </a:rPr>
              <a:t> </a:t>
            </a:r>
            <a:r>
              <a:rPr lang="de-DE" err="1">
                <a:ea typeface="+mn-lt"/>
                <a:cs typeface="+mn-lt"/>
              </a:rPr>
              <a:t>sclerosing</a:t>
            </a:r>
            <a:r>
              <a:rPr lang="de-DE">
                <a:ea typeface="+mn-lt"/>
                <a:cs typeface="+mn-lt"/>
              </a:rPr>
              <a:t> </a:t>
            </a:r>
            <a:r>
              <a:rPr lang="de-DE" err="1">
                <a:ea typeface="+mn-lt"/>
                <a:cs typeface="+mn-lt"/>
              </a:rPr>
              <a:t>cholangitis</a:t>
            </a:r>
            <a:r>
              <a:rPr lang="de-DE">
                <a:ea typeface="+mn-lt"/>
                <a:cs typeface="+mn-lt"/>
              </a:rPr>
              <a:t> </a:t>
            </a:r>
            <a:r>
              <a:rPr lang="de-DE" err="1">
                <a:ea typeface="+mn-lt"/>
                <a:cs typeface="+mn-lt"/>
              </a:rPr>
              <a:t>version</a:t>
            </a:r>
            <a:r>
              <a:rPr lang="de-DE">
                <a:ea typeface="+mn-lt"/>
                <a:cs typeface="+mn-lt"/>
              </a:rPr>
              <a:t>, Fragebogen zu chronischen Lebererkrankungen - Version zur primär sklerosierenden Cholangitis; ELF, </a:t>
            </a:r>
            <a:r>
              <a:rPr lang="de-DE" err="1">
                <a:ea typeface="+mn-lt"/>
                <a:cs typeface="+mn-lt"/>
              </a:rPr>
              <a:t>enhanced</a:t>
            </a:r>
            <a:r>
              <a:rPr lang="de-DE">
                <a:ea typeface="+mn-lt"/>
                <a:cs typeface="+mn-lt"/>
              </a:rPr>
              <a:t> </a:t>
            </a:r>
            <a:r>
              <a:rPr lang="de-DE" err="1">
                <a:ea typeface="+mn-lt"/>
                <a:cs typeface="+mn-lt"/>
              </a:rPr>
              <a:t>liver</a:t>
            </a:r>
            <a:r>
              <a:rPr lang="de-DE">
                <a:ea typeface="+mn-lt"/>
                <a:cs typeface="+mn-lt"/>
              </a:rPr>
              <a:t> </a:t>
            </a:r>
            <a:r>
              <a:rPr lang="de-DE" err="1">
                <a:ea typeface="+mn-lt"/>
                <a:cs typeface="+mn-lt"/>
              </a:rPr>
              <a:t>fibrosis</a:t>
            </a:r>
            <a:r>
              <a:rPr lang="de-DE">
                <a:ea typeface="+mn-lt"/>
                <a:cs typeface="+mn-lt"/>
              </a:rPr>
              <a:t>, erweiterte Leberfibrose; FAS, </a:t>
            </a:r>
            <a:r>
              <a:rPr lang="de-DE" err="1">
                <a:ea typeface="+mn-lt"/>
                <a:cs typeface="+mn-lt"/>
              </a:rPr>
              <a:t>full</a:t>
            </a:r>
            <a:r>
              <a:rPr lang="de-DE">
                <a:ea typeface="+mn-lt"/>
                <a:cs typeface="+mn-lt"/>
              </a:rPr>
              <a:t> </a:t>
            </a:r>
            <a:r>
              <a:rPr lang="de-DE" err="1">
                <a:ea typeface="+mn-lt"/>
                <a:cs typeface="+mn-lt"/>
              </a:rPr>
              <a:t>analysis</a:t>
            </a:r>
            <a:r>
              <a:rPr lang="de-DE">
                <a:ea typeface="+mn-lt"/>
                <a:cs typeface="+mn-lt"/>
              </a:rPr>
              <a:t> </a:t>
            </a:r>
            <a:r>
              <a:rPr lang="de-DE" err="1">
                <a:ea typeface="+mn-lt"/>
                <a:cs typeface="+mn-lt"/>
              </a:rPr>
              <a:t>set</a:t>
            </a:r>
            <a:r>
              <a:rPr lang="de-DE">
                <a:ea typeface="+mn-lt"/>
                <a:cs typeface="+mn-lt"/>
              </a:rPr>
              <a:t>, vollständiger Analysesatz; NCA, </a:t>
            </a:r>
            <a:r>
              <a:rPr lang="de-DE" err="1">
                <a:ea typeface="+mn-lt"/>
                <a:cs typeface="+mn-lt"/>
              </a:rPr>
              <a:t>norucholic</a:t>
            </a:r>
            <a:r>
              <a:rPr lang="de-DE">
                <a:ea typeface="+mn-lt"/>
                <a:cs typeface="+mn-lt"/>
              </a:rPr>
              <a:t> </a:t>
            </a:r>
            <a:r>
              <a:rPr lang="de-DE" err="1">
                <a:ea typeface="+mn-lt"/>
                <a:cs typeface="+mn-lt"/>
              </a:rPr>
              <a:t>acid</a:t>
            </a:r>
            <a:r>
              <a:rPr lang="de-DE">
                <a:ea typeface="+mn-lt"/>
                <a:cs typeface="+mn-lt"/>
              </a:rPr>
              <a:t>, </a:t>
            </a:r>
            <a:r>
              <a:rPr lang="de-DE" err="1">
                <a:ea typeface="+mn-lt"/>
                <a:cs typeface="+mn-lt"/>
              </a:rPr>
              <a:t>Norucholsäure</a:t>
            </a:r>
            <a:r>
              <a:rPr lang="de-DE">
                <a:ea typeface="+mn-lt"/>
                <a:cs typeface="+mn-lt"/>
              </a:rPr>
              <a:t>; PSC, primär sklerosierende Cholangitis; </a:t>
            </a:r>
            <a:r>
              <a:rPr lang="en-US">
                <a:ea typeface="+mn-lt"/>
                <a:cs typeface="+mn-lt"/>
              </a:rPr>
              <a:t>QOL, quality of life, </a:t>
            </a:r>
            <a:r>
              <a:rPr lang="en-US" err="1">
                <a:ea typeface="+mn-lt"/>
                <a:cs typeface="+mn-lt"/>
              </a:rPr>
              <a:t>Lebensqualität</a:t>
            </a:r>
            <a:r>
              <a:rPr lang="de-DE">
                <a:ea typeface="+mn-lt"/>
                <a:cs typeface="+mn-lt"/>
              </a:rPr>
              <a:t>; UDCA, </a:t>
            </a:r>
            <a:r>
              <a:rPr lang="de-DE" err="1">
                <a:ea typeface="+mn-lt"/>
                <a:cs typeface="+mn-lt"/>
              </a:rPr>
              <a:t>ursodeoxycholic</a:t>
            </a:r>
            <a:r>
              <a:rPr lang="de-DE">
                <a:ea typeface="+mn-lt"/>
                <a:cs typeface="+mn-lt"/>
              </a:rPr>
              <a:t> </a:t>
            </a:r>
            <a:r>
              <a:rPr lang="de-DE" err="1">
                <a:ea typeface="+mn-lt"/>
                <a:cs typeface="+mn-lt"/>
              </a:rPr>
              <a:t>acid</a:t>
            </a:r>
            <a:r>
              <a:rPr lang="de-DE">
                <a:ea typeface="+mn-lt"/>
                <a:cs typeface="+mn-lt"/>
              </a:rPr>
              <a:t>, Ursodeoxycholsäure; ULN, </a:t>
            </a:r>
            <a:r>
              <a:rPr lang="de-DE" err="1">
                <a:ea typeface="+mn-lt"/>
                <a:cs typeface="+mn-lt"/>
              </a:rPr>
              <a:t>upper</a:t>
            </a:r>
            <a:r>
              <a:rPr lang="de-DE">
                <a:ea typeface="+mn-lt"/>
                <a:cs typeface="+mn-lt"/>
              </a:rPr>
              <a:t> </a:t>
            </a:r>
            <a:r>
              <a:rPr lang="de-DE" err="1">
                <a:ea typeface="+mn-lt"/>
                <a:cs typeface="+mn-lt"/>
              </a:rPr>
              <a:t>limit</a:t>
            </a:r>
            <a:r>
              <a:rPr lang="de-DE">
                <a:ea typeface="+mn-lt"/>
                <a:cs typeface="+mn-lt"/>
              </a:rPr>
              <a:t> </a:t>
            </a:r>
            <a:r>
              <a:rPr lang="de-DE" err="1">
                <a:ea typeface="+mn-lt"/>
                <a:cs typeface="+mn-lt"/>
              </a:rPr>
              <a:t>of</a:t>
            </a:r>
            <a:r>
              <a:rPr lang="de-DE">
                <a:ea typeface="+mn-lt"/>
                <a:cs typeface="+mn-lt"/>
              </a:rPr>
              <a:t> normal, obere Grenze der Norm; VAS, visuelle Analogskala. </a:t>
            </a:r>
            <a:endParaRPr lang="de-DE"/>
          </a:p>
        </p:txBody>
      </p:sp>
      <p:sp>
        <p:nvSpPr>
          <p:cNvPr id="7" name="Textplatzhalter 6">
            <a:extLst>
              <a:ext uri="{FF2B5EF4-FFF2-40B4-BE49-F238E27FC236}">
                <a16:creationId xmlns:a16="http://schemas.microsoft.com/office/drawing/2014/main" id="{280E442D-E07F-1FAB-8901-4AE231F5BD3C}"/>
              </a:ext>
            </a:extLst>
          </p:cNvPr>
          <p:cNvSpPr>
            <a:spLocks noGrp="1"/>
          </p:cNvSpPr>
          <p:nvPr>
            <p:ph type="body" sz="quarter" idx="17"/>
          </p:nvPr>
        </p:nvSpPr>
        <p:spPr>
          <a:xfrm>
            <a:off x="9029700" y="6421288"/>
            <a:ext cx="2514599" cy="324000"/>
          </a:xfrm>
        </p:spPr>
        <p:txBody>
          <a:bodyPr/>
          <a:lstStyle/>
          <a:p>
            <a:r>
              <a:rPr lang="en-US"/>
              <a:t>Pavlides M. J Hepatol. 2025;82(Suppl.1):GS-001.</a:t>
            </a:r>
            <a:endParaRPr lang="de-DE"/>
          </a:p>
        </p:txBody>
      </p:sp>
      <p:sp>
        <p:nvSpPr>
          <p:cNvPr id="9" name="Inhaltsplatzhalter 8">
            <a:extLst>
              <a:ext uri="{FF2B5EF4-FFF2-40B4-BE49-F238E27FC236}">
                <a16:creationId xmlns:a16="http://schemas.microsoft.com/office/drawing/2014/main" id="{6617ABFC-3652-633B-2BA9-DA5EE5BD8C41}"/>
              </a:ext>
            </a:extLst>
          </p:cNvPr>
          <p:cNvSpPr>
            <a:spLocks noGrp="1"/>
          </p:cNvSpPr>
          <p:nvPr>
            <p:ph idx="1"/>
          </p:nvPr>
        </p:nvSpPr>
        <p:spPr>
          <a:xfrm>
            <a:off x="648000" y="1217710"/>
            <a:ext cx="11124900" cy="4176193"/>
          </a:xfrm>
        </p:spPr>
        <p:txBody>
          <a:bodyPr vert="horz" lIns="0" tIns="0" rIns="0" bIns="0" rtlCol="0" anchor="t">
            <a:noAutofit/>
          </a:bodyPr>
          <a:lstStyle/>
          <a:p>
            <a:pPr marL="285750" indent="-285750">
              <a:lnSpc>
                <a:spcPct val="120000"/>
              </a:lnSpc>
              <a:spcBef>
                <a:spcPts val="0"/>
              </a:spcBef>
            </a:pPr>
            <a:r>
              <a:rPr lang="de-DE" sz="1600" b="1">
                <a:latin typeface="Apis For Office"/>
                <a:ea typeface="+mn-lt"/>
                <a:cs typeface="+mn-lt"/>
              </a:rPr>
              <a:t>Kombinierter primärer Endpunkt</a:t>
            </a:r>
            <a:r>
              <a:rPr lang="de-DE" sz="1600">
                <a:latin typeface="Apis For Office"/>
                <a:ea typeface="+mn-lt"/>
                <a:cs typeface="+mn-lt"/>
              </a:rPr>
              <a:t>: </a:t>
            </a:r>
            <a:endParaRPr lang="en-US" sz="1800">
              <a:solidFill>
                <a:srgbClr val="000000"/>
              </a:solidFill>
              <a:latin typeface="Apis For Office" panose="020B0504010101010104"/>
              <a:cs typeface="Apis For Office" panose="020B0504010101010104" pitchFamily="34" charset="0"/>
            </a:endParaRPr>
          </a:p>
          <a:p>
            <a:pPr marL="539750" lvl="1" indent="-269875">
              <a:lnSpc>
                <a:spcPct val="120000"/>
              </a:lnSpc>
              <a:spcBef>
                <a:spcPts val="0"/>
              </a:spcBef>
            </a:pPr>
            <a:r>
              <a:rPr lang="de-DE" sz="1600">
                <a:latin typeface="Apis For Office"/>
                <a:ea typeface="+mn-lt"/>
                <a:cs typeface="+mn-lt"/>
              </a:rPr>
              <a:t>Partielle Normalisierung von ALP auf &lt;1,5 x ULN </a:t>
            </a:r>
            <a:r>
              <a:rPr lang="de-DE" sz="1600" u="sng">
                <a:latin typeface="Apis For Office"/>
                <a:ea typeface="+mn-lt"/>
                <a:cs typeface="+mn-lt"/>
              </a:rPr>
              <a:t>und</a:t>
            </a:r>
            <a:r>
              <a:rPr lang="de-DE" sz="1600">
                <a:latin typeface="Apis For Office"/>
                <a:ea typeface="+mn-lt"/>
                <a:cs typeface="+mn-lt"/>
              </a:rPr>
              <a:t> keine Verschlechterung des Krankheitsstadiums nach der </a:t>
            </a:r>
            <a:r>
              <a:rPr lang="de-DE" sz="1600" b="1">
                <a:latin typeface="Apis For Office"/>
                <a:ea typeface="+mn-lt"/>
                <a:cs typeface="+mn-lt"/>
              </a:rPr>
              <a:t>Ludwig</a:t>
            </a:r>
            <a:r>
              <a:rPr lang="de-DE" sz="1600">
                <a:latin typeface="Apis For Office"/>
                <a:ea typeface="+mn-lt"/>
                <a:cs typeface="+mn-lt"/>
              </a:rPr>
              <a:t>-Klassifikation in Woche 96 im Vergleich zum Ausgangswert in der vollständigen Analysegruppe (FAS)*</a:t>
            </a:r>
            <a:endParaRPr lang="en-US" sz="1600">
              <a:solidFill>
                <a:srgbClr val="000000"/>
              </a:solidFill>
              <a:latin typeface="Apis For Office"/>
              <a:cs typeface="Apis For Office" panose="020B0504010101010104" pitchFamily="34" charset="0"/>
            </a:endParaRPr>
          </a:p>
          <a:p>
            <a:pPr marL="269875" indent="-269875">
              <a:lnSpc>
                <a:spcPct val="120000"/>
              </a:lnSpc>
              <a:spcBef>
                <a:spcPts val="0"/>
              </a:spcBef>
            </a:pPr>
            <a:r>
              <a:rPr lang="de-DE" sz="1600" b="1">
                <a:latin typeface="Apis For Office"/>
                <a:ea typeface="+mn-lt"/>
                <a:cs typeface="+mn-lt"/>
              </a:rPr>
              <a:t>Wichtigster sekundärer Endpunkt</a:t>
            </a:r>
            <a:r>
              <a:rPr lang="de-DE" sz="1600">
                <a:latin typeface="Apis For Office"/>
                <a:ea typeface="+mn-lt"/>
                <a:cs typeface="+mn-lt"/>
              </a:rPr>
              <a:t>: </a:t>
            </a:r>
          </a:p>
          <a:p>
            <a:pPr marL="539750" lvl="1" indent="-269875">
              <a:lnSpc>
                <a:spcPct val="120000"/>
              </a:lnSpc>
              <a:spcBef>
                <a:spcPts val="0"/>
              </a:spcBef>
            </a:pPr>
            <a:r>
              <a:rPr lang="de-DE" sz="1600">
                <a:ea typeface="+mn-lt"/>
                <a:cs typeface="+mn-lt"/>
              </a:rPr>
              <a:t>Partielle Normalisierung von ALP auf &lt;1,5 x ULN </a:t>
            </a:r>
            <a:r>
              <a:rPr lang="de-DE" sz="1600" u="sng">
                <a:ea typeface="+mn-lt"/>
                <a:cs typeface="+mn-lt"/>
              </a:rPr>
              <a:t>und </a:t>
            </a:r>
            <a:r>
              <a:rPr lang="de-DE" sz="1600">
                <a:ea typeface="+mn-lt"/>
                <a:cs typeface="+mn-lt"/>
              </a:rPr>
              <a:t>keine Verschlechterung des Krankheitsstadiums nach modifiziertem </a:t>
            </a:r>
            <a:r>
              <a:rPr lang="de-DE" sz="1600" err="1">
                <a:ea typeface="+mn-lt"/>
                <a:cs typeface="+mn-lt"/>
              </a:rPr>
              <a:t>Nakuma-Staging</a:t>
            </a:r>
            <a:r>
              <a:rPr lang="de-DE" sz="1600">
                <a:ea typeface="+mn-lt"/>
                <a:cs typeface="+mn-lt"/>
              </a:rPr>
              <a:t>** in Woche 96 im Vergleich zum Ausgangswert in der vollständigen Analysegruppe (FAS)*                                         	</a:t>
            </a:r>
            <a:r>
              <a:rPr lang="de-DE" sz="1400">
                <a:ea typeface="+mn-lt"/>
                <a:cs typeface="+mn-lt"/>
              </a:rPr>
              <a:t>**Modifiziertes</a:t>
            </a:r>
            <a:r>
              <a:rPr lang="de-DE" sz="1400">
                <a:latin typeface="Apis For Office"/>
                <a:ea typeface="+mn-lt"/>
                <a:cs typeface="+mn-lt"/>
              </a:rPr>
              <a:t> </a:t>
            </a:r>
            <a:r>
              <a:rPr lang="de-DE" sz="1400" b="1" err="1">
                <a:latin typeface="Apis For Office"/>
                <a:ea typeface="+mn-lt"/>
                <a:cs typeface="+mn-lt"/>
              </a:rPr>
              <a:t>Nakanuma</a:t>
            </a:r>
            <a:r>
              <a:rPr lang="de-DE" sz="1400" err="1">
                <a:latin typeface="Apis For Office"/>
                <a:ea typeface="+mn-lt"/>
                <a:cs typeface="+mn-lt"/>
              </a:rPr>
              <a:t>-Staging</a:t>
            </a:r>
            <a:r>
              <a:rPr lang="de-DE" sz="1400">
                <a:latin typeface="Apis For Office"/>
                <a:ea typeface="+mn-lt"/>
                <a:cs typeface="+mn-lt"/>
              </a:rPr>
              <a:t>: Ersetzen der </a:t>
            </a:r>
            <a:r>
              <a:rPr lang="de-DE" sz="1400" err="1">
                <a:latin typeface="Apis For Office"/>
                <a:ea typeface="+mn-lt"/>
                <a:cs typeface="+mn-lt"/>
              </a:rPr>
              <a:t>Orcein</a:t>
            </a:r>
            <a:r>
              <a:rPr lang="de-DE" sz="1400">
                <a:latin typeface="Apis For Office"/>
                <a:ea typeface="+mn-lt"/>
                <a:cs typeface="+mn-lt"/>
              </a:rPr>
              <a:t>-Färbung durch immunhistochemische Färbung von </a:t>
            </a:r>
            <a:br>
              <a:rPr lang="de-DE" sz="1400">
                <a:latin typeface="Apis For Office"/>
                <a:ea typeface="+mn-lt"/>
                <a:cs typeface="+mn-lt"/>
              </a:rPr>
            </a:br>
            <a:r>
              <a:rPr lang="de-DE" sz="1400">
                <a:latin typeface="Apis For Office"/>
                <a:ea typeface="+mn-lt"/>
                <a:cs typeface="+mn-lt"/>
              </a:rPr>
              <a:t>	</a:t>
            </a:r>
            <a:r>
              <a:rPr lang="de-DE" sz="1400" err="1">
                <a:latin typeface="Apis For Office"/>
                <a:ea typeface="+mn-lt"/>
                <a:cs typeface="+mn-lt"/>
              </a:rPr>
              <a:t>Zytokeratin</a:t>
            </a:r>
            <a:r>
              <a:rPr lang="de-DE" sz="1400">
                <a:latin typeface="Apis For Office"/>
                <a:ea typeface="+mn-lt"/>
                <a:cs typeface="+mn-lt"/>
              </a:rPr>
              <a:t> 7 (CK7) zur Bewertung des Cholestase-Wertes</a:t>
            </a:r>
            <a:endParaRPr lang="de-DE" sz="1600"/>
          </a:p>
          <a:p>
            <a:pPr marL="269875" indent="-269875">
              <a:lnSpc>
                <a:spcPct val="120000"/>
              </a:lnSpc>
              <a:spcBef>
                <a:spcPts val="0"/>
              </a:spcBef>
              <a:buFont typeface="Arial"/>
              <a:buChar char="•"/>
            </a:pPr>
            <a:r>
              <a:rPr lang="de-DE" sz="1600" b="1">
                <a:ea typeface="+mn-lt"/>
                <a:cs typeface="+mn-lt"/>
              </a:rPr>
              <a:t>Weitere sekundäre Endpunkte</a:t>
            </a:r>
            <a:r>
              <a:rPr lang="de-DE" sz="1600">
                <a:ea typeface="+mn-lt"/>
                <a:cs typeface="+mn-lt"/>
              </a:rPr>
              <a:t> waren Messungen der Lebersteifigkeit (</a:t>
            </a:r>
            <a:r>
              <a:rPr lang="de-DE" sz="1600" err="1">
                <a:ea typeface="+mn-lt"/>
                <a:cs typeface="+mn-lt"/>
              </a:rPr>
              <a:t>FibroScan</a:t>
            </a:r>
            <a:r>
              <a:rPr lang="de-DE" sz="1600" baseline="30000">
                <a:ea typeface="+mn-lt"/>
                <a:cs typeface="+mn-lt"/>
              </a:rPr>
              <a:t>®</a:t>
            </a:r>
            <a:r>
              <a:rPr lang="de-DE" sz="1600">
                <a:ea typeface="+mn-lt"/>
                <a:cs typeface="+mn-lt"/>
              </a:rPr>
              <a:t>), ELF-Wert, Amsterdam-Oxford-Wert, Pruritus VAS, Fatigue PRO, </a:t>
            </a:r>
            <a:r>
              <a:rPr lang="de-DE" sz="1600" err="1">
                <a:ea typeface="+mn-lt"/>
                <a:cs typeface="+mn-lt"/>
              </a:rPr>
              <a:t>QoL</a:t>
            </a:r>
            <a:r>
              <a:rPr lang="de-DE" sz="1600">
                <a:ea typeface="+mn-lt"/>
                <a:cs typeface="+mn-lt"/>
              </a:rPr>
              <a:t>-Fragebögen (CLDQ, CLDQ-PSC) und weitere</a:t>
            </a:r>
            <a:endParaRPr lang="en-US" sz="1600">
              <a:solidFill>
                <a:srgbClr val="000000"/>
              </a:solidFill>
              <a:latin typeface="Apis For Office" panose="020B0504010101010104"/>
              <a:cs typeface="Apis For Office" panose="020B0504010101010104" pitchFamily="34" charset="0"/>
            </a:endParaRPr>
          </a:p>
          <a:p>
            <a:pPr marL="269875" indent="-269875">
              <a:lnSpc>
                <a:spcPct val="120000"/>
              </a:lnSpc>
              <a:spcBef>
                <a:spcPts val="0"/>
              </a:spcBef>
              <a:buFont typeface="Arial"/>
              <a:buChar char="•"/>
            </a:pPr>
            <a:r>
              <a:rPr lang="de-DE" sz="1600">
                <a:ea typeface="+mn-lt"/>
                <a:cs typeface="+mn-lt"/>
              </a:rPr>
              <a:t>Die </a:t>
            </a:r>
            <a:r>
              <a:rPr lang="de-DE" sz="1600" b="1">
                <a:ea typeface="+mn-lt"/>
                <a:cs typeface="+mn-lt"/>
              </a:rPr>
              <a:t>Sicherheitsanalyse</a:t>
            </a:r>
            <a:r>
              <a:rPr lang="de-DE" sz="1600">
                <a:ea typeface="+mn-lt"/>
                <a:cs typeface="+mn-lt"/>
              </a:rPr>
              <a:t> umfasste unerwünschte Ereignisse, klinische Labortests und die Bewertung der Vitalparameter</a:t>
            </a:r>
            <a:endParaRPr lang="de-DE" sz="1800">
              <a:cs typeface="Apis For Office" panose="020B0504010101010104" pitchFamily="34" charset="0"/>
            </a:endParaRPr>
          </a:p>
        </p:txBody>
      </p:sp>
    </p:spTree>
    <p:custDataLst>
      <p:tags r:id="rId1"/>
    </p:custDataLst>
    <p:extLst>
      <p:ext uri="{BB962C8B-B14F-4D97-AF65-F5344CB8AC3E}">
        <p14:creationId xmlns:p14="http://schemas.microsoft.com/office/powerpoint/2010/main" val="36970992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022D-49F4-09D9-9912-BF7CC85499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86033A-5896-BBE9-6331-EF531350E497}"/>
              </a:ext>
            </a:extLst>
          </p:cNvPr>
          <p:cNvSpPr>
            <a:spLocks noGrp="1"/>
          </p:cNvSpPr>
          <p:nvPr>
            <p:ph type="title"/>
          </p:nvPr>
        </p:nvSpPr>
        <p:spPr>
          <a:xfrm>
            <a:off x="648000" y="648000"/>
            <a:ext cx="10896000" cy="1296000"/>
          </a:xfrm>
        </p:spPr>
        <p:txBody>
          <a:bodyPr/>
          <a:lstStyle/>
          <a:p>
            <a:r>
              <a:rPr lang="de-DE"/>
              <a:t>Zulassungskriterien und Daten zu Studienbeginn</a:t>
            </a:r>
            <a:endParaRPr lang="en-US"/>
          </a:p>
        </p:txBody>
      </p:sp>
      <p:sp>
        <p:nvSpPr>
          <p:cNvPr id="9" name="Inhaltsplatzhalter 8">
            <a:extLst>
              <a:ext uri="{FF2B5EF4-FFF2-40B4-BE49-F238E27FC236}">
                <a16:creationId xmlns:a16="http://schemas.microsoft.com/office/drawing/2014/main" id="{D7E200A0-3C18-4F80-4001-02F8BF258187}"/>
              </a:ext>
            </a:extLst>
          </p:cNvPr>
          <p:cNvSpPr>
            <a:spLocks noGrp="1"/>
          </p:cNvSpPr>
          <p:nvPr>
            <p:ph idx="1"/>
          </p:nvPr>
        </p:nvSpPr>
        <p:spPr>
          <a:xfrm>
            <a:off x="648000" y="1947220"/>
            <a:ext cx="10896000" cy="4269600"/>
          </a:xfrm>
        </p:spPr>
        <p:txBody>
          <a:bodyPr vert="horz" lIns="0" tIns="0" rIns="0" bIns="0" rtlCol="0" anchor="t">
            <a:noAutofit/>
          </a:bodyPr>
          <a:lstStyle/>
          <a:p>
            <a:endParaRPr lang="de-DE"/>
          </a:p>
          <a:p>
            <a:endParaRPr lang="de-DE"/>
          </a:p>
          <a:p>
            <a:pPr lvl="1"/>
            <a:endParaRPr lang="de-DE"/>
          </a:p>
          <a:p>
            <a:pPr lvl="2"/>
            <a:endParaRPr lang="de-DE"/>
          </a:p>
          <a:p>
            <a:endParaRPr lang="de-DE"/>
          </a:p>
          <a:p>
            <a:endParaRPr lang="de-DE"/>
          </a:p>
        </p:txBody>
      </p:sp>
      <p:sp>
        <p:nvSpPr>
          <p:cNvPr id="3" name="Textplatzhalter 2">
            <a:extLst>
              <a:ext uri="{FF2B5EF4-FFF2-40B4-BE49-F238E27FC236}">
                <a16:creationId xmlns:a16="http://schemas.microsoft.com/office/drawing/2014/main" id="{A234F1E8-ACA9-C287-91CD-B5450CD6DCC4}"/>
              </a:ext>
            </a:extLst>
          </p:cNvPr>
          <p:cNvSpPr>
            <a:spLocks noGrp="1"/>
          </p:cNvSpPr>
          <p:nvPr>
            <p:ph type="body" sz="quarter" idx="15"/>
          </p:nvPr>
        </p:nvSpPr>
        <p:spPr>
          <a:xfrm>
            <a:off x="647699" y="6055810"/>
            <a:ext cx="6962775" cy="689478"/>
          </a:xfrm>
        </p:spPr>
        <p:txBody>
          <a:bodyPr/>
          <a:lstStyle/>
          <a:p>
            <a:r>
              <a:rPr lang="de-DE"/>
              <a:t>ALP, alkalische Phosphatase; ALT, Alanin-Aminotransferase; AST, Aspartat-Aminotransferase; ELF, </a:t>
            </a:r>
            <a:r>
              <a:rPr lang="de-DE" err="1"/>
              <a:t>enhanced</a:t>
            </a:r>
            <a:r>
              <a:rPr lang="de-DE"/>
              <a:t> </a:t>
            </a:r>
            <a:r>
              <a:rPr lang="de-DE" err="1"/>
              <a:t>liver</a:t>
            </a:r>
            <a:r>
              <a:rPr lang="de-DE"/>
              <a:t> </a:t>
            </a:r>
            <a:r>
              <a:rPr lang="de-DE" err="1"/>
              <a:t>fibrosis</a:t>
            </a:r>
            <a:r>
              <a:rPr lang="de-DE"/>
              <a:t>, erweiterte Leberfibrose; GGT, Gamma-Glutamyltransferase; IBD, </a:t>
            </a:r>
            <a:r>
              <a:rPr lang="de-DE" err="1"/>
              <a:t>inflammatory</a:t>
            </a:r>
            <a:r>
              <a:rPr lang="de-DE"/>
              <a:t> </a:t>
            </a:r>
            <a:r>
              <a:rPr lang="de-DE" err="1"/>
              <a:t>bowel</a:t>
            </a:r>
            <a:r>
              <a:rPr lang="de-DE"/>
              <a:t> </a:t>
            </a:r>
            <a:r>
              <a:rPr lang="de-DE" err="1"/>
              <a:t>disease</a:t>
            </a:r>
            <a:r>
              <a:rPr lang="de-DE"/>
              <a:t>, chronisch entzündliche Darmerkrankung; NCA, </a:t>
            </a:r>
            <a:r>
              <a:rPr lang="de-DE" err="1"/>
              <a:t>norucholic</a:t>
            </a:r>
            <a:r>
              <a:rPr lang="de-DE"/>
              <a:t> </a:t>
            </a:r>
            <a:r>
              <a:rPr lang="de-DE" err="1"/>
              <a:t>acid</a:t>
            </a:r>
            <a:r>
              <a:rPr lang="de-DE"/>
              <a:t>, </a:t>
            </a:r>
            <a:r>
              <a:rPr lang="de-DE" err="1"/>
              <a:t>Norucholsäure</a:t>
            </a:r>
            <a:r>
              <a:rPr lang="de-DE"/>
              <a:t>; PSC, primär sklerosierende Cholangitis; UDCA, </a:t>
            </a:r>
            <a:r>
              <a:rPr lang="de-DE" err="1"/>
              <a:t>ursodeoxycholic</a:t>
            </a:r>
            <a:r>
              <a:rPr lang="de-DE"/>
              <a:t> </a:t>
            </a:r>
            <a:r>
              <a:rPr lang="de-DE" err="1"/>
              <a:t>acid</a:t>
            </a:r>
            <a:r>
              <a:rPr lang="de-DE"/>
              <a:t>, Ursodeoxycholsäure; ULN, </a:t>
            </a:r>
            <a:r>
              <a:rPr lang="de-DE" err="1"/>
              <a:t>upper</a:t>
            </a:r>
            <a:r>
              <a:rPr lang="de-DE"/>
              <a:t> </a:t>
            </a:r>
            <a:r>
              <a:rPr lang="de-DE" err="1"/>
              <a:t>limit</a:t>
            </a:r>
            <a:r>
              <a:rPr lang="de-DE"/>
              <a:t> </a:t>
            </a:r>
            <a:r>
              <a:rPr lang="de-DE" err="1"/>
              <a:t>of</a:t>
            </a:r>
            <a:r>
              <a:rPr lang="de-DE"/>
              <a:t> normal, obere Grenze der Norm; VCTE, Vibration </a:t>
            </a:r>
            <a:r>
              <a:rPr lang="de-DE" err="1"/>
              <a:t>controlled</a:t>
            </a:r>
            <a:r>
              <a:rPr lang="de-DE"/>
              <a:t> transient </a:t>
            </a:r>
            <a:r>
              <a:rPr lang="de-DE" err="1"/>
              <a:t>elastography</a:t>
            </a:r>
            <a:r>
              <a:rPr lang="de-DE"/>
              <a:t>, vibrationsgesteuerte transiente </a:t>
            </a:r>
            <a:r>
              <a:rPr lang="de-DE" err="1"/>
              <a:t>Elastographie</a:t>
            </a:r>
            <a:r>
              <a:rPr lang="de-DE"/>
              <a:t>. </a:t>
            </a:r>
          </a:p>
        </p:txBody>
      </p:sp>
      <p:sp>
        <p:nvSpPr>
          <p:cNvPr id="7" name="Textplatzhalter 6">
            <a:extLst>
              <a:ext uri="{FF2B5EF4-FFF2-40B4-BE49-F238E27FC236}">
                <a16:creationId xmlns:a16="http://schemas.microsoft.com/office/drawing/2014/main" id="{6AC3BA84-71E8-57DB-AB7D-2234A118D573}"/>
              </a:ext>
            </a:extLst>
          </p:cNvPr>
          <p:cNvSpPr>
            <a:spLocks noGrp="1"/>
          </p:cNvSpPr>
          <p:nvPr>
            <p:ph type="body" sz="quarter" idx="17"/>
          </p:nvPr>
        </p:nvSpPr>
        <p:spPr>
          <a:xfrm>
            <a:off x="6207071" y="6421288"/>
            <a:ext cx="5337228" cy="324000"/>
          </a:xfrm>
        </p:spPr>
        <p:txBody>
          <a:bodyPr/>
          <a:lstStyle/>
          <a:p>
            <a:r>
              <a:rPr lang="de-DE"/>
              <a:t>Trauner M. et al. </a:t>
            </a:r>
            <a:r>
              <a:rPr lang="en-US"/>
              <a:t>J Hepatol. 2025;82</a:t>
            </a:r>
            <a:r>
              <a:rPr lang="de-DE"/>
              <a:t>(Suppl.1):LBO-001.</a:t>
            </a:r>
          </a:p>
        </p:txBody>
      </p:sp>
      <p:graphicFrame>
        <p:nvGraphicFramePr>
          <p:cNvPr id="5" name="Inhaltsplatzhalter 8">
            <a:extLst>
              <a:ext uri="{FF2B5EF4-FFF2-40B4-BE49-F238E27FC236}">
                <a16:creationId xmlns:a16="http://schemas.microsoft.com/office/drawing/2014/main" id="{F16D744C-F045-9706-D41E-7A7551FD1273}"/>
              </a:ext>
            </a:extLst>
          </p:cNvPr>
          <p:cNvGraphicFramePr>
            <a:graphicFrameLocks/>
          </p:cNvGraphicFramePr>
          <p:nvPr>
            <p:extLst>
              <p:ext uri="{D42A27DB-BD31-4B8C-83A1-F6EECF244321}">
                <p14:modId xmlns:p14="http://schemas.microsoft.com/office/powerpoint/2010/main" val="1279956294"/>
              </p:ext>
            </p:extLst>
          </p:nvPr>
        </p:nvGraphicFramePr>
        <p:xfrm>
          <a:off x="647700" y="2148471"/>
          <a:ext cx="5058156" cy="3772191"/>
        </p:xfrm>
        <a:graphic>
          <a:graphicData uri="http://schemas.openxmlformats.org/drawingml/2006/table">
            <a:tbl>
              <a:tblPr firstRow="1" bandRow="1">
                <a:tableStyleId>{5C22544A-7EE6-4342-B048-85BDC9FD1C3A}</a:tableStyleId>
              </a:tblPr>
              <a:tblGrid>
                <a:gridCol w="2176544">
                  <a:extLst>
                    <a:ext uri="{9D8B030D-6E8A-4147-A177-3AD203B41FA5}">
                      <a16:colId xmlns:a16="http://schemas.microsoft.com/office/drawing/2014/main" val="1632042110"/>
                    </a:ext>
                  </a:extLst>
                </a:gridCol>
                <a:gridCol w="2881612">
                  <a:extLst>
                    <a:ext uri="{9D8B030D-6E8A-4147-A177-3AD203B41FA5}">
                      <a16:colId xmlns:a16="http://schemas.microsoft.com/office/drawing/2014/main" val="1504957895"/>
                    </a:ext>
                  </a:extLst>
                </a:gridCol>
              </a:tblGrid>
              <a:tr h="242171">
                <a:tc>
                  <a:txBody>
                    <a:bodyPr/>
                    <a:lstStyle/>
                    <a:p>
                      <a:r>
                        <a:rPr lang="de-DE" sz="1000"/>
                        <a:t>Haupteinschlusskriterien </a:t>
                      </a:r>
                    </a:p>
                  </a:txBody>
                  <a:tcPr anchor="ctr"/>
                </a:tc>
                <a:tc>
                  <a:txBody>
                    <a:bodyPr/>
                    <a:lstStyle/>
                    <a:p>
                      <a:pPr algn="l"/>
                      <a:r>
                        <a:rPr lang="de-DE" sz="1000"/>
                        <a:t>Hauptausschlusskriterien </a:t>
                      </a:r>
                    </a:p>
                  </a:txBody>
                  <a:tcPr anchor="ctr"/>
                </a:tc>
                <a:extLst>
                  <a:ext uri="{0D108BD9-81ED-4DB2-BD59-A6C34878D82A}">
                    <a16:rowId xmlns:a16="http://schemas.microsoft.com/office/drawing/2014/main" val="2551272998"/>
                  </a:ext>
                </a:extLst>
              </a:tr>
              <a:tr h="372060">
                <a:tc>
                  <a:txBody>
                    <a:bodyPr/>
                    <a:lstStyle/>
                    <a:p>
                      <a:pPr lvl="0">
                        <a:buNone/>
                      </a:pPr>
                      <a:r>
                        <a:rPr lang="de-DE" sz="1000" b="0" i="0" u="none" strike="noStrike" noProof="0">
                          <a:latin typeface="Apis For Office"/>
                        </a:rPr>
                        <a:t>18-75 Jahre alte Männer und Frauen </a:t>
                      </a:r>
                      <a:endParaRPr lang="de-DE" sz="1000"/>
                    </a:p>
                  </a:txBody>
                  <a:tcPr anchor="ctr"/>
                </a:tc>
                <a:tc>
                  <a:txBody>
                    <a:bodyPr/>
                    <a:lstStyle/>
                    <a:p>
                      <a:pPr lvl="0" algn="l">
                        <a:buNone/>
                      </a:pPr>
                      <a:r>
                        <a:rPr lang="de-DE" sz="1000" b="0" i="0" u="none" strike="noStrike" noProof="0">
                          <a:latin typeface="Apis For Office"/>
                        </a:rPr>
                        <a:t>andere begleitende Lebererkrankungen</a:t>
                      </a:r>
                      <a:endParaRPr lang="en-US" sz="1000"/>
                    </a:p>
                  </a:txBody>
                  <a:tcPr anchor="ctr"/>
                </a:tc>
                <a:extLst>
                  <a:ext uri="{0D108BD9-81ED-4DB2-BD59-A6C34878D82A}">
                    <a16:rowId xmlns:a16="http://schemas.microsoft.com/office/drawing/2014/main" val="882861504"/>
                  </a:ext>
                </a:extLst>
              </a:tr>
              <a:tr h="544884">
                <a:tc>
                  <a:txBody>
                    <a:bodyPr/>
                    <a:lstStyle/>
                    <a:p>
                      <a:pPr lvl="0">
                        <a:buNone/>
                      </a:pPr>
                      <a:r>
                        <a:rPr lang="de-DE" sz="1000" b="0" i="0" u="none" strike="noStrike" noProof="0">
                          <a:latin typeface="Apis For Office"/>
                        </a:rPr>
                        <a:t>nachgewiesene großlumige PSC und durch Cholangiographie gesicherte Diagnose</a:t>
                      </a:r>
                      <a:endParaRPr lang="en-US" sz="1000"/>
                    </a:p>
                  </a:txBody>
                  <a:tcPr anchor="ctr"/>
                </a:tc>
                <a:tc>
                  <a:txBody>
                    <a:bodyPr/>
                    <a:lstStyle/>
                    <a:p>
                      <a:pPr lvl="0" algn="l">
                        <a:buNone/>
                      </a:pPr>
                      <a:r>
                        <a:rPr lang="de-DE" sz="1000" b="0" i="0" u="none" strike="noStrike" noProof="0">
                          <a:latin typeface="Apis For Office"/>
                        </a:rPr>
                        <a:t>Behandlung mit Steroiden, Immunsuppressiva oder Biologika </a:t>
                      </a:r>
                      <a:endParaRPr lang="en-US" sz="1000"/>
                    </a:p>
                  </a:txBody>
                  <a:tcPr anchor="ctr"/>
                </a:tc>
                <a:extLst>
                  <a:ext uri="{0D108BD9-81ED-4DB2-BD59-A6C34878D82A}">
                    <a16:rowId xmlns:a16="http://schemas.microsoft.com/office/drawing/2014/main" val="3411856361"/>
                  </a:ext>
                </a:extLst>
              </a:tr>
              <a:tr h="515161">
                <a:tc>
                  <a:txBody>
                    <a:bodyPr/>
                    <a:lstStyle/>
                    <a:p>
                      <a:pPr lvl="0">
                        <a:buNone/>
                      </a:pPr>
                      <a:r>
                        <a:rPr lang="de-DE" sz="1000" b="0" i="0" u="none" strike="noStrike" noProof="0">
                          <a:latin typeface="Apis For Office"/>
                        </a:rPr>
                        <a:t>Leberbiopsie innerhalb von 2 Monaten vor der Baseline </a:t>
                      </a:r>
                      <a:endParaRPr lang="en-US" sz="1000"/>
                    </a:p>
                  </a:txBody>
                  <a:tcPr anchor="ctr"/>
                </a:tc>
                <a:tc>
                  <a:txBody>
                    <a:bodyPr/>
                    <a:lstStyle/>
                    <a:p>
                      <a:pPr lvl="0" algn="l">
                        <a:lnSpc>
                          <a:spcPct val="100000"/>
                        </a:lnSpc>
                        <a:spcBef>
                          <a:spcPts val="0"/>
                        </a:spcBef>
                        <a:spcAft>
                          <a:spcPts val="0"/>
                        </a:spcAft>
                        <a:buNone/>
                      </a:pPr>
                      <a:r>
                        <a:rPr lang="de-DE" sz="1000" b="0" i="0" u="none" strike="noStrike" noProof="0">
                          <a:latin typeface="Apis For Office"/>
                        </a:rPr>
                        <a:t>sekundäre Ursachen der sklerosierenden Cholangitis </a:t>
                      </a:r>
                      <a:endParaRPr lang="en-US" sz="1000"/>
                    </a:p>
                  </a:txBody>
                  <a:tcPr anchor="ctr"/>
                </a:tc>
                <a:extLst>
                  <a:ext uri="{0D108BD9-81ED-4DB2-BD59-A6C34878D82A}">
                    <a16:rowId xmlns:a16="http://schemas.microsoft.com/office/drawing/2014/main" val="2421629752"/>
                  </a:ext>
                </a:extLst>
              </a:tr>
              <a:tr h="544884">
                <a:tc>
                  <a:txBody>
                    <a:bodyPr/>
                    <a:lstStyle/>
                    <a:p>
                      <a:pPr lvl="0">
                        <a:buNone/>
                      </a:pPr>
                      <a:r>
                        <a:rPr lang="de-DE" sz="1000" b="0" i="0" u="none" strike="noStrike" baseline="0" noProof="0">
                          <a:latin typeface="Apis For Office"/>
                        </a:rPr>
                        <a:t>keine UDCA oder stabile UDCA-Dosis seit mindestens 3 Monaten und bis zu 20 mg/kg/d</a:t>
                      </a:r>
                      <a:endParaRPr lang="en-US" sz="1000"/>
                    </a:p>
                  </a:txBody>
                  <a:tcPr anchor="ctr"/>
                </a:tc>
                <a:tc>
                  <a:txBody>
                    <a:bodyPr/>
                    <a:lstStyle/>
                    <a:p>
                      <a:pPr lvl="0" algn="l">
                        <a:lnSpc>
                          <a:spcPct val="100000"/>
                        </a:lnSpc>
                        <a:spcBef>
                          <a:spcPts val="0"/>
                        </a:spcBef>
                        <a:spcAft>
                          <a:spcPts val="0"/>
                        </a:spcAft>
                        <a:buNone/>
                      </a:pPr>
                      <a:r>
                        <a:rPr lang="de-DE" sz="1000" b="0" i="0" u="none" strike="noStrike" noProof="0">
                          <a:latin typeface="Apis For Office"/>
                        </a:rPr>
                        <a:t>Small-Duct-Cholangitis bei Fehlen einer Erkrankung der Large-Duct-Cholangitis</a:t>
                      </a:r>
                    </a:p>
                  </a:txBody>
                  <a:tcPr anchor="ctr"/>
                </a:tc>
                <a:extLst>
                  <a:ext uri="{0D108BD9-81ED-4DB2-BD59-A6C34878D82A}">
                    <a16:rowId xmlns:a16="http://schemas.microsoft.com/office/drawing/2014/main" val="3162723288"/>
                  </a:ext>
                </a:extLst>
              </a:tr>
              <a:tr h="393527">
                <a:tc>
                  <a:txBody>
                    <a:bodyPr/>
                    <a:lstStyle/>
                    <a:p>
                      <a:r>
                        <a:rPr lang="de-DE" sz="1000"/>
                        <a:t>ALP &gt;1,5 x ULN</a:t>
                      </a:r>
                    </a:p>
                  </a:txBody>
                  <a:tcPr anchor="ctr"/>
                </a:tc>
                <a:tc>
                  <a:txBody>
                    <a:bodyPr/>
                    <a:lstStyle/>
                    <a:p>
                      <a:pPr lvl="0" algn="l">
                        <a:buNone/>
                      </a:pPr>
                      <a:r>
                        <a:rPr lang="de-DE" sz="1000" b="0" i="0" u="none" strike="noStrike" noProof="0">
                          <a:latin typeface="Apis For Office"/>
                        </a:rPr>
                        <a:t>Leberzirrhose mit einem Child-Pugh-Wert ≥9 Punkte </a:t>
                      </a:r>
                      <a:endParaRPr lang="en-US" sz="1000"/>
                    </a:p>
                  </a:txBody>
                  <a:tcPr anchor="ctr"/>
                </a:tc>
                <a:extLst>
                  <a:ext uri="{0D108BD9-81ED-4DB2-BD59-A6C34878D82A}">
                    <a16:rowId xmlns:a16="http://schemas.microsoft.com/office/drawing/2014/main" val="313366519"/>
                  </a:ext>
                </a:extLst>
              </a:tr>
              <a:tr h="574790">
                <a:tc>
                  <a:txBody>
                    <a:bodyPr/>
                    <a:lstStyle/>
                    <a:p>
                      <a:pPr lvl="0" algn="l">
                        <a:lnSpc>
                          <a:spcPct val="100000"/>
                        </a:lnSpc>
                        <a:spcBef>
                          <a:spcPts val="0"/>
                        </a:spcBef>
                        <a:spcAft>
                          <a:spcPts val="0"/>
                        </a:spcAft>
                        <a:buNone/>
                      </a:pPr>
                      <a:r>
                        <a:rPr lang="de-DE" sz="1000" b="0" i="0" u="none" strike="noStrike" noProof="0">
                          <a:latin typeface="Apis For Office"/>
                        </a:rPr>
                        <a:t>PSC-Patienten mit oder ohne entzündliche Darmerkrankung (IBD)</a:t>
                      </a:r>
                      <a:endParaRPr lang="en-US" sz="1000"/>
                    </a:p>
                  </a:txBody>
                  <a:tcPr anchor="ctr"/>
                </a:tc>
                <a:tc>
                  <a:txBody>
                    <a:bodyPr/>
                    <a:lstStyle/>
                    <a:p>
                      <a:pPr lvl="0" algn="l">
                        <a:buNone/>
                      </a:pPr>
                      <a:r>
                        <a:rPr lang="de-DE" sz="1000" b="0" i="0" u="none" strike="noStrike" noProof="0">
                          <a:latin typeface="Apis For Office"/>
                        </a:rPr>
                        <a:t>Gesamtbilirubin &gt;4,0 mg/dl</a:t>
                      </a:r>
                      <a:endParaRPr lang="en-US" sz="1000"/>
                    </a:p>
                  </a:txBody>
                  <a:tcPr anchor="ctr"/>
                </a:tc>
                <a:extLst>
                  <a:ext uri="{0D108BD9-81ED-4DB2-BD59-A6C34878D82A}">
                    <a16:rowId xmlns:a16="http://schemas.microsoft.com/office/drawing/2014/main" val="989170436"/>
                  </a:ext>
                </a:extLst>
              </a:tr>
              <a:tr h="515161">
                <a:tc>
                  <a:txBody>
                    <a:bodyPr/>
                    <a:lstStyle/>
                    <a:p>
                      <a:pPr lvl="0">
                        <a:buNone/>
                      </a:pPr>
                      <a:endParaRPr lang="de-DE" sz="1000"/>
                    </a:p>
                  </a:txBody>
                  <a:tcPr anchor="ctr"/>
                </a:tc>
                <a:tc>
                  <a:txBody>
                    <a:bodyPr/>
                    <a:lstStyle/>
                    <a:p>
                      <a:pPr lvl="0" algn="l">
                        <a:buNone/>
                      </a:pPr>
                      <a:r>
                        <a:rPr lang="en-US" sz="1000" b="0" i="0" u="none" strike="noStrike" noProof="0">
                          <a:latin typeface="Apis For Office"/>
                        </a:rPr>
                        <a:t>gestörte Nierenfunktion (anhand von Cystatin C geschätzte glomeruläre Filtrationsrate &lt;30 ml/min)</a:t>
                      </a:r>
                      <a:endParaRPr lang="en-US" sz="1000"/>
                    </a:p>
                  </a:txBody>
                  <a:tcPr anchor="ctr"/>
                </a:tc>
                <a:extLst>
                  <a:ext uri="{0D108BD9-81ED-4DB2-BD59-A6C34878D82A}">
                    <a16:rowId xmlns:a16="http://schemas.microsoft.com/office/drawing/2014/main" val="1180286243"/>
                  </a:ext>
                </a:extLst>
              </a:tr>
            </a:tbl>
          </a:graphicData>
        </a:graphic>
      </p:graphicFrame>
      <p:graphicFrame>
        <p:nvGraphicFramePr>
          <p:cNvPr id="6" name="Inhaltsplatzhalter 8">
            <a:extLst>
              <a:ext uri="{FF2B5EF4-FFF2-40B4-BE49-F238E27FC236}">
                <a16:creationId xmlns:a16="http://schemas.microsoft.com/office/drawing/2014/main" id="{715DC676-17DD-388B-CFDC-AF18E761C150}"/>
              </a:ext>
            </a:extLst>
          </p:cNvPr>
          <p:cNvGraphicFramePr>
            <a:graphicFrameLocks/>
          </p:cNvGraphicFramePr>
          <p:nvPr>
            <p:extLst>
              <p:ext uri="{D42A27DB-BD31-4B8C-83A1-F6EECF244321}">
                <p14:modId xmlns:p14="http://schemas.microsoft.com/office/powerpoint/2010/main" val="3811543313"/>
              </p:ext>
            </p:extLst>
          </p:nvPr>
        </p:nvGraphicFramePr>
        <p:xfrm>
          <a:off x="6207220" y="2151926"/>
          <a:ext cx="5573117" cy="3815549"/>
        </p:xfrm>
        <a:graphic>
          <a:graphicData uri="http://schemas.openxmlformats.org/drawingml/2006/table">
            <a:tbl>
              <a:tblPr firstRow="1" bandRow="1">
                <a:tableStyleId>{5C22544A-7EE6-4342-B048-85BDC9FD1C3A}</a:tableStyleId>
              </a:tblPr>
              <a:tblGrid>
                <a:gridCol w="2629226">
                  <a:extLst>
                    <a:ext uri="{9D8B030D-6E8A-4147-A177-3AD203B41FA5}">
                      <a16:colId xmlns:a16="http://schemas.microsoft.com/office/drawing/2014/main" val="1632042110"/>
                    </a:ext>
                  </a:extLst>
                </a:gridCol>
                <a:gridCol w="1550067">
                  <a:extLst>
                    <a:ext uri="{9D8B030D-6E8A-4147-A177-3AD203B41FA5}">
                      <a16:colId xmlns:a16="http://schemas.microsoft.com/office/drawing/2014/main" val="1504957895"/>
                    </a:ext>
                  </a:extLst>
                </a:gridCol>
                <a:gridCol w="1393824">
                  <a:extLst>
                    <a:ext uri="{9D8B030D-6E8A-4147-A177-3AD203B41FA5}">
                      <a16:colId xmlns:a16="http://schemas.microsoft.com/office/drawing/2014/main" val="1453883371"/>
                    </a:ext>
                  </a:extLst>
                </a:gridCol>
              </a:tblGrid>
              <a:tr h="283327">
                <a:tc>
                  <a:txBody>
                    <a:bodyPr/>
                    <a:lstStyle/>
                    <a:p>
                      <a:r>
                        <a:rPr lang="de-DE" sz="1000"/>
                        <a:t>Daten zu Studienbeginn</a:t>
                      </a:r>
                    </a:p>
                  </a:txBody>
                  <a:tcPr anchor="ctr"/>
                </a:tc>
                <a:tc>
                  <a:txBody>
                    <a:bodyPr/>
                    <a:lstStyle/>
                    <a:p>
                      <a:pPr algn="ctr"/>
                      <a:r>
                        <a:rPr lang="de-DE" sz="1000"/>
                        <a:t>NCA 1.500 mg (n=205)</a:t>
                      </a:r>
                    </a:p>
                  </a:txBody>
                  <a:tcPr anchor="ctr"/>
                </a:tc>
                <a:tc>
                  <a:txBody>
                    <a:bodyPr/>
                    <a:lstStyle/>
                    <a:p>
                      <a:pPr algn="ctr"/>
                      <a:r>
                        <a:rPr lang="de-DE" sz="1000"/>
                        <a:t>Placebo (n=96)</a:t>
                      </a:r>
                    </a:p>
                  </a:txBody>
                  <a:tcPr anchor="ctr"/>
                </a:tc>
                <a:extLst>
                  <a:ext uri="{0D108BD9-81ED-4DB2-BD59-A6C34878D82A}">
                    <a16:rowId xmlns:a16="http://schemas.microsoft.com/office/drawing/2014/main" val="2551272998"/>
                  </a:ext>
                </a:extLst>
              </a:tr>
              <a:tr h="283327">
                <a:tc>
                  <a:txBody>
                    <a:bodyPr/>
                    <a:lstStyle/>
                    <a:p>
                      <a:pPr lvl="0">
                        <a:buNone/>
                      </a:pPr>
                      <a:r>
                        <a:rPr lang="de-DE" sz="1000"/>
                        <a:t>Männlich</a:t>
                      </a:r>
                    </a:p>
                  </a:txBody>
                  <a:tcPr anchor="ctr"/>
                </a:tc>
                <a:tc>
                  <a:txBody>
                    <a:bodyPr/>
                    <a:lstStyle/>
                    <a:p>
                      <a:pPr lvl="0" algn="ctr">
                        <a:buNone/>
                      </a:pPr>
                      <a:r>
                        <a:rPr lang="en-US" sz="1000"/>
                        <a:t>151 (73,7)</a:t>
                      </a:r>
                    </a:p>
                  </a:txBody>
                  <a:tcPr anchor="ctr"/>
                </a:tc>
                <a:tc>
                  <a:txBody>
                    <a:bodyPr/>
                    <a:lstStyle/>
                    <a:p>
                      <a:pPr lvl="0" algn="ctr">
                        <a:buNone/>
                      </a:pPr>
                      <a:r>
                        <a:rPr lang="en-US" sz="1000"/>
                        <a:t>64 (66,7)</a:t>
                      </a:r>
                    </a:p>
                  </a:txBody>
                  <a:tcPr anchor="ctr"/>
                </a:tc>
                <a:extLst>
                  <a:ext uri="{0D108BD9-81ED-4DB2-BD59-A6C34878D82A}">
                    <a16:rowId xmlns:a16="http://schemas.microsoft.com/office/drawing/2014/main" val="882861504"/>
                  </a:ext>
                </a:extLst>
              </a:tr>
              <a:tr h="289457">
                <a:tc>
                  <a:txBody>
                    <a:bodyPr/>
                    <a:lstStyle/>
                    <a:p>
                      <a:pPr lvl="0">
                        <a:buNone/>
                      </a:pPr>
                      <a:r>
                        <a:rPr lang="en-US" sz="1000"/>
                        <a:t>Alter [Jahre]</a:t>
                      </a:r>
                    </a:p>
                  </a:txBody>
                  <a:tcPr anchor="ctr"/>
                </a:tc>
                <a:tc>
                  <a:txBody>
                    <a:bodyPr/>
                    <a:lstStyle/>
                    <a:p>
                      <a:pPr lvl="0" algn="ctr">
                        <a:buNone/>
                      </a:pPr>
                      <a:r>
                        <a:rPr lang="en-US" sz="1000"/>
                        <a:t>39 (31; 51)</a:t>
                      </a:r>
                    </a:p>
                  </a:txBody>
                  <a:tcPr anchor="ctr"/>
                </a:tc>
                <a:tc>
                  <a:txBody>
                    <a:bodyPr/>
                    <a:lstStyle/>
                    <a:p>
                      <a:pPr lvl="0" algn="ctr">
                        <a:buNone/>
                      </a:pPr>
                      <a:r>
                        <a:rPr lang="en-US" sz="1000"/>
                        <a:t>39 (31; 48)</a:t>
                      </a:r>
                    </a:p>
                  </a:txBody>
                  <a:tcPr anchor="ctr"/>
                </a:tc>
                <a:extLst>
                  <a:ext uri="{0D108BD9-81ED-4DB2-BD59-A6C34878D82A}">
                    <a16:rowId xmlns:a16="http://schemas.microsoft.com/office/drawing/2014/main" val="3411856361"/>
                  </a:ext>
                </a:extLst>
              </a:tr>
              <a:tr h="283327">
                <a:tc>
                  <a:txBody>
                    <a:bodyPr/>
                    <a:lstStyle/>
                    <a:p>
                      <a:pPr lvl="0">
                        <a:buNone/>
                      </a:pPr>
                      <a:r>
                        <a:rPr lang="en-US" sz="1000"/>
                        <a:t>Zeit seit der PSC-Diagnose [Jahre]</a:t>
                      </a:r>
                    </a:p>
                  </a:txBody>
                  <a:tcPr anchor="ctr"/>
                </a:tc>
                <a:tc>
                  <a:txBody>
                    <a:bodyPr/>
                    <a:lstStyle/>
                    <a:p>
                      <a:pPr lvl="0" algn="ctr">
                        <a:buNone/>
                      </a:pPr>
                      <a:r>
                        <a:rPr lang="de-DE" sz="1000"/>
                        <a:t>5,9 (2,7; 12,2) </a:t>
                      </a:r>
                    </a:p>
                  </a:txBody>
                  <a:tcPr anchor="ctr"/>
                </a:tc>
                <a:tc>
                  <a:txBody>
                    <a:bodyPr/>
                    <a:lstStyle/>
                    <a:p>
                      <a:pPr lvl="0" algn="ctr">
                        <a:buNone/>
                      </a:pPr>
                      <a:r>
                        <a:rPr lang="de-DE" sz="1000"/>
                        <a:t>4,8 (1,9; 9,2)</a:t>
                      </a:r>
                    </a:p>
                  </a:txBody>
                  <a:tcPr anchor="ctr"/>
                </a:tc>
                <a:extLst>
                  <a:ext uri="{0D108BD9-81ED-4DB2-BD59-A6C34878D82A}">
                    <a16:rowId xmlns:a16="http://schemas.microsoft.com/office/drawing/2014/main" val="2421629752"/>
                  </a:ext>
                </a:extLst>
              </a:tr>
              <a:tr h="283327">
                <a:tc>
                  <a:txBody>
                    <a:bodyPr/>
                    <a:lstStyle/>
                    <a:p>
                      <a:pPr lvl="0">
                        <a:buNone/>
                      </a:pPr>
                      <a:r>
                        <a:rPr lang="en-US" sz="1000"/>
                        <a:t>Begleitende Behandlung mit UDCA</a:t>
                      </a:r>
                    </a:p>
                  </a:txBody>
                  <a:tcPr anchor="ctr"/>
                </a:tc>
                <a:tc>
                  <a:txBody>
                    <a:bodyPr/>
                    <a:lstStyle/>
                    <a:p>
                      <a:pPr lvl="0" algn="ctr">
                        <a:lnSpc>
                          <a:spcPct val="100000"/>
                        </a:lnSpc>
                        <a:spcBef>
                          <a:spcPts val="0"/>
                        </a:spcBef>
                        <a:spcAft>
                          <a:spcPts val="0"/>
                        </a:spcAft>
                        <a:buNone/>
                      </a:pPr>
                      <a:r>
                        <a:rPr lang="de-DE" sz="1000" b="0" i="0" u="none" strike="noStrike" noProof="0">
                          <a:latin typeface="Apis For Office"/>
                        </a:rPr>
                        <a:t>158 (77,1)</a:t>
                      </a:r>
                    </a:p>
                  </a:txBody>
                  <a:tcPr anchor="ctr"/>
                </a:tc>
                <a:tc>
                  <a:txBody>
                    <a:bodyPr/>
                    <a:lstStyle/>
                    <a:p>
                      <a:pPr lvl="0" algn="ctr">
                        <a:lnSpc>
                          <a:spcPct val="100000"/>
                        </a:lnSpc>
                        <a:spcBef>
                          <a:spcPts val="0"/>
                        </a:spcBef>
                        <a:spcAft>
                          <a:spcPts val="0"/>
                        </a:spcAft>
                        <a:buNone/>
                      </a:pPr>
                      <a:r>
                        <a:rPr lang="de-DE" sz="1000" b="0" i="0" u="none" strike="noStrike" noProof="0">
                          <a:latin typeface="Apis For Office"/>
                        </a:rPr>
                        <a:t>78 (81,3)</a:t>
                      </a:r>
                    </a:p>
                  </a:txBody>
                  <a:tcPr anchor="ctr"/>
                </a:tc>
                <a:extLst>
                  <a:ext uri="{0D108BD9-81ED-4DB2-BD59-A6C34878D82A}">
                    <a16:rowId xmlns:a16="http://schemas.microsoft.com/office/drawing/2014/main" val="3162723288"/>
                  </a:ext>
                </a:extLst>
              </a:tr>
              <a:tr h="283327">
                <a:tc>
                  <a:txBody>
                    <a:bodyPr/>
                    <a:lstStyle/>
                    <a:p>
                      <a:r>
                        <a:rPr lang="de-DE" sz="1000"/>
                        <a:t>Chronisch entzündliche Darmerkrankung</a:t>
                      </a:r>
                    </a:p>
                  </a:txBody>
                  <a:tcPr anchor="ctr"/>
                </a:tc>
                <a:tc>
                  <a:txBody>
                    <a:bodyPr/>
                    <a:lstStyle/>
                    <a:p>
                      <a:pPr lvl="0" algn="ctr">
                        <a:buNone/>
                      </a:pPr>
                      <a:r>
                        <a:rPr lang="en-US" sz="1000"/>
                        <a:t>137 (66,8)</a:t>
                      </a:r>
                    </a:p>
                  </a:txBody>
                  <a:tcPr anchor="ctr"/>
                </a:tc>
                <a:tc>
                  <a:txBody>
                    <a:bodyPr/>
                    <a:lstStyle/>
                    <a:p>
                      <a:pPr lvl="0" algn="ctr">
                        <a:buNone/>
                      </a:pPr>
                      <a:r>
                        <a:rPr lang="en-US" sz="1000"/>
                        <a:t>56 (58,3)</a:t>
                      </a:r>
                    </a:p>
                  </a:txBody>
                  <a:tcPr anchor="ctr"/>
                </a:tc>
                <a:extLst>
                  <a:ext uri="{0D108BD9-81ED-4DB2-BD59-A6C34878D82A}">
                    <a16:rowId xmlns:a16="http://schemas.microsoft.com/office/drawing/2014/main" val="313366519"/>
                  </a:ext>
                </a:extLst>
              </a:tr>
              <a:tr h="296582">
                <a:tc>
                  <a:txBody>
                    <a:bodyPr/>
                    <a:lstStyle/>
                    <a:p>
                      <a:pPr lvl="0">
                        <a:buNone/>
                      </a:pPr>
                      <a:r>
                        <a:rPr lang="de-DE" sz="1000"/>
                        <a:t>ALP [U/l]</a:t>
                      </a:r>
                    </a:p>
                  </a:txBody>
                  <a:tcPr anchor="ctr"/>
                </a:tc>
                <a:tc>
                  <a:txBody>
                    <a:bodyPr/>
                    <a:lstStyle/>
                    <a:p>
                      <a:pPr lvl="0" algn="ctr">
                        <a:buNone/>
                      </a:pPr>
                      <a:r>
                        <a:rPr lang="en-US" sz="1000"/>
                        <a:t>311,0 (238,0; 415,0)</a:t>
                      </a:r>
                    </a:p>
                  </a:txBody>
                  <a:tcPr anchor="ctr"/>
                </a:tc>
                <a:tc>
                  <a:txBody>
                    <a:bodyPr/>
                    <a:lstStyle/>
                    <a:p>
                      <a:pPr lvl="0" algn="ctr">
                        <a:buNone/>
                      </a:pPr>
                      <a:r>
                        <a:rPr lang="en-US" sz="1000"/>
                        <a:t>301,0 (219,0; 431,0)</a:t>
                      </a:r>
                    </a:p>
                  </a:txBody>
                  <a:tcPr anchor="ctr"/>
                </a:tc>
                <a:extLst>
                  <a:ext uri="{0D108BD9-81ED-4DB2-BD59-A6C34878D82A}">
                    <a16:rowId xmlns:a16="http://schemas.microsoft.com/office/drawing/2014/main" val="989170436"/>
                  </a:ext>
                </a:extLst>
              </a:tr>
              <a:tr h="283327">
                <a:tc>
                  <a:txBody>
                    <a:bodyPr/>
                    <a:lstStyle/>
                    <a:p>
                      <a:pPr lvl="0">
                        <a:buNone/>
                      </a:pPr>
                      <a:r>
                        <a:rPr lang="de-DE" sz="1000"/>
                        <a:t>GGT [U/l]</a:t>
                      </a:r>
                    </a:p>
                  </a:txBody>
                  <a:tcPr anchor="ctr"/>
                </a:tc>
                <a:tc>
                  <a:txBody>
                    <a:bodyPr/>
                    <a:lstStyle/>
                    <a:p>
                      <a:pPr lvl="0" algn="ctr">
                        <a:buNone/>
                      </a:pPr>
                      <a:r>
                        <a:rPr lang="en-US" sz="1000"/>
                        <a:t>296,0 (170,0; 515,0)</a:t>
                      </a:r>
                    </a:p>
                  </a:txBody>
                  <a:tcPr anchor="ctr"/>
                </a:tc>
                <a:tc>
                  <a:txBody>
                    <a:bodyPr/>
                    <a:lstStyle/>
                    <a:p>
                      <a:pPr lvl="0" algn="ctr">
                        <a:buNone/>
                      </a:pPr>
                      <a:r>
                        <a:rPr lang="en-US" sz="1000"/>
                        <a:t>242,0 (143,0; 457,0)</a:t>
                      </a:r>
                    </a:p>
                  </a:txBody>
                  <a:tcPr anchor="ctr"/>
                </a:tc>
                <a:extLst>
                  <a:ext uri="{0D108BD9-81ED-4DB2-BD59-A6C34878D82A}">
                    <a16:rowId xmlns:a16="http://schemas.microsoft.com/office/drawing/2014/main" val="1180286243"/>
                  </a:ext>
                </a:extLst>
              </a:tr>
              <a:tr h="283327">
                <a:tc>
                  <a:txBody>
                    <a:bodyPr/>
                    <a:lstStyle/>
                    <a:p>
                      <a:pPr lvl="0">
                        <a:buNone/>
                      </a:pPr>
                      <a:r>
                        <a:rPr lang="de-DE" sz="1000"/>
                        <a:t>ALT [U/l]</a:t>
                      </a:r>
                    </a:p>
                  </a:txBody>
                  <a:tcPr anchor="ctr"/>
                </a:tc>
                <a:tc>
                  <a:txBody>
                    <a:bodyPr/>
                    <a:lstStyle/>
                    <a:p>
                      <a:pPr lvl="0" algn="ctr">
                        <a:buNone/>
                      </a:pPr>
                      <a:r>
                        <a:rPr lang="en-US" sz="1000"/>
                        <a:t>102,0 (64,0; 148,0)</a:t>
                      </a:r>
                    </a:p>
                  </a:txBody>
                  <a:tcPr anchor="ctr"/>
                </a:tc>
                <a:tc>
                  <a:txBody>
                    <a:bodyPr/>
                    <a:lstStyle/>
                    <a:p>
                      <a:pPr lvl="0" algn="ctr">
                        <a:buNone/>
                      </a:pPr>
                      <a:r>
                        <a:rPr lang="en-US" sz="1000"/>
                        <a:t>91,0 (52,0; 126,0)</a:t>
                      </a:r>
                    </a:p>
                  </a:txBody>
                  <a:tcPr anchor="ctr"/>
                </a:tc>
                <a:extLst>
                  <a:ext uri="{0D108BD9-81ED-4DB2-BD59-A6C34878D82A}">
                    <a16:rowId xmlns:a16="http://schemas.microsoft.com/office/drawing/2014/main" val="983710081"/>
                  </a:ext>
                </a:extLst>
              </a:tr>
              <a:tr h="283327">
                <a:tc>
                  <a:txBody>
                    <a:bodyPr/>
                    <a:lstStyle/>
                    <a:p>
                      <a:pPr lvl="0">
                        <a:buNone/>
                      </a:pPr>
                      <a:r>
                        <a:rPr lang="de-DE" sz="1000"/>
                        <a:t>AST [U/l]</a:t>
                      </a:r>
                    </a:p>
                  </a:txBody>
                  <a:tcPr anchor="ctr"/>
                </a:tc>
                <a:tc>
                  <a:txBody>
                    <a:bodyPr/>
                    <a:lstStyle/>
                    <a:p>
                      <a:pPr lvl="0" algn="ctr">
                        <a:buNone/>
                      </a:pPr>
                      <a:r>
                        <a:rPr lang="en-US" sz="1000"/>
                        <a:t>73,0 (52,0; 108,0)</a:t>
                      </a:r>
                    </a:p>
                  </a:txBody>
                  <a:tcPr anchor="ctr"/>
                </a:tc>
                <a:tc>
                  <a:txBody>
                    <a:bodyPr/>
                    <a:lstStyle/>
                    <a:p>
                      <a:pPr lvl="0" algn="ctr">
                        <a:buNone/>
                      </a:pPr>
                      <a:r>
                        <a:rPr lang="en-US" sz="1000"/>
                        <a:t>65,0 (41,0; 90,0)</a:t>
                      </a:r>
                    </a:p>
                  </a:txBody>
                  <a:tcPr anchor="ctr"/>
                </a:tc>
                <a:extLst>
                  <a:ext uri="{0D108BD9-81ED-4DB2-BD59-A6C34878D82A}">
                    <a16:rowId xmlns:a16="http://schemas.microsoft.com/office/drawing/2014/main" val="1824809262"/>
                  </a:ext>
                </a:extLst>
              </a:tr>
              <a:tr h="283327">
                <a:tc>
                  <a:txBody>
                    <a:bodyPr/>
                    <a:lstStyle/>
                    <a:p>
                      <a:pPr lvl="0">
                        <a:buNone/>
                      </a:pPr>
                      <a:r>
                        <a:rPr lang="de-DE" sz="1000"/>
                        <a:t>Bilirubin [mg/dl]</a:t>
                      </a:r>
                    </a:p>
                  </a:txBody>
                  <a:tcPr anchor="ctr"/>
                </a:tc>
                <a:tc>
                  <a:txBody>
                    <a:bodyPr/>
                    <a:lstStyle/>
                    <a:p>
                      <a:pPr lvl="0" algn="ctr">
                        <a:buNone/>
                      </a:pPr>
                      <a:r>
                        <a:rPr lang="en-US" sz="1000"/>
                        <a:t>0,80 (0,55; 1,28)</a:t>
                      </a:r>
                    </a:p>
                  </a:txBody>
                  <a:tcPr anchor="ctr"/>
                </a:tc>
                <a:tc>
                  <a:txBody>
                    <a:bodyPr/>
                    <a:lstStyle/>
                    <a:p>
                      <a:pPr lvl="0" algn="ctr">
                        <a:buNone/>
                      </a:pPr>
                      <a:r>
                        <a:rPr lang="en-US" sz="1000"/>
                        <a:t>0,74 (0,51; 1,12)</a:t>
                      </a:r>
                    </a:p>
                  </a:txBody>
                  <a:tcPr anchor="ctr"/>
                </a:tc>
                <a:extLst>
                  <a:ext uri="{0D108BD9-81ED-4DB2-BD59-A6C34878D82A}">
                    <a16:rowId xmlns:a16="http://schemas.microsoft.com/office/drawing/2014/main" val="1568236384"/>
                  </a:ext>
                </a:extLst>
              </a:tr>
              <a:tr h="283327">
                <a:tc>
                  <a:txBody>
                    <a:bodyPr/>
                    <a:lstStyle/>
                    <a:p>
                      <a:pPr lvl="0">
                        <a:buNone/>
                      </a:pPr>
                      <a:r>
                        <a:rPr lang="de-DE" sz="1000"/>
                        <a:t>Lebersteifigkeitsmessung mit VCTE [kPa]</a:t>
                      </a:r>
                    </a:p>
                  </a:txBody>
                  <a:tcPr anchor="ctr"/>
                </a:tc>
                <a:tc>
                  <a:txBody>
                    <a:bodyPr/>
                    <a:lstStyle/>
                    <a:p>
                      <a:pPr lvl="0" algn="ctr">
                        <a:buNone/>
                      </a:pPr>
                      <a:r>
                        <a:rPr lang="en-US" sz="1000"/>
                        <a:t>10,4 (7,3; 17,5) n=188</a:t>
                      </a:r>
                    </a:p>
                  </a:txBody>
                  <a:tcPr anchor="ctr"/>
                </a:tc>
                <a:tc>
                  <a:txBody>
                    <a:bodyPr/>
                    <a:lstStyle/>
                    <a:p>
                      <a:pPr lvl="0" algn="ctr">
                        <a:buNone/>
                      </a:pPr>
                      <a:r>
                        <a:rPr lang="en-US" sz="1000"/>
                        <a:t>8,5 (6,5; 11,9) n=88</a:t>
                      </a:r>
                    </a:p>
                  </a:txBody>
                  <a:tcPr anchor="ctr"/>
                </a:tc>
                <a:extLst>
                  <a:ext uri="{0D108BD9-81ED-4DB2-BD59-A6C34878D82A}">
                    <a16:rowId xmlns:a16="http://schemas.microsoft.com/office/drawing/2014/main" val="1168130815"/>
                  </a:ext>
                </a:extLst>
              </a:tr>
              <a:tr h="283327">
                <a:tc>
                  <a:txBody>
                    <a:bodyPr/>
                    <a:lstStyle/>
                    <a:p>
                      <a:pPr lvl="0">
                        <a:buNone/>
                      </a:pPr>
                      <a:r>
                        <a:rPr lang="de-DE" sz="1000"/>
                        <a:t>ELF-Wert</a:t>
                      </a:r>
                    </a:p>
                  </a:txBody>
                  <a:tcPr anchor="ctr"/>
                </a:tc>
                <a:tc>
                  <a:txBody>
                    <a:bodyPr/>
                    <a:lstStyle/>
                    <a:p>
                      <a:pPr lvl="0" algn="ctr">
                        <a:buNone/>
                      </a:pPr>
                      <a:r>
                        <a:rPr lang="en-US" sz="1000"/>
                        <a:t>9,9 (9,2; 11,0)</a:t>
                      </a:r>
                    </a:p>
                  </a:txBody>
                  <a:tcPr anchor="ctr"/>
                </a:tc>
                <a:tc>
                  <a:txBody>
                    <a:bodyPr/>
                    <a:lstStyle/>
                    <a:p>
                      <a:pPr lvl="0" algn="ctr">
                        <a:buNone/>
                      </a:pPr>
                      <a:r>
                        <a:rPr lang="en-US" sz="1000"/>
                        <a:t>9,7 (9,1; 10,4)</a:t>
                      </a:r>
                    </a:p>
                  </a:txBody>
                  <a:tcPr anchor="ctr"/>
                </a:tc>
                <a:extLst>
                  <a:ext uri="{0D108BD9-81ED-4DB2-BD59-A6C34878D82A}">
                    <a16:rowId xmlns:a16="http://schemas.microsoft.com/office/drawing/2014/main" val="1761601575"/>
                  </a:ext>
                </a:extLst>
              </a:tr>
            </a:tbl>
          </a:graphicData>
        </a:graphic>
      </p:graphicFrame>
      <p:sp>
        <p:nvSpPr>
          <p:cNvPr id="10" name="Textfeld 9">
            <a:extLst>
              <a:ext uri="{FF2B5EF4-FFF2-40B4-BE49-F238E27FC236}">
                <a16:creationId xmlns:a16="http://schemas.microsoft.com/office/drawing/2014/main" id="{0ED06290-A939-9549-1391-BC75FDE8F202}"/>
              </a:ext>
            </a:extLst>
          </p:cNvPr>
          <p:cNvSpPr txBox="1"/>
          <p:nvPr/>
        </p:nvSpPr>
        <p:spPr>
          <a:xfrm>
            <a:off x="1341463" y="1642485"/>
            <a:ext cx="3670629" cy="338554"/>
          </a:xfrm>
          <a:prstGeom prst="rect">
            <a:avLst/>
          </a:prstGeom>
          <a:noFill/>
        </p:spPr>
        <p:txBody>
          <a:bodyPr wrap="square">
            <a:spAutoFit/>
          </a:bodyPr>
          <a:lstStyle/>
          <a:p>
            <a:pPr algn="ctr"/>
            <a:r>
              <a:rPr lang="de-DE" sz="1600" b="1">
                <a:solidFill>
                  <a:srgbClr val="001965"/>
                </a:solidFill>
              </a:rPr>
              <a:t>Hauptkriterien für die Zulassung</a:t>
            </a:r>
          </a:p>
        </p:txBody>
      </p:sp>
      <p:sp>
        <p:nvSpPr>
          <p:cNvPr id="11" name="Textfeld 10">
            <a:extLst>
              <a:ext uri="{FF2B5EF4-FFF2-40B4-BE49-F238E27FC236}">
                <a16:creationId xmlns:a16="http://schemas.microsoft.com/office/drawing/2014/main" id="{6C317BE6-C6B6-5DA5-C6AC-C6954FC32F9E}"/>
              </a:ext>
            </a:extLst>
          </p:cNvPr>
          <p:cNvSpPr txBox="1"/>
          <p:nvPr/>
        </p:nvSpPr>
        <p:spPr>
          <a:xfrm>
            <a:off x="7406830" y="1642485"/>
            <a:ext cx="2937710" cy="338554"/>
          </a:xfrm>
          <a:prstGeom prst="rect">
            <a:avLst/>
          </a:prstGeom>
          <a:noFill/>
        </p:spPr>
        <p:txBody>
          <a:bodyPr wrap="square">
            <a:spAutoFit/>
          </a:bodyPr>
          <a:lstStyle/>
          <a:p>
            <a:pPr algn="ctr"/>
            <a:r>
              <a:rPr lang="de-DE" sz="1600" b="1">
                <a:solidFill>
                  <a:srgbClr val="001965"/>
                </a:solidFill>
              </a:rPr>
              <a:t>Daten zu Studienbeginn</a:t>
            </a:r>
          </a:p>
        </p:txBody>
      </p:sp>
    </p:spTree>
    <p:custDataLst>
      <p:tags r:id="rId1"/>
    </p:custDataLst>
    <p:extLst>
      <p:ext uri="{BB962C8B-B14F-4D97-AF65-F5344CB8AC3E}">
        <p14:creationId xmlns:p14="http://schemas.microsoft.com/office/powerpoint/2010/main" val="28763786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9FC0-3B7C-0E26-F905-E7568E95697A}"/>
              </a:ext>
            </a:extLst>
          </p:cNvPr>
          <p:cNvSpPr>
            <a:spLocks noGrp="1"/>
          </p:cNvSpPr>
          <p:nvPr>
            <p:ph type="title"/>
          </p:nvPr>
        </p:nvSpPr>
        <p:spPr>
          <a:xfrm>
            <a:off x="648000" y="513525"/>
            <a:ext cx="10896000" cy="1296000"/>
          </a:xfrm>
        </p:spPr>
        <p:txBody>
          <a:bodyPr/>
          <a:lstStyle/>
          <a:p>
            <a:r>
              <a:rPr lang="en-US" dirty="0" err="1"/>
              <a:t>Kombinierter</a:t>
            </a:r>
            <a:r>
              <a:rPr lang="en-US" dirty="0"/>
              <a:t> </a:t>
            </a:r>
            <a:r>
              <a:rPr lang="en-US" dirty="0" err="1"/>
              <a:t>primärer</a:t>
            </a:r>
            <a:r>
              <a:rPr lang="en-US" dirty="0"/>
              <a:t> </a:t>
            </a:r>
            <a:r>
              <a:rPr lang="en-US" dirty="0" err="1"/>
              <a:t>Endpunkt</a:t>
            </a:r>
            <a:endParaRPr lang="en-US" dirty="0"/>
          </a:p>
        </p:txBody>
      </p:sp>
      <p:sp>
        <p:nvSpPr>
          <p:cNvPr id="4" name="Text Placeholder 3">
            <a:extLst>
              <a:ext uri="{FF2B5EF4-FFF2-40B4-BE49-F238E27FC236}">
                <a16:creationId xmlns:a16="http://schemas.microsoft.com/office/drawing/2014/main" id="{C413CAD9-0A94-E8BC-FBE1-6CCF3CE995D8}"/>
              </a:ext>
            </a:extLst>
          </p:cNvPr>
          <p:cNvSpPr>
            <a:spLocks noGrp="1"/>
          </p:cNvSpPr>
          <p:nvPr>
            <p:ph type="body" sz="quarter" idx="15"/>
          </p:nvPr>
        </p:nvSpPr>
        <p:spPr/>
        <p:txBody>
          <a:bodyPr/>
          <a:lstStyle/>
          <a:p>
            <a:r>
              <a:rPr lang="de-DE" sz="900" i="1">
                <a:solidFill>
                  <a:srgbClr val="939AA7"/>
                </a:solidFill>
                <a:latin typeface="Apis For Office"/>
              </a:rPr>
              <a:t>Grafiken von Novo Nordisk nach Daten von Trauner M. et al.</a:t>
            </a:r>
            <a:br>
              <a:rPr lang="de-DE" sz="900">
                <a:solidFill>
                  <a:srgbClr val="939AA7"/>
                </a:solidFill>
                <a:latin typeface="Apis For Office"/>
              </a:rPr>
            </a:br>
            <a:r>
              <a:rPr lang="de-DE"/>
              <a:t>ALP, alkalische Phosphatase; CI, </a:t>
            </a:r>
            <a:r>
              <a:rPr lang="de-DE" err="1"/>
              <a:t>confidence</a:t>
            </a:r>
            <a:r>
              <a:rPr lang="de-DE"/>
              <a:t> </a:t>
            </a:r>
            <a:r>
              <a:rPr lang="de-DE" err="1"/>
              <a:t>interval</a:t>
            </a:r>
            <a:r>
              <a:rPr lang="de-DE"/>
              <a:t>, Konfidenzintervall; OR, </a:t>
            </a:r>
            <a:r>
              <a:rPr lang="de-DE" err="1"/>
              <a:t>odds</a:t>
            </a:r>
            <a:r>
              <a:rPr lang="de-DE"/>
              <a:t> </a:t>
            </a:r>
            <a:r>
              <a:rPr lang="de-DE" err="1"/>
              <a:t>ratio</a:t>
            </a:r>
            <a:r>
              <a:rPr lang="de-DE"/>
              <a:t>, Chancenverhältnis; NCA, </a:t>
            </a:r>
            <a:r>
              <a:rPr lang="de-DE" err="1"/>
              <a:t>norucholic</a:t>
            </a:r>
            <a:r>
              <a:rPr lang="de-DE"/>
              <a:t> </a:t>
            </a:r>
            <a:r>
              <a:rPr lang="de-DE" err="1"/>
              <a:t>acid</a:t>
            </a:r>
            <a:r>
              <a:rPr lang="de-DE"/>
              <a:t>, </a:t>
            </a:r>
            <a:r>
              <a:rPr lang="de-DE" err="1"/>
              <a:t>Norucholsäure</a:t>
            </a:r>
            <a:r>
              <a:rPr lang="de-DE"/>
              <a:t>; ULN, Upper </a:t>
            </a:r>
            <a:r>
              <a:rPr lang="de-DE" err="1"/>
              <a:t>limit</a:t>
            </a:r>
            <a:r>
              <a:rPr lang="de-DE"/>
              <a:t> </a:t>
            </a:r>
            <a:r>
              <a:rPr lang="de-DE" err="1"/>
              <a:t>of</a:t>
            </a:r>
            <a:r>
              <a:rPr lang="de-DE"/>
              <a:t> normal, obere Grenze der Norm.</a:t>
            </a:r>
            <a:endParaRPr lang="en-US"/>
          </a:p>
        </p:txBody>
      </p:sp>
      <p:sp>
        <p:nvSpPr>
          <p:cNvPr id="5" name="Text Placeholder 4">
            <a:extLst>
              <a:ext uri="{FF2B5EF4-FFF2-40B4-BE49-F238E27FC236}">
                <a16:creationId xmlns:a16="http://schemas.microsoft.com/office/drawing/2014/main" id="{DF653AA3-E54A-686C-5A83-3E4C84B30223}"/>
              </a:ext>
            </a:extLst>
          </p:cNvPr>
          <p:cNvSpPr>
            <a:spLocks noGrp="1"/>
          </p:cNvSpPr>
          <p:nvPr>
            <p:ph type="body" sz="quarter" idx="17"/>
          </p:nvPr>
        </p:nvSpPr>
        <p:spPr/>
        <p:txBody>
          <a:bodyPr/>
          <a:lstStyle/>
          <a:p>
            <a:r>
              <a:rPr lang="de-DE"/>
              <a:t>Trauner M. et al. </a:t>
            </a:r>
            <a:r>
              <a:rPr lang="en-US"/>
              <a:t>J Hepatol. 2025;82</a:t>
            </a:r>
            <a:r>
              <a:rPr lang="de-DE"/>
              <a:t>(Suppl.1):LBO-001.</a:t>
            </a:r>
          </a:p>
        </p:txBody>
      </p:sp>
      <p:grpSp>
        <p:nvGrpSpPr>
          <p:cNvPr id="6" name="Gruppieren 5">
            <a:extLst>
              <a:ext uri="{FF2B5EF4-FFF2-40B4-BE49-F238E27FC236}">
                <a16:creationId xmlns:a16="http://schemas.microsoft.com/office/drawing/2014/main" id="{0A69628E-73B2-8387-57E0-0657745C802B}"/>
              </a:ext>
            </a:extLst>
          </p:cNvPr>
          <p:cNvGrpSpPr/>
          <p:nvPr/>
        </p:nvGrpSpPr>
        <p:grpSpPr>
          <a:xfrm>
            <a:off x="1972809" y="2398951"/>
            <a:ext cx="3489736" cy="3602110"/>
            <a:chOff x="1521705" y="2660856"/>
            <a:chExt cx="4065055" cy="3602110"/>
          </a:xfrm>
        </p:grpSpPr>
        <p:graphicFrame>
          <p:nvGraphicFramePr>
            <p:cNvPr id="10" name="Diagramm 9">
              <a:extLst>
                <a:ext uri="{FF2B5EF4-FFF2-40B4-BE49-F238E27FC236}">
                  <a16:creationId xmlns:a16="http://schemas.microsoft.com/office/drawing/2014/main" id="{4D315B23-5C67-1A05-55BD-D7231ACA76A7}"/>
                </a:ext>
              </a:extLst>
            </p:cNvPr>
            <p:cNvGraphicFramePr/>
            <p:nvPr>
              <p:extLst>
                <p:ext uri="{D42A27DB-BD31-4B8C-83A1-F6EECF244321}">
                  <p14:modId xmlns:p14="http://schemas.microsoft.com/office/powerpoint/2010/main" val="3875322383"/>
                </p:ext>
              </p:extLst>
            </p:nvPr>
          </p:nvGraphicFramePr>
          <p:xfrm>
            <a:off x="1521705" y="2835244"/>
            <a:ext cx="4065055" cy="31266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Verbinder: gewinkelt 12">
              <a:extLst>
                <a:ext uri="{FF2B5EF4-FFF2-40B4-BE49-F238E27FC236}">
                  <a16:creationId xmlns:a16="http://schemas.microsoft.com/office/drawing/2014/main" id="{95589A06-4043-1D2A-B2E0-2FF04A5B9852}"/>
                </a:ext>
              </a:extLst>
            </p:cNvPr>
            <p:cNvCxnSpPr>
              <a:cxnSpLocks/>
            </p:cNvCxnSpPr>
            <p:nvPr/>
          </p:nvCxnSpPr>
          <p:spPr>
            <a:xfrm rot="16200000" flipV="1">
              <a:off x="3291497" y="3804576"/>
              <a:ext cx="1113790" cy="883337"/>
            </a:xfrm>
            <a:prstGeom prst="bentConnector3">
              <a:avLst>
                <a:gd name="adj1" fmla="val 102680"/>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2FFE6603-1C11-467C-2067-387D5079401B}"/>
                </a:ext>
              </a:extLst>
            </p:cNvPr>
            <p:cNvSpPr txBox="1"/>
            <p:nvPr/>
          </p:nvSpPr>
          <p:spPr>
            <a:xfrm>
              <a:off x="3136027" y="2660856"/>
              <a:ext cx="1424731" cy="819199"/>
            </a:xfrm>
            <a:prstGeom prst="rect">
              <a:avLst/>
            </a:prstGeom>
            <a:noFill/>
          </p:spPr>
          <p:txBody>
            <a:bodyPr wrap="none" lIns="0" tIns="0" rIns="0" bIns="0" rtlCol="0">
              <a:spAutoFit/>
            </a:bodyPr>
            <a:lstStyle/>
            <a:p>
              <a:pPr algn="ctr">
                <a:lnSpc>
                  <a:spcPct val="120000"/>
                </a:lnSpc>
              </a:pPr>
              <a:r>
                <a:rPr lang="el-GR" sz="900">
                  <a:solidFill>
                    <a:schemeClr val="tx2"/>
                  </a:solidFill>
                </a:rPr>
                <a:t>Δ</a:t>
              </a:r>
              <a:r>
                <a:rPr lang="de-DE" sz="900">
                  <a:solidFill>
                    <a:schemeClr val="tx2"/>
                  </a:solidFill>
                </a:rPr>
                <a:t>11,7 %</a:t>
              </a:r>
              <a:br>
                <a:rPr lang="de-DE" sz="900">
                  <a:solidFill>
                    <a:schemeClr val="tx2"/>
                  </a:solidFill>
                </a:rPr>
              </a:br>
              <a:r>
                <a:rPr lang="de-DE" sz="900">
                  <a:solidFill>
                    <a:schemeClr val="tx2"/>
                  </a:solidFill>
                </a:rPr>
                <a:t>95 % CI [3,0 %; 20,3 %]</a:t>
              </a:r>
            </a:p>
            <a:p>
              <a:pPr algn="ctr">
                <a:lnSpc>
                  <a:spcPct val="120000"/>
                </a:lnSpc>
              </a:pPr>
              <a:r>
                <a:rPr lang="de-DE" sz="900">
                  <a:solidFill>
                    <a:schemeClr val="tx2"/>
                  </a:solidFill>
                </a:rPr>
                <a:t>OR 3,36</a:t>
              </a:r>
            </a:p>
            <a:p>
              <a:pPr algn="ctr">
                <a:lnSpc>
                  <a:spcPct val="120000"/>
                </a:lnSpc>
              </a:pPr>
              <a:r>
                <a:rPr lang="de-DE" sz="900">
                  <a:solidFill>
                    <a:schemeClr val="tx2"/>
                  </a:solidFill>
                </a:rPr>
                <a:t>95 % CI [1,12; 10,11]</a:t>
              </a:r>
            </a:p>
            <a:p>
              <a:pPr algn="ctr">
                <a:lnSpc>
                  <a:spcPct val="120000"/>
                </a:lnSpc>
              </a:pPr>
              <a:r>
                <a:rPr lang="de-DE" sz="900">
                  <a:solidFill>
                    <a:schemeClr val="tx2"/>
                  </a:solidFill>
                </a:rPr>
                <a:t>p=0,0155 (1-seitig)</a:t>
              </a:r>
            </a:p>
          </p:txBody>
        </p:sp>
        <p:sp>
          <p:nvSpPr>
            <p:cNvPr id="33" name="Textfeld 32">
              <a:extLst>
                <a:ext uri="{FF2B5EF4-FFF2-40B4-BE49-F238E27FC236}">
                  <a16:creationId xmlns:a16="http://schemas.microsoft.com/office/drawing/2014/main" id="{972E56F4-D79C-9320-D6F5-42AB96108168}"/>
                </a:ext>
              </a:extLst>
            </p:cNvPr>
            <p:cNvSpPr txBox="1"/>
            <p:nvPr/>
          </p:nvSpPr>
          <p:spPr>
            <a:xfrm>
              <a:off x="2766604" y="5871064"/>
              <a:ext cx="1127834" cy="391902"/>
            </a:xfrm>
            <a:prstGeom prst="rect">
              <a:avLst/>
            </a:prstGeom>
            <a:noFill/>
          </p:spPr>
          <p:txBody>
            <a:bodyPr wrap="none" lIns="0" tIns="0" rIns="0" bIns="0" rtlCol="0">
              <a:spAutoFit/>
            </a:bodyPr>
            <a:lstStyle/>
            <a:p>
              <a:pPr algn="ctr">
                <a:lnSpc>
                  <a:spcPct val="120000"/>
                </a:lnSpc>
              </a:pPr>
              <a:r>
                <a:rPr lang="de-DE" sz="1100" b="1">
                  <a:solidFill>
                    <a:schemeClr val="tx2"/>
                  </a:solidFill>
                </a:rPr>
                <a:t>NCA 1.500 mg</a:t>
              </a:r>
            </a:p>
            <a:p>
              <a:pPr algn="ctr">
                <a:lnSpc>
                  <a:spcPct val="120000"/>
                </a:lnSpc>
              </a:pPr>
              <a:r>
                <a:rPr lang="de-DE" sz="1100">
                  <a:solidFill>
                    <a:schemeClr val="tx2"/>
                  </a:solidFill>
                </a:rPr>
                <a:t>(n=159)</a:t>
              </a:r>
            </a:p>
          </p:txBody>
        </p:sp>
        <p:sp>
          <p:nvSpPr>
            <p:cNvPr id="34" name="Textfeld 33">
              <a:extLst>
                <a:ext uri="{FF2B5EF4-FFF2-40B4-BE49-F238E27FC236}">
                  <a16:creationId xmlns:a16="http://schemas.microsoft.com/office/drawing/2014/main" id="{544E7BC0-D814-9DA6-C9B1-6C65B14AE468}"/>
                </a:ext>
              </a:extLst>
            </p:cNvPr>
            <p:cNvSpPr txBox="1"/>
            <p:nvPr/>
          </p:nvSpPr>
          <p:spPr>
            <a:xfrm>
              <a:off x="3970756" y="5871064"/>
              <a:ext cx="638609" cy="391902"/>
            </a:xfrm>
            <a:prstGeom prst="rect">
              <a:avLst/>
            </a:prstGeom>
            <a:noFill/>
          </p:spPr>
          <p:txBody>
            <a:bodyPr wrap="none" lIns="0" tIns="0" rIns="0" bIns="0" rtlCol="0">
              <a:spAutoFit/>
            </a:bodyPr>
            <a:lstStyle/>
            <a:p>
              <a:pPr algn="ctr">
                <a:lnSpc>
                  <a:spcPct val="120000"/>
                </a:lnSpc>
              </a:pPr>
              <a:r>
                <a:rPr lang="de-DE" sz="1100" b="1">
                  <a:solidFill>
                    <a:schemeClr val="tx2"/>
                  </a:solidFill>
                </a:rPr>
                <a:t>Placebo</a:t>
              </a:r>
            </a:p>
            <a:p>
              <a:pPr algn="ctr">
                <a:lnSpc>
                  <a:spcPct val="120000"/>
                </a:lnSpc>
              </a:pPr>
              <a:r>
                <a:rPr lang="de-DE" sz="1100">
                  <a:solidFill>
                    <a:schemeClr val="tx2"/>
                  </a:solidFill>
                </a:rPr>
                <a:t>(n=61)</a:t>
              </a:r>
            </a:p>
          </p:txBody>
        </p:sp>
      </p:grpSp>
      <p:grpSp>
        <p:nvGrpSpPr>
          <p:cNvPr id="3" name="Gruppieren 2">
            <a:extLst>
              <a:ext uri="{FF2B5EF4-FFF2-40B4-BE49-F238E27FC236}">
                <a16:creationId xmlns:a16="http://schemas.microsoft.com/office/drawing/2014/main" id="{6F1895CB-DC92-2074-5DF8-427950CD74E1}"/>
              </a:ext>
            </a:extLst>
          </p:cNvPr>
          <p:cNvGrpSpPr/>
          <p:nvPr/>
        </p:nvGrpSpPr>
        <p:grpSpPr>
          <a:xfrm>
            <a:off x="6227288" y="2154066"/>
            <a:ext cx="3489736" cy="3846994"/>
            <a:chOff x="6605240" y="2415971"/>
            <a:chExt cx="4065055" cy="3846994"/>
          </a:xfrm>
        </p:grpSpPr>
        <p:graphicFrame>
          <p:nvGraphicFramePr>
            <p:cNvPr id="11" name="Diagramm 10">
              <a:extLst>
                <a:ext uri="{FF2B5EF4-FFF2-40B4-BE49-F238E27FC236}">
                  <a16:creationId xmlns:a16="http://schemas.microsoft.com/office/drawing/2014/main" id="{79C5F3D2-7B16-A0AE-81D8-CD5B1FB83E90}"/>
                </a:ext>
              </a:extLst>
            </p:cNvPr>
            <p:cNvGraphicFramePr/>
            <p:nvPr>
              <p:extLst>
                <p:ext uri="{D42A27DB-BD31-4B8C-83A1-F6EECF244321}">
                  <p14:modId xmlns:p14="http://schemas.microsoft.com/office/powerpoint/2010/main" val="2334495540"/>
                </p:ext>
              </p:extLst>
            </p:nvPr>
          </p:nvGraphicFramePr>
          <p:xfrm>
            <a:off x="6605240" y="2835244"/>
            <a:ext cx="4065055" cy="3126600"/>
          </p:xfrm>
          <a:graphic>
            <a:graphicData uri="http://schemas.openxmlformats.org/drawingml/2006/chart">
              <c:chart xmlns:c="http://schemas.openxmlformats.org/drawingml/2006/chart" xmlns:r="http://schemas.openxmlformats.org/officeDocument/2006/relationships" r:id="rId4"/>
            </a:graphicData>
          </a:graphic>
        </p:graphicFrame>
        <p:cxnSp>
          <p:nvCxnSpPr>
            <p:cNvPr id="27" name="Verbinder: gewinkelt 26">
              <a:extLst>
                <a:ext uri="{FF2B5EF4-FFF2-40B4-BE49-F238E27FC236}">
                  <a16:creationId xmlns:a16="http://schemas.microsoft.com/office/drawing/2014/main" id="{F62068B2-A6CD-29A3-5558-6D1FCDCDEF4F}"/>
                </a:ext>
              </a:extLst>
            </p:cNvPr>
            <p:cNvCxnSpPr>
              <a:cxnSpLocks/>
            </p:cNvCxnSpPr>
            <p:nvPr/>
          </p:nvCxnSpPr>
          <p:spPr>
            <a:xfrm rot="16200000" flipV="1">
              <a:off x="8172559" y="3759091"/>
              <a:ext cx="1447932" cy="895700"/>
            </a:xfrm>
            <a:prstGeom prst="bentConnector3">
              <a:avLst>
                <a:gd name="adj1" fmla="val 107232"/>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600656F5-44AA-C775-51E4-C43FB4FCC21E}"/>
                </a:ext>
              </a:extLst>
            </p:cNvPr>
            <p:cNvSpPr txBox="1"/>
            <p:nvPr/>
          </p:nvSpPr>
          <p:spPr>
            <a:xfrm>
              <a:off x="8184159" y="2415971"/>
              <a:ext cx="1424731" cy="819199"/>
            </a:xfrm>
            <a:prstGeom prst="rect">
              <a:avLst/>
            </a:prstGeom>
            <a:noFill/>
          </p:spPr>
          <p:txBody>
            <a:bodyPr wrap="none" lIns="0" tIns="0" rIns="0" bIns="0" rtlCol="0">
              <a:spAutoFit/>
            </a:bodyPr>
            <a:lstStyle/>
            <a:p>
              <a:pPr algn="ctr">
                <a:lnSpc>
                  <a:spcPct val="120000"/>
                </a:lnSpc>
              </a:pPr>
              <a:r>
                <a:rPr lang="el-GR" sz="900">
                  <a:solidFill>
                    <a:schemeClr val="tx2"/>
                  </a:solidFill>
                </a:rPr>
                <a:t>Δ</a:t>
              </a:r>
              <a:r>
                <a:rPr lang="de-DE" sz="900">
                  <a:solidFill>
                    <a:schemeClr val="tx2"/>
                  </a:solidFill>
                </a:rPr>
                <a:t>16,1 %</a:t>
              </a:r>
              <a:br>
                <a:rPr lang="de-DE" sz="900">
                  <a:solidFill>
                    <a:schemeClr val="tx2"/>
                  </a:solidFill>
                </a:rPr>
              </a:br>
              <a:r>
                <a:rPr lang="de-DE" sz="900">
                  <a:solidFill>
                    <a:schemeClr val="tx2"/>
                  </a:solidFill>
                </a:rPr>
                <a:t>95 % CI [6,8 %; 25,4 %]</a:t>
              </a:r>
            </a:p>
            <a:p>
              <a:pPr algn="ctr">
                <a:lnSpc>
                  <a:spcPct val="120000"/>
                </a:lnSpc>
              </a:pPr>
              <a:r>
                <a:rPr lang="de-DE" sz="900">
                  <a:solidFill>
                    <a:schemeClr val="tx2"/>
                  </a:solidFill>
                </a:rPr>
                <a:t>OR 4,88</a:t>
              </a:r>
            </a:p>
            <a:p>
              <a:pPr algn="ctr">
                <a:lnSpc>
                  <a:spcPct val="120000"/>
                </a:lnSpc>
              </a:pPr>
              <a:r>
                <a:rPr lang="de-DE" sz="900">
                  <a:solidFill>
                    <a:schemeClr val="tx2"/>
                  </a:solidFill>
                </a:rPr>
                <a:t>95 % CI [1,41; 16,86]</a:t>
              </a:r>
            </a:p>
            <a:p>
              <a:pPr algn="ctr">
                <a:lnSpc>
                  <a:spcPct val="120000"/>
                </a:lnSpc>
              </a:pPr>
              <a:r>
                <a:rPr lang="de-DE" sz="900">
                  <a:solidFill>
                    <a:schemeClr val="tx2"/>
                  </a:solidFill>
                </a:rPr>
                <a:t>p=0,0123 (1-seitig)</a:t>
              </a:r>
            </a:p>
          </p:txBody>
        </p:sp>
        <p:sp>
          <p:nvSpPr>
            <p:cNvPr id="35" name="Textfeld 34">
              <a:extLst>
                <a:ext uri="{FF2B5EF4-FFF2-40B4-BE49-F238E27FC236}">
                  <a16:creationId xmlns:a16="http://schemas.microsoft.com/office/drawing/2014/main" id="{175BD361-2F93-7109-73E4-5E8D822030D0}"/>
                </a:ext>
              </a:extLst>
            </p:cNvPr>
            <p:cNvSpPr txBox="1"/>
            <p:nvPr/>
          </p:nvSpPr>
          <p:spPr>
            <a:xfrm>
              <a:off x="9212430" y="5871063"/>
              <a:ext cx="638609" cy="391902"/>
            </a:xfrm>
            <a:prstGeom prst="rect">
              <a:avLst/>
            </a:prstGeom>
            <a:noFill/>
          </p:spPr>
          <p:txBody>
            <a:bodyPr wrap="none" lIns="0" tIns="0" rIns="0" bIns="0" rtlCol="0">
              <a:spAutoFit/>
            </a:bodyPr>
            <a:lstStyle/>
            <a:p>
              <a:pPr algn="ctr">
                <a:lnSpc>
                  <a:spcPct val="120000"/>
                </a:lnSpc>
              </a:pPr>
              <a:r>
                <a:rPr lang="de-DE" sz="1100" b="1">
                  <a:solidFill>
                    <a:schemeClr val="tx2"/>
                  </a:solidFill>
                </a:rPr>
                <a:t>Placebo</a:t>
              </a:r>
            </a:p>
            <a:p>
              <a:pPr algn="ctr">
                <a:lnSpc>
                  <a:spcPct val="120000"/>
                </a:lnSpc>
              </a:pPr>
              <a:r>
                <a:rPr lang="de-DE" sz="1100">
                  <a:solidFill>
                    <a:schemeClr val="tx2"/>
                  </a:solidFill>
                </a:rPr>
                <a:t>(n=53)</a:t>
              </a:r>
            </a:p>
          </p:txBody>
        </p:sp>
        <p:sp>
          <p:nvSpPr>
            <p:cNvPr id="36" name="Textfeld 35">
              <a:extLst>
                <a:ext uri="{FF2B5EF4-FFF2-40B4-BE49-F238E27FC236}">
                  <a16:creationId xmlns:a16="http://schemas.microsoft.com/office/drawing/2014/main" id="{4E3CBEB1-FDBA-60C6-133E-13CBFAA293A4}"/>
                </a:ext>
              </a:extLst>
            </p:cNvPr>
            <p:cNvSpPr txBox="1"/>
            <p:nvPr/>
          </p:nvSpPr>
          <p:spPr>
            <a:xfrm>
              <a:off x="7886170" y="5871062"/>
              <a:ext cx="1127834" cy="391902"/>
            </a:xfrm>
            <a:prstGeom prst="rect">
              <a:avLst/>
            </a:prstGeom>
            <a:noFill/>
          </p:spPr>
          <p:txBody>
            <a:bodyPr wrap="none" lIns="0" tIns="0" rIns="0" bIns="0" rtlCol="0">
              <a:spAutoFit/>
            </a:bodyPr>
            <a:lstStyle/>
            <a:p>
              <a:pPr algn="ctr">
                <a:lnSpc>
                  <a:spcPct val="120000"/>
                </a:lnSpc>
              </a:pPr>
              <a:r>
                <a:rPr lang="de-DE" sz="1100" b="1">
                  <a:solidFill>
                    <a:schemeClr val="tx2"/>
                  </a:solidFill>
                </a:rPr>
                <a:t>NCA 1.500 mg</a:t>
              </a:r>
            </a:p>
            <a:p>
              <a:pPr algn="ctr">
                <a:lnSpc>
                  <a:spcPct val="120000"/>
                </a:lnSpc>
              </a:pPr>
              <a:r>
                <a:rPr lang="de-DE" sz="1100">
                  <a:solidFill>
                    <a:schemeClr val="tx2"/>
                  </a:solidFill>
                </a:rPr>
                <a:t>(n=138)</a:t>
              </a:r>
            </a:p>
          </p:txBody>
        </p:sp>
      </p:grpSp>
      <p:sp>
        <p:nvSpPr>
          <p:cNvPr id="38" name="Textfeld 37">
            <a:extLst>
              <a:ext uri="{FF2B5EF4-FFF2-40B4-BE49-F238E27FC236}">
                <a16:creationId xmlns:a16="http://schemas.microsoft.com/office/drawing/2014/main" id="{E5425DF7-56F1-134C-2A7F-5DBF37D724BC}"/>
              </a:ext>
            </a:extLst>
          </p:cNvPr>
          <p:cNvSpPr txBox="1"/>
          <p:nvPr/>
        </p:nvSpPr>
        <p:spPr>
          <a:xfrm>
            <a:off x="584392" y="1251180"/>
            <a:ext cx="10896000" cy="307777"/>
          </a:xfrm>
          <a:prstGeom prst="rect">
            <a:avLst/>
          </a:prstGeom>
          <a:noFill/>
        </p:spPr>
        <p:txBody>
          <a:bodyPr wrap="square">
            <a:spAutoFit/>
          </a:bodyPr>
          <a:lstStyle/>
          <a:p>
            <a:r>
              <a:rPr lang="de-DE" sz="1400" b="1">
                <a:solidFill>
                  <a:srgbClr val="001965"/>
                </a:solidFill>
              </a:rPr>
              <a:t>Partielle Normalisierung von ALP auf &lt;1,5 x ULN und keine Verschlechterung des Ludwig-Stadiums</a:t>
            </a:r>
          </a:p>
        </p:txBody>
      </p:sp>
      <p:sp>
        <p:nvSpPr>
          <p:cNvPr id="39" name="Textfeld 38">
            <a:extLst>
              <a:ext uri="{FF2B5EF4-FFF2-40B4-BE49-F238E27FC236}">
                <a16:creationId xmlns:a16="http://schemas.microsoft.com/office/drawing/2014/main" id="{2A91AC29-2388-46C2-6BBB-6C174F6DB6C4}"/>
              </a:ext>
            </a:extLst>
          </p:cNvPr>
          <p:cNvSpPr txBox="1"/>
          <p:nvPr/>
        </p:nvSpPr>
        <p:spPr>
          <a:xfrm>
            <a:off x="3024266" y="1848616"/>
            <a:ext cx="1667123" cy="205890"/>
          </a:xfrm>
          <a:prstGeom prst="rect">
            <a:avLst/>
          </a:prstGeom>
          <a:noFill/>
        </p:spPr>
        <p:txBody>
          <a:bodyPr wrap="none" lIns="0" tIns="0" rIns="0" bIns="0" rtlCol="0">
            <a:spAutoFit/>
          </a:bodyPr>
          <a:lstStyle/>
          <a:p>
            <a:pPr algn="ctr">
              <a:lnSpc>
                <a:spcPct val="120000"/>
              </a:lnSpc>
            </a:pPr>
            <a:r>
              <a:rPr lang="de-DE" sz="1200" b="1">
                <a:solidFill>
                  <a:schemeClr val="tx2"/>
                </a:solidFill>
              </a:rPr>
              <a:t>Per-Protokoll-Analyse</a:t>
            </a:r>
            <a:endParaRPr lang="de-DE" sz="1400" b="1">
              <a:solidFill>
                <a:schemeClr val="tx2"/>
              </a:solidFill>
            </a:endParaRPr>
          </a:p>
        </p:txBody>
      </p:sp>
      <p:sp>
        <p:nvSpPr>
          <p:cNvPr id="40" name="Textfeld 39">
            <a:extLst>
              <a:ext uri="{FF2B5EF4-FFF2-40B4-BE49-F238E27FC236}">
                <a16:creationId xmlns:a16="http://schemas.microsoft.com/office/drawing/2014/main" id="{8931F08D-F6B2-B29B-5882-EF57F2218130}"/>
              </a:ext>
            </a:extLst>
          </p:cNvPr>
          <p:cNvSpPr txBox="1"/>
          <p:nvPr/>
        </p:nvSpPr>
        <p:spPr>
          <a:xfrm>
            <a:off x="7053555" y="1848616"/>
            <a:ext cx="2412520" cy="205890"/>
          </a:xfrm>
          <a:prstGeom prst="rect">
            <a:avLst/>
          </a:prstGeom>
          <a:noFill/>
        </p:spPr>
        <p:txBody>
          <a:bodyPr wrap="none" lIns="0" tIns="0" rIns="0" bIns="0" rtlCol="0">
            <a:spAutoFit/>
          </a:bodyPr>
          <a:lstStyle/>
          <a:p>
            <a:pPr algn="ctr">
              <a:lnSpc>
                <a:spcPct val="120000"/>
              </a:lnSpc>
            </a:pPr>
            <a:r>
              <a:rPr lang="de-DE" sz="1200" b="1">
                <a:solidFill>
                  <a:schemeClr val="tx2"/>
                </a:solidFill>
              </a:rPr>
              <a:t>Patienten ohne fehlende Werte</a:t>
            </a:r>
          </a:p>
        </p:txBody>
      </p:sp>
    </p:spTree>
    <p:custDataLst>
      <p:tags r:id="rId1"/>
    </p:custDataLst>
    <p:extLst>
      <p:ext uri="{BB962C8B-B14F-4D97-AF65-F5344CB8AC3E}">
        <p14:creationId xmlns:p14="http://schemas.microsoft.com/office/powerpoint/2010/main" val="8181551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39AA-6228-E5AD-A768-A42BE2F8EA0F}"/>
              </a:ext>
            </a:extLst>
          </p:cNvPr>
          <p:cNvSpPr>
            <a:spLocks noGrp="1"/>
          </p:cNvSpPr>
          <p:nvPr>
            <p:ph type="title"/>
          </p:nvPr>
        </p:nvSpPr>
        <p:spPr>
          <a:xfrm>
            <a:off x="648000" y="504565"/>
            <a:ext cx="10896000" cy="1296000"/>
          </a:xfrm>
        </p:spPr>
        <p:txBody>
          <a:bodyPr/>
          <a:lstStyle/>
          <a:p>
            <a:r>
              <a:rPr lang="en-US" dirty="0" err="1"/>
              <a:t>Subgruppenanalyse</a:t>
            </a:r>
            <a:endParaRPr lang="en-US" dirty="0"/>
          </a:p>
        </p:txBody>
      </p:sp>
      <p:sp>
        <p:nvSpPr>
          <p:cNvPr id="4" name="Text Placeholder 3">
            <a:extLst>
              <a:ext uri="{FF2B5EF4-FFF2-40B4-BE49-F238E27FC236}">
                <a16:creationId xmlns:a16="http://schemas.microsoft.com/office/drawing/2014/main" id="{8CED7B95-C579-51C8-82E0-172EC5819764}"/>
              </a:ext>
            </a:extLst>
          </p:cNvPr>
          <p:cNvSpPr>
            <a:spLocks noGrp="1"/>
          </p:cNvSpPr>
          <p:nvPr>
            <p:ph type="body" sz="quarter" idx="15"/>
          </p:nvPr>
        </p:nvSpPr>
        <p:spPr>
          <a:xfrm>
            <a:off x="647700" y="6273714"/>
            <a:ext cx="5365642" cy="471574"/>
          </a:xfrm>
        </p:spPr>
        <p:txBody>
          <a:bodyPr/>
          <a:lstStyle/>
          <a:p>
            <a:r>
              <a:rPr lang="de-DE" sz="900" i="1">
                <a:solidFill>
                  <a:srgbClr val="939AA7"/>
                </a:solidFill>
                <a:latin typeface="Apis For Office"/>
              </a:rPr>
              <a:t>Grafiken von Novo Nordisk nach Daten von Trauner</a:t>
            </a:r>
            <a:r>
              <a:rPr lang="de-DE" i="1">
                <a:latin typeface="Apis For Office"/>
              </a:rPr>
              <a:t> M. et al.</a:t>
            </a:r>
            <a:br>
              <a:rPr lang="de-DE" sz="900">
                <a:solidFill>
                  <a:srgbClr val="939AA7"/>
                </a:solidFill>
                <a:latin typeface="Apis For Office"/>
              </a:rPr>
            </a:br>
            <a:r>
              <a:rPr lang="en-US"/>
              <a:t>ALP, </a:t>
            </a:r>
            <a:r>
              <a:rPr lang="en-US" err="1"/>
              <a:t>alkalische</a:t>
            </a:r>
            <a:r>
              <a:rPr lang="en-US"/>
              <a:t> Phosphatase</a:t>
            </a:r>
            <a:r>
              <a:rPr lang="de-DE"/>
              <a:t>; </a:t>
            </a:r>
            <a:r>
              <a:rPr lang="de-DE">
                <a:ea typeface="+mn-lt"/>
                <a:cs typeface="+mn-lt"/>
              </a:rPr>
              <a:t>NCA, </a:t>
            </a:r>
            <a:r>
              <a:rPr lang="de-DE" err="1">
                <a:ea typeface="+mn-lt"/>
                <a:cs typeface="+mn-lt"/>
              </a:rPr>
              <a:t>norucholic</a:t>
            </a:r>
            <a:r>
              <a:rPr lang="de-DE">
                <a:ea typeface="+mn-lt"/>
                <a:cs typeface="+mn-lt"/>
              </a:rPr>
              <a:t> </a:t>
            </a:r>
            <a:r>
              <a:rPr lang="de-DE" err="1">
                <a:ea typeface="+mn-lt"/>
                <a:cs typeface="+mn-lt"/>
              </a:rPr>
              <a:t>acid</a:t>
            </a:r>
            <a:r>
              <a:rPr lang="de-DE">
                <a:ea typeface="+mn-lt"/>
                <a:cs typeface="+mn-lt"/>
              </a:rPr>
              <a:t>, </a:t>
            </a:r>
            <a:r>
              <a:rPr lang="de-DE" err="1">
                <a:ea typeface="+mn-lt"/>
                <a:cs typeface="+mn-lt"/>
              </a:rPr>
              <a:t>Norucholsäure</a:t>
            </a:r>
            <a:r>
              <a:rPr lang="de-DE">
                <a:ea typeface="+mn-lt"/>
                <a:cs typeface="+mn-lt"/>
              </a:rPr>
              <a:t>; </a:t>
            </a:r>
            <a:r>
              <a:rPr lang="de-DE"/>
              <a:t>UDCA, </a:t>
            </a:r>
            <a:r>
              <a:rPr lang="de-DE" err="1"/>
              <a:t>ursodeoxycholic</a:t>
            </a:r>
            <a:r>
              <a:rPr lang="de-DE"/>
              <a:t> </a:t>
            </a:r>
            <a:r>
              <a:rPr lang="de-DE" err="1"/>
              <a:t>acid</a:t>
            </a:r>
            <a:r>
              <a:rPr lang="de-DE"/>
              <a:t>, Ursodeoxycholsäure; ULN, </a:t>
            </a:r>
            <a:r>
              <a:rPr lang="de-DE" err="1"/>
              <a:t>upper</a:t>
            </a:r>
            <a:r>
              <a:rPr lang="de-DE"/>
              <a:t> </a:t>
            </a:r>
            <a:r>
              <a:rPr lang="de-DE" err="1"/>
              <a:t>limit</a:t>
            </a:r>
            <a:r>
              <a:rPr lang="de-DE"/>
              <a:t> </a:t>
            </a:r>
            <a:r>
              <a:rPr lang="de-DE" err="1"/>
              <a:t>of</a:t>
            </a:r>
            <a:r>
              <a:rPr lang="de-DE"/>
              <a:t> normal, obere Grenze der Norm.</a:t>
            </a:r>
          </a:p>
        </p:txBody>
      </p:sp>
      <p:sp>
        <p:nvSpPr>
          <p:cNvPr id="5" name="Text Placeholder 4">
            <a:extLst>
              <a:ext uri="{FF2B5EF4-FFF2-40B4-BE49-F238E27FC236}">
                <a16:creationId xmlns:a16="http://schemas.microsoft.com/office/drawing/2014/main" id="{5DC46D08-16C4-5464-B8BC-8B2B0F15F50C}"/>
              </a:ext>
            </a:extLst>
          </p:cNvPr>
          <p:cNvSpPr>
            <a:spLocks noGrp="1"/>
          </p:cNvSpPr>
          <p:nvPr>
            <p:ph type="body" sz="quarter" idx="17"/>
          </p:nvPr>
        </p:nvSpPr>
        <p:spPr/>
        <p:txBody>
          <a:bodyPr/>
          <a:lstStyle/>
          <a:p>
            <a:r>
              <a:rPr lang="de-DE"/>
              <a:t>Trauner M. et al. </a:t>
            </a:r>
            <a:r>
              <a:rPr lang="en-US"/>
              <a:t>J Hepatol. 2025;82</a:t>
            </a:r>
            <a:r>
              <a:rPr lang="de-DE"/>
              <a:t>(Suppl.1):LBO-001.</a:t>
            </a:r>
          </a:p>
        </p:txBody>
      </p:sp>
      <p:sp>
        <p:nvSpPr>
          <p:cNvPr id="6" name="Textfeld 5">
            <a:extLst>
              <a:ext uri="{FF2B5EF4-FFF2-40B4-BE49-F238E27FC236}">
                <a16:creationId xmlns:a16="http://schemas.microsoft.com/office/drawing/2014/main" id="{E9B44457-2623-C909-8114-CCE5DA67FB06}"/>
              </a:ext>
            </a:extLst>
          </p:cNvPr>
          <p:cNvSpPr txBox="1"/>
          <p:nvPr/>
        </p:nvSpPr>
        <p:spPr>
          <a:xfrm>
            <a:off x="9244361" y="2687549"/>
            <a:ext cx="2213071" cy="1675924"/>
          </a:xfrm>
          <a:prstGeom prst="roundRect">
            <a:avLst>
              <a:gd name="adj" fmla="val 11769"/>
            </a:avLst>
          </a:prstGeom>
          <a:solidFill>
            <a:srgbClr val="D8EAF8"/>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Höhere Ansprechraten für NCA als für Placebo sowohl mit als auch ohne begleitende UDCA</a:t>
            </a:r>
            <a:endParaRPr kumimoji="0" lang="en-US" sz="1600" b="1" i="0" u="none" strike="noStrike" kern="1200" cap="none" spc="0" normalizeH="0" baseline="0" noProof="0">
              <a:ln>
                <a:noFill/>
              </a:ln>
              <a:solidFill>
                <a:srgbClr val="001965"/>
              </a:solidFill>
              <a:effectLst/>
              <a:uLnTx/>
              <a:uFillTx/>
              <a:latin typeface="Apis For Office"/>
              <a:ea typeface="+mn-ea"/>
              <a:cs typeface="+mn-cs"/>
            </a:endParaRPr>
          </a:p>
        </p:txBody>
      </p:sp>
      <p:graphicFrame>
        <p:nvGraphicFramePr>
          <p:cNvPr id="7" name="Inhaltsplatzhalter 10">
            <a:extLst>
              <a:ext uri="{FF2B5EF4-FFF2-40B4-BE49-F238E27FC236}">
                <a16:creationId xmlns:a16="http://schemas.microsoft.com/office/drawing/2014/main" id="{0915C29B-79BB-DF98-4055-834C3572E28B}"/>
              </a:ext>
            </a:extLst>
          </p:cNvPr>
          <p:cNvGraphicFramePr>
            <a:graphicFrameLocks/>
          </p:cNvGraphicFramePr>
          <p:nvPr>
            <p:extLst>
              <p:ext uri="{D42A27DB-BD31-4B8C-83A1-F6EECF244321}">
                <p14:modId xmlns:p14="http://schemas.microsoft.com/office/powerpoint/2010/main" val="2279947857"/>
              </p:ext>
            </p:extLst>
          </p:nvPr>
        </p:nvGraphicFramePr>
        <p:xfrm>
          <a:off x="647702" y="2373089"/>
          <a:ext cx="4256807" cy="3416523"/>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a:extLst>
              <a:ext uri="{FF2B5EF4-FFF2-40B4-BE49-F238E27FC236}">
                <a16:creationId xmlns:a16="http://schemas.microsoft.com/office/drawing/2014/main" id="{23724FF0-81DA-B64C-2B86-5C0C0B9BE1A6}"/>
              </a:ext>
            </a:extLst>
          </p:cNvPr>
          <p:cNvSpPr txBox="1">
            <a:spLocks/>
          </p:cNvSpPr>
          <p:nvPr/>
        </p:nvSpPr>
        <p:spPr>
          <a:xfrm>
            <a:off x="647700" y="1462387"/>
            <a:ext cx="10896301" cy="288000"/>
          </a:xfrm>
          <a:prstGeom prst="rect">
            <a:avLst/>
          </a:prstGeom>
          <a:noFill/>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1600" b="1" i="0" u="none" strike="noStrike" kern="1200" cap="none" spc="0" normalizeH="0" baseline="0" noProof="0" err="1">
                <a:ln>
                  <a:noFill/>
                </a:ln>
                <a:effectLst/>
                <a:uLnTx/>
                <a:uFillTx/>
                <a:latin typeface="Apis For Office"/>
                <a:ea typeface="+mn-ea"/>
                <a:cs typeface="+mn-cs"/>
              </a:rPr>
              <a:t>Partielle</a:t>
            </a:r>
            <a:r>
              <a:rPr kumimoji="0" lang="en-US" sz="1600" b="1" i="0" u="none" strike="noStrike" kern="1200" cap="none" spc="0" normalizeH="0" baseline="0" noProof="0">
                <a:ln>
                  <a:noFill/>
                </a:ln>
                <a:effectLst/>
                <a:uLnTx/>
                <a:uFillTx/>
                <a:latin typeface="Apis For Office"/>
                <a:ea typeface="+mn-ea"/>
                <a:cs typeface="+mn-cs"/>
              </a:rPr>
              <a:t> </a:t>
            </a:r>
            <a:r>
              <a:rPr kumimoji="0" lang="en-US" sz="1600" b="1" i="0" u="none" strike="noStrike" kern="1200" cap="none" spc="0" normalizeH="0" baseline="0" noProof="0" err="1">
                <a:ln>
                  <a:noFill/>
                </a:ln>
                <a:effectLst/>
                <a:uLnTx/>
                <a:uFillTx/>
                <a:latin typeface="Apis For Office"/>
                <a:ea typeface="+mn-ea"/>
                <a:cs typeface="+mn-cs"/>
              </a:rPr>
              <a:t>Normalisierung</a:t>
            </a:r>
            <a:r>
              <a:rPr kumimoji="0" lang="en-US" sz="1600" b="1" i="0" u="none" strike="noStrike" kern="1200" cap="none" spc="0" normalizeH="0" baseline="0" noProof="0">
                <a:ln>
                  <a:noFill/>
                </a:ln>
                <a:effectLst/>
                <a:uLnTx/>
                <a:uFillTx/>
                <a:latin typeface="Apis For Office"/>
                <a:ea typeface="+mn-ea"/>
                <a:cs typeface="+mn-cs"/>
              </a:rPr>
              <a:t> </a:t>
            </a:r>
            <a:r>
              <a:rPr lang="en-US" sz="1600" b="1">
                <a:latin typeface="Apis For Office"/>
              </a:rPr>
              <a:t>von </a:t>
            </a:r>
            <a:r>
              <a:rPr kumimoji="0" lang="en-US" sz="1600" b="1" i="0" u="none" strike="noStrike" kern="1200" cap="none" spc="0" normalizeH="0" baseline="0" noProof="0">
                <a:ln>
                  <a:noFill/>
                </a:ln>
                <a:effectLst/>
                <a:uLnTx/>
                <a:uFillTx/>
                <a:latin typeface="Apis For Office"/>
                <a:ea typeface="+mn-ea"/>
                <a:cs typeface="+mn-cs"/>
              </a:rPr>
              <a:t>ALP auf &lt;1,5 x ULN </a:t>
            </a:r>
            <a:r>
              <a:rPr lang="en-US" sz="1600" b="1">
                <a:latin typeface="Apis For Office"/>
              </a:rPr>
              <a:t>und </a:t>
            </a:r>
            <a:r>
              <a:rPr lang="en-US" sz="1600" b="1" err="1">
                <a:latin typeface="Apis For Office"/>
              </a:rPr>
              <a:t>keine</a:t>
            </a:r>
            <a:r>
              <a:rPr lang="en-US" sz="1600" b="1">
                <a:latin typeface="Apis For Office"/>
              </a:rPr>
              <a:t> </a:t>
            </a:r>
            <a:r>
              <a:rPr lang="en-US" sz="1600" b="1" err="1">
                <a:latin typeface="Apis For Office"/>
              </a:rPr>
              <a:t>Verschlechterung</a:t>
            </a:r>
            <a:r>
              <a:rPr lang="en-US" sz="1600" b="1">
                <a:latin typeface="Apis For Office"/>
              </a:rPr>
              <a:t> des</a:t>
            </a:r>
            <a:r>
              <a:rPr kumimoji="0" lang="en-US" sz="1600" b="1" i="0" u="none" strike="noStrike" kern="1200" cap="none" spc="0" normalizeH="0" baseline="0" noProof="0">
                <a:ln>
                  <a:noFill/>
                </a:ln>
                <a:effectLst/>
                <a:uLnTx/>
                <a:uFillTx/>
                <a:latin typeface="Apis For Office"/>
                <a:ea typeface="+mn-ea"/>
                <a:cs typeface="+mn-cs"/>
              </a:rPr>
              <a:t> Ludwig-</a:t>
            </a:r>
            <a:r>
              <a:rPr lang="en-US" sz="1600" b="1">
                <a:latin typeface="Apis For Office"/>
              </a:rPr>
              <a:t>Stadiums</a:t>
            </a:r>
            <a:endParaRPr kumimoji="0" lang="en-US" sz="1600" b="1" i="0" u="none" strike="noStrike" kern="1200" cap="none" spc="0" normalizeH="0" baseline="0" noProof="0">
              <a:ln>
                <a:noFill/>
              </a:ln>
              <a:effectLst/>
              <a:uLnTx/>
              <a:uFillTx/>
              <a:latin typeface="Apis For Office"/>
              <a:ea typeface="+mn-ea"/>
              <a:cs typeface="+mn-cs"/>
            </a:endParaRPr>
          </a:p>
        </p:txBody>
      </p:sp>
      <p:sp>
        <p:nvSpPr>
          <p:cNvPr id="10" name="Textfeld 9">
            <a:extLst>
              <a:ext uri="{FF2B5EF4-FFF2-40B4-BE49-F238E27FC236}">
                <a16:creationId xmlns:a16="http://schemas.microsoft.com/office/drawing/2014/main" id="{2B12B380-29AC-C8BC-3DB9-30EE658D6A25}"/>
              </a:ext>
            </a:extLst>
          </p:cNvPr>
          <p:cNvSpPr txBox="1"/>
          <p:nvPr/>
        </p:nvSpPr>
        <p:spPr>
          <a:xfrm>
            <a:off x="1955292" y="1940328"/>
            <a:ext cx="2506980"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a:solidFill>
                  <a:srgbClr val="3B97DE"/>
                </a:solidFill>
              </a:rPr>
              <a:t>mit</a:t>
            </a:r>
            <a:r>
              <a:rPr kumimoji="0" lang="de-DE" sz="1200" b="1" i="0" u="none" strike="noStrike" kern="1200" cap="none" spc="0" normalizeH="0" baseline="0" noProof="0">
                <a:ln>
                  <a:noFill/>
                </a:ln>
                <a:solidFill>
                  <a:srgbClr val="001965"/>
                </a:solidFill>
                <a:effectLst/>
                <a:uLnTx/>
                <a:uFillTx/>
                <a:latin typeface="Apis For Office"/>
                <a:ea typeface="+mn-ea"/>
                <a:cs typeface="+mn-cs"/>
              </a:rPr>
              <a:t> gleichzeitiger UDCA-Einnahme</a:t>
            </a:r>
          </a:p>
        </p:txBody>
      </p:sp>
      <p:sp>
        <p:nvSpPr>
          <p:cNvPr id="12" name="Textfeld 11">
            <a:extLst>
              <a:ext uri="{FF2B5EF4-FFF2-40B4-BE49-F238E27FC236}">
                <a16:creationId xmlns:a16="http://schemas.microsoft.com/office/drawing/2014/main" id="{7B55B308-B492-6FF0-AAD0-C922781D78CA}"/>
              </a:ext>
            </a:extLst>
          </p:cNvPr>
          <p:cNvSpPr txBox="1"/>
          <p:nvPr/>
        </p:nvSpPr>
        <p:spPr>
          <a:xfrm>
            <a:off x="6013342" y="1940328"/>
            <a:ext cx="4096316"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a:solidFill>
                  <a:srgbClr val="3B97DE"/>
                </a:solidFill>
              </a:rPr>
              <a:t>ohne</a:t>
            </a:r>
            <a:r>
              <a:rPr kumimoji="0" lang="de-DE" sz="1200" b="1" i="0" u="none" strike="noStrike" kern="1200" cap="none" spc="0" normalizeH="0" baseline="0" noProof="0">
                <a:ln>
                  <a:noFill/>
                </a:ln>
                <a:solidFill>
                  <a:srgbClr val="001965"/>
                </a:solidFill>
                <a:effectLst/>
                <a:uLnTx/>
                <a:uFillTx/>
                <a:latin typeface="Apis For Office"/>
                <a:ea typeface="+mn-ea"/>
                <a:cs typeface="+mn-cs"/>
              </a:rPr>
              <a:t> gleichzeitige UDCA-Einnahme</a:t>
            </a:r>
          </a:p>
        </p:txBody>
      </p:sp>
      <p:sp>
        <p:nvSpPr>
          <p:cNvPr id="13" name="Inhaltsplatzhalter 2">
            <a:extLst>
              <a:ext uri="{FF2B5EF4-FFF2-40B4-BE49-F238E27FC236}">
                <a16:creationId xmlns:a16="http://schemas.microsoft.com/office/drawing/2014/main" id="{C5D7FC0D-B147-B76C-3C7D-3F34D84470F0}"/>
              </a:ext>
            </a:extLst>
          </p:cNvPr>
          <p:cNvSpPr txBox="1">
            <a:spLocks/>
          </p:cNvSpPr>
          <p:nvPr/>
        </p:nvSpPr>
        <p:spPr>
          <a:xfrm>
            <a:off x="2272145" y="2537887"/>
            <a:ext cx="1616364" cy="971550"/>
          </a:xfrm>
          <a:prstGeom prst="rect">
            <a:avLst/>
          </a:prstGeom>
          <a:noFill/>
        </p:spPr>
        <p:txBody>
          <a:bodyPr vert="horz" wrap="square" lIns="0" tIns="36000" rIns="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l-GR" sz="1200" b="0" i="0" u="none" strike="noStrike" kern="1200" cap="none" spc="0" normalizeH="0" baseline="0" noProof="0">
                <a:ln>
                  <a:noFill/>
                </a:ln>
                <a:solidFill>
                  <a:srgbClr val="001965"/>
                </a:solidFill>
                <a:effectLst/>
                <a:uLnTx/>
                <a:uFillTx/>
                <a:ea typeface="+mn-ea"/>
                <a:cs typeface="+mn-cs"/>
              </a:rPr>
              <a:t>Δ</a:t>
            </a:r>
            <a:r>
              <a:rPr kumimoji="0" lang="en-US" sz="1200" b="0" i="0" u="none" strike="noStrike" kern="1200" cap="none" spc="0" normalizeH="0" baseline="0" noProof="0">
                <a:ln>
                  <a:noFill/>
                </a:ln>
                <a:solidFill>
                  <a:srgbClr val="001965"/>
                </a:solidFill>
                <a:effectLst/>
                <a:uLnTx/>
                <a:uFillTx/>
                <a:latin typeface="Apis For Office"/>
                <a:ea typeface="+mn-ea"/>
                <a:cs typeface="+mn-cs"/>
              </a:rPr>
              <a:t> 7,5 %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95% CI (0,4 % ; 14,7 %)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OR 2,71</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95 % CI (0,89 ; 8,23)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p=0,0398 (1-seitig)</a:t>
            </a:r>
          </a:p>
        </p:txBody>
      </p:sp>
      <p:cxnSp>
        <p:nvCxnSpPr>
          <p:cNvPr id="15" name="Verbinder: gewinkelt 14">
            <a:extLst>
              <a:ext uri="{FF2B5EF4-FFF2-40B4-BE49-F238E27FC236}">
                <a16:creationId xmlns:a16="http://schemas.microsoft.com/office/drawing/2014/main" id="{02D3542F-B0B3-ADC0-9DEC-20DD0284C0EC}"/>
              </a:ext>
            </a:extLst>
          </p:cNvPr>
          <p:cNvCxnSpPr>
            <a:cxnSpLocks/>
            <a:stCxn id="18" idx="0"/>
            <a:endCxn id="20" idx="0"/>
          </p:cNvCxnSpPr>
          <p:nvPr/>
        </p:nvCxnSpPr>
        <p:spPr>
          <a:xfrm rot="16200000" flipH="1">
            <a:off x="2752670" y="3350762"/>
            <a:ext cx="655312" cy="1616363"/>
          </a:xfrm>
          <a:prstGeom prst="bentConnector3">
            <a:avLst>
              <a:gd name="adj1" fmla="val -3488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AEDCEB27-2718-2389-7746-7335079FB46F}"/>
              </a:ext>
            </a:extLst>
          </p:cNvPr>
          <p:cNvSpPr/>
          <p:nvPr/>
        </p:nvSpPr>
        <p:spPr>
          <a:xfrm>
            <a:off x="1856508" y="3831287"/>
            <a:ext cx="831273" cy="323850"/>
          </a:xfrm>
          <a:prstGeom prst="rect">
            <a:avLst/>
          </a:prstGeom>
          <a:noFill/>
        </p:spPr>
        <p:txBody>
          <a:bodyPr vert="horz"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12,7 %</a:t>
            </a:r>
          </a:p>
        </p:txBody>
      </p:sp>
      <p:sp>
        <p:nvSpPr>
          <p:cNvPr id="20" name="Rechteck 19">
            <a:extLst>
              <a:ext uri="{FF2B5EF4-FFF2-40B4-BE49-F238E27FC236}">
                <a16:creationId xmlns:a16="http://schemas.microsoft.com/office/drawing/2014/main" id="{EC968875-D3F3-85D7-5F5C-4DA3C6871172}"/>
              </a:ext>
            </a:extLst>
          </p:cNvPr>
          <p:cNvSpPr/>
          <p:nvPr/>
        </p:nvSpPr>
        <p:spPr>
          <a:xfrm>
            <a:off x="3472871" y="4486599"/>
            <a:ext cx="831273" cy="323850"/>
          </a:xfrm>
          <a:prstGeom prst="rect">
            <a:avLst/>
          </a:prstGeom>
          <a:noFill/>
        </p:spPr>
        <p:txBody>
          <a:bodyPr vert="horz"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5,1 %</a:t>
            </a:r>
          </a:p>
        </p:txBody>
      </p:sp>
      <p:graphicFrame>
        <p:nvGraphicFramePr>
          <p:cNvPr id="22" name="Inhaltsplatzhalter 10">
            <a:extLst>
              <a:ext uri="{FF2B5EF4-FFF2-40B4-BE49-F238E27FC236}">
                <a16:creationId xmlns:a16="http://schemas.microsoft.com/office/drawing/2014/main" id="{C72CC617-AB9A-C9F0-1E13-E1667B2E9F50}"/>
              </a:ext>
            </a:extLst>
          </p:cNvPr>
          <p:cNvGraphicFramePr>
            <a:graphicFrameLocks/>
          </p:cNvGraphicFramePr>
          <p:nvPr>
            <p:extLst>
              <p:ext uri="{D42A27DB-BD31-4B8C-83A1-F6EECF244321}">
                <p14:modId xmlns:p14="http://schemas.microsoft.com/office/powerpoint/2010/main" val="1766666262"/>
              </p:ext>
            </p:extLst>
          </p:nvPr>
        </p:nvGraphicFramePr>
        <p:xfrm>
          <a:off x="4877521" y="2373089"/>
          <a:ext cx="4256807" cy="3416523"/>
        </p:xfrm>
        <a:graphic>
          <a:graphicData uri="http://schemas.openxmlformats.org/drawingml/2006/chart">
            <c:chart xmlns:c="http://schemas.openxmlformats.org/drawingml/2006/chart" xmlns:r="http://schemas.openxmlformats.org/officeDocument/2006/relationships" r:id="rId4"/>
          </a:graphicData>
        </a:graphic>
      </p:graphicFrame>
      <p:cxnSp>
        <p:nvCxnSpPr>
          <p:cNvPr id="24" name="Verbinder: gewinkelt 23">
            <a:extLst>
              <a:ext uri="{FF2B5EF4-FFF2-40B4-BE49-F238E27FC236}">
                <a16:creationId xmlns:a16="http://schemas.microsoft.com/office/drawing/2014/main" id="{B5C37903-4109-A1FC-89B4-9C20E0AFE1C1}"/>
              </a:ext>
            </a:extLst>
          </p:cNvPr>
          <p:cNvCxnSpPr>
            <a:cxnSpLocks/>
            <a:stCxn id="25" idx="0"/>
            <a:endCxn id="26" idx="0"/>
          </p:cNvCxnSpPr>
          <p:nvPr/>
        </p:nvCxnSpPr>
        <p:spPr>
          <a:xfrm rot="16200000" flipH="1">
            <a:off x="6313602" y="3111656"/>
            <a:ext cx="1993086" cy="1616363"/>
          </a:xfrm>
          <a:prstGeom prst="bentConnector3">
            <a:avLst>
              <a:gd name="adj1" fmla="val -11470"/>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B32B6A04-898D-D419-A7EC-D73F6726B947}"/>
              </a:ext>
            </a:extLst>
          </p:cNvPr>
          <p:cNvSpPr/>
          <p:nvPr/>
        </p:nvSpPr>
        <p:spPr>
          <a:xfrm>
            <a:off x="6086327" y="2923294"/>
            <a:ext cx="831273" cy="323850"/>
          </a:xfrm>
          <a:prstGeom prst="rect">
            <a:avLst/>
          </a:prstGeom>
          <a:noFill/>
        </p:spPr>
        <p:txBody>
          <a:bodyPr vert="horz"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23,4 %</a:t>
            </a:r>
          </a:p>
        </p:txBody>
      </p:sp>
      <p:sp>
        <p:nvSpPr>
          <p:cNvPr id="26" name="Rechteck 25">
            <a:extLst>
              <a:ext uri="{FF2B5EF4-FFF2-40B4-BE49-F238E27FC236}">
                <a16:creationId xmlns:a16="http://schemas.microsoft.com/office/drawing/2014/main" id="{C404BC27-A6BF-BB89-6FF7-B9697A351E98}"/>
              </a:ext>
            </a:extLst>
          </p:cNvPr>
          <p:cNvSpPr/>
          <p:nvPr/>
        </p:nvSpPr>
        <p:spPr>
          <a:xfrm>
            <a:off x="7702690" y="4916380"/>
            <a:ext cx="831273" cy="323850"/>
          </a:xfrm>
          <a:prstGeom prst="rect">
            <a:avLst/>
          </a:prstGeom>
          <a:noFill/>
        </p:spPr>
        <p:txBody>
          <a:bodyPr vert="horz"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0,0 %</a:t>
            </a:r>
          </a:p>
        </p:txBody>
      </p:sp>
      <p:sp>
        <p:nvSpPr>
          <p:cNvPr id="23" name="Inhaltsplatzhalter 2">
            <a:extLst>
              <a:ext uri="{FF2B5EF4-FFF2-40B4-BE49-F238E27FC236}">
                <a16:creationId xmlns:a16="http://schemas.microsoft.com/office/drawing/2014/main" id="{3E1421B8-299B-98FA-EA26-B2314EFAD270}"/>
              </a:ext>
            </a:extLst>
          </p:cNvPr>
          <p:cNvSpPr txBox="1">
            <a:spLocks/>
          </p:cNvSpPr>
          <p:nvPr/>
        </p:nvSpPr>
        <p:spPr>
          <a:xfrm>
            <a:off x="7312208" y="3247144"/>
            <a:ext cx="1616364" cy="834779"/>
          </a:xfrm>
          <a:prstGeom prst="rect">
            <a:avLst/>
          </a:prstGeom>
          <a:solidFill>
            <a:schemeClr val="bg1"/>
          </a:solidFill>
        </p:spPr>
        <p:txBody>
          <a:bodyPr vert="horz" wrap="square" lIns="0" tIns="36000" rIns="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l-GR" sz="1200" b="0" i="0" u="none" strike="noStrike" kern="1200" cap="none" spc="0" normalizeH="0" baseline="0" noProof="0">
                <a:ln>
                  <a:noFill/>
                </a:ln>
                <a:solidFill>
                  <a:srgbClr val="001965"/>
                </a:solidFill>
                <a:effectLst/>
                <a:uLnTx/>
                <a:uFillTx/>
                <a:ea typeface="+mn-ea"/>
                <a:cs typeface="+mn-cs"/>
              </a:rPr>
              <a:t>Δ</a:t>
            </a:r>
            <a:r>
              <a:rPr kumimoji="0" lang="en-US" sz="1200" b="0" i="0" u="none" strike="noStrike" kern="1200" cap="none" spc="0" normalizeH="0" baseline="0" noProof="0">
                <a:ln>
                  <a:noFill/>
                </a:ln>
                <a:solidFill>
                  <a:srgbClr val="001965"/>
                </a:solidFill>
                <a:effectLst/>
                <a:uLnTx/>
                <a:uFillTx/>
                <a:latin typeface="Apis For Office"/>
                <a:ea typeface="+mn-ea"/>
                <a:cs typeface="+mn-cs"/>
              </a:rPr>
              <a:t> 23,4 %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95 % CI (11,3% ; 35,5%)</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p=0,0267</a:t>
            </a:r>
            <a:br>
              <a:rPr kumimoji="0" lang="en-US" sz="1200" b="0" i="0" u="none" strike="noStrike" kern="1200" cap="none" spc="0" normalizeH="0" baseline="0" noProof="0">
                <a:ln>
                  <a:noFill/>
                </a:ln>
                <a:solidFill>
                  <a:srgbClr val="001965"/>
                </a:solidFill>
                <a:effectLst/>
                <a:uLnTx/>
                <a:uFillTx/>
                <a:latin typeface="Apis For Office"/>
                <a:ea typeface="+mn-ea"/>
                <a:cs typeface="+mn-cs"/>
              </a:rPr>
            </a:br>
            <a:r>
              <a:rPr kumimoji="0" lang="en-US" sz="1200" b="0" i="0" u="none" strike="noStrike" kern="1200" cap="none" spc="0" normalizeH="0" baseline="0" noProof="0">
                <a:ln>
                  <a:noFill/>
                </a:ln>
                <a:solidFill>
                  <a:srgbClr val="001965"/>
                </a:solidFill>
                <a:effectLst/>
                <a:uLnTx/>
                <a:uFillTx/>
                <a:latin typeface="Apis For Office"/>
                <a:ea typeface="+mn-ea"/>
                <a:cs typeface="+mn-cs"/>
              </a:rPr>
              <a:t>(Fisher-</a:t>
            </a:r>
            <a:r>
              <a:rPr lang="en-US" sz="1200">
                <a:latin typeface="Apis For Office"/>
              </a:rPr>
              <a:t>T</a:t>
            </a:r>
            <a:r>
              <a:rPr kumimoji="0" lang="en-US" sz="1200" b="0" i="0" u="none" strike="noStrike" kern="1200" cap="none" spc="0" normalizeH="0" baseline="0" noProof="0" err="1">
                <a:ln>
                  <a:noFill/>
                </a:ln>
                <a:solidFill>
                  <a:srgbClr val="001965"/>
                </a:solidFill>
                <a:effectLst/>
                <a:uLnTx/>
                <a:uFillTx/>
                <a:latin typeface="Apis For Office"/>
                <a:ea typeface="+mn-ea"/>
                <a:cs typeface="+mn-cs"/>
              </a:rPr>
              <a:t>est</a:t>
            </a:r>
            <a:r>
              <a:rPr kumimoji="0" lang="en-US" sz="1200" b="0" i="0" u="none" strike="noStrike" kern="1200" cap="none" spc="0" normalizeH="0" baseline="0" noProof="0">
                <a:ln>
                  <a:noFill/>
                </a:ln>
                <a:solidFill>
                  <a:srgbClr val="001965"/>
                </a:solidFill>
                <a:effectLst/>
                <a:uLnTx/>
                <a:uFillTx/>
                <a:latin typeface="Apis For Office"/>
                <a:ea typeface="+mn-ea"/>
                <a:cs typeface="+mn-cs"/>
              </a:rPr>
              <a:t>)</a:t>
            </a:r>
          </a:p>
        </p:txBody>
      </p:sp>
    </p:spTree>
    <p:custDataLst>
      <p:tags r:id="rId1"/>
    </p:custDataLst>
    <p:extLst>
      <p:ext uri="{BB962C8B-B14F-4D97-AF65-F5344CB8AC3E}">
        <p14:creationId xmlns:p14="http://schemas.microsoft.com/office/powerpoint/2010/main" val="1213528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DB6FF-F3B5-5E22-5411-22FCFAA6F228}"/>
              </a:ext>
            </a:extLst>
          </p:cNvPr>
          <p:cNvSpPr>
            <a:spLocks noGrp="1"/>
          </p:cNvSpPr>
          <p:nvPr>
            <p:ph type="title"/>
          </p:nvPr>
        </p:nvSpPr>
        <p:spPr>
          <a:xfrm>
            <a:off x="648000" y="459735"/>
            <a:ext cx="10896000" cy="1296000"/>
          </a:xfrm>
        </p:spPr>
        <p:txBody>
          <a:bodyPr/>
          <a:lstStyle/>
          <a:p>
            <a:r>
              <a:rPr lang="de-DE"/>
              <a:t>Veränderungen der Leberenzyme</a:t>
            </a:r>
          </a:p>
        </p:txBody>
      </p:sp>
      <p:sp>
        <p:nvSpPr>
          <p:cNvPr id="4" name="Textplatzhalter 3">
            <a:extLst>
              <a:ext uri="{FF2B5EF4-FFF2-40B4-BE49-F238E27FC236}">
                <a16:creationId xmlns:a16="http://schemas.microsoft.com/office/drawing/2014/main" id="{F091F2F5-ECDC-3C11-B853-B20EFC25B883}"/>
              </a:ext>
            </a:extLst>
          </p:cNvPr>
          <p:cNvSpPr>
            <a:spLocks noGrp="1"/>
          </p:cNvSpPr>
          <p:nvPr>
            <p:ph type="body" sz="quarter" idx="15"/>
          </p:nvPr>
        </p:nvSpPr>
        <p:spPr>
          <a:xfrm>
            <a:off x="647698" y="6129680"/>
            <a:ext cx="6700955" cy="615608"/>
          </a:xfrm>
        </p:spPr>
        <p:txBody>
          <a:bodyPr/>
          <a:lstStyle/>
          <a:p>
            <a:r>
              <a:rPr lang="de-DE" sz="900" i="1">
                <a:solidFill>
                  <a:srgbClr val="939AA7"/>
                </a:solidFill>
                <a:latin typeface="Apis For Office"/>
              </a:rPr>
              <a:t>Grafiken von Novo Nordisk nach Daten von Trauner M. et al.</a:t>
            </a:r>
            <a:br>
              <a:rPr lang="de-DE" sz="900">
                <a:solidFill>
                  <a:srgbClr val="939AA7"/>
                </a:solidFill>
                <a:latin typeface="Apis For Office"/>
              </a:rPr>
            </a:br>
            <a:r>
              <a:rPr lang="de-DE"/>
              <a:t>Alle Werte sind Mittelwerte (SEM). Die Werte von Patienten, die die Behandlung vorzeitig abbrachen und eine End-</a:t>
            </a:r>
            <a:r>
              <a:rPr lang="de-DE" err="1"/>
              <a:t>of</a:t>
            </a:r>
            <a:r>
              <a:rPr lang="de-DE"/>
              <a:t>-Trial-Visite hatten, tragen zum Mittelwert in Woche 96 bei.</a:t>
            </a:r>
            <a:br>
              <a:rPr lang="de-DE"/>
            </a:br>
            <a:r>
              <a:rPr lang="de-DE"/>
              <a:t>ALP, alkalische Phosphatase; </a:t>
            </a:r>
            <a:r>
              <a:rPr lang="de-DE" sz="800" b="0" i="0" u="none" strike="noStrike">
                <a:solidFill>
                  <a:schemeClr val="bg1">
                    <a:lumMod val="65000"/>
                  </a:schemeClr>
                </a:solidFill>
                <a:effectLst/>
                <a:latin typeface="Apis For Office" panose="020B0504010101010104"/>
              </a:rPr>
              <a:t>ALT, Alanin-Aminotransferase; </a:t>
            </a:r>
            <a:r>
              <a:rPr lang="de-DE"/>
              <a:t>Gamma GT, Gamma-Glutamyltransferase; </a:t>
            </a:r>
            <a:r>
              <a:rPr lang="de-DE">
                <a:ea typeface="+mn-lt"/>
                <a:cs typeface="+mn-lt"/>
              </a:rPr>
              <a:t>NCA, </a:t>
            </a:r>
            <a:r>
              <a:rPr lang="de-DE" err="1">
                <a:ea typeface="+mn-lt"/>
                <a:cs typeface="+mn-lt"/>
              </a:rPr>
              <a:t>norucholic</a:t>
            </a:r>
            <a:r>
              <a:rPr lang="de-DE">
                <a:ea typeface="+mn-lt"/>
                <a:cs typeface="+mn-lt"/>
              </a:rPr>
              <a:t> </a:t>
            </a:r>
            <a:r>
              <a:rPr lang="de-DE" err="1">
                <a:ea typeface="+mn-lt"/>
                <a:cs typeface="+mn-lt"/>
              </a:rPr>
              <a:t>acid</a:t>
            </a:r>
            <a:r>
              <a:rPr lang="de-DE">
                <a:ea typeface="+mn-lt"/>
                <a:cs typeface="+mn-lt"/>
              </a:rPr>
              <a:t>, </a:t>
            </a:r>
            <a:r>
              <a:rPr lang="de-DE" err="1">
                <a:ea typeface="+mn-lt"/>
                <a:cs typeface="+mn-lt"/>
              </a:rPr>
              <a:t>Norucholsäure</a:t>
            </a:r>
            <a:r>
              <a:rPr lang="de-DE">
                <a:ea typeface="+mn-lt"/>
                <a:cs typeface="+mn-lt"/>
              </a:rPr>
              <a:t>.</a:t>
            </a:r>
            <a:endParaRPr lang="de-DE"/>
          </a:p>
        </p:txBody>
      </p:sp>
      <p:sp>
        <p:nvSpPr>
          <p:cNvPr id="5" name="Textplatzhalter 4">
            <a:extLst>
              <a:ext uri="{FF2B5EF4-FFF2-40B4-BE49-F238E27FC236}">
                <a16:creationId xmlns:a16="http://schemas.microsoft.com/office/drawing/2014/main" id="{5A9A7BC5-7B41-DE13-BD6E-9797C291215F}"/>
              </a:ext>
            </a:extLst>
          </p:cNvPr>
          <p:cNvSpPr>
            <a:spLocks noGrp="1"/>
          </p:cNvSpPr>
          <p:nvPr>
            <p:ph type="body" sz="quarter" idx="17"/>
          </p:nvPr>
        </p:nvSpPr>
        <p:spPr/>
        <p:txBody>
          <a:bodyPr/>
          <a:lstStyle/>
          <a:p>
            <a:r>
              <a:rPr lang="de-DE"/>
              <a:t>Trauner M. et al. </a:t>
            </a:r>
            <a:r>
              <a:rPr lang="en-US"/>
              <a:t>J Hepatol. 2025;82</a:t>
            </a:r>
            <a:r>
              <a:rPr lang="de-DE"/>
              <a:t>(Suppl.1):LBO-001.</a:t>
            </a:r>
          </a:p>
        </p:txBody>
      </p:sp>
      <p:sp>
        <p:nvSpPr>
          <p:cNvPr id="9" name="Textfeld 8">
            <a:extLst>
              <a:ext uri="{FF2B5EF4-FFF2-40B4-BE49-F238E27FC236}">
                <a16:creationId xmlns:a16="http://schemas.microsoft.com/office/drawing/2014/main" id="{D22398E7-21B6-3F46-DF80-59F82B57721F}"/>
              </a:ext>
            </a:extLst>
          </p:cNvPr>
          <p:cNvSpPr txBox="1"/>
          <p:nvPr/>
        </p:nvSpPr>
        <p:spPr>
          <a:xfrm>
            <a:off x="647700" y="4908838"/>
            <a:ext cx="10972800" cy="870823"/>
          </a:xfrm>
          <a:prstGeom prst="roundRect">
            <a:avLst>
              <a:gd name="adj" fmla="val 11769"/>
            </a:avLst>
          </a:prstGeom>
          <a:solidFill>
            <a:srgbClr val="D8EAF8"/>
          </a:solidFill>
          <a:effectLst/>
        </p:spPr>
        <p:txBody>
          <a:bodyPr wrap="square" rtlCol="0">
            <a:spAutoFit/>
          </a:bodyPr>
          <a:lstStyle/>
          <a:p>
            <a:pPr marL="271463" marR="0" lvl="0" indent="-2714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Der Unterschied zwischen NCA und Placebo war in Woche 96 für ALP, ALT und </a:t>
            </a:r>
            <a:r>
              <a:rPr lang="de-DE" sz="1400">
                <a:solidFill>
                  <a:srgbClr val="001965"/>
                </a:solidFill>
                <a:latin typeface="Apis For Office"/>
              </a:rPr>
              <a:t>Gamma</a:t>
            </a:r>
            <a:r>
              <a:rPr kumimoji="0" lang="de-DE" sz="1400" b="0" i="0" u="none" strike="noStrike" kern="1200" cap="none" spc="0" normalizeH="0" baseline="0" noProof="0">
                <a:ln>
                  <a:noFill/>
                </a:ln>
                <a:solidFill>
                  <a:srgbClr val="001965"/>
                </a:solidFill>
                <a:effectLst/>
                <a:uLnTx/>
                <a:uFillTx/>
                <a:latin typeface="Apis For Office"/>
                <a:ea typeface="+mn-ea"/>
                <a:cs typeface="+mn-cs"/>
              </a:rPr>
              <a:t>-GT statistisch signifikant (p-Werte für die kleinste quadratische Schätzung des Behandlungseffekts &lt;0,0001)</a:t>
            </a:r>
          </a:p>
          <a:p>
            <a:pPr marL="271463" marR="0" lvl="0" indent="-2714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NCA induziert eine anhaltende Senkung der Leberenzyme</a:t>
            </a:r>
            <a:endParaRPr kumimoji="0" lang="en-US" sz="1400" b="0"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12" name="Gruppieren 11">
            <a:extLst>
              <a:ext uri="{FF2B5EF4-FFF2-40B4-BE49-F238E27FC236}">
                <a16:creationId xmlns:a16="http://schemas.microsoft.com/office/drawing/2014/main" id="{1A3A5A4E-6D64-B4CC-EB37-A2FA67B8BCC0}"/>
              </a:ext>
            </a:extLst>
          </p:cNvPr>
          <p:cNvGrpSpPr/>
          <p:nvPr/>
        </p:nvGrpSpPr>
        <p:grpSpPr>
          <a:xfrm>
            <a:off x="647701" y="1526236"/>
            <a:ext cx="3471717" cy="3175263"/>
            <a:chOff x="647701" y="1714501"/>
            <a:chExt cx="3471717" cy="3175263"/>
          </a:xfrm>
        </p:grpSpPr>
        <p:graphicFrame>
          <p:nvGraphicFramePr>
            <p:cNvPr id="10" name="Inhaltsplatzhalter 10">
              <a:extLst>
                <a:ext uri="{FF2B5EF4-FFF2-40B4-BE49-F238E27FC236}">
                  <a16:creationId xmlns:a16="http://schemas.microsoft.com/office/drawing/2014/main" id="{96C2A7C9-FBEE-1AB4-55B0-FACE9C9F405B}"/>
                </a:ext>
              </a:extLst>
            </p:cNvPr>
            <p:cNvGraphicFramePr>
              <a:graphicFrameLocks/>
            </p:cNvGraphicFramePr>
            <p:nvPr>
              <p:extLst>
                <p:ext uri="{D42A27DB-BD31-4B8C-83A1-F6EECF244321}">
                  <p14:modId xmlns:p14="http://schemas.microsoft.com/office/powerpoint/2010/main" val="4212125959"/>
                </p:ext>
              </p:extLst>
            </p:nvPr>
          </p:nvGraphicFramePr>
          <p:xfrm>
            <a:off x="647701" y="1714501"/>
            <a:ext cx="3471717" cy="3175263"/>
          </p:xfrm>
          <a:graphic>
            <a:graphicData uri="http://schemas.openxmlformats.org/drawingml/2006/chart">
              <c:chart xmlns:c="http://schemas.openxmlformats.org/drawingml/2006/chart" xmlns:r="http://schemas.openxmlformats.org/officeDocument/2006/relationships" r:id="rId3"/>
            </a:graphicData>
          </a:graphic>
        </p:graphicFrame>
        <p:grpSp>
          <p:nvGrpSpPr>
            <p:cNvPr id="129" name="Gruppieren 128">
              <a:extLst>
                <a:ext uri="{FF2B5EF4-FFF2-40B4-BE49-F238E27FC236}">
                  <a16:creationId xmlns:a16="http://schemas.microsoft.com/office/drawing/2014/main" id="{460596FE-CDAC-C7DE-A968-FFA86419B656}"/>
                </a:ext>
              </a:extLst>
            </p:cNvPr>
            <p:cNvGrpSpPr/>
            <p:nvPr/>
          </p:nvGrpSpPr>
          <p:grpSpPr>
            <a:xfrm rot="10800000">
              <a:off x="1713385" y="3452038"/>
              <a:ext cx="72000" cy="94440"/>
              <a:chOff x="6504722" y="5014420"/>
              <a:chExt cx="72000" cy="197367"/>
            </a:xfrm>
          </p:grpSpPr>
          <p:cxnSp>
            <p:nvCxnSpPr>
              <p:cNvPr id="130" name="Gerader Verbinder 129">
                <a:extLst>
                  <a:ext uri="{FF2B5EF4-FFF2-40B4-BE49-F238E27FC236}">
                    <a16:creationId xmlns:a16="http://schemas.microsoft.com/office/drawing/2014/main" id="{16D9D80C-8B1E-7219-9D4F-8555F30209BB}"/>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E34C3A2B-3F26-A0C6-F5AF-E32BA6ECF61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D4D79BBB-83A7-CCE6-6238-1352CDC0AA0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24" name="Gruppieren 123">
              <a:extLst>
                <a:ext uri="{FF2B5EF4-FFF2-40B4-BE49-F238E27FC236}">
                  <a16:creationId xmlns:a16="http://schemas.microsoft.com/office/drawing/2014/main" id="{2B24BBD4-4BD9-2425-7398-A5785A700721}"/>
                </a:ext>
              </a:extLst>
            </p:cNvPr>
            <p:cNvGrpSpPr/>
            <p:nvPr/>
          </p:nvGrpSpPr>
          <p:grpSpPr>
            <a:xfrm rot="10800000">
              <a:off x="1772200" y="3339264"/>
              <a:ext cx="72000" cy="151543"/>
              <a:chOff x="6504722" y="5014420"/>
              <a:chExt cx="72000" cy="197367"/>
            </a:xfrm>
          </p:grpSpPr>
          <p:cxnSp>
            <p:nvCxnSpPr>
              <p:cNvPr id="125" name="Gerader Verbinder 124">
                <a:extLst>
                  <a:ext uri="{FF2B5EF4-FFF2-40B4-BE49-F238E27FC236}">
                    <a16:creationId xmlns:a16="http://schemas.microsoft.com/office/drawing/2014/main" id="{9A539BFD-CFCD-9580-42FD-2A5DC4A81262}"/>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09C32A65-5C72-B15F-5A1E-83E37B99E37B}"/>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4EC4C864-7DDE-141C-2E8B-CB1E5F0EB740}"/>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37" name="Gruppieren 136">
              <a:extLst>
                <a:ext uri="{FF2B5EF4-FFF2-40B4-BE49-F238E27FC236}">
                  <a16:creationId xmlns:a16="http://schemas.microsoft.com/office/drawing/2014/main" id="{9BA212EA-E2E4-984E-80E3-ECBCD96B945D}"/>
                </a:ext>
              </a:extLst>
            </p:cNvPr>
            <p:cNvGrpSpPr/>
            <p:nvPr/>
          </p:nvGrpSpPr>
          <p:grpSpPr>
            <a:xfrm rot="10800000">
              <a:off x="1648020" y="3272438"/>
              <a:ext cx="72000" cy="99870"/>
              <a:chOff x="6504722" y="5014420"/>
              <a:chExt cx="72000" cy="197367"/>
            </a:xfrm>
          </p:grpSpPr>
          <p:cxnSp>
            <p:nvCxnSpPr>
              <p:cNvPr id="138" name="Gerader Verbinder 137">
                <a:extLst>
                  <a:ext uri="{FF2B5EF4-FFF2-40B4-BE49-F238E27FC236}">
                    <a16:creationId xmlns:a16="http://schemas.microsoft.com/office/drawing/2014/main" id="{173ED804-6E84-4578-EB90-47CE9A7E6CF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CA5F8846-8DBE-65FD-6820-E82276F87D5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D0E965F8-D5AB-15DF-1505-D32D787ADAF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95C22F19-3DA7-BC4B-A215-AA693B41EBA5}"/>
                </a:ext>
              </a:extLst>
            </p:cNvPr>
            <p:cNvGrpSpPr/>
            <p:nvPr/>
          </p:nvGrpSpPr>
          <p:grpSpPr>
            <a:xfrm rot="10800000">
              <a:off x="3917959" y="3749662"/>
              <a:ext cx="72000" cy="124209"/>
              <a:chOff x="6504722" y="5014420"/>
              <a:chExt cx="72000" cy="197367"/>
            </a:xfrm>
          </p:grpSpPr>
          <p:cxnSp>
            <p:nvCxnSpPr>
              <p:cNvPr id="45" name="Gerader Verbinder 44">
                <a:extLst>
                  <a:ext uri="{FF2B5EF4-FFF2-40B4-BE49-F238E27FC236}">
                    <a16:creationId xmlns:a16="http://schemas.microsoft.com/office/drawing/2014/main" id="{766D0440-3490-FB37-6037-7FE00319B70F}"/>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EC20D41D-91D5-A813-8F9B-5B8B75BFC18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B41D6F20-B4EC-1EB3-10CA-B2962A217032}"/>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382C891B-1992-010B-9AF8-38F6663A85BD}"/>
                </a:ext>
              </a:extLst>
            </p:cNvPr>
            <p:cNvGrpSpPr/>
            <p:nvPr/>
          </p:nvGrpSpPr>
          <p:grpSpPr>
            <a:xfrm rot="10800000">
              <a:off x="3917959" y="2692015"/>
              <a:ext cx="72000" cy="246568"/>
              <a:chOff x="6504722" y="5014420"/>
              <a:chExt cx="72000" cy="197367"/>
            </a:xfrm>
          </p:grpSpPr>
          <p:cxnSp>
            <p:nvCxnSpPr>
              <p:cNvPr id="41" name="Gerader Verbinder 40">
                <a:extLst>
                  <a:ext uri="{FF2B5EF4-FFF2-40B4-BE49-F238E27FC236}">
                    <a16:creationId xmlns:a16="http://schemas.microsoft.com/office/drawing/2014/main" id="{B7FB5983-AFBC-564F-137E-9F1E29653C0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613CBC12-DDCA-8F76-C8B3-D57F45072EEA}"/>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606CE95A-AEBE-D060-D11E-898252A9C049}"/>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48" name="Gruppieren 47">
              <a:extLst>
                <a:ext uri="{FF2B5EF4-FFF2-40B4-BE49-F238E27FC236}">
                  <a16:creationId xmlns:a16="http://schemas.microsoft.com/office/drawing/2014/main" id="{CCED42C3-5FCC-43E8-6EE1-83A8C9145BBC}"/>
                </a:ext>
              </a:extLst>
            </p:cNvPr>
            <p:cNvGrpSpPr/>
            <p:nvPr/>
          </p:nvGrpSpPr>
          <p:grpSpPr>
            <a:xfrm rot="10800000">
              <a:off x="3646091" y="3846679"/>
              <a:ext cx="72000" cy="124209"/>
              <a:chOff x="6504722" y="5014420"/>
              <a:chExt cx="72000" cy="197367"/>
            </a:xfrm>
          </p:grpSpPr>
          <p:cxnSp>
            <p:nvCxnSpPr>
              <p:cNvPr id="49" name="Gerader Verbinder 48">
                <a:extLst>
                  <a:ext uri="{FF2B5EF4-FFF2-40B4-BE49-F238E27FC236}">
                    <a16:creationId xmlns:a16="http://schemas.microsoft.com/office/drawing/2014/main" id="{63C805E0-7296-C795-E233-ABEF86F30C7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FB22AB1C-19D4-8FCF-298A-992E9400D9A1}"/>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C64F0EFF-8DE5-7548-78E1-5F9CFF08742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52" name="Gruppieren 51">
              <a:extLst>
                <a:ext uri="{FF2B5EF4-FFF2-40B4-BE49-F238E27FC236}">
                  <a16:creationId xmlns:a16="http://schemas.microsoft.com/office/drawing/2014/main" id="{C80B3896-7C2A-D04C-FBD4-96745FDF80EE}"/>
                </a:ext>
              </a:extLst>
            </p:cNvPr>
            <p:cNvGrpSpPr/>
            <p:nvPr/>
          </p:nvGrpSpPr>
          <p:grpSpPr>
            <a:xfrm rot="10800000">
              <a:off x="3646091" y="3179058"/>
              <a:ext cx="72000" cy="203748"/>
              <a:chOff x="6504722" y="5014420"/>
              <a:chExt cx="72000" cy="197367"/>
            </a:xfrm>
          </p:grpSpPr>
          <p:cxnSp>
            <p:nvCxnSpPr>
              <p:cNvPr id="53" name="Gerader Verbinder 52">
                <a:extLst>
                  <a:ext uri="{FF2B5EF4-FFF2-40B4-BE49-F238E27FC236}">
                    <a16:creationId xmlns:a16="http://schemas.microsoft.com/office/drawing/2014/main" id="{9FDD2F45-A502-AC2E-E6D4-94C278EFE820}"/>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AB86AD82-2DFF-F5B3-2346-5A94C454471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53DE674A-1398-9D43-9C76-8B8ADB297AB3}"/>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460ED823-A6CD-DC92-9996-0006A8B4BA2F}"/>
                </a:ext>
              </a:extLst>
            </p:cNvPr>
            <p:cNvGrpSpPr/>
            <p:nvPr/>
          </p:nvGrpSpPr>
          <p:grpSpPr>
            <a:xfrm rot="10800000">
              <a:off x="3354376" y="3852670"/>
              <a:ext cx="72000" cy="124209"/>
              <a:chOff x="6504722" y="5014420"/>
              <a:chExt cx="72000" cy="197367"/>
            </a:xfrm>
          </p:grpSpPr>
          <p:cxnSp>
            <p:nvCxnSpPr>
              <p:cNvPr id="57" name="Gerader Verbinder 56">
                <a:extLst>
                  <a:ext uri="{FF2B5EF4-FFF2-40B4-BE49-F238E27FC236}">
                    <a16:creationId xmlns:a16="http://schemas.microsoft.com/office/drawing/2014/main" id="{E19854F3-5059-16F2-0867-99490D26A71A}"/>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280347D6-7AEA-C2AF-0861-ADA0851164F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61A0696F-89B7-6EF2-571F-B8F38F6849E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FA533D4F-37BD-A7B1-5CCF-97542C0A938B}"/>
                </a:ext>
              </a:extLst>
            </p:cNvPr>
            <p:cNvGrpSpPr/>
            <p:nvPr/>
          </p:nvGrpSpPr>
          <p:grpSpPr>
            <a:xfrm rot="10800000">
              <a:off x="3354376" y="3230935"/>
              <a:ext cx="72000" cy="195406"/>
              <a:chOff x="6504722" y="5014420"/>
              <a:chExt cx="72000" cy="197367"/>
            </a:xfrm>
          </p:grpSpPr>
          <p:cxnSp>
            <p:nvCxnSpPr>
              <p:cNvPr id="61" name="Gerader Verbinder 60">
                <a:extLst>
                  <a:ext uri="{FF2B5EF4-FFF2-40B4-BE49-F238E27FC236}">
                    <a16:creationId xmlns:a16="http://schemas.microsoft.com/office/drawing/2014/main" id="{A46D69F2-F2C8-2BCB-C572-2433A88B711E}"/>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5F7A3388-7C07-774F-AFD9-E43C1A28491D}"/>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6FED938-7F88-38E3-A445-485F3FA3D148}"/>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D24A678-2CDC-897C-1A14-7E33C6E08225}"/>
                </a:ext>
              </a:extLst>
            </p:cNvPr>
            <p:cNvGrpSpPr/>
            <p:nvPr/>
          </p:nvGrpSpPr>
          <p:grpSpPr>
            <a:xfrm rot="10800000">
              <a:off x="3086971" y="3398047"/>
              <a:ext cx="72000" cy="183736"/>
              <a:chOff x="6504722" y="5014420"/>
              <a:chExt cx="72000" cy="197367"/>
            </a:xfrm>
          </p:grpSpPr>
          <p:cxnSp>
            <p:nvCxnSpPr>
              <p:cNvPr id="65" name="Gerader Verbinder 64">
                <a:extLst>
                  <a:ext uri="{FF2B5EF4-FFF2-40B4-BE49-F238E27FC236}">
                    <a16:creationId xmlns:a16="http://schemas.microsoft.com/office/drawing/2014/main" id="{2974E375-51EA-61D0-7598-E5CD8CC755E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061BA95B-3A4C-127C-997E-AFB7696887C7}"/>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F9D5A4BB-E531-52E2-32F2-037C56192C7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68" name="Gruppieren 67">
              <a:extLst>
                <a:ext uri="{FF2B5EF4-FFF2-40B4-BE49-F238E27FC236}">
                  <a16:creationId xmlns:a16="http://schemas.microsoft.com/office/drawing/2014/main" id="{CDA226E5-E6E3-BC80-469F-DF0F5D73B7C4}"/>
                </a:ext>
              </a:extLst>
            </p:cNvPr>
            <p:cNvGrpSpPr/>
            <p:nvPr/>
          </p:nvGrpSpPr>
          <p:grpSpPr>
            <a:xfrm rot="10800000">
              <a:off x="3086971" y="3781401"/>
              <a:ext cx="72000" cy="124209"/>
              <a:chOff x="6504722" y="5014420"/>
              <a:chExt cx="72000" cy="197367"/>
            </a:xfrm>
          </p:grpSpPr>
          <p:cxnSp>
            <p:nvCxnSpPr>
              <p:cNvPr id="69" name="Gerader Verbinder 68">
                <a:extLst>
                  <a:ext uri="{FF2B5EF4-FFF2-40B4-BE49-F238E27FC236}">
                    <a16:creationId xmlns:a16="http://schemas.microsoft.com/office/drawing/2014/main" id="{37CF3A68-C072-0091-99C7-B2CBC4244549}"/>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057F6CF1-3274-DE2C-2B6E-114B550DC05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3D6DE86E-7CAD-C588-90A6-A2AA430CE0F4}"/>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72" name="Gruppieren 71">
              <a:extLst>
                <a:ext uri="{FF2B5EF4-FFF2-40B4-BE49-F238E27FC236}">
                  <a16:creationId xmlns:a16="http://schemas.microsoft.com/office/drawing/2014/main" id="{54817E2F-DFFA-43AC-B80F-A0B06D253FD1}"/>
                </a:ext>
              </a:extLst>
            </p:cNvPr>
            <p:cNvGrpSpPr/>
            <p:nvPr/>
          </p:nvGrpSpPr>
          <p:grpSpPr>
            <a:xfrm rot="10800000">
              <a:off x="2810604" y="3802575"/>
              <a:ext cx="72000" cy="124209"/>
              <a:chOff x="6504722" y="5014420"/>
              <a:chExt cx="72000" cy="197367"/>
            </a:xfrm>
          </p:grpSpPr>
          <p:cxnSp>
            <p:nvCxnSpPr>
              <p:cNvPr id="73" name="Gerader Verbinder 72">
                <a:extLst>
                  <a:ext uri="{FF2B5EF4-FFF2-40B4-BE49-F238E27FC236}">
                    <a16:creationId xmlns:a16="http://schemas.microsoft.com/office/drawing/2014/main" id="{8FF9152B-5DB4-333B-076A-0508A3038CC6}"/>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87EBD8B4-473F-A649-0EC7-5EC5CE684B68}"/>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71EABB5E-B0B8-CFA2-24E2-B1543EEF541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76" name="Gruppieren 75">
              <a:extLst>
                <a:ext uri="{FF2B5EF4-FFF2-40B4-BE49-F238E27FC236}">
                  <a16:creationId xmlns:a16="http://schemas.microsoft.com/office/drawing/2014/main" id="{3A348C1B-C08A-D220-2AA1-AED28309BA73}"/>
                </a:ext>
              </a:extLst>
            </p:cNvPr>
            <p:cNvGrpSpPr/>
            <p:nvPr/>
          </p:nvGrpSpPr>
          <p:grpSpPr>
            <a:xfrm rot="10800000">
              <a:off x="2810604" y="3236001"/>
              <a:ext cx="72000" cy="182803"/>
              <a:chOff x="6504722" y="5014420"/>
              <a:chExt cx="72000" cy="197367"/>
            </a:xfrm>
          </p:grpSpPr>
          <p:cxnSp>
            <p:nvCxnSpPr>
              <p:cNvPr id="77" name="Gerader Verbinder 76">
                <a:extLst>
                  <a:ext uri="{FF2B5EF4-FFF2-40B4-BE49-F238E27FC236}">
                    <a16:creationId xmlns:a16="http://schemas.microsoft.com/office/drawing/2014/main" id="{32DFC0A5-1603-4591-40C8-D80727DEA5C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1D50723A-60E4-10AD-7AE5-37E00DE19AAD}"/>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E6FCCF29-A550-830E-381A-416D77543B70}"/>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80" name="Gruppieren 79">
              <a:extLst>
                <a:ext uri="{FF2B5EF4-FFF2-40B4-BE49-F238E27FC236}">
                  <a16:creationId xmlns:a16="http://schemas.microsoft.com/office/drawing/2014/main" id="{B53766FC-DB6D-7ED6-9B52-B388E9D34FA1}"/>
                </a:ext>
              </a:extLst>
            </p:cNvPr>
            <p:cNvGrpSpPr/>
            <p:nvPr/>
          </p:nvGrpSpPr>
          <p:grpSpPr>
            <a:xfrm rot="10800000">
              <a:off x="2538811" y="3729516"/>
              <a:ext cx="72000" cy="118352"/>
              <a:chOff x="6504722" y="5014420"/>
              <a:chExt cx="72000" cy="197367"/>
            </a:xfrm>
          </p:grpSpPr>
          <p:cxnSp>
            <p:nvCxnSpPr>
              <p:cNvPr id="81" name="Gerader Verbinder 80">
                <a:extLst>
                  <a:ext uri="{FF2B5EF4-FFF2-40B4-BE49-F238E27FC236}">
                    <a16:creationId xmlns:a16="http://schemas.microsoft.com/office/drawing/2014/main" id="{E577D231-B025-522A-2FAD-D76F3086433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762A5AED-D191-53C1-8694-AD878895DBC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EB30C721-EA64-F853-C209-28B122BEC74F}"/>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84" name="Gruppieren 83">
              <a:extLst>
                <a:ext uri="{FF2B5EF4-FFF2-40B4-BE49-F238E27FC236}">
                  <a16:creationId xmlns:a16="http://schemas.microsoft.com/office/drawing/2014/main" id="{56894D5C-2B0C-CA23-862C-21F13666A766}"/>
                </a:ext>
              </a:extLst>
            </p:cNvPr>
            <p:cNvGrpSpPr/>
            <p:nvPr/>
          </p:nvGrpSpPr>
          <p:grpSpPr>
            <a:xfrm rot="10800000">
              <a:off x="2538811" y="3122295"/>
              <a:ext cx="72000" cy="237336"/>
              <a:chOff x="6504722" y="5014420"/>
              <a:chExt cx="72000" cy="197367"/>
            </a:xfrm>
          </p:grpSpPr>
          <p:cxnSp>
            <p:nvCxnSpPr>
              <p:cNvPr id="85" name="Gerader Verbinder 84">
                <a:extLst>
                  <a:ext uri="{FF2B5EF4-FFF2-40B4-BE49-F238E27FC236}">
                    <a16:creationId xmlns:a16="http://schemas.microsoft.com/office/drawing/2014/main" id="{195C0832-3ACF-F276-3179-64A1EFB1FC97}"/>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B5E41B64-6F13-C27F-435E-D0BDD8FCA70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858CE15F-BEB6-B901-E4CB-4EC839ABA6C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88" name="Gruppieren 87">
              <a:extLst>
                <a:ext uri="{FF2B5EF4-FFF2-40B4-BE49-F238E27FC236}">
                  <a16:creationId xmlns:a16="http://schemas.microsoft.com/office/drawing/2014/main" id="{853F68F9-C127-4CBF-BA67-A4CAF2EA0A15}"/>
                </a:ext>
              </a:extLst>
            </p:cNvPr>
            <p:cNvGrpSpPr/>
            <p:nvPr/>
          </p:nvGrpSpPr>
          <p:grpSpPr>
            <a:xfrm rot="10800000">
              <a:off x="2265408" y="3802575"/>
              <a:ext cx="72000" cy="117294"/>
              <a:chOff x="6504722" y="5014420"/>
              <a:chExt cx="72000" cy="197367"/>
            </a:xfrm>
          </p:grpSpPr>
          <p:cxnSp>
            <p:nvCxnSpPr>
              <p:cNvPr id="89" name="Gerader Verbinder 88">
                <a:extLst>
                  <a:ext uri="{FF2B5EF4-FFF2-40B4-BE49-F238E27FC236}">
                    <a16:creationId xmlns:a16="http://schemas.microsoft.com/office/drawing/2014/main" id="{50723D12-ACAC-102B-5A9A-5B2D9B46656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19FE6936-2DE5-29E3-2D5A-D224826B0EDA}"/>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81AE4D23-1719-8B81-D8BC-4FCB7894AD9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92" name="Gruppieren 91">
              <a:extLst>
                <a:ext uri="{FF2B5EF4-FFF2-40B4-BE49-F238E27FC236}">
                  <a16:creationId xmlns:a16="http://schemas.microsoft.com/office/drawing/2014/main" id="{B1D38A80-6B0B-076A-2E87-02C19E6BD50E}"/>
                </a:ext>
              </a:extLst>
            </p:cNvPr>
            <p:cNvGrpSpPr/>
            <p:nvPr/>
          </p:nvGrpSpPr>
          <p:grpSpPr>
            <a:xfrm rot="10800000">
              <a:off x="2265408" y="3296991"/>
              <a:ext cx="72000" cy="155047"/>
              <a:chOff x="6504722" y="5014420"/>
              <a:chExt cx="72000" cy="197367"/>
            </a:xfrm>
          </p:grpSpPr>
          <p:cxnSp>
            <p:nvCxnSpPr>
              <p:cNvPr id="93" name="Gerader Verbinder 92">
                <a:extLst>
                  <a:ext uri="{FF2B5EF4-FFF2-40B4-BE49-F238E27FC236}">
                    <a16:creationId xmlns:a16="http://schemas.microsoft.com/office/drawing/2014/main" id="{C9191AE1-A000-79FE-9B6E-89DEC34A4BED}"/>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66A72581-0CDB-35AA-5787-50EA2EE1EA5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114E9F94-B7F5-186D-5024-70624A19ABB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C97AA100-D805-4E0D-7955-F70B63853BE9}"/>
                </a:ext>
              </a:extLst>
            </p:cNvPr>
            <p:cNvGrpSpPr/>
            <p:nvPr/>
          </p:nvGrpSpPr>
          <p:grpSpPr>
            <a:xfrm rot="10800000">
              <a:off x="1991148" y="3805555"/>
              <a:ext cx="72000" cy="109220"/>
              <a:chOff x="6504722" y="5014420"/>
              <a:chExt cx="72000" cy="197367"/>
            </a:xfrm>
          </p:grpSpPr>
          <p:cxnSp>
            <p:nvCxnSpPr>
              <p:cNvPr id="97" name="Gerader Verbinder 96">
                <a:extLst>
                  <a:ext uri="{FF2B5EF4-FFF2-40B4-BE49-F238E27FC236}">
                    <a16:creationId xmlns:a16="http://schemas.microsoft.com/office/drawing/2014/main" id="{ACDD51A6-3127-AD26-98D1-DE08C224BC60}"/>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687B5E-7DE8-4C70-0A8F-D1C2A8457D4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CD0F1BD9-C20F-ADEB-B0DD-E43D60A567D4}"/>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00" name="Gruppieren 99">
              <a:extLst>
                <a:ext uri="{FF2B5EF4-FFF2-40B4-BE49-F238E27FC236}">
                  <a16:creationId xmlns:a16="http://schemas.microsoft.com/office/drawing/2014/main" id="{AB272989-C5F2-7D63-BDB1-EFC8B0D06678}"/>
                </a:ext>
              </a:extLst>
            </p:cNvPr>
            <p:cNvGrpSpPr/>
            <p:nvPr/>
          </p:nvGrpSpPr>
          <p:grpSpPr>
            <a:xfrm rot="10800000">
              <a:off x="1991148" y="3035539"/>
              <a:ext cx="72000" cy="200462"/>
              <a:chOff x="6504722" y="5014420"/>
              <a:chExt cx="72000" cy="197367"/>
            </a:xfrm>
          </p:grpSpPr>
          <p:cxnSp>
            <p:nvCxnSpPr>
              <p:cNvPr id="101" name="Gerader Verbinder 100">
                <a:extLst>
                  <a:ext uri="{FF2B5EF4-FFF2-40B4-BE49-F238E27FC236}">
                    <a16:creationId xmlns:a16="http://schemas.microsoft.com/office/drawing/2014/main" id="{40076398-A012-BDFE-55CC-0DB9BEDB7E0E}"/>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700150F8-2253-ED52-D7C2-A8A8E8D81F9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18E1A625-2C34-41D4-9E3F-D7C31260032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04" name="Gruppieren 103">
              <a:extLst>
                <a:ext uri="{FF2B5EF4-FFF2-40B4-BE49-F238E27FC236}">
                  <a16:creationId xmlns:a16="http://schemas.microsoft.com/office/drawing/2014/main" id="{0935E8E4-1FF5-796C-CC28-BBCED249C15E}"/>
                </a:ext>
              </a:extLst>
            </p:cNvPr>
            <p:cNvGrpSpPr/>
            <p:nvPr/>
          </p:nvGrpSpPr>
          <p:grpSpPr>
            <a:xfrm rot="10800000">
              <a:off x="1917345" y="3819804"/>
              <a:ext cx="72000" cy="112200"/>
              <a:chOff x="6504722" y="5014420"/>
              <a:chExt cx="72000" cy="197367"/>
            </a:xfrm>
          </p:grpSpPr>
          <p:cxnSp>
            <p:nvCxnSpPr>
              <p:cNvPr id="105" name="Gerader Verbinder 104">
                <a:extLst>
                  <a:ext uri="{FF2B5EF4-FFF2-40B4-BE49-F238E27FC236}">
                    <a16:creationId xmlns:a16="http://schemas.microsoft.com/office/drawing/2014/main" id="{1FBC54F6-B9C0-1487-E95C-D054736988F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4AF407E4-9A8E-A4F6-FC5B-04EC1E09303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E41A76B2-FCB7-3544-DD81-F8A5AAA426D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08" name="Gruppieren 107">
              <a:extLst>
                <a:ext uri="{FF2B5EF4-FFF2-40B4-BE49-F238E27FC236}">
                  <a16:creationId xmlns:a16="http://schemas.microsoft.com/office/drawing/2014/main" id="{BE0ADD05-BB1D-BB7D-05C1-64C47B6E2733}"/>
                </a:ext>
              </a:extLst>
            </p:cNvPr>
            <p:cNvGrpSpPr/>
            <p:nvPr/>
          </p:nvGrpSpPr>
          <p:grpSpPr>
            <a:xfrm rot="10800000">
              <a:off x="1917345" y="3196991"/>
              <a:ext cx="72000" cy="201056"/>
              <a:chOff x="6504722" y="5014420"/>
              <a:chExt cx="72000" cy="197367"/>
            </a:xfrm>
          </p:grpSpPr>
          <p:cxnSp>
            <p:nvCxnSpPr>
              <p:cNvPr id="109" name="Gerader Verbinder 108">
                <a:extLst>
                  <a:ext uri="{FF2B5EF4-FFF2-40B4-BE49-F238E27FC236}">
                    <a16:creationId xmlns:a16="http://schemas.microsoft.com/office/drawing/2014/main" id="{E9D6BB91-0BFF-7E7A-F090-0C82DA45A34B}"/>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050293ED-E656-84E8-0F8D-1A5C0E9517F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25FE9144-627C-24B1-A2EF-F0C64448E8A4}"/>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12" name="Gruppieren 111">
              <a:extLst>
                <a:ext uri="{FF2B5EF4-FFF2-40B4-BE49-F238E27FC236}">
                  <a16:creationId xmlns:a16="http://schemas.microsoft.com/office/drawing/2014/main" id="{CFE0E149-F0AB-23AC-DFF9-54B362B1FFDE}"/>
                </a:ext>
              </a:extLst>
            </p:cNvPr>
            <p:cNvGrpSpPr/>
            <p:nvPr/>
          </p:nvGrpSpPr>
          <p:grpSpPr>
            <a:xfrm rot="10800000">
              <a:off x="1854000" y="3742657"/>
              <a:ext cx="72000" cy="85882"/>
              <a:chOff x="6504722" y="5014420"/>
              <a:chExt cx="72000" cy="197367"/>
            </a:xfrm>
          </p:grpSpPr>
          <p:cxnSp>
            <p:nvCxnSpPr>
              <p:cNvPr id="113" name="Gerader Verbinder 112">
                <a:extLst>
                  <a:ext uri="{FF2B5EF4-FFF2-40B4-BE49-F238E27FC236}">
                    <a16:creationId xmlns:a16="http://schemas.microsoft.com/office/drawing/2014/main" id="{5D678D16-A1E1-9994-DADF-3A89A870120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6CB24713-ED74-31F0-68F7-E55D70EBE6F1}"/>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209FEBB0-6523-5AE3-1FF4-DD2AC39A26B9}"/>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16" name="Gruppieren 115">
              <a:extLst>
                <a:ext uri="{FF2B5EF4-FFF2-40B4-BE49-F238E27FC236}">
                  <a16:creationId xmlns:a16="http://schemas.microsoft.com/office/drawing/2014/main" id="{FF543AB9-F617-1F1E-EE57-7AE1B8607424}"/>
                </a:ext>
              </a:extLst>
            </p:cNvPr>
            <p:cNvGrpSpPr/>
            <p:nvPr/>
          </p:nvGrpSpPr>
          <p:grpSpPr>
            <a:xfrm rot="10800000">
              <a:off x="1854000" y="3288450"/>
              <a:ext cx="72000" cy="166357"/>
              <a:chOff x="6504722" y="5014420"/>
              <a:chExt cx="72000" cy="197367"/>
            </a:xfrm>
          </p:grpSpPr>
          <p:cxnSp>
            <p:nvCxnSpPr>
              <p:cNvPr id="117" name="Gerader Verbinder 116">
                <a:extLst>
                  <a:ext uri="{FF2B5EF4-FFF2-40B4-BE49-F238E27FC236}">
                    <a16:creationId xmlns:a16="http://schemas.microsoft.com/office/drawing/2014/main" id="{56A0882F-4ABD-BE36-829C-F20DDA1D36E9}"/>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AB319702-EE88-0E2E-C9AF-5C0F74D2078A}"/>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F2544818-C28D-6D95-D7CE-7FF74FED2B92}"/>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20" name="Gruppieren 119">
              <a:extLst>
                <a:ext uri="{FF2B5EF4-FFF2-40B4-BE49-F238E27FC236}">
                  <a16:creationId xmlns:a16="http://schemas.microsoft.com/office/drawing/2014/main" id="{8E56B69C-3336-A493-7CD8-9481C2347BC2}"/>
                </a:ext>
              </a:extLst>
            </p:cNvPr>
            <p:cNvGrpSpPr/>
            <p:nvPr/>
          </p:nvGrpSpPr>
          <p:grpSpPr>
            <a:xfrm rot="10800000">
              <a:off x="1772200" y="3565379"/>
              <a:ext cx="72000" cy="93061"/>
              <a:chOff x="6504722" y="5014420"/>
              <a:chExt cx="72000" cy="197367"/>
            </a:xfrm>
          </p:grpSpPr>
          <p:cxnSp>
            <p:nvCxnSpPr>
              <p:cNvPr id="121" name="Gerader Verbinder 120">
                <a:extLst>
                  <a:ext uri="{FF2B5EF4-FFF2-40B4-BE49-F238E27FC236}">
                    <a16:creationId xmlns:a16="http://schemas.microsoft.com/office/drawing/2014/main" id="{2143578E-1C24-32F8-EC8F-9683E098DAB2}"/>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666E871D-C147-0593-63E8-FA9ED136C93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1AAE0A68-977F-83AA-CE3B-B6789E6B790F}"/>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33" name="Gruppieren 132">
              <a:extLst>
                <a:ext uri="{FF2B5EF4-FFF2-40B4-BE49-F238E27FC236}">
                  <a16:creationId xmlns:a16="http://schemas.microsoft.com/office/drawing/2014/main" id="{4E0E0E04-6322-8AE6-6C38-58CF21785046}"/>
                </a:ext>
              </a:extLst>
            </p:cNvPr>
            <p:cNvGrpSpPr/>
            <p:nvPr/>
          </p:nvGrpSpPr>
          <p:grpSpPr>
            <a:xfrm rot="10800000">
              <a:off x="1713385" y="3307225"/>
              <a:ext cx="72000" cy="153181"/>
              <a:chOff x="6504722" y="5014420"/>
              <a:chExt cx="72000" cy="197367"/>
            </a:xfrm>
          </p:grpSpPr>
          <p:cxnSp>
            <p:nvCxnSpPr>
              <p:cNvPr id="134" name="Gerader Verbinder 133">
                <a:extLst>
                  <a:ext uri="{FF2B5EF4-FFF2-40B4-BE49-F238E27FC236}">
                    <a16:creationId xmlns:a16="http://schemas.microsoft.com/office/drawing/2014/main" id="{D9C195F7-F2B2-7FD6-41FF-1CD705A15D2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3DA70A4F-5173-4328-4BD7-569834C501C7}"/>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EB6A2CB6-FE32-1694-D890-2AD1F09DC9E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41" name="Gruppieren 140">
              <a:extLst>
                <a:ext uri="{FF2B5EF4-FFF2-40B4-BE49-F238E27FC236}">
                  <a16:creationId xmlns:a16="http://schemas.microsoft.com/office/drawing/2014/main" id="{7CC714C1-BA01-2462-E60B-B0CF88980569}"/>
                </a:ext>
              </a:extLst>
            </p:cNvPr>
            <p:cNvGrpSpPr/>
            <p:nvPr/>
          </p:nvGrpSpPr>
          <p:grpSpPr>
            <a:xfrm rot="10800000">
              <a:off x="1648020" y="3370900"/>
              <a:ext cx="72000" cy="111798"/>
              <a:chOff x="6504722" y="5014420"/>
              <a:chExt cx="72000" cy="197367"/>
            </a:xfrm>
          </p:grpSpPr>
          <p:cxnSp>
            <p:nvCxnSpPr>
              <p:cNvPr id="142" name="Gerader Verbinder 141">
                <a:extLst>
                  <a:ext uri="{FF2B5EF4-FFF2-40B4-BE49-F238E27FC236}">
                    <a16:creationId xmlns:a16="http://schemas.microsoft.com/office/drawing/2014/main" id="{D70D8517-F382-702E-BE72-78D1072B575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CA91B049-3688-C2ED-FDDB-9DDCFE1F3EE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1765D059-8BB0-142A-FD7F-985F164E2D36}"/>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sp>
          <p:nvSpPr>
            <p:cNvPr id="15" name="Freihandform: Form 14">
              <a:extLst>
                <a:ext uri="{FF2B5EF4-FFF2-40B4-BE49-F238E27FC236}">
                  <a16:creationId xmlns:a16="http://schemas.microsoft.com/office/drawing/2014/main" id="{4D284F4B-21D9-1D9D-0B46-33F650F8D5DC}"/>
                </a:ext>
              </a:extLst>
            </p:cNvPr>
            <p:cNvSpPr/>
            <p:nvPr/>
          </p:nvSpPr>
          <p:spPr>
            <a:xfrm>
              <a:off x="1672590" y="2927985"/>
              <a:ext cx="2286000" cy="655320"/>
            </a:xfrm>
            <a:custGeom>
              <a:avLst/>
              <a:gdLst>
                <a:gd name="connsiteX0" fmla="*/ 2286000 w 2286000"/>
                <a:gd name="connsiteY0" fmla="*/ 0 h 655320"/>
                <a:gd name="connsiteX1" fmla="*/ 2000250 w 2286000"/>
                <a:gd name="connsiteY1" fmla="*/ 453390 h 655320"/>
                <a:gd name="connsiteX2" fmla="*/ 1722120 w 2286000"/>
                <a:gd name="connsiteY2" fmla="*/ 510540 h 655320"/>
                <a:gd name="connsiteX3" fmla="*/ 1443990 w 2286000"/>
                <a:gd name="connsiteY3" fmla="*/ 655320 h 655320"/>
                <a:gd name="connsiteX4" fmla="*/ 1169670 w 2286000"/>
                <a:gd name="connsiteY4" fmla="*/ 483870 h 655320"/>
                <a:gd name="connsiteX5" fmla="*/ 895350 w 2286000"/>
                <a:gd name="connsiteY5" fmla="*/ 422910 h 655320"/>
                <a:gd name="connsiteX6" fmla="*/ 628650 w 2286000"/>
                <a:gd name="connsiteY6" fmla="*/ 533400 h 655320"/>
                <a:gd name="connsiteX7" fmla="*/ 342900 w 2286000"/>
                <a:gd name="connsiteY7" fmla="*/ 304800 h 655320"/>
                <a:gd name="connsiteX8" fmla="*/ 278130 w 2286000"/>
                <a:gd name="connsiteY8" fmla="*/ 464820 h 655320"/>
                <a:gd name="connsiteX9" fmla="*/ 217170 w 2286000"/>
                <a:gd name="connsiteY9" fmla="*/ 529590 h 655320"/>
                <a:gd name="connsiteX10" fmla="*/ 152400 w 2286000"/>
                <a:gd name="connsiteY10" fmla="*/ 556260 h 655320"/>
                <a:gd name="connsiteX11" fmla="*/ 0 w 2286000"/>
                <a:gd name="connsiteY11" fmla="*/ 537210 h 65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0" h="655320">
                  <a:moveTo>
                    <a:pt x="2286000" y="0"/>
                  </a:moveTo>
                  <a:lnTo>
                    <a:pt x="2000250" y="453390"/>
                  </a:lnTo>
                  <a:lnTo>
                    <a:pt x="1722120" y="510540"/>
                  </a:lnTo>
                  <a:lnTo>
                    <a:pt x="1443990" y="655320"/>
                  </a:lnTo>
                  <a:lnTo>
                    <a:pt x="1169670" y="483870"/>
                  </a:lnTo>
                  <a:lnTo>
                    <a:pt x="895350" y="422910"/>
                  </a:lnTo>
                  <a:lnTo>
                    <a:pt x="628650" y="533400"/>
                  </a:lnTo>
                  <a:lnTo>
                    <a:pt x="342900" y="304800"/>
                  </a:lnTo>
                  <a:lnTo>
                    <a:pt x="278130" y="464820"/>
                  </a:lnTo>
                  <a:lnTo>
                    <a:pt x="217170" y="529590"/>
                  </a:lnTo>
                  <a:lnTo>
                    <a:pt x="152400" y="556260"/>
                  </a:lnTo>
                  <a:lnTo>
                    <a:pt x="0" y="537210"/>
                  </a:lnTo>
                </a:path>
              </a:pathLst>
            </a:custGeom>
            <a:noFill/>
            <a:ln w="1905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4" name="Freihandform: Form 13">
              <a:extLst>
                <a:ext uri="{FF2B5EF4-FFF2-40B4-BE49-F238E27FC236}">
                  <a16:creationId xmlns:a16="http://schemas.microsoft.com/office/drawing/2014/main" id="{E2BE1CFC-017B-B5EC-8DCF-A66957719A73}"/>
                </a:ext>
              </a:extLst>
            </p:cNvPr>
            <p:cNvSpPr/>
            <p:nvPr/>
          </p:nvSpPr>
          <p:spPr>
            <a:xfrm>
              <a:off x="1684020" y="3259455"/>
              <a:ext cx="2286000" cy="605790"/>
            </a:xfrm>
            <a:custGeom>
              <a:avLst/>
              <a:gdLst>
                <a:gd name="connsiteX0" fmla="*/ 0 w 2286000"/>
                <a:gd name="connsiteY0" fmla="*/ 0 h 605790"/>
                <a:gd name="connsiteX1" fmla="*/ 64770 w 2286000"/>
                <a:gd name="connsiteY1" fmla="*/ 201930 h 605790"/>
                <a:gd name="connsiteX2" fmla="*/ 144780 w 2286000"/>
                <a:gd name="connsiteY2" fmla="*/ 312420 h 605790"/>
                <a:gd name="connsiteX3" fmla="*/ 213360 w 2286000"/>
                <a:gd name="connsiteY3" fmla="*/ 499110 h 605790"/>
                <a:gd name="connsiteX4" fmla="*/ 266700 w 2286000"/>
                <a:gd name="connsiteY4" fmla="*/ 579120 h 605790"/>
                <a:gd name="connsiteX5" fmla="*/ 350520 w 2286000"/>
                <a:gd name="connsiteY5" fmla="*/ 560070 h 605790"/>
                <a:gd name="connsiteX6" fmla="*/ 624840 w 2286000"/>
                <a:gd name="connsiteY6" fmla="*/ 563880 h 605790"/>
                <a:gd name="connsiteX7" fmla="*/ 887730 w 2286000"/>
                <a:gd name="connsiteY7" fmla="*/ 476250 h 605790"/>
                <a:gd name="connsiteX8" fmla="*/ 1165860 w 2286000"/>
                <a:gd name="connsiteY8" fmla="*/ 556260 h 605790"/>
                <a:gd name="connsiteX9" fmla="*/ 1451610 w 2286000"/>
                <a:gd name="connsiteY9" fmla="*/ 518160 h 605790"/>
                <a:gd name="connsiteX10" fmla="*/ 1722120 w 2286000"/>
                <a:gd name="connsiteY10" fmla="*/ 605790 h 605790"/>
                <a:gd name="connsiteX11" fmla="*/ 1996440 w 2286000"/>
                <a:gd name="connsiteY11" fmla="*/ 601980 h 605790"/>
                <a:gd name="connsiteX12" fmla="*/ 2286000 w 2286000"/>
                <a:gd name="connsiteY12" fmla="*/ 480060 h 60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6000" h="605790">
                  <a:moveTo>
                    <a:pt x="0" y="0"/>
                  </a:moveTo>
                  <a:lnTo>
                    <a:pt x="64770" y="201930"/>
                  </a:lnTo>
                  <a:lnTo>
                    <a:pt x="144780" y="312420"/>
                  </a:lnTo>
                  <a:lnTo>
                    <a:pt x="213360" y="499110"/>
                  </a:lnTo>
                  <a:lnTo>
                    <a:pt x="266700" y="579120"/>
                  </a:lnTo>
                  <a:lnTo>
                    <a:pt x="350520" y="560070"/>
                  </a:lnTo>
                  <a:lnTo>
                    <a:pt x="624840" y="563880"/>
                  </a:lnTo>
                  <a:lnTo>
                    <a:pt x="887730" y="476250"/>
                  </a:lnTo>
                  <a:lnTo>
                    <a:pt x="1165860" y="556260"/>
                  </a:lnTo>
                  <a:lnTo>
                    <a:pt x="1451610" y="518160"/>
                  </a:lnTo>
                  <a:lnTo>
                    <a:pt x="1722120" y="605790"/>
                  </a:lnTo>
                  <a:lnTo>
                    <a:pt x="1996440" y="601980"/>
                  </a:lnTo>
                  <a:lnTo>
                    <a:pt x="2286000" y="48006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7" name="26 Elipse">
              <a:extLst>
                <a:ext uri="{FF2B5EF4-FFF2-40B4-BE49-F238E27FC236}">
                  <a16:creationId xmlns:a16="http://schemas.microsoft.com/office/drawing/2014/main" id="{654B2260-5E81-E257-A3B3-456C95A4778D}"/>
                </a:ext>
              </a:extLst>
            </p:cNvPr>
            <p:cNvSpPr/>
            <p:nvPr/>
          </p:nvSpPr>
          <p:spPr bwMode="auto">
            <a:xfrm>
              <a:off x="3646090" y="334680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18" name="26 Elipse">
              <a:extLst>
                <a:ext uri="{FF2B5EF4-FFF2-40B4-BE49-F238E27FC236}">
                  <a16:creationId xmlns:a16="http://schemas.microsoft.com/office/drawing/2014/main" id="{B0BF036E-0275-FFB1-58E3-8DC08AD229B9}"/>
                </a:ext>
              </a:extLst>
            </p:cNvPr>
            <p:cNvSpPr/>
            <p:nvPr/>
          </p:nvSpPr>
          <p:spPr bwMode="auto">
            <a:xfrm>
              <a:off x="3355955" y="339804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19" name="26 Elipse">
              <a:extLst>
                <a:ext uri="{FF2B5EF4-FFF2-40B4-BE49-F238E27FC236}">
                  <a16:creationId xmlns:a16="http://schemas.microsoft.com/office/drawing/2014/main" id="{838C68B3-E48A-F579-07D4-D70329EF1D8F}"/>
                </a:ext>
              </a:extLst>
            </p:cNvPr>
            <p:cNvSpPr/>
            <p:nvPr/>
          </p:nvSpPr>
          <p:spPr bwMode="auto">
            <a:xfrm>
              <a:off x="3089255" y="3547305"/>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0" name="26 Elipse">
              <a:extLst>
                <a:ext uri="{FF2B5EF4-FFF2-40B4-BE49-F238E27FC236}">
                  <a16:creationId xmlns:a16="http://schemas.microsoft.com/office/drawing/2014/main" id="{DE6146AF-B2AA-FF00-CBDA-E788CDCEF636}"/>
                </a:ext>
              </a:extLst>
            </p:cNvPr>
            <p:cNvSpPr/>
            <p:nvPr/>
          </p:nvSpPr>
          <p:spPr bwMode="auto">
            <a:xfrm>
              <a:off x="2815590" y="338280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1" name="26 Elipse">
              <a:extLst>
                <a:ext uri="{FF2B5EF4-FFF2-40B4-BE49-F238E27FC236}">
                  <a16:creationId xmlns:a16="http://schemas.microsoft.com/office/drawing/2014/main" id="{6BE1473A-E320-6AB0-5D20-EA525729E071}"/>
                </a:ext>
              </a:extLst>
            </p:cNvPr>
            <p:cNvSpPr/>
            <p:nvPr/>
          </p:nvSpPr>
          <p:spPr bwMode="auto">
            <a:xfrm>
              <a:off x="2537380" y="332604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2" name="26 Elipse">
              <a:extLst>
                <a:ext uri="{FF2B5EF4-FFF2-40B4-BE49-F238E27FC236}">
                  <a16:creationId xmlns:a16="http://schemas.microsoft.com/office/drawing/2014/main" id="{8B1B0ECC-504C-BF2D-9529-DB9A8435F17D}"/>
                </a:ext>
              </a:extLst>
            </p:cNvPr>
            <p:cNvSpPr/>
            <p:nvPr/>
          </p:nvSpPr>
          <p:spPr bwMode="auto">
            <a:xfrm>
              <a:off x="2265860" y="341880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3" name="26 Elipse">
              <a:extLst>
                <a:ext uri="{FF2B5EF4-FFF2-40B4-BE49-F238E27FC236}">
                  <a16:creationId xmlns:a16="http://schemas.microsoft.com/office/drawing/2014/main" id="{5856BD40-B090-21F7-2609-7B64FF3DBCDC}"/>
                </a:ext>
              </a:extLst>
            </p:cNvPr>
            <p:cNvSpPr/>
            <p:nvPr/>
          </p:nvSpPr>
          <p:spPr bwMode="auto">
            <a:xfrm>
              <a:off x="1987730" y="3192696"/>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4" name="26 Elipse">
              <a:extLst>
                <a:ext uri="{FF2B5EF4-FFF2-40B4-BE49-F238E27FC236}">
                  <a16:creationId xmlns:a16="http://schemas.microsoft.com/office/drawing/2014/main" id="{5FDA3920-8066-0087-5A12-355E389B39C6}"/>
                </a:ext>
              </a:extLst>
            </p:cNvPr>
            <p:cNvSpPr/>
            <p:nvPr/>
          </p:nvSpPr>
          <p:spPr bwMode="auto">
            <a:xfrm>
              <a:off x="1913595" y="3354148"/>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5" name="26 Elipse">
              <a:extLst>
                <a:ext uri="{FF2B5EF4-FFF2-40B4-BE49-F238E27FC236}">
                  <a16:creationId xmlns:a16="http://schemas.microsoft.com/office/drawing/2014/main" id="{9ED79376-D3B2-9B58-7826-9C9F21FF752E}"/>
                </a:ext>
              </a:extLst>
            </p:cNvPr>
            <p:cNvSpPr/>
            <p:nvPr/>
          </p:nvSpPr>
          <p:spPr bwMode="auto">
            <a:xfrm>
              <a:off x="1853025" y="341880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 name="26 Elipse">
              <a:extLst>
                <a:ext uri="{FF2B5EF4-FFF2-40B4-BE49-F238E27FC236}">
                  <a16:creationId xmlns:a16="http://schemas.microsoft.com/office/drawing/2014/main" id="{BB2F0A36-8840-49EA-E788-0479228C3AE2}"/>
                </a:ext>
              </a:extLst>
            </p:cNvPr>
            <p:cNvSpPr/>
            <p:nvPr/>
          </p:nvSpPr>
          <p:spPr bwMode="auto">
            <a:xfrm>
              <a:off x="1771544" y="345203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 name="26 Elipse">
              <a:extLst>
                <a:ext uri="{FF2B5EF4-FFF2-40B4-BE49-F238E27FC236}">
                  <a16:creationId xmlns:a16="http://schemas.microsoft.com/office/drawing/2014/main" id="{D4E5964E-9379-2A10-F85F-C219EED83FB3}"/>
                </a:ext>
              </a:extLst>
            </p:cNvPr>
            <p:cNvSpPr/>
            <p:nvPr/>
          </p:nvSpPr>
          <p:spPr bwMode="auto">
            <a:xfrm>
              <a:off x="1648020" y="343889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8" name="26 Elipse">
              <a:extLst>
                <a:ext uri="{FF2B5EF4-FFF2-40B4-BE49-F238E27FC236}">
                  <a16:creationId xmlns:a16="http://schemas.microsoft.com/office/drawing/2014/main" id="{7A326A01-DEAA-183D-222E-44DB76218CB7}"/>
                </a:ext>
              </a:extLst>
            </p:cNvPr>
            <p:cNvSpPr/>
            <p:nvPr/>
          </p:nvSpPr>
          <p:spPr bwMode="auto">
            <a:xfrm>
              <a:off x="1648020" y="3237164"/>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9" name="26 Elipse">
              <a:extLst>
                <a:ext uri="{FF2B5EF4-FFF2-40B4-BE49-F238E27FC236}">
                  <a16:creationId xmlns:a16="http://schemas.microsoft.com/office/drawing/2014/main" id="{205D2A16-E6C8-C67F-F510-789AA6D35394}"/>
                </a:ext>
              </a:extLst>
            </p:cNvPr>
            <p:cNvSpPr/>
            <p:nvPr/>
          </p:nvSpPr>
          <p:spPr bwMode="auto">
            <a:xfrm>
              <a:off x="1712320" y="3410698"/>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0" name="26 Elipse">
              <a:extLst>
                <a:ext uri="{FF2B5EF4-FFF2-40B4-BE49-F238E27FC236}">
                  <a16:creationId xmlns:a16="http://schemas.microsoft.com/office/drawing/2014/main" id="{ADDA9C64-A867-A0D8-DF51-93F7149C5DB2}"/>
                </a:ext>
              </a:extLst>
            </p:cNvPr>
            <p:cNvSpPr/>
            <p:nvPr/>
          </p:nvSpPr>
          <p:spPr bwMode="auto">
            <a:xfrm>
              <a:off x="1853025" y="3713662"/>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1" name="26 Elipse">
              <a:extLst>
                <a:ext uri="{FF2B5EF4-FFF2-40B4-BE49-F238E27FC236}">
                  <a16:creationId xmlns:a16="http://schemas.microsoft.com/office/drawing/2014/main" id="{BCCECFEB-3359-EE02-FF9D-18C40EEFB449}"/>
                </a:ext>
              </a:extLst>
            </p:cNvPr>
            <p:cNvSpPr/>
            <p:nvPr/>
          </p:nvSpPr>
          <p:spPr bwMode="auto">
            <a:xfrm>
              <a:off x="1922190" y="380257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2" name="26 Elipse">
              <a:extLst>
                <a:ext uri="{FF2B5EF4-FFF2-40B4-BE49-F238E27FC236}">
                  <a16:creationId xmlns:a16="http://schemas.microsoft.com/office/drawing/2014/main" id="{86BE085E-AB13-634C-D861-CF70EC9A75AB}"/>
                </a:ext>
              </a:extLst>
            </p:cNvPr>
            <p:cNvSpPr/>
            <p:nvPr/>
          </p:nvSpPr>
          <p:spPr bwMode="auto">
            <a:xfrm>
              <a:off x="1994190" y="378576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3" name="26 Elipse">
              <a:extLst>
                <a:ext uri="{FF2B5EF4-FFF2-40B4-BE49-F238E27FC236}">
                  <a16:creationId xmlns:a16="http://schemas.microsoft.com/office/drawing/2014/main" id="{C462B4E0-D284-3362-9A95-6CCEA0E204EF}"/>
                </a:ext>
              </a:extLst>
            </p:cNvPr>
            <p:cNvSpPr/>
            <p:nvPr/>
          </p:nvSpPr>
          <p:spPr bwMode="auto">
            <a:xfrm>
              <a:off x="2265860" y="377243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4" name="26 Elipse">
              <a:extLst>
                <a:ext uri="{FF2B5EF4-FFF2-40B4-BE49-F238E27FC236}">
                  <a16:creationId xmlns:a16="http://schemas.microsoft.com/office/drawing/2014/main" id="{3B8520EF-440B-8979-AE34-2434E77E7C82}"/>
                </a:ext>
              </a:extLst>
            </p:cNvPr>
            <p:cNvSpPr/>
            <p:nvPr/>
          </p:nvSpPr>
          <p:spPr bwMode="auto">
            <a:xfrm>
              <a:off x="2537380" y="3713662"/>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5" name="26 Elipse">
              <a:extLst>
                <a:ext uri="{FF2B5EF4-FFF2-40B4-BE49-F238E27FC236}">
                  <a16:creationId xmlns:a16="http://schemas.microsoft.com/office/drawing/2014/main" id="{2AF2CADF-3B19-0A6B-EADC-17DC66BBC3D3}"/>
                </a:ext>
              </a:extLst>
            </p:cNvPr>
            <p:cNvSpPr/>
            <p:nvPr/>
          </p:nvSpPr>
          <p:spPr bwMode="auto">
            <a:xfrm>
              <a:off x="2810270" y="3774966"/>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6" name="26 Elipse">
              <a:extLst>
                <a:ext uri="{FF2B5EF4-FFF2-40B4-BE49-F238E27FC236}">
                  <a16:creationId xmlns:a16="http://schemas.microsoft.com/office/drawing/2014/main" id="{868E178C-3625-3A0F-4886-F1D7E984A2D7}"/>
                </a:ext>
              </a:extLst>
            </p:cNvPr>
            <p:cNvSpPr/>
            <p:nvPr/>
          </p:nvSpPr>
          <p:spPr bwMode="auto">
            <a:xfrm>
              <a:off x="3093570" y="374976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7" name="26 Elipse">
              <a:extLst>
                <a:ext uri="{FF2B5EF4-FFF2-40B4-BE49-F238E27FC236}">
                  <a16:creationId xmlns:a16="http://schemas.microsoft.com/office/drawing/2014/main" id="{0DA42854-F174-9C4A-C4EB-6497F65BD6D7}"/>
                </a:ext>
              </a:extLst>
            </p:cNvPr>
            <p:cNvSpPr/>
            <p:nvPr/>
          </p:nvSpPr>
          <p:spPr bwMode="auto">
            <a:xfrm>
              <a:off x="3355955" y="3813874"/>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8" name="26 Elipse">
              <a:extLst>
                <a:ext uri="{FF2B5EF4-FFF2-40B4-BE49-F238E27FC236}">
                  <a16:creationId xmlns:a16="http://schemas.microsoft.com/office/drawing/2014/main" id="{33FE44CE-FF9E-F49F-D228-0681A2F3A0AC}"/>
                </a:ext>
              </a:extLst>
            </p:cNvPr>
            <p:cNvSpPr/>
            <p:nvPr/>
          </p:nvSpPr>
          <p:spPr bwMode="auto">
            <a:xfrm>
              <a:off x="3646090" y="382176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 name="26 Elipse">
              <a:extLst>
                <a:ext uri="{FF2B5EF4-FFF2-40B4-BE49-F238E27FC236}">
                  <a16:creationId xmlns:a16="http://schemas.microsoft.com/office/drawing/2014/main" id="{7A249505-B535-7A8C-BC2A-3E4320DEC3CE}"/>
                </a:ext>
              </a:extLst>
            </p:cNvPr>
            <p:cNvSpPr/>
            <p:nvPr/>
          </p:nvSpPr>
          <p:spPr bwMode="auto">
            <a:xfrm>
              <a:off x="3922590" y="369676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16" name="26 Elipse">
              <a:extLst>
                <a:ext uri="{FF2B5EF4-FFF2-40B4-BE49-F238E27FC236}">
                  <a16:creationId xmlns:a16="http://schemas.microsoft.com/office/drawing/2014/main" id="{B39F8EAC-1B12-2F1C-3CFD-294F374D6D45}"/>
                </a:ext>
              </a:extLst>
            </p:cNvPr>
            <p:cNvSpPr/>
            <p:nvPr/>
          </p:nvSpPr>
          <p:spPr bwMode="auto">
            <a:xfrm>
              <a:off x="3922590" y="2905823"/>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128" name="26 Elipse">
              <a:extLst>
                <a:ext uri="{FF2B5EF4-FFF2-40B4-BE49-F238E27FC236}">
                  <a16:creationId xmlns:a16="http://schemas.microsoft.com/office/drawing/2014/main" id="{1FDB4581-346C-9E55-75ED-5FA24A37871D}"/>
                </a:ext>
              </a:extLst>
            </p:cNvPr>
            <p:cNvSpPr/>
            <p:nvPr/>
          </p:nvSpPr>
          <p:spPr bwMode="auto">
            <a:xfrm>
              <a:off x="1769595" y="3539388"/>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grpSp>
      <p:grpSp>
        <p:nvGrpSpPr>
          <p:cNvPr id="11" name="Gruppieren 10">
            <a:extLst>
              <a:ext uri="{FF2B5EF4-FFF2-40B4-BE49-F238E27FC236}">
                <a16:creationId xmlns:a16="http://schemas.microsoft.com/office/drawing/2014/main" id="{FDD3F6ED-E549-3EA4-1A34-C2C2A430C6A4}"/>
              </a:ext>
            </a:extLst>
          </p:cNvPr>
          <p:cNvGrpSpPr/>
          <p:nvPr/>
        </p:nvGrpSpPr>
        <p:grpSpPr>
          <a:xfrm>
            <a:off x="4387799" y="1526236"/>
            <a:ext cx="3471717" cy="3175263"/>
            <a:chOff x="4387799" y="1714501"/>
            <a:chExt cx="3471717" cy="3175263"/>
          </a:xfrm>
        </p:grpSpPr>
        <p:graphicFrame>
          <p:nvGraphicFramePr>
            <p:cNvPr id="147" name="Inhaltsplatzhalter 10">
              <a:extLst>
                <a:ext uri="{FF2B5EF4-FFF2-40B4-BE49-F238E27FC236}">
                  <a16:creationId xmlns:a16="http://schemas.microsoft.com/office/drawing/2014/main" id="{A3802C81-94C5-C8FA-E722-F8F0F5221362}"/>
                </a:ext>
              </a:extLst>
            </p:cNvPr>
            <p:cNvGraphicFramePr>
              <a:graphicFrameLocks/>
            </p:cNvGraphicFramePr>
            <p:nvPr>
              <p:extLst>
                <p:ext uri="{D42A27DB-BD31-4B8C-83A1-F6EECF244321}">
                  <p14:modId xmlns:p14="http://schemas.microsoft.com/office/powerpoint/2010/main" val="989143558"/>
                </p:ext>
              </p:extLst>
            </p:nvPr>
          </p:nvGraphicFramePr>
          <p:xfrm>
            <a:off x="4387799" y="1714501"/>
            <a:ext cx="3471717" cy="3175263"/>
          </p:xfrm>
          <a:graphic>
            <a:graphicData uri="http://schemas.openxmlformats.org/drawingml/2006/chart">
              <c:chart xmlns:c="http://schemas.openxmlformats.org/drawingml/2006/chart" xmlns:r="http://schemas.openxmlformats.org/officeDocument/2006/relationships" r:id="rId4"/>
            </a:graphicData>
          </a:graphic>
        </p:graphicFrame>
        <p:grpSp>
          <p:nvGrpSpPr>
            <p:cNvPr id="148" name="Gruppieren 147">
              <a:extLst>
                <a:ext uri="{FF2B5EF4-FFF2-40B4-BE49-F238E27FC236}">
                  <a16:creationId xmlns:a16="http://schemas.microsoft.com/office/drawing/2014/main" id="{67689533-E5E2-8715-ED7D-AA7AE9D540F1}"/>
                </a:ext>
              </a:extLst>
            </p:cNvPr>
            <p:cNvGrpSpPr/>
            <p:nvPr/>
          </p:nvGrpSpPr>
          <p:grpSpPr>
            <a:xfrm rot="10800000">
              <a:off x="5453483" y="3097366"/>
              <a:ext cx="72000" cy="94440"/>
              <a:chOff x="6504722" y="5014420"/>
              <a:chExt cx="72000" cy="197367"/>
            </a:xfrm>
          </p:grpSpPr>
          <p:cxnSp>
            <p:nvCxnSpPr>
              <p:cNvPr id="149" name="Gerader Verbinder 148">
                <a:extLst>
                  <a:ext uri="{FF2B5EF4-FFF2-40B4-BE49-F238E27FC236}">
                    <a16:creationId xmlns:a16="http://schemas.microsoft.com/office/drawing/2014/main" id="{E687436C-6578-8CD7-9049-A12105063CA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ECEECFA9-373F-BFA4-672E-AF960882A593}"/>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425D30D3-D35C-58E5-3221-82352D16F710}"/>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52" name="Gruppieren 151">
              <a:extLst>
                <a:ext uri="{FF2B5EF4-FFF2-40B4-BE49-F238E27FC236}">
                  <a16:creationId xmlns:a16="http://schemas.microsoft.com/office/drawing/2014/main" id="{54E4DFF8-57BC-D1C5-109A-7FC693928EF7}"/>
                </a:ext>
              </a:extLst>
            </p:cNvPr>
            <p:cNvGrpSpPr/>
            <p:nvPr/>
          </p:nvGrpSpPr>
          <p:grpSpPr>
            <a:xfrm rot="10800000">
              <a:off x="5524214" y="2773139"/>
              <a:ext cx="72000" cy="373287"/>
              <a:chOff x="6504722" y="5014420"/>
              <a:chExt cx="72000" cy="197367"/>
            </a:xfrm>
          </p:grpSpPr>
          <p:cxnSp>
            <p:nvCxnSpPr>
              <p:cNvPr id="153" name="Gerader Verbinder 152">
                <a:extLst>
                  <a:ext uri="{FF2B5EF4-FFF2-40B4-BE49-F238E27FC236}">
                    <a16:creationId xmlns:a16="http://schemas.microsoft.com/office/drawing/2014/main" id="{3CA9747B-130F-3B58-372A-27C4B4125E6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54" name="Gerader Verbinder 153">
                <a:extLst>
                  <a:ext uri="{FF2B5EF4-FFF2-40B4-BE49-F238E27FC236}">
                    <a16:creationId xmlns:a16="http://schemas.microsoft.com/office/drawing/2014/main" id="{22A546CB-042D-F0A6-6C96-2D6E229FB78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D16C5831-7286-AE36-A0C0-9DD2512509E8}"/>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56" name="Gruppieren 155">
              <a:extLst>
                <a:ext uri="{FF2B5EF4-FFF2-40B4-BE49-F238E27FC236}">
                  <a16:creationId xmlns:a16="http://schemas.microsoft.com/office/drawing/2014/main" id="{538E5491-F9EB-19B3-85E9-EC2CE7CDE585}"/>
                </a:ext>
              </a:extLst>
            </p:cNvPr>
            <p:cNvGrpSpPr/>
            <p:nvPr/>
          </p:nvGrpSpPr>
          <p:grpSpPr>
            <a:xfrm rot="10800000">
              <a:off x="5388118" y="2751566"/>
              <a:ext cx="72000" cy="264906"/>
              <a:chOff x="6504722" y="5014420"/>
              <a:chExt cx="72000" cy="197367"/>
            </a:xfrm>
          </p:grpSpPr>
          <p:cxnSp>
            <p:nvCxnSpPr>
              <p:cNvPr id="157" name="Gerader Verbinder 156">
                <a:extLst>
                  <a:ext uri="{FF2B5EF4-FFF2-40B4-BE49-F238E27FC236}">
                    <a16:creationId xmlns:a16="http://schemas.microsoft.com/office/drawing/2014/main" id="{F7BB33C6-DC56-3BBB-1327-97D73B59496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460E1D20-B149-0E74-0344-76A540450E7A}"/>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FFCB3EB1-FE5B-781C-80E1-EDD82BA26C10}"/>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60" name="Gruppieren 159">
              <a:extLst>
                <a:ext uri="{FF2B5EF4-FFF2-40B4-BE49-F238E27FC236}">
                  <a16:creationId xmlns:a16="http://schemas.microsoft.com/office/drawing/2014/main" id="{37744192-A353-22C6-E847-2F4744300BDC}"/>
                </a:ext>
              </a:extLst>
            </p:cNvPr>
            <p:cNvGrpSpPr/>
            <p:nvPr/>
          </p:nvGrpSpPr>
          <p:grpSpPr>
            <a:xfrm rot="10800000">
              <a:off x="7648820" y="3720614"/>
              <a:ext cx="72000" cy="208184"/>
              <a:chOff x="6504722" y="5014420"/>
              <a:chExt cx="72000" cy="197367"/>
            </a:xfrm>
          </p:grpSpPr>
          <p:cxnSp>
            <p:nvCxnSpPr>
              <p:cNvPr id="161" name="Gerader Verbinder 160">
                <a:extLst>
                  <a:ext uri="{FF2B5EF4-FFF2-40B4-BE49-F238E27FC236}">
                    <a16:creationId xmlns:a16="http://schemas.microsoft.com/office/drawing/2014/main" id="{14323120-A5A6-EE6E-D4C6-8A70B220370B}"/>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933703E2-C480-0338-3361-EE1ED3152B8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96C7FD83-9B28-AE34-8E5C-8815914DB57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64" name="Gruppieren 163">
              <a:extLst>
                <a:ext uri="{FF2B5EF4-FFF2-40B4-BE49-F238E27FC236}">
                  <a16:creationId xmlns:a16="http://schemas.microsoft.com/office/drawing/2014/main" id="{88B3D7D2-93BD-D0B2-FFFF-CEE2DCB94BDC}"/>
                </a:ext>
              </a:extLst>
            </p:cNvPr>
            <p:cNvGrpSpPr/>
            <p:nvPr/>
          </p:nvGrpSpPr>
          <p:grpSpPr>
            <a:xfrm rot="10800000">
              <a:off x="7648820" y="2329343"/>
              <a:ext cx="72000" cy="378473"/>
              <a:chOff x="6504722" y="5014420"/>
              <a:chExt cx="72000" cy="197367"/>
            </a:xfrm>
          </p:grpSpPr>
          <p:cxnSp>
            <p:nvCxnSpPr>
              <p:cNvPr id="165" name="Gerader Verbinder 164">
                <a:extLst>
                  <a:ext uri="{FF2B5EF4-FFF2-40B4-BE49-F238E27FC236}">
                    <a16:creationId xmlns:a16="http://schemas.microsoft.com/office/drawing/2014/main" id="{C7EE889A-9C8B-57B5-D6B1-7661C08CB9E0}"/>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C7768CFB-29AB-3EBD-3F34-D5C89AF9F9C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9058EC37-A2BF-E0CB-2671-5BBDCC0FE4CF}"/>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68" name="Gruppieren 167">
              <a:extLst>
                <a:ext uri="{FF2B5EF4-FFF2-40B4-BE49-F238E27FC236}">
                  <a16:creationId xmlns:a16="http://schemas.microsoft.com/office/drawing/2014/main" id="{19570F01-FDF9-549C-94CE-AB560B7EDE80}"/>
                </a:ext>
              </a:extLst>
            </p:cNvPr>
            <p:cNvGrpSpPr/>
            <p:nvPr/>
          </p:nvGrpSpPr>
          <p:grpSpPr>
            <a:xfrm rot="10800000">
              <a:off x="7386189" y="3800940"/>
              <a:ext cx="72000" cy="258375"/>
              <a:chOff x="6504722" y="5014420"/>
              <a:chExt cx="72000" cy="197367"/>
            </a:xfrm>
          </p:grpSpPr>
          <p:cxnSp>
            <p:nvCxnSpPr>
              <p:cNvPr id="169" name="Gerader Verbinder 168">
                <a:extLst>
                  <a:ext uri="{FF2B5EF4-FFF2-40B4-BE49-F238E27FC236}">
                    <a16:creationId xmlns:a16="http://schemas.microsoft.com/office/drawing/2014/main" id="{E7C21988-7AA2-DE88-DDA4-78AC007F9D6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89B27C42-0799-DF7E-0936-7573EEDE9FE3}"/>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6606E0E2-B50C-6228-642B-6BF329F6B94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72" name="Gruppieren 171">
              <a:extLst>
                <a:ext uri="{FF2B5EF4-FFF2-40B4-BE49-F238E27FC236}">
                  <a16:creationId xmlns:a16="http://schemas.microsoft.com/office/drawing/2014/main" id="{8654DD6E-56BE-F6DA-6F94-DF66B275585E}"/>
                </a:ext>
              </a:extLst>
            </p:cNvPr>
            <p:cNvGrpSpPr/>
            <p:nvPr/>
          </p:nvGrpSpPr>
          <p:grpSpPr>
            <a:xfrm rot="10800000">
              <a:off x="7386189" y="2481247"/>
              <a:ext cx="72000" cy="442802"/>
              <a:chOff x="6504722" y="5014420"/>
              <a:chExt cx="72000" cy="197367"/>
            </a:xfrm>
          </p:grpSpPr>
          <p:cxnSp>
            <p:nvCxnSpPr>
              <p:cNvPr id="173" name="Gerader Verbinder 172">
                <a:extLst>
                  <a:ext uri="{FF2B5EF4-FFF2-40B4-BE49-F238E27FC236}">
                    <a16:creationId xmlns:a16="http://schemas.microsoft.com/office/drawing/2014/main" id="{320D036A-696A-5F75-0FD7-E1688E2710BD}"/>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26F0645B-7E59-D99D-258E-388ACF46772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51472489-3D2F-94FB-1D23-76D22E0BA323}"/>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76" name="Gruppieren 175">
              <a:extLst>
                <a:ext uri="{FF2B5EF4-FFF2-40B4-BE49-F238E27FC236}">
                  <a16:creationId xmlns:a16="http://schemas.microsoft.com/office/drawing/2014/main" id="{311C37D2-0BCE-EB10-03D5-1D7775170692}"/>
                </a:ext>
              </a:extLst>
            </p:cNvPr>
            <p:cNvGrpSpPr/>
            <p:nvPr/>
          </p:nvGrpSpPr>
          <p:grpSpPr>
            <a:xfrm rot="10800000">
              <a:off x="7094474" y="3751803"/>
              <a:ext cx="72000" cy="250535"/>
              <a:chOff x="6504722" y="5014420"/>
              <a:chExt cx="72000" cy="197367"/>
            </a:xfrm>
          </p:grpSpPr>
          <p:cxnSp>
            <p:nvCxnSpPr>
              <p:cNvPr id="177" name="Gerader Verbinder 176">
                <a:extLst>
                  <a:ext uri="{FF2B5EF4-FFF2-40B4-BE49-F238E27FC236}">
                    <a16:creationId xmlns:a16="http://schemas.microsoft.com/office/drawing/2014/main" id="{8CA3D9B4-A0CF-3EBB-F084-9030D48D1FD7}"/>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702A3323-8FCE-930D-215E-F7DF5CC0D3A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8C022A7F-FE4B-6AA2-3A39-BFE1117EE8D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80" name="Gruppieren 179">
              <a:extLst>
                <a:ext uri="{FF2B5EF4-FFF2-40B4-BE49-F238E27FC236}">
                  <a16:creationId xmlns:a16="http://schemas.microsoft.com/office/drawing/2014/main" id="{0D1B0A0A-A173-0A5A-68AF-326AAB95DD79}"/>
                </a:ext>
              </a:extLst>
            </p:cNvPr>
            <p:cNvGrpSpPr/>
            <p:nvPr/>
          </p:nvGrpSpPr>
          <p:grpSpPr>
            <a:xfrm rot="10800000">
              <a:off x="7094474" y="2834266"/>
              <a:ext cx="72000" cy="320112"/>
              <a:chOff x="6504722" y="5014420"/>
              <a:chExt cx="72000" cy="197367"/>
            </a:xfrm>
          </p:grpSpPr>
          <p:cxnSp>
            <p:nvCxnSpPr>
              <p:cNvPr id="181" name="Gerader Verbinder 180">
                <a:extLst>
                  <a:ext uri="{FF2B5EF4-FFF2-40B4-BE49-F238E27FC236}">
                    <a16:creationId xmlns:a16="http://schemas.microsoft.com/office/drawing/2014/main" id="{B48D96A0-A0CB-2D08-C544-1811BADBE35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82" name="Gerader Verbinder 181">
                <a:extLst>
                  <a:ext uri="{FF2B5EF4-FFF2-40B4-BE49-F238E27FC236}">
                    <a16:creationId xmlns:a16="http://schemas.microsoft.com/office/drawing/2014/main" id="{508E323E-791B-9FB4-BA04-D02D1CAF5A55}"/>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83" name="Gerader Verbinder 182">
                <a:extLst>
                  <a:ext uri="{FF2B5EF4-FFF2-40B4-BE49-F238E27FC236}">
                    <a16:creationId xmlns:a16="http://schemas.microsoft.com/office/drawing/2014/main" id="{98A298B3-F37E-2061-A1FA-CBD538959C7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84" name="Gruppieren 183">
              <a:extLst>
                <a:ext uri="{FF2B5EF4-FFF2-40B4-BE49-F238E27FC236}">
                  <a16:creationId xmlns:a16="http://schemas.microsoft.com/office/drawing/2014/main" id="{8105EFF7-C10A-B5A3-2B36-92B39453B30B}"/>
                </a:ext>
              </a:extLst>
            </p:cNvPr>
            <p:cNvGrpSpPr/>
            <p:nvPr/>
          </p:nvGrpSpPr>
          <p:grpSpPr>
            <a:xfrm rot="10800000">
              <a:off x="6827069" y="2558688"/>
              <a:ext cx="72000" cy="460810"/>
              <a:chOff x="6504722" y="5014420"/>
              <a:chExt cx="72000" cy="197367"/>
            </a:xfrm>
          </p:grpSpPr>
          <p:cxnSp>
            <p:nvCxnSpPr>
              <p:cNvPr id="185" name="Gerader Verbinder 184">
                <a:extLst>
                  <a:ext uri="{FF2B5EF4-FFF2-40B4-BE49-F238E27FC236}">
                    <a16:creationId xmlns:a16="http://schemas.microsoft.com/office/drawing/2014/main" id="{3EA191A8-6DDD-206A-6386-562195D92E1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5C6AE341-A818-DD6E-3C50-9CB5CE08F683}"/>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606422E1-0EB0-AD43-1B6D-10994CDF4828}"/>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88" name="Gruppieren 187">
              <a:extLst>
                <a:ext uri="{FF2B5EF4-FFF2-40B4-BE49-F238E27FC236}">
                  <a16:creationId xmlns:a16="http://schemas.microsoft.com/office/drawing/2014/main" id="{998F1DA6-9A0B-2A0A-D840-BF904212394B}"/>
                </a:ext>
              </a:extLst>
            </p:cNvPr>
            <p:cNvGrpSpPr/>
            <p:nvPr/>
          </p:nvGrpSpPr>
          <p:grpSpPr>
            <a:xfrm rot="10800000">
              <a:off x="6827069" y="3636744"/>
              <a:ext cx="72000" cy="228500"/>
              <a:chOff x="6504722" y="5014420"/>
              <a:chExt cx="72000" cy="197367"/>
            </a:xfrm>
          </p:grpSpPr>
          <p:cxnSp>
            <p:nvCxnSpPr>
              <p:cNvPr id="189" name="Gerader Verbinder 188">
                <a:extLst>
                  <a:ext uri="{FF2B5EF4-FFF2-40B4-BE49-F238E27FC236}">
                    <a16:creationId xmlns:a16="http://schemas.microsoft.com/office/drawing/2014/main" id="{5F368650-01A3-D4C2-3CF0-845D5EC63E27}"/>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18CE4A1B-D759-815E-5F51-56F2EB26B085}"/>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D5732184-22CB-18FD-B3A6-841BCDBEE262}"/>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92" name="Gruppieren 191">
              <a:extLst>
                <a:ext uri="{FF2B5EF4-FFF2-40B4-BE49-F238E27FC236}">
                  <a16:creationId xmlns:a16="http://schemas.microsoft.com/office/drawing/2014/main" id="{83AE5CA3-482C-A879-6915-9C6BCC270A67}"/>
                </a:ext>
              </a:extLst>
            </p:cNvPr>
            <p:cNvGrpSpPr/>
            <p:nvPr/>
          </p:nvGrpSpPr>
          <p:grpSpPr>
            <a:xfrm rot="10800000">
              <a:off x="6550702" y="3594163"/>
              <a:ext cx="72000" cy="250275"/>
              <a:chOff x="6504722" y="5014420"/>
              <a:chExt cx="72000" cy="197367"/>
            </a:xfrm>
          </p:grpSpPr>
          <p:cxnSp>
            <p:nvCxnSpPr>
              <p:cNvPr id="193" name="Gerader Verbinder 192">
                <a:extLst>
                  <a:ext uri="{FF2B5EF4-FFF2-40B4-BE49-F238E27FC236}">
                    <a16:creationId xmlns:a16="http://schemas.microsoft.com/office/drawing/2014/main" id="{01FDFE6C-1301-1000-1FE7-5029C6EF4656}"/>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4" name="Gerader Verbinder 193">
                <a:extLst>
                  <a:ext uri="{FF2B5EF4-FFF2-40B4-BE49-F238E27FC236}">
                    <a16:creationId xmlns:a16="http://schemas.microsoft.com/office/drawing/2014/main" id="{851AAF20-8425-8038-5A28-A99D95FAF14D}"/>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21B0AA40-E756-638E-7E41-4AF58FF47872}"/>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CD324586-0F38-536C-6FB0-CA11342F8531}"/>
                </a:ext>
              </a:extLst>
            </p:cNvPr>
            <p:cNvGrpSpPr/>
            <p:nvPr/>
          </p:nvGrpSpPr>
          <p:grpSpPr>
            <a:xfrm rot="10800000">
              <a:off x="6550702" y="2403806"/>
              <a:ext cx="72000" cy="406890"/>
              <a:chOff x="6504722" y="5014420"/>
              <a:chExt cx="72000" cy="197367"/>
            </a:xfrm>
          </p:grpSpPr>
          <p:cxnSp>
            <p:nvCxnSpPr>
              <p:cNvPr id="197" name="Gerader Verbinder 196">
                <a:extLst>
                  <a:ext uri="{FF2B5EF4-FFF2-40B4-BE49-F238E27FC236}">
                    <a16:creationId xmlns:a16="http://schemas.microsoft.com/office/drawing/2014/main" id="{46A83964-C337-B23E-C2BD-291FEDBCF0EA}"/>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66792E44-98F7-2524-E507-0DD6958EEF9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0DDF818C-9419-847F-DBFA-372B8B2AE124}"/>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00" name="Gruppieren 199">
              <a:extLst>
                <a:ext uri="{FF2B5EF4-FFF2-40B4-BE49-F238E27FC236}">
                  <a16:creationId xmlns:a16="http://schemas.microsoft.com/office/drawing/2014/main" id="{FCCF355C-BF34-A8C9-EDF8-5328F3C6857E}"/>
                </a:ext>
              </a:extLst>
            </p:cNvPr>
            <p:cNvGrpSpPr/>
            <p:nvPr/>
          </p:nvGrpSpPr>
          <p:grpSpPr>
            <a:xfrm rot="10800000">
              <a:off x="6278909" y="3687927"/>
              <a:ext cx="72000" cy="240871"/>
              <a:chOff x="6504722" y="5014420"/>
              <a:chExt cx="72000" cy="197367"/>
            </a:xfrm>
          </p:grpSpPr>
          <p:cxnSp>
            <p:nvCxnSpPr>
              <p:cNvPr id="201" name="Gerader Verbinder 200">
                <a:extLst>
                  <a:ext uri="{FF2B5EF4-FFF2-40B4-BE49-F238E27FC236}">
                    <a16:creationId xmlns:a16="http://schemas.microsoft.com/office/drawing/2014/main" id="{9064C12F-F9A1-795E-7F44-DC270CA0361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F7239E97-0467-0ACE-9F7C-F765C3E0DDF8}"/>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26DA832A-64A7-1EDB-3E33-47A293FBB756}"/>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04" name="Gruppieren 203">
              <a:extLst>
                <a:ext uri="{FF2B5EF4-FFF2-40B4-BE49-F238E27FC236}">
                  <a16:creationId xmlns:a16="http://schemas.microsoft.com/office/drawing/2014/main" id="{10783B5E-AC91-B958-F2C4-FA36E0DAC4E2}"/>
                </a:ext>
              </a:extLst>
            </p:cNvPr>
            <p:cNvGrpSpPr/>
            <p:nvPr/>
          </p:nvGrpSpPr>
          <p:grpSpPr>
            <a:xfrm rot="10800000">
              <a:off x="6278909" y="2799947"/>
              <a:ext cx="72000" cy="437217"/>
              <a:chOff x="6504722" y="5014420"/>
              <a:chExt cx="72000" cy="197367"/>
            </a:xfrm>
          </p:grpSpPr>
          <p:cxnSp>
            <p:nvCxnSpPr>
              <p:cNvPr id="205" name="Gerader Verbinder 204">
                <a:extLst>
                  <a:ext uri="{FF2B5EF4-FFF2-40B4-BE49-F238E27FC236}">
                    <a16:creationId xmlns:a16="http://schemas.microsoft.com/office/drawing/2014/main" id="{2E0D5AFE-AAD2-47F5-E3A3-7764F31B9CEB}"/>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80DC2905-00C3-952B-5516-5A6D942D33A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FC2058E2-6C3D-FCE8-1813-D3A6E5AEE83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08" name="Gruppieren 207">
              <a:extLst>
                <a:ext uri="{FF2B5EF4-FFF2-40B4-BE49-F238E27FC236}">
                  <a16:creationId xmlns:a16="http://schemas.microsoft.com/office/drawing/2014/main" id="{88353692-BEA5-DA4D-F34E-822EEEDE0488}"/>
                </a:ext>
              </a:extLst>
            </p:cNvPr>
            <p:cNvGrpSpPr/>
            <p:nvPr/>
          </p:nvGrpSpPr>
          <p:grpSpPr>
            <a:xfrm rot="10800000">
              <a:off x="6002427" y="3704115"/>
              <a:ext cx="72000" cy="236597"/>
              <a:chOff x="6504722" y="5014420"/>
              <a:chExt cx="72000" cy="197367"/>
            </a:xfrm>
          </p:grpSpPr>
          <p:cxnSp>
            <p:nvCxnSpPr>
              <p:cNvPr id="209" name="Gerader Verbinder 208">
                <a:extLst>
                  <a:ext uri="{FF2B5EF4-FFF2-40B4-BE49-F238E27FC236}">
                    <a16:creationId xmlns:a16="http://schemas.microsoft.com/office/drawing/2014/main" id="{CBD7CE91-2747-F82F-4A7C-3764949E18C9}"/>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C3D0467B-BC08-2FEA-A09C-26A0E653CC8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75C1A83A-D667-B191-9BA1-7CEC304C4266}"/>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12" name="Gruppieren 211">
              <a:extLst>
                <a:ext uri="{FF2B5EF4-FFF2-40B4-BE49-F238E27FC236}">
                  <a16:creationId xmlns:a16="http://schemas.microsoft.com/office/drawing/2014/main" id="{9EB05293-B1D5-E5F0-9478-173C2D61DD38}"/>
                </a:ext>
              </a:extLst>
            </p:cNvPr>
            <p:cNvGrpSpPr/>
            <p:nvPr/>
          </p:nvGrpSpPr>
          <p:grpSpPr>
            <a:xfrm rot="10800000">
              <a:off x="6002427" y="2689741"/>
              <a:ext cx="72000" cy="443807"/>
              <a:chOff x="6504722" y="5014420"/>
              <a:chExt cx="72000" cy="197367"/>
            </a:xfrm>
          </p:grpSpPr>
          <p:cxnSp>
            <p:nvCxnSpPr>
              <p:cNvPr id="213" name="Gerader Verbinder 212">
                <a:extLst>
                  <a:ext uri="{FF2B5EF4-FFF2-40B4-BE49-F238E27FC236}">
                    <a16:creationId xmlns:a16="http://schemas.microsoft.com/office/drawing/2014/main" id="{69A17288-9ACC-A5BB-8E34-7831F2DF9D59}"/>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14" name="Gerader Verbinder 213">
                <a:extLst>
                  <a:ext uri="{FF2B5EF4-FFF2-40B4-BE49-F238E27FC236}">
                    <a16:creationId xmlns:a16="http://schemas.microsoft.com/office/drawing/2014/main" id="{242F40E1-4943-BC36-3372-6E343C0F664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15" name="Gerader Verbinder 214">
                <a:extLst>
                  <a:ext uri="{FF2B5EF4-FFF2-40B4-BE49-F238E27FC236}">
                    <a16:creationId xmlns:a16="http://schemas.microsoft.com/office/drawing/2014/main" id="{D4FDF1C5-C355-B4FE-B600-AC18F152EBD0}"/>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16" name="Gruppieren 215">
              <a:extLst>
                <a:ext uri="{FF2B5EF4-FFF2-40B4-BE49-F238E27FC236}">
                  <a16:creationId xmlns:a16="http://schemas.microsoft.com/office/drawing/2014/main" id="{CD1D29B8-2CC2-7C25-B2E3-62EC4802FF4F}"/>
                </a:ext>
              </a:extLst>
            </p:cNvPr>
            <p:cNvGrpSpPr/>
            <p:nvPr/>
          </p:nvGrpSpPr>
          <p:grpSpPr>
            <a:xfrm rot="10800000">
              <a:off x="5731246" y="3726262"/>
              <a:ext cx="72000" cy="232321"/>
              <a:chOff x="6504722" y="5014420"/>
              <a:chExt cx="72000" cy="197367"/>
            </a:xfrm>
          </p:grpSpPr>
          <p:cxnSp>
            <p:nvCxnSpPr>
              <p:cNvPr id="217" name="Gerader Verbinder 216">
                <a:extLst>
                  <a:ext uri="{FF2B5EF4-FFF2-40B4-BE49-F238E27FC236}">
                    <a16:creationId xmlns:a16="http://schemas.microsoft.com/office/drawing/2014/main" id="{202A4856-B8A5-60AB-D641-1096AC0469CD}"/>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18" name="Gerader Verbinder 217">
                <a:extLst>
                  <a:ext uri="{FF2B5EF4-FFF2-40B4-BE49-F238E27FC236}">
                    <a16:creationId xmlns:a16="http://schemas.microsoft.com/office/drawing/2014/main" id="{A1A0F28A-BA97-9902-E7B1-A9325CC09EE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19" name="Gerader Verbinder 218">
                <a:extLst>
                  <a:ext uri="{FF2B5EF4-FFF2-40B4-BE49-F238E27FC236}">
                    <a16:creationId xmlns:a16="http://schemas.microsoft.com/office/drawing/2014/main" id="{025F66BB-DE9D-ECC9-29A6-0421E2C16DC8}"/>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20" name="Gruppieren 219">
              <a:extLst>
                <a:ext uri="{FF2B5EF4-FFF2-40B4-BE49-F238E27FC236}">
                  <a16:creationId xmlns:a16="http://schemas.microsoft.com/office/drawing/2014/main" id="{AAE0AB46-5F68-42D5-C614-FBFCBF1B6F1A}"/>
                </a:ext>
              </a:extLst>
            </p:cNvPr>
            <p:cNvGrpSpPr/>
            <p:nvPr/>
          </p:nvGrpSpPr>
          <p:grpSpPr>
            <a:xfrm rot="10800000">
              <a:off x="5731246" y="2874409"/>
              <a:ext cx="72000" cy="337215"/>
              <a:chOff x="6504722" y="5014420"/>
              <a:chExt cx="72000" cy="197367"/>
            </a:xfrm>
          </p:grpSpPr>
          <p:cxnSp>
            <p:nvCxnSpPr>
              <p:cNvPr id="221" name="Gerader Verbinder 220">
                <a:extLst>
                  <a:ext uri="{FF2B5EF4-FFF2-40B4-BE49-F238E27FC236}">
                    <a16:creationId xmlns:a16="http://schemas.microsoft.com/office/drawing/2014/main" id="{9214E1D0-3907-D7E6-0699-44875E5D8CBB}"/>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22" name="Gerader Verbinder 221">
                <a:extLst>
                  <a:ext uri="{FF2B5EF4-FFF2-40B4-BE49-F238E27FC236}">
                    <a16:creationId xmlns:a16="http://schemas.microsoft.com/office/drawing/2014/main" id="{7B1C7A88-C366-B5D3-090D-49A56B94FB2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23" name="Gerader Verbinder 222">
                <a:extLst>
                  <a:ext uri="{FF2B5EF4-FFF2-40B4-BE49-F238E27FC236}">
                    <a16:creationId xmlns:a16="http://schemas.microsoft.com/office/drawing/2014/main" id="{E40E2C20-46F9-6D29-7353-091A6F42302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24" name="Gruppieren 223">
              <a:extLst>
                <a:ext uri="{FF2B5EF4-FFF2-40B4-BE49-F238E27FC236}">
                  <a16:creationId xmlns:a16="http://schemas.microsoft.com/office/drawing/2014/main" id="{DA0B3A98-AFFA-9B51-AD09-55FBEDD86891}"/>
                </a:ext>
              </a:extLst>
            </p:cNvPr>
            <p:cNvGrpSpPr/>
            <p:nvPr/>
          </p:nvGrpSpPr>
          <p:grpSpPr>
            <a:xfrm rot="10800000">
              <a:off x="5657443" y="3727542"/>
              <a:ext cx="72000" cy="219127"/>
              <a:chOff x="6504722" y="5014420"/>
              <a:chExt cx="72000" cy="197367"/>
            </a:xfrm>
          </p:grpSpPr>
          <p:cxnSp>
            <p:nvCxnSpPr>
              <p:cNvPr id="225" name="Gerader Verbinder 224">
                <a:extLst>
                  <a:ext uri="{FF2B5EF4-FFF2-40B4-BE49-F238E27FC236}">
                    <a16:creationId xmlns:a16="http://schemas.microsoft.com/office/drawing/2014/main" id="{A7A302E8-C500-1D15-2359-A80A025EAF1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26" name="Gerader Verbinder 225">
                <a:extLst>
                  <a:ext uri="{FF2B5EF4-FFF2-40B4-BE49-F238E27FC236}">
                    <a16:creationId xmlns:a16="http://schemas.microsoft.com/office/drawing/2014/main" id="{70A5FBF0-4A61-F21F-8991-E5E461EF1CE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27" name="Gerader Verbinder 226">
                <a:extLst>
                  <a:ext uri="{FF2B5EF4-FFF2-40B4-BE49-F238E27FC236}">
                    <a16:creationId xmlns:a16="http://schemas.microsoft.com/office/drawing/2014/main" id="{AF814064-7B7E-0AA4-518E-4A16191EC0C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28" name="Gruppieren 227">
              <a:extLst>
                <a:ext uri="{FF2B5EF4-FFF2-40B4-BE49-F238E27FC236}">
                  <a16:creationId xmlns:a16="http://schemas.microsoft.com/office/drawing/2014/main" id="{F99D5BE3-3358-AA8D-0386-F478FA9AE4BC}"/>
                </a:ext>
              </a:extLst>
            </p:cNvPr>
            <p:cNvGrpSpPr/>
            <p:nvPr/>
          </p:nvGrpSpPr>
          <p:grpSpPr>
            <a:xfrm rot="10800000">
              <a:off x="5657443" y="2835689"/>
              <a:ext cx="72000" cy="392225"/>
              <a:chOff x="6504722" y="5014420"/>
              <a:chExt cx="72000" cy="197367"/>
            </a:xfrm>
          </p:grpSpPr>
          <p:cxnSp>
            <p:nvCxnSpPr>
              <p:cNvPr id="229" name="Gerader Verbinder 228">
                <a:extLst>
                  <a:ext uri="{FF2B5EF4-FFF2-40B4-BE49-F238E27FC236}">
                    <a16:creationId xmlns:a16="http://schemas.microsoft.com/office/drawing/2014/main" id="{1B0ED738-6497-7F93-C34B-A2971F7D090D}"/>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0" name="Gerader Verbinder 229">
                <a:extLst>
                  <a:ext uri="{FF2B5EF4-FFF2-40B4-BE49-F238E27FC236}">
                    <a16:creationId xmlns:a16="http://schemas.microsoft.com/office/drawing/2014/main" id="{37AD686F-DE82-8062-94E9-73385831231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1" name="Gerader Verbinder 230">
                <a:extLst>
                  <a:ext uri="{FF2B5EF4-FFF2-40B4-BE49-F238E27FC236}">
                    <a16:creationId xmlns:a16="http://schemas.microsoft.com/office/drawing/2014/main" id="{FD6FB3BC-371C-CE88-B955-A8DE60E900C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32" name="Gruppieren 231">
              <a:extLst>
                <a:ext uri="{FF2B5EF4-FFF2-40B4-BE49-F238E27FC236}">
                  <a16:creationId xmlns:a16="http://schemas.microsoft.com/office/drawing/2014/main" id="{9F503C49-D120-5902-3A25-56BB4EBADE35}"/>
                </a:ext>
              </a:extLst>
            </p:cNvPr>
            <p:cNvGrpSpPr/>
            <p:nvPr/>
          </p:nvGrpSpPr>
          <p:grpSpPr>
            <a:xfrm rot="10800000">
              <a:off x="5600056" y="3561504"/>
              <a:ext cx="72000" cy="242198"/>
              <a:chOff x="6504722" y="5014420"/>
              <a:chExt cx="72000" cy="197367"/>
            </a:xfrm>
          </p:grpSpPr>
          <p:cxnSp>
            <p:nvCxnSpPr>
              <p:cNvPr id="233" name="Gerader Verbinder 232">
                <a:extLst>
                  <a:ext uri="{FF2B5EF4-FFF2-40B4-BE49-F238E27FC236}">
                    <a16:creationId xmlns:a16="http://schemas.microsoft.com/office/drawing/2014/main" id="{112D0A5F-DD18-C702-26E7-9C214D2152D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4" name="Gerader Verbinder 233">
                <a:extLst>
                  <a:ext uri="{FF2B5EF4-FFF2-40B4-BE49-F238E27FC236}">
                    <a16:creationId xmlns:a16="http://schemas.microsoft.com/office/drawing/2014/main" id="{2FC43489-FAEF-04E5-A829-8B01E3875CD6}"/>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5" name="Gerader Verbinder 234">
                <a:extLst>
                  <a:ext uri="{FF2B5EF4-FFF2-40B4-BE49-F238E27FC236}">
                    <a16:creationId xmlns:a16="http://schemas.microsoft.com/office/drawing/2014/main" id="{7F5E599F-ACB1-9B26-7CDF-DCD32F22149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36" name="Gruppieren 235">
              <a:extLst>
                <a:ext uri="{FF2B5EF4-FFF2-40B4-BE49-F238E27FC236}">
                  <a16:creationId xmlns:a16="http://schemas.microsoft.com/office/drawing/2014/main" id="{55459633-5C2B-5010-6618-A0047A266774}"/>
                </a:ext>
              </a:extLst>
            </p:cNvPr>
            <p:cNvGrpSpPr/>
            <p:nvPr/>
          </p:nvGrpSpPr>
          <p:grpSpPr>
            <a:xfrm rot="10800000">
              <a:off x="5600056" y="2791011"/>
              <a:ext cx="72000" cy="385834"/>
              <a:chOff x="6504722" y="5014420"/>
              <a:chExt cx="72000" cy="197367"/>
            </a:xfrm>
          </p:grpSpPr>
          <p:cxnSp>
            <p:nvCxnSpPr>
              <p:cNvPr id="237" name="Gerader Verbinder 236">
                <a:extLst>
                  <a:ext uri="{FF2B5EF4-FFF2-40B4-BE49-F238E27FC236}">
                    <a16:creationId xmlns:a16="http://schemas.microsoft.com/office/drawing/2014/main" id="{D7ADD2EA-DB82-4A4C-199A-15F6683C0ED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8" name="Gerader Verbinder 237">
                <a:extLst>
                  <a:ext uri="{FF2B5EF4-FFF2-40B4-BE49-F238E27FC236}">
                    <a16:creationId xmlns:a16="http://schemas.microsoft.com/office/drawing/2014/main" id="{DDFEBB03-DBED-6CA9-0D64-B197B7BC4EA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9" name="Gerader Verbinder 238">
                <a:extLst>
                  <a:ext uri="{FF2B5EF4-FFF2-40B4-BE49-F238E27FC236}">
                    <a16:creationId xmlns:a16="http://schemas.microsoft.com/office/drawing/2014/main" id="{AC9FCAA7-4688-6F7D-A3C1-97CA590E7BDB}"/>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40" name="Gruppieren 239">
              <a:extLst>
                <a:ext uri="{FF2B5EF4-FFF2-40B4-BE49-F238E27FC236}">
                  <a16:creationId xmlns:a16="http://schemas.microsoft.com/office/drawing/2014/main" id="{DF223E44-F3E1-8159-3669-9C3481463D2C}"/>
                </a:ext>
              </a:extLst>
            </p:cNvPr>
            <p:cNvGrpSpPr/>
            <p:nvPr/>
          </p:nvGrpSpPr>
          <p:grpSpPr>
            <a:xfrm rot="10800000">
              <a:off x="5524214" y="3172592"/>
              <a:ext cx="72000" cy="266306"/>
              <a:chOff x="6504722" y="5014420"/>
              <a:chExt cx="72000" cy="197367"/>
            </a:xfrm>
          </p:grpSpPr>
          <p:cxnSp>
            <p:nvCxnSpPr>
              <p:cNvPr id="241" name="Gerader Verbinder 240">
                <a:extLst>
                  <a:ext uri="{FF2B5EF4-FFF2-40B4-BE49-F238E27FC236}">
                    <a16:creationId xmlns:a16="http://schemas.microsoft.com/office/drawing/2014/main" id="{A62D88A8-56EF-DCBB-BB77-2BB91A810869}"/>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2" name="Gerader Verbinder 241">
                <a:extLst>
                  <a:ext uri="{FF2B5EF4-FFF2-40B4-BE49-F238E27FC236}">
                    <a16:creationId xmlns:a16="http://schemas.microsoft.com/office/drawing/2014/main" id="{57863B56-1EED-908B-B06B-B002E7EFFE9D}"/>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3" name="Gerader Verbinder 242">
                <a:extLst>
                  <a:ext uri="{FF2B5EF4-FFF2-40B4-BE49-F238E27FC236}">
                    <a16:creationId xmlns:a16="http://schemas.microsoft.com/office/drawing/2014/main" id="{FE817119-3006-5A3F-DAE0-8C97BF96E41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44" name="Gruppieren 243">
              <a:extLst>
                <a:ext uri="{FF2B5EF4-FFF2-40B4-BE49-F238E27FC236}">
                  <a16:creationId xmlns:a16="http://schemas.microsoft.com/office/drawing/2014/main" id="{A7F85D3D-9E10-B22C-1E3E-622BE67DE5AA}"/>
                </a:ext>
              </a:extLst>
            </p:cNvPr>
            <p:cNvGrpSpPr/>
            <p:nvPr/>
          </p:nvGrpSpPr>
          <p:grpSpPr>
            <a:xfrm rot="10800000">
              <a:off x="5456462" y="2887520"/>
              <a:ext cx="72000" cy="212797"/>
              <a:chOff x="6504722" y="5014420"/>
              <a:chExt cx="72000" cy="197367"/>
            </a:xfrm>
          </p:grpSpPr>
          <p:cxnSp>
            <p:nvCxnSpPr>
              <p:cNvPr id="245" name="Gerader Verbinder 244">
                <a:extLst>
                  <a:ext uri="{FF2B5EF4-FFF2-40B4-BE49-F238E27FC236}">
                    <a16:creationId xmlns:a16="http://schemas.microsoft.com/office/drawing/2014/main" id="{8CDB62AE-A27D-8AAE-DCE2-EEB83B044D70}"/>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6" name="Gerader Verbinder 245">
                <a:extLst>
                  <a:ext uri="{FF2B5EF4-FFF2-40B4-BE49-F238E27FC236}">
                    <a16:creationId xmlns:a16="http://schemas.microsoft.com/office/drawing/2014/main" id="{DFC99336-0D72-3C86-F264-39FD2E2C80AB}"/>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7" name="Gerader Verbinder 246">
                <a:extLst>
                  <a:ext uri="{FF2B5EF4-FFF2-40B4-BE49-F238E27FC236}">
                    <a16:creationId xmlns:a16="http://schemas.microsoft.com/office/drawing/2014/main" id="{62980FA7-C226-50F4-2CE9-DC9F6354F2A2}"/>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48" name="Gruppieren 247">
              <a:extLst>
                <a:ext uri="{FF2B5EF4-FFF2-40B4-BE49-F238E27FC236}">
                  <a16:creationId xmlns:a16="http://schemas.microsoft.com/office/drawing/2014/main" id="{6F611E3A-95B3-DC28-DD98-FEA070395206}"/>
                </a:ext>
              </a:extLst>
            </p:cNvPr>
            <p:cNvGrpSpPr/>
            <p:nvPr/>
          </p:nvGrpSpPr>
          <p:grpSpPr>
            <a:xfrm rot="10800000">
              <a:off x="5388118" y="2875762"/>
              <a:ext cx="72000" cy="335617"/>
              <a:chOff x="6504722" y="5014420"/>
              <a:chExt cx="72000" cy="197367"/>
            </a:xfrm>
          </p:grpSpPr>
          <p:cxnSp>
            <p:nvCxnSpPr>
              <p:cNvPr id="249" name="Gerader Verbinder 248">
                <a:extLst>
                  <a:ext uri="{FF2B5EF4-FFF2-40B4-BE49-F238E27FC236}">
                    <a16:creationId xmlns:a16="http://schemas.microsoft.com/office/drawing/2014/main" id="{95C8D85B-6914-D3C9-C1F6-6FC44D68FE3F}"/>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50" name="Gerader Verbinder 249">
                <a:extLst>
                  <a:ext uri="{FF2B5EF4-FFF2-40B4-BE49-F238E27FC236}">
                    <a16:creationId xmlns:a16="http://schemas.microsoft.com/office/drawing/2014/main" id="{84F90248-E092-66FC-28E5-8526E2BFD79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51" name="Gerader Verbinder 250">
                <a:extLst>
                  <a:ext uri="{FF2B5EF4-FFF2-40B4-BE49-F238E27FC236}">
                    <a16:creationId xmlns:a16="http://schemas.microsoft.com/office/drawing/2014/main" id="{BA4A6157-98B8-126C-A652-731AF11EBC08}"/>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sp>
          <p:nvSpPr>
            <p:cNvPr id="252" name="Freihandform: Form 251">
              <a:extLst>
                <a:ext uri="{FF2B5EF4-FFF2-40B4-BE49-F238E27FC236}">
                  <a16:creationId xmlns:a16="http://schemas.microsoft.com/office/drawing/2014/main" id="{6174D278-DA8C-839A-571C-84C542F6261C}"/>
                </a:ext>
              </a:extLst>
            </p:cNvPr>
            <p:cNvSpPr/>
            <p:nvPr/>
          </p:nvSpPr>
          <p:spPr>
            <a:xfrm>
              <a:off x="5415665" y="2698641"/>
              <a:ext cx="2268129" cy="542050"/>
            </a:xfrm>
            <a:custGeom>
              <a:avLst/>
              <a:gdLst>
                <a:gd name="connsiteX0" fmla="*/ 2286000 w 2286000"/>
                <a:gd name="connsiteY0" fmla="*/ 0 h 655320"/>
                <a:gd name="connsiteX1" fmla="*/ 2000250 w 2286000"/>
                <a:gd name="connsiteY1" fmla="*/ 453390 h 655320"/>
                <a:gd name="connsiteX2" fmla="*/ 1722120 w 2286000"/>
                <a:gd name="connsiteY2" fmla="*/ 510540 h 655320"/>
                <a:gd name="connsiteX3" fmla="*/ 1443990 w 2286000"/>
                <a:gd name="connsiteY3" fmla="*/ 655320 h 655320"/>
                <a:gd name="connsiteX4" fmla="*/ 1169670 w 2286000"/>
                <a:gd name="connsiteY4" fmla="*/ 483870 h 655320"/>
                <a:gd name="connsiteX5" fmla="*/ 895350 w 2286000"/>
                <a:gd name="connsiteY5" fmla="*/ 422910 h 655320"/>
                <a:gd name="connsiteX6" fmla="*/ 628650 w 2286000"/>
                <a:gd name="connsiteY6" fmla="*/ 533400 h 655320"/>
                <a:gd name="connsiteX7" fmla="*/ 342900 w 2286000"/>
                <a:gd name="connsiteY7" fmla="*/ 304800 h 655320"/>
                <a:gd name="connsiteX8" fmla="*/ 278130 w 2286000"/>
                <a:gd name="connsiteY8" fmla="*/ 464820 h 655320"/>
                <a:gd name="connsiteX9" fmla="*/ 217170 w 2286000"/>
                <a:gd name="connsiteY9" fmla="*/ 529590 h 655320"/>
                <a:gd name="connsiteX10" fmla="*/ 152400 w 2286000"/>
                <a:gd name="connsiteY10" fmla="*/ 556260 h 655320"/>
                <a:gd name="connsiteX11" fmla="*/ 0 w 2286000"/>
                <a:gd name="connsiteY11" fmla="*/ 537210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892372 w 2283022"/>
                <a:gd name="connsiteY5" fmla="*/ 422910 h 655320"/>
                <a:gd name="connsiteX6" fmla="*/ 625672 w 2283022"/>
                <a:gd name="connsiteY6" fmla="*/ 533400 h 655320"/>
                <a:gd name="connsiteX7" fmla="*/ 339922 w 2283022"/>
                <a:gd name="connsiteY7" fmla="*/ 304800 h 655320"/>
                <a:gd name="connsiteX8" fmla="*/ 275152 w 2283022"/>
                <a:gd name="connsiteY8" fmla="*/ 464820 h 655320"/>
                <a:gd name="connsiteX9" fmla="*/ 214192 w 2283022"/>
                <a:gd name="connsiteY9" fmla="*/ 529590 h 655320"/>
                <a:gd name="connsiteX10" fmla="*/ 149422 w 2283022"/>
                <a:gd name="connsiteY10" fmla="*/ 556260 h 655320"/>
                <a:gd name="connsiteX11" fmla="*/ 0 w 2283022"/>
                <a:gd name="connsiteY11" fmla="*/ 272123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892372 w 2283022"/>
                <a:gd name="connsiteY5" fmla="*/ 422910 h 655320"/>
                <a:gd name="connsiteX6" fmla="*/ 625672 w 2283022"/>
                <a:gd name="connsiteY6" fmla="*/ 533400 h 655320"/>
                <a:gd name="connsiteX7" fmla="*/ 339922 w 2283022"/>
                <a:gd name="connsiteY7" fmla="*/ 304800 h 655320"/>
                <a:gd name="connsiteX8" fmla="*/ 275152 w 2283022"/>
                <a:gd name="connsiteY8" fmla="*/ 464820 h 655320"/>
                <a:gd name="connsiteX9" fmla="*/ 214192 w 2283022"/>
                <a:gd name="connsiteY9" fmla="*/ 529590 h 655320"/>
                <a:gd name="connsiteX10" fmla="*/ 95809 w 2283022"/>
                <a:gd name="connsiteY10" fmla="*/ 300108 h 655320"/>
                <a:gd name="connsiteX11" fmla="*/ 0 w 2283022"/>
                <a:gd name="connsiteY11" fmla="*/ 272123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892372 w 2283022"/>
                <a:gd name="connsiteY5" fmla="*/ 422910 h 655320"/>
                <a:gd name="connsiteX6" fmla="*/ 625672 w 2283022"/>
                <a:gd name="connsiteY6" fmla="*/ 533400 h 655320"/>
                <a:gd name="connsiteX7" fmla="*/ 339922 w 2283022"/>
                <a:gd name="connsiteY7" fmla="*/ 304800 h 655320"/>
                <a:gd name="connsiteX8" fmla="*/ 275152 w 2283022"/>
                <a:gd name="connsiteY8" fmla="*/ 464820 h 655320"/>
                <a:gd name="connsiteX9" fmla="*/ 223127 w 2283022"/>
                <a:gd name="connsiteY9" fmla="*/ 246632 h 655320"/>
                <a:gd name="connsiteX10" fmla="*/ 95809 w 2283022"/>
                <a:gd name="connsiteY10" fmla="*/ 300108 h 655320"/>
                <a:gd name="connsiteX11" fmla="*/ 0 w 2283022"/>
                <a:gd name="connsiteY11" fmla="*/ 272123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892372 w 2283022"/>
                <a:gd name="connsiteY5" fmla="*/ 422910 h 655320"/>
                <a:gd name="connsiteX6" fmla="*/ 625672 w 2283022"/>
                <a:gd name="connsiteY6" fmla="*/ 533400 h 655320"/>
                <a:gd name="connsiteX7" fmla="*/ 339922 w 2283022"/>
                <a:gd name="connsiteY7" fmla="*/ 304800 h 655320"/>
                <a:gd name="connsiteX8" fmla="*/ 287066 w 2283022"/>
                <a:gd name="connsiteY8" fmla="*/ 298024 h 655320"/>
                <a:gd name="connsiteX9" fmla="*/ 223127 w 2283022"/>
                <a:gd name="connsiteY9" fmla="*/ 246632 h 655320"/>
                <a:gd name="connsiteX10" fmla="*/ 95809 w 2283022"/>
                <a:gd name="connsiteY10" fmla="*/ 300108 h 655320"/>
                <a:gd name="connsiteX11" fmla="*/ 0 w 2283022"/>
                <a:gd name="connsiteY11" fmla="*/ 272123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892372 w 2283022"/>
                <a:gd name="connsiteY5" fmla="*/ 422910 h 655320"/>
                <a:gd name="connsiteX6" fmla="*/ 625672 w 2283022"/>
                <a:gd name="connsiteY6" fmla="*/ 533400 h 655320"/>
                <a:gd name="connsiteX7" fmla="*/ 360772 w 2283022"/>
                <a:gd name="connsiteY7" fmla="*/ 272036 h 655320"/>
                <a:gd name="connsiteX8" fmla="*/ 287066 w 2283022"/>
                <a:gd name="connsiteY8" fmla="*/ 298024 h 655320"/>
                <a:gd name="connsiteX9" fmla="*/ 223127 w 2283022"/>
                <a:gd name="connsiteY9" fmla="*/ 246632 h 655320"/>
                <a:gd name="connsiteX10" fmla="*/ 95809 w 2283022"/>
                <a:gd name="connsiteY10" fmla="*/ 300108 h 655320"/>
                <a:gd name="connsiteX11" fmla="*/ 0 w 2283022"/>
                <a:gd name="connsiteY11" fmla="*/ 272123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892372 w 2283022"/>
                <a:gd name="connsiteY5" fmla="*/ 422910 h 655320"/>
                <a:gd name="connsiteX6" fmla="*/ 628650 w 2283022"/>
                <a:gd name="connsiteY6" fmla="*/ 214700 h 655320"/>
                <a:gd name="connsiteX7" fmla="*/ 360772 w 2283022"/>
                <a:gd name="connsiteY7" fmla="*/ 272036 h 655320"/>
                <a:gd name="connsiteX8" fmla="*/ 287066 w 2283022"/>
                <a:gd name="connsiteY8" fmla="*/ 298024 h 655320"/>
                <a:gd name="connsiteX9" fmla="*/ 223127 w 2283022"/>
                <a:gd name="connsiteY9" fmla="*/ 246632 h 655320"/>
                <a:gd name="connsiteX10" fmla="*/ 95809 w 2283022"/>
                <a:gd name="connsiteY10" fmla="*/ 300108 h 655320"/>
                <a:gd name="connsiteX11" fmla="*/ 0 w 2283022"/>
                <a:gd name="connsiteY11" fmla="*/ 272123 h 655320"/>
                <a:gd name="connsiteX0" fmla="*/ 2283022 w 2283022"/>
                <a:gd name="connsiteY0" fmla="*/ 0 h 655320"/>
                <a:gd name="connsiteX1" fmla="*/ 1997272 w 2283022"/>
                <a:gd name="connsiteY1" fmla="*/ 453390 h 655320"/>
                <a:gd name="connsiteX2" fmla="*/ 1719142 w 2283022"/>
                <a:gd name="connsiteY2" fmla="*/ 510540 h 655320"/>
                <a:gd name="connsiteX3" fmla="*/ 1441012 w 2283022"/>
                <a:gd name="connsiteY3" fmla="*/ 655320 h 655320"/>
                <a:gd name="connsiteX4" fmla="*/ 1166692 w 2283022"/>
                <a:gd name="connsiteY4" fmla="*/ 483870 h 655320"/>
                <a:gd name="connsiteX5" fmla="*/ 907265 w 2283022"/>
                <a:gd name="connsiteY5" fmla="*/ 312706 h 655320"/>
                <a:gd name="connsiteX6" fmla="*/ 628650 w 2283022"/>
                <a:gd name="connsiteY6" fmla="*/ 214700 h 655320"/>
                <a:gd name="connsiteX7" fmla="*/ 360772 w 2283022"/>
                <a:gd name="connsiteY7" fmla="*/ 272036 h 655320"/>
                <a:gd name="connsiteX8" fmla="*/ 287066 w 2283022"/>
                <a:gd name="connsiteY8" fmla="*/ 298024 h 655320"/>
                <a:gd name="connsiteX9" fmla="*/ 223127 w 2283022"/>
                <a:gd name="connsiteY9" fmla="*/ 246632 h 655320"/>
                <a:gd name="connsiteX10" fmla="*/ 95809 w 2283022"/>
                <a:gd name="connsiteY10" fmla="*/ 300108 h 655320"/>
                <a:gd name="connsiteX11" fmla="*/ 0 w 2283022"/>
                <a:gd name="connsiteY11" fmla="*/ 272123 h 655320"/>
                <a:gd name="connsiteX0" fmla="*/ 2283022 w 2283022"/>
                <a:gd name="connsiteY0" fmla="*/ 120766 h 776086"/>
                <a:gd name="connsiteX1" fmla="*/ 1997272 w 2283022"/>
                <a:gd name="connsiteY1" fmla="*/ 574156 h 776086"/>
                <a:gd name="connsiteX2" fmla="*/ 1719142 w 2283022"/>
                <a:gd name="connsiteY2" fmla="*/ 631306 h 776086"/>
                <a:gd name="connsiteX3" fmla="*/ 1441012 w 2283022"/>
                <a:gd name="connsiteY3" fmla="*/ 776086 h 776086"/>
                <a:gd name="connsiteX4" fmla="*/ 1175627 w 2283022"/>
                <a:gd name="connsiteY4" fmla="*/ 0 h 776086"/>
                <a:gd name="connsiteX5" fmla="*/ 907265 w 2283022"/>
                <a:gd name="connsiteY5" fmla="*/ 433472 h 776086"/>
                <a:gd name="connsiteX6" fmla="*/ 628650 w 2283022"/>
                <a:gd name="connsiteY6" fmla="*/ 335466 h 776086"/>
                <a:gd name="connsiteX7" fmla="*/ 360772 w 2283022"/>
                <a:gd name="connsiteY7" fmla="*/ 392802 h 776086"/>
                <a:gd name="connsiteX8" fmla="*/ 287066 w 2283022"/>
                <a:gd name="connsiteY8" fmla="*/ 418790 h 776086"/>
                <a:gd name="connsiteX9" fmla="*/ 223127 w 2283022"/>
                <a:gd name="connsiteY9" fmla="*/ 367398 h 776086"/>
                <a:gd name="connsiteX10" fmla="*/ 95809 w 2283022"/>
                <a:gd name="connsiteY10" fmla="*/ 420874 h 776086"/>
                <a:gd name="connsiteX11" fmla="*/ 0 w 2283022"/>
                <a:gd name="connsiteY11" fmla="*/ 392889 h 776086"/>
                <a:gd name="connsiteX0" fmla="*/ 2283022 w 2283022"/>
                <a:gd name="connsiteY0" fmla="*/ 120766 h 631306"/>
                <a:gd name="connsiteX1" fmla="*/ 1997272 w 2283022"/>
                <a:gd name="connsiteY1" fmla="*/ 574156 h 631306"/>
                <a:gd name="connsiteX2" fmla="*/ 1719142 w 2283022"/>
                <a:gd name="connsiteY2" fmla="*/ 631306 h 631306"/>
                <a:gd name="connsiteX3" fmla="*/ 1458883 w 2283022"/>
                <a:gd name="connsiteY3" fmla="*/ 222084 h 631306"/>
                <a:gd name="connsiteX4" fmla="*/ 1175627 w 2283022"/>
                <a:gd name="connsiteY4" fmla="*/ 0 h 631306"/>
                <a:gd name="connsiteX5" fmla="*/ 907265 w 2283022"/>
                <a:gd name="connsiteY5" fmla="*/ 433472 h 631306"/>
                <a:gd name="connsiteX6" fmla="*/ 628650 w 2283022"/>
                <a:gd name="connsiteY6" fmla="*/ 335466 h 631306"/>
                <a:gd name="connsiteX7" fmla="*/ 360772 w 2283022"/>
                <a:gd name="connsiteY7" fmla="*/ 392802 h 631306"/>
                <a:gd name="connsiteX8" fmla="*/ 287066 w 2283022"/>
                <a:gd name="connsiteY8" fmla="*/ 418790 h 631306"/>
                <a:gd name="connsiteX9" fmla="*/ 223127 w 2283022"/>
                <a:gd name="connsiteY9" fmla="*/ 367398 h 631306"/>
                <a:gd name="connsiteX10" fmla="*/ 95809 w 2283022"/>
                <a:gd name="connsiteY10" fmla="*/ 420874 h 631306"/>
                <a:gd name="connsiteX11" fmla="*/ 0 w 2283022"/>
                <a:gd name="connsiteY11" fmla="*/ 392889 h 631306"/>
                <a:gd name="connsiteX0" fmla="*/ 2283022 w 2283022"/>
                <a:gd name="connsiteY0" fmla="*/ 120766 h 574156"/>
                <a:gd name="connsiteX1" fmla="*/ 1997272 w 2283022"/>
                <a:gd name="connsiteY1" fmla="*/ 574156 h 574156"/>
                <a:gd name="connsiteX2" fmla="*/ 1719142 w 2283022"/>
                <a:gd name="connsiteY2" fmla="*/ 354305 h 574156"/>
                <a:gd name="connsiteX3" fmla="*/ 1458883 w 2283022"/>
                <a:gd name="connsiteY3" fmla="*/ 222084 h 574156"/>
                <a:gd name="connsiteX4" fmla="*/ 1175627 w 2283022"/>
                <a:gd name="connsiteY4" fmla="*/ 0 h 574156"/>
                <a:gd name="connsiteX5" fmla="*/ 907265 w 2283022"/>
                <a:gd name="connsiteY5" fmla="*/ 433472 h 574156"/>
                <a:gd name="connsiteX6" fmla="*/ 628650 w 2283022"/>
                <a:gd name="connsiteY6" fmla="*/ 335466 h 574156"/>
                <a:gd name="connsiteX7" fmla="*/ 360772 w 2283022"/>
                <a:gd name="connsiteY7" fmla="*/ 392802 h 574156"/>
                <a:gd name="connsiteX8" fmla="*/ 287066 w 2283022"/>
                <a:gd name="connsiteY8" fmla="*/ 418790 h 574156"/>
                <a:gd name="connsiteX9" fmla="*/ 223127 w 2283022"/>
                <a:gd name="connsiteY9" fmla="*/ 367398 h 574156"/>
                <a:gd name="connsiteX10" fmla="*/ 95809 w 2283022"/>
                <a:gd name="connsiteY10" fmla="*/ 420874 h 574156"/>
                <a:gd name="connsiteX11" fmla="*/ 0 w 2283022"/>
                <a:gd name="connsiteY11" fmla="*/ 392889 h 574156"/>
                <a:gd name="connsiteX0" fmla="*/ 2283022 w 2283022"/>
                <a:gd name="connsiteY0" fmla="*/ 120766 h 433472"/>
                <a:gd name="connsiteX1" fmla="*/ 2012164 w 2283022"/>
                <a:gd name="connsiteY1" fmla="*/ 112489 h 433472"/>
                <a:gd name="connsiteX2" fmla="*/ 1719142 w 2283022"/>
                <a:gd name="connsiteY2" fmla="*/ 354305 h 433472"/>
                <a:gd name="connsiteX3" fmla="*/ 1458883 w 2283022"/>
                <a:gd name="connsiteY3" fmla="*/ 222084 h 433472"/>
                <a:gd name="connsiteX4" fmla="*/ 1175627 w 2283022"/>
                <a:gd name="connsiteY4" fmla="*/ 0 h 433472"/>
                <a:gd name="connsiteX5" fmla="*/ 907265 w 2283022"/>
                <a:gd name="connsiteY5" fmla="*/ 433472 h 433472"/>
                <a:gd name="connsiteX6" fmla="*/ 628650 w 2283022"/>
                <a:gd name="connsiteY6" fmla="*/ 335466 h 433472"/>
                <a:gd name="connsiteX7" fmla="*/ 360772 w 2283022"/>
                <a:gd name="connsiteY7" fmla="*/ 392802 h 433472"/>
                <a:gd name="connsiteX8" fmla="*/ 287066 w 2283022"/>
                <a:gd name="connsiteY8" fmla="*/ 418790 h 433472"/>
                <a:gd name="connsiteX9" fmla="*/ 223127 w 2283022"/>
                <a:gd name="connsiteY9" fmla="*/ 367398 h 433472"/>
                <a:gd name="connsiteX10" fmla="*/ 95809 w 2283022"/>
                <a:gd name="connsiteY10" fmla="*/ 420874 h 433472"/>
                <a:gd name="connsiteX11" fmla="*/ 0 w 2283022"/>
                <a:gd name="connsiteY11" fmla="*/ 392889 h 433472"/>
                <a:gd name="connsiteX0" fmla="*/ 2268129 w 2268129"/>
                <a:gd name="connsiteY0" fmla="*/ 0 h 542050"/>
                <a:gd name="connsiteX1" fmla="*/ 2012164 w 2268129"/>
                <a:gd name="connsiteY1" fmla="*/ 221067 h 542050"/>
                <a:gd name="connsiteX2" fmla="*/ 1719142 w 2268129"/>
                <a:gd name="connsiteY2" fmla="*/ 462883 h 542050"/>
                <a:gd name="connsiteX3" fmla="*/ 1458883 w 2268129"/>
                <a:gd name="connsiteY3" fmla="*/ 330662 h 542050"/>
                <a:gd name="connsiteX4" fmla="*/ 1175627 w 2268129"/>
                <a:gd name="connsiteY4" fmla="*/ 108578 h 542050"/>
                <a:gd name="connsiteX5" fmla="*/ 907265 w 2268129"/>
                <a:gd name="connsiteY5" fmla="*/ 542050 h 542050"/>
                <a:gd name="connsiteX6" fmla="*/ 628650 w 2268129"/>
                <a:gd name="connsiteY6" fmla="*/ 444044 h 542050"/>
                <a:gd name="connsiteX7" fmla="*/ 360772 w 2268129"/>
                <a:gd name="connsiteY7" fmla="*/ 501380 h 542050"/>
                <a:gd name="connsiteX8" fmla="*/ 287066 w 2268129"/>
                <a:gd name="connsiteY8" fmla="*/ 527368 h 542050"/>
                <a:gd name="connsiteX9" fmla="*/ 223127 w 2268129"/>
                <a:gd name="connsiteY9" fmla="*/ 475976 h 542050"/>
                <a:gd name="connsiteX10" fmla="*/ 95809 w 2268129"/>
                <a:gd name="connsiteY10" fmla="*/ 529452 h 542050"/>
                <a:gd name="connsiteX11" fmla="*/ 0 w 2268129"/>
                <a:gd name="connsiteY11" fmla="*/ 501467 h 54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129" h="542050">
                  <a:moveTo>
                    <a:pt x="2268129" y="0"/>
                  </a:moveTo>
                  <a:lnTo>
                    <a:pt x="2012164" y="221067"/>
                  </a:lnTo>
                  <a:lnTo>
                    <a:pt x="1719142" y="462883"/>
                  </a:lnTo>
                  <a:lnTo>
                    <a:pt x="1458883" y="330662"/>
                  </a:lnTo>
                  <a:lnTo>
                    <a:pt x="1175627" y="108578"/>
                  </a:lnTo>
                  <a:lnTo>
                    <a:pt x="907265" y="542050"/>
                  </a:lnTo>
                  <a:lnTo>
                    <a:pt x="628650" y="444044"/>
                  </a:lnTo>
                  <a:lnTo>
                    <a:pt x="360772" y="501380"/>
                  </a:lnTo>
                  <a:lnTo>
                    <a:pt x="287066" y="527368"/>
                  </a:lnTo>
                  <a:lnTo>
                    <a:pt x="223127" y="475976"/>
                  </a:lnTo>
                  <a:lnTo>
                    <a:pt x="95809" y="529452"/>
                  </a:lnTo>
                  <a:cubicBezTo>
                    <a:pt x="45009" y="523102"/>
                    <a:pt x="50800" y="507817"/>
                    <a:pt x="0" y="501467"/>
                  </a:cubicBezTo>
                </a:path>
              </a:pathLst>
            </a:custGeom>
            <a:noFill/>
            <a:ln w="1905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3" name="Freihandform: Form 252">
              <a:extLst>
                <a:ext uri="{FF2B5EF4-FFF2-40B4-BE49-F238E27FC236}">
                  <a16:creationId xmlns:a16="http://schemas.microsoft.com/office/drawing/2014/main" id="{E7559E7D-6FD0-CB03-4FF1-340C78173118}"/>
                </a:ext>
              </a:extLst>
            </p:cNvPr>
            <p:cNvSpPr/>
            <p:nvPr/>
          </p:nvSpPr>
          <p:spPr>
            <a:xfrm>
              <a:off x="5427197" y="2754533"/>
              <a:ext cx="2264448" cy="1066877"/>
            </a:xfrm>
            <a:custGeom>
              <a:avLst/>
              <a:gdLst>
                <a:gd name="connsiteX0" fmla="*/ 0 w 2286000"/>
                <a:gd name="connsiteY0" fmla="*/ 0 h 605790"/>
                <a:gd name="connsiteX1" fmla="*/ 64770 w 2286000"/>
                <a:gd name="connsiteY1" fmla="*/ 201930 h 605790"/>
                <a:gd name="connsiteX2" fmla="*/ 144780 w 2286000"/>
                <a:gd name="connsiteY2" fmla="*/ 312420 h 605790"/>
                <a:gd name="connsiteX3" fmla="*/ 213360 w 2286000"/>
                <a:gd name="connsiteY3" fmla="*/ 499110 h 605790"/>
                <a:gd name="connsiteX4" fmla="*/ 266700 w 2286000"/>
                <a:gd name="connsiteY4" fmla="*/ 579120 h 605790"/>
                <a:gd name="connsiteX5" fmla="*/ 350520 w 2286000"/>
                <a:gd name="connsiteY5" fmla="*/ 560070 h 605790"/>
                <a:gd name="connsiteX6" fmla="*/ 624840 w 2286000"/>
                <a:gd name="connsiteY6" fmla="*/ 563880 h 605790"/>
                <a:gd name="connsiteX7" fmla="*/ 887730 w 2286000"/>
                <a:gd name="connsiteY7" fmla="*/ 476250 h 605790"/>
                <a:gd name="connsiteX8" fmla="*/ 1165860 w 2286000"/>
                <a:gd name="connsiteY8" fmla="*/ 556260 h 605790"/>
                <a:gd name="connsiteX9" fmla="*/ 1451610 w 2286000"/>
                <a:gd name="connsiteY9" fmla="*/ 518160 h 605790"/>
                <a:gd name="connsiteX10" fmla="*/ 1722120 w 2286000"/>
                <a:gd name="connsiteY10" fmla="*/ 605790 h 605790"/>
                <a:gd name="connsiteX11" fmla="*/ 1996440 w 2286000"/>
                <a:gd name="connsiteY11" fmla="*/ 601980 h 605790"/>
                <a:gd name="connsiteX12" fmla="*/ 2286000 w 2286000"/>
                <a:gd name="connsiteY12" fmla="*/ 480060 h 605790"/>
                <a:gd name="connsiteX0" fmla="*/ 0 w 2286000"/>
                <a:gd name="connsiteY0" fmla="*/ 0 h 605790"/>
                <a:gd name="connsiteX1" fmla="*/ 64770 w 2286000"/>
                <a:gd name="connsiteY1" fmla="*/ 201930 h 605790"/>
                <a:gd name="connsiteX2" fmla="*/ 144780 w 2286000"/>
                <a:gd name="connsiteY2" fmla="*/ 312420 h 605790"/>
                <a:gd name="connsiteX3" fmla="*/ 213360 w 2286000"/>
                <a:gd name="connsiteY3" fmla="*/ 499110 h 605790"/>
                <a:gd name="connsiteX4" fmla="*/ 266700 w 2286000"/>
                <a:gd name="connsiteY4" fmla="*/ 579120 h 605790"/>
                <a:gd name="connsiteX5" fmla="*/ 350520 w 2286000"/>
                <a:gd name="connsiteY5" fmla="*/ 560070 h 605790"/>
                <a:gd name="connsiteX6" fmla="*/ 624840 w 2286000"/>
                <a:gd name="connsiteY6" fmla="*/ 563880 h 605790"/>
                <a:gd name="connsiteX7" fmla="*/ 887730 w 2286000"/>
                <a:gd name="connsiteY7" fmla="*/ 476250 h 605790"/>
                <a:gd name="connsiteX8" fmla="*/ 1165860 w 2286000"/>
                <a:gd name="connsiteY8" fmla="*/ 556260 h 605790"/>
                <a:gd name="connsiteX9" fmla="*/ 1451610 w 2286000"/>
                <a:gd name="connsiteY9" fmla="*/ 518160 h 605790"/>
                <a:gd name="connsiteX10" fmla="*/ 1722120 w 2286000"/>
                <a:gd name="connsiteY10" fmla="*/ 605790 h 605790"/>
                <a:gd name="connsiteX11" fmla="*/ 1981046 w 2286000"/>
                <a:gd name="connsiteY11" fmla="*/ 561956 h 605790"/>
                <a:gd name="connsiteX12" fmla="*/ 2286000 w 2286000"/>
                <a:gd name="connsiteY12" fmla="*/ 480060 h 605790"/>
                <a:gd name="connsiteX0" fmla="*/ 0 w 2267527"/>
                <a:gd name="connsiteY0" fmla="*/ 0 h 605790"/>
                <a:gd name="connsiteX1" fmla="*/ 64770 w 2267527"/>
                <a:gd name="connsiteY1" fmla="*/ 201930 h 605790"/>
                <a:gd name="connsiteX2" fmla="*/ 144780 w 2267527"/>
                <a:gd name="connsiteY2" fmla="*/ 312420 h 605790"/>
                <a:gd name="connsiteX3" fmla="*/ 213360 w 2267527"/>
                <a:gd name="connsiteY3" fmla="*/ 499110 h 605790"/>
                <a:gd name="connsiteX4" fmla="*/ 266700 w 2267527"/>
                <a:gd name="connsiteY4" fmla="*/ 579120 h 605790"/>
                <a:gd name="connsiteX5" fmla="*/ 350520 w 2267527"/>
                <a:gd name="connsiteY5" fmla="*/ 560070 h 605790"/>
                <a:gd name="connsiteX6" fmla="*/ 624840 w 2267527"/>
                <a:gd name="connsiteY6" fmla="*/ 563880 h 605790"/>
                <a:gd name="connsiteX7" fmla="*/ 887730 w 2267527"/>
                <a:gd name="connsiteY7" fmla="*/ 476250 h 605790"/>
                <a:gd name="connsiteX8" fmla="*/ 1165860 w 2267527"/>
                <a:gd name="connsiteY8" fmla="*/ 556260 h 605790"/>
                <a:gd name="connsiteX9" fmla="*/ 1451610 w 2267527"/>
                <a:gd name="connsiteY9" fmla="*/ 518160 h 605790"/>
                <a:gd name="connsiteX10" fmla="*/ 1722120 w 2267527"/>
                <a:gd name="connsiteY10" fmla="*/ 605790 h 605790"/>
                <a:gd name="connsiteX11" fmla="*/ 1981046 w 2267527"/>
                <a:gd name="connsiteY11" fmla="*/ 561956 h 605790"/>
                <a:gd name="connsiteX12" fmla="*/ 2267527 w 2267527"/>
                <a:gd name="connsiteY12" fmla="*/ 449272 h 605790"/>
                <a:gd name="connsiteX0" fmla="*/ 0 w 2267527"/>
                <a:gd name="connsiteY0" fmla="*/ 0 h 579120"/>
                <a:gd name="connsiteX1" fmla="*/ 64770 w 2267527"/>
                <a:gd name="connsiteY1" fmla="*/ 201930 h 579120"/>
                <a:gd name="connsiteX2" fmla="*/ 144780 w 2267527"/>
                <a:gd name="connsiteY2" fmla="*/ 312420 h 579120"/>
                <a:gd name="connsiteX3" fmla="*/ 213360 w 2267527"/>
                <a:gd name="connsiteY3" fmla="*/ 499110 h 579120"/>
                <a:gd name="connsiteX4" fmla="*/ 266700 w 2267527"/>
                <a:gd name="connsiteY4" fmla="*/ 579120 h 579120"/>
                <a:gd name="connsiteX5" fmla="*/ 350520 w 2267527"/>
                <a:gd name="connsiteY5" fmla="*/ 560070 h 579120"/>
                <a:gd name="connsiteX6" fmla="*/ 624840 w 2267527"/>
                <a:gd name="connsiteY6" fmla="*/ 563880 h 579120"/>
                <a:gd name="connsiteX7" fmla="*/ 887730 w 2267527"/>
                <a:gd name="connsiteY7" fmla="*/ 476250 h 579120"/>
                <a:gd name="connsiteX8" fmla="*/ 1165860 w 2267527"/>
                <a:gd name="connsiteY8" fmla="*/ 556260 h 579120"/>
                <a:gd name="connsiteX9" fmla="*/ 1451610 w 2267527"/>
                <a:gd name="connsiteY9" fmla="*/ 518160 h 579120"/>
                <a:gd name="connsiteX10" fmla="*/ 1706726 w 2267527"/>
                <a:gd name="connsiteY10" fmla="*/ 485718 h 579120"/>
                <a:gd name="connsiteX11" fmla="*/ 1981046 w 2267527"/>
                <a:gd name="connsiteY11" fmla="*/ 561956 h 579120"/>
                <a:gd name="connsiteX12" fmla="*/ 2267527 w 2267527"/>
                <a:gd name="connsiteY12" fmla="*/ 449272 h 579120"/>
                <a:gd name="connsiteX0" fmla="*/ 0 w 2267527"/>
                <a:gd name="connsiteY0" fmla="*/ 0 h 579120"/>
                <a:gd name="connsiteX1" fmla="*/ 64770 w 2267527"/>
                <a:gd name="connsiteY1" fmla="*/ 201930 h 579120"/>
                <a:gd name="connsiteX2" fmla="*/ 144780 w 2267527"/>
                <a:gd name="connsiteY2" fmla="*/ 312420 h 579120"/>
                <a:gd name="connsiteX3" fmla="*/ 213360 w 2267527"/>
                <a:gd name="connsiteY3" fmla="*/ 499110 h 579120"/>
                <a:gd name="connsiteX4" fmla="*/ 266700 w 2267527"/>
                <a:gd name="connsiteY4" fmla="*/ 579120 h 579120"/>
                <a:gd name="connsiteX5" fmla="*/ 350520 w 2267527"/>
                <a:gd name="connsiteY5" fmla="*/ 560070 h 579120"/>
                <a:gd name="connsiteX6" fmla="*/ 624840 w 2267527"/>
                <a:gd name="connsiteY6" fmla="*/ 563880 h 579120"/>
                <a:gd name="connsiteX7" fmla="*/ 887730 w 2267527"/>
                <a:gd name="connsiteY7" fmla="*/ 476250 h 579120"/>
                <a:gd name="connsiteX8" fmla="*/ 1165860 w 2267527"/>
                <a:gd name="connsiteY8" fmla="*/ 556260 h 579120"/>
                <a:gd name="connsiteX9" fmla="*/ 1439294 w 2267527"/>
                <a:gd name="connsiteY9" fmla="*/ 376536 h 579120"/>
                <a:gd name="connsiteX10" fmla="*/ 1706726 w 2267527"/>
                <a:gd name="connsiteY10" fmla="*/ 485718 h 579120"/>
                <a:gd name="connsiteX11" fmla="*/ 1981046 w 2267527"/>
                <a:gd name="connsiteY11" fmla="*/ 561956 h 579120"/>
                <a:gd name="connsiteX12" fmla="*/ 2267527 w 2267527"/>
                <a:gd name="connsiteY12" fmla="*/ 449272 h 579120"/>
                <a:gd name="connsiteX0" fmla="*/ 0 w 2267527"/>
                <a:gd name="connsiteY0" fmla="*/ 0 h 579120"/>
                <a:gd name="connsiteX1" fmla="*/ 64770 w 2267527"/>
                <a:gd name="connsiteY1" fmla="*/ 201930 h 579120"/>
                <a:gd name="connsiteX2" fmla="*/ 144780 w 2267527"/>
                <a:gd name="connsiteY2" fmla="*/ 312420 h 579120"/>
                <a:gd name="connsiteX3" fmla="*/ 213360 w 2267527"/>
                <a:gd name="connsiteY3" fmla="*/ 499110 h 579120"/>
                <a:gd name="connsiteX4" fmla="*/ 266700 w 2267527"/>
                <a:gd name="connsiteY4" fmla="*/ 579120 h 579120"/>
                <a:gd name="connsiteX5" fmla="*/ 350520 w 2267527"/>
                <a:gd name="connsiteY5" fmla="*/ 560070 h 579120"/>
                <a:gd name="connsiteX6" fmla="*/ 624840 w 2267527"/>
                <a:gd name="connsiteY6" fmla="*/ 563880 h 579120"/>
                <a:gd name="connsiteX7" fmla="*/ 887730 w 2267527"/>
                <a:gd name="connsiteY7" fmla="*/ 476250 h 579120"/>
                <a:gd name="connsiteX8" fmla="*/ 1181254 w 2267527"/>
                <a:gd name="connsiteY8" fmla="*/ 340745 h 579120"/>
                <a:gd name="connsiteX9" fmla="*/ 1439294 w 2267527"/>
                <a:gd name="connsiteY9" fmla="*/ 376536 h 579120"/>
                <a:gd name="connsiteX10" fmla="*/ 1706726 w 2267527"/>
                <a:gd name="connsiteY10" fmla="*/ 485718 h 579120"/>
                <a:gd name="connsiteX11" fmla="*/ 1981046 w 2267527"/>
                <a:gd name="connsiteY11" fmla="*/ 561956 h 579120"/>
                <a:gd name="connsiteX12" fmla="*/ 2267527 w 2267527"/>
                <a:gd name="connsiteY12" fmla="*/ 449272 h 579120"/>
                <a:gd name="connsiteX0" fmla="*/ 0 w 2267527"/>
                <a:gd name="connsiteY0" fmla="*/ 0 h 579120"/>
                <a:gd name="connsiteX1" fmla="*/ 64770 w 2267527"/>
                <a:gd name="connsiteY1" fmla="*/ 201930 h 579120"/>
                <a:gd name="connsiteX2" fmla="*/ 144780 w 2267527"/>
                <a:gd name="connsiteY2" fmla="*/ 312420 h 579120"/>
                <a:gd name="connsiteX3" fmla="*/ 213360 w 2267527"/>
                <a:gd name="connsiteY3" fmla="*/ 499110 h 579120"/>
                <a:gd name="connsiteX4" fmla="*/ 266700 w 2267527"/>
                <a:gd name="connsiteY4" fmla="*/ 579120 h 579120"/>
                <a:gd name="connsiteX5" fmla="*/ 350520 w 2267527"/>
                <a:gd name="connsiteY5" fmla="*/ 560070 h 579120"/>
                <a:gd name="connsiteX6" fmla="*/ 624840 w 2267527"/>
                <a:gd name="connsiteY6" fmla="*/ 563880 h 579120"/>
                <a:gd name="connsiteX7" fmla="*/ 896967 w 2267527"/>
                <a:gd name="connsiteY7" fmla="*/ 451619 h 579120"/>
                <a:gd name="connsiteX8" fmla="*/ 1181254 w 2267527"/>
                <a:gd name="connsiteY8" fmla="*/ 340745 h 579120"/>
                <a:gd name="connsiteX9" fmla="*/ 1439294 w 2267527"/>
                <a:gd name="connsiteY9" fmla="*/ 376536 h 579120"/>
                <a:gd name="connsiteX10" fmla="*/ 1706726 w 2267527"/>
                <a:gd name="connsiteY10" fmla="*/ 485718 h 579120"/>
                <a:gd name="connsiteX11" fmla="*/ 1981046 w 2267527"/>
                <a:gd name="connsiteY11" fmla="*/ 561956 h 579120"/>
                <a:gd name="connsiteX12" fmla="*/ 2267527 w 2267527"/>
                <a:gd name="connsiteY12" fmla="*/ 449272 h 579120"/>
                <a:gd name="connsiteX0" fmla="*/ 0 w 2267527"/>
                <a:gd name="connsiteY0" fmla="*/ 0 h 579120"/>
                <a:gd name="connsiteX1" fmla="*/ 64770 w 2267527"/>
                <a:gd name="connsiteY1" fmla="*/ 201930 h 579120"/>
                <a:gd name="connsiteX2" fmla="*/ 144780 w 2267527"/>
                <a:gd name="connsiteY2" fmla="*/ 312420 h 579120"/>
                <a:gd name="connsiteX3" fmla="*/ 213360 w 2267527"/>
                <a:gd name="connsiteY3" fmla="*/ 499110 h 579120"/>
                <a:gd name="connsiteX4" fmla="*/ 266700 w 2267527"/>
                <a:gd name="connsiteY4" fmla="*/ 579120 h 579120"/>
                <a:gd name="connsiteX5" fmla="*/ 350520 w 2267527"/>
                <a:gd name="connsiteY5" fmla="*/ 560070 h 579120"/>
                <a:gd name="connsiteX6" fmla="*/ 615603 w 2267527"/>
                <a:gd name="connsiteY6" fmla="*/ 446886 h 579120"/>
                <a:gd name="connsiteX7" fmla="*/ 896967 w 2267527"/>
                <a:gd name="connsiteY7" fmla="*/ 451619 h 579120"/>
                <a:gd name="connsiteX8" fmla="*/ 1181254 w 2267527"/>
                <a:gd name="connsiteY8" fmla="*/ 340745 h 579120"/>
                <a:gd name="connsiteX9" fmla="*/ 1439294 w 2267527"/>
                <a:gd name="connsiteY9" fmla="*/ 376536 h 579120"/>
                <a:gd name="connsiteX10" fmla="*/ 1706726 w 2267527"/>
                <a:gd name="connsiteY10" fmla="*/ 485718 h 579120"/>
                <a:gd name="connsiteX11" fmla="*/ 1981046 w 2267527"/>
                <a:gd name="connsiteY11" fmla="*/ 561956 h 579120"/>
                <a:gd name="connsiteX12" fmla="*/ 2267527 w 2267527"/>
                <a:gd name="connsiteY12" fmla="*/ 449272 h 579120"/>
                <a:gd name="connsiteX0" fmla="*/ 0 w 2267527"/>
                <a:gd name="connsiteY0" fmla="*/ 0 h 579120"/>
                <a:gd name="connsiteX1" fmla="*/ 64770 w 2267527"/>
                <a:gd name="connsiteY1" fmla="*/ 201930 h 579120"/>
                <a:gd name="connsiteX2" fmla="*/ 144780 w 2267527"/>
                <a:gd name="connsiteY2" fmla="*/ 312420 h 579120"/>
                <a:gd name="connsiteX3" fmla="*/ 213360 w 2267527"/>
                <a:gd name="connsiteY3" fmla="*/ 499110 h 579120"/>
                <a:gd name="connsiteX4" fmla="*/ 266700 w 2267527"/>
                <a:gd name="connsiteY4" fmla="*/ 579120 h 579120"/>
                <a:gd name="connsiteX5" fmla="*/ 350520 w 2267527"/>
                <a:gd name="connsiteY5" fmla="*/ 480022 h 579120"/>
                <a:gd name="connsiteX6" fmla="*/ 615603 w 2267527"/>
                <a:gd name="connsiteY6" fmla="*/ 446886 h 579120"/>
                <a:gd name="connsiteX7" fmla="*/ 896967 w 2267527"/>
                <a:gd name="connsiteY7" fmla="*/ 451619 h 579120"/>
                <a:gd name="connsiteX8" fmla="*/ 1181254 w 2267527"/>
                <a:gd name="connsiteY8" fmla="*/ 340745 h 579120"/>
                <a:gd name="connsiteX9" fmla="*/ 1439294 w 2267527"/>
                <a:gd name="connsiteY9" fmla="*/ 376536 h 579120"/>
                <a:gd name="connsiteX10" fmla="*/ 1706726 w 2267527"/>
                <a:gd name="connsiteY10" fmla="*/ 485718 h 579120"/>
                <a:gd name="connsiteX11" fmla="*/ 1981046 w 2267527"/>
                <a:gd name="connsiteY11" fmla="*/ 561956 h 579120"/>
                <a:gd name="connsiteX12" fmla="*/ 2267527 w 2267527"/>
                <a:gd name="connsiteY12" fmla="*/ 449272 h 579120"/>
                <a:gd name="connsiteX0" fmla="*/ 0 w 2267527"/>
                <a:gd name="connsiteY0" fmla="*/ 0 h 561956"/>
                <a:gd name="connsiteX1" fmla="*/ 64770 w 2267527"/>
                <a:gd name="connsiteY1" fmla="*/ 201930 h 561956"/>
                <a:gd name="connsiteX2" fmla="*/ 144780 w 2267527"/>
                <a:gd name="connsiteY2" fmla="*/ 312420 h 561956"/>
                <a:gd name="connsiteX3" fmla="*/ 213360 w 2267527"/>
                <a:gd name="connsiteY3" fmla="*/ 499110 h 561956"/>
                <a:gd name="connsiteX4" fmla="*/ 279015 w 2267527"/>
                <a:gd name="connsiteY4" fmla="*/ 489836 h 561956"/>
                <a:gd name="connsiteX5" fmla="*/ 350520 w 2267527"/>
                <a:gd name="connsiteY5" fmla="*/ 480022 h 561956"/>
                <a:gd name="connsiteX6" fmla="*/ 615603 w 2267527"/>
                <a:gd name="connsiteY6" fmla="*/ 446886 h 561956"/>
                <a:gd name="connsiteX7" fmla="*/ 896967 w 2267527"/>
                <a:gd name="connsiteY7" fmla="*/ 451619 h 561956"/>
                <a:gd name="connsiteX8" fmla="*/ 1181254 w 2267527"/>
                <a:gd name="connsiteY8" fmla="*/ 340745 h 561956"/>
                <a:gd name="connsiteX9" fmla="*/ 1439294 w 2267527"/>
                <a:gd name="connsiteY9" fmla="*/ 376536 h 561956"/>
                <a:gd name="connsiteX10" fmla="*/ 1706726 w 2267527"/>
                <a:gd name="connsiteY10" fmla="*/ 485718 h 561956"/>
                <a:gd name="connsiteX11" fmla="*/ 1981046 w 2267527"/>
                <a:gd name="connsiteY11" fmla="*/ 561956 h 561956"/>
                <a:gd name="connsiteX12" fmla="*/ 2267527 w 2267527"/>
                <a:gd name="connsiteY12" fmla="*/ 449272 h 561956"/>
                <a:gd name="connsiteX0" fmla="*/ 0 w 2267527"/>
                <a:gd name="connsiteY0" fmla="*/ 0 h 561956"/>
                <a:gd name="connsiteX1" fmla="*/ 64770 w 2267527"/>
                <a:gd name="connsiteY1" fmla="*/ 201930 h 561956"/>
                <a:gd name="connsiteX2" fmla="*/ 144780 w 2267527"/>
                <a:gd name="connsiteY2" fmla="*/ 312420 h 561956"/>
                <a:gd name="connsiteX3" fmla="*/ 228754 w 2267527"/>
                <a:gd name="connsiteY3" fmla="*/ 342092 h 561956"/>
                <a:gd name="connsiteX4" fmla="*/ 279015 w 2267527"/>
                <a:gd name="connsiteY4" fmla="*/ 489836 h 561956"/>
                <a:gd name="connsiteX5" fmla="*/ 350520 w 2267527"/>
                <a:gd name="connsiteY5" fmla="*/ 480022 h 561956"/>
                <a:gd name="connsiteX6" fmla="*/ 615603 w 2267527"/>
                <a:gd name="connsiteY6" fmla="*/ 446886 h 561956"/>
                <a:gd name="connsiteX7" fmla="*/ 896967 w 2267527"/>
                <a:gd name="connsiteY7" fmla="*/ 451619 h 561956"/>
                <a:gd name="connsiteX8" fmla="*/ 1181254 w 2267527"/>
                <a:gd name="connsiteY8" fmla="*/ 340745 h 561956"/>
                <a:gd name="connsiteX9" fmla="*/ 1439294 w 2267527"/>
                <a:gd name="connsiteY9" fmla="*/ 376536 h 561956"/>
                <a:gd name="connsiteX10" fmla="*/ 1706726 w 2267527"/>
                <a:gd name="connsiteY10" fmla="*/ 485718 h 561956"/>
                <a:gd name="connsiteX11" fmla="*/ 1981046 w 2267527"/>
                <a:gd name="connsiteY11" fmla="*/ 561956 h 561956"/>
                <a:gd name="connsiteX12" fmla="*/ 2267527 w 2267527"/>
                <a:gd name="connsiteY12" fmla="*/ 449272 h 561956"/>
                <a:gd name="connsiteX0" fmla="*/ 0 w 2267527"/>
                <a:gd name="connsiteY0" fmla="*/ 75508 h 637464"/>
                <a:gd name="connsiteX1" fmla="*/ 64770 w 2267527"/>
                <a:gd name="connsiteY1" fmla="*/ 277438 h 637464"/>
                <a:gd name="connsiteX2" fmla="*/ 147859 w 2267527"/>
                <a:gd name="connsiteY2" fmla="*/ 0 h 637464"/>
                <a:gd name="connsiteX3" fmla="*/ 228754 w 2267527"/>
                <a:gd name="connsiteY3" fmla="*/ 417600 h 637464"/>
                <a:gd name="connsiteX4" fmla="*/ 279015 w 2267527"/>
                <a:gd name="connsiteY4" fmla="*/ 565344 h 637464"/>
                <a:gd name="connsiteX5" fmla="*/ 350520 w 2267527"/>
                <a:gd name="connsiteY5" fmla="*/ 555530 h 637464"/>
                <a:gd name="connsiteX6" fmla="*/ 615603 w 2267527"/>
                <a:gd name="connsiteY6" fmla="*/ 522394 h 637464"/>
                <a:gd name="connsiteX7" fmla="*/ 896967 w 2267527"/>
                <a:gd name="connsiteY7" fmla="*/ 527127 h 637464"/>
                <a:gd name="connsiteX8" fmla="*/ 1181254 w 2267527"/>
                <a:gd name="connsiteY8" fmla="*/ 416253 h 637464"/>
                <a:gd name="connsiteX9" fmla="*/ 1439294 w 2267527"/>
                <a:gd name="connsiteY9" fmla="*/ 452044 h 637464"/>
                <a:gd name="connsiteX10" fmla="*/ 1706726 w 2267527"/>
                <a:gd name="connsiteY10" fmla="*/ 561226 h 637464"/>
                <a:gd name="connsiteX11" fmla="*/ 1981046 w 2267527"/>
                <a:gd name="connsiteY11" fmla="*/ 637464 h 637464"/>
                <a:gd name="connsiteX12" fmla="*/ 2267527 w 2267527"/>
                <a:gd name="connsiteY12" fmla="*/ 524780 h 637464"/>
                <a:gd name="connsiteX0" fmla="*/ 0 w 2267527"/>
                <a:gd name="connsiteY0" fmla="*/ 164446 h 726402"/>
                <a:gd name="connsiteX1" fmla="*/ 89400 w 2267527"/>
                <a:gd name="connsiteY1" fmla="*/ 0 h 726402"/>
                <a:gd name="connsiteX2" fmla="*/ 147859 w 2267527"/>
                <a:gd name="connsiteY2" fmla="*/ 88938 h 726402"/>
                <a:gd name="connsiteX3" fmla="*/ 228754 w 2267527"/>
                <a:gd name="connsiteY3" fmla="*/ 506538 h 726402"/>
                <a:gd name="connsiteX4" fmla="*/ 279015 w 2267527"/>
                <a:gd name="connsiteY4" fmla="*/ 654282 h 726402"/>
                <a:gd name="connsiteX5" fmla="*/ 350520 w 2267527"/>
                <a:gd name="connsiteY5" fmla="*/ 644468 h 726402"/>
                <a:gd name="connsiteX6" fmla="*/ 615603 w 2267527"/>
                <a:gd name="connsiteY6" fmla="*/ 611332 h 726402"/>
                <a:gd name="connsiteX7" fmla="*/ 896967 w 2267527"/>
                <a:gd name="connsiteY7" fmla="*/ 616065 h 726402"/>
                <a:gd name="connsiteX8" fmla="*/ 1181254 w 2267527"/>
                <a:gd name="connsiteY8" fmla="*/ 505191 h 726402"/>
                <a:gd name="connsiteX9" fmla="*/ 1439294 w 2267527"/>
                <a:gd name="connsiteY9" fmla="*/ 540982 h 726402"/>
                <a:gd name="connsiteX10" fmla="*/ 1706726 w 2267527"/>
                <a:gd name="connsiteY10" fmla="*/ 650164 h 726402"/>
                <a:gd name="connsiteX11" fmla="*/ 1981046 w 2267527"/>
                <a:gd name="connsiteY11" fmla="*/ 726402 h 726402"/>
                <a:gd name="connsiteX12" fmla="*/ 2267527 w 2267527"/>
                <a:gd name="connsiteY12" fmla="*/ 613718 h 726402"/>
                <a:gd name="connsiteX0" fmla="*/ 0 w 2264448"/>
                <a:gd name="connsiteY0" fmla="*/ 0 h 1066877"/>
                <a:gd name="connsiteX1" fmla="*/ 86321 w 2264448"/>
                <a:gd name="connsiteY1" fmla="*/ 340475 h 1066877"/>
                <a:gd name="connsiteX2" fmla="*/ 144780 w 2264448"/>
                <a:gd name="connsiteY2" fmla="*/ 429413 h 1066877"/>
                <a:gd name="connsiteX3" fmla="*/ 225675 w 2264448"/>
                <a:gd name="connsiteY3" fmla="*/ 847013 h 1066877"/>
                <a:gd name="connsiteX4" fmla="*/ 275936 w 2264448"/>
                <a:gd name="connsiteY4" fmla="*/ 994757 h 1066877"/>
                <a:gd name="connsiteX5" fmla="*/ 347441 w 2264448"/>
                <a:gd name="connsiteY5" fmla="*/ 984943 h 1066877"/>
                <a:gd name="connsiteX6" fmla="*/ 612524 w 2264448"/>
                <a:gd name="connsiteY6" fmla="*/ 951807 h 1066877"/>
                <a:gd name="connsiteX7" fmla="*/ 893888 w 2264448"/>
                <a:gd name="connsiteY7" fmla="*/ 956540 h 1066877"/>
                <a:gd name="connsiteX8" fmla="*/ 1178175 w 2264448"/>
                <a:gd name="connsiteY8" fmla="*/ 845666 h 1066877"/>
                <a:gd name="connsiteX9" fmla="*/ 1436215 w 2264448"/>
                <a:gd name="connsiteY9" fmla="*/ 881457 h 1066877"/>
                <a:gd name="connsiteX10" fmla="*/ 1703647 w 2264448"/>
                <a:gd name="connsiteY10" fmla="*/ 990639 h 1066877"/>
                <a:gd name="connsiteX11" fmla="*/ 1977967 w 2264448"/>
                <a:gd name="connsiteY11" fmla="*/ 1066877 h 1066877"/>
                <a:gd name="connsiteX12" fmla="*/ 2264448 w 2264448"/>
                <a:gd name="connsiteY12" fmla="*/ 954193 h 1066877"/>
                <a:gd name="connsiteX0" fmla="*/ 0 w 2264448"/>
                <a:gd name="connsiteY0" fmla="*/ 0 h 1066877"/>
                <a:gd name="connsiteX1" fmla="*/ 86321 w 2264448"/>
                <a:gd name="connsiteY1" fmla="*/ 340475 h 1066877"/>
                <a:gd name="connsiteX2" fmla="*/ 144780 w 2264448"/>
                <a:gd name="connsiteY2" fmla="*/ 429413 h 1066877"/>
                <a:gd name="connsiteX3" fmla="*/ 207804 w 2264448"/>
                <a:gd name="connsiteY3" fmla="*/ 823185 h 1066877"/>
                <a:gd name="connsiteX4" fmla="*/ 275936 w 2264448"/>
                <a:gd name="connsiteY4" fmla="*/ 994757 h 1066877"/>
                <a:gd name="connsiteX5" fmla="*/ 347441 w 2264448"/>
                <a:gd name="connsiteY5" fmla="*/ 984943 h 1066877"/>
                <a:gd name="connsiteX6" fmla="*/ 612524 w 2264448"/>
                <a:gd name="connsiteY6" fmla="*/ 951807 h 1066877"/>
                <a:gd name="connsiteX7" fmla="*/ 893888 w 2264448"/>
                <a:gd name="connsiteY7" fmla="*/ 956540 h 1066877"/>
                <a:gd name="connsiteX8" fmla="*/ 1178175 w 2264448"/>
                <a:gd name="connsiteY8" fmla="*/ 845666 h 1066877"/>
                <a:gd name="connsiteX9" fmla="*/ 1436215 w 2264448"/>
                <a:gd name="connsiteY9" fmla="*/ 881457 h 1066877"/>
                <a:gd name="connsiteX10" fmla="*/ 1703647 w 2264448"/>
                <a:gd name="connsiteY10" fmla="*/ 990639 h 1066877"/>
                <a:gd name="connsiteX11" fmla="*/ 1977967 w 2264448"/>
                <a:gd name="connsiteY11" fmla="*/ 1066877 h 1066877"/>
                <a:gd name="connsiteX12" fmla="*/ 2264448 w 2264448"/>
                <a:gd name="connsiteY12" fmla="*/ 954193 h 1066877"/>
                <a:gd name="connsiteX0" fmla="*/ 0 w 2264448"/>
                <a:gd name="connsiteY0" fmla="*/ 0 h 1066877"/>
                <a:gd name="connsiteX1" fmla="*/ 86321 w 2264448"/>
                <a:gd name="connsiteY1" fmla="*/ 340475 h 1066877"/>
                <a:gd name="connsiteX2" fmla="*/ 144780 w 2264448"/>
                <a:gd name="connsiteY2" fmla="*/ 429413 h 1066877"/>
                <a:gd name="connsiteX3" fmla="*/ 207804 w 2264448"/>
                <a:gd name="connsiteY3" fmla="*/ 823185 h 1066877"/>
                <a:gd name="connsiteX4" fmla="*/ 275936 w 2264448"/>
                <a:gd name="connsiteY4" fmla="*/ 994757 h 1066877"/>
                <a:gd name="connsiteX5" fmla="*/ 347441 w 2264448"/>
                <a:gd name="connsiteY5" fmla="*/ 984943 h 1066877"/>
                <a:gd name="connsiteX6" fmla="*/ 612524 w 2264448"/>
                <a:gd name="connsiteY6" fmla="*/ 951807 h 1066877"/>
                <a:gd name="connsiteX7" fmla="*/ 893888 w 2264448"/>
                <a:gd name="connsiteY7" fmla="*/ 956540 h 1066877"/>
                <a:gd name="connsiteX8" fmla="*/ 1169239 w 2264448"/>
                <a:gd name="connsiteY8" fmla="*/ 845666 h 1066877"/>
                <a:gd name="connsiteX9" fmla="*/ 1436215 w 2264448"/>
                <a:gd name="connsiteY9" fmla="*/ 881457 h 1066877"/>
                <a:gd name="connsiteX10" fmla="*/ 1703647 w 2264448"/>
                <a:gd name="connsiteY10" fmla="*/ 990639 h 1066877"/>
                <a:gd name="connsiteX11" fmla="*/ 1977967 w 2264448"/>
                <a:gd name="connsiteY11" fmla="*/ 1066877 h 1066877"/>
                <a:gd name="connsiteX12" fmla="*/ 2264448 w 2264448"/>
                <a:gd name="connsiteY12" fmla="*/ 954193 h 1066877"/>
                <a:gd name="connsiteX0" fmla="*/ 0 w 2264448"/>
                <a:gd name="connsiteY0" fmla="*/ 0 h 1066877"/>
                <a:gd name="connsiteX1" fmla="*/ 71428 w 2264448"/>
                <a:gd name="connsiteY1" fmla="*/ 337497 h 1066877"/>
                <a:gd name="connsiteX2" fmla="*/ 144780 w 2264448"/>
                <a:gd name="connsiteY2" fmla="*/ 429413 h 1066877"/>
                <a:gd name="connsiteX3" fmla="*/ 207804 w 2264448"/>
                <a:gd name="connsiteY3" fmla="*/ 823185 h 1066877"/>
                <a:gd name="connsiteX4" fmla="*/ 275936 w 2264448"/>
                <a:gd name="connsiteY4" fmla="*/ 994757 h 1066877"/>
                <a:gd name="connsiteX5" fmla="*/ 347441 w 2264448"/>
                <a:gd name="connsiteY5" fmla="*/ 984943 h 1066877"/>
                <a:gd name="connsiteX6" fmla="*/ 612524 w 2264448"/>
                <a:gd name="connsiteY6" fmla="*/ 951807 h 1066877"/>
                <a:gd name="connsiteX7" fmla="*/ 893888 w 2264448"/>
                <a:gd name="connsiteY7" fmla="*/ 956540 h 1066877"/>
                <a:gd name="connsiteX8" fmla="*/ 1169239 w 2264448"/>
                <a:gd name="connsiteY8" fmla="*/ 845666 h 1066877"/>
                <a:gd name="connsiteX9" fmla="*/ 1436215 w 2264448"/>
                <a:gd name="connsiteY9" fmla="*/ 881457 h 1066877"/>
                <a:gd name="connsiteX10" fmla="*/ 1703647 w 2264448"/>
                <a:gd name="connsiteY10" fmla="*/ 990639 h 1066877"/>
                <a:gd name="connsiteX11" fmla="*/ 1977967 w 2264448"/>
                <a:gd name="connsiteY11" fmla="*/ 1066877 h 1066877"/>
                <a:gd name="connsiteX12" fmla="*/ 2264448 w 2264448"/>
                <a:gd name="connsiteY12" fmla="*/ 954193 h 1066877"/>
                <a:gd name="connsiteX0" fmla="*/ 0 w 2264448"/>
                <a:gd name="connsiteY0" fmla="*/ 0 h 1066877"/>
                <a:gd name="connsiteX1" fmla="*/ 71428 w 2264448"/>
                <a:gd name="connsiteY1" fmla="*/ 337497 h 1066877"/>
                <a:gd name="connsiteX2" fmla="*/ 132866 w 2264448"/>
                <a:gd name="connsiteY2" fmla="*/ 429413 h 1066877"/>
                <a:gd name="connsiteX3" fmla="*/ 207804 w 2264448"/>
                <a:gd name="connsiteY3" fmla="*/ 823185 h 1066877"/>
                <a:gd name="connsiteX4" fmla="*/ 275936 w 2264448"/>
                <a:gd name="connsiteY4" fmla="*/ 994757 h 1066877"/>
                <a:gd name="connsiteX5" fmla="*/ 347441 w 2264448"/>
                <a:gd name="connsiteY5" fmla="*/ 984943 h 1066877"/>
                <a:gd name="connsiteX6" fmla="*/ 612524 w 2264448"/>
                <a:gd name="connsiteY6" fmla="*/ 951807 h 1066877"/>
                <a:gd name="connsiteX7" fmla="*/ 893888 w 2264448"/>
                <a:gd name="connsiteY7" fmla="*/ 956540 h 1066877"/>
                <a:gd name="connsiteX8" fmla="*/ 1169239 w 2264448"/>
                <a:gd name="connsiteY8" fmla="*/ 845666 h 1066877"/>
                <a:gd name="connsiteX9" fmla="*/ 1436215 w 2264448"/>
                <a:gd name="connsiteY9" fmla="*/ 881457 h 1066877"/>
                <a:gd name="connsiteX10" fmla="*/ 1703647 w 2264448"/>
                <a:gd name="connsiteY10" fmla="*/ 990639 h 1066877"/>
                <a:gd name="connsiteX11" fmla="*/ 1977967 w 2264448"/>
                <a:gd name="connsiteY11" fmla="*/ 1066877 h 1066877"/>
                <a:gd name="connsiteX12" fmla="*/ 2264448 w 2264448"/>
                <a:gd name="connsiteY12" fmla="*/ 954193 h 1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4448" h="1066877">
                  <a:moveTo>
                    <a:pt x="0" y="0"/>
                  </a:moveTo>
                  <a:lnTo>
                    <a:pt x="71428" y="337497"/>
                  </a:lnTo>
                  <a:lnTo>
                    <a:pt x="132866" y="429413"/>
                  </a:lnTo>
                  <a:lnTo>
                    <a:pt x="207804" y="823185"/>
                  </a:lnTo>
                  <a:lnTo>
                    <a:pt x="275936" y="994757"/>
                  </a:lnTo>
                  <a:lnTo>
                    <a:pt x="347441" y="984943"/>
                  </a:lnTo>
                  <a:lnTo>
                    <a:pt x="612524" y="951807"/>
                  </a:lnTo>
                  <a:lnTo>
                    <a:pt x="893888" y="956540"/>
                  </a:lnTo>
                  <a:lnTo>
                    <a:pt x="1169239" y="845666"/>
                  </a:lnTo>
                  <a:lnTo>
                    <a:pt x="1436215" y="881457"/>
                  </a:lnTo>
                  <a:lnTo>
                    <a:pt x="1703647" y="990639"/>
                  </a:lnTo>
                  <a:lnTo>
                    <a:pt x="1977967" y="1066877"/>
                  </a:lnTo>
                  <a:cubicBezTo>
                    <a:pt x="2074487" y="1026237"/>
                    <a:pt x="2167928" y="994833"/>
                    <a:pt x="2264448" y="954193"/>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4" name="26 Elipse">
              <a:extLst>
                <a:ext uri="{FF2B5EF4-FFF2-40B4-BE49-F238E27FC236}">
                  <a16:creationId xmlns:a16="http://schemas.microsoft.com/office/drawing/2014/main" id="{635C7F2A-8EBC-FF07-91AD-B111B209E47D}"/>
                </a:ext>
              </a:extLst>
            </p:cNvPr>
            <p:cNvSpPr/>
            <p:nvPr/>
          </p:nvSpPr>
          <p:spPr bwMode="auto">
            <a:xfrm>
              <a:off x="7386188" y="2888050"/>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55" name="26 Elipse">
              <a:extLst>
                <a:ext uri="{FF2B5EF4-FFF2-40B4-BE49-F238E27FC236}">
                  <a16:creationId xmlns:a16="http://schemas.microsoft.com/office/drawing/2014/main" id="{B5ECE469-1066-A012-DA2A-3CFADE382092}"/>
                </a:ext>
              </a:extLst>
            </p:cNvPr>
            <p:cNvSpPr/>
            <p:nvPr/>
          </p:nvSpPr>
          <p:spPr bwMode="auto">
            <a:xfrm>
              <a:off x="7096053" y="3126084"/>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56" name="26 Elipse">
              <a:extLst>
                <a:ext uri="{FF2B5EF4-FFF2-40B4-BE49-F238E27FC236}">
                  <a16:creationId xmlns:a16="http://schemas.microsoft.com/office/drawing/2014/main" id="{4692C895-0D5C-0A01-7751-4BB733FBE254}"/>
                </a:ext>
              </a:extLst>
            </p:cNvPr>
            <p:cNvSpPr/>
            <p:nvPr/>
          </p:nvSpPr>
          <p:spPr bwMode="auto">
            <a:xfrm>
              <a:off x="6829353" y="2985020"/>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57" name="26 Elipse">
              <a:extLst>
                <a:ext uri="{FF2B5EF4-FFF2-40B4-BE49-F238E27FC236}">
                  <a16:creationId xmlns:a16="http://schemas.microsoft.com/office/drawing/2014/main" id="{4D16CCFA-5025-7E9A-EE48-8C78D02EC778}"/>
                </a:ext>
              </a:extLst>
            </p:cNvPr>
            <p:cNvSpPr/>
            <p:nvPr/>
          </p:nvSpPr>
          <p:spPr bwMode="auto">
            <a:xfrm>
              <a:off x="6555688" y="277469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58" name="26 Elipse">
              <a:extLst>
                <a:ext uri="{FF2B5EF4-FFF2-40B4-BE49-F238E27FC236}">
                  <a16:creationId xmlns:a16="http://schemas.microsoft.com/office/drawing/2014/main" id="{59A7A501-88F4-BA8F-45A5-8BFB30A9C5F9}"/>
                </a:ext>
              </a:extLst>
            </p:cNvPr>
            <p:cNvSpPr/>
            <p:nvPr/>
          </p:nvSpPr>
          <p:spPr bwMode="auto">
            <a:xfrm>
              <a:off x="6277478" y="3203580"/>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59" name="26 Elipse">
              <a:extLst>
                <a:ext uri="{FF2B5EF4-FFF2-40B4-BE49-F238E27FC236}">
                  <a16:creationId xmlns:a16="http://schemas.microsoft.com/office/drawing/2014/main" id="{8577432B-C0C9-9A8A-4C2D-70F9337E76B6}"/>
                </a:ext>
              </a:extLst>
            </p:cNvPr>
            <p:cNvSpPr/>
            <p:nvPr/>
          </p:nvSpPr>
          <p:spPr bwMode="auto">
            <a:xfrm>
              <a:off x="6005958" y="3100318"/>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0" name="26 Elipse">
              <a:extLst>
                <a:ext uri="{FF2B5EF4-FFF2-40B4-BE49-F238E27FC236}">
                  <a16:creationId xmlns:a16="http://schemas.microsoft.com/office/drawing/2014/main" id="{A87CDDA3-F248-C00B-A171-75428764249D}"/>
                </a:ext>
              </a:extLst>
            </p:cNvPr>
            <p:cNvSpPr/>
            <p:nvPr/>
          </p:nvSpPr>
          <p:spPr bwMode="auto">
            <a:xfrm>
              <a:off x="5727828" y="316831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1" name="26 Elipse">
              <a:extLst>
                <a:ext uri="{FF2B5EF4-FFF2-40B4-BE49-F238E27FC236}">
                  <a16:creationId xmlns:a16="http://schemas.microsoft.com/office/drawing/2014/main" id="{6F7AFBCD-65F0-3AF8-0A93-E6259EC8B5D3}"/>
                </a:ext>
              </a:extLst>
            </p:cNvPr>
            <p:cNvSpPr/>
            <p:nvPr/>
          </p:nvSpPr>
          <p:spPr bwMode="auto">
            <a:xfrm>
              <a:off x="5653693" y="3184015"/>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2" name="26 Elipse">
              <a:extLst>
                <a:ext uri="{FF2B5EF4-FFF2-40B4-BE49-F238E27FC236}">
                  <a16:creationId xmlns:a16="http://schemas.microsoft.com/office/drawing/2014/main" id="{EECC5F5F-4C3E-7AD7-7D29-7BEE95AE396E}"/>
                </a:ext>
              </a:extLst>
            </p:cNvPr>
            <p:cNvSpPr/>
            <p:nvPr/>
          </p:nvSpPr>
          <p:spPr bwMode="auto">
            <a:xfrm>
              <a:off x="5599081" y="3140845"/>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3" name="26 Elipse">
              <a:extLst>
                <a:ext uri="{FF2B5EF4-FFF2-40B4-BE49-F238E27FC236}">
                  <a16:creationId xmlns:a16="http://schemas.microsoft.com/office/drawing/2014/main" id="{E08F0050-D3CF-F598-1758-3A33E7067729}"/>
                </a:ext>
              </a:extLst>
            </p:cNvPr>
            <p:cNvSpPr/>
            <p:nvPr/>
          </p:nvSpPr>
          <p:spPr bwMode="auto">
            <a:xfrm>
              <a:off x="5523558" y="310765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4" name="26 Elipse">
              <a:extLst>
                <a:ext uri="{FF2B5EF4-FFF2-40B4-BE49-F238E27FC236}">
                  <a16:creationId xmlns:a16="http://schemas.microsoft.com/office/drawing/2014/main" id="{C341340A-E053-40C5-E4E7-A494A9C867A0}"/>
                </a:ext>
              </a:extLst>
            </p:cNvPr>
            <p:cNvSpPr/>
            <p:nvPr/>
          </p:nvSpPr>
          <p:spPr bwMode="auto">
            <a:xfrm>
              <a:off x="5388118" y="3167580"/>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5" name="26 Elipse">
              <a:extLst>
                <a:ext uri="{FF2B5EF4-FFF2-40B4-BE49-F238E27FC236}">
                  <a16:creationId xmlns:a16="http://schemas.microsoft.com/office/drawing/2014/main" id="{5C6C835B-CB35-EF6E-3FD8-2FCB08012FD2}"/>
                </a:ext>
              </a:extLst>
            </p:cNvPr>
            <p:cNvSpPr/>
            <p:nvPr/>
          </p:nvSpPr>
          <p:spPr bwMode="auto">
            <a:xfrm>
              <a:off x="5388118" y="2716292"/>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6" name="26 Elipse">
              <a:extLst>
                <a:ext uri="{FF2B5EF4-FFF2-40B4-BE49-F238E27FC236}">
                  <a16:creationId xmlns:a16="http://schemas.microsoft.com/office/drawing/2014/main" id="{A64566B6-4129-BF26-95E2-D6D7B34CEE5D}"/>
                </a:ext>
              </a:extLst>
            </p:cNvPr>
            <p:cNvSpPr/>
            <p:nvPr/>
          </p:nvSpPr>
          <p:spPr bwMode="auto">
            <a:xfrm>
              <a:off x="5452418" y="3056026"/>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7" name="26 Elipse">
              <a:extLst>
                <a:ext uri="{FF2B5EF4-FFF2-40B4-BE49-F238E27FC236}">
                  <a16:creationId xmlns:a16="http://schemas.microsoft.com/office/drawing/2014/main" id="{9A709F31-5F67-8C97-2543-C6424D6F75D3}"/>
                </a:ext>
              </a:extLst>
            </p:cNvPr>
            <p:cNvSpPr/>
            <p:nvPr/>
          </p:nvSpPr>
          <p:spPr bwMode="auto">
            <a:xfrm>
              <a:off x="5599081" y="353250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8" name="26 Elipse">
              <a:extLst>
                <a:ext uri="{FF2B5EF4-FFF2-40B4-BE49-F238E27FC236}">
                  <a16:creationId xmlns:a16="http://schemas.microsoft.com/office/drawing/2014/main" id="{1B61203A-C8EF-DC66-D4CB-CD8ED2DB1BAF}"/>
                </a:ext>
              </a:extLst>
            </p:cNvPr>
            <p:cNvSpPr/>
            <p:nvPr/>
          </p:nvSpPr>
          <p:spPr bwMode="auto">
            <a:xfrm>
              <a:off x="5662288" y="3710314"/>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69" name="26 Elipse">
              <a:extLst>
                <a:ext uri="{FF2B5EF4-FFF2-40B4-BE49-F238E27FC236}">
                  <a16:creationId xmlns:a16="http://schemas.microsoft.com/office/drawing/2014/main" id="{D1ECF47E-A44E-16BB-8D4A-33AA345B9AEE}"/>
                </a:ext>
              </a:extLst>
            </p:cNvPr>
            <p:cNvSpPr/>
            <p:nvPr/>
          </p:nvSpPr>
          <p:spPr bwMode="auto">
            <a:xfrm>
              <a:off x="5734288" y="3706473"/>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0" name="26 Elipse">
              <a:extLst>
                <a:ext uri="{FF2B5EF4-FFF2-40B4-BE49-F238E27FC236}">
                  <a16:creationId xmlns:a16="http://schemas.microsoft.com/office/drawing/2014/main" id="{CD7D1F3C-81CD-CB68-01B4-E85B75804BD7}"/>
                </a:ext>
              </a:extLst>
            </p:cNvPr>
            <p:cNvSpPr/>
            <p:nvPr/>
          </p:nvSpPr>
          <p:spPr bwMode="auto">
            <a:xfrm>
              <a:off x="6005958" y="3673980"/>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1" name="26 Elipse">
              <a:extLst>
                <a:ext uri="{FF2B5EF4-FFF2-40B4-BE49-F238E27FC236}">
                  <a16:creationId xmlns:a16="http://schemas.microsoft.com/office/drawing/2014/main" id="{C2D1552C-D952-01D4-395B-FB9975AE39D9}"/>
                </a:ext>
              </a:extLst>
            </p:cNvPr>
            <p:cNvSpPr/>
            <p:nvPr/>
          </p:nvSpPr>
          <p:spPr bwMode="auto">
            <a:xfrm>
              <a:off x="6285718" y="3672074"/>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2" name="26 Elipse">
              <a:extLst>
                <a:ext uri="{FF2B5EF4-FFF2-40B4-BE49-F238E27FC236}">
                  <a16:creationId xmlns:a16="http://schemas.microsoft.com/office/drawing/2014/main" id="{9F4FF422-C3A0-A3C9-7802-86DB7FC252F0}"/>
                </a:ext>
              </a:extLst>
            </p:cNvPr>
            <p:cNvSpPr/>
            <p:nvPr/>
          </p:nvSpPr>
          <p:spPr bwMode="auto">
            <a:xfrm>
              <a:off x="6550368" y="356655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3" name="26 Elipse">
              <a:extLst>
                <a:ext uri="{FF2B5EF4-FFF2-40B4-BE49-F238E27FC236}">
                  <a16:creationId xmlns:a16="http://schemas.microsoft.com/office/drawing/2014/main" id="{6EECF1C6-3110-34E2-D993-384747720FE3}"/>
                </a:ext>
              </a:extLst>
            </p:cNvPr>
            <p:cNvSpPr/>
            <p:nvPr/>
          </p:nvSpPr>
          <p:spPr bwMode="auto">
            <a:xfrm>
              <a:off x="6833668" y="360510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4" name="26 Elipse">
              <a:extLst>
                <a:ext uri="{FF2B5EF4-FFF2-40B4-BE49-F238E27FC236}">
                  <a16:creationId xmlns:a16="http://schemas.microsoft.com/office/drawing/2014/main" id="{213C761B-F0EC-E7D2-3E09-59A3FD8C0AB6}"/>
                </a:ext>
              </a:extLst>
            </p:cNvPr>
            <p:cNvSpPr/>
            <p:nvPr/>
          </p:nvSpPr>
          <p:spPr bwMode="auto">
            <a:xfrm>
              <a:off x="7096053" y="3713008"/>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5" name="26 Elipse">
              <a:extLst>
                <a:ext uri="{FF2B5EF4-FFF2-40B4-BE49-F238E27FC236}">
                  <a16:creationId xmlns:a16="http://schemas.microsoft.com/office/drawing/2014/main" id="{EC5510BB-A2F8-7AB2-FFA5-3F2D81734CF4}"/>
                </a:ext>
              </a:extLst>
            </p:cNvPr>
            <p:cNvSpPr/>
            <p:nvPr/>
          </p:nvSpPr>
          <p:spPr bwMode="auto">
            <a:xfrm>
              <a:off x="7386188" y="3776028"/>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6" name="26 Elipse">
              <a:extLst>
                <a:ext uri="{FF2B5EF4-FFF2-40B4-BE49-F238E27FC236}">
                  <a16:creationId xmlns:a16="http://schemas.microsoft.com/office/drawing/2014/main" id="{0829C204-23EB-10CE-F424-487F9AF7F3A4}"/>
                </a:ext>
              </a:extLst>
            </p:cNvPr>
            <p:cNvSpPr/>
            <p:nvPr/>
          </p:nvSpPr>
          <p:spPr bwMode="auto">
            <a:xfrm>
              <a:off x="7653451" y="3667722"/>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7" name="26 Elipse">
              <a:extLst>
                <a:ext uri="{FF2B5EF4-FFF2-40B4-BE49-F238E27FC236}">
                  <a16:creationId xmlns:a16="http://schemas.microsoft.com/office/drawing/2014/main" id="{FC00F606-C1B9-5FC3-68E6-929138F8C797}"/>
                </a:ext>
              </a:extLst>
            </p:cNvPr>
            <p:cNvSpPr/>
            <p:nvPr/>
          </p:nvSpPr>
          <p:spPr bwMode="auto">
            <a:xfrm>
              <a:off x="7653451" y="2675056"/>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278" name="26 Elipse">
              <a:extLst>
                <a:ext uri="{FF2B5EF4-FFF2-40B4-BE49-F238E27FC236}">
                  <a16:creationId xmlns:a16="http://schemas.microsoft.com/office/drawing/2014/main" id="{7A31D9ED-331F-0903-12A2-FDE87A93489C}"/>
                </a:ext>
              </a:extLst>
            </p:cNvPr>
            <p:cNvSpPr/>
            <p:nvPr/>
          </p:nvSpPr>
          <p:spPr bwMode="auto">
            <a:xfrm>
              <a:off x="5521609" y="3146602"/>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grpSp>
          <p:nvGrpSpPr>
            <p:cNvPr id="412" name="Gruppieren 411">
              <a:extLst>
                <a:ext uri="{FF2B5EF4-FFF2-40B4-BE49-F238E27FC236}">
                  <a16:creationId xmlns:a16="http://schemas.microsoft.com/office/drawing/2014/main" id="{D7106985-E8EF-FF38-EF1B-59B88EA70F81}"/>
                </a:ext>
              </a:extLst>
            </p:cNvPr>
            <p:cNvGrpSpPr/>
            <p:nvPr/>
          </p:nvGrpSpPr>
          <p:grpSpPr>
            <a:xfrm rot="10800000">
              <a:off x="5455397" y="3233049"/>
              <a:ext cx="72000" cy="106265"/>
              <a:chOff x="6504722" y="5014420"/>
              <a:chExt cx="72000" cy="197367"/>
            </a:xfrm>
          </p:grpSpPr>
          <p:cxnSp>
            <p:nvCxnSpPr>
              <p:cNvPr id="413" name="Gerader Verbinder 412">
                <a:extLst>
                  <a:ext uri="{FF2B5EF4-FFF2-40B4-BE49-F238E27FC236}">
                    <a16:creationId xmlns:a16="http://schemas.microsoft.com/office/drawing/2014/main" id="{DEFE4BED-6A39-D955-A4EB-69E8E0DBBBB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14" name="Gerader Verbinder 413">
                <a:extLst>
                  <a:ext uri="{FF2B5EF4-FFF2-40B4-BE49-F238E27FC236}">
                    <a16:creationId xmlns:a16="http://schemas.microsoft.com/office/drawing/2014/main" id="{84BC52B1-6760-43B2-B231-2B8FD99CC3EB}"/>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15" name="Gerader Verbinder 414">
                <a:extLst>
                  <a:ext uri="{FF2B5EF4-FFF2-40B4-BE49-F238E27FC236}">
                    <a16:creationId xmlns:a16="http://schemas.microsoft.com/office/drawing/2014/main" id="{7CCD139D-1A90-9F68-5AE2-B578B4F44CE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sp>
          <p:nvSpPr>
            <p:cNvPr id="411" name="26 Elipse">
              <a:extLst>
                <a:ext uri="{FF2B5EF4-FFF2-40B4-BE49-F238E27FC236}">
                  <a16:creationId xmlns:a16="http://schemas.microsoft.com/office/drawing/2014/main" id="{E7EA265F-B97D-D762-1DFE-23515142B7F8}"/>
                </a:ext>
              </a:extLst>
            </p:cNvPr>
            <p:cNvSpPr/>
            <p:nvPr/>
          </p:nvSpPr>
          <p:spPr bwMode="auto">
            <a:xfrm>
              <a:off x="5456865" y="3189023"/>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grpSp>
      <p:grpSp>
        <p:nvGrpSpPr>
          <p:cNvPr id="7" name="Gruppieren 6">
            <a:extLst>
              <a:ext uri="{FF2B5EF4-FFF2-40B4-BE49-F238E27FC236}">
                <a16:creationId xmlns:a16="http://schemas.microsoft.com/office/drawing/2014/main" id="{2E311F5A-4F7D-5C5B-5D53-70F7B1FE7D3E}"/>
              </a:ext>
            </a:extLst>
          </p:cNvPr>
          <p:cNvGrpSpPr/>
          <p:nvPr/>
        </p:nvGrpSpPr>
        <p:grpSpPr>
          <a:xfrm>
            <a:off x="8183611" y="1526236"/>
            <a:ext cx="3471717" cy="3175263"/>
            <a:chOff x="8183611" y="1714501"/>
            <a:chExt cx="3471717" cy="3175263"/>
          </a:xfrm>
        </p:grpSpPr>
        <p:graphicFrame>
          <p:nvGraphicFramePr>
            <p:cNvPr id="279" name="Inhaltsplatzhalter 10">
              <a:extLst>
                <a:ext uri="{FF2B5EF4-FFF2-40B4-BE49-F238E27FC236}">
                  <a16:creationId xmlns:a16="http://schemas.microsoft.com/office/drawing/2014/main" id="{D14AE6BF-9FA0-2310-022D-40DD793540E5}"/>
                </a:ext>
              </a:extLst>
            </p:cNvPr>
            <p:cNvGraphicFramePr>
              <a:graphicFrameLocks/>
            </p:cNvGraphicFramePr>
            <p:nvPr>
              <p:extLst>
                <p:ext uri="{D42A27DB-BD31-4B8C-83A1-F6EECF244321}">
                  <p14:modId xmlns:p14="http://schemas.microsoft.com/office/powerpoint/2010/main" val="1271949875"/>
                </p:ext>
              </p:extLst>
            </p:nvPr>
          </p:nvGraphicFramePr>
          <p:xfrm>
            <a:off x="8183611" y="1714501"/>
            <a:ext cx="3471717" cy="3175263"/>
          </p:xfrm>
          <a:graphic>
            <a:graphicData uri="http://schemas.openxmlformats.org/drawingml/2006/chart">
              <c:chart xmlns:c="http://schemas.openxmlformats.org/drawingml/2006/chart" xmlns:r="http://schemas.openxmlformats.org/officeDocument/2006/relationships" r:id="rId5"/>
            </a:graphicData>
          </a:graphic>
        </p:graphicFrame>
        <p:grpSp>
          <p:nvGrpSpPr>
            <p:cNvPr id="280" name="Gruppieren 279">
              <a:extLst>
                <a:ext uri="{FF2B5EF4-FFF2-40B4-BE49-F238E27FC236}">
                  <a16:creationId xmlns:a16="http://schemas.microsoft.com/office/drawing/2014/main" id="{9C091C34-0558-1652-4235-B2AB4B8C3023}"/>
                </a:ext>
              </a:extLst>
            </p:cNvPr>
            <p:cNvGrpSpPr/>
            <p:nvPr/>
          </p:nvGrpSpPr>
          <p:grpSpPr>
            <a:xfrm rot="10800000">
              <a:off x="9260000" y="3541694"/>
              <a:ext cx="72000" cy="120417"/>
              <a:chOff x="6504722" y="5014420"/>
              <a:chExt cx="72000" cy="197367"/>
            </a:xfrm>
          </p:grpSpPr>
          <p:cxnSp>
            <p:nvCxnSpPr>
              <p:cNvPr id="281" name="Gerader Verbinder 280">
                <a:extLst>
                  <a:ext uri="{FF2B5EF4-FFF2-40B4-BE49-F238E27FC236}">
                    <a16:creationId xmlns:a16="http://schemas.microsoft.com/office/drawing/2014/main" id="{CFDE2E06-7E4E-823B-A7DE-38ACAEEB122B}"/>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2" name="Gerader Verbinder 281">
                <a:extLst>
                  <a:ext uri="{FF2B5EF4-FFF2-40B4-BE49-F238E27FC236}">
                    <a16:creationId xmlns:a16="http://schemas.microsoft.com/office/drawing/2014/main" id="{D5809F55-54BE-C8A7-B540-C532B04C9F93}"/>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3" name="Gerader Verbinder 282">
                <a:extLst>
                  <a:ext uri="{FF2B5EF4-FFF2-40B4-BE49-F238E27FC236}">
                    <a16:creationId xmlns:a16="http://schemas.microsoft.com/office/drawing/2014/main" id="{FAC7E620-8D0F-8B31-E975-9641C97AC6CA}"/>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84" name="Gruppieren 283">
              <a:extLst>
                <a:ext uri="{FF2B5EF4-FFF2-40B4-BE49-F238E27FC236}">
                  <a16:creationId xmlns:a16="http://schemas.microsoft.com/office/drawing/2014/main" id="{38F7AB02-9BC1-74D6-F3CB-8C09EE3809B6}"/>
                </a:ext>
              </a:extLst>
            </p:cNvPr>
            <p:cNvGrpSpPr/>
            <p:nvPr/>
          </p:nvGrpSpPr>
          <p:grpSpPr>
            <a:xfrm rot="10800000">
              <a:off x="9260000" y="3074872"/>
              <a:ext cx="72000" cy="270623"/>
              <a:chOff x="6504722" y="5014420"/>
              <a:chExt cx="72000" cy="197367"/>
            </a:xfrm>
          </p:grpSpPr>
          <p:cxnSp>
            <p:nvCxnSpPr>
              <p:cNvPr id="285" name="Gerader Verbinder 284">
                <a:extLst>
                  <a:ext uri="{FF2B5EF4-FFF2-40B4-BE49-F238E27FC236}">
                    <a16:creationId xmlns:a16="http://schemas.microsoft.com/office/drawing/2014/main" id="{5BED7C00-20F8-6137-5BB1-2B7A38CACB6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6" name="Gerader Verbinder 285">
                <a:extLst>
                  <a:ext uri="{FF2B5EF4-FFF2-40B4-BE49-F238E27FC236}">
                    <a16:creationId xmlns:a16="http://schemas.microsoft.com/office/drawing/2014/main" id="{5EE977C7-0FDC-E1E1-BC8F-14A2DF8BBFC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7" name="Gerader Verbinder 286">
                <a:extLst>
                  <a:ext uri="{FF2B5EF4-FFF2-40B4-BE49-F238E27FC236}">
                    <a16:creationId xmlns:a16="http://schemas.microsoft.com/office/drawing/2014/main" id="{8277C89E-7DDF-0E31-D571-0420788BC28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88" name="Gruppieren 287">
              <a:extLst>
                <a:ext uri="{FF2B5EF4-FFF2-40B4-BE49-F238E27FC236}">
                  <a16:creationId xmlns:a16="http://schemas.microsoft.com/office/drawing/2014/main" id="{5DDC1645-2D55-EC45-68F0-346EF871ECF9}"/>
                </a:ext>
              </a:extLst>
            </p:cNvPr>
            <p:cNvGrpSpPr/>
            <p:nvPr/>
          </p:nvGrpSpPr>
          <p:grpSpPr>
            <a:xfrm rot="10800000">
              <a:off x="9183930" y="3148148"/>
              <a:ext cx="72000" cy="170349"/>
              <a:chOff x="6504722" y="5014420"/>
              <a:chExt cx="72000" cy="197367"/>
            </a:xfrm>
          </p:grpSpPr>
          <p:cxnSp>
            <p:nvCxnSpPr>
              <p:cNvPr id="289" name="Gerader Verbinder 288">
                <a:extLst>
                  <a:ext uri="{FF2B5EF4-FFF2-40B4-BE49-F238E27FC236}">
                    <a16:creationId xmlns:a16="http://schemas.microsoft.com/office/drawing/2014/main" id="{3624EE4F-0B63-D457-6A77-1C86367A4B0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0" name="Gerader Verbinder 289">
                <a:extLst>
                  <a:ext uri="{FF2B5EF4-FFF2-40B4-BE49-F238E27FC236}">
                    <a16:creationId xmlns:a16="http://schemas.microsoft.com/office/drawing/2014/main" id="{38BFA222-C83E-D695-BA69-F06DEA9653B3}"/>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1" name="Gerader Verbinder 290">
                <a:extLst>
                  <a:ext uri="{FF2B5EF4-FFF2-40B4-BE49-F238E27FC236}">
                    <a16:creationId xmlns:a16="http://schemas.microsoft.com/office/drawing/2014/main" id="{1C837DA3-661B-8C26-9A1E-2E7A6738D6C9}"/>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92" name="Gruppieren 291">
              <a:extLst>
                <a:ext uri="{FF2B5EF4-FFF2-40B4-BE49-F238E27FC236}">
                  <a16:creationId xmlns:a16="http://schemas.microsoft.com/office/drawing/2014/main" id="{23A1FDEB-6673-B57C-1A1F-5036EA9F808F}"/>
                </a:ext>
              </a:extLst>
            </p:cNvPr>
            <p:cNvGrpSpPr/>
            <p:nvPr/>
          </p:nvGrpSpPr>
          <p:grpSpPr>
            <a:xfrm rot="10800000">
              <a:off x="11442649" y="3749661"/>
              <a:ext cx="72000" cy="140197"/>
              <a:chOff x="6504722" y="5014420"/>
              <a:chExt cx="72000" cy="197367"/>
            </a:xfrm>
          </p:grpSpPr>
          <p:cxnSp>
            <p:nvCxnSpPr>
              <p:cNvPr id="293" name="Gerader Verbinder 292">
                <a:extLst>
                  <a:ext uri="{FF2B5EF4-FFF2-40B4-BE49-F238E27FC236}">
                    <a16:creationId xmlns:a16="http://schemas.microsoft.com/office/drawing/2014/main" id="{666260B2-1863-BE8B-2B9B-3630B92EF63D}"/>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4" name="Gerader Verbinder 293">
                <a:extLst>
                  <a:ext uri="{FF2B5EF4-FFF2-40B4-BE49-F238E27FC236}">
                    <a16:creationId xmlns:a16="http://schemas.microsoft.com/office/drawing/2014/main" id="{AD8F37E0-C49E-F754-B743-00A02DD6324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5" name="Gerader Verbinder 294">
                <a:extLst>
                  <a:ext uri="{FF2B5EF4-FFF2-40B4-BE49-F238E27FC236}">
                    <a16:creationId xmlns:a16="http://schemas.microsoft.com/office/drawing/2014/main" id="{8C7C906F-C8E7-31C8-57AE-8A78667F7B4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96" name="Gruppieren 295">
              <a:extLst>
                <a:ext uri="{FF2B5EF4-FFF2-40B4-BE49-F238E27FC236}">
                  <a16:creationId xmlns:a16="http://schemas.microsoft.com/office/drawing/2014/main" id="{014C5908-AF75-62C7-7A11-ED9F10C36024}"/>
                </a:ext>
              </a:extLst>
            </p:cNvPr>
            <p:cNvGrpSpPr/>
            <p:nvPr/>
          </p:nvGrpSpPr>
          <p:grpSpPr>
            <a:xfrm rot="10800000">
              <a:off x="11442649" y="2747056"/>
              <a:ext cx="72000" cy="280549"/>
              <a:chOff x="6504722" y="5014420"/>
              <a:chExt cx="72000" cy="197367"/>
            </a:xfrm>
          </p:grpSpPr>
          <p:cxnSp>
            <p:nvCxnSpPr>
              <p:cNvPr id="297" name="Gerader Verbinder 296">
                <a:extLst>
                  <a:ext uri="{FF2B5EF4-FFF2-40B4-BE49-F238E27FC236}">
                    <a16:creationId xmlns:a16="http://schemas.microsoft.com/office/drawing/2014/main" id="{771B2AA8-6EEF-3C8D-3C0F-5C2F1A2B6F7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8" name="Gerader Verbinder 297">
                <a:extLst>
                  <a:ext uri="{FF2B5EF4-FFF2-40B4-BE49-F238E27FC236}">
                    <a16:creationId xmlns:a16="http://schemas.microsoft.com/office/drawing/2014/main" id="{F27FF7C5-CED7-531B-3BD9-6E52588EB69A}"/>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9" name="Gerader Verbinder 298">
                <a:extLst>
                  <a:ext uri="{FF2B5EF4-FFF2-40B4-BE49-F238E27FC236}">
                    <a16:creationId xmlns:a16="http://schemas.microsoft.com/office/drawing/2014/main" id="{7EC7BF5D-76FC-34A2-4EF1-0B06851D669B}"/>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00" name="Gruppieren 299">
              <a:extLst>
                <a:ext uri="{FF2B5EF4-FFF2-40B4-BE49-F238E27FC236}">
                  <a16:creationId xmlns:a16="http://schemas.microsoft.com/office/drawing/2014/main" id="{FB8DDB8B-C53D-3A23-14E2-717060D665D7}"/>
                </a:ext>
              </a:extLst>
            </p:cNvPr>
            <p:cNvGrpSpPr/>
            <p:nvPr/>
          </p:nvGrpSpPr>
          <p:grpSpPr>
            <a:xfrm rot="10800000">
              <a:off x="11170781" y="3644559"/>
              <a:ext cx="72000" cy="199879"/>
              <a:chOff x="6504722" y="5014420"/>
              <a:chExt cx="72000" cy="197367"/>
            </a:xfrm>
          </p:grpSpPr>
          <p:cxnSp>
            <p:nvCxnSpPr>
              <p:cNvPr id="301" name="Gerader Verbinder 300">
                <a:extLst>
                  <a:ext uri="{FF2B5EF4-FFF2-40B4-BE49-F238E27FC236}">
                    <a16:creationId xmlns:a16="http://schemas.microsoft.com/office/drawing/2014/main" id="{5E1D0FE2-854E-6B68-7AF4-7BD405F39F9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2" name="Gerader Verbinder 301">
                <a:extLst>
                  <a:ext uri="{FF2B5EF4-FFF2-40B4-BE49-F238E27FC236}">
                    <a16:creationId xmlns:a16="http://schemas.microsoft.com/office/drawing/2014/main" id="{350D7840-F6F9-541E-453A-A15A84E74A3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3" name="Gerader Verbinder 302">
                <a:extLst>
                  <a:ext uri="{FF2B5EF4-FFF2-40B4-BE49-F238E27FC236}">
                    <a16:creationId xmlns:a16="http://schemas.microsoft.com/office/drawing/2014/main" id="{E1D291B2-2B24-3639-1637-A99EFC7A9EE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04" name="Gruppieren 303">
              <a:extLst>
                <a:ext uri="{FF2B5EF4-FFF2-40B4-BE49-F238E27FC236}">
                  <a16:creationId xmlns:a16="http://schemas.microsoft.com/office/drawing/2014/main" id="{0F0D5124-2C20-FFF8-9A46-A090F7AD0166}"/>
                </a:ext>
              </a:extLst>
            </p:cNvPr>
            <p:cNvGrpSpPr/>
            <p:nvPr/>
          </p:nvGrpSpPr>
          <p:grpSpPr>
            <a:xfrm rot="10800000">
              <a:off x="11170781" y="3167580"/>
              <a:ext cx="72000" cy="249013"/>
              <a:chOff x="6504722" y="5014420"/>
              <a:chExt cx="72000" cy="197367"/>
            </a:xfrm>
          </p:grpSpPr>
          <p:cxnSp>
            <p:nvCxnSpPr>
              <p:cNvPr id="305" name="Gerader Verbinder 304">
                <a:extLst>
                  <a:ext uri="{FF2B5EF4-FFF2-40B4-BE49-F238E27FC236}">
                    <a16:creationId xmlns:a16="http://schemas.microsoft.com/office/drawing/2014/main" id="{987B24F8-2529-D32D-CC29-95CC5E4D0A3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6" name="Gerader Verbinder 305">
                <a:extLst>
                  <a:ext uri="{FF2B5EF4-FFF2-40B4-BE49-F238E27FC236}">
                    <a16:creationId xmlns:a16="http://schemas.microsoft.com/office/drawing/2014/main" id="{08BA0FB4-93CC-29B3-1BB1-4ED0699638D7}"/>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B5E7E2C0-4DC3-1375-A447-5CCB6FD9A657}"/>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08" name="Gruppieren 307">
              <a:extLst>
                <a:ext uri="{FF2B5EF4-FFF2-40B4-BE49-F238E27FC236}">
                  <a16:creationId xmlns:a16="http://schemas.microsoft.com/office/drawing/2014/main" id="{9FEC0741-0703-D333-EB9D-BA44951EBD6F}"/>
                </a:ext>
              </a:extLst>
            </p:cNvPr>
            <p:cNvGrpSpPr/>
            <p:nvPr/>
          </p:nvGrpSpPr>
          <p:grpSpPr>
            <a:xfrm rot="10800000">
              <a:off x="10896444" y="3660798"/>
              <a:ext cx="72000" cy="196966"/>
              <a:chOff x="6504722" y="5014420"/>
              <a:chExt cx="72000" cy="197367"/>
            </a:xfrm>
          </p:grpSpPr>
          <p:cxnSp>
            <p:nvCxnSpPr>
              <p:cNvPr id="309" name="Gerader Verbinder 308">
                <a:extLst>
                  <a:ext uri="{FF2B5EF4-FFF2-40B4-BE49-F238E27FC236}">
                    <a16:creationId xmlns:a16="http://schemas.microsoft.com/office/drawing/2014/main" id="{AE182ED3-DD5C-CBEE-D06B-6EB227CE4DB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0" name="Gerader Verbinder 309">
                <a:extLst>
                  <a:ext uri="{FF2B5EF4-FFF2-40B4-BE49-F238E27FC236}">
                    <a16:creationId xmlns:a16="http://schemas.microsoft.com/office/drawing/2014/main" id="{55F1A9C9-7332-2791-701A-2EA6543FBF2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1" name="Gerader Verbinder 310">
                <a:extLst>
                  <a:ext uri="{FF2B5EF4-FFF2-40B4-BE49-F238E27FC236}">
                    <a16:creationId xmlns:a16="http://schemas.microsoft.com/office/drawing/2014/main" id="{73039AD4-84FD-E1C7-BDCA-D6B8F85011C7}"/>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12" name="Gruppieren 311">
              <a:extLst>
                <a:ext uri="{FF2B5EF4-FFF2-40B4-BE49-F238E27FC236}">
                  <a16:creationId xmlns:a16="http://schemas.microsoft.com/office/drawing/2014/main" id="{B89FF4BB-4522-E46E-CCE5-32F358783B22}"/>
                </a:ext>
              </a:extLst>
            </p:cNvPr>
            <p:cNvGrpSpPr/>
            <p:nvPr/>
          </p:nvGrpSpPr>
          <p:grpSpPr>
            <a:xfrm rot="10800000">
              <a:off x="10896444" y="3100318"/>
              <a:ext cx="72000" cy="256053"/>
              <a:chOff x="6504722" y="5014420"/>
              <a:chExt cx="72000" cy="197367"/>
            </a:xfrm>
          </p:grpSpPr>
          <p:cxnSp>
            <p:nvCxnSpPr>
              <p:cNvPr id="313" name="Gerader Verbinder 312">
                <a:extLst>
                  <a:ext uri="{FF2B5EF4-FFF2-40B4-BE49-F238E27FC236}">
                    <a16:creationId xmlns:a16="http://schemas.microsoft.com/office/drawing/2014/main" id="{14593994-B627-6BBF-9EDA-A7B2EAC21DBE}"/>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4" name="Gerader Verbinder 313">
                <a:extLst>
                  <a:ext uri="{FF2B5EF4-FFF2-40B4-BE49-F238E27FC236}">
                    <a16:creationId xmlns:a16="http://schemas.microsoft.com/office/drawing/2014/main" id="{F51C5071-FAE3-CB51-66F3-9EB4B18322E7}"/>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id="{5027B4DD-22E9-05E0-B0AA-8435585BA07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16" name="Gruppieren 315">
              <a:extLst>
                <a:ext uri="{FF2B5EF4-FFF2-40B4-BE49-F238E27FC236}">
                  <a16:creationId xmlns:a16="http://schemas.microsoft.com/office/drawing/2014/main" id="{8662E4B7-7250-AF61-9E99-EB7131A84775}"/>
                </a:ext>
              </a:extLst>
            </p:cNvPr>
            <p:cNvGrpSpPr/>
            <p:nvPr/>
          </p:nvGrpSpPr>
          <p:grpSpPr>
            <a:xfrm rot="10800000">
              <a:off x="10622881" y="2481711"/>
              <a:ext cx="72000" cy="424112"/>
              <a:chOff x="6504722" y="5014420"/>
              <a:chExt cx="72000" cy="197367"/>
            </a:xfrm>
          </p:grpSpPr>
          <p:cxnSp>
            <p:nvCxnSpPr>
              <p:cNvPr id="317" name="Gerader Verbinder 316">
                <a:extLst>
                  <a:ext uri="{FF2B5EF4-FFF2-40B4-BE49-F238E27FC236}">
                    <a16:creationId xmlns:a16="http://schemas.microsoft.com/office/drawing/2014/main" id="{031CE860-6CEE-7B98-BFAA-EF4227DD840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8" name="Gerader Verbinder 317">
                <a:extLst>
                  <a:ext uri="{FF2B5EF4-FFF2-40B4-BE49-F238E27FC236}">
                    <a16:creationId xmlns:a16="http://schemas.microsoft.com/office/drawing/2014/main" id="{90C253B4-A1AB-F5B4-05A1-3E3B967DA65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19" name="Gerader Verbinder 318">
                <a:extLst>
                  <a:ext uri="{FF2B5EF4-FFF2-40B4-BE49-F238E27FC236}">
                    <a16:creationId xmlns:a16="http://schemas.microsoft.com/office/drawing/2014/main" id="{268DA723-341F-B8B2-54D3-697404EC9F7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20" name="Gruppieren 319">
              <a:extLst>
                <a:ext uri="{FF2B5EF4-FFF2-40B4-BE49-F238E27FC236}">
                  <a16:creationId xmlns:a16="http://schemas.microsoft.com/office/drawing/2014/main" id="{3CB166CB-9A08-A8DA-6984-D9D651BFB2E2}"/>
                </a:ext>
              </a:extLst>
            </p:cNvPr>
            <p:cNvGrpSpPr/>
            <p:nvPr/>
          </p:nvGrpSpPr>
          <p:grpSpPr>
            <a:xfrm rot="10800000">
              <a:off x="10622881" y="3592308"/>
              <a:ext cx="72000" cy="229101"/>
              <a:chOff x="6504722" y="5014420"/>
              <a:chExt cx="72000" cy="197367"/>
            </a:xfrm>
          </p:grpSpPr>
          <p:cxnSp>
            <p:nvCxnSpPr>
              <p:cNvPr id="321" name="Gerader Verbinder 320">
                <a:extLst>
                  <a:ext uri="{FF2B5EF4-FFF2-40B4-BE49-F238E27FC236}">
                    <a16:creationId xmlns:a16="http://schemas.microsoft.com/office/drawing/2014/main" id="{52B26FC2-64EB-E0DC-6947-123FD89B700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22" name="Gerader Verbinder 321">
                <a:extLst>
                  <a:ext uri="{FF2B5EF4-FFF2-40B4-BE49-F238E27FC236}">
                    <a16:creationId xmlns:a16="http://schemas.microsoft.com/office/drawing/2014/main" id="{1EB33A33-2506-82C6-7E86-151D4FEB847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23" name="Gerader Verbinder 322">
                <a:extLst>
                  <a:ext uri="{FF2B5EF4-FFF2-40B4-BE49-F238E27FC236}">
                    <a16:creationId xmlns:a16="http://schemas.microsoft.com/office/drawing/2014/main" id="{2C211D88-BB05-07AC-A76B-661E6D175DD8}"/>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24" name="Gruppieren 323">
              <a:extLst>
                <a:ext uri="{FF2B5EF4-FFF2-40B4-BE49-F238E27FC236}">
                  <a16:creationId xmlns:a16="http://schemas.microsoft.com/office/drawing/2014/main" id="{4DE38E5D-EC99-EDA7-35A1-42A196FCF5C0}"/>
                </a:ext>
              </a:extLst>
            </p:cNvPr>
            <p:cNvGrpSpPr/>
            <p:nvPr/>
          </p:nvGrpSpPr>
          <p:grpSpPr>
            <a:xfrm rot="10800000">
              <a:off x="10346514" y="3731537"/>
              <a:ext cx="72000" cy="158321"/>
              <a:chOff x="6504722" y="5014420"/>
              <a:chExt cx="72000" cy="197367"/>
            </a:xfrm>
          </p:grpSpPr>
          <p:cxnSp>
            <p:nvCxnSpPr>
              <p:cNvPr id="325" name="Gerader Verbinder 324">
                <a:extLst>
                  <a:ext uri="{FF2B5EF4-FFF2-40B4-BE49-F238E27FC236}">
                    <a16:creationId xmlns:a16="http://schemas.microsoft.com/office/drawing/2014/main" id="{B3C76AE2-FC6D-F539-064B-1C0F3FE18B7F}"/>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26" name="Gerader Verbinder 325">
                <a:extLst>
                  <a:ext uri="{FF2B5EF4-FFF2-40B4-BE49-F238E27FC236}">
                    <a16:creationId xmlns:a16="http://schemas.microsoft.com/office/drawing/2014/main" id="{E88E0ABD-BE75-BA9D-DC59-69C3693F776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27" name="Gerader Verbinder 326">
                <a:extLst>
                  <a:ext uri="{FF2B5EF4-FFF2-40B4-BE49-F238E27FC236}">
                    <a16:creationId xmlns:a16="http://schemas.microsoft.com/office/drawing/2014/main" id="{5318495E-F836-5809-BBCC-018E7337928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28" name="Gruppieren 327">
              <a:extLst>
                <a:ext uri="{FF2B5EF4-FFF2-40B4-BE49-F238E27FC236}">
                  <a16:creationId xmlns:a16="http://schemas.microsoft.com/office/drawing/2014/main" id="{7B10E670-2D3A-500E-AADA-69829220E37D}"/>
                </a:ext>
              </a:extLst>
            </p:cNvPr>
            <p:cNvGrpSpPr/>
            <p:nvPr/>
          </p:nvGrpSpPr>
          <p:grpSpPr>
            <a:xfrm rot="10800000">
              <a:off x="10346514" y="2496659"/>
              <a:ext cx="72000" cy="355395"/>
              <a:chOff x="6504722" y="5014420"/>
              <a:chExt cx="72000" cy="197367"/>
            </a:xfrm>
          </p:grpSpPr>
          <p:cxnSp>
            <p:nvCxnSpPr>
              <p:cNvPr id="329" name="Gerader Verbinder 328">
                <a:extLst>
                  <a:ext uri="{FF2B5EF4-FFF2-40B4-BE49-F238E27FC236}">
                    <a16:creationId xmlns:a16="http://schemas.microsoft.com/office/drawing/2014/main" id="{B2798A63-E651-1967-24D3-A18DBD3DFB0E}"/>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0" name="Gerader Verbinder 329">
                <a:extLst>
                  <a:ext uri="{FF2B5EF4-FFF2-40B4-BE49-F238E27FC236}">
                    <a16:creationId xmlns:a16="http://schemas.microsoft.com/office/drawing/2014/main" id="{979E7746-E2F8-22D9-4E57-1AD9BDE08766}"/>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1" name="Gerader Verbinder 330">
                <a:extLst>
                  <a:ext uri="{FF2B5EF4-FFF2-40B4-BE49-F238E27FC236}">
                    <a16:creationId xmlns:a16="http://schemas.microsoft.com/office/drawing/2014/main" id="{B5C96685-6FBE-F891-38B1-FAC58CC7688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32" name="Gruppieren 331">
              <a:extLst>
                <a:ext uri="{FF2B5EF4-FFF2-40B4-BE49-F238E27FC236}">
                  <a16:creationId xmlns:a16="http://schemas.microsoft.com/office/drawing/2014/main" id="{6FBE87CC-311F-66F0-84A9-F89D6D578234}"/>
                </a:ext>
              </a:extLst>
            </p:cNvPr>
            <p:cNvGrpSpPr/>
            <p:nvPr/>
          </p:nvGrpSpPr>
          <p:grpSpPr>
            <a:xfrm rot="10800000">
              <a:off x="10074721" y="3745023"/>
              <a:ext cx="72000" cy="183092"/>
              <a:chOff x="6504722" y="5014420"/>
              <a:chExt cx="72000" cy="197367"/>
            </a:xfrm>
          </p:grpSpPr>
          <p:cxnSp>
            <p:nvCxnSpPr>
              <p:cNvPr id="333" name="Gerader Verbinder 332">
                <a:extLst>
                  <a:ext uri="{FF2B5EF4-FFF2-40B4-BE49-F238E27FC236}">
                    <a16:creationId xmlns:a16="http://schemas.microsoft.com/office/drawing/2014/main" id="{DB2E4A8E-10A9-602A-F02F-AAA3A5ACA74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4" name="Gerader Verbinder 333">
                <a:extLst>
                  <a:ext uri="{FF2B5EF4-FFF2-40B4-BE49-F238E27FC236}">
                    <a16:creationId xmlns:a16="http://schemas.microsoft.com/office/drawing/2014/main" id="{E9711CB3-B59C-F14B-CBE2-033AC2C9DBD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A7D21762-AABE-54EE-B756-0DAF05A395CF}"/>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36" name="Gruppieren 335">
              <a:extLst>
                <a:ext uri="{FF2B5EF4-FFF2-40B4-BE49-F238E27FC236}">
                  <a16:creationId xmlns:a16="http://schemas.microsoft.com/office/drawing/2014/main" id="{3D93D098-EFED-DCCD-BD50-3ABEC74F7B32}"/>
                </a:ext>
              </a:extLst>
            </p:cNvPr>
            <p:cNvGrpSpPr/>
            <p:nvPr/>
          </p:nvGrpSpPr>
          <p:grpSpPr>
            <a:xfrm rot="10800000">
              <a:off x="10074721" y="3034201"/>
              <a:ext cx="72000" cy="237336"/>
              <a:chOff x="6504722" y="5014420"/>
              <a:chExt cx="72000" cy="197367"/>
            </a:xfrm>
          </p:grpSpPr>
          <p:cxnSp>
            <p:nvCxnSpPr>
              <p:cNvPr id="337" name="Gerader Verbinder 336">
                <a:extLst>
                  <a:ext uri="{FF2B5EF4-FFF2-40B4-BE49-F238E27FC236}">
                    <a16:creationId xmlns:a16="http://schemas.microsoft.com/office/drawing/2014/main" id="{36AE701A-6B47-359C-DA4C-141C824D10E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8" name="Gerader Verbinder 337">
                <a:extLst>
                  <a:ext uri="{FF2B5EF4-FFF2-40B4-BE49-F238E27FC236}">
                    <a16:creationId xmlns:a16="http://schemas.microsoft.com/office/drawing/2014/main" id="{393A5D50-3CB1-6F1B-97B3-2E124FA8FAE1}"/>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9" name="Gerader Verbinder 338">
                <a:extLst>
                  <a:ext uri="{FF2B5EF4-FFF2-40B4-BE49-F238E27FC236}">
                    <a16:creationId xmlns:a16="http://schemas.microsoft.com/office/drawing/2014/main" id="{0A7BCB2C-E8E5-89B0-032B-14F45A4A7D0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40" name="Gruppieren 339">
              <a:extLst>
                <a:ext uri="{FF2B5EF4-FFF2-40B4-BE49-F238E27FC236}">
                  <a16:creationId xmlns:a16="http://schemas.microsoft.com/office/drawing/2014/main" id="{FC520329-F277-3C2A-DA2E-D1D73319C582}"/>
                </a:ext>
              </a:extLst>
            </p:cNvPr>
            <p:cNvGrpSpPr/>
            <p:nvPr/>
          </p:nvGrpSpPr>
          <p:grpSpPr>
            <a:xfrm rot="10800000">
              <a:off x="9798239" y="3721795"/>
              <a:ext cx="72000" cy="168063"/>
              <a:chOff x="6504722" y="5014420"/>
              <a:chExt cx="72000" cy="197367"/>
            </a:xfrm>
          </p:grpSpPr>
          <p:cxnSp>
            <p:nvCxnSpPr>
              <p:cNvPr id="341" name="Gerader Verbinder 340">
                <a:extLst>
                  <a:ext uri="{FF2B5EF4-FFF2-40B4-BE49-F238E27FC236}">
                    <a16:creationId xmlns:a16="http://schemas.microsoft.com/office/drawing/2014/main" id="{2DE477F2-1CC5-FED0-5EF9-2F3D7885BC66}"/>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42" name="Gerader Verbinder 341">
                <a:extLst>
                  <a:ext uri="{FF2B5EF4-FFF2-40B4-BE49-F238E27FC236}">
                    <a16:creationId xmlns:a16="http://schemas.microsoft.com/office/drawing/2014/main" id="{86900ECE-33CC-F04F-6EAB-B8DD0498BA4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43" name="Gerader Verbinder 342">
                <a:extLst>
                  <a:ext uri="{FF2B5EF4-FFF2-40B4-BE49-F238E27FC236}">
                    <a16:creationId xmlns:a16="http://schemas.microsoft.com/office/drawing/2014/main" id="{8CDAB1FE-F622-64AC-A126-F883328F74F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44" name="Gruppieren 343">
              <a:extLst>
                <a:ext uri="{FF2B5EF4-FFF2-40B4-BE49-F238E27FC236}">
                  <a16:creationId xmlns:a16="http://schemas.microsoft.com/office/drawing/2014/main" id="{369DB89E-B8F7-0D0A-224B-A2439FB95CA9}"/>
                </a:ext>
              </a:extLst>
            </p:cNvPr>
            <p:cNvGrpSpPr/>
            <p:nvPr/>
          </p:nvGrpSpPr>
          <p:grpSpPr>
            <a:xfrm rot="10800000">
              <a:off x="9798239" y="3237164"/>
              <a:ext cx="72000" cy="248106"/>
              <a:chOff x="6504722" y="5014420"/>
              <a:chExt cx="72000" cy="197367"/>
            </a:xfrm>
          </p:grpSpPr>
          <p:cxnSp>
            <p:nvCxnSpPr>
              <p:cNvPr id="345" name="Gerader Verbinder 344">
                <a:extLst>
                  <a:ext uri="{FF2B5EF4-FFF2-40B4-BE49-F238E27FC236}">
                    <a16:creationId xmlns:a16="http://schemas.microsoft.com/office/drawing/2014/main" id="{68D0B8CE-A7EF-46EB-E06B-0DCFD9429216}"/>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46" name="Gerader Verbinder 345">
                <a:extLst>
                  <a:ext uri="{FF2B5EF4-FFF2-40B4-BE49-F238E27FC236}">
                    <a16:creationId xmlns:a16="http://schemas.microsoft.com/office/drawing/2014/main" id="{0154A65A-B99C-B164-EE6B-BCF84D597826}"/>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47" name="Gerader Verbinder 346">
                <a:extLst>
                  <a:ext uri="{FF2B5EF4-FFF2-40B4-BE49-F238E27FC236}">
                    <a16:creationId xmlns:a16="http://schemas.microsoft.com/office/drawing/2014/main" id="{4622D963-F5EC-8D8A-01AC-6D48FED3B58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48" name="Gruppieren 347">
              <a:extLst>
                <a:ext uri="{FF2B5EF4-FFF2-40B4-BE49-F238E27FC236}">
                  <a16:creationId xmlns:a16="http://schemas.microsoft.com/office/drawing/2014/main" id="{69B984F4-D3BE-669A-1F25-BA9C0164EB02}"/>
                </a:ext>
              </a:extLst>
            </p:cNvPr>
            <p:cNvGrpSpPr/>
            <p:nvPr/>
          </p:nvGrpSpPr>
          <p:grpSpPr>
            <a:xfrm rot="10800000">
              <a:off x="9526870" y="3853625"/>
              <a:ext cx="72000" cy="157764"/>
              <a:chOff x="6504722" y="5014420"/>
              <a:chExt cx="72000" cy="197367"/>
            </a:xfrm>
          </p:grpSpPr>
          <p:cxnSp>
            <p:nvCxnSpPr>
              <p:cNvPr id="349" name="Gerader Verbinder 348">
                <a:extLst>
                  <a:ext uri="{FF2B5EF4-FFF2-40B4-BE49-F238E27FC236}">
                    <a16:creationId xmlns:a16="http://schemas.microsoft.com/office/drawing/2014/main" id="{E65BB9B7-9EBC-36E5-1F74-134C42EBBD5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50" name="Gerader Verbinder 349">
                <a:extLst>
                  <a:ext uri="{FF2B5EF4-FFF2-40B4-BE49-F238E27FC236}">
                    <a16:creationId xmlns:a16="http://schemas.microsoft.com/office/drawing/2014/main" id="{68A96366-461A-326B-538C-49BBB81DAF6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51" name="Gerader Verbinder 350">
                <a:extLst>
                  <a:ext uri="{FF2B5EF4-FFF2-40B4-BE49-F238E27FC236}">
                    <a16:creationId xmlns:a16="http://schemas.microsoft.com/office/drawing/2014/main" id="{71F4B709-4A0C-01E2-16FC-A24C150DEB8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52" name="Gruppieren 351">
              <a:extLst>
                <a:ext uri="{FF2B5EF4-FFF2-40B4-BE49-F238E27FC236}">
                  <a16:creationId xmlns:a16="http://schemas.microsoft.com/office/drawing/2014/main" id="{8309671A-90FB-3B30-5F61-4ABA62FD80E2}"/>
                </a:ext>
              </a:extLst>
            </p:cNvPr>
            <p:cNvGrpSpPr/>
            <p:nvPr/>
          </p:nvGrpSpPr>
          <p:grpSpPr>
            <a:xfrm rot="10800000">
              <a:off x="9526870" y="3107659"/>
              <a:ext cx="72000" cy="278401"/>
              <a:chOff x="6504722" y="5014420"/>
              <a:chExt cx="72000" cy="197367"/>
            </a:xfrm>
          </p:grpSpPr>
          <p:cxnSp>
            <p:nvCxnSpPr>
              <p:cNvPr id="353" name="Gerader Verbinder 352">
                <a:extLst>
                  <a:ext uri="{FF2B5EF4-FFF2-40B4-BE49-F238E27FC236}">
                    <a16:creationId xmlns:a16="http://schemas.microsoft.com/office/drawing/2014/main" id="{00DCC2E6-7857-0CB3-6D55-53F9F36E963A}"/>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54" name="Gerader Verbinder 353">
                <a:extLst>
                  <a:ext uri="{FF2B5EF4-FFF2-40B4-BE49-F238E27FC236}">
                    <a16:creationId xmlns:a16="http://schemas.microsoft.com/office/drawing/2014/main" id="{32D1D297-DD59-A4BD-C90C-D9A20F8757B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55" name="Gerader Verbinder 354">
                <a:extLst>
                  <a:ext uri="{FF2B5EF4-FFF2-40B4-BE49-F238E27FC236}">
                    <a16:creationId xmlns:a16="http://schemas.microsoft.com/office/drawing/2014/main" id="{DCD4ECB0-E052-890E-FD2D-23545A7B18D3}"/>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56" name="Gruppieren 355">
              <a:extLst>
                <a:ext uri="{FF2B5EF4-FFF2-40B4-BE49-F238E27FC236}">
                  <a16:creationId xmlns:a16="http://schemas.microsoft.com/office/drawing/2014/main" id="{C49845F3-2F6E-7464-F86A-70C9E17419F3}"/>
                </a:ext>
              </a:extLst>
            </p:cNvPr>
            <p:cNvGrpSpPr/>
            <p:nvPr/>
          </p:nvGrpSpPr>
          <p:grpSpPr>
            <a:xfrm rot="10800000">
              <a:off x="9453255" y="3690959"/>
              <a:ext cx="72000" cy="166806"/>
              <a:chOff x="6504722" y="5014420"/>
              <a:chExt cx="72000" cy="197367"/>
            </a:xfrm>
          </p:grpSpPr>
          <p:cxnSp>
            <p:nvCxnSpPr>
              <p:cNvPr id="357" name="Gerader Verbinder 356">
                <a:extLst>
                  <a:ext uri="{FF2B5EF4-FFF2-40B4-BE49-F238E27FC236}">
                    <a16:creationId xmlns:a16="http://schemas.microsoft.com/office/drawing/2014/main" id="{9215B1FA-D2AE-632D-896A-4F77082E6A1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58" name="Gerader Verbinder 357">
                <a:extLst>
                  <a:ext uri="{FF2B5EF4-FFF2-40B4-BE49-F238E27FC236}">
                    <a16:creationId xmlns:a16="http://schemas.microsoft.com/office/drawing/2014/main" id="{5571FBB6-8689-1D50-F116-8D800F43A50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59" name="Gerader Verbinder 358">
                <a:extLst>
                  <a:ext uri="{FF2B5EF4-FFF2-40B4-BE49-F238E27FC236}">
                    <a16:creationId xmlns:a16="http://schemas.microsoft.com/office/drawing/2014/main" id="{55739252-2C07-4219-83DF-155EA09E0507}"/>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60" name="Gruppieren 359">
              <a:extLst>
                <a:ext uri="{FF2B5EF4-FFF2-40B4-BE49-F238E27FC236}">
                  <a16:creationId xmlns:a16="http://schemas.microsoft.com/office/drawing/2014/main" id="{A00F56EF-15FF-A60D-C9F1-5156D30F6240}"/>
                </a:ext>
              </a:extLst>
            </p:cNvPr>
            <p:cNvGrpSpPr/>
            <p:nvPr/>
          </p:nvGrpSpPr>
          <p:grpSpPr>
            <a:xfrm rot="10800000">
              <a:off x="9458865" y="3418807"/>
              <a:ext cx="72000" cy="242348"/>
              <a:chOff x="6504722" y="5014420"/>
              <a:chExt cx="72000" cy="197367"/>
            </a:xfrm>
          </p:grpSpPr>
          <p:cxnSp>
            <p:nvCxnSpPr>
              <p:cNvPr id="361" name="Gerader Verbinder 360">
                <a:extLst>
                  <a:ext uri="{FF2B5EF4-FFF2-40B4-BE49-F238E27FC236}">
                    <a16:creationId xmlns:a16="http://schemas.microsoft.com/office/drawing/2014/main" id="{2E32E418-6E65-6752-4753-AF3985F10BE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62" name="Gerader Verbinder 361">
                <a:extLst>
                  <a:ext uri="{FF2B5EF4-FFF2-40B4-BE49-F238E27FC236}">
                    <a16:creationId xmlns:a16="http://schemas.microsoft.com/office/drawing/2014/main" id="{81778154-24ED-B191-3C96-5034BBD14ABA}"/>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63" name="Gerader Verbinder 362">
                <a:extLst>
                  <a:ext uri="{FF2B5EF4-FFF2-40B4-BE49-F238E27FC236}">
                    <a16:creationId xmlns:a16="http://schemas.microsoft.com/office/drawing/2014/main" id="{1A197CB6-799C-0D82-9B90-E3F4DBC1BE8D}"/>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64" name="Gruppieren 363">
              <a:extLst>
                <a:ext uri="{FF2B5EF4-FFF2-40B4-BE49-F238E27FC236}">
                  <a16:creationId xmlns:a16="http://schemas.microsoft.com/office/drawing/2014/main" id="{261B2735-7083-0541-9C65-33E74F08EA23}"/>
                </a:ext>
              </a:extLst>
            </p:cNvPr>
            <p:cNvGrpSpPr/>
            <p:nvPr/>
          </p:nvGrpSpPr>
          <p:grpSpPr>
            <a:xfrm rot="10800000">
              <a:off x="9392227" y="3742657"/>
              <a:ext cx="72000" cy="147202"/>
              <a:chOff x="6504722" y="5014420"/>
              <a:chExt cx="72000" cy="197367"/>
            </a:xfrm>
          </p:grpSpPr>
          <p:cxnSp>
            <p:nvCxnSpPr>
              <p:cNvPr id="365" name="Gerader Verbinder 364">
                <a:extLst>
                  <a:ext uri="{FF2B5EF4-FFF2-40B4-BE49-F238E27FC236}">
                    <a16:creationId xmlns:a16="http://schemas.microsoft.com/office/drawing/2014/main" id="{6442E087-4505-7799-8CC6-2B202341F654}"/>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66" name="Gerader Verbinder 365">
                <a:extLst>
                  <a:ext uri="{FF2B5EF4-FFF2-40B4-BE49-F238E27FC236}">
                    <a16:creationId xmlns:a16="http://schemas.microsoft.com/office/drawing/2014/main" id="{EB1A057C-D4F7-928D-7E39-C576ED3CC9A9}"/>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67" name="Gerader Verbinder 366">
                <a:extLst>
                  <a:ext uri="{FF2B5EF4-FFF2-40B4-BE49-F238E27FC236}">
                    <a16:creationId xmlns:a16="http://schemas.microsoft.com/office/drawing/2014/main" id="{8437442E-E710-F7E7-9339-96F8F159A8C7}"/>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68" name="Gruppieren 367">
              <a:extLst>
                <a:ext uri="{FF2B5EF4-FFF2-40B4-BE49-F238E27FC236}">
                  <a16:creationId xmlns:a16="http://schemas.microsoft.com/office/drawing/2014/main" id="{C6B4D621-A7C3-7631-FBF8-0670FF9F9FD9}"/>
                </a:ext>
              </a:extLst>
            </p:cNvPr>
            <p:cNvGrpSpPr/>
            <p:nvPr/>
          </p:nvGrpSpPr>
          <p:grpSpPr>
            <a:xfrm rot="10800000">
              <a:off x="9392227" y="3482697"/>
              <a:ext cx="72000" cy="214071"/>
              <a:chOff x="6504722" y="5014420"/>
              <a:chExt cx="72000" cy="197367"/>
            </a:xfrm>
          </p:grpSpPr>
          <p:cxnSp>
            <p:nvCxnSpPr>
              <p:cNvPr id="369" name="Gerader Verbinder 368">
                <a:extLst>
                  <a:ext uri="{FF2B5EF4-FFF2-40B4-BE49-F238E27FC236}">
                    <a16:creationId xmlns:a16="http://schemas.microsoft.com/office/drawing/2014/main" id="{542CBA00-8C21-F512-D49E-5F8B46C25618}"/>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70" name="Gerader Verbinder 369">
                <a:extLst>
                  <a:ext uri="{FF2B5EF4-FFF2-40B4-BE49-F238E27FC236}">
                    <a16:creationId xmlns:a16="http://schemas.microsoft.com/office/drawing/2014/main" id="{2437292F-961B-1CAD-E092-08B71B3392C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71" name="Gerader Verbinder 370">
                <a:extLst>
                  <a:ext uri="{FF2B5EF4-FFF2-40B4-BE49-F238E27FC236}">
                    <a16:creationId xmlns:a16="http://schemas.microsoft.com/office/drawing/2014/main" id="{8643140C-9A26-4516-60D4-91C7A7F41E8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72" name="Gruppieren 371">
              <a:extLst>
                <a:ext uri="{FF2B5EF4-FFF2-40B4-BE49-F238E27FC236}">
                  <a16:creationId xmlns:a16="http://schemas.microsoft.com/office/drawing/2014/main" id="{0AB7DF5F-2283-296B-1B3F-7666FE789511}"/>
                </a:ext>
              </a:extLst>
            </p:cNvPr>
            <p:cNvGrpSpPr/>
            <p:nvPr/>
          </p:nvGrpSpPr>
          <p:grpSpPr>
            <a:xfrm rot="10800000">
              <a:off x="9332000" y="3338513"/>
              <a:ext cx="72000" cy="112726"/>
              <a:chOff x="6504722" y="5014420"/>
              <a:chExt cx="72000" cy="197367"/>
            </a:xfrm>
          </p:grpSpPr>
          <p:cxnSp>
            <p:nvCxnSpPr>
              <p:cNvPr id="373" name="Gerader Verbinder 372">
                <a:extLst>
                  <a:ext uri="{FF2B5EF4-FFF2-40B4-BE49-F238E27FC236}">
                    <a16:creationId xmlns:a16="http://schemas.microsoft.com/office/drawing/2014/main" id="{276135BF-8A42-768A-FA67-FBF143823B4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74" name="Gerader Verbinder 373">
                <a:extLst>
                  <a:ext uri="{FF2B5EF4-FFF2-40B4-BE49-F238E27FC236}">
                    <a16:creationId xmlns:a16="http://schemas.microsoft.com/office/drawing/2014/main" id="{D95EA0EC-39DA-E4F9-C0C5-19933662DAF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75" name="Gerader Verbinder 374">
                <a:extLst>
                  <a:ext uri="{FF2B5EF4-FFF2-40B4-BE49-F238E27FC236}">
                    <a16:creationId xmlns:a16="http://schemas.microsoft.com/office/drawing/2014/main" id="{DE882A09-FB06-6261-3D01-78B83BD06DF4}"/>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380" name="Gruppieren 379">
              <a:extLst>
                <a:ext uri="{FF2B5EF4-FFF2-40B4-BE49-F238E27FC236}">
                  <a16:creationId xmlns:a16="http://schemas.microsoft.com/office/drawing/2014/main" id="{354C9E33-9118-666E-CE10-FE4551D581E9}"/>
                </a:ext>
              </a:extLst>
            </p:cNvPr>
            <p:cNvGrpSpPr/>
            <p:nvPr/>
          </p:nvGrpSpPr>
          <p:grpSpPr>
            <a:xfrm rot="10800000">
              <a:off x="9183930" y="3416670"/>
              <a:ext cx="72000" cy="204507"/>
              <a:chOff x="6504722" y="5014420"/>
              <a:chExt cx="72000" cy="197367"/>
            </a:xfrm>
          </p:grpSpPr>
          <p:cxnSp>
            <p:nvCxnSpPr>
              <p:cNvPr id="381" name="Gerader Verbinder 380">
                <a:extLst>
                  <a:ext uri="{FF2B5EF4-FFF2-40B4-BE49-F238E27FC236}">
                    <a16:creationId xmlns:a16="http://schemas.microsoft.com/office/drawing/2014/main" id="{4C89BE92-E283-4C8D-75C4-329C34A9B62C}"/>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82" name="Gerader Verbinder 381">
                <a:extLst>
                  <a:ext uri="{FF2B5EF4-FFF2-40B4-BE49-F238E27FC236}">
                    <a16:creationId xmlns:a16="http://schemas.microsoft.com/office/drawing/2014/main" id="{2F8A915D-02CF-AE51-7A45-7E74334E5734}"/>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83" name="Gerader Verbinder 382">
                <a:extLst>
                  <a:ext uri="{FF2B5EF4-FFF2-40B4-BE49-F238E27FC236}">
                    <a16:creationId xmlns:a16="http://schemas.microsoft.com/office/drawing/2014/main" id="{6451A6A0-A3F3-1914-7671-CF0A701C370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sp>
          <p:nvSpPr>
            <p:cNvPr id="384" name="Freihandform: Form 383">
              <a:extLst>
                <a:ext uri="{FF2B5EF4-FFF2-40B4-BE49-F238E27FC236}">
                  <a16:creationId xmlns:a16="http://schemas.microsoft.com/office/drawing/2014/main" id="{121B60AE-1194-0A19-72B7-6B21E6FEB260}"/>
                </a:ext>
              </a:extLst>
            </p:cNvPr>
            <p:cNvSpPr/>
            <p:nvPr/>
          </p:nvSpPr>
          <p:spPr>
            <a:xfrm>
              <a:off x="9223894" y="2848436"/>
              <a:ext cx="2255212" cy="858520"/>
            </a:xfrm>
            <a:custGeom>
              <a:avLst/>
              <a:gdLst>
                <a:gd name="connsiteX0" fmla="*/ 2286000 w 2286000"/>
                <a:gd name="connsiteY0" fmla="*/ 0 h 655320"/>
                <a:gd name="connsiteX1" fmla="*/ 2000250 w 2286000"/>
                <a:gd name="connsiteY1" fmla="*/ 453390 h 655320"/>
                <a:gd name="connsiteX2" fmla="*/ 1722120 w 2286000"/>
                <a:gd name="connsiteY2" fmla="*/ 510540 h 655320"/>
                <a:gd name="connsiteX3" fmla="*/ 1443990 w 2286000"/>
                <a:gd name="connsiteY3" fmla="*/ 655320 h 655320"/>
                <a:gd name="connsiteX4" fmla="*/ 1169670 w 2286000"/>
                <a:gd name="connsiteY4" fmla="*/ 483870 h 655320"/>
                <a:gd name="connsiteX5" fmla="*/ 895350 w 2286000"/>
                <a:gd name="connsiteY5" fmla="*/ 422910 h 655320"/>
                <a:gd name="connsiteX6" fmla="*/ 628650 w 2286000"/>
                <a:gd name="connsiteY6" fmla="*/ 533400 h 655320"/>
                <a:gd name="connsiteX7" fmla="*/ 342900 w 2286000"/>
                <a:gd name="connsiteY7" fmla="*/ 304800 h 655320"/>
                <a:gd name="connsiteX8" fmla="*/ 278130 w 2286000"/>
                <a:gd name="connsiteY8" fmla="*/ 464820 h 655320"/>
                <a:gd name="connsiteX9" fmla="*/ 217170 w 2286000"/>
                <a:gd name="connsiteY9" fmla="*/ 529590 h 655320"/>
                <a:gd name="connsiteX10" fmla="*/ 152400 w 2286000"/>
                <a:gd name="connsiteY10" fmla="*/ 556260 h 655320"/>
                <a:gd name="connsiteX11" fmla="*/ 0 w 2286000"/>
                <a:gd name="connsiteY11" fmla="*/ 537210 h 655320"/>
                <a:gd name="connsiteX0" fmla="*/ 2270606 w 2270606"/>
                <a:gd name="connsiteY0" fmla="*/ 0 h 553720"/>
                <a:gd name="connsiteX1" fmla="*/ 2000250 w 2270606"/>
                <a:gd name="connsiteY1" fmla="*/ 351790 h 553720"/>
                <a:gd name="connsiteX2" fmla="*/ 1722120 w 2270606"/>
                <a:gd name="connsiteY2" fmla="*/ 408940 h 553720"/>
                <a:gd name="connsiteX3" fmla="*/ 1443990 w 2270606"/>
                <a:gd name="connsiteY3" fmla="*/ 553720 h 553720"/>
                <a:gd name="connsiteX4" fmla="*/ 1169670 w 2270606"/>
                <a:gd name="connsiteY4" fmla="*/ 382270 h 553720"/>
                <a:gd name="connsiteX5" fmla="*/ 895350 w 2270606"/>
                <a:gd name="connsiteY5" fmla="*/ 321310 h 553720"/>
                <a:gd name="connsiteX6" fmla="*/ 628650 w 2270606"/>
                <a:gd name="connsiteY6" fmla="*/ 431800 h 553720"/>
                <a:gd name="connsiteX7" fmla="*/ 342900 w 2270606"/>
                <a:gd name="connsiteY7" fmla="*/ 203200 h 553720"/>
                <a:gd name="connsiteX8" fmla="*/ 278130 w 2270606"/>
                <a:gd name="connsiteY8" fmla="*/ 363220 h 553720"/>
                <a:gd name="connsiteX9" fmla="*/ 217170 w 2270606"/>
                <a:gd name="connsiteY9" fmla="*/ 427990 h 553720"/>
                <a:gd name="connsiteX10" fmla="*/ 152400 w 2270606"/>
                <a:gd name="connsiteY10" fmla="*/ 454660 h 553720"/>
                <a:gd name="connsiteX11" fmla="*/ 0 w 2270606"/>
                <a:gd name="connsiteY11" fmla="*/ 435610 h 553720"/>
                <a:gd name="connsiteX0" fmla="*/ 2270606 w 2270606"/>
                <a:gd name="connsiteY0" fmla="*/ 0 h 553720"/>
                <a:gd name="connsiteX1" fmla="*/ 2000250 w 2270606"/>
                <a:gd name="connsiteY1" fmla="*/ 391814 h 553720"/>
                <a:gd name="connsiteX2" fmla="*/ 1722120 w 2270606"/>
                <a:gd name="connsiteY2" fmla="*/ 408940 h 553720"/>
                <a:gd name="connsiteX3" fmla="*/ 1443990 w 2270606"/>
                <a:gd name="connsiteY3" fmla="*/ 553720 h 553720"/>
                <a:gd name="connsiteX4" fmla="*/ 1169670 w 2270606"/>
                <a:gd name="connsiteY4" fmla="*/ 382270 h 553720"/>
                <a:gd name="connsiteX5" fmla="*/ 895350 w 2270606"/>
                <a:gd name="connsiteY5" fmla="*/ 321310 h 553720"/>
                <a:gd name="connsiteX6" fmla="*/ 628650 w 2270606"/>
                <a:gd name="connsiteY6" fmla="*/ 431800 h 553720"/>
                <a:gd name="connsiteX7" fmla="*/ 342900 w 2270606"/>
                <a:gd name="connsiteY7" fmla="*/ 203200 h 553720"/>
                <a:gd name="connsiteX8" fmla="*/ 278130 w 2270606"/>
                <a:gd name="connsiteY8" fmla="*/ 363220 h 553720"/>
                <a:gd name="connsiteX9" fmla="*/ 217170 w 2270606"/>
                <a:gd name="connsiteY9" fmla="*/ 427990 h 553720"/>
                <a:gd name="connsiteX10" fmla="*/ 152400 w 2270606"/>
                <a:gd name="connsiteY10" fmla="*/ 454660 h 553720"/>
                <a:gd name="connsiteX11" fmla="*/ 0 w 2270606"/>
                <a:gd name="connsiteY11" fmla="*/ 435610 h 553720"/>
                <a:gd name="connsiteX0" fmla="*/ 2270606 w 2270606"/>
                <a:gd name="connsiteY0" fmla="*/ 0 h 553720"/>
                <a:gd name="connsiteX1" fmla="*/ 2000250 w 2270606"/>
                <a:gd name="connsiteY1" fmla="*/ 391814 h 553720"/>
                <a:gd name="connsiteX2" fmla="*/ 1719041 w 2270606"/>
                <a:gd name="connsiteY2" fmla="*/ 344285 h 553720"/>
                <a:gd name="connsiteX3" fmla="*/ 1443990 w 2270606"/>
                <a:gd name="connsiteY3" fmla="*/ 553720 h 553720"/>
                <a:gd name="connsiteX4" fmla="*/ 1169670 w 2270606"/>
                <a:gd name="connsiteY4" fmla="*/ 382270 h 553720"/>
                <a:gd name="connsiteX5" fmla="*/ 895350 w 2270606"/>
                <a:gd name="connsiteY5" fmla="*/ 321310 h 553720"/>
                <a:gd name="connsiteX6" fmla="*/ 628650 w 2270606"/>
                <a:gd name="connsiteY6" fmla="*/ 431800 h 553720"/>
                <a:gd name="connsiteX7" fmla="*/ 342900 w 2270606"/>
                <a:gd name="connsiteY7" fmla="*/ 203200 h 553720"/>
                <a:gd name="connsiteX8" fmla="*/ 278130 w 2270606"/>
                <a:gd name="connsiteY8" fmla="*/ 363220 h 553720"/>
                <a:gd name="connsiteX9" fmla="*/ 217170 w 2270606"/>
                <a:gd name="connsiteY9" fmla="*/ 427990 h 553720"/>
                <a:gd name="connsiteX10" fmla="*/ 152400 w 2270606"/>
                <a:gd name="connsiteY10" fmla="*/ 454660 h 553720"/>
                <a:gd name="connsiteX11" fmla="*/ 0 w 2270606"/>
                <a:gd name="connsiteY11" fmla="*/ 435610 h 553720"/>
                <a:gd name="connsiteX0" fmla="*/ 2270606 w 2270606"/>
                <a:gd name="connsiteY0" fmla="*/ 129771 h 584431"/>
                <a:gd name="connsiteX1" fmla="*/ 2000250 w 2270606"/>
                <a:gd name="connsiteY1" fmla="*/ 521585 h 584431"/>
                <a:gd name="connsiteX2" fmla="*/ 1719041 w 2270606"/>
                <a:gd name="connsiteY2" fmla="*/ 474056 h 584431"/>
                <a:gd name="connsiteX3" fmla="*/ 1450147 w 2270606"/>
                <a:gd name="connsiteY3" fmla="*/ 0 h 584431"/>
                <a:gd name="connsiteX4" fmla="*/ 1169670 w 2270606"/>
                <a:gd name="connsiteY4" fmla="*/ 512041 h 584431"/>
                <a:gd name="connsiteX5" fmla="*/ 895350 w 2270606"/>
                <a:gd name="connsiteY5" fmla="*/ 451081 h 584431"/>
                <a:gd name="connsiteX6" fmla="*/ 628650 w 2270606"/>
                <a:gd name="connsiteY6" fmla="*/ 561571 h 584431"/>
                <a:gd name="connsiteX7" fmla="*/ 342900 w 2270606"/>
                <a:gd name="connsiteY7" fmla="*/ 332971 h 584431"/>
                <a:gd name="connsiteX8" fmla="*/ 278130 w 2270606"/>
                <a:gd name="connsiteY8" fmla="*/ 492991 h 584431"/>
                <a:gd name="connsiteX9" fmla="*/ 217170 w 2270606"/>
                <a:gd name="connsiteY9" fmla="*/ 557761 h 584431"/>
                <a:gd name="connsiteX10" fmla="*/ 152400 w 2270606"/>
                <a:gd name="connsiteY10" fmla="*/ 584431 h 584431"/>
                <a:gd name="connsiteX11" fmla="*/ 0 w 2270606"/>
                <a:gd name="connsiteY11" fmla="*/ 565381 h 584431"/>
                <a:gd name="connsiteX0" fmla="*/ 2270606 w 2270606"/>
                <a:gd name="connsiteY0" fmla="*/ 181149 h 635809"/>
                <a:gd name="connsiteX1" fmla="*/ 2000250 w 2270606"/>
                <a:gd name="connsiteY1" fmla="*/ 572963 h 635809"/>
                <a:gd name="connsiteX2" fmla="*/ 1719041 w 2270606"/>
                <a:gd name="connsiteY2" fmla="*/ 525434 h 635809"/>
                <a:gd name="connsiteX3" fmla="*/ 1450147 w 2270606"/>
                <a:gd name="connsiteY3" fmla="*/ 51378 h 635809"/>
                <a:gd name="connsiteX4" fmla="*/ 1172748 w 2270606"/>
                <a:gd name="connsiteY4" fmla="*/ 0 h 635809"/>
                <a:gd name="connsiteX5" fmla="*/ 895350 w 2270606"/>
                <a:gd name="connsiteY5" fmla="*/ 502459 h 635809"/>
                <a:gd name="connsiteX6" fmla="*/ 628650 w 2270606"/>
                <a:gd name="connsiteY6" fmla="*/ 612949 h 635809"/>
                <a:gd name="connsiteX7" fmla="*/ 342900 w 2270606"/>
                <a:gd name="connsiteY7" fmla="*/ 384349 h 635809"/>
                <a:gd name="connsiteX8" fmla="*/ 278130 w 2270606"/>
                <a:gd name="connsiteY8" fmla="*/ 544369 h 635809"/>
                <a:gd name="connsiteX9" fmla="*/ 217170 w 2270606"/>
                <a:gd name="connsiteY9" fmla="*/ 609139 h 635809"/>
                <a:gd name="connsiteX10" fmla="*/ 152400 w 2270606"/>
                <a:gd name="connsiteY10" fmla="*/ 635809 h 635809"/>
                <a:gd name="connsiteX11" fmla="*/ 0 w 2270606"/>
                <a:gd name="connsiteY11" fmla="*/ 616759 h 635809"/>
                <a:gd name="connsiteX0" fmla="*/ 2270606 w 2270606"/>
                <a:gd name="connsiteY0" fmla="*/ 181149 h 635809"/>
                <a:gd name="connsiteX1" fmla="*/ 2000250 w 2270606"/>
                <a:gd name="connsiteY1" fmla="*/ 572963 h 635809"/>
                <a:gd name="connsiteX2" fmla="*/ 1719041 w 2270606"/>
                <a:gd name="connsiteY2" fmla="*/ 525434 h 635809"/>
                <a:gd name="connsiteX3" fmla="*/ 1450147 w 2270606"/>
                <a:gd name="connsiteY3" fmla="*/ 51378 h 635809"/>
                <a:gd name="connsiteX4" fmla="*/ 1172748 w 2270606"/>
                <a:gd name="connsiteY4" fmla="*/ 0 h 635809"/>
                <a:gd name="connsiteX5" fmla="*/ 904586 w 2270606"/>
                <a:gd name="connsiteY5" fmla="*/ 422411 h 635809"/>
                <a:gd name="connsiteX6" fmla="*/ 628650 w 2270606"/>
                <a:gd name="connsiteY6" fmla="*/ 612949 h 635809"/>
                <a:gd name="connsiteX7" fmla="*/ 342900 w 2270606"/>
                <a:gd name="connsiteY7" fmla="*/ 384349 h 635809"/>
                <a:gd name="connsiteX8" fmla="*/ 278130 w 2270606"/>
                <a:gd name="connsiteY8" fmla="*/ 544369 h 635809"/>
                <a:gd name="connsiteX9" fmla="*/ 217170 w 2270606"/>
                <a:gd name="connsiteY9" fmla="*/ 609139 h 635809"/>
                <a:gd name="connsiteX10" fmla="*/ 152400 w 2270606"/>
                <a:gd name="connsiteY10" fmla="*/ 635809 h 635809"/>
                <a:gd name="connsiteX11" fmla="*/ 0 w 2270606"/>
                <a:gd name="connsiteY11" fmla="*/ 616759 h 635809"/>
                <a:gd name="connsiteX0" fmla="*/ 2270606 w 2270606"/>
                <a:gd name="connsiteY0" fmla="*/ 181149 h 643737"/>
                <a:gd name="connsiteX1" fmla="*/ 2000250 w 2270606"/>
                <a:gd name="connsiteY1" fmla="*/ 572963 h 643737"/>
                <a:gd name="connsiteX2" fmla="*/ 1719041 w 2270606"/>
                <a:gd name="connsiteY2" fmla="*/ 525434 h 643737"/>
                <a:gd name="connsiteX3" fmla="*/ 1450147 w 2270606"/>
                <a:gd name="connsiteY3" fmla="*/ 51378 h 643737"/>
                <a:gd name="connsiteX4" fmla="*/ 1172748 w 2270606"/>
                <a:gd name="connsiteY4" fmla="*/ 0 h 643737"/>
                <a:gd name="connsiteX5" fmla="*/ 904586 w 2270606"/>
                <a:gd name="connsiteY5" fmla="*/ 422411 h 643737"/>
                <a:gd name="connsiteX6" fmla="*/ 634808 w 2270606"/>
                <a:gd name="connsiteY6" fmla="*/ 643737 h 643737"/>
                <a:gd name="connsiteX7" fmla="*/ 342900 w 2270606"/>
                <a:gd name="connsiteY7" fmla="*/ 384349 h 643737"/>
                <a:gd name="connsiteX8" fmla="*/ 278130 w 2270606"/>
                <a:gd name="connsiteY8" fmla="*/ 544369 h 643737"/>
                <a:gd name="connsiteX9" fmla="*/ 217170 w 2270606"/>
                <a:gd name="connsiteY9" fmla="*/ 609139 h 643737"/>
                <a:gd name="connsiteX10" fmla="*/ 152400 w 2270606"/>
                <a:gd name="connsiteY10" fmla="*/ 635809 h 643737"/>
                <a:gd name="connsiteX11" fmla="*/ 0 w 2270606"/>
                <a:gd name="connsiteY11" fmla="*/ 616759 h 643737"/>
                <a:gd name="connsiteX0" fmla="*/ 2270606 w 2270606"/>
                <a:gd name="connsiteY0" fmla="*/ 181149 h 643737"/>
                <a:gd name="connsiteX1" fmla="*/ 2000250 w 2270606"/>
                <a:gd name="connsiteY1" fmla="*/ 572963 h 643737"/>
                <a:gd name="connsiteX2" fmla="*/ 1719041 w 2270606"/>
                <a:gd name="connsiteY2" fmla="*/ 525434 h 643737"/>
                <a:gd name="connsiteX3" fmla="*/ 1450147 w 2270606"/>
                <a:gd name="connsiteY3" fmla="*/ 51378 h 643737"/>
                <a:gd name="connsiteX4" fmla="*/ 1172748 w 2270606"/>
                <a:gd name="connsiteY4" fmla="*/ 0 h 643737"/>
                <a:gd name="connsiteX5" fmla="*/ 904586 w 2270606"/>
                <a:gd name="connsiteY5" fmla="*/ 422411 h 643737"/>
                <a:gd name="connsiteX6" fmla="*/ 634808 w 2270606"/>
                <a:gd name="connsiteY6" fmla="*/ 643737 h 643737"/>
                <a:gd name="connsiteX7" fmla="*/ 367530 w 2270606"/>
                <a:gd name="connsiteY7" fmla="*/ 522894 h 643737"/>
                <a:gd name="connsiteX8" fmla="*/ 278130 w 2270606"/>
                <a:gd name="connsiteY8" fmla="*/ 544369 h 643737"/>
                <a:gd name="connsiteX9" fmla="*/ 217170 w 2270606"/>
                <a:gd name="connsiteY9" fmla="*/ 609139 h 643737"/>
                <a:gd name="connsiteX10" fmla="*/ 152400 w 2270606"/>
                <a:gd name="connsiteY10" fmla="*/ 635809 h 643737"/>
                <a:gd name="connsiteX11" fmla="*/ 0 w 2270606"/>
                <a:gd name="connsiteY11" fmla="*/ 616759 h 643737"/>
                <a:gd name="connsiteX0" fmla="*/ 2270606 w 2270606"/>
                <a:gd name="connsiteY0" fmla="*/ 181149 h 815302"/>
                <a:gd name="connsiteX1" fmla="*/ 2000250 w 2270606"/>
                <a:gd name="connsiteY1" fmla="*/ 572963 h 815302"/>
                <a:gd name="connsiteX2" fmla="*/ 1719041 w 2270606"/>
                <a:gd name="connsiteY2" fmla="*/ 525434 h 815302"/>
                <a:gd name="connsiteX3" fmla="*/ 1450147 w 2270606"/>
                <a:gd name="connsiteY3" fmla="*/ 51378 h 815302"/>
                <a:gd name="connsiteX4" fmla="*/ 1172748 w 2270606"/>
                <a:gd name="connsiteY4" fmla="*/ 0 h 815302"/>
                <a:gd name="connsiteX5" fmla="*/ 904586 w 2270606"/>
                <a:gd name="connsiteY5" fmla="*/ 422411 h 815302"/>
                <a:gd name="connsiteX6" fmla="*/ 634808 w 2270606"/>
                <a:gd name="connsiteY6" fmla="*/ 643737 h 815302"/>
                <a:gd name="connsiteX7" fmla="*/ 367530 w 2270606"/>
                <a:gd name="connsiteY7" fmla="*/ 522894 h 815302"/>
                <a:gd name="connsiteX8" fmla="*/ 284287 w 2270606"/>
                <a:gd name="connsiteY8" fmla="*/ 815302 h 815302"/>
                <a:gd name="connsiteX9" fmla="*/ 217170 w 2270606"/>
                <a:gd name="connsiteY9" fmla="*/ 609139 h 815302"/>
                <a:gd name="connsiteX10" fmla="*/ 152400 w 2270606"/>
                <a:gd name="connsiteY10" fmla="*/ 635809 h 815302"/>
                <a:gd name="connsiteX11" fmla="*/ 0 w 2270606"/>
                <a:gd name="connsiteY11" fmla="*/ 616759 h 815302"/>
                <a:gd name="connsiteX0" fmla="*/ 2270606 w 2270606"/>
                <a:gd name="connsiteY0" fmla="*/ 181149 h 858520"/>
                <a:gd name="connsiteX1" fmla="*/ 2000250 w 2270606"/>
                <a:gd name="connsiteY1" fmla="*/ 572963 h 858520"/>
                <a:gd name="connsiteX2" fmla="*/ 1719041 w 2270606"/>
                <a:gd name="connsiteY2" fmla="*/ 525434 h 858520"/>
                <a:gd name="connsiteX3" fmla="*/ 1450147 w 2270606"/>
                <a:gd name="connsiteY3" fmla="*/ 51378 h 858520"/>
                <a:gd name="connsiteX4" fmla="*/ 1172748 w 2270606"/>
                <a:gd name="connsiteY4" fmla="*/ 0 h 858520"/>
                <a:gd name="connsiteX5" fmla="*/ 904586 w 2270606"/>
                <a:gd name="connsiteY5" fmla="*/ 422411 h 858520"/>
                <a:gd name="connsiteX6" fmla="*/ 634808 w 2270606"/>
                <a:gd name="connsiteY6" fmla="*/ 643737 h 858520"/>
                <a:gd name="connsiteX7" fmla="*/ 367530 w 2270606"/>
                <a:gd name="connsiteY7" fmla="*/ 522894 h 858520"/>
                <a:gd name="connsiteX8" fmla="*/ 284287 w 2270606"/>
                <a:gd name="connsiteY8" fmla="*/ 815302 h 858520"/>
                <a:gd name="connsiteX9" fmla="*/ 201776 w 2270606"/>
                <a:gd name="connsiteY9" fmla="*/ 858520 h 858520"/>
                <a:gd name="connsiteX10" fmla="*/ 152400 w 2270606"/>
                <a:gd name="connsiteY10" fmla="*/ 635809 h 858520"/>
                <a:gd name="connsiteX11" fmla="*/ 0 w 2270606"/>
                <a:gd name="connsiteY11" fmla="*/ 616759 h 858520"/>
                <a:gd name="connsiteX0" fmla="*/ 2255212 w 2255212"/>
                <a:gd name="connsiteY0" fmla="*/ 181149 h 858520"/>
                <a:gd name="connsiteX1" fmla="*/ 1984856 w 2255212"/>
                <a:gd name="connsiteY1" fmla="*/ 572963 h 858520"/>
                <a:gd name="connsiteX2" fmla="*/ 1703647 w 2255212"/>
                <a:gd name="connsiteY2" fmla="*/ 525434 h 858520"/>
                <a:gd name="connsiteX3" fmla="*/ 1434753 w 2255212"/>
                <a:gd name="connsiteY3" fmla="*/ 51378 h 858520"/>
                <a:gd name="connsiteX4" fmla="*/ 1157354 w 2255212"/>
                <a:gd name="connsiteY4" fmla="*/ 0 h 858520"/>
                <a:gd name="connsiteX5" fmla="*/ 889192 w 2255212"/>
                <a:gd name="connsiteY5" fmla="*/ 422411 h 858520"/>
                <a:gd name="connsiteX6" fmla="*/ 619414 w 2255212"/>
                <a:gd name="connsiteY6" fmla="*/ 643737 h 858520"/>
                <a:gd name="connsiteX7" fmla="*/ 352136 w 2255212"/>
                <a:gd name="connsiteY7" fmla="*/ 522894 h 858520"/>
                <a:gd name="connsiteX8" fmla="*/ 268893 w 2255212"/>
                <a:gd name="connsiteY8" fmla="*/ 815302 h 858520"/>
                <a:gd name="connsiteX9" fmla="*/ 186382 w 2255212"/>
                <a:gd name="connsiteY9" fmla="*/ 858520 h 858520"/>
                <a:gd name="connsiteX10" fmla="*/ 137006 w 2255212"/>
                <a:gd name="connsiteY10" fmla="*/ 635809 h 858520"/>
                <a:gd name="connsiteX11" fmla="*/ 0 w 2255212"/>
                <a:gd name="connsiteY11" fmla="*/ 761462 h 858520"/>
                <a:gd name="connsiteX0" fmla="*/ 2255212 w 2255212"/>
                <a:gd name="connsiteY0" fmla="*/ 181149 h 959082"/>
                <a:gd name="connsiteX1" fmla="*/ 1984856 w 2255212"/>
                <a:gd name="connsiteY1" fmla="*/ 572963 h 959082"/>
                <a:gd name="connsiteX2" fmla="*/ 1703647 w 2255212"/>
                <a:gd name="connsiteY2" fmla="*/ 525434 h 959082"/>
                <a:gd name="connsiteX3" fmla="*/ 1434753 w 2255212"/>
                <a:gd name="connsiteY3" fmla="*/ 51378 h 959082"/>
                <a:gd name="connsiteX4" fmla="*/ 1157354 w 2255212"/>
                <a:gd name="connsiteY4" fmla="*/ 0 h 959082"/>
                <a:gd name="connsiteX5" fmla="*/ 889192 w 2255212"/>
                <a:gd name="connsiteY5" fmla="*/ 422411 h 959082"/>
                <a:gd name="connsiteX6" fmla="*/ 619414 w 2255212"/>
                <a:gd name="connsiteY6" fmla="*/ 643737 h 959082"/>
                <a:gd name="connsiteX7" fmla="*/ 352136 w 2255212"/>
                <a:gd name="connsiteY7" fmla="*/ 522894 h 959082"/>
                <a:gd name="connsiteX8" fmla="*/ 268893 w 2255212"/>
                <a:gd name="connsiteY8" fmla="*/ 815302 h 959082"/>
                <a:gd name="connsiteX9" fmla="*/ 186382 w 2255212"/>
                <a:gd name="connsiteY9" fmla="*/ 858520 h 959082"/>
                <a:gd name="connsiteX10" fmla="*/ 53878 w 2255212"/>
                <a:gd name="connsiteY10" fmla="*/ 959082 h 959082"/>
                <a:gd name="connsiteX11" fmla="*/ 0 w 2255212"/>
                <a:gd name="connsiteY11" fmla="*/ 761462 h 959082"/>
                <a:gd name="connsiteX0" fmla="*/ 2255212 w 2255212"/>
                <a:gd name="connsiteY0" fmla="*/ 181149 h 858520"/>
                <a:gd name="connsiteX1" fmla="*/ 1984856 w 2255212"/>
                <a:gd name="connsiteY1" fmla="*/ 572963 h 858520"/>
                <a:gd name="connsiteX2" fmla="*/ 1703647 w 2255212"/>
                <a:gd name="connsiteY2" fmla="*/ 525434 h 858520"/>
                <a:gd name="connsiteX3" fmla="*/ 1434753 w 2255212"/>
                <a:gd name="connsiteY3" fmla="*/ 51378 h 858520"/>
                <a:gd name="connsiteX4" fmla="*/ 1157354 w 2255212"/>
                <a:gd name="connsiteY4" fmla="*/ 0 h 858520"/>
                <a:gd name="connsiteX5" fmla="*/ 889192 w 2255212"/>
                <a:gd name="connsiteY5" fmla="*/ 422411 h 858520"/>
                <a:gd name="connsiteX6" fmla="*/ 619414 w 2255212"/>
                <a:gd name="connsiteY6" fmla="*/ 643737 h 858520"/>
                <a:gd name="connsiteX7" fmla="*/ 352136 w 2255212"/>
                <a:gd name="connsiteY7" fmla="*/ 522894 h 858520"/>
                <a:gd name="connsiteX8" fmla="*/ 268893 w 2255212"/>
                <a:gd name="connsiteY8" fmla="*/ 815302 h 858520"/>
                <a:gd name="connsiteX9" fmla="*/ 186382 w 2255212"/>
                <a:gd name="connsiteY9" fmla="*/ 858520 h 858520"/>
                <a:gd name="connsiteX10" fmla="*/ 66193 w 2255212"/>
                <a:gd name="connsiteY10" fmla="*/ 494186 h 858520"/>
                <a:gd name="connsiteX11" fmla="*/ 0 w 2255212"/>
                <a:gd name="connsiteY11" fmla="*/ 761462 h 8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5212" h="858520">
                  <a:moveTo>
                    <a:pt x="2255212" y="181149"/>
                  </a:moveTo>
                  <a:lnTo>
                    <a:pt x="1984856" y="572963"/>
                  </a:lnTo>
                  <a:lnTo>
                    <a:pt x="1703647" y="525434"/>
                  </a:lnTo>
                  <a:lnTo>
                    <a:pt x="1434753" y="51378"/>
                  </a:lnTo>
                  <a:lnTo>
                    <a:pt x="1157354" y="0"/>
                  </a:lnTo>
                  <a:lnTo>
                    <a:pt x="889192" y="422411"/>
                  </a:lnTo>
                  <a:lnTo>
                    <a:pt x="619414" y="643737"/>
                  </a:lnTo>
                  <a:lnTo>
                    <a:pt x="352136" y="522894"/>
                  </a:lnTo>
                  <a:lnTo>
                    <a:pt x="268893" y="815302"/>
                  </a:lnTo>
                  <a:lnTo>
                    <a:pt x="186382" y="858520"/>
                  </a:lnTo>
                  <a:lnTo>
                    <a:pt x="66193" y="494186"/>
                  </a:lnTo>
                  <a:lnTo>
                    <a:pt x="0" y="761462"/>
                  </a:lnTo>
                </a:path>
              </a:pathLst>
            </a:custGeom>
            <a:noFill/>
            <a:ln w="1905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385" name="Freihandform: Form 384">
              <a:extLst>
                <a:ext uri="{FF2B5EF4-FFF2-40B4-BE49-F238E27FC236}">
                  <a16:creationId xmlns:a16="http://schemas.microsoft.com/office/drawing/2014/main" id="{FD5C7375-C66A-640C-3C44-F25222F6969D}"/>
                </a:ext>
              </a:extLst>
            </p:cNvPr>
            <p:cNvSpPr/>
            <p:nvPr/>
          </p:nvSpPr>
          <p:spPr>
            <a:xfrm>
              <a:off x="9219929" y="3152869"/>
              <a:ext cx="2266365" cy="728364"/>
            </a:xfrm>
            <a:custGeom>
              <a:avLst/>
              <a:gdLst>
                <a:gd name="connsiteX0" fmla="*/ 0 w 2286000"/>
                <a:gd name="connsiteY0" fmla="*/ 0 h 605790"/>
                <a:gd name="connsiteX1" fmla="*/ 64770 w 2286000"/>
                <a:gd name="connsiteY1" fmla="*/ 201930 h 605790"/>
                <a:gd name="connsiteX2" fmla="*/ 144780 w 2286000"/>
                <a:gd name="connsiteY2" fmla="*/ 312420 h 605790"/>
                <a:gd name="connsiteX3" fmla="*/ 213360 w 2286000"/>
                <a:gd name="connsiteY3" fmla="*/ 499110 h 605790"/>
                <a:gd name="connsiteX4" fmla="*/ 266700 w 2286000"/>
                <a:gd name="connsiteY4" fmla="*/ 579120 h 605790"/>
                <a:gd name="connsiteX5" fmla="*/ 350520 w 2286000"/>
                <a:gd name="connsiteY5" fmla="*/ 560070 h 605790"/>
                <a:gd name="connsiteX6" fmla="*/ 624840 w 2286000"/>
                <a:gd name="connsiteY6" fmla="*/ 563880 h 605790"/>
                <a:gd name="connsiteX7" fmla="*/ 887730 w 2286000"/>
                <a:gd name="connsiteY7" fmla="*/ 476250 h 605790"/>
                <a:gd name="connsiteX8" fmla="*/ 1165860 w 2286000"/>
                <a:gd name="connsiteY8" fmla="*/ 556260 h 605790"/>
                <a:gd name="connsiteX9" fmla="*/ 1451610 w 2286000"/>
                <a:gd name="connsiteY9" fmla="*/ 518160 h 605790"/>
                <a:gd name="connsiteX10" fmla="*/ 1722120 w 2286000"/>
                <a:gd name="connsiteY10" fmla="*/ 605790 h 605790"/>
                <a:gd name="connsiteX11" fmla="*/ 1996440 w 2286000"/>
                <a:gd name="connsiteY11" fmla="*/ 601980 h 605790"/>
                <a:gd name="connsiteX12" fmla="*/ 2286000 w 2286000"/>
                <a:gd name="connsiteY12" fmla="*/ 480060 h 605790"/>
                <a:gd name="connsiteX0" fmla="*/ 0 w 2266365"/>
                <a:gd name="connsiteY0" fmla="*/ 0 h 605790"/>
                <a:gd name="connsiteX1" fmla="*/ 64770 w 2266365"/>
                <a:gd name="connsiteY1" fmla="*/ 201930 h 605790"/>
                <a:gd name="connsiteX2" fmla="*/ 144780 w 2266365"/>
                <a:gd name="connsiteY2" fmla="*/ 312420 h 605790"/>
                <a:gd name="connsiteX3" fmla="*/ 213360 w 2266365"/>
                <a:gd name="connsiteY3" fmla="*/ 499110 h 605790"/>
                <a:gd name="connsiteX4" fmla="*/ 266700 w 2266365"/>
                <a:gd name="connsiteY4" fmla="*/ 579120 h 605790"/>
                <a:gd name="connsiteX5" fmla="*/ 350520 w 2266365"/>
                <a:gd name="connsiteY5" fmla="*/ 560070 h 605790"/>
                <a:gd name="connsiteX6" fmla="*/ 624840 w 2266365"/>
                <a:gd name="connsiteY6" fmla="*/ 563880 h 605790"/>
                <a:gd name="connsiteX7" fmla="*/ 887730 w 2266365"/>
                <a:gd name="connsiteY7" fmla="*/ 476250 h 605790"/>
                <a:gd name="connsiteX8" fmla="*/ 1165860 w 2266365"/>
                <a:gd name="connsiteY8" fmla="*/ 556260 h 605790"/>
                <a:gd name="connsiteX9" fmla="*/ 1451610 w 2266365"/>
                <a:gd name="connsiteY9" fmla="*/ 518160 h 605790"/>
                <a:gd name="connsiteX10" fmla="*/ 1722120 w 2266365"/>
                <a:gd name="connsiteY10" fmla="*/ 605790 h 605790"/>
                <a:gd name="connsiteX11" fmla="*/ 1996440 w 2266365"/>
                <a:gd name="connsiteY11" fmla="*/ 601980 h 605790"/>
                <a:gd name="connsiteX12" fmla="*/ 2266365 w 2266365"/>
                <a:gd name="connsiteY12" fmla="*/ 454816 h 605790"/>
                <a:gd name="connsiteX0" fmla="*/ 0 w 2266365"/>
                <a:gd name="connsiteY0" fmla="*/ 0 h 605790"/>
                <a:gd name="connsiteX1" fmla="*/ 64770 w 2266365"/>
                <a:gd name="connsiteY1" fmla="*/ 201930 h 605790"/>
                <a:gd name="connsiteX2" fmla="*/ 144780 w 2266365"/>
                <a:gd name="connsiteY2" fmla="*/ 312420 h 605790"/>
                <a:gd name="connsiteX3" fmla="*/ 213360 w 2266365"/>
                <a:gd name="connsiteY3" fmla="*/ 499110 h 605790"/>
                <a:gd name="connsiteX4" fmla="*/ 266700 w 2266365"/>
                <a:gd name="connsiteY4" fmla="*/ 579120 h 605790"/>
                <a:gd name="connsiteX5" fmla="*/ 350520 w 2266365"/>
                <a:gd name="connsiteY5" fmla="*/ 560070 h 605790"/>
                <a:gd name="connsiteX6" fmla="*/ 624840 w 2266365"/>
                <a:gd name="connsiteY6" fmla="*/ 563880 h 605790"/>
                <a:gd name="connsiteX7" fmla="*/ 887730 w 2266365"/>
                <a:gd name="connsiteY7" fmla="*/ 476250 h 605790"/>
                <a:gd name="connsiteX8" fmla="*/ 1165860 w 2266365"/>
                <a:gd name="connsiteY8" fmla="*/ 556260 h 605790"/>
                <a:gd name="connsiteX9" fmla="*/ 1451610 w 2266365"/>
                <a:gd name="connsiteY9" fmla="*/ 518160 h 605790"/>
                <a:gd name="connsiteX10" fmla="*/ 1722120 w 2266365"/>
                <a:gd name="connsiteY10" fmla="*/ 605790 h 605790"/>
                <a:gd name="connsiteX11" fmla="*/ 1979611 w 2266365"/>
                <a:gd name="connsiteY11" fmla="*/ 388807 h 605790"/>
                <a:gd name="connsiteX12" fmla="*/ 2266365 w 2266365"/>
                <a:gd name="connsiteY12" fmla="*/ 454816 h 605790"/>
                <a:gd name="connsiteX0" fmla="*/ 0 w 2266365"/>
                <a:gd name="connsiteY0" fmla="*/ 0 h 579120"/>
                <a:gd name="connsiteX1" fmla="*/ 64770 w 2266365"/>
                <a:gd name="connsiteY1" fmla="*/ 201930 h 579120"/>
                <a:gd name="connsiteX2" fmla="*/ 144780 w 2266365"/>
                <a:gd name="connsiteY2" fmla="*/ 312420 h 579120"/>
                <a:gd name="connsiteX3" fmla="*/ 213360 w 2266365"/>
                <a:gd name="connsiteY3" fmla="*/ 499110 h 579120"/>
                <a:gd name="connsiteX4" fmla="*/ 266700 w 2266365"/>
                <a:gd name="connsiteY4" fmla="*/ 579120 h 579120"/>
                <a:gd name="connsiteX5" fmla="*/ 350520 w 2266365"/>
                <a:gd name="connsiteY5" fmla="*/ 560070 h 579120"/>
                <a:gd name="connsiteX6" fmla="*/ 624840 w 2266365"/>
                <a:gd name="connsiteY6" fmla="*/ 563880 h 579120"/>
                <a:gd name="connsiteX7" fmla="*/ 887730 w 2266365"/>
                <a:gd name="connsiteY7" fmla="*/ 476250 h 579120"/>
                <a:gd name="connsiteX8" fmla="*/ 1165860 w 2266365"/>
                <a:gd name="connsiteY8" fmla="*/ 556260 h 579120"/>
                <a:gd name="connsiteX9" fmla="*/ 1451610 w 2266365"/>
                <a:gd name="connsiteY9" fmla="*/ 518160 h 579120"/>
                <a:gd name="connsiteX10" fmla="*/ 1702486 w 2266365"/>
                <a:gd name="connsiteY10" fmla="*/ 401031 h 579120"/>
                <a:gd name="connsiteX11" fmla="*/ 1979611 w 2266365"/>
                <a:gd name="connsiteY11" fmla="*/ 388807 h 579120"/>
                <a:gd name="connsiteX12" fmla="*/ 2266365 w 2266365"/>
                <a:gd name="connsiteY12" fmla="*/ 454816 h 579120"/>
                <a:gd name="connsiteX0" fmla="*/ 0 w 2266365"/>
                <a:gd name="connsiteY0" fmla="*/ 0 h 579120"/>
                <a:gd name="connsiteX1" fmla="*/ 64770 w 2266365"/>
                <a:gd name="connsiteY1" fmla="*/ 201930 h 579120"/>
                <a:gd name="connsiteX2" fmla="*/ 144780 w 2266365"/>
                <a:gd name="connsiteY2" fmla="*/ 312420 h 579120"/>
                <a:gd name="connsiteX3" fmla="*/ 213360 w 2266365"/>
                <a:gd name="connsiteY3" fmla="*/ 499110 h 579120"/>
                <a:gd name="connsiteX4" fmla="*/ 266700 w 2266365"/>
                <a:gd name="connsiteY4" fmla="*/ 579120 h 579120"/>
                <a:gd name="connsiteX5" fmla="*/ 350520 w 2266365"/>
                <a:gd name="connsiteY5" fmla="*/ 560070 h 579120"/>
                <a:gd name="connsiteX6" fmla="*/ 624840 w 2266365"/>
                <a:gd name="connsiteY6" fmla="*/ 563880 h 579120"/>
                <a:gd name="connsiteX7" fmla="*/ 887730 w 2266365"/>
                <a:gd name="connsiteY7" fmla="*/ 476250 h 579120"/>
                <a:gd name="connsiteX8" fmla="*/ 1165860 w 2266365"/>
                <a:gd name="connsiteY8" fmla="*/ 556260 h 579120"/>
                <a:gd name="connsiteX9" fmla="*/ 1440390 w 2266365"/>
                <a:gd name="connsiteY9" fmla="*/ 335841 h 579120"/>
                <a:gd name="connsiteX10" fmla="*/ 1702486 w 2266365"/>
                <a:gd name="connsiteY10" fmla="*/ 401031 h 579120"/>
                <a:gd name="connsiteX11" fmla="*/ 1979611 w 2266365"/>
                <a:gd name="connsiteY11" fmla="*/ 388807 h 579120"/>
                <a:gd name="connsiteX12" fmla="*/ 2266365 w 2266365"/>
                <a:gd name="connsiteY12" fmla="*/ 454816 h 579120"/>
                <a:gd name="connsiteX0" fmla="*/ 0 w 2266365"/>
                <a:gd name="connsiteY0" fmla="*/ 0 h 579120"/>
                <a:gd name="connsiteX1" fmla="*/ 64770 w 2266365"/>
                <a:gd name="connsiteY1" fmla="*/ 201930 h 579120"/>
                <a:gd name="connsiteX2" fmla="*/ 144780 w 2266365"/>
                <a:gd name="connsiteY2" fmla="*/ 312420 h 579120"/>
                <a:gd name="connsiteX3" fmla="*/ 213360 w 2266365"/>
                <a:gd name="connsiteY3" fmla="*/ 499110 h 579120"/>
                <a:gd name="connsiteX4" fmla="*/ 266700 w 2266365"/>
                <a:gd name="connsiteY4" fmla="*/ 579120 h 579120"/>
                <a:gd name="connsiteX5" fmla="*/ 350520 w 2266365"/>
                <a:gd name="connsiteY5" fmla="*/ 560070 h 579120"/>
                <a:gd name="connsiteX6" fmla="*/ 624840 w 2266365"/>
                <a:gd name="connsiteY6" fmla="*/ 563880 h 579120"/>
                <a:gd name="connsiteX7" fmla="*/ 887730 w 2266365"/>
                <a:gd name="connsiteY7" fmla="*/ 476250 h 579120"/>
                <a:gd name="connsiteX8" fmla="*/ 1165860 w 2266365"/>
                <a:gd name="connsiteY8" fmla="*/ 483333 h 579120"/>
                <a:gd name="connsiteX9" fmla="*/ 1440390 w 2266365"/>
                <a:gd name="connsiteY9" fmla="*/ 335841 h 579120"/>
                <a:gd name="connsiteX10" fmla="*/ 1702486 w 2266365"/>
                <a:gd name="connsiteY10" fmla="*/ 401031 h 579120"/>
                <a:gd name="connsiteX11" fmla="*/ 1979611 w 2266365"/>
                <a:gd name="connsiteY11" fmla="*/ 388807 h 579120"/>
                <a:gd name="connsiteX12" fmla="*/ 2266365 w 2266365"/>
                <a:gd name="connsiteY12" fmla="*/ 454816 h 579120"/>
                <a:gd name="connsiteX0" fmla="*/ 0 w 2266365"/>
                <a:gd name="connsiteY0" fmla="*/ 0 h 579120"/>
                <a:gd name="connsiteX1" fmla="*/ 64770 w 2266365"/>
                <a:gd name="connsiteY1" fmla="*/ 201930 h 579120"/>
                <a:gd name="connsiteX2" fmla="*/ 144780 w 2266365"/>
                <a:gd name="connsiteY2" fmla="*/ 312420 h 579120"/>
                <a:gd name="connsiteX3" fmla="*/ 213360 w 2266365"/>
                <a:gd name="connsiteY3" fmla="*/ 499110 h 579120"/>
                <a:gd name="connsiteX4" fmla="*/ 266700 w 2266365"/>
                <a:gd name="connsiteY4" fmla="*/ 579120 h 579120"/>
                <a:gd name="connsiteX5" fmla="*/ 350520 w 2266365"/>
                <a:gd name="connsiteY5" fmla="*/ 560070 h 579120"/>
                <a:gd name="connsiteX6" fmla="*/ 624840 w 2266365"/>
                <a:gd name="connsiteY6" fmla="*/ 563880 h 579120"/>
                <a:gd name="connsiteX7" fmla="*/ 901754 w 2266365"/>
                <a:gd name="connsiteY7" fmla="*/ 509909 h 579120"/>
                <a:gd name="connsiteX8" fmla="*/ 1165860 w 2266365"/>
                <a:gd name="connsiteY8" fmla="*/ 483333 h 579120"/>
                <a:gd name="connsiteX9" fmla="*/ 1440390 w 2266365"/>
                <a:gd name="connsiteY9" fmla="*/ 335841 h 579120"/>
                <a:gd name="connsiteX10" fmla="*/ 1702486 w 2266365"/>
                <a:gd name="connsiteY10" fmla="*/ 401031 h 579120"/>
                <a:gd name="connsiteX11" fmla="*/ 1979611 w 2266365"/>
                <a:gd name="connsiteY11" fmla="*/ 388807 h 579120"/>
                <a:gd name="connsiteX12" fmla="*/ 2266365 w 2266365"/>
                <a:gd name="connsiteY12" fmla="*/ 454816 h 579120"/>
                <a:gd name="connsiteX0" fmla="*/ 0 w 2266365"/>
                <a:gd name="connsiteY0" fmla="*/ 0 h 579120"/>
                <a:gd name="connsiteX1" fmla="*/ 64770 w 2266365"/>
                <a:gd name="connsiteY1" fmla="*/ 201930 h 579120"/>
                <a:gd name="connsiteX2" fmla="*/ 144780 w 2266365"/>
                <a:gd name="connsiteY2" fmla="*/ 312420 h 579120"/>
                <a:gd name="connsiteX3" fmla="*/ 213360 w 2266365"/>
                <a:gd name="connsiteY3" fmla="*/ 499110 h 579120"/>
                <a:gd name="connsiteX4" fmla="*/ 266700 w 2266365"/>
                <a:gd name="connsiteY4" fmla="*/ 579120 h 579120"/>
                <a:gd name="connsiteX5" fmla="*/ 350520 w 2266365"/>
                <a:gd name="connsiteY5" fmla="*/ 560070 h 579120"/>
                <a:gd name="connsiteX6" fmla="*/ 622035 w 2266365"/>
                <a:gd name="connsiteY6" fmla="*/ 465708 h 579120"/>
                <a:gd name="connsiteX7" fmla="*/ 901754 w 2266365"/>
                <a:gd name="connsiteY7" fmla="*/ 509909 h 579120"/>
                <a:gd name="connsiteX8" fmla="*/ 1165860 w 2266365"/>
                <a:gd name="connsiteY8" fmla="*/ 483333 h 579120"/>
                <a:gd name="connsiteX9" fmla="*/ 1440390 w 2266365"/>
                <a:gd name="connsiteY9" fmla="*/ 335841 h 579120"/>
                <a:gd name="connsiteX10" fmla="*/ 1702486 w 2266365"/>
                <a:gd name="connsiteY10" fmla="*/ 401031 h 579120"/>
                <a:gd name="connsiteX11" fmla="*/ 1979611 w 2266365"/>
                <a:gd name="connsiteY11" fmla="*/ 388807 h 579120"/>
                <a:gd name="connsiteX12" fmla="*/ 2266365 w 2266365"/>
                <a:gd name="connsiteY12" fmla="*/ 454816 h 579120"/>
                <a:gd name="connsiteX0" fmla="*/ 0 w 2266365"/>
                <a:gd name="connsiteY0" fmla="*/ 0 h 621778"/>
                <a:gd name="connsiteX1" fmla="*/ 64770 w 2266365"/>
                <a:gd name="connsiteY1" fmla="*/ 201930 h 621778"/>
                <a:gd name="connsiteX2" fmla="*/ 144780 w 2266365"/>
                <a:gd name="connsiteY2" fmla="*/ 312420 h 621778"/>
                <a:gd name="connsiteX3" fmla="*/ 213360 w 2266365"/>
                <a:gd name="connsiteY3" fmla="*/ 499110 h 621778"/>
                <a:gd name="connsiteX4" fmla="*/ 266700 w 2266365"/>
                <a:gd name="connsiteY4" fmla="*/ 579120 h 621778"/>
                <a:gd name="connsiteX5" fmla="*/ 350520 w 2266365"/>
                <a:gd name="connsiteY5" fmla="*/ 621778 h 621778"/>
                <a:gd name="connsiteX6" fmla="*/ 622035 w 2266365"/>
                <a:gd name="connsiteY6" fmla="*/ 465708 h 621778"/>
                <a:gd name="connsiteX7" fmla="*/ 901754 w 2266365"/>
                <a:gd name="connsiteY7" fmla="*/ 509909 h 621778"/>
                <a:gd name="connsiteX8" fmla="*/ 1165860 w 2266365"/>
                <a:gd name="connsiteY8" fmla="*/ 483333 h 621778"/>
                <a:gd name="connsiteX9" fmla="*/ 1440390 w 2266365"/>
                <a:gd name="connsiteY9" fmla="*/ 335841 h 621778"/>
                <a:gd name="connsiteX10" fmla="*/ 1702486 w 2266365"/>
                <a:gd name="connsiteY10" fmla="*/ 401031 h 621778"/>
                <a:gd name="connsiteX11" fmla="*/ 1979611 w 2266365"/>
                <a:gd name="connsiteY11" fmla="*/ 388807 h 621778"/>
                <a:gd name="connsiteX12" fmla="*/ 2266365 w 2266365"/>
                <a:gd name="connsiteY12" fmla="*/ 454816 h 621778"/>
                <a:gd name="connsiteX0" fmla="*/ 0 w 2266365"/>
                <a:gd name="connsiteY0" fmla="*/ 0 h 621778"/>
                <a:gd name="connsiteX1" fmla="*/ 64770 w 2266365"/>
                <a:gd name="connsiteY1" fmla="*/ 201930 h 621778"/>
                <a:gd name="connsiteX2" fmla="*/ 144780 w 2266365"/>
                <a:gd name="connsiteY2" fmla="*/ 312420 h 621778"/>
                <a:gd name="connsiteX3" fmla="*/ 213360 w 2266365"/>
                <a:gd name="connsiteY3" fmla="*/ 499110 h 621778"/>
                <a:gd name="connsiteX4" fmla="*/ 277920 w 2266365"/>
                <a:gd name="connsiteY4" fmla="*/ 452899 h 621778"/>
                <a:gd name="connsiteX5" fmla="*/ 350520 w 2266365"/>
                <a:gd name="connsiteY5" fmla="*/ 621778 h 621778"/>
                <a:gd name="connsiteX6" fmla="*/ 622035 w 2266365"/>
                <a:gd name="connsiteY6" fmla="*/ 465708 h 621778"/>
                <a:gd name="connsiteX7" fmla="*/ 901754 w 2266365"/>
                <a:gd name="connsiteY7" fmla="*/ 509909 h 621778"/>
                <a:gd name="connsiteX8" fmla="*/ 1165860 w 2266365"/>
                <a:gd name="connsiteY8" fmla="*/ 483333 h 621778"/>
                <a:gd name="connsiteX9" fmla="*/ 1440390 w 2266365"/>
                <a:gd name="connsiteY9" fmla="*/ 335841 h 621778"/>
                <a:gd name="connsiteX10" fmla="*/ 1702486 w 2266365"/>
                <a:gd name="connsiteY10" fmla="*/ 401031 h 621778"/>
                <a:gd name="connsiteX11" fmla="*/ 1979611 w 2266365"/>
                <a:gd name="connsiteY11" fmla="*/ 388807 h 621778"/>
                <a:gd name="connsiteX12" fmla="*/ 2266365 w 2266365"/>
                <a:gd name="connsiteY12" fmla="*/ 454816 h 621778"/>
                <a:gd name="connsiteX0" fmla="*/ 0 w 2266365"/>
                <a:gd name="connsiteY0" fmla="*/ 0 h 621778"/>
                <a:gd name="connsiteX1" fmla="*/ 64770 w 2266365"/>
                <a:gd name="connsiteY1" fmla="*/ 201930 h 621778"/>
                <a:gd name="connsiteX2" fmla="*/ 147585 w 2266365"/>
                <a:gd name="connsiteY2" fmla="*/ 205834 h 621778"/>
                <a:gd name="connsiteX3" fmla="*/ 213360 w 2266365"/>
                <a:gd name="connsiteY3" fmla="*/ 499110 h 621778"/>
                <a:gd name="connsiteX4" fmla="*/ 277920 w 2266365"/>
                <a:gd name="connsiteY4" fmla="*/ 452899 h 621778"/>
                <a:gd name="connsiteX5" fmla="*/ 350520 w 2266365"/>
                <a:gd name="connsiteY5" fmla="*/ 621778 h 621778"/>
                <a:gd name="connsiteX6" fmla="*/ 622035 w 2266365"/>
                <a:gd name="connsiteY6" fmla="*/ 465708 h 621778"/>
                <a:gd name="connsiteX7" fmla="*/ 901754 w 2266365"/>
                <a:gd name="connsiteY7" fmla="*/ 509909 h 621778"/>
                <a:gd name="connsiteX8" fmla="*/ 1165860 w 2266365"/>
                <a:gd name="connsiteY8" fmla="*/ 483333 h 621778"/>
                <a:gd name="connsiteX9" fmla="*/ 1440390 w 2266365"/>
                <a:gd name="connsiteY9" fmla="*/ 335841 h 621778"/>
                <a:gd name="connsiteX10" fmla="*/ 1702486 w 2266365"/>
                <a:gd name="connsiteY10" fmla="*/ 401031 h 621778"/>
                <a:gd name="connsiteX11" fmla="*/ 1979611 w 2266365"/>
                <a:gd name="connsiteY11" fmla="*/ 388807 h 621778"/>
                <a:gd name="connsiteX12" fmla="*/ 2266365 w 2266365"/>
                <a:gd name="connsiteY12" fmla="*/ 454816 h 621778"/>
                <a:gd name="connsiteX0" fmla="*/ 0 w 2266365"/>
                <a:gd name="connsiteY0" fmla="*/ 0 h 621778"/>
                <a:gd name="connsiteX1" fmla="*/ 70380 w 2266365"/>
                <a:gd name="connsiteY1" fmla="*/ 266443 h 621778"/>
                <a:gd name="connsiteX2" fmla="*/ 147585 w 2266365"/>
                <a:gd name="connsiteY2" fmla="*/ 205834 h 621778"/>
                <a:gd name="connsiteX3" fmla="*/ 213360 w 2266365"/>
                <a:gd name="connsiteY3" fmla="*/ 499110 h 621778"/>
                <a:gd name="connsiteX4" fmla="*/ 277920 w 2266365"/>
                <a:gd name="connsiteY4" fmla="*/ 452899 h 621778"/>
                <a:gd name="connsiteX5" fmla="*/ 350520 w 2266365"/>
                <a:gd name="connsiteY5" fmla="*/ 621778 h 621778"/>
                <a:gd name="connsiteX6" fmla="*/ 622035 w 2266365"/>
                <a:gd name="connsiteY6" fmla="*/ 465708 h 621778"/>
                <a:gd name="connsiteX7" fmla="*/ 901754 w 2266365"/>
                <a:gd name="connsiteY7" fmla="*/ 509909 h 621778"/>
                <a:gd name="connsiteX8" fmla="*/ 1165860 w 2266365"/>
                <a:gd name="connsiteY8" fmla="*/ 483333 h 621778"/>
                <a:gd name="connsiteX9" fmla="*/ 1440390 w 2266365"/>
                <a:gd name="connsiteY9" fmla="*/ 335841 h 621778"/>
                <a:gd name="connsiteX10" fmla="*/ 1702486 w 2266365"/>
                <a:gd name="connsiteY10" fmla="*/ 401031 h 621778"/>
                <a:gd name="connsiteX11" fmla="*/ 1979611 w 2266365"/>
                <a:gd name="connsiteY11" fmla="*/ 388807 h 621778"/>
                <a:gd name="connsiteX12" fmla="*/ 2266365 w 2266365"/>
                <a:gd name="connsiteY12" fmla="*/ 454816 h 621778"/>
                <a:gd name="connsiteX0" fmla="*/ 0 w 2266365"/>
                <a:gd name="connsiteY0" fmla="*/ 0 h 728364"/>
                <a:gd name="connsiteX1" fmla="*/ 70380 w 2266365"/>
                <a:gd name="connsiteY1" fmla="*/ 373029 h 728364"/>
                <a:gd name="connsiteX2" fmla="*/ 147585 w 2266365"/>
                <a:gd name="connsiteY2" fmla="*/ 312420 h 728364"/>
                <a:gd name="connsiteX3" fmla="*/ 213360 w 2266365"/>
                <a:gd name="connsiteY3" fmla="*/ 605696 h 728364"/>
                <a:gd name="connsiteX4" fmla="*/ 277920 w 2266365"/>
                <a:gd name="connsiteY4" fmla="*/ 559485 h 728364"/>
                <a:gd name="connsiteX5" fmla="*/ 350520 w 2266365"/>
                <a:gd name="connsiteY5" fmla="*/ 728364 h 728364"/>
                <a:gd name="connsiteX6" fmla="*/ 622035 w 2266365"/>
                <a:gd name="connsiteY6" fmla="*/ 572294 h 728364"/>
                <a:gd name="connsiteX7" fmla="*/ 901754 w 2266365"/>
                <a:gd name="connsiteY7" fmla="*/ 616495 h 728364"/>
                <a:gd name="connsiteX8" fmla="*/ 1165860 w 2266365"/>
                <a:gd name="connsiteY8" fmla="*/ 589919 h 728364"/>
                <a:gd name="connsiteX9" fmla="*/ 1440390 w 2266365"/>
                <a:gd name="connsiteY9" fmla="*/ 442427 h 728364"/>
                <a:gd name="connsiteX10" fmla="*/ 1702486 w 2266365"/>
                <a:gd name="connsiteY10" fmla="*/ 507617 h 728364"/>
                <a:gd name="connsiteX11" fmla="*/ 1979611 w 2266365"/>
                <a:gd name="connsiteY11" fmla="*/ 495393 h 728364"/>
                <a:gd name="connsiteX12" fmla="*/ 2266365 w 2266365"/>
                <a:gd name="connsiteY12" fmla="*/ 561402 h 72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365" h="728364">
                  <a:moveTo>
                    <a:pt x="0" y="0"/>
                  </a:moveTo>
                  <a:lnTo>
                    <a:pt x="70380" y="373029"/>
                  </a:lnTo>
                  <a:lnTo>
                    <a:pt x="147585" y="312420"/>
                  </a:lnTo>
                  <a:lnTo>
                    <a:pt x="213360" y="605696"/>
                  </a:lnTo>
                  <a:lnTo>
                    <a:pt x="277920" y="559485"/>
                  </a:lnTo>
                  <a:lnTo>
                    <a:pt x="350520" y="728364"/>
                  </a:lnTo>
                  <a:lnTo>
                    <a:pt x="622035" y="572294"/>
                  </a:lnTo>
                  <a:lnTo>
                    <a:pt x="901754" y="616495"/>
                  </a:lnTo>
                  <a:lnTo>
                    <a:pt x="1165860" y="589919"/>
                  </a:lnTo>
                  <a:lnTo>
                    <a:pt x="1440390" y="442427"/>
                  </a:lnTo>
                  <a:lnTo>
                    <a:pt x="1702486" y="507617"/>
                  </a:lnTo>
                  <a:lnTo>
                    <a:pt x="1979611" y="495393"/>
                  </a:lnTo>
                  <a:cubicBezTo>
                    <a:pt x="2076131" y="454753"/>
                    <a:pt x="2169845" y="602042"/>
                    <a:pt x="2266365" y="561402"/>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386" name="26 Elipse">
              <a:extLst>
                <a:ext uri="{FF2B5EF4-FFF2-40B4-BE49-F238E27FC236}">
                  <a16:creationId xmlns:a16="http://schemas.microsoft.com/office/drawing/2014/main" id="{A3D859EB-F734-6C29-6DF3-F710689CAE42}"/>
                </a:ext>
              </a:extLst>
            </p:cNvPr>
            <p:cNvSpPr/>
            <p:nvPr/>
          </p:nvSpPr>
          <p:spPr bwMode="auto">
            <a:xfrm>
              <a:off x="11170780" y="3380594"/>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87" name="26 Elipse">
              <a:extLst>
                <a:ext uri="{FF2B5EF4-FFF2-40B4-BE49-F238E27FC236}">
                  <a16:creationId xmlns:a16="http://schemas.microsoft.com/office/drawing/2014/main" id="{8C7F6E6C-D7E4-40C6-0DC2-0F8235C8D05F}"/>
                </a:ext>
              </a:extLst>
            </p:cNvPr>
            <p:cNvSpPr/>
            <p:nvPr/>
          </p:nvSpPr>
          <p:spPr bwMode="auto">
            <a:xfrm>
              <a:off x="10891865" y="3328077"/>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88" name="26 Elipse">
              <a:extLst>
                <a:ext uri="{FF2B5EF4-FFF2-40B4-BE49-F238E27FC236}">
                  <a16:creationId xmlns:a16="http://schemas.microsoft.com/office/drawing/2014/main" id="{4FBC5C11-730F-D334-F8CD-271B7304768E}"/>
                </a:ext>
              </a:extLst>
            </p:cNvPr>
            <p:cNvSpPr/>
            <p:nvPr/>
          </p:nvSpPr>
          <p:spPr bwMode="auto">
            <a:xfrm>
              <a:off x="10625165" y="2871345"/>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89" name="26 Elipse">
              <a:extLst>
                <a:ext uri="{FF2B5EF4-FFF2-40B4-BE49-F238E27FC236}">
                  <a16:creationId xmlns:a16="http://schemas.microsoft.com/office/drawing/2014/main" id="{45243534-860A-EC56-1397-DEDA599A3E70}"/>
                </a:ext>
              </a:extLst>
            </p:cNvPr>
            <p:cNvSpPr/>
            <p:nvPr/>
          </p:nvSpPr>
          <p:spPr bwMode="auto">
            <a:xfrm>
              <a:off x="10351500" y="2816058"/>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0" name="26 Elipse">
              <a:extLst>
                <a:ext uri="{FF2B5EF4-FFF2-40B4-BE49-F238E27FC236}">
                  <a16:creationId xmlns:a16="http://schemas.microsoft.com/office/drawing/2014/main" id="{4F842E05-492A-F723-C544-D48DE7E66461}"/>
                </a:ext>
              </a:extLst>
            </p:cNvPr>
            <p:cNvSpPr/>
            <p:nvPr/>
          </p:nvSpPr>
          <p:spPr bwMode="auto">
            <a:xfrm>
              <a:off x="10073290" y="3237953"/>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1" name="26 Elipse">
              <a:extLst>
                <a:ext uri="{FF2B5EF4-FFF2-40B4-BE49-F238E27FC236}">
                  <a16:creationId xmlns:a16="http://schemas.microsoft.com/office/drawing/2014/main" id="{143635D5-6E0E-32EB-E34F-11D790D3A4BF}"/>
                </a:ext>
              </a:extLst>
            </p:cNvPr>
            <p:cNvSpPr/>
            <p:nvPr/>
          </p:nvSpPr>
          <p:spPr bwMode="auto">
            <a:xfrm>
              <a:off x="9801770" y="345203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2" name="26 Elipse">
              <a:extLst>
                <a:ext uri="{FF2B5EF4-FFF2-40B4-BE49-F238E27FC236}">
                  <a16:creationId xmlns:a16="http://schemas.microsoft.com/office/drawing/2014/main" id="{59A7A0ED-BF89-729E-0719-49BF09600722}"/>
                </a:ext>
              </a:extLst>
            </p:cNvPr>
            <p:cNvSpPr/>
            <p:nvPr/>
          </p:nvSpPr>
          <p:spPr bwMode="auto">
            <a:xfrm>
              <a:off x="9526870" y="3342755"/>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3" name="26 Elipse">
              <a:extLst>
                <a:ext uri="{FF2B5EF4-FFF2-40B4-BE49-F238E27FC236}">
                  <a16:creationId xmlns:a16="http://schemas.microsoft.com/office/drawing/2014/main" id="{A3CF0C6B-75B0-CE1E-AD49-5FD526114660}"/>
                </a:ext>
              </a:extLst>
            </p:cNvPr>
            <p:cNvSpPr/>
            <p:nvPr/>
          </p:nvSpPr>
          <p:spPr bwMode="auto">
            <a:xfrm>
              <a:off x="9455115" y="3617256"/>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4" name="26 Elipse">
              <a:extLst>
                <a:ext uri="{FF2B5EF4-FFF2-40B4-BE49-F238E27FC236}">
                  <a16:creationId xmlns:a16="http://schemas.microsoft.com/office/drawing/2014/main" id="{8E9545AC-9ACB-6EC4-B2F3-2E34C02626DA}"/>
                </a:ext>
              </a:extLst>
            </p:cNvPr>
            <p:cNvSpPr/>
            <p:nvPr/>
          </p:nvSpPr>
          <p:spPr bwMode="auto">
            <a:xfrm>
              <a:off x="9392227" y="3660769"/>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5" name="26 Elipse">
              <a:extLst>
                <a:ext uri="{FF2B5EF4-FFF2-40B4-BE49-F238E27FC236}">
                  <a16:creationId xmlns:a16="http://schemas.microsoft.com/office/drawing/2014/main" id="{29FDB46C-F21D-29D5-420A-47D17DAAC65B}"/>
                </a:ext>
              </a:extLst>
            </p:cNvPr>
            <p:cNvSpPr/>
            <p:nvPr/>
          </p:nvSpPr>
          <p:spPr bwMode="auto">
            <a:xfrm>
              <a:off x="9260000" y="3306728"/>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6" name="26 Elipse">
              <a:extLst>
                <a:ext uri="{FF2B5EF4-FFF2-40B4-BE49-F238E27FC236}">
                  <a16:creationId xmlns:a16="http://schemas.microsoft.com/office/drawing/2014/main" id="{8AE23A63-40E2-1DFF-5218-107966F76E0E}"/>
                </a:ext>
              </a:extLst>
            </p:cNvPr>
            <p:cNvSpPr/>
            <p:nvPr/>
          </p:nvSpPr>
          <p:spPr bwMode="auto">
            <a:xfrm>
              <a:off x="9183930" y="3577378"/>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7" name="26 Elipse">
              <a:extLst>
                <a:ext uri="{FF2B5EF4-FFF2-40B4-BE49-F238E27FC236}">
                  <a16:creationId xmlns:a16="http://schemas.microsoft.com/office/drawing/2014/main" id="{E2D39ADA-F8E7-2AFA-1EDE-FB70000562F6}"/>
                </a:ext>
              </a:extLst>
            </p:cNvPr>
            <p:cNvSpPr/>
            <p:nvPr/>
          </p:nvSpPr>
          <p:spPr bwMode="auto">
            <a:xfrm>
              <a:off x="9183930" y="311287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8" name="26 Elipse">
              <a:extLst>
                <a:ext uri="{FF2B5EF4-FFF2-40B4-BE49-F238E27FC236}">
                  <a16:creationId xmlns:a16="http://schemas.microsoft.com/office/drawing/2014/main" id="{945D5B5C-68DD-44BE-9262-F95FDD421854}"/>
                </a:ext>
              </a:extLst>
            </p:cNvPr>
            <p:cNvSpPr/>
            <p:nvPr/>
          </p:nvSpPr>
          <p:spPr bwMode="auto">
            <a:xfrm>
              <a:off x="9260000" y="3483698"/>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399" name="26 Elipse">
              <a:extLst>
                <a:ext uri="{FF2B5EF4-FFF2-40B4-BE49-F238E27FC236}">
                  <a16:creationId xmlns:a16="http://schemas.microsoft.com/office/drawing/2014/main" id="{1AD12695-54F0-37FB-6AE9-64C79568ECDD}"/>
                </a:ext>
              </a:extLst>
            </p:cNvPr>
            <p:cNvSpPr/>
            <p:nvPr/>
          </p:nvSpPr>
          <p:spPr bwMode="auto">
            <a:xfrm>
              <a:off x="9392227" y="3713662"/>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0" name="26 Elipse">
              <a:extLst>
                <a:ext uri="{FF2B5EF4-FFF2-40B4-BE49-F238E27FC236}">
                  <a16:creationId xmlns:a16="http://schemas.microsoft.com/office/drawing/2014/main" id="{239C1B70-FD84-9D4A-FBF2-A050E41E511E}"/>
                </a:ext>
              </a:extLst>
            </p:cNvPr>
            <p:cNvSpPr/>
            <p:nvPr/>
          </p:nvSpPr>
          <p:spPr bwMode="auto">
            <a:xfrm>
              <a:off x="9458100" y="3673730"/>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1" name="26 Elipse">
              <a:extLst>
                <a:ext uri="{FF2B5EF4-FFF2-40B4-BE49-F238E27FC236}">
                  <a16:creationId xmlns:a16="http://schemas.microsoft.com/office/drawing/2014/main" id="{BDB932AA-6DF1-3001-57EB-F8F15CE614B0}"/>
                </a:ext>
              </a:extLst>
            </p:cNvPr>
            <p:cNvSpPr/>
            <p:nvPr/>
          </p:nvSpPr>
          <p:spPr bwMode="auto">
            <a:xfrm>
              <a:off x="9526870" y="3833835"/>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2" name="26 Elipse">
              <a:extLst>
                <a:ext uri="{FF2B5EF4-FFF2-40B4-BE49-F238E27FC236}">
                  <a16:creationId xmlns:a16="http://schemas.microsoft.com/office/drawing/2014/main" id="{EF82A857-85B7-49BE-6C99-481E204EF39F}"/>
                </a:ext>
              </a:extLst>
            </p:cNvPr>
            <p:cNvSpPr/>
            <p:nvPr/>
          </p:nvSpPr>
          <p:spPr bwMode="auto">
            <a:xfrm>
              <a:off x="9801770" y="3691660"/>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3" name="26 Elipse">
              <a:extLst>
                <a:ext uri="{FF2B5EF4-FFF2-40B4-BE49-F238E27FC236}">
                  <a16:creationId xmlns:a16="http://schemas.microsoft.com/office/drawing/2014/main" id="{2D40F08D-B718-6AE9-19FA-5A01CCB6A3C6}"/>
                </a:ext>
              </a:extLst>
            </p:cNvPr>
            <p:cNvSpPr/>
            <p:nvPr/>
          </p:nvSpPr>
          <p:spPr bwMode="auto">
            <a:xfrm>
              <a:off x="10081530" y="372916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4" name="26 Elipse">
              <a:extLst>
                <a:ext uri="{FF2B5EF4-FFF2-40B4-BE49-F238E27FC236}">
                  <a16:creationId xmlns:a16="http://schemas.microsoft.com/office/drawing/2014/main" id="{7493001F-3B5B-FFD7-2AE8-CF5F07B94439}"/>
                </a:ext>
              </a:extLst>
            </p:cNvPr>
            <p:cNvSpPr/>
            <p:nvPr/>
          </p:nvSpPr>
          <p:spPr bwMode="auto">
            <a:xfrm>
              <a:off x="10346180" y="370392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5" name="26 Elipse">
              <a:extLst>
                <a:ext uri="{FF2B5EF4-FFF2-40B4-BE49-F238E27FC236}">
                  <a16:creationId xmlns:a16="http://schemas.microsoft.com/office/drawing/2014/main" id="{D83F056F-3224-3C5B-E980-7AF4C9E440BA}"/>
                </a:ext>
              </a:extLst>
            </p:cNvPr>
            <p:cNvSpPr/>
            <p:nvPr/>
          </p:nvSpPr>
          <p:spPr bwMode="auto">
            <a:xfrm>
              <a:off x="10629480" y="3560673"/>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6" name="26 Elipse">
              <a:extLst>
                <a:ext uri="{FF2B5EF4-FFF2-40B4-BE49-F238E27FC236}">
                  <a16:creationId xmlns:a16="http://schemas.microsoft.com/office/drawing/2014/main" id="{339B26CC-743B-4193-107D-78609CA07204}"/>
                </a:ext>
              </a:extLst>
            </p:cNvPr>
            <p:cNvSpPr/>
            <p:nvPr/>
          </p:nvSpPr>
          <p:spPr bwMode="auto">
            <a:xfrm>
              <a:off x="10891865" y="3622003"/>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7" name="26 Elipse">
              <a:extLst>
                <a:ext uri="{FF2B5EF4-FFF2-40B4-BE49-F238E27FC236}">
                  <a16:creationId xmlns:a16="http://schemas.microsoft.com/office/drawing/2014/main" id="{7669E7ED-2C70-1741-E879-FADEFD9CDD92}"/>
                </a:ext>
              </a:extLst>
            </p:cNvPr>
            <p:cNvSpPr/>
            <p:nvPr/>
          </p:nvSpPr>
          <p:spPr bwMode="auto">
            <a:xfrm>
              <a:off x="11170780" y="3619646"/>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8" name="26 Elipse">
              <a:extLst>
                <a:ext uri="{FF2B5EF4-FFF2-40B4-BE49-F238E27FC236}">
                  <a16:creationId xmlns:a16="http://schemas.microsoft.com/office/drawing/2014/main" id="{7B4A3F43-F945-894B-964C-ABC16A0EA678}"/>
                </a:ext>
              </a:extLst>
            </p:cNvPr>
            <p:cNvSpPr/>
            <p:nvPr/>
          </p:nvSpPr>
          <p:spPr bwMode="auto">
            <a:xfrm>
              <a:off x="11447280" y="3696769"/>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09" name="26 Elipse">
              <a:extLst>
                <a:ext uri="{FF2B5EF4-FFF2-40B4-BE49-F238E27FC236}">
                  <a16:creationId xmlns:a16="http://schemas.microsoft.com/office/drawing/2014/main" id="{09FA93F5-E390-4442-475E-A12486ACF37D}"/>
                </a:ext>
              </a:extLst>
            </p:cNvPr>
            <p:cNvSpPr/>
            <p:nvPr/>
          </p:nvSpPr>
          <p:spPr bwMode="auto">
            <a:xfrm>
              <a:off x="11447280" y="2994845"/>
              <a:ext cx="72000" cy="72000"/>
            </a:xfrm>
            <a:prstGeom prst="ellipse">
              <a:avLst/>
            </a:prstGeom>
            <a:solidFill>
              <a:srgbClr val="939AA7"/>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sp>
          <p:nvSpPr>
            <p:cNvPr id="410" name="26 Elipse">
              <a:extLst>
                <a:ext uri="{FF2B5EF4-FFF2-40B4-BE49-F238E27FC236}">
                  <a16:creationId xmlns:a16="http://schemas.microsoft.com/office/drawing/2014/main" id="{D42595AF-0406-1C50-5274-75D09847DD03}"/>
                </a:ext>
              </a:extLst>
            </p:cNvPr>
            <p:cNvSpPr/>
            <p:nvPr/>
          </p:nvSpPr>
          <p:spPr bwMode="auto">
            <a:xfrm>
              <a:off x="9329395" y="3423640"/>
              <a:ext cx="72000" cy="72000"/>
            </a:xfrm>
            <a:prstGeom prst="ellipse">
              <a:avLst/>
            </a:prstGeom>
            <a:solidFill>
              <a:schemeClr val="tx2"/>
            </a:solidFill>
            <a:ln w="6350">
              <a:noFill/>
              <a:miter lim="800000"/>
              <a:headEnd/>
              <a:tailEnd/>
            </a:ln>
            <a:effectLst/>
          </p:spPr>
          <p:txBody>
            <a:bodyPr lIns="72000" tIns="72000" rIns="72000" bIns="72000" rtlCol="0" anchor="t">
              <a:noAutofit/>
            </a:bodyPr>
            <a:lstStyle/>
            <a:p>
              <a:pPr marL="0" marR="0" lvl="0" indent="0" algn="l" defTabSz="1308067" rtl="0" eaLnBrk="0" fontAlgn="auto" latinLnBrk="0" hangingPunct="0">
                <a:lnSpc>
                  <a:spcPct val="100000"/>
                </a:lnSpc>
                <a:spcBef>
                  <a:spcPct val="40000"/>
                </a:spcBef>
                <a:spcAft>
                  <a:spcPts val="0"/>
                </a:spcAft>
                <a:buClr>
                  <a:srgbClr val="00B7FF"/>
                </a:buClr>
                <a:buSzPct val="120000"/>
                <a:buFontTx/>
                <a:buNone/>
                <a:tabLst/>
                <a:defRPr/>
              </a:pPr>
              <a:endParaRPr kumimoji="0" lang="es-ES" sz="1000" b="0" i="0" u="none" strike="noStrike" kern="1200" cap="none" spc="0" normalizeH="0" baseline="0" noProof="0">
                <a:ln>
                  <a:noFill/>
                </a:ln>
                <a:solidFill>
                  <a:srgbClr val="001965"/>
                </a:solidFill>
                <a:effectLst/>
                <a:uLnTx/>
                <a:uFillTx/>
                <a:latin typeface="Apis For Office" panose="020B0504010101010104"/>
                <a:ea typeface="+mn-ea"/>
                <a:cs typeface="+mn-cs"/>
              </a:endParaRPr>
            </a:p>
          </p:txBody>
        </p:sp>
        <p:grpSp>
          <p:nvGrpSpPr>
            <p:cNvPr id="417" name="Gruppieren 416">
              <a:extLst>
                <a:ext uri="{FF2B5EF4-FFF2-40B4-BE49-F238E27FC236}">
                  <a16:creationId xmlns:a16="http://schemas.microsoft.com/office/drawing/2014/main" id="{F9E6FE94-A0EC-4424-D9FF-CE5C3076AE94}"/>
                </a:ext>
              </a:extLst>
            </p:cNvPr>
            <p:cNvGrpSpPr/>
            <p:nvPr/>
          </p:nvGrpSpPr>
          <p:grpSpPr>
            <a:xfrm rot="10800000">
              <a:off x="9332000" y="3470578"/>
              <a:ext cx="72000" cy="178799"/>
              <a:chOff x="6504722" y="5014420"/>
              <a:chExt cx="72000" cy="197367"/>
            </a:xfrm>
          </p:grpSpPr>
          <p:cxnSp>
            <p:nvCxnSpPr>
              <p:cNvPr id="418" name="Gerader Verbinder 417">
                <a:extLst>
                  <a:ext uri="{FF2B5EF4-FFF2-40B4-BE49-F238E27FC236}">
                    <a16:creationId xmlns:a16="http://schemas.microsoft.com/office/drawing/2014/main" id="{3A31523B-2C18-8828-9A42-4A6D015A3E5D}"/>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19" name="Gerader Verbinder 418">
                <a:extLst>
                  <a:ext uri="{FF2B5EF4-FFF2-40B4-BE49-F238E27FC236}">
                    <a16:creationId xmlns:a16="http://schemas.microsoft.com/office/drawing/2014/main" id="{E99C111A-DF5D-9C33-F2FE-19BEACAA6E89}"/>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20" name="Gerader Verbinder 419">
                <a:extLst>
                  <a:ext uri="{FF2B5EF4-FFF2-40B4-BE49-F238E27FC236}">
                    <a16:creationId xmlns:a16="http://schemas.microsoft.com/office/drawing/2014/main" id="{4F2376D8-6058-D2CE-F9E3-20054705F39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6409848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E99BD-C63D-B271-3A16-14FA7C587366}"/>
              </a:ext>
            </a:extLst>
          </p:cNvPr>
          <p:cNvSpPr>
            <a:spLocks noGrp="1"/>
          </p:cNvSpPr>
          <p:nvPr>
            <p:ph type="title"/>
          </p:nvPr>
        </p:nvSpPr>
        <p:spPr>
          <a:xfrm>
            <a:off x="648000" y="450770"/>
            <a:ext cx="10896000" cy="1296000"/>
          </a:xfrm>
        </p:spPr>
        <p:txBody>
          <a:bodyPr/>
          <a:lstStyle/>
          <a:p>
            <a:r>
              <a:rPr lang="de-DE"/>
              <a:t>Amsterdam</a:t>
            </a:r>
            <a:r>
              <a:rPr lang="es-ES"/>
              <a:t>-Oxford-Wert für PSC</a:t>
            </a:r>
            <a:endParaRPr lang="de-DE"/>
          </a:p>
        </p:txBody>
      </p:sp>
      <p:sp>
        <p:nvSpPr>
          <p:cNvPr id="4" name="Textplatzhalter 3">
            <a:extLst>
              <a:ext uri="{FF2B5EF4-FFF2-40B4-BE49-F238E27FC236}">
                <a16:creationId xmlns:a16="http://schemas.microsoft.com/office/drawing/2014/main" id="{08D0519C-C9D1-F0F3-35FC-7533BD745A1D}"/>
              </a:ext>
            </a:extLst>
          </p:cNvPr>
          <p:cNvSpPr>
            <a:spLocks noGrp="1"/>
          </p:cNvSpPr>
          <p:nvPr>
            <p:ph type="body" sz="quarter" idx="15"/>
          </p:nvPr>
        </p:nvSpPr>
        <p:spPr>
          <a:xfrm>
            <a:off x="647700" y="6421288"/>
            <a:ext cx="6553432" cy="324000"/>
          </a:xfrm>
        </p:spPr>
        <p:txBody>
          <a:bodyPr/>
          <a:lstStyle/>
          <a:p>
            <a:r>
              <a:rPr lang="de-DE" i="1">
                <a:latin typeface="+mj-lt"/>
              </a:rPr>
              <a:t>Grafiken von Novo Nordisk nach Daten von Trauner M. et al.</a:t>
            </a:r>
            <a:br>
              <a:rPr lang="de-DE">
                <a:latin typeface="+mj-lt"/>
              </a:rPr>
            </a:br>
            <a:r>
              <a:rPr lang="de-DE">
                <a:latin typeface="+mj-lt"/>
              </a:rPr>
              <a:t>ALP, alkalische Phosphatase;  </a:t>
            </a:r>
            <a:r>
              <a:rPr lang="de-DE" b="0" i="0" u="none" strike="noStrike">
                <a:effectLst/>
                <a:latin typeface="+mj-lt"/>
              </a:rPr>
              <a:t>AST, Aspartat-Aminotransferase; CI, </a:t>
            </a:r>
            <a:r>
              <a:rPr lang="de-DE" b="0" i="0" u="none" strike="noStrike" err="1">
                <a:effectLst/>
                <a:latin typeface="+mj-lt"/>
              </a:rPr>
              <a:t>confidence</a:t>
            </a:r>
            <a:r>
              <a:rPr lang="de-DE" b="0" i="0" u="none" strike="noStrike">
                <a:effectLst/>
                <a:latin typeface="+mj-lt"/>
              </a:rPr>
              <a:t> </a:t>
            </a:r>
            <a:r>
              <a:rPr lang="de-DE" b="0" i="0" u="none" strike="noStrike" err="1">
                <a:effectLst/>
                <a:latin typeface="+mj-lt"/>
              </a:rPr>
              <a:t>interval</a:t>
            </a:r>
            <a:r>
              <a:rPr lang="de-DE" b="0" i="0" u="none" strike="noStrike">
                <a:effectLst/>
                <a:latin typeface="+mj-lt"/>
              </a:rPr>
              <a:t>, </a:t>
            </a:r>
            <a:r>
              <a:rPr lang="de-DE" b="0" i="0" u="none" strike="noStrike" err="1">
                <a:effectLst/>
                <a:latin typeface="+mj-lt"/>
              </a:rPr>
              <a:t>Konfidenzintervall;LS</a:t>
            </a:r>
            <a:r>
              <a:rPr lang="de-DE" b="0" i="0" u="none" strike="noStrike">
                <a:effectLst/>
                <a:latin typeface="+mj-lt"/>
              </a:rPr>
              <a:t>, least </a:t>
            </a:r>
            <a:r>
              <a:rPr lang="de-DE" b="0" i="0" u="none" strike="noStrike" err="1">
                <a:effectLst/>
                <a:latin typeface="+mj-lt"/>
              </a:rPr>
              <a:t>squares</a:t>
            </a:r>
            <a:r>
              <a:rPr lang="de-DE" b="0" i="0" u="none" strike="noStrike">
                <a:effectLst/>
                <a:latin typeface="+mj-lt"/>
              </a:rPr>
              <a:t>, Methode der kleinesten Quadrate (MKQ); </a:t>
            </a:r>
            <a:r>
              <a:rPr lang="de-DE">
                <a:latin typeface="+mj-lt"/>
                <a:ea typeface="+mn-lt"/>
                <a:cs typeface="+mn-lt"/>
              </a:rPr>
              <a:t>NCA, </a:t>
            </a:r>
            <a:r>
              <a:rPr lang="de-DE" err="1">
                <a:latin typeface="+mj-lt"/>
                <a:ea typeface="+mn-lt"/>
                <a:cs typeface="+mn-lt"/>
              </a:rPr>
              <a:t>norucholic</a:t>
            </a:r>
            <a:r>
              <a:rPr lang="de-DE">
                <a:latin typeface="+mj-lt"/>
                <a:ea typeface="+mn-lt"/>
                <a:cs typeface="+mn-lt"/>
              </a:rPr>
              <a:t> </a:t>
            </a:r>
            <a:r>
              <a:rPr lang="de-DE" err="1">
                <a:latin typeface="+mj-lt"/>
                <a:ea typeface="+mn-lt"/>
                <a:cs typeface="+mn-lt"/>
              </a:rPr>
              <a:t>acid</a:t>
            </a:r>
            <a:r>
              <a:rPr lang="de-DE">
                <a:latin typeface="+mj-lt"/>
                <a:ea typeface="+mn-lt"/>
                <a:cs typeface="+mn-lt"/>
              </a:rPr>
              <a:t>, </a:t>
            </a:r>
            <a:r>
              <a:rPr lang="de-DE" err="1">
                <a:latin typeface="+mj-lt"/>
                <a:ea typeface="+mn-lt"/>
                <a:cs typeface="+mn-lt"/>
              </a:rPr>
              <a:t>Norucholsäure</a:t>
            </a:r>
            <a:r>
              <a:rPr lang="de-DE">
                <a:latin typeface="+mj-lt"/>
                <a:ea typeface="+mn-lt"/>
                <a:cs typeface="+mn-lt"/>
              </a:rPr>
              <a:t>; PSC, primär sklerosierende Cholangitis.</a:t>
            </a:r>
            <a:endParaRPr lang="de-DE">
              <a:latin typeface="+mj-lt"/>
            </a:endParaRPr>
          </a:p>
        </p:txBody>
      </p:sp>
      <p:sp>
        <p:nvSpPr>
          <p:cNvPr id="5" name="Textplatzhalter 4">
            <a:extLst>
              <a:ext uri="{FF2B5EF4-FFF2-40B4-BE49-F238E27FC236}">
                <a16:creationId xmlns:a16="http://schemas.microsoft.com/office/drawing/2014/main" id="{D44545CA-5605-7D04-2499-F70C25BCF1C2}"/>
              </a:ext>
            </a:extLst>
          </p:cNvPr>
          <p:cNvSpPr>
            <a:spLocks noGrp="1"/>
          </p:cNvSpPr>
          <p:nvPr>
            <p:ph type="body" sz="quarter" idx="17"/>
          </p:nvPr>
        </p:nvSpPr>
        <p:spPr/>
        <p:txBody>
          <a:bodyPr/>
          <a:lstStyle/>
          <a:p>
            <a:r>
              <a:rPr lang="de-DE"/>
              <a:t>Trauner M. et al. </a:t>
            </a:r>
            <a:r>
              <a:rPr lang="en-US"/>
              <a:t>J Hepatol. 2025;82</a:t>
            </a:r>
            <a:r>
              <a:rPr lang="de-DE"/>
              <a:t>(Suppl.1):LBO-001;</a:t>
            </a:r>
            <a:br>
              <a:rPr lang="de-DE"/>
            </a:br>
            <a:r>
              <a:rPr lang="de-DE"/>
              <a:t>de Vries EM. et al. Gut. 2018;67(10):1864-1869.</a:t>
            </a:r>
          </a:p>
        </p:txBody>
      </p:sp>
      <p:sp>
        <p:nvSpPr>
          <p:cNvPr id="8" name="Textfeld 7">
            <a:extLst>
              <a:ext uri="{FF2B5EF4-FFF2-40B4-BE49-F238E27FC236}">
                <a16:creationId xmlns:a16="http://schemas.microsoft.com/office/drawing/2014/main" id="{F9BDE64F-6EE8-9AD1-9777-471DFBF1F8B1}"/>
              </a:ext>
            </a:extLst>
          </p:cNvPr>
          <p:cNvSpPr txBox="1"/>
          <p:nvPr/>
        </p:nvSpPr>
        <p:spPr>
          <a:xfrm>
            <a:off x="9106918" y="2386917"/>
            <a:ext cx="2286506" cy="1893401"/>
          </a:xfrm>
          <a:prstGeom prst="roundRect">
            <a:avLst>
              <a:gd name="adj" fmla="val 8466"/>
            </a:avLst>
          </a:prstGeom>
          <a:solidFill>
            <a:srgbClr val="D8EAF8"/>
          </a:solidFill>
          <a:effectLst/>
        </p:spPr>
        <p:txBody>
          <a:bodyPr wrap="square" bIns="3600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Der prognostische Amsterdam-Oxford-Wert für PSC stieg in der Placebogruppe signifikant stärker an als in der NCA-Gruppe</a:t>
            </a:r>
            <a:endParaRPr kumimoji="0" lang="en-US" sz="16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10" name="Textfeld 9">
            <a:extLst>
              <a:ext uri="{FF2B5EF4-FFF2-40B4-BE49-F238E27FC236}">
                <a16:creationId xmlns:a16="http://schemas.microsoft.com/office/drawing/2014/main" id="{21BD0194-F0D5-10A9-D5CB-61ED8426944F}"/>
              </a:ext>
            </a:extLst>
          </p:cNvPr>
          <p:cNvSpPr txBox="1"/>
          <p:nvPr/>
        </p:nvSpPr>
        <p:spPr>
          <a:xfrm>
            <a:off x="647700" y="1762167"/>
            <a:ext cx="3485388"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11" name="Textfeld 10">
            <a:extLst>
              <a:ext uri="{FF2B5EF4-FFF2-40B4-BE49-F238E27FC236}">
                <a16:creationId xmlns:a16="http://schemas.microsoft.com/office/drawing/2014/main" id="{3D964BAA-8E00-7C3C-5D55-CBECDD5E28C5}"/>
              </a:ext>
            </a:extLst>
          </p:cNvPr>
          <p:cNvSpPr txBox="1"/>
          <p:nvPr/>
        </p:nvSpPr>
        <p:spPr>
          <a:xfrm>
            <a:off x="5129784" y="1767639"/>
            <a:ext cx="4368116"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Veränderung des Amsterdam-Oxford-Wertes</a:t>
            </a:r>
          </a:p>
        </p:txBody>
      </p:sp>
      <p:graphicFrame>
        <p:nvGraphicFramePr>
          <p:cNvPr id="12" name="Inhaltsplatzhalter 10">
            <a:extLst>
              <a:ext uri="{FF2B5EF4-FFF2-40B4-BE49-F238E27FC236}">
                <a16:creationId xmlns:a16="http://schemas.microsoft.com/office/drawing/2014/main" id="{58E94404-153F-E2A8-DF41-1D0A4A102E70}"/>
              </a:ext>
            </a:extLst>
          </p:cNvPr>
          <p:cNvGraphicFramePr>
            <a:graphicFrameLocks/>
          </p:cNvGraphicFramePr>
          <p:nvPr>
            <p:extLst>
              <p:ext uri="{D42A27DB-BD31-4B8C-83A1-F6EECF244321}">
                <p14:modId xmlns:p14="http://schemas.microsoft.com/office/powerpoint/2010/main" val="2955116435"/>
              </p:ext>
            </p:extLst>
          </p:nvPr>
        </p:nvGraphicFramePr>
        <p:xfrm>
          <a:off x="3797100" y="2594959"/>
          <a:ext cx="4856609" cy="3416523"/>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Verbinder: gewinkelt 13">
            <a:extLst>
              <a:ext uri="{FF2B5EF4-FFF2-40B4-BE49-F238E27FC236}">
                <a16:creationId xmlns:a16="http://schemas.microsoft.com/office/drawing/2014/main" id="{D525BBCD-9E2B-81AC-5F4C-9814A24326DA}"/>
              </a:ext>
            </a:extLst>
          </p:cNvPr>
          <p:cNvCxnSpPr>
            <a:cxnSpLocks/>
            <a:stCxn id="15" idx="0"/>
            <a:endCxn id="16" idx="0"/>
          </p:cNvCxnSpPr>
          <p:nvPr/>
        </p:nvCxnSpPr>
        <p:spPr>
          <a:xfrm rot="5400000" flipH="1" flipV="1">
            <a:off x="6320188" y="3125535"/>
            <a:ext cx="922476" cy="1670685"/>
          </a:xfrm>
          <a:prstGeom prst="bentConnector3">
            <a:avLst>
              <a:gd name="adj1" fmla="val 124781"/>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3BDAC6EA-3994-9493-6444-2B44D8535FF8}"/>
              </a:ext>
            </a:extLst>
          </p:cNvPr>
          <p:cNvSpPr/>
          <p:nvPr/>
        </p:nvSpPr>
        <p:spPr>
          <a:xfrm>
            <a:off x="5530447" y="4422115"/>
            <a:ext cx="831273" cy="323850"/>
          </a:xfrm>
          <a:prstGeom prst="rect">
            <a:avLst/>
          </a:prstGeom>
          <a:noFill/>
        </p:spPr>
        <p:txBody>
          <a:bodyPr vert="horz"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0,07</a:t>
            </a:r>
          </a:p>
        </p:txBody>
      </p:sp>
      <p:sp>
        <p:nvSpPr>
          <p:cNvPr id="16" name="Rechteck 15">
            <a:extLst>
              <a:ext uri="{FF2B5EF4-FFF2-40B4-BE49-F238E27FC236}">
                <a16:creationId xmlns:a16="http://schemas.microsoft.com/office/drawing/2014/main" id="{747110E7-3934-D6B3-F895-C97CFA6C48F2}"/>
              </a:ext>
            </a:extLst>
          </p:cNvPr>
          <p:cNvSpPr/>
          <p:nvPr/>
        </p:nvSpPr>
        <p:spPr>
          <a:xfrm>
            <a:off x="7201132" y="3499639"/>
            <a:ext cx="831273" cy="323850"/>
          </a:xfrm>
          <a:prstGeom prst="rect">
            <a:avLst/>
          </a:prstGeom>
          <a:noFill/>
        </p:spPr>
        <p:txBody>
          <a:bodyPr vert="horz"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0,16</a:t>
            </a:r>
          </a:p>
        </p:txBody>
      </p:sp>
      <p:sp>
        <p:nvSpPr>
          <p:cNvPr id="17" name="Textfeld 16">
            <a:extLst>
              <a:ext uri="{FF2B5EF4-FFF2-40B4-BE49-F238E27FC236}">
                <a16:creationId xmlns:a16="http://schemas.microsoft.com/office/drawing/2014/main" id="{EFBCFD42-B13C-61C9-FE16-20755738543B}"/>
              </a:ext>
            </a:extLst>
          </p:cNvPr>
          <p:cNvSpPr txBox="1"/>
          <p:nvPr/>
        </p:nvSpPr>
        <p:spPr>
          <a:xfrm>
            <a:off x="647700" y="1762167"/>
            <a:ext cx="3232924" cy="2533000"/>
          </a:xfrm>
          <a:prstGeom prst="rect">
            <a:avLst/>
          </a:prstGeom>
          <a:noFill/>
        </p:spPr>
        <p:txBody>
          <a:bodyPr wrap="square" lIns="72000" tIns="36000" rIns="72000" bIns="36000" rtlCol="0" anchor="t">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Amsterdam-Oxford-Modellvariablen</a:t>
            </a:r>
          </a:p>
          <a:p>
            <a:pPr marL="171450" indent="-171450">
              <a:buFont typeface="Arial" panose="020B0604020202020204" pitchFamily="34" charset="0"/>
              <a:buChar char="•"/>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Alter bei Diagnose</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PSC-Subtyp</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AST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ALP</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Bilirubin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Albumin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Thrombozyten</a:t>
            </a:r>
          </a:p>
        </p:txBody>
      </p:sp>
      <p:sp>
        <p:nvSpPr>
          <p:cNvPr id="13" name="Inhaltsplatzhalter 2">
            <a:extLst>
              <a:ext uri="{FF2B5EF4-FFF2-40B4-BE49-F238E27FC236}">
                <a16:creationId xmlns:a16="http://schemas.microsoft.com/office/drawing/2014/main" id="{A9008B2B-C765-9A3F-02DF-8E25E2047B3E}"/>
              </a:ext>
            </a:extLst>
          </p:cNvPr>
          <p:cNvSpPr txBox="1">
            <a:spLocks/>
          </p:cNvSpPr>
          <p:nvPr/>
        </p:nvSpPr>
        <p:spPr>
          <a:xfrm>
            <a:off x="5459287" y="2466271"/>
            <a:ext cx="2907473" cy="739881"/>
          </a:xfrm>
          <a:prstGeom prst="rect">
            <a:avLst/>
          </a:prstGeom>
          <a:noFill/>
        </p:spPr>
        <p:txBody>
          <a:bodyPr vert="horz" wrap="square" lIns="0" tIns="36000" rIns="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Unterschiede in LS-Mittelwerten -0,0998</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Standardfehler 0,037</a:t>
            </a:r>
            <a:endParaRPr kumimoji="0" lang="en-US" sz="1200" b="0" i="0" u="none" strike="noStrike" kern="1200" cap="none" spc="0" normalizeH="0" baseline="0" noProof="0">
              <a:ln>
                <a:noFill/>
              </a:ln>
              <a:solidFill>
                <a:srgbClr val="001965"/>
              </a:solidFill>
              <a:effectLst/>
              <a:uLnTx/>
              <a:uFillTx/>
              <a:latin typeface="Apis For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95 % CI (-0,1716 ; 0,0280)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p=0,0065</a:t>
            </a:r>
          </a:p>
        </p:txBody>
      </p:sp>
    </p:spTree>
    <p:custDataLst>
      <p:tags r:id="rId1"/>
    </p:custDataLst>
    <p:extLst>
      <p:ext uri="{BB962C8B-B14F-4D97-AF65-F5344CB8AC3E}">
        <p14:creationId xmlns:p14="http://schemas.microsoft.com/office/powerpoint/2010/main" val="2066628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B89E-3124-028D-9F3D-5C4DF3736FCB}"/>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4688E9EA-B8F6-B7AE-FC32-3C4E42C502AC}"/>
              </a:ext>
            </a:extLst>
          </p:cNvPr>
          <p:cNvSpPr>
            <a:spLocks noGrp="1"/>
          </p:cNvSpPr>
          <p:nvPr>
            <p:ph type="ctrTitle"/>
          </p:nvPr>
        </p:nvSpPr>
        <p:spPr/>
        <p:txBody>
          <a:bodyPr/>
          <a:lstStyle/>
          <a:p>
            <a:r>
              <a:rPr lang="de-DE" sz="4000" i="0">
                <a:solidFill>
                  <a:schemeClr val="accent1"/>
                </a:solidFill>
                <a:effectLst/>
              </a:rPr>
              <a:t>LITMUS-</a:t>
            </a:r>
            <a:r>
              <a:rPr lang="de-DE" sz="4000">
                <a:solidFill>
                  <a:schemeClr val="accent1"/>
                </a:solidFill>
              </a:rPr>
              <a:t>Imaging-S</a:t>
            </a:r>
            <a:r>
              <a:rPr lang="de-DE" sz="4000" i="0">
                <a:solidFill>
                  <a:schemeClr val="accent1"/>
                </a:solidFill>
                <a:effectLst/>
              </a:rPr>
              <a:t>tudie: Diagnostische Leistungsfähigkeit bildgebender und serumbasierter MASLD-Biomarker</a:t>
            </a:r>
            <a:endParaRPr lang="de-DE" sz="4000">
              <a:solidFill>
                <a:schemeClr val="accent1"/>
              </a:solidFill>
            </a:endParaRPr>
          </a:p>
        </p:txBody>
      </p:sp>
      <p:sp>
        <p:nvSpPr>
          <p:cNvPr id="10" name="Textplatzhalter 9">
            <a:extLst>
              <a:ext uri="{FF2B5EF4-FFF2-40B4-BE49-F238E27FC236}">
                <a16:creationId xmlns:a16="http://schemas.microsoft.com/office/drawing/2014/main" id="{658A0521-5107-5850-626F-6CFBE9A22516}"/>
              </a:ext>
            </a:extLst>
          </p:cNvPr>
          <p:cNvSpPr>
            <a:spLocks noGrp="1"/>
          </p:cNvSpPr>
          <p:nvPr>
            <p:ph type="body" sz="quarter" idx="17"/>
          </p:nvPr>
        </p:nvSpPr>
        <p:spPr/>
        <p:txBody>
          <a:bodyPr/>
          <a:lstStyle/>
          <a:p>
            <a:r>
              <a:rPr lang="de-DE"/>
              <a:t>Vortrag (</a:t>
            </a:r>
            <a:r>
              <a:rPr lang="en-US"/>
              <a:t>GS-001</a:t>
            </a:r>
            <a:r>
              <a:rPr lang="de-DE"/>
              <a:t>) vom EASL 2025, 07.-10. Mai 2025, Amsterdam.</a:t>
            </a:r>
          </a:p>
        </p:txBody>
      </p:sp>
      <p:sp>
        <p:nvSpPr>
          <p:cNvPr id="9" name="Textplatzhalter 8">
            <a:extLst>
              <a:ext uri="{FF2B5EF4-FFF2-40B4-BE49-F238E27FC236}">
                <a16:creationId xmlns:a16="http://schemas.microsoft.com/office/drawing/2014/main" id="{051AC8F3-AF39-FB09-E8D1-8D7994B83757}"/>
              </a:ext>
            </a:extLst>
          </p:cNvPr>
          <p:cNvSpPr>
            <a:spLocks noGrp="1"/>
          </p:cNvSpPr>
          <p:nvPr>
            <p:ph type="body" sz="quarter" idx="14"/>
          </p:nvPr>
        </p:nvSpPr>
        <p:spPr/>
        <p:txBody>
          <a:bodyPr/>
          <a:lstStyle/>
          <a:p>
            <a:r>
              <a:rPr lang="de-DE" err="1"/>
              <a:t>Pavlides</a:t>
            </a:r>
            <a:r>
              <a:rPr lang="de-DE"/>
              <a:t>, M.</a:t>
            </a:r>
          </a:p>
        </p:txBody>
      </p:sp>
    </p:spTree>
    <p:custDataLst>
      <p:tags r:id="rId1"/>
    </p:custDataLst>
    <p:extLst>
      <p:ext uri="{BB962C8B-B14F-4D97-AF65-F5344CB8AC3E}">
        <p14:creationId xmlns:p14="http://schemas.microsoft.com/office/powerpoint/2010/main" val="6677118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986A6-1636-F809-E6E1-CAE82466D1F7}"/>
              </a:ext>
            </a:extLst>
          </p:cNvPr>
          <p:cNvSpPr>
            <a:spLocks noGrp="1"/>
          </p:cNvSpPr>
          <p:nvPr>
            <p:ph type="title"/>
          </p:nvPr>
        </p:nvSpPr>
        <p:spPr>
          <a:xfrm>
            <a:off x="648000" y="477665"/>
            <a:ext cx="10896000" cy="1296000"/>
          </a:xfrm>
        </p:spPr>
        <p:txBody>
          <a:bodyPr/>
          <a:lstStyle/>
          <a:p>
            <a:r>
              <a:rPr lang="de-DE"/>
              <a:t>Veränderungen in der Histologie: Gepaarte Biopsien</a:t>
            </a:r>
          </a:p>
        </p:txBody>
      </p:sp>
      <p:sp>
        <p:nvSpPr>
          <p:cNvPr id="4" name="Textplatzhalter 3">
            <a:extLst>
              <a:ext uri="{FF2B5EF4-FFF2-40B4-BE49-F238E27FC236}">
                <a16:creationId xmlns:a16="http://schemas.microsoft.com/office/drawing/2014/main" id="{C2BEBDB3-8D3D-8CE3-AD5A-7B52CAC08512}"/>
              </a:ext>
            </a:extLst>
          </p:cNvPr>
          <p:cNvSpPr>
            <a:spLocks noGrp="1"/>
          </p:cNvSpPr>
          <p:nvPr>
            <p:ph type="body" sz="quarter" idx="15"/>
          </p:nvPr>
        </p:nvSpPr>
        <p:spPr/>
        <p:txBody>
          <a:bodyPr/>
          <a:lstStyle/>
          <a:p>
            <a:r>
              <a:rPr lang="de-DE" sz="900" i="1">
                <a:latin typeface="+mj-lt"/>
              </a:rPr>
              <a:t>Grafiken von Novo Nordisk nach Daten von Trauner M. et al.</a:t>
            </a:r>
            <a:br>
              <a:rPr lang="de-DE" sz="900">
                <a:latin typeface="+mj-lt"/>
              </a:rPr>
            </a:br>
            <a:r>
              <a:rPr lang="de-DE" sz="900">
                <a:latin typeface="+mj-lt"/>
                <a:ea typeface="+mn-lt"/>
                <a:cs typeface="+mn-lt"/>
              </a:rPr>
              <a:t>NCA, </a:t>
            </a:r>
            <a:r>
              <a:rPr lang="de-DE" sz="900" err="1">
                <a:latin typeface="+mj-lt"/>
                <a:ea typeface="+mn-lt"/>
                <a:cs typeface="+mn-lt"/>
              </a:rPr>
              <a:t>norucholic</a:t>
            </a:r>
            <a:r>
              <a:rPr lang="de-DE" sz="900">
                <a:latin typeface="+mj-lt"/>
                <a:ea typeface="+mn-lt"/>
                <a:cs typeface="+mn-lt"/>
              </a:rPr>
              <a:t> </a:t>
            </a:r>
            <a:r>
              <a:rPr lang="de-DE" sz="900" err="1">
                <a:latin typeface="+mj-lt"/>
                <a:ea typeface="+mn-lt"/>
                <a:cs typeface="+mn-lt"/>
              </a:rPr>
              <a:t>acid</a:t>
            </a:r>
            <a:r>
              <a:rPr lang="de-DE" sz="900">
                <a:latin typeface="+mj-lt"/>
                <a:ea typeface="+mn-lt"/>
                <a:cs typeface="+mn-lt"/>
              </a:rPr>
              <a:t>, </a:t>
            </a:r>
            <a:r>
              <a:rPr lang="de-DE" sz="900" err="1">
                <a:latin typeface="+mj-lt"/>
                <a:ea typeface="+mn-lt"/>
                <a:cs typeface="+mn-lt"/>
              </a:rPr>
              <a:t>Norucholsäure</a:t>
            </a:r>
            <a:r>
              <a:rPr lang="de-DE" sz="900">
                <a:latin typeface="+mj-lt"/>
                <a:ea typeface="+mn-lt"/>
                <a:cs typeface="+mn-lt"/>
              </a:rPr>
              <a:t>; </a:t>
            </a:r>
            <a:r>
              <a:rPr lang="de-DE">
                <a:latin typeface="+mj-lt"/>
              </a:rPr>
              <a:t>UDCA, </a:t>
            </a:r>
            <a:r>
              <a:rPr lang="de-DE" err="1">
                <a:latin typeface="+mj-lt"/>
              </a:rPr>
              <a:t>ursodeoxycholic</a:t>
            </a:r>
            <a:r>
              <a:rPr lang="de-DE">
                <a:latin typeface="+mj-lt"/>
              </a:rPr>
              <a:t> </a:t>
            </a:r>
            <a:r>
              <a:rPr lang="de-DE" err="1">
                <a:latin typeface="+mj-lt"/>
              </a:rPr>
              <a:t>acid</a:t>
            </a:r>
            <a:r>
              <a:rPr lang="de-DE">
                <a:latin typeface="+mj-lt"/>
              </a:rPr>
              <a:t>, Ursodeoxycholsäure.</a:t>
            </a:r>
          </a:p>
        </p:txBody>
      </p:sp>
      <p:grpSp>
        <p:nvGrpSpPr>
          <p:cNvPr id="40" name="Gruppieren 39">
            <a:extLst>
              <a:ext uri="{FF2B5EF4-FFF2-40B4-BE49-F238E27FC236}">
                <a16:creationId xmlns:a16="http://schemas.microsoft.com/office/drawing/2014/main" id="{89BB061C-CB3E-02FB-C03B-347FA80AD7BE}"/>
              </a:ext>
            </a:extLst>
          </p:cNvPr>
          <p:cNvGrpSpPr/>
          <p:nvPr/>
        </p:nvGrpSpPr>
        <p:grpSpPr>
          <a:xfrm>
            <a:off x="647702" y="2376852"/>
            <a:ext cx="3635331" cy="3661525"/>
            <a:chOff x="647702" y="2547187"/>
            <a:chExt cx="3635331" cy="3661525"/>
          </a:xfrm>
        </p:grpSpPr>
        <p:grpSp>
          <p:nvGrpSpPr>
            <p:cNvPr id="38" name="Gruppieren 37">
              <a:extLst>
                <a:ext uri="{FF2B5EF4-FFF2-40B4-BE49-F238E27FC236}">
                  <a16:creationId xmlns:a16="http://schemas.microsoft.com/office/drawing/2014/main" id="{6B4E221E-A0C1-EF84-8819-E21714A9AED9}"/>
                </a:ext>
              </a:extLst>
            </p:cNvPr>
            <p:cNvGrpSpPr/>
            <p:nvPr/>
          </p:nvGrpSpPr>
          <p:grpSpPr>
            <a:xfrm>
              <a:off x="647702" y="2547187"/>
              <a:ext cx="3263395" cy="3661525"/>
              <a:chOff x="647702" y="2547187"/>
              <a:chExt cx="3263395" cy="3661525"/>
            </a:xfrm>
          </p:grpSpPr>
          <p:graphicFrame>
            <p:nvGraphicFramePr>
              <p:cNvPr id="11" name="Inhaltsplatzhalter 10">
                <a:extLst>
                  <a:ext uri="{FF2B5EF4-FFF2-40B4-BE49-F238E27FC236}">
                    <a16:creationId xmlns:a16="http://schemas.microsoft.com/office/drawing/2014/main" id="{A231FFF4-6F17-895F-265E-8E4485488E9D}"/>
                  </a:ext>
                </a:extLst>
              </p:cNvPr>
              <p:cNvGraphicFramePr>
                <a:graphicFrameLocks/>
              </p:cNvGraphicFramePr>
              <p:nvPr>
                <p:extLst>
                  <p:ext uri="{D42A27DB-BD31-4B8C-83A1-F6EECF244321}">
                    <p14:modId xmlns:p14="http://schemas.microsoft.com/office/powerpoint/2010/main" val="3337007323"/>
                  </p:ext>
                </p:extLst>
              </p:nvPr>
            </p:nvGraphicFramePr>
            <p:xfrm>
              <a:off x="647702" y="2547187"/>
              <a:ext cx="3263395" cy="3661525"/>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hteck 35">
                <a:extLst>
                  <a:ext uri="{FF2B5EF4-FFF2-40B4-BE49-F238E27FC236}">
                    <a16:creationId xmlns:a16="http://schemas.microsoft.com/office/drawing/2014/main" id="{586260E3-005C-E0C7-8A84-41696F36ED48}"/>
                  </a:ext>
                </a:extLst>
              </p:cNvPr>
              <p:cNvSpPr/>
              <p:nvPr/>
            </p:nvSpPr>
            <p:spPr>
              <a:xfrm>
                <a:off x="899652" y="2547187"/>
                <a:ext cx="2883309" cy="329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39" name="Gruppieren 38">
              <a:extLst>
                <a:ext uri="{FF2B5EF4-FFF2-40B4-BE49-F238E27FC236}">
                  <a16:creationId xmlns:a16="http://schemas.microsoft.com/office/drawing/2014/main" id="{791BB1DB-E940-6E9E-B6FC-F2B9C1D1E599}"/>
                </a:ext>
              </a:extLst>
            </p:cNvPr>
            <p:cNvGrpSpPr/>
            <p:nvPr/>
          </p:nvGrpSpPr>
          <p:grpSpPr>
            <a:xfrm>
              <a:off x="1121086" y="2636857"/>
              <a:ext cx="3161947" cy="268336"/>
              <a:chOff x="1121086" y="2636857"/>
              <a:chExt cx="3161947" cy="268336"/>
            </a:xfrm>
          </p:grpSpPr>
          <p:grpSp>
            <p:nvGrpSpPr>
              <p:cNvPr id="29" name="Gruppieren 28">
                <a:extLst>
                  <a:ext uri="{FF2B5EF4-FFF2-40B4-BE49-F238E27FC236}">
                    <a16:creationId xmlns:a16="http://schemas.microsoft.com/office/drawing/2014/main" id="{7EA26B08-9D94-B7C3-D257-A0BF29400250}"/>
                  </a:ext>
                </a:extLst>
              </p:cNvPr>
              <p:cNvGrpSpPr/>
              <p:nvPr/>
            </p:nvGrpSpPr>
            <p:grpSpPr>
              <a:xfrm>
                <a:off x="1121086" y="2636857"/>
                <a:ext cx="1149091" cy="268336"/>
                <a:chOff x="981995" y="1538913"/>
                <a:chExt cx="1149091" cy="268336"/>
              </a:xfrm>
            </p:grpSpPr>
            <p:sp>
              <p:nvSpPr>
                <p:cNvPr id="3" name="Rechteck 2">
                  <a:extLst>
                    <a:ext uri="{FF2B5EF4-FFF2-40B4-BE49-F238E27FC236}">
                      <a16:creationId xmlns:a16="http://schemas.microsoft.com/office/drawing/2014/main" id="{8B7E6792-C2E6-5089-15F9-35C37AEE9B88}"/>
                    </a:ext>
                  </a:extLst>
                </p:cNvPr>
                <p:cNvSpPr/>
                <p:nvPr/>
              </p:nvSpPr>
              <p:spPr>
                <a:xfrm>
                  <a:off x="1041174" y="1538913"/>
                  <a:ext cx="1089912" cy="26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Verschlechtert</a:t>
                  </a:r>
                  <a:endParaRPr lang="de-DE" sz="900" noProof="0">
                    <a:solidFill>
                      <a:srgbClr val="001965"/>
                    </a:solidFill>
                  </a:endParaRPr>
                </a:p>
              </p:txBody>
            </p:sp>
            <p:sp>
              <p:nvSpPr>
                <p:cNvPr id="28" name="Rechteck 27">
                  <a:extLst>
                    <a:ext uri="{FF2B5EF4-FFF2-40B4-BE49-F238E27FC236}">
                      <a16:creationId xmlns:a16="http://schemas.microsoft.com/office/drawing/2014/main" id="{33DD93F4-6B41-6F4C-2D89-790D42C79ACF}"/>
                    </a:ext>
                  </a:extLst>
                </p:cNvPr>
                <p:cNvSpPr/>
                <p:nvPr/>
              </p:nvSpPr>
              <p:spPr>
                <a:xfrm>
                  <a:off x="981995" y="1640485"/>
                  <a:ext cx="88863" cy="7605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30" name="Gruppieren 29">
                <a:extLst>
                  <a:ext uri="{FF2B5EF4-FFF2-40B4-BE49-F238E27FC236}">
                    <a16:creationId xmlns:a16="http://schemas.microsoft.com/office/drawing/2014/main" id="{3665B285-0C55-4721-BC3D-AC60F8A7E2B8}"/>
                  </a:ext>
                </a:extLst>
              </p:cNvPr>
              <p:cNvGrpSpPr/>
              <p:nvPr/>
            </p:nvGrpSpPr>
            <p:grpSpPr>
              <a:xfrm>
                <a:off x="2270177" y="2636857"/>
                <a:ext cx="1001663" cy="268336"/>
                <a:chOff x="981995" y="1538913"/>
                <a:chExt cx="1001663" cy="268336"/>
              </a:xfrm>
            </p:grpSpPr>
            <p:sp>
              <p:nvSpPr>
                <p:cNvPr id="31" name="Rechteck 30">
                  <a:extLst>
                    <a:ext uri="{FF2B5EF4-FFF2-40B4-BE49-F238E27FC236}">
                      <a16:creationId xmlns:a16="http://schemas.microsoft.com/office/drawing/2014/main" id="{D972A380-1086-F273-4096-F45C576AB950}"/>
                    </a:ext>
                  </a:extLst>
                </p:cNvPr>
                <p:cNvSpPr/>
                <p:nvPr/>
              </p:nvSpPr>
              <p:spPr>
                <a:xfrm>
                  <a:off x="1041174" y="1538913"/>
                  <a:ext cx="942484" cy="26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Unverändert</a:t>
                  </a:r>
                  <a:endParaRPr lang="de-DE" sz="900" noProof="0">
                    <a:solidFill>
                      <a:srgbClr val="001965"/>
                    </a:solidFill>
                  </a:endParaRPr>
                </a:p>
              </p:txBody>
            </p:sp>
            <p:sp>
              <p:nvSpPr>
                <p:cNvPr id="32" name="Rechteck 31">
                  <a:extLst>
                    <a:ext uri="{FF2B5EF4-FFF2-40B4-BE49-F238E27FC236}">
                      <a16:creationId xmlns:a16="http://schemas.microsoft.com/office/drawing/2014/main" id="{30BC6427-496D-7A26-C327-0BE8C45C4DF7}"/>
                    </a:ext>
                  </a:extLst>
                </p:cNvPr>
                <p:cNvSpPr/>
                <p:nvPr/>
              </p:nvSpPr>
              <p:spPr>
                <a:xfrm>
                  <a:off x="981995" y="1640485"/>
                  <a:ext cx="88863" cy="76058"/>
                </a:xfrm>
                <a:prstGeom prst="rect">
                  <a:avLst/>
                </a:prstGeom>
                <a:solidFill>
                  <a:srgbClr val="939AA7"/>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nvGrpSpPr>
              <p:cNvPr id="33" name="Gruppieren 32">
                <a:extLst>
                  <a:ext uri="{FF2B5EF4-FFF2-40B4-BE49-F238E27FC236}">
                    <a16:creationId xmlns:a16="http://schemas.microsoft.com/office/drawing/2014/main" id="{D7D887D4-76D8-F8F1-7A4B-B8DDD0B8EC47}"/>
                  </a:ext>
                </a:extLst>
              </p:cNvPr>
              <p:cNvGrpSpPr/>
              <p:nvPr/>
            </p:nvGrpSpPr>
            <p:grpSpPr>
              <a:xfrm>
                <a:off x="3281370" y="2636857"/>
                <a:ext cx="1001663" cy="268336"/>
                <a:chOff x="981995" y="1538913"/>
                <a:chExt cx="1001663" cy="268336"/>
              </a:xfrm>
            </p:grpSpPr>
            <p:sp>
              <p:nvSpPr>
                <p:cNvPr id="34" name="Rechteck 33">
                  <a:extLst>
                    <a:ext uri="{FF2B5EF4-FFF2-40B4-BE49-F238E27FC236}">
                      <a16:creationId xmlns:a16="http://schemas.microsoft.com/office/drawing/2014/main" id="{8A8B14C1-B768-2740-0430-D5285B77F88A}"/>
                    </a:ext>
                  </a:extLst>
                </p:cNvPr>
                <p:cNvSpPr/>
                <p:nvPr/>
              </p:nvSpPr>
              <p:spPr>
                <a:xfrm>
                  <a:off x="1041174" y="1538913"/>
                  <a:ext cx="942484" cy="26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Verbessert</a:t>
                  </a:r>
                  <a:endParaRPr lang="de-DE" sz="900" noProof="0">
                    <a:solidFill>
                      <a:srgbClr val="001965"/>
                    </a:solidFill>
                  </a:endParaRPr>
                </a:p>
              </p:txBody>
            </p:sp>
            <p:sp>
              <p:nvSpPr>
                <p:cNvPr id="35" name="Rechteck 34">
                  <a:extLst>
                    <a:ext uri="{FF2B5EF4-FFF2-40B4-BE49-F238E27FC236}">
                      <a16:creationId xmlns:a16="http://schemas.microsoft.com/office/drawing/2014/main" id="{A4265E27-9359-D95A-C72A-35098A63567D}"/>
                    </a:ext>
                  </a:extLst>
                </p:cNvPr>
                <p:cNvSpPr/>
                <p:nvPr/>
              </p:nvSpPr>
              <p:spPr>
                <a:xfrm>
                  <a:off x="981995" y="1640485"/>
                  <a:ext cx="88863" cy="76058"/>
                </a:xfrm>
                <a:prstGeom prst="rect">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grpSp>
      </p:grpSp>
      <p:sp>
        <p:nvSpPr>
          <p:cNvPr id="5" name="Textplatzhalter 4">
            <a:extLst>
              <a:ext uri="{FF2B5EF4-FFF2-40B4-BE49-F238E27FC236}">
                <a16:creationId xmlns:a16="http://schemas.microsoft.com/office/drawing/2014/main" id="{8B252D29-DBFD-CA02-904E-4A76D2D4E3AB}"/>
              </a:ext>
            </a:extLst>
          </p:cNvPr>
          <p:cNvSpPr>
            <a:spLocks noGrp="1"/>
          </p:cNvSpPr>
          <p:nvPr>
            <p:ph type="body" sz="quarter" idx="17"/>
          </p:nvPr>
        </p:nvSpPr>
        <p:spPr/>
        <p:txBody>
          <a:bodyPr/>
          <a:lstStyle/>
          <a:p>
            <a:r>
              <a:rPr lang="de-DE"/>
              <a:t>Trauner M. et al. </a:t>
            </a:r>
            <a:r>
              <a:rPr lang="en-US"/>
              <a:t>J Hepatol. 2025;82</a:t>
            </a:r>
            <a:r>
              <a:rPr lang="de-DE"/>
              <a:t>(Suppl.1):LBO-001.</a:t>
            </a:r>
          </a:p>
        </p:txBody>
      </p:sp>
      <p:sp>
        <p:nvSpPr>
          <p:cNvPr id="8" name="Textfeld 7">
            <a:extLst>
              <a:ext uri="{FF2B5EF4-FFF2-40B4-BE49-F238E27FC236}">
                <a16:creationId xmlns:a16="http://schemas.microsoft.com/office/drawing/2014/main" id="{A1291FFD-9F68-B8BD-CB33-3A6F004C9CC1}"/>
              </a:ext>
            </a:extLst>
          </p:cNvPr>
          <p:cNvSpPr txBox="1"/>
          <p:nvPr/>
        </p:nvSpPr>
        <p:spPr>
          <a:xfrm>
            <a:off x="9529763" y="2913752"/>
            <a:ext cx="1918987" cy="2109907"/>
          </a:xfrm>
          <a:prstGeom prst="roundRect">
            <a:avLst>
              <a:gd name="adj" fmla="val 8466"/>
            </a:avLst>
          </a:prstGeom>
          <a:solidFill>
            <a:srgbClr val="D8EAF8"/>
          </a:solidFill>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de-DE" sz="1400" i="0" u="none" strike="noStrike" kern="1200" cap="none" spc="0" normalizeH="0" baseline="0">
                <a:ln>
                  <a:noFill/>
                </a:ln>
                <a:solidFill>
                  <a:srgbClr val="001965"/>
                </a:solidFill>
                <a:effectLst/>
                <a:uLnTx/>
                <a:uFillTx/>
                <a:latin typeface="Apis For Office"/>
                <a:ea typeface="+mn-ea"/>
                <a:cs typeface="+mn-cs"/>
              </a:rPr>
              <a:t>Stärkere Verbesserung </a:t>
            </a:r>
            <a:r>
              <a:rPr kumimoji="0" lang="de-DE" sz="1400" b="1" i="0" u="none" strike="noStrike" kern="1200" cap="none" spc="0" normalizeH="0" baseline="0">
                <a:ln>
                  <a:noFill/>
                </a:ln>
                <a:solidFill>
                  <a:srgbClr val="001965"/>
                </a:solidFill>
                <a:effectLst/>
                <a:uLnTx/>
                <a:uFillTx/>
                <a:latin typeface="Apis For Office"/>
                <a:ea typeface="+mn-ea"/>
                <a:cs typeface="+mn-cs"/>
              </a:rPr>
              <a:t>und</a:t>
            </a:r>
            <a:r>
              <a:rPr kumimoji="0" lang="de-DE" sz="1400" i="0" u="none" strike="noStrike" kern="1200" cap="none" spc="0" normalizeH="0" baseline="0">
                <a:ln>
                  <a:noFill/>
                </a:ln>
                <a:solidFill>
                  <a:srgbClr val="001965"/>
                </a:solidFill>
                <a:effectLst/>
                <a:uLnTx/>
                <a:uFillTx/>
                <a:latin typeface="Apis For Office"/>
                <a:ea typeface="+mn-ea"/>
                <a:cs typeface="+mn-cs"/>
              </a:rPr>
              <a:t> geringere Verschlechterung der histologischen Krankheitsstadien mit NCA im Vergleich zu Placebo</a:t>
            </a:r>
          </a:p>
        </p:txBody>
      </p:sp>
      <p:sp>
        <p:nvSpPr>
          <p:cNvPr id="10" name="Textfeld 9">
            <a:extLst>
              <a:ext uri="{FF2B5EF4-FFF2-40B4-BE49-F238E27FC236}">
                <a16:creationId xmlns:a16="http://schemas.microsoft.com/office/drawing/2014/main" id="{CA70A46D-2E99-70B8-E8CE-7F18EE90BE65}"/>
              </a:ext>
            </a:extLst>
          </p:cNvPr>
          <p:cNvSpPr txBox="1"/>
          <p:nvPr/>
        </p:nvSpPr>
        <p:spPr>
          <a:xfrm>
            <a:off x="647699" y="1789062"/>
            <a:ext cx="8653463"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r>
              <a:rPr lang="de-DE" sz="1400">
                <a:solidFill>
                  <a:schemeClr val="tx2"/>
                </a:solidFill>
              </a:rPr>
              <a:t>Veränderungen im Ludwig-Stadium (Prozentsatz der Patienten)</a:t>
            </a:r>
          </a:p>
        </p:txBody>
      </p:sp>
      <p:graphicFrame>
        <p:nvGraphicFramePr>
          <p:cNvPr id="12" name="Inhaltsplatzhalter 10">
            <a:extLst>
              <a:ext uri="{FF2B5EF4-FFF2-40B4-BE49-F238E27FC236}">
                <a16:creationId xmlns:a16="http://schemas.microsoft.com/office/drawing/2014/main" id="{86B88135-3BDF-CED7-E2BE-1958C9499050}"/>
              </a:ext>
            </a:extLst>
          </p:cNvPr>
          <p:cNvGraphicFramePr>
            <a:graphicFrameLocks/>
          </p:cNvGraphicFramePr>
          <p:nvPr>
            <p:extLst>
              <p:ext uri="{D42A27DB-BD31-4B8C-83A1-F6EECF244321}">
                <p14:modId xmlns:p14="http://schemas.microsoft.com/office/powerpoint/2010/main" val="4261741526"/>
              </p:ext>
            </p:extLst>
          </p:nvPr>
        </p:nvGraphicFramePr>
        <p:xfrm>
          <a:off x="4319494" y="2361638"/>
          <a:ext cx="5067490" cy="3661525"/>
        </p:xfrm>
        <a:graphic>
          <a:graphicData uri="http://schemas.openxmlformats.org/drawingml/2006/chart">
            <c:chart xmlns:c="http://schemas.openxmlformats.org/drawingml/2006/chart" xmlns:r="http://schemas.openxmlformats.org/officeDocument/2006/relationships" r:id="rId4"/>
          </a:graphicData>
        </a:graphic>
      </p:graphicFrame>
      <p:sp>
        <p:nvSpPr>
          <p:cNvPr id="41" name="Rechteck 40">
            <a:extLst>
              <a:ext uri="{FF2B5EF4-FFF2-40B4-BE49-F238E27FC236}">
                <a16:creationId xmlns:a16="http://schemas.microsoft.com/office/drawing/2014/main" id="{FB2B7B2B-21AB-495D-4EA0-A7AD745C90D9}"/>
              </a:ext>
            </a:extLst>
          </p:cNvPr>
          <p:cNvSpPr/>
          <p:nvPr/>
        </p:nvSpPr>
        <p:spPr>
          <a:xfrm>
            <a:off x="5331339" y="2444909"/>
            <a:ext cx="1021203" cy="26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Verschlechtert</a:t>
            </a:r>
            <a:endParaRPr lang="de-DE" sz="900" noProof="0">
              <a:solidFill>
                <a:srgbClr val="001965"/>
              </a:solidFill>
            </a:endParaRPr>
          </a:p>
        </p:txBody>
      </p:sp>
      <p:sp>
        <p:nvSpPr>
          <p:cNvPr id="42" name="Rechteck 41">
            <a:extLst>
              <a:ext uri="{FF2B5EF4-FFF2-40B4-BE49-F238E27FC236}">
                <a16:creationId xmlns:a16="http://schemas.microsoft.com/office/drawing/2014/main" id="{83993E5F-7BD6-7D12-94DE-F32E8509AE8E}"/>
              </a:ext>
            </a:extLst>
          </p:cNvPr>
          <p:cNvSpPr/>
          <p:nvPr/>
        </p:nvSpPr>
        <p:spPr>
          <a:xfrm>
            <a:off x="5272161" y="2546481"/>
            <a:ext cx="88863" cy="7605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43" name="Rechteck 42">
            <a:extLst>
              <a:ext uri="{FF2B5EF4-FFF2-40B4-BE49-F238E27FC236}">
                <a16:creationId xmlns:a16="http://schemas.microsoft.com/office/drawing/2014/main" id="{2F65A281-DF7F-D4A5-0E31-464812AA2166}"/>
              </a:ext>
            </a:extLst>
          </p:cNvPr>
          <p:cNvSpPr/>
          <p:nvPr/>
        </p:nvSpPr>
        <p:spPr>
          <a:xfrm>
            <a:off x="6480431" y="2444909"/>
            <a:ext cx="942484" cy="26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Unverändert</a:t>
            </a:r>
            <a:endParaRPr lang="de-DE" sz="900" noProof="0">
              <a:solidFill>
                <a:srgbClr val="001965"/>
              </a:solidFill>
            </a:endParaRPr>
          </a:p>
        </p:txBody>
      </p:sp>
      <p:sp>
        <p:nvSpPr>
          <p:cNvPr id="44" name="Rechteck 43">
            <a:extLst>
              <a:ext uri="{FF2B5EF4-FFF2-40B4-BE49-F238E27FC236}">
                <a16:creationId xmlns:a16="http://schemas.microsoft.com/office/drawing/2014/main" id="{EBFA8EBF-04B2-7F1B-910A-5AD014DF3072}"/>
              </a:ext>
            </a:extLst>
          </p:cNvPr>
          <p:cNvSpPr/>
          <p:nvPr/>
        </p:nvSpPr>
        <p:spPr>
          <a:xfrm>
            <a:off x="6421252" y="2546481"/>
            <a:ext cx="88863" cy="76058"/>
          </a:xfrm>
          <a:prstGeom prst="rect">
            <a:avLst/>
          </a:prstGeom>
          <a:solidFill>
            <a:srgbClr val="939AA7"/>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45" name="Rechteck 44">
            <a:extLst>
              <a:ext uri="{FF2B5EF4-FFF2-40B4-BE49-F238E27FC236}">
                <a16:creationId xmlns:a16="http://schemas.microsoft.com/office/drawing/2014/main" id="{5DB12CE7-9C22-3723-F09B-A715387A8B10}"/>
              </a:ext>
            </a:extLst>
          </p:cNvPr>
          <p:cNvSpPr/>
          <p:nvPr/>
        </p:nvSpPr>
        <p:spPr>
          <a:xfrm>
            <a:off x="7491624" y="2444909"/>
            <a:ext cx="942484" cy="26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Verbessert</a:t>
            </a:r>
            <a:endParaRPr lang="de-DE" sz="900" noProof="0">
              <a:solidFill>
                <a:srgbClr val="001965"/>
              </a:solidFill>
            </a:endParaRPr>
          </a:p>
        </p:txBody>
      </p:sp>
      <p:sp>
        <p:nvSpPr>
          <p:cNvPr id="46" name="Rechteck 45">
            <a:extLst>
              <a:ext uri="{FF2B5EF4-FFF2-40B4-BE49-F238E27FC236}">
                <a16:creationId xmlns:a16="http://schemas.microsoft.com/office/drawing/2014/main" id="{E11B748D-EAD1-6906-F9CC-14D40D47A7F5}"/>
              </a:ext>
            </a:extLst>
          </p:cNvPr>
          <p:cNvSpPr/>
          <p:nvPr/>
        </p:nvSpPr>
        <p:spPr>
          <a:xfrm>
            <a:off x="7432445" y="2546481"/>
            <a:ext cx="88863" cy="76058"/>
          </a:xfrm>
          <a:prstGeom prst="rect">
            <a:avLst/>
          </a:prstGeom>
          <a:solidFill>
            <a:srgbClr val="3B97DE"/>
          </a:solidFill>
          <a:ln>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Tree>
    <p:custDataLst>
      <p:tags r:id="rId1"/>
    </p:custDataLst>
    <p:extLst>
      <p:ext uri="{BB962C8B-B14F-4D97-AF65-F5344CB8AC3E}">
        <p14:creationId xmlns:p14="http://schemas.microsoft.com/office/powerpoint/2010/main" val="25848095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uppieren 270">
            <a:extLst>
              <a:ext uri="{FF2B5EF4-FFF2-40B4-BE49-F238E27FC236}">
                <a16:creationId xmlns:a16="http://schemas.microsoft.com/office/drawing/2014/main" id="{22A54329-F2F7-E0B9-4734-B67837577AE6}"/>
              </a:ext>
            </a:extLst>
          </p:cNvPr>
          <p:cNvGrpSpPr/>
          <p:nvPr/>
        </p:nvGrpSpPr>
        <p:grpSpPr>
          <a:xfrm>
            <a:off x="4751132" y="1528434"/>
            <a:ext cx="2677673" cy="3485144"/>
            <a:chOff x="4751132" y="2233095"/>
            <a:chExt cx="2677673" cy="3485144"/>
          </a:xfrm>
        </p:grpSpPr>
        <p:grpSp>
          <p:nvGrpSpPr>
            <p:cNvPr id="250" name="Gruppieren 249">
              <a:extLst>
                <a:ext uri="{FF2B5EF4-FFF2-40B4-BE49-F238E27FC236}">
                  <a16:creationId xmlns:a16="http://schemas.microsoft.com/office/drawing/2014/main" id="{77105609-8CCC-481D-2E2E-6957B94E6E07}"/>
                </a:ext>
              </a:extLst>
            </p:cNvPr>
            <p:cNvGrpSpPr/>
            <p:nvPr/>
          </p:nvGrpSpPr>
          <p:grpSpPr>
            <a:xfrm>
              <a:off x="4751132" y="2233095"/>
              <a:ext cx="2677673" cy="3030218"/>
              <a:chOff x="6288034" y="1873354"/>
              <a:chExt cx="2677673" cy="3030218"/>
            </a:xfrm>
          </p:grpSpPr>
          <p:cxnSp>
            <p:nvCxnSpPr>
              <p:cNvPr id="88" name="Gerader Verbinder 87">
                <a:extLst>
                  <a:ext uri="{FF2B5EF4-FFF2-40B4-BE49-F238E27FC236}">
                    <a16:creationId xmlns:a16="http://schemas.microsoft.com/office/drawing/2014/main" id="{484EFAB6-CA28-B105-063C-5EDE3BF9905E}"/>
                  </a:ext>
                </a:extLst>
              </p:cNvPr>
              <p:cNvCxnSpPr/>
              <p:nvPr/>
            </p:nvCxnSpPr>
            <p:spPr>
              <a:xfrm>
                <a:off x="6613613" y="1873354"/>
                <a:ext cx="0" cy="24086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1E7AC554-C354-EFAF-492B-6EC5F34A51C6}"/>
                  </a:ext>
                </a:extLst>
              </p:cNvPr>
              <p:cNvCxnSpPr>
                <a:cxnSpLocks/>
              </p:cNvCxnSpPr>
              <p:nvPr/>
            </p:nvCxnSpPr>
            <p:spPr>
              <a:xfrm rot="5400000">
                <a:off x="7761376" y="3077686"/>
                <a:ext cx="0" cy="24086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AEAA7458-215D-65AA-ADAF-130FC0476E56}"/>
                  </a:ext>
                </a:extLst>
              </p:cNvPr>
              <p:cNvCxnSpPr>
                <a:cxnSpLocks/>
              </p:cNvCxnSpPr>
              <p:nvPr/>
            </p:nvCxnSpPr>
            <p:spPr>
              <a:xfrm flipH="1">
                <a:off x="6535235" y="1913574"/>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C76A4CF7-03E8-FFB0-01DC-A6503289049A}"/>
                  </a:ext>
                </a:extLst>
              </p:cNvPr>
              <p:cNvCxnSpPr>
                <a:cxnSpLocks/>
              </p:cNvCxnSpPr>
              <p:nvPr/>
            </p:nvCxnSpPr>
            <p:spPr>
              <a:xfrm flipH="1">
                <a:off x="6535235" y="3099434"/>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A32EC06B-BE9E-B941-E2BF-F099C451DD7D}"/>
                  </a:ext>
                </a:extLst>
              </p:cNvPr>
              <p:cNvCxnSpPr>
                <a:cxnSpLocks/>
              </p:cNvCxnSpPr>
              <p:nvPr/>
            </p:nvCxnSpPr>
            <p:spPr>
              <a:xfrm flipH="1">
                <a:off x="6558074" y="2513649"/>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72783E1F-7D2F-01DD-2B7E-EFD453B33786}"/>
                  </a:ext>
                </a:extLst>
              </p:cNvPr>
              <p:cNvCxnSpPr>
                <a:cxnSpLocks/>
              </p:cNvCxnSpPr>
              <p:nvPr/>
            </p:nvCxnSpPr>
            <p:spPr>
              <a:xfrm flipH="1">
                <a:off x="6558074" y="2215989"/>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3F73EFAF-CE4F-ED9B-3CFB-A352B28315AD}"/>
                  </a:ext>
                </a:extLst>
              </p:cNvPr>
              <p:cNvCxnSpPr>
                <a:cxnSpLocks/>
              </p:cNvCxnSpPr>
              <p:nvPr/>
            </p:nvCxnSpPr>
            <p:spPr>
              <a:xfrm flipH="1">
                <a:off x="6558074" y="280654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3C71E6E4-98C7-073F-8E85-639A0FCDB5EB}"/>
                  </a:ext>
                </a:extLst>
              </p:cNvPr>
              <p:cNvCxnSpPr>
                <a:cxnSpLocks/>
              </p:cNvCxnSpPr>
              <p:nvPr/>
            </p:nvCxnSpPr>
            <p:spPr>
              <a:xfrm flipH="1">
                <a:off x="6558074" y="3394709"/>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FD03C954-FB12-FF67-5A08-5485FE6229E1}"/>
                  </a:ext>
                </a:extLst>
              </p:cNvPr>
              <p:cNvCxnSpPr>
                <a:cxnSpLocks/>
              </p:cNvCxnSpPr>
              <p:nvPr/>
            </p:nvCxnSpPr>
            <p:spPr>
              <a:xfrm flipH="1">
                <a:off x="6558074" y="3692367"/>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7BDE1F45-2D19-A313-7CF7-394FF57E2874}"/>
                  </a:ext>
                </a:extLst>
              </p:cNvPr>
              <p:cNvCxnSpPr>
                <a:cxnSpLocks/>
              </p:cNvCxnSpPr>
              <p:nvPr/>
            </p:nvCxnSpPr>
            <p:spPr>
              <a:xfrm flipH="1">
                <a:off x="6558074" y="3987646"/>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32FD3C80-DE8E-15CF-A8CC-05B05D1E475C}"/>
                  </a:ext>
                </a:extLst>
              </p:cNvPr>
              <p:cNvCxnSpPr>
                <a:cxnSpLocks/>
              </p:cNvCxnSpPr>
              <p:nvPr/>
            </p:nvCxnSpPr>
            <p:spPr>
              <a:xfrm rot="5400000" flipH="1">
                <a:off x="6960505" y="4309017"/>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EC41E2E1-D0DE-FAD0-1E86-45566C59198C}"/>
                  </a:ext>
                </a:extLst>
              </p:cNvPr>
              <p:cNvCxnSpPr>
                <a:cxnSpLocks/>
              </p:cNvCxnSpPr>
              <p:nvPr/>
            </p:nvCxnSpPr>
            <p:spPr>
              <a:xfrm rot="5400000" flipH="1">
                <a:off x="7412943" y="4309017"/>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4728F80D-B9C0-CD2A-A181-173492C8FFF4}"/>
                  </a:ext>
                </a:extLst>
              </p:cNvPr>
              <p:cNvCxnSpPr>
                <a:cxnSpLocks/>
              </p:cNvCxnSpPr>
              <p:nvPr/>
            </p:nvCxnSpPr>
            <p:spPr>
              <a:xfrm rot="5400000" flipH="1">
                <a:off x="8084455" y="4309017"/>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6AD4CF1E-0911-0B9D-4AB2-265FEC2A19AE}"/>
                  </a:ext>
                </a:extLst>
              </p:cNvPr>
              <p:cNvCxnSpPr>
                <a:cxnSpLocks/>
              </p:cNvCxnSpPr>
              <p:nvPr/>
            </p:nvCxnSpPr>
            <p:spPr>
              <a:xfrm rot="5400000" flipH="1">
                <a:off x="8539274" y="4309017"/>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8" name="Rechteck 107">
                <a:extLst>
                  <a:ext uri="{FF2B5EF4-FFF2-40B4-BE49-F238E27FC236}">
                    <a16:creationId xmlns:a16="http://schemas.microsoft.com/office/drawing/2014/main" id="{1B84B42C-9727-8437-65BD-38F978C61110}"/>
                  </a:ext>
                </a:extLst>
              </p:cNvPr>
              <p:cNvSpPr/>
              <p:nvPr/>
            </p:nvSpPr>
            <p:spPr>
              <a:xfrm>
                <a:off x="6805764" y="3536156"/>
                <a:ext cx="363482" cy="451489"/>
              </a:xfrm>
              <a:prstGeom prst="rect">
                <a:avLst/>
              </a:prstGeom>
              <a:solidFill>
                <a:srgbClr val="3B97DE"/>
              </a:solidFill>
              <a:ln w="9525" cap="flat">
                <a:solidFill>
                  <a:srgbClr val="001965"/>
                </a:solidFill>
                <a:prstDash val="solid"/>
                <a:miter/>
              </a:ln>
            </p:spPr>
            <p:txBody>
              <a:bodyPr rtlCol="0" anchor="ctr"/>
              <a:lstStyle/>
              <a:p>
                <a:pPr algn="l"/>
                <a:endParaRPr lang="de-DE"/>
              </a:p>
            </p:txBody>
          </p:sp>
          <p:sp>
            <p:nvSpPr>
              <p:cNvPr id="109" name="Rechteck 108">
                <a:extLst>
                  <a:ext uri="{FF2B5EF4-FFF2-40B4-BE49-F238E27FC236}">
                    <a16:creationId xmlns:a16="http://schemas.microsoft.com/office/drawing/2014/main" id="{933CC620-C1EF-0989-3CD5-70837FF9A6B2}"/>
                  </a:ext>
                </a:extLst>
              </p:cNvPr>
              <p:cNvSpPr/>
              <p:nvPr/>
            </p:nvSpPr>
            <p:spPr>
              <a:xfrm>
                <a:off x="6805764" y="3987646"/>
                <a:ext cx="363482" cy="240931"/>
              </a:xfrm>
              <a:prstGeom prst="rect">
                <a:avLst/>
              </a:prstGeom>
              <a:solidFill>
                <a:srgbClr val="3B97DE"/>
              </a:solidFill>
              <a:ln w="9525" cap="flat">
                <a:solidFill>
                  <a:srgbClr val="001965"/>
                </a:solidFill>
                <a:prstDash val="solid"/>
                <a:miter/>
              </a:ln>
            </p:spPr>
            <p:txBody>
              <a:bodyPr rtlCol="0" anchor="ctr"/>
              <a:lstStyle/>
              <a:p>
                <a:pPr algn="l"/>
                <a:endParaRPr lang="de-DE"/>
              </a:p>
            </p:txBody>
          </p:sp>
          <p:sp>
            <p:nvSpPr>
              <p:cNvPr id="110" name="Rechteck 109">
                <a:extLst>
                  <a:ext uri="{FF2B5EF4-FFF2-40B4-BE49-F238E27FC236}">
                    <a16:creationId xmlns:a16="http://schemas.microsoft.com/office/drawing/2014/main" id="{99826A85-2934-DBA9-336C-C8C9E854792E}"/>
                  </a:ext>
                </a:extLst>
              </p:cNvPr>
              <p:cNvSpPr/>
              <p:nvPr/>
            </p:nvSpPr>
            <p:spPr>
              <a:xfrm>
                <a:off x="7258202" y="3442477"/>
                <a:ext cx="363482" cy="576983"/>
              </a:xfrm>
              <a:prstGeom prst="rect">
                <a:avLst/>
              </a:prstGeom>
              <a:solidFill>
                <a:srgbClr val="005AD2"/>
              </a:solidFill>
              <a:ln w="9525" cap="flat">
                <a:solidFill>
                  <a:srgbClr val="001965"/>
                </a:solidFill>
                <a:prstDash val="solid"/>
                <a:miter/>
              </a:ln>
            </p:spPr>
            <p:txBody>
              <a:bodyPr rtlCol="0" anchor="ctr"/>
              <a:lstStyle/>
              <a:p>
                <a:pPr algn="l"/>
                <a:endParaRPr lang="de-DE"/>
              </a:p>
            </p:txBody>
          </p:sp>
          <p:sp>
            <p:nvSpPr>
              <p:cNvPr id="111" name="Rechteck 110">
                <a:extLst>
                  <a:ext uri="{FF2B5EF4-FFF2-40B4-BE49-F238E27FC236}">
                    <a16:creationId xmlns:a16="http://schemas.microsoft.com/office/drawing/2014/main" id="{9B982D20-ACA5-8578-301A-4A882AFCE3F8}"/>
                  </a:ext>
                </a:extLst>
              </p:cNvPr>
              <p:cNvSpPr/>
              <p:nvPr/>
            </p:nvSpPr>
            <p:spPr>
              <a:xfrm>
                <a:off x="7258202" y="4019462"/>
                <a:ext cx="363482" cy="209113"/>
              </a:xfrm>
              <a:prstGeom prst="rect">
                <a:avLst/>
              </a:prstGeom>
              <a:solidFill>
                <a:srgbClr val="005AD2"/>
              </a:solidFill>
              <a:ln w="9525" cap="flat">
                <a:solidFill>
                  <a:srgbClr val="001965"/>
                </a:solidFill>
                <a:prstDash val="solid"/>
                <a:miter/>
              </a:ln>
            </p:spPr>
            <p:txBody>
              <a:bodyPr rtlCol="0" anchor="ctr"/>
              <a:lstStyle/>
              <a:p>
                <a:pPr algn="l"/>
                <a:endParaRPr lang="de-DE"/>
              </a:p>
            </p:txBody>
          </p:sp>
          <p:sp>
            <p:nvSpPr>
              <p:cNvPr id="112" name="Rechteck 111">
                <a:extLst>
                  <a:ext uri="{FF2B5EF4-FFF2-40B4-BE49-F238E27FC236}">
                    <a16:creationId xmlns:a16="http://schemas.microsoft.com/office/drawing/2014/main" id="{953E794C-5030-5BCC-B537-DA74E519292B}"/>
                  </a:ext>
                </a:extLst>
              </p:cNvPr>
              <p:cNvSpPr/>
              <p:nvPr/>
            </p:nvSpPr>
            <p:spPr>
              <a:xfrm>
                <a:off x="7932095" y="3712367"/>
                <a:ext cx="363482" cy="399108"/>
              </a:xfrm>
              <a:prstGeom prst="rect">
                <a:avLst/>
              </a:prstGeom>
              <a:solidFill>
                <a:srgbClr val="D4D7DC"/>
              </a:solidFill>
              <a:ln w="9525" cap="flat">
                <a:solidFill>
                  <a:srgbClr val="001965"/>
                </a:solidFill>
                <a:prstDash val="solid"/>
                <a:miter/>
              </a:ln>
            </p:spPr>
            <p:txBody>
              <a:bodyPr rtlCol="0" anchor="ctr"/>
              <a:lstStyle/>
              <a:p>
                <a:pPr algn="l"/>
                <a:endParaRPr lang="de-DE"/>
              </a:p>
            </p:txBody>
          </p:sp>
          <p:sp>
            <p:nvSpPr>
              <p:cNvPr id="113" name="Rechteck 112">
                <a:extLst>
                  <a:ext uri="{FF2B5EF4-FFF2-40B4-BE49-F238E27FC236}">
                    <a16:creationId xmlns:a16="http://schemas.microsoft.com/office/drawing/2014/main" id="{F441E920-E209-31EB-72F6-00102856E6B4}"/>
                  </a:ext>
                </a:extLst>
              </p:cNvPr>
              <p:cNvSpPr/>
              <p:nvPr/>
            </p:nvSpPr>
            <p:spPr>
              <a:xfrm>
                <a:off x="7932095" y="4111479"/>
                <a:ext cx="363482" cy="123298"/>
              </a:xfrm>
              <a:prstGeom prst="rect">
                <a:avLst/>
              </a:prstGeom>
              <a:solidFill>
                <a:srgbClr val="D4D7DC"/>
              </a:solidFill>
              <a:ln w="9525" cap="flat">
                <a:solidFill>
                  <a:srgbClr val="001965"/>
                </a:solidFill>
                <a:prstDash val="solid"/>
                <a:miter/>
              </a:ln>
            </p:spPr>
            <p:txBody>
              <a:bodyPr rtlCol="0" anchor="ctr"/>
              <a:lstStyle/>
              <a:p>
                <a:pPr algn="l"/>
                <a:endParaRPr lang="de-DE"/>
              </a:p>
            </p:txBody>
          </p:sp>
          <p:sp>
            <p:nvSpPr>
              <p:cNvPr id="114" name="Rechteck 113">
                <a:extLst>
                  <a:ext uri="{FF2B5EF4-FFF2-40B4-BE49-F238E27FC236}">
                    <a16:creationId xmlns:a16="http://schemas.microsoft.com/office/drawing/2014/main" id="{4AAF2111-2BAF-5D7A-B44D-79C202C8FCAD}"/>
                  </a:ext>
                </a:extLst>
              </p:cNvPr>
              <p:cNvSpPr/>
              <p:nvPr/>
            </p:nvSpPr>
            <p:spPr>
              <a:xfrm>
                <a:off x="8384533" y="3561542"/>
                <a:ext cx="363482" cy="564213"/>
              </a:xfrm>
              <a:prstGeom prst="rect">
                <a:avLst/>
              </a:prstGeom>
              <a:solidFill>
                <a:srgbClr val="939AA7"/>
              </a:solidFill>
              <a:ln w="9525" cap="flat">
                <a:solidFill>
                  <a:srgbClr val="001965"/>
                </a:solidFill>
                <a:prstDash val="solid"/>
                <a:miter/>
              </a:ln>
            </p:spPr>
            <p:txBody>
              <a:bodyPr rtlCol="0" anchor="ctr"/>
              <a:lstStyle/>
              <a:p>
                <a:pPr algn="l"/>
                <a:endParaRPr lang="de-DE"/>
              </a:p>
            </p:txBody>
          </p:sp>
          <p:sp>
            <p:nvSpPr>
              <p:cNvPr id="115" name="Rechteck 114">
                <a:extLst>
                  <a:ext uri="{FF2B5EF4-FFF2-40B4-BE49-F238E27FC236}">
                    <a16:creationId xmlns:a16="http://schemas.microsoft.com/office/drawing/2014/main" id="{A633F817-E864-8614-C6A0-3F0D074DF01C}"/>
                  </a:ext>
                </a:extLst>
              </p:cNvPr>
              <p:cNvSpPr/>
              <p:nvPr/>
            </p:nvSpPr>
            <p:spPr>
              <a:xfrm>
                <a:off x="8384533" y="4125760"/>
                <a:ext cx="363482" cy="123298"/>
              </a:xfrm>
              <a:prstGeom prst="rect">
                <a:avLst/>
              </a:prstGeom>
              <a:solidFill>
                <a:srgbClr val="939AA7"/>
              </a:solidFill>
              <a:ln w="9525" cap="flat">
                <a:solidFill>
                  <a:srgbClr val="001965"/>
                </a:solidFill>
                <a:prstDash val="solid"/>
                <a:miter/>
              </a:ln>
            </p:spPr>
            <p:txBody>
              <a:bodyPr rtlCol="0" anchor="ctr"/>
              <a:lstStyle/>
              <a:p>
                <a:pPr algn="l"/>
                <a:endParaRPr lang="de-DE"/>
              </a:p>
            </p:txBody>
          </p:sp>
          <p:cxnSp>
            <p:nvCxnSpPr>
              <p:cNvPr id="116" name="Gerader Verbinder 115">
                <a:extLst>
                  <a:ext uri="{FF2B5EF4-FFF2-40B4-BE49-F238E27FC236}">
                    <a16:creationId xmlns:a16="http://schemas.microsoft.com/office/drawing/2014/main" id="{17CE2794-98D4-6A34-87C2-CE3A734AF7B1}"/>
                  </a:ext>
                </a:extLst>
              </p:cNvPr>
              <p:cNvCxnSpPr>
                <a:cxnSpLocks/>
                <a:endCxn id="108" idx="0"/>
              </p:cNvCxnSpPr>
              <p:nvPr/>
            </p:nvCxnSpPr>
            <p:spPr>
              <a:xfrm>
                <a:off x="6987505" y="1913574"/>
                <a:ext cx="0" cy="162258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17" name="Gerader Verbinder 116">
                <a:extLst>
                  <a:ext uri="{FF2B5EF4-FFF2-40B4-BE49-F238E27FC236}">
                    <a16:creationId xmlns:a16="http://schemas.microsoft.com/office/drawing/2014/main" id="{3BB8D34A-1138-B8BF-2660-48DE72EE7EC4}"/>
                  </a:ext>
                </a:extLst>
              </p:cNvPr>
              <p:cNvCxnSpPr/>
              <p:nvPr/>
            </p:nvCxnSpPr>
            <p:spPr>
              <a:xfrm>
                <a:off x="6894484" y="1913574"/>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B960E7AD-E7D9-D288-6A0C-D5B25BB106AF}"/>
                  </a:ext>
                </a:extLst>
              </p:cNvPr>
              <p:cNvCxnSpPr>
                <a:cxnSpLocks/>
                <a:endCxn id="109" idx="2"/>
              </p:cNvCxnSpPr>
              <p:nvPr/>
            </p:nvCxnSpPr>
            <p:spPr>
              <a:xfrm flipV="1">
                <a:off x="6987505" y="4228577"/>
                <a:ext cx="0" cy="53440"/>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20" name="Gerader Verbinder 119">
                <a:extLst>
                  <a:ext uri="{FF2B5EF4-FFF2-40B4-BE49-F238E27FC236}">
                    <a16:creationId xmlns:a16="http://schemas.microsoft.com/office/drawing/2014/main" id="{84759921-CAF2-4656-F65E-946C0B4D3C72}"/>
                  </a:ext>
                </a:extLst>
              </p:cNvPr>
              <p:cNvCxnSpPr>
                <a:cxnSpLocks/>
                <a:endCxn id="110" idx="0"/>
              </p:cNvCxnSpPr>
              <p:nvPr/>
            </p:nvCxnSpPr>
            <p:spPr>
              <a:xfrm>
                <a:off x="7439943" y="1913574"/>
                <a:ext cx="0" cy="1528903"/>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21" name="Gerader Verbinder 120">
                <a:extLst>
                  <a:ext uri="{FF2B5EF4-FFF2-40B4-BE49-F238E27FC236}">
                    <a16:creationId xmlns:a16="http://schemas.microsoft.com/office/drawing/2014/main" id="{2AA72F31-EE6A-8C37-1A0C-7FFCF419ED58}"/>
                  </a:ext>
                </a:extLst>
              </p:cNvPr>
              <p:cNvCxnSpPr/>
              <p:nvPr/>
            </p:nvCxnSpPr>
            <p:spPr>
              <a:xfrm>
                <a:off x="7346922" y="1920100"/>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CDD5F87E-F926-7FF9-50D7-B21DE6AAD495}"/>
                  </a:ext>
                </a:extLst>
              </p:cNvPr>
              <p:cNvCxnSpPr>
                <a:cxnSpLocks/>
                <a:endCxn id="111" idx="2"/>
              </p:cNvCxnSpPr>
              <p:nvPr/>
            </p:nvCxnSpPr>
            <p:spPr>
              <a:xfrm flipV="1">
                <a:off x="7439943" y="4228575"/>
                <a:ext cx="0" cy="5344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24" name="Gerader Verbinder 123">
                <a:extLst>
                  <a:ext uri="{FF2B5EF4-FFF2-40B4-BE49-F238E27FC236}">
                    <a16:creationId xmlns:a16="http://schemas.microsoft.com/office/drawing/2014/main" id="{B908CA02-9F6F-9A54-CE5F-7893E3F67939}"/>
                  </a:ext>
                </a:extLst>
              </p:cNvPr>
              <p:cNvCxnSpPr>
                <a:cxnSpLocks/>
                <a:endCxn id="113" idx="2"/>
              </p:cNvCxnSpPr>
              <p:nvPr/>
            </p:nvCxnSpPr>
            <p:spPr>
              <a:xfrm flipV="1">
                <a:off x="8111455" y="4234777"/>
                <a:ext cx="2381" cy="6814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26" name="Gerader Verbinder 125">
                <a:extLst>
                  <a:ext uri="{FF2B5EF4-FFF2-40B4-BE49-F238E27FC236}">
                    <a16:creationId xmlns:a16="http://schemas.microsoft.com/office/drawing/2014/main" id="{B0F75B77-208B-9632-F044-201FC0DF2D60}"/>
                  </a:ext>
                </a:extLst>
              </p:cNvPr>
              <p:cNvCxnSpPr>
                <a:cxnSpLocks/>
                <a:endCxn id="112" idx="0"/>
              </p:cNvCxnSpPr>
              <p:nvPr/>
            </p:nvCxnSpPr>
            <p:spPr>
              <a:xfrm>
                <a:off x="8113836" y="2318575"/>
                <a:ext cx="0" cy="139379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27" name="Gerader Verbinder 126">
                <a:extLst>
                  <a:ext uri="{FF2B5EF4-FFF2-40B4-BE49-F238E27FC236}">
                    <a16:creationId xmlns:a16="http://schemas.microsoft.com/office/drawing/2014/main" id="{A1035B9B-968A-D378-B7A6-FD28366EAD40}"/>
                  </a:ext>
                </a:extLst>
              </p:cNvPr>
              <p:cNvCxnSpPr/>
              <p:nvPr/>
            </p:nvCxnSpPr>
            <p:spPr>
              <a:xfrm>
                <a:off x="8019776" y="2318575"/>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3E7A2A13-535E-B2CC-E324-C12B7E752E77}"/>
                  </a:ext>
                </a:extLst>
              </p:cNvPr>
              <p:cNvCxnSpPr>
                <a:cxnSpLocks/>
                <a:endCxn id="114" idx="0"/>
              </p:cNvCxnSpPr>
              <p:nvPr/>
            </p:nvCxnSpPr>
            <p:spPr>
              <a:xfrm>
                <a:off x="8566274" y="1969958"/>
                <a:ext cx="0" cy="1591584"/>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29" name="Gerader Verbinder 128">
                <a:extLst>
                  <a:ext uri="{FF2B5EF4-FFF2-40B4-BE49-F238E27FC236}">
                    <a16:creationId xmlns:a16="http://schemas.microsoft.com/office/drawing/2014/main" id="{C4E1C351-C7F6-F8AA-ACF6-E8A1435EF2A0}"/>
                  </a:ext>
                </a:extLst>
              </p:cNvPr>
              <p:cNvCxnSpPr/>
              <p:nvPr/>
            </p:nvCxnSpPr>
            <p:spPr>
              <a:xfrm>
                <a:off x="8469832" y="1969958"/>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F72BAF94-0058-945D-1C4A-97DA5E185588}"/>
                  </a:ext>
                </a:extLst>
              </p:cNvPr>
              <p:cNvCxnSpPr>
                <a:cxnSpLocks/>
                <a:endCxn id="115" idx="2"/>
              </p:cNvCxnSpPr>
              <p:nvPr/>
            </p:nvCxnSpPr>
            <p:spPr>
              <a:xfrm flipV="1">
                <a:off x="8566274" y="4249058"/>
                <a:ext cx="0" cy="86959"/>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grpSp>
            <p:nvGrpSpPr>
              <p:cNvPr id="247" name="Gruppieren 246">
                <a:extLst>
                  <a:ext uri="{FF2B5EF4-FFF2-40B4-BE49-F238E27FC236}">
                    <a16:creationId xmlns:a16="http://schemas.microsoft.com/office/drawing/2014/main" id="{3F010A01-2AA8-941C-2F0C-FD3BC44FD54F}"/>
                  </a:ext>
                </a:extLst>
              </p:cNvPr>
              <p:cNvGrpSpPr/>
              <p:nvPr/>
            </p:nvGrpSpPr>
            <p:grpSpPr>
              <a:xfrm>
                <a:off x="6288034" y="4499685"/>
                <a:ext cx="2441507" cy="403887"/>
                <a:chOff x="6288034" y="4499686"/>
                <a:chExt cx="2441507" cy="403887"/>
              </a:xfrm>
            </p:grpSpPr>
            <p:sp>
              <p:nvSpPr>
                <p:cNvPr id="229" name="Textfeld 228">
                  <a:extLst>
                    <a:ext uri="{FF2B5EF4-FFF2-40B4-BE49-F238E27FC236}">
                      <a16:creationId xmlns:a16="http://schemas.microsoft.com/office/drawing/2014/main" id="{0A92391A-BC5A-197C-5037-1F8FA99758B6}"/>
                    </a:ext>
                  </a:extLst>
                </p:cNvPr>
                <p:cNvSpPr txBox="1"/>
                <p:nvPr/>
              </p:nvSpPr>
              <p:spPr>
                <a:xfrm rot="18900000">
                  <a:off x="6288034" y="4637149"/>
                  <a:ext cx="847989" cy="189604"/>
                </a:xfrm>
                <a:prstGeom prst="rect">
                  <a:avLst/>
                </a:prstGeom>
                <a:noFill/>
              </p:spPr>
              <p:txBody>
                <a:bodyPr wrap="none" lIns="0" tIns="0" rIns="0" bIns="0" rtlCol="0">
                  <a:spAutoFit/>
                </a:bodyPr>
                <a:lstStyle/>
                <a:p>
                  <a:pPr algn="l">
                    <a:lnSpc>
                      <a:spcPct val="120000"/>
                    </a:lnSpc>
                  </a:pPr>
                  <a:r>
                    <a:rPr lang="de-DE" sz="1100" b="1">
                      <a:solidFill>
                        <a:schemeClr val="tx2"/>
                      </a:solidFill>
                    </a:rPr>
                    <a:t>Studienbeginn</a:t>
                  </a:r>
                </a:p>
              </p:txBody>
            </p:sp>
            <p:sp>
              <p:nvSpPr>
                <p:cNvPr id="230" name="Textfeld 229">
                  <a:extLst>
                    <a:ext uri="{FF2B5EF4-FFF2-40B4-BE49-F238E27FC236}">
                      <a16:creationId xmlns:a16="http://schemas.microsoft.com/office/drawing/2014/main" id="{9A955F4B-6312-95CF-C682-9A3B1F9F2753}"/>
                    </a:ext>
                  </a:extLst>
                </p:cNvPr>
                <p:cNvSpPr txBox="1"/>
                <p:nvPr/>
              </p:nvSpPr>
              <p:spPr>
                <a:xfrm rot="18900000">
                  <a:off x="7021409" y="4499686"/>
                  <a:ext cx="585097" cy="392736"/>
                </a:xfrm>
                <a:prstGeom prst="rect">
                  <a:avLst/>
                </a:prstGeom>
                <a:noFill/>
              </p:spPr>
              <p:txBody>
                <a:bodyPr wrap="none" lIns="0" tIns="0" rIns="0" bIns="0" rtlCol="0">
                  <a:spAutoFit/>
                </a:bodyPr>
                <a:lstStyle/>
                <a:p>
                  <a:pPr algn="ctr">
                    <a:lnSpc>
                      <a:spcPct val="120000"/>
                    </a:lnSpc>
                  </a:pPr>
                  <a:r>
                    <a:rPr lang="de-DE" sz="1100" b="1">
                      <a:solidFill>
                        <a:schemeClr val="tx2"/>
                      </a:solidFill>
                    </a:rPr>
                    <a:t>Woche 96</a:t>
                  </a:r>
                  <a:br>
                    <a:rPr lang="de-DE" sz="1100" b="1">
                      <a:solidFill>
                        <a:schemeClr val="tx2"/>
                      </a:solidFill>
                    </a:rPr>
                  </a:br>
                  <a:r>
                    <a:rPr lang="de-DE" sz="1100" b="1">
                      <a:solidFill>
                        <a:schemeClr val="tx2"/>
                      </a:solidFill>
                    </a:rPr>
                    <a:t>(LOCF)</a:t>
                  </a:r>
                </a:p>
              </p:txBody>
            </p:sp>
            <p:sp>
              <p:nvSpPr>
                <p:cNvPr id="231" name="Textfeld 230">
                  <a:extLst>
                    <a:ext uri="{FF2B5EF4-FFF2-40B4-BE49-F238E27FC236}">
                      <a16:creationId xmlns:a16="http://schemas.microsoft.com/office/drawing/2014/main" id="{03ECF934-DC96-9352-8568-F21B818BE2EA}"/>
                    </a:ext>
                  </a:extLst>
                </p:cNvPr>
                <p:cNvSpPr txBox="1"/>
                <p:nvPr/>
              </p:nvSpPr>
              <p:spPr>
                <a:xfrm rot="18900000">
                  <a:off x="8144444" y="4510837"/>
                  <a:ext cx="585097" cy="392736"/>
                </a:xfrm>
                <a:prstGeom prst="rect">
                  <a:avLst/>
                </a:prstGeom>
                <a:noFill/>
              </p:spPr>
              <p:txBody>
                <a:bodyPr wrap="none" lIns="0" tIns="0" rIns="0" bIns="0" rtlCol="0">
                  <a:spAutoFit/>
                </a:bodyPr>
                <a:lstStyle/>
                <a:p>
                  <a:pPr algn="ctr">
                    <a:lnSpc>
                      <a:spcPct val="120000"/>
                    </a:lnSpc>
                  </a:pPr>
                  <a:r>
                    <a:rPr lang="de-DE" sz="1100" b="1">
                      <a:solidFill>
                        <a:schemeClr val="tx2"/>
                      </a:solidFill>
                    </a:rPr>
                    <a:t>Woche 96</a:t>
                  </a:r>
                  <a:br>
                    <a:rPr lang="de-DE" sz="1100" b="1">
                      <a:solidFill>
                        <a:schemeClr val="tx2"/>
                      </a:solidFill>
                    </a:rPr>
                  </a:br>
                  <a:r>
                    <a:rPr lang="de-DE" sz="1100" b="1">
                      <a:solidFill>
                        <a:schemeClr val="tx2"/>
                      </a:solidFill>
                    </a:rPr>
                    <a:t>(LOCF)</a:t>
                  </a:r>
                </a:p>
              </p:txBody>
            </p:sp>
            <p:sp>
              <p:nvSpPr>
                <p:cNvPr id="232" name="Textfeld 231">
                  <a:extLst>
                    <a:ext uri="{FF2B5EF4-FFF2-40B4-BE49-F238E27FC236}">
                      <a16:creationId xmlns:a16="http://schemas.microsoft.com/office/drawing/2014/main" id="{23A403FB-782C-388E-A991-5EFA3C6CA556}"/>
                    </a:ext>
                  </a:extLst>
                </p:cNvPr>
                <p:cNvSpPr txBox="1"/>
                <p:nvPr/>
              </p:nvSpPr>
              <p:spPr>
                <a:xfrm rot="18900000">
                  <a:off x="7398034" y="4634742"/>
                  <a:ext cx="847989" cy="189604"/>
                </a:xfrm>
                <a:prstGeom prst="rect">
                  <a:avLst/>
                </a:prstGeom>
                <a:noFill/>
              </p:spPr>
              <p:txBody>
                <a:bodyPr wrap="none" lIns="0" tIns="0" rIns="0" bIns="0" rtlCol="0">
                  <a:spAutoFit/>
                </a:bodyPr>
                <a:lstStyle/>
                <a:p>
                  <a:pPr algn="l">
                    <a:lnSpc>
                      <a:spcPct val="120000"/>
                    </a:lnSpc>
                  </a:pPr>
                  <a:r>
                    <a:rPr lang="de-DE" sz="1100" b="1">
                      <a:solidFill>
                        <a:schemeClr val="tx2"/>
                      </a:solidFill>
                    </a:rPr>
                    <a:t>Studienbeginn</a:t>
                  </a:r>
                </a:p>
              </p:txBody>
            </p:sp>
          </p:grpSp>
        </p:grpSp>
        <p:grpSp>
          <p:nvGrpSpPr>
            <p:cNvPr id="260" name="Gruppieren 259">
              <a:extLst>
                <a:ext uri="{FF2B5EF4-FFF2-40B4-BE49-F238E27FC236}">
                  <a16:creationId xmlns:a16="http://schemas.microsoft.com/office/drawing/2014/main" id="{58937483-A075-DC9F-4187-068C3FCE2D78}"/>
                </a:ext>
              </a:extLst>
            </p:cNvPr>
            <p:cNvGrpSpPr/>
            <p:nvPr/>
          </p:nvGrpSpPr>
          <p:grpSpPr>
            <a:xfrm>
              <a:off x="5022260" y="5478396"/>
              <a:ext cx="2186742" cy="239843"/>
              <a:chOff x="910278" y="5415404"/>
              <a:chExt cx="2186742" cy="239843"/>
            </a:xfrm>
          </p:grpSpPr>
          <p:sp>
            <p:nvSpPr>
              <p:cNvPr id="261" name="Textfeld 260">
                <a:extLst>
                  <a:ext uri="{FF2B5EF4-FFF2-40B4-BE49-F238E27FC236}">
                    <a16:creationId xmlns:a16="http://schemas.microsoft.com/office/drawing/2014/main" id="{013DFC6C-1108-87BF-D608-96C0D55DD940}"/>
                  </a:ext>
                </a:extLst>
              </p:cNvPr>
              <p:cNvSpPr txBox="1"/>
              <p:nvPr/>
            </p:nvSpPr>
            <p:spPr>
              <a:xfrm>
                <a:off x="994257" y="5465643"/>
                <a:ext cx="827150" cy="189604"/>
              </a:xfrm>
              <a:prstGeom prst="rect">
                <a:avLst/>
              </a:prstGeom>
              <a:noFill/>
            </p:spPr>
            <p:txBody>
              <a:bodyPr wrap="none" lIns="0" tIns="0" rIns="0" bIns="0" rtlCol="0">
                <a:spAutoFit/>
              </a:bodyPr>
              <a:lstStyle/>
              <a:p>
                <a:pPr algn="l">
                  <a:lnSpc>
                    <a:spcPct val="120000"/>
                  </a:lnSpc>
                </a:pPr>
                <a:r>
                  <a:rPr lang="de-DE" sz="1100" b="1">
                    <a:solidFill>
                      <a:schemeClr val="tx2"/>
                    </a:solidFill>
                  </a:rPr>
                  <a:t>1.500 mg NCA</a:t>
                </a:r>
              </a:p>
            </p:txBody>
          </p:sp>
          <p:sp>
            <p:nvSpPr>
              <p:cNvPr id="262" name="Textfeld 261">
                <a:extLst>
                  <a:ext uri="{FF2B5EF4-FFF2-40B4-BE49-F238E27FC236}">
                    <a16:creationId xmlns:a16="http://schemas.microsoft.com/office/drawing/2014/main" id="{9229A109-E6EE-8E56-405F-7E014AD22525}"/>
                  </a:ext>
                </a:extLst>
              </p:cNvPr>
              <p:cNvSpPr txBox="1"/>
              <p:nvPr/>
            </p:nvSpPr>
            <p:spPr>
              <a:xfrm>
                <a:off x="2430994" y="5465643"/>
                <a:ext cx="460062" cy="189604"/>
              </a:xfrm>
              <a:prstGeom prst="rect">
                <a:avLst/>
              </a:prstGeom>
              <a:noFill/>
            </p:spPr>
            <p:txBody>
              <a:bodyPr wrap="none" lIns="0" tIns="0" rIns="0" bIns="0" rtlCol="0">
                <a:spAutoFit/>
              </a:bodyPr>
              <a:lstStyle/>
              <a:p>
                <a:pPr algn="l">
                  <a:lnSpc>
                    <a:spcPct val="120000"/>
                  </a:lnSpc>
                </a:pPr>
                <a:r>
                  <a:rPr lang="de-DE" sz="1100" b="1">
                    <a:solidFill>
                      <a:schemeClr val="tx2"/>
                    </a:solidFill>
                  </a:rPr>
                  <a:t>Placebo</a:t>
                </a:r>
              </a:p>
            </p:txBody>
          </p:sp>
          <p:cxnSp>
            <p:nvCxnSpPr>
              <p:cNvPr id="263" name="Gerader Verbinder 262">
                <a:extLst>
                  <a:ext uri="{FF2B5EF4-FFF2-40B4-BE49-F238E27FC236}">
                    <a16:creationId xmlns:a16="http://schemas.microsoft.com/office/drawing/2014/main" id="{835EDBDC-4A78-F0F8-3A08-9705993317C3}"/>
                  </a:ext>
                </a:extLst>
              </p:cNvPr>
              <p:cNvCxnSpPr>
                <a:cxnSpLocks/>
              </p:cNvCxnSpPr>
              <p:nvPr/>
            </p:nvCxnSpPr>
            <p:spPr>
              <a:xfrm>
                <a:off x="910278" y="5415404"/>
                <a:ext cx="882899" cy="3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B67854FD-D421-D3D4-ADF9-1C78616D426D}"/>
                  </a:ext>
                </a:extLst>
              </p:cNvPr>
              <p:cNvCxnSpPr>
                <a:cxnSpLocks/>
              </p:cNvCxnSpPr>
              <p:nvPr/>
            </p:nvCxnSpPr>
            <p:spPr>
              <a:xfrm>
                <a:off x="2215020" y="5415776"/>
                <a:ext cx="88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FEA99881-D3FE-648D-5D80-8E9F191DCA33}"/>
              </a:ext>
            </a:extLst>
          </p:cNvPr>
          <p:cNvSpPr>
            <a:spLocks noGrp="1"/>
          </p:cNvSpPr>
          <p:nvPr>
            <p:ph type="title"/>
          </p:nvPr>
        </p:nvSpPr>
        <p:spPr>
          <a:xfrm>
            <a:off x="648000" y="423875"/>
            <a:ext cx="10896000" cy="1296000"/>
          </a:xfrm>
        </p:spPr>
        <p:txBody>
          <a:bodyPr/>
          <a:lstStyle/>
          <a:p>
            <a:r>
              <a:rPr lang="de-DE" dirty="0"/>
              <a:t>Patientenberichtete Ergebnisse</a:t>
            </a:r>
            <a:endParaRPr lang="en-US" dirty="0"/>
          </a:p>
        </p:txBody>
      </p:sp>
      <p:sp>
        <p:nvSpPr>
          <p:cNvPr id="4" name="Text Placeholder 3">
            <a:extLst>
              <a:ext uri="{FF2B5EF4-FFF2-40B4-BE49-F238E27FC236}">
                <a16:creationId xmlns:a16="http://schemas.microsoft.com/office/drawing/2014/main" id="{51E4CF59-3A3C-93A7-CF73-80D7E90A3022}"/>
              </a:ext>
            </a:extLst>
          </p:cNvPr>
          <p:cNvSpPr>
            <a:spLocks noGrp="1"/>
          </p:cNvSpPr>
          <p:nvPr>
            <p:ph type="body" sz="quarter" idx="15"/>
          </p:nvPr>
        </p:nvSpPr>
        <p:spPr>
          <a:xfrm>
            <a:off x="647698" y="6147198"/>
            <a:ext cx="7300547" cy="598090"/>
          </a:xfrm>
        </p:spPr>
        <p:txBody>
          <a:bodyPr/>
          <a:lstStyle/>
          <a:p>
            <a:r>
              <a:rPr lang="de-DE" sz="900" i="1">
                <a:latin typeface="+mj-lt"/>
              </a:rPr>
              <a:t>Grafiken von Novo Nordisk nach Daten von Trauner M. et al.</a:t>
            </a:r>
            <a:br>
              <a:rPr lang="de-DE" sz="900">
                <a:latin typeface="+mj-lt"/>
              </a:rPr>
            </a:br>
            <a:r>
              <a:rPr lang="de-DE">
                <a:latin typeface="+mj-lt"/>
              </a:rPr>
              <a:t>Die Werte werden als Median mit Interquartilsbereich (Kasten) sowie als Minimal- und Maximalwerte (Balken) angegeben.</a:t>
            </a:r>
            <a:br>
              <a:rPr lang="de-DE">
                <a:latin typeface="+mj-lt"/>
              </a:rPr>
            </a:br>
            <a:r>
              <a:rPr lang="en-US">
                <a:latin typeface="+mj-lt"/>
                <a:ea typeface="+mn-lt"/>
                <a:cs typeface="+mn-lt"/>
              </a:rPr>
              <a:t>CLDQ-PSC, chronic liver disease questionnaire - primary sclerosing cholangitis version, </a:t>
            </a:r>
            <a:r>
              <a:rPr lang="en-US" err="1">
                <a:latin typeface="+mj-lt"/>
                <a:ea typeface="+mn-lt"/>
                <a:cs typeface="+mn-lt"/>
              </a:rPr>
              <a:t>Fragebogen</a:t>
            </a:r>
            <a:r>
              <a:rPr lang="en-US">
                <a:latin typeface="+mj-lt"/>
                <a:ea typeface="+mn-lt"/>
                <a:cs typeface="+mn-lt"/>
              </a:rPr>
              <a:t> </a:t>
            </a:r>
            <a:r>
              <a:rPr lang="en-US" err="1">
                <a:latin typeface="+mj-lt"/>
                <a:ea typeface="+mn-lt"/>
                <a:cs typeface="+mn-lt"/>
              </a:rPr>
              <a:t>zu</a:t>
            </a:r>
            <a:r>
              <a:rPr lang="en-US">
                <a:latin typeface="+mj-lt"/>
                <a:ea typeface="+mn-lt"/>
                <a:cs typeface="+mn-lt"/>
              </a:rPr>
              <a:t> </a:t>
            </a:r>
            <a:r>
              <a:rPr lang="en-US" err="1">
                <a:latin typeface="+mj-lt"/>
                <a:ea typeface="+mn-lt"/>
                <a:cs typeface="+mn-lt"/>
              </a:rPr>
              <a:t>chronischen</a:t>
            </a:r>
            <a:r>
              <a:rPr lang="en-US">
                <a:latin typeface="+mj-lt"/>
                <a:ea typeface="+mn-lt"/>
                <a:cs typeface="+mn-lt"/>
              </a:rPr>
              <a:t> </a:t>
            </a:r>
            <a:r>
              <a:rPr lang="en-US" err="1">
                <a:latin typeface="+mj-lt"/>
                <a:ea typeface="+mn-lt"/>
                <a:cs typeface="+mn-lt"/>
              </a:rPr>
              <a:t>Lebererkrankungen</a:t>
            </a:r>
            <a:r>
              <a:rPr lang="en-US">
                <a:latin typeface="+mj-lt"/>
                <a:ea typeface="+mn-lt"/>
                <a:cs typeface="+mn-lt"/>
              </a:rPr>
              <a:t> - Version </a:t>
            </a:r>
            <a:r>
              <a:rPr lang="en-US" err="1">
                <a:latin typeface="+mj-lt"/>
                <a:ea typeface="+mn-lt"/>
                <a:cs typeface="+mn-lt"/>
              </a:rPr>
              <a:t>zur</a:t>
            </a:r>
            <a:r>
              <a:rPr lang="en-US">
                <a:latin typeface="+mj-lt"/>
                <a:ea typeface="+mn-lt"/>
                <a:cs typeface="+mn-lt"/>
              </a:rPr>
              <a:t> </a:t>
            </a:r>
            <a:r>
              <a:rPr lang="en-US" err="1">
                <a:latin typeface="+mj-lt"/>
                <a:ea typeface="+mn-lt"/>
                <a:cs typeface="+mn-lt"/>
              </a:rPr>
              <a:t>primär</a:t>
            </a:r>
            <a:r>
              <a:rPr lang="en-US">
                <a:latin typeface="+mj-lt"/>
                <a:ea typeface="+mn-lt"/>
                <a:cs typeface="+mn-lt"/>
              </a:rPr>
              <a:t> </a:t>
            </a:r>
            <a:r>
              <a:rPr lang="en-US" err="1">
                <a:latin typeface="+mj-lt"/>
                <a:ea typeface="+mn-lt"/>
                <a:cs typeface="+mn-lt"/>
              </a:rPr>
              <a:t>sklerosierenden</a:t>
            </a:r>
            <a:r>
              <a:rPr lang="en-US">
                <a:latin typeface="+mj-lt"/>
                <a:ea typeface="+mn-lt"/>
                <a:cs typeface="+mn-lt"/>
              </a:rPr>
              <a:t> Cholangitis</a:t>
            </a:r>
            <a:r>
              <a:rPr lang="de-DE">
                <a:latin typeface="+mj-lt"/>
                <a:ea typeface="+mn-lt"/>
                <a:cs typeface="+mn-lt"/>
              </a:rPr>
              <a:t>; FAS, </a:t>
            </a:r>
            <a:r>
              <a:rPr lang="de-DE" err="1">
                <a:latin typeface="+mj-lt"/>
                <a:ea typeface="+mn-lt"/>
                <a:cs typeface="+mn-lt"/>
              </a:rPr>
              <a:t>full</a:t>
            </a:r>
            <a:r>
              <a:rPr lang="de-DE">
                <a:latin typeface="+mj-lt"/>
                <a:ea typeface="+mn-lt"/>
                <a:cs typeface="+mn-lt"/>
              </a:rPr>
              <a:t> </a:t>
            </a:r>
            <a:r>
              <a:rPr lang="de-DE" err="1">
                <a:latin typeface="+mj-lt"/>
                <a:ea typeface="+mn-lt"/>
                <a:cs typeface="+mn-lt"/>
              </a:rPr>
              <a:t>analysis</a:t>
            </a:r>
            <a:r>
              <a:rPr lang="de-DE">
                <a:latin typeface="+mj-lt"/>
                <a:ea typeface="+mn-lt"/>
                <a:cs typeface="+mn-lt"/>
              </a:rPr>
              <a:t> </a:t>
            </a:r>
            <a:r>
              <a:rPr lang="de-DE" err="1">
                <a:latin typeface="+mj-lt"/>
                <a:ea typeface="+mn-lt"/>
                <a:cs typeface="+mn-lt"/>
              </a:rPr>
              <a:t>set</a:t>
            </a:r>
            <a:r>
              <a:rPr lang="de-DE">
                <a:latin typeface="+mj-lt"/>
                <a:ea typeface="+mn-lt"/>
                <a:cs typeface="+mn-lt"/>
              </a:rPr>
              <a:t>, vollständiges Analyseset; LOCF, last </a:t>
            </a:r>
            <a:r>
              <a:rPr lang="de-DE" err="1">
                <a:latin typeface="+mj-lt"/>
                <a:ea typeface="+mn-lt"/>
                <a:cs typeface="+mn-lt"/>
              </a:rPr>
              <a:t>observation</a:t>
            </a:r>
            <a:r>
              <a:rPr lang="de-DE">
                <a:latin typeface="+mj-lt"/>
                <a:ea typeface="+mn-lt"/>
                <a:cs typeface="+mn-lt"/>
              </a:rPr>
              <a:t> </a:t>
            </a:r>
            <a:r>
              <a:rPr lang="de-DE" err="1">
                <a:latin typeface="+mj-lt"/>
                <a:ea typeface="+mn-lt"/>
                <a:cs typeface="+mn-lt"/>
              </a:rPr>
              <a:t>carried</a:t>
            </a:r>
            <a:r>
              <a:rPr lang="de-DE">
                <a:latin typeface="+mj-lt"/>
                <a:ea typeface="+mn-lt"/>
                <a:cs typeface="+mn-lt"/>
              </a:rPr>
              <a:t> </a:t>
            </a:r>
            <a:r>
              <a:rPr lang="de-DE" err="1">
                <a:latin typeface="+mj-lt"/>
                <a:ea typeface="+mn-lt"/>
                <a:cs typeface="+mn-lt"/>
              </a:rPr>
              <a:t>forward</a:t>
            </a:r>
            <a:r>
              <a:rPr lang="de-DE">
                <a:latin typeface="+mj-lt"/>
                <a:ea typeface="+mn-lt"/>
                <a:cs typeface="+mn-lt"/>
              </a:rPr>
              <a:t>, letzte Beobachtung wird fortgeschrieben; </a:t>
            </a:r>
            <a:r>
              <a:rPr lang="de-DE" sz="900">
                <a:latin typeface="+mj-lt"/>
                <a:ea typeface="+mn-lt"/>
                <a:cs typeface="+mn-lt"/>
              </a:rPr>
              <a:t>NCA, </a:t>
            </a:r>
            <a:r>
              <a:rPr lang="de-DE" sz="900" err="1">
                <a:latin typeface="+mj-lt"/>
                <a:ea typeface="+mn-lt"/>
                <a:cs typeface="+mn-lt"/>
              </a:rPr>
              <a:t>norucholic</a:t>
            </a:r>
            <a:r>
              <a:rPr lang="de-DE" sz="900">
                <a:latin typeface="+mj-lt"/>
                <a:ea typeface="+mn-lt"/>
                <a:cs typeface="+mn-lt"/>
              </a:rPr>
              <a:t> </a:t>
            </a:r>
            <a:r>
              <a:rPr lang="de-DE" sz="900" err="1">
                <a:latin typeface="+mj-lt"/>
                <a:ea typeface="+mn-lt"/>
                <a:cs typeface="+mn-lt"/>
              </a:rPr>
              <a:t>acid</a:t>
            </a:r>
            <a:r>
              <a:rPr lang="de-DE" sz="900">
                <a:latin typeface="+mj-lt"/>
                <a:ea typeface="+mn-lt"/>
                <a:cs typeface="+mn-lt"/>
              </a:rPr>
              <a:t>, </a:t>
            </a:r>
            <a:r>
              <a:rPr lang="de-DE" sz="900" err="1">
                <a:latin typeface="+mj-lt"/>
                <a:ea typeface="+mn-lt"/>
                <a:cs typeface="+mn-lt"/>
              </a:rPr>
              <a:t>Norucholsäure</a:t>
            </a:r>
            <a:r>
              <a:rPr lang="de-DE" sz="900">
                <a:latin typeface="+mj-lt"/>
                <a:ea typeface="+mn-lt"/>
                <a:cs typeface="+mn-lt"/>
              </a:rPr>
              <a:t>: P</a:t>
            </a:r>
            <a:r>
              <a:rPr lang="de-DE">
                <a:latin typeface="+mj-lt"/>
                <a:ea typeface="+mn-lt"/>
                <a:cs typeface="+mn-lt"/>
              </a:rPr>
              <a:t>BC, Primär biliäre Cholangitis.</a:t>
            </a:r>
            <a:endParaRPr lang="de-DE">
              <a:latin typeface="+mj-lt"/>
            </a:endParaRPr>
          </a:p>
        </p:txBody>
      </p:sp>
      <p:sp>
        <p:nvSpPr>
          <p:cNvPr id="5" name="Text Placeholder 4">
            <a:extLst>
              <a:ext uri="{FF2B5EF4-FFF2-40B4-BE49-F238E27FC236}">
                <a16:creationId xmlns:a16="http://schemas.microsoft.com/office/drawing/2014/main" id="{543288F2-C08C-A8BB-07AC-0D4996DC44E9}"/>
              </a:ext>
            </a:extLst>
          </p:cNvPr>
          <p:cNvSpPr>
            <a:spLocks noGrp="1"/>
          </p:cNvSpPr>
          <p:nvPr>
            <p:ph type="body" sz="quarter" idx="17"/>
          </p:nvPr>
        </p:nvSpPr>
        <p:spPr/>
        <p:txBody>
          <a:bodyPr/>
          <a:lstStyle/>
          <a:p>
            <a:r>
              <a:rPr lang="de-DE"/>
              <a:t>Trauner M. et al. </a:t>
            </a:r>
            <a:r>
              <a:rPr lang="en-US"/>
              <a:t>J Hepatol. 2025;82</a:t>
            </a:r>
            <a:r>
              <a:rPr lang="de-DE"/>
              <a:t>(Suppl.1):LBO-001.</a:t>
            </a:r>
          </a:p>
        </p:txBody>
      </p:sp>
      <p:grpSp>
        <p:nvGrpSpPr>
          <p:cNvPr id="270" name="Gruppieren 269">
            <a:extLst>
              <a:ext uri="{FF2B5EF4-FFF2-40B4-BE49-F238E27FC236}">
                <a16:creationId xmlns:a16="http://schemas.microsoft.com/office/drawing/2014/main" id="{9968228B-6DD9-FAC8-0365-8FD8DB66A4D1}"/>
              </a:ext>
            </a:extLst>
          </p:cNvPr>
          <p:cNvGrpSpPr/>
          <p:nvPr/>
        </p:nvGrpSpPr>
        <p:grpSpPr>
          <a:xfrm>
            <a:off x="625553" y="1532410"/>
            <a:ext cx="2693388" cy="3418176"/>
            <a:chOff x="625553" y="2237071"/>
            <a:chExt cx="2693388" cy="3418176"/>
          </a:xfrm>
        </p:grpSpPr>
        <p:cxnSp>
          <p:nvCxnSpPr>
            <p:cNvPr id="17" name="Gerader Verbinder 16">
              <a:extLst>
                <a:ext uri="{FF2B5EF4-FFF2-40B4-BE49-F238E27FC236}">
                  <a16:creationId xmlns:a16="http://schemas.microsoft.com/office/drawing/2014/main" id="{21FAE6E1-511A-2ECA-1AAF-E0914C90D55A}"/>
                </a:ext>
              </a:extLst>
            </p:cNvPr>
            <p:cNvCxnSpPr/>
            <p:nvPr/>
          </p:nvCxnSpPr>
          <p:spPr>
            <a:xfrm>
              <a:off x="966847" y="2237071"/>
              <a:ext cx="0" cy="24086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9F900B9-CBF8-82BC-8AEA-57819C01DEF2}"/>
                </a:ext>
              </a:extLst>
            </p:cNvPr>
            <p:cNvCxnSpPr>
              <a:cxnSpLocks/>
            </p:cNvCxnSpPr>
            <p:nvPr/>
          </p:nvCxnSpPr>
          <p:spPr>
            <a:xfrm rot="5400000">
              <a:off x="2114610" y="3441403"/>
              <a:ext cx="0" cy="24086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91B06665-E042-21F2-5C86-7A27F4782E4B}"/>
                </a:ext>
              </a:extLst>
            </p:cNvPr>
            <p:cNvCxnSpPr>
              <a:cxnSpLocks/>
            </p:cNvCxnSpPr>
            <p:nvPr/>
          </p:nvCxnSpPr>
          <p:spPr>
            <a:xfrm flipH="1">
              <a:off x="888469" y="2277291"/>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8D48F06-AA11-7EE2-2E0F-D5FD9283D471}"/>
                </a:ext>
              </a:extLst>
            </p:cNvPr>
            <p:cNvCxnSpPr>
              <a:cxnSpLocks/>
            </p:cNvCxnSpPr>
            <p:nvPr/>
          </p:nvCxnSpPr>
          <p:spPr>
            <a:xfrm flipH="1">
              <a:off x="888469" y="2886891"/>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744747E6-030C-3C08-985D-C9832C81B778}"/>
                </a:ext>
              </a:extLst>
            </p:cNvPr>
            <p:cNvCxnSpPr>
              <a:cxnSpLocks/>
            </p:cNvCxnSpPr>
            <p:nvPr/>
          </p:nvCxnSpPr>
          <p:spPr>
            <a:xfrm flipH="1">
              <a:off x="888469" y="3758429"/>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FBA069B-08DC-C119-428F-A32282F8D5F7}"/>
                </a:ext>
              </a:extLst>
            </p:cNvPr>
            <p:cNvCxnSpPr>
              <a:cxnSpLocks/>
            </p:cNvCxnSpPr>
            <p:nvPr/>
          </p:nvCxnSpPr>
          <p:spPr>
            <a:xfrm flipH="1">
              <a:off x="911308" y="2713059"/>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3E27BF7B-FAF8-2768-771B-6CC4635927C2}"/>
                </a:ext>
              </a:extLst>
            </p:cNvPr>
            <p:cNvCxnSpPr>
              <a:cxnSpLocks/>
            </p:cNvCxnSpPr>
            <p:nvPr/>
          </p:nvCxnSpPr>
          <p:spPr>
            <a:xfrm flipH="1">
              <a:off x="911308" y="2536845"/>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F235E286-21D3-A32F-9946-975CB472BA03}"/>
                </a:ext>
              </a:extLst>
            </p:cNvPr>
            <p:cNvCxnSpPr>
              <a:cxnSpLocks/>
            </p:cNvCxnSpPr>
            <p:nvPr/>
          </p:nvCxnSpPr>
          <p:spPr>
            <a:xfrm flipH="1">
              <a:off x="911308" y="236301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549F0D3D-6FF9-F472-B6C7-32EA8EA0826B}"/>
                </a:ext>
              </a:extLst>
            </p:cNvPr>
            <p:cNvCxnSpPr>
              <a:cxnSpLocks/>
            </p:cNvCxnSpPr>
            <p:nvPr/>
          </p:nvCxnSpPr>
          <p:spPr>
            <a:xfrm flipH="1">
              <a:off x="911308" y="3417909"/>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F6AF15AF-9E8F-C10D-DEB0-912108410682}"/>
                </a:ext>
              </a:extLst>
            </p:cNvPr>
            <p:cNvCxnSpPr>
              <a:cxnSpLocks/>
            </p:cNvCxnSpPr>
            <p:nvPr/>
          </p:nvCxnSpPr>
          <p:spPr>
            <a:xfrm flipH="1">
              <a:off x="911308" y="3241695"/>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22B7B322-0BBA-372A-592D-E96AB127B53E}"/>
                </a:ext>
              </a:extLst>
            </p:cNvPr>
            <p:cNvCxnSpPr>
              <a:cxnSpLocks/>
            </p:cNvCxnSpPr>
            <p:nvPr/>
          </p:nvCxnSpPr>
          <p:spPr>
            <a:xfrm flipH="1">
              <a:off x="911308" y="306786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991137F-FFFA-7B36-DCC0-34B06F9F04BC}"/>
                </a:ext>
              </a:extLst>
            </p:cNvPr>
            <p:cNvCxnSpPr>
              <a:cxnSpLocks/>
            </p:cNvCxnSpPr>
            <p:nvPr/>
          </p:nvCxnSpPr>
          <p:spPr>
            <a:xfrm flipH="1">
              <a:off x="911308" y="3589359"/>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A9746F75-EAC2-7236-7919-B4AD29A1D328}"/>
                </a:ext>
              </a:extLst>
            </p:cNvPr>
            <p:cNvCxnSpPr>
              <a:cxnSpLocks/>
            </p:cNvCxnSpPr>
            <p:nvPr/>
          </p:nvCxnSpPr>
          <p:spPr>
            <a:xfrm flipH="1">
              <a:off x="911308" y="4291828"/>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39EF6EBE-45F0-7EC5-EC48-4D8692DF424C}"/>
                </a:ext>
              </a:extLst>
            </p:cNvPr>
            <p:cNvCxnSpPr>
              <a:cxnSpLocks/>
            </p:cNvCxnSpPr>
            <p:nvPr/>
          </p:nvCxnSpPr>
          <p:spPr>
            <a:xfrm flipH="1">
              <a:off x="911308" y="411561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C3D9BB09-9FF7-396F-1E57-8395CCFE28BE}"/>
                </a:ext>
              </a:extLst>
            </p:cNvPr>
            <p:cNvCxnSpPr>
              <a:cxnSpLocks/>
            </p:cNvCxnSpPr>
            <p:nvPr/>
          </p:nvCxnSpPr>
          <p:spPr>
            <a:xfrm flipH="1">
              <a:off x="911308" y="3937021"/>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3B77D0E-0526-4929-4775-692E8A7433F6}"/>
                </a:ext>
              </a:extLst>
            </p:cNvPr>
            <p:cNvCxnSpPr>
              <a:cxnSpLocks/>
            </p:cNvCxnSpPr>
            <p:nvPr/>
          </p:nvCxnSpPr>
          <p:spPr>
            <a:xfrm flipH="1">
              <a:off x="911308" y="4468040"/>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7FF9D3BD-68D3-312C-F2DA-C618C0717C9A}"/>
                </a:ext>
              </a:extLst>
            </p:cNvPr>
            <p:cNvCxnSpPr>
              <a:cxnSpLocks/>
            </p:cNvCxnSpPr>
            <p:nvPr/>
          </p:nvCxnSpPr>
          <p:spPr>
            <a:xfrm rot="5400000" flipH="1">
              <a:off x="1313739" y="467273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88C8E29D-CBD6-F982-6387-6A85A9F5624D}"/>
                </a:ext>
              </a:extLst>
            </p:cNvPr>
            <p:cNvCxnSpPr>
              <a:cxnSpLocks/>
            </p:cNvCxnSpPr>
            <p:nvPr/>
          </p:nvCxnSpPr>
          <p:spPr>
            <a:xfrm rot="5400000" flipH="1">
              <a:off x="1766177" y="467273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759D1554-52A5-B503-E3B2-8F7A93704003}"/>
                </a:ext>
              </a:extLst>
            </p:cNvPr>
            <p:cNvCxnSpPr>
              <a:cxnSpLocks/>
            </p:cNvCxnSpPr>
            <p:nvPr/>
          </p:nvCxnSpPr>
          <p:spPr>
            <a:xfrm rot="5400000" flipH="1">
              <a:off x="2437689" y="467273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11EF8BB9-36AA-2D59-0960-594D506EDE32}"/>
                </a:ext>
              </a:extLst>
            </p:cNvPr>
            <p:cNvCxnSpPr>
              <a:cxnSpLocks/>
            </p:cNvCxnSpPr>
            <p:nvPr/>
          </p:nvCxnSpPr>
          <p:spPr>
            <a:xfrm rot="5400000" flipH="1">
              <a:off x="2892508" y="467273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D99707E0-08C0-615B-5E1E-1A6354FD72A3}"/>
                </a:ext>
              </a:extLst>
            </p:cNvPr>
            <p:cNvSpPr/>
            <p:nvPr/>
          </p:nvSpPr>
          <p:spPr>
            <a:xfrm>
              <a:off x="1158998" y="3417909"/>
              <a:ext cx="363482" cy="266844"/>
            </a:xfrm>
            <a:prstGeom prst="rect">
              <a:avLst/>
            </a:prstGeom>
            <a:solidFill>
              <a:srgbClr val="3B97DE"/>
            </a:solidFill>
            <a:ln w="9525" cap="flat">
              <a:solidFill>
                <a:srgbClr val="001965"/>
              </a:solidFill>
              <a:prstDash val="solid"/>
              <a:miter/>
            </a:ln>
          </p:spPr>
          <p:txBody>
            <a:bodyPr rtlCol="0" anchor="ctr"/>
            <a:lstStyle/>
            <a:p>
              <a:pPr algn="l"/>
              <a:endParaRPr lang="de-DE" sz="1100"/>
            </a:p>
          </p:txBody>
        </p:sp>
        <p:sp>
          <p:nvSpPr>
            <p:cNvPr id="41" name="Rechteck 40">
              <a:extLst>
                <a:ext uri="{FF2B5EF4-FFF2-40B4-BE49-F238E27FC236}">
                  <a16:creationId xmlns:a16="http://schemas.microsoft.com/office/drawing/2014/main" id="{E0A489FE-5DA0-7B48-6D73-6D45899D3B3C}"/>
                </a:ext>
              </a:extLst>
            </p:cNvPr>
            <p:cNvSpPr/>
            <p:nvPr/>
          </p:nvSpPr>
          <p:spPr>
            <a:xfrm>
              <a:off x="1158998" y="3684754"/>
              <a:ext cx="363482" cy="290789"/>
            </a:xfrm>
            <a:prstGeom prst="rect">
              <a:avLst/>
            </a:prstGeom>
            <a:solidFill>
              <a:srgbClr val="3B97DE"/>
            </a:solidFill>
            <a:ln w="9525" cap="flat">
              <a:solidFill>
                <a:srgbClr val="001965"/>
              </a:solidFill>
              <a:prstDash val="solid"/>
              <a:miter/>
            </a:ln>
          </p:spPr>
          <p:txBody>
            <a:bodyPr rtlCol="0" anchor="ctr"/>
            <a:lstStyle/>
            <a:p>
              <a:pPr algn="l"/>
              <a:endParaRPr lang="de-DE" sz="1100"/>
            </a:p>
          </p:txBody>
        </p:sp>
        <p:sp>
          <p:nvSpPr>
            <p:cNvPr id="42" name="Rechteck 41">
              <a:extLst>
                <a:ext uri="{FF2B5EF4-FFF2-40B4-BE49-F238E27FC236}">
                  <a16:creationId xmlns:a16="http://schemas.microsoft.com/office/drawing/2014/main" id="{0C55AB8A-3AA5-8E03-F5BB-99BE5D4246C5}"/>
                </a:ext>
              </a:extLst>
            </p:cNvPr>
            <p:cNvSpPr/>
            <p:nvPr/>
          </p:nvSpPr>
          <p:spPr>
            <a:xfrm>
              <a:off x="1611436" y="3387096"/>
              <a:ext cx="363482" cy="297655"/>
            </a:xfrm>
            <a:prstGeom prst="rect">
              <a:avLst/>
            </a:prstGeom>
            <a:solidFill>
              <a:srgbClr val="005AD2"/>
            </a:solidFill>
            <a:ln w="9525" cap="flat">
              <a:solidFill>
                <a:srgbClr val="001965"/>
              </a:solidFill>
              <a:prstDash val="solid"/>
              <a:miter/>
            </a:ln>
          </p:spPr>
          <p:txBody>
            <a:bodyPr rtlCol="0" anchor="ctr"/>
            <a:lstStyle/>
            <a:p>
              <a:pPr algn="l"/>
              <a:endParaRPr lang="de-DE" sz="1100"/>
            </a:p>
          </p:txBody>
        </p:sp>
        <p:sp>
          <p:nvSpPr>
            <p:cNvPr id="43" name="Rechteck 42">
              <a:extLst>
                <a:ext uri="{FF2B5EF4-FFF2-40B4-BE49-F238E27FC236}">
                  <a16:creationId xmlns:a16="http://schemas.microsoft.com/office/drawing/2014/main" id="{7E117C7E-0455-2066-DE5B-5AB281D532B6}"/>
                </a:ext>
              </a:extLst>
            </p:cNvPr>
            <p:cNvSpPr/>
            <p:nvPr/>
          </p:nvSpPr>
          <p:spPr>
            <a:xfrm>
              <a:off x="1611436" y="3684752"/>
              <a:ext cx="363482" cy="290789"/>
            </a:xfrm>
            <a:prstGeom prst="rect">
              <a:avLst/>
            </a:prstGeom>
            <a:solidFill>
              <a:srgbClr val="005AD2"/>
            </a:solidFill>
            <a:ln w="9525" cap="flat">
              <a:solidFill>
                <a:srgbClr val="001965"/>
              </a:solidFill>
              <a:prstDash val="solid"/>
              <a:miter/>
            </a:ln>
          </p:spPr>
          <p:txBody>
            <a:bodyPr rtlCol="0" anchor="ctr"/>
            <a:lstStyle/>
            <a:p>
              <a:pPr algn="l"/>
              <a:endParaRPr lang="de-DE" sz="1100"/>
            </a:p>
          </p:txBody>
        </p:sp>
        <p:sp>
          <p:nvSpPr>
            <p:cNvPr id="44" name="Rechteck 43">
              <a:extLst>
                <a:ext uri="{FF2B5EF4-FFF2-40B4-BE49-F238E27FC236}">
                  <a16:creationId xmlns:a16="http://schemas.microsoft.com/office/drawing/2014/main" id="{B023C1BF-0202-C929-253E-0D10A0C35611}"/>
                </a:ext>
              </a:extLst>
            </p:cNvPr>
            <p:cNvSpPr/>
            <p:nvPr/>
          </p:nvSpPr>
          <p:spPr>
            <a:xfrm>
              <a:off x="2285329" y="3419385"/>
              <a:ext cx="363482" cy="386809"/>
            </a:xfrm>
            <a:prstGeom prst="rect">
              <a:avLst/>
            </a:prstGeom>
            <a:solidFill>
              <a:srgbClr val="D4D7DC"/>
            </a:solidFill>
            <a:ln w="9525" cap="flat">
              <a:solidFill>
                <a:srgbClr val="001965"/>
              </a:solidFill>
              <a:prstDash val="solid"/>
              <a:miter/>
            </a:ln>
          </p:spPr>
          <p:txBody>
            <a:bodyPr rtlCol="0" anchor="ctr"/>
            <a:lstStyle/>
            <a:p>
              <a:pPr algn="l"/>
              <a:endParaRPr lang="de-DE" sz="1100"/>
            </a:p>
          </p:txBody>
        </p:sp>
        <p:sp>
          <p:nvSpPr>
            <p:cNvPr id="45" name="Rechteck 44">
              <a:extLst>
                <a:ext uri="{FF2B5EF4-FFF2-40B4-BE49-F238E27FC236}">
                  <a16:creationId xmlns:a16="http://schemas.microsoft.com/office/drawing/2014/main" id="{FE380E40-8A5B-AE4B-E690-6C693DAF8691}"/>
                </a:ext>
              </a:extLst>
            </p:cNvPr>
            <p:cNvSpPr/>
            <p:nvPr/>
          </p:nvSpPr>
          <p:spPr>
            <a:xfrm>
              <a:off x="2285329" y="3806195"/>
              <a:ext cx="363482" cy="213651"/>
            </a:xfrm>
            <a:prstGeom prst="rect">
              <a:avLst/>
            </a:prstGeom>
            <a:solidFill>
              <a:srgbClr val="D4D7DC"/>
            </a:solidFill>
            <a:ln w="9525" cap="flat">
              <a:solidFill>
                <a:srgbClr val="001965"/>
              </a:solidFill>
              <a:prstDash val="solid"/>
              <a:miter/>
            </a:ln>
          </p:spPr>
          <p:txBody>
            <a:bodyPr rtlCol="0" anchor="ctr"/>
            <a:lstStyle/>
            <a:p>
              <a:pPr algn="l"/>
              <a:endParaRPr lang="de-DE" sz="1100"/>
            </a:p>
          </p:txBody>
        </p:sp>
        <p:sp>
          <p:nvSpPr>
            <p:cNvPr id="46" name="Rechteck 45">
              <a:extLst>
                <a:ext uri="{FF2B5EF4-FFF2-40B4-BE49-F238E27FC236}">
                  <a16:creationId xmlns:a16="http://schemas.microsoft.com/office/drawing/2014/main" id="{BA817CA3-50B4-F1F5-C8FC-1346372D7636}"/>
                </a:ext>
              </a:extLst>
            </p:cNvPr>
            <p:cNvSpPr/>
            <p:nvPr/>
          </p:nvSpPr>
          <p:spPr>
            <a:xfrm>
              <a:off x="2737767" y="3332329"/>
              <a:ext cx="363482" cy="452436"/>
            </a:xfrm>
            <a:prstGeom prst="rect">
              <a:avLst/>
            </a:prstGeom>
            <a:solidFill>
              <a:srgbClr val="939AA7"/>
            </a:solidFill>
            <a:ln w="9525" cap="flat">
              <a:solidFill>
                <a:srgbClr val="001965"/>
              </a:solidFill>
              <a:prstDash val="solid"/>
              <a:miter/>
            </a:ln>
          </p:spPr>
          <p:txBody>
            <a:bodyPr rtlCol="0" anchor="ctr"/>
            <a:lstStyle/>
            <a:p>
              <a:pPr algn="l"/>
              <a:endParaRPr lang="de-DE" sz="1100"/>
            </a:p>
          </p:txBody>
        </p:sp>
        <p:sp>
          <p:nvSpPr>
            <p:cNvPr id="47" name="Rechteck 46">
              <a:extLst>
                <a:ext uri="{FF2B5EF4-FFF2-40B4-BE49-F238E27FC236}">
                  <a16:creationId xmlns:a16="http://schemas.microsoft.com/office/drawing/2014/main" id="{596A18A0-087E-1618-F7B3-1B29DFA94685}"/>
                </a:ext>
              </a:extLst>
            </p:cNvPr>
            <p:cNvSpPr/>
            <p:nvPr/>
          </p:nvSpPr>
          <p:spPr>
            <a:xfrm>
              <a:off x="2737767" y="3784765"/>
              <a:ext cx="363482" cy="235079"/>
            </a:xfrm>
            <a:prstGeom prst="rect">
              <a:avLst/>
            </a:prstGeom>
            <a:solidFill>
              <a:srgbClr val="939AA7"/>
            </a:solidFill>
            <a:ln w="9525" cap="flat">
              <a:solidFill>
                <a:srgbClr val="001965"/>
              </a:solidFill>
              <a:prstDash val="solid"/>
              <a:miter/>
            </a:ln>
          </p:spPr>
          <p:txBody>
            <a:bodyPr rtlCol="0" anchor="ctr"/>
            <a:lstStyle/>
            <a:p>
              <a:pPr algn="l"/>
              <a:endParaRPr lang="de-DE" sz="1100"/>
            </a:p>
          </p:txBody>
        </p:sp>
        <p:cxnSp>
          <p:nvCxnSpPr>
            <p:cNvPr id="49" name="Gerader Verbinder 48">
              <a:extLst>
                <a:ext uri="{FF2B5EF4-FFF2-40B4-BE49-F238E27FC236}">
                  <a16:creationId xmlns:a16="http://schemas.microsoft.com/office/drawing/2014/main" id="{6786F077-6A6A-52B5-EDFF-CAC43768FF09}"/>
                </a:ext>
              </a:extLst>
            </p:cNvPr>
            <p:cNvCxnSpPr>
              <a:endCxn id="40" idx="0"/>
            </p:cNvCxnSpPr>
            <p:nvPr/>
          </p:nvCxnSpPr>
          <p:spPr>
            <a:xfrm>
              <a:off x="1340739" y="2277291"/>
              <a:ext cx="0" cy="1140618"/>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51" name="Gerader Verbinder 50">
              <a:extLst>
                <a:ext uri="{FF2B5EF4-FFF2-40B4-BE49-F238E27FC236}">
                  <a16:creationId xmlns:a16="http://schemas.microsoft.com/office/drawing/2014/main" id="{7C90912A-EB31-B38A-6A15-9B8403CE8194}"/>
                </a:ext>
              </a:extLst>
            </p:cNvPr>
            <p:cNvCxnSpPr/>
            <p:nvPr/>
          </p:nvCxnSpPr>
          <p:spPr>
            <a:xfrm>
              <a:off x="1247718" y="2277291"/>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387A6958-C412-8239-B3E8-BD8994DD28F8}"/>
                </a:ext>
              </a:extLst>
            </p:cNvPr>
            <p:cNvCxnSpPr>
              <a:cxnSpLocks/>
              <a:endCxn id="41" idx="2"/>
            </p:cNvCxnSpPr>
            <p:nvPr/>
          </p:nvCxnSpPr>
          <p:spPr>
            <a:xfrm flipV="1">
              <a:off x="1340739" y="3975543"/>
              <a:ext cx="0" cy="185460"/>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53" name="Gerader Verbinder 52">
              <a:extLst>
                <a:ext uri="{FF2B5EF4-FFF2-40B4-BE49-F238E27FC236}">
                  <a16:creationId xmlns:a16="http://schemas.microsoft.com/office/drawing/2014/main" id="{109F652C-2848-104D-5209-9048336A82F1}"/>
                </a:ext>
              </a:extLst>
            </p:cNvPr>
            <p:cNvCxnSpPr>
              <a:cxnSpLocks/>
            </p:cNvCxnSpPr>
            <p:nvPr/>
          </p:nvCxnSpPr>
          <p:spPr>
            <a:xfrm rot="10800000">
              <a:off x="1244298" y="4161003"/>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A2591C3D-39C0-2C4F-A1EC-37BEAC5358C6}"/>
                </a:ext>
              </a:extLst>
            </p:cNvPr>
            <p:cNvCxnSpPr>
              <a:cxnSpLocks/>
              <a:endCxn id="42" idx="0"/>
            </p:cNvCxnSpPr>
            <p:nvPr/>
          </p:nvCxnSpPr>
          <p:spPr>
            <a:xfrm>
              <a:off x="1793177" y="2317151"/>
              <a:ext cx="0" cy="1069945"/>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59" name="Gerader Verbinder 58">
              <a:extLst>
                <a:ext uri="{FF2B5EF4-FFF2-40B4-BE49-F238E27FC236}">
                  <a16:creationId xmlns:a16="http://schemas.microsoft.com/office/drawing/2014/main" id="{3B71016F-AEC6-972C-D6F6-31ED07C5C300}"/>
                </a:ext>
              </a:extLst>
            </p:cNvPr>
            <p:cNvCxnSpPr/>
            <p:nvPr/>
          </p:nvCxnSpPr>
          <p:spPr>
            <a:xfrm>
              <a:off x="1700156" y="2317151"/>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E1D63328-4E2A-B037-85F0-77F9B87A613D}"/>
                </a:ext>
              </a:extLst>
            </p:cNvPr>
            <p:cNvCxnSpPr>
              <a:cxnSpLocks/>
              <a:endCxn id="43" idx="2"/>
            </p:cNvCxnSpPr>
            <p:nvPr/>
          </p:nvCxnSpPr>
          <p:spPr>
            <a:xfrm flipV="1">
              <a:off x="1793177" y="3975541"/>
              <a:ext cx="0" cy="18546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61" name="Gerader Verbinder 60">
              <a:extLst>
                <a:ext uri="{FF2B5EF4-FFF2-40B4-BE49-F238E27FC236}">
                  <a16:creationId xmlns:a16="http://schemas.microsoft.com/office/drawing/2014/main" id="{0BA393D7-D7F0-A399-3A61-9130232E55C8}"/>
                </a:ext>
              </a:extLst>
            </p:cNvPr>
            <p:cNvCxnSpPr>
              <a:cxnSpLocks/>
            </p:cNvCxnSpPr>
            <p:nvPr/>
          </p:nvCxnSpPr>
          <p:spPr>
            <a:xfrm rot="10800000">
              <a:off x="1696736" y="4163809"/>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ABF4B420-9FDF-4496-7F4D-04D5869BB097}"/>
                </a:ext>
              </a:extLst>
            </p:cNvPr>
            <p:cNvCxnSpPr>
              <a:cxnSpLocks/>
              <a:endCxn id="45" idx="2"/>
            </p:cNvCxnSpPr>
            <p:nvPr/>
          </p:nvCxnSpPr>
          <p:spPr>
            <a:xfrm flipV="1">
              <a:off x="2467070" y="4019846"/>
              <a:ext cx="0" cy="140253"/>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66" name="Gerader Verbinder 65">
              <a:extLst>
                <a:ext uri="{FF2B5EF4-FFF2-40B4-BE49-F238E27FC236}">
                  <a16:creationId xmlns:a16="http://schemas.microsoft.com/office/drawing/2014/main" id="{500A7864-4FD9-B1A9-7D18-179D164508FA}"/>
                </a:ext>
              </a:extLst>
            </p:cNvPr>
            <p:cNvCxnSpPr>
              <a:cxnSpLocks/>
            </p:cNvCxnSpPr>
            <p:nvPr/>
          </p:nvCxnSpPr>
          <p:spPr>
            <a:xfrm rot="10800000">
              <a:off x="2368248" y="4160099"/>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64FFA912-7237-20E1-ADEC-903246411048}"/>
                </a:ext>
              </a:extLst>
            </p:cNvPr>
            <p:cNvCxnSpPr>
              <a:cxnSpLocks/>
              <a:endCxn id="44" idx="0"/>
            </p:cNvCxnSpPr>
            <p:nvPr/>
          </p:nvCxnSpPr>
          <p:spPr>
            <a:xfrm>
              <a:off x="2464689" y="2448930"/>
              <a:ext cx="2381" cy="970455"/>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68" name="Gerader Verbinder 67">
              <a:extLst>
                <a:ext uri="{FF2B5EF4-FFF2-40B4-BE49-F238E27FC236}">
                  <a16:creationId xmlns:a16="http://schemas.microsoft.com/office/drawing/2014/main" id="{F2C3C45A-B8A1-CFC9-9B5E-570A738844D9}"/>
                </a:ext>
              </a:extLst>
            </p:cNvPr>
            <p:cNvCxnSpPr/>
            <p:nvPr/>
          </p:nvCxnSpPr>
          <p:spPr>
            <a:xfrm>
              <a:off x="2368248" y="2448930"/>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95046D42-C20A-7587-D5CB-2EBAB0C0D7D3}"/>
                </a:ext>
              </a:extLst>
            </p:cNvPr>
            <p:cNvCxnSpPr>
              <a:cxnSpLocks/>
              <a:endCxn id="46" idx="0"/>
            </p:cNvCxnSpPr>
            <p:nvPr/>
          </p:nvCxnSpPr>
          <p:spPr>
            <a:xfrm>
              <a:off x="2919508" y="2490839"/>
              <a:ext cx="0" cy="841490"/>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70" name="Gerader Verbinder 69">
              <a:extLst>
                <a:ext uri="{FF2B5EF4-FFF2-40B4-BE49-F238E27FC236}">
                  <a16:creationId xmlns:a16="http://schemas.microsoft.com/office/drawing/2014/main" id="{4A10544F-44D2-D98C-20EE-DD42A4341034}"/>
                </a:ext>
              </a:extLst>
            </p:cNvPr>
            <p:cNvCxnSpPr/>
            <p:nvPr/>
          </p:nvCxnSpPr>
          <p:spPr>
            <a:xfrm>
              <a:off x="2823066" y="2490839"/>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CD21DA81-EB29-25E9-E178-5B604CCA97A9}"/>
                </a:ext>
              </a:extLst>
            </p:cNvPr>
            <p:cNvCxnSpPr>
              <a:cxnSpLocks/>
              <a:endCxn id="47" idx="2"/>
            </p:cNvCxnSpPr>
            <p:nvPr/>
          </p:nvCxnSpPr>
          <p:spPr>
            <a:xfrm flipV="1">
              <a:off x="2919508" y="4019844"/>
              <a:ext cx="0" cy="22827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72" name="Gerader Verbinder 71">
              <a:extLst>
                <a:ext uri="{FF2B5EF4-FFF2-40B4-BE49-F238E27FC236}">
                  <a16:creationId xmlns:a16="http://schemas.microsoft.com/office/drawing/2014/main" id="{5BA4579B-2783-90ED-CB43-5A7E4EF6AA6D}"/>
                </a:ext>
              </a:extLst>
            </p:cNvPr>
            <p:cNvCxnSpPr>
              <a:cxnSpLocks/>
            </p:cNvCxnSpPr>
            <p:nvPr/>
          </p:nvCxnSpPr>
          <p:spPr>
            <a:xfrm rot="10800000">
              <a:off x="2823067" y="4248116"/>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grpSp>
          <p:nvGrpSpPr>
            <p:cNvPr id="246" name="Gruppieren 245">
              <a:extLst>
                <a:ext uri="{FF2B5EF4-FFF2-40B4-BE49-F238E27FC236}">
                  <a16:creationId xmlns:a16="http://schemas.microsoft.com/office/drawing/2014/main" id="{4BFD467A-9428-C28F-9B34-09F273D9B566}"/>
                </a:ext>
              </a:extLst>
            </p:cNvPr>
            <p:cNvGrpSpPr/>
            <p:nvPr/>
          </p:nvGrpSpPr>
          <p:grpSpPr>
            <a:xfrm>
              <a:off x="625553" y="4866601"/>
              <a:ext cx="2453913" cy="392736"/>
              <a:chOff x="2897323" y="4550284"/>
              <a:chExt cx="2453913" cy="392736"/>
            </a:xfrm>
          </p:grpSpPr>
          <p:sp>
            <p:nvSpPr>
              <p:cNvPr id="238" name="Textfeld 237">
                <a:extLst>
                  <a:ext uri="{FF2B5EF4-FFF2-40B4-BE49-F238E27FC236}">
                    <a16:creationId xmlns:a16="http://schemas.microsoft.com/office/drawing/2014/main" id="{566543C0-0649-F14F-5D8B-A5EFF6DA92D1}"/>
                  </a:ext>
                </a:extLst>
              </p:cNvPr>
              <p:cNvSpPr txBox="1"/>
              <p:nvPr/>
            </p:nvSpPr>
            <p:spPr>
              <a:xfrm rot="18900000">
                <a:off x="2897323" y="4687216"/>
                <a:ext cx="847989" cy="189604"/>
              </a:xfrm>
              <a:prstGeom prst="rect">
                <a:avLst/>
              </a:prstGeom>
              <a:noFill/>
            </p:spPr>
            <p:txBody>
              <a:bodyPr wrap="none" lIns="0" tIns="0" rIns="0" bIns="0" rtlCol="0">
                <a:spAutoFit/>
              </a:bodyPr>
              <a:lstStyle/>
              <a:p>
                <a:pPr algn="l">
                  <a:lnSpc>
                    <a:spcPct val="120000"/>
                  </a:lnSpc>
                </a:pPr>
                <a:r>
                  <a:rPr lang="de-DE" sz="1100" b="1">
                    <a:solidFill>
                      <a:schemeClr val="tx2"/>
                    </a:solidFill>
                  </a:rPr>
                  <a:t>Studienbeginn</a:t>
                </a:r>
              </a:p>
            </p:txBody>
          </p:sp>
          <p:sp>
            <p:nvSpPr>
              <p:cNvPr id="239" name="Textfeld 238">
                <a:extLst>
                  <a:ext uri="{FF2B5EF4-FFF2-40B4-BE49-F238E27FC236}">
                    <a16:creationId xmlns:a16="http://schemas.microsoft.com/office/drawing/2014/main" id="{CF376603-9C20-C299-2A4A-085C867FF037}"/>
                  </a:ext>
                </a:extLst>
              </p:cNvPr>
              <p:cNvSpPr txBox="1"/>
              <p:nvPr/>
            </p:nvSpPr>
            <p:spPr>
              <a:xfrm rot="18900000">
                <a:off x="3643104" y="4550284"/>
                <a:ext cx="585097" cy="392736"/>
              </a:xfrm>
              <a:prstGeom prst="rect">
                <a:avLst/>
              </a:prstGeom>
              <a:noFill/>
            </p:spPr>
            <p:txBody>
              <a:bodyPr wrap="none" lIns="0" tIns="0" rIns="0" bIns="0" rtlCol="0">
                <a:spAutoFit/>
              </a:bodyPr>
              <a:lstStyle/>
              <a:p>
                <a:pPr algn="ctr">
                  <a:lnSpc>
                    <a:spcPct val="120000"/>
                  </a:lnSpc>
                </a:pPr>
                <a:r>
                  <a:rPr lang="de-DE" sz="1100" b="1">
                    <a:solidFill>
                      <a:schemeClr val="tx2"/>
                    </a:solidFill>
                  </a:rPr>
                  <a:t>Woche 96</a:t>
                </a:r>
                <a:br>
                  <a:rPr lang="de-DE" sz="1100" b="1">
                    <a:solidFill>
                      <a:schemeClr val="tx2"/>
                    </a:solidFill>
                  </a:rPr>
                </a:br>
                <a:r>
                  <a:rPr lang="de-DE" sz="1100" b="1">
                    <a:solidFill>
                      <a:schemeClr val="tx2"/>
                    </a:solidFill>
                  </a:rPr>
                  <a:t>(LOCF)</a:t>
                </a:r>
              </a:p>
            </p:txBody>
          </p:sp>
          <p:sp>
            <p:nvSpPr>
              <p:cNvPr id="240" name="Textfeld 239">
                <a:extLst>
                  <a:ext uri="{FF2B5EF4-FFF2-40B4-BE49-F238E27FC236}">
                    <a16:creationId xmlns:a16="http://schemas.microsoft.com/office/drawing/2014/main" id="{50BEC011-F3D7-01BD-A459-78895892F1C2}"/>
                  </a:ext>
                </a:extLst>
              </p:cNvPr>
              <p:cNvSpPr txBox="1"/>
              <p:nvPr/>
            </p:nvSpPr>
            <p:spPr>
              <a:xfrm rot="18900000">
                <a:off x="4766139" y="4550284"/>
                <a:ext cx="585097" cy="392736"/>
              </a:xfrm>
              <a:prstGeom prst="rect">
                <a:avLst/>
              </a:prstGeom>
              <a:noFill/>
            </p:spPr>
            <p:txBody>
              <a:bodyPr wrap="none" lIns="0" tIns="0" rIns="0" bIns="0" rtlCol="0">
                <a:spAutoFit/>
              </a:bodyPr>
              <a:lstStyle/>
              <a:p>
                <a:pPr algn="ctr">
                  <a:lnSpc>
                    <a:spcPct val="120000"/>
                  </a:lnSpc>
                </a:pPr>
                <a:r>
                  <a:rPr lang="de-DE" sz="1100" b="1">
                    <a:solidFill>
                      <a:schemeClr val="tx2"/>
                    </a:solidFill>
                  </a:rPr>
                  <a:t>Woche 96</a:t>
                </a:r>
                <a:br>
                  <a:rPr lang="de-DE" sz="1100" b="1">
                    <a:solidFill>
                      <a:schemeClr val="tx2"/>
                    </a:solidFill>
                  </a:rPr>
                </a:br>
                <a:r>
                  <a:rPr lang="de-DE" sz="1100" b="1">
                    <a:solidFill>
                      <a:schemeClr val="tx2"/>
                    </a:solidFill>
                  </a:rPr>
                  <a:t>(LOCF)</a:t>
                </a:r>
              </a:p>
            </p:txBody>
          </p:sp>
          <p:sp>
            <p:nvSpPr>
              <p:cNvPr id="241" name="Textfeld 240">
                <a:extLst>
                  <a:ext uri="{FF2B5EF4-FFF2-40B4-BE49-F238E27FC236}">
                    <a16:creationId xmlns:a16="http://schemas.microsoft.com/office/drawing/2014/main" id="{24EF06A0-5D0C-F4C3-3E75-101C7846AAD3}"/>
                  </a:ext>
                </a:extLst>
              </p:cNvPr>
              <p:cNvSpPr txBox="1"/>
              <p:nvPr/>
            </p:nvSpPr>
            <p:spPr>
              <a:xfrm rot="18900000">
                <a:off x="4023234" y="4682846"/>
                <a:ext cx="847989" cy="189604"/>
              </a:xfrm>
              <a:prstGeom prst="rect">
                <a:avLst/>
              </a:prstGeom>
              <a:noFill/>
            </p:spPr>
            <p:txBody>
              <a:bodyPr wrap="none" lIns="0" tIns="0" rIns="0" bIns="0" rtlCol="0">
                <a:spAutoFit/>
              </a:bodyPr>
              <a:lstStyle/>
              <a:p>
                <a:pPr algn="l">
                  <a:lnSpc>
                    <a:spcPct val="120000"/>
                  </a:lnSpc>
                </a:pPr>
                <a:r>
                  <a:rPr lang="de-DE" sz="1100" b="1">
                    <a:solidFill>
                      <a:schemeClr val="tx2"/>
                    </a:solidFill>
                  </a:rPr>
                  <a:t>Studienbeginn</a:t>
                </a:r>
              </a:p>
            </p:txBody>
          </p:sp>
        </p:grpSp>
        <p:grpSp>
          <p:nvGrpSpPr>
            <p:cNvPr id="259" name="Gruppieren 258">
              <a:extLst>
                <a:ext uri="{FF2B5EF4-FFF2-40B4-BE49-F238E27FC236}">
                  <a16:creationId xmlns:a16="http://schemas.microsoft.com/office/drawing/2014/main" id="{96B9DF7A-C692-717B-8698-1F360AB42A0F}"/>
                </a:ext>
              </a:extLst>
            </p:cNvPr>
            <p:cNvGrpSpPr/>
            <p:nvPr/>
          </p:nvGrpSpPr>
          <p:grpSpPr>
            <a:xfrm>
              <a:off x="910278" y="5415404"/>
              <a:ext cx="2232462" cy="239843"/>
              <a:chOff x="910278" y="5415404"/>
              <a:chExt cx="2232462" cy="239843"/>
            </a:xfrm>
          </p:grpSpPr>
          <p:sp>
            <p:nvSpPr>
              <p:cNvPr id="252" name="Textfeld 251">
                <a:extLst>
                  <a:ext uri="{FF2B5EF4-FFF2-40B4-BE49-F238E27FC236}">
                    <a16:creationId xmlns:a16="http://schemas.microsoft.com/office/drawing/2014/main" id="{7FF916A3-6DC7-AC4F-3DB4-96299CB2A0BB}"/>
                  </a:ext>
                </a:extLst>
              </p:cNvPr>
              <p:cNvSpPr txBox="1"/>
              <p:nvPr/>
            </p:nvSpPr>
            <p:spPr>
              <a:xfrm>
                <a:off x="994257" y="5465643"/>
                <a:ext cx="827150" cy="189604"/>
              </a:xfrm>
              <a:prstGeom prst="rect">
                <a:avLst/>
              </a:prstGeom>
              <a:noFill/>
            </p:spPr>
            <p:txBody>
              <a:bodyPr wrap="none" lIns="0" tIns="0" rIns="0" bIns="0" rtlCol="0">
                <a:spAutoFit/>
              </a:bodyPr>
              <a:lstStyle/>
              <a:p>
                <a:pPr algn="l">
                  <a:lnSpc>
                    <a:spcPct val="120000"/>
                  </a:lnSpc>
                </a:pPr>
                <a:r>
                  <a:rPr lang="de-DE" sz="1100" b="1">
                    <a:solidFill>
                      <a:schemeClr val="tx2"/>
                    </a:solidFill>
                  </a:rPr>
                  <a:t>1.500 mg NCA</a:t>
                </a:r>
              </a:p>
            </p:txBody>
          </p:sp>
          <p:sp>
            <p:nvSpPr>
              <p:cNvPr id="253" name="Textfeld 252">
                <a:extLst>
                  <a:ext uri="{FF2B5EF4-FFF2-40B4-BE49-F238E27FC236}">
                    <a16:creationId xmlns:a16="http://schemas.microsoft.com/office/drawing/2014/main" id="{554269B6-AF2A-F98E-8CA3-0CA781046FC1}"/>
                  </a:ext>
                </a:extLst>
              </p:cNvPr>
              <p:cNvSpPr txBox="1"/>
              <p:nvPr/>
            </p:nvSpPr>
            <p:spPr>
              <a:xfrm>
                <a:off x="2476714" y="5465643"/>
                <a:ext cx="460062" cy="189604"/>
              </a:xfrm>
              <a:prstGeom prst="rect">
                <a:avLst/>
              </a:prstGeom>
              <a:noFill/>
            </p:spPr>
            <p:txBody>
              <a:bodyPr wrap="none" lIns="0" tIns="0" rIns="0" bIns="0" rtlCol="0">
                <a:spAutoFit/>
              </a:bodyPr>
              <a:lstStyle/>
              <a:p>
                <a:pPr algn="l">
                  <a:lnSpc>
                    <a:spcPct val="120000"/>
                  </a:lnSpc>
                </a:pPr>
                <a:r>
                  <a:rPr lang="de-DE" sz="1100" b="1">
                    <a:solidFill>
                      <a:schemeClr val="tx2"/>
                    </a:solidFill>
                  </a:rPr>
                  <a:t>Placebo</a:t>
                </a:r>
              </a:p>
            </p:txBody>
          </p:sp>
          <p:cxnSp>
            <p:nvCxnSpPr>
              <p:cNvPr id="255" name="Gerader Verbinder 254">
                <a:extLst>
                  <a:ext uri="{FF2B5EF4-FFF2-40B4-BE49-F238E27FC236}">
                    <a16:creationId xmlns:a16="http://schemas.microsoft.com/office/drawing/2014/main" id="{F3967F15-B95A-5481-DFDA-71281F4243CE}"/>
                  </a:ext>
                </a:extLst>
              </p:cNvPr>
              <p:cNvCxnSpPr>
                <a:cxnSpLocks/>
              </p:cNvCxnSpPr>
              <p:nvPr/>
            </p:nvCxnSpPr>
            <p:spPr>
              <a:xfrm>
                <a:off x="910278" y="5415404"/>
                <a:ext cx="882899" cy="3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Gerader Verbinder 255">
                <a:extLst>
                  <a:ext uri="{FF2B5EF4-FFF2-40B4-BE49-F238E27FC236}">
                    <a16:creationId xmlns:a16="http://schemas.microsoft.com/office/drawing/2014/main" id="{131B8A23-0209-5312-4570-21E0048C492C}"/>
                  </a:ext>
                </a:extLst>
              </p:cNvPr>
              <p:cNvCxnSpPr>
                <a:cxnSpLocks/>
              </p:cNvCxnSpPr>
              <p:nvPr/>
            </p:nvCxnSpPr>
            <p:spPr>
              <a:xfrm>
                <a:off x="2260740" y="5415776"/>
                <a:ext cx="88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73" name="Textfeld 272">
            <a:extLst>
              <a:ext uri="{FF2B5EF4-FFF2-40B4-BE49-F238E27FC236}">
                <a16:creationId xmlns:a16="http://schemas.microsoft.com/office/drawing/2014/main" id="{D7C1CDD5-4100-F610-599A-00FB20AC3E44}"/>
              </a:ext>
            </a:extLst>
          </p:cNvPr>
          <p:cNvSpPr txBox="1"/>
          <p:nvPr/>
        </p:nvSpPr>
        <p:spPr>
          <a:xfrm>
            <a:off x="1437179" y="1243060"/>
            <a:ext cx="1455783" cy="241285"/>
          </a:xfrm>
          <a:prstGeom prst="rect">
            <a:avLst/>
          </a:prstGeom>
          <a:noFill/>
        </p:spPr>
        <p:txBody>
          <a:bodyPr wrap="none" lIns="0" tIns="0" rIns="0" bIns="0" rtlCol="0">
            <a:spAutoFit/>
          </a:bodyPr>
          <a:lstStyle/>
          <a:p>
            <a:pPr algn="ctr">
              <a:lnSpc>
                <a:spcPct val="120000"/>
              </a:lnSpc>
            </a:pPr>
            <a:r>
              <a:rPr lang="de-DE" sz="1400" b="1">
                <a:solidFill>
                  <a:schemeClr val="tx2"/>
                </a:solidFill>
              </a:rPr>
              <a:t>Analyse der Fatigue</a:t>
            </a:r>
          </a:p>
        </p:txBody>
      </p:sp>
      <p:sp>
        <p:nvSpPr>
          <p:cNvPr id="274" name="Textfeld 273">
            <a:extLst>
              <a:ext uri="{FF2B5EF4-FFF2-40B4-BE49-F238E27FC236}">
                <a16:creationId xmlns:a16="http://schemas.microsoft.com/office/drawing/2014/main" id="{7F6C53B1-4706-0821-00E9-CC0D8B1156AC}"/>
              </a:ext>
            </a:extLst>
          </p:cNvPr>
          <p:cNvSpPr txBox="1"/>
          <p:nvPr/>
        </p:nvSpPr>
        <p:spPr>
          <a:xfrm>
            <a:off x="5447824" y="1243060"/>
            <a:ext cx="1518493" cy="241285"/>
          </a:xfrm>
          <a:prstGeom prst="rect">
            <a:avLst/>
          </a:prstGeom>
          <a:noFill/>
        </p:spPr>
        <p:txBody>
          <a:bodyPr wrap="none" lIns="0" tIns="0" rIns="0" bIns="0" rtlCol="0">
            <a:spAutoFit/>
          </a:bodyPr>
          <a:lstStyle/>
          <a:p>
            <a:pPr algn="ctr">
              <a:lnSpc>
                <a:spcPct val="120000"/>
              </a:lnSpc>
            </a:pPr>
            <a:r>
              <a:rPr lang="de-DE" sz="1400" b="1">
                <a:solidFill>
                  <a:schemeClr val="tx2"/>
                </a:solidFill>
              </a:rPr>
              <a:t>Analyse des Pruritus</a:t>
            </a:r>
          </a:p>
        </p:txBody>
      </p:sp>
      <p:sp>
        <p:nvSpPr>
          <p:cNvPr id="275" name="Textfeld 274">
            <a:extLst>
              <a:ext uri="{FF2B5EF4-FFF2-40B4-BE49-F238E27FC236}">
                <a16:creationId xmlns:a16="http://schemas.microsoft.com/office/drawing/2014/main" id="{2224952C-845F-3220-C997-F31CABA07DFC}"/>
              </a:ext>
            </a:extLst>
          </p:cNvPr>
          <p:cNvSpPr txBox="1"/>
          <p:nvPr/>
        </p:nvSpPr>
        <p:spPr>
          <a:xfrm>
            <a:off x="9743455" y="1243060"/>
            <a:ext cx="737381" cy="241285"/>
          </a:xfrm>
          <a:prstGeom prst="rect">
            <a:avLst/>
          </a:prstGeom>
          <a:noFill/>
        </p:spPr>
        <p:txBody>
          <a:bodyPr wrap="none" lIns="0" tIns="0" rIns="0" bIns="0" rtlCol="0">
            <a:spAutoFit/>
          </a:bodyPr>
          <a:lstStyle/>
          <a:p>
            <a:pPr algn="ctr">
              <a:lnSpc>
                <a:spcPct val="120000"/>
              </a:lnSpc>
            </a:pPr>
            <a:r>
              <a:rPr lang="de-DE" sz="1400" b="1">
                <a:solidFill>
                  <a:schemeClr val="tx2"/>
                </a:solidFill>
              </a:rPr>
              <a:t>CLDQ-PSC</a:t>
            </a:r>
          </a:p>
        </p:txBody>
      </p:sp>
      <p:sp>
        <p:nvSpPr>
          <p:cNvPr id="279" name="Textfeld 278">
            <a:extLst>
              <a:ext uri="{FF2B5EF4-FFF2-40B4-BE49-F238E27FC236}">
                <a16:creationId xmlns:a16="http://schemas.microsoft.com/office/drawing/2014/main" id="{AB0D9A57-33FC-49B1-E42D-78E2CA875CC7}"/>
              </a:ext>
            </a:extLst>
          </p:cNvPr>
          <p:cNvSpPr txBox="1"/>
          <p:nvPr/>
        </p:nvSpPr>
        <p:spPr>
          <a:xfrm rot="16200000">
            <a:off x="-460583" y="2661750"/>
            <a:ext cx="2342514" cy="180178"/>
          </a:xfrm>
          <a:prstGeom prst="rect">
            <a:avLst/>
          </a:prstGeom>
          <a:noFill/>
        </p:spPr>
        <p:txBody>
          <a:bodyPr wrap="square" lIns="0" tIns="0" rIns="0" bIns="0" rtlCol="0">
            <a:spAutoFit/>
          </a:bodyPr>
          <a:lstStyle/>
          <a:p>
            <a:pPr algn="ctr">
              <a:lnSpc>
                <a:spcPct val="120000"/>
              </a:lnSpc>
            </a:pPr>
            <a:r>
              <a:rPr lang="de-DE" sz="1050" b="1">
                <a:solidFill>
                  <a:schemeClr val="tx2"/>
                </a:solidFill>
              </a:rPr>
              <a:t>PBC – 40 Fatigue Domain (FAS)</a:t>
            </a:r>
          </a:p>
        </p:txBody>
      </p:sp>
      <p:sp>
        <p:nvSpPr>
          <p:cNvPr id="280" name="Textfeld 279">
            <a:extLst>
              <a:ext uri="{FF2B5EF4-FFF2-40B4-BE49-F238E27FC236}">
                <a16:creationId xmlns:a16="http://schemas.microsoft.com/office/drawing/2014/main" id="{3B111946-63A9-0176-3203-7A50A01A285F}"/>
              </a:ext>
            </a:extLst>
          </p:cNvPr>
          <p:cNvSpPr txBox="1"/>
          <p:nvPr/>
        </p:nvSpPr>
        <p:spPr>
          <a:xfrm rot="16200000">
            <a:off x="3683018" y="2661750"/>
            <a:ext cx="2342515" cy="180178"/>
          </a:xfrm>
          <a:prstGeom prst="rect">
            <a:avLst/>
          </a:prstGeom>
          <a:noFill/>
        </p:spPr>
        <p:txBody>
          <a:bodyPr wrap="square" lIns="0" tIns="0" rIns="0" bIns="0" rtlCol="0">
            <a:spAutoFit/>
          </a:bodyPr>
          <a:lstStyle/>
          <a:p>
            <a:pPr algn="ctr">
              <a:lnSpc>
                <a:spcPct val="120000"/>
              </a:lnSpc>
            </a:pPr>
            <a:r>
              <a:rPr lang="de-DE" sz="1050" b="1">
                <a:solidFill>
                  <a:schemeClr val="tx2"/>
                </a:solidFill>
              </a:rPr>
              <a:t>Pruritus visuelle Analogskala (FAS)</a:t>
            </a:r>
          </a:p>
        </p:txBody>
      </p:sp>
      <p:grpSp>
        <p:nvGrpSpPr>
          <p:cNvPr id="3" name="Gruppieren 2">
            <a:extLst>
              <a:ext uri="{FF2B5EF4-FFF2-40B4-BE49-F238E27FC236}">
                <a16:creationId xmlns:a16="http://schemas.microsoft.com/office/drawing/2014/main" id="{1AE78551-0633-A09D-A925-E9A871098A7A}"/>
              </a:ext>
            </a:extLst>
          </p:cNvPr>
          <p:cNvGrpSpPr/>
          <p:nvPr/>
        </p:nvGrpSpPr>
        <p:grpSpPr>
          <a:xfrm>
            <a:off x="8605947" y="1536828"/>
            <a:ext cx="2697584" cy="3469427"/>
            <a:chOff x="8605947" y="1906951"/>
            <a:chExt cx="2697584" cy="3469427"/>
          </a:xfrm>
        </p:grpSpPr>
        <p:cxnSp>
          <p:nvCxnSpPr>
            <p:cNvPr id="133" name="Gerader Verbinder 132">
              <a:extLst>
                <a:ext uri="{FF2B5EF4-FFF2-40B4-BE49-F238E27FC236}">
                  <a16:creationId xmlns:a16="http://schemas.microsoft.com/office/drawing/2014/main" id="{09389C97-BDC2-3298-6BBD-54C6476A9197}"/>
                </a:ext>
              </a:extLst>
            </p:cNvPr>
            <p:cNvCxnSpPr/>
            <p:nvPr/>
          </p:nvCxnSpPr>
          <p:spPr>
            <a:xfrm>
              <a:off x="8951437" y="1906951"/>
              <a:ext cx="0" cy="24086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D9E99E28-5772-A73C-8B7A-31E5CEC234AF}"/>
                </a:ext>
              </a:extLst>
            </p:cNvPr>
            <p:cNvCxnSpPr>
              <a:cxnSpLocks/>
            </p:cNvCxnSpPr>
            <p:nvPr/>
          </p:nvCxnSpPr>
          <p:spPr>
            <a:xfrm rot="5400000">
              <a:off x="10099200" y="3111283"/>
              <a:ext cx="0" cy="240866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62870A5E-1112-9D85-B401-D93D0A7F7312}"/>
                </a:ext>
              </a:extLst>
            </p:cNvPr>
            <p:cNvCxnSpPr>
              <a:cxnSpLocks/>
            </p:cNvCxnSpPr>
            <p:nvPr/>
          </p:nvCxnSpPr>
          <p:spPr>
            <a:xfrm flipH="1">
              <a:off x="8873059" y="1947171"/>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D1FEB8F5-2141-73C1-FC14-BB989F046ACE}"/>
                </a:ext>
              </a:extLst>
            </p:cNvPr>
            <p:cNvCxnSpPr>
              <a:cxnSpLocks/>
            </p:cNvCxnSpPr>
            <p:nvPr/>
          </p:nvCxnSpPr>
          <p:spPr>
            <a:xfrm flipH="1">
              <a:off x="8873059" y="2282922"/>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10CDBB82-CC97-5E3E-F48A-A217CB7A4B1B}"/>
                </a:ext>
              </a:extLst>
            </p:cNvPr>
            <p:cNvCxnSpPr>
              <a:cxnSpLocks/>
            </p:cNvCxnSpPr>
            <p:nvPr/>
          </p:nvCxnSpPr>
          <p:spPr>
            <a:xfrm flipH="1">
              <a:off x="8873059" y="2963957"/>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9B5547D0-20F0-3637-A46B-8CF5BE4EDD9B}"/>
                </a:ext>
              </a:extLst>
            </p:cNvPr>
            <p:cNvCxnSpPr>
              <a:cxnSpLocks/>
            </p:cNvCxnSpPr>
            <p:nvPr/>
          </p:nvCxnSpPr>
          <p:spPr>
            <a:xfrm flipH="1">
              <a:off x="8895898" y="2623445"/>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51B9E453-768C-044A-1252-084124AFC00E}"/>
                </a:ext>
              </a:extLst>
            </p:cNvPr>
            <p:cNvCxnSpPr>
              <a:cxnSpLocks/>
            </p:cNvCxnSpPr>
            <p:nvPr/>
          </p:nvCxnSpPr>
          <p:spPr>
            <a:xfrm flipH="1">
              <a:off x="8895898" y="3299716"/>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7C3F01F5-E131-0A50-22BA-1E897A3F8305}"/>
                </a:ext>
              </a:extLst>
            </p:cNvPr>
            <p:cNvCxnSpPr>
              <a:cxnSpLocks/>
            </p:cNvCxnSpPr>
            <p:nvPr/>
          </p:nvCxnSpPr>
          <p:spPr>
            <a:xfrm flipH="1">
              <a:off x="8895898" y="3973613"/>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58E375BD-1EFE-6F3A-6430-A225CB9186FF}"/>
                </a:ext>
              </a:extLst>
            </p:cNvPr>
            <p:cNvCxnSpPr>
              <a:cxnSpLocks/>
            </p:cNvCxnSpPr>
            <p:nvPr/>
          </p:nvCxnSpPr>
          <p:spPr>
            <a:xfrm rot="5400000" flipH="1">
              <a:off x="9298329" y="434261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F6D41D6D-D3E0-F4E8-3D23-17F006CFF97E}"/>
                </a:ext>
              </a:extLst>
            </p:cNvPr>
            <p:cNvCxnSpPr>
              <a:cxnSpLocks/>
            </p:cNvCxnSpPr>
            <p:nvPr/>
          </p:nvCxnSpPr>
          <p:spPr>
            <a:xfrm rot="5400000" flipH="1">
              <a:off x="9750767" y="434261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E5B52895-F49C-5CCE-DE9A-796BEEE2AFBB}"/>
                </a:ext>
              </a:extLst>
            </p:cNvPr>
            <p:cNvCxnSpPr>
              <a:cxnSpLocks/>
            </p:cNvCxnSpPr>
            <p:nvPr/>
          </p:nvCxnSpPr>
          <p:spPr>
            <a:xfrm rot="5400000" flipH="1">
              <a:off x="10422279" y="434261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E9B1AB3B-139B-ED10-5B76-E91ED9B4C388}"/>
                </a:ext>
              </a:extLst>
            </p:cNvPr>
            <p:cNvCxnSpPr>
              <a:cxnSpLocks/>
            </p:cNvCxnSpPr>
            <p:nvPr/>
          </p:nvCxnSpPr>
          <p:spPr>
            <a:xfrm rot="5400000" flipH="1">
              <a:off x="10877098" y="4342614"/>
              <a:ext cx="5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3" name="Rechteck 152">
              <a:extLst>
                <a:ext uri="{FF2B5EF4-FFF2-40B4-BE49-F238E27FC236}">
                  <a16:creationId xmlns:a16="http://schemas.microsoft.com/office/drawing/2014/main" id="{BF1FEFA3-F68D-3511-E4C0-17738CBD0CF5}"/>
                </a:ext>
              </a:extLst>
            </p:cNvPr>
            <p:cNvSpPr/>
            <p:nvPr/>
          </p:nvSpPr>
          <p:spPr>
            <a:xfrm>
              <a:off x="9143588" y="2221964"/>
              <a:ext cx="363482" cy="204788"/>
            </a:xfrm>
            <a:prstGeom prst="rect">
              <a:avLst/>
            </a:prstGeom>
            <a:solidFill>
              <a:srgbClr val="3B97DE"/>
            </a:solidFill>
            <a:ln w="9525" cap="flat">
              <a:solidFill>
                <a:srgbClr val="001965"/>
              </a:solidFill>
              <a:prstDash val="solid"/>
              <a:miter/>
            </a:ln>
          </p:spPr>
          <p:txBody>
            <a:bodyPr rtlCol="0" anchor="ctr"/>
            <a:lstStyle/>
            <a:p>
              <a:pPr algn="l"/>
              <a:endParaRPr lang="de-DE"/>
            </a:p>
          </p:txBody>
        </p:sp>
        <p:sp>
          <p:nvSpPr>
            <p:cNvPr id="154" name="Rechteck 153">
              <a:extLst>
                <a:ext uri="{FF2B5EF4-FFF2-40B4-BE49-F238E27FC236}">
                  <a16:creationId xmlns:a16="http://schemas.microsoft.com/office/drawing/2014/main" id="{EE38EDE5-2C43-FFD9-DCB8-A78469FC1B9F}"/>
                </a:ext>
              </a:extLst>
            </p:cNvPr>
            <p:cNvSpPr/>
            <p:nvPr/>
          </p:nvSpPr>
          <p:spPr>
            <a:xfrm>
              <a:off x="9143588" y="2424371"/>
              <a:ext cx="363482" cy="221456"/>
            </a:xfrm>
            <a:prstGeom prst="rect">
              <a:avLst/>
            </a:prstGeom>
            <a:solidFill>
              <a:srgbClr val="3B97DE"/>
            </a:solidFill>
            <a:ln w="9525" cap="flat">
              <a:solidFill>
                <a:srgbClr val="001965"/>
              </a:solidFill>
              <a:prstDash val="solid"/>
              <a:miter/>
            </a:ln>
          </p:spPr>
          <p:txBody>
            <a:bodyPr rtlCol="0" anchor="ctr"/>
            <a:lstStyle/>
            <a:p>
              <a:pPr algn="l"/>
              <a:endParaRPr lang="de-DE"/>
            </a:p>
          </p:txBody>
        </p:sp>
        <p:sp>
          <p:nvSpPr>
            <p:cNvPr id="155" name="Rechteck 154">
              <a:extLst>
                <a:ext uri="{FF2B5EF4-FFF2-40B4-BE49-F238E27FC236}">
                  <a16:creationId xmlns:a16="http://schemas.microsoft.com/office/drawing/2014/main" id="{5A21A0DE-D548-31DC-6055-FF7852E1A55A}"/>
                </a:ext>
              </a:extLst>
            </p:cNvPr>
            <p:cNvSpPr/>
            <p:nvPr/>
          </p:nvSpPr>
          <p:spPr>
            <a:xfrm>
              <a:off x="9596026" y="2190201"/>
              <a:ext cx="363482" cy="232581"/>
            </a:xfrm>
            <a:prstGeom prst="rect">
              <a:avLst/>
            </a:prstGeom>
            <a:solidFill>
              <a:srgbClr val="005AD2"/>
            </a:solidFill>
            <a:ln w="9525" cap="flat">
              <a:solidFill>
                <a:srgbClr val="001965"/>
              </a:solidFill>
              <a:prstDash val="solid"/>
              <a:miter/>
            </a:ln>
          </p:spPr>
          <p:txBody>
            <a:bodyPr rtlCol="0" anchor="ctr"/>
            <a:lstStyle/>
            <a:p>
              <a:pPr algn="l"/>
              <a:endParaRPr lang="de-DE"/>
            </a:p>
          </p:txBody>
        </p:sp>
        <p:sp>
          <p:nvSpPr>
            <p:cNvPr id="156" name="Rechteck 155">
              <a:extLst>
                <a:ext uri="{FF2B5EF4-FFF2-40B4-BE49-F238E27FC236}">
                  <a16:creationId xmlns:a16="http://schemas.microsoft.com/office/drawing/2014/main" id="{8EC78C5D-EA2E-33D2-ED81-DA93036CF351}"/>
                </a:ext>
              </a:extLst>
            </p:cNvPr>
            <p:cNvSpPr/>
            <p:nvPr/>
          </p:nvSpPr>
          <p:spPr>
            <a:xfrm>
              <a:off x="9596026" y="2421976"/>
              <a:ext cx="363482" cy="290789"/>
            </a:xfrm>
            <a:prstGeom prst="rect">
              <a:avLst/>
            </a:prstGeom>
            <a:solidFill>
              <a:srgbClr val="005AD2"/>
            </a:solidFill>
            <a:ln w="9525" cap="flat">
              <a:solidFill>
                <a:srgbClr val="001965"/>
              </a:solidFill>
              <a:prstDash val="solid"/>
              <a:miter/>
            </a:ln>
          </p:spPr>
          <p:txBody>
            <a:bodyPr rtlCol="0" anchor="ctr"/>
            <a:lstStyle/>
            <a:p>
              <a:pPr algn="l"/>
              <a:endParaRPr lang="de-DE"/>
            </a:p>
          </p:txBody>
        </p:sp>
        <p:sp>
          <p:nvSpPr>
            <p:cNvPr id="157" name="Rechteck 156">
              <a:extLst>
                <a:ext uri="{FF2B5EF4-FFF2-40B4-BE49-F238E27FC236}">
                  <a16:creationId xmlns:a16="http://schemas.microsoft.com/office/drawing/2014/main" id="{B2FD283D-5367-839E-690A-5AC268EAF9B7}"/>
                </a:ext>
              </a:extLst>
            </p:cNvPr>
            <p:cNvSpPr/>
            <p:nvPr/>
          </p:nvSpPr>
          <p:spPr>
            <a:xfrm>
              <a:off x="10269919" y="2219316"/>
              <a:ext cx="363482" cy="169336"/>
            </a:xfrm>
            <a:prstGeom prst="rect">
              <a:avLst/>
            </a:prstGeom>
            <a:solidFill>
              <a:srgbClr val="D4D7DC"/>
            </a:solidFill>
            <a:ln w="9525" cap="flat">
              <a:solidFill>
                <a:srgbClr val="001965"/>
              </a:solidFill>
              <a:prstDash val="solid"/>
              <a:miter/>
            </a:ln>
          </p:spPr>
          <p:txBody>
            <a:bodyPr rtlCol="0" anchor="ctr"/>
            <a:lstStyle/>
            <a:p>
              <a:pPr algn="l"/>
              <a:endParaRPr lang="de-DE"/>
            </a:p>
          </p:txBody>
        </p:sp>
        <p:sp>
          <p:nvSpPr>
            <p:cNvPr id="158" name="Rechteck 157">
              <a:extLst>
                <a:ext uri="{FF2B5EF4-FFF2-40B4-BE49-F238E27FC236}">
                  <a16:creationId xmlns:a16="http://schemas.microsoft.com/office/drawing/2014/main" id="{5ADA4FF5-5783-079E-739B-5271A5E77668}"/>
                </a:ext>
              </a:extLst>
            </p:cNvPr>
            <p:cNvSpPr/>
            <p:nvPr/>
          </p:nvSpPr>
          <p:spPr>
            <a:xfrm>
              <a:off x="10269919" y="2387819"/>
              <a:ext cx="363482" cy="213651"/>
            </a:xfrm>
            <a:prstGeom prst="rect">
              <a:avLst/>
            </a:prstGeom>
            <a:solidFill>
              <a:srgbClr val="D4D7DC"/>
            </a:solidFill>
            <a:ln w="9525" cap="flat">
              <a:solidFill>
                <a:srgbClr val="001965"/>
              </a:solidFill>
              <a:prstDash val="solid"/>
              <a:miter/>
            </a:ln>
          </p:spPr>
          <p:txBody>
            <a:bodyPr rtlCol="0" anchor="ctr"/>
            <a:lstStyle/>
            <a:p>
              <a:pPr algn="l"/>
              <a:endParaRPr lang="de-DE"/>
            </a:p>
          </p:txBody>
        </p:sp>
        <p:sp>
          <p:nvSpPr>
            <p:cNvPr id="159" name="Rechteck 158">
              <a:extLst>
                <a:ext uri="{FF2B5EF4-FFF2-40B4-BE49-F238E27FC236}">
                  <a16:creationId xmlns:a16="http://schemas.microsoft.com/office/drawing/2014/main" id="{C5EE72F6-1593-95B0-BCC6-87F9920A0B91}"/>
                </a:ext>
              </a:extLst>
            </p:cNvPr>
            <p:cNvSpPr/>
            <p:nvPr/>
          </p:nvSpPr>
          <p:spPr>
            <a:xfrm>
              <a:off x="10722357" y="2225918"/>
              <a:ext cx="363482" cy="207977"/>
            </a:xfrm>
            <a:prstGeom prst="rect">
              <a:avLst/>
            </a:prstGeom>
            <a:solidFill>
              <a:srgbClr val="939AA7"/>
            </a:solidFill>
            <a:ln w="9525" cap="flat">
              <a:solidFill>
                <a:srgbClr val="001965"/>
              </a:solidFill>
              <a:prstDash val="solid"/>
              <a:miter/>
            </a:ln>
          </p:spPr>
          <p:txBody>
            <a:bodyPr rtlCol="0" anchor="ctr"/>
            <a:lstStyle/>
            <a:p>
              <a:pPr algn="l"/>
              <a:endParaRPr lang="de-DE"/>
            </a:p>
          </p:txBody>
        </p:sp>
        <p:sp>
          <p:nvSpPr>
            <p:cNvPr id="160" name="Rechteck 159">
              <a:extLst>
                <a:ext uri="{FF2B5EF4-FFF2-40B4-BE49-F238E27FC236}">
                  <a16:creationId xmlns:a16="http://schemas.microsoft.com/office/drawing/2014/main" id="{6599D8A3-6388-D9C3-359E-EA2B64073A22}"/>
                </a:ext>
              </a:extLst>
            </p:cNvPr>
            <p:cNvSpPr/>
            <p:nvPr/>
          </p:nvSpPr>
          <p:spPr>
            <a:xfrm>
              <a:off x="10722357" y="2433081"/>
              <a:ext cx="363482" cy="281801"/>
            </a:xfrm>
            <a:prstGeom prst="rect">
              <a:avLst/>
            </a:prstGeom>
            <a:solidFill>
              <a:srgbClr val="939AA7"/>
            </a:solidFill>
            <a:ln w="9525" cap="flat">
              <a:solidFill>
                <a:srgbClr val="001965"/>
              </a:solidFill>
              <a:prstDash val="solid"/>
              <a:miter/>
            </a:ln>
          </p:spPr>
          <p:txBody>
            <a:bodyPr rtlCol="0" anchor="ctr"/>
            <a:lstStyle/>
            <a:p>
              <a:pPr algn="l"/>
              <a:endParaRPr lang="de-DE"/>
            </a:p>
          </p:txBody>
        </p:sp>
        <p:cxnSp>
          <p:nvCxnSpPr>
            <p:cNvPr id="161" name="Gerader Verbinder 160">
              <a:extLst>
                <a:ext uri="{FF2B5EF4-FFF2-40B4-BE49-F238E27FC236}">
                  <a16:creationId xmlns:a16="http://schemas.microsoft.com/office/drawing/2014/main" id="{372E59BE-5341-DA1F-0252-DC559575C517}"/>
                </a:ext>
              </a:extLst>
            </p:cNvPr>
            <p:cNvCxnSpPr>
              <a:cxnSpLocks/>
              <a:endCxn id="153" idx="0"/>
            </p:cNvCxnSpPr>
            <p:nvPr/>
          </p:nvCxnSpPr>
          <p:spPr>
            <a:xfrm>
              <a:off x="9325329" y="1948932"/>
              <a:ext cx="0" cy="27303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62" name="Gerader Verbinder 161">
              <a:extLst>
                <a:ext uri="{FF2B5EF4-FFF2-40B4-BE49-F238E27FC236}">
                  <a16:creationId xmlns:a16="http://schemas.microsoft.com/office/drawing/2014/main" id="{EEA563D2-16BB-72E2-F209-76E44D03EE6A}"/>
                </a:ext>
              </a:extLst>
            </p:cNvPr>
            <p:cNvCxnSpPr/>
            <p:nvPr/>
          </p:nvCxnSpPr>
          <p:spPr>
            <a:xfrm>
              <a:off x="9232308" y="1949556"/>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5BECBE0B-E387-CC59-E066-B6A9826ECBFF}"/>
                </a:ext>
              </a:extLst>
            </p:cNvPr>
            <p:cNvCxnSpPr>
              <a:cxnSpLocks/>
              <a:endCxn id="154" idx="2"/>
            </p:cNvCxnSpPr>
            <p:nvPr/>
          </p:nvCxnSpPr>
          <p:spPr>
            <a:xfrm flipV="1">
              <a:off x="9325329" y="2645827"/>
              <a:ext cx="0" cy="740568"/>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64" name="Gerader Verbinder 163">
              <a:extLst>
                <a:ext uri="{FF2B5EF4-FFF2-40B4-BE49-F238E27FC236}">
                  <a16:creationId xmlns:a16="http://schemas.microsoft.com/office/drawing/2014/main" id="{C1C148E4-ED7A-8357-426E-7FF8ABD3FDA1}"/>
                </a:ext>
              </a:extLst>
            </p:cNvPr>
            <p:cNvCxnSpPr>
              <a:cxnSpLocks/>
            </p:cNvCxnSpPr>
            <p:nvPr/>
          </p:nvCxnSpPr>
          <p:spPr>
            <a:xfrm rot="10800000">
              <a:off x="9228888" y="3397486"/>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1F453755-62F0-3D53-B0AC-C712DB5B17DF}"/>
                </a:ext>
              </a:extLst>
            </p:cNvPr>
            <p:cNvCxnSpPr>
              <a:cxnSpLocks/>
              <a:endCxn id="155" idx="0"/>
            </p:cNvCxnSpPr>
            <p:nvPr/>
          </p:nvCxnSpPr>
          <p:spPr>
            <a:xfrm>
              <a:off x="9777767" y="1948932"/>
              <a:ext cx="0" cy="241269"/>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66" name="Gerader Verbinder 165">
              <a:extLst>
                <a:ext uri="{FF2B5EF4-FFF2-40B4-BE49-F238E27FC236}">
                  <a16:creationId xmlns:a16="http://schemas.microsoft.com/office/drawing/2014/main" id="{F93AA75B-917D-925F-AFA6-14E96C6547F3}"/>
                </a:ext>
              </a:extLst>
            </p:cNvPr>
            <p:cNvCxnSpPr/>
            <p:nvPr/>
          </p:nvCxnSpPr>
          <p:spPr>
            <a:xfrm>
              <a:off x="9684746" y="1955281"/>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568FB417-840D-094C-B834-1EDB125D315A}"/>
                </a:ext>
              </a:extLst>
            </p:cNvPr>
            <p:cNvCxnSpPr>
              <a:cxnSpLocks/>
              <a:endCxn id="156" idx="2"/>
            </p:cNvCxnSpPr>
            <p:nvPr/>
          </p:nvCxnSpPr>
          <p:spPr>
            <a:xfrm flipV="1">
              <a:off x="9777767" y="2712765"/>
              <a:ext cx="0" cy="985574"/>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68" name="Gerader Verbinder 167">
              <a:extLst>
                <a:ext uri="{FF2B5EF4-FFF2-40B4-BE49-F238E27FC236}">
                  <a16:creationId xmlns:a16="http://schemas.microsoft.com/office/drawing/2014/main" id="{13D1B148-6A23-7358-4273-9012C3216EF7}"/>
                </a:ext>
              </a:extLst>
            </p:cNvPr>
            <p:cNvCxnSpPr>
              <a:cxnSpLocks/>
            </p:cNvCxnSpPr>
            <p:nvPr/>
          </p:nvCxnSpPr>
          <p:spPr>
            <a:xfrm rot="10800000">
              <a:off x="9681326" y="3703514"/>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5F4FAD01-BA71-9D66-7B0D-C6F634BEFA9C}"/>
                </a:ext>
              </a:extLst>
            </p:cNvPr>
            <p:cNvCxnSpPr>
              <a:cxnSpLocks/>
              <a:endCxn id="158" idx="2"/>
            </p:cNvCxnSpPr>
            <p:nvPr/>
          </p:nvCxnSpPr>
          <p:spPr>
            <a:xfrm flipV="1">
              <a:off x="10451660" y="2601470"/>
              <a:ext cx="0" cy="869839"/>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70" name="Gerader Verbinder 169">
              <a:extLst>
                <a:ext uri="{FF2B5EF4-FFF2-40B4-BE49-F238E27FC236}">
                  <a16:creationId xmlns:a16="http://schemas.microsoft.com/office/drawing/2014/main" id="{E0799BA4-F305-BA09-E142-5262DF77912B}"/>
                </a:ext>
              </a:extLst>
            </p:cNvPr>
            <p:cNvCxnSpPr>
              <a:cxnSpLocks/>
            </p:cNvCxnSpPr>
            <p:nvPr/>
          </p:nvCxnSpPr>
          <p:spPr>
            <a:xfrm rot="10800000">
              <a:off x="10352838" y="3468023"/>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C643D800-58F7-21C2-6889-B93A8F76E7CB}"/>
                </a:ext>
              </a:extLst>
            </p:cNvPr>
            <p:cNvCxnSpPr>
              <a:cxnSpLocks/>
              <a:endCxn id="157" idx="0"/>
            </p:cNvCxnSpPr>
            <p:nvPr/>
          </p:nvCxnSpPr>
          <p:spPr>
            <a:xfrm>
              <a:off x="10449281" y="1948932"/>
              <a:ext cx="2379" cy="270384"/>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72" name="Gerader Verbinder 171">
              <a:extLst>
                <a:ext uri="{FF2B5EF4-FFF2-40B4-BE49-F238E27FC236}">
                  <a16:creationId xmlns:a16="http://schemas.microsoft.com/office/drawing/2014/main" id="{C1E35A8C-A979-DDB7-B2C1-31F203F199F3}"/>
                </a:ext>
              </a:extLst>
            </p:cNvPr>
            <p:cNvCxnSpPr/>
            <p:nvPr/>
          </p:nvCxnSpPr>
          <p:spPr>
            <a:xfrm>
              <a:off x="10352838" y="1952126"/>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03D1D7D1-F88B-7738-5D79-47323CA558F8}"/>
                </a:ext>
              </a:extLst>
            </p:cNvPr>
            <p:cNvCxnSpPr>
              <a:cxnSpLocks/>
              <a:endCxn id="159" idx="0"/>
            </p:cNvCxnSpPr>
            <p:nvPr/>
          </p:nvCxnSpPr>
          <p:spPr>
            <a:xfrm>
              <a:off x="10904098" y="1942406"/>
              <a:ext cx="0" cy="283512"/>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74" name="Gerader Verbinder 173">
              <a:extLst>
                <a:ext uri="{FF2B5EF4-FFF2-40B4-BE49-F238E27FC236}">
                  <a16:creationId xmlns:a16="http://schemas.microsoft.com/office/drawing/2014/main" id="{A35EE9F1-72D5-4C27-A29F-A2C7DBF3C8C7}"/>
                </a:ext>
              </a:extLst>
            </p:cNvPr>
            <p:cNvCxnSpPr/>
            <p:nvPr/>
          </p:nvCxnSpPr>
          <p:spPr>
            <a:xfrm>
              <a:off x="10807656" y="1948784"/>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FC383062-2F45-E737-FABF-F0CE591DF11A}"/>
                </a:ext>
              </a:extLst>
            </p:cNvPr>
            <p:cNvCxnSpPr>
              <a:cxnSpLocks/>
              <a:endCxn id="160" idx="2"/>
            </p:cNvCxnSpPr>
            <p:nvPr/>
          </p:nvCxnSpPr>
          <p:spPr>
            <a:xfrm flipV="1">
              <a:off x="10904098" y="2714882"/>
              <a:ext cx="0" cy="959644"/>
            </a:xfrm>
            <a:prstGeom prst="line">
              <a:avLst/>
            </a:prstGeom>
            <a:ln w="12700">
              <a:solidFill>
                <a:srgbClr val="001965"/>
              </a:solidFill>
            </a:ln>
          </p:spPr>
          <p:style>
            <a:lnRef idx="1">
              <a:schemeClr val="dk1"/>
            </a:lnRef>
            <a:fillRef idx="0">
              <a:schemeClr val="dk1"/>
            </a:fillRef>
            <a:effectRef idx="0">
              <a:schemeClr val="dk1"/>
            </a:effectRef>
            <a:fontRef idx="minor">
              <a:schemeClr val="tx1"/>
            </a:fontRef>
          </p:style>
        </p:cxnSp>
        <p:cxnSp>
          <p:nvCxnSpPr>
            <p:cNvPr id="176" name="Gerader Verbinder 175">
              <a:extLst>
                <a:ext uri="{FF2B5EF4-FFF2-40B4-BE49-F238E27FC236}">
                  <a16:creationId xmlns:a16="http://schemas.microsoft.com/office/drawing/2014/main" id="{C5A0912C-0EDD-D0B6-639E-CE282A58C470}"/>
                </a:ext>
              </a:extLst>
            </p:cNvPr>
            <p:cNvCxnSpPr>
              <a:cxnSpLocks/>
            </p:cNvCxnSpPr>
            <p:nvPr/>
          </p:nvCxnSpPr>
          <p:spPr>
            <a:xfrm rot="10800000">
              <a:off x="10807657" y="3670341"/>
              <a:ext cx="192881"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a:extLst>
                <a:ext uri="{FF2B5EF4-FFF2-40B4-BE49-F238E27FC236}">
                  <a16:creationId xmlns:a16="http://schemas.microsoft.com/office/drawing/2014/main" id="{662D813F-CCFC-6D75-C461-22BCECA03650}"/>
                </a:ext>
              </a:extLst>
            </p:cNvPr>
            <p:cNvCxnSpPr>
              <a:cxnSpLocks/>
            </p:cNvCxnSpPr>
            <p:nvPr/>
          </p:nvCxnSpPr>
          <p:spPr>
            <a:xfrm flipH="1">
              <a:off x="8873059" y="3635478"/>
              <a:ext cx="76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48" name="Gruppieren 247">
              <a:extLst>
                <a:ext uri="{FF2B5EF4-FFF2-40B4-BE49-F238E27FC236}">
                  <a16:creationId xmlns:a16="http://schemas.microsoft.com/office/drawing/2014/main" id="{22C3DC1A-C83D-C286-F0A9-30C3DCC4FB0A}"/>
                </a:ext>
              </a:extLst>
            </p:cNvPr>
            <p:cNvGrpSpPr/>
            <p:nvPr/>
          </p:nvGrpSpPr>
          <p:grpSpPr>
            <a:xfrm>
              <a:off x="8605947" y="4545941"/>
              <a:ext cx="2465381" cy="392736"/>
              <a:chOff x="9617113" y="4488534"/>
              <a:chExt cx="2465381" cy="392736"/>
            </a:xfrm>
          </p:grpSpPr>
          <p:sp>
            <p:nvSpPr>
              <p:cNvPr id="242" name="Textfeld 241">
                <a:extLst>
                  <a:ext uri="{FF2B5EF4-FFF2-40B4-BE49-F238E27FC236}">
                    <a16:creationId xmlns:a16="http://schemas.microsoft.com/office/drawing/2014/main" id="{5CF30E9F-A0EE-6F3E-C4DB-44B02B702583}"/>
                  </a:ext>
                </a:extLst>
              </p:cNvPr>
              <p:cNvSpPr txBox="1"/>
              <p:nvPr/>
            </p:nvSpPr>
            <p:spPr>
              <a:xfrm rot="18900000">
                <a:off x="9617113" y="4614338"/>
                <a:ext cx="847989" cy="189604"/>
              </a:xfrm>
              <a:prstGeom prst="rect">
                <a:avLst/>
              </a:prstGeom>
              <a:noFill/>
            </p:spPr>
            <p:txBody>
              <a:bodyPr wrap="none" lIns="0" tIns="0" rIns="0" bIns="0" rtlCol="0">
                <a:spAutoFit/>
              </a:bodyPr>
              <a:lstStyle/>
              <a:p>
                <a:pPr algn="l">
                  <a:lnSpc>
                    <a:spcPct val="120000"/>
                  </a:lnSpc>
                </a:pPr>
                <a:r>
                  <a:rPr lang="de-DE" sz="1100" b="1">
                    <a:solidFill>
                      <a:schemeClr val="tx2"/>
                    </a:solidFill>
                  </a:rPr>
                  <a:t>Studienbeginn</a:t>
                </a:r>
              </a:p>
            </p:txBody>
          </p:sp>
          <p:sp>
            <p:nvSpPr>
              <p:cNvPr id="243" name="Textfeld 242">
                <a:extLst>
                  <a:ext uri="{FF2B5EF4-FFF2-40B4-BE49-F238E27FC236}">
                    <a16:creationId xmlns:a16="http://schemas.microsoft.com/office/drawing/2014/main" id="{500E36C5-332C-1881-6013-4BEEC1D5ED23}"/>
                  </a:ext>
                </a:extLst>
              </p:cNvPr>
              <p:cNvSpPr txBox="1"/>
              <p:nvPr/>
            </p:nvSpPr>
            <p:spPr>
              <a:xfrm rot="18900000">
                <a:off x="10374362" y="4488534"/>
                <a:ext cx="585097" cy="392736"/>
              </a:xfrm>
              <a:prstGeom prst="rect">
                <a:avLst/>
              </a:prstGeom>
              <a:noFill/>
            </p:spPr>
            <p:txBody>
              <a:bodyPr wrap="none" lIns="0" tIns="0" rIns="0" bIns="0" rtlCol="0">
                <a:spAutoFit/>
              </a:bodyPr>
              <a:lstStyle/>
              <a:p>
                <a:pPr algn="ctr">
                  <a:lnSpc>
                    <a:spcPct val="120000"/>
                  </a:lnSpc>
                </a:pPr>
                <a:r>
                  <a:rPr lang="de-DE" sz="1100" b="1">
                    <a:solidFill>
                      <a:schemeClr val="tx2"/>
                    </a:solidFill>
                  </a:rPr>
                  <a:t>Woche 96</a:t>
                </a:r>
                <a:br>
                  <a:rPr lang="de-DE" sz="1100" b="1">
                    <a:solidFill>
                      <a:schemeClr val="tx2"/>
                    </a:solidFill>
                  </a:rPr>
                </a:br>
                <a:r>
                  <a:rPr lang="de-DE" sz="1100" b="1">
                    <a:solidFill>
                      <a:schemeClr val="tx2"/>
                    </a:solidFill>
                  </a:rPr>
                  <a:t>(LOCF)</a:t>
                </a:r>
              </a:p>
            </p:txBody>
          </p:sp>
          <p:sp>
            <p:nvSpPr>
              <p:cNvPr id="244" name="Textfeld 243">
                <a:extLst>
                  <a:ext uri="{FF2B5EF4-FFF2-40B4-BE49-F238E27FC236}">
                    <a16:creationId xmlns:a16="http://schemas.microsoft.com/office/drawing/2014/main" id="{D72BAF25-0976-A83A-39A4-0041CBA605D1}"/>
                  </a:ext>
                </a:extLst>
              </p:cNvPr>
              <p:cNvSpPr txBox="1"/>
              <p:nvPr/>
            </p:nvSpPr>
            <p:spPr>
              <a:xfrm rot="18900000">
                <a:off x="11497397" y="4488534"/>
                <a:ext cx="585097" cy="392736"/>
              </a:xfrm>
              <a:prstGeom prst="rect">
                <a:avLst/>
              </a:prstGeom>
              <a:noFill/>
            </p:spPr>
            <p:txBody>
              <a:bodyPr wrap="none" lIns="0" tIns="0" rIns="0" bIns="0" rtlCol="0">
                <a:spAutoFit/>
              </a:bodyPr>
              <a:lstStyle/>
              <a:p>
                <a:pPr algn="ctr">
                  <a:lnSpc>
                    <a:spcPct val="120000"/>
                  </a:lnSpc>
                </a:pPr>
                <a:r>
                  <a:rPr lang="de-DE" sz="1100" b="1">
                    <a:solidFill>
                      <a:schemeClr val="tx2"/>
                    </a:solidFill>
                  </a:rPr>
                  <a:t>Woche 96</a:t>
                </a:r>
                <a:br>
                  <a:rPr lang="de-DE" sz="1100" b="1">
                    <a:solidFill>
                      <a:schemeClr val="tx2"/>
                    </a:solidFill>
                  </a:rPr>
                </a:br>
                <a:r>
                  <a:rPr lang="de-DE" sz="1100" b="1">
                    <a:solidFill>
                      <a:schemeClr val="tx2"/>
                    </a:solidFill>
                  </a:rPr>
                  <a:t>(LOCF)</a:t>
                </a:r>
              </a:p>
            </p:txBody>
          </p:sp>
          <p:sp>
            <p:nvSpPr>
              <p:cNvPr id="245" name="Textfeld 244">
                <a:extLst>
                  <a:ext uri="{FF2B5EF4-FFF2-40B4-BE49-F238E27FC236}">
                    <a16:creationId xmlns:a16="http://schemas.microsoft.com/office/drawing/2014/main" id="{EE7F4CFE-446C-F18A-0A2A-A25B45B61489}"/>
                  </a:ext>
                </a:extLst>
              </p:cNvPr>
              <p:cNvSpPr txBox="1"/>
              <p:nvPr/>
            </p:nvSpPr>
            <p:spPr>
              <a:xfrm rot="18900000">
                <a:off x="10740936" y="4614339"/>
                <a:ext cx="847989" cy="189604"/>
              </a:xfrm>
              <a:prstGeom prst="rect">
                <a:avLst/>
              </a:prstGeom>
              <a:noFill/>
            </p:spPr>
            <p:txBody>
              <a:bodyPr wrap="none" lIns="0" tIns="0" rIns="0" bIns="0" rtlCol="0">
                <a:spAutoFit/>
              </a:bodyPr>
              <a:lstStyle/>
              <a:p>
                <a:pPr algn="l">
                  <a:lnSpc>
                    <a:spcPct val="120000"/>
                  </a:lnSpc>
                </a:pPr>
                <a:r>
                  <a:rPr lang="de-DE" sz="1100" b="1">
                    <a:solidFill>
                      <a:schemeClr val="tx2"/>
                    </a:solidFill>
                  </a:rPr>
                  <a:t>Studienbeginn</a:t>
                </a:r>
              </a:p>
            </p:txBody>
          </p:sp>
        </p:grpSp>
        <p:grpSp>
          <p:nvGrpSpPr>
            <p:cNvPr id="265" name="Gruppieren 264">
              <a:extLst>
                <a:ext uri="{FF2B5EF4-FFF2-40B4-BE49-F238E27FC236}">
                  <a16:creationId xmlns:a16="http://schemas.microsoft.com/office/drawing/2014/main" id="{41431DF4-39DF-6BA4-5829-B6292275EFA2}"/>
                </a:ext>
              </a:extLst>
            </p:cNvPr>
            <p:cNvGrpSpPr/>
            <p:nvPr/>
          </p:nvGrpSpPr>
          <p:grpSpPr>
            <a:xfrm>
              <a:off x="8933909" y="5136535"/>
              <a:ext cx="2201982" cy="239843"/>
              <a:chOff x="910278" y="5415404"/>
              <a:chExt cx="2201982" cy="239843"/>
            </a:xfrm>
          </p:grpSpPr>
          <p:sp>
            <p:nvSpPr>
              <p:cNvPr id="266" name="Textfeld 265">
                <a:extLst>
                  <a:ext uri="{FF2B5EF4-FFF2-40B4-BE49-F238E27FC236}">
                    <a16:creationId xmlns:a16="http://schemas.microsoft.com/office/drawing/2014/main" id="{A3DB55E9-29A5-92C0-B5C2-F879A1986397}"/>
                  </a:ext>
                </a:extLst>
              </p:cNvPr>
              <p:cNvSpPr txBox="1"/>
              <p:nvPr/>
            </p:nvSpPr>
            <p:spPr>
              <a:xfrm>
                <a:off x="994257" y="5465643"/>
                <a:ext cx="827150" cy="189604"/>
              </a:xfrm>
              <a:prstGeom prst="rect">
                <a:avLst/>
              </a:prstGeom>
              <a:noFill/>
            </p:spPr>
            <p:txBody>
              <a:bodyPr wrap="none" lIns="0" tIns="0" rIns="0" bIns="0" rtlCol="0">
                <a:spAutoFit/>
              </a:bodyPr>
              <a:lstStyle/>
              <a:p>
                <a:pPr algn="l">
                  <a:lnSpc>
                    <a:spcPct val="120000"/>
                  </a:lnSpc>
                </a:pPr>
                <a:r>
                  <a:rPr lang="de-DE" sz="1100" b="1">
                    <a:solidFill>
                      <a:schemeClr val="tx2"/>
                    </a:solidFill>
                  </a:rPr>
                  <a:t>1.500 mg NCA</a:t>
                </a:r>
              </a:p>
            </p:txBody>
          </p:sp>
          <p:sp>
            <p:nvSpPr>
              <p:cNvPr id="267" name="Textfeld 266">
                <a:extLst>
                  <a:ext uri="{FF2B5EF4-FFF2-40B4-BE49-F238E27FC236}">
                    <a16:creationId xmlns:a16="http://schemas.microsoft.com/office/drawing/2014/main" id="{F0A470D5-514A-F76F-F7F6-FAE5E1B8C807}"/>
                  </a:ext>
                </a:extLst>
              </p:cNvPr>
              <p:cNvSpPr txBox="1"/>
              <p:nvPr/>
            </p:nvSpPr>
            <p:spPr>
              <a:xfrm>
                <a:off x="2446234" y="5465643"/>
                <a:ext cx="460062" cy="189604"/>
              </a:xfrm>
              <a:prstGeom prst="rect">
                <a:avLst/>
              </a:prstGeom>
              <a:noFill/>
            </p:spPr>
            <p:txBody>
              <a:bodyPr wrap="none" lIns="0" tIns="0" rIns="0" bIns="0" rtlCol="0">
                <a:spAutoFit/>
              </a:bodyPr>
              <a:lstStyle/>
              <a:p>
                <a:pPr algn="l">
                  <a:lnSpc>
                    <a:spcPct val="120000"/>
                  </a:lnSpc>
                </a:pPr>
                <a:r>
                  <a:rPr lang="de-DE" sz="1100" b="1">
                    <a:solidFill>
                      <a:schemeClr val="tx2"/>
                    </a:solidFill>
                  </a:rPr>
                  <a:t>Placebo</a:t>
                </a:r>
              </a:p>
            </p:txBody>
          </p:sp>
          <p:cxnSp>
            <p:nvCxnSpPr>
              <p:cNvPr id="268" name="Gerader Verbinder 267">
                <a:extLst>
                  <a:ext uri="{FF2B5EF4-FFF2-40B4-BE49-F238E27FC236}">
                    <a16:creationId xmlns:a16="http://schemas.microsoft.com/office/drawing/2014/main" id="{91938660-AE06-4820-72BE-F1797FEDDD4E}"/>
                  </a:ext>
                </a:extLst>
              </p:cNvPr>
              <p:cNvCxnSpPr>
                <a:cxnSpLocks/>
              </p:cNvCxnSpPr>
              <p:nvPr/>
            </p:nvCxnSpPr>
            <p:spPr>
              <a:xfrm>
                <a:off x="910278" y="5415404"/>
                <a:ext cx="882899" cy="37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9" name="Gerader Verbinder 268">
                <a:extLst>
                  <a:ext uri="{FF2B5EF4-FFF2-40B4-BE49-F238E27FC236}">
                    <a16:creationId xmlns:a16="http://schemas.microsoft.com/office/drawing/2014/main" id="{3B0CAB0C-8626-69B1-0177-221F0AF026B1}"/>
                  </a:ext>
                </a:extLst>
              </p:cNvPr>
              <p:cNvCxnSpPr>
                <a:cxnSpLocks/>
              </p:cNvCxnSpPr>
              <p:nvPr/>
            </p:nvCxnSpPr>
            <p:spPr>
              <a:xfrm>
                <a:off x="2230260" y="5415776"/>
                <a:ext cx="88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81" name="Textfeld 280">
              <a:extLst>
                <a:ext uri="{FF2B5EF4-FFF2-40B4-BE49-F238E27FC236}">
                  <a16:creationId xmlns:a16="http://schemas.microsoft.com/office/drawing/2014/main" id="{F8A588A6-2C16-50FA-3756-620C254769B1}"/>
                </a:ext>
              </a:extLst>
            </p:cNvPr>
            <p:cNvSpPr txBox="1"/>
            <p:nvPr/>
          </p:nvSpPr>
          <p:spPr>
            <a:xfrm rot="16200000">
              <a:off x="7555940" y="3039672"/>
              <a:ext cx="2371522" cy="180178"/>
            </a:xfrm>
            <a:prstGeom prst="rect">
              <a:avLst/>
            </a:prstGeom>
            <a:noFill/>
          </p:spPr>
          <p:txBody>
            <a:bodyPr wrap="square" lIns="0" tIns="0" rIns="0" bIns="0" rtlCol="0">
              <a:spAutoFit/>
            </a:bodyPr>
            <a:lstStyle/>
            <a:p>
              <a:pPr algn="ctr">
                <a:lnSpc>
                  <a:spcPct val="120000"/>
                </a:lnSpc>
              </a:pPr>
              <a:r>
                <a:rPr lang="de-DE" sz="1050" b="1">
                  <a:solidFill>
                    <a:schemeClr val="tx2"/>
                  </a:solidFill>
                </a:rPr>
                <a:t>CLDQ-PSC Gesamtscore (FAS)</a:t>
              </a:r>
            </a:p>
          </p:txBody>
        </p:sp>
      </p:grpSp>
      <p:sp>
        <p:nvSpPr>
          <p:cNvPr id="283" name="Textfeld 282">
            <a:extLst>
              <a:ext uri="{FF2B5EF4-FFF2-40B4-BE49-F238E27FC236}">
                <a16:creationId xmlns:a16="http://schemas.microsoft.com/office/drawing/2014/main" id="{1DEA4570-FE4B-ABFA-F133-79953870179B}"/>
              </a:ext>
            </a:extLst>
          </p:cNvPr>
          <p:cNvSpPr txBox="1"/>
          <p:nvPr/>
        </p:nvSpPr>
        <p:spPr>
          <a:xfrm>
            <a:off x="647700" y="5131482"/>
            <a:ext cx="10895998" cy="715089"/>
          </a:xfrm>
          <a:prstGeom prst="roundRect">
            <a:avLst/>
          </a:prstGeom>
          <a:solidFill>
            <a:srgbClr val="D8EAF8"/>
          </a:solidFill>
        </p:spPr>
        <p:txBody>
          <a:bodyPr wrap="square">
            <a:spAutoFit/>
          </a:bodyPr>
          <a:lstStyle/>
          <a:p>
            <a:pPr algn="ctr"/>
            <a:r>
              <a:rPr lang="de-DE">
                <a:solidFill>
                  <a:srgbClr val="001965"/>
                </a:solidFill>
              </a:rPr>
              <a:t>Es wurden keine bedeutsamen Unterschiede zwischen NCA und Placebo bei den durch die</a:t>
            </a:r>
            <a:br>
              <a:rPr lang="de-DE">
                <a:solidFill>
                  <a:srgbClr val="001965"/>
                </a:solidFill>
              </a:rPr>
            </a:br>
            <a:r>
              <a:rPr lang="de-DE">
                <a:solidFill>
                  <a:srgbClr val="001965"/>
                </a:solidFill>
              </a:rPr>
              <a:t>Patienten berichteten Ergebnissen festgestellt.</a:t>
            </a:r>
          </a:p>
        </p:txBody>
      </p:sp>
    </p:spTree>
    <p:custDataLst>
      <p:tags r:id="rId1"/>
    </p:custDataLst>
    <p:extLst>
      <p:ext uri="{BB962C8B-B14F-4D97-AF65-F5344CB8AC3E}">
        <p14:creationId xmlns:p14="http://schemas.microsoft.com/office/powerpoint/2010/main" val="37591151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B7FFA-8D7D-9F5C-7E82-C536FF2B00C6}"/>
              </a:ext>
            </a:extLst>
          </p:cNvPr>
          <p:cNvSpPr>
            <a:spLocks noGrp="1"/>
          </p:cNvSpPr>
          <p:nvPr>
            <p:ph type="title"/>
          </p:nvPr>
        </p:nvSpPr>
        <p:spPr>
          <a:xfrm>
            <a:off x="648000" y="441810"/>
            <a:ext cx="10896000" cy="1296000"/>
          </a:xfrm>
        </p:spPr>
        <p:txBody>
          <a:bodyPr/>
          <a:lstStyle/>
          <a:p>
            <a:r>
              <a:rPr lang="de-DE"/>
              <a:t>Zusammenfassung &amp; Fazit</a:t>
            </a:r>
          </a:p>
        </p:txBody>
      </p:sp>
      <p:sp>
        <p:nvSpPr>
          <p:cNvPr id="3" name="Inhaltsplatzhalter 2">
            <a:extLst>
              <a:ext uri="{FF2B5EF4-FFF2-40B4-BE49-F238E27FC236}">
                <a16:creationId xmlns:a16="http://schemas.microsoft.com/office/drawing/2014/main" id="{5191E415-2E7D-0121-539E-EBE23BEF7F9F}"/>
              </a:ext>
            </a:extLst>
          </p:cNvPr>
          <p:cNvSpPr>
            <a:spLocks noGrp="1"/>
          </p:cNvSpPr>
          <p:nvPr>
            <p:ph idx="1"/>
          </p:nvPr>
        </p:nvSpPr>
        <p:spPr>
          <a:xfrm>
            <a:off x="647700" y="1337908"/>
            <a:ext cx="10896000" cy="4269600"/>
          </a:xfrm>
        </p:spPr>
        <p:txBody>
          <a:bodyPr/>
          <a:lstStyle/>
          <a:p>
            <a:r>
              <a:rPr lang="de-DE"/>
              <a:t>NCA ist Placebo in der primären Wirksamkeitsvariable (teilweise Normalisierung von ALP und keine Verschlechterung des Ludwig-Stadiums) überlegen, was auch durch einen zweiten unabhängigen histologischen Score (mod. </a:t>
            </a:r>
            <a:r>
              <a:rPr lang="de-DE" err="1"/>
              <a:t>Nakanuma</a:t>
            </a:r>
            <a:r>
              <a:rPr lang="de-DE"/>
              <a:t>-Färbung) bestätigt wird</a:t>
            </a:r>
          </a:p>
          <a:p>
            <a:r>
              <a:rPr lang="de-DE"/>
              <a:t>Höhere Ansprechraten für NCA als für Placebo sowohl mit als auch ohne begleitende UDCA</a:t>
            </a:r>
          </a:p>
          <a:p>
            <a:r>
              <a:rPr lang="de-DE"/>
              <a:t>Mehr Verbesserungen und weniger Verschlechterungen der histologischen Krankheitsstadien mit NCA im Vergleich zu Placebo</a:t>
            </a:r>
          </a:p>
          <a:p>
            <a:r>
              <a:rPr lang="de-DE"/>
              <a:t>NCA führt zu einer anhaltenden Senkung der Leberenzyme</a:t>
            </a:r>
          </a:p>
          <a:p>
            <a:r>
              <a:rPr lang="de-DE"/>
              <a:t>Nicht-invasive </a:t>
            </a:r>
            <a:r>
              <a:rPr lang="de-DE" err="1"/>
              <a:t>Fibrosetests</a:t>
            </a:r>
            <a:r>
              <a:rPr lang="de-DE"/>
              <a:t> und Amsterdam-Oxford-Score zeigen Stabilisierung der Krankheit</a:t>
            </a:r>
          </a:p>
          <a:p>
            <a:r>
              <a:rPr lang="de-DE"/>
              <a:t>NCA ist gut verträglich und hat ein ähnliches Sicherheitsprofil wie Placebo</a:t>
            </a:r>
          </a:p>
          <a:p>
            <a:r>
              <a:rPr lang="de-DE"/>
              <a:t>Die Ergebnisse deuten auf eine positive Wirkung von NCA auf das Fortschreiten der Krankheit bei PCS hin</a:t>
            </a:r>
          </a:p>
        </p:txBody>
      </p:sp>
      <p:sp>
        <p:nvSpPr>
          <p:cNvPr id="4" name="Textplatzhalter 3">
            <a:extLst>
              <a:ext uri="{FF2B5EF4-FFF2-40B4-BE49-F238E27FC236}">
                <a16:creationId xmlns:a16="http://schemas.microsoft.com/office/drawing/2014/main" id="{BD831688-1E1C-1C02-0960-64640F513D1A}"/>
              </a:ext>
            </a:extLst>
          </p:cNvPr>
          <p:cNvSpPr>
            <a:spLocks noGrp="1"/>
          </p:cNvSpPr>
          <p:nvPr>
            <p:ph type="body" sz="quarter" idx="15"/>
          </p:nvPr>
        </p:nvSpPr>
        <p:spPr/>
        <p:txBody>
          <a:bodyPr/>
          <a:lstStyle/>
          <a:p>
            <a:r>
              <a:rPr lang="de-DE"/>
              <a:t>ALP, alkalische Phosphatase; </a:t>
            </a:r>
            <a:r>
              <a:rPr lang="de-DE">
                <a:ea typeface="+mn-lt"/>
                <a:cs typeface="+mn-lt"/>
              </a:rPr>
              <a:t>NCA, </a:t>
            </a:r>
            <a:r>
              <a:rPr lang="de-DE" err="1">
                <a:ea typeface="+mn-lt"/>
                <a:cs typeface="+mn-lt"/>
              </a:rPr>
              <a:t>norucholic</a:t>
            </a:r>
            <a:r>
              <a:rPr lang="de-DE">
                <a:ea typeface="+mn-lt"/>
                <a:cs typeface="+mn-lt"/>
              </a:rPr>
              <a:t> </a:t>
            </a:r>
            <a:r>
              <a:rPr lang="de-DE" err="1">
                <a:ea typeface="+mn-lt"/>
                <a:cs typeface="+mn-lt"/>
              </a:rPr>
              <a:t>acid</a:t>
            </a:r>
            <a:r>
              <a:rPr lang="de-DE">
                <a:ea typeface="+mn-lt"/>
                <a:cs typeface="+mn-lt"/>
              </a:rPr>
              <a:t>, </a:t>
            </a:r>
            <a:r>
              <a:rPr lang="de-DE" err="1">
                <a:ea typeface="+mn-lt"/>
                <a:cs typeface="+mn-lt"/>
              </a:rPr>
              <a:t>Norucholsäure</a:t>
            </a:r>
            <a:r>
              <a:rPr lang="de-DE">
                <a:ea typeface="+mn-lt"/>
                <a:cs typeface="+mn-lt"/>
              </a:rPr>
              <a:t>; </a:t>
            </a:r>
            <a:r>
              <a:rPr lang="de-DE"/>
              <a:t>UDCA, </a:t>
            </a:r>
            <a:r>
              <a:rPr lang="de-DE" err="1"/>
              <a:t>ursodeoxycholic</a:t>
            </a:r>
            <a:r>
              <a:rPr lang="de-DE"/>
              <a:t> </a:t>
            </a:r>
            <a:r>
              <a:rPr lang="de-DE" err="1"/>
              <a:t>acid</a:t>
            </a:r>
            <a:r>
              <a:rPr lang="de-DE"/>
              <a:t>,  Ursodeoxycholsäure.</a:t>
            </a:r>
          </a:p>
        </p:txBody>
      </p:sp>
      <p:sp>
        <p:nvSpPr>
          <p:cNvPr id="5" name="Textplatzhalter 4">
            <a:extLst>
              <a:ext uri="{FF2B5EF4-FFF2-40B4-BE49-F238E27FC236}">
                <a16:creationId xmlns:a16="http://schemas.microsoft.com/office/drawing/2014/main" id="{086965FE-08A2-BFBD-FD48-E3DAFED54CFB}"/>
              </a:ext>
            </a:extLst>
          </p:cNvPr>
          <p:cNvSpPr>
            <a:spLocks noGrp="1"/>
          </p:cNvSpPr>
          <p:nvPr>
            <p:ph type="body" sz="quarter" idx="17"/>
          </p:nvPr>
        </p:nvSpPr>
        <p:spPr/>
        <p:txBody>
          <a:bodyPr/>
          <a:lstStyle/>
          <a:p>
            <a:endParaRPr lang="de-DE"/>
          </a:p>
          <a:p>
            <a:endParaRPr lang="de-DE"/>
          </a:p>
          <a:p>
            <a:endParaRPr lang="de-DE"/>
          </a:p>
          <a:p>
            <a:endParaRPr lang="de-DE"/>
          </a:p>
          <a:p>
            <a:endParaRPr lang="de-DE"/>
          </a:p>
          <a:p>
            <a:endParaRPr lang="de-DE"/>
          </a:p>
          <a:p>
            <a:endParaRPr lang="de-DE"/>
          </a:p>
          <a:p>
            <a:endParaRPr lang="de-DE"/>
          </a:p>
          <a:p>
            <a:endParaRPr lang="de-DE"/>
          </a:p>
          <a:p>
            <a:r>
              <a:rPr lang="de-DE"/>
              <a:t>Trauner M. et al. </a:t>
            </a:r>
            <a:r>
              <a:rPr lang="en-US"/>
              <a:t>J Hepatol. 2025;82</a:t>
            </a:r>
            <a:r>
              <a:rPr lang="de-DE"/>
              <a:t>(Suppl.1):LBO-001.</a:t>
            </a:r>
          </a:p>
        </p:txBody>
      </p:sp>
    </p:spTree>
    <p:custDataLst>
      <p:tags r:id="rId1"/>
    </p:custDataLst>
    <p:extLst>
      <p:ext uri="{BB962C8B-B14F-4D97-AF65-F5344CB8AC3E}">
        <p14:creationId xmlns:p14="http://schemas.microsoft.com/office/powerpoint/2010/main" val="26801087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19BA-5FAC-B5FC-7DAB-30FDF550EF7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855C737-89E6-7998-1977-1B25CAC29B34}"/>
              </a:ext>
            </a:extLst>
          </p:cNvPr>
          <p:cNvSpPr>
            <a:spLocks noGrp="1"/>
          </p:cNvSpPr>
          <p:nvPr>
            <p:ph type="ctrTitle"/>
          </p:nvPr>
        </p:nvSpPr>
        <p:spPr>
          <a:xfrm>
            <a:off x="648000" y="648000"/>
            <a:ext cx="6400500" cy="5562000"/>
          </a:xfrm>
        </p:spPr>
        <p:txBody>
          <a:bodyPr/>
          <a:lstStyle/>
          <a:p>
            <a:r>
              <a:rPr lang="en-US" err="1"/>
              <a:t>Komorbiditäten</a:t>
            </a:r>
            <a:r>
              <a:rPr lang="en-US"/>
              <a:t> und MASLD</a:t>
            </a:r>
          </a:p>
        </p:txBody>
      </p:sp>
      <p:pic>
        <p:nvPicPr>
          <p:cNvPr id="6" name="Grafik 5" descr="Ein Bild, das Im Haus, Symmetrie, Decke, Boden enthält.&#10;&#10;KI-generierte Inhalte können fehlerhaft sein.">
            <a:extLst>
              <a:ext uri="{FF2B5EF4-FFF2-40B4-BE49-F238E27FC236}">
                <a16:creationId xmlns:a16="http://schemas.microsoft.com/office/drawing/2014/main" id="{BB9ECA7F-3A0F-F6E9-EEE1-61EEBB2CBA83}"/>
              </a:ext>
            </a:extLst>
          </p:cNvPr>
          <p:cNvPicPr>
            <a:picLocks noChangeAspect="1"/>
          </p:cNvPicPr>
          <p:nvPr/>
        </p:nvPicPr>
        <p:blipFill>
          <a:blip r:embed="rId3">
            <a:extLst>
              <a:ext uri="{28A0092B-C50C-407E-A947-70E740481C1C}">
                <a14:useLocalDpi xmlns:a14="http://schemas.microsoft.com/office/drawing/2010/main" val="0"/>
              </a:ext>
            </a:extLst>
          </a:blip>
          <a:srcRect r="5543"/>
          <a:stretch/>
        </p:blipFill>
        <p:spPr>
          <a:xfrm>
            <a:off x="7333635" y="0"/>
            <a:ext cx="4858365" cy="6858000"/>
          </a:xfrm>
          <a:prstGeom prst="rect">
            <a:avLst/>
          </a:prstGeom>
        </p:spPr>
      </p:pic>
      <p:pic>
        <p:nvPicPr>
          <p:cNvPr id="2" name="Grafik 1"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DBFB0FCB-5467-6513-60E1-584DDBCA5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35431353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DD601E-D8BA-0FBA-491C-AC1C6D44F009}"/>
              </a:ext>
            </a:extLst>
          </p:cNvPr>
          <p:cNvSpPr>
            <a:spLocks noGrp="1"/>
          </p:cNvSpPr>
          <p:nvPr>
            <p:ph type="ctrTitle"/>
          </p:nvPr>
        </p:nvSpPr>
        <p:spPr/>
        <p:txBody>
          <a:bodyPr/>
          <a:lstStyle/>
          <a:p>
            <a:r>
              <a:rPr lang="de-DE" err="1"/>
              <a:t>Extrahepatic</a:t>
            </a:r>
            <a:r>
              <a:rPr lang="de-DE"/>
              <a:t> </a:t>
            </a:r>
            <a:r>
              <a:rPr lang="de-DE" err="1"/>
              <a:t>Multimorbidity</a:t>
            </a:r>
            <a:r>
              <a:rPr lang="de-DE"/>
              <a:t>, Disease Clusters and </a:t>
            </a:r>
            <a:r>
              <a:rPr lang="de-DE" err="1"/>
              <a:t>Mortality</a:t>
            </a:r>
            <a:r>
              <a:rPr lang="de-DE"/>
              <a:t> in People </a:t>
            </a:r>
            <a:r>
              <a:rPr lang="de-DE" err="1"/>
              <a:t>with</a:t>
            </a:r>
            <a:r>
              <a:rPr lang="de-DE"/>
              <a:t> </a:t>
            </a:r>
            <a:r>
              <a:rPr lang="de-DE" err="1"/>
              <a:t>Steatitic</a:t>
            </a:r>
            <a:r>
              <a:rPr lang="de-DE"/>
              <a:t> Liver Disease in UK Biobank</a:t>
            </a:r>
          </a:p>
        </p:txBody>
      </p:sp>
      <p:sp>
        <p:nvSpPr>
          <p:cNvPr id="3" name="Textplatzhalter 2">
            <a:extLst>
              <a:ext uri="{FF2B5EF4-FFF2-40B4-BE49-F238E27FC236}">
                <a16:creationId xmlns:a16="http://schemas.microsoft.com/office/drawing/2014/main" id="{B8B85FC5-5E50-DF21-FE29-524D02BF1011}"/>
              </a:ext>
            </a:extLst>
          </p:cNvPr>
          <p:cNvSpPr>
            <a:spLocks noGrp="1"/>
          </p:cNvSpPr>
          <p:nvPr>
            <p:ph type="body" sz="quarter" idx="17"/>
          </p:nvPr>
        </p:nvSpPr>
        <p:spPr/>
        <p:txBody>
          <a:bodyPr/>
          <a:lstStyle/>
          <a:p>
            <a:r>
              <a:rPr lang="de-DE" err="1"/>
              <a:t>ePoster</a:t>
            </a:r>
            <a:r>
              <a:rPr lang="de-DE"/>
              <a:t> (TOP-396-YI) vom EASL 2025, 07.-10. Mai 2025, Amsterdam.</a:t>
            </a:r>
          </a:p>
        </p:txBody>
      </p:sp>
      <p:sp>
        <p:nvSpPr>
          <p:cNvPr id="4" name="Textplatzhalter 3">
            <a:extLst>
              <a:ext uri="{FF2B5EF4-FFF2-40B4-BE49-F238E27FC236}">
                <a16:creationId xmlns:a16="http://schemas.microsoft.com/office/drawing/2014/main" id="{B1C7A192-95D5-5EAD-F2CA-FB7A2B19724B}"/>
              </a:ext>
            </a:extLst>
          </p:cNvPr>
          <p:cNvSpPr>
            <a:spLocks noGrp="1"/>
          </p:cNvSpPr>
          <p:nvPr>
            <p:ph type="body" sz="quarter" idx="14"/>
          </p:nvPr>
        </p:nvSpPr>
        <p:spPr/>
        <p:txBody>
          <a:bodyPr/>
          <a:lstStyle/>
          <a:p>
            <a:r>
              <a:rPr lang="de-DE"/>
              <a:t>Feng, Q. et al.</a:t>
            </a:r>
          </a:p>
        </p:txBody>
      </p:sp>
      <p:pic>
        <p:nvPicPr>
          <p:cNvPr id="6" name="Grafik 5">
            <a:extLst>
              <a:ext uri="{FF2B5EF4-FFF2-40B4-BE49-F238E27FC236}">
                <a16:creationId xmlns:a16="http://schemas.microsoft.com/office/drawing/2014/main" id="{762205BE-C769-38AC-4AFC-CB5CE5AA11FD}"/>
              </a:ext>
            </a:extLst>
          </p:cNvPr>
          <p:cNvPicPr>
            <a:picLocks noChangeAspect="1"/>
          </p:cNvPicPr>
          <p:nvPr/>
        </p:nvPicPr>
        <p:blipFill>
          <a:blip r:embed="rId3"/>
          <a:stretch>
            <a:fillRect/>
          </a:stretch>
        </p:blipFill>
        <p:spPr>
          <a:xfrm>
            <a:off x="8306916" y="4404574"/>
            <a:ext cx="3237083" cy="2016713"/>
          </a:xfrm>
          <a:prstGeom prst="rect">
            <a:avLst/>
          </a:prstGeom>
        </p:spPr>
      </p:pic>
    </p:spTree>
    <p:custDataLst>
      <p:tags r:id="rId1"/>
    </p:custDataLst>
    <p:extLst>
      <p:ext uri="{BB962C8B-B14F-4D97-AF65-F5344CB8AC3E}">
        <p14:creationId xmlns:p14="http://schemas.microsoft.com/office/powerpoint/2010/main" val="23947311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D0CC-23D0-6383-AA96-082D265AA9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DB5170-D38C-317F-39DB-CDD377223F1C}"/>
              </a:ext>
            </a:extLst>
          </p:cNvPr>
          <p:cNvSpPr>
            <a:spLocks noGrp="1"/>
          </p:cNvSpPr>
          <p:nvPr>
            <p:ph type="title"/>
          </p:nvPr>
        </p:nvSpPr>
        <p:spPr>
          <a:xfrm>
            <a:off x="648000" y="379058"/>
            <a:ext cx="9089387" cy="1296000"/>
          </a:xfrm>
        </p:spPr>
        <p:txBody>
          <a:bodyPr/>
          <a:lstStyle/>
          <a:p>
            <a:r>
              <a:rPr lang="de-DE" sz="3200" err="1"/>
              <a:t>Steatotische</a:t>
            </a:r>
            <a:r>
              <a:rPr lang="de-DE" sz="3200"/>
              <a:t> Lebererkrankungen sind mit extrahepatischen Komorbiditäten assoziiert</a:t>
            </a:r>
          </a:p>
        </p:txBody>
      </p:sp>
      <p:sp>
        <p:nvSpPr>
          <p:cNvPr id="3" name="Inhaltsplatzhalter 2">
            <a:extLst>
              <a:ext uri="{FF2B5EF4-FFF2-40B4-BE49-F238E27FC236}">
                <a16:creationId xmlns:a16="http://schemas.microsoft.com/office/drawing/2014/main" id="{1C6AB9EA-609A-3602-909F-41C27D567900}"/>
              </a:ext>
            </a:extLst>
          </p:cNvPr>
          <p:cNvSpPr>
            <a:spLocks noGrp="1"/>
          </p:cNvSpPr>
          <p:nvPr>
            <p:ph idx="1"/>
          </p:nvPr>
        </p:nvSpPr>
        <p:spPr>
          <a:xfrm>
            <a:off x="648000" y="1701157"/>
            <a:ext cx="10896000" cy="4142734"/>
          </a:xfrm>
        </p:spPr>
        <p:txBody>
          <a:bodyPr/>
          <a:lstStyle/>
          <a:p>
            <a:pPr>
              <a:lnSpc>
                <a:spcPct val="110000"/>
              </a:lnSpc>
              <a:spcBef>
                <a:spcPts val="0"/>
              </a:spcBef>
            </a:pPr>
            <a:r>
              <a:rPr lang="de-DE" sz="1400"/>
              <a:t>Analyse aus der UK-Biobank von Patienten mit Lebersteatose (</a:t>
            </a:r>
            <a:r>
              <a:rPr lang="de-DE" sz="1400" err="1"/>
              <a:t>FattyLiver</a:t>
            </a:r>
            <a:r>
              <a:rPr lang="de-DE" sz="1400"/>
              <a:t>-Index &gt;60) und dem Vorliegen von Multimorbidität (mehr als 2 Begleiterkrankungen)</a:t>
            </a:r>
          </a:p>
          <a:p>
            <a:pPr>
              <a:lnSpc>
                <a:spcPct val="110000"/>
              </a:lnSpc>
              <a:spcBef>
                <a:spcPts val="0"/>
              </a:spcBef>
            </a:pPr>
            <a:r>
              <a:rPr lang="de-DE" sz="1400"/>
              <a:t>n=178.335 Patienten; davon </a:t>
            </a:r>
            <a:r>
              <a:rPr lang="de-DE" sz="1400" b="1"/>
              <a:t>20,2 %</a:t>
            </a:r>
            <a:r>
              <a:rPr lang="de-DE" sz="1400"/>
              <a:t> mit </a:t>
            </a:r>
            <a:r>
              <a:rPr lang="de-DE" sz="1400" err="1"/>
              <a:t>Multimorbiditäten</a:t>
            </a:r>
            <a:endParaRPr lang="de-DE" sz="1400"/>
          </a:p>
          <a:p>
            <a:pPr marL="0" indent="0">
              <a:buNone/>
            </a:pPr>
            <a:endParaRPr lang="de-DE" sz="1600"/>
          </a:p>
        </p:txBody>
      </p:sp>
      <p:sp>
        <p:nvSpPr>
          <p:cNvPr id="4" name="Textplatzhalter 3">
            <a:extLst>
              <a:ext uri="{FF2B5EF4-FFF2-40B4-BE49-F238E27FC236}">
                <a16:creationId xmlns:a16="http://schemas.microsoft.com/office/drawing/2014/main" id="{A30C9519-6AFC-6100-32AC-F53A19F93A41}"/>
              </a:ext>
            </a:extLst>
          </p:cNvPr>
          <p:cNvSpPr>
            <a:spLocks noGrp="1"/>
          </p:cNvSpPr>
          <p:nvPr>
            <p:ph type="body" sz="quarter" idx="15"/>
          </p:nvPr>
        </p:nvSpPr>
        <p:spPr>
          <a:xfrm>
            <a:off x="647699" y="6099107"/>
            <a:ext cx="8127982" cy="646181"/>
          </a:xfrm>
        </p:spPr>
        <p:txBody>
          <a:bodyPr/>
          <a:lstStyle/>
          <a:p>
            <a:r>
              <a:rPr lang="de-DE" sz="800" i="1">
                <a:latin typeface="+mj-lt"/>
              </a:rPr>
              <a:t>Grafiken von Novo Nordisk nach Daten von Feng Q. et al.</a:t>
            </a:r>
            <a:br>
              <a:rPr lang="de-DE" sz="800">
                <a:latin typeface="+mj-lt"/>
              </a:rPr>
            </a:br>
            <a:r>
              <a:rPr lang="de-DE" sz="800"/>
              <a:t>ALD, </a:t>
            </a:r>
            <a:r>
              <a:rPr lang="de-DE" sz="800" err="1"/>
              <a:t>alcohol-associated</a:t>
            </a:r>
            <a:r>
              <a:rPr lang="de-DE" sz="800"/>
              <a:t> </a:t>
            </a:r>
            <a:r>
              <a:rPr lang="de-DE" sz="800" err="1"/>
              <a:t>liver</a:t>
            </a:r>
            <a:r>
              <a:rPr lang="de-DE" sz="800"/>
              <a:t> </a:t>
            </a:r>
            <a:r>
              <a:rPr lang="de-DE" sz="800" err="1"/>
              <a:t>disease</a:t>
            </a:r>
            <a:r>
              <a:rPr lang="de-DE" sz="800"/>
              <a:t>, Alkohol-assoziierte Lebererkrankung; COPD, </a:t>
            </a:r>
            <a:r>
              <a:rPr lang="de-DE" sz="800" err="1"/>
              <a:t>chronic</a:t>
            </a:r>
            <a:r>
              <a:rPr lang="de-DE" sz="800"/>
              <a:t> </a:t>
            </a:r>
            <a:r>
              <a:rPr lang="de-DE" sz="800" err="1"/>
              <a:t>obstructive</a:t>
            </a:r>
            <a:r>
              <a:rPr lang="de-DE" sz="800"/>
              <a:t> </a:t>
            </a:r>
            <a:r>
              <a:rPr lang="de-DE" sz="800" err="1"/>
              <a:t>pulmonary</a:t>
            </a:r>
            <a:r>
              <a:rPr lang="de-DE" sz="800"/>
              <a:t> </a:t>
            </a:r>
            <a:r>
              <a:rPr lang="de-DE" sz="800" err="1"/>
              <a:t>disease</a:t>
            </a:r>
            <a:r>
              <a:rPr lang="de-DE" sz="800"/>
              <a:t>, chronisch obstruktive Lungenerkrankung; CV, </a:t>
            </a:r>
            <a:r>
              <a:rPr lang="de-DE" sz="800" err="1"/>
              <a:t>cardiovascular</a:t>
            </a:r>
            <a:r>
              <a:rPr lang="de-DE" sz="800"/>
              <a:t>, kardiovaskulär; MASLD, </a:t>
            </a:r>
            <a:r>
              <a:rPr lang="de-DE" sz="800" err="1"/>
              <a:t>metabolic</a:t>
            </a:r>
            <a:r>
              <a:rPr lang="de-DE" sz="800"/>
              <a:t> </a:t>
            </a:r>
            <a:r>
              <a:rPr lang="de-DE" sz="800" err="1"/>
              <a:t>dysfunction-associated</a:t>
            </a:r>
            <a:r>
              <a:rPr lang="de-DE" sz="800"/>
              <a:t> </a:t>
            </a:r>
            <a:r>
              <a:rPr lang="de-DE" sz="800" err="1"/>
              <a:t>steatotic</a:t>
            </a:r>
            <a:r>
              <a:rPr lang="de-DE" sz="800"/>
              <a:t> </a:t>
            </a:r>
            <a:r>
              <a:rPr lang="de-DE" sz="800" err="1"/>
              <a:t>liver</a:t>
            </a:r>
            <a:r>
              <a:rPr lang="de-DE" sz="800"/>
              <a:t> </a:t>
            </a:r>
            <a:r>
              <a:rPr lang="de-DE" sz="800" err="1"/>
              <a:t>disease</a:t>
            </a:r>
            <a:r>
              <a:rPr lang="de-DE" sz="800"/>
              <a:t>, metabolische Dysfunktion-assoziierte </a:t>
            </a:r>
            <a:r>
              <a:rPr lang="de-DE" sz="800" err="1"/>
              <a:t>steatotische</a:t>
            </a:r>
            <a:r>
              <a:rPr lang="de-DE" sz="800"/>
              <a:t> Lebererkrankung; </a:t>
            </a:r>
            <a:r>
              <a:rPr lang="de-DE" sz="800" err="1"/>
              <a:t>MetALD</a:t>
            </a:r>
            <a:r>
              <a:rPr lang="de-DE" sz="800"/>
              <a:t>, </a:t>
            </a:r>
            <a:r>
              <a:rPr lang="de-DE" sz="800" err="1"/>
              <a:t>metabolic</a:t>
            </a:r>
            <a:r>
              <a:rPr lang="de-DE" sz="800"/>
              <a:t> and </a:t>
            </a:r>
            <a:r>
              <a:rPr lang="de-DE" sz="800" err="1"/>
              <a:t>alcohol-associated</a:t>
            </a:r>
            <a:r>
              <a:rPr lang="de-DE" sz="800"/>
              <a:t> </a:t>
            </a:r>
            <a:r>
              <a:rPr lang="de-DE" sz="800" err="1"/>
              <a:t>liver</a:t>
            </a:r>
            <a:r>
              <a:rPr lang="de-DE" sz="800"/>
              <a:t> </a:t>
            </a:r>
            <a:r>
              <a:rPr lang="de-DE" sz="800" err="1"/>
              <a:t>disease</a:t>
            </a:r>
            <a:r>
              <a:rPr lang="de-DE" sz="800"/>
              <a:t>, metabolische und Alkohol-assoziierte Lebererkrankungen; SLD, </a:t>
            </a:r>
            <a:r>
              <a:rPr lang="de-DE" sz="800" err="1"/>
              <a:t>steatotic</a:t>
            </a:r>
            <a:r>
              <a:rPr lang="de-DE" sz="800"/>
              <a:t> </a:t>
            </a:r>
            <a:r>
              <a:rPr lang="de-DE" sz="800" err="1"/>
              <a:t>liver</a:t>
            </a:r>
            <a:r>
              <a:rPr lang="de-DE" sz="800"/>
              <a:t> </a:t>
            </a:r>
            <a:r>
              <a:rPr lang="de-DE" sz="800" err="1"/>
              <a:t>disease</a:t>
            </a:r>
            <a:r>
              <a:rPr lang="de-DE" sz="800"/>
              <a:t>, </a:t>
            </a:r>
            <a:r>
              <a:rPr lang="de-DE" sz="800" err="1"/>
              <a:t>steatotische</a:t>
            </a:r>
            <a:r>
              <a:rPr lang="de-DE" sz="800"/>
              <a:t> Lebererkrankung.</a:t>
            </a:r>
          </a:p>
        </p:txBody>
      </p:sp>
      <p:sp>
        <p:nvSpPr>
          <p:cNvPr id="5" name="Textplatzhalter 4">
            <a:extLst>
              <a:ext uri="{FF2B5EF4-FFF2-40B4-BE49-F238E27FC236}">
                <a16:creationId xmlns:a16="http://schemas.microsoft.com/office/drawing/2014/main" id="{50D442B7-E184-E4F3-5DED-EAEAD7991798}"/>
              </a:ext>
            </a:extLst>
          </p:cNvPr>
          <p:cNvSpPr>
            <a:spLocks noGrp="1"/>
          </p:cNvSpPr>
          <p:nvPr>
            <p:ph type="body" sz="quarter" idx="17"/>
          </p:nvPr>
        </p:nvSpPr>
        <p:spPr>
          <a:xfrm>
            <a:off x="8591549" y="6421288"/>
            <a:ext cx="2952749" cy="324000"/>
          </a:xfrm>
        </p:spPr>
        <p:txBody>
          <a:bodyPr/>
          <a:lstStyle/>
          <a:p>
            <a:r>
              <a:rPr lang="de-DE" sz="800"/>
              <a:t>Feng Q. et al. J </a:t>
            </a:r>
            <a:r>
              <a:rPr lang="de-DE" sz="800" err="1"/>
              <a:t>Hepatol</a:t>
            </a:r>
            <a:r>
              <a:rPr lang="de-DE" sz="800"/>
              <a:t>. 2025;82(Suppl.1):TOP-396-YI.</a:t>
            </a:r>
          </a:p>
        </p:txBody>
      </p:sp>
      <p:sp>
        <p:nvSpPr>
          <p:cNvPr id="10" name="Inhaltsplatzhalter 2">
            <a:extLst>
              <a:ext uri="{FF2B5EF4-FFF2-40B4-BE49-F238E27FC236}">
                <a16:creationId xmlns:a16="http://schemas.microsoft.com/office/drawing/2014/main" id="{F31A2893-AD70-147E-1CEE-F486FE548CD6}"/>
              </a:ext>
            </a:extLst>
          </p:cNvPr>
          <p:cNvSpPr txBox="1">
            <a:spLocks/>
          </p:cNvSpPr>
          <p:nvPr/>
        </p:nvSpPr>
        <p:spPr>
          <a:xfrm>
            <a:off x="7112407" y="2449595"/>
            <a:ext cx="3940345" cy="24214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Verteilung der Krankheitscluster bei </a:t>
            </a:r>
            <a:r>
              <a:rPr kumimoji="0" lang="de-DE" sz="1100" b="1" i="0" u="none" strike="noStrike" kern="1200" cap="none" spc="0" normalizeH="0" baseline="0" noProof="0" err="1">
                <a:ln>
                  <a:noFill/>
                </a:ln>
                <a:solidFill>
                  <a:srgbClr val="001965"/>
                </a:solidFill>
                <a:effectLst/>
                <a:uLnTx/>
                <a:uFillTx/>
                <a:latin typeface="Apis For Office"/>
                <a:ea typeface="+mn-ea"/>
                <a:cs typeface="+mn-cs"/>
              </a:rPr>
              <a:t>steatotischer</a:t>
            </a:r>
            <a:r>
              <a:rPr kumimoji="0" lang="de-DE" sz="1100" b="1" i="0" u="none" strike="noStrike" kern="1200" cap="none" spc="0" normalizeH="0" baseline="0" noProof="0">
                <a:ln>
                  <a:noFill/>
                </a:ln>
                <a:solidFill>
                  <a:srgbClr val="001965"/>
                </a:solidFill>
                <a:effectLst/>
                <a:uLnTx/>
                <a:uFillTx/>
                <a:latin typeface="Apis For Office"/>
                <a:ea typeface="+mn-ea"/>
                <a:cs typeface="+mn-cs"/>
              </a:rPr>
              <a:t> Lebererkrankung (SLD) und deren Subtypen</a:t>
            </a:r>
          </a:p>
        </p:txBody>
      </p:sp>
      <p:graphicFrame>
        <p:nvGraphicFramePr>
          <p:cNvPr id="11" name="Tabelle 10">
            <a:extLst>
              <a:ext uri="{FF2B5EF4-FFF2-40B4-BE49-F238E27FC236}">
                <a16:creationId xmlns:a16="http://schemas.microsoft.com/office/drawing/2014/main" id="{E0441723-23AC-DD99-B9B4-23D1D34E6CA5}"/>
              </a:ext>
            </a:extLst>
          </p:cNvPr>
          <p:cNvGraphicFramePr>
            <a:graphicFrameLocks noGrp="1"/>
          </p:cNvGraphicFramePr>
          <p:nvPr>
            <p:extLst>
              <p:ext uri="{D42A27DB-BD31-4B8C-83A1-F6EECF244321}">
                <p14:modId xmlns:p14="http://schemas.microsoft.com/office/powerpoint/2010/main" val="2988383080"/>
              </p:ext>
            </p:extLst>
          </p:nvPr>
        </p:nvGraphicFramePr>
        <p:xfrm>
          <a:off x="657598" y="3422598"/>
          <a:ext cx="2888459" cy="2340000"/>
        </p:xfrm>
        <a:graphic>
          <a:graphicData uri="http://schemas.openxmlformats.org/drawingml/2006/table">
            <a:tbl>
              <a:tblPr firstRow="1" bandRow="1">
                <a:tableStyleId>{5C22544A-7EE6-4342-B048-85BDC9FD1C3A}</a:tableStyleId>
              </a:tblPr>
              <a:tblGrid>
                <a:gridCol w="1016656">
                  <a:extLst>
                    <a:ext uri="{9D8B030D-6E8A-4147-A177-3AD203B41FA5}">
                      <a16:colId xmlns:a16="http://schemas.microsoft.com/office/drawing/2014/main" val="2483083553"/>
                    </a:ext>
                  </a:extLst>
                </a:gridCol>
                <a:gridCol w="1871803">
                  <a:extLst>
                    <a:ext uri="{9D8B030D-6E8A-4147-A177-3AD203B41FA5}">
                      <a16:colId xmlns:a16="http://schemas.microsoft.com/office/drawing/2014/main" val="1817270194"/>
                    </a:ext>
                  </a:extLst>
                </a:gridCol>
              </a:tblGrid>
              <a:tr h="201709">
                <a:tc>
                  <a:txBody>
                    <a:bodyPr/>
                    <a:lstStyle/>
                    <a:p>
                      <a:pPr algn="ctr"/>
                      <a:r>
                        <a:rPr lang="de-DE" sz="700"/>
                        <a:t>Cluster</a:t>
                      </a:r>
                    </a:p>
                  </a:txBody>
                  <a:tcPr marL="45720" marR="45720" anchor="ctr"/>
                </a:tc>
                <a:tc>
                  <a:txBody>
                    <a:bodyPr/>
                    <a:lstStyle/>
                    <a:p>
                      <a:pPr algn="ctr"/>
                      <a:r>
                        <a:rPr lang="de-DE" sz="700"/>
                        <a:t>Männlich</a:t>
                      </a:r>
                    </a:p>
                  </a:txBody>
                  <a:tcPr marL="45720" marR="45720" anchor="ctr"/>
                </a:tc>
                <a:extLst>
                  <a:ext uri="{0D108BD9-81ED-4DB2-BD59-A6C34878D82A}">
                    <a16:rowId xmlns:a16="http://schemas.microsoft.com/office/drawing/2014/main" val="2591713300"/>
                  </a:ext>
                </a:extLst>
              </a:tr>
              <a:tr h="47110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Atemwege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 (n=5.587, 27,7 %)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Asthma (100 %),</a:t>
                      </a:r>
                    </a:p>
                    <a:p>
                      <a:pPr marL="0" indent="0">
                        <a:buFont typeface="Arial" panose="020B0604020202020204" pitchFamily="34" charset="0"/>
                        <a:buNone/>
                      </a:pPr>
                      <a:r>
                        <a:rPr lang="de-DE" sz="700"/>
                        <a:t>COPD (16 %)</a:t>
                      </a:r>
                    </a:p>
                    <a:p>
                      <a:pPr marL="0" indent="0">
                        <a:buFont typeface="Arial" panose="020B0604020202020204" pitchFamily="34" charset="0"/>
                        <a:buNone/>
                      </a:pPr>
                      <a:r>
                        <a:rPr lang="de-DE" sz="700"/>
                        <a:t>Andere chronische Atemwegserkrankungen (43 %)</a:t>
                      </a:r>
                    </a:p>
                  </a:txBody>
                  <a:tcPr marL="45720" marR="45720" marT="36000" marB="0"/>
                </a:tc>
                <a:extLst>
                  <a:ext uri="{0D108BD9-81ED-4DB2-BD59-A6C34878D82A}">
                    <a16:rowId xmlns:a16="http://schemas.microsoft.com/office/drawing/2014/main" val="1483102669"/>
                  </a:ext>
                </a:extLst>
              </a:tr>
              <a:tr h="47110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Mentale Gesundheit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(n=2.814, 13,9 %)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Depression (80 %)</a:t>
                      </a:r>
                    </a:p>
                    <a:p>
                      <a:pPr marL="0" indent="0">
                        <a:buFont typeface="Arial" panose="020B0604020202020204" pitchFamily="34" charset="0"/>
                        <a:buNone/>
                      </a:pPr>
                      <a:r>
                        <a:rPr lang="de-DE" sz="700"/>
                        <a:t>Angstzustände (28 %)</a:t>
                      </a:r>
                    </a:p>
                    <a:p>
                      <a:pPr marL="0" indent="0">
                        <a:buFont typeface="Arial" panose="020B0604020202020204" pitchFamily="34" charset="0"/>
                        <a:buNone/>
                      </a:pPr>
                      <a:r>
                        <a:rPr lang="de-DE" sz="700"/>
                        <a:t>Störung durch Drogenkonsum (19 %)</a:t>
                      </a:r>
                    </a:p>
                  </a:txBody>
                  <a:tcPr marL="45720" marR="45720" marT="36000" marB="0"/>
                </a:tc>
                <a:extLst>
                  <a:ext uri="{0D108BD9-81ED-4DB2-BD59-A6C34878D82A}">
                    <a16:rowId xmlns:a16="http://schemas.microsoft.com/office/drawing/2014/main" val="595777582"/>
                  </a:ext>
                </a:extLst>
              </a:tr>
              <a:tr h="47110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Krebs/Osteoarthritis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(n=6.060, 30,0 %)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Krebserkrankung solider Organe (29 %)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a:t>Andere chronische Atemwegserkrankungen (41 %)</a:t>
                      </a:r>
                    </a:p>
                    <a:p>
                      <a:pPr marL="0" indent="0">
                        <a:buFont typeface="Arial" panose="020B0604020202020204" pitchFamily="34" charset="0"/>
                        <a:buNone/>
                      </a:pPr>
                      <a:r>
                        <a:rPr lang="de-DE" sz="700"/>
                        <a:t>Osteoarthrititis (24 %)</a:t>
                      </a:r>
                    </a:p>
                  </a:txBody>
                  <a:tcPr marL="45720" marR="45720" marT="36000" marB="0"/>
                </a:tc>
                <a:extLst>
                  <a:ext uri="{0D108BD9-81ED-4DB2-BD59-A6C34878D82A}">
                    <a16:rowId xmlns:a16="http://schemas.microsoft.com/office/drawing/2014/main" val="1797330710"/>
                  </a:ext>
                </a:extLst>
              </a:tr>
              <a:tr h="3624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Schlaganfall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(n=1.632, 8,1 %)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Schlaganfall (98 %)</a:t>
                      </a:r>
                    </a:p>
                    <a:p>
                      <a:pPr marL="0" indent="0">
                        <a:buFont typeface="Arial" panose="020B0604020202020204" pitchFamily="34" charset="0"/>
                        <a:buNone/>
                      </a:pPr>
                      <a:r>
                        <a:rPr lang="de-DE" sz="700"/>
                        <a:t>Lähmungen (15 %)</a:t>
                      </a:r>
                    </a:p>
                  </a:txBody>
                  <a:tcPr marL="45720" marR="45720" marT="36000" marB="0"/>
                </a:tc>
                <a:extLst>
                  <a:ext uri="{0D108BD9-81ED-4DB2-BD59-A6C34878D82A}">
                    <a16:rowId xmlns:a16="http://schemas.microsoft.com/office/drawing/2014/main" val="3616254679"/>
                  </a:ext>
                </a:extLst>
              </a:tr>
              <a:tr h="3624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Herz</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(n=4.090, 20,3 %)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Ischämische Herzerkrankung (83 %)</a:t>
                      </a:r>
                    </a:p>
                    <a:p>
                      <a:pPr marL="0" indent="0">
                        <a:buFont typeface="Arial" panose="020B0604020202020204" pitchFamily="34" charset="0"/>
                        <a:buNone/>
                      </a:pPr>
                      <a:r>
                        <a:rPr lang="de-DE" sz="700"/>
                        <a:t>Arrhythmie (53 %)</a:t>
                      </a:r>
                    </a:p>
                    <a:p>
                      <a:pPr marL="0" indent="0">
                        <a:buFont typeface="Arial" panose="020B0604020202020204" pitchFamily="34" charset="0"/>
                        <a:buNone/>
                      </a:pPr>
                      <a:r>
                        <a:rPr lang="de-DE" sz="700"/>
                        <a:t>Herzfehler (25 %)</a:t>
                      </a:r>
                    </a:p>
                  </a:txBody>
                  <a:tcPr marL="45720" marR="45720" marT="36000" marB="0"/>
                </a:tc>
                <a:extLst>
                  <a:ext uri="{0D108BD9-81ED-4DB2-BD59-A6C34878D82A}">
                    <a16:rowId xmlns:a16="http://schemas.microsoft.com/office/drawing/2014/main" val="1898045738"/>
                  </a:ext>
                </a:extLst>
              </a:tr>
            </a:tbl>
          </a:graphicData>
        </a:graphic>
      </p:graphicFrame>
      <p:sp>
        <p:nvSpPr>
          <p:cNvPr id="6" name="Inhaltsplatzhalter 2">
            <a:extLst>
              <a:ext uri="{FF2B5EF4-FFF2-40B4-BE49-F238E27FC236}">
                <a16:creationId xmlns:a16="http://schemas.microsoft.com/office/drawing/2014/main" id="{AE1FF199-72A2-75A2-4A7C-9851987F7896}"/>
              </a:ext>
            </a:extLst>
          </p:cNvPr>
          <p:cNvSpPr txBox="1">
            <a:spLocks/>
          </p:cNvSpPr>
          <p:nvPr/>
        </p:nvSpPr>
        <p:spPr>
          <a:xfrm>
            <a:off x="657599" y="3001998"/>
            <a:ext cx="6063241" cy="24214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Krankheitscluster, abgeleitet durch Latent-Class-Analyse, und deren </a:t>
            </a:r>
            <a:br>
              <a:rPr kumimoji="0" lang="de-DE" sz="1100" b="1"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a:ln>
                  <a:noFill/>
                </a:ln>
                <a:solidFill>
                  <a:srgbClr val="001965"/>
                </a:solidFill>
                <a:effectLst/>
                <a:uLnTx/>
                <a:uFillTx/>
                <a:latin typeface="Apis For Office"/>
                <a:ea typeface="+mn-ea"/>
                <a:cs typeface="+mn-cs"/>
              </a:rPr>
              <a:t>charakteristische Erkrankungen (Prävalenz)</a:t>
            </a:r>
            <a:endParaRPr kumimoji="0" lang="de-DE" sz="1200" b="1" i="0" u="none" strike="noStrike" kern="1200" cap="none" spc="0" normalizeH="0" baseline="0" noProof="0">
              <a:ln>
                <a:noFill/>
              </a:ln>
              <a:solidFill>
                <a:srgbClr val="001965"/>
              </a:solidFill>
              <a:effectLst/>
              <a:uLnTx/>
              <a:uFillTx/>
              <a:latin typeface="Apis For Office"/>
              <a:ea typeface="+mn-ea"/>
              <a:cs typeface="+mn-cs"/>
            </a:endParaRPr>
          </a:p>
        </p:txBody>
      </p:sp>
      <p:graphicFrame>
        <p:nvGraphicFramePr>
          <p:cNvPr id="13" name="Tabelle 12">
            <a:extLst>
              <a:ext uri="{FF2B5EF4-FFF2-40B4-BE49-F238E27FC236}">
                <a16:creationId xmlns:a16="http://schemas.microsoft.com/office/drawing/2014/main" id="{0173AB36-1B76-6277-D12C-17BD32D45B0C}"/>
              </a:ext>
            </a:extLst>
          </p:cNvPr>
          <p:cNvGraphicFramePr>
            <a:graphicFrameLocks noGrp="1"/>
          </p:cNvGraphicFramePr>
          <p:nvPr>
            <p:extLst>
              <p:ext uri="{D42A27DB-BD31-4B8C-83A1-F6EECF244321}">
                <p14:modId xmlns:p14="http://schemas.microsoft.com/office/powerpoint/2010/main" val="476531256"/>
              </p:ext>
            </p:extLst>
          </p:nvPr>
        </p:nvGraphicFramePr>
        <p:xfrm>
          <a:off x="3696780" y="3412692"/>
          <a:ext cx="2947740" cy="2349907"/>
        </p:xfrm>
        <a:graphic>
          <a:graphicData uri="http://schemas.openxmlformats.org/drawingml/2006/table">
            <a:tbl>
              <a:tblPr firstRow="1" bandRow="1">
                <a:tableStyleId>{5C22544A-7EE6-4342-B048-85BDC9FD1C3A}</a:tableStyleId>
              </a:tblPr>
              <a:tblGrid>
                <a:gridCol w="1011069">
                  <a:extLst>
                    <a:ext uri="{9D8B030D-6E8A-4147-A177-3AD203B41FA5}">
                      <a16:colId xmlns:a16="http://schemas.microsoft.com/office/drawing/2014/main" val="2483083553"/>
                    </a:ext>
                  </a:extLst>
                </a:gridCol>
                <a:gridCol w="1936671">
                  <a:extLst>
                    <a:ext uri="{9D8B030D-6E8A-4147-A177-3AD203B41FA5}">
                      <a16:colId xmlns:a16="http://schemas.microsoft.com/office/drawing/2014/main" val="3161093285"/>
                    </a:ext>
                  </a:extLst>
                </a:gridCol>
              </a:tblGrid>
              <a:tr h="212423">
                <a:tc>
                  <a:txBody>
                    <a:bodyPr/>
                    <a:lstStyle/>
                    <a:p>
                      <a:pPr algn="ctr"/>
                      <a:r>
                        <a:rPr lang="de-DE" sz="700"/>
                        <a:t>Cluster</a:t>
                      </a:r>
                    </a:p>
                  </a:txBody>
                  <a:tcPr marL="45720" marR="45720" anchor="ctr"/>
                </a:tc>
                <a:tc>
                  <a:txBody>
                    <a:bodyPr/>
                    <a:lstStyle/>
                    <a:p>
                      <a:pPr algn="ctr"/>
                      <a:r>
                        <a:rPr lang="de-DE" sz="700"/>
                        <a:t>Weiblich</a:t>
                      </a:r>
                    </a:p>
                  </a:txBody>
                  <a:tcPr marL="45720" marR="45720" anchor="ctr"/>
                </a:tc>
                <a:extLst>
                  <a:ext uri="{0D108BD9-81ED-4DB2-BD59-A6C34878D82A}">
                    <a16:rowId xmlns:a16="http://schemas.microsoft.com/office/drawing/2014/main" val="2591713300"/>
                  </a:ext>
                </a:extLst>
              </a:tr>
              <a:tr h="49612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Atemwege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(n=4.116, 26,0 %)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700" b="1"/>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Asthma (100 %)</a:t>
                      </a:r>
                    </a:p>
                    <a:p>
                      <a:pPr marL="0" indent="0">
                        <a:buFont typeface="Arial" panose="020B0604020202020204" pitchFamily="34" charset="0"/>
                        <a:buNone/>
                      </a:pPr>
                      <a:r>
                        <a:rPr lang="de-DE" sz="700"/>
                        <a:t>COPD (17 %)</a:t>
                      </a:r>
                    </a:p>
                    <a:p>
                      <a:pPr marL="0" indent="0">
                        <a:buFont typeface="Arial" panose="020B0604020202020204" pitchFamily="34" charset="0"/>
                        <a:buNone/>
                      </a:pPr>
                      <a:r>
                        <a:rPr lang="de-DE" sz="700"/>
                        <a:t>Andere chronische Atemwegserkrankungen (40 %)</a:t>
                      </a:r>
                    </a:p>
                  </a:txBody>
                  <a:tcPr marL="45720" marR="45720" marT="36000" marB="0"/>
                </a:tc>
                <a:extLst>
                  <a:ext uri="{0D108BD9-81ED-4DB2-BD59-A6C34878D82A}">
                    <a16:rowId xmlns:a16="http://schemas.microsoft.com/office/drawing/2014/main" val="1483102669"/>
                  </a:ext>
                </a:extLst>
              </a:tr>
              <a:tr h="38174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Mentale Gesundheit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(n=3.469, 21,9 %)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Depression (100 %)</a:t>
                      </a:r>
                    </a:p>
                    <a:p>
                      <a:pPr marL="0" indent="0">
                        <a:buFont typeface="Arial" panose="020B0604020202020204" pitchFamily="34" charset="0"/>
                        <a:buNone/>
                      </a:pPr>
                      <a:r>
                        <a:rPr lang="de-DE" sz="700"/>
                        <a:t>Angstzustände (14 %)</a:t>
                      </a:r>
                    </a:p>
                  </a:txBody>
                  <a:tcPr marL="45720" marR="45720" marT="36000" marB="0"/>
                </a:tc>
                <a:extLst>
                  <a:ext uri="{0D108BD9-81ED-4DB2-BD59-A6C34878D82A}">
                    <a16:rowId xmlns:a16="http://schemas.microsoft.com/office/drawing/2014/main" val="595777582"/>
                  </a:ext>
                </a:extLst>
              </a:tr>
              <a:tr h="49612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Krebs/Osteoarthritis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(n=3.396, 21,5 %)</a:t>
                      </a:r>
                    </a:p>
                    <a:p>
                      <a:pPr marL="0" indent="0">
                        <a:buFont typeface="Arial" panose="020B0604020202020204" pitchFamily="34" charset="0"/>
                        <a:buNone/>
                      </a:pPr>
                      <a:endParaRPr lang="de-DE" sz="700"/>
                    </a:p>
                  </a:txBody>
                  <a:tcPr marL="45720" marR="45720" marT="36000" marB="0"/>
                </a:tc>
                <a:tc>
                  <a:txBody>
                    <a:bodyPr/>
                    <a:lstStyle/>
                    <a:p>
                      <a:pPr marL="0" indent="0">
                        <a:buFont typeface="Arial" panose="020B0604020202020204" pitchFamily="34" charset="0"/>
                        <a:buNone/>
                      </a:pPr>
                      <a:r>
                        <a:rPr lang="de-DE" sz="700"/>
                        <a:t>Krebserkrankung solider Organe (31 %)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a:t>Andere chronische Atemwegserkrankungen (35 %)</a:t>
                      </a:r>
                    </a:p>
                    <a:p>
                      <a:pPr marL="0" indent="0">
                        <a:buFont typeface="Arial" panose="020B0604020202020204" pitchFamily="34" charset="0"/>
                        <a:buNone/>
                      </a:pPr>
                      <a:r>
                        <a:rPr lang="de-DE" sz="700"/>
                        <a:t>Osteoarthrititis (24 %)</a:t>
                      </a:r>
                    </a:p>
                  </a:txBody>
                  <a:tcPr marL="45720" marR="45720" marT="36000" marB="0"/>
                </a:tc>
                <a:extLst>
                  <a:ext uri="{0D108BD9-81ED-4DB2-BD59-A6C34878D82A}">
                    <a16:rowId xmlns:a16="http://schemas.microsoft.com/office/drawing/2014/main" val="1797330710"/>
                  </a:ext>
                </a:extLst>
              </a:tr>
              <a:tr h="38174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Herz/Schlaganfall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(n=1.745, 11,0 %)</a:t>
                      </a:r>
                    </a:p>
                    <a:p>
                      <a:pPr marL="0" indent="0">
                        <a:buFont typeface="Arial" panose="020B0604020202020204" pitchFamily="34" charset="0"/>
                        <a:buNone/>
                      </a:pPr>
                      <a:endParaRPr lang="de-DE" sz="700"/>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a:t>Ischämische Herzerkrankung (63 %)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a:t>Arrhythmie (34 %)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a:t>Schlaganfall (33 %)</a:t>
                      </a:r>
                    </a:p>
                  </a:txBody>
                  <a:tcPr marL="45720" marR="45720" marT="36000" marB="0"/>
                </a:tc>
                <a:extLst>
                  <a:ext uri="{0D108BD9-81ED-4DB2-BD59-A6C34878D82A}">
                    <a16:rowId xmlns:a16="http://schemas.microsoft.com/office/drawing/2014/main" val="3616254679"/>
                  </a:ext>
                </a:extLst>
              </a:tr>
              <a:tr h="38174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Schilddrüsen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700" b="1"/>
                        <a:t>(n=3.093, 19,6 %)</a:t>
                      </a:r>
                    </a:p>
                    <a:p>
                      <a:pPr marL="171450" indent="-171450">
                        <a:buFont typeface="Arial" panose="020B0604020202020204" pitchFamily="34" charset="0"/>
                        <a:buChar char="•"/>
                      </a:pPr>
                      <a:endParaRPr lang="de-DE" sz="700"/>
                    </a:p>
                  </a:txBody>
                  <a:tcPr marL="45720" marR="45720" marT="36000" marB="0"/>
                </a:tc>
                <a:tc>
                  <a:txBody>
                    <a:bodyPr/>
                    <a:lstStyle/>
                    <a:p>
                      <a:pPr marL="0" indent="0">
                        <a:buFont typeface="Arial" panose="020B0604020202020204" pitchFamily="34" charset="0"/>
                        <a:buNone/>
                      </a:pPr>
                      <a:r>
                        <a:rPr lang="de-DE" sz="700"/>
                        <a:t>Schilddrüsenerkrankung (100 %)</a:t>
                      </a:r>
                    </a:p>
                    <a:p>
                      <a:pPr marL="0" indent="0">
                        <a:buFont typeface="Arial" panose="020B0604020202020204" pitchFamily="34" charset="0"/>
                        <a:buNone/>
                      </a:pPr>
                      <a:r>
                        <a:rPr lang="de-DE" sz="700"/>
                        <a:t>Erkrankung des Bindegewebes (8 %)</a:t>
                      </a:r>
                    </a:p>
                  </a:txBody>
                  <a:tcPr marL="45720" marR="45720" marT="36000" marB="0"/>
                </a:tc>
                <a:extLst>
                  <a:ext uri="{0D108BD9-81ED-4DB2-BD59-A6C34878D82A}">
                    <a16:rowId xmlns:a16="http://schemas.microsoft.com/office/drawing/2014/main" val="1898045738"/>
                  </a:ext>
                </a:extLst>
              </a:tr>
            </a:tbl>
          </a:graphicData>
        </a:graphic>
      </p:graphicFrame>
      <p:sp>
        <p:nvSpPr>
          <p:cNvPr id="9" name="Rechteck 8">
            <a:extLst>
              <a:ext uri="{FF2B5EF4-FFF2-40B4-BE49-F238E27FC236}">
                <a16:creationId xmlns:a16="http://schemas.microsoft.com/office/drawing/2014/main" id="{9B1961EE-2E7B-1F03-DA77-725F89C4F20E}"/>
              </a:ext>
            </a:extLst>
          </p:cNvPr>
          <p:cNvSpPr/>
          <p:nvPr/>
        </p:nvSpPr>
        <p:spPr>
          <a:xfrm>
            <a:off x="7308761" y="3072805"/>
            <a:ext cx="1139780" cy="83293"/>
          </a:xfrm>
          <a:prstGeom prst="rect">
            <a:avLst/>
          </a:prstGeom>
          <a:solidFill>
            <a:srgbClr val="D8EAF8"/>
          </a:solidFill>
          <a:ln w="9525" cap="flat">
            <a:noFill/>
            <a:prstDash val="solid"/>
            <a:miter/>
          </a:ln>
        </p:spPr>
        <p:txBody>
          <a:bodyPr rtlCol="0" anchor="ctr"/>
          <a:lstStyle/>
          <a:p>
            <a:pPr algn="l"/>
            <a:endParaRPr lang="de-DE" sz="1600"/>
          </a:p>
        </p:txBody>
      </p:sp>
      <p:sp>
        <p:nvSpPr>
          <p:cNvPr id="14" name="Rechteck 13">
            <a:extLst>
              <a:ext uri="{FF2B5EF4-FFF2-40B4-BE49-F238E27FC236}">
                <a16:creationId xmlns:a16="http://schemas.microsoft.com/office/drawing/2014/main" id="{14BF2F1E-B47F-13F8-7920-A1DA4EB670C2}"/>
              </a:ext>
            </a:extLst>
          </p:cNvPr>
          <p:cNvSpPr/>
          <p:nvPr/>
        </p:nvSpPr>
        <p:spPr>
          <a:xfrm>
            <a:off x="8448541" y="3072804"/>
            <a:ext cx="600208" cy="83293"/>
          </a:xfrm>
          <a:prstGeom prst="rect">
            <a:avLst/>
          </a:prstGeom>
          <a:solidFill>
            <a:schemeClr val="accent3"/>
          </a:solidFill>
          <a:ln w="9525" cap="flat">
            <a:noFill/>
            <a:prstDash val="solid"/>
            <a:miter/>
          </a:ln>
        </p:spPr>
        <p:txBody>
          <a:bodyPr rtlCol="0" anchor="ctr"/>
          <a:lstStyle/>
          <a:p>
            <a:pPr algn="l"/>
            <a:endParaRPr lang="de-DE" sz="1600"/>
          </a:p>
        </p:txBody>
      </p:sp>
      <p:sp>
        <p:nvSpPr>
          <p:cNvPr id="15" name="Rechteck 14">
            <a:extLst>
              <a:ext uri="{FF2B5EF4-FFF2-40B4-BE49-F238E27FC236}">
                <a16:creationId xmlns:a16="http://schemas.microsoft.com/office/drawing/2014/main" id="{0BB0760F-C8D0-2D80-EA0C-A71C9A34681A}"/>
              </a:ext>
            </a:extLst>
          </p:cNvPr>
          <p:cNvSpPr/>
          <p:nvPr/>
        </p:nvSpPr>
        <p:spPr>
          <a:xfrm>
            <a:off x="9048749" y="3072804"/>
            <a:ext cx="1243750" cy="83293"/>
          </a:xfrm>
          <a:prstGeom prst="rect">
            <a:avLst/>
          </a:prstGeom>
          <a:solidFill>
            <a:schemeClr val="accent4"/>
          </a:solidFill>
          <a:ln w="9525" cap="flat">
            <a:noFill/>
            <a:prstDash val="solid"/>
            <a:miter/>
          </a:ln>
        </p:spPr>
        <p:txBody>
          <a:bodyPr rtlCol="0" anchor="ctr"/>
          <a:lstStyle/>
          <a:p>
            <a:pPr algn="l"/>
            <a:endParaRPr lang="de-DE" sz="1600"/>
          </a:p>
        </p:txBody>
      </p:sp>
      <p:sp>
        <p:nvSpPr>
          <p:cNvPr id="16" name="Rechteck 15">
            <a:extLst>
              <a:ext uri="{FF2B5EF4-FFF2-40B4-BE49-F238E27FC236}">
                <a16:creationId xmlns:a16="http://schemas.microsoft.com/office/drawing/2014/main" id="{9C690E73-F4F0-F188-BEEA-B3337224563B}"/>
              </a:ext>
            </a:extLst>
          </p:cNvPr>
          <p:cNvSpPr/>
          <p:nvPr/>
        </p:nvSpPr>
        <p:spPr>
          <a:xfrm>
            <a:off x="10292499" y="3072803"/>
            <a:ext cx="329938" cy="83293"/>
          </a:xfrm>
          <a:prstGeom prst="rect">
            <a:avLst/>
          </a:prstGeom>
          <a:solidFill>
            <a:schemeClr val="accent5"/>
          </a:solidFill>
          <a:ln w="9525" cap="flat">
            <a:noFill/>
            <a:prstDash val="solid"/>
            <a:miter/>
          </a:ln>
        </p:spPr>
        <p:txBody>
          <a:bodyPr rtlCol="0" anchor="ctr"/>
          <a:lstStyle/>
          <a:p>
            <a:pPr algn="l"/>
            <a:endParaRPr lang="de-DE" sz="1600"/>
          </a:p>
        </p:txBody>
      </p:sp>
      <p:sp>
        <p:nvSpPr>
          <p:cNvPr id="17" name="Rechteck 16">
            <a:extLst>
              <a:ext uri="{FF2B5EF4-FFF2-40B4-BE49-F238E27FC236}">
                <a16:creationId xmlns:a16="http://schemas.microsoft.com/office/drawing/2014/main" id="{3EC4B5C5-C589-BE31-359D-351C4441C2FD}"/>
              </a:ext>
            </a:extLst>
          </p:cNvPr>
          <p:cNvSpPr/>
          <p:nvPr/>
        </p:nvSpPr>
        <p:spPr>
          <a:xfrm>
            <a:off x="10622436" y="3072803"/>
            <a:ext cx="854697" cy="83293"/>
          </a:xfrm>
          <a:prstGeom prst="rect">
            <a:avLst/>
          </a:prstGeom>
          <a:solidFill>
            <a:srgbClr val="001965"/>
          </a:solidFill>
          <a:ln w="9525" cap="flat">
            <a:noFill/>
            <a:prstDash val="solid"/>
            <a:miter/>
          </a:ln>
        </p:spPr>
        <p:txBody>
          <a:bodyPr rtlCol="0" anchor="ctr"/>
          <a:lstStyle/>
          <a:p>
            <a:pPr algn="l"/>
            <a:endParaRPr lang="de-DE" sz="1600"/>
          </a:p>
        </p:txBody>
      </p:sp>
      <p:sp>
        <p:nvSpPr>
          <p:cNvPr id="18" name="Rechteck 17">
            <a:extLst>
              <a:ext uri="{FF2B5EF4-FFF2-40B4-BE49-F238E27FC236}">
                <a16:creationId xmlns:a16="http://schemas.microsoft.com/office/drawing/2014/main" id="{1F118358-AE3F-EB84-E328-04D464A34694}"/>
              </a:ext>
            </a:extLst>
          </p:cNvPr>
          <p:cNvSpPr/>
          <p:nvPr/>
        </p:nvSpPr>
        <p:spPr>
          <a:xfrm>
            <a:off x="7308761" y="3252955"/>
            <a:ext cx="1139780" cy="83293"/>
          </a:xfrm>
          <a:prstGeom prst="rect">
            <a:avLst/>
          </a:prstGeom>
          <a:solidFill>
            <a:srgbClr val="D8EAF8"/>
          </a:solidFill>
          <a:ln w="9525" cap="flat">
            <a:noFill/>
            <a:prstDash val="solid"/>
            <a:miter/>
          </a:ln>
        </p:spPr>
        <p:txBody>
          <a:bodyPr rtlCol="0" anchor="ctr"/>
          <a:lstStyle/>
          <a:p>
            <a:pPr algn="l"/>
            <a:endParaRPr lang="de-DE" sz="1600"/>
          </a:p>
        </p:txBody>
      </p:sp>
      <p:sp>
        <p:nvSpPr>
          <p:cNvPr id="19" name="Rechteck 18">
            <a:extLst>
              <a:ext uri="{FF2B5EF4-FFF2-40B4-BE49-F238E27FC236}">
                <a16:creationId xmlns:a16="http://schemas.microsoft.com/office/drawing/2014/main" id="{33FDDB89-C446-DC09-0798-93D780D388F2}"/>
              </a:ext>
            </a:extLst>
          </p:cNvPr>
          <p:cNvSpPr/>
          <p:nvPr/>
        </p:nvSpPr>
        <p:spPr>
          <a:xfrm>
            <a:off x="7308760" y="3436787"/>
            <a:ext cx="1290055" cy="83293"/>
          </a:xfrm>
          <a:prstGeom prst="rect">
            <a:avLst/>
          </a:prstGeom>
          <a:solidFill>
            <a:srgbClr val="D8EAF8"/>
          </a:solidFill>
          <a:ln w="9525" cap="flat">
            <a:noFill/>
            <a:prstDash val="solid"/>
            <a:miter/>
          </a:ln>
        </p:spPr>
        <p:txBody>
          <a:bodyPr rtlCol="0" anchor="ctr"/>
          <a:lstStyle/>
          <a:p>
            <a:pPr algn="l"/>
            <a:endParaRPr lang="de-DE" sz="1600"/>
          </a:p>
        </p:txBody>
      </p:sp>
      <p:sp>
        <p:nvSpPr>
          <p:cNvPr id="20" name="Rechteck 19">
            <a:extLst>
              <a:ext uri="{FF2B5EF4-FFF2-40B4-BE49-F238E27FC236}">
                <a16:creationId xmlns:a16="http://schemas.microsoft.com/office/drawing/2014/main" id="{65EB44AF-12EB-8C40-77DE-48425573C29A}"/>
              </a:ext>
            </a:extLst>
          </p:cNvPr>
          <p:cNvSpPr/>
          <p:nvPr/>
        </p:nvSpPr>
        <p:spPr>
          <a:xfrm>
            <a:off x="7308760" y="3635191"/>
            <a:ext cx="1217783" cy="83293"/>
          </a:xfrm>
          <a:prstGeom prst="rect">
            <a:avLst/>
          </a:prstGeom>
          <a:solidFill>
            <a:srgbClr val="D8EAF8"/>
          </a:solidFill>
          <a:ln w="9525" cap="flat">
            <a:noFill/>
            <a:prstDash val="solid"/>
            <a:miter/>
          </a:ln>
        </p:spPr>
        <p:txBody>
          <a:bodyPr rtlCol="0" anchor="ctr"/>
          <a:lstStyle/>
          <a:p>
            <a:pPr algn="l"/>
            <a:endParaRPr lang="de-DE" sz="1600"/>
          </a:p>
        </p:txBody>
      </p:sp>
      <p:sp>
        <p:nvSpPr>
          <p:cNvPr id="21" name="Rechteck 20">
            <a:extLst>
              <a:ext uri="{FF2B5EF4-FFF2-40B4-BE49-F238E27FC236}">
                <a16:creationId xmlns:a16="http://schemas.microsoft.com/office/drawing/2014/main" id="{A8A1F688-88BF-C955-B45C-9AD0F49310A6}"/>
              </a:ext>
            </a:extLst>
          </p:cNvPr>
          <p:cNvSpPr/>
          <p:nvPr/>
        </p:nvSpPr>
        <p:spPr>
          <a:xfrm>
            <a:off x="8448541" y="3252955"/>
            <a:ext cx="552486" cy="83293"/>
          </a:xfrm>
          <a:prstGeom prst="rect">
            <a:avLst/>
          </a:prstGeom>
          <a:solidFill>
            <a:schemeClr val="accent3"/>
          </a:solidFill>
          <a:ln w="9525" cap="flat">
            <a:noFill/>
            <a:prstDash val="solid"/>
            <a:miter/>
          </a:ln>
        </p:spPr>
        <p:txBody>
          <a:bodyPr rtlCol="0" anchor="ctr"/>
          <a:lstStyle/>
          <a:p>
            <a:pPr algn="l"/>
            <a:endParaRPr lang="de-DE" sz="1600"/>
          </a:p>
        </p:txBody>
      </p:sp>
      <p:sp>
        <p:nvSpPr>
          <p:cNvPr id="22" name="Rechteck 21">
            <a:extLst>
              <a:ext uri="{FF2B5EF4-FFF2-40B4-BE49-F238E27FC236}">
                <a16:creationId xmlns:a16="http://schemas.microsoft.com/office/drawing/2014/main" id="{C6FCCE18-2594-41ED-169D-1A1B31859809}"/>
              </a:ext>
            </a:extLst>
          </p:cNvPr>
          <p:cNvSpPr/>
          <p:nvPr/>
        </p:nvSpPr>
        <p:spPr>
          <a:xfrm>
            <a:off x="8598815" y="3435458"/>
            <a:ext cx="552486" cy="83293"/>
          </a:xfrm>
          <a:prstGeom prst="rect">
            <a:avLst/>
          </a:prstGeom>
          <a:solidFill>
            <a:schemeClr val="accent3"/>
          </a:solidFill>
          <a:ln w="9525" cap="flat">
            <a:noFill/>
            <a:prstDash val="solid"/>
            <a:miter/>
          </a:ln>
        </p:spPr>
        <p:txBody>
          <a:bodyPr rtlCol="0" anchor="ctr"/>
          <a:lstStyle/>
          <a:p>
            <a:pPr algn="l"/>
            <a:endParaRPr lang="de-DE" sz="1600"/>
          </a:p>
        </p:txBody>
      </p:sp>
      <p:sp>
        <p:nvSpPr>
          <p:cNvPr id="23" name="Rechteck 22">
            <a:extLst>
              <a:ext uri="{FF2B5EF4-FFF2-40B4-BE49-F238E27FC236}">
                <a16:creationId xmlns:a16="http://schemas.microsoft.com/office/drawing/2014/main" id="{F477D770-2A0D-8DAD-7E50-9AC4A7DC18C2}"/>
              </a:ext>
            </a:extLst>
          </p:cNvPr>
          <p:cNvSpPr/>
          <p:nvPr/>
        </p:nvSpPr>
        <p:spPr>
          <a:xfrm>
            <a:off x="8526542" y="3637058"/>
            <a:ext cx="751003" cy="83293"/>
          </a:xfrm>
          <a:prstGeom prst="rect">
            <a:avLst/>
          </a:prstGeom>
          <a:solidFill>
            <a:schemeClr val="accent3"/>
          </a:solidFill>
          <a:ln w="9525" cap="flat">
            <a:noFill/>
            <a:prstDash val="solid"/>
            <a:miter/>
          </a:ln>
        </p:spPr>
        <p:txBody>
          <a:bodyPr rtlCol="0" anchor="ctr"/>
          <a:lstStyle/>
          <a:p>
            <a:pPr algn="l"/>
            <a:endParaRPr lang="de-DE" sz="1600"/>
          </a:p>
        </p:txBody>
      </p:sp>
      <p:sp>
        <p:nvSpPr>
          <p:cNvPr id="24" name="Rechteck 23">
            <a:extLst>
              <a:ext uri="{FF2B5EF4-FFF2-40B4-BE49-F238E27FC236}">
                <a16:creationId xmlns:a16="http://schemas.microsoft.com/office/drawing/2014/main" id="{3BE1111A-20EE-B8F8-BA82-116EB9ABEFFC}"/>
              </a:ext>
            </a:extLst>
          </p:cNvPr>
          <p:cNvSpPr/>
          <p:nvPr/>
        </p:nvSpPr>
        <p:spPr>
          <a:xfrm>
            <a:off x="9001027" y="3252954"/>
            <a:ext cx="1266334" cy="83293"/>
          </a:xfrm>
          <a:prstGeom prst="rect">
            <a:avLst/>
          </a:prstGeom>
          <a:solidFill>
            <a:schemeClr val="accent4"/>
          </a:solidFill>
          <a:ln w="9525" cap="flat">
            <a:noFill/>
            <a:prstDash val="solid"/>
            <a:miter/>
          </a:ln>
        </p:spPr>
        <p:txBody>
          <a:bodyPr rtlCol="0" anchor="ctr"/>
          <a:lstStyle/>
          <a:p>
            <a:pPr algn="l"/>
            <a:endParaRPr lang="de-DE" sz="1600"/>
          </a:p>
        </p:txBody>
      </p:sp>
      <p:sp>
        <p:nvSpPr>
          <p:cNvPr id="25" name="Rechteck 24">
            <a:extLst>
              <a:ext uri="{FF2B5EF4-FFF2-40B4-BE49-F238E27FC236}">
                <a16:creationId xmlns:a16="http://schemas.microsoft.com/office/drawing/2014/main" id="{966FB1F7-A68C-818C-ECE3-F4686E20EB72}"/>
              </a:ext>
            </a:extLst>
          </p:cNvPr>
          <p:cNvSpPr/>
          <p:nvPr/>
        </p:nvSpPr>
        <p:spPr>
          <a:xfrm>
            <a:off x="9151301" y="3435458"/>
            <a:ext cx="1188332" cy="83293"/>
          </a:xfrm>
          <a:prstGeom prst="rect">
            <a:avLst/>
          </a:prstGeom>
          <a:solidFill>
            <a:schemeClr val="accent4"/>
          </a:solidFill>
          <a:ln w="9525" cap="flat">
            <a:noFill/>
            <a:prstDash val="solid"/>
            <a:miter/>
          </a:ln>
        </p:spPr>
        <p:txBody>
          <a:bodyPr rtlCol="0" anchor="ctr"/>
          <a:lstStyle/>
          <a:p>
            <a:pPr algn="l"/>
            <a:endParaRPr lang="de-DE" sz="1600"/>
          </a:p>
        </p:txBody>
      </p:sp>
      <p:sp>
        <p:nvSpPr>
          <p:cNvPr id="26" name="Rechteck 25">
            <a:extLst>
              <a:ext uri="{FF2B5EF4-FFF2-40B4-BE49-F238E27FC236}">
                <a16:creationId xmlns:a16="http://schemas.microsoft.com/office/drawing/2014/main" id="{2A7BAF96-58C8-E003-9773-FFAFFA1867E8}"/>
              </a:ext>
            </a:extLst>
          </p:cNvPr>
          <p:cNvSpPr/>
          <p:nvPr/>
        </p:nvSpPr>
        <p:spPr>
          <a:xfrm>
            <a:off x="9277545" y="3637058"/>
            <a:ext cx="1131218" cy="83293"/>
          </a:xfrm>
          <a:prstGeom prst="rect">
            <a:avLst/>
          </a:prstGeom>
          <a:solidFill>
            <a:schemeClr val="accent4"/>
          </a:solidFill>
          <a:ln w="9525" cap="flat">
            <a:noFill/>
            <a:prstDash val="solid"/>
            <a:miter/>
          </a:ln>
        </p:spPr>
        <p:txBody>
          <a:bodyPr rtlCol="0" anchor="ctr"/>
          <a:lstStyle/>
          <a:p>
            <a:pPr algn="l"/>
            <a:endParaRPr lang="de-DE" sz="1600"/>
          </a:p>
        </p:txBody>
      </p:sp>
      <p:sp>
        <p:nvSpPr>
          <p:cNvPr id="27" name="Rechteck 26">
            <a:extLst>
              <a:ext uri="{FF2B5EF4-FFF2-40B4-BE49-F238E27FC236}">
                <a16:creationId xmlns:a16="http://schemas.microsoft.com/office/drawing/2014/main" id="{726AE780-E9A7-F49F-7BFB-73FD352D8C2C}"/>
              </a:ext>
            </a:extLst>
          </p:cNvPr>
          <p:cNvSpPr/>
          <p:nvPr/>
        </p:nvSpPr>
        <p:spPr>
          <a:xfrm>
            <a:off x="10267361" y="3252954"/>
            <a:ext cx="355075" cy="83293"/>
          </a:xfrm>
          <a:prstGeom prst="rect">
            <a:avLst/>
          </a:prstGeom>
          <a:solidFill>
            <a:schemeClr val="accent5"/>
          </a:solidFill>
          <a:ln w="9525" cap="flat">
            <a:noFill/>
            <a:prstDash val="solid"/>
            <a:miter/>
          </a:ln>
        </p:spPr>
        <p:txBody>
          <a:bodyPr rtlCol="0" anchor="ctr"/>
          <a:lstStyle/>
          <a:p>
            <a:pPr algn="l"/>
            <a:endParaRPr lang="de-DE" sz="1600"/>
          </a:p>
        </p:txBody>
      </p:sp>
      <p:sp>
        <p:nvSpPr>
          <p:cNvPr id="28" name="Rechteck 27">
            <a:extLst>
              <a:ext uri="{FF2B5EF4-FFF2-40B4-BE49-F238E27FC236}">
                <a16:creationId xmlns:a16="http://schemas.microsoft.com/office/drawing/2014/main" id="{EA8BA5A9-1CCF-3AC5-A88B-68B76B6C92B3}"/>
              </a:ext>
            </a:extLst>
          </p:cNvPr>
          <p:cNvSpPr/>
          <p:nvPr/>
        </p:nvSpPr>
        <p:spPr>
          <a:xfrm>
            <a:off x="10339633" y="3435458"/>
            <a:ext cx="370788" cy="83293"/>
          </a:xfrm>
          <a:prstGeom prst="rect">
            <a:avLst/>
          </a:prstGeom>
          <a:solidFill>
            <a:schemeClr val="accent5"/>
          </a:solidFill>
          <a:ln w="9525" cap="flat">
            <a:noFill/>
            <a:prstDash val="solid"/>
            <a:miter/>
          </a:ln>
        </p:spPr>
        <p:txBody>
          <a:bodyPr rtlCol="0" anchor="ctr"/>
          <a:lstStyle/>
          <a:p>
            <a:pPr algn="l"/>
            <a:endParaRPr lang="de-DE" sz="1600"/>
          </a:p>
        </p:txBody>
      </p:sp>
      <p:sp>
        <p:nvSpPr>
          <p:cNvPr id="29" name="Rechteck 28">
            <a:extLst>
              <a:ext uri="{FF2B5EF4-FFF2-40B4-BE49-F238E27FC236}">
                <a16:creationId xmlns:a16="http://schemas.microsoft.com/office/drawing/2014/main" id="{6E622B80-6F7D-1D6C-DEA9-127E89FA8408}"/>
              </a:ext>
            </a:extLst>
          </p:cNvPr>
          <p:cNvSpPr/>
          <p:nvPr/>
        </p:nvSpPr>
        <p:spPr>
          <a:xfrm>
            <a:off x="10408763" y="3637058"/>
            <a:ext cx="342507" cy="83293"/>
          </a:xfrm>
          <a:prstGeom prst="rect">
            <a:avLst/>
          </a:prstGeom>
          <a:solidFill>
            <a:schemeClr val="accent5"/>
          </a:solidFill>
          <a:ln w="9525" cap="flat">
            <a:noFill/>
            <a:prstDash val="solid"/>
            <a:miter/>
          </a:ln>
        </p:spPr>
        <p:txBody>
          <a:bodyPr rtlCol="0" anchor="ctr"/>
          <a:lstStyle/>
          <a:p>
            <a:pPr algn="l"/>
            <a:endParaRPr lang="de-DE" sz="1600"/>
          </a:p>
        </p:txBody>
      </p:sp>
      <p:sp>
        <p:nvSpPr>
          <p:cNvPr id="30" name="Rechteck 29">
            <a:extLst>
              <a:ext uri="{FF2B5EF4-FFF2-40B4-BE49-F238E27FC236}">
                <a16:creationId xmlns:a16="http://schemas.microsoft.com/office/drawing/2014/main" id="{2A40515B-2E5E-D55E-CDEB-4347B86421F1}"/>
              </a:ext>
            </a:extLst>
          </p:cNvPr>
          <p:cNvSpPr/>
          <p:nvPr/>
        </p:nvSpPr>
        <p:spPr>
          <a:xfrm>
            <a:off x="10622436" y="3252954"/>
            <a:ext cx="854697" cy="83293"/>
          </a:xfrm>
          <a:prstGeom prst="rect">
            <a:avLst/>
          </a:prstGeom>
          <a:solidFill>
            <a:srgbClr val="001965"/>
          </a:solidFill>
          <a:ln w="9525" cap="flat">
            <a:noFill/>
            <a:prstDash val="solid"/>
            <a:miter/>
          </a:ln>
        </p:spPr>
        <p:txBody>
          <a:bodyPr rtlCol="0" anchor="ctr"/>
          <a:lstStyle/>
          <a:p>
            <a:pPr algn="l"/>
            <a:endParaRPr lang="de-DE" sz="1600"/>
          </a:p>
        </p:txBody>
      </p:sp>
      <p:sp>
        <p:nvSpPr>
          <p:cNvPr id="31" name="Rechteck 30">
            <a:extLst>
              <a:ext uri="{FF2B5EF4-FFF2-40B4-BE49-F238E27FC236}">
                <a16:creationId xmlns:a16="http://schemas.microsoft.com/office/drawing/2014/main" id="{DF3F9E8E-1ECC-49F9-6C72-F5CC8EB912C8}"/>
              </a:ext>
            </a:extLst>
          </p:cNvPr>
          <p:cNvSpPr/>
          <p:nvPr/>
        </p:nvSpPr>
        <p:spPr>
          <a:xfrm>
            <a:off x="10710422" y="3435458"/>
            <a:ext cx="766712" cy="83293"/>
          </a:xfrm>
          <a:prstGeom prst="rect">
            <a:avLst/>
          </a:prstGeom>
          <a:solidFill>
            <a:srgbClr val="001965"/>
          </a:solidFill>
          <a:ln w="9525" cap="flat">
            <a:noFill/>
            <a:prstDash val="solid"/>
            <a:miter/>
          </a:ln>
        </p:spPr>
        <p:txBody>
          <a:bodyPr rtlCol="0" anchor="ctr"/>
          <a:lstStyle/>
          <a:p>
            <a:pPr algn="l"/>
            <a:endParaRPr lang="de-DE" sz="1600"/>
          </a:p>
        </p:txBody>
      </p:sp>
      <p:sp>
        <p:nvSpPr>
          <p:cNvPr id="32" name="Rechteck 31">
            <a:extLst>
              <a:ext uri="{FF2B5EF4-FFF2-40B4-BE49-F238E27FC236}">
                <a16:creationId xmlns:a16="http://schemas.microsoft.com/office/drawing/2014/main" id="{1C0F48E3-4506-1A69-CC2D-EA8CF5C16606}"/>
              </a:ext>
            </a:extLst>
          </p:cNvPr>
          <p:cNvSpPr/>
          <p:nvPr/>
        </p:nvSpPr>
        <p:spPr>
          <a:xfrm>
            <a:off x="10751270" y="3637058"/>
            <a:ext cx="725864" cy="83293"/>
          </a:xfrm>
          <a:prstGeom prst="rect">
            <a:avLst/>
          </a:prstGeom>
          <a:solidFill>
            <a:srgbClr val="001965"/>
          </a:solidFill>
          <a:ln w="9525" cap="flat">
            <a:noFill/>
            <a:prstDash val="solid"/>
            <a:miter/>
          </a:ln>
        </p:spPr>
        <p:txBody>
          <a:bodyPr rtlCol="0" anchor="ctr"/>
          <a:lstStyle/>
          <a:p>
            <a:pPr algn="l"/>
            <a:endParaRPr lang="de-DE" sz="1600"/>
          </a:p>
        </p:txBody>
      </p:sp>
      <p:sp>
        <p:nvSpPr>
          <p:cNvPr id="33" name="Textfeld 32">
            <a:extLst>
              <a:ext uri="{FF2B5EF4-FFF2-40B4-BE49-F238E27FC236}">
                <a16:creationId xmlns:a16="http://schemas.microsoft.com/office/drawing/2014/main" id="{16112863-DD45-26C1-AB6C-C13D0D13F5EF}"/>
              </a:ext>
            </a:extLst>
          </p:cNvPr>
          <p:cNvSpPr txBox="1"/>
          <p:nvPr/>
        </p:nvSpPr>
        <p:spPr>
          <a:xfrm>
            <a:off x="6782713" y="2998047"/>
            <a:ext cx="464871" cy="171585"/>
          </a:xfrm>
          <a:prstGeom prst="rect">
            <a:avLst/>
          </a:prstGeom>
          <a:solidFill>
            <a:schemeClr val="bg1"/>
          </a:solidFill>
        </p:spPr>
        <p:txBody>
          <a:bodyPr wrap="none" lIns="0" tIns="0" rIns="0" bIns="0" rtlCol="0">
            <a:spAutoFit/>
          </a:bodyPr>
          <a:lstStyle/>
          <a:p>
            <a:pPr algn="ctr">
              <a:lnSpc>
                <a:spcPct val="120000"/>
              </a:lnSpc>
            </a:pPr>
            <a:r>
              <a:rPr lang="de-DE" sz="1000">
                <a:solidFill>
                  <a:schemeClr val="tx2"/>
                </a:solidFill>
              </a:rPr>
              <a:t>Gesamt</a:t>
            </a:r>
          </a:p>
        </p:txBody>
      </p:sp>
      <p:sp>
        <p:nvSpPr>
          <p:cNvPr id="34" name="Textfeld 33">
            <a:extLst>
              <a:ext uri="{FF2B5EF4-FFF2-40B4-BE49-F238E27FC236}">
                <a16:creationId xmlns:a16="http://schemas.microsoft.com/office/drawing/2014/main" id="{8719E41E-9D3F-7126-6574-572D852EEBB7}"/>
              </a:ext>
            </a:extLst>
          </p:cNvPr>
          <p:cNvSpPr txBox="1"/>
          <p:nvPr/>
        </p:nvSpPr>
        <p:spPr>
          <a:xfrm>
            <a:off x="6784798" y="3187499"/>
            <a:ext cx="429606" cy="171585"/>
          </a:xfrm>
          <a:prstGeom prst="rect">
            <a:avLst/>
          </a:prstGeom>
          <a:solidFill>
            <a:schemeClr val="bg1"/>
          </a:solidFill>
        </p:spPr>
        <p:txBody>
          <a:bodyPr wrap="none" lIns="0" tIns="0" rIns="0" bIns="0" rtlCol="0">
            <a:spAutoFit/>
          </a:bodyPr>
          <a:lstStyle/>
          <a:p>
            <a:pPr algn="ctr">
              <a:lnSpc>
                <a:spcPct val="120000"/>
              </a:lnSpc>
            </a:pPr>
            <a:r>
              <a:rPr lang="de-DE" sz="1000">
                <a:solidFill>
                  <a:schemeClr val="tx2"/>
                </a:solidFill>
              </a:rPr>
              <a:t>MASLD</a:t>
            </a:r>
          </a:p>
        </p:txBody>
      </p:sp>
      <p:sp>
        <p:nvSpPr>
          <p:cNvPr id="35" name="Textfeld 34">
            <a:extLst>
              <a:ext uri="{FF2B5EF4-FFF2-40B4-BE49-F238E27FC236}">
                <a16:creationId xmlns:a16="http://schemas.microsoft.com/office/drawing/2014/main" id="{33181CAA-DF6B-3B49-F5FC-AD58C63727CD}"/>
              </a:ext>
            </a:extLst>
          </p:cNvPr>
          <p:cNvSpPr txBox="1"/>
          <p:nvPr/>
        </p:nvSpPr>
        <p:spPr>
          <a:xfrm>
            <a:off x="6776300" y="3396097"/>
            <a:ext cx="477696" cy="171585"/>
          </a:xfrm>
          <a:prstGeom prst="rect">
            <a:avLst/>
          </a:prstGeom>
          <a:solidFill>
            <a:schemeClr val="bg1"/>
          </a:solidFill>
        </p:spPr>
        <p:txBody>
          <a:bodyPr wrap="none" lIns="0" tIns="0" rIns="0" bIns="0" rtlCol="0">
            <a:spAutoFit/>
          </a:bodyPr>
          <a:lstStyle/>
          <a:p>
            <a:pPr algn="ctr">
              <a:lnSpc>
                <a:spcPct val="120000"/>
              </a:lnSpc>
            </a:pPr>
            <a:r>
              <a:rPr lang="de-DE" sz="1000" err="1">
                <a:solidFill>
                  <a:schemeClr val="tx2"/>
                </a:solidFill>
              </a:rPr>
              <a:t>MetALD</a:t>
            </a:r>
            <a:endParaRPr lang="de-DE" sz="1000">
              <a:solidFill>
                <a:schemeClr val="tx2"/>
              </a:solidFill>
            </a:endParaRPr>
          </a:p>
        </p:txBody>
      </p:sp>
      <p:sp>
        <p:nvSpPr>
          <p:cNvPr id="36" name="Textfeld 35">
            <a:extLst>
              <a:ext uri="{FF2B5EF4-FFF2-40B4-BE49-F238E27FC236}">
                <a16:creationId xmlns:a16="http://schemas.microsoft.com/office/drawing/2014/main" id="{410AFF3A-0F98-320E-78D8-B8357691DCBF}"/>
              </a:ext>
            </a:extLst>
          </p:cNvPr>
          <p:cNvSpPr txBox="1"/>
          <p:nvPr/>
        </p:nvSpPr>
        <p:spPr>
          <a:xfrm>
            <a:off x="6851976" y="3601348"/>
            <a:ext cx="342507" cy="171585"/>
          </a:xfrm>
          <a:prstGeom prst="rect">
            <a:avLst/>
          </a:prstGeom>
          <a:solidFill>
            <a:schemeClr val="bg1"/>
          </a:solidFill>
        </p:spPr>
        <p:txBody>
          <a:bodyPr wrap="square" lIns="0" tIns="0" rIns="0" bIns="0" rtlCol="0">
            <a:spAutoFit/>
          </a:bodyPr>
          <a:lstStyle/>
          <a:p>
            <a:pPr algn="ctr">
              <a:lnSpc>
                <a:spcPct val="120000"/>
              </a:lnSpc>
            </a:pPr>
            <a:r>
              <a:rPr lang="de-DE" sz="1000">
                <a:solidFill>
                  <a:schemeClr val="tx2"/>
                </a:solidFill>
              </a:rPr>
              <a:t>ALD</a:t>
            </a:r>
          </a:p>
        </p:txBody>
      </p:sp>
      <p:sp>
        <p:nvSpPr>
          <p:cNvPr id="37" name="Textfeld 36">
            <a:extLst>
              <a:ext uri="{FF2B5EF4-FFF2-40B4-BE49-F238E27FC236}">
                <a16:creationId xmlns:a16="http://schemas.microsoft.com/office/drawing/2014/main" id="{ACE33ACA-43B4-86A8-9684-588FE62DE5AF}"/>
              </a:ext>
            </a:extLst>
          </p:cNvPr>
          <p:cNvSpPr txBox="1"/>
          <p:nvPr/>
        </p:nvSpPr>
        <p:spPr>
          <a:xfrm>
            <a:off x="7215156" y="3786104"/>
            <a:ext cx="193964"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0 %</a:t>
            </a:r>
          </a:p>
        </p:txBody>
      </p:sp>
      <p:sp>
        <p:nvSpPr>
          <p:cNvPr id="38" name="Textfeld 37">
            <a:extLst>
              <a:ext uri="{FF2B5EF4-FFF2-40B4-BE49-F238E27FC236}">
                <a16:creationId xmlns:a16="http://schemas.microsoft.com/office/drawing/2014/main" id="{EDA7B5F3-BFEB-F22D-59D0-8FAD894BD233}"/>
              </a:ext>
            </a:extLst>
          </p:cNvPr>
          <p:cNvSpPr txBox="1"/>
          <p:nvPr/>
        </p:nvSpPr>
        <p:spPr>
          <a:xfrm>
            <a:off x="7625807" y="3792652"/>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10 %</a:t>
            </a:r>
          </a:p>
        </p:txBody>
      </p:sp>
      <p:sp>
        <p:nvSpPr>
          <p:cNvPr id="39" name="Textfeld 38">
            <a:extLst>
              <a:ext uri="{FF2B5EF4-FFF2-40B4-BE49-F238E27FC236}">
                <a16:creationId xmlns:a16="http://schemas.microsoft.com/office/drawing/2014/main" id="{6235612D-6424-36C7-5B85-DC28466B8758}"/>
              </a:ext>
            </a:extLst>
          </p:cNvPr>
          <p:cNvSpPr txBox="1"/>
          <p:nvPr/>
        </p:nvSpPr>
        <p:spPr>
          <a:xfrm>
            <a:off x="8028539" y="3789467"/>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20 %</a:t>
            </a:r>
          </a:p>
        </p:txBody>
      </p:sp>
      <p:sp>
        <p:nvSpPr>
          <p:cNvPr id="40" name="Textfeld 39">
            <a:extLst>
              <a:ext uri="{FF2B5EF4-FFF2-40B4-BE49-F238E27FC236}">
                <a16:creationId xmlns:a16="http://schemas.microsoft.com/office/drawing/2014/main" id="{AD1641A1-3C2F-92D4-50AF-8D8A18520C78}"/>
              </a:ext>
            </a:extLst>
          </p:cNvPr>
          <p:cNvSpPr txBox="1"/>
          <p:nvPr/>
        </p:nvSpPr>
        <p:spPr>
          <a:xfrm>
            <a:off x="8448541" y="3785921"/>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30 %</a:t>
            </a:r>
          </a:p>
        </p:txBody>
      </p:sp>
      <p:sp>
        <p:nvSpPr>
          <p:cNvPr id="41" name="Textfeld 40">
            <a:extLst>
              <a:ext uri="{FF2B5EF4-FFF2-40B4-BE49-F238E27FC236}">
                <a16:creationId xmlns:a16="http://schemas.microsoft.com/office/drawing/2014/main" id="{9AB5BB51-223A-EB91-D730-ABFF3691FC3B}"/>
              </a:ext>
            </a:extLst>
          </p:cNvPr>
          <p:cNvSpPr txBox="1"/>
          <p:nvPr/>
        </p:nvSpPr>
        <p:spPr>
          <a:xfrm>
            <a:off x="8852403" y="3785738"/>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40 %</a:t>
            </a:r>
          </a:p>
        </p:txBody>
      </p:sp>
      <p:sp>
        <p:nvSpPr>
          <p:cNvPr id="51" name="Textfeld 50">
            <a:extLst>
              <a:ext uri="{FF2B5EF4-FFF2-40B4-BE49-F238E27FC236}">
                <a16:creationId xmlns:a16="http://schemas.microsoft.com/office/drawing/2014/main" id="{2C402EEB-4A59-F5E1-C200-E9D432DE8D55}"/>
              </a:ext>
            </a:extLst>
          </p:cNvPr>
          <p:cNvSpPr txBox="1"/>
          <p:nvPr/>
        </p:nvSpPr>
        <p:spPr>
          <a:xfrm>
            <a:off x="7455971" y="4119414"/>
            <a:ext cx="1160574"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Psychologisches Cluster</a:t>
            </a:r>
          </a:p>
        </p:txBody>
      </p:sp>
      <p:sp>
        <p:nvSpPr>
          <p:cNvPr id="42" name="Textfeld 41">
            <a:extLst>
              <a:ext uri="{FF2B5EF4-FFF2-40B4-BE49-F238E27FC236}">
                <a16:creationId xmlns:a16="http://schemas.microsoft.com/office/drawing/2014/main" id="{87DD9351-A2A6-8FCC-FB3B-973BC4A1B446}"/>
              </a:ext>
            </a:extLst>
          </p:cNvPr>
          <p:cNvSpPr txBox="1"/>
          <p:nvPr/>
        </p:nvSpPr>
        <p:spPr>
          <a:xfrm>
            <a:off x="9256265" y="3788697"/>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50 %</a:t>
            </a:r>
          </a:p>
        </p:txBody>
      </p:sp>
      <p:sp>
        <p:nvSpPr>
          <p:cNvPr id="43" name="Textfeld 42">
            <a:extLst>
              <a:ext uri="{FF2B5EF4-FFF2-40B4-BE49-F238E27FC236}">
                <a16:creationId xmlns:a16="http://schemas.microsoft.com/office/drawing/2014/main" id="{10661FE5-6093-DD6A-F960-4B7819BB960A}"/>
              </a:ext>
            </a:extLst>
          </p:cNvPr>
          <p:cNvSpPr txBox="1"/>
          <p:nvPr/>
        </p:nvSpPr>
        <p:spPr>
          <a:xfrm>
            <a:off x="9682266" y="3782413"/>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60 %</a:t>
            </a:r>
          </a:p>
        </p:txBody>
      </p:sp>
      <p:sp>
        <p:nvSpPr>
          <p:cNvPr id="44" name="Textfeld 43">
            <a:extLst>
              <a:ext uri="{FF2B5EF4-FFF2-40B4-BE49-F238E27FC236}">
                <a16:creationId xmlns:a16="http://schemas.microsoft.com/office/drawing/2014/main" id="{5E97881B-0E85-FE0C-9306-19088903D9D8}"/>
              </a:ext>
            </a:extLst>
          </p:cNvPr>
          <p:cNvSpPr txBox="1"/>
          <p:nvPr/>
        </p:nvSpPr>
        <p:spPr>
          <a:xfrm>
            <a:off x="10061153" y="3782413"/>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70 %</a:t>
            </a:r>
          </a:p>
        </p:txBody>
      </p:sp>
      <p:sp>
        <p:nvSpPr>
          <p:cNvPr id="45" name="Textfeld 44">
            <a:extLst>
              <a:ext uri="{FF2B5EF4-FFF2-40B4-BE49-F238E27FC236}">
                <a16:creationId xmlns:a16="http://schemas.microsoft.com/office/drawing/2014/main" id="{09E813D5-794F-7D58-0DF3-9EC02769591E}"/>
              </a:ext>
            </a:extLst>
          </p:cNvPr>
          <p:cNvSpPr txBox="1"/>
          <p:nvPr/>
        </p:nvSpPr>
        <p:spPr>
          <a:xfrm>
            <a:off x="10512129" y="3785737"/>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80 %</a:t>
            </a:r>
          </a:p>
        </p:txBody>
      </p:sp>
      <p:sp>
        <p:nvSpPr>
          <p:cNvPr id="46" name="Textfeld 45">
            <a:extLst>
              <a:ext uri="{FF2B5EF4-FFF2-40B4-BE49-F238E27FC236}">
                <a16:creationId xmlns:a16="http://schemas.microsoft.com/office/drawing/2014/main" id="{0DD2F5D3-D595-75B0-2890-42A6946B19B5}"/>
              </a:ext>
            </a:extLst>
          </p:cNvPr>
          <p:cNvSpPr txBox="1"/>
          <p:nvPr/>
        </p:nvSpPr>
        <p:spPr>
          <a:xfrm>
            <a:off x="10937265" y="3785736"/>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90 %</a:t>
            </a:r>
          </a:p>
        </p:txBody>
      </p:sp>
      <p:sp>
        <p:nvSpPr>
          <p:cNvPr id="47" name="Textfeld 46">
            <a:extLst>
              <a:ext uri="{FF2B5EF4-FFF2-40B4-BE49-F238E27FC236}">
                <a16:creationId xmlns:a16="http://schemas.microsoft.com/office/drawing/2014/main" id="{072553B0-B934-8C84-DCFC-6FE8DD145150}"/>
              </a:ext>
            </a:extLst>
          </p:cNvPr>
          <p:cNvSpPr txBox="1"/>
          <p:nvPr/>
        </p:nvSpPr>
        <p:spPr>
          <a:xfrm>
            <a:off x="11300727" y="3782295"/>
            <a:ext cx="328616"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100 %</a:t>
            </a:r>
          </a:p>
        </p:txBody>
      </p:sp>
      <p:sp>
        <p:nvSpPr>
          <p:cNvPr id="48" name="Rechteck 47">
            <a:extLst>
              <a:ext uri="{FF2B5EF4-FFF2-40B4-BE49-F238E27FC236}">
                <a16:creationId xmlns:a16="http://schemas.microsoft.com/office/drawing/2014/main" id="{1E6A0D8E-A581-5B91-BCEC-A548C9F40626}"/>
              </a:ext>
            </a:extLst>
          </p:cNvPr>
          <p:cNvSpPr/>
          <p:nvPr/>
        </p:nvSpPr>
        <p:spPr>
          <a:xfrm>
            <a:off x="7314511" y="4033563"/>
            <a:ext cx="108446" cy="83293"/>
          </a:xfrm>
          <a:prstGeom prst="rect">
            <a:avLst/>
          </a:prstGeom>
          <a:solidFill>
            <a:srgbClr val="D8EAF8"/>
          </a:solidFill>
          <a:ln w="9525" cap="flat">
            <a:noFill/>
            <a:prstDash val="solid"/>
            <a:miter/>
          </a:ln>
        </p:spPr>
        <p:txBody>
          <a:bodyPr rtlCol="0" anchor="ctr"/>
          <a:lstStyle/>
          <a:p>
            <a:pPr algn="l"/>
            <a:endParaRPr lang="de-DE" sz="1600"/>
          </a:p>
        </p:txBody>
      </p:sp>
      <p:sp>
        <p:nvSpPr>
          <p:cNvPr id="49" name="Textfeld 48">
            <a:extLst>
              <a:ext uri="{FF2B5EF4-FFF2-40B4-BE49-F238E27FC236}">
                <a16:creationId xmlns:a16="http://schemas.microsoft.com/office/drawing/2014/main" id="{7FAA0E43-FF9C-265C-BB34-78C261F069F3}"/>
              </a:ext>
            </a:extLst>
          </p:cNvPr>
          <p:cNvSpPr txBox="1"/>
          <p:nvPr/>
        </p:nvSpPr>
        <p:spPr>
          <a:xfrm>
            <a:off x="7455971" y="3990231"/>
            <a:ext cx="1168590"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Respiratorisches Cluster</a:t>
            </a:r>
          </a:p>
        </p:txBody>
      </p:sp>
      <p:sp>
        <p:nvSpPr>
          <p:cNvPr id="50" name="Rechteck 49">
            <a:extLst>
              <a:ext uri="{FF2B5EF4-FFF2-40B4-BE49-F238E27FC236}">
                <a16:creationId xmlns:a16="http://schemas.microsoft.com/office/drawing/2014/main" id="{4238FF83-4FC6-A0B5-E691-14A097CC09A3}"/>
              </a:ext>
            </a:extLst>
          </p:cNvPr>
          <p:cNvSpPr/>
          <p:nvPr/>
        </p:nvSpPr>
        <p:spPr>
          <a:xfrm>
            <a:off x="7314511" y="4161810"/>
            <a:ext cx="108446" cy="83293"/>
          </a:xfrm>
          <a:prstGeom prst="rect">
            <a:avLst/>
          </a:prstGeom>
          <a:solidFill>
            <a:srgbClr val="2A918B"/>
          </a:solidFill>
          <a:ln w="9525" cap="flat">
            <a:noFill/>
            <a:prstDash val="solid"/>
            <a:miter/>
          </a:ln>
        </p:spPr>
        <p:txBody>
          <a:bodyPr rtlCol="0" anchor="ctr"/>
          <a:lstStyle/>
          <a:p>
            <a:pPr algn="l"/>
            <a:endParaRPr lang="de-DE" sz="1600"/>
          </a:p>
        </p:txBody>
      </p:sp>
      <p:sp>
        <p:nvSpPr>
          <p:cNvPr id="52" name="Rechteck 51">
            <a:extLst>
              <a:ext uri="{FF2B5EF4-FFF2-40B4-BE49-F238E27FC236}">
                <a16:creationId xmlns:a16="http://schemas.microsoft.com/office/drawing/2014/main" id="{85AE4707-B29C-3056-4482-350D9F37B756}"/>
              </a:ext>
            </a:extLst>
          </p:cNvPr>
          <p:cNvSpPr/>
          <p:nvPr/>
        </p:nvSpPr>
        <p:spPr>
          <a:xfrm>
            <a:off x="8616541" y="4030177"/>
            <a:ext cx="108446" cy="83293"/>
          </a:xfrm>
          <a:prstGeom prst="rect">
            <a:avLst/>
          </a:prstGeom>
          <a:solidFill>
            <a:srgbClr val="EEA7BF"/>
          </a:solidFill>
          <a:ln w="9525" cap="flat">
            <a:noFill/>
            <a:prstDash val="solid"/>
            <a:miter/>
          </a:ln>
        </p:spPr>
        <p:txBody>
          <a:bodyPr rtlCol="0" anchor="ctr"/>
          <a:lstStyle/>
          <a:p>
            <a:pPr algn="l"/>
            <a:endParaRPr lang="de-DE" sz="1600"/>
          </a:p>
        </p:txBody>
      </p:sp>
      <p:sp>
        <p:nvSpPr>
          <p:cNvPr id="53" name="Textfeld 52">
            <a:extLst>
              <a:ext uri="{FF2B5EF4-FFF2-40B4-BE49-F238E27FC236}">
                <a16:creationId xmlns:a16="http://schemas.microsoft.com/office/drawing/2014/main" id="{59A2F2AA-AFB4-95F2-DDF9-03D4C9F3AC45}"/>
              </a:ext>
            </a:extLst>
          </p:cNvPr>
          <p:cNvSpPr txBox="1"/>
          <p:nvPr/>
        </p:nvSpPr>
        <p:spPr>
          <a:xfrm>
            <a:off x="8775681" y="3979682"/>
            <a:ext cx="1359346"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Krebs/Osteoarthritis-Cluster</a:t>
            </a:r>
          </a:p>
        </p:txBody>
      </p:sp>
      <p:sp>
        <p:nvSpPr>
          <p:cNvPr id="54" name="Rechteck 53">
            <a:extLst>
              <a:ext uri="{FF2B5EF4-FFF2-40B4-BE49-F238E27FC236}">
                <a16:creationId xmlns:a16="http://schemas.microsoft.com/office/drawing/2014/main" id="{3FBE94BB-E8E6-A00F-4619-728A9DE776D4}"/>
              </a:ext>
            </a:extLst>
          </p:cNvPr>
          <p:cNvSpPr/>
          <p:nvPr/>
        </p:nvSpPr>
        <p:spPr>
          <a:xfrm>
            <a:off x="8620382" y="4160688"/>
            <a:ext cx="108446" cy="83293"/>
          </a:xfrm>
          <a:prstGeom prst="rect">
            <a:avLst/>
          </a:prstGeom>
          <a:solidFill>
            <a:srgbClr val="3B97DE"/>
          </a:solidFill>
          <a:ln w="9525" cap="flat">
            <a:noFill/>
            <a:prstDash val="solid"/>
            <a:miter/>
          </a:ln>
        </p:spPr>
        <p:txBody>
          <a:bodyPr rtlCol="0" anchor="ctr"/>
          <a:lstStyle/>
          <a:p>
            <a:pPr algn="l"/>
            <a:endParaRPr lang="de-DE" sz="1600"/>
          </a:p>
        </p:txBody>
      </p:sp>
      <p:sp>
        <p:nvSpPr>
          <p:cNvPr id="55" name="Textfeld 54">
            <a:extLst>
              <a:ext uri="{FF2B5EF4-FFF2-40B4-BE49-F238E27FC236}">
                <a16:creationId xmlns:a16="http://schemas.microsoft.com/office/drawing/2014/main" id="{3EE9F334-9621-5512-E81C-1428098B7B87}"/>
              </a:ext>
            </a:extLst>
          </p:cNvPr>
          <p:cNvSpPr txBox="1"/>
          <p:nvPr/>
        </p:nvSpPr>
        <p:spPr>
          <a:xfrm>
            <a:off x="8775681" y="4109583"/>
            <a:ext cx="961802"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Schlaganfall-Cluster</a:t>
            </a:r>
          </a:p>
        </p:txBody>
      </p:sp>
      <p:sp>
        <p:nvSpPr>
          <p:cNvPr id="56" name="Rechteck 55">
            <a:extLst>
              <a:ext uri="{FF2B5EF4-FFF2-40B4-BE49-F238E27FC236}">
                <a16:creationId xmlns:a16="http://schemas.microsoft.com/office/drawing/2014/main" id="{DA2590A0-34C9-52EF-8C9E-CE7875E6D7BB}"/>
              </a:ext>
            </a:extLst>
          </p:cNvPr>
          <p:cNvSpPr/>
          <p:nvPr/>
        </p:nvSpPr>
        <p:spPr>
          <a:xfrm>
            <a:off x="10100763" y="4025139"/>
            <a:ext cx="108446" cy="83293"/>
          </a:xfrm>
          <a:prstGeom prst="rect">
            <a:avLst/>
          </a:prstGeom>
          <a:solidFill>
            <a:srgbClr val="001965"/>
          </a:solidFill>
          <a:ln w="9525" cap="flat">
            <a:noFill/>
            <a:prstDash val="solid"/>
            <a:miter/>
          </a:ln>
        </p:spPr>
        <p:txBody>
          <a:bodyPr rtlCol="0" anchor="ctr"/>
          <a:lstStyle/>
          <a:p>
            <a:pPr algn="l"/>
            <a:endParaRPr lang="de-DE" sz="1600"/>
          </a:p>
        </p:txBody>
      </p:sp>
      <p:sp>
        <p:nvSpPr>
          <p:cNvPr id="57" name="Textfeld 56">
            <a:extLst>
              <a:ext uri="{FF2B5EF4-FFF2-40B4-BE49-F238E27FC236}">
                <a16:creationId xmlns:a16="http://schemas.microsoft.com/office/drawing/2014/main" id="{95922CAF-B7B2-84F6-9AE5-2D83648A260E}"/>
              </a:ext>
            </a:extLst>
          </p:cNvPr>
          <p:cNvSpPr txBox="1"/>
          <p:nvPr/>
        </p:nvSpPr>
        <p:spPr>
          <a:xfrm>
            <a:off x="10241909" y="3982835"/>
            <a:ext cx="814325"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Kardiales Cluster</a:t>
            </a:r>
          </a:p>
        </p:txBody>
      </p:sp>
      <p:sp>
        <p:nvSpPr>
          <p:cNvPr id="58" name="Rechteck 57">
            <a:extLst>
              <a:ext uri="{FF2B5EF4-FFF2-40B4-BE49-F238E27FC236}">
                <a16:creationId xmlns:a16="http://schemas.microsoft.com/office/drawing/2014/main" id="{F01F61B2-299E-1E48-D0B1-CF6EBFE6E909}"/>
              </a:ext>
            </a:extLst>
          </p:cNvPr>
          <p:cNvSpPr/>
          <p:nvPr/>
        </p:nvSpPr>
        <p:spPr>
          <a:xfrm>
            <a:off x="7323912" y="4603192"/>
            <a:ext cx="1139780" cy="83293"/>
          </a:xfrm>
          <a:prstGeom prst="rect">
            <a:avLst/>
          </a:prstGeom>
          <a:solidFill>
            <a:srgbClr val="D8EAF8"/>
          </a:solidFill>
          <a:ln w="9525" cap="flat">
            <a:noFill/>
            <a:prstDash val="solid"/>
            <a:miter/>
          </a:ln>
        </p:spPr>
        <p:txBody>
          <a:bodyPr rtlCol="0" anchor="ctr"/>
          <a:lstStyle/>
          <a:p>
            <a:pPr algn="l"/>
            <a:endParaRPr lang="de-DE" sz="1600"/>
          </a:p>
        </p:txBody>
      </p:sp>
      <p:sp>
        <p:nvSpPr>
          <p:cNvPr id="59" name="Rechteck 58">
            <a:extLst>
              <a:ext uri="{FF2B5EF4-FFF2-40B4-BE49-F238E27FC236}">
                <a16:creationId xmlns:a16="http://schemas.microsoft.com/office/drawing/2014/main" id="{8B308DE5-B992-3F79-B9BC-4E89772B11E9}"/>
              </a:ext>
            </a:extLst>
          </p:cNvPr>
          <p:cNvSpPr/>
          <p:nvPr/>
        </p:nvSpPr>
        <p:spPr>
          <a:xfrm>
            <a:off x="7323912" y="4780396"/>
            <a:ext cx="1075088" cy="83293"/>
          </a:xfrm>
          <a:prstGeom prst="rect">
            <a:avLst/>
          </a:prstGeom>
          <a:solidFill>
            <a:srgbClr val="D8EAF8"/>
          </a:solidFill>
          <a:ln w="9525" cap="flat">
            <a:noFill/>
            <a:prstDash val="solid"/>
            <a:miter/>
          </a:ln>
        </p:spPr>
        <p:txBody>
          <a:bodyPr rtlCol="0" anchor="ctr"/>
          <a:lstStyle/>
          <a:p>
            <a:pPr algn="l"/>
            <a:endParaRPr lang="de-DE" sz="1600"/>
          </a:p>
        </p:txBody>
      </p:sp>
      <p:sp>
        <p:nvSpPr>
          <p:cNvPr id="60" name="Rechteck 59">
            <a:extLst>
              <a:ext uri="{FF2B5EF4-FFF2-40B4-BE49-F238E27FC236}">
                <a16:creationId xmlns:a16="http://schemas.microsoft.com/office/drawing/2014/main" id="{64B339AB-348E-E034-A959-7AF67A345172}"/>
              </a:ext>
            </a:extLst>
          </p:cNvPr>
          <p:cNvSpPr/>
          <p:nvPr/>
        </p:nvSpPr>
        <p:spPr>
          <a:xfrm>
            <a:off x="7323911" y="4957600"/>
            <a:ext cx="1155003" cy="83293"/>
          </a:xfrm>
          <a:prstGeom prst="rect">
            <a:avLst/>
          </a:prstGeom>
          <a:solidFill>
            <a:srgbClr val="D8EAF8"/>
          </a:solidFill>
          <a:ln w="9525" cap="flat">
            <a:noFill/>
            <a:prstDash val="solid"/>
            <a:miter/>
          </a:ln>
        </p:spPr>
        <p:txBody>
          <a:bodyPr rtlCol="0" anchor="ctr"/>
          <a:lstStyle/>
          <a:p>
            <a:pPr algn="l"/>
            <a:endParaRPr lang="de-DE" sz="1600"/>
          </a:p>
        </p:txBody>
      </p:sp>
      <p:sp>
        <p:nvSpPr>
          <p:cNvPr id="61" name="Rechteck 60">
            <a:extLst>
              <a:ext uri="{FF2B5EF4-FFF2-40B4-BE49-F238E27FC236}">
                <a16:creationId xmlns:a16="http://schemas.microsoft.com/office/drawing/2014/main" id="{BB353755-AAF0-3325-6E53-89E8784C5AC0}"/>
              </a:ext>
            </a:extLst>
          </p:cNvPr>
          <p:cNvSpPr/>
          <p:nvPr/>
        </p:nvSpPr>
        <p:spPr>
          <a:xfrm>
            <a:off x="7326232" y="5134804"/>
            <a:ext cx="915655" cy="83293"/>
          </a:xfrm>
          <a:prstGeom prst="rect">
            <a:avLst/>
          </a:prstGeom>
          <a:solidFill>
            <a:srgbClr val="D8EAF8"/>
          </a:solidFill>
          <a:ln w="9525" cap="flat">
            <a:noFill/>
            <a:prstDash val="solid"/>
            <a:miter/>
          </a:ln>
        </p:spPr>
        <p:txBody>
          <a:bodyPr rtlCol="0" anchor="ctr"/>
          <a:lstStyle/>
          <a:p>
            <a:pPr algn="l"/>
            <a:endParaRPr lang="de-DE" sz="1600"/>
          </a:p>
        </p:txBody>
      </p:sp>
      <p:sp>
        <p:nvSpPr>
          <p:cNvPr id="62" name="Rechteck 61">
            <a:extLst>
              <a:ext uri="{FF2B5EF4-FFF2-40B4-BE49-F238E27FC236}">
                <a16:creationId xmlns:a16="http://schemas.microsoft.com/office/drawing/2014/main" id="{9EA2AD31-4840-6ABE-138C-3E112C25C18D}"/>
              </a:ext>
            </a:extLst>
          </p:cNvPr>
          <p:cNvSpPr/>
          <p:nvPr/>
        </p:nvSpPr>
        <p:spPr>
          <a:xfrm>
            <a:off x="8463692" y="4601858"/>
            <a:ext cx="846565" cy="83293"/>
          </a:xfrm>
          <a:prstGeom prst="rect">
            <a:avLst/>
          </a:prstGeom>
          <a:solidFill>
            <a:schemeClr val="accent3"/>
          </a:solidFill>
          <a:ln w="9525" cap="flat">
            <a:noFill/>
            <a:prstDash val="solid"/>
            <a:miter/>
          </a:ln>
        </p:spPr>
        <p:txBody>
          <a:bodyPr rtlCol="0" anchor="ctr"/>
          <a:lstStyle/>
          <a:p>
            <a:pPr algn="l"/>
            <a:endParaRPr lang="de-DE" sz="1600"/>
          </a:p>
        </p:txBody>
      </p:sp>
      <p:sp>
        <p:nvSpPr>
          <p:cNvPr id="63" name="Rechteck 62">
            <a:extLst>
              <a:ext uri="{FF2B5EF4-FFF2-40B4-BE49-F238E27FC236}">
                <a16:creationId xmlns:a16="http://schemas.microsoft.com/office/drawing/2014/main" id="{DAF87D69-5197-39A0-0EC8-AF0DB8D4B929}"/>
              </a:ext>
            </a:extLst>
          </p:cNvPr>
          <p:cNvSpPr/>
          <p:nvPr/>
        </p:nvSpPr>
        <p:spPr>
          <a:xfrm>
            <a:off x="8399000" y="4781858"/>
            <a:ext cx="882978" cy="83293"/>
          </a:xfrm>
          <a:prstGeom prst="rect">
            <a:avLst/>
          </a:prstGeom>
          <a:solidFill>
            <a:schemeClr val="accent3"/>
          </a:solidFill>
          <a:ln w="9525" cap="flat">
            <a:noFill/>
            <a:prstDash val="solid"/>
            <a:miter/>
          </a:ln>
        </p:spPr>
        <p:txBody>
          <a:bodyPr rtlCol="0" anchor="ctr"/>
          <a:lstStyle/>
          <a:p>
            <a:pPr algn="l"/>
            <a:endParaRPr lang="de-DE" sz="1600"/>
          </a:p>
        </p:txBody>
      </p:sp>
      <p:sp>
        <p:nvSpPr>
          <p:cNvPr id="64" name="Rechteck 63">
            <a:extLst>
              <a:ext uri="{FF2B5EF4-FFF2-40B4-BE49-F238E27FC236}">
                <a16:creationId xmlns:a16="http://schemas.microsoft.com/office/drawing/2014/main" id="{D89C5518-4B9D-ADB1-0B5B-52FC5B5104D3}"/>
              </a:ext>
            </a:extLst>
          </p:cNvPr>
          <p:cNvSpPr/>
          <p:nvPr/>
        </p:nvSpPr>
        <p:spPr>
          <a:xfrm>
            <a:off x="8475273" y="4958930"/>
            <a:ext cx="1032947" cy="83293"/>
          </a:xfrm>
          <a:prstGeom prst="rect">
            <a:avLst/>
          </a:prstGeom>
          <a:solidFill>
            <a:schemeClr val="accent3"/>
          </a:solidFill>
          <a:ln w="9525" cap="flat">
            <a:noFill/>
            <a:prstDash val="solid"/>
            <a:miter/>
          </a:ln>
        </p:spPr>
        <p:txBody>
          <a:bodyPr rtlCol="0" anchor="ctr"/>
          <a:lstStyle/>
          <a:p>
            <a:pPr algn="l"/>
            <a:endParaRPr lang="de-DE" sz="1600"/>
          </a:p>
        </p:txBody>
      </p:sp>
      <p:sp>
        <p:nvSpPr>
          <p:cNvPr id="65" name="Rechteck 64">
            <a:extLst>
              <a:ext uri="{FF2B5EF4-FFF2-40B4-BE49-F238E27FC236}">
                <a16:creationId xmlns:a16="http://schemas.microsoft.com/office/drawing/2014/main" id="{74CB89CD-26E4-CC89-2FE6-BBA1F8277C2D}"/>
              </a:ext>
            </a:extLst>
          </p:cNvPr>
          <p:cNvSpPr/>
          <p:nvPr/>
        </p:nvSpPr>
        <p:spPr>
          <a:xfrm>
            <a:off x="8240830" y="5135336"/>
            <a:ext cx="1455425" cy="83293"/>
          </a:xfrm>
          <a:prstGeom prst="rect">
            <a:avLst/>
          </a:prstGeom>
          <a:solidFill>
            <a:schemeClr val="accent3"/>
          </a:solidFill>
          <a:ln w="9525" cap="flat">
            <a:noFill/>
            <a:prstDash val="solid"/>
            <a:miter/>
          </a:ln>
        </p:spPr>
        <p:txBody>
          <a:bodyPr rtlCol="0" anchor="ctr"/>
          <a:lstStyle/>
          <a:p>
            <a:pPr algn="l"/>
            <a:endParaRPr lang="de-DE" sz="1600"/>
          </a:p>
        </p:txBody>
      </p:sp>
      <p:sp>
        <p:nvSpPr>
          <p:cNvPr id="66" name="Rechteck 65">
            <a:extLst>
              <a:ext uri="{FF2B5EF4-FFF2-40B4-BE49-F238E27FC236}">
                <a16:creationId xmlns:a16="http://schemas.microsoft.com/office/drawing/2014/main" id="{369F372D-BA05-79B3-FE43-EDCC0D7CC177}"/>
              </a:ext>
            </a:extLst>
          </p:cNvPr>
          <p:cNvSpPr/>
          <p:nvPr/>
        </p:nvSpPr>
        <p:spPr>
          <a:xfrm>
            <a:off x="9310258" y="4601858"/>
            <a:ext cx="882978" cy="83293"/>
          </a:xfrm>
          <a:prstGeom prst="rect">
            <a:avLst/>
          </a:prstGeom>
          <a:solidFill>
            <a:schemeClr val="accent4"/>
          </a:solidFill>
          <a:ln w="9525" cap="flat">
            <a:noFill/>
            <a:prstDash val="solid"/>
            <a:miter/>
          </a:ln>
        </p:spPr>
        <p:txBody>
          <a:bodyPr rtlCol="0" anchor="ctr"/>
          <a:lstStyle/>
          <a:p>
            <a:pPr algn="l"/>
            <a:endParaRPr lang="de-DE" sz="1600"/>
          </a:p>
        </p:txBody>
      </p:sp>
      <p:sp>
        <p:nvSpPr>
          <p:cNvPr id="67" name="Rechteck 66">
            <a:extLst>
              <a:ext uri="{FF2B5EF4-FFF2-40B4-BE49-F238E27FC236}">
                <a16:creationId xmlns:a16="http://schemas.microsoft.com/office/drawing/2014/main" id="{65073E42-AF41-5B88-DEA7-8CA207C45EB0}"/>
              </a:ext>
            </a:extLst>
          </p:cNvPr>
          <p:cNvSpPr/>
          <p:nvPr/>
        </p:nvSpPr>
        <p:spPr>
          <a:xfrm>
            <a:off x="9280129" y="4781858"/>
            <a:ext cx="882977" cy="83293"/>
          </a:xfrm>
          <a:prstGeom prst="rect">
            <a:avLst/>
          </a:prstGeom>
          <a:solidFill>
            <a:schemeClr val="accent4"/>
          </a:solidFill>
          <a:ln w="9525" cap="flat">
            <a:noFill/>
            <a:prstDash val="solid"/>
            <a:miter/>
          </a:ln>
        </p:spPr>
        <p:txBody>
          <a:bodyPr rtlCol="0" anchor="ctr"/>
          <a:lstStyle/>
          <a:p>
            <a:pPr algn="l"/>
            <a:endParaRPr lang="de-DE" sz="1600"/>
          </a:p>
        </p:txBody>
      </p:sp>
      <p:sp>
        <p:nvSpPr>
          <p:cNvPr id="68" name="Rechteck 67">
            <a:extLst>
              <a:ext uri="{FF2B5EF4-FFF2-40B4-BE49-F238E27FC236}">
                <a16:creationId xmlns:a16="http://schemas.microsoft.com/office/drawing/2014/main" id="{B0329751-F979-3D04-509E-2089DE07CABE}"/>
              </a:ext>
            </a:extLst>
          </p:cNvPr>
          <p:cNvSpPr/>
          <p:nvPr/>
        </p:nvSpPr>
        <p:spPr>
          <a:xfrm>
            <a:off x="9501936" y="4957669"/>
            <a:ext cx="933254" cy="83293"/>
          </a:xfrm>
          <a:prstGeom prst="rect">
            <a:avLst/>
          </a:prstGeom>
          <a:solidFill>
            <a:schemeClr val="accent4"/>
          </a:solidFill>
          <a:ln w="9525" cap="flat">
            <a:noFill/>
            <a:prstDash val="solid"/>
            <a:miter/>
          </a:ln>
        </p:spPr>
        <p:txBody>
          <a:bodyPr rtlCol="0" anchor="ctr"/>
          <a:lstStyle/>
          <a:p>
            <a:pPr algn="l"/>
            <a:endParaRPr lang="de-DE" sz="1600"/>
          </a:p>
        </p:txBody>
      </p:sp>
      <p:sp>
        <p:nvSpPr>
          <p:cNvPr id="69" name="Rechteck 68">
            <a:extLst>
              <a:ext uri="{FF2B5EF4-FFF2-40B4-BE49-F238E27FC236}">
                <a16:creationId xmlns:a16="http://schemas.microsoft.com/office/drawing/2014/main" id="{C1415DE4-21B6-ABE3-6AC2-13861772BDD1}"/>
              </a:ext>
            </a:extLst>
          </p:cNvPr>
          <p:cNvSpPr/>
          <p:nvPr/>
        </p:nvSpPr>
        <p:spPr>
          <a:xfrm>
            <a:off x="9696255" y="5134804"/>
            <a:ext cx="964678" cy="83293"/>
          </a:xfrm>
          <a:prstGeom prst="rect">
            <a:avLst/>
          </a:prstGeom>
          <a:solidFill>
            <a:schemeClr val="accent4"/>
          </a:solidFill>
          <a:ln w="9525" cap="flat">
            <a:noFill/>
            <a:prstDash val="solid"/>
            <a:miter/>
          </a:ln>
        </p:spPr>
        <p:txBody>
          <a:bodyPr rtlCol="0" anchor="ctr"/>
          <a:lstStyle/>
          <a:p>
            <a:pPr algn="l"/>
            <a:endParaRPr lang="de-DE" sz="1600"/>
          </a:p>
        </p:txBody>
      </p:sp>
      <p:sp>
        <p:nvSpPr>
          <p:cNvPr id="70" name="Rechteck 69">
            <a:extLst>
              <a:ext uri="{FF2B5EF4-FFF2-40B4-BE49-F238E27FC236}">
                <a16:creationId xmlns:a16="http://schemas.microsoft.com/office/drawing/2014/main" id="{57F2306F-3D68-8E63-F33C-A7B6F3F09556}"/>
              </a:ext>
            </a:extLst>
          </p:cNvPr>
          <p:cNvSpPr/>
          <p:nvPr/>
        </p:nvSpPr>
        <p:spPr>
          <a:xfrm>
            <a:off x="10193236" y="4603191"/>
            <a:ext cx="471340" cy="83293"/>
          </a:xfrm>
          <a:prstGeom prst="rect">
            <a:avLst/>
          </a:prstGeom>
          <a:solidFill>
            <a:srgbClr val="005AD2"/>
          </a:solidFill>
          <a:ln w="9525" cap="flat">
            <a:noFill/>
            <a:prstDash val="solid"/>
            <a:miter/>
          </a:ln>
        </p:spPr>
        <p:txBody>
          <a:bodyPr rtlCol="0" anchor="ctr"/>
          <a:lstStyle/>
          <a:p>
            <a:pPr algn="l"/>
            <a:endParaRPr lang="de-DE" sz="1600"/>
          </a:p>
        </p:txBody>
      </p:sp>
      <p:sp>
        <p:nvSpPr>
          <p:cNvPr id="71" name="Rechteck 70">
            <a:extLst>
              <a:ext uri="{FF2B5EF4-FFF2-40B4-BE49-F238E27FC236}">
                <a16:creationId xmlns:a16="http://schemas.microsoft.com/office/drawing/2014/main" id="{A1F6FFCC-960E-15DE-10B2-ED0A8C6BD269}"/>
              </a:ext>
            </a:extLst>
          </p:cNvPr>
          <p:cNvSpPr/>
          <p:nvPr/>
        </p:nvSpPr>
        <p:spPr>
          <a:xfrm>
            <a:off x="10163106" y="4781858"/>
            <a:ext cx="471340" cy="83293"/>
          </a:xfrm>
          <a:prstGeom prst="rect">
            <a:avLst/>
          </a:prstGeom>
          <a:solidFill>
            <a:srgbClr val="005AD2"/>
          </a:solidFill>
          <a:ln w="9525" cap="flat">
            <a:noFill/>
            <a:prstDash val="solid"/>
            <a:miter/>
          </a:ln>
        </p:spPr>
        <p:txBody>
          <a:bodyPr rtlCol="0" anchor="ctr"/>
          <a:lstStyle/>
          <a:p>
            <a:pPr algn="l"/>
            <a:endParaRPr lang="de-DE" sz="1600"/>
          </a:p>
        </p:txBody>
      </p:sp>
      <p:sp>
        <p:nvSpPr>
          <p:cNvPr id="72" name="Rechteck 71">
            <a:extLst>
              <a:ext uri="{FF2B5EF4-FFF2-40B4-BE49-F238E27FC236}">
                <a16:creationId xmlns:a16="http://schemas.microsoft.com/office/drawing/2014/main" id="{BF3FC9D0-62EC-CD0A-1704-916BEC4F214B}"/>
              </a:ext>
            </a:extLst>
          </p:cNvPr>
          <p:cNvSpPr/>
          <p:nvPr/>
        </p:nvSpPr>
        <p:spPr>
          <a:xfrm>
            <a:off x="10433441" y="4957747"/>
            <a:ext cx="406601" cy="83293"/>
          </a:xfrm>
          <a:prstGeom prst="rect">
            <a:avLst/>
          </a:prstGeom>
          <a:solidFill>
            <a:srgbClr val="005AD2"/>
          </a:solidFill>
          <a:ln w="9525" cap="flat">
            <a:noFill/>
            <a:prstDash val="solid"/>
            <a:miter/>
          </a:ln>
        </p:spPr>
        <p:txBody>
          <a:bodyPr rtlCol="0" anchor="ctr"/>
          <a:lstStyle/>
          <a:p>
            <a:pPr algn="l"/>
            <a:endParaRPr lang="de-DE" sz="1600"/>
          </a:p>
        </p:txBody>
      </p:sp>
      <p:sp>
        <p:nvSpPr>
          <p:cNvPr id="73" name="Rechteck 72">
            <a:extLst>
              <a:ext uri="{FF2B5EF4-FFF2-40B4-BE49-F238E27FC236}">
                <a16:creationId xmlns:a16="http://schemas.microsoft.com/office/drawing/2014/main" id="{C8F7D3EF-2527-5AB0-8A0B-5D53B0A0568A}"/>
              </a:ext>
            </a:extLst>
          </p:cNvPr>
          <p:cNvSpPr/>
          <p:nvPr/>
        </p:nvSpPr>
        <p:spPr>
          <a:xfrm>
            <a:off x="10662353" y="5134804"/>
            <a:ext cx="319092" cy="83293"/>
          </a:xfrm>
          <a:prstGeom prst="rect">
            <a:avLst/>
          </a:prstGeom>
          <a:solidFill>
            <a:srgbClr val="005AD2"/>
          </a:solidFill>
          <a:ln w="9525" cap="flat">
            <a:noFill/>
            <a:prstDash val="solid"/>
            <a:miter/>
          </a:ln>
        </p:spPr>
        <p:txBody>
          <a:bodyPr rtlCol="0" anchor="ctr"/>
          <a:lstStyle/>
          <a:p>
            <a:pPr algn="l"/>
            <a:endParaRPr lang="de-DE" sz="1600"/>
          </a:p>
        </p:txBody>
      </p:sp>
      <p:sp>
        <p:nvSpPr>
          <p:cNvPr id="74" name="Rechteck 73">
            <a:extLst>
              <a:ext uri="{FF2B5EF4-FFF2-40B4-BE49-F238E27FC236}">
                <a16:creationId xmlns:a16="http://schemas.microsoft.com/office/drawing/2014/main" id="{D85238FF-70B6-433B-94C4-9D4CC9FCB843}"/>
              </a:ext>
            </a:extLst>
          </p:cNvPr>
          <p:cNvSpPr/>
          <p:nvPr/>
        </p:nvSpPr>
        <p:spPr>
          <a:xfrm>
            <a:off x="10664576" y="4603191"/>
            <a:ext cx="788708" cy="83293"/>
          </a:xfrm>
          <a:prstGeom prst="rect">
            <a:avLst/>
          </a:prstGeom>
          <a:solidFill>
            <a:srgbClr val="939AA7"/>
          </a:solidFill>
          <a:ln w="9525" cap="flat">
            <a:noFill/>
            <a:prstDash val="solid"/>
            <a:miter/>
          </a:ln>
        </p:spPr>
        <p:txBody>
          <a:bodyPr rtlCol="0" anchor="ctr"/>
          <a:lstStyle/>
          <a:p>
            <a:pPr algn="l"/>
            <a:endParaRPr lang="de-DE" sz="1600"/>
          </a:p>
        </p:txBody>
      </p:sp>
      <p:sp>
        <p:nvSpPr>
          <p:cNvPr id="75" name="Rechteck 74">
            <a:extLst>
              <a:ext uri="{FF2B5EF4-FFF2-40B4-BE49-F238E27FC236}">
                <a16:creationId xmlns:a16="http://schemas.microsoft.com/office/drawing/2014/main" id="{12DD1B9D-B5D3-4770-C437-E85EBF5746C4}"/>
              </a:ext>
            </a:extLst>
          </p:cNvPr>
          <p:cNvSpPr/>
          <p:nvPr/>
        </p:nvSpPr>
        <p:spPr>
          <a:xfrm>
            <a:off x="10631580" y="4782261"/>
            <a:ext cx="821703" cy="83293"/>
          </a:xfrm>
          <a:prstGeom prst="rect">
            <a:avLst/>
          </a:prstGeom>
          <a:solidFill>
            <a:srgbClr val="939AA7"/>
          </a:solidFill>
          <a:ln w="9525" cap="flat">
            <a:noFill/>
            <a:prstDash val="solid"/>
            <a:miter/>
          </a:ln>
        </p:spPr>
        <p:txBody>
          <a:bodyPr rtlCol="0" anchor="ctr"/>
          <a:lstStyle/>
          <a:p>
            <a:pPr algn="l"/>
            <a:endParaRPr lang="de-DE" sz="1600"/>
          </a:p>
        </p:txBody>
      </p:sp>
      <p:sp>
        <p:nvSpPr>
          <p:cNvPr id="76" name="Rechteck 75">
            <a:extLst>
              <a:ext uri="{FF2B5EF4-FFF2-40B4-BE49-F238E27FC236}">
                <a16:creationId xmlns:a16="http://schemas.microsoft.com/office/drawing/2014/main" id="{9357796B-F799-F67F-AFC2-316EAA81C4D2}"/>
              </a:ext>
            </a:extLst>
          </p:cNvPr>
          <p:cNvSpPr/>
          <p:nvPr/>
        </p:nvSpPr>
        <p:spPr>
          <a:xfrm>
            <a:off x="10840032" y="4957601"/>
            <a:ext cx="613252" cy="82800"/>
          </a:xfrm>
          <a:prstGeom prst="rect">
            <a:avLst/>
          </a:prstGeom>
          <a:solidFill>
            <a:srgbClr val="939AA7"/>
          </a:solidFill>
          <a:ln w="9525" cap="flat">
            <a:noFill/>
            <a:prstDash val="solid"/>
            <a:miter/>
          </a:ln>
        </p:spPr>
        <p:txBody>
          <a:bodyPr rtlCol="0" anchor="ctr"/>
          <a:lstStyle/>
          <a:p>
            <a:pPr algn="l"/>
            <a:endParaRPr lang="de-DE" sz="1600"/>
          </a:p>
        </p:txBody>
      </p:sp>
      <p:sp>
        <p:nvSpPr>
          <p:cNvPr id="77" name="Rechteck 76">
            <a:extLst>
              <a:ext uri="{FF2B5EF4-FFF2-40B4-BE49-F238E27FC236}">
                <a16:creationId xmlns:a16="http://schemas.microsoft.com/office/drawing/2014/main" id="{BA51B041-D1CE-0535-A528-2E7400AAB7D8}"/>
              </a:ext>
            </a:extLst>
          </p:cNvPr>
          <p:cNvSpPr/>
          <p:nvPr/>
        </p:nvSpPr>
        <p:spPr>
          <a:xfrm>
            <a:off x="10981445" y="5134804"/>
            <a:ext cx="468195" cy="83293"/>
          </a:xfrm>
          <a:prstGeom prst="rect">
            <a:avLst/>
          </a:prstGeom>
          <a:solidFill>
            <a:srgbClr val="939AA7"/>
          </a:solidFill>
          <a:ln w="9525" cap="flat">
            <a:noFill/>
            <a:prstDash val="solid"/>
            <a:miter/>
          </a:ln>
        </p:spPr>
        <p:txBody>
          <a:bodyPr rtlCol="0" anchor="ctr"/>
          <a:lstStyle/>
          <a:p>
            <a:pPr algn="l"/>
            <a:endParaRPr lang="de-DE" sz="1600"/>
          </a:p>
        </p:txBody>
      </p:sp>
      <p:sp>
        <p:nvSpPr>
          <p:cNvPr id="78" name="Textfeld 77">
            <a:extLst>
              <a:ext uri="{FF2B5EF4-FFF2-40B4-BE49-F238E27FC236}">
                <a16:creationId xmlns:a16="http://schemas.microsoft.com/office/drawing/2014/main" id="{C472C625-91B7-91BA-E46B-070A109B2C93}"/>
              </a:ext>
            </a:extLst>
          </p:cNvPr>
          <p:cNvSpPr txBox="1"/>
          <p:nvPr/>
        </p:nvSpPr>
        <p:spPr>
          <a:xfrm>
            <a:off x="7221403" y="5309870"/>
            <a:ext cx="193964"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0 %</a:t>
            </a:r>
          </a:p>
        </p:txBody>
      </p:sp>
      <p:sp>
        <p:nvSpPr>
          <p:cNvPr id="79" name="Textfeld 78">
            <a:extLst>
              <a:ext uri="{FF2B5EF4-FFF2-40B4-BE49-F238E27FC236}">
                <a16:creationId xmlns:a16="http://schemas.microsoft.com/office/drawing/2014/main" id="{E23D18BB-782D-332A-7470-F0A5103D767C}"/>
              </a:ext>
            </a:extLst>
          </p:cNvPr>
          <p:cNvSpPr txBox="1"/>
          <p:nvPr/>
        </p:nvSpPr>
        <p:spPr>
          <a:xfrm>
            <a:off x="7632054" y="5316418"/>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10 %</a:t>
            </a:r>
          </a:p>
        </p:txBody>
      </p:sp>
      <p:sp>
        <p:nvSpPr>
          <p:cNvPr id="80" name="Textfeld 79">
            <a:extLst>
              <a:ext uri="{FF2B5EF4-FFF2-40B4-BE49-F238E27FC236}">
                <a16:creationId xmlns:a16="http://schemas.microsoft.com/office/drawing/2014/main" id="{3A547E4D-57BA-6FFB-43F2-30157E596C06}"/>
              </a:ext>
            </a:extLst>
          </p:cNvPr>
          <p:cNvSpPr txBox="1"/>
          <p:nvPr/>
        </p:nvSpPr>
        <p:spPr>
          <a:xfrm>
            <a:off x="8034786" y="5313233"/>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20 %</a:t>
            </a:r>
          </a:p>
        </p:txBody>
      </p:sp>
      <p:sp>
        <p:nvSpPr>
          <p:cNvPr id="81" name="Textfeld 80">
            <a:extLst>
              <a:ext uri="{FF2B5EF4-FFF2-40B4-BE49-F238E27FC236}">
                <a16:creationId xmlns:a16="http://schemas.microsoft.com/office/drawing/2014/main" id="{4629C3DC-1A0A-91CA-BB6C-53B9D1A58A4D}"/>
              </a:ext>
            </a:extLst>
          </p:cNvPr>
          <p:cNvSpPr txBox="1"/>
          <p:nvPr/>
        </p:nvSpPr>
        <p:spPr>
          <a:xfrm>
            <a:off x="8454788" y="5309687"/>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30 %</a:t>
            </a:r>
          </a:p>
        </p:txBody>
      </p:sp>
      <p:sp>
        <p:nvSpPr>
          <p:cNvPr id="82" name="Textfeld 81">
            <a:extLst>
              <a:ext uri="{FF2B5EF4-FFF2-40B4-BE49-F238E27FC236}">
                <a16:creationId xmlns:a16="http://schemas.microsoft.com/office/drawing/2014/main" id="{AD4804E3-2CFB-EEDB-4602-2704FDA810EE}"/>
              </a:ext>
            </a:extLst>
          </p:cNvPr>
          <p:cNvSpPr txBox="1"/>
          <p:nvPr/>
        </p:nvSpPr>
        <p:spPr>
          <a:xfrm>
            <a:off x="8858650" y="5309504"/>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40 %</a:t>
            </a:r>
          </a:p>
        </p:txBody>
      </p:sp>
      <p:sp>
        <p:nvSpPr>
          <p:cNvPr id="83" name="Textfeld 82">
            <a:extLst>
              <a:ext uri="{FF2B5EF4-FFF2-40B4-BE49-F238E27FC236}">
                <a16:creationId xmlns:a16="http://schemas.microsoft.com/office/drawing/2014/main" id="{963F11A9-0CFE-978D-DD43-FD9BED43A209}"/>
              </a:ext>
            </a:extLst>
          </p:cNvPr>
          <p:cNvSpPr txBox="1"/>
          <p:nvPr/>
        </p:nvSpPr>
        <p:spPr>
          <a:xfrm>
            <a:off x="9262512" y="5312463"/>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50 %</a:t>
            </a:r>
          </a:p>
        </p:txBody>
      </p:sp>
      <p:sp>
        <p:nvSpPr>
          <p:cNvPr id="84" name="Textfeld 83">
            <a:extLst>
              <a:ext uri="{FF2B5EF4-FFF2-40B4-BE49-F238E27FC236}">
                <a16:creationId xmlns:a16="http://schemas.microsoft.com/office/drawing/2014/main" id="{11105CC0-75A2-D140-F625-544582F6FCF6}"/>
              </a:ext>
            </a:extLst>
          </p:cNvPr>
          <p:cNvSpPr txBox="1"/>
          <p:nvPr/>
        </p:nvSpPr>
        <p:spPr>
          <a:xfrm>
            <a:off x="9688513" y="5306179"/>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60 %</a:t>
            </a:r>
          </a:p>
        </p:txBody>
      </p:sp>
      <p:sp>
        <p:nvSpPr>
          <p:cNvPr id="85" name="Textfeld 84">
            <a:extLst>
              <a:ext uri="{FF2B5EF4-FFF2-40B4-BE49-F238E27FC236}">
                <a16:creationId xmlns:a16="http://schemas.microsoft.com/office/drawing/2014/main" id="{7E19F6B6-A297-B101-61F6-5B7822C170DC}"/>
              </a:ext>
            </a:extLst>
          </p:cNvPr>
          <p:cNvSpPr txBox="1"/>
          <p:nvPr/>
        </p:nvSpPr>
        <p:spPr>
          <a:xfrm>
            <a:off x="10067400" y="5306179"/>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70 %</a:t>
            </a:r>
          </a:p>
        </p:txBody>
      </p:sp>
      <p:sp>
        <p:nvSpPr>
          <p:cNvPr id="86" name="Textfeld 85">
            <a:extLst>
              <a:ext uri="{FF2B5EF4-FFF2-40B4-BE49-F238E27FC236}">
                <a16:creationId xmlns:a16="http://schemas.microsoft.com/office/drawing/2014/main" id="{AD283C9B-D4AA-BB38-8029-CE7BC4051BF3}"/>
              </a:ext>
            </a:extLst>
          </p:cNvPr>
          <p:cNvSpPr txBox="1"/>
          <p:nvPr/>
        </p:nvSpPr>
        <p:spPr>
          <a:xfrm>
            <a:off x="10518376" y="5309503"/>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80 %</a:t>
            </a:r>
          </a:p>
        </p:txBody>
      </p:sp>
      <p:sp>
        <p:nvSpPr>
          <p:cNvPr id="87" name="Textfeld 86">
            <a:extLst>
              <a:ext uri="{FF2B5EF4-FFF2-40B4-BE49-F238E27FC236}">
                <a16:creationId xmlns:a16="http://schemas.microsoft.com/office/drawing/2014/main" id="{38D44350-EC24-2E29-0300-B17F6D83F480}"/>
              </a:ext>
            </a:extLst>
          </p:cNvPr>
          <p:cNvSpPr txBox="1"/>
          <p:nvPr/>
        </p:nvSpPr>
        <p:spPr>
          <a:xfrm>
            <a:off x="10943512" y="5309502"/>
            <a:ext cx="261290"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90 %</a:t>
            </a:r>
          </a:p>
        </p:txBody>
      </p:sp>
      <p:sp>
        <p:nvSpPr>
          <p:cNvPr id="88" name="Textfeld 87">
            <a:extLst>
              <a:ext uri="{FF2B5EF4-FFF2-40B4-BE49-F238E27FC236}">
                <a16:creationId xmlns:a16="http://schemas.microsoft.com/office/drawing/2014/main" id="{DD1BB0A8-8DFA-9C72-B0A6-D3766C128579}"/>
              </a:ext>
            </a:extLst>
          </p:cNvPr>
          <p:cNvSpPr txBox="1"/>
          <p:nvPr/>
        </p:nvSpPr>
        <p:spPr>
          <a:xfrm>
            <a:off x="11306974" y="5306061"/>
            <a:ext cx="328616" cy="154401"/>
          </a:xfrm>
          <a:prstGeom prst="rect">
            <a:avLst/>
          </a:prstGeom>
          <a:solidFill>
            <a:schemeClr val="bg1"/>
          </a:solidFill>
        </p:spPr>
        <p:txBody>
          <a:bodyPr wrap="none" lIns="0" tIns="0" rIns="0" bIns="0" rtlCol="0">
            <a:spAutoFit/>
          </a:bodyPr>
          <a:lstStyle/>
          <a:p>
            <a:pPr algn="l">
              <a:lnSpc>
                <a:spcPct val="120000"/>
              </a:lnSpc>
            </a:pPr>
            <a:r>
              <a:rPr lang="de-DE" sz="900">
                <a:solidFill>
                  <a:schemeClr val="tx2"/>
                </a:solidFill>
              </a:rPr>
              <a:t>100 %</a:t>
            </a:r>
          </a:p>
        </p:txBody>
      </p:sp>
      <p:sp>
        <p:nvSpPr>
          <p:cNvPr id="89" name="Rechteck 88">
            <a:extLst>
              <a:ext uri="{FF2B5EF4-FFF2-40B4-BE49-F238E27FC236}">
                <a16:creationId xmlns:a16="http://schemas.microsoft.com/office/drawing/2014/main" id="{15789776-70DF-49D8-D7AA-0B1A745773A0}"/>
              </a:ext>
            </a:extLst>
          </p:cNvPr>
          <p:cNvSpPr/>
          <p:nvPr/>
        </p:nvSpPr>
        <p:spPr>
          <a:xfrm>
            <a:off x="7335139" y="5582205"/>
            <a:ext cx="108446" cy="83293"/>
          </a:xfrm>
          <a:prstGeom prst="rect">
            <a:avLst/>
          </a:prstGeom>
          <a:solidFill>
            <a:srgbClr val="D8EAF8"/>
          </a:solidFill>
          <a:ln w="9525" cap="flat">
            <a:noFill/>
            <a:prstDash val="solid"/>
            <a:miter/>
          </a:ln>
        </p:spPr>
        <p:txBody>
          <a:bodyPr rtlCol="0" anchor="ctr"/>
          <a:lstStyle/>
          <a:p>
            <a:pPr algn="l"/>
            <a:endParaRPr lang="de-DE" sz="1600"/>
          </a:p>
        </p:txBody>
      </p:sp>
      <p:sp>
        <p:nvSpPr>
          <p:cNvPr id="92" name="Textfeld 91">
            <a:extLst>
              <a:ext uri="{FF2B5EF4-FFF2-40B4-BE49-F238E27FC236}">
                <a16:creationId xmlns:a16="http://schemas.microsoft.com/office/drawing/2014/main" id="{A638A856-7C37-6747-5D61-E84492650A3F}"/>
              </a:ext>
            </a:extLst>
          </p:cNvPr>
          <p:cNvSpPr txBox="1"/>
          <p:nvPr/>
        </p:nvSpPr>
        <p:spPr>
          <a:xfrm>
            <a:off x="7476599" y="5668056"/>
            <a:ext cx="1160574"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Psychologisches Cluster</a:t>
            </a:r>
          </a:p>
        </p:txBody>
      </p:sp>
      <p:sp>
        <p:nvSpPr>
          <p:cNvPr id="90" name="Textfeld 89">
            <a:extLst>
              <a:ext uri="{FF2B5EF4-FFF2-40B4-BE49-F238E27FC236}">
                <a16:creationId xmlns:a16="http://schemas.microsoft.com/office/drawing/2014/main" id="{EEABC7E2-CA03-CB71-B056-36F5AE176CC0}"/>
              </a:ext>
            </a:extLst>
          </p:cNvPr>
          <p:cNvSpPr txBox="1"/>
          <p:nvPr/>
        </p:nvSpPr>
        <p:spPr>
          <a:xfrm>
            <a:off x="7476599" y="5538873"/>
            <a:ext cx="1168590"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Respiratorisches Cluster</a:t>
            </a:r>
          </a:p>
        </p:txBody>
      </p:sp>
      <p:sp>
        <p:nvSpPr>
          <p:cNvPr id="91" name="Rechteck 90">
            <a:extLst>
              <a:ext uri="{FF2B5EF4-FFF2-40B4-BE49-F238E27FC236}">
                <a16:creationId xmlns:a16="http://schemas.microsoft.com/office/drawing/2014/main" id="{418909B7-168A-3655-5A2C-53EBBCBAD320}"/>
              </a:ext>
            </a:extLst>
          </p:cNvPr>
          <p:cNvSpPr/>
          <p:nvPr/>
        </p:nvSpPr>
        <p:spPr>
          <a:xfrm>
            <a:off x="7335139" y="5710452"/>
            <a:ext cx="108446" cy="83293"/>
          </a:xfrm>
          <a:prstGeom prst="rect">
            <a:avLst/>
          </a:prstGeom>
          <a:solidFill>
            <a:srgbClr val="2A918B"/>
          </a:solidFill>
          <a:ln w="9525" cap="flat">
            <a:noFill/>
            <a:prstDash val="solid"/>
            <a:miter/>
          </a:ln>
        </p:spPr>
        <p:txBody>
          <a:bodyPr rtlCol="0" anchor="ctr"/>
          <a:lstStyle/>
          <a:p>
            <a:pPr algn="l"/>
            <a:endParaRPr lang="de-DE" sz="1600"/>
          </a:p>
        </p:txBody>
      </p:sp>
      <p:sp>
        <p:nvSpPr>
          <p:cNvPr id="93" name="Rechteck 92">
            <a:extLst>
              <a:ext uri="{FF2B5EF4-FFF2-40B4-BE49-F238E27FC236}">
                <a16:creationId xmlns:a16="http://schemas.microsoft.com/office/drawing/2014/main" id="{080FC732-A240-DB50-F714-46EEF592D9A6}"/>
              </a:ext>
            </a:extLst>
          </p:cNvPr>
          <p:cNvSpPr/>
          <p:nvPr/>
        </p:nvSpPr>
        <p:spPr>
          <a:xfrm>
            <a:off x="8637169" y="5578819"/>
            <a:ext cx="108446" cy="83293"/>
          </a:xfrm>
          <a:prstGeom prst="rect">
            <a:avLst/>
          </a:prstGeom>
          <a:solidFill>
            <a:srgbClr val="EEA7BF"/>
          </a:solidFill>
          <a:ln w="9525" cap="flat">
            <a:noFill/>
            <a:prstDash val="solid"/>
            <a:miter/>
          </a:ln>
        </p:spPr>
        <p:txBody>
          <a:bodyPr rtlCol="0" anchor="ctr"/>
          <a:lstStyle/>
          <a:p>
            <a:pPr algn="l"/>
            <a:endParaRPr lang="de-DE" sz="1600"/>
          </a:p>
        </p:txBody>
      </p:sp>
      <p:sp>
        <p:nvSpPr>
          <p:cNvPr id="94" name="Textfeld 93">
            <a:extLst>
              <a:ext uri="{FF2B5EF4-FFF2-40B4-BE49-F238E27FC236}">
                <a16:creationId xmlns:a16="http://schemas.microsoft.com/office/drawing/2014/main" id="{5CA61FE1-82DF-E829-5693-BDA9633EF15B}"/>
              </a:ext>
            </a:extLst>
          </p:cNvPr>
          <p:cNvSpPr txBox="1"/>
          <p:nvPr/>
        </p:nvSpPr>
        <p:spPr>
          <a:xfrm>
            <a:off x="8796309" y="5528324"/>
            <a:ext cx="1317668"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Krebs/</a:t>
            </a:r>
            <a:r>
              <a:rPr lang="de-DE" sz="800" err="1">
                <a:solidFill>
                  <a:schemeClr val="tx2"/>
                </a:solidFill>
              </a:rPr>
              <a:t>Osteoarthitis</a:t>
            </a:r>
            <a:r>
              <a:rPr lang="de-DE" sz="800">
                <a:solidFill>
                  <a:schemeClr val="tx2"/>
                </a:solidFill>
              </a:rPr>
              <a:t>-Cluster</a:t>
            </a:r>
          </a:p>
        </p:txBody>
      </p:sp>
      <p:sp>
        <p:nvSpPr>
          <p:cNvPr id="95" name="Rechteck 94">
            <a:extLst>
              <a:ext uri="{FF2B5EF4-FFF2-40B4-BE49-F238E27FC236}">
                <a16:creationId xmlns:a16="http://schemas.microsoft.com/office/drawing/2014/main" id="{BD927F32-2433-03AA-EF7E-9D9B027034C7}"/>
              </a:ext>
            </a:extLst>
          </p:cNvPr>
          <p:cNvSpPr/>
          <p:nvPr/>
        </p:nvSpPr>
        <p:spPr>
          <a:xfrm>
            <a:off x="8641010" y="5709330"/>
            <a:ext cx="108446" cy="83293"/>
          </a:xfrm>
          <a:prstGeom prst="rect">
            <a:avLst/>
          </a:prstGeom>
          <a:solidFill>
            <a:srgbClr val="005AD2"/>
          </a:solidFill>
          <a:ln w="9525" cap="flat">
            <a:noFill/>
            <a:prstDash val="solid"/>
            <a:miter/>
          </a:ln>
        </p:spPr>
        <p:txBody>
          <a:bodyPr rtlCol="0" anchor="ctr"/>
          <a:lstStyle/>
          <a:p>
            <a:pPr algn="l"/>
            <a:endParaRPr lang="de-DE" sz="1600"/>
          </a:p>
        </p:txBody>
      </p:sp>
      <p:sp>
        <p:nvSpPr>
          <p:cNvPr id="96" name="Textfeld 95">
            <a:extLst>
              <a:ext uri="{FF2B5EF4-FFF2-40B4-BE49-F238E27FC236}">
                <a16:creationId xmlns:a16="http://schemas.microsoft.com/office/drawing/2014/main" id="{8D33C317-994D-6AD6-180D-AEC0CD3AFD16}"/>
              </a:ext>
            </a:extLst>
          </p:cNvPr>
          <p:cNvSpPr txBox="1"/>
          <p:nvPr/>
        </p:nvSpPr>
        <p:spPr>
          <a:xfrm>
            <a:off x="8796309" y="5658225"/>
            <a:ext cx="1473160"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Schlaganfall-/Kardiales Cluster</a:t>
            </a:r>
          </a:p>
        </p:txBody>
      </p:sp>
      <p:sp>
        <p:nvSpPr>
          <p:cNvPr id="97" name="Rechteck 96">
            <a:extLst>
              <a:ext uri="{FF2B5EF4-FFF2-40B4-BE49-F238E27FC236}">
                <a16:creationId xmlns:a16="http://schemas.microsoft.com/office/drawing/2014/main" id="{A41F4E74-F0ED-7FF4-66E2-77501773FFC6}"/>
              </a:ext>
            </a:extLst>
          </p:cNvPr>
          <p:cNvSpPr/>
          <p:nvPr/>
        </p:nvSpPr>
        <p:spPr>
          <a:xfrm>
            <a:off x="10121391" y="5573781"/>
            <a:ext cx="108446" cy="83293"/>
          </a:xfrm>
          <a:prstGeom prst="rect">
            <a:avLst/>
          </a:prstGeom>
          <a:solidFill>
            <a:srgbClr val="939AA7"/>
          </a:solidFill>
          <a:ln w="9525" cap="flat">
            <a:noFill/>
            <a:prstDash val="solid"/>
            <a:miter/>
          </a:ln>
        </p:spPr>
        <p:txBody>
          <a:bodyPr rtlCol="0" anchor="ctr"/>
          <a:lstStyle/>
          <a:p>
            <a:pPr algn="l"/>
            <a:endParaRPr lang="de-DE" sz="1600"/>
          </a:p>
        </p:txBody>
      </p:sp>
      <p:sp>
        <p:nvSpPr>
          <p:cNvPr id="98" name="Textfeld 97">
            <a:extLst>
              <a:ext uri="{FF2B5EF4-FFF2-40B4-BE49-F238E27FC236}">
                <a16:creationId xmlns:a16="http://schemas.microsoft.com/office/drawing/2014/main" id="{FF863788-E2E3-7E64-605D-7F6AADD46B8E}"/>
              </a:ext>
            </a:extLst>
          </p:cNvPr>
          <p:cNvSpPr txBox="1"/>
          <p:nvPr/>
        </p:nvSpPr>
        <p:spPr>
          <a:xfrm>
            <a:off x="10262537" y="5531477"/>
            <a:ext cx="1001877" cy="137282"/>
          </a:xfrm>
          <a:prstGeom prst="rect">
            <a:avLst/>
          </a:prstGeom>
          <a:solidFill>
            <a:schemeClr val="bg1"/>
          </a:solidFill>
        </p:spPr>
        <p:txBody>
          <a:bodyPr wrap="none" lIns="0" tIns="0" rIns="0" bIns="0" rtlCol="0">
            <a:spAutoFit/>
          </a:bodyPr>
          <a:lstStyle/>
          <a:p>
            <a:pPr algn="l">
              <a:lnSpc>
                <a:spcPct val="120000"/>
              </a:lnSpc>
            </a:pPr>
            <a:r>
              <a:rPr lang="de-DE" sz="800">
                <a:solidFill>
                  <a:schemeClr val="tx2"/>
                </a:solidFill>
              </a:rPr>
              <a:t>Schilddrüsen-Cluster</a:t>
            </a:r>
          </a:p>
        </p:txBody>
      </p:sp>
      <p:sp>
        <p:nvSpPr>
          <p:cNvPr id="102" name="Textfeld 101">
            <a:extLst>
              <a:ext uri="{FF2B5EF4-FFF2-40B4-BE49-F238E27FC236}">
                <a16:creationId xmlns:a16="http://schemas.microsoft.com/office/drawing/2014/main" id="{855CADF1-B063-4C56-6135-0FB6FAFB4124}"/>
              </a:ext>
            </a:extLst>
          </p:cNvPr>
          <p:cNvSpPr txBox="1"/>
          <p:nvPr/>
        </p:nvSpPr>
        <p:spPr>
          <a:xfrm>
            <a:off x="6765307" y="4530405"/>
            <a:ext cx="464871" cy="171585"/>
          </a:xfrm>
          <a:prstGeom prst="rect">
            <a:avLst/>
          </a:prstGeom>
          <a:solidFill>
            <a:schemeClr val="bg1"/>
          </a:solidFill>
        </p:spPr>
        <p:txBody>
          <a:bodyPr wrap="none" lIns="0" tIns="0" rIns="0" bIns="0" rtlCol="0">
            <a:spAutoFit/>
          </a:bodyPr>
          <a:lstStyle/>
          <a:p>
            <a:pPr algn="ctr">
              <a:lnSpc>
                <a:spcPct val="120000"/>
              </a:lnSpc>
            </a:pPr>
            <a:r>
              <a:rPr lang="de-DE" sz="1000">
                <a:solidFill>
                  <a:schemeClr val="tx2"/>
                </a:solidFill>
              </a:rPr>
              <a:t>Gesamt</a:t>
            </a:r>
          </a:p>
        </p:txBody>
      </p:sp>
      <p:sp>
        <p:nvSpPr>
          <p:cNvPr id="103" name="Textfeld 102">
            <a:extLst>
              <a:ext uri="{FF2B5EF4-FFF2-40B4-BE49-F238E27FC236}">
                <a16:creationId xmlns:a16="http://schemas.microsoft.com/office/drawing/2014/main" id="{865888F0-7A60-58F9-B913-2206E0BFB843}"/>
              </a:ext>
            </a:extLst>
          </p:cNvPr>
          <p:cNvSpPr txBox="1"/>
          <p:nvPr/>
        </p:nvSpPr>
        <p:spPr>
          <a:xfrm>
            <a:off x="6767392" y="4719857"/>
            <a:ext cx="429606" cy="171585"/>
          </a:xfrm>
          <a:prstGeom prst="rect">
            <a:avLst/>
          </a:prstGeom>
          <a:solidFill>
            <a:schemeClr val="bg1"/>
          </a:solidFill>
        </p:spPr>
        <p:txBody>
          <a:bodyPr wrap="none" lIns="0" tIns="0" rIns="0" bIns="0" rtlCol="0">
            <a:spAutoFit/>
          </a:bodyPr>
          <a:lstStyle/>
          <a:p>
            <a:pPr algn="ctr">
              <a:lnSpc>
                <a:spcPct val="120000"/>
              </a:lnSpc>
            </a:pPr>
            <a:r>
              <a:rPr lang="de-DE" sz="1000">
                <a:solidFill>
                  <a:schemeClr val="tx2"/>
                </a:solidFill>
              </a:rPr>
              <a:t>MASLD</a:t>
            </a:r>
          </a:p>
        </p:txBody>
      </p:sp>
      <p:sp>
        <p:nvSpPr>
          <p:cNvPr id="104" name="Textfeld 103">
            <a:extLst>
              <a:ext uri="{FF2B5EF4-FFF2-40B4-BE49-F238E27FC236}">
                <a16:creationId xmlns:a16="http://schemas.microsoft.com/office/drawing/2014/main" id="{1189080B-31CD-24AC-1699-ADAEC9E9DE99}"/>
              </a:ext>
            </a:extLst>
          </p:cNvPr>
          <p:cNvSpPr txBox="1"/>
          <p:nvPr/>
        </p:nvSpPr>
        <p:spPr>
          <a:xfrm>
            <a:off x="6758894" y="4908283"/>
            <a:ext cx="477696" cy="171585"/>
          </a:xfrm>
          <a:prstGeom prst="rect">
            <a:avLst/>
          </a:prstGeom>
          <a:solidFill>
            <a:schemeClr val="bg1"/>
          </a:solidFill>
        </p:spPr>
        <p:txBody>
          <a:bodyPr wrap="none" lIns="0" tIns="0" rIns="0" bIns="0" rtlCol="0">
            <a:spAutoFit/>
          </a:bodyPr>
          <a:lstStyle/>
          <a:p>
            <a:pPr algn="ctr">
              <a:lnSpc>
                <a:spcPct val="120000"/>
              </a:lnSpc>
            </a:pPr>
            <a:r>
              <a:rPr lang="de-DE" sz="1000" err="1">
                <a:solidFill>
                  <a:schemeClr val="tx2"/>
                </a:solidFill>
              </a:rPr>
              <a:t>MetALD</a:t>
            </a:r>
            <a:endParaRPr lang="de-DE" sz="1000">
              <a:solidFill>
                <a:schemeClr val="tx2"/>
              </a:solidFill>
            </a:endParaRPr>
          </a:p>
        </p:txBody>
      </p:sp>
      <p:sp>
        <p:nvSpPr>
          <p:cNvPr id="105" name="Textfeld 104">
            <a:extLst>
              <a:ext uri="{FF2B5EF4-FFF2-40B4-BE49-F238E27FC236}">
                <a16:creationId xmlns:a16="http://schemas.microsoft.com/office/drawing/2014/main" id="{B4E8E4D1-837F-FA15-E942-0527CFF8F19B}"/>
              </a:ext>
            </a:extLst>
          </p:cNvPr>
          <p:cNvSpPr txBox="1"/>
          <p:nvPr/>
        </p:nvSpPr>
        <p:spPr>
          <a:xfrm>
            <a:off x="6834570" y="5093362"/>
            <a:ext cx="342507" cy="171585"/>
          </a:xfrm>
          <a:prstGeom prst="rect">
            <a:avLst/>
          </a:prstGeom>
          <a:solidFill>
            <a:schemeClr val="bg1"/>
          </a:solidFill>
        </p:spPr>
        <p:txBody>
          <a:bodyPr wrap="square" lIns="0" tIns="0" rIns="0" bIns="0" rtlCol="0">
            <a:spAutoFit/>
          </a:bodyPr>
          <a:lstStyle/>
          <a:p>
            <a:pPr algn="ctr">
              <a:lnSpc>
                <a:spcPct val="120000"/>
              </a:lnSpc>
            </a:pPr>
            <a:r>
              <a:rPr lang="de-DE" sz="1000">
                <a:solidFill>
                  <a:schemeClr val="tx2"/>
                </a:solidFill>
              </a:rPr>
              <a:t>ALD</a:t>
            </a:r>
          </a:p>
        </p:txBody>
      </p:sp>
      <p:sp>
        <p:nvSpPr>
          <p:cNvPr id="106" name="Textfeld 105">
            <a:extLst>
              <a:ext uri="{FF2B5EF4-FFF2-40B4-BE49-F238E27FC236}">
                <a16:creationId xmlns:a16="http://schemas.microsoft.com/office/drawing/2014/main" id="{A7130C27-0181-DAC6-3E69-2A83D8F89CCE}"/>
              </a:ext>
            </a:extLst>
          </p:cNvPr>
          <p:cNvSpPr txBox="1"/>
          <p:nvPr/>
        </p:nvSpPr>
        <p:spPr>
          <a:xfrm>
            <a:off x="8970715" y="2850868"/>
            <a:ext cx="471283" cy="171585"/>
          </a:xfrm>
          <a:prstGeom prst="rect">
            <a:avLst/>
          </a:prstGeom>
          <a:solidFill>
            <a:schemeClr val="bg1"/>
          </a:solidFill>
        </p:spPr>
        <p:txBody>
          <a:bodyPr wrap="none" lIns="0" tIns="0" rIns="0" bIns="0" rtlCol="0">
            <a:spAutoFit/>
          </a:bodyPr>
          <a:lstStyle/>
          <a:p>
            <a:pPr algn="ctr">
              <a:lnSpc>
                <a:spcPct val="120000"/>
              </a:lnSpc>
            </a:pPr>
            <a:r>
              <a:rPr lang="de-DE" sz="1000">
                <a:solidFill>
                  <a:schemeClr val="tx2"/>
                </a:solidFill>
              </a:rPr>
              <a:t>Männer</a:t>
            </a:r>
          </a:p>
        </p:txBody>
      </p:sp>
      <p:sp>
        <p:nvSpPr>
          <p:cNvPr id="107" name="Textfeld 106">
            <a:extLst>
              <a:ext uri="{FF2B5EF4-FFF2-40B4-BE49-F238E27FC236}">
                <a16:creationId xmlns:a16="http://schemas.microsoft.com/office/drawing/2014/main" id="{848E49EF-68EB-9B88-8193-31F1F43714AA}"/>
              </a:ext>
            </a:extLst>
          </p:cNvPr>
          <p:cNvSpPr txBox="1"/>
          <p:nvPr/>
        </p:nvSpPr>
        <p:spPr>
          <a:xfrm>
            <a:off x="8998159" y="4373796"/>
            <a:ext cx="421590" cy="171585"/>
          </a:xfrm>
          <a:prstGeom prst="rect">
            <a:avLst/>
          </a:prstGeom>
          <a:solidFill>
            <a:schemeClr val="bg1"/>
          </a:solidFill>
        </p:spPr>
        <p:txBody>
          <a:bodyPr wrap="none" lIns="0" tIns="0" rIns="0" bIns="0" rtlCol="0">
            <a:spAutoFit/>
          </a:bodyPr>
          <a:lstStyle/>
          <a:p>
            <a:pPr algn="ctr">
              <a:lnSpc>
                <a:spcPct val="120000"/>
              </a:lnSpc>
            </a:pPr>
            <a:r>
              <a:rPr lang="de-DE" sz="1000">
                <a:solidFill>
                  <a:schemeClr val="tx2"/>
                </a:solidFill>
              </a:rPr>
              <a:t>Frauen</a:t>
            </a:r>
          </a:p>
        </p:txBody>
      </p:sp>
    </p:spTree>
    <p:custDataLst>
      <p:tags r:id="rId1"/>
    </p:custDataLst>
    <p:extLst>
      <p:ext uri="{BB962C8B-B14F-4D97-AF65-F5344CB8AC3E}">
        <p14:creationId xmlns:p14="http://schemas.microsoft.com/office/powerpoint/2010/main" val="3045032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991B-9AA5-08B5-CB95-152B3112C7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C6ECDC-AEBB-68C5-6A5F-E6D37634DE36}"/>
              </a:ext>
            </a:extLst>
          </p:cNvPr>
          <p:cNvSpPr>
            <a:spLocks noGrp="1"/>
          </p:cNvSpPr>
          <p:nvPr>
            <p:ph type="title"/>
          </p:nvPr>
        </p:nvSpPr>
        <p:spPr>
          <a:xfrm>
            <a:off x="648000" y="459735"/>
            <a:ext cx="10896000" cy="1296000"/>
          </a:xfrm>
        </p:spPr>
        <p:txBody>
          <a:bodyPr/>
          <a:lstStyle/>
          <a:p>
            <a:r>
              <a:rPr lang="de-DE" dirty="0"/>
              <a:t>Krankheitscluster und deren Einfluss auf die Gesamtmortalität</a:t>
            </a:r>
          </a:p>
        </p:txBody>
      </p:sp>
      <p:sp>
        <p:nvSpPr>
          <p:cNvPr id="4" name="Textplatzhalter 3">
            <a:extLst>
              <a:ext uri="{FF2B5EF4-FFF2-40B4-BE49-F238E27FC236}">
                <a16:creationId xmlns:a16="http://schemas.microsoft.com/office/drawing/2014/main" id="{8A780A61-51D8-2A7A-93DB-3B5EB5D537F2}"/>
              </a:ext>
            </a:extLst>
          </p:cNvPr>
          <p:cNvSpPr>
            <a:spLocks noGrp="1"/>
          </p:cNvSpPr>
          <p:nvPr>
            <p:ph type="body" sz="quarter" idx="15"/>
          </p:nvPr>
        </p:nvSpPr>
        <p:spPr/>
        <p:txBody>
          <a:bodyPr/>
          <a:lstStyle/>
          <a:p>
            <a:r>
              <a:rPr lang="de-DE" sz="900" i="1">
                <a:latin typeface="+mj-lt"/>
              </a:rPr>
              <a:t>Grafik von Novo Nordisk nach Daten von Feng Q. et al.</a:t>
            </a:r>
            <a:endParaRPr lang="de-DE"/>
          </a:p>
        </p:txBody>
      </p:sp>
      <p:sp>
        <p:nvSpPr>
          <p:cNvPr id="5" name="Textplatzhalter 4">
            <a:extLst>
              <a:ext uri="{FF2B5EF4-FFF2-40B4-BE49-F238E27FC236}">
                <a16:creationId xmlns:a16="http://schemas.microsoft.com/office/drawing/2014/main" id="{F546405F-231A-6909-7320-C1BD9B9FDEBA}"/>
              </a:ext>
            </a:extLst>
          </p:cNvPr>
          <p:cNvSpPr>
            <a:spLocks noGrp="1"/>
          </p:cNvSpPr>
          <p:nvPr>
            <p:ph type="body" sz="quarter" idx="17"/>
          </p:nvPr>
        </p:nvSpPr>
        <p:spPr/>
        <p:txBody>
          <a:bodyPr/>
          <a:lstStyle/>
          <a:p>
            <a:r>
              <a:rPr lang="de-DE"/>
              <a:t>Feng Q. et al. J </a:t>
            </a:r>
            <a:r>
              <a:rPr lang="de-DE" err="1"/>
              <a:t>Hepatol</a:t>
            </a:r>
            <a:r>
              <a:rPr lang="de-DE"/>
              <a:t>. 2025;82(Suppl.1):TOP-396-YI.</a:t>
            </a:r>
          </a:p>
        </p:txBody>
      </p:sp>
      <p:grpSp>
        <p:nvGrpSpPr>
          <p:cNvPr id="12" name="Gruppieren 11">
            <a:extLst>
              <a:ext uri="{FF2B5EF4-FFF2-40B4-BE49-F238E27FC236}">
                <a16:creationId xmlns:a16="http://schemas.microsoft.com/office/drawing/2014/main" id="{B1EB5944-808B-B65A-EC33-8474F30F8D30}"/>
              </a:ext>
            </a:extLst>
          </p:cNvPr>
          <p:cNvGrpSpPr/>
          <p:nvPr/>
        </p:nvGrpSpPr>
        <p:grpSpPr>
          <a:xfrm>
            <a:off x="5654722" y="2185178"/>
            <a:ext cx="3203277" cy="2873436"/>
            <a:chOff x="2933171" y="2364693"/>
            <a:chExt cx="2645759" cy="2373325"/>
          </a:xfrm>
        </p:grpSpPr>
        <p:pic>
          <p:nvPicPr>
            <p:cNvPr id="3" name="Grafik 2">
              <a:extLst>
                <a:ext uri="{FF2B5EF4-FFF2-40B4-BE49-F238E27FC236}">
                  <a16:creationId xmlns:a16="http://schemas.microsoft.com/office/drawing/2014/main" id="{9DD58399-D255-F493-4D41-4DFB3D179BE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42539" t="4430" r="2430" b="17824"/>
            <a:stretch>
              <a:fillRect/>
            </a:stretch>
          </p:blipFill>
          <p:spPr>
            <a:xfrm>
              <a:off x="2933171" y="2364693"/>
              <a:ext cx="2645759" cy="2373325"/>
            </a:xfrm>
            <a:prstGeom prst="rect">
              <a:avLst/>
            </a:prstGeom>
          </p:spPr>
        </p:pic>
        <p:sp>
          <p:nvSpPr>
            <p:cNvPr id="6" name="Rechteck: abgerundete Ecken 5">
              <a:extLst>
                <a:ext uri="{FF2B5EF4-FFF2-40B4-BE49-F238E27FC236}">
                  <a16:creationId xmlns:a16="http://schemas.microsoft.com/office/drawing/2014/main" id="{44C19808-050C-031D-6212-0CAE97463038}"/>
                </a:ext>
              </a:extLst>
            </p:cNvPr>
            <p:cNvSpPr/>
            <p:nvPr/>
          </p:nvSpPr>
          <p:spPr>
            <a:xfrm>
              <a:off x="4507674" y="4334391"/>
              <a:ext cx="780331" cy="154299"/>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grpSp>
      <p:sp>
        <p:nvSpPr>
          <p:cNvPr id="11" name="Inhaltsplatzhalter 2">
            <a:extLst>
              <a:ext uri="{FF2B5EF4-FFF2-40B4-BE49-F238E27FC236}">
                <a16:creationId xmlns:a16="http://schemas.microsoft.com/office/drawing/2014/main" id="{953D24C4-0D73-6B89-3C1D-FC2FD6960B55}"/>
              </a:ext>
            </a:extLst>
          </p:cNvPr>
          <p:cNvSpPr txBox="1">
            <a:spLocks/>
          </p:cNvSpPr>
          <p:nvPr/>
        </p:nvSpPr>
        <p:spPr>
          <a:xfrm>
            <a:off x="2162044" y="1854602"/>
            <a:ext cx="7867903" cy="289271"/>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Forest-Plot der Zusammenhänge zwischen Multimorbidität, Krankheitsclustern und Gesamtmortalität</a:t>
            </a:r>
          </a:p>
        </p:txBody>
      </p:sp>
      <p:sp>
        <p:nvSpPr>
          <p:cNvPr id="8" name="Rechteck: abgerundete Ecken 7">
            <a:extLst>
              <a:ext uri="{FF2B5EF4-FFF2-40B4-BE49-F238E27FC236}">
                <a16:creationId xmlns:a16="http://schemas.microsoft.com/office/drawing/2014/main" id="{7C0B764D-D4F2-B3C6-085A-119597D3753A}"/>
              </a:ext>
            </a:extLst>
          </p:cNvPr>
          <p:cNvSpPr/>
          <p:nvPr/>
        </p:nvSpPr>
        <p:spPr>
          <a:xfrm>
            <a:off x="647700" y="5456630"/>
            <a:ext cx="10896599" cy="630397"/>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err="1">
                <a:ln>
                  <a:noFill/>
                </a:ln>
                <a:solidFill>
                  <a:srgbClr val="001965"/>
                </a:solidFill>
                <a:effectLst/>
                <a:uLnTx/>
                <a:uFillTx/>
                <a:latin typeface="Apis For Office"/>
                <a:ea typeface="+mn-ea"/>
                <a:cs typeface="+mn-cs"/>
              </a:rPr>
              <a:t>Steatotische</a:t>
            </a:r>
            <a:r>
              <a:rPr kumimoji="0" lang="de-DE" sz="1600" b="0" i="0" u="none" strike="noStrike" kern="1200" cap="none" spc="0" normalizeH="0" baseline="0" noProof="0">
                <a:ln>
                  <a:noFill/>
                </a:ln>
                <a:solidFill>
                  <a:srgbClr val="001965"/>
                </a:solidFill>
                <a:effectLst/>
                <a:uLnTx/>
                <a:uFillTx/>
                <a:latin typeface="Apis For Office"/>
                <a:ea typeface="+mn-ea"/>
                <a:cs typeface="+mn-cs"/>
              </a:rPr>
              <a:t> Lebererkrankungen sind mit verschiedenen extrahepatischen Erkrankungen assoziiert.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Insbesondere kardiovaskuläre Erkrankungen gehen dabei mit einer erhöhten Mortalität einher.</a:t>
            </a:r>
          </a:p>
        </p:txBody>
      </p:sp>
      <p:grpSp>
        <p:nvGrpSpPr>
          <p:cNvPr id="56" name="Gruppieren 55">
            <a:extLst>
              <a:ext uri="{FF2B5EF4-FFF2-40B4-BE49-F238E27FC236}">
                <a16:creationId xmlns:a16="http://schemas.microsoft.com/office/drawing/2014/main" id="{E4E7FF93-8CF2-6BD5-74DA-346D52656FA5}"/>
              </a:ext>
            </a:extLst>
          </p:cNvPr>
          <p:cNvGrpSpPr/>
          <p:nvPr/>
        </p:nvGrpSpPr>
        <p:grpSpPr>
          <a:xfrm>
            <a:off x="2834083" y="2249735"/>
            <a:ext cx="2859095" cy="2684783"/>
            <a:chOff x="2834083" y="2375245"/>
            <a:chExt cx="2859095" cy="2684783"/>
          </a:xfrm>
        </p:grpSpPr>
        <p:sp useBgFill="1">
          <p:nvSpPr>
            <p:cNvPr id="10" name="Textfeld 9">
              <a:extLst>
                <a:ext uri="{FF2B5EF4-FFF2-40B4-BE49-F238E27FC236}">
                  <a16:creationId xmlns:a16="http://schemas.microsoft.com/office/drawing/2014/main" id="{2D863911-2F06-2289-3AAE-080EE62500D9}"/>
                </a:ext>
              </a:extLst>
            </p:cNvPr>
            <p:cNvSpPr txBox="1"/>
            <p:nvPr/>
          </p:nvSpPr>
          <p:spPr>
            <a:xfrm>
              <a:off x="2834083" y="4141963"/>
              <a:ext cx="2859095" cy="132857"/>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Atemwegscluster</a:t>
              </a:r>
              <a:r>
                <a:rPr lang="en-US" sz="800" b="0">
                  <a:solidFill>
                    <a:schemeClr val="bg1">
                      <a:lumMod val="50000"/>
                    </a:schemeClr>
                  </a:solidFill>
                </a:rPr>
                <a:t>, 1,73 (1,58, 1,89)</a:t>
              </a:r>
            </a:p>
          </p:txBody>
        </p:sp>
        <p:sp>
          <p:nvSpPr>
            <p:cNvPr id="15" name="Textfeld 14">
              <a:extLst>
                <a:ext uri="{FF2B5EF4-FFF2-40B4-BE49-F238E27FC236}">
                  <a16:creationId xmlns:a16="http://schemas.microsoft.com/office/drawing/2014/main" id="{8BD42C6A-D049-E56F-DD48-EFE0E54BF0BF}"/>
                </a:ext>
              </a:extLst>
            </p:cNvPr>
            <p:cNvSpPr txBox="1"/>
            <p:nvPr/>
          </p:nvSpPr>
          <p:spPr>
            <a:xfrm>
              <a:off x="2834083" y="2767849"/>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Atemwegscluster</a:t>
              </a:r>
              <a:r>
                <a:rPr lang="en-US" sz="800" b="0">
                  <a:solidFill>
                    <a:schemeClr val="bg1">
                      <a:lumMod val="50000"/>
                    </a:schemeClr>
                  </a:solidFill>
                </a:rPr>
                <a:t>, 1,62 (1,51, 1,73)</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8" name="Textfeld 17">
              <a:extLst>
                <a:ext uri="{FF2B5EF4-FFF2-40B4-BE49-F238E27FC236}">
                  <a16:creationId xmlns:a16="http://schemas.microsoft.com/office/drawing/2014/main" id="{58FA969F-81BA-BEF3-51BA-2A9345A84365}"/>
                </a:ext>
              </a:extLst>
            </p:cNvPr>
            <p:cNvSpPr txBox="1"/>
            <p:nvPr/>
          </p:nvSpPr>
          <p:spPr>
            <a:xfrm>
              <a:off x="2834083" y="2964151"/>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Cluster für </a:t>
              </a:r>
              <a:r>
                <a:rPr lang="en-US" sz="800" b="0" err="1">
                  <a:solidFill>
                    <a:schemeClr val="bg1">
                      <a:lumMod val="50000"/>
                    </a:schemeClr>
                  </a:solidFill>
                </a:rPr>
                <a:t>psychische</a:t>
              </a:r>
              <a:r>
                <a:rPr lang="en-US" sz="800" b="0">
                  <a:solidFill>
                    <a:schemeClr val="bg1">
                      <a:lumMod val="50000"/>
                    </a:schemeClr>
                  </a:solidFill>
                </a:rPr>
                <a:t> Gesundheit, 1,84 (1,69, 2,00)</a:t>
              </a:r>
            </a:p>
          </p:txBody>
        </p:sp>
        <p:sp>
          <p:nvSpPr>
            <p:cNvPr id="21" name="Textfeld 20">
              <a:extLst>
                <a:ext uri="{FF2B5EF4-FFF2-40B4-BE49-F238E27FC236}">
                  <a16:creationId xmlns:a16="http://schemas.microsoft.com/office/drawing/2014/main" id="{11E49625-4F03-CA38-58DB-A105104908B2}"/>
                </a:ext>
              </a:extLst>
            </p:cNvPr>
            <p:cNvSpPr txBox="1"/>
            <p:nvPr/>
          </p:nvSpPr>
          <p:spPr>
            <a:xfrm>
              <a:off x="2834083" y="3356755"/>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Schlaganfall</a:t>
              </a:r>
              <a:r>
                <a:rPr lang="en-US" sz="800" b="0">
                  <a:solidFill>
                    <a:schemeClr val="bg1">
                      <a:lumMod val="50000"/>
                    </a:schemeClr>
                  </a:solidFill>
                </a:rPr>
                <a:t>-Cluster, 2,36 (2,16, 2,58)</a:t>
              </a:r>
            </a:p>
          </p:txBody>
        </p:sp>
        <p:sp>
          <p:nvSpPr>
            <p:cNvPr id="24" name="Textfeld 23">
              <a:extLst>
                <a:ext uri="{FF2B5EF4-FFF2-40B4-BE49-F238E27FC236}">
                  <a16:creationId xmlns:a16="http://schemas.microsoft.com/office/drawing/2014/main" id="{05A7AC4B-25CC-4D8D-4FBA-7CDA37443B55}"/>
                </a:ext>
              </a:extLst>
            </p:cNvPr>
            <p:cNvSpPr txBox="1"/>
            <p:nvPr/>
          </p:nvSpPr>
          <p:spPr>
            <a:xfrm>
              <a:off x="2834083" y="4338265"/>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Cluster für </a:t>
              </a:r>
              <a:r>
                <a:rPr lang="en-US" sz="800" b="0" err="1">
                  <a:solidFill>
                    <a:schemeClr val="bg1">
                      <a:lumMod val="50000"/>
                    </a:schemeClr>
                  </a:solidFill>
                </a:rPr>
                <a:t>psychische</a:t>
              </a:r>
              <a:r>
                <a:rPr lang="en-US" sz="800" b="0">
                  <a:solidFill>
                    <a:schemeClr val="bg1">
                      <a:lumMod val="50000"/>
                    </a:schemeClr>
                  </a:solidFill>
                </a:rPr>
                <a:t> Gesundheit, 1,57 (1,42, 1,74)</a:t>
              </a:r>
            </a:p>
          </p:txBody>
        </p:sp>
        <p:sp useBgFill="1">
          <p:nvSpPr>
            <p:cNvPr id="27" name="Textfeld 26">
              <a:extLst>
                <a:ext uri="{FF2B5EF4-FFF2-40B4-BE49-F238E27FC236}">
                  <a16:creationId xmlns:a16="http://schemas.microsoft.com/office/drawing/2014/main" id="{7B720115-9BDF-CEFE-3B69-14B17A473A41}"/>
                </a:ext>
              </a:extLst>
            </p:cNvPr>
            <p:cNvSpPr txBox="1"/>
            <p:nvPr/>
          </p:nvSpPr>
          <p:spPr>
            <a:xfrm>
              <a:off x="2834083" y="2571547"/>
              <a:ext cx="2859095" cy="132857"/>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Multimorbidität</a:t>
              </a:r>
              <a:r>
                <a:rPr lang="en-US" sz="800" b="0">
                  <a:solidFill>
                    <a:schemeClr val="bg1">
                      <a:lumMod val="50000"/>
                    </a:schemeClr>
                  </a:solidFill>
                </a:rPr>
                <a:t> </a:t>
              </a:r>
              <a:r>
                <a:rPr lang="en-US" sz="800" b="0" err="1">
                  <a:solidFill>
                    <a:schemeClr val="bg1">
                      <a:lumMod val="50000"/>
                    </a:schemeClr>
                  </a:solidFill>
                </a:rPr>
                <a:t>insgesamt</a:t>
              </a:r>
              <a:r>
                <a:rPr lang="en-US" sz="800" b="0">
                  <a:solidFill>
                    <a:schemeClr val="bg1">
                      <a:lumMod val="50000"/>
                    </a:schemeClr>
                  </a:solidFill>
                </a:rPr>
                <a:t>, 2,00 (1,93, 2,08)</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useBgFill="1">
          <p:nvSpPr>
            <p:cNvPr id="30" name="Textfeld 29">
              <a:extLst>
                <a:ext uri="{FF2B5EF4-FFF2-40B4-BE49-F238E27FC236}">
                  <a16:creationId xmlns:a16="http://schemas.microsoft.com/office/drawing/2014/main" id="{65580F90-F4FE-4C7D-A6F1-534B3280EDED}"/>
                </a:ext>
              </a:extLst>
            </p:cNvPr>
            <p:cNvSpPr txBox="1"/>
            <p:nvPr/>
          </p:nvSpPr>
          <p:spPr>
            <a:xfrm>
              <a:off x="2834083" y="3945661"/>
              <a:ext cx="2859095" cy="132857"/>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err="1">
                  <a:solidFill>
                    <a:schemeClr val="bg1">
                      <a:lumMod val="50000"/>
                    </a:schemeClr>
                  </a:solidFill>
                </a:rPr>
                <a:t>Multimorbidität</a:t>
              </a:r>
              <a:r>
                <a:rPr lang="en-US" sz="800" b="0">
                  <a:solidFill>
                    <a:schemeClr val="bg1">
                      <a:lumMod val="50000"/>
                    </a:schemeClr>
                  </a:solidFill>
                </a:rPr>
                <a:t> </a:t>
              </a:r>
              <a:r>
                <a:rPr lang="en-US" sz="800" b="0" err="1">
                  <a:solidFill>
                    <a:schemeClr val="bg1">
                      <a:lumMod val="50000"/>
                    </a:schemeClr>
                  </a:solidFill>
                </a:rPr>
                <a:t>insgesamt</a:t>
              </a:r>
              <a:r>
                <a:rPr lang="en-US" sz="800" b="0">
                  <a:solidFill>
                    <a:schemeClr val="bg1">
                      <a:lumMod val="50000"/>
                    </a:schemeClr>
                  </a:solidFill>
                </a:rPr>
                <a:t>, 1,80 (1,71, 1,90)</a:t>
              </a:r>
            </a:p>
          </p:txBody>
        </p:sp>
        <p:sp useBgFill="1">
          <p:nvSpPr>
            <p:cNvPr id="33" name="Textfeld 32">
              <a:extLst>
                <a:ext uri="{FF2B5EF4-FFF2-40B4-BE49-F238E27FC236}">
                  <a16:creationId xmlns:a16="http://schemas.microsoft.com/office/drawing/2014/main" id="{2C2E995F-00A0-B9AD-21D9-9D5F64A01693}"/>
                </a:ext>
              </a:extLst>
            </p:cNvPr>
            <p:cNvSpPr txBox="1"/>
            <p:nvPr/>
          </p:nvSpPr>
          <p:spPr>
            <a:xfrm>
              <a:off x="2834083" y="3553057"/>
              <a:ext cx="2859095" cy="132857"/>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Herz-Cluster, 2,63 (2,48, 2,78)</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6" name="Textfeld 35">
              <a:extLst>
                <a:ext uri="{FF2B5EF4-FFF2-40B4-BE49-F238E27FC236}">
                  <a16:creationId xmlns:a16="http://schemas.microsoft.com/office/drawing/2014/main" id="{72735C11-C47E-7E5C-A910-D95ADAF653F4}"/>
                </a:ext>
              </a:extLst>
            </p:cNvPr>
            <p:cNvSpPr txBox="1"/>
            <p:nvPr/>
          </p:nvSpPr>
          <p:spPr>
            <a:xfrm>
              <a:off x="2834083" y="4534567"/>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Krebs/Osteoarthritis-Cluster , 1,85 (1,69, 2,02)</a:t>
              </a:r>
            </a:p>
          </p:txBody>
        </p:sp>
        <p:sp>
          <p:nvSpPr>
            <p:cNvPr id="39" name="Textfeld 38">
              <a:extLst>
                <a:ext uri="{FF2B5EF4-FFF2-40B4-BE49-F238E27FC236}">
                  <a16:creationId xmlns:a16="http://schemas.microsoft.com/office/drawing/2014/main" id="{6DFD5A25-0925-2857-A495-2D74FB7A5CF1}"/>
                </a:ext>
              </a:extLst>
            </p:cNvPr>
            <p:cNvSpPr txBox="1"/>
            <p:nvPr/>
          </p:nvSpPr>
          <p:spPr>
            <a:xfrm>
              <a:off x="2834083" y="4730869"/>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Herz-/</a:t>
              </a:r>
              <a:r>
                <a:rPr lang="en-US" sz="800" b="0" err="1">
                  <a:solidFill>
                    <a:schemeClr val="bg1">
                      <a:lumMod val="50000"/>
                    </a:schemeClr>
                  </a:solidFill>
                </a:rPr>
                <a:t>Schlaganfall</a:t>
              </a:r>
              <a:r>
                <a:rPr lang="en-US" sz="800" b="0">
                  <a:solidFill>
                    <a:schemeClr val="bg1">
                      <a:lumMod val="50000"/>
                    </a:schemeClr>
                  </a:solidFill>
                </a:rPr>
                <a:t>-Cluster, 2,90 (2,64, 3,20)</a:t>
              </a:r>
            </a:p>
          </p:txBody>
        </p:sp>
        <p:sp>
          <p:nvSpPr>
            <p:cNvPr id="42" name="Textfeld 41">
              <a:extLst>
                <a:ext uri="{FF2B5EF4-FFF2-40B4-BE49-F238E27FC236}">
                  <a16:creationId xmlns:a16="http://schemas.microsoft.com/office/drawing/2014/main" id="{0723922F-A67A-CBCC-AC14-A5B2274464BC}"/>
                </a:ext>
              </a:extLst>
            </p:cNvPr>
            <p:cNvSpPr txBox="1"/>
            <p:nvPr/>
          </p:nvSpPr>
          <p:spPr>
            <a:xfrm>
              <a:off x="2834083" y="4927171"/>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Schilddrüsen-Cluster, 1,42 (1,28, 1,58)</a:t>
              </a:r>
            </a:p>
          </p:txBody>
        </p:sp>
        <p:sp>
          <p:nvSpPr>
            <p:cNvPr id="48" name="Textfeld 47">
              <a:extLst>
                <a:ext uri="{FF2B5EF4-FFF2-40B4-BE49-F238E27FC236}">
                  <a16:creationId xmlns:a16="http://schemas.microsoft.com/office/drawing/2014/main" id="{57D97D15-D06B-5EB2-19C0-7DC043398A84}"/>
                </a:ext>
              </a:extLst>
            </p:cNvPr>
            <p:cNvSpPr txBox="1"/>
            <p:nvPr/>
          </p:nvSpPr>
          <p:spPr>
            <a:xfrm>
              <a:off x="2834083" y="3749359"/>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800" i="0" u="none" strike="noStrike" kern="1200" cap="none" spc="0" normalizeH="0" baseline="0" noProof="0" err="1">
                  <a:ln>
                    <a:noFill/>
                  </a:ln>
                  <a:solidFill>
                    <a:schemeClr val="bg1">
                      <a:lumMod val="50000"/>
                    </a:schemeClr>
                  </a:solidFill>
                  <a:effectLst/>
                  <a:uLnTx/>
                  <a:uFillTx/>
                  <a:latin typeface="Apis For Office"/>
                  <a:ea typeface="+mn-ea"/>
                  <a:cs typeface="+mn-cs"/>
                </a:rPr>
                <a:t>Weiblich</a:t>
              </a:r>
              <a:endParaRPr kumimoji="0" lang="en-US" sz="80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54" name="Textfeld 53">
              <a:extLst>
                <a:ext uri="{FF2B5EF4-FFF2-40B4-BE49-F238E27FC236}">
                  <a16:creationId xmlns:a16="http://schemas.microsoft.com/office/drawing/2014/main" id="{0C896210-F5C6-8F57-2708-1C7A9A57DD03}"/>
                </a:ext>
              </a:extLst>
            </p:cNvPr>
            <p:cNvSpPr txBox="1"/>
            <p:nvPr/>
          </p:nvSpPr>
          <p:spPr>
            <a:xfrm>
              <a:off x="2834083" y="3160453"/>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800" b="0">
                  <a:solidFill>
                    <a:schemeClr val="bg1">
                      <a:lumMod val="50000"/>
                    </a:schemeClr>
                  </a:solidFill>
                </a:rPr>
                <a:t>Krebs/Osteoarthritis-Cluster , 1,85 (1,75, 1,96)</a:t>
              </a:r>
            </a:p>
          </p:txBody>
        </p:sp>
        <p:sp>
          <p:nvSpPr>
            <p:cNvPr id="55" name="Textfeld 54">
              <a:extLst>
                <a:ext uri="{FF2B5EF4-FFF2-40B4-BE49-F238E27FC236}">
                  <a16:creationId xmlns:a16="http://schemas.microsoft.com/office/drawing/2014/main" id="{DE252176-850C-9575-15E0-8691459596D7}"/>
                </a:ext>
              </a:extLst>
            </p:cNvPr>
            <p:cNvSpPr txBox="1"/>
            <p:nvPr/>
          </p:nvSpPr>
          <p:spPr>
            <a:xfrm>
              <a:off x="2834083" y="2375245"/>
              <a:ext cx="2859095"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800" i="0" u="none" strike="noStrike" kern="1200" cap="none" spc="0" normalizeH="0" baseline="0" noProof="0" err="1">
                  <a:ln>
                    <a:noFill/>
                  </a:ln>
                  <a:solidFill>
                    <a:schemeClr val="bg1">
                      <a:lumMod val="50000"/>
                    </a:schemeClr>
                  </a:solidFill>
                  <a:effectLst/>
                  <a:uLnTx/>
                  <a:uFillTx/>
                  <a:latin typeface="Apis For Office"/>
                  <a:ea typeface="+mn-ea"/>
                  <a:cs typeface="+mn-cs"/>
                </a:rPr>
                <a:t>Männlich</a:t>
              </a:r>
              <a:endParaRPr kumimoji="0" lang="en-US" sz="80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sp>
        <p:nvSpPr>
          <p:cNvPr id="58" name="Textfeld 57">
            <a:extLst>
              <a:ext uri="{FF2B5EF4-FFF2-40B4-BE49-F238E27FC236}">
                <a16:creationId xmlns:a16="http://schemas.microsoft.com/office/drawing/2014/main" id="{48F3B3D0-C021-5885-971F-3810145CD01E}"/>
              </a:ext>
            </a:extLst>
          </p:cNvPr>
          <p:cNvSpPr txBox="1"/>
          <p:nvPr/>
        </p:nvSpPr>
        <p:spPr>
          <a:xfrm>
            <a:off x="5630448" y="5041886"/>
            <a:ext cx="275544" cy="141064"/>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900" b="0">
                <a:solidFill>
                  <a:schemeClr val="bg1">
                    <a:lumMod val="50000"/>
                  </a:schemeClr>
                </a:solidFill>
              </a:rPr>
              <a:t>1,00</a:t>
            </a:r>
          </a:p>
        </p:txBody>
      </p:sp>
      <p:sp>
        <p:nvSpPr>
          <p:cNvPr id="59" name="Textfeld 58">
            <a:extLst>
              <a:ext uri="{FF2B5EF4-FFF2-40B4-BE49-F238E27FC236}">
                <a16:creationId xmlns:a16="http://schemas.microsoft.com/office/drawing/2014/main" id="{EAC5933A-670A-3D73-C0FB-35C47FBB8E16}"/>
              </a:ext>
            </a:extLst>
          </p:cNvPr>
          <p:cNvSpPr txBox="1"/>
          <p:nvPr/>
        </p:nvSpPr>
        <p:spPr>
          <a:xfrm>
            <a:off x="6811805" y="5041886"/>
            <a:ext cx="275544" cy="141064"/>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900" b="0">
                <a:solidFill>
                  <a:schemeClr val="bg1">
                    <a:lumMod val="50000"/>
                  </a:schemeClr>
                </a:solidFill>
              </a:rPr>
              <a:t>2,00</a:t>
            </a:r>
          </a:p>
        </p:txBody>
      </p:sp>
      <p:sp>
        <p:nvSpPr>
          <p:cNvPr id="60" name="Textfeld 59">
            <a:extLst>
              <a:ext uri="{FF2B5EF4-FFF2-40B4-BE49-F238E27FC236}">
                <a16:creationId xmlns:a16="http://schemas.microsoft.com/office/drawing/2014/main" id="{E35E63BA-EB5E-9CBF-E63D-A62347F455A5}"/>
              </a:ext>
            </a:extLst>
          </p:cNvPr>
          <p:cNvSpPr txBox="1"/>
          <p:nvPr/>
        </p:nvSpPr>
        <p:spPr>
          <a:xfrm>
            <a:off x="7993162" y="5041886"/>
            <a:ext cx="275544" cy="141064"/>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900" b="0">
                <a:solidFill>
                  <a:schemeClr val="bg1">
                    <a:lumMod val="50000"/>
                  </a:schemeClr>
                </a:solidFill>
              </a:rPr>
              <a:t>3,00</a:t>
            </a:r>
          </a:p>
        </p:txBody>
      </p:sp>
      <p:sp>
        <p:nvSpPr>
          <p:cNvPr id="61" name="Textfeld 60">
            <a:extLst>
              <a:ext uri="{FF2B5EF4-FFF2-40B4-BE49-F238E27FC236}">
                <a16:creationId xmlns:a16="http://schemas.microsoft.com/office/drawing/2014/main" id="{5BFA3879-C2FF-8F3D-C02A-56F0F3FBE1F2}"/>
              </a:ext>
            </a:extLst>
          </p:cNvPr>
          <p:cNvSpPr txBox="1"/>
          <p:nvPr/>
        </p:nvSpPr>
        <p:spPr>
          <a:xfrm>
            <a:off x="6490548" y="5239708"/>
            <a:ext cx="918058" cy="13625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900" err="1">
                <a:solidFill>
                  <a:srgbClr val="001965"/>
                </a:solidFill>
              </a:rPr>
              <a:t>Risikoquotient</a:t>
            </a:r>
            <a:endParaRPr lang="en-US" sz="900">
              <a:solidFill>
                <a:srgbClr val="001965"/>
              </a:solidFill>
            </a:endParaRPr>
          </a:p>
        </p:txBody>
      </p:sp>
    </p:spTree>
    <p:custDataLst>
      <p:tags r:id="rId1"/>
    </p:custDataLst>
    <p:extLst>
      <p:ext uri="{BB962C8B-B14F-4D97-AF65-F5344CB8AC3E}">
        <p14:creationId xmlns:p14="http://schemas.microsoft.com/office/powerpoint/2010/main" val="8255231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2A17A-A034-026E-7953-C365726BE7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F357A5-E424-22D2-6E61-A95788C6A615}"/>
              </a:ext>
            </a:extLst>
          </p:cNvPr>
          <p:cNvSpPr>
            <a:spLocks noGrp="1"/>
          </p:cNvSpPr>
          <p:nvPr>
            <p:ph type="ctrTitle"/>
          </p:nvPr>
        </p:nvSpPr>
        <p:spPr>
          <a:xfrm>
            <a:off x="648001" y="648000"/>
            <a:ext cx="8104114" cy="5562000"/>
          </a:xfrm>
        </p:spPr>
        <p:txBody>
          <a:bodyPr/>
          <a:lstStyle/>
          <a:p>
            <a:r>
              <a:rPr lang="de-DE" sz="3200"/>
              <a:t>Real-</a:t>
            </a:r>
            <a:r>
              <a:rPr lang="de-DE" sz="3200" err="1"/>
              <a:t>world</a:t>
            </a:r>
            <a:r>
              <a:rPr lang="de-DE" sz="3200"/>
              <a:t> </a:t>
            </a:r>
            <a:r>
              <a:rPr lang="de-DE" sz="3200" err="1"/>
              <a:t>assessment</a:t>
            </a:r>
            <a:r>
              <a:rPr lang="de-DE" sz="3200"/>
              <a:t> </a:t>
            </a:r>
            <a:r>
              <a:rPr lang="de-DE" sz="3200" err="1"/>
              <a:t>of</a:t>
            </a:r>
            <a:r>
              <a:rPr lang="de-DE" sz="3200"/>
              <a:t> </a:t>
            </a:r>
            <a:r>
              <a:rPr lang="de-DE" sz="3200" err="1"/>
              <a:t>clinical</a:t>
            </a:r>
            <a:r>
              <a:rPr lang="de-DE" sz="3200"/>
              <a:t> </a:t>
            </a:r>
            <a:r>
              <a:rPr lang="de-DE" sz="3200" err="1"/>
              <a:t>burden</a:t>
            </a:r>
            <a:r>
              <a:rPr lang="de-DE" sz="3200"/>
              <a:t> and </a:t>
            </a:r>
            <a:r>
              <a:rPr lang="de-DE" sz="3200" err="1"/>
              <a:t>healthcare</a:t>
            </a:r>
            <a:r>
              <a:rPr lang="de-DE" sz="3200"/>
              <a:t> </a:t>
            </a:r>
            <a:r>
              <a:rPr lang="de-DE" sz="3200" err="1"/>
              <a:t>resource</a:t>
            </a:r>
            <a:r>
              <a:rPr lang="de-DE" sz="3200"/>
              <a:t> </a:t>
            </a:r>
            <a:r>
              <a:rPr lang="de-DE" sz="3200" err="1"/>
              <a:t>utilisation</a:t>
            </a:r>
            <a:r>
              <a:rPr lang="de-DE" sz="3200"/>
              <a:t> </a:t>
            </a:r>
            <a:r>
              <a:rPr lang="de-DE" sz="3200" err="1"/>
              <a:t>among</a:t>
            </a:r>
            <a:r>
              <a:rPr lang="de-DE" sz="3200"/>
              <a:t> </a:t>
            </a:r>
            <a:r>
              <a:rPr lang="de-DE" sz="3200" err="1"/>
              <a:t>patients</a:t>
            </a:r>
            <a:r>
              <a:rPr lang="de-DE" sz="3200"/>
              <a:t> </a:t>
            </a:r>
            <a:r>
              <a:rPr lang="de-DE" sz="3200" err="1"/>
              <a:t>with</a:t>
            </a:r>
            <a:r>
              <a:rPr lang="de-DE" sz="3200"/>
              <a:t> </a:t>
            </a:r>
            <a:r>
              <a:rPr lang="de-DE" sz="3200" err="1"/>
              <a:t>metabolic</a:t>
            </a:r>
            <a:r>
              <a:rPr lang="de-DE" sz="3200"/>
              <a:t> </a:t>
            </a:r>
            <a:r>
              <a:rPr lang="de-DE" sz="3200" err="1"/>
              <a:t>dysfunction-associated</a:t>
            </a:r>
            <a:r>
              <a:rPr lang="de-DE" sz="3200"/>
              <a:t> </a:t>
            </a:r>
            <a:r>
              <a:rPr lang="de-DE" sz="3200" err="1"/>
              <a:t>steatohepatitis</a:t>
            </a:r>
            <a:r>
              <a:rPr lang="de-DE" sz="3200"/>
              <a:t> </a:t>
            </a:r>
            <a:r>
              <a:rPr lang="de-DE" sz="3200" err="1"/>
              <a:t>with</a:t>
            </a:r>
            <a:r>
              <a:rPr lang="de-DE" sz="3200"/>
              <a:t> additional </a:t>
            </a:r>
            <a:r>
              <a:rPr lang="de-DE" sz="3200" err="1"/>
              <a:t>cardiovascular</a:t>
            </a:r>
            <a:r>
              <a:rPr lang="de-DE" sz="3200"/>
              <a:t>, renal and </a:t>
            </a:r>
            <a:r>
              <a:rPr lang="de-DE" sz="3200" err="1"/>
              <a:t>metabolic</a:t>
            </a:r>
            <a:r>
              <a:rPr lang="de-DE" sz="3200"/>
              <a:t> </a:t>
            </a:r>
            <a:r>
              <a:rPr lang="de-DE" sz="3200" err="1"/>
              <a:t>comorbidities</a:t>
            </a:r>
            <a:r>
              <a:rPr lang="de-DE" sz="3200"/>
              <a:t> in Canada, France, </a:t>
            </a:r>
            <a:br>
              <a:rPr lang="de-DE" sz="3200"/>
            </a:br>
            <a:r>
              <a:rPr lang="de-DE" sz="3200"/>
              <a:t>Germany and </a:t>
            </a:r>
            <a:r>
              <a:rPr lang="de-DE" sz="3200" err="1"/>
              <a:t>Italy</a:t>
            </a:r>
            <a:endParaRPr lang="de-DE" sz="3200"/>
          </a:p>
        </p:txBody>
      </p:sp>
      <p:sp>
        <p:nvSpPr>
          <p:cNvPr id="3" name="Textplatzhalter 2">
            <a:extLst>
              <a:ext uri="{FF2B5EF4-FFF2-40B4-BE49-F238E27FC236}">
                <a16:creationId xmlns:a16="http://schemas.microsoft.com/office/drawing/2014/main" id="{70B5DD90-76B9-30EC-6C74-3627EED2C131}"/>
              </a:ext>
            </a:extLst>
          </p:cNvPr>
          <p:cNvSpPr>
            <a:spLocks noGrp="1"/>
          </p:cNvSpPr>
          <p:nvPr>
            <p:ph type="body" sz="quarter" idx="17"/>
          </p:nvPr>
        </p:nvSpPr>
        <p:spPr/>
        <p:txBody>
          <a:bodyPr/>
          <a:lstStyle/>
          <a:p>
            <a:r>
              <a:rPr lang="de-DE" err="1"/>
              <a:t>ePoster</a:t>
            </a:r>
            <a:r>
              <a:rPr lang="de-DE"/>
              <a:t> (THU-455) vom EASL 2025, 07.-10. Mai 2025, Amsterdam.</a:t>
            </a:r>
          </a:p>
        </p:txBody>
      </p:sp>
      <p:sp>
        <p:nvSpPr>
          <p:cNvPr id="4" name="Textplatzhalter 3">
            <a:extLst>
              <a:ext uri="{FF2B5EF4-FFF2-40B4-BE49-F238E27FC236}">
                <a16:creationId xmlns:a16="http://schemas.microsoft.com/office/drawing/2014/main" id="{28D014EA-1740-02F4-627D-D0BD538A17C5}"/>
              </a:ext>
            </a:extLst>
          </p:cNvPr>
          <p:cNvSpPr>
            <a:spLocks noGrp="1"/>
          </p:cNvSpPr>
          <p:nvPr>
            <p:ph type="body" sz="quarter" idx="14"/>
          </p:nvPr>
        </p:nvSpPr>
        <p:spPr/>
        <p:txBody>
          <a:bodyPr/>
          <a:lstStyle/>
          <a:p>
            <a:r>
              <a:rPr lang="de-DE"/>
              <a:t>Ota, R. et al.</a:t>
            </a:r>
          </a:p>
        </p:txBody>
      </p:sp>
      <p:pic>
        <p:nvPicPr>
          <p:cNvPr id="6" name="Grafik 5">
            <a:extLst>
              <a:ext uri="{FF2B5EF4-FFF2-40B4-BE49-F238E27FC236}">
                <a16:creationId xmlns:a16="http://schemas.microsoft.com/office/drawing/2014/main" id="{99E0DEA7-A11E-57AB-4FC9-63AD0367E172}"/>
              </a:ext>
            </a:extLst>
          </p:cNvPr>
          <p:cNvPicPr>
            <a:picLocks noChangeAspect="1"/>
          </p:cNvPicPr>
          <p:nvPr/>
        </p:nvPicPr>
        <p:blipFill>
          <a:blip r:embed="rId3"/>
          <a:stretch>
            <a:fillRect/>
          </a:stretch>
        </p:blipFill>
        <p:spPr>
          <a:xfrm>
            <a:off x="8290274" y="4417454"/>
            <a:ext cx="3321826" cy="2016712"/>
          </a:xfrm>
          <a:prstGeom prst="rect">
            <a:avLst/>
          </a:prstGeom>
        </p:spPr>
      </p:pic>
    </p:spTree>
    <p:custDataLst>
      <p:tags r:id="rId1"/>
    </p:custDataLst>
    <p:extLst>
      <p:ext uri="{BB962C8B-B14F-4D97-AF65-F5344CB8AC3E}">
        <p14:creationId xmlns:p14="http://schemas.microsoft.com/office/powerpoint/2010/main" val="33141809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5E59-70D6-90EA-FA89-312DC5BAC3C7}"/>
            </a:ext>
          </a:extLst>
        </p:cNvPr>
        <p:cNvGrpSpPr/>
        <p:nvPr/>
      </p:nvGrpSpPr>
      <p:grpSpPr>
        <a:xfrm>
          <a:off x="0" y="0"/>
          <a:ext cx="0" cy="0"/>
          <a:chOff x="0" y="0"/>
          <a:chExt cx="0" cy="0"/>
        </a:xfrm>
      </p:grpSpPr>
      <p:sp>
        <p:nvSpPr>
          <p:cNvPr id="6" name="Inhaltsplatzhalter 5">
            <a:extLst>
              <a:ext uri="{FF2B5EF4-FFF2-40B4-BE49-F238E27FC236}">
                <a16:creationId xmlns:a16="http://schemas.microsoft.com/office/drawing/2014/main" id="{9FC3E5E2-2103-7875-0DA1-8479BC1AF235}"/>
              </a:ext>
            </a:extLst>
          </p:cNvPr>
          <p:cNvSpPr>
            <a:spLocks noGrp="1"/>
          </p:cNvSpPr>
          <p:nvPr>
            <p:ph idx="1"/>
          </p:nvPr>
        </p:nvSpPr>
        <p:spPr>
          <a:xfrm>
            <a:off x="647701" y="1743286"/>
            <a:ext cx="2178430" cy="3201234"/>
          </a:xfrm>
        </p:spPr>
        <p:txBody>
          <a:bodyPr/>
          <a:lstStyle/>
          <a:p>
            <a:endParaRPr lang="de-DE" sz="1200"/>
          </a:p>
          <a:p>
            <a:r>
              <a:rPr lang="de-DE" sz="1200" err="1"/>
              <a:t>Adelphi</a:t>
            </a:r>
            <a:r>
              <a:rPr lang="de-DE" sz="1200"/>
              <a:t> Real World MASH Disease </a:t>
            </a:r>
            <a:r>
              <a:rPr lang="de-DE" sz="1200" err="1"/>
              <a:t>Specific</a:t>
            </a:r>
            <a:r>
              <a:rPr lang="de-DE" sz="1200"/>
              <a:t> Programme</a:t>
            </a:r>
            <a:r>
              <a:rPr lang="de-DE" sz="1600">
                <a:latin typeface="Apis For Office" panose="020B0504010101010104"/>
                <a:cs typeface="Apis For Office" panose="020B0504010101010104" pitchFamily="34" charset="0"/>
              </a:rPr>
              <a:t>™</a:t>
            </a:r>
            <a:r>
              <a:rPr lang="de-DE" sz="1200"/>
              <a:t> </a:t>
            </a:r>
          </a:p>
          <a:p>
            <a:r>
              <a:rPr lang="de-DE" sz="1200"/>
              <a:t>Real-World-Daten aus Kanada, Frankreich, Deutschland, Italien </a:t>
            </a:r>
          </a:p>
          <a:p>
            <a:r>
              <a:rPr lang="de-DE" sz="1200"/>
              <a:t>Vergleich von Patienten mit F0-F2-Fibrose, fortgeschrittener Fibrose (F3-F4) mit/ohne Komorbiditäten</a:t>
            </a:r>
          </a:p>
          <a:p>
            <a:endParaRPr lang="de-DE" sz="1200"/>
          </a:p>
        </p:txBody>
      </p:sp>
      <p:sp>
        <p:nvSpPr>
          <p:cNvPr id="7" name="Textplatzhalter 6">
            <a:extLst>
              <a:ext uri="{FF2B5EF4-FFF2-40B4-BE49-F238E27FC236}">
                <a16:creationId xmlns:a16="http://schemas.microsoft.com/office/drawing/2014/main" id="{56A31ECE-7588-F6DE-DD1F-DF095DBDB0C0}"/>
              </a:ext>
            </a:extLst>
          </p:cNvPr>
          <p:cNvSpPr>
            <a:spLocks noGrp="1"/>
          </p:cNvSpPr>
          <p:nvPr>
            <p:ph type="body" sz="quarter" idx="15"/>
          </p:nvPr>
        </p:nvSpPr>
        <p:spPr>
          <a:xfrm>
            <a:off x="708660" y="5882808"/>
            <a:ext cx="8378190" cy="862480"/>
          </a:xfrm>
        </p:spPr>
        <p:txBody>
          <a:bodyPr/>
          <a:lstStyle/>
          <a:p>
            <a:br>
              <a:rPr lang="de-DE" sz="900">
                <a:latin typeface="+mj-lt"/>
              </a:rPr>
            </a:br>
            <a:r>
              <a:rPr lang="de-DE" sz="900" i="1">
                <a:latin typeface="+mj-lt"/>
              </a:rPr>
              <a:t>Grafiken von Novo Nordisk nach Daten von Ota R. et al. </a:t>
            </a:r>
            <a:br>
              <a:rPr lang="de-DE" sz="900" i="1">
                <a:latin typeface="+mj-lt"/>
              </a:rPr>
            </a:br>
            <a:r>
              <a:rPr lang="de-DE"/>
              <a:t>AF, </a:t>
            </a:r>
            <a:r>
              <a:rPr lang="de-DE" err="1"/>
              <a:t>advanced</a:t>
            </a:r>
            <a:r>
              <a:rPr lang="de-DE"/>
              <a:t> </a:t>
            </a:r>
            <a:r>
              <a:rPr lang="de-DE" err="1"/>
              <a:t>fibrosis</a:t>
            </a:r>
            <a:r>
              <a:rPr lang="de-DE"/>
              <a:t>, fortgeschrittene Fibrose; CCI, </a:t>
            </a:r>
            <a:r>
              <a:rPr lang="de-DE" err="1"/>
              <a:t>Charlson</a:t>
            </a:r>
            <a:r>
              <a:rPr lang="de-DE"/>
              <a:t> </a:t>
            </a:r>
            <a:r>
              <a:rPr lang="de-DE" err="1"/>
              <a:t>Comorbidity</a:t>
            </a:r>
            <a:r>
              <a:rPr lang="de-DE"/>
              <a:t> Index, </a:t>
            </a:r>
            <a:r>
              <a:rPr lang="de-DE" err="1"/>
              <a:t>Charlson-Komorbiditätsindex</a:t>
            </a:r>
            <a:r>
              <a:rPr lang="de-DE"/>
              <a:t>; </a:t>
            </a:r>
            <a:r>
              <a:rPr lang="de-DE">
                <a:ea typeface="+mn-lt"/>
                <a:cs typeface="+mn-lt"/>
              </a:rPr>
              <a:t>EF, </a:t>
            </a:r>
            <a:r>
              <a:rPr lang="de-DE" err="1">
                <a:ea typeface="+mn-lt"/>
                <a:cs typeface="+mn-lt"/>
              </a:rPr>
              <a:t>early</a:t>
            </a:r>
            <a:r>
              <a:rPr lang="de-DE">
                <a:ea typeface="+mn-lt"/>
                <a:cs typeface="+mn-lt"/>
              </a:rPr>
              <a:t> </a:t>
            </a:r>
            <a:r>
              <a:rPr lang="de-DE" err="1">
                <a:ea typeface="+mn-lt"/>
                <a:cs typeface="+mn-lt"/>
              </a:rPr>
              <a:t>fibrosis</a:t>
            </a:r>
            <a:r>
              <a:rPr lang="de-DE">
                <a:ea typeface="+mn-lt"/>
                <a:cs typeface="+mn-lt"/>
              </a:rPr>
              <a:t>, Fibrose im Anfangsstadium; </a:t>
            </a:r>
            <a:r>
              <a:rPr lang="de-DE" err="1"/>
              <a:t>noC</a:t>
            </a:r>
            <a:r>
              <a:rPr lang="de-DE"/>
              <a:t>, </a:t>
            </a:r>
            <a:r>
              <a:rPr lang="de-DE" err="1"/>
              <a:t>no</a:t>
            </a:r>
            <a:r>
              <a:rPr lang="de-DE"/>
              <a:t> </a:t>
            </a:r>
            <a:r>
              <a:rPr lang="de-DE" err="1"/>
              <a:t>comorbidities</a:t>
            </a:r>
            <a:r>
              <a:rPr lang="de-DE"/>
              <a:t>, keine Komorbiditäten; MASH, Metabolische Dysfunktion-assoziierte Steatohepatitis; SD, </a:t>
            </a:r>
            <a:r>
              <a:rPr lang="de-DE" err="1"/>
              <a:t>standard</a:t>
            </a:r>
            <a:r>
              <a:rPr lang="de-DE"/>
              <a:t> </a:t>
            </a:r>
            <a:r>
              <a:rPr lang="de-DE" err="1"/>
              <a:t>deviation</a:t>
            </a:r>
            <a:r>
              <a:rPr lang="de-DE"/>
              <a:t>, Standardabweichung; </a:t>
            </a:r>
            <a:r>
              <a:rPr lang="de-DE" err="1"/>
              <a:t>wC</a:t>
            </a:r>
            <a:r>
              <a:rPr lang="de-DE"/>
              <a:t>, </a:t>
            </a:r>
            <a:r>
              <a:rPr lang="de-DE" err="1"/>
              <a:t>with</a:t>
            </a:r>
            <a:r>
              <a:rPr lang="de-DE"/>
              <a:t> </a:t>
            </a:r>
            <a:r>
              <a:rPr lang="de-DE" err="1"/>
              <a:t>comorbities</a:t>
            </a:r>
            <a:r>
              <a:rPr lang="de-DE"/>
              <a:t>, mit Komorbiditäten.</a:t>
            </a:r>
          </a:p>
        </p:txBody>
      </p:sp>
      <p:sp>
        <p:nvSpPr>
          <p:cNvPr id="8" name="Textplatzhalter 7">
            <a:extLst>
              <a:ext uri="{FF2B5EF4-FFF2-40B4-BE49-F238E27FC236}">
                <a16:creationId xmlns:a16="http://schemas.microsoft.com/office/drawing/2014/main" id="{6D156CE5-ED22-FB1E-9616-AA92603C4845}"/>
              </a:ext>
            </a:extLst>
          </p:cNvPr>
          <p:cNvSpPr>
            <a:spLocks noGrp="1"/>
          </p:cNvSpPr>
          <p:nvPr>
            <p:ph type="body" sz="quarter" idx="17"/>
          </p:nvPr>
        </p:nvSpPr>
        <p:spPr>
          <a:xfrm>
            <a:off x="8572499" y="6421288"/>
            <a:ext cx="2971799" cy="324000"/>
          </a:xfrm>
        </p:spPr>
        <p:txBody>
          <a:bodyPr/>
          <a:lstStyle/>
          <a:p>
            <a:r>
              <a:rPr lang="de-DE"/>
              <a:t>Ota R. et al. J </a:t>
            </a:r>
            <a:r>
              <a:rPr lang="de-DE" err="1"/>
              <a:t>Hepatol</a:t>
            </a:r>
            <a:r>
              <a:rPr lang="de-DE"/>
              <a:t>. 2025;82(Suppl.1):THU-455.</a:t>
            </a:r>
          </a:p>
        </p:txBody>
      </p:sp>
      <p:sp>
        <p:nvSpPr>
          <p:cNvPr id="4" name="Titel 1">
            <a:extLst>
              <a:ext uri="{FF2B5EF4-FFF2-40B4-BE49-F238E27FC236}">
                <a16:creationId xmlns:a16="http://schemas.microsoft.com/office/drawing/2014/main" id="{99C2D8D9-C9E5-CA23-65C3-79972A01A771}"/>
              </a:ext>
            </a:extLst>
          </p:cNvPr>
          <p:cNvSpPr>
            <a:spLocks noGrp="1"/>
          </p:cNvSpPr>
          <p:nvPr>
            <p:ph type="title"/>
          </p:nvPr>
        </p:nvSpPr>
        <p:spPr>
          <a:xfrm>
            <a:off x="648000" y="441810"/>
            <a:ext cx="9232601" cy="903112"/>
          </a:xfrm>
        </p:spPr>
        <p:txBody>
          <a:bodyPr/>
          <a:lstStyle/>
          <a:p>
            <a:r>
              <a:rPr lang="de-DE" sz="3200" dirty="0"/>
              <a:t>Belastung des Gesundheitssystems durch MASH und Komorbiditäten</a:t>
            </a:r>
          </a:p>
        </p:txBody>
      </p:sp>
      <p:graphicFrame>
        <p:nvGraphicFramePr>
          <p:cNvPr id="20" name="Tabelle 19">
            <a:extLst>
              <a:ext uri="{FF2B5EF4-FFF2-40B4-BE49-F238E27FC236}">
                <a16:creationId xmlns:a16="http://schemas.microsoft.com/office/drawing/2014/main" id="{53BBED45-F16B-69E3-8178-A51F6BBE0B10}"/>
              </a:ext>
            </a:extLst>
          </p:cNvPr>
          <p:cNvGraphicFramePr>
            <a:graphicFrameLocks noGrp="1"/>
          </p:cNvGraphicFramePr>
          <p:nvPr>
            <p:extLst>
              <p:ext uri="{D42A27DB-BD31-4B8C-83A1-F6EECF244321}">
                <p14:modId xmlns:p14="http://schemas.microsoft.com/office/powerpoint/2010/main" val="2011414413"/>
              </p:ext>
            </p:extLst>
          </p:nvPr>
        </p:nvGraphicFramePr>
        <p:xfrm>
          <a:off x="3633219" y="4411089"/>
          <a:ext cx="3542784" cy="1156687"/>
        </p:xfrm>
        <a:graphic>
          <a:graphicData uri="http://schemas.openxmlformats.org/drawingml/2006/table">
            <a:tbl>
              <a:tblPr firstRow="1" bandRow="1">
                <a:tableStyleId>{5C22544A-7EE6-4342-B048-85BDC9FD1C3A}</a:tableStyleId>
              </a:tblPr>
              <a:tblGrid>
                <a:gridCol w="1144815">
                  <a:extLst>
                    <a:ext uri="{9D8B030D-6E8A-4147-A177-3AD203B41FA5}">
                      <a16:colId xmlns:a16="http://schemas.microsoft.com/office/drawing/2014/main" val="4288307380"/>
                    </a:ext>
                  </a:extLst>
                </a:gridCol>
                <a:gridCol w="791203">
                  <a:extLst>
                    <a:ext uri="{9D8B030D-6E8A-4147-A177-3AD203B41FA5}">
                      <a16:colId xmlns:a16="http://schemas.microsoft.com/office/drawing/2014/main" val="321124794"/>
                    </a:ext>
                  </a:extLst>
                </a:gridCol>
                <a:gridCol w="820225">
                  <a:extLst>
                    <a:ext uri="{9D8B030D-6E8A-4147-A177-3AD203B41FA5}">
                      <a16:colId xmlns:a16="http://schemas.microsoft.com/office/drawing/2014/main" val="4255274205"/>
                    </a:ext>
                  </a:extLst>
                </a:gridCol>
                <a:gridCol w="786541">
                  <a:extLst>
                    <a:ext uri="{9D8B030D-6E8A-4147-A177-3AD203B41FA5}">
                      <a16:colId xmlns:a16="http://schemas.microsoft.com/office/drawing/2014/main" val="2216400355"/>
                    </a:ext>
                  </a:extLst>
                </a:gridCol>
              </a:tblGrid>
              <a:tr h="397967">
                <a:tc>
                  <a:txBody>
                    <a:bodyPr/>
                    <a:lstStyle/>
                    <a:p>
                      <a:endParaRPr lang="de-DE" sz="1000"/>
                    </a:p>
                  </a:txBody>
                  <a:tcPr>
                    <a:solidFill>
                      <a:srgbClr val="001965"/>
                    </a:solidFill>
                  </a:tcPr>
                </a:tc>
                <a:tc>
                  <a:txBody>
                    <a:bodyPr/>
                    <a:lstStyle/>
                    <a:p>
                      <a:r>
                        <a:rPr lang="de-DE" sz="1000"/>
                        <a:t>EFnoC (n=170)</a:t>
                      </a:r>
                    </a:p>
                  </a:txBody>
                  <a:tcPr>
                    <a:solidFill>
                      <a:srgbClr val="001965"/>
                    </a:solidFill>
                  </a:tcPr>
                </a:tc>
                <a:tc>
                  <a:txBody>
                    <a:bodyPr/>
                    <a:lstStyle/>
                    <a:p>
                      <a:r>
                        <a:rPr lang="de-DE" sz="1000"/>
                        <a:t>EFwC (n=1.575)</a:t>
                      </a:r>
                    </a:p>
                  </a:txBody>
                  <a:tcPr>
                    <a:solidFill>
                      <a:srgbClr val="001965"/>
                    </a:solidFill>
                  </a:tcPr>
                </a:tc>
                <a:tc>
                  <a:txBody>
                    <a:bodyPr/>
                    <a:lstStyle/>
                    <a:p>
                      <a:r>
                        <a:rPr lang="de-DE" sz="1000"/>
                        <a:t>AFwC (n=478)</a:t>
                      </a:r>
                    </a:p>
                  </a:txBody>
                  <a:tcPr>
                    <a:solidFill>
                      <a:srgbClr val="001965"/>
                    </a:solidFill>
                  </a:tcPr>
                </a:tc>
                <a:extLst>
                  <a:ext uri="{0D108BD9-81ED-4DB2-BD59-A6C34878D82A}">
                    <a16:rowId xmlns:a16="http://schemas.microsoft.com/office/drawing/2014/main" val="2778483855"/>
                  </a:ext>
                </a:extLst>
              </a:tr>
              <a:tr h="397967">
                <a:tc>
                  <a:txBody>
                    <a:bodyPr/>
                    <a:lstStyle/>
                    <a:p>
                      <a:r>
                        <a:rPr lang="de-DE" sz="1000"/>
                        <a:t>Mittleres Alter (SD)</a:t>
                      </a:r>
                    </a:p>
                  </a:txBody>
                  <a:tcPr/>
                </a:tc>
                <a:tc>
                  <a:txBody>
                    <a:bodyPr/>
                    <a:lstStyle/>
                    <a:p>
                      <a:r>
                        <a:rPr lang="de-DE" sz="1000"/>
                        <a:t>50,6 (10,8)</a:t>
                      </a:r>
                    </a:p>
                  </a:txBody>
                  <a:tcPr/>
                </a:tc>
                <a:tc>
                  <a:txBody>
                    <a:bodyPr/>
                    <a:lstStyle/>
                    <a:p>
                      <a:r>
                        <a:rPr lang="de-DE" sz="1000"/>
                        <a:t>54,7 </a:t>
                      </a:r>
                      <a:br>
                        <a:rPr lang="de-DE" sz="1000"/>
                      </a:br>
                      <a:r>
                        <a:rPr lang="de-DE" sz="1000"/>
                        <a:t>(11,3)</a:t>
                      </a:r>
                    </a:p>
                  </a:txBody>
                  <a:tcPr/>
                </a:tc>
                <a:tc>
                  <a:txBody>
                    <a:bodyPr/>
                    <a:lstStyle/>
                    <a:p>
                      <a:r>
                        <a:rPr lang="de-DE" sz="1000"/>
                        <a:t>60,4 (11,6)</a:t>
                      </a:r>
                    </a:p>
                  </a:txBody>
                  <a:tcPr/>
                </a:tc>
                <a:extLst>
                  <a:ext uri="{0D108BD9-81ED-4DB2-BD59-A6C34878D82A}">
                    <a16:rowId xmlns:a16="http://schemas.microsoft.com/office/drawing/2014/main" val="3840092445"/>
                  </a:ext>
                </a:extLst>
              </a:tr>
              <a:tr h="360753">
                <a:tc>
                  <a:txBody>
                    <a:bodyPr/>
                    <a:lstStyle/>
                    <a:p>
                      <a:r>
                        <a:rPr lang="de-DE" sz="1000"/>
                        <a:t>Weiblich (%)</a:t>
                      </a:r>
                    </a:p>
                  </a:txBody>
                  <a:tcPr/>
                </a:tc>
                <a:tc>
                  <a:txBody>
                    <a:bodyPr/>
                    <a:lstStyle/>
                    <a:p>
                      <a:r>
                        <a:rPr lang="de-DE" sz="1000"/>
                        <a:t>46,5</a:t>
                      </a:r>
                    </a:p>
                  </a:txBody>
                  <a:tcPr/>
                </a:tc>
                <a:tc>
                  <a:txBody>
                    <a:bodyPr/>
                    <a:lstStyle/>
                    <a:p>
                      <a:r>
                        <a:rPr lang="de-DE" sz="1000"/>
                        <a:t>40,9</a:t>
                      </a:r>
                    </a:p>
                  </a:txBody>
                  <a:tcPr/>
                </a:tc>
                <a:tc>
                  <a:txBody>
                    <a:bodyPr/>
                    <a:lstStyle/>
                    <a:p>
                      <a:r>
                        <a:rPr lang="de-DE" sz="1000"/>
                        <a:t>37,2</a:t>
                      </a:r>
                    </a:p>
                  </a:txBody>
                  <a:tcPr/>
                </a:tc>
                <a:extLst>
                  <a:ext uri="{0D108BD9-81ED-4DB2-BD59-A6C34878D82A}">
                    <a16:rowId xmlns:a16="http://schemas.microsoft.com/office/drawing/2014/main" val="4086786739"/>
                  </a:ext>
                </a:extLst>
              </a:tr>
            </a:tbl>
          </a:graphicData>
        </a:graphic>
      </p:graphicFrame>
      <p:sp>
        <p:nvSpPr>
          <p:cNvPr id="21" name="Textfeld 20">
            <a:extLst>
              <a:ext uri="{FF2B5EF4-FFF2-40B4-BE49-F238E27FC236}">
                <a16:creationId xmlns:a16="http://schemas.microsoft.com/office/drawing/2014/main" id="{8A36D127-9F70-8B5E-7102-8108D7FF3235}"/>
              </a:ext>
            </a:extLst>
          </p:cNvPr>
          <p:cNvSpPr txBox="1"/>
          <p:nvPr/>
        </p:nvSpPr>
        <p:spPr>
          <a:xfrm>
            <a:off x="3633219" y="4004121"/>
            <a:ext cx="3658424" cy="39190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Vom Arzt gemeldete demografische Daten der Patienten</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 name="Rechteck: abgerundete Ecken 8">
            <a:extLst>
              <a:ext uri="{FF2B5EF4-FFF2-40B4-BE49-F238E27FC236}">
                <a16:creationId xmlns:a16="http://schemas.microsoft.com/office/drawing/2014/main" id="{F36CA774-8E0C-2E9B-0287-9D474824C19C}"/>
              </a:ext>
            </a:extLst>
          </p:cNvPr>
          <p:cNvSpPr/>
          <p:nvPr/>
        </p:nvSpPr>
        <p:spPr>
          <a:xfrm>
            <a:off x="647700" y="5633939"/>
            <a:ext cx="10896599" cy="391619"/>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Häufige Komorbiditäten bei Patienten mit MASH verstärken die Belastung des Gesundheitssystems.</a:t>
            </a:r>
          </a:p>
        </p:txBody>
      </p:sp>
      <p:sp>
        <p:nvSpPr>
          <p:cNvPr id="17" name="Textfeld 16">
            <a:extLst>
              <a:ext uri="{FF2B5EF4-FFF2-40B4-BE49-F238E27FC236}">
                <a16:creationId xmlns:a16="http://schemas.microsoft.com/office/drawing/2014/main" id="{6D7F6B4D-16BD-C497-1E7A-A66D798A67B0}"/>
              </a:ext>
            </a:extLst>
          </p:cNvPr>
          <p:cNvSpPr txBox="1"/>
          <p:nvPr/>
        </p:nvSpPr>
        <p:spPr>
          <a:xfrm>
            <a:off x="3693142" y="1599184"/>
            <a:ext cx="2692394" cy="338554"/>
          </a:xfrm>
          <a:prstGeom prst="rect">
            <a:avLst/>
          </a:prstGeom>
          <a:noFill/>
        </p:spPr>
        <p:txBody>
          <a:bodyPr wrap="square" lIns="0" tIns="0" rIns="0" bIns="0" rtlCol="0">
            <a:spAutoFit/>
          </a:bodyPr>
          <a:lstStyle>
            <a:defPPr>
              <a:defRPr lang="de-DE"/>
            </a:defPPr>
            <a:lvl1pPr>
              <a:lnSpc>
                <a:spcPct val="120000"/>
              </a:lnSpc>
              <a:defRPr sz="12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Mittlerer (SD) </a:t>
            </a:r>
            <a:br>
              <a:rPr kumimoji="0" lang="de-DE" sz="1100" b="1"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err="1">
                <a:ln>
                  <a:noFill/>
                </a:ln>
                <a:solidFill>
                  <a:srgbClr val="001965"/>
                </a:solidFill>
                <a:effectLst/>
                <a:uLnTx/>
                <a:uFillTx/>
                <a:latin typeface="Apis For Office"/>
                <a:ea typeface="+mn-ea"/>
                <a:cs typeface="+mn-cs"/>
              </a:rPr>
              <a:t>Charlson-Komorbiditätsindex</a:t>
            </a:r>
            <a:r>
              <a:rPr kumimoji="0" lang="de-DE" sz="1100" b="1" i="0" u="none" strike="noStrike" kern="1200" cap="none" spc="0" normalizeH="0" baseline="0" noProof="0">
                <a:ln>
                  <a:noFill/>
                </a:ln>
                <a:solidFill>
                  <a:srgbClr val="001965"/>
                </a:solidFill>
                <a:effectLst/>
                <a:uLnTx/>
                <a:uFillTx/>
                <a:latin typeface="Apis For Office"/>
                <a:ea typeface="+mn-ea"/>
                <a:cs typeface="+mn-cs"/>
              </a:rPr>
              <a:t> (CCI)</a:t>
            </a:r>
          </a:p>
        </p:txBody>
      </p:sp>
      <p:sp>
        <p:nvSpPr>
          <p:cNvPr id="24" name="Textfeld 23">
            <a:extLst>
              <a:ext uri="{FF2B5EF4-FFF2-40B4-BE49-F238E27FC236}">
                <a16:creationId xmlns:a16="http://schemas.microsoft.com/office/drawing/2014/main" id="{4454BD6D-7551-87EE-3A18-CBCAA194018C}"/>
              </a:ext>
            </a:extLst>
          </p:cNvPr>
          <p:cNvSpPr txBox="1"/>
          <p:nvPr/>
        </p:nvSpPr>
        <p:spPr>
          <a:xfrm>
            <a:off x="7753921" y="1614927"/>
            <a:ext cx="2875385" cy="169277"/>
          </a:xfrm>
          <a:prstGeom prst="rect">
            <a:avLst/>
          </a:prstGeom>
          <a:noFill/>
        </p:spPr>
        <p:txBody>
          <a:bodyPr wrap="square" lIns="0" tIns="0" rIns="0" bIns="0" rtlCol="0">
            <a:spAutoFit/>
          </a:bodyPr>
          <a:lstStyle>
            <a:defPPr>
              <a:defRPr lang="de-DE"/>
            </a:defPPr>
            <a:lvl1pPr>
              <a:lnSpc>
                <a:spcPct val="120000"/>
              </a:lnSpc>
              <a:defRPr sz="12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Durchschnittliche Anzahl von Tests</a:t>
            </a:r>
          </a:p>
        </p:txBody>
      </p:sp>
      <p:sp>
        <p:nvSpPr>
          <p:cNvPr id="25" name="Textfeld 24">
            <a:extLst>
              <a:ext uri="{FF2B5EF4-FFF2-40B4-BE49-F238E27FC236}">
                <a16:creationId xmlns:a16="http://schemas.microsoft.com/office/drawing/2014/main" id="{0E344573-A5E1-99C4-07D0-8A1181577990}"/>
              </a:ext>
            </a:extLst>
          </p:cNvPr>
          <p:cNvSpPr txBox="1"/>
          <p:nvPr/>
        </p:nvSpPr>
        <p:spPr>
          <a:xfrm>
            <a:off x="7753364" y="3761506"/>
            <a:ext cx="3277843" cy="169277"/>
          </a:xfrm>
          <a:prstGeom prst="rect">
            <a:avLst/>
          </a:prstGeom>
          <a:noFill/>
        </p:spPr>
        <p:txBody>
          <a:bodyPr wrap="square" lIns="0" tIns="0" rIns="0" bIns="0" rtlCol="0">
            <a:spAutoFit/>
          </a:bodyPr>
          <a:lstStyle>
            <a:defPPr>
              <a:defRPr lang="de-DE"/>
            </a:defPPr>
            <a:lvl1pPr>
              <a:lnSpc>
                <a:spcPct val="120000"/>
              </a:lnSpc>
              <a:defRPr sz="12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b) zur Überwachung von MASH</a:t>
            </a:r>
          </a:p>
        </p:txBody>
      </p:sp>
      <p:sp>
        <p:nvSpPr>
          <p:cNvPr id="27" name="Textfeld 26">
            <a:extLst>
              <a:ext uri="{FF2B5EF4-FFF2-40B4-BE49-F238E27FC236}">
                <a16:creationId xmlns:a16="http://schemas.microsoft.com/office/drawing/2014/main" id="{BFCD3B12-8BCD-4081-EC75-1EDEE4C6BB5F}"/>
              </a:ext>
            </a:extLst>
          </p:cNvPr>
          <p:cNvSpPr txBox="1"/>
          <p:nvPr/>
        </p:nvSpPr>
        <p:spPr>
          <a:xfrm>
            <a:off x="7753920" y="1783850"/>
            <a:ext cx="2875386" cy="184666"/>
          </a:xfrm>
          <a:prstGeom prst="rect">
            <a:avLst/>
          </a:prstGeom>
          <a:noFill/>
        </p:spPr>
        <p:txBody>
          <a:bodyPr wrap="square" lIns="0" tIns="0" rIns="0" bIns="0" rtlCol="0">
            <a:spAutoFit/>
          </a:bodyPr>
          <a:lstStyle>
            <a:defPPr>
              <a:defRPr lang="de-DE"/>
            </a:defPPr>
            <a:lvl1pPr>
              <a:lnSpc>
                <a:spcPct val="100000"/>
              </a:lnSpc>
              <a:defRPr sz="12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a) zur Diagnose von MASH</a:t>
            </a:r>
          </a:p>
        </p:txBody>
      </p:sp>
      <p:grpSp>
        <p:nvGrpSpPr>
          <p:cNvPr id="14" name="Gruppieren 13">
            <a:extLst>
              <a:ext uri="{FF2B5EF4-FFF2-40B4-BE49-F238E27FC236}">
                <a16:creationId xmlns:a16="http://schemas.microsoft.com/office/drawing/2014/main" id="{564799F0-D82E-9D35-0F7F-D42F65C67EED}"/>
              </a:ext>
            </a:extLst>
          </p:cNvPr>
          <p:cNvGrpSpPr/>
          <p:nvPr/>
        </p:nvGrpSpPr>
        <p:grpSpPr>
          <a:xfrm>
            <a:off x="3693142" y="2171516"/>
            <a:ext cx="2178429" cy="1636486"/>
            <a:chOff x="4067989" y="2355280"/>
            <a:chExt cx="2178429" cy="1636486"/>
          </a:xfrm>
        </p:grpSpPr>
        <p:pic>
          <p:nvPicPr>
            <p:cNvPr id="3" name="Grafik 2">
              <a:extLst>
                <a:ext uri="{FF2B5EF4-FFF2-40B4-BE49-F238E27FC236}">
                  <a16:creationId xmlns:a16="http://schemas.microsoft.com/office/drawing/2014/main" id="{1E6D37D9-B59E-CF8D-3C49-1394F9A08A07}"/>
                </a:ext>
              </a:extLst>
            </p:cNvPr>
            <p:cNvPicPr>
              <a:picLocks noChangeAspect="1"/>
            </p:cNvPicPr>
            <p:nvPr/>
          </p:nvPicPr>
          <p:blipFill>
            <a:blip r:embed="rId4"/>
            <a:srcRect l="4445" t="14471" r="3342" b="3470"/>
            <a:stretch/>
          </p:blipFill>
          <p:spPr>
            <a:xfrm>
              <a:off x="4067989" y="2481097"/>
              <a:ext cx="2178429" cy="1510669"/>
            </a:xfrm>
            <a:prstGeom prst="rect">
              <a:avLst/>
            </a:prstGeom>
          </p:spPr>
        </p:pic>
        <p:sp>
          <p:nvSpPr>
            <p:cNvPr id="2" name="Rechteck 1">
              <a:extLst>
                <a:ext uri="{FF2B5EF4-FFF2-40B4-BE49-F238E27FC236}">
                  <a16:creationId xmlns:a16="http://schemas.microsoft.com/office/drawing/2014/main" id="{BAD8A7A5-74F4-31C4-DDE3-5E37DBA32CB9}"/>
                </a:ext>
              </a:extLst>
            </p:cNvPr>
            <p:cNvSpPr/>
            <p:nvPr/>
          </p:nvSpPr>
          <p:spPr>
            <a:xfrm>
              <a:off x="5072668" y="2525430"/>
              <a:ext cx="1089340" cy="1159727"/>
            </a:xfrm>
            <a:prstGeom prst="rect">
              <a:avLst/>
            </a:prstGeom>
            <a:noFill/>
            <a:ln w="9525" cap="flat">
              <a:solidFill>
                <a:schemeClr val="accent3"/>
              </a:solidFill>
              <a:prstDash val="dash"/>
              <a:miter/>
            </a:ln>
          </p:spPr>
          <p:txBody>
            <a:bodyPr rtlCol="0" anchor="ctr"/>
            <a:lstStyle/>
            <a:p>
              <a:pPr algn="l"/>
              <a:endParaRPr lang="de-DE"/>
            </a:p>
          </p:txBody>
        </p:sp>
        <p:sp>
          <p:nvSpPr>
            <p:cNvPr id="10" name="Textfeld 9">
              <a:extLst>
                <a:ext uri="{FF2B5EF4-FFF2-40B4-BE49-F238E27FC236}">
                  <a16:creationId xmlns:a16="http://schemas.microsoft.com/office/drawing/2014/main" id="{06DC5823-CDDD-34D1-7551-9922FF5A7807}"/>
                </a:ext>
              </a:extLst>
            </p:cNvPr>
            <p:cNvSpPr txBox="1"/>
            <p:nvPr/>
          </p:nvSpPr>
          <p:spPr>
            <a:xfrm>
              <a:off x="5075248" y="2355280"/>
              <a:ext cx="1168590" cy="189604"/>
            </a:xfrm>
            <a:prstGeom prst="rect">
              <a:avLst/>
            </a:prstGeom>
            <a:noFill/>
          </p:spPr>
          <p:txBody>
            <a:bodyPr wrap="none" lIns="0" tIns="0" rIns="0" bIns="0" rtlCol="0">
              <a:spAutoFit/>
            </a:bodyPr>
            <a:lstStyle/>
            <a:p>
              <a:pPr algn="l">
                <a:lnSpc>
                  <a:spcPct val="120000"/>
                </a:lnSpc>
              </a:pPr>
              <a:r>
                <a:rPr lang="de-DE" sz="1100" b="1">
                  <a:solidFill>
                    <a:schemeClr val="accent3"/>
                  </a:solidFill>
                </a:rPr>
                <a:t>Mit Komorbiditäten</a:t>
              </a:r>
            </a:p>
          </p:txBody>
        </p:sp>
      </p:grpSp>
      <p:grpSp>
        <p:nvGrpSpPr>
          <p:cNvPr id="16" name="Gruppieren 15">
            <a:extLst>
              <a:ext uri="{FF2B5EF4-FFF2-40B4-BE49-F238E27FC236}">
                <a16:creationId xmlns:a16="http://schemas.microsoft.com/office/drawing/2014/main" id="{70C484ED-5777-C705-9336-3D427444A4CA}"/>
              </a:ext>
            </a:extLst>
          </p:cNvPr>
          <p:cNvGrpSpPr/>
          <p:nvPr/>
        </p:nvGrpSpPr>
        <p:grpSpPr>
          <a:xfrm>
            <a:off x="7753364" y="2032663"/>
            <a:ext cx="2648528" cy="1413119"/>
            <a:chOff x="8076452" y="2130808"/>
            <a:chExt cx="2741320" cy="1462628"/>
          </a:xfrm>
        </p:grpSpPr>
        <p:pic>
          <p:nvPicPr>
            <p:cNvPr id="15" name="Grafik 14">
              <a:extLst>
                <a:ext uri="{FF2B5EF4-FFF2-40B4-BE49-F238E27FC236}">
                  <a16:creationId xmlns:a16="http://schemas.microsoft.com/office/drawing/2014/main" id="{CDA8B955-9FD3-1180-F80E-2C8DC73A40BC}"/>
                </a:ext>
              </a:extLst>
            </p:cNvPr>
            <p:cNvPicPr>
              <a:picLocks noChangeAspect="1"/>
            </p:cNvPicPr>
            <p:nvPr/>
          </p:nvPicPr>
          <p:blipFill>
            <a:blip r:embed="rId5"/>
            <a:srcRect l="3161" t="8775" r="1236" b="53262"/>
            <a:stretch/>
          </p:blipFill>
          <p:spPr>
            <a:xfrm>
              <a:off x="8076452" y="2130808"/>
              <a:ext cx="2741320" cy="1462628"/>
            </a:xfrm>
            <a:prstGeom prst="rect">
              <a:avLst/>
            </a:prstGeom>
          </p:spPr>
        </p:pic>
        <p:sp>
          <p:nvSpPr>
            <p:cNvPr id="11" name="Rechteck 10">
              <a:extLst>
                <a:ext uri="{FF2B5EF4-FFF2-40B4-BE49-F238E27FC236}">
                  <a16:creationId xmlns:a16="http://schemas.microsoft.com/office/drawing/2014/main" id="{809F990A-86D8-6FA7-87DE-552C6E0392E9}"/>
                </a:ext>
              </a:extLst>
            </p:cNvPr>
            <p:cNvSpPr/>
            <p:nvPr/>
          </p:nvSpPr>
          <p:spPr>
            <a:xfrm>
              <a:off x="10169912" y="3025398"/>
              <a:ext cx="507795" cy="403601"/>
            </a:xfrm>
            <a:prstGeom prst="rect">
              <a:avLst/>
            </a:prstGeom>
            <a:noFill/>
            <a:ln w="9525" cap="flat">
              <a:solidFill>
                <a:schemeClr val="accent3"/>
              </a:solidFill>
              <a:prstDash val="dash"/>
              <a:miter/>
            </a:ln>
          </p:spPr>
          <p:txBody>
            <a:bodyPr rtlCol="0" anchor="ctr"/>
            <a:lstStyle/>
            <a:p>
              <a:pPr algn="l"/>
              <a:endParaRPr lang="de-DE"/>
            </a:p>
          </p:txBody>
        </p:sp>
      </p:grpSp>
      <p:grpSp>
        <p:nvGrpSpPr>
          <p:cNvPr id="18" name="Gruppieren 17">
            <a:extLst>
              <a:ext uri="{FF2B5EF4-FFF2-40B4-BE49-F238E27FC236}">
                <a16:creationId xmlns:a16="http://schemas.microsoft.com/office/drawing/2014/main" id="{A5C903E4-2383-F75D-CA88-7F8F7FC17B2B}"/>
              </a:ext>
            </a:extLst>
          </p:cNvPr>
          <p:cNvGrpSpPr/>
          <p:nvPr/>
        </p:nvGrpSpPr>
        <p:grpSpPr>
          <a:xfrm>
            <a:off x="7823397" y="3970869"/>
            <a:ext cx="2513204" cy="1476447"/>
            <a:chOff x="7823396" y="3957801"/>
            <a:chExt cx="2601255" cy="1528175"/>
          </a:xfrm>
        </p:grpSpPr>
        <p:pic>
          <p:nvPicPr>
            <p:cNvPr id="13" name="Grafik 12">
              <a:extLst>
                <a:ext uri="{FF2B5EF4-FFF2-40B4-BE49-F238E27FC236}">
                  <a16:creationId xmlns:a16="http://schemas.microsoft.com/office/drawing/2014/main" id="{A410F55A-EF7E-5DE7-B1EC-9CA8494FA95A}"/>
                </a:ext>
              </a:extLst>
            </p:cNvPr>
            <p:cNvPicPr>
              <a:picLocks noChangeAspect="1"/>
            </p:cNvPicPr>
            <p:nvPr/>
          </p:nvPicPr>
          <p:blipFill>
            <a:blip r:embed="rId5"/>
            <a:srcRect l="2632" t="57209" r="3639" b="1811"/>
            <a:stretch/>
          </p:blipFill>
          <p:spPr>
            <a:xfrm>
              <a:off x="7823396" y="3957801"/>
              <a:ext cx="2601255" cy="1528175"/>
            </a:xfrm>
            <a:prstGeom prst="rect">
              <a:avLst/>
            </a:prstGeom>
          </p:spPr>
        </p:pic>
        <p:sp>
          <p:nvSpPr>
            <p:cNvPr id="12" name="Rechteck 11">
              <a:extLst>
                <a:ext uri="{FF2B5EF4-FFF2-40B4-BE49-F238E27FC236}">
                  <a16:creationId xmlns:a16="http://schemas.microsoft.com/office/drawing/2014/main" id="{70C8E5B6-DFB7-B27A-321E-FD7A2780CA3A}"/>
                </a:ext>
              </a:extLst>
            </p:cNvPr>
            <p:cNvSpPr/>
            <p:nvPr/>
          </p:nvSpPr>
          <p:spPr>
            <a:xfrm>
              <a:off x="9880601" y="4965564"/>
              <a:ext cx="507795" cy="332501"/>
            </a:xfrm>
            <a:prstGeom prst="rect">
              <a:avLst/>
            </a:prstGeom>
            <a:noFill/>
            <a:ln w="9525" cap="flat">
              <a:solidFill>
                <a:schemeClr val="accent3"/>
              </a:solidFill>
              <a:prstDash val="dash"/>
              <a:miter/>
            </a:ln>
          </p:spPr>
          <p:txBody>
            <a:bodyPr rtlCol="0" anchor="ctr"/>
            <a:lstStyle/>
            <a:p>
              <a:pPr algn="l"/>
              <a:endParaRPr lang="de-DE"/>
            </a:p>
          </p:txBody>
        </p:sp>
      </p:grpSp>
    </p:spTree>
    <p:custDataLst>
      <p:tags r:id="rId1"/>
    </p:custDataLst>
    <p:extLst>
      <p:ext uri="{BB962C8B-B14F-4D97-AF65-F5344CB8AC3E}">
        <p14:creationId xmlns:p14="http://schemas.microsoft.com/office/powerpoint/2010/main" val="38442612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041F-2AC0-255C-3DA8-066BF748B5F3}"/>
            </a:ext>
          </a:extLst>
        </p:cNvPr>
        <p:cNvGrpSpPr/>
        <p:nvPr/>
      </p:nvGrpSpPr>
      <p:grpSpPr>
        <a:xfrm>
          <a:off x="0" y="0"/>
          <a:ext cx="0" cy="0"/>
          <a:chOff x="0" y="0"/>
          <a:chExt cx="0" cy="0"/>
        </a:xfrm>
      </p:grpSpPr>
      <p:cxnSp>
        <p:nvCxnSpPr>
          <p:cNvPr id="53" name="Gerade Verbindung mit Pfeil 52">
            <a:extLst>
              <a:ext uri="{FF2B5EF4-FFF2-40B4-BE49-F238E27FC236}">
                <a16:creationId xmlns:a16="http://schemas.microsoft.com/office/drawing/2014/main" id="{55DAE741-B16A-2334-2E09-B1E03FBCBE46}"/>
              </a:ext>
            </a:extLst>
          </p:cNvPr>
          <p:cNvCxnSpPr>
            <a:cxnSpLocks/>
            <a:endCxn id="38" idx="0"/>
          </p:cNvCxnSpPr>
          <p:nvPr/>
        </p:nvCxnSpPr>
        <p:spPr>
          <a:xfrm flipH="1">
            <a:off x="6712348" y="2962127"/>
            <a:ext cx="6344" cy="244737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0968D828-53C6-2B7A-9241-41D35DB14320}"/>
              </a:ext>
            </a:extLst>
          </p:cNvPr>
          <p:cNvCxnSpPr>
            <a:cxnSpLocks/>
            <a:stCxn id="3" idx="2"/>
            <a:endCxn id="29" idx="0"/>
          </p:cNvCxnSpPr>
          <p:nvPr/>
        </p:nvCxnSpPr>
        <p:spPr>
          <a:xfrm flipH="1">
            <a:off x="5176368" y="3056426"/>
            <a:ext cx="1" cy="233603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3866ABDC-BE44-80FC-14D9-56A4609EA919}"/>
              </a:ext>
            </a:extLst>
          </p:cNvPr>
          <p:cNvCxnSpPr>
            <a:cxnSpLocks/>
            <a:endCxn id="19" idx="0"/>
          </p:cNvCxnSpPr>
          <p:nvPr/>
        </p:nvCxnSpPr>
        <p:spPr>
          <a:xfrm flipH="1">
            <a:off x="3644116" y="2962127"/>
            <a:ext cx="6911" cy="240282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itel 4">
            <a:extLst>
              <a:ext uri="{FF2B5EF4-FFF2-40B4-BE49-F238E27FC236}">
                <a16:creationId xmlns:a16="http://schemas.microsoft.com/office/drawing/2014/main" id="{1542E1F7-7D39-54A8-561F-6957DF5EE321}"/>
              </a:ext>
            </a:extLst>
          </p:cNvPr>
          <p:cNvSpPr>
            <a:spLocks noGrp="1"/>
          </p:cNvSpPr>
          <p:nvPr>
            <p:ph type="title"/>
          </p:nvPr>
        </p:nvSpPr>
        <p:spPr>
          <a:xfrm>
            <a:off x="648000" y="450770"/>
            <a:ext cx="9232601" cy="1296000"/>
          </a:xfrm>
        </p:spPr>
        <p:txBody>
          <a:bodyPr/>
          <a:lstStyle/>
          <a:p>
            <a:r>
              <a:rPr lang="de-DE"/>
              <a:t>CKD und MASLD bei Patienten mit T2D und/oder Adipositas</a:t>
            </a:r>
          </a:p>
        </p:txBody>
      </p:sp>
      <p:sp>
        <p:nvSpPr>
          <p:cNvPr id="6" name="Inhaltsplatzhalter 5">
            <a:extLst>
              <a:ext uri="{FF2B5EF4-FFF2-40B4-BE49-F238E27FC236}">
                <a16:creationId xmlns:a16="http://schemas.microsoft.com/office/drawing/2014/main" id="{AF500FC1-69E5-A094-F15F-0A272B4786E0}"/>
              </a:ext>
            </a:extLst>
          </p:cNvPr>
          <p:cNvSpPr>
            <a:spLocks noGrp="1"/>
          </p:cNvSpPr>
          <p:nvPr>
            <p:ph idx="1"/>
          </p:nvPr>
        </p:nvSpPr>
        <p:spPr>
          <a:xfrm>
            <a:off x="648000" y="1749990"/>
            <a:ext cx="10896000" cy="4269600"/>
          </a:xfrm>
        </p:spPr>
        <p:txBody>
          <a:bodyPr/>
          <a:lstStyle/>
          <a:p>
            <a:pPr marL="0" indent="0">
              <a:buNone/>
            </a:pPr>
            <a:r>
              <a:rPr lang="de-DE"/>
              <a:t>Ziel der Studie: Assoziation zwischen chronischer Nierenerkrankung (CKD) und Schwere der MASLD bei Patienten mit T2D und/oder Adipositas</a:t>
            </a:r>
          </a:p>
        </p:txBody>
      </p:sp>
      <p:sp>
        <p:nvSpPr>
          <p:cNvPr id="7" name="Textplatzhalter 6">
            <a:extLst>
              <a:ext uri="{FF2B5EF4-FFF2-40B4-BE49-F238E27FC236}">
                <a16:creationId xmlns:a16="http://schemas.microsoft.com/office/drawing/2014/main" id="{71CEB28F-08E1-6C72-A506-82EEBB7BBB7F}"/>
              </a:ext>
            </a:extLst>
          </p:cNvPr>
          <p:cNvSpPr>
            <a:spLocks noGrp="1"/>
          </p:cNvSpPr>
          <p:nvPr>
            <p:ph type="body" sz="quarter" idx="15"/>
          </p:nvPr>
        </p:nvSpPr>
        <p:spPr>
          <a:xfrm>
            <a:off x="647699" y="6421288"/>
            <a:ext cx="7781925" cy="324000"/>
          </a:xfrm>
        </p:spPr>
        <p:txBody>
          <a:bodyPr/>
          <a:lstStyle/>
          <a:p>
            <a:r>
              <a:rPr lang="de-DE" sz="900" i="1">
                <a:latin typeface="+mj-lt"/>
              </a:rPr>
              <a:t>Grafiken von Novo Nordisk nach Daten von </a:t>
            </a:r>
            <a:r>
              <a:rPr lang="fr-FR" i="1" err="1"/>
              <a:t>Ségrestin</a:t>
            </a:r>
            <a:r>
              <a:rPr lang="fr-FR" i="1"/>
              <a:t> B</a:t>
            </a:r>
            <a:r>
              <a:rPr lang="de-DE" sz="900" i="1">
                <a:latin typeface="+mj-lt"/>
              </a:rPr>
              <a:t>. et al.</a:t>
            </a:r>
            <a:br>
              <a:rPr lang="de-DE" sz="900" i="1">
                <a:latin typeface="+mj-lt"/>
              </a:rPr>
            </a:br>
            <a:r>
              <a:rPr lang="en-US"/>
              <a:t>AF, advanced fibrosis, </a:t>
            </a:r>
            <a:r>
              <a:rPr lang="en-US" err="1"/>
              <a:t>fortgeschrittene</a:t>
            </a:r>
            <a:r>
              <a:rPr lang="en-US"/>
              <a:t> Fibrose; </a:t>
            </a:r>
            <a:r>
              <a:rPr lang="de-DE"/>
              <a:t>CKD, </a:t>
            </a:r>
            <a:r>
              <a:rPr lang="de-DE" err="1"/>
              <a:t>chronic</a:t>
            </a:r>
            <a:r>
              <a:rPr lang="de-DE"/>
              <a:t> </a:t>
            </a:r>
            <a:r>
              <a:rPr lang="de-DE" err="1"/>
              <a:t>kidney</a:t>
            </a:r>
            <a:r>
              <a:rPr lang="de-DE"/>
              <a:t> </a:t>
            </a:r>
            <a:r>
              <a:rPr lang="de-DE" err="1"/>
              <a:t>disease</a:t>
            </a:r>
            <a:r>
              <a:rPr lang="de-DE"/>
              <a:t>, chronische Nierenerkrankung; </a:t>
            </a:r>
            <a:r>
              <a:rPr lang="en-US"/>
              <a:t>KDIGO, Kidney Disease: Improving Global Outcomes; </a:t>
            </a:r>
            <a:r>
              <a:rPr lang="de-DE"/>
              <a:t>LSM, </a:t>
            </a:r>
            <a:r>
              <a:rPr lang="de-DE" err="1"/>
              <a:t>liver</a:t>
            </a:r>
            <a:r>
              <a:rPr lang="de-DE"/>
              <a:t> </a:t>
            </a:r>
            <a:r>
              <a:rPr lang="de-DE" err="1"/>
              <a:t>stiffness</a:t>
            </a:r>
            <a:r>
              <a:rPr lang="de-DE"/>
              <a:t> </a:t>
            </a:r>
            <a:r>
              <a:rPr lang="de-DE" err="1"/>
              <a:t>measure</a:t>
            </a:r>
            <a:r>
              <a:rPr lang="de-DE"/>
              <a:t>, Lebersteifigkeitsmessung;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MRE, Magnetresonanz-</a:t>
            </a:r>
            <a:r>
              <a:rPr lang="de-DE" err="1"/>
              <a:t>Elastographie</a:t>
            </a:r>
            <a:r>
              <a:rPr lang="de-DE"/>
              <a:t>; NAFLD, non-</a:t>
            </a:r>
            <a:r>
              <a:rPr lang="de-DE" err="1"/>
              <a:t>alcoholic</a:t>
            </a:r>
            <a:r>
              <a:rPr lang="de-DE"/>
              <a:t> </a:t>
            </a:r>
            <a:r>
              <a:rPr lang="de-DE" err="1"/>
              <a:t>fatty</a:t>
            </a:r>
            <a:r>
              <a:rPr lang="de-DE"/>
              <a:t> </a:t>
            </a:r>
            <a:r>
              <a:rPr lang="de-DE" err="1"/>
              <a:t>liver</a:t>
            </a:r>
            <a:r>
              <a:rPr lang="de-DE"/>
              <a:t> </a:t>
            </a:r>
            <a:r>
              <a:rPr lang="de-DE" err="1"/>
              <a:t>disease</a:t>
            </a:r>
            <a:r>
              <a:rPr lang="de-DE"/>
              <a:t>, nichtalkoholische Fettlebererkrankung; T2D, Diabetes Typ 2.</a:t>
            </a:r>
          </a:p>
        </p:txBody>
      </p:sp>
      <p:sp>
        <p:nvSpPr>
          <p:cNvPr id="8" name="Textplatzhalter 7">
            <a:extLst>
              <a:ext uri="{FF2B5EF4-FFF2-40B4-BE49-F238E27FC236}">
                <a16:creationId xmlns:a16="http://schemas.microsoft.com/office/drawing/2014/main" id="{9EFB5602-19E8-B381-FBB9-B84664C64DD8}"/>
              </a:ext>
            </a:extLst>
          </p:cNvPr>
          <p:cNvSpPr>
            <a:spLocks noGrp="1"/>
          </p:cNvSpPr>
          <p:nvPr>
            <p:ph type="body" sz="quarter" idx="17"/>
          </p:nvPr>
        </p:nvSpPr>
        <p:spPr>
          <a:xfrm>
            <a:off x="8601075" y="6421288"/>
            <a:ext cx="2943224" cy="324000"/>
          </a:xfrm>
        </p:spPr>
        <p:txBody>
          <a:bodyPr/>
          <a:lstStyle/>
          <a:p>
            <a:r>
              <a:rPr lang="fr-FR" err="1"/>
              <a:t>Ségrestin</a:t>
            </a:r>
            <a:r>
              <a:rPr lang="fr-FR"/>
              <a:t> B. et al. J </a:t>
            </a:r>
            <a:r>
              <a:rPr lang="fr-FR" err="1"/>
              <a:t>Hepatol</a:t>
            </a:r>
            <a:r>
              <a:rPr lang="fr-FR"/>
              <a:t>. 2025;82(Suppl.1):THU-389.</a:t>
            </a:r>
            <a:endParaRPr lang="de-DE"/>
          </a:p>
        </p:txBody>
      </p:sp>
      <p:graphicFrame>
        <p:nvGraphicFramePr>
          <p:cNvPr id="27" name="Diagramm 26">
            <a:extLst>
              <a:ext uri="{FF2B5EF4-FFF2-40B4-BE49-F238E27FC236}">
                <a16:creationId xmlns:a16="http://schemas.microsoft.com/office/drawing/2014/main" id="{FAAA8912-7A2C-0A2C-9910-C164BFD22CC9}"/>
              </a:ext>
            </a:extLst>
          </p:cNvPr>
          <p:cNvGraphicFramePr/>
          <p:nvPr>
            <p:extLst>
              <p:ext uri="{D42A27DB-BD31-4B8C-83A1-F6EECF244321}">
                <p14:modId xmlns:p14="http://schemas.microsoft.com/office/powerpoint/2010/main" val="1599532993"/>
              </p:ext>
            </p:extLst>
          </p:nvPr>
        </p:nvGraphicFramePr>
        <p:xfrm>
          <a:off x="7567686" y="2547490"/>
          <a:ext cx="3989223" cy="16769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Diagramm 29">
            <a:extLst>
              <a:ext uri="{FF2B5EF4-FFF2-40B4-BE49-F238E27FC236}">
                <a16:creationId xmlns:a16="http://schemas.microsoft.com/office/drawing/2014/main" id="{78DA8620-EE24-1AA0-A450-D5801FB22987}"/>
              </a:ext>
            </a:extLst>
          </p:cNvPr>
          <p:cNvGraphicFramePr/>
          <p:nvPr>
            <p:extLst>
              <p:ext uri="{D42A27DB-BD31-4B8C-83A1-F6EECF244321}">
                <p14:modId xmlns:p14="http://schemas.microsoft.com/office/powerpoint/2010/main" val="1496702563"/>
              </p:ext>
            </p:extLst>
          </p:nvPr>
        </p:nvGraphicFramePr>
        <p:xfrm>
          <a:off x="7567686" y="4506627"/>
          <a:ext cx="4234665" cy="1828706"/>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feld 30">
            <a:extLst>
              <a:ext uri="{FF2B5EF4-FFF2-40B4-BE49-F238E27FC236}">
                <a16:creationId xmlns:a16="http://schemas.microsoft.com/office/drawing/2014/main" id="{D7970681-C6B6-9AFD-C874-75246897D659}"/>
              </a:ext>
            </a:extLst>
          </p:cNvPr>
          <p:cNvSpPr txBox="1"/>
          <p:nvPr/>
        </p:nvSpPr>
        <p:spPr>
          <a:xfrm>
            <a:off x="7741920" y="4198093"/>
            <a:ext cx="3707130" cy="32060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1" i="0" u="none" strike="noStrike" kern="1200" cap="none" spc="-40" normalizeH="0" baseline="0" noProof="0">
                <a:ln>
                  <a:noFill/>
                </a:ln>
                <a:solidFill>
                  <a:srgbClr val="001965"/>
                </a:solidFill>
                <a:effectLst/>
                <a:uLnTx/>
                <a:uFillTx/>
                <a:latin typeface="Apis For Office"/>
                <a:ea typeface="+mn-ea"/>
                <a:cs typeface="+mn-cs"/>
              </a:rPr>
              <a:t>Verteilung des Stadiums der chronischen Nierenerkrankung gemäß der KDIGO-Klassifikation, stratifiziert nach MASLD-Schweregrad</a:t>
            </a:r>
          </a:p>
        </p:txBody>
      </p:sp>
      <p:sp>
        <p:nvSpPr>
          <p:cNvPr id="32" name="Textfeld 31">
            <a:extLst>
              <a:ext uri="{FF2B5EF4-FFF2-40B4-BE49-F238E27FC236}">
                <a16:creationId xmlns:a16="http://schemas.microsoft.com/office/drawing/2014/main" id="{EC065291-F945-F593-50A8-163AB907221B}"/>
              </a:ext>
            </a:extLst>
          </p:cNvPr>
          <p:cNvSpPr txBox="1"/>
          <p:nvPr/>
        </p:nvSpPr>
        <p:spPr>
          <a:xfrm>
            <a:off x="7886548" y="5822121"/>
            <a:ext cx="363882" cy="17235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p=0,04</a:t>
            </a:r>
          </a:p>
        </p:txBody>
      </p:sp>
      <p:sp>
        <p:nvSpPr>
          <p:cNvPr id="33" name="Textfeld 32">
            <a:extLst>
              <a:ext uri="{FF2B5EF4-FFF2-40B4-BE49-F238E27FC236}">
                <a16:creationId xmlns:a16="http://schemas.microsoft.com/office/drawing/2014/main" id="{434C0F58-0E22-7DAF-7C04-82C1010FC2EB}"/>
              </a:ext>
            </a:extLst>
          </p:cNvPr>
          <p:cNvSpPr txBox="1"/>
          <p:nvPr/>
        </p:nvSpPr>
        <p:spPr>
          <a:xfrm>
            <a:off x="10464837" y="4534434"/>
            <a:ext cx="962335" cy="172355"/>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lumMod val="65000"/>
                    <a:lumOff val="35000"/>
                  </a:srgbClr>
                </a:solidFill>
                <a:effectLst/>
                <a:uLnTx/>
                <a:uFillTx/>
                <a:latin typeface="Apis For Office"/>
                <a:ea typeface="+mn-ea"/>
                <a:cs typeface="+mn-cs"/>
              </a:rPr>
              <a:t>KDIGO-Kategorie</a:t>
            </a:r>
          </a:p>
        </p:txBody>
      </p:sp>
      <p:grpSp>
        <p:nvGrpSpPr>
          <p:cNvPr id="25" name="Gruppieren 24">
            <a:extLst>
              <a:ext uri="{FF2B5EF4-FFF2-40B4-BE49-F238E27FC236}">
                <a16:creationId xmlns:a16="http://schemas.microsoft.com/office/drawing/2014/main" id="{2F21723E-BC23-B01E-901F-98FBDB102943}"/>
              </a:ext>
            </a:extLst>
          </p:cNvPr>
          <p:cNvGrpSpPr/>
          <p:nvPr/>
        </p:nvGrpSpPr>
        <p:grpSpPr>
          <a:xfrm>
            <a:off x="612742" y="2837176"/>
            <a:ext cx="2369618" cy="2608865"/>
            <a:chOff x="612742" y="3034406"/>
            <a:chExt cx="2821879" cy="2608865"/>
          </a:xfrm>
        </p:grpSpPr>
        <p:sp>
          <p:nvSpPr>
            <p:cNvPr id="34" name="Rechteck 33">
              <a:extLst>
                <a:ext uri="{FF2B5EF4-FFF2-40B4-BE49-F238E27FC236}">
                  <a16:creationId xmlns:a16="http://schemas.microsoft.com/office/drawing/2014/main" id="{7BE41BE8-E025-473A-AB44-F755994935AF}"/>
                </a:ext>
              </a:extLst>
            </p:cNvPr>
            <p:cNvSpPr/>
            <p:nvPr/>
          </p:nvSpPr>
          <p:spPr>
            <a:xfrm>
              <a:off x="612742" y="3034406"/>
              <a:ext cx="2490735" cy="416859"/>
            </a:xfrm>
            <a:prstGeom prst="rect">
              <a:avLst/>
            </a:prstGeom>
            <a:no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Teilnehmer an 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NAFLD-Care-Studie n=810</a:t>
              </a:r>
            </a:p>
          </p:txBody>
        </p:sp>
        <p:sp>
          <p:nvSpPr>
            <p:cNvPr id="12" name="Rechteck 11">
              <a:extLst>
                <a:ext uri="{FF2B5EF4-FFF2-40B4-BE49-F238E27FC236}">
                  <a16:creationId xmlns:a16="http://schemas.microsoft.com/office/drawing/2014/main" id="{B14B2BBE-0C5C-BFC1-1BA0-E9D94EC44F0E}"/>
                </a:ext>
              </a:extLst>
            </p:cNvPr>
            <p:cNvSpPr/>
            <p:nvPr/>
          </p:nvSpPr>
          <p:spPr>
            <a:xfrm>
              <a:off x="612742" y="5285086"/>
              <a:ext cx="2490735" cy="358185"/>
            </a:xfrm>
            <a:prstGeom prst="rect">
              <a:avLst/>
            </a:prstGeom>
            <a:no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In die endgültige Analyse einbezogen n=787</a:t>
              </a:r>
            </a:p>
          </p:txBody>
        </p:sp>
        <p:sp>
          <p:nvSpPr>
            <p:cNvPr id="13" name="Rechteck 12">
              <a:extLst>
                <a:ext uri="{FF2B5EF4-FFF2-40B4-BE49-F238E27FC236}">
                  <a16:creationId xmlns:a16="http://schemas.microsoft.com/office/drawing/2014/main" id="{E7D5BD56-EE10-7441-998C-F4DCE3A12936}"/>
                </a:ext>
              </a:extLst>
            </p:cNvPr>
            <p:cNvSpPr/>
            <p:nvPr/>
          </p:nvSpPr>
          <p:spPr>
            <a:xfrm>
              <a:off x="612742" y="4260815"/>
              <a:ext cx="2490735" cy="219240"/>
            </a:xfrm>
            <a:prstGeom prst="rect">
              <a:avLst/>
            </a:prstGeom>
            <a:noFill/>
            <a:ln w="190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Bewertung n=809</a:t>
              </a:r>
            </a:p>
          </p:txBody>
        </p:sp>
        <p:cxnSp>
          <p:nvCxnSpPr>
            <p:cNvPr id="15" name="Gerade Verbindung mit Pfeil 14">
              <a:extLst>
                <a:ext uri="{FF2B5EF4-FFF2-40B4-BE49-F238E27FC236}">
                  <a16:creationId xmlns:a16="http://schemas.microsoft.com/office/drawing/2014/main" id="{D8809530-0BFD-93C5-20EA-F1443B5DA29C}"/>
                </a:ext>
              </a:extLst>
            </p:cNvPr>
            <p:cNvCxnSpPr>
              <a:cxnSpLocks/>
            </p:cNvCxnSpPr>
            <p:nvPr/>
          </p:nvCxnSpPr>
          <p:spPr>
            <a:xfrm>
              <a:off x="1503316" y="3456463"/>
              <a:ext cx="0" cy="75604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318BDA0-3305-911F-391A-28ADDD6D5C9D}"/>
                </a:ext>
              </a:extLst>
            </p:cNvPr>
            <p:cNvCxnSpPr>
              <a:cxnSpLocks/>
            </p:cNvCxnSpPr>
            <p:nvPr/>
          </p:nvCxnSpPr>
          <p:spPr>
            <a:xfrm>
              <a:off x="1503316" y="4488314"/>
              <a:ext cx="0" cy="75604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F0308976-4D40-E460-BB85-769ED3D112FC}"/>
                </a:ext>
              </a:extLst>
            </p:cNvPr>
            <p:cNvCxnSpPr>
              <a:cxnSpLocks/>
            </p:cNvCxnSpPr>
            <p:nvPr/>
          </p:nvCxnSpPr>
          <p:spPr>
            <a:xfrm>
              <a:off x="1503316" y="3609866"/>
              <a:ext cx="20169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5FC75FA7-4B87-A49C-377A-3B588168D997}"/>
                </a:ext>
              </a:extLst>
            </p:cNvPr>
            <p:cNvSpPr/>
            <p:nvPr/>
          </p:nvSpPr>
          <p:spPr>
            <a:xfrm>
              <a:off x="1682617" y="3454548"/>
              <a:ext cx="1420860" cy="3770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Rücknahme der Zustimmung n=1</a:t>
              </a:r>
            </a:p>
          </p:txBody>
        </p:sp>
        <p:sp>
          <p:nvSpPr>
            <p:cNvPr id="21" name="Rechteck 20">
              <a:extLst>
                <a:ext uri="{FF2B5EF4-FFF2-40B4-BE49-F238E27FC236}">
                  <a16:creationId xmlns:a16="http://schemas.microsoft.com/office/drawing/2014/main" id="{609640D1-51FD-6880-52E8-4C20CE976871}"/>
                </a:ext>
              </a:extLst>
            </p:cNvPr>
            <p:cNvSpPr/>
            <p:nvPr/>
          </p:nvSpPr>
          <p:spPr>
            <a:xfrm>
              <a:off x="1682265" y="4517024"/>
              <a:ext cx="1752356" cy="6778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Fehlende Daten für KDIGO-Stadium n=22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Fehlende GFR n=4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b="0" i="0" u="none" strike="noStrike" kern="1200" cap="none" spc="0" normalizeH="0" baseline="0" noProof="0" err="1">
                  <a:ln>
                    <a:noFill/>
                  </a:ln>
                  <a:solidFill>
                    <a:srgbClr val="001965"/>
                  </a:solidFill>
                  <a:effectLst/>
                  <a:uLnTx/>
                  <a:uFillTx/>
                  <a:latin typeface="Apis For Office"/>
                  <a:ea typeface="+mn-ea"/>
                  <a:cs typeface="+mn-cs"/>
                </a:rPr>
                <a:t>uACR</a:t>
              </a:r>
              <a:r>
                <a:rPr kumimoji="0" lang="de-DE" sz="1000" b="0" i="0" u="none" strike="noStrike" kern="1200" cap="none" spc="0" normalizeH="0" baseline="0" noProof="0">
                  <a:ln>
                    <a:noFill/>
                  </a:ln>
                  <a:solidFill>
                    <a:srgbClr val="001965"/>
                  </a:solidFill>
                  <a:effectLst/>
                  <a:uLnTx/>
                  <a:uFillTx/>
                  <a:latin typeface="Apis For Office"/>
                  <a:ea typeface="+mn-ea"/>
                  <a:cs typeface="+mn-cs"/>
                </a:rPr>
                <a:t> n=18</a:t>
              </a:r>
            </a:p>
          </p:txBody>
        </p:sp>
        <p:cxnSp>
          <p:nvCxnSpPr>
            <p:cNvPr id="24" name="Gerade Verbindung mit Pfeil 23">
              <a:extLst>
                <a:ext uri="{FF2B5EF4-FFF2-40B4-BE49-F238E27FC236}">
                  <a16:creationId xmlns:a16="http://schemas.microsoft.com/office/drawing/2014/main" id="{7A96E3CF-F901-C8B2-33EF-ED0336C773DA}"/>
                </a:ext>
              </a:extLst>
            </p:cNvPr>
            <p:cNvCxnSpPr>
              <a:cxnSpLocks/>
            </p:cNvCxnSpPr>
            <p:nvPr/>
          </p:nvCxnSpPr>
          <p:spPr>
            <a:xfrm>
              <a:off x="1503316" y="4660347"/>
              <a:ext cx="20169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hteck: abgerundete Ecken 1">
            <a:extLst>
              <a:ext uri="{FF2B5EF4-FFF2-40B4-BE49-F238E27FC236}">
                <a16:creationId xmlns:a16="http://schemas.microsoft.com/office/drawing/2014/main" id="{A1A5C36C-9119-D1D3-6F4C-69C076FE3C3B}"/>
              </a:ext>
            </a:extLst>
          </p:cNvPr>
          <p:cNvSpPr/>
          <p:nvPr/>
        </p:nvSpPr>
        <p:spPr>
          <a:xfrm>
            <a:off x="3010390" y="2539764"/>
            <a:ext cx="4331959" cy="237737"/>
          </a:xfrm>
          <a:prstGeom prst="roundRect">
            <a:avLst/>
          </a:prstGeom>
          <a:solidFill>
            <a:srgbClr val="D8EAF8"/>
          </a:solidFill>
          <a:ln w="9525" cap="flat">
            <a:noFill/>
            <a:prstDash val="solid"/>
            <a:miter/>
          </a:ln>
        </p:spPr>
        <p:txBody>
          <a:bodyPr rtlCol="0" anchor="ctr"/>
          <a:lstStyle/>
          <a:p>
            <a:pPr algn="ctr"/>
            <a:r>
              <a:rPr lang="de-DE" sz="1000">
                <a:solidFill>
                  <a:srgbClr val="001965"/>
                </a:solidFill>
              </a:rPr>
              <a:t>Zusammengesetzte hierarchische Risikostratifizierung von AF n=787</a:t>
            </a:r>
          </a:p>
        </p:txBody>
      </p:sp>
      <p:sp>
        <p:nvSpPr>
          <p:cNvPr id="3" name="Rechteck: abgerundete Ecken 2">
            <a:extLst>
              <a:ext uri="{FF2B5EF4-FFF2-40B4-BE49-F238E27FC236}">
                <a16:creationId xmlns:a16="http://schemas.microsoft.com/office/drawing/2014/main" id="{18175237-700D-16C2-7A78-D5A426EFBC1A}"/>
              </a:ext>
            </a:extLst>
          </p:cNvPr>
          <p:cNvSpPr/>
          <p:nvPr/>
        </p:nvSpPr>
        <p:spPr>
          <a:xfrm>
            <a:off x="3010390" y="2818689"/>
            <a:ext cx="4331957" cy="237737"/>
          </a:xfrm>
          <a:prstGeom prst="roundRect">
            <a:avLst/>
          </a:prstGeom>
          <a:solidFill>
            <a:srgbClr val="B1D5F2"/>
          </a:solidFill>
          <a:ln w="9525" cap="flat">
            <a:noFill/>
            <a:prstDash val="solid"/>
            <a:miter/>
          </a:ln>
        </p:spPr>
        <p:txBody>
          <a:bodyPr rtlCol="0" anchor="ctr"/>
          <a:lstStyle/>
          <a:p>
            <a:pPr algn="ctr"/>
            <a:r>
              <a:rPr lang="de-DE" sz="1000">
                <a:solidFill>
                  <a:srgbClr val="001965"/>
                </a:solidFill>
              </a:rPr>
              <a:t>1. Durchgeführte Leberbiopsie n=61</a:t>
            </a:r>
          </a:p>
        </p:txBody>
      </p:sp>
      <p:sp>
        <p:nvSpPr>
          <p:cNvPr id="9" name="Rechteck: abgerundete Ecken 8">
            <a:extLst>
              <a:ext uri="{FF2B5EF4-FFF2-40B4-BE49-F238E27FC236}">
                <a16:creationId xmlns:a16="http://schemas.microsoft.com/office/drawing/2014/main" id="{BA9D975B-7D61-0F7D-5534-21F7F3AD35F7}"/>
              </a:ext>
            </a:extLst>
          </p:cNvPr>
          <p:cNvSpPr/>
          <p:nvPr/>
        </p:nvSpPr>
        <p:spPr>
          <a:xfrm>
            <a:off x="3010390" y="3653698"/>
            <a:ext cx="4331957" cy="237737"/>
          </a:xfrm>
          <a:prstGeom prst="roundRect">
            <a:avLst/>
          </a:prstGeom>
          <a:solidFill>
            <a:srgbClr val="B1D5F2"/>
          </a:solidFill>
          <a:ln w="9525" cap="flat">
            <a:noFill/>
            <a:prstDash val="solid"/>
            <a:miter/>
          </a:ln>
        </p:spPr>
        <p:txBody>
          <a:bodyPr rtlCol="0" anchor="ctr"/>
          <a:lstStyle/>
          <a:p>
            <a:pPr algn="ctr"/>
            <a:r>
              <a:rPr lang="de-DE" sz="1000">
                <a:solidFill>
                  <a:srgbClr val="001965"/>
                </a:solidFill>
              </a:rPr>
              <a:t>2. Wenn keine Leberbiopsie und MRT durchgeführt wurden n=118</a:t>
            </a:r>
          </a:p>
        </p:txBody>
      </p:sp>
      <p:sp>
        <p:nvSpPr>
          <p:cNvPr id="11" name="Rechteck: abgerundete Ecken 10">
            <a:extLst>
              <a:ext uri="{FF2B5EF4-FFF2-40B4-BE49-F238E27FC236}">
                <a16:creationId xmlns:a16="http://schemas.microsoft.com/office/drawing/2014/main" id="{2770A147-C0F7-1757-212F-FEAD59CDF335}"/>
              </a:ext>
            </a:extLst>
          </p:cNvPr>
          <p:cNvSpPr/>
          <p:nvPr/>
        </p:nvSpPr>
        <p:spPr>
          <a:xfrm>
            <a:off x="3004044" y="3113814"/>
            <a:ext cx="1260000" cy="479929"/>
          </a:xfrm>
          <a:prstGeom prst="roundRect">
            <a:avLst/>
          </a:prstGeom>
          <a:solidFill>
            <a:srgbClr val="55C24A"/>
          </a:solidFill>
          <a:ln w="9525" cap="flat">
            <a:noFill/>
            <a:prstDash val="solid"/>
            <a:miter/>
          </a:ln>
        </p:spPr>
        <p:txBody>
          <a:bodyPr rtlCol="0" anchor="ctr"/>
          <a:lstStyle/>
          <a:p>
            <a:pPr algn="ctr"/>
            <a:r>
              <a:rPr lang="de-DE" sz="1000">
                <a:latin typeface="+mj-lt"/>
              </a:rPr>
              <a:t>Histologisches </a:t>
            </a:r>
            <a:r>
              <a:rPr lang="de-DE" sz="1000" err="1">
                <a:latin typeface="+mj-lt"/>
              </a:rPr>
              <a:t>Fibrosestadium</a:t>
            </a:r>
            <a:r>
              <a:rPr lang="de-DE" sz="1000">
                <a:latin typeface="+mj-lt"/>
              </a:rPr>
              <a:t> </a:t>
            </a:r>
          </a:p>
          <a:p>
            <a:pPr algn="ctr"/>
            <a:r>
              <a:rPr lang="de-DE" sz="1000">
                <a:latin typeface="+mj-lt"/>
              </a:rPr>
              <a:t>≤F2 n=35</a:t>
            </a:r>
          </a:p>
        </p:txBody>
      </p:sp>
      <p:sp>
        <p:nvSpPr>
          <p:cNvPr id="14" name="Rechteck: abgerundete Ecken 13">
            <a:extLst>
              <a:ext uri="{FF2B5EF4-FFF2-40B4-BE49-F238E27FC236}">
                <a16:creationId xmlns:a16="http://schemas.microsoft.com/office/drawing/2014/main" id="{4A84015C-9F72-92EB-D3B9-3DBF91A874D1}"/>
              </a:ext>
            </a:extLst>
          </p:cNvPr>
          <p:cNvSpPr/>
          <p:nvPr/>
        </p:nvSpPr>
        <p:spPr>
          <a:xfrm>
            <a:off x="3004043" y="4031579"/>
            <a:ext cx="1259993" cy="334800"/>
          </a:xfrm>
          <a:prstGeom prst="roundRect">
            <a:avLst/>
          </a:prstGeom>
          <a:solidFill>
            <a:srgbClr val="55C24A"/>
          </a:solidFill>
          <a:ln w="9525" cap="flat">
            <a:noFill/>
            <a:prstDash val="solid"/>
            <a:miter/>
          </a:ln>
        </p:spPr>
        <p:txBody>
          <a:bodyPr rtlCol="0" anchor="ctr"/>
          <a:lstStyle/>
          <a:p>
            <a:pPr algn="ctr"/>
            <a:r>
              <a:rPr lang="de-DE" sz="1000">
                <a:latin typeface="+mj-lt"/>
              </a:rPr>
              <a:t>MRE &lt;2,6 kPa </a:t>
            </a:r>
            <a:br>
              <a:rPr lang="de-DE" sz="1000">
                <a:latin typeface="+mj-lt"/>
              </a:rPr>
            </a:br>
            <a:r>
              <a:rPr lang="de-DE" sz="1000">
                <a:latin typeface="+mj-lt"/>
              </a:rPr>
              <a:t>n=76</a:t>
            </a:r>
          </a:p>
        </p:txBody>
      </p:sp>
      <p:sp>
        <p:nvSpPr>
          <p:cNvPr id="18" name="Rechteck: abgerundete Ecken 17">
            <a:extLst>
              <a:ext uri="{FF2B5EF4-FFF2-40B4-BE49-F238E27FC236}">
                <a16:creationId xmlns:a16="http://schemas.microsoft.com/office/drawing/2014/main" id="{4FE14B15-D500-48CC-05FE-0F78F16F185D}"/>
              </a:ext>
            </a:extLst>
          </p:cNvPr>
          <p:cNvSpPr/>
          <p:nvPr/>
        </p:nvSpPr>
        <p:spPr>
          <a:xfrm>
            <a:off x="3002180" y="4811829"/>
            <a:ext cx="1259993" cy="334800"/>
          </a:xfrm>
          <a:prstGeom prst="roundRect">
            <a:avLst/>
          </a:prstGeom>
          <a:solidFill>
            <a:srgbClr val="55C24A"/>
          </a:solidFill>
          <a:ln w="9525" cap="flat">
            <a:noFill/>
            <a:prstDash val="solid"/>
            <a:miter/>
          </a:ln>
        </p:spPr>
        <p:txBody>
          <a:bodyPr rtlCol="0" anchor="ctr"/>
          <a:lstStyle/>
          <a:p>
            <a:pPr algn="ctr"/>
            <a:r>
              <a:rPr lang="de-DE" sz="1000">
                <a:latin typeface="+mj-lt"/>
              </a:rPr>
              <a:t>LSM &lt;8 kPa</a:t>
            </a:r>
            <a:br>
              <a:rPr lang="de-DE" sz="1000">
                <a:latin typeface="+mj-lt"/>
              </a:rPr>
            </a:br>
            <a:r>
              <a:rPr lang="de-DE" sz="1000">
                <a:latin typeface="+mj-lt"/>
              </a:rPr>
              <a:t>n=526</a:t>
            </a:r>
          </a:p>
        </p:txBody>
      </p:sp>
      <p:sp>
        <p:nvSpPr>
          <p:cNvPr id="19" name="Rechteck: abgerundete Ecken 18">
            <a:extLst>
              <a:ext uri="{FF2B5EF4-FFF2-40B4-BE49-F238E27FC236}">
                <a16:creationId xmlns:a16="http://schemas.microsoft.com/office/drawing/2014/main" id="{8295A007-4120-A645-8815-D74F7D286546}"/>
              </a:ext>
            </a:extLst>
          </p:cNvPr>
          <p:cNvSpPr/>
          <p:nvPr/>
        </p:nvSpPr>
        <p:spPr>
          <a:xfrm>
            <a:off x="3014116" y="5364953"/>
            <a:ext cx="1260000" cy="479929"/>
          </a:xfrm>
          <a:prstGeom prst="roundRect">
            <a:avLst/>
          </a:prstGeom>
          <a:solidFill>
            <a:srgbClr val="3F9C35"/>
          </a:solidFill>
          <a:ln w="9525" cap="flat">
            <a:noFill/>
            <a:prstDash val="solid"/>
            <a:miter/>
          </a:ln>
        </p:spPr>
        <p:txBody>
          <a:bodyPr rtlCol="0" anchor="ctr"/>
          <a:lstStyle/>
          <a:p>
            <a:pPr algn="ctr"/>
            <a:r>
              <a:rPr lang="de-DE" sz="1000" b="1">
                <a:latin typeface="+mj-lt"/>
              </a:rPr>
              <a:t>Niedriges AF-Risiko</a:t>
            </a:r>
            <a:br>
              <a:rPr lang="de-DE" sz="1000" b="1">
                <a:latin typeface="+mj-lt"/>
              </a:rPr>
            </a:br>
            <a:r>
              <a:rPr lang="de-DE" sz="1000" b="1">
                <a:latin typeface="+mj-lt"/>
              </a:rPr>
              <a:t>n=637 (80,94 %)</a:t>
            </a:r>
          </a:p>
        </p:txBody>
      </p:sp>
      <p:sp>
        <p:nvSpPr>
          <p:cNvPr id="22" name="Rechteck: abgerundete Ecken 21">
            <a:extLst>
              <a:ext uri="{FF2B5EF4-FFF2-40B4-BE49-F238E27FC236}">
                <a16:creationId xmlns:a16="http://schemas.microsoft.com/office/drawing/2014/main" id="{4A33A23F-BE1B-BB89-BBE6-8C0CB0B36E9D}"/>
              </a:ext>
            </a:extLst>
          </p:cNvPr>
          <p:cNvSpPr/>
          <p:nvPr/>
        </p:nvSpPr>
        <p:spPr>
          <a:xfrm>
            <a:off x="3010390" y="4487057"/>
            <a:ext cx="4331957" cy="237737"/>
          </a:xfrm>
          <a:prstGeom prst="roundRect">
            <a:avLst/>
          </a:prstGeom>
          <a:solidFill>
            <a:srgbClr val="B1D5F2"/>
          </a:solidFill>
          <a:ln w="9525" cap="flat">
            <a:noFill/>
            <a:prstDash val="solid"/>
            <a:miter/>
          </a:ln>
        </p:spPr>
        <p:txBody>
          <a:bodyPr rtlCol="0" anchor="ctr"/>
          <a:lstStyle/>
          <a:p>
            <a:pPr algn="ctr"/>
            <a:r>
              <a:rPr lang="de-DE" sz="1000">
                <a:solidFill>
                  <a:srgbClr val="001965"/>
                </a:solidFill>
              </a:rPr>
              <a:t>3. Wenn keine Leberbiopsie und MRE durchgeführt wurden n=608</a:t>
            </a:r>
          </a:p>
        </p:txBody>
      </p:sp>
      <p:sp>
        <p:nvSpPr>
          <p:cNvPr id="23" name="Rechteck: abgerundete Ecken 22">
            <a:extLst>
              <a:ext uri="{FF2B5EF4-FFF2-40B4-BE49-F238E27FC236}">
                <a16:creationId xmlns:a16="http://schemas.microsoft.com/office/drawing/2014/main" id="{344E8E8D-959F-BADE-C68A-02425FD5B776}"/>
              </a:ext>
            </a:extLst>
          </p:cNvPr>
          <p:cNvSpPr/>
          <p:nvPr/>
        </p:nvSpPr>
        <p:spPr>
          <a:xfrm>
            <a:off x="4546368" y="3186713"/>
            <a:ext cx="1260000" cy="334130"/>
          </a:xfrm>
          <a:prstGeom prst="roundRect">
            <a:avLst/>
          </a:prstGeom>
          <a:solidFill>
            <a:srgbClr val="FFC41D"/>
          </a:solidFill>
          <a:ln w="9525" cap="flat">
            <a:noFill/>
            <a:prstDash val="solid"/>
            <a:miter/>
          </a:ln>
        </p:spPr>
        <p:txBody>
          <a:bodyPr rtlCol="0" anchor="ctr"/>
          <a:lstStyle/>
          <a:p>
            <a:pPr algn="ctr"/>
            <a:r>
              <a:rPr lang="de-DE" sz="1000">
                <a:latin typeface="+mj-lt"/>
              </a:rPr>
              <a:t>NEIN</a:t>
            </a:r>
            <a:br>
              <a:rPr lang="de-DE" sz="1000">
                <a:latin typeface="+mj-lt"/>
              </a:rPr>
            </a:br>
            <a:r>
              <a:rPr lang="de-DE" sz="1000">
                <a:latin typeface="+mj-lt"/>
              </a:rPr>
              <a:t>n=726</a:t>
            </a:r>
          </a:p>
        </p:txBody>
      </p:sp>
      <p:sp>
        <p:nvSpPr>
          <p:cNvPr id="26" name="Rechteck: abgerundete Ecken 25">
            <a:extLst>
              <a:ext uri="{FF2B5EF4-FFF2-40B4-BE49-F238E27FC236}">
                <a16:creationId xmlns:a16="http://schemas.microsoft.com/office/drawing/2014/main" id="{9FA0AEA5-98D6-6B8A-4FCE-1B58149D2F93}"/>
              </a:ext>
            </a:extLst>
          </p:cNvPr>
          <p:cNvSpPr/>
          <p:nvPr/>
        </p:nvSpPr>
        <p:spPr>
          <a:xfrm>
            <a:off x="4546368" y="4811829"/>
            <a:ext cx="1260000" cy="334800"/>
          </a:xfrm>
          <a:prstGeom prst="roundRect">
            <a:avLst/>
          </a:prstGeom>
          <a:solidFill>
            <a:srgbClr val="FFC41D"/>
          </a:solidFill>
          <a:ln w="9525" cap="flat">
            <a:noFill/>
            <a:prstDash val="solid"/>
            <a:miter/>
          </a:ln>
        </p:spPr>
        <p:txBody>
          <a:bodyPr rtlCol="0" anchor="ctr"/>
          <a:lstStyle/>
          <a:p>
            <a:pPr algn="ctr"/>
            <a:r>
              <a:rPr lang="de-DE" sz="1000">
                <a:latin typeface="+mj-lt"/>
              </a:rPr>
              <a:t>LSM 8-12 kPa</a:t>
            </a:r>
            <a:br>
              <a:rPr lang="de-DE" sz="1000">
                <a:latin typeface="+mj-lt"/>
              </a:rPr>
            </a:br>
            <a:r>
              <a:rPr lang="de-DE" sz="1000">
                <a:latin typeface="+mj-lt"/>
              </a:rPr>
              <a:t>n=55</a:t>
            </a:r>
          </a:p>
        </p:txBody>
      </p:sp>
      <p:sp>
        <p:nvSpPr>
          <p:cNvPr id="28" name="Rechteck: abgerundete Ecken 27">
            <a:extLst>
              <a:ext uri="{FF2B5EF4-FFF2-40B4-BE49-F238E27FC236}">
                <a16:creationId xmlns:a16="http://schemas.microsoft.com/office/drawing/2014/main" id="{6F5B3242-9288-AC3F-0AD3-1989BDEF9A64}"/>
              </a:ext>
            </a:extLst>
          </p:cNvPr>
          <p:cNvSpPr/>
          <p:nvPr/>
        </p:nvSpPr>
        <p:spPr>
          <a:xfrm>
            <a:off x="4546368" y="4031579"/>
            <a:ext cx="1260000" cy="334800"/>
          </a:xfrm>
          <a:prstGeom prst="roundRect">
            <a:avLst/>
          </a:prstGeom>
          <a:solidFill>
            <a:srgbClr val="FFC41D"/>
          </a:solidFill>
          <a:ln w="9525" cap="flat">
            <a:noFill/>
            <a:prstDash val="solid"/>
            <a:miter/>
          </a:ln>
        </p:spPr>
        <p:txBody>
          <a:bodyPr rtlCol="0" anchor="ctr"/>
          <a:lstStyle/>
          <a:p>
            <a:pPr algn="ctr"/>
            <a:r>
              <a:rPr lang="de-DE" sz="1000">
                <a:latin typeface="+mj-lt"/>
              </a:rPr>
              <a:t>2,6-3,6 kPa</a:t>
            </a:r>
            <a:br>
              <a:rPr lang="de-DE" sz="1000">
                <a:latin typeface="+mj-lt"/>
              </a:rPr>
            </a:br>
            <a:r>
              <a:rPr lang="de-DE" sz="1000">
                <a:latin typeface="+mj-lt"/>
              </a:rPr>
              <a:t>n=25</a:t>
            </a:r>
          </a:p>
        </p:txBody>
      </p:sp>
      <p:sp>
        <p:nvSpPr>
          <p:cNvPr id="29" name="Rechteck: abgerundete Ecken 28">
            <a:extLst>
              <a:ext uri="{FF2B5EF4-FFF2-40B4-BE49-F238E27FC236}">
                <a16:creationId xmlns:a16="http://schemas.microsoft.com/office/drawing/2014/main" id="{41715D0E-5B5C-FB2F-671A-D95E1CA28B5E}"/>
              </a:ext>
            </a:extLst>
          </p:cNvPr>
          <p:cNvSpPr/>
          <p:nvPr/>
        </p:nvSpPr>
        <p:spPr>
          <a:xfrm>
            <a:off x="4546368" y="5392457"/>
            <a:ext cx="1260000" cy="479929"/>
          </a:xfrm>
          <a:prstGeom prst="roundRect">
            <a:avLst/>
          </a:prstGeom>
          <a:solidFill>
            <a:srgbClr val="EAAB00"/>
          </a:solidFill>
          <a:ln w="9525" cap="flat">
            <a:noFill/>
            <a:prstDash val="solid"/>
            <a:miter/>
          </a:ln>
        </p:spPr>
        <p:txBody>
          <a:bodyPr rtlCol="0" anchor="ctr"/>
          <a:lstStyle/>
          <a:p>
            <a:pPr algn="ctr"/>
            <a:r>
              <a:rPr lang="de-DE" sz="1000" b="1">
                <a:latin typeface="+mj-lt"/>
              </a:rPr>
              <a:t>Mäßiges AF-Risiko</a:t>
            </a:r>
            <a:br>
              <a:rPr lang="de-DE" sz="1000" b="1">
                <a:latin typeface="+mj-lt"/>
              </a:rPr>
            </a:br>
            <a:r>
              <a:rPr lang="de-DE" sz="1000" b="1">
                <a:latin typeface="+mj-lt"/>
              </a:rPr>
              <a:t>n=80 (10,17 %)</a:t>
            </a:r>
          </a:p>
        </p:txBody>
      </p:sp>
      <p:sp>
        <p:nvSpPr>
          <p:cNvPr id="35" name="Rechteck: abgerundete Ecken 34">
            <a:extLst>
              <a:ext uri="{FF2B5EF4-FFF2-40B4-BE49-F238E27FC236}">
                <a16:creationId xmlns:a16="http://schemas.microsoft.com/office/drawing/2014/main" id="{93ED5A70-001C-964B-9811-E3FC345174CB}"/>
              </a:ext>
            </a:extLst>
          </p:cNvPr>
          <p:cNvSpPr/>
          <p:nvPr/>
        </p:nvSpPr>
        <p:spPr>
          <a:xfrm>
            <a:off x="6082348" y="3113814"/>
            <a:ext cx="1260000" cy="479929"/>
          </a:xfrm>
          <a:prstGeom prst="roundRect">
            <a:avLst/>
          </a:prstGeom>
          <a:solidFill>
            <a:srgbClr val="EC7D6A"/>
          </a:solidFill>
          <a:ln w="9525" cap="flat">
            <a:noFill/>
            <a:prstDash val="solid"/>
            <a:miter/>
          </a:ln>
        </p:spPr>
        <p:txBody>
          <a:bodyPr rtlCol="0" anchor="ctr"/>
          <a:lstStyle/>
          <a:p>
            <a:pPr algn="ctr"/>
            <a:r>
              <a:rPr lang="de-DE" sz="1000">
                <a:latin typeface="+mj-lt"/>
              </a:rPr>
              <a:t>Histologisches </a:t>
            </a:r>
            <a:r>
              <a:rPr lang="de-DE" sz="1000" err="1">
                <a:latin typeface="+mj-lt"/>
              </a:rPr>
              <a:t>Fibrosestadium</a:t>
            </a:r>
            <a:r>
              <a:rPr lang="de-DE" sz="1000">
                <a:latin typeface="+mj-lt"/>
              </a:rPr>
              <a:t> </a:t>
            </a:r>
          </a:p>
          <a:p>
            <a:pPr algn="ctr"/>
            <a:r>
              <a:rPr lang="de-DE" sz="1000">
                <a:latin typeface="+mj-lt"/>
              </a:rPr>
              <a:t>≥F3 n=26</a:t>
            </a:r>
          </a:p>
        </p:txBody>
      </p:sp>
      <p:sp>
        <p:nvSpPr>
          <p:cNvPr id="36" name="Rechteck: abgerundete Ecken 35">
            <a:extLst>
              <a:ext uri="{FF2B5EF4-FFF2-40B4-BE49-F238E27FC236}">
                <a16:creationId xmlns:a16="http://schemas.microsoft.com/office/drawing/2014/main" id="{BBB15ECE-7CF7-81C7-CAB3-1CD53C4C5932}"/>
              </a:ext>
            </a:extLst>
          </p:cNvPr>
          <p:cNvSpPr/>
          <p:nvPr/>
        </p:nvSpPr>
        <p:spPr>
          <a:xfrm>
            <a:off x="6088695" y="3959015"/>
            <a:ext cx="1260000" cy="479929"/>
          </a:xfrm>
          <a:prstGeom prst="roundRect">
            <a:avLst/>
          </a:prstGeom>
          <a:solidFill>
            <a:srgbClr val="EC7D6A"/>
          </a:solidFill>
          <a:ln w="9525" cap="flat">
            <a:noFill/>
            <a:prstDash val="solid"/>
            <a:miter/>
          </a:ln>
        </p:spPr>
        <p:txBody>
          <a:bodyPr lIns="72000" rtlCol="0" anchor="ctr"/>
          <a:lstStyle/>
          <a:p>
            <a:pPr algn="ctr"/>
            <a:r>
              <a:rPr lang="de-DE" sz="1000">
                <a:latin typeface="+mj-lt"/>
              </a:rPr>
              <a:t>Offene Diagnose einer Zirrhose oder MRE &gt;3,6 kPa n=17</a:t>
            </a:r>
          </a:p>
        </p:txBody>
      </p:sp>
      <p:sp>
        <p:nvSpPr>
          <p:cNvPr id="37" name="Rechteck: abgerundete Ecken 36">
            <a:extLst>
              <a:ext uri="{FF2B5EF4-FFF2-40B4-BE49-F238E27FC236}">
                <a16:creationId xmlns:a16="http://schemas.microsoft.com/office/drawing/2014/main" id="{E2D72F0E-E6E1-079A-06F2-3F4EFECC99DB}"/>
              </a:ext>
            </a:extLst>
          </p:cNvPr>
          <p:cNvSpPr/>
          <p:nvPr/>
        </p:nvSpPr>
        <p:spPr>
          <a:xfrm>
            <a:off x="6082348" y="4811829"/>
            <a:ext cx="1260000" cy="334800"/>
          </a:xfrm>
          <a:prstGeom prst="roundRect">
            <a:avLst/>
          </a:prstGeom>
          <a:solidFill>
            <a:srgbClr val="EC7D6A"/>
          </a:solidFill>
          <a:ln w="9525" cap="flat">
            <a:noFill/>
            <a:prstDash val="solid"/>
            <a:miter/>
          </a:ln>
        </p:spPr>
        <p:txBody>
          <a:bodyPr rtlCol="0" anchor="ctr"/>
          <a:lstStyle/>
          <a:p>
            <a:pPr algn="ctr"/>
            <a:r>
              <a:rPr lang="de-DE" sz="1000">
                <a:latin typeface="+mj-lt"/>
              </a:rPr>
              <a:t>LSM ≥12 kPa</a:t>
            </a:r>
            <a:br>
              <a:rPr lang="de-DE" sz="1000">
                <a:latin typeface="+mj-lt"/>
              </a:rPr>
            </a:br>
            <a:r>
              <a:rPr lang="de-DE" sz="1000">
                <a:latin typeface="+mj-lt"/>
              </a:rPr>
              <a:t>n=27 </a:t>
            </a:r>
          </a:p>
        </p:txBody>
      </p:sp>
      <p:sp>
        <p:nvSpPr>
          <p:cNvPr id="38" name="Rechteck: abgerundete Ecken 37">
            <a:extLst>
              <a:ext uri="{FF2B5EF4-FFF2-40B4-BE49-F238E27FC236}">
                <a16:creationId xmlns:a16="http://schemas.microsoft.com/office/drawing/2014/main" id="{8D8B90FF-4B62-FDA9-567B-B09D85804848}"/>
              </a:ext>
            </a:extLst>
          </p:cNvPr>
          <p:cNvSpPr/>
          <p:nvPr/>
        </p:nvSpPr>
        <p:spPr>
          <a:xfrm>
            <a:off x="6082348" y="5409506"/>
            <a:ext cx="1260000" cy="479929"/>
          </a:xfrm>
          <a:prstGeom prst="roundRect">
            <a:avLst/>
          </a:prstGeom>
          <a:solidFill>
            <a:srgbClr val="E6553F"/>
          </a:solidFill>
          <a:ln w="9525" cap="flat">
            <a:noFill/>
            <a:prstDash val="solid"/>
            <a:miter/>
          </a:ln>
        </p:spPr>
        <p:txBody>
          <a:bodyPr rtlCol="0" anchor="ctr"/>
          <a:lstStyle/>
          <a:p>
            <a:pPr algn="ctr"/>
            <a:r>
              <a:rPr lang="de-DE" sz="1000" b="1">
                <a:latin typeface="+mj-lt"/>
              </a:rPr>
              <a:t>Hohes AF-Risiko</a:t>
            </a:r>
            <a:br>
              <a:rPr lang="de-DE" sz="1000" b="1">
                <a:latin typeface="+mj-lt"/>
              </a:rPr>
            </a:br>
            <a:r>
              <a:rPr lang="de-DE" sz="1000" b="1">
                <a:latin typeface="+mj-lt"/>
              </a:rPr>
              <a:t>n=70 (8,89 %)</a:t>
            </a:r>
          </a:p>
        </p:txBody>
      </p:sp>
    </p:spTree>
    <p:custDataLst>
      <p:tags r:id="rId1"/>
    </p:custDataLst>
    <p:extLst>
      <p:ext uri="{BB962C8B-B14F-4D97-AF65-F5344CB8AC3E}">
        <p14:creationId xmlns:p14="http://schemas.microsoft.com/office/powerpoint/2010/main" val="186613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95AA-0E7D-1216-16C6-C921D2FF61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352346-DAE5-9150-6830-D7D766940C05}"/>
              </a:ext>
            </a:extLst>
          </p:cNvPr>
          <p:cNvSpPr>
            <a:spLocks noGrp="1"/>
          </p:cNvSpPr>
          <p:nvPr>
            <p:ph type="title"/>
          </p:nvPr>
        </p:nvSpPr>
        <p:spPr/>
        <p:txBody>
          <a:bodyPr/>
          <a:lstStyle/>
          <a:p>
            <a:r>
              <a:rPr lang="de-DE"/>
              <a:t>Hintergrund </a:t>
            </a:r>
          </a:p>
        </p:txBody>
      </p:sp>
      <p:sp>
        <p:nvSpPr>
          <p:cNvPr id="3" name="Textplatzhalter 2">
            <a:extLst>
              <a:ext uri="{FF2B5EF4-FFF2-40B4-BE49-F238E27FC236}">
                <a16:creationId xmlns:a16="http://schemas.microsoft.com/office/drawing/2014/main" id="{1EE1F55C-D73E-5C0C-4182-784083EFEA35}"/>
              </a:ext>
            </a:extLst>
          </p:cNvPr>
          <p:cNvSpPr>
            <a:spLocks noGrp="1"/>
          </p:cNvSpPr>
          <p:nvPr>
            <p:ph type="body" sz="quarter" idx="15"/>
          </p:nvPr>
        </p:nvSpPr>
        <p:spPr/>
        <p:txBody>
          <a:bodyPr/>
          <a:lstStyle/>
          <a:p>
            <a:r>
              <a:rPr lang="de-DE"/>
              <a:t>LITMUS, </a:t>
            </a:r>
            <a:r>
              <a:rPr lang="de-DE" err="1"/>
              <a:t>liver</a:t>
            </a:r>
            <a:r>
              <a:rPr lang="de-DE"/>
              <a:t> </a:t>
            </a:r>
            <a:r>
              <a:rPr lang="de-DE" err="1"/>
              <a:t>investigation</a:t>
            </a:r>
            <a:r>
              <a:rPr lang="de-DE"/>
              <a:t>: </a:t>
            </a:r>
            <a:r>
              <a:rPr lang="de-DE" err="1"/>
              <a:t>testing</a:t>
            </a:r>
            <a:r>
              <a:rPr lang="de-DE"/>
              <a:t> </a:t>
            </a:r>
            <a:r>
              <a:rPr lang="de-DE" err="1"/>
              <a:t>marker</a:t>
            </a:r>
            <a:r>
              <a:rPr lang="de-DE"/>
              <a:t> </a:t>
            </a:r>
            <a:r>
              <a:rPr lang="de-DE" err="1"/>
              <a:t>utility</a:t>
            </a:r>
            <a:r>
              <a:rPr lang="de-DE"/>
              <a:t> in </a:t>
            </a:r>
            <a:r>
              <a:rPr lang="de-DE" err="1"/>
              <a:t>steatohepatitis</a:t>
            </a:r>
            <a:r>
              <a:rPr lang="de-DE"/>
              <a:t>; MR, Magnetresonanz;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a:t>
            </a:r>
          </a:p>
        </p:txBody>
      </p:sp>
      <p:sp>
        <p:nvSpPr>
          <p:cNvPr id="7" name="Textplatzhalter 6">
            <a:extLst>
              <a:ext uri="{FF2B5EF4-FFF2-40B4-BE49-F238E27FC236}">
                <a16:creationId xmlns:a16="http://schemas.microsoft.com/office/drawing/2014/main" id="{09DE34CB-6380-7B80-A724-B8FA6F6AEB64}"/>
              </a:ext>
            </a:extLst>
          </p:cNvPr>
          <p:cNvSpPr>
            <a:spLocks noGrp="1"/>
          </p:cNvSpPr>
          <p:nvPr>
            <p:ph type="body" sz="quarter" idx="17"/>
          </p:nvPr>
        </p:nvSpPr>
        <p:spPr/>
        <p:txBody>
          <a:bodyPr/>
          <a:lstStyle/>
          <a:p>
            <a:r>
              <a:rPr lang="en-US"/>
              <a:t>Pavlides M. J Hepatol. 2025;82(Suppl.1):GS-001.</a:t>
            </a:r>
            <a:endParaRPr lang="de-DE"/>
          </a:p>
        </p:txBody>
      </p:sp>
      <p:sp>
        <p:nvSpPr>
          <p:cNvPr id="9" name="Inhaltsplatzhalter 8">
            <a:extLst>
              <a:ext uri="{FF2B5EF4-FFF2-40B4-BE49-F238E27FC236}">
                <a16:creationId xmlns:a16="http://schemas.microsoft.com/office/drawing/2014/main" id="{58768243-E1E0-6382-18D5-2BD6BE4382D5}"/>
              </a:ext>
            </a:extLst>
          </p:cNvPr>
          <p:cNvSpPr>
            <a:spLocks noGrp="1"/>
          </p:cNvSpPr>
          <p:nvPr>
            <p:ph idx="1"/>
          </p:nvPr>
        </p:nvSpPr>
        <p:spPr>
          <a:xfrm>
            <a:off x="648000" y="1947220"/>
            <a:ext cx="10793151" cy="4269600"/>
          </a:xfrm>
        </p:spPr>
        <p:txBody>
          <a:bodyPr/>
          <a:lstStyle/>
          <a:p>
            <a:pPr>
              <a:buFont typeface="Arial" panose="020B0604020202020204" pitchFamily="34" charset="0"/>
              <a:buChar char="•"/>
            </a:pPr>
            <a:r>
              <a:rPr lang="de-DE"/>
              <a:t>Mehrere Biomarker wurden beschrieben</a:t>
            </a:r>
          </a:p>
          <a:p>
            <a:pPr marL="742950" lvl="1" indent="-285750">
              <a:buFont typeface="Arial" panose="020B0604020202020204" pitchFamily="34" charset="0"/>
              <a:buChar char="•"/>
            </a:pPr>
            <a:r>
              <a:rPr lang="de-DE"/>
              <a:t>Blutbasierte Biomarker</a:t>
            </a:r>
          </a:p>
          <a:p>
            <a:pPr marL="742950" lvl="1" indent="-285750">
              <a:buFont typeface="Arial" panose="020B0604020202020204" pitchFamily="34" charset="0"/>
              <a:buChar char="•"/>
            </a:pPr>
            <a:r>
              <a:rPr lang="de-DE"/>
              <a:t>Bildgebung einschließlich </a:t>
            </a:r>
            <a:r>
              <a:rPr lang="de-DE" err="1"/>
              <a:t>Elastographie</a:t>
            </a:r>
            <a:r>
              <a:rPr lang="de-DE"/>
              <a:t> </a:t>
            </a:r>
          </a:p>
          <a:p>
            <a:pPr marL="742950" lvl="1" indent="-285750">
              <a:buFont typeface="Arial" panose="020B0604020202020204" pitchFamily="34" charset="0"/>
              <a:buChar char="•"/>
            </a:pPr>
            <a:r>
              <a:rPr lang="de-DE"/>
              <a:t>Die Bewertung von Biomarkern wurde größtenteils in kleinen Studien durchgeführt</a:t>
            </a:r>
          </a:p>
          <a:p>
            <a:pPr marL="742950" lvl="1" indent="-285750">
              <a:buFont typeface="Arial" panose="020B0604020202020204" pitchFamily="34" charset="0"/>
              <a:buChar char="•"/>
            </a:pPr>
            <a:endParaRPr lang="de-DE"/>
          </a:p>
          <a:p>
            <a:pPr marL="0" indent="0">
              <a:lnSpc>
                <a:spcPct val="112000"/>
              </a:lnSpc>
              <a:buNone/>
            </a:pPr>
            <a:r>
              <a:rPr lang="de-DE" b="1"/>
              <a:t>Ziel der Studie: </a:t>
            </a:r>
          </a:p>
          <a:p>
            <a:pPr marL="0" indent="0">
              <a:lnSpc>
                <a:spcPct val="112000"/>
              </a:lnSpc>
              <a:buNone/>
            </a:pPr>
            <a:r>
              <a:rPr lang="de-DE"/>
              <a:t>Das Ziel der LITMUS Imaging-Studie war es, die Leistungsfähigkeit von Bildgebungs-Biomarkern (MR- und ultraschallbasierte Bildgebung und </a:t>
            </a:r>
            <a:r>
              <a:rPr lang="de-DE" err="1"/>
              <a:t>Elastographie</a:t>
            </a:r>
            <a:r>
              <a:rPr lang="de-DE"/>
              <a:t>-Biomarker) sowie blutbasierten Biomarkern für die genaue Bewertung und Stadieneinteilung von MASLD </a:t>
            </a:r>
            <a:r>
              <a:rPr lang="de-DE" b="1"/>
              <a:t>robust und unabhängig</a:t>
            </a:r>
            <a:r>
              <a:rPr lang="de-DE"/>
              <a:t> zu evaluieren.</a:t>
            </a:r>
          </a:p>
        </p:txBody>
      </p:sp>
    </p:spTree>
    <p:custDataLst>
      <p:tags r:id="rId1"/>
    </p:custDataLst>
    <p:extLst>
      <p:ext uri="{BB962C8B-B14F-4D97-AF65-F5344CB8AC3E}">
        <p14:creationId xmlns:p14="http://schemas.microsoft.com/office/powerpoint/2010/main" val="5221263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0DF5-9BC0-2EEB-D4C9-EE054A9A01D4}"/>
            </a:ext>
          </a:extLst>
        </p:cNvPr>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23C4FCE7-A0CF-313F-A718-5FCB9F874BA9}"/>
              </a:ext>
            </a:extLst>
          </p:cNvPr>
          <p:cNvSpPr/>
          <p:nvPr/>
        </p:nvSpPr>
        <p:spPr>
          <a:xfrm>
            <a:off x="647700" y="4700246"/>
            <a:ext cx="4499065" cy="1459700"/>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1965"/>
                </a:solidFill>
                <a:effectLst/>
                <a:uLnTx/>
                <a:uFillTx/>
                <a:latin typeface="Apis For Office"/>
                <a:ea typeface="+mn-ea"/>
                <a:cs typeface="+mn-cs"/>
              </a:rPr>
              <a:t>Fortgeschrittene Fibrose ist mit einem 2,3-fach erhöhten Risiko für CKD bei Patienten mit T2D und/oder Adipositas assoziiert, unabhängig vom Alter, Geschlecht, T2D und BMI</a:t>
            </a:r>
          </a:p>
        </p:txBody>
      </p:sp>
      <p:sp>
        <p:nvSpPr>
          <p:cNvPr id="2" name="Titel 1">
            <a:extLst>
              <a:ext uri="{FF2B5EF4-FFF2-40B4-BE49-F238E27FC236}">
                <a16:creationId xmlns:a16="http://schemas.microsoft.com/office/drawing/2014/main" id="{4955013A-512E-2DF9-AD11-7811F6F1D010}"/>
              </a:ext>
            </a:extLst>
          </p:cNvPr>
          <p:cNvSpPr>
            <a:spLocks noGrp="1"/>
          </p:cNvSpPr>
          <p:nvPr>
            <p:ph type="title"/>
          </p:nvPr>
        </p:nvSpPr>
        <p:spPr>
          <a:xfrm>
            <a:off x="648000" y="336711"/>
            <a:ext cx="9232601" cy="1296000"/>
          </a:xfrm>
        </p:spPr>
        <p:txBody>
          <a:bodyPr/>
          <a:lstStyle/>
          <a:p>
            <a:r>
              <a:rPr lang="de-DE" dirty="0"/>
              <a:t>Zusammenhang von Fibrose und CKD bei Patienten mit T2D und/oder Adipositas</a:t>
            </a:r>
          </a:p>
        </p:txBody>
      </p:sp>
      <p:sp>
        <p:nvSpPr>
          <p:cNvPr id="4" name="Textplatzhalter 3">
            <a:extLst>
              <a:ext uri="{FF2B5EF4-FFF2-40B4-BE49-F238E27FC236}">
                <a16:creationId xmlns:a16="http://schemas.microsoft.com/office/drawing/2014/main" id="{8F9193D3-9AEA-3EF0-C586-2FF9F21565F9}"/>
              </a:ext>
            </a:extLst>
          </p:cNvPr>
          <p:cNvSpPr>
            <a:spLocks noGrp="1"/>
          </p:cNvSpPr>
          <p:nvPr>
            <p:ph type="body" sz="quarter" idx="15"/>
          </p:nvPr>
        </p:nvSpPr>
        <p:spPr>
          <a:xfrm>
            <a:off x="647700" y="6421288"/>
            <a:ext cx="7190014" cy="324000"/>
          </a:xfrm>
        </p:spPr>
        <p:txBody>
          <a:bodyPr/>
          <a:lstStyle/>
          <a:p>
            <a:r>
              <a:rPr lang="en-US"/>
              <a:t>AF, advanced fibrosis, </a:t>
            </a:r>
            <a:r>
              <a:rPr lang="en-US" err="1"/>
              <a:t>fortgeschrittene</a:t>
            </a:r>
            <a:r>
              <a:rPr lang="en-US"/>
              <a:t> Fibrose; BMI, Body-Mass-Index; </a:t>
            </a:r>
            <a:r>
              <a:rPr lang="de-DE"/>
              <a:t>CI, </a:t>
            </a:r>
            <a:r>
              <a:rPr lang="de-DE" err="1"/>
              <a:t>confidence</a:t>
            </a:r>
            <a:r>
              <a:rPr lang="de-DE"/>
              <a:t> </a:t>
            </a:r>
            <a:r>
              <a:rPr lang="de-DE" err="1"/>
              <a:t>interval</a:t>
            </a:r>
            <a:r>
              <a:rPr lang="de-DE"/>
              <a:t>, Konfidenzintervall; CKD, </a:t>
            </a:r>
            <a:r>
              <a:rPr lang="de-DE" err="1"/>
              <a:t>chronic</a:t>
            </a:r>
            <a:r>
              <a:rPr lang="de-DE"/>
              <a:t> </a:t>
            </a:r>
            <a:r>
              <a:rPr lang="de-DE" err="1"/>
              <a:t>kidney</a:t>
            </a:r>
            <a:r>
              <a:rPr lang="de-DE"/>
              <a:t> </a:t>
            </a:r>
            <a:r>
              <a:rPr lang="de-DE" err="1"/>
              <a:t>disease</a:t>
            </a:r>
            <a:r>
              <a:rPr lang="de-DE"/>
              <a:t>, chronische Nierenerkrankung; HbA</a:t>
            </a:r>
            <a:r>
              <a:rPr lang="de-DE" baseline="-25000"/>
              <a:t>1c,</a:t>
            </a:r>
            <a:r>
              <a:rPr lang="de-DE"/>
              <a:t> </a:t>
            </a:r>
            <a:r>
              <a:rPr lang="de-DE" err="1"/>
              <a:t>glykiertes</a:t>
            </a:r>
            <a:r>
              <a:rPr lang="de-DE"/>
              <a:t> Hämoglobin; HTN, Hypertonie; OR, </a:t>
            </a:r>
            <a:r>
              <a:rPr lang="de-DE" err="1"/>
              <a:t>odds</a:t>
            </a:r>
            <a:r>
              <a:rPr lang="de-DE"/>
              <a:t> </a:t>
            </a:r>
            <a:r>
              <a:rPr lang="de-DE" err="1"/>
              <a:t>ratio</a:t>
            </a:r>
            <a:r>
              <a:rPr lang="de-DE"/>
              <a:t>, Chancenverhältnis, Chancenverhältnis; T2D, Diabetes Typ 2.</a:t>
            </a:r>
          </a:p>
        </p:txBody>
      </p:sp>
      <p:sp>
        <p:nvSpPr>
          <p:cNvPr id="5" name="Textplatzhalter 4">
            <a:extLst>
              <a:ext uri="{FF2B5EF4-FFF2-40B4-BE49-F238E27FC236}">
                <a16:creationId xmlns:a16="http://schemas.microsoft.com/office/drawing/2014/main" id="{FF127D3C-5833-57AF-8F3E-AC42FA1EE7E9}"/>
              </a:ext>
            </a:extLst>
          </p:cNvPr>
          <p:cNvSpPr>
            <a:spLocks noGrp="1"/>
          </p:cNvSpPr>
          <p:nvPr>
            <p:ph type="body" sz="quarter" idx="17"/>
          </p:nvPr>
        </p:nvSpPr>
        <p:spPr>
          <a:xfrm>
            <a:off x="8696325" y="6421288"/>
            <a:ext cx="2847973" cy="324000"/>
          </a:xfrm>
        </p:spPr>
        <p:txBody>
          <a:bodyPr/>
          <a:lstStyle/>
          <a:p>
            <a:r>
              <a:rPr lang="fr-FR" err="1"/>
              <a:t>Ségrestin</a:t>
            </a:r>
            <a:r>
              <a:rPr lang="fr-FR"/>
              <a:t> B. et al. J </a:t>
            </a:r>
            <a:r>
              <a:rPr lang="fr-FR" err="1"/>
              <a:t>Hepatol</a:t>
            </a:r>
            <a:r>
              <a:rPr lang="fr-FR"/>
              <a:t>. 2025;82(Suppl.1):THU-389.</a:t>
            </a:r>
            <a:endParaRPr lang="de-DE"/>
          </a:p>
        </p:txBody>
      </p:sp>
      <p:graphicFrame>
        <p:nvGraphicFramePr>
          <p:cNvPr id="11" name="Tabelle 10">
            <a:extLst>
              <a:ext uri="{FF2B5EF4-FFF2-40B4-BE49-F238E27FC236}">
                <a16:creationId xmlns:a16="http://schemas.microsoft.com/office/drawing/2014/main" id="{F14C5F51-EB9B-6C62-ED2C-FB24EED3D6BE}"/>
              </a:ext>
            </a:extLst>
          </p:cNvPr>
          <p:cNvGraphicFramePr>
            <a:graphicFrameLocks noGrp="1"/>
          </p:cNvGraphicFramePr>
          <p:nvPr>
            <p:extLst>
              <p:ext uri="{D42A27DB-BD31-4B8C-83A1-F6EECF244321}">
                <p14:modId xmlns:p14="http://schemas.microsoft.com/office/powerpoint/2010/main" val="2698878106"/>
              </p:ext>
            </p:extLst>
          </p:nvPr>
        </p:nvGraphicFramePr>
        <p:xfrm>
          <a:off x="710730" y="2154706"/>
          <a:ext cx="4436035" cy="2423160"/>
        </p:xfrm>
        <a:graphic>
          <a:graphicData uri="http://schemas.openxmlformats.org/drawingml/2006/table">
            <a:tbl>
              <a:tblPr firstRow="1" bandRow="1">
                <a:tableStyleId>{5C22544A-7EE6-4342-B048-85BDC9FD1C3A}</a:tableStyleId>
              </a:tblPr>
              <a:tblGrid>
                <a:gridCol w="1256791">
                  <a:extLst>
                    <a:ext uri="{9D8B030D-6E8A-4147-A177-3AD203B41FA5}">
                      <a16:colId xmlns:a16="http://schemas.microsoft.com/office/drawing/2014/main" val="3101149936"/>
                    </a:ext>
                  </a:extLst>
                </a:gridCol>
                <a:gridCol w="995242">
                  <a:extLst>
                    <a:ext uri="{9D8B030D-6E8A-4147-A177-3AD203B41FA5}">
                      <a16:colId xmlns:a16="http://schemas.microsoft.com/office/drawing/2014/main" val="2632923236"/>
                    </a:ext>
                  </a:extLst>
                </a:gridCol>
                <a:gridCol w="1170329">
                  <a:extLst>
                    <a:ext uri="{9D8B030D-6E8A-4147-A177-3AD203B41FA5}">
                      <a16:colId xmlns:a16="http://schemas.microsoft.com/office/drawing/2014/main" val="2331215285"/>
                    </a:ext>
                  </a:extLst>
                </a:gridCol>
                <a:gridCol w="1013673">
                  <a:extLst>
                    <a:ext uri="{9D8B030D-6E8A-4147-A177-3AD203B41FA5}">
                      <a16:colId xmlns:a16="http://schemas.microsoft.com/office/drawing/2014/main" val="1822762467"/>
                    </a:ext>
                  </a:extLst>
                </a:gridCol>
              </a:tblGrid>
              <a:tr h="227329">
                <a:tc>
                  <a:txBody>
                    <a:bodyPr/>
                    <a:lstStyle/>
                    <a:p>
                      <a:r>
                        <a:rPr lang="de-DE" sz="900"/>
                        <a:t>Gesamt</a:t>
                      </a:r>
                    </a:p>
                  </a:txBody>
                  <a:tcPr/>
                </a:tc>
                <a:tc>
                  <a:txBody>
                    <a:bodyPr/>
                    <a:lstStyle/>
                    <a:p>
                      <a:r>
                        <a:rPr lang="de-DE" sz="900"/>
                        <a:t>OR für CKD</a:t>
                      </a:r>
                    </a:p>
                  </a:txBody>
                  <a:tcPr/>
                </a:tc>
                <a:tc>
                  <a:txBody>
                    <a:bodyPr/>
                    <a:lstStyle/>
                    <a:p>
                      <a:r>
                        <a:rPr lang="de-DE" sz="900"/>
                        <a:t>95 % CI</a:t>
                      </a:r>
                    </a:p>
                  </a:txBody>
                  <a:tcPr/>
                </a:tc>
                <a:tc>
                  <a:txBody>
                    <a:bodyPr/>
                    <a:lstStyle/>
                    <a:p>
                      <a:r>
                        <a:rPr lang="de-DE" sz="900"/>
                        <a:t>p-Wert</a:t>
                      </a:r>
                    </a:p>
                  </a:txBody>
                  <a:tcPr/>
                </a:tc>
                <a:extLst>
                  <a:ext uri="{0D108BD9-81ED-4DB2-BD59-A6C34878D82A}">
                    <a16:rowId xmlns:a16="http://schemas.microsoft.com/office/drawing/2014/main" val="3200640714"/>
                  </a:ext>
                </a:extLst>
              </a:tr>
              <a:tr h="227329">
                <a:tc>
                  <a:txBody>
                    <a:bodyPr/>
                    <a:lstStyle/>
                    <a:p>
                      <a:r>
                        <a:rPr lang="de-DE" sz="900"/>
                        <a:t>HTA</a:t>
                      </a:r>
                    </a:p>
                  </a:txBody>
                  <a:tcPr/>
                </a:tc>
                <a:tc>
                  <a:txBody>
                    <a:bodyPr/>
                    <a:lstStyle/>
                    <a:p>
                      <a:r>
                        <a:rPr lang="de-DE" sz="900"/>
                        <a:t>5,327</a:t>
                      </a:r>
                    </a:p>
                  </a:txBody>
                  <a:tcPr/>
                </a:tc>
                <a:tc>
                  <a:txBody>
                    <a:bodyPr/>
                    <a:lstStyle/>
                    <a:p>
                      <a:r>
                        <a:rPr lang="de-DE" sz="900"/>
                        <a:t>3,573-7,944</a:t>
                      </a:r>
                    </a:p>
                  </a:txBody>
                  <a:tcPr/>
                </a:tc>
                <a:tc>
                  <a:txBody>
                    <a:bodyPr/>
                    <a:lstStyle/>
                    <a:p>
                      <a:r>
                        <a:rPr lang="de-DE" sz="900" b="1"/>
                        <a:t>&lt;0,001</a:t>
                      </a:r>
                    </a:p>
                  </a:txBody>
                  <a:tcPr/>
                </a:tc>
                <a:extLst>
                  <a:ext uri="{0D108BD9-81ED-4DB2-BD59-A6C34878D82A}">
                    <a16:rowId xmlns:a16="http://schemas.microsoft.com/office/drawing/2014/main" val="1125018597"/>
                  </a:ext>
                </a:extLst>
              </a:tr>
              <a:tr h="227329">
                <a:tc>
                  <a:txBody>
                    <a:bodyPr/>
                    <a:lstStyle/>
                    <a:p>
                      <a:r>
                        <a:rPr lang="de-DE" sz="900"/>
                        <a:t>T2D</a:t>
                      </a:r>
                    </a:p>
                  </a:txBody>
                  <a:tcPr/>
                </a:tc>
                <a:tc>
                  <a:txBody>
                    <a:bodyPr/>
                    <a:lstStyle/>
                    <a:p>
                      <a:r>
                        <a:rPr lang="de-DE" sz="900"/>
                        <a:t>3,707</a:t>
                      </a:r>
                    </a:p>
                  </a:txBody>
                  <a:tcPr/>
                </a:tc>
                <a:tc>
                  <a:txBody>
                    <a:bodyPr/>
                    <a:lstStyle/>
                    <a:p>
                      <a:r>
                        <a:rPr lang="de-DE" sz="900"/>
                        <a:t>2,133-6,440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a:t>&lt;0,001</a:t>
                      </a:r>
                    </a:p>
                  </a:txBody>
                  <a:tcPr/>
                </a:tc>
                <a:extLst>
                  <a:ext uri="{0D108BD9-81ED-4DB2-BD59-A6C34878D82A}">
                    <a16:rowId xmlns:a16="http://schemas.microsoft.com/office/drawing/2014/main" val="3191178420"/>
                  </a:ext>
                </a:extLst>
              </a:tr>
              <a:tr h="227329">
                <a:tc>
                  <a:txBody>
                    <a:bodyPr/>
                    <a:lstStyle/>
                    <a:p>
                      <a:r>
                        <a:rPr lang="de-DE" sz="900"/>
                        <a:t>Dyslipidemie</a:t>
                      </a:r>
                    </a:p>
                  </a:txBody>
                  <a:tcPr/>
                </a:tc>
                <a:tc>
                  <a:txBody>
                    <a:bodyPr/>
                    <a:lstStyle/>
                    <a:p>
                      <a:r>
                        <a:rPr lang="de-DE" sz="900"/>
                        <a:t>2,589</a:t>
                      </a:r>
                    </a:p>
                  </a:txBody>
                  <a:tcPr/>
                </a:tc>
                <a:tc>
                  <a:txBody>
                    <a:bodyPr/>
                    <a:lstStyle/>
                    <a:p>
                      <a:r>
                        <a:rPr lang="de-DE" sz="900"/>
                        <a:t>1,796-3,732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a:t>&lt;0,001</a:t>
                      </a:r>
                    </a:p>
                  </a:txBody>
                  <a:tcPr/>
                </a:tc>
                <a:extLst>
                  <a:ext uri="{0D108BD9-81ED-4DB2-BD59-A6C34878D82A}">
                    <a16:rowId xmlns:a16="http://schemas.microsoft.com/office/drawing/2014/main" val="2270382846"/>
                  </a:ext>
                </a:extLst>
              </a:tr>
              <a:tr h="237058">
                <a:tc>
                  <a:txBody>
                    <a:bodyPr/>
                    <a:lstStyle/>
                    <a:p>
                      <a:r>
                        <a:rPr lang="de-DE" sz="900"/>
                        <a:t>Vorhandensein von AF</a:t>
                      </a:r>
                    </a:p>
                  </a:txBody>
                  <a:tcPr/>
                </a:tc>
                <a:tc>
                  <a:txBody>
                    <a:bodyPr/>
                    <a:lstStyle/>
                    <a:p>
                      <a:r>
                        <a:rPr lang="de-DE" sz="900"/>
                        <a:t>2,331</a:t>
                      </a:r>
                    </a:p>
                  </a:txBody>
                  <a:tcPr/>
                </a:tc>
                <a:tc>
                  <a:txBody>
                    <a:bodyPr/>
                    <a:lstStyle/>
                    <a:p>
                      <a:r>
                        <a:rPr lang="de-DE" sz="900"/>
                        <a:t>1,421-3,824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a:t>0,001</a:t>
                      </a:r>
                    </a:p>
                  </a:txBody>
                  <a:tcPr/>
                </a:tc>
                <a:extLst>
                  <a:ext uri="{0D108BD9-81ED-4DB2-BD59-A6C34878D82A}">
                    <a16:rowId xmlns:a16="http://schemas.microsoft.com/office/drawing/2014/main" val="3682882954"/>
                  </a:ext>
                </a:extLst>
              </a:tr>
              <a:tr h="227329">
                <a:tc>
                  <a:txBody>
                    <a:bodyPr/>
                    <a:lstStyle/>
                    <a:p>
                      <a:r>
                        <a:rPr lang="de-DE" sz="900"/>
                        <a:t>HbA</a:t>
                      </a:r>
                      <a:r>
                        <a:rPr lang="de-DE" sz="900" baseline="-25000">
                          <a:solidFill>
                            <a:schemeClr val="tx1"/>
                          </a:solidFill>
                        </a:rPr>
                        <a:t>1c</a:t>
                      </a:r>
                      <a:endParaRPr lang="de-DE" sz="900">
                        <a:solidFill>
                          <a:schemeClr val="tx1"/>
                        </a:solidFill>
                      </a:endParaRPr>
                    </a:p>
                  </a:txBody>
                  <a:tcPr/>
                </a:tc>
                <a:tc>
                  <a:txBody>
                    <a:bodyPr/>
                    <a:lstStyle/>
                    <a:p>
                      <a:r>
                        <a:rPr lang="de-DE" sz="900"/>
                        <a:t>1,419</a:t>
                      </a:r>
                    </a:p>
                  </a:txBody>
                  <a:tcPr/>
                </a:tc>
                <a:tc>
                  <a:txBody>
                    <a:bodyPr/>
                    <a:lstStyle/>
                    <a:p>
                      <a:r>
                        <a:rPr lang="de-DE" sz="900"/>
                        <a:t>1,182-1,570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a:t>&lt;0,001</a:t>
                      </a:r>
                    </a:p>
                  </a:txBody>
                  <a:tcPr/>
                </a:tc>
                <a:extLst>
                  <a:ext uri="{0D108BD9-81ED-4DB2-BD59-A6C34878D82A}">
                    <a16:rowId xmlns:a16="http://schemas.microsoft.com/office/drawing/2014/main" val="521266517"/>
                  </a:ext>
                </a:extLst>
              </a:tr>
              <a:tr h="227329">
                <a:tc>
                  <a:txBody>
                    <a:bodyPr/>
                    <a:lstStyle/>
                    <a:p>
                      <a:r>
                        <a:rPr lang="de-DE" sz="900"/>
                        <a:t>Alter</a:t>
                      </a:r>
                    </a:p>
                  </a:txBody>
                  <a:tcPr/>
                </a:tc>
                <a:tc>
                  <a:txBody>
                    <a:bodyPr/>
                    <a:lstStyle/>
                    <a:p>
                      <a:r>
                        <a:rPr lang="de-DE" sz="900"/>
                        <a:t>1,052</a:t>
                      </a:r>
                    </a:p>
                  </a:txBody>
                  <a:tcPr/>
                </a:tc>
                <a:tc>
                  <a:txBody>
                    <a:bodyPr/>
                    <a:lstStyle/>
                    <a:p>
                      <a:r>
                        <a:rPr lang="de-DE" sz="900"/>
                        <a:t>1,036-1,069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a:t>&lt;0,001</a:t>
                      </a:r>
                    </a:p>
                  </a:txBody>
                  <a:tcPr/>
                </a:tc>
                <a:extLst>
                  <a:ext uri="{0D108BD9-81ED-4DB2-BD59-A6C34878D82A}">
                    <a16:rowId xmlns:a16="http://schemas.microsoft.com/office/drawing/2014/main" val="3134896380"/>
                  </a:ext>
                </a:extLst>
              </a:tr>
              <a:tr h="227329">
                <a:tc>
                  <a:txBody>
                    <a:bodyPr/>
                    <a:lstStyle/>
                    <a:p>
                      <a:r>
                        <a:rPr lang="de-DE" sz="900"/>
                        <a:t>Geschlecht (m)</a:t>
                      </a:r>
                    </a:p>
                  </a:txBody>
                  <a:tcPr/>
                </a:tc>
                <a:tc>
                  <a:txBody>
                    <a:bodyPr/>
                    <a:lstStyle/>
                    <a:p>
                      <a:r>
                        <a:rPr lang="de-DE" sz="900"/>
                        <a:t>1,596</a:t>
                      </a:r>
                    </a:p>
                  </a:txBody>
                  <a:tcPr/>
                </a:tc>
                <a:tc>
                  <a:txBody>
                    <a:bodyPr/>
                    <a:lstStyle/>
                    <a:p>
                      <a:r>
                        <a:rPr lang="de-DE" sz="900"/>
                        <a:t>1,185-2,150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a:t>0,002</a:t>
                      </a:r>
                    </a:p>
                  </a:txBody>
                  <a:tcPr/>
                </a:tc>
                <a:extLst>
                  <a:ext uri="{0D108BD9-81ED-4DB2-BD59-A6C34878D82A}">
                    <a16:rowId xmlns:a16="http://schemas.microsoft.com/office/drawing/2014/main" val="2889660253"/>
                  </a:ext>
                </a:extLst>
              </a:tr>
              <a:tr h="227329">
                <a:tc>
                  <a:txBody>
                    <a:bodyPr/>
                    <a:lstStyle/>
                    <a:p>
                      <a:r>
                        <a:rPr lang="de-DE" sz="900"/>
                        <a:t>BMI</a:t>
                      </a:r>
                    </a:p>
                  </a:txBody>
                  <a:tcPr/>
                </a:tc>
                <a:tc>
                  <a:txBody>
                    <a:bodyPr/>
                    <a:lstStyle/>
                    <a:p>
                      <a:r>
                        <a:rPr lang="de-DE" sz="900"/>
                        <a:t>1,001</a:t>
                      </a:r>
                    </a:p>
                  </a:txBody>
                  <a:tcPr/>
                </a:tc>
                <a:tc>
                  <a:txBody>
                    <a:bodyPr/>
                    <a:lstStyle/>
                    <a:p>
                      <a:r>
                        <a:rPr lang="de-DE" sz="900"/>
                        <a:t>0,968-1,035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0"/>
                        <a:t>0,968</a:t>
                      </a:r>
                    </a:p>
                  </a:txBody>
                  <a:tcPr/>
                </a:tc>
                <a:extLst>
                  <a:ext uri="{0D108BD9-81ED-4DB2-BD59-A6C34878D82A}">
                    <a16:rowId xmlns:a16="http://schemas.microsoft.com/office/drawing/2014/main" val="2866553042"/>
                  </a:ext>
                </a:extLst>
              </a:tr>
              <a:tr h="227329">
                <a:tc>
                  <a:txBody>
                    <a:bodyPr/>
                    <a:lstStyle/>
                    <a:p>
                      <a:r>
                        <a:rPr lang="de-DE" sz="900"/>
                        <a:t>Adipositas</a:t>
                      </a:r>
                    </a:p>
                  </a:txBody>
                  <a:tcPr/>
                </a:tc>
                <a:tc>
                  <a:txBody>
                    <a:bodyPr/>
                    <a:lstStyle/>
                    <a:p>
                      <a:r>
                        <a:rPr lang="de-DE" sz="900"/>
                        <a:t>1,213</a:t>
                      </a:r>
                    </a:p>
                  </a:txBody>
                  <a:tcPr/>
                </a:tc>
                <a:tc>
                  <a:txBody>
                    <a:bodyPr/>
                    <a:lstStyle/>
                    <a:p>
                      <a:r>
                        <a:rPr lang="de-DE" sz="900"/>
                        <a:t>0,866-1,698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0"/>
                        <a:t>0,261</a:t>
                      </a:r>
                    </a:p>
                  </a:txBody>
                  <a:tcPr/>
                </a:tc>
                <a:extLst>
                  <a:ext uri="{0D108BD9-81ED-4DB2-BD59-A6C34878D82A}">
                    <a16:rowId xmlns:a16="http://schemas.microsoft.com/office/drawing/2014/main" val="3252048242"/>
                  </a:ext>
                </a:extLst>
              </a:tr>
            </a:tbl>
          </a:graphicData>
        </a:graphic>
      </p:graphicFrame>
      <p:sp>
        <p:nvSpPr>
          <p:cNvPr id="13" name="Textfeld 12">
            <a:extLst>
              <a:ext uri="{FF2B5EF4-FFF2-40B4-BE49-F238E27FC236}">
                <a16:creationId xmlns:a16="http://schemas.microsoft.com/office/drawing/2014/main" id="{42CAA3D1-C011-4F17-9173-8BB86233B1C2}"/>
              </a:ext>
            </a:extLst>
          </p:cNvPr>
          <p:cNvSpPr txBox="1"/>
          <p:nvPr/>
        </p:nvSpPr>
        <p:spPr>
          <a:xfrm>
            <a:off x="710730" y="1690658"/>
            <a:ext cx="427084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Faktoren die mit dem Auftreten von CKD assoziiert sind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(Univariate logistische Regression)</a:t>
            </a:r>
          </a:p>
        </p:txBody>
      </p:sp>
      <p:sp>
        <p:nvSpPr>
          <p:cNvPr id="16" name="Textfeld 15">
            <a:extLst>
              <a:ext uri="{FF2B5EF4-FFF2-40B4-BE49-F238E27FC236}">
                <a16:creationId xmlns:a16="http://schemas.microsoft.com/office/drawing/2014/main" id="{C5B25936-4C4D-C972-48F2-73B4917088EA}"/>
              </a:ext>
            </a:extLst>
          </p:cNvPr>
          <p:cNvSpPr txBox="1"/>
          <p:nvPr/>
        </p:nvSpPr>
        <p:spPr>
          <a:xfrm>
            <a:off x="5339070" y="1668473"/>
            <a:ext cx="6042494" cy="20685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CKD-Risiko bei AF nach multivariabler Anpassung (Multivariable logistische Regression)</a:t>
            </a:r>
          </a:p>
        </p:txBody>
      </p:sp>
      <p:graphicFrame>
        <p:nvGraphicFramePr>
          <p:cNvPr id="6" name="Inhaltsplatzhalter 13">
            <a:extLst>
              <a:ext uri="{FF2B5EF4-FFF2-40B4-BE49-F238E27FC236}">
                <a16:creationId xmlns:a16="http://schemas.microsoft.com/office/drawing/2014/main" id="{AC9C57C1-2B3E-69C9-92C3-E93527D89C6D}"/>
              </a:ext>
            </a:extLst>
          </p:cNvPr>
          <p:cNvGraphicFramePr>
            <a:graphicFrameLocks/>
          </p:cNvGraphicFramePr>
          <p:nvPr>
            <p:extLst>
              <p:ext uri="{D42A27DB-BD31-4B8C-83A1-F6EECF244321}">
                <p14:modId xmlns:p14="http://schemas.microsoft.com/office/powerpoint/2010/main" val="1641318604"/>
              </p:ext>
            </p:extLst>
          </p:nvPr>
        </p:nvGraphicFramePr>
        <p:xfrm>
          <a:off x="5339070" y="2000315"/>
          <a:ext cx="6042494" cy="4216174"/>
        </p:xfrm>
        <a:graphic>
          <a:graphicData uri="http://schemas.openxmlformats.org/drawingml/2006/table">
            <a:tbl>
              <a:tblPr firstRow="1" bandRow="1">
                <a:tableStyleId>{5C22544A-7EE6-4342-B048-85BDC9FD1C3A}</a:tableStyleId>
              </a:tblPr>
              <a:tblGrid>
                <a:gridCol w="3766830">
                  <a:extLst>
                    <a:ext uri="{9D8B030D-6E8A-4147-A177-3AD203B41FA5}">
                      <a16:colId xmlns:a16="http://schemas.microsoft.com/office/drawing/2014/main" val="923673844"/>
                    </a:ext>
                  </a:extLst>
                </a:gridCol>
                <a:gridCol w="743494">
                  <a:extLst>
                    <a:ext uri="{9D8B030D-6E8A-4147-A177-3AD203B41FA5}">
                      <a16:colId xmlns:a16="http://schemas.microsoft.com/office/drawing/2014/main" val="3230752876"/>
                    </a:ext>
                  </a:extLst>
                </a:gridCol>
                <a:gridCol w="949234">
                  <a:extLst>
                    <a:ext uri="{9D8B030D-6E8A-4147-A177-3AD203B41FA5}">
                      <a16:colId xmlns:a16="http://schemas.microsoft.com/office/drawing/2014/main" val="2517920982"/>
                    </a:ext>
                  </a:extLst>
                </a:gridCol>
                <a:gridCol w="582936">
                  <a:extLst>
                    <a:ext uri="{9D8B030D-6E8A-4147-A177-3AD203B41FA5}">
                      <a16:colId xmlns:a16="http://schemas.microsoft.com/office/drawing/2014/main" val="2960010083"/>
                    </a:ext>
                  </a:extLst>
                </a:gridCol>
              </a:tblGrid>
              <a:tr h="284254">
                <a:tc>
                  <a:txBody>
                    <a:bodyPr/>
                    <a:lstStyle/>
                    <a:p>
                      <a:r>
                        <a:rPr lang="de-DE" sz="900" b="1"/>
                        <a:t>Gesamt-Population</a:t>
                      </a:r>
                    </a:p>
                  </a:txBody>
                  <a:tcPr/>
                </a:tc>
                <a:tc>
                  <a:txBody>
                    <a:bodyPr/>
                    <a:lstStyle/>
                    <a:p>
                      <a:r>
                        <a:rPr lang="de-DE" sz="900" b="1"/>
                        <a:t>OR für CKD</a:t>
                      </a:r>
                    </a:p>
                  </a:txBody>
                  <a:tcPr/>
                </a:tc>
                <a:tc>
                  <a:txBody>
                    <a:bodyPr/>
                    <a:lstStyle/>
                    <a:p>
                      <a:r>
                        <a:rPr lang="de-DE" sz="900" b="1"/>
                        <a:t>95 % CI</a:t>
                      </a:r>
                    </a:p>
                  </a:txBody>
                  <a:tcPr/>
                </a:tc>
                <a:tc>
                  <a:txBody>
                    <a:bodyPr/>
                    <a:lstStyle/>
                    <a:p>
                      <a:r>
                        <a:rPr lang="de-DE" sz="900" b="1"/>
                        <a:t>p-Wert</a:t>
                      </a:r>
                    </a:p>
                  </a:txBody>
                  <a:tcPr/>
                </a:tc>
                <a:extLst>
                  <a:ext uri="{0D108BD9-81ED-4DB2-BD59-A6C34878D82A}">
                    <a16:rowId xmlns:a16="http://schemas.microsoft.com/office/drawing/2014/main" val="1288230903"/>
                  </a:ext>
                </a:extLst>
              </a:tr>
              <a:tr h="174926">
                <a:tc>
                  <a:txBody>
                    <a:bodyPr/>
                    <a:lstStyle/>
                    <a:p>
                      <a:r>
                        <a:rPr lang="de-DE" sz="900"/>
                        <a:t>Nicht korrigierte Werte</a:t>
                      </a:r>
                    </a:p>
                  </a:txBody>
                  <a:tcPr/>
                </a:tc>
                <a:tc>
                  <a:txBody>
                    <a:bodyPr/>
                    <a:lstStyle/>
                    <a:p>
                      <a:r>
                        <a:rPr lang="de-DE" sz="900"/>
                        <a:t>2,331</a:t>
                      </a:r>
                    </a:p>
                  </a:txBody>
                  <a:tcPr/>
                </a:tc>
                <a:tc>
                  <a:txBody>
                    <a:bodyPr/>
                    <a:lstStyle/>
                    <a:p>
                      <a:r>
                        <a:rPr lang="de-DE" sz="900"/>
                        <a:t>1,421-3,824</a:t>
                      </a:r>
                    </a:p>
                  </a:txBody>
                  <a:tcPr/>
                </a:tc>
                <a:tc>
                  <a:txBody>
                    <a:bodyPr/>
                    <a:lstStyle/>
                    <a:p>
                      <a:r>
                        <a:rPr lang="de-DE" sz="900"/>
                        <a:t>0,001</a:t>
                      </a:r>
                    </a:p>
                  </a:txBody>
                  <a:tcPr/>
                </a:tc>
                <a:extLst>
                  <a:ext uri="{0D108BD9-81ED-4DB2-BD59-A6C34878D82A}">
                    <a16:rowId xmlns:a16="http://schemas.microsoft.com/office/drawing/2014/main" val="3342610262"/>
                  </a:ext>
                </a:extLst>
              </a:tr>
              <a:tr h="174926">
                <a:tc>
                  <a:txBody>
                    <a:bodyPr/>
                    <a:lstStyle/>
                    <a:p>
                      <a:r>
                        <a:rPr lang="de-DE" sz="900"/>
                        <a:t>Korrigiert nach Alter und Geschlecht</a:t>
                      </a:r>
                    </a:p>
                  </a:txBody>
                  <a:tcPr/>
                </a:tc>
                <a:tc>
                  <a:txBody>
                    <a:bodyPr/>
                    <a:lstStyle/>
                    <a:p>
                      <a:r>
                        <a:rPr lang="de-DE" sz="900"/>
                        <a:t>2,101</a:t>
                      </a:r>
                    </a:p>
                  </a:txBody>
                  <a:tcPr/>
                </a:tc>
                <a:tc>
                  <a:txBody>
                    <a:bodyPr/>
                    <a:lstStyle/>
                    <a:p>
                      <a:r>
                        <a:rPr lang="de-DE" sz="900"/>
                        <a:t>1,254-3,519</a:t>
                      </a:r>
                    </a:p>
                  </a:txBody>
                  <a:tcPr/>
                </a:tc>
                <a:tc>
                  <a:txBody>
                    <a:bodyPr/>
                    <a:lstStyle/>
                    <a:p>
                      <a:r>
                        <a:rPr lang="de-DE" sz="900"/>
                        <a:t>0,005</a:t>
                      </a:r>
                    </a:p>
                  </a:txBody>
                  <a:tcPr/>
                </a:tc>
                <a:extLst>
                  <a:ext uri="{0D108BD9-81ED-4DB2-BD59-A6C34878D82A}">
                    <a16:rowId xmlns:a16="http://schemas.microsoft.com/office/drawing/2014/main" val="2947758776"/>
                  </a:ext>
                </a:extLst>
              </a:tr>
              <a:tr h="174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Korrigiert nach Alter, Geschlecht und HbA</a:t>
                      </a:r>
                      <a:r>
                        <a:rPr lang="de-DE" sz="900" baseline="-25000"/>
                        <a:t>1c</a:t>
                      </a:r>
                    </a:p>
                  </a:txBody>
                  <a:tcPr/>
                </a:tc>
                <a:tc>
                  <a:txBody>
                    <a:bodyPr/>
                    <a:lstStyle/>
                    <a:p>
                      <a:r>
                        <a:rPr lang="de-DE" sz="900"/>
                        <a:t>1,894</a:t>
                      </a:r>
                    </a:p>
                  </a:txBody>
                  <a:tcPr/>
                </a:tc>
                <a:tc>
                  <a:txBody>
                    <a:bodyPr/>
                    <a:lstStyle/>
                    <a:p>
                      <a:r>
                        <a:rPr lang="de-DE" sz="900"/>
                        <a:t>1,115-3,219</a:t>
                      </a:r>
                    </a:p>
                  </a:txBody>
                  <a:tcPr/>
                </a:tc>
                <a:tc>
                  <a:txBody>
                    <a:bodyPr/>
                    <a:lstStyle/>
                    <a:p>
                      <a:r>
                        <a:rPr lang="de-DE" sz="900"/>
                        <a:t>0,018</a:t>
                      </a:r>
                    </a:p>
                  </a:txBody>
                  <a:tcPr/>
                </a:tc>
                <a:extLst>
                  <a:ext uri="{0D108BD9-81ED-4DB2-BD59-A6C34878D82A}">
                    <a16:rowId xmlns:a16="http://schemas.microsoft.com/office/drawing/2014/main" val="664900617"/>
                  </a:ext>
                </a:extLst>
              </a:tr>
              <a:tr h="174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Korrigiert nach Alter, Geschlecht und Dyslipidemie</a:t>
                      </a:r>
                    </a:p>
                  </a:txBody>
                  <a:tcPr/>
                </a:tc>
                <a:tc>
                  <a:txBody>
                    <a:bodyPr/>
                    <a:lstStyle/>
                    <a:p>
                      <a:r>
                        <a:rPr lang="de-DE" sz="900"/>
                        <a:t>2,215</a:t>
                      </a:r>
                    </a:p>
                  </a:txBody>
                  <a:tcPr/>
                </a:tc>
                <a:tc>
                  <a:txBody>
                    <a:bodyPr/>
                    <a:lstStyle/>
                    <a:p>
                      <a:r>
                        <a:rPr lang="de-DE" sz="900"/>
                        <a:t>1,310-3,743</a:t>
                      </a:r>
                    </a:p>
                  </a:txBody>
                  <a:tcPr/>
                </a:tc>
                <a:tc>
                  <a:txBody>
                    <a:bodyPr/>
                    <a:lstStyle/>
                    <a:p>
                      <a:r>
                        <a:rPr lang="de-DE" sz="900"/>
                        <a:t>0,003</a:t>
                      </a:r>
                    </a:p>
                  </a:txBody>
                  <a:tcPr/>
                </a:tc>
                <a:extLst>
                  <a:ext uri="{0D108BD9-81ED-4DB2-BD59-A6C34878D82A}">
                    <a16:rowId xmlns:a16="http://schemas.microsoft.com/office/drawing/2014/main" val="2167066018"/>
                  </a:ext>
                </a:extLst>
              </a:tr>
              <a:tr h="174926">
                <a:tc>
                  <a:txBody>
                    <a:bodyPr/>
                    <a:lstStyle/>
                    <a:p>
                      <a:r>
                        <a:rPr lang="de-DE" sz="900"/>
                        <a:t>Korrigiert nach Alter, Geschlecht, HbA</a:t>
                      </a:r>
                      <a:r>
                        <a:rPr lang="de-DE" sz="900" baseline="-25000"/>
                        <a:t>1c</a:t>
                      </a:r>
                      <a:r>
                        <a:rPr lang="de-DE" sz="900"/>
                        <a:t> und BMI</a:t>
                      </a:r>
                    </a:p>
                  </a:txBody>
                  <a:tcPr/>
                </a:tc>
                <a:tc>
                  <a:txBody>
                    <a:bodyPr/>
                    <a:lstStyle/>
                    <a:p>
                      <a:r>
                        <a:rPr lang="de-DE" sz="900"/>
                        <a:t>1,841</a:t>
                      </a:r>
                    </a:p>
                  </a:txBody>
                  <a:tcPr/>
                </a:tc>
                <a:tc>
                  <a:txBody>
                    <a:bodyPr/>
                    <a:lstStyle/>
                    <a:p>
                      <a:r>
                        <a:rPr lang="de-DE" sz="900"/>
                        <a:t>1,079-3,142</a:t>
                      </a:r>
                    </a:p>
                  </a:txBody>
                  <a:tcPr/>
                </a:tc>
                <a:tc>
                  <a:txBody>
                    <a:bodyPr/>
                    <a:lstStyle/>
                    <a:p>
                      <a:r>
                        <a:rPr lang="de-DE" sz="900"/>
                        <a:t>0,025</a:t>
                      </a:r>
                    </a:p>
                  </a:txBody>
                  <a:tcPr/>
                </a:tc>
                <a:extLst>
                  <a:ext uri="{0D108BD9-81ED-4DB2-BD59-A6C34878D82A}">
                    <a16:rowId xmlns:a16="http://schemas.microsoft.com/office/drawing/2014/main" val="2865561345"/>
                  </a:ext>
                </a:extLst>
              </a:tr>
              <a:tr h="174926">
                <a:tc>
                  <a:txBody>
                    <a:bodyPr/>
                    <a:lstStyle/>
                    <a:p>
                      <a:r>
                        <a:rPr lang="de-DE" sz="900"/>
                        <a:t>Korrigiert nach Alter, Geschlecht, HbA</a:t>
                      </a:r>
                      <a:r>
                        <a:rPr lang="de-DE" sz="900" baseline="-25000"/>
                        <a:t>1c</a:t>
                      </a:r>
                      <a:r>
                        <a:rPr lang="de-DE" sz="900"/>
                        <a:t> und T2D</a:t>
                      </a:r>
                    </a:p>
                  </a:txBody>
                  <a:tcPr/>
                </a:tc>
                <a:tc>
                  <a:txBody>
                    <a:bodyPr/>
                    <a:lstStyle/>
                    <a:p>
                      <a:r>
                        <a:rPr lang="de-DE" sz="900"/>
                        <a:t>1,963</a:t>
                      </a:r>
                    </a:p>
                  </a:txBody>
                  <a:tcPr/>
                </a:tc>
                <a:tc>
                  <a:txBody>
                    <a:bodyPr/>
                    <a:lstStyle/>
                    <a:p>
                      <a:r>
                        <a:rPr lang="de-DE" sz="900"/>
                        <a:t>1,169-3,298</a:t>
                      </a:r>
                    </a:p>
                  </a:txBody>
                  <a:tcPr/>
                </a:tc>
                <a:tc>
                  <a:txBody>
                    <a:bodyPr/>
                    <a:lstStyle/>
                    <a:p>
                      <a:r>
                        <a:rPr lang="de-DE" sz="900"/>
                        <a:t>0,011</a:t>
                      </a:r>
                    </a:p>
                  </a:txBody>
                  <a:tcPr/>
                </a:tc>
                <a:extLst>
                  <a:ext uri="{0D108BD9-81ED-4DB2-BD59-A6C34878D82A}">
                    <a16:rowId xmlns:a16="http://schemas.microsoft.com/office/drawing/2014/main" val="3318889708"/>
                  </a:ext>
                </a:extLst>
              </a:tr>
              <a:tr h="174926">
                <a:tc>
                  <a:txBody>
                    <a:bodyPr/>
                    <a:lstStyle/>
                    <a:p>
                      <a:r>
                        <a:rPr lang="de-DE" sz="900"/>
                        <a:t>Korrigiert nach Alter, Geschlecht, BMI und HTA</a:t>
                      </a:r>
                    </a:p>
                  </a:txBody>
                  <a:tcPr/>
                </a:tc>
                <a:tc>
                  <a:txBody>
                    <a:bodyPr/>
                    <a:lstStyle/>
                    <a:p>
                      <a:r>
                        <a:rPr lang="de-DE" sz="900"/>
                        <a:t>1,790</a:t>
                      </a:r>
                    </a:p>
                  </a:txBody>
                  <a:tcPr/>
                </a:tc>
                <a:tc>
                  <a:txBody>
                    <a:bodyPr/>
                    <a:lstStyle/>
                    <a:p>
                      <a:r>
                        <a:rPr lang="de-DE" sz="900"/>
                        <a:t>1,056-3,035</a:t>
                      </a:r>
                    </a:p>
                  </a:txBody>
                  <a:tcPr/>
                </a:tc>
                <a:tc>
                  <a:txBody>
                    <a:bodyPr/>
                    <a:lstStyle/>
                    <a:p>
                      <a:r>
                        <a:rPr lang="de-DE" sz="900"/>
                        <a:t>0,031</a:t>
                      </a:r>
                    </a:p>
                  </a:txBody>
                  <a:tcPr/>
                </a:tc>
                <a:extLst>
                  <a:ext uri="{0D108BD9-81ED-4DB2-BD59-A6C34878D82A}">
                    <a16:rowId xmlns:a16="http://schemas.microsoft.com/office/drawing/2014/main" val="1964034478"/>
                  </a:ext>
                </a:extLst>
              </a:tr>
              <a:tr h="174926">
                <a:tc>
                  <a:txBody>
                    <a:bodyPr/>
                    <a:lstStyle/>
                    <a:p>
                      <a:r>
                        <a:rPr lang="de-DE" sz="900"/>
                        <a:t>Korrigiert nach Alter, Geschlecht, T2D, HTA and Dyslipidemie</a:t>
                      </a:r>
                    </a:p>
                  </a:txBody>
                  <a:tcPr/>
                </a:tc>
                <a:tc>
                  <a:txBody>
                    <a:bodyPr/>
                    <a:lstStyle/>
                    <a:p>
                      <a:r>
                        <a:rPr lang="de-DE" sz="900"/>
                        <a:t>1,781</a:t>
                      </a:r>
                    </a:p>
                  </a:txBody>
                  <a:tcPr/>
                </a:tc>
                <a:tc>
                  <a:txBody>
                    <a:bodyPr/>
                    <a:lstStyle/>
                    <a:p>
                      <a:r>
                        <a:rPr lang="de-DE" sz="900"/>
                        <a:t>1,042-3,044</a:t>
                      </a:r>
                    </a:p>
                  </a:txBody>
                  <a:tcPr/>
                </a:tc>
                <a:tc>
                  <a:txBody>
                    <a:bodyPr/>
                    <a:lstStyle/>
                    <a:p>
                      <a:r>
                        <a:rPr lang="de-DE" sz="900"/>
                        <a:t>0,035</a:t>
                      </a:r>
                    </a:p>
                  </a:txBody>
                  <a:tcPr/>
                </a:tc>
                <a:extLst>
                  <a:ext uri="{0D108BD9-81ED-4DB2-BD59-A6C34878D82A}">
                    <a16:rowId xmlns:a16="http://schemas.microsoft.com/office/drawing/2014/main" val="3165032365"/>
                  </a:ext>
                </a:extLst>
              </a:tr>
              <a:tr h="174926">
                <a:tc>
                  <a:txBody>
                    <a:bodyPr/>
                    <a:lstStyle/>
                    <a:p>
                      <a:r>
                        <a:rPr lang="de-DE" sz="900" b="1"/>
                        <a:t>Sub-Population mit T2D (n=678)</a:t>
                      </a:r>
                    </a:p>
                  </a:txBody>
                  <a:tcPr/>
                </a:tc>
                <a:tc>
                  <a:txBody>
                    <a:bodyPr/>
                    <a:lstStyle/>
                    <a:p>
                      <a:endParaRPr lang="de-DE" sz="900"/>
                    </a:p>
                  </a:txBody>
                  <a:tcPr/>
                </a:tc>
                <a:tc>
                  <a:txBody>
                    <a:bodyPr/>
                    <a:lstStyle/>
                    <a:p>
                      <a:endParaRPr lang="de-DE" sz="900"/>
                    </a:p>
                  </a:txBody>
                  <a:tcPr/>
                </a:tc>
                <a:tc>
                  <a:txBody>
                    <a:bodyPr/>
                    <a:lstStyle/>
                    <a:p>
                      <a:endParaRPr lang="de-DE" sz="900"/>
                    </a:p>
                  </a:txBody>
                  <a:tcPr/>
                </a:tc>
                <a:extLst>
                  <a:ext uri="{0D108BD9-81ED-4DB2-BD59-A6C34878D82A}">
                    <a16:rowId xmlns:a16="http://schemas.microsoft.com/office/drawing/2014/main" val="3112511214"/>
                  </a:ext>
                </a:extLst>
              </a:tr>
              <a:tr h="174926">
                <a:tc>
                  <a:txBody>
                    <a:bodyPr/>
                    <a:lstStyle/>
                    <a:p>
                      <a:r>
                        <a:rPr lang="de-DE" sz="900" b="0"/>
                        <a:t>Nicht korrigierte Werte</a:t>
                      </a:r>
                    </a:p>
                  </a:txBody>
                  <a:tcPr/>
                </a:tc>
                <a:tc>
                  <a:txBody>
                    <a:bodyPr/>
                    <a:lstStyle/>
                    <a:p>
                      <a:r>
                        <a:rPr lang="de-DE" sz="900" b="0"/>
                        <a:t>1,951</a:t>
                      </a:r>
                    </a:p>
                  </a:txBody>
                  <a:tcPr/>
                </a:tc>
                <a:tc>
                  <a:txBody>
                    <a:bodyPr/>
                    <a:lstStyle/>
                    <a:p>
                      <a:r>
                        <a:rPr lang="de-DE" sz="900" b="0"/>
                        <a:t>1,174-3,240</a:t>
                      </a:r>
                    </a:p>
                  </a:txBody>
                  <a:tcPr/>
                </a:tc>
                <a:tc>
                  <a:txBody>
                    <a:bodyPr/>
                    <a:lstStyle/>
                    <a:p>
                      <a:r>
                        <a:rPr lang="de-DE" sz="900" b="0"/>
                        <a:t>0,010</a:t>
                      </a:r>
                    </a:p>
                  </a:txBody>
                  <a:tcPr/>
                </a:tc>
                <a:extLst>
                  <a:ext uri="{0D108BD9-81ED-4DB2-BD59-A6C34878D82A}">
                    <a16:rowId xmlns:a16="http://schemas.microsoft.com/office/drawing/2014/main" val="1347760446"/>
                  </a:ext>
                </a:extLst>
              </a:tr>
              <a:tr h="174926">
                <a:tc>
                  <a:txBody>
                    <a:bodyPr/>
                    <a:lstStyle/>
                    <a:p>
                      <a:r>
                        <a:rPr lang="de-DE" sz="900"/>
                        <a:t>Korrigiert nach Alter und Geschlecht</a:t>
                      </a:r>
                    </a:p>
                  </a:txBody>
                  <a:tcPr/>
                </a:tc>
                <a:tc>
                  <a:txBody>
                    <a:bodyPr/>
                    <a:lstStyle/>
                    <a:p>
                      <a:r>
                        <a:rPr lang="de-DE" sz="900" b="0"/>
                        <a:t>1,789</a:t>
                      </a:r>
                    </a:p>
                  </a:txBody>
                  <a:tcPr/>
                </a:tc>
                <a:tc>
                  <a:txBody>
                    <a:bodyPr/>
                    <a:lstStyle/>
                    <a:p>
                      <a:r>
                        <a:rPr lang="de-DE" sz="900" b="0"/>
                        <a:t>1,055-3,034</a:t>
                      </a:r>
                    </a:p>
                  </a:txBody>
                  <a:tcPr/>
                </a:tc>
                <a:tc>
                  <a:txBody>
                    <a:bodyPr/>
                    <a:lstStyle/>
                    <a:p>
                      <a:r>
                        <a:rPr lang="de-DE" sz="900" b="0"/>
                        <a:t>0,031</a:t>
                      </a:r>
                    </a:p>
                  </a:txBody>
                  <a:tcPr/>
                </a:tc>
                <a:extLst>
                  <a:ext uri="{0D108BD9-81ED-4DB2-BD59-A6C34878D82A}">
                    <a16:rowId xmlns:a16="http://schemas.microsoft.com/office/drawing/2014/main" val="2547640724"/>
                  </a:ext>
                </a:extLst>
              </a:tr>
              <a:tr h="174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Korrigiert nach Alter, Geschlecht u</a:t>
                      </a:r>
                      <a:r>
                        <a:rPr lang="de-DE" sz="900" b="0"/>
                        <a:t>nd BMI</a:t>
                      </a:r>
                    </a:p>
                  </a:txBody>
                  <a:tcPr/>
                </a:tc>
                <a:tc>
                  <a:txBody>
                    <a:bodyPr/>
                    <a:lstStyle/>
                    <a:p>
                      <a:r>
                        <a:rPr lang="de-DE" sz="900" b="0"/>
                        <a:t>1,709</a:t>
                      </a:r>
                    </a:p>
                  </a:txBody>
                  <a:tcPr/>
                </a:tc>
                <a:tc>
                  <a:txBody>
                    <a:bodyPr/>
                    <a:lstStyle/>
                    <a:p>
                      <a:r>
                        <a:rPr lang="de-DE" sz="900" b="0"/>
                        <a:t>1,004-2,910</a:t>
                      </a:r>
                    </a:p>
                  </a:txBody>
                  <a:tcPr/>
                </a:tc>
                <a:tc>
                  <a:txBody>
                    <a:bodyPr/>
                    <a:lstStyle/>
                    <a:p>
                      <a:r>
                        <a:rPr lang="de-DE" sz="900" b="0"/>
                        <a:t>0,048</a:t>
                      </a:r>
                    </a:p>
                  </a:txBody>
                  <a:tcPr/>
                </a:tc>
                <a:extLst>
                  <a:ext uri="{0D108BD9-81ED-4DB2-BD59-A6C34878D82A}">
                    <a16:rowId xmlns:a16="http://schemas.microsoft.com/office/drawing/2014/main" val="1679735436"/>
                  </a:ext>
                </a:extLst>
              </a:tr>
              <a:tr h="174926">
                <a:tc>
                  <a:txBody>
                    <a:bodyPr/>
                    <a:lstStyle/>
                    <a:p>
                      <a:r>
                        <a:rPr lang="de-DE" sz="900"/>
                        <a:t>Korrigiert nach Alter, Geschlecht u</a:t>
                      </a:r>
                      <a:r>
                        <a:rPr lang="de-DE" sz="900" b="0"/>
                        <a:t>nd Dyslipidemie</a:t>
                      </a:r>
                    </a:p>
                  </a:txBody>
                  <a:tcPr/>
                </a:tc>
                <a:tc>
                  <a:txBody>
                    <a:bodyPr/>
                    <a:lstStyle/>
                    <a:p>
                      <a:r>
                        <a:rPr lang="de-DE" sz="900" b="0"/>
                        <a:t>1,870</a:t>
                      </a:r>
                    </a:p>
                  </a:txBody>
                  <a:tcPr/>
                </a:tc>
                <a:tc>
                  <a:txBody>
                    <a:bodyPr/>
                    <a:lstStyle/>
                    <a:p>
                      <a:r>
                        <a:rPr lang="de-DE" sz="900" b="0"/>
                        <a:t>1,094-3,195</a:t>
                      </a:r>
                    </a:p>
                  </a:txBody>
                  <a:tcPr/>
                </a:tc>
                <a:tc>
                  <a:txBody>
                    <a:bodyPr/>
                    <a:lstStyle/>
                    <a:p>
                      <a:r>
                        <a:rPr lang="de-DE" sz="900" b="0"/>
                        <a:t>0,022</a:t>
                      </a:r>
                    </a:p>
                  </a:txBody>
                  <a:tcPr/>
                </a:tc>
                <a:extLst>
                  <a:ext uri="{0D108BD9-81ED-4DB2-BD59-A6C34878D82A}">
                    <a16:rowId xmlns:a16="http://schemas.microsoft.com/office/drawing/2014/main" val="1719572917"/>
                  </a:ext>
                </a:extLst>
              </a:tr>
              <a:tr h="174926">
                <a:tc>
                  <a:txBody>
                    <a:bodyPr/>
                    <a:lstStyle/>
                    <a:p>
                      <a:r>
                        <a:rPr lang="de-DE" sz="900"/>
                        <a:t>Korrigiert nach Alter, Geschlecht, HbA</a:t>
                      </a:r>
                      <a:r>
                        <a:rPr lang="de-DE" sz="900" baseline="-25000"/>
                        <a:t>1c</a:t>
                      </a:r>
                      <a:r>
                        <a:rPr lang="de-DE" sz="900"/>
                        <a:t> und Dyslipidemie</a:t>
                      </a:r>
                      <a:endParaRPr lang="de-DE" sz="900" b="0"/>
                    </a:p>
                  </a:txBody>
                  <a:tcPr/>
                </a:tc>
                <a:tc>
                  <a:txBody>
                    <a:bodyPr/>
                    <a:lstStyle/>
                    <a:p>
                      <a:r>
                        <a:rPr lang="de-DE" sz="900" b="0"/>
                        <a:t>1,738</a:t>
                      </a:r>
                    </a:p>
                  </a:txBody>
                  <a:tcPr/>
                </a:tc>
                <a:tc>
                  <a:txBody>
                    <a:bodyPr/>
                    <a:lstStyle/>
                    <a:p>
                      <a:r>
                        <a:rPr lang="de-DE" sz="900" b="0"/>
                        <a:t>1,008-2,998</a:t>
                      </a:r>
                    </a:p>
                  </a:txBody>
                  <a:tcPr/>
                </a:tc>
                <a:tc>
                  <a:txBody>
                    <a:bodyPr/>
                    <a:lstStyle/>
                    <a:p>
                      <a:r>
                        <a:rPr lang="de-DE" sz="900" b="0"/>
                        <a:t>0,047</a:t>
                      </a:r>
                    </a:p>
                  </a:txBody>
                  <a:tcPr/>
                </a:tc>
                <a:extLst>
                  <a:ext uri="{0D108BD9-81ED-4DB2-BD59-A6C34878D82A}">
                    <a16:rowId xmlns:a16="http://schemas.microsoft.com/office/drawing/2014/main" val="89076241"/>
                  </a:ext>
                </a:extLst>
              </a:tr>
              <a:tr h="284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Korrigiert nach Alter, Geschlecht, HbA</a:t>
                      </a:r>
                      <a:r>
                        <a:rPr lang="de-DE" sz="900" baseline="-25000"/>
                        <a:t>1c, </a:t>
                      </a:r>
                      <a:r>
                        <a:rPr lang="de-DE" sz="900" b="0" baseline="0"/>
                        <a:t>Dy</a:t>
                      </a:r>
                      <a:r>
                        <a:rPr lang="de-DE" sz="900" b="0"/>
                        <a:t>slipidemie und HTA</a:t>
                      </a:r>
                    </a:p>
                  </a:txBody>
                  <a:tcPr/>
                </a:tc>
                <a:tc>
                  <a:txBody>
                    <a:bodyPr/>
                    <a:lstStyle/>
                    <a:p>
                      <a:r>
                        <a:rPr lang="de-DE" sz="900" b="0"/>
                        <a:t>1,533</a:t>
                      </a:r>
                    </a:p>
                  </a:txBody>
                  <a:tcPr/>
                </a:tc>
                <a:tc>
                  <a:txBody>
                    <a:bodyPr/>
                    <a:lstStyle/>
                    <a:p>
                      <a:r>
                        <a:rPr lang="de-DE" sz="900" b="0"/>
                        <a:t>0,879-2,674</a:t>
                      </a:r>
                    </a:p>
                  </a:txBody>
                  <a:tcPr/>
                </a:tc>
                <a:tc>
                  <a:txBody>
                    <a:bodyPr/>
                    <a:lstStyle/>
                    <a:p>
                      <a:r>
                        <a:rPr lang="de-DE" sz="900" b="0"/>
                        <a:t>0,133</a:t>
                      </a:r>
                    </a:p>
                  </a:txBody>
                  <a:tcPr/>
                </a:tc>
                <a:extLst>
                  <a:ext uri="{0D108BD9-81ED-4DB2-BD59-A6C34878D82A}">
                    <a16:rowId xmlns:a16="http://schemas.microsoft.com/office/drawing/2014/main" val="3439123008"/>
                  </a:ext>
                </a:extLst>
              </a:tr>
              <a:tr h="284254">
                <a:tc>
                  <a:txBody>
                    <a:bodyPr/>
                    <a:lstStyle/>
                    <a:p>
                      <a:r>
                        <a:rPr lang="de-DE" sz="900"/>
                        <a:t>Korrigiert nach Alter, Geschlecht, </a:t>
                      </a:r>
                      <a:r>
                        <a:rPr lang="de-DE" sz="900" b="0"/>
                        <a:t>HTA, Dyslipidemie, BMI und HbA</a:t>
                      </a:r>
                      <a:r>
                        <a:rPr lang="de-DE" sz="900" b="0" baseline="-25000"/>
                        <a:t>1c</a:t>
                      </a:r>
                    </a:p>
                  </a:txBody>
                  <a:tcPr/>
                </a:tc>
                <a:tc>
                  <a:txBody>
                    <a:bodyPr/>
                    <a:lstStyle/>
                    <a:p>
                      <a:r>
                        <a:rPr lang="de-DE" sz="900" b="0"/>
                        <a:t>1,469</a:t>
                      </a:r>
                    </a:p>
                  </a:txBody>
                  <a:tcPr/>
                </a:tc>
                <a:tc>
                  <a:txBody>
                    <a:bodyPr/>
                    <a:lstStyle/>
                    <a:p>
                      <a:r>
                        <a:rPr lang="de-DE" sz="900" b="0"/>
                        <a:t>0,839-2,573</a:t>
                      </a:r>
                    </a:p>
                  </a:txBody>
                  <a:tcPr/>
                </a:tc>
                <a:tc>
                  <a:txBody>
                    <a:bodyPr/>
                    <a:lstStyle/>
                    <a:p>
                      <a:r>
                        <a:rPr lang="de-DE" sz="900" b="0"/>
                        <a:t>0,179</a:t>
                      </a:r>
                    </a:p>
                  </a:txBody>
                  <a:tcPr/>
                </a:tc>
                <a:extLst>
                  <a:ext uri="{0D108BD9-81ED-4DB2-BD59-A6C34878D82A}">
                    <a16:rowId xmlns:a16="http://schemas.microsoft.com/office/drawing/2014/main" val="2964840481"/>
                  </a:ext>
                </a:extLst>
              </a:tr>
            </a:tbl>
          </a:graphicData>
        </a:graphic>
      </p:graphicFrame>
    </p:spTree>
    <p:custDataLst>
      <p:tags r:id="rId1"/>
    </p:custDataLst>
    <p:extLst>
      <p:ext uri="{BB962C8B-B14F-4D97-AF65-F5344CB8AC3E}">
        <p14:creationId xmlns:p14="http://schemas.microsoft.com/office/powerpoint/2010/main" val="34982702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4000"/>
              <a:t>Outcomes and </a:t>
            </a:r>
            <a:r>
              <a:rPr lang="de-DE" sz="4000" err="1"/>
              <a:t>predictors</a:t>
            </a:r>
            <a:r>
              <a:rPr lang="de-DE" sz="4000"/>
              <a:t> </a:t>
            </a:r>
            <a:r>
              <a:rPr lang="de-DE" sz="4000" err="1"/>
              <a:t>of</a:t>
            </a:r>
            <a:r>
              <a:rPr lang="de-DE" sz="4000"/>
              <a:t> </a:t>
            </a:r>
            <a:r>
              <a:rPr lang="de-DE" sz="4000" err="1"/>
              <a:t>major</a:t>
            </a:r>
            <a:r>
              <a:rPr lang="de-DE" sz="4000"/>
              <a:t> adverse </a:t>
            </a:r>
            <a:r>
              <a:rPr lang="de-DE" sz="4000" err="1"/>
              <a:t>cardiovascular</a:t>
            </a:r>
            <a:r>
              <a:rPr lang="de-DE" sz="4000"/>
              <a:t> </a:t>
            </a:r>
            <a:r>
              <a:rPr lang="de-DE" sz="4000" err="1"/>
              <a:t>events</a:t>
            </a:r>
            <a:r>
              <a:rPr lang="de-DE" sz="4000"/>
              <a:t> after </a:t>
            </a:r>
            <a:r>
              <a:rPr lang="de-DE" sz="4000" err="1"/>
              <a:t>liver</a:t>
            </a:r>
            <a:r>
              <a:rPr lang="de-DE" sz="4000"/>
              <a:t> </a:t>
            </a:r>
            <a:r>
              <a:rPr lang="de-DE" sz="4000" err="1"/>
              <a:t>transplantation</a:t>
            </a:r>
            <a:r>
              <a:rPr lang="de-DE" sz="4000"/>
              <a:t>: a </a:t>
            </a:r>
            <a:r>
              <a:rPr lang="de-DE" sz="4000" err="1"/>
              <a:t>single</a:t>
            </a:r>
            <a:r>
              <a:rPr lang="de-DE" sz="4000"/>
              <a:t> </a:t>
            </a:r>
            <a:r>
              <a:rPr lang="de-DE" sz="4000" err="1"/>
              <a:t>center</a:t>
            </a:r>
            <a:r>
              <a:rPr lang="de-DE" sz="4000"/>
              <a:t> </a:t>
            </a:r>
            <a:r>
              <a:rPr lang="de-DE" sz="4000" err="1"/>
              <a:t>experience</a:t>
            </a:r>
            <a:endParaRPr lang="de-DE" sz="4000"/>
          </a:p>
        </p:txBody>
      </p:sp>
      <p:sp>
        <p:nvSpPr>
          <p:cNvPr id="3" name="Textplatzhalter 2"/>
          <p:cNvSpPr>
            <a:spLocks noGrp="1"/>
          </p:cNvSpPr>
          <p:nvPr>
            <p:ph type="body" sz="quarter" idx="17"/>
          </p:nvPr>
        </p:nvSpPr>
        <p:spPr/>
        <p:txBody>
          <a:bodyPr/>
          <a:lstStyle/>
          <a:p>
            <a:r>
              <a:rPr lang="de-DE" err="1"/>
              <a:t>ePoster</a:t>
            </a:r>
            <a:r>
              <a:rPr lang="de-DE"/>
              <a:t> (FRI-478) vom EASL 2025, 07.-10. Mai 2025, Amsterdam.</a:t>
            </a:r>
          </a:p>
        </p:txBody>
      </p:sp>
      <p:sp>
        <p:nvSpPr>
          <p:cNvPr id="4" name="Textplatzhalter 3"/>
          <p:cNvSpPr>
            <a:spLocks noGrp="1"/>
          </p:cNvSpPr>
          <p:nvPr>
            <p:ph type="body" sz="quarter" idx="14"/>
          </p:nvPr>
        </p:nvSpPr>
        <p:spPr/>
        <p:txBody>
          <a:bodyPr/>
          <a:lstStyle/>
          <a:p>
            <a:r>
              <a:rPr lang="de-DE" err="1"/>
              <a:t>Pesatori</a:t>
            </a:r>
            <a:r>
              <a:rPr lang="de-DE"/>
              <a:t>, EV. et al.</a:t>
            </a:r>
          </a:p>
        </p:txBody>
      </p:sp>
      <p:pic>
        <p:nvPicPr>
          <p:cNvPr id="6" name="Grafik 5">
            <a:extLst>
              <a:ext uri="{FF2B5EF4-FFF2-40B4-BE49-F238E27FC236}">
                <a16:creationId xmlns:a16="http://schemas.microsoft.com/office/drawing/2014/main" id="{51B23166-EB77-0182-2ADF-12C1C76D08F2}"/>
              </a:ext>
            </a:extLst>
          </p:cNvPr>
          <p:cNvPicPr>
            <a:picLocks noChangeAspect="1"/>
          </p:cNvPicPr>
          <p:nvPr/>
        </p:nvPicPr>
        <p:blipFill>
          <a:blip r:embed="rId3"/>
          <a:stretch>
            <a:fillRect/>
          </a:stretch>
        </p:blipFill>
        <p:spPr>
          <a:xfrm>
            <a:off x="8402387" y="4565560"/>
            <a:ext cx="3141613" cy="1951149"/>
          </a:xfrm>
          <a:prstGeom prst="rect">
            <a:avLst/>
          </a:prstGeom>
        </p:spPr>
      </p:pic>
    </p:spTree>
    <p:custDataLst>
      <p:tags r:id="rId1"/>
    </p:custDataLst>
    <p:extLst>
      <p:ext uri="{BB962C8B-B14F-4D97-AF65-F5344CB8AC3E}">
        <p14:creationId xmlns:p14="http://schemas.microsoft.com/office/powerpoint/2010/main" val="29967766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0E94C-AD5E-C11A-9E70-3CA8005C82A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66D2367-DA73-029E-B80C-C7E4439CA2EF}"/>
              </a:ext>
            </a:extLst>
          </p:cNvPr>
          <p:cNvSpPr>
            <a:spLocks noGrp="1"/>
          </p:cNvSpPr>
          <p:nvPr>
            <p:ph type="title"/>
          </p:nvPr>
        </p:nvSpPr>
        <p:spPr>
          <a:xfrm>
            <a:off x="648000" y="443717"/>
            <a:ext cx="10896000" cy="1296000"/>
          </a:xfrm>
        </p:spPr>
        <p:txBody>
          <a:bodyPr/>
          <a:lstStyle/>
          <a:p>
            <a:r>
              <a:rPr lang="de-DE"/>
              <a:t>Auftreten von MACE-Events nach LTX</a:t>
            </a:r>
          </a:p>
        </p:txBody>
      </p:sp>
      <p:sp>
        <p:nvSpPr>
          <p:cNvPr id="6" name="Inhaltsplatzhalter 5">
            <a:extLst>
              <a:ext uri="{FF2B5EF4-FFF2-40B4-BE49-F238E27FC236}">
                <a16:creationId xmlns:a16="http://schemas.microsoft.com/office/drawing/2014/main" id="{95C74C27-181B-0527-2DDC-0FE429157A7D}"/>
              </a:ext>
            </a:extLst>
          </p:cNvPr>
          <p:cNvSpPr>
            <a:spLocks noGrp="1"/>
          </p:cNvSpPr>
          <p:nvPr>
            <p:ph idx="1"/>
          </p:nvPr>
        </p:nvSpPr>
        <p:spPr>
          <a:xfrm>
            <a:off x="648000" y="1742937"/>
            <a:ext cx="10896000" cy="4269600"/>
          </a:xfrm>
        </p:spPr>
        <p:txBody>
          <a:bodyPr/>
          <a:lstStyle/>
          <a:p>
            <a:r>
              <a:rPr lang="de-DE"/>
              <a:t>Primärer Endpunkt: Inzidenz und Ergebnis von post-LTX MACE (Herzinsuffizienz, ACS, Arrhythmie, Apoplex, pAVK)</a:t>
            </a:r>
          </a:p>
          <a:p>
            <a:r>
              <a:rPr lang="de-DE"/>
              <a:t>Monozentrisch, retrospektiv</a:t>
            </a:r>
          </a:p>
          <a:p>
            <a:pPr marL="0" indent="0">
              <a:buNone/>
            </a:pPr>
            <a:endParaRPr lang="de-DE"/>
          </a:p>
        </p:txBody>
      </p:sp>
      <p:sp>
        <p:nvSpPr>
          <p:cNvPr id="7" name="Textplatzhalter 6">
            <a:extLst>
              <a:ext uri="{FF2B5EF4-FFF2-40B4-BE49-F238E27FC236}">
                <a16:creationId xmlns:a16="http://schemas.microsoft.com/office/drawing/2014/main" id="{EA8AFDE6-C932-2A6E-62CE-6EA307687935}"/>
              </a:ext>
            </a:extLst>
          </p:cNvPr>
          <p:cNvSpPr>
            <a:spLocks noGrp="1"/>
          </p:cNvSpPr>
          <p:nvPr>
            <p:ph type="body" sz="quarter" idx="15"/>
          </p:nvPr>
        </p:nvSpPr>
        <p:spPr>
          <a:xfrm>
            <a:off x="647700" y="6421288"/>
            <a:ext cx="6215324" cy="324000"/>
          </a:xfrm>
        </p:spPr>
        <p:txBody>
          <a:bodyPr/>
          <a:lstStyle/>
          <a:p>
            <a:r>
              <a:rPr lang="de-DE" sz="900" i="1">
                <a:latin typeface="+mj-lt"/>
              </a:rPr>
              <a:t>Grafiken von Novo Nordisk nach Daten von </a:t>
            </a:r>
            <a:r>
              <a:rPr lang="de-DE" i="1" err="1"/>
              <a:t>Pesatori</a:t>
            </a:r>
            <a:r>
              <a:rPr lang="de-DE" i="1"/>
              <a:t> EV</a:t>
            </a:r>
            <a:r>
              <a:rPr lang="de-DE"/>
              <a:t>. </a:t>
            </a:r>
            <a:r>
              <a:rPr lang="de-DE" i="1"/>
              <a:t>et al.</a:t>
            </a:r>
            <a:br>
              <a:rPr lang="de-DE" i="1"/>
            </a:br>
            <a:r>
              <a:rPr lang="de-DE"/>
              <a:t>ACS, </a:t>
            </a:r>
            <a:r>
              <a:rPr lang="de-DE" err="1"/>
              <a:t>acute</a:t>
            </a:r>
            <a:r>
              <a:rPr lang="de-DE"/>
              <a:t> </a:t>
            </a:r>
            <a:r>
              <a:rPr lang="de-DE" err="1"/>
              <a:t>coronary</a:t>
            </a:r>
            <a:r>
              <a:rPr lang="de-DE"/>
              <a:t> </a:t>
            </a:r>
            <a:r>
              <a:rPr lang="de-DE" err="1"/>
              <a:t>syndrom</a:t>
            </a:r>
            <a:r>
              <a:rPr lang="de-DE"/>
              <a:t>, akutes Koronarsyndrom; CV, </a:t>
            </a:r>
            <a:r>
              <a:rPr lang="de-DE" err="1"/>
              <a:t>cardiovascular</a:t>
            </a:r>
            <a:r>
              <a:rPr lang="de-DE"/>
              <a:t>, kardiovaskulär; LTX, Lebertransplantation; MACE, </a:t>
            </a:r>
            <a:r>
              <a:rPr lang="de-DE" err="1"/>
              <a:t>major</a:t>
            </a:r>
            <a:r>
              <a:rPr lang="de-DE"/>
              <a:t> adverse </a:t>
            </a:r>
            <a:r>
              <a:rPr lang="de-DE" err="1"/>
              <a:t>cardiac</a:t>
            </a:r>
            <a:r>
              <a:rPr lang="de-DE"/>
              <a:t> </a:t>
            </a:r>
            <a:r>
              <a:rPr lang="de-DE" err="1"/>
              <a:t>events</a:t>
            </a:r>
            <a:r>
              <a:rPr lang="de-DE"/>
              <a:t>, schwerwiegende unerwünschte kardiale Ereignisse; pAVK, periphere arterielle Verschlusskrankheit.</a:t>
            </a:r>
          </a:p>
        </p:txBody>
      </p:sp>
      <p:sp>
        <p:nvSpPr>
          <p:cNvPr id="8" name="Textplatzhalter 7">
            <a:extLst>
              <a:ext uri="{FF2B5EF4-FFF2-40B4-BE49-F238E27FC236}">
                <a16:creationId xmlns:a16="http://schemas.microsoft.com/office/drawing/2014/main" id="{0F911008-0A37-E01F-F77E-64139D1C392F}"/>
              </a:ext>
            </a:extLst>
          </p:cNvPr>
          <p:cNvSpPr>
            <a:spLocks noGrp="1"/>
          </p:cNvSpPr>
          <p:nvPr>
            <p:ph type="body" sz="quarter" idx="17"/>
          </p:nvPr>
        </p:nvSpPr>
        <p:spPr/>
        <p:txBody>
          <a:bodyPr/>
          <a:lstStyle/>
          <a:p>
            <a:r>
              <a:rPr lang="fr-FR" err="1"/>
              <a:t>Pesatori</a:t>
            </a:r>
            <a:r>
              <a:rPr lang="fr-FR"/>
              <a:t>  EV. et al. J </a:t>
            </a:r>
            <a:r>
              <a:rPr lang="fr-FR" err="1"/>
              <a:t>Hepatol</a:t>
            </a:r>
            <a:r>
              <a:rPr lang="fr-FR"/>
              <a:t>. 2025;82(Suppl.1):FRI-478.</a:t>
            </a:r>
            <a:endParaRPr lang="de-DE"/>
          </a:p>
        </p:txBody>
      </p:sp>
      <p:graphicFrame>
        <p:nvGraphicFramePr>
          <p:cNvPr id="12" name="Inhaltsplatzhalter 10">
            <a:extLst>
              <a:ext uri="{FF2B5EF4-FFF2-40B4-BE49-F238E27FC236}">
                <a16:creationId xmlns:a16="http://schemas.microsoft.com/office/drawing/2014/main" id="{2AA55D78-5192-1987-7CA1-61604650E4F4}"/>
              </a:ext>
            </a:extLst>
          </p:cNvPr>
          <p:cNvGraphicFramePr>
            <a:graphicFrameLocks/>
          </p:cNvGraphicFramePr>
          <p:nvPr>
            <p:extLst>
              <p:ext uri="{D42A27DB-BD31-4B8C-83A1-F6EECF244321}">
                <p14:modId xmlns:p14="http://schemas.microsoft.com/office/powerpoint/2010/main" val="2589594461"/>
              </p:ext>
            </p:extLst>
          </p:nvPr>
        </p:nvGraphicFramePr>
        <p:xfrm>
          <a:off x="5701706" y="2979183"/>
          <a:ext cx="5536908" cy="2963333"/>
        </p:xfrm>
        <a:graphic>
          <a:graphicData uri="http://schemas.openxmlformats.org/drawingml/2006/chart">
            <c:chart xmlns:c="http://schemas.openxmlformats.org/drawingml/2006/chart" xmlns:r="http://schemas.openxmlformats.org/officeDocument/2006/relationships" r:id="rId3"/>
          </a:graphicData>
        </a:graphic>
      </p:graphicFrame>
      <p:sp>
        <p:nvSpPr>
          <p:cNvPr id="39" name="Freihandform: Form 14">
            <a:extLst>
              <a:ext uri="{FF2B5EF4-FFF2-40B4-BE49-F238E27FC236}">
                <a16:creationId xmlns:a16="http://schemas.microsoft.com/office/drawing/2014/main" id="{07912B3F-20F6-66BD-7F4F-549B0793595B}"/>
              </a:ext>
            </a:extLst>
          </p:cNvPr>
          <p:cNvSpPr/>
          <p:nvPr/>
        </p:nvSpPr>
        <p:spPr>
          <a:xfrm>
            <a:off x="7732686" y="3652646"/>
            <a:ext cx="3774558" cy="1456837"/>
          </a:xfrm>
          <a:custGeom>
            <a:avLst/>
            <a:gdLst>
              <a:gd name="connsiteX0" fmla="*/ 2286000 w 2286000"/>
              <a:gd name="connsiteY0" fmla="*/ 0 h 655320"/>
              <a:gd name="connsiteX1" fmla="*/ 2000250 w 2286000"/>
              <a:gd name="connsiteY1" fmla="*/ 453390 h 655320"/>
              <a:gd name="connsiteX2" fmla="*/ 1722120 w 2286000"/>
              <a:gd name="connsiteY2" fmla="*/ 510540 h 655320"/>
              <a:gd name="connsiteX3" fmla="*/ 1443990 w 2286000"/>
              <a:gd name="connsiteY3" fmla="*/ 655320 h 655320"/>
              <a:gd name="connsiteX4" fmla="*/ 1169670 w 2286000"/>
              <a:gd name="connsiteY4" fmla="*/ 483870 h 655320"/>
              <a:gd name="connsiteX5" fmla="*/ 895350 w 2286000"/>
              <a:gd name="connsiteY5" fmla="*/ 422910 h 655320"/>
              <a:gd name="connsiteX6" fmla="*/ 628650 w 2286000"/>
              <a:gd name="connsiteY6" fmla="*/ 533400 h 655320"/>
              <a:gd name="connsiteX7" fmla="*/ 342900 w 2286000"/>
              <a:gd name="connsiteY7" fmla="*/ 304800 h 655320"/>
              <a:gd name="connsiteX8" fmla="*/ 278130 w 2286000"/>
              <a:gd name="connsiteY8" fmla="*/ 464820 h 655320"/>
              <a:gd name="connsiteX9" fmla="*/ 217170 w 2286000"/>
              <a:gd name="connsiteY9" fmla="*/ 529590 h 655320"/>
              <a:gd name="connsiteX10" fmla="*/ 152400 w 2286000"/>
              <a:gd name="connsiteY10" fmla="*/ 556260 h 655320"/>
              <a:gd name="connsiteX11" fmla="*/ 0 w 2286000"/>
              <a:gd name="connsiteY11" fmla="*/ 537210 h 655320"/>
              <a:gd name="connsiteX0" fmla="*/ 2721935 w 2721935"/>
              <a:gd name="connsiteY0" fmla="*/ 0 h 697850"/>
              <a:gd name="connsiteX1" fmla="*/ 2000250 w 2721935"/>
              <a:gd name="connsiteY1" fmla="*/ 495920 h 697850"/>
              <a:gd name="connsiteX2" fmla="*/ 1722120 w 2721935"/>
              <a:gd name="connsiteY2" fmla="*/ 553070 h 697850"/>
              <a:gd name="connsiteX3" fmla="*/ 1443990 w 2721935"/>
              <a:gd name="connsiteY3" fmla="*/ 697850 h 697850"/>
              <a:gd name="connsiteX4" fmla="*/ 1169670 w 2721935"/>
              <a:gd name="connsiteY4" fmla="*/ 526400 h 697850"/>
              <a:gd name="connsiteX5" fmla="*/ 895350 w 2721935"/>
              <a:gd name="connsiteY5" fmla="*/ 465440 h 697850"/>
              <a:gd name="connsiteX6" fmla="*/ 628650 w 2721935"/>
              <a:gd name="connsiteY6" fmla="*/ 575930 h 697850"/>
              <a:gd name="connsiteX7" fmla="*/ 342900 w 2721935"/>
              <a:gd name="connsiteY7" fmla="*/ 347330 h 697850"/>
              <a:gd name="connsiteX8" fmla="*/ 278130 w 2721935"/>
              <a:gd name="connsiteY8" fmla="*/ 507350 h 697850"/>
              <a:gd name="connsiteX9" fmla="*/ 217170 w 2721935"/>
              <a:gd name="connsiteY9" fmla="*/ 572120 h 697850"/>
              <a:gd name="connsiteX10" fmla="*/ 152400 w 2721935"/>
              <a:gd name="connsiteY10" fmla="*/ 598790 h 697850"/>
              <a:gd name="connsiteX11" fmla="*/ 0 w 2721935"/>
              <a:gd name="connsiteY11" fmla="*/ 579740 h 697850"/>
              <a:gd name="connsiteX0" fmla="*/ 2721935 w 2721935"/>
              <a:gd name="connsiteY0" fmla="*/ 0 h 697850"/>
              <a:gd name="connsiteX1" fmla="*/ 1722120 w 2721935"/>
              <a:gd name="connsiteY1" fmla="*/ 553070 h 697850"/>
              <a:gd name="connsiteX2" fmla="*/ 1443990 w 2721935"/>
              <a:gd name="connsiteY2" fmla="*/ 697850 h 697850"/>
              <a:gd name="connsiteX3" fmla="*/ 1169670 w 2721935"/>
              <a:gd name="connsiteY3" fmla="*/ 526400 h 697850"/>
              <a:gd name="connsiteX4" fmla="*/ 895350 w 2721935"/>
              <a:gd name="connsiteY4" fmla="*/ 465440 h 697850"/>
              <a:gd name="connsiteX5" fmla="*/ 628650 w 2721935"/>
              <a:gd name="connsiteY5" fmla="*/ 575930 h 697850"/>
              <a:gd name="connsiteX6" fmla="*/ 342900 w 2721935"/>
              <a:gd name="connsiteY6" fmla="*/ 347330 h 697850"/>
              <a:gd name="connsiteX7" fmla="*/ 278130 w 2721935"/>
              <a:gd name="connsiteY7" fmla="*/ 507350 h 697850"/>
              <a:gd name="connsiteX8" fmla="*/ 217170 w 2721935"/>
              <a:gd name="connsiteY8" fmla="*/ 572120 h 697850"/>
              <a:gd name="connsiteX9" fmla="*/ 152400 w 2721935"/>
              <a:gd name="connsiteY9" fmla="*/ 598790 h 697850"/>
              <a:gd name="connsiteX10" fmla="*/ 0 w 2721935"/>
              <a:gd name="connsiteY10" fmla="*/ 579740 h 697850"/>
              <a:gd name="connsiteX0" fmla="*/ 2721935 w 2721935"/>
              <a:gd name="connsiteY0" fmla="*/ 0 h 697850"/>
              <a:gd name="connsiteX1" fmla="*/ 1443990 w 2721935"/>
              <a:gd name="connsiteY1" fmla="*/ 697850 h 697850"/>
              <a:gd name="connsiteX2" fmla="*/ 1169670 w 2721935"/>
              <a:gd name="connsiteY2" fmla="*/ 526400 h 697850"/>
              <a:gd name="connsiteX3" fmla="*/ 895350 w 2721935"/>
              <a:gd name="connsiteY3" fmla="*/ 465440 h 697850"/>
              <a:gd name="connsiteX4" fmla="*/ 628650 w 2721935"/>
              <a:gd name="connsiteY4" fmla="*/ 575930 h 697850"/>
              <a:gd name="connsiteX5" fmla="*/ 342900 w 2721935"/>
              <a:gd name="connsiteY5" fmla="*/ 347330 h 697850"/>
              <a:gd name="connsiteX6" fmla="*/ 278130 w 2721935"/>
              <a:gd name="connsiteY6" fmla="*/ 507350 h 697850"/>
              <a:gd name="connsiteX7" fmla="*/ 217170 w 2721935"/>
              <a:gd name="connsiteY7" fmla="*/ 572120 h 697850"/>
              <a:gd name="connsiteX8" fmla="*/ 152400 w 2721935"/>
              <a:gd name="connsiteY8" fmla="*/ 598790 h 697850"/>
              <a:gd name="connsiteX9" fmla="*/ 0 w 2721935"/>
              <a:gd name="connsiteY9" fmla="*/ 579740 h 697850"/>
              <a:gd name="connsiteX0" fmla="*/ 2721935 w 2721935"/>
              <a:gd name="connsiteY0" fmla="*/ 0 h 598790"/>
              <a:gd name="connsiteX1" fmla="*/ 1169670 w 2721935"/>
              <a:gd name="connsiteY1" fmla="*/ 526400 h 598790"/>
              <a:gd name="connsiteX2" fmla="*/ 895350 w 2721935"/>
              <a:gd name="connsiteY2" fmla="*/ 465440 h 598790"/>
              <a:gd name="connsiteX3" fmla="*/ 628650 w 2721935"/>
              <a:gd name="connsiteY3" fmla="*/ 575930 h 598790"/>
              <a:gd name="connsiteX4" fmla="*/ 342900 w 2721935"/>
              <a:gd name="connsiteY4" fmla="*/ 347330 h 598790"/>
              <a:gd name="connsiteX5" fmla="*/ 278130 w 2721935"/>
              <a:gd name="connsiteY5" fmla="*/ 507350 h 598790"/>
              <a:gd name="connsiteX6" fmla="*/ 217170 w 2721935"/>
              <a:gd name="connsiteY6" fmla="*/ 572120 h 598790"/>
              <a:gd name="connsiteX7" fmla="*/ 152400 w 2721935"/>
              <a:gd name="connsiteY7" fmla="*/ 598790 h 598790"/>
              <a:gd name="connsiteX8" fmla="*/ 0 w 2721935"/>
              <a:gd name="connsiteY8" fmla="*/ 579740 h 598790"/>
              <a:gd name="connsiteX0" fmla="*/ 3774558 w 3774558"/>
              <a:gd name="connsiteY0" fmla="*/ 0 h 1449395"/>
              <a:gd name="connsiteX1" fmla="*/ 1169670 w 3774558"/>
              <a:gd name="connsiteY1" fmla="*/ 1377005 h 1449395"/>
              <a:gd name="connsiteX2" fmla="*/ 895350 w 3774558"/>
              <a:gd name="connsiteY2" fmla="*/ 1316045 h 1449395"/>
              <a:gd name="connsiteX3" fmla="*/ 628650 w 3774558"/>
              <a:gd name="connsiteY3" fmla="*/ 1426535 h 1449395"/>
              <a:gd name="connsiteX4" fmla="*/ 342900 w 3774558"/>
              <a:gd name="connsiteY4" fmla="*/ 1197935 h 1449395"/>
              <a:gd name="connsiteX5" fmla="*/ 278130 w 3774558"/>
              <a:gd name="connsiteY5" fmla="*/ 1357955 h 1449395"/>
              <a:gd name="connsiteX6" fmla="*/ 217170 w 3774558"/>
              <a:gd name="connsiteY6" fmla="*/ 1422725 h 1449395"/>
              <a:gd name="connsiteX7" fmla="*/ 152400 w 3774558"/>
              <a:gd name="connsiteY7" fmla="*/ 1449395 h 1449395"/>
              <a:gd name="connsiteX8" fmla="*/ 0 w 3774558"/>
              <a:gd name="connsiteY8" fmla="*/ 1430345 h 1449395"/>
              <a:gd name="connsiteX0" fmla="*/ 3774558 w 3774558"/>
              <a:gd name="connsiteY0" fmla="*/ 26492 h 1475887"/>
              <a:gd name="connsiteX1" fmla="*/ 2977205 w 3774558"/>
              <a:gd name="connsiteY1" fmla="*/ 0 h 1475887"/>
              <a:gd name="connsiteX2" fmla="*/ 895350 w 3774558"/>
              <a:gd name="connsiteY2" fmla="*/ 1342537 h 1475887"/>
              <a:gd name="connsiteX3" fmla="*/ 628650 w 3774558"/>
              <a:gd name="connsiteY3" fmla="*/ 1453027 h 1475887"/>
              <a:gd name="connsiteX4" fmla="*/ 342900 w 3774558"/>
              <a:gd name="connsiteY4" fmla="*/ 1224427 h 1475887"/>
              <a:gd name="connsiteX5" fmla="*/ 278130 w 3774558"/>
              <a:gd name="connsiteY5" fmla="*/ 1384447 h 1475887"/>
              <a:gd name="connsiteX6" fmla="*/ 217170 w 3774558"/>
              <a:gd name="connsiteY6" fmla="*/ 1449217 h 1475887"/>
              <a:gd name="connsiteX7" fmla="*/ 152400 w 3774558"/>
              <a:gd name="connsiteY7" fmla="*/ 1475887 h 1475887"/>
              <a:gd name="connsiteX8" fmla="*/ 0 w 3774558"/>
              <a:gd name="connsiteY8" fmla="*/ 1456837 h 1475887"/>
              <a:gd name="connsiteX0" fmla="*/ 3774558 w 3774558"/>
              <a:gd name="connsiteY0" fmla="*/ 26492 h 1475887"/>
              <a:gd name="connsiteX1" fmla="*/ 2977205 w 3774558"/>
              <a:gd name="connsiteY1" fmla="*/ 0 h 1475887"/>
              <a:gd name="connsiteX2" fmla="*/ 2235053 w 3774558"/>
              <a:gd name="connsiteY2" fmla="*/ 45365 h 1475887"/>
              <a:gd name="connsiteX3" fmla="*/ 628650 w 3774558"/>
              <a:gd name="connsiteY3" fmla="*/ 1453027 h 1475887"/>
              <a:gd name="connsiteX4" fmla="*/ 342900 w 3774558"/>
              <a:gd name="connsiteY4" fmla="*/ 1224427 h 1475887"/>
              <a:gd name="connsiteX5" fmla="*/ 278130 w 3774558"/>
              <a:gd name="connsiteY5" fmla="*/ 1384447 h 1475887"/>
              <a:gd name="connsiteX6" fmla="*/ 217170 w 3774558"/>
              <a:gd name="connsiteY6" fmla="*/ 1449217 h 1475887"/>
              <a:gd name="connsiteX7" fmla="*/ 152400 w 3774558"/>
              <a:gd name="connsiteY7" fmla="*/ 1475887 h 1475887"/>
              <a:gd name="connsiteX8" fmla="*/ 0 w 3774558"/>
              <a:gd name="connsiteY8" fmla="*/ 1456837 h 1475887"/>
              <a:gd name="connsiteX0" fmla="*/ 3774558 w 3774558"/>
              <a:gd name="connsiteY0" fmla="*/ 26492 h 1475887"/>
              <a:gd name="connsiteX1" fmla="*/ 2977205 w 3774558"/>
              <a:gd name="connsiteY1" fmla="*/ 0 h 1475887"/>
              <a:gd name="connsiteX2" fmla="*/ 2235053 w 3774558"/>
              <a:gd name="connsiteY2" fmla="*/ 45365 h 1475887"/>
              <a:gd name="connsiteX3" fmla="*/ 1543050 w 3774558"/>
              <a:gd name="connsiteY3" fmla="*/ 240915 h 1475887"/>
              <a:gd name="connsiteX4" fmla="*/ 342900 w 3774558"/>
              <a:gd name="connsiteY4" fmla="*/ 1224427 h 1475887"/>
              <a:gd name="connsiteX5" fmla="*/ 278130 w 3774558"/>
              <a:gd name="connsiteY5" fmla="*/ 1384447 h 1475887"/>
              <a:gd name="connsiteX6" fmla="*/ 217170 w 3774558"/>
              <a:gd name="connsiteY6" fmla="*/ 1449217 h 1475887"/>
              <a:gd name="connsiteX7" fmla="*/ 152400 w 3774558"/>
              <a:gd name="connsiteY7" fmla="*/ 1475887 h 1475887"/>
              <a:gd name="connsiteX8" fmla="*/ 0 w 3774558"/>
              <a:gd name="connsiteY8" fmla="*/ 1456837 h 1475887"/>
              <a:gd name="connsiteX0" fmla="*/ 3774558 w 3774558"/>
              <a:gd name="connsiteY0" fmla="*/ 26492 h 1475887"/>
              <a:gd name="connsiteX1" fmla="*/ 2977205 w 3774558"/>
              <a:gd name="connsiteY1" fmla="*/ 0 h 1475887"/>
              <a:gd name="connsiteX2" fmla="*/ 2235053 w 3774558"/>
              <a:gd name="connsiteY2" fmla="*/ 45365 h 1475887"/>
              <a:gd name="connsiteX3" fmla="*/ 1543050 w 3774558"/>
              <a:gd name="connsiteY3" fmla="*/ 240915 h 1475887"/>
              <a:gd name="connsiteX4" fmla="*/ 757570 w 3774558"/>
              <a:gd name="connsiteY4" fmla="*/ 341925 h 1475887"/>
              <a:gd name="connsiteX5" fmla="*/ 278130 w 3774558"/>
              <a:gd name="connsiteY5" fmla="*/ 1384447 h 1475887"/>
              <a:gd name="connsiteX6" fmla="*/ 217170 w 3774558"/>
              <a:gd name="connsiteY6" fmla="*/ 1449217 h 1475887"/>
              <a:gd name="connsiteX7" fmla="*/ 152400 w 3774558"/>
              <a:gd name="connsiteY7" fmla="*/ 1475887 h 1475887"/>
              <a:gd name="connsiteX8" fmla="*/ 0 w 3774558"/>
              <a:gd name="connsiteY8" fmla="*/ 1456837 h 1475887"/>
              <a:gd name="connsiteX0" fmla="*/ 3774558 w 3774558"/>
              <a:gd name="connsiteY0" fmla="*/ 26492 h 1475887"/>
              <a:gd name="connsiteX1" fmla="*/ 2977205 w 3774558"/>
              <a:gd name="connsiteY1" fmla="*/ 0 h 1475887"/>
              <a:gd name="connsiteX2" fmla="*/ 2235053 w 3774558"/>
              <a:gd name="connsiteY2" fmla="*/ 45365 h 1475887"/>
              <a:gd name="connsiteX3" fmla="*/ 1543050 w 3774558"/>
              <a:gd name="connsiteY3" fmla="*/ 240915 h 1475887"/>
              <a:gd name="connsiteX4" fmla="*/ 757570 w 3774558"/>
              <a:gd name="connsiteY4" fmla="*/ 341925 h 1475887"/>
              <a:gd name="connsiteX5" fmla="*/ 278130 w 3774558"/>
              <a:gd name="connsiteY5" fmla="*/ 1076102 h 1475887"/>
              <a:gd name="connsiteX6" fmla="*/ 217170 w 3774558"/>
              <a:gd name="connsiteY6" fmla="*/ 1449217 h 1475887"/>
              <a:gd name="connsiteX7" fmla="*/ 152400 w 3774558"/>
              <a:gd name="connsiteY7" fmla="*/ 1475887 h 1475887"/>
              <a:gd name="connsiteX8" fmla="*/ 0 w 3774558"/>
              <a:gd name="connsiteY8" fmla="*/ 1456837 h 1475887"/>
              <a:gd name="connsiteX0" fmla="*/ 3774558 w 3774558"/>
              <a:gd name="connsiteY0" fmla="*/ 26492 h 1475887"/>
              <a:gd name="connsiteX1" fmla="*/ 2977205 w 3774558"/>
              <a:gd name="connsiteY1" fmla="*/ 0 h 1475887"/>
              <a:gd name="connsiteX2" fmla="*/ 2235053 w 3774558"/>
              <a:gd name="connsiteY2" fmla="*/ 45365 h 1475887"/>
              <a:gd name="connsiteX3" fmla="*/ 1543050 w 3774558"/>
              <a:gd name="connsiteY3" fmla="*/ 240915 h 1475887"/>
              <a:gd name="connsiteX4" fmla="*/ 757570 w 3774558"/>
              <a:gd name="connsiteY4" fmla="*/ 341925 h 1475887"/>
              <a:gd name="connsiteX5" fmla="*/ 217170 w 3774558"/>
              <a:gd name="connsiteY5" fmla="*/ 1449217 h 1475887"/>
              <a:gd name="connsiteX6" fmla="*/ 152400 w 3774558"/>
              <a:gd name="connsiteY6" fmla="*/ 1475887 h 1475887"/>
              <a:gd name="connsiteX7" fmla="*/ 0 w 3774558"/>
              <a:gd name="connsiteY7" fmla="*/ 1456837 h 1475887"/>
              <a:gd name="connsiteX0" fmla="*/ 3774558 w 3774558"/>
              <a:gd name="connsiteY0" fmla="*/ 26492 h 1475887"/>
              <a:gd name="connsiteX1" fmla="*/ 2977205 w 3774558"/>
              <a:gd name="connsiteY1" fmla="*/ 0 h 1475887"/>
              <a:gd name="connsiteX2" fmla="*/ 2235053 w 3774558"/>
              <a:gd name="connsiteY2" fmla="*/ 45365 h 1475887"/>
              <a:gd name="connsiteX3" fmla="*/ 1543050 w 3774558"/>
              <a:gd name="connsiteY3" fmla="*/ 240915 h 1475887"/>
              <a:gd name="connsiteX4" fmla="*/ 757570 w 3774558"/>
              <a:gd name="connsiteY4" fmla="*/ 341925 h 1475887"/>
              <a:gd name="connsiteX5" fmla="*/ 152400 w 3774558"/>
              <a:gd name="connsiteY5" fmla="*/ 1475887 h 1475887"/>
              <a:gd name="connsiteX6" fmla="*/ 0 w 3774558"/>
              <a:gd name="connsiteY6" fmla="*/ 1456837 h 1475887"/>
              <a:gd name="connsiteX0" fmla="*/ 3774558 w 3774558"/>
              <a:gd name="connsiteY0" fmla="*/ 26492 h 1456837"/>
              <a:gd name="connsiteX1" fmla="*/ 2977205 w 3774558"/>
              <a:gd name="connsiteY1" fmla="*/ 0 h 1456837"/>
              <a:gd name="connsiteX2" fmla="*/ 2235053 w 3774558"/>
              <a:gd name="connsiteY2" fmla="*/ 45365 h 1456837"/>
              <a:gd name="connsiteX3" fmla="*/ 1543050 w 3774558"/>
              <a:gd name="connsiteY3" fmla="*/ 240915 h 1456837"/>
              <a:gd name="connsiteX4" fmla="*/ 757570 w 3774558"/>
              <a:gd name="connsiteY4" fmla="*/ 341925 h 1456837"/>
              <a:gd name="connsiteX5" fmla="*/ 0 w 3774558"/>
              <a:gd name="connsiteY5" fmla="*/ 1456837 h 145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558" h="1456837">
                <a:moveTo>
                  <a:pt x="3774558" y="26492"/>
                </a:moveTo>
                <a:lnTo>
                  <a:pt x="2977205" y="0"/>
                </a:lnTo>
                <a:lnTo>
                  <a:pt x="2235053" y="45365"/>
                </a:lnTo>
                <a:lnTo>
                  <a:pt x="1543050" y="240915"/>
                </a:lnTo>
                <a:lnTo>
                  <a:pt x="757570" y="341925"/>
                </a:lnTo>
                <a:lnTo>
                  <a:pt x="0" y="1456837"/>
                </a:lnTo>
              </a:path>
            </a:pathLst>
          </a:custGeom>
          <a:noFill/>
          <a:ln w="38100">
            <a:solidFill>
              <a:srgbClr val="E65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44" name="Rechteck: abgerundete Ecken 13">
            <a:extLst>
              <a:ext uri="{FF2B5EF4-FFF2-40B4-BE49-F238E27FC236}">
                <a16:creationId xmlns:a16="http://schemas.microsoft.com/office/drawing/2014/main" id="{74F64261-E644-C07F-82A1-5BF6A074C7B3}"/>
              </a:ext>
            </a:extLst>
          </p:cNvPr>
          <p:cNvSpPr/>
          <p:nvPr/>
        </p:nvSpPr>
        <p:spPr>
          <a:xfrm>
            <a:off x="9477148" y="4422307"/>
            <a:ext cx="2066852" cy="789409"/>
          </a:xfrm>
          <a:prstGeom prst="roundRect">
            <a:avLst/>
          </a:prstGeom>
          <a:noFill/>
          <a:ln w="285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80 % im ersten Monat</a:t>
            </a:r>
            <a:br>
              <a:rPr kumimoji="0" lang="de-DE" sz="1400" b="0" i="0" u="none" strike="noStrike" kern="1200" cap="none" spc="0" normalizeH="0" baseline="0" noProof="0">
                <a:ln>
                  <a:noFill/>
                </a:ln>
                <a:solidFill>
                  <a:srgbClr val="001965"/>
                </a:solidFill>
                <a:effectLst/>
                <a:uLnTx/>
                <a:uFillTx/>
                <a:latin typeface="Apis For Office"/>
                <a:ea typeface="+mn-ea"/>
                <a:cs typeface="+mn-cs"/>
              </a:rPr>
            </a:br>
            <a:r>
              <a:rPr kumimoji="0" lang="de-DE" sz="1400" b="0" i="0" u="none" strike="noStrike" kern="1200" cap="none" spc="0" normalizeH="0" baseline="0" noProof="0">
                <a:ln>
                  <a:noFill/>
                </a:ln>
                <a:solidFill>
                  <a:srgbClr val="001965"/>
                </a:solidFill>
                <a:effectLst/>
                <a:uLnTx/>
                <a:uFillTx/>
                <a:latin typeface="Apis For Office"/>
                <a:ea typeface="+mn-ea"/>
                <a:cs typeface="+mn-cs"/>
              </a:rPr>
              <a:t>86 % im ersten Jahr</a:t>
            </a:r>
          </a:p>
        </p:txBody>
      </p:sp>
      <p:graphicFrame>
        <p:nvGraphicFramePr>
          <p:cNvPr id="146" name="Diagramm 145">
            <a:extLst>
              <a:ext uri="{FF2B5EF4-FFF2-40B4-BE49-F238E27FC236}">
                <a16:creationId xmlns:a16="http://schemas.microsoft.com/office/drawing/2014/main" id="{F135C41C-37D3-BEBB-CE99-991868CE5E8E}"/>
              </a:ext>
            </a:extLst>
          </p:cNvPr>
          <p:cNvGraphicFramePr/>
          <p:nvPr>
            <p:extLst>
              <p:ext uri="{D42A27DB-BD31-4B8C-83A1-F6EECF244321}">
                <p14:modId xmlns:p14="http://schemas.microsoft.com/office/powerpoint/2010/main" val="1202349457"/>
              </p:ext>
            </p:extLst>
          </p:nvPr>
        </p:nvGraphicFramePr>
        <p:xfrm>
          <a:off x="656993" y="3227383"/>
          <a:ext cx="3480940" cy="25401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5" name="Diagramm 144">
            <a:extLst>
              <a:ext uri="{FF2B5EF4-FFF2-40B4-BE49-F238E27FC236}">
                <a16:creationId xmlns:a16="http://schemas.microsoft.com/office/drawing/2014/main" id="{23A46D93-7CD4-C64D-B68E-90879258F33F}"/>
              </a:ext>
            </a:extLst>
          </p:cNvPr>
          <p:cNvGraphicFramePr/>
          <p:nvPr>
            <p:extLst>
              <p:ext uri="{D42A27DB-BD31-4B8C-83A1-F6EECF244321}">
                <p14:modId xmlns:p14="http://schemas.microsoft.com/office/powerpoint/2010/main" val="356645266"/>
              </p:ext>
            </p:extLst>
          </p:nvPr>
        </p:nvGraphicFramePr>
        <p:xfrm>
          <a:off x="3655850" y="3227383"/>
          <a:ext cx="3480940" cy="2540142"/>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0474501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8000" y="482624"/>
            <a:ext cx="10107086" cy="1296000"/>
          </a:xfrm>
        </p:spPr>
        <p:txBody>
          <a:bodyPr/>
          <a:lstStyle/>
          <a:p>
            <a:r>
              <a:rPr lang="de-DE" dirty="0"/>
              <a:t>Adipositas ist ein Risikofaktor für MACE </a:t>
            </a:r>
            <a:br>
              <a:rPr lang="de-DE" dirty="0"/>
            </a:br>
            <a:r>
              <a:rPr lang="de-DE" dirty="0"/>
              <a:t>nach LTX</a:t>
            </a:r>
          </a:p>
        </p:txBody>
      </p:sp>
      <p:sp>
        <p:nvSpPr>
          <p:cNvPr id="4" name="Textplatzhalter 3"/>
          <p:cNvSpPr>
            <a:spLocks noGrp="1"/>
          </p:cNvSpPr>
          <p:nvPr>
            <p:ph type="body" sz="quarter" idx="15"/>
          </p:nvPr>
        </p:nvSpPr>
        <p:spPr>
          <a:xfrm>
            <a:off x="647699" y="6210000"/>
            <a:ext cx="6054551" cy="535288"/>
          </a:xfrm>
        </p:spPr>
        <p:txBody>
          <a:bodyPr/>
          <a:lstStyle/>
          <a:p>
            <a:r>
              <a:rPr lang="de-DE"/>
              <a:t>BMI, Body-Mass-Index; CI, </a:t>
            </a:r>
            <a:r>
              <a:rPr lang="de-DE" err="1"/>
              <a:t>confidence</a:t>
            </a:r>
            <a:r>
              <a:rPr lang="de-DE"/>
              <a:t> </a:t>
            </a:r>
            <a:r>
              <a:rPr lang="de-DE" err="1"/>
              <a:t>interval</a:t>
            </a:r>
            <a:r>
              <a:rPr lang="de-DE"/>
              <a:t>, Konfidenzintervall; CV, </a:t>
            </a:r>
            <a:r>
              <a:rPr lang="de-DE" err="1"/>
              <a:t>cardiovascular</a:t>
            </a:r>
            <a:r>
              <a:rPr lang="de-DE"/>
              <a:t>, kardiovaskulär; LTX, Lebertransplantation; MACE, Major adverse </a:t>
            </a:r>
            <a:r>
              <a:rPr lang="de-DE" err="1"/>
              <a:t>cardiac</a:t>
            </a:r>
            <a:r>
              <a:rPr lang="de-DE"/>
              <a:t> </a:t>
            </a:r>
            <a:r>
              <a:rPr lang="de-DE" err="1"/>
              <a:t>events</a:t>
            </a:r>
            <a:r>
              <a:rPr lang="de-DE"/>
              <a:t>, schwerwiegende unerwünschte kardiale Ereignisse; OR, </a:t>
            </a:r>
            <a:r>
              <a:rPr lang="de-DE" err="1"/>
              <a:t>odds</a:t>
            </a:r>
            <a:r>
              <a:rPr lang="de-DE"/>
              <a:t> </a:t>
            </a:r>
            <a:r>
              <a:rPr lang="de-DE" err="1"/>
              <a:t>ratio</a:t>
            </a:r>
            <a:r>
              <a:rPr lang="de-DE"/>
              <a:t>, Chancenverhältnis.</a:t>
            </a:r>
          </a:p>
        </p:txBody>
      </p:sp>
      <p:sp>
        <p:nvSpPr>
          <p:cNvPr id="5" name="Textplatzhalter 4"/>
          <p:cNvSpPr>
            <a:spLocks noGrp="1"/>
          </p:cNvSpPr>
          <p:nvPr>
            <p:ph type="body" sz="quarter" idx="17"/>
          </p:nvPr>
        </p:nvSpPr>
        <p:spPr/>
        <p:txBody>
          <a:bodyPr/>
          <a:lstStyle/>
          <a:p>
            <a:r>
              <a:rPr lang="fr-FR" err="1"/>
              <a:t>Pesatori</a:t>
            </a:r>
            <a:r>
              <a:rPr lang="fr-FR"/>
              <a:t>  EV. et al. J </a:t>
            </a:r>
            <a:r>
              <a:rPr lang="fr-FR" err="1"/>
              <a:t>Hepatol</a:t>
            </a:r>
            <a:r>
              <a:rPr lang="fr-FR"/>
              <a:t>. 2025;82(Suppl.1):FRI-478.</a:t>
            </a:r>
            <a:endParaRPr lang="de-DE"/>
          </a:p>
        </p:txBody>
      </p:sp>
      <p:sp>
        <p:nvSpPr>
          <p:cNvPr id="8" name="Textfeld 7"/>
          <p:cNvSpPr txBox="1"/>
          <p:nvPr/>
        </p:nvSpPr>
        <p:spPr>
          <a:xfrm>
            <a:off x="7355159" y="2421073"/>
            <a:ext cx="4188841" cy="2968120"/>
          </a:xfrm>
          <a:prstGeom prst="rect">
            <a:avLst/>
          </a:prstGeom>
          <a:noFill/>
        </p:spPr>
        <p:txBody>
          <a:bodyPr wrap="square" lIns="0" tIns="0" rIns="0" bIns="0" rtlCol="0">
            <a:spAutoFit/>
          </a:bodyPr>
          <a:lstStyle/>
          <a:p>
            <a:pPr marL="342900" indent="-342900" algn="l">
              <a:lnSpc>
                <a:spcPct val="120000"/>
              </a:lnSpc>
              <a:buFont typeface="Arial" panose="020B0604020202020204" pitchFamily="34" charset="0"/>
              <a:buChar char="•"/>
            </a:pPr>
            <a:r>
              <a:rPr lang="de-DE">
                <a:solidFill>
                  <a:schemeClr val="tx2"/>
                </a:solidFill>
              </a:rPr>
              <a:t>Adipositas und vorbekannte Arrhythmie sind mit einem erhöhten Risiko für MACE assoziiert</a:t>
            </a:r>
          </a:p>
          <a:p>
            <a:pPr marL="342900" indent="-342900">
              <a:lnSpc>
                <a:spcPct val="120000"/>
              </a:lnSpc>
              <a:buFont typeface="Arial" panose="020B0604020202020204" pitchFamily="34" charset="0"/>
              <a:buChar char="•"/>
            </a:pPr>
            <a:r>
              <a:rPr lang="de-DE">
                <a:solidFill>
                  <a:schemeClr val="tx2"/>
                </a:solidFill>
              </a:rPr>
              <a:t>Kardiovaskuläre Ereignisse (42%) als Haupttodesursache  </a:t>
            </a:r>
          </a:p>
          <a:p>
            <a:pPr marL="342900" indent="-342900">
              <a:lnSpc>
                <a:spcPct val="120000"/>
              </a:lnSpc>
              <a:buFont typeface="Arial" panose="020B0604020202020204" pitchFamily="34" charset="0"/>
              <a:buChar char="•"/>
            </a:pPr>
            <a:r>
              <a:rPr lang="de-DE" b="1">
                <a:solidFill>
                  <a:schemeClr val="tx2"/>
                </a:solidFill>
              </a:rPr>
              <a:t>Fazit: </a:t>
            </a:r>
            <a:r>
              <a:rPr lang="de-DE">
                <a:solidFill>
                  <a:schemeClr val="tx2"/>
                </a:solidFill>
              </a:rPr>
              <a:t>Optimierung des CV-Risikoprofils auch nach LTX wichtig </a:t>
            </a:r>
          </a:p>
          <a:p>
            <a:pPr marL="342900" indent="-342900">
              <a:lnSpc>
                <a:spcPct val="120000"/>
              </a:lnSpc>
              <a:buFont typeface="Arial" panose="020B0604020202020204" pitchFamily="34" charset="0"/>
              <a:buChar char="•"/>
            </a:pPr>
            <a:endParaRPr lang="de-DE">
              <a:solidFill>
                <a:schemeClr val="tx2"/>
              </a:solidFill>
            </a:endParaRPr>
          </a:p>
          <a:p>
            <a:pPr marL="342900" indent="-342900" algn="l">
              <a:lnSpc>
                <a:spcPct val="120000"/>
              </a:lnSpc>
              <a:buFont typeface="Arial" panose="020B0604020202020204" pitchFamily="34" charset="0"/>
              <a:buChar char="•"/>
            </a:pPr>
            <a:endParaRPr lang="de-DE">
              <a:solidFill>
                <a:schemeClr val="tx2"/>
              </a:solidFill>
            </a:endParaRPr>
          </a:p>
        </p:txBody>
      </p:sp>
      <p:graphicFrame>
        <p:nvGraphicFramePr>
          <p:cNvPr id="10" name="Tabelle 9">
            <a:extLst>
              <a:ext uri="{FF2B5EF4-FFF2-40B4-BE49-F238E27FC236}">
                <a16:creationId xmlns:a16="http://schemas.microsoft.com/office/drawing/2014/main" id="{A7DAF89C-583F-3407-DB0F-E48DBEAC4D97}"/>
              </a:ext>
            </a:extLst>
          </p:cNvPr>
          <p:cNvGraphicFramePr>
            <a:graphicFrameLocks noGrp="1"/>
          </p:cNvGraphicFramePr>
          <p:nvPr>
            <p:extLst>
              <p:ext uri="{D42A27DB-BD31-4B8C-83A1-F6EECF244321}">
                <p14:modId xmlns:p14="http://schemas.microsoft.com/office/powerpoint/2010/main" val="907401358"/>
              </p:ext>
            </p:extLst>
          </p:nvPr>
        </p:nvGraphicFramePr>
        <p:xfrm>
          <a:off x="647700" y="1998240"/>
          <a:ext cx="6605653" cy="3259985"/>
        </p:xfrm>
        <a:graphic>
          <a:graphicData uri="http://schemas.openxmlformats.org/drawingml/2006/table">
            <a:tbl>
              <a:tblPr firstRow="1" bandRow="1">
                <a:tableStyleId>{5C22544A-7EE6-4342-B048-85BDC9FD1C3A}</a:tableStyleId>
              </a:tblPr>
              <a:tblGrid>
                <a:gridCol w="2130334">
                  <a:extLst>
                    <a:ext uri="{9D8B030D-6E8A-4147-A177-3AD203B41FA5}">
                      <a16:colId xmlns:a16="http://schemas.microsoft.com/office/drawing/2014/main" val="4098248724"/>
                    </a:ext>
                  </a:extLst>
                </a:gridCol>
                <a:gridCol w="1323560">
                  <a:extLst>
                    <a:ext uri="{9D8B030D-6E8A-4147-A177-3AD203B41FA5}">
                      <a16:colId xmlns:a16="http://schemas.microsoft.com/office/drawing/2014/main" val="3622638295"/>
                    </a:ext>
                  </a:extLst>
                </a:gridCol>
                <a:gridCol w="1236760">
                  <a:extLst>
                    <a:ext uri="{9D8B030D-6E8A-4147-A177-3AD203B41FA5}">
                      <a16:colId xmlns:a16="http://schemas.microsoft.com/office/drawing/2014/main" val="2420125328"/>
                    </a:ext>
                  </a:extLst>
                </a:gridCol>
                <a:gridCol w="1253393">
                  <a:extLst>
                    <a:ext uri="{9D8B030D-6E8A-4147-A177-3AD203B41FA5}">
                      <a16:colId xmlns:a16="http://schemas.microsoft.com/office/drawing/2014/main" val="4278541058"/>
                    </a:ext>
                  </a:extLst>
                </a:gridCol>
                <a:gridCol w="661606">
                  <a:extLst>
                    <a:ext uri="{9D8B030D-6E8A-4147-A177-3AD203B41FA5}">
                      <a16:colId xmlns:a16="http://schemas.microsoft.com/office/drawing/2014/main" val="1155713024"/>
                    </a:ext>
                  </a:extLst>
                </a:gridCol>
              </a:tblGrid>
              <a:tr h="523981">
                <a:tc>
                  <a:txBody>
                    <a:bodyPr/>
                    <a:lstStyle/>
                    <a:p>
                      <a:r>
                        <a:rPr lang="de-DE" sz="1200"/>
                        <a:t>Variable</a:t>
                      </a:r>
                    </a:p>
                  </a:txBody>
                  <a:tcPr/>
                </a:tc>
                <a:tc>
                  <a:txBody>
                    <a:bodyPr/>
                    <a:lstStyle/>
                    <a:p>
                      <a:pPr algn="ctr"/>
                      <a:r>
                        <a:rPr lang="de-DE" sz="1200"/>
                        <a:t>CV-Ereignisse </a:t>
                      </a:r>
                      <a:br>
                        <a:rPr lang="de-DE" sz="1200"/>
                      </a:br>
                      <a:r>
                        <a:rPr lang="de-DE" sz="1200"/>
                        <a:t>n = 36</a:t>
                      </a:r>
                    </a:p>
                  </a:txBody>
                  <a:tcPr anchor="ctr"/>
                </a:tc>
                <a:tc>
                  <a:txBody>
                    <a:bodyPr/>
                    <a:lstStyle/>
                    <a:p>
                      <a:pPr algn="ctr"/>
                      <a:r>
                        <a:rPr lang="de-DE" sz="1200"/>
                        <a:t>Keine CV-Ereignisse </a:t>
                      </a:r>
                      <a:br>
                        <a:rPr lang="de-DE" sz="1200"/>
                      </a:br>
                      <a:r>
                        <a:rPr lang="de-DE" sz="1200"/>
                        <a:t>n = 199</a:t>
                      </a:r>
                    </a:p>
                  </a:txBody>
                  <a:tcPr anchor="ctr"/>
                </a:tc>
                <a:tc>
                  <a:txBody>
                    <a:bodyPr/>
                    <a:lstStyle/>
                    <a:p>
                      <a:pPr algn="ctr"/>
                      <a:r>
                        <a:rPr lang="de-DE" sz="1200"/>
                        <a:t>OR </a:t>
                      </a:r>
                      <a:br>
                        <a:rPr lang="de-DE" sz="1200"/>
                      </a:br>
                      <a:r>
                        <a:rPr lang="de-DE" sz="1200"/>
                        <a:t>(95 % CI)</a:t>
                      </a:r>
                    </a:p>
                  </a:txBody>
                  <a:tcPr anchor="ctr"/>
                </a:tc>
                <a:tc>
                  <a:txBody>
                    <a:bodyPr/>
                    <a:lstStyle/>
                    <a:p>
                      <a:pPr algn="ctr"/>
                      <a:r>
                        <a:rPr lang="de-DE" sz="1200"/>
                        <a:t>p-Wert</a:t>
                      </a:r>
                    </a:p>
                  </a:txBody>
                  <a:tcPr anchor="ctr"/>
                </a:tc>
                <a:extLst>
                  <a:ext uri="{0D108BD9-81ED-4DB2-BD59-A6C34878D82A}">
                    <a16:rowId xmlns:a16="http://schemas.microsoft.com/office/drawing/2014/main" val="3529005242"/>
                  </a:ext>
                </a:extLst>
              </a:tr>
              <a:tr h="523981">
                <a:tc>
                  <a:txBody>
                    <a:bodyPr/>
                    <a:lstStyle/>
                    <a:p>
                      <a:r>
                        <a:rPr lang="de-DE" sz="1200"/>
                        <a:t>BMI &gt; 30 kg/m</a:t>
                      </a:r>
                      <a:r>
                        <a:rPr lang="de-DE" sz="1200" baseline="30000"/>
                        <a:t>2</a:t>
                      </a:r>
                      <a:endParaRPr lang="de-DE" sz="1200"/>
                    </a:p>
                  </a:txBody>
                  <a:tcPr/>
                </a:tc>
                <a:tc>
                  <a:txBody>
                    <a:bodyPr/>
                    <a:lstStyle/>
                    <a:p>
                      <a:pPr algn="ctr"/>
                      <a:r>
                        <a:rPr lang="de-DE" sz="1200"/>
                        <a:t>9 (25 %)</a:t>
                      </a:r>
                    </a:p>
                  </a:txBody>
                  <a:tcPr anchor="ctr"/>
                </a:tc>
                <a:tc>
                  <a:txBody>
                    <a:bodyPr/>
                    <a:lstStyle/>
                    <a:p>
                      <a:pPr algn="ctr"/>
                      <a:r>
                        <a:rPr lang="de-DE" sz="1200"/>
                        <a:t>23 (11 %)</a:t>
                      </a:r>
                    </a:p>
                  </a:txBody>
                  <a:tcPr anchor="ctr"/>
                </a:tc>
                <a:tc>
                  <a:txBody>
                    <a:bodyPr/>
                    <a:lstStyle/>
                    <a:p>
                      <a:pPr algn="ctr"/>
                      <a:r>
                        <a:rPr lang="de-DE" sz="1200"/>
                        <a:t>2,5 </a:t>
                      </a:r>
                      <a:br>
                        <a:rPr lang="de-DE" sz="1200"/>
                      </a:br>
                      <a:r>
                        <a:rPr lang="de-DE" sz="1200"/>
                        <a:t>(1,03 – 5,96)</a:t>
                      </a:r>
                    </a:p>
                  </a:txBody>
                  <a:tcPr anchor="ctr"/>
                </a:tc>
                <a:tc>
                  <a:txBody>
                    <a:bodyPr/>
                    <a:lstStyle/>
                    <a:p>
                      <a:pPr algn="ctr"/>
                      <a:r>
                        <a:rPr lang="de-DE" sz="1200" b="1"/>
                        <a:t>0,03</a:t>
                      </a:r>
                    </a:p>
                  </a:txBody>
                  <a:tcPr anchor="ctr"/>
                </a:tc>
                <a:extLst>
                  <a:ext uri="{0D108BD9-81ED-4DB2-BD59-A6C34878D82A}">
                    <a16:rowId xmlns:a16="http://schemas.microsoft.com/office/drawing/2014/main" val="1997294383"/>
                  </a:ext>
                </a:extLst>
              </a:tr>
              <a:tr h="523981">
                <a:tc>
                  <a:txBody>
                    <a:bodyPr/>
                    <a:lstStyle/>
                    <a:p>
                      <a:r>
                        <a:rPr lang="de-DE" sz="1200"/>
                        <a:t>Diabetes</a:t>
                      </a:r>
                    </a:p>
                  </a:txBody>
                  <a:tcPr/>
                </a:tc>
                <a:tc>
                  <a:txBody>
                    <a:bodyPr/>
                    <a:lstStyle/>
                    <a:p>
                      <a:pPr algn="ctr"/>
                      <a:r>
                        <a:rPr lang="de-DE" sz="1200"/>
                        <a:t>14 (38 %)</a:t>
                      </a:r>
                    </a:p>
                  </a:txBody>
                  <a:tcPr anchor="ctr"/>
                </a:tc>
                <a:tc>
                  <a:txBody>
                    <a:bodyPr/>
                    <a:lstStyle/>
                    <a:p>
                      <a:pPr algn="ctr"/>
                      <a:r>
                        <a:rPr lang="de-DE" sz="1200"/>
                        <a:t>48 (24 %)</a:t>
                      </a:r>
                    </a:p>
                  </a:txBody>
                  <a:tcPr anchor="ctr"/>
                </a:tc>
                <a:tc>
                  <a:txBody>
                    <a:bodyPr/>
                    <a:lstStyle/>
                    <a:p>
                      <a:pPr algn="ctr"/>
                      <a:r>
                        <a:rPr lang="de-DE" sz="1200"/>
                        <a:t>2,00</a:t>
                      </a:r>
                      <a:br>
                        <a:rPr lang="de-DE" sz="1200"/>
                      </a:br>
                      <a:r>
                        <a:rPr lang="de-DE" sz="1200"/>
                        <a:t>(0,93 – 4,19)</a:t>
                      </a:r>
                    </a:p>
                  </a:txBody>
                  <a:tcPr anchor="ctr"/>
                </a:tc>
                <a:tc>
                  <a:txBody>
                    <a:bodyPr/>
                    <a:lstStyle/>
                    <a:p>
                      <a:pPr algn="ctr"/>
                      <a:r>
                        <a:rPr lang="de-DE" sz="1200"/>
                        <a:t>0,06</a:t>
                      </a:r>
                    </a:p>
                  </a:txBody>
                  <a:tcPr anchor="ctr"/>
                </a:tc>
                <a:extLst>
                  <a:ext uri="{0D108BD9-81ED-4DB2-BD59-A6C34878D82A}">
                    <a16:rowId xmlns:a16="http://schemas.microsoft.com/office/drawing/2014/main" val="3292007214"/>
                  </a:ext>
                </a:extLst>
              </a:tr>
              <a:tr h="523981">
                <a:tc>
                  <a:txBody>
                    <a:bodyPr/>
                    <a:lstStyle/>
                    <a:p>
                      <a:r>
                        <a:rPr lang="de-DE" sz="1200"/>
                        <a:t>Arterielle Hypertonie</a:t>
                      </a:r>
                    </a:p>
                  </a:txBody>
                  <a:tcPr/>
                </a:tc>
                <a:tc>
                  <a:txBody>
                    <a:bodyPr/>
                    <a:lstStyle/>
                    <a:p>
                      <a:pPr algn="ctr"/>
                      <a:r>
                        <a:rPr lang="de-DE" sz="1200"/>
                        <a:t>15 (41 %)</a:t>
                      </a:r>
                    </a:p>
                  </a:txBody>
                  <a:tcPr anchor="ctr"/>
                </a:tc>
                <a:tc>
                  <a:txBody>
                    <a:bodyPr/>
                    <a:lstStyle/>
                    <a:p>
                      <a:pPr algn="ctr"/>
                      <a:r>
                        <a:rPr lang="de-DE" sz="1200"/>
                        <a:t>53 (26 %)</a:t>
                      </a:r>
                    </a:p>
                  </a:txBody>
                  <a:tcPr anchor="ctr"/>
                </a:tc>
                <a:tc>
                  <a:txBody>
                    <a:bodyPr/>
                    <a:lstStyle/>
                    <a:p>
                      <a:pPr algn="ctr"/>
                      <a:r>
                        <a:rPr lang="de-DE" sz="1200"/>
                        <a:t>1,97 </a:t>
                      </a:r>
                      <a:br>
                        <a:rPr lang="de-DE" sz="1200"/>
                      </a:br>
                      <a:r>
                        <a:rPr lang="de-DE" sz="1200"/>
                        <a:t>(0,93 – 4,08)</a:t>
                      </a:r>
                    </a:p>
                  </a:txBody>
                  <a:tcPr anchor="ctr"/>
                </a:tc>
                <a:tc>
                  <a:txBody>
                    <a:bodyPr/>
                    <a:lstStyle/>
                    <a:p>
                      <a:pPr algn="ctr"/>
                      <a:r>
                        <a:rPr lang="de-DE" sz="1200"/>
                        <a:t>0,07</a:t>
                      </a:r>
                    </a:p>
                  </a:txBody>
                  <a:tcPr anchor="ctr"/>
                </a:tc>
                <a:extLst>
                  <a:ext uri="{0D108BD9-81ED-4DB2-BD59-A6C34878D82A}">
                    <a16:rowId xmlns:a16="http://schemas.microsoft.com/office/drawing/2014/main" val="2354336563"/>
                  </a:ext>
                </a:extLst>
              </a:tr>
              <a:tr h="523981">
                <a:tc>
                  <a:txBody>
                    <a:bodyPr/>
                    <a:lstStyle/>
                    <a:p>
                      <a:r>
                        <a:rPr lang="de-DE" sz="1200"/>
                        <a:t>Vorgeschichte von Herzrhythmusstörungen</a:t>
                      </a:r>
                    </a:p>
                  </a:txBody>
                  <a:tcPr/>
                </a:tc>
                <a:tc>
                  <a:txBody>
                    <a:bodyPr/>
                    <a:lstStyle/>
                    <a:p>
                      <a:pPr algn="ctr"/>
                      <a:r>
                        <a:rPr lang="de-DE" sz="1200"/>
                        <a:t>5 (13 %)</a:t>
                      </a:r>
                    </a:p>
                  </a:txBody>
                  <a:tcPr anchor="ctr"/>
                </a:tc>
                <a:tc>
                  <a:txBody>
                    <a:bodyPr/>
                    <a:lstStyle/>
                    <a:p>
                      <a:pPr algn="ctr"/>
                      <a:r>
                        <a:rPr lang="de-DE" sz="1200"/>
                        <a:t>4 (2 %)</a:t>
                      </a:r>
                    </a:p>
                  </a:txBody>
                  <a:tcPr anchor="ctr"/>
                </a:tc>
                <a:tc>
                  <a:txBody>
                    <a:bodyPr/>
                    <a:lstStyle/>
                    <a:p>
                      <a:pPr algn="ctr"/>
                      <a:r>
                        <a:rPr lang="de-DE" sz="1200"/>
                        <a:t>7,86 </a:t>
                      </a:r>
                      <a:br>
                        <a:rPr lang="de-DE" sz="1200"/>
                      </a:br>
                      <a:r>
                        <a:rPr lang="de-DE" sz="1200"/>
                        <a:t>(1,98 – 33,3)</a:t>
                      </a:r>
                    </a:p>
                  </a:txBody>
                  <a:tcPr anchor="ctr"/>
                </a:tc>
                <a:tc>
                  <a:txBody>
                    <a:bodyPr/>
                    <a:lstStyle/>
                    <a:p>
                      <a:pPr algn="ctr"/>
                      <a:r>
                        <a:rPr lang="de-DE" sz="1200" b="1"/>
                        <a:t>0,003</a:t>
                      </a:r>
                    </a:p>
                  </a:txBody>
                  <a:tcPr anchor="ctr"/>
                </a:tc>
                <a:extLst>
                  <a:ext uri="{0D108BD9-81ED-4DB2-BD59-A6C34878D82A}">
                    <a16:rowId xmlns:a16="http://schemas.microsoft.com/office/drawing/2014/main" val="3699099375"/>
                  </a:ext>
                </a:extLst>
              </a:tr>
              <a:tr h="523981">
                <a:tc>
                  <a:txBody>
                    <a:bodyPr/>
                    <a:lstStyle/>
                    <a:p>
                      <a:r>
                        <a:rPr lang="de-DE" sz="1200"/>
                        <a:t>Vorgeschichte pulmonaler Hypertonie</a:t>
                      </a:r>
                    </a:p>
                  </a:txBody>
                  <a:tcPr/>
                </a:tc>
                <a:tc>
                  <a:txBody>
                    <a:bodyPr/>
                    <a:lstStyle/>
                    <a:p>
                      <a:pPr algn="ctr"/>
                      <a:r>
                        <a:rPr lang="de-DE" sz="1200"/>
                        <a:t>5 (13 %)</a:t>
                      </a:r>
                    </a:p>
                  </a:txBody>
                  <a:tcPr anchor="ctr"/>
                </a:tc>
                <a:tc>
                  <a:txBody>
                    <a:bodyPr/>
                    <a:lstStyle/>
                    <a:p>
                      <a:pPr algn="ctr"/>
                      <a:r>
                        <a:rPr lang="de-DE" sz="1200"/>
                        <a:t>11 (5 %)</a:t>
                      </a:r>
                    </a:p>
                  </a:txBody>
                  <a:tcPr anchor="ctr"/>
                </a:tc>
                <a:tc>
                  <a:txBody>
                    <a:bodyPr/>
                    <a:lstStyle/>
                    <a:p>
                      <a:pPr algn="ctr"/>
                      <a:r>
                        <a:rPr lang="de-DE" sz="1200"/>
                        <a:t>2,76 </a:t>
                      </a:r>
                      <a:br>
                        <a:rPr lang="de-DE" sz="1200"/>
                      </a:br>
                      <a:r>
                        <a:rPr lang="de-DE" sz="1200"/>
                        <a:t>(0,82 – 8,15)</a:t>
                      </a:r>
                    </a:p>
                  </a:txBody>
                  <a:tcPr anchor="ctr"/>
                </a:tc>
                <a:tc>
                  <a:txBody>
                    <a:bodyPr/>
                    <a:lstStyle/>
                    <a:p>
                      <a:pPr algn="ctr"/>
                      <a:r>
                        <a:rPr lang="de-DE" sz="1200"/>
                        <a:t>0,07</a:t>
                      </a:r>
                    </a:p>
                  </a:txBody>
                  <a:tcPr anchor="ctr"/>
                </a:tc>
                <a:extLst>
                  <a:ext uri="{0D108BD9-81ED-4DB2-BD59-A6C34878D82A}">
                    <a16:rowId xmlns:a16="http://schemas.microsoft.com/office/drawing/2014/main" val="1567555788"/>
                  </a:ext>
                </a:extLst>
              </a:tr>
            </a:tbl>
          </a:graphicData>
        </a:graphic>
      </p:graphicFrame>
    </p:spTree>
    <p:custDataLst>
      <p:tags r:id="rId1"/>
    </p:custDataLst>
    <p:extLst>
      <p:ext uri="{BB962C8B-B14F-4D97-AF65-F5344CB8AC3E}">
        <p14:creationId xmlns:p14="http://schemas.microsoft.com/office/powerpoint/2010/main" val="16947698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Zusammenfassung &amp; Fazit</a:t>
            </a:r>
          </a:p>
        </p:txBody>
      </p:sp>
      <p:sp>
        <p:nvSpPr>
          <p:cNvPr id="3" name="Inhaltsplatzhalter 2"/>
          <p:cNvSpPr>
            <a:spLocks noGrp="1"/>
          </p:cNvSpPr>
          <p:nvPr>
            <p:ph idx="1"/>
          </p:nvPr>
        </p:nvSpPr>
        <p:spPr/>
        <p:txBody>
          <a:bodyPr/>
          <a:lstStyle/>
          <a:p>
            <a:pPr>
              <a:spcBef>
                <a:spcPts val="600"/>
              </a:spcBef>
              <a:spcAft>
                <a:spcPts val="1200"/>
              </a:spcAft>
            </a:pPr>
            <a:r>
              <a:rPr lang="de-DE"/>
              <a:t>Patienten mit MASLD haben häufig extrahepatische Komorbiditäten</a:t>
            </a:r>
          </a:p>
          <a:p>
            <a:pPr>
              <a:spcBef>
                <a:spcPts val="600"/>
              </a:spcBef>
              <a:spcAft>
                <a:spcPts val="1200"/>
              </a:spcAft>
            </a:pPr>
            <a:r>
              <a:rPr lang="de-DE"/>
              <a:t>Insbesondere CV-Komorbiditäten sind mit einer erhöhten Mortalität assoziiert</a:t>
            </a:r>
          </a:p>
          <a:p>
            <a:pPr>
              <a:spcBef>
                <a:spcPts val="600"/>
              </a:spcBef>
              <a:spcAft>
                <a:spcPts val="1200"/>
              </a:spcAft>
            </a:pPr>
            <a:r>
              <a:rPr lang="de-DE"/>
              <a:t>Adipositas nach LTX als Risikofaktor für CV-Erkrankungen</a:t>
            </a:r>
          </a:p>
          <a:p>
            <a:pPr>
              <a:spcBef>
                <a:spcPts val="600"/>
              </a:spcBef>
              <a:spcAft>
                <a:spcPts val="1200"/>
              </a:spcAft>
            </a:pPr>
            <a:r>
              <a:rPr lang="de-DE">
                <a:solidFill>
                  <a:schemeClr val="tx2"/>
                </a:solidFill>
              </a:rPr>
              <a:t>Fortgeschrittene Leberfibrose ist bei Patienten mit T2D und/oder Adipositas mit einem erhöhten Risiko für CKD assoziiert</a:t>
            </a:r>
          </a:p>
          <a:p>
            <a:pPr>
              <a:lnSpc>
                <a:spcPct val="120000"/>
              </a:lnSpc>
            </a:pPr>
            <a:endParaRPr lang="de-DE">
              <a:solidFill>
                <a:schemeClr val="tx2"/>
              </a:solidFill>
            </a:endParaRPr>
          </a:p>
          <a:p>
            <a:pPr marL="0" indent="0">
              <a:buNone/>
            </a:pPr>
            <a:endParaRPr lang="de-DE"/>
          </a:p>
          <a:p>
            <a:endParaRPr lang="de-DE"/>
          </a:p>
        </p:txBody>
      </p:sp>
      <p:sp>
        <p:nvSpPr>
          <p:cNvPr id="4" name="Textplatzhalter 3"/>
          <p:cNvSpPr>
            <a:spLocks noGrp="1"/>
          </p:cNvSpPr>
          <p:nvPr>
            <p:ph type="body" sz="quarter" idx="15"/>
          </p:nvPr>
        </p:nvSpPr>
        <p:spPr>
          <a:xfrm>
            <a:off x="647700" y="6421288"/>
            <a:ext cx="6617258" cy="324000"/>
          </a:xfrm>
        </p:spPr>
        <p:txBody>
          <a:bodyPr/>
          <a:lstStyle/>
          <a:p>
            <a:r>
              <a:rPr lang="de-DE"/>
              <a:t>CKD, </a:t>
            </a:r>
            <a:r>
              <a:rPr lang="de-DE" err="1"/>
              <a:t>chronic</a:t>
            </a:r>
            <a:r>
              <a:rPr lang="de-DE"/>
              <a:t> </a:t>
            </a:r>
            <a:r>
              <a:rPr lang="de-DE" err="1"/>
              <a:t>kidney</a:t>
            </a:r>
            <a:r>
              <a:rPr lang="de-DE"/>
              <a:t> </a:t>
            </a:r>
            <a:r>
              <a:rPr lang="de-DE" err="1"/>
              <a:t>disease</a:t>
            </a:r>
            <a:r>
              <a:rPr lang="de-DE"/>
              <a:t>, chronische Nierenerkrankung; CV, </a:t>
            </a:r>
            <a:r>
              <a:rPr lang="de-DE" err="1"/>
              <a:t>cardio</a:t>
            </a:r>
            <a:r>
              <a:rPr lang="de-DE"/>
              <a:t> </a:t>
            </a:r>
            <a:r>
              <a:rPr lang="de-DE" err="1"/>
              <a:t>vascular</a:t>
            </a:r>
            <a:r>
              <a:rPr lang="de-DE"/>
              <a:t>, kardiovaskulär; LTX, Lebertransplantation;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T2D, Diabetes Typ 2.</a:t>
            </a:r>
          </a:p>
        </p:txBody>
      </p:sp>
      <p:sp>
        <p:nvSpPr>
          <p:cNvPr id="5" name="Textplatzhalter 4"/>
          <p:cNvSpPr>
            <a:spLocks noGrp="1"/>
          </p:cNvSpPr>
          <p:nvPr>
            <p:ph type="body" sz="quarter" idx="17"/>
          </p:nvPr>
        </p:nvSpPr>
        <p:spPr>
          <a:xfrm>
            <a:off x="7905135" y="6421288"/>
            <a:ext cx="3639164" cy="324000"/>
          </a:xfrm>
        </p:spPr>
        <p:txBody>
          <a:bodyPr/>
          <a:lstStyle/>
          <a:p>
            <a:r>
              <a:rPr lang="fr-FR" err="1"/>
              <a:t>Pesatori</a:t>
            </a:r>
            <a:r>
              <a:rPr lang="fr-FR"/>
              <a:t>  EV. et al. J </a:t>
            </a:r>
            <a:r>
              <a:rPr lang="fr-FR" err="1"/>
              <a:t>Hepatol</a:t>
            </a:r>
            <a:r>
              <a:rPr lang="fr-FR"/>
              <a:t>. 2025;82(Suppl.1):FRI-478.</a:t>
            </a:r>
            <a:endParaRPr lang="de-DE"/>
          </a:p>
        </p:txBody>
      </p:sp>
    </p:spTree>
    <p:custDataLst>
      <p:tags r:id="rId1"/>
    </p:custDataLst>
    <p:extLst>
      <p:ext uri="{BB962C8B-B14F-4D97-AF65-F5344CB8AC3E}">
        <p14:creationId xmlns:p14="http://schemas.microsoft.com/office/powerpoint/2010/main" val="30565406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24DB3-42C3-A015-E40E-C555BD5DA16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3ECFB84-B5F2-364F-89FF-2ACD176778C6}"/>
              </a:ext>
            </a:extLst>
          </p:cNvPr>
          <p:cNvSpPr>
            <a:spLocks noGrp="1"/>
          </p:cNvSpPr>
          <p:nvPr>
            <p:ph type="ctrTitle"/>
          </p:nvPr>
        </p:nvSpPr>
        <p:spPr/>
        <p:txBody>
          <a:bodyPr/>
          <a:lstStyle/>
          <a:p>
            <a:r>
              <a:rPr lang="en-US" sz="4000"/>
              <a:t>Neue </a:t>
            </a:r>
            <a:r>
              <a:rPr lang="en-US" sz="4000" err="1"/>
              <a:t>medikamentöse</a:t>
            </a:r>
            <a:r>
              <a:rPr lang="en-US" sz="4000"/>
              <a:t> </a:t>
            </a:r>
            <a:r>
              <a:rPr lang="en-US" sz="4000" err="1"/>
              <a:t>Therapiestrategien</a:t>
            </a:r>
            <a:r>
              <a:rPr lang="en-US" sz="4000"/>
              <a:t> der MASLD</a:t>
            </a:r>
          </a:p>
        </p:txBody>
      </p:sp>
      <p:pic>
        <p:nvPicPr>
          <p:cNvPr id="3" name="Grafik 2" descr="Ein Bild, das draußen, Himmel, Auto, Landfahrzeug enthält.&#10;&#10;KI-generierte Inhalte können fehlerhaft sein.">
            <a:extLst>
              <a:ext uri="{FF2B5EF4-FFF2-40B4-BE49-F238E27FC236}">
                <a16:creationId xmlns:a16="http://schemas.microsoft.com/office/drawing/2014/main" id="{EE85E7CA-70D0-C660-B3A6-1D024D1DD295}"/>
              </a:ext>
            </a:extLst>
          </p:cNvPr>
          <p:cNvPicPr>
            <a:picLocks noChangeAspect="1"/>
          </p:cNvPicPr>
          <p:nvPr/>
        </p:nvPicPr>
        <p:blipFill>
          <a:blip r:embed="rId3">
            <a:extLst>
              <a:ext uri="{28A0092B-C50C-407E-A947-70E740481C1C}">
                <a14:useLocalDpi xmlns:a14="http://schemas.microsoft.com/office/drawing/2010/main" val="0"/>
              </a:ext>
            </a:extLst>
          </a:blip>
          <a:srcRect l="37960" b="17276"/>
          <a:stretch/>
        </p:blipFill>
        <p:spPr>
          <a:xfrm>
            <a:off x="8335296" y="3018"/>
            <a:ext cx="3856704" cy="6854982"/>
          </a:xfrm>
          <a:prstGeom prst="rect">
            <a:avLst/>
          </a:prstGeom>
        </p:spPr>
      </p:pic>
      <p:pic>
        <p:nvPicPr>
          <p:cNvPr id="2" name="Grafik 1"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E88FC372-B054-5FEF-DB04-31F1EF894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16439591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4AF2-A4E7-505E-4AE4-5E105FCDABF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D2386EC2-3F25-58E9-93DE-235899D7EA90}"/>
              </a:ext>
            </a:extLst>
          </p:cNvPr>
          <p:cNvSpPr>
            <a:spLocks noGrp="1"/>
          </p:cNvSpPr>
          <p:nvPr>
            <p:ph type="title"/>
          </p:nvPr>
        </p:nvSpPr>
        <p:spPr>
          <a:xfrm>
            <a:off x="648000" y="424260"/>
            <a:ext cx="10896000" cy="1296000"/>
          </a:xfrm>
        </p:spPr>
        <p:txBody>
          <a:bodyPr/>
          <a:lstStyle/>
          <a:p>
            <a:r>
              <a:rPr lang="en-US" err="1"/>
              <a:t>Therapie</a:t>
            </a:r>
            <a:r>
              <a:rPr lang="en-US"/>
              <a:t> der MASLD</a:t>
            </a:r>
            <a:endParaRPr lang="de-DE"/>
          </a:p>
        </p:txBody>
      </p:sp>
      <p:sp>
        <p:nvSpPr>
          <p:cNvPr id="10" name="Textplatzhalter 9">
            <a:extLst>
              <a:ext uri="{FF2B5EF4-FFF2-40B4-BE49-F238E27FC236}">
                <a16:creationId xmlns:a16="http://schemas.microsoft.com/office/drawing/2014/main" id="{D49AD732-9D95-DEF5-ED53-B80E72B12DBB}"/>
              </a:ext>
            </a:extLst>
          </p:cNvPr>
          <p:cNvSpPr>
            <a:spLocks noGrp="1"/>
          </p:cNvSpPr>
          <p:nvPr>
            <p:ph type="body" sz="quarter" idx="15"/>
          </p:nvPr>
        </p:nvSpPr>
        <p:spPr>
          <a:xfrm>
            <a:off x="647699" y="6334699"/>
            <a:ext cx="7611398" cy="410589"/>
          </a:xfrm>
        </p:spPr>
        <p:txBody>
          <a:bodyPr/>
          <a:lstStyle/>
          <a:p>
            <a:r>
              <a:rPr lang="de-DE"/>
              <a:t>ASK1, Apoptose-Signal regulierende Kinase 1; FGF, </a:t>
            </a:r>
            <a:r>
              <a:rPr lang="de-DE" err="1"/>
              <a:t>fibroblast</a:t>
            </a:r>
            <a:r>
              <a:rPr lang="de-DE"/>
              <a:t> growth factor, Fibroblasten-Wachstumsfaktor; FXR, Farnesoid X Rezeptor; GLP-1R, Glucagon-like Peptid 1-Rezeptor; Insuline R, Insulin Rezeptor; MPC, mitochondrial pyruvate carrier, mitochondrialer Pyruvat-Träger; PPAR, Peroxisom-Proliferator-aktivierter Rezeptor; SCD1, Stearoyl-CoA-Desaturase 1; SGLT1/2, Sodium-Glucose Co-Transporter 1/2; THR, thyroid hormone receptor, Schilddrüsenhormonrezeptor.</a:t>
            </a:r>
          </a:p>
        </p:txBody>
      </p:sp>
      <p:sp>
        <p:nvSpPr>
          <p:cNvPr id="11" name="Textplatzhalter 10">
            <a:extLst>
              <a:ext uri="{FF2B5EF4-FFF2-40B4-BE49-F238E27FC236}">
                <a16:creationId xmlns:a16="http://schemas.microsoft.com/office/drawing/2014/main" id="{057BFCD3-B8CC-4385-DA1F-2F270FE9D2E7}"/>
              </a:ext>
            </a:extLst>
          </p:cNvPr>
          <p:cNvSpPr>
            <a:spLocks noGrp="1"/>
          </p:cNvSpPr>
          <p:nvPr>
            <p:ph type="body" sz="quarter" idx="17"/>
          </p:nvPr>
        </p:nvSpPr>
        <p:spPr/>
        <p:txBody>
          <a:bodyPr/>
          <a:lstStyle/>
          <a:p>
            <a:r>
              <a:rPr lang="de-DE"/>
              <a:t>Sangro P. et al. J Physiol Biochem. 2023;79(4):869-879.</a:t>
            </a:r>
          </a:p>
        </p:txBody>
      </p:sp>
      <p:pic>
        <p:nvPicPr>
          <p:cNvPr id="13" name="Inhaltsplatzhalter 12">
            <a:extLst>
              <a:ext uri="{FF2B5EF4-FFF2-40B4-BE49-F238E27FC236}">
                <a16:creationId xmlns:a16="http://schemas.microsoft.com/office/drawing/2014/main" id="{CBEF02D3-4C42-E914-181A-9D2343B93445}"/>
              </a:ext>
            </a:extLst>
          </p:cNvPr>
          <p:cNvPicPr>
            <a:picLocks noGrp="1" noChangeAspect="1"/>
          </p:cNvPicPr>
          <p:nvPr>
            <p:ph idx="1"/>
          </p:nvPr>
        </p:nvPicPr>
        <p:blipFill>
          <a:blip r:embed="rId4"/>
          <a:srcRect b="13421"/>
          <a:stretch/>
        </p:blipFill>
        <p:spPr>
          <a:xfrm>
            <a:off x="2048224" y="1504441"/>
            <a:ext cx="7930236" cy="4365244"/>
          </a:xfrm>
          <a:prstGeom prst="rect">
            <a:avLst/>
          </a:prstGeom>
        </p:spPr>
      </p:pic>
      <p:sp>
        <p:nvSpPr>
          <p:cNvPr id="2" name="Rechteck: abgerundete Ecken 1">
            <a:extLst>
              <a:ext uri="{FF2B5EF4-FFF2-40B4-BE49-F238E27FC236}">
                <a16:creationId xmlns:a16="http://schemas.microsoft.com/office/drawing/2014/main" id="{518C476F-AE22-D1A9-9A1A-6317747021E7}"/>
              </a:ext>
            </a:extLst>
          </p:cNvPr>
          <p:cNvSpPr/>
          <p:nvPr/>
        </p:nvSpPr>
        <p:spPr>
          <a:xfrm>
            <a:off x="1133475" y="1476994"/>
            <a:ext cx="9296400" cy="4448712"/>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22789540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5696C-3A43-D413-C078-B242AA86C7F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F04ED26-7BB1-8731-F8B0-AAD6DDD37DFB}"/>
              </a:ext>
            </a:extLst>
          </p:cNvPr>
          <p:cNvSpPr>
            <a:spLocks noGrp="1"/>
          </p:cNvSpPr>
          <p:nvPr>
            <p:ph type="ctrTitle"/>
          </p:nvPr>
        </p:nvSpPr>
        <p:spPr/>
        <p:txBody>
          <a:bodyPr/>
          <a:lstStyle/>
          <a:p>
            <a:r>
              <a:rPr lang="de-DE" sz="4000"/>
              <a:t>Phase-2-Studie: Der duale Glucagon- und GLP-1-Rezeptor-Agonist </a:t>
            </a:r>
            <a:r>
              <a:rPr lang="de-DE" sz="4000" err="1"/>
              <a:t>Survodutid</a:t>
            </a:r>
            <a:r>
              <a:rPr lang="de-DE" sz="4000"/>
              <a:t> verbessert die Leberhistologie bei MASH-Patienten mit Fibrose</a:t>
            </a:r>
          </a:p>
        </p:txBody>
      </p:sp>
      <p:sp>
        <p:nvSpPr>
          <p:cNvPr id="8" name="Textplatzhalter 7">
            <a:extLst>
              <a:ext uri="{FF2B5EF4-FFF2-40B4-BE49-F238E27FC236}">
                <a16:creationId xmlns:a16="http://schemas.microsoft.com/office/drawing/2014/main" id="{E28459B2-7FCF-8872-E5BD-635755EC7FAD}"/>
              </a:ext>
            </a:extLst>
          </p:cNvPr>
          <p:cNvSpPr>
            <a:spLocks noGrp="1"/>
          </p:cNvSpPr>
          <p:nvPr>
            <p:ph type="body" sz="quarter" idx="17"/>
          </p:nvPr>
        </p:nvSpPr>
        <p:spPr/>
        <p:txBody>
          <a:bodyPr/>
          <a:lstStyle/>
          <a:p>
            <a:r>
              <a:rPr lang="de-DE"/>
              <a:t>Vortrag (OS-098) vom EASL 2025, 07.-10. Mai 2025, Amsterdam.</a:t>
            </a:r>
          </a:p>
        </p:txBody>
      </p:sp>
      <p:sp>
        <p:nvSpPr>
          <p:cNvPr id="7" name="Textplatzhalter 6">
            <a:extLst>
              <a:ext uri="{FF2B5EF4-FFF2-40B4-BE49-F238E27FC236}">
                <a16:creationId xmlns:a16="http://schemas.microsoft.com/office/drawing/2014/main" id="{9482DA25-427B-7169-A016-DE70DCB6910C}"/>
              </a:ext>
            </a:extLst>
          </p:cNvPr>
          <p:cNvSpPr>
            <a:spLocks noGrp="1"/>
          </p:cNvSpPr>
          <p:nvPr>
            <p:ph type="body" sz="quarter" idx="14"/>
          </p:nvPr>
        </p:nvSpPr>
        <p:spPr/>
        <p:txBody>
          <a:bodyPr/>
          <a:lstStyle/>
          <a:p>
            <a:r>
              <a:rPr lang="de-DE"/>
              <a:t>Noureddin, M. et al.</a:t>
            </a:r>
          </a:p>
        </p:txBody>
      </p:sp>
    </p:spTree>
    <p:custDataLst>
      <p:tags r:id="rId1"/>
    </p:custDataLst>
    <p:extLst>
      <p:ext uri="{BB962C8B-B14F-4D97-AF65-F5344CB8AC3E}">
        <p14:creationId xmlns:p14="http://schemas.microsoft.com/office/powerpoint/2010/main" val="1643164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710217A-2CA9-CAED-0A2C-44576FF10697}"/>
              </a:ext>
            </a:extLst>
          </p:cNvPr>
          <p:cNvSpPr>
            <a:spLocks noGrp="1"/>
          </p:cNvSpPr>
          <p:nvPr>
            <p:ph type="title"/>
          </p:nvPr>
        </p:nvSpPr>
        <p:spPr>
          <a:xfrm>
            <a:off x="648000" y="492352"/>
            <a:ext cx="10458150" cy="1296000"/>
          </a:xfrm>
        </p:spPr>
        <p:txBody>
          <a:bodyPr/>
          <a:lstStyle/>
          <a:p>
            <a:r>
              <a:rPr lang="de-DE" sz="3600" spc="-20" dirty="0">
                <a:latin typeface="+mn-lt"/>
              </a:rPr>
              <a:t>Direkte Auswirkungen von Survodutid auf Leber-endpunkte über den Gewichtsverlust hinaus</a:t>
            </a:r>
            <a:endParaRPr lang="de-DE" spc="-20" dirty="0">
              <a:latin typeface="+mn-lt"/>
            </a:endParaRPr>
          </a:p>
        </p:txBody>
      </p:sp>
      <p:sp>
        <p:nvSpPr>
          <p:cNvPr id="7" name="Textplatzhalter 6">
            <a:extLst>
              <a:ext uri="{FF2B5EF4-FFF2-40B4-BE49-F238E27FC236}">
                <a16:creationId xmlns:a16="http://schemas.microsoft.com/office/drawing/2014/main" id="{BC788644-4FB5-C143-31F1-483176B8A00F}"/>
              </a:ext>
            </a:extLst>
          </p:cNvPr>
          <p:cNvSpPr>
            <a:spLocks noGrp="1"/>
          </p:cNvSpPr>
          <p:nvPr>
            <p:ph type="body" sz="quarter" idx="15"/>
          </p:nvPr>
        </p:nvSpPr>
        <p:spPr>
          <a:xfrm>
            <a:off x="647700" y="6303366"/>
            <a:ext cx="5688564" cy="441922"/>
          </a:xfrm>
        </p:spPr>
        <p:txBody>
          <a:bodyPr/>
          <a:lstStyle/>
          <a:p>
            <a:r>
              <a:rPr lang="de-DE" sz="900" i="1"/>
              <a:t>Grafiken von Novo Nordisk nach Daten von </a:t>
            </a:r>
            <a:r>
              <a:rPr lang="fr-FR" i="1" err="1"/>
              <a:t>Noureddin</a:t>
            </a:r>
            <a:r>
              <a:rPr lang="fr-FR" i="1"/>
              <a:t> M</a:t>
            </a:r>
            <a:r>
              <a:rPr lang="de-DE" sz="900" i="1"/>
              <a:t>. et al.</a:t>
            </a:r>
            <a:br>
              <a:rPr lang="de-DE" sz="900"/>
            </a:br>
            <a:r>
              <a:rPr lang="de-DE"/>
              <a:t>GCG, Glucagon; GCGR, Glucagon-Rezeptor; GLP-1 , Glucagon-like Peptid 1; GLP-1R, Glucagon-like Peptid 1-Rezeptor.</a:t>
            </a:r>
          </a:p>
        </p:txBody>
      </p:sp>
      <p:sp>
        <p:nvSpPr>
          <p:cNvPr id="8" name="Textplatzhalter 7">
            <a:extLst>
              <a:ext uri="{FF2B5EF4-FFF2-40B4-BE49-F238E27FC236}">
                <a16:creationId xmlns:a16="http://schemas.microsoft.com/office/drawing/2014/main" id="{632886F7-86F9-CB98-52B3-7F0533DB8FFB}"/>
              </a:ext>
            </a:extLst>
          </p:cNvPr>
          <p:cNvSpPr>
            <a:spLocks noGrp="1"/>
          </p:cNvSpPr>
          <p:nvPr>
            <p:ph type="body" sz="quarter" idx="17"/>
          </p:nvPr>
        </p:nvSpPr>
        <p:spPr>
          <a:xfrm>
            <a:off x="6587613" y="6037402"/>
            <a:ext cx="4956686" cy="707886"/>
          </a:xfrm>
        </p:spPr>
        <p:txBody>
          <a:bodyPr/>
          <a:lstStyle/>
          <a:p>
            <a:r>
              <a:rPr lang="de-DE"/>
              <a:t>Noureddin M. et al. J </a:t>
            </a:r>
            <a:r>
              <a:rPr lang="de-DE" err="1"/>
              <a:t>Hepatol</a:t>
            </a:r>
            <a:r>
              <a:rPr lang="de-DE"/>
              <a:t>. 2025:82(Suppl.1):OS-098;</a:t>
            </a:r>
            <a:br>
              <a:rPr lang="de-DE"/>
            </a:br>
            <a:r>
              <a:rPr lang="de-DE" baseline="30000"/>
              <a:t>1</a:t>
            </a:r>
            <a:r>
              <a:rPr lang="de-DE"/>
              <a:t> Del Prato S. et al. Obes Rev. 2022;23:213372; </a:t>
            </a:r>
            <a:br>
              <a:rPr lang="de-DE"/>
            </a:br>
            <a:r>
              <a:rPr lang="de-DE" baseline="30000"/>
              <a:t>2</a:t>
            </a:r>
            <a:r>
              <a:rPr lang="de-DE"/>
              <a:t> </a:t>
            </a:r>
            <a:r>
              <a:rPr lang="de-DE" err="1"/>
              <a:t>Sancez</a:t>
            </a:r>
            <a:r>
              <a:rPr lang="de-DE"/>
              <a:t>-Garrido MA. et al. </a:t>
            </a:r>
            <a:r>
              <a:rPr lang="de-DE" err="1"/>
              <a:t>Diabetologia</a:t>
            </a:r>
            <a:r>
              <a:rPr lang="de-DE"/>
              <a:t>. 2017;60:1851-1861; </a:t>
            </a:r>
            <a:br>
              <a:rPr lang="de-DE"/>
            </a:br>
            <a:r>
              <a:rPr lang="de-DE" baseline="30000"/>
              <a:t>3</a:t>
            </a:r>
            <a:r>
              <a:rPr lang="de-DE"/>
              <a:t> Blüher M. et al. </a:t>
            </a:r>
            <a:r>
              <a:rPr lang="de-DE" err="1"/>
              <a:t>Diabetologia</a:t>
            </a:r>
            <a:r>
              <a:rPr lang="de-DE"/>
              <a:t>. 2023;67:470-482; </a:t>
            </a:r>
            <a:br>
              <a:rPr lang="de-DE"/>
            </a:br>
            <a:r>
              <a:rPr lang="de-DE" baseline="30000"/>
              <a:t>4</a:t>
            </a:r>
            <a:r>
              <a:rPr lang="de-DE"/>
              <a:t> </a:t>
            </a:r>
            <a:r>
              <a:rPr lang="de-DE" err="1"/>
              <a:t>Sanyal</a:t>
            </a:r>
            <a:r>
              <a:rPr lang="de-DE"/>
              <a:t> AJ. et al. N Eng J Med. 2024;391:311-319.</a:t>
            </a:r>
          </a:p>
        </p:txBody>
      </p:sp>
      <p:sp>
        <p:nvSpPr>
          <p:cNvPr id="9" name="Textfeld 8">
            <a:extLst>
              <a:ext uri="{FF2B5EF4-FFF2-40B4-BE49-F238E27FC236}">
                <a16:creationId xmlns:a16="http://schemas.microsoft.com/office/drawing/2014/main" id="{65424938-BFEE-78A0-A975-07AC3873DBAA}"/>
              </a:ext>
            </a:extLst>
          </p:cNvPr>
          <p:cNvSpPr txBox="1"/>
          <p:nvPr/>
        </p:nvSpPr>
        <p:spPr>
          <a:xfrm>
            <a:off x="1219200" y="2159552"/>
            <a:ext cx="958214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ea typeface="+mn-ea"/>
                <a:cs typeface="+mn-cs"/>
              </a:rPr>
              <a:t>Duale GCGR/GLP-1R-Agonisten beeinflussen den Energiehaushalt potenziell über zwei verschiedene Wege</a:t>
            </a:r>
          </a:p>
        </p:txBody>
      </p:sp>
      <p:sp>
        <p:nvSpPr>
          <p:cNvPr id="2" name="Rechteck: abgerundete Ecken 1">
            <a:extLst>
              <a:ext uri="{FF2B5EF4-FFF2-40B4-BE49-F238E27FC236}">
                <a16:creationId xmlns:a16="http://schemas.microsoft.com/office/drawing/2014/main" id="{B9BD9CDE-9F60-23EF-BE12-624E4E7476DD}"/>
              </a:ext>
            </a:extLst>
          </p:cNvPr>
          <p:cNvSpPr/>
          <p:nvPr/>
        </p:nvSpPr>
        <p:spPr>
          <a:xfrm>
            <a:off x="647699" y="2026763"/>
            <a:ext cx="10896599" cy="3893580"/>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ea typeface="+mn-ea"/>
              <a:cs typeface="+mn-cs"/>
            </a:endParaRPr>
          </a:p>
        </p:txBody>
      </p:sp>
      <p:sp>
        <p:nvSpPr>
          <p:cNvPr id="4" name="Rechteck: abgerundete Ecken 3">
            <a:extLst>
              <a:ext uri="{FF2B5EF4-FFF2-40B4-BE49-F238E27FC236}">
                <a16:creationId xmlns:a16="http://schemas.microsoft.com/office/drawing/2014/main" id="{249C6025-68E3-739D-2F42-26E69AC9F6EA}"/>
              </a:ext>
            </a:extLst>
          </p:cNvPr>
          <p:cNvSpPr/>
          <p:nvPr/>
        </p:nvSpPr>
        <p:spPr>
          <a:xfrm>
            <a:off x="1790700" y="2714696"/>
            <a:ext cx="3032760" cy="340512"/>
          </a:xfrm>
          <a:prstGeom prst="roundRect">
            <a:avLst/>
          </a:prstGeom>
          <a:solidFill>
            <a:srgbClr val="001965"/>
          </a:solidFill>
          <a:ln w="9525" cap="flat">
            <a:solidFill>
              <a:srgbClr val="001965"/>
            </a:solidFill>
            <a:prstDash val="solid"/>
            <a:miter/>
          </a:ln>
        </p:spPr>
        <p:txBody>
          <a:bodyPr rtlCol="0" anchor="ctr"/>
          <a:lstStyle/>
          <a:p>
            <a:pPr algn="ctr"/>
            <a:r>
              <a:rPr lang="de-DE" b="1">
                <a:solidFill>
                  <a:schemeClr val="bg1"/>
                </a:solidFill>
              </a:rPr>
              <a:t>GCG/GCGR:</a:t>
            </a:r>
            <a:r>
              <a:rPr lang="de-DE" b="1" baseline="30000">
                <a:solidFill>
                  <a:schemeClr val="bg1"/>
                </a:solidFill>
              </a:rPr>
              <a:t>1,2</a:t>
            </a:r>
            <a:endParaRPr lang="de-DE" b="1">
              <a:solidFill>
                <a:schemeClr val="bg1"/>
              </a:solidFill>
            </a:endParaRPr>
          </a:p>
        </p:txBody>
      </p:sp>
      <p:sp>
        <p:nvSpPr>
          <p:cNvPr id="10" name="Rechteck: abgerundete Ecken 9">
            <a:extLst>
              <a:ext uri="{FF2B5EF4-FFF2-40B4-BE49-F238E27FC236}">
                <a16:creationId xmlns:a16="http://schemas.microsoft.com/office/drawing/2014/main" id="{22D73D6D-CBC2-3416-2244-AF123DD3F19D}"/>
              </a:ext>
            </a:extLst>
          </p:cNvPr>
          <p:cNvSpPr/>
          <p:nvPr/>
        </p:nvSpPr>
        <p:spPr>
          <a:xfrm>
            <a:off x="6858528" y="2714696"/>
            <a:ext cx="3032760" cy="340512"/>
          </a:xfrm>
          <a:prstGeom prst="roundRect">
            <a:avLst/>
          </a:prstGeom>
          <a:solidFill>
            <a:schemeClr val="accent3">
              <a:lumMod val="75000"/>
            </a:schemeClr>
          </a:solidFill>
          <a:ln w="9525" cap="flat">
            <a:solidFill>
              <a:schemeClr val="accent3">
                <a:lumMod val="75000"/>
              </a:schemeClr>
            </a:solidFill>
            <a:prstDash val="solid"/>
            <a:miter/>
          </a:ln>
        </p:spPr>
        <p:txBody>
          <a:bodyPr rtlCol="0" anchor="ctr"/>
          <a:lstStyle/>
          <a:p>
            <a:pPr algn="ctr"/>
            <a:r>
              <a:rPr lang="de-DE" b="1">
                <a:solidFill>
                  <a:schemeClr val="bg1"/>
                </a:solidFill>
              </a:rPr>
              <a:t>GLP-1/GLP-1R:</a:t>
            </a:r>
            <a:r>
              <a:rPr lang="de-DE" b="1" baseline="30000">
                <a:solidFill>
                  <a:schemeClr val="bg1"/>
                </a:solidFill>
              </a:rPr>
              <a:t>3,4</a:t>
            </a:r>
            <a:endParaRPr lang="de-DE" b="1">
              <a:solidFill>
                <a:schemeClr val="bg1"/>
              </a:solidFill>
            </a:endParaRPr>
          </a:p>
        </p:txBody>
      </p:sp>
      <p:sp>
        <p:nvSpPr>
          <p:cNvPr id="11" name="Rechteck: abgerundete Ecken 10">
            <a:extLst>
              <a:ext uri="{FF2B5EF4-FFF2-40B4-BE49-F238E27FC236}">
                <a16:creationId xmlns:a16="http://schemas.microsoft.com/office/drawing/2014/main" id="{154A0307-630D-D4EB-44A2-783847264C5A}"/>
              </a:ext>
            </a:extLst>
          </p:cNvPr>
          <p:cNvSpPr/>
          <p:nvPr/>
        </p:nvSpPr>
        <p:spPr>
          <a:xfrm>
            <a:off x="1504950" y="3155044"/>
            <a:ext cx="3433866" cy="439970"/>
          </a:xfrm>
          <a:prstGeom prst="roundRect">
            <a:avLst/>
          </a:prstGeom>
          <a:solidFill>
            <a:schemeClr val="accent2"/>
          </a:solidFill>
          <a:ln w="9525" cap="flat">
            <a:solidFill>
              <a:schemeClr val="accent2"/>
            </a:solidFill>
            <a:prstDash val="solid"/>
            <a:miter/>
          </a:ln>
        </p:spPr>
        <p:txBody>
          <a:bodyPr rtlCol="0" anchor="ctr"/>
          <a:lstStyle/>
          <a:p>
            <a:pPr algn="ctr"/>
            <a:r>
              <a:rPr lang="de-DE" sz="1200" b="1">
                <a:solidFill>
                  <a:schemeClr val="bg1"/>
                </a:solidFill>
                <a:cs typeface="Apis For Office" panose="020B0504010101010104" pitchFamily="34" charset="0"/>
              </a:rPr>
              <a:t>↑ Energieaufwand (metabolische Rate)</a:t>
            </a:r>
            <a:endParaRPr lang="de-DE" sz="1200" b="1">
              <a:solidFill>
                <a:schemeClr val="bg1"/>
              </a:solidFill>
            </a:endParaRPr>
          </a:p>
        </p:txBody>
      </p:sp>
      <p:sp>
        <p:nvSpPr>
          <p:cNvPr id="13" name="Rechteck: abgerundete Ecken 12">
            <a:extLst>
              <a:ext uri="{FF2B5EF4-FFF2-40B4-BE49-F238E27FC236}">
                <a16:creationId xmlns:a16="http://schemas.microsoft.com/office/drawing/2014/main" id="{92D36DBB-097B-4A1A-CBC0-C120536719E1}"/>
              </a:ext>
            </a:extLst>
          </p:cNvPr>
          <p:cNvSpPr/>
          <p:nvPr/>
        </p:nvSpPr>
        <p:spPr>
          <a:xfrm>
            <a:off x="6202010" y="3155043"/>
            <a:ext cx="4410075" cy="439971"/>
          </a:xfrm>
          <a:prstGeom prst="roundRect">
            <a:avLst/>
          </a:prstGeom>
          <a:solidFill>
            <a:schemeClr val="accent3"/>
          </a:solidFill>
          <a:ln w="9525" cap="flat">
            <a:solidFill>
              <a:schemeClr val="accent3"/>
            </a:solidFill>
            <a:prstDash val="solid"/>
            <a:miter/>
          </a:ln>
        </p:spPr>
        <p:txBody>
          <a:bodyPr rtlCol="0" anchor="ctr"/>
          <a:lstStyle/>
          <a:p>
            <a:pPr algn="ctr"/>
            <a:r>
              <a:rPr lang="de-DE" sz="1200" b="1">
                <a:solidFill>
                  <a:schemeClr val="bg1"/>
                </a:solidFill>
                <a:cs typeface="Apis For Office" panose="020B0504010101010104" pitchFamily="34" charset="0"/>
              </a:rPr>
              <a:t>↑ Insulinausschüttung	       ↓ Nahrungsaufnahme</a:t>
            </a:r>
            <a:endParaRPr lang="de-DE" sz="1200" b="1">
              <a:solidFill>
                <a:schemeClr val="bg1"/>
              </a:solidFill>
            </a:endParaRPr>
          </a:p>
        </p:txBody>
      </p:sp>
      <p:sp>
        <p:nvSpPr>
          <p:cNvPr id="16" name="Textfeld 15">
            <a:extLst>
              <a:ext uri="{FF2B5EF4-FFF2-40B4-BE49-F238E27FC236}">
                <a16:creationId xmlns:a16="http://schemas.microsoft.com/office/drawing/2014/main" id="{A1E1A282-4A4C-F2BA-E1C6-5507C79DC1CF}"/>
              </a:ext>
            </a:extLst>
          </p:cNvPr>
          <p:cNvSpPr txBox="1"/>
          <p:nvPr/>
        </p:nvSpPr>
        <p:spPr>
          <a:xfrm>
            <a:off x="2146145" y="3595015"/>
            <a:ext cx="508152" cy="240259"/>
          </a:xfrm>
          <a:prstGeom prst="rect">
            <a:avLst/>
          </a:prstGeom>
          <a:noFill/>
        </p:spPr>
        <p:txBody>
          <a:bodyPr wrap="none" lIns="0" tIns="0" rIns="0" bIns="0" rtlCol="0">
            <a:spAutoFit/>
          </a:bodyPr>
          <a:lstStyle/>
          <a:p>
            <a:pPr algn="ctr">
              <a:lnSpc>
                <a:spcPct val="120000"/>
              </a:lnSpc>
            </a:pPr>
            <a:r>
              <a:rPr lang="de-DE" sz="1400" b="1">
                <a:solidFill>
                  <a:schemeClr val="tx2"/>
                </a:solidFill>
              </a:rPr>
              <a:t>Leber</a:t>
            </a:r>
          </a:p>
        </p:txBody>
      </p:sp>
      <p:sp>
        <p:nvSpPr>
          <p:cNvPr id="17" name="Textfeld 16">
            <a:extLst>
              <a:ext uri="{FF2B5EF4-FFF2-40B4-BE49-F238E27FC236}">
                <a16:creationId xmlns:a16="http://schemas.microsoft.com/office/drawing/2014/main" id="{78D940D8-3CD2-D38A-EF43-FC6173F68C8C}"/>
              </a:ext>
            </a:extLst>
          </p:cNvPr>
          <p:cNvSpPr txBox="1"/>
          <p:nvPr/>
        </p:nvSpPr>
        <p:spPr>
          <a:xfrm>
            <a:off x="3662117" y="3595015"/>
            <a:ext cx="1059585" cy="464423"/>
          </a:xfrm>
          <a:prstGeom prst="rect">
            <a:avLst/>
          </a:prstGeom>
          <a:noFill/>
        </p:spPr>
        <p:txBody>
          <a:bodyPr wrap="none" lIns="0" tIns="0" rIns="0" bIns="0" rtlCol="0">
            <a:spAutoFit/>
          </a:bodyPr>
          <a:lstStyle/>
          <a:p>
            <a:pPr algn="ctr">
              <a:lnSpc>
                <a:spcPct val="120000"/>
              </a:lnSpc>
            </a:pPr>
            <a:r>
              <a:rPr lang="de-DE" sz="1400" b="1">
                <a:solidFill>
                  <a:schemeClr val="tx2"/>
                </a:solidFill>
              </a:rPr>
              <a:t>Fettgewebe</a:t>
            </a:r>
            <a:br>
              <a:rPr lang="de-DE" sz="1400" b="1">
                <a:solidFill>
                  <a:schemeClr val="tx2"/>
                </a:solidFill>
              </a:rPr>
            </a:br>
            <a:r>
              <a:rPr lang="de-DE" sz="1100" b="1">
                <a:solidFill>
                  <a:schemeClr val="tx2"/>
                </a:solidFill>
              </a:rPr>
              <a:t>(indirekt)</a:t>
            </a:r>
            <a:endParaRPr lang="de-DE" sz="1400" b="1">
              <a:solidFill>
                <a:schemeClr val="tx2"/>
              </a:solidFill>
            </a:endParaRPr>
          </a:p>
        </p:txBody>
      </p:sp>
      <p:sp>
        <p:nvSpPr>
          <p:cNvPr id="19" name="Textfeld 18">
            <a:extLst>
              <a:ext uri="{FF2B5EF4-FFF2-40B4-BE49-F238E27FC236}">
                <a16:creationId xmlns:a16="http://schemas.microsoft.com/office/drawing/2014/main" id="{014AE883-5D78-9E5D-1B48-5063410D228F}"/>
              </a:ext>
            </a:extLst>
          </p:cNvPr>
          <p:cNvSpPr txBox="1"/>
          <p:nvPr/>
        </p:nvSpPr>
        <p:spPr>
          <a:xfrm>
            <a:off x="7504008" y="3595015"/>
            <a:ext cx="742191" cy="240259"/>
          </a:xfrm>
          <a:prstGeom prst="rect">
            <a:avLst/>
          </a:prstGeom>
          <a:noFill/>
        </p:spPr>
        <p:txBody>
          <a:bodyPr wrap="none" lIns="0" tIns="0" rIns="0" bIns="0" rtlCol="0">
            <a:spAutoFit/>
          </a:bodyPr>
          <a:lstStyle/>
          <a:p>
            <a:pPr algn="ctr">
              <a:lnSpc>
                <a:spcPct val="120000"/>
              </a:lnSpc>
            </a:pPr>
            <a:r>
              <a:rPr lang="de-DE" sz="1400" b="1">
                <a:solidFill>
                  <a:schemeClr val="tx2"/>
                </a:solidFill>
              </a:rPr>
              <a:t>GI-Trakt</a:t>
            </a:r>
          </a:p>
        </p:txBody>
      </p:sp>
      <p:sp>
        <p:nvSpPr>
          <p:cNvPr id="20" name="Textfeld 19">
            <a:extLst>
              <a:ext uri="{FF2B5EF4-FFF2-40B4-BE49-F238E27FC236}">
                <a16:creationId xmlns:a16="http://schemas.microsoft.com/office/drawing/2014/main" id="{293D5DF7-FABA-201D-C7EB-DD376A6A7641}"/>
              </a:ext>
            </a:extLst>
          </p:cNvPr>
          <p:cNvSpPr txBox="1"/>
          <p:nvPr/>
        </p:nvSpPr>
        <p:spPr>
          <a:xfrm>
            <a:off x="8627606" y="3595015"/>
            <a:ext cx="609141" cy="240259"/>
          </a:xfrm>
          <a:prstGeom prst="rect">
            <a:avLst/>
          </a:prstGeom>
          <a:noFill/>
        </p:spPr>
        <p:txBody>
          <a:bodyPr wrap="none" lIns="0" tIns="0" rIns="0" bIns="0" rtlCol="0">
            <a:spAutoFit/>
          </a:bodyPr>
          <a:lstStyle/>
          <a:p>
            <a:pPr algn="ctr">
              <a:lnSpc>
                <a:spcPct val="120000"/>
              </a:lnSpc>
            </a:pPr>
            <a:r>
              <a:rPr lang="de-DE" sz="1400" b="1">
                <a:solidFill>
                  <a:schemeClr val="tx2"/>
                </a:solidFill>
              </a:rPr>
              <a:t>Gehirn</a:t>
            </a:r>
          </a:p>
        </p:txBody>
      </p:sp>
      <p:sp>
        <p:nvSpPr>
          <p:cNvPr id="21" name="Textfeld 20">
            <a:extLst>
              <a:ext uri="{FF2B5EF4-FFF2-40B4-BE49-F238E27FC236}">
                <a16:creationId xmlns:a16="http://schemas.microsoft.com/office/drawing/2014/main" id="{6F6820EF-05A9-EE71-F813-D52289C3362C}"/>
              </a:ext>
            </a:extLst>
          </p:cNvPr>
          <p:cNvSpPr txBox="1"/>
          <p:nvPr/>
        </p:nvSpPr>
        <p:spPr>
          <a:xfrm>
            <a:off x="9715071" y="3595015"/>
            <a:ext cx="662040" cy="447302"/>
          </a:xfrm>
          <a:prstGeom prst="rect">
            <a:avLst/>
          </a:prstGeom>
          <a:noFill/>
        </p:spPr>
        <p:txBody>
          <a:bodyPr wrap="none" lIns="0" tIns="0" rIns="0" bIns="0" rtlCol="0">
            <a:spAutoFit/>
          </a:bodyPr>
          <a:lstStyle/>
          <a:p>
            <a:pPr algn="ctr">
              <a:lnSpc>
                <a:spcPct val="120000"/>
              </a:lnSpc>
            </a:pPr>
            <a:r>
              <a:rPr lang="de-DE" sz="1400" b="1">
                <a:solidFill>
                  <a:schemeClr val="tx2"/>
                </a:solidFill>
              </a:rPr>
              <a:t>Leber</a:t>
            </a:r>
            <a:br>
              <a:rPr lang="de-DE" sz="1400" b="1">
                <a:solidFill>
                  <a:schemeClr val="tx2"/>
                </a:solidFill>
              </a:rPr>
            </a:br>
            <a:r>
              <a:rPr lang="de-DE" sz="1100" b="1">
                <a:solidFill>
                  <a:schemeClr val="tx2"/>
                </a:solidFill>
              </a:rPr>
              <a:t>(indirekt)</a:t>
            </a:r>
            <a:endParaRPr lang="de-DE" sz="1400" b="1">
              <a:solidFill>
                <a:schemeClr val="tx2"/>
              </a:solidFill>
            </a:endParaRPr>
          </a:p>
        </p:txBody>
      </p:sp>
      <p:sp>
        <p:nvSpPr>
          <p:cNvPr id="22" name="Textfeld 21">
            <a:extLst>
              <a:ext uri="{FF2B5EF4-FFF2-40B4-BE49-F238E27FC236}">
                <a16:creationId xmlns:a16="http://schemas.microsoft.com/office/drawing/2014/main" id="{881885C3-D9C3-2B25-AA42-CE246C7F22A2}"/>
              </a:ext>
            </a:extLst>
          </p:cNvPr>
          <p:cNvSpPr txBox="1"/>
          <p:nvPr/>
        </p:nvSpPr>
        <p:spPr>
          <a:xfrm>
            <a:off x="6303435" y="3595015"/>
            <a:ext cx="836768" cy="240259"/>
          </a:xfrm>
          <a:prstGeom prst="rect">
            <a:avLst/>
          </a:prstGeom>
          <a:noFill/>
        </p:spPr>
        <p:txBody>
          <a:bodyPr wrap="none" lIns="0" tIns="0" rIns="0" bIns="0" rtlCol="0">
            <a:spAutoFit/>
          </a:bodyPr>
          <a:lstStyle/>
          <a:p>
            <a:pPr algn="ctr">
              <a:lnSpc>
                <a:spcPct val="120000"/>
              </a:lnSpc>
            </a:pPr>
            <a:r>
              <a:rPr lang="de-DE" sz="1400" b="1">
                <a:solidFill>
                  <a:schemeClr val="tx2"/>
                </a:solidFill>
              </a:rPr>
              <a:t>Pankreas</a:t>
            </a:r>
          </a:p>
        </p:txBody>
      </p:sp>
      <p:sp>
        <p:nvSpPr>
          <p:cNvPr id="26" name="Kreuz 25">
            <a:extLst>
              <a:ext uri="{FF2B5EF4-FFF2-40B4-BE49-F238E27FC236}">
                <a16:creationId xmlns:a16="http://schemas.microsoft.com/office/drawing/2014/main" id="{7C89A35E-A9A8-6007-D068-8BB84FC6C06B}"/>
              </a:ext>
            </a:extLst>
          </p:cNvPr>
          <p:cNvSpPr/>
          <p:nvPr/>
        </p:nvSpPr>
        <p:spPr>
          <a:xfrm>
            <a:off x="5399413" y="3204772"/>
            <a:ext cx="342000" cy="340512"/>
          </a:xfrm>
          <a:prstGeom prst="plus">
            <a:avLst>
              <a:gd name="adj" fmla="val 38287"/>
            </a:avLst>
          </a:prstGeom>
          <a:solidFill>
            <a:schemeClr val="tx2"/>
          </a:solidFill>
          <a:ln w="9525" cap="flat">
            <a:noFill/>
            <a:prstDash val="solid"/>
            <a:miter/>
          </a:ln>
        </p:spPr>
        <p:txBody>
          <a:bodyPr rtlCol="0" anchor="ctr"/>
          <a:lstStyle/>
          <a:p>
            <a:pPr algn="l"/>
            <a:endParaRPr lang="de-DE"/>
          </a:p>
        </p:txBody>
      </p:sp>
      <p:pic>
        <p:nvPicPr>
          <p:cNvPr id="27" name="Inhaltsplatzhalter 11">
            <a:extLst>
              <a:ext uri="{FF2B5EF4-FFF2-40B4-BE49-F238E27FC236}">
                <a16:creationId xmlns:a16="http://schemas.microsoft.com/office/drawing/2014/main" id="{212D0AF5-45F3-C0F2-3C60-278B20F5290A}"/>
              </a:ext>
            </a:extLst>
          </p:cNvPr>
          <p:cNvPicPr>
            <a:picLocks noChangeAspect="1"/>
          </p:cNvPicPr>
          <p:nvPr/>
        </p:nvPicPr>
        <p:blipFill>
          <a:blip r:embed="rId4"/>
          <a:srcRect l="50594" t="51273" r="-594" b="36147"/>
          <a:stretch/>
        </p:blipFill>
        <p:spPr>
          <a:xfrm>
            <a:off x="6241942" y="4333676"/>
            <a:ext cx="4410074" cy="518864"/>
          </a:xfrm>
          <a:prstGeom prst="rect">
            <a:avLst/>
          </a:prstGeom>
        </p:spPr>
      </p:pic>
      <p:pic>
        <p:nvPicPr>
          <p:cNvPr id="28" name="Inhaltsplatzhalter 11">
            <a:extLst>
              <a:ext uri="{FF2B5EF4-FFF2-40B4-BE49-F238E27FC236}">
                <a16:creationId xmlns:a16="http://schemas.microsoft.com/office/drawing/2014/main" id="{CA0A8FE6-BFC8-CB1D-402C-4BEAB039F3D6}"/>
              </a:ext>
            </a:extLst>
          </p:cNvPr>
          <p:cNvPicPr>
            <a:picLocks noChangeAspect="1"/>
          </p:cNvPicPr>
          <p:nvPr/>
        </p:nvPicPr>
        <p:blipFill>
          <a:blip r:embed="rId4"/>
          <a:srcRect l="76519" t="51032" r="12051" b="36387"/>
          <a:stretch/>
        </p:blipFill>
        <p:spPr>
          <a:xfrm>
            <a:off x="8456660" y="4385994"/>
            <a:ext cx="1008181" cy="518864"/>
          </a:xfrm>
          <a:prstGeom prst="rect">
            <a:avLst/>
          </a:prstGeom>
        </p:spPr>
      </p:pic>
      <p:sp>
        <p:nvSpPr>
          <p:cNvPr id="30" name="Textfeld 29">
            <a:extLst>
              <a:ext uri="{FF2B5EF4-FFF2-40B4-BE49-F238E27FC236}">
                <a16:creationId xmlns:a16="http://schemas.microsoft.com/office/drawing/2014/main" id="{B836F420-49BC-ECB9-5C82-A64FACB33739}"/>
              </a:ext>
            </a:extLst>
          </p:cNvPr>
          <p:cNvSpPr txBox="1"/>
          <p:nvPr/>
        </p:nvSpPr>
        <p:spPr>
          <a:xfrm>
            <a:off x="1142288" y="5194508"/>
            <a:ext cx="2515865" cy="646331"/>
          </a:xfrm>
          <a:prstGeom prst="rect">
            <a:avLst/>
          </a:prstGeom>
          <a:noFill/>
        </p:spPr>
        <p:txBody>
          <a:bodyPr wrap="square">
            <a:spAutoFit/>
          </a:bodyPr>
          <a:lstStyle/>
          <a:p>
            <a:pPr algn="ctr"/>
            <a:r>
              <a:rPr lang="de-DE" sz="900">
                <a:solidFill>
                  <a:srgbClr val="001965"/>
                </a:solidFill>
              </a:rPr>
              <a:t>Fettsäureoxidation </a:t>
            </a:r>
          </a:p>
          <a:p>
            <a:pPr algn="ctr"/>
            <a:r>
              <a:rPr lang="de-DE" sz="900">
                <a:solidFill>
                  <a:srgbClr val="001965"/>
                </a:solidFill>
              </a:rPr>
              <a:t>Glykogenolyse</a:t>
            </a:r>
          </a:p>
          <a:p>
            <a:pPr algn="ctr"/>
            <a:r>
              <a:rPr lang="de-DE" sz="900">
                <a:solidFill>
                  <a:srgbClr val="001965"/>
                </a:solidFill>
              </a:rPr>
              <a:t>Gluconeogenese</a:t>
            </a:r>
          </a:p>
          <a:p>
            <a:pPr algn="ctr"/>
            <a:r>
              <a:rPr lang="de-DE" sz="900">
                <a:solidFill>
                  <a:srgbClr val="001965"/>
                </a:solidFill>
              </a:rPr>
              <a:t>Lipolyse</a:t>
            </a:r>
          </a:p>
        </p:txBody>
      </p:sp>
      <p:sp>
        <p:nvSpPr>
          <p:cNvPr id="31" name="Textfeld 30">
            <a:extLst>
              <a:ext uri="{FF2B5EF4-FFF2-40B4-BE49-F238E27FC236}">
                <a16:creationId xmlns:a16="http://schemas.microsoft.com/office/drawing/2014/main" id="{8AB603DF-EEBF-DE5F-7513-9CDE6537F7AE}"/>
              </a:ext>
            </a:extLst>
          </p:cNvPr>
          <p:cNvSpPr txBox="1"/>
          <p:nvPr/>
        </p:nvSpPr>
        <p:spPr>
          <a:xfrm>
            <a:off x="3165901" y="5194508"/>
            <a:ext cx="2082717" cy="230832"/>
          </a:xfrm>
          <a:prstGeom prst="rect">
            <a:avLst/>
          </a:prstGeom>
          <a:noFill/>
        </p:spPr>
        <p:txBody>
          <a:bodyPr wrap="square">
            <a:spAutoFit/>
          </a:bodyPr>
          <a:lstStyle/>
          <a:p>
            <a:pPr algn="ctr"/>
            <a:r>
              <a:rPr lang="de-DE" sz="900">
                <a:solidFill>
                  <a:srgbClr val="001965"/>
                </a:solidFill>
              </a:rPr>
              <a:t>Lipolyse</a:t>
            </a:r>
          </a:p>
        </p:txBody>
      </p:sp>
      <p:sp>
        <p:nvSpPr>
          <p:cNvPr id="32" name="Textfeld 31">
            <a:extLst>
              <a:ext uri="{FF2B5EF4-FFF2-40B4-BE49-F238E27FC236}">
                <a16:creationId xmlns:a16="http://schemas.microsoft.com/office/drawing/2014/main" id="{6314FC16-9652-C793-7AB4-4397ADEE4583}"/>
              </a:ext>
            </a:extLst>
          </p:cNvPr>
          <p:cNvSpPr txBox="1"/>
          <p:nvPr/>
        </p:nvSpPr>
        <p:spPr>
          <a:xfrm>
            <a:off x="5967610" y="5194508"/>
            <a:ext cx="1508415" cy="507831"/>
          </a:xfrm>
          <a:prstGeom prst="rect">
            <a:avLst/>
          </a:prstGeom>
          <a:noFill/>
        </p:spPr>
        <p:txBody>
          <a:bodyPr wrap="square">
            <a:spAutoFit/>
          </a:bodyPr>
          <a:lstStyle/>
          <a:p>
            <a:pPr algn="ctr"/>
            <a:r>
              <a:rPr lang="de-DE" sz="900">
                <a:solidFill>
                  <a:srgbClr val="001965"/>
                </a:solidFill>
              </a:rPr>
              <a:t>Glucose-</a:t>
            </a:r>
            <a:br>
              <a:rPr lang="de-DE" sz="900">
                <a:solidFill>
                  <a:srgbClr val="001965"/>
                </a:solidFill>
              </a:rPr>
            </a:br>
            <a:r>
              <a:rPr lang="de-DE" sz="900">
                <a:solidFill>
                  <a:srgbClr val="001965"/>
                </a:solidFill>
              </a:rPr>
              <a:t>abhängige Insulinausschüttung</a:t>
            </a:r>
          </a:p>
        </p:txBody>
      </p:sp>
      <p:sp>
        <p:nvSpPr>
          <p:cNvPr id="33" name="Textfeld 32">
            <a:extLst>
              <a:ext uri="{FF2B5EF4-FFF2-40B4-BE49-F238E27FC236}">
                <a16:creationId xmlns:a16="http://schemas.microsoft.com/office/drawing/2014/main" id="{1A15AD50-786D-F983-CF52-26394C855C6D}"/>
              </a:ext>
            </a:extLst>
          </p:cNvPr>
          <p:cNvSpPr txBox="1"/>
          <p:nvPr/>
        </p:nvSpPr>
        <p:spPr>
          <a:xfrm>
            <a:off x="6617170" y="5194508"/>
            <a:ext cx="2515865" cy="230832"/>
          </a:xfrm>
          <a:prstGeom prst="rect">
            <a:avLst/>
          </a:prstGeom>
          <a:noFill/>
        </p:spPr>
        <p:txBody>
          <a:bodyPr wrap="square">
            <a:spAutoFit/>
          </a:bodyPr>
          <a:lstStyle/>
          <a:p>
            <a:pPr algn="ctr"/>
            <a:r>
              <a:rPr lang="de-DE" sz="900">
                <a:solidFill>
                  <a:srgbClr val="001965"/>
                </a:solidFill>
              </a:rPr>
              <a:t>Magenentleerung</a:t>
            </a:r>
          </a:p>
        </p:txBody>
      </p:sp>
      <p:sp>
        <p:nvSpPr>
          <p:cNvPr id="34" name="Textfeld 33">
            <a:extLst>
              <a:ext uri="{FF2B5EF4-FFF2-40B4-BE49-F238E27FC236}">
                <a16:creationId xmlns:a16="http://schemas.microsoft.com/office/drawing/2014/main" id="{EA5BE51D-0CCB-2E58-C529-653A493EEA2F}"/>
              </a:ext>
            </a:extLst>
          </p:cNvPr>
          <p:cNvSpPr txBox="1"/>
          <p:nvPr/>
        </p:nvSpPr>
        <p:spPr>
          <a:xfrm>
            <a:off x="7674242" y="5194508"/>
            <a:ext cx="2515865" cy="507831"/>
          </a:xfrm>
          <a:prstGeom prst="rect">
            <a:avLst/>
          </a:prstGeom>
          <a:noFill/>
        </p:spPr>
        <p:txBody>
          <a:bodyPr wrap="square">
            <a:spAutoFit/>
          </a:bodyPr>
          <a:lstStyle/>
          <a:p>
            <a:pPr algn="ctr"/>
            <a:r>
              <a:rPr lang="de-DE" sz="900">
                <a:solidFill>
                  <a:srgbClr val="001965"/>
                </a:solidFill>
              </a:rPr>
              <a:t>Nahrungs-</a:t>
            </a:r>
            <a:br>
              <a:rPr lang="de-DE" sz="900">
                <a:solidFill>
                  <a:srgbClr val="001965"/>
                </a:solidFill>
              </a:rPr>
            </a:br>
            <a:r>
              <a:rPr lang="de-DE" sz="900" err="1">
                <a:solidFill>
                  <a:srgbClr val="001965"/>
                </a:solidFill>
              </a:rPr>
              <a:t>aufnahme</a:t>
            </a:r>
            <a:r>
              <a:rPr lang="de-DE" sz="900">
                <a:solidFill>
                  <a:srgbClr val="001965"/>
                </a:solidFill>
              </a:rPr>
              <a:t>/Appetit </a:t>
            </a:r>
          </a:p>
          <a:p>
            <a:pPr algn="ctr"/>
            <a:r>
              <a:rPr lang="de-DE" sz="900">
                <a:solidFill>
                  <a:srgbClr val="001965"/>
                </a:solidFill>
              </a:rPr>
              <a:t>(hypothalamische Zentren)</a:t>
            </a:r>
          </a:p>
        </p:txBody>
      </p:sp>
      <p:sp>
        <p:nvSpPr>
          <p:cNvPr id="35" name="Textfeld 34">
            <a:extLst>
              <a:ext uri="{FF2B5EF4-FFF2-40B4-BE49-F238E27FC236}">
                <a16:creationId xmlns:a16="http://schemas.microsoft.com/office/drawing/2014/main" id="{39D15712-5E89-248E-BA87-AE399B78FC0D}"/>
              </a:ext>
            </a:extLst>
          </p:cNvPr>
          <p:cNvSpPr txBox="1"/>
          <p:nvPr/>
        </p:nvSpPr>
        <p:spPr>
          <a:xfrm>
            <a:off x="8813168" y="5194508"/>
            <a:ext cx="2515865" cy="507831"/>
          </a:xfrm>
          <a:prstGeom prst="rect">
            <a:avLst/>
          </a:prstGeom>
          <a:noFill/>
        </p:spPr>
        <p:txBody>
          <a:bodyPr wrap="square">
            <a:spAutoFit/>
          </a:bodyPr>
          <a:lstStyle/>
          <a:p>
            <a:pPr algn="ctr"/>
            <a:r>
              <a:rPr lang="de-DE" sz="900">
                <a:solidFill>
                  <a:srgbClr val="001965"/>
                </a:solidFill>
              </a:rPr>
              <a:t>Insulin-</a:t>
            </a:r>
          </a:p>
          <a:p>
            <a:pPr algn="ctr"/>
            <a:r>
              <a:rPr lang="de-DE" sz="900" err="1">
                <a:solidFill>
                  <a:srgbClr val="001965"/>
                </a:solidFill>
              </a:rPr>
              <a:t>sensitivität</a:t>
            </a:r>
            <a:endParaRPr lang="de-DE" sz="900">
              <a:solidFill>
                <a:srgbClr val="001965"/>
              </a:solidFill>
            </a:endParaRPr>
          </a:p>
          <a:p>
            <a:pPr algn="ctr"/>
            <a:endParaRPr lang="de-DE" sz="900">
              <a:solidFill>
                <a:srgbClr val="001965"/>
              </a:solidFill>
            </a:endParaRPr>
          </a:p>
        </p:txBody>
      </p:sp>
      <p:sp>
        <p:nvSpPr>
          <p:cNvPr id="36" name="Pfeil: nach unten 35">
            <a:extLst>
              <a:ext uri="{FF2B5EF4-FFF2-40B4-BE49-F238E27FC236}">
                <a16:creationId xmlns:a16="http://schemas.microsoft.com/office/drawing/2014/main" id="{FCACCF85-6660-D433-34B9-A32E597E9586}"/>
              </a:ext>
            </a:extLst>
          </p:cNvPr>
          <p:cNvSpPr/>
          <p:nvPr/>
        </p:nvSpPr>
        <p:spPr>
          <a:xfrm rot="10800000">
            <a:off x="2304970" y="4975954"/>
            <a:ext cx="190500" cy="275430"/>
          </a:xfrm>
          <a:prstGeom prst="downArrow">
            <a:avLst/>
          </a:prstGeom>
          <a:solidFill>
            <a:schemeClr val="tx2">
              <a:lumMod val="25000"/>
              <a:lumOff val="75000"/>
            </a:schemeClr>
          </a:solidFill>
          <a:ln w="9525" cap="flat">
            <a:noFill/>
            <a:prstDash val="solid"/>
            <a:miter/>
          </a:ln>
        </p:spPr>
        <p:txBody>
          <a:bodyPr rtlCol="0" anchor="ctr"/>
          <a:lstStyle/>
          <a:p>
            <a:pPr algn="l"/>
            <a:endParaRPr lang="de-DE"/>
          </a:p>
        </p:txBody>
      </p:sp>
      <p:sp>
        <p:nvSpPr>
          <p:cNvPr id="37" name="Pfeil: nach unten 36">
            <a:extLst>
              <a:ext uri="{FF2B5EF4-FFF2-40B4-BE49-F238E27FC236}">
                <a16:creationId xmlns:a16="http://schemas.microsoft.com/office/drawing/2014/main" id="{C503CEC6-742E-96BA-05B8-2406FE9440FF}"/>
              </a:ext>
            </a:extLst>
          </p:cNvPr>
          <p:cNvSpPr/>
          <p:nvPr/>
        </p:nvSpPr>
        <p:spPr>
          <a:xfrm rot="10800000">
            <a:off x="4102254" y="4975953"/>
            <a:ext cx="190500" cy="275430"/>
          </a:xfrm>
          <a:prstGeom prst="downArrow">
            <a:avLst/>
          </a:prstGeom>
          <a:solidFill>
            <a:schemeClr val="tx2">
              <a:lumMod val="25000"/>
              <a:lumOff val="75000"/>
            </a:schemeClr>
          </a:solidFill>
          <a:ln w="9525" cap="flat">
            <a:noFill/>
            <a:prstDash val="solid"/>
            <a:miter/>
          </a:ln>
        </p:spPr>
        <p:txBody>
          <a:bodyPr rtlCol="0" anchor="ctr"/>
          <a:lstStyle/>
          <a:p>
            <a:pPr algn="l"/>
            <a:endParaRPr lang="de-DE"/>
          </a:p>
        </p:txBody>
      </p:sp>
      <p:sp>
        <p:nvSpPr>
          <p:cNvPr id="38" name="Pfeil: nach unten 37">
            <a:extLst>
              <a:ext uri="{FF2B5EF4-FFF2-40B4-BE49-F238E27FC236}">
                <a16:creationId xmlns:a16="http://schemas.microsoft.com/office/drawing/2014/main" id="{26DC10F9-4BA8-8F04-DED2-0BFF7807C08B}"/>
              </a:ext>
            </a:extLst>
          </p:cNvPr>
          <p:cNvSpPr/>
          <p:nvPr/>
        </p:nvSpPr>
        <p:spPr>
          <a:xfrm rot="10800000">
            <a:off x="6626567" y="4975953"/>
            <a:ext cx="190500" cy="275430"/>
          </a:xfrm>
          <a:prstGeom prst="downArrow">
            <a:avLst/>
          </a:prstGeom>
          <a:solidFill>
            <a:schemeClr val="accent3">
              <a:lumMod val="40000"/>
              <a:lumOff val="60000"/>
            </a:schemeClr>
          </a:solidFill>
          <a:ln w="9525" cap="flat">
            <a:noFill/>
            <a:prstDash val="solid"/>
            <a:miter/>
          </a:ln>
        </p:spPr>
        <p:txBody>
          <a:bodyPr rtlCol="0" anchor="ctr"/>
          <a:lstStyle/>
          <a:p>
            <a:pPr algn="l"/>
            <a:endParaRPr lang="de-DE"/>
          </a:p>
        </p:txBody>
      </p:sp>
      <p:sp>
        <p:nvSpPr>
          <p:cNvPr id="39" name="Pfeil: nach unten 38">
            <a:extLst>
              <a:ext uri="{FF2B5EF4-FFF2-40B4-BE49-F238E27FC236}">
                <a16:creationId xmlns:a16="http://schemas.microsoft.com/office/drawing/2014/main" id="{2B07A1A8-8F64-29DD-8F1F-E5EDF5234175}"/>
              </a:ext>
            </a:extLst>
          </p:cNvPr>
          <p:cNvSpPr/>
          <p:nvPr/>
        </p:nvSpPr>
        <p:spPr>
          <a:xfrm rot="10800000">
            <a:off x="7756096" y="4975953"/>
            <a:ext cx="190500" cy="275430"/>
          </a:xfrm>
          <a:prstGeom prst="downArrow">
            <a:avLst/>
          </a:prstGeom>
          <a:solidFill>
            <a:schemeClr val="accent3">
              <a:lumMod val="40000"/>
              <a:lumOff val="60000"/>
            </a:schemeClr>
          </a:solidFill>
          <a:ln w="9525" cap="flat">
            <a:noFill/>
            <a:prstDash val="solid"/>
            <a:miter/>
          </a:ln>
        </p:spPr>
        <p:txBody>
          <a:bodyPr rtlCol="0" anchor="ctr"/>
          <a:lstStyle/>
          <a:p>
            <a:pPr algn="l"/>
            <a:endParaRPr lang="de-DE"/>
          </a:p>
        </p:txBody>
      </p:sp>
      <p:sp>
        <p:nvSpPr>
          <p:cNvPr id="40" name="Pfeil: nach unten 39">
            <a:extLst>
              <a:ext uri="{FF2B5EF4-FFF2-40B4-BE49-F238E27FC236}">
                <a16:creationId xmlns:a16="http://schemas.microsoft.com/office/drawing/2014/main" id="{9BC52BD5-67FA-4CF9-8D6C-7F7BAE3C84B5}"/>
              </a:ext>
            </a:extLst>
          </p:cNvPr>
          <p:cNvSpPr/>
          <p:nvPr/>
        </p:nvSpPr>
        <p:spPr>
          <a:xfrm rot="10800000">
            <a:off x="8813168" y="4975953"/>
            <a:ext cx="190500" cy="275430"/>
          </a:xfrm>
          <a:prstGeom prst="downArrow">
            <a:avLst/>
          </a:prstGeom>
          <a:solidFill>
            <a:schemeClr val="accent3">
              <a:lumMod val="40000"/>
              <a:lumOff val="60000"/>
            </a:schemeClr>
          </a:solidFill>
          <a:ln w="9525" cap="flat">
            <a:noFill/>
            <a:prstDash val="solid"/>
            <a:miter/>
          </a:ln>
        </p:spPr>
        <p:txBody>
          <a:bodyPr rtlCol="0" anchor="ctr"/>
          <a:lstStyle/>
          <a:p>
            <a:pPr algn="l"/>
            <a:endParaRPr lang="de-DE"/>
          </a:p>
        </p:txBody>
      </p:sp>
      <p:sp>
        <p:nvSpPr>
          <p:cNvPr id="41" name="Pfeil: nach unten 40">
            <a:extLst>
              <a:ext uri="{FF2B5EF4-FFF2-40B4-BE49-F238E27FC236}">
                <a16:creationId xmlns:a16="http://schemas.microsoft.com/office/drawing/2014/main" id="{3BABE548-A653-6154-6715-C03737E85090}"/>
              </a:ext>
            </a:extLst>
          </p:cNvPr>
          <p:cNvSpPr/>
          <p:nvPr/>
        </p:nvSpPr>
        <p:spPr>
          <a:xfrm rot="10800000">
            <a:off x="9975850" y="4975953"/>
            <a:ext cx="190500" cy="275430"/>
          </a:xfrm>
          <a:prstGeom prst="downArrow">
            <a:avLst/>
          </a:prstGeom>
          <a:solidFill>
            <a:schemeClr val="accent3">
              <a:lumMod val="40000"/>
              <a:lumOff val="60000"/>
            </a:schemeClr>
          </a:solidFill>
          <a:ln w="9525" cap="flat">
            <a:noFill/>
            <a:prstDash val="solid"/>
            <a:miter/>
          </a:ln>
        </p:spPr>
        <p:txBody>
          <a:bodyPr rtlCol="0" anchor="ctr"/>
          <a:lstStyle/>
          <a:p>
            <a:pPr algn="l"/>
            <a:endParaRPr lang="de-DE"/>
          </a:p>
        </p:txBody>
      </p:sp>
      <p:pic>
        <p:nvPicPr>
          <p:cNvPr id="3" name="Inhaltsplatzhalter 11">
            <a:extLst>
              <a:ext uri="{FF2B5EF4-FFF2-40B4-BE49-F238E27FC236}">
                <a16:creationId xmlns:a16="http://schemas.microsoft.com/office/drawing/2014/main" id="{12569C20-D3B8-60F9-D861-B27DBE076C09}"/>
              </a:ext>
            </a:extLst>
          </p:cNvPr>
          <p:cNvPicPr>
            <a:picLocks noChangeAspect="1"/>
          </p:cNvPicPr>
          <p:nvPr/>
        </p:nvPicPr>
        <p:blipFill>
          <a:blip r:embed="rId4"/>
          <a:srcRect l="594" t="51273" r="57690" b="36147"/>
          <a:stretch/>
        </p:blipFill>
        <p:spPr>
          <a:xfrm>
            <a:off x="1356256" y="4364591"/>
            <a:ext cx="3679444" cy="518864"/>
          </a:xfrm>
          <a:prstGeom prst="rect">
            <a:avLst/>
          </a:prstGeom>
        </p:spPr>
      </p:pic>
    </p:spTree>
    <p:custDataLst>
      <p:tags r:id="rId1"/>
    </p:custDataLst>
    <p:extLst>
      <p:ext uri="{BB962C8B-B14F-4D97-AF65-F5344CB8AC3E}">
        <p14:creationId xmlns:p14="http://schemas.microsoft.com/office/powerpoint/2010/main" val="9001919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4FE1-C9A6-4A4B-44B9-618C99730FB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B6DC692-1EE2-A19D-8D87-BC0F78F3AB23}"/>
              </a:ext>
            </a:extLst>
          </p:cNvPr>
          <p:cNvSpPr>
            <a:spLocks noGrp="1"/>
          </p:cNvSpPr>
          <p:nvPr>
            <p:ph type="title"/>
          </p:nvPr>
        </p:nvSpPr>
        <p:spPr>
          <a:xfrm>
            <a:off x="648001" y="404800"/>
            <a:ext cx="9232600" cy="1296000"/>
          </a:xfrm>
        </p:spPr>
        <p:txBody>
          <a:bodyPr/>
          <a:lstStyle/>
          <a:p>
            <a:r>
              <a:rPr lang="de-DE" dirty="0"/>
              <a:t>Randomisierte, doppelblinde Phase-2-Studie zur Bewertung von Survodutid</a:t>
            </a:r>
          </a:p>
        </p:txBody>
      </p:sp>
      <p:sp>
        <p:nvSpPr>
          <p:cNvPr id="4" name="Textplatzhalter 3">
            <a:extLst>
              <a:ext uri="{FF2B5EF4-FFF2-40B4-BE49-F238E27FC236}">
                <a16:creationId xmlns:a16="http://schemas.microsoft.com/office/drawing/2014/main" id="{B180E1BD-1275-CDD6-DF7C-54561706BD81}"/>
              </a:ext>
            </a:extLst>
          </p:cNvPr>
          <p:cNvSpPr>
            <a:spLocks noGrp="1"/>
          </p:cNvSpPr>
          <p:nvPr>
            <p:ph type="body" sz="quarter" idx="15"/>
          </p:nvPr>
        </p:nvSpPr>
        <p:spPr>
          <a:xfrm>
            <a:off x="647700" y="6056353"/>
            <a:ext cx="7328484" cy="688935"/>
          </a:xfrm>
        </p:spPr>
        <p:txBody>
          <a:bodyPr/>
          <a:lstStyle/>
          <a:p>
            <a:r>
              <a:rPr lang="de-DE" sz="900" i="1">
                <a:latin typeface="+mj-lt"/>
              </a:rPr>
              <a:t>Grafiken von Novo Nordisk nach Daten von </a:t>
            </a:r>
            <a:r>
              <a:rPr lang="fr-FR" i="1" err="1"/>
              <a:t>Noureddin</a:t>
            </a:r>
            <a:r>
              <a:rPr lang="fr-FR" i="1"/>
              <a:t> M</a:t>
            </a:r>
            <a:r>
              <a:rPr lang="de-DE" sz="900" i="1">
                <a:latin typeface="+mj-lt"/>
              </a:rPr>
              <a:t>. et al.</a:t>
            </a:r>
            <a:br>
              <a:rPr lang="de-DE" sz="900" i="1">
                <a:latin typeface="+mj-lt"/>
              </a:rPr>
            </a:br>
            <a:r>
              <a:rPr lang="de-DE"/>
              <a:t>LFC, </a:t>
            </a:r>
            <a:r>
              <a:rPr lang="de-DE" err="1"/>
              <a:t>liver</a:t>
            </a:r>
            <a:r>
              <a:rPr lang="de-DE"/>
              <a:t> </a:t>
            </a:r>
            <a:r>
              <a:rPr lang="de-DE" err="1"/>
              <a:t>fat</a:t>
            </a:r>
            <a:r>
              <a:rPr lang="de-DE"/>
              <a:t> </a:t>
            </a:r>
            <a:r>
              <a:rPr lang="de-DE" err="1"/>
              <a:t>content</a:t>
            </a:r>
            <a:r>
              <a:rPr lang="de-DE"/>
              <a:t>, Leberfettgehalt; MASH, Metabolische Dysfunktion-assoziierte Steatohepatitis; MRI-PDFF, Magnetresonanztomographie-Protonendichte-Fettfraktion; NAFLD, non-</a:t>
            </a:r>
            <a:r>
              <a:rPr lang="de-DE" err="1"/>
              <a:t>alcoholic</a:t>
            </a:r>
            <a:r>
              <a:rPr lang="de-DE"/>
              <a:t> </a:t>
            </a:r>
            <a:r>
              <a:rPr lang="de-DE" err="1"/>
              <a:t>fatty</a:t>
            </a:r>
            <a:r>
              <a:rPr lang="de-DE"/>
              <a:t> </a:t>
            </a:r>
            <a:r>
              <a:rPr lang="de-DE" err="1"/>
              <a:t>liver</a:t>
            </a:r>
            <a:r>
              <a:rPr lang="de-DE"/>
              <a:t> </a:t>
            </a:r>
            <a:r>
              <a:rPr lang="de-DE" err="1"/>
              <a:t>disease</a:t>
            </a:r>
            <a:r>
              <a:rPr lang="de-DE"/>
              <a:t>, nichtalkoholische Fettlebererkrankung; NAS, NAFLD-Aktivitäts-Score; QW, wöchentlich.</a:t>
            </a:r>
          </a:p>
        </p:txBody>
      </p:sp>
      <p:sp>
        <p:nvSpPr>
          <p:cNvPr id="5" name="Textplatzhalter 4">
            <a:extLst>
              <a:ext uri="{FF2B5EF4-FFF2-40B4-BE49-F238E27FC236}">
                <a16:creationId xmlns:a16="http://schemas.microsoft.com/office/drawing/2014/main" id="{431C4304-589E-2FE9-71AB-AE7569B4A1CF}"/>
              </a:ext>
            </a:extLst>
          </p:cNvPr>
          <p:cNvSpPr>
            <a:spLocks noGrp="1"/>
          </p:cNvSpPr>
          <p:nvPr>
            <p:ph type="body" sz="quarter" idx="17"/>
          </p:nvPr>
        </p:nvSpPr>
        <p:spPr/>
        <p:txBody>
          <a:bodyPr/>
          <a:lstStyle/>
          <a:p>
            <a:r>
              <a:rPr lang="de-DE"/>
              <a:t>Noureddin M. et al. J </a:t>
            </a:r>
            <a:r>
              <a:rPr lang="de-DE" err="1"/>
              <a:t>Hepatol</a:t>
            </a:r>
            <a:r>
              <a:rPr lang="de-DE"/>
              <a:t>. 2025:82(Suppl.1):OS-098.</a:t>
            </a:r>
          </a:p>
        </p:txBody>
      </p:sp>
      <p:sp>
        <p:nvSpPr>
          <p:cNvPr id="26" name="Rounded Rectangle 27">
            <a:extLst>
              <a:ext uri="{FF2B5EF4-FFF2-40B4-BE49-F238E27FC236}">
                <a16:creationId xmlns:a16="http://schemas.microsoft.com/office/drawing/2014/main" id="{D42B0DE6-2AF9-412A-6201-5F766BAE8E55}"/>
              </a:ext>
            </a:extLst>
          </p:cNvPr>
          <p:cNvSpPr>
            <a:spLocks/>
          </p:cNvSpPr>
          <p:nvPr/>
        </p:nvSpPr>
        <p:spPr>
          <a:xfrm>
            <a:off x="3608056" y="4606506"/>
            <a:ext cx="5703063" cy="1351694"/>
          </a:xfrm>
          <a:prstGeom prst="roundRect">
            <a:avLst>
              <a:gd name="adj" fmla="val 10911"/>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81075" rtl="0" eaLnBrk="1" fontAlgn="auto" latinLnBrk="0" hangingPunct="1">
              <a:lnSpc>
                <a:spcPct val="100000"/>
              </a:lnSpc>
              <a:spcBef>
                <a:spcPts val="300"/>
              </a:spcBef>
              <a:spcAft>
                <a:spcPts val="0"/>
              </a:spcAft>
              <a:buClr>
                <a:srgbClr val="00B7FF"/>
              </a:buClr>
              <a:buSzPct val="110000"/>
              <a:buFontTx/>
              <a:buNone/>
              <a:tabLst/>
              <a:defRPr/>
            </a:pPr>
            <a:r>
              <a:rPr kumimoji="0" lang="en-GB" sz="1000" b="1"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Sekundäre</a:t>
            </a:r>
            <a:r>
              <a:rPr kumimoji="0" lang="en-GB" sz="1000" b="1"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000" b="1"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Endpunkte</a:t>
            </a:r>
            <a:r>
              <a:rPr kumimoji="0" lang="en-GB" sz="1000" b="1"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LFC-Reduktion um </a:t>
            </a:r>
            <a:r>
              <a:rPr kumimoji="0" lang="de-DE" sz="1000" b="0" i="0" u="none" strike="noStrike" kern="1200" cap="none" spc="0" normalizeH="0" baseline="0" noProof="0">
                <a:ln>
                  <a:noFill/>
                </a:ln>
                <a:solidFill>
                  <a:srgbClr val="001D35"/>
                </a:solidFill>
                <a:effectLst/>
                <a:uLnTx/>
                <a:uFillTx/>
                <a:latin typeface="Apis For Office"/>
                <a:ea typeface="+mn-ea"/>
                <a:cs typeface="+mn-cs"/>
              </a:rPr>
              <a:t>≥</a:t>
            </a:r>
            <a:r>
              <a:rPr kumimoji="0" lang="de-DE" sz="1000" b="0" i="0" u="none" strike="noStrike" kern="1200" cap="none" spc="0" normalizeH="0" baseline="0" noProof="0">
                <a:ln>
                  <a:noFill/>
                </a:ln>
                <a:solidFill>
                  <a:srgbClr val="001965"/>
                </a:solidFill>
                <a:effectLst/>
                <a:uLnTx/>
                <a:uFillTx/>
                <a:latin typeface="Apis For Office"/>
                <a:ea typeface="+mn-ea"/>
                <a:cs typeface="+mn-cs"/>
              </a:rPr>
              <a:t>30 % gegenüber dem Ausgangswert (Feststellung durch MRI-PDFF)</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Absolute und relative Veränderung des LFC gegenüber dem Ausgangswert (Feststellung durch MRI-PDFF)</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Veränderung des NAS (Feststellung durch Leberbiopsie)</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Verbesserung der Fibrose (Feststellung durch Leberbiopsie)</a:t>
            </a:r>
          </a:p>
        </p:txBody>
      </p:sp>
      <p:sp>
        <p:nvSpPr>
          <p:cNvPr id="27" name="Rounded Rectangle 28">
            <a:extLst>
              <a:ext uri="{FF2B5EF4-FFF2-40B4-BE49-F238E27FC236}">
                <a16:creationId xmlns:a16="http://schemas.microsoft.com/office/drawing/2014/main" id="{1906BE74-5C85-6142-6AD6-7B5BFDEC437E}"/>
              </a:ext>
            </a:extLst>
          </p:cNvPr>
          <p:cNvSpPr>
            <a:spLocks noChangeAspect="1"/>
          </p:cNvSpPr>
          <p:nvPr/>
        </p:nvSpPr>
        <p:spPr>
          <a:xfrm>
            <a:off x="9414742" y="4604274"/>
            <a:ext cx="1709440" cy="1351692"/>
          </a:xfrm>
          <a:prstGeom prst="roundRect">
            <a:avLst>
              <a:gd name="adj" fmla="val 10445"/>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Ins="36000" rtlCol="0" anchor="t"/>
          <a:lstStyle/>
          <a:p>
            <a:pPr marL="0" marR="0" lvl="0" indent="0" algn="l" defTabSz="981075" rtl="0" eaLnBrk="1" fontAlgn="auto" latinLnBrk="0" hangingPunct="1">
              <a:lnSpc>
                <a:spcPct val="100000"/>
              </a:lnSpc>
              <a:spcBef>
                <a:spcPts val="300"/>
              </a:spcBef>
              <a:spcAft>
                <a:spcPts val="0"/>
              </a:spcAft>
              <a:buClr>
                <a:srgbClr val="001965"/>
              </a:buClr>
              <a:buSzPct val="110000"/>
              <a:buFontTx/>
              <a:buNone/>
              <a:tabLst/>
              <a:defRPr/>
            </a:pPr>
            <a:r>
              <a:rPr kumimoji="0" lang="en-GB" sz="1000" b="1"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Ziel</a:t>
            </a:r>
          </a:p>
          <a:p>
            <a:pPr marL="0" marR="0" lvl="0" indent="0" algn="l" defTabSz="981075" rtl="0" eaLnBrk="1" fontAlgn="auto" latinLnBrk="0" hangingPunct="1">
              <a:lnSpc>
                <a:spcPct val="100000"/>
              </a:lnSpc>
              <a:spcBef>
                <a:spcPts val="300"/>
              </a:spcBef>
              <a:spcAft>
                <a:spcPts val="0"/>
              </a:spcAft>
              <a:buClr>
                <a:srgbClr val="001965"/>
              </a:buClr>
              <a:buSzPct val="110000"/>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Welchen Einfluss hat der Gewichtsverlust auf die Verbesserung der MASH?</a:t>
            </a:r>
          </a:p>
          <a:p>
            <a:pPr marL="0" marR="0" lvl="0" indent="0" algn="l" defTabSz="981075" rtl="0" eaLnBrk="1" fontAlgn="auto" latinLnBrk="0" hangingPunct="1">
              <a:lnSpc>
                <a:spcPct val="100000"/>
              </a:lnSpc>
              <a:spcBef>
                <a:spcPts val="300"/>
              </a:spcBef>
              <a:spcAft>
                <a:spcPts val="0"/>
              </a:spcAft>
              <a:buClr>
                <a:srgbClr val="001965"/>
              </a:buClr>
              <a:buSzPct val="110000"/>
              <a:buFontTx/>
              <a:buNone/>
              <a:tabLst/>
              <a:defRPr/>
            </a:pP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p>
        </p:txBody>
      </p:sp>
      <p:sp>
        <p:nvSpPr>
          <p:cNvPr id="34" name="Rounded Rectangle 27">
            <a:extLst>
              <a:ext uri="{FF2B5EF4-FFF2-40B4-BE49-F238E27FC236}">
                <a16:creationId xmlns:a16="http://schemas.microsoft.com/office/drawing/2014/main" id="{9BFCD53E-0FC9-AC9B-F152-D602D88F6070}"/>
              </a:ext>
            </a:extLst>
          </p:cNvPr>
          <p:cNvSpPr>
            <a:spLocks/>
          </p:cNvSpPr>
          <p:nvPr/>
        </p:nvSpPr>
        <p:spPr>
          <a:xfrm>
            <a:off x="648704" y="2108471"/>
            <a:ext cx="2017014" cy="1450593"/>
          </a:xfrm>
          <a:prstGeom prst="roundRect">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171450" marR="0" lvl="0" indent="-171450" algn="l" defTabSz="914298"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n=295</a:t>
            </a:r>
          </a:p>
          <a:p>
            <a:pPr marL="171450" marR="0" lvl="0" indent="-171450" algn="l" defTabSz="914298"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Erwachsene</a:t>
            </a: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1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mit</a:t>
            </a: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MASH und Fibrose (NAS </a:t>
            </a:r>
            <a:r>
              <a:rPr kumimoji="0" lang="de-DE" sz="1100" b="0" i="0" u="none" strike="noStrike" kern="1200" cap="none" spc="0" normalizeH="0" baseline="0" noProof="0">
                <a:ln>
                  <a:noFill/>
                </a:ln>
                <a:solidFill>
                  <a:srgbClr val="001D35"/>
                </a:solidFill>
                <a:effectLst/>
                <a:uLnTx/>
                <a:uFillTx/>
                <a:latin typeface="Apis For Office" panose="020B0504010101010104"/>
                <a:ea typeface="+mn-ea"/>
                <a:cs typeface="+mn-cs"/>
              </a:rPr>
              <a:t>≥</a:t>
            </a: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4 und Fibrose-Stadium 1-3)</a:t>
            </a:r>
          </a:p>
          <a:p>
            <a:pPr marL="171450" marR="0" lvl="0" indent="-171450" algn="l" defTabSz="914298"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BMI </a:t>
            </a:r>
            <a:r>
              <a:rPr kumimoji="0" lang="de-DE" sz="1100" b="0" i="0" u="none" strike="noStrike" kern="1200" cap="none" spc="0" normalizeH="0" baseline="0" noProof="0">
                <a:ln>
                  <a:noFill/>
                </a:ln>
                <a:solidFill>
                  <a:srgbClr val="001D35"/>
                </a:solidFill>
                <a:effectLst/>
                <a:uLnTx/>
                <a:uFillTx/>
                <a:latin typeface="Apis For Office" panose="020B0504010101010104"/>
                <a:ea typeface="+mn-ea"/>
                <a:cs typeface="+mn-cs"/>
              </a:rPr>
              <a:t>≥2</a:t>
            </a: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5 kg/m²</a:t>
            </a:r>
          </a:p>
        </p:txBody>
      </p:sp>
      <p:grpSp>
        <p:nvGrpSpPr>
          <p:cNvPr id="231" name="Gruppieren 230">
            <a:extLst>
              <a:ext uri="{FF2B5EF4-FFF2-40B4-BE49-F238E27FC236}">
                <a16:creationId xmlns:a16="http://schemas.microsoft.com/office/drawing/2014/main" id="{EBA8FD3A-16F7-ED7D-EEDD-37130BCA8640}"/>
              </a:ext>
            </a:extLst>
          </p:cNvPr>
          <p:cNvGrpSpPr/>
          <p:nvPr/>
        </p:nvGrpSpPr>
        <p:grpSpPr>
          <a:xfrm>
            <a:off x="639348" y="4604272"/>
            <a:ext cx="2894427" cy="1351694"/>
            <a:chOff x="639348" y="4242108"/>
            <a:chExt cx="3190206" cy="1862062"/>
          </a:xfrm>
        </p:grpSpPr>
        <p:sp>
          <p:nvSpPr>
            <p:cNvPr id="24" name="Rounded Rectangle 27">
              <a:extLst>
                <a:ext uri="{FF2B5EF4-FFF2-40B4-BE49-F238E27FC236}">
                  <a16:creationId xmlns:a16="http://schemas.microsoft.com/office/drawing/2014/main" id="{C3F918AC-A302-38F2-90DD-91CEF103C4C2}"/>
                </a:ext>
              </a:extLst>
            </p:cNvPr>
            <p:cNvSpPr>
              <a:spLocks/>
            </p:cNvSpPr>
            <p:nvPr/>
          </p:nvSpPr>
          <p:spPr>
            <a:xfrm>
              <a:off x="639348" y="4242108"/>
              <a:ext cx="3190206" cy="1862062"/>
            </a:xfrm>
            <a:prstGeom prst="roundRect">
              <a:avLst>
                <a:gd name="adj" fmla="val 10909"/>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81075" rtl="0" eaLnBrk="1" fontAlgn="auto" latinLnBrk="0" hangingPunct="1">
                <a:lnSpc>
                  <a:spcPct val="100000"/>
                </a:lnSpc>
                <a:spcBef>
                  <a:spcPts val="300"/>
                </a:spcBef>
                <a:spcAft>
                  <a:spcPts val="0"/>
                </a:spcAft>
                <a:buClr>
                  <a:srgbClr val="00B7FF"/>
                </a:buClr>
                <a:buSzPct val="110000"/>
                <a:buFontTx/>
                <a:buNone/>
                <a:tabLst/>
                <a:defRPr/>
              </a:pPr>
              <a:endParaRPr kumimoji="0" lang="de-DE"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7" name="Textfeld 36">
              <a:extLst>
                <a:ext uri="{FF2B5EF4-FFF2-40B4-BE49-F238E27FC236}">
                  <a16:creationId xmlns:a16="http://schemas.microsoft.com/office/drawing/2014/main" id="{B21CB5E7-5770-3EE1-411F-BFF70E7217BB}"/>
                </a:ext>
              </a:extLst>
            </p:cNvPr>
            <p:cNvSpPr txBox="1"/>
            <p:nvPr/>
          </p:nvSpPr>
          <p:spPr>
            <a:xfrm>
              <a:off x="794486" y="4401411"/>
              <a:ext cx="2879929" cy="999546"/>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1965"/>
                  </a:solidFill>
                  <a:effectLst/>
                  <a:uLnTx/>
                  <a:uFillTx/>
                  <a:latin typeface="Apis For Office"/>
                  <a:ea typeface="+mn-ea"/>
                  <a:cs typeface="+mn-cs"/>
                </a:rPr>
                <a:t>Primärer Endpunkt</a:t>
              </a:r>
              <a:r>
                <a:rPr kumimoji="0" lang="de-DE" sz="1000" b="0" i="0" u="none" strike="noStrike" kern="1200" cap="none" spc="0" normalizeH="0" baseline="0" noProof="0">
                  <a:ln>
                    <a:noFill/>
                  </a:ln>
                  <a:solidFill>
                    <a:srgbClr val="001965"/>
                  </a:solidFill>
                  <a:effectLst/>
                  <a:uLnTx/>
                  <a:uFillTx/>
                  <a:latin typeface="Apis For Office"/>
                  <a:ea typeface="+mn-ea"/>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Histologische Verbesserung der MASH ohne Verschlimmerung der Fibrose nach 48 Wochen Behandlung</a:t>
              </a:r>
            </a:p>
          </p:txBody>
        </p:sp>
      </p:grpSp>
      <p:grpSp>
        <p:nvGrpSpPr>
          <p:cNvPr id="228" name="Gruppieren 227">
            <a:extLst>
              <a:ext uri="{FF2B5EF4-FFF2-40B4-BE49-F238E27FC236}">
                <a16:creationId xmlns:a16="http://schemas.microsoft.com/office/drawing/2014/main" id="{5D7BD151-2A10-5CFD-5036-9AB99BB5B6E8}"/>
              </a:ext>
            </a:extLst>
          </p:cNvPr>
          <p:cNvGrpSpPr/>
          <p:nvPr/>
        </p:nvGrpSpPr>
        <p:grpSpPr>
          <a:xfrm>
            <a:off x="2523520" y="2017432"/>
            <a:ext cx="8550114" cy="2347396"/>
            <a:chOff x="2523520" y="1848824"/>
            <a:chExt cx="8550114" cy="2347396"/>
          </a:xfrm>
        </p:grpSpPr>
        <p:cxnSp>
          <p:nvCxnSpPr>
            <p:cNvPr id="54" name="Gerader Verbinder 53">
              <a:extLst>
                <a:ext uri="{FF2B5EF4-FFF2-40B4-BE49-F238E27FC236}">
                  <a16:creationId xmlns:a16="http://schemas.microsoft.com/office/drawing/2014/main" id="{80C3C038-EC7D-85D0-2997-5245AAA15D99}"/>
                </a:ext>
              </a:extLst>
            </p:cNvPr>
            <p:cNvCxnSpPr>
              <a:cxnSpLocks/>
            </p:cNvCxnSpPr>
            <p:nvPr/>
          </p:nvCxnSpPr>
          <p:spPr>
            <a:xfrm flipV="1">
              <a:off x="3160025" y="3738737"/>
              <a:ext cx="7712445" cy="19334"/>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2252EA9A-7AFC-923D-5B9D-EE21E28E2855}"/>
                </a:ext>
              </a:extLst>
            </p:cNvPr>
            <p:cNvCxnSpPr>
              <a:cxnSpLocks/>
            </p:cNvCxnSpPr>
            <p:nvPr/>
          </p:nvCxnSpPr>
          <p:spPr>
            <a:xfrm flipV="1">
              <a:off x="8052411" y="1946725"/>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00A58D5A-4FDC-EDBF-EA03-09F358ED1A0A}"/>
                </a:ext>
              </a:extLst>
            </p:cNvPr>
            <p:cNvCxnSpPr>
              <a:cxnSpLocks/>
            </p:cNvCxnSpPr>
            <p:nvPr/>
          </p:nvCxnSpPr>
          <p:spPr>
            <a:xfrm flipV="1">
              <a:off x="8334464" y="1945625"/>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63E65766-0EC5-6434-D464-A9C97BB94E03}"/>
                </a:ext>
              </a:extLst>
            </p:cNvPr>
            <p:cNvCxnSpPr>
              <a:cxnSpLocks/>
            </p:cNvCxnSpPr>
            <p:nvPr/>
          </p:nvCxnSpPr>
          <p:spPr>
            <a:xfrm flipV="1">
              <a:off x="7752487" y="1952999"/>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09876356-93EA-E79A-0967-BD4ABAC3953E}"/>
                </a:ext>
              </a:extLst>
            </p:cNvPr>
            <p:cNvCxnSpPr>
              <a:cxnSpLocks/>
            </p:cNvCxnSpPr>
            <p:nvPr/>
          </p:nvCxnSpPr>
          <p:spPr>
            <a:xfrm flipV="1">
              <a:off x="9976137" y="1934247"/>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9BE36185-B281-6BC3-5B6B-C84C1D9EFF66}"/>
                </a:ext>
              </a:extLst>
            </p:cNvPr>
            <p:cNvCxnSpPr>
              <a:cxnSpLocks/>
            </p:cNvCxnSpPr>
            <p:nvPr/>
          </p:nvCxnSpPr>
          <p:spPr>
            <a:xfrm flipV="1">
              <a:off x="5415931" y="1945625"/>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4CB5978F-E7F2-8EDF-B952-AF2F1E0F566A}"/>
                </a:ext>
              </a:extLst>
            </p:cNvPr>
            <p:cNvCxnSpPr>
              <a:cxnSpLocks/>
            </p:cNvCxnSpPr>
            <p:nvPr/>
          </p:nvCxnSpPr>
          <p:spPr>
            <a:xfrm flipV="1">
              <a:off x="5726470" y="1945625"/>
              <a:ext cx="0" cy="1852104"/>
            </a:xfrm>
            <a:prstGeom prst="line">
              <a:avLst/>
            </a:prstGeom>
            <a:ln w="19050">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6B00CDBD-469A-543B-63C8-5E42E9F49837}"/>
                </a:ext>
              </a:extLst>
            </p:cNvPr>
            <p:cNvCxnSpPr>
              <a:cxnSpLocks/>
            </p:cNvCxnSpPr>
            <p:nvPr/>
          </p:nvCxnSpPr>
          <p:spPr>
            <a:xfrm flipV="1">
              <a:off x="6026204" y="1952999"/>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969106A6-10EB-068A-4007-D53277852041}"/>
                </a:ext>
              </a:extLst>
            </p:cNvPr>
            <p:cNvCxnSpPr>
              <a:cxnSpLocks/>
            </p:cNvCxnSpPr>
            <p:nvPr/>
          </p:nvCxnSpPr>
          <p:spPr>
            <a:xfrm flipV="1">
              <a:off x="6307699" y="1952999"/>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D75D079D-FDB0-E598-F914-77E609F4C25D}"/>
                </a:ext>
              </a:extLst>
            </p:cNvPr>
            <p:cNvCxnSpPr>
              <a:cxnSpLocks/>
            </p:cNvCxnSpPr>
            <p:nvPr/>
          </p:nvCxnSpPr>
          <p:spPr>
            <a:xfrm flipV="1">
              <a:off x="6590090" y="1960373"/>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720DA592-EDF9-6453-660F-BFE62AAFB96A}"/>
                </a:ext>
              </a:extLst>
            </p:cNvPr>
            <p:cNvCxnSpPr>
              <a:cxnSpLocks/>
            </p:cNvCxnSpPr>
            <p:nvPr/>
          </p:nvCxnSpPr>
          <p:spPr>
            <a:xfrm flipV="1">
              <a:off x="6874300" y="1945625"/>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205C9A6A-11A5-204B-E1FC-8205F128748C}"/>
                </a:ext>
              </a:extLst>
            </p:cNvPr>
            <p:cNvCxnSpPr>
              <a:cxnSpLocks/>
            </p:cNvCxnSpPr>
            <p:nvPr/>
          </p:nvCxnSpPr>
          <p:spPr>
            <a:xfrm flipV="1">
              <a:off x="7162484" y="1964959"/>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61892802-CAF9-05E7-4B93-0D68F6E1FFCF}"/>
                </a:ext>
              </a:extLst>
            </p:cNvPr>
            <p:cNvCxnSpPr>
              <a:cxnSpLocks/>
            </p:cNvCxnSpPr>
            <p:nvPr/>
          </p:nvCxnSpPr>
          <p:spPr>
            <a:xfrm flipV="1">
              <a:off x="7463279" y="1964959"/>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E8F4859-45D8-9889-CD20-E46B8A932A05}"/>
                </a:ext>
              </a:extLst>
            </p:cNvPr>
            <p:cNvCxnSpPr>
              <a:cxnSpLocks/>
            </p:cNvCxnSpPr>
            <p:nvPr/>
          </p:nvCxnSpPr>
          <p:spPr>
            <a:xfrm flipV="1">
              <a:off x="5128032" y="1939863"/>
              <a:ext cx="0" cy="1852104"/>
            </a:xfrm>
            <a:prstGeom prst="line">
              <a:avLst/>
            </a:prstGeom>
            <a:ln w="9525">
              <a:solidFill>
                <a:srgbClr val="939AA7"/>
              </a:solidFill>
              <a:prstDash val="dash"/>
            </a:ln>
          </p:spPr>
          <p:style>
            <a:lnRef idx="1">
              <a:schemeClr val="accent1"/>
            </a:lnRef>
            <a:fillRef idx="0">
              <a:schemeClr val="accent1"/>
            </a:fillRef>
            <a:effectRef idx="0">
              <a:schemeClr val="accent1"/>
            </a:effectRef>
            <a:fontRef idx="minor">
              <a:schemeClr val="tx1"/>
            </a:fontRef>
          </p:style>
        </p:cxnSp>
        <p:sp>
          <p:nvSpPr>
            <p:cNvPr id="12" name="Rounded Rectangle 4">
              <a:extLst>
                <a:ext uri="{FF2B5EF4-FFF2-40B4-BE49-F238E27FC236}">
                  <a16:creationId xmlns:a16="http://schemas.microsoft.com/office/drawing/2014/main" id="{90D8B135-CB6A-E63F-CC14-BD66A4F0602B}"/>
                </a:ext>
              </a:extLst>
            </p:cNvPr>
            <p:cNvSpPr>
              <a:spLocks/>
            </p:cNvSpPr>
            <p:nvPr/>
          </p:nvSpPr>
          <p:spPr>
            <a:xfrm>
              <a:off x="4183211" y="1939863"/>
              <a:ext cx="945449" cy="324000"/>
            </a:xfrm>
            <a:prstGeom prst="roundRect">
              <a:avLst/>
            </a:prstGeom>
            <a:solidFill>
              <a:srgbClr val="D8EAF8"/>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Survodutid</a:t>
              </a: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2,4 mg QW</a:t>
              </a:r>
            </a:p>
          </p:txBody>
        </p:sp>
        <p:sp>
          <p:nvSpPr>
            <p:cNvPr id="13" name="Rounded Rectangle 4">
              <a:extLst>
                <a:ext uri="{FF2B5EF4-FFF2-40B4-BE49-F238E27FC236}">
                  <a16:creationId xmlns:a16="http://schemas.microsoft.com/office/drawing/2014/main" id="{32C0DA53-E19B-4435-22E9-AEA1FF0BAA1E}"/>
                </a:ext>
              </a:extLst>
            </p:cNvPr>
            <p:cNvSpPr>
              <a:spLocks/>
            </p:cNvSpPr>
            <p:nvPr/>
          </p:nvSpPr>
          <p:spPr>
            <a:xfrm>
              <a:off x="4182583" y="2315394"/>
              <a:ext cx="945449" cy="324000"/>
            </a:xfrm>
            <a:prstGeom prst="roundRect">
              <a:avLst/>
            </a:prstGeom>
            <a:solidFill>
              <a:srgbClr val="3B97DE"/>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err="1">
                  <a:ln>
                    <a:noFill/>
                  </a:ln>
                  <a:solidFill>
                    <a:srgbClr val="FFFFFF"/>
                  </a:solidFill>
                  <a:effectLst/>
                  <a:uLnTx/>
                  <a:uFillTx/>
                  <a:latin typeface="Apis For Office"/>
                  <a:ea typeface="Apis For Office" panose="020B0504010101010104" pitchFamily="34" charset="0"/>
                  <a:cs typeface="Apis For Office" panose="020B0504010101010104" pitchFamily="34" charset="0"/>
                </a:rPr>
                <a:t>Survodutid</a:t>
              </a:r>
              <a:r>
                <a:rPr kumimoji="0" lang="en-GB" sz="1000" b="0" i="0" u="none" strike="noStrike" kern="1200" cap="none" spc="0" normalizeH="0" baseline="0" noProof="0">
                  <a:ln>
                    <a:noFill/>
                  </a:ln>
                  <a:solidFill>
                    <a:srgbClr val="FFFFFF"/>
                  </a:solidFill>
                  <a:effectLst/>
                  <a:uLnTx/>
                  <a:uFillTx/>
                  <a:latin typeface="Apis For Office"/>
                  <a:ea typeface="Apis For Office" panose="020B0504010101010104" pitchFamily="34" charset="0"/>
                  <a:cs typeface="Apis For Office" panose="020B0504010101010104" pitchFamily="34" charset="0"/>
                </a:rPr>
                <a:t> 4,8 mg QW</a:t>
              </a:r>
            </a:p>
          </p:txBody>
        </p:sp>
        <p:sp>
          <p:nvSpPr>
            <p:cNvPr id="14" name="Rounded Rectangle 4">
              <a:extLst>
                <a:ext uri="{FF2B5EF4-FFF2-40B4-BE49-F238E27FC236}">
                  <a16:creationId xmlns:a16="http://schemas.microsoft.com/office/drawing/2014/main" id="{C9F4B2B8-8E6A-C013-9CDD-EDA51925C8C8}"/>
                </a:ext>
              </a:extLst>
            </p:cNvPr>
            <p:cNvSpPr>
              <a:spLocks/>
            </p:cNvSpPr>
            <p:nvPr/>
          </p:nvSpPr>
          <p:spPr>
            <a:xfrm>
              <a:off x="4183211" y="2690925"/>
              <a:ext cx="944821" cy="324000"/>
            </a:xfrm>
            <a:prstGeom prst="roundRect">
              <a:avLst/>
            </a:prstGeom>
            <a:solidFill>
              <a:srgbClr val="001965"/>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err="1">
                  <a:ln>
                    <a:noFill/>
                  </a:ln>
                  <a:solidFill>
                    <a:srgbClr val="FFFFFF"/>
                  </a:solidFill>
                  <a:effectLst/>
                  <a:uLnTx/>
                  <a:uFillTx/>
                  <a:latin typeface="Apis For Office"/>
                  <a:ea typeface="Apis For Office" panose="020B0504010101010104" pitchFamily="34" charset="0"/>
                  <a:cs typeface="Apis For Office" panose="020B0504010101010104" pitchFamily="34" charset="0"/>
                </a:rPr>
                <a:t>Survodutid</a:t>
              </a:r>
              <a:r>
                <a:rPr kumimoji="0" lang="en-GB" sz="1000" b="0" i="0" u="none" strike="noStrike" kern="1200" cap="none" spc="0" normalizeH="0" baseline="0" noProof="0">
                  <a:ln>
                    <a:noFill/>
                  </a:ln>
                  <a:solidFill>
                    <a:srgbClr val="FFFFFF"/>
                  </a:solidFill>
                  <a:effectLst/>
                  <a:uLnTx/>
                  <a:uFillTx/>
                  <a:latin typeface="Apis For Office"/>
                  <a:ea typeface="Apis For Office" panose="020B0504010101010104" pitchFamily="34" charset="0"/>
                  <a:cs typeface="Apis For Office" panose="020B0504010101010104" pitchFamily="34" charset="0"/>
                </a:rPr>
                <a:t> 6.0 mg QW</a:t>
              </a:r>
            </a:p>
          </p:txBody>
        </p:sp>
        <p:sp>
          <p:nvSpPr>
            <p:cNvPr id="15" name="Rounded Rectangle 4">
              <a:extLst>
                <a:ext uri="{FF2B5EF4-FFF2-40B4-BE49-F238E27FC236}">
                  <a16:creationId xmlns:a16="http://schemas.microsoft.com/office/drawing/2014/main" id="{23199DF9-FFD7-B71B-9AC5-EA2BF84DEA1B}"/>
                </a:ext>
              </a:extLst>
            </p:cNvPr>
            <p:cNvSpPr>
              <a:spLocks/>
            </p:cNvSpPr>
            <p:nvPr/>
          </p:nvSpPr>
          <p:spPr>
            <a:xfrm>
              <a:off x="4183211" y="3066457"/>
              <a:ext cx="944821" cy="324000"/>
            </a:xfrm>
            <a:prstGeom prst="roundRect">
              <a:avLst/>
            </a:prstGeom>
            <a:solidFill>
              <a:srgbClr val="939AA7"/>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is For Office"/>
                  <a:ea typeface="Apis For Office" panose="020B0504010101010104" pitchFamily="34" charset="0"/>
                  <a:cs typeface="Apis For Office" panose="020B0504010101010104" pitchFamily="34" charset="0"/>
                </a:rPr>
                <a:t>Placebo</a:t>
              </a:r>
            </a:p>
          </p:txBody>
        </p:sp>
        <p:sp>
          <p:nvSpPr>
            <p:cNvPr id="22" name="Text Box 46">
              <a:extLst>
                <a:ext uri="{FF2B5EF4-FFF2-40B4-BE49-F238E27FC236}">
                  <a16:creationId xmlns:a16="http://schemas.microsoft.com/office/drawing/2014/main" id="{50C72BB2-AB2A-BFF9-6E37-856BF673385E}"/>
                </a:ext>
              </a:extLst>
            </p:cNvPr>
            <p:cNvSpPr txBox="1">
              <a:spLocks noChangeArrowheads="1"/>
            </p:cNvSpPr>
            <p:nvPr/>
          </p:nvSpPr>
          <p:spPr bwMode="auto">
            <a:xfrm>
              <a:off x="10110068" y="3928721"/>
              <a:ext cx="877188" cy="267499"/>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Studienende</a:t>
              </a:r>
              <a:endPar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sp>
          <p:nvSpPr>
            <p:cNvPr id="23" name="Text Box 46">
              <a:extLst>
                <a:ext uri="{FF2B5EF4-FFF2-40B4-BE49-F238E27FC236}">
                  <a16:creationId xmlns:a16="http://schemas.microsoft.com/office/drawing/2014/main" id="{FDF13297-A57C-3665-1D48-E689577F7C37}"/>
                </a:ext>
              </a:extLst>
            </p:cNvPr>
            <p:cNvSpPr txBox="1">
              <a:spLocks noChangeArrowheads="1"/>
            </p:cNvSpPr>
            <p:nvPr/>
          </p:nvSpPr>
          <p:spPr bwMode="auto">
            <a:xfrm>
              <a:off x="5127658" y="3963627"/>
              <a:ext cx="2867534" cy="180000"/>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000" b="1"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Wochen</a:t>
              </a:r>
              <a:endParaRPr kumimoji="0" lang="en-GB" sz="1000" b="1"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cxnSp>
          <p:nvCxnSpPr>
            <p:cNvPr id="28" name="Gerader Verbinder 27">
              <a:extLst>
                <a:ext uri="{FF2B5EF4-FFF2-40B4-BE49-F238E27FC236}">
                  <a16:creationId xmlns:a16="http://schemas.microsoft.com/office/drawing/2014/main" id="{7A8E28C8-46E0-4123-E503-976B60B4A69D}"/>
                </a:ext>
              </a:extLst>
            </p:cNvPr>
            <p:cNvCxnSpPr>
              <a:cxnSpLocks/>
              <a:stCxn id="12" idx="1"/>
            </p:cNvCxnSpPr>
            <p:nvPr/>
          </p:nvCxnSpPr>
          <p:spPr>
            <a:xfrm flipH="1" flipV="1">
              <a:off x="3902269" y="2100127"/>
              <a:ext cx="280942" cy="1736"/>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6C07088-C462-BE8E-A609-6678F340A4F2}"/>
                </a:ext>
              </a:extLst>
            </p:cNvPr>
            <p:cNvCxnSpPr>
              <a:cxnSpLocks/>
              <a:stCxn id="13" idx="1"/>
            </p:cNvCxnSpPr>
            <p:nvPr/>
          </p:nvCxnSpPr>
          <p:spPr>
            <a:xfrm flipH="1" flipV="1">
              <a:off x="3898411" y="2474956"/>
              <a:ext cx="284172" cy="243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F890226B-8691-D3BB-9B17-EA5F72E7409E}"/>
                </a:ext>
              </a:extLst>
            </p:cNvPr>
            <p:cNvCxnSpPr>
              <a:cxnSpLocks/>
              <a:stCxn id="14" idx="1"/>
            </p:cNvCxnSpPr>
            <p:nvPr/>
          </p:nvCxnSpPr>
          <p:spPr>
            <a:xfrm flipH="1">
              <a:off x="3897783" y="2852925"/>
              <a:ext cx="285428"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F2010F12-F05F-75A3-2742-1C968A50E06B}"/>
                </a:ext>
              </a:extLst>
            </p:cNvPr>
            <p:cNvCxnSpPr>
              <a:cxnSpLocks/>
              <a:stCxn id="15" idx="1"/>
            </p:cNvCxnSpPr>
            <p:nvPr/>
          </p:nvCxnSpPr>
          <p:spPr>
            <a:xfrm flipH="1">
              <a:off x="3897783" y="3228457"/>
              <a:ext cx="285428"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2647081B-8B74-9CDB-4F44-74A15A8A6E88}"/>
                </a:ext>
              </a:extLst>
            </p:cNvPr>
            <p:cNvCxnSpPr>
              <a:cxnSpLocks/>
            </p:cNvCxnSpPr>
            <p:nvPr/>
          </p:nvCxnSpPr>
          <p:spPr>
            <a:xfrm flipV="1">
              <a:off x="3893675" y="2099332"/>
              <a:ext cx="7028" cy="1134000"/>
            </a:xfrm>
            <a:prstGeom prst="line">
              <a:avLst/>
            </a:prstGeom>
            <a:ln w="9525">
              <a:solidFill>
                <a:srgbClr val="939AA7"/>
              </a:solidFill>
              <a:miter lim="800000"/>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A9C7ED5E-877B-6916-0BB6-6A5AA89E7D8B}"/>
                </a:ext>
              </a:extLst>
            </p:cNvPr>
            <p:cNvCxnSpPr>
              <a:cxnSpLocks/>
              <a:endCxn id="34" idx="3"/>
            </p:cNvCxnSpPr>
            <p:nvPr/>
          </p:nvCxnSpPr>
          <p:spPr>
            <a:xfrm flipH="1">
              <a:off x="2665718" y="2833430"/>
              <a:ext cx="1233450" cy="33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10495B6A-BF97-F878-9213-D59B01196415}"/>
                </a:ext>
              </a:extLst>
            </p:cNvPr>
            <p:cNvCxnSpPr>
              <a:cxnSpLocks/>
            </p:cNvCxnSpPr>
            <p:nvPr/>
          </p:nvCxnSpPr>
          <p:spPr>
            <a:xfrm flipV="1">
              <a:off x="3160653" y="3679076"/>
              <a:ext cx="1" cy="17341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8BB342A8-B7DC-DCAB-8F70-1E836EF39E04}"/>
                </a:ext>
              </a:extLst>
            </p:cNvPr>
            <p:cNvCxnSpPr>
              <a:cxnSpLocks/>
            </p:cNvCxnSpPr>
            <p:nvPr/>
          </p:nvCxnSpPr>
          <p:spPr>
            <a:xfrm flipV="1">
              <a:off x="10869903" y="3652028"/>
              <a:ext cx="1" cy="17341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38" name="Text Box 46">
              <a:extLst>
                <a:ext uri="{FF2B5EF4-FFF2-40B4-BE49-F238E27FC236}">
                  <a16:creationId xmlns:a16="http://schemas.microsoft.com/office/drawing/2014/main" id="{2D9C0826-8027-DB42-9DDA-EFDECAA913C5}"/>
                </a:ext>
              </a:extLst>
            </p:cNvPr>
            <p:cNvSpPr txBox="1">
              <a:spLocks noChangeArrowheads="1"/>
            </p:cNvSpPr>
            <p:nvPr/>
          </p:nvSpPr>
          <p:spPr bwMode="auto">
            <a:xfrm>
              <a:off x="2523520" y="2092798"/>
              <a:ext cx="1517494" cy="386462"/>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33" tIns="58133" rIns="58133" bIns="5813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1965"/>
                  </a:solidFill>
                  <a:effectLst/>
                  <a:uLnTx/>
                  <a:uFillTx/>
                  <a:latin typeface="Apis For Office"/>
                  <a:ea typeface="+mn-ea"/>
                  <a:cs typeface="+mn-cs"/>
                </a:rPr>
                <a:t>Randomisierung</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965"/>
                  </a:solidFill>
                  <a:effectLst/>
                  <a:uLnTx/>
                  <a:uFillTx/>
                  <a:latin typeface="Apis For Office"/>
                  <a:ea typeface="+mn-ea"/>
                  <a:cs typeface="+mn-cs"/>
                </a:rPr>
                <a:t>(1:1:1:1) </a:t>
              </a:r>
            </a:p>
          </p:txBody>
        </p:sp>
        <p:cxnSp>
          <p:nvCxnSpPr>
            <p:cNvPr id="39" name="Straight Arrow Connector 42">
              <a:extLst>
                <a:ext uri="{FF2B5EF4-FFF2-40B4-BE49-F238E27FC236}">
                  <a16:creationId xmlns:a16="http://schemas.microsoft.com/office/drawing/2014/main" id="{F2B6B258-C547-7D9C-2676-3C1D45ADAF43}"/>
                </a:ext>
              </a:extLst>
            </p:cNvPr>
            <p:cNvCxnSpPr/>
            <p:nvPr/>
          </p:nvCxnSpPr>
          <p:spPr>
            <a:xfrm>
              <a:off x="3273602" y="2479260"/>
              <a:ext cx="0" cy="160674"/>
            </a:xfrm>
            <a:prstGeom prst="straightConnector1">
              <a:avLst/>
            </a:prstGeom>
            <a:ln w="19050">
              <a:solidFill>
                <a:srgbClr val="00196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 Box 46">
              <a:extLst>
                <a:ext uri="{FF2B5EF4-FFF2-40B4-BE49-F238E27FC236}">
                  <a16:creationId xmlns:a16="http://schemas.microsoft.com/office/drawing/2014/main" id="{E1E52124-96C5-9137-F0A7-2E9BF0313C52}"/>
                </a:ext>
              </a:extLst>
            </p:cNvPr>
            <p:cNvSpPr txBox="1">
              <a:spLocks noChangeArrowheads="1"/>
            </p:cNvSpPr>
            <p:nvPr/>
          </p:nvSpPr>
          <p:spPr bwMode="auto">
            <a:xfrm>
              <a:off x="2771088" y="3916102"/>
              <a:ext cx="1838216" cy="173418"/>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l" defTabSz="914298" rtl="0" eaLnBrk="1" fontAlgn="auto" latinLnBrk="0" hangingPunct="1">
                <a:lnSpc>
                  <a:spcPct val="100000"/>
                </a:lnSpc>
                <a:spcBef>
                  <a:spcPts val="0"/>
                </a:spcBef>
                <a:spcAft>
                  <a:spcPts val="0"/>
                </a:spcAft>
                <a:buClr>
                  <a:srgbClr val="009FDA"/>
                </a:buClr>
                <a:buSzTx/>
                <a:buFontTx/>
                <a:buNone/>
                <a:tabLst/>
                <a:defRPr/>
              </a:pP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(MRT </a:t>
              </a: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zu</a:t>
              </a: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Visite</a:t>
              </a: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1, </a:t>
              </a: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Biopsie</a:t>
              </a: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vor</a:t>
              </a: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der </a:t>
              </a:r>
              <a:r>
                <a:rPr kumimoji="0" lang="en-GB" sz="10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Randomisierung</a:t>
              </a: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a:t>
              </a:r>
            </a:p>
          </p:txBody>
        </p:sp>
        <p:sp>
          <p:nvSpPr>
            <p:cNvPr id="59" name="Pfeil: Fünfeck 58">
              <a:extLst>
                <a:ext uri="{FF2B5EF4-FFF2-40B4-BE49-F238E27FC236}">
                  <a16:creationId xmlns:a16="http://schemas.microsoft.com/office/drawing/2014/main" id="{44A25942-6C40-2917-87EA-543962898369}"/>
                </a:ext>
              </a:extLst>
            </p:cNvPr>
            <p:cNvSpPr/>
            <p:nvPr/>
          </p:nvSpPr>
          <p:spPr>
            <a:xfrm>
              <a:off x="9975510" y="3425344"/>
              <a:ext cx="896959" cy="257661"/>
            </a:xfrm>
            <a:prstGeom prst="homePlate">
              <a:avLst/>
            </a:prstGeom>
            <a:solidFill>
              <a:schemeClr val="bg1"/>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   Follow-</a:t>
              </a:r>
              <a:r>
                <a:rPr kumimoji="0" lang="de-DE" sz="1000" b="0" i="0" u="none" strike="noStrike" kern="1200" cap="none" spc="0" normalizeH="0" baseline="0" noProof="0" err="1">
                  <a:ln>
                    <a:noFill/>
                  </a:ln>
                  <a:solidFill>
                    <a:srgbClr val="001965"/>
                  </a:solidFill>
                  <a:effectLst/>
                  <a:uLnTx/>
                  <a:uFillTx/>
                  <a:latin typeface="Apis For Office"/>
                  <a:ea typeface="+mn-ea"/>
                  <a:cs typeface="+mn-cs"/>
                </a:rPr>
                <a:t>up</a:t>
              </a:r>
              <a:endParaRPr kumimoji="0" lang="de-DE"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73" name="Textfeld 72">
              <a:extLst>
                <a:ext uri="{FF2B5EF4-FFF2-40B4-BE49-F238E27FC236}">
                  <a16:creationId xmlns:a16="http://schemas.microsoft.com/office/drawing/2014/main" id="{A6259DB3-879F-BE11-D2F6-FD1731B38C9D}"/>
                </a:ext>
              </a:extLst>
            </p:cNvPr>
            <p:cNvSpPr txBox="1"/>
            <p:nvPr/>
          </p:nvSpPr>
          <p:spPr>
            <a:xfrm>
              <a:off x="3075867" y="3828120"/>
              <a:ext cx="152286" cy="13728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-10</a:t>
              </a:r>
            </a:p>
          </p:txBody>
        </p:sp>
        <p:sp>
          <p:nvSpPr>
            <p:cNvPr id="74" name="Textfeld 73">
              <a:extLst>
                <a:ext uri="{FF2B5EF4-FFF2-40B4-BE49-F238E27FC236}">
                  <a16:creationId xmlns:a16="http://schemas.microsoft.com/office/drawing/2014/main" id="{28FC8712-1BE7-8173-A115-1755A56FAF5C}"/>
                </a:ext>
              </a:extLst>
            </p:cNvPr>
            <p:cNvSpPr txBox="1"/>
            <p:nvPr/>
          </p:nvSpPr>
          <p:spPr>
            <a:xfrm>
              <a:off x="5103577" y="3804008"/>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0</a:t>
              </a:r>
            </a:p>
          </p:txBody>
        </p:sp>
        <p:sp>
          <p:nvSpPr>
            <p:cNvPr id="75" name="Textfeld 74">
              <a:extLst>
                <a:ext uri="{FF2B5EF4-FFF2-40B4-BE49-F238E27FC236}">
                  <a16:creationId xmlns:a16="http://schemas.microsoft.com/office/drawing/2014/main" id="{151E37DD-3F58-E623-21A5-713BACF270A0}"/>
                </a:ext>
              </a:extLst>
            </p:cNvPr>
            <p:cNvSpPr txBox="1"/>
            <p:nvPr/>
          </p:nvSpPr>
          <p:spPr>
            <a:xfrm>
              <a:off x="5692445" y="3802335"/>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4</a:t>
              </a:r>
            </a:p>
          </p:txBody>
        </p:sp>
        <p:sp>
          <p:nvSpPr>
            <p:cNvPr id="81" name="Textfeld 80">
              <a:extLst>
                <a:ext uri="{FF2B5EF4-FFF2-40B4-BE49-F238E27FC236}">
                  <a16:creationId xmlns:a16="http://schemas.microsoft.com/office/drawing/2014/main" id="{2A5AC062-01D4-FE96-EEE6-DC317561A376}"/>
                </a:ext>
              </a:extLst>
            </p:cNvPr>
            <p:cNvSpPr txBox="1"/>
            <p:nvPr/>
          </p:nvSpPr>
          <p:spPr>
            <a:xfrm>
              <a:off x="6278961" y="3813801"/>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8</a:t>
              </a:r>
            </a:p>
          </p:txBody>
        </p:sp>
        <p:sp>
          <p:nvSpPr>
            <p:cNvPr id="82" name="Textfeld 81">
              <a:extLst>
                <a:ext uri="{FF2B5EF4-FFF2-40B4-BE49-F238E27FC236}">
                  <a16:creationId xmlns:a16="http://schemas.microsoft.com/office/drawing/2014/main" id="{E4CF07D4-415A-ABA5-5801-4A05A55EF729}"/>
                </a:ext>
              </a:extLst>
            </p:cNvPr>
            <p:cNvSpPr txBox="1"/>
            <p:nvPr/>
          </p:nvSpPr>
          <p:spPr>
            <a:xfrm>
              <a:off x="6822225" y="3818074"/>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12</a:t>
              </a:r>
            </a:p>
          </p:txBody>
        </p:sp>
        <p:sp>
          <p:nvSpPr>
            <p:cNvPr id="83" name="Textfeld 82">
              <a:extLst>
                <a:ext uri="{FF2B5EF4-FFF2-40B4-BE49-F238E27FC236}">
                  <a16:creationId xmlns:a16="http://schemas.microsoft.com/office/drawing/2014/main" id="{060668ED-80C9-C593-CE97-C04D95FEBD1C}"/>
                </a:ext>
              </a:extLst>
            </p:cNvPr>
            <p:cNvSpPr txBox="1"/>
            <p:nvPr/>
          </p:nvSpPr>
          <p:spPr>
            <a:xfrm>
              <a:off x="7401739" y="3822301"/>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16</a:t>
              </a:r>
            </a:p>
          </p:txBody>
        </p:sp>
        <p:sp>
          <p:nvSpPr>
            <p:cNvPr id="84" name="Textfeld 83">
              <a:extLst>
                <a:ext uri="{FF2B5EF4-FFF2-40B4-BE49-F238E27FC236}">
                  <a16:creationId xmlns:a16="http://schemas.microsoft.com/office/drawing/2014/main" id="{5AC66373-C7AC-46E9-7AB6-DA74C74D8EF9}"/>
                </a:ext>
              </a:extLst>
            </p:cNvPr>
            <p:cNvSpPr txBox="1"/>
            <p:nvPr/>
          </p:nvSpPr>
          <p:spPr>
            <a:xfrm>
              <a:off x="7976184" y="3812477"/>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20</a:t>
              </a:r>
            </a:p>
          </p:txBody>
        </p:sp>
        <p:sp>
          <p:nvSpPr>
            <p:cNvPr id="85" name="Textfeld 84">
              <a:extLst>
                <a:ext uri="{FF2B5EF4-FFF2-40B4-BE49-F238E27FC236}">
                  <a16:creationId xmlns:a16="http://schemas.microsoft.com/office/drawing/2014/main" id="{9A982614-A339-78A0-9333-1292F6E0B999}"/>
                </a:ext>
              </a:extLst>
            </p:cNvPr>
            <p:cNvSpPr txBox="1"/>
            <p:nvPr/>
          </p:nvSpPr>
          <p:spPr>
            <a:xfrm>
              <a:off x="8508030" y="3808686"/>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24</a:t>
              </a:r>
            </a:p>
          </p:txBody>
        </p:sp>
        <p:sp>
          <p:nvSpPr>
            <p:cNvPr id="87" name="Textfeld 86">
              <a:extLst>
                <a:ext uri="{FF2B5EF4-FFF2-40B4-BE49-F238E27FC236}">
                  <a16:creationId xmlns:a16="http://schemas.microsoft.com/office/drawing/2014/main" id="{21067797-1081-BA94-D528-696FD8224384}"/>
                </a:ext>
              </a:extLst>
            </p:cNvPr>
            <p:cNvSpPr txBox="1"/>
            <p:nvPr/>
          </p:nvSpPr>
          <p:spPr>
            <a:xfrm>
              <a:off x="9924617" y="3804485"/>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48</a:t>
              </a:r>
            </a:p>
          </p:txBody>
        </p:sp>
        <p:sp>
          <p:nvSpPr>
            <p:cNvPr id="88" name="Textfeld 87">
              <a:extLst>
                <a:ext uri="{FF2B5EF4-FFF2-40B4-BE49-F238E27FC236}">
                  <a16:creationId xmlns:a16="http://schemas.microsoft.com/office/drawing/2014/main" id="{2C7519FF-FF71-75B2-10E6-AEED896FD9CE}"/>
                </a:ext>
              </a:extLst>
            </p:cNvPr>
            <p:cNvSpPr txBox="1"/>
            <p:nvPr/>
          </p:nvSpPr>
          <p:spPr>
            <a:xfrm>
              <a:off x="10807268" y="3801161"/>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52</a:t>
              </a:r>
            </a:p>
          </p:txBody>
        </p:sp>
        <p:cxnSp>
          <p:nvCxnSpPr>
            <p:cNvPr id="90" name="Gerader Verbinder 89">
              <a:extLst>
                <a:ext uri="{FF2B5EF4-FFF2-40B4-BE49-F238E27FC236}">
                  <a16:creationId xmlns:a16="http://schemas.microsoft.com/office/drawing/2014/main" id="{E858E4EA-36DB-B9A1-8416-B86A1D895542}"/>
                </a:ext>
              </a:extLst>
            </p:cNvPr>
            <p:cNvCxnSpPr>
              <a:cxnSpLocks/>
            </p:cNvCxnSpPr>
            <p:nvPr/>
          </p:nvCxnSpPr>
          <p:spPr>
            <a:xfrm flipV="1">
              <a:off x="10869903" y="1908548"/>
              <a:ext cx="0" cy="1852104"/>
            </a:xfrm>
            <a:prstGeom prst="line">
              <a:avLst/>
            </a:prstGeom>
            <a:ln w="19050">
              <a:solidFill>
                <a:srgbClr val="939AA7"/>
              </a:solidFill>
              <a:prstDash val="dash"/>
            </a:ln>
          </p:spPr>
          <p:style>
            <a:lnRef idx="1">
              <a:schemeClr val="accent1"/>
            </a:lnRef>
            <a:fillRef idx="0">
              <a:schemeClr val="accent1"/>
            </a:fillRef>
            <a:effectRef idx="0">
              <a:schemeClr val="accent1"/>
            </a:effectRef>
            <a:fontRef idx="minor">
              <a:schemeClr val="tx1"/>
            </a:fontRef>
          </p:style>
        </p:cxnSp>
        <p:sp>
          <p:nvSpPr>
            <p:cNvPr id="58" name="Pfeil: Fünfeck 57">
              <a:extLst>
                <a:ext uri="{FF2B5EF4-FFF2-40B4-BE49-F238E27FC236}">
                  <a16:creationId xmlns:a16="http://schemas.microsoft.com/office/drawing/2014/main" id="{91F08193-CFC2-F1D4-AA1A-F873E04CEABE}"/>
                </a:ext>
              </a:extLst>
            </p:cNvPr>
            <p:cNvSpPr/>
            <p:nvPr/>
          </p:nvSpPr>
          <p:spPr>
            <a:xfrm>
              <a:off x="8552428" y="3425345"/>
              <a:ext cx="1557640" cy="258414"/>
            </a:xfrm>
            <a:prstGeom prst="homePlate">
              <a:avLst/>
            </a:prstGeom>
            <a:solidFill>
              <a:schemeClr val="bg1"/>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Dosisfindung</a:t>
              </a:r>
            </a:p>
          </p:txBody>
        </p:sp>
        <p:sp>
          <p:nvSpPr>
            <p:cNvPr id="51" name="Pfeil: Fünfeck 50">
              <a:extLst>
                <a:ext uri="{FF2B5EF4-FFF2-40B4-BE49-F238E27FC236}">
                  <a16:creationId xmlns:a16="http://schemas.microsoft.com/office/drawing/2014/main" id="{B667F2C8-130C-8FEE-6F4F-F0DBC85AD388}"/>
                </a:ext>
              </a:extLst>
            </p:cNvPr>
            <p:cNvSpPr/>
            <p:nvPr/>
          </p:nvSpPr>
          <p:spPr>
            <a:xfrm>
              <a:off x="5145281" y="3425345"/>
              <a:ext cx="3563289" cy="258414"/>
            </a:xfrm>
            <a:prstGeom prst="homePlate">
              <a:avLst/>
            </a:prstGeom>
            <a:solidFill>
              <a:schemeClr val="bg1"/>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Dosiseskalation</a:t>
              </a:r>
            </a:p>
          </p:txBody>
        </p:sp>
        <p:sp>
          <p:nvSpPr>
            <p:cNvPr id="50" name="Pfeil: Fünfeck 49">
              <a:extLst>
                <a:ext uri="{FF2B5EF4-FFF2-40B4-BE49-F238E27FC236}">
                  <a16:creationId xmlns:a16="http://schemas.microsoft.com/office/drawing/2014/main" id="{C35844AB-DF29-1213-FC6C-52B7F194EBEF}"/>
                </a:ext>
              </a:extLst>
            </p:cNvPr>
            <p:cNvSpPr/>
            <p:nvPr/>
          </p:nvSpPr>
          <p:spPr>
            <a:xfrm>
              <a:off x="3160025" y="3425345"/>
              <a:ext cx="2104991" cy="258414"/>
            </a:xfrm>
            <a:prstGeom prst="homePlate">
              <a:avLst/>
            </a:prstGeom>
            <a:solidFill>
              <a:schemeClr val="bg1"/>
            </a:solidFill>
            <a:ln>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Screening</a:t>
              </a:r>
            </a:p>
          </p:txBody>
        </p:sp>
        <p:sp>
          <p:nvSpPr>
            <p:cNvPr id="92" name="Textfeld 91">
              <a:extLst>
                <a:ext uri="{FF2B5EF4-FFF2-40B4-BE49-F238E27FC236}">
                  <a16:creationId xmlns:a16="http://schemas.microsoft.com/office/drawing/2014/main" id="{4FD555CA-ED94-DFB2-DD1C-3B72B581B050}"/>
                </a:ext>
              </a:extLst>
            </p:cNvPr>
            <p:cNvSpPr txBox="1"/>
            <p:nvPr/>
          </p:nvSpPr>
          <p:spPr>
            <a:xfrm>
              <a:off x="9102978" y="3808686"/>
              <a:ext cx="266366" cy="13728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939AA7"/>
                  </a:solidFill>
                  <a:effectLst/>
                  <a:uLnTx/>
                  <a:uFillTx/>
                  <a:latin typeface="Apis For Office"/>
                  <a:ea typeface="+mn-ea"/>
                  <a:cs typeface="+mn-cs"/>
                </a:rPr>
                <a:t>28</a:t>
              </a:r>
            </a:p>
          </p:txBody>
        </p:sp>
        <p:grpSp>
          <p:nvGrpSpPr>
            <p:cNvPr id="121" name="Gruppieren 120">
              <a:extLst>
                <a:ext uri="{FF2B5EF4-FFF2-40B4-BE49-F238E27FC236}">
                  <a16:creationId xmlns:a16="http://schemas.microsoft.com/office/drawing/2014/main" id="{3248CD41-226F-B6D3-26E6-500699925FA6}"/>
                </a:ext>
              </a:extLst>
            </p:cNvPr>
            <p:cNvGrpSpPr/>
            <p:nvPr/>
          </p:nvGrpSpPr>
          <p:grpSpPr>
            <a:xfrm>
              <a:off x="8764420" y="3701075"/>
              <a:ext cx="111868" cy="119592"/>
              <a:chOff x="8853132" y="3701075"/>
              <a:chExt cx="111868" cy="119592"/>
            </a:xfrm>
          </p:grpSpPr>
          <p:sp>
            <p:nvSpPr>
              <p:cNvPr id="120" name="Rechteck 119">
                <a:extLst>
                  <a:ext uri="{FF2B5EF4-FFF2-40B4-BE49-F238E27FC236}">
                    <a16:creationId xmlns:a16="http://schemas.microsoft.com/office/drawing/2014/main" id="{42728160-5510-E0D1-8396-9D66DB7EB19C}"/>
                  </a:ext>
                </a:extLst>
              </p:cNvPr>
              <p:cNvSpPr/>
              <p:nvPr/>
            </p:nvSpPr>
            <p:spPr>
              <a:xfrm>
                <a:off x="8858560" y="3701075"/>
                <a:ext cx="105280" cy="119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cxnSp>
            <p:nvCxnSpPr>
              <p:cNvPr id="98" name="Gerader Verbinder 97">
                <a:extLst>
                  <a:ext uri="{FF2B5EF4-FFF2-40B4-BE49-F238E27FC236}">
                    <a16:creationId xmlns:a16="http://schemas.microsoft.com/office/drawing/2014/main" id="{107586E0-CA10-8B69-D5DA-3C8F698F67B7}"/>
                  </a:ext>
                </a:extLst>
              </p:cNvPr>
              <p:cNvCxnSpPr>
                <a:cxnSpLocks/>
              </p:cNvCxnSpPr>
              <p:nvPr/>
            </p:nvCxnSpPr>
            <p:spPr>
              <a:xfrm flipH="1">
                <a:off x="8853132" y="3705203"/>
                <a:ext cx="58656" cy="108517"/>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81825808-F564-7F8B-6F7D-9AAE7FF9D862}"/>
                  </a:ext>
                </a:extLst>
              </p:cNvPr>
              <p:cNvCxnSpPr>
                <a:cxnSpLocks/>
              </p:cNvCxnSpPr>
              <p:nvPr/>
            </p:nvCxnSpPr>
            <p:spPr>
              <a:xfrm flipH="1">
                <a:off x="8906344" y="3705203"/>
                <a:ext cx="58656" cy="108517"/>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grpSp>
        <p:cxnSp>
          <p:nvCxnSpPr>
            <p:cNvPr id="101" name="Gerader Verbinder 100">
              <a:extLst>
                <a:ext uri="{FF2B5EF4-FFF2-40B4-BE49-F238E27FC236}">
                  <a16:creationId xmlns:a16="http://schemas.microsoft.com/office/drawing/2014/main" id="{C27069E1-D5EA-415F-DA66-6587AD4B3C34}"/>
                </a:ext>
              </a:extLst>
            </p:cNvPr>
            <p:cNvCxnSpPr>
              <a:cxnSpLocks/>
              <a:stCxn id="92" idx="2"/>
              <a:endCxn id="92" idx="2"/>
            </p:cNvCxnSpPr>
            <p:nvPr/>
          </p:nvCxnSpPr>
          <p:spPr>
            <a:xfrm>
              <a:off x="9236161" y="3945968"/>
              <a:ext cx="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C2AF0444-88F2-D239-DCD5-DA069A6AFA2F}"/>
                </a:ext>
              </a:extLst>
            </p:cNvPr>
            <p:cNvCxnSpPr>
              <a:cxnSpLocks/>
            </p:cNvCxnSpPr>
            <p:nvPr/>
          </p:nvCxnSpPr>
          <p:spPr>
            <a:xfrm>
              <a:off x="9167906" y="3740526"/>
              <a:ext cx="0" cy="4255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110" name="Rechteck 109">
              <a:extLst>
                <a:ext uri="{FF2B5EF4-FFF2-40B4-BE49-F238E27FC236}">
                  <a16:creationId xmlns:a16="http://schemas.microsoft.com/office/drawing/2014/main" id="{96D435F9-3EEC-C2B7-F3CA-FF1A376A295F}"/>
                </a:ext>
              </a:extLst>
            </p:cNvPr>
            <p:cNvSpPr/>
            <p:nvPr/>
          </p:nvSpPr>
          <p:spPr>
            <a:xfrm>
              <a:off x="8476591" y="3440001"/>
              <a:ext cx="93689" cy="231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cxnSp>
          <p:nvCxnSpPr>
            <p:cNvPr id="112" name="Gerade Verbindung mit Pfeil 111">
              <a:extLst>
                <a:ext uri="{FF2B5EF4-FFF2-40B4-BE49-F238E27FC236}">
                  <a16:creationId xmlns:a16="http://schemas.microsoft.com/office/drawing/2014/main" id="{3D6E6F40-732A-738D-8A2D-0F488C11466D}"/>
                </a:ext>
              </a:extLst>
            </p:cNvPr>
            <p:cNvCxnSpPr>
              <a:cxnSpLocks/>
            </p:cNvCxnSpPr>
            <p:nvPr/>
          </p:nvCxnSpPr>
          <p:spPr>
            <a:xfrm>
              <a:off x="5131633" y="3228457"/>
              <a:ext cx="4843877" cy="0"/>
            </a:xfrm>
            <a:prstGeom prst="straightConnector1">
              <a:avLst/>
            </a:prstGeom>
            <a:ln w="9525">
              <a:solidFill>
                <a:srgbClr val="939AA7"/>
              </a:solidFill>
              <a:tailEnd type="triangle"/>
            </a:ln>
          </p:spPr>
          <p:style>
            <a:lnRef idx="1">
              <a:schemeClr val="accent1"/>
            </a:lnRef>
            <a:fillRef idx="0">
              <a:schemeClr val="accent1"/>
            </a:fillRef>
            <a:effectRef idx="0">
              <a:schemeClr val="accent1"/>
            </a:effectRef>
            <a:fontRef idx="minor">
              <a:schemeClr val="tx1"/>
            </a:fontRef>
          </p:style>
        </p:cxnSp>
        <p:sp>
          <p:nvSpPr>
            <p:cNvPr id="113" name="Text Box 46">
              <a:extLst>
                <a:ext uri="{FF2B5EF4-FFF2-40B4-BE49-F238E27FC236}">
                  <a16:creationId xmlns:a16="http://schemas.microsoft.com/office/drawing/2014/main" id="{D19839CC-EC5A-DF33-216C-9D9778E5F8A3}"/>
                </a:ext>
              </a:extLst>
            </p:cNvPr>
            <p:cNvSpPr txBox="1">
              <a:spLocks noChangeArrowheads="1"/>
            </p:cNvSpPr>
            <p:nvPr/>
          </p:nvSpPr>
          <p:spPr bwMode="auto">
            <a:xfrm>
              <a:off x="9008843" y="3939434"/>
              <a:ext cx="405899" cy="173418"/>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l" defTabSz="914298" rtl="0" eaLnBrk="1" fontAlgn="auto" latinLnBrk="0" hangingPunct="1">
                <a:lnSpc>
                  <a:spcPct val="100000"/>
                </a:lnSpc>
                <a:spcBef>
                  <a:spcPts val="0"/>
                </a:spcBef>
                <a:spcAft>
                  <a:spcPts val="0"/>
                </a:spcAft>
                <a:buClr>
                  <a:srgbClr val="009FDA"/>
                </a:buClr>
                <a:buSzTx/>
                <a:buFontTx/>
                <a:buNone/>
                <a:tabLst/>
                <a:defRPr/>
              </a:pPr>
              <a:r>
                <a:rPr kumimoji="0" lang="en-GB" sz="10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MRT</a:t>
              </a:r>
            </a:p>
          </p:txBody>
        </p:sp>
        <p:grpSp>
          <p:nvGrpSpPr>
            <p:cNvPr id="122" name="Gruppieren 121">
              <a:extLst>
                <a:ext uri="{FF2B5EF4-FFF2-40B4-BE49-F238E27FC236}">
                  <a16:creationId xmlns:a16="http://schemas.microsoft.com/office/drawing/2014/main" id="{723B55A8-6AEE-DE20-A0C8-08C3BA00837A}"/>
                </a:ext>
              </a:extLst>
            </p:cNvPr>
            <p:cNvGrpSpPr/>
            <p:nvPr/>
          </p:nvGrpSpPr>
          <p:grpSpPr>
            <a:xfrm>
              <a:off x="9445894" y="3702840"/>
              <a:ext cx="111868" cy="119592"/>
              <a:chOff x="8853132" y="3701075"/>
              <a:chExt cx="111868" cy="119592"/>
            </a:xfrm>
          </p:grpSpPr>
          <p:sp>
            <p:nvSpPr>
              <p:cNvPr id="123" name="Rechteck 122">
                <a:extLst>
                  <a:ext uri="{FF2B5EF4-FFF2-40B4-BE49-F238E27FC236}">
                    <a16:creationId xmlns:a16="http://schemas.microsoft.com/office/drawing/2014/main" id="{BE9EFBC1-572D-0706-F796-2CD47BE92294}"/>
                  </a:ext>
                </a:extLst>
              </p:cNvPr>
              <p:cNvSpPr/>
              <p:nvPr/>
            </p:nvSpPr>
            <p:spPr>
              <a:xfrm>
                <a:off x="8858560" y="3701075"/>
                <a:ext cx="105280" cy="119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cxnSp>
            <p:nvCxnSpPr>
              <p:cNvPr id="124" name="Gerader Verbinder 123">
                <a:extLst>
                  <a:ext uri="{FF2B5EF4-FFF2-40B4-BE49-F238E27FC236}">
                    <a16:creationId xmlns:a16="http://schemas.microsoft.com/office/drawing/2014/main" id="{B607A258-B417-778B-8E25-8CE4D796CBB1}"/>
                  </a:ext>
                </a:extLst>
              </p:cNvPr>
              <p:cNvCxnSpPr>
                <a:cxnSpLocks/>
              </p:cNvCxnSpPr>
              <p:nvPr/>
            </p:nvCxnSpPr>
            <p:spPr>
              <a:xfrm flipH="1">
                <a:off x="8853132" y="3705203"/>
                <a:ext cx="58656" cy="108517"/>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39342098-4252-2EDA-F3CE-210108BD7D98}"/>
                  </a:ext>
                </a:extLst>
              </p:cNvPr>
              <p:cNvCxnSpPr>
                <a:cxnSpLocks/>
              </p:cNvCxnSpPr>
              <p:nvPr/>
            </p:nvCxnSpPr>
            <p:spPr>
              <a:xfrm flipH="1">
                <a:off x="8906344" y="3705203"/>
                <a:ext cx="58656" cy="108517"/>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grpSp>
        <p:cxnSp>
          <p:nvCxnSpPr>
            <p:cNvPr id="127" name="Gerader Verbinder 126">
              <a:extLst>
                <a:ext uri="{FF2B5EF4-FFF2-40B4-BE49-F238E27FC236}">
                  <a16:creationId xmlns:a16="http://schemas.microsoft.com/office/drawing/2014/main" id="{5D8BBE09-5368-1C93-F51D-D4779DBDFBD9}"/>
                </a:ext>
              </a:extLst>
            </p:cNvPr>
            <p:cNvCxnSpPr/>
            <p:nvPr/>
          </p:nvCxnSpPr>
          <p:spPr>
            <a:xfrm>
              <a:off x="5145281" y="2886425"/>
              <a:ext cx="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2" name="Gruppieren 131">
              <a:extLst>
                <a:ext uri="{FF2B5EF4-FFF2-40B4-BE49-F238E27FC236}">
                  <a16:creationId xmlns:a16="http://schemas.microsoft.com/office/drawing/2014/main" id="{29263A8C-50CE-A2E8-FCA8-ABEB63703084}"/>
                </a:ext>
              </a:extLst>
            </p:cNvPr>
            <p:cNvGrpSpPr/>
            <p:nvPr/>
          </p:nvGrpSpPr>
          <p:grpSpPr>
            <a:xfrm>
              <a:off x="5129691" y="2201763"/>
              <a:ext cx="286240" cy="725606"/>
              <a:chOff x="5129691" y="2201763"/>
              <a:chExt cx="286240" cy="725606"/>
            </a:xfrm>
          </p:grpSpPr>
          <p:cxnSp>
            <p:nvCxnSpPr>
              <p:cNvPr id="129" name="Gerader Verbinder 128">
                <a:extLst>
                  <a:ext uri="{FF2B5EF4-FFF2-40B4-BE49-F238E27FC236}">
                    <a16:creationId xmlns:a16="http://schemas.microsoft.com/office/drawing/2014/main" id="{816168F1-6415-AB06-26B1-9FDB7D1B32DB}"/>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08F43580-EF20-DE90-C182-13A2D8F300D1}"/>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0824073B-2DCC-A863-5A4D-80C8F623CD59}"/>
                  </a:ext>
                </a:extLst>
              </p:cNvPr>
              <p:cNvCxnSpPr/>
              <p:nvPr/>
            </p:nvCxnSpPr>
            <p:spPr>
              <a:xfrm>
                <a:off x="5129691" y="2201763"/>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33" name="Gruppieren 132">
              <a:extLst>
                <a:ext uri="{FF2B5EF4-FFF2-40B4-BE49-F238E27FC236}">
                  <a16:creationId xmlns:a16="http://schemas.microsoft.com/office/drawing/2014/main" id="{88915C69-00CA-2D0C-047B-768690A2C79F}"/>
                </a:ext>
              </a:extLst>
            </p:cNvPr>
            <p:cNvGrpSpPr/>
            <p:nvPr/>
          </p:nvGrpSpPr>
          <p:grpSpPr>
            <a:xfrm>
              <a:off x="5403915" y="2170260"/>
              <a:ext cx="286240" cy="725606"/>
              <a:chOff x="5129691" y="2201763"/>
              <a:chExt cx="286240" cy="725606"/>
            </a:xfrm>
          </p:grpSpPr>
          <p:cxnSp>
            <p:nvCxnSpPr>
              <p:cNvPr id="134" name="Gerader Verbinder 133">
                <a:extLst>
                  <a:ext uri="{FF2B5EF4-FFF2-40B4-BE49-F238E27FC236}">
                    <a16:creationId xmlns:a16="http://schemas.microsoft.com/office/drawing/2014/main" id="{BCD57584-73D1-4875-0AD9-8831AFE733E3}"/>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45638CD3-2B04-D819-F13A-C290CEEB0D67}"/>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3576D0F7-7C9A-AA65-2714-697C3712792C}"/>
                  </a:ext>
                </a:extLst>
              </p:cNvPr>
              <p:cNvCxnSpPr/>
              <p:nvPr/>
            </p:nvCxnSpPr>
            <p:spPr>
              <a:xfrm>
                <a:off x="5129691" y="2201763"/>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37" name="Gruppieren 136">
              <a:extLst>
                <a:ext uri="{FF2B5EF4-FFF2-40B4-BE49-F238E27FC236}">
                  <a16:creationId xmlns:a16="http://schemas.microsoft.com/office/drawing/2014/main" id="{C6DF0BDF-9BB8-0AEE-FE9C-D1574F308196}"/>
                </a:ext>
              </a:extLst>
            </p:cNvPr>
            <p:cNvGrpSpPr/>
            <p:nvPr/>
          </p:nvGrpSpPr>
          <p:grpSpPr>
            <a:xfrm>
              <a:off x="5740154" y="2134913"/>
              <a:ext cx="286240" cy="725606"/>
              <a:chOff x="5129691" y="2201763"/>
              <a:chExt cx="286240" cy="725606"/>
            </a:xfrm>
          </p:grpSpPr>
          <p:cxnSp>
            <p:nvCxnSpPr>
              <p:cNvPr id="138" name="Gerader Verbinder 137">
                <a:extLst>
                  <a:ext uri="{FF2B5EF4-FFF2-40B4-BE49-F238E27FC236}">
                    <a16:creationId xmlns:a16="http://schemas.microsoft.com/office/drawing/2014/main" id="{C466AB90-65DA-311E-4544-77CF1AA04326}"/>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293CE7AD-5E0C-4A4B-A980-625AED1B4BB3}"/>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A21B0C61-8009-E005-C6CF-E704C8DEF199}"/>
                  </a:ext>
                </a:extLst>
              </p:cNvPr>
              <p:cNvCxnSpPr/>
              <p:nvPr/>
            </p:nvCxnSpPr>
            <p:spPr>
              <a:xfrm>
                <a:off x="5129691" y="2201763"/>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41" name="Gruppieren 140">
              <a:extLst>
                <a:ext uri="{FF2B5EF4-FFF2-40B4-BE49-F238E27FC236}">
                  <a16:creationId xmlns:a16="http://schemas.microsoft.com/office/drawing/2014/main" id="{955E63EA-AFE8-24B3-B8C0-627FFE574A0B}"/>
                </a:ext>
              </a:extLst>
            </p:cNvPr>
            <p:cNvGrpSpPr/>
            <p:nvPr/>
          </p:nvGrpSpPr>
          <p:grpSpPr>
            <a:xfrm>
              <a:off x="6021008" y="2102840"/>
              <a:ext cx="286240" cy="725606"/>
              <a:chOff x="5129691" y="2201763"/>
              <a:chExt cx="286240" cy="725606"/>
            </a:xfrm>
          </p:grpSpPr>
          <p:cxnSp>
            <p:nvCxnSpPr>
              <p:cNvPr id="142" name="Gerader Verbinder 141">
                <a:extLst>
                  <a:ext uri="{FF2B5EF4-FFF2-40B4-BE49-F238E27FC236}">
                    <a16:creationId xmlns:a16="http://schemas.microsoft.com/office/drawing/2014/main" id="{9F7EF14A-844B-6786-CADF-2775F2DB612D}"/>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B8620223-B9B2-089D-2ADA-57830786C3F1}"/>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3D20D769-7E4F-1478-B89B-FF83BF14C8CE}"/>
                  </a:ext>
                </a:extLst>
              </p:cNvPr>
              <p:cNvCxnSpPr/>
              <p:nvPr/>
            </p:nvCxnSpPr>
            <p:spPr>
              <a:xfrm>
                <a:off x="5129691" y="2201763"/>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45" name="Gruppieren 144">
              <a:extLst>
                <a:ext uri="{FF2B5EF4-FFF2-40B4-BE49-F238E27FC236}">
                  <a16:creationId xmlns:a16="http://schemas.microsoft.com/office/drawing/2014/main" id="{7D9031C1-AB94-5E4A-E575-EDFE2BD33D69}"/>
                </a:ext>
              </a:extLst>
            </p:cNvPr>
            <p:cNvGrpSpPr/>
            <p:nvPr/>
          </p:nvGrpSpPr>
          <p:grpSpPr>
            <a:xfrm>
              <a:off x="6305606" y="2074017"/>
              <a:ext cx="286240" cy="725606"/>
              <a:chOff x="5129691" y="2201763"/>
              <a:chExt cx="286240" cy="725606"/>
            </a:xfrm>
          </p:grpSpPr>
          <p:cxnSp>
            <p:nvCxnSpPr>
              <p:cNvPr id="146" name="Gerader Verbinder 145">
                <a:extLst>
                  <a:ext uri="{FF2B5EF4-FFF2-40B4-BE49-F238E27FC236}">
                    <a16:creationId xmlns:a16="http://schemas.microsoft.com/office/drawing/2014/main" id="{4F1B78D7-AB1A-808C-E569-5D170FA808CB}"/>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996398AB-9C88-261B-545A-24C58C1BFF0B}"/>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76A3929A-05DE-E9DE-27ED-87B5207C0CAB}"/>
                  </a:ext>
                </a:extLst>
              </p:cNvPr>
              <p:cNvCxnSpPr/>
              <p:nvPr/>
            </p:nvCxnSpPr>
            <p:spPr>
              <a:xfrm>
                <a:off x="5129691" y="2201763"/>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49" name="Gruppieren 148">
              <a:extLst>
                <a:ext uri="{FF2B5EF4-FFF2-40B4-BE49-F238E27FC236}">
                  <a16:creationId xmlns:a16="http://schemas.microsoft.com/office/drawing/2014/main" id="{5E78D50A-A4A5-A3FE-476A-E56D628FAE45}"/>
                </a:ext>
              </a:extLst>
            </p:cNvPr>
            <p:cNvGrpSpPr/>
            <p:nvPr/>
          </p:nvGrpSpPr>
          <p:grpSpPr>
            <a:xfrm>
              <a:off x="6589855" y="2075205"/>
              <a:ext cx="286240" cy="688394"/>
              <a:chOff x="5129691" y="2238975"/>
              <a:chExt cx="286240" cy="688394"/>
            </a:xfrm>
          </p:grpSpPr>
          <p:cxnSp>
            <p:nvCxnSpPr>
              <p:cNvPr id="150" name="Gerader Verbinder 149">
                <a:extLst>
                  <a:ext uri="{FF2B5EF4-FFF2-40B4-BE49-F238E27FC236}">
                    <a16:creationId xmlns:a16="http://schemas.microsoft.com/office/drawing/2014/main" id="{BA73D948-AD63-E3C0-06FE-48C371545A88}"/>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661580B9-CF6A-206C-F637-53A8CC8BAAB4}"/>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1172723B-8779-30ED-0281-E232775EE848}"/>
                  </a:ext>
                </a:extLst>
              </p:cNvPr>
              <p:cNvCxnSpPr/>
              <p:nvPr/>
            </p:nvCxnSpPr>
            <p:spPr>
              <a:xfrm>
                <a:off x="5129691" y="2238975"/>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53" name="Gruppieren 152">
              <a:extLst>
                <a:ext uri="{FF2B5EF4-FFF2-40B4-BE49-F238E27FC236}">
                  <a16:creationId xmlns:a16="http://schemas.microsoft.com/office/drawing/2014/main" id="{0B4E048D-03FC-8EC5-E9D0-18EB053B8D43}"/>
                </a:ext>
              </a:extLst>
            </p:cNvPr>
            <p:cNvGrpSpPr/>
            <p:nvPr/>
          </p:nvGrpSpPr>
          <p:grpSpPr>
            <a:xfrm>
              <a:off x="6872406" y="2034091"/>
              <a:ext cx="286240" cy="699026"/>
              <a:chOff x="5129691" y="2228343"/>
              <a:chExt cx="286240" cy="699026"/>
            </a:xfrm>
          </p:grpSpPr>
          <p:cxnSp>
            <p:nvCxnSpPr>
              <p:cNvPr id="154" name="Gerader Verbinder 153">
                <a:extLst>
                  <a:ext uri="{FF2B5EF4-FFF2-40B4-BE49-F238E27FC236}">
                    <a16:creationId xmlns:a16="http://schemas.microsoft.com/office/drawing/2014/main" id="{03D3D969-9C0D-8BA3-0B02-7424E6BDD5F6}"/>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A10B5A41-A9C7-46A7-1E05-D5BE0B94EF49}"/>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96198788-3424-A5F1-EB22-0FA052727937}"/>
                  </a:ext>
                </a:extLst>
              </p:cNvPr>
              <p:cNvCxnSpPr/>
              <p:nvPr/>
            </p:nvCxnSpPr>
            <p:spPr>
              <a:xfrm>
                <a:off x="5129691" y="2228343"/>
                <a:ext cx="270650" cy="0"/>
              </a:xfrm>
              <a:prstGeom prst="line">
                <a:avLst/>
              </a:prstGeom>
              <a:ln w="9525">
                <a:solidFill>
                  <a:srgbClr val="D8EAF8"/>
                </a:solidFill>
              </a:ln>
            </p:spPr>
            <p:style>
              <a:lnRef idx="1">
                <a:schemeClr val="accent1"/>
              </a:lnRef>
              <a:fillRef idx="0">
                <a:schemeClr val="accent1"/>
              </a:fillRef>
              <a:effectRef idx="0">
                <a:schemeClr val="accent1"/>
              </a:effectRef>
              <a:fontRef idx="minor">
                <a:schemeClr val="tx1"/>
              </a:fontRef>
            </p:style>
          </p:cxnSp>
        </p:grpSp>
        <p:grpSp>
          <p:nvGrpSpPr>
            <p:cNvPr id="161" name="Gruppieren 160">
              <a:extLst>
                <a:ext uri="{FF2B5EF4-FFF2-40B4-BE49-F238E27FC236}">
                  <a16:creationId xmlns:a16="http://schemas.microsoft.com/office/drawing/2014/main" id="{3735A2D1-DF9C-A1FC-C735-1EF236DFD950}"/>
                </a:ext>
              </a:extLst>
            </p:cNvPr>
            <p:cNvGrpSpPr/>
            <p:nvPr/>
          </p:nvGrpSpPr>
          <p:grpSpPr>
            <a:xfrm>
              <a:off x="7481837" y="2318426"/>
              <a:ext cx="270650" cy="352567"/>
              <a:chOff x="5145281" y="2574802"/>
              <a:chExt cx="270650" cy="352567"/>
            </a:xfrm>
          </p:grpSpPr>
          <p:cxnSp>
            <p:nvCxnSpPr>
              <p:cNvPr id="162" name="Gerader Verbinder 161">
                <a:extLst>
                  <a:ext uri="{FF2B5EF4-FFF2-40B4-BE49-F238E27FC236}">
                    <a16:creationId xmlns:a16="http://schemas.microsoft.com/office/drawing/2014/main" id="{DCD9853F-3152-82AF-4E9A-15A9F55C251D}"/>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933F8948-F7DA-2DC6-AA3A-44E0A5D5E818}"/>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grpSp>
        <p:cxnSp>
          <p:nvCxnSpPr>
            <p:cNvPr id="166" name="Gerader Verbinder 165">
              <a:extLst>
                <a:ext uri="{FF2B5EF4-FFF2-40B4-BE49-F238E27FC236}">
                  <a16:creationId xmlns:a16="http://schemas.microsoft.com/office/drawing/2014/main" id="{49232843-A86B-C84F-3436-85D2F27E9148}"/>
                </a:ext>
              </a:extLst>
            </p:cNvPr>
            <p:cNvCxnSpPr/>
            <p:nvPr/>
          </p:nvCxnSpPr>
          <p:spPr>
            <a:xfrm>
              <a:off x="7768077" y="2642922"/>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B6DBC4E4-F991-24A9-FC4A-0AD577FC4AC5}"/>
                </a:ext>
              </a:extLst>
            </p:cNvPr>
            <p:cNvCxnSpPr/>
            <p:nvPr/>
          </p:nvCxnSpPr>
          <p:spPr>
            <a:xfrm>
              <a:off x="8057168" y="261641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3" name="Gruppieren 172">
              <a:extLst>
                <a:ext uri="{FF2B5EF4-FFF2-40B4-BE49-F238E27FC236}">
                  <a16:creationId xmlns:a16="http://schemas.microsoft.com/office/drawing/2014/main" id="{C180A346-37FB-B537-A77E-5771D5656EE0}"/>
                </a:ext>
              </a:extLst>
            </p:cNvPr>
            <p:cNvGrpSpPr/>
            <p:nvPr/>
          </p:nvGrpSpPr>
          <p:grpSpPr>
            <a:xfrm>
              <a:off x="7179264" y="2358557"/>
              <a:ext cx="270650" cy="352567"/>
              <a:chOff x="5145281" y="2574802"/>
              <a:chExt cx="270650" cy="352567"/>
            </a:xfrm>
          </p:grpSpPr>
          <p:cxnSp>
            <p:nvCxnSpPr>
              <p:cNvPr id="174" name="Gerader Verbinder 173">
                <a:extLst>
                  <a:ext uri="{FF2B5EF4-FFF2-40B4-BE49-F238E27FC236}">
                    <a16:creationId xmlns:a16="http://schemas.microsoft.com/office/drawing/2014/main" id="{55AF6516-72C5-CBF1-AC49-3B2922D6EDB8}"/>
                  </a:ext>
                </a:extLst>
              </p:cNvPr>
              <p:cNvCxnSpPr/>
              <p:nvPr/>
            </p:nvCxnSpPr>
            <p:spPr>
              <a:xfrm>
                <a:off x="5145281" y="2927369"/>
                <a:ext cx="27065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8BFD3976-995E-C479-23FB-2D050E8EDFAF}"/>
                  </a:ext>
                </a:extLst>
              </p:cNvPr>
              <p:cNvCxnSpPr/>
              <p:nvPr/>
            </p:nvCxnSpPr>
            <p:spPr>
              <a:xfrm>
                <a:off x="5145281" y="2574802"/>
                <a:ext cx="270650" cy="0"/>
              </a:xfrm>
              <a:prstGeom prst="line">
                <a:avLst/>
              </a:prstGeom>
              <a:ln w="9525">
                <a:solidFill>
                  <a:srgbClr val="3B97DE"/>
                </a:solidFill>
              </a:ln>
            </p:spPr>
            <p:style>
              <a:lnRef idx="1">
                <a:schemeClr val="accent1"/>
              </a:lnRef>
              <a:fillRef idx="0">
                <a:schemeClr val="accent1"/>
              </a:fillRef>
              <a:effectRef idx="0">
                <a:schemeClr val="accent1"/>
              </a:effectRef>
              <a:fontRef idx="minor">
                <a:schemeClr val="tx1"/>
              </a:fontRef>
            </p:style>
          </p:cxnSp>
        </p:grpSp>
        <p:cxnSp>
          <p:nvCxnSpPr>
            <p:cNvPr id="178" name="Gerade Verbindung mit Pfeil 177">
              <a:extLst>
                <a:ext uri="{FF2B5EF4-FFF2-40B4-BE49-F238E27FC236}">
                  <a16:creationId xmlns:a16="http://schemas.microsoft.com/office/drawing/2014/main" id="{932687CC-1929-49B0-6F9F-8C4FB7AC0447}"/>
                </a:ext>
              </a:extLst>
            </p:cNvPr>
            <p:cNvCxnSpPr/>
            <p:nvPr/>
          </p:nvCxnSpPr>
          <p:spPr>
            <a:xfrm>
              <a:off x="7162484" y="2002901"/>
              <a:ext cx="2813026" cy="0"/>
            </a:xfrm>
            <a:prstGeom prst="straightConnector1">
              <a:avLst/>
            </a:prstGeom>
            <a:ln w="9525">
              <a:solidFill>
                <a:srgbClr val="D8EAF8"/>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Gerade Verbindung mit Pfeil 179">
              <a:extLst>
                <a:ext uri="{FF2B5EF4-FFF2-40B4-BE49-F238E27FC236}">
                  <a16:creationId xmlns:a16="http://schemas.microsoft.com/office/drawing/2014/main" id="{E34A1B0B-9E49-7211-D2C1-7FED5AC8C1EE}"/>
                </a:ext>
              </a:extLst>
            </p:cNvPr>
            <p:cNvCxnSpPr/>
            <p:nvPr/>
          </p:nvCxnSpPr>
          <p:spPr>
            <a:xfrm>
              <a:off x="7752487" y="2286029"/>
              <a:ext cx="2223023" cy="0"/>
            </a:xfrm>
            <a:prstGeom prst="straightConnector1">
              <a:avLst/>
            </a:prstGeom>
            <a:ln w="9525">
              <a:solidFill>
                <a:srgbClr val="3B97DE"/>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Gerade Verbindung mit Pfeil 183">
              <a:extLst>
                <a:ext uri="{FF2B5EF4-FFF2-40B4-BE49-F238E27FC236}">
                  <a16:creationId xmlns:a16="http://schemas.microsoft.com/office/drawing/2014/main" id="{125100FB-D2AE-00A1-8231-641DB396F9AA}"/>
                </a:ext>
              </a:extLst>
            </p:cNvPr>
            <p:cNvCxnSpPr/>
            <p:nvPr/>
          </p:nvCxnSpPr>
          <p:spPr>
            <a:xfrm>
              <a:off x="8334464" y="2573245"/>
              <a:ext cx="1641046" cy="0"/>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grpSp>
          <p:nvGrpSpPr>
            <p:cNvPr id="188" name="Gruppieren 187">
              <a:extLst>
                <a:ext uri="{FF2B5EF4-FFF2-40B4-BE49-F238E27FC236}">
                  <a16:creationId xmlns:a16="http://schemas.microsoft.com/office/drawing/2014/main" id="{631D5033-566C-F4B2-CEF2-67AAC9D76198}"/>
                </a:ext>
              </a:extLst>
            </p:cNvPr>
            <p:cNvGrpSpPr/>
            <p:nvPr/>
          </p:nvGrpSpPr>
          <p:grpSpPr>
            <a:xfrm>
              <a:off x="5182782" y="2043141"/>
              <a:ext cx="168570" cy="900561"/>
              <a:chOff x="5182782" y="2021877"/>
              <a:chExt cx="168570" cy="900561"/>
            </a:xfrm>
          </p:grpSpPr>
          <p:sp>
            <p:nvSpPr>
              <p:cNvPr id="185" name="Textfeld 184">
                <a:extLst>
                  <a:ext uri="{FF2B5EF4-FFF2-40B4-BE49-F238E27FC236}">
                    <a16:creationId xmlns:a16="http://schemas.microsoft.com/office/drawing/2014/main" id="{F372C2F8-BB9E-820F-0807-EE202DF6F77F}"/>
                  </a:ext>
                </a:extLst>
              </p:cNvPr>
              <p:cNvSpPr txBox="1"/>
              <p:nvPr/>
            </p:nvSpPr>
            <p:spPr>
              <a:xfrm>
                <a:off x="5182782" y="202187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0,3</a:t>
                </a:r>
              </a:p>
            </p:txBody>
          </p:sp>
          <p:sp>
            <p:nvSpPr>
              <p:cNvPr id="186" name="Textfeld 185">
                <a:extLst>
                  <a:ext uri="{FF2B5EF4-FFF2-40B4-BE49-F238E27FC236}">
                    <a16:creationId xmlns:a16="http://schemas.microsoft.com/office/drawing/2014/main" id="{FE332D52-6EE2-3C57-FE96-9F1F0EC51162}"/>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0,3</a:t>
                </a:r>
              </a:p>
            </p:txBody>
          </p:sp>
          <p:sp>
            <p:nvSpPr>
              <p:cNvPr id="187" name="Textfeld 186">
                <a:extLst>
                  <a:ext uri="{FF2B5EF4-FFF2-40B4-BE49-F238E27FC236}">
                    <a16:creationId xmlns:a16="http://schemas.microsoft.com/office/drawing/2014/main" id="{0066731F-D019-FD3E-F8D8-46440670EF0B}"/>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0,3</a:t>
                </a:r>
              </a:p>
            </p:txBody>
          </p:sp>
        </p:grpSp>
        <p:grpSp>
          <p:nvGrpSpPr>
            <p:cNvPr id="189" name="Gruppieren 188">
              <a:extLst>
                <a:ext uri="{FF2B5EF4-FFF2-40B4-BE49-F238E27FC236}">
                  <a16:creationId xmlns:a16="http://schemas.microsoft.com/office/drawing/2014/main" id="{F8A81175-D00E-6615-57E6-7070AC53CDEA}"/>
                </a:ext>
              </a:extLst>
            </p:cNvPr>
            <p:cNvGrpSpPr/>
            <p:nvPr/>
          </p:nvGrpSpPr>
          <p:grpSpPr>
            <a:xfrm>
              <a:off x="5471237" y="2004913"/>
              <a:ext cx="168570" cy="900561"/>
              <a:chOff x="5182782" y="2021877"/>
              <a:chExt cx="168570" cy="900561"/>
            </a:xfrm>
          </p:grpSpPr>
          <p:sp>
            <p:nvSpPr>
              <p:cNvPr id="190" name="Textfeld 189">
                <a:extLst>
                  <a:ext uri="{FF2B5EF4-FFF2-40B4-BE49-F238E27FC236}">
                    <a16:creationId xmlns:a16="http://schemas.microsoft.com/office/drawing/2014/main" id="{FC75E07F-B704-ACD2-ED9B-2D948930C4CC}"/>
                  </a:ext>
                </a:extLst>
              </p:cNvPr>
              <p:cNvSpPr txBox="1"/>
              <p:nvPr/>
            </p:nvSpPr>
            <p:spPr>
              <a:xfrm>
                <a:off x="5182782" y="202187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0,6</a:t>
                </a:r>
              </a:p>
            </p:txBody>
          </p:sp>
          <p:sp>
            <p:nvSpPr>
              <p:cNvPr id="191" name="Textfeld 190">
                <a:extLst>
                  <a:ext uri="{FF2B5EF4-FFF2-40B4-BE49-F238E27FC236}">
                    <a16:creationId xmlns:a16="http://schemas.microsoft.com/office/drawing/2014/main" id="{E2915887-87CD-BA11-2ABA-468F8106A9A8}"/>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0,6</a:t>
                </a:r>
              </a:p>
            </p:txBody>
          </p:sp>
          <p:sp>
            <p:nvSpPr>
              <p:cNvPr id="192" name="Textfeld 191">
                <a:extLst>
                  <a:ext uri="{FF2B5EF4-FFF2-40B4-BE49-F238E27FC236}">
                    <a16:creationId xmlns:a16="http://schemas.microsoft.com/office/drawing/2014/main" id="{1E8502CA-BF6A-FC0C-482C-99A578BA0D73}"/>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0,6</a:t>
                </a:r>
              </a:p>
            </p:txBody>
          </p:sp>
        </p:grpSp>
        <p:grpSp>
          <p:nvGrpSpPr>
            <p:cNvPr id="193" name="Gruppieren 192">
              <a:extLst>
                <a:ext uri="{FF2B5EF4-FFF2-40B4-BE49-F238E27FC236}">
                  <a16:creationId xmlns:a16="http://schemas.microsoft.com/office/drawing/2014/main" id="{6D509285-2DC3-5E31-F298-E14BBBC05A84}"/>
                </a:ext>
              </a:extLst>
            </p:cNvPr>
            <p:cNvGrpSpPr/>
            <p:nvPr/>
          </p:nvGrpSpPr>
          <p:grpSpPr>
            <a:xfrm>
              <a:off x="5788796" y="1975926"/>
              <a:ext cx="168570" cy="900561"/>
              <a:chOff x="5182782" y="2021877"/>
              <a:chExt cx="168570" cy="900561"/>
            </a:xfrm>
          </p:grpSpPr>
          <p:sp>
            <p:nvSpPr>
              <p:cNvPr id="194" name="Textfeld 193">
                <a:extLst>
                  <a:ext uri="{FF2B5EF4-FFF2-40B4-BE49-F238E27FC236}">
                    <a16:creationId xmlns:a16="http://schemas.microsoft.com/office/drawing/2014/main" id="{DC426F18-8651-168C-33B4-A04A0C24107A}"/>
                  </a:ext>
                </a:extLst>
              </p:cNvPr>
              <p:cNvSpPr txBox="1"/>
              <p:nvPr/>
            </p:nvSpPr>
            <p:spPr>
              <a:xfrm>
                <a:off x="5182782" y="202187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0,9</a:t>
                </a:r>
              </a:p>
            </p:txBody>
          </p:sp>
          <p:sp>
            <p:nvSpPr>
              <p:cNvPr id="195" name="Textfeld 194">
                <a:extLst>
                  <a:ext uri="{FF2B5EF4-FFF2-40B4-BE49-F238E27FC236}">
                    <a16:creationId xmlns:a16="http://schemas.microsoft.com/office/drawing/2014/main" id="{CD4A4B62-95DF-4E30-AD58-E296652C60E2}"/>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0,9</a:t>
                </a:r>
              </a:p>
            </p:txBody>
          </p:sp>
          <p:sp>
            <p:nvSpPr>
              <p:cNvPr id="196" name="Textfeld 195">
                <a:extLst>
                  <a:ext uri="{FF2B5EF4-FFF2-40B4-BE49-F238E27FC236}">
                    <a16:creationId xmlns:a16="http://schemas.microsoft.com/office/drawing/2014/main" id="{4ACD7111-14ED-F5B9-4D6A-504ACFDB0490}"/>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0,9</a:t>
                </a:r>
              </a:p>
            </p:txBody>
          </p:sp>
        </p:grpSp>
        <p:grpSp>
          <p:nvGrpSpPr>
            <p:cNvPr id="197" name="Gruppieren 196">
              <a:extLst>
                <a:ext uri="{FF2B5EF4-FFF2-40B4-BE49-F238E27FC236}">
                  <a16:creationId xmlns:a16="http://schemas.microsoft.com/office/drawing/2014/main" id="{3C7B9144-FB91-C4BB-F12D-81AC68CB5C55}"/>
                </a:ext>
              </a:extLst>
            </p:cNvPr>
            <p:cNvGrpSpPr/>
            <p:nvPr/>
          </p:nvGrpSpPr>
          <p:grpSpPr>
            <a:xfrm>
              <a:off x="6084326" y="1943133"/>
              <a:ext cx="168570" cy="900561"/>
              <a:chOff x="5182782" y="2021877"/>
              <a:chExt cx="168570" cy="900561"/>
            </a:xfrm>
          </p:grpSpPr>
          <p:sp>
            <p:nvSpPr>
              <p:cNvPr id="198" name="Textfeld 197">
                <a:extLst>
                  <a:ext uri="{FF2B5EF4-FFF2-40B4-BE49-F238E27FC236}">
                    <a16:creationId xmlns:a16="http://schemas.microsoft.com/office/drawing/2014/main" id="{55797C12-F915-4ADE-F3EF-F11B0C653357}"/>
                  </a:ext>
                </a:extLst>
              </p:cNvPr>
              <p:cNvSpPr txBox="1"/>
              <p:nvPr/>
            </p:nvSpPr>
            <p:spPr>
              <a:xfrm>
                <a:off x="5182782" y="202187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1,2</a:t>
                </a:r>
              </a:p>
            </p:txBody>
          </p:sp>
          <p:sp>
            <p:nvSpPr>
              <p:cNvPr id="199" name="Textfeld 198">
                <a:extLst>
                  <a:ext uri="{FF2B5EF4-FFF2-40B4-BE49-F238E27FC236}">
                    <a16:creationId xmlns:a16="http://schemas.microsoft.com/office/drawing/2014/main" id="{DA96975D-31B4-6AF6-C468-33AE561292B7}"/>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1,2</a:t>
                </a:r>
              </a:p>
            </p:txBody>
          </p:sp>
          <p:sp>
            <p:nvSpPr>
              <p:cNvPr id="200" name="Textfeld 199">
                <a:extLst>
                  <a:ext uri="{FF2B5EF4-FFF2-40B4-BE49-F238E27FC236}">
                    <a16:creationId xmlns:a16="http://schemas.microsoft.com/office/drawing/2014/main" id="{904E9359-42B8-DBD7-BB0C-50688EC4DBF1}"/>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1,2</a:t>
                </a:r>
              </a:p>
            </p:txBody>
          </p:sp>
        </p:grpSp>
        <p:grpSp>
          <p:nvGrpSpPr>
            <p:cNvPr id="201" name="Gruppieren 200">
              <a:extLst>
                <a:ext uri="{FF2B5EF4-FFF2-40B4-BE49-F238E27FC236}">
                  <a16:creationId xmlns:a16="http://schemas.microsoft.com/office/drawing/2014/main" id="{608551F3-BAEB-D599-9396-C918FBED79DF}"/>
                </a:ext>
              </a:extLst>
            </p:cNvPr>
            <p:cNvGrpSpPr/>
            <p:nvPr/>
          </p:nvGrpSpPr>
          <p:grpSpPr>
            <a:xfrm>
              <a:off x="6353575" y="1914459"/>
              <a:ext cx="168570" cy="900561"/>
              <a:chOff x="5182782" y="2021877"/>
              <a:chExt cx="168570" cy="900561"/>
            </a:xfrm>
          </p:grpSpPr>
          <p:sp>
            <p:nvSpPr>
              <p:cNvPr id="202" name="Textfeld 201">
                <a:extLst>
                  <a:ext uri="{FF2B5EF4-FFF2-40B4-BE49-F238E27FC236}">
                    <a16:creationId xmlns:a16="http://schemas.microsoft.com/office/drawing/2014/main" id="{A6F811F7-E057-8730-09AD-1B193F6FCFB1}"/>
                  </a:ext>
                </a:extLst>
              </p:cNvPr>
              <p:cNvSpPr txBox="1"/>
              <p:nvPr/>
            </p:nvSpPr>
            <p:spPr>
              <a:xfrm>
                <a:off x="5182782" y="202187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1,8</a:t>
                </a:r>
              </a:p>
            </p:txBody>
          </p:sp>
          <p:sp>
            <p:nvSpPr>
              <p:cNvPr id="203" name="Textfeld 202">
                <a:extLst>
                  <a:ext uri="{FF2B5EF4-FFF2-40B4-BE49-F238E27FC236}">
                    <a16:creationId xmlns:a16="http://schemas.microsoft.com/office/drawing/2014/main" id="{779AC8EF-3325-1B6C-4C14-7E18C67782E9}"/>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1,8</a:t>
                </a:r>
              </a:p>
            </p:txBody>
          </p:sp>
          <p:sp>
            <p:nvSpPr>
              <p:cNvPr id="204" name="Textfeld 203">
                <a:extLst>
                  <a:ext uri="{FF2B5EF4-FFF2-40B4-BE49-F238E27FC236}">
                    <a16:creationId xmlns:a16="http://schemas.microsoft.com/office/drawing/2014/main" id="{62405CE6-F82F-CC6D-4141-C7AEB8D336D5}"/>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1,8</a:t>
                </a:r>
              </a:p>
            </p:txBody>
          </p:sp>
        </p:grpSp>
        <p:grpSp>
          <p:nvGrpSpPr>
            <p:cNvPr id="205" name="Gruppieren 204">
              <a:extLst>
                <a:ext uri="{FF2B5EF4-FFF2-40B4-BE49-F238E27FC236}">
                  <a16:creationId xmlns:a16="http://schemas.microsoft.com/office/drawing/2014/main" id="{F50104BF-9F52-757B-D0EF-8E91B5463CA9}"/>
                </a:ext>
              </a:extLst>
            </p:cNvPr>
            <p:cNvGrpSpPr/>
            <p:nvPr/>
          </p:nvGrpSpPr>
          <p:grpSpPr>
            <a:xfrm>
              <a:off x="6647556" y="2261091"/>
              <a:ext cx="165270" cy="517416"/>
              <a:chOff x="5186082" y="2405022"/>
              <a:chExt cx="165270" cy="517416"/>
            </a:xfrm>
          </p:grpSpPr>
          <p:sp>
            <p:nvSpPr>
              <p:cNvPr id="207" name="Textfeld 206">
                <a:extLst>
                  <a:ext uri="{FF2B5EF4-FFF2-40B4-BE49-F238E27FC236}">
                    <a16:creationId xmlns:a16="http://schemas.microsoft.com/office/drawing/2014/main" id="{6A7E9EC5-22B5-D413-B842-A14C345E6C1A}"/>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2,4</a:t>
                </a:r>
              </a:p>
            </p:txBody>
          </p:sp>
          <p:sp>
            <p:nvSpPr>
              <p:cNvPr id="208" name="Textfeld 207">
                <a:extLst>
                  <a:ext uri="{FF2B5EF4-FFF2-40B4-BE49-F238E27FC236}">
                    <a16:creationId xmlns:a16="http://schemas.microsoft.com/office/drawing/2014/main" id="{8C346CBC-AAC1-71DA-58A5-C2B062C07934}"/>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2,4</a:t>
                </a:r>
              </a:p>
            </p:txBody>
          </p:sp>
        </p:grpSp>
        <p:grpSp>
          <p:nvGrpSpPr>
            <p:cNvPr id="209" name="Gruppieren 208">
              <a:extLst>
                <a:ext uri="{FF2B5EF4-FFF2-40B4-BE49-F238E27FC236}">
                  <a16:creationId xmlns:a16="http://schemas.microsoft.com/office/drawing/2014/main" id="{62978674-24B6-72B0-E12B-0507296C02A5}"/>
                </a:ext>
              </a:extLst>
            </p:cNvPr>
            <p:cNvGrpSpPr/>
            <p:nvPr/>
          </p:nvGrpSpPr>
          <p:grpSpPr>
            <a:xfrm>
              <a:off x="6926736" y="1876848"/>
              <a:ext cx="168570" cy="863349"/>
              <a:chOff x="5182782" y="2059089"/>
              <a:chExt cx="168570" cy="863349"/>
            </a:xfrm>
          </p:grpSpPr>
          <p:sp>
            <p:nvSpPr>
              <p:cNvPr id="210" name="Textfeld 209">
                <a:extLst>
                  <a:ext uri="{FF2B5EF4-FFF2-40B4-BE49-F238E27FC236}">
                    <a16:creationId xmlns:a16="http://schemas.microsoft.com/office/drawing/2014/main" id="{14900340-B2BA-3D47-3E58-821279C9B133}"/>
                  </a:ext>
                </a:extLst>
              </p:cNvPr>
              <p:cNvSpPr txBox="1"/>
              <p:nvPr/>
            </p:nvSpPr>
            <p:spPr>
              <a:xfrm>
                <a:off x="5182782" y="2059089"/>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2,1</a:t>
                </a:r>
              </a:p>
            </p:txBody>
          </p:sp>
          <p:sp>
            <p:nvSpPr>
              <p:cNvPr id="211" name="Textfeld 210">
                <a:extLst>
                  <a:ext uri="{FF2B5EF4-FFF2-40B4-BE49-F238E27FC236}">
                    <a16:creationId xmlns:a16="http://schemas.microsoft.com/office/drawing/2014/main" id="{864EE078-D749-A943-BD7D-9CF34C6B95FF}"/>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3,0</a:t>
                </a:r>
              </a:p>
            </p:txBody>
          </p:sp>
          <p:sp>
            <p:nvSpPr>
              <p:cNvPr id="212" name="Textfeld 211">
                <a:extLst>
                  <a:ext uri="{FF2B5EF4-FFF2-40B4-BE49-F238E27FC236}">
                    <a16:creationId xmlns:a16="http://schemas.microsoft.com/office/drawing/2014/main" id="{E6A61988-28F5-FA45-A08C-40A2ADACA621}"/>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3,0</a:t>
                </a:r>
              </a:p>
            </p:txBody>
          </p:sp>
        </p:grpSp>
        <p:grpSp>
          <p:nvGrpSpPr>
            <p:cNvPr id="213" name="Gruppieren 212">
              <a:extLst>
                <a:ext uri="{FF2B5EF4-FFF2-40B4-BE49-F238E27FC236}">
                  <a16:creationId xmlns:a16="http://schemas.microsoft.com/office/drawing/2014/main" id="{5C6D1EC0-2DD4-E0D0-B648-69BD9577EA5B}"/>
                </a:ext>
              </a:extLst>
            </p:cNvPr>
            <p:cNvGrpSpPr/>
            <p:nvPr/>
          </p:nvGrpSpPr>
          <p:grpSpPr>
            <a:xfrm>
              <a:off x="7211439" y="1848824"/>
              <a:ext cx="168570" cy="863349"/>
              <a:chOff x="5182782" y="2059089"/>
              <a:chExt cx="168570" cy="863349"/>
            </a:xfrm>
          </p:grpSpPr>
          <p:sp>
            <p:nvSpPr>
              <p:cNvPr id="214" name="Textfeld 213">
                <a:extLst>
                  <a:ext uri="{FF2B5EF4-FFF2-40B4-BE49-F238E27FC236}">
                    <a16:creationId xmlns:a16="http://schemas.microsoft.com/office/drawing/2014/main" id="{6D66CB7F-8945-4313-8FE1-310F90235089}"/>
                  </a:ext>
                </a:extLst>
              </p:cNvPr>
              <p:cNvSpPr txBox="1"/>
              <p:nvPr/>
            </p:nvSpPr>
            <p:spPr>
              <a:xfrm>
                <a:off x="5182782" y="2059089"/>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2,4</a:t>
                </a:r>
              </a:p>
            </p:txBody>
          </p:sp>
          <p:sp>
            <p:nvSpPr>
              <p:cNvPr id="215" name="Textfeld 214">
                <a:extLst>
                  <a:ext uri="{FF2B5EF4-FFF2-40B4-BE49-F238E27FC236}">
                    <a16:creationId xmlns:a16="http://schemas.microsoft.com/office/drawing/2014/main" id="{164F478A-9460-56AE-42B7-6300F5F1D90B}"/>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3,6</a:t>
                </a:r>
              </a:p>
            </p:txBody>
          </p:sp>
          <p:sp>
            <p:nvSpPr>
              <p:cNvPr id="216" name="Textfeld 215">
                <a:extLst>
                  <a:ext uri="{FF2B5EF4-FFF2-40B4-BE49-F238E27FC236}">
                    <a16:creationId xmlns:a16="http://schemas.microsoft.com/office/drawing/2014/main" id="{0C5B1E58-F402-1CDA-31DB-CA198ED76E7B}"/>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3,6</a:t>
                </a:r>
              </a:p>
            </p:txBody>
          </p:sp>
        </p:grpSp>
        <p:grpSp>
          <p:nvGrpSpPr>
            <p:cNvPr id="217" name="Gruppieren 216">
              <a:extLst>
                <a:ext uri="{FF2B5EF4-FFF2-40B4-BE49-F238E27FC236}">
                  <a16:creationId xmlns:a16="http://schemas.microsoft.com/office/drawing/2014/main" id="{906A2A8F-5EC1-7D29-3CFF-630B4ADE1DDB}"/>
                </a:ext>
              </a:extLst>
            </p:cNvPr>
            <p:cNvGrpSpPr/>
            <p:nvPr/>
          </p:nvGrpSpPr>
          <p:grpSpPr>
            <a:xfrm>
              <a:off x="7516144" y="2149811"/>
              <a:ext cx="165270" cy="517416"/>
              <a:chOff x="5186082" y="2405022"/>
              <a:chExt cx="165270" cy="517416"/>
            </a:xfrm>
          </p:grpSpPr>
          <p:sp>
            <p:nvSpPr>
              <p:cNvPr id="219" name="Textfeld 218">
                <a:extLst>
                  <a:ext uri="{FF2B5EF4-FFF2-40B4-BE49-F238E27FC236}">
                    <a16:creationId xmlns:a16="http://schemas.microsoft.com/office/drawing/2014/main" id="{A8688837-77F5-08AD-E192-0A7ED66BC16D}"/>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4,2</a:t>
                </a:r>
              </a:p>
            </p:txBody>
          </p:sp>
          <p:sp>
            <p:nvSpPr>
              <p:cNvPr id="220" name="Textfeld 219">
                <a:extLst>
                  <a:ext uri="{FF2B5EF4-FFF2-40B4-BE49-F238E27FC236}">
                    <a16:creationId xmlns:a16="http://schemas.microsoft.com/office/drawing/2014/main" id="{B1C30357-DA7E-D9CA-D344-C649E9BC17E1}"/>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4,2</a:t>
                </a:r>
              </a:p>
            </p:txBody>
          </p:sp>
        </p:grpSp>
        <p:grpSp>
          <p:nvGrpSpPr>
            <p:cNvPr id="221" name="Gruppieren 220">
              <a:extLst>
                <a:ext uri="{FF2B5EF4-FFF2-40B4-BE49-F238E27FC236}">
                  <a16:creationId xmlns:a16="http://schemas.microsoft.com/office/drawing/2014/main" id="{674F1C4D-B93E-53CB-3B37-CD9CEB411DAC}"/>
                </a:ext>
              </a:extLst>
            </p:cNvPr>
            <p:cNvGrpSpPr/>
            <p:nvPr/>
          </p:nvGrpSpPr>
          <p:grpSpPr>
            <a:xfrm>
              <a:off x="7805354" y="2118572"/>
              <a:ext cx="165270" cy="517416"/>
              <a:chOff x="5186082" y="2405022"/>
              <a:chExt cx="165270" cy="517416"/>
            </a:xfrm>
          </p:grpSpPr>
          <p:sp>
            <p:nvSpPr>
              <p:cNvPr id="222" name="Textfeld 221">
                <a:extLst>
                  <a:ext uri="{FF2B5EF4-FFF2-40B4-BE49-F238E27FC236}">
                    <a16:creationId xmlns:a16="http://schemas.microsoft.com/office/drawing/2014/main" id="{8765D9D9-3CC7-F90A-1436-D35BF731E228}"/>
                  </a:ext>
                </a:extLst>
              </p:cNvPr>
              <p:cNvSpPr txBox="1"/>
              <p:nvPr/>
            </p:nvSpPr>
            <p:spPr>
              <a:xfrm>
                <a:off x="5186082" y="2405022"/>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4,8</a:t>
                </a:r>
              </a:p>
            </p:txBody>
          </p:sp>
          <p:sp>
            <p:nvSpPr>
              <p:cNvPr id="223" name="Textfeld 222">
                <a:extLst>
                  <a:ext uri="{FF2B5EF4-FFF2-40B4-BE49-F238E27FC236}">
                    <a16:creationId xmlns:a16="http://schemas.microsoft.com/office/drawing/2014/main" id="{5AD7D54B-69D4-FA8B-C4A2-1CE6003BE78E}"/>
                  </a:ext>
                </a:extLst>
              </p:cNvPr>
              <p:cNvSpPr txBox="1"/>
              <p:nvPr/>
            </p:nvSpPr>
            <p:spPr>
              <a:xfrm>
                <a:off x="5189448" y="2768037"/>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4,8</a:t>
                </a:r>
              </a:p>
            </p:txBody>
          </p:sp>
        </p:grpSp>
        <p:sp>
          <p:nvSpPr>
            <p:cNvPr id="226" name="Textfeld 225">
              <a:extLst>
                <a:ext uri="{FF2B5EF4-FFF2-40B4-BE49-F238E27FC236}">
                  <a16:creationId xmlns:a16="http://schemas.microsoft.com/office/drawing/2014/main" id="{03F29925-DA2B-2774-7DEC-BDBB5292FF95}"/>
                </a:ext>
              </a:extLst>
            </p:cNvPr>
            <p:cNvSpPr txBox="1"/>
            <p:nvPr/>
          </p:nvSpPr>
          <p:spPr>
            <a:xfrm>
              <a:off x="8097952" y="2462606"/>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5,4</a:t>
              </a:r>
            </a:p>
          </p:txBody>
        </p:sp>
        <p:sp>
          <p:nvSpPr>
            <p:cNvPr id="227" name="Textfeld 226">
              <a:extLst>
                <a:ext uri="{FF2B5EF4-FFF2-40B4-BE49-F238E27FC236}">
                  <a16:creationId xmlns:a16="http://schemas.microsoft.com/office/drawing/2014/main" id="{D624CFF1-EEE1-D12D-210A-7F60C28D836B}"/>
                </a:ext>
              </a:extLst>
            </p:cNvPr>
            <p:cNvSpPr txBox="1"/>
            <p:nvPr/>
          </p:nvSpPr>
          <p:spPr>
            <a:xfrm>
              <a:off x="8430052" y="2396915"/>
              <a:ext cx="161904"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6,0</a:t>
              </a:r>
            </a:p>
          </p:txBody>
        </p:sp>
      </p:grpSp>
      <p:cxnSp>
        <p:nvCxnSpPr>
          <p:cNvPr id="230" name="Gerader Verbinder 229">
            <a:extLst>
              <a:ext uri="{FF2B5EF4-FFF2-40B4-BE49-F238E27FC236}">
                <a16:creationId xmlns:a16="http://schemas.microsoft.com/office/drawing/2014/main" id="{A30EE9F4-33CC-1EE0-3FDB-DC4706EF9E19}"/>
              </a:ext>
            </a:extLst>
          </p:cNvPr>
          <p:cNvCxnSpPr>
            <a:cxnSpLocks/>
          </p:cNvCxnSpPr>
          <p:nvPr/>
        </p:nvCxnSpPr>
        <p:spPr>
          <a:xfrm>
            <a:off x="8566253" y="3922854"/>
            <a:ext cx="0" cy="4255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50016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53E7-E006-3676-6D40-C52DC03771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8C14C4-3862-40BD-E9B6-578E5BC14864}"/>
              </a:ext>
            </a:extLst>
          </p:cNvPr>
          <p:cNvSpPr>
            <a:spLocks noGrp="1"/>
          </p:cNvSpPr>
          <p:nvPr>
            <p:ph type="title"/>
          </p:nvPr>
        </p:nvSpPr>
        <p:spPr>
          <a:xfrm>
            <a:off x="648000" y="432845"/>
            <a:ext cx="9197490" cy="1296000"/>
          </a:xfrm>
        </p:spPr>
        <p:txBody>
          <a:bodyPr/>
          <a:lstStyle/>
          <a:p>
            <a:r>
              <a:rPr lang="de-DE" spc="-50" dirty="0"/>
              <a:t>LITMUS-Imaging-Studie: Methode</a:t>
            </a:r>
          </a:p>
        </p:txBody>
      </p:sp>
      <p:sp>
        <p:nvSpPr>
          <p:cNvPr id="4" name="Textplatzhalter 3">
            <a:extLst>
              <a:ext uri="{FF2B5EF4-FFF2-40B4-BE49-F238E27FC236}">
                <a16:creationId xmlns:a16="http://schemas.microsoft.com/office/drawing/2014/main" id="{6D4683A1-1646-E042-9384-958A25D4B26D}"/>
              </a:ext>
            </a:extLst>
          </p:cNvPr>
          <p:cNvSpPr>
            <a:spLocks noGrp="1"/>
          </p:cNvSpPr>
          <p:nvPr>
            <p:ph type="body" sz="quarter" idx="15"/>
          </p:nvPr>
        </p:nvSpPr>
        <p:spPr>
          <a:xfrm>
            <a:off x="647698" y="6314173"/>
            <a:ext cx="9333699" cy="431115"/>
          </a:xfrm>
        </p:spPr>
        <p:txBody>
          <a:bodyPr/>
          <a:lstStyle/>
          <a:p>
            <a:r>
              <a:rPr lang="en-GB" i="1" err="1"/>
              <a:t>Grafiken</a:t>
            </a:r>
            <a:r>
              <a:rPr lang="en-GB" i="1"/>
              <a:t> von Novo Nordisk </a:t>
            </a:r>
            <a:r>
              <a:rPr lang="en-GB" i="1" err="1"/>
              <a:t>nach</a:t>
            </a:r>
            <a:r>
              <a:rPr lang="en-GB" i="1"/>
              <a:t> Daten von </a:t>
            </a:r>
            <a:r>
              <a:rPr lang="de-DE" i="1" err="1"/>
              <a:t>Pavlides</a:t>
            </a:r>
            <a:r>
              <a:rPr lang="de-DE" i="1"/>
              <a:t> M. </a:t>
            </a:r>
            <a:br>
              <a:rPr lang="de-DE"/>
            </a:br>
            <a:r>
              <a:rPr lang="fr-FR"/>
              <a:t>ADAPT, </a:t>
            </a:r>
            <a:r>
              <a:rPr lang="fr-FR" err="1"/>
              <a:t>Algorithm</a:t>
            </a:r>
            <a:r>
              <a:rPr lang="fr-FR"/>
              <a:t> </a:t>
            </a:r>
            <a:r>
              <a:rPr lang="fr-FR" err="1"/>
              <a:t>Derived</a:t>
            </a:r>
            <a:r>
              <a:rPr lang="fr-FR"/>
              <a:t> </a:t>
            </a:r>
            <a:r>
              <a:rPr lang="fr-FR" err="1"/>
              <a:t>from</a:t>
            </a:r>
            <a:r>
              <a:rPr lang="fr-FR"/>
              <a:t> Age, </a:t>
            </a:r>
            <a:r>
              <a:rPr lang="fr-FR" err="1"/>
              <a:t>Diabetes</a:t>
            </a:r>
            <a:r>
              <a:rPr lang="fr-FR"/>
              <a:t> and </a:t>
            </a:r>
            <a:r>
              <a:rPr lang="fr-FR" err="1"/>
              <a:t>Platelets</a:t>
            </a:r>
            <a:r>
              <a:rPr lang="fr-FR"/>
              <a:t>, </a:t>
            </a:r>
            <a:r>
              <a:rPr lang="fr-FR" err="1"/>
              <a:t>Algorithmus</a:t>
            </a:r>
            <a:r>
              <a:rPr lang="fr-FR"/>
              <a:t> </a:t>
            </a:r>
            <a:r>
              <a:rPr lang="fr-FR" err="1"/>
              <a:t>basierend</a:t>
            </a:r>
            <a:r>
              <a:rPr lang="fr-FR"/>
              <a:t> </a:t>
            </a:r>
            <a:r>
              <a:rPr lang="fr-FR" err="1"/>
              <a:t>auf</a:t>
            </a:r>
            <a:r>
              <a:rPr lang="fr-FR"/>
              <a:t> Alter, </a:t>
            </a:r>
            <a:r>
              <a:rPr lang="fr-FR" err="1"/>
              <a:t>Diabetes</a:t>
            </a:r>
            <a:r>
              <a:rPr lang="fr-FR"/>
              <a:t> </a:t>
            </a:r>
            <a:r>
              <a:rPr lang="fr-FR" err="1"/>
              <a:t>und</a:t>
            </a:r>
            <a:r>
              <a:rPr lang="fr-FR"/>
              <a:t> </a:t>
            </a:r>
            <a:r>
              <a:rPr lang="fr-FR" err="1"/>
              <a:t>Thrombozytenzahl</a:t>
            </a:r>
            <a:r>
              <a:rPr lang="fr-FR"/>
              <a:t>; ADC, apparent diffusion coefficient, </a:t>
            </a:r>
            <a:r>
              <a:rPr lang="fr-FR" err="1"/>
              <a:t>scheinbarer</a:t>
            </a:r>
            <a:r>
              <a:rPr lang="fr-FR"/>
              <a:t> </a:t>
            </a:r>
            <a:r>
              <a:rPr lang="fr-FR" err="1"/>
              <a:t>Diffusionskoeffizient</a:t>
            </a:r>
            <a:r>
              <a:rPr lang="fr-FR"/>
              <a:t>; </a:t>
            </a:r>
            <a:r>
              <a:rPr lang="it-IT"/>
              <a:t>Agile 3+/4, </a:t>
            </a:r>
            <a:r>
              <a:rPr lang="it-IT" err="1"/>
              <a:t>FibroScan</a:t>
            </a:r>
            <a:r>
              <a:rPr lang="it-IT"/>
              <a:t>®-</a:t>
            </a:r>
            <a:r>
              <a:rPr lang="it-IT" err="1"/>
              <a:t>basierter</a:t>
            </a:r>
            <a:r>
              <a:rPr lang="it-IT"/>
              <a:t> Fibrose-Score</a:t>
            </a:r>
            <a:r>
              <a:rPr lang="fr-FR"/>
              <a:t>; </a:t>
            </a:r>
            <a:r>
              <a:rPr lang="de-DE"/>
              <a:t>ALT, Alanin-Aminotransferase; AST, Aspartat-Aminotransferase; CAP, </a:t>
            </a:r>
            <a:r>
              <a:rPr lang="de-DE" err="1"/>
              <a:t>controlled</a:t>
            </a:r>
            <a:r>
              <a:rPr lang="de-DE"/>
              <a:t> </a:t>
            </a:r>
            <a:r>
              <a:rPr lang="de-DE" err="1"/>
              <a:t>attenuation</a:t>
            </a:r>
            <a:r>
              <a:rPr lang="de-DE"/>
              <a:t> </a:t>
            </a:r>
            <a:r>
              <a:rPr lang="de-DE" err="1"/>
              <a:t>parameter</a:t>
            </a:r>
            <a:r>
              <a:rPr lang="de-DE"/>
              <a:t>, kontrollierter Abschwächungsparameter; CK18, </a:t>
            </a:r>
            <a:r>
              <a:rPr lang="de-DE" err="1"/>
              <a:t>Cytokeratin</a:t>
            </a:r>
            <a:r>
              <a:rPr lang="de-DE"/>
              <a:t> 18, </a:t>
            </a:r>
            <a:r>
              <a:rPr lang="de-DE" err="1"/>
              <a:t>Zytokeratin</a:t>
            </a:r>
            <a:r>
              <a:rPr lang="de-DE"/>
              <a:t> 18; cT1, korrigierter Magnetresonanz-Relaxationsparameter; </a:t>
            </a:r>
            <a:r>
              <a:rPr lang="de-DE" err="1"/>
              <a:t>cTAG</a:t>
            </a:r>
            <a:r>
              <a:rPr lang="de-DE"/>
              <a:t>, kombinierte Analyse von cT1, Aspartat-Aminotransferase und </a:t>
            </a:r>
            <a:r>
              <a:rPr lang="de-DE" err="1"/>
              <a:t>Nüchternglucose</a:t>
            </a:r>
            <a:r>
              <a:rPr lang="de-DE"/>
              <a:t>; DWI, </a:t>
            </a:r>
            <a:r>
              <a:rPr lang="de-DE" err="1"/>
              <a:t>diffusion-weighted</a:t>
            </a:r>
            <a:r>
              <a:rPr lang="de-DE"/>
              <a:t> </a:t>
            </a:r>
            <a:r>
              <a:rPr lang="de-DE" err="1"/>
              <a:t>imaging</a:t>
            </a:r>
            <a:r>
              <a:rPr lang="de-DE"/>
              <a:t>, diffusionsgewichtete Bildgebung; ELF, </a:t>
            </a:r>
            <a:r>
              <a:rPr lang="de-DE" err="1"/>
              <a:t>enhanced</a:t>
            </a:r>
            <a:r>
              <a:rPr lang="de-DE"/>
              <a:t> </a:t>
            </a:r>
            <a:r>
              <a:rPr lang="de-DE" err="1"/>
              <a:t>liver</a:t>
            </a:r>
            <a:r>
              <a:rPr lang="de-DE"/>
              <a:t> </a:t>
            </a:r>
            <a:r>
              <a:rPr lang="de-DE" err="1"/>
              <a:t>fibrosis</a:t>
            </a:r>
            <a:r>
              <a:rPr lang="de-DE"/>
              <a:t>, erweiterte Leberfibrose</a:t>
            </a:r>
            <a:r>
              <a:rPr lang="en-US"/>
              <a:t>; FAST, </a:t>
            </a:r>
            <a:r>
              <a:rPr lang="en-US" err="1"/>
              <a:t>FibroScan</a:t>
            </a:r>
            <a:r>
              <a:rPr lang="en-US" baseline="30000"/>
              <a:t>®</a:t>
            </a:r>
            <a:r>
              <a:rPr lang="en-US"/>
              <a:t>-AST; </a:t>
            </a:r>
            <a:r>
              <a:rPr lang="de-DE"/>
              <a:t>FIB-4, Fibrose-4-Index; HA, </a:t>
            </a:r>
            <a:r>
              <a:rPr lang="de-DE" err="1"/>
              <a:t>hyaluronic</a:t>
            </a:r>
            <a:r>
              <a:rPr lang="de-DE"/>
              <a:t> </a:t>
            </a:r>
            <a:r>
              <a:rPr lang="de-DE" err="1"/>
              <a:t>acid</a:t>
            </a:r>
            <a:r>
              <a:rPr lang="de-DE"/>
              <a:t>, Hyaluronsäure; LSM, </a:t>
            </a:r>
            <a:r>
              <a:rPr lang="de-DE" err="1"/>
              <a:t>liver</a:t>
            </a:r>
            <a:r>
              <a:rPr lang="de-DE"/>
              <a:t> </a:t>
            </a:r>
            <a:r>
              <a:rPr lang="de-DE" err="1"/>
              <a:t>stiffness</a:t>
            </a:r>
            <a:r>
              <a:rPr lang="de-DE"/>
              <a:t> </a:t>
            </a:r>
            <a:r>
              <a:rPr lang="de-DE" err="1"/>
              <a:t>measure</a:t>
            </a:r>
            <a:r>
              <a:rPr lang="de-DE"/>
              <a:t>, Lebersteifigkeitsmessung; MAST, MRI-AST-Wert; MEFIB, MR-</a:t>
            </a:r>
            <a:r>
              <a:rPr lang="de-DE" err="1"/>
              <a:t>Elastografie</a:t>
            </a:r>
            <a:r>
              <a:rPr lang="de-DE"/>
              <a:t> + Fibrose-4-Score; M30/M65, Fragmente von </a:t>
            </a:r>
            <a:r>
              <a:rPr lang="de-DE" err="1"/>
              <a:t>Zytokeratin</a:t>
            </a:r>
            <a:r>
              <a:rPr lang="de-DE"/>
              <a:t> 18; MiR-34a-5p, </a:t>
            </a:r>
            <a:r>
              <a:rPr lang="de-DE" err="1"/>
              <a:t>MicroRNA</a:t>
            </a:r>
            <a:r>
              <a:rPr lang="de-DE"/>
              <a:t>; </a:t>
            </a:r>
            <a:r>
              <a:rPr lang="en-US"/>
              <a:t>MR/I, magnetic resonance /imaging, </a:t>
            </a:r>
            <a:r>
              <a:rPr lang="en-US" err="1"/>
              <a:t>Magnetresonanz</a:t>
            </a:r>
            <a:r>
              <a:rPr lang="en-US"/>
              <a:t> /-</a:t>
            </a:r>
            <a:r>
              <a:rPr lang="en-US" err="1"/>
              <a:t>Tomographie</a:t>
            </a:r>
            <a:r>
              <a:rPr lang="de-DE"/>
              <a:t>; NIS2+/4, nicht-invasiver Test blutbasierter Biomarker</a:t>
            </a:r>
            <a:r>
              <a:rPr lang="de-DE">
                <a:ea typeface="+mn-lt"/>
                <a:cs typeface="+mn-lt"/>
              </a:rPr>
              <a:t>; </a:t>
            </a:r>
            <a:r>
              <a:rPr lang="en-US"/>
              <a:t>PIIINP, </a:t>
            </a:r>
            <a:r>
              <a:rPr lang="de-DE"/>
              <a:t>Prokollagen Typ III N-terminales Propeptid; PDFF, Protonendichte-Fettfraktion; Pro-C3, Prokollagen Typ III; RNA, </a:t>
            </a:r>
            <a:r>
              <a:rPr lang="de-DE" err="1"/>
              <a:t>ribonucleic</a:t>
            </a:r>
            <a:r>
              <a:rPr lang="de-DE"/>
              <a:t> </a:t>
            </a:r>
            <a:r>
              <a:rPr lang="de-DE" err="1"/>
              <a:t>acid</a:t>
            </a:r>
            <a:r>
              <a:rPr lang="de-DE"/>
              <a:t>, Ribonukleinsäure; TIMP-1, Tissue Inhibitor </a:t>
            </a:r>
            <a:r>
              <a:rPr lang="de-DE" err="1"/>
              <a:t>of</a:t>
            </a:r>
            <a:r>
              <a:rPr lang="de-DE"/>
              <a:t> </a:t>
            </a:r>
            <a:r>
              <a:rPr lang="de-DE" err="1"/>
              <a:t>Metalloproteinases</a:t>
            </a:r>
            <a:r>
              <a:rPr lang="de-DE"/>
              <a:t> 1, Gewebsinhibitor der Metalloproteinasen 1;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r>
              <a:rPr lang="de-DE"/>
              <a:t>; YKL-40, Entzündungsmarker der Chitinase-3-like Protein-Familie.</a:t>
            </a:r>
          </a:p>
        </p:txBody>
      </p:sp>
      <p:sp>
        <p:nvSpPr>
          <p:cNvPr id="5" name="Textplatzhalter 4">
            <a:extLst>
              <a:ext uri="{FF2B5EF4-FFF2-40B4-BE49-F238E27FC236}">
                <a16:creationId xmlns:a16="http://schemas.microsoft.com/office/drawing/2014/main" id="{C73C78D1-8FBA-6BBA-1DF2-A8210C5E193D}"/>
              </a:ext>
            </a:extLst>
          </p:cNvPr>
          <p:cNvSpPr>
            <a:spLocks noGrp="1"/>
          </p:cNvSpPr>
          <p:nvPr>
            <p:ph type="body" sz="quarter" idx="17"/>
          </p:nvPr>
        </p:nvSpPr>
        <p:spPr>
          <a:xfrm>
            <a:off x="9733935" y="6421288"/>
            <a:ext cx="1810363" cy="324000"/>
          </a:xfrm>
        </p:spPr>
        <p:txBody>
          <a:bodyPr/>
          <a:lstStyle/>
          <a:p>
            <a:r>
              <a:rPr lang="en-US"/>
              <a:t>Pavlides M. J Hepatol. 2025;82(Suppl.1):GS-001.</a:t>
            </a:r>
            <a:endParaRPr lang="de-DE"/>
          </a:p>
        </p:txBody>
      </p:sp>
      <p:pic>
        <p:nvPicPr>
          <p:cNvPr id="9" name="Picture 6">
            <a:extLst>
              <a:ext uri="{FF2B5EF4-FFF2-40B4-BE49-F238E27FC236}">
                <a16:creationId xmlns:a16="http://schemas.microsoft.com/office/drawing/2014/main" id="{2E443DE7-104A-45F2-AF7D-98D6E74FB52C}"/>
              </a:ext>
            </a:extLst>
          </p:cNvPr>
          <p:cNvPicPr>
            <a:picLocks noChangeAspect="1"/>
          </p:cNvPicPr>
          <p:nvPr/>
        </p:nvPicPr>
        <p:blipFill>
          <a:blip r:embed="rId4"/>
          <a:srcRect l="499" t="51624" r="72144" b="9571"/>
          <a:stretch/>
        </p:blipFill>
        <p:spPr>
          <a:xfrm>
            <a:off x="4080603" y="3091949"/>
            <a:ext cx="2590653" cy="2147968"/>
          </a:xfrm>
          <a:prstGeom prst="rect">
            <a:avLst/>
          </a:prstGeom>
        </p:spPr>
      </p:pic>
      <p:graphicFrame>
        <p:nvGraphicFramePr>
          <p:cNvPr id="11" name="Tabelle 5">
            <a:extLst>
              <a:ext uri="{FF2B5EF4-FFF2-40B4-BE49-F238E27FC236}">
                <a16:creationId xmlns:a16="http://schemas.microsoft.com/office/drawing/2014/main" id="{72362EB6-1DCC-3271-342C-8E70ED9CCE28}"/>
              </a:ext>
            </a:extLst>
          </p:cNvPr>
          <p:cNvGraphicFramePr>
            <a:graphicFrameLocks noGrp="1"/>
          </p:cNvGraphicFramePr>
          <p:nvPr>
            <p:extLst>
              <p:ext uri="{D42A27DB-BD31-4B8C-83A1-F6EECF244321}">
                <p14:modId xmlns:p14="http://schemas.microsoft.com/office/powerpoint/2010/main" val="345675389"/>
              </p:ext>
            </p:extLst>
          </p:nvPr>
        </p:nvGraphicFramePr>
        <p:xfrm>
          <a:off x="6917673" y="1558550"/>
          <a:ext cx="4683513" cy="3667380"/>
        </p:xfrm>
        <a:graphic>
          <a:graphicData uri="http://schemas.openxmlformats.org/drawingml/2006/table">
            <a:tbl>
              <a:tblPr firstRow="1" bandRow="1">
                <a:tableStyleId>{2D5ABB26-0587-4C30-8999-92F81FD0307C}</a:tableStyleId>
              </a:tblPr>
              <a:tblGrid>
                <a:gridCol w="2720898">
                  <a:extLst>
                    <a:ext uri="{9D8B030D-6E8A-4147-A177-3AD203B41FA5}">
                      <a16:colId xmlns:a16="http://schemas.microsoft.com/office/drawing/2014/main" val="824985382"/>
                    </a:ext>
                  </a:extLst>
                </a:gridCol>
                <a:gridCol w="1962615">
                  <a:extLst>
                    <a:ext uri="{9D8B030D-6E8A-4147-A177-3AD203B41FA5}">
                      <a16:colId xmlns:a16="http://schemas.microsoft.com/office/drawing/2014/main" val="1987742338"/>
                    </a:ext>
                  </a:extLst>
                </a:gridCol>
              </a:tblGrid>
              <a:tr h="0">
                <a:tc>
                  <a:txBody>
                    <a:bodyPr/>
                    <a:lstStyle/>
                    <a:p>
                      <a:pPr algn="l"/>
                      <a:r>
                        <a:rPr lang="de-DE" sz="1400" b="1">
                          <a:solidFill>
                            <a:schemeClr val="tx2"/>
                          </a:solidFill>
                        </a:rPr>
                        <a:t>LITMUS-Zentrallabore</a:t>
                      </a:r>
                      <a:endParaRPr lang="de-DE" sz="1400" b="1" noProof="0">
                        <a:solidFill>
                          <a:schemeClr val="tx2"/>
                        </a:solidFill>
                        <a:latin typeface="+mn-lt"/>
                      </a:endParaRPr>
                    </a:p>
                  </a:txBody>
                  <a:tcPr marL="72000" marR="72000" marT="36000" marB="36000" anchor="ctr"/>
                </a:tc>
                <a:tc>
                  <a:txBody>
                    <a:bodyPr/>
                    <a:lstStyle/>
                    <a:p>
                      <a:pPr algn="l"/>
                      <a:endParaRPr lang="de-DE" sz="1400" b="1" noProof="0">
                        <a:solidFill>
                          <a:schemeClr val="tx2"/>
                        </a:solidFill>
                        <a:latin typeface="+mn-lt"/>
                      </a:endParaRPr>
                    </a:p>
                  </a:txBody>
                  <a:tcPr marL="72000" marR="72000" marT="36000" marB="36000" anchor="ctr"/>
                </a:tc>
                <a:extLst>
                  <a:ext uri="{0D108BD9-81ED-4DB2-BD59-A6C34878D82A}">
                    <a16:rowId xmlns:a16="http://schemas.microsoft.com/office/drawing/2014/main" val="581004303"/>
                  </a:ext>
                </a:extLst>
              </a:tr>
              <a:tr h="0">
                <a:tc>
                  <a:txBody>
                    <a:bodyPr/>
                    <a:lstStyle/>
                    <a:p>
                      <a:r>
                        <a:rPr lang="de-DE" sz="1000" u="sng">
                          <a:solidFill>
                            <a:schemeClr val="tx2"/>
                          </a:solidFill>
                        </a:rPr>
                        <a:t>Blut-Biomarker (n=5)</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nchor="ctr"/>
                </a:tc>
                <a:tc>
                  <a:txBody>
                    <a:bodyPr/>
                    <a:lstStyle/>
                    <a:p>
                      <a:r>
                        <a:rPr lang="de-DE" sz="1000" u="sng" noProof="0">
                          <a:solidFill>
                            <a:schemeClr val="tx2"/>
                          </a:solidFill>
                        </a:rPr>
                        <a:t>Multimarker Score (n=4)</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tc>
                <a:extLst>
                  <a:ext uri="{0D108BD9-81ED-4DB2-BD59-A6C34878D82A}">
                    <a16:rowId xmlns:a16="http://schemas.microsoft.com/office/drawing/2014/main" val="2224906450"/>
                  </a:ext>
                </a:extLst>
              </a:tr>
              <a:tr h="0">
                <a:tc>
                  <a:txBody>
                    <a:bodyPr/>
                    <a:lstStyle/>
                    <a:p>
                      <a:r>
                        <a:rPr lang="de-DE" sz="1000">
                          <a:solidFill>
                            <a:schemeClr val="tx2"/>
                          </a:solidFill>
                        </a:rPr>
                        <a:t>ALT, AST</a:t>
                      </a:r>
                      <a:endParaRPr lang="de-DE" sz="1000" baseline="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nchor="ctr"/>
                </a:tc>
                <a:tc>
                  <a:txBody>
                    <a:bodyPr/>
                    <a:lstStyle/>
                    <a:p>
                      <a:r>
                        <a:rPr lang="de-DE" sz="1000" noProof="0">
                          <a:solidFill>
                            <a:schemeClr val="tx2"/>
                          </a:solidFill>
                        </a:rPr>
                        <a:t>FIB-4</a:t>
                      </a:r>
                      <a:endParaRPr lang="de-DE" sz="1000" baseline="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tc>
                <a:extLst>
                  <a:ext uri="{0D108BD9-81ED-4DB2-BD59-A6C34878D82A}">
                    <a16:rowId xmlns:a16="http://schemas.microsoft.com/office/drawing/2014/main" val="2825920374"/>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CK18-M30/M65,</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ADAPT</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tc>
                <a:extLst>
                  <a:ext uri="{0D108BD9-81ED-4DB2-BD59-A6C34878D82A}">
                    <a16:rowId xmlns:a16="http://schemas.microsoft.com/office/drawing/2014/main" val="769209551"/>
                  </a:ext>
                </a:extLst>
              </a:tr>
              <a:tr h="0">
                <a:tc>
                  <a:txBody>
                    <a:bodyPr/>
                    <a:lstStyle/>
                    <a:p>
                      <a:r>
                        <a:rPr lang="de-DE" sz="1000">
                          <a:solidFill>
                            <a:schemeClr val="tx2"/>
                          </a:solidFill>
                        </a:rPr>
                        <a:t>PRO-C3™,</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nchor="ctr"/>
                </a:tc>
                <a:tc>
                  <a:txBody>
                    <a:bodyPr/>
                    <a:lstStyle/>
                    <a:p>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tc>
                <a:extLst>
                  <a:ext uri="{0D108BD9-81ED-4DB2-BD59-A6C34878D82A}">
                    <a16:rowId xmlns:a16="http://schemas.microsoft.com/office/drawing/2014/main" val="191220295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(HA, TIMP-1, PIINP)</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ELF</a:t>
                      </a:r>
                      <a:endParaRPr lang="de-DE" sz="1000" noProof="0">
                        <a:solidFill>
                          <a:schemeClr val="tx2"/>
                        </a:solidFill>
                        <a:latin typeface="+mn-lt"/>
                        <a:ea typeface="Apis For Office" panose="020B0504010101010104" pitchFamily="34" charset="0"/>
                        <a:cs typeface="Apis For Office" panose="020B0504010101010104" pitchFamily="34" charset="0"/>
                      </a:endParaRPr>
                    </a:p>
                  </a:txBody>
                  <a:tcPr marL="72000" marR="72000" marT="36000" marB="36000"/>
                </a:tc>
                <a:extLst>
                  <a:ext uri="{0D108BD9-81ED-4DB2-BD59-A6C34878D82A}">
                    <a16:rowId xmlns:a16="http://schemas.microsoft.com/office/drawing/2014/main" val="5620764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(MiR-34a-5p, YKL-40)</a:t>
                      </a:r>
                      <a:endParaRPr lang="de-DE" sz="1050">
                        <a:solidFill>
                          <a:schemeClr val="tx2"/>
                        </a:solidFill>
                      </a:endParaRP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NIS2+</a:t>
                      </a:r>
                      <a:r>
                        <a:rPr lang="de-DE" sz="1000" baseline="30000" noProof="0">
                          <a:solidFill>
                            <a:schemeClr val="tx2"/>
                          </a:solidFill>
                        </a:rPr>
                        <a:t>®</a:t>
                      </a:r>
                      <a:endParaRPr lang="de-DE" sz="1050">
                        <a:solidFill>
                          <a:schemeClr val="tx2"/>
                        </a:solidFill>
                      </a:endParaRPr>
                    </a:p>
                  </a:txBody>
                  <a:tcPr marL="72000" marR="72000" marT="36000" marB="36000"/>
                </a:tc>
                <a:extLst>
                  <a:ext uri="{0D108BD9-81ED-4DB2-BD59-A6C34878D82A}">
                    <a16:rowId xmlns:a16="http://schemas.microsoft.com/office/drawing/2014/main" val="1577217486"/>
                  </a:ext>
                </a:extLst>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a:solidFill>
                            <a:schemeClr val="tx2"/>
                          </a:solidFill>
                        </a:rPr>
                        <a:t>LITMUS Zentrale Bildgebende Kernlabore</a:t>
                      </a:r>
                    </a:p>
                  </a:txBody>
                  <a:tcPr marL="72000" marR="72000" marT="36000" marB="36000" anchor="b"/>
                </a:tc>
                <a:tc hMerge="1">
                  <a:txBody>
                    <a:bodyPr/>
                    <a:lstStyle/>
                    <a:p>
                      <a:endParaRPr lang="de-DE"/>
                    </a:p>
                  </a:txBody>
                  <a:tcPr/>
                </a:tc>
                <a:extLst>
                  <a:ext uri="{0D108BD9-81ED-4DB2-BD59-A6C34878D82A}">
                    <a16:rowId xmlns:a16="http://schemas.microsoft.com/office/drawing/2014/main" val="320827087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u="sng">
                          <a:solidFill>
                            <a:schemeClr val="tx2"/>
                          </a:solidFill>
                        </a:rPr>
                        <a:t>Bildgebende Biomarker (n=7)</a:t>
                      </a:r>
                      <a:endParaRPr lang="de-DE" sz="1050">
                        <a:solidFill>
                          <a:schemeClr val="tx2"/>
                        </a:solidFill>
                      </a:endParaRP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u="sng" noProof="0">
                          <a:solidFill>
                            <a:schemeClr val="tx2"/>
                          </a:solidFill>
                        </a:rPr>
                        <a:t>Zusammengesetzter Score (n=6)</a:t>
                      </a:r>
                      <a:endParaRPr lang="de-DE" sz="1050">
                        <a:solidFill>
                          <a:schemeClr val="tx2"/>
                        </a:solidFill>
                      </a:endParaRPr>
                    </a:p>
                  </a:txBody>
                  <a:tcPr marL="72000" marR="72000" marT="36000" marB="36000"/>
                </a:tc>
                <a:extLst>
                  <a:ext uri="{0D108BD9-81ED-4DB2-BD59-A6C34878D82A}">
                    <a16:rowId xmlns:a16="http://schemas.microsoft.com/office/drawing/2014/main" val="428316805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a:solidFill>
                            <a:schemeClr val="tx2"/>
                          </a:solidFill>
                        </a:rPr>
                        <a:t>Eisenbereinigte T1 (cT1, ms)</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Agile 3+/4</a:t>
                      </a:r>
                      <a:endParaRPr lang="de-DE" sz="1050">
                        <a:solidFill>
                          <a:schemeClr val="tx2"/>
                        </a:solidFill>
                      </a:endParaRPr>
                    </a:p>
                  </a:txBody>
                  <a:tcPr marL="72000" marR="72000" marT="36000" marB="36000"/>
                </a:tc>
                <a:extLst>
                  <a:ext uri="{0D108BD9-81ED-4DB2-BD59-A6C34878D82A}">
                    <a16:rowId xmlns:a16="http://schemas.microsoft.com/office/drawing/2014/main" val="3985337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a:solidFill>
                            <a:schemeClr val="tx2"/>
                          </a:solidFill>
                        </a:rPr>
                        <a:t>PDFF (%)</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FAST</a:t>
                      </a:r>
                      <a:endParaRPr lang="de-DE" sz="1050">
                        <a:solidFill>
                          <a:schemeClr val="tx2"/>
                        </a:solidFill>
                      </a:endParaRPr>
                    </a:p>
                  </a:txBody>
                  <a:tcPr marL="72000" marR="72000" marT="36000" marB="36000"/>
                </a:tc>
                <a:extLst>
                  <a:ext uri="{0D108BD9-81ED-4DB2-BD59-A6C34878D82A}">
                    <a16:rowId xmlns:a16="http://schemas.microsoft.com/office/drawing/2014/main" val="371622575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a:solidFill>
                            <a:schemeClr val="tx2"/>
                          </a:solidFill>
                        </a:rPr>
                        <a:t>MR Elastografie – Lebersteifigkeit (kPa)</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MAST</a:t>
                      </a:r>
                      <a:endParaRPr lang="de-DE" sz="1050">
                        <a:solidFill>
                          <a:schemeClr val="tx2"/>
                        </a:solidFill>
                      </a:endParaRPr>
                    </a:p>
                  </a:txBody>
                  <a:tcPr marL="72000" marR="72000" marT="36000" marB="36000"/>
                </a:tc>
                <a:extLst>
                  <a:ext uri="{0D108BD9-81ED-4DB2-BD59-A6C34878D82A}">
                    <a16:rowId xmlns:a16="http://schemas.microsoft.com/office/drawing/2014/main" val="186979132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a:solidFill>
                            <a:schemeClr val="tx2"/>
                          </a:solidFill>
                        </a:rPr>
                        <a:t>DWI – ADC</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cTAG</a:t>
                      </a:r>
                      <a:endParaRPr lang="de-DE" sz="1050">
                        <a:solidFill>
                          <a:schemeClr val="tx2"/>
                        </a:solidFill>
                      </a:endParaRPr>
                    </a:p>
                  </a:txBody>
                  <a:tcPr marL="72000" marR="72000" marT="36000" marB="36000"/>
                </a:tc>
                <a:extLst>
                  <a:ext uri="{0D108BD9-81ED-4DB2-BD59-A6C34878D82A}">
                    <a16:rowId xmlns:a16="http://schemas.microsoft.com/office/drawing/2014/main" val="25016223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a:solidFill>
                            <a:schemeClr val="tx2"/>
                          </a:solidFill>
                        </a:rPr>
                        <a:t>LSM-VCTE- und CAP-Messungen vor Ort</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noProof="0">
                          <a:solidFill>
                            <a:schemeClr val="tx2"/>
                          </a:solidFill>
                        </a:rPr>
                        <a:t>MEFIB</a:t>
                      </a:r>
                      <a:endParaRPr lang="de-DE" sz="1050">
                        <a:solidFill>
                          <a:schemeClr val="tx2"/>
                        </a:solidFill>
                      </a:endParaRPr>
                    </a:p>
                  </a:txBody>
                  <a:tcPr marL="72000" marR="72000" marT="36000" marB="36000"/>
                </a:tc>
                <a:extLst>
                  <a:ext uri="{0D108BD9-81ED-4DB2-BD59-A6C34878D82A}">
                    <a16:rowId xmlns:a16="http://schemas.microsoft.com/office/drawing/2014/main" val="283433936"/>
                  </a:ext>
                </a:extLst>
              </a:tr>
            </a:tbl>
          </a:graphicData>
        </a:graphic>
      </p:graphicFrame>
      <p:pic>
        <p:nvPicPr>
          <p:cNvPr id="14" name="Picture 6">
            <a:extLst>
              <a:ext uri="{FF2B5EF4-FFF2-40B4-BE49-F238E27FC236}">
                <a16:creationId xmlns:a16="http://schemas.microsoft.com/office/drawing/2014/main" id="{73157CA7-6A2A-E2CC-641B-C01FA899B9DC}"/>
              </a:ext>
            </a:extLst>
          </p:cNvPr>
          <p:cNvPicPr>
            <a:picLocks noChangeAspect="1"/>
          </p:cNvPicPr>
          <p:nvPr/>
        </p:nvPicPr>
        <p:blipFill>
          <a:blip r:embed="rId4"/>
          <a:srcRect l="499" t="20606" r="80549" b="55407"/>
          <a:stretch/>
        </p:blipFill>
        <p:spPr>
          <a:xfrm>
            <a:off x="4229148" y="2048072"/>
            <a:ext cx="1263161" cy="934577"/>
          </a:xfrm>
          <a:prstGeom prst="rect">
            <a:avLst/>
          </a:prstGeom>
        </p:spPr>
      </p:pic>
      <p:pic>
        <p:nvPicPr>
          <p:cNvPr id="15" name="Content Placeholder 5">
            <a:extLst>
              <a:ext uri="{FF2B5EF4-FFF2-40B4-BE49-F238E27FC236}">
                <a16:creationId xmlns:a16="http://schemas.microsoft.com/office/drawing/2014/main" id="{5B0802AF-4E34-ED59-375C-3A32DF9AEEDA}"/>
              </a:ext>
            </a:extLst>
          </p:cNvPr>
          <p:cNvPicPr>
            <a:picLocks noGrp="1" noChangeAspect="1"/>
          </p:cNvPicPr>
          <p:nvPr>
            <p:ph idx="1"/>
          </p:nvPr>
        </p:nvPicPr>
        <p:blipFill>
          <a:blip r:embed="rId5"/>
          <a:srcRect l="26032" t="15901" r="22472" b="4000"/>
          <a:stretch/>
        </p:blipFill>
        <p:spPr>
          <a:xfrm>
            <a:off x="647699" y="2057631"/>
            <a:ext cx="3335032" cy="2993648"/>
          </a:xfrm>
        </p:spPr>
      </p:pic>
      <p:sp>
        <p:nvSpPr>
          <p:cNvPr id="7" name="Textfeld 6">
            <a:extLst>
              <a:ext uri="{FF2B5EF4-FFF2-40B4-BE49-F238E27FC236}">
                <a16:creationId xmlns:a16="http://schemas.microsoft.com/office/drawing/2014/main" id="{8E167B87-7A7B-A26B-5481-8EC65FBB9FC2}"/>
              </a:ext>
            </a:extLst>
          </p:cNvPr>
          <p:cNvSpPr txBox="1"/>
          <p:nvPr/>
        </p:nvSpPr>
        <p:spPr>
          <a:xfrm>
            <a:off x="647698" y="1519841"/>
            <a:ext cx="5918716" cy="241285"/>
          </a:xfrm>
          <a:prstGeom prst="rect">
            <a:avLst/>
          </a:prstGeom>
          <a:noFill/>
        </p:spPr>
        <p:txBody>
          <a:bodyPr wrap="square" lIns="0" tIns="0" rIns="0" bIns="0" rtlCol="0">
            <a:spAutoFit/>
          </a:bodyPr>
          <a:lstStyle/>
          <a:p>
            <a:pPr>
              <a:lnSpc>
                <a:spcPct val="120000"/>
              </a:lnSpc>
            </a:pPr>
            <a:r>
              <a:rPr lang="de-DE" sz="1400" b="1">
                <a:solidFill>
                  <a:schemeClr val="tx2"/>
                </a:solidFill>
              </a:rPr>
              <a:t>2018-2023, 19 NIT analysiert in Laboren aus 13 Ländern</a:t>
            </a:r>
          </a:p>
        </p:txBody>
      </p:sp>
    </p:spTree>
    <p:custDataLst>
      <p:tags r:id="rId1"/>
    </p:custDataLst>
    <p:extLst>
      <p:ext uri="{BB962C8B-B14F-4D97-AF65-F5344CB8AC3E}">
        <p14:creationId xmlns:p14="http://schemas.microsoft.com/office/powerpoint/2010/main" val="29014070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68C74-1CD3-D7B8-1863-9A2AD4558604}"/>
            </a:ext>
          </a:extLst>
        </p:cNvPr>
        <p:cNvGrpSpPr/>
        <p:nvPr/>
      </p:nvGrpSpPr>
      <p:grpSpPr>
        <a:xfrm>
          <a:off x="0" y="0"/>
          <a:ext cx="0" cy="0"/>
          <a:chOff x="0" y="0"/>
          <a:chExt cx="0" cy="0"/>
        </a:xfrm>
      </p:grpSpPr>
      <p:sp>
        <p:nvSpPr>
          <p:cNvPr id="11" name="Titel 10">
            <a:extLst>
              <a:ext uri="{FF2B5EF4-FFF2-40B4-BE49-F238E27FC236}">
                <a16:creationId xmlns:a16="http://schemas.microsoft.com/office/drawing/2014/main" id="{8ED5A36D-F255-2593-D8FD-5F9637F31C3C}"/>
              </a:ext>
            </a:extLst>
          </p:cNvPr>
          <p:cNvSpPr>
            <a:spLocks noGrp="1"/>
          </p:cNvSpPr>
          <p:nvPr>
            <p:ph type="title"/>
          </p:nvPr>
        </p:nvSpPr>
        <p:spPr>
          <a:xfrm>
            <a:off x="648000" y="414528"/>
            <a:ext cx="10896000" cy="1296000"/>
          </a:xfrm>
        </p:spPr>
        <p:txBody>
          <a:bodyPr/>
          <a:lstStyle/>
          <a:p>
            <a:r>
              <a:rPr lang="de-DE" dirty="0">
                <a:latin typeface="+mn-lt"/>
              </a:rPr>
              <a:t>Survodutid Phase-2-Studie: Ergebnisse</a:t>
            </a:r>
          </a:p>
        </p:txBody>
      </p:sp>
      <p:sp>
        <p:nvSpPr>
          <p:cNvPr id="13" name="Textplatzhalter 12">
            <a:extLst>
              <a:ext uri="{FF2B5EF4-FFF2-40B4-BE49-F238E27FC236}">
                <a16:creationId xmlns:a16="http://schemas.microsoft.com/office/drawing/2014/main" id="{C02AB3EB-F4D9-3FC4-7373-8742F020E35D}"/>
              </a:ext>
            </a:extLst>
          </p:cNvPr>
          <p:cNvSpPr>
            <a:spLocks noGrp="1"/>
          </p:cNvSpPr>
          <p:nvPr>
            <p:ph type="body" sz="quarter" idx="15"/>
          </p:nvPr>
        </p:nvSpPr>
        <p:spPr>
          <a:xfrm>
            <a:off x="647700" y="6421288"/>
            <a:ext cx="7270402" cy="324000"/>
          </a:xfrm>
        </p:spPr>
        <p:txBody>
          <a:bodyPr/>
          <a:lstStyle/>
          <a:p>
            <a:r>
              <a:rPr lang="de-DE" sz="900" i="1"/>
              <a:t>Grafiken von Novo Nordisk nach Daten von </a:t>
            </a:r>
            <a:r>
              <a:rPr lang="fr-FR" i="1" err="1"/>
              <a:t>Noureddin</a:t>
            </a:r>
            <a:r>
              <a:rPr lang="fr-FR" i="1"/>
              <a:t> M</a:t>
            </a:r>
            <a:r>
              <a:rPr lang="de-DE" sz="900" i="1"/>
              <a:t>. et al.</a:t>
            </a:r>
            <a:br>
              <a:rPr lang="de-DE" sz="900" i="1"/>
            </a:br>
            <a:r>
              <a:rPr lang="de-DE"/>
              <a:t>AE, adverse </a:t>
            </a:r>
            <a:r>
              <a:rPr lang="de-DE" err="1"/>
              <a:t>event</a:t>
            </a:r>
            <a:r>
              <a:rPr lang="de-DE"/>
              <a:t>, unerwünschtes Ereignis; GLP-1 , Glucagon-like Peptid 1; MASH, Metabolische Dysfunktion-assoziierte Steatohepatitis; NAFLD, non-</a:t>
            </a:r>
            <a:r>
              <a:rPr lang="de-DE" err="1"/>
              <a:t>alcoholic</a:t>
            </a:r>
            <a:r>
              <a:rPr lang="de-DE"/>
              <a:t> </a:t>
            </a:r>
            <a:r>
              <a:rPr lang="de-DE" err="1"/>
              <a:t>fatty</a:t>
            </a:r>
            <a:r>
              <a:rPr lang="de-DE"/>
              <a:t> </a:t>
            </a:r>
            <a:r>
              <a:rPr lang="de-DE" err="1"/>
              <a:t>liver</a:t>
            </a:r>
            <a:r>
              <a:rPr lang="de-DE"/>
              <a:t> </a:t>
            </a:r>
            <a:r>
              <a:rPr lang="de-DE" err="1"/>
              <a:t>disease</a:t>
            </a:r>
            <a:r>
              <a:rPr lang="de-DE"/>
              <a:t>, nichtalkoholische Fettlebererkrankung; NAS, NAFLD-Aktivitäts-Score; SC, </a:t>
            </a:r>
            <a:r>
              <a:rPr lang="de-DE" err="1"/>
              <a:t>subcutaneous</a:t>
            </a:r>
            <a:r>
              <a:rPr lang="de-DE"/>
              <a:t>, subkutan.</a:t>
            </a:r>
          </a:p>
        </p:txBody>
      </p:sp>
      <p:sp>
        <p:nvSpPr>
          <p:cNvPr id="14" name="Textplatzhalter 13">
            <a:extLst>
              <a:ext uri="{FF2B5EF4-FFF2-40B4-BE49-F238E27FC236}">
                <a16:creationId xmlns:a16="http://schemas.microsoft.com/office/drawing/2014/main" id="{ED3FE944-1B3B-1C68-AF0F-92D3B12ACEDA}"/>
              </a:ext>
            </a:extLst>
          </p:cNvPr>
          <p:cNvSpPr>
            <a:spLocks noGrp="1"/>
          </p:cNvSpPr>
          <p:nvPr>
            <p:ph type="body" sz="quarter" idx="17"/>
          </p:nvPr>
        </p:nvSpPr>
        <p:spPr/>
        <p:txBody>
          <a:bodyPr/>
          <a:lstStyle/>
          <a:p>
            <a:r>
              <a:rPr lang="de-DE"/>
              <a:t>Noureddin M. et al. J </a:t>
            </a:r>
            <a:r>
              <a:rPr lang="de-DE" err="1"/>
              <a:t>Hepatol</a:t>
            </a:r>
            <a:r>
              <a:rPr lang="de-DE"/>
              <a:t>. 2025;82(Suppl.1):OS-098.</a:t>
            </a:r>
          </a:p>
        </p:txBody>
      </p:sp>
      <p:sp>
        <p:nvSpPr>
          <p:cNvPr id="17" name="Rechteck: abgerundete Ecken 16">
            <a:extLst>
              <a:ext uri="{FF2B5EF4-FFF2-40B4-BE49-F238E27FC236}">
                <a16:creationId xmlns:a16="http://schemas.microsoft.com/office/drawing/2014/main" id="{1EE437DB-900E-9960-EA03-6D21605E2B7D}"/>
              </a:ext>
            </a:extLst>
          </p:cNvPr>
          <p:cNvSpPr/>
          <p:nvPr/>
        </p:nvSpPr>
        <p:spPr>
          <a:xfrm>
            <a:off x="642177" y="4714690"/>
            <a:ext cx="3094922" cy="761393"/>
          </a:xfrm>
          <a:prstGeom prst="round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a:ln>
                  <a:noFill/>
                </a:ln>
                <a:solidFill>
                  <a:srgbClr val="001965"/>
                </a:solidFill>
                <a:effectLst/>
                <a:uLnTx/>
                <a:uFillTx/>
                <a:ea typeface="+mn-ea"/>
                <a:cs typeface="+mn-cs"/>
              </a:rPr>
              <a:t>Primärer Endpunkt </a:t>
            </a:r>
            <a:r>
              <a:rPr kumimoji="0" lang="de-DE" altLang="de-DE" sz="1000" b="0" i="0" u="none" strike="noStrike" kern="1200" cap="none" spc="0" normalizeH="0" baseline="0" noProof="0">
                <a:ln>
                  <a:noFill/>
                </a:ln>
                <a:solidFill>
                  <a:srgbClr val="001965"/>
                </a:solidFill>
                <a:effectLst/>
                <a:uLnTx/>
                <a:uFillTx/>
                <a:ea typeface="+mn-ea"/>
                <a:cs typeface="+mn-cs"/>
              </a:rPr>
              <a:t>nach 48 Wochen: </a:t>
            </a:r>
            <a:br>
              <a:rPr kumimoji="0" lang="de-DE" altLang="de-DE" sz="1000" b="0" i="0" u="none" strike="noStrike" kern="1200" cap="none" spc="0" normalizeH="0" baseline="0" noProof="0">
                <a:ln>
                  <a:noFill/>
                </a:ln>
                <a:solidFill>
                  <a:srgbClr val="001965"/>
                </a:solidFill>
                <a:effectLst/>
                <a:uLnTx/>
                <a:uFillTx/>
                <a:ea typeface="+mn-ea"/>
                <a:cs typeface="+mn-cs"/>
              </a:rPr>
            </a:br>
            <a:r>
              <a:rPr kumimoji="0" lang="de-DE" altLang="de-DE" sz="1000" b="0" i="0" u="none" strike="noStrike" kern="1200" cap="none" spc="0" normalizeH="0" baseline="0" noProof="0">
                <a:ln>
                  <a:noFill/>
                </a:ln>
                <a:solidFill>
                  <a:srgbClr val="001965"/>
                </a:solidFill>
                <a:effectLst/>
                <a:uLnTx/>
                <a:uFillTx/>
                <a:ea typeface="+mn-ea"/>
                <a:cs typeface="+mn-cs"/>
              </a:rPr>
              <a:t>≥2 Punkte Abnahme des NAS-Scores mit ≥1 Punkt (Abnahme der Sub-Scores für lobuläre Entzündung oder Ballonbildung) ohne Verschlechterung der Fibrose</a:t>
            </a:r>
            <a:endParaRPr kumimoji="0" lang="de-DE" sz="1000" b="0" i="0" u="none" strike="noStrike" kern="1200" cap="none" spc="0" normalizeH="0" baseline="0" noProof="0">
              <a:ln>
                <a:noFill/>
              </a:ln>
              <a:solidFill>
                <a:srgbClr val="000000"/>
              </a:solidFill>
              <a:effectLst/>
              <a:uLnTx/>
              <a:uFillTx/>
              <a:ea typeface="+mn-ea"/>
              <a:cs typeface="+mn-cs"/>
            </a:endParaRPr>
          </a:p>
        </p:txBody>
      </p:sp>
      <p:sp>
        <p:nvSpPr>
          <p:cNvPr id="18" name="Rechteck: abgerundete Ecken 17">
            <a:extLst>
              <a:ext uri="{FF2B5EF4-FFF2-40B4-BE49-F238E27FC236}">
                <a16:creationId xmlns:a16="http://schemas.microsoft.com/office/drawing/2014/main" id="{FB3F1EBB-945C-72AF-FEC8-9968DA4B7101}"/>
              </a:ext>
            </a:extLst>
          </p:cNvPr>
          <p:cNvSpPr/>
          <p:nvPr/>
        </p:nvSpPr>
        <p:spPr>
          <a:xfrm>
            <a:off x="4036730" y="4714690"/>
            <a:ext cx="2614074" cy="755018"/>
          </a:xfrm>
          <a:prstGeom prst="roundRect">
            <a:avLst/>
          </a:prstGeom>
          <a:ln/>
        </p:spPr>
        <p:style>
          <a:lnRef idx="2">
            <a:schemeClr val="accent6"/>
          </a:lnRef>
          <a:fillRef idx="1">
            <a:schemeClr val="lt1"/>
          </a:fillRef>
          <a:effectRef idx="0">
            <a:schemeClr val="accent6"/>
          </a:effectRef>
          <a:fontRef idx="minor">
            <a:schemeClr val="dk1"/>
          </a:fontRef>
        </p:style>
        <p:txBody>
          <a:bodyPr lIns="72000" tIns="36000" rIns="72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00" b="1" i="0" u="none" strike="noStrike" kern="1200" cap="none" spc="0" normalizeH="0" baseline="0" noProof="0">
                <a:ln>
                  <a:noFill/>
                </a:ln>
                <a:solidFill>
                  <a:srgbClr val="001965"/>
                </a:solidFill>
                <a:effectLst/>
                <a:uLnTx/>
                <a:uFillTx/>
                <a:ea typeface="+mn-ea"/>
                <a:cs typeface="+mn-cs"/>
              </a:rPr>
              <a:t>Sekundäre Endpunkte: </a:t>
            </a:r>
            <a:r>
              <a:rPr kumimoji="0" lang="de-DE" altLang="de-DE" sz="1000" b="0" i="0" u="none" strike="noStrike" kern="1200" cap="none" spc="0" normalizeH="0" baseline="0" noProof="0">
                <a:ln>
                  <a:noFill/>
                </a:ln>
                <a:solidFill>
                  <a:srgbClr val="001965"/>
                </a:solidFill>
                <a:effectLst/>
                <a:uLnTx/>
                <a:uFillTx/>
                <a:ea typeface="+mn-ea"/>
                <a:cs typeface="+mn-cs"/>
              </a:rPr>
              <a:t>Abnahme des Leberfettgehalts um ≥30% und durch Biopsie ermittelte Verbesserung (Verringerung) der Fibrose um ≥1 Stufe </a:t>
            </a:r>
          </a:p>
        </p:txBody>
      </p:sp>
      <p:sp>
        <p:nvSpPr>
          <p:cNvPr id="20" name="Textfeld 19">
            <a:extLst>
              <a:ext uri="{FF2B5EF4-FFF2-40B4-BE49-F238E27FC236}">
                <a16:creationId xmlns:a16="http://schemas.microsoft.com/office/drawing/2014/main" id="{8CC8B0BB-DEB5-172C-636A-E1CBDA2D90D2}"/>
              </a:ext>
            </a:extLst>
          </p:cNvPr>
          <p:cNvSpPr txBox="1"/>
          <p:nvPr/>
        </p:nvSpPr>
        <p:spPr>
          <a:xfrm>
            <a:off x="642177" y="1773366"/>
            <a:ext cx="2897186"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a:ln>
                  <a:noFill/>
                </a:ln>
                <a:solidFill>
                  <a:srgbClr val="001965"/>
                </a:solidFill>
                <a:effectLst/>
                <a:uLnTx/>
                <a:uFillTx/>
                <a:ea typeface="+mn-ea"/>
                <a:cs typeface="+mn-cs"/>
              </a:rPr>
              <a:t>Verbesserung der MASH ohne Verschlechterung der Fibrose</a:t>
            </a:r>
            <a:endParaRPr kumimoji="0" lang="de-DE" sz="1200" b="0" i="0" u="none" strike="noStrike" kern="1200" cap="none" spc="0" normalizeH="0" baseline="0" noProof="0">
              <a:ln>
                <a:noFill/>
              </a:ln>
              <a:solidFill>
                <a:srgbClr val="001965"/>
              </a:solidFill>
              <a:effectLst/>
              <a:uLnTx/>
              <a:uFillTx/>
              <a:ea typeface="+mn-ea"/>
              <a:cs typeface="+mn-cs"/>
            </a:endParaRPr>
          </a:p>
        </p:txBody>
      </p:sp>
      <p:sp>
        <p:nvSpPr>
          <p:cNvPr id="22" name="Textfeld 21">
            <a:extLst>
              <a:ext uri="{FF2B5EF4-FFF2-40B4-BE49-F238E27FC236}">
                <a16:creationId xmlns:a16="http://schemas.microsoft.com/office/drawing/2014/main" id="{53B041DD-EC1C-50C0-29A5-0C8D3AB9E232}"/>
              </a:ext>
            </a:extLst>
          </p:cNvPr>
          <p:cNvSpPr txBox="1"/>
          <p:nvPr/>
        </p:nvSpPr>
        <p:spPr>
          <a:xfrm>
            <a:off x="7209194" y="1776328"/>
            <a:ext cx="4184118"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srgbClr val="001965"/>
                </a:solidFill>
                <a:effectLst/>
                <a:uLnTx/>
                <a:uFillTx/>
                <a:ea typeface="+mn-ea"/>
                <a:cs typeface="+mn-cs"/>
              </a:rPr>
              <a:t>Unerwünschte Ereignisse (AE)</a:t>
            </a:r>
          </a:p>
        </p:txBody>
      </p:sp>
      <p:sp>
        <p:nvSpPr>
          <p:cNvPr id="9" name="Textfeld 8">
            <a:extLst>
              <a:ext uri="{FF2B5EF4-FFF2-40B4-BE49-F238E27FC236}">
                <a16:creationId xmlns:a16="http://schemas.microsoft.com/office/drawing/2014/main" id="{38318F34-5583-B6B4-D452-B05C401999B5}"/>
              </a:ext>
            </a:extLst>
          </p:cNvPr>
          <p:cNvSpPr txBox="1"/>
          <p:nvPr/>
        </p:nvSpPr>
        <p:spPr>
          <a:xfrm>
            <a:off x="4107229" y="1773366"/>
            <a:ext cx="2573186"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a:ln>
                  <a:noFill/>
                </a:ln>
                <a:solidFill>
                  <a:srgbClr val="001965"/>
                </a:solidFill>
                <a:effectLst/>
                <a:uLnTx/>
                <a:uFillTx/>
                <a:ea typeface="+mn-ea"/>
                <a:cs typeface="+mn-cs"/>
              </a:rPr>
              <a:t>Verbesserung der Fibrose ≥1</a:t>
            </a:r>
          </a:p>
        </p:txBody>
      </p:sp>
      <p:sp>
        <p:nvSpPr>
          <p:cNvPr id="23" name="Rechteck: abgerundete Ecken 22">
            <a:extLst>
              <a:ext uri="{FF2B5EF4-FFF2-40B4-BE49-F238E27FC236}">
                <a16:creationId xmlns:a16="http://schemas.microsoft.com/office/drawing/2014/main" id="{1B96DBF7-9E76-2A69-694E-444D9125E7D4}"/>
              </a:ext>
            </a:extLst>
          </p:cNvPr>
          <p:cNvSpPr/>
          <p:nvPr/>
        </p:nvSpPr>
        <p:spPr>
          <a:xfrm>
            <a:off x="647700" y="5607351"/>
            <a:ext cx="10977372" cy="453980"/>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a:solidFill>
                  <a:srgbClr val="001965"/>
                </a:solidFill>
              </a:rPr>
              <a:t>Survodutid verbessert die Leberhistologie bei MASH-Patienten mit Fibrose 8 (F1-F3).</a:t>
            </a:r>
          </a:p>
        </p:txBody>
      </p:sp>
      <p:cxnSp>
        <p:nvCxnSpPr>
          <p:cNvPr id="25" name="Gerader Verbinder 24">
            <a:extLst>
              <a:ext uri="{FF2B5EF4-FFF2-40B4-BE49-F238E27FC236}">
                <a16:creationId xmlns:a16="http://schemas.microsoft.com/office/drawing/2014/main" id="{6668CEFE-B85B-84E7-20EB-5AA5C0CA8865}"/>
              </a:ext>
            </a:extLst>
          </p:cNvPr>
          <p:cNvCxnSpPr>
            <a:cxnSpLocks/>
          </p:cNvCxnSpPr>
          <p:nvPr/>
        </p:nvCxnSpPr>
        <p:spPr>
          <a:xfrm flipV="1">
            <a:off x="1619250" y="2805058"/>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B9EA83FA-8C4D-E7ED-DBF3-6DA3D13A0C32}"/>
              </a:ext>
            </a:extLst>
          </p:cNvPr>
          <p:cNvCxnSpPr>
            <a:cxnSpLocks/>
          </p:cNvCxnSpPr>
          <p:nvPr/>
        </p:nvCxnSpPr>
        <p:spPr>
          <a:xfrm flipH="1">
            <a:off x="1552575" y="2805058"/>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7DCC043A-CC3F-0E82-C99B-451632357412}"/>
              </a:ext>
            </a:extLst>
          </p:cNvPr>
          <p:cNvCxnSpPr>
            <a:cxnSpLocks/>
          </p:cNvCxnSpPr>
          <p:nvPr/>
        </p:nvCxnSpPr>
        <p:spPr>
          <a:xfrm flipV="1">
            <a:off x="2090737" y="2571726"/>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BC3076AD-95FC-1D26-CDF0-CC87443D182D}"/>
              </a:ext>
            </a:extLst>
          </p:cNvPr>
          <p:cNvCxnSpPr>
            <a:cxnSpLocks/>
          </p:cNvCxnSpPr>
          <p:nvPr/>
        </p:nvCxnSpPr>
        <p:spPr>
          <a:xfrm flipH="1">
            <a:off x="2024062" y="2571726"/>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5D173DC-BA52-BE00-D14D-ABD310D1001D}"/>
              </a:ext>
            </a:extLst>
          </p:cNvPr>
          <p:cNvCxnSpPr>
            <a:cxnSpLocks/>
          </p:cNvCxnSpPr>
          <p:nvPr/>
        </p:nvCxnSpPr>
        <p:spPr>
          <a:xfrm flipV="1">
            <a:off x="2550318" y="2757462"/>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EB0DC735-5FD9-F286-C0DA-E99A18FD91AE}"/>
              </a:ext>
            </a:extLst>
          </p:cNvPr>
          <p:cNvCxnSpPr>
            <a:cxnSpLocks/>
          </p:cNvCxnSpPr>
          <p:nvPr/>
        </p:nvCxnSpPr>
        <p:spPr>
          <a:xfrm flipH="1">
            <a:off x="2483643" y="2757462"/>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66FB147-CEAA-B37D-14BC-0C04369CA996}"/>
              </a:ext>
            </a:extLst>
          </p:cNvPr>
          <p:cNvCxnSpPr>
            <a:cxnSpLocks/>
          </p:cNvCxnSpPr>
          <p:nvPr/>
        </p:nvCxnSpPr>
        <p:spPr>
          <a:xfrm flipV="1">
            <a:off x="3017038" y="3590899"/>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039360F9-86CF-983D-8086-34E67AB0D941}"/>
              </a:ext>
            </a:extLst>
          </p:cNvPr>
          <p:cNvCxnSpPr>
            <a:cxnSpLocks/>
          </p:cNvCxnSpPr>
          <p:nvPr/>
        </p:nvCxnSpPr>
        <p:spPr>
          <a:xfrm flipH="1">
            <a:off x="2950363" y="3590899"/>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F29BA031-A115-62CF-D456-60DE4427E861}"/>
              </a:ext>
            </a:extLst>
          </p:cNvPr>
          <p:cNvCxnSpPr>
            <a:cxnSpLocks/>
          </p:cNvCxnSpPr>
          <p:nvPr/>
        </p:nvCxnSpPr>
        <p:spPr>
          <a:xfrm flipV="1">
            <a:off x="4821231" y="3018604"/>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46A89916-0CD0-34C0-6266-EFDA3CCD9BF9}"/>
              </a:ext>
            </a:extLst>
          </p:cNvPr>
          <p:cNvCxnSpPr>
            <a:cxnSpLocks/>
          </p:cNvCxnSpPr>
          <p:nvPr/>
        </p:nvCxnSpPr>
        <p:spPr>
          <a:xfrm flipH="1">
            <a:off x="4754556" y="3018604"/>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AC2FDB63-C69C-4012-9C29-B2E9C5E47DA9}"/>
              </a:ext>
            </a:extLst>
          </p:cNvPr>
          <p:cNvCxnSpPr>
            <a:cxnSpLocks/>
          </p:cNvCxnSpPr>
          <p:nvPr/>
        </p:nvCxnSpPr>
        <p:spPr>
          <a:xfrm flipV="1">
            <a:off x="5283194" y="3018604"/>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12005988-E750-F95F-A22C-0D57586BF5D0}"/>
              </a:ext>
            </a:extLst>
          </p:cNvPr>
          <p:cNvCxnSpPr>
            <a:cxnSpLocks/>
          </p:cNvCxnSpPr>
          <p:nvPr/>
        </p:nvCxnSpPr>
        <p:spPr>
          <a:xfrm flipH="1">
            <a:off x="5216519" y="3018604"/>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19218036-6A95-ED22-82D9-9BD268DEA4A9}"/>
              </a:ext>
            </a:extLst>
          </p:cNvPr>
          <p:cNvCxnSpPr>
            <a:cxnSpLocks/>
          </p:cNvCxnSpPr>
          <p:nvPr/>
        </p:nvCxnSpPr>
        <p:spPr>
          <a:xfrm flipV="1">
            <a:off x="5746640" y="2938010"/>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D9A04703-2F38-C801-5353-1A00FDFF5606}"/>
              </a:ext>
            </a:extLst>
          </p:cNvPr>
          <p:cNvCxnSpPr>
            <a:cxnSpLocks/>
          </p:cNvCxnSpPr>
          <p:nvPr/>
        </p:nvCxnSpPr>
        <p:spPr>
          <a:xfrm flipH="1">
            <a:off x="5679965" y="2938010"/>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5F9549DF-6FDE-90AF-3B4C-85994118FECB}"/>
              </a:ext>
            </a:extLst>
          </p:cNvPr>
          <p:cNvCxnSpPr>
            <a:cxnSpLocks/>
          </p:cNvCxnSpPr>
          <p:nvPr/>
        </p:nvCxnSpPr>
        <p:spPr>
          <a:xfrm flipV="1">
            <a:off x="6208578" y="3388065"/>
            <a:ext cx="0" cy="24685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9B1B032D-32A2-A7CF-60E8-82DE4FCA0062}"/>
              </a:ext>
            </a:extLst>
          </p:cNvPr>
          <p:cNvCxnSpPr>
            <a:cxnSpLocks/>
          </p:cNvCxnSpPr>
          <p:nvPr/>
        </p:nvCxnSpPr>
        <p:spPr>
          <a:xfrm flipH="1">
            <a:off x="6141903" y="3388065"/>
            <a:ext cx="1333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5" name="Diagramm 34">
            <a:extLst>
              <a:ext uri="{FF2B5EF4-FFF2-40B4-BE49-F238E27FC236}">
                <a16:creationId xmlns:a16="http://schemas.microsoft.com/office/drawing/2014/main" id="{61E26320-9709-27D0-A469-1A3A96CFF885}"/>
              </a:ext>
            </a:extLst>
          </p:cNvPr>
          <p:cNvGraphicFramePr/>
          <p:nvPr>
            <p:extLst>
              <p:ext uri="{D42A27DB-BD31-4B8C-83A1-F6EECF244321}">
                <p14:modId xmlns:p14="http://schemas.microsoft.com/office/powerpoint/2010/main" val="3704054439"/>
              </p:ext>
            </p:extLst>
          </p:nvPr>
        </p:nvGraphicFramePr>
        <p:xfrm>
          <a:off x="3737099" y="2235031"/>
          <a:ext cx="3213335" cy="24241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a:extLst>
              <a:ext uri="{FF2B5EF4-FFF2-40B4-BE49-F238E27FC236}">
                <a16:creationId xmlns:a16="http://schemas.microsoft.com/office/drawing/2014/main" id="{06E17297-B803-B629-D259-642CA4BEE41F}"/>
              </a:ext>
            </a:extLst>
          </p:cNvPr>
          <p:cNvGraphicFramePr/>
          <p:nvPr>
            <p:extLst>
              <p:ext uri="{D42A27DB-BD31-4B8C-83A1-F6EECF244321}">
                <p14:modId xmlns:p14="http://schemas.microsoft.com/office/powerpoint/2010/main" val="1896517048"/>
              </p:ext>
            </p:extLst>
          </p:nvPr>
        </p:nvGraphicFramePr>
        <p:xfrm>
          <a:off x="539462" y="2265036"/>
          <a:ext cx="3213335" cy="2424194"/>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feld 2">
            <a:extLst>
              <a:ext uri="{FF2B5EF4-FFF2-40B4-BE49-F238E27FC236}">
                <a16:creationId xmlns:a16="http://schemas.microsoft.com/office/drawing/2014/main" id="{E626BAAC-AA46-3FDD-7FC6-64FCEE87CD9B}"/>
              </a:ext>
            </a:extLst>
          </p:cNvPr>
          <p:cNvSpPr txBox="1"/>
          <p:nvPr/>
        </p:nvSpPr>
        <p:spPr>
          <a:xfrm>
            <a:off x="607314" y="1180912"/>
            <a:ext cx="10977371" cy="523220"/>
          </a:xfrm>
          <a:prstGeom prst="rect">
            <a:avLst/>
          </a:prstGeom>
          <a:noFill/>
        </p:spPr>
        <p:txBody>
          <a:bodyPr wrap="square">
            <a:spAutoFit/>
          </a:bodyPr>
          <a:lstStyle/>
          <a:p>
            <a:pPr marR="0" lvl="0" algn="l" defTabSz="914400" rtl="0" eaLnBrk="0" fontAlgn="base" latinLnBrk="0" hangingPunct="0">
              <a:lnSpc>
                <a:spcPct val="100000"/>
              </a:lnSpc>
              <a:spcBef>
                <a:spcPts val="0"/>
              </a:spcBef>
              <a:buClrTx/>
              <a:buSzTx/>
              <a:tabLst/>
            </a:pPr>
            <a:r>
              <a:rPr kumimoji="0" lang="de-DE" altLang="de-DE" sz="1400" i="0" u="none" strike="noStrike" cap="none" spc="-30" normalizeH="0" dirty="0">
                <a:ln>
                  <a:noFill/>
                </a:ln>
                <a:solidFill>
                  <a:schemeClr val="tx2"/>
                </a:solidFill>
                <a:effectLst/>
              </a:rPr>
              <a:t>Einmal wöchentliche SC-Injektionen von Placebo oder Survodutid 2,4/4,8 oder 6,0 mg (eskaliert über ≤24 Wochen) bei 293 MASH F1-F3 Patienten, 1:1:1:1:1. Modifiziertes Intention-to-treat-Verfahren</a:t>
            </a:r>
          </a:p>
        </p:txBody>
      </p:sp>
      <p:graphicFrame>
        <p:nvGraphicFramePr>
          <p:cNvPr id="4" name="Tabelle 3">
            <a:extLst>
              <a:ext uri="{FF2B5EF4-FFF2-40B4-BE49-F238E27FC236}">
                <a16:creationId xmlns:a16="http://schemas.microsoft.com/office/drawing/2014/main" id="{1E320665-44C6-576E-BADC-70C0243AA204}"/>
              </a:ext>
            </a:extLst>
          </p:cNvPr>
          <p:cNvGraphicFramePr>
            <a:graphicFrameLocks noGrp="1"/>
          </p:cNvGraphicFramePr>
          <p:nvPr>
            <p:extLst>
              <p:ext uri="{D42A27DB-BD31-4B8C-83A1-F6EECF244321}">
                <p14:modId xmlns:p14="http://schemas.microsoft.com/office/powerpoint/2010/main" val="410657681"/>
              </p:ext>
            </p:extLst>
          </p:nvPr>
        </p:nvGraphicFramePr>
        <p:xfrm>
          <a:off x="6922638" y="2084105"/>
          <a:ext cx="4702103" cy="2201521"/>
        </p:xfrm>
        <a:graphic>
          <a:graphicData uri="http://schemas.openxmlformats.org/drawingml/2006/table">
            <a:tbl>
              <a:tblPr firstRow="1" bandRow="1">
                <a:tableStyleId>{5C22544A-7EE6-4342-B048-85BDC9FD1C3A}</a:tableStyleId>
              </a:tblPr>
              <a:tblGrid>
                <a:gridCol w="1074065">
                  <a:extLst>
                    <a:ext uri="{9D8B030D-6E8A-4147-A177-3AD203B41FA5}">
                      <a16:colId xmlns:a16="http://schemas.microsoft.com/office/drawing/2014/main" val="4145067876"/>
                    </a:ext>
                  </a:extLst>
                </a:gridCol>
                <a:gridCol w="783137">
                  <a:extLst>
                    <a:ext uri="{9D8B030D-6E8A-4147-A177-3AD203B41FA5}">
                      <a16:colId xmlns:a16="http://schemas.microsoft.com/office/drawing/2014/main" val="364958393"/>
                    </a:ext>
                  </a:extLst>
                </a:gridCol>
                <a:gridCol w="783137">
                  <a:extLst>
                    <a:ext uri="{9D8B030D-6E8A-4147-A177-3AD203B41FA5}">
                      <a16:colId xmlns:a16="http://schemas.microsoft.com/office/drawing/2014/main" val="1960383729"/>
                    </a:ext>
                  </a:extLst>
                </a:gridCol>
                <a:gridCol w="783137">
                  <a:extLst>
                    <a:ext uri="{9D8B030D-6E8A-4147-A177-3AD203B41FA5}">
                      <a16:colId xmlns:a16="http://schemas.microsoft.com/office/drawing/2014/main" val="745709533"/>
                    </a:ext>
                  </a:extLst>
                </a:gridCol>
                <a:gridCol w="765497">
                  <a:extLst>
                    <a:ext uri="{9D8B030D-6E8A-4147-A177-3AD203B41FA5}">
                      <a16:colId xmlns:a16="http://schemas.microsoft.com/office/drawing/2014/main" val="800439749"/>
                    </a:ext>
                  </a:extLst>
                </a:gridCol>
                <a:gridCol w="513130">
                  <a:extLst>
                    <a:ext uri="{9D8B030D-6E8A-4147-A177-3AD203B41FA5}">
                      <a16:colId xmlns:a16="http://schemas.microsoft.com/office/drawing/2014/main" val="1489958534"/>
                    </a:ext>
                  </a:extLst>
                </a:gridCol>
              </a:tblGrid>
              <a:tr h="460546">
                <a:tc>
                  <a:txBody>
                    <a:bodyPr/>
                    <a:lstStyle/>
                    <a:p>
                      <a:r>
                        <a:rPr lang="de-DE" sz="800" b="1">
                          <a:solidFill>
                            <a:schemeClr val="bg1"/>
                          </a:solidFill>
                        </a:rPr>
                        <a:t>Event</a:t>
                      </a:r>
                    </a:p>
                  </a:txBody>
                  <a:tcPr marL="36000" marR="36000" marT="0" marB="0"/>
                </a:tc>
                <a:tc>
                  <a:txBody>
                    <a:bodyPr/>
                    <a:lstStyle/>
                    <a:p>
                      <a:pPr algn="ctr"/>
                      <a:r>
                        <a:rPr lang="de-DE" sz="800" b="1" err="1">
                          <a:solidFill>
                            <a:schemeClr val="bg1"/>
                          </a:solidFill>
                        </a:rPr>
                        <a:t>Survodutid</a:t>
                      </a:r>
                      <a:endParaRPr lang="de-DE" sz="800" b="1">
                        <a:solidFill>
                          <a:schemeClr val="bg1"/>
                        </a:solidFill>
                      </a:endParaRPr>
                    </a:p>
                    <a:p>
                      <a:pPr algn="ctr"/>
                      <a:r>
                        <a:rPr lang="de-DE" sz="800" b="1">
                          <a:solidFill>
                            <a:schemeClr val="bg1"/>
                          </a:solidFill>
                        </a:rPr>
                        <a:t>2,4 mg (n=73)</a:t>
                      </a:r>
                    </a:p>
                  </a:txBody>
                  <a:tcPr marL="36000" marR="36000" marT="0" marB="0"/>
                </a:tc>
                <a:tc>
                  <a:txBody>
                    <a:bodyPr/>
                    <a:lstStyle/>
                    <a:p>
                      <a:pPr algn="ctr"/>
                      <a:r>
                        <a:rPr lang="de-DE" sz="800" b="1" err="1">
                          <a:solidFill>
                            <a:schemeClr val="bg1"/>
                          </a:solidFill>
                        </a:rPr>
                        <a:t>Survodutid</a:t>
                      </a:r>
                      <a:endParaRPr lang="de-DE" sz="800" b="1">
                        <a:solidFill>
                          <a:schemeClr val="bg1"/>
                        </a:solidFill>
                      </a:endParaRPr>
                    </a:p>
                    <a:p>
                      <a:pPr algn="ctr"/>
                      <a:r>
                        <a:rPr lang="de-DE" sz="800" b="1">
                          <a:solidFill>
                            <a:schemeClr val="bg1"/>
                          </a:solidFill>
                        </a:rPr>
                        <a:t>4,8 mg (n=72)</a:t>
                      </a:r>
                    </a:p>
                  </a:txBody>
                  <a:tcPr marL="36000" marR="36000" marT="0" marB="0"/>
                </a:tc>
                <a:tc>
                  <a:txBody>
                    <a:bodyPr/>
                    <a:lstStyle/>
                    <a:p>
                      <a:pPr algn="ctr"/>
                      <a:r>
                        <a:rPr lang="de-DE" sz="800" b="1">
                          <a:solidFill>
                            <a:schemeClr val="bg1"/>
                          </a:solidFill>
                        </a:rPr>
                        <a:t>Survodutid</a:t>
                      </a:r>
                    </a:p>
                    <a:p>
                      <a:pPr algn="ctr"/>
                      <a:r>
                        <a:rPr lang="de-DE" sz="800" b="1">
                          <a:solidFill>
                            <a:schemeClr val="bg1"/>
                          </a:solidFill>
                        </a:rPr>
                        <a:t>6,0 mg (n=74)</a:t>
                      </a:r>
                    </a:p>
                  </a:txBody>
                  <a:tcPr marL="36000" marR="36000" marT="0" marB="0"/>
                </a:tc>
                <a:tc>
                  <a:txBody>
                    <a:bodyPr/>
                    <a:lstStyle/>
                    <a:p>
                      <a:pPr algn="ctr"/>
                      <a:r>
                        <a:rPr lang="de-DE" sz="800" b="1">
                          <a:solidFill>
                            <a:schemeClr val="bg1"/>
                          </a:solidFill>
                        </a:rPr>
                        <a:t>Survodutid</a:t>
                      </a:r>
                    </a:p>
                    <a:p>
                      <a:pPr algn="ctr"/>
                      <a:r>
                        <a:rPr lang="de-DE" sz="800" b="1">
                          <a:solidFill>
                            <a:schemeClr val="bg1"/>
                          </a:solidFill>
                        </a:rPr>
                        <a:t>Total (n=219)</a:t>
                      </a:r>
                    </a:p>
                  </a:txBody>
                  <a:tcPr marL="36000" marR="36000" marT="0" marB="0"/>
                </a:tc>
                <a:tc>
                  <a:txBody>
                    <a:bodyPr/>
                    <a:lstStyle/>
                    <a:p>
                      <a:pPr algn="ctr"/>
                      <a:r>
                        <a:rPr lang="de-DE" sz="800" b="1">
                          <a:solidFill>
                            <a:schemeClr val="bg1"/>
                          </a:solidFill>
                        </a:rPr>
                        <a:t>Placebo</a:t>
                      </a:r>
                    </a:p>
                    <a:p>
                      <a:pPr algn="ctr"/>
                      <a:r>
                        <a:rPr lang="de-DE" sz="800" b="1">
                          <a:solidFill>
                            <a:schemeClr val="bg1"/>
                          </a:solidFill>
                        </a:rPr>
                        <a:t>(n=74)</a:t>
                      </a:r>
                    </a:p>
                  </a:txBody>
                  <a:tcPr marL="36000" marR="36000" marT="0" marB="0"/>
                </a:tc>
                <a:extLst>
                  <a:ext uri="{0D108BD9-81ED-4DB2-BD59-A6C34878D82A}">
                    <a16:rowId xmlns:a16="http://schemas.microsoft.com/office/drawing/2014/main" val="3549120666"/>
                  </a:ext>
                </a:extLst>
              </a:tr>
              <a:tr h="168867">
                <a:tc gridSpan="6">
                  <a:txBody>
                    <a:bodyPr/>
                    <a:lstStyle/>
                    <a:p>
                      <a:r>
                        <a:rPr lang="de-DE" sz="800" i="1"/>
                        <a:t>Anteil der Teilnehmer (%)</a:t>
                      </a:r>
                    </a:p>
                  </a:txBody>
                  <a:tcPr marL="36000" marR="36000" marT="0" marB="0"/>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100" i="1"/>
                    </a:p>
                  </a:txBody>
                  <a:tcPr marL="72000" marR="0" marT="0" marB="0"/>
                </a:tc>
                <a:extLst>
                  <a:ext uri="{0D108BD9-81ED-4DB2-BD59-A6C34878D82A}">
                    <a16:rowId xmlns:a16="http://schemas.microsoft.com/office/drawing/2014/main" val="648998423"/>
                  </a:ext>
                </a:extLst>
              </a:tr>
              <a:tr h="168867">
                <a:tc>
                  <a:txBody>
                    <a:bodyPr/>
                    <a:lstStyle/>
                    <a:p>
                      <a:r>
                        <a:rPr lang="de-DE" sz="800"/>
                        <a:t>Alle AE</a:t>
                      </a:r>
                    </a:p>
                  </a:txBody>
                  <a:tcPr marL="36000" marR="36000" marT="0" marB="0"/>
                </a:tc>
                <a:tc>
                  <a:txBody>
                    <a:bodyPr/>
                    <a:lstStyle/>
                    <a:p>
                      <a:pPr algn="ctr"/>
                      <a:r>
                        <a:rPr lang="de-DE" sz="800"/>
                        <a:t>71 (97)</a:t>
                      </a:r>
                    </a:p>
                  </a:txBody>
                  <a:tcPr marL="36000" marR="36000" marT="0" marB="0"/>
                </a:tc>
                <a:tc>
                  <a:txBody>
                    <a:bodyPr/>
                    <a:lstStyle/>
                    <a:p>
                      <a:pPr algn="ctr"/>
                      <a:r>
                        <a:rPr lang="de-DE" sz="800"/>
                        <a:t>67 (93)</a:t>
                      </a:r>
                    </a:p>
                  </a:txBody>
                  <a:tcPr marL="36000" marR="36000" marT="0" marB="0"/>
                </a:tc>
                <a:tc>
                  <a:txBody>
                    <a:bodyPr/>
                    <a:lstStyle/>
                    <a:p>
                      <a:pPr algn="ctr"/>
                      <a:r>
                        <a:rPr lang="de-DE" sz="800"/>
                        <a:t>70 (95)</a:t>
                      </a:r>
                    </a:p>
                  </a:txBody>
                  <a:tcPr marL="36000" marR="36000" marT="0" marB="0"/>
                </a:tc>
                <a:tc>
                  <a:txBody>
                    <a:bodyPr/>
                    <a:lstStyle/>
                    <a:p>
                      <a:pPr algn="ctr"/>
                      <a:r>
                        <a:rPr lang="de-DE" sz="800"/>
                        <a:t>208 (95)</a:t>
                      </a:r>
                    </a:p>
                  </a:txBody>
                  <a:tcPr marL="36000" marR="36000" marT="0" marB="0"/>
                </a:tc>
                <a:tc>
                  <a:txBody>
                    <a:bodyPr/>
                    <a:lstStyle/>
                    <a:p>
                      <a:pPr algn="ctr"/>
                      <a:r>
                        <a:rPr lang="de-DE" sz="800"/>
                        <a:t>68 (92)</a:t>
                      </a:r>
                    </a:p>
                  </a:txBody>
                  <a:tcPr marL="36000" marR="36000" marT="0" marB="0"/>
                </a:tc>
                <a:extLst>
                  <a:ext uri="{0D108BD9-81ED-4DB2-BD59-A6C34878D82A}">
                    <a16:rowId xmlns:a16="http://schemas.microsoft.com/office/drawing/2014/main" val="1868858156"/>
                  </a:ext>
                </a:extLst>
              </a:tr>
              <a:tr h="168867">
                <a:tc gridSpan="6">
                  <a:txBody>
                    <a:bodyPr/>
                    <a:lstStyle/>
                    <a:p>
                      <a:r>
                        <a:rPr lang="de-DE" sz="800"/>
                        <a:t>AEs aus jeglicher Organsystem-Klasse</a:t>
                      </a:r>
                      <a:r>
                        <a:rPr lang="de-DE" sz="800">
                          <a:latin typeface="Apis For Office" panose="020B0504010101010104"/>
                        </a:rPr>
                        <a:t>†</a:t>
                      </a:r>
                      <a:endParaRPr lang="de-DE" sz="800"/>
                    </a:p>
                  </a:txBody>
                  <a:tcPr marL="36000" marR="36000" marT="0" marB="0"/>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100"/>
                    </a:p>
                  </a:txBody>
                  <a:tcPr marL="72000" marR="0" marT="0" marB="0"/>
                </a:tc>
                <a:extLst>
                  <a:ext uri="{0D108BD9-81ED-4DB2-BD59-A6C34878D82A}">
                    <a16:rowId xmlns:a16="http://schemas.microsoft.com/office/drawing/2014/main" val="3050276959"/>
                  </a:ext>
                </a:extLst>
              </a:tr>
              <a:tr h="168867">
                <a:tc>
                  <a:txBody>
                    <a:bodyPr/>
                    <a:lstStyle/>
                    <a:p>
                      <a:r>
                        <a:rPr lang="de-DE" sz="800"/>
                        <a:t>Übelkeit</a:t>
                      </a:r>
                    </a:p>
                  </a:txBody>
                  <a:tcPr marL="36000" marR="36000" marT="0" marB="0"/>
                </a:tc>
                <a:tc>
                  <a:txBody>
                    <a:bodyPr/>
                    <a:lstStyle/>
                    <a:p>
                      <a:pPr algn="ctr"/>
                      <a:r>
                        <a:rPr lang="de-DE" sz="800"/>
                        <a:t>46 (63)</a:t>
                      </a:r>
                    </a:p>
                  </a:txBody>
                  <a:tcPr marL="36000" marR="36000" marT="0" marB="0"/>
                </a:tc>
                <a:tc>
                  <a:txBody>
                    <a:bodyPr/>
                    <a:lstStyle/>
                    <a:p>
                      <a:pPr algn="ctr"/>
                      <a:r>
                        <a:rPr lang="de-DE" sz="800"/>
                        <a:t>49 (68)</a:t>
                      </a:r>
                    </a:p>
                  </a:txBody>
                  <a:tcPr marL="36000" marR="36000" marT="0" marB="0"/>
                </a:tc>
                <a:tc>
                  <a:txBody>
                    <a:bodyPr/>
                    <a:lstStyle/>
                    <a:p>
                      <a:pPr algn="ctr"/>
                      <a:r>
                        <a:rPr lang="de-DE" sz="800"/>
                        <a:t>49 (66)</a:t>
                      </a:r>
                    </a:p>
                  </a:txBody>
                  <a:tcPr marL="36000" marR="36000" marT="0" marB="0"/>
                </a:tc>
                <a:tc>
                  <a:txBody>
                    <a:bodyPr/>
                    <a:lstStyle/>
                    <a:p>
                      <a:pPr algn="ctr"/>
                      <a:r>
                        <a:rPr lang="de-DE" sz="800"/>
                        <a:t>144 (66)</a:t>
                      </a:r>
                    </a:p>
                  </a:txBody>
                  <a:tcPr marL="36000" marR="36000" marT="0" marB="0"/>
                </a:tc>
                <a:tc>
                  <a:txBody>
                    <a:bodyPr/>
                    <a:lstStyle/>
                    <a:p>
                      <a:pPr algn="ctr"/>
                      <a:r>
                        <a:rPr lang="de-DE" sz="800"/>
                        <a:t>17 (23)</a:t>
                      </a:r>
                    </a:p>
                  </a:txBody>
                  <a:tcPr marL="36000" marR="36000" marT="0" marB="0"/>
                </a:tc>
                <a:extLst>
                  <a:ext uri="{0D108BD9-81ED-4DB2-BD59-A6C34878D82A}">
                    <a16:rowId xmlns:a16="http://schemas.microsoft.com/office/drawing/2014/main" val="4203849859"/>
                  </a:ext>
                </a:extLst>
              </a:tr>
              <a:tr h="168867">
                <a:tc>
                  <a:txBody>
                    <a:bodyPr/>
                    <a:lstStyle/>
                    <a:p>
                      <a:r>
                        <a:rPr lang="de-DE" sz="800"/>
                        <a:t>Diarrhoe</a:t>
                      </a:r>
                    </a:p>
                  </a:txBody>
                  <a:tcPr marL="36000" marR="36000" marT="0" marB="0"/>
                </a:tc>
                <a:tc>
                  <a:txBody>
                    <a:bodyPr/>
                    <a:lstStyle/>
                    <a:p>
                      <a:pPr algn="ctr"/>
                      <a:r>
                        <a:rPr lang="de-DE" sz="800"/>
                        <a:t>30 (41)</a:t>
                      </a:r>
                    </a:p>
                  </a:txBody>
                  <a:tcPr marL="36000" marR="36000" marT="0" marB="0"/>
                </a:tc>
                <a:tc>
                  <a:txBody>
                    <a:bodyPr/>
                    <a:lstStyle/>
                    <a:p>
                      <a:pPr algn="ctr"/>
                      <a:r>
                        <a:rPr lang="de-DE" sz="800"/>
                        <a:t>40 (56)</a:t>
                      </a:r>
                    </a:p>
                  </a:txBody>
                  <a:tcPr marL="36000" marR="36000" marT="0" marB="0"/>
                </a:tc>
                <a:tc>
                  <a:txBody>
                    <a:bodyPr/>
                    <a:lstStyle/>
                    <a:p>
                      <a:pPr algn="ctr"/>
                      <a:r>
                        <a:rPr lang="de-DE" sz="800"/>
                        <a:t>37 (50)</a:t>
                      </a:r>
                    </a:p>
                  </a:txBody>
                  <a:tcPr marL="36000" marR="36000" marT="0" marB="0"/>
                </a:tc>
                <a:tc>
                  <a:txBody>
                    <a:bodyPr/>
                    <a:lstStyle/>
                    <a:p>
                      <a:pPr algn="ctr"/>
                      <a:r>
                        <a:rPr lang="de-DE" sz="800"/>
                        <a:t>107 (49)</a:t>
                      </a:r>
                    </a:p>
                  </a:txBody>
                  <a:tcPr marL="36000" marR="36000" marT="0" marB="0"/>
                </a:tc>
                <a:tc>
                  <a:txBody>
                    <a:bodyPr/>
                    <a:lstStyle/>
                    <a:p>
                      <a:pPr algn="ctr"/>
                      <a:r>
                        <a:rPr lang="de-DE" sz="800"/>
                        <a:t>17 (23)</a:t>
                      </a:r>
                    </a:p>
                  </a:txBody>
                  <a:tcPr marL="36000" marR="36000" marT="0" marB="0"/>
                </a:tc>
                <a:extLst>
                  <a:ext uri="{0D108BD9-81ED-4DB2-BD59-A6C34878D82A}">
                    <a16:rowId xmlns:a16="http://schemas.microsoft.com/office/drawing/2014/main" val="3232177"/>
                  </a:ext>
                </a:extLst>
              </a:tr>
              <a:tr h="168867">
                <a:tc>
                  <a:txBody>
                    <a:bodyPr/>
                    <a:lstStyle/>
                    <a:p>
                      <a:r>
                        <a:rPr lang="de-DE" sz="800"/>
                        <a:t>Erbrechen</a:t>
                      </a:r>
                    </a:p>
                  </a:txBody>
                  <a:tcPr marL="36000" marR="36000" marT="0" marB="0"/>
                </a:tc>
                <a:tc>
                  <a:txBody>
                    <a:bodyPr/>
                    <a:lstStyle/>
                    <a:p>
                      <a:pPr algn="ctr"/>
                      <a:r>
                        <a:rPr lang="de-DE" sz="800"/>
                        <a:t>27 (37)</a:t>
                      </a:r>
                    </a:p>
                  </a:txBody>
                  <a:tcPr marL="36000" marR="36000" marT="0" marB="0"/>
                </a:tc>
                <a:tc>
                  <a:txBody>
                    <a:bodyPr/>
                    <a:lstStyle/>
                    <a:p>
                      <a:pPr algn="ctr"/>
                      <a:r>
                        <a:rPr lang="de-DE" sz="800"/>
                        <a:t>33 (46)</a:t>
                      </a:r>
                    </a:p>
                  </a:txBody>
                  <a:tcPr marL="36000" marR="36000" marT="0" marB="0"/>
                </a:tc>
                <a:tc>
                  <a:txBody>
                    <a:bodyPr/>
                    <a:lstStyle/>
                    <a:p>
                      <a:pPr algn="ctr"/>
                      <a:r>
                        <a:rPr lang="de-DE" sz="800"/>
                        <a:t>29 (39)</a:t>
                      </a:r>
                    </a:p>
                  </a:txBody>
                  <a:tcPr marL="36000" marR="36000" marT="0" marB="0"/>
                </a:tc>
                <a:tc>
                  <a:txBody>
                    <a:bodyPr/>
                    <a:lstStyle/>
                    <a:p>
                      <a:pPr algn="ctr"/>
                      <a:r>
                        <a:rPr lang="de-DE" sz="800"/>
                        <a:t>89 (41)</a:t>
                      </a:r>
                    </a:p>
                  </a:txBody>
                  <a:tcPr marL="36000" marR="36000" marT="0" marB="0"/>
                </a:tc>
                <a:tc>
                  <a:txBody>
                    <a:bodyPr/>
                    <a:lstStyle/>
                    <a:p>
                      <a:pPr algn="ctr"/>
                      <a:r>
                        <a:rPr lang="de-DE" sz="800"/>
                        <a:t>3 (4)</a:t>
                      </a:r>
                    </a:p>
                  </a:txBody>
                  <a:tcPr marL="36000" marR="36000" marT="0" marB="0"/>
                </a:tc>
                <a:extLst>
                  <a:ext uri="{0D108BD9-81ED-4DB2-BD59-A6C34878D82A}">
                    <a16:rowId xmlns:a16="http://schemas.microsoft.com/office/drawing/2014/main" val="3842685251"/>
                  </a:ext>
                </a:extLst>
              </a:tr>
              <a:tr h="727773">
                <a:tc>
                  <a:txBody>
                    <a:bodyPr/>
                    <a:lstStyle/>
                    <a:p>
                      <a:r>
                        <a:rPr lang="de-DE" sz="800"/>
                        <a:t>AE, die zum Absetzen von </a:t>
                      </a:r>
                      <a:r>
                        <a:rPr lang="de-DE" sz="800" err="1"/>
                        <a:t>Survodutid</a:t>
                      </a:r>
                      <a:r>
                        <a:rPr lang="de-DE" sz="800"/>
                        <a:t> oder Placebo führten</a:t>
                      </a:r>
                    </a:p>
                  </a:txBody>
                  <a:tcPr marL="36000" marR="36000" marT="0" marB="0"/>
                </a:tc>
                <a:tc>
                  <a:txBody>
                    <a:bodyPr/>
                    <a:lstStyle/>
                    <a:p>
                      <a:pPr algn="ctr"/>
                      <a:r>
                        <a:rPr lang="de-DE" sz="800"/>
                        <a:t>12 (16)</a:t>
                      </a:r>
                    </a:p>
                  </a:txBody>
                  <a:tcPr marL="36000" marR="36000" marT="0" marB="0"/>
                </a:tc>
                <a:tc>
                  <a:txBody>
                    <a:bodyPr/>
                    <a:lstStyle/>
                    <a:p>
                      <a:pPr algn="ctr"/>
                      <a:r>
                        <a:rPr lang="de-DE" sz="800"/>
                        <a:t>15 (21)</a:t>
                      </a:r>
                    </a:p>
                  </a:txBody>
                  <a:tcPr marL="36000" marR="36000" marT="0" marB="0"/>
                </a:tc>
                <a:tc>
                  <a:txBody>
                    <a:bodyPr/>
                    <a:lstStyle/>
                    <a:p>
                      <a:pPr algn="ctr"/>
                      <a:r>
                        <a:rPr lang="de-DE" sz="800"/>
                        <a:t>17 (23)</a:t>
                      </a:r>
                    </a:p>
                  </a:txBody>
                  <a:tcPr marL="36000" marR="36000" marT="0" marB="0"/>
                </a:tc>
                <a:tc>
                  <a:txBody>
                    <a:bodyPr/>
                    <a:lstStyle/>
                    <a:p>
                      <a:pPr algn="ctr"/>
                      <a:r>
                        <a:rPr lang="de-DE" sz="800"/>
                        <a:t>44 (20)</a:t>
                      </a:r>
                    </a:p>
                  </a:txBody>
                  <a:tcPr marL="36000" marR="36000" marT="0" marB="0"/>
                </a:tc>
                <a:tc>
                  <a:txBody>
                    <a:bodyPr/>
                    <a:lstStyle/>
                    <a:p>
                      <a:pPr algn="ctr"/>
                      <a:r>
                        <a:rPr lang="de-DE" sz="800"/>
                        <a:t>2 (3)</a:t>
                      </a:r>
                    </a:p>
                  </a:txBody>
                  <a:tcPr marL="36000" marR="36000" marT="0" marB="0"/>
                </a:tc>
                <a:extLst>
                  <a:ext uri="{0D108BD9-81ED-4DB2-BD59-A6C34878D82A}">
                    <a16:rowId xmlns:a16="http://schemas.microsoft.com/office/drawing/2014/main" val="2133419483"/>
                  </a:ext>
                </a:extLst>
              </a:tr>
            </a:tbl>
          </a:graphicData>
        </a:graphic>
      </p:graphicFrame>
    </p:spTree>
    <p:custDataLst>
      <p:tags r:id="rId1"/>
    </p:custDataLst>
    <p:extLst>
      <p:ext uri="{BB962C8B-B14F-4D97-AF65-F5344CB8AC3E}">
        <p14:creationId xmlns:p14="http://schemas.microsoft.com/office/powerpoint/2010/main" val="6134974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0967-BB29-C2C4-D841-BEA0EF3D2B8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CD41E766-9E0C-26E0-5922-19EB3A02E564}"/>
              </a:ext>
            </a:extLst>
          </p:cNvPr>
          <p:cNvSpPr>
            <a:spLocks noGrp="1"/>
          </p:cNvSpPr>
          <p:nvPr>
            <p:ph type="body" sz="quarter" idx="15"/>
          </p:nvPr>
        </p:nvSpPr>
        <p:spPr>
          <a:xfrm>
            <a:off x="647699" y="6421288"/>
            <a:ext cx="8299655" cy="324000"/>
          </a:xfrm>
        </p:spPr>
        <p:txBody>
          <a:bodyPr/>
          <a:lstStyle/>
          <a:p>
            <a:r>
              <a:rPr lang="de-DE" sz="900" i="1">
                <a:latin typeface="+mj-lt"/>
              </a:rPr>
              <a:t>Grafiken von Novo Nordisk nach Daten von </a:t>
            </a:r>
            <a:r>
              <a:rPr lang="de-DE" i="1"/>
              <a:t>Noureddin M. et al.</a:t>
            </a:r>
            <a:br>
              <a:rPr lang="de-DE" sz="900" i="1">
                <a:latin typeface="+mj-lt"/>
              </a:rPr>
            </a:br>
            <a:r>
              <a:rPr lang="de-DE"/>
              <a:t>LFC, </a:t>
            </a:r>
            <a:r>
              <a:rPr lang="de-DE" err="1"/>
              <a:t>liver</a:t>
            </a:r>
            <a:r>
              <a:rPr lang="de-DE"/>
              <a:t> </a:t>
            </a:r>
            <a:r>
              <a:rPr lang="de-DE" err="1"/>
              <a:t>fat</a:t>
            </a:r>
            <a:r>
              <a:rPr lang="de-DE"/>
              <a:t> </a:t>
            </a:r>
            <a:r>
              <a:rPr lang="de-DE" err="1"/>
              <a:t>content</a:t>
            </a:r>
            <a:r>
              <a:rPr lang="de-DE"/>
              <a:t>, Leberfettgehalt; MASH, Metabolische Dysfunktion-assoziierte Steatohepatitis; MRI-PDFF, Magnetresonanztomographie-Protonendichte-Fettfraktion.</a:t>
            </a:r>
          </a:p>
        </p:txBody>
      </p:sp>
      <p:sp>
        <p:nvSpPr>
          <p:cNvPr id="5" name="Textplatzhalter 4">
            <a:extLst>
              <a:ext uri="{FF2B5EF4-FFF2-40B4-BE49-F238E27FC236}">
                <a16:creationId xmlns:a16="http://schemas.microsoft.com/office/drawing/2014/main" id="{5DDD1B38-D891-9C45-4C28-F829B0FA60E7}"/>
              </a:ext>
            </a:extLst>
          </p:cNvPr>
          <p:cNvSpPr>
            <a:spLocks noGrp="1"/>
          </p:cNvSpPr>
          <p:nvPr>
            <p:ph type="body" sz="quarter" idx="17"/>
          </p:nvPr>
        </p:nvSpPr>
        <p:spPr/>
        <p:txBody>
          <a:bodyPr/>
          <a:lstStyle/>
          <a:p>
            <a:r>
              <a:rPr lang="de-DE"/>
              <a:t>Noureddin M. et al. J </a:t>
            </a:r>
            <a:r>
              <a:rPr lang="de-DE" err="1"/>
              <a:t>Hepatol</a:t>
            </a:r>
            <a:r>
              <a:rPr lang="de-DE"/>
              <a:t>. 2025:82(Suppl.1):OS-098.</a:t>
            </a:r>
          </a:p>
        </p:txBody>
      </p:sp>
      <p:sp>
        <p:nvSpPr>
          <p:cNvPr id="21" name="Titel 1">
            <a:extLst>
              <a:ext uri="{FF2B5EF4-FFF2-40B4-BE49-F238E27FC236}">
                <a16:creationId xmlns:a16="http://schemas.microsoft.com/office/drawing/2014/main" id="{EF84E21B-1E80-A848-03D4-D53FFCCD0F5F}"/>
              </a:ext>
            </a:extLst>
          </p:cNvPr>
          <p:cNvSpPr>
            <a:spLocks noGrp="1"/>
          </p:cNvSpPr>
          <p:nvPr>
            <p:ph type="title"/>
          </p:nvPr>
        </p:nvSpPr>
        <p:spPr>
          <a:xfrm>
            <a:off x="648000" y="453440"/>
            <a:ext cx="9435800" cy="1296000"/>
          </a:xfrm>
        </p:spPr>
        <p:txBody>
          <a:bodyPr/>
          <a:lstStyle/>
          <a:p>
            <a:r>
              <a:rPr lang="de-DE" dirty="0"/>
              <a:t>Ergebnisse der Behandlung mit Survodutid</a:t>
            </a:r>
          </a:p>
        </p:txBody>
      </p:sp>
      <p:sp>
        <p:nvSpPr>
          <p:cNvPr id="22" name="Textfeld 21">
            <a:extLst>
              <a:ext uri="{FF2B5EF4-FFF2-40B4-BE49-F238E27FC236}">
                <a16:creationId xmlns:a16="http://schemas.microsoft.com/office/drawing/2014/main" id="{5C157C25-B651-51AF-7A02-AACA6A034B01}"/>
              </a:ext>
            </a:extLst>
          </p:cNvPr>
          <p:cNvSpPr txBox="1"/>
          <p:nvPr/>
        </p:nvSpPr>
        <p:spPr>
          <a:xfrm>
            <a:off x="5630996" y="4550779"/>
            <a:ext cx="1777946" cy="10922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Reduktion der LFC um 58,15 % über 48 Wochen (nachgewiesen mittels MRT-PDFF)</a:t>
            </a:r>
          </a:p>
        </p:txBody>
      </p:sp>
      <p:sp>
        <p:nvSpPr>
          <p:cNvPr id="23" name="Textfeld 22">
            <a:extLst>
              <a:ext uri="{FF2B5EF4-FFF2-40B4-BE49-F238E27FC236}">
                <a16:creationId xmlns:a16="http://schemas.microsoft.com/office/drawing/2014/main" id="{754936EB-7025-2945-6869-ABB54B583D3D}"/>
              </a:ext>
            </a:extLst>
          </p:cNvPr>
          <p:cNvSpPr txBox="1"/>
          <p:nvPr/>
        </p:nvSpPr>
        <p:spPr>
          <a:xfrm>
            <a:off x="5630996" y="2076926"/>
            <a:ext cx="1695438" cy="870688"/>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Reduktion des Körpergewichtes um 11,91 % über 48 Wochen </a:t>
            </a:r>
          </a:p>
        </p:txBody>
      </p:sp>
      <p:grpSp>
        <p:nvGrpSpPr>
          <p:cNvPr id="20" name="Gruppieren 19">
            <a:extLst>
              <a:ext uri="{FF2B5EF4-FFF2-40B4-BE49-F238E27FC236}">
                <a16:creationId xmlns:a16="http://schemas.microsoft.com/office/drawing/2014/main" id="{73ABBE1F-B606-5B21-F100-3543E8F862A9}"/>
              </a:ext>
            </a:extLst>
          </p:cNvPr>
          <p:cNvGrpSpPr/>
          <p:nvPr/>
        </p:nvGrpSpPr>
        <p:grpSpPr>
          <a:xfrm>
            <a:off x="447675" y="1778679"/>
            <a:ext cx="5070350" cy="916655"/>
            <a:chOff x="936789" y="221660"/>
            <a:chExt cx="5663484" cy="1030129"/>
          </a:xfrm>
        </p:grpSpPr>
        <p:sp>
          <p:nvSpPr>
            <p:cNvPr id="3" name="Rechteck 2">
              <a:extLst>
                <a:ext uri="{FF2B5EF4-FFF2-40B4-BE49-F238E27FC236}">
                  <a16:creationId xmlns:a16="http://schemas.microsoft.com/office/drawing/2014/main" id="{3374A87D-A7BA-4DCC-AEF3-DD530FC57FA2}"/>
                </a:ext>
              </a:extLst>
            </p:cNvPr>
            <p:cNvSpPr/>
            <p:nvPr/>
          </p:nvSpPr>
          <p:spPr>
            <a:xfrm>
              <a:off x="936789" y="616683"/>
              <a:ext cx="5663484" cy="635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9" name="Textfeld 8">
              <a:extLst>
                <a:ext uri="{FF2B5EF4-FFF2-40B4-BE49-F238E27FC236}">
                  <a16:creationId xmlns:a16="http://schemas.microsoft.com/office/drawing/2014/main" id="{C90D947F-9639-B9B2-C05B-7B77178F25FC}"/>
                </a:ext>
              </a:extLst>
            </p:cNvPr>
            <p:cNvSpPr txBox="1"/>
            <p:nvPr/>
          </p:nvSpPr>
          <p:spPr>
            <a:xfrm>
              <a:off x="1247025" y="221660"/>
              <a:ext cx="5147694" cy="72943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Verbesserte Endpunkte der Leberbiopsie in Bezug auf die Verbesserung/Rückbildung der MASH und </a:t>
              </a:r>
              <a:br>
                <a:rPr kumimoji="0" lang="de-DE" sz="1200" b="1" i="0" u="none" strike="noStrike" kern="1200" cap="none" spc="0" normalizeH="0" baseline="0" noProof="0">
                  <a:ln>
                    <a:noFill/>
                  </a:ln>
                  <a:solidFill>
                    <a:srgbClr val="001965"/>
                  </a:solidFill>
                  <a:effectLst/>
                  <a:uLnTx/>
                  <a:uFillTx/>
                  <a:latin typeface="Apis For Office"/>
                  <a:ea typeface="+mn-ea"/>
                  <a:cs typeface="+mn-cs"/>
                </a:rPr>
              </a:br>
              <a:r>
                <a:rPr kumimoji="0" lang="de-DE" sz="1200" b="1" i="0" u="none" strike="noStrike" kern="1200" cap="none" spc="0" normalizeH="0" baseline="0" noProof="0">
                  <a:ln>
                    <a:noFill/>
                  </a:ln>
                  <a:solidFill>
                    <a:srgbClr val="001965"/>
                  </a:solidFill>
                  <a:effectLst/>
                  <a:uLnTx/>
                  <a:uFillTx/>
                  <a:latin typeface="Apis For Office"/>
                  <a:ea typeface="+mn-ea"/>
                  <a:cs typeface="+mn-cs"/>
                </a:rPr>
                <a:t>Verbesserung der Fibrose</a:t>
              </a:r>
            </a:p>
          </p:txBody>
        </p:sp>
      </p:grpSp>
      <p:sp>
        <p:nvSpPr>
          <p:cNvPr id="27" name="Rechteck: abgerundete Ecken 26">
            <a:extLst>
              <a:ext uri="{FF2B5EF4-FFF2-40B4-BE49-F238E27FC236}">
                <a16:creationId xmlns:a16="http://schemas.microsoft.com/office/drawing/2014/main" id="{396EBA50-1A6E-6CDE-FC7D-2871897F9852}"/>
              </a:ext>
            </a:extLst>
          </p:cNvPr>
          <p:cNvSpPr/>
          <p:nvPr/>
        </p:nvSpPr>
        <p:spPr>
          <a:xfrm>
            <a:off x="647700" y="1316970"/>
            <a:ext cx="4779935" cy="4875719"/>
          </a:xfrm>
          <a:prstGeom prst="roundRect">
            <a:avLst>
              <a:gd name="adj" fmla="val 5836"/>
            </a:avLst>
          </a:prstGeom>
          <a:noFill/>
          <a:ln w="9525">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9" name="Rechteck: abgerundete Ecken 28">
            <a:extLst>
              <a:ext uri="{FF2B5EF4-FFF2-40B4-BE49-F238E27FC236}">
                <a16:creationId xmlns:a16="http://schemas.microsoft.com/office/drawing/2014/main" id="{6A859E43-F499-EEFA-98A6-E2A790865312}"/>
              </a:ext>
            </a:extLst>
          </p:cNvPr>
          <p:cNvSpPr/>
          <p:nvPr/>
        </p:nvSpPr>
        <p:spPr>
          <a:xfrm>
            <a:off x="5518025" y="1316970"/>
            <a:ext cx="6025975" cy="2534315"/>
          </a:xfrm>
          <a:prstGeom prst="roundRect">
            <a:avLst>
              <a:gd name="adj" fmla="val 5836"/>
            </a:avLst>
          </a:prstGeom>
          <a:noFill/>
          <a:ln w="9525">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0" name="Rechteck: abgerundete Ecken 29">
            <a:extLst>
              <a:ext uri="{FF2B5EF4-FFF2-40B4-BE49-F238E27FC236}">
                <a16:creationId xmlns:a16="http://schemas.microsoft.com/office/drawing/2014/main" id="{22B4FC54-E6C4-AE4B-9255-EC5A0D37FCEB}"/>
              </a:ext>
            </a:extLst>
          </p:cNvPr>
          <p:cNvSpPr/>
          <p:nvPr/>
        </p:nvSpPr>
        <p:spPr>
          <a:xfrm>
            <a:off x="5518025" y="3888828"/>
            <a:ext cx="6025975" cy="2303860"/>
          </a:xfrm>
          <a:prstGeom prst="roundRect">
            <a:avLst>
              <a:gd name="adj" fmla="val 5836"/>
            </a:avLst>
          </a:prstGeom>
          <a:noFill/>
          <a:ln w="9525">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graphicFrame>
        <p:nvGraphicFramePr>
          <p:cNvPr id="18" name="Diagramm 17">
            <a:extLst>
              <a:ext uri="{FF2B5EF4-FFF2-40B4-BE49-F238E27FC236}">
                <a16:creationId xmlns:a16="http://schemas.microsoft.com/office/drawing/2014/main" id="{E078AE29-E0A3-452B-4952-8D060E16AACA}"/>
              </a:ext>
            </a:extLst>
          </p:cNvPr>
          <p:cNvGraphicFramePr/>
          <p:nvPr>
            <p:extLst>
              <p:ext uri="{D42A27DB-BD31-4B8C-83A1-F6EECF244321}">
                <p14:modId xmlns:p14="http://schemas.microsoft.com/office/powerpoint/2010/main" val="4162982186"/>
              </p:ext>
            </p:extLst>
          </p:nvPr>
        </p:nvGraphicFramePr>
        <p:xfrm>
          <a:off x="713919" y="2389217"/>
          <a:ext cx="4500064" cy="3702292"/>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uppieren 12">
            <a:extLst>
              <a:ext uri="{FF2B5EF4-FFF2-40B4-BE49-F238E27FC236}">
                <a16:creationId xmlns:a16="http://schemas.microsoft.com/office/drawing/2014/main" id="{889B9C6E-96D2-7BA7-9B28-E464B6D71E1D}"/>
              </a:ext>
            </a:extLst>
          </p:cNvPr>
          <p:cNvGrpSpPr/>
          <p:nvPr/>
        </p:nvGrpSpPr>
        <p:grpSpPr>
          <a:xfrm>
            <a:off x="6881211" y="1491961"/>
            <a:ext cx="4554193" cy="2334922"/>
            <a:chOff x="6747861" y="1758661"/>
            <a:chExt cx="4554193" cy="2334922"/>
          </a:xfrm>
        </p:grpSpPr>
        <p:sp>
          <p:nvSpPr>
            <p:cNvPr id="32" name="Textfeld 31">
              <a:extLst>
                <a:ext uri="{FF2B5EF4-FFF2-40B4-BE49-F238E27FC236}">
                  <a16:creationId xmlns:a16="http://schemas.microsoft.com/office/drawing/2014/main" id="{CBC57FE4-A62E-71ED-733D-1E9B434E80FF}"/>
                </a:ext>
              </a:extLst>
            </p:cNvPr>
            <p:cNvSpPr txBox="1"/>
            <p:nvPr/>
          </p:nvSpPr>
          <p:spPr>
            <a:xfrm rot="16200000">
              <a:off x="6504362" y="2965331"/>
              <a:ext cx="1870807" cy="285014"/>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i="0" u="none" strike="noStrike" kern="1200" cap="none" spc="0" normalizeH="0" baseline="0" noProof="0">
                  <a:ln>
                    <a:noFill/>
                  </a:ln>
                  <a:solidFill>
                    <a:srgbClr val="001965"/>
                  </a:solidFill>
                  <a:effectLst/>
                  <a:uLnTx/>
                  <a:uFillTx/>
                  <a:latin typeface="Apis For Office"/>
                  <a:ea typeface="+mn-ea"/>
                  <a:cs typeface="+mn-cs"/>
                </a:rPr>
                <a:t>Mittlere prozentuale Veränderung gegenüber dem Ausgangswert (%)</a:t>
              </a:r>
            </a:p>
          </p:txBody>
        </p:sp>
        <p:cxnSp>
          <p:nvCxnSpPr>
            <p:cNvPr id="34" name="Gerader Verbinder 33">
              <a:extLst>
                <a:ext uri="{FF2B5EF4-FFF2-40B4-BE49-F238E27FC236}">
                  <a16:creationId xmlns:a16="http://schemas.microsoft.com/office/drawing/2014/main" id="{F75E5A8B-B534-35D5-928D-57DAA07C35E6}"/>
                </a:ext>
              </a:extLst>
            </p:cNvPr>
            <p:cNvCxnSpPr>
              <a:cxnSpLocks/>
            </p:cNvCxnSpPr>
            <p:nvPr/>
          </p:nvCxnSpPr>
          <p:spPr>
            <a:xfrm>
              <a:off x="7879581" y="2427446"/>
              <a:ext cx="8322" cy="16378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91E43AED-A23E-C397-C538-38933111E3AD}"/>
                </a:ext>
              </a:extLst>
            </p:cNvPr>
            <p:cNvCxnSpPr>
              <a:cxnSpLocks/>
              <a:stCxn id="40" idx="2"/>
            </p:cNvCxnSpPr>
            <p:nvPr/>
          </p:nvCxnSpPr>
          <p:spPr>
            <a:xfrm>
              <a:off x="8217694" y="3065144"/>
              <a:ext cx="0" cy="42227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0D7969F-5CA1-1EAF-021D-E29821EE8FE7}"/>
                </a:ext>
              </a:extLst>
            </p:cNvPr>
            <p:cNvCxnSpPr>
              <a:cxnSpLocks/>
            </p:cNvCxnSpPr>
            <p:nvPr/>
          </p:nvCxnSpPr>
          <p:spPr>
            <a:xfrm flipH="1">
              <a:off x="8135541" y="3487420"/>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0BC4A7D2-05E3-68BD-CD7F-386F3E3DDAC6}"/>
                </a:ext>
              </a:extLst>
            </p:cNvPr>
            <p:cNvCxnSpPr>
              <a:cxnSpLocks/>
              <a:stCxn id="41" idx="2"/>
            </p:cNvCxnSpPr>
            <p:nvPr/>
          </p:nvCxnSpPr>
          <p:spPr>
            <a:xfrm>
              <a:off x="8875685" y="3270283"/>
              <a:ext cx="0" cy="53384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BFA51142-9E13-94A2-E36B-66FD73117AC8}"/>
                </a:ext>
              </a:extLst>
            </p:cNvPr>
            <p:cNvCxnSpPr>
              <a:cxnSpLocks/>
            </p:cNvCxnSpPr>
            <p:nvPr/>
          </p:nvCxnSpPr>
          <p:spPr>
            <a:xfrm flipH="1">
              <a:off x="8795146" y="3804126"/>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D160C7C7-FF8E-6D2A-6B3E-326622CC34CC}"/>
                </a:ext>
              </a:extLst>
            </p:cNvPr>
            <p:cNvCxnSpPr>
              <a:cxnSpLocks/>
              <a:stCxn id="42" idx="2"/>
            </p:cNvCxnSpPr>
            <p:nvPr/>
          </p:nvCxnSpPr>
          <p:spPr>
            <a:xfrm>
              <a:off x="9533676" y="3270283"/>
              <a:ext cx="0" cy="6679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FB9D0CE7-05A2-51DD-6AD7-72067B9DA26E}"/>
                </a:ext>
              </a:extLst>
            </p:cNvPr>
            <p:cNvCxnSpPr>
              <a:cxnSpLocks/>
            </p:cNvCxnSpPr>
            <p:nvPr/>
          </p:nvCxnSpPr>
          <p:spPr>
            <a:xfrm flipH="1">
              <a:off x="9452371" y="3931678"/>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A2E512B9-0121-5467-EE5A-9C18829CE170}"/>
                </a:ext>
              </a:extLst>
            </p:cNvPr>
            <p:cNvCxnSpPr>
              <a:cxnSpLocks/>
              <a:stCxn id="43" idx="2"/>
            </p:cNvCxnSpPr>
            <p:nvPr/>
          </p:nvCxnSpPr>
          <p:spPr>
            <a:xfrm>
              <a:off x="10200850" y="3270283"/>
              <a:ext cx="0" cy="48507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62608DF7-721F-BE1A-7EA8-8E0790212151}"/>
                </a:ext>
              </a:extLst>
            </p:cNvPr>
            <p:cNvCxnSpPr>
              <a:cxnSpLocks/>
            </p:cNvCxnSpPr>
            <p:nvPr/>
          </p:nvCxnSpPr>
          <p:spPr>
            <a:xfrm flipH="1">
              <a:off x="10121501" y="3748790"/>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5A7EC3CD-1480-1926-CD57-66C88297A4B0}"/>
                </a:ext>
              </a:extLst>
            </p:cNvPr>
            <p:cNvSpPr/>
            <p:nvPr/>
          </p:nvSpPr>
          <p:spPr>
            <a:xfrm>
              <a:off x="8051006" y="2444750"/>
              <a:ext cx="333375" cy="620394"/>
            </a:xfrm>
            <a:prstGeom prst="rect">
              <a:avLst/>
            </a:prstGeom>
            <a:solidFill>
              <a:srgbClr val="001965"/>
            </a:solidFill>
            <a:ln w="9525" cap="flat">
              <a:solidFill>
                <a:srgbClr val="001965"/>
              </a:solidFill>
              <a:prstDash val="solid"/>
              <a:miter/>
            </a:ln>
          </p:spPr>
          <p:txBody>
            <a:bodyPr rtlCol="0" anchor="ctr"/>
            <a:lstStyle/>
            <a:p>
              <a:pPr algn="l"/>
              <a:endParaRPr lang="de-DE"/>
            </a:p>
          </p:txBody>
        </p:sp>
        <p:sp>
          <p:nvSpPr>
            <p:cNvPr id="41" name="Rechteck 40">
              <a:extLst>
                <a:ext uri="{FF2B5EF4-FFF2-40B4-BE49-F238E27FC236}">
                  <a16:creationId xmlns:a16="http://schemas.microsoft.com/office/drawing/2014/main" id="{003C92DB-3862-1C5C-2BDA-76BF93604E33}"/>
                </a:ext>
              </a:extLst>
            </p:cNvPr>
            <p:cNvSpPr/>
            <p:nvPr/>
          </p:nvSpPr>
          <p:spPr>
            <a:xfrm>
              <a:off x="8708997" y="2444750"/>
              <a:ext cx="333375" cy="825533"/>
            </a:xfrm>
            <a:prstGeom prst="rect">
              <a:avLst/>
            </a:prstGeom>
            <a:solidFill>
              <a:schemeClr val="accent2"/>
            </a:solidFill>
            <a:ln w="9525" cap="flat">
              <a:solidFill>
                <a:schemeClr val="accent2"/>
              </a:solidFill>
              <a:prstDash val="solid"/>
              <a:miter/>
            </a:ln>
          </p:spPr>
          <p:txBody>
            <a:bodyPr rtlCol="0" anchor="ctr"/>
            <a:lstStyle/>
            <a:p>
              <a:pPr algn="l"/>
              <a:endParaRPr lang="de-DE"/>
            </a:p>
          </p:txBody>
        </p:sp>
        <p:sp>
          <p:nvSpPr>
            <p:cNvPr id="42" name="Rechteck 41">
              <a:extLst>
                <a:ext uri="{FF2B5EF4-FFF2-40B4-BE49-F238E27FC236}">
                  <a16:creationId xmlns:a16="http://schemas.microsoft.com/office/drawing/2014/main" id="{BAD3F199-0558-2975-74DB-3A39D8D8E4CE}"/>
                </a:ext>
              </a:extLst>
            </p:cNvPr>
            <p:cNvSpPr/>
            <p:nvPr/>
          </p:nvSpPr>
          <p:spPr>
            <a:xfrm>
              <a:off x="9366988" y="2444750"/>
              <a:ext cx="333375" cy="825533"/>
            </a:xfrm>
            <a:prstGeom prst="rect">
              <a:avLst/>
            </a:prstGeom>
            <a:solidFill>
              <a:schemeClr val="accent3"/>
            </a:solidFill>
            <a:ln w="9525" cap="flat">
              <a:solidFill>
                <a:schemeClr val="accent3"/>
              </a:solidFill>
              <a:prstDash val="solid"/>
              <a:miter/>
            </a:ln>
          </p:spPr>
          <p:txBody>
            <a:bodyPr rtlCol="0" anchor="ctr"/>
            <a:lstStyle/>
            <a:p>
              <a:pPr algn="l"/>
              <a:endParaRPr lang="de-DE"/>
            </a:p>
          </p:txBody>
        </p:sp>
        <p:sp>
          <p:nvSpPr>
            <p:cNvPr id="43" name="Rechteck 42">
              <a:extLst>
                <a:ext uri="{FF2B5EF4-FFF2-40B4-BE49-F238E27FC236}">
                  <a16:creationId xmlns:a16="http://schemas.microsoft.com/office/drawing/2014/main" id="{62BDB3F0-1586-986E-B2AA-7F73D4F13724}"/>
                </a:ext>
              </a:extLst>
            </p:cNvPr>
            <p:cNvSpPr/>
            <p:nvPr/>
          </p:nvSpPr>
          <p:spPr>
            <a:xfrm>
              <a:off x="10034162" y="2444750"/>
              <a:ext cx="333375" cy="825533"/>
            </a:xfrm>
            <a:prstGeom prst="rect">
              <a:avLst/>
            </a:prstGeom>
            <a:solidFill>
              <a:schemeClr val="accent4"/>
            </a:solidFill>
            <a:ln w="9525" cap="flat">
              <a:solidFill>
                <a:schemeClr val="accent4"/>
              </a:solidFill>
              <a:prstDash val="solid"/>
              <a:miter/>
            </a:ln>
          </p:spPr>
          <p:txBody>
            <a:bodyPr rtlCol="0" anchor="ctr"/>
            <a:lstStyle/>
            <a:p>
              <a:pPr algn="l"/>
              <a:endParaRPr lang="de-DE"/>
            </a:p>
          </p:txBody>
        </p:sp>
        <p:sp>
          <p:nvSpPr>
            <p:cNvPr id="44" name="Rechteck 43">
              <a:extLst>
                <a:ext uri="{FF2B5EF4-FFF2-40B4-BE49-F238E27FC236}">
                  <a16:creationId xmlns:a16="http://schemas.microsoft.com/office/drawing/2014/main" id="{E556A713-E179-9311-8595-AB866B90D6A6}"/>
                </a:ext>
              </a:extLst>
            </p:cNvPr>
            <p:cNvSpPr/>
            <p:nvPr/>
          </p:nvSpPr>
          <p:spPr>
            <a:xfrm>
              <a:off x="10692153" y="2444749"/>
              <a:ext cx="333375" cy="59084"/>
            </a:xfrm>
            <a:prstGeom prst="rect">
              <a:avLst/>
            </a:prstGeom>
            <a:solidFill>
              <a:schemeClr val="accent6"/>
            </a:solidFill>
            <a:ln w="9525" cap="flat">
              <a:solidFill>
                <a:schemeClr val="accent6"/>
              </a:solidFill>
              <a:prstDash val="solid"/>
              <a:miter/>
            </a:ln>
          </p:spPr>
          <p:txBody>
            <a:bodyPr rtlCol="0" anchor="ctr"/>
            <a:lstStyle/>
            <a:p>
              <a:pPr algn="l"/>
              <a:endParaRPr lang="de-DE"/>
            </a:p>
          </p:txBody>
        </p:sp>
        <p:cxnSp>
          <p:nvCxnSpPr>
            <p:cNvPr id="35" name="Gerader Verbinder 34">
              <a:extLst>
                <a:ext uri="{FF2B5EF4-FFF2-40B4-BE49-F238E27FC236}">
                  <a16:creationId xmlns:a16="http://schemas.microsoft.com/office/drawing/2014/main" id="{CCD4E690-C776-4EAA-BFB8-2CDF67FD66B6}"/>
                </a:ext>
              </a:extLst>
            </p:cNvPr>
            <p:cNvCxnSpPr>
              <a:cxnSpLocks/>
            </p:cNvCxnSpPr>
            <p:nvPr/>
          </p:nvCxnSpPr>
          <p:spPr>
            <a:xfrm>
              <a:off x="7867676" y="2436098"/>
              <a:ext cx="31956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A8014FF0-78BF-F35A-32FC-0D65D158F10D}"/>
                </a:ext>
              </a:extLst>
            </p:cNvPr>
            <p:cNvSpPr txBox="1"/>
            <p:nvPr/>
          </p:nvSpPr>
          <p:spPr>
            <a:xfrm>
              <a:off x="8093956" y="2849708"/>
              <a:ext cx="238848" cy="137282"/>
            </a:xfrm>
            <a:prstGeom prst="rect">
              <a:avLst/>
            </a:prstGeom>
            <a:noFill/>
          </p:spPr>
          <p:txBody>
            <a:bodyPr wrap="none" lIns="0" tIns="0" rIns="0" bIns="0" rtlCol="0">
              <a:spAutoFit/>
            </a:bodyPr>
            <a:lstStyle/>
            <a:p>
              <a:pPr algn="ctr">
                <a:lnSpc>
                  <a:spcPct val="120000"/>
                </a:lnSpc>
              </a:pPr>
              <a:r>
                <a:rPr lang="de-DE" sz="800">
                  <a:solidFill>
                    <a:schemeClr val="bg1"/>
                  </a:solidFill>
                </a:rPr>
                <a:t>-9,76</a:t>
              </a:r>
            </a:p>
          </p:txBody>
        </p:sp>
        <p:sp>
          <p:nvSpPr>
            <p:cNvPr id="71" name="Textfeld 70">
              <a:extLst>
                <a:ext uri="{FF2B5EF4-FFF2-40B4-BE49-F238E27FC236}">
                  <a16:creationId xmlns:a16="http://schemas.microsoft.com/office/drawing/2014/main" id="{C607EFA4-C2D0-5C8A-FCDD-667ACB0418A0}"/>
                </a:ext>
              </a:extLst>
            </p:cNvPr>
            <p:cNvSpPr txBox="1"/>
            <p:nvPr/>
          </p:nvSpPr>
          <p:spPr>
            <a:xfrm>
              <a:off x="8725778" y="3082749"/>
              <a:ext cx="298159" cy="137282"/>
            </a:xfrm>
            <a:prstGeom prst="rect">
              <a:avLst/>
            </a:prstGeom>
            <a:noFill/>
          </p:spPr>
          <p:txBody>
            <a:bodyPr wrap="none" lIns="0" tIns="0" rIns="0" bIns="0" rtlCol="0">
              <a:spAutoFit/>
            </a:bodyPr>
            <a:lstStyle/>
            <a:p>
              <a:pPr algn="ctr">
                <a:lnSpc>
                  <a:spcPct val="120000"/>
                </a:lnSpc>
              </a:pPr>
              <a:r>
                <a:rPr lang="de-DE" sz="800">
                  <a:solidFill>
                    <a:schemeClr val="bg1"/>
                  </a:solidFill>
                </a:rPr>
                <a:t>-13,12</a:t>
              </a:r>
            </a:p>
          </p:txBody>
        </p:sp>
        <p:sp>
          <p:nvSpPr>
            <p:cNvPr id="72" name="Textfeld 71">
              <a:extLst>
                <a:ext uri="{FF2B5EF4-FFF2-40B4-BE49-F238E27FC236}">
                  <a16:creationId xmlns:a16="http://schemas.microsoft.com/office/drawing/2014/main" id="{B1387B8C-74E2-7C90-4D6E-150EAADAABC0}"/>
                </a:ext>
              </a:extLst>
            </p:cNvPr>
            <p:cNvSpPr txBox="1"/>
            <p:nvPr/>
          </p:nvSpPr>
          <p:spPr>
            <a:xfrm>
              <a:off x="9378563" y="3102037"/>
              <a:ext cx="298159" cy="137282"/>
            </a:xfrm>
            <a:prstGeom prst="rect">
              <a:avLst/>
            </a:prstGeom>
            <a:noFill/>
          </p:spPr>
          <p:txBody>
            <a:bodyPr wrap="none" lIns="0" tIns="0" rIns="0" bIns="0" rtlCol="0">
              <a:spAutoFit/>
            </a:bodyPr>
            <a:lstStyle/>
            <a:p>
              <a:pPr algn="ctr">
                <a:lnSpc>
                  <a:spcPct val="120000"/>
                </a:lnSpc>
              </a:pPr>
              <a:r>
                <a:rPr lang="de-DE" sz="800">
                  <a:solidFill>
                    <a:schemeClr val="bg1"/>
                  </a:solidFill>
                </a:rPr>
                <a:t>-13,05</a:t>
              </a:r>
            </a:p>
          </p:txBody>
        </p:sp>
        <p:sp>
          <p:nvSpPr>
            <p:cNvPr id="73" name="Textfeld 72">
              <a:extLst>
                <a:ext uri="{FF2B5EF4-FFF2-40B4-BE49-F238E27FC236}">
                  <a16:creationId xmlns:a16="http://schemas.microsoft.com/office/drawing/2014/main" id="{E887690B-88EE-E6E9-0A01-A52F7C4CA63B}"/>
                </a:ext>
              </a:extLst>
            </p:cNvPr>
            <p:cNvSpPr txBox="1"/>
            <p:nvPr/>
          </p:nvSpPr>
          <p:spPr>
            <a:xfrm>
              <a:off x="10054730" y="3082749"/>
              <a:ext cx="298159" cy="137282"/>
            </a:xfrm>
            <a:prstGeom prst="rect">
              <a:avLst/>
            </a:prstGeom>
            <a:noFill/>
          </p:spPr>
          <p:txBody>
            <a:bodyPr wrap="none" lIns="0" tIns="0" rIns="0" bIns="0" rtlCol="0">
              <a:spAutoFit/>
            </a:bodyPr>
            <a:lstStyle/>
            <a:p>
              <a:pPr algn="ctr">
                <a:lnSpc>
                  <a:spcPct val="120000"/>
                </a:lnSpc>
              </a:pPr>
              <a:r>
                <a:rPr lang="de-DE" sz="800">
                  <a:solidFill>
                    <a:srgbClr val="001965"/>
                  </a:solidFill>
                </a:rPr>
                <a:t>-11,91</a:t>
              </a:r>
            </a:p>
          </p:txBody>
        </p:sp>
        <p:sp>
          <p:nvSpPr>
            <p:cNvPr id="74" name="Textfeld 73">
              <a:extLst>
                <a:ext uri="{FF2B5EF4-FFF2-40B4-BE49-F238E27FC236}">
                  <a16:creationId xmlns:a16="http://schemas.microsoft.com/office/drawing/2014/main" id="{A9630635-F874-0509-D38E-55AE660E96E1}"/>
                </a:ext>
              </a:extLst>
            </p:cNvPr>
            <p:cNvSpPr txBox="1"/>
            <p:nvPr/>
          </p:nvSpPr>
          <p:spPr>
            <a:xfrm>
              <a:off x="11063206" y="2521417"/>
              <a:ext cx="238848" cy="137282"/>
            </a:xfrm>
            <a:prstGeom prst="rect">
              <a:avLst/>
            </a:prstGeom>
            <a:noFill/>
          </p:spPr>
          <p:txBody>
            <a:bodyPr wrap="none" lIns="0" tIns="0" rIns="0" bIns="0" rtlCol="0">
              <a:spAutoFit/>
            </a:bodyPr>
            <a:lstStyle/>
            <a:p>
              <a:pPr algn="ctr">
                <a:lnSpc>
                  <a:spcPct val="120000"/>
                </a:lnSpc>
              </a:pPr>
              <a:r>
                <a:rPr lang="de-DE" sz="800">
                  <a:solidFill>
                    <a:srgbClr val="001965"/>
                  </a:solidFill>
                </a:rPr>
                <a:t>-1,18</a:t>
              </a:r>
            </a:p>
          </p:txBody>
        </p:sp>
        <p:cxnSp>
          <p:nvCxnSpPr>
            <p:cNvPr id="77" name="Gerader Verbinder 76">
              <a:extLst>
                <a:ext uri="{FF2B5EF4-FFF2-40B4-BE49-F238E27FC236}">
                  <a16:creationId xmlns:a16="http://schemas.microsoft.com/office/drawing/2014/main" id="{25E2AC90-B2B5-C776-8D34-7D99A3ECC422}"/>
                </a:ext>
              </a:extLst>
            </p:cNvPr>
            <p:cNvCxnSpPr>
              <a:cxnSpLocks/>
              <a:stCxn id="44" idx="2"/>
            </p:cNvCxnSpPr>
            <p:nvPr/>
          </p:nvCxnSpPr>
          <p:spPr>
            <a:xfrm>
              <a:off x="10858841" y="2503833"/>
              <a:ext cx="0" cy="2565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194C4BAF-03EF-234A-3E12-2FAD83DB2366}"/>
                </a:ext>
              </a:extLst>
            </p:cNvPr>
            <p:cNvCxnSpPr>
              <a:cxnSpLocks/>
            </p:cNvCxnSpPr>
            <p:nvPr/>
          </p:nvCxnSpPr>
          <p:spPr>
            <a:xfrm flipH="1">
              <a:off x="10776688" y="2760345"/>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feld 82">
              <a:extLst>
                <a:ext uri="{FF2B5EF4-FFF2-40B4-BE49-F238E27FC236}">
                  <a16:creationId xmlns:a16="http://schemas.microsoft.com/office/drawing/2014/main" id="{6039B587-C664-35E2-F2A9-F387FE52973F}"/>
                </a:ext>
              </a:extLst>
            </p:cNvPr>
            <p:cNvSpPr txBox="1"/>
            <p:nvPr/>
          </p:nvSpPr>
          <p:spPr>
            <a:xfrm>
              <a:off x="7924839" y="2108948"/>
              <a:ext cx="577081" cy="249364"/>
            </a:xfrm>
            <a:prstGeom prst="rect">
              <a:avLst/>
            </a:prstGeom>
            <a:noFill/>
          </p:spPr>
          <p:txBody>
            <a:bodyPr wrap="none" lIns="0" tIns="0" rIns="0" bIns="0" rtlCol="0">
              <a:spAutoFit/>
            </a:bodyPr>
            <a:lstStyle/>
            <a:p>
              <a:pPr algn="ctr">
                <a:lnSpc>
                  <a:spcPct val="120000"/>
                </a:lnSpc>
              </a:pP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2,4 mg (n=41)</a:t>
              </a:r>
            </a:p>
          </p:txBody>
        </p:sp>
        <p:sp>
          <p:nvSpPr>
            <p:cNvPr id="84" name="Textfeld 83">
              <a:extLst>
                <a:ext uri="{FF2B5EF4-FFF2-40B4-BE49-F238E27FC236}">
                  <a16:creationId xmlns:a16="http://schemas.microsoft.com/office/drawing/2014/main" id="{7C98D66E-B691-A461-4606-7E85E339E5D6}"/>
                </a:ext>
              </a:extLst>
            </p:cNvPr>
            <p:cNvSpPr txBox="1"/>
            <p:nvPr/>
          </p:nvSpPr>
          <p:spPr>
            <a:xfrm>
              <a:off x="8589391" y="2104738"/>
              <a:ext cx="577081" cy="249364"/>
            </a:xfrm>
            <a:prstGeom prst="rect">
              <a:avLst/>
            </a:prstGeom>
            <a:noFill/>
          </p:spPr>
          <p:txBody>
            <a:bodyPr wrap="none" lIns="0" tIns="0" rIns="0" bIns="0" rtlCol="0">
              <a:spAutoFit/>
            </a:bodyPr>
            <a:lstStyle/>
            <a:p>
              <a:pPr algn="ctr">
                <a:lnSpc>
                  <a:spcPct val="120000"/>
                </a:lnSpc>
              </a:pP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4,8 mg (n=44)</a:t>
              </a:r>
            </a:p>
          </p:txBody>
        </p:sp>
        <p:sp>
          <p:nvSpPr>
            <p:cNvPr id="85" name="Textfeld 84">
              <a:extLst>
                <a:ext uri="{FF2B5EF4-FFF2-40B4-BE49-F238E27FC236}">
                  <a16:creationId xmlns:a16="http://schemas.microsoft.com/office/drawing/2014/main" id="{54AC1B7E-9B5A-B474-6D0B-4AB4A50593B0}"/>
                </a:ext>
              </a:extLst>
            </p:cNvPr>
            <p:cNvSpPr txBox="1"/>
            <p:nvPr/>
          </p:nvSpPr>
          <p:spPr>
            <a:xfrm>
              <a:off x="9245266" y="2108948"/>
              <a:ext cx="577081" cy="249364"/>
            </a:xfrm>
            <a:prstGeom prst="rect">
              <a:avLst/>
            </a:prstGeom>
            <a:noFill/>
          </p:spPr>
          <p:txBody>
            <a:bodyPr wrap="none" lIns="0" tIns="0" rIns="0" bIns="0" rtlCol="0">
              <a:spAutoFit/>
            </a:bodyPr>
            <a:lstStyle/>
            <a:p>
              <a:pPr algn="ctr">
                <a:lnSpc>
                  <a:spcPct val="120000"/>
                </a:lnSpc>
              </a:pP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6,0 mg (n=31)</a:t>
              </a:r>
            </a:p>
          </p:txBody>
        </p:sp>
        <p:sp>
          <p:nvSpPr>
            <p:cNvPr id="86" name="Textfeld 85">
              <a:extLst>
                <a:ext uri="{FF2B5EF4-FFF2-40B4-BE49-F238E27FC236}">
                  <a16:creationId xmlns:a16="http://schemas.microsoft.com/office/drawing/2014/main" id="{79E8906B-B31F-76F1-990A-5920F2815174}"/>
                </a:ext>
              </a:extLst>
            </p:cNvPr>
            <p:cNvSpPr txBox="1"/>
            <p:nvPr/>
          </p:nvSpPr>
          <p:spPr>
            <a:xfrm>
              <a:off x="9962409" y="2060676"/>
              <a:ext cx="485710" cy="323165"/>
            </a:xfrm>
            <a:prstGeom prst="rect">
              <a:avLst/>
            </a:prstGeom>
            <a:noFill/>
          </p:spPr>
          <p:txBody>
            <a:bodyPr wrap="none" lIns="0" tIns="0" rIns="0" bIns="0" rtlCol="0">
              <a:spAutoFit/>
            </a:bodyPr>
            <a:lstStyle/>
            <a:p>
              <a:pPr algn="ctr"/>
              <a:r>
                <a:rPr lang="de-DE" sz="700">
                  <a:solidFill>
                    <a:srgbClr val="001965"/>
                  </a:solidFill>
                </a:rPr>
                <a:t>Gesamtes </a:t>
              </a:r>
              <a:br>
                <a:rPr lang="de-DE" sz="700">
                  <a:solidFill>
                    <a:srgbClr val="001965"/>
                  </a:solidFill>
                </a:rPr>
              </a:b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(n=31)</a:t>
              </a:r>
            </a:p>
          </p:txBody>
        </p:sp>
        <p:sp>
          <p:nvSpPr>
            <p:cNvPr id="87" name="Textfeld 86">
              <a:extLst>
                <a:ext uri="{FF2B5EF4-FFF2-40B4-BE49-F238E27FC236}">
                  <a16:creationId xmlns:a16="http://schemas.microsoft.com/office/drawing/2014/main" id="{C13D90E7-0A36-B004-BEDC-5831B75BE21D}"/>
                </a:ext>
              </a:extLst>
            </p:cNvPr>
            <p:cNvSpPr txBox="1"/>
            <p:nvPr/>
          </p:nvSpPr>
          <p:spPr>
            <a:xfrm>
              <a:off x="10693730" y="2104738"/>
              <a:ext cx="330219" cy="249364"/>
            </a:xfrm>
            <a:prstGeom prst="rect">
              <a:avLst/>
            </a:prstGeom>
            <a:noFill/>
          </p:spPr>
          <p:txBody>
            <a:bodyPr wrap="none" lIns="0" tIns="0" rIns="0" bIns="0" rtlCol="0">
              <a:spAutoFit/>
            </a:bodyPr>
            <a:lstStyle/>
            <a:p>
              <a:pPr algn="ctr">
                <a:lnSpc>
                  <a:spcPct val="120000"/>
                </a:lnSpc>
              </a:pPr>
              <a:r>
                <a:rPr lang="de-DE" sz="700">
                  <a:solidFill>
                    <a:srgbClr val="001965"/>
                  </a:solidFill>
                </a:rPr>
                <a:t>Placebo</a:t>
              </a:r>
              <a:br>
                <a:rPr lang="de-DE" sz="700">
                  <a:solidFill>
                    <a:srgbClr val="001965"/>
                  </a:solidFill>
                </a:rPr>
              </a:br>
              <a:r>
                <a:rPr lang="de-DE" sz="700">
                  <a:solidFill>
                    <a:srgbClr val="001965"/>
                  </a:solidFill>
                </a:rPr>
                <a:t>(n=54)</a:t>
              </a:r>
            </a:p>
          </p:txBody>
        </p:sp>
        <p:cxnSp>
          <p:nvCxnSpPr>
            <p:cNvPr id="89" name="Gerader Verbinder 88">
              <a:extLst>
                <a:ext uri="{FF2B5EF4-FFF2-40B4-BE49-F238E27FC236}">
                  <a16:creationId xmlns:a16="http://schemas.microsoft.com/office/drawing/2014/main" id="{ECA0F12E-8B6A-BAFC-B8A4-35DEF96A484D}"/>
                </a:ext>
              </a:extLst>
            </p:cNvPr>
            <p:cNvCxnSpPr>
              <a:cxnSpLocks/>
            </p:cNvCxnSpPr>
            <p:nvPr/>
          </p:nvCxnSpPr>
          <p:spPr>
            <a:xfrm flipH="1">
              <a:off x="7848675" y="2764471"/>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D4E18934-A259-75DE-646B-D75C11A95A55}"/>
                </a:ext>
              </a:extLst>
            </p:cNvPr>
            <p:cNvCxnSpPr>
              <a:cxnSpLocks/>
            </p:cNvCxnSpPr>
            <p:nvPr/>
          </p:nvCxnSpPr>
          <p:spPr>
            <a:xfrm flipH="1">
              <a:off x="7848675" y="3082589"/>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DE4AE2D2-DBDA-4C5A-FC39-B6333DD54360}"/>
                </a:ext>
              </a:extLst>
            </p:cNvPr>
            <p:cNvCxnSpPr>
              <a:cxnSpLocks/>
            </p:cNvCxnSpPr>
            <p:nvPr/>
          </p:nvCxnSpPr>
          <p:spPr>
            <a:xfrm flipH="1">
              <a:off x="7848675" y="3401676"/>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CD9D997-5DAB-CAE4-A718-70C04F50A21E}"/>
                </a:ext>
              </a:extLst>
            </p:cNvPr>
            <p:cNvCxnSpPr>
              <a:cxnSpLocks/>
            </p:cNvCxnSpPr>
            <p:nvPr/>
          </p:nvCxnSpPr>
          <p:spPr>
            <a:xfrm flipH="1">
              <a:off x="7848675" y="3741065"/>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31CA21E0-2EEB-A568-7486-CB9839D5041A}"/>
                </a:ext>
              </a:extLst>
            </p:cNvPr>
            <p:cNvCxnSpPr>
              <a:cxnSpLocks/>
            </p:cNvCxnSpPr>
            <p:nvPr/>
          </p:nvCxnSpPr>
          <p:spPr>
            <a:xfrm flipH="1">
              <a:off x="7848677" y="4053518"/>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4" name="Textfeld 93">
              <a:extLst>
                <a:ext uri="{FF2B5EF4-FFF2-40B4-BE49-F238E27FC236}">
                  <a16:creationId xmlns:a16="http://schemas.microsoft.com/office/drawing/2014/main" id="{29736CC4-228D-9058-D10C-D151B517D39B}"/>
                </a:ext>
              </a:extLst>
            </p:cNvPr>
            <p:cNvSpPr txBox="1"/>
            <p:nvPr/>
          </p:nvSpPr>
          <p:spPr>
            <a:xfrm>
              <a:off x="7754407" y="2360931"/>
              <a:ext cx="51296" cy="137923"/>
            </a:xfrm>
            <a:prstGeom prst="rect">
              <a:avLst/>
            </a:prstGeom>
            <a:noFill/>
          </p:spPr>
          <p:txBody>
            <a:bodyPr wrap="none" lIns="0" tIns="0" rIns="0" bIns="0" rtlCol="0">
              <a:spAutoFit/>
            </a:bodyPr>
            <a:lstStyle/>
            <a:p>
              <a:pPr algn="r">
                <a:lnSpc>
                  <a:spcPct val="120000"/>
                </a:lnSpc>
              </a:pPr>
              <a:r>
                <a:rPr lang="de-DE" sz="800">
                  <a:solidFill>
                    <a:srgbClr val="001965"/>
                  </a:solidFill>
                </a:rPr>
                <a:t>0</a:t>
              </a:r>
            </a:p>
          </p:txBody>
        </p:sp>
        <p:sp>
          <p:nvSpPr>
            <p:cNvPr id="95" name="Textfeld 94">
              <a:extLst>
                <a:ext uri="{FF2B5EF4-FFF2-40B4-BE49-F238E27FC236}">
                  <a16:creationId xmlns:a16="http://schemas.microsoft.com/office/drawing/2014/main" id="{C1399CAC-9DE1-0F72-86C5-882ED93A2F91}"/>
                </a:ext>
              </a:extLst>
            </p:cNvPr>
            <p:cNvSpPr txBox="1"/>
            <p:nvPr/>
          </p:nvSpPr>
          <p:spPr>
            <a:xfrm>
              <a:off x="7722347" y="2683045"/>
              <a:ext cx="83356" cy="137923"/>
            </a:xfrm>
            <a:prstGeom prst="rect">
              <a:avLst/>
            </a:prstGeom>
            <a:noFill/>
          </p:spPr>
          <p:txBody>
            <a:bodyPr wrap="none" lIns="0" tIns="0" rIns="0" bIns="0" rtlCol="0">
              <a:spAutoFit/>
            </a:bodyPr>
            <a:lstStyle/>
            <a:p>
              <a:pPr algn="r">
                <a:lnSpc>
                  <a:spcPct val="120000"/>
                </a:lnSpc>
              </a:pPr>
              <a:r>
                <a:rPr lang="de-DE" sz="800">
                  <a:solidFill>
                    <a:srgbClr val="001965"/>
                  </a:solidFill>
                </a:rPr>
                <a:t>-5</a:t>
              </a:r>
            </a:p>
          </p:txBody>
        </p:sp>
        <p:sp>
          <p:nvSpPr>
            <p:cNvPr id="96" name="Textfeld 95">
              <a:extLst>
                <a:ext uri="{FF2B5EF4-FFF2-40B4-BE49-F238E27FC236}">
                  <a16:creationId xmlns:a16="http://schemas.microsoft.com/office/drawing/2014/main" id="{1D9048E7-980A-17EB-0A7B-FBEE490E0471}"/>
                </a:ext>
              </a:extLst>
            </p:cNvPr>
            <p:cNvSpPr txBox="1"/>
            <p:nvPr/>
          </p:nvSpPr>
          <p:spPr>
            <a:xfrm>
              <a:off x="7668488" y="3013627"/>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-10</a:t>
              </a:r>
            </a:p>
          </p:txBody>
        </p:sp>
        <p:sp>
          <p:nvSpPr>
            <p:cNvPr id="97" name="Textfeld 96">
              <a:extLst>
                <a:ext uri="{FF2B5EF4-FFF2-40B4-BE49-F238E27FC236}">
                  <a16:creationId xmlns:a16="http://schemas.microsoft.com/office/drawing/2014/main" id="{1978C7BC-C5F9-F271-7E27-444C00489F27}"/>
                </a:ext>
              </a:extLst>
            </p:cNvPr>
            <p:cNvSpPr txBox="1"/>
            <p:nvPr/>
          </p:nvSpPr>
          <p:spPr>
            <a:xfrm>
              <a:off x="7668488" y="3332714"/>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-15</a:t>
              </a:r>
            </a:p>
          </p:txBody>
        </p:sp>
        <p:sp>
          <p:nvSpPr>
            <p:cNvPr id="98" name="Textfeld 97">
              <a:extLst>
                <a:ext uri="{FF2B5EF4-FFF2-40B4-BE49-F238E27FC236}">
                  <a16:creationId xmlns:a16="http://schemas.microsoft.com/office/drawing/2014/main" id="{2AC522BB-45A4-6C1C-E3F0-B9D86D8DFF4A}"/>
                </a:ext>
              </a:extLst>
            </p:cNvPr>
            <p:cNvSpPr txBox="1"/>
            <p:nvPr/>
          </p:nvSpPr>
          <p:spPr>
            <a:xfrm>
              <a:off x="7675803" y="3669751"/>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-20</a:t>
              </a:r>
            </a:p>
          </p:txBody>
        </p:sp>
        <p:sp>
          <p:nvSpPr>
            <p:cNvPr id="99" name="Textfeld 98">
              <a:extLst>
                <a:ext uri="{FF2B5EF4-FFF2-40B4-BE49-F238E27FC236}">
                  <a16:creationId xmlns:a16="http://schemas.microsoft.com/office/drawing/2014/main" id="{76A0E077-10D1-5DCD-53DE-95A8CC4B8464}"/>
                </a:ext>
              </a:extLst>
            </p:cNvPr>
            <p:cNvSpPr txBox="1"/>
            <p:nvPr/>
          </p:nvSpPr>
          <p:spPr>
            <a:xfrm>
              <a:off x="7680871" y="3955660"/>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-25</a:t>
              </a:r>
            </a:p>
          </p:txBody>
        </p:sp>
        <p:sp>
          <p:nvSpPr>
            <p:cNvPr id="100" name="Textfeld 99">
              <a:extLst>
                <a:ext uri="{FF2B5EF4-FFF2-40B4-BE49-F238E27FC236}">
                  <a16:creationId xmlns:a16="http://schemas.microsoft.com/office/drawing/2014/main" id="{ECEBB2FF-1149-706B-CDA7-254BC8C9B267}"/>
                </a:ext>
              </a:extLst>
            </p:cNvPr>
            <p:cNvSpPr txBox="1"/>
            <p:nvPr/>
          </p:nvSpPr>
          <p:spPr>
            <a:xfrm>
              <a:off x="6747861" y="1759780"/>
              <a:ext cx="1131720" cy="215444"/>
            </a:xfrm>
            <a:prstGeom prst="rect">
              <a:avLst/>
            </a:prstGeom>
            <a:noFill/>
          </p:spPr>
          <p:txBody>
            <a:bodyPr wrap="none" lIns="0" tIns="0" rIns="0" bIns="0" rtlCol="0">
              <a:spAutoFit/>
            </a:bodyPr>
            <a:lstStyle/>
            <a:p>
              <a:pPr algn="r"/>
              <a:r>
                <a:rPr lang="de-DE" sz="700">
                  <a:solidFill>
                    <a:srgbClr val="001965"/>
                  </a:solidFill>
                </a:rPr>
                <a:t>Studienbeginn, mittlere Kg</a:t>
              </a:r>
            </a:p>
            <a:p>
              <a:pPr algn="r"/>
              <a:r>
                <a:rPr lang="de-DE" sz="700">
                  <a:solidFill>
                    <a:srgbClr val="001965"/>
                  </a:solidFill>
                </a:rPr>
                <a:t>(SD)</a:t>
              </a:r>
            </a:p>
          </p:txBody>
        </p:sp>
        <p:sp>
          <p:nvSpPr>
            <p:cNvPr id="101" name="Textfeld 100">
              <a:extLst>
                <a:ext uri="{FF2B5EF4-FFF2-40B4-BE49-F238E27FC236}">
                  <a16:creationId xmlns:a16="http://schemas.microsoft.com/office/drawing/2014/main" id="{4D29FA27-2AF0-C690-2EEC-E4898BE1ACDD}"/>
                </a:ext>
              </a:extLst>
            </p:cNvPr>
            <p:cNvSpPr txBox="1"/>
            <p:nvPr/>
          </p:nvSpPr>
          <p:spPr>
            <a:xfrm>
              <a:off x="8087389" y="1759779"/>
              <a:ext cx="283731" cy="215444"/>
            </a:xfrm>
            <a:prstGeom prst="rect">
              <a:avLst/>
            </a:prstGeom>
            <a:noFill/>
          </p:spPr>
          <p:txBody>
            <a:bodyPr wrap="none" lIns="0" tIns="0" rIns="0" bIns="0" rtlCol="0">
              <a:spAutoFit/>
            </a:bodyPr>
            <a:lstStyle/>
            <a:p>
              <a:pPr algn="ctr"/>
              <a:r>
                <a:rPr lang="de-DE" sz="700">
                  <a:solidFill>
                    <a:srgbClr val="001965"/>
                  </a:solidFill>
                </a:rPr>
                <a:t>103,15</a:t>
              </a:r>
            </a:p>
            <a:p>
              <a:pPr algn="ctr"/>
              <a:r>
                <a:rPr lang="de-DE" sz="700">
                  <a:solidFill>
                    <a:srgbClr val="001965"/>
                  </a:solidFill>
                </a:rPr>
                <a:t>(18,83)</a:t>
              </a:r>
            </a:p>
          </p:txBody>
        </p:sp>
        <p:sp>
          <p:nvSpPr>
            <p:cNvPr id="102" name="Textfeld 101">
              <a:extLst>
                <a:ext uri="{FF2B5EF4-FFF2-40B4-BE49-F238E27FC236}">
                  <a16:creationId xmlns:a16="http://schemas.microsoft.com/office/drawing/2014/main" id="{9BCE5E85-8552-ECFB-BCB0-33A61710FCDE}"/>
                </a:ext>
              </a:extLst>
            </p:cNvPr>
            <p:cNvSpPr txBox="1"/>
            <p:nvPr/>
          </p:nvSpPr>
          <p:spPr>
            <a:xfrm>
              <a:off x="8738210" y="1758661"/>
              <a:ext cx="283731" cy="215444"/>
            </a:xfrm>
            <a:prstGeom prst="rect">
              <a:avLst/>
            </a:prstGeom>
            <a:noFill/>
          </p:spPr>
          <p:txBody>
            <a:bodyPr wrap="none" lIns="0" tIns="0" rIns="0" bIns="0" rtlCol="0">
              <a:spAutoFit/>
            </a:bodyPr>
            <a:lstStyle/>
            <a:p>
              <a:pPr algn="ctr"/>
              <a:r>
                <a:rPr lang="de-DE" sz="700">
                  <a:solidFill>
                    <a:srgbClr val="001965"/>
                  </a:solidFill>
                </a:rPr>
                <a:t>102,26</a:t>
              </a:r>
            </a:p>
            <a:p>
              <a:pPr algn="ctr"/>
              <a:r>
                <a:rPr lang="de-DE" sz="700">
                  <a:solidFill>
                    <a:srgbClr val="001965"/>
                  </a:solidFill>
                </a:rPr>
                <a:t>(28,52)</a:t>
              </a:r>
            </a:p>
          </p:txBody>
        </p:sp>
        <p:sp>
          <p:nvSpPr>
            <p:cNvPr id="103" name="Textfeld 102">
              <a:extLst>
                <a:ext uri="{FF2B5EF4-FFF2-40B4-BE49-F238E27FC236}">
                  <a16:creationId xmlns:a16="http://schemas.microsoft.com/office/drawing/2014/main" id="{5342BE55-F2A8-8FC7-9A53-5DBB1E2D8E40}"/>
                </a:ext>
              </a:extLst>
            </p:cNvPr>
            <p:cNvSpPr txBox="1"/>
            <p:nvPr/>
          </p:nvSpPr>
          <p:spPr>
            <a:xfrm>
              <a:off x="9384742" y="1771240"/>
              <a:ext cx="283731" cy="215444"/>
            </a:xfrm>
            <a:prstGeom prst="rect">
              <a:avLst/>
            </a:prstGeom>
            <a:noFill/>
          </p:spPr>
          <p:txBody>
            <a:bodyPr wrap="none" lIns="0" tIns="0" rIns="0" bIns="0" rtlCol="0">
              <a:spAutoFit/>
            </a:bodyPr>
            <a:lstStyle/>
            <a:p>
              <a:pPr algn="ctr"/>
              <a:r>
                <a:rPr lang="de-DE" sz="700">
                  <a:solidFill>
                    <a:srgbClr val="001965"/>
                  </a:solidFill>
                </a:rPr>
                <a:t>101,27</a:t>
              </a:r>
            </a:p>
            <a:p>
              <a:pPr algn="ctr"/>
              <a:r>
                <a:rPr lang="de-DE" sz="700">
                  <a:solidFill>
                    <a:srgbClr val="001965"/>
                  </a:solidFill>
                </a:rPr>
                <a:t>(20,60)</a:t>
              </a:r>
            </a:p>
          </p:txBody>
        </p:sp>
        <p:sp>
          <p:nvSpPr>
            <p:cNvPr id="104" name="Textfeld 103">
              <a:extLst>
                <a:ext uri="{FF2B5EF4-FFF2-40B4-BE49-F238E27FC236}">
                  <a16:creationId xmlns:a16="http://schemas.microsoft.com/office/drawing/2014/main" id="{93D3F49D-6E1D-10ED-A6D4-F41267DC6EE2}"/>
                </a:ext>
              </a:extLst>
            </p:cNvPr>
            <p:cNvSpPr txBox="1"/>
            <p:nvPr/>
          </p:nvSpPr>
          <p:spPr>
            <a:xfrm>
              <a:off x="10058983" y="1769060"/>
              <a:ext cx="283731" cy="215444"/>
            </a:xfrm>
            <a:prstGeom prst="rect">
              <a:avLst/>
            </a:prstGeom>
            <a:noFill/>
          </p:spPr>
          <p:txBody>
            <a:bodyPr wrap="none" lIns="0" tIns="0" rIns="0" bIns="0" rtlCol="0">
              <a:spAutoFit/>
            </a:bodyPr>
            <a:lstStyle/>
            <a:p>
              <a:pPr algn="ctr"/>
              <a:r>
                <a:rPr lang="de-DE" sz="700">
                  <a:solidFill>
                    <a:srgbClr val="001965"/>
                  </a:solidFill>
                </a:rPr>
                <a:t>102,31</a:t>
              </a:r>
            </a:p>
            <a:p>
              <a:pPr algn="ctr"/>
              <a:r>
                <a:rPr lang="de-DE" sz="700">
                  <a:solidFill>
                    <a:srgbClr val="001965"/>
                  </a:solidFill>
                </a:rPr>
                <a:t>(23,21)</a:t>
              </a:r>
            </a:p>
          </p:txBody>
        </p:sp>
        <p:sp>
          <p:nvSpPr>
            <p:cNvPr id="105" name="Textfeld 104">
              <a:extLst>
                <a:ext uri="{FF2B5EF4-FFF2-40B4-BE49-F238E27FC236}">
                  <a16:creationId xmlns:a16="http://schemas.microsoft.com/office/drawing/2014/main" id="{F9096D49-2F35-8B34-000D-0900FD3FEC96}"/>
                </a:ext>
              </a:extLst>
            </p:cNvPr>
            <p:cNvSpPr txBox="1"/>
            <p:nvPr/>
          </p:nvSpPr>
          <p:spPr>
            <a:xfrm>
              <a:off x="10716973" y="1758661"/>
              <a:ext cx="283731" cy="215444"/>
            </a:xfrm>
            <a:prstGeom prst="rect">
              <a:avLst/>
            </a:prstGeom>
            <a:noFill/>
          </p:spPr>
          <p:txBody>
            <a:bodyPr wrap="none" lIns="0" tIns="0" rIns="0" bIns="0" rtlCol="0">
              <a:spAutoFit/>
            </a:bodyPr>
            <a:lstStyle/>
            <a:p>
              <a:pPr algn="ctr"/>
              <a:r>
                <a:rPr lang="de-DE" sz="700">
                  <a:solidFill>
                    <a:srgbClr val="001965"/>
                  </a:solidFill>
                </a:rPr>
                <a:t>95,77</a:t>
              </a:r>
            </a:p>
            <a:p>
              <a:pPr algn="ctr"/>
              <a:r>
                <a:rPr lang="de-DE" sz="700">
                  <a:solidFill>
                    <a:srgbClr val="001965"/>
                  </a:solidFill>
                </a:rPr>
                <a:t>(20,01)</a:t>
              </a:r>
            </a:p>
          </p:txBody>
        </p:sp>
      </p:grpSp>
      <p:grpSp>
        <p:nvGrpSpPr>
          <p:cNvPr id="16" name="Gruppieren 15">
            <a:extLst>
              <a:ext uri="{FF2B5EF4-FFF2-40B4-BE49-F238E27FC236}">
                <a16:creationId xmlns:a16="http://schemas.microsoft.com/office/drawing/2014/main" id="{0B7C6976-8DD6-31D1-24A3-58AC8CF935B9}"/>
              </a:ext>
            </a:extLst>
          </p:cNvPr>
          <p:cNvGrpSpPr/>
          <p:nvPr/>
        </p:nvGrpSpPr>
        <p:grpSpPr>
          <a:xfrm>
            <a:off x="6952900" y="4046283"/>
            <a:ext cx="4415990" cy="2042517"/>
            <a:chOff x="6966733" y="4276990"/>
            <a:chExt cx="4415990" cy="2042517"/>
          </a:xfrm>
        </p:grpSpPr>
        <p:sp>
          <p:nvSpPr>
            <p:cNvPr id="108" name="Textfeld 107">
              <a:extLst>
                <a:ext uri="{FF2B5EF4-FFF2-40B4-BE49-F238E27FC236}">
                  <a16:creationId xmlns:a16="http://schemas.microsoft.com/office/drawing/2014/main" id="{3638E33E-AAC7-E74D-0B80-24D12E1F1A0D}"/>
                </a:ext>
              </a:extLst>
            </p:cNvPr>
            <p:cNvSpPr txBox="1"/>
            <p:nvPr/>
          </p:nvSpPr>
          <p:spPr>
            <a:xfrm rot="16200000">
              <a:off x="6733360" y="5241597"/>
              <a:ext cx="1870807" cy="285014"/>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i="0" u="none" strike="noStrike" kern="1200" cap="none" spc="0" normalizeH="0" baseline="0" noProof="0">
                  <a:ln>
                    <a:noFill/>
                  </a:ln>
                  <a:solidFill>
                    <a:srgbClr val="001965"/>
                  </a:solidFill>
                  <a:effectLst/>
                  <a:uLnTx/>
                  <a:uFillTx/>
                  <a:latin typeface="Apis For Office"/>
                  <a:ea typeface="+mn-ea"/>
                  <a:cs typeface="+mn-cs"/>
                </a:rPr>
                <a:t>Mittlere prozentuale Veränderung im Vergleich zum Ausgangswert(%)</a:t>
              </a:r>
            </a:p>
          </p:txBody>
        </p:sp>
        <p:cxnSp>
          <p:nvCxnSpPr>
            <p:cNvPr id="109" name="Gerader Verbinder 108">
              <a:extLst>
                <a:ext uri="{FF2B5EF4-FFF2-40B4-BE49-F238E27FC236}">
                  <a16:creationId xmlns:a16="http://schemas.microsoft.com/office/drawing/2014/main" id="{2E484C1D-A022-6F7F-F172-5469DF26C289}"/>
                </a:ext>
              </a:extLst>
            </p:cNvPr>
            <p:cNvCxnSpPr>
              <a:cxnSpLocks/>
            </p:cNvCxnSpPr>
            <p:nvPr/>
          </p:nvCxnSpPr>
          <p:spPr>
            <a:xfrm>
              <a:off x="8175397" y="4944656"/>
              <a:ext cx="556" cy="13142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E0F8D50E-7D4B-A476-A814-E155A771B303}"/>
                </a:ext>
              </a:extLst>
            </p:cNvPr>
            <p:cNvCxnSpPr>
              <a:cxnSpLocks/>
              <a:stCxn id="118" idx="2"/>
            </p:cNvCxnSpPr>
            <p:nvPr/>
          </p:nvCxnSpPr>
          <p:spPr>
            <a:xfrm>
              <a:off x="8494458" y="5566007"/>
              <a:ext cx="0" cy="41902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EBA05C70-D1ED-7A9C-5C61-EEC4D5626EC0}"/>
                </a:ext>
              </a:extLst>
            </p:cNvPr>
            <p:cNvCxnSpPr>
              <a:cxnSpLocks/>
            </p:cNvCxnSpPr>
            <p:nvPr/>
          </p:nvCxnSpPr>
          <p:spPr>
            <a:xfrm flipH="1">
              <a:off x="8412305" y="5985581"/>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5DA8EAF4-0AC2-1F06-4B19-CA9850F4D6BB}"/>
                </a:ext>
              </a:extLst>
            </p:cNvPr>
            <p:cNvCxnSpPr>
              <a:cxnSpLocks/>
              <a:stCxn id="119" idx="2"/>
            </p:cNvCxnSpPr>
            <p:nvPr/>
          </p:nvCxnSpPr>
          <p:spPr>
            <a:xfrm>
              <a:off x="9119108" y="5710231"/>
              <a:ext cx="0" cy="35814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7A5AA691-B95D-5C48-F9B9-15F57FC6DE1F}"/>
                </a:ext>
              </a:extLst>
            </p:cNvPr>
            <p:cNvCxnSpPr>
              <a:cxnSpLocks/>
            </p:cNvCxnSpPr>
            <p:nvPr/>
          </p:nvCxnSpPr>
          <p:spPr>
            <a:xfrm flipH="1">
              <a:off x="9038569" y="6064156"/>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F8A1BCEA-45CC-7BC6-3E87-BEDDF0E0F880}"/>
                </a:ext>
              </a:extLst>
            </p:cNvPr>
            <p:cNvCxnSpPr>
              <a:cxnSpLocks/>
              <a:stCxn id="120" idx="2"/>
            </p:cNvCxnSpPr>
            <p:nvPr/>
          </p:nvCxnSpPr>
          <p:spPr>
            <a:xfrm>
              <a:off x="9753286" y="5677713"/>
              <a:ext cx="0" cy="4176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44E466C1-556D-B31D-D8C6-ABE402730A7F}"/>
                </a:ext>
              </a:extLst>
            </p:cNvPr>
            <p:cNvCxnSpPr>
              <a:cxnSpLocks/>
            </p:cNvCxnSpPr>
            <p:nvPr/>
          </p:nvCxnSpPr>
          <p:spPr>
            <a:xfrm flipH="1">
              <a:off x="9671981" y="6093288"/>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93F56F09-A58F-0EA2-955F-837C8A819E6B}"/>
                </a:ext>
              </a:extLst>
            </p:cNvPr>
            <p:cNvCxnSpPr>
              <a:cxnSpLocks/>
              <a:stCxn id="121" idx="2"/>
            </p:cNvCxnSpPr>
            <p:nvPr/>
          </p:nvCxnSpPr>
          <p:spPr>
            <a:xfrm>
              <a:off x="10368068" y="5651703"/>
              <a:ext cx="0" cy="392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D809E4DA-0A87-353B-0FD3-87D2EC8E09E6}"/>
                </a:ext>
              </a:extLst>
            </p:cNvPr>
            <p:cNvCxnSpPr>
              <a:cxnSpLocks/>
            </p:cNvCxnSpPr>
            <p:nvPr/>
          </p:nvCxnSpPr>
          <p:spPr>
            <a:xfrm flipH="1">
              <a:off x="10288719" y="6049308"/>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8" name="Rechteck 117">
              <a:extLst>
                <a:ext uri="{FF2B5EF4-FFF2-40B4-BE49-F238E27FC236}">
                  <a16:creationId xmlns:a16="http://schemas.microsoft.com/office/drawing/2014/main" id="{1D00572F-A704-2B98-B44C-C2A92A805DBE}"/>
                </a:ext>
              </a:extLst>
            </p:cNvPr>
            <p:cNvSpPr/>
            <p:nvPr/>
          </p:nvSpPr>
          <p:spPr>
            <a:xfrm>
              <a:off x="8327770" y="4961960"/>
              <a:ext cx="333375" cy="604047"/>
            </a:xfrm>
            <a:prstGeom prst="rect">
              <a:avLst/>
            </a:prstGeom>
            <a:solidFill>
              <a:srgbClr val="001965"/>
            </a:solidFill>
            <a:ln w="9525" cap="flat">
              <a:solidFill>
                <a:srgbClr val="001965"/>
              </a:solidFill>
              <a:prstDash val="solid"/>
              <a:miter/>
            </a:ln>
          </p:spPr>
          <p:txBody>
            <a:bodyPr rtlCol="0" anchor="ctr"/>
            <a:lstStyle/>
            <a:p>
              <a:pPr algn="l"/>
              <a:endParaRPr lang="de-DE"/>
            </a:p>
          </p:txBody>
        </p:sp>
        <p:sp>
          <p:nvSpPr>
            <p:cNvPr id="119" name="Rechteck 118">
              <a:extLst>
                <a:ext uri="{FF2B5EF4-FFF2-40B4-BE49-F238E27FC236}">
                  <a16:creationId xmlns:a16="http://schemas.microsoft.com/office/drawing/2014/main" id="{0D1A4525-16FC-A700-6E7E-64BBD74FDB36}"/>
                </a:ext>
              </a:extLst>
            </p:cNvPr>
            <p:cNvSpPr/>
            <p:nvPr/>
          </p:nvSpPr>
          <p:spPr>
            <a:xfrm>
              <a:off x="8952420" y="4961961"/>
              <a:ext cx="333375" cy="748270"/>
            </a:xfrm>
            <a:prstGeom prst="rect">
              <a:avLst/>
            </a:prstGeom>
            <a:solidFill>
              <a:schemeClr val="accent2"/>
            </a:solidFill>
            <a:ln w="9525" cap="flat">
              <a:solidFill>
                <a:schemeClr val="accent2"/>
              </a:solidFill>
              <a:prstDash val="solid"/>
              <a:miter/>
            </a:ln>
          </p:spPr>
          <p:txBody>
            <a:bodyPr rtlCol="0" anchor="ctr"/>
            <a:lstStyle/>
            <a:p>
              <a:pPr algn="l"/>
              <a:endParaRPr lang="de-DE"/>
            </a:p>
          </p:txBody>
        </p:sp>
        <p:sp>
          <p:nvSpPr>
            <p:cNvPr id="120" name="Rechteck 119">
              <a:extLst>
                <a:ext uri="{FF2B5EF4-FFF2-40B4-BE49-F238E27FC236}">
                  <a16:creationId xmlns:a16="http://schemas.microsoft.com/office/drawing/2014/main" id="{C6D17F21-4CC6-F3E7-1B4B-EC8FD8E2F368}"/>
                </a:ext>
              </a:extLst>
            </p:cNvPr>
            <p:cNvSpPr/>
            <p:nvPr/>
          </p:nvSpPr>
          <p:spPr>
            <a:xfrm>
              <a:off x="9586598" y="4961961"/>
              <a:ext cx="333375" cy="715752"/>
            </a:xfrm>
            <a:prstGeom prst="rect">
              <a:avLst/>
            </a:prstGeom>
            <a:solidFill>
              <a:schemeClr val="accent3"/>
            </a:solidFill>
            <a:ln w="9525" cap="flat">
              <a:solidFill>
                <a:schemeClr val="accent3"/>
              </a:solidFill>
              <a:prstDash val="solid"/>
              <a:miter/>
            </a:ln>
          </p:spPr>
          <p:txBody>
            <a:bodyPr rtlCol="0" anchor="ctr"/>
            <a:lstStyle/>
            <a:p>
              <a:pPr algn="l"/>
              <a:endParaRPr lang="de-DE"/>
            </a:p>
          </p:txBody>
        </p:sp>
        <p:sp>
          <p:nvSpPr>
            <p:cNvPr id="121" name="Rechteck 120">
              <a:extLst>
                <a:ext uri="{FF2B5EF4-FFF2-40B4-BE49-F238E27FC236}">
                  <a16:creationId xmlns:a16="http://schemas.microsoft.com/office/drawing/2014/main" id="{5C653B33-B686-200F-5A3A-D2C389C13A7C}"/>
                </a:ext>
              </a:extLst>
            </p:cNvPr>
            <p:cNvSpPr/>
            <p:nvPr/>
          </p:nvSpPr>
          <p:spPr>
            <a:xfrm>
              <a:off x="10201380" y="4961961"/>
              <a:ext cx="333375" cy="689742"/>
            </a:xfrm>
            <a:prstGeom prst="rect">
              <a:avLst/>
            </a:prstGeom>
            <a:solidFill>
              <a:schemeClr val="accent4"/>
            </a:solidFill>
            <a:ln w="9525" cap="flat">
              <a:solidFill>
                <a:schemeClr val="accent4"/>
              </a:solidFill>
              <a:prstDash val="solid"/>
              <a:miter/>
            </a:ln>
          </p:spPr>
          <p:txBody>
            <a:bodyPr rtlCol="0" anchor="ctr"/>
            <a:lstStyle/>
            <a:p>
              <a:pPr algn="l"/>
              <a:endParaRPr lang="de-DE"/>
            </a:p>
          </p:txBody>
        </p:sp>
        <p:sp>
          <p:nvSpPr>
            <p:cNvPr id="122" name="Rechteck 121">
              <a:extLst>
                <a:ext uri="{FF2B5EF4-FFF2-40B4-BE49-F238E27FC236}">
                  <a16:creationId xmlns:a16="http://schemas.microsoft.com/office/drawing/2014/main" id="{14E63D80-E3A9-BF24-ED1F-3072AFC94522}"/>
                </a:ext>
              </a:extLst>
            </p:cNvPr>
            <p:cNvSpPr/>
            <p:nvPr/>
          </p:nvSpPr>
          <p:spPr>
            <a:xfrm>
              <a:off x="10816510" y="4961958"/>
              <a:ext cx="333375" cy="79823"/>
            </a:xfrm>
            <a:prstGeom prst="rect">
              <a:avLst/>
            </a:prstGeom>
            <a:solidFill>
              <a:schemeClr val="accent6"/>
            </a:solidFill>
            <a:ln w="9525" cap="flat">
              <a:solidFill>
                <a:schemeClr val="accent6"/>
              </a:solidFill>
              <a:prstDash val="solid"/>
              <a:miter/>
            </a:ln>
          </p:spPr>
          <p:txBody>
            <a:bodyPr rtlCol="0" anchor="ctr"/>
            <a:lstStyle/>
            <a:p>
              <a:pPr algn="l"/>
              <a:endParaRPr lang="de-DE"/>
            </a:p>
          </p:txBody>
        </p:sp>
        <p:cxnSp>
          <p:nvCxnSpPr>
            <p:cNvPr id="123" name="Gerader Verbinder 122">
              <a:extLst>
                <a:ext uri="{FF2B5EF4-FFF2-40B4-BE49-F238E27FC236}">
                  <a16:creationId xmlns:a16="http://schemas.microsoft.com/office/drawing/2014/main" id="{B903C5E2-608E-FCBD-FF2D-0CC4D807C90F}"/>
                </a:ext>
              </a:extLst>
            </p:cNvPr>
            <p:cNvCxnSpPr>
              <a:cxnSpLocks/>
            </p:cNvCxnSpPr>
            <p:nvPr/>
          </p:nvCxnSpPr>
          <p:spPr>
            <a:xfrm>
              <a:off x="8163492" y="4960682"/>
              <a:ext cx="30474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Textfeld 123">
              <a:extLst>
                <a:ext uri="{FF2B5EF4-FFF2-40B4-BE49-F238E27FC236}">
                  <a16:creationId xmlns:a16="http://schemas.microsoft.com/office/drawing/2014/main" id="{76EADE86-C3EA-1A1E-6069-7E9B8DCC0D45}"/>
                </a:ext>
              </a:extLst>
            </p:cNvPr>
            <p:cNvSpPr txBox="1"/>
            <p:nvPr/>
          </p:nvSpPr>
          <p:spPr>
            <a:xfrm>
              <a:off x="8341066" y="5366918"/>
              <a:ext cx="298159" cy="137282"/>
            </a:xfrm>
            <a:prstGeom prst="rect">
              <a:avLst/>
            </a:prstGeom>
            <a:noFill/>
          </p:spPr>
          <p:txBody>
            <a:bodyPr wrap="none" lIns="0" tIns="0" rIns="0" bIns="0" rtlCol="0">
              <a:spAutoFit/>
            </a:bodyPr>
            <a:lstStyle/>
            <a:p>
              <a:pPr algn="ctr">
                <a:lnSpc>
                  <a:spcPct val="120000"/>
                </a:lnSpc>
              </a:pPr>
              <a:r>
                <a:rPr lang="de-DE" sz="800">
                  <a:solidFill>
                    <a:schemeClr val="bg1"/>
                  </a:solidFill>
                </a:rPr>
                <a:t>-50,94</a:t>
              </a:r>
            </a:p>
          </p:txBody>
        </p:sp>
        <p:sp>
          <p:nvSpPr>
            <p:cNvPr id="125" name="Textfeld 124">
              <a:extLst>
                <a:ext uri="{FF2B5EF4-FFF2-40B4-BE49-F238E27FC236}">
                  <a16:creationId xmlns:a16="http://schemas.microsoft.com/office/drawing/2014/main" id="{CB68AA4E-196F-45CA-DD7E-041C3B50ECF8}"/>
                </a:ext>
              </a:extLst>
            </p:cNvPr>
            <p:cNvSpPr txBox="1"/>
            <p:nvPr/>
          </p:nvSpPr>
          <p:spPr>
            <a:xfrm>
              <a:off x="8969202" y="5549955"/>
              <a:ext cx="298159" cy="137282"/>
            </a:xfrm>
            <a:prstGeom prst="rect">
              <a:avLst/>
            </a:prstGeom>
            <a:noFill/>
          </p:spPr>
          <p:txBody>
            <a:bodyPr wrap="none" lIns="0" tIns="0" rIns="0" bIns="0" rtlCol="0">
              <a:spAutoFit/>
            </a:bodyPr>
            <a:lstStyle/>
            <a:p>
              <a:pPr algn="ctr">
                <a:lnSpc>
                  <a:spcPct val="120000"/>
                </a:lnSpc>
              </a:pPr>
              <a:r>
                <a:rPr lang="de-DE" sz="800">
                  <a:solidFill>
                    <a:schemeClr val="bg1"/>
                  </a:solidFill>
                </a:rPr>
                <a:t>-63,04</a:t>
              </a:r>
            </a:p>
          </p:txBody>
        </p:sp>
        <p:sp>
          <p:nvSpPr>
            <p:cNvPr id="126" name="Textfeld 125">
              <a:extLst>
                <a:ext uri="{FF2B5EF4-FFF2-40B4-BE49-F238E27FC236}">
                  <a16:creationId xmlns:a16="http://schemas.microsoft.com/office/drawing/2014/main" id="{E04EACCB-2561-8E34-B2B5-57A9CAF87905}"/>
                </a:ext>
              </a:extLst>
            </p:cNvPr>
            <p:cNvSpPr txBox="1"/>
            <p:nvPr/>
          </p:nvSpPr>
          <p:spPr>
            <a:xfrm>
              <a:off x="9598174" y="5519234"/>
              <a:ext cx="298159" cy="137282"/>
            </a:xfrm>
            <a:prstGeom prst="rect">
              <a:avLst/>
            </a:prstGeom>
            <a:noFill/>
          </p:spPr>
          <p:txBody>
            <a:bodyPr wrap="none" lIns="0" tIns="0" rIns="0" bIns="0" rtlCol="0">
              <a:spAutoFit/>
            </a:bodyPr>
            <a:lstStyle/>
            <a:p>
              <a:pPr algn="ctr">
                <a:lnSpc>
                  <a:spcPct val="120000"/>
                </a:lnSpc>
              </a:pPr>
              <a:r>
                <a:rPr lang="de-DE" sz="800">
                  <a:solidFill>
                    <a:schemeClr val="bg1"/>
                  </a:solidFill>
                </a:rPr>
                <a:t>-60,51</a:t>
              </a:r>
            </a:p>
          </p:txBody>
        </p:sp>
        <p:sp>
          <p:nvSpPr>
            <p:cNvPr id="127" name="Textfeld 126">
              <a:extLst>
                <a:ext uri="{FF2B5EF4-FFF2-40B4-BE49-F238E27FC236}">
                  <a16:creationId xmlns:a16="http://schemas.microsoft.com/office/drawing/2014/main" id="{BC7EF665-8466-1D87-6768-BE596602F3AA}"/>
                </a:ext>
              </a:extLst>
            </p:cNvPr>
            <p:cNvSpPr txBox="1"/>
            <p:nvPr/>
          </p:nvSpPr>
          <p:spPr>
            <a:xfrm>
              <a:off x="10221949" y="5502327"/>
              <a:ext cx="298159" cy="137282"/>
            </a:xfrm>
            <a:prstGeom prst="rect">
              <a:avLst/>
            </a:prstGeom>
            <a:noFill/>
          </p:spPr>
          <p:txBody>
            <a:bodyPr wrap="none" lIns="0" tIns="0" rIns="0" bIns="0" rtlCol="0">
              <a:spAutoFit/>
            </a:bodyPr>
            <a:lstStyle/>
            <a:p>
              <a:pPr algn="ctr">
                <a:lnSpc>
                  <a:spcPct val="120000"/>
                </a:lnSpc>
              </a:pPr>
              <a:r>
                <a:rPr lang="de-DE" sz="800">
                  <a:solidFill>
                    <a:srgbClr val="001965"/>
                  </a:solidFill>
                </a:rPr>
                <a:t>-58,15</a:t>
              </a:r>
            </a:p>
          </p:txBody>
        </p:sp>
        <p:sp>
          <p:nvSpPr>
            <p:cNvPr id="128" name="Textfeld 127">
              <a:extLst>
                <a:ext uri="{FF2B5EF4-FFF2-40B4-BE49-F238E27FC236}">
                  <a16:creationId xmlns:a16="http://schemas.microsoft.com/office/drawing/2014/main" id="{B59986C4-78FF-E0B7-2F2D-909A53A33F0C}"/>
                </a:ext>
              </a:extLst>
            </p:cNvPr>
            <p:cNvSpPr txBox="1"/>
            <p:nvPr/>
          </p:nvSpPr>
          <p:spPr>
            <a:xfrm>
              <a:off x="11143875" y="5154420"/>
              <a:ext cx="238848" cy="137282"/>
            </a:xfrm>
            <a:prstGeom prst="rect">
              <a:avLst/>
            </a:prstGeom>
            <a:noFill/>
          </p:spPr>
          <p:txBody>
            <a:bodyPr wrap="none" lIns="0" tIns="0" rIns="0" bIns="0" rtlCol="0">
              <a:spAutoFit/>
            </a:bodyPr>
            <a:lstStyle/>
            <a:p>
              <a:pPr algn="ctr">
                <a:lnSpc>
                  <a:spcPct val="120000"/>
                </a:lnSpc>
              </a:pPr>
              <a:r>
                <a:rPr lang="de-DE" sz="800" b="1">
                  <a:solidFill>
                    <a:srgbClr val="001965"/>
                  </a:solidFill>
                </a:rPr>
                <a:t>-</a:t>
              </a:r>
              <a:r>
                <a:rPr lang="de-DE" sz="800">
                  <a:solidFill>
                    <a:srgbClr val="001965"/>
                  </a:solidFill>
                </a:rPr>
                <a:t>7,84</a:t>
              </a:r>
            </a:p>
          </p:txBody>
        </p:sp>
        <p:cxnSp>
          <p:nvCxnSpPr>
            <p:cNvPr id="129" name="Gerader Verbinder 128">
              <a:extLst>
                <a:ext uri="{FF2B5EF4-FFF2-40B4-BE49-F238E27FC236}">
                  <a16:creationId xmlns:a16="http://schemas.microsoft.com/office/drawing/2014/main" id="{2991B2F8-4302-7A83-3A8E-68C686F86B66}"/>
                </a:ext>
              </a:extLst>
            </p:cNvPr>
            <p:cNvCxnSpPr>
              <a:cxnSpLocks/>
              <a:stCxn id="122" idx="2"/>
            </p:cNvCxnSpPr>
            <p:nvPr/>
          </p:nvCxnSpPr>
          <p:spPr>
            <a:xfrm>
              <a:off x="10983198" y="5041781"/>
              <a:ext cx="0" cy="3455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1CE8D4B9-717A-1F75-26AA-8D4CD51B19CC}"/>
                </a:ext>
              </a:extLst>
            </p:cNvPr>
            <p:cNvCxnSpPr>
              <a:cxnSpLocks/>
            </p:cNvCxnSpPr>
            <p:nvPr/>
          </p:nvCxnSpPr>
          <p:spPr>
            <a:xfrm flipH="1">
              <a:off x="10901045" y="5389474"/>
              <a:ext cx="1643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1" name="Textfeld 130">
              <a:extLst>
                <a:ext uri="{FF2B5EF4-FFF2-40B4-BE49-F238E27FC236}">
                  <a16:creationId xmlns:a16="http://schemas.microsoft.com/office/drawing/2014/main" id="{A2C9073D-D743-66B4-864E-3908E34AD2B1}"/>
                </a:ext>
              </a:extLst>
            </p:cNvPr>
            <p:cNvSpPr txBox="1"/>
            <p:nvPr/>
          </p:nvSpPr>
          <p:spPr>
            <a:xfrm>
              <a:off x="8201603" y="4654219"/>
              <a:ext cx="577081" cy="249364"/>
            </a:xfrm>
            <a:prstGeom prst="rect">
              <a:avLst/>
            </a:prstGeom>
            <a:noFill/>
          </p:spPr>
          <p:txBody>
            <a:bodyPr wrap="none" lIns="0" tIns="0" rIns="0" bIns="0" rtlCol="0">
              <a:spAutoFit/>
            </a:bodyPr>
            <a:lstStyle/>
            <a:p>
              <a:pPr algn="ctr">
                <a:lnSpc>
                  <a:spcPct val="120000"/>
                </a:lnSpc>
              </a:pP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2,4 mg (n=40)</a:t>
              </a:r>
            </a:p>
          </p:txBody>
        </p:sp>
        <p:sp>
          <p:nvSpPr>
            <p:cNvPr id="132" name="Textfeld 131">
              <a:extLst>
                <a:ext uri="{FF2B5EF4-FFF2-40B4-BE49-F238E27FC236}">
                  <a16:creationId xmlns:a16="http://schemas.microsoft.com/office/drawing/2014/main" id="{14108E17-B9AC-0C36-5C16-C8AFF314ECF0}"/>
                </a:ext>
              </a:extLst>
            </p:cNvPr>
            <p:cNvSpPr txBox="1"/>
            <p:nvPr/>
          </p:nvSpPr>
          <p:spPr>
            <a:xfrm>
              <a:off x="8829741" y="4654219"/>
              <a:ext cx="577081" cy="249364"/>
            </a:xfrm>
            <a:prstGeom prst="rect">
              <a:avLst/>
            </a:prstGeom>
            <a:noFill/>
          </p:spPr>
          <p:txBody>
            <a:bodyPr wrap="none" lIns="0" tIns="0" rIns="0" bIns="0" rtlCol="0">
              <a:spAutoFit/>
            </a:bodyPr>
            <a:lstStyle/>
            <a:p>
              <a:pPr algn="ctr">
                <a:lnSpc>
                  <a:spcPct val="120000"/>
                </a:lnSpc>
              </a:pP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4,8 mg (n=44)</a:t>
              </a:r>
            </a:p>
          </p:txBody>
        </p:sp>
        <p:sp>
          <p:nvSpPr>
            <p:cNvPr id="133" name="Textfeld 132">
              <a:extLst>
                <a:ext uri="{FF2B5EF4-FFF2-40B4-BE49-F238E27FC236}">
                  <a16:creationId xmlns:a16="http://schemas.microsoft.com/office/drawing/2014/main" id="{433E4D10-26E4-305B-44BA-04D3E9BE1224}"/>
                </a:ext>
              </a:extLst>
            </p:cNvPr>
            <p:cNvSpPr txBox="1"/>
            <p:nvPr/>
          </p:nvSpPr>
          <p:spPr>
            <a:xfrm>
              <a:off x="9458469" y="4654219"/>
              <a:ext cx="577081" cy="249364"/>
            </a:xfrm>
            <a:prstGeom prst="rect">
              <a:avLst/>
            </a:prstGeom>
            <a:noFill/>
          </p:spPr>
          <p:txBody>
            <a:bodyPr wrap="none" lIns="0" tIns="0" rIns="0" bIns="0" rtlCol="0">
              <a:spAutoFit/>
            </a:bodyPr>
            <a:lstStyle/>
            <a:p>
              <a:pPr algn="ctr">
                <a:lnSpc>
                  <a:spcPct val="120000"/>
                </a:lnSpc>
              </a:pP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6,0 mg (n=31)</a:t>
              </a:r>
            </a:p>
          </p:txBody>
        </p:sp>
        <p:sp>
          <p:nvSpPr>
            <p:cNvPr id="134" name="Textfeld 133">
              <a:extLst>
                <a:ext uri="{FF2B5EF4-FFF2-40B4-BE49-F238E27FC236}">
                  <a16:creationId xmlns:a16="http://schemas.microsoft.com/office/drawing/2014/main" id="{1B9204F9-996F-96F8-BD08-34D3191388C6}"/>
                </a:ext>
              </a:extLst>
            </p:cNvPr>
            <p:cNvSpPr txBox="1"/>
            <p:nvPr/>
          </p:nvSpPr>
          <p:spPr>
            <a:xfrm>
              <a:off x="10124682" y="4570543"/>
              <a:ext cx="485710" cy="323165"/>
            </a:xfrm>
            <a:prstGeom prst="rect">
              <a:avLst/>
            </a:prstGeom>
            <a:noFill/>
          </p:spPr>
          <p:txBody>
            <a:bodyPr wrap="none" lIns="0" tIns="0" rIns="0" bIns="0" rtlCol="0">
              <a:spAutoFit/>
            </a:bodyPr>
            <a:lstStyle/>
            <a:p>
              <a:pPr algn="ctr"/>
              <a:r>
                <a:rPr lang="de-DE" sz="700">
                  <a:solidFill>
                    <a:srgbClr val="001965"/>
                  </a:solidFill>
                </a:rPr>
                <a:t>Gesamtes </a:t>
              </a:r>
              <a:br>
                <a:rPr lang="de-DE" sz="700">
                  <a:solidFill>
                    <a:srgbClr val="001965"/>
                  </a:solidFill>
                </a:rPr>
              </a:br>
              <a:r>
                <a:rPr lang="de-DE" sz="700" err="1">
                  <a:solidFill>
                    <a:srgbClr val="001965"/>
                  </a:solidFill>
                </a:rPr>
                <a:t>Survodutid</a:t>
              </a:r>
              <a:r>
                <a:rPr lang="de-DE" sz="700">
                  <a:solidFill>
                    <a:srgbClr val="001965"/>
                  </a:solidFill>
                </a:rPr>
                <a:t>,</a:t>
              </a:r>
              <a:br>
                <a:rPr lang="de-DE" sz="700">
                  <a:solidFill>
                    <a:srgbClr val="001965"/>
                  </a:solidFill>
                </a:rPr>
              </a:br>
              <a:r>
                <a:rPr lang="de-DE" sz="700">
                  <a:solidFill>
                    <a:srgbClr val="001965"/>
                  </a:solidFill>
                </a:rPr>
                <a:t>(n=31)</a:t>
              </a:r>
            </a:p>
          </p:txBody>
        </p:sp>
        <p:sp>
          <p:nvSpPr>
            <p:cNvPr id="135" name="Textfeld 134">
              <a:extLst>
                <a:ext uri="{FF2B5EF4-FFF2-40B4-BE49-F238E27FC236}">
                  <a16:creationId xmlns:a16="http://schemas.microsoft.com/office/drawing/2014/main" id="{8F609A42-CADC-F5C0-AEA2-18F6DE0F8497}"/>
                </a:ext>
              </a:extLst>
            </p:cNvPr>
            <p:cNvSpPr txBox="1"/>
            <p:nvPr/>
          </p:nvSpPr>
          <p:spPr>
            <a:xfrm>
              <a:off x="10816510" y="4654219"/>
              <a:ext cx="330219" cy="249364"/>
            </a:xfrm>
            <a:prstGeom prst="rect">
              <a:avLst/>
            </a:prstGeom>
            <a:noFill/>
          </p:spPr>
          <p:txBody>
            <a:bodyPr wrap="none" lIns="0" tIns="0" rIns="0" bIns="0" rtlCol="0">
              <a:spAutoFit/>
            </a:bodyPr>
            <a:lstStyle/>
            <a:p>
              <a:pPr algn="ctr">
                <a:lnSpc>
                  <a:spcPct val="120000"/>
                </a:lnSpc>
              </a:pPr>
              <a:r>
                <a:rPr lang="de-DE" sz="700">
                  <a:solidFill>
                    <a:srgbClr val="001965"/>
                  </a:solidFill>
                </a:rPr>
                <a:t>Placebo</a:t>
              </a:r>
              <a:br>
                <a:rPr lang="de-DE" sz="700">
                  <a:solidFill>
                    <a:srgbClr val="001965"/>
                  </a:solidFill>
                </a:rPr>
              </a:br>
              <a:r>
                <a:rPr lang="de-DE" sz="700">
                  <a:solidFill>
                    <a:srgbClr val="001965"/>
                  </a:solidFill>
                </a:rPr>
                <a:t>(n=54)</a:t>
              </a:r>
            </a:p>
          </p:txBody>
        </p:sp>
        <p:cxnSp>
          <p:nvCxnSpPr>
            <p:cNvPr id="136" name="Gerader Verbinder 135">
              <a:extLst>
                <a:ext uri="{FF2B5EF4-FFF2-40B4-BE49-F238E27FC236}">
                  <a16:creationId xmlns:a16="http://schemas.microsoft.com/office/drawing/2014/main" id="{5D3975A3-75FA-93F9-5EC1-72857AA5AA12}"/>
                </a:ext>
              </a:extLst>
            </p:cNvPr>
            <p:cNvCxnSpPr>
              <a:cxnSpLocks/>
            </p:cNvCxnSpPr>
            <p:nvPr/>
          </p:nvCxnSpPr>
          <p:spPr>
            <a:xfrm flipH="1">
              <a:off x="8139729" y="5250727"/>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E5293B51-04F8-92CA-9FB6-A8DAF342F053}"/>
                </a:ext>
              </a:extLst>
            </p:cNvPr>
            <p:cNvCxnSpPr>
              <a:cxnSpLocks/>
            </p:cNvCxnSpPr>
            <p:nvPr/>
          </p:nvCxnSpPr>
          <p:spPr>
            <a:xfrm flipH="1">
              <a:off x="8139729" y="5556938"/>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41F60EAC-58D0-DE87-CCE3-FFD90B9F76A1}"/>
                </a:ext>
              </a:extLst>
            </p:cNvPr>
            <p:cNvCxnSpPr>
              <a:cxnSpLocks/>
            </p:cNvCxnSpPr>
            <p:nvPr/>
          </p:nvCxnSpPr>
          <p:spPr>
            <a:xfrm flipH="1">
              <a:off x="8139729" y="5854593"/>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455DE3E4-F37E-C83F-F3F8-4EEC9FD4F254}"/>
                </a:ext>
              </a:extLst>
            </p:cNvPr>
            <p:cNvCxnSpPr>
              <a:cxnSpLocks/>
            </p:cNvCxnSpPr>
            <p:nvPr/>
          </p:nvCxnSpPr>
          <p:spPr>
            <a:xfrm flipH="1">
              <a:off x="8139729" y="6157014"/>
              <a:ext cx="4050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1" name="Textfeld 140">
              <a:extLst>
                <a:ext uri="{FF2B5EF4-FFF2-40B4-BE49-F238E27FC236}">
                  <a16:creationId xmlns:a16="http://schemas.microsoft.com/office/drawing/2014/main" id="{90112273-3617-07E4-09EE-E1CA85C86F2E}"/>
                </a:ext>
              </a:extLst>
            </p:cNvPr>
            <p:cNvSpPr txBox="1"/>
            <p:nvPr/>
          </p:nvSpPr>
          <p:spPr>
            <a:xfrm>
              <a:off x="8058104" y="4878141"/>
              <a:ext cx="51296" cy="137923"/>
            </a:xfrm>
            <a:prstGeom prst="rect">
              <a:avLst/>
            </a:prstGeom>
            <a:noFill/>
          </p:spPr>
          <p:txBody>
            <a:bodyPr wrap="none" lIns="0" tIns="0" rIns="0" bIns="0" rtlCol="0">
              <a:spAutoFit/>
            </a:bodyPr>
            <a:lstStyle/>
            <a:p>
              <a:pPr algn="r">
                <a:lnSpc>
                  <a:spcPct val="120000"/>
                </a:lnSpc>
              </a:pPr>
              <a:r>
                <a:rPr lang="de-DE" sz="800">
                  <a:solidFill>
                    <a:srgbClr val="001965"/>
                  </a:solidFill>
                </a:rPr>
                <a:t>0</a:t>
              </a:r>
            </a:p>
          </p:txBody>
        </p:sp>
        <p:sp>
          <p:nvSpPr>
            <p:cNvPr id="142" name="Textfeld 141">
              <a:extLst>
                <a:ext uri="{FF2B5EF4-FFF2-40B4-BE49-F238E27FC236}">
                  <a16:creationId xmlns:a16="http://schemas.microsoft.com/office/drawing/2014/main" id="{E5860F25-DE8C-C92F-1F59-09E9103E6441}"/>
                </a:ext>
              </a:extLst>
            </p:cNvPr>
            <p:cNvSpPr txBox="1"/>
            <p:nvPr/>
          </p:nvSpPr>
          <p:spPr>
            <a:xfrm>
              <a:off x="7974748" y="5176052"/>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-25</a:t>
              </a:r>
            </a:p>
          </p:txBody>
        </p:sp>
        <p:sp>
          <p:nvSpPr>
            <p:cNvPr id="143" name="Textfeld 142">
              <a:extLst>
                <a:ext uri="{FF2B5EF4-FFF2-40B4-BE49-F238E27FC236}">
                  <a16:creationId xmlns:a16="http://schemas.microsoft.com/office/drawing/2014/main" id="{B53B5CDE-BB3A-4938-CCE4-C9838E95B042}"/>
                </a:ext>
              </a:extLst>
            </p:cNvPr>
            <p:cNvSpPr txBox="1"/>
            <p:nvPr/>
          </p:nvSpPr>
          <p:spPr>
            <a:xfrm>
              <a:off x="7974748" y="5480993"/>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-50</a:t>
              </a:r>
            </a:p>
          </p:txBody>
        </p:sp>
        <p:sp>
          <p:nvSpPr>
            <p:cNvPr id="144" name="Textfeld 143">
              <a:extLst>
                <a:ext uri="{FF2B5EF4-FFF2-40B4-BE49-F238E27FC236}">
                  <a16:creationId xmlns:a16="http://schemas.microsoft.com/office/drawing/2014/main" id="{6B21D678-05E3-CA71-0563-4B618C377048}"/>
                </a:ext>
              </a:extLst>
            </p:cNvPr>
            <p:cNvSpPr txBox="1"/>
            <p:nvPr/>
          </p:nvSpPr>
          <p:spPr>
            <a:xfrm>
              <a:off x="7974748" y="5779172"/>
              <a:ext cx="134652" cy="137923"/>
            </a:xfrm>
            <a:prstGeom prst="rect">
              <a:avLst/>
            </a:prstGeom>
            <a:noFill/>
          </p:spPr>
          <p:txBody>
            <a:bodyPr wrap="none" lIns="0" tIns="0" rIns="0" bIns="0" rtlCol="0">
              <a:spAutoFit/>
            </a:bodyPr>
            <a:lstStyle/>
            <a:p>
              <a:pPr algn="r">
                <a:lnSpc>
                  <a:spcPct val="120000"/>
                </a:lnSpc>
              </a:pPr>
              <a:r>
                <a:rPr lang="de-DE" sz="800">
                  <a:solidFill>
                    <a:srgbClr val="001965"/>
                  </a:solidFill>
                </a:rPr>
                <a:t>-75</a:t>
              </a:r>
            </a:p>
          </p:txBody>
        </p:sp>
        <p:sp>
          <p:nvSpPr>
            <p:cNvPr id="145" name="Textfeld 144">
              <a:extLst>
                <a:ext uri="{FF2B5EF4-FFF2-40B4-BE49-F238E27FC236}">
                  <a16:creationId xmlns:a16="http://schemas.microsoft.com/office/drawing/2014/main" id="{5B80D1DB-E3AB-1793-4F11-FFCEDF0A8C99}"/>
                </a:ext>
              </a:extLst>
            </p:cNvPr>
            <p:cNvSpPr txBox="1"/>
            <p:nvPr/>
          </p:nvSpPr>
          <p:spPr>
            <a:xfrm>
              <a:off x="7923452" y="6080934"/>
              <a:ext cx="185948" cy="137923"/>
            </a:xfrm>
            <a:prstGeom prst="rect">
              <a:avLst/>
            </a:prstGeom>
            <a:noFill/>
          </p:spPr>
          <p:txBody>
            <a:bodyPr wrap="none" lIns="0" tIns="0" rIns="0" bIns="0" rtlCol="0">
              <a:spAutoFit/>
            </a:bodyPr>
            <a:lstStyle/>
            <a:p>
              <a:pPr algn="r">
                <a:lnSpc>
                  <a:spcPct val="120000"/>
                </a:lnSpc>
              </a:pPr>
              <a:r>
                <a:rPr lang="de-DE" sz="800">
                  <a:solidFill>
                    <a:srgbClr val="001965"/>
                  </a:solidFill>
                </a:rPr>
                <a:t>-100</a:t>
              </a:r>
            </a:p>
          </p:txBody>
        </p:sp>
        <p:sp>
          <p:nvSpPr>
            <p:cNvPr id="147" name="Textfeld 146">
              <a:extLst>
                <a:ext uri="{FF2B5EF4-FFF2-40B4-BE49-F238E27FC236}">
                  <a16:creationId xmlns:a16="http://schemas.microsoft.com/office/drawing/2014/main" id="{53AE136F-BE60-FCDA-8725-CAA761268505}"/>
                </a:ext>
              </a:extLst>
            </p:cNvPr>
            <p:cNvSpPr txBox="1"/>
            <p:nvPr/>
          </p:nvSpPr>
          <p:spPr>
            <a:xfrm>
              <a:off x="6966733" y="4276990"/>
              <a:ext cx="1208664" cy="215444"/>
            </a:xfrm>
            <a:prstGeom prst="rect">
              <a:avLst/>
            </a:prstGeom>
            <a:noFill/>
          </p:spPr>
          <p:txBody>
            <a:bodyPr wrap="none" lIns="0" tIns="0" rIns="0" bIns="0" rtlCol="0">
              <a:spAutoFit/>
            </a:bodyPr>
            <a:lstStyle/>
            <a:p>
              <a:pPr algn="r"/>
              <a:r>
                <a:rPr lang="de-DE" sz="700">
                  <a:solidFill>
                    <a:srgbClr val="001965"/>
                  </a:solidFill>
                </a:rPr>
                <a:t>Studienbeginn, Durchschnitt</a:t>
              </a:r>
            </a:p>
            <a:p>
              <a:pPr algn="r"/>
              <a:r>
                <a:rPr lang="de-DE" sz="700">
                  <a:solidFill>
                    <a:srgbClr val="001965"/>
                  </a:solidFill>
                </a:rPr>
                <a:t>(SD)</a:t>
              </a:r>
            </a:p>
          </p:txBody>
        </p:sp>
        <p:sp>
          <p:nvSpPr>
            <p:cNvPr id="148" name="Textfeld 147">
              <a:extLst>
                <a:ext uri="{FF2B5EF4-FFF2-40B4-BE49-F238E27FC236}">
                  <a16:creationId xmlns:a16="http://schemas.microsoft.com/office/drawing/2014/main" id="{F003B73F-ED64-23E5-073C-B0A8B501B7D9}"/>
                </a:ext>
              </a:extLst>
            </p:cNvPr>
            <p:cNvSpPr txBox="1"/>
            <p:nvPr/>
          </p:nvSpPr>
          <p:spPr>
            <a:xfrm>
              <a:off x="8389773" y="4277626"/>
              <a:ext cx="232435" cy="215444"/>
            </a:xfrm>
            <a:prstGeom prst="rect">
              <a:avLst/>
            </a:prstGeom>
            <a:noFill/>
          </p:spPr>
          <p:txBody>
            <a:bodyPr wrap="none" lIns="0" tIns="0" rIns="0" bIns="0" rtlCol="0">
              <a:spAutoFit/>
            </a:bodyPr>
            <a:lstStyle/>
            <a:p>
              <a:pPr algn="ctr"/>
              <a:r>
                <a:rPr lang="de-DE" sz="700">
                  <a:solidFill>
                    <a:srgbClr val="001965"/>
                  </a:solidFill>
                </a:rPr>
                <a:t>19,78</a:t>
              </a:r>
            </a:p>
            <a:p>
              <a:pPr algn="ctr"/>
              <a:r>
                <a:rPr lang="de-DE" sz="700">
                  <a:solidFill>
                    <a:srgbClr val="001965"/>
                  </a:solidFill>
                </a:rPr>
                <a:t>(7,63)</a:t>
              </a:r>
            </a:p>
          </p:txBody>
        </p:sp>
        <p:sp>
          <p:nvSpPr>
            <p:cNvPr id="149" name="Textfeld 148">
              <a:extLst>
                <a:ext uri="{FF2B5EF4-FFF2-40B4-BE49-F238E27FC236}">
                  <a16:creationId xmlns:a16="http://schemas.microsoft.com/office/drawing/2014/main" id="{B60D53F1-BE9B-EE13-444F-D3913CCE3A6E}"/>
                </a:ext>
              </a:extLst>
            </p:cNvPr>
            <p:cNvSpPr txBox="1"/>
            <p:nvPr/>
          </p:nvSpPr>
          <p:spPr>
            <a:xfrm>
              <a:off x="9002062" y="4277626"/>
              <a:ext cx="232435" cy="215444"/>
            </a:xfrm>
            <a:prstGeom prst="rect">
              <a:avLst/>
            </a:prstGeom>
            <a:noFill/>
          </p:spPr>
          <p:txBody>
            <a:bodyPr wrap="none" lIns="0" tIns="0" rIns="0" bIns="0" rtlCol="0">
              <a:spAutoFit/>
            </a:bodyPr>
            <a:lstStyle/>
            <a:p>
              <a:pPr algn="ctr"/>
              <a:r>
                <a:rPr lang="de-DE" sz="700">
                  <a:solidFill>
                    <a:srgbClr val="001965"/>
                  </a:solidFill>
                </a:rPr>
                <a:t>20,74</a:t>
              </a:r>
            </a:p>
            <a:p>
              <a:pPr algn="ctr"/>
              <a:r>
                <a:rPr lang="de-DE" sz="700">
                  <a:solidFill>
                    <a:srgbClr val="001965"/>
                  </a:solidFill>
                </a:rPr>
                <a:t>(8,10)</a:t>
              </a:r>
            </a:p>
          </p:txBody>
        </p:sp>
        <p:sp>
          <p:nvSpPr>
            <p:cNvPr id="150" name="Textfeld 149">
              <a:extLst>
                <a:ext uri="{FF2B5EF4-FFF2-40B4-BE49-F238E27FC236}">
                  <a16:creationId xmlns:a16="http://schemas.microsoft.com/office/drawing/2014/main" id="{FFF762ED-5561-C911-8E42-6A7339373D29}"/>
                </a:ext>
              </a:extLst>
            </p:cNvPr>
            <p:cNvSpPr txBox="1"/>
            <p:nvPr/>
          </p:nvSpPr>
          <p:spPr>
            <a:xfrm>
              <a:off x="9630791" y="4277626"/>
              <a:ext cx="232435" cy="215444"/>
            </a:xfrm>
            <a:prstGeom prst="rect">
              <a:avLst/>
            </a:prstGeom>
            <a:noFill/>
          </p:spPr>
          <p:txBody>
            <a:bodyPr wrap="none" lIns="0" tIns="0" rIns="0" bIns="0" rtlCol="0">
              <a:spAutoFit/>
            </a:bodyPr>
            <a:lstStyle/>
            <a:p>
              <a:pPr algn="ctr"/>
              <a:r>
                <a:rPr lang="de-DE" sz="700">
                  <a:solidFill>
                    <a:srgbClr val="001965"/>
                  </a:solidFill>
                </a:rPr>
                <a:t>18,07</a:t>
              </a:r>
            </a:p>
            <a:p>
              <a:pPr algn="ctr"/>
              <a:r>
                <a:rPr lang="de-DE" sz="700">
                  <a:solidFill>
                    <a:srgbClr val="001965"/>
                  </a:solidFill>
                </a:rPr>
                <a:t>(5,91)</a:t>
              </a:r>
            </a:p>
          </p:txBody>
        </p:sp>
        <p:sp>
          <p:nvSpPr>
            <p:cNvPr id="151" name="Textfeld 150">
              <a:extLst>
                <a:ext uri="{FF2B5EF4-FFF2-40B4-BE49-F238E27FC236}">
                  <a16:creationId xmlns:a16="http://schemas.microsoft.com/office/drawing/2014/main" id="{83AEBBE9-EB62-5317-52A5-78BABCDC8B1B}"/>
                </a:ext>
              </a:extLst>
            </p:cNvPr>
            <p:cNvSpPr txBox="1"/>
            <p:nvPr/>
          </p:nvSpPr>
          <p:spPr>
            <a:xfrm>
              <a:off x="10251318" y="4277626"/>
              <a:ext cx="232435" cy="215444"/>
            </a:xfrm>
            <a:prstGeom prst="rect">
              <a:avLst/>
            </a:prstGeom>
            <a:noFill/>
          </p:spPr>
          <p:txBody>
            <a:bodyPr wrap="none" lIns="0" tIns="0" rIns="0" bIns="0" rtlCol="0">
              <a:spAutoFit/>
            </a:bodyPr>
            <a:lstStyle/>
            <a:p>
              <a:pPr algn="ctr"/>
              <a:r>
                <a:rPr lang="de-DE" sz="700">
                  <a:solidFill>
                    <a:srgbClr val="001965"/>
                  </a:solidFill>
                </a:rPr>
                <a:t>19,69</a:t>
              </a:r>
            </a:p>
            <a:p>
              <a:pPr algn="ctr"/>
              <a:r>
                <a:rPr lang="de-DE" sz="700">
                  <a:solidFill>
                    <a:srgbClr val="001965"/>
                  </a:solidFill>
                </a:rPr>
                <a:t>(7,42)</a:t>
              </a:r>
            </a:p>
          </p:txBody>
        </p:sp>
        <p:sp>
          <p:nvSpPr>
            <p:cNvPr id="152" name="Textfeld 151">
              <a:extLst>
                <a:ext uri="{FF2B5EF4-FFF2-40B4-BE49-F238E27FC236}">
                  <a16:creationId xmlns:a16="http://schemas.microsoft.com/office/drawing/2014/main" id="{A9E7B561-25CD-8329-7F37-32DE2435DE32}"/>
                </a:ext>
              </a:extLst>
            </p:cNvPr>
            <p:cNvSpPr txBox="1"/>
            <p:nvPr/>
          </p:nvSpPr>
          <p:spPr>
            <a:xfrm>
              <a:off x="10866979" y="4277626"/>
              <a:ext cx="232435" cy="215444"/>
            </a:xfrm>
            <a:prstGeom prst="rect">
              <a:avLst/>
            </a:prstGeom>
            <a:noFill/>
          </p:spPr>
          <p:txBody>
            <a:bodyPr wrap="none" lIns="0" tIns="0" rIns="0" bIns="0" rtlCol="0">
              <a:spAutoFit/>
            </a:bodyPr>
            <a:lstStyle/>
            <a:p>
              <a:pPr algn="ctr"/>
              <a:r>
                <a:rPr lang="de-DE" sz="700">
                  <a:solidFill>
                    <a:srgbClr val="001965"/>
                  </a:solidFill>
                </a:rPr>
                <a:t>18,68</a:t>
              </a:r>
            </a:p>
            <a:p>
              <a:pPr algn="ctr"/>
              <a:r>
                <a:rPr lang="de-DE" sz="700">
                  <a:solidFill>
                    <a:srgbClr val="001965"/>
                  </a:solidFill>
                </a:rPr>
                <a:t>(7,26)</a:t>
              </a:r>
            </a:p>
          </p:txBody>
        </p:sp>
      </p:grpSp>
    </p:spTree>
    <p:custDataLst>
      <p:tags r:id="rId1"/>
    </p:custDataLst>
    <p:extLst>
      <p:ext uri="{BB962C8B-B14F-4D97-AF65-F5344CB8AC3E}">
        <p14:creationId xmlns:p14="http://schemas.microsoft.com/office/powerpoint/2010/main" val="32001368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5FA87-EE97-763C-F0C9-2408658029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482E07-6FC2-0A38-9046-C197C16D0E6F}"/>
              </a:ext>
            </a:extLst>
          </p:cNvPr>
          <p:cNvSpPr>
            <a:spLocks noGrp="1"/>
          </p:cNvSpPr>
          <p:nvPr>
            <p:ph type="title"/>
          </p:nvPr>
        </p:nvSpPr>
        <p:spPr>
          <a:xfrm>
            <a:off x="648000" y="385349"/>
            <a:ext cx="10553400" cy="1296000"/>
          </a:xfrm>
        </p:spPr>
        <p:txBody>
          <a:bodyPr/>
          <a:lstStyle/>
          <a:p>
            <a:r>
              <a:rPr lang="de-DE" dirty="0"/>
              <a:t>Gewichtsverlust triggert die Verbesserung der Steatose</a:t>
            </a:r>
          </a:p>
        </p:txBody>
      </p:sp>
      <p:sp>
        <p:nvSpPr>
          <p:cNvPr id="4" name="Textplatzhalter 3">
            <a:extLst>
              <a:ext uri="{FF2B5EF4-FFF2-40B4-BE49-F238E27FC236}">
                <a16:creationId xmlns:a16="http://schemas.microsoft.com/office/drawing/2014/main" id="{E605C452-F3AD-7075-EA8B-0522620BC770}"/>
              </a:ext>
            </a:extLst>
          </p:cNvPr>
          <p:cNvSpPr>
            <a:spLocks noGrp="1"/>
          </p:cNvSpPr>
          <p:nvPr>
            <p:ph type="body" sz="quarter" idx="15"/>
          </p:nvPr>
        </p:nvSpPr>
        <p:spPr>
          <a:xfrm>
            <a:off x="647698" y="6210000"/>
            <a:ext cx="8279991" cy="535288"/>
          </a:xfrm>
        </p:spPr>
        <p:txBody>
          <a:bodyPr/>
          <a:lstStyle/>
          <a:p>
            <a:r>
              <a:rPr lang="de-DE" sz="900" i="1">
                <a:latin typeface="+mj-lt"/>
              </a:rPr>
              <a:t>Grafiken von Novo Nordisk nach Daten von </a:t>
            </a:r>
            <a:r>
              <a:rPr lang="fr-FR" i="1" err="1"/>
              <a:t>Noureddin</a:t>
            </a:r>
            <a:r>
              <a:rPr lang="fr-FR" i="1"/>
              <a:t> M</a:t>
            </a:r>
            <a:r>
              <a:rPr lang="de-DE" sz="900" i="1">
                <a:latin typeface="+mj-lt"/>
              </a:rPr>
              <a:t>. et al.</a:t>
            </a:r>
            <a:br>
              <a:rPr lang="de-DE" sz="900" i="1">
                <a:latin typeface="+mj-lt"/>
              </a:rPr>
            </a:br>
            <a:r>
              <a:rPr lang="en-US"/>
              <a:t>ALT, </a:t>
            </a:r>
            <a:r>
              <a:rPr lang="en-US" err="1"/>
              <a:t>Alanin</a:t>
            </a:r>
            <a:r>
              <a:rPr lang="en-US"/>
              <a:t>-Aminotransferase; AST, </a:t>
            </a:r>
            <a:r>
              <a:rPr lang="en-US" err="1"/>
              <a:t>Aspartat</a:t>
            </a:r>
            <a:r>
              <a:rPr lang="en-US"/>
              <a:t>-Aminotransferase; </a:t>
            </a:r>
            <a:r>
              <a:rPr lang="de-DE"/>
              <a:t>CAP, </a:t>
            </a:r>
            <a:r>
              <a:rPr lang="de-DE" err="1"/>
              <a:t>controlled</a:t>
            </a:r>
            <a:r>
              <a:rPr lang="de-DE"/>
              <a:t> </a:t>
            </a:r>
            <a:r>
              <a:rPr lang="de-DE" err="1"/>
              <a:t>attenuation</a:t>
            </a:r>
            <a:r>
              <a:rPr lang="de-DE"/>
              <a:t> </a:t>
            </a:r>
            <a:r>
              <a:rPr lang="de-DE" err="1"/>
              <a:t>parameter</a:t>
            </a:r>
            <a:r>
              <a:rPr lang="de-DE"/>
              <a:t>, kontrollierter Abschwächungsparameter</a:t>
            </a:r>
            <a:r>
              <a:rPr lang="en-US"/>
              <a:t>; CI, confidence interval, </a:t>
            </a:r>
            <a:r>
              <a:rPr lang="en-US" err="1"/>
              <a:t>Konfidenzintervall</a:t>
            </a:r>
            <a:r>
              <a:rPr lang="en-US"/>
              <a:t>; </a:t>
            </a:r>
            <a:r>
              <a:rPr lang="de-DE"/>
              <a:t>ELF, </a:t>
            </a:r>
            <a:r>
              <a:rPr lang="de-DE" err="1"/>
              <a:t>enhanced</a:t>
            </a:r>
            <a:r>
              <a:rPr lang="de-DE"/>
              <a:t> </a:t>
            </a:r>
            <a:r>
              <a:rPr lang="de-DE" err="1"/>
              <a:t>liver</a:t>
            </a:r>
            <a:r>
              <a:rPr lang="de-DE"/>
              <a:t> </a:t>
            </a:r>
            <a:r>
              <a:rPr lang="de-DE" err="1"/>
              <a:t>fibrosis</a:t>
            </a:r>
            <a:r>
              <a:rPr lang="de-DE"/>
              <a:t>, erweiterte Leberfibrose</a:t>
            </a:r>
            <a:r>
              <a:rPr lang="en-US"/>
              <a:t>; FAST, </a:t>
            </a:r>
            <a:r>
              <a:rPr lang="en-US" err="1"/>
              <a:t>FibroScan</a:t>
            </a:r>
            <a:r>
              <a:rPr lang="en-US"/>
              <a:t>®-AST; </a:t>
            </a:r>
            <a:r>
              <a:rPr lang="de-DE"/>
              <a:t>Pro-C3, Prokollagen Typ III, LSM, </a:t>
            </a:r>
            <a:r>
              <a:rPr lang="de-DE" err="1"/>
              <a:t>liver</a:t>
            </a:r>
            <a:r>
              <a:rPr lang="de-DE"/>
              <a:t> </a:t>
            </a:r>
            <a:r>
              <a:rPr lang="de-DE" err="1"/>
              <a:t>stiffness</a:t>
            </a:r>
            <a:r>
              <a:rPr lang="de-DE"/>
              <a:t> </a:t>
            </a:r>
            <a:r>
              <a:rPr lang="de-DE" err="1"/>
              <a:t>measure</a:t>
            </a:r>
            <a:r>
              <a:rPr lang="de-DE"/>
              <a:t>, Lebersteifigkeitsmessung; MASH, Metabolische Dysfunktion-assoziierte Steatohepatitis; MRI-PDFF, Magnetresonanztomographie-Protonendichte-Fettfraktion; Pro-C3, Prokollagen Typ III.</a:t>
            </a:r>
          </a:p>
        </p:txBody>
      </p:sp>
      <p:sp>
        <p:nvSpPr>
          <p:cNvPr id="5" name="Textplatzhalter 4">
            <a:extLst>
              <a:ext uri="{FF2B5EF4-FFF2-40B4-BE49-F238E27FC236}">
                <a16:creationId xmlns:a16="http://schemas.microsoft.com/office/drawing/2014/main" id="{67CD3D91-AF9B-91D5-997A-68970BC0A83D}"/>
              </a:ext>
            </a:extLst>
          </p:cNvPr>
          <p:cNvSpPr>
            <a:spLocks noGrp="1"/>
          </p:cNvSpPr>
          <p:nvPr>
            <p:ph type="body" sz="quarter" idx="17"/>
          </p:nvPr>
        </p:nvSpPr>
        <p:spPr>
          <a:xfrm>
            <a:off x="9832257" y="6421288"/>
            <a:ext cx="1712041" cy="324000"/>
          </a:xfrm>
        </p:spPr>
        <p:txBody>
          <a:bodyPr/>
          <a:lstStyle/>
          <a:p>
            <a:r>
              <a:rPr lang="de-DE"/>
              <a:t>Noureddin M. et al. J </a:t>
            </a:r>
            <a:r>
              <a:rPr lang="de-DE" err="1"/>
              <a:t>Hepatol</a:t>
            </a:r>
            <a:r>
              <a:rPr lang="de-DE"/>
              <a:t>. 2025:82(Suppl.1):OS-098.</a:t>
            </a:r>
          </a:p>
        </p:txBody>
      </p:sp>
      <p:sp>
        <p:nvSpPr>
          <p:cNvPr id="9" name="Textfeld 8">
            <a:extLst>
              <a:ext uri="{FF2B5EF4-FFF2-40B4-BE49-F238E27FC236}">
                <a16:creationId xmlns:a16="http://schemas.microsoft.com/office/drawing/2014/main" id="{FBD8ABF9-077B-9516-8E24-B6701F8883BB}"/>
              </a:ext>
            </a:extLst>
          </p:cNvPr>
          <p:cNvSpPr txBox="1"/>
          <p:nvPr/>
        </p:nvSpPr>
        <p:spPr>
          <a:xfrm>
            <a:off x="646237" y="1683646"/>
            <a:ext cx="10853018" cy="64261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1965"/>
                </a:solidFill>
                <a:effectLst/>
                <a:uLnTx/>
                <a:uFillTx/>
                <a:latin typeface="Apis For Office"/>
                <a:ea typeface="+mn-ea"/>
                <a:cs typeface="+mn-cs"/>
              </a:rPr>
              <a:t>Die Verbesserungen bei Fibrose, PRO-C3 und ELF-Score sind wahrscheinlich auf eine direkte Wirkung von </a:t>
            </a:r>
            <a:r>
              <a:rPr kumimoji="0" lang="de-DE" sz="1800" b="0" i="0" u="none" strike="noStrike" kern="1200" cap="none" spc="0" normalizeH="0" baseline="0" noProof="0" err="1">
                <a:ln>
                  <a:noFill/>
                </a:ln>
                <a:solidFill>
                  <a:srgbClr val="001965"/>
                </a:solidFill>
                <a:effectLst/>
                <a:uLnTx/>
                <a:uFillTx/>
                <a:latin typeface="Apis For Office"/>
                <a:ea typeface="+mn-ea"/>
                <a:cs typeface="+mn-cs"/>
              </a:rPr>
              <a:t>Survodutid</a:t>
            </a:r>
            <a:r>
              <a:rPr kumimoji="0" lang="de-DE" sz="1800" b="0" i="0" u="none" strike="noStrike" kern="1200" cap="none" spc="0" normalizeH="0" baseline="0" noProof="0">
                <a:ln>
                  <a:noFill/>
                </a:ln>
                <a:solidFill>
                  <a:srgbClr val="001965"/>
                </a:solidFill>
                <a:effectLst/>
                <a:uLnTx/>
                <a:uFillTx/>
                <a:latin typeface="Apis For Office"/>
                <a:ea typeface="+mn-ea"/>
                <a:cs typeface="+mn-cs"/>
              </a:rPr>
              <a:t> auf die Leber zurückzuführen und weitgehend unabhängig von der Gewichtsabnahme</a:t>
            </a:r>
          </a:p>
        </p:txBody>
      </p:sp>
      <p:cxnSp>
        <p:nvCxnSpPr>
          <p:cNvPr id="11" name="Gerade Verbindung mit Pfeil 10">
            <a:extLst>
              <a:ext uri="{FF2B5EF4-FFF2-40B4-BE49-F238E27FC236}">
                <a16:creationId xmlns:a16="http://schemas.microsoft.com/office/drawing/2014/main" id="{3BBF01F3-7020-1419-F82D-6085708BDEDE}"/>
              </a:ext>
            </a:extLst>
          </p:cNvPr>
          <p:cNvCxnSpPr>
            <a:cxnSpLocks/>
          </p:cNvCxnSpPr>
          <p:nvPr/>
        </p:nvCxnSpPr>
        <p:spPr>
          <a:xfrm>
            <a:off x="7870455" y="2949146"/>
            <a:ext cx="21641" cy="25318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D07F837-93DA-A139-12B2-A792E6098062}"/>
              </a:ext>
            </a:extLst>
          </p:cNvPr>
          <p:cNvSpPr txBox="1"/>
          <p:nvPr/>
        </p:nvSpPr>
        <p:spPr>
          <a:xfrm>
            <a:off x="7619670" y="5469371"/>
            <a:ext cx="543208" cy="24128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0000"/>
                </a:solidFill>
                <a:effectLst/>
                <a:uLnTx/>
                <a:uFillTx/>
                <a:latin typeface="Apis For Office"/>
                <a:ea typeface="+mn-ea"/>
                <a:cs typeface="+mn-cs"/>
              </a:rPr>
              <a:t>50 %</a:t>
            </a:r>
          </a:p>
        </p:txBody>
      </p:sp>
      <p:graphicFrame>
        <p:nvGraphicFramePr>
          <p:cNvPr id="10" name="Diagramm 9">
            <a:extLst>
              <a:ext uri="{FF2B5EF4-FFF2-40B4-BE49-F238E27FC236}">
                <a16:creationId xmlns:a16="http://schemas.microsoft.com/office/drawing/2014/main" id="{29C42425-0793-C4F3-A2B3-832E8766C213}"/>
              </a:ext>
            </a:extLst>
          </p:cNvPr>
          <p:cNvGraphicFramePr/>
          <p:nvPr>
            <p:extLst>
              <p:ext uri="{D42A27DB-BD31-4B8C-83A1-F6EECF244321}">
                <p14:modId xmlns:p14="http://schemas.microsoft.com/office/powerpoint/2010/main" val="1473958174"/>
              </p:ext>
            </p:extLst>
          </p:nvPr>
        </p:nvGraphicFramePr>
        <p:xfrm>
          <a:off x="779904" y="2811272"/>
          <a:ext cx="10965482" cy="311439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2833659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72994-98D1-D58D-CDF4-C94EF7F2C5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FA1A78-767A-6118-DC58-F43C5AE322C8}"/>
              </a:ext>
            </a:extLst>
          </p:cNvPr>
          <p:cNvSpPr>
            <a:spLocks noGrp="1"/>
          </p:cNvSpPr>
          <p:nvPr>
            <p:ph type="title"/>
          </p:nvPr>
        </p:nvSpPr>
        <p:spPr>
          <a:xfrm>
            <a:off x="647699" y="385189"/>
            <a:ext cx="10296525" cy="1296000"/>
          </a:xfrm>
        </p:spPr>
        <p:txBody>
          <a:bodyPr/>
          <a:lstStyle/>
          <a:p>
            <a:r>
              <a:rPr lang="de-DE" dirty="0"/>
              <a:t>Verbesserung von Inflammation und Fibrose durch direkten Glukagon-Effekt? </a:t>
            </a:r>
          </a:p>
        </p:txBody>
      </p:sp>
      <p:sp>
        <p:nvSpPr>
          <p:cNvPr id="4" name="Textplatzhalter 3">
            <a:extLst>
              <a:ext uri="{FF2B5EF4-FFF2-40B4-BE49-F238E27FC236}">
                <a16:creationId xmlns:a16="http://schemas.microsoft.com/office/drawing/2014/main" id="{3996A454-C3E4-B234-6F15-DDF8A84A6CED}"/>
              </a:ext>
            </a:extLst>
          </p:cNvPr>
          <p:cNvSpPr>
            <a:spLocks noGrp="1"/>
          </p:cNvSpPr>
          <p:nvPr>
            <p:ph type="body" sz="quarter" idx="15"/>
          </p:nvPr>
        </p:nvSpPr>
        <p:spPr/>
        <p:txBody>
          <a:bodyPr/>
          <a:lstStyle/>
          <a:p>
            <a:r>
              <a:rPr lang="de-DE" sz="900" i="1">
                <a:latin typeface="+mj-lt"/>
              </a:rPr>
              <a:t>Grafiken von Novo Nordisk nach Daten von </a:t>
            </a:r>
            <a:r>
              <a:rPr lang="fr-FR" i="1" err="1"/>
              <a:t>Noureddin</a:t>
            </a:r>
            <a:r>
              <a:rPr lang="fr-FR" i="1"/>
              <a:t> M</a:t>
            </a:r>
            <a:r>
              <a:rPr lang="de-DE" sz="900" i="1">
                <a:latin typeface="+mj-lt"/>
              </a:rPr>
              <a:t>. et al.</a:t>
            </a:r>
            <a:br>
              <a:rPr lang="de-DE" sz="900" i="1">
                <a:latin typeface="+mj-lt"/>
              </a:rPr>
            </a:br>
            <a:r>
              <a:rPr lang="de-DE"/>
              <a:t>CI, </a:t>
            </a:r>
            <a:r>
              <a:rPr lang="de-DE" err="1"/>
              <a:t>confidence</a:t>
            </a:r>
            <a:r>
              <a:rPr lang="de-DE"/>
              <a:t> </a:t>
            </a:r>
            <a:r>
              <a:rPr lang="de-DE" err="1"/>
              <a:t>interval</a:t>
            </a:r>
            <a:r>
              <a:rPr lang="de-DE"/>
              <a:t>, Konfidenzintervall; MASH, Metabolische Dysfunktion-assoziierte Steatohepatitis; NDE, natürlicher direkter Effekt; NIE, natürlicher indirekter Effekt; OR, </a:t>
            </a:r>
            <a:r>
              <a:rPr lang="de-DE" err="1"/>
              <a:t>odds</a:t>
            </a:r>
            <a:r>
              <a:rPr lang="de-DE"/>
              <a:t> </a:t>
            </a:r>
            <a:r>
              <a:rPr lang="de-DE" err="1"/>
              <a:t>ratio</a:t>
            </a:r>
            <a:r>
              <a:rPr lang="de-DE"/>
              <a:t>, Chancenverhältnis.</a:t>
            </a:r>
          </a:p>
        </p:txBody>
      </p:sp>
      <p:sp>
        <p:nvSpPr>
          <p:cNvPr id="5" name="Textplatzhalter 4">
            <a:extLst>
              <a:ext uri="{FF2B5EF4-FFF2-40B4-BE49-F238E27FC236}">
                <a16:creationId xmlns:a16="http://schemas.microsoft.com/office/drawing/2014/main" id="{273D54E4-3386-9220-5301-AFC407235ACA}"/>
              </a:ext>
            </a:extLst>
          </p:cNvPr>
          <p:cNvSpPr>
            <a:spLocks noGrp="1"/>
          </p:cNvSpPr>
          <p:nvPr>
            <p:ph type="body" sz="quarter" idx="17"/>
          </p:nvPr>
        </p:nvSpPr>
        <p:spPr/>
        <p:txBody>
          <a:bodyPr/>
          <a:lstStyle/>
          <a:p>
            <a:r>
              <a:rPr lang="de-DE"/>
              <a:t>Noureddin M. et al. J </a:t>
            </a:r>
            <a:r>
              <a:rPr lang="de-DE" err="1"/>
              <a:t>Hepatol</a:t>
            </a:r>
            <a:r>
              <a:rPr lang="de-DE"/>
              <a:t>. 2025:82(Suppl.1):OS-098.</a:t>
            </a:r>
          </a:p>
        </p:txBody>
      </p:sp>
      <p:sp>
        <p:nvSpPr>
          <p:cNvPr id="10" name="Rechteck: abgerundete Ecken 9">
            <a:extLst>
              <a:ext uri="{FF2B5EF4-FFF2-40B4-BE49-F238E27FC236}">
                <a16:creationId xmlns:a16="http://schemas.microsoft.com/office/drawing/2014/main" id="{E35DBBFC-3953-8506-1E0B-B743DA2BD1F9}"/>
              </a:ext>
            </a:extLst>
          </p:cNvPr>
          <p:cNvSpPr/>
          <p:nvPr/>
        </p:nvSpPr>
        <p:spPr>
          <a:xfrm>
            <a:off x="647699" y="5584114"/>
            <a:ext cx="10896600" cy="491212"/>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Direkter </a:t>
            </a:r>
            <a:r>
              <a:rPr kumimoji="0" lang="de-DE" sz="1600" b="0" i="0" u="none" strike="noStrike" kern="1200" cap="none" spc="0" normalizeH="0" baseline="0" noProof="0" err="1">
                <a:ln>
                  <a:noFill/>
                </a:ln>
                <a:solidFill>
                  <a:srgbClr val="001965"/>
                </a:solidFill>
                <a:effectLst/>
                <a:uLnTx/>
                <a:uFillTx/>
                <a:latin typeface="Apis For Office"/>
                <a:ea typeface="+mn-ea"/>
                <a:cs typeface="+mn-cs"/>
              </a:rPr>
              <a:t>Glukagoneffekt</a:t>
            </a:r>
            <a:r>
              <a:rPr kumimoji="0" lang="de-DE" sz="1600" b="0" i="0" u="none" strike="noStrike" kern="1200" cap="none" spc="0" normalizeH="0" baseline="0" noProof="0">
                <a:ln>
                  <a:noFill/>
                </a:ln>
                <a:solidFill>
                  <a:srgbClr val="001965"/>
                </a:solidFill>
                <a:effectLst/>
                <a:uLnTx/>
                <a:uFillTx/>
                <a:latin typeface="Apis For Office"/>
                <a:ea typeface="+mn-ea"/>
                <a:cs typeface="+mn-cs"/>
              </a:rPr>
              <a:t> bewirkt eine Verbesserung der Fibrose und Inflammation.</a:t>
            </a:r>
          </a:p>
        </p:txBody>
      </p:sp>
      <p:sp>
        <p:nvSpPr>
          <p:cNvPr id="8" name="Textfeld 7">
            <a:extLst>
              <a:ext uri="{FF2B5EF4-FFF2-40B4-BE49-F238E27FC236}">
                <a16:creationId xmlns:a16="http://schemas.microsoft.com/office/drawing/2014/main" id="{E32AF5AD-2F83-66C9-CB9E-F262A4E9E425}"/>
              </a:ext>
            </a:extLst>
          </p:cNvPr>
          <p:cNvSpPr txBox="1"/>
          <p:nvPr/>
        </p:nvSpPr>
        <p:spPr>
          <a:xfrm>
            <a:off x="567813" y="1712931"/>
            <a:ext cx="10976486" cy="66236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tab pos="4127500" algn="l"/>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Die Verbesserungen bei Fibrose, PRO-C3 und ELF-Score waren wahrscheinlich auf eine direkte Wirkung von </a:t>
            </a:r>
            <a:r>
              <a:rPr kumimoji="0" lang="de-DE" sz="1600" b="0" i="0" u="none" strike="noStrike" kern="1200" cap="none" spc="0" normalizeH="0" baseline="0" noProof="0" err="1">
                <a:ln>
                  <a:noFill/>
                </a:ln>
                <a:solidFill>
                  <a:srgbClr val="001965"/>
                </a:solidFill>
                <a:effectLst/>
                <a:uLnTx/>
                <a:uFillTx/>
                <a:latin typeface="Apis For Office"/>
                <a:ea typeface="+mn-ea"/>
                <a:cs typeface="+mn-cs"/>
              </a:rPr>
              <a:t>Survodutid</a:t>
            </a:r>
            <a:r>
              <a:rPr kumimoji="0" lang="de-DE" sz="1600" b="0" i="0" u="none" strike="noStrike" kern="1200" cap="none" spc="0" normalizeH="0" baseline="0" noProof="0">
                <a:ln>
                  <a:noFill/>
                </a:ln>
                <a:solidFill>
                  <a:srgbClr val="001965"/>
                </a:solidFill>
                <a:effectLst/>
                <a:uLnTx/>
                <a:uFillTx/>
                <a:latin typeface="Apis For Office"/>
                <a:ea typeface="+mn-ea"/>
                <a:cs typeface="+mn-cs"/>
              </a:rPr>
              <a:t> auf die Leber zurückzuführen und weitgehend unabhängig von der Gewichtsabnahme</a:t>
            </a:r>
          </a:p>
        </p:txBody>
      </p:sp>
      <p:grpSp>
        <p:nvGrpSpPr>
          <p:cNvPr id="145" name="Gruppieren 144">
            <a:extLst>
              <a:ext uri="{FF2B5EF4-FFF2-40B4-BE49-F238E27FC236}">
                <a16:creationId xmlns:a16="http://schemas.microsoft.com/office/drawing/2014/main" id="{41830473-4867-25C8-E3D3-34AB26A224EE}"/>
              </a:ext>
            </a:extLst>
          </p:cNvPr>
          <p:cNvGrpSpPr/>
          <p:nvPr/>
        </p:nvGrpSpPr>
        <p:grpSpPr>
          <a:xfrm>
            <a:off x="2291608" y="2483885"/>
            <a:ext cx="6784657" cy="3037990"/>
            <a:chOff x="647699" y="2250904"/>
            <a:chExt cx="8702038" cy="3896532"/>
          </a:xfrm>
        </p:grpSpPr>
        <p:sp>
          <p:nvSpPr>
            <p:cNvPr id="13" name="Textfeld 12">
              <a:extLst>
                <a:ext uri="{FF2B5EF4-FFF2-40B4-BE49-F238E27FC236}">
                  <a16:creationId xmlns:a16="http://schemas.microsoft.com/office/drawing/2014/main" id="{A7B4CCF3-2010-E4E9-9BF0-37B90502B9AA}"/>
                </a:ext>
              </a:extLst>
            </p:cNvPr>
            <p:cNvSpPr txBox="1"/>
            <p:nvPr/>
          </p:nvSpPr>
          <p:spPr>
            <a:xfrm>
              <a:off x="1249595" y="2867499"/>
              <a:ext cx="1184268" cy="198035"/>
            </a:xfrm>
            <a:prstGeom prst="rect">
              <a:avLst/>
            </a:prstGeom>
            <a:noFill/>
          </p:spPr>
          <p:txBody>
            <a:bodyPr wrap="none" lIns="0" tIns="0" rIns="0" bIns="0" rtlCol="0">
              <a:spAutoFit/>
            </a:bodyPr>
            <a:lstStyle/>
            <a:p>
              <a:pPr algn="r">
                <a:lnSpc>
                  <a:spcPct val="120000"/>
                </a:lnSpc>
              </a:pPr>
              <a:r>
                <a:rPr lang="de-DE" sz="900">
                  <a:solidFill>
                    <a:schemeClr val="tx2"/>
                  </a:solidFill>
                </a:rPr>
                <a:t>OR Gesamteffekt</a:t>
              </a:r>
            </a:p>
          </p:txBody>
        </p:sp>
        <p:sp>
          <p:nvSpPr>
            <p:cNvPr id="14" name="Textfeld 13">
              <a:extLst>
                <a:ext uri="{FF2B5EF4-FFF2-40B4-BE49-F238E27FC236}">
                  <a16:creationId xmlns:a16="http://schemas.microsoft.com/office/drawing/2014/main" id="{BFEED3F0-A7F2-E5FF-A6AD-6604E9BF6257}"/>
                </a:ext>
              </a:extLst>
            </p:cNvPr>
            <p:cNvSpPr txBox="1"/>
            <p:nvPr/>
          </p:nvSpPr>
          <p:spPr>
            <a:xfrm>
              <a:off x="1882848" y="3090561"/>
              <a:ext cx="551014" cy="198035"/>
            </a:xfrm>
            <a:prstGeom prst="rect">
              <a:avLst/>
            </a:prstGeom>
            <a:noFill/>
          </p:spPr>
          <p:txBody>
            <a:bodyPr wrap="none" lIns="0" tIns="0" rIns="0" bIns="0" rtlCol="0">
              <a:spAutoFit/>
            </a:bodyPr>
            <a:lstStyle/>
            <a:p>
              <a:pPr algn="r">
                <a:lnSpc>
                  <a:spcPct val="120000"/>
                </a:lnSpc>
              </a:pPr>
              <a:r>
                <a:rPr lang="de-DE" sz="900">
                  <a:solidFill>
                    <a:schemeClr val="tx2"/>
                  </a:solidFill>
                </a:rPr>
                <a:t>OR NDE</a:t>
              </a:r>
            </a:p>
          </p:txBody>
        </p:sp>
        <p:sp>
          <p:nvSpPr>
            <p:cNvPr id="15" name="Textfeld 14">
              <a:extLst>
                <a:ext uri="{FF2B5EF4-FFF2-40B4-BE49-F238E27FC236}">
                  <a16:creationId xmlns:a16="http://schemas.microsoft.com/office/drawing/2014/main" id="{675357DC-A5B0-17C0-A6CF-BAD60118FC8B}"/>
                </a:ext>
              </a:extLst>
            </p:cNvPr>
            <p:cNvSpPr txBox="1"/>
            <p:nvPr/>
          </p:nvSpPr>
          <p:spPr>
            <a:xfrm>
              <a:off x="1942474" y="3327031"/>
              <a:ext cx="491389" cy="198035"/>
            </a:xfrm>
            <a:prstGeom prst="rect">
              <a:avLst/>
            </a:prstGeom>
            <a:noFill/>
          </p:spPr>
          <p:txBody>
            <a:bodyPr wrap="none" lIns="0" tIns="0" rIns="0" bIns="0" rtlCol="0">
              <a:spAutoFit/>
            </a:bodyPr>
            <a:lstStyle/>
            <a:p>
              <a:pPr algn="r">
                <a:lnSpc>
                  <a:spcPct val="120000"/>
                </a:lnSpc>
              </a:pPr>
              <a:r>
                <a:rPr lang="de-DE" sz="900">
                  <a:solidFill>
                    <a:schemeClr val="tx2"/>
                  </a:solidFill>
                </a:rPr>
                <a:t>OR NIE</a:t>
              </a:r>
            </a:p>
          </p:txBody>
        </p:sp>
        <p:sp>
          <p:nvSpPr>
            <p:cNvPr id="16" name="Textfeld 15">
              <a:extLst>
                <a:ext uri="{FF2B5EF4-FFF2-40B4-BE49-F238E27FC236}">
                  <a16:creationId xmlns:a16="http://schemas.microsoft.com/office/drawing/2014/main" id="{013CEEC9-B4FD-97BE-45BA-3D8B75075EA2}"/>
                </a:ext>
              </a:extLst>
            </p:cNvPr>
            <p:cNvSpPr txBox="1"/>
            <p:nvPr/>
          </p:nvSpPr>
          <p:spPr>
            <a:xfrm>
              <a:off x="1249595" y="3868675"/>
              <a:ext cx="1184268" cy="198035"/>
            </a:xfrm>
            <a:prstGeom prst="rect">
              <a:avLst/>
            </a:prstGeom>
            <a:noFill/>
          </p:spPr>
          <p:txBody>
            <a:bodyPr wrap="none" lIns="0" tIns="0" rIns="0" bIns="0" rtlCol="0">
              <a:spAutoFit/>
            </a:bodyPr>
            <a:lstStyle/>
            <a:p>
              <a:pPr algn="r">
                <a:lnSpc>
                  <a:spcPct val="120000"/>
                </a:lnSpc>
              </a:pPr>
              <a:r>
                <a:rPr lang="de-DE" sz="900">
                  <a:solidFill>
                    <a:schemeClr val="tx2"/>
                  </a:solidFill>
                </a:rPr>
                <a:t>OR Gesamteffekt</a:t>
              </a:r>
            </a:p>
          </p:txBody>
        </p:sp>
        <p:sp>
          <p:nvSpPr>
            <p:cNvPr id="17" name="Textfeld 16">
              <a:extLst>
                <a:ext uri="{FF2B5EF4-FFF2-40B4-BE49-F238E27FC236}">
                  <a16:creationId xmlns:a16="http://schemas.microsoft.com/office/drawing/2014/main" id="{393A19DC-6ACB-1052-57C8-17501867C800}"/>
                </a:ext>
              </a:extLst>
            </p:cNvPr>
            <p:cNvSpPr txBox="1"/>
            <p:nvPr/>
          </p:nvSpPr>
          <p:spPr>
            <a:xfrm>
              <a:off x="1882848" y="4122876"/>
              <a:ext cx="551014" cy="198035"/>
            </a:xfrm>
            <a:prstGeom prst="rect">
              <a:avLst/>
            </a:prstGeom>
            <a:noFill/>
          </p:spPr>
          <p:txBody>
            <a:bodyPr wrap="none" lIns="0" tIns="0" rIns="0" bIns="0" rtlCol="0">
              <a:spAutoFit/>
            </a:bodyPr>
            <a:lstStyle/>
            <a:p>
              <a:pPr algn="r">
                <a:lnSpc>
                  <a:spcPct val="120000"/>
                </a:lnSpc>
              </a:pPr>
              <a:r>
                <a:rPr lang="de-DE" sz="900">
                  <a:solidFill>
                    <a:schemeClr val="tx2"/>
                  </a:solidFill>
                </a:rPr>
                <a:t>OR NDE</a:t>
              </a:r>
            </a:p>
          </p:txBody>
        </p:sp>
        <p:sp>
          <p:nvSpPr>
            <p:cNvPr id="18" name="Textfeld 17">
              <a:extLst>
                <a:ext uri="{FF2B5EF4-FFF2-40B4-BE49-F238E27FC236}">
                  <a16:creationId xmlns:a16="http://schemas.microsoft.com/office/drawing/2014/main" id="{978BFCBC-9AA2-729A-DD91-291CEE96F981}"/>
                </a:ext>
              </a:extLst>
            </p:cNvPr>
            <p:cNvSpPr txBox="1"/>
            <p:nvPr/>
          </p:nvSpPr>
          <p:spPr>
            <a:xfrm>
              <a:off x="1942474" y="4368931"/>
              <a:ext cx="491389" cy="198035"/>
            </a:xfrm>
            <a:prstGeom prst="rect">
              <a:avLst/>
            </a:prstGeom>
            <a:noFill/>
          </p:spPr>
          <p:txBody>
            <a:bodyPr wrap="none" lIns="0" tIns="0" rIns="0" bIns="0" rtlCol="0">
              <a:spAutoFit/>
            </a:bodyPr>
            <a:lstStyle/>
            <a:p>
              <a:pPr algn="r">
                <a:lnSpc>
                  <a:spcPct val="120000"/>
                </a:lnSpc>
              </a:pPr>
              <a:r>
                <a:rPr lang="de-DE" sz="900">
                  <a:solidFill>
                    <a:schemeClr val="tx2"/>
                  </a:solidFill>
                </a:rPr>
                <a:t>OR NIE</a:t>
              </a:r>
            </a:p>
          </p:txBody>
        </p:sp>
        <p:sp>
          <p:nvSpPr>
            <p:cNvPr id="19" name="Textfeld 18">
              <a:extLst>
                <a:ext uri="{FF2B5EF4-FFF2-40B4-BE49-F238E27FC236}">
                  <a16:creationId xmlns:a16="http://schemas.microsoft.com/office/drawing/2014/main" id="{989B423A-583B-A092-864A-37C094C1A9FC}"/>
                </a:ext>
              </a:extLst>
            </p:cNvPr>
            <p:cNvSpPr txBox="1"/>
            <p:nvPr/>
          </p:nvSpPr>
          <p:spPr>
            <a:xfrm>
              <a:off x="1249595" y="4906306"/>
              <a:ext cx="1184268" cy="198035"/>
            </a:xfrm>
            <a:prstGeom prst="rect">
              <a:avLst/>
            </a:prstGeom>
            <a:noFill/>
          </p:spPr>
          <p:txBody>
            <a:bodyPr wrap="none" lIns="0" tIns="0" rIns="0" bIns="0" rtlCol="0">
              <a:spAutoFit/>
            </a:bodyPr>
            <a:lstStyle/>
            <a:p>
              <a:pPr algn="r">
                <a:lnSpc>
                  <a:spcPct val="120000"/>
                </a:lnSpc>
              </a:pPr>
              <a:r>
                <a:rPr lang="de-DE" sz="900">
                  <a:solidFill>
                    <a:schemeClr val="tx2"/>
                  </a:solidFill>
                </a:rPr>
                <a:t>OR Gesamteffekt</a:t>
              </a:r>
            </a:p>
          </p:txBody>
        </p:sp>
        <p:sp>
          <p:nvSpPr>
            <p:cNvPr id="23" name="Textfeld 22">
              <a:extLst>
                <a:ext uri="{FF2B5EF4-FFF2-40B4-BE49-F238E27FC236}">
                  <a16:creationId xmlns:a16="http://schemas.microsoft.com/office/drawing/2014/main" id="{62C4DA36-CEA5-9E81-C587-212A26915BB2}"/>
                </a:ext>
              </a:extLst>
            </p:cNvPr>
            <p:cNvSpPr txBox="1"/>
            <p:nvPr/>
          </p:nvSpPr>
          <p:spPr>
            <a:xfrm>
              <a:off x="1882848" y="5142778"/>
              <a:ext cx="551014" cy="198035"/>
            </a:xfrm>
            <a:prstGeom prst="rect">
              <a:avLst/>
            </a:prstGeom>
            <a:noFill/>
          </p:spPr>
          <p:txBody>
            <a:bodyPr wrap="none" lIns="0" tIns="0" rIns="0" bIns="0" rtlCol="0">
              <a:spAutoFit/>
            </a:bodyPr>
            <a:lstStyle/>
            <a:p>
              <a:pPr algn="r">
                <a:lnSpc>
                  <a:spcPct val="120000"/>
                </a:lnSpc>
              </a:pPr>
              <a:r>
                <a:rPr lang="de-DE" sz="900">
                  <a:solidFill>
                    <a:schemeClr val="tx2"/>
                  </a:solidFill>
                </a:rPr>
                <a:t>OR NDE</a:t>
              </a:r>
            </a:p>
          </p:txBody>
        </p:sp>
        <p:sp>
          <p:nvSpPr>
            <p:cNvPr id="24" name="Textfeld 23">
              <a:extLst>
                <a:ext uri="{FF2B5EF4-FFF2-40B4-BE49-F238E27FC236}">
                  <a16:creationId xmlns:a16="http://schemas.microsoft.com/office/drawing/2014/main" id="{01AEBF75-C075-A749-561E-BA80AAE76AE1}"/>
                </a:ext>
              </a:extLst>
            </p:cNvPr>
            <p:cNvSpPr txBox="1"/>
            <p:nvPr/>
          </p:nvSpPr>
          <p:spPr>
            <a:xfrm>
              <a:off x="1942474" y="5362961"/>
              <a:ext cx="491389" cy="198035"/>
            </a:xfrm>
            <a:prstGeom prst="rect">
              <a:avLst/>
            </a:prstGeom>
            <a:noFill/>
          </p:spPr>
          <p:txBody>
            <a:bodyPr wrap="none" lIns="0" tIns="0" rIns="0" bIns="0" rtlCol="0">
              <a:spAutoFit/>
            </a:bodyPr>
            <a:lstStyle/>
            <a:p>
              <a:pPr algn="r">
                <a:lnSpc>
                  <a:spcPct val="120000"/>
                </a:lnSpc>
              </a:pPr>
              <a:r>
                <a:rPr lang="de-DE" sz="900">
                  <a:solidFill>
                    <a:schemeClr val="tx2"/>
                  </a:solidFill>
                </a:rPr>
                <a:t>OR NIE</a:t>
              </a:r>
            </a:p>
          </p:txBody>
        </p:sp>
        <p:cxnSp>
          <p:nvCxnSpPr>
            <p:cNvPr id="26" name="Gerader Verbinder 25">
              <a:extLst>
                <a:ext uri="{FF2B5EF4-FFF2-40B4-BE49-F238E27FC236}">
                  <a16:creationId xmlns:a16="http://schemas.microsoft.com/office/drawing/2014/main" id="{1C276D20-848E-D9F5-2363-87D3B7032113}"/>
                </a:ext>
              </a:extLst>
            </p:cNvPr>
            <p:cNvCxnSpPr/>
            <p:nvPr/>
          </p:nvCxnSpPr>
          <p:spPr>
            <a:xfrm>
              <a:off x="3043238" y="2938466"/>
              <a:ext cx="0" cy="2881313"/>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16C7E4CB-7174-CEBC-9C95-14DDCB66E3CC}"/>
                </a:ext>
              </a:extLst>
            </p:cNvPr>
            <p:cNvCxnSpPr>
              <a:cxnSpLocks/>
            </p:cNvCxnSpPr>
            <p:nvPr/>
          </p:nvCxnSpPr>
          <p:spPr>
            <a:xfrm flipH="1">
              <a:off x="2085975" y="5762623"/>
              <a:ext cx="3824288" cy="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sp>
          <p:nvSpPr>
            <p:cNvPr id="30" name="Raute 29">
              <a:extLst>
                <a:ext uri="{FF2B5EF4-FFF2-40B4-BE49-F238E27FC236}">
                  <a16:creationId xmlns:a16="http://schemas.microsoft.com/office/drawing/2014/main" id="{7B7DD46B-B903-3170-ACD7-888A4E43EA78}"/>
                </a:ext>
              </a:extLst>
            </p:cNvPr>
            <p:cNvSpPr>
              <a:spLocks noChangeAspect="1"/>
            </p:cNvSpPr>
            <p:nvPr/>
          </p:nvSpPr>
          <p:spPr>
            <a:xfrm>
              <a:off x="4342164" y="2890411"/>
              <a:ext cx="158400" cy="157281"/>
            </a:xfrm>
            <a:prstGeom prst="diamond">
              <a:avLst/>
            </a:prstGeom>
            <a:solidFill>
              <a:srgbClr val="001965"/>
            </a:solidFill>
            <a:ln w="9525" cap="flat">
              <a:noFill/>
              <a:prstDash val="solid"/>
              <a:miter/>
            </a:ln>
          </p:spPr>
          <p:txBody>
            <a:bodyPr rtlCol="0" anchor="ctr"/>
            <a:lstStyle/>
            <a:p>
              <a:pPr algn="l"/>
              <a:endParaRPr lang="de-DE" sz="1600"/>
            </a:p>
          </p:txBody>
        </p:sp>
        <p:cxnSp>
          <p:nvCxnSpPr>
            <p:cNvPr id="32" name="Gerader Verbinder 31">
              <a:extLst>
                <a:ext uri="{FF2B5EF4-FFF2-40B4-BE49-F238E27FC236}">
                  <a16:creationId xmlns:a16="http://schemas.microsoft.com/office/drawing/2014/main" id="{63C6550E-0D85-B431-4B78-144B604323C6}"/>
                </a:ext>
              </a:extLst>
            </p:cNvPr>
            <p:cNvCxnSpPr>
              <a:cxnSpLocks/>
            </p:cNvCxnSpPr>
            <p:nvPr/>
          </p:nvCxnSpPr>
          <p:spPr>
            <a:xfrm>
              <a:off x="3090863" y="2967039"/>
              <a:ext cx="1243012"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82AFC7FB-3A8E-536A-5117-57BCA28F61CC}"/>
                </a:ext>
              </a:extLst>
            </p:cNvPr>
            <p:cNvCxnSpPr>
              <a:cxnSpLocks/>
              <a:stCxn id="30" idx="3"/>
            </p:cNvCxnSpPr>
            <p:nvPr/>
          </p:nvCxnSpPr>
          <p:spPr>
            <a:xfrm>
              <a:off x="4500564" y="2969052"/>
              <a:ext cx="1266824"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495CB55C-2523-8D95-429E-FE32AD1A18DF}"/>
                </a:ext>
              </a:extLst>
            </p:cNvPr>
            <p:cNvCxnSpPr>
              <a:cxnSpLocks/>
            </p:cNvCxnSpPr>
            <p:nvPr/>
          </p:nvCxnSpPr>
          <p:spPr>
            <a:xfrm>
              <a:off x="3090863" y="2938466"/>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74C28243-3C9C-0298-0E22-0ECE9AA9BFF9}"/>
                </a:ext>
              </a:extLst>
            </p:cNvPr>
            <p:cNvCxnSpPr>
              <a:cxnSpLocks/>
            </p:cNvCxnSpPr>
            <p:nvPr/>
          </p:nvCxnSpPr>
          <p:spPr>
            <a:xfrm>
              <a:off x="5765801" y="2945230"/>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Raute 42">
              <a:extLst>
                <a:ext uri="{FF2B5EF4-FFF2-40B4-BE49-F238E27FC236}">
                  <a16:creationId xmlns:a16="http://schemas.microsoft.com/office/drawing/2014/main" id="{8A7F301A-3EC5-19B2-1604-0B6ADBC58258}"/>
                </a:ext>
              </a:extLst>
            </p:cNvPr>
            <p:cNvSpPr>
              <a:spLocks noChangeAspect="1"/>
            </p:cNvSpPr>
            <p:nvPr/>
          </p:nvSpPr>
          <p:spPr>
            <a:xfrm>
              <a:off x="3479926" y="3140131"/>
              <a:ext cx="158400" cy="157281"/>
            </a:xfrm>
            <a:prstGeom prst="diamond">
              <a:avLst/>
            </a:prstGeom>
            <a:solidFill>
              <a:srgbClr val="001965"/>
            </a:solidFill>
            <a:ln w="9525" cap="flat">
              <a:noFill/>
              <a:prstDash val="solid"/>
              <a:miter/>
            </a:ln>
          </p:spPr>
          <p:txBody>
            <a:bodyPr rtlCol="0" anchor="ctr"/>
            <a:lstStyle/>
            <a:p>
              <a:pPr algn="l"/>
              <a:endParaRPr lang="de-DE" sz="1600"/>
            </a:p>
          </p:txBody>
        </p:sp>
        <p:cxnSp>
          <p:nvCxnSpPr>
            <p:cNvPr id="44" name="Gerader Verbinder 43">
              <a:extLst>
                <a:ext uri="{FF2B5EF4-FFF2-40B4-BE49-F238E27FC236}">
                  <a16:creationId xmlns:a16="http://schemas.microsoft.com/office/drawing/2014/main" id="{105A09D0-C0D2-E4FB-7305-7B2C589B6ED8}"/>
                </a:ext>
              </a:extLst>
            </p:cNvPr>
            <p:cNvCxnSpPr>
              <a:cxnSpLocks/>
            </p:cNvCxnSpPr>
            <p:nvPr/>
          </p:nvCxnSpPr>
          <p:spPr>
            <a:xfrm flipV="1">
              <a:off x="3012281" y="3216759"/>
              <a:ext cx="459356" cy="20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138C7F81-938F-BF98-23FE-CD95A7B5678E}"/>
                </a:ext>
              </a:extLst>
            </p:cNvPr>
            <p:cNvCxnSpPr>
              <a:cxnSpLocks/>
              <a:stCxn id="43" idx="3"/>
            </p:cNvCxnSpPr>
            <p:nvPr/>
          </p:nvCxnSpPr>
          <p:spPr>
            <a:xfrm>
              <a:off x="3638326" y="3218772"/>
              <a:ext cx="46933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756D8569-F59E-3ABA-3048-852A9DF2FF93}"/>
                </a:ext>
              </a:extLst>
            </p:cNvPr>
            <p:cNvCxnSpPr>
              <a:cxnSpLocks/>
            </p:cNvCxnSpPr>
            <p:nvPr/>
          </p:nvCxnSpPr>
          <p:spPr>
            <a:xfrm>
              <a:off x="3016827" y="3188186"/>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217C1235-D59C-B2E1-4F8D-B91C21B0E0A8}"/>
                </a:ext>
              </a:extLst>
            </p:cNvPr>
            <p:cNvCxnSpPr>
              <a:cxnSpLocks/>
            </p:cNvCxnSpPr>
            <p:nvPr/>
          </p:nvCxnSpPr>
          <p:spPr>
            <a:xfrm>
              <a:off x="4105836" y="3194950"/>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Raute 52">
              <a:extLst>
                <a:ext uri="{FF2B5EF4-FFF2-40B4-BE49-F238E27FC236}">
                  <a16:creationId xmlns:a16="http://schemas.microsoft.com/office/drawing/2014/main" id="{87FC6B14-7E9E-C9EF-2BFA-E18A9560E3BB}"/>
                </a:ext>
              </a:extLst>
            </p:cNvPr>
            <p:cNvSpPr>
              <a:spLocks noChangeAspect="1"/>
            </p:cNvSpPr>
            <p:nvPr/>
          </p:nvSpPr>
          <p:spPr>
            <a:xfrm>
              <a:off x="3208464" y="3398073"/>
              <a:ext cx="158400" cy="157281"/>
            </a:xfrm>
            <a:prstGeom prst="diamond">
              <a:avLst/>
            </a:prstGeom>
            <a:solidFill>
              <a:srgbClr val="001965"/>
            </a:solidFill>
            <a:ln w="9525" cap="flat">
              <a:noFill/>
              <a:prstDash val="solid"/>
              <a:miter/>
            </a:ln>
          </p:spPr>
          <p:txBody>
            <a:bodyPr rtlCol="0" anchor="ctr"/>
            <a:lstStyle/>
            <a:p>
              <a:pPr algn="l"/>
              <a:endParaRPr lang="de-DE" sz="1600"/>
            </a:p>
          </p:txBody>
        </p:sp>
        <p:cxnSp>
          <p:nvCxnSpPr>
            <p:cNvPr id="54" name="Gerader Verbinder 53">
              <a:extLst>
                <a:ext uri="{FF2B5EF4-FFF2-40B4-BE49-F238E27FC236}">
                  <a16:creationId xmlns:a16="http://schemas.microsoft.com/office/drawing/2014/main" id="{3B3B5FCF-D8DF-FD41-2BF8-FA8C2391B1A0}"/>
                </a:ext>
              </a:extLst>
            </p:cNvPr>
            <p:cNvCxnSpPr>
              <a:cxnSpLocks/>
            </p:cNvCxnSpPr>
            <p:nvPr/>
          </p:nvCxnSpPr>
          <p:spPr>
            <a:xfrm>
              <a:off x="3124897" y="3474701"/>
              <a:ext cx="7527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25D42BC2-61F8-350F-D626-BBC97BE6EA9E}"/>
                </a:ext>
              </a:extLst>
            </p:cNvPr>
            <p:cNvCxnSpPr>
              <a:cxnSpLocks/>
              <a:stCxn id="53" idx="3"/>
            </p:cNvCxnSpPr>
            <p:nvPr/>
          </p:nvCxnSpPr>
          <p:spPr>
            <a:xfrm>
              <a:off x="3366864" y="3476714"/>
              <a:ext cx="8356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A1B0D03E-3F32-8C3C-7253-01102C5576CA}"/>
                </a:ext>
              </a:extLst>
            </p:cNvPr>
            <p:cNvCxnSpPr>
              <a:cxnSpLocks/>
            </p:cNvCxnSpPr>
            <p:nvPr/>
          </p:nvCxnSpPr>
          <p:spPr>
            <a:xfrm>
              <a:off x="3128753" y="3446128"/>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7318FB56-0C0F-C2B0-5C4F-313FD265F671}"/>
                </a:ext>
              </a:extLst>
            </p:cNvPr>
            <p:cNvCxnSpPr>
              <a:cxnSpLocks/>
            </p:cNvCxnSpPr>
            <p:nvPr/>
          </p:nvCxnSpPr>
          <p:spPr>
            <a:xfrm>
              <a:off x="3450991" y="3452892"/>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Raute 64">
              <a:extLst>
                <a:ext uri="{FF2B5EF4-FFF2-40B4-BE49-F238E27FC236}">
                  <a16:creationId xmlns:a16="http://schemas.microsoft.com/office/drawing/2014/main" id="{51E02037-04D2-0B0D-F71E-91B9590B8D9C}"/>
                </a:ext>
              </a:extLst>
            </p:cNvPr>
            <p:cNvSpPr>
              <a:spLocks noChangeAspect="1"/>
            </p:cNvSpPr>
            <p:nvPr/>
          </p:nvSpPr>
          <p:spPr>
            <a:xfrm>
              <a:off x="4270489" y="3897338"/>
              <a:ext cx="158400" cy="157281"/>
            </a:xfrm>
            <a:prstGeom prst="diamond">
              <a:avLst/>
            </a:prstGeom>
            <a:solidFill>
              <a:schemeClr val="accent2"/>
            </a:solidFill>
            <a:ln w="9525" cap="flat">
              <a:noFill/>
              <a:prstDash val="solid"/>
              <a:miter/>
            </a:ln>
          </p:spPr>
          <p:txBody>
            <a:bodyPr rtlCol="0" anchor="ctr"/>
            <a:lstStyle/>
            <a:p>
              <a:pPr algn="l"/>
              <a:endParaRPr lang="de-DE" sz="1600"/>
            </a:p>
          </p:txBody>
        </p:sp>
        <p:cxnSp>
          <p:nvCxnSpPr>
            <p:cNvPr id="66" name="Gerader Verbinder 65">
              <a:extLst>
                <a:ext uri="{FF2B5EF4-FFF2-40B4-BE49-F238E27FC236}">
                  <a16:creationId xmlns:a16="http://schemas.microsoft.com/office/drawing/2014/main" id="{13702928-D3EA-F1A1-4116-EB4DDE044937}"/>
                </a:ext>
              </a:extLst>
            </p:cNvPr>
            <p:cNvCxnSpPr>
              <a:cxnSpLocks/>
            </p:cNvCxnSpPr>
            <p:nvPr/>
          </p:nvCxnSpPr>
          <p:spPr>
            <a:xfrm>
              <a:off x="3182581" y="3971149"/>
              <a:ext cx="1079619" cy="28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E3727B-1958-AB2C-E83E-D81C25D44815}"/>
                </a:ext>
              </a:extLst>
            </p:cNvPr>
            <p:cNvCxnSpPr>
              <a:cxnSpLocks/>
              <a:stCxn id="65" idx="3"/>
            </p:cNvCxnSpPr>
            <p:nvPr/>
          </p:nvCxnSpPr>
          <p:spPr>
            <a:xfrm>
              <a:off x="4428889" y="3975979"/>
              <a:ext cx="1086086"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813D9CE0-A93B-4776-AF4D-3B298D9E7CBE}"/>
                </a:ext>
              </a:extLst>
            </p:cNvPr>
            <p:cNvCxnSpPr>
              <a:cxnSpLocks/>
            </p:cNvCxnSpPr>
            <p:nvPr/>
          </p:nvCxnSpPr>
          <p:spPr>
            <a:xfrm>
              <a:off x="3188259" y="3945393"/>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D0E26D1C-3D4F-73AA-427C-61F4BA89979C}"/>
                </a:ext>
              </a:extLst>
            </p:cNvPr>
            <p:cNvCxnSpPr>
              <a:cxnSpLocks/>
            </p:cNvCxnSpPr>
            <p:nvPr/>
          </p:nvCxnSpPr>
          <p:spPr>
            <a:xfrm>
              <a:off x="5517911" y="3952157"/>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Raute 72">
              <a:extLst>
                <a:ext uri="{FF2B5EF4-FFF2-40B4-BE49-F238E27FC236}">
                  <a16:creationId xmlns:a16="http://schemas.microsoft.com/office/drawing/2014/main" id="{062D256A-414F-57F6-F543-3069069C2515}"/>
                </a:ext>
              </a:extLst>
            </p:cNvPr>
            <p:cNvSpPr>
              <a:spLocks noChangeAspect="1"/>
            </p:cNvSpPr>
            <p:nvPr/>
          </p:nvSpPr>
          <p:spPr>
            <a:xfrm>
              <a:off x="3398345" y="4161827"/>
              <a:ext cx="158400" cy="157281"/>
            </a:xfrm>
            <a:prstGeom prst="diamond">
              <a:avLst/>
            </a:prstGeom>
            <a:solidFill>
              <a:schemeClr val="accent2"/>
            </a:solidFill>
            <a:ln w="9525" cap="flat">
              <a:noFill/>
              <a:prstDash val="solid"/>
              <a:miter/>
            </a:ln>
          </p:spPr>
          <p:txBody>
            <a:bodyPr rtlCol="0" anchor="ctr"/>
            <a:lstStyle/>
            <a:p>
              <a:pPr algn="l"/>
              <a:endParaRPr lang="de-DE" sz="1600"/>
            </a:p>
          </p:txBody>
        </p:sp>
        <p:cxnSp>
          <p:nvCxnSpPr>
            <p:cNvPr id="74" name="Gerader Verbinder 73">
              <a:extLst>
                <a:ext uri="{FF2B5EF4-FFF2-40B4-BE49-F238E27FC236}">
                  <a16:creationId xmlns:a16="http://schemas.microsoft.com/office/drawing/2014/main" id="{8BFB2D53-624D-7364-FBCA-C495A70695D9}"/>
                </a:ext>
              </a:extLst>
            </p:cNvPr>
            <p:cNvCxnSpPr>
              <a:cxnSpLocks/>
            </p:cNvCxnSpPr>
            <p:nvPr/>
          </p:nvCxnSpPr>
          <p:spPr>
            <a:xfrm>
              <a:off x="3073156" y="4238455"/>
              <a:ext cx="3169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FB6B4684-064C-9358-B530-9954E1BCE118}"/>
                </a:ext>
              </a:extLst>
            </p:cNvPr>
            <p:cNvCxnSpPr>
              <a:cxnSpLocks/>
              <a:stCxn id="73" idx="3"/>
            </p:cNvCxnSpPr>
            <p:nvPr/>
          </p:nvCxnSpPr>
          <p:spPr>
            <a:xfrm>
              <a:off x="3556745" y="4240468"/>
              <a:ext cx="32518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2A3B56-3B46-74E4-6691-99DC0A7E363D}"/>
                </a:ext>
              </a:extLst>
            </p:cNvPr>
            <p:cNvCxnSpPr>
              <a:cxnSpLocks/>
            </p:cNvCxnSpPr>
            <p:nvPr/>
          </p:nvCxnSpPr>
          <p:spPr>
            <a:xfrm>
              <a:off x="3070981" y="4209882"/>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5334CC73-9ED9-B175-4018-2CB7CF07B006}"/>
                </a:ext>
              </a:extLst>
            </p:cNvPr>
            <p:cNvCxnSpPr>
              <a:cxnSpLocks/>
            </p:cNvCxnSpPr>
            <p:nvPr/>
          </p:nvCxnSpPr>
          <p:spPr>
            <a:xfrm>
              <a:off x="3883759" y="4216646"/>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Raute 80">
              <a:extLst>
                <a:ext uri="{FF2B5EF4-FFF2-40B4-BE49-F238E27FC236}">
                  <a16:creationId xmlns:a16="http://schemas.microsoft.com/office/drawing/2014/main" id="{F8221F47-837E-338F-6CE7-ADD4EF56352C}"/>
                </a:ext>
              </a:extLst>
            </p:cNvPr>
            <p:cNvSpPr>
              <a:spLocks noChangeAspect="1"/>
            </p:cNvSpPr>
            <p:nvPr/>
          </p:nvSpPr>
          <p:spPr>
            <a:xfrm>
              <a:off x="3239945" y="4411783"/>
              <a:ext cx="158400" cy="157281"/>
            </a:xfrm>
            <a:prstGeom prst="diamond">
              <a:avLst/>
            </a:prstGeom>
            <a:solidFill>
              <a:schemeClr val="accent2"/>
            </a:solidFill>
            <a:ln w="9525" cap="flat">
              <a:noFill/>
              <a:prstDash val="solid"/>
              <a:miter/>
            </a:ln>
          </p:spPr>
          <p:txBody>
            <a:bodyPr rtlCol="0" anchor="ctr"/>
            <a:lstStyle/>
            <a:p>
              <a:pPr algn="l"/>
              <a:endParaRPr lang="de-DE" sz="1600"/>
            </a:p>
          </p:txBody>
        </p:sp>
        <p:cxnSp>
          <p:nvCxnSpPr>
            <p:cNvPr id="82" name="Gerader Verbinder 81">
              <a:extLst>
                <a:ext uri="{FF2B5EF4-FFF2-40B4-BE49-F238E27FC236}">
                  <a16:creationId xmlns:a16="http://schemas.microsoft.com/office/drawing/2014/main" id="{7DD57D49-B07A-CED0-5CC2-D6F112AF9A74}"/>
                </a:ext>
              </a:extLst>
            </p:cNvPr>
            <p:cNvCxnSpPr>
              <a:cxnSpLocks/>
            </p:cNvCxnSpPr>
            <p:nvPr/>
          </p:nvCxnSpPr>
          <p:spPr>
            <a:xfrm flipV="1">
              <a:off x="3124897" y="4488411"/>
              <a:ext cx="106759" cy="20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2C3DDF58-9893-B062-59EE-600BE8428ACD}"/>
                </a:ext>
              </a:extLst>
            </p:cNvPr>
            <p:cNvCxnSpPr>
              <a:cxnSpLocks/>
              <a:stCxn id="81" idx="3"/>
            </p:cNvCxnSpPr>
            <p:nvPr/>
          </p:nvCxnSpPr>
          <p:spPr>
            <a:xfrm>
              <a:off x="3398345" y="4490424"/>
              <a:ext cx="123524"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99E7C371-959F-20D1-CCF1-53CA206CF87B}"/>
                </a:ext>
              </a:extLst>
            </p:cNvPr>
            <p:cNvCxnSpPr>
              <a:cxnSpLocks/>
            </p:cNvCxnSpPr>
            <p:nvPr/>
          </p:nvCxnSpPr>
          <p:spPr>
            <a:xfrm>
              <a:off x="3129278" y="4459838"/>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15D18789-AEE3-069F-D01B-54F8B32D6C1E}"/>
                </a:ext>
              </a:extLst>
            </p:cNvPr>
            <p:cNvCxnSpPr>
              <a:cxnSpLocks/>
            </p:cNvCxnSpPr>
            <p:nvPr/>
          </p:nvCxnSpPr>
          <p:spPr>
            <a:xfrm>
              <a:off x="3522948" y="4466602"/>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8" name="Raute 87">
              <a:extLst>
                <a:ext uri="{FF2B5EF4-FFF2-40B4-BE49-F238E27FC236}">
                  <a16:creationId xmlns:a16="http://schemas.microsoft.com/office/drawing/2014/main" id="{5979950F-07AF-F7BA-036A-0EB32EA43149}"/>
                </a:ext>
              </a:extLst>
            </p:cNvPr>
            <p:cNvSpPr>
              <a:spLocks noChangeAspect="1"/>
            </p:cNvSpPr>
            <p:nvPr/>
          </p:nvSpPr>
          <p:spPr>
            <a:xfrm>
              <a:off x="3308475" y="4932282"/>
              <a:ext cx="158400" cy="157281"/>
            </a:xfrm>
            <a:prstGeom prst="diamond">
              <a:avLst/>
            </a:prstGeom>
            <a:solidFill>
              <a:srgbClr val="3B97DE"/>
            </a:solidFill>
            <a:ln w="9525" cap="flat">
              <a:noFill/>
              <a:prstDash val="solid"/>
              <a:miter/>
            </a:ln>
          </p:spPr>
          <p:txBody>
            <a:bodyPr rtlCol="0" anchor="ctr"/>
            <a:lstStyle/>
            <a:p>
              <a:pPr algn="l"/>
              <a:endParaRPr lang="de-DE" sz="1600"/>
            </a:p>
          </p:txBody>
        </p:sp>
        <p:cxnSp>
          <p:nvCxnSpPr>
            <p:cNvPr id="89" name="Gerader Verbinder 88">
              <a:extLst>
                <a:ext uri="{FF2B5EF4-FFF2-40B4-BE49-F238E27FC236}">
                  <a16:creationId xmlns:a16="http://schemas.microsoft.com/office/drawing/2014/main" id="{5F0520BC-7D2E-5CBC-F942-52498F115D8A}"/>
                </a:ext>
              </a:extLst>
            </p:cNvPr>
            <p:cNvCxnSpPr>
              <a:cxnSpLocks/>
            </p:cNvCxnSpPr>
            <p:nvPr/>
          </p:nvCxnSpPr>
          <p:spPr>
            <a:xfrm>
              <a:off x="3124897" y="5008910"/>
              <a:ext cx="175289"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8DE08E3A-004F-DC7B-7243-B44E2C31934F}"/>
                </a:ext>
              </a:extLst>
            </p:cNvPr>
            <p:cNvCxnSpPr>
              <a:cxnSpLocks/>
              <a:stCxn id="88" idx="3"/>
            </p:cNvCxnSpPr>
            <p:nvPr/>
          </p:nvCxnSpPr>
          <p:spPr>
            <a:xfrm>
              <a:off x="3466875" y="5010923"/>
              <a:ext cx="188344"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5AE475E0-4A02-3678-F378-DA3A6084F16F}"/>
                </a:ext>
              </a:extLst>
            </p:cNvPr>
            <p:cNvCxnSpPr>
              <a:cxnSpLocks/>
            </p:cNvCxnSpPr>
            <p:nvPr/>
          </p:nvCxnSpPr>
          <p:spPr>
            <a:xfrm>
              <a:off x="3126368" y="4980337"/>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4B5B0554-6224-9E85-E458-1AD6A224B202}"/>
                </a:ext>
              </a:extLst>
            </p:cNvPr>
            <p:cNvCxnSpPr>
              <a:cxnSpLocks/>
            </p:cNvCxnSpPr>
            <p:nvPr/>
          </p:nvCxnSpPr>
          <p:spPr>
            <a:xfrm>
              <a:off x="3651013" y="4987101"/>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5" name="Raute 94">
              <a:extLst>
                <a:ext uri="{FF2B5EF4-FFF2-40B4-BE49-F238E27FC236}">
                  <a16:creationId xmlns:a16="http://schemas.microsoft.com/office/drawing/2014/main" id="{751EEB70-13FA-3ED0-8CDD-62D0240ED054}"/>
                </a:ext>
              </a:extLst>
            </p:cNvPr>
            <p:cNvSpPr>
              <a:spLocks noChangeAspect="1"/>
            </p:cNvSpPr>
            <p:nvPr/>
          </p:nvSpPr>
          <p:spPr>
            <a:xfrm>
              <a:off x="3217811" y="5190125"/>
              <a:ext cx="158400" cy="157281"/>
            </a:xfrm>
            <a:prstGeom prst="diamond">
              <a:avLst/>
            </a:prstGeom>
            <a:solidFill>
              <a:srgbClr val="3B97DE"/>
            </a:solidFill>
            <a:ln w="9525" cap="flat">
              <a:noFill/>
              <a:prstDash val="solid"/>
              <a:miter/>
            </a:ln>
          </p:spPr>
          <p:txBody>
            <a:bodyPr rtlCol="0" anchor="ctr"/>
            <a:lstStyle/>
            <a:p>
              <a:pPr algn="l"/>
              <a:endParaRPr lang="de-DE" sz="1600"/>
            </a:p>
          </p:txBody>
        </p:sp>
        <p:cxnSp>
          <p:nvCxnSpPr>
            <p:cNvPr id="96" name="Gerader Verbinder 95">
              <a:extLst>
                <a:ext uri="{FF2B5EF4-FFF2-40B4-BE49-F238E27FC236}">
                  <a16:creationId xmlns:a16="http://schemas.microsoft.com/office/drawing/2014/main" id="{3DE68346-BD10-5F72-67AF-C9BCC2C4627D}"/>
                </a:ext>
              </a:extLst>
            </p:cNvPr>
            <p:cNvCxnSpPr>
              <a:cxnSpLocks/>
            </p:cNvCxnSpPr>
            <p:nvPr/>
          </p:nvCxnSpPr>
          <p:spPr>
            <a:xfrm flipV="1">
              <a:off x="3070981" y="5266753"/>
              <a:ext cx="138541" cy="20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24E7BB42-A5A6-59A0-FED5-13EE0A8DD601}"/>
                </a:ext>
              </a:extLst>
            </p:cNvPr>
            <p:cNvCxnSpPr>
              <a:cxnSpLocks/>
              <a:stCxn id="95" idx="3"/>
            </p:cNvCxnSpPr>
            <p:nvPr/>
          </p:nvCxnSpPr>
          <p:spPr>
            <a:xfrm>
              <a:off x="3376211" y="5268766"/>
              <a:ext cx="14565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2008B411-BAD8-1340-7BFC-4B4C8A773F3D}"/>
                </a:ext>
              </a:extLst>
            </p:cNvPr>
            <p:cNvCxnSpPr>
              <a:cxnSpLocks/>
            </p:cNvCxnSpPr>
            <p:nvPr/>
          </p:nvCxnSpPr>
          <p:spPr>
            <a:xfrm>
              <a:off x="3073800" y="5238180"/>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26FD4750-E1E5-C6F7-D7A1-FA8C59A0A7B0}"/>
                </a:ext>
              </a:extLst>
            </p:cNvPr>
            <p:cNvCxnSpPr>
              <a:cxnSpLocks/>
            </p:cNvCxnSpPr>
            <p:nvPr/>
          </p:nvCxnSpPr>
          <p:spPr>
            <a:xfrm>
              <a:off x="3522249" y="5244944"/>
              <a:ext cx="0" cy="5714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Raute 101">
              <a:extLst>
                <a:ext uri="{FF2B5EF4-FFF2-40B4-BE49-F238E27FC236}">
                  <a16:creationId xmlns:a16="http://schemas.microsoft.com/office/drawing/2014/main" id="{267D59BD-4B30-0FA2-3E87-7ECD9D1E97CC}"/>
                </a:ext>
              </a:extLst>
            </p:cNvPr>
            <p:cNvSpPr>
              <a:spLocks noChangeAspect="1"/>
            </p:cNvSpPr>
            <p:nvPr/>
          </p:nvSpPr>
          <p:spPr>
            <a:xfrm>
              <a:off x="3090863" y="5421944"/>
              <a:ext cx="158400" cy="157281"/>
            </a:xfrm>
            <a:prstGeom prst="diamond">
              <a:avLst/>
            </a:prstGeom>
            <a:solidFill>
              <a:srgbClr val="3B97DE"/>
            </a:solidFill>
            <a:ln w="9525" cap="flat">
              <a:noFill/>
              <a:prstDash val="solid"/>
              <a:miter/>
            </a:ln>
          </p:spPr>
          <p:txBody>
            <a:bodyPr rtlCol="0" anchor="ctr"/>
            <a:lstStyle/>
            <a:p>
              <a:pPr algn="l"/>
              <a:endParaRPr lang="de-DE" sz="1600"/>
            </a:p>
          </p:txBody>
        </p:sp>
        <p:sp>
          <p:nvSpPr>
            <p:cNvPr id="103" name="Textfeld 102">
              <a:extLst>
                <a:ext uri="{FF2B5EF4-FFF2-40B4-BE49-F238E27FC236}">
                  <a16:creationId xmlns:a16="http://schemas.microsoft.com/office/drawing/2014/main" id="{DDAE6388-E752-6F24-5F33-A2AA200A600D}"/>
                </a:ext>
              </a:extLst>
            </p:cNvPr>
            <p:cNvSpPr txBox="1"/>
            <p:nvPr/>
          </p:nvSpPr>
          <p:spPr>
            <a:xfrm>
              <a:off x="1972028" y="5767386"/>
              <a:ext cx="219995" cy="198035"/>
            </a:xfrm>
            <a:prstGeom prst="rect">
              <a:avLst/>
            </a:prstGeom>
            <a:noFill/>
          </p:spPr>
          <p:txBody>
            <a:bodyPr wrap="none" lIns="0" tIns="0" rIns="0" bIns="0" rtlCol="0">
              <a:spAutoFit/>
            </a:bodyPr>
            <a:lstStyle/>
            <a:p>
              <a:pPr algn="ctr">
                <a:lnSpc>
                  <a:spcPct val="120000"/>
                </a:lnSpc>
              </a:pPr>
              <a:r>
                <a:rPr lang="de-DE" sz="900">
                  <a:solidFill>
                    <a:schemeClr val="tx2"/>
                  </a:solidFill>
                </a:rPr>
                <a:t>-10</a:t>
              </a:r>
            </a:p>
          </p:txBody>
        </p:sp>
        <p:cxnSp>
          <p:nvCxnSpPr>
            <p:cNvPr id="105" name="Gerader Verbinder 104">
              <a:extLst>
                <a:ext uri="{FF2B5EF4-FFF2-40B4-BE49-F238E27FC236}">
                  <a16:creationId xmlns:a16="http://schemas.microsoft.com/office/drawing/2014/main" id="{138F7BF0-4AF4-2D17-0BED-D2EFE9E5E4B3}"/>
                </a:ext>
              </a:extLst>
            </p:cNvPr>
            <p:cNvCxnSpPr>
              <a:cxnSpLocks/>
            </p:cNvCxnSpPr>
            <p:nvPr/>
          </p:nvCxnSpPr>
          <p:spPr>
            <a:xfrm>
              <a:off x="2091550"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558C8B06-3C14-0419-A89F-CB860310D957}"/>
                </a:ext>
              </a:extLst>
            </p:cNvPr>
            <p:cNvSpPr txBox="1"/>
            <p:nvPr/>
          </p:nvSpPr>
          <p:spPr>
            <a:xfrm>
              <a:off x="2487384" y="5767386"/>
              <a:ext cx="133642" cy="198035"/>
            </a:xfrm>
            <a:prstGeom prst="rect">
              <a:avLst/>
            </a:prstGeom>
            <a:noFill/>
          </p:spPr>
          <p:txBody>
            <a:bodyPr wrap="none" lIns="0" tIns="0" rIns="0" bIns="0" rtlCol="0">
              <a:spAutoFit/>
            </a:bodyPr>
            <a:lstStyle/>
            <a:p>
              <a:pPr algn="ctr">
                <a:lnSpc>
                  <a:spcPct val="120000"/>
                </a:lnSpc>
              </a:pPr>
              <a:r>
                <a:rPr lang="de-DE" sz="900">
                  <a:solidFill>
                    <a:schemeClr val="tx2"/>
                  </a:solidFill>
                </a:rPr>
                <a:t>-5</a:t>
              </a:r>
            </a:p>
          </p:txBody>
        </p:sp>
        <p:cxnSp>
          <p:nvCxnSpPr>
            <p:cNvPr id="110" name="Gerader Verbinder 109">
              <a:extLst>
                <a:ext uri="{FF2B5EF4-FFF2-40B4-BE49-F238E27FC236}">
                  <a16:creationId xmlns:a16="http://schemas.microsoft.com/office/drawing/2014/main" id="{2EF57A40-383A-9F18-3AA2-BF43320D0CF8}"/>
                </a:ext>
              </a:extLst>
            </p:cNvPr>
            <p:cNvCxnSpPr>
              <a:cxnSpLocks/>
            </p:cNvCxnSpPr>
            <p:nvPr/>
          </p:nvCxnSpPr>
          <p:spPr>
            <a:xfrm>
              <a:off x="2562631"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EDB81241-AAD0-2450-6B07-99A5184E9932}"/>
                </a:ext>
              </a:extLst>
            </p:cNvPr>
            <p:cNvSpPr txBox="1"/>
            <p:nvPr/>
          </p:nvSpPr>
          <p:spPr>
            <a:xfrm>
              <a:off x="3000062" y="5767386"/>
              <a:ext cx="86354" cy="198035"/>
            </a:xfrm>
            <a:prstGeom prst="rect">
              <a:avLst/>
            </a:prstGeom>
            <a:noFill/>
          </p:spPr>
          <p:txBody>
            <a:bodyPr wrap="none" lIns="0" tIns="0" rIns="0" bIns="0" rtlCol="0">
              <a:spAutoFit/>
            </a:bodyPr>
            <a:lstStyle/>
            <a:p>
              <a:pPr algn="ctr">
                <a:lnSpc>
                  <a:spcPct val="120000"/>
                </a:lnSpc>
              </a:pPr>
              <a:r>
                <a:rPr lang="de-DE" sz="900">
                  <a:solidFill>
                    <a:schemeClr val="tx2"/>
                  </a:solidFill>
                </a:rPr>
                <a:t>0</a:t>
              </a:r>
            </a:p>
          </p:txBody>
        </p:sp>
        <p:cxnSp>
          <p:nvCxnSpPr>
            <p:cNvPr id="112" name="Gerader Verbinder 111">
              <a:extLst>
                <a:ext uri="{FF2B5EF4-FFF2-40B4-BE49-F238E27FC236}">
                  <a16:creationId xmlns:a16="http://schemas.microsoft.com/office/drawing/2014/main" id="{1FDC9A2A-EF87-6261-F215-83994EA33F53}"/>
                </a:ext>
              </a:extLst>
            </p:cNvPr>
            <p:cNvCxnSpPr>
              <a:cxnSpLocks/>
            </p:cNvCxnSpPr>
            <p:nvPr/>
          </p:nvCxnSpPr>
          <p:spPr>
            <a:xfrm>
              <a:off x="3514726"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89B377C0-47D9-9EE4-C66E-1784A569903F}"/>
                </a:ext>
              </a:extLst>
            </p:cNvPr>
            <p:cNvCxnSpPr>
              <a:cxnSpLocks/>
            </p:cNvCxnSpPr>
            <p:nvPr/>
          </p:nvCxnSpPr>
          <p:spPr>
            <a:xfrm>
              <a:off x="3986214"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86705BB3-4990-C66A-B47B-C0DB4539C248}"/>
                </a:ext>
              </a:extLst>
            </p:cNvPr>
            <p:cNvCxnSpPr>
              <a:cxnSpLocks/>
            </p:cNvCxnSpPr>
            <p:nvPr/>
          </p:nvCxnSpPr>
          <p:spPr>
            <a:xfrm>
              <a:off x="4459102"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D738514D-C519-D788-E0A1-B29AAA0582FF}"/>
                </a:ext>
              </a:extLst>
            </p:cNvPr>
            <p:cNvCxnSpPr>
              <a:cxnSpLocks/>
            </p:cNvCxnSpPr>
            <p:nvPr/>
          </p:nvCxnSpPr>
          <p:spPr>
            <a:xfrm>
              <a:off x="4928208"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B6A91A73-28C3-B9F4-EB05-2D6BE1310801}"/>
                </a:ext>
              </a:extLst>
            </p:cNvPr>
            <p:cNvCxnSpPr>
              <a:cxnSpLocks/>
            </p:cNvCxnSpPr>
            <p:nvPr/>
          </p:nvCxnSpPr>
          <p:spPr>
            <a:xfrm>
              <a:off x="5406839"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26518113-FC01-40F5-1C47-820650946BD5}"/>
                </a:ext>
              </a:extLst>
            </p:cNvPr>
            <p:cNvCxnSpPr>
              <a:cxnSpLocks/>
            </p:cNvCxnSpPr>
            <p:nvPr/>
          </p:nvCxnSpPr>
          <p:spPr>
            <a:xfrm>
              <a:off x="5880708" y="5757861"/>
              <a:ext cx="0" cy="571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8" name="Textfeld 117">
              <a:extLst>
                <a:ext uri="{FF2B5EF4-FFF2-40B4-BE49-F238E27FC236}">
                  <a16:creationId xmlns:a16="http://schemas.microsoft.com/office/drawing/2014/main" id="{535D5661-852B-31C3-5487-A7315EB78A15}"/>
                </a:ext>
              </a:extLst>
            </p:cNvPr>
            <p:cNvSpPr txBox="1"/>
            <p:nvPr/>
          </p:nvSpPr>
          <p:spPr>
            <a:xfrm>
              <a:off x="3469167" y="5767386"/>
              <a:ext cx="86354" cy="198035"/>
            </a:xfrm>
            <a:prstGeom prst="rect">
              <a:avLst/>
            </a:prstGeom>
            <a:noFill/>
          </p:spPr>
          <p:txBody>
            <a:bodyPr wrap="none" lIns="0" tIns="0" rIns="0" bIns="0" rtlCol="0">
              <a:spAutoFit/>
            </a:bodyPr>
            <a:lstStyle/>
            <a:p>
              <a:pPr algn="ctr">
                <a:lnSpc>
                  <a:spcPct val="120000"/>
                </a:lnSpc>
              </a:pPr>
              <a:r>
                <a:rPr lang="de-DE" sz="900">
                  <a:solidFill>
                    <a:schemeClr val="tx2"/>
                  </a:solidFill>
                </a:rPr>
                <a:t>5</a:t>
              </a:r>
            </a:p>
          </p:txBody>
        </p:sp>
        <p:sp>
          <p:nvSpPr>
            <p:cNvPr id="119" name="Textfeld 118">
              <a:extLst>
                <a:ext uri="{FF2B5EF4-FFF2-40B4-BE49-F238E27FC236}">
                  <a16:creationId xmlns:a16="http://schemas.microsoft.com/office/drawing/2014/main" id="{4C3CB2AB-F5F4-9A06-0ABA-A95AFA1776AD}"/>
                </a:ext>
              </a:extLst>
            </p:cNvPr>
            <p:cNvSpPr txBox="1"/>
            <p:nvPr/>
          </p:nvSpPr>
          <p:spPr>
            <a:xfrm>
              <a:off x="3901261" y="5767386"/>
              <a:ext cx="172705" cy="198035"/>
            </a:xfrm>
            <a:prstGeom prst="rect">
              <a:avLst/>
            </a:prstGeom>
            <a:noFill/>
          </p:spPr>
          <p:txBody>
            <a:bodyPr wrap="none" lIns="0" tIns="0" rIns="0" bIns="0" rtlCol="0">
              <a:spAutoFit/>
            </a:bodyPr>
            <a:lstStyle/>
            <a:p>
              <a:pPr algn="ctr">
                <a:lnSpc>
                  <a:spcPct val="120000"/>
                </a:lnSpc>
              </a:pPr>
              <a:r>
                <a:rPr lang="de-DE" sz="900">
                  <a:solidFill>
                    <a:schemeClr val="tx2"/>
                  </a:solidFill>
                </a:rPr>
                <a:t>10</a:t>
              </a:r>
            </a:p>
          </p:txBody>
        </p:sp>
        <p:sp>
          <p:nvSpPr>
            <p:cNvPr id="120" name="Textfeld 119">
              <a:extLst>
                <a:ext uri="{FF2B5EF4-FFF2-40B4-BE49-F238E27FC236}">
                  <a16:creationId xmlns:a16="http://schemas.microsoft.com/office/drawing/2014/main" id="{4DDDF811-46B2-0F84-F823-EFA6205EB491}"/>
                </a:ext>
              </a:extLst>
            </p:cNvPr>
            <p:cNvSpPr txBox="1"/>
            <p:nvPr/>
          </p:nvSpPr>
          <p:spPr>
            <a:xfrm>
              <a:off x="4374357" y="5767386"/>
              <a:ext cx="172705" cy="198035"/>
            </a:xfrm>
            <a:prstGeom prst="rect">
              <a:avLst/>
            </a:prstGeom>
            <a:noFill/>
          </p:spPr>
          <p:txBody>
            <a:bodyPr wrap="none" lIns="0" tIns="0" rIns="0" bIns="0" rtlCol="0">
              <a:spAutoFit/>
            </a:bodyPr>
            <a:lstStyle/>
            <a:p>
              <a:pPr algn="ctr">
                <a:lnSpc>
                  <a:spcPct val="120000"/>
                </a:lnSpc>
              </a:pPr>
              <a:r>
                <a:rPr lang="de-DE" sz="900">
                  <a:solidFill>
                    <a:schemeClr val="tx2"/>
                  </a:solidFill>
                </a:rPr>
                <a:t>15</a:t>
              </a:r>
            </a:p>
          </p:txBody>
        </p:sp>
        <p:sp>
          <p:nvSpPr>
            <p:cNvPr id="121" name="Textfeld 120">
              <a:extLst>
                <a:ext uri="{FF2B5EF4-FFF2-40B4-BE49-F238E27FC236}">
                  <a16:creationId xmlns:a16="http://schemas.microsoft.com/office/drawing/2014/main" id="{D98E7953-BD2D-C2AE-D2FF-952B7CF532A7}"/>
                </a:ext>
              </a:extLst>
            </p:cNvPr>
            <p:cNvSpPr txBox="1"/>
            <p:nvPr/>
          </p:nvSpPr>
          <p:spPr>
            <a:xfrm>
              <a:off x="4851381" y="5767386"/>
              <a:ext cx="172705" cy="198035"/>
            </a:xfrm>
            <a:prstGeom prst="rect">
              <a:avLst/>
            </a:prstGeom>
            <a:noFill/>
          </p:spPr>
          <p:txBody>
            <a:bodyPr wrap="none" lIns="0" tIns="0" rIns="0" bIns="0" rtlCol="0">
              <a:spAutoFit/>
            </a:bodyPr>
            <a:lstStyle/>
            <a:p>
              <a:pPr algn="ctr">
                <a:lnSpc>
                  <a:spcPct val="120000"/>
                </a:lnSpc>
              </a:pPr>
              <a:r>
                <a:rPr lang="de-DE" sz="900">
                  <a:solidFill>
                    <a:schemeClr val="tx2"/>
                  </a:solidFill>
                </a:rPr>
                <a:t>20</a:t>
              </a:r>
            </a:p>
          </p:txBody>
        </p:sp>
        <p:sp>
          <p:nvSpPr>
            <p:cNvPr id="122" name="Textfeld 121">
              <a:extLst>
                <a:ext uri="{FF2B5EF4-FFF2-40B4-BE49-F238E27FC236}">
                  <a16:creationId xmlns:a16="http://schemas.microsoft.com/office/drawing/2014/main" id="{E05468D7-13BD-A8BE-790E-1E6693266F43}"/>
                </a:ext>
              </a:extLst>
            </p:cNvPr>
            <p:cNvSpPr txBox="1"/>
            <p:nvPr/>
          </p:nvSpPr>
          <p:spPr>
            <a:xfrm>
              <a:off x="5320487" y="5767386"/>
              <a:ext cx="172705" cy="198035"/>
            </a:xfrm>
            <a:prstGeom prst="rect">
              <a:avLst/>
            </a:prstGeom>
            <a:noFill/>
          </p:spPr>
          <p:txBody>
            <a:bodyPr wrap="none" lIns="0" tIns="0" rIns="0" bIns="0" rtlCol="0">
              <a:spAutoFit/>
            </a:bodyPr>
            <a:lstStyle/>
            <a:p>
              <a:pPr algn="ctr">
                <a:lnSpc>
                  <a:spcPct val="120000"/>
                </a:lnSpc>
              </a:pPr>
              <a:r>
                <a:rPr lang="de-DE" sz="900">
                  <a:solidFill>
                    <a:schemeClr val="tx2"/>
                  </a:solidFill>
                </a:rPr>
                <a:t>25</a:t>
              </a:r>
            </a:p>
          </p:txBody>
        </p:sp>
        <p:sp>
          <p:nvSpPr>
            <p:cNvPr id="123" name="Textfeld 122">
              <a:extLst>
                <a:ext uri="{FF2B5EF4-FFF2-40B4-BE49-F238E27FC236}">
                  <a16:creationId xmlns:a16="http://schemas.microsoft.com/office/drawing/2014/main" id="{9F049393-03DE-2832-6ECB-E04AE7EC637A}"/>
                </a:ext>
              </a:extLst>
            </p:cNvPr>
            <p:cNvSpPr txBox="1"/>
            <p:nvPr/>
          </p:nvSpPr>
          <p:spPr>
            <a:xfrm>
              <a:off x="5794356" y="5767386"/>
              <a:ext cx="172705" cy="198035"/>
            </a:xfrm>
            <a:prstGeom prst="rect">
              <a:avLst/>
            </a:prstGeom>
            <a:noFill/>
          </p:spPr>
          <p:txBody>
            <a:bodyPr wrap="none" lIns="0" tIns="0" rIns="0" bIns="0" rtlCol="0">
              <a:spAutoFit/>
            </a:bodyPr>
            <a:lstStyle/>
            <a:p>
              <a:pPr algn="ctr">
                <a:lnSpc>
                  <a:spcPct val="120000"/>
                </a:lnSpc>
              </a:pPr>
              <a:r>
                <a:rPr lang="de-DE" sz="900">
                  <a:solidFill>
                    <a:schemeClr val="tx2"/>
                  </a:solidFill>
                </a:rPr>
                <a:t>30</a:t>
              </a:r>
            </a:p>
          </p:txBody>
        </p:sp>
        <p:sp>
          <p:nvSpPr>
            <p:cNvPr id="12" name="Rechteck: abgerundete Ecken 11">
              <a:extLst>
                <a:ext uri="{FF2B5EF4-FFF2-40B4-BE49-F238E27FC236}">
                  <a16:creationId xmlns:a16="http://schemas.microsoft.com/office/drawing/2014/main" id="{2E2AE090-B131-7295-C370-CC78AAE16F1F}"/>
                </a:ext>
              </a:extLst>
            </p:cNvPr>
            <p:cNvSpPr/>
            <p:nvPr/>
          </p:nvSpPr>
          <p:spPr>
            <a:xfrm>
              <a:off x="647699" y="4650985"/>
              <a:ext cx="8702035" cy="270000"/>
            </a:xfrm>
            <a:prstGeom prst="roundRect">
              <a:avLst/>
            </a:prstGeom>
            <a:solidFill>
              <a:srgbClr val="3B97DE"/>
            </a:solidFill>
            <a:ln w="9525" cap="flat">
              <a:noFill/>
              <a:prstDash val="solid"/>
              <a:miter/>
            </a:ln>
          </p:spPr>
          <p:txBody>
            <a:bodyPr rtlCol="0" anchor="ctr"/>
            <a:lstStyle/>
            <a:p>
              <a:pPr algn="l"/>
              <a:r>
                <a:rPr lang="de-DE" sz="1200" b="1">
                  <a:solidFill>
                    <a:schemeClr val="bg1"/>
                  </a:solidFill>
                </a:rPr>
                <a:t>Verbesserung der Fibrose ohne </a:t>
              </a:r>
              <a:r>
                <a:rPr lang="de-DE" sz="1200" b="1" err="1">
                  <a:solidFill>
                    <a:schemeClr val="bg1"/>
                  </a:solidFill>
                </a:rPr>
                <a:t>Verschelchterung</a:t>
              </a:r>
              <a:r>
                <a:rPr lang="de-DE" sz="1200" b="1">
                  <a:solidFill>
                    <a:schemeClr val="bg1"/>
                  </a:solidFill>
                </a:rPr>
                <a:t> der MASH</a:t>
              </a:r>
            </a:p>
          </p:txBody>
        </p:sp>
        <p:sp>
          <p:nvSpPr>
            <p:cNvPr id="9" name="Rechteck: abgerundete Ecken 8">
              <a:extLst>
                <a:ext uri="{FF2B5EF4-FFF2-40B4-BE49-F238E27FC236}">
                  <a16:creationId xmlns:a16="http://schemas.microsoft.com/office/drawing/2014/main" id="{41319E23-C2C7-306B-88A6-BB40FB942610}"/>
                </a:ext>
              </a:extLst>
            </p:cNvPr>
            <p:cNvSpPr/>
            <p:nvPr/>
          </p:nvSpPr>
          <p:spPr>
            <a:xfrm>
              <a:off x="647699" y="3570954"/>
              <a:ext cx="8702037" cy="270000"/>
            </a:xfrm>
            <a:prstGeom prst="roundRect">
              <a:avLst/>
            </a:prstGeom>
            <a:solidFill>
              <a:schemeClr val="accent2"/>
            </a:solidFill>
            <a:ln w="9525" cap="flat">
              <a:noFill/>
              <a:prstDash val="solid"/>
              <a:miter/>
            </a:ln>
          </p:spPr>
          <p:txBody>
            <a:bodyPr rtlCol="0" anchor="ctr"/>
            <a:lstStyle/>
            <a:p>
              <a:pPr algn="l"/>
              <a:r>
                <a:rPr lang="de-DE" sz="1200" b="1">
                  <a:solidFill>
                    <a:schemeClr val="bg1"/>
                  </a:solidFill>
                </a:rPr>
                <a:t>Verbesserung der MASH ohne Verschlechterung der Fibrose</a:t>
              </a:r>
            </a:p>
          </p:txBody>
        </p:sp>
        <p:sp>
          <p:nvSpPr>
            <p:cNvPr id="7" name="Rechteck: abgerundete Ecken 6">
              <a:extLst>
                <a:ext uri="{FF2B5EF4-FFF2-40B4-BE49-F238E27FC236}">
                  <a16:creationId xmlns:a16="http://schemas.microsoft.com/office/drawing/2014/main" id="{01E7BB01-1E2B-D77A-1CD2-FBC9C94B8E61}"/>
                </a:ext>
              </a:extLst>
            </p:cNvPr>
            <p:cNvSpPr/>
            <p:nvPr/>
          </p:nvSpPr>
          <p:spPr>
            <a:xfrm>
              <a:off x="647699" y="2562032"/>
              <a:ext cx="8702038" cy="270000"/>
            </a:xfrm>
            <a:prstGeom prst="roundRect">
              <a:avLst/>
            </a:prstGeom>
            <a:solidFill>
              <a:srgbClr val="001965"/>
            </a:solidFill>
            <a:ln w="9525" cap="flat">
              <a:noFill/>
              <a:prstDash val="solid"/>
              <a:miter/>
            </a:ln>
          </p:spPr>
          <p:txBody>
            <a:bodyPr rtlCol="0" anchor="ctr"/>
            <a:lstStyle/>
            <a:p>
              <a:pPr algn="l"/>
              <a:r>
                <a:rPr lang="de-DE" sz="1200" b="1">
                  <a:solidFill>
                    <a:schemeClr val="bg1"/>
                  </a:solidFill>
                </a:rPr>
                <a:t>MASH-Auflösung ohne Verschlechterung der Fibrose</a:t>
              </a:r>
            </a:p>
          </p:txBody>
        </p:sp>
        <p:sp>
          <p:nvSpPr>
            <p:cNvPr id="124" name="Textfeld 123">
              <a:extLst>
                <a:ext uri="{FF2B5EF4-FFF2-40B4-BE49-F238E27FC236}">
                  <a16:creationId xmlns:a16="http://schemas.microsoft.com/office/drawing/2014/main" id="{67A00D23-32D4-4F45-EAF8-9D3E4B0D63DD}"/>
                </a:ext>
              </a:extLst>
            </p:cNvPr>
            <p:cNvSpPr txBox="1"/>
            <p:nvPr/>
          </p:nvSpPr>
          <p:spPr>
            <a:xfrm>
              <a:off x="6366570" y="2867499"/>
              <a:ext cx="1274733" cy="198035"/>
            </a:xfrm>
            <a:prstGeom prst="rect">
              <a:avLst/>
            </a:prstGeom>
            <a:noFill/>
          </p:spPr>
          <p:txBody>
            <a:bodyPr wrap="none" lIns="0" tIns="0" rIns="0" bIns="0" rtlCol="0">
              <a:spAutoFit/>
            </a:bodyPr>
            <a:lstStyle/>
            <a:p>
              <a:pPr algn="ctr">
                <a:lnSpc>
                  <a:spcPct val="120000"/>
                </a:lnSpc>
              </a:pPr>
              <a:r>
                <a:rPr lang="de-DE" sz="900">
                  <a:solidFill>
                    <a:schemeClr val="tx2"/>
                  </a:solidFill>
                </a:rPr>
                <a:t>14,70 (0,54; 28,85)</a:t>
              </a:r>
            </a:p>
          </p:txBody>
        </p:sp>
        <p:sp>
          <p:nvSpPr>
            <p:cNvPr id="125" name="Textfeld 124">
              <a:extLst>
                <a:ext uri="{FF2B5EF4-FFF2-40B4-BE49-F238E27FC236}">
                  <a16:creationId xmlns:a16="http://schemas.microsoft.com/office/drawing/2014/main" id="{64FEB0F3-837E-41FF-8777-B3B6C96033BC}"/>
                </a:ext>
              </a:extLst>
            </p:cNvPr>
            <p:cNvSpPr txBox="1"/>
            <p:nvPr/>
          </p:nvSpPr>
          <p:spPr>
            <a:xfrm>
              <a:off x="6366571" y="3090561"/>
              <a:ext cx="1274733" cy="198035"/>
            </a:xfrm>
            <a:prstGeom prst="rect">
              <a:avLst/>
            </a:prstGeom>
            <a:noFill/>
          </p:spPr>
          <p:txBody>
            <a:bodyPr wrap="none" lIns="0" tIns="0" rIns="0" bIns="0" rtlCol="0">
              <a:spAutoFit/>
            </a:bodyPr>
            <a:lstStyle/>
            <a:p>
              <a:pPr algn="ctr">
                <a:lnSpc>
                  <a:spcPct val="120000"/>
                </a:lnSpc>
              </a:pPr>
              <a:r>
                <a:rPr lang="de-DE" sz="900">
                  <a:solidFill>
                    <a:schemeClr val="tx2"/>
                  </a:solidFill>
                </a:rPr>
                <a:t>5,56 (-0,19; ,28,85)</a:t>
              </a:r>
            </a:p>
          </p:txBody>
        </p:sp>
        <p:sp>
          <p:nvSpPr>
            <p:cNvPr id="126" name="Textfeld 125">
              <a:extLst>
                <a:ext uri="{FF2B5EF4-FFF2-40B4-BE49-F238E27FC236}">
                  <a16:creationId xmlns:a16="http://schemas.microsoft.com/office/drawing/2014/main" id="{27478998-1E76-BBD2-73F6-87C2BCC65BB3}"/>
                </a:ext>
              </a:extLst>
            </p:cNvPr>
            <p:cNvSpPr txBox="1"/>
            <p:nvPr/>
          </p:nvSpPr>
          <p:spPr>
            <a:xfrm>
              <a:off x="6452923" y="3327031"/>
              <a:ext cx="1102027" cy="198035"/>
            </a:xfrm>
            <a:prstGeom prst="rect">
              <a:avLst/>
            </a:prstGeom>
            <a:noFill/>
          </p:spPr>
          <p:txBody>
            <a:bodyPr wrap="none" lIns="0" tIns="0" rIns="0" bIns="0" rtlCol="0">
              <a:spAutoFit/>
            </a:bodyPr>
            <a:lstStyle/>
            <a:p>
              <a:pPr algn="ctr">
                <a:lnSpc>
                  <a:spcPct val="120000"/>
                </a:lnSpc>
              </a:pPr>
              <a:r>
                <a:rPr lang="de-DE" sz="900">
                  <a:solidFill>
                    <a:schemeClr val="tx2"/>
                  </a:solidFill>
                </a:rPr>
                <a:t>2,65 (0,95; 4,34)</a:t>
              </a:r>
            </a:p>
          </p:txBody>
        </p:sp>
        <p:sp>
          <p:nvSpPr>
            <p:cNvPr id="127" name="Textfeld 126">
              <a:extLst>
                <a:ext uri="{FF2B5EF4-FFF2-40B4-BE49-F238E27FC236}">
                  <a16:creationId xmlns:a16="http://schemas.microsoft.com/office/drawing/2014/main" id="{5984016A-2E9F-C74F-8FA8-ACB028AF8556}"/>
                </a:ext>
              </a:extLst>
            </p:cNvPr>
            <p:cNvSpPr txBox="1"/>
            <p:nvPr/>
          </p:nvSpPr>
          <p:spPr>
            <a:xfrm>
              <a:off x="6366570" y="3868675"/>
              <a:ext cx="1274733" cy="198035"/>
            </a:xfrm>
            <a:prstGeom prst="rect">
              <a:avLst/>
            </a:prstGeom>
            <a:noFill/>
          </p:spPr>
          <p:txBody>
            <a:bodyPr wrap="none" lIns="0" tIns="0" rIns="0" bIns="0" rtlCol="0">
              <a:spAutoFit/>
            </a:bodyPr>
            <a:lstStyle/>
            <a:p>
              <a:pPr algn="ctr">
                <a:lnSpc>
                  <a:spcPct val="120000"/>
                </a:lnSpc>
              </a:pPr>
              <a:r>
                <a:rPr lang="de-DE" sz="900">
                  <a:solidFill>
                    <a:schemeClr val="tx2"/>
                  </a:solidFill>
                </a:rPr>
                <a:t>13,88 (1,56; 26,19)</a:t>
              </a:r>
            </a:p>
          </p:txBody>
        </p:sp>
        <p:sp>
          <p:nvSpPr>
            <p:cNvPr id="128" name="Textfeld 127">
              <a:extLst>
                <a:ext uri="{FF2B5EF4-FFF2-40B4-BE49-F238E27FC236}">
                  <a16:creationId xmlns:a16="http://schemas.microsoft.com/office/drawing/2014/main" id="{E1722EDE-4CB9-B03A-865E-2F07AE56708F}"/>
                </a:ext>
              </a:extLst>
            </p:cNvPr>
            <p:cNvSpPr txBox="1"/>
            <p:nvPr/>
          </p:nvSpPr>
          <p:spPr>
            <a:xfrm>
              <a:off x="6452923" y="4122876"/>
              <a:ext cx="1102027" cy="198035"/>
            </a:xfrm>
            <a:prstGeom prst="rect">
              <a:avLst/>
            </a:prstGeom>
            <a:noFill/>
          </p:spPr>
          <p:txBody>
            <a:bodyPr wrap="none" lIns="0" tIns="0" rIns="0" bIns="0" rtlCol="0">
              <a:spAutoFit/>
            </a:bodyPr>
            <a:lstStyle/>
            <a:p>
              <a:pPr algn="ctr">
                <a:lnSpc>
                  <a:spcPct val="120000"/>
                </a:lnSpc>
              </a:pPr>
              <a:r>
                <a:rPr lang="de-DE" sz="900">
                  <a:solidFill>
                    <a:schemeClr val="tx2"/>
                  </a:solidFill>
                </a:rPr>
                <a:t>4,63 (0,27; 8,99)</a:t>
              </a:r>
            </a:p>
          </p:txBody>
        </p:sp>
        <p:sp>
          <p:nvSpPr>
            <p:cNvPr id="129" name="Textfeld 128">
              <a:extLst>
                <a:ext uri="{FF2B5EF4-FFF2-40B4-BE49-F238E27FC236}">
                  <a16:creationId xmlns:a16="http://schemas.microsoft.com/office/drawing/2014/main" id="{82482398-D14D-916A-9A84-76B35AB12C7E}"/>
                </a:ext>
              </a:extLst>
            </p:cNvPr>
            <p:cNvSpPr txBox="1"/>
            <p:nvPr/>
          </p:nvSpPr>
          <p:spPr>
            <a:xfrm>
              <a:off x="6452923" y="4368931"/>
              <a:ext cx="1102027" cy="198035"/>
            </a:xfrm>
            <a:prstGeom prst="rect">
              <a:avLst/>
            </a:prstGeom>
            <a:noFill/>
          </p:spPr>
          <p:txBody>
            <a:bodyPr wrap="none" lIns="0" tIns="0" rIns="0" bIns="0" rtlCol="0">
              <a:spAutoFit/>
            </a:bodyPr>
            <a:lstStyle/>
            <a:p>
              <a:pPr algn="ctr">
                <a:lnSpc>
                  <a:spcPct val="120000"/>
                </a:lnSpc>
              </a:pPr>
              <a:r>
                <a:rPr lang="de-DE" sz="900">
                  <a:solidFill>
                    <a:schemeClr val="tx2"/>
                  </a:solidFill>
                </a:rPr>
                <a:t>3,00 (0,86; 5,13)</a:t>
              </a:r>
            </a:p>
          </p:txBody>
        </p:sp>
        <p:sp>
          <p:nvSpPr>
            <p:cNvPr id="130" name="Textfeld 129">
              <a:extLst>
                <a:ext uri="{FF2B5EF4-FFF2-40B4-BE49-F238E27FC236}">
                  <a16:creationId xmlns:a16="http://schemas.microsoft.com/office/drawing/2014/main" id="{2D8E9F45-FE72-0F04-193B-280680A002B2}"/>
                </a:ext>
              </a:extLst>
            </p:cNvPr>
            <p:cNvSpPr txBox="1"/>
            <p:nvPr/>
          </p:nvSpPr>
          <p:spPr>
            <a:xfrm>
              <a:off x="6452923" y="4906306"/>
              <a:ext cx="1102027" cy="198035"/>
            </a:xfrm>
            <a:prstGeom prst="rect">
              <a:avLst/>
            </a:prstGeom>
            <a:noFill/>
          </p:spPr>
          <p:txBody>
            <a:bodyPr wrap="none" lIns="0" tIns="0" rIns="0" bIns="0" rtlCol="0">
              <a:spAutoFit/>
            </a:bodyPr>
            <a:lstStyle/>
            <a:p>
              <a:pPr algn="ctr">
                <a:lnSpc>
                  <a:spcPct val="120000"/>
                </a:lnSpc>
              </a:pPr>
              <a:r>
                <a:rPr lang="de-DE" sz="900">
                  <a:solidFill>
                    <a:schemeClr val="tx2"/>
                  </a:solidFill>
                </a:rPr>
                <a:t>3,68 (0,90; 6,45)</a:t>
              </a:r>
            </a:p>
          </p:txBody>
        </p:sp>
        <p:sp>
          <p:nvSpPr>
            <p:cNvPr id="131" name="Textfeld 130">
              <a:extLst>
                <a:ext uri="{FF2B5EF4-FFF2-40B4-BE49-F238E27FC236}">
                  <a16:creationId xmlns:a16="http://schemas.microsoft.com/office/drawing/2014/main" id="{6AA73E3A-DCD4-D1FC-63E9-C342D23283F0}"/>
                </a:ext>
              </a:extLst>
            </p:cNvPr>
            <p:cNvSpPr txBox="1"/>
            <p:nvPr/>
          </p:nvSpPr>
          <p:spPr>
            <a:xfrm>
              <a:off x="6452923" y="5142778"/>
              <a:ext cx="1102027" cy="198035"/>
            </a:xfrm>
            <a:prstGeom prst="rect">
              <a:avLst/>
            </a:prstGeom>
            <a:noFill/>
          </p:spPr>
          <p:txBody>
            <a:bodyPr wrap="none" lIns="0" tIns="0" rIns="0" bIns="0" rtlCol="0">
              <a:spAutoFit/>
            </a:bodyPr>
            <a:lstStyle/>
            <a:p>
              <a:pPr algn="ctr">
                <a:lnSpc>
                  <a:spcPct val="120000"/>
                </a:lnSpc>
              </a:pPr>
              <a:r>
                <a:rPr lang="de-DE" sz="900">
                  <a:solidFill>
                    <a:schemeClr val="tx2"/>
                  </a:solidFill>
                </a:rPr>
                <a:t>2,70 (0,29; 5,12)</a:t>
              </a:r>
            </a:p>
          </p:txBody>
        </p:sp>
        <p:sp>
          <p:nvSpPr>
            <p:cNvPr id="132" name="Textfeld 131">
              <a:extLst>
                <a:ext uri="{FF2B5EF4-FFF2-40B4-BE49-F238E27FC236}">
                  <a16:creationId xmlns:a16="http://schemas.microsoft.com/office/drawing/2014/main" id="{EDFE25BE-1247-F905-77DE-E3C838695545}"/>
                </a:ext>
              </a:extLst>
            </p:cNvPr>
            <p:cNvSpPr txBox="1"/>
            <p:nvPr/>
          </p:nvSpPr>
          <p:spPr>
            <a:xfrm>
              <a:off x="6475541" y="5362961"/>
              <a:ext cx="1056795" cy="198035"/>
            </a:xfrm>
            <a:prstGeom prst="rect">
              <a:avLst/>
            </a:prstGeom>
            <a:noFill/>
          </p:spPr>
          <p:txBody>
            <a:bodyPr wrap="none" lIns="0" tIns="0" rIns="0" bIns="0" rtlCol="0">
              <a:spAutoFit/>
            </a:bodyPr>
            <a:lstStyle/>
            <a:p>
              <a:pPr algn="ctr">
                <a:lnSpc>
                  <a:spcPct val="120000"/>
                </a:lnSpc>
              </a:pPr>
              <a:r>
                <a:rPr lang="de-DE" sz="900">
                  <a:solidFill>
                    <a:schemeClr val="tx2"/>
                  </a:solidFill>
                </a:rPr>
                <a:t>1,36 (0,68; 2,04</a:t>
              </a:r>
            </a:p>
          </p:txBody>
        </p:sp>
        <p:sp>
          <p:nvSpPr>
            <p:cNvPr id="133" name="Textfeld 132">
              <a:extLst>
                <a:ext uri="{FF2B5EF4-FFF2-40B4-BE49-F238E27FC236}">
                  <a16:creationId xmlns:a16="http://schemas.microsoft.com/office/drawing/2014/main" id="{2D25FAE9-CCAB-C0C9-599D-5BD3B4F5045A}"/>
                </a:ext>
              </a:extLst>
            </p:cNvPr>
            <p:cNvSpPr txBox="1"/>
            <p:nvPr/>
          </p:nvSpPr>
          <p:spPr>
            <a:xfrm>
              <a:off x="8714502" y="2867499"/>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0,0580</a:t>
              </a:r>
            </a:p>
          </p:txBody>
        </p:sp>
        <p:sp>
          <p:nvSpPr>
            <p:cNvPr id="134" name="Textfeld 133">
              <a:extLst>
                <a:ext uri="{FF2B5EF4-FFF2-40B4-BE49-F238E27FC236}">
                  <a16:creationId xmlns:a16="http://schemas.microsoft.com/office/drawing/2014/main" id="{204CE1BE-3C05-444A-74F1-0B2ECC46368E}"/>
                </a:ext>
              </a:extLst>
            </p:cNvPr>
            <p:cNvSpPr txBox="1"/>
            <p:nvPr/>
          </p:nvSpPr>
          <p:spPr>
            <a:xfrm>
              <a:off x="8714502" y="3087682"/>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0,1201</a:t>
              </a:r>
            </a:p>
          </p:txBody>
        </p:sp>
        <p:sp>
          <p:nvSpPr>
            <p:cNvPr id="135" name="Textfeld 134">
              <a:extLst>
                <a:ext uri="{FF2B5EF4-FFF2-40B4-BE49-F238E27FC236}">
                  <a16:creationId xmlns:a16="http://schemas.microsoft.com/office/drawing/2014/main" id="{E16B927A-8242-FA3E-3AD9-62D17A3826C0}"/>
                </a:ext>
              </a:extLst>
            </p:cNvPr>
            <p:cNvSpPr txBox="1"/>
            <p:nvPr/>
          </p:nvSpPr>
          <p:spPr>
            <a:xfrm>
              <a:off x="8714502" y="3327031"/>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0,0577</a:t>
              </a:r>
            </a:p>
          </p:txBody>
        </p:sp>
        <p:sp>
          <p:nvSpPr>
            <p:cNvPr id="136" name="Textfeld 135">
              <a:extLst>
                <a:ext uri="{FF2B5EF4-FFF2-40B4-BE49-F238E27FC236}">
                  <a16:creationId xmlns:a16="http://schemas.microsoft.com/office/drawing/2014/main" id="{A2B88DA2-E61A-5BA3-7CAA-5449E243C3AD}"/>
                </a:ext>
              </a:extLst>
            </p:cNvPr>
            <p:cNvSpPr txBox="1"/>
            <p:nvPr/>
          </p:nvSpPr>
          <p:spPr>
            <a:xfrm>
              <a:off x="8714502" y="3868675"/>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0,0404</a:t>
              </a:r>
            </a:p>
          </p:txBody>
        </p:sp>
        <p:sp>
          <p:nvSpPr>
            <p:cNvPr id="137" name="Textfeld 136">
              <a:extLst>
                <a:ext uri="{FF2B5EF4-FFF2-40B4-BE49-F238E27FC236}">
                  <a16:creationId xmlns:a16="http://schemas.microsoft.com/office/drawing/2014/main" id="{AF7C618A-1543-3C87-8304-C4C89B7AC7A9}"/>
                </a:ext>
              </a:extLst>
            </p:cNvPr>
            <p:cNvSpPr txBox="1"/>
            <p:nvPr/>
          </p:nvSpPr>
          <p:spPr>
            <a:xfrm>
              <a:off x="8714502" y="4122876"/>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0,1024</a:t>
              </a:r>
            </a:p>
          </p:txBody>
        </p:sp>
        <p:sp>
          <p:nvSpPr>
            <p:cNvPr id="138" name="Textfeld 137">
              <a:extLst>
                <a:ext uri="{FF2B5EF4-FFF2-40B4-BE49-F238E27FC236}">
                  <a16:creationId xmlns:a16="http://schemas.microsoft.com/office/drawing/2014/main" id="{59790771-1C18-19EF-1810-1737D0B49201}"/>
                </a:ext>
              </a:extLst>
            </p:cNvPr>
            <p:cNvSpPr txBox="1"/>
            <p:nvPr/>
          </p:nvSpPr>
          <p:spPr>
            <a:xfrm>
              <a:off x="8714502" y="4366051"/>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0,0665</a:t>
              </a:r>
            </a:p>
          </p:txBody>
        </p:sp>
        <p:sp>
          <p:nvSpPr>
            <p:cNvPr id="139" name="Textfeld 138">
              <a:extLst>
                <a:ext uri="{FF2B5EF4-FFF2-40B4-BE49-F238E27FC236}">
                  <a16:creationId xmlns:a16="http://schemas.microsoft.com/office/drawing/2014/main" id="{C6A03111-FCD5-4736-9714-D83AA318232F}"/>
                </a:ext>
              </a:extLst>
            </p:cNvPr>
            <p:cNvSpPr txBox="1"/>
            <p:nvPr/>
          </p:nvSpPr>
          <p:spPr>
            <a:xfrm>
              <a:off x="8714502" y="4906306"/>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0,0590</a:t>
              </a:r>
            </a:p>
          </p:txBody>
        </p:sp>
        <p:sp>
          <p:nvSpPr>
            <p:cNvPr id="140" name="Textfeld 139">
              <a:extLst>
                <a:ext uri="{FF2B5EF4-FFF2-40B4-BE49-F238E27FC236}">
                  <a16:creationId xmlns:a16="http://schemas.microsoft.com/office/drawing/2014/main" id="{1FF6B06F-FF78-BD4E-8B5F-D878A06C0A4C}"/>
                </a:ext>
              </a:extLst>
            </p:cNvPr>
            <p:cNvSpPr txBox="1"/>
            <p:nvPr/>
          </p:nvSpPr>
          <p:spPr>
            <a:xfrm>
              <a:off x="8714502" y="5139898"/>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0,1668</a:t>
              </a:r>
              <a:endParaRPr lang="de-DE" sz="1100">
                <a:solidFill>
                  <a:schemeClr val="tx2"/>
                </a:solidFill>
              </a:endParaRPr>
            </a:p>
          </p:txBody>
        </p:sp>
        <p:sp>
          <p:nvSpPr>
            <p:cNvPr id="141" name="Textfeld 140">
              <a:extLst>
                <a:ext uri="{FF2B5EF4-FFF2-40B4-BE49-F238E27FC236}">
                  <a16:creationId xmlns:a16="http://schemas.microsoft.com/office/drawing/2014/main" id="{26AD1BE1-8700-A1FB-2EBF-652CE34FBEE5}"/>
                </a:ext>
              </a:extLst>
            </p:cNvPr>
            <p:cNvSpPr txBox="1"/>
            <p:nvPr/>
          </p:nvSpPr>
          <p:spPr>
            <a:xfrm>
              <a:off x="8714502" y="5360081"/>
              <a:ext cx="470829" cy="198035"/>
            </a:xfrm>
            <a:prstGeom prst="rect">
              <a:avLst/>
            </a:prstGeom>
            <a:noFill/>
          </p:spPr>
          <p:txBody>
            <a:bodyPr wrap="none" lIns="0" tIns="0" rIns="0" bIns="0" rtlCol="0">
              <a:spAutoFit/>
            </a:bodyPr>
            <a:lstStyle/>
            <a:p>
              <a:pPr algn="ctr">
                <a:lnSpc>
                  <a:spcPct val="120000"/>
                </a:lnSpc>
              </a:pPr>
              <a:r>
                <a:rPr lang="de-DE" sz="900">
                  <a:solidFill>
                    <a:schemeClr val="tx2"/>
                  </a:solidFill>
                </a:rPr>
                <a:t>0,3010</a:t>
              </a:r>
            </a:p>
          </p:txBody>
        </p:sp>
        <p:sp>
          <p:nvSpPr>
            <p:cNvPr id="142" name="Textfeld 141">
              <a:extLst>
                <a:ext uri="{FF2B5EF4-FFF2-40B4-BE49-F238E27FC236}">
                  <a16:creationId xmlns:a16="http://schemas.microsoft.com/office/drawing/2014/main" id="{67EB1D81-E100-F20C-D076-2FB53D61D53A}"/>
                </a:ext>
              </a:extLst>
            </p:cNvPr>
            <p:cNvSpPr txBox="1"/>
            <p:nvPr/>
          </p:nvSpPr>
          <p:spPr>
            <a:xfrm>
              <a:off x="5502004" y="2250904"/>
              <a:ext cx="1085581" cy="242117"/>
            </a:xfrm>
            <a:prstGeom prst="rect">
              <a:avLst/>
            </a:prstGeom>
            <a:noFill/>
          </p:spPr>
          <p:txBody>
            <a:bodyPr wrap="none" lIns="0" tIns="0" rIns="0" bIns="0" rtlCol="0">
              <a:spAutoFit/>
            </a:bodyPr>
            <a:lstStyle/>
            <a:p>
              <a:pPr algn="ctr">
                <a:lnSpc>
                  <a:spcPct val="120000"/>
                </a:lnSpc>
              </a:pPr>
              <a:r>
                <a:rPr lang="de-DE" sz="1100" b="1">
                  <a:solidFill>
                    <a:schemeClr val="tx2"/>
                  </a:solidFill>
                </a:rPr>
                <a:t>OR (95 % CI)</a:t>
              </a:r>
            </a:p>
          </p:txBody>
        </p:sp>
        <p:sp>
          <p:nvSpPr>
            <p:cNvPr id="143" name="Textfeld 142">
              <a:extLst>
                <a:ext uri="{FF2B5EF4-FFF2-40B4-BE49-F238E27FC236}">
                  <a16:creationId xmlns:a16="http://schemas.microsoft.com/office/drawing/2014/main" id="{A20C1F1F-5FB4-F4CF-A99F-364674432B46}"/>
                </a:ext>
              </a:extLst>
            </p:cNvPr>
            <p:cNvSpPr txBox="1"/>
            <p:nvPr/>
          </p:nvSpPr>
          <p:spPr>
            <a:xfrm>
              <a:off x="8568310" y="2250904"/>
              <a:ext cx="614750" cy="242117"/>
            </a:xfrm>
            <a:prstGeom prst="rect">
              <a:avLst/>
            </a:prstGeom>
            <a:noFill/>
          </p:spPr>
          <p:txBody>
            <a:bodyPr wrap="none" lIns="0" tIns="0" rIns="0" bIns="0" rtlCol="0">
              <a:spAutoFit/>
            </a:bodyPr>
            <a:lstStyle/>
            <a:p>
              <a:pPr algn="ctr">
                <a:lnSpc>
                  <a:spcPct val="120000"/>
                </a:lnSpc>
              </a:pPr>
              <a:r>
                <a:rPr lang="de-DE" sz="1100" b="1">
                  <a:solidFill>
                    <a:schemeClr val="tx2"/>
                  </a:solidFill>
                </a:rPr>
                <a:t>p-Wert</a:t>
              </a:r>
            </a:p>
          </p:txBody>
        </p:sp>
        <p:sp>
          <p:nvSpPr>
            <p:cNvPr id="144" name="Textfeld 143">
              <a:extLst>
                <a:ext uri="{FF2B5EF4-FFF2-40B4-BE49-F238E27FC236}">
                  <a16:creationId xmlns:a16="http://schemas.microsoft.com/office/drawing/2014/main" id="{EA7907E1-5FA8-C170-F862-D8B3F191DDAE}"/>
                </a:ext>
              </a:extLst>
            </p:cNvPr>
            <p:cNvSpPr txBox="1"/>
            <p:nvPr/>
          </p:nvSpPr>
          <p:spPr>
            <a:xfrm>
              <a:off x="3281355" y="5905319"/>
              <a:ext cx="1085579" cy="242117"/>
            </a:xfrm>
            <a:prstGeom prst="rect">
              <a:avLst/>
            </a:prstGeom>
            <a:noFill/>
          </p:spPr>
          <p:txBody>
            <a:bodyPr wrap="none" lIns="0" tIns="0" rIns="0" bIns="0" rtlCol="0">
              <a:spAutoFit/>
            </a:bodyPr>
            <a:lstStyle/>
            <a:p>
              <a:pPr algn="ctr">
                <a:lnSpc>
                  <a:spcPct val="120000"/>
                </a:lnSpc>
              </a:pPr>
              <a:r>
                <a:rPr lang="de-DE" sz="1100" b="1">
                  <a:solidFill>
                    <a:schemeClr val="tx2"/>
                  </a:solidFill>
                </a:rPr>
                <a:t>OR (95 % CI)</a:t>
              </a:r>
            </a:p>
          </p:txBody>
        </p:sp>
      </p:grpSp>
    </p:spTree>
    <p:custDataLst>
      <p:tags r:id="rId1"/>
    </p:custDataLst>
    <p:extLst>
      <p:ext uri="{BB962C8B-B14F-4D97-AF65-F5344CB8AC3E}">
        <p14:creationId xmlns:p14="http://schemas.microsoft.com/office/powerpoint/2010/main" val="27778542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D1C2-752E-FA5A-04E5-26B19EA8F0AD}"/>
            </a:ext>
          </a:extLst>
        </p:cNvPr>
        <p:cNvGrpSpPr/>
        <p:nvPr/>
      </p:nvGrpSpPr>
      <p:grpSpPr>
        <a:xfrm>
          <a:off x="0" y="0"/>
          <a:ext cx="0" cy="0"/>
          <a:chOff x="0" y="0"/>
          <a:chExt cx="0" cy="0"/>
        </a:xfrm>
      </p:grpSpPr>
      <p:sp>
        <p:nvSpPr>
          <p:cNvPr id="10" name="Titel 9">
            <a:extLst>
              <a:ext uri="{FF2B5EF4-FFF2-40B4-BE49-F238E27FC236}">
                <a16:creationId xmlns:a16="http://schemas.microsoft.com/office/drawing/2014/main" id="{19D7BFD8-E51E-9B1B-8C86-D3529D456C9B}"/>
              </a:ext>
            </a:extLst>
          </p:cNvPr>
          <p:cNvSpPr>
            <a:spLocks noGrp="1"/>
          </p:cNvSpPr>
          <p:nvPr>
            <p:ph type="ctrTitle"/>
          </p:nvPr>
        </p:nvSpPr>
        <p:spPr/>
        <p:txBody>
          <a:bodyPr/>
          <a:lstStyle/>
          <a:p>
            <a:r>
              <a:rPr lang="de-DE" sz="3200"/>
              <a:t>Die einmal monatliche Behandlung mit </a:t>
            </a:r>
            <a:r>
              <a:rPr lang="de-DE" sz="3200" err="1"/>
              <a:t>Efimosfermin</a:t>
            </a:r>
            <a:r>
              <a:rPr lang="de-DE" sz="3200"/>
              <a:t> </a:t>
            </a:r>
            <a:r>
              <a:rPr lang="de-DE" sz="3200" err="1"/>
              <a:t>alfa</a:t>
            </a:r>
            <a:r>
              <a:rPr lang="de-DE" sz="3200"/>
              <a:t> verbessert die Kollagen-Biomarker-Profile und bewirkt in einer 24-wöchigen Phase-2-Studie eine rasche Rückbildung der histologischen Fibrose bei Patienten mit MASH-Fibrose im Stadium </a:t>
            </a:r>
            <a:br>
              <a:rPr lang="de-DE" sz="3200"/>
            </a:br>
            <a:r>
              <a:rPr lang="de-DE" sz="3200"/>
              <a:t>F2-F3</a:t>
            </a:r>
          </a:p>
        </p:txBody>
      </p:sp>
      <p:sp>
        <p:nvSpPr>
          <p:cNvPr id="12" name="Textplatzhalter 11">
            <a:extLst>
              <a:ext uri="{FF2B5EF4-FFF2-40B4-BE49-F238E27FC236}">
                <a16:creationId xmlns:a16="http://schemas.microsoft.com/office/drawing/2014/main" id="{761FE39C-A308-D574-85A5-5298C174FDF2}"/>
              </a:ext>
            </a:extLst>
          </p:cNvPr>
          <p:cNvSpPr>
            <a:spLocks noGrp="1"/>
          </p:cNvSpPr>
          <p:nvPr>
            <p:ph type="body" sz="quarter" idx="17"/>
          </p:nvPr>
        </p:nvSpPr>
        <p:spPr/>
        <p:txBody>
          <a:bodyPr/>
          <a:lstStyle/>
          <a:p>
            <a:r>
              <a:rPr lang="da-DK"/>
              <a:t>Vortrag (OS-012) vom EASL 2025, 07.-10. Mai 2025, Amsterdam.</a:t>
            </a:r>
            <a:endParaRPr lang="de-DE"/>
          </a:p>
        </p:txBody>
      </p:sp>
      <p:sp>
        <p:nvSpPr>
          <p:cNvPr id="11" name="Textplatzhalter 10">
            <a:extLst>
              <a:ext uri="{FF2B5EF4-FFF2-40B4-BE49-F238E27FC236}">
                <a16:creationId xmlns:a16="http://schemas.microsoft.com/office/drawing/2014/main" id="{7C3E559B-DB2E-4460-88C0-EBACAA3AC888}"/>
              </a:ext>
            </a:extLst>
          </p:cNvPr>
          <p:cNvSpPr>
            <a:spLocks noGrp="1"/>
          </p:cNvSpPr>
          <p:nvPr>
            <p:ph type="body" sz="quarter" idx="14"/>
          </p:nvPr>
        </p:nvSpPr>
        <p:spPr/>
        <p:txBody>
          <a:bodyPr/>
          <a:lstStyle/>
          <a:p>
            <a:r>
              <a:rPr lang="de-DE" err="1"/>
              <a:t>Loomba</a:t>
            </a:r>
            <a:r>
              <a:rPr lang="de-DE"/>
              <a:t>, R. et al.</a:t>
            </a:r>
          </a:p>
        </p:txBody>
      </p:sp>
    </p:spTree>
    <p:custDataLst>
      <p:tags r:id="rId1"/>
    </p:custDataLst>
    <p:extLst>
      <p:ext uri="{BB962C8B-B14F-4D97-AF65-F5344CB8AC3E}">
        <p14:creationId xmlns:p14="http://schemas.microsoft.com/office/powerpoint/2010/main" val="36851756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0C3983-4FAE-5F35-4717-C04EC9402CCB}"/>
              </a:ext>
            </a:extLst>
          </p:cNvPr>
          <p:cNvSpPr>
            <a:spLocks noGrp="1"/>
          </p:cNvSpPr>
          <p:nvPr>
            <p:ph type="title"/>
          </p:nvPr>
        </p:nvSpPr>
        <p:spPr/>
        <p:txBody>
          <a:bodyPr/>
          <a:lstStyle/>
          <a:p>
            <a:r>
              <a:rPr lang="de-DE"/>
              <a:t>Hintergrund und Ziel </a:t>
            </a:r>
          </a:p>
        </p:txBody>
      </p:sp>
      <p:sp>
        <p:nvSpPr>
          <p:cNvPr id="3" name="Inhaltsplatzhalter 2">
            <a:extLst>
              <a:ext uri="{FF2B5EF4-FFF2-40B4-BE49-F238E27FC236}">
                <a16:creationId xmlns:a16="http://schemas.microsoft.com/office/drawing/2014/main" id="{26BFA81F-6A17-A4D1-8D6F-9B977E56183C}"/>
              </a:ext>
            </a:extLst>
          </p:cNvPr>
          <p:cNvSpPr>
            <a:spLocks noGrp="1"/>
          </p:cNvSpPr>
          <p:nvPr>
            <p:ph idx="1"/>
          </p:nvPr>
        </p:nvSpPr>
        <p:spPr/>
        <p:txBody>
          <a:bodyPr/>
          <a:lstStyle/>
          <a:p>
            <a:r>
              <a:rPr lang="de-DE"/>
              <a:t>Bei MASH-Patienten ist die Fibrose ein wichtiger Prädiktor für schlechtere Ergebnisse, da das Risiko leberbezogener Ereignisse und der Sterblichkeit mit fortschreitendem Schweregrad steigt</a:t>
            </a:r>
          </a:p>
          <a:p>
            <a:r>
              <a:rPr lang="de-DE"/>
              <a:t>Fibrose ist das Ergebnis eines gestörten Umbaus der extrazellulären Matrix (ECM), bei dem das streng regulierte Zusammenspiel von Kollagensynthese und -abbau gestört ist, was zu einer übermäßigen Matrixanhäufung führt</a:t>
            </a:r>
          </a:p>
          <a:p>
            <a:r>
              <a:rPr lang="de-DE"/>
              <a:t>Typ-III- und Typ-VI-Kollagene sind fibrilläre und netzwerkbildende Proteine, die mit der Bildung von fibrotischem Gewebe in Verbindung stehen </a:t>
            </a:r>
          </a:p>
          <a:p>
            <a:r>
              <a:rPr lang="de-DE"/>
              <a:t>Als Hauptbestandteil der ECM werden diese aus Kollagen gewonnenen Peptide als Biomarker zur Überwachung der </a:t>
            </a:r>
            <a:r>
              <a:rPr lang="de-DE" err="1"/>
              <a:t>Fibrogenese</a:t>
            </a:r>
            <a:r>
              <a:rPr lang="de-DE"/>
              <a:t> (Pro-C3, Pro-C6) oder </a:t>
            </a:r>
            <a:r>
              <a:rPr lang="de-DE" err="1"/>
              <a:t>Fibrolyse</a:t>
            </a:r>
            <a:r>
              <a:rPr lang="de-DE"/>
              <a:t> (CTX-3) verwendet</a:t>
            </a:r>
          </a:p>
          <a:p>
            <a:pPr marL="0" indent="0">
              <a:buNone/>
            </a:pPr>
            <a:endParaRPr lang="de-DE"/>
          </a:p>
        </p:txBody>
      </p:sp>
      <p:sp>
        <p:nvSpPr>
          <p:cNvPr id="4" name="Textplatzhalter 3">
            <a:extLst>
              <a:ext uri="{FF2B5EF4-FFF2-40B4-BE49-F238E27FC236}">
                <a16:creationId xmlns:a16="http://schemas.microsoft.com/office/drawing/2014/main" id="{7AAAE2F4-7623-7D8D-066C-378F750F314E}"/>
              </a:ext>
            </a:extLst>
          </p:cNvPr>
          <p:cNvSpPr>
            <a:spLocks noGrp="1"/>
          </p:cNvSpPr>
          <p:nvPr>
            <p:ph type="body" sz="quarter" idx="15"/>
          </p:nvPr>
        </p:nvSpPr>
        <p:spPr/>
        <p:txBody>
          <a:bodyPr/>
          <a:lstStyle/>
          <a:p>
            <a:r>
              <a:rPr lang="de-DE" b="0" i="0" u="none" strike="noStrike">
                <a:solidFill>
                  <a:schemeClr val="bg1">
                    <a:lumMod val="65000"/>
                  </a:schemeClr>
                </a:solidFill>
                <a:effectLst/>
                <a:latin typeface="+mj-lt"/>
              </a:rPr>
              <a:t>CTX, C-terminales </a:t>
            </a:r>
            <a:r>
              <a:rPr lang="de-DE" b="0" i="0" u="none" strike="noStrike" err="1">
                <a:solidFill>
                  <a:schemeClr val="bg1">
                    <a:lumMod val="65000"/>
                  </a:schemeClr>
                </a:solidFill>
                <a:effectLst/>
                <a:latin typeface="+mj-lt"/>
              </a:rPr>
              <a:t>Telopeptid</a:t>
            </a:r>
            <a:r>
              <a:rPr lang="de-DE" b="0" i="0" u="none" strike="noStrike">
                <a:solidFill>
                  <a:schemeClr val="bg1">
                    <a:lumMod val="65000"/>
                  </a:schemeClr>
                </a:solidFill>
                <a:effectLst/>
                <a:latin typeface="+mj-lt"/>
              </a:rPr>
              <a:t> Typ 3; E</a:t>
            </a:r>
            <a:r>
              <a:rPr lang="pt-BR" b="0" i="0" u="none" strike="noStrike">
                <a:solidFill>
                  <a:schemeClr val="bg1">
                    <a:lumMod val="65000"/>
                  </a:schemeClr>
                </a:solidFill>
                <a:effectLst/>
                <a:latin typeface="+mj-lt"/>
              </a:rPr>
              <a:t>CM, extracellular matrix, extrazelluläre Matrix; M</a:t>
            </a:r>
            <a:r>
              <a:rPr lang="de-DE" b="0" i="0" u="none" strike="noStrike">
                <a:solidFill>
                  <a:schemeClr val="bg1">
                    <a:lumMod val="65000"/>
                  </a:schemeClr>
                </a:solidFill>
                <a:effectLst/>
                <a:latin typeface="+mj-lt"/>
              </a:rPr>
              <a:t>ASH, Metabolische Dysfunktion-assoziierte Steatohepatitis; Pro-C3, Prokollagen Typ III; Pro-C6, Prokollagen Typ VI.</a:t>
            </a:r>
            <a:endParaRPr lang="de-DE">
              <a:solidFill>
                <a:schemeClr val="bg1">
                  <a:lumMod val="65000"/>
                </a:schemeClr>
              </a:solidFill>
              <a:latin typeface="+mj-lt"/>
            </a:endParaRPr>
          </a:p>
        </p:txBody>
      </p:sp>
      <p:sp>
        <p:nvSpPr>
          <p:cNvPr id="5" name="Textplatzhalter 4">
            <a:extLst>
              <a:ext uri="{FF2B5EF4-FFF2-40B4-BE49-F238E27FC236}">
                <a16:creationId xmlns:a16="http://schemas.microsoft.com/office/drawing/2014/main" id="{FA00C4BE-C57A-F54F-EEA2-5466CE31795E}"/>
              </a:ext>
            </a:extLst>
          </p:cNvPr>
          <p:cNvSpPr>
            <a:spLocks noGrp="1"/>
          </p:cNvSpPr>
          <p:nvPr>
            <p:ph type="body" sz="quarter" idx="17"/>
          </p:nvPr>
        </p:nvSpPr>
        <p:spPr/>
        <p:txBody>
          <a:bodyPr/>
          <a:lstStyle/>
          <a:p>
            <a:r>
              <a:rPr lang="en-US"/>
              <a:t>Loomba M. J Hepatol. 2025;82(Suppl.1):OS-012.</a:t>
            </a:r>
          </a:p>
        </p:txBody>
      </p:sp>
    </p:spTree>
    <p:custDataLst>
      <p:tags r:id="rId1"/>
    </p:custDataLst>
    <p:extLst>
      <p:ext uri="{BB962C8B-B14F-4D97-AF65-F5344CB8AC3E}">
        <p14:creationId xmlns:p14="http://schemas.microsoft.com/office/powerpoint/2010/main" val="27772084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736F-A386-CC89-4590-CE0066561E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2A36AF-2496-F690-3204-7F0ADA90DEC3}"/>
              </a:ext>
            </a:extLst>
          </p:cNvPr>
          <p:cNvSpPr>
            <a:spLocks noGrp="1"/>
          </p:cNvSpPr>
          <p:nvPr>
            <p:ph type="title"/>
          </p:nvPr>
        </p:nvSpPr>
        <p:spPr/>
        <p:txBody>
          <a:bodyPr/>
          <a:lstStyle/>
          <a:p>
            <a:r>
              <a:rPr lang="de-DE"/>
              <a:t>Hintergrund und Ziel </a:t>
            </a:r>
          </a:p>
        </p:txBody>
      </p:sp>
      <p:sp>
        <p:nvSpPr>
          <p:cNvPr id="3" name="Inhaltsplatzhalter 2">
            <a:extLst>
              <a:ext uri="{FF2B5EF4-FFF2-40B4-BE49-F238E27FC236}">
                <a16:creationId xmlns:a16="http://schemas.microsoft.com/office/drawing/2014/main" id="{DBA848FF-4956-588E-E761-C3B887D045CE}"/>
              </a:ext>
            </a:extLst>
          </p:cNvPr>
          <p:cNvSpPr>
            <a:spLocks noGrp="1"/>
          </p:cNvSpPr>
          <p:nvPr>
            <p:ph idx="1"/>
          </p:nvPr>
        </p:nvSpPr>
        <p:spPr>
          <a:xfrm>
            <a:off x="5059680" y="1947220"/>
            <a:ext cx="6484320" cy="2319980"/>
          </a:xfrm>
        </p:spPr>
        <p:txBody>
          <a:bodyPr/>
          <a:lstStyle/>
          <a:p>
            <a:pPr marL="0" indent="0">
              <a:buNone/>
            </a:pPr>
            <a:r>
              <a:rPr lang="de-DE"/>
              <a:t>In einer kürzlich durchgeführten Phase-2-Studie hat sich gezeigt, dass Efimosfermin alfa (ehemals BOS-580), ein einmal monatlich verabreichtes FGF21-Analogon, bei Teilnehmern mit F2-/F3-MASH nach 24 Wochen Behandlung eine antifibrotische Wirkung aufweist.</a:t>
            </a:r>
          </a:p>
          <a:p>
            <a:pPr marL="0" indent="0">
              <a:buNone/>
            </a:pPr>
            <a:endParaRPr lang="de-DE"/>
          </a:p>
          <a:p>
            <a:pPr marL="0" indent="0">
              <a:buNone/>
            </a:pPr>
            <a:endParaRPr lang="de-DE"/>
          </a:p>
          <a:p>
            <a:pPr marL="0" indent="0">
              <a:buNone/>
            </a:pPr>
            <a:endParaRPr lang="de-DE"/>
          </a:p>
          <a:p>
            <a:pPr marL="0" indent="0">
              <a:buNone/>
            </a:pPr>
            <a:endParaRPr lang="de-DE"/>
          </a:p>
        </p:txBody>
      </p:sp>
      <p:sp>
        <p:nvSpPr>
          <p:cNvPr id="4" name="Textplatzhalter 3">
            <a:extLst>
              <a:ext uri="{FF2B5EF4-FFF2-40B4-BE49-F238E27FC236}">
                <a16:creationId xmlns:a16="http://schemas.microsoft.com/office/drawing/2014/main" id="{884C1BCE-01B9-3C6F-FE87-EFDE16D18757}"/>
              </a:ext>
            </a:extLst>
          </p:cNvPr>
          <p:cNvSpPr>
            <a:spLocks noGrp="1"/>
          </p:cNvSpPr>
          <p:nvPr>
            <p:ph type="body" sz="quarter" idx="15"/>
          </p:nvPr>
        </p:nvSpPr>
        <p:spPr>
          <a:xfrm>
            <a:off x="647700" y="6216820"/>
            <a:ext cx="6274210" cy="528468"/>
          </a:xfrm>
        </p:spPr>
        <p:txBody>
          <a:bodyPr/>
          <a:lstStyle/>
          <a:p>
            <a:r>
              <a:rPr lang="de-DE" sz="900" i="1">
                <a:latin typeface="+mj-lt"/>
              </a:rPr>
              <a:t>Grafik von Novo Nordisk nach Daten von </a:t>
            </a:r>
            <a:r>
              <a:rPr lang="de-DE" i="1" err="1"/>
              <a:t>Loomba</a:t>
            </a:r>
            <a:r>
              <a:rPr lang="de-DE" i="1"/>
              <a:t> M. et al.</a:t>
            </a:r>
            <a:br>
              <a:rPr lang="de-DE" sz="900" i="1">
                <a:latin typeface="+mj-lt"/>
              </a:rPr>
            </a:br>
            <a:r>
              <a:rPr lang="de-DE">
                <a:solidFill>
                  <a:schemeClr val="bg1">
                    <a:lumMod val="65000"/>
                  </a:schemeClr>
                </a:solidFill>
                <a:latin typeface="+mj-lt"/>
              </a:rPr>
              <a:t>CTX-3,</a:t>
            </a:r>
            <a:r>
              <a:rPr lang="en-US">
                <a:solidFill>
                  <a:schemeClr val="bg1">
                    <a:lumMod val="65000"/>
                  </a:schemeClr>
                </a:solidFill>
                <a:latin typeface="+mj-lt"/>
              </a:rPr>
              <a:t> C-</a:t>
            </a:r>
            <a:r>
              <a:rPr lang="en-US" err="1">
                <a:solidFill>
                  <a:schemeClr val="bg1">
                    <a:lumMod val="65000"/>
                  </a:schemeClr>
                </a:solidFill>
                <a:latin typeface="+mj-lt"/>
              </a:rPr>
              <a:t>terminales</a:t>
            </a:r>
            <a:r>
              <a:rPr lang="en-US">
                <a:solidFill>
                  <a:schemeClr val="bg1">
                    <a:lumMod val="65000"/>
                  </a:schemeClr>
                </a:solidFill>
                <a:latin typeface="+mj-lt"/>
              </a:rPr>
              <a:t> </a:t>
            </a:r>
            <a:r>
              <a:rPr lang="en-US" err="1">
                <a:solidFill>
                  <a:schemeClr val="bg1">
                    <a:lumMod val="65000"/>
                  </a:schemeClr>
                </a:solidFill>
                <a:latin typeface="+mj-lt"/>
              </a:rPr>
              <a:t>Telopeptid</a:t>
            </a:r>
            <a:r>
              <a:rPr lang="en-US">
                <a:solidFill>
                  <a:schemeClr val="bg1">
                    <a:lumMod val="65000"/>
                  </a:schemeClr>
                </a:solidFill>
                <a:latin typeface="+mj-lt"/>
              </a:rPr>
              <a:t> </a:t>
            </a:r>
            <a:r>
              <a:rPr lang="en-US" err="1">
                <a:solidFill>
                  <a:schemeClr val="bg1">
                    <a:lumMod val="65000"/>
                  </a:schemeClr>
                </a:solidFill>
                <a:latin typeface="+mj-lt"/>
              </a:rPr>
              <a:t>Typ</a:t>
            </a:r>
            <a:r>
              <a:rPr lang="en-US">
                <a:solidFill>
                  <a:schemeClr val="bg1">
                    <a:lumMod val="65000"/>
                  </a:schemeClr>
                </a:solidFill>
                <a:latin typeface="+mj-lt"/>
              </a:rPr>
              <a:t> 3;</a:t>
            </a:r>
            <a:r>
              <a:rPr lang="de-DE">
                <a:solidFill>
                  <a:schemeClr val="bg1">
                    <a:lumMod val="65000"/>
                  </a:schemeClr>
                </a:solidFill>
                <a:latin typeface="+mj-lt"/>
              </a:rPr>
              <a:t> E</a:t>
            </a:r>
            <a:r>
              <a:rPr lang="pt-BR">
                <a:solidFill>
                  <a:schemeClr val="bg1">
                    <a:lumMod val="65000"/>
                  </a:schemeClr>
                </a:solidFill>
                <a:latin typeface="+mj-lt"/>
              </a:rPr>
              <a:t>CM, extracellular matrix, extrazelluläre Matrix; </a:t>
            </a:r>
            <a:r>
              <a:rPr lang="de-DE">
                <a:solidFill>
                  <a:schemeClr val="bg1">
                    <a:lumMod val="65000"/>
                  </a:schemeClr>
                </a:solidFill>
                <a:latin typeface="+mj-lt"/>
              </a:rPr>
              <a:t>FGF21, </a:t>
            </a:r>
            <a:r>
              <a:rPr lang="de-DE" err="1">
                <a:solidFill>
                  <a:schemeClr val="bg1">
                    <a:lumMod val="65000"/>
                  </a:schemeClr>
                </a:solidFill>
                <a:latin typeface="+mj-lt"/>
              </a:rPr>
              <a:t>fibroblast</a:t>
            </a:r>
            <a:r>
              <a:rPr lang="de-DE">
                <a:solidFill>
                  <a:schemeClr val="bg1">
                    <a:lumMod val="65000"/>
                  </a:schemeClr>
                </a:solidFill>
                <a:latin typeface="+mj-lt"/>
              </a:rPr>
              <a:t> </a:t>
            </a:r>
            <a:r>
              <a:rPr lang="de-DE" err="1">
                <a:solidFill>
                  <a:schemeClr val="bg1">
                    <a:lumMod val="65000"/>
                  </a:schemeClr>
                </a:solidFill>
                <a:latin typeface="+mj-lt"/>
              </a:rPr>
              <a:t>growth</a:t>
            </a:r>
            <a:r>
              <a:rPr lang="de-DE">
                <a:solidFill>
                  <a:schemeClr val="bg1">
                    <a:lumMod val="65000"/>
                  </a:schemeClr>
                </a:solidFill>
                <a:latin typeface="+mj-lt"/>
              </a:rPr>
              <a:t> </a:t>
            </a:r>
            <a:r>
              <a:rPr lang="de-DE" err="1">
                <a:solidFill>
                  <a:schemeClr val="bg1">
                    <a:lumMod val="65000"/>
                  </a:schemeClr>
                </a:solidFill>
                <a:latin typeface="+mj-lt"/>
              </a:rPr>
              <a:t>factor</a:t>
            </a:r>
            <a:r>
              <a:rPr lang="de-DE">
                <a:solidFill>
                  <a:schemeClr val="bg1">
                    <a:lumMod val="65000"/>
                  </a:schemeClr>
                </a:solidFill>
                <a:latin typeface="+mj-lt"/>
              </a:rPr>
              <a:t> 21, Fibroblasten-Wachstumsfaktor 21; </a:t>
            </a:r>
            <a:r>
              <a:rPr lang="pt-BR">
                <a:solidFill>
                  <a:schemeClr val="bg1">
                    <a:lumMod val="65000"/>
                  </a:schemeClr>
                </a:solidFill>
                <a:latin typeface="+mj-lt"/>
              </a:rPr>
              <a:t>M</a:t>
            </a:r>
            <a:r>
              <a:rPr lang="de-DE">
                <a:solidFill>
                  <a:schemeClr val="bg1">
                    <a:lumMod val="65000"/>
                  </a:schemeClr>
                </a:solidFill>
                <a:latin typeface="+mj-lt"/>
              </a:rPr>
              <a:t>ASH, Metabolische Dysfunktion-assoziierte Steatohepatitis; </a:t>
            </a:r>
            <a:r>
              <a:rPr lang="en-US"/>
              <a:t>Pro-C3/C6, </a:t>
            </a:r>
            <a:r>
              <a:rPr lang="en-US" err="1"/>
              <a:t>Prokollagen</a:t>
            </a:r>
            <a:r>
              <a:rPr lang="en-US"/>
              <a:t> </a:t>
            </a:r>
            <a:r>
              <a:rPr lang="en-US" err="1"/>
              <a:t>Typ</a:t>
            </a:r>
            <a:r>
              <a:rPr lang="en-US"/>
              <a:t> III/</a:t>
            </a:r>
            <a:r>
              <a:rPr lang="en-US" err="1"/>
              <a:t>Typ</a:t>
            </a:r>
            <a:r>
              <a:rPr lang="en-US"/>
              <a:t> VI.</a:t>
            </a:r>
            <a:endParaRPr lang="de-DE">
              <a:solidFill>
                <a:schemeClr val="bg1">
                  <a:lumMod val="65000"/>
                </a:schemeClr>
              </a:solidFill>
              <a:latin typeface="+mj-lt"/>
            </a:endParaRPr>
          </a:p>
        </p:txBody>
      </p:sp>
      <p:sp>
        <p:nvSpPr>
          <p:cNvPr id="8" name="Rechteck: abgerundete Ecken 7">
            <a:extLst>
              <a:ext uri="{FF2B5EF4-FFF2-40B4-BE49-F238E27FC236}">
                <a16:creationId xmlns:a16="http://schemas.microsoft.com/office/drawing/2014/main" id="{E5AF2F0D-BFEE-CEC2-B1D9-862FFD6079A2}"/>
              </a:ext>
            </a:extLst>
          </p:cNvPr>
          <p:cNvSpPr/>
          <p:nvPr/>
        </p:nvSpPr>
        <p:spPr>
          <a:xfrm>
            <a:off x="647700" y="4559808"/>
            <a:ext cx="10896300" cy="1215100"/>
          </a:xfrm>
          <a:prstGeom prst="roundRect">
            <a:avLst/>
          </a:prstGeom>
          <a:ln w="19050"/>
        </p:spPr>
        <p:style>
          <a:lnRef idx="2">
            <a:schemeClr val="accent4"/>
          </a:lnRef>
          <a:fillRef idx="1">
            <a:schemeClr val="lt1"/>
          </a:fillRef>
          <a:effectRef idx="0">
            <a:schemeClr val="accent4"/>
          </a:effectRef>
          <a:fontRef idx="minor">
            <a:schemeClr val="dk1"/>
          </a:fontRef>
        </p:style>
        <p:txBody>
          <a:bodyPr rtlCol="0" anchor="ctr"/>
          <a:lstStyle/>
          <a:p>
            <a:pPr marL="0" indent="0">
              <a:buNone/>
            </a:pPr>
            <a:r>
              <a:rPr lang="de-DE" b="1">
                <a:solidFill>
                  <a:schemeClr val="tx2"/>
                </a:solidFill>
              </a:rPr>
              <a:t>Ziel der Studie: </a:t>
            </a:r>
            <a:br>
              <a:rPr lang="de-DE" b="1">
                <a:solidFill>
                  <a:schemeClr val="tx2"/>
                </a:solidFill>
              </a:rPr>
            </a:br>
            <a:r>
              <a:rPr lang="de-DE">
                <a:solidFill>
                  <a:schemeClr val="tx2"/>
                </a:solidFill>
              </a:rPr>
              <a:t>Analyse der Veränderungen zirkulierender Kollagen-Biomarker, um den ECM-Umsatz und die fibrotische Aktivität bei Teilnehmern mit MASH zu bewerten, die mit </a:t>
            </a:r>
            <a:r>
              <a:rPr lang="de-DE" err="1">
                <a:solidFill>
                  <a:schemeClr val="tx2"/>
                </a:solidFill>
              </a:rPr>
              <a:t>Efimosfermin</a:t>
            </a:r>
            <a:r>
              <a:rPr lang="de-DE">
                <a:solidFill>
                  <a:schemeClr val="tx2"/>
                </a:solidFill>
              </a:rPr>
              <a:t> im Vergleich zu Placebo behandelt wurden. </a:t>
            </a:r>
          </a:p>
        </p:txBody>
      </p:sp>
      <p:sp>
        <p:nvSpPr>
          <p:cNvPr id="10" name="Textplatzhalter 9">
            <a:extLst>
              <a:ext uri="{FF2B5EF4-FFF2-40B4-BE49-F238E27FC236}">
                <a16:creationId xmlns:a16="http://schemas.microsoft.com/office/drawing/2014/main" id="{E6B4ED34-5148-8E08-B632-37D13BC7EE9D}"/>
              </a:ext>
            </a:extLst>
          </p:cNvPr>
          <p:cNvSpPr>
            <a:spLocks noGrp="1"/>
          </p:cNvSpPr>
          <p:nvPr>
            <p:ph type="body" sz="quarter" idx="17"/>
          </p:nvPr>
        </p:nvSpPr>
        <p:spPr/>
        <p:txBody>
          <a:bodyPr/>
          <a:lstStyle/>
          <a:p>
            <a:r>
              <a:rPr lang="en-US"/>
              <a:t>Loomba M. J Hepatol. 2025;82(Suppl.1):OS-012.</a:t>
            </a:r>
          </a:p>
        </p:txBody>
      </p:sp>
      <p:grpSp>
        <p:nvGrpSpPr>
          <p:cNvPr id="61" name="Gruppieren 60">
            <a:extLst>
              <a:ext uri="{FF2B5EF4-FFF2-40B4-BE49-F238E27FC236}">
                <a16:creationId xmlns:a16="http://schemas.microsoft.com/office/drawing/2014/main" id="{B46FABF8-3791-0E3F-BA06-61CBD898025D}"/>
              </a:ext>
            </a:extLst>
          </p:cNvPr>
          <p:cNvGrpSpPr/>
          <p:nvPr/>
        </p:nvGrpSpPr>
        <p:grpSpPr>
          <a:xfrm>
            <a:off x="688549" y="2156881"/>
            <a:ext cx="3985585" cy="1096875"/>
            <a:chOff x="688549" y="2156881"/>
            <a:chExt cx="3985585" cy="1096875"/>
          </a:xfrm>
        </p:grpSpPr>
        <p:grpSp>
          <p:nvGrpSpPr>
            <p:cNvPr id="35" name="Gruppieren 34">
              <a:extLst>
                <a:ext uri="{FF2B5EF4-FFF2-40B4-BE49-F238E27FC236}">
                  <a16:creationId xmlns:a16="http://schemas.microsoft.com/office/drawing/2014/main" id="{A385B100-7965-0157-9AE9-FAF527B8D1E8}"/>
                </a:ext>
              </a:extLst>
            </p:cNvPr>
            <p:cNvGrpSpPr/>
            <p:nvPr/>
          </p:nvGrpSpPr>
          <p:grpSpPr>
            <a:xfrm rot="1726303">
              <a:off x="1740342" y="2704864"/>
              <a:ext cx="2106362" cy="59805"/>
              <a:chOff x="1741504" y="2779931"/>
              <a:chExt cx="2106362" cy="59805"/>
            </a:xfrm>
          </p:grpSpPr>
          <p:cxnSp>
            <p:nvCxnSpPr>
              <p:cNvPr id="36" name="Gerade Verbindung 35">
                <a:extLst>
                  <a:ext uri="{FF2B5EF4-FFF2-40B4-BE49-F238E27FC236}">
                    <a16:creationId xmlns:a16="http://schemas.microsoft.com/office/drawing/2014/main" id="{76338EDC-49A9-ECB3-BFB4-7EA63E9DC0F7}"/>
                  </a:ext>
                </a:extLst>
              </p:cNvPr>
              <p:cNvCxnSpPr>
                <a:cxnSpLocks/>
              </p:cNvCxnSpPr>
              <p:nvPr/>
            </p:nvCxnSpPr>
            <p:spPr>
              <a:xfrm>
                <a:off x="1741504" y="2779931"/>
                <a:ext cx="2029720" cy="59805"/>
              </a:xfrm>
              <a:prstGeom prst="line">
                <a:avLst/>
              </a:prstGeom>
              <a:ln w="38100">
                <a:solidFill>
                  <a:srgbClr val="A3ABC8"/>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D94D6715-AE34-7F7C-7410-FE4AFCA61049}"/>
                  </a:ext>
                </a:extLst>
              </p:cNvPr>
              <p:cNvCxnSpPr>
                <a:cxnSpLocks/>
              </p:cNvCxnSpPr>
              <p:nvPr/>
            </p:nvCxnSpPr>
            <p:spPr>
              <a:xfrm rot="19873697">
                <a:off x="3749146" y="2819583"/>
                <a:ext cx="98720" cy="9140"/>
              </a:xfrm>
              <a:prstGeom prst="line">
                <a:avLst/>
              </a:prstGeom>
              <a:ln w="38100">
                <a:solidFill>
                  <a:srgbClr val="A3ABC8"/>
                </a:solidFill>
              </a:ln>
            </p:spPr>
            <p:style>
              <a:lnRef idx="1">
                <a:schemeClr val="accent1"/>
              </a:lnRef>
              <a:fillRef idx="0">
                <a:schemeClr val="accent1"/>
              </a:fillRef>
              <a:effectRef idx="0">
                <a:schemeClr val="accent1"/>
              </a:effectRef>
              <a:fontRef idx="minor">
                <a:schemeClr val="tx1"/>
              </a:fontRef>
            </p:style>
          </p:cxnSp>
        </p:grpSp>
        <p:sp>
          <p:nvSpPr>
            <p:cNvPr id="55" name="Textfeld 54">
              <a:extLst>
                <a:ext uri="{FF2B5EF4-FFF2-40B4-BE49-F238E27FC236}">
                  <a16:creationId xmlns:a16="http://schemas.microsoft.com/office/drawing/2014/main" id="{38B6EAC0-398C-732F-1F81-D498416E25EB}"/>
                </a:ext>
              </a:extLst>
            </p:cNvPr>
            <p:cNvSpPr txBox="1"/>
            <p:nvPr/>
          </p:nvSpPr>
          <p:spPr>
            <a:xfrm rot="1800000">
              <a:off x="1975235" y="2250641"/>
              <a:ext cx="618759" cy="120610"/>
            </a:xfrm>
            <a:prstGeom prst="rect">
              <a:avLst/>
            </a:prstGeom>
            <a:noFill/>
          </p:spPr>
          <p:txBody>
            <a:bodyPr wrap="none" lIns="0" tIns="0" rIns="0" bIns="0" rtlCol="0">
              <a:spAutoFit/>
            </a:bodyPr>
            <a:lstStyle/>
            <a:p>
              <a:pPr>
                <a:lnSpc>
                  <a:spcPct val="120000"/>
                </a:lnSpc>
              </a:pPr>
              <a:r>
                <a:rPr lang="de-DE" sz="700" b="1">
                  <a:solidFill>
                    <a:schemeClr val="tx2"/>
                  </a:solidFill>
                </a:rPr>
                <a:t>Ungleichgewicht</a:t>
              </a:r>
            </a:p>
          </p:txBody>
        </p:sp>
        <p:sp>
          <p:nvSpPr>
            <p:cNvPr id="58" name="Textfeld 57">
              <a:extLst>
                <a:ext uri="{FF2B5EF4-FFF2-40B4-BE49-F238E27FC236}">
                  <a16:creationId xmlns:a16="http://schemas.microsoft.com/office/drawing/2014/main" id="{43C658B7-3863-3D98-DAD5-5480CBB2EA52}"/>
                </a:ext>
              </a:extLst>
            </p:cNvPr>
            <p:cNvSpPr txBox="1"/>
            <p:nvPr/>
          </p:nvSpPr>
          <p:spPr>
            <a:xfrm rot="1800000">
              <a:off x="3128457" y="2941864"/>
              <a:ext cx="618759" cy="120610"/>
            </a:xfrm>
            <a:prstGeom prst="rect">
              <a:avLst/>
            </a:prstGeom>
            <a:noFill/>
          </p:spPr>
          <p:txBody>
            <a:bodyPr wrap="none" lIns="0" tIns="0" rIns="0" bIns="0" rtlCol="0">
              <a:spAutoFit/>
            </a:bodyPr>
            <a:lstStyle/>
            <a:p>
              <a:pPr>
                <a:lnSpc>
                  <a:spcPct val="120000"/>
                </a:lnSpc>
              </a:pPr>
              <a:r>
                <a:rPr lang="de-DE" sz="700" b="1">
                  <a:solidFill>
                    <a:schemeClr val="tx2"/>
                  </a:solidFill>
                </a:rPr>
                <a:t>Ungleichgewicht</a:t>
              </a:r>
            </a:p>
          </p:txBody>
        </p:sp>
        <p:pic>
          <p:nvPicPr>
            <p:cNvPr id="59" name="Grafik 58" descr="Pfeil: Kurve im Uhrzeigersinn mit einfarbiger Füllung">
              <a:extLst>
                <a:ext uri="{FF2B5EF4-FFF2-40B4-BE49-F238E27FC236}">
                  <a16:creationId xmlns:a16="http://schemas.microsoft.com/office/drawing/2014/main" id="{F610CAD3-9F35-3B0F-31F3-6D00097A2D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405479">
              <a:off x="3603698" y="2692209"/>
              <a:ext cx="561547" cy="561547"/>
            </a:xfrm>
            <a:prstGeom prst="rect">
              <a:avLst/>
            </a:prstGeom>
          </p:spPr>
        </p:pic>
        <p:pic>
          <p:nvPicPr>
            <p:cNvPr id="11" name="Grafik 10" descr="Pfeil: Kurve im Uhrzeigersinn mit einfarbiger Füllung">
              <a:extLst>
                <a:ext uri="{FF2B5EF4-FFF2-40B4-BE49-F238E27FC236}">
                  <a16:creationId xmlns:a16="http://schemas.microsoft.com/office/drawing/2014/main" id="{7DC3D14C-0B2A-B015-C696-3F7D5BC4A7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603675">
              <a:off x="1396649" y="2161841"/>
              <a:ext cx="561547" cy="561547"/>
            </a:xfrm>
            <a:prstGeom prst="rect">
              <a:avLst/>
            </a:prstGeom>
          </p:spPr>
        </p:pic>
        <p:grpSp>
          <p:nvGrpSpPr>
            <p:cNvPr id="25" name="Gruppieren 24">
              <a:extLst>
                <a:ext uri="{FF2B5EF4-FFF2-40B4-BE49-F238E27FC236}">
                  <a16:creationId xmlns:a16="http://schemas.microsoft.com/office/drawing/2014/main" id="{3DFFFD53-C0B6-2F65-AFC5-A16E83179743}"/>
                </a:ext>
              </a:extLst>
            </p:cNvPr>
            <p:cNvGrpSpPr/>
            <p:nvPr/>
          </p:nvGrpSpPr>
          <p:grpSpPr>
            <a:xfrm>
              <a:off x="688549" y="2156881"/>
              <a:ext cx="775533" cy="521165"/>
              <a:chOff x="794667" y="2220890"/>
              <a:chExt cx="775533" cy="521165"/>
            </a:xfrm>
          </p:grpSpPr>
          <p:grpSp>
            <p:nvGrpSpPr>
              <p:cNvPr id="14" name="Gruppieren 13">
                <a:extLst>
                  <a:ext uri="{FF2B5EF4-FFF2-40B4-BE49-F238E27FC236}">
                    <a16:creationId xmlns:a16="http://schemas.microsoft.com/office/drawing/2014/main" id="{765A8871-5772-E533-BE9F-363931A958B9}"/>
                  </a:ext>
                </a:extLst>
              </p:cNvPr>
              <p:cNvGrpSpPr/>
              <p:nvPr/>
            </p:nvGrpSpPr>
            <p:grpSpPr>
              <a:xfrm>
                <a:off x="794667" y="2220890"/>
                <a:ext cx="775533" cy="521165"/>
                <a:chOff x="794667" y="2220890"/>
                <a:chExt cx="775533" cy="521165"/>
              </a:xfrm>
            </p:grpSpPr>
            <p:sp>
              <p:nvSpPr>
                <p:cNvPr id="12" name="Textfeld 11">
                  <a:extLst>
                    <a:ext uri="{FF2B5EF4-FFF2-40B4-BE49-F238E27FC236}">
                      <a16:creationId xmlns:a16="http://schemas.microsoft.com/office/drawing/2014/main" id="{659DF8D4-372C-142E-34EC-7402881F019C}"/>
                    </a:ext>
                  </a:extLst>
                </p:cNvPr>
                <p:cNvSpPr txBox="1"/>
                <p:nvPr/>
              </p:nvSpPr>
              <p:spPr>
                <a:xfrm>
                  <a:off x="794667" y="2220890"/>
                  <a:ext cx="775533" cy="206851"/>
                </a:xfrm>
                <a:prstGeom prst="rect">
                  <a:avLst/>
                </a:prstGeom>
                <a:noFill/>
              </p:spPr>
              <p:txBody>
                <a:bodyPr wrap="none" lIns="0" tIns="0" rIns="0" bIns="0" rtlCol="0">
                  <a:spAutoFit/>
                </a:bodyPr>
                <a:lstStyle/>
                <a:p>
                  <a:pPr algn="l">
                    <a:lnSpc>
                      <a:spcPct val="120000"/>
                    </a:lnSpc>
                  </a:pPr>
                  <a:r>
                    <a:rPr lang="de-DE" sz="1200" b="1" err="1">
                      <a:solidFill>
                        <a:schemeClr val="tx2"/>
                      </a:solidFill>
                    </a:rPr>
                    <a:t>Fibrogenese</a:t>
                  </a:r>
                  <a:endParaRPr lang="de-DE" sz="1200" b="1">
                    <a:solidFill>
                      <a:schemeClr val="tx2"/>
                    </a:solidFill>
                  </a:endParaRPr>
                </a:p>
              </p:txBody>
            </p:sp>
            <p:sp>
              <p:nvSpPr>
                <p:cNvPr id="13" name="Textfeld 12">
                  <a:extLst>
                    <a:ext uri="{FF2B5EF4-FFF2-40B4-BE49-F238E27FC236}">
                      <a16:creationId xmlns:a16="http://schemas.microsoft.com/office/drawing/2014/main" id="{AD8CEB39-A4DF-C220-4E03-AD14AF127F30}"/>
                    </a:ext>
                  </a:extLst>
                </p:cNvPr>
                <p:cNvSpPr txBox="1"/>
                <p:nvPr/>
              </p:nvSpPr>
              <p:spPr>
                <a:xfrm>
                  <a:off x="1130829" y="2465056"/>
                  <a:ext cx="314189" cy="276999"/>
                </a:xfrm>
                <a:prstGeom prst="rect">
                  <a:avLst/>
                </a:prstGeom>
                <a:noFill/>
              </p:spPr>
              <p:txBody>
                <a:bodyPr wrap="none" lIns="0" tIns="0" rIns="0" bIns="0" rtlCol="0">
                  <a:spAutoFit/>
                </a:bodyPr>
                <a:lstStyle/>
                <a:p>
                  <a:pPr algn="l"/>
                  <a:r>
                    <a:rPr lang="de-DE" sz="900">
                      <a:solidFill>
                        <a:schemeClr val="tx2"/>
                      </a:solidFill>
                    </a:rPr>
                    <a:t>Pro-C3</a:t>
                  </a:r>
                </a:p>
                <a:p>
                  <a:pPr algn="l"/>
                  <a:r>
                    <a:rPr lang="de-DE" sz="900">
                      <a:solidFill>
                        <a:schemeClr val="tx2"/>
                      </a:solidFill>
                    </a:rPr>
                    <a:t>Pro-C6</a:t>
                  </a:r>
                </a:p>
              </p:txBody>
            </p:sp>
          </p:grpSp>
          <p:grpSp>
            <p:nvGrpSpPr>
              <p:cNvPr id="19" name="Gruppieren 18">
                <a:extLst>
                  <a:ext uri="{FF2B5EF4-FFF2-40B4-BE49-F238E27FC236}">
                    <a16:creationId xmlns:a16="http://schemas.microsoft.com/office/drawing/2014/main" id="{939B8858-1CD0-05A6-25D3-C3B67123F7D4}"/>
                  </a:ext>
                </a:extLst>
              </p:cNvPr>
              <p:cNvGrpSpPr/>
              <p:nvPr/>
            </p:nvGrpSpPr>
            <p:grpSpPr>
              <a:xfrm>
                <a:off x="840803" y="2499706"/>
                <a:ext cx="258894" cy="82165"/>
                <a:chOff x="840803" y="2471131"/>
                <a:chExt cx="258894" cy="82165"/>
              </a:xfrm>
            </p:grpSpPr>
            <p:sp>
              <p:nvSpPr>
                <p:cNvPr id="15" name="Freihandform 14">
                  <a:extLst>
                    <a:ext uri="{FF2B5EF4-FFF2-40B4-BE49-F238E27FC236}">
                      <a16:creationId xmlns:a16="http://schemas.microsoft.com/office/drawing/2014/main" id="{0F107B91-D04C-61BD-8E8A-055975490B98}"/>
                    </a:ext>
                  </a:extLst>
                </p:cNvPr>
                <p:cNvSpPr>
                  <a:spLocks noChangeAspect="1"/>
                </p:cNvSpPr>
                <p:nvPr/>
              </p:nvSpPr>
              <p:spPr>
                <a:xfrm>
                  <a:off x="855092" y="2490386"/>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sp>
              <p:nvSpPr>
                <p:cNvPr id="16" name="Freihandform 15">
                  <a:extLst>
                    <a:ext uri="{FF2B5EF4-FFF2-40B4-BE49-F238E27FC236}">
                      <a16:creationId xmlns:a16="http://schemas.microsoft.com/office/drawing/2014/main" id="{365D8AE3-DF10-56BA-1AC7-3C909A37E250}"/>
                    </a:ext>
                  </a:extLst>
                </p:cNvPr>
                <p:cNvSpPr>
                  <a:spLocks noChangeAspect="1"/>
                </p:cNvSpPr>
                <p:nvPr/>
              </p:nvSpPr>
              <p:spPr>
                <a:xfrm flipV="1">
                  <a:off x="840803" y="2491641"/>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sp>
              <p:nvSpPr>
                <p:cNvPr id="17" name="Freihandform 16">
                  <a:extLst>
                    <a:ext uri="{FF2B5EF4-FFF2-40B4-BE49-F238E27FC236}">
                      <a16:creationId xmlns:a16="http://schemas.microsoft.com/office/drawing/2014/main" id="{711861D4-1923-D1CF-F5D3-FE2201759D8F}"/>
                    </a:ext>
                  </a:extLst>
                </p:cNvPr>
                <p:cNvSpPr>
                  <a:spLocks noChangeAspect="1"/>
                </p:cNvSpPr>
                <p:nvPr/>
              </p:nvSpPr>
              <p:spPr>
                <a:xfrm flipV="1">
                  <a:off x="847947" y="2471131"/>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sp>
              <p:nvSpPr>
                <p:cNvPr id="18" name="Freihandform 17">
                  <a:extLst>
                    <a:ext uri="{FF2B5EF4-FFF2-40B4-BE49-F238E27FC236}">
                      <a16:creationId xmlns:a16="http://schemas.microsoft.com/office/drawing/2014/main" id="{E5C132E3-A2BF-5C86-578B-2867DA080780}"/>
                    </a:ext>
                  </a:extLst>
                </p:cNvPr>
                <p:cNvSpPr>
                  <a:spLocks noChangeAspect="1"/>
                </p:cNvSpPr>
                <p:nvPr/>
              </p:nvSpPr>
              <p:spPr>
                <a:xfrm>
                  <a:off x="855091" y="2517296"/>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grpSp>
          <p:grpSp>
            <p:nvGrpSpPr>
              <p:cNvPr id="20" name="Gruppieren 19">
                <a:extLst>
                  <a:ext uri="{FF2B5EF4-FFF2-40B4-BE49-F238E27FC236}">
                    <a16:creationId xmlns:a16="http://schemas.microsoft.com/office/drawing/2014/main" id="{ABCCF547-EC6F-1695-AD60-B58C1036C2C5}"/>
                  </a:ext>
                </a:extLst>
              </p:cNvPr>
              <p:cNvGrpSpPr/>
              <p:nvPr/>
            </p:nvGrpSpPr>
            <p:grpSpPr>
              <a:xfrm>
                <a:off x="840803" y="2636719"/>
                <a:ext cx="258894" cy="82165"/>
                <a:chOff x="840803" y="2471131"/>
                <a:chExt cx="258894" cy="82165"/>
              </a:xfrm>
            </p:grpSpPr>
            <p:sp>
              <p:nvSpPr>
                <p:cNvPr id="21" name="Freihandform 20">
                  <a:extLst>
                    <a:ext uri="{FF2B5EF4-FFF2-40B4-BE49-F238E27FC236}">
                      <a16:creationId xmlns:a16="http://schemas.microsoft.com/office/drawing/2014/main" id="{A15D8271-419E-7BB0-A9A0-693078683FEE}"/>
                    </a:ext>
                  </a:extLst>
                </p:cNvPr>
                <p:cNvSpPr>
                  <a:spLocks noChangeAspect="1"/>
                </p:cNvSpPr>
                <p:nvPr/>
              </p:nvSpPr>
              <p:spPr>
                <a:xfrm>
                  <a:off x="855092" y="2490386"/>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3B97DE"/>
                  </a:solidFill>
                  <a:prstDash val="solid"/>
                  <a:miter/>
                </a:ln>
              </p:spPr>
              <p:txBody>
                <a:bodyPr rtlCol="0" anchor="ctr"/>
                <a:lstStyle/>
                <a:p>
                  <a:pPr algn="ctr"/>
                  <a:endParaRPr lang="de-DE"/>
                </a:p>
              </p:txBody>
            </p:sp>
            <p:sp>
              <p:nvSpPr>
                <p:cNvPr id="22" name="Freihandform 21">
                  <a:extLst>
                    <a:ext uri="{FF2B5EF4-FFF2-40B4-BE49-F238E27FC236}">
                      <a16:creationId xmlns:a16="http://schemas.microsoft.com/office/drawing/2014/main" id="{FD2CD56A-C43F-B07A-C675-E29356F8AF57}"/>
                    </a:ext>
                  </a:extLst>
                </p:cNvPr>
                <p:cNvSpPr>
                  <a:spLocks noChangeAspect="1"/>
                </p:cNvSpPr>
                <p:nvPr/>
              </p:nvSpPr>
              <p:spPr>
                <a:xfrm flipV="1">
                  <a:off x="840803" y="2491641"/>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3B97DE"/>
                  </a:solidFill>
                  <a:prstDash val="solid"/>
                  <a:miter/>
                </a:ln>
              </p:spPr>
              <p:txBody>
                <a:bodyPr rtlCol="0" anchor="ctr"/>
                <a:lstStyle/>
                <a:p>
                  <a:pPr algn="ctr"/>
                  <a:endParaRPr lang="de-DE"/>
                </a:p>
              </p:txBody>
            </p:sp>
            <p:sp>
              <p:nvSpPr>
                <p:cNvPr id="23" name="Freihandform 22">
                  <a:extLst>
                    <a:ext uri="{FF2B5EF4-FFF2-40B4-BE49-F238E27FC236}">
                      <a16:creationId xmlns:a16="http://schemas.microsoft.com/office/drawing/2014/main" id="{D378F2C5-E976-6AB8-BD9D-8327D41D21E3}"/>
                    </a:ext>
                  </a:extLst>
                </p:cNvPr>
                <p:cNvSpPr>
                  <a:spLocks noChangeAspect="1"/>
                </p:cNvSpPr>
                <p:nvPr/>
              </p:nvSpPr>
              <p:spPr>
                <a:xfrm flipV="1">
                  <a:off x="847947" y="2471131"/>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3B97DE"/>
                  </a:solidFill>
                  <a:prstDash val="solid"/>
                  <a:miter/>
                </a:ln>
              </p:spPr>
              <p:txBody>
                <a:bodyPr rtlCol="0" anchor="ctr"/>
                <a:lstStyle/>
                <a:p>
                  <a:pPr algn="ctr"/>
                  <a:endParaRPr lang="de-DE"/>
                </a:p>
              </p:txBody>
            </p:sp>
            <p:sp>
              <p:nvSpPr>
                <p:cNvPr id="24" name="Freihandform 23">
                  <a:extLst>
                    <a:ext uri="{FF2B5EF4-FFF2-40B4-BE49-F238E27FC236}">
                      <a16:creationId xmlns:a16="http://schemas.microsoft.com/office/drawing/2014/main" id="{931F3DCB-E3DA-F2DD-C36C-A5B5141DBC33}"/>
                    </a:ext>
                  </a:extLst>
                </p:cNvPr>
                <p:cNvSpPr>
                  <a:spLocks noChangeAspect="1"/>
                </p:cNvSpPr>
                <p:nvPr/>
              </p:nvSpPr>
              <p:spPr>
                <a:xfrm>
                  <a:off x="855091" y="2517296"/>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3B97DE"/>
                  </a:solidFill>
                  <a:prstDash val="solid"/>
                  <a:miter/>
                </a:ln>
              </p:spPr>
              <p:txBody>
                <a:bodyPr rtlCol="0" anchor="ctr"/>
                <a:lstStyle/>
                <a:p>
                  <a:pPr algn="ctr"/>
                  <a:endParaRPr lang="de-DE"/>
                </a:p>
              </p:txBody>
            </p:sp>
          </p:grpSp>
        </p:grpSp>
        <p:grpSp>
          <p:nvGrpSpPr>
            <p:cNvPr id="34" name="Gruppieren 33">
              <a:extLst>
                <a:ext uri="{FF2B5EF4-FFF2-40B4-BE49-F238E27FC236}">
                  <a16:creationId xmlns:a16="http://schemas.microsoft.com/office/drawing/2014/main" id="{1AA7FDFC-C2C0-1FF2-73F6-99F28EAB1D7A}"/>
                </a:ext>
              </a:extLst>
            </p:cNvPr>
            <p:cNvGrpSpPr/>
            <p:nvPr/>
          </p:nvGrpSpPr>
          <p:grpSpPr>
            <a:xfrm>
              <a:off x="1741504" y="2715923"/>
              <a:ext cx="2111481" cy="64399"/>
              <a:chOff x="1741504" y="2779931"/>
              <a:chExt cx="2111481" cy="64399"/>
            </a:xfrm>
          </p:grpSpPr>
          <p:cxnSp>
            <p:nvCxnSpPr>
              <p:cNvPr id="27" name="Gerade Verbindung 26">
                <a:extLst>
                  <a:ext uri="{FF2B5EF4-FFF2-40B4-BE49-F238E27FC236}">
                    <a16:creationId xmlns:a16="http://schemas.microsoft.com/office/drawing/2014/main" id="{12321AD7-CCD2-B1F9-4ACA-5960FE8234A8}"/>
                  </a:ext>
                </a:extLst>
              </p:cNvPr>
              <p:cNvCxnSpPr>
                <a:cxnSpLocks/>
              </p:cNvCxnSpPr>
              <p:nvPr/>
            </p:nvCxnSpPr>
            <p:spPr>
              <a:xfrm>
                <a:off x="1741504" y="2779931"/>
                <a:ext cx="2029720" cy="598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0EE7B5D5-AACF-310D-CF14-CCBD498EC277}"/>
                  </a:ext>
                </a:extLst>
              </p:cNvPr>
              <p:cNvCxnSpPr>
                <a:cxnSpLocks/>
              </p:cNvCxnSpPr>
              <p:nvPr/>
            </p:nvCxnSpPr>
            <p:spPr>
              <a:xfrm flipV="1">
                <a:off x="3751385" y="2800192"/>
                <a:ext cx="101600" cy="4413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BD07C995-D772-35C6-F90F-2F63AAA557AF}"/>
                </a:ext>
              </a:extLst>
            </p:cNvPr>
            <p:cNvGrpSpPr/>
            <p:nvPr/>
          </p:nvGrpSpPr>
          <p:grpSpPr>
            <a:xfrm>
              <a:off x="4068668" y="2834358"/>
              <a:ext cx="605466" cy="382665"/>
              <a:chOff x="4018513" y="3205628"/>
              <a:chExt cx="605466" cy="382665"/>
            </a:xfrm>
          </p:grpSpPr>
          <p:grpSp>
            <p:nvGrpSpPr>
              <p:cNvPr id="41" name="Gruppieren 40">
                <a:extLst>
                  <a:ext uri="{FF2B5EF4-FFF2-40B4-BE49-F238E27FC236}">
                    <a16:creationId xmlns:a16="http://schemas.microsoft.com/office/drawing/2014/main" id="{54C3971C-D8C7-3FB8-6844-E2CDD9884629}"/>
                  </a:ext>
                </a:extLst>
              </p:cNvPr>
              <p:cNvGrpSpPr/>
              <p:nvPr/>
            </p:nvGrpSpPr>
            <p:grpSpPr>
              <a:xfrm>
                <a:off x="4018513" y="3205628"/>
                <a:ext cx="605466" cy="382665"/>
                <a:chOff x="794667" y="2220890"/>
                <a:chExt cx="605466" cy="382665"/>
              </a:xfrm>
            </p:grpSpPr>
            <p:sp>
              <p:nvSpPr>
                <p:cNvPr id="52" name="Textfeld 51">
                  <a:extLst>
                    <a:ext uri="{FF2B5EF4-FFF2-40B4-BE49-F238E27FC236}">
                      <a16:creationId xmlns:a16="http://schemas.microsoft.com/office/drawing/2014/main" id="{EA889A2F-3D1B-A90A-F4D2-13B348FE3301}"/>
                    </a:ext>
                  </a:extLst>
                </p:cNvPr>
                <p:cNvSpPr txBox="1"/>
                <p:nvPr/>
              </p:nvSpPr>
              <p:spPr>
                <a:xfrm>
                  <a:off x="794667" y="2220890"/>
                  <a:ext cx="575863" cy="206851"/>
                </a:xfrm>
                <a:prstGeom prst="rect">
                  <a:avLst/>
                </a:prstGeom>
                <a:noFill/>
              </p:spPr>
              <p:txBody>
                <a:bodyPr wrap="none" lIns="0" tIns="0" rIns="0" bIns="0" rtlCol="0">
                  <a:spAutoFit/>
                </a:bodyPr>
                <a:lstStyle/>
                <a:p>
                  <a:pPr algn="l">
                    <a:lnSpc>
                      <a:spcPct val="120000"/>
                    </a:lnSpc>
                  </a:pPr>
                  <a:r>
                    <a:rPr lang="de-DE" sz="1200" b="1" err="1">
                      <a:solidFill>
                        <a:schemeClr val="tx2"/>
                      </a:solidFill>
                    </a:rPr>
                    <a:t>Fibrolyse</a:t>
                  </a:r>
                  <a:endParaRPr lang="de-DE" sz="1200" b="1">
                    <a:solidFill>
                      <a:schemeClr val="tx2"/>
                    </a:solidFill>
                  </a:endParaRPr>
                </a:p>
              </p:txBody>
            </p:sp>
            <p:sp>
              <p:nvSpPr>
                <p:cNvPr id="53" name="Textfeld 52">
                  <a:extLst>
                    <a:ext uri="{FF2B5EF4-FFF2-40B4-BE49-F238E27FC236}">
                      <a16:creationId xmlns:a16="http://schemas.microsoft.com/office/drawing/2014/main" id="{DAC4616F-7725-8DEC-AC9D-CE72EEB4DEF0}"/>
                    </a:ext>
                  </a:extLst>
                </p:cNvPr>
                <p:cNvSpPr txBox="1"/>
                <p:nvPr/>
              </p:nvSpPr>
              <p:spPr>
                <a:xfrm>
                  <a:off x="1130829" y="2465056"/>
                  <a:ext cx="269304" cy="138499"/>
                </a:xfrm>
                <a:prstGeom prst="rect">
                  <a:avLst/>
                </a:prstGeom>
                <a:noFill/>
              </p:spPr>
              <p:txBody>
                <a:bodyPr wrap="none" lIns="0" tIns="0" rIns="0" bIns="0" rtlCol="0">
                  <a:spAutoFit/>
                </a:bodyPr>
                <a:lstStyle/>
                <a:p>
                  <a:pPr algn="l"/>
                  <a:r>
                    <a:rPr lang="de-DE" sz="900">
                      <a:solidFill>
                        <a:schemeClr val="tx2"/>
                      </a:solidFill>
                    </a:rPr>
                    <a:t>CTX-3</a:t>
                  </a:r>
                </a:p>
              </p:txBody>
            </p:sp>
          </p:grpSp>
          <p:grpSp>
            <p:nvGrpSpPr>
              <p:cNvPr id="42" name="Gruppieren 41">
                <a:extLst>
                  <a:ext uri="{FF2B5EF4-FFF2-40B4-BE49-F238E27FC236}">
                    <a16:creationId xmlns:a16="http://schemas.microsoft.com/office/drawing/2014/main" id="{0DC61E32-7E61-2C17-4594-158AC883A749}"/>
                  </a:ext>
                </a:extLst>
              </p:cNvPr>
              <p:cNvGrpSpPr/>
              <p:nvPr/>
            </p:nvGrpSpPr>
            <p:grpSpPr>
              <a:xfrm>
                <a:off x="4064649" y="3484444"/>
                <a:ext cx="258894" cy="82165"/>
                <a:chOff x="840803" y="2471131"/>
                <a:chExt cx="258894" cy="82165"/>
              </a:xfrm>
            </p:grpSpPr>
            <p:sp>
              <p:nvSpPr>
                <p:cNvPr id="48" name="Freihandform 47">
                  <a:extLst>
                    <a:ext uri="{FF2B5EF4-FFF2-40B4-BE49-F238E27FC236}">
                      <a16:creationId xmlns:a16="http://schemas.microsoft.com/office/drawing/2014/main" id="{66BA45F1-4EAA-307D-CBFD-7986E0F0EF4C}"/>
                    </a:ext>
                  </a:extLst>
                </p:cNvPr>
                <p:cNvSpPr>
                  <a:spLocks noChangeAspect="1"/>
                </p:cNvSpPr>
                <p:nvPr/>
              </p:nvSpPr>
              <p:spPr>
                <a:xfrm>
                  <a:off x="855092" y="2490386"/>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sp>
              <p:nvSpPr>
                <p:cNvPr id="49" name="Freihandform 48">
                  <a:extLst>
                    <a:ext uri="{FF2B5EF4-FFF2-40B4-BE49-F238E27FC236}">
                      <a16:creationId xmlns:a16="http://schemas.microsoft.com/office/drawing/2014/main" id="{AE60F368-19E1-1496-F175-DF9F10D0E83C}"/>
                    </a:ext>
                  </a:extLst>
                </p:cNvPr>
                <p:cNvSpPr>
                  <a:spLocks noChangeAspect="1"/>
                </p:cNvSpPr>
                <p:nvPr/>
              </p:nvSpPr>
              <p:spPr>
                <a:xfrm flipV="1">
                  <a:off x="840803" y="2491641"/>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sp>
              <p:nvSpPr>
                <p:cNvPr id="50" name="Freihandform 49">
                  <a:extLst>
                    <a:ext uri="{FF2B5EF4-FFF2-40B4-BE49-F238E27FC236}">
                      <a16:creationId xmlns:a16="http://schemas.microsoft.com/office/drawing/2014/main" id="{67A6E9CC-E517-ACC0-55D8-284153B6ABF1}"/>
                    </a:ext>
                  </a:extLst>
                </p:cNvPr>
                <p:cNvSpPr>
                  <a:spLocks noChangeAspect="1"/>
                </p:cNvSpPr>
                <p:nvPr/>
              </p:nvSpPr>
              <p:spPr>
                <a:xfrm flipV="1">
                  <a:off x="847947" y="2471131"/>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sp>
              <p:nvSpPr>
                <p:cNvPr id="51" name="Freihandform 50">
                  <a:extLst>
                    <a:ext uri="{FF2B5EF4-FFF2-40B4-BE49-F238E27FC236}">
                      <a16:creationId xmlns:a16="http://schemas.microsoft.com/office/drawing/2014/main" id="{A59C44E1-C801-6E78-04AC-D8EA3AD60722}"/>
                    </a:ext>
                  </a:extLst>
                </p:cNvPr>
                <p:cNvSpPr>
                  <a:spLocks noChangeAspect="1"/>
                </p:cNvSpPr>
                <p:nvPr/>
              </p:nvSpPr>
              <p:spPr>
                <a:xfrm>
                  <a:off x="855091" y="2517296"/>
                  <a:ext cx="244605" cy="36000"/>
                </a:xfrm>
                <a:custGeom>
                  <a:avLst/>
                  <a:gdLst>
                    <a:gd name="connsiteX0" fmla="*/ 0 w 447152"/>
                    <a:gd name="connsiteY0" fmla="*/ 55266 h 115557"/>
                    <a:gd name="connsiteX1" fmla="*/ 50242 w 447152"/>
                    <a:gd name="connsiteY1" fmla="*/ 10049 h 115557"/>
                    <a:gd name="connsiteX2" fmla="*/ 80387 w 447152"/>
                    <a:gd name="connsiteY2" fmla="*/ 0 h 115557"/>
                    <a:gd name="connsiteX3" fmla="*/ 105508 w 447152"/>
                    <a:gd name="connsiteY3" fmla="*/ 5025 h 115557"/>
                    <a:gd name="connsiteX4" fmla="*/ 120581 w 447152"/>
                    <a:gd name="connsiteY4" fmla="*/ 10049 h 115557"/>
                    <a:gd name="connsiteX5" fmla="*/ 140677 w 447152"/>
                    <a:gd name="connsiteY5" fmla="*/ 40194 h 115557"/>
                    <a:gd name="connsiteX6" fmla="*/ 160774 w 447152"/>
                    <a:gd name="connsiteY6" fmla="*/ 65315 h 115557"/>
                    <a:gd name="connsiteX7" fmla="*/ 165798 w 447152"/>
                    <a:gd name="connsiteY7" fmla="*/ 80387 h 115557"/>
                    <a:gd name="connsiteX8" fmla="*/ 195943 w 447152"/>
                    <a:gd name="connsiteY8" fmla="*/ 115557 h 115557"/>
                    <a:gd name="connsiteX9" fmla="*/ 241161 w 447152"/>
                    <a:gd name="connsiteY9" fmla="*/ 100484 h 115557"/>
                    <a:gd name="connsiteX10" fmla="*/ 266282 w 447152"/>
                    <a:gd name="connsiteY10" fmla="*/ 95460 h 115557"/>
                    <a:gd name="connsiteX11" fmla="*/ 316524 w 447152"/>
                    <a:gd name="connsiteY11" fmla="*/ 80387 h 115557"/>
                    <a:gd name="connsiteX12" fmla="*/ 346669 w 447152"/>
                    <a:gd name="connsiteY12" fmla="*/ 70339 h 115557"/>
                    <a:gd name="connsiteX13" fmla="*/ 406959 w 447152"/>
                    <a:gd name="connsiteY13" fmla="*/ 60291 h 115557"/>
                    <a:gd name="connsiteX14" fmla="*/ 442128 w 447152"/>
                    <a:gd name="connsiteY14" fmla="*/ 50242 h 115557"/>
                    <a:gd name="connsiteX15" fmla="*/ 447152 w 447152"/>
                    <a:gd name="connsiteY15" fmla="*/ 50242 h 115557"/>
                    <a:gd name="connsiteX0" fmla="*/ 0 w 447152"/>
                    <a:gd name="connsiteY0" fmla="*/ 55266 h 115557"/>
                    <a:gd name="connsiteX1" fmla="*/ 50242 w 447152"/>
                    <a:gd name="connsiteY1" fmla="*/ 10049 h 115557"/>
                    <a:gd name="connsiteX2" fmla="*/ 80387 w 447152"/>
                    <a:gd name="connsiteY2" fmla="*/ 0 h 115557"/>
                    <a:gd name="connsiteX3" fmla="*/ 120581 w 447152"/>
                    <a:gd name="connsiteY3" fmla="*/ 10049 h 115557"/>
                    <a:gd name="connsiteX4" fmla="*/ 140677 w 447152"/>
                    <a:gd name="connsiteY4" fmla="*/ 40194 h 115557"/>
                    <a:gd name="connsiteX5" fmla="*/ 160774 w 447152"/>
                    <a:gd name="connsiteY5" fmla="*/ 65315 h 115557"/>
                    <a:gd name="connsiteX6" fmla="*/ 165798 w 447152"/>
                    <a:gd name="connsiteY6" fmla="*/ 80387 h 115557"/>
                    <a:gd name="connsiteX7" fmla="*/ 195943 w 447152"/>
                    <a:gd name="connsiteY7" fmla="*/ 115557 h 115557"/>
                    <a:gd name="connsiteX8" fmla="*/ 241161 w 447152"/>
                    <a:gd name="connsiteY8" fmla="*/ 100484 h 115557"/>
                    <a:gd name="connsiteX9" fmla="*/ 266282 w 447152"/>
                    <a:gd name="connsiteY9" fmla="*/ 95460 h 115557"/>
                    <a:gd name="connsiteX10" fmla="*/ 316524 w 447152"/>
                    <a:gd name="connsiteY10" fmla="*/ 80387 h 115557"/>
                    <a:gd name="connsiteX11" fmla="*/ 346669 w 447152"/>
                    <a:gd name="connsiteY11" fmla="*/ 70339 h 115557"/>
                    <a:gd name="connsiteX12" fmla="*/ 406959 w 447152"/>
                    <a:gd name="connsiteY12" fmla="*/ 60291 h 115557"/>
                    <a:gd name="connsiteX13" fmla="*/ 442128 w 447152"/>
                    <a:gd name="connsiteY13" fmla="*/ 50242 h 115557"/>
                    <a:gd name="connsiteX14" fmla="*/ 447152 w 447152"/>
                    <a:gd name="connsiteY14" fmla="*/ 50242 h 115557"/>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65798 w 447152"/>
                    <a:gd name="connsiteY5" fmla="*/ 81694 h 116864"/>
                    <a:gd name="connsiteX6" fmla="*/ 195943 w 447152"/>
                    <a:gd name="connsiteY6" fmla="*/ 116864 h 116864"/>
                    <a:gd name="connsiteX7" fmla="*/ 241161 w 447152"/>
                    <a:gd name="connsiteY7" fmla="*/ 101791 h 116864"/>
                    <a:gd name="connsiteX8" fmla="*/ 266282 w 447152"/>
                    <a:gd name="connsiteY8" fmla="*/ 96767 h 116864"/>
                    <a:gd name="connsiteX9" fmla="*/ 316524 w 447152"/>
                    <a:gd name="connsiteY9" fmla="*/ 81694 h 116864"/>
                    <a:gd name="connsiteX10" fmla="*/ 346669 w 447152"/>
                    <a:gd name="connsiteY10" fmla="*/ 71646 h 116864"/>
                    <a:gd name="connsiteX11" fmla="*/ 406959 w 447152"/>
                    <a:gd name="connsiteY11" fmla="*/ 61598 h 116864"/>
                    <a:gd name="connsiteX12" fmla="*/ 442128 w 447152"/>
                    <a:gd name="connsiteY12" fmla="*/ 51549 h 116864"/>
                    <a:gd name="connsiteX13" fmla="*/ 447152 w 447152"/>
                    <a:gd name="connsiteY13" fmla="*/ 51549 h 116864"/>
                    <a:gd name="connsiteX0" fmla="*/ 0 w 447152"/>
                    <a:gd name="connsiteY0" fmla="*/ 56573 h 116864"/>
                    <a:gd name="connsiteX1" fmla="*/ 50242 w 447152"/>
                    <a:gd name="connsiteY1" fmla="*/ 11356 h 116864"/>
                    <a:gd name="connsiteX2" fmla="*/ 80387 w 447152"/>
                    <a:gd name="connsiteY2" fmla="*/ 1307 h 116864"/>
                    <a:gd name="connsiteX3" fmla="*/ 140677 w 447152"/>
                    <a:gd name="connsiteY3" fmla="*/ 41501 h 116864"/>
                    <a:gd name="connsiteX4" fmla="*/ 160774 w 447152"/>
                    <a:gd name="connsiteY4" fmla="*/ 66622 h 116864"/>
                    <a:gd name="connsiteX5" fmla="*/ 195943 w 447152"/>
                    <a:gd name="connsiteY5" fmla="*/ 116864 h 116864"/>
                    <a:gd name="connsiteX6" fmla="*/ 241161 w 447152"/>
                    <a:gd name="connsiteY6" fmla="*/ 101791 h 116864"/>
                    <a:gd name="connsiteX7" fmla="*/ 266282 w 447152"/>
                    <a:gd name="connsiteY7" fmla="*/ 96767 h 116864"/>
                    <a:gd name="connsiteX8" fmla="*/ 316524 w 447152"/>
                    <a:gd name="connsiteY8" fmla="*/ 81694 h 116864"/>
                    <a:gd name="connsiteX9" fmla="*/ 346669 w 447152"/>
                    <a:gd name="connsiteY9" fmla="*/ 71646 h 116864"/>
                    <a:gd name="connsiteX10" fmla="*/ 406959 w 447152"/>
                    <a:gd name="connsiteY10" fmla="*/ 61598 h 116864"/>
                    <a:gd name="connsiteX11" fmla="*/ 442128 w 447152"/>
                    <a:gd name="connsiteY11" fmla="*/ 51549 h 116864"/>
                    <a:gd name="connsiteX12" fmla="*/ 447152 w 447152"/>
                    <a:gd name="connsiteY12" fmla="*/ 51549 h 116864"/>
                    <a:gd name="connsiteX0" fmla="*/ 0 w 447152"/>
                    <a:gd name="connsiteY0" fmla="*/ 56573 h 103376"/>
                    <a:gd name="connsiteX1" fmla="*/ 50242 w 447152"/>
                    <a:gd name="connsiteY1" fmla="*/ 11356 h 103376"/>
                    <a:gd name="connsiteX2" fmla="*/ 80387 w 447152"/>
                    <a:gd name="connsiteY2" fmla="*/ 1307 h 103376"/>
                    <a:gd name="connsiteX3" fmla="*/ 140677 w 447152"/>
                    <a:gd name="connsiteY3" fmla="*/ 41501 h 103376"/>
                    <a:gd name="connsiteX4" fmla="*/ 160774 w 447152"/>
                    <a:gd name="connsiteY4" fmla="*/ 66622 h 103376"/>
                    <a:gd name="connsiteX5" fmla="*/ 241161 w 447152"/>
                    <a:gd name="connsiteY5" fmla="*/ 101791 h 103376"/>
                    <a:gd name="connsiteX6" fmla="*/ 266282 w 447152"/>
                    <a:gd name="connsiteY6" fmla="*/ 96767 h 103376"/>
                    <a:gd name="connsiteX7" fmla="*/ 316524 w 447152"/>
                    <a:gd name="connsiteY7" fmla="*/ 81694 h 103376"/>
                    <a:gd name="connsiteX8" fmla="*/ 346669 w 447152"/>
                    <a:gd name="connsiteY8" fmla="*/ 71646 h 103376"/>
                    <a:gd name="connsiteX9" fmla="*/ 406959 w 447152"/>
                    <a:gd name="connsiteY9" fmla="*/ 61598 h 103376"/>
                    <a:gd name="connsiteX10" fmla="*/ 442128 w 447152"/>
                    <a:gd name="connsiteY10" fmla="*/ 51549 h 103376"/>
                    <a:gd name="connsiteX11" fmla="*/ 447152 w 447152"/>
                    <a:gd name="connsiteY11" fmla="*/ 51549 h 103376"/>
                    <a:gd name="connsiteX0" fmla="*/ 0 w 447152"/>
                    <a:gd name="connsiteY0" fmla="*/ 56573 h 102035"/>
                    <a:gd name="connsiteX1" fmla="*/ 50242 w 447152"/>
                    <a:gd name="connsiteY1" fmla="*/ 11356 h 102035"/>
                    <a:gd name="connsiteX2" fmla="*/ 80387 w 447152"/>
                    <a:gd name="connsiteY2" fmla="*/ 1307 h 102035"/>
                    <a:gd name="connsiteX3" fmla="*/ 140677 w 447152"/>
                    <a:gd name="connsiteY3" fmla="*/ 41501 h 102035"/>
                    <a:gd name="connsiteX4" fmla="*/ 160774 w 447152"/>
                    <a:gd name="connsiteY4" fmla="*/ 66622 h 102035"/>
                    <a:gd name="connsiteX5" fmla="*/ 241161 w 447152"/>
                    <a:gd name="connsiteY5" fmla="*/ 101791 h 102035"/>
                    <a:gd name="connsiteX6" fmla="*/ 316524 w 447152"/>
                    <a:gd name="connsiteY6" fmla="*/ 81694 h 102035"/>
                    <a:gd name="connsiteX7" fmla="*/ 346669 w 447152"/>
                    <a:gd name="connsiteY7" fmla="*/ 71646 h 102035"/>
                    <a:gd name="connsiteX8" fmla="*/ 406959 w 447152"/>
                    <a:gd name="connsiteY8" fmla="*/ 61598 h 102035"/>
                    <a:gd name="connsiteX9" fmla="*/ 442128 w 447152"/>
                    <a:gd name="connsiteY9" fmla="*/ 51549 h 102035"/>
                    <a:gd name="connsiteX10" fmla="*/ 447152 w 447152"/>
                    <a:gd name="connsiteY10" fmla="*/ 51549 h 102035"/>
                    <a:gd name="connsiteX0" fmla="*/ 0 w 447152"/>
                    <a:gd name="connsiteY0" fmla="*/ 56573 h 102057"/>
                    <a:gd name="connsiteX1" fmla="*/ 50242 w 447152"/>
                    <a:gd name="connsiteY1" fmla="*/ 11356 h 102057"/>
                    <a:gd name="connsiteX2" fmla="*/ 80387 w 447152"/>
                    <a:gd name="connsiteY2" fmla="*/ 1307 h 102057"/>
                    <a:gd name="connsiteX3" fmla="*/ 140677 w 447152"/>
                    <a:gd name="connsiteY3" fmla="*/ 41501 h 102057"/>
                    <a:gd name="connsiteX4" fmla="*/ 160774 w 447152"/>
                    <a:gd name="connsiteY4" fmla="*/ 66622 h 102057"/>
                    <a:gd name="connsiteX5" fmla="*/ 241161 w 447152"/>
                    <a:gd name="connsiteY5" fmla="*/ 101791 h 102057"/>
                    <a:gd name="connsiteX6" fmla="*/ 316524 w 447152"/>
                    <a:gd name="connsiteY6" fmla="*/ 81694 h 102057"/>
                    <a:gd name="connsiteX7" fmla="*/ 406959 w 447152"/>
                    <a:gd name="connsiteY7" fmla="*/ 61598 h 102057"/>
                    <a:gd name="connsiteX8" fmla="*/ 442128 w 447152"/>
                    <a:gd name="connsiteY8" fmla="*/ 51549 h 102057"/>
                    <a:gd name="connsiteX9" fmla="*/ 447152 w 447152"/>
                    <a:gd name="connsiteY9" fmla="*/ 51549 h 102057"/>
                    <a:gd name="connsiteX0" fmla="*/ 0 w 447152"/>
                    <a:gd name="connsiteY0" fmla="*/ 56573 h 102083"/>
                    <a:gd name="connsiteX1" fmla="*/ 50242 w 447152"/>
                    <a:gd name="connsiteY1" fmla="*/ 11356 h 102083"/>
                    <a:gd name="connsiteX2" fmla="*/ 80387 w 447152"/>
                    <a:gd name="connsiteY2" fmla="*/ 1307 h 102083"/>
                    <a:gd name="connsiteX3" fmla="*/ 140677 w 447152"/>
                    <a:gd name="connsiteY3" fmla="*/ 41501 h 102083"/>
                    <a:gd name="connsiteX4" fmla="*/ 160774 w 447152"/>
                    <a:gd name="connsiteY4" fmla="*/ 66622 h 102083"/>
                    <a:gd name="connsiteX5" fmla="*/ 241161 w 447152"/>
                    <a:gd name="connsiteY5" fmla="*/ 101791 h 102083"/>
                    <a:gd name="connsiteX6" fmla="*/ 316524 w 447152"/>
                    <a:gd name="connsiteY6" fmla="*/ 81694 h 102083"/>
                    <a:gd name="connsiteX7" fmla="*/ 442128 w 447152"/>
                    <a:gd name="connsiteY7" fmla="*/ 51549 h 102083"/>
                    <a:gd name="connsiteX8" fmla="*/ 447152 w 447152"/>
                    <a:gd name="connsiteY8" fmla="*/ 51549 h 102083"/>
                    <a:gd name="connsiteX0" fmla="*/ 0 w 447152"/>
                    <a:gd name="connsiteY0" fmla="*/ 45405 h 90915"/>
                    <a:gd name="connsiteX1" fmla="*/ 50242 w 447152"/>
                    <a:gd name="connsiteY1" fmla="*/ 188 h 90915"/>
                    <a:gd name="connsiteX2" fmla="*/ 140677 w 447152"/>
                    <a:gd name="connsiteY2" fmla="*/ 30333 h 90915"/>
                    <a:gd name="connsiteX3" fmla="*/ 160774 w 447152"/>
                    <a:gd name="connsiteY3" fmla="*/ 55454 h 90915"/>
                    <a:gd name="connsiteX4" fmla="*/ 241161 w 447152"/>
                    <a:gd name="connsiteY4" fmla="*/ 90623 h 90915"/>
                    <a:gd name="connsiteX5" fmla="*/ 316524 w 447152"/>
                    <a:gd name="connsiteY5" fmla="*/ 70526 h 90915"/>
                    <a:gd name="connsiteX6" fmla="*/ 442128 w 447152"/>
                    <a:gd name="connsiteY6" fmla="*/ 40381 h 90915"/>
                    <a:gd name="connsiteX7" fmla="*/ 447152 w 447152"/>
                    <a:gd name="connsiteY7" fmla="*/ 40381 h 90915"/>
                    <a:gd name="connsiteX0" fmla="*/ 0 w 447152"/>
                    <a:gd name="connsiteY0" fmla="*/ 45270 h 90780"/>
                    <a:gd name="connsiteX1" fmla="*/ 50242 w 447152"/>
                    <a:gd name="connsiteY1" fmla="*/ 53 h 90780"/>
                    <a:gd name="connsiteX2" fmla="*/ 160774 w 447152"/>
                    <a:gd name="connsiteY2" fmla="*/ 55319 h 90780"/>
                    <a:gd name="connsiteX3" fmla="*/ 241161 w 447152"/>
                    <a:gd name="connsiteY3" fmla="*/ 90488 h 90780"/>
                    <a:gd name="connsiteX4" fmla="*/ 316524 w 447152"/>
                    <a:gd name="connsiteY4" fmla="*/ 70391 h 90780"/>
                    <a:gd name="connsiteX5" fmla="*/ 442128 w 447152"/>
                    <a:gd name="connsiteY5" fmla="*/ 40246 h 90780"/>
                    <a:gd name="connsiteX6" fmla="*/ 447152 w 447152"/>
                    <a:gd name="connsiteY6" fmla="*/ 40246 h 90780"/>
                    <a:gd name="connsiteX0" fmla="*/ 0 w 504302"/>
                    <a:gd name="connsiteY0" fmla="*/ 96683 h 96683"/>
                    <a:gd name="connsiteX1" fmla="*/ 107392 w 504302"/>
                    <a:gd name="connsiteY1" fmla="*/ 666 h 96683"/>
                    <a:gd name="connsiteX2" fmla="*/ 217924 w 504302"/>
                    <a:gd name="connsiteY2" fmla="*/ 55932 h 96683"/>
                    <a:gd name="connsiteX3" fmla="*/ 298311 w 504302"/>
                    <a:gd name="connsiteY3" fmla="*/ 91101 h 96683"/>
                    <a:gd name="connsiteX4" fmla="*/ 373674 w 504302"/>
                    <a:gd name="connsiteY4" fmla="*/ 71004 h 96683"/>
                    <a:gd name="connsiteX5" fmla="*/ 499278 w 504302"/>
                    <a:gd name="connsiteY5" fmla="*/ 40859 h 96683"/>
                    <a:gd name="connsiteX6" fmla="*/ 504302 w 504302"/>
                    <a:gd name="connsiteY6" fmla="*/ 40859 h 96683"/>
                    <a:gd name="connsiteX0" fmla="*/ 0 w 504302"/>
                    <a:gd name="connsiteY0" fmla="*/ 96645 h 96645"/>
                    <a:gd name="connsiteX1" fmla="*/ 107392 w 504302"/>
                    <a:gd name="connsiteY1" fmla="*/ 628 h 96645"/>
                    <a:gd name="connsiteX2" fmla="*/ 217924 w 504302"/>
                    <a:gd name="connsiteY2" fmla="*/ 55894 h 96645"/>
                    <a:gd name="connsiteX3" fmla="*/ 373674 w 504302"/>
                    <a:gd name="connsiteY3" fmla="*/ 70966 h 96645"/>
                    <a:gd name="connsiteX4" fmla="*/ 499278 w 504302"/>
                    <a:gd name="connsiteY4" fmla="*/ 40821 h 96645"/>
                    <a:gd name="connsiteX5" fmla="*/ 504302 w 504302"/>
                    <a:gd name="connsiteY5" fmla="*/ 40821 h 96645"/>
                    <a:gd name="connsiteX0" fmla="*/ 0 w 504302"/>
                    <a:gd name="connsiteY0" fmla="*/ 96645 h 102836"/>
                    <a:gd name="connsiteX1" fmla="*/ 107392 w 504302"/>
                    <a:gd name="connsiteY1" fmla="*/ 628 h 102836"/>
                    <a:gd name="connsiteX2" fmla="*/ 217924 w 504302"/>
                    <a:gd name="connsiteY2" fmla="*/ 55894 h 102836"/>
                    <a:gd name="connsiteX3" fmla="*/ 370499 w 504302"/>
                    <a:gd name="connsiteY3" fmla="*/ 102716 h 102836"/>
                    <a:gd name="connsiteX4" fmla="*/ 499278 w 504302"/>
                    <a:gd name="connsiteY4" fmla="*/ 40821 h 102836"/>
                    <a:gd name="connsiteX5" fmla="*/ 504302 w 504302"/>
                    <a:gd name="connsiteY5" fmla="*/ 40821 h 102836"/>
                    <a:gd name="connsiteX0" fmla="*/ 0 w 504302"/>
                    <a:gd name="connsiteY0" fmla="*/ 96645 h 96645"/>
                    <a:gd name="connsiteX1" fmla="*/ 107392 w 504302"/>
                    <a:gd name="connsiteY1" fmla="*/ 628 h 96645"/>
                    <a:gd name="connsiteX2" fmla="*/ 217924 w 504302"/>
                    <a:gd name="connsiteY2" fmla="*/ 55894 h 96645"/>
                    <a:gd name="connsiteX3" fmla="*/ 367324 w 504302"/>
                    <a:gd name="connsiteY3" fmla="*/ 16991 h 96645"/>
                    <a:gd name="connsiteX4" fmla="*/ 499278 w 504302"/>
                    <a:gd name="connsiteY4" fmla="*/ 40821 h 96645"/>
                    <a:gd name="connsiteX5" fmla="*/ 504302 w 504302"/>
                    <a:gd name="connsiteY5" fmla="*/ 40821 h 96645"/>
                    <a:gd name="connsiteX0" fmla="*/ 0 w 504302"/>
                    <a:gd name="connsiteY0" fmla="*/ 96160 h 96160"/>
                    <a:gd name="connsiteX1" fmla="*/ 107392 w 504302"/>
                    <a:gd name="connsiteY1" fmla="*/ 143 h 96160"/>
                    <a:gd name="connsiteX2" fmla="*/ 221099 w 504302"/>
                    <a:gd name="connsiteY2" fmla="*/ 74459 h 96160"/>
                    <a:gd name="connsiteX3" fmla="*/ 367324 w 504302"/>
                    <a:gd name="connsiteY3" fmla="*/ 16506 h 96160"/>
                    <a:gd name="connsiteX4" fmla="*/ 499278 w 504302"/>
                    <a:gd name="connsiteY4" fmla="*/ 40336 h 96160"/>
                    <a:gd name="connsiteX5" fmla="*/ 504302 w 504302"/>
                    <a:gd name="connsiteY5" fmla="*/ 40336 h 96160"/>
                    <a:gd name="connsiteX0" fmla="*/ 0 w 485252"/>
                    <a:gd name="connsiteY0" fmla="*/ 70622 h 75751"/>
                    <a:gd name="connsiteX1" fmla="*/ 88342 w 485252"/>
                    <a:gd name="connsiteY1" fmla="*/ 5 h 75751"/>
                    <a:gd name="connsiteX2" fmla="*/ 202049 w 485252"/>
                    <a:gd name="connsiteY2" fmla="*/ 74321 h 75751"/>
                    <a:gd name="connsiteX3" fmla="*/ 348274 w 485252"/>
                    <a:gd name="connsiteY3" fmla="*/ 16368 h 75751"/>
                    <a:gd name="connsiteX4" fmla="*/ 480228 w 485252"/>
                    <a:gd name="connsiteY4" fmla="*/ 40198 h 75751"/>
                    <a:gd name="connsiteX5" fmla="*/ 485252 w 485252"/>
                    <a:gd name="connsiteY5" fmla="*/ 40198 h 75751"/>
                    <a:gd name="connsiteX0" fmla="*/ 0 w 485252"/>
                    <a:gd name="connsiteY0" fmla="*/ 70678 h 70678"/>
                    <a:gd name="connsiteX1" fmla="*/ 88342 w 485252"/>
                    <a:gd name="connsiteY1" fmla="*/ 61 h 70678"/>
                    <a:gd name="connsiteX2" fmla="*/ 221099 w 485252"/>
                    <a:gd name="connsiteY2" fmla="*/ 58502 h 70678"/>
                    <a:gd name="connsiteX3" fmla="*/ 348274 w 485252"/>
                    <a:gd name="connsiteY3" fmla="*/ 16424 h 70678"/>
                    <a:gd name="connsiteX4" fmla="*/ 480228 w 485252"/>
                    <a:gd name="connsiteY4" fmla="*/ 40254 h 70678"/>
                    <a:gd name="connsiteX5" fmla="*/ 485252 w 485252"/>
                    <a:gd name="connsiteY5" fmla="*/ 40254 h 70678"/>
                    <a:gd name="connsiteX0" fmla="*/ 0 w 480271"/>
                    <a:gd name="connsiteY0" fmla="*/ 70678 h 70678"/>
                    <a:gd name="connsiteX1" fmla="*/ 88342 w 480271"/>
                    <a:gd name="connsiteY1" fmla="*/ 61 h 70678"/>
                    <a:gd name="connsiteX2" fmla="*/ 221099 w 480271"/>
                    <a:gd name="connsiteY2" fmla="*/ 58502 h 70678"/>
                    <a:gd name="connsiteX3" fmla="*/ 348274 w 480271"/>
                    <a:gd name="connsiteY3" fmla="*/ 16424 h 70678"/>
                    <a:gd name="connsiteX4" fmla="*/ 480228 w 480271"/>
                    <a:gd name="connsiteY4" fmla="*/ 40254 h 70678"/>
                    <a:gd name="connsiteX5" fmla="*/ 437627 w 480271"/>
                    <a:gd name="connsiteY5" fmla="*/ 56129 h 70678"/>
                    <a:gd name="connsiteX0" fmla="*/ 0 w 480228"/>
                    <a:gd name="connsiteY0" fmla="*/ 70678 h 70678"/>
                    <a:gd name="connsiteX1" fmla="*/ 88342 w 480228"/>
                    <a:gd name="connsiteY1" fmla="*/ 61 h 70678"/>
                    <a:gd name="connsiteX2" fmla="*/ 221099 w 480228"/>
                    <a:gd name="connsiteY2" fmla="*/ 58502 h 70678"/>
                    <a:gd name="connsiteX3" fmla="*/ 348274 w 480228"/>
                    <a:gd name="connsiteY3" fmla="*/ 16424 h 70678"/>
                    <a:gd name="connsiteX4" fmla="*/ 480228 w 480228"/>
                    <a:gd name="connsiteY4" fmla="*/ 40254 h 7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228" h="70678">
                      <a:moveTo>
                        <a:pt x="0" y="70678"/>
                      </a:moveTo>
                      <a:cubicBezTo>
                        <a:pt x="7735" y="62943"/>
                        <a:pt x="51492" y="2090"/>
                        <a:pt x="88342" y="61"/>
                      </a:cubicBezTo>
                      <a:cubicBezTo>
                        <a:pt x="125192" y="-1968"/>
                        <a:pt x="176719" y="46779"/>
                        <a:pt x="221099" y="58502"/>
                      </a:cubicBezTo>
                      <a:cubicBezTo>
                        <a:pt x="265479" y="70225"/>
                        <a:pt x="305086" y="19465"/>
                        <a:pt x="348274" y="16424"/>
                      </a:cubicBezTo>
                      <a:cubicBezTo>
                        <a:pt x="391462" y="13383"/>
                        <a:pt x="458457" y="45278"/>
                        <a:pt x="480228" y="40254"/>
                      </a:cubicBezTo>
                    </a:path>
                  </a:pathLst>
                </a:custGeom>
                <a:noFill/>
                <a:ln w="9525" cap="flat">
                  <a:solidFill>
                    <a:srgbClr val="001965"/>
                  </a:solidFill>
                  <a:prstDash val="solid"/>
                  <a:miter/>
                </a:ln>
              </p:spPr>
              <p:txBody>
                <a:bodyPr rtlCol="0" anchor="ctr"/>
                <a:lstStyle/>
                <a:p>
                  <a:pPr algn="ctr"/>
                  <a:endParaRPr lang="de-DE"/>
                </a:p>
              </p:txBody>
            </p:sp>
          </p:grpSp>
        </p:grpSp>
        <p:sp>
          <p:nvSpPr>
            <p:cNvPr id="56" name="Textfeld 55">
              <a:extLst>
                <a:ext uri="{FF2B5EF4-FFF2-40B4-BE49-F238E27FC236}">
                  <a16:creationId xmlns:a16="http://schemas.microsoft.com/office/drawing/2014/main" id="{F541DF1D-5687-F7A3-30CE-DCC59F429832}"/>
                </a:ext>
              </a:extLst>
            </p:cNvPr>
            <p:cNvSpPr txBox="1"/>
            <p:nvPr/>
          </p:nvSpPr>
          <p:spPr>
            <a:xfrm rot="120000">
              <a:off x="1769335" y="2575462"/>
              <a:ext cx="633187" cy="120610"/>
            </a:xfrm>
            <a:prstGeom prst="rect">
              <a:avLst/>
            </a:prstGeom>
            <a:noFill/>
          </p:spPr>
          <p:txBody>
            <a:bodyPr wrap="none" lIns="0" tIns="0" rIns="0" bIns="0" rtlCol="0">
              <a:spAutoFit/>
            </a:bodyPr>
            <a:lstStyle/>
            <a:p>
              <a:pPr>
                <a:lnSpc>
                  <a:spcPct val="120000"/>
                </a:lnSpc>
              </a:pPr>
              <a:r>
                <a:rPr lang="de-DE" sz="700" b="1">
                  <a:solidFill>
                    <a:schemeClr val="tx2"/>
                  </a:solidFill>
                </a:rPr>
                <a:t>Kollagen-Bildung</a:t>
              </a:r>
            </a:p>
          </p:txBody>
        </p:sp>
        <p:sp>
          <p:nvSpPr>
            <p:cNvPr id="57" name="Textfeld 56">
              <a:extLst>
                <a:ext uri="{FF2B5EF4-FFF2-40B4-BE49-F238E27FC236}">
                  <a16:creationId xmlns:a16="http://schemas.microsoft.com/office/drawing/2014/main" id="{D95B51D4-1073-CA98-F2D4-D1918C816BD3}"/>
                </a:ext>
              </a:extLst>
            </p:cNvPr>
            <p:cNvSpPr txBox="1"/>
            <p:nvPr/>
          </p:nvSpPr>
          <p:spPr>
            <a:xfrm rot="120000">
              <a:off x="3175770" y="2607282"/>
              <a:ext cx="557845" cy="120610"/>
            </a:xfrm>
            <a:prstGeom prst="rect">
              <a:avLst/>
            </a:prstGeom>
            <a:noFill/>
          </p:spPr>
          <p:txBody>
            <a:bodyPr wrap="none" lIns="0" tIns="0" rIns="0" bIns="0" rtlCol="0">
              <a:spAutoFit/>
            </a:bodyPr>
            <a:lstStyle/>
            <a:p>
              <a:pPr>
                <a:lnSpc>
                  <a:spcPct val="120000"/>
                </a:lnSpc>
              </a:pPr>
              <a:r>
                <a:rPr lang="de-DE" sz="700" b="1">
                  <a:solidFill>
                    <a:schemeClr val="tx2"/>
                  </a:solidFill>
                </a:rPr>
                <a:t>Kollagenabbau</a:t>
              </a:r>
            </a:p>
          </p:txBody>
        </p:sp>
      </p:grpSp>
      <p:sp>
        <p:nvSpPr>
          <p:cNvPr id="62" name="Trapez 61">
            <a:extLst>
              <a:ext uri="{FF2B5EF4-FFF2-40B4-BE49-F238E27FC236}">
                <a16:creationId xmlns:a16="http://schemas.microsoft.com/office/drawing/2014/main" id="{C699C92B-9952-BB8F-0BCF-CA036EA1D64A}"/>
              </a:ext>
            </a:extLst>
          </p:cNvPr>
          <p:cNvSpPr/>
          <p:nvPr/>
        </p:nvSpPr>
        <p:spPr>
          <a:xfrm>
            <a:off x="2652623" y="2758731"/>
            <a:ext cx="362309" cy="151254"/>
          </a:xfrm>
          <a:prstGeom prst="trapezoid">
            <a:avLst>
              <a:gd name="adj" fmla="val 72747"/>
            </a:avLst>
          </a:prstGeom>
          <a:solidFill>
            <a:srgbClr val="001965"/>
          </a:solidFill>
          <a:ln w="9525" cap="flat">
            <a:noFill/>
            <a:prstDash val="solid"/>
            <a:miter/>
          </a:ln>
        </p:spPr>
        <p:txBody>
          <a:bodyPr rtlCol="0" anchor="ctr"/>
          <a:lstStyle/>
          <a:p>
            <a:pPr algn="l"/>
            <a:endParaRPr lang="de-DE"/>
          </a:p>
        </p:txBody>
      </p:sp>
    </p:spTree>
    <p:custDataLst>
      <p:tags r:id="rId1"/>
    </p:custDataLst>
    <p:extLst>
      <p:ext uri="{BB962C8B-B14F-4D97-AF65-F5344CB8AC3E}">
        <p14:creationId xmlns:p14="http://schemas.microsoft.com/office/powerpoint/2010/main" val="33087968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CD9A0-052B-A3DF-9841-C0D9D5E8442F}"/>
              </a:ext>
            </a:extLst>
          </p:cNvPr>
          <p:cNvSpPr>
            <a:spLocks noGrp="1"/>
          </p:cNvSpPr>
          <p:nvPr>
            <p:ph type="title"/>
          </p:nvPr>
        </p:nvSpPr>
        <p:spPr>
          <a:xfrm>
            <a:off x="648000" y="424259"/>
            <a:ext cx="10896000" cy="1296000"/>
          </a:xfrm>
        </p:spPr>
        <p:txBody>
          <a:bodyPr anchor="t">
            <a:normAutofit/>
          </a:bodyPr>
          <a:lstStyle/>
          <a:p>
            <a:r>
              <a:rPr lang="de-DE" err="1"/>
              <a:t>Efimosfermin</a:t>
            </a:r>
            <a:r>
              <a:rPr lang="de-DE"/>
              <a:t> </a:t>
            </a:r>
            <a:r>
              <a:rPr lang="de-DE" err="1"/>
              <a:t>alfa</a:t>
            </a:r>
            <a:r>
              <a:rPr lang="de-DE"/>
              <a:t> (BOS-580)</a:t>
            </a:r>
          </a:p>
        </p:txBody>
      </p:sp>
      <p:sp>
        <p:nvSpPr>
          <p:cNvPr id="3" name="Inhaltsplatzhalter 2">
            <a:extLst>
              <a:ext uri="{FF2B5EF4-FFF2-40B4-BE49-F238E27FC236}">
                <a16:creationId xmlns:a16="http://schemas.microsoft.com/office/drawing/2014/main" id="{4FFE2517-BCB2-6026-0857-438580054943}"/>
              </a:ext>
            </a:extLst>
          </p:cNvPr>
          <p:cNvSpPr>
            <a:spLocks noGrp="1"/>
          </p:cNvSpPr>
          <p:nvPr>
            <p:ph idx="13"/>
          </p:nvPr>
        </p:nvSpPr>
        <p:spPr>
          <a:xfrm>
            <a:off x="5050971" y="1500816"/>
            <a:ext cx="6493029" cy="4269600"/>
          </a:xfrm>
        </p:spPr>
        <p:txBody>
          <a:bodyPr>
            <a:normAutofit fontScale="92500" lnSpcReduction="10000"/>
          </a:bodyPr>
          <a:lstStyle/>
          <a:p>
            <a:pPr marL="0" indent="0">
              <a:buNone/>
            </a:pPr>
            <a:r>
              <a:rPr lang="de-DE" sz="2200"/>
              <a:t>Fc-FGF21-Analogon mit verbesserter Stabilität</a:t>
            </a:r>
          </a:p>
          <a:p>
            <a:r>
              <a:rPr lang="de-DE" sz="1900"/>
              <a:t>Verlängerte Halbwertszeit von 21 Tagen im Vergleich zu endogenem FGF21 mit einer Halbwertszeit von &lt;2 Stunden</a:t>
            </a:r>
          </a:p>
          <a:p>
            <a:r>
              <a:rPr lang="de-DE" sz="1900"/>
              <a:t>Einmal monatlich zu verabreichendes FGF21-Analogon mit verlängerter Halbwertszeit und ausgewogener pharmakologischer Aktivität</a:t>
            </a:r>
          </a:p>
          <a:p>
            <a:r>
              <a:rPr lang="de-DE" sz="1900"/>
              <a:t>Hergestellt in einer Säugetierzelllinie für humanähnliche Glykolyse </a:t>
            </a:r>
          </a:p>
          <a:p>
            <a:r>
              <a:rPr lang="de-DE" sz="1900"/>
              <a:t>Geringe </a:t>
            </a:r>
            <a:r>
              <a:rPr lang="de-DE" sz="1900" err="1"/>
              <a:t>Immunogenitätsraten</a:t>
            </a:r>
            <a:r>
              <a:rPr lang="de-DE" sz="1900"/>
              <a:t> in Studien bis zu 24 Wochen</a:t>
            </a:r>
            <a:r>
              <a:rPr lang="de-DE" sz="1900" baseline="30000"/>
              <a:t>1</a:t>
            </a:r>
            <a:r>
              <a:rPr lang="de-DE" sz="1900"/>
              <a:t> </a:t>
            </a:r>
          </a:p>
          <a:p>
            <a:r>
              <a:rPr lang="de-DE" sz="1900" err="1"/>
              <a:t>Efimosfermin</a:t>
            </a:r>
            <a:r>
              <a:rPr lang="de-DE" sz="1900"/>
              <a:t> wird als einmal monatlich zu verabreichendes Therapeutikum für die Behandlung von MASH entwickelt </a:t>
            </a:r>
          </a:p>
          <a:p>
            <a:endParaRPr lang="de-DE"/>
          </a:p>
          <a:p>
            <a:endParaRPr lang="de-DE"/>
          </a:p>
        </p:txBody>
      </p:sp>
      <p:sp>
        <p:nvSpPr>
          <p:cNvPr id="19" name="Text Placeholder 4">
            <a:extLst>
              <a:ext uri="{FF2B5EF4-FFF2-40B4-BE49-F238E27FC236}">
                <a16:creationId xmlns:a16="http://schemas.microsoft.com/office/drawing/2014/main" id="{6E9063AE-537A-E7D5-69EC-D1E0F5EF410A}"/>
              </a:ext>
            </a:extLst>
          </p:cNvPr>
          <p:cNvSpPr>
            <a:spLocks noGrp="1"/>
          </p:cNvSpPr>
          <p:nvPr>
            <p:ph type="body" sz="quarter" idx="15"/>
          </p:nvPr>
        </p:nvSpPr>
        <p:spPr>
          <a:xfrm>
            <a:off x="647699" y="6421288"/>
            <a:ext cx="7380933" cy="324000"/>
          </a:xfrm>
        </p:spPr>
        <p:txBody>
          <a:bodyPr/>
          <a:lstStyle/>
          <a:p>
            <a:br>
              <a:rPr lang="de-DE"/>
            </a:br>
            <a:r>
              <a:rPr lang="de-DE" sz="900" i="1">
                <a:latin typeface="+mj-lt"/>
              </a:rPr>
              <a:t>Grafik von Novo Nordisk nach Daten von </a:t>
            </a:r>
            <a:r>
              <a:rPr lang="de-DE" i="1" err="1"/>
              <a:t>Loomba</a:t>
            </a:r>
            <a:r>
              <a:rPr lang="de-DE" i="1"/>
              <a:t> M. et al.</a:t>
            </a:r>
            <a:br>
              <a:rPr lang="de-DE" i="1"/>
            </a:br>
            <a:r>
              <a:rPr lang="de-DE"/>
              <a:t>ADCC, Antibody-</a:t>
            </a:r>
            <a:r>
              <a:rPr lang="de-DE" err="1"/>
              <a:t>dependent</a:t>
            </a:r>
            <a:r>
              <a:rPr lang="de-DE"/>
              <a:t> </a:t>
            </a:r>
            <a:r>
              <a:rPr lang="de-DE" err="1"/>
              <a:t>cellular</a:t>
            </a:r>
            <a:r>
              <a:rPr lang="de-DE"/>
              <a:t> </a:t>
            </a:r>
            <a:r>
              <a:rPr lang="de-DE" err="1"/>
              <a:t>cytotoxicity</a:t>
            </a:r>
            <a:r>
              <a:rPr lang="de-DE"/>
              <a:t>, Antikörper-abhängige zelluläre Zytotoxizität; CDC, </a:t>
            </a:r>
            <a:r>
              <a:rPr lang="de-DE" err="1"/>
              <a:t>Complement-dependent</a:t>
            </a:r>
            <a:r>
              <a:rPr lang="de-DE"/>
              <a:t> </a:t>
            </a:r>
            <a:r>
              <a:rPr lang="de-DE" err="1"/>
              <a:t>cytotoxiticy</a:t>
            </a:r>
            <a:r>
              <a:rPr lang="de-DE"/>
              <a:t>, antikörperabhängige komplementvermittelte Zytotoxizität; FGF21, </a:t>
            </a:r>
            <a:r>
              <a:rPr lang="de-DE" err="1"/>
              <a:t>fibroblast</a:t>
            </a:r>
            <a:r>
              <a:rPr lang="de-DE"/>
              <a:t> </a:t>
            </a:r>
            <a:r>
              <a:rPr lang="de-DE" err="1"/>
              <a:t>growth</a:t>
            </a:r>
            <a:r>
              <a:rPr lang="de-DE"/>
              <a:t> </a:t>
            </a:r>
            <a:r>
              <a:rPr lang="de-DE" err="1"/>
              <a:t>factor</a:t>
            </a:r>
            <a:r>
              <a:rPr lang="de-DE"/>
              <a:t> 21, Fibroblasten-Wachstumsfaktor 21; IgG1, Immunglobulin G1. </a:t>
            </a:r>
          </a:p>
        </p:txBody>
      </p:sp>
      <p:sp>
        <p:nvSpPr>
          <p:cNvPr id="21" name="Text Placeholder 5">
            <a:extLst>
              <a:ext uri="{FF2B5EF4-FFF2-40B4-BE49-F238E27FC236}">
                <a16:creationId xmlns:a16="http://schemas.microsoft.com/office/drawing/2014/main" id="{3BAA2692-12EE-9237-BD7C-C8B3941EDB31}"/>
              </a:ext>
            </a:extLst>
          </p:cNvPr>
          <p:cNvSpPr>
            <a:spLocks noGrp="1"/>
          </p:cNvSpPr>
          <p:nvPr>
            <p:ph type="body" sz="quarter" idx="17"/>
          </p:nvPr>
        </p:nvSpPr>
        <p:spPr>
          <a:xfrm>
            <a:off x="8922935" y="6421288"/>
            <a:ext cx="2621363" cy="324000"/>
          </a:xfrm>
        </p:spPr>
        <p:txBody>
          <a:bodyPr/>
          <a:lstStyle/>
          <a:p>
            <a:r>
              <a:rPr lang="en-US"/>
              <a:t>Loomba M. J Hepatol. 2025;82(Suppl.1):OS-012;</a:t>
            </a:r>
            <a:r>
              <a:rPr lang="de-DE" baseline="30000"/>
              <a:t> </a:t>
            </a:r>
            <a:br>
              <a:rPr lang="de-DE" baseline="30000"/>
            </a:br>
            <a:r>
              <a:rPr lang="de-DE" baseline="30000"/>
              <a:t>1</a:t>
            </a:r>
            <a:r>
              <a:rPr lang="de-DE"/>
              <a:t>Noureddin M. et al. DDW. 2025 (Abstract ID 723), </a:t>
            </a:r>
            <a:r>
              <a:rPr lang="de-DE" err="1"/>
              <a:t>Theoretical</a:t>
            </a:r>
            <a:r>
              <a:rPr lang="de-DE"/>
              <a:t> </a:t>
            </a:r>
            <a:r>
              <a:rPr lang="de-DE" err="1"/>
              <a:t>model</a:t>
            </a:r>
            <a:r>
              <a:rPr lang="de-DE"/>
              <a:t> </a:t>
            </a:r>
            <a:r>
              <a:rPr lang="de-DE" err="1"/>
              <a:t>of</a:t>
            </a:r>
            <a:r>
              <a:rPr lang="de-DE"/>
              <a:t> </a:t>
            </a:r>
            <a:r>
              <a:rPr lang="de-DE" err="1"/>
              <a:t>efimosfermin</a:t>
            </a:r>
            <a:r>
              <a:rPr lang="de-DE"/>
              <a:t> </a:t>
            </a:r>
            <a:r>
              <a:rPr lang="de-DE" err="1"/>
              <a:t>alfa</a:t>
            </a:r>
            <a:r>
              <a:rPr lang="de-DE"/>
              <a:t> (BOS-580)</a:t>
            </a:r>
            <a:r>
              <a:rPr lang="en-US"/>
              <a:t>.</a:t>
            </a:r>
          </a:p>
        </p:txBody>
      </p:sp>
      <p:pic>
        <p:nvPicPr>
          <p:cNvPr id="9" name="Grafik 8">
            <a:extLst>
              <a:ext uri="{FF2B5EF4-FFF2-40B4-BE49-F238E27FC236}">
                <a16:creationId xmlns:a16="http://schemas.microsoft.com/office/drawing/2014/main" id="{C54935A9-1C59-54DE-5035-A3CD8466DA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004" y="2540244"/>
            <a:ext cx="3733873" cy="2937361"/>
          </a:xfrm>
          <a:prstGeom prst="rect">
            <a:avLst/>
          </a:prstGeom>
        </p:spPr>
      </p:pic>
      <p:sp>
        <p:nvSpPr>
          <p:cNvPr id="10" name="Rechteck 9">
            <a:extLst>
              <a:ext uri="{FF2B5EF4-FFF2-40B4-BE49-F238E27FC236}">
                <a16:creationId xmlns:a16="http://schemas.microsoft.com/office/drawing/2014/main" id="{9D0CEDB7-061A-1DF3-9985-361802BD7355}"/>
              </a:ext>
            </a:extLst>
          </p:cNvPr>
          <p:cNvSpPr/>
          <p:nvPr/>
        </p:nvSpPr>
        <p:spPr>
          <a:xfrm>
            <a:off x="3165333" y="2377472"/>
            <a:ext cx="1774500" cy="493705"/>
          </a:xfrm>
          <a:prstGeom prst="rect">
            <a:avLst/>
          </a:prstGeom>
          <a:solidFill>
            <a:schemeClr val="bg1"/>
          </a:solidFill>
          <a:ln w="9525" cap="flat">
            <a:solidFill>
              <a:srgbClr val="FFFFFF"/>
            </a:solidFill>
            <a:prstDash val="solid"/>
            <a:miter/>
          </a:ln>
        </p:spPr>
        <p:txBody>
          <a:bodyPr rtlCol="0" anchor="ctr"/>
          <a:lstStyle/>
          <a:p>
            <a:pPr algn="l"/>
            <a:r>
              <a:rPr lang="de-DE" sz="1000" b="1">
                <a:solidFill>
                  <a:srgbClr val="001965"/>
                </a:solidFill>
              </a:rPr>
              <a:t>Zusätzliche </a:t>
            </a:r>
            <a:r>
              <a:rPr lang="de-DE" sz="1000" b="1" err="1">
                <a:solidFill>
                  <a:srgbClr val="001965"/>
                </a:solidFill>
              </a:rPr>
              <a:t>Disulfidbindungen</a:t>
            </a:r>
            <a:r>
              <a:rPr lang="de-DE" sz="1000" b="1">
                <a:solidFill>
                  <a:srgbClr val="001965"/>
                </a:solidFill>
              </a:rPr>
              <a:t> </a:t>
            </a:r>
            <a:r>
              <a:rPr lang="de-DE" sz="1000">
                <a:solidFill>
                  <a:srgbClr val="001965"/>
                </a:solidFill>
              </a:rPr>
              <a:t>verbessern die thermo-dynamische Stabilität und verringern die proteolytische Labilität </a:t>
            </a:r>
          </a:p>
        </p:txBody>
      </p:sp>
      <p:sp>
        <p:nvSpPr>
          <p:cNvPr id="11" name="Rechteck 10">
            <a:extLst>
              <a:ext uri="{FF2B5EF4-FFF2-40B4-BE49-F238E27FC236}">
                <a16:creationId xmlns:a16="http://schemas.microsoft.com/office/drawing/2014/main" id="{E731DC7A-6720-0D11-6485-FD6A6B519847}"/>
              </a:ext>
            </a:extLst>
          </p:cNvPr>
          <p:cNvSpPr/>
          <p:nvPr/>
        </p:nvSpPr>
        <p:spPr>
          <a:xfrm>
            <a:off x="401209" y="2679348"/>
            <a:ext cx="1491460" cy="525911"/>
          </a:xfrm>
          <a:prstGeom prst="rect">
            <a:avLst/>
          </a:prstGeom>
          <a:solidFill>
            <a:schemeClr val="bg1"/>
          </a:solidFill>
          <a:ln w="9525" cap="flat">
            <a:noFill/>
            <a:prstDash val="solid"/>
            <a:miter/>
          </a:ln>
        </p:spPr>
        <p:txBody>
          <a:bodyPr rtlCol="0" anchor="ctr"/>
          <a:lstStyle/>
          <a:p>
            <a:pPr algn="l"/>
            <a:r>
              <a:rPr lang="de-DE" sz="1000">
                <a:solidFill>
                  <a:srgbClr val="7030A0"/>
                </a:solidFill>
              </a:rPr>
              <a:t>Punktmutationen </a:t>
            </a:r>
            <a:r>
              <a:rPr lang="de-DE" sz="1000">
                <a:solidFill>
                  <a:srgbClr val="001965"/>
                </a:solidFill>
              </a:rPr>
              <a:t>erhöhen die proteolytische Resistenz und verhindern die Proteinaggregation</a:t>
            </a:r>
          </a:p>
        </p:txBody>
      </p:sp>
      <p:sp>
        <p:nvSpPr>
          <p:cNvPr id="13" name="Rechteck 12">
            <a:extLst>
              <a:ext uri="{FF2B5EF4-FFF2-40B4-BE49-F238E27FC236}">
                <a16:creationId xmlns:a16="http://schemas.microsoft.com/office/drawing/2014/main" id="{84353E53-46F1-CB48-7588-3D0E7FAC8D40}"/>
              </a:ext>
            </a:extLst>
          </p:cNvPr>
          <p:cNvSpPr/>
          <p:nvPr/>
        </p:nvSpPr>
        <p:spPr>
          <a:xfrm>
            <a:off x="918203" y="4938904"/>
            <a:ext cx="1491461" cy="440141"/>
          </a:xfrm>
          <a:prstGeom prst="rect">
            <a:avLst/>
          </a:prstGeom>
          <a:noFill/>
          <a:ln w="9525" cap="flat">
            <a:noFill/>
            <a:prstDash val="solid"/>
            <a:miter/>
          </a:ln>
        </p:spPr>
        <p:txBody>
          <a:bodyPr rtlCol="0" anchor="ctr"/>
          <a:lstStyle/>
          <a:p>
            <a:pPr algn="l">
              <a:lnSpc>
                <a:spcPct val="150000"/>
              </a:lnSpc>
            </a:pPr>
            <a:r>
              <a:rPr lang="de-DE" sz="1000">
                <a:solidFill>
                  <a:srgbClr val="001965"/>
                </a:solidFill>
              </a:rPr>
              <a:t>Humanes FGF21</a:t>
            </a:r>
          </a:p>
          <a:p>
            <a:pPr algn="l">
              <a:lnSpc>
                <a:spcPct val="150000"/>
              </a:lnSpc>
            </a:pPr>
            <a:r>
              <a:rPr lang="de-DE" sz="1000">
                <a:solidFill>
                  <a:srgbClr val="001965"/>
                </a:solidFill>
              </a:rPr>
              <a:t>Humane IgG1-Fc-Domäne</a:t>
            </a:r>
          </a:p>
        </p:txBody>
      </p:sp>
      <p:sp>
        <p:nvSpPr>
          <p:cNvPr id="16" name="Rechteck 15">
            <a:extLst>
              <a:ext uri="{FF2B5EF4-FFF2-40B4-BE49-F238E27FC236}">
                <a16:creationId xmlns:a16="http://schemas.microsoft.com/office/drawing/2014/main" id="{8F4BDC3E-ACCE-B511-6ED8-C2FF8AD2422D}"/>
              </a:ext>
            </a:extLst>
          </p:cNvPr>
          <p:cNvSpPr/>
          <p:nvPr/>
        </p:nvSpPr>
        <p:spPr>
          <a:xfrm>
            <a:off x="3210963" y="4645089"/>
            <a:ext cx="1491461" cy="440141"/>
          </a:xfrm>
          <a:prstGeom prst="rect">
            <a:avLst/>
          </a:prstGeom>
          <a:solidFill>
            <a:schemeClr val="bg1"/>
          </a:solidFill>
          <a:ln w="9525" cap="flat">
            <a:noFill/>
            <a:prstDash val="solid"/>
            <a:miter/>
          </a:ln>
        </p:spPr>
        <p:txBody>
          <a:bodyPr rtlCol="0" anchor="ctr"/>
          <a:lstStyle/>
          <a:p>
            <a:pPr algn="l"/>
            <a:r>
              <a:rPr lang="de-DE" sz="1000">
                <a:solidFill>
                  <a:srgbClr val="2A918B"/>
                </a:solidFill>
              </a:rPr>
              <a:t>LALA-Mutation </a:t>
            </a:r>
            <a:r>
              <a:rPr lang="de-DE" sz="1000">
                <a:solidFill>
                  <a:srgbClr val="001965"/>
                </a:solidFill>
              </a:rPr>
              <a:t>reduziert </a:t>
            </a:r>
            <a:r>
              <a:rPr lang="de-DE" sz="1000" err="1">
                <a:solidFill>
                  <a:srgbClr val="001965"/>
                </a:solidFill>
              </a:rPr>
              <a:t>Fc</a:t>
            </a:r>
            <a:r>
              <a:rPr lang="de-DE" sz="1000">
                <a:solidFill>
                  <a:srgbClr val="001965"/>
                </a:solidFill>
              </a:rPr>
              <a:t>-vermittelte Effektor-Funktionen (ADCC, CDC)</a:t>
            </a:r>
          </a:p>
        </p:txBody>
      </p:sp>
      <p:sp>
        <p:nvSpPr>
          <p:cNvPr id="17" name="Rechteck 16">
            <a:extLst>
              <a:ext uri="{FF2B5EF4-FFF2-40B4-BE49-F238E27FC236}">
                <a16:creationId xmlns:a16="http://schemas.microsoft.com/office/drawing/2014/main" id="{34348AC0-01DA-5901-0DA9-E6DA6F6677AD}"/>
              </a:ext>
            </a:extLst>
          </p:cNvPr>
          <p:cNvSpPr/>
          <p:nvPr/>
        </p:nvSpPr>
        <p:spPr>
          <a:xfrm>
            <a:off x="816148" y="4907818"/>
            <a:ext cx="111257" cy="111257"/>
          </a:xfrm>
          <a:prstGeom prst="rect">
            <a:avLst/>
          </a:prstGeom>
          <a:solidFill>
            <a:srgbClr val="2A918B"/>
          </a:solidFill>
          <a:ln w="9525" cap="flat">
            <a:solidFill>
              <a:schemeClr val="tx2"/>
            </a:solidFill>
            <a:prstDash val="solid"/>
            <a:miter/>
          </a:ln>
        </p:spPr>
        <p:txBody>
          <a:bodyPr rtlCol="0" anchor="ctr"/>
          <a:lstStyle/>
          <a:p>
            <a:pPr algn="l"/>
            <a:endParaRPr lang="de-DE"/>
          </a:p>
        </p:txBody>
      </p:sp>
      <p:sp>
        <p:nvSpPr>
          <p:cNvPr id="18" name="Rechteck 17">
            <a:extLst>
              <a:ext uri="{FF2B5EF4-FFF2-40B4-BE49-F238E27FC236}">
                <a16:creationId xmlns:a16="http://schemas.microsoft.com/office/drawing/2014/main" id="{8D37C812-776B-2F42-D236-DF9D14864DA6}"/>
              </a:ext>
            </a:extLst>
          </p:cNvPr>
          <p:cNvSpPr/>
          <p:nvPr/>
        </p:nvSpPr>
        <p:spPr>
          <a:xfrm>
            <a:off x="816147" y="5125471"/>
            <a:ext cx="111257" cy="111257"/>
          </a:xfrm>
          <a:prstGeom prst="rect">
            <a:avLst/>
          </a:prstGeom>
          <a:solidFill>
            <a:schemeClr val="accent2">
              <a:lumMod val="75000"/>
            </a:schemeClr>
          </a:solidFill>
          <a:ln w="9525" cap="flat">
            <a:solidFill>
              <a:schemeClr val="tx1"/>
            </a:solidFill>
            <a:prstDash val="solid"/>
            <a:miter/>
          </a:ln>
        </p:spPr>
        <p:txBody>
          <a:bodyPr rtlCol="0" anchor="ctr"/>
          <a:lstStyle/>
          <a:p>
            <a:pPr algn="l"/>
            <a:endParaRPr lang="de-DE"/>
          </a:p>
        </p:txBody>
      </p:sp>
    </p:spTree>
    <p:custDataLst>
      <p:tags r:id="rId1"/>
    </p:custDataLst>
    <p:extLst>
      <p:ext uri="{BB962C8B-B14F-4D97-AF65-F5344CB8AC3E}">
        <p14:creationId xmlns:p14="http://schemas.microsoft.com/office/powerpoint/2010/main" val="21803858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A482-5A4E-99DF-F775-A49F112AB275}"/>
            </a:ext>
          </a:extLst>
        </p:cNvPr>
        <p:cNvGrpSpPr/>
        <p:nvPr/>
      </p:nvGrpSpPr>
      <p:grpSpPr>
        <a:xfrm>
          <a:off x="0" y="0"/>
          <a:ext cx="0" cy="0"/>
          <a:chOff x="0" y="0"/>
          <a:chExt cx="0" cy="0"/>
        </a:xfrm>
      </p:grpSpPr>
      <p:sp>
        <p:nvSpPr>
          <p:cNvPr id="10" name="Titel 9">
            <a:extLst>
              <a:ext uri="{FF2B5EF4-FFF2-40B4-BE49-F238E27FC236}">
                <a16:creationId xmlns:a16="http://schemas.microsoft.com/office/drawing/2014/main" id="{AC6134E2-310D-C719-B7CB-033907017297}"/>
              </a:ext>
            </a:extLst>
          </p:cNvPr>
          <p:cNvSpPr>
            <a:spLocks noGrp="1"/>
          </p:cNvSpPr>
          <p:nvPr>
            <p:ph type="title"/>
          </p:nvPr>
        </p:nvSpPr>
        <p:spPr>
          <a:xfrm>
            <a:off x="648001" y="443716"/>
            <a:ext cx="10334324" cy="1296000"/>
          </a:xfrm>
        </p:spPr>
        <p:txBody>
          <a:bodyPr/>
          <a:lstStyle/>
          <a:p>
            <a:r>
              <a:rPr lang="de-DE" sz="3200"/>
              <a:t>Phase 2: Studiendesign und -ziel </a:t>
            </a:r>
          </a:p>
        </p:txBody>
      </p:sp>
      <p:sp>
        <p:nvSpPr>
          <p:cNvPr id="12" name="Textplatzhalter 11">
            <a:extLst>
              <a:ext uri="{FF2B5EF4-FFF2-40B4-BE49-F238E27FC236}">
                <a16:creationId xmlns:a16="http://schemas.microsoft.com/office/drawing/2014/main" id="{7FCB7B8D-B2A4-D977-E16E-CA1062AD26AF}"/>
              </a:ext>
            </a:extLst>
          </p:cNvPr>
          <p:cNvSpPr>
            <a:spLocks noGrp="1"/>
          </p:cNvSpPr>
          <p:nvPr>
            <p:ph type="body" sz="quarter" idx="15"/>
          </p:nvPr>
        </p:nvSpPr>
        <p:spPr>
          <a:xfrm>
            <a:off x="647700" y="6116129"/>
            <a:ext cx="7350812" cy="629159"/>
          </a:xfrm>
        </p:spPr>
        <p:txBody>
          <a:bodyPr/>
          <a:lstStyle/>
          <a:p>
            <a:r>
              <a:rPr lang="de-DE" sz="800" i="1">
                <a:latin typeface="+mj-lt"/>
              </a:rPr>
              <a:t>Grafiken von Novo Nordisk nach Daten von </a:t>
            </a:r>
            <a:r>
              <a:rPr lang="fr-FR" sz="800" i="1" err="1"/>
              <a:t>Loomba</a:t>
            </a:r>
            <a:r>
              <a:rPr lang="fr-FR" sz="800" i="1"/>
              <a:t> M</a:t>
            </a:r>
            <a:r>
              <a:rPr lang="de-DE" sz="800" i="1">
                <a:latin typeface="+mj-lt"/>
              </a:rPr>
              <a:t>. et al. </a:t>
            </a:r>
            <a:br>
              <a:rPr lang="de-DE" sz="800">
                <a:latin typeface="+mj-lt"/>
              </a:rPr>
            </a:br>
            <a:r>
              <a:rPr lang="de-DE" sz="800"/>
              <a:t>AST, Aspartat-Aminotransferase; BMI, Body-Mass-Index; ECM, </a:t>
            </a:r>
            <a:r>
              <a:rPr lang="de-DE" sz="800" err="1"/>
              <a:t>extracellular</a:t>
            </a:r>
            <a:r>
              <a:rPr lang="de-DE" sz="800"/>
              <a:t> </a:t>
            </a:r>
            <a:r>
              <a:rPr lang="de-DE" sz="800" err="1"/>
              <a:t>matrix</a:t>
            </a:r>
            <a:r>
              <a:rPr lang="de-DE" sz="800"/>
              <a:t>, extrazelluläre Matrix; FGF21, </a:t>
            </a:r>
            <a:r>
              <a:rPr lang="de-DE" sz="800" err="1"/>
              <a:t>fibroblast</a:t>
            </a:r>
            <a:r>
              <a:rPr lang="de-DE" sz="800"/>
              <a:t> </a:t>
            </a:r>
            <a:r>
              <a:rPr lang="de-DE" sz="800" err="1"/>
              <a:t>growth</a:t>
            </a:r>
            <a:r>
              <a:rPr lang="de-DE" sz="800"/>
              <a:t> </a:t>
            </a:r>
            <a:r>
              <a:rPr lang="de-DE" sz="800" err="1"/>
              <a:t>factor</a:t>
            </a:r>
            <a:r>
              <a:rPr lang="de-DE" sz="800"/>
              <a:t> 21, Fibroblasten-Wachstumsfaktor 21; MASH, Metabolische Dysfunktion-assoziierte Steatohepatitis; MRI-PDFF, Magnetresonanztomographie-Protonendichte-Fettfraktion; NAFLD, non-</a:t>
            </a:r>
            <a:r>
              <a:rPr lang="de-DE" sz="800" err="1"/>
              <a:t>alcoholic</a:t>
            </a:r>
            <a:r>
              <a:rPr lang="de-DE" sz="800"/>
              <a:t> </a:t>
            </a:r>
            <a:r>
              <a:rPr lang="de-DE" sz="800" err="1"/>
              <a:t>fatty</a:t>
            </a:r>
            <a:r>
              <a:rPr lang="de-DE" sz="800"/>
              <a:t> </a:t>
            </a:r>
            <a:r>
              <a:rPr lang="de-DE" sz="800" err="1"/>
              <a:t>liver</a:t>
            </a:r>
            <a:r>
              <a:rPr lang="de-DE" sz="800"/>
              <a:t> </a:t>
            </a:r>
            <a:r>
              <a:rPr lang="de-DE" sz="800" err="1"/>
              <a:t>disease</a:t>
            </a:r>
            <a:r>
              <a:rPr lang="de-DE" sz="800"/>
              <a:t>, nichtalkoholische Fettlebererkrankung; NAS, NAFLD-Aktivitäts-Score; Q4W, alle 4 Wochen.</a:t>
            </a:r>
          </a:p>
        </p:txBody>
      </p:sp>
      <p:sp>
        <p:nvSpPr>
          <p:cNvPr id="5" name="Textplatzhalter 4">
            <a:extLst>
              <a:ext uri="{FF2B5EF4-FFF2-40B4-BE49-F238E27FC236}">
                <a16:creationId xmlns:a16="http://schemas.microsoft.com/office/drawing/2014/main" id="{0BECEB0F-2371-DB27-0D72-39CE4452F1BA}"/>
              </a:ext>
            </a:extLst>
          </p:cNvPr>
          <p:cNvSpPr>
            <a:spLocks noGrp="1"/>
          </p:cNvSpPr>
          <p:nvPr>
            <p:ph type="body" sz="quarter" idx="17"/>
          </p:nvPr>
        </p:nvSpPr>
        <p:spPr>
          <a:xfrm>
            <a:off x="7819053" y="6421288"/>
            <a:ext cx="3725246" cy="324000"/>
          </a:xfrm>
        </p:spPr>
        <p:txBody>
          <a:bodyPr/>
          <a:lstStyle/>
          <a:p>
            <a:r>
              <a:rPr lang="en-US" sz="800"/>
              <a:t>Loomba M. J Hepatol. 2025;82(Suppl.1):OS-012.</a:t>
            </a:r>
            <a:endParaRPr lang="de-DE" sz="800"/>
          </a:p>
        </p:txBody>
      </p:sp>
      <p:sp>
        <p:nvSpPr>
          <p:cNvPr id="15" name="Inhaltsplatzhalter 2">
            <a:extLst>
              <a:ext uri="{FF2B5EF4-FFF2-40B4-BE49-F238E27FC236}">
                <a16:creationId xmlns:a16="http://schemas.microsoft.com/office/drawing/2014/main" id="{21864B16-5E4B-F2B8-0121-0E2442DE1537}"/>
              </a:ext>
            </a:extLst>
          </p:cNvPr>
          <p:cNvSpPr txBox="1">
            <a:spLocks/>
          </p:cNvSpPr>
          <p:nvPr/>
        </p:nvSpPr>
        <p:spPr>
          <a:xfrm>
            <a:off x="665511" y="1279831"/>
            <a:ext cx="6497289" cy="289493"/>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Efimosfermin</a:t>
            </a:r>
            <a:r>
              <a:rPr kumimoji="0" lang="de-DE" sz="1400" b="1" i="0" u="none" strike="noStrike" kern="1200" cap="none" spc="0" normalizeH="0" baseline="0" noProof="0">
                <a:ln>
                  <a:noFill/>
                </a:ln>
                <a:solidFill>
                  <a:srgbClr val="001965"/>
                </a:solidFill>
                <a:effectLst/>
                <a:uLnTx/>
                <a:uFillTx/>
                <a:latin typeface="Apis For Office"/>
                <a:ea typeface="+mn-ea"/>
                <a:cs typeface="+mn-cs"/>
              </a:rPr>
              <a:t>: lang wirksames FGF21-Analogon</a:t>
            </a:r>
          </a:p>
        </p:txBody>
      </p:sp>
      <p:graphicFrame>
        <p:nvGraphicFramePr>
          <p:cNvPr id="27" name="Tabelle 26">
            <a:extLst>
              <a:ext uri="{FF2B5EF4-FFF2-40B4-BE49-F238E27FC236}">
                <a16:creationId xmlns:a16="http://schemas.microsoft.com/office/drawing/2014/main" id="{21A2D7B0-4DCD-3817-BD92-CF39D08743CC}"/>
              </a:ext>
            </a:extLst>
          </p:cNvPr>
          <p:cNvGraphicFramePr>
            <a:graphicFrameLocks noGrp="1"/>
          </p:cNvGraphicFramePr>
          <p:nvPr>
            <p:extLst>
              <p:ext uri="{D42A27DB-BD31-4B8C-83A1-F6EECF244321}">
                <p14:modId xmlns:p14="http://schemas.microsoft.com/office/powerpoint/2010/main" val="1648507409"/>
              </p:ext>
            </p:extLst>
          </p:nvPr>
        </p:nvGraphicFramePr>
        <p:xfrm>
          <a:off x="647700" y="3802838"/>
          <a:ext cx="5878306" cy="2166724"/>
        </p:xfrm>
        <a:graphic>
          <a:graphicData uri="http://schemas.openxmlformats.org/drawingml/2006/table">
            <a:tbl>
              <a:tblPr firstRow="1" bandRow="1">
                <a:tableStyleId>{7DF18680-E054-41AD-8BC1-D1AEF772440D}</a:tableStyleId>
              </a:tblPr>
              <a:tblGrid>
                <a:gridCol w="1586471">
                  <a:extLst>
                    <a:ext uri="{9D8B030D-6E8A-4147-A177-3AD203B41FA5}">
                      <a16:colId xmlns:a16="http://schemas.microsoft.com/office/drawing/2014/main" val="3808269339"/>
                    </a:ext>
                  </a:extLst>
                </a:gridCol>
                <a:gridCol w="1318947">
                  <a:extLst>
                    <a:ext uri="{9D8B030D-6E8A-4147-A177-3AD203B41FA5}">
                      <a16:colId xmlns:a16="http://schemas.microsoft.com/office/drawing/2014/main" val="3196647238"/>
                    </a:ext>
                  </a:extLst>
                </a:gridCol>
                <a:gridCol w="1764574">
                  <a:extLst>
                    <a:ext uri="{9D8B030D-6E8A-4147-A177-3AD203B41FA5}">
                      <a16:colId xmlns:a16="http://schemas.microsoft.com/office/drawing/2014/main" val="3679350454"/>
                    </a:ext>
                  </a:extLst>
                </a:gridCol>
                <a:gridCol w="1208314">
                  <a:extLst>
                    <a:ext uri="{9D8B030D-6E8A-4147-A177-3AD203B41FA5}">
                      <a16:colId xmlns:a16="http://schemas.microsoft.com/office/drawing/2014/main" val="3021549954"/>
                    </a:ext>
                  </a:extLst>
                </a:gridCol>
              </a:tblGrid>
              <a:tr h="0">
                <a:tc>
                  <a:txBody>
                    <a:bodyPr/>
                    <a:lstStyle/>
                    <a:p>
                      <a:pPr algn="l"/>
                      <a:r>
                        <a:rPr lang="de-DE" sz="900" b="1" noProof="0">
                          <a:latin typeface="+mn-lt"/>
                        </a:rPr>
                        <a:t>Haupt-Einchlusskriterien</a:t>
                      </a:r>
                    </a:p>
                  </a:txBody>
                  <a:tcPr marL="95911" marR="95911" marT="95911" marB="95911" anchor="ctr">
                    <a:solidFill>
                      <a:schemeClr val="tx2"/>
                    </a:solidFill>
                  </a:tcPr>
                </a:tc>
                <a:tc>
                  <a:txBody>
                    <a:bodyPr/>
                    <a:lstStyle/>
                    <a:p>
                      <a:pPr algn="l"/>
                      <a:r>
                        <a:rPr lang="de-DE" sz="900" b="1" noProof="0">
                          <a:latin typeface="+mn-lt"/>
                        </a:rPr>
                        <a:t>Primärer Endpunkt</a:t>
                      </a:r>
                    </a:p>
                  </a:txBody>
                  <a:tcPr marL="95911" marR="95911" marT="95911" marB="95911" anchor="ctr">
                    <a:solidFill>
                      <a:schemeClr val="tx2"/>
                    </a:solidFill>
                  </a:tcPr>
                </a:tc>
                <a:tc gridSpan="2">
                  <a:txBody>
                    <a:bodyPr/>
                    <a:lstStyle/>
                    <a:p>
                      <a:pPr algn="l"/>
                      <a:r>
                        <a:rPr lang="de-DE" sz="900" b="1" noProof="0">
                          <a:latin typeface="+mn-lt"/>
                        </a:rPr>
                        <a:t>Explorative Wirksamkeitseindpunkte </a:t>
                      </a:r>
                      <a:br>
                        <a:rPr lang="de-DE" sz="900" b="1" noProof="0">
                          <a:latin typeface="+mn-lt"/>
                        </a:rPr>
                      </a:br>
                      <a:r>
                        <a:rPr lang="de-DE" sz="900" b="1" noProof="0">
                          <a:latin typeface="+mn-lt"/>
                        </a:rPr>
                        <a:t>(Histologie und nicht-invasive Marker)</a:t>
                      </a:r>
                    </a:p>
                  </a:txBody>
                  <a:tcPr marL="95911" marR="95911" marT="95911" marB="95911" anchor="ctr">
                    <a:solidFill>
                      <a:schemeClr val="tx2"/>
                    </a:solidFill>
                  </a:tcPr>
                </a:tc>
                <a:tc hMerge="1">
                  <a:txBody>
                    <a:bodyPr/>
                    <a:lstStyle/>
                    <a:p>
                      <a:pPr algn="l"/>
                      <a:endParaRPr lang="de-DE" sz="900" b="1" noProof="0">
                        <a:latin typeface="+mn-lt"/>
                      </a:endParaRPr>
                    </a:p>
                  </a:txBody>
                  <a:tcPr marL="95911" marR="95911" marT="95911" marB="95911" anchor="ctr">
                    <a:solidFill>
                      <a:schemeClr val="tx2"/>
                    </a:solidFill>
                  </a:tcPr>
                </a:tc>
                <a:extLst>
                  <a:ext uri="{0D108BD9-81ED-4DB2-BD59-A6C34878D82A}">
                    <a16:rowId xmlns:a16="http://schemas.microsoft.com/office/drawing/2014/main" val="166696593"/>
                  </a:ext>
                </a:extLst>
              </a:tr>
              <a:tr h="867597">
                <a:tc>
                  <a:txBody>
                    <a:bodyPr/>
                    <a:lstStyle/>
                    <a:p>
                      <a:pPr marL="85725" indent="-85725" algn="l">
                        <a:buFont typeface="Arial" panose="020B0604020202020204" pitchFamily="34" charset="0"/>
                        <a:buChar char="•"/>
                      </a:pPr>
                      <a:r>
                        <a:rPr lang="de-DE" sz="900" b="1" kern="1200" noProof="0">
                          <a:solidFill>
                            <a:schemeClr val="dk1"/>
                          </a:solidFill>
                          <a:latin typeface="+mn-lt"/>
                          <a:ea typeface="+mn-ea"/>
                          <a:cs typeface="+mn-cs"/>
                        </a:rPr>
                        <a:t>Biopsie-bestätigt F2/F3 MASH</a:t>
                      </a:r>
                    </a:p>
                    <a:p>
                      <a:pPr marL="85725" indent="-85725" algn="l">
                        <a:buFont typeface="Arial" panose="020B0604020202020204" pitchFamily="34" charset="0"/>
                        <a:buChar char="•"/>
                      </a:pPr>
                      <a:r>
                        <a:rPr lang="de-DE" sz="900" kern="1200" noProof="0">
                          <a:solidFill>
                            <a:schemeClr val="dk1"/>
                          </a:solidFill>
                          <a:latin typeface="+mn-lt"/>
                          <a:ea typeface="+mn-ea"/>
                          <a:cs typeface="+mn-cs"/>
                        </a:rPr>
                        <a:t>NAS ≥4</a:t>
                      </a:r>
                    </a:p>
                    <a:p>
                      <a:pPr marL="85725" indent="-85725" algn="l">
                        <a:buFont typeface="Arial" panose="020B0604020202020204" pitchFamily="34" charset="0"/>
                        <a:buChar char="•"/>
                      </a:pPr>
                      <a:r>
                        <a:rPr lang="de-DE" sz="900" kern="1200" noProof="0">
                          <a:solidFill>
                            <a:schemeClr val="dk1"/>
                          </a:solidFill>
                          <a:latin typeface="+mn-lt"/>
                          <a:ea typeface="+mn-ea"/>
                          <a:cs typeface="+mn-cs"/>
                        </a:rPr>
                        <a:t>BMI ≥27 kg/m²</a:t>
                      </a:r>
                    </a:p>
                    <a:p>
                      <a:pPr marL="85725" indent="-85725" algn="l">
                        <a:buFont typeface="Arial" panose="020B0604020202020204" pitchFamily="34" charset="0"/>
                        <a:buChar char="•"/>
                      </a:pPr>
                      <a:r>
                        <a:rPr lang="de-DE" sz="900" kern="1200" noProof="0">
                          <a:solidFill>
                            <a:schemeClr val="dk1"/>
                          </a:solidFill>
                          <a:latin typeface="+mn-lt"/>
                          <a:ea typeface="+mn-ea"/>
                          <a:cs typeface="+mn-cs"/>
                        </a:rPr>
                        <a:t>MRI-PDFF ≥8 %</a:t>
                      </a:r>
                    </a:p>
                    <a:p>
                      <a:pPr marL="85725" indent="-85725" algn="l">
                        <a:buFont typeface="Arial" panose="020B0604020202020204" pitchFamily="34" charset="0"/>
                        <a:buChar char="•"/>
                      </a:pPr>
                      <a:r>
                        <a:rPr lang="de-DE" sz="900" kern="1200" noProof="0">
                          <a:solidFill>
                            <a:schemeClr val="dk1"/>
                          </a:solidFill>
                          <a:latin typeface="+mn-lt"/>
                          <a:ea typeface="+mn-ea"/>
                          <a:cs typeface="+mn-cs"/>
                        </a:rPr>
                        <a:t>AST ≥25 U/L</a:t>
                      </a:r>
                    </a:p>
                  </a:txBody>
                  <a:tcPr marL="95911" marR="95911" marT="95911" marB="95911">
                    <a:solidFill>
                      <a:srgbClr val="D4D7DC"/>
                    </a:solidFill>
                  </a:tcPr>
                </a:tc>
                <a:tc>
                  <a:txBody>
                    <a:bodyPr/>
                    <a:lstStyle/>
                    <a:p>
                      <a:pPr marL="0" indent="0" algn="l">
                        <a:buFont typeface="Arial" panose="020B0604020202020204" pitchFamily="34" charset="0"/>
                        <a:buNone/>
                      </a:pPr>
                      <a:r>
                        <a:rPr lang="de-DE" sz="900" b="1" noProof="0">
                          <a:latin typeface="+mn-lt"/>
                        </a:rPr>
                        <a:t>Sicherheit und </a:t>
                      </a:r>
                    </a:p>
                    <a:p>
                      <a:pPr marL="0" indent="0" algn="l">
                        <a:buFont typeface="Arial" panose="020B0604020202020204" pitchFamily="34" charset="0"/>
                        <a:buNone/>
                      </a:pPr>
                      <a:r>
                        <a:rPr lang="de-DE" sz="900" b="1" noProof="0">
                          <a:latin typeface="+mn-lt"/>
                        </a:rPr>
                        <a:t>Verträglichkeit</a:t>
                      </a:r>
                    </a:p>
                  </a:txBody>
                  <a:tcPr marL="95911" marR="95911" marT="95911" marB="95911">
                    <a:solidFill>
                      <a:srgbClr val="D4D7DC"/>
                    </a:solidFill>
                  </a:tcPr>
                </a:tc>
                <a:tc>
                  <a:txBody>
                    <a:bodyPr/>
                    <a:lstStyle/>
                    <a:p>
                      <a:pPr marL="85725" indent="-85725" algn="l">
                        <a:buFont typeface="Arial" panose="020B0604020202020204" pitchFamily="34" charset="0"/>
                        <a:buChar char="•"/>
                      </a:pPr>
                      <a:r>
                        <a:rPr lang="de-DE" sz="900" b="1" noProof="0">
                          <a:latin typeface="+mn-lt"/>
                        </a:rPr>
                        <a:t>Leberhistologie (zentrale Konsensusbewertung)</a:t>
                      </a:r>
                    </a:p>
                    <a:p>
                      <a:pPr marL="85725" indent="-85725">
                        <a:buFont typeface="Arial" panose="020B0604020202020204" pitchFamily="34" charset="0"/>
                        <a:buChar char="•"/>
                      </a:pPr>
                      <a:r>
                        <a:rPr lang="de-DE" sz="900" b="0"/>
                        <a:t>Verbesserung der Fibrose um ≥1 Stadium ohne Verschlechterung der MASH</a:t>
                      </a:r>
                    </a:p>
                    <a:p>
                      <a:pPr marL="85725" indent="-85725">
                        <a:buFont typeface="Arial" panose="020B0604020202020204" pitchFamily="34" charset="0"/>
                        <a:buChar char="•"/>
                      </a:pPr>
                      <a:r>
                        <a:rPr lang="de-DE" sz="900" b="0"/>
                        <a:t>Auflösung der MASH ohne Verschlechterung der Fibrose</a:t>
                      </a:r>
                    </a:p>
                    <a:p>
                      <a:pPr marL="85725" indent="-85725">
                        <a:buFont typeface="Arial" panose="020B0604020202020204" pitchFamily="34" charset="0"/>
                        <a:buChar char="•"/>
                      </a:pPr>
                      <a:r>
                        <a:rPr lang="de-DE" sz="900" b="0"/>
                        <a:t>Verbesserung der Fibrose und Auflösung der MASH</a:t>
                      </a:r>
                    </a:p>
                  </a:txBody>
                  <a:tcPr marL="95911" marR="95911" marT="95911" marB="95911">
                    <a:solidFill>
                      <a:srgbClr val="D4D7DC"/>
                    </a:solidFill>
                  </a:tcPr>
                </a:tc>
                <a:tc>
                  <a:txBody>
                    <a:bodyPr/>
                    <a:lstStyle/>
                    <a:p>
                      <a:pPr marL="85725" indent="-85725">
                        <a:buFont typeface="Arial" panose="020B0604020202020204" pitchFamily="34" charset="0"/>
                        <a:buChar char="•"/>
                      </a:pPr>
                      <a:r>
                        <a:rPr lang="de-DE" sz="900" b="0"/>
                        <a:t>Leberfettgehalt</a:t>
                      </a:r>
                    </a:p>
                    <a:p>
                      <a:pPr marL="85725" indent="-85725">
                        <a:buFont typeface="Arial" panose="020B0604020202020204" pitchFamily="34" charset="0"/>
                        <a:buChar char="•"/>
                      </a:pPr>
                      <a:r>
                        <a:rPr lang="de-DE" sz="900" b="0"/>
                        <a:t>Fibrose-Biomarker</a:t>
                      </a:r>
                    </a:p>
                    <a:p>
                      <a:pPr marL="85725" indent="-85725">
                        <a:buFont typeface="Arial" panose="020B0604020202020204" pitchFamily="34" charset="0"/>
                        <a:buChar char="•"/>
                      </a:pPr>
                      <a:r>
                        <a:rPr lang="de-DE" sz="900" b="0"/>
                        <a:t>Biomarker für Leberschädigung</a:t>
                      </a:r>
                    </a:p>
                    <a:p>
                      <a:pPr marL="85725" indent="-85725">
                        <a:buFont typeface="Arial" panose="020B0604020202020204" pitchFamily="34" charset="0"/>
                        <a:buChar char="•"/>
                      </a:pPr>
                      <a:r>
                        <a:rPr lang="de-DE" sz="900" b="0"/>
                        <a:t>Metabolische/ glykämische Biomarker</a:t>
                      </a:r>
                    </a:p>
                    <a:p>
                      <a:pPr marL="85725" indent="-85725">
                        <a:buFont typeface="Arial" panose="020B0604020202020204" pitchFamily="34" charset="0"/>
                        <a:buChar char="•"/>
                      </a:pPr>
                      <a:r>
                        <a:rPr lang="de-DE" sz="900" b="0"/>
                        <a:t>Lipide</a:t>
                      </a:r>
                    </a:p>
                  </a:txBody>
                  <a:tcPr marL="95911" marR="95911" marT="95911" marB="95911">
                    <a:solidFill>
                      <a:srgbClr val="D4D7DC"/>
                    </a:solidFill>
                  </a:tcPr>
                </a:tc>
                <a:extLst>
                  <a:ext uri="{0D108BD9-81ED-4DB2-BD59-A6C34878D82A}">
                    <a16:rowId xmlns:a16="http://schemas.microsoft.com/office/drawing/2014/main" val="2386557333"/>
                  </a:ext>
                </a:extLst>
              </a:tr>
            </a:tbl>
          </a:graphicData>
        </a:graphic>
      </p:graphicFrame>
      <p:sp>
        <p:nvSpPr>
          <p:cNvPr id="46" name="Rechteck: abgerundete Ecken 9">
            <a:extLst>
              <a:ext uri="{FF2B5EF4-FFF2-40B4-BE49-F238E27FC236}">
                <a16:creationId xmlns:a16="http://schemas.microsoft.com/office/drawing/2014/main" id="{24E68281-FDE9-58FD-075B-63D464600BC3}"/>
              </a:ext>
            </a:extLst>
          </p:cNvPr>
          <p:cNvSpPr/>
          <p:nvPr/>
        </p:nvSpPr>
        <p:spPr>
          <a:xfrm>
            <a:off x="6662057" y="4435143"/>
            <a:ext cx="4882242" cy="1123265"/>
          </a:xfrm>
          <a:prstGeom prst="roundRect">
            <a:avLst/>
          </a:prstGeom>
          <a:ln w="19050"/>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Ziel dieser Studie: </a:t>
            </a:r>
            <a:br>
              <a:rPr kumimoji="0" lang="de-DE" sz="1400" b="0" i="0" u="none" strike="noStrike" kern="1200" cap="none" spc="0" normalizeH="0" baseline="0" noProof="0">
                <a:ln>
                  <a:noFill/>
                </a:ln>
                <a:solidFill>
                  <a:srgbClr val="001965"/>
                </a:solidFill>
                <a:effectLst/>
                <a:uLnTx/>
                <a:uFillTx/>
                <a:latin typeface="Apis For Office"/>
                <a:ea typeface="+mn-ea"/>
                <a:cs typeface="+mn-cs"/>
              </a:rPr>
            </a:br>
            <a:r>
              <a:rPr kumimoji="0" lang="de-DE" sz="1400" b="0" i="0" u="none" strike="noStrike" kern="1200" cap="none" spc="0" normalizeH="0" baseline="0" noProof="0">
                <a:ln>
                  <a:noFill/>
                </a:ln>
                <a:solidFill>
                  <a:srgbClr val="001965"/>
                </a:solidFill>
                <a:effectLst/>
                <a:uLnTx/>
                <a:uFillTx/>
                <a:latin typeface="Apis For Office"/>
                <a:ea typeface="+mn-ea"/>
                <a:cs typeface="+mn-cs"/>
              </a:rPr>
              <a:t>Bewertung des ECM-Umsatzes und der fibrotischen Aktivität bei Teilnehmern mit MASH, die mit </a:t>
            </a:r>
            <a:r>
              <a:rPr kumimoji="0" lang="de-DE" sz="1400" b="0" i="0" u="none" strike="noStrike" kern="1200" cap="none" spc="0" normalizeH="0" baseline="0" noProof="0" err="1">
                <a:ln>
                  <a:noFill/>
                </a:ln>
                <a:solidFill>
                  <a:srgbClr val="001965"/>
                </a:solidFill>
                <a:effectLst/>
                <a:uLnTx/>
                <a:uFillTx/>
                <a:latin typeface="Apis For Office"/>
                <a:ea typeface="+mn-ea"/>
                <a:cs typeface="+mn-cs"/>
              </a:rPr>
              <a:t>Efimosfermin</a:t>
            </a:r>
            <a:r>
              <a:rPr kumimoji="0" lang="de-DE" sz="1400" b="0" i="0" u="none" strike="noStrike" kern="1200" cap="none" spc="0" normalizeH="0" baseline="0" noProof="0">
                <a:ln>
                  <a:noFill/>
                </a:ln>
                <a:solidFill>
                  <a:srgbClr val="001965"/>
                </a:solidFill>
                <a:effectLst/>
                <a:uLnTx/>
                <a:uFillTx/>
                <a:latin typeface="Apis For Office"/>
                <a:ea typeface="+mn-ea"/>
                <a:cs typeface="+mn-cs"/>
              </a:rPr>
              <a:t> im Vergleich zu Placebo behandelt wurden.</a:t>
            </a:r>
          </a:p>
        </p:txBody>
      </p:sp>
      <p:sp>
        <p:nvSpPr>
          <p:cNvPr id="4" name="Rechteck: abgerundete Ecken 3">
            <a:extLst>
              <a:ext uri="{FF2B5EF4-FFF2-40B4-BE49-F238E27FC236}">
                <a16:creationId xmlns:a16="http://schemas.microsoft.com/office/drawing/2014/main" id="{AFBB0349-5C1D-4CFC-C220-C6C1691D87F6}"/>
              </a:ext>
            </a:extLst>
          </p:cNvPr>
          <p:cNvSpPr/>
          <p:nvPr/>
        </p:nvSpPr>
        <p:spPr>
          <a:xfrm>
            <a:off x="3040777" y="2078958"/>
            <a:ext cx="3062817" cy="353102"/>
          </a:xfrm>
          <a:prstGeom prst="roundRect">
            <a:avLst/>
          </a:prstGeom>
          <a:solidFill>
            <a:schemeClr val="accent2">
              <a:lumMod val="50000"/>
            </a:schemeClr>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rgbClr val="FFFFFF"/>
                </a:solidFill>
                <a:effectLst/>
                <a:uLnTx/>
                <a:uFillTx/>
                <a:latin typeface="Apis For Office"/>
                <a:ea typeface="+mn-ea"/>
                <a:cs typeface="+mn-cs"/>
              </a:rPr>
              <a:t>Efimosfermin</a:t>
            </a:r>
            <a:r>
              <a:rPr kumimoji="0" lang="de-DE" sz="1050" b="0" i="0" u="none" strike="noStrike" kern="1200" cap="none" spc="0" normalizeH="0" baseline="0" noProof="0">
                <a:ln>
                  <a:noFill/>
                </a:ln>
                <a:solidFill>
                  <a:srgbClr val="FFFFFF"/>
                </a:solidFill>
                <a:effectLst/>
                <a:uLnTx/>
                <a:uFillTx/>
                <a:latin typeface="Apis For Office"/>
                <a:ea typeface="+mn-ea"/>
                <a:cs typeface="+mn-cs"/>
              </a:rPr>
              <a:t> 300 mg Q4W</a:t>
            </a:r>
          </a:p>
        </p:txBody>
      </p:sp>
      <p:sp>
        <p:nvSpPr>
          <p:cNvPr id="6" name="Rechteck: abgerundete Ecken 5">
            <a:extLst>
              <a:ext uri="{FF2B5EF4-FFF2-40B4-BE49-F238E27FC236}">
                <a16:creationId xmlns:a16="http://schemas.microsoft.com/office/drawing/2014/main" id="{106C0B51-4E92-7C8D-2196-EC2414C0ECDF}"/>
              </a:ext>
            </a:extLst>
          </p:cNvPr>
          <p:cNvSpPr/>
          <p:nvPr/>
        </p:nvSpPr>
        <p:spPr>
          <a:xfrm>
            <a:off x="3040776" y="2555923"/>
            <a:ext cx="3062819" cy="35310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FFFFFF"/>
                </a:solidFill>
                <a:effectLst/>
                <a:uLnTx/>
                <a:uFillTx/>
                <a:latin typeface="Apis For Office"/>
                <a:ea typeface="+mn-ea"/>
                <a:cs typeface="+mn-cs"/>
              </a:rPr>
              <a:t>Placebo</a:t>
            </a:r>
          </a:p>
        </p:txBody>
      </p:sp>
      <p:sp>
        <p:nvSpPr>
          <p:cNvPr id="17" name="Rechteck: obere Ecken abgerundet 16">
            <a:extLst>
              <a:ext uri="{FF2B5EF4-FFF2-40B4-BE49-F238E27FC236}">
                <a16:creationId xmlns:a16="http://schemas.microsoft.com/office/drawing/2014/main" id="{1EE679D0-A73B-B567-A683-23C2F9D4EA7B}"/>
              </a:ext>
            </a:extLst>
          </p:cNvPr>
          <p:cNvSpPr/>
          <p:nvPr/>
        </p:nvSpPr>
        <p:spPr>
          <a:xfrm rot="5400000">
            <a:off x="5705055" y="2034781"/>
            <a:ext cx="352800" cy="441758"/>
          </a:xfrm>
          <a:prstGeom prst="round2SameRect">
            <a:avLst/>
          </a:prstGeom>
          <a:pattFill prst="dkUpDiag">
            <a:fgClr>
              <a:srgbClr val="001965"/>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9" name="Rechteck: abgerundete Ecken 18">
            <a:extLst>
              <a:ext uri="{FF2B5EF4-FFF2-40B4-BE49-F238E27FC236}">
                <a16:creationId xmlns:a16="http://schemas.microsoft.com/office/drawing/2014/main" id="{63961901-A3A0-D8E7-95D6-332DC809B966}"/>
              </a:ext>
            </a:extLst>
          </p:cNvPr>
          <p:cNvSpPr/>
          <p:nvPr/>
        </p:nvSpPr>
        <p:spPr>
          <a:xfrm rot="16200000">
            <a:off x="934112" y="2176134"/>
            <a:ext cx="1244755" cy="31296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Screening</a:t>
            </a:r>
          </a:p>
        </p:txBody>
      </p:sp>
      <p:sp>
        <p:nvSpPr>
          <p:cNvPr id="28" name="Rechteck: abgerundete Ecken 27">
            <a:extLst>
              <a:ext uri="{FF2B5EF4-FFF2-40B4-BE49-F238E27FC236}">
                <a16:creationId xmlns:a16="http://schemas.microsoft.com/office/drawing/2014/main" id="{BE8C063A-8B8E-1372-8CEE-6222726706EC}"/>
              </a:ext>
            </a:extLst>
          </p:cNvPr>
          <p:cNvSpPr/>
          <p:nvPr/>
        </p:nvSpPr>
        <p:spPr>
          <a:xfrm rot="16200000">
            <a:off x="1743125" y="2153268"/>
            <a:ext cx="1242709" cy="35665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normalizeH="0" noProof="0">
                <a:ln>
                  <a:noFill/>
                </a:ln>
                <a:solidFill>
                  <a:srgbClr val="001965"/>
                </a:solidFill>
                <a:effectLst/>
                <a:uLnTx/>
                <a:uFillTx/>
                <a:latin typeface="Apis For Office"/>
                <a:ea typeface="+mn-ea"/>
                <a:cs typeface="+mn-cs"/>
              </a:rPr>
              <a:t>Randomisierung </a:t>
            </a:r>
            <a:br>
              <a:rPr kumimoji="0" lang="de-DE" sz="1050" b="0" i="0" u="none" strike="noStrike" kern="1200" cap="none" normalizeH="0" noProof="0">
                <a:ln>
                  <a:noFill/>
                </a:ln>
                <a:solidFill>
                  <a:srgbClr val="001965"/>
                </a:solidFill>
                <a:effectLst/>
                <a:uLnTx/>
                <a:uFillTx/>
                <a:latin typeface="Apis For Office"/>
                <a:ea typeface="+mn-ea"/>
                <a:cs typeface="+mn-cs"/>
              </a:rPr>
            </a:br>
            <a:r>
              <a:rPr kumimoji="0" lang="de-DE" sz="1050" b="0" i="0" u="none" strike="noStrike" kern="1200" cap="none" normalizeH="0" noProof="0">
                <a:ln>
                  <a:noFill/>
                </a:ln>
                <a:solidFill>
                  <a:srgbClr val="001965"/>
                </a:solidFill>
                <a:effectLst/>
                <a:uLnTx/>
                <a:uFillTx/>
                <a:latin typeface="Apis For Office"/>
                <a:ea typeface="+mn-ea"/>
                <a:cs typeface="+mn-cs"/>
              </a:rPr>
              <a:t>1:1</a:t>
            </a:r>
          </a:p>
        </p:txBody>
      </p:sp>
      <p:cxnSp>
        <p:nvCxnSpPr>
          <p:cNvPr id="31" name="Gerade Verbindung mit Pfeil 30">
            <a:extLst>
              <a:ext uri="{FF2B5EF4-FFF2-40B4-BE49-F238E27FC236}">
                <a16:creationId xmlns:a16="http://schemas.microsoft.com/office/drawing/2014/main" id="{2644B9C3-FB94-7447-5775-7296BC8BDD31}"/>
              </a:ext>
            </a:extLst>
          </p:cNvPr>
          <p:cNvCxnSpPr>
            <a:cxnSpLocks/>
          </p:cNvCxnSpPr>
          <p:nvPr/>
        </p:nvCxnSpPr>
        <p:spPr>
          <a:xfrm>
            <a:off x="1760923" y="2426691"/>
            <a:ext cx="356651" cy="0"/>
          </a:xfrm>
          <a:prstGeom prst="straightConnector1">
            <a:avLst/>
          </a:prstGeom>
          <a:ln w="63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B41797B0-4D19-3C1F-6B78-E6545EE3EED9}"/>
              </a:ext>
            </a:extLst>
          </p:cNvPr>
          <p:cNvCxnSpPr>
            <a:cxnSpLocks/>
          </p:cNvCxnSpPr>
          <p:nvPr/>
        </p:nvCxnSpPr>
        <p:spPr>
          <a:xfrm>
            <a:off x="2561637" y="2258399"/>
            <a:ext cx="356651" cy="0"/>
          </a:xfrm>
          <a:prstGeom prst="straightConnector1">
            <a:avLst/>
          </a:prstGeom>
          <a:ln w="63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CF8C329A-3078-5FCE-ED7E-081A45EC534A}"/>
              </a:ext>
            </a:extLst>
          </p:cNvPr>
          <p:cNvSpPr txBox="1"/>
          <p:nvPr/>
        </p:nvSpPr>
        <p:spPr>
          <a:xfrm>
            <a:off x="653403" y="2972549"/>
            <a:ext cx="703719" cy="154401"/>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chemeClr val="accent6"/>
                </a:solidFill>
                <a:effectLst/>
                <a:uLnTx/>
                <a:uFillTx/>
                <a:latin typeface="Apis For Office"/>
                <a:ea typeface="+mn-ea"/>
                <a:cs typeface="+mn-cs"/>
              </a:rPr>
              <a:t>Leberbiopsie</a:t>
            </a:r>
          </a:p>
        </p:txBody>
      </p:sp>
      <p:sp>
        <p:nvSpPr>
          <p:cNvPr id="7" name="Textfeld 6">
            <a:extLst>
              <a:ext uri="{FF2B5EF4-FFF2-40B4-BE49-F238E27FC236}">
                <a16:creationId xmlns:a16="http://schemas.microsoft.com/office/drawing/2014/main" id="{B77ED91F-ACFB-A739-6464-0CCDCD9ED164}"/>
              </a:ext>
            </a:extLst>
          </p:cNvPr>
          <p:cNvSpPr txBox="1"/>
          <p:nvPr/>
        </p:nvSpPr>
        <p:spPr>
          <a:xfrm>
            <a:off x="665511" y="3218888"/>
            <a:ext cx="710131" cy="256480"/>
          </a:xfrm>
          <a:prstGeom prst="rect">
            <a:avLst/>
          </a:prstGeom>
          <a:noFill/>
        </p:spPr>
        <p:txBody>
          <a:bodyPr wrap="none" lIns="0" tIns="0" rIns="0" bIns="0" rtlCol="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MRI-PDFF</a:t>
            </a:r>
          </a:p>
          <a:p>
            <a:pPr marL="0" marR="0" lvl="0" indent="0" algn="l" defTabSz="914400" rtl="0" eaLnBrk="1" fontAlgn="auto" latinLnBrk="0" hangingPunct="1">
              <a:lnSpc>
                <a:spcPts val="1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 </a:t>
            </a:r>
            <a:r>
              <a:rPr lang="de-DE" sz="900">
                <a:solidFill>
                  <a:srgbClr val="001965"/>
                </a:solidFill>
                <a:latin typeface="Apis For Office"/>
              </a:rPr>
              <a:t>Blut</a:t>
            </a:r>
            <a:r>
              <a:rPr kumimoji="0" lang="de-DE" sz="900" b="0" i="0" u="none" strike="noStrike" kern="1200" cap="none" spc="0" normalizeH="0" baseline="0" noProof="0" err="1">
                <a:ln>
                  <a:noFill/>
                </a:ln>
                <a:solidFill>
                  <a:srgbClr val="001965"/>
                </a:solidFill>
                <a:effectLst/>
                <a:uLnTx/>
                <a:uFillTx/>
                <a:latin typeface="Apis For Office"/>
                <a:ea typeface="+mn-ea"/>
                <a:cs typeface="+mn-cs"/>
              </a:rPr>
              <a:t>marker</a:t>
            </a:r>
            <a:endParaRPr kumimoji="0" lang="de-DE" sz="9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4" name="Textfeld 13">
            <a:extLst>
              <a:ext uri="{FF2B5EF4-FFF2-40B4-BE49-F238E27FC236}">
                <a16:creationId xmlns:a16="http://schemas.microsoft.com/office/drawing/2014/main" id="{2CD0C288-15C4-85AF-222A-F3710CB9D1CD}"/>
              </a:ext>
            </a:extLst>
          </p:cNvPr>
          <p:cNvSpPr txBox="1"/>
          <p:nvPr/>
        </p:nvSpPr>
        <p:spPr>
          <a:xfrm>
            <a:off x="3680694" y="3448508"/>
            <a:ext cx="429606" cy="259174"/>
          </a:xfrm>
          <a:prstGeom prst="rect">
            <a:avLst/>
          </a:prstGeom>
          <a:noFill/>
        </p:spPr>
        <p:txBody>
          <a:bodyPr wrap="none" lIns="0" tIns="0" rIns="0" bIns="0"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Woche</a:t>
            </a:r>
            <a:br>
              <a:rPr kumimoji="0" lang="de-DE" sz="1050" b="0" i="0" u="none" strike="noStrike" kern="1200" cap="none" spc="0" normalizeH="0" baseline="0" noProof="0">
                <a:ln>
                  <a:noFill/>
                </a:ln>
                <a:solidFill>
                  <a:srgbClr val="001965"/>
                </a:solidFill>
                <a:effectLst/>
                <a:uLnTx/>
                <a:uFillTx/>
                <a:latin typeface="Apis For Office"/>
                <a:ea typeface="+mn-ea"/>
                <a:cs typeface="+mn-cs"/>
              </a:rPr>
            </a:br>
            <a:r>
              <a:rPr kumimoji="0" lang="de-DE" sz="1050" b="0" i="0" u="none" strike="noStrike" kern="1200" cap="none" spc="0" normalizeH="0" baseline="0" noProof="0">
                <a:ln>
                  <a:noFill/>
                </a:ln>
                <a:solidFill>
                  <a:srgbClr val="001965"/>
                </a:solidFill>
                <a:effectLst/>
                <a:uLnTx/>
                <a:uFillTx/>
                <a:latin typeface="Apis For Office"/>
                <a:ea typeface="+mn-ea"/>
                <a:cs typeface="+mn-cs"/>
              </a:rPr>
              <a:t>16</a:t>
            </a:r>
          </a:p>
        </p:txBody>
      </p:sp>
      <p:sp>
        <p:nvSpPr>
          <p:cNvPr id="29" name="Textfeld 28">
            <a:extLst>
              <a:ext uri="{FF2B5EF4-FFF2-40B4-BE49-F238E27FC236}">
                <a16:creationId xmlns:a16="http://schemas.microsoft.com/office/drawing/2014/main" id="{C4F26FEE-1276-E66E-D803-9E14371BA623}"/>
              </a:ext>
            </a:extLst>
          </p:cNvPr>
          <p:cNvSpPr txBox="1"/>
          <p:nvPr/>
        </p:nvSpPr>
        <p:spPr>
          <a:xfrm>
            <a:off x="5441998" y="3448508"/>
            <a:ext cx="429606" cy="259174"/>
          </a:xfrm>
          <a:prstGeom prst="rect">
            <a:avLst/>
          </a:prstGeom>
          <a:noFill/>
        </p:spPr>
        <p:txBody>
          <a:bodyPr wrap="none" lIns="0" tIns="0" rIns="0" bIns="0"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Woche</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24</a:t>
            </a:r>
          </a:p>
        </p:txBody>
      </p:sp>
      <p:sp>
        <p:nvSpPr>
          <p:cNvPr id="30" name="Textfeld 29">
            <a:extLst>
              <a:ext uri="{FF2B5EF4-FFF2-40B4-BE49-F238E27FC236}">
                <a16:creationId xmlns:a16="http://schemas.microsoft.com/office/drawing/2014/main" id="{E06D6C5A-F865-9D9C-A1FA-CDAF9C1280CD}"/>
              </a:ext>
            </a:extLst>
          </p:cNvPr>
          <p:cNvSpPr txBox="1"/>
          <p:nvPr/>
        </p:nvSpPr>
        <p:spPr>
          <a:xfrm>
            <a:off x="5920572" y="3448508"/>
            <a:ext cx="429606" cy="259174"/>
          </a:xfrm>
          <a:prstGeom prst="rect">
            <a:avLst/>
          </a:prstGeom>
          <a:noFill/>
        </p:spPr>
        <p:txBody>
          <a:bodyPr wrap="none" lIns="0" tIns="0" rIns="0" bIns="0"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Woche</a:t>
            </a:r>
            <a:br>
              <a:rPr kumimoji="0" lang="de-DE" sz="1050" b="0" i="0" u="none" strike="noStrike" kern="1200" cap="none" spc="0" normalizeH="0" baseline="0" noProof="0">
                <a:ln>
                  <a:noFill/>
                </a:ln>
                <a:solidFill>
                  <a:srgbClr val="001965"/>
                </a:solidFill>
                <a:effectLst/>
                <a:uLnTx/>
                <a:uFillTx/>
                <a:latin typeface="Apis For Office"/>
                <a:ea typeface="+mn-ea"/>
                <a:cs typeface="+mn-cs"/>
              </a:rPr>
            </a:br>
            <a:r>
              <a:rPr kumimoji="0" lang="de-DE" sz="1050" b="0" i="0" u="none" strike="noStrike" kern="1200" cap="none" spc="0" normalizeH="0" baseline="0" noProof="0">
                <a:ln>
                  <a:noFill/>
                </a:ln>
                <a:solidFill>
                  <a:srgbClr val="001965"/>
                </a:solidFill>
                <a:effectLst/>
                <a:uLnTx/>
                <a:uFillTx/>
                <a:latin typeface="Apis For Office"/>
                <a:ea typeface="+mn-ea"/>
                <a:cs typeface="+mn-cs"/>
              </a:rPr>
              <a:t>28</a:t>
            </a:r>
          </a:p>
        </p:txBody>
      </p:sp>
      <p:cxnSp>
        <p:nvCxnSpPr>
          <p:cNvPr id="56" name="Gerade Verbindung mit Pfeil 55">
            <a:extLst>
              <a:ext uri="{FF2B5EF4-FFF2-40B4-BE49-F238E27FC236}">
                <a16:creationId xmlns:a16="http://schemas.microsoft.com/office/drawing/2014/main" id="{C47804CC-5EFC-6542-7D11-32EAB3282EDE}"/>
              </a:ext>
            </a:extLst>
          </p:cNvPr>
          <p:cNvCxnSpPr>
            <a:cxnSpLocks/>
          </p:cNvCxnSpPr>
          <p:nvPr/>
        </p:nvCxnSpPr>
        <p:spPr>
          <a:xfrm>
            <a:off x="6103594" y="2255509"/>
            <a:ext cx="185405" cy="0"/>
          </a:xfrm>
          <a:prstGeom prst="straightConnector1">
            <a:avLst/>
          </a:prstGeom>
          <a:ln w="6350">
            <a:solidFill>
              <a:srgbClr val="001965"/>
            </a:solidFill>
            <a:tailEnd type="triangle"/>
          </a:ln>
        </p:spPr>
        <p:style>
          <a:lnRef idx="1">
            <a:schemeClr val="accent1"/>
          </a:lnRef>
          <a:fillRef idx="0">
            <a:schemeClr val="accent1"/>
          </a:fillRef>
          <a:effectRef idx="0">
            <a:schemeClr val="accent1"/>
          </a:effectRef>
          <a:fontRef idx="minor">
            <a:schemeClr val="tx1"/>
          </a:fontRef>
        </p:style>
      </p:cxnSp>
      <p:sp>
        <p:nvSpPr>
          <p:cNvPr id="1030" name="Textfeld 1029">
            <a:extLst>
              <a:ext uri="{FF2B5EF4-FFF2-40B4-BE49-F238E27FC236}">
                <a16:creationId xmlns:a16="http://schemas.microsoft.com/office/drawing/2014/main" id="{7771715D-35B4-32A4-000B-6777AA70CEC8}"/>
              </a:ext>
            </a:extLst>
          </p:cNvPr>
          <p:cNvSpPr txBox="1"/>
          <p:nvPr/>
        </p:nvSpPr>
        <p:spPr>
          <a:xfrm>
            <a:off x="7959273" y="3448508"/>
            <a:ext cx="429606" cy="259174"/>
          </a:xfrm>
          <a:prstGeom prst="rect">
            <a:avLst/>
          </a:prstGeom>
          <a:noFill/>
        </p:spPr>
        <p:txBody>
          <a:bodyPr wrap="none" lIns="0" tIns="0" rIns="0" bIns="0"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Woche</a:t>
            </a:r>
            <a:endParaRPr lang="de-DE" sz="1050">
              <a:solidFill>
                <a:srgbClr val="001965"/>
              </a:solidFill>
              <a:latin typeface="Apis For Office"/>
            </a:endParaRPr>
          </a:p>
          <a:p>
            <a:pPr marL="0" marR="0" lvl="0" indent="0" algn="ctr" defTabSz="914400" rtl="0" eaLnBrk="1" fontAlgn="auto" latinLnBrk="0" hangingPunct="1">
              <a:lnSpc>
                <a:spcPts val="1000"/>
              </a:lnSpc>
              <a:spcBef>
                <a:spcPts val="0"/>
              </a:spcBef>
              <a:spcAft>
                <a:spcPts val="0"/>
              </a:spcAft>
              <a:buClrTx/>
              <a:buSzTx/>
              <a:buFontTx/>
              <a:buNone/>
              <a:tabLst/>
              <a:defRPr/>
            </a:pPr>
            <a:r>
              <a:rPr lang="de-DE" sz="1050">
                <a:solidFill>
                  <a:srgbClr val="001965"/>
                </a:solidFill>
                <a:latin typeface="Apis For Office"/>
              </a:rPr>
              <a:t>40</a:t>
            </a:r>
            <a:endParaRPr kumimoji="0" lang="de-DE" sz="105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031" name="Textfeld 1030">
            <a:extLst>
              <a:ext uri="{FF2B5EF4-FFF2-40B4-BE49-F238E27FC236}">
                <a16:creationId xmlns:a16="http://schemas.microsoft.com/office/drawing/2014/main" id="{F3F35E8D-3163-DA7E-945B-06DC671A1687}"/>
              </a:ext>
            </a:extLst>
          </p:cNvPr>
          <p:cNvSpPr txBox="1"/>
          <p:nvPr/>
        </p:nvSpPr>
        <p:spPr>
          <a:xfrm>
            <a:off x="9528503" y="3448508"/>
            <a:ext cx="429606" cy="259174"/>
          </a:xfrm>
          <a:prstGeom prst="rect">
            <a:avLst/>
          </a:prstGeom>
          <a:noFill/>
        </p:spPr>
        <p:txBody>
          <a:bodyPr wrap="none" lIns="0" tIns="0" rIns="0" bIns="0"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Woche</a:t>
            </a:r>
          </a:p>
          <a:p>
            <a:pPr marL="0" marR="0" lvl="0" indent="0" algn="ctr" defTabSz="914400" rtl="0" eaLnBrk="1" fontAlgn="auto" latinLnBrk="0" hangingPunct="1">
              <a:lnSpc>
                <a:spcPts val="1000"/>
              </a:lnSpc>
              <a:spcBef>
                <a:spcPts val="0"/>
              </a:spcBef>
              <a:spcAft>
                <a:spcPts val="0"/>
              </a:spcAft>
              <a:buClrTx/>
              <a:buSzTx/>
              <a:buFontTx/>
              <a:buNone/>
              <a:tabLst/>
              <a:defRPr/>
            </a:pPr>
            <a:r>
              <a:rPr lang="de-DE" sz="1050">
                <a:solidFill>
                  <a:srgbClr val="001965"/>
                </a:solidFill>
                <a:latin typeface="Apis For Office"/>
              </a:rPr>
              <a:t>52</a:t>
            </a:r>
            <a:endParaRPr kumimoji="0" lang="de-DE" sz="1050" b="0"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2" name="Gruppieren 1">
            <a:extLst>
              <a:ext uri="{FF2B5EF4-FFF2-40B4-BE49-F238E27FC236}">
                <a16:creationId xmlns:a16="http://schemas.microsoft.com/office/drawing/2014/main" id="{D53F965F-AE49-7A0E-D96F-B98F81D95BCB}"/>
              </a:ext>
            </a:extLst>
          </p:cNvPr>
          <p:cNvGrpSpPr/>
          <p:nvPr/>
        </p:nvGrpSpPr>
        <p:grpSpPr>
          <a:xfrm>
            <a:off x="1491810" y="3238643"/>
            <a:ext cx="8267709" cy="129600"/>
            <a:chOff x="1491810" y="3442927"/>
            <a:chExt cx="8267709" cy="129600"/>
          </a:xfrm>
        </p:grpSpPr>
        <p:cxnSp>
          <p:nvCxnSpPr>
            <p:cNvPr id="42" name="Gerade Verbindung mit Pfeil 41">
              <a:extLst>
                <a:ext uri="{FF2B5EF4-FFF2-40B4-BE49-F238E27FC236}">
                  <a16:creationId xmlns:a16="http://schemas.microsoft.com/office/drawing/2014/main" id="{E09988EA-97FB-3AEF-6603-B71E75080509}"/>
                </a:ext>
              </a:extLst>
            </p:cNvPr>
            <p:cNvCxnSpPr>
              <a:cxnSpLocks/>
            </p:cNvCxnSpPr>
            <p:nvPr/>
          </p:nvCxnSpPr>
          <p:spPr>
            <a:xfrm>
              <a:off x="1597529" y="3507789"/>
              <a:ext cx="8139129" cy="0"/>
            </a:xfrm>
            <a:prstGeom prst="straightConnector1">
              <a:avLst/>
            </a:prstGeom>
            <a:ln w="6350">
              <a:solidFill>
                <a:srgbClr val="00196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D4FDC20-A971-CAD4-1041-DF7973FABDA1}"/>
                </a:ext>
              </a:extLst>
            </p:cNvPr>
            <p:cNvSpPr/>
            <p:nvPr/>
          </p:nvSpPr>
          <p:spPr>
            <a:xfrm>
              <a:off x="1491810" y="3442927"/>
              <a:ext cx="129600" cy="129600"/>
            </a:xfrm>
            <a:prstGeom prst="ellipse">
              <a:avLst/>
            </a:prstGeom>
            <a:solidFill>
              <a:schemeClr val="bg1"/>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a:ln>
                  <a:noFill/>
                </a:ln>
                <a:solidFill>
                  <a:srgbClr val="FFFFFF"/>
                </a:solidFill>
                <a:effectLst/>
                <a:uLnTx/>
                <a:uFillTx/>
                <a:latin typeface="Apis For Office"/>
                <a:ea typeface="+mn-ea"/>
                <a:cs typeface="+mn-cs"/>
              </a:endParaRPr>
            </a:p>
          </p:txBody>
        </p:sp>
        <p:sp>
          <p:nvSpPr>
            <p:cNvPr id="44" name="Oval 43">
              <a:extLst>
                <a:ext uri="{FF2B5EF4-FFF2-40B4-BE49-F238E27FC236}">
                  <a16:creationId xmlns:a16="http://schemas.microsoft.com/office/drawing/2014/main" id="{90F77486-EF35-85D6-0D1F-A565AC23EFF8}"/>
                </a:ext>
              </a:extLst>
            </p:cNvPr>
            <p:cNvSpPr/>
            <p:nvPr/>
          </p:nvSpPr>
          <p:spPr>
            <a:xfrm>
              <a:off x="9629919" y="3442927"/>
              <a:ext cx="129600" cy="129600"/>
            </a:xfrm>
            <a:prstGeom prst="ellipse">
              <a:avLst/>
            </a:prstGeom>
            <a:solidFill>
              <a:schemeClr val="bg1"/>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0" name="Oval 43">
              <a:extLst>
                <a:ext uri="{FF2B5EF4-FFF2-40B4-BE49-F238E27FC236}">
                  <a16:creationId xmlns:a16="http://schemas.microsoft.com/office/drawing/2014/main" id="{E7579899-722A-0D0B-40E4-7C0CB86D3E14}"/>
                </a:ext>
              </a:extLst>
            </p:cNvPr>
            <p:cNvSpPr/>
            <p:nvPr/>
          </p:nvSpPr>
          <p:spPr>
            <a:xfrm>
              <a:off x="6057382" y="3442927"/>
              <a:ext cx="129600" cy="129600"/>
            </a:xfrm>
            <a:prstGeom prst="ellipse">
              <a:avLst/>
            </a:prstGeom>
            <a:solidFill>
              <a:schemeClr val="bg1"/>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029" name="Oval 43">
              <a:extLst>
                <a:ext uri="{FF2B5EF4-FFF2-40B4-BE49-F238E27FC236}">
                  <a16:creationId xmlns:a16="http://schemas.microsoft.com/office/drawing/2014/main" id="{66A499B8-C5CA-FF67-D02A-B39A6985A2CB}"/>
                </a:ext>
              </a:extLst>
            </p:cNvPr>
            <p:cNvSpPr/>
            <p:nvPr/>
          </p:nvSpPr>
          <p:spPr>
            <a:xfrm>
              <a:off x="8112176" y="3442927"/>
              <a:ext cx="129600" cy="129600"/>
            </a:xfrm>
            <a:prstGeom prst="ellipse">
              <a:avLst/>
            </a:prstGeom>
            <a:solidFill>
              <a:schemeClr val="bg1"/>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035" name="Oval 43">
              <a:extLst>
                <a:ext uri="{FF2B5EF4-FFF2-40B4-BE49-F238E27FC236}">
                  <a16:creationId xmlns:a16="http://schemas.microsoft.com/office/drawing/2014/main" id="{11E796D1-F9BF-F009-6968-E559E2A68BEB}"/>
                </a:ext>
              </a:extLst>
            </p:cNvPr>
            <p:cNvSpPr/>
            <p:nvPr/>
          </p:nvSpPr>
          <p:spPr>
            <a:xfrm>
              <a:off x="3830697" y="3442927"/>
              <a:ext cx="129600" cy="129600"/>
            </a:xfrm>
            <a:prstGeom prst="ellipse">
              <a:avLst/>
            </a:prstGeom>
            <a:solidFill>
              <a:schemeClr val="bg1"/>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grpSp>
      <p:grpSp>
        <p:nvGrpSpPr>
          <p:cNvPr id="3" name="Gruppieren 2">
            <a:extLst>
              <a:ext uri="{FF2B5EF4-FFF2-40B4-BE49-F238E27FC236}">
                <a16:creationId xmlns:a16="http://schemas.microsoft.com/office/drawing/2014/main" id="{599DFDE1-F648-3D8E-86C0-06CF3FC591BA}"/>
              </a:ext>
            </a:extLst>
          </p:cNvPr>
          <p:cNvGrpSpPr/>
          <p:nvPr/>
        </p:nvGrpSpPr>
        <p:grpSpPr>
          <a:xfrm>
            <a:off x="1488867" y="2734821"/>
            <a:ext cx="7818656" cy="396963"/>
            <a:chOff x="1488867" y="2939105"/>
            <a:chExt cx="7818656" cy="396963"/>
          </a:xfrm>
        </p:grpSpPr>
        <p:cxnSp>
          <p:nvCxnSpPr>
            <p:cNvPr id="33" name="Gerade Verbindung mit Pfeil 32">
              <a:extLst>
                <a:ext uri="{FF2B5EF4-FFF2-40B4-BE49-F238E27FC236}">
                  <a16:creationId xmlns:a16="http://schemas.microsoft.com/office/drawing/2014/main" id="{2A80ABC8-2EE2-A100-D958-C228EA16407F}"/>
                </a:ext>
              </a:extLst>
            </p:cNvPr>
            <p:cNvCxnSpPr>
              <a:cxnSpLocks/>
            </p:cNvCxnSpPr>
            <p:nvPr/>
          </p:nvCxnSpPr>
          <p:spPr>
            <a:xfrm>
              <a:off x="2561637" y="2939105"/>
              <a:ext cx="356651" cy="0"/>
            </a:xfrm>
            <a:prstGeom prst="straightConnector1">
              <a:avLst/>
            </a:prstGeom>
            <a:ln w="63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23B519C0-0F8C-6683-E8DB-F4C7448A7A4D}"/>
                </a:ext>
              </a:extLst>
            </p:cNvPr>
            <p:cNvCxnSpPr>
              <a:cxnSpLocks/>
            </p:cNvCxnSpPr>
            <p:nvPr/>
          </p:nvCxnSpPr>
          <p:spPr>
            <a:xfrm>
              <a:off x="1556487" y="3281662"/>
              <a:ext cx="7659277" cy="0"/>
            </a:xfrm>
            <a:prstGeom prst="straightConnector1">
              <a:avLst/>
            </a:prstGeom>
            <a:ln w="63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Dreieck 35">
              <a:extLst>
                <a:ext uri="{FF2B5EF4-FFF2-40B4-BE49-F238E27FC236}">
                  <a16:creationId xmlns:a16="http://schemas.microsoft.com/office/drawing/2014/main" id="{6E55EC7A-7C5F-3733-D1FD-7CB2B511B244}"/>
                </a:ext>
              </a:extLst>
            </p:cNvPr>
            <p:cNvSpPr/>
            <p:nvPr/>
          </p:nvSpPr>
          <p:spPr>
            <a:xfrm>
              <a:off x="1488867" y="3198570"/>
              <a:ext cx="129081" cy="131083"/>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chemeClr val="accent6"/>
                </a:solidFill>
                <a:effectLst/>
                <a:uLnTx/>
                <a:uFillTx/>
                <a:latin typeface="Apis For Office"/>
                <a:ea typeface="+mn-ea"/>
                <a:cs typeface="+mn-cs"/>
              </a:endParaRPr>
            </a:p>
          </p:txBody>
        </p:sp>
        <p:sp>
          <p:nvSpPr>
            <p:cNvPr id="37" name="Dreieck 36">
              <a:extLst>
                <a:ext uri="{FF2B5EF4-FFF2-40B4-BE49-F238E27FC236}">
                  <a16:creationId xmlns:a16="http://schemas.microsoft.com/office/drawing/2014/main" id="{31DF6B5E-F9A4-E4AA-6426-58017E0B1249}"/>
                </a:ext>
              </a:extLst>
            </p:cNvPr>
            <p:cNvSpPr/>
            <p:nvPr/>
          </p:nvSpPr>
          <p:spPr>
            <a:xfrm>
              <a:off x="5597506" y="3198599"/>
              <a:ext cx="129081" cy="131083"/>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036" name="Dreieck 36">
              <a:extLst>
                <a:ext uri="{FF2B5EF4-FFF2-40B4-BE49-F238E27FC236}">
                  <a16:creationId xmlns:a16="http://schemas.microsoft.com/office/drawing/2014/main" id="{3A106A61-C9C4-C2E1-5D5B-1F5478316178}"/>
                </a:ext>
              </a:extLst>
            </p:cNvPr>
            <p:cNvSpPr/>
            <p:nvPr/>
          </p:nvSpPr>
          <p:spPr>
            <a:xfrm>
              <a:off x="9178442" y="3204985"/>
              <a:ext cx="129081" cy="131083"/>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grpSp>
      <p:sp>
        <p:nvSpPr>
          <p:cNvPr id="1037" name="Textfeld 1036">
            <a:extLst>
              <a:ext uri="{FF2B5EF4-FFF2-40B4-BE49-F238E27FC236}">
                <a16:creationId xmlns:a16="http://schemas.microsoft.com/office/drawing/2014/main" id="{791A3CC6-C5CD-F444-A83A-1D7351C14245}"/>
              </a:ext>
            </a:extLst>
          </p:cNvPr>
          <p:cNvSpPr txBox="1"/>
          <p:nvPr/>
        </p:nvSpPr>
        <p:spPr>
          <a:xfrm>
            <a:off x="9000961" y="3448508"/>
            <a:ext cx="429606" cy="259174"/>
          </a:xfrm>
          <a:prstGeom prst="rect">
            <a:avLst/>
          </a:prstGeom>
          <a:noFill/>
        </p:spPr>
        <p:txBody>
          <a:bodyPr wrap="none" lIns="0" tIns="0" rIns="0" bIns="0"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Woche</a:t>
            </a:r>
          </a:p>
          <a:p>
            <a:pPr marL="0" marR="0" lvl="0" indent="0" algn="ctr" defTabSz="914400" rtl="0" eaLnBrk="1" fontAlgn="auto" latinLnBrk="0" hangingPunct="1">
              <a:lnSpc>
                <a:spcPts val="1000"/>
              </a:lnSpc>
              <a:spcBef>
                <a:spcPts val="0"/>
              </a:spcBef>
              <a:spcAft>
                <a:spcPts val="0"/>
              </a:spcAft>
              <a:buClrTx/>
              <a:buSzTx/>
              <a:buFontTx/>
              <a:buNone/>
              <a:tabLst/>
              <a:defRPr/>
            </a:pPr>
            <a:r>
              <a:rPr lang="de-DE" sz="1050">
                <a:solidFill>
                  <a:srgbClr val="001965"/>
                </a:solidFill>
                <a:latin typeface="Apis For Office"/>
              </a:rPr>
              <a:t>48</a:t>
            </a:r>
            <a:endParaRPr kumimoji="0" lang="de-DE" sz="105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23" name="Verbinder: gewinkelt 22">
            <a:extLst>
              <a:ext uri="{FF2B5EF4-FFF2-40B4-BE49-F238E27FC236}">
                <a16:creationId xmlns:a16="http://schemas.microsoft.com/office/drawing/2014/main" id="{FAA3D738-AF0A-FB4A-0DFF-9476B3BB6800}"/>
              </a:ext>
            </a:extLst>
          </p:cNvPr>
          <p:cNvCxnSpPr>
            <a:cxnSpLocks/>
          </p:cNvCxnSpPr>
          <p:nvPr/>
        </p:nvCxnSpPr>
        <p:spPr>
          <a:xfrm flipV="1">
            <a:off x="6094071" y="2361371"/>
            <a:ext cx="92911" cy="371103"/>
          </a:xfrm>
          <a:prstGeom prst="bentConnector2">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66E1AD4D-BD82-0573-A7AC-51359590FC54}"/>
              </a:ext>
            </a:extLst>
          </p:cNvPr>
          <p:cNvCxnSpPr/>
          <p:nvPr/>
        </p:nvCxnSpPr>
        <p:spPr>
          <a:xfrm>
            <a:off x="6186982" y="2362703"/>
            <a:ext cx="102017" cy="0"/>
          </a:xfrm>
          <a:prstGeom prst="straightConnector1">
            <a:avLst/>
          </a:prstGeom>
          <a:ln w="63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8" name="Rechteck: obere Ecken abgerundet 57">
            <a:extLst>
              <a:ext uri="{FF2B5EF4-FFF2-40B4-BE49-F238E27FC236}">
                <a16:creationId xmlns:a16="http://schemas.microsoft.com/office/drawing/2014/main" id="{FC7EDDCA-FCDA-6179-D85C-3CC5AD40FC0A}"/>
              </a:ext>
            </a:extLst>
          </p:cNvPr>
          <p:cNvSpPr/>
          <p:nvPr/>
        </p:nvSpPr>
        <p:spPr>
          <a:xfrm rot="5400000">
            <a:off x="5705055" y="2511746"/>
            <a:ext cx="352800" cy="441758"/>
          </a:xfrm>
          <a:prstGeom prst="round2SameRect">
            <a:avLst/>
          </a:prstGeom>
          <a:pattFill prst="dkUpDiag">
            <a:fgClr>
              <a:schemeClr val="accent6"/>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FFFFFF"/>
              </a:solidFill>
              <a:effectLst/>
              <a:uLnTx/>
              <a:uFillTx/>
              <a:latin typeface="Apis For Office"/>
              <a:ea typeface="+mn-ea"/>
              <a:cs typeface="+mn-cs"/>
            </a:endParaRPr>
          </a:p>
        </p:txBody>
      </p:sp>
      <p:sp>
        <p:nvSpPr>
          <p:cNvPr id="59" name="Rechteck: abgerundete Ecken 58">
            <a:extLst>
              <a:ext uri="{FF2B5EF4-FFF2-40B4-BE49-F238E27FC236}">
                <a16:creationId xmlns:a16="http://schemas.microsoft.com/office/drawing/2014/main" id="{6B038F89-885C-8AC9-F12C-656F62803C0A}"/>
              </a:ext>
            </a:extLst>
          </p:cNvPr>
          <p:cNvSpPr/>
          <p:nvPr/>
        </p:nvSpPr>
        <p:spPr>
          <a:xfrm>
            <a:off x="6295652" y="2075922"/>
            <a:ext cx="3405720" cy="353102"/>
          </a:xfrm>
          <a:prstGeom prst="roundRect">
            <a:avLst/>
          </a:prstGeom>
          <a:solidFill>
            <a:schemeClr val="accent2">
              <a:lumMod val="50000"/>
            </a:schemeClr>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err="1">
                <a:ln>
                  <a:noFill/>
                </a:ln>
                <a:solidFill>
                  <a:srgbClr val="FFFFFF"/>
                </a:solidFill>
                <a:effectLst/>
                <a:uLnTx/>
                <a:uFillTx/>
                <a:latin typeface="Apis For Office"/>
                <a:ea typeface="+mn-ea"/>
                <a:cs typeface="+mn-cs"/>
              </a:rPr>
              <a:t>Efimosfermin</a:t>
            </a:r>
            <a:r>
              <a:rPr kumimoji="0" lang="de-DE" sz="1050" b="0" i="0" u="none" strike="noStrike" kern="1200" cap="none" spc="0" normalizeH="0" baseline="0" noProof="0">
                <a:ln>
                  <a:noFill/>
                </a:ln>
                <a:solidFill>
                  <a:srgbClr val="FFFFFF"/>
                </a:solidFill>
                <a:effectLst/>
                <a:uLnTx/>
                <a:uFillTx/>
                <a:latin typeface="Apis For Office"/>
                <a:ea typeface="+mn-ea"/>
                <a:cs typeface="+mn-cs"/>
              </a:rPr>
              <a:t> 300 mg Q4W</a:t>
            </a:r>
            <a:br>
              <a:rPr kumimoji="0" lang="de-DE" sz="1050" b="0" i="0" u="none" strike="noStrike" kern="1200" cap="none" spc="0" normalizeH="0" baseline="0" noProof="0">
                <a:ln>
                  <a:noFill/>
                </a:ln>
                <a:solidFill>
                  <a:srgbClr val="FFFFFF"/>
                </a:solidFill>
                <a:effectLst/>
                <a:uLnTx/>
                <a:uFillTx/>
                <a:latin typeface="Apis For Office"/>
                <a:ea typeface="+mn-ea"/>
                <a:cs typeface="+mn-cs"/>
              </a:rPr>
            </a:br>
            <a:r>
              <a:rPr kumimoji="0" lang="de-DE" sz="1050" b="0" i="0" u="none" strike="noStrike" kern="1200" cap="none" spc="0" normalizeH="0" baseline="0" noProof="0">
                <a:ln>
                  <a:noFill/>
                </a:ln>
                <a:solidFill>
                  <a:srgbClr val="FFFFFF"/>
                </a:solidFill>
                <a:effectLst/>
                <a:uLnTx/>
                <a:uFillTx/>
                <a:latin typeface="Apis For Office"/>
                <a:ea typeface="+mn-ea"/>
                <a:cs typeface="+mn-cs"/>
              </a:rPr>
              <a:t>(Rekrutierung abgeschlossen)</a:t>
            </a:r>
          </a:p>
        </p:txBody>
      </p:sp>
      <p:sp>
        <p:nvSpPr>
          <p:cNvPr id="62" name="Rechteck: obere Ecken abgerundet 61">
            <a:extLst>
              <a:ext uri="{FF2B5EF4-FFF2-40B4-BE49-F238E27FC236}">
                <a16:creationId xmlns:a16="http://schemas.microsoft.com/office/drawing/2014/main" id="{7F2E685E-C46F-5FBA-7F52-C90E5D0C72EA}"/>
              </a:ext>
            </a:extLst>
          </p:cNvPr>
          <p:cNvSpPr/>
          <p:nvPr/>
        </p:nvSpPr>
        <p:spPr>
          <a:xfrm rot="5400000">
            <a:off x="9304302" y="2034590"/>
            <a:ext cx="352800" cy="441758"/>
          </a:xfrm>
          <a:prstGeom prst="round2SameRect">
            <a:avLst/>
          </a:prstGeom>
          <a:pattFill prst="dkUpDiag">
            <a:fgClr>
              <a:srgbClr val="001965"/>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FFFFFF"/>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23990676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3A89-A0E0-F881-593D-3EB2A9021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22B76-96E5-3591-A401-6EF8A11712AE}"/>
              </a:ext>
            </a:extLst>
          </p:cNvPr>
          <p:cNvSpPr>
            <a:spLocks noGrp="1"/>
          </p:cNvSpPr>
          <p:nvPr>
            <p:ph type="title"/>
          </p:nvPr>
        </p:nvSpPr>
        <p:spPr>
          <a:xfrm>
            <a:off x="648000" y="424256"/>
            <a:ext cx="10896000" cy="1296000"/>
          </a:xfrm>
        </p:spPr>
        <p:txBody>
          <a:bodyPr/>
          <a:lstStyle/>
          <a:p>
            <a:r>
              <a:rPr lang="de-DE" sz="3600" dirty="0"/>
              <a:t>Phase 2: Baseline und demographische Daten</a:t>
            </a:r>
            <a:endParaRPr lang="en-US" dirty="0"/>
          </a:p>
        </p:txBody>
      </p:sp>
      <p:sp>
        <p:nvSpPr>
          <p:cNvPr id="4" name="Text Placeholder 3">
            <a:extLst>
              <a:ext uri="{FF2B5EF4-FFF2-40B4-BE49-F238E27FC236}">
                <a16:creationId xmlns:a16="http://schemas.microsoft.com/office/drawing/2014/main" id="{B4E67306-F917-1734-2FCA-E6570AF645C1}"/>
              </a:ext>
            </a:extLst>
          </p:cNvPr>
          <p:cNvSpPr>
            <a:spLocks noGrp="1"/>
          </p:cNvSpPr>
          <p:nvPr>
            <p:ph type="body" sz="quarter" idx="15"/>
          </p:nvPr>
        </p:nvSpPr>
        <p:spPr>
          <a:xfrm>
            <a:off x="647700" y="6037243"/>
            <a:ext cx="7641535" cy="708045"/>
          </a:xfrm>
        </p:spPr>
        <p:txBody>
          <a:bodyPr/>
          <a:lstStyle/>
          <a:p>
            <a:r>
              <a:rPr lang="en-US"/>
              <a:t>*</a:t>
            </a:r>
            <a:r>
              <a:rPr lang="de-DE"/>
              <a:t>Alle Teilnehmenden wiesen entweder </a:t>
            </a:r>
            <a:r>
              <a:rPr lang="de-DE" err="1"/>
              <a:t>Fibrosestadium</a:t>
            </a:r>
            <a:r>
              <a:rPr lang="de-DE"/>
              <a:t> 2 (F2) oder Stadium 3 (F3) auf.</a:t>
            </a:r>
            <a:r>
              <a:rPr lang="en-US"/>
              <a:t>**</a:t>
            </a:r>
            <a:r>
              <a:rPr lang="en-US" err="1"/>
              <a:t>Ausgangswerte</a:t>
            </a:r>
            <a:r>
              <a:rPr lang="en-US"/>
              <a:t> </a:t>
            </a:r>
            <a:r>
              <a:rPr lang="de-DE"/>
              <a:t>stammen aus dem vollständigen Analysekollektiv (Placebo n = 40, </a:t>
            </a:r>
            <a:r>
              <a:rPr lang="de-DE" err="1"/>
              <a:t>Efimosfermin</a:t>
            </a:r>
            <a:r>
              <a:rPr lang="de-DE"/>
              <a:t> n = 43).</a:t>
            </a:r>
            <a:r>
              <a:rPr lang="en-US"/>
              <a:t> ***</a:t>
            </a:r>
            <a:r>
              <a:rPr lang="en-US" err="1"/>
              <a:t>Ausgangswerte</a:t>
            </a:r>
            <a:r>
              <a:rPr lang="en-US"/>
              <a:t> s</a:t>
            </a:r>
            <a:r>
              <a:rPr lang="de-DE" err="1"/>
              <a:t>tammen</a:t>
            </a:r>
            <a:r>
              <a:rPr lang="de-DE"/>
              <a:t> aus dem modifizierten vollständigen Analysekollektiv (Placebo n = 35, </a:t>
            </a:r>
            <a:r>
              <a:rPr lang="de-DE" err="1"/>
              <a:t>Efimosfermin</a:t>
            </a:r>
            <a:r>
              <a:rPr lang="de-DE"/>
              <a:t> n = 35).</a:t>
            </a:r>
            <a:br>
              <a:rPr lang="en-US"/>
            </a:br>
            <a:r>
              <a:rPr lang="en-US"/>
              <a:t>BMI, Body-Mass-Index; </a:t>
            </a:r>
            <a:r>
              <a:rPr lang="de-DE"/>
              <a:t>ELF, </a:t>
            </a:r>
            <a:r>
              <a:rPr lang="de-DE" err="1"/>
              <a:t>enhanced</a:t>
            </a:r>
            <a:r>
              <a:rPr lang="de-DE"/>
              <a:t> </a:t>
            </a:r>
            <a:r>
              <a:rPr lang="de-DE" err="1"/>
              <a:t>liver</a:t>
            </a:r>
            <a:r>
              <a:rPr lang="de-DE"/>
              <a:t> </a:t>
            </a:r>
            <a:r>
              <a:rPr lang="de-DE" err="1"/>
              <a:t>fibrosis</a:t>
            </a:r>
            <a:r>
              <a:rPr lang="de-DE"/>
              <a:t>, erweiterte Leberfibrose</a:t>
            </a:r>
            <a:r>
              <a:rPr lang="en-US"/>
              <a:t>; HbA</a:t>
            </a:r>
            <a:r>
              <a:rPr lang="en-US" baseline="-25000"/>
              <a:t>1c</a:t>
            </a:r>
            <a:r>
              <a:rPr lang="en-US"/>
              <a:t>, </a:t>
            </a:r>
            <a:r>
              <a:rPr lang="en-US" err="1"/>
              <a:t>glykiertes</a:t>
            </a:r>
            <a:r>
              <a:rPr lang="en-US"/>
              <a:t> </a:t>
            </a:r>
            <a:r>
              <a:rPr lang="en-US" err="1"/>
              <a:t>Hämoglobin</a:t>
            </a:r>
            <a:r>
              <a:rPr lang="en-US"/>
              <a:t>; </a:t>
            </a:r>
            <a:r>
              <a:rPr lang="de-DE"/>
              <a:t>LSM, </a:t>
            </a:r>
            <a:r>
              <a:rPr lang="de-DE" err="1"/>
              <a:t>liver</a:t>
            </a:r>
            <a:r>
              <a:rPr lang="de-DE"/>
              <a:t> </a:t>
            </a:r>
            <a:r>
              <a:rPr lang="de-DE" err="1"/>
              <a:t>stiffness</a:t>
            </a:r>
            <a:r>
              <a:rPr lang="de-DE"/>
              <a:t> </a:t>
            </a:r>
            <a:r>
              <a:rPr lang="de-DE" err="1"/>
              <a:t>measure</a:t>
            </a:r>
            <a:r>
              <a:rPr lang="de-DE"/>
              <a:t>, Lebersteifigkeitsmessung; </a:t>
            </a:r>
            <a:r>
              <a:rPr lang="en-US"/>
              <a:t>NAS, NAFLD-</a:t>
            </a:r>
            <a:r>
              <a:rPr lang="en-US" err="1"/>
              <a:t>Aktivitäts</a:t>
            </a:r>
            <a:r>
              <a:rPr lang="en-US"/>
              <a:t>-Score; NAFLD, Non-Alcoholic Fatty Liver Disease, </a:t>
            </a:r>
            <a:r>
              <a:rPr lang="en-US" err="1"/>
              <a:t>nicht-alkoholische</a:t>
            </a:r>
            <a:r>
              <a:rPr lang="en-US"/>
              <a:t> </a:t>
            </a:r>
            <a:r>
              <a:rPr lang="en-US" err="1"/>
              <a:t>Fettlebererkrankung</a:t>
            </a:r>
            <a:r>
              <a:rPr lang="en-US"/>
              <a:t>; MRI-PDFF, </a:t>
            </a:r>
            <a:r>
              <a:rPr lang="de-DE"/>
              <a:t>Magnetresonanztomographie-Protonendichte-Fettfraktion; </a:t>
            </a:r>
            <a:r>
              <a:rPr lang="en-US"/>
              <a:t>Pro-C3, </a:t>
            </a:r>
            <a:r>
              <a:rPr lang="en-US" err="1"/>
              <a:t>Prokollagen</a:t>
            </a:r>
            <a:r>
              <a:rPr lang="en-US"/>
              <a:t> </a:t>
            </a:r>
            <a:r>
              <a:rPr lang="en-US" err="1"/>
              <a:t>Typ</a:t>
            </a:r>
            <a:r>
              <a:rPr lang="en-US"/>
              <a:t> III; VCTE, vibration controlled transient elastography, </a:t>
            </a:r>
            <a:r>
              <a:rPr lang="en-US" err="1"/>
              <a:t>vibrationsgesteuerte</a:t>
            </a:r>
            <a:r>
              <a:rPr lang="en-US"/>
              <a:t> </a:t>
            </a:r>
            <a:r>
              <a:rPr lang="en-US" err="1"/>
              <a:t>transiente</a:t>
            </a:r>
            <a:r>
              <a:rPr lang="en-US"/>
              <a:t> </a:t>
            </a:r>
            <a:r>
              <a:rPr lang="en-US" err="1"/>
              <a:t>Elastographie</a:t>
            </a:r>
            <a:r>
              <a:rPr lang="en-US"/>
              <a:t>. </a:t>
            </a:r>
          </a:p>
        </p:txBody>
      </p:sp>
      <p:sp>
        <p:nvSpPr>
          <p:cNvPr id="5" name="Text Placeholder 4">
            <a:extLst>
              <a:ext uri="{FF2B5EF4-FFF2-40B4-BE49-F238E27FC236}">
                <a16:creationId xmlns:a16="http://schemas.microsoft.com/office/drawing/2014/main" id="{B8B4C74B-C6DE-83DF-9FC6-2AC3DF93FB95}"/>
              </a:ext>
            </a:extLst>
          </p:cNvPr>
          <p:cNvSpPr>
            <a:spLocks noGrp="1"/>
          </p:cNvSpPr>
          <p:nvPr>
            <p:ph type="body" sz="quarter" idx="17"/>
          </p:nvPr>
        </p:nvSpPr>
        <p:spPr/>
        <p:txBody>
          <a:bodyPr/>
          <a:lstStyle/>
          <a:p>
            <a:r>
              <a:rPr lang="en-US"/>
              <a:t>Loomba M. J Hepatol. 2025;82(Suppl.1):OS-012.</a:t>
            </a:r>
            <a:endParaRPr lang="de-DE"/>
          </a:p>
        </p:txBody>
      </p:sp>
      <p:graphicFrame>
        <p:nvGraphicFramePr>
          <p:cNvPr id="3" name="Table 2">
            <a:extLst>
              <a:ext uri="{FF2B5EF4-FFF2-40B4-BE49-F238E27FC236}">
                <a16:creationId xmlns:a16="http://schemas.microsoft.com/office/drawing/2014/main" id="{2E802FB0-5009-89CC-C17E-E0A2933C3574}"/>
              </a:ext>
            </a:extLst>
          </p:cNvPr>
          <p:cNvGraphicFramePr>
            <a:graphicFrameLocks noGrp="1"/>
          </p:cNvGraphicFramePr>
          <p:nvPr>
            <p:extLst>
              <p:ext uri="{D42A27DB-BD31-4B8C-83A1-F6EECF244321}">
                <p14:modId xmlns:p14="http://schemas.microsoft.com/office/powerpoint/2010/main" val="1939255415"/>
              </p:ext>
            </p:extLst>
          </p:nvPr>
        </p:nvGraphicFramePr>
        <p:xfrm>
          <a:off x="647700" y="1198720"/>
          <a:ext cx="9067817" cy="4446089"/>
        </p:xfrm>
        <a:graphic>
          <a:graphicData uri="http://schemas.openxmlformats.org/drawingml/2006/table">
            <a:tbl>
              <a:tblPr firstRow="1" bandRow="1">
                <a:tableStyleId>{5C22544A-7EE6-4342-B048-85BDC9FD1C3A}</a:tableStyleId>
              </a:tblPr>
              <a:tblGrid>
                <a:gridCol w="3376930">
                  <a:extLst>
                    <a:ext uri="{9D8B030D-6E8A-4147-A177-3AD203B41FA5}">
                      <a16:colId xmlns:a16="http://schemas.microsoft.com/office/drawing/2014/main" val="20000"/>
                    </a:ext>
                  </a:extLst>
                </a:gridCol>
                <a:gridCol w="2531444">
                  <a:extLst>
                    <a:ext uri="{9D8B030D-6E8A-4147-A177-3AD203B41FA5}">
                      <a16:colId xmlns:a16="http://schemas.microsoft.com/office/drawing/2014/main" val="20001"/>
                    </a:ext>
                  </a:extLst>
                </a:gridCol>
                <a:gridCol w="3159443">
                  <a:extLst>
                    <a:ext uri="{9D8B030D-6E8A-4147-A177-3AD203B41FA5}">
                      <a16:colId xmlns:a16="http://schemas.microsoft.com/office/drawing/2014/main" val="20002"/>
                    </a:ext>
                  </a:extLst>
                </a:gridCol>
              </a:tblGrid>
              <a:tr h="274485">
                <a:tc>
                  <a:txBody>
                    <a:bodyPr/>
                    <a:lstStyle/>
                    <a:p>
                      <a:pPr>
                        <a:defRPr b="1"/>
                      </a:pPr>
                      <a:r>
                        <a:rPr lang="de-DE" sz="1100"/>
                        <a:t>Parameter</a:t>
                      </a:r>
                    </a:p>
                  </a:txBody>
                  <a:tcPr/>
                </a:tc>
                <a:tc>
                  <a:txBody>
                    <a:bodyPr/>
                    <a:lstStyle/>
                    <a:p>
                      <a:pPr>
                        <a:defRPr b="1"/>
                      </a:pPr>
                      <a:r>
                        <a:rPr lang="de-DE" sz="1100"/>
                        <a:t>Placebo (n=41)</a:t>
                      </a:r>
                    </a:p>
                  </a:txBody>
                  <a:tcPr/>
                </a:tc>
                <a:tc>
                  <a:txBody>
                    <a:bodyPr/>
                    <a:lstStyle/>
                    <a:p>
                      <a:pPr>
                        <a:defRPr b="1"/>
                      </a:pPr>
                      <a:r>
                        <a:rPr lang="de-DE" sz="1100"/>
                        <a:t>Efimosfermin 300 mg alle 4 Wochen (n=43)</a:t>
                      </a:r>
                    </a:p>
                  </a:txBody>
                  <a:tcPr/>
                </a:tc>
                <a:extLst>
                  <a:ext uri="{0D108BD9-81ED-4DB2-BD59-A6C34878D82A}">
                    <a16:rowId xmlns:a16="http://schemas.microsoft.com/office/drawing/2014/main" val="10000"/>
                  </a:ext>
                </a:extLst>
              </a:tr>
              <a:tr h="257874">
                <a:tc>
                  <a:txBody>
                    <a:bodyPr/>
                    <a:lstStyle/>
                    <a:p>
                      <a:r>
                        <a:rPr lang="de-DE" sz="1100"/>
                        <a:t>Alter, Jahre</a:t>
                      </a:r>
                    </a:p>
                  </a:txBody>
                  <a:tcPr anchor="ctr"/>
                </a:tc>
                <a:tc>
                  <a:txBody>
                    <a:bodyPr/>
                    <a:lstStyle/>
                    <a:p>
                      <a:pPr algn="ctr"/>
                      <a:r>
                        <a:rPr lang="de-DE" sz="1100"/>
                        <a:t>55 (10,2)</a:t>
                      </a:r>
                    </a:p>
                  </a:txBody>
                  <a:tcPr anchor="ctr"/>
                </a:tc>
                <a:tc>
                  <a:txBody>
                    <a:bodyPr/>
                    <a:lstStyle/>
                    <a:p>
                      <a:pPr algn="ctr"/>
                      <a:r>
                        <a:rPr lang="de-DE" sz="1100"/>
                        <a:t>53 (11,7)</a:t>
                      </a:r>
                    </a:p>
                  </a:txBody>
                  <a:tcPr anchor="ctr"/>
                </a:tc>
                <a:extLst>
                  <a:ext uri="{0D108BD9-81ED-4DB2-BD59-A6C34878D82A}">
                    <a16:rowId xmlns:a16="http://schemas.microsoft.com/office/drawing/2014/main" val="10001"/>
                  </a:ext>
                </a:extLst>
              </a:tr>
              <a:tr h="257874">
                <a:tc>
                  <a:txBody>
                    <a:bodyPr/>
                    <a:lstStyle/>
                    <a:p>
                      <a:r>
                        <a:rPr lang="de-DE" sz="1100"/>
                        <a:t>Geschlecht, % weiblich</a:t>
                      </a:r>
                    </a:p>
                  </a:txBody>
                  <a:tcPr anchor="ctr"/>
                </a:tc>
                <a:tc>
                  <a:txBody>
                    <a:bodyPr/>
                    <a:lstStyle/>
                    <a:p>
                      <a:pPr algn="ctr"/>
                      <a:r>
                        <a:rPr lang="de-DE" sz="1100"/>
                        <a:t>21 (51 %)</a:t>
                      </a:r>
                    </a:p>
                  </a:txBody>
                  <a:tcPr anchor="ctr"/>
                </a:tc>
                <a:tc>
                  <a:txBody>
                    <a:bodyPr/>
                    <a:lstStyle/>
                    <a:p>
                      <a:pPr algn="ctr"/>
                      <a:r>
                        <a:rPr lang="de-DE" sz="1100"/>
                        <a:t>23 (54 %)</a:t>
                      </a:r>
                    </a:p>
                  </a:txBody>
                  <a:tcPr anchor="ctr"/>
                </a:tc>
                <a:extLst>
                  <a:ext uri="{0D108BD9-81ED-4DB2-BD59-A6C34878D82A}">
                    <a16:rowId xmlns:a16="http://schemas.microsoft.com/office/drawing/2014/main" val="10002"/>
                  </a:ext>
                </a:extLst>
              </a:tr>
              <a:tr h="285404">
                <a:tc>
                  <a:txBody>
                    <a:bodyPr/>
                    <a:lstStyle/>
                    <a:p>
                      <a:r>
                        <a:rPr lang="de-DE" sz="1100"/>
                        <a:t>Ethnizität, % hispanisch oder lateinamerikanisch</a:t>
                      </a:r>
                    </a:p>
                  </a:txBody>
                  <a:tcPr anchor="ctr"/>
                </a:tc>
                <a:tc>
                  <a:txBody>
                    <a:bodyPr/>
                    <a:lstStyle/>
                    <a:p>
                      <a:pPr algn="ctr"/>
                      <a:r>
                        <a:rPr lang="de-DE" sz="1100"/>
                        <a:t>34 (83 %)</a:t>
                      </a:r>
                    </a:p>
                  </a:txBody>
                  <a:tcPr anchor="ctr"/>
                </a:tc>
                <a:tc>
                  <a:txBody>
                    <a:bodyPr/>
                    <a:lstStyle/>
                    <a:p>
                      <a:pPr algn="ctr"/>
                      <a:r>
                        <a:rPr lang="de-DE" sz="1100"/>
                        <a:t>28 (65 %)</a:t>
                      </a:r>
                    </a:p>
                  </a:txBody>
                  <a:tcPr anchor="ctr"/>
                </a:tc>
                <a:extLst>
                  <a:ext uri="{0D108BD9-81ED-4DB2-BD59-A6C34878D82A}">
                    <a16:rowId xmlns:a16="http://schemas.microsoft.com/office/drawing/2014/main" val="10003"/>
                  </a:ext>
                </a:extLst>
              </a:tr>
              <a:tr h="257874">
                <a:tc>
                  <a:txBody>
                    <a:bodyPr/>
                    <a:lstStyle/>
                    <a:p>
                      <a:r>
                        <a:rPr lang="de-DE" sz="1100"/>
                        <a:t>Gewicht, kg</a:t>
                      </a:r>
                    </a:p>
                  </a:txBody>
                  <a:tcPr anchor="ctr"/>
                </a:tc>
                <a:tc>
                  <a:txBody>
                    <a:bodyPr/>
                    <a:lstStyle/>
                    <a:p>
                      <a:pPr algn="ctr"/>
                      <a:r>
                        <a:rPr lang="de-DE" sz="1100"/>
                        <a:t>103,2 (17,55)</a:t>
                      </a:r>
                    </a:p>
                  </a:txBody>
                  <a:tcPr anchor="ctr"/>
                </a:tc>
                <a:tc>
                  <a:txBody>
                    <a:bodyPr/>
                    <a:lstStyle/>
                    <a:p>
                      <a:pPr algn="ctr"/>
                      <a:r>
                        <a:rPr lang="de-DE" sz="1100"/>
                        <a:t>106,5 (20,24)</a:t>
                      </a:r>
                    </a:p>
                  </a:txBody>
                  <a:tcPr anchor="ctr"/>
                </a:tc>
                <a:extLst>
                  <a:ext uri="{0D108BD9-81ED-4DB2-BD59-A6C34878D82A}">
                    <a16:rowId xmlns:a16="http://schemas.microsoft.com/office/drawing/2014/main" val="10004"/>
                  </a:ext>
                </a:extLst>
              </a:tr>
              <a:tr h="257874">
                <a:tc>
                  <a:txBody>
                    <a:bodyPr/>
                    <a:lstStyle/>
                    <a:p>
                      <a:r>
                        <a:rPr lang="de-DE" sz="1100"/>
                        <a:t>BMI, kg/m²</a:t>
                      </a:r>
                    </a:p>
                  </a:txBody>
                  <a:tcPr anchor="ctr"/>
                </a:tc>
                <a:tc>
                  <a:txBody>
                    <a:bodyPr/>
                    <a:lstStyle/>
                    <a:p>
                      <a:pPr algn="ctr"/>
                      <a:r>
                        <a:rPr lang="de-DE" sz="1100"/>
                        <a:t>37,2 (5,97)</a:t>
                      </a:r>
                    </a:p>
                  </a:txBody>
                  <a:tcPr anchor="ctr"/>
                </a:tc>
                <a:tc>
                  <a:txBody>
                    <a:bodyPr/>
                    <a:lstStyle/>
                    <a:p>
                      <a:pPr algn="ctr"/>
                      <a:r>
                        <a:rPr lang="de-DE" sz="1100"/>
                        <a:t>37,5 (5,65)</a:t>
                      </a:r>
                    </a:p>
                  </a:txBody>
                  <a:tcPr anchor="ctr"/>
                </a:tc>
                <a:extLst>
                  <a:ext uri="{0D108BD9-81ED-4DB2-BD59-A6C34878D82A}">
                    <a16:rowId xmlns:a16="http://schemas.microsoft.com/office/drawing/2014/main" val="10005"/>
                  </a:ext>
                </a:extLst>
              </a:tr>
              <a:tr h="257874">
                <a:tc>
                  <a:txBody>
                    <a:bodyPr/>
                    <a:lstStyle/>
                    <a:p>
                      <a:r>
                        <a:rPr lang="de-DE" sz="1100"/>
                        <a:t>Diabetes Typ 2, %</a:t>
                      </a:r>
                    </a:p>
                  </a:txBody>
                  <a:tcPr anchor="ctr"/>
                </a:tc>
                <a:tc>
                  <a:txBody>
                    <a:bodyPr/>
                    <a:lstStyle/>
                    <a:p>
                      <a:pPr algn="ctr"/>
                      <a:r>
                        <a:rPr lang="de-DE" sz="1100"/>
                        <a:t>20 (49 %)</a:t>
                      </a:r>
                    </a:p>
                  </a:txBody>
                  <a:tcPr anchor="ctr"/>
                </a:tc>
                <a:tc>
                  <a:txBody>
                    <a:bodyPr/>
                    <a:lstStyle/>
                    <a:p>
                      <a:pPr algn="ctr"/>
                      <a:r>
                        <a:rPr lang="de-DE" sz="1100"/>
                        <a:t>28 (65 %)</a:t>
                      </a:r>
                    </a:p>
                  </a:txBody>
                  <a:tcPr anchor="ctr"/>
                </a:tc>
                <a:extLst>
                  <a:ext uri="{0D108BD9-81ED-4DB2-BD59-A6C34878D82A}">
                    <a16:rowId xmlns:a16="http://schemas.microsoft.com/office/drawing/2014/main" val="10006"/>
                  </a:ext>
                </a:extLst>
              </a:tr>
              <a:tr h="257874">
                <a:tc>
                  <a:txBody>
                    <a:bodyPr/>
                    <a:lstStyle/>
                    <a:p>
                      <a:r>
                        <a:rPr lang="de-DE" sz="1100"/>
                        <a:t>Fibrosestadium, % F3*</a:t>
                      </a:r>
                    </a:p>
                  </a:txBody>
                  <a:tcPr anchor="ctr"/>
                </a:tc>
                <a:tc>
                  <a:txBody>
                    <a:bodyPr/>
                    <a:lstStyle/>
                    <a:p>
                      <a:pPr algn="ctr"/>
                      <a:r>
                        <a:rPr lang="de-DE" sz="1100"/>
                        <a:t>18 (44 %)</a:t>
                      </a:r>
                    </a:p>
                  </a:txBody>
                  <a:tcPr anchor="ctr"/>
                </a:tc>
                <a:tc>
                  <a:txBody>
                    <a:bodyPr/>
                    <a:lstStyle/>
                    <a:p>
                      <a:pPr algn="ctr"/>
                      <a:r>
                        <a:rPr lang="de-DE" sz="1100"/>
                        <a:t>18 (42 %)</a:t>
                      </a:r>
                    </a:p>
                  </a:txBody>
                  <a:tcPr anchor="ctr"/>
                </a:tc>
                <a:extLst>
                  <a:ext uri="{0D108BD9-81ED-4DB2-BD59-A6C34878D82A}">
                    <a16:rowId xmlns:a16="http://schemas.microsoft.com/office/drawing/2014/main" val="10007"/>
                  </a:ext>
                </a:extLst>
              </a:tr>
              <a:tr h="257874">
                <a:tc>
                  <a:txBody>
                    <a:bodyPr/>
                    <a:lstStyle/>
                    <a:p>
                      <a:r>
                        <a:rPr lang="de-DE" sz="1100"/>
                        <a:t>NAFLD-Aktivitäts-Score (NAS)</a:t>
                      </a:r>
                    </a:p>
                  </a:txBody>
                  <a:tcPr anchor="ctr"/>
                </a:tc>
                <a:tc>
                  <a:txBody>
                    <a:bodyPr/>
                    <a:lstStyle/>
                    <a:p>
                      <a:pPr algn="ctr"/>
                      <a:r>
                        <a:rPr lang="de-DE" sz="1100"/>
                        <a:t>5,1 (0,86)</a:t>
                      </a:r>
                    </a:p>
                  </a:txBody>
                  <a:tcPr anchor="ctr"/>
                </a:tc>
                <a:tc>
                  <a:txBody>
                    <a:bodyPr/>
                    <a:lstStyle/>
                    <a:p>
                      <a:pPr algn="ctr"/>
                      <a:r>
                        <a:rPr lang="de-DE" sz="1100"/>
                        <a:t>5,1 (0,94)</a:t>
                      </a:r>
                    </a:p>
                  </a:txBody>
                  <a:tcPr anchor="ctr"/>
                </a:tc>
                <a:extLst>
                  <a:ext uri="{0D108BD9-81ED-4DB2-BD59-A6C34878D82A}">
                    <a16:rowId xmlns:a16="http://schemas.microsoft.com/office/drawing/2014/main" val="10008"/>
                  </a:ext>
                </a:extLst>
              </a:tr>
              <a:tr h="257874">
                <a:tc>
                  <a:txBody>
                    <a:bodyPr/>
                    <a:lstStyle/>
                    <a:p>
                      <a:r>
                        <a:rPr lang="de-DE" sz="1100"/>
                        <a:t>VCTE LSM, kPa**</a:t>
                      </a:r>
                      <a:endParaRPr lang="de-DE" sz="1100" baseline="30000"/>
                    </a:p>
                  </a:txBody>
                  <a:tcPr anchor="ctr"/>
                </a:tc>
                <a:tc>
                  <a:txBody>
                    <a:bodyPr/>
                    <a:lstStyle/>
                    <a:p>
                      <a:pPr algn="ctr"/>
                      <a:r>
                        <a:rPr lang="de-DE" sz="1100"/>
                        <a:t>12,2 (3,95)</a:t>
                      </a:r>
                    </a:p>
                  </a:txBody>
                  <a:tcPr anchor="ctr"/>
                </a:tc>
                <a:tc>
                  <a:txBody>
                    <a:bodyPr/>
                    <a:lstStyle/>
                    <a:p>
                      <a:pPr algn="ctr"/>
                      <a:r>
                        <a:rPr lang="de-DE" sz="1100"/>
                        <a:t>11,4 (2,99)</a:t>
                      </a:r>
                    </a:p>
                  </a:txBody>
                  <a:tcPr anchor="ctr"/>
                </a:tc>
                <a:extLst>
                  <a:ext uri="{0D108BD9-81ED-4DB2-BD59-A6C34878D82A}">
                    <a16:rowId xmlns:a16="http://schemas.microsoft.com/office/drawing/2014/main" val="10009"/>
                  </a:ext>
                </a:extLst>
              </a:tr>
              <a:tr h="257874">
                <a:tc>
                  <a:txBody>
                    <a:bodyPr/>
                    <a:lstStyle/>
                    <a:p>
                      <a:r>
                        <a:rPr lang="de-DE" sz="1100"/>
                        <a:t>Hepatischer Fettanteil (MRI-PDFF), %***</a:t>
                      </a:r>
                      <a:endParaRPr lang="de-DE" sz="1100" baseline="30000"/>
                    </a:p>
                  </a:txBody>
                  <a:tcPr anchor="ctr"/>
                </a:tc>
                <a:tc>
                  <a:txBody>
                    <a:bodyPr/>
                    <a:lstStyle/>
                    <a:p>
                      <a:pPr algn="ctr"/>
                      <a:r>
                        <a:rPr lang="de-DE" sz="1100"/>
                        <a:t>21,7 (6,62)</a:t>
                      </a:r>
                    </a:p>
                  </a:txBody>
                  <a:tcPr anchor="ctr"/>
                </a:tc>
                <a:tc>
                  <a:txBody>
                    <a:bodyPr/>
                    <a:lstStyle/>
                    <a:p>
                      <a:pPr algn="ctr"/>
                      <a:r>
                        <a:rPr lang="de-DE" sz="1100"/>
                        <a:t>19,5 (8,07)</a:t>
                      </a:r>
                    </a:p>
                  </a:txBody>
                  <a:tcPr anchor="ctr"/>
                </a:tc>
                <a:extLst>
                  <a:ext uri="{0D108BD9-81ED-4DB2-BD59-A6C34878D82A}">
                    <a16:rowId xmlns:a16="http://schemas.microsoft.com/office/drawing/2014/main" val="10010"/>
                  </a:ext>
                </a:extLst>
              </a:tr>
              <a:tr h="257874">
                <a:tc>
                  <a:txBody>
                    <a:bodyPr/>
                    <a:lstStyle/>
                    <a:p>
                      <a:r>
                        <a:rPr lang="de-DE" sz="1100"/>
                        <a:t>ELF-Score (Enhanced Liver Fibrosis)**</a:t>
                      </a:r>
                    </a:p>
                  </a:txBody>
                  <a:tcPr anchor="ctr"/>
                </a:tc>
                <a:tc>
                  <a:txBody>
                    <a:bodyPr/>
                    <a:lstStyle/>
                    <a:p>
                      <a:pPr algn="ctr"/>
                      <a:r>
                        <a:rPr lang="de-DE" sz="1100"/>
                        <a:t>9,7 (1,01)</a:t>
                      </a:r>
                    </a:p>
                  </a:txBody>
                  <a:tcPr anchor="ctr"/>
                </a:tc>
                <a:tc>
                  <a:txBody>
                    <a:bodyPr/>
                    <a:lstStyle/>
                    <a:p>
                      <a:pPr algn="ctr"/>
                      <a:r>
                        <a:rPr lang="de-DE" sz="1100"/>
                        <a:t>9,5 (0,78)</a:t>
                      </a:r>
                    </a:p>
                  </a:txBody>
                  <a:tcPr anchor="ctr"/>
                </a:tc>
                <a:extLst>
                  <a:ext uri="{0D108BD9-81ED-4DB2-BD59-A6C34878D82A}">
                    <a16:rowId xmlns:a16="http://schemas.microsoft.com/office/drawing/2014/main" val="10011"/>
                  </a:ext>
                </a:extLst>
              </a:tr>
              <a:tr h="257874">
                <a:tc>
                  <a:txBody>
                    <a:bodyPr/>
                    <a:lstStyle/>
                    <a:p>
                      <a:r>
                        <a:rPr lang="de-DE" sz="1100"/>
                        <a:t>Pro-C3, µg/l**</a:t>
                      </a:r>
                    </a:p>
                  </a:txBody>
                  <a:tcPr anchor="ctr"/>
                </a:tc>
                <a:tc>
                  <a:txBody>
                    <a:bodyPr/>
                    <a:lstStyle/>
                    <a:p>
                      <a:pPr algn="ctr"/>
                      <a:r>
                        <a:rPr lang="de-DE" sz="1100"/>
                        <a:t>56,9 (20,54)</a:t>
                      </a:r>
                    </a:p>
                  </a:txBody>
                  <a:tcPr anchor="ctr"/>
                </a:tc>
                <a:tc>
                  <a:txBody>
                    <a:bodyPr/>
                    <a:lstStyle/>
                    <a:p>
                      <a:pPr algn="ctr"/>
                      <a:r>
                        <a:rPr lang="de-DE" sz="1100"/>
                        <a:t>49,8 (16,59)</a:t>
                      </a:r>
                    </a:p>
                  </a:txBody>
                  <a:tcPr anchor="ctr"/>
                </a:tc>
                <a:extLst>
                  <a:ext uri="{0D108BD9-81ED-4DB2-BD59-A6C34878D82A}">
                    <a16:rowId xmlns:a16="http://schemas.microsoft.com/office/drawing/2014/main" val="10012"/>
                  </a:ext>
                </a:extLst>
              </a:tr>
              <a:tr h="257874">
                <a:tc>
                  <a:txBody>
                    <a:bodyPr/>
                    <a:lstStyle/>
                    <a:p>
                      <a:r>
                        <a:rPr lang="de-DE" sz="1100"/>
                        <a:t>Alanin-Aminotransferase (ALT), U/l**</a:t>
                      </a:r>
                    </a:p>
                  </a:txBody>
                  <a:tcPr anchor="ctr"/>
                </a:tc>
                <a:tc>
                  <a:txBody>
                    <a:bodyPr/>
                    <a:lstStyle/>
                    <a:p>
                      <a:pPr algn="ctr"/>
                      <a:r>
                        <a:rPr lang="de-DE" sz="1100"/>
                        <a:t>57,3 (25,50)</a:t>
                      </a:r>
                    </a:p>
                  </a:txBody>
                  <a:tcPr anchor="ctr"/>
                </a:tc>
                <a:tc>
                  <a:txBody>
                    <a:bodyPr/>
                    <a:lstStyle/>
                    <a:p>
                      <a:pPr algn="ctr"/>
                      <a:r>
                        <a:rPr lang="de-DE" sz="1100"/>
                        <a:t>63,5 (44,05)</a:t>
                      </a:r>
                    </a:p>
                  </a:txBody>
                  <a:tcPr anchor="ctr"/>
                </a:tc>
                <a:extLst>
                  <a:ext uri="{0D108BD9-81ED-4DB2-BD59-A6C34878D82A}">
                    <a16:rowId xmlns:a16="http://schemas.microsoft.com/office/drawing/2014/main" val="10013"/>
                  </a:ext>
                </a:extLst>
              </a:tr>
              <a:tr h="257874">
                <a:tc>
                  <a:txBody>
                    <a:bodyPr/>
                    <a:lstStyle/>
                    <a:p>
                      <a:r>
                        <a:rPr lang="de-DE" sz="1100"/>
                        <a:t>Aspartat-Aminotransferase (AST), U/l**</a:t>
                      </a:r>
                    </a:p>
                  </a:txBody>
                  <a:tcPr anchor="ctr"/>
                </a:tc>
                <a:tc>
                  <a:txBody>
                    <a:bodyPr/>
                    <a:lstStyle/>
                    <a:p>
                      <a:pPr algn="ctr"/>
                      <a:r>
                        <a:rPr lang="de-DE" sz="1100"/>
                        <a:t>43,4 (18,13)</a:t>
                      </a:r>
                    </a:p>
                  </a:txBody>
                  <a:tcPr anchor="ctr"/>
                </a:tc>
                <a:tc>
                  <a:txBody>
                    <a:bodyPr/>
                    <a:lstStyle/>
                    <a:p>
                      <a:pPr algn="ctr"/>
                      <a:r>
                        <a:rPr lang="de-DE" sz="1100"/>
                        <a:t>51,4 (37,69)</a:t>
                      </a:r>
                    </a:p>
                  </a:txBody>
                  <a:tcPr anchor="ctr"/>
                </a:tc>
                <a:extLst>
                  <a:ext uri="{0D108BD9-81ED-4DB2-BD59-A6C34878D82A}">
                    <a16:rowId xmlns:a16="http://schemas.microsoft.com/office/drawing/2014/main" val="10014"/>
                  </a:ext>
                </a:extLst>
              </a:tr>
              <a:tr h="257874">
                <a:tc>
                  <a:txBody>
                    <a:bodyPr/>
                    <a:lstStyle/>
                    <a:p>
                      <a:r>
                        <a:rPr lang="de-DE" sz="1100"/>
                        <a:t>HbA</a:t>
                      </a:r>
                      <a:r>
                        <a:rPr lang="de-DE" sz="1100" baseline="-25000"/>
                        <a:t>1c</a:t>
                      </a:r>
                      <a:r>
                        <a:rPr lang="de-DE" sz="1100"/>
                        <a:t> %**</a:t>
                      </a:r>
                    </a:p>
                  </a:txBody>
                  <a:tcPr anchor="ctr"/>
                </a:tc>
                <a:tc>
                  <a:txBody>
                    <a:bodyPr/>
                    <a:lstStyle/>
                    <a:p>
                      <a:pPr algn="ctr"/>
                      <a:r>
                        <a:rPr lang="de-DE" sz="1100"/>
                        <a:t>6,4 (1,14)</a:t>
                      </a:r>
                    </a:p>
                  </a:txBody>
                  <a:tcPr anchor="ctr"/>
                </a:tc>
                <a:tc>
                  <a:txBody>
                    <a:bodyPr/>
                    <a:lstStyle/>
                    <a:p>
                      <a:pPr algn="ctr"/>
                      <a:r>
                        <a:rPr lang="de-DE" sz="1100"/>
                        <a:t>6,7 (1,08)</a:t>
                      </a:r>
                    </a:p>
                  </a:txBody>
                  <a:tcPr anchor="ctr"/>
                </a:tc>
                <a:extLst>
                  <a:ext uri="{0D108BD9-81ED-4DB2-BD59-A6C34878D82A}">
                    <a16:rowId xmlns:a16="http://schemas.microsoft.com/office/drawing/2014/main" val="10015"/>
                  </a:ext>
                </a:extLst>
              </a:tr>
              <a:tr h="257874">
                <a:tc>
                  <a:txBody>
                    <a:bodyPr/>
                    <a:lstStyle/>
                    <a:p>
                      <a:r>
                        <a:rPr lang="de-DE" sz="1100"/>
                        <a:t>im Diabetes-Typ-2-Subgruppensatz**, %</a:t>
                      </a:r>
                    </a:p>
                  </a:txBody>
                  <a:tcPr anchor="ctr"/>
                </a:tc>
                <a:tc>
                  <a:txBody>
                    <a:bodyPr/>
                    <a:lstStyle/>
                    <a:p>
                      <a:pPr algn="ctr"/>
                      <a:r>
                        <a:rPr lang="de-DE" sz="1100"/>
                        <a:t>7,1 (1,17)</a:t>
                      </a:r>
                    </a:p>
                  </a:txBody>
                  <a:tcPr anchor="ctr"/>
                </a:tc>
                <a:tc>
                  <a:txBody>
                    <a:bodyPr/>
                    <a:lstStyle/>
                    <a:p>
                      <a:pPr algn="ctr"/>
                      <a:r>
                        <a:rPr lang="de-DE" sz="1100"/>
                        <a:t>7,1 (1,06)</a:t>
                      </a:r>
                    </a:p>
                  </a:txBody>
                  <a:tcPr anchor="ctr"/>
                </a:tc>
                <a:extLst>
                  <a:ext uri="{0D108BD9-81ED-4DB2-BD59-A6C34878D82A}">
                    <a16:rowId xmlns:a16="http://schemas.microsoft.com/office/drawing/2014/main" val="10016"/>
                  </a:ext>
                </a:extLst>
              </a:tr>
            </a:tbl>
          </a:graphicData>
        </a:graphic>
      </p:graphicFrame>
    </p:spTree>
    <p:custDataLst>
      <p:tags r:id="rId1"/>
    </p:custDataLst>
    <p:extLst>
      <p:ext uri="{BB962C8B-B14F-4D97-AF65-F5344CB8AC3E}">
        <p14:creationId xmlns:p14="http://schemas.microsoft.com/office/powerpoint/2010/main" val="152867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1487D-F802-4DB9-155D-6E43697C10EE}"/>
            </a:ext>
          </a:extLst>
        </p:cNvPr>
        <p:cNvGrpSpPr/>
        <p:nvPr/>
      </p:nvGrpSpPr>
      <p:grpSpPr>
        <a:xfrm>
          <a:off x="0" y="0"/>
          <a:ext cx="0" cy="0"/>
          <a:chOff x="0" y="0"/>
          <a:chExt cx="0" cy="0"/>
        </a:xfrm>
      </p:grpSpPr>
      <p:sp>
        <p:nvSpPr>
          <p:cNvPr id="202" name="Titel 201">
            <a:extLst>
              <a:ext uri="{FF2B5EF4-FFF2-40B4-BE49-F238E27FC236}">
                <a16:creationId xmlns:a16="http://schemas.microsoft.com/office/drawing/2014/main" id="{1EF5BFE9-ABC9-785A-9D9D-CAF4D940BDBC}"/>
              </a:ext>
            </a:extLst>
          </p:cNvPr>
          <p:cNvSpPr>
            <a:spLocks noGrp="1"/>
          </p:cNvSpPr>
          <p:nvPr>
            <p:ph type="title"/>
          </p:nvPr>
        </p:nvSpPr>
        <p:spPr>
          <a:xfrm>
            <a:off x="648000" y="540420"/>
            <a:ext cx="10896000" cy="1296000"/>
          </a:xfrm>
        </p:spPr>
        <p:txBody>
          <a:bodyPr/>
          <a:lstStyle/>
          <a:p>
            <a:r>
              <a:rPr lang="de-DE" sz="3600" spc="-50" dirty="0"/>
              <a:t>LITMUS-Imaging-Studie: Methode</a:t>
            </a:r>
            <a:br>
              <a:rPr lang="de-DE" sz="3600" spc="-50" dirty="0"/>
            </a:br>
            <a:endParaRPr lang="de-DE" dirty="0"/>
          </a:p>
        </p:txBody>
      </p:sp>
      <p:sp>
        <p:nvSpPr>
          <p:cNvPr id="3" name="Titel 1">
            <a:extLst>
              <a:ext uri="{FF2B5EF4-FFF2-40B4-BE49-F238E27FC236}">
                <a16:creationId xmlns:a16="http://schemas.microsoft.com/office/drawing/2014/main" id="{FD921809-8944-BD78-D962-C7B3B9D46DC7}"/>
              </a:ext>
            </a:extLst>
          </p:cNvPr>
          <p:cNvSpPr txBox="1">
            <a:spLocks/>
          </p:cNvSpPr>
          <p:nvPr/>
        </p:nvSpPr>
        <p:spPr>
          <a:xfrm>
            <a:off x="648000" y="648000"/>
            <a:ext cx="9197490" cy="1296000"/>
          </a:xfrm>
          <a:prstGeom prst="rect">
            <a:avLst/>
          </a:prstGeom>
        </p:spPr>
        <p:txBody>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endParaRPr lang="de-DE" sz="3200" spc="-50"/>
          </a:p>
        </p:txBody>
      </p:sp>
      <p:sp>
        <p:nvSpPr>
          <p:cNvPr id="204" name="Textplatzhalter 203">
            <a:extLst>
              <a:ext uri="{FF2B5EF4-FFF2-40B4-BE49-F238E27FC236}">
                <a16:creationId xmlns:a16="http://schemas.microsoft.com/office/drawing/2014/main" id="{24AD0DFE-BF46-6978-2325-FC06B00289A3}"/>
              </a:ext>
            </a:extLst>
          </p:cNvPr>
          <p:cNvSpPr>
            <a:spLocks noGrp="1"/>
          </p:cNvSpPr>
          <p:nvPr>
            <p:ph type="body" sz="quarter" idx="15"/>
          </p:nvPr>
        </p:nvSpPr>
        <p:spPr/>
        <p:txBody>
          <a:bodyPr/>
          <a:lstStyle/>
          <a:p>
            <a:r>
              <a:rPr lang="en-GB" i="1" err="1"/>
              <a:t>Grafiken</a:t>
            </a:r>
            <a:r>
              <a:rPr lang="en-GB" i="1"/>
              <a:t> von Novo Nordisk </a:t>
            </a:r>
            <a:r>
              <a:rPr lang="en-GB" i="1" err="1"/>
              <a:t>nach</a:t>
            </a:r>
            <a:r>
              <a:rPr lang="en-GB" i="1"/>
              <a:t> Daten von </a:t>
            </a:r>
            <a:r>
              <a:rPr lang="de-DE" i="1" err="1"/>
              <a:t>Pavlides</a:t>
            </a:r>
            <a:r>
              <a:rPr lang="de-DE" i="1"/>
              <a:t> M</a:t>
            </a:r>
            <a:r>
              <a:rPr lang="de-DE"/>
              <a:t>. </a:t>
            </a:r>
            <a:br>
              <a:rPr lang="de-DE"/>
            </a:br>
            <a:r>
              <a:rPr lang="de-DE"/>
              <a:t>SFR,  </a:t>
            </a:r>
            <a:r>
              <a:rPr lang="de-DE" err="1"/>
              <a:t>Screeningfailurerate</a:t>
            </a:r>
            <a:r>
              <a:rPr lang="de-DE"/>
              <a:t>.</a:t>
            </a:r>
          </a:p>
        </p:txBody>
      </p:sp>
      <p:sp>
        <p:nvSpPr>
          <p:cNvPr id="205" name="Textplatzhalter 204">
            <a:extLst>
              <a:ext uri="{FF2B5EF4-FFF2-40B4-BE49-F238E27FC236}">
                <a16:creationId xmlns:a16="http://schemas.microsoft.com/office/drawing/2014/main" id="{2B51E533-8D8D-3115-8D2C-6CFE59C7171A}"/>
              </a:ext>
            </a:extLst>
          </p:cNvPr>
          <p:cNvSpPr>
            <a:spLocks noGrp="1"/>
          </p:cNvSpPr>
          <p:nvPr>
            <p:ph type="body" sz="quarter" idx="17"/>
          </p:nvPr>
        </p:nvSpPr>
        <p:spPr/>
        <p:txBody>
          <a:bodyPr/>
          <a:lstStyle/>
          <a:p>
            <a:r>
              <a:rPr lang="en-US"/>
              <a:t>Pavlides M. J Hepatol. 2025;82(Suppl.1):GS-001.</a:t>
            </a:r>
            <a:endParaRPr lang="de-DE"/>
          </a:p>
        </p:txBody>
      </p:sp>
      <p:grpSp>
        <p:nvGrpSpPr>
          <p:cNvPr id="5" name="Gruppieren 4">
            <a:extLst>
              <a:ext uri="{FF2B5EF4-FFF2-40B4-BE49-F238E27FC236}">
                <a16:creationId xmlns:a16="http://schemas.microsoft.com/office/drawing/2014/main" id="{5527D3CF-69A7-4614-98E2-2E858304B6AE}"/>
              </a:ext>
            </a:extLst>
          </p:cNvPr>
          <p:cNvGrpSpPr/>
          <p:nvPr/>
        </p:nvGrpSpPr>
        <p:grpSpPr>
          <a:xfrm>
            <a:off x="647700" y="1590710"/>
            <a:ext cx="5365642" cy="4710480"/>
            <a:chOff x="647700" y="1590710"/>
            <a:chExt cx="5365642" cy="4710480"/>
          </a:xfrm>
        </p:grpSpPr>
        <p:grpSp>
          <p:nvGrpSpPr>
            <p:cNvPr id="93" name="Gruppieren 92">
              <a:extLst>
                <a:ext uri="{FF2B5EF4-FFF2-40B4-BE49-F238E27FC236}">
                  <a16:creationId xmlns:a16="http://schemas.microsoft.com/office/drawing/2014/main" id="{29895180-3238-F1EB-55E1-D23E8B69B067}"/>
                </a:ext>
              </a:extLst>
            </p:cNvPr>
            <p:cNvGrpSpPr/>
            <p:nvPr/>
          </p:nvGrpSpPr>
          <p:grpSpPr>
            <a:xfrm>
              <a:off x="2315114" y="4021896"/>
              <a:ext cx="1511162" cy="360000"/>
              <a:chOff x="950628" y="4129278"/>
              <a:chExt cx="1511162" cy="360000"/>
            </a:xfrm>
          </p:grpSpPr>
          <p:pic>
            <p:nvPicPr>
              <p:cNvPr id="8" name="Grafik 7" descr="Mann mit einfarbiger Füllung">
                <a:extLst>
                  <a:ext uri="{FF2B5EF4-FFF2-40B4-BE49-F238E27FC236}">
                    <a16:creationId xmlns:a16="http://schemas.microsoft.com/office/drawing/2014/main" id="{7CD67EEE-F95A-630F-59E6-72B8921B6F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0628" y="4129278"/>
                <a:ext cx="360000" cy="360000"/>
              </a:xfrm>
              <a:prstGeom prst="rect">
                <a:avLst/>
              </a:prstGeom>
            </p:spPr>
          </p:pic>
          <p:pic>
            <p:nvPicPr>
              <p:cNvPr id="9" name="Grafik 8" descr="Mann mit einfarbiger Füllung">
                <a:extLst>
                  <a:ext uri="{FF2B5EF4-FFF2-40B4-BE49-F238E27FC236}">
                    <a16:creationId xmlns:a16="http://schemas.microsoft.com/office/drawing/2014/main" id="{037E5DFC-B19B-0337-5149-F0BBE4313D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5594" y="4129278"/>
                <a:ext cx="360000" cy="360000"/>
              </a:xfrm>
              <a:prstGeom prst="rect">
                <a:avLst/>
              </a:prstGeom>
            </p:spPr>
          </p:pic>
          <p:pic>
            <p:nvPicPr>
              <p:cNvPr id="12" name="Grafik 11" descr="Mann mit einfarbiger Füllung">
                <a:extLst>
                  <a:ext uri="{FF2B5EF4-FFF2-40B4-BE49-F238E27FC236}">
                    <a16:creationId xmlns:a16="http://schemas.microsoft.com/office/drawing/2014/main" id="{6CAAA7F3-63E6-E5A9-910F-DCD8BD0251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0560" y="4129278"/>
                <a:ext cx="360000" cy="360000"/>
              </a:xfrm>
              <a:prstGeom prst="rect">
                <a:avLst/>
              </a:prstGeom>
            </p:spPr>
          </p:pic>
          <p:pic>
            <p:nvPicPr>
              <p:cNvPr id="13" name="Grafik 12" descr="Mann mit einfarbiger Füllung">
                <a:extLst>
                  <a:ext uri="{FF2B5EF4-FFF2-40B4-BE49-F238E27FC236}">
                    <a16:creationId xmlns:a16="http://schemas.microsoft.com/office/drawing/2014/main" id="{9C94153D-1021-1DDC-CFCD-622411A60C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5526" y="4129278"/>
                <a:ext cx="360000" cy="360000"/>
              </a:xfrm>
              <a:prstGeom prst="rect">
                <a:avLst/>
              </a:prstGeom>
            </p:spPr>
          </p:pic>
          <p:pic>
            <p:nvPicPr>
              <p:cNvPr id="14" name="Grafik 13" descr="Mann mit einfarbiger Füllung">
                <a:extLst>
                  <a:ext uri="{FF2B5EF4-FFF2-40B4-BE49-F238E27FC236}">
                    <a16:creationId xmlns:a16="http://schemas.microsoft.com/office/drawing/2014/main" id="{B294637C-D159-DA94-401C-FB839D43B3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6892" y="4129278"/>
                <a:ext cx="360000" cy="360000"/>
              </a:xfrm>
              <a:prstGeom prst="rect">
                <a:avLst/>
              </a:prstGeom>
            </p:spPr>
          </p:pic>
          <p:pic>
            <p:nvPicPr>
              <p:cNvPr id="15" name="Grafik 14" descr="Mann mit einfarbiger Füllung">
                <a:extLst>
                  <a:ext uri="{FF2B5EF4-FFF2-40B4-BE49-F238E27FC236}">
                    <a16:creationId xmlns:a16="http://schemas.microsoft.com/office/drawing/2014/main" id="{2BCFF1A6-DFAB-CE84-B52F-DA0AC1B9AE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1858" y="4129278"/>
                <a:ext cx="360000" cy="360000"/>
              </a:xfrm>
              <a:prstGeom prst="rect">
                <a:avLst/>
              </a:prstGeom>
            </p:spPr>
          </p:pic>
          <p:pic>
            <p:nvPicPr>
              <p:cNvPr id="16" name="Grafik 15" descr="Mann mit einfarbiger Füllung">
                <a:extLst>
                  <a:ext uri="{FF2B5EF4-FFF2-40B4-BE49-F238E27FC236}">
                    <a16:creationId xmlns:a16="http://schemas.microsoft.com/office/drawing/2014/main" id="{0CF094F3-771E-36C7-D50B-301A48C70D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6824" y="4129278"/>
                <a:ext cx="360000" cy="360000"/>
              </a:xfrm>
              <a:prstGeom prst="rect">
                <a:avLst/>
              </a:prstGeom>
            </p:spPr>
          </p:pic>
          <p:pic>
            <p:nvPicPr>
              <p:cNvPr id="17" name="Grafik 16" descr="Mann mit einfarbiger Füllung">
                <a:extLst>
                  <a:ext uri="{FF2B5EF4-FFF2-40B4-BE49-F238E27FC236}">
                    <a16:creationId xmlns:a16="http://schemas.microsoft.com/office/drawing/2014/main" id="{D92F2490-A9BB-7FBD-001F-B0C8E34B50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1790" y="4129278"/>
                <a:ext cx="360000" cy="360000"/>
              </a:xfrm>
              <a:prstGeom prst="rect">
                <a:avLst/>
              </a:prstGeom>
            </p:spPr>
          </p:pic>
        </p:grpSp>
        <p:pic>
          <p:nvPicPr>
            <p:cNvPr id="18" name="Grafik 17" descr="Mann mit einfarbiger Füllung">
              <a:extLst>
                <a:ext uri="{FF2B5EF4-FFF2-40B4-BE49-F238E27FC236}">
                  <a16:creationId xmlns:a16="http://schemas.microsoft.com/office/drawing/2014/main" id="{AE711319-32DD-73BD-1D7A-A7054C37F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3209" y="3000155"/>
              <a:ext cx="360000" cy="360000"/>
            </a:xfrm>
            <a:prstGeom prst="rect">
              <a:avLst/>
            </a:prstGeom>
          </p:spPr>
        </p:pic>
        <p:pic>
          <p:nvPicPr>
            <p:cNvPr id="19" name="Grafik 18" descr="Mann mit einfarbiger Füllung">
              <a:extLst>
                <a:ext uri="{FF2B5EF4-FFF2-40B4-BE49-F238E27FC236}">
                  <a16:creationId xmlns:a16="http://schemas.microsoft.com/office/drawing/2014/main" id="{D992D152-90DF-95FF-2D21-F0550A4715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8175" y="3000155"/>
              <a:ext cx="360000" cy="360000"/>
            </a:xfrm>
            <a:prstGeom prst="rect">
              <a:avLst/>
            </a:prstGeom>
          </p:spPr>
        </p:pic>
        <p:pic>
          <p:nvPicPr>
            <p:cNvPr id="20" name="Grafik 19" descr="Mann mit einfarbiger Füllung">
              <a:extLst>
                <a:ext uri="{FF2B5EF4-FFF2-40B4-BE49-F238E27FC236}">
                  <a16:creationId xmlns:a16="http://schemas.microsoft.com/office/drawing/2014/main" id="{F2C44751-6B56-0998-3D54-883D1329CC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3141" y="3000155"/>
              <a:ext cx="360000" cy="360000"/>
            </a:xfrm>
            <a:prstGeom prst="rect">
              <a:avLst/>
            </a:prstGeom>
          </p:spPr>
        </p:pic>
        <p:pic>
          <p:nvPicPr>
            <p:cNvPr id="21" name="Grafik 20" descr="Mann mit einfarbiger Füllung">
              <a:extLst>
                <a:ext uri="{FF2B5EF4-FFF2-40B4-BE49-F238E27FC236}">
                  <a16:creationId xmlns:a16="http://schemas.microsoft.com/office/drawing/2014/main" id="{B528ED0B-E7C5-1ED8-381F-1122F52A43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8107" y="3000155"/>
              <a:ext cx="360000" cy="360000"/>
            </a:xfrm>
            <a:prstGeom prst="rect">
              <a:avLst/>
            </a:prstGeom>
          </p:spPr>
        </p:pic>
        <p:pic>
          <p:nvPicPr>
            <p:cNvPr id="22" name="Grafik 21" descr="Mann mit einfarbiger Füllung">
              <a:extLst>
                <a:ext uri="{FF2B5EF4-FFF2-40B4-BE49-F238E27FC236}">
                  <a16:creationId xmlns:a16="http://schemas.microsoft.com/office/drawing/2014/main" id="{74F586DF-801D-7149-D106-A4CC586CD9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9473" y="3000155"/>
              <a:ext cx="360000" cy="360000"/>
            </a:xfrm>
            <a:prstGeom prst="rect">
              <a:avLst/>
            </a:prstGeom>
          </p:spPr>
        </p:pic>
        <p:pic>
          <p:nvPicPr>
            <p:cNvPr id="23" name="Grafik 22" descr="Mann mit einfarbiger Füllung">
              <a:extLst>
                <a:ext uri="{FF2B5EF4-FFF2-40B4-BE49-F238E27FC236}">
                  <a16:creationId xmlns:a16="http://schemas.microsoft.com/office/drawing/2014/main" id="{B27A63B8-AD5F-0D60-FB8F-20801EC260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4439" y="3000155"/>
              <a:ext cx="360000" cy="360000"/>
            </a:xfrm>
            <a:prstGeom prst="rect">
              <a:avLst/>
            </a:prstGeom>
          </p:spPr>
        </p:pic>
        <p:pic>
          <p:nvPicPr>
            <p:cNvPr id="24" name="Grafik 23" descr="Mann mit einfarbiger Füllung">
              <a:extLst>
                <a:ext uri="{FF2B5EF4-FFF2-40B4-BE49-F238E27FC236}">
                  <a16:creationId xmlns:a16="http://schemas.microsoft.com/office/drawing/2014/main" id="{8C3AA6AD-36D3-0223-E00B-3F5B9961FF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9405" y="3000155"/>
              <a:ext cx="360000" cy="360000"/>
            </a:xfrm>
            <a:prstGeom prst="rect">
              <a:avLst/>
            </a:prstGeom>
          </p:spPr>
        </p:pic>
        <p:pic>
          <p:nvPicPr>
            <p:cNvPr id="25" name="Grafik 24" descr="Mann mit einfarbiger Füllung">
              <a:extLst>
                <a:ext uri="{FF2B5EF4-FFF2-40B4-BE49-F238E27FC236}">
                  <a16:creationId xmlns:a16="http://schemas.microsoft.com/office/drawing/2014/main" id="{C6C8D0F4-7C06-8EE9-8046-54E17BE3BC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4371" y="3000155"/>
              <a:ext cx="360000" cy="360000"/>
            </a:xfrm>
            <a:prstGeom prst="rect">
              <a:avLst/>
            </a:prstGeom>
          </p:spPr>
        </p:pic>
        <p:pic>
          <p:nvPicPr>
            <p:cNvPr id="26" name="Grafik 25" descr="Mann mit einfarbiger Füllung">
              <a:extLst>
                <a:ext uri="{FF2B5EF4-FFF2-40B4-BE49-F238E27FC236}">
                  <a16:creationId xmlns:a16="http://schemas.microsoft.com/office/drawing/2014/main" id="{6137BB63-B739-D1FD-0F90-F3A4BBAFD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3277" y="3000155"/>
              <a:ext cx="360000" cy="360000"/>
            </a:xfrm>
            <a:prstGeom prst="rect">
              <a:avLst/>
            </a:prstGeom>
          </p:spPr>
        </p:pic>
        <p:pic>
          <p:nvPicPr>
            <p:cNvPr id="27" name="Grafik 26" descr="Mann mit einfarbiger Füllung">
              <a:extLst>
                <a:ext uri="{FF2B5EF4-FFF2-40B4-BE49-F238E27FC236}">
                  <a16:creationId xmlns:a16="http://schemas.microsoft.com/office/drawing/2014/main" id="{1B12B6B8-090B-AAC7-7EC5-2B2F2CAAED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18243" y="3000155"/>
              <a:ext cx="360000" cy="360000"/>
            </a:xfrm>
            <a:prstGeom prst="rect">
              <a:avLst/>
            </a:prstGeom>
          </p:spPr>
        </p:pic>
        <p:grpSp>
          <p:nvGrpSpPr>
            <p:cNvPr id="91" name="Gruppieren 90">
              <a:extLst>
                <a:ext uri="{FF2B5EF4-FFF2-40B4-BE49-F238E27FC236}">
                  <a16:creationId xmlns:a16="http://schemas.microsoft.com/office/drawing/2014/main" id="{3E97D665-934A-48A2-9307-131B0386A14C}"/>
                </a:ext>
              </a:extLst>
            </p:cNvPr>
            <p:cNvGrpSpPr/>
            <p:nvPr/>
          </p:nvGrpSpPr>
          <p:grpSpPr>
            <a:xfrm>
              <a:off x="2153277" y="2199850"/>
              <a:ext cx="1841094" cy="360000"/>
              <a:chOff x="800696" y="2307232"/>
              <a:chExt cx="1841094" cy="360000"/>
            </a:xfrm>
          </p:grpSpPr>
          <p:pic>
            <p:nvPicPr>
              <p:cNvPr id="28" name="Grafik 27" descr="Mann mit einfarbiger Füllung">
                <a:extLst>
                  <a:ext uri="{FF2B5EF4-FFF2-40B4-BE49-F238E27FC236}">
                    <a16:creationId xmlns:a16="http://schemas.microsoft.com/office/drawing/2014/main" id="{96CF52EF-5E0F-CBA2-A3F6-62D88395F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0628" y="2307232"/>
                <a:ext cx="360000" cy="360000"/>
              </a:xfrm>
              <a:prstGeom prst="rect">
                <a:avLst/>
              </a:prstGeom>
            </p:spPr>
          </p:pic>
          <p:pic>
            <p:nvPicPr>
              <p:cNvPr id="29" name="Grafik 28" descr="Mann mit einfarbiger Füllung">
                <a:extLst>
                  <a:ext uri="{FF2B5EF4-FFF2-40B4-BE49-F238E27FC236}">
                    <a16:creationId xmlns:a16="http://schemas.microsoft.com/office/drawing/2014/main" id="{7D7286B1-91B0-267F-7B92-E2C3F0FAAC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5594" y="2307232"/>
                <a:ext cx="360000" cy="360000"/>
              </a:xfrm>
              <a:prstGeom prst="rect">
                <a:avLst/>
              </a:prstGeom>
            </p:spPr>
          </p:pic>
          <p:pic>
            <p:nvPicPr>
              <p:cNvPr id="30" name="Grafik 29" descr="Mann mit einfarbiger Füllung">
                <a:extLst>
                  <a:ext uri="{FF2B5EF4-FFF2-40B4-BE49-F238E27FC236}">
                    <a16:creationId xmlns:a16="http://schemas.microsoft.com/office/drawing/2014/main" id="{40490A1A-52FE-F96A-B361-1AE78EE310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0560" y="2307232"/>
                <a:ext cx="360000" cy="360000"/>
              </a:xfrm>
              <a:prstGeom prst="rect">
                <a:avLst/>
              </a:prstGeom>
            </p:spPr>
          </p:pic>
          <p:pic>
            <p:nvPicPr>
              <p:cNvPr id="31" name="Grafik 30" descr="Mann mit einfarbiger Füllung">
                <a:extLst>
                  <a:ext uri="{FF2B5EF4-FFF2-40B4-BE49-F238E27FC236}">
                    <a16:creationId xmlns:a16="http://schemas.microsoft.com/office/drawing/2014/main" id="{59862D3D-79AF-E798-AA9B-8F440B0199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5526" y="2307232"/>
                <a:ext cx="360000" cy="360000"/>
              </a:xfrm>
              <a:prstGeom prst="rect">
                <a:avLst/>
              </a:prstGeom>
            </p:spPr>
          </p:pic>
          <p:pic>
            <p:nvPicPr>
              <p:cNvPr id="32" name="Grafik 31" descr="Mann mit einfarbiger Füllung">
                <a:extLst>
                  <a:ext uri="{FF2B5EF4-FFF2-40B4-BE49-F238E27FC236}">
                    <a16:creationId xmlns:a16="http://schemas.microsoft.com/office/drawing/2014/main" id="{A60A4670-310F-3FC5-B641-8D84F41D8A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86892" y="2307232"/>
                <a:ext cx="360000" cy="360000"/>
              </a:xfrm>
              <a:prstGeom prst="rect">
                <a:avLst/>
              </a:prstGeom>
            </p:spPr>
          </p:pic>
          <p:pic>
            <p:nvPicPr>
              <p:cNvPr id="33" name="Grafik 32" descr="Mann mit einfarbiger Füllung">
                <a:extLst>
                  <a:ext uri="{FF2B5EF4-FFF2-40B4-BE49-F238E27FC236}">
                    <a16:creationId xmlns:a16="http://schemas.microsoft.com/office/drawing/2014/main" id="{3531D82A-3F05-E90A-E26E-CE3C3C5C9D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1858" y="2307232"/>
                <a:ext cx="360000" cy="360000"/>
              </a:xfrm>
              <a:prstGeom prst="rect">
                <a:avLst/>
              </a:prstGeom>
            </p:spPr>
          </p:pic>
          <p:pic>
            <p:nvPicPr>
              <p:cNvPr id="34" name="Grafik 33" descr="Mann mit einfarbiger Füllung">
                <a:extLst>
                  <a:ext uri="{FF2B5EF4-FFF2-40B4-BE49-F238E27FC236}">
                    <a16:creationId xmlns:a16="http://schemas.microsoft.com/office/drawing/2014/main" id="{A8EB41B2-5117-DC2F-3149-94995E8E0B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6824" y="2307232"/>
                <a:ext cx="360000" cy="360000"/>
              </a:xfrm>
              <a:prstGeom prst="rect">
                <a:avLst/>
              </a:prstGeom>
            </p:spPr>
          </p:pic>
          <p:pic>
            <p:nvPicPr>
              <p:cNvPr id="35" name="Grafik 34" descr="Mann mit einfarbiger Füllung">
                <a:extLst>
                  <a:ext uri="{FF2B5EF4-FFF2-40B4-BE49-F238E27FC236}">
                    <a16:creationId xmlns:a16="http://schemas.microsoft.com/office/drawing/2014/main" id="{6243B341-C806-5082-BC74-610CE9A596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81790" y="2307232"/>
                <a:ext cx="360000" cy="360000"/>
              </a:xfrm>
              <a:prstGeom prst="rect">
                <a:avLst/>
              </a:prstGeom>
            </p:spPr>
          </p:pic>
          <p:pic>
            <p:nvPicPr>
              <p:cNvPr id="36" name="Grafik 35" descr="Mann mit einfarbiger Füllung">
                <a:extLst>
                  <a:ext uri="{FF2B5EF4-FFF2-40B4-BE49-F238E27FC236}">
                    <a16:creationId xmlns:a16="http://schemas.microsoft.com/office/drawing/2014/main" id="{08A36593-EF24-5C97-CFD7-BF18378323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696" y="2307232"/>
                <a:ext cx="360000" cy="360000"/>
              </a:xfrm>
              <a:prstGeom prst="rect">
                <a:avLst/>
              </a:prstGeom>
            </p:spPr>
          </p:pic>
          <p:pic>
            <p:nvPicPr>
              <p:cNvPr id="37" name="Grafik 36" descr="Mann mit einfarbiger Füllung">
                <a:extLst>
                  <a:ext uri="{FF2B5EF4-FFF2-40B4-BE49-F238E27FC236}">
                    <a16:creationId xmlns:a16="http://schemas.microsoft.com/office/drawing/2014/main" id="{C06DDACE-5616-00CD-E7FD-0E57FF9068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5662" y="2307232"/>
                <a:ext cx="360000" cy="360000"/>
              </a:xfrm>
              <a:prstGeom prst="rect">
                <a:avLst/>
              </a:prstGeom>
            </p:spPr>
          </p:pic>
        </p:grpSp>
        <p:grpSp>
          <p:nvGrpSpPr>
            <p:cNvPr id="94" name="Gruppieren 93">
              <a:extLst>
                <a:ext uri="{FF2B5EF4-FFF2-40B4-BE49-F238E27FC236}">
                  <a16:creationId xmlns:a16="http://schemas.microsoft.com/office/drawing/2014/main" id="{90A31901-D361-1C0E-57A8-0041E7D4B1E8}"/>
                </a:ext>
              </a:extLst>
            </p:cNvPr>
            <p:cNvGrpSpPr/>
            <p:nvPr/>
          </p:nvGrpSpPr>
          <p:grpSpPr>
            <a:xfrm>
              <a:off x="2150149" y="5320933"/>
              <a:ext cx="854898" cy="360000"/>
              <a:chOff x="644822" y="5151019"/>
              <a:chExt cx="854898" cy="360000"/>
            </a:xfrm>
          </p:grpSpPr>
          <p:pic>
            <p:nvPicPr>
              <p:cNvPr id="66" name="Grafik 65" descr="Mann mit einfarbiger Füllung">
                <a:extLst>
                  <a:ext uri="{FF2B5EF4-FFF2-40B4-BE49-F238E27FC236}">
                    <a16:creationId xmlns:a16="http://schemas.microsoft.com/office/drawing/2014/main" id="{82D4A378-0AE8-4765-2FBF-C15BEE656A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822" y="5151019"/>
                <a:ext cx="360000" cy="360000"/>
              </a:xfrm>
              <a:prstGeom prst="rect">
                <a:avLst/>
              </a:prstGeom>
            </p:spPr>
          </p:pic>
          <p:pic>
            <p:nvPicPr>
              <p:cNvPr id="67" name="Grafik 66" descr="Mann mit einfarbiger Füllung">
                <a:extLst>
                  <a:ext uri="{FF2B5EF4-FFF2-40B4-BE49-F238E27FC236}">
                    <a16:creationId xmlns:a16="http://schemas.microsoft.com/office/drawing/2014/main" id="{DB4E498A-92BA-1A1D-D953-66DD0833B3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788" y="5151019"/>
                <a:ext cx="360000" cy="360000"/>
              </a:xfrm>
              <a:prstGeom prst="rect">
                <a:avLst/>
              </a:prstGeom>
            </p:spPr>
          </p:pic>
          <p:pic>
            <p:nvPicPr>
              <p:cNvPr id="68" name="Grafik 67" descr="Mann mit einfarbiger Füllung">
                <a:extLst>
                  <a:ext uri="{FF2B5EF4-FFF2-40B4-BE49-F238E27FC236}">
                    <a16:creationId xmlns:a16="http://schemas.microsoft.com/office/drawing/2014/main" id="{2D03F272-B45D-F58D-2FDA-9A47B9E27F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754" y="5151019"/>
                <a:ext cx="360000" cy="360000"/>
              </a:xfrm>
              <a:prstGeom prst="rect">
                <a:avLst/>
              </a:prstGeom>
            </p:spPr>
          </p:pic>
          <p:pic>
            <p:nvPicPr>
              <p:cNvPr id="69" name="Grafik 68" descr="Mann mit einfarbiger Füllung">
                <a:extLst>
                  <a:ext uri="{FF2B5EF4-FFF2-40B4-BE49-F238E27FC236}">
                    <a16:creationId xmlns:a16="http://schemas.microsoft.com/office/drawing/2014/main" id="{7EDE3CE6-10ED-BA72-6CE7-2C1A800DD4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9720" y="5151019"/>
                <a:ext cx="360000" cy="360000"/>
              </a:xfrm>
              <a:prstGeom prst="rect">
                <a:avLst/>
              </a:prstGeom>
            </p:spPr>
          </p:pic>
        </p:grpSp>
        <p:grpSp>
          <p:nvGrpSpPr>
            <p:cNvPr id="95" name="Gruppieren 94">
              <a:extLst>
                <a:ext uri="{FF2B5EF4-FFF2-40B4-BE49-F238E27FC236}">
                  <a16:creationId xmlns:a16="http://schemas.microsoft.com/office/drawing/2014/main" id="{1CCF5A95-9984-A3A9-EC49-4D0879F9AB5A}"/>
                </a:ext>
              </a:extLst>
            </p:cNvPr>
            <p:cNvGrpSpPr/>
            <p:nvPr/>
          </p:nvGrpSpPr>
          <p:grpSpPr>
            <a:xfrm>
              <a:off x="3137801" y="5320933"/>
              <a:ext cx="854898" cy="360000"/>
              <a:chOff x="1962782" y="5151019"/>
              <a:chExt cx="854898" cy="360000"/>
            </a:xfrm>
          </p:grpSpPr>
          <p:pic>
            <p:nvPicPr>
              <p:cNvPr id="70" name="Grafik 69" descr="Mann mit einfarbiger Füllung">
                <a:extLst>
                  <a:ext uri="{FF2B5EF4-FFF2-40B4-BE49-F238E27FC236}">
                    <a16:creationId xmlns:a16="http://schemas.microsoft.com/office/drawing/2014/main" id="{C4EB229E-2DDE-7E38-3E25-BA8F693790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62782" y="5151019"/>
                <a:ext cx="360000" cy="360000"/>
              </a:xfrm>
              <a:prstGeom prst="rect">
                <a:avLst/>
              </a:prstGeom>
            </p:spPr>
          </p:pic>
          <p:pic>
            <p:nvPicPr>
              <p:cNvPr id="71" name="Grafik 70" descr="Mann mit einfarbiger Füllung">
                <a:extLst>
                  <a:ext uri="{FF2B5EF4-FFF2-40B4-BE49-F238E27FC236}">
                    <a16:creationId xmlns:a16="http://schemas.microsoft.com/office/drawing/2014/main" id="{ACF45667-1F67-B4AE-D4F2-7FCB44E07D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27748" y="5151019"/>
                <a:ext cx="360000" cy="360000"/>
              </a:xfrm>
              <a:prstGeom prst="rect">
                <a:avLst/>
              </a:prstGeom>
            </p:spPr>
          </p:pic>
          <p:pic>
            <p:nvPicPr>
              <p:cNvPr id="72" name="Grafik 71" descr="Mann mit einfarbiger Füllung">
                <a:extLst>
                  <a:ext uri="{FF2B5EF4-FFF2-40B4-BE49-F238E27FC236}">
                    <a16:creationId xmlns:a16="http://schemas.microsoft.com/office/drawing/2014/main" id="{6D650BBD-6CA6-EA30-3027-AA58D71A5A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92714" y="5151019"/>
                <a:ext cx="360000" cy="360000"/>
              </a:xfrm>
              <a:prstGeom prst="rect">
                <a:avLst/>
              </a:prstGeom>
            </p:spPr>
          </p:pic>
          <p:pic>
            <p:nvPicPr>
              <p:cNvPr id="73" name="Grafik 72" descr="Mann mit einfarbiger Füllung">
                <a:extLst>
                  <a:ext uri="{FF2B5EF4-FFF2-40B4-BE49-F238E27FC236}">
                    <a16:creationId xmlns:a16="http://schemas.microsoft.com/office/drawing/2014/main" id="{F5A0AABD-06A5-0324-E74B-DECE67283F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57680" y="5151019"/>
                <a:ext cx="360000" cy="360000"/>
              </a:xfrm>
              <a:prstGeom prst="rect">
                <a:avLst/>
              </a:prstGeom>
            </p:spPr>
          </p:pic>
        </p:grpSp>
        <p:pic>
          <p:nvPicPr>
            <p:cNvPr id="101" name="Grafik 97" descr="Nadel mit einfarbiger Füllung">
              <a:extLst>
                <a:ext uri="{FF2B5EF4-FFF2-40B4-BE49-F238E27FC236}">
                  <a16:creationId xmlns:a16="http://schemas.microsoft.com/office/drawing/2014/main" id="{66FCF482-0491-D01D-D7EE-84D9BAB078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05139" y="4026306"/>
              <a:ext cx="329200" cy="329200"/>
            </a:xfrm>
            <a:prstGeom prst="rect">
              <a:avLst/>
            </a:prstGeom>
          </p:spPr>
        </p:pic>
        <p:cxnSp>
          <p:nvCxnSpPr>
            <p:cNvPr id="107" name="Gerade Verbindung mit Pfeil 106">
              <a:extLst>
                <a:ext uri="{FF2B5EF4-FFF2-40B4-BE49-F238E27FC236}">
                  <a16:creationId xmlns:a16="http://schemas.microsoft.com/office/drawing/2014/main" id="{EF3AD1F6-ACE3-BD85-F6B3-14E77794931C}"/>
                </a:ext>
              </a:extLst>
            </p:cNvPr>
            <p:cNvCxnSpPr>
              <a:cxnSpLocks/>
            </p:cNvCxnSpPr>
            <p:nvPr/>
          </p:nvCxnSpPr>
          <p:spPr>
            <a:xfrm>
              <a:off x="3069339" y="2559850"/>
              <a:ext cx="0" cy="44030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CA34691A-D278-ACAD-3260-158113F44303}"/>
                </a:ext>
              </a:extLst>
            </p:cNvPr>
            <p:cNvCxnSpPr>
              <a:cxnSpLocks/>
            </p:cNvCxnSpPr>
            <p:nvPr/>
          </p:nvCxnSpPr>
          <p:spPr>
            <a:xfrm>
              <a:off x="3069339" y="3429591"/>
              <a:ext cx="0" cy="44030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7" name="Textfeld 176">
              <a:extLst>
                <a:ext uri="{FF2B5EF4-FFF2-40B4-BE49-F238E27FC236}">
                  <a16:creationId xmlns:a16="http://schemas.microsoft.com/office/drawing/2014/main" id="{CE99ADF5-3E5F-1387-6001-4480ED8AA981}"/>
                </a:ext>
              </a:extLst>
            </p:cNvPr>
            <p:cNvSpPr txBox="1"/>
            <p:nvPr/>
          </p:nvSpPr>
          <p:spPr>
            <a:xfrm>
              <a:off x="2113183" y="5655782"/>
              <a:ext cx="941284" cy="206851"/>
            </a:xfrm>
            <a:prstGeom prst="rect">
              <a:avLst/>
            </a:prstGeom>
            <a:noFill/>
          </p:spPr>
          <p:txBody>
            <a:bodyPr wrap="none" lIns="0" tIns="0" rIns="0" bIns="0" rtlCol="0">
              <a:spAutoFit/>
            </a:bodyPr>
            <a:lstStyle/>
            <a:p>
              <a:pPr algn="ctr">
                <a:lnSpc>
                  <a:spcPct val="120000"/>
                </a:lnSpc>
              </a:pPr>
              <a:r>
                <a:rPr lang="de-DE" sz="1200">
                  <a:solidFill>
                    <a:schemeClr val="tx2"/>
                  </a:solidFill>
                </a:rPr>
                <a:t>Eingeschlossen</a:t>
              </a:r>
            </a:p>
          </p:txBody>
        </p:sp>
        <p:sp>
          <p:nvSpPr>
            <p:cNvPr id="178" name="Textfeld 177">
              <a:extLst>
                <a:ext uri="{FF2B5EF4-FFF2-40B4-BE49-F238E27FC236}">
                  <a16:creationId xmlns:a16="http://schemas.microsoft.com/office/drawing/2014/main" id="{9CDA2BA3-5E62-EA2F-1B94-BD03C5065CA4}"/>
                </a:ext>
              </a:extLst>
            </p:cNvPr>
            <p:cNvSpPr txBox="1"/>
            <p:nvPr/>
          </p:nvSpPr>
          <p:spPr>
            <a:xfrm>
              <a:off x="3061286" y="5677428"/>
              <a:ext cx="1129714" cy="332399"/>
            </a:xfrm>
            <a:prstGeom prst="rect">
              <a:avLst/>
            </a:prstGeom>
            <a:noFill/>
          </p:spPr>
          <p:txBody>
            <a:bodyPr wrap="square" lIns="0" tIns="0" rIns="0" bIns="0" rtlCol="0">
              <a:spAutoFit/>
            </a:bodyPr>
            <a:lstStyle/>
            <a:p>
              <a:pPr algn="ctr">
                <a:lnSpc>
                  <a:spcPct val="90000"/>
                </a:lnSpc>
              </a:pPr>
              <a:r>
                <a:rPr lang="de-DE" sz="1200">
                  <a:solidFill>
                    <a:schemeClr val="tx2"/>
                  </a:solidFill>
                </a:rPr>
                <a:t>Nicht eingeschlossen</a:t>
              </a:r>
            </a:p>
          </p:txBody>
        </p:sp>
        <p:sp>
          <p:nvSpPr>
            <p:cNvPr id="181" name="Textfeld 180">
              <a:extLst>
                <a:ext uri="{FF2B5EF4-FFF2-40B4-BE49-F238E27FC236}">
                  <a16:creationId xmlns:a16="http://schemas.microsoft.com/office/drawing/2014/main" id="{24BF5BCF-0C45-091F-D56D-0FC9336D92EB}"/>
                </a:ext>
              </a:extLst>
            </p:cNvPr>
            <p:cNvSpPr txBox="1"/>
            <p:nvPr/>
          </p:nvSpPr>
          <p:spPr>
            <a:xfrm>
              <a:off x="3778383" y="4336069"/>
              <a:ext cx="800732" cy="206851"/>
            </a:xfrm>
            <a:prstGeom prst="rect">
              <a:avLst/>
            </a:prstGeom>
            <a:noFill/>
          </p:spPr>
          <p:txBody>
            <a:bodyPr wrap="none" lIns="0" tIns="0" rIns="0" bIns="0" rtlCol="0">
              <a:spAutoFit/>
            </a:bodyPr>
            <a:lstStyle/>
            <a:p>
              <a:pPr algn="ctr">
                <a:lnSpc>
                  <a:spcPct val="120000"/>
                </a:lnSpc>
              </a:pPr>
              <a:r>
                <a:rPr lang="de-DE" sz="1200">
                  <a:solidFill>
                    <a:schemeClr val="tx2"/>
                  </a:solidFill>
                </a:rPr>
                <a:t>Leberbiopsie</a:t>
              </a:r>
            </a:p>
          </p:txBody>
        </p:sp>
        <p:sp>
          <p:nvSpPr>
            <p:cNvPr id="182" name="Textfeld 181">
              <a:extLst>
                <a:ext uri="{FF2B5EF4-FFF2-40B4-BE49-F238E27FC236}">
                  <a16:creationId xmlns:a16="http://schemas.microsoft.com/office/drawing/2014/main" id="{A888C61C-C57D-E7BA-D75F-9715323160C0}"/>
                </a:ext>
              </a:extLst>
            </p:cNvPr>
            <p:cNvSpPr txBox="1"/>
            <p:nvPr/>
          </p:nvSpPr>
          <p:spPr>
            <a:xfrm>
              <a:off x="3968971" y="3114767"/>
              <a:ext cx="566630" cy="206851"/>
            </a:xfrm>
            <a:prstGeom prst="rect">
              <a:avLst/>
            </a:prstGeom>
            <a:noFill/>
          </p:spPr>
          <p:txBody>
            <a:bodyPr wrap="none" lIns="0" tIns="0" rIns="0" bIns="0" rtlCol="0">
              <a:spAutoFit/>
            </a:bodyPr>
            <a:lstStyle/>
            <a:p>
              <a:pPr>
                <a:lnSpc>
                  <a:spcPct val="120000"/>
                </a:lnSpc>
              </a:pPr>
              <a:r>
                <a:rPr lang="de-DE" sz="1200">
                  <a:solidFill>
                    <a:schemeClr val="tx2"/>
                  </a:solidFill>
                </a:rPr>
                <a:t>Geeignet</a:t>
              </a:r>
            </a:p>
          </p:txBody>
        </p:sp>
        <p:sp>
          <p:nvSpPr>
            <p:cNvPr id="183" name="Textfeld 182">
              <a:extLst>
                <a:ext uri="{FF2B5EF4-FFF2-40B4-BE49-F238E27FC236}">
                  <a16:creationId xmlns:a16="http://schemas.microsoft.com/office/drawing/2014/main" id="{15D67C53-6ACC-ED8B-E194-1A70ED6C6B8B}"/>
                </a:ext>
              </a:extLst>
            </p:cNvPr>
            <p:cNvSpPr txBox="1"/>
            <p:nvPr/>
          </p:nvSpPr>
          <p:spPr>
            <a:xfrm>
              <a:off x="3211241" y="2689345"/>
              <a:ext cx="1450141" cy="206851"/>
            </a:xfrm>
            <a:prstGeom prst="rect">
              <a:avLst/>
            </a:prstGeom>
            <a:noFill/>
          </p:spPr>
          <p:txBody>
            <a:bodyPr wrap="none" lIns="0" tIns="0" rIns="0" bIns="0" rtlCol="0">
              <a:spAutoFit/>
            </a:bodyPr>
            <a:lstStyle/>
            <a:p>
              <a:pPr>
                <a:lnSpc>
                  <a:spcPct val="120000"/>
                </a:lnSpc>
              </a:pPr>
              <a:r>
                <a:rPr lang="de-DE" sz="1200">
                  <a:solidFill>
                    <a:schemeClr val="tx2"/>
                  </a:solidFill>
                </a:rPr>
                <a:t>Ein/Ausschlusskriterien</a:t>
              </a:r>
            </a:p>
          </p:txBody>
        </p:sp>
        <p:cxnSp>
          <p:nvCxnSpPr>
            <p:cNvPr id="185" name="Gerader Verbinder 184">
              <a:extLst>
                <a:ext uri="{FF2B5EF4-FFF2-40B4-BE49-F238E27FC236}">
                  <a16:creationId xmlns:a16="http://schemas.microsoft.com/office/drawing/2014/main" id="{8D1AFD1D-772E-7A8F-F116-75C42813A807}"/>
                </a:ext>
              </a:extLst>
            </p:cNvPr>
            <p:cNvCxnSpPr>
              <a:cxnSpLocks/>
            </p:cNvCxnSpPr>
            <p:nvPr/>
          </p:nvCxnSpPr>
          <p:spPr>
            <a:xfrm>
              <a:off x="2628687" y="3379205"/>
              <a:ext cx="1213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94" name="Gruppieren 193">
              <a:extLst>
                <a:ext uri="{FF2B5EF4-FFF2-40B4-BE49-F238E27FC236}">
                  <a16:creationId xmlns:a16="http://schemas.microsoft.com/office/drawing/2014/main" id="{BEFCAF1D-2FF5-3356-83E5-2D39680BE68F}"/>
                </a:ext>
              </a:extLst>
            </p:cNvPr>
            <p:cNvGrpSpPr/>
            <p:nvPr/>
          </p:nvGrpSpPr>
          <p:grpSpPr>
            <a:xfrm>
              <a:off x="2837112" y="4472258"/>
              <a:ext cx="500995" cy="732072"/>
              <a:chOff x="2276096" y="4598084"/>
              <a:chExt cx="500995" cy="732072"/>
            </a:xfrm>
          </p:grpSpPr>
          <p:cxnSp>
            <p:nvCxnSpPr>
              <p:cNvPr id="191" name="Gerade Verbindung mit Pfeil 190">
                <a:extLst>
                  <a:ext uri="{FF2B5EF4-FFF2-40B4-BE49-F238E27FC236}">
                    <a16:creationId xmlns:a16="http://schemas.microsoft.com/office/drawing/2014/main" id="{CA21B6E1-C081-24DE-777A-70105A591AF1}"/>
                  </a:ext>
                </a:extLst>
              </p:cNvPr>
              <p:cNvCxnSpPr>
                <a:cxnSpLocks/>
              </p:cNvCxnSpPr>
              <p:nvPr/>
            </p:nvCxnSpPr>
            <p:spPr>
              <a:xfrm>
                <a:off x="2523658" y="5199187"/>
                <a:ext cx="253433" cy="13096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18705839-A4C9-C514-3EFE-B4680BCB30C8}"/>
                  </a:ext>
                </a:extLst>
              </p:cNvPr>
              <p:cNvCxnSpPr>
                <a:cxnSpLocks/>
              </p:cNvCxnSpPr>
              <p:nvPr/>
            </p:nvCxnSpPr>
            <p:spPr>
              <a:xfrm>
                <a:off x="2523658" y="4598084"/>
                <a:ext cx="0" cy="60586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3" name="Gerade Verbindung mit Pfeil 192">
                <a:extLst>
                  <a:ext uri="{FF2B5EF4-FFF2-40B4-BE49-F238E27FC236}">
                    <a16:creationId xmlns:a16="http://schemas.microsoft.com/office/drawing/2014/main" id="{261FA4BB-F7C5-06B3-AEC3-6021D6166043}"/>
                  </a:ext>
                </a:extLst>
              </p:cNvPr>
              <p:cNvCxnSpPr>
                <a:cxnSpLocks/>
              </p:cNvCxnSpPr>
              <p:nvPr/>
            </p:nvCxnSpPr>
            <p:spPr>
              <a:xfrm flipH="1">
                <a:off x="2276096" y="5196806"/>
                <a:ext cx="253433" cy="13096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96" name="Textfeld 195">
              <a:extLst>
                <a:ext uri="{FF2B5EF4-FFF2-40B4-BE49-F238E27FC236}">
                  <a16:creationId xmlns:a16="http://schemas.microsoft.com/office/drawing/2014/main" id="{D664D5C2-017B-890C-E751-682E5C3165F8}"/>
                </a:ext>
              </a:extLst>
            </p:cNvPr>
            <p:cNvSpPr txBox="1"/>
            <p:nvPr/>
          </p:nvSpPr>
          <p:spPr>
            <a:xfrm>
              <a:off x="2742063" y="6059905"/>
              <a:ext cx="711733" cy="241285"/>
            </a:xfrm>
            <a:prstGeom prst="rect">
              <a:avLst/>
            </a:prstGeom>
            <a:noFill/>
          </p:spPr>
          <p:txBody>
            <a:bodyPr wrap="none" lIns="0" tIns="0" rIns="0" bIns="0" rtlCol="0">
              <a:spAutoFit/>
            </a:bodyPr>
            <a:lstStyle/>
            <a:p>
              <a:pPr algn="l">
                <a:lnSpc>
                  <a:spcPct val="120000"/>
                </a:lnSpc>
              </a:pPr>
              <a:r>
                <a:rPr lang="de-DE" sz="1400" b="1">
                  <a:solidFill>
                    <a:schemeClr val="tx2"/>
                  </a:solidFill>
                </a:rPr>
                <a:t>SFR: 50 %</a:t>
              </a:r>
            </a:p>
          </p:txBody>
        </p:sp>
        <p:sp>
          <p:nvSpPr>
            <p:cNvPr id="206" name="Textfeld 205">
              <a:extLst>
                <a:ext uri="{FF2B5EF4-FFF2-40B4-BE49-F238E27FC236}">
                  <a16:creationId xmlns:a16="http://schemas.microsoft.com/office/drawing/2014/main" id="{01FD49A2-8FB9-49E4-EF17-B314B76FC654}"/>
                </a:ext>
              </a:extLst>
            </p:cNvPr>
            <p:cNvSpPr txBox="1"/>
            <p:nvPr/>
          </p:nvSpPr>
          <p:spPr>
            <a:xfrm>
              <a:off x="647700" y="1590710"/>
              <a:ext cx="5365642" cy="499817"/>
            </a:xfrm>
            <a:prstGeom prst="rect">
              <a:avLst/>
            </a:prstGeom>
            <a:noFill/>
          </p:spPr>
          <p:txBody>
            <a:bodyPr wrap="square" lIns="0" tIns="0" rIns="0" bIns="0" rtlCol="0">
              <a:spAutoFit/>
            </a:bodyPr>
            <a:lstStyle/>
            <a:p>
              <a:pPr algn="ctr">
                <a:lnSpc>
                  <a:spcPct val="120000"/>
                </a:lnSpc>
              </a:pPr>
              <a:r>
                <a:rPr lang="de-DE" sz="1400" b="1">
                  <a:solidFill>
                    <a:schemeClr val="tx2"/>
                  </a:solidFill>
                </a:rPr>
                <a:t>Derzeitiger Ansatz: </a:t>
              </a:r>
              <a:br>
                <a:rPr lang="de-DE" sz="1400" b="1">
                  <a:solidFill>
                    <a:schemeClr val="tx2"/>
                  </a:solidFill>
                </a:rPr>
              </a:br>
              <a:r>
                <a:rPr lang="de-DE" sz="1400">
                  <a:solidFill>
                    <a:schemeClr val="tx2"/>
                  </a:solidFill>
                </a:rPr>
                <a:t>Leberbiopsie bei allen infrage kommenden Patienten</a:t>
              </a:r>
            </a:p>
          </p:txBody>
        </p:sp>
      </p:grpSp>
      <p:grpSp>
        <p:nvGrpSpPr>
          <p:cNvPr id="2" name="Gruppieren 1">
            <a:extLst>
              <a:ext uri="{FF2B5EF4-FFF2-40B4-BE49-F238E27FC236}">
                <a16:creationId xmlns:a16="http://schemas.microsoft.com/office/drawing/2014/main" id="{8D167CE7-5058-B6EC-AEAD-E804DC135B35}"/>
              </a:ext>
            </a:extLst>
          </p:cNvPr>
          <p:cNvGrpSpPr/>
          <p:nvPr/>
        </p:nvGrpSpPr>
        <p:grpSpPr>
          <a:xfrm>
            <a:off x="6095999" y="1572044"/>
            <a:ext cx="4631473" cy="4729146"/>
            <a:chOff x="6095999" y="1572044"/>
            <a:chExt cx="4631473" cy="4729146"/>
          </a:xfrm>
        </p:grpSpPr>
        <p:sp>
          <p:nvSpPr>
            <p:cNvPr id="207" name="Textfeld 206">
              <a:extLst>
                <a:ext uri="{FF2B5EF4-FFF2-40B4-BE49-F238E27FC236}">
                  <a16:creationId xmlns:a16="http://schemas.microsoft.com/office/drawing/2014/main" id="{F4C610DB-A1FC-F37F-562D-A2C911FBB012}"/>
                </a:ext>
              </a:extLst>
            </p:cNvPr>
            <p:cNvSpPr txBox="1"/>
            <p:nvPr/>
          </p:nvSpPr>
          <p:spPr>
            <a:xfrm>
              <a:off x="6095999" y="1572044"/>
              <a:ext cx="4631473" cy="499817"/>
            </a:xfrm>
            <a:prstGeom prst="rect">
              <a:avLst/>
            </a:prstGeom>
            <a:noFill/>
          </p:spPr>
          <p:txBody>
            <a:bodyPr wrap="square" lIns="0" tIns="0" rIns="0" bIns="0" rtlCol="0">
              <a:spAutoFit/>
            </a:bodyPr>
            <a:lstStyle/>
            <a:p>
              <a:pPr algn="ctr">
                <a:lnSpc>
                  <a:spcPct val="120000"/>
                </a:lnSpc>
              </a:pPr>
              <a:r>
                <a:rPr lang="de-DE" sz="1400" b="1">
                  <a:solidFill>
                    <a:schemeClr val="tx2"/>
                  </a:solidFill>
                </a:rPr>
                <a:t>Neuer Ansatz: </a:t>
              </a:r>
              <a:br>
                <a:rPr lang="de-DE" sz="1400" b="1">
                  <a:solidFill>
                    <a:schemeClr val="tx2"/>
                  </a:solidFill>
                </a:rPr>
              </a:br>
              <a:r>
                <a:rPr lang="de-DE" sz="1400">
                  <a:solidFill>
                    <a:schemeClr val="tx2"/>
                  </a:solidFill>
                </a:rPr>
                <a:t>Leberbiopsie nur bei Marker-positiven Patienten</a:t>
              </a:r>
            </a:p>
          </p:txBody>
        </p:sp>
        <p:pic>
          <p:nvPicPr>
            <p:cNvPr id="38" name="Grafik 37" descr="Mann mit einfarbiger Füllung">
              <a:extLst>
                <a:ext uri="{FF2B5EF4-FFF2-40B4-BE49-F238E27FC236}">
                  <a16:creationId xmlns:a16="http://schemas.microsoft.com/office/drawing/2014/main" id="{3B72455C-D5F9-B870-1872-C96515968F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82772" y="2142992"/>
              <a:ext cx="360000" cy="360000"/>
            </a:xfrm>
            <a:prstGeom prst="rect">
              <a:avLst/>
            </a:prstGeom>
          </p:spPr>
        </p:pic>
        <p:pic>
          <p:nvPicPr>
            <p:cNvPr id="39" name="Grafik 38" descr="Mann mit einfarbiger Füllung">
              <a:extLst>
                <a:ext uri="{FF2B5EF4-FFF2-40B4-BE49-F238E27FC236}">
                  <a16:creationId xmlns:a16="http://schemas.microsoft.com/office/drawing/2014/main" id="{7E5B9CB7-E0DA-7A32-BB36-3D12CFEEC7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47738" y="2142992"/>
              <a:ext cx="360000" cy="360000"/>
            </a:xfrm>
            <a:prstGeom prst="rect">
              <a:avLst/>
            </a:prstGeom>
          </p:spPr>
        </p:pic>
        <p:pic>
          <p:nvPicPr>
            <p:cNvPr id="40" name="Grafik 39" descr="Mann mit einfarbiger Füllung">
              <a:extLst>
                <a:ext uri="{FF2B5EF4-FFF2-40B4-BE49-F238E27FC236}">
                  <a16:creationId xmlns:a16="http://schemas.microsoft.com/office/drawing/2014/main" id="{CC50CCAC-C4FE-7F09-75AC-F8FBD6BEA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2704" y="2142992"/>
              <a:ext cx="360000" cy="360000"/>
            </a:xfrm>
            <a:prstGeom prst="rect">
              <a:avLst/>
            </a:prstGeom>
          </p:spPr>
        </p:pic>
        <p:pic>
          <p:nvPicPr>
            <p:cNvPr id="41" name="Grafik 40" descr="Mann mit einfarbiger Füllung">
              <a:extLst>
                <a:ext uri="{FF2B5EF4-FFF2-40B4-BE49-F238E27FC236}">
                  <a16:creationId xmlns:a16="http://schemas.microsoft.com/office/drawing/2014/main" id="{AAC1CB30-D843-BA96-9D6E-04288934E1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7670" y="2142992"/>
              <a:ext cx="360000" cy="360000"/>
            </a:xfrm>
            <a:prstGeom prst="rect">
              <a:avLst/>
            </a:prstGeom>
          </p:spPr>
        </p:pic>
        <p:pic>
          <p:nvPicPr>
            <p:cNvPr id="42" name="Grafik 41" descr="Mann mit einfarbiger Füllung">
              <a:extLst>
                <a:ext uri="{FF2B5EF4-FFF2-40B4-BE49-F238E27FC236}">
                  <a16:creationId xmlns:a16="http://schemas.microsoft.com/office/drawing/2014/main" id="{047BFA64-4844-D14C-1EE8-E2737CBB63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39036" y="2142992"/>
              <a:ext cx="360000" cy="360000"/>
            </a:xfrm>
            <a:prstGeom prst="rect">
              <a:avLst/>
            </a:prstGeom>
          </p:spPr>
        </p:pic>
        <p:pic>
          <p:nvPicPr>
            <p:cNvPr id="43" name="Grafik 42" descr="Mann mit einfarbiger Füllung">
              <a:extLst>
                <a:ext uri="{FF2B5EF4-FFF2-40B4-BE49-F238E27FC236}">
                  <a16:creationId xmlns:a16="http://schemas.microsoft.com/office/drawing/2014/main" id="{C4471DE7-964C-2CCD-5EFE-23D4ABA2E0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04002" y="2142992"/>
              <a:ext cx="360000" cy="360000"/>
            </a:xfrm>
            <a:prstGeom prst="rect">
              <a:avLst/>
            </a:prstGeom>
          </p:spPr>
        </p:pic>
        <p:pic>
          <p:nvPicPr>
            <p:cNvPr id="44" name="Grafik 43" descr="Mann mit einfarbiger Füllung">
              <a:extLst>
                <a:ext uri="{FF2B5EF4-FFF2-40B4-BE49-F238E27FC236}">
                  <a16:creationId xmlns:a16="http://schemas.microsoft.com/office/drawing/2014/main" id="{73D719E5-FD97-A0C7-CF6D-B5B25F519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8968" y="2142992"/>
              <a:ext cx="360000" cy="360000"/>
            </a:xfrm>
            <a:prstGeom prst="rect">
              <a:avLst/>
            </a:prstGeom>
          </p:spPr>
        </p:pic>
        <p:pic>
          <p:nvPicPr>
            <p:cNvPr id="45" name="Grafik 44" descr="Mann mit einfarbiger Füllung">
              <a:extLst>
                <a:ext uri="{FF2B5EF4-FFF2-40B4-BE49-F238E27FC236}">
                  <a16:creationId xmlns:a16="http://schemas.microsoft.com/office/drawing/2014/main" id="{E3B56C57-F477-A378-41DA-9AC7FFD1E9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3934" y="2142992"/>
              <a:ext cx="360000" cy="360000"/>
            </a:xfrm>
            <a:prstGeom prst="rect">
              <a:avLst/>
            </a:prstGeom>
          </p:spPr>
        </p:pic>
        <p:pic>
          <p:nvPicPr>
            <p:cNvPr id="46" name="Grafik 45" descr="Mann mit einfarbiger Füllung">
              <a:extLst>
                <a:ext uri="{FF2B5EF4-FFF2-40B4-BE49-F238E27FC236}">
                  <a16:creationId xmlns:a16="http://schemas.microsoft.com/office/drawing/2014/main" id="{07D60FAE-0B45-B5B8-1CAD-B373A3AC01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2840" y="2142992"/>
              <a:ext cx="360000" cy="360000"/>
            </a:xfrm>
            <a:prstGeom prst="rect">
              <a:avLst/>
            </a:prstGeom>
          </p:spPr>
        </p:pic>
        <p:pic>
          <p:nvPicPr>
            <p:cNvPr id="47" name="Grafik 46" descr="Mann mit einfarbiger Füllung">
              <a:extLst>
                <a:ext uri="{FF2B5EF4-FFF2-40B4-BE49-F238E27FC236}">
                  <a16:creationId xmlns:a16="http://schemas.microsoft.com/office/drawing/2014/main" id="{0C946635-F394-A215-9F55-E1F6F8ED56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7806" y="2142992"/>
              <a:ext cx="360000" cy="360000"/>
            </a:xfrm>
            <a:prstGeom prst="rect">
              <a:avLst/>
            </a:prstGeom>
          </p:spPr>
        </p:pic>
        <p:pic>
          <p:nvPicPr>
            <p:cNvPr id="48" name="Grafik 47" descr="Mann mit einfarbiger Füllung">
              <a:extLst>
                <a:ext uri="{FF2B5EF4-FFF2-40B4-BE49-F238E27FC236}">
                  <a16:creationId xmlns:a16="http://schemas.microsoft.com/office/drawing/2014/main" id="{3B5F75B3-7F17-3D72-4AE2-88D471AE9D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2772" y="2936733"/>
              <a:ext cx="360000" cy="360000"/>
            </a:xfrm>
            <a:prstGeom prst="rect">
              <a:avLst/>
            </a:prstGeom>
          </p:spPr>
        </p:pic>
        <p:pic>
          <p:nvPicPr>
            <p:cNvPr id="49" name="Grafik 48" descr="Mann mit einfarbiger Füllung">
              <a:extLst>
                <a:ext uri="{FF2B5EF4-FFF2-40B4-BE49-F238E27FC236}">
                  <a16:creationId xmlns:a16="http://schemas.microsoft.com/office/drawing/2014/main" id="{09324B76-A9A3-6212-5FD6-3588FFE88A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7738" y="2936733"/>
              <a:ext cx="360000" cy="360000"/>
            </a:xfrm>
            <a:prstGeom prst="rect">
              <a:avLst/>
            </a:prstGeom>
          </p:spPr>
        </p:pic>
        <p:pic>
          <p:nvPicPr>
            <p:cNvPr id="50" name="Grafik 49" descr="Mann mit einfarbiger Füllung">
              <a:extLst>
                <a:ext uri="{FF2B5EF4-FFF2-40B4-BE49-F238E27FC236}">
                  <a16:creationId xmlns:a16="http://schemas.microsoft.com/office/drawing/2014/main" id="{F7AAAD3C-1AD7-0472-7D3C-EE2CD88E55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2704" y="2936733"/>
              <a:ext cx="360000" cy="360000"/>
            </a:xfrm>
            <a:prstGeom prst="rect">
              <a:avLst/>
            </a:prstGeom>
          </p:spPr>
        </p:pic>
        <p:pic>
          <p:nvPicPr>
            <p:cNvPr id="51" name="Grafik 50" descr="Mann mit einfarbiger Füllung">
              <a:extLst>
                <a:ext uri="{FF2B5EF4-FFF2-40B4-BE49-F238E27FC236}">
                  <a16:creationId xmlns:a16="http://schemas.microsoft.com/office/drawing/2014/main" id="{27E71D70-4897-419D-A210-F413625BD4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670" y="2936733"/>
              <a:ext cx="360000" cy="360000"/>
            </a:xfrm>
            <a:prstGeom prst="rect">
              <a:avLst/>
            </a:prstGeom>
          </p:spPr>
        </p:pic>
        <p:pic>
          <p:nvPicPr>
            <p:cNvPr id="52" name="Grafik 51" descr="Mann mit einfarbiger Füllung">
              <a:extLst>
                <a:ext uri="{FF2B5EF4-FFF2-40B4-BE49-F238E27FC236}">
                  <a16:creationId xmlns:a16="http://schemas.microsoft.com/office/drawing/2014/main" id="{B70E6438-133E-3210-C8D4-1F1066A19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39036" y="2936733"/>
              <a:ext cx="360000" cy="360000"/>
            </a:xfrm>
            <a:prstGeom prst="rect">
              <a:avLst/>
            </a:prstGeom>
          </p:spPr>
        </p:pic>
        <p:pic>
          <p:nvPicPr>
            <p:cNvPr id="53" name="Grafik 52" descr="Mann mit einfarbiger Füllung">
              <a:extLst>
                <a:ext uri="{FF2B5EF4-FFF2-40B4-BE49-F238E27FC236}">
                  <a16:creationId xmlns:a16="http://schemas.microsoft.com/office/drawing/2014/main" id="{DEF337C9-09E0-57DA-7B55-8A496E70C5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4002" y="2936733"/>
              <a:ext cx="360000" cy="360000"/>
            </a:xfrm>
            <a:prstGeom prst="rect">
              <a:avLst/>
            </a:prstGeom>
          </p:spPr>
        </p:pic>
        <p:pic>
          <p:nvPicPr>
            <p:cNvPr id="54" name="Grafik 53" descr="Mann mit einfarbiger Füllung">
              <a:extLst>
                <a:ext uri="{FF2B5EF4-FFF2-40B4-BE49-F238E27FC236}">
                  <a16:creationId xmlns:a16="http://schemas.microsoft.com/office/drawing/2014/main" id="{6F5D7EFB-3138-22BC-CA93-A9C29F76E0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8968" y="2936733"/>
              <a:ext cx="360000" cy="360000"/>
            </a:xfrm>
            <a:prstGeom prst="rect">
              <a:avLst/>
            </a:prstGeom>
          </p:spPr>
        </p:pic>
        <p:pic>
          <p:nvPicPr>
            <p:cNvPr id="55" name="Grafik 54" descr="Mann mit einfarbiger Füllung">
              <a:extLst>
                <a:ext uri="{FF2B5EF4-FFF2-40B4-BE49-F238E27FC236}">
                  <a16:creationId xmlns:a16="http://schemas.microsoft.com/office/drawing/2014/main" id="{05D05A16-4871-4CDE-0287-15AEDB7ECC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3934" y="2936733"/>
              <a:ext cx="360000" cy="360000"/>
            </a:xfrm>
            <a:prstGeom prst="rect">
              <a:avLst/>
            </a:prstGeom>
          </p:spPr>
        </p:pic>
        <p:pic>
          <p:nvPicPr>
            <p:cNvPr id="56" name="Grafik 55" descr="Mann mit einfarbiger Füllung">
              <a:extLst>
                <a:ext uri="{FF2B5EF4-FFF2-40B4-BE49-F238E27FC236}">
                  <a16:creationId xmlns:a16="http://schemas.microsoft.com/office/drawing/2014/main" id="{0124915C-0F33-9F2F-1756-2FA611ACEB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2840" y="2936733"/>
              <a:ext cx="360000" cy="360000"/>
            </a:xfrm>
            <a:prstGeom prst="rect">
              <a:avLst/>
            </a:prstGeom>
          </p:spPr>
        </p:pic>
        <p:pic>
          <p:nvPicPr>
            <p:cNvPr id="57" name="Grafik 56" descr="Mann mit einfarbiger Füllung">
              <a:extLst>
                <a:ext uri="{FF2B5EF4-FFF2-40B4-BE49-F238E27FC236}">
                  <a16:creationId xmlns:a16="http://schemas.microsoft.com/office/drawing/2014/main" id="{67A1AA88-5846-4E95-9491-D9C41EB02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7806" y="2936733"/>
              <a:ext cx="360000" cy="360000"/>
            </a:xfrm>
            <a:prstGeom prst="rect">
              <a:avLst/>
            </a:prstGeom>
          </p:spPr>
        </p:pic>
        <p:pic>
          <p:nvPicPr>
            <p:cNvPr id="58" name="Grafik 57" descr="Mann mit einfarbiger Füllung">
              <a:extLst>
                <a:ext uri="{FF2B5EF4-FFF2-40B4-BE49-F238E27FC236}">
                  <a16:creationId xmlns:a16="http://schemas.microsoft.com/office/drawing/2014/main" id="{69192F80-3DF1-8A59-BE76-9546009F2D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7806" y="3641659"/>
              <a:ext cx="360000" cy="360000"/>
            </a:xfrm>
            <a:prstGeom prst="rect">
              <a:avLst/>
            </a:prstGeom>
          </p:spPr>
        </p:pic>
        <p:pic>
          <p:nvPicPr>
            <p:cNvPr id="59" name="Grafik 58" descr="Mann mit einfarbiger Füllung">
              <a:extLst>
                <a:ext uri="{FF2B5EF4-FFF2-40B4-BE49-F238E27FC236}">
                  <a16:creationId xmlns:a16="http://schemas.microsoft.com/office/drawing/2014/main" id="{2E81726B-C956-7F87-E449-053E80A35D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2772" y="3641659"/>
              <a:ext cx="360000" cy="360000"/>
            </a:xfrm>
            <a:prstGeom prst="rect">
              <a:avLst/>
            </a:prstGeom>
          </p:spPr>
        </p:pic>
        <p:pic>
          <p:nvPicPr>
            <p:cNvPr id="60" name="Grafik 59" descr="Mann mit einfarbiger Füllung">
              <a:extLst>
                <a:ext uri="{FF2B5EF4-FFF2-40B4-BE49-F238E27FC236}">
                  <a16:creationId xmlns:a16="http://schemas.microsoft.com/office/drawing/2014/main" id="{94D30EF4-6D1E-C09B-EBAF-7D132D778D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7738" y="3641659"/>
              <a:ext cx="360000" cy="360000"/>
            </a:xfrm>
            <a:prstGeom prst="rect">
              <a:avLst/>
            </a:prstGeom>
          </p:spPr>
        </p:pic>
        <p:pic>
          <p:nvPicPr>
            <p:cNvPr id="61" name="Grafik 60" descr="Mann mit einfarbiger Füllung">
              <a:extLst>
                <a:ext uri="{FF2B5EF4-FFF2-40B4-BE49-F238E27FC236}">
                  <a16:creationId xmlns:a16="http://schemas.microsoft.com/office/drawing/2014/main" id="{18B613C0-ECB4-1F89-00D3-36A81C1895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2704" y="3641659"/>
              <a:ext cx="360000" cy="360000"/>
            </a:xfrm>
            <a:prstGeom prst="rect">
              <a:avLst/>
            </a:prstGeom>
          </p:spPr>
        </p:pic>
        <p:pic>
          <p:nvPicPr>
            <p:cNvPr id="62" name="Grafik 61" descr="Mann mit einfarbiger Füllung">
              <a:extLst>
                <a:ext uri="{FF2B5EF4-FFF2-40B4-BE49-F238E27FC236}">
                  <a16:creationId xmlns:a16="http://schemas.microsoft.com/office/drawing/2014/main" id="{8BE32887-92B8-7AB2-5D44-0F23529C32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4070" y="3641659"/>
              <a:ext cx="360000" cy="360000"/>
            </a:xfrm>
            <a:prstGeom prst="rect">
              <a:avLst/>
            </a:prstGeom>
          </p:spPr>
        </p:pic>
        <p:pic>
          <p:nvPicPr>
            <p:cNvPr id="63" name="Grafik 62" descr="Mann mit einfarbiger Füllung">
              <a:extLst>
                <a:ext uri="{FF2B5EF4-FFF2-40B4-BE49-F238E27FC236}">
                  <a16:creationId xmlns:a16="http://schemas.microsoft.com/office/drawing/2014/main" id="{9F8D6C0A-D1EE-F670-8B4B-E702BD9854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39036" y="3641659"/>
              <a:ext cx="360000" cy="360000"/>
            </a:xfrm>
            <a:prstGeom prst="rect">
              <a:avLst/>
            </a:prstGeom>
          </p:spPr>
        </p:pic>
        <p:pic>
          <p:nvPicPr>
            <p:cNvPr id="64" name="Grafik 63" descr="Mann mit einfarbiger Füllung">
              <a:extLst>
                <a:ext uri="{FF2B5EF4-FFF2-40B4-BE49-F238E27FC236}">
                  <a16:creationId xmlns:a16="http://schemas.microsoft.com/office/drawing/2014/main" id="{A36EDAEC-9F70-6E2F-9180-CE63C1C644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4002" y="3641659"/>
              <a:ext cx="360000" cy="360000"/>
            </a:xfrm>
            <a:prstGeom prst="rect">
              <a:avLst/>
            </a:prstGeom>
          </p:spPr>
        </p:pic>
        <p:pic>
          <p:nvPicPr>
            <p:cNvPr id="65" name="Grafik 64" descr="Mann mit einfarbiger Füllung">
              <a:extLst>
                <a:ext uri="{FF2B5EF4-FFF2-40B4-BE49-F238E27FC236}">
                  <a16:creationId xmlns:a16="http://schemas.microsoft.com/office/drawing/2014/main" id="{48F15FF4-442B-D36B-B6E0-8853AA103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8968" y="3641659"/>
              <a:ext cx="360000" cy="360000"/>
            </a:xfrm>
            <a:prstGeom prst="rect">
              <a:avLst/>
            </a:prstGeom>
          </p:spPr>
        </p:pic>
        <p:pic>
          <p:nvPicPr>
            <p:cNvPr id="78" name="Grafik 77" descr="Mann mit einfarbiger Füllung">
              <a:extLst>
                <a:ext uri="{FF2B5EF4-FFF2-40B4-BE49-F238E27FC236}">
                  <a16:creationId xmlns:a16="http://schemas.microsoft.com/office/drawing/2014/main" id="{DF7F02B4-C326-1D96-D9A7-E5A7CF6E07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5535" y="4318474"/>
              <a:ext cx="360000" cy="360000"/>
            </a:xfrm>
            <a:prstGeom prst="rect">
              <a:avLst/>
            </a:prstGeom>
          </p:spPr>
        </p:pic>
        <p:pic>
          <p:nvPicPr>
            <p:cNvPr id="79" name="Grafik 78" descr="Mann mit einfarbiger Füllung">
              <a:extLst>
                <a:ext uri="{FF2B5EF4-FFF2-40B4-BE49-F238E27FC236}">
                  <a16:creationId xmlns:a16="http://schemas.microsoft.com/office/drawing/2014/main" id="{39834D4C-A5B1-9E86-92C9-28DD53400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0501" y="4318474"/>
              <a:ext cx="360000" cy="360000"/>
            </a:xfrm>
            <a:prstGeom prst="rect">
              <a:avLst/>
            </a:prstGeom>
          </p:spPr>
        </p:pic>
        <p:pic>
          <p:nvPicPr>
            <p:cNvPr id="80" name="Grafik 79" descr="Mann mit einfarbiger Füllung">
              <a:extLst>
                <a:ext uri="{FF2B5EF4-FFF2-40B4-BE49-F238E27FC236}">
                  <a16:creationId xmlns:a16="http://schemas.microsoft.com/office/drawing/2014/main" id="{586C4645-C0CC-32D7-F467-55F4A9EBD7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5467" y="4318474"/>
              <a:ext cx="360000" cy="360000"/>
            </a:xfrm>
            <a:prstGeom prst="rect">
              <a:avLst/>
            </a:prstGeom>
          </p:spPr>
        </p:pic>
        <p:pic>
          <p:nvPicPr>
            <p:cNvPr id="81" name="Grafik 80" descr="Mann mit einfarbiger Füllung">
              <a:extLst>
                <a:ext uri="{FF2B5EF4-FFF2-40B4-BE49-F238E27FC236}">
                  <a16:creationId xmlns:a16="http://schemas.microsoft.com/office/drawing/2014/main" id="{67F7C781-0B07-9182-EAAA-64EBF0A7BC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433" y="4318474"/>
              <a:ext cx="360000" cy="360000"/>
            </a:xfrm>
            <a:prstGeom prst="rect">
              <a:avLst/>
            </a:prstGeom>
          </p:spPr>
        </p:pic>
        <p:pic>
          <p:nvPicPr>
            <p:cNvPr id="82" name="Grafik 81" descr="Mann mit einfarbiger Füllung">
              <a:extLst>
                <a:ext uri="{FF2B5EF4-FFF2-40B4-BE49-F238E27FC236}">
                  <a16:creationId xmlns:a16="http://schemas.microsoft.com/office/drawing/2014/main" id="{EA9BE68D-1084-E96D-3DE4-AE655ABC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1799" y="4318474"/>
              <a:ext cx="360000" cy="360000"/>
            </a:xfrm>
            <a:prstGeom prst="rect">
              <a:avLst/>
            </a:prstGeom>
          </p:spPr>
        </p:pic>
        <p:grpSp>
          <p:nvGrpSpPr>
            <p:cNvPr id="179" name="Gruppieren 178">
              <a:extLst>
                <a:ext uri="{FF2B5EF4-FFF2-40B4-BE49-F238E27FC236}">
                  <a16:creationId xmlns:a16="http://schemas.microsoft.com/office/drawing/2014/main" id="{68B0527F-F0A7-8A33-B598-5EB99C102197}"/>
                </a:ext>
              </a:extLst>
            </p:cNvPr>
            <p:cNvGrpSpPr/>
            <p:nvPr/>
          </p:nvGrpSpPr>
          <p:grpSpPr>
            <a:xfrm>
              <a:off x="7010316" y="5261940"/>
              <a:ext cx="854898" cy="360000"/>
              <a:chOff x="3787910" y="5503225"/>
              <a:chExt cx="854898" cy="360000"/>
            </a:xfrm>
          </p:grpSpPr>
          <p:pic>
            <p:nvPicPr>
              <p:cNvPr id="86" name="Grafik 85" descr="Mann mit einfarbiger Füllung">
                <a:extLst>
                  <a:ext uri="{FF2B5EF4-FFF2-40B4-BE49-F238E27FC236}">
                    <a16:creationId xmlns:a16="http://schemas.microsoft.com/office/drawing/2014/main" id="{C46B6F86-6447-9DB6-82CC-4494A829B7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87910" y="5503225"/>
                <a:ext cx="360000" cy="360000"/>
              </a:xfrm>
              <a:prstGeom prst="rect">
                <a:avLst/>
              </a:prstGeom>
            </p:spPr>
          </p:pic>
          <p:pic>
            <p:nvPicPr>
              <p:cNvPr id="87" name="Grafik 86" descr="Mann mit einfarbiger Füllung">
                <a:extLst>
                  <a:ext uri="{FF2B5EF4-FFF2-40B4-BE49-F238E27FC236}">
                    <a16:creationId xmlns:a16="http://schemas.microsoft.com/office/drawing/2014/main" id="{ED5F7DAC-6C9A-E069-632A-056A6728F9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2876" y="5503225"/>
                <a:ext cx="360000" cy="360000"/>
              </a:xfrm>
              <a:prstGeom prst="rect">
                <a:avLst/>
              </a:prstGeom>
            </p:spPr>
          </p:pic>
          <p:pic>
            <p:nvPicPr>
              <p:cNvPr id="88" name="Grafik 87" descr="Mann mit einfarbiger Füllung">
                <a:extLst>
                  <a:ext uri="{FF2B5EF4-FFF2-40B4-BE49-F238E27FC236}">
                    <a16:creationId xmlns:a16="http://schemas.microsoft.com/office/drawing/2014/main" id="{36D96E05-6CAA-98C3-9EB6-D205A58E4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17842" y="5503225"/>
                <a:ext cx="360000" cy="360000"/>
              </a:xfrm>
              <a:prstGeom prst="rect">
                <a:avLst/>
              </a:prstGeom>
            </p:spPr>
          </p:pic>
          <p:pic>
            <p:nvPicPr>
              <p:cNvPr id="89" name="Grafik 88" descr="Mann mit einfarbiger Füllung">
                <a:extLst>
                  <a:ext uri="{FF2B5EF4-FFF2-40B4-BE49-F238E27FC236}">
                    <a16:creationId xmlns:a16="http://schemas.microsoft.com/office/drawing/2014/main" id="{C7E86443-43FC-8F66-5AEF-738BF79677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2808" y="5503225"/>
                <a:ext cx="360000" cy="360000"/>
              </a:xfrm>
              <a:prstGeom prst="rect">
                <a:avLst/>
              </a:prstGeom>
            </p:spPr>
          </p:pic>
        </p:grpSp>
        <p:pic>
          <p:nvPicPr>
            <p:cNvPr id="90" name="Grafik 89" descr="Mann mit einfarbiger Füllung">
              <a:extLst>
                <a:ext uri="{FF2B5EF4-FFF2-40B4-BE49-F238E27FC236}">
                  <a16:creationId xmlns:a16="http://schemas.microsoft.com/office/drawing/2014/main" id="{67ABCB48-2457-7E2F-8DA8-0F3D1989C4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05603" y="5261940"/>
              <a:ext cx="360000" cy="360000"/>
            </a:xfrm>
            <a:prstGeom prst="rect">
              <a:avLst/>
            </a:prstGeom>
          </p:spPr>
        </p:pic>
        <p:pic>
          <p:nvPicPr>
            <p:cNvPr id="100" name="Grafik 97" descr="Nadel mit einfarbiger Füllung">
              <a:extLst>
                <a:ext uri="{FF2B5EF4-FFF2-40B4-BE49-F238E27FC236}">
                  <a16:creationId xmlns:a16="http://schemas.microsoft.com/office/drawing/2014/main" id="{A0FDDA51-0B8F-BFB8-E3F7-883BC57B52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2772" y="4725889"/>
              <a:ext cx="329200" cy="329200"/>
            </a:xfrm>
            <a:prstGeom prst="rect">
              <a:avLst/>
            </a:prstGeom>
          </p:spPr>
        </p:pic>
        <p:cxnSp>
          <p:nvCxnSpPr>
            <p:cNvPr id="109" name="Gerade Verbindung mit Pfeil 108">
              <a:extLst>
                <a:ext uri="{FF2B5EF4-FFF2-40B4-BE49-F238E27FC236}">
                  <a16:creationId xmlns:a16="http://schemas.microsoft.com/office/drawing/2014/main" id="{B9B009F4-8013-1C3E-2F3C-D9676EF1840F}"/>
                </a:ext>
              </a:extLst>
            </p:cNvPr>
            <p:cNvCxnSpPr>
              <a:cxnSpLocks/>
            </p:cNvCxnSpPr>
            <p:nvPr/>
          </p:nvCxnSpPr>
          <p:spPr>
            <a:xfrm>
              <a:off x="8173662" y="2496428"/>
              <a:ext cx="0" cy="44030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a:extLst>
                <a:ext uri="{FF2B5EF4-FFF2-40B4-BE49-F238E27FC236}">
                  <a16:creationId xmlns:a16="http://schemas.microsoft.com/office/drawing/2014/main" id="{A0ACB9B3-6955-06B6-0BF5-D8247B23033C}"/>
                </a:ext>
              </a:extLst>
            </p:cNvPr>
            <p:cNvCxnSpPr>
              <a:cxnSpLocks/>
            </p:cNvCxnSpPr>
            <p:nvPr/>
          </p:nvCxnSpPr>
          <p:spPr>
            <a:xfrm flipH="1">
              <a:off x="7927738" y="4012202"/>
              <a:ext cx="241068" cy="27231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3C62D040-0B12-9297-D672-693BBA8074C1}"/>
                </a:ext>
              </a:extLst>
            </p:cNvPr>
            <p:cNvCxnSpPr>
              <a:cxnSpLocks/>
            </p:cNvCxnSpPr>
            <p:nvPr/>
          </p:nvCxnSpPr>
          <p:spPr>
            <a:xfrm>
              <a:off x="8165315" y="4012976"/>
              <a:ext cx="241068" cy="27231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27" name="Grafik 126" descr="Mann mit einfarbiger Füllung">
              <a:extLst>
                <a:ext uri="{FF2B5EF4-FFF2-40B4-BE49-F238E27FC236}">
                  <a16:creationId xmlns:a16="http://schemas.microsoft.com/office/drawing/2014/main" id="{7F5D56C8-EE11-253D-0212-465844065D0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05206" y="4318474"/>
              <a:ext cx="360000" cy="360000"/>
            </a:xfrm>
            <a:prstGeom prst="rect">
              <a:avLst/>
            </a:prstGeom>
          </p:spPr>
        </p:pic>
        <p:pic>
          <p:nvPicPr>
            <p:cNvPr id="128" name="Grafik 127" descr="Mann mit einfarbiger Füllung">
              <a:extLst>
                <a:ext uri="{FF2B5EF4-FFF2-40B4-BE49-F238E27FC236}">
                  <a16:creationId xmlns:a16="http://schemas.microsoft.com/office/drawing/2014/main" id="{8CC66B01-CAE6-0B8E-1D15-3B4D9A3063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70172" y="4318474"/>
              <a:ext cx="360000" cy="360000"/>
            </a:xfrm>
            <a:prstGeom prst="rect">
              <a:avLst/>
            </a:prstGeom>
          </p:spPr>
        </p:pic>
        <p:pic>
          <p:nvPicPr>
            <p:cNvPr id="129" name="Grafik 128" descr="Mann mit einfarbiger Füllung">
              <a:extLst>
                <a:ext uri="{FF2B5EF4-FFF2-40B4-BE49-F238E27FC236}">
                  <a16:creationId xmlns:a16="http://schemas.microsoft.com/office/drawing/2014/main" id="{90A45F45-DF49-F3AC-62D6-BFEC819D04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31538" y="4318474"/>
              <a:ext cx="360000" cy="360000"/>
            </a:xfrm>
            <a:prstGeom prst="rect">
              <a:avLst/>
            </a:prstGeom>
          </p:spPr>
        </p:pic>
        <p:cxnSp>
          <p:nvCxnSpPr>
            <p:cNvPr id="131" name="Gerade Verbindung mit Pfeil 130">
              <a:extLst>
                <a:ext uri="{FF2B5EF4-FFF2-40B4-BE49-F238E27FC236}">
                  <a16:creationId xmlns:a16="http://schemas.microsoft.com/office/drawing/2014/main" id="{8A10A8AB-6A8B-E56E-B48F-1EC7E2569F58}"/>
                </a:ext>
              </a:extLst>
            </p:cNvPr>
            <p:cNvCxnSpPr>
              <a:cxnSpLocks/>
            </p:cNvCxnSpPr>
            <p:nvPr/>
          </p:nvCxnSpPr>
          <p:spPr>
            <a:xfrm>
              <a:off x="7685467" y="5082234"/>
              <a:ext cx="388603" cy="14964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Gerade Verbindung mit Pfeil 133">
              <a:extLst>
                <a:ext uri="{FF2B5EF4-FFF2-40B4-BE49-F238E27FC236}">
                  <a16:creationId xmlns:a16="http://schemas.microsoft.com/office/drawing/2014/main" id="{AA9106DE-529F-372D-3F2B-13A0ABABAC18}"/>
                </a:ext>
              </a:extLst>
            </p:cNvPr>
            <p:cNvCxnSpPr>
              <a:cxnSpLocks/>
            </p:cNvCxnSpPr>
            <p:nvPr/>
          </p:nvCxnSpPr>
          <p:spPr>
            <a:xfrm>
              <a:off x="8173662" y="3336940"/>
              <a:ext cx="0" cy="32614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23F2412C-0B7F-96A2-898A-6205F829894D}"/>
                </a:ext>
              </a:extLst>
            </p:cNvPr>
            <p:cNvCxnSpPr>
              <a:cxnSpLocks/>
              <a:stCxn id="80" idx="2"/>
            </p:cNvCxnSpPr>
            <p:nvPr/>
          </p:nvCxnSpPr>
          <p:spPr>
            <a:xfrm>
              <a:off x="7685467" y="4678474"/>
              <a:ext cx="0" cy="4085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 name="Gerade Verbindung mit Pfeil 144">
              <a:extLst>
                <a:ext uri="{FF2B5EF4-FFF2-40B4-BE49-F238E27FC236}">
                  <a16:creationId xmlns:a16="http://schemas.microsoft.com/office/drawing/2014/main" id="{44934523-DEA3-F04F-AAD9-0148BFBD41F8}"/>
                </a:ext>
              </a:extLst>
            </p:cNvPr>
            <p:cNvCxnSpPr>
              <a:cxnSpLocks/>
            </p:cNvCxnSpPr>
            <p:nvPr/>
          </p:nvCxnSpPr>
          <p:spPr>
            <a:xfrm flipH="1">
              <a:off x="7437905" y="5079853"/>
              <a:ext cx="253433" cy="13096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6" name="Textfeld 145">
              <a:extLst>
                <a:ext uri="{FF2B5EF4-FFF2-40B4-BE49-F238E27FC236}">
                  <a16:creationId xmlns:a16="http://schemas.microsoft.com/office/drawing/2014/main" id="{B6A6B853-578E-84CF-4C4D-8A0E43BEE4AD}"/>
                </a:ext>
              </a:extLst>
            </p:cNvPr>
            <p:cNvSpPr txBox="1"/>
            <p:nvPr/>
          </p:nvSpPr>
          <p:spPr>
            <a:xfrm>
              <a:off x="6962530" y="5596789"/>
              <a:ext cx="941284" cy="206851"/>
            </a:xfrm>
            <a:prstGeom prst="rect">
              <a:avLst/>
            </a:prstGeom>
            <a:noFill/>
          </p:spPr>
          <p:txBody>
            <a:bodyPr wrap="none" lIns="0" tIns="0" rIns="0" bIns="0" rtlCol="0">
              <a:spAutoFit/>
            </a:bodyPr>
            <a:lstStyle/>
            <a:p>
              <a:pPr algn="ctr">
                <a:lnSpc>
                  <a:spcPct val="120000"/>
                </a:lnSpc>
              </a:pPr>
              <a:r>
                <a:rPr lang="de-DE" sz="1200">
                  <a:solidFill>
                    <a:schemeClr val="tx2"/>
                  </a:solidFill>
                </a:rPr>
                <a:t>Eingeschlossen</a:t>
              </a:r>
            </a:p>
          </p:txBody>
        </p:sp>
        <p:sp>
          <p:nvSpPr>
            <p:cNvPr id="148" name="Textfeld 147">
              <a:extLst>
                <a:ext uri="{FF2B5EF4-FFF2-40B4-BE49-F238E27FC236}">
                  <a16:creationId xmlns:a16="http://schemas.microsoft.com/office/drawing/2014/main" id="{B0820066-8D1F-3D88-8BAF-02DE35914268}"/>
                </a:ext>
              </a:extLst>
            </p:cNvPr>
            <p:cNvSpPr txBox="1"/>
            <p:nvPr/>
          </p:nvSpPr>
          <p:spPr>
            <a:xfrm>
              <a:off x="8094327" y="4829582"/>
              <a:ext cx="800732" cy="206851"/>
            </a:xfrm>
            <a:prstGeom prst="rect">
              <a:avLst/>
            </a:prstGeom>
            <a:noFill/>
          </p:spPr>
          <p:txBody>
            <a:bodyPr wrap="none" lIns="0" tIns="0" rIns="0" bIns="0" rtlCol="0">
              <a:spAutoFit/>
            </a:bodyPr>
            <a:lstStyle/>
            <a:p>
              <a:pPr algn="ctr">
                <a:lnSpc>
                  <a:spcPct val="120000"/>
                </a:lnSpc>
              </a:pPr>
              <a:r>
                <a:rPr lang="de-DE" sz="1200">
                  <a:solidFill>
                    <a:schemeClr val="tx2"/>
                  </a:solidFill>
                </a:rPr>
                <a:t>Leberbiopsie</a:t>
              </a:r>
            </a:p>
          </p:txBody>
        </p:sp>
        <p:sp>
          <p:nvSpPr>
            <p:cNvPr id="149" name="Textfeld 148">
              <a:extLst>
                <a:ext uri="{FF2B5EF4-FFF2-40B4-BE49-F238E27FC236}">
                  <a16:creationId xmlns:a16="http://schemas.microsoft.com/office/drawing/2014/main" id="{AE1A0216-B76D-FB5E-3505-9DDEBFA65826}"/>
                </a:ext>
              </a:extLst>
            </p:cNvPr>
            <p:cNvSpPr txBox="1"/>
            <p:nvPr/>
          </p:nvSpPr>
          <p:spPr>
            <a:xfrm>
              <a:off x="9081706" y="4497623"/>
              <a:ext cx="473399" cy="206851"/>
            </a:xfrm>
            <a:prstGeom prst="rect">
              <a:avLst/>
            </a:prstGeom>
            <a:noFill/>
          </p:spPr>
          <p:txBody>
            <a:bodyPr wrap="none" lIns="0" tIns="0" rIns="0" bIns="0" rtlCol="0">
              <a:spAutoFit/>
            </a:bodyPr>
            <a:lstStyle/>
            <a:p>
              <a:pPr algn="ctr">
                <a:lnSpc>
                  <a:spcPct val="120000"/>
                </a:lnSpc>
              </a:pPr>
              <a:r>
                <a:rPr lang="de-DE" sz="1200">
                  <a:solidFill>
                    <a:schemeClr val="tx2"/>
                  </a:solidFill>
                </a:rPr>
                <a:t>Negativ</a:t>
              </a:r>
            </a:p>
          </p:txBody>
        </p:sp>
        <p:sp>
          <p:nvSpPr>
            <p:cNvPr id="150" name="Textfeld 149">
              <a:extLst>
                <a:ext uri="{FF2B5EF4-FFF2-40B4-BE49-F238E27FC236}">
                  <a16:creationId xmlns:a16="http://schemas.microsoft.com/office/drawing/2014/main" id="{CC3C0CD9-D45F-6AA3-0C26-6B06E46F923B}"/>
                </a:ext>
              </a:extLst>
            </p:cNvPr>
            <p:cNvSpPr txBox="1"/>
            <p:nvPr/>
          </p:nvSpPr>
          <p:spPr>
            <a:xfrm>
              <a:off x="6774565" y="4519038"/>
              <a:ext cx="410498" cy="206851"/>
            </a:xfrm>
            <a:prstGeom prst="rect">
              <a:avLst/>
            </a:prstGeom>
            <a:noFill/>
          </p:spPr>
          <p:txBody>
            <a:bodyPr wrap="none" lIns="0" tIns="0" rIns="0" bIns="0" rtlCol="0">
              <a:spAutoFit/>
            </a:bodyPr>
            <a:lstStyle/>
            <a:p>
              <a:pPr algn="ctr">
                <a:lnSpc>
                  <a:spcPct val="120000"/>
                </a:lnSpc>
              </a:pPr>
              <a:r>
                <a:rPr lang="de-DE" sz="1200">
                  <a:solidFill>
                    <a:schemeClr val="tx2"/>
                  </a:solidFill>
                </a:rPr>
                <a:t>Positiv</a:t>
              </a:r>
            </a:p>
          </p:txBody>
        </p:sp>
        <p:pic>
          <p:nvPicPr>
            <p:cNvPr id="172" name="Grafik 171">
              <a:extLst>
                <a:ext uri="{FF2B5EF4-FFF2-40B4-BE49-F238E27FC236}">
                  <a16:creationId xmlns:a16="http://schemas.microsoft.com/office/drawing/2014/main" id="{4D3DFB56-FB36-1B75-204D-930A105EFE9F}"/>
                </a:ext>
              </a:extLst>
            </p:cNvPr>
            <p:cNvPicPr>
              <a:picLocks noChangeAspect="1"/>
            </p:cNvPicPr>
            <p:nvPr/>
          </p:nvPicPr>
          <p:blipFill>
            <a:blip r:embed="rId16"/>
            <a:stretch>
              <a:fillRect/>
            </a:stretch>
          </p:blipFill>
          <p:spPr>
            <a:xfrm>
              <a:off x="8893726" y="3704781"/>
              <a:ext cx="86590" cy="296878"/>
            </a:xfrm>
            <a:prstGeom prst="rect">
              <a:avLst/>
            </a:prstGeom>
          </p:spPr>
        </p:pic>
        <p:sp>
          <p:nvSpPr>
            <p:cNvPr id="173" name="Textfeld 172">
              <a:extLst>
                <a:ext uri="{FF2B5EF4-FFF2-40B4-BE49-F238E27FC236}">
                  <a16:creationId xmlns:a16="http://schemas.microsoft.com/office/drawing/2014/main" id="{6A1E516F-D1AA-0D94-128F-5C613F341BEA}"/>
                </a:ext>
              </a:extLst>
            </p:cNvPr>
            <p:cNvSpPr txBox="1"/>
            <p:nvPr/>
          </p:nvSpPr>
          <p:spPr>
            <a:xfrm>
              <a:off x="9029002" y="3733519"/>
              <a:ext cx="1049814" cy="265073"/>
            </a:xfrm>
            <a:prstGeom prst="rect">
              <a:avLst/>
            </a:prstGeom>
            <a:noFill/>
          </p:spPr>
          <p:txBody>
            <a:bodyPr wrap="square" lIns="0" tIns="0" rIns="0" bIns="0" rtlCol="0">
              <a:spAutoFit/>
            </a:bodyPr>
            <a:lstStyle/>
            <a:p>
              <a:pPr>
                <a:lnSpc>
                  <a:spcPts val="1000"/>
                </a:lnSpc>
              </a:pPr>
              <a:r>
                <a:rPr lang="de-DE" sz="1200">
                  <a:solidFill>
                    <a:schemeClr val="tx2"/>
                  </a:solidFill>
                </a:rPr>
                <a:t>Biomarker-Bewertung</a:t>
              </a:r>
            </a:p>
          </p:txBody>
        </p:sp>
        <p:sp>
          <p:nvSpPr>
            <p:cNvPr id="174" name="Textfeld 173">
              <a:extLst>
                <a:ext uri="{FF2B5EF4-FFF2-40B4-BE49-F238E27FC236}">
                  <a16:creationId xmlns:a16="http://schemas.microsoft.com/office/drawing/2014/main" id="{FE5F7DE5-EEC5-022D-FA93-9934CCDE3C02}"/>
                </a:ext>
              </a:extLst>
            </p:cNvPr>
            <p:cNvSpPr txBox="1"/>
            <p:nvPr/>
          </p:nvSpPr>
          <p:spPr>
            <a:xfrm>
              <a:off x="9023070" y="3096816"/>
              <a:ext cx="655564" cy="205890"/>
            </a:xfrm>
            <a:prstGeom prst="rect">
              <a:avLst/>
            </a:prstGeom>
            <a:noFill/>
          </p:spPr>
          <p:txBody>
            <a:bodyPr wrap="none" lIns="0" tIns="0" rIns="0" bIns="0" rtlCol="0">
              <a:spAutoFit/>
            </a:bodyPr>
            <a:lstStyle/>
            <a:p>
              <a:pPr>
                <a:lnSpc>
                  <a:spcPct val="120000"/>
                </a:lnSpc>
              </a:pPr>
              <a:r>
                <a:rPr lang="de-DE" sz="1200">
                  <a:solidFill>
                    <a:schemeClr val="tx2"/>
                  </a:solidFill>
                </a:rPr>
                <a:t>Geeignet</a:t>
              </a:r>
            </a:p>
          </p:txBody>
        </p:sp>
        <p:sp>
          <p:nvSpPr>
            <p:cNvPr id="175" name="Textfeld 174">
              <a:extLst>
                <a:ext uri="{FF2B5EF4-FFF2-40B4-BE49-F238E27FC236}">
                  <a16:creationId xmlns:a16="http://schemas.microsoft.com/office/drawing/2014/main" id="{89747A44-1395-E677-2358-B206BBACFB6F}"/>
                </a:ext>
              </a:extLst>
            </p:cNvPr>
            <p:cNvSpPr txBox="1"/>
            <p:nvPr/>
          </p:nvSpPr>
          <p:spPr>
            <a:xfrm>
              <a:off x="8254070" y="2616437"/>
              <a:ext cx="1450141" cy="206851"/>
            </a:xfrm>
            <a:prstGeom prst="rect">
              <a:avLst/>
            </a:prstGeom>
            <a:noFill/>
          </p:spPr>
          <p:txBody>
            <a:bodyPr wrap="none" lIns="0" tIns="0" rIns="0" bIns="0" rtlCol="0">
              <a:spAutoFit/>
            </a:bodyPr>
            <a:lstStyle/>
            <a:p>
              <a:pPr>
                <a:lnSpc>
                  <a:spcPct val="120000"/>
                </a:lnSpc>
              </a:pPr>
              <a:r>
                <a:rPr lang="de-DE" sz="1200">
                  <a:solidFill>
                    <a:schemeClr val="tx2"/>
                  </a:solidFill>
                </a:rPr>
                <a:t>Ein/Ausschlusskriterien</a:t>
              </a:r>
            </a:p>
          </p:txBody>
        </p:sp>
        <p:cxnSp>
          <p:nvCxnSpPr>
            <p:cNvPr id="188" name="Gerader Verbinder 187">
              <a:extLst>
                <a:ext uri="{FF2B5EF4-FFF2-40B4-BE49-F238E27FC236}">
                  <a16:creationId xmlns:a16="http://schemas.microsoft.com/office/drawing/2014/main" id="{7720A687-247C-489D-FA22-E5CD3F6FC62D}"/>
                </a:ext>
              </a:extLst>
            </p:cNvPr>
            <p:cNvCxnSpPr>
              <a:cxnSpLocks/>
            </p:cNvCxnSpPr>
            <p:nvPr/>
          </p:nvCxnSpPr>
          <p:spPr>
            <a:xfrm>
              <a:off x="7720502" y="3305213"/>
              <a:ext cx="1213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7" name="Textfeld 196">
              <a:extLst>
                <a:ext uri="{FF2B5EF4-FFF2-40B4-BE49-F238E27FC236}">
                  <a16:creationId xmlns:a16="http://schemas.microsoft.com/office/drawing/2014/main" id="{74FA238D-D65F-FC43-D8EB-EFA9C974974A}"/>
                </a:ext>
              </a:extLst>
            </p:cNvPr>
            <p:cNvSpPr txBox="1"/>
            <p:nvPr/>
          </p:nvSpPr>
          <p:spPr>
            <a:xfrm>
              <a:off x="7757418" y="6059905"/>
              <a:ext cx="711733" cy="241285"/>
            </a:xfrm>
            <a:prstGeom prst="rect">
              <a:avLst/>
            </a:prstGeom>
            <a:noFill/>
          </p:spPr>
          <p:txBody>
            <a:bodyPr wrap="none" lIns="0" tIns="0" rIns="0" bIns="0" rtlCol="0">
              <a:spAutoFit/>
            </a:bodyPr>
            <a:lstStyle/>
            <a:p>
              <a:pPr algn="l">
                <a:lnSpc>
                  <a:spcPct val="120000"/>
                </a:lnSpc>
              </a:pPr>
              <a:r>
                <a:rPr lang="de-DE" sz="1400" b="1">
                  <a:solidFill>
                    <a:schemeClr val="tx2"/>
                  </a:solidFill>
                </a:rPr>
                <a:t>SFR: 20 %</a:t>
              </a:r>
            </a:p>
          </p:txBody>
        </p:sp>
        <p:sp>
          <p:nvSpPr>
            <p:cNvPr id="208" name="Textfeld 207">
              <a:extLst>
                <a:ext uri="{FF2B5EF4-FFF2-40B4-BE49-F238E27FC236}">
                  <a16:creationId xmlns:a16="http://schemas.microsoft.com/office/drawing/2014/main" id="{BB1733FF-FDD1-1089-3F1D-DCD465688439}"/>
                </a:ext>
              </a:extLst>
            </p:cNvPr>
            <p:cNvSpPr txBox="1"/>
            <p:nvPr/>
          </p:nvSpPr>
          <p:spPr>
            <a:xfrm>
              <a:off x="7907223" y="5633934"/>
              <a:ext cx="1151052" cy="332399"/>
            </a:xfrm>
            <a:prstGeom prst="rect">
              <a:avLst/>
            </a:prstGeom>
            <a:noFill/>
          </p:spPr>
          <p:txBody>
            <a:bodyPr wrap="square" lIns="0" tIns="0" rIns="0" bIns="0" rtlCol="0">
              <a:spAutoFit/>
            </a:bodyPr>
            <a:lstStyle/>
            <a:p>
              <a:pPr algn="ctr">
                <a:lnSpc>
                  <a:spcPct val="90000"/>
                </a:lnSpc>
              </a:pPr>
              <a:r>
                <a:rPr lang="de-DE" sz="1200">
                  <a:solidFill>
                    <a:schemeClr val="tx2"/>
                  </a:solidFill>
                </a:rPr>
                <a:t>Nicht eingeschlossen</a:t>
              </a:r>
            </a:p>
          </p:txBody>
        </p:sp>
      </p:grpSp>
    </p:spTree>
    <p:custDataLst>
      <p:tags r:id="rId1"/>
    </p:custDataLst>
    <p:extLst>
      <p:ext uri="{BB962C8B-B14F-4D97-AF65-F5344CB8AC3E}">
        <p14:creationId xmlns:p14="http://schemas.microsoft.com/office/powerpoint/2010/main" val="4717216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99DF3-56D4-84F0-828F-A2B53F571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ADE75-17DC-9A03-6DC3-58A06DFA1FBC}"/>
              </a:ext>
            </a:extLst>
          </p:cNvPr>
          <p:cNvSpPr>
            <a:spLocks noGrp="1"/>
          </p:cNvSpPr>
          <p:nvPr>
            <p:ph type="title"/>
          </p:nvPr>
        </p:nvSpPr>
        <p:spPr>
          <a:xfrm>
            <a:off x="648000" y="540992"/>
            <a:ext cx="10896000" cy="1296000"/>
          </a:xfrm>
        </p:spPr>
        <p:txBody>
          <a:bodyPr/>
          <a:lstStyle/>
          <a:p>
            <a:r>
              <a:rPr kumimoji="0" lang="de-DE" i="0" u="none" strike="noStrike" kern="1200" cap="none" spc="0" normalizeH="0" baseline="0" noProof="0" dirty="0">
                <a:ln>
                  <a:noFill/>
                </a:ln>
                <a:solidFill>
                  <a:srgbClr val="001965"/>
                </a:solidFill>
                <a:effectLst/>
                <a:uLnTx/>
                <a:uFillTx/>
                <a:ea typeface="+mn-ea"/>
                <a:cs typeface="+mn-cs"/>
              </a:rPr>
              <a:t>Ergebnis I</a:t>
            </a:r>
            <a:r>
              <a:rPr lang="de-DE" dirty="0"/>
              <a:t>: </a:t>
            </a:r>
            <a:r>
              <a:rPr kumimoji="0" lang="de-DE" i="0" u="none" strike="noStrike" kern="1200" cap="none" spc="0" normalizeH="0" baseline="0" noProof="0" dirty="0">
                <a:ln>
                  <a:noFill/>
                </a:ln>
                <a:solidFill>
                  <a:srgbClr val="001965"/>
                </a:solidFill>
                <a:effectLst/>
                <a:uLnTx/>
                <a:uFillTx/>
                <a:ea typeface="+mn-ea"/>
                <a:cs typeface="+mn-cs"/>
              </a:rPr>
              <a:t>V</a:t>
            </a:r>
            <a:r>
              <a:rPr lang="de-DE" dirty="0"/>
              <a:t>erbesserte Fibrose nach 24 Wochen</a:t>
            </a:r>
            <a:endParaRPr lang="en-US" dirty="0"/>
          </a:p>
        </p:txBody>
      </p:sp>
      <p:sp>
        <p:nvSpPr>
          <p:cNvPr id="4" name="Text Placeholder 3">
            <a:extLst>
              <a:ext uri="{FF2B5EF4-FFF2-40B4-BE49-F238E27FC236}">
                <a16:creationId xmlns:a16="http://schemas.microsoft.com/office/drawing/2014/main" id="{174854D9-8DA8-5735-5030-E4586A1F4466}"/>
              </a:ext>
            </a:extLst>
          </p:cNvPr>
          <p:cNvSpPr>
            <a:spLocks noGrp="1"/>
          </p:cNvSpPr>
          <p:nvPr>
            <p:ph type="body" sz="quarter" idx="15"/>
          </p:nvPr>
        </p:nvSpPr>
        <p:spPr>
          <a:xfrm>
            <a:off x="647699" y="6421288"/>
            <a:ext cx="8218899" cy="324000"/>
          </a:xfrm>
        </p:spPr>
        <p:txBody>
          <a:bodyPr/>
          <a:lstStyle/>
          <a:p>
            <a:r>
              <a:rPr lang="de-DE" i="1">
                <a:latin typeface="+mj-lt"/>
              </a:rPr>
              <a:t>Grafiken von Novo Nordisk nach Daten von </a:t>
            </a:r>
            <a:r>
              <a:rPr lang="fr-FR" i="1" err="1"/>
              <a:t>Loomba</a:t>
            </a:r>
            <a:r>
              <a:rPr lang="fr-FR" i="1"/>
              <a:t> M</a:t>
            </a:r>
            <a:r>
              <a:rPr lang="de-DE" i="1">
                <a:latin typeface="+mj-lt"/>
              </a:rPr>
              <a:t>. et al.</a:t>
            </a:r>
            <a:br>
              <a:rPr lang="de-DE">
                <a:latin typeface="+mj-lt"/>
              </a:rPr>
            </a:br>
            <a:r>
              <a:rPr lang="de-DE">
                <a:latin typeface="+mj-lt"/>
              </a:rPr>
              <a:t>*Verbesserung der Leberfibrose </a:t>
            </a:r>
            <a:r>
              <a:rPr lang="de-DE">
                <a:latin typeface="+mj-lt"/>
                <a:cs typeface="Apis For Office" panose="020B0504010101010104" pitchFamily="34" charset="0"/>
              </a:rPr>
              <a:t>≥</a:t>
            </a:r>
            <a:r>
              <a:rPr lang="de-DE">
                <a:latin typeface="+mj-lt"/>
              </a:rPr>
              <a:t> 1 Stufe und keine Verschlechterung der </a:t>
            </a:r>
            <a:r>
              <a:rPr lang="de-DE" err="1">
                <a:latin typeface="+mj-lt"/>
              </a:rPr>
              <a:t>Stealohepatitis</a:t>
            </a:r>
            <a:r>
              <a:rPr lang="de-DE">
                <a:latin typeface="+mj-lt"/>
              </a:rPr>
              <a:t> (definiert als keine Zunahme der NAS für </a:t>
            </a:r>
            <a:r>
              <a:rPr lang="de-DE" err="1">
                <a:latin typeface="+mj-lt"/>
              </a:rPr>
              <a:t>Ballonierung</a:t>
            </a:r>
            <a:r>
              <a:rPr lang="de-DE">
                <a:latin typeface="+mj-lt"/>
              </a:rPr>
              <a:t>, Inflammation oder Steatose).</a:t>
            </a:r>
            <a:br>
              <a:rPr lang="de-DE">
                <a:latin typeface="+mj-lt"/>
              </a:rPr>
            </a:br>
            <a:r>
              <a:rPr lang="de-DE" baseline="30000">
                <a:latin typeface="+mj-lt"/>
              </a:rPr>
              <a:t> </a:t>
            </a:r>
            <a:r>
              <a:rPr lang="de-DE">
                <a:latin typeface="+mj-lt"/>
              </a:rPr>
              <a:t>**NAS-Score von 0 für </a:t>
            </a:r>
            <a:r>
              <a:rPr lang="de-DE" err="1">
                <a:latin typeface="+mj-lt"/>
              </a:rPr>
              <a:t>Ballonierung</a:t>
            </a:r>
            <a:r>
              <a:rPr lang="de-DE">
                <a:latin typeface="+mj-lt"/>
              </a:rPr>
              <a:t> und 0-1 für Inflammation.</a:t>
            </a:r>
            <a:br>
              <a:rPr lang="de-DE">
                <a:latin typeface="+mj-lt"/>
              </a:rPr>
            </a:br>
            <a:r>
              <a:rPr lang="de-DE">
                <a:latin typeface="+mj-lt"/>
              </a:rPr>
              <a:t>MASH, Metabolische Dysfunktion-assoziierte Steatohepatitis; </a:t>
            </a:r>
            <a:r>
              <a:rPr lang="de-DE" b="0" i="0" u="none" strike="noStrike">
                <a:effectLst/>
                <a:latin typeface="+mj-lt"/>
              </a:rPr>
              <a:t>NAS, NAFLD-Aktivitäts-Score; Q4W, alle 4 Wochen </a:t>
            </a:r>
            <a:endParaRPr lang="en-US">
              <a:latin typeface="+mj-lt"/>
            </a:endParaRPr>
          </a:p>
        </p:txBody>
      </p:sp>
      <p:sp>
        <p:nvSpPr>
          <p:cNvPr id="5" name="Text Placeholder 4">
            <a:extLst>
              <a:ext uri="{FF2B5EF4-FFF2-40B4-BE49-F238E27FC236}">
                <a16:creationId xmlns:a16="http://schemas.microsoft.com/office/drawing/2014/main" id="{7591B05D-0A3E-BD40-4955-3D661776FADE}"/>
              </a:ext>
            </a:extLst>
          </p:cNvPr>
          <p:cNvSpPr>
            <a:spLocks noGrp="1"/>
          </p:cNvSpPr>
          <p:nvPr>
            <p:ph type="body" sz="quarter" idx="17"/>
          </p:nvPr>
        </p:nvSpPr>
        <p:spPr>
          <a:xfrm>
            <a:off x="9077325" y="6443971"/>
            <a:ext cx="2536823" cy="277506"/>
          </a:xfrm>
        </p:spPr>
        <p:txBody>
          <a:bodyPr/>
          <a:lstStyle/>
          <a:p>
            <a:r>
              <a:rPr lang="en-US"/>
              <a:t>Loomba M. J Hepatol. 2025;82(Suppl.1):OS-012.</a:t>
            </a:r>
            <a:endParaRPr lang="de-DE"/>
          </a:p>
        </p:txBody>
      </p:sp>
      <p:graphicFrame>
        <p:nvGraphicFramePr>
          <p:cNvPr id="10" name="Diagramm 9">
            <a:extLst>
              <a:ext uri="{FF2B5EF4-FFF2-40B4-BE49-F238E27FC236}">
                <a16:creationId xmlns:a16="http://schemas.microsoft.com/office/drawing/2014/main" id="{06161FAB-9731-8635-94B8-C6ABFD28494A}"/>
              </a:ext>
            </a:extLst>
          </p:cNvPr>
          <p:cNvGraphicFramePr/>
          <p:nvPr>
            <p:extLst>
              <p:ext uri="{D42A27DB-BD31-4B8C-83A1-F6EECF244321}">
                <p14:modId xmlns:p14="http://schemas.microsoft.com/office/powerpoint/2010/main" val="4142512125"/>
              </p:ext>
            </p:extLst>
          </p:nvPr>
        </p:nvGraphicFramePr>
        <p:xfrm>
          <a:off x="489857" y="2753203"/>
          <a:ext cx="3590385" cy="26309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m 10">
            <a:extLst>
              <a:ext uri="{FF2B5EF4-FFF2-40B4-BE49-F238E27FC236}">
                <a16:creationId xmlns:a16="http://schemas.microsoft.com/office/drawing/2014/main" id="{922B1B46-1EF4-2F3A-4905-6ED737DA05E5}"/>
              </a:ext>
            </a:extLst>
          </p:cNvPr>
          <p:cNvGraphicFramePr/>
          <p:nvPr>
            <p:extLst>
              <p:ext uri="{D42A27DB-BD31-4B8C-83A1-F6EECF244321}">
                <p14:modId xmlns:p14="http://schemas.microsoft.com/office/powerpoint/2010/main" val="3822089448"/>
              </p:ext>
            </p:extLst>
          </p:nvPr>
        </p:nvGraphicFramePr>
        <p:xfrm>
          <a:off x="4335151" y="2799142"/>
          <a:ext cx="3590385" cy="258505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feld 23">
            <a:extLst>
              <a:ext uri="{FF2B5EF4-FFF2-40B4-BE49-F238E27FC236}">
                <a16:creationId xmlns:a16="http://schemas.microsoft.com/office/drawing/2014/main" id="{E79FAE34-6EFF-327C-6EBD-C602C6C9AFB3}"/>
              </a:ext>
            </a:extLst>
          </p:cNvPr>
          <p:cNvSpPr txBox="1"/>
          <p:nvPr/>
        </p:nvSpPr>
        <p:spPr>
          <a:xfrm>
            <a:off x="2341545" y="3368839"/>
            <a:ext cx="599655" cy="188770"/>
          </a:xfrm>
          <a:prstGeom prst="rect">
            <a:avLst/>
          </a:prstGeom>
          <a:noFill/>
        </p:spPr>
        <p:txBody>
          <a:bodyPr wrap="square" lIns="0" tIns="0" rIns="0" bIns="0" rtlCol="0">
            <a:spAutoFit/>
          </a:bodyPr>
          <a:lstStyle/>
          <a:p>
            <a:pPr algn="ctr">
              <a:lnSpc>
                <a:spcPct val="120000"/>
              </a:lnSpc>
            </a:pPr>
            <a:r>
              <a:rPr lang="de-DE" sz="1100">
                <a:solidFill>
                  <a:schemeClr val="tx2"/>
                </a:solidFill>
              </a:rPr>
              <a:t>p=0,038</a:t>
            </a:r>
          </a:p>
        </p:txBody>
      </p:sp>
      <p:sp>
        <p:nvSpPr>
          <p:cNvPr id="28" name="Textfeld 27">
            <a:extLst>
              <a:ext uri="{FF2B5EF4-FFF2-40B4-BE49-F238E27FC236}">
                <a16:creationId xmlns:a16="http://schemas.microsoft.com/office/drawing/2014/main" id="{5070C634-59AC-6094-AFC2-EAAA7C3D59ED}"/>
              </a:ext>
            </a:extLst>
          </p:cNvPr>
          <p:cNvSpPr txBox="1"/>
          <p:nvPr/>
        </p:nvSpPr>
        <p:spPr>
          <a:xfrm>
            <a:off x="6024074" y="2729371"/>
            <a:ext cx="588214" cy="391902"/>
          </a:xfrm>
          <a:prstGeom prst="rect">
            <a:avLst/>
          </a:prstGeom>
          <a:noFill/>
        </p:spPr>
        <p:txBody>
          <a:bodyPr wrap="square" lIns="0" tIns="0" rIns="0" bIns="0" rtlCol="0">
            <a:spAutoFit/>
          </a:bodyPr>
          <a:lstStyle/>
          <a:p>
            <a:pPr algn="ctr">
              <a:lnSpc>
                <a:spcPct val="120000"/>
              </a:lnSpc>
            </a:pPr>
            <a:endParaRPr lang="de-DE" sz="1100">
              <a:solidFill>
                <a:schemeClr val="tx2"/>
              </a:solidFill>
            </a:endParaRPr>
          </a:p>
          <a:p>
            <a:pPr algn="ctr">
              <a:lnSpc>
                <a:spcPct val="120000"/>
              </a:lnSpc>
            </a:pPr>
            <a:r>
              <a:rPr lang="de-DE" sz="1100">
                <a:solidFill>
                  <a:schemeClr val="tx2"/>
                </a:solidFill>
              </a:rPr>
              <a:t>p=0,002</a:t>
            </a:r>
          </a:p>
        </p:txBody>
      </p:sp>
      <p:sp>
        <p:nvSpPr>
          <p:cNvPr id="33" name="Textfeld 32">
            <a:extLst>
              <a:ext uri="{FF2B5EF4-FFF2-40B4-BE49-F238E27FC236}">
                <a16:creationId xmlns:a16="http://schemas.microsoft.com/office/drawing/2014/main" id="{92EAA839-ECF6-A324-070A-2EF6C4A07092}"/>
              </a:ext>
            </a:extLst>
          </p:cNvPr>
          <p:cNvSpPr txBox="1"/>
          <p:nvPr/>
        </p:nvSpPr>
        <p:spPr>
          <a:xfrm>
            <a:off x="1867981" y="5240298"/>
            <a:ext cx="675728" cy="391902"/>
          </a:xfrm>
          <a:prstGeom prst="rect">
            <a:avLst/>
          </a:prstGeom>
          <a:noFill/>
        </p:spPr>
        <p:txBody>
          <a:bodyPr wrap="square" lIns="0" tIns="0" rIns="0" bIns="0" rtlCol="0">
            <a:spAutoFit/>
          </a:bodyPr>
          <a:lstStyle/>
          <a:p>
            <a:pPr algn="ctr">
              <a:lnSpc>
                <a:spcPct val="120000"/>
              </a:lnSpc>
            </a:pPr>
            <a:r>
              <a:rPr lang="de-DE" sz="1100" b="1">
                <a:solidFill>
                  <a:schemeClr val="tx2"/>
                </a:solidFill>
              </a:rPr>
              <a:t>Placebo</a:t>
            </a:r>
          </a:p>
          <a:p>
            <a:pPr algn="ctr">
              <a:lnSpc>
                <a:spcPct val="120000"/>
              </a:lnSpc>
            </a:pPr>
            <a:r>
              <a:rPr lang="de-DE" sz="1100">
                <a:solidFill>
                  <a:schemeClr val="tx2"/>
                </a:solidFill>
              </a:rPr>
              <a:t>(n=34)</a:t>
            </a:r>
          </a:p>
        </p:txBody>
      </p:sp>
      <p:sp>
        <p:nvSpPr>
          <p:cNvPr id="34" name="Textfeld 33">
            <a:extLst>
              <a:ext uri="{FF2B5EF4-FFF2-40B4-BE49-F238E27FC236}">
                <a16:creationId xmlns:a16="http://schemas.microsoft.com/office/drawing/2014/main" id="{9665CE34-4E86-240B-03A8-E19105831DD6}"/>
              </a:ext>
            </a:extLst>
          </p:cNvPr>
          <p:cNvSpPr txBox="1"/>
          <p:nvPr/>
        </p:nvSpPr>
        <p:spPr>
          <a:xfrm>
            <a:off x="2497568" y="5242208"/>
            <a:ext cx="1840010" cy="391902"/>
          </a:xfrm>
          <a:prstGeom prst="rect">
            <a:avLst/>
          </a:prstGeom>
          <a:noFill/>
        </p:spPr>
        <p:txBody>
          <a:bodyPr wrap="square" lIns="0" tIns="0" rIns="0" bIns="0" rtlCol="0">
            <a:spAutoFit/>
          </a:bodyPr>
          <a:lstStyle/>
          <a:p>
            <a:pPr algn="ctr">
              <a:lnSpc>
                <a:spcPct val="120000"/>
              </a:lnSpc>
            </a:pPr>
            <a:r>
              <a:rPr lang="de-DE" sz="1100" b="1" err="1">
                <a:solidFill>
                  <a:schemeClr val="tx2"/>
                </a:solidFill>
              </a:rPr>
              <a:t>Efimosfermin</a:t>
            </a:r>
            <a:r>
              <a:rPr lang="de-DE" sz="1100" b="1">
                <a:solidFill>
                  <a:schemeClr val="tx2"/>
                </a:solidFill>
              </a:rPr>
              <a:t> 300 mg</a:t>
            </a:r>
          </a:p>
          <a:p>
            <a:pPr algn="ctr">
              <a:lnSpc>
                <a:spcPct val="120000"/>
              </a:lnSpc>
            </a:pPr>
            <a:r>
              <a:rPr lang="de-DE" sz="1100" b="1">
                <a:solidFill>
                  <a:schemeClr val="tx2"/>
                </a:solidFill>
              </a:rPr>
              <a:t> Q4Q </a:t>
            </a:r>
            <a:r>
              <a:rPr lang="de-DE" sz="1100">
                <a:solidFill>
                  <a:schemeClr val="tx2"/>
                </a:solidFill>
              </a:rPr>
              <a:t>(n=31)</a:t>
            </a:r>
          </a:p>
        </p:txBody>
      </p:sp>
      <p:sp>
        <p:nvSpPr>
          <p:cNvPr id="35" name="Textfeld 34">
            <a:extLst>
              <a:ext uri="{FF2B5EF4-FFF2-40B4-BE49-F238E27FC236}">
                <a16:creationId xmlns:a16="http://schemas.microsoft.com/office/drawing/2014/main" id="{EC40B4A8-4CCB-48A1-7ED2-A2990FB9F701}"/>
              </a:ext>
            </a:extLst>
          </p:cNvPr>
          <p:cNvSpPr txBox="1"/>
          <p:nvPr/>
        </p:nvSpPr>
        <p:spPr>
          <a:xfrm>
            <a:off x="6245518" y="5242172"/>
            <a:ext cx="1695009" cy="391902"/>
          </a:xfrm>
          <a:prstGeom prst="rect">
            <a:avLst/>
          </a:prstGeom>
          <a:noFill/>
        </p:spPr>
        <p:txBody>
          <a:bodyPr wrap="square" lIns="0" tIns="0" rIns="0" bIns="0" rtlCol="0">
            <a:spAutoFit/>
          </a:bodyPr>
          <a:lstStyle/>
          <a:p>
            <a:pPr algn="ctr">
              <a:lnSpc>
                <a:spcPct val="120000"/>
              </a:lnSpc>
            </a:pPr>
            <a:r>
              <a:rPr lang="de-DE" sz="1100" b="1" err="1">
                <a:solidFill>
                  <a:schemeClr val="tx2"/>
                </a:solidFill>
              </a:rPr>
              <a:t>Efimosfermin</a:t>
            </a:r>
            <a:r>
              <a:rPr lang="de-DE" sz="1100" b="1">
                <a:solidFill>
                  <a:schemeClr val="tx2"/>
                </a:solidFill>
              </a:rPr>
              <a:t> 300 mg</a:t>
            </a:r>
          </a:p>
          <a:p>
            <a:pPr algn="ctr">
              <a:lnSpc>
                <a:spcPct val="120000"/>
              </a:lnSpc>
            </a:pPr>
            <a:r>
              <a:rPr lang="de-DE" sz="1100" b="1">
                <a:solidFill>
                  <a:schemeClr val="tx2"/>
                </a:solidFill>
              </a:rPr>
              <a:t> Q4Q </a:t>
            </a:r>
            <a:r>
              <a:rPr lang="de-DE" sz="1100">
                <a:solidFill>
                  <a:schemeClr val="tx2"/>
                </a:solidFill>
              </a:rPr>
              <a:t>(n=31)</a:t>
            </a:r>
          </a:p>
        </p:txBody>
      </p:sp>
      <p:sp>
        <p:nvSpPr>
          <p:cNvPr id="36" name="Textfeld 35">
            <a:extLst>
              <a:ext uri="{FF2B5EF4-FFF2-40B4-BE49-F238E27FC236}">
                <a16:creationId xmlns:a16="http://schemas.microsoft.com/office/drawing/2014/main" id="{5E6A34E1-E1A1-885E-0402-01BA5330AF15}"/>
              </a:ext>
            </a:extLst>
          </p:cNvPr>
          <p:cNvSpPr txBox="1"/>
          <p:nvPr/>
        </p:nvSpPr>
        <p:spPr>
          <a:xfrm>
            <a:off x="5532961" y="5240298"/>
            <a:ext cx="675727" cy="391902"/>
          </a:xfrm>
          <a:prstGeom prst="rect">
            <a:avLst/>
          </a:prstGeom>
          <a:noFill/>
        </p:spPr>
        <p:txBody>
          <a:bodyPr wrap="square" lIns="0" tIns="0" rIns="0" bIns="0" rtlCol="0">
            <a:spAutoFit/>
          </a:bodyPr>
          <a:lstStyle/>
          <a:p>
            <a:pPr algn="ctr">
              <a:lnSpc>
                <a:spcPct val="120000"/>
              </a:lnSpc>
            </a:pPr>
            <a:r>
              <a:rPr lang="de-DE" sz="1100" b="1">
                <a:solidFill>
                  <a:schemeClr val="tx2"/>
                </a:solidFill>
              </a:rPr>
              <a:t>Placebo</a:t>
            </a:r>
          </a:p>
          <a:p>
            <a:pPr algn="ctr">
              <a:lnSpc>
                <a:spcPct val="120000"/>
              </a:lnSpc>
            </a:pPr>
            <a:r>
              <a:rPr lang="de-DE" sz="1100">
                <a:solidFill>
                  <a:schemeClr val="tx2"/>
                </a:solidFill>
              </a:rPr>
              <a:t>(n=34)</a:t>
            </a:r>
          </a:p>
        </p:txBody>
      </p:sp>
      <p:sp>
        <p:nvSpPr>
          <p:cNvPr id="38" name="Textfeld 37">
            <a:extLst>
              <a:ext uri="{FF2B5EF4-FFF2-40B4-BE49-F238E27FC236}">
                <a16:creationId xmlns:a16="http://schemas.microsoft.com/office/drawing/2014/main" id="{25A38E98-EDDF-937A-69DF-FA523C0E17AD}"/>
              </a:ext>
            </a:extLst>
          </p:cNvPr>
          <p:cNvSpPr txBox="1"/>
          <p:nvPr/>
        </p:nvSpPr>
        <p:spPr>
          <a:xfrm>
            <a:off x="645047" y="1363591"/>
            <a:ext cx="10896000" cy="307777"/>
          </a:xfrm>
          <a:prstGeom prst="rect">
            <a:avLst/>
          </a:prstGeom>
          <a:noFill/>
        </p:spPr>
        <p:txBody>
          <a:bodyPr wrap="square">
            <a:spAutoFit/>
          </a:bodyPr>
          <a:lstStyle/>
          <a:p>
            <a:pPr marL="0" marR="0" lvl="0" indent="0"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400" b="1" i="0" u="none" strike="noStrike" kern="1200" cap="none" spc="-30" normalizeH="0" noProof="0">
                <a:ln>
                  <a:noFill/>
                </a:ln>
                <a:solidFill>
                  <a:srgbClr val="001965"/>
                </a:solidFill>
                <a:effectLst/>
                <a:uLnTx/>
                <a:uFillTx/>
                <a:latin typeface="Apis For Office"/>
                <a:ea typeface="+mn-ea"/>
                <a:cs typeface="+mn-cs"/>
              </a:rPr>
              <a:t>Monatlich verabreichtes </a:t>
            </a:r>
            <a:r>
              <a:rPr kumimoji="0" lang="de-DE" sz="1400" b="1" i="0" u="none" strike="noStrike" kern="1200" cap="none" spc="-30" normalizeH="0" noProof="0" err="1">
                <a:ln>
                  <a:noFill/>
                </a:ln>
                <a:solidFill>
                  <a:srgbClr val="001965"/>
                </a:solidFill>
                <a:effectLst/>
                <a:uLnTx/>
                <a:uFillTx/>
                <a:latin typeface="Apis For Office"/>
                <a:ea typeface="+mn-ea"/>
                <a:cs typeface="+mn-cs"/>
              </a:rPr>
              <a:t>Efimosfermin</a:t>
            </a:r>
            <a:r>
              <a:rPr kumimoji="0" lang="de-DE" sz="1400" b="1" i="0" u="none" strike="noStrike" kern="1200" cap="none" spc="-30" normalizeH="0" noProof="0">
                <a:ln>
                  <a:noFill/>
                </a:ln>
                <a:solidFill>
                  <a:srgbClr val="001965"/>
                </a:solidFill>
                <a:effectLst/>
                <a:uLnTx/>
                <a:uFillTx/>
                <a:latin typeface="Apis For Office"/>
                <a:ea typeface="+mn-ea"/>
                <a:cs typeface="+mn-cs"/>
              </a:rPr>
              <a:t> zeigte nach 24-wöchiger Behandlung eine höhere Ansprechrate in der Leberhistologie</a:t>
            </a:r>
          </a:p>
        </p:txBody>
      </p:sp>
      <p:sp>
        <p:nvSpPr>
          <p:cNvPr id="39" name="Textfeld 38">
            <a:extLst>
              <a:ext uri="{FF2B5EF4-FFF2-40B4-BE49-F238E27FC236}">
                <a16:creationId xmlns:a16="http://schemas.microsoft.com/office/drawing/2014/main" id="{B8B3169D-F1BC-04C7-7881-561E5948CE9F}"/>
              </a:ext>
            </a:extLst>
          </p:cNvPr>
          <p:cNvSpPr txBox="1"/>
          <p:nvPr/>
        </p:nvSpPr>
        <p:spPr>
          <a:xfrm>
            <a:off x="1000806" y="2064198"/>
            <a:ext cx="3334345" cy="427489"/>
          </a:xfrm>
          <a:prstGeom prst="rect">
            <a:avLst/>
          </a:prstGeom>
          <a:noFill/>
        </p:spPr>
        <p:txBody>
          <a:bodyPr wrap="square" lIns="0" tIns="0" rIns="0" bIns="0" rtlCol="0">
            <a:spAutoFit/>
          </a:bodyPr>
          <a:lstStyle/>
          <a:p>
            <a:pPr algn="ctr">
              <a:lnSpc>
                <a:spcPct val="120000"/>
              </a:lnSpc>
            </a:pPr>
            <a:r>
              <a:rPr lang="de-DE" sz="1200" b="1" err="1">
                <a:solidFill>
                  <a:srgbClr val="001965"/>
                </a:solidFill>
              </a:rPr>
              <a:t>Fibroseverbesserung</a:t>
            </a:r>
            <a:r>
              <a:rPr lang="de-DE" sz="1200" b="1">
                <a:solidFill>
                  <a:srgbClr val="001965"/>
                </a:solidFill>
              </a:rPr>
              <a:t> </a:t>
            </a:r>
            <a:r>
              <a:rPr lang="de-DE" sz="1200" b="1">
                <a:solidFill>
                  <a:srgbClr val="001965"/>
                </a:solidFill>
                <a:cs typeface="Apis For Office" panose="020B0504010101010104" pitchFamily="34" charset="0"/>
              </a:rPr>
              <a:t>≥</a:t>
            </a:r>
            <a:r>
              <a:rPr lang="de-DE" sz="1200" b="1">
                <a:solidFill>
                  <a:srgbClr val="001965"/>
                </a:solidFill>
              </a:rPr>
              <a:t>1 Stufe ohne Verschlechterung der MASH*</a:t>
            </a:r>
            <a:endParaRPr lang="de-DE" sz="1200" b="1" baseline="30000">
              <a:solidFill>
                <a:srgbClr val="001965"/>
              </a:solidFill>
            </a:endParaRPr>
          </a:p>
        </p:txBody>
      </p:sp>
      <p:sp>
        <p:nvSpPr>
          <p:cNvPr id="40" name="Textfeld 39">
            <a:extLst>
              <a:ext uri="{FF2B5EF4-FFF2-40B4-BE49-F238E27FC236}">
                <a16:creationId xmlns:a16="http://schemas.microsoft.com/office/drawing/2014/main" id="{363A12B5-8463-CAD6-1577-0251A955053F}"/>
              </a:ext>
            </a:extLst>
          </p:cNvPr>
          <p:cNvSpPr txBox="1"/>
          <p:nvPr/>
        </p:nvSpPr>
        <p:spPr>
          <a:xfrm>
            <a:off x="4893237" y="2072541"/>
            <a:ext cx="2821136" cy="427489"/>
          </a:xfrm>
          <a:prstGeom prst="rect">
            <a:avLst/>
          </a:prstGeom>
          <a:noFill/>
        </p:spPr>
        <p:txBody>
          <a:bodyPr wrap="square" lIns="0" tIns="0" rIns="0" bIns="0" rtlCol="0">
            <a:spAutoFit/>
          </a:bodyPr>
          <a:lstStyle/>
          <a:p>
            <a:pPr algn="ctr">
              <a:lnSpc>
                <a:spcPct val="120000"/>
              </a:lnSpc>
            </a:pPr>
            <a:r>
              <a:rPr lang="de-DE" sz="1200" b="1">
                <a:solidFill>
                  <a:srgbClr val="001965"/>
                </a:solidFill>
              </a:rPr>
              <a:t>Auflösung der MASH** </a:t>
            </a:r>
          </a:p>
          <a:p>
            <a:pPr algn="ctr">
              <a:lnSpc>
                <a:spcPct val="120000"/>
              </a:lnSpc>
            </a:pPr>
            <a:r>
              <a:rPr lang="de-DE" sz="1200" b="1">
                <a:solidFill>
                  <a:srgbClr val="001965"/>
                </a:solidFill>
              </a:rPr>
              <a:t>ohne Verschlechterung der Fibrose </a:t>
            </a:r>
          </a:p>
        </p:txBody>
      </p:sp>
      <p:cxnSp>
        <p:nvCxnSpPr>
          <p:cNvPr id="18" name="Gerader Verbinder 17">
            <a:extLst>
              <a:ext uri="{FF2B5EF4-FFF2-40B4-BE49-F238E27FC236}">
                <a16:creationId xmlns:a16="http://schemas.microsoft.com/office/drawing/2014/main" id="{F7A65E82-33B4-CD7E-D086-4DD5481F86E0}"/>
              </a:ext>
            </a:extLst>
          </p:cNvPr>
          <p:cNvCxnSpPr>
            <a:cxnSpLocks/>
          </p:cNvCxnSpPr>
          <p:nvPr/>
        </p:nvCxnSpPr>
        <p:spPr>
          <a:xfrm>
            <a:off x="2285049" y="3583778"/>
            <a:ext cx="7255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883A701E-0CAB-6F70-CBC3-805486B2355A}"/>
              </a:ext>
            </a:extLst>
          </p:cNvPr>
          <p:cNvCxnSpPr>
            <a:cxnSpLocks/>
          </p:cNvCxnSpPr>
          <p:nvPr/>
        </p:nvCxnSpPr>
        <p:spPr>
          <a:xfrm flipH="1">
            <a:off x="2285049" y="3579925"/>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5FAE74CC-A07E-A6F4-A6DB-FCDC4C0483FA}"/>
              </a:ext>
            </a:extLst>
          </p:cNvPr>
          <p:cNvCxnSpPr>
            <a:cxnSpLocks/>
          </p:cNvCxnSpPr>
          <p:nvPr/>
        </p:nvCxnSpPr>
        <p:spPr>
          <a:xfrm flipH="1">
            <a:off x="3010609" y="3579925"/>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7C05094A-389E-C3BF-AC96-0233476D7298}"/>
              </a:ext>
            </a:extLst>
          </p:cNvPr>
          <p:cNvSpPr txBox="1"/>
          <p:nvPr/>
        </p:nvSpPr>
        <p:spPr>
          <a:xfrm>
            <a:off x="2303510" y="2967392"/>
            <a:ext cx="675727" cy="308931"/>
          </a:xfrm>
          <a:prstGeom prst="rect">
            <a:avLst/>
          </a:prstGeom>
          <a:noFill/>
        </p:spPr>
        <p:txBody>
          <a:bodyPr wrap="square" lIns="0" tIns="0" rIns="0" bIns="0" rtlCol="0">
            <a:spAutoFit/>
          </a:bodyPr>
          <a:lstStyle/>
          <a:p>
            <a:pPr algn="l">
              <a:lnSpc>
                <a:spcPct val="120000"/>
              </a:lnSpc>
            </a:pPr>
            <a:r>
              <a:rPr lang="el-GR" sz="1400" b="1">
                <a:solidFill>
                  <a:schemeClr val="accent4">
                    <a:lumMod val="75000"/>
                  </a:schemeClr>
                </a:solidFill>
                <a:latin typeface="+mj-lt"/>
              </a:rPr>
              <a:t>Δ</a:t>
            </a:r>
            <a:r>
              <a:rPr lang="de-DE" sz="1400" b="1">
                <a:solidFill>
                  <a:schemeClr val="accent4">
                    <a:lumMod val="75000"/>
                  </a:schemeClr>
                </a:solidFill>
                <a:latin typeface="+mj-lt"/>
              </a:rPr>
              <a:t> 24 %</a:t>
            </a:r>
            <a:r>
              <a:rPr lang="de-DE" b="1">
                <a:solidFill>
                  <a:schemeClr val="accent4">
                    <a:lumMod val="75000"/>
                  </a:schemeClr>
                </a:solidFill>
                <a:latin typeface="+mj-lt"/>
              </a:rPr>
              <a:t> </a:t>
            </a:r>
          </a:p>
        </p:txBody>
      </p:sp>
      <p:cxnSp>
        <p:nvCxnSpPr>
          <p:cNvPr id="30" name="Gerader Verbinder 29">
            <a:extLst>
              <a:ext uri="{FF2B5EF4-FFF2-40B4-BE49-F238E27FC236}">
                <a16:creationId xmlns:a16="http://schemas.microsoft.com/office/drawing/2014/main" id="{5C6061F2-F587-A784-943E-87D272435757}"/>
              </a:ext>
            </a:extLst>
          </p:cNvPr>
          <p:cNvCxnSpPr>
            <a:cxnSpLocks/>
          </p:cNvCxnSpPr>
          <p:nvPr/>
        </p:nvCxnSpPr>
        <p:spPr>
          <a:xfrm>
            <a:off x="5940688" y="3161385"/>
            <a:ext cx="7262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31863E3-13E3-3B27-426A-A453EDA87AD0}"/>
              </a:ext>
            </a:extLst>
          </p:cNvPr>
          <p:cNvCxnSpPr>
            <a:cxnSpLocks/>
          </p:cNvCxnSpPr>
          <p:nvPr/>
        </p:nvCxnSpPr>
        <p:spPr>
          <a:xfrm flipH="1">
            <a:off x="5941285" y="3156406"/>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048F0325-6084-2762-6689-AD3659989343}"/>
              </a:ext>
            </a:extLst>
          </p:cNvPr>
          <p:cNvCxnSpPr>
            <a:cxnSpLocks/>
          </p:cNvCxnSpPr>
          <p:nvPr/>
        </p:nvCxnSpPr>
        <p:spPr>
          <a:xfrm flipH="1">
            <a:off x="6661273" y="3160460"/>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5B05CA66-5341-54B2-4148-D2F9ABDC8373}"/>
              </a:ext>
            </a:extLst>
          </p:cNvPr>
          <p:cNvSpPr txBox="1"/>
          <p:nvPr/>
        </p:nvSpPr>
        <p:spPr>
          <a:xfrm>
            <a:off x="5985546" y="2587723"/>
            <a:ext cx="675727" cy="240259"/>
          </a:xfrm>
          <a:prstGeom prst="rect">
            <a:avLst/>
          </a:prstGeom>
          <a:noFill/>
        </p:spPr>
        <p:txBody>
          <a:bodyPr wrap="square" lIns="0" tIns="0" rIns="0" bIns="0" rtlCol="0">
            <a:spAutoFit/>
          </a:bodyPr>
          <a:lstStyle>
            <a:defPPr>
              <a:defRPr lang="de-DE"/>
            </a:defPPr>
            <a:lvl1pPr>
              <a:lnSpc>
                <a:spcPct val="120000"/>
              </a:lnSpc>
              <a:defRPr sz="1600" b="1">
                <a:solidFill>
                  <a:schemeClr val="accent4">
                    <a:lumMod val="75000"/>
                  </a:schemeClr>
                </a:solidFill>
                <a:latin typeface="Symbol" panose="05050102010706020507" pitchFamily="18" charset="2"/>
              </a:defRPr>
            </a:lvl1pPr>
          </a:lstStyle>
          <a:p>
            <a:r>
              <a:rPr lang="el-GR" sz="1400" b="1">
                <a:solidFill>
                  <a:schemeClr val="accent4">
                    <a:lumMod val="75000"/>
                  </a:schemeClr>
                </a:solidFill>
                <a:latin typeface="+mj-lt"/>
              </a:rPr>
              <a:t>Δ</a:t>
            </a:r>
            <a:r>
              <a:rPr lang="de-DE" sz="1400">
                <a:latin typeface="+mj-lt"/>
              </a:rPr>
              <a:t> 39 % </a:t>
            </a:r>
          </a:p>
        </p:txBody>
      </p:sp>
      <p:graphicFrame>
        <p:nvGraphicFramePr>
          <p:cNvPr id="42" name="Diagramm 41">
            <a:extLst>
              <a:ext uri="{FF2B5EF4-FFF2-40B4-BE49-F238E27FC236}">
                <a16:creationId xmlns:a16="http://schemas.microsoft.com/office/drawing/2014/main" id="{58243C39-4ACC-00DD-8373-66024D5BB9BC}"/>
              </a:ext>
            </a:extLst>
          </p:cNvPr>
          <p:cNvGraphicFramePr/>
          <p:nvPr>
            <p:extLst>
              <p:ext uri="{D42A27DB-BD31-4B8C-83A1-F6EECF244321}">
                <p14:modId xmlns:p14="http://schemas.microsoft.com/office/powerpoint/2010/main" val="2000285361"/>
              </p:ext>
            </p:extLst>
          </p:nvPr>
        </p:nvGraphicFramePr>
        <p:xfrm>
          <a:off x="8226973" y="2799636"/>
          <a:ext cx="3590386" cy="2624379"/>
        </p:xfrm>
        <a:graphic>
          <a:graphicData uri="http://schemas.openxmlformats.org/drawingml/2006/chart">
            <c:chart xmlns:c="http://schemas.openxmlformats.org/drawingml/2006/chart" xmlns:r="http://schemas.openxmlformats.org/officeDocument/2006/relationships" r:id="rId6"/>
          </a:graphicData>
        </a:graphic>
      </p:graphicFrame>
      <p:sp>
        <p:nvSpPr>
          <p:cNvPr id="43" name="Textfeld 42">
            <a:extLst>
              <a:ext uri="{FF2B5EF4-FFF2-40B4-BE49-F238E27FC236}">
                <a16:creationId xmlns:a16="http://schemas.microsoft.com/office/drawing/2014/main" id="{A13A3744-3F40-8544-6DBA-E89481839CF8}"/>
              </a:ext>
            </a:extLst>
          </p:cNvPr>
          <p:cNvSpPr txBox="1"/>
          <p:nvPr/>
        </p:nvSpPr>
        <p:spPr>
          <a:xfrm>
            <a:off x="9823260" y="3327818"/>
            <a:ext cx="726233" cy="391902"/>
          </a:xfrm>
          <a:prstGeom prst="rect">
            <a:avLst/>
          </a:prstGeom>
          <a:noFill/>
        </p:spPr>
        <p:txBody>
          <a:bodyPr wrap="square" lIns="0" tIns="0" rIns="0" bIns="0" rtlCol="0">
            <a:spAutoFit/>
          </a:bodyPr>
          <a:lstStyle/>
          <a:p>
            <a:pPr algn="ctr">
              <a:lnSpc>
                <a:spcPct val="120000"/>
              </a:lnSpc>
            </a:pPr>
            <a:endParaRPr lang="de-DE" sz="1100">
              <a:solidFill>
                <a:schemeClr val="tx2"/>
              </a:solidFill>
            </a:endParaRPr>
          </a:p>
          <a:p>
            <a:pPr algn="ctr">
              <a:lnSpc>
                <a:spcPct val="120000"/>
              </a:lnSpc>
            </a:pPr>
            <a:r>
              <a:rPr lang="de-DE" sz="1100">
                <a:solidFill>
                  <a:schemeClr val="tx2"/>
                </a:solidFill>
              </a:rPr>
              <a:t>p=0,066</a:t>
            </a:r>
          </a:p>
        </p:txBody>
      </p:sp>
      <p:sp>
        <p:nvSpPr>
          <p:cNvPr id="44" name="Textfeld 43">
            <a:extLst>
              <a:ext uri="{FF2B5EF4-FFF2-40B4-BE49-F238E27FC236}">
                <a16:creationId xmlns:a16="http://schemas.microsoft.com/office/drawing/2014/main" id="{3F65D406-B2D4-029F-B385-49B775CB868F}"/>
              </a:ext>
            </a:extLst>
          </p:cNvPr>
          <p:cNvSpPr txBox="1"/>
          <p:nvPr/>
        </p:nvSpPr>
        <p:spPr>
          <a:xfrm>
            <a:off x="10022166" y="5240298"/>
            <a:ext cx="1699789" cy="391902"/>
          </a:xfrm>
          <a:prstGeom prst="rect">
            <a:avLst/>
          </a:prstGeom>
          <a:noFill/>
        </p:spPr>
        <p:txBody>
          <a:bodyPr wrap="square" lIns="0" tIns="0" rIns="0" bIns="0" rtlCol="0">
            <a:spAutoFit/>
          </a:bodyPr>
          <a:lstStyle/>
          <a:p>
            <a:pPr algn="ctr">
              <a:lnSpc>
                <a:spcPct val="120000"/>
              </a:lnSpc>
            </a:pPr>
            <a:r>
              <a:rPr lang="de-DE" sz="1100" b="1" err="1">
                <a:solidFill>
                  <a:schemeClr val="tx2"/>
                </a:solidFill>
              </a:rPr>
              <a:t>Efimosfermin</a:t>
            </a:r>
            <a:r>
              <a:rPr lang="de-DE" sz="1100" b="1">
                <a:solidFill>
                  <a:schemeClr val="tx2"/>
                </a:solidFill>
              </a:rPr>
              <a:t> 300 mg</a:t>
            </a:r>
          </a:p>
          <a:p>
            <a:pPr algn="ctr">
              <a:lnSpc>
                <a:spcPct val="120000"/>
              </a:lnSpc>
            </a:pPr>
            <a:r>
              <a:rPr lang="de-DE" sz="1100" b="1">
                <a:solidFill>
                  <a:schemeClr val="tx2"/>
                </a:solidFill>
              </a:rPr>
              <a:t> Q4Q </a:t>
            </a:r>
            <a:r>
              <a:rPr lang="de-DE" sz="1100">
                <a:solidFill>
                  <a:schemeClr val="tx2"/>
                </a:solidFill>
              </a:rPr>
              <a:t>(n=31)</a:t>
            </a:r>
          </a:p>
        </p:txBody>
      </p:sp>
      <p:sp>
        <p:nvSpPr>
          <p:cNvPr id="45" name="Textfeld 44">
            <a:extLst>
              <a:ext uri="{FF2B5EF4-FFF2-40B4-BE49-F238E27FC236}">
                <a16:creationId xmlns:a16="http://schemas.microsoft.com/office/drawing/2014/main" id="{20B3CA93-3570-6455-E7B8-B454210D15D6}"/>
              </a:ext>
            </a:extLst>
          </p:cNvPr>
          <p:cNvSpPr txBox="1"/>
          <p:nvPr/>
        </p:nvSpPr>
        <p:spPr>
          <a:xfrm>
            <a:off x="9295723" y="5250598"/>
            <a:ext cx="692621" cy="391902"/>
          </a:xfrm>
          <a:prstGeom prst="rect">
            <a:avLst/>
          </a:prstGeom>
          <a:noFill/>
        </p:spPr>
        <p:txBody>
          <a:bodyPr wrap="square" lIns="0" tIns="0" rIns="0" bIns="0" rtlCol="0">
            <a:spAutoFit/>
          </a:bodyPr>
          <a:lstStyle/>
          <a:p>
            <a:pPr algn="ctr">
              <a:lnSpc>
                <a:spcPct val="120000"/>
              </a:lnSpc>
            </a:pPr>
            <a:r>
              <a:rPr lang="de-DE" sz="1100" b="1">
                <a:solidFill>
                  <a:schemeClr val="tx2"/>
                </a:solidFill>
              </a:rPr>
              <a:t>Placebo</a:t>
            </a:r>
          </a:p>
          <a:p>
            <a:pPr algn="ctr">
              <a:lnSpc>
                <a:spcPct val="120000"/>
              </a:lnSpc>
            </a:pPr>
            <a:r>
              <a:rPr lang="de-DE" sz="1100">
                <a:solidFill>
                  <a:schemeClr val="tx2"/>
                </a:solidFill>
              </a:rPr>
              <a:t>(n=34)</a:t>
            </a:r>
          </a:p>
        </p:txBody>
      </p:sp>
      <p:sp>
        <p:nvSpPr>
          <p:cNvPr id="46" name="Textfeld 45">
            <a:extLst>
              <a:ext uri="{FF2B5EF4-FFF2-40B4-BE49-F238E27FC236}">
                <a16:creationId xmlns:a16="http://schemas.microsoft.com/office/drawing/2014/main" id="{B9593530-8CEB-B9C5-6A88-C5FCF81CC88E}"/>
              </a:ext>
            </a:extLst>
          </p:cNvPr>
          <p:cNvSpPr txBox="1"/>
          <p:nvPr/>
        </p:nvSpPr>
        <p:spPr>
          <a:xfrm>
            <a:off x="8712293" y="2068330"/>
            <a:ext cx="2619745" cy="427489"/>
          </a:xfrm>
          <a:prstGeom prst="rect">
            <a:avLst/>
          </a:prstGeom>
          <a:noFill/>
        </p:spPr>
        <p:txBody>
          <a:bodyPr wrap="square" lIns="0" tIns="0" rIns="0" bIns="0" rtlCol="0">
            <a:spAutoFit/>
          </a:bodyPr>
          <a:lstStyle/>
          <a:p>
            <a:pPr algn="ctr">
              <a:lnSpc>
                <a:spcPct val="120000"/>
              </a:lnSpc>
            </a:pPr>
            <a:r>
              <a:rPr lang="de-DE" sz="1200" b="1" err="1">
                <a:solidFill>
                  <a:srgbClr val="001965"/>
                </a:solidFill>
              </a:rPr>
              <a:t>Fibroseverbesserung</a:t>
            </a:r>
            <a:r>
              <a:rPr lang="de-DE" sz="1200" b="1">
                <a:solidFill>
                  <a:srgbClr val="001965"/>
                </a:solidFill>
              </a:rPr>
              <a:t> </a:t>
            </a:r>
            <a:r>
              <a:rPr lang="de-DE" sz="1200" b="1">
                <a:solidFill>
                  <a:srgbClr val="001965"/>
                </a:solidFill>
                <a:latin typeface="+mj-lt"/>
                <a:cs typeface="Apis For Office" panose="020B0504010101010104" pitchFamily="34" charset="0"/>
              </a:rPr>
              <a:t>≥</a:t>
            </a:r>
            <a:r>
              <a:rPr lang="de-DE" sz="1200" b="1">
                <a:solidFill>
                  <a:srgbClr val="001965"/>
                </a:solidFill>
              </a:rPr>
              <a:t>1 Stadium </a:t>
            </a:r>
          </a:p>
          <a:p>
            <a:pPr algn="ctr">
              <a:lnSpc>
                <a:spcPct val="120000"/>
              </a:lnSpc>
            </a:pPr>
            <a:r>
              <a:rPr lang="de-DE" sz="1200" b="1" u="sng">
                <a:solidFill>
                  <a:srgbClr val="001965"/>
                </a:solidFill>
              </a:rPr>
              <a:t>und</a:t>
            </a:r>
            <a:r>
              <a:rPr lang="de-DE" sz="1200" b="1">
                <a:solidFill>
                  <a:srgbClr val="001965"/>
                </a:solidFill>
              </a:rPr>
              <a:t> MASH-Auflösung</a:t>
            </a:r>
          </a:p>
        </p:txBody>
      </p:sp>
      <p:cxnSp>
        <p:nvCxnSpPr>
          <p:cNvPr id="47" name="Gerader Verbinder 46">
            <a:extLst>
              <a:ext uri="{FF2B5EF4-FFF2-40B4-BE49-F238E27FC236}">
                <a16:creationId xmlns:a16="http://schemas.microsoft.com/office/drawing/2014/main" id="{202A1EC2-3A7C-7AF0-E8CE-6E75E6D26C8A}"/>
              </a:ext>
            </a:extLst>
          </p:cNvPr>
          <p:cNvCxnSpPr>
            <a:cxnSpLocks/>
          </p:cNvCxnSpPr>
          <p:nvPr/>
        </p:nvCxnSpPr>
        <p:spPr>
          <a:xfrm flipV="1">
            <a:off x="9789436" y="3761317"/>
            <a:ext cx="726234" cy="66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2B9AD6B8-F1D9-BDAB-DD17-9BB3A522F720}"/>
              </a:ext>
            </a:extLst>
          </p:cNvPr>
          <p:cNvCxnSpPr>
            <a:cxnSpLocks/>
          </p:cNvCxnSpPr>
          <p:nvPr/>
        </p:nvCxnSpPr>
        <p:spPr>
          <a:xfrm flipH="1">
            <a:off x="9795412" y="3767489"/>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6B09A038-CBC9-7BFE-BBC0-5378EAD2853F}"/>
              </a:ext>
            </a:extLst>
          </p:cNvPr>
          <p:cNvCxnSpPr>
            <a:cxnSpLocks/>
          </p:cNvCxnSpPr>
          <p:nvPr/>
        </p:nvCxnSpPr>
        <p:spPr>
          <a:xfrm flipH="1">
            <a:off x="10510021" y="3760392"/>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062DFFA2-8FB7-BF01-7392-F92E48F29BAC}"/>
              </a:ext>
            </a:extLst>
          </p:cNvPr>
          <p:cNvSpPr txBox="1"/>
          <p:nvPr/>
        </p:nvSpPr>
        <p:spPr>
          <a:xfrm>
            <a:off x="9871559" y="3156653"/>
            <a:ext cx="692621" cy="240259"/>
          </a:xfrm>
          <a:prstGeom prst="rect">
            <a:avLst/>
          </a:prstGeom>
          <a:noFill/>
        </p:spPr>
        <p:txBody>
          <a:bodyPr wrap="square" lIns="0" tIns="0" rIns="0" bIns="0" rtlCol="0">
            <a:spAutoFit/>
          </a:bodyPr>
          <a:lstStyle>
            <a:defPPr>
              <a:defRPr lang="de-DE"/>
            </a:defPPr>
            <a:lvl1pPr>
              <a:lnSpc>
                <a:spcPct val="120000"/>
              </a:lnSpc>
              <a:defRPr sz="1600" b="1">
                <a:solidFill>
                  <a:schemeClr val="accent4">
                    <a:lumMod val="75000"/>
                  </a:schemeClr>
                </a:solidFill>
                <a:latin typeface="Symbol" panose="05050102010706020507" pitchFamily="18" charset="2"/>
              </a:defRPr>
            </a:lvl1pPr>
          </a:lstStyle>
          <a:p>
            <a:r>
              <a:rPr lang="el-GR" sz="1400" b="1">
                <a:solidFill>
                  <a:schemeClr val="accent4">
                    <a:lumMod val="75000"/>
                  </a:schemeClr>
                </a:solidFill>
                <a:latin typeface="+mj-lt"/>
              </a:rPr>
              <a:t>Δ</a:t>
            </a:r>
            <a:r>
              <a:rPr lang="de-DE" sz="1400">
                <a:latin typeface="+mj-lt"/>
              </a:rPr>
              <a:t> 21 % </a:t>
            </a:r>
          </a:p>
        </p:txBody>
      </p:sp>
      <p:sp>
        <p:nvSpPr>
          <p:cNvPr id="52" name="Textfeld 51">
            <a:extLst>
              <a:ext uri="{FF2B5EF4-FFF2-40B4-BE49-F238E27FC236}">
                <a16:creationId xmlns:a16="http://schemas.microsoft.com/office/drawing/2014/main" id="{B4889986-73D1-C243-F399-4F50ABD23031}"/>
              </a:ext>
            </a:extLst>
          </p:cNvPr>
          <p:cNvSpPr txBox="1"/>
          <p:nvPr/>
        </p:nvSpPr>
        <p:spPr>
          <a:xfrm>
            <a:off x="645047" y="2439952"/>
            <a:ext cx="188770" cy="2784157"/>
          </a:xfrm>
          <a:prstGeom prst="rect">
            <a:avLst/>
          </a:prstGeom>
          <a:noFill/>
        </p:spPr>
        <p:txBody>
          <a:bodyPr vert="vert270" wrap="square" lIns="0" tIns="0" rIns="0" bIns="0" rtlCol="0">
            <a:spAutoFit/>
          </a:bodyPr>
          <a:lstStyle/>
          <a:p>
            <a:pPr algn="l">
              <a:lnSpc>
                <a:spcPct val="120000"/>
              </a:lnSpc>
            </a:pPr>
            <a:r>
              <a:rPr lang="de-DE" sz="1100">
                <a:solidFill>
                  <a:schemeClr val="tx2"/>
                </a:solidFill>
              </a:rPr>
              <a:t>Anteil der Teilnehmer in Woche 24, %</a:t>
            </a:r>
          </a:p>
        </p:txBody>
      </p:sp>
      <p:sp>
        <p:nvSpPr>
          <p:cNvPr id="3" name="Textfeld 2">
            <a:extLst>
              <a:ext uri="{FF2B5EF4-FFF2-40B4-BE49-F238E27FC236}">
                <a16:creationId xmlns:a16="http://schemas.microsoft.com/office/drawing/2014/main" id="{BE3386F9-9E00-0206-CE8D-4B0B27CF55C2}"/>
              </a:ext>
            </a:extLst>
          </p:cNvPr>
          <p:cNvSpPr txBox="1"/>
          <p:nvPr/>
        </p:nvSpPr>
        <p:spPr>
          <a:xfrm>
            <a:off x="4138772" y="2465030"/>
            <a:ext cx="188770" cy="2759079"/>
          </a:xfrm>
          <a:prstGeom prst="rect">
            <a:avLst/>
          </a:prstGeom>
          <a:noFill/>
        </p:spPr>
        <p:txBody>
          <a:bodyPr vert="vert270" wrap="square" lIns="0" tIns="0" rIns="0" bIns="0" rtlCol="0">
            <a:spAutoFit/>
          </a:bodyPr>
          <a:lstStyle/>
          <a:p>
            <a:pPr algn="l">
              <a:lnSpc>
                <a:spcPct val="120000"/>
              </a:lnSpc>
            </a:pPr>
            <a:r>
              <a:rPr lang="de-DE" sz="1100">
                <a:solidFill>
                  <a:schemeClr val="tx2"/>
                </a:solidFill>
              </a:rPr>
              <a:t>Anteil der Teilnehmer in Woche 24, %</a:t>
            </a:r>
          </a:p>
        </p:txBody>
      </p:sp>
      <p:sp>
        <p:nvSpPr>
          <p:cNvPr id="6" name="Textfeld 5">
            <a:extLst>
              <a:ext uri="{FF2B5EF4-FFF2-40B4-BE49-F238E27FC236}">
                <a16:creationId xmlns:a16="http://schemas.microsoft.com/office/drawing/2014/main" id="{75C908EB-1B6D-46E8-3BD9-EBDC13F02A0B}"/>
              </a:ext>
            </a:extLst>
          </p:cNvPr>
          <p:cNvSpPr txBox="1"/>
          <p:nvPr/>
        </p:nvSpPr>
        <p:spPr>
          <a:xfrm>
            <a:off x="7950244" y="2498005"/>
            <a:ext cx="188770" cy="2729244"/>
          </a:xfrm>
          <a:prstGeom prst="rect">
            <a:avLst/>
          </a:prstGeom>
          <a:noFill/>
        </p:spPr>
        <p:txBody>
          <a:bodyPr vert="vert270" wrap="square" lIns="0" tIns="0" rIns="0" bIns="0" rtlCol="0">
            <a:spAutoFit/>
          </a:bodyPr>
          <a:lstStyle/>
          <a:p>
            <a:pPr algn="l">
              <a:lnSpc>
                <a:spcPct val="120000"/>
              </a:lnSpc>
            </a:pPr>
            <a:r>
              <a:rPr lang="de-DE" sz="1100">
                <a:solidFill>
                  <a:schemeClr val="tx2"/>
                </a:solidFill>
              </a:rPr>
              <a:t>Anteil der Teilnehmer in Woche 24, %</a:t>
            </a:r>
          </a:p>
        </p:txBody>
      </p:sp>
    </p:spTree>
    <p:custDataLst>
      <p:tags r:id="rId1"/>
    </p:custDataLst>
    <p:extLst>
      <p:ext uri="{BB962C8B-B14F-4D97-AF65-F5344CB8AC3E}">
        <p14:creationId xmlns:p14="http://schemas.microsoft.com/office/powerpoint/2010/main" val="19717655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39AD-9B62-EEDB-7635-5D64E67CC9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329D6D-34BD-98B3-F1B4-D0126F2CD8D8}"/>
              </a:ext>
            </a:extLst>
          </p:cNvPr>
          <p:cNvSpPr>
            <a:spLocks noGrp="1"/>
          </p:cNvSpPr>
          <p:nvPr>
            <p:ph type="title"/>
          </p:nvPr>
        </p:nvSpPr>
        <p:spPr>
          <a:xfrm>
            <a:off x="648000" y="385351"/>
            <a:ext cx="10620075" cy="1296000"/>
          </a:xfrm>
        </p:spPr>
        <p:txBody>
          <a:bodyPr/>
          <a:lstStyle/>
          <a:p>
            <a:r>
              <a:rPr lang="de-DE" dirty="0"/>
              <a:t>Ergebnis II: Efimosfermin verbessert Fibrose-Biomarker</a:t>
            </a:r>
          </a:p>
        </p:txBody>
      </p:sp>
      <p:sp>
        <p:nvSpPr>
          <p:cNvPr id="4" name="Textplatzhalter 3">
            <a:extLst>
              <a:ext uri="{FF2B5EF4-FFF2-40B4-BE49-F238E27FC236}">
                <a16:creationId xmlns:a16="http://schemas.microsoft.com/office/drawing/2014/main" id="{6740C5BF-5941-E660-FA9C-C4B66B2130DD}"/>
              </a:ext>
            </a:extLst>
          </p:cNvPr>
          <p:cNvSpPr>
            <a:spLocks noGrp="1"/>
          </p:cNvSpPr>
          <p:nvPr>
            <p:ph type="body" sz="quarter" idx="15"/>
          </p:nvPr>
        </p:nvSpPr>
        <p:spPr>
          <a:xfrm>
            <a:off x="647699" y="6235152"/>
            <a:ext cx="6504215" cy="510135"/>
          </a:xfrm>
        </p:spPr>
        <p:txBody>
          <a:bodyPr/>
          <a:lstStyle/>
          <a:p>
            <a:endParaRPr lang="en-US">
              <a:solidFill>
                <a:schemeClr val="bg1">
                  <a:lumMod val="65000"/>
                </a:schemeClr>
              </a:solidFill>
            </a:endParaRPr>
          </a:p>
          <a:p>
            <a:r>
              <a:rPr lang="de-DE" i="1">
                <a:latin typeface="+mj-lt"/>
              </a:rPr>
              <a:t>Grafiken von Novo Nordisk nach Daten von </a:t>
            </a:r>
            <a:r>
              <a:rPr lang="fr-FR" i="1" err="1"/>
              <a:t>Loomba</a:t>
            </a:r>
            <a:r>
              <a:rPr lang="fr-FR" i="1"/>
              <a:t> M</a:t>
            </a:r>
            <a:r>
              <a:rPr lang="de-DE" i="1">
                <a:latin typeface="+mj-lt"/>
              </a:rPr>
              <a:t>. et al.                                                                                                                       </a:t>
            </a:r>
            <a:r>
              <a:rPr lang="en-US">
                <a:solidFill>
                  <a:schemeClr val="bg1">
                    <a:lumMod val="65000"/>
                  </a:schemeClr>
                </a:solidFill>
              </a:rPr>
              <a:t>CTX, C-</a:t>
            </a:r>
            <a:r>
              <a:rPr lang="en-US" err="1">
                <a:solidFill>
                  <a:schemeClr val="bg1">
                    <a:lumMod val="65000"/>
                  </a:schemeClr>
                </a:solidFill>
              </a:rPr>
              <a:t>terminales</a:t>
            </a:r>
            <a:r>
              <a:rPr lang="en-US">
                <a:solidFill>
                  <a:schemeClr val="bg1">
                    <a:lumMod val="65000"/>
                  </a:schemeClr>
                </a:solidFill>
              </a:rPr>
              <a:t> </a:t>
            </a:r>
            <a:r>
              <a:rPr lang="en-US" err="1">
                <a:solidFill>
                  <a:schemeClr val="bg1">
                    <a:lumMod val="65000"/>
                  </a:schemeClr>
                </a:solidFill>
              </a:rPr>
              <a:t>Telopeptid</a:t>
            </a:r>
            <a:r>
              <a:rPr lang="en-US">
                <a:solidFill>
                  <a:schemeClr val="bg1">
                    <a:lumMod val="65000"/>
                  </a:schemeClr>
                </a:solidFill>
              </a:rPr>
              <a:t> </a:t>
            </a:r>
            <a:r>
              <a:rPr lang="en-US" err="1">
                <a:solidFill>
                  <a:schemeClr val="bg1">
                    <a:lumMod val="65000"/>
                  </a:schemeClr>
                </a:solidFill>
              </a:rPr>
              <a:t>Typ</a:t>
            </a:r>
            <a:r>
              <a:rPr lang="en-US">
                <a:solidFill>
                  <a:schemeClr val="bg1">
                    <a:lumMod val="65000"/>
                  </a:schemeClr>
                </a:solidFill>
              </a:rPr>
              <a:t> 3; </a:t>
            </a:r>
            <a:r>
              <a:rPr lang="de-DE">
                <a:solidFill>
                  <a:schemeClr val="bg1">
                    <a:lumMod val="65000"/>
                  </a:schemeClr>
                </a:solidFill>
              </a:rPr>
              <a:t>ELF, </a:t>
            </a:r>
            <a:r>
              <a:rPr lang="de-DE" err="1">
                <a:solidFill>
                  <a:schemeClr val="bg1">
                    <a:lumMod val="65000"/>
                  </a:schemeClr>
                </a:solidFill>
              </a:rPr>
              <a:t>enhanced</a:t>
            </a:r>
            <a:r>
              <a:rPr lang="de-DE">
                <a:solidFill>
                  <a:schemeClr val="bg1">
                    <a:lumMod val="65000"/>
                  </a:schemeClr>
                </a:solidFill>
              </a:rPr>
              <a:t> </a:t>
            </a:r>
            <a:r>
              <a:rPr lang="de-DE" err="1">
                <a:solidFill>
                  <a:schemeClr val="bg1">
                    <a:lumMod val="65000"/>
                  </a:schemeClr>
                </a:solidFill>
              </a:rPr>
              <a:t>liver</a:t>
            </a:r>
            <a:r>
              <a:rPr lang="de-DE">
                <a:solidFill>
                  <a:schemeClr val="bg1">
                    <a:lumMod val="65000"/>
                  </a:schemeClr>
                </a:solidFill>
              </a:rPr>
              <a:t> </a:t>
            </a:r>
            <a:r>
              <a:rPr lang="de-DE" err="1">
                <a:solidFill>
                  <a:schemeClr val="bg1">
                    <a:lumMod val="65000"/>
                  </a:schemeClr>
                </a:solidFill>
              </a:rPr>
              <a:t>fibrosis</a:t>
            </a:r>
            <a:r>
              <a:rPr lang="de-DE">
                <a:solidFill>
                  <a:schemeClr val="bg1">
                    <a:lumMod val="65000"/>
                  </a:schemeClr>
                </a:solidFill>
              </a:rPr>
              <a:t>, erweiterte Leberfibrose</a:t>
            </a:r>
            <a:r>
              <a:rPr lang="en-US">
                <a:solidFill>
                  <a:schemeClr val="bg1">
                    <a:lumMod val="65000"/>
                  </a:schemeClr>
                </a:solidFill>
              </a:rPr>
              <a:t>; </a:t>
            </a:r>
            <a:r>
              <a:rPr lang="de-DE">
                <a:solidFill>
                  <a:schemeClr val="bg1">
                    <a:lumMod val="65000"/>
                  </a:schemeClr>
                </a:solidFill>
              </a:rPr>
              <a:t>LS, least </a:t>
            </a:r>
            <a:r>
              <a:rPr lang="de-DE" err="1">
                <a:solidFill>
                  <a:schemeClr val="bg1">
                    <a:lumMod val="65000"/>
                  </a:schemeClr>
                </a:solidFill>
              </a:rPr>
              <a:t>squares</a:t>
            </a:r>
            <a:r>
              <a:rPr lang="de-DE">
                <a:solidFill>
                  <a:schemeClr val="bg1">
                    <a:lumMod val="65000"/>
                  </a:schemeClr>
                </a:solidFill>
              </a:rPr>
              <a:t>, Methode der kleinesten Quadrate (MKQ); Pro-C3, Prokollagen Typ III; SE, </a:t>
            </a:r>
            <a:r>
              <a:rPr lang="de-DE" err="1">
                <a:solidFill>
                  <a:schemeClr val="bg1">
                    <a:lumMod val="65000"/>
                  </a:schemeClr>
                </a:solidFill>
              </a:rPr>
              <a:t>standard</a:t>
            </a:r>
            <a:r>
              <a:rPr lang="de-DE">
                <a:solidFill>
                  <a:schemeClr val="bg1">
                    <a:lumMod val="65000"/>
                  </a:schemeClr>
                </a:solidFill>
              </a:rPr>
              <a:t> </a:t>
            </a:r>
            <a:r>
              <a:rPr lang="de-DE" err="1">
                <a:solidFill>
                  <a:schemeClr val="bg1">
                    <a:lumMod val="65000"/>
                  </a:schemeClr>
                </a:solidFill>
              </a:rPr>
              <a:t>error</a:t>
            </a:r>
            <a:r>
              <a:rPr lang="de-DE">
                <a:solidFill>
                  <a:schemeClr val="bg1">
                    <a:lumMod val="65000"/>
                  </a:schemeClr>
                </a:solidFill>
              </a:rPr>
              <a:t>, Standardfehler; Q4W, alle 4 Wochen.</a:t>
            </a:r>
          </a:p>
        </p:txBody>
      </p:sp>
      <p:sp>
        <p:nvSpPr>
          <p:cNvPr id="5" name="Textplatzhalter 4">
            <a:extLst>
              <a:ext uri="{FF2B5EF4-FFF2-40B4-BE49-F238E27FC236}">
                <a16:creationId xmlns:a16="http://schemas.microsoft.com/office/drawing/2014/main" id="{AEE20139-6DC9-B3BF-C983-AB473331FF8A}"/>
              </a:ext>
            </a:extLst>
          </p:cNvPr>
          <p:cNvSpPr>
            <a:spLocks noGrp="1"/>
          </p:cNvSpPr>
          <p:nvPr>
            <p:ph type="body" sz="quarter" idx="17"/>
          </p:nvPr>
        </p:nvSpPr>
        <p:spPr/>
        <p:txBody>
          <a:bodyPr/>
          <a:lstStyle/>
          <a:p>
            <a:r>
              <a:rPr lang="en-US">
                <a:solidFill>
                  <a:schemeClr val="bg1">
                    <a:lumMod val="65000"/>
                  </a:schemeClr>
                </a:solidFill>
              </a:rPr>
              <a:t>Loomba M. J Hepatol. 2025;82(Suppl.1):OS-012.</a:t>
            </a:r>
            <a:endParaRPr lang="de-DE">
              <a:solidFill>
                <a:schemeClr val="bg1">
                  <a:lumMod val="65000"/>
                </a:schemeClr>
              </a:solidFill>
            </a:endParaRPr>
          </a:p>
        </p:txBody>
      </p:sp>
      <p:sp>
        <p:nvSpPr>
          <p:cNvPr id="6" name="Inhaltsplatzhalter 2">
            <a:extLst>
              <a:ext uri="{FF2B5EF4-FFF2-40B4-BE49-F238E27FC236}">
                <a16:creationId xmlns:a16="http://schemas.microsoft.com/office/drawing/2014/main" id="{0F377037-C035-C725-10DD-FBD4A163D248}"/>
              </a:ext>
            </a:extLst>
          </p:cNvPr>
          <p:cNvSpPr>
            <a:spLocks noGrp="1"/>
          </p:cNvSpPr>
          <p:nvPr>
            <p:ph idx="1"/>
          </p:nvPr>
        </p:nvSpPr>
        <p:spPr>
          <a:xfrm>
            <a:off x="712206" y="1734137"/>
            <a:ext cx="5907669" cy="725510"/>
          </a:xfrm>
        </p:spPr>
        <p:txBody>
          <a:bodyPr/>
          <a:lstStyle/>
          <a:p>
            <a:pPr marL="0" indent="0" algn="ctr">
              <a:buNone/>
            </a:pPr>
            <a:r>
              <a:rPr lang="de-DE" sz="1200" b="1"/>
              <a:t>Monatliche Gabe von </a:t>
            </a:r>
            <a:r>
              <a:rPr lang="de-DE" sz="1200" b="1" err="1"/>
              <a:t>Efimosfermin</a:t>
            </a:r>
            <a:r>
              <a:rPr lang="de-DE" sz="1200" b="1"/>
              <a:t> führte bei mehr Teilnehmern zu einer messbaren Verbesserung nicht-invasiver </a:t>
            </a:r>
            <a:r>
              <a:rPr lang="de-DE" sz="1200" b="1" err="1"/>
              <a:t>Fibrosemarker</a:t>
            </a:r>
            <a:endParaRPr lang="de-DE" sz="1200" b="1"/>
          </a:p>
        </p:txBody>
      </p:sp>
      <p:sp>
        <p:nvSpPr>
          <p:cNvPr id="7" name="Inhaltsplatzhalter 2">
            <a:extLst>
              <a:ext uri="{FF2B5EF4-FFF2-40B4-BE49-F238E27FC236}">
                <a16:creationId xmlns:a16="http://schemas.microsoft.com/office/drawing/2014/main" id="{3663C7A8-D528-5BBA-80BB-5F8D33C535CD}"/>
              </a:ext>
            </a:extLst>
          </p:cNvPr>
          <p:cNvSpPr txBox="1">
            <a:spLocks/>
          </p:cNvSpPr>
          <p:nvPr/>
        </p:nvSpPr>
        <p:spPr>
          <a:xfrm>
            <a:off x="6954568" y="1734137"/>
            <a:ext cx="4589432" cy="72551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Schnelle und signifikante Reduktion des Pro-C3/CTX-3-Verhältnisses deutet auf einen fortschreitenden Übergang vom fibrogenen in einen </a:t>
            </a:r>
            <a:r>
              <a:rPr kumimoji="0" lang="de-DE" sz="1200" b="1" i="0" u="none" strike="noStrike" kern="1200" cap="none" spc="0" normalizeH="0" baseline="0" noProof="0" err="1">
                <a:ln>
                  <a:noFill/>
                </a:ln>
                <a:solidFill>
                  <a:srgbClr val="001965"/>
                </a:solidFill>
                <a:effectLst/>
                <a:uLnTx/>
                <a:uFillTx/>
                <a:latin typeface="Apis For Office"/>
                <a:ea typeface="+mn-ea"/>
                <a:cs typeface="+mn-cs"/>
              </a:rPr>
              <a:t>fibrolytischen</a:t>
            </a:r>
            <a:r>
              <a:rPr kumimoji="0" lang="de-DE" sz="1200" b="1" i="0" u="none" strike="noStrike" kern="1200" cap="none" spc="0" normalizeH="0" baseline="0" noProof="0">
                <a:ln>
                  <a:noFill/>
                </a:ln>
                <a:solidFill>
                  <a:srgbClr val="001965"/>
                </a:solidFill>
                <a:effectLst/>
                <a:uLnTx/>
                <a:uFillTx/>
                <a:latin typeface="Apis For Office"/>
                <a:ea typeface="+mn-ea"/>
                <a:cs typeface="+mn-cs"/>
              </a:rPr>
              <a:t> Zustand hin</a:t>
            </a:r>
          </a:p>
        </p:txBody>
      </p:sp>
      <p:sp>
        <p:nvSpPr>
          <p:cNvPr id="12" name="Rechteck: abgerundete Ecken 11">
            <a:extLst>
              <a:ext uri="{FF2B5EF4-FFF2-40B4-BE49-F238E27FC236}">
                <a16:creationId xmlns:a16="http://schemas.microsoft.com/office/drawing/2014/main" id="{DDB126E8-2D0D-7A11-947D-E89F87CEB396}"/>
              </a:ext>
            </a:extLst>
          </p:cNvPr>
          <p:cNvSpPr/>
          <p:nvPr/>
        </p:nvSpPr>
        <p:spPr>
          <a:xfrm>
            <a:off x="647700" y="5549297"/>
            <a:ext cx="10896599" cy="699066"/>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err="1">
                <a:ln>
                  <a:noFill/>
                </a:ln>
                <a:solidFill>
                  <a:srgbClr val="001965"/>
                </a:solidFill>
                <a:effectLst/>
                <a:uLnTx/>
                <a:uFillTx/>
                <a:latin typeface="Apis For Office"/>
                <a:ea typeface="+mn-ea"/>
                <a:cs typeface="+mn-cs"/>
              </a:rPr>
              <a:t>Efimosfermin</a:t>
            </a:r>
            <a:r>
              <a:rPr kumimoji="0" lang="de-DE" b="0" i="0" u="none" strike="noStrike" kern="1200" cap="none" spc="0" normalizeH="0" baseline="0" noProof="0">
                <a:ln>
                  <a:noFill/>
                </a:ln>
                <a:solidFill>
                  <a:srgbClr val="001965"/>
                </a:solidFill>
                <a:effectLst/>
                <a:uLnTx/>
                <a:uFillTx/>
                <a:latin typeface="Apis For Office"/>
                <a:ea typeface="+mn-ea"/>
                <a:cs typeface="+mn-cs"/>
              </a:rPr>
              <a:t> verbessert Kollagen-Biomarker und zeigt einen frühzeitigen Beginn der </a:t>
            </a:r>
            <a:r>
              <a:rPr kumimoji="0" lang="de-DE" b="0" i="0" u="none" strike="noStrike" kern="1200" cap="none" spc="0" normalizeH="0" baseline="0" noProof="0" err="1">
                <a:ln>
                  <a:noFill/>
                </a:ln>
                <a:solidFill>
                  <a:srgbClr val="001965"/>
                </a:solidFill>
                <a:effectLst/>
                <a:uLnTx/>
                <a:uFillTx/>
                <a:latin typeface="Apis For Office"/>
                <a:ea typeface="+mn-ea"/>
                <a:cs typeface="+mn-cs"/>
              </a:rPr>
              <a:t>Fibrolyse</a:t>
            </a:r>
            <a:r>
              <a:rPr kumimoji="0" lang="de-DE" b="0" i="0" u="none" strike="noStrike" kern="1200" cap="none" spc="0" normalizeH="0" baseline="0" noProof="0">
                <a:ln>
                  <a:noFill/>
                </a:ln>
                <a:solidFill>
                  <a:srgbClr val="001965"/>
                </a:solidFill>
                <a:effectLst/>
                <a:uLnTx/>
                <a:uFillTx/>
                <a:latin typeface="Apis For Office"/>
                <a:ea typeface="+mn-ea"/>
                <a:cs typeface="+mn-cs"/>
              </a:rPr>
              <a:t>.</a:t>
            </a:r>
          </a:p>
        </p:txBody>
      </p:sp>
      <p:sp>
        <p:nvSpPr>
          <p:cNvPr id="11" name="Inhaltsplatzhalter 2">
            <a:extLst>
              <a:ext uri="{FF2B5EF4-FFF2-40B4-BE49-F238E27FC236}">
                <a16:creationId xmlns:a16="http://schemas.microsoft.com/office/drawing/2014/main" id="{7A4BAD1E-22CA-8FAC-7E6E-B045CBCE0116}"/>
              </a:ext>
            </a:extLst>
          </p:cNvPr>
          <p:cNvSpPr txBox="1">
            <a:spLocks/>
          </p:cNvSpPr>
          <p:nvPr/>
        </p:nvSpPr>
        <p:spPr>
          <a:xfrm>
            <a:off x="923925" y="5820034"/>
            <a:ext cx="10344150" cy="699066"/>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de-DE" sz="1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4" name="Rechteck: abgerundete Ecken 13">
            <a:extLst>
              <a:ext uri="{FF2B5EF4-FFF2-40B4-BE49-F238E27FC236}">
                <a16:creationId xmlns:a16="http://schemas.microsoft.com/office/drawing/2014/main" id="{C0D7FE16-A7D4-0B32-556C-DDF14506279F}"/>
              </a:ext>
            </a:extLst>
          </p:cNvPr>
          <p:cNvSpPr/>
          <p:nvPr/>
        </p:nvSpPr>
        <p:spPr>
          <a:xfrm>
            <a:off x="647700" y="1640692"/>
            <a:ext cx="6143625" cy="3816962"/>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a:ln>
                <a:noFill/>
              </a:ln>
              <a:solidFill>
                <a:srgbClr val="FFFFFF"/>
              </a:solidFill>
              <a:effectLst/>
              <a:uLnTx/>
              <a:uFillTx/>
              <a:latin typeface="Apis For Office"/>
              <a:ea typeface="+mn-ea"/>
              <a:cs typeface="+mn-cs"/>
            </a:endParaRPr>
          </a:p>
        </p:txBody>
      </p:sp>
      <p:sp>
        <p:nvSpPr>
          <p:cNvPr id="15" name="Rechteck: abgerundete Ecken 14">
            <a:extLst>
              <a:ext uri="{FF2B5EF4-FFF2-40B4-BE49-F238E27FC236}">
                <a16:creationId xmlns:a16="http://schemas.microsoft.com/office/drawing/2014/main" id="{E71D4146-1E7A-B25A-D2AA-4FAD7A7CB40E}"/>
              </a:ext>
            </a:extLst>
          </p:cNvPr>
          <p:cNvSpPr/>
          <p:nvPr/>
        </p:nvSpPr>
        <p:spPr>
          <a:xfrm>
            <a:off x="6950277" y="1639212"/>
            <a:ext cx="4593723" cy="3816962"/>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graphicFrame>
        <p:nvGraphicFramePr>
          <p:cNvPr id="3" name="Diagramm 2">
            <a:extLst>
              <a:ext uri="{FF2B5EF4-FFF2-40B4-BE49-F238E27FC236}">
                <a16:creationId xmlns:a16="http://schemas.microsoft.com/office/drawing/2014/main" id="{B4636715-8D72-E0BE-8C43-2E2555B80C6C}"/>
              </a:ext>
            </a:extLst>
          </p:cNvPr>
          <p:cNvGraphicFramePr/>
          <p:nvPr>
            <p:extLst>
              <p:ext uri="{D42A27DB-BD31-4B8C-83A1-F6EECF244321}">
                <p14:modId xmlns:p14="http://schemas.microsoft.com/office/powerpoint/2010/main" val="2191240293"/>
              </p:ext>
            </p:extLst>
          </p:nvPr>
        </p:nvGraphicFramePr>
        <p:xfrm>
          <a:off x="745923" y="2651051"/>
          <a:ext cx="2479058" cy="26958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m 12">
            <a:extLst>
              <a:ext uri="{FF2B5EF4-FFF2-40B4-BE49-F238E27FC236}">
                <a16:creationId xmlns:a16="http://schemas.microsoft.com/office/drawing/2014/main" id="{1B9EE0C2-A8FD-2F45-692C-E010A340F480}"/>
              </a:ext>
            </a:extLst>
          </p:cNvPr>
          <p:cNvGraphicFramePr/>
          <p:nvPr>
            <p:extLst>
              <p:ext uri="{D42A27DB-BD31-4B8C-83A1-F6EECF244321}">
                <p14:modId xmlns:p14="http://schemas.microsoft.com/office/powerpoint/2010/main" val="2385619544"/>
              </p:ext>
            </p:extLst>
          </p:nvPr>
        </p:nvGraphicFramePr>
        <p:xfrm>
          <a:off x="2588185" y="2651050"/>
          <a:ext cx="2479058" cy="269580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Diagramm 16">
            <a:extLst>
              <a:ext uri="{FF2B5EF4-FFF2-40B4-BE49-F238E27FC236}">
                <a16:creationId xmlns:a16="http://schemas.microsoft.com/office/drawing/2014/main" id="{BDF9C050-4FF6-4E19-3CAA-DA09A04C01C0}"/>
              </a:ext>
            </a:extLst>
          </p:cNvPr>
          <p:cNvGraphicFramePr/>
          <p:nvPr>
            <p:extLst>
              <p:ext uri="{D42A27DB-BD31-4B8C-83A1-F6EECF244321}">
                <p14:modId xmlns:p14="http://schemas.microsoft.com/office/powerpoint/2010/main" val="3843781320"/>
              </p:ext>
            </p:extLst>
          </p:nvPr>
        </p:nvGraphicFramePr>
        <p:xfrm>
          <a:off x="4439400" y="2666935"/>
          <a:ext cx="2479058" cy="2695801"/>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feld 17">
            <a:extLst>
              <a:ext uri="{FF2B5EF4-FFF2-40B4-BE49-F238E27FC236}">
                <a16:creationId xmlns:a16="http://schemas.microsoft.com/office/drawing/2014/main" id="{7571A22D-295C-F0D5-97DE-5627B3DF6736}"/>
              </a:ext>
            </a:extLst>
          </p:cNvPr>
          <p:cNvSpPr txBox="1"/>
          <p:nvPr/>
        </p:nvSpPr>
        <p:spPr>
          <a:xfrm>
            <a:off x="1910033" y="2624839"/>
            <a:ext cx="599655" cy="171585"/>
          </a:xfrm>
          <a:prstGeom prst="rect">
            <a:avLst/>
          </a:prstGeom>
          <a:noFill/>
        </p:spPr>
        <p:txBody>
          <a:bodyPr wrap="square" lIns="0" tIns="0" rIns="0" bIns="0" rtlCol="0">
            <a:spAutoFit/>
          </a:bodyPr>
          <a:lstStyle/>
          <a:p>
            <a:pPr algn="ctr">
              <a:lnSpc>
                <a:spcPct val="120000"/>
              </a:lnSpc>
            </a:pPr>
            <a:r>
              <a:rPr lang="de-DE" sz="1000">
                <a:solidFill>
                  <a:schemeClr val="tx2"/>
                </a:solidFill>
              </a:rPr>
              <a:t>p&lt;0,001</a:t>
            </a:r>
          </a:p>
        </p:txBody>
      </p:sp>
      <p:grpSp>
        <p:nvGrpSpPr>
          <p:cNvPr id="24" name="Gruppieren 23">
            <a:extLst>
              <a:ext uri="{FF2B5EF4-FFF2-40B4-BE49-F238E27FC236}">
                <a16:creationId xmlns:a16="http://schemas.microsoft.com/office/drawing/2014/main" id="{240E8E17-1BFB-95CF-6588-007D1E674FCC}"/>
              </a:ext>
            </a:extLst>
          </p:cNvPr>
          <p:cNvGrpSpPr/>
          <p:nvPr/>
        </p:nvGrpSpPr>
        <p:grpSpPr>
          <a:xfrm>
            <a:off x="1919288" y="2834719"/>
            <a:ext cx="581146" cy="92582"/>
            <a:chOff x="1605617" y="2849437"/>
            <a:chExt cx="581146" cy="92582"/>
          </a:xfrm>
        </p:grpSpPr>
        <p:cxnSp>
          <p:nvCxnSpPr>
            <p:cNvPr id="19" name="Gerader Verbinder 18">
              <a:extLst>
                <a:ext uri="{FF2B5EF4-FFF2-40B4-BE49-F238E27FC236}">
                  <a16:creationId xmlns:a16="http://schemas.microsoft.com/office/drawing/2014/main" id="{8FE78A91-DCD8-94CD-DA07-74E681114096}"/>
                </a:ext>
              </a:extLst>
            </p:cNvPr>
            <p:cNvCxnSpPr>
              <a:cxnSpLocks/>
            </p:cNvCxnSpPr>
            <p:nvPr/>
          </p:nvCxnSpPr>
          <p:spPr>
            <a:xfrm flipH="1">
              <a:off x="1606463" y="2849437"/>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AB67F2C-8878-5715-D3CE-381DF117726D}"/>
                </a:ext>
              </a:extLst>
            </p:cNvPr>
            <p:cNvCxnSpPr>
              <a:cxnSpLocks/>
            </p:cNvCxnSpPr>
            <p:nvPr/>
          </p:nvCxnSpPr>
          <p:spPr>
            <a:xfrm flipH="1">
              <a:off x="2182000" y="2849437"/>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8D33FF1A-BFEE-D0C0-8C16-A0E5F9EA0D8D}"/>
                </a:ext>
              </a:extLst>
            </p:cNvPr>
            <p:cNvCxnSpPr>
              <a:cxnSpLocks/>
            </p:cNvCxnSpPr>
            <p:nvPr/>
          </p:nvCxnSpPr>
          <p:spPr>
            <a:xfrm>
              <a:off x="1605617" y="2853765"/>
              <a:ext cx="5811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id="{99C11AA8-D72E-F315-D422-8C26C87F184F}"/>
              </a:ext>
            </a:extLst>
          </p:cNvPr>
          <p:cNvSpPr txBox="1"/>
          <p:nvPr/>
        </p:nvSpPr>
        <p:spPr>
          <a:xfrm>
            <a:off x="3766846" y="3259844"/>
            <a:ext cx="599655" cy="171585"/>
          </a:xfrm>
          <a:prstGeom prst="rect">
            <a:avLst/>
          </a:prstGeom>
          <a:noFill/>
        </p:spPr>
        <p:txBody>
          <a:bodyPr wrap="square" lIns="0" tIns="0" rIns="0" bIns="0" rtlCol="0">
            <a:spAutoFit/>
          </a:bodyPr>
          <a:lstStyle/>
          <a:p>
            <a:pPr algn="ctr">
              <a:lnSpc>
                <a:spcPct val="120000"/>
              </a:lnSpc>
            </a:pPr>
            <a:r>
              <a:rPr lang="de-DE" sz="1000">
                <a:solidFill>
                  <a:schemeClr val="tx2"/>
                </a:solidFill>
              </a:rPr>
              <a:t>p=0,056</a:t>
            </a:r>
          </a:p>
        </p:txBody>
      </p:sp>
      <p:grpSp>
        <p:nvGrpSpPr>
          <p:cNvPr id="28" name="Gruppieren 27">
            <a:extLst>
              <a:ext uri="{FF2B5EF4-FFF2-40B4-BE49-F238E27FC236}">
                <a16:creationId xmlns:a16="http://schemas.microsoft.com/office/drawing/2014/main" id="{7D15CB54-436E-80F7-F6B8-2B29ED516DC3}"/>
              </a:ext>
            </a:extLst>
          </p:cNvPr>
          <p:cNvGrpSpPr/>
          <p:nvPr/>
        </p:nvGrpSpPr>
        <p:grpSpPr>
          <a:xfrm>
            <a:off x="3776101" y="3469724"/>
            <a:ext cx="581146" cy="92582"/>
            <a:chOff x="1605617" y="2849437"/>
            <a:chExt cx="581146" cy="92582"/>
          </a:xfrm>
        </p:grpSpPr>
        <p:cxnSp>
          <p:nvCxnSpPr>
            <p:cNvPr id="29" name="Gerader Verbinder 28">
              <a:extLst>
                <a:ext uri="{FF2B5EF4-FFF2-40B4-BE49-F238E27FC236}">
                  <a16:creationId xmlns:a16="http://schemas.microsoft.com/office/drawing/2014/main" id="{BE6A89F5-FF04-7FA1-351E-4FA967B496DD}"/>
                </a:ext>
              </a:extLst>
            </p:cNvPr>
            <p:cNvCxnSpPr>
              <a:cxnSpLocks/>
            </p:cNvCxnSpPr>
            <p:nvPr/>
          </p:nvCxnSpPr>
          <p:spPr>
            <a:xfrm flipH="1">
              <a:off x="1606463" y="2849437"/>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8C08428-E6F3-0B34-A619-37595D0BB309}"/>
                </a:ext>
              </a:extLst>
            </p:cNvPr>
            <p:cNvCxnSpPr>
              <a:cxnSpLocks/>
            </p:cNvCxnSpPr>
            <p:nvPr/>
          </p:nvCxnSpPr>
          <p:spPr>
            <a:xfrm flipH="1">
              <a:off x="2182000" y="2849437"/>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06B2EE4C-F03C-FB2E-F953-7068FBA3232F}"/>
                </a:ext>
              </a:extLst>
            </p:cNvPr>
            <p:cNvCxnSpPr>
              <a:cxnSpLocks/>
            </p:cNvCxnSpPr>
            <p:nvPr/>
          </p:nvCxnSpPr>
          <p:spPr>
            <a:xfrm>
              <a:off x="1605617" y="2853765"/>
              <a:ext cx="5811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2" name="Textfeld 31">
            <a:extLst>
              <a:ext uri="{FF2B5EF4-FFF2-40B4-BE49-F238E27FC236}">
                <a16:creationId xmlns:a16="http://schemas.microsoft.com/office/drawing/2014/main" id="{6BB1EA05-6E12-C3E2-F704-26C5283A7841}"/>
              </a:ext>
            </a:extLst>
          </p:cNvPr>
          <p:cNvSpPr txBox="1"/>
          <p:nvPr/>
        </p:nvSpPr>
        <p:spPr>
          <a:xfrm>
            <a:off x="5594164" y="3259844"/>
            <a:ext cx="599655" cy="171585"/>
          </a:xfrm>
          <a:prstGeom prst="rect">
            <a:avLst/>
          </a:prstGeom>
          <a:noFill/>
        </p:spPr>
        <p:txBody>
          <a:bodyPr wrap="square" lIns="0" tIns="0" rIns="0" bIns="0" rtlCol="0">
            <a:spAutoFit/>
          </a:bodyPr>
          <a:lstStyle/>
          <a:p>
            <a:pPr algn="ctr">
              <a:lnSpc>
                <a:spcPct val="120000"/>
              </a:lnSpc>
            </a:pPr>
            <a:r>
              <a:rPr lang="de-DE" sz="1000">
                <a:solidFill>
                  <a:schemeClr val="tx2"/>
                </a:solidFill>
              </a:rPr>
              <a:t>p=0,019</a:t>
            </a:r>
          </a:p>
        </p:txBody>
      </p:sp>
      <p:grpSp>
        <p:nvGrpSpPr>
          <p:cNvPr id="33" name="Gruppieren 32">
            <a:extLst>
              <a:ext uri="{FF2B5EF4-FFF2-40B4-BE49-F238E27FC236}">
                <a16:creationId xmlns:a16="http://schemas.microsoft.com/office/drawing/2014/main" id="{5A933FDD-014B-F31F-24D4-C5D3F081F42D}"/>
              </a:ext>
            </a:extLst>
          </p:cNvPr>
          <p:cNvGrpSpPr/>
          <p:nvPr/>
        </p:nvGrpSpPr>
        <p:grpSpPr>
          <a:xfrm>
            <a:off x="5603419" y="3469724"/>
            <a:ext cx="581146" cy="92582"/>
            <a:chOff x="1605617" y="2849437"/>
            <a:chExt cx="581146" cy="92582"/>
          </a:xfrm>
        </p:grpSpPr>
        <p:cxnSp>
          <p:nvCxnSpPr>
            <p:cNvPr id="34" name="Gerader Verbinder 33">
              <a:extLst>
                <a:ext uri="{FF2B5EF4-FFF2-40B4-BE49-F238E27FC236}">
                  <a16:creationId xmlns:a16="http://schemas.microsoft.com/office/drawing/2014/main" id="{E7B5DD1E-538D-A624-1AD8-A7E7A7986290}"/>
                </a:ext>
              </a:extLst>
            </p:cNvPr>
            <p:cNvCxnSpPr>
              <a:cxnSpLocks/>
            </p:cNvCxnSpPr>
            <p:nvPr/>
          </p:nvCxnSpPr>
          <p:spPr>
            <a:xfrm flipH="1">
              <a:off x="1606463" y="2849437"/>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EE1589-008E-7781-A7DF-7F0F892E4C70}"/>
                </a:ext>
              </a:extLst>
            </p:cNvPr>
            <p:cNvCxnSpPr>
              <a:cxnSpLocks/>
            </p:cNvCxnSpPr>
            <p:nvPr/>
          </p:nvCxnSpPr>
          <p:spPr>
            <a:xfrm flipH="1">
              <a:off x="2182000" y="2849437"/>
              <a:ext cx="1" cy="92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3CF56F96-EC1B-510C-6A15-33D863955CAA}"/>
                </a:ext>
              </a:extLst>
            </p:cNvPr>
            <p:cNvCxnSpPr>
              <a:cxnSpLocks/>
            </p:cNvCxnSpPr>
            <p:nvPr/>
          </p:nvCxnSpPr>
          <p:spPr>
            <a:xfrm>
              <a:off x="1605617" y="2853765"/>
              <a:ext cx="5811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7" name="Textfeld 36">
            <a:extLst>
              <a:ext uri="{FF2B5EF4-FFF2-40B4-BE49-F238E27FC236}">
                <a16:creationId xmlns:a16="http://schemas.microsoft.com/office/drawing/2014/main" id="{B435AEFA-8DF3-E53D-2602-227BA0679910}"/>
              </a:ext>
            </a:extLst>
          </p:cNvPr>
          <p:cNvSpPr txBox="1"/>
          <p:nvPr/>
        </p:nvSpPr>
        <p:spPr>
          <a:xfrm>
            <a:off x="1521370" y="2447616"/>
            <a:ext cx="1519647" cy="171585"/>
          </a:xfrm>
          <a:prstGeom prst="rect">
            <a:avLst/>
          </a:prstGeom>
          <a:noFill/>
        </p:spPr>
        <p:txBody>
          <a:bodyPr wrap="none" lIns="0" tIns="0" rIns="0" bIns="0" rtlCol="0">
            <a:spAutoFit/>
          </a:bodyPr>
          <a:lstStyle/>
          <a:p>
            <a:pPr algn="l">
              <a:lnSpc>
                <a:spcPct val="120000"/>
              </a:lnSpc>
            </a:pPr>
            <a:r>
              <a:rPr lang="de-DE" sz="1000" b="1">
                <a:solidFill>
                  <a:schemeClr val="tx2"/>
                </a:solidFill>
                <a:latin typeface="+mj-lt"/>
              </a:rPr>
              <a:t>Pro-C3 Reduktion </a:t>
            </a:r>
            <a:r>
              <a:rPr lang="de-DE" sz="1000" b="1">
                <a:solidFill>
                  <a:schemeClr val="tx2"/>
                </a:solidFill>
                <a:latin typeface="+mj-lt"/>
                <a:cs typeface="Apis For Office" panose="020B0504010101010104" pitchFamily="34" charset="0"/>
              </a:rPr>
              <a:t>≥20 %</a:t>
            </a:r>
            <a:endParaRPr lang="de-DE" sz="1000" b="1">
              <a:solidFill>
                <a:schemeClr val="tx2"/>
              </a:solidFill>
              <a:latin typeface="+mj-lt"/>
            </a:endParaRPr>
          </a:p>
        </p:txBody>
      </p:sp>
      <p:sp>
        <p:nvSpPr>
          <p:cNvPr id="38" name="Textfeld 37">
            <a:extLst>
              <a:ext uri="{FF2B5EF4-FFF2-40B4-BE49-F238E27FC236}">
                <a16:creationId xmlns:a16="http://schemas.microsoft.com/office/drawing/2014/main" id="{588D192F-6343-D8A8-5D79-C7DFE2F28C4A}"/>
              </a:ext>
            </a:extLst>
          </p:cNvPr>
          <p:cNvSpPr txBox="1"/>
          <p:nvPr/>
        </p:nvSpPr>
        <p:spPr>
          <a:xfrm>
            <a:off x="3312732" y="2447616"/>
            <a:ext cx="1594988" cy="171585"/>
          </a:xfrm>
          <a:prstGeom prst="rect">
            <a:avLst/>
          </a:prstGeom>
          <a:noFill/>
        </p:spPr>
        <p:txBody>
          <a:bodyPr wrap="none" lIns="0" tIns="0" rIns="0" bIns="0" rtlCol="0">
            <a:spAutoFit/>
          </a:bodyPr>
          <a:lstStyle/>
          <a:p>
            <a:pPr algn="l">
              <a:lnSpc>
                <a:spcPct val="120000"/>
              </a:lnSpc>
            </a:pPr>
            <a:r>
              <a:rPr lang="de-DE" sz="1000" b="1">
                <a:solidFill>
                  <a:schemeClr val="tx2"/>
                </a:solidFill>
                <a:latin typeface="+mj-lt"/>
              </a:rPr>
              <a:t>ELF-Score Reduktion </a:t>
            </a:r>
            <a:r>
              <a:rPr lang="de-DE" sz="1000" b="1">
                <a:solidFill>
                  <a:schemeClr val="tx2"/>
                </a:solidFill>
                <a:latin typeface="+mj-lt"/>
                <a:cs typeface="Apis For Office" panose="020B0504010101010104" pitchFamily="34" charset="0"/>
              </a:rPr>
              <a:t>≥0,5</a:t>
            </a:r>
            <a:endParaRPr lang="de-DE" sz="1000" b="1">
              <a:solidFill>
                <a:schemeClr val="tx2"/>
              </a:solidFill>
              <a:latin typeface="+mj-lt"/>
            </a:endParaRPr>
          </a:p>
        </p:txBody>
      </p:sp>
      <p:sp>
        <p:nvSpPr>
          <p:cNvPr id="39" name="Textfeld 38">
            <a:extLst>
              <a:ext uri="{FF2B5EF4-FFF2-40B4-BE49-F238E27FC236}">
                <a16:creationId xmlns:a16="http://schemas.microsoft.com/office/drawing/2014/main" id="{61500411-8C93-A880-9A33-F251D5D92B77}"/>
              </a:ext>
            </a:extLst>
          </p:cNvPr>
          <p:cNvSpPr txBox="1"/>
          <p:nvPr/>
        </p:nvSpPr>
        <p:spPr>
          <a:xfrm>
            <a:off x="5124358" y="2447616"/>
            <a:ext cx="1644617" cy="307777"/>
          </a:xfrm>
          <a:prstGeom prst="rect">
            <a:avLst/>
          </a:prstGeom>
          <a:noFill/>
        </p:spPr>
        <p:txBody>
          <a:bodyPr wrap="square" lIns="0" tIns="0" rIns="0" bIns="0" rtlCol="0">
            <a:spAutoFit/>
          </a:bodyPr>
          <a:lstStyle/>
          <a:p>
            <a:r>
              <a:rPr lang="de-DE" sz="1000" b="1">
                <a:solidFill>
                  <a:schemeClr val="tx2"/>
                </a:solidFill>
                <a:latin typeface="+mj-lt"/>
              </a:rPr>
              <a:t>Pro-C3 Reduktion </a:t>
            </a:r>
            <a:r>
              <a:rPr lang="de-DE" sz="1000" b="1">
                <a:solidFill>
                  <a:schemeClr val="tx2"/>
                </a:solidFill>
                <a:latin typeface="+mj-lt"/>
                <a:cs typeface="Apis For Office" panose="020B0504010101010104" pitchFamily="34" charset="0"/>
              </a:rPr>
              <a:t>≥20 % &amp; </a:t>
            </a:r>
            <a:r>
              <a:rPr lang="de-DE" sz="1000" b="1">
                <a:solidFill>
                  <a:schemeClr val="tx2"/>
                </a:solidFill>
                <a:latin typeface="+mj-lt"/>
              </a:rPr>
              <a:t>ELF-Score Reduktion </a:t>
            </a:r>
            <a:r>
              <a:rPr lang="de-DE" sz="1000" b="1">
                <a:solidFill>
                  <a:schemeClr val="tx2"/>
                </a:solidFill>
                <a:latin typeface="+mj-lt"/>
                <a:cs typeface="Apis For Office" panose="020B0504010101010104" pitchFamily="34" charset="0"/>
              </a:rPr>
              <a:t>≥0,5</a:t>
            </a:r>
            <a:endParaRPr lang="de-DE" sz="1000" b="1">
              <a:solidFill>
                <a:schemeClr val="tx2"/>
              </a:solidFill>
              <a:latin typeface="+mj-lt"/>
            </a:endParaRPr>
          </a:p>
        </p:txBody>
      </p:sp>
      <p:sp>
        <p:nvSpPr>
          <p:cNvPr id="42" name="Textfeld 41">
            <a:extLst>
              <a:ext uri="{FF2B5EF4-FFF2-40B4-BE49-F238E27FC236}">
                <a16:creationId xmlns:a16="http://schemas.microsoft.com/office/drawing/2014/main" id="{B75246D4-E7EC-197F-BC3E-7E64797990CD}"/>
              </a:ext>
            </a:extLst>
          </p:cNvPr>
          <p:cNvSpPr txBox="1"/>
          <p:nvPr/>
        </p:nvSpPr>
        <p:spPr>
          <a:xfrm rot="16200000">
            <a:off x="-348065" y="3779866"/>
            <a:ext cx="2505494" cy="188770"/>
          </a:xfrm>
          <a:prstGeom prst="rect">
            <a:avLst/>
          </a:prstGeom>
          <a:noFill/>
        </p:spPr>
        <p:txBody>
          <a:bodyPr wrap="none" lIns="0" tIns="0" rIns="0" bIns="0" rtlCol="0">
            <a:spAutoFit/>
          </a:bodyPr>
          <a:lstStyle/>
          <a:p>
            <a:pPr algn="l">
              <a:lnSpc>
                <a:spcPct val="120000"/>
              </a:lnSpc>
            </a:pPr>
            <a:r>
              <a:rPr lang="de-DE" sz="1100" b="1">
                <a:solidFill>
                  <a:schemeClr val="tx2"/>
                </a:solidFill>
              </a:rPr>
              <a:t>Anteil an Patienten in Woche 24 (%)</a:t>
            </a:r>
          </a:p>
        </p:txBody>
      </p:sp>
      <p:sp>
        <p:nvSpPr>
          <p:cNvPr id="43" name="Textfeld 42">
            <a:extLst>
              <a:ext uri="{FF2B5EF4-FFF2-40B4-BE49-F238E27FC236}">
                <a16:creationId xmlns:a16="http://schemas.microsoft.com/office/drawing/2014/main" id="{07FBBE82-E2A5-7A73-3456-A61F633844E3}"/>
              </a:ext>
            </a:extLst>
          </p:cNvPr>
          <p:cNvSpPr txBox="1"/>
          <p:nvPr/>
        </p:nvSpPr>
        <p:spPr>
          <a:xfrm rot="16200000">
            <a:off x="5891521" y="3800035"/>
            <a:ext cx="2706681" cy="338554"/>
          </a:xfrm>
          <a:prstGeom prst="rect">
            <a:avLst/>
          </a:prstGeom>
          <a:noFill/>
        </p:spPr>
        <p:txBody>
          <a:bodyPr wrap="square" lIns="0" tIns="0" rIns="0" bIns="0" rtlCol="0">
            <a:spAutoFit/>
          </a:bodyPr>
          <a:lstStyle/>
          <a:p>
            <a:pPr algn="ctr"/>
            <a:r>
              <a:rPr lang="de-DE" sz="1100" b="1">
                <a:solidFill>
                  <a:schemeClr val="tx2"/>
                </a:solidFill>
              </a:rPr>
              <a:t>LS-Mittel (SE) Veränderung von Studienbeginn (%)</a:t>
            </a:r>
          </a:p>
        </p:txBody>
      </p:sp>
      <p:grpSp>
        <p:nvGrpSpPr>
          <p:cNvPr id="9" name="Gruppieren 8">
            <a:extLst>
              <a:ext uri="{FF2B5EF4-FFF2-40B4-BE49-F238E27FC236}">
                <a16:creationId xmlns:a16="http://schemas.microsoft.com/office/drawing/2014/main" id="{5FA61DE4-B8CF-7A33-CB1A-9DADA2B7D3C3}"/>
              </a:ext>
            </a:extLst>
          </p:cNvPr>
          <p:cNvGrpSpPr/>
          <p:nvPr/>
        </p:nvGrpSpPr>
        <p:grpSpPr>
          <a:xfrm>
            <a:off x="7473797" y="3086090"/>
            <a:ext cx="3980574" cy="2221907"/>
            <a:chOff x="7473797" y="3144458"/>
            <a:chExt cx="3980574" cy="2221907"/>
          </a:xfrm>
        </p:grpSpPr>
        <p:sp>
          <p:nvSpPr>
            <p:cNvPr id="147" name="Textfeld 146">
              <a:extLst>
                <a:ext uri="{FF2B5EF4-FFF2-40B4-BE49-F238E27FC236}">
                  <a16:creationId xmlns:a16="http://schemas.microsoft.com/office/drawing/2014/main" id="{30C9DB3A-B9AC-DB76-5D58-57EE2E41D937}"/>
                </a:ext>
              </a:extLst>
            </p:cNvPr>
            <p:cNvSpPr txBox="1"/>
            <p:nvPr/>
          </p:nvSpPr>
          <p:spPr>
            <a:xfrm>
              <a:off x="11366849" y="4129188"/>
              <a:ext cx="56105"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a:t>
              </a:r>
            </a:p>
          </p:txBody>
        </p:sp>
        <p:sp>
          <p:nvSpPr>
            <p:cNvPr id="148" name="Textfeld 147">
              <a:extLst>
                <a:ext uri="{FF2B5EF4-FFF2-40B4-BE49-F238E27FC236}">
                  <a16:creationId xmlns:a16="http://schemas.microsoft.com/office/drawing/2014/main" id="{706798AC-208C-1C77-34BE-D01C128C3C4E}"/>
                </a:ext>
              </a:extLst>
            </p:cNvPr>
            <p:cNvSpPr txBox="1"/>
            <p:nvPr/>
          </p:nvSpPr>
          <p:spPr>
            <a:xfrm>
              <a:off x="9535983" y="3940807"/>
              <a:ext cx="112210"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a:t>
              </a:r>
            </a:p>
          </p:txBody>
        </p:sp>
        <p:sp>
          <p:nvSpPr>
            <p:cNvPr id="149" name="Textfeld 148">
              <a:extLst>
                <a:ext uri="{FF2B5EF4-FFF2-40B4-BE49-F238E27FC236}">
                  <a16:creationId xmlns:a16="http://schemas.microsoft.com/office/drawing/2014/main" id="{D38809FB-BE65-581C-F64C-76D948DBB5CC}"/>
                </a:ext>
              </a:extLst>
            </p:cNvPr>
            <p:cNvSpPr txBox="1"/>
            <p:nvPr/>
          </p:nvSpPr>
          <p:spPr>
            <a:xfrm>
              <a:off x="8336716" y="3788305"/>
              <a:ext cx="112210"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a:t>
              </a:r>
            </a:p>
          </p:txBody>
        </p:sp>
        <p:cxnSp>
          <p:nvCxnSpPr>
            <p:cNvPr id="90" name="Gerader Verbinder 89">
              <a:extLst>
                <a:ext uri="{FF2B5EF4-FFF2-40B4-BE49-F238E27FC236}">
                  <a16:creationId xmlns:a16="http://schemas.microsoft.com/office/drawing/2014/main" id="{0BC11DA0-F4AD-ABAC-9EAE-E363057115A3}"/>
                </a:ext>
              </a:extLst>
            </p:cNvPr>
            <p:cNvCxnSpPr>
              <a:cxnSpLocks/>
            </p:cNvCxnSpPr>
            <p:nvPr/>
          </p:nvCxnSpPr>
          <p:spPr>
            <a:xfrm>
              <a:off x="7785100" y="3491088"/>
              <a:ext cx="3623469" cy="0"/>
            </a:xfrm>
            <a:prstGeom prst="line">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C6618461-5DAC-D83D-9AE3-48E182767579}"/>
                </a:ext>
              </a:extLst>
            </p:cNvPr>
            <p:cNvCxnSpPr>
              <a:cxnSpLocks/>
            </p:cNvCxnSpPr>
            <p:nvPr/>
          </p:nvCxnSpPr>
          <p:spPr>
            <a:xfrm>
              <a:off x="7785100" y="3213100"/>
              <a:ext cx="0" cy="171767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F9FC7756-769A-B419-76F0-A733FE3AB956}"/>
                </a:ext>
              </a:extLst>
            </p:cNvPr>
            <p:cNvCxnSpPr>
              <a:cxnSpLocks/>
            </p:cNvCxnSpPr>
            <p:nvPr/>
          </p:nvCxnSpPr>
          <p:spPr>
            <a:xfrm flipH="1">
              <a:off x="7747794" y="4890295"/>
              <a:ext cx="36488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9E1C558B-8664-F353-5839-B0599C68F5DB}"/>
                </a:ext>
              </a:extLst>
            </p:cNvPr>
            <p:cNvSpPr>
              <a:spLocks noChangeAspect="1"/>
            </p:cNvSpPr>
            <p:nvPr/>
          </p:nvSpPr>
          <p:spPr>
            <a:xfrm>
              <a:off x="8343939" y="4002995"/>
              <a:ext cx="90000" cy="90000"/>
            </a:xfrm>
            <a:prstGeom prst="ellipse">
              <a:avLst/>
            </a:prstGeom>
            <a:solidFill>
              <a:schemeClr val="accent2"/>
            </a:solidFill>
            <a:ln w="9525" cap="flat">
              <a:noFill/>
              <a:prstDash val="solid"/>
              <a:miter/>
            </a:ln>
          </p:spPr>
          <p:txBody>
            <a:bodyPr rtlCol="0" anchor="ctr"/>
            <a:lstStyle/>
            <a:p>
              <a:pPr algn="l"/>
              <a:endParaRPr lang="de-DE" sz="1600"/>
            </a:p>
          </p:txBody>
        </p:sp>
        <p:sp>
          <p:nvSpPr>
            <p:cNvPr id="55" name="Ellipse 54">
              <a:extLst>
                <a:ext uri="{FF2B5EF4-FFF2-40B4-BE49-F238E27FC236}">
                  <a16:creationId xmlns:a16="http://schemas.microsoft.com/office/drawing/2014/main" id="{6A0267CF-6CBA-2053-AE47-F2BAC33F6360}"/>
                </a:ext>
              </a:extLst>
            </p:cNvPr>
            <p:cNvSpPr>
              <a:spLocks noChangeAspect="1"/>
            </p:cNvSpPr>
            <p:nvPr/>
          </p:nvSpPr>
          <p:spPr>
            <a:xfrm>
              <a:off x="9545882" y="4151429"/>
              <a:ext cx="90000" cy="90000"/>
            </a:xfrm>
            <a:prstGeom prst="ellipse">
              <a:avLst/>
            </a:prstGeom>
            <a:solidFill>
              <a:schemeClr val="accent2"/>
            </a:solidFill>
            <a:ln w="9525" cap="flat">
              <a:noFill/>
              <a:prstDash val="solid"/>
              <a:miter/>
            </a:ln>
          </p:spPr>
          <p:txBody>
            <a:bodyPr rtlCol="0" anchor="ctr"/>
            <a:lstStyle/>
            <a:p>
              <a:pPr algn="l"/>
              <a:endParaRPr lang="de-DE" sz="1600"/>
            </a:p>
          </p:txBody>
        </p:sp>
        <p:sp>
          <p:nvSpPr>
            <p:cNvPr id="56" name="Ellipse 55">
              <a:extLst>
                <a:ext uri="{FF2B5EF4-FFF2-40B4-BE49-F238E27FC236}">
                  <a16:creationId xmlns:a16="http://schemas.microsoft.com/office/drawing/2014/main" id="{AD983182-595A-BAFA-A023-96A0209DA7CD}"/>
                </a:ext>
              </a:extLst>
            </p:cNvPr>
            <p:cNvSpPr>
              <a:spLocks noChangeAspect="1"/>
            </p:cNvSpPr>
            <p:nvPr/>
          </p:nvSpPr>
          <p:spPr>
            <a:xfrm>
              <a:off x="11347826" y="4402746"/>
              <a:ext cx="90000" cy="90000"/>
            </a:xfrm>
            <a:prstGeom prst="ellipse">
              <a:avLst/>
            </a:prstGeom>
            <a:solidFill>
              <a:schemeClr val="accent2"/>
            </a:solidFill>
            <a:ln w="9525" cap="flat">
              <a:noFill/>
              <a:prstDash val="solid"/>
              <a:miter/>
            </a:ln>
          </p:spPr>
          <p:txBody>
            <a:bodyPr rtlCol="0" anchor="ctr"/>
            <a:lstStyle/>
            <a:p>
              <a:pPr algn="l"/>
              <a:endParaRPr lang="de-DE" sz="1600"/>
            </a:p>
          </p:txBody>
        </p:sp>
        <p:sp>
          <p:nvSpPr>
            <p:cNvPr id="57" name="Ellipse 56">
              <a:extLst>
                <a:ext uri="{FF2B5EF4-FFF2-40B4-BE49-F238E27FC236}">
                  <a16:creationId xmlns:a16="http://schemas.microsoft.com/office/drawing/2014/main" id="{9579E0DA-F26E-9640-635E-20F622711A36}"/>
                </a:ext>
              </a:extLst>
            </p:cNvPr>
            <p:cNvSpPr>
              <a:spLocks noChangeAspect="1"/>
            </p:cNvSpPr>
            <p:nvPr/>
          </p:nvSpPr>
          <p:spPr>
            <a:xfrm>
              <a:off x="11347826" y="3771841"/>
              <a:ext cx="90000" cy="90000"/>
            </a:xfrm>
            <a:prstGeom prst="ellipse">
              <a:avLst/>
            </a:prstGeom>
            <a:solidFill>
              <a:srgbClr val="001965"/>
            </a:solidFill>
            <a:ln w="9525" cap="flat">
              <a:noFill/>
              <a:prstDash val="solid"/>
              <a:miter/>
            </a:ln>
          </p:spPr>
          <p:txBody>
            <a:bodyPr rtlCol="0" anchor="ctr"/>
            <a:lstStyle/>
            <a:p>
              <a:pPr algn="l"/>
              <a:endParaRPr lang="de-DE" sz="1600"/>
            </a:p>
          </p:txBody>
        </p:sp>
        <p:sp>
          <p:nvSpPr>
            <p:cNvPr id="58" name="Ellipse 57">
              <a:extLst>
                <a:ext uri="{FF2B5EF4-FFF2-40B4-BE49-F238E27FC236}">
                  <a16:creationId xmlns:a16="http://schemas.microsoft.com/office/drawing/2014/main" id="{2AEC4519-5ACA-7B76-63AA-C3F79ACFD850}"/>
                </a:ext>
              </a:extLst>
            </p:cNvPr>
            <p:cNvSpPr>
              <a:spLocks noChangeAspect="1"/>
            </p:cNvSpPr>
            <p:nvPr/>
          </p:nvSpPr>
          <p:spPr>
            <a:xfrm>
              <a:off x="9545485" y="3490636"/>
              <a:ext cx="90000" cy="90000"/>
            </a:xfrm>
            <a:prstGeom prst="ellipse">
              <a:avLst/>
            </a:prstGeom>
            <a:solidFill>
              <a:srgbClr val="001965"/>
            </a:solidFill>
            <a:ln w="9525" cap="flat">
              <a:noFill/>
              <a:prstDash val="solid"/>
              <a:miter/>
            </a:ln>
          </p:spPr>
          <p:txBody>
            <a:bodyPr rtlCol="0" anchor="ctr"/>
            <a:lstStyle/>
            <a:p>
              <a:pPr algn="l"/>
              <a:endParaRPr lang="de-DE" sz="1600"/>
            </a:p>
          </p:txBody>
        </p:sp>
        <p:sp>
          <p:nvSpPr>
            <p:cNvPr id="59" name="Ellipse 58">
              <a:extLst>
                <a:ext uri="{FF2B5EF4-FFF2-40B4-BE49-F238E27FC236}">
                  <a16:creationId xmlns:a16="http://schemas.microsoft.com/office/drawing/2014/main" id="{BDD0F246-6066-858A-CB7E-8CFAEC584AF1}"/>
                </a:ext>
              </a:extLst>
            </p:cNvPr>
            <p:cNvSpPr>
              <a:spLocks noChangeAspect="1"/>
            </p:cNvSpPr>
            <p:nvPr/>
          </p:nvSpPr>
          <p:spPr>
            <a:xfrm>
              <a:off x="8343939" y="3395410"/>
              <a:ext cx="90000" cy="90000"/>
            </a:xfrm>
            <a:prstGeom prst="ellipse">
              <a:avLst/>
            </a:prstGeom>
            <a:solidFill>
              <a:srgbClr val="001965"/>
            </a:solidFill>
            <a:ln w="9525" cap="flat">
              <a:noFill/>
              <a:prstDash val="solid"/>
              <a:miter/>
            </a:ln>
          </p:spPr>
          <p:txBody>
            <a:bodyPr rtlCol="0" anchor="ctr"/>
            <a:lstStyle/>
            <a:p>
              <a:pPr algn="l"/>
              <a:endParaRPr lang="de-DE" sz="1600"/>
            </a:p>
          </p:txBody>
        </p:sp>
        <p:cxnSp>
          <p:nvCxnSpPr>
            <p:cNvPr id="61" name="Gerader Verbinder 60">
              <a:extLst>
                <a:ext uri="{FF2B5EF4-FFF2-40B4-BE49-F238E27FC236}">
                  <a16:creationId xmlns:a16="http://schemas.microsoft.com/office/drawing/2014/main" id="{B965C256-E44B-4D48-35D4-FDF9958A097E}"/>
                </a:ext>
              </a:extLst>
            </p:cNvPr>
            <p:cNvCxnSpPr>
              <a:cxnSpLocks/>
            </p:cNvCxnSpPr>
            <p:nvPr/>
          </p:nvCxnSpPr>
          <p:spPr>
            <a:xfrm>
              <a:off x="7823510" y="3519863"/>
              <a:ext cx="572019" cy="52198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A168F27D-4F9F-AADC-C479-4B889E47388A}"/>
                </a:ext>
              </a:extLst>
            </p:cNvPr>
            <p:cNvCxnSpPr>
              <a:cxnSpLocks/>
              <a:stCxn id="54" idx="6"/>
            </p:cNvCxnSpPr>
            <p:nvPr/>
          </p:nvCxnSpPr>
          <p:spPr>
            <a:xfrm>
              <a:off x="8433939" y="4047995"/>
              <a:ext cx="1162733" cy="14651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34CD5EE2-86A9-1DD9-CC45-B17DE0BF5D7A}"/>
                </a:ext>
              </a:extLst>
            </p:cNvPr>
            <p:cNvCxnSpPr>
              <a:cxnSpLocks/>
            </p:cNvCxnSpPr>
            <p:nvPr/>
          </p:nvCxnSpPr>
          <p:spPr>
            <a:xfrm>
              <a:off x="9627864" y="4196429"/>
              <a:ext cx="1780705" cy="24656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40E40358-D201-7DCD-B449-A58634742330}"/>
                </a:ext>
              </a:extLst>
            </p:cNvPr>
            <p:cNvCxnSpPr>
              <a:cxnSpLocks/>
            </p:cNvCxnSpPr>
            <p:nvPr/>
          </p:nvCxnSpPr>
          <p:spPr>
            <a:xfrm flipV="1">
              <a:off x="7794420" y="3442420"/>
              <a:ext cx="615116" cy="46975"/>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9C6657FC-5210-D033-6E2A-002EE7F4F67A}"/>
                </a:ext>
              </a:extLst>
            </p:cNvPr>
            <p:cNvSpPr>
              <a:spLocks noChangeAspect="1"/>
            </p:cNvSpPr>
            <p:nvPr/>
          </p:nvSpPr>
          <p:spPr>
            <a:xfrm>
              <a:off x="7740100" y="3442420"/>
              <a:ext cx="90000" cy="90000"/>
            </a:xfrm>
            <a:prstGeom prst="ellipse">
              <a:avLst/>
            </a:prstGeom>
            <a:solidFill>
              <a:schemeClr val="accent2"/>
            </a:solidFill>
            <a:ln w="9525" cap="flat">
              <a:noFill/>
              <a:prstDash val="solid"/>
              <a:miter/>
            </a:ln>
          </p:spPr>
          <p:txBody>
            <a:bodyPr rtlCol="0" anchor="ctr"/>
            <a:lstStyle/>
            <a:p>
              <a:pPr algn="l"/>
              <a:endParaRPr lang="de-DE" sz="1600"/>
            </a:p>
          </p:txBody>
        </p:sp>
        <p:cxnSp>
          <p:nvCxnSpPr>
            <p:cNvPr id="80" name="Gerader Verbinder 79">
              <a:extLst>
                <a:ext uri="{FF2B5EF4-FFF2-40B4-BE49-F238E27FC236}">
                  <a16:creationId xmlns:a16="http://schemas.microsoft.com/office/drawing/2014/main" id="{3715DAC2-416B-F697-6B55-889012948F49}"/>
                </a:ext>
              </a:extLst>
            </p:cNvPr>
            <p:cNvCxnSpPr>
              <a:cxnSpLocks/>
            </p:cNvCxnSpPr>
            <p:nvPr/>
          </p:nvCxnSpPr>
          <p:spPr>
            <a:xfrm>
              <a:off x="8398924" y="3442420"/>
              <a:ext cx="1191561" cy="90000"/>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813872E-5E00-EA87-5A86-DBCF73A4DFD6}"/>
                </a:ext>
              </a:extLst>
            </p:cNvPr>
            <p:cNvCxnSpPr>
              <a:cxnSpLocks/>
            </p:cNvCxnSpPr>
            <p:nvPr/>
          </p:nvCxnSpPr>
          <p:spPr>
            <a:xfrm>
              <a:off x="9600470" y="3532420"/>
              <a:ext cx="1798076" cy="282481"/>
            </a:xfrm>
            <a:prstGeom prst="line">
              <a:avLst/>
            </a:prstGeom>
            <a:ln w="12700">
              <a:solidFill>
                <a:srgbClr val="001965"/>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2F2E0126-75F8-C14D-4795-231A03814D5E}"/>
                </a:ext>
              </a:extLst>
            </p:cNvPr>
            <p:cNvCxnSpPr>
              <a:cxnSpLocks/>
            </p:cNvCxnSpPr>
            <p:nvPr/>
          </p:nvCxnSpPr>
          <p:spPr>
            <a:xfrm>
              <a:off x="9590485" y="3397364"/>
              <a:ext cx="0" cy="276296"/>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94" name="Gerader Verbinder 93">
              <a:extLst>
                <a:ext uri="{FF2B5EF4-FFF2-40B4-BE49-F238E27FC236}">
                  <a16:creationId xmlns:a16="http://schemas.microsoft.com/office/drawing/2014/main" id="{1BC7D804-9949-B50E-4C1A-8656F4AE2247}"/>
                </a:ext>
              </a:extLst>
            </p:cNvPr>
            <p:cNvCxnSpPr>
              <a:cxnSpLocks/>
            </p:cNvCxnSpPr>
            <p:nvPr/>
          </p:nvCxnSpPr>
          <p:spPr>
            <a:xfrm>
              <a:off x="8388939" y="3323488"/>
              <a:ext cx="0" cy="243752"/>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96" name="Gerader Verbinder 95">
              <a:extLst>
                <a:ext uri="{FF2B5EF4-FFF2-40B4-BE49-F238E27FC236}">
                  <a16:creationId xmlns:a16="http://schemas.microsoft.com/office/drawing/2014/main" id="{4B592E02-C2EE-6279-40B8-044C568DFEB6}"/>
                </a:ext>
              </a:extLst>
            </p:cNvPr>
            <p:cNvCxnSpPr>
              <a:cxnSpLocks/>
            </p:cNvCxnSpPr>
            <p:nvPr/>
          </p:nvCxnSpPr>
          <p:spPr>
            <a:xfrm flipH="1">
              <a:off x="8354376" y="3317821"/>
              <a:ext cx="69126" cy="0"/>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98" name="Gerader Verbinder 97">
              <a:extLst>
                <a:ext uri="{FF2B5EF4-FFF2-40B4-BE49-F238E27FC236}">
                  <a16:creationId xmlns:a16="http://schemas.microsoft.com/office/drawing/2014/main" id="{0BE53ACA-61D6-0612-C082-BB5663ABC641}"/>
                </a:ext>
              </a:extLst>
            </p:cNvPr>
            <p:cNvCxnSpPr>
              <a:cxnSpLocks/>
            </p:cNvCxnSpPr>
            <p:nvPr/>
          </p:nvCxnSpPr>
          <p:spPr>
            <a:xfrm flipH="1">
              <a:off x="8354376" y="3563087"/>
              <a:ext cx="69126" cy="0"/>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99" name="Gerader Verbinder 98">
              <a:extLst>
                <a:ext uri="{FF2B5EF4-FFF2-40B4-BE49-F238E27FC236}">
                  <a16:creationId xmlns:a16="http://schemas.microsoft.com/office/drawing/2014/main" id="{4EB2496A-8D3F-D39C-7A3E-37C81472699C}"/>
                </a:ext>
              </a:extLst>
            </p:cNvPr>
            <p:cNvCxnSpPr>
              <a:cxnSpLocks/>
            </p:cNvCxnSpPr>
            <p:nvPr/>
          </p:nvCxnSpPr>
          <p:spPr>
            <a:xfrm flipH="1">
              <a:off x="9555922" y="3400172"/>
              <a:ext cx="69126" cy="0"/>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100" name="Gerader Verbinder 99">
              <a:extLst>
                <a:ext uri="{FF2B5EF4-FFF2-40B4-BE49-F238E27FC236}">
                  <a16:creationId xmlns:a16="http://schemas.microsoft.com/office/drawing/2014/main" id="{714A8887-3E7E-E11A-655A-FEE24934172F}"/>
                </a:ext>
              </a:extLst>
            </p:cNvPr>
            <p:cNvCxnSpPr>
              <a:cxnSpLocks/>
            </p:cNvCxnSpPr>
            <p:nvPr/>
          </p:nvCxnSpPr>
          <p:spPr>
            <a:xfrm flipH="1">
              <a:off x="9555922" y="3671632"/>
              <a:ext cx="69126" cy="0"/>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101" name="Gerader Verbinder 100">
              <a:extLst>
                <a:ext uri="{FF2B5EF4-FFF2-40B4-BE49-F238E27FC236}">
                  <a16:creationId xmlns:a16="http://schemas.microsoft.com/office/drawing/2014/main" id="{7A136A74-678E-F71B-A591-49E591DF682D}"/>
                </a:ext>
              </a:extLst>
            </p:cNvPr>
            <p:cNvCxnSpPr>
              <a:cxnSpLocks/>
            </p:cNvCxnSpPr>
            <p:nvPr/>
          </p:nvCxnSpPr>
          <p:spPr>
            <a:xfrm>
              <a:off x="11391708" y="3649662"/>
              <a:ext cx="1118" cy="324967"/>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102" name="Gerader Verbinder 101">
              <a:extLst>
                <a:ext uri="{FF2B5EF4-FFF2-40B4-BE49-F238E27FC236}">
                  <a16:creationId xmlns:a16="http://schemas.microsoft.com/office/drawing/2014/main" id="{5DFB2F69-80D4-04E1-B744-C59E910558D1}"/>
                </a:ext>
              </a:extLst>
            </p:cNvPr>
            <p:cNvCxnSpPr>
              <a:cxnSpLocks/>
            </p:cNvCxnSpPr>
            <p:nvPr/>
          </p:nvCxnSpPr>
          <p:spPr>
            <a:xfrm flipH="1">
              <a:off x="11359526" y="3646373"/>
              <a:ext cx="69126" cy="0"/>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103" name="Gerader Verbinder 102">
              <a:extLst>
                <a:ext uri="{FF2B5EF4-FFF2-40B4-BE49-F238E27FC236}">
                  <a16:creationId xmlns:a16="http://schemas.microsoft.com/office/drawing/2014/main" id="{7A871089-A250-F1DA-9859-85471840289C}"/>
                </a:ext>
              </a:extLst>
            </p:cNvPr>
            <p:cNvCxnSpPr>
              <a:cxnSpLocks/>
            </p:cNvCxnSpPr>
            <p:nvPr/>
          </p:nvCxnSpPr>
          <p:spPr>
            <a:xfrm flipH="1">
              <a:off x="11359527" y="3979744"/>
              <a:ext cx="69126" cy="0"/>
            </a:xfrm>
            <a:prstGeom prst="line">
              <a:avLst/>
            </a:prstGeom>
            <a:ln w="9525">
              <a:solidFill>
                <a:srgbClr val="001965"/>
              </a:solidFill>
            </a:ln>
          </p:spPr>
          <p:style>
            <a:lnRef idx="1">
              <a:schemeClr val="accent4"/>
            </a:lnRef>
            <a:fillRef idx="0">
              <a:schemeClr val="accent4"/>
            </a:fillRef>
            <a:effectRef idx="0">
              <a:schemeClr val="accent4"/>
            </a:effectRef>
            <a:fontRef idx="minor">
              <a:schemeClr val="tx1"/>
            </a:fontRef>
          </p:style>
        </p:cxnSp>
        <p:cxnSp>
          <p:nvCxnSpPr>
            <p:cNvPr id="105" name="Gerader Verbinder 104">
              <a:extLst>
                <a:ext uri="{FF2B5EF4-FFF2-40B4-BE49-F238E27FC236}">
                  <a16:creationId xmlns:a16="http://schemas.microsoft.com/office/drawing/2014/main" id="{9767FD2D-AB00-A3B8-4BB1-D2235E34057A}"/>
                </a:ext>
              </a:extLst>
            </p:cNvPr>
            <p:cNvCxnSpPr>
              <a:cxnSpLocks/>
            </p:cNvCxnSpPr>
            <p:nvPr/>
          </p:nvCxnSpPr>
          <p:spPr>
            <a:xfrm>
              <a:off x="11398546" y="4268433"/>
              <a:ext cx="0" cy="344923"/>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06" name="Gerader Verbinder 105">
              <a:extLst>
                <a:ext uri="{FF2B5EF4-FFF2-40B4-BE49-F238E27FC236}">
                  <a16:creationId xmlns:a16="http://schemas.microsoft.com/office/drawing/2014/main" id="{EFFCD393-9AE2-48D2-D2A3-407EFC6A580F}"/>
                </a:ext>
              </a:extLst>
            </p:cNvPr>
            <p:cNvCxnSpPr>
              <a:cxnSpLocks/>
            </p:cNvCxnSpPr>
            <p:nvPr/>
          </p:nvCxnSpPr>
          <p:spPr>
            <a:xfrm flipH="1">
              <a:off x="11365246" y="4268433"/>
              <a:ext cx="69126" cy="0"/>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07" name="Gerader Verbinder 106">
              <a:extLst>
                <a:ext uri="{FF2B5EF4-FFF2-40B4-BE49-F238E27FC236}">
                  <a16:creationId xmlns:a16="http://schemas.microsoft.com/office/drawing/2014/main" id="{096A5D5A-C6E3-D429-C78D-BF53FF2AF0F1}"/>
                </a:ext>
              </a:extLst>
            </p:cNvPr>
            <p:cNvCxnSpPr>
              <a:cxnSpLocks/>
            </p:cNvCxnSpPr>
            <p:nvPr/>
          </p:nvCxnSpPr>
          <p:spPr>
            <a:xfrm flipH="1">
              <a:off x="11365247" y="4618471"/>
              <a:ext cx="69126" cy="0"/>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13" name="Gerader Verbinder 112">
              <a:extLst>
                <a:ext uri="{FF2B5EF4-FFF2-40B4-BE49-F238E27FC236}">
                  <a16:creationId xmlns:a16="http://schemas.microsoft.com/office/drawing/2014/main" id="{56BE2C2A-475B-9E6A-C4A4-F489D30BF1F5}"/>
                </a:ext>
              </a:extLst>
            </p:cNvPr>
            <p:cNvCxnSpPr>
              <a:cxnSpLocks/>
            </p:cNvCxnSpPr>
            <p:nvPr/>
          </p:nvCxnSpPr>
          <p:spPr>
            <a:xfrm>
              <a:off x="9590882" y="4064205"/>
              <a:ext cx="0" cy="268876"/>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14" name="Gerader Verbinder 113">
              <a:extLst>
                <a:ext uri="{FF2B5EF4-FFF2-40B4-BE49-F238E27FC236}">
                  <a16:creationId xmlns:a16="http://schemas.microsoft.com/office/drawing/2014/main" id="{636DC00B-F99B-FDFA-A41A-ACB4A8AD6A0A}"/>
                </a:ext>
              </a:extLst>
            </p:cNvPr>
            <p:cNvCxnSpPr>
              <a:cxnSpLocks/>
            </p:cNvCxnSpPr>
            <p:nvPr/>
          </p:nvCxnSpPr>
          <p:spPr>
            <a:xfrm flipH="1">
              <a:off x="9556319" y="4064205"/>
              <a:ext cx="69126" cy="0"/>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15" name="Gerader Verbinder 114">
              <a:extLst>
                <a:ext uri="{FF2B5EF4-FFF2-40B4-BE49-F238E27FC236}">
                  <a16:creationId xmlns:a16="http://schemas.microsoft.com/office/drawing/2014/main" id="{97892F6E-DB80-0B41-26D3-EBD2BE1F8846}"/>
                </a:ext>
              </a:extLst>
            </p:cNvPr>
            <p:cNvCxnSpPr>
              <a:cxnSpLocks/>
            </p:cNvCxnSpPr>
            <p:nvPr/>
          </p:nvCxnSpPr>
          <p:spPr>
            <a:xfrm flipH="1">
              <a:off x="9556319" y="4333285"/>
              <a:ext cx="69126" cy="0"/>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17" name="Gerader Verbinder 116">
              <a:extLst>
                <a:ext uri="{FF2B5EF4-FFF2-40B4-BE49-F238E27FC236}">
                  <a16:creationId xmlns:a16="http://schemas.microsoft.com/office/drawing/2014/main" id="{254D454E-1D50-1FA3-801C-DFEDA2D2DDFD}"/>
                </a:ext>
              </a:extLst>
            </p:cNvPr>
            <p:cNvCxnSpPr>
              <a:cxnSpLocks/>
            </p:cNvCxnSpPr>
            <p:nvPr/>
          </p:nvCxnSpPr>
          <p:spPr>
            <a:xfrm>
              <a:off x="8388939" y="3906005"/>
              <a:ext cx="0" cy="268876"/>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18" name="Gerader Verbinder 117">
              <a:extLst>
                <a:ext uri="{FF2B5EF4-FFF2-40B4-BE49-F238E27FC236}">
                  <a16:creationId xmlns:a16="http://schemas.microsoft.com/office/drawing/2014/main" id="{611814BD-F865-281C-08E0-F790CA4ED8CC}"/>
                </a:ext>
              </a:extLst>
            </p:cNvPr>
            <p:cNvCxnSpPr>
              <a:cxnSpLocks/>
            </p:cNvCxnSpPr>
            <p:nvPr/>
          </p:nvCxnSpPr>
          <p:spPr>
            <a:xfrm flipH="1">
              <a:off x="8354376" y="3906005"/>
              <a:ext cx="69126" cy="0"/>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119" name="Gerader Verbinder 118">
              <a:extLst>
                <a:ext uri="{FF2B5EF4-FFF2-40B4-BE49-F238E27FC236}">
                  <a16:creationId xmlns:a16="http://schemas.microsoft.com/office/drawing/2014/main" id="{12A0952C-7900-9AE6-4B7A-82A02A0B91BA}"/>
                </a:ext>
              </a:extLst>
            </p:cNvPr>
            <p:cNvCxnSpPr>
              <a:cxnSpLocks/>
            </p:cNvCxnSpPr>
            <p:nvPr/>
          </p:nvCxnSpPr>
          <p:spPr>
            <a:xfrm flipH="1">
              <a:off x="8354376" y="4172704"/>
              <a:ext cx="69126" cy="0"/>
            </a:xfrm>
            <a:prstGeom prst="line">
              <a:avLst/>
            </a:prstGeom>
            <a:ln w="9525">
              <a:solidFill>
                <a:schemeClr val="accent2"/>
              </a:solidFill>
            </a:ln>
          </p:spPr>
          <p:style>
            <a:lnRef idx="1">
              <a:schemeClr val="accent4"/>
            </a:lnRef>
            <a:fillRef idx="0">
              <a:schemeClr val="accent4"/>
            </a:fillRef>
            <a:effectRef idx="0">
              <a:schemeClr val="accent4"/>
            </a:effectRef>
            <a:fontRef idx="minor">
              <a:schemeClr val="tx1"/>
            </a:fontRef>
          </p:style>
        </p:cxnSp>
        <p:sp>
          <p:nvSpPr>
            <p:cNvPr id="120" name="Textfeld 119">
              <a:extLst>
                <a:ext uri="{FF2B5EF4-FFF2-40B4-BE49-F238E27FC236}">
                  <a16:creationId xmlns:a16="http://schemas.microsoft.com/office/drawing/2014/main" id="{FA3FF3C1-A4A4-4563-CBF3-8E9C0DB4F22E}"/>
                </a:ext>
              </a:extLst>
            </p:cNvPr>
            <p:cNvSpPr txBox="1"/>
            <p:nvPr/>
          </p:nvSpPr>
          <p:spPr>
            <a:xfrm>
              <a:off x="7507461" y="3144458"/>
              <a:ext cx="23083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10 %</a:t>
              </a:r>
            </a:p>
          </p:txBody>
        </p:sp>
        <p:cxnSp>
          <p:nvCxnSpPr>
            <p:cNvPr id="122" name="Gerader Verbinder 121">
              <a:extLst>
                <a:ext uri="{FF2B5EF4-FFF2-40B4-BE49-F238E27FC236}">
                  <a16:creationId xmlns:a16="http://schemas.microsoft.com/office/drawing/2014/main" id="{5675695E-DD1B-7CA0-6FEA-E6824BCC1E4D}"/>
                </a:ext>
              </a:extLst>
            </p:cNvPr>
            <p:cNvCxnSpPr>
              <a:cxnSpLocks/>
            </p:cNvCxnSpPr>
            <p:nvPr/>
          </p:nvCxnSpPr>
          <p:spPr>
            <a:xfrm>
              <a:off x="7743031" y="3217862"/>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C052476A-7058-0A2E-88CA-CC96C3FB2D64}"/>
                </a:ext>
              </a:extLst>
            </p:cNvPr>
            <p:cNvCxnSpPr>
              <a:cxnSpLocks/>
            </p:cNvCxnSpPr>
            <p:nvPr/>
          </p:nvCxnSpPr>
          <p:spPr>
            <a:xfrm>
              <a:off x="7743031" y="3780231"/>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B1FAE6DB-0368-7255-6BD3-277B24AB8091}"/>
                </a:ext>
              </a:extLst>
            </p:cNvPr>
            <p:cNvCxnSpPr>
              <a:cxnSpLocks/>
            </p:cNvCxnSpPr>
            <p:nvPr/>
          </p:nvCxnSpPr>
          <p:spPr>
            <a:xfrm>
              <a:off x="7743031" y="4057319"/>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3C4705A8-1A7D-4235-56CC-63D2FC0297A1}"/>
                </a:ext>
              </a:extLst>
            </p:cNvPr>
            <p:cNvCxnSpPr>
              <a:cxnSpLocks/>
            </p:cNvCxnSpPr>
            <p:nvPr/>
          </p:nvCxnSpPr>
          <p:spPr>
            <a:xfrm>
              <a:off x="7743031" y="4337843"/>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596A800B-DEA9-CB09-8BD4-DEB3CA363A56}"/>
                </a:ext>
              </a:extLst>
            </p:cNvPr>
            <p:cNvCxnSpPr>
              <a:cxnSpLocks/>
            </p:cNvCxnSpPr>
            <p:nvPr/>
          </p:nvCxnSpPr>
          <p:spPr>
            <a:xfrm>
              <a:off x="7743031" y="4610974"/>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Textfeld 127">
              <a:extLst>
                <a:ext uri="{FF2B5EF4-FFF2-40B4-BE49-F238E27FC236}">
                  <a16:creationId xmlns:a16="http://schemas.microsoft.com/office/drawing/2014/main" id="{9CD7843D-0CEC-ECF7-EBD9-C17A56D8DC89}"/>
                </a:ext>
              </a:extLst>
            </p:cNvPr>
            <p:cNvSpPr txBox="1"/>
            <p:nvPr/>
          </p:nvSpPr>
          <p:spPr>
            <a:xfrm>
              <a:off x="7566771" y="3423991"/>
              <a:ext cx="17152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0 %</a:t>
              </a:r>
            </a:p>
          </p:txBody>
        </p:sp>
        <p:sp>
          <p:nvSpPr>
            <p:cNvPr id="129" name="Textfeld 128">
              <a:extLst>
                <a:ext uri="{FF2B5EF4-FFF2-40B4-BE49-F238E27FC236}">
                  <a16:creationId xmlns:a16="http://schemas.microsoft.com/office/drawing/2014/main" id="{0EFFAD19-9786-F42C-BA36-8D9AD8F05513}"/>
                </a:ext>
              </a:extLst>
            </p:cNvPr>
            <p:cNvSpPr txBox="1"/>
            <p:nvPr/>
          </p:nvSpPr>
          <p:spPr>
            <a:xfrm>
              <a:off x="7473797" y="3703524"/>
              <a:ext cx="264496"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-10 %</a:t>
              </a:r>
            </a:p>
          </p:txBody>
        </p:sp>
        <p:sp>
          <p:nvSpPr>
            <p:cNvPr id="130" name="Textfeld 129">
              <a:extLst>
                <a:ext uri="{FF2B5EF4-FFF2-40B4-BE49-F238E27FC236}">
                  <a16:creationId xmlns:a16="http://schemas.microsoft.com/office/drawing/2014/main" id="{772B629B-FCC4-2F1A-745A-F4D87C6877BE}"/>
                </a:ext>
              </a:extLst>
            </p:cNvPr>
            <p:cNvSpPr txBox="1"/>
            <p:nvPr/>
          </p:nvSpPr>
          <p:spPr>
            <a:xfrm>
              <a:off x="7473797" y="3983056"/>
              <a:ext cx="264496"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-2 0%</a:t>
              </a:r>
            </a:p>
          </p:txBody>
        </p:sp>
        <p:sp>
          <p:nvSpPr>
            <p:cNvPr id="131" name="Textfeld 130">
              <a:extLst>
                <a:ext uri="{FF2B5EF4-FFF2-40B4-BE49-F238E27FC236}">
                  <a16:creationId xmlns:a16="http://schemas.microsoft.com/office/drawing/2014/main" id="{B5114E74-7D64-F0FC-FC54-59969644CE90}"/>
                </a:ext>
              </a:extLst>
            </p:cNvPr>
            <p:cNvSpPr txBox="1"/>
            <p:nvPr/>
          </p:nvSpPr>
          <p:spPr>
            <a:xfrm>
              <a:off x="7473797" y="4262588"/>
              <a:ext cx="264496"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-30 %</a:t>
              </a:r>
            </a:p>
          </p:txBody>
        </p:sp>
        <p:sp>
          <p:nvSpPr>
            <p:cNvPr id="132" name="Textfeld 131">
              <a:extLst>
                <a:ext uri="{FF2B5EF4-FFF2-40B4-BE49-F238E27FC236}">
                  <a16:creationId xmlns:a16="http://schemas.microsoft.com/office/drawing/2014/main" id="{36C143A3-72C4-87F3-F77F-199CC5FAE8A4}"/>
                </a:ext>
              </a:extLst>
            </p:cNvPr>
            <p:cNvSpPr txBox="1"/>
            <p:nvPr/>
          </p:nvSpPr>
          <p:spPr>
            <a:xfrm>
              <a:off x="7473797" y="4542121"/>
              <a:ext cx="264496"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-40 %</a:t>
              </a:r>
            </a:p>
          </p:txBody>
        </p:sp>
        <p:sp>
          <p:nvSpPr>
            <p:cNvPr id="133" name="Textfeld 132">
              <a:extLst>
                <a:ext uri="{FF2B5EF4-FFF2-40B4-BE49-F238E27FC236}">
                  <a16:creationId xmlns:a16="http://schemas.microsoft.com/office/drawing/2014/main" id="{D471FDB4-C255-12D9-6EA1-9DD570CA02EB}"/>
                </a:ext>
              </a:extLst>
            </p:cNvPr>
            <p:cNvSpPr txBox="1"/>
            <p:nvPr/>
          </p:nvSpPr>
          <p:spPr>
            <a:xfrm>
              <a:off x="7473797" y="4821653"/>
              <a:ext cx="264496"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-50 %</a:t>
              </a:r>
            </a:p>
          </p:txBody>
        </p:sp>
        <p:sp>
          <p:nvSpPr>
            <p:cNvPr id="134" name="Textfeld 133">
              <a:extLst>
                <a:ext uri="{FF2B5EF4-FFF2-40B4-BE49-F238E27FC236}">
                  <a16:creationId xmlns:a16="http://schemas.microsoft.com/office/drawing/2014/main" id="{F930FB8D-B7CF-AF07-DF62-F6F50ECC0B08}"/>
                </a:ext>
              </a:extLst>
            </p:cNvPr>
            <p:cNvSpPr txBox="1"/>
            <p:nvPr/>
          </p:nvSpPr>
          <p:spPr>
            <a:xfrm>
              <a:off x="7754642" y="4921016"/>
              <a:ext cx="5931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0</a:t>
              </a:r>
            </a:p>
          </p:txBody>
        </p:sp>
        <p:sp>
          <p:nvSpPr>
            <p:cNvPr id="135" name="Textfeld 134">
              <a:extLst>
                <a:ext uri="{FF2B5EF4-FFF2-40B4-BE49-F238E27FC236}">
                  <a16:creationId xmlns:a16="http://schemas.microsoft.com/office/drawing/2014/main" id="{80BBCD01-8957-B0DF-D698-C21287A48E5B}"/>
                </a:ext>
              </a:extLst>
            </p:cNvPr>
            <p:cNvSpPr txBox="1"/>
            <p:nvPr/>
          </p:nvSpPr>
          <p:spPr>
            <a:xfrm>
              <a:off x="8364190" y="4921016"/>
              <a:ext cx="5931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4</a:t>
              </a:r>
            </a:p>
          </p:txBody>
        </p:sp>
        <p:sp>
          <p:nvSpPr>
            <p:cNvPr id="136" name="Textfeld 135">
              <a:extLst>
                <a:ext uri="{FF2B5EF4-FFF2-40B4-BE49-F238E27FC236}">
                  <a16:creationId xmlns:a16="http://schemas.microsoft.com/office/drawing/2014/main" id="{11894741-C2A8-0644-1707-E6FA9DC910F1}"/>
                </a:ext>
              </a:extLst>
            </p:cNvPr>
            <p:cNvSpPr txBox="1"/>
            <p:nvPr/>
          </p:nvSpPr>
          <p:spPr>
            <a:xfrm>
              <a:off x="8962347" y="4921016"/>
              <a:ext cx="5931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8</a:t>
              </a:r>
            </a:p>
          </p:txBody>
        </p:sp>
        <p:sp>
          <p:nvSpPr>
            <p:cNvPr id="137" name="Textfeld 136">
              <a:extLst>
                <a:ext uri="{FF2B5EF4-FFF2-40B4-BE49-F238E27FC236}">
                  <a16:creationId xmlns:a16="http://schemas.microsoft.com/office/drawing/2014/main" id="{7ED90E0D-7518-9FDF-B85A-0721317CBBC3}"/>
                </a:ext>
              </a:extLst>
            </p:cNvPr>
            <p:cNvSpPr txBox="1"/>
            <p:nvPr/>
          </p:nvSpPr>
          <p:spPr>
            <a:xfrm>
              <a:off x="9534405" y="4921016"/>
              <a:ext cx="11862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12</a:t>
              </a:r>
            </a:p>
          </p:txBody>
        </p:sp>
        <p:sp>
          <p:nvSpPr>
            <p:cNvPr id="138" name="Textfeld 137">
              <a:extLst>
                <a:ext uri="{FF2B5EF4-FFF2-40B4-BE49-F238E27FC236}">
                  <a16:creationId xmlns:a16="http://schemas.microsoft.com/office/drawing/2014/main" id="{93F2FCD8-B577-1909-C4E3-6C390227B461}"/>
                </a:ext>
              </a:extLst>
            </p:cNvPr>
            <p:cNvSpPr txBox="1"/>
            <p:nvPr/>
          </p:nvSpPr>
          <p:spPr>
            <a:xfrm>
              <a:off x="10143953" y="4921016"/>
              <a:ext cx="11862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16</a:t>
              </a:r>
            </a:p>
          </p:txBody>
        </p:sp>
        <p:sp>
          <p:nvSpPr>
            <p:cNvPr id="139" name="Textfeld 138">
              <a:extLst>
                <a:ext uri="{FF2B5EF4-FFF2-40B4-BE49-F238E27FC236}">
                  <a16:creationId xmlns:a16="http://schemas.microsoft.com/office/drawing/2014/main" id="{9E23715A-1F90-FF1E-9676-29DB515F85EE}"/>
                </a:ext>
              </a:extLst>
            </p:cNvPr>
            <p:cNvSpPr txBox="1"/>
            <p:nvPr/>
          </p:nvSpPr>
          <p:spPr>
            <a:xfrm>
              <a:off x="10742110" y="4921016"/>
              <a:ext cx="11862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20</a:t>
              </a:r>
            </a:p>
          </p:txBody>
        </p:sp>
        <p:sp>
          <p:nvSpPr>
            <p:cNvPr id="140" name="Textfeld 139">
              <a:extLst>
                <a:ext uri="{FF2B5EF4-FFF2-40B4-BE49-F238E27FC236}">
                  <a16:creationId xmlns:a16="http://schemas.microsoft.com/office/drawing/2014/main" id="{8F2F58FA-9774-0046-2871-B991E0BB7CC9}"/>
                </a:ext>
              </a:extLst>
            </p:cNvPr>
            <p:cNvSpPr txBox="1"/>
            <p:nvPr/>
          </p:nvSpPr>
          <p:spPr>
            <a:xfrm>
              <a:off x="11335749" y="4921016"/>
              <a:ext cx="118622" cy="137282"/>
            </a:xfrm>
            <a:prstGeom prst="rect">
              <a:avLst/>
            </a:prstGeom>
            <a:noFill/>
          </p:spPr>
          <p:txBody>
            <a:bodyPr wrap="none" lIns="0" tIns="0" rIns="0" bIns="0" rtlCol="0" anchor="ctr">
              <a:spAutoFit/>
            </a:bodyPr>
            <a:lstStyle/>
            <a:p>
              <a:pPr algn="r">
                <a:lnSpc>
                  <a:spcPct val="120000"/>
                </a:lnSpc>
              </a:pPr>
              <a:r>
                <a:rPr lang="de-DE" sz="800">
                  <a:solidFill>
                    <a:schemeClr val="tx2"/>
                  </a:solidFill>
                </a:rPr>
                <a:t>24</a:t>
              </a:r>
            </a:p>
          </p:txBody>
        </p:sp>
        <p:cxnSp>
          <p:nvCxnSpPr>
            <p:cNvPr id="141" name="Gerader Verbinder 140">
              <a:extLst>
                <a:ext uri="{FF2B5EF4-FFF2-40B4-BE49-F238E27FC236}">
                  <a16:creationId xmlns:a16="http://schemas.microsoft.com/office/drawing/2014/main" id="{0E3E71C8-281F-24D9-0D91-C285D9C9B01F}"/>
                </a:ext>
              </a:extLst>
            </p:cNvPr>
            <p:cNvCxnSpPr>
              <a:cxnSpLocks/>
            </p:cNvCxnSpPr>
            <p:nvPr/>
          </p:nvCxnSpPr>
          <p:spPr>
            <a:xfrm rot="5400000">
              <a:off x="8374813" y="4909000"/>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2F44F7F1-7816-FF85-7CBD-D2433C90C38D}"/>
                </a:ext>
              </a:extLst>
            </p:cNvPr>
            <p:cNvCxnSpPr>
              <a:cxnSpLocks/>
            </p:cNvCxnSpPr>
            <p:nvPr/>
          </p:nvCxnSpPr>
          <p:spPr>
            <a:xfrm rot="5400000">
              <a:off x="8974895" y="4909000"/>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6D3489C3-BC9C-D3EF-0EB3-C115DC4BAB97}"/>
                </a:ext>
              </a:extLst>
            </p:cNvPr>
            <p:cNvCxnSpPr>
              <a:cxnSpLocks/>
            </p:cNvCxnSpPr>
            <p:nvPr/>
          </p:nvCxnSpPr>
          <p:spPr>
            <a:xfrm rot="5400000">
              <a:off x="9577353" y="4909000"/>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3AED61E8-A71F-9576-5111-46357B888025}"/>
                </a:ext>
              </a:extLst>
            </p:cNvPr>
            <p:cNvCxnSpPr>
              <a:cxnSpLocks/>
            </p:cNvCxnSpPr>
            <p:nvPr/>
          </p:nvCxnSpPr>
          <p:spPr>
            <a:xfrm rot="5400000">
              <a:off x="10175053" y="4909000"/>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8B65B50E-232A-8098-1E2A-07197BA6D446}"/>
                </a:ext>
              </a:extLst>
            </p:cNvPr>
            <p:cNvCxnSpPr>
              <a:cxnSpLocks/>
            </p:cNvCxnSpPr>
            <p:nvPr/>
          </p:nvCxnSpPr>
          <p:spPr>
            <a:xfrm rot="5400000">
              <a:off x="10777514" y="4909000"/>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D1A44398-4BA1-A1C2-C39A-134A4A121311}"/>
                </a:ext>
              </a:extLst>
            </p:cNvPr>
            <p:cNvCxnSpPr>
              <a:cxnSpLocks/>
            </p:cNvCxnSpPr>
            <p:nvPr/>
          </p:nvCxnSpPr>
          <p:spPr>
            <a:xfrm rot="5400000">
              <a:off x="11372829" y="4909000"/>
              <a:ext cx="375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0" name="Textfeld 149">
              <a:extLst>
                <a:ext uri="{FF2B5EF4-FFF2-40B4-BE49-F238E27FC236}">
                  <a16:creationId xmlns:a16="http://schemas.microsoft.com/office/drawing/2014/main" id="{96C0F003-0D6F-AE2B-1247-AE54FC49257E}"/>
                </a:ext>
              </a:extLst>
            </p:cNvPr>
            <p:cNvSpPr txBox="1"/>
            <p:nvPr/>
          </p:nvSpPr>
          <p:spPr>
            <a:xfrm>
              <a:off x="9298496" y="5177595"/>
              <a:ext cx="564257" cy="188770"/>
            </a:xfrm>
            <a:prstGeom prst="rect">
              <a:avLst/>
            </a:prstGeom>
            <a:noFill/>
          </p:spPr>
          <p:txBody>
            <a:bodyPr wrap="none" lIns="0" tIns="0" rIns="0" bIns="0" rtlCol="0" anchor="ctr">
              <a:spAutoFit/>
            </a:bodyPr>
            <a:lstStyle/>
            <a:p>
              <a:pPr algn="r">
                <a:lnSpc>
                  <a:spcPct val="120000"/>
                </a:lnSpc>
              </a:pPr>
              <a:r>
                <a:rPr lang="de-DE" sz="1100" b="1">
                  <a:solidFill>
                    <a:schemeClr val="tx2"/>
                  </a:solidFill>
                </a:rPr>
                <a:t>Wochen</a:t>
              </a:r>
            </a:p>
          </p:txBody>
        </p:sp>
      </p:grpSp>
      <p:grpSp>
        <p:nvGrpSpPr>
          <p:cNvPr id="171" name="Gruppieren 170">
            <a:extLst>
              <a:ext uri="{FF2B5EF4-FFF2-40B4-BE49-F238E27FC236}">
                <a16:creationId xmlns:a16="http://schemas.microsoft.com/office/drawing/2014/main" id="{4B7A1F35-F9EB-176A-0FB5-C2714DEBF712}"/>
              </a:ext>
            </a:extLst>
          </p:cNvPr>
          <p:cNvGrpSpPr/>
          <p:nvPr/>
        </p:nvGrpSpPr>
        <p:grpSpPr>
          <a:xfrm>
            <a:off x="7903605" y="2723855"/>
            <a:ext cx="3367142" cy="137282"/>
            <a:chOff x="7903605" y="2604423"/>
            <a:chExt cx="3367142" cy="137282"/>
          </a:xfrm>
        </p:grpSpPr>
        <p:grpSp>
          <p:nvGrpSpPr>
            <p:cNvPr id="170" name="Gruppieren 169">
              <a:extLst>
                <a:ext uri="{FF2B5EF4-FFF2-40B4-BE49-F238E27FC236}">
                  <a16:creationId xmlns:a16="http://schemas.microsoft.com/office/drawing/2014/main" id="{22E7F9E1-5D43-072C-D948-3AE73F73E47D}"/>
                </a:ext>
              </a:extLst>
            </p:cNvPr>
            <p:cNvGrpSpPr/>
            <p:nvPr/>
          </p:nvGrpSpPr>
          <p:grpSpPr>
            <a:xfrm>
              <a:off x="7903605" y="2604423"/>
              <a:ext cx="1182029" cy="137282"/>
              <a:chOff x="7903605" y="2604423"/>
              <a:chExt cx="1182029" cy="137282"/>
            </a:xfrm>
          </p:grpSpPr>
          <p:grpSp>
            <p:nvGrpSpPr>
              <p:cNvPr id="165" name="Gruppieren 164">
                <a:extLst>
                  <a:ext uri="{FF2B5EF4-FFF2-40B4-BE49-F238E27FC236}">
                    <a16:creationId xmlns:a16="http://schemas.microsoft.com/office/drawing/2014/main" id="{BC6C7DD5-A450-08D3-6C28-ECF4E423818A}"/>
                  </a:ext>
                </a:extLst>
              </p:cNvPr>
              <p:cNvGrpSpPr/>
              <p:nvPr/>
            </p:nvGrpSpPr>
            <p:grpSpPr>
              <a:xfrm>
                <a:off x="7903605" y="2628064"/>
                <a:ext cx="284713" cy="90000"/>
                <a:chOff x="8233969" y="2643121"/>
                <a:chExt cx="284713" cy="90000"/>
              </a:xfrm>
            </p:grpSpPr>
            <p:sp>
              <p:nvSpPr>
                <p:cNvPr id="155" name="Ellipse 154">
                  <a:extLst>
                    <a:ext uri="{FF2B5EF4-FFF2-40B4-BE49-F238E27FC236}">
                      <a16:creationId xmlns:a16="http://schemas.microsoft.com/office/drawing/2014/main" id="{9DDFBD80-0C58-5304-7577-A6FD5B2CD66D}"/>
                    </a:ext>
                  </a:extLst>
                </p:cNvPr>
                <p:cNvSpPr>
                  <a:spLocks noChangeAspect="1"/>
                </p:cNvSpPr>
                <p:nvPr/>
              </p:nvSpPr>
              <p:spPr>
                <a:xfrm>
                  <a:off x="8331325" y="2643121"/>
                  <a:ext cx="90000" cy="90000"/>
                </a:xfrm>
                <a:prstGeom prst="ellipse">
                  <a:avLst/>
                </a:prstGeom>
                <a:solidFill>
                  <a:srgbClr val="001965"/>
                </a:solidFill>
                <a:ln w="9525" cap="flat">
                  <a:noFill/>
                  <a:prstDash val="solid"/>
                  <a:miter/>
                </a:ln>
              </p:spPr>
              <p:txBody>
                <a:bodyPr rtlCol="0" anchor="ctr"/>
                <a:lstStyle/>
                <a:p>
                  <a:pPr algn="l"/>
                  <a:endParaRPr lang="de-DE" sz="1600"/>
                </a:p>
              </p:txBody>
            </p:sp>
            <p:cxnSp>
              <p:nvCxnSpPr>
                <p:cNvPr id="157" name="Gerader Verbinder 156">
                  <a:extLst>
                    <a:ext uri="{FF2B5EF4-FFF2-40B4-BE49-F238E27FC236}">
                      <a16:creationId xmlns:a16="http://schemas.microsoft.com/office/drawing/2014/main" id="{A3F5AACB-2BE6-F39D-E4C2-625051019B92}"/>
                    </a:ext>
                  </a:extLst>
                </p:cNvPr>
                <p:cNvCxnSpPr>
                  <a:cxnSpLocks/>
                </p:cNvCxnSpPr>
                <p:nvPr/>
              </p:nvCxnSpPr>
              <p:spPr>
                <a:xfrm flipH="1">
                  <a:off x="8233969" y="2688121"/>
                  <a:ext cx="28471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3" name="Textfeld 162">
                <a:extLst>
                  <a:ext uri="{FF2B5EF4-FFF2-40B4-BE49-F238E27FC236}">
                    <a16:creationId xmlns:a16="http://schemas.microsoft.com/office/drawing/2014/main" id="{F12AE822-5544-C790-2B55-42826787F063}"/>
                  </a:ext>
                </a:extLst>
              </p:cNvPr>
              <p:cNvSpPr txBox="1"/>
              <p:nvPr/>
            </p:nvSpPr>
            <p:spPr>
              <a:xfrm>
                <a:off x="8195967" y="2604423"/>
                <a:ext cx="889667" cy="137282"/>
              </a:xfrm>
              <a:prstGeom prst="rect">
                <a:avLst/>
              </a:prstGeom>
              <a:noFill/>
            </p:spPr>
            <p:txBody>
              <a:bodyPr wrap="none" lIns="0" tIns="0" rIns="0" bIns="0" rtlCol="0" anchor="ctr">
                <a:spAutoFit/>
              </a:bodyPr>
              <a:lstStyle/>
              <a:p>
                <a:pPr>
                  <a:lnSpc>
                    <a:spcPct val="120000"/>
                  </a:lnSpc>
                </a:pPr>
                <a:r>
                  <a:rPr lang="de-DE" sz="800">
                    <a:solidFill>
                      <a:schemeClr val="tx2"/>
                    </a:solidFill>
                  </a:rPr>
                  <a:t>Placebo (n=33-40) </a:t>
                </a:r>
              </a:p>
            </p:txBody>
          </p:sp>
        </p:grpSp>
        <p:grpSp>
          <p:nvGrpSpPr>
            <p:cNvPr id="168" name="Gruppieren 167">
              <a:extLst>
                <a:ext uri="{FF2B5EF4-FFF2-40B4-BE49-F238E27FC236}">
                  <a16:creationId xmlns:a16="http://schemas.microsoft.com/office/drawing/2014/main" id="{6BC16FA4-715F-0162-7316-5C20C6C34560}"/>
                </a:ext>
              </a:extLst>
            </p:cNvPr>
            <p:cNvGrpSpPr/>
            <p:nvPr/>
          </p:nvGrpSpPr>
          <p:grpSpPr>
            <a:xfrm>
              <a:off x="9144466" y="2604423"/>
              <a:ext cx="2126281" cy="137282"/>
              <a:chOff x="9144466" y="2608078"/>
              <a:chExt cx="2126281" cy="137282"/>
            </a:xfrm>
          </p:grpSpPr>
          <p:grpSp>
            <p:nvGrpSpPr>
              <p:cNvPr id="166" name="Gruppieren 165">
                <a:extLst>
                  <a:ext uri="{FF2B5EF4-FFF2-40B4-BE49-F238E27FC236}">
                    <a16:creationId xmlns:a16="http://schemas.microsoft.com/office/drawing/2014/main" id="{B0711E19-B8A4-3210-2F48-DA6EA465EBF7}"/>
                  </a:ext>
                </a:extLst>
              </p:cNvPr>
              <p:cNvGrpSpPr/>
              <p:nvPr/>
            </p:nvGrpSpPr>
            <p:grpSpPr>
              <a:xfrm>
                <a:off x="9144466" y="2631719"/>
                <a:ext cx="284713" cy="90000"/>
                <a:chOff x="9440255" y="2651300"/>
                <a:chExt cx="284713" cy="90000"/>
              </a:xfrm>
            </p:grpSpPr>
            <p:sp>
              <p:nvSpPr>
                <p:cNvPr id="159" name="Ellipse 158">
                  <a:extLst>
                    <a:ext uri="{FF2B5EF4-FFF2-40B4-BE49-F238E27FC236}">
                      <a16:creationId xmlns:a16="http://schemas.microsoft.com/office/drawing/2014/main" id="{F29571CA-2AD4-B48E-5289-8E209B919026}"/>
                    </a:ext>
                  </a:extLst>
                </p:cNvPr>
                <p:cNvSpPr>
                  <a:spLocks noChangeAspect="1"/>
                </p:cNvSpPr>
                <p:nvPr/>
              </p:nvSpPr>
              <p:spPr>
                <a:xfrm>
                  <a:off x="9537611" y="2651300"/>
                  <a:ext cx="90000" cy="90000"/>
                </a:xfrm>
                <a:prstGeom prst="ellipse">
                  <a:avLst/>
                </a:prstGeom>
                <a:solidFill>
                  <a:schemeClr val="accent3"/>
                </a:solidFill>
                <a:ln w="9525" cap="flat">
                  <a:noFill/>
                  <a:prstDash val="solid"/>
                  <a:miter/>
                </a:ln>
              </p:spPr>
              <p:txBody>
                <a:bodyPr rtlCol="0" anchor="ctr"/>
                <a:lstStyle/>
                <a:p>
                  <a:pPr algn="l"/>
                  <a:endParaRPr lang="de-DE" sz="1600"/>
                </a:p>
              </p:txBody>
            </p:sp>
            <p:cxnSp>
              <p:nvCxnSpPr>
                <p:cNvPr id="160" name="Gerader Verbinder 159">
                  <a:extLst>
                    <a:ext uri="{FF2B5EF4-FFF2-40B4-BE49-F238E27FC236}">
                      <a16:creationId xmlns:a16="http://schemas.microsoft.com/office/drawing/2014/main" id="{4595B045-3EA5-E587-E27C-66112C5C9B09}"/>
                    </a:ext>
                  </a:extLst>
                </p:cNvPr>
                <p:cNvCxnSpPr>
                  <a:cxnSpLocks/>
                </p:cNvCxnSpPr>
                <p:nvPr/>
              </p:nvCxnSpPr>
              <p:spPr>
                <a:xfrm flipH="1">
                  <a:off x="9440255" y="2696300"/>
                  <a:ext cx="284713" cy="0"/>
                </a:xfrm>
                <a:prstGeom prst="line">
                  <a:avLst/>
                </a:prstGeom>
                <a:ln w="12700">
                  <a:solidFill>
                    <a:srgbClr val="2A918B"/>
                  </a:solidFill>
                </a:ln>
              </p:spPr>
              <p:style>
                <a:lnRef idx="1">
                  <a:schemeClr val="accent1"/>
                </a:lnRef>
                <a:fillRef idx="0">
                  <a:schemeClr val="accent1"/>
                </a:fillRef>
                <a:effectRef idx="0">
                  <a:schemeClr val="accent1"/>
                </a:effectRef>
                <a:fontRef idx="minor">
                  <a:schemeClr val="tx1"/>
                </a:fontRef>
              </p:style>
            </p:cxnSp>
          </p:grpSp>
          <p:sp>
            <p:nvSpPr>
              <p:cNvPr id="164" name="Textfeld 163">
                <a:extLst>
                  <a:ext uri="{FF2B5EF4-FFF2-40B4-BE49-F238E27FC236}">
                    <a16:creationId xmlns:a16="http://schemas.microsoft.com/office/drawing/2014/main" id="{055EF0E7-FFCD-CCD0-B20A-6C84F46766EA}"/>
                  </a:ext>
                </a:extLst>
              </p:cNvPr>
              <p:cNvSpPr txBox="1"/>
              <p:nvPr/>
            </p:nvSpPr>
            <p:spPr>
              <a:xfrm>
                <a:off x="9456148" y="2608078"/>
                <a:ext cx="1814599" cy="137282"/>
              </a:xfrm>
              <a:prstGeom prst="rect">
                <a:avLst/>
              </a:prstGeom>
              <a:noFill/>
            </p:spPr>
            <p:txBody>
              <a:bodyPr wrap="none" lIns="0" tIns="0" rIns="0" bIns="0" rtlCol="0" anchor="ctr">
                <a:spAutoFit/>
              </a:bodyPr>
              <a:lstStyle/>
              <a:p>
                <a:pPr>
                  <a:lnSpc>
                    <a:spcPct val="120000"/>
                  </a:lnSpc>
                </a:pPr>
                <a:r>
                  <a:rPr lang="de-DE" sz="800" err="1">
                    <a:solidFill>
                      <a:schemeClr val="tx2"/>
                    </a:solidFill>
                  </a:rPr>
                  <a:t>Efimosfermin</a:t>
                </a:r>
                <a:r>
                  <a:rPr lang="de-DE" sz="800">
                    <a:solidFill>
                      <a:schemeClr val="tx2"/>
                    </a:solidFill>
                  </a:rPr>
                  <a:t> 300 mg Q4W (n=31-36) </a:t>
                </a:r>
              </a:p>
            </p:txBody>
          </p:sp>
        </p:grpSp>
      </p:grpSp>
    </p:spTree>
    <p:custDataLst>
      <p:tags r:id="rId1"/>
    </p:custDataLst>
    <p:extLst>
      <p:ext uri="{BB962C8B-B14F-4D97-AF65-F5344CB8AC3E}">
        <p14:creationId xmlns:p14="http://schemas.microsoft.com/office/powerpoint/2010/main" val="11208775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12874-4D8F-7C1D-740C-3A7659367F94}"/>
              </a:ext>
            </a:extLst>
          </p:cNvPr>
          <p:cNvSpPr>
            <a:spLocks noGrp="1"/>
          </p:cNvSpPr>
          <p:nvPr>
            <p:ph type="title"/>
          </p:nvPr>
        </p:nvSpPr>
        <p:spPr/>
        <p:txBody>
          <a:bodyPr/>
          <a:lstStyle/>
          <a:p>
            <a:r>
              <a:rPr lang="de-DE"/>
              <a:t>Zusammenfassung &amp; Fazit</a:t>
            </a:r>
          </a:p>
        </p:txBody>
      </p:sp>
      <p:sp>
        <p:nvSpPr>
          <p:cNvPr id="3" name="Inhaltsplatzhalter 2">
            <a:extLst>
              <a:ext uri="{FF2B5EF4-FFF2-40B4-BE49-F238E27FC236}">
                <a16:creationId xmlns:a16="http://schemas.microsoft.com/office/drawing/2014/main" id="{6AF38087-13F8-EC4B-0DA0-CCE73818741F}"/>
              </a:ext>
            </a:extLst>
          </p:cNvPr>
          <p:cNvSpPr>
            <a:spLocks noGrp="1"/>
          </p:cNvSpPr>
          <p:nvPr>
            <p:ph idx="1"/>
          </p:nvPr>
        </p:nvSpPr>
        <p:spPr>
          <a:xfrm>
            <a:off x="648000" y="1324113"/>
            <a:ext cx="10896000" cy="4972183"/>
          </a:xfrm>
        </p:spPr>
        <p:txBody>
          <a:bodyPr/>
          <a:lstStyle/>
          <a:p>
            <a:endParaRPr lang="de-DE" sz="1800"/>
          </a:p>
          <a:p>
            <a:r>
              <a:rPr lang="de-DE" sz="1800" err="1"/>
              <a:t>Efimosfermin</a:t>
            </a:r>
            <a:r>
              <a:rPr lang="de-DE" sz="1800"/>
              <a:t>, einmal monatlich verabreicht, verbesserte die Histopathologie bei einem signifikanten Anteil der Teilnehmer mit bioptisch bestätigter F2/F3-MASH-Fibrose nach 24 Wochen im Vergleich zu Placebo: </a:t>
            </a:r>
          </a:p>
          <a:p>
            <a:pPr lvl="2"/>
            <a:r>
              <a:rPr lang="de-DE"/>
              <a:t>Verbesserung der Fibrose um </a:t>
            </a:r>
            <a:r>
              <a:rPr lang="de-DE">
                <a:cs typeface="Apis For Office" panose="020B0504010101010104" pitchFamily="34" charset="0"/>
              </a:rPr>
              <a:t>≥</a:t>
            </a:r>
            <a:r>
              <a:rPr lang="de-DE"/>
              <a:t>1 Stufe ohne Verschlechterung der MASH</a:t>
            </a:r>
          </a:p>
          <a:p>
            <a:pPr lvl="2"/>
            <a:r>
              <a:rPr lang="de-DE"/>
              <a:t>Auflösung der MASH ohne Verschlechterung der Fibrose</a:t>
            </a:r>
          </a:p>
          <a:p>
            <a:r>
              <a:rPr lang="de-DE" sz="1800"/>
              <a:t>Kollagen-Biomarker bestätigen die antifibrotische Wirkung von </a:t>
            </a:r>
            <a:r>
              <a:rPr lang="de-DE" sz="1800" err="1"/>
              <a:t>Efimosfermin</a:t>
            </a:r>
            <a:r>
              <a:rPr lang="de-DE" sz="1800"/>
              <a:t> und spiegeln den verbesserten Umsatz von Typ-III- und Typ-VI-Kollagenen wider </a:t>
            </a:r>
          </a:p>
          <a:p>
            <a:r>
              <a:rPr lang="de-DE" sz="1800"/>
              <a:t>Eine signifikante Verringerung des Pro-C3:CTX-3-Verhältnisses deutet auf eine frühe und dynamische Verschiebung von </a:t>
            </a:r>
            <a:r>
              <a:rPr lang="de-DE" sz="1800" err="1"/>
              <a:t>Fibrogenese</a:t>
            </a:r>
            <a:r>
              <a:rPr lang="de-DE" sz="1800"/>
              <a:t> zu </a:t>
            </a:r>
            <a:r>
              <a:rPr lang="de-DE" sz="1800" err="1"/>
              <a:t>Fibrolyse</a:t>
            </a:r>
            <a:r>
              <a:rPr lang="de-DE" sz="1800"/>
              <a:t> während des Umbaus der extrazellulären Matrix hin </a:t>
            </a:r>
          </a:p>
          <a:p>
            <a:r>
              <a:rPr lang="de-DE" sz="1800"/>
              <a:t>Längere Behandlungsstudien könnten zu einer höheren Rate an </a:t>
            </a:r>
            <a:r>
              <a:rPr lang="de-DE" sz="1800" err="1"/>
              <a:t>Fibroseverbesserungen</a:t>
            </a:r>
            <a:r>
              <a:rPr lang="de-DE" sz="1800"/>
              <a:t> mit einer stärkeren Verringerung der ECM-Umsatzmarker führen, was die weitere Entwicklung von einmal monatlich verabreichtem </a:t>
            </a:r>
            <a:r>
              <a:rPr lang="de-DE" sz="1800" err="1"/>
              <a:t>Efimosfermin</a:t>
            </a:r>
            <a:r>
              <a:rPr lang="de-DE" sz="1800"/>
              <a:t> als vielversprechende Behandlung für MASH rechtfertigt</a:t>
            </a:r>
          </a:p>
          <a:p>
            <a:pPr marL="540000" lvl="2" indent="0">
              <a:buNone/>
            </a:pPr>
            <a:endParaRPr lang="de-DE" sz="1800"/>
          </a:p>
        </p:txBody>
      </p:sp>
      <p:sp>
        <p:nvSpPr>
          <p:cNvPr id="4" name="Textplatzhalter 3">
            <a:extLst>
              <a:ext uri="{FF2B5EF4-FFF2-40B4-BE49-F238E27FC236}">
                <a16:creationId xmlns:a16="http://schemas.microsoft.com/office/drawing/2014/main" id="{60ADC943-6742-4C8C-E90D-F864CE283C66}"/>
              </a:ext>
            </a:extLst>
          </p:cNvPr>
          <p:cNvSpPr>
            <a:spLocks noGrp="1"/>
          </p:cNvSpPr>
          <p:nvPr>
            <p:ph type="body" sz="quarter" idx="15"/>
          </p:nvPr>
        </p:nvSpPr>
        <p:spPr/>
        <p:txBody>
          <a:bodyPr/>
          <a:lstStyle/>
          <a:p>
            <a:r>
              <a:rPr lang="de-DE" b="0" i="0" u="none" strike="noStrike">
                <a:solidFill>
                  <a:schemeClr val="bg1">
                    <a:lumMod val="65000"/>
                  </a:schemeClr>
                </a:solidFill>
                <a:effectLst/>
                <a:latin typeface="Apis For Office" panose="020B0504010101010104"/>
              </a:rPr>
              <a:t>CTX, C-terminales </a:t>
            </a:r>
            <a:r>
              <a:rPr lang="de-DE" b="0" i="0" u="none" strike="noStrike" err="1">
                <a:solidFill>
                  <a:schemeClr val="bg1">
                    <a:lumMod val="65000"/>
                  </a:schemeClr>
                </a:solidFill>
                <a:effectLst/>
                <a:latin typeface="Apis For Office" panose="020B0504010101010104"/>
              </a:rPr>
              <a:t>Telopeptid</a:t>
            </a:r>
            <a:r>
              <a:rPr lang="de-DE" b="0" i="0" u="none" strike="noStrike">
                <a:solidFill>
                  <a:schemeClr val="bg1">
                    <a:lumMod val="65000"/>
                  </a:schemeClr>
                </a:solidFill>
                <a:effectLst/>
                <a:latin typeface="Apis For Office" panose="020B0504010101010104"/>
              </a:rPr>
              <a:t> Typ 3; </a:t>
            </a:r>
            <a:r>
              <a:rPr lang="pt-BR" b="0" i="0" u="none" strike="noStrike">
                <a:solidFill>
                  <a:schemeClr val="bg1">
                    <a:lumMod val="65000"/>
                  </a:schemeClr>
                </a:solidFill>
                <a:effectLst/>
                <a:latin typeface="Apis For Office" panose="020B0504010101010104"/>
              </a:rPr>
              <a:t>ECM, extracellular matrix, extrazelluläre Matrix</a:t>
            </a:r>
            <a:r>
              <a:rPr lang="pt-BR" b="0" i="0" u="none" strike="noStrike">
                <a:solidFill>
                  <a:srgbClr val="808080"/>
                </a:solidFill>
                <a:effectLst/>
                <a:latin typeface="Apis For Office" panose="020B0504010101010104"/>
              </a:rPr>
              <a:t>; </a:t>
            </a:r>
            <a:r>
              <a:rPr lang="de-DE" b="0" i="0" u="none" strike="noStrike">
                <a:solidFill>
                  <a:schemeClr val="bg1">
                    <a:lumMod val="65000"/>
                  </a:schemeClr>
                </a:solidFill>
                <a:effectLst/>
                <a:latin typeface="Apis For Office" panose="020B0504010101010104"/>
              </a:rPr>
              <a:t> MASH, Metabolische Dysfunktion-assoziierte Steatohepatitis.</a:t>
            </a:r>
            <a:endParaRPr lang="de-DE" sz="1000">
              <a:solidFill>
                <a:schemeClr val="bg1">
                  <a:lumMod val="65000"/>
                </a:schemeClr>
              </a:solidFill>
            </a:endParaRPr>
          </a:p>
        </p:txBody>
      </p:sp>
      <p:sp>
        <p:nvSpPr>
          <p:cNvPr id="5" name="Textplatzhalter 4">
            <a:extLst>
              <a:ext uri="{FF2B5EF4-FFF2-40B4-BE49-F238E27FC236}">
                <a16:creationId xmlns:a16="http://schemas.microsoft.com/office/drawing/2014/main" id="{E2B1D853-9F3A-30BD-889C-83D93C0068FE}"/>
              </a:ext>
            </a:extLst>
          </p:cNvPr>
          <p:cNvSpPr>
            <a:spLocks noGrp="1"/>
          </p:cNvSpPr>
          <p:nvPr>
            <p:ph type="body" sz="quarter" idx="17"/>
          </p:nvPr>
        </p:nvSpPr>
        <p:spPr/>
        <p:txBody>
          <a:bodyPr/>
          <a:lstStyle/>
          <a:p>
            <a:r>
              <a:rPr lang="en-US">
                <a:solidFill>
                  <a:schemeClr val="bg1">
                    <a:lumMod val="65000"/>
                  </a:schemeClr>
                </a:solidFill>
              </a:rPr>
              <a:t>Loomba M. J Hepatol. 2025;82(Suppl.1):OS-012.</a:t>
            </a:r>
            <a:endParaRPr lang="de-DE">
              <a:solidFill>
                <a:schemeClr val="bg1">
                  <a:lumMod val="65000"/>
                </a:schemeClr>
              </a:solidFill>
            </a:endParaRPr>
          </a:p>
        </p:txBody>
      </p:sp>
    </p:spTree>
    <p:custDataLst>
      <p:tags r:id="rId1"/>
    </p:custDataLst>
    <p:extLst>
      <p:ext uri="{BB962C8B-B14F-4D97-AF65-F5344CB8AC3E}">
        <p14:creationId xmlns:p14="http://schemas.microsoft.com/office/powerpoint/2010/main" val="20577807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408F-DDE3-6992-8EC2-A504D3718A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0CAB2B-D944-A796-BAE3-11DD544DFCD8}"/>
              </a:ext>
            </a:extLst>
          </p:cNvPr>
          <p:cNvSpPr>
            <a:spLocks noGrp="1"/>
          </p:cNvSpPr>
          <p:nvPr>
            <p:ph type="ctrTitle"/>
          </p:nvPr>
        </p:nvSpPr>
        <p:spPr>
          <a:xfrm>
            <a:off x="648000" y="648000"/>
            <a:ext cx="9039208" cy="5562000"/>
          </a:xfrm>
        </p:spPr>
        <p:txBody>
          <a:bodyPr/>
          <a:lstStyle/>
          <a:p>
            <a:r>
              <a:rPr lang="de-DE" sz="3200"/>
              <a:t>ALG-055009, a </a:t>
            </a:r>
            <a:r>
              <a:rPr lang="de-DE" sz="3200" err="1"/>
              <a:t>novel</a:t>
            </a:r>
            <a:r>
              <a:rPr lang="de-DE" sz="3200"/>
              <a:t> </a:t>
            </a:r>
            <a:r>
              <a:rPr lang="de-DE" sz="3200" err="1"/>
              <a:t>thyroid</a:t>
            </a:r>
            <a:r>
              <a:rPr lang="de-DE" sz="3200"/>
              <a:t> </a:t>
            </a:r>
            <a:r>
              <a:rPr lang="de-DE" sz="3200" err="1"/>
              <a:t>hormone</a:t>
            </a:r>
            <a:r>
              <a:rPr lang="de-DE" sz="3200"/>
              <a:t> </a:t>
            </a:r>
            <a:r>
              <a:rPr lang="de-DE" sz="3200" err="1"/>
              <a:t>receptor</a:t>
            </a:r>
            <a:r>
              <a:rPr lang="de-DE" sz="3200"/>
              <a:t> </a:t>
            </a:r>
            <a:r>
              <a:rPr lang="de-DE" sz="3200" err="1"/>
              <a:t>beta</a:t>
            </a:r>
            <a:r>
              <a:rPr lang="de-DE" sz="3200"/>
              <a:t> </a:t>
            </a:r>
            <a:r>
              <a:rPr lang="de-DE" sz="3200" err="1"/>
              <a:t>agonist</a:t>
            </a:r>
            <a:r>
              <a:rPr lang="de-DE" sz="3200"/>
              <a:t>, </a:t>
            </a:r>
            <a:r>
              <a:rPr lang="de-DE" sz="3200" err="1"/>
              <a:t>demonstrated</a:t>
            </a:r>
            <a:r>
              <a:rPr lang="de-DE" sz="3200"/>
              <a:t> </a:t>
            </a:r>
            <a:r>
              <a:rPr lang="de-DE" sz="3200" err="1"/>
              <a:t>significant</a:t>
            </a:r>
            <a:r>
              <a:rPr lang="de-DE" sz="3200"/>
              <a:t> </a:t>
            </a:r>
            <a:r>
              <a:rPr lang="de-DE" sz="3200" err="1"/>
              <a:t>reductions</a:t>
            </a:r>
            <a:r>
              <a:rPr lang="de-DE" sz="3200"/>
              <a:t> in </a:t>
            </a:r>
            <a:r>
              <a:rPr lang="de-DE" sz="3200" err="1"/>
              <a:t>atherogenic</a:t>
            </a:r>
            <a:r>
              <a:rPr lang="de-DE" sz="3200"/>
              <a:t> </a:t>
            </a:r>
            <a:r>
              <a:rPr lang="de-DE" sz="3200" err="1"/>
              <a:t>lipids</a:t>
            </a:r>
            <a:r>
              <a:rPr lang="de-DE" sz="3200"/>
              <a:t>/</a:t>
            </a:r>
            <a:r>
              <a:rPr lang="de-DE" sz="3200" err="1"/>
              <a:t>lipoproteins</a:t>
            </a:r>
            <a:r>
              <a:rPr lang="de-DE" sz="3200"/>
              <a:t>, </a:t>
            </a:r>
            <a:r>
              <a:rPr lang="de-DE" sz="3200" err="1"/>
              <a:t>including</a:t>
            </a:r>
            <a:r>
              <a:rPr lang="de-DE" sz="3200"/>
              <a:t> </a:t>
            </a:r>
            <a:r>
              <a:rPr lang="de-DE" sz="3200" err="1"/>
              <a:t>lipoprotein</a:t>
            </a:r>
            <a:r>
              <a:rPr lang="de-DE" sz="3200"/>
              <a:t> (a), in </a:t>
            </a:r>
            <a:r>
              <a:rPr lang="de-DE" sz="3200" err="1"/>
              <a:t>patients</a:t>
            </a:r>
            <a:r>
              <a:rPr lang="de-DE" sz="3200"/>
              <a:t> </a:t>
            </a:r>
            <a:r>
              <a:rPr lang="de-DE" sz="3200" err="1"/>
              <a:t>with</a:t>
            </a:r>
            <a:r>
              <a:rPr lang="de-DE" sz="3200"/>
              <a:t> </a:t>
            </a:r>
            <a:r>
              <a:rPr lang="de-DE" sz="3200" err="1"/>
              <a:t>presumed</a:t>
            </a:r>
            <a:r>
              <a:rPr lang="de-DE" sz="3200"/>
              <a:t> </a:t>
            </a:r>
            <a:r>
              <a:rPr lang="de-DE" sz="3200" err="1"/>
              <a:t>metabolic</a:t>
            </a:r>
            <a:r>
              <a:rPr lang="de-DE" sz="3200"/>
              <a:t> </a:t>
            </a:r>
            <a:r>
              <a:rPr lang="de-DE" sz="3200" err="1"/>
              <a:t>dysfunction-associated</a:t>
            </a:r>
            <a:r>
              <a:rPr lang="de-DE" sz="3200"/>
              <a:t> </a:t>
            </a:r>
            <a:r>
              <a:rPr lang="de-DE" sz="3200" err="1"/>
              <a:t>steatohepatitis</a:t>
            </a:r>
            <a:r>
              <a:rPr lang="de-DE" sz="3200"/>
              <a:t> in </a:t>
            </a:r>
            <a:r>
              <a:rPr lang="de-DE" sz="3200" err="1"/>
              <a:t>the</a:t>
            </a:r>
            <a:r>
              <a:rPr lang="de-DE" sz="3200"/>
              <a:t> Phase 2a </a:t>
            </a:r>
            <a:br>
              <a:rPr lang="de-DE" sz="3200"/>
            </a:br>
            <a:r>
              <a:rPr lang="de-DE" sz="3200"/>
              <a:t>HERALD Study</a:t>
            </a:r>
          </a:p>
        </p:txBody>
      </p:sp>
      <p:sp>
        <p:nvSpPr>
          <p:cNvPr id="3" name="Textplatzhalter 2">
            <a:extLst>
              <a:ext uri="{FF2B5EF4-FFF2-40B4-BE49-F238E27FC236}">
                <a16:creationId xmlns:a16="http://schemas.microsoft.com/office/drawing/2014/main" id="{AB908E24-4C72-3D85-F9BB-D67E56B21081}"/>
              </a:ext>
            </a:extLst>
          </p:cNvPr>
          <p:cNvSpPr>
            <a:spLocks noGrp="1"/>
          </p:cNvSpPr>
          <p:nvPr>
            <p:ph type="body" sz="quarter" idx="17"/>
          </p:nvPr>
        </p:nvSpPr>
        <p:spPr/>
        <p:txBody>
          <a:bodyPr/>
          <a:lstStyle/>
          <a:p>
            <a:r>
              <a:rPr lang="de-DE" err="1"/>
              <a:t>ePoster</a:t>
            </a:r>
            <a:r>
              <a:rPr lang="de-DE"/>
              <a:t> (SAT-451) vom EASL 2025, 07.-10. Mai 2025, Amsterdam.</a:t>
            </a:r>
          </a:p>
        </p:txBody>
      </p:sp>
      <p:sp>
        <p:nvSpPr>
          <p:cNvPr id="4" name="Textplatzhalter 3">
            <a:extLst>
              <a:ext uri="{FF2B5EF4-FFF2-40B4-BE49-F238E27FC236}">
                <a16:creationId xmlns:a16="http://schemas.microsoft.com/office/drawing/2014/main" id="{B59FB43C-180F-C86F-41D9-D85E0E511118}"/>
              </a:ext>
            </a:extLst>
          </p:cNvPr>
          <p:cNvSpPr>
            <a:spLocks noGrp="1"/>
          </p:cNvSpPr>
          <p:nvPr>
            <p:ph type="body" sz="quarter" idx="14"/>
          </p:nvPr>
        </p:nvSpPr>
        <p:spPr/>
        <p:txBody>
          <a:bodyPr/>
          <a:lstStyle/>
          <a:p>
            <a:r>
              <a:rPr lang="de-DE" err="1"/>
              <a:t>Loomba</a:t>
            </a:r>
            <a:r>
              <a:rPr lang="de-DE"/>
              <a:t>, R. et al.</a:t>
            </a:r>
          </a:p>
        </p:txBody>
      </p:sp>
      <p:pic>
        <p:nvPicPr>
          <p:cNvPr id="6" name="Grafik 5">
            <a:extLst>
              <a:ext uri="{FF2B5EF4-FFF2-40B4-BE49-F238E27FC236}">
                <a16:creationId xmlns:a16="http://schemas.microsoft.com/office/drawing/2014/main" id="{8BEB0B2B-9C35-2D19-5A3A-BE71FAF87D26}"/>
              </a:ext>
            </a:extLst>
          </p:cNvPr>
          <p:cNvPicPr>
            <a:picLocks noChangeAspect="1"/>
          </p:cNvPicPr>
          <p:nvPr/>
        </p:nvPicPr>
        <p:blipFill>
          <a:blip r:embed="rId3"/>
          <a:stretch>
            <a:fillRect/>
          </a:stretch>
        </p:blipFill>
        <p:spPr>
          <a:xfrm>
            <a:off x="8358389" y="4511740"/>
            <a:ext cx="3185611" cy="1985650"/>
          </a:xfrm>
          <a:prstGeom prst="rect">
            <a:avLst/>
          </a:prstGeom>
        </p:spPr>
      </p:pic>
    </p:spTree>
    <p:custDataLst>
      <p:tags r:id="rId1"/>
    </p:custDataLst>
    <p:extLst>
      <p:ext uri="{BB962C8B-B14F-4D97-AF65-F5344CB8AC3E}">
        <p14:creationId xmlns:p14="http://schemas.microsoft.com/office/powerpoint/2010/main" val="40888409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06C3-85E4-C49F-1044-E4CBD5674456}"/>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B45E1723-9311-DAE9-4A4C-D163E50D6C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66000"/>
                    </a14:imgEffect>
                    <a14:imgEffect>
                      <a14:brightnessContrast bright="20000"/>
                    </a14:imgEffect>
                  </a14:imgLayer>
                </a14:imgProps>
              </a:ext>
            </a:extLst>
          </a:blip>
          <a:srcRect t="92128" b="2892"/>
          <a:stretch/>
        </p:blipFill>
        <p:spPr>
          <a:xfrm>
            <a:off x="7634007" y="4910367"/>
            <a:ext cx="3959574" cy="198261"/>
          </a:xfrm>
          <a:prstGeom prst="rect">
            <a:avLst/>
          </a:prstGeom>
        </p:spPr>
      </p:pic>
      <p:sp>
        <p:nvSpPr>
          <p:cNvPr id="9" name="Titel 8">
            <a:extLst>
              <a:ext uri="{FF2B5EF4-FFF2-40B4-BE49-F238E27FC236}">
                <a16:creationId xmlns:a16="http://schemas.microsoft.com/office/drawing/2014/main" id="{A1B705AB-B8EA-4A91-5C3C-8525C236DE45}"/>
              </a:ext>
            </a:extLst>
          </p:cNvPr>
          <p:cNvSpPr>
            <a:spLocks noGrp="1"/>
          </p:cNvSpPr>
          <p:nvPr>
            <p:ph type="title"/>
          </p:nvPr>
        </p:nvSpPr>
        <p:spPr>
          <a:xfrm>
            <a:off x="648000" y="443717"/>
            <a:ext cx="10896000" cy="1296000"/>
          </a:xfrm>
        </p:spPr>
        <p:txBody>
          <a:bodyPr/>
          <a:lstStyle/>
          <a:p>
            <a:r>
              <a:rPr lang="de-DE" dirty="0"/>
              <a:t>Wirksamkeit und Pharmakodynamik</a:t>
            </a:r>
          </a:p>
        </p:txBody>
      </p:sp>
      <p:sp>
        <p:nvSpPr>
          <p:cNvPr id="11" name="Textplatzhalter 10">
            <a:extLst>
              <a:ext uri="{FF2B5EF4-FFF2-40B4-BE49-F238E27FC236}">
                <a16:creationId xmlns:a16="http://schemas.microsoft.com/office/drawing/2014/main" id="{D071D64E-8598-F091-0CBC-335B5F8EC17B}"/>
              </a:ext>
            </a:extLst>
          </p:cNvPr>
          <p:cNvSpPr>
            <a:spLocks noGrp="1"/>
          </p:cNvSpPr>
          <p:nvPr>
            <p:ph type="body" sz="quarter" idx="15"/>
          </p:nvPr>
        </p:nvSpPr>
        <p:spPr>
          <a:xfrm>
            <a:off x="647699" y="6421288"/>
            <a:ext cx="7941129" cy="324000"/>
          </a:xfrm>
        </p:spPr>
        <p:txBody>
          <a:bodyPr/>
          <a:lstStyle/>
          <a:p>
            <a:r>
              <a:rPr lang="de-DE"/>
              <a:t>BMI, Body-Mass-Index; MASH, Metabolische Dysfunktion-assoziierte Steatohepatitis;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MRI-PDFF, Magnetresonanztomographie-Protonendichte-Fettfraktion; SHBG, sexualhormonbindendes Globulin.</a:t>
            </a:r>
          </a:p>
        </p:txBody>
      </p:sp>
      <p:sp>
        <p:nvSpPr>
          <p:cNvPr id="12" name="Textplatzhalter 11">
            <a:extLst>
              <a:ext uri="{FF2B5EF4-FFF2-40B4-BE49-F238E27FC236}">
                <a16:creationId xmlns:a16="http://schemas.microsoft.com/office/drawing/2014/main" id="{4AE47A98-B479-984C-3209-6AB1FE42FFBE}"/>
              </a:ext>
            </a:extLst>
          </p:cNvPr>
          <p:cNvSpPr>
            <a:spLocks noGrp="1"/>
          </p:cNvSpPr>
          <p:nvPr>
            <p:ph type="body" sz="quarter" idx="17"/>
          </p:nvPr>
        </p:nvSpPr>
        <p:spPr/>
        <p:txBody>
          <a:bodyPr/>
          <a:lstStyle/>
          <a:p>
            <a:r>
              <a:rPr lang="da-DK"/>
              <a:t>Loomba R. et al. J Hepatol. 2025;82(Suppl.1):SAT-451.</a:t>
            </a:r>
            <a:endParaRPr lang="de-DE"/>
          </a:p>
        </p:txBody>
      </p:sp>
      <p:sp>
        <p:nvSpPr>
          <p:cNvPr id="13" name="Inhaltsplatzhalter 2">
            <a:extLst>
              <a:ext uri="{FF2B5EF4-FFF2-40B4-BE49-F238E27FC236}">
                <a16:creationId xmlns:a16="http://schemas.microsoft.com/office/drawing/2014/main" id="{DCFAEE44-D95B-0052-1DDD-ECA4370C262B}"/>
              </a:ext>
            </a:extLst>
          </p:cNvPr>
          <p:cNvSpPr txBox="1">
            <a:spLocks/>
          </p:cNvSpPr>
          <p:nvPr/>
        </p:nvSpPr>
        <p:spPr>
          <a:xfrm>
            <a:off x="7699644" y="2132447"/>
            <a:ext cx="3893937" cy="373812"/>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Abb. 4: Median der prozentualen Veränderung von Lipiden/ Lipoproteinen gegenüber dem Ausgangswert in Woche 12</a:t>
            </a:r>
          </a:p>
        </p:txBody>
      </p:sp>
      <p:sp>
        <p:nvSpPr>
          <p:cNvPr id="14" name="Inhaltsplatzhalter 2">
            <a:extLst>
              <a:ext uri="{FF2B5EF4-FFF2-40B4-BE49-F238E27FC236}">
                <a16:creationId xmlns:a16="http://schemas.microsoft.com/office/drawing/2014/main" id="{5F41C408-0873-D953-3A44-350899CAEE74}"/>
              </a:ext>
            </a:extLst>
          </p:cNvPr>
          <p:cNvSpPr txBox="1">
            <a:spLocks/>
          </p:cNvSpPr>
          <p:nvPr/>
        </p:nvSpPr>
        <p:spPr>
          <a:xfrm>
            <a:off x="4109375" y="2116119"/>
            <a:ext cx="3333049" cy="373812"/>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Abb. 2: Median der relativen Veränderung des Leberfetts in Woche 12, angepasst an Placebo</a:t>
            </a:r>
          </a:p>
        </p:txBody>
      </p:sp>
      <p:pic>
        <p:nvPicPr>
          <p:cNvPr id="15" name="Grafik 14">
            <a:extLst>
              <a:ext uri="{FF2B5EF4-FFF2-40B4-BE49-F238E27FC236}">
                <a16:creationId xmlns:a16="http://schemas.microsoft.com/office/drawing/2014/main" id="{1B3CA169-2A53-AFE2-67AE-B6F2EB90B59F}"/>
              </a:ext>
            </a:extLst>
          </p:cNvPr>
          <p:cNvPicPr>
            <a:picLocks noChangeAspect="1"/>
          </p:cNvPicPr>
          <p:nvPr/>
        </p:nvPicPr>
        <p:blipFill>
          <a:blip r:embed="rId6"/>
          <a:srcRect l="-95" t="27570" r="95" b="15876"/>
          <a:stretch/>
        </p:blipFill>
        <p:spPr>
          <a:xfrm>
            <a:off x="4014125" y="2438158"/>
            <a:ext cx="3295650" cy="2251604"/>
          </a:xfrm>
          <a:prstGeom prst="rect">
            <a:avLst/>
          </a:prstGeom>
        </p:spPr>
      </p:pic>
      <p:pic>
        <p:nvPicPr>
          <p:cNvPr id="17" name="Grafik 16">
            <a:extLst>
              <a:ext uri="{FF2B5EF4-FFF2-40B4-BE49-F238E27FC236}">
                <a16:creationId xmlns:a16="http://schemas.microsoft.com/office/drawing/2014/main" id="{35FB9867-AE8B-CD33-6594-69FDDC4EFFD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66000"/>
                    </a14:imgEffect>
                    <a14:imgEffect>
                      <a14:brightnessContrast bright="20000"/>
                    </a14:imgEffect>
                  </a14:imgLayer>
                </a14:imgProps>
              </a:ext>
            </a:extLst>
          </a:blip>
          <a:srcRect t="87251" b="1903"/>
          <a:stretch/>
        </p:blipFill>
        <p:spPr>
          <a:xfrm>
            <a:off x="4003351" y="4750699"/>
            <a:ext cx="3295650" cy="431812"/>
          </a:xfrm>
          <a:prstGeom prst="rect">
            <a:avLst/>
          </a:prstGeom>
        </p:spPr>
      </p:pic>
      <p:pic>
        <p:nvPicPr>
          <p:cNvPr id="19" name="Grafik 18">
            <a:extLst>
              <a:ext uri="{FF2B5EF4-FFF2-40B4-BE49-F238E27FC236}">
                <a16:creationId xmlns:a16="http://schemas.microsoft.com/office/drawing/2014/main" id="{00EF112F-3CFD-C54F-4140-37CE0C991747}"/>
              </a:ext>
            </a:extLst>
          </p:cNvPr>
          <p:cNvPicPr>
            <a:picLocks noChangeAspect="1"/>
          </p:cNvPicPr>
          <p:nvPr/>
        </p:nvPicPr>
        <p:blipFill>
          <a:blip r:embed="rId9"/>
          <a:srcRect l="3011" t="28724" r="936" b="10814"/>
          <a:stretch/>
        </p:blipFill>
        <p:spPr>
          <a:xfrm>
            <a:off x="7699644" y="2445674"/>
            <a:ext cx="3803288" cy="2407278"/>
          </a:xfrm>
          <a:prstGeom prst="rect">
            <a:avLst/>
          </a:prstGeom>
        </p:spPr>
      </p:pic>
      <p:sp>
        <p:nvSpPr>
          <p:cNvPr id="20" name="Rechteck: abgerundete Ecken 19">
            <a:extLst>
              <a:ext uri="{FF2B5EF4-FFF2-40B4-BE49-F238E27FC236}">
                <a16:creationId xmlns:a16="http://schemas.microsoft.com/office/drawing/2014/main" id="{9CE628B5-2184-0DAB-5BCF-8C15FEE8AE65}"/>
              </a:ext>
            </a:extLst>
          </p:cNvPr>
          <p:cNvSpPr/>
          <p:nvPr/>
        </p:nvSpPr>
        <p:spPr>
          <a:xfrm>
            <a:off x="3890598" y="5320396"/>
            <a:ext cx="7653401" cy="765763"/>
          </a:xfrm>
          <a:prstGeom prst="roundRect">
            <a:avLst>
              <a:gd name="adj" fmla="val 24208"/>
            </a:avLst>
          </a:prstGeom>
          <a:solidFill>
            <a:srgbClr val="D8EAF8"/>
          </a:solidFill>
          <a:ln w="9525">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270000" lvl="0" indent="-270000">
              <a:buFont typeface="Arial" panose="020B0604020202020204" pitchFamily="34" charset="0"/>
              <a:buChar char="•"/>
              <a:defRPr/>
            </a:pPr>
            <a:r>
              <a:rPr lang="de-DE" sz="1400">
                <a:solidFill>
                  <a:srgbClr val="001965"/>
                </a:solidFill>
              </a:rPr>
              <a:t>Primärer Endpunkt erreicht: bis zu 40 % Reduktion der Lebersteatose</a:t>
            </a:r>
          </a:p>
          <a:p>
            <a:pPr marL="270000" lvl="0" indent="-270000">
              <a:buFont typeface="Arial" panose="020B0604020202020204" pitchFamily="34" charset="0"/>
              <a:buChar char="•"/>
              <a:defRPr/>
            </a:pPr>
            <a:r>
              <a:rPr lang="de-DE" sz="1400">
                <a:solidFill>
                  <a:srgbClr val="001965"/>
                </a:solidFill>
              </a:rPr>
              <a:t>Verbesserung des Lipidprofils</a:t>
            </a:r>
          </a:p>
          <a:p>
            <a:pPr marL="270000" lvl="0" indent="-270000">
              <a:buFont typeface="Arial" panose="020B0604020202020204" pitchFamily="34" charset="0"/>
              <a:buChar char="•"/>
              <a:defRPr/>
            </a:pPr>
            <a:r>
              <a:rPr lang="de-DE" sz="1400">
                <a:solidFill>
                  <a:srgbClr val="001965"/>
                </a:solidFill>
              </a:rPr>
              <a:t>Safe, GI-Events</a:t>
            </a:r>
          </a:p>
        </p:txBody>
      </p:sp>
      <p:sp>
        <p:nvSpPr>
          <p:cNvPr id="21" name="Rechteck: abgerundete Ecken 20">
            <a:extLst>
              <a:ext uri="{FF2B5EF4-FFF2-40B4-BE49-F238E27FC236}">
                <a16:creationId xmlns:a16="http://schemas.microsoft.com/office/drawing/2014/main" id="{E2590A2C-01B8-F5DF-9272-250F1181E043}"/>
              </a:ext>
            </a:extLst>
          </p:cNvPr>
          <p:cNvSpPr/>
          <p:nvPr/>
        </p:nvSpPr>
        <p:spPr>
          <a:xfrm>
            <a:off x="406508" y="1093089"/>
            <a:ext cx="3419008" cy="4970768"/>
          </a:xfrm>
          <a:prstGeom prst="roundRect">
            <a:avLst>
              <a:gd name="adj" fmla="val 500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2" name="Rechteck: abgerundete Ecken 21">
            <a:extLst>
              <a:ext uri="{FF2B5EF4-FFF2-40B4-BE49-F238E27FC236}">
                <a16:creationId xmlns:a16="http://schemas.microsoft.com/office/drawing/2014/main" id="{3DFD748D-0D14-28C7-308A-A64BCC0C5D0A}"/>
              </a:ext>
            </a:extLst>
          </p:cNvPr>
          <p:cNvSpPr/>
          <p:nvPr/>
        </p:nvSpPr>
        <p:spPr>
          <a:xfrm>
            <a:off x="3911475" y="1093090"/>
            <a:ext cx="7632524" cy="4172132"/>
          </a:xfrm>
          <a:prstGeom prst="roundRect">
            <a:avLst>
              <a:gd name="adj" fmla="val 3540"/>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3" name="Inhaltsplatzhalter 2">
            <a:extLst>
              <a:ext uri="{FF2B5EF4-FFF2-40B4-BE49-F238E27FC236}">
                <a16:creationId xmlns:a16="http://schemas.microsoft.com/office/drawing/2014/main" id="{293DD409-84F8-A487-26C7-6E6C283A01EB}"/>
              </a:ext>
            </a:extLst>
          </p:cNvPr>
          <p:cNvSpPr txBox="1">
            <a:spLocks/>
          </p:cNvSpPr>
          <p:nvPr/>
        </p:nvSpPr>
        <p:spPr>
          <a:xfrm>
            <a:off x="4108139" y="1210553"/>
            <a:ext cx="1970226" cy="186906"/>
          </a:xfrm>
          <a:prstGeom prst="rect">
            <a:avLst/>
          </a:prstGeom>
          <a:solidFill>
            <a:schemeClr val="bg1"/>
          </a:solidFill>
          <a:ln>
            <a:solidFill>
              <a:schemeClr val="bg1"/>
            </a:solidFill>
          </a:ln>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WIRKSAMKEIT</a:t>
            </a:r>
          </a:p>
        </p:txBody>
      </p:sp>
      <p:sp>
        <p:nvSpPr>
          <p:cNvPr id="24" name="Inhaltsplatzhalter 2">
            <a:extLst>
              <a:ext uri="{FF2B5EF4-FFF2-40B4-BE49-F238E27FC236}">
                <a16:creationId xmlns:a16="http://schemas.microsoft.com/office/drawing/2014/main" id="{7ACE4138-6625-F4BB-1F8E-FFC0C3A58DD1}"/>
              </a:ext>
            </a:extLst>
          </p:cNvPr>
          <p:cNvSpPr txBox="1">
            <a:spLocks/>
          </p:cNvSpPr>
          <p:nvPr/>
        </p:nvSpPr>
        <p:spPr>
          <a:xfrm>
            <a:off x="7727737" y="1224740"/>
            <a:ext cx="3465052" cy="163428"/>
          </a:xfrm>
          <a:prstGeom prst="rect">
            <a:avLst/>
          </a:prstGeom>
          <a:solidFill>
            <a:schemeClr val="bg1"/>
          </a:solidFill>
          <a:ln>
            <a:solidFill>
              <a:schemeClr val="bg1"/>
            </a:solidFill>
          </a:ln>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PHARMAKODYNAMIK</a:t>
            </a:r>
            <a:endParaRPr lang="de-DE" sz="900" b="1">
              <a:latin typeface="Apis For Office"/>
            </a:endParaRPr>
          </a:p>
        </p:txBody>
      </p:sp>
      <p:sp>
        <p:nvSpPr>
          <p:cNvPr id="10" name="Inhaltsplatzhalter 2">
            <a:extLst>
              <a:ext uri="{FF2B5EF4-FFF2-40B4-BE49-F238E27FC236}">
                <a16:creationId xmlns:a16="http://schemas.microsoft.com/office/drawing/2014/main" id="{7783FB68-3F0D-97EE-DBE9-BD22A0557D11}"/>
              </a:ext>
            </a:extLst>
          </p:cNvPr>
          <p:cNvSpPr txBox="1">
            <a:spLocks/>
          </p:cNvSpPr>
          <p:nvPr/>
        </p:nvSpPr>
        <p:spPr>
          <a:xfrm>
            <a:off x="4014125" y="5324176"/>
            <a:ext cx="6853900" cy="829138"/>
          </a:xfrm>
          <a:prstGeom prst="rect">
            <a:avLst/>
          </a:prstGeom>
        </p:spPr>
        <p:txBody>
          <a:bodyPr vert="horz" lIns="0" tIns="0" rIns="0" bIns="0" rtlCol="0" anchor="ctr" anchorCtr="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270000" marR="0" lvl="0" indent="-27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2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 name="Textfeld 2">
            <a:extLst>
              <a:ext uri="{FF2B5EF4-FFF2-40B4-BE49-F238E27FC236}">
                <a16:creationId xmlns:a16="http://schemas.microsoft.com/office/drawing/2014/main" id="{790840C4-E477-CAB2-956F-F84D8986D864}"/>
              </a:ext>
            </a:extLst>
          </p:cNvPr>
          <p:cNvSpPr txBox="1"/>
          <p:nvPr/>
        </p:nvSpPr>
        <p:spPr>
          <a:xfrm>
            <a:off x="466725" y="1151167"/>
            <a:ext cx="3319399" cy="3481402"/>
          </a:xfrm>
          <a:prstGeom prst="rect">
            <a:avLst/>
          </a:prstGeom>
          <a:noFill/>
        </p:spPr>
        <p:txBody>
          <a:bodyPr wrap="square" lIns="0" tIns="0" rIns="0" bIns="0" rtlCol="0">
            <a:spAutoFit/>
          </a:bodyPr>
          <a:lstStyle/>
          <a:p>
            <a:pPr algn="just">
              <a:lnSpc>
                <a:spcPct val="120000"/>
              </a:lnSpc>
            </a:pPr>
            <a:r>
              <a:rPr lang="de-DE" sz="675">
                <a:solidFill>
                  <a:srgbClr val="001965"/>
                </a:solidFill>
              </a:rPr>
              <a:t>Die Phase-2a-Studie HERALD (NCT06342947) war eine randomisierte, doppelblinde, placebokontrollierte Studie. 102 Probanden (~20 Probanden/Arm) wurden randomisiert und erhielten 12 Wochen lang einmal täglich oral 0,3, 0,5, 0,7 oder 0,9 mg ALG-055009 oder Placebo (Abbildung 1). </a:t>
            </a:r>
          </a:p>
          <a:p>
            <a:pPr algn="just">
              <a:lnSpc>
                <a:spcPct val="120000"/>
              </a:lnSpc>
            </a:pPr>
            <a:endParaRPr lang="de-DE" sz="675">
              <a:solidFill>
                <a:srgbClr val="001965"/>
              </a:solidFill>
            </a:endParaRPr>
          </a:p>
          <a:p>
            <a:pPr algn="just">
              <a:lnSpc>
                <a:spcPct val="120000"/>
              </a:lnSpc>
            </a:pPr>
            <a:r>
              <a:rPr lang="de-DE" sz="675" b="1">
                <a:solidFill>
                  <a:srgbClr val="001965"/>
                </a:solidFill>
              </a:rPr>
              <a:t>Nur Probanden mit einem Körpergewicht von mehr als 85 kg wurden in den 0,9-mg-Arm aufgenommen, während es für die anderen Arme keine Gewichtsbeschränkungen gab. Die Probanden wurden in einem Nachbeobachtungszeitraum von 4 Wochen nach Abschluss der Behandlung überwacht.</a:t>
            </a:r>
          </a:p>
          <a:p>
            <a:pPr algn="just">
              <a:lnSpc>
                <a:spcPct val="120000"/>
              </a:lnSpc>
            </a:pPr>
            <a:endParaRPr lang="de-DE" sz="675" b="1">
              <a:solidFill>
                <a:srgbClr val="001965"/>
              </a:solidFill>
            </a:endParaRPr>
          </a:p>
          <a:p>
            <a:pPr algn="just">
              <a:lnSpc>
                <a:spcPct val="120000"/>
              </a:lnSpc>
            </a:pPr>
            <a:r>
              <a:rPr lang="de-DE" sz="675" b="1">
                <a:solidFill>
                  <a:srgbClr val="001965"/>
                </a:solidFill>
              </a:rPr>
              <a:t>Zu den wichtigsten Auswahlkriterien gehörten 18-75 Jahre alt, ein BMI von ≥25 kg/m</a:t>
            </a:r>
            <a:r>
              <a:rPr lang="en-US" sz="675" b="1" baseline="30000">
                <a:solidFill>
                  <a:srgbClr val="001965"/>
                </a:solidFill>
              </a:rPr>
              <a:t>2</a:t>
            </a:r>
            <a:r>
              <a:rPr lang="de-DE" sz="675" b="1">
                <a:solidFill>
                  <a:srgbClr val="001965"/>
                </a:solidFill>
              </a:rPr>
              <a:t>, F1-F3-MASH basierend auf einer historischen Leberbiopsie (innerhalb von 6 Monaten des Screenings) oder ≥2 Kriterien des metabolischen Syndroms sowie ein </a:t>
            </a:r>
            <a:r>
              <a:rPr lang="de-DE" sz="675" b="1" err="1">
                <a:solidFill>
                  <a:srgbClr val="001965"/>
                </a:solidFill>
              </a:rPr>
              <a:t>FibroScan</a:t>
            </a:r>
            <a:r>
              <a:rPr lang="de-DE" sz="675" b="1">
                <a:solidFill>
                  <a:srgbClr val="001965"/>
                </a:solidFill>
              </a:rPr>
              <a:t>®-Score von 7-20 kPa, MRT-PDFF ≥10 %. Zu den wichtigsten Ausschlusskriterien gehörten Hinweise auf eine Zirrhose, eine Nicht-MASLD-Lebererkrankung und Hinweise auf eine Hyper-/Hypothyreose.</a:t>
            </a:r>
          </a:p>
          <a:p>
            <a:pPr algn="just">
              <a:lnSpc>
                <a:spcPct val="120000"/>
              </a:lnSpc>
            </a:pPr>
            <a:endParaRPr lang="de-DE" sz="675" b="1">
              <a:solidFill>
                <a:srgbClr val="001965"/>
              </a:solidFill>
            </a:endParaRPr>
          </a:p>
          <a:p>
            <a:pPr algn="just">
              <a:lnSpc>
                <a:spcPct val="120000"/>
              </a:lnSpc>
            </a:pPr>
            <a:r>
              <a:rPr lang="de-DE" sz="675">
                <a:solidFill>
                  <a:srgbClr val="001965"/>
                </a:solidFill>
              </a:rPr>
              <a:t>Der primäre Endpunkt war die relative Veränderung des Leberfettgehalts mittels MRI-PDFF in Woche 12 gegenüber dem Ausgangswert. Zu den sekundären Endpunkten gehörten Sicherheit/Verträglichkeit, PK und Veränderungen der Lipid-/Lipoproteinwerte, des sexualhormonbindenden Globulins und der MASH-/Fibrose-Biomarker.</a:t>
            </a:r>
          </a:p>
          <a:p>
            <a:pPr algn="just">
              <a:lnSpc>
                <a:spcPct val="120000"/>
              </a:lnSpc>
            </a:pPr>
            <a:endParaRPr lang="de-DE" sz="675">
              <a:solidFill>
                <a:srgbClr val="001965"/>
              </a:solidFill>
            </a:endParaRPr>
          </a:p>
          <a:p>
            <a:pPr algn="just">
              <a:lnSpc>
                <a:spcPct val="120000"/>
              </a:lnSpc>
            </a:pPr>
            <a:r>
              <a:rPr lang="de-DE" sz="675">
                <a:solidFill>
                  <a:srgbClr val="001965"/>
                </a:solidFill>
              </a:rPr>
              <a:t>Hier sind die endgültigen, unverblindeten Ergebnisse dargestellt, nachdem alle Probanden die Behandlung und den Nachbeobachtungszeitraum abgeschlossen hatten.</a:t>
            </a:r>
          </a:p>
        </p:txBody>
      </p:sp>
      <p:sp>
        <p:nvSpPr>
          <p:cNvPr id="7" name="Textfeld 6">
            <a:extLst>
              <a:ext uri="{FF2B5EF4-FFF2-40B4-BE49-F238E27FC236}">
                <a16:creationId xmlns:a16="http://schemas.microsoft.com/office/drawing/2014/main" id="{CA05A757-0AA2-EF46-A871-08CBC2B0290C}"/>
              </a:ext>
            </a:extLst>
          </p:cNvPr>
          <p:cNvSpPr txBox="1"/>
          <p:nvPr/>
        </p:nvSpPr>
        <p:spPr>
          <a:xfrm>
            <a:off x="4108139" y="1343864"/>
            <a:ext cx="3201635" cy="580480"/>
          </a:xfrm>
          <a:prstGeom prst="rect">
            <a:avLst/>
          </a:prstGeom>
          <a:noFill/>
        </p:spPr>
        <p:txBody>
          <a:bodyPr wrap="square" lIns="0" tIns="0" rIns="0" bIns="0" rtlCol="0">
            <a:spAutoFit/>
          </a:bodyPr>
          <a:lstStyle/>
          <a:p>
            <a:pPr algn="l">
              <a:lnSpc>
                <a:spcPct val="120000"/>
              </a:lnSpc>
            </a:pPr>
            <a:r>
              <a:rPr lang="de-DE" sz="800">
                <a:solidFill>
                  <a:schemeClr val="tx2"/>
                </a:solidFill>
              </a:rPr>
              <a:t>Die ALG-055009-Dosisgruppen erreichten den primären Endpunkt mit einer statistisch signifikanten </a:t>
            </a:r>
            <a:r>
              <a:rPr lang="de-DE" sz="800" err="1">
                <a:solidFill>
                  <a:schemeClr val="tx2"/>
                </a:solidFill>
              </a:rPr>
              <a:t>placebobereinigten</a:t>
            </a:r>
            <a:r>
              <a:rPr lang="de-DE" sz="800">
                <a:solidFill>
                  <a:schemeClr val="tx2"/>
                </a:solidFill>
              </a:rPr>
              <a:t> medianen relativen Verringerung des Leberfetts um bis zu 46,2 % in Woche 12 bei einer Dosisansprache zwischen 0,3-0,7 mg (Abbildung 2).</a:t>
            </a:r>
          </a:p>
        </p:txBody>
      </p:sp>
      <p:sp>
        <p:nvSpPr>
          <p:cNvPr id="26" name="Textfeld 25">
            <a:extLst>
              <a:ext uri="{FF2B5EF4-FFF2-40B4-BE49-F238E27FC236}">
                <a16:creationId xmlns:a16="http://schemas.microsoft.com/office/drawing/2014/main" id="{ADB52806-280A-C9D1-D55F-08B28DE33CB2}"/>
              </a:ext>
            </a:extLst>
          </p:cNvPr>
          <p:cNvSpPr txBox="1"/>
          <p:nvPr/>
        </p:nvSpPr>
        <p:spPr>
          <a:xfrm>
            <a:off x="7636671" y="1356234"/>
            <a:ext cx="38032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800" i="0" u="none" strike="noStrike" kern="1200" cap="none" spc="0" normalizeH="0" baseline="0" noProof="0">
                <a:ln>
                  <a:noFill/>
                </a:ln>
                <a:solidFill>
                  <a:srgbClr val="001965"/>
                </a:solidFill>
                <a:effectLst/>
                <a:uLnTx/>
                <a:uFillTx/>
                <a:latin typeface="Apis For Office"/>
                <a:ea typeface="+mn-ea"/>
                <a:cs typeface="+mn-cs"/>
              </a:rPr>
              <a:t>Signifikante Verringerungen der </a:t>
            </a:r>
            <a:r>
              <a:rPr kumimoji="0" lang="de-DE" sz="800" i="0" u="none" strike="noStrike" kern="1200" cap="none" spc="0" normalizeH="0" baseline="0" noProof="0" err="1">
                <a:ln>
                  <a:noFill/>
                </a:ln>
                <a:solidFill>
                  <a:srgbClr val="001965"/>
                </a:solidFill>
                <a:effectLst/>
                <a:uLnTx/>
                <a:uFillTx/>
                <a:latin typeface="Apis For Office"/>
                <a:ea typeface="+mn-ea"/>
                <a:cs typeface="+mn-cs"/>
              </a:rPr>
              <a:t>atherogenen</a:t>
            </a:r>
            <a:r>
              <a:rPr kumimoji="0" lang="de-DE" sz="800" i="0" u="none" strike="noStrike" kern="1200" cap="none" spc="0" normalizeH="0" baseline="0" noProof="0">
                <a:ln>
                  <a:noFill/>
                </a:ln>
                <a:solidFill>
                  <a:srgbClr val="001965"/>
                </a:solidFill>
                <a:effectLst/>
                <a:uLnTx/>
                <a:uFillTx/>
                <a:latin typeface="Apis For Office"/>
                <a:ea typeface="+mn-ea"/>
                <a:cs typeface="+mn-cs"/>
              </a:rPr>
              <a:t> Lipide (LDL-C, Lipoprotein (a) und Apolipoprotein B) im Vergleich zum Ausgangswert wurden in Woche 12 beobachtet (Abbildung 4).</a:t>
            </a:r>
          </a:p>
        </p:txBody>
      </p:sp>
      <p:sp>
        <p:nvSpPr>
          <p:cNvPr id="27" name="Rechteck 26">
            <a:extLst>
              <a:ext uri="{FF2B5EF4-FFF2-40B4-BE49-F238E27FC236}">
                <a16:creationId xmlns:a16="http://schemas.microsoft.com/office/drawing/2014/main" id="{28777802-77F0-76F6-B60A-84F651EB04BA}"/>
              </a:ext>
            </a:extLst>
          </p:cNvPr>
          <p:cNvSpPr/>
          <p:nvPr/>
        </p:nvSpPr>
        <p:spPr>
          <a:xfrm>
            <a:off x="3991968" y="4730637"/>
            <a:ext cx="3642038" cy="452550"/>
          </a:xfrm>
          <a:prstGeom prst="rect">
            <a:avLst/>
          </a:prstGeom>
          <a:solidFill>
            <a:schemeClr val="bg1"/>
          </a:solidFill>
          <a:ln w="9525" cap="flat">
            <a:noFill/>
            <a:prstDash val="solid"/>
            <a:miter/>
          </a:ln>
        </p:spPr>
        <p:txBody>
          <a:bodyPr rtlCol="0" anchor="ctr"/>
          <a:lstStyle/>
          <a:p>
            <a:pPr algn="l"/>
            <a:r>
              <a:rPr lang="de-DE" sz="700">
                <a:solidFill>
                  <a:srgbClr val="001965"/>
                </a:solidFill>
              </a:rPr>
              <a:t>Die Daten basieren auf dem MRI-PDFF-Analysedatensatz, definiert als alle randomisierten Probanden, für die sowohl zu Studienbeginn als auch in Woche 12 MRI-PDFF-Messungen verfügbar waren; die mediane prozentuale Veränderung gegenüber Placebo betrug +7,2 %;      *p&lt;0,05       ***p&lt;0,001.</a:t>
            </a:r>
          </a:p>
        </p:txBody>
      </p:sp>
      <p:sp>
        <p:nvSpPr>
          <p:cNvPr id="28" name="Rechteck 27">
            <a:extLst>
              <a:ext uri="{FF2B5EF4-FFF2-40B4-BE49-F238E27FC236}">
                <a16:creationId xmlns:a16="http://schemas.microsoft.com/office/drawing/2014/main" id="{47440655-25A1-1387-E2F4-68EA7E3D9304}"/>
              </a:ext>
            </a:extLst>
          </p:cNvPr>
          <p:cNvSpPr/>
          <p:nvPr/>
        </p:nvSpPr>
        <p:spPr>
          <a:xfrm>
            <a:off x="7717297" y="4922737"/>
            <a:ext cx="3642037" cy="259774"/>
          </a:xfrm>
          <a:prstGeom prst="rect">
            <a:avLst/>
          </a:prstGeom>
          <a:solidFill>
            <a:schemeClr val="bg1"/>
          </a:solidFill>
          <a:ln w="9525" cap="flat">
            <a:noFill/>
            <a:prstDash val="solid"/>
            <a:miter/>
          </a:ln>
        </p:spPr>
        <p:txBody>
          <a:bodyPr rtlCol="0" anchor="ctr"/>
          <a:lstStyle/>
          <a:p>
            <a:pPr algn="l"/>
            <a:r>
              <a:rPr lang="de-DE" sz="700">
                <a:solidFill>
                  <a:srgbClr val="001965"/>
                </a:solidFill>
              </a:rPr>
              <a:t>Die Daten basieren auf dem MRI-PDFF-Analyse-Datensatz; **p&lt;0,01 ***p&lt;0,001.</a:t>
            </a:r>
          </a:p>
        </p:txBody>
      </p:sp>
      <p:pic>
        <p:nvPicPr>
          <p:cNvPr id="2" name="Grafik 1">
            <a:extLst>
              <a:ext uri="{FF2B5EF4-FFF2-40B4-BE49-F238E27FC236}">
                <a16:creationId xmlns:a16="http://schemas.microsoft.com/office/drawing/2014/main" id="{51D7B3A6-6B41-E2FD-1902-79A5AA856E1F}"/>
              </a:ext>
            </a:extLst>
          </p:cNvPr>
          <p:cNvPicPr>
            <a:picLocks noChangeAspect="1"/>
          </p:cNvPicPr>
          <p:nvPr/>
        </p:nvPicPr>
        <p:blipFill>
          <a:blip r:embed="rId10"/>
          <a:stretch>
            <a:fillRect/>
          </a:stretch>
        </p:blipFill>
        <p:spPr>
          <a:xfrm>
            <a:off x="740894" y="4797250"/>
            <a:ext cx="2814699" cy="1263688"/>
          </a:xfrm>
          <a:prstGeom prst="rect">
            <a:avLst/>
          </a:prstGeom>
        </p:spPr>
      </p:pic>
      <p:sp>
        <p:nvSpPr>
          <p:cNvPr id="4" name="Textfeld 3">
            <a:extLst>
              <a:ext uri="{FF2B5EF4-FFF2-40B4-BE49-F238E27FC236}">
                <a16:creationId xmlns:a16="http://schemas.microsoft.com/office/drawing/2014/main" id="{556B1CDE-424E-B2D3-A558-674830ECFFFB}"/>
              </a:ext>
            </a:extLst>
          </p:cNvPr>
          <p:cNvSpPr txBox="1"/>
          <p:nvPr/>
        </p:nvSpPr>
        <p:spPr>
          <a:xfrm>
            <a:off x="1489409" y="4612561"/>
            <a:ext cx="1317668" cy="154401"/>
          </a:xfrm>
          <a:prstGeom prst="rect">
            <a:avLst/>
          </a:prstGeom>
          <a:noFill/>
        </p:spPr>
        <p:txBody>
          <a:bodyPr wrap="none" lIns="0" tIns="0" rIns="0" bIns="0" rtlCol="0">
            <a:spAutoFit/>
          </a:bodyPr>
          <a:lstStyle/>
          <a:p>
            <a:pPr algn="ctr">
              <a:lnSpc>
                <a:spcPct val="120000"/>
              </a:lnSpc>
            </a:pPr>
            <a:r>
              <a:rPr lang="de-DE" sz="900" b="1">
                <a:solidFill>
                  <a:schemeClr val="tx2"/>
                </a:solidFill>
              </a:rPr>
              <a:t>HERALD Studiendesign</a:t>
            </a:r>
          </a:p>
        </p:txBody>
      </p:sp>
    </p:spTree>
    <p:custDataLst>
      <p:tags r:id="rId1"/>
    </p:custDataLst>
    <p:extLst>
      <p:ext uri="{BB962C8B-B14F-4D97-AF65-F5344CB8AC3E}">
        <p14:creationId xmlns:p14="http://schemas.microsoft.com/office/powerpoint/2010/main" val="26338443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4D3E2-BE46-B7E1-E255-0B8675EFAC1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6B896CA-2151-0855-AFE1-AAF6416CAFE6}"/>
              </a:ext>
            </a:extLst>
          </p:cNvPr>
          <p:cNvSpPr>
            <a:spLocks noGrp="1"/>
          </p:cNvSpPr>
          <p:nvPr>
            <p:ph type="title"/>
          </p:nvPr>
        </p:nvSpPr>
        <p:spPr>
          <a:xfrm>
            <a:off x="648000" y="385350"/>
            <a:ext cx="9232601" cy="1296000"/>
          </a:xfrm>
        </p:spPr>
        <p:txBody>
          <a:bodyPr/>
          <a:lstStyle/>
          <a:p>
            <a:r>
              <a:rPr lang="de-DE" sz="3200" dirty="0"/>
              <a:t>ALG-055009 senkt atherogene Lipide inklusive LpA bei vermuteter MASH (Phase 2a HERALD)</a:t>
            </a:r>
          </a:p>
        </p:txBody>
      </p:sp>
      <p:pic>
        <p:nvPicPr>
          <p:cNvPr id="10" name="Inhaltsplatzhalter 9">
            <a:extLst>
              <a:ext uri="{FF2B5EF4-FFF2-40B4-BE49-F238E27FC236}">
                <a16:creationId xmlns:a16="http://schemas.microsoft.com/office/drawing/2014/main" id="{B13FBFEA-4719-69EB-7D4F-1BCCD1302ED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486" b="486"/>
          <a:stretch/>
        </p:blipFill>
        <p:spPr>
          <a:xfrm>
            <a:off x="1012622" y="2301920"/>
            <a:ext cx="4764934" cy="2619848"/>
          </a:xfrm>
          <a:prstGeom prst="rect">
            <a:avLst/>
          </a:prstGeom>
        </p:spPr>
      </p:pic>
      <p:sp>
        <p:nvSpPr>
          <p:cNvPr id="4" name="Textplatzhalter 3">
            <a:extLst>
              <a:ext uri="{FF2B5EF4-FFF2-40B4-BE49-F238E27FC236}">
                <a16:creationId xmlns:a16="http://schemas.microsoft.com/office/drawing/2014/main" id="{EA0C1E65-341C-29D2-7084-E4E8DB320757}"/>
              </a:ext>
            </a:extLst>
          </p:cNvPr>
          <p:cNvSpPr>
            <a:spLocks noGrp="1"/>
          </p:cNvSpPr>
          <p:nvPr>
            <p:ph type="body" sz="quarter" idx="15"/>
          </p:nvPr>
        </p:nvSpPr>
        <p:spPr>
          <a:xfrm>
            <a:off x="647700" y="6421288"/>
            <a:ext cx="5746476" cy="324000"/>
          </a:xfrm>
        </p:spPr>
        <p:txBody>
          <a:bodyPr/>
          <a:lstStyle/>
          <a:p>
            <a:r>
              <a:rPr lang="de-DE" err="1"/>
              <a:t>ApoB</a:t>
            </a:r>
            <a:r>
              <a:rPr lang="de-DE"/>
              <a:t>, Apolipoprotein B; </a:t>
            </a:r>
            <a:r>
              <a:rPr lang="de-DE" err="1"/>
              <a:t>ApoCIII</a:t>
            </a:r>
            <a:r>
              <a:rPr lang="de-DE"/>
              <a:t>, Apolipoprotein CIII; LDL-C, Lipoprotein-Cholesterin niederer Dichte; </a:t>
            </a:r>
            <a:r>
              <a:rPr lang="de-DE" err="1"/>
              <a:t>LpA</a:t>
            </a:r>
            <a:r>
              <a:rPr lang="de-DE"/>
              <a:t>, Lipoprotein A; SEM, </a:t>
            </a:r>
            <a:r>
              <a:rPr lang="de-DE" err="1"/>
              <a:t>standard</a:t>
            </a:r>
            <a:r>
              <a:rPr lang="de-DE"/>
              <a:t> </a:t>
            </a:r>
            <a:r>
              <a:rPr lang="de-DE" err="1"/>
              <a:t>error</a:t>
            </a:r>
            <a:r>
              <a:rPr lang="de-DE"/>
              <a:t> </a:t>
            </a:r>
            <a:r>
              <a:rPr lang="de-DE" err="1"/>
              <a:t>of</a:t>
            </a:r>
            <a:r>
              <a:rPr lang="de-DE"/>
              <a:t> </a:t>
            </a:r>
            <a:r>
              <a:rPr lang="de-DE" err="1"/>
              <a:t>the</a:t>
            </a:r>
            <a:r>
              <a:rPr lang="de-DE"/>
              <a:t> </a:t>
            </a:r>
            <a:r>
              <a:rPr lang="de-DE" err="1"/>
              <a:t>mean</a:t>
            </a:r>
            <a:r>
              <a:rPr lang="de-DE"/>
              <a:t>, Standardfehler des Mittelwertes; TG, Triglycerid; VLDL, Lipoprotein niederer Dichte</a:t>
            </a:r>
          </a:p>
        </p:txBody>
      </p:sp>
      <p:sp>
        <p:nvSpPr>
          <p:cNvPr id="5" name="Textplatzhalter 4">
            <a:extLst>
              <a:ext uri="{FF2B5EF4-FFF2-40B4-BE49-F238E27FC236}">
                <a16:creationId xmlns:a16="http://schemas.microsoft.com/office/drawing/2014/main" id="{F409D885-7CD3-E196-AC99-FBC7E3C59F4E}"/>
              </a:ext>
            </a:extLst>
          </p:cNvPr>
          <p:cNvSpPr>
            <a:spLocks noGrp="1"/>
          </p:cNvSpPr>
          <p:nvPr>
            <p:ph type="body" sz="quarter" idx="17"/>
          </p:nvPr>
        </p:nvSpPr>
        <p:spPr>
          <a:xfrm>
            <a:off x="8583561" y="6421288"/>
            <a:ext cx="2960738" cy="324000"/>
          </a:xfrm>
        </p:spPr>
        <p:txBody>
          <a:bodyPr/>
          <a:lstStyle/>
          <a:p>
            <a:r>
              <a:rPr lang="da-DK"/>
              <a:t>Loomba R. et al. J Hepatol. 2025;82(Suppl.1):SAT-451.</a:t>
            </a:r>
            <a:endParaRPr lang="de-DE"/>
          </a:p>
        </p:txBody>
      </p:sp>
      <p:pic>
        <p:nvPicPr>
          <p:cNvPr id="11" name="Grafik 10">
            <a:extLst>
              <a:ext uri="{FF2B5EF4-FFF2-40B4-BE49-F238E27FC236}">
                <a16:creationId xmlns:a16="http://schemas.microsoft.com/office/drawing/2014/main" id="{61334711-5B26-43ED-7398-8FEA6B3BA044}"/>
              </a:ext>
            </a:extLst>
          </p:cNvPr>
          <p:cNvPicPr>
            <a:picLocks noChangeAspect="1"/>
          </p:cNvPicPr>
          <p:nvPr/>
        </p:nvPicPr>
        <p:blipFill>
          <a:blip r:embed="rId5">
            <a:extLst>
              <a:ext uri="{28A0092B-C50C-407E-A947-70E740481C1C}">
                <a14:useLocalDpi xmlns:a14="http://schemas.microsoft.com/office/drawing/2010/main" val="0"/>
              </a:ext>
            </a:extLst>
          </a:blip>
          <a:srcRect t="391" b="391"/>
          <a:stretch/>
        </p:blipFill>
        <p:spPr>
          <a:xfrm>
            <a:off x="7001818" y="2323163"/>
            <a:ext cx="3929204" cy="2674904"/>
          </a:xfrm>
          <a:prstGeom prst="rect">
            <a:avLst/>
          </a:prstGeom>
        </p:spPr>
      </p:pic>
      <p:sp>
        <p:nvSpPr>
          <p:cNvPr id="6" name="Inhaltsplatzhalter 2">
            <a:extLst>
              <a:ext uri="{FF2B5EF4-FFF2-40B4-BE49-F238E27FC236}">
                <a16:creationId xmlns:a16="http://schemas.microsoft.com/office/drawing/2014/main" id="{3F419DF8-BBD6-6490-2826-67A6A3B14FB9}"/>
              </a:ext>
            </a:extLst>
          </p:cNvPr>
          <p:cNvSpPr txBox="1">
            <a:spLocks/>
          </p:cNvSpPr>
          <p:nvPr/>
        </p:nvSpPr>
        <p:spPr>
          <a:xfrm>
            <a:off x="6475022" y="1819828"/>
            <a:ext cx="4982795" cy="373812"/>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Mittlere (SEM) prozentuale Veränderung der Lipide/Lipoproteine gegenüber dem Ausgangswert im Zeitverlauf</a:t>
            </a:r>
          </a:p>
        </p:txBody>
      </p:sp>
      <p:sp>
        <p:nvSpPr>
          <p:cNvPr id="7" name="Inhaltsplatzhalter 2">
            <a:extLst>
              <a:ext uri="{FF2B5EF4-FFF2-40B4-BE49-F238E27FC236}">
                <a16:creationId xmlns:a16="http://schemas.microsoft.com/office/drawing/2014/main" id="{14E994CC-4416-82E6-F9E4-ABCDA89D36FD}"/>
              </a:ext>
            </a:extLst>
          </p:cNvPr>
          <p:cNvSpPr txBox="1">
            <a:spLocks/>
          </p:cNvSpPr>
          <p:nvPr/>
        </p:nvSpPr>
        <p:spPr>
          <a:xfrm>
            <a:off x="647700" y="1813168"/>
            <a:ext cx="5559371" cy="373812"/>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Median der prozentualen Veränderung der Lipide/Lipoproteine gegenüber dem Ausgangswert in Woche 12</a:t>
            </a:r>
          </a:p>
        </p:txBody>
      </p:sp>
      <p:sp>
        <p:nvSpPr>
          <p:cNvPr id="9" name="Inhaltsplatzhalter 2">
            <a:extLst>
              <a:ext uri="{FF2B5EF4-FFF2-40B4-BE49-F238E27FC236}">
                <a16:creationId xmlns:a16="http://schemas.microsoft.com/office/drawing/2014/main" id="{B360CFCF-CF5C-196A-C153-6EEBED24541C}"/>
              </a:ext>
            </a:extLst>
          </p:cNvPr>
          <p:cNvSpPr txBox="1">
            <a:spLocks/>
          </p:cNvSpPr>
          <p:nvPr/>
        </p:nvSpPr>
        <p:spPr>
          <a:xfrm>
            <a:off x="700364" y="4948272"/>
            <a:ext cx="5322749" cy="141494"/>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600" b="0" i="0" u="none" strike="noStrike" kern="1200" cap="none" spc="0" normalizeH="0" baseline="0" noProof="0">
                <a:ln>
                  <a:noFill/>
                </a:ln>
                <a:solidFill>
                  <a:srgbClr val="939AA7"/>
                </a:solidFill>
                <a:effectLst/>
                <a:uLnTx/>
                <a:uFillTx/>
                <a:latin typeface="Apis For Office"/>
                <a:ea typeface="+mn-ea"/>
                <a:cs typeface="+mn-cs"/>
              </a:rPr>
              <a:t>n: Anzahl der Probanden mit verfügbaren Daten in Woche 12; N: </a:t>
            </a:r>
            <a:r>
              <a:rPr lang="de-DE" sz="600">
                <a:solidFill>
                  <a:srgbClr val="939AA7"/>
                </a:solidFill>
                <a:latin typeface="Apis For Office"/>
              </a:rPr>
              <a:t>Anzahl der Probanden im vollständigen Analysekollektiv; *p&lt;0,05 **p&lt;0,01.</a:t>
            </a:r>
          </a:p>
        </p:txBody>
      </p:sp>
      <p:sp>
        <p:nvSpPr>
          <p:cNvPr id="12" name="Inhaltsplatzhalter 2">
            <a:extLst>
              <a:ext uri="{FF2B5EF4-FFF2-40B4-BE49-F238E27FC236}">
                <a16:creationId xmlns:a16="http://schemas.microsoft.com/office/drawing/2014/main" id="{9830256C-446A-FB6D-CC59-15EC0022ED43}"/>
              </a:ext>
            </a:extLst>
          </p:cNvPr>
          <p:cNvSpPr txBox="1">
            <a:spLocks/>
          </p:cNvSpPr>
          <p:nvPr/>
        </p:nvSpPr>
        <p:spPr>
          <a:xfrm>
            <a:off x="647700" y="5233610"/>
            <a:ext cx="10896300" cy="138469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270000" marR="0" lvl="0" indent="-270000" algn="l" defTabSz="9144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In Woche 12 wurden bei den höchsten untersuchten ALG-055009-Dosierungen statistisch signifikante mediane Reduktionen gegenüber dem Ausgangswert bei den Spiegeln von LDL-C, </a:t>
            </a:r>
            <a:r>
              <a:rPr kumimoji="0" lang="de-DE" sz="1200" b="0" i="0" u="none" strike="noStrike" kern="1200" cap="none" spc="0" normalizeH="0" baseline="0" noProof="0" err="1">
                <a:ln>
                  <a:noFill/>
                </a:ln>
                <a:solidFill>
                  <a:srgbClr val="001965"/>
                </a:solidFill>
                <a:effectLst/>
                <a:uLnTx/>
                <a:uFillTx/>
                <a:latin typeface="Apis For Office"/>
                <a:ea typeface="+mn-ea"/>
                <a:cs typeface="+mn-cs"/>
              </a:rPr>
              <a:t>LpA</a:t>
            </a:r>
            <a:r>
              <a:rPr kumimoji="0" lang="de-DE" sz="1200" b="0" i="0" u="none" strike="noStrike" kern="1200" cap="none" spc="0" normalizeH="0" baseline="0" noProof="0">
                <a:ln>
                  <a:noFill/>
                </a:ln>
                <a:solidFill>
                  <a:srgbClr val="001965"/>
                </a:solidFill>
                <a:effectLst/>
                <a:uLnTx/>
                <a:uFillTx/>
                <a:latin typeface="Apis For Office"/>
                <a:ea typeface="+mn-ea"/>
                <a:cs typeface="+mn-cs"/>
              </a:rPr>
              <a:t> und </a:t>
            </a:r>
            <a:r>
              <a:rPr kumimoji="0" lang="de-DE" sz="1200" b="0" i="0" u="none" strike="noStrike" kern="1200" cap="none" spc="0" normalizeH="0" baseline="0" noProof="0" err="1">
                <a:ln>
                  <a:noFill/>
                </a:ln>
                <a:solidFill>
                  <a:srgbClr val="001965"/>
                </a:solidFill>
                <a:effectLst/>
                <a:uLnTx/>
                <a:uFillTx/>
                <a:latin typeface="Apis For Office"/>
                <a:ea typeface="+mn-ea"/>
                <a:cs typeface="+mn-cs"/>
              </a:rPr>
              <a:t>ApoB</a:t>
            </a:r>
            <a:r>
              <a:rPr kumimoji="0" lang="de-DE" sz="1200" b="0" i="0" u="none" strike="noStrike" kern="1200" cap="none" spc="0" normalizeH="0" baseline="0" noProof="0">
                <a:ln>
                  <a:noFill/>
                </a:ln>
                <a:solidFill>
                  <a:srgbClr val="001965"/>
                </a:solidFill>
                <a:effectLst/>
                <a:uLnTx/>
                <a:uFillTx/>
                <a:latin typeface="Apis For Office"/>
                <a:ea typeface="+mn-ea"/>
                <a:cs typeface="+mn-cs"/>
              </a:rPr>
              <a:t> im Vergleich zu Placebo beobachtet</a:t>
            </a:r>
          </a:p>
          <a:p>
            <a:pPr marL="270000" marR="0" lvl="0" indent="-270000" algn="l" defTabSz="9144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Ebenfalls wurden Reduktionen bei Triglyzeriden, VLDL und </a:t>
            </a:r>
            <a:r>
              <a:rPr kumimoji="0" lang="de-DE" sz="1200" b="0" i="0" u="none" strike="noStrike" kern="1200" cap="none" spc="0" normalizeH="0" baseline="0" noProof="0" err="1">
                <a:ln>
                  <a:noFill/>
                </a:ln>
                <a:solidFill>
                  <a:srgbClr val="001965"/>
                </a:solidFill>
                <a:effectLst/>
                <a:uLnTx/>
                <a:uFillTx/>
                <a:latin typeface="Apis For Office"/>
                <a:ea typeface="+mn-ea"/>
                <a:cs typeface="+mn-cs"/>
              </a:rPr>
              <a:t>ApoCIII</a:t>
            </a:r>
            <a:r>
              <a:rPr kumimoji="0" lang="de-DE" sz="1200" b="0" i="0" u="none" strike="noStrike" kern="1200" cap="none" spc="0" normalizeH="0" baseline="0" noProof="0">
                <a:ln>
                  <a:noFill/>
                </a:ln>
                <a:solidFill>
                  <a:srgbClr val="001965"/>
                </a:solidFill>
                <a:effectLst/>
                <a:uLnTx/>
                <a:uFillTx/>
                <a:latin typeface="Apis For Office"/>
                <a:ea typeface="+mn-ea"/>
                <a:cs typeface="+mn-cs"/>
              </a:rPr>
              <a:t> festgestellt </a:t>
            </a:r>
          </a:p>
          <a:p>
            <a:pPr marL="270000" marR="0" lvl="0" indent="-270000" algn="l" defTabSz="914400"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Während des gesamten Dosierungszeitraums wurden bei den höchsten ALG-055009-Dosierungen kontinuierliche Rückgänge von </a:t>
            </a:r>
            <a:r>
              <a:rPr kumimoji="0" lang="de-DE" sz="1200" b="0" i="0" u="none" strike="noStrike" kern="1200" cap="none" spc="0" normalizeH="0" baseline="0" noProof="0" err="1">
                <a:ln>
                  <a:noFill/>
                </a:ln>
                <a:solidFill>
                  <a:srgbClr val="001965"/>
                </a:solidFill>
                <a:effectLst/>
                <a:uLnTx/>
                <a:uFillTx/>
                <a:latin typeface="Apis For Office"/>
                <a:ea typeface="+mn-ea"/>
                <a:cs typeface="+mn-cs"/>
              </a:rPr>
              <a:t>LpA</a:t>
            </a:r>
            <a:r>
              <a:rPr kumimoji="0" lang="de-DE" sz="1200" b="0" i="0" u="none" strike="noStrike" kern="1200" cap="none" spc="0" normalizeH="0" baseline="0" noProof="0">
                <a:ln>
                  <a:noFill/>
                </a:ln>
                <a:solidFill>
                  <a:srgbClr val="001965"/>
                </a:solidFill>
                <a:effectLst/>
                <a:uLnTx/>
                <a:uFillTx/>
                <a:latin typeface="Apis For Office"/>
                <a:ea typeface="+mn-ea"/>
                <a:cs typeface="+mn-cs"/>
              </a:rPr>
              <a:t> beobachtet</a:t>
            </a:r>
          </a:p>
        </p:txBody>
      </p:sp>
      <p:sp>
        <p:nvSpPr>
          <p:cNvPr id="13" name="Rechteck: abgerundete Ecken 12">
            <a:extLst>
              <a:ext uri="{FF2B5EF4-FFF2-40B4-BE49-F238E27FC236}">
                <a16:creationId xmlns:a16="http://schemas.microsoft.com/office/drawing/2014/main" id="{E4EF2499-1A6A-4154-43BF-2255A1F7DEEB}"/>
              </a:ext>
            </a:extLst>
          </p:cNvPr>
          <p:cNvSpPr/>
          <p:nvPr/>
        </p:nvSpPr>
        <p:spPr>
          <a:xfrm>
            <a:off x="542997" y="1715733"/>
            <a:ext cx="5733978" cy="3400538"/>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4" name="Rechteck: abgerundete Ecken 13">
            <a:extLst>
              <a:ext uri="{FF2B5EF4-FFF2-40B4-BE49-F238E27FC236}">
                <a16:creationId xmlns:a16="http://schemas.microsoft.com/office/drawing/2014/main" id="{CF3C1BD5-FE89-A64D-2C4B-A7D9E7732C40}"/>
              </a:ext>
            </a:extLst>
          </p:cNvPr>
          <p:cNvSpPr/>
          <p:nvPr/>
        </p:nvSpPr>
        <p:spPr>
          <a:xfrm>
            <a:off x="6394175" y="1715732"/>
            <a:ext cx="5149825" cy="3400538"/>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22728047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FA53-153A-C174-F84D-FDB2107C08E7}"/>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2E97F00F-A87B-9516-4406-12CD327FF025}"/>
              </a:ext>
            </a:extLst>
          </p:cNvPr>
          <p:cNvSpPr/>
          <p:nvPr/>
        </p:nvSpPr>
        <p:spPr>
          <a:xfrm>
            <a:off x="4754172" y="2998132"/>
            <a:ext cx="3264822" cy="2516309"/>
          </a:xfrm>
          <a:custGeom>
            <a:avLst/>
            <a:gdLst>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00200 w 3327400"/>
              <a:gd name="connsiteY52" fmla="*/ 2070100 h 2527300"/>
              <a:gd name="connsiteX53" fmla="*/ 1638300 w 3327400"/>
              <a:gd name="connsiteY53" fmla="*/ 2019300 h 2527300"/>
              <a:gd name="connsiteX54" fmla="*/ 1689100 w 3327400"/>
              <a:gd name="connsiteY54" fmla="*/ 1981200 h 2527300"/>
              <a:gd name="connsiteX55" fmla="*/ 1701800 w 3327400"/>
              <a:gd name="connsiteY55" fmla="*/ 1943100 h 2527300"/>
              <a:gd name="connsiteX56" fmla="*/ 1790700 w 3327400"/>
              <a:gd name="connsiteY56" fmla="*/ 1854200 h 2527300"/>
              <a:gd name="connsiteX57" fmla="*/ 1854200 w 3327400"/>
              <a:gd name="connsiteY57" fmla="*/ 1778000 h 2527300"/>
              <a:gd name="connsiteX58" fmla="*/ 1892300 w 3327400"/>
              <a:gd name="connsiteY58" fmla="*/ 1765300 h 2527300"/>
              <a:gd name="connsiteX59" fmla="*/ 1930400 w 3327400"/>
              <a:gd name="connsiteY59" fmla="*/ 1739900 h 2527300"/>
              <a:gd name="connsiteX60" fmla="*/ 1943100 w 3327400"/>
              <a:gd name="connsiteY60" fmla="*/ 1701800 h 2527300"/>
              <a:gd name="connsiteX61" fmla="*/ 2006600 w 3327400"/>
              <a:gd name="connsiteY61" fmla="*/ 1663700 h 2527300"/>
              <a:gd name="connsiteX62" fmla="*/ 2044700 w 3327400"/>
              <a:gd name="connsiteY62" fmla="*/ 1638300 h 2527300"/>
              <a:gd name="connsiteX63" fmla="*/ 2120900 w 3327400"/>
              <a:gd name="connsiteY63" fmla="*/ 1562100 h 2527300"/>
              <a:gd name="connsiteX64" fmla="*/ 2209800 w 3327400"/>
              <a:gd name="connsiteY64" fmla="*/ 1511300 h 2527300"/>
              <a:gd name="connsiteX65" fmla="*/ 2286000 w 3327400"/>
              <a:gd name="connsiteY65" fmla="*/ 1460500 h 2527300"/>
              <a:gd name="connsiteX66" fmla="*/ 2336800 w 3327400"/>
              <a:gd name="connsiteY66" fmla="*/ 1409700 h 2527300"/>
              <a:gd name="connsiteX67" fmla="*/ 2413000 w 3327400"/>
              <a:gd name="connsiteY67" fmla="*/ 1358900 h 2527300"/>
              <a:gd name="connsiteX68" fmla="*/ 2451100 w 3327400"/>
              <a:gd name="connsiteY68" fmla="*/ 1320800 h 2527300"/>
              <a:gd name="connsiteX69" fmla="*/ 2540000 w 3327400"/>
              <a:gd name="connsiteY69" fmla="*/ 1257300 h 2527300"/>
              <a:gd name="connsiteX70" fmla="*/ 2565400 w 3327400"/>
              <a:gd name="connsiteY70" fmla="*/ 1219200 h 2527300"/>
              <a:gd name="connsiteX71" fmla="*/ 2679700 w 3327400"/>
              <a:gd name="connsiteY71" fmla="*/ 1155700 h 2527300"/>
              <a:gd name="connsiteX72" fmla="*/ 2768600 w 3327400"/>
              <a:gd name="connsiteY72" fmla="*/ 1104900 h 2527300"/>
              <a:gd name="connsiteX73" fmla="*/ 2794000 w 3327400"/>
              <a:gd name="connsiteY73" fmla="*/ 1066800 h 2527300"/>
              <a:gd name="connsiteX74" fmla="*/ 2882900 w 3327400"/>
              <a:gd name="connsiteY74" fmla="*/ 1016000 h 2527300"/>
              <a:gd name="connsiteX75" fmla="*/ 2946400 w 3327400"/>
              <a:gd name="connsiteY75" fmla="*/ 965200 h 2527300"/>
              <a:gd name="connsiteX76" fmla="*/ 3035300 w 3327400"/>
              <a:gd name="connsiteY76" fmla="*/ 927100 h 2527300"/>
              <a:gd name="connsiteX77" fmla="*/ 3086100 w 3327400"/>
              <a:gd name="connsiteY77" fmla="*/ 901700 h 2527300"/>
              <a:gd name="connsiteX78" fmla="*/ 3162300 w 3327400"/>
              <a:gd name="connsiteY78" fmla="*/ 787400 h 2527300"/>
              <a:gd name="connsiteX79" fmla="*/ 3187700 w 3327400"/>
              <a:gd name="connsiteY79" fmla="*/ 482600 h 2527300"/>
              <a:gd name="connsiteX80" fmla="*/ 3263900 w 3327400"/>
              <a:gd name="connsiteY80" fmla="*/ 406400 h 2527300"/>
              <a:gd name="connsiteX81" fmla="*/ 3327400 w 3327400"/>
              <a:gd name="connsiteY81" fmla="*/ 330200 h 2527300"/>
              <a:gd name="connsiteX82" fmla="*/ 3314700 w 3327400"/>
              <a:gd name="connsiteY82" fmla="*/ 203200 h 2527300"/>
              <a:gd name="connsiteX83" fmla="*/ 3276600 w 3327400"/>
              <a:gd name="connsiteY83" fmla="*/ 177800 h 2527300"/>
              <a:gd name="connsiteX84" fmla="*/ 3149600 w 3327400"/>
              <a:gd name="connsiteY84" fmla="*/ 127000 h 2527300"/>
              <a:gd name="connsiteX85" fmla="*/ 2984500 w 3327400"/>
              <a:gd name="connsiteY85" fmla="*/ 101600 h 2527300"/>
              <a:gd name="connsiteX86" fmla="*/ 2984500 w 3327400"/>
              <a:gd name="connsiteY8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38300 w 3327400"/>
              <a:gd name="connsiteY52" fmla="*/ 2019300 h 2527300"/>
              <a:gd name="connsiteX53" fmla="*/ 1689100 w 3327400"/>
              <a:gd name="connsiteY53" fmla="*/ 1981200 h 2527300"/>
              <a:gd name="connsiteX54" fmla="*/ 1701800 w 3327400"/>
              <a:gd name="connsiteY54" fmla="*/ 1943100 h 2527300"/>
              <a:gd name="connsiteX55" fmla="*/ 1790700 w 3327400"/>
              <a:gd name="connsiteY55" fmla="*/ 1854200 h 2527300"/>
              <a:gd name="connsiteX56" fmla="*/ 1854200 w 3327400"/>
              <a:gd name="connsiteY56" fmla="*/ 1778000 h 2527300"/>
              <a:gd name="connsiteX57" fmla="*/ 1892300 w 3327400"/>
              <a:gd name="connsiteY57" fmla="*/ 1765300 h 2527300"/>
              <a:gd name="connsiteX58" fmla="*/ 1930400 w 3327400"/>
              <a:gd name="connsiteY58" fmla="*/ 1739900 h 2527300"/>
              <a:gd name="connsiteX59" fmla="*/ 1943100 w 3327400"/>
              <a:gd name="connsiteY59" fmla="*/ 1701800 h 2527300"/>
              <a:gd name="connsiteX60" fmla="*/ 2006600 w 3327400"/>
              <a:gd name="connsiteY60" fmla="*/ 1663700 h 2527300"/>
              <a:gd name="connsiteX61" fmla="*/ 2044700 w 3327400"/>
              <a:gd name="connsiteY61" fmla="*/ 1638300 h 2527300"/>
              <a:gd name="connsiteX62" fmla="*/ 2120900 w 3327400"/>
              <a:gd name="connsiteY62" fmla="*/ 1562100 h 2527300"/>
              <a:gd name="connsiteX63" fmla="*/ 2209800 w 3327400"/>
              <a:gd name="connsiteY63" fmla="*/ 1511300 h 2527300"/>
              <a:gd name="connsiteX64" fmla="*/ 2286000 w 3327400"/>
              <a:gd name="connsiteY64" fmla="*/ 1460500 h 2527300"/>
              <a:gd name="connsiteX65" fmla="*/ 2336800 w 3327400"/>
              <a:gd name="connsiteY65" fmla="*/ 1409700 h 2527300"/>
              <a:gd name="connsiteX66" fmla="*/ 2413000 w 3327400"/>
              <a:gd name="connsiteY66" fmla="*/ 1358900 h 2527300"/>
              <a:gd name="connsiteX67" fmla="*/ 2451100 w 3327400"/>
              <a:gd name="connsiteY67" fmla="*/ 1320800 h 2527300"/>
              <a:gd name="connsiteX68" fmla="*/ 2540000 w 3327400"/>
              <a:gd name="connsiteY68" fmla="*/ 1257300 h 2527300"/>
              <a:gd name="connsiteX69" fmla="*/ 2565400 w 3327400"/>
              <a:gd name="connsiteY69" fmla="*/ 1219200 h 2527300"/>
              <a:gd name="connsiteX70" fmla="*/ 2679700 w 3327400"/>
              <a:gd name="connsiteY70" fmla="*/ 1155700 h 2527300"/>
              <a:gd name="connsiteX71" fmla="*/ 2768600 w 3327400"/>
              <a:gd name="connsiteY71" fmla="*/ 1104900 h 2527300"/>
              <a:gd name="connsiteX72" fmla="*/ 2794000 w 3327400"/>
              <a:gd name="connsiteY72" fmla="*/ 1066800 h 2527300"/>
              <a:gd name="connsiteX73" fmla="*/ 2882900 w 3327400"/>
              <a:gd name="connsiteY73" fmla="*/ 1016000 h 2527300"/>
              <a:gd name="connsiteX74" fmla="*/ 2946400 w 3327400"/>
              <a:gd name="connsiteY74" fmla="*/ 965200 h 2527300"/>
              <a:gd name="connsiteX75" fmla="*/ 3035300 w 3327400"/>
              <a:gd name="connsiteY75" fmla="*/ 927100 h 2527300"/>
              <a:gd name="connsiteX76" fmla="*/ 3086100 w 3327400"/>
              <a:gd name="connsiteY76" fmla="*/ 901700 h 2527300"/>
              <a:gd name="connsiteX77" fmla="*/ 3162300 w 3327400"/>
              <a:gd name="connsiteY77" fmla="*/ 787400 h 2527300"/>
              <a:gd name="connsiteX78" fmla="*/ 3187700 w 3327400"/>
              <a:gd name="connsiteY78" fmla="*/ 482600 h 2527300"/>
              <a:gd name="connsiteX79" fmla="*/ 3263900 w 3327400"/>
              <a:gd name="connsiteY79" fmla="*/ 406400 h 2527300"/>
              <a:gd name="connsiteX80" fmla="*/ 3327400 w 3327400"/>
              <a:gd name="connsiteY80" fmla="*/ 330200 h 2527300"/>
              <a:gd name="connsiteX81" fmla="*/ 3314700 w 3327400"/>
              <a:gd name="connsiteY81" fmla="*/ 203200 h 2527300"/>
              <a:gd name="connsiteX82" fmla="*/ 3276600 w 3327400"/>
              <a:gd name="connsiteY82" fmla="*/ 177800 h 2527300"/>
              <a:gd name="connsiteX83" fmla="*/ 3149600 w 3327400"/>
              <a:gd name="connsiteY83" fmla="*/ 127000 h 2527300"/>
              <a:gd name="connsiteX84" fmla="*/ 2984500 w 3327400"/>
              <a:gd name="connsiteY84" fmla="*/ 101600 h 2527300"/>
              <a:gd name="connsiteX85" fmla="*/ 2984500 w 3327400"/>
              <a:gd name="connsiteY85"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89100 w 3327400"/>
              <a:gd name="connsiteY52" fmla="*/ 1981200 h 2527300"/>
              <a:gd name="connsiteX53" fmla="*/ 1701800 w 3327400"/>
              <a:gd name="connsiteY53" fmla="*/ 1943100 h 2527300"/>
              <a:gd name="connsiteX54" fmla="*/ 1790700 w 3327400"/>
              <a:gd name="connsiteY54" fmla="*/ 1854200 h 2527300"/>
              <a:gd name="connsiteX55" fmla="*/ 1854200 w 3327400"/>
              <a:gd name="connsiteY55" fmla="*/ 1778000 h 2527300"/>
              <a:gd name="connsiteX56" fmla="*/ 1892300 w 3327400"/>
              <a:gd name="connsiteY56" fmla="*/ 1765300 h 2527300"/>
              <a:gd name="connsiteX57" fmla="*/ 1930400 w 3327400"/>
              <a:gd name="connsiteY57" fmla="*/ 1739900 h 2527300"/>
              <a:gd name="connsiteX58" fmla="*/ 1943100 w 3327400"/>
              <a:gd name="connsiteY58" fmla="*/ 1701800 h 2527300"/>
              <a:gd name="connsiteX59" fmla="*/ 2006600 w 3327400"/>
              <a:gd name="connsiteY59" fmla="*/ 1663700 h 2527300"/>
              <a:gd name="connsiteX60" fmla="*/ 2044700 w 3327400"/>
              <a:gd name="connsiteY60" fmla="*/ 1638300 h 2527300"/>
              <a:gd name="connsiteX61" fmla="*/ 2120900 w 3327400"/>
              <a:gd name="connsiteY61" fmla="*/ 1562100 h 2527300"/>
              <a:gd name="connsiteX62" fmla="*/ 2209800 w 3327400"/>
              <a:gd name="connsiteY62" fmla="*/ 1511300 h 2527300"/>
              <a:gd name="connsiteX63" fmla="*/ 2286000 w 3327400"/>
              <a:gd name="connsiteY63" fmla="*/ 1460500 h 2527300"/>
              <a:gd name="connsiteX64" fmla="*/ 2336800 w 3327400"/>
              <a:gd name="connsiteY64" fmla="*/ 1409700 h 2527300"/>
              <a:gd name="connsiteX65" fmla="*/ 2413000 w 3327400"/>
              <a:gd name="connsiteY65" fmla="*/ 1358900 h 2527300"/>
              <a:gd name="connsiteX66" fmla="*/ 2451100 w 3327400"/>
              <a:gd name="connsiteY66" fmla="*/ 1320800 h 2527300"/>
              <a:gd name="connsiteX67" fmla="*/ 2540000 w 3327400"/>
              <a:gd name="connsiteY67" fmla="*/ 1257300 h 2527300"/>
              <a:gd name="connsiteX68" fmla="*/ 2565400 w 3327400"/>
              <a:gd name="connsiteY68" fmla="*/ 1219200 h 2527300"/>
              <a:gd name="connsiteX69" fmla="*/ 2679700 w 3327400"/>
              <a:gd name="connsiteY69" fmla="*/ 1155700 h 2527300"/>
              <a:gd name="connsiteX70" fmla="*/ 2768600 w 3327400"/>
              <a:gd name="connsiteY70" fmla="*/ 1104900 h 2527300"/>
              <a:gd name="connsiteX71" fmla="*/ 2794000 w 3327400"/>
              <a:gd name="connsiteY71" fmla="*/ 1066800 h 2527300"/>
              <a:gd name="connsiteX72" fmla="*/ 2882900 w 3327400"/>
              <a:gd name="connsiteY72" fmla="*/ 1016000 h 2527300"/>
              <a:gd name="connsiteX73" fmla="*/ 2946400 w 3327400"/>
              <a:gd name="connsiteY73" fmla="*/ 965200 h 2527300"/>
              <a:gd name="connsiteX74" fmla="*/ 3035300 w 3327400"/>
              <a:gd name="connsiteY74" fmla="*/ 927100 h 2527300"/>
              <a:gd name="connsiteX75" fmla="*/ 3086100 w 3327400"/>
              <a:gd name="connsiteY75" fmla="*/ 901700 h 2527300"/>
              <a:gd name="connsiteX76" fmla="*/ 3162300 w 3327400"/>
              <a:gd name="connsiteY76" fmla="*/ 787400 h 2527300"/>
              <a:gd name="connsiteX77" fmla="*/ 3187700 w 3327400"/>
              <a:gd name="connsiteY77" fmla="*/ 482600 h 2527300"/>
              <a:gd name="connsiteX78" fmla="*/ 3263900 w 3327400"/>
              <a:gd name="connsiteY78" fmla="*/ 406400 h 2527300"/>
              <a:gd name="connsiteX79" fmla="*/ 3327400 w 3327400"/>
              <a:gd name="connsiteY79" fmla="*/ 330200 h 2527300"/>
              <a:gd name="connsiteX80" fmla="*/ 3314700 w 3327400"/>
              <a:gd name="connsiteY80" fmla="*/ 203200 h 2527300"/>
              <a:gd name="connsiteX81" fmla="*/ 3276600 w 3327400"/>
              <a:gd name="connsiteY81" fmla="*/ 177800 h 2527300"/>
              <a:gd name="connsiteX82" fmla="*/ 3149600 w 3327400"/>
              <a:gd name="connsiteY82" fmla="*/ 127000 h 2527300"/>
              <a:gd name="connsiteX83" fmla="*/ 2984500 w 3327400"/>
              <a:gd name="connsiteY83" fmla="*/ 101600 h 2527300"/>
              <a:gd name="connsiteX84" fmla="*/ 2984500 w 3327400"/>
              <a:gd name="connsiteY84"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689100 w 3327400"/>
              <a:gd name="connsiteY52" fmla="*/ 1981200 h 2527300"/>
              <a:gd name="connsiteX53" fmla="*/ 1701800 w 3327400"/>
              <a:gd name="connsiteY53" fmla="*/ 1943100 h 2527300"/>
              <a:gd name="connsiteX54" fmla="*/ 1790700 w 3327400"/>
              <a:gd name="connsiteY54" fmla="*/ 1854200 h 2527300"/>
              <a:gd name="connsiteX55" fmla="*/ 1854200 w 3327400"/>
              <a:gd name="connsiteY55" fmla="*/ 1778000 h 2527300"/>
              <a:gd name="connsiteX56" fmla="*/ 1892300 w 3327400"/>
              <a:gd name="connsiteY56" fmla="*/ 1765300 h 2527300"/>
              <a:gd name="connsiteX57" fmla="*/ 1930400 w 3327400"/>
              <a:gd name="connsiteY57" fmla="*/ 1739900 h 2527300"/>
              <a:gd name="connsiteX58" fmla="*/ 1943100 w 3327400"/>
              <a:gd name="connsiteY58" fmla="*/ 1701800 h 2527300"/>
              <a:gd name="connsiteX59" fmla="*/ 2006600 w 3327400"/>
              <a:gd name="connsiteY59" fmla="*/ 1663700 h 2527300"/>
              <a:gd name="connsiteX60" fmla="*/ 2044700 w 3327400"/>
              <a:gd name="connsiteY60" fmla="*/ 1638300 h 2527300"/>
              <a:gd name="connsiteX61" fmla="*/ 2120900 w 3327400"/>
              <a:gd name="connsiteY61" fmla="*/ 1562100 h 2527300"/>
              <a:gd name="connsiteX62" fmla="*/ 2209800 w 3327400"/>
              <a:gd name="connsiteY62" fmla="*/ 1511300 h 2527300"/>
              <a:gd name="connsiteX63" fmla="*/ 2286000 w 3327400"/>
              <a:gd name="connsiteY63" fmla="*/ 1460500 h 2527300"/>
              <a:gd name="connsiteX64" fmla="*/ 2336800 w 3327400"/>
              <a:gd name="connsiteY64" fmla="*/ 1409700 h 2527300"/>
              <a:gd name="connsiteX65" fmla="*/ 2413000 w 3327400"/>
              <a:gd name="connsiteY65" fmla="*/ 1358900 h 2527300"/>
              <a:gd name="connsiteX66" fmla="*/ 2451100 w 3327400"/>
              <a:gd name="connsiteY66" fmla="*/ 1320800 h 2527300"/>
              <a:gd name="connsiteX67" fmla="*/ 2540000 w 3327400"/>
              <a:gd name="connsiteY67" fmla="*/ 1257300 h 2527300"/>
              <a:gd name="connsiteX68" fmla="*/ 2565400 w 3327400"/>
              <a:gd name="connsiteY68" fmla="*/ 1219200 h 2527300"/>
              <a:gd name="connsiteX69" fmla="*/ 2679700 w 3327400"/>
              <a:gd name="connsiteY69" fmla="*/ 1155700 h 2527300"/>
              <a:gd name="connsiteX70" fmla="*/ 2768600 w 3327400"/>
              <a:gd name="connsiteY70" fmla="*/ 1104900 h 2527300"/>
              <a:gd name="connsiteX71" fmla="*/ 2794000 w 3327400"/>
              <a:gd name="connsiteY71" fmla="*/ 1066800 h 2527300"/>
              <a:gd name="connsiteX72" fmla="*/ 2882900 w 3327400"/>
              <a:gd name="connsiteY72" fmla="*/ 1016000 h 2527300"/>
              <a:gd name="connsiteX73" fmla="*/ 2946400 w 3327400"/>
              <a:gd name="connsiteY73" fmla="*/ 965200 h 2527300"/>
              <a:gd name="connsiteX74" fmla="*/ 3035300 w 3327400"/>
              <a:gd name="connsiteY74" fmla="*/ 927100 h 2527300"/>
              <a:gd name="connsiteX75" fmla="*/ 3086100 w 3327400"/>
              <a:gd name="connsiteY75" fmla="*/ 901700 h 2527300"/>
              <a:gd name="connsiteX76" fmla="*/ 3162300 w 3327400"/>
              <a:gd name="connsiteY76" fmla="*/ 787400 h 2527300"/>
              <a:gd name="connsiteX77" fmla="*/ 3187700 w 3327400"/>
              <a:gd name="connsiteY77" fmla="*/ 482600 h 2527300"/>
              <a:gd name="connsiteX78" fmla="*/ 3263900 w 3327400"/>
              <a:gd name="connsiteY78" fmla="*/ 406400 h 2527300"/>
              <a:gd name="connsiteX79" fmla="*/ 3327400 w 3327400"/>
              <a:gd name="connsiteY79" fmla="*/ 330200 h 2527300"/>
              <a:gd name="connsiteX80" fmla="*/ 3314700 w 3327400"/>
              <a:gd name="connsiteY80" fmla="*/ 203200 h 2527300"/>
              <a:gd name="connsiteX81" fmla="*/ 3276600 w 3327400"/>
              <a:gd name="connsiteY81" fmla="*/ 177800 h 2527300"/>
              <a:gd name="connsiteX82" fmla="*/ 3149600 w 3327400"/>
              <a:gd name="connsiteY82" fmla="*/ 127000 h 2527300"/>
              <a:gd name="connsiteX83" fmla="*/ 2984500 w 3327400"/>
              <a:gd name="connsiteY83" fmla="*/ 101600 h 2527300"/>
              <a:gd name="connsiteX84" fmla="*/ 2984500 w 3327400"/>
              <a:gd name="connsiteY84"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689100 w 3327400"/>
              <a:gd name="connsiteY52" fmla="*/ 1981200 h 2527300"/>
              <a:gd name="connsiteX53" fmla="*/ 1790700 w 3327400"/>
              <a:gd name="connsiteY53" fmla="*/ 1854200 h 2527300"/>
              <a:gd name="connsiteX54" fmla="*/ 1854200 w 3327400"/>
              <a:gd name="connsiteY54" fmla="*/ 1778000 h 2527300"/>
              <a:gd name="connsiteX55" fmla="*/ 1892300 w 3327400"/>
              <a:gd name="connsiteY55" fmla="*/ 1765300 h 2527300"/>
              <a:gd name="connsiteX56" fmla="*/ 1930400 w 3327400"/>
              <a:gd name="connsiteY56" fmla="*/ 1739900 h 2527300"/>
              <a:gd name="connsiteX57" fmla="*/ 1943100 w 3327400"/>
              <a:gd name="connsiteY57" fmla="*/ 1701800 h 2527300"/>
              <a:gd name="connsiteX58" fmla="*/ 2006600 w 3327400"/>
              <a:gd name="connsiteY58" fmla="*/ 1663700 h 2527300"/>
              <a:gd name="connsiteX59" fmla="*/ 2044700 w 3327400"/>
              <a:gd name="connsiteY59" fmla="*/ 1638300 h 2527300"/>
              <a:gd name="connsiteX60" fmla="*/ 2120900 w 3327400"/>
              <a:gd name="connsiteY60" fmla="*/ 1562100 h 2527300"/>
              <a:gd name="connsiteX61" fmla="*/ 2209800 w 3327400"/>
              <a:gd name="connsiteY61" fmla="*/ 1511300 h 2527300"/>
              <a:gd name="connsiteX62" fmla="*/ 2286000 w 3327400"/>
              <a:gd name="connsiteY62" fmla="*/ 1460500 h 2527300"/>
              <a:gd name="connsiteX63" fmla="*/ 2336800 w 3327400"/>
              <a:gd name="connsiteY63" fmla="*/ 1409700 h 2527300"/>
              <a:gd name="connsiteX64" fmla="*/ 2413000 w 3327400"/>
              <a:gd name="connsiteY64" fmla="*/ 1358900 h 2527300"/>
              <a:gd name="connsiteX65" fmla="*/ 2451100 w 3327400"/>
              <a:gd name="connsiteY65" fmla="*/ 1320800 h 2527300"/>
              <a:gd name="connsiteX66" fmla="*/ 2540000 w 3327400"/>
              <a:gd name="connsiteY66" fmla="*/ 1257300 h 2527300"/>
              <a:gd name="connsiteX67" fmla="*/ 2565400 w 3327400"/>
              <a:gd name="connsiteY67" fmla="*/ 1219200 h 2527300"/>
              <a:gd name="connsiteX68" fmla="*/ 2679700 w 3327400"/>
              <a:gd name="connsiteY68" fmla="*/ 1155700 h 2527300"/>
              <a:gd name="connsiteX69" fmla="*/ 2768600 w 3327400"/>
              <a:gd name="connsiteY69" fmla="*/ 1104900 h 2527300"/>
              <a:gd name="connsiteX70" fmla="*/ 2794000 w 3327400"/>
              <a:gd name="connsiteY70" fmla="*/ 1066800 h 2527300"/>
              <a:gd name="connsiteX71" fmla="*/ 2882900 w 3327400"/>
              <a:gd name="connsiteY71" fmla="*/ 1016000 h 2527300"/>
              <a:gd name="connsiteX72" fmla="*/ 2946400 w 3327400"/>
              <a:gd name="connsiteY72" fmla="*/ 965200 h 2527300"/>
              <a:gd name="connsiteX73" fmla="*/ 3035300 w 3327400"/>
              <a:gd name="connsiteY73" fmla="*/ 927100 h 2527300"/>
              <a:gd name="connsiteX74" fmla="*/ 3086100 w 3327400"/>
              <a:gd name="connsiteY74" fmla="*/ 901700 h 2527300"/>
              <a:gd name="connsiteX75" fmla="*/ 3162300 w 3327400"/>
              <a:gd name="connsiteY75" fmla="*/ 787400 h 2527300"/>
              <a:gd name="connsiteX76" fmla="*/ 3187700 w 3327400"/>
              <a:gd name="connsiteY76" fmla="*/ 482600 h 2527300"/>
              <a:gd name="connsiteX77" fmla="*/ 3263900 w 3327400"/>
              <a:gd name="connsiteY77" fmla="*/ 406400 h 2527300"/>
              <a:gd name="connsiteX78" fmla="*/ 3327400 w 3327400"/>
              <a:gd name="connsiteY78" fmla="*/ 330200 h 2527300"/>
              <a:gd name="connsiteX79" fmla="*/ 3314700 w 3327400"/>
              <a:gd name="connsiteY79" fmla="*/ 203200 h 2527300"/>
              <a:gd name="connsiteX80" fmla="*/ 3276600 w 3327400"/>
              <a:gd name="connsiteY80" fmla="*/ 177800 h 2527300"/>
              <a:gd name="connsiteX81" fmla="*/ 3149600 w 3327400"/>
              <a:gd name="connsiteY81" fmla="*/ 127000 h 2527300"/>
              <a:gd name="connsiteX82" fmla="*/ 2984500 w 3327400"/>
              <a:gd name="connsiteY82" fmla="*/ 101600 h 2527300"/>
              <a:gd name="connsiteX83" fmla="*/ 2984500 w 3327400"/>
              <a:gd name="connsiteY83"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790700 w 3327400"/>
              <a:gd name="connsiteY52" fmla="*/ 1854200 h 2527300"/>
              <a:gd name="connsiteX53" fmla="*/ 1854200 w 3327400"/>
              <a:gd name="connsiteY53" fmla="*/ 1778000 h 2527300"/>
              <a:gd name="connsiteX54" fmla="*/ 1892300 w 3327400"/>
              <a:gd name="connsiteY54" fmla="*/ 1765300 h 2527300"/>
              <a:gd name="connsiteX55" fmla="*/ 1930400 w 3327400"/>
              <a:gd name="connsiteY55" fmla="*/ 1739900 h 2527300"/>
              <a:gd name="connsiteX56" fmla="*/ 1943100 w 3327400"/>
              <a:gd name="connsiteY56" fmla="*/ 1701800 h 2527300"/>
              <a:gd name="connsiteX57" fmla="*/ 2006600 w 3327400"/>
              <a:gd name="connsiteY57" fmla="*/ 1663700 h 2527300"/>
              <a:gd name="connsiteX58" fmla="*/ 2044700 w 3327400"/>
              <a:gd name="connsiteY58" fmla="*/ 1638300 h 2527300"/>
              <a:gd name="connsiteX59" fmla="*/ 2120900 w 3327400"/>
              <a:gd name="connsiteY59" fmla="*/ 1562100 h 2527300"/>
              <a:gd name="connsiteX60" fmla="*/ 2209800 w 3327400"/>
              <a:gd name="connsiteY60" fmla="*/ 1511300 h 2527300"/>
              <a:gd name="connsiteX61" fmla="*/ 2286000 w 3327400"/>
              <a:gd name="connsiteY61" fmla="*/ 1460500 h 2527300"/>
              <a:gd name="connsiteX62" fmla="*/ 2336800 w 3327400"/>
              <a:gd name="connsiteY62" fmla="*/ 1409700 h 2527300"/>
              <a:gd name="connsiteX63" fmla="*/ 2413000 w 3327400"/>
              <a:gd name="connsiteY63" fmla="*/ 1358900 h 2527300"/>
              <a:gd name="connsiteX64" fmla="*/ 2451100 w 3327400"/>
              <a:gd name="connsiteY64" fmla="*/ 1320800 h 2527300"/>
              <a:gd name="connsiteX65" fmla="*/ 2540000 w 3327400"/>
              <a:gd name="connsiteY65" fmla="*/ 1257300 h 2527300"/>
              <a:gd name="connsiteX66" fmla="*/ 2565400 w 3327400"/>
              <a:gd name="connsiteY66" fmla="*/ 1219200 h 2527300"/>
              <a:gd name="connsiteX67" fmla="*/ 2679700 w 3327400"/>
              <a:gd name="connsiteY67" fmla="*/ 1155700 h 2527300"/>
              <a:gd name="connsiteX68" fmla="*/ 2768600 w 3327400"/>
              <a:gd name="connsiteY68" fmla="*/ 1104900 h 2527300"/>
              <a:gd name="connsiteX69" fmla="*/ 2794000 w 3327400"/>
              <a:gd name="connsiteY69" fmla="*/ 1066800 h 2527300"/>
              <a:gd name="connsiteX70" fmla="*/ 2882900 w 3327400"/>
              <a:gd name="connsiteY70" fmla="*/ 1016000 h 2527300"/>
              <a:gd name="connsiteX71" fmla="*/ 2946400 w 3327400"/>
              <a:gd name="connsiteY71" fmla="*/ 965200 h 2527300"/>
              <a:gd name="connsiteX72" fmla="*/ 3035300 w 3327400"/>
              <a:gd name="connsiteY72" fmla="*/ 927100 h 2527300"/>
              <a:gd name="connsiteX73" fmla="*/ 3086100 w 3327400"/>
              <a:gd name="connsiteY73" fmla="*/ 901700 h 2527300"/>
              <a:gd name="connsiteX74" fmla="*/ 3162300 w 3327400"/>
              <a:gd name="connsiteY74" fmla="*/ 787400 h 2527300"/>
              <a:gd name="connsiteX75" fmla="*/ 3187700 w 3327400"/>
              <a:gd name="connsiteY75" fmla="*/ 482600 h 2527300"/>
              <a:gd name="connsiteX76" fmla="*/ 3263900 w 3327400"/>
              <a:gd name="connsiteY76" fmla="*/ 406400 h 2527300"/>
              <a:gd name="connsiteX77" fmla="*/ 3327400 w 3327400"/>
              <a:gd name="connsiteY77" fmla="*/ 330200 h 2527300"/>
              <a:gd name="connsiteX78" fmla="*/ 3314700 w 3327400"/>
              <a:gd name="connsiteY78" fmla="*/ 203200 h 2527300"/>
              <a:gd name="connsiteX79" fmla="*/ 3276600 w 3327400"/>
              <a:gd name="connsiteY79" fmla="*/ 177800 h 2527300"/>
              <a:gd name="connsiteX80" fmla="*/ 3149600 w 3327400"/>
              <a:gd name="connsiteY80" fmla="*/ 127000 h 2527300"/>
              <a:gd name="connsiteX81" fmla="*/ 2984500 w 3327400"/>
              <a:gd name="connsiteY81" fmla="*/ 101600 h 2527300"/>
              <a:gd name="connsiteX82" fmla="*/ 2984500 w 3327400"/>
              <a:gd name="connsiteY82"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727200 w 3327400"/>
              <a:gd name="connsiteY52" fmla="*/ 1866900 h 2527300"/>
              <a:gd name="connsiteX53" fmla="*/ 1854200 w 3327400"/>
              <a:gd name="connsiteY53" fmla="*/ 1778000 h 2527300"/>
              <a:gd name="connsiteX54" fmla="*/ 1892300 w 3327400"/>
              <a:gd name="connsiteY54" fmla="*/ 1765300 h 2527300"/>
              <a:gd name="connsiteX55" fmla="*/ 1930400 w 3327400"/>
              <a:gd name="connsiteY55" fmla="*/ 1739900 h 2527300"/>
              <a:gd name="connsiteX56" fmla="*/ 1943100 w 3327400"/>
              <a:gd name="connsiteY56" fmla="*/ 1701800 h 2527300"/>
              <a:gd name="connsiteX57" fmla="*/ 2006600 w 3327400"/>
              <a:gd name="connsiteY57" fmla="*/ 1663700 h 2527300"/>
              <a:gd name="connsiteX58" fmla="*/ 2044700 w 3327400"/>
              <a:gd name="connsiteY58" fmla="*/ 1638300 h 2527300"/>
              <a:gd name="connsiteX59" fmla="*/ 2120900 w 3327400"/>
              <a:gd name="connsiteY59" fmla="*/ 1562100 h 2527300"/>
              <a:gd name="connsiteX60" fmla="*/ 2209800 w 3327400"/>
              <a:gd name="connsiteY60" fmla="*/ 1511300 h 2527300"/>
              <a:gd name="connsiteX61" fmla="*/ 2286000 w 3327400"/>
              <a:gd name="connsiteY61" fmla="*/ 1460500 h 2527300"/>
              <a:gd name="connsiteX62" fmla="*/ 2336800 w 3327400"/>
              <a:gd name="connsiteY62" fmla="*/ 1409700 h 2527300"/>
              <a:gd name="connsiteX63" fmla="*/ 2413000 w 3327400"/>
              <a:gd name="connsiteY63" fmla="*/ 1358900 h 2527300"/>
              <a:gd name="connsiteX64" fmla="*/ 2451100 w 3327400"/>
              <a:gd name="connsiteY64" fmla="*/ 1320800 h 2527300"/>
              <a:gd name="connsiteX65" fmla="*/ 2540000 w 3327400"/>
              <a:gd name="connsiteY65" fmla="*/ 1257300 h 2527300"/>
              <a:gd name="connsiteX66" fmla="*/ 2565400 w 3327400"/>
              <a:gd name="connsiteY66" fmla="*/ 1219200 h 2527300"/>
              <a:gd name="connsiteX67" fmla="*/ 2679700 w 3327400"/>
              <a:gd name="connsiteY67" fmla="*/ 1155700 h 2527300"/>
              <a:gd name="connsiteX68" fmla="*/ 2768600 w 3327400"/>
              <a:gd name="connsiteY68" fmla="*/ 1104900 h 2527300"/>
              <a:gd name="connsiteX69" fmla="*/ 2794000 w 3327400"/>
              <a:gd name="connsiteY69" fmla="*/ 1066800 h 2527300"/>
              <a:gd name="connsiteX70" fmla="*/ 2882900 w 3327400"/>
              <a:gd name="connsiteY70" fmla="*/ 1016000 h 2527300"/>
              <a:gd name="connsiteX71" fmla="*/ 2946400 w 3327400"/>
              <a:gd name="connsiteY71" fmla="*/ 965200 h 2527300"/>
              <a:gd name="connsiteX72" fmla="*/ 3035300 w 3327400"/>
              <a:gd name="connsiteY72" fmla="*/ 927100 h 2527300"/>
              <a:gd name="connsiteX73" fmla="*/ 3086100 w 3327400"/>
              <a:gd name="connsiteY73" fmla="*/ 901700 h 2527300"/>
              <a:gd name="connsiteX74" fmla="*/ 3162300 w 3327400"/>
              <a:gd name="connsiteY74" fmla="*/ 787400 h 2527300"/>
              <a:gd name="connsiteX75" fmla="*/ 3187700 w 3327400"/>
              <a:gd name="connsiteY75" fmla="*/ 482600 h 2527300"/>
              <a:gd name="connsiteX76" fmla="*/ 3263900 w 3327400"/>
              <a:gd name="connsiteY76" fmla="*/ 406400 h 2527300"/>
              <a:gd name="connsiteX77" fmla="*/ 3327400 w 3327400"/>
              <a:gd name="connsiteY77" fmla="*/ 330200 h 2527300"/>
              <a:gd name="connsiteX78" fmla="*/ 3314700 w 3327400"/>
              <a:gd name="connsiteY78" fmla="*/ 203200 h 2527300"/>
              <a:gd name="connsiteX79" fmla="*/ 3276600 w 3327400"/>
              <a:gd name="connsiteY79" fmla="*/ 177800 h 2527300"/>
              <a:gd name="connsiteX80" fmla="*/ 3149600 w 3327400"/>
              <a:gd name="connsiteY80" fmla="*/ 127000 h 2527300"/>
              <a:gd name="connsiteX81" fmla="*/ 2984500 w 3327400"/>
              <a:gd name="connsiteY81" fmla="*/ 101600 h 2527300"/>
              <a:gd name="connsiteX82" fmla="*/ 2984500 w 3327400"/>
              <a:gd name="connsiteY82"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54150 w 3327400"/>
              <a:gd name="connsiteY50" fmla="*/ 2070100 h 2527300"/>
              <a:gd name="connsiteX51" fmla="*/ 1727200 w 3327400"/>
              <a:gd name="connsiteY51" fmla="*/ 1866900 h 2527300"/>
              <a:gd name="connsiteX52" fmla="*/ 1854200 w 3327400"/>
              <a:gd name="connsiteY52" fmla="*/ 1778000 h 2527300"/>
              <a:gd name="connsiteX53" fmla="*/ 1892300 w 3327400"/>
              <a:gd name="connsiteY53" fmla="*/ 1765300 h 2527300"/>
              <a:gd name="connsiteX54" fmla="*/ 1930400 w 3327400"/>
              <a:gd name="connsiteY54" fmla="*/ 1739900 h 2527300"/>
              <a:gd name="connsiteX55" fmla="*/ 1943100 w 3327400"/>
              <a:gd name="connsiteY55" fmla="*/ 1701800 h 2527300"/>
              <a:gd name="connsiteX56" fmla="*/ 2006600 w 3327400"/>
              <a:gd name="connsiteY56" fmla="*/ 1663700 h 2527300"/>
              <a:gd name="connsiteX57" fmla="*/ 2044700 w 3327400"/>
              <a:gd name="connsiteY57" fmla="*/ 1638300 h 2527300"/>
              <a:gd name="connsiteX58" fmla="*/ 2120900 w 3327400"/>
              <a:gd name="connsiteY58" fmla="*/ 1562100 h 2527300"/>
              <a:gd name="connsiteX59" fmla="*/ 2209800 w 3327400"/>
              <a:gd name="connsiteY59" fmla="*/ 1511300 h 2527300"/>
              <a:gd name="connsiteX60" fmla="*/ 2286000 w 3327400"/>
              <a:gd name="connsiteY60" fmla="*/ 1460500 h 2527300"/>
              <a:gd name="connsiteX61" fmla="*/ 2336800 w 3327400"/>
              <a:gd name="connsiteY61" fmla="*/ 1409700 h 2527300"/>
              <a:gd name="connsiteX62" fmla="*/ 2413000 w 3327400"/>
              <a:gd name="connsiteY62" fmla="*/ 1358900 h 2527300"/>
              <a:gd name="connsiteX63" fmla="*/ 2451100 w 3327400"/>
              <a:gd name="connsiteY63" fmla="*/ 1320800 h 2527300"/>
              <a:gd name="connsiteX64" fmla="*/ 2540000 w 3327400"/>
              <a:gd name="connsiteY64" fmla="*/ 1257300 h 2527300"/>
              <a:gd name="connsiteX65" fmla="*/ 2565400 w 3327400"/>
              <a:gd name="connsiteY65" fmla="*/ 1219200 h 2527300"/>
              <a:gd name="connsiteX66" fmla="*/ 2679700 w 3327400"/>
              <a:gd name="connsiteY66" fmla="*/ 1155700 h 2527300"/>
              <a:gd name="connsiteX67" fmla="*/ 2768600 w 3327400"/>
              <a:gd name="connsiteY67" fmla="*/ 1104900 h 2527300"/>
              <a:gd name="connsiteX68" fmla="*/ 2794000 w 3327400"/>
              <a:gd name="connsiteY68" fmla="*/ 1066800 h 2527300"/>
              <a:gd name="connsiteX69" fmla="*/ 2882900 w 3327400"/>
              <a:gd name="connsiteY69" fmla="*/ 1016000 h 2527300"/>
              <a:gd name="connsiteX70" fmla="*/ 2946400 w 3327400"/>
              <a:gd name="connsiteY70" fmla="*/ 965200 h 2527300"/>
              <a:gd name="connsiteX71" fmla="*/ 3035300 w 3327400"/>
              <a:gd name="connsiteY71" fmla="*/ 927100 h 2527300"/>
              <a:gd name="connsiteX72" fmla="*/ 3086100 w 3327400"/>
              <a:gd name="connsiteY72" fmla="*/ 901700 h 2527300"/>
              <a:gd name="connsiteX73" fmla="*/ 3162300 w 3327400"/>
              <a:gd name="connsiteY73" fmla="*/ 787400 h 2527300"/>
              <a:gd name="connsiteX74" fmla="*/ 3187700 w 3327400"/>
              <a:gd name="connsiteY74" fmla="*/ 482600 h 2527300"/>
              <a:gd name="connsiteX75" fmla="*/ 3263900 w 3327400"/>
              <a:gd name="connsiteY75" fmla="*/ 406400 h 2527300"/>
              <a:gd name="connsiteX76" fmla="*/ 3327400 w 3327400"/>
              <a:gd name="connsiteY76" fmla="*/ 330200 h 2527300"/>
              <a:gd name="connsiteX77" fmla="*/ 3314700 w 3327400"/>
              <a:gd name="connsiteY77" fmla="*/ 203200 h 2527300"/>
              <a:gd name="connsiteX78" fmla="*/ 3276600 w 3327400"/>
              <a:gd name="connsiteY78" fmla="*/ 177800 h 2527300"/>
              <a:gd name="connsiteX79" fmla="*/ 3149600 w 3327400"/>
              <a:gd name="connsiteY79" fmla="*/ 127000 h 2527300"/>
              <a:gd name="connsiteX80" fmla="*/ 2984500 w 3327400"/>
              <a:gd name="connsiteY80" fmla="*/ 101600 h 2527300"/>
              <a:gd name="connsiteX81" fmla="*/ 2984500 w 3327400"/>
              <a:gd name="connsiteY81"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454150 w 3327400"/>
              <a:gd name="connsiteY49" fmla="*/ 2070100 h 2527300"/>
              <a:gd name="connsiteX50" fmla="*/ 1727200 w 3327400"/>
              <a:gd name="connsiteY50" fmla="*/ 1866900 h 2527300"/>
              <a:gd name="connsiteX51" fmla="*/ 1854200 w 3327400"/>
              <a:gd name="connsiteY51" fmla="*/ 1778000 h 2527300"/>
              <a:gd name="connsiteX52" fmla="*/ 1892300 w 3327400"/>
              <a:gd name="connsiteY52" fmla="*/ 1765300 h 2527300"/>
              <a:gd name="connsiteX53" fmla="*/ 1930400 w 3327400"/>
              <a:gd name="connsiteY53" fmla="*/ 1739900 h 2527300"/>
              <a:gd name="connsiteX54" fmla="*/ 1943100 w 3327400"/>
              <a:gd name="connsiteY54" fmla="*/ 1701800 h 2527300"/>
              <a:gd name="connsiteX55" fmla="*/ 2006600 w 3327400"/>
              <a:gd name="connsiteY55" fmla="*/ 1663700 h 2527300"/>
              <a:gd name="connsiteX56" fmla="*/ 2044700 w 3327400"/>
              <a:gd name="connsiteY56" fmla="*/ 1638300 h 2527300"/>
              <a:gd name="connsiteX57" fmla="*/ 2120900 w 3327400"/>
              <a:gd name="connsiteY57" fmla="*/ 1562100 h 2527300"/>
              <a:gd name="connsiteX58" fmla="*/ 2209800 w 3327400"/>
              <a:gd name="connsiteY58" fmla="*/ 1511300 h 2527300"/>
              <a:gd name="connsiteX59" fmla="*/ 2286000 w 3327400"/>
              <a:gd name="connsiteY59" fmla="*/ 1460500 h 2527300"/>
              <a:gd name="connsiteX60" fmla="*/ 2336800 w 3327400"/>
              <a:gd name="connsiteY60" fmla="*/ 1409700 h 2527300"/>
              <a:gd name="connsiteX61" fmla="*/ 2413000 w 3327400"/>
              <a:gd name="connsiteY61" fmla="*/ 1358900 h 2527300"/>
              <a:gd name="connsiteX62" fmla="*/ 2451100 w 3327400"/>
              <a:gd name="connsiteY62" fmla="*/ 1320800 h 2527300"/>
              <a:gd name="connsiteX63" fmla="*/ 2540000 w 3327400"/>
              <a:gd name="connsiteY63" fmla="*/ 1257300 h 2527300"/>
              <a:gd name="connsiteX64" fmla="*/ 2565400 w 3327400"/>
              <a:gd name="connsiteY64" fmla="*/ 1219200 h 2527300"/>
              <a:gd name="connsiteX65" fmla="*/ 2679700 w 3327400"/>
              <a:gd name="connsiteY65" fmla="*/ 1155700 h 2527300"/>
              <a:gd name="connsiteX66" fmla="*/ 2768600 w 3327400"/>
              <a:gd name="connsiteY66" fmla="*/ 1104900 h 2527300"/>
              <a:gd name="connsiteX67" fmla="*/ 2794000 w 3327400"/>
              <a:gd name="connsiteY67" fmla="*/ 1066800 h 2527300"/>
              <a:gd name="connsiteX68" fmla="*/ 2882900 w 3327400"/>
              <a:gd name="connsiteY68" fmla="*/ 1016000 h 2527300"/>
              <a:gd name="connsiteX69" fmla="*/ 2946400 w 3327400"/>
              <a:gd name="connsiteY69" fmla="*/ 965200 h 2527300"/>
              <a:gd name="connsiteX70" fmla="*/ 3035300 w 3327400"/>
              <a:gd name="connsiteY70" fmla="*/ 927100 h 2527300"/>
              <a:gd name="connsiteX71" fmla="*/ 3086100 w 3327400"/>
              <a:gd name="connsiteY71" fmla="*/ 901700 h 2527300"/>
              <a:gd name="connsiteX72" fmla="*/ 3162300 w 3327400"/>
              <a:gd name="connsiteY72" fmla="*/ 787400 h 2527300"/>
              <a:gd name="connsiteX73" fmla="*/ 3187700 w 3327400"/>
              <a:gd name="connsiteY73" fmla="*/ 482600 h 2527300"/>
              <a:gd name="connsiteX74" fmla="*/ 3263900 w 3327400"/>
              <a:gd name="connsiteY74" fmla="*/ 406400 h 2527300"/>
              <a:gd name="connsiteX75" fmla="*/ 3327400 w 3327400"/>
              <a:gd name="connsiteY75" fmla="*/ 330200 h 2527300"/>
              <a:gd name="connsiteX76" fmla="*/ 3314700 w 3327400"/>
              <a:gd name="connsiteY76" fmla="*/ 203200 h 2527300"/>
              <a:gd name="connsiteX77" fmla="*/ 3276600 w 3327400"/>
              <a:gd name="connsiteY77" fmla="*/ 177800 h 2527300"/>
              <a:gd name="connsiteX78" fmla="*/ 3149600 w 3327400"/>
              <a:gd name="connsiteY78" fmla="*/ 127000 h 2527300"/>
              <a:gd name="connsiteX79" fmla="*/ 2984500 w 3327400"/>
              <a:gd name="connsiteY79" fmla="*/ 101600 h 2527300"/>
              <a:gd name="connsiteX80" fmla="*/ 2984500 w 3327400"/>
              <a:gd name="connsiteY80"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454150 w 3327400"/>
              <a:gd name="connsiteY48" fmla="*/ 2070100 h 2527300"/>
              <a:gd name="connsiteX49" fmla="*/ 1727200 w 3327400"/>
              <a:gd name="connsiteY49" fmla="*/ 1866900 h 2527300"/>
              <a:gd name="connsiteX50" fmla="*/ 1854200 w 3327400"/>
              <a:gd name="connsiteY50" fmla="*/ 1778000 h 2527300"/>
              <a:gd name="connsiteX51" fmla="*/ 1892300 w 3327400"/>
              <a:gd name="connsiteY51" fmla="*/ 1765300 h 2527300"/>
              <a:gd name="connsiteX52" fmla="*/ 1930400 w 3327400"/>
              <a:gd name="connsiteY52" fmla="*/ 1739900 h 2527300"/>
              <a:gd name="connsiteX53" fmla="*/ 1943100 w 3327400"/>
              <a:gd name="connsiteY53" fmla="*/ 1701800 h 2527300"/>
              <a:gd name="connsiteX54" fmla="*/ 2006600 w 3327400"/>
              <a:gd name="connsiteY54" fmla="*/ 1663700 h 2527300"/>
              <a:gd name="connsiteX55" fmla="*/ 2044700 w 3327400"/>
              <a:gd name="connsiteY55" fmla="*/ 1638300 h 2527300"/>
              <a:gd name="connsiteX56" fmla="*/ 2120900 w 3327400"/>
              <a:gd name="connsiteY56" fmla="*/ 1562100 h 2527300"/>
              <a:gd name="connsiteX57" fmla="*/ 2209800 w 3327400"/>
              <a:gd name="connsiteY57" fmla="*/ 1511300 h 2527300"/>
              <a:gd name="connsiteX58" fmla="*/ 2286000 w 3327400"/>
              <a:gd name="connsiteY58" fmla="*/ 1460500 h 2527300"/>
              <a:gd name="connsiteX59" fmla="*/ 2336800 w 3327400"/>
              <a:gd name="connsiteY59" fmla="*/ 1409700 h 2527300"/>
              <a:gd name="connsiteX60" fmla="*/ 2413000 w 3327400"/>
              <a:gd name="connsiteY60" fmla="*/ 1358900 h 2527300"/>
              <a:gd name="connsiteX61" fmla="*/ 2451100 w 3327400"/>
              <a:gd name="connsiteY61" fmla="*/ 1320800 h 2527300"/>
              <a:gd name="connsiteX62" fmla="*/ 2540000 w 3327400"/>
              <a:gd name="connsiteY62" fmla="*/ 1257300 h 2527300"/>
              <a:gd name="connsiteX63" fmla="*/ 2565400 w 3327400"/>
              <a:gd name="connsiteY63" fmla="*/ 1219200 h 2527300"/>
              <a:gd name="connsiteX64" fmla="*/ 2679700 w 3327400"/>
              <a:gd name="connsiteY64" fmla="*/ 1155700 h 2527300"/>
              <a:gd name="connsiteX65" fmla="*/ 2768600 w 3327400"/>
              <a:gd name="connsiteY65" fmla="*/ 1104900 h 2527300"/>
              <a:gd name="connsiteX66" fmla="*/ 2794000 w 3327400"/>
              <a:gd name="connsiteY66" fmla="*/ 1066800 h 2527300"/>
              <a:gd name="connsiteX67" fmla="*/ 2882900 w 3327400"/>
              <a:gd name="connsiteY67" fmla="*/ 1016000 h 2527300"/>
              <a:gd name="connsiteX68" fmla="*/ 2946400 w 3327400"/>
              <a:gd name="connsiteY68" fmla="*/ 965200 h 2527300"/>
              <a:gd name="connsiteX69" fmla="*/ 3035300 w 3327400"/>
              <a:gd name="connsiteY69" fmla="*/ 927100 h 2527300"/>
              <a:gd name="connsiteX70" fmla="*/ 3086100 w 3327400"/>
              <a:gd name="connsiteY70" fmla="*/ 901700 h 2527300"/>
              <a:gd name="connsiteX71" fmla="*/ 3162300 w 3327400"/>
              <a:gd name="connsiteY71" fmla="*/ 787400 h 2527300"/>
              <a:gd name="connsiteX72" fmla="*/ 3187700 w 3327400"/>
              <a:gd name="connsiteY72" fmla="*/ 482600 h 2527300"/>
              <a:gd name="connsiteX73" fmla="*/ 3263900 w 3327400"/>
              <a:gd name="connsiteY73" fmla="*/ 406400 h 2527300"/>
              <a:gd name="connsiteX74" fmla="*/ 3327400 w 3327400"/>
              <a:gd name="connsiteY74" fmla="*/ 330200 h 2527300"/>
              <a:gd name="connsiteX75" fmla="*/ 3314700 w 3327400"/>
              <a:gd name="connsiteY75" fmla="*/ 203200 h 2527300"/>
              <a:gd name="connsiteX76" fmla="*/ 3276600 w 3327400"/>
              <a:gd name="connsiteY76" fmla="*/ 177800 h 2527300"/>
              <a:gd name="connsiteX77" fmla="*/ 3149600 w 3327400"/>
              <a:gd name="connsiteY77" fmla="*/ 127000 h 2527300"/>
              <a:gd name="connsiteX78" fmla="*/ 2984500 w 3327400"/>
              <a:gd name="connsiteY78" fmla="*/ 101600 h 2527300"/>
              <a:gd name="connsiteX79" fmla="*/ 2984500 w 3327400"/>
              <a:gd name="connsiteY79"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155700 w 3327400"/>
              <a:gd name="connsiteY47" fmla="*/ 2247900 h 2527300"/>
              <a:gd name="connsiteX48" fmla="*/ 1454150 w 3327400"/>
              <a:gd name="connsiteY48" fmla="*/ 2070100 h 2527300"/>
              <a:gd name="connsiteX49" fmla="*/ 1727200 w 3327400"/>
              <a:gd name="connsiteY49" fmla="*/ 1866900 h 2527300"/>
              <a:gd name="connsiteX50" fmla="*/ 1854200 w 3327400"/>
              <a:gd name="connsiteY50" fmla="*/ 1778000 h 2527300"/>
              <a:gd name="connsiteX51" fmla="*/ 1892300 w 3327400"/>
              <a:gd name="connsiteY51" fmla="*/ 1765300 h 2527300"/>
              <a:gd name="connsiteX52" fmla="*/ 1930400 w 3327400"/>
              <a:gd name="connsiteY52" fmla="*/ 1739900 h 2527300"/>
              <a:gd name="connsiteX53" fmla="*/ 1943100 w 3327400"/>
              <a:gd name="connsiteY53" fmla="*/ 1701800 h 2527300"/>
              <a:gd name="connsiteX54" fmla="*/ 2006600 w 3327400"/>
              <a:gd name="connsiteY54" fmla="*/ 1663700 h 2527300"/>
              <a:gd name="connsiteX55" fmla="*/ 2044700 w 3327400"/>
              <a:gd name="connsiteY55" fmla="*/ 1638300 h 2527300"/>
              <a:gd name="connsiteX56" fmla="*/ 2120900 w 3327400"/>
              <a:gd name="connsiteY56" fmla="*/ 1562100 h 2527300"/>
              <a:gd name="connsiteX57" fmla="*/ 2209800 w 3327400"/>
              <a:gd name="connsiteY57" fmla="*/ 1511300 h 2527300"/>
              <a:gd name="connsiteX58" fmla="*/ 2286000 w 3327400"/>
              <a:gd name="connsiteY58" fmla="*/ 1460500 h 2527300"/>
              <a:gd name="connsiteX59" fmla="*/ 2336800 w 3327400"/>
              <a:gd name="connsiteY59" fmla="*/ 1409700 h 2527300"/>
              <a:gd name="connsiteX60" fmla="*/ 2413000 w 3327400"/>
              <a:gd name="connsiteY60" fmla="*/ 1358900 h 2527300"/>
              <a:gd name="connsiteX61" fmla="*/ 2451100 w 3327400"/>
              <a:gd name="connsiteY61" fmla="*/ 1320800 h 2527300"/>
              <a:gd name="connsiteX62" fmla="*/ 2540000 w 3327400"/>
              <a:gd name="connsiteY62" fmla="*/ 1257300 h 2527300"/>
              <a:gd name="connsiteX63" fmla="*/ 2565400 w 3327400"/>
              <a:gd name="connsiteY63" fmla="*/ 1219200 h 2527300"/>
              <a:gd name="connsiteX64" fmla="*/ 2679700 w 3327400"/>
              <a:gd name="connsiteY64" fmla="*/ 1155700 h 2527300"/>
              <a:gd name="connsiteX65" fmla="*/ 2768600 w 3327400"/>
              <a:gd name="connsiteY65" fmla="*/ 1104900 h 2527300"/>
              <a:gd name="connsiteX66" fmla="*/ 2794000 w 3327400"/>
              <a:gd name="connsiteY66" fmla="*/ 1066800 h 2527300"/>
              <a:gd name="connsiteX67" fmla="*/ 2882900 w 3327400"/>
              <a:gd name="connsiteY67" fmla="*/ 1016000 h 2527300"/>
              <a:gd name="connsiteX68" fmla="*/ 2946400 w 3327400"/>
              <a:gd name="connsiteY68" fmla="*/ 965200 h 2527300"/>
              <a:gd name="connsiteX69" fmla="*/ 3035300 w 3327400"/>
              <a:gd name="connsiteY69" fmla="*/ 927100 h 2527300"/>
              <a:gd name="connsiteX70" fmla="*/ 3086100 w 3327400"/>
              <a:gd name="connsiteY70" fmla="*/ 901700 h 2527300"/>
              <a:gd name="connsiteX71" fmla="*/ 3162300 w 3327400"/>
              <a:gd name="connsiteY71" fmla="*/ 787400 h 2527300"/>
              <a:gd name="connsiteX72" fmla="*/ 3187700 w 3327400"/>
              <a:gd name="connsiteY72" fmla="*/ 482600 h 2527300"/>
              <a:gd name="connsiteX73" fmla="*/ 3263900 w 3327400"/>
              <a:gd name="connsiteY73" fmla="*/ 406400 h 2527300"/>
              <a:gd name="connsiteX74" fmla="*/ 3327400 w 3327400"/>
              <a:gd name="connsiteY74" fmla="*/ 330200 h 2527300"/>
              <a:gd name="connsiteX75" fmla="*/ 3314700 w 3327400"/>
              <a:gd name="connsiteY75" fmla="*/ 203200 h 2527300"/>
              <a:gd name="connsiteX76" fmla="*/ 3276600 w 3327400"/>
              <a:gd name="connsiteY76" fmla="*/ 177800 h 2527300"/>
              <a:gd name="connsiteX77" fmla="*/ 3149600 w 3327400"/>
              <a:gd name="connsiteY77" fmla="*/ 127000 h 2527300"/>
              <a:gd name="connsiteX78" fmla="*/ 2984500 w 3327400"/>
              <a:gd name="connsiteY78" fmla="*/ 101600 h 2527300"/>
              <a:gd name="connsiteX79" fmla="*/ 2984500 w 3327400"/>
              <a:gd name="connsiteY79"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55700 w 3327400"/>
              <a:gd name="connsiteY46" fmla="*/ 22479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55700 w 3327400"/>
              <a:gd name="connsiteY46" fmla="*/ 22479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3835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16050 w 3327400"/>
              <a:gd name="connsiteY11" fmla="*/ 8255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3835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16050 w 3327400"/>
              <a:gd name="connsiteY10" fmla="*/ 82550 h 2527300"/>
              <a:gd name="connsiteX11" fmla="*/ 1295400 w 3327400"/>
              <a:gd name="connsiteY11" fmla="*/ 88900 h 2527300"/>
              <a:gd name="connsiteX12" fmla="*/ 1028700 w 3327400"/>
              <a:gd name="connsiteY12" fmla="*/ 50800 h 2527300"/>
              <a:gd name="connsiteX13" fmla="*/ 787400 w 3327400"/>
              <a:gd name="connsiteY13" fmla="*/ 0 h 2527300"/>
              <a:gd name="connsiteX14" fmla="*/ 609600 w 3327400"/>
              <a:gd name="connsiteY14" fmla="*/ 12700 h 2527300"/>
              <a:gd name="connsiteX15" fmla="*/ 533400 w 3327400"/>
              <a:gd name="connsiteY15" fmla="*/ 63500 h 2527300"/>
              <a:gd name="connsiteX16" fmla="*/ 381000 w 3327400"/>
              <a:gd name="connsiteY16" fmla="*/ 101600 h 2527300"/>
              <a:gd name="connsiteX17" fmla="*/ 330200 w 3327400"/>
              <a:gd name="connsiteY17" fmla="*/ 139700 h 2527300"/>
              <a:gd name="connsiteX18" fmla="*/ 279400 w 3327400"/>
              <a:gd name="connsiteY18" fmla="*/ 190500 h 2527300"/>
              <a:gd name="connsiteX19" fmla="*/ 177800 w 3327400"/>
              <a:gd name="connsiteY19" fmla="*/ 317500 h 2527300"/>
              <a:gd name="connsiteX20" fmla="*/ 152400 w 3327400"/>
              <a:gd name="connsiteY20" fmla="*/ 393700 h 2527300"/>
              <a:gd name="connsiteX21" fmla="*/ 127000 w 3327400"/>
              <a:gd name="connsiteY21" fmla="*/ 596900 h 2527300"/>
              <a:gd name="connsiteX22" fmla="*/ 101600 w 3327400"/>
              <a:gd name="connsiteY22" fmla="*/ 673100 h 2527300"/>
              <a:gd name="connsiteX23" fmla="*/ 76200 w 3327400"/>
              <a:gd name="connsiteY23" fmla="*/ 977900 h 2527300"/>
              <a:gd name="connsiteX24" fmla="*/ 63500 w 3327400"/>
              <a:gd name="connsiteY24" fmla="*/ 1219200 h 2527300"/>
              <a:gd name="connsiteX25" fmla="*/ 50800 w 3327400"/>
              <a:gd name="connsiteY25" fmla="*/ 1320800 h 2527300"/>
              <a:gd name="connsiteX26" fmla="*/ 38100 w 3327400"/>
              <a:gd name="connsiteY26" fmla="*/ 1435100 h 2527300"/>
              <a:gd name="connsiteX27" fmla="*/ 25400 w 3327400"/>
              <a:gd name="connsiteY27" fmla="*/ 1651000 h 2527300"/>
              <a:gd name="connsiteX28" fmla="*/ 0 w 3327400"/>
              <a:gd name="connsiteY28" fmla="*/ 1879600 h 2527300"/>
              <a:gd name="connsiteX29" fmla="*/ 12700 w 3327400"/>
              <a:gd name="connsiteY29" fmla="*/ 1943100 h 2527300"/>
              <a:gd name="connsiteX30" fmla="*/ 38100 w 3327400"/>
              <a:gd name="connsiteY30" fmla="*/ 1981200 h 2527300"/>
              <a:gd name="connsiteX31" fmla="*/ 50800 w 3327400"/>
              <a:gd name="connsiteY31" fmla="*/ 2019300 h 2527300"/>
              <a:gd name="connsiteX32" fmla="*/ 76200 w 3327400"/>
              <a:gd name="connsiteY32" fmla="*/ 2070100 h 2527300"/>
              <a:gd name="connsiteX33" fmla="*/ 88900 w 3327400"/>
              <a:gd name="connsiteY33" fmla="*/ 2120900 h 2527300"/>
              <a:gd name="connsiteX34" fmla="*/ 114300 w 3327400"/>
              <a:gd name="connsiteY34" fmla="*/ 2197100 h 2527300"/>
              <a:gd name="connsiteX35" fmla="*/ 177800 w 3327400"/>
              <a:gd name="connsiteY35" fmla="*/ 2311400 h 2527300"/>
              <a:gd name="connsiteX36" fmla="*/ 215900 w 3327400"/>
              <a:gd name="connsiteY36" fmla="*/ 2362200 h 2527300"/>
              <a:gd name="connsiteX37" fmla="*/ 292100 w 3327400"/>
              <a:gd name="connsiteY37" fmla="*/ 2463800 h 2527300"/>
              <a:gd name="connsiteX38" fmla="*/ 533400 w 3327400"/>
              <a:gd name="connsiteY38" fmla="*/ 2527300 h 2527300"/>
              <a:gd name="connsiteX39" fmla="*/ 622300 w 3327400"/>
              <a:gd name="connsiteY39" fmla="*/ 2514600 h 2527300"/>
              <a:gd name="connsiteX40" fmla="*/ 660400 w 3327400"/>
              <a:gd name="connsiteY40" fmla="*/ 2489200 h 2527300"/>
              <a:gd name="connsiteX41" fmla="*/ 762000 w 3327400"/>
              <a:gd name="connsiteY41" fmla="*/ 2463800 h 2527300"/>
              <a:gd name="connsiteX42" fmla="*/ 812800 w 3327400"/>
              <a:gd name="connsiteY42" fmla="*/ 2451100 h 2527300"/>
              <a:gd name="connsiteX43" fmla="*/ 927100 w 3327400"/>
              <a:gd name="connsiteY43" fmla="*/ 2413000 h 2527300"/>
              <a:gd name="connsiteX44" fmla="*/ 882650 w 3327400"/>
              <a:gd name="connsiteY44" fmla="*/ 2349500 h 2527300"/>
              <a:gd name="connsiteX45" fmla="*/ 1149350 w 3327400"/>
              <a:gd name="connsiteY45" fmla="*/ 2209800 h 2527300"/>
              <a:gd name="connsiteX46" fmla="*/ 1454150 w 3327400"/>
              <a:gd name="connsiteY46" fmla="*/ 2038350 h 2527300"/>
              <a:gd name="connsiteX47" fmla="*/ 1727200 w 3327400"/>
              <a:gd name="connsiteY47" fmla="*/ 1866900 h 2527300"/>
              <a:gd name="connsiteX48" fmla="*/ 1854200 w 3327400"/>
              <a:gd name="connsiteY48" fmla="*/ 1778000 h 2527300"/>
              <a:gd name="connsiteX49" fmla="*/ 1892300 w 3327400"/>
              <a:gd name="connsiteY49" fmla="*/ 1765300 h 2527300"/>
              <a:gd name="connsiteX50" fmla="*/ 1930400 w 3327400"/>
              <a:gd name="connsiteY50" fmla="*/ 1739900 h 2527300"/>
              <a:gd name="connsiteX51" fmla="*/ 1943100 w 3327400"/>
              <a:gd name="connsiteY51" fmla="*/ 1701800 h 2527300"/>
              <a:gd name="connsiteX52" fmla="*/ 2006600 w 3327400"/>
              <a:gd name="connsiteY52" fmla="*/ 1663700 h 2527300"/>
              <a:gd name="connsiteX53" fmla="*/ 2044700 w 3327400"/>
              <a:gd name="connsiteY53" fmla="*/ 1638300 h 2527300"/>
              <a:gd name="connsiteX54" fmla="*/ 2120900 w 3327400"/>
              <a:gd name="connsiteY54" fmla="*/ 1562100 h 2527300"/>
              <a:gd name="connsiteX55" fmla="*/ 2209800 w 3327400"/>
              <a:gd name="connsiteY55" fmla="*/ 1511300 h 2527300"/>
              <a:gd name="connsiteX56" fmla="*/ 2286000 w 3327400"/>
              <a:gd name="connsiteY56" fmla="*/ 1460500 h 2527300"/>
              <a:gd name="connsiteX57" fmla="*/ 2336800 w 3327400"/>
              <a:gd name="connsiteY57" fmla="*/ 1409700 h 2527300"/>
              <a:gd name="connsiteX58" fmla="*/ 2413000 w 3327400"/>
              <a:gd name="connsiteY58" fmla="*/ 1358900 h 2527300"/>
              <a:gd name="connsiteX59" fmla="*/ 2451100 w 3327400"/>
              <a:gd name="connsiteY59" fmla="*/ 1320800 h 2527300"/>
              <a:gd name="connsiteX60" fmla="*/ 2540000 w 3327400"/>
              <a:gd name="connsiteY60" fmla="*/ 1257300 h 2527300"/>
              <a:gd name="connsiteX61" fmla="*/ 2565400 w 3327400"/>
              <a:gd name="connsiteY61" fmla="*/ 1219200 h 2527300"/>
              <a:gd name="connsiteX62" fmla="*/ 2679700 w 3327400"/>
              <a:gd name="connsiteY62" fmla="*/ 1155700 h 2527300"/>
              <a:gd name="connsiteX63" fmla="*/ 2768600 w 3327400"/>
              <a:gd name="connsiteY63" fmla="*/ 1104900 h 2527300"/>
              <a:gd name="connsiteX64" fmla="*/ 2794000 w 3327400"/>
              <a:gd name="connsiteY64" fmla="*/ 1066800 h 2527300"/>
              <a:gd name="connsiteX65" fmla="*/ 2882900 w 3327400"/>
              <a:gd name="connsiteY65" fmla="*/ 1016000 h 2527300"/>
              <a:gd name="connsiteX66" fmla="*/ 2946400 w 3327400"/>
              <a:gd name="connsiteY66" fmla="*/ 965200 h 2527300"/>
              <a:gd name="connsiteX67" fmla="*/ 3035300 w 3327400"/>
              <a:gd name="connsiteY67" fmla="*/ 927100 h 2527300"/>
              <a:gd name="connsiteX68" fmla="*/ 3086100 w 3327400"/>
              <a:gd name="connsiteY68" fmla="*/ 901700 h 2527300"/>
              <a:gd name="connsiteX69" fmla="*/ 3162300 w 3327400"/>
              <a:gd name="connsiteY69" fmla="*/ 787400 h 2527300"/>
              <a:gd name="connsiteX70" fmla="*/ 3187700 w 3327400"/>
              <a:gd name="connsiteY70" fmla="*/ 482600 h 2527300"/>
              <a:gd name="connsiteX71" fmla="*/ 3263900 w 3327400"/>
              <a:gd name="connsiteY71" fmla="*/ 406400 h 2527300"/>
              <a:gd name="connsiteX72" fmla="*/ 3327400 w 3327400"/>
              <a:gd name="connsiteY72" fmla="*/ 330200 h 2527300"/>
              <a:gd name="connsiteX73" fmla="*/ 3314700 w 3327400"/>
              <a:gd name="connsiteY73" fmla="*/ 203200 h 2527300"/>
              <a:gd name="connsiteX74" fmla="*/ 3276600 w 3327400"/>
              <a:gd name="connsiteY74" fmla="*/ 177800 h 2527300"/>
              <a:gd name="connsiteX75" fmla="*/ 3149600 w 3327400"/>
              <a:gd name="connsiteY75" fmla="*/ 127000 h 2527300"/>
              <a:gd name="connsiteX76" fmla="*/ 2984500 w 3327400"/>
              <a:gd name="connsiteY76" fmla="*/ 101600 h 2527300"/>
              <a:gd name="connsiteX77" fmla="*/ 2984500 w 3327400"/>
              <a:gd name="connsiteY77"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295400 w 3327400"/>
              <a:gd name="connsiteY10" fmla="*/ 8890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289050 w 3327400"/>
              <a:gd name="connsiteY10" fmla="*/ 3175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93850 w 3327400"/>
              <a:gd name="connsiteY9" fmla="*/ 88900 h 2527300"/>
              <a:gd name="connsiteX10" fmla="*/ 1289050 w 3327400"/>
              <a:gd name="connsiteY10" fmla="*/ 3175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593850 w 3327400"/>
              <a:gd name="connsiteY8" fmla="*/ 88900 h 2527300"/>
              <a:gd name="connsiteX9" fmla="*/ 1289050 w 3327400"/>
              <a:gd name="connsiteY9" fmla="*/ 31750 h 2527300"/>
              <a:gd name="connsiteX10" fmla="*/ 1028700 w 3327400"/>
              <a:gd name="connsiteY10" fmla="*/ 50800 h 2527300"/>
              <a:gd name="connsiteX11" fmla="*/ 787400 w 3327400"/>
              <a:gd name="connsiteY11" fmla="*/ 0 h 2527300"/>
              <a:gd name="connsiteX12" fmla="*/ 609600 w 3327400"/>
              <a:gd name="connsiteY12" fmla="*/ 12700 h 2527300"/>
              <a:gd name="connsiteX13" fmla="*/ 533400 w 3327400"/>
              <a:gd name="connsiteY13" fmla="*/ 63500 h 2527300"/>
              <a:gd name="connsiteX14" fmla="*/ 381000 w 3327400"/>
              <a:gd name="connsiteY14" fmla="*/ 101600 h 2527300"/>
              <a:gd name="connsiteX15" fmla="*/ 330200 w 3327400"/>
              <a:gd name="connsiteY15" fmla="*/ 139700 h 2527300"/>
              <a:gd name="connsiteX16" fmla="*/ 279400 w 3327400"/>
              <a:gd name="connsiteY16" fmla="*/ 190500 h 2527300"/>
              <a:gd name="connsiteX17" fmla="*/ 177800 w 3327400"/>
              <a:gd name="connsiteY17" fmla="*/ 317500 h 2527300"/>
              <a:gd name="connsiteX18" fmla="*/ 152400 w 3327400"/>
              <a:gd name="connsiteY18" fmla="*/ 393700 h 2527300"/>
              <a:gd name="connsiteX19" fmla="*/ 127000 w 3327400"/>
              <a:gd name="connsiteY19" fmla="*/ 596900 h 2527300"/>
              <a:gd name="connsiteX20" fmla="*/ 101600 w 3327400"/>
              <a:gd name="connsiteY20" fmla="*/ 673100 h 2527300"/>
              <a:gd name="connsiteX21" fmla="*/ 76200 w 3327400"/>
              <a:gd name="connsiteY21" fmla="*/ 977900 h 2527300"/>
              <a:gd name="connsiteX22" fmla="*/ 63500 w 3327400"/>
              <a:gd name="connsiteY22" fmla="*/ 1219200 h 2527300"/>
              <a:gd name="connsiteX23" fmla="*/ 50800 w 3327400"/>
              <a:gd name="connsiteY23" fmla="*/ 1320800 h 2527300"/>
              <a:gd name="connsiteX24" fmla="*/ 38100 w 3327400"/>
              <a:gd name="connsiteY24" fmla="*/ 1435100 h 2527300"/>
              <a:gd name="connsiteX25" fmla="*/ 25400 w 3327400"/>
              <a:gd name="connsiteY25" fmla="*/ 1651000 h 2527300"/>
              <a:gd name="connsiteX26" fmla="*/ 0 w 3327400"/>
              <a:gd name="connsiteY26" fmla="*/ 1879600 h 2527300"/>
              <a:gd name="connsiteX27" fmla="*/ 12700 w 3327400"/>
              <a:gd name="connsiteY27" fmla="*/ 1943100 h 2527300"/>
              <a:gd name="connsiteX28" fmla="*/ 38100 w 3327400"/>
              <a:gd name="connsiteY28" fmla="*/ 1981200 h 2527300"/>
              <a:gd name="connsiteX29" fmla="*/ 50800 w 3327400"/>
              <a:gd name="connsiteY29" fmla="*/ 2019300 h 2527300"/>
              <a:gd name="connsiteX30" fmla="*/ 76200 w 3327400"/>
              <a:gd name="connsiteY30" fmla="*/ 2070100 h 2527300"/>
              <a:gd name="connsiteX31" fmla="*/ 88900 w 3327400"/>
              <a:gd name="connsiteY31" fmla="*/ 2120900 h 2527300"/>
              <a:gd name="connsiteX32" fmla="*/ 114300 w 3327400"/>
              <a:gd name="connsiteY32" fmla="*/ 2197100 h 2527300"/>
              <a:gd name="connsiteX33" fmla="*/ 177800 w 3327400"/>
              <a:gd name="connsiteY33" fmla="*/ 2311400 h 2527300"/>
              <a:gd name="connsiteX34" fmla="*/ 215900 w 3327400"/>
              <a:gd name="connsiteY34" fmla="*/ 2362200 h 2527300"/>
              <a:gd name="connsiteX35" fmla="*/ 292100 w 3327400"/>
              <a:gd name="connsiteY35" fmla="*/ 2463800 h 2527300"/>
              <a:gd name="connsiteX36" fmla="*/ 533400 w 3327400"/>
              <a:gd name="connsiteY36" fmla="*/ 2527300 h 2527300"/>
              <a:gd name="connsiteX37" fmla="*/ 622300 w 3327400"/>
              <a:gd name="connsiteY37" fmla="*/ 2514600 h 2527300"/>
              <a:gd name="connsiteX38" fmla="*/ 660400 w 3327400"/>
              <a:gd name="connsiteY38" fmla="*/ 2489200 h 2527300"/>
              <a:gd name="connsiteX39" fmla="*/ 762000 w 3327400"/>
              <a:gd name="connsiteY39" fmla="*/ 2463800 h 2527300"/>
              <a:gd name="connsiteX40" fmla="*/ 812800 w 3327400"/>
              <a:gd name="connsiteY40" fmla="*/ 2451100 h 2527300"/>
              <a:gd name="connsiteX41" fmla="*/ 927100 w 3327400"/>
              <a:gd name="connsiteY41" fmla="*/ 2413000 h 2527300"/>
              <a:gd name="connsiteX42" fmla="*/ 882650 w 3327400"/>
              <a:gd name="connsiteY42" fmla="*/ 2349500 h 2527300"/>
              <a:gd name="connsiteX43" fmla="*/ 1149350 w 3327400"/>
              <a:gd name="connsiteY43" fmla="*/ 2209800 h 2527300"/>
              <a:gd name="connsiteX44" fmla="*/ 1454150 w 3327400"/>
              <a:gd name="connsiteY44" fmla="*/ 2038350 h 2527300"/>
              <a:gd name="connsiteX45" fmla="*/ 1727200 w 3327400"/>
              <a:gd name="connsiteY45" fmla="*/ 1866900 h 2527300"/>
              <a:gd name="connsiteX46" fmla="*/ 1854200 w 3327400"/>
              <a:gd name="connsiteY46" fmla="*/ 1778000 h 2527300"/>
              <a:gd name="connsiteX47" fmla="*/ 1892300 w 3327400"/>
              <a:gd name="connsiteY47" fmla="*/ 1765300 h 2527300"/>
              <a:gd name="connsiteX48" fmla="*/ 1930400 w 3327400"/>
              <a:gd name="connsiteY48" fmla="*/ 1739900 h 2527300"/>
              <a:gd name="connsiteX49" fmla="*/ 1943100 w 3327400"/>
              <a:gd name="connsiteY49" fmla="*/ 1701800 h 2527300"/>
              <a:gd name="connsiteX50" fmla="*/ 2006600 w 3327400"/>
              <a:gd name="connsiteY50" fmla="*/ 1663700 h 2527300"/>
              <a:gd name="connsiteX51" fmla="*/ 2044700 w 3327400"/>
              <a:gd name="connsiteY51" fmla="*/ 1638300 h 2527300"/>
              <a:gd name="connsiteX52" fmla="*/ 2120900 w 3327400"/>
              <a:gd name="connsiteY52" fmla="*/ 1562100 h 2527300"/>
              <a:gd name="connsiteX53" fmla="*/ 2209800 w 3327400"/>
              <a:gd name="connsiteY53" fmla="*/ 1511300 h 2527300"/>
              <a:gd name="connsiteX54" fmla="*/ 2286000 w 3327400"/>
              <a:gd name="connsiteY54" fmla="*/ 1460500 h 2527300"/>
              <a:gd name="connsiteX55" fmla="*/ 2336800 w 3327400"/>
              <a:gd name="connsiteY55" fmla="*/ 1409700 h 2527300"/>
              <a:gd name="connsiteX56" fmla="*/ 2413000 w 3327400"/>
              <a:gd name="connsiteY56" fmla="*/ 1358900 h 2527300"/>
              <a:gd name="connsiteX57" fmla="*/ 2451100 w 3327400"/>
              <a:gd name="connsiteY57" fmla="*/ 1320800 h 2527300"/>
              <a:gd name="connsiteX58" fmla="*/ 2540000 w 3327400"/>
              <a:gd name="connsiteY58" fmla="*/ 1257300 h 2527300"/>
              <a:gd name="connsiteX59" fmla="*/ 2565400 w 3327400"/>
              <a:gd name="connsiteY59" fmla="*/ 1219200 h 2527300"/>
              <a:gd name="connsiteX60" fmla="*/ 2679700 w 3327400"/>
              <a:gd name="connsiteY60" fmla="*/ 1155700 h 2527300"/>
              <a:gd name="connsiteX61" fmla="*/ 2768600 w 3327400"/>
              <a:gd name="connsiteY61" fmla="*/ 1104900 h 2527300"/>
              <a:gd name="connsiteX62" fmla="*/ 2794000 w 3327400"/>
              <a:gd name="connsiteY62" fmla="*/ 1066800 h 2527300"/>
              <a:gd name="connsiteX63" fmla="*/ 2882900 w 3327400"/>
              <a:gd name="connsiteY63" fmla="*/ 1016000 h 2527300"/>
              <a:gd name="connsiteX64" fmla="*/ 2946400 w 3327400"/>
              <a:gd name="connsiteY64" fmla="*/ 965200 h 2527300"/>
              <a:gd name="connsiteX65" fmla="*/ 3035300 w 3327400"/>
              <a:gd name="connsiteY65" fmla="*/ 927100 h 2527300"/>
              <a:gd name="connsiteX66" fmla="*/ 3086100 w 3327400"/>
              <a:gd name="connsiteY66" fmla="*/ 901700 h 2527300"/>
              <a:gd name="connsiteX67" fmla="*/ 3162300 w 3327400"/>
              <a:gd name="connsiteY67" fmla="*/ 787400 h 2527300"/>
              <a:gd name="connsiteX68" fmla="*/ 3187700 w 3327400"/>
              <a:gd name="connsiteY68" fmla="*/ 482600 h 2527300"/>
              <a:gd name="connsiteX69" fmla="*/ 3263900 w 3327400"/>
              <a:gd name="connsiteY69" fmla="*/ 406400 h 2527300"/>
              <a:gd name="connsiteX70" fmla="*/ 3327400 w 3327400"/>
              <a:gd name="connsiteY70" fmla="*/ 330200 h 2527300"/>
              <a:gd name="connsiteX71" fmla="*/ 3314700 w 3327400"/>
              <a:gd name="connsiteY71" fmla="*/ 203200 h 2527300"/>
              <a:gd name="connsiteX72" fmla="*/ 3276600 w 3327400"/>
              <a:gd name="connsiteY72" fmla="*/ 177800 h 2527300"/>
              <a:gd name="connsiteX73" fmla="*/ 3149600 w 3327400"/>
              <a:gd name="connsiteY73" fmla="*/ 127000 h 2527300"/>
              <a:gd name="connsiteX74" fmla="*/ 2984500 w 3327400"/>
              <a:gd name="connsiteY74" fmla="*/ 101600 h 2527300"/>
              <a:gd name="connsiteX75" fmla="*/ 2984500 w 3327400"/>
              <a:gd name="connsiteY75"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816100 w 3327400"/>
              <a:gd name="connsiteY7" fmla="*/ 146050 h 2527300"/>
              <a:gd name="connsiteX8" fmla="*/ 1593850 w 3327400"/>
              <a:gd name="connsiteY8" fmla="*/ 88900 h 2527300"/>
              <a:gd name="connsiteX9" fmla="*/ 1289050 w 3327400"/>
              <a:gd name="connsiteY9" fmla="*/ 31750 h 2527300"/>
              <a:gd name="connsiteX10" fmla="*/ 1028700 w 3327400"/>
              <a:gd name="connsiteY10" fmla="*/ 50800 h 2527300"/>
              <a:gd name="connsiteX11" fmla="*/ 787400 w 3327400"/>
              <a:gd name="connsiteY11" fmla="*/ 0 h 2527300"/>
              <a:gd name="connsiteX12" fmla="*/ 609600 w 3327400"/>
              <a:gd name="connsiteY12" fmla="*/ 12700 h 2527300"/>
              <a:gd name="connsiteX13" fmla="*/ 533400 w 3327400"/>
              <a:gd name="connsiteY13" fmla="*/ 63500 h 2527300"/>
              <a:gd name="connsiteX14" fmla="*/ 381000 w 3327400"/>
              <a:gd name="connsiteY14" fmla="*/ 101600 h 2527300"/>
              <a:gd name="connsiteX15" fmla="*/ 330200 w 3327400"/>
              <a:gd name="connsiteY15" fmla="*/ 139700 h 2527300"/>
              <a:gd name="connsiteX16" fmla="*/ 279400 w 3327400"/>
              <a:gd name="connsiteY16" fmla="*/ 190500 h 2527300"/>
              <a:gd name="connsiteX17" fmla="*/ 177800 w 3327400"/>
              <a:gd name="connsiteY17" fmla="*/ 317500 h 2527300"/>
              <a:gd name="connsiteX18" fmla="*/ 152400 w 3327400"/>
              <a:gd name="connsiteY18" fmla="*/ 393700 h 2527300"/>
              <a:gd name="connsiteX19" fmla="*/ 127000 w 3327400"/>
              <a:gd name="connsiteY19" fmla="*/ 596900 h 2527300"/>
              <a:gd name="connsiteX20" fmla="*/ 101600 w 3327400"/>
              <a:gd name="connsiteY20" fmla="*/ 673100 h 2527300"/>
              <a:gd name="connsiteX21" fmla="*/ 76200 w 3327400"/>
              <a:gd name="connsiteY21" fmla="*/ 977900 h 2527300"/>
              <a:gd name="connsiteX22" fmla="*/ 63500 w 3327400"/>
              <a:gd name="connsiteY22" fmla="*/ 1219200 h 2527300"/>
              <a:gd name="connsiteX23" fmla="*/ 50800 w 3327400"/>
              <a:gd name="connsiteY23" fmla="*/ 1320800 h 2527300"/>
              <a:gd name="connsiteX24" fmla="*/ 38100 w 3327400"/>
              <a:gd name="connsiteY24" fmla="*/ 1435100 h 2527300"/>
              <a:gd name="connsiteX25" fmla="*/ 25400 w 3327400"/>
              <a:gd name="connsiteY25" fmla="*/ 1651000 h 2527300"/>
              <a:gd name="connsiteX26" fmla="*/ 0 w 3327400"/>
              <a:gd name="connsiteY26" fmla="*/ 1879600 h 2527300"/>
              <a:gd name="connsiteX27" fmla="*/ 12700 w 3327400"/>
              <a:gd name="connsiteY27" fmla="*/ 1943100 h 2527300"/>
              <a:gd name="connsiteX28" fmla="*/ 38100 w 3327400"/>
              <a:gd name="connsiteY28" fmla="*/ 1981200 h 2527300"/>
              <a:gd name="connsiteX29" fmla="*/ 50800 w 3327400"/>
              <a:gd name="connsiteY29" fmla="*/ 2019300 h 2527300"/>
              <a:gd name="connsiteX30" fmla="*/ 76200 w 3327400"/>
              <a:gd name="connsiteY30" fmla="*/ 2070100 h 2527300"/>
              <a:gd name="connsiteX31" fmla="*/ 88900 w 3327400"/>
              <a:gd name="connsiteY31" fmla="*/ 2120900 h 2527300"/>
              <a:gd name="connsiteX32" fmla="*/ 114300 w 3327400"/>
              <a:gd name="connsiteY32" fmla="*/ 2197100 h 2527300"/>
              <a:gd name="connsiteX33" fmla="*/ 177800 w 3327400"/>
              <a:gd name="connsiteY33" fmla="*/ 2311400 h 2527300"/>
              <a:gd name="connsiteX34" fmla="*/ 215900 w 3327400"/>
              <a:gd name="connsiteY34" fmla="*/ 2362200 h 2527300"/>
              <a:gd name="connsiteX35" fmla="*/ 292100 w 3327400"/>
              <a:gd name="connsiteY35" fmla="*/ 2463800 h 2527300"/>
              <a:gd name="connsiteX36" fmla="*/ 533400 w 3327400"/>
              <a:gd name="connsiteY36" fmla="*/ 2527300 h 2527300"/>
              <a:gd name="connsiteX37" fmla="*/ 622300 w 3327400"/>
              <a:gd name="connsiteY37" fmla="*/ 2514600 h 2527300"/>
              <a:gd name="connsiteX38" fmla="*/ 660400 w 3327400"/>
              <a:gd name="connsiteY38" fmla="*/ 2489200 h 2527300"/>
              <a:gd name="connsiteX39" fmla="*/ 762000 w 3327400"/>
              <a:gd name="connsiteY39" fmla="*/ 2463800 h 2527300"/>
              <a:gd name="connsiteX40" fmla="*/ 812800 w 3327400"/>
              <a:gd name="connsiteY40" fmla="*/ 2451100 h 2527300"/>
              <a:gd name="connsiteX41" fmla="*/ 927100 w 3327400"/>
              <a:gd name="connsiteY41" fmla="*/ 2413000 h 2527300"/>
              <a:gd name="connsiteX42" fmla="*/ 882650 w 3327400"/>
              <a:gd name="connsiteY42" fmla="*/ 2349500 h 2527300"/>
              <a:gd name="connsiteX43" fmla="*/ 1149350 w 3327400"/>
              <a:gd name="connsiteY43" fmla="*/ 2209800 h 2527300"/>
              <a:gd name="connsiteX44" fmla="*/ 1454150 w 3327400"/>
              <a:gd name="connsiteY44" fmla="*/ 2038350 h 2527300"/>
              <a:gd name="connsiteX45" fmla="*/ 1727200 w 3327400"/>
              <a:gd name="connsiteY45" fmla="*/ 1866900 h 2527300"/>
              <a:gd name="connsiteX46" fmla="*/ 1854200 w 3327400"/>
              <a:gd name="connsiteY46" fmla="*/ 1778000 h 2527300"/>
              <a:gd name="connsiteX47" fmla="*/ 1892300 w 3327400"/>
              <a:gd name="connsiteY47" fmla="*/ 1765300 h 2527300"/>
              <a:gd name="connsiteX48" fmla="*/ 1930400 w 3327400"/>
              <a:gd name="connsiteY48" fmla="*/ 1739900 h 2527300"/>
              <a:gd name="connsiteX49" fmla="*/ 1943100 w 3327400"/>
              <a:gd name="connsiteY49" fmla="*/ 1701800 h 2527300"/>
              <a:gd name="connsiteX50" fmla="*/ 2006600 w 3327400"/>
              <a:gd name="connsiteY50" fmla="*/ 1663700 h 2527300"/>
              <a:gd name="connsiteX51" fmla="*/ 2044700 w 3327400"/>
              <a:gd name="connsiteY51" fmla="*/ 1638300 h 2527300"/>
              <a:gd name="connsiteX52" fmla="*/ 2120900 w 3327400"/>
              <a:gd name="connsiteY52" fmla="*/ 1562100 h 2527300"/>
              <a:gd name="connsiteX53" fmla="*/ 2209800 w 3327400"/>
              <a:gd name="connsiteY53" fmla="*/ 1511300 h 2527300"/>
              <a:gd name="connsiteX54" fmla="*/ 2286000 w 3327400"/>
              <a:gd name="connsiteY54" fmla="*/ 1460500 h 2527300"/>
              <a:gd name="connsiteX55" fmla="*/ 2336800 w 3327400"/>
              <a:gd name="connsiteY55" fmla="*/ 1409700 h 2527300"/>
              <a:gd name="connsiteX56" fmla="*/ 2413000 w 3327400"/>
              <a:gd name="connsiteY56" fmla="*/ 1358900 h 2527300"/>
              <a:gd name="connsiteX57" fmla="*/ 2451100 w 3327400"/>
              <a:gd name="connsiteY57" fmla="*/ 1320800 h 2527300"/>
              <a:gd name="connsiteX58" fmla="*/ 2540000 w 3327400"/>
              <a:gd name="connsiteY58" fmla="*/ 1257300 h 2527300"/>
              <a:gd name="connsiteX59" fmla="*/ 2565400 w 3327400"/>
              <a:gd name="connsiteY59" fmla="*/ 1219200 h 2527300"/>
              <a:gd name="connsiteX60" fmla="*/ 2679700 w 3327400"/>
              <a:gd name="connsiteY60" fmla="*/ 1155700 h 2527300"/>
              <a:gd name="connsiteX61" fmla="*/ 2768600 w 3327400"/>
              <a:gd name="connsiteY61" fmla="*/ 1104900 h 2527300"/>
              <a:gd name="connsiteX62" fmla="*/ 2794000 w 3327400"/>
              <a:gd name="connsiteY62" fmla="*/ 1066800 h 2527300"/>
              <a:gd name="connsiteX63" fmla="*/ 2882900 w 3327400"/>
              <a:gd name="connsiteY63" fmla="*/ 1016000 h 2527300"/>
              <a:gd name="connsiteX64" fmla="*/ 2946400 w 3327400"/>
              <a:gd name="connsiteY64" fmla="*/ 965200 h 2527300"/>
              <a:gd name="connsiteX65" fmla="*/ 3035300 w 3327400"/>
              <a:gd name="connsiteY65" fmla="*/ 927100 h 2527300"/>
              <a:gd name="connsiteX66" fmla="*/ 3086100 w 3327400"/>
              <a:gd name="connsiteY66" fmla="*/ 901700 h 2527300"/>
              <a:gd name="connsiteX67" fmla="*/ 3162300 w 3327400"/>
              <a:gd name="connsiteY67" fmla="*/ 787400 h 2527300"/>
              <a:gd name="connsiteX68" fmla="*/ 3187700 w 3327400"/>
              <a:gd name="connsiteY68" fmla="*/ 482600 h 2527300"/>
              <a:gd name="connsiteX69" fmla="*/ 3263900 w 3327400"/>
              <a:gd name="connsiteY69" fmla="*/ 406400 h 2527300"/>
              <a:gd name="connsiteX70" fmla="*/ 3327400 w 3327400"/>
              <a:gd name="connsiteY70" fmla="*/ 330200 h 2527300"/>
              <a:gd name="connsiteX71" fmla="*/ 3314700 w 3327400"/>
              <a:gd name="connsiteY71" fmla="*/ 203200 h 2527300"/>
              <a:gd name="connsiteX72" fmla="*/ 3276600 w 3327400"/>
              <a:gd name="connsiteY72" fmla="*/ 177800 h 2527300"/>
              <a:gd name="connsiteX73" fmla="*/ 3149600 w 3327400"/>
              <a:gd name="connsiteY73" fmla="*/ 127000 h 2527300"/>
              <a:gd name="connsiteX74" fmla="*/ 2984500 w 3327400"/>
              <a:gd name="connsiteY74" fmla="*/ 101600 h 2527300"/>
              <a:gd name="connsiteX75" fmla="*/ 2984500 w 3327400"/>
              <a:gd name="connsiteY75" fmla="*/ 88900 h 2527300"/>
              <a:gd name="connsiteX0" fmla="*/ 3060700 w 3327400"/>
              <a:gd name="connsiteY0" fmla="*/ 114517 h 2552917"/>
              <a:gd name="connsiteX1" fmla="*/ 3060700 w 3327400"/>
              <a:gd name="connsiteY1" fmla="*/ 114517 h 2552917"/>
              <a:gd name="connsiteX2" fmla="*/ 2247900 w 3327400"/>
              <a:gd name="connsiteY2" fmla="*/ 127217 h 2552917"/>
              <a:gd name="connsiteX3" fmla="*/ 2159000 w 3327400"/>
              <a:gd name="connsiteY3" fmla="*/ 178017 h 2552917"/>
              <a:gd name="connsiteX4" fmla="*/ 2108200 w 3327400"/>
              <a:gd name="connsiteY4" fmla="*/ 203417 h 2552917"/>
              <a:gd name="connsiteX5" fmla="*/ 2057400 w 3327400"/>
              <a:gd name="connsiteY5" fmla="*/ 216117 h 2552917"/>
              <a:gd name="connsiteX6" fmla="*/ 2019300 w 3327400"/>
              <a:gd name="connsiteY6" fmla="*/ 228817 h 2552917"/>
              <a:gd name="connsiteX7" fmla="*/ 1816100 w 3327400"/>
              <a:gd name="connsiteY7" fmla="*/ 171667 h 2552917"/>
              <a:gd name="connsiteX8" fmla="*/ 1593850 w 3327400"/>
              <a:gd name="connsiteY8" fmla="*/ 114517 h 2552917"/>
              <a:gd name="connsiteX9" fmla="*/ 1289050 w 3327400"/>
              <a:gd name="connsiteY9" fmla="*/ 57367 h 2552917"/>
              <a:gd name="connsiteX10" fmla="*/ 1035050 w 3327400"/>
              <a:gd name="connsiteY10" fmla="*/ 19267 h 2552917"/>
              <a:gd name="connsiteX11" fmla="*/ 787400 w 3327400"/>
              <a:gd name="connsiteY11" fmla="*/ 25617 h 2552917"/>
              <a:gd name="connsiteX12" fmla="*/ 609600 w 3327400"/>
              <a:gd name="connsiteY12" fmla="*/ 38317 h 2552917"/>
              <a:gd name="connsiteX13" fmla="*/ 533400 w 3327400"/>
              <a:gd name="connsiteY13" fmla="*/ 89117 h 2552917"/>
              <a:gd name="connsiteX14" fmla="*/ 381000 w 3327400"/>
              <a:gd name="connsiteY14" fmla="*/ 127217 h 2552917"/>
              <a:gd name="connsiteX15" fmla="*/ 330200 w 3327400"/>
              <a:gd name="connsiteY15" fmla="*/ 165317 h 2552917"/>
              <a:gd name="connsiteX16" fmla="*/ 279400 w 3327400"/>
              <a:gd name="connsiteY16" fmla="*/ 216117 h 2552917"/>
              <a:gd name="connsiteX17" fmla="*/ 177800 w 3327400"/>
              <a:gd name="connsiteY17" fmla="*/ 343117 h 2552917"/>
              <a:gd name="connsiteX18" fmla="*/ 152400 w 3327400"/>
              <a:gd name="connsiteY18" fmla="*/ 419317 h 2552917"/>
              <a:gd name="connsiteX19" fmla="*/ 127000 w 3327400"/>
              <a:gd name="connsiteY19" fmla="*/ 622517 h 2552917"/>
              <a:gd name="connsiteX20" fmla="*/ 101600 w 3327400"/>
              <a:gd name="connsiteY20" fmla="*/ 698717 h 2552917"/>
              <a:gd name="connsiteX21" fmla="*/ 76200 w 3327400"/>
              <a:gd name="connsiteY21" fmla="*/ 1003517 h 2552917"/>
              <a:gd name="connsiteX22" fmla="*/ 63500 w 3327400"/>
              <a:gd name="connsiteY22" fmla="*/ 1244817 h 2552917"/>
              <a:gd name="connsiteX23" fmla="*/ 50800 w 3327400"/>
              <a:gd name="connsiteY23" fmla="*/ 1346417 h 2552917"/>
              <a:gd name="connsiteX24" fmla="*/ 38100 w 3327400"/>
              <a:gd name="connsiteY24" fmla="*/ 1460717 h 2552917"/>
              <a:gd name="connsiteX25" fmla="*/ 25400 w 3327400"/>
              <a:gd name="connsiteY25" fmla="*/ 1676617 h 2552917"/>
              <a:gd name="connsiteX26" fmla="*/ 0 w 3327400"/>
              <a:gd name="connsiteY26" fmla="*/ 1905217 h 2552917"/>
              <a:gd name="connsiteX27" fmla="*/ 12700 w 3327400"/>
              <a:gd name="connsiteY27" fmla="*/ 1968717 h 2552917"/>
              <a:gd name="connsiteX28" fmla="*/ 38100 w 3327400"/>
              <a:gd name="connsiteY28" fmla="*/ 2006817 h 2552917"/>
              <a:gd name="connsiteX29" fmla="*/ 50800 w 3327400"/>
              <a:gd name="connsiteY29" fmla="*/ 2044917 h 2552917"/>
              <a:gd name="connsiteX30" fmla="*/ 76200 w 3327400"/>
              <a:gd name="connsiteY30" fmla="*/ 2095717 h 2552917"/>
              <a:gd name="connsiteX31" fmla="*/ 88900 w 3327400"/>
              <a:gd name="connsiteY31" fmla="*/ 2146517 h 2552917"/>
              <a:gd name="connsiteX32" fmla="*/ 114300 w 3327400"/>
              <a:gd name="connsiteY32" fmla="*/ 2222717 h 2552917"/>
              <a:gd name="connsiteX33" fmla="*/ 177800 w 3327400"/>
              <a:gd name="connsiteY33" fmla="*/ 2337017 h 2552917"/>
              <a:gd name="connsiteX34" fmla="*/ 215900 w 3327400"/>
              <a:gd name="connsiteY34" fmla="*/ 2387817 h 2552917"/>
              <a:gd name="connsiteX35" fmla="*/ 292100 w 3327400"/>
              <a:gd name="connsiteY35" fmla="*/ 2489417 h 2552917"/>
              <a:gd name="connsiteX36" fmla="*/ 533400 w 3327400"/>
              <a:gd name="connsiteY36" fmla="*/ 2552917 h 2552917"/>
              <a:gd name="connsiteX37" fmla="*/ 622300 w 3327400"/>
              <a:gd name="connsiteY37" fmla="*/ 2540217 h 2552917"/>
              <a:gd name="connsiteX38" fmla="*/ 660400 w 3327400"/>
              <a:gd name="connsiteY38" fmla="*/ 2514817 h 2552917"/>
              <a:gd name="connsiteX39" fmla="*/ 762000 w 3327400"/>
              <a:gd name="connsiteY39" fmla="*/ 2489417 h 2552917"/>
              <a:gd name="connsiteX40" fmla="*/ 812800 w 3327400"/>
              <a:gd name="connsiteY40" fmla="*/ 2476717 h 2552917"/>
              <a:gd name="connsiteX41" fmla="*/ 927100 w 3327400"/>
              <a:gd name="connsiteY41" fmla="*/ 2438617 h 2552917"/>
              <a:gd name="connsiteX42" fmla="*/ 882650 w 3327400"/>
              <a:gd name="connsiteY42" fmla="*/ 2375117 h 2552917"/>
              <a:gd name="connsiteX43" fmla="*/ 1149350 w 3327400"/>
              <a:gd name="connsiteY43" fmla="*/ 2235417 h 2552917"/>
              <a:gd name="connsiteX44" fmla="*/ 1454150 w 3327400"/>
              <a:gd name="connsiteY44" fmla="*/ 2063967 h 2552917"/>
              <a:gd name="connsiteX45" fmla="*/ 1727200 w 3327400"/>
              <a:gd name="connsiteY45" fmla="*/ 1892517 h 2552917"/>
              <a:gd name="connsiteX46" fmla="*/ 1854200 w 3327400"/>
              <a:gd name="connsiteY46" fmla="*/ 1803617 h 2552917"/>
              <a:gd name="connsiteX47" fmla="*/ 1892300 w 3327400"/>
              <a:gd name="connsiteY47" fmla="*/ 1790917 h 2552917"/>
              <a:gd name="connsiteX48" fmla="*/ 1930400 w 3327400"/>
              <a:gd name="connsiteY48" fmla="*/ 1765517 h 2552917"/>
              <a:gd name="connsiteX49" fmla="*/ 1943100 w 3327400"/>
              <a:gd name="connsiteY49" fmla="*/ 1727417 h 2552917"/>
              <a:gd name="connsiteX50" fmla="*/ 2006600 w 3327400"/>
              <a:gd name="connsiteY50" fmla="*/ 1689317 h 2552917"/>
              <a:gd name="connsiteX51" fmla="*/ 2044700 w 3327400"/>
              <a:gd name="connsiteY51" fmla="*/ 1663917 h 2552917"/>
              <a:gd name="connsiteX52" fmla="*/ 2120900 w 3327400"/>
              <a:gd name="connsiteY52" fmla="*/ 1587717 h 2552917"/>
              <a:gd name="connsiteX53" fmla="*/ 2209800 w 3327400"/>
              <a:gd name="connsiteY53" fmla="*/ 1536917 h 2552917"/>
              <a:gd name="connsiteX54" fmla="*/ 2286000 w 3327400"/>
              <a:gd name="connsiteY54" fmla="*/ 1486117 h 2552917"/>
              <a:gd name="connsiteX55" fmla="*/ 2336800 w 3327400"/>
              <a:gd name="connsiteY55" fmla="*/ 1435317 h 2552917"/>
              <a:gd name="connsiteX56" fmla="*/ 2413000 w 3327400"/>
              <a:gd name="connsiteY56" fmla="*/ 1384517 h 2552917"/>
              <a:gd name="connsiteX57" fmla="*/ 2451100 w 3327400"/>
              <a:gd name="connsiteY57" fmla="*/ 1346417 h 2552917"/>
              <a:gd name="connsiteX58" fmla="*/ 2540000 w 3327400"/>
              <a:gd name="connsiteY58" fmla="*/ 1282917 h 2552917"/>
              <a:gd name="connsiteX59" fmla="*/ 2565400 w 3327400"/>
              <a:gd name="connsiteY59" fmla="*/ 1244817 h 2552917"/>
              <a:gd name="connsiteX60" fmla="*/ 2679700 w 3327400"/>
              <a:gd name="connsiteY60" fmla="*/ 1181317 h 2552917"/>
              <a:gd name="connsiteX61" fmla="*/ 2768600 w 3327400"/>
              <a:gd name="connsiteY61" fmla="*/ 1130517 h 2552917"/>
              <a:gd name="connsiteX62" fmla="*/ 2794000 w 3327400"/>
              <a:gd name="connsiteY62" fmla="*/ 1092417 h 2552917"/>
              <a:gd name="connsiteX63" fmla="*/ 2882900 w 3327400"/>
              <a:gd name="connsiteY63" fmla="*/ 1041617 h 2552917"/>
              <a:gd name="connsiteX64" fmla="*/ 2946400 w 3327400"/>
              <a:gd name="connsiteY64" fmla="*/ 990817 h 2552917"/>
              <a:gd name="connsiteX65" fmla="*/ 3035300 w 3327400"/>
              <a:gd name="connsiteY65" fmla="*/ 952717 h 2552917"/>
              <a:gd name="connsiteX66" fmla="*/ 3086100 w 3327400"/>
              <a:gd name="connsiteY66" fmla="*/ 927317 h 2552917"/>
              <a:gd name="connsiteX67" fmla="*/ 3162300 w 3327400"/>
              <a:gd name="connsiteY67" fmla="*/ 813017 h 2552917"/>
              <a:gd name="connsiteX68" fmla="*/ 3187700 w 3327400"/>
              <a:gd name="connsiteY68" fmla="*/ 508217 h 2552917"/>
              <a:gd name="connsiteX69" fmla="*/ 3263900 w 3327400"/>
              <a:gd name="connsiteY69" fmla="*/ 432017 h 2552917"/>
              <a:gd name="connsiteX70" fmla="*/ 3327400 w 3327400"/>
              <a:gd name="connsiteY70" fmla="*/ 355817 h 2552917"/>
              <a:gd name="connsiteX71" fmla="*/ 3314700 w 3327400"/>
              <a:gd name="connsiteY71" fmla="*/ 228817 h 2552917"/>
              <a:gd name="connsiteX72" fmla="*/ 3276600 w 3327400"/>
              <a:gd name="connsiteY72" fmla="*/ 203417 h 2552917"/>
              <a:gd name="connsiteX73" fmla="*/ 3149600 w 3327400"/>
              <a:gd name="connsiteY73" fmla="*/ 152617 h 2552917"/>
              <a:gd name="connsiteX74" fmla="*/ 2984500 w 3327400"/>
              <a:gd name="connsiteY74" fmla="*/ 127217 h 2552917"/>
              <a:gd name="connsiteX75" fmla="*/ 2984500 w 3327400"/>
              <a:gd name="connsiteY75" fmla="*/ 114517 h 2552917"/>
              <a:gd name="connsiteX0" fmla="*/ 3060700 w 3327400"/>
              <a:gd name="connsiteY0" fmla="*/ 95821 h 2534221"/>
              <a:gd name="connsiteX1" fmla="*/ 3060700 w 3327400"/>
              <a:gd name="connsiteY1" fmla="*/ 95821 h 2534221"/>
              <a:gd name="connsiteX2" fmla="*/ 2247900 w 3327400"/>
              <a:gd name="connsiteY2" fmla="*/ 108521 h 2534221"/>
              <a:gd name="connsiteX3" fmla="*/ 2159000 w 3327400"/>
              <a:gd name="connsiteY3" fmla="*/ 159321 h 2534221"/>
              <a:gd name="connsiteX4" fmla="*/ 2108200 w 3327400"/>
              <a:gd name="connsiteY4" fmla="*/ 184721 h 2534221"/>
              <a:gd name="connsiteX5" fmla="*/ 2057400 w 3327400"/>
              <a:gd name="connsiteY5" fmla="*/ 197421 h 2534221"/>
              <a:gd name="connsiteX6" fmla="*/ 2019300 w 3327400"/>
              <a:gd name="connsiteY6" fmla="*/ 210121 h 2534221"/>
              <a:gd name="connsiteX7" fmla="*/ 1816100 w 3327400"/>
              <a:gd name="connsiteY7" fmla="*/ 152971 h 2534221"/>
              <a:gd name="connsiteX8" fmla="*/ 1593850 w 3327400"/>
              <a:gd name="connsiteY8" fmla="*/ 95821 h 2534221"/>
              <a:gd name="connsiteX9" fmla="*/ 1289050 w 3327400"/>
              <a:gd name="connsiteY9" fmla="*/ 38671 h 2534221"/>
              <a:gd name="connsiteX10" fmla="*/ 1035050 w 3327400"/>
              <a:gd name="connsiteY10" fmla="*/ 571 h 2534221"/>
              <a:gd name="connsiteX11" fmla="*/ 609600 w 3327400"/>
              <a:gd name="connsiteY11" fmla="*/ 19621 h 2534221"/>
              <a:gd name="connsiteX12" fmla="*/ 533400 w 3327400"/>
              <a:gd name="connsiteY12" fmla="*/ 70421 h 2534221"/>
              <a:gd name="connsiteX13" fmla="*/ 381000 w 3327400"/>
              <a:gd name="connsiteY13" fmla="*/ 108521 h 2534221"/>
              <a:gd name="connsiteX14" fmla="*/ 330200 w 3327400"/>
              <a:gd name="connsiteY14" fmla="*/ 146621 h 2534221"/>
              <a:gd name="connsiteX15" fmla="*/ 279400 w 3327400"/>
              <a:gd name="connsiteY15" fmla="*/ 197421 h 2534221"/>
              <a:gd name="connsiteX16" fmla="*/ 177800 w 3327400"/>
              <a:gd name="connsiteY16" fmla="*/ 324421 h 2534221"/>
              <a:gd name="connsiteX17" fmla="*/ 152400 w 3327400"/>
              <a:gd name="connsiteY17" fmla="*/ 400621 h 2534221"/>
              <a:gd name="connsiteX18" fmla="*/ 127000 w 3327400"/>
              <a:gd name="connsiteY18" fmla="*/ 603821 h 2534221"/>
              <a:gd name="connsiteX19" fmla="*/ 101600 w 3327400"/>
              <a:gd name="connsiteY19" fmla="*/ 680021 h 2534221"/>
              <a:gd name="connsiteX20" fmla="*/ 76200 w 3327400"/>
              <a:gd name="connsiteY20" fmla="*/ 984821 h 2534221"/>
              <a:gd name="connsiteX21" fmla="*/ 63500 w 3327400"/>
              <a:gd name="connsiteY21" fmla="*/ 1226121 h 2534221"/>
              <a:gd name="connsiteX22" fmla="*/ 50800 w 3327400"/>
              <a:gd name="connsiteY22" fmla="*/ 1327721 h 2534221"/>
              <a:gd name="connsiteX23" fmla="*/ 38100 w 3327400"/>
              <a:gd name="connsiteY23" fmla="*/ 1442021 h 2534221"/>
              <a:gd name="connsiteX24" fmla="*/ 25400 w 3327400"/>
              <a:gd name="connsiteY24" fmla="*/ 1657921 h 2534221"/>
              <a:gd name="connsiteX25" fmla="*/ 0 w 3327400"/>
              <a:gd name="connsiteY25" fmla="*/ 1886521 h 2534221"/>
              <a:gd name="connsiteX26" fmla="*/ 12700 w 3327400"/>
              <a:gd name="connsiteY26" fmla="*/ 1950021 h 2534221"/>
              <a:gd name="connsiteX27" fmla="*/ 38100 w 3327400"/>
              <a:gd name="connsiteY27" fmla="*/ 1988121 h 2534221"/>
              <a:gd name="connsiteX28" fmla="*/ 50800 w 3327400"/>
              <a:gd name="connsiteY28" fmla="*/ 2026221 h 2534221"/>
              <a:gd name="connsiteX29" fmla="*/ 76200 w 3327400"/>
              <a:gd name="connsiteY29" fmla="*/ 2077021 h 2534221"/>
              <a:gd name="connsiteX30" fmla="*/ 88900 w 3327400"/>
              <a:gd name="connsiteY30" fmla="*/ 2127821 h 2534221"/>
              <a:gd name="connsiteX31" fmla="*/ 114300 w 3327400"/>
              <a:gd name="connsiteY31" fmla="*/ 2204021 h 2534221"/>
              <a:gd name="connsiteX32" fmla="*/ 177800 w 3327400"/>
              <a:gd name="connsiteY32" fmla="*/ 2318321 h 2534221"/>
              <a:gd name="connsiteX33" fmla="*/ 215900 w 3327400"/>
              <a:gd name="connsiteY33" fmla="*/ 2369121 h 2534221"/>
              <a:gd name="connsiteX34" fmla="*/ 292100 w 3327400"/>
              <a:gd name="connsiteY34" fmla="*/ 2470721 h 2534221"/>
              <a:gd name="connsiteX35" fmla="*/ 533400 w 3327400"/>
              <a:gd name="connsiteY35" fmla="*/ 2534221 h 2534221"/>
              <a:gd name="connsiteX36" fmla="*/ 622300 w 3327400"/>
              <a:gd name="connsiteY36" fmla="*/ 2521521 h 2534221"/>
              <a:gd name="connsiteX37" fmla="*/ 660400 w 3327400"/>
              <a:gd name="connsiteY37" fmla="*/ 2496121 h 2534221"/>
              <a:gd name="connsiteX38" fmla="*/ 762000 w 3327400"/>
              <a:gd name="connsiteY38" fmla="*/ 2470721 h 2534221"/>
              <a:gd name="connsiteX39" fmla="*/ 812800 w 3327400"/>
              <a:gd name="connsiteY39" fmla="*/ 2458021 h 2534221"/>
              <a:gd name="connsiteX40" fmla="*/ 927100 w 3327400"/>
              <a:gd name="connsiteY40" fmla="*/ 2419921 h 2534221"/>
              <a:gd name="connsiteX41" fmla="*/ 882650 w 3327400"/>
              <a:gd name="connsiteY41" fmla="*/ 2356421 h 2534221"/>
              <a:gd name="connsiteX42" fmla="*/ 1149350 w 3327400"/>
              <a:gd name="connsiteY42" fmla="*/ 2216721 h 2534221"/>
              <a:gd name="connsiteX43" fmla="*/ 1454150 w 3327400"/>
              <a:gd name="connsiteY43" fmla="*/ 2045271 h 2534221"/>
              <a:gd name="connsiteX44" fmla="*/ 1727200 w 3327400"/>
              <a:gd name="connsiteY44" fmla="*/ 1873821 h 2534221"/>
              <a:gd name="connsiteX45" fmla="*/ 1854200 w 3327400"/>
              <a:gd name="connsiteY45" fmla="*/ 1784921 h 2534221"/>
              <a:gd name="connsiteX46" fmla="*/ 1892300 w 3327400"/>
              <a:gd name="connsiteY46" fmla="*/ 1772221 h 2534221"/>
              <a:gd name="connsiteX47" fmla="*/ 1930400 w 3327400"/>
              <a:gd name="connsiteY47" fmla="*/ 1746821 h 2534221"/>
              <a:gd name="connsiteX48" fmla="*/ 1943100 w 3327400"/>
              <a:gd name="connsiteY48" fmla="*/ 1708721 h 2534221"/>
              <a:gd name="connsiteX49" fmla="*/ 2006600 w 3327400"/>
              <a:gd name="connsiteY49" fmla="*/ 1670621 h 2534221"/>
              <a:gd name="connsiteX50" fmla="*/ 2044700 w 3327400"/>
              <a:gd name="connsiteY50" fmla="*/ 1645221 h 2534221"/>
              <a:gd name="connsiteX51" fmla="*/ 2120900 w 3327400"/>
              <a:gd name="connsiteY51" fmla="*/ 1569021 h 2534221"/>
              <a:gd name="connsiteX52" fmla="*/ 2209800 w 3327400"/>
              <a:gd name="connsiteY52" fmla="*/ 1518221 h 2534221"/>
              <a:gd name="connsiteX53" fmla="*/ 2286000 w 3327400"/>
              <a:gd name="connsiteY53" fmla="*/ 1467421 h 2534221"/>
              <a:gd name="connsiteX54" fmla="*/ 2336800 w 3327400"/>
              <a:gd name="connsiteY54" fmla="*/ 1416621 h 2534221"/>
              <a:gd name="connsiteX55" fmla="*/ 2413000 w 3327400"/>
              <a:gd name="connsiteY55" fmla="*/ 1365821 h 2534221"/>
              <a:gd name="connsiteX56" fmla="*/ 2451100 w 3327400"/>
              <a:gd name="connsiteY56" fmla="*/ 1327721 h 2534221"/>
              <a:gd name="connsiteX57" fmla="*/ 2540000 w 3327400"/>
              <a:gd name="connsiteY57" fmla="*/ 1264221 h 2534221"/>
              <a:gd name="connsiteX58" fmla="*/ 2565400 w 3327400"/>
              <a:gd name="connsiteY58" fmla="*/ 1226121 h 2534221"/>
              <a:gd name="connsiteX59" fmla="*/ 2679700 w 3327400"/>
              <a:gd name="connsiteY59" fmla="*/ 1162621 h 2534221"/>
              <a:gd name="connsiteX60" fmla="*/ 2768600 w 3327400"/>
              <a:gd name="connsiteY60" fmla="*/ 1111821 h 2534221"/>
              <a:gd name="connsiteX61" fmla="*/ 2794000 w 3327400"/>
              <a:gd name="connsiteY61" fmla="*/ 1073721 h 2534221"/>
              <a:gd name="connsiteX62" fmla="*/ 2882900 w 3327400"/>
              <a:gd name="connsiteY62" fmla="*/ 1022921 h 2534221"/>
              <a:gd name="connsiteX63" fmla="*/ 2946400 w 3327400"/>
              <a:gd name="connsiteY63" fmla="*/ 972121 h 2534221"/>
              <a:gd name="connsiteX64" fmla="*/ 3035300 w 3327400"/>
              <a:gd name="connsiteY64" fmla="*/ 934021 h 2534221"/>
              <a:gd name="connsiteX65" fmla="*/ 3086100 w 3327400"/>
              <a:gd name="connsiteY65" fmla="*/ 908621 h 2534221"/>
              <a:gd name="connsiteX66" fmla="*/ 3162300 w 3327400"/>
              <a:gd name="connsiteY66" fmla="*/ 794321 h 2534221"/>
              <a:gd name="connsiteX67" fmla="*/ 3187700 w 3327400"/>
              <a:gd name="connsiteY67" fmla="*/ 489521 h 2534221"/>
              <a:gd name="connsiteX68" fmla="*/ 3263900 w 3327400"/>
              <a:gd name="connsiteY68" fmla="*/ 413321 h 2534221"/>
              <a:gd name="connsiteX69" fmla="*/ 3327400 w 3327400"/>
              <a:gd name="connsiteY69" fmla="*/ 337121 h 2534221"/>
              <a:gd name="connsiteX70" fmla="*/ 3314700 w 3327400"/>
              <a:gd name="connsiteY70" fmla="*/ 210121 h 2534221"/>
              <a:gd name="connsiteX71" fmla="*/ 3276600 w 3327400"/>
              <a:gd name="connsiteY71" fmla="*/ 184721 h 2534221"/>
              <a:gd name="connsiteX72" fmla="*/ 3149600 w 3327400"/>
              <a:gd name="connsiteY72" fmla="*/ 133921 h 2534221"/>
              <a:gd name="connsiteX73" fmla="*/ 2984500 w 3327400"/>
              <a:gd name="connsiteY73" fmla="*/ 108521 h 2534221"/>
              <a:gd name="connsiteX74" fmla="*/ 2984500 w 3327400"/>
              <a:gd name="connsiteY74" fmla="*/ 95821 h 2534221"/>
              <a:gd name="connsiteX0" fmla="*/ 3060700 w 3327400"/>
              <a:gd name="connsiteY0" fmla="*/ 95666 h 2534066"/>
              <a:gd name="connsiteX1" fmla="*/ 3060700 w 3327400"/>
              <a:gd name="connsiteY1" fmla="*/ 95666 h 2534066"/>
              <a:gd name="connsiteX2" fmla="*/ 2247900 w 3327400"/>
              <a:gd name="connsiteY2" fmla="*/ 108366 h 2534066"/>
              <a:gd name="connsiteX3" fmla="*/ 2159000 w 3327400"/>
              <a:gd name="connsiteY3" fmla="*/ 159166 h 2534066"/>
              <a:gd name="connsiteX4" fmla="*/ 2108200 w 3327400"/>
              <a:gd name="connsiteY4" fmla="*/ 184566 h 2534066"/>
              <a:gd name="connsiteX5" fmla="*/ 2057400 w 3327400"/>
              <a:gd name="connsiteY5" fmla="*/ 197266 h 2534066"/>
              <a:gd name="connsiteX6" fmla="*/ 2019300 w 3327400"/>
              <a:gd name="connsiteY6" fmla="*/ 209966 h 2534066"/>
              <a:gd name="connsiteX7" fmla="*/ 1816100 w 3327400"/>
              <a:gd name="connsiteY7" fmla="*/ 152816 h 2534066"/>
              <a:gd name="connsiteX8" fmla="*/ 1593850 w 3327400"/>
              <a:gd name="connsiteY8" fmla="*/ 95666 h 2534066"/>
              <a:gd name="connsiteX9" fmla="*/ 1289050 w 3327400"/>
              <a:gd name="connsiteY9" fmla="*/ 38516 h 2534066"/>
              <a:gd name="connsiteX10" fmla="*/ 1035050 w 3327400"/>
              <a:gd name="connsiteY10" fmla="*/ 416 h 2534066"/>
              <a:gd name="connsiteX11" fmla="*/ 609600 w 3327400"/>
              <a:gd name="connsiteY11" fmla="*/ 19466 h 2534066"/>
              <a:gd name="connsiteX12" fmla="*/ 482600 w 3327400"/>
              <a:gd name="connsiteY12" fmla="*/ 38516 h 2534066"/>
              <a:gd name="connsiteX13" fmla="*/ 381000 w 3327400"/>
              <a:gd name="connsiteY13" fmla="*/ 108366 h 2534066"/>
              <a:gd name="connsiteX14" fmla="*/ 330200 w 3327400"/>
              <a:gd name="connsiteY14" fmla="*/ 146466 h 2534066"/>
              <a:gd name="connsiteX15" fmla="*/ 279400 w 3327400"/>
              <a:gd name="connsiteY15" fmla="*/ 197266 h 2534066"/>
              <a:gd name="connsiteX16" fmla="*/ 177800 w 3327400"/>
              <a:gd name="connsiteY16" fmla="*/ 324266 h 2534066"/>
              <a:gd name="connsiteX17" fmla="*/ 152400 w 3327400"/>
              <a:gd name="connsiteY17" fmla="*/ 400466 h 2534066"/>
              <a:gd name="connsiteX18" fmla="*/ 127000 w 3327400"/>
              <a:gd name="connsiteY18" fmla="*/ 603666 h 2534066"/>
              <a:gd name="connsiteX19" fmla="*/ 101600 w 3327400"/>
              <a:gd name="connsiteY19" fmla="*/ 679866 h 2534066"/>
              <a:gd name="connsiteX20" fmla="*/ 76200 w 3327400"/>
              <a:gd name="connsiteY20" fmla="*/ 984666 h 2534066"/>
              <a:gd name="connsiteX21" fmla="*/ 63500 w 3327400"/>
              <a:gd name="connsiteY21" fmla="*/ 1225966 h 2534066"/>
              <a:gd name="connsiteX22" fmla="*/ 50800 w 3327400"/>
              <a:gd name="connsiteY22" fmla="*/ 1327566 h 2534066"/>
              <a:gd name="connsiteX23" fmla="*/ 38100 w 3327400"/>
              <a:gd name="connsiteY23" fmla="*/ 1441866 h 2534066"/>
              <a:gd name="connsiteX24" fmla="*/ 25400 w 3327400"/>
              <a:gd name="connsiteY24" fmla="*/ 1657766 h 2534066"/>
              <a:gd name="connsiteX25" fmla="*/ 0 w 3327400"/>
              <a:gd name="connsiteY25" fmla="*/ 1886366 h 2534066"/>
              <a:gd name="connsiteX26" fmla="*/ 12700 w 3327400"/>
              <a:gd name="connsiteY26" fmla="*/ 1949866 h 2534066"/>
              <a:gd name="connsiteX27" fmla="*/ 38100 w 3327400"/>
              <a:gd name="connsiteY27" fmla="*/ 1987966 h 2534066"/>
              <a:gd name="connsiteX28" fmla="*/ 50800 w 3327400"/>
              <a:gd name="connsiteY28" fmla="*/ 2026066 h 2534066"/>
              <a:gd name="connsiteX29" fmla="*/ 76200 w 3327400"/>
              <a:gd name="connsiteY29" fmla="*/ 2076866 h 2534066"/>
              <a:gd name="connsiteX30" fmla="*/ 88900 w 3327400"/>
              <a:gd name="connsiteY30" fmla="*/ 2127666 h 2534066"/>
              <a:gd name="connsiteX31" fmla="*/ 114300 w 3327400"/>
              <a:gd name="connsiteY31" fmla="*/ 2203866 h 2534066"/>
              <a:gd name="connsiteX32" fmla="*/ 177800 w 3327400"/>
              <a:gd name="connsiteY32" fmla="*/ 2318166 h 2534066"/>
              <a:gd name="connsiteX33" fmla="*/ 215900 w 3327400"/>
              <a:gd name="connsiteY33" fmla="*/ 2368966 h 2534066"/>
              <a:gd name="connsiteX34" fmla="*/ 292100 w 3327400"/>
              <a:gd name="connsiteY34" fmla="*/ 2470566 h 2534066"/>
              <a:gd name="connsiteX35" fmla="*/ 533400 w 3327400"/>
              <a:gd name="connsiteY35" fmla="*/ 2534066 h 2534066"/>
              <a:gd name="connsiteX36" fmla="*/ 622300 w 3327400"/>
              <a:gd name="connsiteY36" fmla="*/ 2521366 h 2534066"/>
              <a:gd name="connsiteX37" fmla="*/ 660400 w 3327400"/>
              <a:gd name="connsiteY37" fmla="*/ 2495966 h 2534066"/>
              <a:gd name="connsiteX38" fmla="*/ 762000 w 3327400"/>
              <a:gd name="connsiteY38" fmla="*/ 2470566 h 2534066"/>
              <a:gd name="connsiteX39" fmla="*/ 812800 w 3327400"/>
              <a:gd name="connsiteY39" fmla="*/ 2457866 h 2534066"/>
              <a:gd name="connsiteX40" fmla="*/ 927100 w 3327400"/>
              <a:gd name="connsiteY40" fmla="*/ 2419766 h 2534066"/>
              <a:gd name="connsiteX41" fmla="*/ 882650 w 3327400"/>
              <a:gd name="connsiteY41" fmla="*/ 2356266 h 2534066"/>
              <a:gd name="connsiteX42" fmla="*/ 1149350 w 3327400"/>
              <a:gd name="connsiteY42" fmla="*/ 2216566 h 2534066"/>
              <a:gd name="connsiteX43" fmla="*/ 1454150 w 3327400"/>
              <a:gd name="connsiteY43" fmla="*/ 2045116 h 2534066"/>
              <a:gd name="connsiteX44" fmla="*/ 1727200 w 3327400"/>
              <a:gd name="connsiteY44" fmla="*/ 1873666 h 2534066"/>
              <a:gd name="connsiteX45" fmla="*/ 1854200 w 3327400"/>
              <a:gd name="connsiteY45" fmla="*/ 1784766 h 2534066"/>
              <a:gd name="connsiteX46" fmla="*/ 1892300 w 3327400"/>
              <a:gd name="connsiteY46" fmla="*/ 1772066 h 2534066"/>
              <a:gd name="connsiteX47" fmla="*/ 1930400 w 3327400"/>
              <a:gd name="connsiteY47" fmla="*/ 1746666 h 2534066"/>
              <a:gd name="connsiteX48" fmla="*/ 1943100 w 3327400"/>
              <a:gd name="connsiteY48" fmla="*/ 1708566 h 2534066"/>
              <a:gd name="connsiteX49" fmla="*/ 2006600 w 3327400"/>
              <a:gd name="connsiteY49" fmla="*/ 1670466 h 2534066"/>
              <a:gd name="connsiteX50" fmla="*/ 2044700 w 3327400"/>
              <a:gd name="connsiteY50" fmla="*/ 1645066 h 2534066"/>
              <a:gd name="connsiteX51" fmla="*/ 2120900 w 3327400"/>
              <a:gd name="connsiteY51" fmla="*/ 1568866 h 2534066"/>
              <a:gd name="connsiteX52" fmla="*/ 2209800 w 3327400"/>
              <a:gd name="connsiteY52" fmla="*/ 1518066 h 2534066"/>
              <a:gd name="connsiteX53" fmla="*/ 2286000 w 3327400"/>
              <a:gd name="connsiteY53" fmla="*/ 1467266 h 2534066"/>
              <a:gd name="connsiteX54" fmla="*/ 2336800 w 3327400"/>
              <a:gd name="connsiteY54" fmla="*/ 1416466 h 2534066"/>
              <a:gd name="connsiteX55" fmla="*/ 2413000 w 3327400"/>
              <a:gd name="connsiteY55" fmla="*/ 1365666 h 2534066"/>
              <a:gd name="connsiteX56" fmla="*/ 2451100 w 3327400"/>
              <a:gd name="connsiteY56" fmla="*/ 1327566 h 2534066"/>
              <a:gd name="connsiteX57" fmla="*/ 2540000 w 3327400"/>
              <a:gd name="connsiteY57" fmla="*/ 1264066 h 2534066"/>
              <a:gd name="connsiteX58" fmla="*/ 2565400 w 3327400"/>
              <a:gd name="connsiteY58" fmla="*/ 1225966 h 2534066"/>
              <a:gd name="connsiteX59" fmla="*/ 2679700 w 3327400"/>
              <a:gd name="connsiteY59" fmla="*/ 1162466 h 2534066"/>
              <a:gd name="connsiteX60" fmla="*/ 2768600 w 3327400"/>
              <a:gd name="connsiteY60" fmla="*/ 1111666 h 2534066"/>
              <a:gd name="connsiteX61" fmla="*/ 2794000 w 3327400"/>
              <a:gd name="connsiteY61" fmla="*/ 1073566 h 2534066"/>
              <a:gd name="connsiteX62" fmla="*/ 2882900 w 3327400"/>
              <a:gd name="connsiteY62" fmla="*/ 1022766 h 2534066"/>
              <a:gd name="connsiteX63" fmla="*/ 2946400 w 3327400"/>
              <a:gd name="connsiteY63" fmla="*/ 971966 h 2534066"/>
              <a:gd name="connsiteX64" fmla="*/ 3035300 w 3327400"/>
              <a:gd name="connsiteY64" fmla="*/ 933866 h 2534066"/>
              <a:gd name="connsiteX65" fmla="*/ 3086100 w 3327400"/>
              <a:gd name="connsiteY65" fmla="*/ 908466 h 2534066"/>
              <a:gd name="connsiteX66" fmla="*/ 3162300 w 3327400"/>
              <a:gd name="connsiteY66" fmla="*/ 794166 h 2534066"/>
              <a:gd name="connsiteX67" fmla="*/ 3187700 w 3327400"/>
              <a:gd name="connsiteY67" fmla="*/ 489366 h 2534066"/>
              <a:gd name="connsiteX68" fmla="*/ 3263900 w 3327400"/>
              <a:gd name="connsiteY68" fmla="*/ 413166 h 2534066"/>
              <a:gd name="connsiteX69" fmla="*/ 3327400 w 3327400"/>
              <a:gd name="connsiteY69" fmla="*/ 336966 h 2534066"/>
              <a:gd name="connsiteX70" fmla="*/ 3314700 w 3327400"/>
              <a:gd name="connsiteY70" fmla="*/ 209966 h 2534066"/>
              <a:gd name="connsiteX71" fmla="*/ 3276600 w 3327400"/>
              <a:gd name="connsiteY71" fmla="*/ 184566 h 2534066"/>
              <a:gd name="connsiteX72" fmla="*/ 3149600 w 3327400"/>
              <a:gd name="connsiteY72" fmla="*/ 133766 h 2534066"/>
              <a:gd name="connsiteX73" fmla="*/ 2984500 w 3327400"/>
              <a:gd name="connsiteY73" fmla="*/ 108366 h 2534066"/>
              <a:gd name="connsiteX74" fmla="*/ 2984500 w 3327400"/>
              <a:gd name="connsiteY74" fmla="*/ 95666 h 2534066"/>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324815 h 2534615"/>
              <a:gd name="connsiteX16" fmla="*/ 152400 w 3327400"/>
              <a:gd name="connsiteY16" fmla="*/ 401015 h 2534615"/>
              <a:gd name="connsiteX17" fmla="*/ 127000 w 3327400"/>
              <a:gd name="connsiteY17" fmla="*/ 604215 h 2534615"/>
              <a:gd name="connsiteX18" fmla="*/ 101600 w 3327400"/>
              <a:gd name="connsiteY18" fmla="*/ 680415 h 2534615"/>
              <a:gd name="connsiteX19" fmla="*/ 76200 w 3327400"/>
              <a:gd name="connsiteY19" fmla="*/ 985215 h 2534615"/>
              <a:gd name="connsiteX20" fmla="*/ 63500 w 3327400"/>
              <a:gd name="connsiteY20" fmla="*/ 1226515 h 2534615"/>
              <a:gd name="connsiteX21" fmla="*/ 50800 w 3327400"/>
              <a:gd name="connsiteY21" fmla="*/ 1328115 h 2534615"/>
              <a:gd name="connsiteX22" fmla="*/ 38100 w 3327400"/>
              <a:gd name="connsiteY22" fmla="*/ 1442415 h 2534615"/>
              <a:gd name="connsiteX23" fmla="*/ 25400 w 3327400"/>
              <a:gd name="connsiteY23" fmla="*/ 1658315 h 2534615"/>
              <a:gd name="connsiteX24" fmla="*/ 0 w 3327400"/>
              <a:gd name="connsiteY24" fmla="*/ 1886915 h 2534615"/>
              <a:gd name="connsiteX25" fmla="*/ 12700 w 3327400"/>
              <a:gd name="connsiteY25" fmla="*/ 1950415 h 2534615"/>
              <a:gd name="connsiteX26" fmla="*/ 38100 w 3327400"/>
              <a:gd name="connsiteY26" fmla="*/ 1988515 h 2534615"/>
              <a:gd name="connsiteX27" fmla="*/ 50800 w 3327400"/>
              <a:gd name="connsiteY27" fmla="*/ 2026615 h 2534615"/>
              <a:gd name="connsiteX28" fmla="*/ 76200 w 3327400"/>
              <a:gd name="connsiteY28" fmla="*/ 2077415 h 2534615"/>
              <a:gd name="connsiteX29" fmla="*/ 88900 w 3327400"/>
              <a:gd name="connsiteY29" fmla="*/ 2128215 h 2534615"/>
              <a:gd name="connsiteX30" fmla="*/ 114300 w 3327400"/>
              <a:gd name="connsiteY30" fmla="*/ 2204415 h 2534615"/>
              <a:gd name="connsiteX31" fmla="*/ 177800 w 3327400"/>
              <a:gd name="connsiteY31" fmla="*/ 2318715 h 2534615"/>
              <a:gd name="connsiteX32" fmla="*/ 215900 w 3327400"/>
              <a:gd name="connsiteY32" fmla="*/ 2369515 h 2534615"/>
              <a:gd name="connsiteX33" fmla="*/ 292100 w 3327400"/>
              <a:gd name="connsiteY33" fmla="*/ 2471115 h 2534615"/>
              <a:gd name="connsiteX34" fmla="*/ 533400 w 3327400"/>
              <a:gd name="connsiteY34" fmla="*/ 2534615 h 2534615"/>
              <a:gd name="connsiteX35" fmla="*/ 622300 w 3327400"/>
              <a:gd name="connsiteY35" fmla="*/ 2521915 h 2534615"/>
              <a:gd name="connsiteX36" fmla="*/ 660400 w 3327400"/>
              <a:gd name="connsiteY36" fmla="*/ 2496515 h 2534615"/>
              <a:gd name="connsiteX37" fmla="*/ 762000 w 3327400"/>
              <a:gd name="connsiteY37" fmla="*/ 2471115 h 2534615"/>
              <a:gd name="connsiteX38" fmla="*/ 812800 w 3327400"/>
              <a:gd name="connsiteY38" fmla="*/ 2458415 h 2534615"/>
              <a:gd name="connsiteX39" fmla="*/ 927100 w 3327400"/>
              <a:gd name="connsiteY39" fmla="*/ 2420315 h 2534615"/>
              <a:gd name="connsiteX40" fmla="*/ 882650 w 3327400"/>
              <a:gd name="connsiteY40" fmla="*/ 2356815 h 2534615"/>
              <a:gd name="connsiteX41" fmla="*/ 1149350 w 3327400"/>
              <a:gd name="connsiteY41" fmla="*/ 2217115 h 2534615"/>
              <a:gd name="connsiteX42" fmla="*/ 1454150 w 3327400"/>
              <a:gd name="connsiteY42" fmla="*/ 2045665 h 2534615"/>
              <a:gd name="connsiteX43" fmla="*/ 1727200 w 3327400"/>
              <a:gd name="connsiteY43" fmla="*/ 1874215 h 2534615"/>
              <a:gd name="connsiteX44" fmla="*/ 1854200 w 3327400"/>
              <a:gd name="connsiteY44" fmla="*/ 1785315 h 2534615"/>
              <a:gd name="connsiteX45" fmla="*/ 1892300 w 3327400"/>
              <a:gd name="connsiteY45" fmla="*/ 1772615 h 2534615"/>
              <a:gd name="connsiteX46" fmla="*/ 1930400 w 3327400"/>
              <a:gd name="connsiteY46" fmla="*/ 1747215 h 2534615"/>
              <a:gd name="connsiteX47" fmla="*/ 1943100 w 3327400"/>
              <a:gd name="connsiteY47" fmla="*/ 1709115 h 2534615"/>
              <a:gd name="connsiteX48" fmla="*/ 2006600 w 3327400"/>
              <a:gd name="connsiteY48" fmla="*/ 1671015 h 2534615"/>
              <a:gd name="connsiteX49" fmla="*/ 2044700 w 3327400"/>
              <a:gd name="connsiteY49" fmla="*/ 1645615 h 2534615"/>
              <a:gd name="connsiteX50" fmla="*/ 2120900 w 3327400"/>
              <a:gd name="connsiteY50" fmla="*/ 1569415 h 2534615"/>
              <a:gd name="connsiteX51" fmla="*/ 2209800 w 3327400"/>
              <a:gd name="connsiteY51" fmla="*/ 1518615 h 2534615"/>
              <a:gd name="connsiteX52" fmla="*/ 2286000 w 3327400"/>
              <a:gd name="connsiteY52" fmla="*/ 1467815 h 2534615"/>
              <a:gd name="connsiteX53" fmla="*/ 2336800 w 3327400"/>
              <a:gd name="connsiteY53" fmla="*/ 1417015 h 2534615"/>
              <a:gd name="connsiteX54" fmla="*/ 2413000 w 3327400"/>
              <a:gd name="connsiteY54" fmla="*/ 1366215 h 2534615"/>
              <a:gd name="connsiteX55" fmla="*/ 2451100 w 3327400"/>
              <a:gd name="connsiteY55" fmla="*/ 1328115 h 2534615"/>
              <a:gd name="connsiteX56" fmla="*/ 2540000 w 3327400"/>
              <a:gd name="connsiteY56" fmla="*/ 1264615 h 2534615"/>
              <a:gd name="connsiteX57" fmla="*/ 2565400 w 3327400"/>
              <a:gd name="connsiteY57" fmla="*/ 1226515 h 2534615"/>
              <a:gd name="connsiteX58" fmla="*/ 2679700 w 3327400"/>
              <a:gd name="connsiteY58" fmla="*/ 1163015 h 2534615"/>
              <a:gd name="connsiteX59" fmla="*/ 2768600 w 3327400"/>
              <a:gd name="connsiteY59" fmla="*/ 1112215 h 2534615"/>
              <a:gd name="connsiteX60" fmla="*/ 2794000 w 3327400"/>
              <a:gd name="connsiteY60" fmla="*/ 1074115 h 2534615"/>
              <a:gd name="connsiteX61" fmla="*/ 2882900 w 3327400"/>
              <a:gd name="connsiteY61" fmla="*/ 1023315 h 2534615"/>
              <a:gd name="connsiteX62" fmla="*/ 2946400 w 3327400"/>
              <a:gd name="connsiteY62" fmla="*/ 972515 h 2534615"/>
              <a:gd name="connsiteX63" fmla="*/ 3035300 w 3327400"/>
              <a:gd name="connsiteY63" fmla="*/ 934415 h 2534615"/>
              <a:gd name="connsiteX64" fmla="*/ 3086100 w 3327400"/>
              <a:gd name="connsiteY64" fmla="*/ 909015 h 2534615"/>
              <a:gd name="connsiteX65" fmla="*/ 3162300 w 3327400"/>
              <a:gd name="connsiteY65" fmla="*/ 794715 h 2534615"/>
              <a:gd name="connsiteX66" fmla="*/ 3187700 w 3327400"/>
              <a:gd name="connsiteY66" fmla="*/ 489915 h 2534615"/>
              <a:gd name="connsiteX67" fmla="*/ 3263900 w 3327400"/>
              <a:gd name="connsiteY67" fmla="*/ 413715 h 2534615"/>
              <a:gd name="connsiteX68" fmla="*/ 3327400 w 3327400"/>
              <a:gd name="connsiteY68" fmla="*/ 337515 h 2534615"/>
              <a:gd name="connsiteX69" fmla="*/ 3314700 w 3327400"/>
              <a:gd name="connsiteY69" fmla="*/ 210515 h 2534615"/>
              <a:gd name="connsiteX70" fmla="*/ 3276600 w 3327400"/>
              <a:gd name="connsiteY70" fmla="*/ 185115 h 2534615"/>
              <a:gd name="connsiteX71" fmla="*/ 3149600 w 3327400"/>
              <a:gd name="connsiteY71" fmla="*/ 134315 h 2534615"/>
              <a:gd name="connsiteX72" fmla="*/ 2984500 w 3327400"/>
              <a:gd name="connsiteY72" fmla="*/ 108915 h 2534615"/>
              <a:gd name="connsiteX73" fmla="*/ 2984500 w 3327400"/>
              <a:gd name="connsiteY73"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52400 w 3327400"/>
              <a:gd name="connsiteY15" fmla="*/ 40101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927100 w 3327400"/>
              <a:gd name="connsiteY38" fmla="*/ 2420315 h 2534615"/>
              <a:gd name="connsiteX39" fmla="*/ 882650 w 3327400"/>
              <a:gd name="connsiteY39" fmla="*/ 2356815 h 2534615"/>
              <a:gd name="connsiteX40" fmla="*/ 1149350 w 3327400"/>
              <a:gd name="connsiteY40" fmla="*/ 2217115 h 2534615"/>
              <a:gd name="connsiteX41" fmla="*/ 1454150 w 3327400"/>
              <a:gd name="connsiteY41" fmla="*/ 2045665 h 2534615"/>
              <a:gd name="connsiteX42" fmla="*/ 1727200 w 3327400"/>
              <a:gd name="connsiteY42" fmla="*/ 1874215 h 2534615"/>
              <a:gd name="connsiteX43" fmla="*/ 1854200 w 3327400"/>
              <a:gd name="connsiteY43" fmla="*/ 1785315 h 2534615"/>
              <a:gd name="connsiteX44" fmla="*/ 1892300 w 3327400"/>
              <a:gd name="connsiteY44" fmla="*/ 1772615 h 2534615"/>
              <a:gd name="connsiteX45" fmla="*/ 1930400 w 3327400"/>
              <a:gd name="connsiteY45" fmla="*/ 1747215 h 2534615"/>
              <a:gd name="connsiteX46" fmla="*/ 1943100 w 3327400"/>
              <a:gd name="connsiteY46" fmla="*/ 1709115 h 2534615"/>
              <a:gd name="connsiteX47" fmla="*/ 2006600 w 3327400"/>
              <a:gd name="connsiteY47" fmla="*/ 1671015 h 2534615"/>
              <a:gd name="connsiteX48" fmla="*/ 2044700 w 3327400"/>
              <a:gd name="connsiteY48" fmla="*/ 1645615 h 2534615"/>
              <a:gd name="connsiteX49" fmla="*/ 2120900 w 3327400"/>
              <a:gd name="connsiteY49" fmla="*/ 1569415 h 2534615"/>
              <a:gd name="connsiteX50" fmla="*/ 2209800 w 3327400"/>
              <a:gd name="connsiteY50" fmla="*/ 1518615 h 2534615"/>
              <a:gd name="connsiteX51" fmla="*/ 2286000 w 3327400"/>
              <a:gd name="connsiteY51" fmla="*/ 1467815 h 2534615"/>
              <a:gd name="connsiteX52" fmla="*/ 2336800 w 3327400"/>
              <a:gd name="connsiteY52" fmla="*/ 1417015 h 2534615"/>
              <a:gd name="connsiteX53" fmla="*/ 2413000 w 3327400"/>
              <a:gd name="connsiteY53" fmla="*/ 1366215 h 2534615"/>
              <a:gd name="connsiteX54" fmla="*/ 2451100 w 3327400"/>
              <a:gd name="connsiteY54" fmla="*/ 1328115 h 2534615"/>
              <a:gd name="connsiteX55" fmla="*/ 2540000 w 3327400"/>
              <a:gd name="connsiteY55" fmla="*/ 1264615 h 2534615"/>
              <a:gd name="connsiteX56" fmla="*/ 2565400 w 3327400"/>
              <a:gd name="connsiteY56" fmla="*/ 1226515 h 2534615"/>
              <a:gd name="connsiteX57" fmla="*/ 2679700 w 3327400"/>
              <a:gd name="connsiteY57" fmla="*/ 1163015 h 2534615"/>
              <a:gd name="connsiteX58" fmla="*/ 2768600 w 3327400"/>
              <a:gd name="connsiteY58" fmla="*/ 1112215 h 2534615"/>
              <a:gd name="connsiteX59" fmla="*/ 2794000 w 3327400"/>
              <a:gd name="connsiteY59" fmla="*/ 1074115 h 2534615"/>
              <a:gd name="connsiteX60" fmla="*/ 2882900 w 3327400"/>
              <a:gd name="connsiteY60" fmla="*/ 1023315 h 2534615"/>
              <a:gd name="connsiteX61" fmla="*/ 2946400 w 3327400"/>
              <a:gd name="connsiteY61" fmla="*/ 972515 h 2534615"/>
              <a:gd name="connsiteX62" fmla="*/ 3035300 w 3327400"/>
              <a:gd name="connsiteY62" fmla="*/ 934415 h 2534615"/>
              <a:gd name="connsiteX63" fmla="*/ 3086100 w 3327400"/>
              <a:gd name="connsiteY63" fmla="*/ 909015 h 2534615"/>
              <a:gd name="connsiteX64" fmla="*/ 3162300 w 3327400"/>
              <a:gd name="connsiteY64" fmla="*/ 794715 h 2534615"/>
              <a:gd name="connsiteX65" fmla="*/ 3187700 w 3327400"/>
              <a:gd name="connsiteY65" fmla="*/ 489915 h 2534615"/>
              <a:gd name="connsiteX66" fmla="*/ 3263900 w 3327400"/>
              <a:gd name="connsiteY66" fmla="*/ 413715 h 2534615"/>
              <a:gd name="connsiteX67" fmla="*/ 3327400 w 3327400"/>
              <a:gd name="connsiteY67" fmla="*/ 337515 h 2534615"/>
              <a:gd name="connsiteX68" fmla="*/ 3314700 w 3327400"/>
              <a:gd name="connsiteY68" fmla="*/ 210515 h 2534615"/>
              <a:gd name="connsiteX69" fmla="*/ 3276600 w 3327400"/>
              <a:gd name="connsiteY69" fmla="*/ 185115 h 2534615"/>
              <a:gd name="connsiteX70" fmla="*/ 3149600 w 3327400"/>
              <a:gd name="connsiteY70" fmla="*/ 134315 h 2534615"/>
              <a:gd name="connsiteX71" fmla="*/ 2984500 w 3327400"/>
              <a:gd name="connsiteY71" fmla="*/ 108915 h 2534615"/>
              <a:gd name="connsiteX72" fmla="*/ 2984500 w 3327400"/>
              <a:gd name="connsiteY72"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927100 w 3327400"/>
              <a:gd name="connsiteY38" fmla="*/ 2420315 h 2534615"/>
              <a:gd name="connsiteX39" fmla="*/ 882650 w 3327400"/>
              <a:gd name="connsiteY39" fmla="*/ 2356815 h 2534615"/>
              <a:gd name="connsiteX40" fmla="*/ 1149350 w 3327400"/>
              <a:gd name="connsiteY40" fmla="*/ 2217115 h 2534615"/>
              <a:gd name="connsiteX41" fmla="*/ 1454150 w 3327400"/>
              <a:gd name="connsiteY41" fmla="*/ 2045665 h 2534615"/>
              <a:gd name="connsiteX42" fmla="*/ 1727200 w 3327400"/>
              <a:gd name="connsiteY42" fmla="*/ 1874215 h 2534615"/>
              <a:gd name="connsiteX43" fmla="*/ 1854200 w 3327400"/>
              <a:gd name="connsiteY43" fmla="*/ 1785315 h 2534615"/>
              <a:gd name="connsiteX44" fmla="*/ 1892300 w 3327400"/>
              <a:gd name="connsiteY44" fmla="*/ 1772615 h 2534615"/>
              <a:gd name="connsiteX45" fmla="*/ 1930400 w 3327400"/>
              <a:gd name="connsiteY45" fmla="*/ 1747215 h 2534615"/>
              <a:gd name="connsiteX46" fmla="*/ 1943100 w 3327400"/>
              <a:gd name="connsiteY46" fmla="*/ 1709115 h 2534615"/>
              <a:gd name="connsiteX47" fmla="*/ 2006600 w 3327400"/>
              <a:gd name="connsiteY47" fmla="*/ 1671015 h 2534615"/>
              <a:gd name="connsiteX48" fmla="*/ 2044700 w 3327400"/>
              <a:gd name="connsiteY48" fmla="*/ 1645615 h 2534615"/>
              <a:gd name="connsiteX49" fmla="*/ 2120900 w 3327400"/>
              <a:gd name="connsiteY49" fmla="*/ 1569415 h 2534615"/>
              <a:gd name="connsiteX50" fmla="*/ 2209800 w 3327400"/>
              <a:gd name="connsiteY50" fmla="*/ 1518615 h 2534615"/>
              <a:gd name="connsiteX51" fmla="*/ 2286000 w 3327400"/>
              <a:gd name="connsiteY51" fmla="*/ 1467815 h 2534615"/>
              <a:gd name="connsiteX52" fmla="*/ 2336800 w 3327400"/>
              <a:gd name="connsiteY52" fmla="*/ 1417015 h 2534615"/>
              <a:gd name="connsiteX53" fmla="*/ 2413000 w 3327400"/>
              <a:gd name="connsiteY53" fmla="*/ 1366215 h 2534615"/>
              <a:gd name="connsiteX54" fmla="*/ 2451100 w 3327400"/>
              <a:gd name="connsiteY54" fmla="*/ 1328115 h 2534615"/>
              <a:gd name="connsiteX55" fmla="*/ 2540000 w 3327400"/>
              <a:gd name="connsiteY55" fmla="*/ 1264615 h 2534615"/>
              <a:gd name="connsiteX56" fmla="*/ 2565400 w 3327400"/>
              <a:gd name="connsiteY56" fmla="*/ 1226515 h 2534615"/>
              <a:gd name="connsiteX57" fmla="*/ 2679700 w 3327400"/>
              <a:gd name="connsiteY57" fmla="*/ 1163015 h 2534615"/>
              <a:gd name="connsiteX58" fmla="*/ 2768600 w 3327400"/>
              <a:gd name="connsiteY58" fmla="*/ 1112215 h 2534615"/>
              <a:gd name="connsiteX59" fmla="*/ 2794000 w 3327400"/>
              <a:gd name="connsiteY59" fmla="*/ 1074115 h 2534615"/>
              <a:gd name="connsiteX60" fmla="*/ 2882900 w 3327400"/>
              <a:gd name="connsiteY60" fmla="*/ 1023315 h 2534615"/>
              <a:gd name="connsiteX61" fmla="*/ 2946400 w 3327400"/>
              <a:gd name="connsiteY61" fmla="*/ 972515 h 2534615"/>
              <a:gd name="connsiteX62" fmla="*/ 3035300 w 3327400"/>
              <a:gd name="connsiteY62" fmla="*/ 934415 h 2534615"/>
              <a:gd name="connsiteX63" fmla="*/ 3086100 w 3327400"/>
              <a:gd name="connsiteY63" fmla="*/ 909015 h 2534615"/>
              <a:gd name="connsiteX64" fmla="*/ 3162300 w 3327400"/>
              <a:gd name="connsiteY64" fmla="*/ 794715 h 2534615"/>
              <a:gd name="connsiteX65" fmla="*/ 3187700 w 3327400"/>
              <a:gd name="connsiteY65" fmla="*/ 489915 h 2534615"/>
              <a:gd name="connsiteX66" fmla="*/ 3263900 w 3327400"/>
              <a:gd name="connsiteY66" fmla="*/ 413715 h 2534615"/>
              <a:gd name="connsiteX67" fmla="*/ 3327400 w 3327400"/>
              <a:gd name="connsiteY67" fmla="*/ 337515 h 2534615"/>
              <a:gd name="connsiteX68" fmla="*/ 3314700 w 3327400"/>
              <a:gd name="connsiteY68" fmla="*/ 210515 h 2534615"/>
              <a:gd name="connsiteX69" fmla="*/ 3276600 w 3327400"/>
              <a:gd name="connsiteY69" fmla="*/ 185115 h 2534615"/>
              <a:gd name="connsiteX70" fmla="*/ 3149600 w 3327400"/>
              <a:gd name="connsiteY70" fmla="*/ 134315 h 2534615"/>
              <a:gd name="connsiteX71" fmla="*/ 2984500 w 3327400"/>
              <a:gd name="connsiteY71" fmla="*/ 108915 h 2534615"/>
              <a:gd name="connsiteX72" fmla="*/ 2984500 w 3327400"/>
              <a:gd name="connsiteY72"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882650 w 3327400"/>
              <a:gd name="connsiteY38" fmla="*/ 2356815 h 2534615"/>
              <a:gd name="connsiteX39" fmla="*/ 1149350 w 3327400"/>
              <a:gd name="connsiteY39" fmla="*/ 2217115 h 2534615"/>
              <a:gd name="connsiteX40" fmla="*/ 1454150 w 3327400"/>
              <a:gd name="connsiteY40" fmla="*/ 2045665 h 2534615"/>
              <a:gd name="connsiteX41" fmla="*/ 1727200 w 3327400"/>
              <a:gd name="connsiteY41" fmla="*/ 1874215 h 2534615"/>
              <a:gd name="connsiteX42" fmla="*/ 1854200 w 3327400"/>
              <a:gd name="connsiteY42" fmla="*/ 1785315 h 2534615"/>
              <a:gd name="connsiteX43" fmla="*/ 1892300 w 3327400"/>
              <a:gd name="connsiteY43" fmla="*/ 1772615 h 2534615"/>
              <a:gd name="connsiteX44" fmla="*/ 1930400 w 3327400"/>
              <a:gd name="connsiteY44" fmla="*/ 1747215 h 2534615"/>
              <a:gd name="connsiteX45" fmla="*/ 1943100 w 3327400"/>
              <a:gd name="connsiteY45" fmla="*/ 1709115 h 2534615"/>
              <a:gd name="connsiteX46" fmla="*/ 2006600 w 3327400"/>
              <a:gd name="connsiteY46" fmla="*/ 1671015 h 2534615"/>
              <a:gd name="connsiteX47" fmla="*/ 2044700 w 3327400"/>
              <a:gd name="connsiteY47" fmla="*/ 1645615 h 2534615"/>
              <a:gd name="connsiteX48" fmla="*/ 2120900 w 3327400"/>
              <a:gd name="connsiteY48" fmla="*/ 1569415 h 2534615"/>
              <a:gd name="connsiteX49" fmla="*/ 2209800 w 3327400"/>
              <a:gd name="connsiteY49" fmla="*/ 1518615 h 2534615"/>
              <a:gd name="connsiteX50" fmla="*/ 2286000 w 3327400"/>
              <a:gd name="connsiteY50" fmla="*/ 1467815 h 2534615"/>
              <a:gd name="connsiteX51" fmla="*/ 2336800 w 3327400"/>
              <a:gd name="connsiteY51" fmla="*/ 1417015 h 2534615"/>
              <a:gd name="connsiteX52" fmla="*/ 2413000 w 3327400"/>
              <a:gd name="connsiteY52" fmla="*/ 1366215 h 2534615"/>
              <a:gd name="connsiteX53" fmla="*/ 2451100 w 3327400"/>
              <a:gd name="connsiteY53" fmla="*/ 1328115 h 2534615"/>
              <a:gd name="connsiteX54" fmla="*/ 2540000 w 3327400"/>
              <a:gd name="connsiteY54" fmla="*/ 1264615 h 2534615"/>
              <a:gd name="connsiteX55" fmla="*/ 2565400 w 3327400"/>
              <a:gd name="connsiteY55" fmla="*/ 1226515 h 2534615"/>
              <a:gd name="connsiteX56" fmla="*/ 2679700 w 3327400"/>
              <a:gd name="connsiteY56" fmla="*/ 1163015 h 2534615"/>
              <a:gd name="connsiteX57" fmla="*/ 2768600 w 3327400"/>
              <a:gd name="connsiteY57" fmla="*/ 1112215 h 2534615"/>
              <a:gd name="connsiteX58" fmla="*/ 2794000 w 3327400"/>
              <a:gd name="connsiteY58" fmla="*/ 1074115 h 2534615"/>
              <a:gd name="connsiteX59" fmla="*/ 2882900 w 3327400"/>
              <a:gd name="connsiteY59" fmla="*/ 1023315 h 2534615"/>
              <a:gd name="connsiteX60" fmla="*/ 2946400 w 3327400"/>
              <a:gd name="connsiteY60" fmla="*/ 972515 h 2534615"/>
              <a:gd name="connsiteX61" fmla="*/ 3035300 w 3327400"/>
              <a:gd name="connsiteY61" fmla="*/ 934415 h 2534615"/>
              <a:gd name="connsiteX62" fmla="*/ 3086100 w 3327400"/>
              <a:gd name="connsiteY62" fmla="*/ 909015 h 2534615"/>
              <a:gd name="connsiteX63" fmla="*/ 3162300 w 3327400"/>
              <a:gd name="connsiteY63" fmla="*/ 794715 h 2534615"/>
              <a:gd name="connsiteX64" fmla="*/ 3187700 w 3327400"/>
              <a:gd name="connsiteY64" fmla="*/ 489915 h 2534615"/>
              <a:gd name="connsiteX65" fmla="*/ 3263900 w 3327400"/>
              <a:gd name="connsiteY65" fmla="*/ 413715 h 2534615"/>
              <a:gd name="connsiteX66" fmla="*/ 3327400 w 3327400"/>
              <a:gd name="connsiteY66" fmla="*/ 337515 h 2534615"/>
              <a:gd name="connsiteX67" fmla="*/ 3314700 w 3327400"/>
              <a:gd name="connsiteY67" fmla="*/ 210515 h 2534615"/>
              <a:gd name="connsiteX68" fmla="*/ 3276600 w 3327400"/>
              <a:gd name="connsiteY68" fmla="*/ 185115 h 2534615"/>
              <a:gd name="connsiteX69" fmla="*/ 3149600 w 3327400"/>
              <a:gd name="connsiteY69" fmla="*/ 134315 h 2534615"/>
              <a:gd name="connsiteX70" fmla="*/ 2984500 w 3327400"/>
              <a:gd name="connsiteY70" fmla="*/ 108915 h 2534615"/>
              <a:gd name="connsiteX71" fmla="*/ 2984500 w 3327400"/>
              <a:gd name="connsiteY71"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82650 w 3327400"/>
              <a:gd name="connsiteY37" fmla="*/ 2356815 h 2534615"/>
              <a:gd name="connsiteX38" fmla="*/ 1149350 w 3327400"/>
              <a:gd name="connsiteY38" fmla="*/ 2217115 h 2534615"/>
              <a:gd name="connsiteX39" fmla="*/ 1454150 w 3327400"/>
              <a:gd name="connsiteY39" fmla="*/ 2045665 h 2534615"/>
              <a:gd name="connsiteX40" fmla="*/ 1727200 w 3327400"/>
              <a:gd name="connsiteY40" fmla="*/ 1874215 h 2534615"/>
              <a:gd name="connsiteX41" fmla="*/ 1854200 w 3327400"/>
              <a:gd name="connsiteY41" fmla="*/ 1785315 h 2534615"/>
              <a:gd name="connsiteX42" fmla="*/ 1892300 w 3327400"/>
              <a:gd name="connsiteY42" fmla="*/ 1772615 h 2534615"/>
              <a:gd name="connsiteX43" fmla="*/ 1930400 w 3327400"/>
              <a:gd name="connsiteY43" fmla="*/ 1747215 h 2534615"/>
              <a:gd name="connsiteX44" fmla="*/ 1943100 w 3327400"/>
              <a:gd name="connsiteY44" fmla="*/ 1709115 h 2534615"/>
              <a:gd name="connsiteX45" fmla="*/ 2006600 w 3327400"/>
              <a:gd name="connsiteY45" fmla="*/ 1671015 h 2534615"/>
              <a:gd name="connsiteX46" fmla="*/ 2044700 w 3327400"/>
              <a:gd name="connsiteY46" fmla="*/ 1645615 h 2534615"/>
              <a:gd name="connsiteX47" fmla="*/ 2120900 w 3327400"/>
              <a:gd name="connsiteY47" fmla="*/ 1569415 h 2534615"/>
              <a:gd name="connsiteX48" fmla="*/ 2209800 w 3327400"/>
              <a:gd name="connsiteY48" fmla="*/ 1518615 h 2534615"/>
              <a:gd name="connsiteX49" fmla="*/ 2286000 w 3327400"/>
              <a:gd name="connsiteY49" fmla="*/ 1467815 h 2534615"/>
              <a:gd name="connsiteX50" fmla="*/ 2336800 w 3327400"/>
              <a:gd name="connsiteY50" fmla="*/ 1417015 h 2534615"/>
              <a:gd name="connsiteX51" fmla="*/ 2413000 w 3327400"/>
              <a:gd name="connsiteY51" fmla="*/ 1366215 h 2534615"/>
              <a:gd name="connsiteX52" fmla="*/ 2451100 w 3327400"/>
              <a:gd name="connsiteY52" fmla="*/ 1328115 h 2534615"/>
              <a:gd name="connsiteX53" fmla="*/ 2540000 w 3327400"/>
              <a:gd name="connsiteY53" fmla="*/ 1264615 h 2534615"/>
              <a:gd name="connsiteX54" fmla="*/ 2565400 w 3327400"/>
              <a:gd name="connsiteY54" fmla="*/ 1226515 h 2534615"/>
              <a:gd name="connsiteX55" fmla="*/ 2679700 w 3327400"/>
              <a:gd name="connsiteY55" fmla="*/ 1163015 h 2534615"/>
              <a:gd name="connsiteX56" fmla="*/ 2768600 w 3327400"/>
              <a:gd name="connsiteY56" fmla="*/ 1112215 h 2534615"/>
              <a:gd name="connsiteX57" fmla="*/ 2794000 w 3327400"/>
              <a:gd name="connsiteY57" fmla="*/ 1074115 h 2534615"/>
              <a:gd name="connsiteX58" fmla="*/ 2882900 w 3327400"/>
              <a:gd name="connsiteY58" fmla="*/ 1023315 h 2534615"/>
              <a:gd name="connsiteX59" fmla="*/ 2946400 w 3327400"/>
              <a:gd name="connsiteY59" fmla="*/ 972515 h 2534615"/>
              <a:gd name="connsiteX60" fmla="*/ 3035300 w 3327400"/>
              <a:gd name="connsiteY60" fmla="*/ 934415 h 2534615"/>
              <a:gd name="connsiteX61" fmla="*/ 3086100 w 3327400"/>
              <a:gd name="connsiteY61" fmla="*/ 909015 h 2534615"/>
              <a:gd name="connsiteX62" fmla="*/ 3162300 w 3327400"/>
              <a:gd name="connsiteY62" fmla="*/ 794715 h 2534615"/>
              <a:gd name="connsiteX63" fmla="*/ 3187700 w 3327400"/>
              <a:gd name="connsiteY63" fmla="*/ 489915 h 2534615"/>
              <a:gd name="connsiteX64" fmla="*/ 3263900 w 3327400"/>
              <a:gd name="connsiteY64" fmla="*/ 413715 h 2534615"/>
              <a:gd name="connsiteX65" fmla="*/ 3327400 w 3327400"/>
              <a:gd name="connsiteY65" fmla="*/ 337515 h 2534615"/>
              <a:gd name="connsiteX66" fmla="*/ 3314700 w 3327400"/>
              <a:gd name="connsiteY66" fmla="*/ 210515 h 2534615"/>
              <a:gd name="connsiteX67" fmla="*/ 3276600 w 3327400"/>
              <a:gd name="connsiteY67" fmla="*/ 185115 h 2534615"/>
              <a:gd name="connsiteX68" fmla="*/ 3149600 w 3327400"/>
              <a:gd name="connsiteY68" fmla="*/ 134315 h 2534615"/>
              <a:gd name="connsiteX69" fmla="*/ 2984500 w 3327400"/>
              <a:gd name="connsiteY69" fmla="*/ 108915 h 2534615"/>
              <a:gd name="connsiteX70" fmla="*/ 2984500 w 3327400"/>
              <a:gd name="connsiteY70"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11200 w 3327400"/>
              <a:gd name="connsiteY36" fmla="*/ 2445715 h 2534615"/>
              <a:gd name="connsiteX37" fmla="*/ 882650 w 3327400"/>
              <a:gd name="connsiteY37" fmla="*/ 2356815 h 2534615"/>
              <a:gd name="connsiteX38" fmla="*/ 1149350 w 3327400"/>
              <a:gd name="connsiteY38" fmla="*/ 2217115 h 2534615"/>
              <a:gd name="connsiteX39" fmla="*/ 1454150 w 3327400"/>
              <a:gd name="connsiteY39" fmla="*/ 2045665 h 2534615"/>
              <a:gd name="connsiteX40" fmla="*/ 1727200 w 3327400"/>
              <a:gd name="connsiteY40" fmla="*/ 1874215 h 2534615"/>
              <a:gd name="connsiteX41" fmla="*/ 1854200 w 3327400"/>
              <a:gd name="connsiteY41" fmla="*/ 1785315 h 2534615"/>
              <a:gd name="connsiteX42" fmla="*/ 1892300 w 3327400"/>
              <a:gd name="connsiteY42" fmla="*/ 1772615 h 2534615"/>
              <a:gd name="connsiteX43" fmla="*/ 1930400 w 3327400"/>
              <a:gd name="connsiteY43" fmla="*/ 1747215 h 2534615"/>
              <a:gd name="connsiteX44" fmla="*/ 1943100 w 3327400"/>
              <a:gd name="connsiteY44" fmla="*/ 1709115 h 2534615"/>
              <a:gd name="connsiteX45" fmla="*/ 2006600 w 3327400"/>
              <a:gd name="connsiteY45" fmla="*/ 1671015 h 2534615"/>
              <a:gd name="connsiteX46" fmla="*/ 2044700 w 3327400"/>
              <a:gd name="connsiteY46" fmla="*/ 1645615 h 2534615"/>
              <a:gd name="connsiteX47" fmla="*/ 2120900 w 3327400"/>
              <a:gd name="connsiteY47" fmla="*/ 1569415 h 2534615"/>
              <a:gd name="connsiteX48" fmla="*/ 2209800 w 3327400"/>
              <a:gd name="connsiteY48" fmla="*/ 1518615 h 2534615"/>
              <a:gd name="connsiteX49" fmla="*/ 2286000 w 3327400"/>
              <a:gd name="connsiteY49" fmla="*/ 1467815 h 2534615"/>
              <a:gd name="connsiteX50" fmla="*/ 2336800 w 3327400"/>
              <a:gd name="connsiteY50" fmla="*/ 1417015 h 2534615"/>
              <a:gd name="connsiteX51" fmla="*/ 2413000 w 3327400"/>
              <a:gd name="connsiteY51" fmla="*/ 1366215 h 2534615"/>
              <a:gd name="connsiteX52" fmla="*/ 2451100 w 3327400"/>
              <a:gd name="connsiteY52" fmla="*/ 1328115 h 2534615"/>
              <a:gd name="connsiteX53" fmla="*/ 2540000 w 3327400"/>
              <a:gd name="connsiteY53" fmla="*/ 1264615 h 2534615"/>
              <a:gd name="connsiteX54" fmla="*/ 2565400 w 3327400"/>
              <a:gd name="connsiteY54" fmla="*/ 1226515 h 2534615"/>
              <a:gd name="connsiteX55" fmla="*/ 2679700 w 3327400"/>
              <a:gd name="connsiteY55" fmla="*/ 1163015 h 2534615"/>
              <a:gd name="connsiteX56" fmla="*/ 2768600 w 3327400"/>
              <a:gd name="connsiteY56" fmla="*/ 1112215 h 2534615"/>
              <a:gd name="connsiteX57" fmla="*/ 2794000 w 3327400"/>
              <a:gd name="connsiteY57" fmla="*/ 1074115 h 2534615"/>
              <a:gd name="connsiteX58" fmla="*/ 2882900 w 3327400"/>
              <a:gd name="connsiteY58" fmla="*/ 1023315 h 2534615"/>
              <a:gd name="connsiteX59" fmla="*/ 2946400 w 3327400"/>
              <a:gd name="connsiteY59" fmla="*/ 972515 h 2534615"/>
              <a:gd name="connsiteX60" fmla="*/ 3035300 w 3327400"/>
              <a:gd name="connsiteY60" fmla="*/ 934415 h 2534615"/>
              <a:gd name="connsiteX61" fmla="*/ 3086100 w 3327400"/>
              <a:gd name="connsiteY61" fmla="*/ 909015 h 2534615"/>
              <a:gd name="connsiteX62" fmla="*/ 3162300 w 3327400"/>
              <a:gd name="connsiteY62" fmla="*/ 794715 h 2534615"/>
              <a:gd name="connsiteX63" fmla="*/ 3187700 w 3327400"/>
              <a:gd name="connsiteY63" fmla="*/ 489915 h 2534615"/>
              <a:gd name="connsiteX64" fmla="*/ 3263900 w 3327400"/>
              <a:gd name="connsiteY64" fmla="*/ 413715 h 2534615"/>
              <a:gd name="connsiteX65" fmla="*/ 3327400 w 3327400"/>
              <a:gd name="connsiteY65" fmla="*/ 337515 h 2534615"/>
              <a:gd name="connsiteX66" fmla="*/ 3314700 w 3327400"/>
              <a:gd name="connsiteY66" fmla="*/ 210515 h 2534615"/>
              <a:gd name="connsiteX67" fmla="*/ 3276600 w 3327400"/>
              <a:gd name="connsiteY67" fmla="*/ 185115 h 2534615"/>
              <a:gd name="connsiteX68" fmla="*/ 3149600 w 3327400"/>
              <a:gd name="connsiteY68" fmla="*/ 134315 h 2534615"/>
              <a:gd name="connsiteX69" fmla="*/ 2984500 w 3327400"/>
              <a:gd name="connsiteY69" fmla="*/ 108915 h 2534615"/>
              <a:gd name="connsiteX70" fmla="*/ 2984500 w 3327400"/>
              <a:gd name="connsiteY70"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882650 w 3327400"/>
              <a:gd name="connsiteY36" fmla="*/ 2356815 h 2534615"/>
              <a:gd name="connsiteX37" fmla="*/ 1149350 w 3327400"/>
              <a:gd name="connsiteY37" fmla="*/ 2217115 h 2534615"/>
              <a:gd name="connsiteX38" fmla="*/ 1454150 w 3327400"/>
              <a:gd name="connsiteY38" fmla="*/ 2045665 h 2534615"/>
              <a:gd name="connsiteX39" fmla="*/ 1727200 w 3327400"/>
              <a:gd name="connsiteY39" fmla="*/ 1874215 h 2534615"/>
              <a:gd name="connsiteX40" fmla="*/ 1854200 w 3327400"/>
              <a:gd name="connsiteY40" fmla="*/ 1785315 h 2534615"/>
              <a:gd name="connsiteX41" fmla="*/ 1892300 w 3327400"/>
              <a:gd name="connsiteY41" fmla="*/ 1772615 h 2534615"/>
              <a:gd name="connsiteX42" fmla="*/ 1930400 w 3327400"/>
              <a:gd name="connsiteY42" fmla="*/ 1747215 h 2534615"/>
              <a:gd name="connsiteX43" fmla="*/ 1943100 w 3327400"/>
              <a:gd name="connsiteY43" fmla="*/ 1709115 h 2534615"/>
              <a:gd name="connsiteX44" fmla="*/ 2006600 w 3327400"/>
              <a:gd name="connsiteY44" fmla="*/ 1671015 h 2534615"/>
              <a:gd name="connsiteX45" fmla="*/ 2044700 w 3327400"/>
              <a:gd name="connsiteY45" fmla="*/ 1645615 h 2534615"/>
              <a:gd name="connsiteX46" fmla="*/ 2120900 w 3327400"/>
              <a:gd name="connsiteY46" fmla="*/ 1569415 h 2534615"/>
              <a:gd name="connsiteX47" fmla="*/ 2209800 w 3327400"/>
              <a:gd name="connsiteY47" fmla="*/ 1518615 h 2534615"/>
              <a:gd name="connsiteX48" fmla="*/ 2286000 w 3327400"/>
              <a:gd name="connsiteY48" fmla="*/ 1467815 h 2534615"/>
              <a:gd name="connsiteX49" fmla="*/ 2336800 w 3327400"/>
              <a:gd name="connsiteY49" fmla="*/ 1417015 h 2534615"/>
              <a:gd name="connsiteX50" fmla="*/ 2413000 w 3327400"/>
              <a:gd name="connsiteY50" fmla="*/ 1366215 h 2534615"/>
              <a:gd name="connsiteX51" fmla="*/ 2451100 w 3327400"/>
              <a:gd name="connsiteY51" fmla="*/ 1328115 h 2534615"/>
              <a:gd name="connsiteX52" fmla="*/ 2540000 w 3327400"/>
              <a:gd name="connsiteY52" fmla="*/ 1264615 h 2534615"/>
              <a:gd name="connsiteX53" fmla="*/ 2565400 w 3327400"/>
              <a:gd name="connsiteY53" fmla="*/ 1226515 h 2534615"/>
              <a:gd name="connsiteX54" fmla="*/ 2679700 w 3327400"/>
              <a:gd name="connsiteY54" fmla="*/ 1163015 h 2534615"/>
              <a:gd name="connsiteX55" fmla="*/ 2768600 w 3327400"/>
              <a:gd name="connsiteY55" fmla="*/ 1112215 h 2534615"/>
              <a:gd name="connsiteX56" fmla="*/ 2794000 w 3327400"/>
              <a:gd name="connsiteY56" fmla="*/ 1074115 h 2534615"/>
              <a:gd name="connsiteX57" fmla="*/ 2882900 w 3327400"/>
              <a:gd name="connsiteY57" fmla="*/ 1023315 h 2534615"/>
              <a:gd name="connsiteX58" fmla="*/ 2946400 w 3327400"/>
              <a:gd name="connsiteY58" fmla="*/ 972515 h 2534615"/>
              <a:gd name="connsiteX59" fmla="*/ 3035300 w 3327400"/>
              <a:gd name="connsiteY59" fmla="*/ 934415 h 2534615"/>
              <a:gd name="connsiteX60" fmla="*/ 3086100 w 3327400"/>
              <a:gd name="connsiteY60" fmla="*/ 909015 h 2534615"/>
              <a:gd name="connsiteX61" fmla="*/ 3162300 w 3327400"/>
              <a:gd name="connsiteY61" fmla="*/ 794715 h 2534615"/>
              <a:gd name="connsiteX62" fmla="*/ 3187700 w 3327400"/>
              <a:gd name="connsiteY62" fmla="*/ 489915 h 2534615"/>
              <a:gd name="connsiteX63" fmla="*/ 3263900 w 3327400"/>
              <a:gd name="connsiteY63" fmla="*/ 413715 h 2534615"/>
              <a:gd name="connsiteX64" fmla="*/ 3327400 w 3327400"/>
              <a:gd name="connsiteY64" fmla="*/ 337515 h 2534615"/>
              <a:gd name="connsiteX65" fmla="*/ 3314700 w 3327400"/>
              <a:gd name="connsiteY65" fmla="*/ 210515 h 2534615"/>
              <a:gd name="connsiteX66" fmla="*/ 3276600 w 3327400"/>
              <a:gd name="connsiteY66" fmla="*/ 185115 h 2534615"/>
              <a:gd name="connsiteX67" fmla="*/ 3149600 w 3327400"/>
              <a:gd name="connsiteY67" fmla="*/ 134315 h 2534615"/>
              <a:gd name="connsiteX68" fmla="*/ 2984500 w 3327400"/>
              <a:gd name="connsiteY68" fmla="*/ 108915 h 2534615"/>
              <a:gd name="connsiteX69" fmla="*/ 2984500 w 3327400"/>
              <a:gd name="connsiteY69" fmla="*/ 96215 h 2534615"/>
              <a:gd name="connsiteX0" fmla="*/ 3060700 w 3327400"/>
              <a:gd name="connsiteY0" fmla="*/ 96215 h 2538021"/>
              <a:gd name="connsiteX1" fmla="*/ 3060700 w 3327400"/>
              <a:gd name="connsiteY1" fmla="*/ 96215 h 2538021"/>
              <a:gd name="connsiteX2" fmla="*/ 2247900 w 3327400"/>
              <a:gd name="connsiteY2" fmla="*/ 108915 h 2538021"/>
              <a:gd name="connsiteX3" fmla="*/ 2159000 w 3327400"/>
              <a:gd name="connsiteY3" fmla="*/ 159715 h 2538021"/>
              <a:gd name="connsiteX4" fmla="*/ 2108200 w 3327400"/>
              <a:gd name="connsiteY4" fmla="*/ 185115 h 2538021"/>
              <a:gd name="connsiteX5" fmla="*/ 2057400 w 3327400"/>
              <a:gd name="connsiteY5" fmla="*/ 197815 h 2538021"/>
              <a:gd name="connsiteX6" fmla="*/ 2019300 w 3327400"/>
              <a:gd name="connsiteY6" fmla="*/ 210515 h 2538021"/>
              <a:gd name="connsiteX7" fmla="*/ 1816100 w 3327400"/>
              <a:gd name="connsiteY7" fmla="*/ 153365 h 2538021"/>
              <a:gd name="connsiteX8" fmla="*/ 1593850 w 3327400"/>
              <a:gd name="connsiteY8" fmla="*/ 96215 h 2538021"/>
              <a:gd name="connsiteX9" fmla="*/ 1289050 w 3327400"/>
              <a:gd name="connsiteY9" fmla="*/ 39065 h 2538021"/>
              <a:gd name="connsiteX10" fmla="*/ 1035050 w 3327400"/>
              <a:gd name="connsiteY10" fmla="*/ 965 h 2538021"/>
              <a:gd name="connsiteX11" fmla="*/ 609600 w 3327400"/>
              <a:gd name="connsiteY11" fmla="*/ 20015 h 2538021"/>
              <a:gd name="connsiteX12" fmla="*/ 381000 w 3327400"/>
              <a:gd name="connsiteY12" fmla="*/ 108915 h 2538021"/>
              <a:gd name="connsiteX13" fmla="*/ 330200 w 3327400"/>
              <a:gd name="connsiteY13" fmla="*/ 147015 h 2538021"/>
              <a:gd name="connsiteX14" fmla="*/ 279400 w 3327400"/>
              <a:gd name="connsiteY14" fmla="*/ 197815 h 2538021"/>
              <a:gd name="connsiteX15" fmla="*/ 177800 w 3327400"/>
              <a:gd name="connsiteY15" fmla="*/ 420065 h 2538021"/>
              <a:gd name="connsiteX16" fmla="*/ 127000 w 3327400"/>
              <a:gd name="connsiteY16" fmla="*/ 604215 h 2538021"/>
              <a:gd name="connsiteX17" fmla="*/ 101600 w 3327400"/>
              <a:gd name="connsiteY17" fmla="*/ 680415 h 2538021"/>
              <a:gd name="connsiteX18" fmla="*/ 76200 w 3327400"/>
              <a:gd name="connsiteY18" fmla="*/ 985215 h 2538021"/>
              <a:gd name="connsiteX19" fmla="*/ 63500 w 3327400"/>
              <a:gd name="connsiteY19" fmla="*/ 1226515 h 2538021"/>
              <a:gd name="connsiteX20" fmla="*/ 50800 w 3327400"/>
              <a:gd name="connsiteY20" fmla="*/ 1328115 h 2538021"/>
              <a:gd name="connsiteX21" fmla="*/ 38100 w 3327400"/>
              <a:gd name="connsiteY21" fmla="*/ 1442415 h 2538021"/>
              <a:gd name="connsiteX22" fmla="*/ 25400 w 3327400"/>
              <a:gd name="connsiteY22" fmla="*/ 1658315 h 2538021"/>
              <a:gd name="connsiteX23" fmla="*/ 0 w 3327400"/>
              <a:gd name="connsiteY23" fmla="*/ 1886915 h 2538021"/>
              <a:gd name="connsiteX24" fmla="*/ 12700 w 3327400"/>
              <a:gd name="connsiteY24" fmla="*/ 1950415 h 2538021"/>
              <a:gd name="connsiteX25" fmla="*/ 38100 w 3327400"/>
              <a:gd name="connsiteY25" fmla="*/ 1988515 h 2538021"/>
              <a:gd name="connsiteX26" fmla="*/ 50800 w 3327400"/>
              <a:gd name="connsiteY26" fmla="*/ 2026615 h 2538021"/>
              <a:gd name="connsiteX27" fmla="*/ 76200 w 3327400"/>
              <a:gd name="connsiteY27" fmla="*/ 2077415 h 2538021"/>
              <a:gd name="connsiteX28" fmla="*/ 88900 w 3327400"/>
              <a:gd name="connsiteY28" fmla="*/ 2128215 h 2538021"/>
              <a:gd name="connsiteX29" fmla="*/ 114300 w 3327400"/>
              <a:gd name="connsiteY29" fmla="*/ 2204415 h 2538021"/>
              <a:gd name="connsiteX30" fmla="*/ 177800 w 3327400"/>
              <a:gd name="connsiteY30" fmla="*/ 2318715 h 2538021"/>
              <a:gd name="connsiteX31" fmla="*/ 215900 w 3327400"/>
              <a:gd name="connsiteY31" fmla="*/ 2369515 h 2538021"/>
              <a:gd name="connsiteX32" fmla="*/ 292100 w 3327400"/>
              <a:gd name="connsiteY32" fmla="*/ 2471115 h 2538021"/>
              <a:gd name="connsiteX33" fmla="*/ 533400 w 3327400"/>
              <a:gd name="connsiteY33" fmla="*/ 2534615 h 2538021"/>
              <a:gd name="connsiteX34" fmla="*/ 622300 w 3327400"/>
              <a:gd name="connsiteY34" fmla="*/ 2521915 h 2538021"/>
              <a:gd name="connsiteX35" fmla="*/ 882650 w 3327400"/>
              <a:gd name="connsiteY35" fmla="*/ 2356815 h 2538021"/>
              <a:gd name="connsiteX36" fmla="*/ 1149350 w 3327400"/>
              <a:gd name="connsiteY36" fmla="*/ 2217115 h 2538021"/>
              <a:gd name="connsiteX37" fmla="*/ 1454150 w 3327400"/>
              <a:gd name="connsiteY37" fmla="*/ 2045665 h 2538021"/>
              <a:gd name="connsiteX38" fmla="*/ 1727200 w 3327400"/>
              <a:gd name="connsiteY38" fmla="*/ 1874215 h 2538021"/>
              <a:gd name="connsiteX39" fmla="*/ 1854200 w 3327400"/>
              <a:gd name="connsiteY39" fmla="*/ 1785315 h 2538021"/>
              <a:gd name="connsiteX40" fmla="*/ 1892300 w 3327400"/>
              <a:gd name="connsiteY40" fmla="*/ 1772615 h 2538021"/>
              <a:gd name="connsiteX41" fmla="*/ 1930400 w 3327400"/>
              <a:gd name="connsiteY41" fmla="*/ 1747215 h 2538021"/>
              <a:gd name="connsiteX42" fmla="*/ 1943100 w 3327400"/>
              <a:gd name="connsiteY42" fmla="*/ 1709115 h 2538021"/>
              <a:gd name="connsiteX43" fmla="*/ 2006600 w 3327400"/>
              <a:gd name="connsiteY43" fmla="*/ 1671015 h 2538021"/>
              <a:gd name="connsiteX44" fmla="*/ 2044700 w 3327400"/>
              <a:gd name="connsiteY44" fmla="*/ 1645615 h 2538021"/>
              <a:gd name="connsiteX45" fmla="*/ 2120900 w 3327400"/>
              <a:gd name="connsiteY45" fmla="*/ 1569415 h 2538021"/>
              <a:gd name="connsiteX46" fmla="*/ 2209800 w 3327400"/>
              <a:gd name="connsiteY46" fmla="*/ 1518615 h 2538021"/>
              <a:gd name="connsiteX47" fmla="*/ 2286000 w 3327400"/>
              <a:gd name="connsiteY47" fmla="*/ 1467815 h 2538021"/>
              <a:gd name="connsiteX48" fmla="*/ 2336800 w 3327400"/>
              <a:gd name="connsiteY48" fmla="*/ 1417015 h 2538021"/>
              <a:gd name="connsiteX49" fmla="*/ 2413000 w 3327400"/>
              <a:gd name="connsiteY49" fmla="*/ 1366215 h 2538021"/>
              <a:gd name="connsiteX50" fmla="*/ 2451100 w 3327400"/>
              <a:gd name="connsiteY50" fmla="*/ 1328115 h 2538021"/>
              <a:gd name="connsiteX51" fmla="*/ 2540000 w 3327400"/>
              <a:gd name="connsiteY51" fmla="*/ 1264615 h 2538021"/>
              <a:gd name="connsiteX52" fmla="*/ 2565400 w 3327400"/>
              <a:gd name="connsiteY52" fmla="*/ 1226515 h 2538021"/>
              <a:gd name="connsiteX53" fmla="*/ 2679700 w 3327400"/>
              <a:gd name="connsiteY53" fmla="*/ 1163015 h 2538021"/>
              <a:gd name="connsiteX54" fmla="*/ 2768600 w 3327400"/>
              <a:gd name="connsiteY54" fmla="*/ 1112215 h 2538021"/>
              <a:gd name="connsiteX55" fmla="*/ 2794000 w 3327400"/>
              <a:gd name="connsiteY55" fmla="*/ 1074115 h 2538021"/>
              <a:gd name="connsiteX56" fmla="*/ 2882900 w 3327400"/>
              <a:gd name="connsiteY56" fmla="*/ 1023315 h 2538021"/>
              <a:gd name="connsiteX57" fmla="*/ 2946400 w 3327400"/>
              <a:gd name="connsiteY57" fmla="*/ 972515 h 2538021"/>
              <a:gd name="connsiteX58" fmla="*/ 3035300 w 3327400"/>
              <a:gd name="connsiteY58" fmla="*/ 934415 h 2538021"/>
              <a:gd name="connsiteX59" fmla="*/ 3086100 w 3327400"/>
              <a:gd name="connsiteY59" fmla="*/ 909015 h 2538021"/>
              <a:gd name="connsiteX60" fmla="*/ 3162300 w 3327400"/>
              <a:gd name="connsiteY60" fmla="*/ 794715 h 2538021"/>
              <a:gd name="connsiteX61" fmla="*/ 3187700 w 3327400"/>
              <a:gd name="connsiteY61" fmla="*/ 489915 h 2538021"/>
              <a:gd name="connsiteX62" fmla="*/ 3263900 w 3327400"/>
              <a:gd name="connsiteY62" fmla="*/ 413715 h 2538021"/>
              <a:gd name="connsiteX63" fmla="*/ 3327400 w 3327400"/>
              <a:gd name="connsiteY63" fmla="*/ 337515 h 2538021"/>
              <a:gd name="connsiteX64" fmla="*/ 3314700 w 3327400"/>
              <a:gd name="connsiteY64" fmla="*/ 210515 h 2538021"/>
              <a:gd name="connsiteX65" fmla="*/ 3276600 w 3327400"/>
              <a:gd name="connsiteY65" fmla="*/ 185115 h 2538021"/>
              <a:gd name="connsiteX66" fmla="*/ 3149600 w 3327400"/>
              <a:gd name="connsiteY66" fmla="*/ 134315 h 2538021"/>
              <a:gd name="connsiteX67" fmla="*/ 2984500 w 3327400"/>
              <a:gd name="connsiteY67" fmla="*/ 108915 h 2538021"/>
              <a:gd name="connsiteX68" fmla="*/ 2984500 w 3327400"/>
              <a:gd name="connsiteY68" fmla="*/ 96215 h 2538021"/>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477465 h 2534615"/>
              <a:gd name="connsiteX35" fmla="*/ 882650 w 3327400"/>
              <a:gd name="connsiteY35" fmla="*/ 2356815 h 2534615"/>
              <a:gd name="connsiteX36" fmla="*/ 1149350 w 3327400"/>
              <a:gd name="connsiteY36" fmla="*/ 2217115 h 2534615"/>
              <a:gd name="connsiteX37" fmla="*/ 1454150 w 3327400"/>
              <a:gd name="connsiteY37" fmla="*/ 2045665 h 2534615"/>
              <a:gd name="connsiteX38" fmla="*/ 1727200 w 3327400"/>
              <a:gd name="connsiteY38" fmla="*/ 1874215 h 2534615"/>
              <a:gd name="connsiteX39" fmla="*/ 1854200 w 3327400"/>
              <a:gd name="connsiteY39" fmla="*/ 1785315 h 2534615"/>
              <a:gd name="connsiteX40" fmla="*/ 1892300 w 3327400"/>
              <a:gd name="connsiteY40" fmla="*/ 1772615 h 2534615"/>
              <a:gd name="connsiteX41" fmla="*/ 1930400 w 3327400"/>
              <a:gd name="connsiteY41" fmla="*/ 1747215 h 2534615"/>
              <a:gd name="connsiteX42" fmla="*/ 1943100 w 3327400"/>
              <a:gd name="connsiteY42" fmla="*/ 1709115 h 2534615"/>
              <a:gd name="connsiteX43" fmla="*/ 2006600 w 3327400"/>
              <a:gd name="connsiteY43" fmla="*/ 1671015 h 2534615"/>
              <a:gd name="connsiteX44" fmla="*/ 2044700 w 3327400"/>
              <a:gd name="connsiteY44" fmla="*/ 1645615 h 2534615"/>
              <a:gd name="connsiteX45" fmla="*/ 2120900 w 3327400"/>
              <a:gd name="connsiteY45" fmla="*/ 1569415 h 2534615"/>
              <a:gd name="connsiteX46" fmla="*/ 2209800 w 3327400"/>
              <a:gd name="connsiteY46" fmla="*/ 1518615 h 2534615"/>
              <a:gd name="connsiteX47" fmla="*/ 2286000 w 3327400"/>
              <a:gd name="connsiteY47" fmla="*/ 1467815 h 2534615"/>
              <a:gd name="connsiteX48" fmla="*/ 2336800 w 3327400"/>
              <a:gd name="connsiteY48" fmla="*/ 1417015 h 2534615"/>
              <a:gd name="connsiteX49" fmla="*/ 2413000 w 3327400"/>
              <a:gd name="connsiteY49" fmla="*/ 1366215 h 2534615"/>
              <a:gd name="connsiteX50" fmla="*/ 2451100 w 3327400"/>
              <a:gd name="connsiteY50" fmla="*/ 1328115 h 2534615"/>
              <a:gd name="connsiteX51" fmla="*/ 2540000 w 3327400"/>
              <a:gd name="connsiteY51" fmla="*/ 1264615 h 2534615"/>
              <a:gd name="connsiteX52" fmla="*/ 2565400 w 3327400"/>
              <a:gd name="connsiteY52" fmla="*/ 1226515 h 2534615"/>
              <a:gd name="connsiteX53" fmla="*/ 2679700 w 3327400"/>
              <a:gd name="connsiteY53" fmla="*/ 1163015 h 2534615"/>
              <a:gd name="connsiteX54" fmla="*/ 2768600 w 3327400"/>
              <a:gd name="connsiteY54" fmla="*/ 1112215 h 2534615"/>
              <a:gd name="connsiteX55" fmla="*/ 2794000 w 3327400"/>
              <a:gd name="connsiteY55" fmla="*/ 1074115 h 2534615"/>
              <a:gd name="connsiteX56" fmla="*/ 2882900 w 3327400"/>
              <a:gd name="connsiteY56" fmla="*/ 1023315 h 2534615"/>
              <a:gd name="connsiteX57" fmla="*/ 2946400 w 3327400"/>
              <a:gd name="connsiteY57" fmla="*/ 972515 h 2534615"/>
              <a:gd name="connsiteX58" fmla="*/ 3035300 w 3327400"/>
              <a:gd name="connsiteY58" fmla="*/ 934415 h 2534615"/>
              <a:gd name="connsiteX59" fmla="*/ 3086100 w 3327400"/>
              <a:gd name="connsiteY59" fmla="*/ 909015 h 2534615"/>
              <a:gd name="connsiteX60" fmla="*/ 3162300 w 3327400"/>
              <a:gd name="connsiteY60" fmla="*/ 794715 h 2534615"/>
              <a:gd name="connsiteX61" fmla="*/ 3187700 w 3327400"/>
              <a:gd name="connsiteY61" fmla="*/ 489915 h 2534615"/>
              <a:gd name="connsiteX62" fmla="*/ 3263900 w 3327400"/>
              <a:gd name="connsiteY62" fmla="*/ 413715 h 2534615"/>
              <a:gd name="connsiteX63" fmla="*/ 3327400 w 3327400"/>
              <a:gd name="connsiteY63" fmla="*/ 337515 h 2534615"/>
              <a:gd name="connsiteX64" fmla="*/ 3314700 w 3327400"/>
              <a:gd name="connsiteY64" fmla="*/ 210515 h 2534615"/>
              <a:gd name="connsiteX65" fmla="*/ 3276600 w 3327400"/>
              <a:gd name="connsiteY65" fmla="*/ 185115 h 2534615"/>
              <a:gd name="connsiteX66" fmla="*/ 3149600 w 3327400"/>
              <a:gd name="connsiteY66" fmla="*/ 134315 h 2534615"/>
              <a:gd name="connsiteX67" fmla="*/ 2984500 w 3327400"/>
              <a:gd name="connsiteY67" fmla="*/ 108915 h 2534615"/>
              <a:gd name="connsiteX68" fmla="*/ 2984500 w 3327400"/>
              <a:gd name="connsiteY68" fmla="*/ 96215 h 2534615"/>
              <a:gd name="connsiteX0" fmla="*/ 3060700 w 3327400"/>
              <a:gd name="connsiteY0" fmla="*/ 96215 h 2515565"/>
              <a:gd name="connsiteX1" fmla="*/ 3060700 w 3327400"/>
              <a:gd name="connsiteY1" fmla="*/ 96215 h 2515565"/>
              <a:gd name="connsiteX2" fmla="*/ 2247900 w 3327400"/>
              <a:gd name="connsiteY2" fmla="*/ 108915 h 2515565"/>
              <a:gd name="connsiteX3" fmla="*/ 2159000 w 3327400"/>
              <a:gd name="connsiteY3" fmla="*/ 159715 h 2515565"/>
              <a:gd name="connsiteX4" fmla="*/ 2108200 w 3327400"/>
              <a:gd name="connsiteY4" fmla="*/ 185115 h 2515565"/>
              <a:gd name="connsiteX5" fmla="*/ 2057400 w 3327400"/>
              <a:gd name="connsiteY5" fmla="*/ 197815 h 2515565"/>
              <a:gd name="connsiteX6" fmla="*/ 2019300 w 3327400"/>
              <a:gd name="connsiteY6" fmla="*/ 210515 h 2515565"/>
              <a:gd name="connsiteX7" fmla="*/ 1816100 w 3327400"/>
              <a:gd name="connsiteY7" fmla="*/ 153365 h 2515565"/>
              <a:gd name="connsiteX8" fmla="*/ 1593850 w 3327400"/>
              <a:gd name="connsiteY8" fmla="*/ 96215 h 2515565"/>
              <a:gd name="connsiteX9" fmla="*/ 1289050 w 3327400"/>
              <a:gd name="connsiteY9" fmla="*/ 39065 h 2515565"/>
              <a:gd name="connsiteX10" fmla="*/ 1035050 w 3327400"/>
              <a:gd name="connsiteY10" fmla="*/ 965 h 2515565"/>
              <a:gd name="connsiteX11" fmla="*/ 609600 w 3327400"/>
              <a:gd name="connsiteY11" fmla="*/ 20015 h 2515565"/>
              <a:gd name="connsiteX12" fmla="*/ 381000 w 3327400"/>
              <a:gd name="connsiteY12" fmla="*/ 108915 h 2515565"/>
              <a:gd name="connsiteX13" fmla="*/ 330200 w 3327400"/>
              <a:gd name="connsiteY13" fmla="*/ 147015 h 2515565"/>
              <a:gd name="connsiteX14" fmla="*/ 279400 w 3327400"/>
              <a:gd name="connsiteY14" fmla="*/ 197815 h 2515565"/>
              <a:gd name="connsiteX15" fmla="*/ 177800 w 3327400"/>
              <a:gd name="connsiteY15" fmla="*/ 420065 h 2515565"/>
              <a:gd name="connsiteX16" fmla="*/ 127000 w 3327400"/>
              <a:gd name="connsiteY16" fmla="*/ 604215 h 2515565"/>
              <a:gd name="connsiteX17" fmla="*/ 101600 w 3327400"/>
              <a:gd name="connsiteY17" fmla="*/ 680415 h 2515565"/>
              <a:gd name="connsiteX18" fmla="*/ 76200 w 3327400"/>
              <a:gd name="connsiteY18" fmla="*/ 985215 h 2515565"/>
              <a:gd name="connsiteX19" fmla="*/ 63500 w 3327400"/>
              <a:gd name="connsiteY19" fmla="*/ 1226515 h 2515565"/>
              <a:gd name="connsiteX20" fmla="*/ 50800 w 3327400"/>
              <a:gd name="connsiteY20" fmla="*/ 1328115 h 2515565"/>
              <a:gd name="connsiteX21" fmla="*/ 38100 w 3327400"/>
              <a:gd name="connsiteY21" fmla="*/ 1442415 h 2515565"/>
              <a:gd name="connsiteX22" fmla="*/ 25400 w 3327400"/>
              <a:gd name="connsiteY22" fmla="*/ 1658315 h 2515565"/>
              <a:gd name="connsiteX23" fmla="*/ 0 w 3327400"/>
              <a:gd name="connsiteY23" fmla="*/ 1886915 h 2515565"/>
              <a:gd name="connsiteX24" fmla="*/ 12700 w 3327400"/>
              <a:gd name="connsiteY24" fmla="*/ 1950415 h 2515565"/>
              <a:gd name="connsiteX25" fmla="*/ 38100 w 3327400"/>
              <a:gd name="connsiteY25" fmla="*/ 1988515 h 2515565"/>
              <a:gd name="connsiteX26" fmla="*/ 50800 w 3327400"/>
              <a:gd name="connsiteY26" fmla="*/ 2026615 h 2515565"/>
              <a:gd name="connsiteX27" fmla="*/ 76200 w 3327400"/>
              <a:gd name="connsiteY27" fmla="*/ 2077415 h 2515565"/>
              <a:gd name="connsiteX28" fmla="*/ 88900 w 3327400"/>
              <a:gd name="connsiteY28" fmla="*/ 2128215 h 2515565"/>
              <a:gd name="connsiteX29" fmla="*/ 114300 w 3327400"/>
              <a:gd name="connsiteY29" fmla="*/ 2204415 h 2515565"/>
              <a:gd name="connsiteX30" fmla="*/ 177800 w 3327400"/>
              <a:gd name="connsiteY30" fmla="*/ 2318715 h 2515565"/>
              <a:gd name="connsiteX31" fmla="*/ 215900 w 3327400"/>
              <a:gd name="connsiteY31" fmla="*/ 2369515 h 2515565"/>
              <a:gd name="connsiteX32" fmla="*/ 292100 w 3327400"/>
              <a:gd name="connsiteY32" fmla="*/ 2471115 h 2515565"/>
              <a:gd name="connsiteX33" fmla="*/ 469900 w 3327400"/>
              <a:gd name="connsiteY33" fmla="*/ 2515565 h 2515565"/>
              <a:gd name="connsiteX34" fmla="*/ 622300 w 3327400"/>
              <a:gd name="connsiteY34" fmla="*/ 2477465 h 2515565"/>
              <a:gd name="connsiteX35" fmla="*/ 882650 w 3327400"/>
              <a:gd name="connsiteY35" fmla="*/ 2356815 h 2515565"/>
              <a:gd name="connsiteX36" fmla="*/ 1149350 w 3327400"/>
              <a:gd name="connsiteY36" fmla="*/ 2217115 h 2515565"/>
              <a:gd name="connsiteX37" fmla="*/ 1454150 w 3327400"/>
              <a:gd name="connsiteY37" fmla="*/ 2045665 h 2515565"/>
              <a:gd name="connsiteX38" fmla="*/ 1727200 w 3327400"/>
              <a:gd name="connsiteY38" fmla="*/ 1874215 h 2515565"/>
              <a:gd name="connsiteX39" fmla="*/ 1854200 w 3327400"/>
              <a:gd name="connsiteY39" fmla="*/ 1785315 h 2515565"/>
              <a:gd name="connsiteX40" fmla="*/ 1892300 w 3327400"/>
              <a:gd name="connsiteY40" fmla="*/ 1772615 h 2515565"/>
              <a:gd name="connsiteX41" fmla="*/ 1930400 w 3327400"/>
              <a:gd name="connsiteY41" fmla="*/ 1747215 h 2515565"/>
              <a:gd name="connsiteX42" fmla="*/ 1943100 w 3327400"/>
              <a:gd name="connsiteY42" fmla="*/ 1709115 h 2515565"/>
              <a:gd name="connsiteX43" fmla="*/ 2006600 w 3327400"/>
              <a:gd name="connsiteY43" fmla="*/ 1671015 h 2515565"/>
              <a:gd name="connsiteX44" fmla="*/ 2044700 w 3327400"/>
              <a:gd name="connsiteY44" fmla="*/ 1645615 h 2515565"/>
              <a:gd name="connsiteX45" fmla="*/ 2120900 w 3327400"/>
              <a:gd name="connsiteY45" fmla="*/ 1569415 h 2515565"/>
              <a:gd name="connsiteX46" fmla="*/ 2209800 w 3327400"/>
              <a:gd name="connsiteY46" fmla="*/ 1518615 h 2515565"/>
              <a:gd name="connsiteX47" fmla="*/ 2286000 w 3327400"/>
              <a:gd name="connsiteY47" fmla="*/ 1467815 h 2515565"/>
              <a:gd name="connsiteX48" fmla="*/ 2336800 w 3327400"/>
              <a:gd name="connsiteY48" fmla="*/ 1417015 h 2515565"/>
              <a:gd name="connsiteX49" fmla="*/ 2413000 w 3327400"/>
              <a:gd name="connsiteY49" fmla="*/ 1366215 h 2515565"/>
              <a:gd name="connsiteX50" fmla="*/ 2451100 w 3327400"/>
              <a:gd name="connsiteY50" fmla="*/ 1328115 h 2515565"/>
              <a:gd name="connsiteX51" fmla="*/ 2540000 w 3327400"/>
              <a:gd name="connsiteY51" fmla="*/ 1264615 h 2515565"/>
              <a:gd name="connsiteX52" fmla="*/ 2565400 w 3327400"/>
              <a:gd name="connsiteY52" fmla="*/ 1226515 h 2515565"/>
              <a:gd name="connsiteX53" fmla="*/ 2679700 w 3327400"/>
              <a:gd name="connsiteY53" fmla="*/ 1163015 h 2515565"/>
              <a:gd name="connsiteX54" fmla="*/ 2768600 w 3327400"/>
              <a:gd name="connsiteY54" fmla="*/ 1112215 h 2515565"/>
              <a:gd name="connsiteX55" fmla="*/ 2794000 w 3327400"/>
              <a:gd name="connsiteY55" fmla="*/ 1074115 h 2515565"/>
              <a:gd name="connsiteX56" fmla="*/ 2882900 w 3327400"/>
              <a:gd name="connsiteY56" fmla="*/ 1023315 h 2515565"/>
              <a:gd name="connsiteX57" fmla="*/ 2946400 w 3327400"/>
              <a:gd name="connsiteY57" fmla="*/ 972515 h 2515565"/>
              <a:gd name="connsiteX58" fmla="*/ 3035300 w 3327400"/>
              <a:gd name="connsiteY58" fmla="*/ 934415 h 2515565"/>
              <a:gd name="connsiteX59" fmla="*/ 3086100 w 3327400"/>
              <a:gd name="connsiteY59" fmla="*/ 909015 h 2515565"/>
              <a:gd name="connsiteX60" fmla="*/ 3162300 w 3327400"/>
              <a:gd name="connsiteY60" fmla="*/ 794715 h 2515565"/>
              <a:gd name="connsiteX61" fmla="*/ 3187700 w 3327400"/>
              <a:gd name="connsiteY61" fmla="*/ 489915 h 2515565"/>
              <a:gd name="connsiteX62" fmla="*/ 3263900 w 3327400"/>
              <a:gd name="connsiteY62" fmla="*/ 413715 h 2515565"/>
              <a:gd name="connsiteX63" fmla="*/ 3327400 w 3327400"/>
              <a:gd name="connsiteY63" fmla="*/ 337515 h 2515565"/>
              <a:gd name="connsiteX64" fmla="*/ 3314700 w 3327400"/>
              <a:gd name="connsiteY64" fmla="*/ 210515 h 2515565"/>
              <a:gd name="connsiteX65" fmla="*/ 3276600 w 3327400"/>
              <a:gd name="connsiteY65" fmla="*/ 185115 h 2515565"/>
              <a:gd name="connsiteX66" fmla="*/ 3149600 w 3327400"/>
              <a:gd name="connsiteY66" fmla="*/ 134315 h 2515565"/>
              <a:gd name="connsiteX67" fmla="*/ 2984500 w 3327400"/>
              <a:gd name="connsiteY67" fmla="*/ 108915 h 2515565"/>
              <a:gd name="connsiteX68" fmla="*/ 2984500 w 3327400"/>
              <a:gd name="connsiteY68" fmla="*/ 96215 h 2515565"/>
              <a:gd name="connsiteX0" fmla="*/ 3048277 w 3314977"/>
              <a:gd name="connsiteY0" fmla="*/ 96215 h 2515565"/>
              <a:gd name="connsiteX1" fmla="*/ 3048277 w 3314977"/>
              <a:gd name="connsiteY1" fmla="*/ 96215 h 2515565"/>
              <a:gd name="connsiteX2" fmla="*/ 2235477 w 3314977"/>
              <a:gd name="connsiteY2" fmla="*/ 108915 h 2515565"/>
              <a:gd name="connsiteX3" fmla="*/ 2146577 w 3314977"/>
              <a:gd name="connsiteY3" fmla="*/ 159715 h 2515565"/>
              <a:gd name="connsiteX4" fmla="*/ 2095777 w 3314977"/>
              <a:gd name="connsiteY4" fmla="*/ 185115 h 2515565"/>
              <a:gd name="connsiteX5" fmla="*/ 2044977 w 3314977"/>
              <a:gd name="connsiteY5" fmla="*/ 197815 h 2515565"/>
              <a:gd name="connsiteX6" fmla="*/ 2006877 w 3314977"/>
              <a:gd name="connsiteY6" fmla="*/ 210515 h 2515565"/>
              <a:gd name="connsiteX7" fmla="*/ 1803677 w 3314977"/>
              <a:gd name="connsiteY7" fmla="*/ 153365 h 2515565"/>
              <a:gd name="connsiteX8" fmla="*/ 1581427 w 3314977"/>
              <a:gd name="connsiteY8" fmla="*/ 96215 h 2515565"/>
              <a:gd name="connsiteX9" fmla="*/ 1276627 w 3314977"/>
              <a:gd name="connsiteY9" fmla="*/ 39065 h 2515565"/>
              <a:gd name="connsiteX10" fmla="*/ 1022627 w 3314977"/>
              <a:gd name="connsiteY10" fmla="*/ 965 h 2515565"/>
              <a:gd name="connsiteX11" fmla="*/ 597177 w 3314977"/>
              <a:gd name="connsiteY11" fmla="*/ 20015 h 2515565"/>
              <a:gd name="connsiteX12" fmla="*/ 368577 w 3314977"/>
              <a:gd name="connsiteY12" fmla="*/ 108915 h 2515565"/>
              <a:gd name="connsiteX13" fmla="*/ 317777 w 3314977"/>
              <a:gd name="connsiteY13" fmla="*/ 147015 h 2515565"/>
              <a:gd name="connsiteX14" fmla="*/ 266977 w 3314977"/>
              <a:gd name="connsiteY14" fmla="*/ 197815 h 2515565"/>
              <a:gd name="connsiteX15" fmla="*/ 165377 w 3314977"/>
              <a:gd name="connsiteY15" fmla="*/ 420065 h 2515565"/>
              <a:gd name="connsiteX16" fmla="*/ 114577 w 3314977"/>
              <a:gd name="connsiteY16" fmla="*/ 604215 h 2515565"/>
              <a:gd name="connsiteX17" fmla="*/ 89177 w 3314977"/>
              <a:gd name="connsiteY17" fmla="*/ 680415 h 2515565"/>
              <a:gd name="connsiteX18" fmla="*/ 63777 w 3314977"/>
              <a:gd name="connsiteY18" fmla="*/ 985215 h 2515565"/>
              <a:gd name="connsiteX19" fmla="*/ 51077 w 3314977"/>
              <a:gd name="connsiteY19" fmla="*/ 1226515 h 2515565"/>
              <a:gd name="connsiteX20" fmla="*/ 38377 w 3314977"/>
              <a:gd name="connsiteY20" fmla="*/ 1328115 h 2515565"/>
              <a:gd name="connsiteX21" fmla="*/ 25677 w 3314977"/>
              <a:gd name="connsiteY21" fmla="*/ 1442415 h 2515565"/>
              <a:gd name="connsiteX22" fmla="*/ 12977 w 3314977"/>
              <a:gd name="connsiteY22" fmla="*/ 1658315 h 2515565"/>
              <a:gd name="connsiteX23" fmla="*/ 277 w 3314977"/>
              <a:gd name="connsiteY23" fmla="*/ 1950415 h 2515565"/>
              <a:gd name="connsiteX24" fmla="*/ 25677 w 3314977"/>
              <a:gd name="connsiteY24" fmla="*/ 1988515 h 2515565"/>
              <a:gd name="connsiteX25" fmla="*/ 38377 w 3314977"/>
              <a:gd name="connsiteY25" fmla="*/ 2026615 h 2515565"/>
              <a:gd name="connsiteX26" fmla="*/ 63777 w 3314977"/>
              <a:gd name="connsiteY26" fmla="*/ 2077415 h 2515565"/>
              <a:gd name="connsiteX27" fmla="*/ 76477 w 3314977"/>
              <a:gd name="connsiteY27" fmla="*/ 2128215 h 2515565"/>
              <a:gd name="connsiteX28" fmla="*/ 101877 w 3314977"/>
              <a:gd name="connsiteY28" fmla="*/ 2204415 h 2515565"/>
              <a:gd name="connsiteX29" fmla="*/ 165377 w 3314977"/>
              <a:gd name="connsiteY29" fmla="*/ 2318715 h 2515565"/>
              <a:gd name="connsiteX30" fmla="*/ 203477 w 3314977"/>
              <a:gd name="connsiteY30" fmla="*/ 2369515 h 2515565"/>
              <a:gd name="connsiteX31" fmla="*/ 279677 w 3314977"/>
              <a:gd name="connsiteY31" fmla="*/ 2471115 h 2515565"/>
              <a:gd name="connsiteX32" fmla="*/ 457477 w 3314977"/>
              <a:gd name="connsiteY32" fmla="*/ 2515565 h 2515565"/>
              <a:gd name="connsiteX33" fmla="*/ 609877 w 3314977"/>
              <a:gd name="connsiteY33" fmla="*/ 2477465 h 2515565"/>
              <a:gd name="connsiteX34" fmla="*/ 870227 w 3314977"/>
              <a:gd name="connsiteY34" fmla="*/ 2356815 h 2515565"/>
              <a:gd name="connsiteX35" fmla="*/ 1136927 w 3314977"/>
              <a:gd name="connsiteY35" fmla="*/ 2217115 h 2515565"/>
              <a:gd name="connsiteX36" fmla="*/ 1441727 w 3314977"/>
              <a:gd name="connsiteY36" fmla="*/ 2045665 h 2515565"/>
              <a:gd name="connsiteX37" fmla="*/ 1714777 w 3314977"/>
              <a:gd name="connsiteY37" fmla="*/ 1874215 h 2515565"/>
              <a:gd name="connsiteX38" fmla="*/ 1841777 w 3314977"/>
              <a:gd name="connsiteY38" fmla="*/ 1785315 h 2515565"/>
              <a:gd name="connsiteX39" fmla="*/ 1879877 w 3314977"/>
              <a:gd name="connsiteY39" fmla="*/ 1772615 h 2515565"/>
              <a:gd name="connsiteX40" fmla="*/ 1917977 w 3314977"/>
              <a:gd name="connsiteY40" fmla="*/ 1747215 h 2515565"/>
              <a:gd name="connsiteX41" fmla="*/ 1930677 w 3314977"/>
              <a:gd name="connsiteY41" fmla="*/ 1709115 h 2515565"/>
              <a:gd name="connsiteX42" fmla="*/ 1994177 w 3314977"/>
              <a:gd name="connsiteY42" fmla="*/ 1671015 h 2515565"/>
              <a:gd name="connsiteX43" fmla="*/ 2032277 w 3314977"/>
              <a:gd name="connsiteY43" fmla="*/ 1645615 h 2515565"/>
              <a:gd name="connsiteX44" fmla="*/ 2108477 w 3314977"/>
              <a:gd name="connsiteY44" fmla="*/ 1569415 h 2515565"/>
              <a:gd name="connsiteX45" fmla="*/ 2197377 w 3314977"/>
              <a:gd name="connsiteY45" fmla="*/ 1518615 h 2515565"/>
              <a:gd name="connsiteX46" fmla="*/ 2273577 w 3314977"/>
              <a:gd name="connsiteY46" fmla="*/ 1467815 h 2515565"/>
              <a:gd name="connsiteX47" fmla="*/ 2324377 w 3314977"/>
              <a:gd name="connsiteY47" fmla="*/ 1417015 h 2515565"/>
              <a:gd name="connsiteX48" fmla="*/ 2400577 w 3314977"/>
              <a:gd name="connsiteY48" fmla="*/ 1366215 h 2515565"/>
              <a:gd name="connsiteX49" fmla="*/ 2438677 w 3314977"/>
              <a:gd name="connsiteY49" fmla="*/ 1328115 h 2515565"/>
              <a:gd name="connsiteX50" fmla="*/ 2527577 w 3314977"/>
              <a:gd name="connsiteY50" fmla="*/ 1264615 h 2515565"/>
              <a:gd name="connsiteX51" fmla="*/ 2552977 w 3314977"/>
              <a:gd name="connsiteY51" fmla="*/ 1226515 h 2515565"/>
              <a:gd name="connsiteX52" fmla="*/ 2667277 w 3314977"/>
              <a:gd name="connsiteY52" fmla="*/ 1163015 h 2515565"/>
              <a:gd name="connsiteX53" fmla="*/ 2756177 w 3314977"/>
              <a:gd name="connsiteY53" fmla="*/ 1112215 h 2515565"/>
              <a:gd name="connsiteX54" fmla="*/ 2781577 w 3314977"/>
              <a:gd name="connsiteY54" fmla="*/ 1074115 h 2515565"/>
              <a:gd name="connsiteX55" fmla="*/ 2870477 w 3314977"/>
              <a:gd name="connsiteY55" fmla="*/ 1023315 h 2515565"/>
              <a:gd name="connsiteX56" fmla="*/ 2933977 w 3314977"/>
              <a:gd name="connsiteY56" fmla="*/ 972515 h 2515565"/>
              <a:gd name="connsiteX57" fmla="*/ 3022877 w 3314977"/>
              <a:gd name="connsiteY57" fmla="*/ 934415 h 2515565"/>
              <a:gd name="connsiteX58" fmla="*/ 3073677 w 3314977"/>
              <a:gd name="connsiteY58" fmla="*/ 909015 h 2515565"/>
              <a:gd name="connsiteX59" fmla="*/ 3149877 w 3314977"/>
              <a:gd name="connsiteY59" fmla="*/ 794715 h 2515565"/>
              <a:gd name="connsiteX60" fmla="*/ 3175277 w 3314977"/>
              <a:gd name="connsiteY60" fmla="*/ 489915 h 2515565"/>
              <a:gd name="connsiteX61" fmla="*/ 3251477 w 3314977"/>
              <a:gd name="connsiteY61" fmla="*/ 413715 h 2515565"/>
              <a:gd name="connsiteX62" fmla="*/ 3314977 w 3314977"/>
              <a:gd name="connsiteY62" fmla="*/ 337515 h 2515565"/>
              <a:gd name="connsiteX63" fmla="*/ 3302277 w 3314977"/>
              <a:gd name="connsiteY63" fmla="*/ 210515 h 2515565"/>
              <a:gd name="connsiteX64" fmla="*/ 3264177 w 3314977"/>
              <a:gd name="connsiteY64" fmla="*/ 185115 h 2515565"/>
              <a:gd name="connsiteX65" fmla="*/ 3137177 w 3314977"/>
              <a:gd name="connsiteY65" fmla="*/ 134315 h 2515565"/>
              <a:gd name="connsiteX66" fmla="*/ 2972077 w 3314977"/>
              <a:gd name="connsiteY66" fmla="*/ 108915 h 2515565"/>
              <a:gd name="connsiteX67" fmla="*/ 2972077 w 3314977"/>
              <a:gd name="connsiteY67" fmla="*/ 96215 h 2515565"/>
              <a:gd name="connsiteX0" fmla="*/ 3048851 w 3315551"/>
              <a:gd name="connsiteY0" fmla="*/ 96215 h 2515565"/>
              <a:gd name="connsiteX1" fmla="*/ 3048851 w 3315551"/>
              <a:gd name="connsiteY1" fmla="*/ 96215 h 2515565"/>
              <a:gd name="connsiteX2" fmla="*/ 2236051 w 3315551"/>
              <a:gd name="connsiteY2" fmla="*/ 108915 h 2515565"/>
              <a:gd name="connsiteX3" fmla="*/ 2147151 w 3315551"/>
              <a:gd name="connsiteY3" fmla="*/ 159715 h 2515565"/>
              <a:gd name="connsiteX4" fmla="*/ 2096351 w 3315551"/>
              <a:gd name="connsiteY4" fmla="*/ 185115 h 2515565"/>
              <a:gd name="connsiteX5" fmla="*/ 2045551 w 3315551"/>
              <a:gd name="connsiteY5" fmla="*/ 197815 h 2515565"/>
              <a:gd name="connsiteX6" fmla="*/ 2007451 w 3315551"/>
              <a:gd name="connsiteY6" fmla="*/ 210515 h 2515565"/>
              <a:gd name="connsiteX7" fmla="*/ 1804251 w 3315551"/>
              <a:gd name="connsiteY7" fmla="*/ 153365 h 2515565"/>
              <a:gd name="connsiteX8" fmla="*/ 1582001 w 3315551"/>
              <a:gd name="connsiteY8" fmla="*/ 96215 h 2515565"/>
              <a:gd name="connsiteX9" fmla="*/ 1277201 w 3315551"/>
              <a:gd name="connsiteY9" fmla="*/ 39065 h 2515565"/>
              <a:gd name="connsiteX10" fmla="*/ 1023201 w 3315551"/>
              <a:gd name="connsiteY10" fmla="*/ 965 h 2515565"/>
              <a:gd name="connsiteX11" fmla="*/ 597751 w 3315551"/>
              <a:gd name="connsiteY11" fmla="*/ 20015 h 2515565"/>
              <a:gd name="connsiteX12" fmla="*/ 369151 w 3315551"/>
              <a:gd name="connsiteY12" fmla="*/ 108915 h 2515565"/>
              <a:gd name="connsiteX13" fmla="*/ 318351 w 3315551"/>
              <a:gd name="connsiteY13" fmla="*/ 147015 h 2515565"/>
              <a:gd name="connsiteX14" fmla="*/ 267551 w 3315551"/>
              <a:gd name="connsiteY14" fmla="*/ 197815 h 2515565"/>
              <a:gd name="connsiteX15" fmla="*/ 165951 w 3315551"/>
              <a:gd name="connsiteY15" fmla="*/ 420065 h 2515565"/>
              <a:gd name="connsiteX16" fmla="*/ 115151 w 3315551"/>
              <a:gd name="connsiteY16" fmla="*/ 604215 h 2515565"/>
              <a:gd name="connsiteX17" fmla="*/ 89751 w 3315551"/>
              <a:gd name="connsiteY17" fmla="*/ 680415 h 2515565"/>
              <a:gd name="connsiteX18" fmla="*/ 64351 w 3315551"/>
              <a:gd name="connsiteY18" fmla="*/ 985215 h 2515565"/>
              <a:gd name="connsiteX19" fmla="*/ 51651 w 3315551"/>
              <a:gd name="connsiteY19" fmla="*/ 1226515 h 2515565"/>
              <a:gd name="connsiteX20" fmla="*/ 38951 w 3315551"/>
              <a:gd name="connsiteY20" fmla="*/ 1328115 h 2515565"/>
              <a:gd name="connsiteX21" fmla="*/ 26251 w 3315551"/>
              <a:gd name="connsiteY21" fmla="*/ 1442415 h 2515565"/>
              <a:gd name="connsiteX22" fmla="*/ 13551 w 3315551"/>
              <a:gd name="connsiteY22" fmla="*/ 1658315 h 2515565"/>
              <a:gd name="connsiteX23" fmla="*/ 851 w 3315551"/>
              <a:gd name="connsiteY23" fmla="*/ 1950415 h 2515565"/>
              <a:gd name="connsiteX24" fmla="*/ 38951 w 3315551"/>
              <a:gd name="connsiteY24" fmla="*/ 2026615 h 2515565"/>
              <a:gd name="connsiteX25" fmla="*/ 64351 w 3315551"/>
              <a:gd name="connsiteY25" fmla="*/ 2077415 h 2515565"/>
              <a:gd name="connsiteX26" fmla="*/ 77051 w 3315551"/>
              <a:gd name="connsiteY26" fmla="*/ 2128215 h 2515565"/>
              <a:gd name="connsiteX27" fmla="*/ 102451 w 3315551"/>
              <a:gd name="connsiteY27" fmla="*/ 2204415 h 2515565"/>
              <a:gd name="connsiteX28" fmla="*/ 165951 w 3315551"/>
              <a:gd name="connsiteY28" fmla="*/ 2318715 h 2515565"/>
              <a:gd name="connsiteX29" fmla="*/ 204051 w 3315551"/>
              <a:gd name="connsiteY29" fmla="*/ 2369515 h 2515565"/>
              <a:gd name="connsiteX30" fmla="*/ 280251 w 3315551"/>
              <a:gd name="connsiteY30" fmla="*/ 2471115 h 2515565"/>
              <a:gd name="connsiteX31" fmla="*/ 458051 w 3315551"/>
              <a:gd name="connsiteY31" fmla="*/ 2515565 h 2515565"/>
              <a:gd name="connsiteX32" fmla="*/ 610451 w 3315551"/>
              <a:gd name="connsiteY32" fmla="*/ 2477465 h 2515565"/>
              <a:gd name="connsiteX33" fmla="*/ 870801 w 3315551"/>
              <a:gd name="connsiteY33" fmla="*/ 2356815 h 2515565"/>
              <a:gd name="connsiteX34" fmla="*/ 1137501 w 3315551"/>
              <a:gd name="connsiteY34" fmla="*/ 2217115 h 2515565"/>
              <a:gd name="connsiteX35" fmla="*/ 1442301 w 3315551"/>
              <a:gd name="connsiteY35" fmla="*/ 2045665 h 2515565"/>
              <a:gd name="connsiteX36" fmla="*/ 1715351 w 3315551"/>
              <a:gd name="connsiteY36" fmla="*/ 1874215 h 2515565"/>
              <a:gd name="connsiteX37" fmla="*/ 1842351 w 3315551"/>
              <a:gd name="connsiteY37" fmla="*/ 1785315 h 2515565"/>
              <a:gd name="connsiteX38" fmla="*/ 1880451 w 3315551"/>
              <a:gd name="connsiteY38" fmla="*/ 1772615 h 2515565"/>
              <a:gd name="connsiteX39" fmla="*/ 1918551 w 3315551"/>
              <a:gd name="connsiteY39" fmla="*/ 1747215 h 2515565"/>
              <a:gd name="connsiteX40" fmla="*/ 1931251 w 3315551"/>
              <a:gd name="connsiteY40" fmla="*/ 1709115 h 2515565"/>
              <a:gd name="connsiteX41" fmla="*/ 1994751 w 3315551"/>
              <a:gd name="connsiteY41" fmla="*/ 1671015 h 2515565"/>
              <a:gd name="connsiteX42" fmla="*/ 2032851 w 3315551"/>
              <a:gd name="connsiteY42" fmla="*/ 1645615 h 2515565"/>
              <a:gd name="connsiteX43" fmla="*/ 2109051 w 3315551"/>
              <a:gd name="connsiteY43" fmla="*/ 1569415 h 2515565"/>
              <a:gd name="connsiteX44" fmla="*/ 2197951 w 3315551"/>
              <a:gd name="connsiteY44" fmla="*/ 1518615 h 2515565"/>
              <a:gd name="connsiteX45" fmla="*/ 2274151 w 3315551"/>
              <a:gd name="connsiteY45" fmla="*/ 1467815 h 2515565"/>
              <a:gd name="connsiteX46" fmla="*/ 2324951 w 3315551"/>
              <a:gd name="connsiteY46" fmla="*/ 1417015 h 2515565"/>
              <a:gd name="connsiteX47" fmla="*/ 2401151 w 3315551"/>
              <a:gd name="connsiteY47" fmla="*/ 1366215 h 2515565"/>
              <a:gd name="connsiteX48" fmla="*/ 2439251 w 3315551"/>
              <a:gd name="connsiteY48" fmla="*/ 1328115 h 2515565"/>
              <a:gd name="connsiteX49" fmla="*/ 2528151 w 3315551"/>
              <a:gd name="connsiteY49" fmla="*/ 1264615 h 2515565"/>
              <a:gd name="connsiteX50" fmla="*/ 2553551 w 3315551"/>
              <a:gd name="connsiteY50" fmla="*/ 1226515 h 2515565"/>
              <a:gd name="connsiteX51" fmla="*/ 2667851 w 3315551"/>
              <a:gd name="connsiteY51" fmla="*/ 1163015 h 2515565"/>
              <a:gd name="connsiteX52" fmla="*/ 2756751 w 3315551"/>
              <a:gd name="connsiteY52" fmla="*/ 1112215 h 2515565"/>
              <a:gd name="connsiteX53" fmla="*/ 2782151 w 3315551"/>
              <a:gd name="connsiteY53" fmla="*/ 1074115 h 2515565"/>
              <a:gd name="connsiteX54" fmla="*/ 2871051 w 3315551"/>
              <a:gd name="connsiteY54" fmla="*/ 1023315 h 2515565"/>
              <a:gd name="connsiteX55" fmla="*/ 2934551 w 3315551"/>
              <a:gd name="connsiteY55" fmla="*/ 972515 h 2515565"/>
              <a:gd name="connsiteX56" fmla="*/ 3023451 w 3315551"/>
              <a:gd name="connsiteY56" fmla="*/ 934415 h 2515565"/>
              <a:gd name="connsiteX57" fmla="*/ 3074251 w 3315551"/>
              <a:gd name="connsiteY57" fmla="*/ 909015 h 2515565"/>
              <a:gd name="connsiteX58" fmla="*/ 3150451 w 3315551"/>
              <a:gd name="connsiteY58" fmla="*/ 794715 h 2515565"/>
              <a:gd name="connsiteX59" fmla="*/ 3175851 w 3315551"/>
              <a:gd name="connsiteY59" fmla="*/ 489915 h 2515565"/>
              <a:gd name="connsiteX60" fmla="*/ 3252051 w 3315551"/>
              <a:gd name="connsiteY60" fmla="*/ 413715 h 2515565"/>
              <a:gd name="connsiteX61" fmla="*/ 3315551 w 3315551"/>
              <a:gd name="connsiteY61" fmla="*/ 337515 h 2515565"/>
              <a:gd name="connsiteX62" fmla="*/ 3302851 w 3315551"/>
              <a:gd name="connsiteY62" fmla="*/ 210515 h 2515565"/>
              <a:gd name="connsiteX63" fmla="*/ 3264751 w 3315551"/>
              <a:gd name="connsiteY63" fmla="*/ 185115 h 2515565"/>
              <a:gd name="connsiteX64" fmla="*/ 3137751 w 3315551"/>
              <a:gd name="connsiteY64" fmla="*/ 134315 h 2515565"/>
              <a:gd name="connsiteX65" fmla="*/ 2972651 w 3315551"/>
              <a:gd name="connsiteY65" fmla="*/ 108915 h 2515565"/>
              <a:gd name="connsiteX66" fmla="*/ 2972651 w 3315551"/>
              <a:gd name="connsiteY66" fmla="*/ 96215 h 2515565"/>
              <a:gd name="connsiteX0" fmla="*/ 3048851 w 3315551"/>
              <a:gd name="connsiteY0" fmla="*/ 96215 h 2515565"/>
              <a:gd name="connsiteX1" fmla="*/ 3048851 w 3315551"/>
              <a:gd name="connsiteY1" fmla="*/ 96215 h 2515565"/>
              <a:gd name="connsiteX2" fmla="*/ 2236051 w 3315551"/>
              <a:gd name="connsiteY2" fmla="*/ 108915 h 2515565"/>
              <a:gd name="connsiteX3" fmla="*/ 2147151 w 3315551"/>
              <a:gd name="connsiteY3" fmla="*/ 159715 h 2515565"/>
              <a:gd name="connsiteX4" fmla="*/ 2096351 w 3315551"/>
              <a:gd name="connsiteY4" fmla="*/ 185115 h 2515565"/>
              <a:gd name="connsiteX5" fmla="*/ 2045551 w 3315551"/>
              <a:gd name="connsiteY5" fmla="*/ 197815 h 2515565"/>
              <a:gd name="connsiteX6" fmla="*/ 2007451 w 3315551"/>
              <a:gd name="connsiteY6" fmla="*/ 210515 h 2515565"/>
              <a:gd name="connsiteX7" fmla="*/ 1804251 w 3315551"/>
              <a:gd name="connsiteY7" fmla="*/ 153365 h 2515565"/>
              <a:gd name="connsiteX8" fmla="*/ 1582001 w 3315551"/>
              <a:gd name="connsiteY8" fmla="*/ 96215 h 2515565"/>
              <a:gd name="connsiteX9" fmla="*/ 1277201 w 3315551"/>
              <a:gd name="connsiteY9" fmla="*/ 39065 h 2515565"/>
              <a:gd name="connsiteX10" fmla="*/ 1023201 w 3315551"/>
              <a:gd name="connsiteY10" fmla="*/ 965 h 2515565"/>
              <a:gd name="connsiteX11" fmla="*/ 597751 w 3315551"/>
              <a:gd name="connsiteY11" fmla="*/ 20015 h 2515565"/>
              <a:gd name="connsiteX12" fmla="*/ 369151 w 3315551"/>
              <a:gd name="connsiteY12" fmla="*/ 108915 h 2515565"/>
              <a:gd name="connsiteX13" fmla="*/ 318351 w 3315551"/>
              <a:gd name="connsiteY13" fmla="*/ 147015 h 2515565"/>
              <a:gd name="connsiteX14" fmla="*/ 267551 w 3315551"/>
              <a:gd name="connsiteY14" fmla="*/ 197815 h 2515565"/>
              <a:gd name="connsiteX15" fmla="*/ 165951 w 3315551"/>
              <a:gd name="connsiteY15" fmla="*/ 420065 h 2515565"/>
              <a:gd name="connsiteX16" fmla="*/ 115151 w 3315551"/>
              <a:gd name="connsiteY16" fmla="*/ 604215 h 2515565"/>
              <a:gd name="connsiteX17" fmla="*/ 89751 w 3315551"/>
              <a:gd name="connsiteY17" fmla="*/ 680415 h 2515565"/>
              <a:gd name="connsiteX18" fmla="*/ 64351 w 3315551"/>
              <a:gd name="connsiteY18" fmla="*/ 985215 h 2515565"/>
              <a:gd name="connsiteX19" fmla="*/ 51651 w 3315551"/>
              <a:gd name="connsiteY19" fmla="*/ 1226515 h 2515565"/>
              <a:gd name="connsiteX20" fmla="*/ 38951 w 3315551"/>
              <a:gd name="connsiteY20" fmla="*/ 1328115 h 2515565"/>
              <a:gd name="connsiteX21" fmla="*/ 26251 w 3315551"/>
              <a:gd name="connsiteY21" fmla="*/ 1442415 h 2515565"/>
              <a:gd name="connsiteX22" fmla="*/ 13551 w 3315551"/>
              <a:gd name="connsiteY22" fmla="*/ 1658315 h 2515565"/>
              <a:gd name="connsiteX23" fmla="*/ 851 w 3315551"/>
              <a:gd name="connsiteY23" fmla="*/ 1950415 h 2515565"/>
              <a:gd name="connsiteX24" fmla="*/ 38951 w 3315551"/>
              <a:gd name="connsiteY24" fmla="*/ 2026615 h 2515565"/>
              <a:gd name="connsiteX25" fmla="*/ 77051 w 3315551"/>
              <a:gd name="connsiteY25" fmla="*/ 2128215 h 2515565"/>
              <a:gd name="connsiteX26" fmla="*/ 102451 w 3315551"/>
              <a:gd name="connsiteY26" fmla="*/ 2204415 h 2515565"/>
              <a:gd name="connsiteX27" fmla="*/ 165951 w 3315551"/>
              <a:gd name="connsiteY27" fmla="*/ 2318715 h 2515565"/>
              <a:gd name="connsiteX28" fmla="*/ 204051 w 3315551"/>
              <a:gd name="connsiteY28" fmla="*/ 2369515 h 2515565"/>
              <a:gd name="connsiteX29" fmla="*/ 280251 w 3315551"/>
              <a:gd name="connsiteY29" fmla="*/ 2471115 h 2515565"/>
              <a:gd name="connsiteX30" fmla="*/ 458051 w 3315551"/>
              <a:gd name="connsiteY30" fmla="*/ 2515565 h 2515565"/>
              <a:gd name="connsiteX31" fmla="*/ 610451 w 3315551"/>
              <a:gd name="connsiteY31" fmla="*/ 2477465 h 2515565"/>
              <a:gd name="connsiteX32" fmla="*/ 870801 w 3315551"/>
              <a:gd name="connsiteY32" fmla="*/ 2356815 h 2515565"/>
              <a:gd name="connsiteX33" fmla="*/ 1137501 w 3315551"/>
              <a:gd name="connsiteY33" fmla="*/ 2217115 h 2515565"/>
              <a:gd name="connsiteX34" fmla="*/ 1442301 w 3315551"/>
              <a:gd name="connsiteY34" fmla="*/ 2045665 h 2515565"/>
              <a:gd name="connsiteX35" fmla="*/ 1715351 w 3315551"/>
              <a:gd name="connsiteY35" fmla="*/ 1874215 h 2515565"/>
              <a:gd name="connsiteX36" fmla="*/ 1842351 w 3315551"/>
              <a:gd name="connsiteY36" fmla="*/ 1785315 h 2515565"/>
              <a:gd name="connsiteX37" fmla="*/ 1880451 w 3315551"/>
              <a:gd name="connsiteY37" fmla="*/ 1772615 h 2515565"/>
              <a:gd name="connsiteX38" fmla="*/ 1918551 w 3315551"/>
              <a:gd name="connsiteY38" fmla="*/ 1747215 h 2515565"/>
              <a:gd name="connsiteX39" fmla="*/ 1931251 w 3315551"/>
              <a:gd name="connsiteY39" fmla="*/ 1709115 h 2515565"/>
              <a:gd name="connsiteX40" fmla="*/ 1994751 w 3315551"/>
              <a:gd name="connsiteY40" fmla="*/ 1671015 h 2515565"/>
              <a:gd name="connsiteX41" fmla="*/ 2032851 w 3315551"/>
              <a:gd name="connsiteY41" fmla="*/ 1645615 h 2515565"/>
              <a:gd name="connsiteX42" fmla="*/ 2109051 w 3315551"/>
              <a:gd name="connsiteY42" fmla="*/ 1569415 h 2515565"/>
              <a:gd name="connsiteX43" fmla="*/ 2197951 w 3315551"/>
              <a:gd name="connsiteY43" fmla="*/ 1518615 h 2515565"/>
              <a:gd name="connsiteX44" fmla="*/ 2274151 w 3315551"/>
              <a:gd name="connsiteY44" fmla="*/ 1467815 h 2515565"/>
              <a:gd name="connsiteX45" fmla="*/ 2324951 w 3315551"/>
              <a:gd name="connsiteY45" fmla="*/ 1417015 h 2515565"/>
              <a:gd name="connsiteX46" fmla="*/ 2401151 w 3315551"/>
              <a:gd name="connsiteY46" fmla="*/ 1366215 h 2515565"/>
              <a:gd name="connsiteX47" fmla="*/ 2439251 w 3315551"/>
              <a:gd name="connsiteY47" fmla="*/ 1328115 h 2515565"/>
              <a:gd name="connsiteX48" fmla="*/ 2528151 w 3315551"/>
              <a:gd name="connsiteY48" fmla="*/ 1264615 h 2515565"/>
              <a:gd name="connsiteX49" fmla="*/ 2553551 w 3315551"/>
              <a:gd name="connsiteY49" fmla="*/ 1226515 h 2515565"/>
              <a:gd name="connsiteX50" fmla="*/ 2667851 w 3315551"/>
              <a:gd name="connsiteY50" fmla="*/ 1163015 h 2515565"/>
              <a:gd name="connsiteX51" fmla="*/ 2756751 w 3315551"/>
              <a:gd name="connsiteY51" fmla="*/ 1112215 h 2515565"/>
              <a:gd name="connsiteX52" fmla="*/ 2782151 w 3315551"/>
              <a:gd name="connsiteY52" fmla="*/ 1074115 h 2515565"/>
              <a:gd name="connsiteX53" fmla="*/ 2871051 w 3315551"/>
              <a:gd name="connsiteY53" fmla="*/ 1023315 h 2515565"/>
              <a:gd name="connsiteX54" fmla="*/ 2934551 w 3315551"/>
              <a:gd name="connsiteY54" fmla="*/ 972515 h 2515565"/>
              <a:gd name="connsiteX55" fmla="*/ 3023451 w 3315551"/>
              <a:gd name="connsiteY55" fmla="*/ 934415 h 2515565"/>
              <a:gd name="connsiteX56" fmla="*/ 3074251 w 3315551"/>
              <a:gd name="connsiteY56" fmla="*/ 909015 h 2515565"/>
              <a:gd name="connsiteX57" fmla="*/ 3150451 w 3315551"/>
              <a:gd name="connsiteY57" fmla="*/ 794715 h 2515565"/>
              <a:gd name="connsiteX58" fmla="*/ 3175851 w 3315551"/>
              <a:gd name="connsiteY58" fmla="*/ 489915 h 2515565"/>
              <a:gd name="connsiteX59" fmla="*/ 3252051 w 3315551"/>
              <a:gd name="connsiteY59" fmla="*/ 413715 h 2515565"/>
              <a:gd name="connsiteX60" fmla="*/ 3315551 w 3315551"/>
              <a:gd name="connsiteY60" fmla="*/ 337515 h 2515565"/>
              <a:gd name="connsiteX61" fmla="*/ 3302851 w 3315551"/>
              <a:gd name="connsiteY61" fmla="*/ 210515 h 2515565"/>
              <a:gd name="connsiteX62" fmla="*/ 3264751 w 3315551"/>
              <a:gd name="connsiteY62" fmla="*/ 185115 h 2515565"/>
              <a:gd name="connsiteX63" fmla="*/ 3137751 w 3315551"/>
              <a:gd name="connsiteY63" fmla="*/ 134315 h 2515565"/>
              <a:gd name="connsiteX64" fmla="*/ 2972651 w 3315551"/>
              <a:gd name="connsiteY64" fmla="*/ 108915 h 2515565"/>
              <a:gd name="connsiteX65" fmla="*/ 2972651 w 3315551"/>
              <a:gd name="connsiteY65" fmla="*/ 96215 h 2515565"/>
              <a:gd name="connsiteX0" fmla="*/ 3051158 w 3317858"/>
              <a:gd name="connsiteY0" fmla="*/ 96215 h 2515565"/>
              <a:gd name="connsiteX1" fmla="*/ 3051158 w 3317858"/>
              <a:gd name="connsiteY1" fmla="*/ 96215 h 2515565"/>
              <a:gd name="connsiteX2" fmla="*/ 2238358 w 3317858"/>
              <a:gd name="connsiteY2" fmla="*/ 108915 h 2515565"/>
              <a:gd name="connsiteX3" fmla="*/ 2149458 w 3317858"/>
              <a:gd name="connsiteY3" fmla="*/ 159715 h 2515565"/>
              <a:gd name="connsiteX4" fmla="*/ 2098658 w 3317858"/>
              <a:gd name="connsiteY4" fmla="*/ 185115 h 2515565"/>
              <a:gd name="connsiteX5" fmla="*/ 2047858 w 3317858"/>
              <a:gd name="connsiteY5" fmla="*/ 197815 h 2515565"/>
              <a:gd name="connsiteX6" fmla="*/ 2009758 w 3317858"/>
              <a:gd name="connsiteY6" fmla="*/ 210515 h 2515565"/>
              <a:gd name="connsiteX7" fmla="*/ 1806558 w 3317858"/>
              <a:gd name="connsiteY7" fmla="*/ 153365 h 2515565"/>
              <a:gd name="connsiteX8" fmla="*/ 1584308 w 3317858"/>
              <a:gd name="connsiteY8" fmla="*/ 96215 h 2515565"/>
              <a:gd name="connsiteX9" fmla="*/ 1279508 w 3317858"/>
              <a:gd name="connsiteY9" fmla="*/ 39065 h 2515565"/>
              <a:gd name="connsiteX10" fmla="*/ 1025508 w 3317858"/>
              <a:gd name="connsiteY10" fmla="*/ 965 h 2515565"/>
              <a:gd name="connsiteX11" fmla="*/ 600058 w 3317858"/>
              <a:gd name="connsiteY11" fmla="*/ 20015 h 2515565"/>
              <a:gd name="connsiteX12" fmla="*/ 371458 w 3317858"/>
              <a:gd name="connsiteY12" fmla="*/ 108915 h 2515565"/>
              <a:gd name="connsiteX13" fmla="*/ 320658 w 3317858"/>
              <a:gd name="connsiteY13" fmla="*/ 147015 h 2515565"/>
              <a:gd name="connsiteX14" fmla="*/ 269858 w 3317858"/>
              <a:gd name="connsiteY14" fmla="*/ 197815 h 2515565"/>
              <a:gd name="connsiteX15" fmla="*/ 168258 w 3317858"/>
              <a:gd name="connsiteY15" fmla="*/ 420065 h 2515565"/>
              <a:gd name="connsiteX16" fmla="*/ 117458 w 3317858"/>
              <a:gd name="connsiteY16" fmla="*/ 604215 h 2515565"/>
              <a:gd name="connsiteX17" fmla="*/ 92058 w 3317858"/>
              <a:gd name="connsiteY17" fmla="*/ 680415 h 2515565"/>
              <a:gd name="connsiteX18" fmla="*/ 66658 w 3317858"/>
              <a:gd name="connsiteY18" fmla="*/ 985215 h 2515565"/>
              <a:gd name="connsiteX19" fmla="*/ 53958 w 3317858"/>
              <a:gd name="connsiteY19" fmla="*/ 1226515 h 2515565"/>
              <a:gd name="connsiteX20" fmla="*/ 41258 w 3317858"/>
              <a:gd name="connsiteY20" fmla="*/ 1328115 h 2515565"/>
              <a:gd name="connsiteX21" fmla="*/ 28558 w 3317858"/>
              <a:gd name="connsiteY21" fmla="*/ 1442415 h 2515565"/>
              <a:gd name="connsiteX22" fmla="*/ 15858 w 3317858"/>
              <a:gd name="connsiteY22" fmla="*/ 1658315 h 2515565"/>
              <a:gd name="connsiteX23" fmla="*/ 3158 w 3317858"/>
              <a:gd name="connsiteY23" fmla="*/ 1950415 h 2515565"/>
              <a:gd name="connsiteX24" fmla="*/ 79358 w 3317858"/>
              <a:gd name="connsiteY24" fmla="*/ 2128215 h 2515565"/>
              <a:gd name="connsiteX25" fmla="*/ 104758 w 3317858"/>
              <a:gd name="connsiteY25" fmla="*/ 2204415 h 2515565"/>
              <a:gd name="connsiteX26" fmla="*/ 168258 w 3317858"/>
              <a:gd name="connsiteY26" fmla="*/ 2318715 h 2515565"/>
              <a:gd name="connsiteX27" fmla="*/ 206358 w 3317858"/>
              <a:gd name="connsiteY27" fmla="*/ 2369515 h 2515565"/>
              <a:gd name="connsiteX28" fmla="*/ 282558 w 3317858"/>
              <a:gd name="connsiteY28" fmla="*/ 2471115 h 2515565"/>
              <a:gd name="connsiteX29" fmla="*/ 460358 w 3317858"/>
              <a:gd name="connsiteY29" fmla="*/ 2515565 h 2515565"/>
              <a:gd name="connsiteX30" fmla="*/ 612758 w 3317858"/>
              <a:gd name="connsiteY30" fmla="*/ 2477465 h 2515565"/>
              <a:gd name="connsiteX31" fmla="*/ 873108 w 3317858"/>
              <a:gd name="connsiteY31" fmla="*/ 2356815 h 2515565"/>
              <a:gd name="connsiteX32" fmla="*/ 1139808 w 3317858"/>
              <a:gd name="connsiteY32" fmla="*/ 2217115 h 2515565"/>
              <a:gd name="connsiteX33" fmla="*/ 1444608 w 3317858"/>
              <a:gd name="connsiteY33" fmla="*/ 2045665 h 2515565"/>
              <a:gd name="connsiteX34" fmla="*/ 1717658 w 3317858"/>
              <a:gd name="connsiteY34" fmla="*/ 1874215 h 2515565"/>
              <a:gd name="connsiteX35" fmla="*/ 1844658 w 3317858"/>
              <a:gd name="connsiteY35" fmla="*/ 1785315 h 2515565"/>
              <a:gd name="connsiteX36" fmla="*/ 1882758 w 3317858"/>
              <a:gd name="connsiteY36" fmla="*/ 1772615 h 2515565"/>
              <a:gd name="connsiteX37" fmla="*/ 1920858 w 3317858"/>
              <a:gd name="connsiteY37" fmla="*/ 1747215 h 2515565"/>
              <a:gd name="connsiteX38" fmla="*/ 1933558 w 3317858"/>
              <a:gd name="connsiteY38" fmla="*/ 1709115 h 2515565"/>
              <a:gd name="connsiteX39" fmla="*/ 1997058 w 3317858"/>
              <a:gd name="connsiteY39" fmla="*/ 1671015 h 2515565"/>
              <a:gd name="connsiteX40" fmla="*/ 2035158 w 3317858"/>
              <a:gd name="connsiteY40" fmla="*/ 1645615 h 2515565"/>
              <a:gd name="connsiteX41" fmla="*/ 2111358 w 3317858"/>
              <a:gd name="connsiteY41" fmla="*/ 1569415 h 2515565"/>
              <a:gd name="connsiteX42" fmla="*/ 2200258 w 3317858"/>
              <a:gd name="connsiteY42" fmla="*/ 1518615 h 2515565"/>
              <a:gd name="connsiteX43" fmla="*/ 2276458 w 3317858"/>
              <a:gd name="connsiteY43" fmla="*/ 1467815 h 2515565"/>
              <a:gd name="connsiteX44" fmla="*/ 2327258 w 3317858"/>
              <a:gd name="connsiteY44" fmla="*/ 1417015 h 2515565"/>
              <a:gd name="connsiteX45" fmla="*/ 2403458 w 3317858"/>
              <a:gd name="connsiteY45" fmla="*/ 1366215 h 2515565"/>
              <a:gd name="connsiteX46" fmla="*/ 2441558 w 3317858"/>
              <a:gd name="connsiteY46" fmla="*/ 1328115 h 2515565"/>
              <a:gd name="connsiteX47" fmla="*/ 2530458 w 3317858"/>
              <a:gd name="connsiteY47" fmla="*/ 1264615 h 2515565"/>
              <a:gd name="connsiteX48" fmla="*/ 2555858 w 3317858"/>
              <a:gd name="connsiteY48" fmla="*/ 1226515 h 2515565"/>
              <a:gd name="connsiteX49" fmla="*/ 2670158 w 3317858"/>
              <a:gd name="connsiteY49" fmla="*/ 1163015 h 2515565"/>
              <a:gd name="connsiteX50" fmla="*/ 2759058 w 3317858"/>
              <a:gd name="connsiteY50" fmla="*/ 1112215 h 2515565"/>
              <a:gd name="connsiteX51" fmla="*/ 2784458 w 3317858"/>
              <a:gd name="connsiteY51" fmla="*/ 1074115 h 2515565"/>
              <a:gd name="connsiteX52" fmla="*/ 2873358 w 3317858"/>
              <a:gd name="connsiteY52" fmla="*/ 1023315 h 2515565"/>
              <a:gd name="connsiteX53" fmla="*/ 2936858 w 3317858"/>
              <a:gd name="connsiteY53" fmla="*/ 972515 h 2515565"/>
              <a:gd name="connsiteX54" fmla="*/ 3025758 w 3317858"/>
              <a:gd name="connsiteY54" fmla="*/ 934415 h 2515565"/>
              <a:gd name="connsiteX55" fmla="*/ 3076558 w 3317858"/>
              <a:gd name="connsiteY55" fmla="*/ 909015 h 2515565"/>
              <a:gd name="connsiteX56" fmla="*/ 3152758 w 3317858"/>
              <a:gd name="connsiteY56" fmla="*/ 794715 h 2515565"/>
              <a:gd name="connsiteX57" fmla="*/ 3178158 w 3317858"/>
              <a:gd name="connsiteY57" fmla="*/ 489915 h 2515565"/>
              <a:gd name="connsiteX58" fmla="*/ 3254358 w 3317858"/>
              <a:gd name="connsiteY58" fmla="*/ 413715 h 2515565"/>
              <a:gd name="connsiteX59" fmla="*/ 3317858 w 3317858"/>
              <a:gd name="connsiteY59" fmla="*/ 337515 h 2515565"/>
              <a:gd name="connsiteX60" fmla="*/ 3305158 w 3317858"/>
              <a:gd name="connsiteY60" fmla="*/ 210515 h 2515565"/>
              <a:gd name="connsiteX61" fmla="*/ 3267058 w 3317858"/>
              <a:gd name="connsiteY61" fmla="*/ 185115 h 2515565"/>
              <a:gd name="connsiteX62" fmla="*/ 3140058 w 3317858"/>
              <a:gd name="connsiteY62" fmla="*/ 134315 h 2515565"/>
              <a:gd name="connsiteX63" fmla="*/ 2974958 w 3317858"/>
              <a:gd name="connsiteY63" fmla="*/ 108915 h 2515565"/>
              <a:gd name="connsiteX64" fmla="*/ 2974958 w 3317858"/>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64422 w 3302922"/>
              <a:gd name="connsiteY24" fmla="*/ 2128215 h 2515565"/>
              <a:gd name="connsiteX25" fmla="*/ 89822 w 3302922"/>
              <a:gd name="connsiteY25" fmla="*/ 22044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64422 w 3302922"/>
              <a:gd name="connsiteY24" fmla="*/ 2128215 h 2515565"/>
              <a:gd name="connsiteX25" fmla="*/ 146972 w 3302922"/>
              <a:gd name="connsiteY25" fmla="*/ 22298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191422 w 3302922"/>
              <a:gd name="connsiteY26" fmla="*/ 2369515 h 2515565"/>
              <a:gd name="connsiteX27" fmla="*/ 267622 w 3302922"/>
              <a:gd name="connsiteY27" fmla="*/ 2471115 h 2515565"/>
              <a:gd name="connsiteX28" fmla="*/ 445422 w 3302922"/>
              <a:gd name="connsiteY28" fmla="*/ 2515565 h 2515565"/>
              <a:gd name="connsiteX29" fmla="*/ 597822 w 3302922"/>
              <a:gd name="connsiteY29" fmla="*/ 2477465 h 2515565"/>
              <a:gd name="connsiteX30" fmla="*/ 858172 w 3302922"/>
              <a:gd name="connsiteY30" fmla="*/ 2356815 h 2515565"/>
              <a:gd name="connsiteX31" fmla="*/ 1124872 w 3302922"/>
              <a:gd name="connsiteY31" fmla="*/ 2217115 h 2515565"/>
              <a:gd name="connsiteX32" fmla="*/ 1429672 w 3302922"/>
              <a:gd name="connsiteY32" fmla="*/ 2045665 h 2515565"/>
              <a:gd name="connsiteX33" fmla="*/ 1702722 w 3302922"/>
              <a:gd name="connsiteY33" fmla="*/ 1874215 h 2515565"/>
              <a:gd name="connsiteX34" fmla="*/ 1829722 w 3302922"/>
              <a:gd name="connsiteY34" fmla="*/ 1785315 h 2515565"/>
              <a:gd name="connsiteX35" fmla="*/ 1867822 w 3302922"/>
              <a:gd name="connsiteY35" fmla="*/ 1772615 h 2515565"/>
              <a:gd name="connsiteX36" fmla="*/ 1905922 w 3302922"/>
              <a:gd name="connsiteY36" fmla="*/ 1747215 h 2515565"/>
              <a:gd name="connsiteX37" fmla="*/ 1918622 w 3302922"/>
              <a:gd name="connsiteY37" fmla="*/ 1709115 h 2515565"/>
              <a:gd name="connsiteX38" fmla="*/ 1982122 w 3302922"/>
              <a:gd name="connsiteY38" fmla="*/ 1671015 h 2515565"/>
              <a:gd name="connsiteX39" fmla="*/ 2020222 w 3302922"/>
              <a:gd name="connsiteY39" fmla="*/ 1645615 h 2515565"/>
              <a:gd name="connsiteX40" fmla="*/ 2096422 w 3302922"/>
              <a:gd name="connsiteY40" fmla="*/ 1569415 h 2515565"/>
              <a:gd name="connsiteX41" fmla="*/ 2185322 w 3302922"/>
              <a:gd name="connsiteY41" fmla="*/ 1518615 h 2515565"/>
              <a:gd name="connsiteX42" fmla="*/ 2261522 w 3302922"/>
              <a:gd name="connsiteY42" fmla="*/ 1467815 h 2515565"/>
              <a:gd name="connsiteX43" fmla="*/ 2312322 w 3302922"/>
              <a:gd name="connsiteY43" fmla="*/ 1417015 h 2515565"/>
              <a:gd name="connsiteX44" fmla="*/ 2388522 w 3302922"/>
              <a:gd name="connsiteY44" fmla="*/ 1366215 h 2515565"/>
              <a:gd name="connsiteX45" fmla="*/ 2426622 w 3302922"/>
              <a:gd name="connsiteY45" fmla="*/ 1328115 h 2515565"/>
              <a:gd name="connsiteX46" fmla="*/ 2515522 w 3302922"/>
              <a:gd name="connsiteY46" fmla="*/ 1264615 h 2515565"/>
              <a:gd name="connsiteX47" fmla="*/ 2540922 w 3302922"/>
              <a:gd name="connsiteY47" fmla="*/ 1226515 h 2515565"/>
              <a:gd name="connsiteX48" fmla="*/ 2655222 w 3302922"/>
              <a:gd name="connsiteY48" fmla="*/ 1163015 h 2515565"/>
              <a:gd name="connsiteX49" fmla="*/ 2744122 w 3302922"/>
              <a:gd name="connsiteY49" fmla="*/ 1112215 h 2515565"/>
              <a:gd name="connsiteX50" fmla="*/ 2769522 w 3302922"/>
              <a:gd name="connsiteY50" fmla="*/ 1074115 h 2515565"/>
              <a:gd name="connsiteX51" fmla="*/ 2858422 w 3302922"/>
              <a:gd name="connsiteY51" fmla="*/ 1023315 h 2515565"/>
              <a:gd name="connsiteX52" fmla="*/ 2921922 w 3302922"/>
              <a:gd name="connsiteY52" fmla="*/ 972515 h 2515565"/>
              <a:gd name="connsiteX53" fmla="*/ 3010822 w 3302922"/>
              <a:gd name="connsiteY53" fmla="*/ 934415 h 2515565"/>
              <a:gd name="connsiteX54" fmla="*/ 3061622 w 3302922"/>
              <a:gd name="connsiteY54" fmla="*/ 909015 h 2515565"/>
              <a:gd name="connsiteX55" fmla="*/ 3137822 w 3302922"/>
              <a:gd name="connsiteY55" fmla="*/ 794715 h 2515565"/>
              <a:gd name="connsiteX56" fmla="*/ 3163222 w 3302922"/>
              <a:gd name="connsiteY56" fmla="*/ 489915 h 2515565"/>
              <a:gd name="connsiteX57" fmla="*/ 3239422 w 3302922"/>
              <a:gd name="connsiteY57" fmla="*/ 413715 h 2515565"/>
              <a:gd name="connsiteX58" fmla="*/ 3302922 w 3302922"/>
              <a:gd name="connsiteY58" fmla="*/ 337515 h 2515565"/>
              <a:gd name="connsiteX59" fmla="*/ 3290222 w 3302922"/>
              <a:gd name="connsiteY59" fmla="*/ 210515 h 2515565"/>
              <a:gd name="connsiteX60" fmla="*/ 3252122 w 3302922"/>
              <a:gd name="connsiteY60" fmla="*/ 185115 h 2515565"/>
              <a:gd name="connsiteX61" fmla="*/ 3125122 w 3302922"/>
              <a:gd name="connsiteY61" fmla="*/ 134315 h 2515565"/>
              <a:gd name="connsiteX62" fmla="*/ 2960022 w 3302922"/>
              <a:gd name="connsiteY62" fmla="*/ 108915 h 2515565"/>
              <a:gd name="connsiteX63" fmla="*/ 2960022 w 3302922"/>
              <a:gd name="connsiteY63"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229522 w 3302922"/>
              <a:gd name="connsiteY26" fmla="*/ 2356815 h 2515565"/>
              <a:gd name="connsiteX27" fmla="*/ 267622 w 3302922"/>
              <a:gd name="connsiteY27" fmla="*/ 2471115 h 2515565"/>
              <a:gd name="connsiteX28" fmla="*/ 445422 w 3302922"/>
              <a:gd name="connsiteY28" fmla="*/ 2515565 h 2515565"/>
              <a:gd name="connsiteX29" fmla="*/ 597822 w 3302922"/>
              <a:gd name="connsiteY29" fmla="*/ 2477465 h 2515565"/>
              <a:gd name="connsiteX30" fmla="*/ 858172 w 3302922"/>
              <a:gd name="connsiteY30" fmla="*/ 2356815 h 2515565"/>
              <a:gd name="connsiteX31" fmla="*/ 1124872 w 3302922"/>
              <a:gd name="connsiteY31" fmla="*/ 2217115 h 2515565"/>
              <a:gd name="connsiteX32" fmla="*/ 1429672 w 3302922"/>
              <a:gd name="connsiteY32" fmla="*/ 2045665 h 2515565"/>
              <a:gd name="connsiteX33" fmla="*/ 1702722 w 3302922"/>
              <a:gd name="connsiteY33" fmla="*/ 1874215 h 2515565"/>
              <a:gd name="connsiteX34" fmla="*/ 1829722 w 3302922"/>
              <a:gd name="connsiteY34" fmla="*/ 1785315 h 2515565"/>
              <a:gd name="connsiteX35" fmla="*/ 1867822 w 3302922"/>
              <a:gd name="connsiteY35" fmla="*/ 1772615 h 2515565"/>
              <a:gd name="connsiteX36" fmla="*/ 1905922 w 3302922"/>
              <a:gd name="connsiteY36" fmla="*/ 1747215 h 2515565"/>
              <a:gd name="connsiteX37" fmla="*/ 1918622 w 3302922"/>
              <a:gd name="connsiteY37" fmla="*/ 1709115 h 2515565"/>
              <a:gd name="connsiteX38" fmla="*/ 1982122 w 3302922"/>
              <a:gd name="connsiteY38" fmla="*/ 1671015 h 2515565"/>
              <a:gd name="connsiteX39" fmla="*/ 2020222 w 3302922"/>
              <a:gd name="connsiteY39" fmla="*/ 1645615 h 2515565"/>
              <a:gd name="connsiteX40" fmla="*/ 2096422 w 3302922"/>
              <a:gd name="connsiteY40" fmla="*/ 1569415 h 2515565"/>
              <a:gd name="connsiteX41" fmla="*/ 2185322 w 3302922"/>
              <a:gd name="connsiteY41" fmla="*/ 1518615 h 2515565"/>
              <a:gd name="connsiteX42" fmla="*/ 2261522 w 3302922"/>
              <a:gd name="connsiteY42" fmla="*/ 1467815 h 2515565"/>
              <a:gd name="connsiteX43" fmla="*/ 2312322 w 3302922"/>
              <a:gd name="connsiteY43" fmla="*/ 1417015 h 2515565"/>
              <a:gd name="connsiteX44" fmla="*/ 2388522 w 3302922"/>
              <a:gd name="connsiteY44" fmla="*/ 1366215 h 2515565"/>
              <a:gd name="connsiteX45" fmla="*/ 2426622 w 3302922"/>
              <a:gd name="connsiteY45" fmla="*/ 1328115 h 2515565"/>
              <a:gd name="connsiteX46" fmla="*/ 2515522 w 3302922"/>
              <a:gd name="connsiteY46" fmla="*/ 1264615 h 2515565"/>
              <a:gd name="connsiteX47" fmla="*/ 2540922 w 3302922"/>
              <a:gd name="connsiteY47" fmla="*/ 1226515 h 2515565"/>
              <a:gd name="connsiteX48" fmla="*/ 2655222 w 3302922"/>
              <a:gd name="connsiteY48" fmla="*/ 1163015 h 2515565"/>
              <a:gd name="connsiteX49" fmla="*/ 2744122 w 3302922"/>
              <a:gd name="connsiteY49" fmla="*/ 1112215 h 2515565"/>
              <a:gd name="connsiteX50" fmla="*/ 2769522 w 3302922"/>
              <a:gd name="connsiteY50" fmla="*/ 1074115 h 2515565"/>
              <a:gd name="connsiteX51" fmla="*/ 2858422 w 3302922"/>
              <a:gd name="connsiteY51" fmla="*/ 1023315 h 2515565"/>
              <a:gd name="connsiteX52" fmla="*/ 2921922 w 3302922"/>
              <a:gd name="connsiteY52" fmla="*/ 972515 h 2515565"/>
              <a:gd name="connsiteX53" fmla="*/ 3010822 w 3302922"/>
              <a:gd name="connsiteY53" fmla="*/ 934415 h 2515565"/>
              <a:gd name="connsiteX54" fmla="*/ 3061622 w 3302922"/>
              <a:gd name="connsiteY54" fmla="*/ 909015 h 2515565"/>
              <a:gd name="connsiteX55" fmla="*/ 3137822 w 3302922"/>
              <a:gd name="connsiteY55" fmla="*/ 794715 h 2515565"/>
              <a:gd name="connsiteX56" fmla="*/ 3163222 w 3302922"/>
              <a:gd name="connsiteY56" fmla="*/ 489915 h 2515565"/>
              <a:gd name="connsiteX57" fmla="*/ 3239422 w 3302922"/>
              <a:gd name="connsiteY57" fmla="*/ 413715 h 2515565"/>
              <a:gd name="connsiteX58" fmla="*/ 3302922 w 3302922"/>
              <a:gd name="connsiteY58" fmla="*/ 337515 h 2515565"/>
              <a:gd name="connsiteX59" fmla="*/ 3290222 w 3302922"/>
              <a:gd name="connsiteY59" fmla="*/ 210515 h 2515565"/>
              <a:gd name="connsiteX60" fmla="*/ 3252122 w 3302922"/>
              <a:gd name="connsiteY60" fmla="*/ 185115 h 2515565"/>
              <a:gd name="connsiteX61" fmla="*/ 3125122 w 3302922"/>
              <a:gd name="connsiteY61" fmla="*/ 134315 h 2515565"/>
              <a:gd name="connsiteX62" fmla="*/ 2960022 w 3302922"/>
              <a:gd name="connsiteY62" fmla="*/ 108915 h 2515565"/>
              <a:gd name="connsiteX63" fmla="*/ 2960022 w 3302922"/>
              <a:gd name="connsiteY63" fmla="*/ 96215 h 2515565"/>
              <a:gd name="connsiteX0" fmla="*/ 3036222 w 3302922"/>
              <a:gd name="connsiteY0" fmla="*/ 96215 h 2521915"/>
              <a:gd name="connsiteX1" fmla="*/ 3036222 w 3302922"/>
              <a:gd name="connsiteY1" fmla="*/ 96215 h 2521915"/>
              <a:gd name="connsiteX2" fmla="*/ 2223422 w 3302922"/>
              <a:gd name="connsiteY2" fmla="*/ 108915 h 2521915"/>
              <a:gd name="connsiteX3" fmla="*/ 2134522 w 3302922"/>
              <a:gd name="connsiteY3" fmla="*/ 159715 h 2521915"/>
              <a:gd name="connsiteX4" fmla="*/ 2083722 w 3302922"/>
              <a:gd name="connsiteY4" fmla="*/ 185115 h 2521915"/>
              <a:gd name="connsiteX5" fmla="*/ 2032922 w 3302922"/>
              <a:gd name="connsiteY5" fmla="*/ 197815 h 2521915"/>
              <a:gd name="connsiteX6" fmla="*/ 1994822 w 3302922"/>
              <a:gd name="connsiteY6" fmla="*/ 210515 h 2521915"/>
              <a:gd name="connsiteX7" fmla="*/ 1791622 w 3302922"/>
              <a:gd name="connsiteY7" fmla="*/ 153365 h 2521915"/>
              <a:gd name="connsiteX8" fmla="*/ 1569372 w 3302922"/>
              <a:gd name="connsiteY8" fmla="*/ 96215 h 2521915"/>
              <a:gd name="connsiteX9" fmla="*/ 1264572 w 3302922"/>
              <a:gd name="connsiteY9" fmla="*/ 39065 h 2521915"/>
              <a:gd name="connsiteX10" fmla="*/ 1010572 w 3302922"/>
              <a:gd name="connsiteY10" fmla="*/ 965 h 2521915"/>
              <a:gd name="connsiteX11" fmla="*/ 585122 w 3302922"/>
              <a:gd name="connsiteY11" fmla="*/ 20015 h 2521915"/>
              <a:gd name="connsiteX12" fmla="*/ 356522 w 3302922"/>
              <a:gd name="connsiteY12" fmla="*/ 108915 h 2521915"/>
              <a:gd name="connsiteX13" fmla="*/ 305722 w 3302922"/>
              <a:gd name="connsiteY13" fmla="*/ 147015 h 2521915"/>
              <a:gd name="connsiteX14" fmla="*/ 254922 w 3302922"/>
              <a:gd name="connsiteY14" fmla="*/ 197815 h 2521915"/>
              <a:gd name="connsiteX15" fmla="*/ 153322 w 3302922"/>
              <a:gd name="connsiteY15" fmla="*/ 420065 h 2521915"/>
              <a:gd name="connsiteX16" fmla="*/ 102522 w 3302922"/>
              <a:gd name="connsiteY16" fmla="*/ 604215 h 2521915"/>
              <a:gd name="connsiteX17" fmla="*/ 77122 w 3302922"/>
              <a:gd name="connsiteY17" fmla="*/ 680415 h 2521915"/>
              <a:gd name="connsiteX18" fmla="*/ 51722 w 3302922"/>
              <a:gd name="connsiteY18" fmla="*/ 985215 h 2521915"/>
              <a:gd name="connsiteX19" fmla="*/ 39022 w 3302922"/>
              <a:gd name="connsiteY19" fmla="*/ 1226515 h 2521915"/>
              <a:gd name="connsiteX20" fmla="*/ 26322 w 3302922"/>
              <a:gd name="connsiteY20" fmla="*/ 1328115 h 2521915"/>
              <a:gd name="connsiteX21" fmla="*/ 13622 w 3302922"/>
              <a:gd name="connsiteY21" fmla="*/ 1442415 h 2521915"/>
              <a:gd name="connsiteX22" fmla="*/ 922 w 3302922"/>
              <a:gd name="connsiteY22" fmla="*/ 1658315 h 2521915"/>
              <a:gd name="connsiteX23" fmla="*/ 39022 w 3302922"/>
              <a:gd name="connsiteY23" fmla="*/ 1944065 h 2521915"/>
              <a:gd name="connsiteX24" fmla="*/ 96172 w 3302922"/>
              <a:gd name="connsiteY24" fmla="*/ 2128215 h 2521915"/>
              <a:gd name="connsiteX25" fmla="*/ 146972 w 3302922"/>
              <a:gd name="connsiteY25" fmla="*/ 2229815 h 2521915"/>
              <a:gd name="connsiteX26" fmla="*/ 229522 w 3302922"/>
              <a:gd name="connsiteY26" fmla="*/ 2356815 h 2521915"/>
              <a:gd name="connsiteX27" fmla="*/ 445422 w 3302922"/>
              <a:gd name="connsiteY27" fmla="*/ 2515565 h 2521915"/>
              <a:gd name="connsiteX28" fmla="*/ 597822 w 3302922"/>
              <a:gd name="connsiteY28" fmla="*/ 2477465 h 2521915"/>
              <a:gd name="connsiteX29" fmla="*/ 858172 w 3302922"/>
              <a:gd name="connsiteY29" fmla="*/ 2356815 h 2521915"/>
              <a:gd name="connsiteX30" fmla="*/ 1124872 w 3302922"/>
              <a:gd name="connsiteY30" fmla="*/ 2217115 h 2521915"/>
              <a:gd name="connsiteX31" fmla="*/ 1429672 w 3302922"/>
              <a:gd name="connsiteY31" fmla="*/ 2045665 h 2521915"/>
              <a:gd name="connsiteX32" fmla="*/ 1702722 w 3302922"/>
              <a:gd name="connsiteY32" fmla="*/ 1874215 h 2521915"/>
              <a:gd name="connsiteX33" fmla="*/ 1829722 w 3302922"/>
              <a:gd name="connsiteY33" fmla="*/ 1785315 h 2521915"/>
              <a:gd name="connsiteX34" fmla="*/ 1867822 w 3302922"/>
              <a:gd name="connsiteY34" fmla="*/ 1772615 h 2521915"/>
              <a:gd name="connsiteX35" fmla="*/ 1905922 w 3302922"/>
              <a:gd name="connsiteY35" fmla="*/ 1747215 h 2521915"/>
              <a:gd name="connsiteX36" fmla="*/ 1918622 w 3302922"/>
              <a:gd name="connsiteY36" fmla="*/ 1709115 h 2521915"/>
              <a:gd name="connsiteX37" fmla="*/ 1982122 w 3302922"/>
              <a:gd name="connsiteY37" fmla="*/ 1671015 h 2521915"/>
              <a:gd name="connsiteX38" fmla="*/ 2020222 w 3302922"/>
              <a:gd name="connsiteY38" fmla="*/ 1645615 h 2521915"/>
              <a:gd name="connsiteX39" fmla="*/ 2096422 w 3302922"/>
              <a:gd name="connsiteY39" fmla="*/ 1569415 h 2521915"/>
              <a:gd name="connsiteX40" fmla="*/ 2185322 w 3302922"/>
              <a:gd name="connsiteY40" fmla="*/ 1518615 h 2521915"/>
              <a:gd name="connsiteX41" fmla="*/ 2261522 w 3302922"/>
              <a:gd name="connsiteY41" fmla="*/ 1467815 h 2521915"/>
              <a:gd name="connsiteX42" fmla="*/ 2312322 w 3302922"/>
              <a:gd name="connsiteY42" fmla="*/ 1417015 h 2521915"/>
              <a:gd name="connsiteX43" fmla="*/ 2388522 w 3302922"/>
              <a:gd name="connsiteY43" fmla="*/ 1366215 h 2521915"/>
              <a:gd name="connsiteX44" fmla="*/ 2426622 w 3302922"/>
              <a:gd name="connsiteY44" fmla="*/ 1328115 h 2521915"/>
              <a:gd name="connsiteX45" fmla="*/ 2515522 w 3302922"/>
              <a:gd name="connsiteY45" fmla="*/ 1264615 h 2521915"/>
              <a:gd name="connsiteX46" fmla="*/ 2540922 w 3302922"/>
              <a:gd name="connsiteY46" fmla="*/ 1226515 h 2521915"/>
              <a:gd name="connsiteX47" fmla="*/ 2655222 w 3302922"/>
              <a:gd name="connsiteY47" fmla="*/ 1163015 h 2521915"/>
              <a:gd name="connsiteX48" fmla="*/ 2744122 w 3302922"/>
              <a:gd name="connsiteY48" fmla="*/ 1112215 h 2521915"/>
              <a:gd name="connsiteX49" fmla="*/ 2769522 w 3302922"/>
              <a:gd name="connsiteY49" fmla="*/ 1074115 h 2521915"/>
              <a:gd name="connsiteX50" fmla="*/ 2858422 w 3302922"/>
              <a:gd name="connsiteY50" fmla="*/ 1023315 h 2521915"/>
              <a:gd name="connsiteX51" fmla="*/ 2921922 w 3302922"/>
              <a:gd name="connsiteY51" fmla="*/ 972515 h 2521915"/>
              <a:gd name="connsiteX52" fmla="*/ 3010822 w 3302922"/>
              <a:gd name="connsiteY52" fmla="*/ 934415 h 2521915"/>
              <a:gd name="connsiteX53" fmla="*/ 3061622 w 3302922"/>
              <a:gd name="connsiteY53" fmla="*/ 909015 h 2521915"/>
              <a:gd name="connsiteX54" fmla="*/ 3137822 w 3302922"/>
              <a:gd name="connsiteY54" fmla="*/ 794715 h 2521915"/>
              <a:gd name="connsiteX55" fmla="*/ 3163222 w 3302922"/>
              <a:gd name="connsiteY55" fmla="*/ 489915 h 2521915"/>
              <a:gd name="connsiteX56" fmla="*/ 3239422 w 3302922"/>
              <a:gd name="connsiteY56" fmla="*/ 413715 h 2521915"/>
              <a:gd name="connsiteX57" fmla="*/ 3302922 w 3302922"/>
              <a:gd name="connsiteY57" fmla="*/ 337515 h 2521915"/>
              <a:gd name="connsiteX58" fmla="*/ 3290222 w 3302922"/>
              <a:gd name="connsiteY58" fmla="*/ 210515 h 2521915"/>
              <a:gd name="connsiteX59" fmla="*/ 3252122 w 3302922"/>
              <a:gd name="connsiteY59" fmla="*/ 185115 h 2521915"/>
              <a:gd name="connsiteX60" fmla="*/ 3125122 w 3302922"/>
              <a:gd name="connsiteY60" fmla="*/ 134315 h 2521915"/>
              <a:gd name="connsiteX61" fmla="*/ 2960022 w 3302922"/>
              <a:gd name="connsiteY61" fmla="*/ 108915 h 2521915"/>
              <a:gd name="connsiteX62" fmla="*/ 2960022 w 3302922"/>
              <a:gd name="connsiteY62" fmla="*/ 96215 h 2521915"/>
              <a:gd name="connsiteX0" fmla="*/ 3036222 w 3302922"/>
              <a:gd name="connsiteY0" fmla="*/ 96215 h 2516309"/>
              <a:gd name="connsiteX1" fmla="*/ 3036222 w 3302922"/>
              <a:gd name="connsiteY1" fmla="*/ 96215 h 2516309"/>
              <a:gd name="connsiteX2" fmla="*/ 2223422 w 3302922"/>
              <a:gd name="connsiteY2" fmla="*/ 108915 h 2516309"/>
              <a:gd name="connsiteX3" fmla="*/ 2134522 w 3302922"/>
              <a:gd name="connsiteY3" fmla="*/ 159715 h 2516309"/>
              <a:gd name="connsiteX4" fmla="*/ 2083722 w 3302922"/>
              <a:gd name="connsiteY4" fmla="*/ 185115 h 2516309"/>
              <a:gd name="connsiteX5" fmla="*/ 2032922 w 3302922"/>
              <a:gd name="connsiteY5" fmla="*/ 197815 h 2516309"/>
              <a:gd name="connsiteX6" fmla="*/ 1994822 w 3302922"/>
              <a:gd name="connsiteY6" fmla="*/ 210515 h 2516309"/>
              <a:gd name="connsiteX7" fmla="*/ 1791622 w 3302922"/>
              <a:gd name="connsiteY7" fmla="*/ 153365 h 2516309"/>
              <a:gd name="connsiteX8" fmla="*/ 1569372 w 3302922"/>
              <a:gd name="connsiteY8" fmla="*/ 96215 h 2516309"/>
              <a:gd name="connsiteX9" fmla="*/ 1264572 w 3302922"/>
              <a:gd name="connsiteY9" fmla="*/ 39065 h 2516309"/>
              <a:gd name="connsiteX10" fmla="*/ 1010572 w 3302922"/>
              <a:gd name="connsiteY10" fmla="*/ 965 h 2516309"/>
              <a:gd name="connsiteX11" fmla="*/ 585122 w 3302922"/>
              <a:gd name="connsiteY11" fmla="*/ 20015 h 2516309"/>
              <a:gd name="connsiteX12" fmla="*/ 356522 w 3302922"/>
              <a:gd name="connsiteY12" fmla="*/ 108915 h 2516309"/>
              <a:gd name="connsiteX13" fmla="*/ 305722 w 3302922"/>
              <a:gd name="connsiteY13" fmla="*/ 147015 h 2516309"/>
              <a:gd name="connsiteX14" fmla="*/ 254922 w 3302922"/>
              <a:gd name="connsiteY14" fmla="*/ 197815 h 2516309"/>
              <a:gd name="connsiteX15" fmla="*/ 153322 w 3302922"/>
              <a:gd name="connsiteY15" fmla="*/ 420065 h 2516309"/>
              <a:gd name="connsiteX16" fmla="*/ 102522 w 3302922"/>
              <a:gd name="connsiteY16" fmla="*/ 604215 h 2516309"/>
              <a:gd name="connsiteX17" fmla="*/ 77122 w 3302922"/>
              <a:gd name="connsiteY17" fmla="*/ 680415 h 2516309"/>
              <a:gd name="connsiteX18" fmla="*/ 51722 w 3302922"/>
              <a:gd name="connsiteY18" fmla="*/ 985215 h 2516309"/>
              <a:gd name="connsiteX19" fmla="*/ 39022 w 3302922"/>
              <a:gd name="connsiteY19" fmla="*/ 1226515 h 2516309"/>
              <a:gd name="connsiteX20" fmla="*/ 26322 w 3302922"/>
              <a:gd name="connsiteY20" fmla="*/ 1328115 h 2516309"/>
              <a:gd name="connsiteX21" fmla="*/ 13622 w 3302922"/>
              <a:gd name="connsiteY21" fmla="*/ 1442415 h 2516309"/>
              <a:gd name="connsiteX22" fmla="*/ 922 w 3302922"/>
              <a:gd name="connsiteY22" fmla="*/ 1658315 h 2516309"/>
              <a:gd name="connsiteX23" fmla="*/ 39022 w 3302922"/>
              <a:gd name="connsiteY23" fmla="*/ 1944065 h 2516309"/>
              <a:gd name="connsiteX24" fmla="*/ 96172 w 3302922"/>
              <a:gd name="connsiteY24" fmla="*/ 2128215 h 2516309"/>
              <a:gd name="connsiteX25" fmla="*/ 146972 w 3302922"/>
              <a:gd name="connsiteY25" fmla="*/ 2229815 h 2516309"/>
              <a:gd name="connsiteX26" fmla="*/ 229522 w 3302922"/>
              <a:gd name="connsiteY26" fmla="*/ 2356815 h 2516309"/>
              <a:gd name="connsiteX27" fmla="*/ 369222 w 3302922"/>
              <a:gd name="connsiteY27" fmla="*/ 2509215 h 2516309"/>
              <a:gd name="connsiteX28" fmla="*/ 597822 w 3302922"/>
              <a:gd name="connsiteY28" fmla="*/ 2477465 h 2516309"/>
              <a:gd name="connsiteX29" fmla="*/ 858172 w 3302922"/>
              <a:gd name="connsiteY29" fmla="*/ 2356815 h 2516309"/>
              <a:gd name="connsiteX30" fmla="*/ 1124872 w 3302922"/>
              <a:gd name="connsiteY30" fmla="*/ 2217115 h 2516309"/>
              <a:gd name="connsiteX31" fmla="*/ 1429672 w 3302922"/>
              <a:gd name="connsiteY31" fmla="*/ 2045665 h 2516309"/>
              <a:gd name="connsiteX32" fmla="*/ 1702722 w 3302922"/>
              <a:gd name="connsiteY32" fmla="*/ 1874215 h 2516309"/>
              <a:gd name="connsiteX33" fmla="*/ 1829722 w 3302922"/>
              <a:gd name="connsiteY33" fmla="*/ 1785315 h 2516309"/>
              <a:gd name="connsiteX34" fmla="*/ 1867822 w 3302922"/>
              <a:gd name="connsiteY34" fmla="*/ 1772615 h 2516309"/>
              <a:gd name="connsiteX35" fmla="*/ 1905922 w 3302922"/>
              <a:gd name="connsiteY35" fmla="*/ 1747215 h 2516309"/>
              <a:gd name="connsiteX36" fmla="*/ 1918622 w 3302922"/>
              <a:gd name="connsiteY36" fmla="*/ 1709115 h 2516309"/>
              <a:gd name="connsiteX37" fmla="*/ 1982122 w 3302922"/>
              <a:gd name="connsiteY37" fmla="*/ 1671015 h 2516309"/>
              <a:gd name="connsiteX38" fmla="*/ 2020222 w 3302922"/>
              <a:gd name="connsiteY38" fmla="*/ 1645615 h 2516309"/>
              <a:gd name="connsiteX39" fmla="*/ 2096422 w 3302922"/>
              <a:gd name="connsiteY39" fmla="*/ 1569415 h 2516309"/>
              <a:gd name="connsiteX40" fmla="*/ 2185322 w 3302922"/>
              <a:gd name="connsiteY40" fmla="*/ 1518615 h 2516309"/>
              <a:gd name="connsiteX41" fmla="*/ 2261522 w 3302922"/>
              <a:gd name="connsiteY41" fmla="*/ 1467815 h 2516309"/>
              <a:gd name="connsiteX42" fmla="*/ 2312322 w 3302922"/>
              <a:gd name="connsiteY42" fmla="*/ 1417015 h 2516309"/>
              <a:gd name="connsiteX43" fmla="*/ 2388522 w 3302922"/>
              <a:gd name="connsiteY43" fmla="*/ 1366215 h 2516309"/>
              <a:gd name="connsiteX44" fmla="*/ 2426622 w 3302922"/>
              <a:gd name="connsiteY44" fmla="*/ 1328115 h 2516309"/>
              <a:gd name="connsiteX45" fmla="*/ 2515522 w 3302922"/>
              <a:gd name="connsiteY45" fmla="*/ 1264615 h 2516309"/>
              <a:gd name="connsiteX46" fmla="*/ 2540922 w 3302922"/>
              <a:gd name="connsiteY46" fmla="*/ 1226515 h 2516309"/>
              <a:gd name="connsiteX47" fmla="*/ 2655222 w 3302922"/>
              <a:gd name="connsiteY47" fmla="*/ 1163015 h 2516309"/>
              <a:gd name="connsiteX48" fmla="*/ 2744122 w 3302922"/>
              <a:gd name="connsiteY48" fmla="*/ 1112215 h 2516309"/>
              <a:gd name="connsiteX49" fmla="*/ 2769522 w 3302922"/>
              <a:gd name="connsiteY49" fmla="*/ 1074115 h 2516309"/>
              <a:gd name="connsiteX50" fmla="*/ 2858422 w 3302922"/>
              <a:gd name="connsiteY50" fmla="*/ 1023315 h 2516309"/>
              <a:gd name="connsiteX51" fmla="*/ 2921922 w 3302922"/>
              <a:gd name="connsiteY51" fmla="*/ 972515 h 2516309"/>
              <a:gd name="connsiteX52" fmla="*/ 3010822 w 3302922"/>
              <a:gd name="connsiteY52" fmla="*/ 934415 h 2516309"/>
              <a:gd name="connsiteX53" fmla="*/ 3061622 w 3302922"/>
              <a:gd name="connsiteY53" fmla="*/ 909015 h 2516309"/>
              <a:gd name="connsiteX54" fmla="*/ 3137822 w 3302922"/>
              <a:gd name="connsiteY54" fmla="*/ 794715 h 2516309"/>
              <a:gd name="connsiteX55" fmla="*/ 3163222 w 3302922"/>
              <a:gd name="connsiteY55" fmla="*/ 489915 h 2516309"/>
              <a:gd name="connsiteX56" fmla="*/ 3239422 w 3302922"/>
              <a:gd name="connsiteY56" fmla="*/ 413715 h 2516309"/>
              <a:gd name="connsiteX57" fmla="*/ 3302922 w 3302922"/>
              <a:gd name="connsiteY57" fmla="*/ 337515 h 2516309"/>
              <a:gd name="connsiteX58" fmla="*/ 3290222 w 3302922"/>
              <a:gd name="connsiteY58" fmla="*/ 210515 h 2516309"/>
              <a:gd name="connsiteX59" fmla="*/ 3252122 w 3302922"/>
              <a:gd name="connsiteY59" fmla="*/ 185115 h 2516309"/>
              <a:gd name="connsiteX60" fmla="*/ 3125122 w 3302922"/>
              <a:gd name="connsiteY60" fmla="*/ 134315 h 2516309"/>
              <a:gd name="connsiteX61" fmla="*/ 2960022 w 3302922"/>
              <a:gd name="connsiteY61" fmla="*/ 108915 h 2516309"/>
              <a:gd name="connsiteX62" fmla="*/ 2960022 w 3302922"/>
              <a:gd name="connsiteY62" fmla="*/ 96215 h 2516309"/>
              <a:gd name="connsiteX0" fmla="*/ 3036222 w 3306328"/>
              <a:gd name="connsiteY0" fmla="*/ 96215 h 2516309"/>
              <a:gd name="connsiteX1" fmla="*/ 3036222 w 3306328"/>
              <a:gd name="connsiteY1" fmla="*/ 96215 h 2516309"/>
              <a:gd name="connsiteX2" fmla="*/ 2223422 w 3306328"/>
              <a:gd name="connsiteY2" fmla="*/ 108915 h 2516309"/>
              <a:gd name="connsiteX3" fmla="*/ 2134522 w 3306328"/>
              <a:gd name="connsiteY3" fmla="*/ 159715 h 2516309"/>
              <a:gd name="connsiteX4" fmla="*/ 2083722 w 3306328"/>
              <a:gd name="connsiteY4" fmla="*/ 185115 h 2516309"/>
              <a:gd name="connsiteX5" fmla="*/ 2032922 w 3306328"/>
              <a:gd name="connsiteY5" fmla="*/ 197815 h 2516309"/>
              <a:gd name="connsiteX6" fmla="*/ 1994822 w 3306328"/>
              <a:gd name="connsiteY6" fmla="*/ 210515 h 2516309"/>
              <a:gd name="connsiteX7" fmla="*/ 1791622 w 3306328"/>
              <a:gd name="connsiteY7" fmla="*/ 153365 h 2516309"/>
              <a:gd name="connsiteX8" fmla="*/ 1569372 w 3306328"/>
              <a:gd name="connsiteY8" fmla="*/ 96215 h 2516309"/>
              <a:gd name="connsiteX9" fmla="*/ 1264572 w 3306328"/>
              <a:gd name="connsiteY9" fmla="*/ 39065 h 2516309"/>
              <a:gd name="connsiteX10" fmla="*/ 1010572 w 3306328"/>
              <a:gd name="connsiteY10" fmla="*/ 965 h 2516309"/>
              <a:gd name="connsiteX11" fmla="*/ 585122 w 3306328"/>
              <a:gd name="connsiteY11" fmla="*/ 20015 h 2516309"/>
              <a:gd name="connsiteX12" fmla="*/ 356522 w 3306328"/>
              <a:gd name="connsiteY12" fmla="*/ 108915 h 2516309"/>
              <a:gd name="connsiteX13" fmla="*/ 305722 w 3306328"/>
              <a:gd name="connsiteY13" fmla="*/ 147015 h 2516309"/>
              <a:gd name="connsiteX14" fmla="*/ 254922 w 3306328"/>
              <a:gd name="connsiteY14" fmla="*/ 197815 h 2516309"/>
              <a:gd name="connsiteX15" fmla="*/ 153322 w 3306328"/>
              <a:gd name="connsiteY15" fmla="*/ 420065 h 2516309"/>
              <a:gd name="connsiteX16" fmla="*/ 102522 w 3306328"/>
              <a:gd name="connsiteY16" fmla="*/ 604215 h 2516309"/>
              <a:gd name="connsiteX17" fmla="*/ 77122 w 3306328"/>
              <a:gd name="connsiteY17" fmla="*/ 680415 h 2516309"/>
              <a:gd name="connsiteX18" fmla="*/ 51722 w 3306328"/>
              <a:gd name="connsiteY18" fmla="*/ 985215 h 2516309"/>
              <a:gd name="connsiteX19" fmla="*/ 39022 w 3306328"/>
              <a:gd name="connsiteY19" fmla="*/ 1226515 h 2516309"/>
              <a:gd name="connsiteX20" fmla="*/ 26322 w 3306328"/>
              <a:gd name="connsiteY20" fmla="*/ 1328115 h 2516309"/>
              <a:gd name="connsiteX21" fmla="*/ 13622 w 3306328"/>
              <a:gd name="connsiteY21" fmla="*/ 1442415 h 2516309"/>
              <a:gd name="connsiteX22" fmla="*/ 922 w 3306328"/>
              <a:gd name="connsiteY22" fmla="*/ 1658315 h 2516309"/>
              <a:gd name="connsiteX23" fmla="*/ 39022 w 3306328"/>
              <a:gd name="connsiteY23" fmla="*/ 1944065 h 2516309"/>
              <a:gd name="connsiteX24" fmla="*/ 96172 w 3306328"/>
              <a:gd name="connsiteY24" fmla="*/ 2128215 h 2516309"/>
              <a:gd name="connsiteX25" fmla="*/ 146972 w 3306328"/>
              <a:gd name="connsiteY25" fmla="*/ 2229815 h 2516309"/>
              <a:gd name="connsiteX26" fmla="*/ 229522 w 3306328"/>
              <a:gd name="connsiteY26" fmla="*/ 2356815 h 2516309"/>
              <a:gd name="connsiteX27" fmla="*/ 369222 w 3306328"/>
              <a:gd name="connsiteY27" fmla="*/ 2509215 h 2516309"/>
              <a:gd name="connsiteX28" fmla="*/ 597822 w 3306328"/>
              <a:gd name="connsiteY28" fmla="*/ 2477465 h 2516309"/>
              <a:gd name="connsiteX29" fmla="*/ 858172 w 3306328"/>
              <a:gd name="connsiteY29" fmla="*/ 2356815 h 2516309"/>
              <a:gd name="connsiteX30" fmla="*/ 1124872 w 3306328"/>
              <a:gd name="connsiteY30" fmla="*/ 2217115 h 2516309"/>
              <a:gd name="connsiteX31" fmla="*/ 1429672 w 3306328"/>
              <a:gd name="connsiteY31" fmla="*/ 2045665 h 2516309"/>
              <a:gd name="connsiteX32" fmla="*/ 1702722 w 3306328"/>
              <a:gd name="connsiteY32" fmla="*/ 1874215 h 2516309"/>
              <a:gd name="connsiteX33" fmla="*/ 1829722 w 3306328"/>
              <a:gd name="connsiteY33" fmla="*/ 1785315 h 2516309"/>
              <a:gd name="connsiteX34" fmla="*/ 1867822 w 3306328"/>
              <a:gd name="connsiteY34" fmla="*/ 1772615 h 2516309"/>
              <a:gd name="connsiteX35" fmla="*/ 1905922 w 3306328"/>
              <a:gd name="connsiteY35" fmla="*/ 1747215 h 2516309"/>
              <a:gd name="connsiteX36" fmla="*/ 1918622 w 3306328"/>
              <a:gd name="connsiteY36" fmla="*/ 1709115 h 2516309"/>
              <a:gd name="connsiteX37" fmla="*/ 1982122 w 3306328"/>
              <a:gd name="connsiteY37" fmla="*/ 1671015 h 2516309"/>
              <a:gd name="connsiteX38" fmla="*/ 2020222 w 3306328"/>
              <a:gd name="connsiteY38" fmla="*/ 1645615 h 2516309"/>
              <a:gd name="connsiteX39" fmla="*/ 2096422 w 3306328"/>
              <a:gd name="connsiteY39" fmla="*/ 1569415 h 2516309"/>
              <a:gd name="connsiteX40" fmla="*/ 2185322 w 3306328"/>
              <a:gd name="connsiteY40" fmla="*/ 1518615 h 2516309"/>
              <a:gd name="connsiteX41" fmla="*/ 2261522 w 3306328"/>
              <a:gd name="connsiteY41" fmla="*/ 1467815 h 2516309"/>
              <a:gd name="connsiteX42" fmla="*/ 2312322 w 3306328"/>
              <a:gd name="connsiteY42" fmla="*/ 1417015 h 2516309"/>
              <a:gd name="connsiteX43" fmla="*/ 2388522 w 3306328"/>
              <a:gd name="connsiteY43" fmla="*/ 1366215 h 2516309"/>
              <a:gd name="connsiteX44" fmla="*/ 2426622 w 3306328"/>
              <a:gd name="connsiteY44" fmla="*/ 1328115 h 2516309"/>
              <a:gd name="connsiteX45" fmla="*/ 2515522 w 3306328"/>
              <a:gd name="connsiteY45" fmla="*/ 1264615 h 2516309"/>
              <a:gd name="connsiteX46" fmla="*/ 2540922 w 3306328"/>
              <a:gd name="connsiteY46" fmla="*/ 1226515 h 2516309"/>
              <a:gd name="connsiteX47" fmla="*/ 2655222 w 3306328"/>
              <a:gd name="connsiteY47" fmla="*/ 1163015 h 2516309"/>
              <a:gd name="connsiteX48" fmla="*/ 2744122 w 3306328"/>
              <a:gd name="connsiteY48" fmla="*/ 1112215 h 2516309"/>
              <a:gd name="connsiteX49" fmla="*/ 2769522 w 3306328"/>
              <a:gd name="connsiteY49" fmla="*/ 1074115 h 2516309"/>
              <a:gd name="connsiteX50" fmla="*/ 2858422 w 3306328"/>
              <a:gd name="connsiteY50" fmla="*/ 1023315 h 2516309"/>
              <a:gd name="connsiteX51" fmla="*/ 2921922 w 3306328"/>
              <a:gd name="connsiteY51" fmla="*/ 972515 h 2516309"/>
              <a:gd name="connsiteX52" fmla="*/ 3010822 w 3306328"/>
              <a:gd name="connsiteY52" fmla="*/ 934415 h 2516309"/>
              <a:gd name="connsiteX53" fmla="*/ 3061622 w 3306328"/>
              <a:gd name="connsiteY53" fmla="*/ 909015 h 2516309"/>
              <a:gd name="connsiteX54" fmla="*/ 3137822 w 3306328"/>
              <a:gd name="connsiteY54" fmla="*/ 794715 h 2516309"/>
              <a:gd name="connsiteX55" fmla="*/ 3163222 w 3306328"/>
              <a:gd name="connsiteY55" fmla="*/ 489915 h 2516309"/>
              <a:gd name="connsiteX56" fmla="*/ 3239422 w 3306328"/>
              <a:gd name="connsiteY56" fmla="*/ 413715 h 2516309"/>
              <a:gd name="connsiteX57" fmla="*/ 3302922 w 3306328"/>
              <a:gd name="connsiteY57" fmla="*/ 337515 h 2516309"/>
              <a:gd name="connsiteX58" fmla="*/ 3290222 w 3306328"/>
              <a:gd name="connsiteY58" fmla="*/ 210515 h 2516309"/>
              <a:gd name="connsiteX59" fmla="*/ 3125122 w 3306328"/>
              <a:gd name="connsiteY59" fmla="*/ 134315 h 2516309"/>
              <a:gd name="connsiteX60" fmla="*/ 2960022 w 3306328"/>
              <a:gd name="connsiteY60" fmla="*/ 108915 h 2516309"/>
              <a:gd name="connsiteX61" fmla="*/ 2960022 w 3306328"/>
              <a:gd name="connsiteY61" fmla="*/ 96215 h 2516309"/>
              <a:gd name="connsiteX0" fmla="*/ 3036222 w 3302922"/>
              <a:gd name="connsiteY0" fmla="*/ 96215 h 2516309"/>
              <a:gd name="connsiteX1" fmla="*/ 3036222 w 3302922"/>
              <a:gd name="connsiteY1" fmla="*/ 96215 h 2516309"/>
              <a:gd name="connsiteX2" fmla="*/ 2223422 w 3302922"/>
              <a:gd name="connsiteY2" fmla="*/ 108915 h 2516309"/>
              <a:gd name="connsiteX3" fmla="*/ 2134522 w 3302922"/>
              <a:gd name="connsiteY3" fmla="*/ 159715 h 2516309"/>
              <a:gd name="connsiteX4" fmla="*/ 2083722 w 3302922"/>
              <a:gd name="connsiteY4" fmla="*/ 185115 h 2516309"/>
              <a:gd name="connsiteX5" fmla="*/ 2032922 w 3302922"/>
              <a:gd name="connsiteY5" fmla="*/ 197815 h 2516309"/>
              <a:gd name="connsiteX6" fmla="*/ 1994822 w 3302922"/>
              <a:gd name="connsiteY6" fmla="*/ 210515 h 2516309"/>
              <a:gd name="connsiteX7" fmla="*/ 1791622 w 3302922"/>
              <a:gd name="connsiteY7" fmla="*/ 153365 h 2516309"/>
              <a:gd name="connsiteX8" fmla="*/ 1569372 w 3302922"/>
              <a:gd name="connsiteY8" fmla="*/ 96215 h 2516309"/>
              <a:gd name="connsiteX9" fmla="*/ 1264572 w 3302922"/>
              <a:gd name="connsiteY9" fmla="*/ 39065 h 2516309"/>
              <a:gd name="connsiteX10" fmla="*/ 1010572 w 3302922"/>
              <a:gd name="connsiteY10" fmla="*/ 965 h 2516309"/>
              <a:gd name="connsiteX11" fmla="*/ 585122 w 3302922"/>
              <a:gd name="connsiteY11" fmla="*/ 20015 h 2516309"/>
              <a:gd name="connsiteX12" fmla="*/ 356522 w 3302922"/>
              <a:gd name="connsiteY12" fmla="*/ 108915 h 2516309"/>
              <a:gd name="connsiteX13" fmla="*/ 305722 w 3302922"/>
              <a:gd name="connsiteY13" fmla="*/ 147015 h 2516309"/>
              <a:gd name="connsiteX14" fmla="*/ 254922 w 3302922"/>
              <a:gd name="connsiteY14" fmla="*/ 197815 h 2516309"/>
              <a:gd name="connsiteX15" fmla="*/ 153322 w 3302922"/>
              <a:gd name="connsiteY15" fmla="*/ 420065 h 2516309"/>
              <a:gd name="connsiteX16" fmla="*/ 102522 w 3302922"/>
              <a:gd name="connsiteY16" fmla="*/ 604215 h 2516309"/>
              <a:gd name="connsiteX17" fmla="*/ 77122 w 3302922"/>
              <a:gd name="connsiteY17" fmla="*/ 680415 h 2516309"/>
              <a:gd name="connsiteX18" fmla="*/ 51722 w 3302922"/>
              <a:gd name="connsiteY18" fmla="*/ 985215 h 2516309"/>
              <a:gd name="connsiteX19" fmla="*/ 39022 w 3302922"/>
              <a:gd name="connsiteY19" fmla="*/ 1226515 h 2516309"/>
              <a:gd name="connsiteX20" fmla="*/ 26322 w 3302922"/>
              <a:gd name="connsiteY20" fmla="*/ 1328115 h 2516309"/>
              <a:gd name="connsiteX21" fmla="*/ 13622 w 3302922"/>
              <a:gd name="connsiteY21" fmla="*/ 1442415 h 2516309"/>
              <a:gd name="connsiteX22" fmla="*/ 922 w 3302922"/>
              <a:gd name="connsiteY22" fmla="*/ 1658315 h 2516309"/>
              <a:gd name="connsiteX23" fmla="*/ 39022 w 3302922"/>
              <a:gd name="connsiteY23" fmla="*/ 1944065 h 2516309"/>
              <a:gd name="connsiteX24" fmla="*/ 96172 w 3302922"/>
              <a:gd name="connsiteY24" fmla="*/ 2128215 h 2516309"/>
              <a:gd name="connsiteX25" fmla="*/ 146972 w 3302922"/>
              <a:gd name="connsiteY25" fmla="*/ 2229815 h 2516309"/>
              <a:gd name="connsiteX26" fmla="*/ 229522 w 3302922"/>
              <a:gd name="connsiteY26" fmla="*/ 2356815 h 2516309"/>
              <a:gd name="connsiteX27" fmla="*/ 369222 w 3302922"/>
              <a:gd name="connsiteY27" fmla="*/ 2509215 h 2516309"/>
              <a:gd name="connsiteX28" fmla="*/ 597822 w 3302922"/>
              <a:gd name="connsiteY28" fmla="*/ 2477465 h 2516309"/>
              <a:gd name="connsiteX29" fmla="*/ 858172 w 3302922"/>
              <a:gd name="connsiteY29" fmla="*/ 2356815 h 2516309"/>
              <a:gd name="connsiteX30" fmla="*/ 1124872 w 3302922"/>
              <a:gd name="connsiteY30" fmla="*/ 2217115 h 2516309"/>
              <a:gd name="connsiteX31" fmla="*/ 1429672 w 3302922"/>
              <a:gd name="connsiteY31" fmla="*/ 2045665 h 2516309"/>
              <a:gd name="connsiteX32" fmla="*/ 1702722 w 3302922"/>
              <a:gd name="connsiteY32" fmla="*/ 1874215 h 2516309"/>
              <a:gd name="connsiteX33" fmla="*/ 1829722 w 3302922"/>
              <a:gd name="connsiteY33" fmla="*/ 1785315 h 2516309"/>
              <a:gd name="connsiteX34" fmla="*/ 1867822 w 3302922"/>
              <a:gd name="connsiteY34" fmla="*/ 1772615 h 2516309"/>
              <a:gd name="connsiteX35" fmla="*/ 1905922 w 3302922"/>
              <a:gd name="connsiteY35" fmla="*/ 1747215 h 2516309"/>
              <a:gd name="connsiteX36" fmla="*/ 1918622 w 3302922"/>
              <a:gd name="connsiteY36" fmla="*/ 1709115 h 2516309"/>
              <a:gd name="connsiteX37" fmla="*/ 1982122 w 3302922"/>
              <a:gd name="connsiteY37" fmla="*/ 1671015 h 2516309"/>
              <a:gd name="connsiteX38" fmla="*/ 2020222 w 3302922"/>
              <a:gd name="connsiteY38" fmla="*/ 1645615 h 2516309"/>
              <a:gd name="connsiteX39" fmla="*/ 2096422 w 3302922"/>
              <a:gd name="connsiteY39" fmla="*/ 1569415 h 2516309"/>
              <a:gd name="connsiteX40" fmla="*/ 2185322 w 3302922"/>
              <a:gd name="connsiteY40" fmla="*/ 1518615 h 2516309"/>
              <a:gd name="connsiteX41" fmla="*/ 2261522 w 3302922"/>
              <a:gd name="connsiteY41" fmla="*/ 1467815 h 2516309"/>
              <a:gd name="connsiteX42" fmla="*/ 2312322 w 3302922"/>
              <a:gd name="connsiteY42" fmla="*/ 1417015 h 2516309"/>
              <a:gd name="connsiteX43" fmla="*/ 2388522 w 3302922"/>
              <a:gd name="connsiteY43" fmla="*/ 1366215 h 2516309"/>
              <a:gd name="connsiteX44" fmla="*/ 2426622 w 3302922"/>
              <a:gd name="connsiteY44" fmla="*/ 1328115 h 2516309"/>
              <a:gd name="connsiteX45" fmla="*/ 2515522 w 3302922"/>
              <a:gd name="connsiteY45" fmla="*/ 1264615 h 2516309"/>
              <a:gd name="connsiteX46" fmla="*/ 2540922 w 3302922"/>
              <a:gd name="connsiteY46" fmla="*/ 1226515 h 2516309"/>
              <a:gd name="connsiteX47" fmla="*/ 2655222 w 3302922"/>
              <a:gd name="connsiteY47" fmla="*/ 1163015 h 2516309"/>
              <a:gd name="connsiteX48" fmla="*/ 2744122 w 3302922"/>
              <a:gd name="connsiteY48" fmla="*/ 1112215 h 2516309"/>
              <a:gd name="connsiteX49" fmla="*/ 2769522 w 3302922"/>
              <a:gd name="connsiteY49" fmla="*/ 1074115 h 2516309"/>
              <a:gd name="connsiteX50" fmla="*/ 2858422 w 3302922"/>
              <a:gd name="connsiteY50" fmla="*/ 1023315 h 2516309"/>
              <a:gd name="connsiteX51" fmla="*/ 2921922 w 3302922"/>
              <a:gd name="connsiteY51" fmla="*/ 972515 h 2516309"/>
              <a:gd name="connsiteX52" fmla="*/ 3010822 w 3302922"/>
              <a:gd name="connsiteY52" fmla="*/ 934415 h 2516309"/>
              <a:gd name="connsiteX53" fmla="*/ 3061622 w 3302922"/>
              <a:gd name="connsiteY53" fmla="*/ 909015 h 2516309"/>
              <a:gd name="connsiteX54" fmla="*/ 3137822 w 3302922"/>
              <a:gd name="connsiteY54" fmla="*/ 794715 h 2516309"/>
              <a:gd name="connsiteX55" fmla="*/ 3163222 w 3302922"/>
              <a:gd name="connsiteY55" fmla="*/ 489915 h 2516309"/>
              <a:gd name="connsiteX56" fmla="*/ 3239422 w 3302922"/>
              <a:gd name="connsiteY56" fmla="*/ 413715 h 2516309"/>
              <a:gd name="connsiteX57" fmla="*/ 3302922 w 3302922"/>
              <a:gd name="connsiteY57" fmla="*/ 337515 h 2516309"/>
              <a:gd name="connsiteX58" fmla="*/ 3245772 w 3302922"/>
              <a:gd name="connsiteY58" fmla="*/ 229565 h 2516309"/>
              <a:gd name="connsiteX59" fmla="*/ 3125122 w 3302922"/>
              <a:gd name="connsiteY59" fmla="*/ 134315 h 2516309"/>
              <a:gd name="connsiteX60" fmla="*/ 2960022 w 3302922"/>
              <a:gd name="connsiteY60" fmla="*/ 108915 h 2516309"/>
              <a:gd name="connsiteX61" fmla="*/ 2960022 w 3302922"/>
              <a:gd name="connsiteY61" fmla="*/ 96215 h 2516309"/>
              <a:gd name="connsiteX0" fmla="*/ 3036222 w 3264822"/>
              <a:gd name="connsiteY0" fmla="*/ 96215 h 2516309"/>
              <a:gd name="connsiteX1" fmla="*/ 3036222 w 3264822"/>
              <a:gd name="connsiteY1" fmla="*/ 96215 h 2516309"/>
              <a:gd name="connsiteX2" fmla="*/ 2223422 w 3264822"/>
              <a:gd name="connsiteY2" fmla="*/ 108915 h 2516309"/>
              <a:gd name="connsiteX3" fmla="*/ 2134522 w 3264822"/>
              <a:gd name="connsiteY3" fmla="*/ 159715 h 2516309"/>
              <a:gd name="connsiteX4" fmla="*/ 2083722 w 3264822"/>
              <a:gd name="connsiteY4" fmla="*/ 185115 h 2516309"/>
              <a:gd name="connsiteX5" fmla="*/ 2032922 w 3264822"/>
              <a:gd name="connsiteY5" fmla="*/ 197815 h 2516309"/>
              <a:gd name="connsiteX6" fmla="*/ 1994822 w 3264822"/>
              <a:gd name="connsiteY6" fmla="*/ 210515 h 2516309"/>
              <a:gd name="connsiteX7" fmla="*/ 1791622 w 3264822"/>
              <a:gd name="connsiteY7" fmla="*/ 153365 h 2516309"/>
              <a:gd name="connsiteX8" fmla="*/ 1569372 w 3264822"/>
              <a:gd name="connsiteY8" fmla="*/ 96215 h 2516309"/>
              <a:gd name="connsiteX9" fmla="*/ 1264572 w 3264822"/>
              <a:gd name="connsiteY9" fmla="*/ 39065 h 2516309"/>
              <a:gd name="connsiteX10" fmla="*/ 1010572 w 3264822"/>
              <a:gd name="connsiteY10" fmla="*/ 965 h 2516309"/>
              <a:gd name="connsiteX11" fmla="*/ 585122 w 3264822"/>
              <a:gd name="connsiteY11" fmla="*/ 20015 h 2516309"/>
              <a:gd name="connsiteX12" fmla="*/ 356522 w 3264822"/>
              <a:gd name="connsiteY12" fmla="*/ 108915 h 2516309"/>
              <a:gd name="connsiteX13" fmla="*/ 305722 w 3264822"/>
              <a:gd name="connsiteY13" fmla="*/ 147015 h 2516309"/>
              <a:gd name="connsiteX14" fmla="*/ 254922 w 3264822"/>
              <a:gd name="connsiteY14" fmla="*/ 197815 h 2516309"/>
              <a:gd name="connsiteX15" fmla="*/ 153322 w 3264822"/>
              <a:gd name="connsiteY15" fmla="*/ 420065 h 2516309"/>
              <a:gd name="connsiteX16" fmla="*/ 102522 w 3264822"/>
              <a:gd name="connsiteY16" fmla="*/ 604215 h 2516309"/>
              <a:gd name="connsiteX17" fmla="*/ 77122 w 3264822"/>
              <a:gd name="connsiteY17" fmla="*/ 680415 h 2516309"/>
              <a:gd name="connsiteX18" fmla="*/ 51722 w 3264822"/>
              <a:gd name="connsiteY18" fmla="*/ 985215 h 2516309"/>
              <a:gd name="connsiteX19" fmla="*/ 39022 w 3264822"/>
              <a:gd name="connsiteY19" fmla="*/ 1226515 h 2516309"/>
              <a:gd name="connsiteX20" fmla="*/ 26322 w 3264822"/>
              <a:gd name="connsiteY20" fmla="*/ 1328115 h 2516309"/>
              <a:gd name="connsiteX21" fmla="*/ 13622 w 3264822"/>
              <a:gd name="connsiteY21" fmla="*/ 1442415 h 2516309"/>
              <a:gd name="connsiteX22" fmla="*/ 922 w 3264822"/>
              <a:gd name="connsiteY22" fmla="*/ 1658315 h 2516309"/>
              <a:gd name="connsiteX23" fmla="*/ 39022 w 3264822"/>
              <a:gd name="connsiteY23" fmla="*/ 1944065 h 2516309"/>
              <a:gd name="connsiteX24" fmla="*/ 96172 w 3264822"/>
              <a:gd name="connsiteY24" fmla="*/ 2128215 h 2516309"/>
              <a:gd name="connsiteX25" fmla="*/ 146972 w 3264822"/>
              <a:gd name="connsiteY25" fmla="*/ 2229815 h 2516309"/>
              <a:gd name="connsiteX26" fmla="*/ 229522 w 3264822"/>
              <a:gd name="connsiteY26" fmla="*/ 2356815 h 2516309"/>
              <a:gd name="connsiteX27" fmla="*/ 369222 w 3264822"/>
              <a:gd name="connsiteY27" fmla="*/ 2509215 h 2516309"/>
              <a:gd name="connsiteX28" fmla="*/ 597822 w 3264822"/>
              <a:gd name="connsiteY28" fmla="*/ 2477465 h 2516309"/>
              <a:gd name="connsiteX29" fmla="*/ 858172 w 3264822"/>
              <a:gd name="connsiteY29" fmla="*/ 2356815 h 2516309"/>
              <a:gd name="connsiteX30" fmla="*/ 1124872 w 3264822"/>
              <a:gd name="connsiteY30" fmla="*/ 2217115 h 2516309"/>
              <a:gd name="connsiteX31" fmla="*/ 1429672 w 3264822"/>
              <a:gd name="connsiteY31" fmla="*/ 2045665 h 2516309"/>
              <a:gd name="connsiteX32" fmla="*/ 1702722 w 3264822"/>
              <a:gd name="connsiteY32" fmla="*/ 1874215 h 2516309"/>
              <a:gd name="connsiteX33" fmla="*/ 1829722 w 3264822"/>
              <a:gd name="connsiteY33" fmla="*/ 1785315 h 2516309"/>
              <a:gd name="connsiteX34" fmla="*/ 1867822 w 3264822"/>
              <a:gd name="connsiteY34" fmla="*/ 1772615 h 2516309"/>
              <a:gd name="connsiteX35" fmla="*/ 1905922 w 3264822"/>
              <a:gd name="connsiteY35" fmla="*/ 1747215 h 2516309"/>
              <a:gd name="connsiteX36" fmla="*/ 1918622 w 3264822"/>
              <a:gd name="connsiteY36" fmla="*/ 1709115 h 2516309"/>
              <a:gd name="connsiteX37" fmla="*/ 1982122 w 3264822"/>
              <a:gd name="connsiteY37" fmla="*/ 1671015 h 2516309"/>
              <a:gd name="connsiteX38" fmla="*/ 2020222 w 3264822"/>
              <a:gd name="connsiteY38" fmla="*/ 1645615 h 2516309"/>
              <a:gd name="connsiteX39" fmla="*/ 2096422 w 3264822"/>
              <a:gd name="connsiteY39" fmla="*/ 1569415 h 2516309"/>
              <a:gd name="connsiteX40" fmla="*/ 2185322 w 3264822"/>
              <a:gd name="connsiteY40" fmla="*/ 1518615 h 2516309"/>
              <a:gd name="connsiteX41" fmla="*/ 2261522 w 3264822"/>
              <a:gd name="connsiteY41" fmla="*/ 1467815 h 2516309"/>
              <a:gd name="connsiteX42" fmla="*/ 2312322 w 3264822"/>
              <a:gd name="connsiteY42" fmla="*/ 1417015 h 2516309"/>
              <a:gd name="connsiteX43" fmla="*/ 2388522 w 3264822"/>
              <a:gd name="connsiteY43" fmla="*/ 1366215 h 2516309"/>
              <a:gd name="connsiteX44" fmla="*/ 2426622 w 3264822"/>
              <a:gd name="connsiteY44" fmla="*/ 1328115 h 2516309"/>
              <a:gd name="connsiteX45" fmla="*/ 2515522 w 3264822"/>
              <a:gd name="connsiteY45" fmla="*/ 1264615 h 2516309"/>
              <a:gd name="connsiteX46" fmla="*/ 2540922 w 3264822"/>
              <a:gd name="connsiteY46" fmla="*/ 1226515 h 2516309"/>
              <a:gd name="connsiteX47" fmla="*/ 2655222 w 3264822"/>
              <a:gd name="connsiteY47" fmla="*/ 1163015 h 2516309"/>
              <a:gd name="connsiteX48" fmla="*/ 2744122 w 3264822"/>
              <a:gd name="connsiteY48" fmla="*/ 1112215 h 2516309"/>
              <a:gd name="connsiteX49" fmla="*/ 2769522 w 3264822"/>
              <a:gd name="connsiteY49" fmla="*/ 1074115 h 2516309"/>
              <a:gd name="connsiteX50" fmla="*/ 2858422 w 3264822"/>
              <a:gd name="connsiteY50" fmla="*/ 1023315 h 2516309"/>
              <a:gd name="connsiteX51" fmla="*/ 2921922 w 3264822"/>
              <a:gd name="connsiteY51" fmla="*/ 972515 h 2516309"/>
              <a:gd name="connsiteX52" fmla="*/ 3010822 w 3264822"/>
              <a:gd name="connsiteY52" fmla="*/ 934415 h 2516309"/>
              <a:gd name="connsiteX53" fmla="*/ 3061622 w 3264822"/>
              <a:gd name="connsiteY53" fmla="*/ 909015 h 2516309"/>
              <a:gd name="connsiteX54" fmla="*/ 3137822 w 3264822"/>
              <a:gd name="connsiteY54" fmla="*/ 794715 h 2516309"/>
              <a:gd name="connsiteX55" fmla="*/ 3163222 w 3264822"/>
              <a:gd name="connsiteY55" fmla="*/ 489915 h 2516309"/>
              <a:gd name="connsiteX56" fmla="*/ 3239422 w 3264822"/>
              <a:gd name="connsiteY56" fmla="*/ 413715 h 2516309"/>
              <a:gd name="connsiteX57" fmla="*/ 3264822 w 3264822"/>
              <a:gd name="connsiteY57" fmla="*/ 337515 h 2516309"/>
              <a:gd name="connsiteX58" fmla="*/ 3245772 w 3264822"/>
              <a:gd name="connsiteY58" fmla="*/ 229565 h 2516309"/>
              <a:gd name="connsiteX59" fmla="*/ 3125122 w 3264822"/>
              <a:gd name="connsiteY59" fmla="*/ 134315 h 2516309"/>
              <a:gd name="connsiteX60" fmla="*/ 2960022 w 3264822"/>
              <a:gd name="connsiteY60" fmla="*/ 108915 h 2516309"/>
              <a:gd name="connsiteX61" fmla="*/ 2960022 w 3264822"/>
              <a:gd name="connsiteY61" fmla="*/ 96215 h 2516309"/>
              <a:gd name="connsiteX0" fmla="*/ 3036222 w 3264822"/>
              <a:gd name="connsiteY0" fmla="*/ 96215 h 2516309"/>
              <a:gd name="connsiteX1" fmla="*/ 2223422 w 3264822"/>
              <a:gd name="connsiteY1" fmla="*/ 108915 h 2516309"/>
              <a:gd name="connsiteX2" fmla="*/ 2134522 w 3264822"/>
              <a:gd name="connsiteY2" fmla="*/ 159715 h 2516309"/>
              <a:gd name="connsiteX3" fmla="*/ 2083722 w 3264822"/>
              <a:gd name="connsiteY3" fmla="*/ 185115 h 2516309"/>
              <a:gd name="connsiteX4" fmla="*/ 2032922 w 3264822"/>
              <a:gd name="connsiteY4" fmla="*/ 197815 h 2516309"/>
              <a:gd name="connsiteX5" fmla="*/ 1994822 w 3264822"/>
              <a:gd name="connsiteY5" fmla="*/ 210515 h 2516309"/>
              <a:gd name="connsiteX6" fmla="*/ 1791622 w 3264822"/>
              <a:gd name="connsiteY6" fmla="*/ 153365 h 2516309"/>
              <a:gd name="connsiteX7" fmla="*/ 1569372 w 3264822"/>
              <a:gd name="connsiteY7" fmla="*/ 96215 h 2516309"/>
              <a:gd name="connsiteX8" fmla="*/ 1264572 w 3264822"/>
              <a:gd name="connsiteY8" fmla="*/ 39065 h 2516309"/>
              <a:gd name="connsiteX9" fmla="*/ 1010572 w 3264822"/>
              <a:gd name="connsiteY9" fmla="*/ 965 h 2516309"/>
              <a:gd name="connsiteX10" fmla="*/ 585122 w 3264822"/>
              <a:gd name="connsiteY10" fmla="*/ 20015 h 2516309"/>
              <a:gd name="connsiteX11" fmla="*/ 356522 w 3264822"/>
              <a:gd name="connsiteY11" fmla="*/ 108915 h 2516309"/>
              <a:gd name="connsiteX12" fmla="*/ 305722 w 3264822"/>
              <a:gd name="connsiteY12" fmla="*/ 147015 h 2516309"/>
              <a:gd name="connsiteX13" fmla="*/ 254922 w 3264822"/>
              <a:gd name="connsiteY13" fmla="*/ 197815 h 2516309"/>
              <a:gd name="connsiteX14" fmla="*/ 153322 w 3264822"/>
              <a:gd name="connsiteY14" fmla="*/ 420065 h 2516309"/>
              <a:gd name="connsiteX15" fmla="*/ 102522 w 3264822"/>
              <a:gd name="connsiteY15" fmla="*/ 604215 h 2516309"/>
              <a:gd name="connsiteX16" fmla="*/ 77122 w 3264822"/>
              <a:gd name="connsiteY16" fmla="*/ 680415 h 2516309"/>
              <a:gd name="connsiteX17" fmla="*/ 51722 w 3264822"/>
              <a:gd name="connsiteY17" fmla="*/ 985215 h 2516309"/>
              <a:gd name="connsiteX18" fmla="*/ 39022 w 3264822"/>
              <a:gd name="connsiteY18" fmla="*/ 1226515 h 2516309"/>
              <a:gd name="connsiteX19" fmla="*/ 26322 w 3264822"/>
              <a:gd name="connsiteY19" fmla="*/ 1328115 h 2516309"/>
              <a:gd name="connsiteX20" fmla="*/ 13622 w 3264822"/>
              <a:gd name="connsiteY20" fmla="*/ 1442415 h 2516309"/>
              <a:gd name="connsiteX21" fmla="*/ 922 w 3264822"/>
              <a:gd name="connsiteY21" fmla="*/ 1658315 h 2516309"/>
              <a:gd name="connsiteX22" fmla="*/ 39022 w 3264822"/>
              <a:gd name="connsiteY22" fmla="*/ 1944065 h 2516309"/>
              <a:gd name="connsiteX23" fmla="*/ 96172 w 3264822"/>
              <a:gd name="connsiteY23" fmla="*/ 2128215 h 2516309"/>
              <a:gd name="connsiteX24" fmla="*/ 146972 w 3264822"/>
              <a:gd name="connsiteY24" fmla="*/ 2229815 h 2516309"/>
              <a:gd name="connsiteX25" fmla="*/ 229522 w 3264822"/>
              <a:gd name="connsiteY25" fmla="*/ 2356815 h 2516309"/>
              <a:gd name="connsiteX26" fmla="*/ 369222 w 3264822"/>
              <a:gd name="connsiteY26" fmla="*/ 2509215 h 2516309"/>
              <a:gd name="connsiteX27" fmla="*/ 597822 w 3264822"/>
              <a:gd name="connsiteY27" fmla="*/ 2477465 h 2516309"/>
              <a:gd name="connsiteX28" fmla="*/ 858172 w 3264822"/>
              <a:gd name="connsiteY28" fmla="*/ 2356815 h 2516309"/>
              <a:gd name="connsiteX29" fmla="*/ 1124872 w 3264822"/>
              <a:gd name="connsiteY29" fmla="*/ 2217115 h 2516309"/>
              <a:gd name="connsiteX30" fmla="*/ 1429672 w 3264822"/>
              <a:gd name="connsiteY30" fmla="*/ 2045665 h 2516309"/>
              <a:gd name="connsiteX31" fmla="*/ 1702722 w 3264822"/>
              <a:gd name="connsiteY31" fmla="*/ 1874215 h 2516309"/>
              <a:gd name="connsiteX32" fmla="*/ 1829722 w 3264822"/>
              <a:gd name="connsiteY32" fmla="*/ 1785315 h 2516309"/>
              <a:gd name="connsiteX33" fmla="*/ 1867822 w 3264822"/>
              <a:gd name="connsiteY33" fmla="*/ 1772615 h 2516309"/>
              <a:gd name="connsiteX34" fmla="*/ 1905922 w 3264822"/>
              <a:gd name="connsiteY34" fmla="*/ 1747215 h 2516309"/>
              <a:gd name="connsiteX35" fmla="*/ 1918622 w 3264822"/>
              <a:gd name="connsiteY35" fmla="*/ 1709115 h 2516309"/>
              <a:gd name="connsiteX36" fmla="*/ 1982122 w 3264822"/>
              <a:gd name="connsiteY36" fmla="*/ 1671015 h 2516309"/>
              <a:gd name="connsiteX37" fmla="*/ 2020222 w 3264822"/>
              <a:gd name="connsiteY37" fmla="*/ 1645615 h 2516309"/>
              <a:gd name="connsiteX38" fmla="*/ 2096422 w 3264822"/>
              <a:gd name="connsiteY38" fmla="*/ 1569415 h 2516309"/>
              <a:gd name="connsiteX39" fmla="*/ 2185322 w 3264822"/>
              <a:gd name="connsiteY39" fmla="*/ 1518615 h 2516309"/>
              <a:gd name="connsiteX40" fmla="*/ 2261522 w 3264822"/>
              <a:gd name="connsiteY40" fmla="*/ 1467815 h 2516309"/>
              <a:gd name="connsiteX41" fmla="*/ 2312322 w 3264822"/>
              <a:gd name="connsiteY41" fmla="*/ 1417015 h 2516309"/>
              <a:gd name="connsiteX42" fmla="*/ 2388522 w 3264822"/>
              <a:gd name="connsiteY42" fmla="*/ 1366215 h 2516309"/>
              <a:gd name="connsiteX43" fmla="*/ 2426622 w 3264822"/>
              <a:gd name="connsiteY43" fmla="*/ 1328115 h 2516309"/>
              <a:gd name="connsiteX44" fmla="*/ 2515522 w 3264822"/>
              <a:gd name="connsiteY44" fmla="*/ 1264615 h 2516309"/>
              <a:gd name="connsiteX45" fmla="*/ 2540922 w 3264822"/>
              <a:gd name="connsiteY45" fmla="*/ 1226515 h 2516309"/>
              <a:gd name="connsiteX46" fmla="*/ 2655222 w 3264822"/>
              <a:gd name="connsiteY46" fmla="*/ 1163015 h 2516309"/>
              <a:gd name="connsiteX47" fmla="*/ 2744122 w 3264822"/>
              <a:gd name="connsiteY47" fmla="*/ 1112215 h 2516309"/>
              <a:gd name="connsiteX48" fmla="*/ 2769522 w 3264822"/>
              <a:gd name="connsiteY48" fmla="*/ 1074115 h 2516309"/>
              <a:gd name="connsiteX49" fmla="*/ 2858422 w 3264822"/>
              <a:gd name="connsiteY49" fmla="*/ 1023315 h 2516309"/>
              <a:gd name="connsiteX50" fmla="*/ 2921922 w 3264822"/>
              <a:gd name="connsiteY50" fmla="*/ 972515 h 2516309"/>
              <a:gd name="connsiteX51" fmla="*/ 3010822 w 3264822"/>
              <a:gd name="connsiteY51" fmla="*/ 934415 h 2516309"/>
              <a:gd name="connsiteX52" fmla="*/ 3061622 w 3264822"/>
              <a:gd name="connsiteY52" fmla="*/ 909015 h 2516309"/>
              <a:gd name="connsiteX53" fmla="*/ 3137822 w 3264822"/>
              <a:gd name="connsiteY53" fmla="*/ 794715 h 2516309"/>
              <a:gd name="connsiteX54" fmla="*/ 3163222 w 3264822"/>
              <a:gd name="connsiteY54" fmla="*/ 489915 h 2516309"/>
              <a:gd name="connsiteX55" fmla="*/ 3239422 w 3264822"/>
              <a:gd name="connsiteY55" fmla="*/ 413715 h 2516309"/>
              <a:gd name="connsiteX56" fmla="*/ 3264822 w 3264822"/>
              <a:gd name="connsiteY56" fmla="*/ 337515 h 2516309"/>
              <a:gd name="connsiteX57" fmla="*/ 3245772 w 3264822"/>
              <a:gd name="connsiteY57" fmla="*/ 229565 h 2516309"/>
              <a:gd name="connsiteX58" fmla="*/ 3125122 w 3264822"/>
              <a:gd name="connsiteY58" fmla="*/ 134315 h 2516309"/>
              <a:gd name="connsiteX59" fmla="*/ 2960022 w 3264822"/>
              <a:gd name="connsiteY59" fmla="*/ 108915 h 2516309"/>
              <a:gd name="connsiteX60" fmla="*/ 2960022 w 3264822"/>
              <a:gd name="connsiteY60" fmla="*/ 962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60022 w 3264822"/>
              <a:gd name="connsiteY58" fmla="*/ 108915 h 2516309"/>
              <a:gd name="connsiteX59" fmla="*/ 2960022 w 3264822"/>
              <a:gd name="connsiteY59" fmla="*/ 962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60022 w 3264822"/>
              <a:gd name="connsiteY58" fmla="*/ 108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85422 w 3264822"/>
              <a:gd name="connsiteY58" fmla="*/ 108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304892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306797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306797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902872 w 3264822"/>
              <a:gd name="connsiteY58" fmla="*/ 235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782222 w 3264822"/>
              <a:gd name="connsiteY58" fmla="*/ 99390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680622 w 3264822"/>
              <a:gd name="connsiteY5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680622 w 3264822"/>
              <a:gd name="connsiteY5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261522 w 3264822"/>
              <a:gd name="connsiteY38" fmla="*/ 1467815 h 2516309"/>
              <a:gd name="connsiteX39" fmla="*/ 2312322 w 3264822"/>
              <a:gd name="connsiteY39" fmla="*/ 1417015 h 2516309"/>
              <a:gd name="connsiteX40" fmla="*/ 2388522 w 3264822"/>
              <a:gd name="connsiteY40" fmla="*/ 1366215 h 2516309"/>
              <a:gd name="connsiteX41" fmla="*/ 2426622 w 3264822"/>
              <a:gd name="connsiteY41" fmla="*/ 1328115 h 2516309"/>
              <a:gd name="connsiteX42" fmla="*/ 2515522 w 3264822"/>
              <a:gd name="connsiteY42" fmla="*/ 1264615 h 2516309"/>
              <a:gd name="connsiteX43" fmla="*/ 2540922 w 3264822"/>
              <a:gd name="connsiteY43" fmla="*/ 1226515 h 2516309"/>
              <a:gd name="connsiteX44" fmla="*/ 2655222 w 3264822"/>
              <a:gd name="connsiteY44" fmla="*/ 1163015 h 2516309"/>
              <a:gd name="connsiteX45" fmla="*/ 2744122 w 3264822"/>
              <a:gd name="connsiteY45" fmla="*/ 1112215 h 2516309"/>
              <a:gd name="connsiteX46" fmla="*/ 2769522 w 3264822"/>
              <a:gd name="connsiteY46" fmla="*/ 1074115 h 2516309"/>
              <a:gd name="connsiteX47" fmla="*/ 2858422 w 3264822"/>
              <a:gd name="connsiteY47" fmla="*/ 1023315 h 2516309"/>
              <a:gd name="connsiteX48" fmla="*/ 2921922 w 3264822"/>
              <a:gd name="connsiteY48" fmla="*/ 972515 h 2516309"/>
              <a:gd name="connsiteX49" fmla="*/ 3010822 w 3264822"/>
              <a:gd name="connsiteY49" fmla="*/ 934415 h 2516309"/>
              <a:gd name="connsiteX50" fmla="*/ 3061622 w 3264822"/>
              <a:gd name="connsiteY50" fmla="*/ 909015 h 2516309"/>
              <a:gd name="connsiteX51" fmla="*/ 3137822 w 3264822"/>
              <a:gd name="connsiteY51" fmla="*/ 794715 h 2516309"/>
              <a:gd name="connsiteX52" fmla="*/ 3163222 w 3264822"/>
              <a:gd name="connsiteY52" fmla="*/ 489915 h 2516309"/>
              <a:gd name="connsiteX53" fmla="*/ 3239422 w 3264822"/>
              <a:gd name="connsiteY53" fmla="*/ 413715 h 2516309"/>
              <a:gd name="connsiteX54" fmla="*/ 3264822 w 3264822"/>
              <a:gd name="connsiteY54" fmla="*/ 337515 h 2516309"/>
              <a:gd name="connsiteX55" fmla="*/ 3245772 w 3264822"/>
              <a:gd name="connsiteY55" fmla="*/ 229565 h 2516309"/>
              <a:gd name="connsiteX56" fmla="*/ 3150522 w 3264822"/>
              <a:gd name="connsiteY56" fmla="*/ 137490 h 2516309"/>
              <a:gd name="connsiteX57" fmla="*/ 2680622 w 3264822"/>
              <a:gd name="connsiteY5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261522 w 3264822"/>
              <a:gd name="connsiteY38" fmla="*/ 1467815 h 2516309"/>
              <a:gd name="connsiteX39" fmla="*/ 2312322 w 3264822"/>
              <a:gd name="connsiteY39" fmla="*/ 1417015 h 2516309"/>
              <a:gd name="connsiteX40" fmla="*/ 2388522 w 3264822"/>
              <a:gd name="connsiteY40" fmla="*/ 1366215 h 2516309"/>
              <a:gd name="connsiteX41" fmla="*/ 2426622 w 3264822"/>
              <a:gd name="connsiteY41" fmla="*/ 1328115 h 2516309"/>
              <a:gd name="connsiteX42" fmla="*/ 2515522 w 3264822"/>
              <a:gd name="connsiteY42" fmla="*/ 1264615 h 2516309"/>
              <a:gd name="connsiteX43" fmla="*/ 2540922 w 3264822"/>
              <a:gd name="connsiteY43" fmla="*/ 1226515 h 2516309"/>
              <a:gd name="connsiteX44" fmla="*/ 2655222 w 3264822"/>
              <a:gd name="connsiteY44" fmla="*/ 1163015 h 2516309"/>
              <a:gd name="connsiteX45" fmla="*/ 2744122 w 3264822"/>
              <a:gd name="connsiteY45" fmla="*/ 1112215 h 2516309"/>
              <a:gd name="connsiteX46" fmla="*/ 2769522 w 3264822"/>
              <a:gd name="connsiteY46" fmla="*/ 1074115 h 2516309"/>
              <a:gd name="connsiteX47" fmla="*/ 2858422 w 3264822"/>
              <a:gd name="connsiteY47" fmla="*/ 1023315 h 2516309"/>
              <a:gd name="connsiteX48" fmla="*/ 2921922 w 3264822"/>
              <a:gd name="connsiteY48" fmla="*/ 972515 h 2516309"/>
              <a:gd name="connsiteX49" fmla="*/ 3010822 w 3264822"/>
              <a:gd name="connsiteY49" fmla="*/ 934415 h 2516309"/>
              <a:gd name="connsiteX50" fmla="*/ 3061622 w 3264822"/>
              <a:gd name="connsiteY50" fmla="*/ 909015 h 2516309"/>
              <a:gd name="connsiteX51" fmla="*/ 3137822 w 3264822"/>
              <a:gd name="connsiteY51" fmla="*/ 794715 h 2516309"/>
              <a:gd name="connsiteX52" fmla="*/ 3163222 w 3264822"/>
              <a:gd name="connsiteY52" fmla="*/ 489915 h 2516309"/>
              <a:gd name="connsiteX53" fmla="*/ 3239422 w 3264822"/>
              <a:gd name="connsiteY53" fmla="*/ 413715 h 2516309"/>
              <a:gd name="connsiteX54" fmla="*/ 3264822 w 3264822"/>
              <a:gd name="connsiteY54" fmla="*/ 337515 h 2516309"/>
              <a:gd name="connsiteX55" fmla="*/ 3245772 w 3264822"/>
              <a:gd name="connsiteY55" fmla="*/ 229565 h 2516309"/>
              <a:gd name="connsiteX56" fmla="*/ 3150522 w 3264822"/>
              <a:gd name="connsiteY56" fmla="*/ 137490 h 2516309"/>
              <a:gd name="connsiteX57" fmla="*/ 2680622 w 3264822"/>
              <a:gd name="connsiteY5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312322 w 3264822"/>
              <a:gd name="connsiteY38" fmla="*/ 1417015 h 2516309"/>
              <a:gd name="connsiteX39" fmla="*/ 2388522 w 3264822"/>
              <a:gd name="connsiteY39" fmla="*/ 1366215 h 2516309"/>
              <a:gd name="connsiteX40" fmla="*/ 2426622 w 3264822"/>
              <a:gd name="connsiteY40" fmla="*/ 1328115 h 2516309"/>
              <a:gd name="connsiteX41" fmla="*/ 2515522 w 3264822"/>
              <a:gd name="connsiteY41" fmla="*/ 1264615 h 2516309"/>
              <a:gd name="connsiteX42" fmla="*/ 2540922 w 3264822"/>
              <a:gd name="connsiteY42" fmla="*/ 1226515 h 2516309"/>
              <a:gd name="connsiteX43" fmla="*/ 2655222 w 3264822"/>
              <a:gd name="connsiteY43" fmla="*/ 1163015 h 2516309"/>
              <a:gd name="connsiteX44" fmla="*/ 2744122 w 3264822"/>
              <a:gd name="connsiteY44" fmla="*/ 1112215 h 2516309"/>
              <a:gd name="connsiteX45" fmla="*/ 2769522 w 3264822"/>
              <a:gd name="connsiteY45" fmla="*/ 1074115 h 2516309"/>
              <a:gd name="connsiteX46" fmla="*/ 2858422 w 3264822"/>
              <a:gd name="connsiteY46" fmla="*/ 1023315 h 2516309"/>
              <a:gd name="connsiteX47" fmla="*/ 2921922 w 3264822"/>
              <a:gd name="connsiteY47" fmla="*/ 972515 h 2516309"/>
              <a:gd name="connsiteX48" fmla="*/ 3010822 w 3264822"/>
              <a:gd name="connsiteY48" fmla="*/ 934415 h 2516309"/>
              <a:gd name="connsiteX49" fmla="*/ 3061622 w 3264822"/>
              <a:gd name="connsiteY49" fmla="*/ 909015 h 2516309"/>
              <a:gd name="connsiteX50" fmla="*/ 3137822 w 3264822"/>
              <a:gd name="connsiteY50" fmla="*/ 794715 h 2516309"/>
              <a:gd name="connsiteX51" fmla="*/ 3163222 w 3264822"/>
              <a:gd name="connsiteY51" fmla="*/ 489915 h 2516309"/>
              <a:gd name="connsiteX52" fmla="*/ 3239422 w 3264822"/>
              <a:gd name="connsiteY52" fmla="*/ 413715 h 2516309"/>
              <a:gd name="connsiteX53" fmla="*/ 3264822 w 3264822"/>
              <a:gd name="connsiteY53" fmla="*/ 337515 h 2516309"/>
              <a:gd name="connsiteX54" fmla="*/ 3245772 w 3264822"/>
              <a:gd name="connsiteY54" fmla="*/ 229565 h 2516309"/>
              <a:gd name="connsiteX55" fmla="*/ 3150522 w 3264822"/>
              <a:gd name="connsiteY55" fmla="*/ 137490 h 2516309"/>
              <a:gd name="connsiteX56" fmla="*/ 2680622 w 3264822"/>
              <a:gd name="connsiteY56"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655222 w 3264822"/>
              <a:gd name="connsiteY42" fmla="*/ 1163015 h 2516309"/>
              <a:gd name="connsiteX43" fmla="*/ 2744122 w 3264822"/>
              <a:gd name="connsiteY43" fmla="*/ 1112215 h 2516309"/>
              <a:gd name="connsiteX44" fmla="*/ 2769522 w 3264822"/>
              <a:gd name="connsiteY44" fmla="*/ 1074115 h 2516309"/>
              <a:gd name="connsiteX45" fmla="*/ 2858422 w 3264822"/>
              <a:gd name="connsiteY45" fmla="*/ 1023315 h 2516309"/>
              <a:gd name="connsiteX46" fmla="*/ 2921922 w 3264822"/>
              <a:gd name="connsiteY46" fmla="*/ 972515 h 2516309"/>
              <a:gd name="connsiteX47" fmla="*/ 3010822 w 3264822"/>
              <a:gd name="connsiteY47" fmla="*/ 934415 h 2516309"/>
              <a:gd name="connsiteX48" fmla="*/ 3061622 w 3264822"/>
              <a:gd name="connsiteY48" fmla="*/ 909015 h 2516309"/>
              <a:gd name="connsiteX49" fmla="*/ 3137822 w 3264822"/>
              <a:gd name="connsiteY49" fmla="*/ 794715 h 2516309"/>
              <a:gd name="connsiteX50" fmla="*/ 3163222 w 3264822"/>
              <a:gd name="connsiteY50" fmla="*/ 489915 h 2516309"/>
              <a:gd name="connsiteX51" fmla="*/ 3239422 w 3264822"/>
              <a:gd name="connsiteY51" fmla="*/ 413715 h 2516309"/>
              <a:gd name="connsiteX52" fmla="*/ 3264822 w 3264822"/>
              <a:gd name="connsiteY52" fmla="*/ 337515 h 2516309"/>
              <a:gd name="connsiteX53" fmla="*/ 3245772 w 3264822"/>
              <a:gd name="connsiteY53" fmla="*/ 229565 h 2516309"/>
              <a:gd name="connsiteX54" fmla="*/ 3150522 w 3264822"/>
              <a:gd name="connsiteY54" fmla="*/ 137490 h 2516309"/>
              <a:gd name="connsiteX55" fmla="*/ 2680622 w 3264822"/>
              <a:gd name="connsiteY55"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655222 w 3264822"/>
              <a:gd name="connsiteY42" fmla="*/ 1163015 h 2516309"/>
              <a:gd name="connsiteX43" fmla="*/ 2769522 w 3264822"/>
              <a:gd name="connsiteY43" fmla="*/ 1074115 h 2516309"/>
              <a:gd name="connsiteX44" fmla="*/ 2858422 w 3264822"/>
              <a:gd name="connsiteY44" fmla="*/ 1023315 h 2516309"/>
              <a:gd name="connsiteX45" fmla="*/ 2921922 w 3264822"/>
              <a:gd name="connsiteY45" fmla="*/ 972515 h 2516309"/>
              <a:gd name="connsiteX46" fmla="*/ 3010822 w 3264822"/>
              <a:gd name="connsiteY46" fmla="*/ 934415 h 2516309"/>
              <a:gd name="connsiteX47" fmla="*/ 3061622 w 3264822"/>
              <a:gd name="connsiteY47" fmla="*/ 909015 h 2516309"/>
              <a:gd name="connsiteX48" fmla="*/ 3137822 w 3264822"/>
              <a:gd name="connsiteY48" fmla="*/ 794715 h 2516309"/>
              <a:gd name="connsiteX49" fmla="*/ 3163222 w 3264822"/>
              <a:gd name="connsiteY49" fmla="*/ 489915 h 2516309"/>
              <a:gd name="connsiteX50" fmla="*/ 3239422 w 3264822"/>
              <a:gd name="connsiteY50" fmla="*/ 413715 h 2516309"/>
              <a:gd name="connsiteX51" fmla="*/ 3264822 w 3264822"/>
              <a:gd name="connsiteY51" fmla="*/ 337515 h 2516309"/>
              <a:gd name="connsiteX52" fmla="*/ 3245772 w 3264822"/>
              <a:gd name="connsiteY52" fmla="*/ 229565 h 2516309"/>
              <a:gd name="connsiteX53" fmla="*/ 3150522 w 3264822"/>
              <a:gd name="connsiteY53" fmla="*/ 137490 h 2516309"/>
              <a:gd name="connsiteX54" fmla="*/ 2680622 w 3264822"/>
              <a:gd name="connsiteY54"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69522 w 3264822"/>
              <a:gd name="connsiteY42" fmla="*/ 1074115 h 2516309"/>
              <a:gd name="connsiteX43" fmla="*/ 2858422 w 3264822"/>
              <a:gd name="connsiteY43" fmla="*/ 1023315 h 2516309"/>
              <a:gd name="connsiteX44" fmla="*/ 2921922 w 3264822"/>
              <a:gd name="connsiteY44" fmla="*/ 972515 h 2516309"/>
              <a:gd name="connsiteX45" fmla="*/ 3010822 w 3264822"/>
              <a:gd name="connsiteY45" fmla="*/ 934415 h 2516309"/>
              <a:gd name="connsiteX46" fmla="*/ 3061622 w 3264822"/>
              <a:gd name="connsiteY46" fmla="*/ 909015 h 2516309"/>
              <a:gd name="connsiteX47" fmla="*/ 3137822 w 3264822"/>
              <a:gd name="connsiteY47" fmla="*/ 794715 h 2516309"/>
              <a:gd name="connsiteX48" fmla="*/ 3163222 w 3264822"/>
              <a:gd name="connsiteY48" fmla="*/ 489915 h 2516309"/>
              <a:gd name="connsiteX49" fmla="*/ 3239422 w 3264822"/>
              <a:gd name="connsiteY49" fmla="*/ 413715 h 2516309"/>
              <a:gd name="connsiteX50" fmla="*/ 3264822 w 3264822"/>
              <a:gd name="connsiteY50" fmla="*/ 337515 h 2516309"/>
              <a:gd name="connsiteX51" fmla="*/ 3245772 w 3264822"/>
              <a:gd name="connsiteY51" fmla="*/ 229565 h 2516309"/>
              <a:gd name="connsiteX52" fmla="*/ 3150522 w 3264822"/>
              <a:gd name="connsiteY52" fmla="*/ 137490 h 2516309"/>
              <a:gd name="connsiteX53" fmla="*/ 2680622 w 3264822"/>
              <a:gd name="connsiteY53"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858422 w 3264822"/>
              <a:gd name="connsiteY43" fmla="*/ 1023315 h 2516309"/>
              <a:gd name="connsiteX44" fmla="*/ 2921922 w 3264822"/>
              <a:gd name="connsiteY44" fmla="*/ 972515 h 2516309"/>
              <a:gd name="connsiteX45" fmla="*/ 3010822 w 3264822"/>
              <a:gd name="connsiteY45" fmla="*/ 934415 h 2516309"/>
              <a:gd name="connsiteX46" fmla="*/ 3061622 w 3264822"/>
              <a:gd name="connsiteY46" fmla="*/ 909015 h 2516309"/>
              <a:gd name="connsiteX47" fmla="*/ 3137822 w 3264822"/>
              <a:gd name="connsiteY47" fmla="*/ 794715 h 2516309"/>
              <a:gd name="connsiteX48" fmla="*/ 3163222 w 3264822"/>
              <a:gd name="connsiteY48" fmla="*/ 489915 h 2516309"/>
              <a:gd name="connsiteX49" fmla="*/ 3239422 w 3264822"/>
              <a:gd name="connsiteY49" fmla="*/ 413715 h 2516309"/>
              <a:gd name="connsiteX50" fmla="*/ 3264822 w 3264822"/>
              <a:gd name="connsiteY50" fmla="*/ 337515 h 2516309"/>
              <a:gd name="connsiteX51" fmla="*/ 3245772 w 3264822"/>
              <a:gd name="connsiteY51" fmla="*/ 229565 h 2516309"/>
              <a:gd name="connsiteX52" fmla="*/ 3150522 w 3264822"/>
              <a:gd name="connsiteY52" fmla="*/ 137490 h 2516309"/>
              <a:gd name="connsiteX53" fmla="*/ 2680622 w 3264822"/>
              <a:gd name="connsiteY53"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858422 w 3264822"/>
              <a:gd name="connsiteY43" fmla="*/ 1023315 h 2516309"/>
              <a:gd name="connsiteX44" fmla="*/ 2921922 w 3264822"/>
              <a:gd name="connsiteY44" fmla="*/ 972515 h 2516309"/>
              <a:gd name="connsiteX45" fmla="*/ 3061622 w 3264822"/>
              <a:gd name="connsiteY45" fmla="*/ 909015 h 2516309"/>
              <a:gd name="connsiteX46" fmla="*/ 3137822 w 3264822"/>
              <a:gd name="connsiteY46" fmla="*/ 794715 h 2516309"/>
              <a:gd name="connsiteX47" fmla="*/ 3163222 w 3264822"/>
              <a:gd name="connsiteY47" fmla="*/ 489915 h 2516309"/>
              <a:gd name="connsiteX48" fmla="*/ 3239422 w 3264822"/>
              <a:gd name="connsiteY48" fmla="*/ 413715 h 2516309"/>
              <a:gd name="connsiteX49" fmla="*/ 3264822 w 3264822"/>
              <a:gd name="connsiteY49" fmla="*/ 337515 h 2516309"/>
              <a:gd name="connsiteX50" fmla="*/ 3245772 w 3264822"/>
              <a:gd name="connsiteY50" fmla="*/ 229565 h 2516309"/>
              <a:gd name="connsiteX51" fmla="*/ 3150522 w 3264822"/>
              <a:gd name="connsiteY51" fmla="*/ 137490 h 2516309"/>
              <a:gd name="connsiteX52" fmla="*/ 2680622 w 3264822"/>
              <a:gd name="connsiteY52"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921922 w 3264822"/>
              <a:gd name="connsiteY43" fmla="*/ 972515 h 2516309"/>
              <a:gd name="connsiteX44" fmla="*/ 3061622 w 3264822"/>
              <a:gd name="connsiteY44" fmla="*/ 909015 h 2516309"/>
              <a:gd name="connsiteX45" fmla="*/ 3137822 w 3264822"/>
              <a:gd name="connsiteY45" fmla="*/ 794715 h 2516309"/>
              <a:gd name="connsiteX46" fmla="*/ 3163222 w 3264822"/>
              <a:gd name="connsiteY46" fmla="*/ 489915 h 2516309"/>
              <a:gd name="connsiteX47" fmla="*/ 3239422 w 3264822"/>
              <a:gd name="connsiteY47" fmla="*/ 413715 h 2516309"/>
              <a:gd name="connsiteX48" fmla="*/ 3264822 w 3264822"/>
              <a:gd name="connsiteY48" fmla="*/ 337515 h 2516309"/>
              <a:gd name="connsiteX49" fmla="*/ 3245772 w 3264822"/>
              <a:gd name="connsiteY49" fmla="*/ 229565 h 2516309"/>
              <a:gd name="connsiteX50" fmla="*/ 3150522 w 3264822"/>
              <a:gd name="connsiteY50" fmla="*/ 137490 h 2516309"/>
              <a:gd name="connsiteX51" fmla="*/ 2680622 w 3264822"/>
              <a:gd name="connsiteY51"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426622 w 3264822"/>
              <a:gd name="connsiteY38" fmla="*/ 1328115 h 2516309"/>
              <a:gd name="connsiteX39" fmla="*/ 2515522 w 3264822"/>
              <a:gd name="connsiteY39" fmla="*/ 1264615 h 2516309"/>
              <a:gd name="connsiteX40" fmla="*/ 2540922 w 3264822"/>
              <a:gd name="connsiteY40" fmla="*/ 1226515 h 2516309"/>
              <a:gd name="connsiteX41" fmla="*/ 2706022 w 3264822"/>
              <a:gd name="connsiteY41" fmla="*/ 1093165 h 2516309"/>
              <a:gd name="connsiteX42" fmla="*/ 2921922 w 3264822"/>
              <a:gd name="connsiteY42" fmla="*/ 972515 h 2516309"/>
              <a:gd name="connsiteX43" fmla="*/ 3061622 w 3264822"/>
              <a:gd name="connsiteY43" fmla="*/ 909015 h 2516309"/>
              <a:gd name="connsiteX44" fmla="*/ 3137822 w 3264822"/>
              <a:gd name="connsiteY44" fmla="*/ 794715 h 2516309"/>
              <a:gd name="connsiteX45" fmla="*/ 3163222 w 3264822"/>
              <a:gd name="connsiteY45" fmla="*/ 489915 h 2516309"/>
              <a:gd name="connsiteX46" fmla="*/ 3239422 w 3264822"/>
              <a:gd name="connsiteY46" fmla="*/ 413715 h 2516309"/>
              <a:gd name="connsiteX47" fmla="*/ 3264822 w 3264822"/>
              <a:gd name="connsiteY47" fmla="*/ 337515 h 2516309"/>
              <a:gd name="connsiteX48" fmla="*/ 3245772 w 3264822"/>
              <a:gd name="connsiteY48" fmla="*/ 229565 h 2516309"/>
              <a:gd name="connsiteX49" fmla="*/ 3150522 w 3264822"/>
              <a:gd name="connsiteY49" fmla="*/ 137490 h 2516309"/>
              <a:gd name="connsiteX50" fmla="*/ 2680622 w 3264822"/>
              <a:gd name="connsiteY50"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426622 w 3264822"/>
              <a:gd name="connsiteY38" fmla="*/ 1328115 h 2516309"/>
              <a:gd name="connsiteX39" fmla="*/ 2540922 w 3264822"/>
              <a:gd name="connsiteY39" fmla="*/ 1226515 h 2516309"/>
              <a:gd name="connsiteX40" fmla="*/ 2706022 w 3264822"/>
              <a:gd name="connsiteY40" fmla="*/ 1093165 h 2516309"/>
              <a:gd name="connsiteX41" fmla="*/ 2921922 w 3264822"/>
              <a:gd name="connsiteY41" fmla="*/ 972515 h 2516309"/>
              <a:gd name="connsiteX42" fmla="*/ 3061622 w 3264822"/>
              <a:gd name="connsiteY42" fmla="*/ 909015 h 2516309"/>
              <a:gd name="connsiteX43" fmla="*/ 3137822 w 3264822"/>
              <a:gd name="connsiteY43" fmla="*/ 794715 h 2516309"/>
              <a:gd name="connsiteX44" fmla="*/ 3163222 w 3264822"/>
              <a:gd name="connsiteY44" fmla="*/ 489915 h 2516309"/>
              <a:gd name="connsiteX45" fmla="*/ 3239422 w 3264822"/>
              <a:gd name="connsiteY45" fmla="*/ 413715 h 2516309"/>
              <a:gd name="connsiteX46" fmla="*/ 3264822 w 3264822"/>
              <a:gd name="connsiteY46" fmla="*/ 337515 h 2516309"/>
              <a:gd name="connsiteX47" fmla="*/ 3245772 w 3264822"/>
              <a:gd name="connsiteY47" fmla="*/ 229565 h 2516309"/>
              <a:gd name="connsiteX48" fmla="*/ 3150522 w 3264822"/>
              <a:gd name="connsiteY48" fmla="*/ 137490 h 2516309"/>
              <a:gd name="connsiteX49" fmla="*/ 2680622 w 3264822"/>
              <a:gd name="connsiteY49"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05922 w 3264822"/>
              <a:gd name="connsiteY31" fmla="*/ 1747215 h 2516309"/>
              <a:gd name="connsiteX32" fmla="*/ 1918622 w 3264822"/>
              <a:gd name="connsiteY32" fmla="*/ 1709115 h 2516309"/>
              <a:gd name="connsiteX33" fmla="*/ 1982122 w 3264822"/>
              <a:gd name="connsiteY33" fmla="*/ 1671015 h 2516309"/>
              <a:gd name="connsiteX34" fmla="*/ 2096422 w 3264822"/>
              <a:gd name="connsiteY34" fmla="*/ 1569415 h 2516309"/>
              <a:gd name="connsiteX35" fmla="*/ 2185322 w 3264822"/>
              <a:gd name="connsiteY35" fmla="*/ 1518615 h 2516309"/>
              <a:gd name="connsiteX36" fmla="*/ 2312322 w 3264822"/>
              <a:gd name="connsiteY36" fmla="*/ 1417015 h 2516309"/>
              <a:gd name="connsiteX37" fmla="*/ 2426622 w 3264822"/>
              <a:gd name="connsiteY37" fmla="*/ 1328115 h 2516309"/>
              <a:gd name="connsiteX38" fmla="*/ 2540922 w 3264822"/>
              <a:gd name="connsiteY38" fmla="*/ 1226515 h 2516309"/>
              <a:gd name="connsiteX39" fmla="*/ 2706022 w 3264822"/>
              <a:gd name="connsiteY39" fmla="*/ 1093165 h 2516309"/>
              <a:gd name="connsiteX40" fmla="*/ 2921922 w 3264822"/>
              <a:gd name="connsiteY40" fmla="*/ 972515 h 2516309"/>
              <a:gd name="connsiteX41" fmla="*/ 3061622 w 3264822"/>
              <a:gd name="connsiteY41" fmla="*/ 909015 h 2516309"/>
              <a:gd name="connsiteX42" fmla="*/ 3137822 w 3264822"/>
              <a:gd name="connsiteY42" fmla="*/ 794715 h 2516309"/>
              <a:gd name="connsiteX43" fmla="*/ 3163222 w 3264822"/>
              <a:gd name="connsiteY43" fmla="*/ 489915 h 2516309"/>
              <a:gd name="connsiteX44" fmla="*/ 3239422 w 3264822"/>
              <a:gd name="connsiteY44" fmla="*/ 413715 h 2516309"/>
              <a:gd name="connsiteX45" fmla="*/ 3264822 w 3264822"/>
              <a:gd name="connsiteY45" fmla="*/ 337515 h 2516309"/>
              <a:gd name="connsiteX46" fmla="*/ 3245772 w 3264822"/>
              <a:gd name="connsiteY46" fmla="*/ 229565 h 2516309"/>
              <a:gd name="connsiteX47" fmla="*/ 3150522 w 3264822"/>
              <a:gd name="connsiteY47" fmla="*/ 137490 h 2516309"/>
              <a:gd name="connsiteX48" fmla="*/ 2680622 w 3264822"/>
              <a:gd name="connsiteY4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18622 w 3264822"/>
              <a:gd name="connsiteY31" fmla="*/ 1709115 h 2516309"/>
              <a:gd name="connsiteX32" fmla="*/ 1982122 w 3264822"/>
              <a:gd name="connsiteY32" fmla="*/ 1671015 h 2516309"/>
              <a:gd name="connsiteX33" fmla="*/ 2096422 w 3264822"/>
              <a:gd name="connsiteY33" fmla="*/ 1569415 h 2516309"/>
              <a:gd name="connsiteX34" fmla="*/ 2185322 w 3264822"/>
              <a:gd name="connsiteY34" fmla="*/ 1518615 h 2516309"/>
              <a:gd name="connsiteX35" fmla="*/ 2312322 w 3264822"/>
              <a:gd name="connsiteY35" fmla="*/ 1417015 h 2516309"/>
              <a:gd name="connsiteX36" fmla="*/ 2426622 w 3264822"/>
              <a:gd name="connsiteY36" fmla="*/ 1328115 h 2516309"/>
              <a:gd name="connsiteX37" fmla="*/ 2540922 w 3264822"/>
              <a:gd name="connsiteY37" fmla="*/ 1226515 h 2516309"/>
              <a:gd name="connsiteX38" fmla="*/ 2706022 w 3264822"/>
              <a:gd name="connsiteY38" fmla="*/ 1093165 h 2516309"/>
              <a:gd name="connsiteX39" fmla="*/ 2921922 w 3264822"/>
              <a:gd name="connsiteY39" fmla="*/ 972515 h 2516309"/>
              <a:gd name="connsiteX40" fmla="*/ 3061622 w 3264822"/>
              <a:gd name="connsiteY40" fmla="*/ 909015 h 2516309"/>
              <a:gd name="connsiteX41" fmla="*/ 3137822 w 3264822"/>
              <a:gd name="connsiteY41" fmla="*/ 794715 h 2516309"/>
              <a:gd name="connsiteX42" fmla="*/ 3163222 w 3264822"/>
              <a:gd name="connsiteY42" fmla="*/ 489915 h 2516309"/>
              <a:gd name="connsiteX43" fmla="*/ 3239422 w 3264822"/>
              <a:gd name="connsiteY43" fmla="*/ 413715 h 2516309"/>
              <a:gd name="connsiteX44" fmla="*/ 3264822 w 3264822"/>
              <a:gd name="connsiteY44" fmla="*/ 337515 h 2516309"/>
              <a:gd name="connsiteX45" fmla="*/ 3245772 w 3264822"/>
              <a:gd name="connsiteY45" fmla="*/ 229565 h 2516309"/>
              <a:gd name="connsiteX46" fmla="*/ 3150522 w 3264822"/>
              <a:gd name="connsiteY46" fmla="*/ 137490 h 2516309"/>
              <a:gd name="connsiteX47" fmla="*/ 2680622 w 3264822"/>
              <a:gd name="connsiteY47" fmla="*/ 86690 h 25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64822" h="2516309">
                <a:moveTo>
                  <a:pt x="2407572" y="83515"/>
                </a:moveTo>
                <a:cubicBezTo>
                  <a:pt x="2373526" y="85913"/>
                  <a:pt x="2188497" y="142782"/>
                  <a:pt x="2134522" y="159715"/>
                </a:cubicBezTo>
                <a:cubicBezTo>
                  <a:pt x="2080547" y="176648"/>
                  <a:pt x="2101449" y="178468"/>
                  <a:pt x="2083722" y="185115"/>
                </a:cubicBezTo>
                <a:cubicBezTo>
                  <a:pt x="2067379" y="191244"/>
                  <a:pt x="2049705" y="193020"/>
                  <a:pt x="2032922" y="197815"/>
                </a:cubicBezTo>
                <a:cubicBezTo>
                  <a:pt x="2020050" y="201493"/>
                  <a:pt x="2007522" y="206282"/>
                  <a:pt x="1994822" y="210515"/>
                </a:cubicBezTo>
                <a:cubicBezTo>
                  <a:pt x="1855582" y="203553"/>
                  <a:pt x="1862530" y="172415"/>
                  <a:pt x="1791622" y="153365"/>
                </a:cubicBezTo>
                <a:cubicBezTo>
                  <a:pt x="1720714" y="134315"/>
                  <a:pt x="1657214" y="115265"/>
                  <a:pt x="1569372" y="96215"/>
                </a:cubicBezTo>
                <a:cubicBezTo>
                  <a:pt x="1481530" y="77165"/>
                  <a:pt x="1357705" y="54940"/>
                  <a:pt x="1264572" y="39065"/>
                </a:cubicBezTo>
                <a:cubicBezTo>
                  <a:pt x="1171439" y="23190"/>
                  <a:pt x="1333031" y="33211"/>
                  <a:pt x="1010572" y="965"/>
                </a:cubicBezTo>
                <a:cubicBezTo>
                  <a:pt x="897330" y="-2210"/>
                  <a:pt x="694130" y="2023"/>
                  <a:pt x="585122" y="20015"/>
                </a:cubicBezTo>
                <a:cubicBezTo>
                  <a:pt x="476114" y="38007"/>
                  <a:pt x="403089" y="87748"/>
                  <a:pt x="356522" y="108915"/>
                </a:cubicBezTo>
                <a:cubicBezTo>
                  <a:pt x="339589" y="121615"/>
                  <a:pt x="282439" y="177707"/>
                  <a:pt x="248572" y="229565"/>
                </a:cubicBezTo>
                <a:cubicBezTo>
                  <a:pt x="214705" y="281423"/>
                  <a:pt x="177664" y="357623"/>
                  <a:pt x="153322" y="420065"/>
                </a:cubicBezTo>
                <a:cubicBezTo>
                  <a:pt x="128980" y="482507"/>
                  <a:pt x="115222" y="560823"/>
                  <a:pt x="102522" y="604215"/>
                </a:cubicBezTo>
                <a:cubicBezTo>
                  <a:pt x="89822" y="647607"/>
                  <a:pt x="77122" y="680415"/>
                  <a:pt x="77122" y="680415"/>
                </a:cubicBezTo>
                <a:cubicBezTo>
                  <a:pt x="67703" y="784026"/>
                  <a:pt x="58236" y="880983"/>
                  <a:pt x="51722" y="985215"/>
                </a:cubicBezTo>
                <a:cubicBezTo>
                  <a:pt x="46698" y="1065603"/>
                  <a:pt x="44972" y="1146190"/>
                  <a:pt x="39022" y="1226515"/>
                </a:cubicBezTo>
                <a:cubicBezTo>
                  <a:pt x="36501" y="1260552"/>
                  <a:pt x="30310" y="1294219"/>
                  <a:pt x="26322" y="1328115"/>
                </a:cubicBezTo>
                <a:cubicBezTo>
                  <a:pt x="21843" y="1366187"/>
                  <a:pt x="16562" y="1404193"/>
                  <a:pt x="13622" y="1442415"/>
                </a:cubicBezTo>
                <a:cubicBezTo>
                  <a:pt x="8093" y="1514294"/>
                  <a:pt x="-3311" y="1574707"/>
                  <a:pt x="922" y="1658315"/>
                </a:cubicBezTo>
                <a:cubicBezTo>
                  <a:pt x="5155" y="1741923"/>
                  <a:pt x="23147" y="1865749"/>
                  <a:pt x="39022" y="1944065"/>
                </a:cubicBezTo>
                <a:cubicBezTo>
                  <a:pt x="54897" y="2022381"/>
                  <a:pt x="78180" y="2080590"/>
                  <a:pt x="96172" y="2128215"/>
                </a:cubicBezTo>
                <a:cubicBezTo>
                  <a:pt x="114164" y="2175840"/>
                  <a:pt x="124747" y="2191715"/>
                  <a:pt x="146972" y="2229815"/>
                </a:cubicBezTo>
                <a:cubicBezTo>
                  <a:pt x="169197" y="2267915"/>
                  <a:pt x="192480" y="2310248"/>
                  <a:pt x="229522" y="2356815"/>
                </a:cubicBezTo>
                <a:cubicBezTo>
                  <a:pt x="266564" y="2403382"/>
                  <a:pt x="307839" y="2489107"/>
                  <a:pt x="369222" y="2509215"/>
                </a:cubicBezTo>
                <a:cubicBezTo>
                  <a:pt x="430605" y="2529323"/>
                  <a:pt x="516330" y="2502865"/>
                  <a:pt x="597822" y="2477465"/>
                </a:cubicBezTo>
                <a:cubicBezTo>
                  <a:pt x="679314" y="2452065"/>
                  <a:pt x="770330" y="2400207"/>
                  <a:pt x="858172" y="2356815"/>
                </a:cubicBezTo>
                <a:cubicBezTo>
                  <a:pt x="946014" y="2313423"/>
                  <a:pt x="1029622" y="2268973"/>
                  <a:pt x="1124872" y="2217115"/>
                </a:cubicBezTo>
                <a:cubicBezTo>
                  <a:pt x="1220122" y="2165257"/>
                  <a:pt x="1333364" y="2102815"/>
                  <a:pt x="1429672" y="2045665"/>
                </a:cubicBezTo>
                <a:cubicBezTo>
                  <a:pt x="1525980" y="1988515"/>
                  <a:pt x="1636047" y="1922898"/>
                  <a:pt x="1702722" y="1874215"/>
                </a:cubicBezTo>
                <a:cubicBezTo>
                  <a:pt x="1721464" y="1846102"/>
                  <a:pt x="1793739" y="1812832"/>
                  <a:pt x="1829722" y="1785315"/>
                </a:cubicBezTo>
                <a:cubicBezTo>
                  <a:pt x="1865705" y="1757798"/>
                  <a:pt x="1893222" y="1728165"/>
                  <a:pt x="1918622" y="1709115"/>
                </a:cubicBezTo>
                <a:cubicBezTo>
                  <a:pt x="1944022" y="1690065"/>
                  <a:pt x="1952489" y="1694298"/>
                  <a:pt x="1982122" y="1671015"/>
                </a:cubicBezTo>
                <a:cubicBezTo>
                  <a:pt x="2011755" y="1647732"/>
                  <a:pt x="2062555" y="1594815"/>
                  <a:pt x="2096422" y="1569415"/>
                </a:cubicBezTo>
                <a:cubicBezTo>
                  <a:pt x="2130289" y="1544015"/>
                  <a:pt x="2149339" y="1544015"/>
                  <a:pt x="2185322" y="1518615"/>
                </a:cubicBezTo>
                <a:cubicBezTo>
                  <a:pt x="2221305" y="1493215"/>
                  <a:pt x="2272105" y="1448765"/>
                  <a:pt x="2312322" y="1417015"/>
                </a:cubicBezTo>
                <a:cubicBezTo>
                  <a:pt x="2352539" y="1385265"/>
                  <a:pt x="2388522" y="1359865"/>
                  <a:pt x="2426622" y="1328115"/>
                </a:cubicBezTo>
                <a:cubicBezTo>
                  <a:pt x="2464722" y="1296365"/>
                  <a:pt x="2494355" y="1265673"/>
                  <a:pt x="2540922" y="1226515"/>
                </a:cubicBezTo>
                <a:cubicBezTo>
                  <a:pt x="2587489" y="1187357"/>
                  <a:pt x="2642522" y="1135498"/>
                  <a:pt x="2706022" y="1093165"/>
                </a:cubicBezTo>
                <a:cubicBezTo>
                  <a:pt x="2769522" y="1050832"/>
                  <a:pt x="2862655" y="1003207"/>
                  <a:pt x="2921922" y="972515"/>
                </a:cubicBezTo>
                <a:cubicBezTo>
                  <a:pt x="2981189" y="941823"/>
                  <a:pt x="3025639" y="938648"/>
                  <a:pt x="3061622" y="909015"/>
                </a:cubicBezTo>
                <a:cubicBezTo>
                  <a:pt x="3075659" y="890299"/>
                  <a:pt x="3134166" y="815920"/>
                  <a:pt x="3137822" y="794715"/>
                </a:cubicBezTo>
                <a:cubicBezTo>
                  <a:pt x="3155144" y="694245"/>
                  <a:pt x="3145300" y="590280"/>
                  <a:pt x="3163222" y="489915"/>
                </a:cubicBezTo>
                <a:cubicBezTo>
                  <a:pt x="3170880" y="447028"/>
                  <a:pt x="3222489" y="439115"/>
                  <a:pt x="3239422" y="413715"/>
                </a:cubicBezTo>
                <a:cubicBezTo>
                  <a:pt x="3256355" y="388315"/>
                  <a:pt x="3239847" y="374977"/>
                  <a:pt x="3264822" y="337515"/>
                </a:cubicBezTo>
                <a:cubicBezTo>
                  <a:pt x="3260589" y="295182"/>
                  <a:pt x="3264822" y="262903"/>
                  <a:pt x="3245772" y="229565"/>
                </a:cubicBezTo>
                <a:cubicBezTo>
                  <a:pt x="3226722" y="196228"/>
                  <a:pt x="3205555" y="154423"/>
                  <a:pt x="3150522" y="137490"/>
                </a:cubicBezTo>
                <a:lnTo>
                  <a:pt x="2680622" y="86690"/>
                </a:lnTo>
              </a:path>
            </a:pathLst>
          </a:custGeom>
          <a:gradFill flip="none" rotWithShape="1">
            <a:gsLst>
              <a:gs pos="0">
                <a:srgbClr val="EEA7BF">
                  <a:lumMod val="50000"/>
                  <a:lumOff val="50000"/>
                </a:srgbClr>
              </a:gs>
              <a:gs pos="100000">
                <a:schemeClr val="accent4">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6" name="Titel 5">
            <a:extLst>
              <a:ext uri="{FF2B5EF4-FFF2-40B4-BE49-F238E27FC236}">
                <a16:creationId xmlns:a16="http://schemas.microsoft.com/office/drawing/2014/main" id="{5BF5C83A-C81B-B269-98EE-B5288E1F0001}"/>
              </a:ext>
            </a:extLst>
          </p:cNvPr>
          <p:cNvSpPr>
            <a:spLocks noGrp="1"/>
          </p:cNvSpPr>
          <p:nvPr>
            <p:ph type="title"/>
          </p:nvPr>
        </p:nvSpPr>
        <p:spPr>
          <a:xfrm>
            <a:off x="648000" y="648000"/>
            <a:ext cx="10009114" cy="1296000"/>
          </a:xfrm>
        </p:spPr>
        <p:txBody>
          <a:bodyPr/>
          <a:lstStyle/>
          <a:p>
            <a:r>
              <a:rPr lang="de-DE" sz="3200"/>
              <a:t>Individuelles Management + Kombinationstherapie</a:t>
            </a:r>
          </a:p>
        </p:txBody>
      </p:sp>
      <p:sp>
        <p:nvSpPr>
          <p:cNvPr id="8" name="Textplatzhalter 7">
            <a:extLst>
              <a:ext uri="{FF2B5EF4-FFF2-40B4-BE49-F238E27FC236}">
                <a16:creationId xmlns:a16="http://schemas.microsoft.com/office/drawing/2014/main" id="{1FED6FD3-90B5-CF86-4D1D-04EA12899D68}"/>
              </a:ext>
            </a:extLst>
          </p:cNvPr>
          <p:cNvSpPr>
            <a:spLocks noGrp="1"/>
          </p:cNvSpPr>
          <p:nvPr>
            <p:ph type="body" sz="quarter" idx="15"/>
          </p:nvPr>
        </p:nvSpPr>
        <p:spPr/>
        <p:txBody>
          <a:bodyPr/>
          <a:lstStyle/>
          <a:p>
            <a:r>
              <a:rPr lang="de-DE" sz="900" i="1">
                <a:latin typeface="+mj-lt"/>
              </a:rPr>
              <a:t>Grafiken von Novo Nordisk nach Daten von Dufour JF .et al. </a:t>
            </a:r>
            <a:br>
              <a:rPr lang="de-DE" sz="900">
                <a:latin typeface="+mj-lt"/>
              </a:rPr>
            </a:br>
            <a:r>
              <a:rPr lang="de-DE"/>
              <a:t>MASH, Metabolische Dysfunktion-assoziierte Steatohepatitis.</a:t>
            </a:r>
          </a:p>
        </p:txBody>
      </p:sp>
      <p:sp>
        <p:nvSpPr>
          <p:cNvPr id="9" name="Textplatzhalter 8">
            <a:extLst>
              <a:ext uri="{FF2B5EF4-FFF2-40B4-BE49-F238E27FC236}">
                <a16:creationId xmlns:a16="http://schemas.microsoft.com/office/drawing/2014/main" id="{6C91EBB7-A618-6DAF-2C9F-7BD405D7A131}"/>
              </a:ext>
            </a:extLst>
          </p:cNvPr>
          <p:cNvSpPr>
            <a:spLocks noGrp="1"/>
          </p:cNvSpPr>
          <p:nvPr>
            <p:ph type="body" sz="quarter" idx="17"/>
          </p:nvPr>
        </p:nvSpPr>
        <p:spPr/>
        <p:txBody>
          <a:bodyPr/>
          <a:lstStyle/>
          <a:p>
            <a:r>
              <a:rPr lang="de-DE"/>
              <a:t>Dufour JF. et al. Gut. 2020;69:1877-1884.</a:t>
            </a:r>
          </a:p>
        </p:txBody>
      </p:sp>
      <p:sp>
        <p:nvSpPr>
          <p:cNvPr id="21" name="Ellipse 20">
            <a:extLst>
              <a:ext uri="{FF2B5EF4-FFF2-40B4-BE49-F238E27FC236}">
                <a16:creationId xmlns:a16="http://schemas.microsoft.com/office/drawing/2014/main" id="{F8731846-9400-2249-3E96-93D6FBA2D9A3}"/>
              </a:ext>
            </a:extLst>
          </p:cNvPr>
          <p:cNvSpPr/>
          <p:nvPr/>
        </p:nvSpPr>
        <p:spPr>
          <a:xfrm>
            <a:off x="3610469" y="2277150"/>
            <a:ext cx="5365642" cy="3635194"/>
          </a:xfrm>
          <a:prstGeom prst="ellipse">
            <a:avLst/>
          </a:prstGeom>
          <a:noFill/>
          <a:ln w="2381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8" name="Rechteck 17">
            <a:extLst>
              <a:ext uri="{FF2B5EF4-FFF2-40B4-BE49-F238E27FC236}">
                <a16:creationId xmlns:a16="http://schemas.microsoft.com/office/drawing/2014/main" id="{CDF880D7-64D3-34B3-A4D5-2838BE7813BC}"/>
              </a:ext>
            </a:extLst>
          </p:cNvPr>
          <p:cNvSpPr/>
          <p:nvPr/>
        </p:nvSpPr>
        <p:spPr>
          <a:xfrm>
            <a:off x="8201313" y="3644116"/>
            <a:ext cx="1279494" cy="729376"/>
          </a:xfrm>
          <a:prstGeom prst="rect">
            <a:avLst/>
          </a:prstGeom>
          <a:solidFill>
            <a:schemeClr val="accent2">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2" name="Rechteck: abgerundete Ecken 21">
            <a:extLst>
              <a:ext uri="{FF2B5EF4-FFF2-40B4-BE49-F238E27FC236}">
                <a16:creationId xmlns:a16="http://schemas.microsoft.com/office/drawing/2014/main" id="{77E9DFCC-9E98-8F73-4B8B-964CCB88014A}"/>
              </a:ext>
            </a:extLst>
          </p:cNvPr>
          <p:cNvSpPr/>
          <p:nvPr/>
        </p:nvSpPr>
        <p:spPr>
          <a:xfrm>
            <a:off x="5118824" y="1709339"/>
            <a:ext cx="2535518" cy="947521"/>
          </a:xfrm>
          <a:prstGeom prst="roundRect">
            <a:avLst/>
          </a:prstGeom>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Kombinationstherapie für MASH</a:t>
            </a:r>
          </a:p>
        </p:txBody>
      </p:sp>
      <p:sp>
        <p:nvSpPr>
          <p:cNvPr id="23" name="Pfeil: Fünfeck 22">
            <a:extLst>
              <a:ext uri="{FF2B5EF4-FFF2-40B4-BE49-F238E27FC236}">
                <a16:creationId xmlns:a16="http://schemas.microsoft.com/office/drawing/2014/main" id="{0192837F-ED2E-C941-CDEF-B4D8A19D738A}"/>
              </a:ext>
            </a:extLst>
          </p:cNvPr>
          <p:cNvSpPr/>
          <p:nvPr/>
        </p:nvSpPr>
        <p:spPr>
          <a:xfrm>
            <a:off x="2171700" y="2961572"/>
            <a:ext cx="2645743" cy="2082848"/>
          </a:xfrm>
          <a:prstGeom prst="homePlate">
            <a:avLst>
              <a:gd name="adj" fmla="val 28067"/>
            </a:avLst>
          </a:prstGeom>
          <a:gradFill flip="none" rotWithShape="1">
            <a:gsLst>
              <a:gs pos="75500">
                <a:srgbClr val="395C89"/>
              </a:gs>
              <a:gs pos="0">
                <a:srgbClr val="E9EBED"/>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grpSp>
        <p:nvGrpSpPr>
          <p:cNvPr id="10" name="Gruppieren 9">
            <a:extLst>
              <a:ext uri="{FF2B5EF4-FFF2-40B4-BE49-F238E27FC236}">
                <a16:creationId xmlns:a16="http://schemas.microsoft.com/office/drawing/2014/main" id="{D4FA8512-75F5-EF6E-FA3F-DE6FFC2C83EF}"/>
              </a:ext>
            </a:extLst>
          </p:cNvPr>
          <p:cNvGrpSpPr/>
          <p:nvPr/>
        </p:nvGrpSpPr>
        <p:grpSpPr>
          <a:xfrm>
            <a:off x="4617029" y="3644116"/>
            <a:ext cx="3789034" cy="729376"/>
            <a:chOff x="1" y="3364992"/>
            <a:chExt cx="5620512" cy="927967"/>
          </a:xfrm>
        </p:grpSpPr>
        <p:sp>
          <p:nvSpPr>
            <p:cNvPr id="11" name="Pfeil: Chevron 10">
              <a:extLst>
                <a:ext uri="{FF2B5EF4-FFF2-40B4-BE49-F238E27FC236}">
                  <a16:creationId xmlns:a16="http://schemas.microsoft.com/office/drawing/2014/main" id="{26C0D866-3358-A9A8-38F7-D714524EE387}"/>
                </a:ext>
              </a:extLst>
            </p:cNvPr>
            <p:cNvSpPr/>
            <p:nvPr/>
          </p:nvSpPr>
          <p:spPr>
            <a:xfrm>
              <a:off x="1" y="3364992"/>
              <a:ext cx="5620512" cy="927967"/>
            </a:xfrm>
            <a:prstGeom prst="chevron">
              <a:avLst>
                <a:gd name="adj" fmla="val 28082"/>
              </a:avLst>
            </a:prstGeom>
            <a:solidFill>
              <a:schemeClr val="bg1"/>
            </a:solidFill>
            <a:ln>
              <a:noFill/>
            </a:ln>
          </p:spPr>
          <p:style>
            <a:lnRef idx="3">
              <a:schemeClr val="lt1"/>
            </a:lnRef>
            <a:fillRef idx="1">
              <a:schemeClr val="accent6"/>
            </a:fillRef>
            <a:effectRef idx="1">
              <a:schemeClr val="accent6"/>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12" name="Pfeil: Chevron 11">
              <a:extLst>
                <a:ext uri="{FF2B5EF4-FFF2-40B4-BE49-F238E27FC236}">
                  <a16:creationId xmlns:a16="http://schemas.microsoft.com/office/drawing/2014/main" id="{5F0654F6-C55E-39CF-F27A-38F65176AB33}"/>
                </a:ext>
              </a:extLst>
            </p:cNvPr>
            <p:cNvSpPr/>
            <p:nvPr/>
          </p:nvSpPr>
          <p:spPr>
            <a:xfrm>
              <a:off x="118060" y="3416331"/>
              <a:ext cx="1720321" cy="797672"/>
            </a:xfrm>
            <a:prstGeom prst="chevron">
              <a:avLst>
                <a:gd name="adj" fmla="val 28082"/>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13" name="Pfeil: Chevron 12">
              <a:extLst>
                <a:ext uri="{FF2B5EF4-FFF2-40B4-BE49-F238E27FC236}">
                  <a16:creationId xmlns:a16="http://schemas.microsoft.com/office/drawing/2014/main" id="{5A6270B1-A2FE-DEBE-2126-D1CB17DCEAF8}"/>
                </a:ext>
              </a:extLst>
            </p:cNvPr>
            <p:cNvSpPr/>
            <p:nvPr/>
          </p:nvSpPr>
          <p:spPr>
            <a:xfrm>
              <a:off x="1709151" y="3425984"/>
              <a:ext cx="2216673" cy="797672"/>
            </a:xfrm>
            <a:prstGeom prst="chevron">
              <a:avLst>
                <a:gd name="adj" fmla="val 280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14" name="Pfeil: Chevron 13">
              <a:extLst>
                <a:ext uri="{FF2B5EF4-FFF2-40B4-BE49-F238E27FC236}">
                  <a16:creationId xmlns:a16="http://schemas.microsoft.com/office/drawing/2014/main" id="{21B491AB-8313-A609-98E3-3A2238A3E6CA}"/>
                </a:ext>
              </a:extLst>
            </p:cNvPr>
            <p:cNvSpPr/>
            <p:nvPr/>
          </p:nvSpPr>
          <p:spPr>
            <a:xfrm>
              <a:off x="3787922" y="3436956"/>
              <a:ext cx="1720321" cy="797672"/>
            </a:xfrm>
            <a:prstGeom prst="chevron">
              <a:avLst>
                <a:gd name="adj" fmla="val 28082"/>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15" name="Textfeld 14">
              <a:extLst>
                <a:ext uri="{FF2B5EF4-FFF2-40B4-BE49-F238E27FC236}">
                  <a16:creationId xmlns:a16="http://schemas.microsoft.com/office/drawing/2014/main" id="{44CDF9AB-2F5D-F037-1636-08151AF56063}"/>
                </a:ext>
              </a:extLst>
            </p:cNvPr>
            <p:cNvSpPr txBox="1"/>
            <p:nvPr/>
          </p:nvSpPr>
          <p:spPr>
            <a:xfrm>
              <a:off x="378175" y="3588563"/>
              <a:ext cx="1188521" cy="424208"/>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Anti-</a:t>
              </a:r>
              <a:r>
                <a:rPr kumimoji="0" lang="de-DE" sz="1100" b="0" i="0" u="none" strike="noStrike" kern="1200" cap="none" spc="0" normalizeH="0" baseline="0" noProof="0" err="1">
                  <a:ln>
                    <a:noFill/>
                  </a:ln>
                  <a:solidFill>
                    <a:srgbClr val="FFFFFF"/>
                  </a:solidFill>
                  <a:effectLst/>
                  <a:uLnTx/>
                  <a:uFillTx/>
                  <a:latin typeface="Apis For Office"/>
                  <a:ea typeface="+mn-ea"/>
                  <a:cs typeface="+mn-cs"/>
                </a:rPr>
                <a:t>steatotisch</a:t>
              </a:r>
              <a:endParaRPr kumimoji="0" lang="de-DE" sz="11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6" name="Textfeld 15">
              <a:extLst>
                <a:ext uri="{FF2B5EF4-FFF2-40B4-BE49-F238E27FC236}">
                  <a16:creationId xmlns:a16="http://schemas.microsoft.com/office/drawing/2014/main" id="{0F8CF159-3466-83B9-68C6-B4D562C2C66A}"/>
                </a:ext>
              </a:extLst>
            </p:cNvPr>
            <p:cNvSpPr txBox="1"/>
            <p:nvPr/>
          </p:nvSpPr>
          <p:spPr>
            <a:xfrm>
              <a:off x="1969266" y="3588563"/>
              <a:ext cx="1731891" cy="424208"/>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Anti-inflammatorisch</a:t>
              </a:r>
            </a:p>
          </p:txBody>
        </p:sp>
        <p:sp>
          <p:nvSpPr>
            <p:cNvPr id="17" name="Textfeld 16">
              <a:extLst>
                <a:ext uri="{FF2B5EF4-FFF2-40B4-BE49-F238E27FC236}">
                  <a16:creationId xmlns:a16="http://schemas.microsoft.com/office/drawing/2014/main" id="{A039C3E5-1C90-8A7F-0321-00934802B7D2}"/>
                </a:ext>
              </a:extLst>
            </p:cNvPr>
            <p:cNvSpPr txBox="1"/>
            <p:nvPr/>
          </p:nvSpPr>
          <p:spPr>
            <a:xfrm>
              <a:off x="4048037" y="3588563"/>
              <a:ext cx="1188521" cy="440034"/>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Anti-fibrotisch</a:t>
              </a:r>
            </a:p>
          </p:txBody>
        </p:sp>
      </p:grpSp>
      <p:sp>
        <p:nvSpPr>
          <p:cNvPr id="25" name="Textfeld 24">
            <a:extLst>
              <a:ext uri="{FF2B5EF4-FFF2-40B4-BE49-F238E27FC236}">
                <a16:creationId xmlns:a16="http://schemas.microsoft.com/office/drawing/2014/main" id="{0EF3E8C7-394D-D4A8-DA64-7EC363DDEC18}"/>
              </a:ext>
            </a:extLst>
          </p:cNvPr>
          <p:cNvSpPr txBox="1"/>
          <p:nvPr/>
        </p:nvSpPr>
        <p:spPr>
          <a:xfrm>
            <a:off x="8399695" y="3644116"/>
            <a:ext cx="1062061" cy="729376"/>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1100" b="1" i="0" u="none" strike="noStrike" kern="1200" cap="none" spc="0" normalizeH="0" baseline="0" noProof="0">
                <a:ln>
                  <a:noFill/>
                </a:ln>
                <a:solidFill>
                  <a:schemeClr val="bg1"/>
                </a:solidFill>
                <a:effectLst/>
                <a:uLnTx/>
                <a:uFillTx/>
                <a:latin typeface="Apis For Office"/>
                <a:ea typeface="+mn-ea"/>
                <a:cs typeface="+mn-cs"/>
              </a:rPr>
              <a:t>Verbesserte Verträglichkeit</a:t>
            </a:r>
          </a:p>
        </p:txBody>
      </p:sp>
      <p:sp>
        <p:nvSpPr>
          <p:cNvPr id="26" name="Textfeld 25">
            <a:extLst>
              <a:ext uri="{FF2B5EF4-FFF2-40B4-BE49-F238E27FC236}">
                <a16:creationId xmlns:a16="http://schemas.microsoft.com/office/drawing/2014/main" id="{45C8F290-7B80-CA9C-229D-CB2B6C4600E6}"/>
              </a:ext>
            </a:extLst>
          </p:cNvPr>
          <p:cNvSpPr txBox="1"/>
          <p:nvPr/>
        </p:nvSpPr>
        <p:spPr>
          <a:xfrm>
            <a:off x="3034450" y="3043909"/>
            <a:ext cx="1113542" cy="427489"/>
          </a:xfrm>
          <a:prstGeom prst="rect">
            <a:avLst/>
          </a:prstGeom>
          <a:noFill/>
        </p:spPr>
        <p:txBody>
          <a:bodyPr wrap="square" lIns="0" tIns="0" rIns="0" bIns="0"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3B97DE">
                    <a:lumMod val="20000"/>
                    <a:lumOff val="80000"/>
                  </a:srgbClr>
                </a:solidFill>
                <a:effectLst/>
                <a:uLnTx/>
                <a:uFillTx/>
                <a:latin typeface="Apis For Office"/>
                <a:ea typeface="+mn-ea"/>
                <a:cs typeface="+mn-cs"/>
              </a:rPr>
              <a:t>Ansprechrate erhöhen</a:t>
            </a:r>
          </a:p>
        </p:txBody>
      </p:sp>
      <p:sp>
        <p:nvSpPr>
          <p:cNvPr id="27" name="Textfeld 26">
            <a:extLst>
              <a:ext uri="{FF2B5EF4-FFF2-40B4-BE49-F238E27FC236}">
                <a16:creationId xmlns:a16="http://schemas.microsoft.com/office/drawing/2014/main" id="{C144A45D-69E8-367B-5FB2-F2C76FB76F33}"/>
              </a:ext>
            </a:extLst>
          </p:cNvPr>
          <p:cNvSpPr txBox="1"/>
          <p:nvPr/>
        </p:nvSpPr>
        <p:spPr>
          <a:xfrm>
            <a:off x="3689991" y="3717317"/>
            <a:ext cx="1113542" cy="42748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3B97DE">
                    <a:lumMod val="20000"/>
                    <a:lumOff val="80000"/>
                  </a:srgbClr>
                </a:solidFill>
                <a:effectLst/>
                <a:uLnTx/>
                <a:uFillTx/>
                <a:latin typeface="Apis For Office"/>
                <a:ea typeface="+mn-ea"/>
                <a:cs typeface="+mn-cs"/>
              </a:rPr>
              <a:t>Antwort maximieren</a:t>
            </a:r>
          </a:p>
        </p:txBody>
      </p:sp>
      <p:sp>
        <p:nvSpPr>
          <p:cNvPr id="28" name="Textfeld 27">
            <a:extLst>
              <a:ext uri="{FF2B5EF4-FFF2-40B4-BE49-F238E27FC236}">
                <a16:creationId xmlns:a16="http://schemas.microsoft.com/office/drawing/2014/main" id="{098AB958-5D44-2870-331B-60CF5C9B582B}"/>
              </a:ext>
            </a:extLst>
          </p:cNvPr>
          <p:cNvSpPr txBox="1"/>
          <p:nvPr/>
        </p:nvSpPr>
        <p:spPr>
          <a:xfrm>
            <a:off x="3351673" y="4407896"/>
            <a:ext cx="1007345" cy="42748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sz="1200" b="1" err="1">
                <a:solidFill>
                  <a:srgbClr val="3B97DE">
                    <a:lumMod val="20000"/>
                    <a:lumOff val="80000"/>
                  </a:srgbClr>
                </a:solidFill>
                <a:latin typeface="Apis For Office"/>
              </a:rPr>
              <a:t>Wirkv</a:t>
            </a:r>
            <a:r>
              <a:rPr kumimoji="0" lang="de-DE" sz="1200" b="1" i="0" u="none" strike="noStrike" kern="1200" cap="none" spc="0" normalizeH="0" baseline="0" noProof="0" err="1">
                <a:ln>
                  <a:noFill/>
                </a:ln>
                <a:solidFill>
                  <a:srgbClr val="3B97DE">
                    <a:lumMod val="20000"/>
                    <a:lumOff val="80000"/>
                  </a:srgbClr>
                </a:solidFill>
                <a:effectLst/>
                <a:uLnTx/>
                <a:uFillTx/>
                <a:latin typeface="Apis For Office"/>
                <a:ea typeface="+mn-ea"/>
                <a:cs typeface="+mn-cs"/>
              </a:rPr>
              <a:t>erlust</a:t>
            </a:r>
            <a:r>
              <a:rPr kumimoji="0" lang="de-DE" sz="1200" b="1" i="0" u="none" strike="noStrike" kern="1200" cap="none" spc="0" normalizeH="0" baseline="0" noProof="0">
                <a:ln>
                  <a:noFill/>
                </a:ln>
                <a:solidFill>
                  <a:srgbClr val="3B97DE">
                    <a:lumMod val="20000"/>
                    <a:lumOff val="80000"/>
                  </a:srgbClr>
                </a:solidFill>
                <a:effectLst/>
                <a:uLnTx/>
                <a:uFillTx/>
                <a:latin typeface="Apis For Office"/>
                <a:ea typeface="+mn-ea"/>
                <a:cs typeface="+mn-cs"/>
              </a:rPr>
              <a:t> reduzieren</a:t>
            </a:r>
          </a:p>
        </p:txBody>
      </p:sp>
      <p:sp>
        <p:nvSpPr>
          <p:cNvPr id="29" name="Textfeld 28">
            <a:extLst>
              <a:ext uri="{FF2B5EF4-FFF2-40B4-BE49-F238E27FC236}">
                <a16:creationId xmlns:a16="http://schemas.microsoft.com/office/drawing/2014/main" id="{654B4028-349E-D2E0-D981-6CC2A1EE9212}"/>
              </a:ext>
            </a:extLst>
          </p:cNvPr>
          <p:cNvSpPr txBox="1"/>
          <p:nvPr/>
        </p:nvSpPr>
        <p:spPr>
          <a:xfrm>
            <a:off x="2305029" y="3628577"/>
            <a:ext cx="1177211" cy="49879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Wirksamkeit steigern</a:t>
            </a:r>
          </a:p>
        </p:txBody>
      </p:sp>
      <p:pic>
        <p:nvPicPr>
          <p:cNvPr id="31" name="Grafik 30" descr="Häkchen mit einfarbiger Füllung">
            <a:extLst>
              <a:ext uri="{FF2B5EF4-FFF2-40B4-BE49-F238E27FC236}">
                <a16:creationId xmlns:a16="http://schemas.microsoft.com/office/drawing/2014/main" id="{6C402D67-2DA3-052C-21EE-E7FCE85ED5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6265" y="4525347"/>
            <a:ext cx="195663" cy="261210"/>
          </a:xfrm>
          <a:prstGeom prst="rect">
            <a:avLst/>
          </a:prstGeom>
        </p:spPr>
      </p:pic>
      <p:pic>
        <p:nvPicPr>
          <p:cNvPr id="32" name="Grafik 31" descr="Häkchen mit einfarbiger Füllung">
            <a:extLst>
              <a:ext uri="{FF2B5EF4-FFF2-40B4-BE49-F238E27FC236}">
                <a16:creationId xmlns:a16="http://schemas.microsoft.com/office/drawing/2014/main" id="{56E69D8C-9FE5-96AF-2B58-ED368E507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8391" y="3861303"/>
            <a:ext cx="195663" cy="261210"/>
          </a:xfrm>
          <a:prstGeom prst="rect">
            <a:avLst/>
          </a:prstGeom>
        </p:spPr>
      </p:pic>
      <p:pic>
        <p:nvPicPr>
          <p:cNvPr id="33" name="Grafik 32" descr="Häkchen mit einfarbiger Füllung">
            <a:extLst>
              <a:ext uri="{FF2B5EF4-FFF2-40B4-BE49-F238E27FC236}">
                <a16:creationId xmlns:a16="http://schemas.microsoft.com/office/drawing/2014/main" id="{54420662-0456-C646-E619-9208049DB5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3590" y="3300943"/>
            <a:ext cx="195663" cy="261210"/>
          </a:xfrm>
          <a:prstGeom prst="rect">
            <a:avLst/>
          </a:prstGeom>
        </p:spPr>
      </p:pic>
    </p:spTree>
    <p:custDataLst>
      <p:tags r:id="rId1"/>
    </p:custDataLst>
    <p:extLst>
      <p:ext uri="{BB962C8B-B14F-4D97-AF65-F5344CB8AC3E}">
        <p14:creationId xmlns:p14="http://schemas.microsoft.com/office/powerpoint/2010/main" val="21452167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2A69B20-6BD7-1A83-400B-2A4E847A24F4}"/>
              </a:ext>
            </a:extLst>
          </p:cNvPr>
          <p:cNvSpPr>
            <a:spLocks noGrp="1"/>
          </p:cNvSpPr>
          <p:nvPr>
            <p:ph type="title"/>
          </p:nvPr>
        </p:nvSpPr>
        <p:spPr/>
        <p:txBody>
          <a:bodyPr/>
          <a:lstStyle/>
          <a:p>
            <a:r>
              <a:rPr lang="de-DE"/>
              <a:t>Vielen Dank </a:t>
            </a:r>
            <a:br>
              <a:rPr lang="de-DE"/>
            </a:br>
            <a:r>
              <a:rPr lang="de-DE"/>
              <a:t>für Ihre Aufmerksamkeit!</a:t>
            </a:r>
          </a:p>
        </p:txBody>
      </p:sp>
    </p:spTree>
    <p:custDataLst>
      <p:tags r:id="rId1"/>
    </p:custDataLst>
    <p:extLst>
      <p:ext uri="{BB962C8B-B14F-4D97-AF65-F5344CB8AC3E}">
        <p14:creationId xmlns:p14="http://schemas.microsoft.com/office/powerpoint/2010/main" val="2548408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F1562-67D6-0C33-A26B-809DEF9DDDE4}"/>
              </a:ext>
            </a:extLst>
          </p:cNvPr>
          <p:cNvSpPr>
            <a:spLocks noGrp="1"/>
          </p:cNvSpPr>
          <p:nvPr>
            <p:ph type="title"/>
          </p:nvPr>
        </p:nvSpPr>
        <p:spPr>
          <a:xfrm>
            <a:off x="648000" y="522490"/>
            <a:ext cx="10896000" cy="1296000"/>
          </a:xfrm>
        </p:spPr>
        <p:txBody>
          <a:bodyPr/>
          <a:lstStyle/>
          <a:p>
            <a:r>
              <a:rPr lang="de-DE" sz="3600" spc="-50" dirty="0"/>
              <a:t>LITMUS-Imaging-Studie: Ergebnisse I</a:t>
            </a:r>
            <a:endParaRPr lang="de-DE" dirty="0"/>
          </a:p>
        </p:txBody>
      </p:sp>
      <p:sp>
        <p:nvSpPr>
          <p:cNvPr id="4" name="Textplatzhalter 3">
            <a:extLst>
              <a:ext uri="{FF2B5EF4-FFF2-40B4-BE49-F238E27FC236}">
                <a16:creationId xmlns:a16="http://schemas.microsoft.com/office/drawing/2014/main" id="{9E512C61-EB89-15B9-0CBE-55F6D73F959D}"/>
              </a:ext>
            </a:extLst>
          </p:cNvPr>
          <p:cNvSpPr>
            <a:spLocks noGrp="1"/>
          </p:cNvSpPr>
          <p:nvPr>
            <p:ph type="body" sz="quarter" idx="15"/>
          </p:nvPr>
        </p:nvSpPr>
        <p:spPr>
          <a:xfrm>
            <a:off x="647700" y="5897880"/>
            <a:ext cx="8395816" cy="847408"/>
          </a:xfrm>
        </p:spPr>
        <p:txBody>
          <a:bodyPr/>
          <a:lstStyle/>
          <a:p>
            <a:r>
              <a:rPr lang="de-DE"/>
              <a:t>ABC3D, Age-BMI-</a:t>
            </a:r>
            <a:r>
              <a:rPr lang="de-DE" err="1"/>
              <a:t>Creatinine</a:t>
            </a:r>
            <a:r>
              <a:rPr lang="de-DE"/>
              <a:t>-Diabetes-</a:t>
            </a:r>
            <a:r>
              <a:rPr lang="de-DE" err="1"/>
              <a:t>Dyslipidemia</a:t>
            </a:r>
            <a:r>
              <a:rPr lang="de-DE"/>
              <a:t> Score, Alter-BMI-Kreatinin-Diabetes-Dyslipidämie-Score; ADAPT, Age-Diabetes-AST-</a:t>
            </a:r>
            <a:r>
              <a:rPr lang="de-DE" err="1"/>
              <a:t>Platelets</a:t>
            </a:r>
            <a:r>
              <a:rPr lang="de-DE"/>
              <a:t> Score, Alter-Diabetes-AST-Thrombozyten-Wert; APRI, AST/Thrombozyten-Ratio Index; AST, Aspartat-Aminotransferase; CK18, </a:t>
            </a:r>
            <a:r>
              <a:rPr lang="de-DE" err="1"/>
              <a:t>Cytokeratin</a:t>
            </a:r>
            <a:r>
              <a:rPr lang="de-DE"/>
              <a:t> 18, </a:t>
            </a:r>
            <a:r>
              <a:rPr lang="de-DE" err="1"/>
              <a:t>Zytokeratin</a:t>
            </a:r>
            <a:r>
              <a:rPr lang="de-DE"/>
              <a:t> 18; ELF, </a:t>
            </a:r>
            <a:r>
              <a:rPr lang="de-DE" err="1"/>
              <a:t>enhanced</a:t>
            </a:r>
            <a:r>
              <a:rPr lang="de-DE"/>
              <a:t> </a:t>
            </a:r>
            <a:r>
              <a:rPr lang="de-DE" err="1"/>
              <a:t>liver</a:t>
            </a:r>
            <a:r>
              <a:rPr lang="de-DE"/>
              <a:t> </a:t>
            </a:r>
            <a:r>
              <a:rPr lang="de-DE" err="1"/>
              <a:t>fibrosis</a:t>
            </a:r>
            <a:r>
              <a:rPr lang="de-DE"/>
              <a:t>, erweiterte Leberfibrose; FAST, </a:t>
            </a:r>
            <a:r>
              <a:rPr lang="de-DE" err="1"/>
              <a:t>FibroScan</a:t>
            </a:r>
            <a:r>
              <a:rPr lang="de-DE"/>
              <a:t>®-AST; FIB-4, Fibrose-4-Index; FNI, Fibrose-NASH-Index; GDF15, </a:t>
            </a:r>
            <a:r>
              <a:rPr lang="de-DE" err="1"/>
              <a:t>growth</a:t>
            </a:r>
            <a:r>
              <a:rPr lang="de-DE"/>
              <a:t> </a:t>
            </a:r>
            <a:r>
              <a:rPr lang="de-DE" err="1"/>
              <a:t>differentiation</a:t>
            </a:r>
            <a:r>
              <a:rPr lang="de-DE"/>
              <a:t> </a:t>
            </a:r>
            <a:r>
              <a:rPr lang="de-DE" err="1"/>
              <a:t>factor</a:t>
            </a:r>
            <a:r>
              <a:rPr lang="de-DE"/>
              <a:t> 15, Wachstumsdifferenzierungsfaktor 15; M65, Fragment von </a:t>
            </a:r>
            <a:r>
              <a:rPr lang="de-DE" err="1"/>
              <a:t>Zytokeratin</a:t>
            </a:r>
            <a:r>
              <a:rPr lang="de-DE"/>
              <a:t> 18; MACK-3, metabolic-age-cytokeratin-18-ALT Index, Stoffwechsel-Alter-Zytokeratin-18-ALT-Index; MAS, MASLD-Aktivitätsscore; MASH, Metabolische Dysfunktion-assoziierte Steatohepatitis;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NIS2+/4, </a:t>
            </a:r>
            <a:r>
              <a:rPr lang="de-DE">
                <a:ea typeface="+mn-lt"/>
                <a:cs typeface="+mn-lt"/>
              </a:rPr>
              <a:t>nicht-invasiver Test blutbasierter Biomarker; Pro-C3, Prokollagen Typ III; TSP2, Thrombospondin-2.</a:t>
            </a:r>
            <a:endParaRPr lang="de-DE"/>
          </a:p>
        </p:txBody>
      </p:sp>
      <p:sp>
        <p:nvSpPr>
          <p:cNvPr id="5" name="Textplatzhalter 4">
            <a:extLst>
              <a:ext uri="{FF2B5EF4-FFF2-40B4-BE49-F238E27FC236}">
                <a16:creationId xmlns:a16="http://schemas.microsoft.com/office/drawing/2014/main" id="{A6AB6147-A89C-1A22-F916-3DD6270D6E86}"/>
              </a:ext>
            </a:extLst>
          </p:cNvPr>
          <p:cNvSpPr>
            <a:spLocks noGrp="1"/>
          </p:cNvSpPr>
          <p:nvPr>
            <p:ph type="body" sz="quarter" idx="17"/>
          </p:nvPr>
        </p:nvSpPr>
        <p:spPr>
          <a:xfrm>
            <a:off x="9043516" y="6421288"/>
            <a:ext cx="2500783" cy="324000"/>
          </a:xfrm>
        </p:spPr>
        <p:txBody>
          <a:bodyPr/>
          <a:lstStyle/>
          <a:p>
            <a:r>
              <a:rPr lang="en-US"/>
              <a:t>Pavlides M. J Hepatol. 2025;82(Suppl.1):GS-001.</a:t>
            </a:r>
            <a:endParaRPr lang="de-DE"/>
          </a:p>
        </p:txBody>
      </p:sp>
      <p:sp>
        <p:nvSpPr>
          <p:cNvPr id="6" name="Textfeld 5">
            <a:extLst>
              <a:ext uri="{FF2B5EF4-FFF2-40B4-BE49-F238E27FC236}">
                <a16:creationId xmlns:a16="http://schemas.microsoft.com/office/drawing/2014/main" id="{4D6272C5-2E3E-EC67-F07E-0007235C0E4E}"/>
              </a:ext>
            </a:extLst>
          </p:cNvPr>
          <p:cNvSpPr txBox="1"/>
          <p:nvPr/>
        </p:nvSpPr>
        <p:spPr>
          <a:xfrm>
            <a:off x="8664497" y="2215983"/>
            <a:ext cx="2774727" cy="1992035"/>
          </a:xfrm>
          <a:prstGeom prst="roundRect">
            <a:avLst/>
          </a:prstGeom>
          <a:noFill/>
          <a:ln>
            <a:solidFill>
              <a:schemeClr val="bg1">
                <a:lumMod val="65000"/>
              </a:schemeClr>
            </a:solidFill>
          </a:ln>
        </p:spPr>
        <p:txBody>
          <a:bodyPr wrap="square" lIns="0" tIns="0" rIns="0" bIns="0" rtlCol="0">
            <a:spAutoFit/>
          </a:bodyPr>
          <a:lstStyle/>
          <a:p>
            <a:pPr marL="285750" indent="-285750">
              <a:spcBef>
                <a:spcPts val="600"/>
              </a:spcBef>
              <a:buFont typeface="Arial" panose="020B0604020202020204" pitchFamily="34" charset="0"/>
              <a:buChar char="•"/>
            </a:pPr>
            <a:r>
              <a:rPr lang="de-DE" sz="1600">
                <a:solidFill>
                  <a:schemeClr val="tx2"/>
                </a:solidFill>
              </a:rPr>
              <a:t>19 NIT wurden analysiert</a:t>
            </a:r>
          </a:p>
          <a:p>
            <a:pPr marL="285750" indent="-285750">
              <a:spcBef>
                <a:spcPts val="600"/>
              </a:spcBef>
              <a:buFont typeface="Arial" panose="020B0604020202020204" pitchFamily="34" charset="0"/>
              <a:buChar char="•"/>
            </a:pPr>
            <a:r>
              <a:rPr lang="de-DE" sz="1600">
                <a:solidFill>
                  <a:schemeClr val="tx2"/>
                </a:solidFill>
              </a:rPr>
              <a:t>MASH mit signifikanter Fibrose: MAS ≥ 4 (mit mindestens 1 Punkt pro Komponente) &amp; Fibrose ≥ F2</a:t>
            </a:r>
          </a:p>
        </p:txBody>
      </p:sp>
      <p:graphicFrame>
        <p:nvGraphicFramePr>
          <p:cNvPr id="7" name="Table 2">
            <a:extLst>
              <a:ext uri="{FF2B5EF4-FFF2-40B4-BE49-F238E27FC236}">
                <a16:creationId xmlns:a16="http://schemas.microsoft.com/office/drawing/2014/main" id="{7E333D48-773E-4D03-E866-529E4D1D3205}"/>
              </a:ext>
            </a:extLst>
          </p:cNvPr>
          <p:cNvGraphicFramePr>
            <a:graphicFrameLocks noGrp="1"/>
          </p:cNvGraphicFramePr>
          <p:nvPr>
            <p:extLst>
              <p:ext uri="{D42A27DB-BD31-4B8C-83A1-F6EECF244321}">
                <p14:modId xmlns:p14="http://schemas.microsoft.com/office/powerpoint/2010/main" val="3350233869"/>
              </p:ext>
            </p:extLst>
          </p:nvPr>
        </p:nvGraphicFramePr>
        <p:xfrm>
          <a:off x="647700" y="1453328"/>
          <a:ext cx="7882984" cy="4086238"/>
        </p:xfrm>
        <a:graphic>
          <a:graphicData uri="http://schemas.openxmlformats.org/drawingml/2006/table">
            <a:tbl>
              <a:tblPr firstRow="1" bandRow="1">
                <a:tableStyleId>{5C22544A-7EE6-4342-B048-85BDC9FD1C3A}</a:tableStyleId>
              </a:tblPr>
              <a:tblGrid>
                <a:gridCol w="1315526">
                  <a:extLst>
                    <a:ext uri="{9D8B030D-6E8A-4147-A177-3AD203B41FA5}">
                      <a16:colId xmlns:a16="http://schemas.microsoft.com/office/drawing/2014/main" val="20000"/>
                    </a:ext>
                  </a:extLst>
                </a:gridCol>
                <a:gridCol w="682964">
                  <a:extLst>
                    <a:ext uri="{9D8B030D-6E8A-4147-A177-3AD203B41FA5}">
                      <a16:colId xmlns:a16="http://schemas.microsoft.com/office/drawing/2014/main" val="20001"/>
                    </a:ext>
                  </a:extLst>
                </a:gridCol>
                <a:gridCol w="1103494">
                  <a:extLst>
                    <a:ext uri="{9D8B030D-6E8A-4147-A177-3AD203B41FA5}">
                      <a16:colId xmlns:a16="http://schemas.microsoft.com/office/drawing/2014/main" val="20002"/>
                    </a:ext>
                  </a:extLst>
                </a:gridCol>
                <a:gridCol w="1045369">
                  <a:extLst>
                    <a:ext uri="{9D8B030D-6E8A-4147-A177-3AD203B41FA5}">
                      <a16:colId xmlns:a16="http://schemas.microsoft.com/office/drawing/2014/main" val="20003"/>
                    </a:ext>
                  </a:extLst>
                </a:gridCol>
                <a:gridCol w="1425001">
                  <a:extLst>
                    <a:ext uri="{9D8B030D-6E8A-4147-A177-3AD203B41FA5}">
                      <a16:colId xmlns:a16="http://schemas.microsoft.com/office/drawing/2014/main" val="20004"/>
                    </a:ext>
                  </a:extLst>
                </a:gridCol>
                <a:gridCol w="1353675">
                  <a:extLst>
                    <a:ext uri="{9D8B030D-6E8A-4147-A177-3AD203B41FA5}">
                      <a16:colId xmlns:a16="http://schemas.microsoft.com/office/drawing/2014/main" val="20005"/>
                    </a:ext>
                  </a:extLst>
                </a:gridCol>
                <a:gridCol w="956955">
                  <a:extLst>
                    <a:ext uri="{9D8B030D-6E8A-4147-A177-3AD203B41FA5}">
                      <a16:colId xmlns:a16="http://schemas.microsoft.com/office/drawing/2014/main" val="20006"/>
                    </a:ext>
                  </a:extLst>
                </a:gridCol>
              </a:tblGrid>
              <a:tr h="681038">
                <a:tc>
                  <a:txBody>
                    <a:bodyPr/>
                    <a:lstStyle/>
                    <a:p>
                      <a:pPr>
                        <a:defRPr sz="1000" b="1"/>
                      </a:pPr>
                      <a:r>
                        <a:rPr lang="de-DE" sz="1050"/>
                        <a:t>Marker</a:t>
                      </a:r>
                    </a:p>
                  </a:txBody>
                  <a:tcPr marL="36000" marR="36000" marT="0" marB="0" anchor="ctr">
                    <a:solidFill>
                      <a:srgbClr val="001965"/>
                    </a:solidFill>
                  </a:tcPr>
                </a:tc>
                <a:tc>
                  <a:txBody>
                    <a:bodyPr/>
                    <a:lstStyle/>
                    <a:p>
                      <a:pPr algn="ctr">
                        <a:defRPr sz="1000" b="1"/>
                      </a:pPr>
                      <a:r>
                        <a:rPr lang="de-DE" sz="1050"/>
                        <a:t>Proben-größe</a:t>
                      </a:r>
                    </a:p>
                  </a:txBody>
                  <a:tcPr marL="36000" marR="36000" marT="0" marB="0" anchor="ctr">
                    <a:solidFill>
                      <a:srgbClr val="001965"/>
                    </a:solidFill>
                  </a:tcPr>
                </a:tc>
                <a:tc>
                  <a:txBody>
                    <a:bodyPr/>
                    <a:lstStyle/>
                    <a:p>
                      <a:pPr algn="ctr">
                        <a:defRPr sz="1000" b="1"/>
                      </a:pPr>
                      <a:r>
                        <a:rPr lang="de-DE" sz="1050"/>
                        <a:t>Schwellenwert</a:t>
                      </a:r>
                    </a:p>
                  </a:txBody>
                  <a:tcPr marL="36000" marR="36000" marT="0" marB="0" anchor="ctr">
                    <a:solidFill>
                      <a:srgbClr val="001965"/>
                    </a:solidFill>
                  </a:tcPr>
                </a:tc>
                <a:tc>
                  <a:txBody>
                    <a:bodyPr/>
                    <a:lstStyle/>
                    <a:p>
                      <a:pPr algn="ctr">
                        <a:defRPr sz="1000" b="1"/>
                      </a:pPr>
                      <a:r>
                        <a:rPr lang="de-DE" sz="1050"/>
                        <a:t>Screening-failurerate</a:t>
                      </a:r>
                    </a:p>
                  </a:txBody>
                  <a:tcPr marL="36000" marR="36000" marT="0" marB="0" anchor="ctr">
                    <a:solidFill>
                      <a:srgbClr val="001965"/>
                    </a:solidFill>
                  </a:tcPr>
                </a:tc>
                <a:tc>
                  <a:txBody>
                    <a:bodyPr/>
                    <a:lstStyle/>
                    <a:p>
                      <a:pPr algn="ctr">
                        <a:defRPr sz="1000" b="1"/>
                      </a:pPr>
                      <a:r>
                        <a:rPr lang="de-DE" sz="1050"/>
                        <a:t>Marker-Positive, die sich einer Biopsie unterziehen</a:t>
                      </a:r>
                      <a:endParaRPr lang="en-US" sz="1050"/>
                    </a:p>
                  </a:txBody>
                  <a:tcPr marL="36000" marR="36000" marT="0" marB="0" anchor="ctr">
                    <a:solidFill>
                      <a:srgbClr val="001965"/>
                    </a:solidFill>
                  </a:tcPr>
                </a:tc>
                <a:tc>
                  <a:txBody>
                    <a:bodyPr/>
                    <a:lstStyle/>
                    <a:p>
                      <a:pPr algn="ctr">
                        <a:defRPr sz="1000" b="1"/>
                      </a:pPr>
                      <a:r>
                        <a:rPr lang="de-DE" sz="1050"/>
                        <a:t>Echte Positivbefunde durch Biopsie bestätigt</a:t>
                      </a:r>
                      <a:endParaRPr lang="en-US" sz="1050"/>
                    </a:p>
                  </a:txBody>
                  <a:tcPr marL="36000" marR="36000" marT="0" marB="0" anchor="ctr">
                    <a:solidFill>
                      <a:srgbClr val="001965"/>
                    </a:solidFill>
                  </a:tcPr>
                </a:tc>
                <a:tc>
                  <a:txBody>
                    <a:bodyPr/>
                    <a:lstStyle/>
                    <a:p>
                      <a:pPr algn="ctr">
                        <a:defRPr sz="1000" b="1"/>
                      </a:pPr>
                      <a:r>
                        <a:rPr lang="de-DE" sz="1050"/>
                        <a:t>Für den Test erforderliche Anzahl</a:t>
                      </a:r>
                    </a:p>
                  </a:txBody>
                  <a:tcPr marL="36000" marR="36000" marT="0" marB="0" anchor="ctr">
                    <a:solidFill>
                      <a:srgbClr val="001965"/>
                    </a:solidFill>
                  </a:tcPr>
                </a:tc>
                <a:extLst>
                  <a:ext uri="{0D108BD9-81ED-4DB2-BD59-A6C34878D82A}">
                    <a16:rowId xmlns:a16="http://schemas.microsoft.com/office/drawing/2014/main" val="10000"/>
                  </a:ext>
                </a:extLst>
              </a:tr>
              <a:tr h="170260">
                <a:tc>
                  <a:txBody>
                    <a:bodyPr/>
                    <a:lstStyle/>
                    <a:p>
                      <a:pPr>
                        <a:defRPr sz="900"/>
                      </a:pPr>
                      <a:r>
                        <a:rPr lang="de-DE" sz="1050"/>
                        <a:t>Kein Screening</a:t>
                      </a:r>
                    </a:p>
                  </a:txBody>
                  <a:tcPr marL="36000" marR="36000" marT="0" marB="0" anchor="ctr"/>
                </a:tc>
                <a:tc>
                  <a:txBody>
                    <a:bodyPr/>
                    <a:lstStyle/>
                    <a:p>
                      <a:pPr algn="ctr">
                        <a:defRPr sz="900"/>
                      </a:pPr>
                      <a:r>
                        <a:rPr lang="de-DE" sz="1050"/>
                        <a:t>1.577</a:t>
                      </a:r>
                    </a:p>
                  </a:txBody>
                  <a:tcPr marL="36000" marR="36000" marT="0" marB="0" anchor="ctr"/>
                </a:tc>
                <a:tc>
                  <a:txBody>
                    <a:bodyPr/>
                    <a:lstStyle/>
                    <a:p>
                      <a:pPr algn="ctr">
                        <a:defRPr sz="900"/>
                      </a:pPr>
                      <a:r>
                        <a:rPr lang="de-DE" sz="1050"/>
                        <a:t>-</a:t>
                      </a:r>
                    </a:p>
                  </a:txBody>
                  <a:tcPr marL="36000" marR="36000" marT="0" marB="0" anchor="ctr"/>
                </a:tc>
                <a:tc>
                  <a:txBody>
                    <a:bodyPr/>
                    <a:lstStyle/>
                    <a:p>
                      <a:pPr algn="ctr">
                        <a:defRPr sz="900"/>
                      </a:pPr>
                      <a:r>
                        <a:rPr lang="de-DE" sz="1050"/>
                        <a:t>62 %</a:t>
                      </a:r>
                    </a:p>
                  </a:txBody>
                  <a:tcPr marL="36000" marR="36000" marT="0" marB="0" anchor="ctr"/>
                </a:tc>
                <a:tc>
                  <a:txBody>
                    <a:bodyPr/>
                    <a:lstStyle/>
                    <a:p>
                      <a:pPr algn="ctr">
                        <a:defRPr sz="900"/>
                      </a:pPr>
                      <a:r>
                        <a:rPr lang="de-DE" sz="1050"/>
                        <a:t>100</a:t>
                      </a:r>
                    </a:p>
                  </a:txBody>
                  <a:tcPr marL="36000" marR="36000" marT="0" marB="0" anchor="ctr"/>
                </a:tc>
                <a:tc>
                  <a:txBody>
                    <a:bodyPr/>
                    <a:lstStyle/>
                    <a:p>
                      <a:pPr algn="ctr">
                        <a:defRPr sz="900"/>
                      </a:pPr>
                      <a:r>
                        <a:rPr lang="de-DE" sz="1050"/>
                        <a:t>38</a:t>
                      </a:r>
                    </a:p>
                  </a:txBody>
                  <a:tcPr marL="36000" marR="36000" marT="0" marB="0" anchor="ctr"/>
                </a:tc>
                <a:tc>
                  <a:txBody>
                    <a:bodyPr/>
                    <a:lstStyle/>
                    <a:p>
                      <a:pPr algn="ctr">
                        <a:defRPr sz="900"/>
                      </a:pPr>
                      <a:r>
                        <a:rPr lang="de-DE" sz="1050"/>
                        <a:t>-</a:t>
                      </a:r>
                    </a:p>
                  </a:txBody>
                  <a:tcPr marL="36000" marR="36000" marT="0" marB="0" anchor="ctr"/>
                </a:tc>
                <a:extLst>
                  <a:ext uri="{0D108BD9-81ED-4DB2-BD59-A6C34878D82A}">
                    <a16:rowId xmlns:a16="http://schemas.microsoft.com/office/drawing/2014/main" val="10001"/>
                  </a:ext>
                </a:extLst>
              </a:tr>
              <a:tr h="170260">
                <a:tc>
                  <a:txBody>
                    <a:bodyPr/>
                    <a:lstStyle/>
                    <a:p>
                      <a:pPr>
                        <a:defRPr sz="900"/>
                      </a:pPr>
                      <a:r>
                        <a:rPr lang="de-DE" sz="1050"/>
                        <a:t>SomaSignal</a:t>
                      </a:r>
                    </a:p>
                  </a:txBody>
                  <a:tcPr marL="36000" marR="36000" marT="0" marB="0" anchor="ctr"/>
                </a:tc>
                <a:tc>
                  <a:txBody>
                    <a:bodyPr/>
                    <a:lstStyle/>
                    <a:p>
                      <a:pPr algn="ctr">
                        <a:defRPr sz="900"/>
                      </a:pPr>
                      <a:r>
                        <a:rPr lang="de-DE" sz="1050"/>
                        <a:t>483</a:t>
                      </a:r>
                    </a:p>
                  </a:txBody>
                  <a:tcPr marL="36000" marR="36000" marT="0" marB="0" anchor="ctr"/>
                </a:tc>
                <a:tc>
                  <a:txBody>
                    <a:bodyPr/>
                    <a:lstStyle/>
                    <a:p>
                      <a:pPr algn="ctr">
                        <a:defRPr sz="900"/>
                      </a:pPr>
                      <a:r>
                        <a:rPr lang="de-DE" sz="1050"/>
                        <a:t>0,10</a:t>
                      </a:r>
                    </a:p>
                  </a:txBody>
                  <a:tcPr marL="36000" marR="36000" marT="0" marB="0" anchor="ctr"/>
                </a:tc>
                <a:tc>
                  <a:txBody>
                    <a:bodyPr/>
                    <a:lstStyle/>
                    <a:p>
                      <a:pPr algn="ctr">
                        <a:defRPr sz="900"/>
                      </a:pPr>
                      <a:r>
                        <a:rPr lang="de-DE" sz="1050"/>
                        <a:t>28 %</a:t>
                      </a:r>
                    </a:p>
                  </a:txBody>
                  <a:tcPr marL="36000" marR="36000" marT="0" marB="0" anchor="ctr"/>
                </a:tc>
                <a:tc>
                  <a:txBody>
                    <a:bodyPr/>
                    <a:lstStyle/>
                    <a:p>
                      <a:pPr algn="ctr">
                        <a:defRPr sz="900"/>
                      </a:pPr>
                      <a:r>
                        <a:rPr lang="de-DE" sz="1050"/>
                        <a:t>32</a:t>
                      </a:r>
                    </a:p>
                  </a:txBody>
                  <a:tcPr marL="36000" marR="36000" marT="0" marB="0" anchor="ctr"/>
                </a:tc>
                <a:tc>
                  <a:txBody>
                    <a:bodyPr/>
                    <a:lstStyle/>
                    <a:p>
                      <a:pPr algn="ctr">
                        <a:defRPr sz="900"/>
                      </a:pPr>
                      <a:r>
                        <a:rPr lang="de-DE" sz="1050"/>
                        <a:t>23</a:t>
                      </a:r>
                    </a:p>
                  </a:txBody>
                  <a:tcPr marL="36000" marR="36000" marT="0" marB="0" anchor="ctr"/>
                </a:tc>
                <a:tc>
                  <a:txBody>
                    <a:bodyPr/>
                    <a:lstStyle/>
                    <a:p>
                      <a:pPr algn="ctr">
                        <a:defRPr sz="900"/>
                      </a:pPr>
                      <a:r>
                        <a:rPr lang="de-DE" sz="1050"/>
                        <a:t>4</a:t>
                      </a:r>
                    </a:p>
                  </a:txBody>
                  <a:tcPr marL="36000" marR="36000" marT="0" marB="0" anchor="ctr"/>
                </a:tc>
                <a:extLst>
                  <a:ext uri="{0D108BD9-81ED-4DB2-BD59-A6C34878D82A}">
                    <a16:rowId xmlns:a16="http://schemas.microsoft.com/office/drawing/2014/main" val="10002"/>
                  </a:ext>
                </a:extLst>
              </a:tr>
              <a:tr h="170260">
                <a:tc>
                  <a:txBody>
                    <a:bodyPr/>
                    <a:lstStyle/>
                    <a:p>
                      <a:pPr>
                        <a:defRPr sz="900"/>
                      </a:pPr>
                      <a:r>
                        <a:rPr lang="de-DE" sz="1050"/>
                        <a:t>NIS2+</a:t>
                      </a:r>
                    </a:p>
                  </a:txBody>
                  <a:tcPr marL="36000" marR="36000" marT="0" marB="0" anchor="ctr"/>
                </a:tc>
                <a:tc>
                  <a:txBody>
                    <a:bodyPr/>
                    <a:lstStyle/>
                    <a:p>
                      <a:pPr algn="ctr">
                        <a:defRPr sz="900"/>
                      </a:pPr>
                      <a:r>
                        <a:rPr lang="de-DE" sz="1050"/>
                        <a:t>588</a:t>
                      </a:r>
                    </a:p>
                  </a:txBody>
                  <a:tcPr marL="36000" marR="36000" marT="0" marB="0" anchor="ctr"/>
                </a:tc>
                <a:tc>
                  <a:txBody>
                    <a:bodyPr/>
                    <a:lstStyle/>
                    <a:p>
                      <a:pPr algn="ctr">
                        <a:defRPr sz="900"/>
                      </a:pPr>
                      <a:r>
                        <a:rPr lang="de-DE" sz="1050"/>
                        <a:t>0,73</a:t>
                      </a:r>
                    </a:p>
                  </a:txBody>
                  <a:tcPr marL="36000" marR="36000" marT="0" marB="0" anchor="ctr"/>
                </a:tc>
                <a:tc>
                  <a:txBody>
                    <a:bodyPr/>
                    <a:lstStyle/>
                    <a:p>
                      <a:pPr algn="ctr">
                        <a:defRPr sz="900"/>
                      </a:pPr>
                      <a:r>
                        <a:rPr lang="de-DE" sz="1050"/>
                        <a:t>33 %</a:t>
                      </a:r>
                    </a:p>
                  </a:txBody>
                  <a:tcPr marL="36000" marR="36000" marT="0" marB="0" anchor="ctr"/>
                </a:tc>
                <a:tc>
                  <a:txBody>
                    <a:bodyPr/>
                    <a:lstStyle/>
                    <a:p>
                      <a:pPr algn="ctr">
                        <a:defRPr sz="900"/>
                      </a:pPr>
                      <a:r>
                        <a:rPr lang="de-DE" sz="1050"/>
                        <a:t>33</a:t>
                      </a:r>
                    </a:p>
                  </a:txBody>
                  <a:tcPr marL="36000" marR="36000" marT="0" marB="0" anchor="ctr"/>
                </a:tc>
                <a:tc>
                  <a:txBody>
                    <a:bodyPr/>
                    <a:lstStyle/>
                    <a:p>
                      <a:pPr algn="ctr">
                        <a:defRPr sz="900"/>
                      </a:pPr>
                      <a:r>
                        <a:rPr lang="de-DE" sz="1050"/>
                        <a:t>22</a:t>
                      </a:r>
                    </a:p>
                  </a:txBody>
                  <a:tcPr marL="36000" marR="36000" marT="0" marB="0" anchor="ctr"/>
                </a:tc>
                <a:tc>
                  <a:txBody>
                    <a:bodyPr/>
                    <a:lstStyle/>
                    <a:p>
                      <a:pPr algn="ctr">
                        <a:defRPr sz="900"/>
                      </a:pPr>
                      <a:r>
                        <a:rPr lang="de-DE" sz="1050"/>
                        <a:t>5</a:t>
                      </a:r>
                    </a:p>
                  </a:txBody>
                  <a:tcPr marL="36000" marR="36000" marT="0" marB="0" anchor="ctr"/>
                </a:tc>
                <a:extLst>
                  <a:ext uri="{0D108BD9-81ED-4DB2-BD59-A6C34878D82A}">
                    <a16:rowId xmlns:a16="http://schemas.microsoft.com/office/drawing/2014/main" val="10003"/>
                  </a:ext>
                </a:extLst>
              </a:tr>
              <a:tr h="170260">
                <a:tc>
                  <a:txBody>
                    <a:bodyPr/>
                    <a:lstStyle/>
                    <a:p>
                      <a:pPr>
                        <a:defRPr sz="900"/>
                      </a:pPr>
                      <a:r>
                        <a:rPr lang="de-DE" sz="1050"/>
                        <a:t>NIS4</a:t>
                      </a:r>
                    </a:p>
                  </a:txBody>
                  <a:tcPr marL="36000" marR="36000" marT="0" marB="0" anchor="ctr"/>
                </a:tc>
                <a:tc>
                  <a:txBody>
                    <a:bodyPr/>
                    <a:lstStyle/>
                    <a:p>
                      <a:pPr algn="ctr">
                        <a:defRPr sz="900"/>
                      </a:pPr>
                      <a:r>
                        <a:rPr lang="de-DE" sz="1050"/>
                        <a:t>505</a:t>
                      </a:r>
                    </a:p>
                  </a:txBody>
                  <a:tcPr marL="36000" marR="36000" marT="0" marB="0" anchor="ctr"/>
                </a:tc>
                <a:tc>
                  <a:txBody>
                    <a:bodyPr/>
                    <a:lstStyle/>
                    <a:p>
                      <a:pPr algn="ctr">
                        <a:defRPr sz="900"/>
                      </a:pPr>
                      <a:r>
                        <a:rPr lang="de-DE" sz="1050"/>
                        <a:t>0,77</a:t>
                      </a:r>
                    </a:p>
                  </a:txBody>
                  <a:tcPr marL="36000" marR="36000" marT="0" marB="0" anchor="ctr"/>
                </a:tc>
                <a:tc>
                  <a:txBody>
                    <a:bodyPr/>
                    <a:lstStyle/>
                    <a:p>
                      <a:pPr algn="ctr">
                        <a:defRPr sz="900"/>
                      </a:pPr>
                      <a:r>
                        <a:rPr lang="de-DE" sz="1050"/>
                        <a:t>25 %</a:t>
                      </a:r>
                    </a:p>
                  </a:txBody>
                  <a:tcPr marL="36000" marR="36000" marT="0" marB="0" anchor="ctr"/>
                </a:tc>
                <a:tc>
                  <a:txBody>
                    <a:bodyPr/>
                    <a:lstStyle/>
                    <a:p>
                      <a:pPr algn="ctr">
                        <a:defRPr sz="900"/>
                      </a:pPr>
                      <a:r>
                        <a:rPr lang="de-DE" sz="1050"/>
                        <a:t>20</a:t>
                      </a:r>
                    </a:p>
                  </a:txBody>
                  <a:tcPr marL="36000" marR="36000" marT="0" marB="0" anchor="ctr"/>
                </a:tc>
                <a:tc>
                  <a:txBody>
                    <a:bodyPr/>
                    <a:lstStyle/>
                    <a:p>
                      <a:pPr algn="ctr">
                        <a:defRPr sz="900"/>
                      </a:pPr>
                      <a:r>
                        <a:rPr lang="de-DE" sz="1050"/>
                        <a:t>15</a:t>
                      </a:r>
                    </a:p>
                  </a:txBody>
                  <a:tcPr marL="36000" marR="36000" marT="0" marB="0" anchor="ctr"/>
                </a:tc>
                <a:tc>
                  <a:txBody>
                    <a:bodyPr/>
                    <a:lstStyle/>
                    <a:p>
                      <a:pPr algn="ctr">
                        <a:defRPr sz="900"/>
                      </a:pPr>
                      <a:r>
                        <a:rPr lang="de-DE" sz="1050"/>
                        <a:t>7</a:t>
                      </a:r>
                    </a:p>
                  </a:txBody>
                  <a:tcPr marL="36000" marR="36000" marT="0" marB="0" anchor="ctr"/>
                </a:tc>
                <a:extLst>
                  <a:ext uri="{0D108BD9-81ED-4DB2-BD59-A6C34878D82A}">
                    <a16:rowId xmlns:a16="http://schemas.microsoft.com/office/drawing/2014/main" val="10004"/>
                  </a:ext>
                </a:extLst>
              </a:tr>
              <a:tr h="170260">
                <a:tc>
                  <a:txBody>
                    <a:bodyPr/>
                    <a:lstStyle/>
                    <a:p>
                      <a:pPr>
                        <a:defRPr sz="900"/>
                      </a:pPr>
                      <a:r>
                        <a:rPr lang="de-DE" sz="1050"/>
                        <a:t>FAST</a:t>
                      </a:r>
                    </a:p>
                  </a:txBody>
                  <a:tcPr marL="36000" marR="36000" marT="0" marB="0" anchor="ctr"/>
                </a:tc>
                <a:tc>
                  <a:txBody>
                    <a:bodyPr/>
                    <a:lstStyle/>
                    <a:p>
                      <a:pPr algn="ctr">
                        <a:defRPr sz="900"/>
                      </a:pPr>
                      <a:r>
                        <a:rPr lang="de-DE" sz="1050"/>
                        <a:t>371</a:t>
                      </a:r>
                    </a:p>
                  </a:txBody>
                  <a:tcPr marL="36000" marR="36000" marT="0" marB="0" anchor="ctr"/>
                </a:tc>
                <a:tc>
                  <a:txBody>
                    <a:bodyPr/>
                    <a:lstStyle/>
                    <a:p>
                      <a:pPr algn="ctr">
                        <a:defRPr sz="900"/>
                      </a:pPr>
                      <a:r>
                        <a:rPr lang="de-DE" sz="1050"/>
                        <a:t>0,69</a:t>
                      </a:r>
                    </a:p>
                  </a:txBody>
                  <a:tcPr marL="36000" marR="36000" marT="0" marB="0" anchor="ctr"/>
                </a:tc>
                <a:tc>
                  <a:txBody>
                    <a:bodyPr/>
                    <a:lstStyle/>
                    <a:p>
                      <a:pPr algn="ctr">
                        <a:defRPr sz="900"/>
                      </a:pPr>
                      <a:r>
                        <a:rPr lang="de-DE" sz="1050"/>
                        <a:t>24 %</a:t>
                      </a:r>
                    </a:p>
                  </a:txBody>
                  <a:tcPr marL="36000" marR="36000" marT="0" marB="0" anchor="ctr"/>
                </a:tc>
                <a:tc>
                  <a:txBody>
                    <a:bodyPr/>
                    <a:lstStyle/>
                    <a:p>
                      <a:pPr algn="ctr">
                        <a:defRPr sz="900"/>
                      </a:pPr>
                      <a:r>
                        <a:rPr lang="de-DE" sz="1050"/>
                        <a:t>17</a:t>
                      </a:r>
                    </a:p>
                  </a:txBody>
                  <a:tcPr marL="36000" marR="36000" marT="0" marB="0" anchor="ctr"/>
                </a:tc>
                <a:tc>
                  <a:txBody>
                    <a:bodyPr/>
                    <a:lstStyle/>
                    <a:p>
                      <a:pPr algn="ctr">
                        <a:defRPr sz="900"/>
                      </a:pPr>
                      <a:r>
                        <a:rPr lang="de-DE" sz="1050"/>
                        <a:t>13</a:t>
                      </a:r>
                    </a:p>
                  </a:txBody>
                  <a:tcPr marL="36000" marR="36000" marT="0" marB="0" anchor="ctr"/>
                </a:tc>
                <a:tc>
                  <a:txBody>
                    <a:bodyPr/>
                    <a:lstStyle/>
                    <a:p>
                      <a:pPr algn="ctr">
                        <a:defRPr sz="900"/>
                      </a:pPr>
                      <a:r>
                        <a:rPr lang="de-DE" sz="1050"/>
                        <a:t>8</a:t>
                      </a:r>
                    </a:p>
                  </a:txBody>
                  <a:tcPr marL="36000" marR="36000" marT="0" marB="0" anchor="ctr"/>
                </a:tc>
                <a:extLst>
                  <a:ext uri="{0D108BD9-81ED-4DB2-BD59-A6C34878D82A}">
                    <a16:rowId xmlns:a16="http://schemas.microsoft.com/office/drawing/2014/main" val="10005"/>
                  </a:ext>
                </a:extLst>
              </a:tr>
              <a:tr h="170260">
                <a:tc>
                  <a:txBody>
                    <a:bodyPr/>
                    <a:lstStyle/>
                    <a:p>
                      <a:pPr>
                        <a:defRPr sz="900"/>
                      </a:pPr>
                      <a:r>
                        <a:rPr lang="de-DE" sz="1050"/>
                        <a:t>TSP2</a:t>
                      </a:r>
                    </a:p>
                  </a:txBody>
                  <a:tcPr marL="36000" marR="36000" marT="0" marB="0" anchor="ctr"/>
                </a:tc>
                <a:tc>
                  <a:txBody>
                    <a:bodyPr/>
                    <a:lstStyle/>
                    <a:p>
                      <a:pPr algn="ctr">
                        <a:defRPr sz="900"/>
                      </a:pPr>
                      <a:r>
                        <a:rPr lang="de-DE" sz="1050"/>
                        <a:t>606</a:t>
                      </a:r>
                    </a:p>
                  </a:txBody>
                  <a:tcPr marL="36000" marR="36000" marT="0" marB="0" anchor="ctr"/>
                </a:tc>
                <a:tc>
                  <a:txBody>
                    <a:bodyPr/>
                    <a:lstStyle/>
                    <a:p>
                      <a:pPr algn="ctr">
                        <a:defRPr sz="900"/>
                      </a:pPr>
                      <a:r>
                        <a:rPr lang="de-DE" sz="1050"/>
                        <a:t>89.618,95</a:t>
                      </a:r>
                    </a:p>
                  </a:txBody>
                  <a:tcPr marL="36000" marR="36000" marT="0" marB="0" anchor="ctr"/>
                </a:tc>
                <a:tc>
                  <a:txBody>
                    <a:bodyPr/>
                    <a:lstStyle/>
                    <a:p>
                      <a:pPr algn="ctr">
                        <a:defRPr sz="900"/>
                      </a:pPr>
                      <a:r>
                        <a:rPr lang="de-DE" sz="1050"/>
                        <a:t>32 %</a:t>
                      </a:r>
                    </a:p>
                  </a:txBody>
                  <a:tcPr marL="36000" marR="36000" marT="0" marB="0" anchor="ctr"/>
                </a:tc>
                <a:tc>
                  <a:txBody>
                    <a:bodyPr/>
                    <a:lstStyle/>
                    <a:p>
                      <a:pPr algn="ctr">
                        <a:defRPr sz="900"/>
                      </a:pPr>
                      <a:r>
                        <a:rPr lang="de-DE" sz="1050"/>
                        <a:t>19</a:t>
                      </a:r>
                    </a:p>
                  </a:txBody>
                  <a:tcPr marL="36000" marR="36000" marT="0" marB="0" anchor="ctr"/>
                </a:tc>
                <a:tc>
                  <a:txBody>
                    <a:bodyPr/>
                    <a:lstStyle/>
                    <a:p>
                      <a:pPr algn="ctr">
                        <a:defRPr sz="900"/>
                      </a:pPr>
                      <a:r>
                        <a:rPr lang="de-DE" sz="1050"/>
                        <a:t>13</a:t>
                      </a:r>
                    </a:p>
                  </a:txBody>
                  <a:tcPr marL="36000" marR="36000" marT="0" marB="0" anchor="ctr"/>
                </a:tc>
                <a:tc>
                  <a:txBody>
                    <a:bodyPr/>
                    <a:lstStyle/>
                    <a:p>
                      <a:pPr algn="ctr">
                        <a:defRPr sz="900"/>
                      </a:pPr>
                      <a:r>
                        <a:rPr lang="de-DE" sz="1050"/>
                        <a:t>8</a:t>
                      </a:r>
                    </a:p>
                  </a:txBody>
                  <a:tcPr marL="36000" marR="36000" marT="0" marB="0" anchor="ctr"/>
                </a:tc>
                <a:extLst>
                  <a:ext uri="{0D108BD9-81ED-4DB2-BD59-A6C34878D82A}">
                    <a16:rowId xmlns:a16="http://schemas.microsoft.com/office/drawing/2014/main" val="10006"/>
                  </a:ext>
                </a:extLst>
              </a:tr>
              <a:tr h="170260">
                <a:tc>
                  <a:txBody>
                    <a:bodyPr/>
                    <a:lstStyle/>
                    <a:p>
                      <a:pPr>
                        <a:defRPr sz="900"/>
                      </a:pPr>
                      <a:r>
                        <a:rPr lang="de-DE" sz="1050"/>
                        <a:t>CK-18 M65</a:t>
                      </a:r>
                    </a:p>
                  </a:txBody>
                  <a:tcPr marL="36000" marR="36000" marT="0" marB="0" anchor="ctr"/>
                </a:tc>
                <a:tc>
                  <a:txBody>
                    <a:bodyPr/>
                    <a:lstStyle/>
                    <a:p>
                      <a:pPr algn="ctr">
                        <a:defRPr sz="900"/>
                      </a:pPr>
                      <a:r>
                        <a:rPr lang="de-DE" sz="1050"/>
                        <a:t>652</a:t>
                      </a:r>
                    </a:p>
                  </a:txBody>
                  <a:tcPr marL="36000" marR="36000" marT="0" marB="0" anchor="ctr"/>
                </a:tc>
                <a:tc>
                  <a:txBody>
                    <a:bodyPr/>
                    <a:lstStyle/>
                    <a:p>
                      <a:pPr algn="ctr">
                        <a:defRPr sz="900"/>
                      </a:pPr>
                      <a:r>
                        <a:rPr lang="de-DE" sz="1050"/>
                        <a:t>655,29</a:t>
                      </a:r>
                    </a:p>
                  </a:txBody>
                  <a:tcPr marL="36000" marR="36000" marT="0" marB="0" anchor="ctr"/>
                </a:tc>
                <a:tc>
                  <a:txBody>
                    <a:bodyPr/>
                    <a:lstStyle/>
                    <a:p>
                      <a:pPr algn="ctr">
                        <a:defRPr sz="900"/>
                      </a:pPr>
                      <a:r>
                        <a:rPr lang="de-DE" sz="1050"/>
                        <a:t>37 %</a:t>
                      </a:r>
                    </a:p>
                  </a:txBody>
                  <a:tcPr marL="36000" marR="36000" marT="0" marB="0" anchor="ctr"/>
                </a:tc>
                <a:tc>
                  <a:txBody>
                    <a:bodyPr/>
                    <a:lstStyle/>
                    <a:p>
                      <a:pPr algn="ctr">
                        <a:defRPr sz="900"/>
                      </a:pPr>
                      <a:r>
                        <a:rPr lang="de-DE" sz="1050"/>
                        <a:t>19</a:t>
                      </a:r>
                    </a:p>
                  </a:txBody>
                  <a:tcPr marL="36000" marR="36000" marT="0" marB="0" anchor="ctr"/>
                </a:tc>
                <a:tc>
                  <a:txBody>
                    <a:bodyPr/>
                    <a:lstStyle/>
                    <a:p>
                      <a:pPr algn="ctr">
                        <a:defRPr sz="900"/>
                      </a:pPr>
                      <a:r>
                        <a:rPr lang="de-DE" sz="1050"/>
                        <a:t>12</a:t>
                      </a:r>
                    </a:p>
                  </a:txBody>
                  <a:tcPr marL="36000" marR="36000" marT="0" marB="0" anchor="ctr"/>
                </a:tc>
                <a:tc>
                  <a:txBody>
                    <a:bodyPr/>
                    <a:lstStyle/>
                    <a:p>
                      <a:pPr algn="ctr">
                        <a:defRPr sz="900"/>
                      </a:pPr>
                      <a:r>
                        <a:rPr lang="de-DE" sz="1050"/>
                        <a:t>8</a:t>
                      </a:r>
                    </a:p>
                  </a:txBody>
                  <a:tcPr marL="36000" marR="36000" marT="0" marB="0" anchor="ctr"/>
                </a:tc>
                <a:extLst>
                  <a:ext uri="{0D108BD9-81ED-4DB2-BD59-A6C34878D82A}">
                    <a16:rowId xmlns:a16="http://schemas.microsoft.com/office/drawing/2014/main" val="10007"/>
                  </a:ext>
                </a:extLst>
              </a:tr>
              <a:tr h="170260">
                <a:tc>
                  <a:txBody>
                    <a:bodyPr/>
                    <a:lstStyle/>
                    <a:p>
                      <a:pPr>
                        <a:defRPr sz="900"/>
                      </a:pPr>
                      <a:r>
                        <a:rPr lang="de-DE" sz="1050"/>
                        <a:t>OWLiver-NASH</a:t>
                      </a:r>
                    </a:p>
                  </a:txBody>
                  <a:tcPr marL="36000" marR="36000" marT="0" marB="0" anchor="ctr"/>
                </a:tc>
                <a:tc>
                  <a:txBody>
                    <a:bodyPr/>
                    <a:lstStyle/>
                    <a:p>
                      <a:pPr algn="ctr">
                        <a:defRPr sz="900"/>
                      </a:pPr>
                      <a:r>
                        <a:rPr lang="de-DE" sz="1050"/>
                        <a:t>169</a:t>
                      </a:r>
                    </a:p>
                  </a:txBody>
                  <a:tcPr marL="36000" marR="36000" marT="0" marB="0" anchor="ctr"/>
                </a:tc>
                <a:tc>
                  <a:txBody>
                    <a:bodyPr/>
                    <a:lstStyle/>
                    <a:p>
                      <a:pPr algn="ctr">
                        <a:defRPr sz="900"/>
                      </a:pPr>
                      <a:r>
                        <a:rPr lang="de-DE" sz="1050"/>
                        <a:t>0,74</a:t>
                      </a:r>
                    </a:p>
                  </a:txBody>
                  <a:tcPr marL="36000" marR="36000" marT="0" marB="0" anchor="ctr"/>
                </a:tc>
                <a:tc>
                  <a:txBody>
                    <a:bodyPr/>
                    <a:lstStyle/>
                    <a:p>
                      <a:pPr algn="ctr">
                        <a:defRPr sz="900"/>
                      </a:pPr>
                      <a:r>
                        <a:rPr lang="de-DE" sz="1050"/>
                        <a:t>21 %</a:t>
                      </a:r>
                    </a:p>
                  </a:txBody>
                  <a:tcPr marL="36000" marR="36000" marT="0" marB="0" anchor="ctr"/>
                </a:tc>
                <a:tc>
                  <a:txBody>
                    <a:bodyPr/>
                    <a:lstStyle/>
                    <a:p>
                      <a:pPr algn="ctr">
                        <a:defRPr sz="900"/>
                      </a:pPr>
                      <a:r>
                        <a:rPr lang="de-DE" sz="1050"/>
                        <a:t>14</a:t>
                      </a:r>
                    </a:p>
                  </a:txBody>
                  <a:tcPr marL="36000" marR="36000" marT="0" marB="0" anchor="ctr"/>
                </a:tc>
                <a:tc>
                  <a:txBody>
                    <a:bodyPr/>
                    <a:lstStyle/>
                    <a:p>
                      <a:pPr algn="ctr">
                        <a:defRPr sz="900"/>
                      </a:pPr>
                      <a:r>
                        <a:rPr lang="de-DE" sz="1050"/>
                        <a:t>11</a:t>
                      </a:r>
                    </a:p>
                  </a:txBody>
                  <a:tcPr marL="36000" marR="36000" marT="0" marB="0" anchor="ctr"/>
                </a:tc>
                <a:tc>
                  <a:txBody>
                    <a:bodyPr/>
                    <a:lstStyle/>
                    <a:p>
                      <a:pPr algn="ctr">
                        <a:defRPr sz="900"/>
                      </a:pPr>
                      <a:r>
                        <a:rPr lang="de-DE" sz="1050"/>
                        <a:t>9</a:t>
                      </a:r>
                    </a:p>
                  </a:txBody>
                  <a:tcPr marL="36000" marR="36000" marT="0" marB="0" anchor="ctr"/>
                </a:tc>
                <a:extLst>
                  <a:ext uri="{0D108BD9-81ED-4DB2-BD59-A6C34878D82A}">
                    <a16:rowId xmlns:a16="http://schemas.microsoft.com/office/drawing/2014/main" val="10008"/>
                  </a:ext>
                </a:extLst>
              </a:tr>
              <a:tr h="170260">
                <a:tc>
                  <a:txBody>
                    <a:bodyPr/>
                    <a:lstStyle/>
                    <a:p>
                      <a:pPr>
                        <a:defRPr sz="900"/>
                      </a:pPr>
                      <a:r>
                        <a:rPr lang="de-DE" sz="1050"/>
                        <a:t>OWLiver-Fibnash</a:t>
                      </a:r>
                    </a:p>
                  </a:txBody>
                  <a:tcPr marL="36000" marR="36000" marT="0" marB="0" anchor="ctr"/>
                </a:tc>
                <a:tc>
                  <a:txBody>
                    <a:bodyPr/>
                    <a:lstStyle/>
                    <a:p>
                      <a:pPr algn="ctr">
                        <a:defRPr sz="900"/>
                      </a:pPr>
                      <a:r>
                        <a:rPr lang="de-DE" sz="1050"/>
                        <a:t>169</a:t>
                      </a:r>
                    </a:p>
                  </a:txBody>
                  <a:tcPr marL="36000" marR="36000" marT="0" marB="0" anchor="ctr"/>
                </a:tc>
                <a:tc>
                  <a:txBody>
                    <a:bodyPr/>
                    <a:lstStyle/>
                    <a:p>
                      <a:pPr algn="ctr">
                        <a:defRPr sz="900"/>
                      </a:pPr>
                      <a:r>
                        <a:rPr lang="de-DE" sz="1050"/>
                        <a:t>0,62</a:t>
                      </a:r>
                    </a:p>
                  </a:txBody>
                  <a:tcPr marL="36000" marR="36000" marT="0" marB="0" anchor="ctr"/>
                </a:tc>
                <a:tc>
                  <a:txBody>
                    <a:bodyPr/>
                    <a:lstStyle/>
                    <a:p>
                      <a:pPr algn="ctr">
                        <a:defRPr sz="900"/>
                      </a:pPr>
                      <a:r>
                        <a:rPr lang="de-DE" sz="1050"/>
                        <a:t>10 %</a:t>
                      </a:r>
                    </a:p>
                  </a:txBody>
                  <a:tcPr marL="36000" marR="36000" marT="0" marB="0" anchor="ctr"/>
                </a:tc>
                <a:tc>
                  <a:txBody>
                    <a:bodyPr/>
                    <a:lstStyle/>
                    <a:p>
                      <a:pPr algn="ctr">
                        <a:defRPr sz="900"/>
                      </a:pPr>
                      <a:r>
                        <a:rPr lang="de-DE" sz="1050"/>
                        <a:t>10</a:t>
                      </a:r>
                    </a:p>
                  </a:txBody>
                  <a:tcPr marL="36000" marR="36000" marT="0" marB="0" anchor="ctr"/>
                </a:tc>
                <a:tc>
                  <a:txBody>
                    <a:bodyPr/>
                    <a:lstStyle/>
                    <a:p>
                      <a:pPr algn="ctr">
                        <a:defRPr sz="900"/>
                      </a:pPr>
                      <a:r>
                        <a:rPr lang="de-DE" sz="1050"/>
                        <a:t>9</a:t>
                      </a:r>
                    </a:p>
                  </a:txBody>
                  <a:tcPr marL="36000" marR="36000" marT="0" marB="0" anchor="ctr"/>
                </a:tc>
                <a:tc>
                  <a:txBody>
                    <a:bodyPr/>
                    <a:lstStyle/>
                    <a:p>
                      <a:pPr algn="ctr">
                        <a:defRPr sz="900"/>
                      </a:pPr>
                      <a:r>
                        <a:rPr lang="de-DE" sz="1050"/>
                        <a:t>11</a:t>
                      </a:r>
                    </a:p>
                  </a:txBody>
                  <a:tcPr marL="36000" marR="36000" marT="0" marB="0" anchor="ctr"/>
                </a:tc>
                <a:extLst>
                  <a:ext uri="{0D108BD9-81ED-4DB2-BD59-A6C34878D82A}">
                    <a16:rowId xmlns:a16="http://schemas.microsoft.com/office/drawing/2014/main" val="10009"/>
                  </a:ext>
                </a:extLst>
              </a:tr>
              <a:tr h="170260">
                <a:tc>
                  <a:txBody>
                    <a:bodyPr/>
                    <a:lstStyle/>
                    <a:p>
                      <a:pPr>
                        <a:defRPr sz="900"/>
                      </a:pPr>
                      <a:r>
                        <a:rPr lang="de-DE" sz="1050"/>
                        <a:t>FNI</a:t>
                      </a:r>
                    </a:p>
                  </a:txBody>
                  <a:tcPr marL="36000" marR="36000" marT="0" marB="0" anchor="ctr"/>
                </a:tc>
                <a:tc>
                  <a:txBody>
                    <a:bodyPr/>
                    <a:lstStyle/>
                    <a:p>
                      <a:pPr algn="ctr">
                        <a:defRPr sz="900"/>
                      </a:pPr>
                      <a:r>
                        <a:rPr lang="de-DE" sz="1050"/>
                        <a:t>497</a:t>
                      </a:r>
                    </a:p>
                  </a:txBody>
                  <a:tcPr marL="36000" marR="36000" marT="0" marB="0" anchor="ctr"/>
                </a:tc>
                <a:tc>
                  <a:txBody>
                    <a:bodyPr/>
                    <a:lstStyle/>
                    <a:p>
                      <a:pPr algn="ctr">
                        <a:defRPr sz="900"/>
                      </a:pPr>
                      <a:r>
                        <a:rPr lang="de-DE" sz="1050"/>
                        <a:t>0,73</a:t>
                      </a:r>
                    </a:p>
                  </a:txBody>
                  <a:tcPr marL="36000" marR="36000" marT="0" marB="0" anchor="ctr"/>
                </a:tc>
                <a:tc>
                  <a:txBody>
                    <a:bodyPr/>
                    <a:lstStyle/>
                    <a:p>
                      <a:pPr algn="ctr">
                        <a:defRPr sz="900"/>
                      </a:pPr>
                      <a:r>
                        <a:rPr lang="de-DE" sz="1050"/>
                        <a:t>33 %</a:t>
                      </a:r>
                    </a:p>
                  </a:txBody>
                  <a:tcPr marL="36000" marR="36000" marT="0" marB="0" anchor="ctr"/>
                </a:tc>
                <a:tc>
                  <a:txBody>
                    <a:bodyPr/>
                    <a:lstStyle/>
                    <a:p>
                      <a:pPr algn="ctr">
                        <a:defRPr sz="900"/>
                      </a:pPr>
                      <a:r>
                        <a:rPr lang="de-DE" sz="1050"/>
                        <a:t>12</a:t>
                      </a:r>
                    </a:p>
                  </a:txBody>
                  <a:tcPr marL="36000" marR="36000" marT="0" marB="0" anchor="ctr"/>
                </a:tc>
                <a:tc>
                  <a:txBody>
                    <a:bodyPr/>
                    <a:lstStyle/>
                    <a:p>
                      <a:pPr algn="ctr">
                        <a:defRPr sz="900"/>
                      </a:pPr>
                      <a:r>
                        <a:rPr lang="de-DE" sz="1050"/>
                        <a:t>8</a:t>
                      </a:r>
                    </a:p>
                  </a:txBody>
                  <a:tcPr marL="36000" marR="36000" marT="0" marB="0" anchor="ctr"/>
                </a:tc>
                <a:tc>
                  <a:txBody>
                    <a:bodyPr/>
                    <a:lstStyle/>
                    <a:p>
                      <a:pPr algn="ctr">
                        <a:defRPr sz="900"/>
                      </a:pPr>
                      <a:r>
                        <a:rPr lang="de-DE" sz="1050"/>
                        <a:t>13</a:t>
                      </a:r>
                    </a:p>
                  </a:txBody>
                  <a:tcPr marL="36000" marR="36000" marT="0" marB="0" anchor="ctr"/>
                </a:tc>
                <a:extLst>
                  <a:ext uri="{0D108BD9-81ED-4DB2-BD59-A6C34878D82A}">
                    <a16:rowId xmlns:a16="http://schemas.microsoft.com/office/drawing/2014/main" val="10010"/>
                  </a:ext>
                </a:extLst>
              </a:tr>
              <a:tr h="170260">
                <a:tc>
                  <a:txBody>
                    <a:bodyPr/>
                    <a:lstStyle/>
                    <a:p>
                      <a:pPr>
                        <a:defRPr sz="900"/>
                      </a:pPr>
                      <a:r>
                        <a:rPr lang="de-DE" sz="1050"/>
                        <a:t>AST</a:t>
                      </a:r>
                    </a:p>
                  </a:txBody>
                  <a:tcPr marL="36000" marR="36000" marT="0" marB="0" anchor="ctr"/>
                </a:tc>
                <a:tc>
                  <a:txBody>
                    <a:bodyPr/>
                    <a:lstStyle/>
                    <a:p>
                      <a:pPr algn="ctr">
                        <a:defRPr sz="900"/>
                      </a:pPr>
                      <a:r>
                        <a:rPr lang="de-DE" sz="1050"/>
                        <a:t>777</a:t>
                      </a:r>
                    </a:p>
                  </a:txBody>
                  <a:tcPr marL="36000" marR="36000" marT="0" marB="0" anchor="ctr"/>
                </a:tc>
                <a:tc>
                  <a:txBody>
                    <a:bodyPr/>
                    <a:lstStyle/>
                    <a:p>
                      <a:pPr algn="ctr">
                        <a:defRPr sz="900"/>
                      </a:pPr>
                      <a:r>
                        <a:rPr lang="de-DE" sz="1050"/>
                        <a:t>71,43</a:t>
                      </a:r>
                    </a:p>
                  </a:txBody>
                  <a:tcPr marL="36000" marR="36000" marT="0" marB="0" anchor="ctr"/>
                </a:tc>
                <a:tc>
                  <a:txBody>
                    <a:bodyPr/>
                    <a:lstStyle/>
                    <a:p>
                      <a:pPr algn="ctr">
                        <a:defRPr sz="900"/>
                      </a:pPr>
                      <a:r>
                        <a:rPr lang="de-DE" sz="1050"/>
                        <a:t>36 %</a:t>
                      </a:r>
                    </a:p>
                  </a:txBody>
                  <a:tcPr marL="36000" marR="36000" marT="0" marB="0" anchor="ctr"/>
                </a:tc>
                <a:tc>
                  <a:txBody>
                    <a:bodyPr/>
                    <a:lstStyle/>
                    <a:p>
                      <a:pPr algn="ctr">
                        <a:defRPr sz="900"/>
                      </a:pPr>
                      <a:r>
                        <a:rPr lang="de-DE" sz="1050"/>
                        <a:t>11</a:t>
                      </a:r>
                    </a:p>
                  </a:txBody>
                  <a:tcPr marL="36000" marR="36000" marT="0" marB="0" anchor="ctr"/>
                </a:tc>
                <a:tc>
                  <a:txBody>
                    <a:bodyPr/>
                    <a:lstStyle/>
                    <a:p>
                      <a:pPr algn="ctr">
                        <a:defRPr sz="900"/>
                      </a:pPr>
                      <a:r>
                        <a:rPr lang="de-DE" sz="1050"/>
                        <a:t>7</a:t>
                      </a:r>
                    </a:p>
                  </a:txBody>
                  <a:tcPr marL="36000" marR="36000" marT="0" marB="0" anchor="ctr"/>
                </a:tc>
                <a:tc>
                  <a:txBody>
                    <a:bodyPr/>
                    <a:lstStyle/>
                    <a:p>
                      <a:pPr algn="ctr">
                        <a:defRPr sz="900"/>
                      </a:pPr>
                      <a:r>
                        <a:rPr lang="de-DE" sz="1050"/>
                        <a:t>14</a:t>
                      </a:r>
                    </a:p>
                  </a:txBody>
                  <a:tcPr marL="36000" marR="36000" marT="0" marB="0" anchor="ctr"/>
                </a:tc>
                <a:extLst>
                  <a:ext uri="{0D108BD9-81ED-4DB2-BD59-A6C34878D82A}">
                    <a16:rowId xmlns:a16="http://schemas.microsoft.com/office/drawing/2014/main" val="10011"/>
                  </a:ext>
                </a:extLst>
              </a:tr>
              <a:tr h="170260">
                <a:tc>
                  <a:txBody>
                    <a:bodyPr/>
                    <a:lstStyle/>
                    <a:p>
                      <a:pPr>
                        <a:defRPr sz="900"/>
                      </a:pPr>
                      <a:r>
                        <a:rPr lang="de-DE" sz="1050"/>
                        <a:t>APRI</a:t>
                      </a:r>
                    </a:p>
                  </a:txBody>
                  <a:tcPr marL="36000" marR="36000" marT="0" marB="0" anchor="ctr"/>
                </a:tc>
                <a:tc>
                  <a:txBody>
                    <a:bodyPr/>
                    <a:lstStyle/>
                    <a:p>
                      <a:pPr algn="ctr">
                        <a:defRPr sz="900"/>
                      </a:pPr>
                      <a:r>
                        <a:rPr lang="de-DE" sz="1050"/>
                        <a:t>767</a:t>
                      </a:r>
                    </a:p>
                  </a:txBody>
                  <a:tcPr marL="36000" marR="36000" marT="0" marB="0" anchor="ctr"/>
                </a:tc>
                <a:tc>
                  <a:txBody>
                    <a:bodyPr/>
                    <a:lstStyle/>
                    <a:p>
                      <a:pPr algn="ctr">
                        <a:defRPr sz="900"/>
                      </a:pPr>
                      <a:r>
                        <a:rPr lang="de-DE" sz="1050"/>
                        <a:t>0,86</a:t>
                      </a:r>
                    </a:p>
                  </a:txBody>
                  <a:tcPr marL="36000" marR="36000" marT="0" marB="0" anchor="ctr"/>
                </a:tc>
                <a:tc>
                  <a:txBody>
                    <a:bodyPr/>
                    <a:lstStyle/>
                    <a:p>
                      <a:pPr algn="ctr">
                        <a:defRPr sz="900"/>
                      </a:pPr>
                      <a:r>
                        <a:rPr lang="de-DE" sz="1050"/>
                        <a:t>40 %</a:t>
                      </a:r>
                    </a:p>
                  </a:txBody>
                  <a:tcPr marL="36000" marR="36000" marT="0" marB="0" anchor="ctr"/>
                </a:tc>
                <a:tc>
                  <a:txBody>
                    <a:bodyPr/>
                    <a:lstStyle/>
                    <a:p>
                      <a:pPr algn="ctr">
                        <a:defRPr sz="900"/>
                      </a:pPr>
                      <a:r>
                        <a:rPr lang="de-DE" sz="1050"/>
                        <a:t>10</a:t>
                      </a:r>
                    </a:p>
                  </a:txBody>
                  <a:tcPr marL="36000" marR="36000" marT="0" marB="0" anchor="ctr"/>
                </a:tc>
                <a:tc>
                  <a:txBody>
                    <a:bodyPr/>
                    <a:lstStyle/>
                    <a:p>
                      <a:pPr algn="ctr">
                        <a:defRPr sz="900"/>
                      </a:pPr>
                      <a:r>
                        <a:rPr lang="de-DE" sz="1050"/>
                        <a:t>6</a:t>
                      </a:r>
                    </a:p>
                  </a:txBody>
                  <a:tcPr marL="36000" marR="36000" marT="0" marB="0" anchor="ctr"/>
                </a:tc>
                <a:tc>
                  <a:txBody>
                    <a:bodyPr/>
                    <a:lstStyle/>
                    <a:p>
                      <a:pPr algn="ctr">
                        <a:defRPr sz="900"/>
                      </a:pPr>
                      <a:r>
                        <a:rPr lang="de-DE" sz="1050"/>
                        <a:t>16</a:t>
                      </a:r>
                    </a:p>
                  </a:txBody>
                  <a:tcPr marL="36000" marR="36000" marT="0" marB="0" anchor="ctr"/>
                </a:tc>
                <a:extLst>
                  <a:ext uri="{0D108BD9-81ED-4DB2-BD59-A6C34878D82A}">
                    <a16:rowId xmlns:a16="http://schemas.microsoft.com/office/drawing/2014/main" val="10012"/>
                  </a:ext>
                </a:extLst>
              </a:tr>
              <a:tr h="170260">
                <a:tc>
                  <a:txBody>
                    <a:bodyPr/>
                    <a:lstStyle/>
                    <a:p>
                      <a:pPr>
                        <a:defRPr sz="900"/>
                      </a:pPr>
                      <a:r>
                        <a:rPr lang="de-DE" sz="1050"/>
                        <a:t>ABC3D</a:t>
                      </a:r>
                    </a:p>
                  </a:txBody>
                  <a:tcPr marL="36000" marR="36000" marT="0" marB="0" anchor="ctr"/>
                </a:tc>
                <a:tc>
                  <a:txBody>
                    <a:bodyPr/>
                    <a:lstStyle/>
                    <a:p>
                      <a:pPr algn="ctr">
                        <a:defRPr sz="900"/>
                      </a:pPr>
                      <a:r>
                        <a:rPr lang="de-DE" sz="1050"/>
                        <a:t>655</a:t>
                      </a:r>
                    </a:p>
                  </a:txBody>
                  <a:tcPr marL="36000" marR="36000" marT="0" marB="0" anchor="ctr"/>
                </a:tc>
                <a:tc>
                  <a:txBody>
                    <a:bodyPr/>
                    <a:lstStyle/>
                    <a:p>
                      <a:pPr algn="ctr">
                        <a:defRPr sz="900"/>
                      </a:pPr>
                      <a:r>
                        <a:rPr lang="de-DE" sz="1050"/>
                        <a:t>5,69</a:t>
                      </a:r>
                    </a:p>
                  </a:txBody>
                  <a:tcPr marL="36000" marR="36000" marT="0" marB="0" anchor="ctr"/>
                </a:tc>
                <a:tc>
                  <a:txBody>
                    <a:bodyPr/>
                    <a:lstStyle/>
                    <a:p>
                      <a:pPr algn="ctr">
                        <a:defRPr sz="900"/>
                      </a:pPr>
                      <a:r>
                        <a:rPr lang="de-DE" sz="1050"/>
                        <a:t>20 %</a:t>
                      </a:r>
                    </a:p>
                  </a:txBody>
                  <a:tcPr marL="36000" marR="36000" marT="0" marB="0" anchor="ctr"/>
                </a:tc>
                <a:tc>
                  <a:txBody>
                    <a:bodyPr/>
                    <a:lstStyle/>
                    <a:p>
                      <a:pPr algn="ctr">
                        <a:defRPr sz="900"/>
                      </a:pPr>
                      <a:r>
                        <a:rPr lang="de-DE" sz="1050"/>
                        <a:t>5</a:t>
                      </a:r>
                    </a:p>
                  </a:txBody>
                  <a:tcPr marL="36000" marR="36000" marT="0" marB="0" anchor="ctr"/>
                </a:tc>
                <a:tc>
                  <a:txBody>
                    <a:bodyPr/>
                    <a:lstStyle/>
                    <a:p>
                      <a:pPr algn="ctr">
                        <a:defRPr sz="900"/>
                      </a:pPr>
                      <a:r>
                        <a:rPr lang="de-DE" sz="1050"/>
                        <a:t>4</a:t>
                      </a:r>
                    </a:p>
                  </a:txBody>
                  <a:tcPr marL="36000" marR="36000" marT="0" marB="0" anchor="ctr"/>
                </a:tc>
                <a:tc>
                  <a:txBody>
                    <a:bodyPr/>
                    <a:lstStyle/>
                    <a:p>
                      <a:pPr algn="ctr">
                        <a:defRPr sz="900"/>
                      </a:pPr>
                      <a:r>
                        <a:rPr lang="de-DE" sz="1050"/>
                        <a:t>26</a:t>
                      </a:r>
                    </a:p>
                  </a:txBody>
                  <a:tcPr marL="36000" marR="36000" marT="0" marB="0" anchor="ctr"/>
                </a:tc>
                <a:extLst>
                  <a:ext uri="{0D108BD9-81ED-4DB2-BD59-A6C34878D82A}">
                    <a16:rowId xmlns:a16="http://schemas.microsoft.com/office/drawing/2014/main" val="10013"/>
                  </a:ext>
                </a:extLst>
              </a:tr>
              <a:tr h="170260">
                <a:tc>
                  <a:txBody>
                    <a:bodyPr/>
                    <a:lstStyle/>
                    <a:p>
                      <a:pPr>
                        <a:defRPr sz="900"/>
                      </a:pPr>
                      <a:r>
                        <a:rPr lang="de-DE" sz="1050"/>
                        <a:t>ELF</a:t>
                      </a:r>
                    </a:p>
                  </a:txBody>
                  <a:tcPr marL="36000" marR="36000" marT="0" marB="0" anchor="ctr"/>
                </a:tc>
                <a:tc>
                  <a:txBody>
                    <a:bodyPr/>
                    <a:lstStyle/>
                    <a:p>
                      <a:pPr algn="ctr">
                        <a:defRPr sz="900"/>
                      </a:pPr>
                      <a:r>
                        <a:rPr lang="de-DE" sz="1050"/>
                        <a:t>738</a:t>
                      </a:r>
                    </a:p>
                  </a:txBody>
                  <a:tcPr marL="36000" marR="36000" marT="0" marB="0" anchor="ctr"/>
                </a:tc>
                <a:tc>
                  <a:txBody>
                    <a:bodyPr/>
                    <a:lstStyle/>
                    <a:p>
                      <a:pPr algn="ctr">
                        <a:defRPr sz="900"/>
                      </a:pPr>
                      <a:r>
                        <a:rPr lang="de-DE" sz="1050"/>
                        <a:t>11,29</a:t>
                      </a:r>
                    </a:p>
                  </a:txBody>
                  <a:tcPr marL="36000" marR="36000" marT="0" marB="0" anchor="ctr"/>
                </a:tc>
                <a:tc>
                  <a:txBody>
                    <a:bodyPr/>
                    <a:lstStyle/>
                    <a:p>
                      <a:pPr algn="ctr">
                        <a:defRPr sz="900"/>
                      </a:pPr>
                      <a:r>
                        <a:rPr lang="de-DE" sz="1050"/>
                        <a:t>40 %</a:t>
                      </a:r>
                    </a:p>
                  </a:txBody>
                  <a:tcPr marL="36000" marR="36000" marT="0" marB="0" anchor="ctr"/>
                </a:tc>
                <a:tc>
                  <a:txBody>
                    <a:bodyPr/>
                    <a:lstStyle/>
                    <a:p>
                      <a:pPr algn="ctr">
                        <a:defRPr sz="900"/>
                      </a:pPr>
                      <a:r>
                        <a:rPr lang="de-DE" sz="1050"/>
                        <a:t>5</a:t>
                      </a:r>
                    </a:p>
                  </a:txBody>
                  <a:tcPr marL="36000" marR="36000" marT="0" marB="0" anchor="ctr"/>
                </a:tc>
                <a:tc>
                  <a:txBody>
                    <a:bodyPr/>
                    <a:lstStyle/>
                    <a:p>
                      <a:pPr algn="ctr">
                        <a:defRPr sz="900"/>
                      </a:pPr>
                      <a:r>
                        <a:rPr lang="de-DE" sz="1050"/>
                        <a:t>3</a:t>
                      </a:r>
                    </a:p>
                  </a:txBody>
                  <a:tcPr marL="36000" marR="36000" marT="0" marB="0" anchor="ctr"/>
                </a:tc>
                <a:tc>
                  <a:txBody>
                    <a:bodyPr/>
                    <a:lstStyle/>
                    <a:p>
                      <a:pPr algn="ctr">
                        <a:defRPr sz="900"/>
                      </a:pPr>
                      <a:r>
                        <a:rPr lang="de-DE" sz="1050"/>
                        <a:t>31</a:t>
                      </a:r>
                    </a:p>
                  </a:txBody>
                  <a:tcPr marL="36000" marR="36000" marT="0" marB="0" anchor="ctr"/>
                </a:tc>
                <a:extLst>
                  <a:ext uri="{0D108BD9-81ED-4DB2-BD59-A6C34878D82A}">
                    <a16:rowId xmlns:a16="http://schemas.microsoft.com/office/drawing/2014/main" val="10014"/>
                  </a:ext>
                </a:extLst>
              </a:tr>
              <a:tr h="170260">
                <a:tc>
                  <a:txBody>
                    <a:bodyPr/>
                    <a:lstStyle/>
                    <a:p>
                      <a:pPr>
                        <a:defRPr sz="900"/>
                      </a:pPr>
                      <a:r>
                        <a:rPr lang="de-DE" sz="1050"/>
                        <a:t>PRO-C3</a:t>
                      </a:r>
                    </a:p>
                  </a:txBody>
                  <a:tcPr marL="36000" marR="36000" marT="0" marB="0" anchor="ctr"/>
                </a:tc>
                <a:tc>
                  <a:txBody>
                    <a:bodyPr/>
                    <a:lstStyle/>
                    <a:p>
                      <a:pPr algn="ctr">
                        <a:defRPr sz="900"/>
                      </a:pPr>
                      <a:r>
                        <a:rPr lang="de-DE" sz="1050"/>
                        <a:t>665</a:t>
                      </a:r>
                    </a:p>
                  </a:txBody>
                  <a:tcPr marL="36000" marR="36000" marT="0" marB="0" anchor="ctr"/>
                </a:tc>
                <a:tc>
                  <a:txBody>
                    <a:bodyPr/>
                    <a:lstStyle/>
                    <a:p>
                      <a:pPr algn="ctr">
                        <a:defRPr sz="900"/>
                      </a:pPr>
                      <a:r>
                        <a:rPr lang="de-DE" sz="1050"/>
                        <a:t>36,5</a:t>
                      </a:r>
                    </a:p>
                  </a:txBody>
                  <a:tcPr marL="36000" marR="36000" marT="0" marB="0" anchor="ctr"/>
                </a:tc>
                <a:tc>
                  <a:txBody>
                    <a:bodyPr/>
                    <a:lstStyle/>
                    <a:p>
                      <a:pPr algn="ctr">
                        <a:defRPr sz="900"/>
                      </a:pPr>
                      <a:r>
                        <a:rPr lang="de-DE" sz="1050"/>
                        <a:t>25 %</a:t>
                      </a:r>
                    </a:p>
                  </a:txBody>
                  <a:tcPr marL="36000" marR="36000" marT="0" marB="0" anchor="ctr"/>
                </a:tc>
                <a:tc>
                  <a:txBody>
                    <a:bodyPr/>
                    <a:lstStyle/>
                    <a:p>
                      <a:pPr algn="ctr">
                        <a:defRPr sz="900"/>
                      </a:pPr>
                      <a:r>
                        <a:rPr lang="de-DE" sz="1050"/>
                        <a:t>4</a:t>
                      </a:r>
                    </a:p>
                  </a:txBody>
                  <a:tcPr marL="36000" marR="36000" marT="0" marB="0" anchor="ctr"/>
                </a:tc>
                <a:tc>
                  <a:txBody>
                    <a:bodyPr/>
                    <a:lstStyle/>
                    <a:p>
                      <a:pPr algn="ctr">
                        <a:defRPr sz="900"/>
                      </a:pPr>
                      <a:r>
                        <a:rPr lang="de-DE" sz="1050"/>
                        <a:t>3</a:t>
                      </a:r>
                    </a:p>
                  </a:txBody>
                  <a:tcPr marL="36000" marR="36000" marT="0" marB="0" anchor="ctr"/>
                </a:tc>
                <a:tc>
                  <a:txBody>
                    <a:bodyPr/>
                    <a:lstStyle/>
                    <a:p>
                      <a:pPr algn="ctr">
                        <a:defRPr sz="900"/>
                      </a:pPr>
                      <a:r>
                        <a:rPr lang="de-DE" sz="1050"/>
                        <a:t>37</a:t>
                      </a:r>
                    </a:p>
                  </a:txBody>
                  <a:tcPr marL="36000" marR="36000" marT="0" marB="0" anchor="ctr"/>
                </a:tc>
                <a:extLst>
                  <a:ext uri="{0D108BD9-81ED-4DB2-BD59-A6C34878D82A}">
                    <a16:rowId xmlns:a16="http://schemas.microsoft.com/office/drawing/2014/main" val="10015"/>
                  </a:ext>
                </a:extLst>
              </a:tr>
              <a:tr h="170260">
                <a:tc>
                  <a:txBody>
                    <a:bodyPr/>
                    <a:lstStyle/>
                    <a:p>
                      <a:pPr>
                        <a:defRPr sz="900"/>
                      </a:pPr>
                      <a:r>
                        <a:rPr lang="de-DE" sz="1050"/>
                        <a:t>FIB-4</a:t>
                      </a:r>
                    </a:p>
                  </a:txBody>
                  <a:tcPr marL="36000" marR="36000" marT="0" marB="0" anchor="ctr"/>
                </a:tc>
                <a:tc>
                  <a:txBody>
                    <a:bodyPr/>
                    <a:lstStyle/>
                    <a:p>
                      <a:pPr algn="ctr">
                        <a:defRPr sz="900"/>
                      </a:pPr>
                      <a:r>
                        <a:rPr lang="de-DE" sz="1050"/>
                        <a:t>767</a:t>
                      </a:r>
                    </a:p>
                  </a:txBody>
                  <a:tcPr marL="36000" marR="36000" marT="0" marB="0" anchor="ctr"/>
                </a:tc>
                <a:tc>
                  <a:txBody>
                    <a:bodyPr/>
                    <a:lstStyle/>
                    <a:p>
                      <a:pPr algn="ctr">
                        <a:defRPr sz="900"/>
                      </a:pPr>
                      <a:r>
                        <a:rPr lang="de-DE" sz="1050"/>
                        <a:t>4,03</a:t>
                      </a:r>
                    </a:p>
                  </a:txBody>
                  <a:tcPr marL="36000" marR="36000" marT="0" marB="0" anchor="ctr"/>
                </a:tc>
                <a:tc>
                  <a:txBody>
                    <a:bodyPr/>
                    <a:lstStyle/>
                    <a:p>
                      <a:pPr algn="ctr">
                        <a:defRPr sz="900"/>
                      </a:pPr>
                      <a:r>
                        <a:rPr lang="de-DE" sz="1050"/>
                        <a:t>50 %</a:t>
                      </a:r>
                    </a:p>
                  </a:txBody>
                  <a:tcPr marL="36000" marR="36000" marT="0" marB="0" anchor="ctr"/>
                </a:tc>
                <a:tc>
                  <a:txBody>
                    <a:bodyPr/>
                    <a:lstStyle/>
                    <a:p>
                      <a:pPr algn="ctr">
                        <a:defRPr sz="900"/>
                      </a:pPr>
                      <a:r>
                        <a:rPr lang="de-DE" sz="1050"/>
                        <a:t>4</a:t>
                      </a:r>
                    </a:p>
                  </a:txBody>
                  <a:tcPr marL="36000" marR="36000" marT="0" marB="0" anchor="ctr"/>
                </a:tc>
                <a:tc>
                  <a:txBody>
                    <a:bodyPr/>
                    <a:lstStyle/>
                    <a:p>
                      <a:pPr algn="ctr">
                        <a:defRPr sz="900"/>
                      </a:pPr>
                      <a:r>
                        <a:rPr lang="de-DE" sz="1050"/>
                        <a:t>2</a:t>
                      </a:r>
                    </a:p>
                  </a:txBody>
                  <a:tcPr marL="36000" marR="36000" marT="0" marB="0" anchor="ctr"/>
                </a:tc>
                <a:tc>
                  <a:txBody>
                    <a:bodyPr/>
                    <a:lstStyle/>
                    <a:p>
                      <a:pPr algn="ctr">
                        <a:defRPr sz="900"/>
                      </a:pPr>
                      <a:r>
                        <a:rPr lang="de-DE" sz="1050"/>
                        <a:t>48</a:t>
                      </a:r>
                    </a:p>
                  </a:txBody>
                  <a:tcPr marL="36000" marR="36000" marT="0" marB="0" anchor="ctr"/>
                </a:tc>
                <a:extLst>
                  <a:ext uri="{0D108BD9-81ED-4DB2-BD59-A6C34878D82A}">
                    <a16:rowId xmlns:a16="http://schemas.microsoft.com/office/drawing/2014/main" val="10016"/>
                  </a:ext>
                </a:extLst>
              </a:tr>
              <a:tr h="170260">
                <a:tc>
                  <a:txBody>
                    <a:bodyPr/>
                    <a:lstStyle/>
                    <a:p>
                      <a:pPr>
                        <a:defRPr sz="900"/>
                      </a:pPr>
                      <a:r>
                        <a:rPr lang="de-DE" sz="1050"/>
                        <a:t>Agile 4</a:t>
                      </a:r>
                    </a:p>
                  </a:txBody>
                  <a:tcPr marL="36000" marR="36000" marT="0" marB="0" anchor="ctr"/>
                </a:tc>
                <a:tc>
                  <a:txBody>
                    <a:bodyPr/>
                    <a:lstStyle/>
                    <a:p>
                      <a:pPr algn="ctr">
                        <a:defRPr sz="900"/>
                      </a:pPr>
                      <a:r>
                        <a:rPr lang="de-DE" sz="1050"/>
                        <a:t>616</a:t>
                      </a:r>
                    </a:p>
                  </a:txBody>
                  <a:tcPr marL="36000" marR="36000" marT="0" marB="0" anchor="ctr"/>
                </a:tc>
                <a:tc>
                  <a:txBody>
                    <a:bodyPr/>
                    <a:lstStyle/>
                    <a:p>
                      <a:pPr algn="ctr">
                        <a:defRPr sz="900"/>
                      </a:pPr>
                      <a:r>
                        <a:rPr lang="de-DE" sz="1050"/>
                        <a:t>0,76</a:t>
                      </a:r>
                    </a:p>
                  </a:txBody>
                  <a:tcPr marL="36000" marR="36000" marT="0" marB="0" anchor="ctr"/>
                </a:tc>
                <a:tc>
                  <a:txBody>
                    <a:bodyPr/>
                    <a:lstStyle/>
                    <a:p>
                      <a:pPr algn="ctr">
                        <a:defRPr sz="900"/>
                      </a:pPr>
                      <a:r>
                        <a:rPr lang="de-DE" sz="1050"/>
                        <a:t>50 %</a:t>
                      </a:r>
                    </a:p>
                  </a:txBody>
                  <a:tcPr marL="36000" marR="36000" marT="0" marB="0" anchor="ctr"/>
                </a:tc>
                <a:tc>
                  <a:txBody>
                    <a:bodyPr/>
                    <a:lstStyle/>
                    <a:p>
                      <a:pPr algn="ctr">
                        <a:defRPr sz="900"/>
                      </a:pPr>
                      <a:r>
                        <a:rPr lang="de-DE" sz="1050"/>
                        <a:t>2</a:t>
                      </a:r>
                    </a:p>
                  </a:txBody>
                  <a:tcPr marL="36000" marR="36000" marT="0" marB="0" anchor="ctr"/>
                </a:tc>
                <a:tc>
                  <a:txBody>
                    <a:bodyPr/>
                    <a:lstStyle/>
                    <a:p>
                      <a:pPr algn="ctr">
                        <a:defRPr sz="900"/>
                      </a:pPr>
                      <a:r>
                        <a:rPr lang="de-DE" sz="1050"/>
                        <a:t>1</a:t>
                      </a:r>
                    </a:p>
                  </a:txBody>
                  <a:tcPr marL="36000" marR="36000" marT="0" marB="0" anchor="ctr"/>
                </a:tc>
                <a:tc>
                  <a:txBody>
                    <a:bodyPr/>
                    <a:lstStyle/>
                    <a:p>
                      <a:pPr algn="ctr">
                        <a:defRPr sz="900"/>
                      </a:pPr>
                      <a:r>
                        <a:rPr lang="de-DE" sz="1050"/>
                        <a:t>101</a:t>
                      </a:r>
                    </a:p>
                  </a:txBody>
                  <a:tcPr marL="36000" marR="36000" marT="0" marB="0" anchor="ctr"/>
                </a:tc>
                <a:extLst>
                  <a:ext uri="{0D108BD9-81ED-4DB2-BD59-A6C34878D82A}">
                    <a16:rowId xmlns:a16="http://schemas.microsoft.com/office/drawing/2014/main" val="10017"/>
                  </a:ext>
                </a:extLst>
              </a:tr>
              <a:tr h="170260">
                <a:tc>
                  <a:txBody>
                    <a:bodyPr/>
                    <a:lstStyle/>
                    <a:p>
                      <a:pPr>
                        <a:defRPr sz="900"/>
                      </a:pPr>
                      <a:r>
                        <a:rPr lang="de-DE" sz="1050"/>
                        <a:t>MACK-3</a:t>
                      </a:r>
                    </a:p>
                  </a:txBody>
                  <a:tcPr marL="36000" marR="36000" marT="0" marB="0" anchor="ctr"/>
                </a:tc>
                <a:tc>
                  <a:txBody>
                    <a:bodyPr/>
                    <a:lstStyle/>
                    <a:p>
                      <a:pPr algn="ctr">
                        <a:defRPr sz="900"/>
                      </a:pPr>
                      <a:r>
                        <a:rPr lang="de-DE" sz="1050"/>
                        <a:t>371</a:t>
                      </a:r>
                    </a:p>
                  </a:txBody>
                  <a:tcPr marL="36000" marR="36000" marT="0" marB="0" anchor="ctr"/>
                </a:tc>
                <a:tc>
                  <a:txBody>
                    <a:bodyPr/>
                    <a:lstStyle/>
                    <a:p>
                      <a:pPr algn="ctr">
                        <a:defRPr sz="900"/>
                      </a:pPr>
                      <a:r>
                        <a:rPr lang="de-DE" sz="1050"/>
                        <a:t>0,97</a:t>
                      </a:r>
                    </a:p>
                  </a:txBody>
                  <a:tcPr marL="36000" marR="36000" marT="0" marB="0" anchor="ctr"/>
                </a:tc>
                <a:tc>
                  <a:txBody>
                    <a:bodyPr/>
                    <a:lstStyle/>
                    <a:p>
                      <a:pPr algn="ctr">
                        <a:defRPr sz="900"/>
                      </a:pPr>
                      <a:r>
                        <a:rPr lang="de-DE" sz="1050"/>
                        <a:t>0 %</a:t>
                      </a:r>
                    </a:p>
                  </a:txBody>
                  <a:tcPr marL="36000" marR="36000" marT="0" marB="0" anchor="ctr"/>
                </a:tc>
                <a:tc>
                  <a:txBody>
                    <a:bodyPr/>
                    <a:lstStyle/>
                    <a:p>
                      <a:pPr algn="ctr">
                        <a:defRPr sz="900"/>
                      </a:pPr>
                      <a:r>
                        <a:rPr lang="de-DE" sz="1050"/>
                        <a:t>1</a:t>
                      </a:r>
                    </a:p>
                  </a:txBody>
                  <a:tcPr marL="36000" marR="36000" marT="0" marB="0" anchor="ctr"/>
                </a:tc>
                <a:tc>
                  <a:txBody>
                    <a:bodyPr/>
                    <a:lstStyle/>
                    <a:p>
                      <a:pPr algn="ctr">
                        <a:defRPr sz="900"/>
                      </a:pPr>
                      <a:r>
                        <a:rPr lang="de-DE" sz="1050"/>
                        <a:t>1</a:t>
                      </a:r>
                    </a:p>
                  </a:txBody>
                  <a:tcPr marL="36000" marR="36000" marT="0" marB="0" anchor="ctr"/>
                </a:tc>
                <a:tc>
                  <a:txBody>
                    <a:bodyPr/>
                    <a:lstStyle/>
                    <a:p>
                      <a:pPr algn="ctr">
                        <a:defRPr sz="900"/>
                      </a:pPr>
                      <a:r>
                        <a:rPr lang="de-DE" sz="1050"/>
                        <a:t>143</a:t>
                      </a:r>
                    </a:p>
                  </a:txBody>
                  <a:tcPr marL="36000" marR="36000" marT="0" marB="0" anchor="ctr"/>
                </a:tc>
                <a:extLst>
                  <a:ext uri="{0D108BD9-81ED-4DB2-BD59-A6C34878D82A}">
                    <a16:rowId xmlns:a16="http://schemas.microsoft.com/office/drawing/2014/main" val="10018"/>
                  </a:ext>
                </a:extLst>
              </a:tr>
              <a:tr h="170260">
                <a:tc>
                  <a:txBody>
                    <a:bodyPr/>
                    <a:lstStyle/>
                    <a:p>
                      <a:pPr>
                        <a:defRPr sz="900"/>
                      </a:pPr>
                      <a:r>
                        <a:rPr lang="de-DE" sz="1050"/>
                        <a:t>ADAPT</a:t>
                      </a:r>
                    </a:p>
                  </a:txBody>
                  <a:tcPr marL="36000" marR="36000" marT="0" marB="0" anchor="ctr"/>
                </a:tc>
                <a:tc>
                  <a:txBody>
                    <a:bodyPr/>
                    <a:lstStyle/>
                    <a:p>
                      <a:pPr algn="ctr">
                        <a:defRPr sz="900"/>
                      </a:pPr>
                      <a:r>
                        <a:rPr lang="de-DE" sz="1050"/>
                        <a:t>656</a:t>
                      </a:r>
                    </a:p>
                  </a:txBody>
                  <a:tcPr marL="36000" marR="36000" marT="0" marB="0" anchor="ctr"/>
                </a:tc>
                <a:tc>
                  <a:txBody>
                    <a:bodyPr/>
                    <a:lstStyle/>
                    <a:p>
                      <a:pPr algn="ctr">
                        <a:defRPr sz="900"/>
                      </a:pPr>
                      <a:r>
                        <a:rPr lang="de-DE" sz="1050"/>
                        <a:t>11,65</a:t>
                      </a:r>
                    </a:p>
                  </a:txBody>
                  <a:tcPr marL="36000" marR="36000" marT="0" marB="0" anchor="ctr"/>
                </a:tc>
                <a:tc>
                  <a:txBody>
                    <a:bodyPr/>
                    <a:lstStyle/>
                    <a:p>
                      <a:pPr algn="ctr">
                        <a:defRPr sz="900"/>
                      </a:pPr>
                      <a:r>
                        <a:rPr lang="de-DE" sz="1050"/>
                        <a:t>100 %</a:t>
                      </a:r>
                    </a:p>
                  </a:txBody>
                  <a:tcPr marL="36000" marR="36000" marT="0" marB="0" anchor="ctr"/>
                </a:tc>
                <a:tc>
                  <a:txBody>
                    <a:bodyPr/>
                    <a:lstStyle/>
                    <a:p>
                      <a:pPr algn="ctr">
                        <a:defRPr sz="900"/>
                      </a:pPr>
                      <a:r>
                        <a:rPr lang="de-DE" sz="1050"/>
                        <a:t>1</a:t>
                      </a:r>
                    </a:p>
                  </a:txBody>
                  <a:tcPr marL="36000" marR="36000" marT="0" marB="0" anchor="ctr"/>
                </a:tc>
                <a:tc>
                  <a:txBody>
                    <a:bodyPr/>
                    <a:lstStyle/>
                    <a:p>
                      <a:pPr algn="ctr">
                        <a:defRPr sz="900"/>
                      </a:pPr>
                      <a:r>
                        <a:rPr lang="de-DE" sz="1050"/>
                        <a:t>0</a:t>
                      </a:r>
                    </a:p>
                  </a:txBody>
                  <a:tcPr marL="36000" marR="36000" marT="0" marB="0" anchor="ctr"/>
                </a:tc>
                <a:tc>
                  <a:txBody>
                    <a:bodyPr/>
                    <a:lstStyle/>
                    <a:p>
                      <a:pPr algn="ctr">
                        <a:defRPr sz="900"/>
                      </a:pPr>
                      <a:r>
                        <a:rPr lang="de-DE" sz="1050"/>
                        <a:t>287</a:t>
                      </a:r>
                    </a:p>
                  </a:txBody>
                  <a:tcPr marL="36000" marR="36000" marT="0" marB="0" anchor="ctr"/>
                </a:tc>
                <a:extLst>
                  <a:ext uri="{0D108BD9-81ED-4DB2-BD59-A6C34878D82A}">
                    <a16:rowId xmlns:a16="http://schemas.microsoft.com/office/drawing/2014/main" val="10019"/>
                  </a:ext>
                </a:extLst>
              </a:tr>
              <a:tr h="170260">
                <a:tc>
                  <a:txBody>
                    <a:bodyPr/>
                    <a:lstStyle/>
                    <a:p>
                      <a:pPr>
                        <a:defRPr sz="900"/>
                      </a:pPr>
                      <a:r>
                        <a:rPr lang="de-DE" sz="1050"/>
                        <a:t>GDF15</a:t>
                      </a:r>
                    </a:p>
                  </a:txBody>
                  <a:tcPr marL="36000" marR="36000" marT="0" marB="0" anchor="ctr"/>
                </a:tc>
                <a:tc>
                  <a:txBody>
                    <a:bodyPr/>
                    <a:lstStyle/>
                    <a:p>
                      <a:pPr algn="ctr">
                        <a:defRPr sz="900"/>
                      </a:pPr>
                      <a:r>
                        <a:rPr lang="de-DE" sz="1050"/>
                        <a:t>651</a:t>
                      </a:r>
                    </a:p>
                  </a:txBody>
                  <a:tcPr marL="36000" marR="36000" marT="0" marB="0" anchor="ctr"/>
                </a:tc>
                <a:tc>
                  <a:txBody>
                    <a:bodyPr/>
                    <a:lstStyle/>
                    <a:p>
                      <a:pPr algn="ctr">
                        <a:defRPr sz="900"/>
                      </a:pPr>
                      <a:r>
                        <a:rPr lang="de-DE" sz="1050"/>
                        <a:t>4.923,27</a:t>
                      </a:r>
                    </a:p>
                  </a:txBody>
                  <a:tcPr marL="36000" marR="36000" marT="0" marB="0" anchor="ctr"/>
                </a:tc>
                <a:tc>
                  <a:txBody>
                    <a:bodyPr/>
                    <a:lstStyle/>
                    <a:p>
                      <a:pPr algn="ctr">
                        <a:defRPr sz="900"/>
                      </a:pPr>
                      <a:r>
                        <a:rPr lang="de-DE" sz="1050"/>
                        <a:t>-</a:t>
                      </a:r>
                    </a:p>
                  </a:txBody>
                  <a:tcPr marL="36000" marR="36000" marT="0" marB="0" anchor="ctr"/>
                </a:tc>
                <a:tc>
                  <a:txBody>
                    <a:bodyPr/>
                    <a:lstStyle/>
                    <a:p>
                      <a:pPr algn="ctr">
                        <a:defRPr sz="900"/>
                      </a:pPr>
                      <a:r>
                        <a:rPr lang="de-DE" sz="1050"/>
                        <a:t>-</a:t>
                      </a:r>
                    </a:p>
                  </a:txBody>
                  <a:tcPr marL="36000" marR="36000" marT="0" marB="0" anchor="ctr"/>
                </a:tc>
                <a:tc>
                  <a:txBody>
                    <a:bodyPr/>
                    <a:lstStyle/>
                    <a:p>
                      <a:pPr algn="ctr">
                        <a:defRPr sz="900"/>
                      </a:pPr>
                      <a:r>
                        <a:rPr lang="de-DE" sz="1050"/>
                        <a:t>-</a:t>
                      </a:r>
                    </a:p>
                  </a:txBody>
                  <a:tcPr marL="36000" marR="36000" marT="0" marB="0" anchor="ctr"/>
                </a:tc>
                <a:tc>
                  <a:txBody>
                    <a:bodyPr/>
                    <a:lstStyle/>
                    <a:p>
                      <a:pPr algn="ctr">
                        <a:defRPr sz="900"/>
                      </a:pPr>
                      <a:r>
                        <a:rPr lang="de-DE" sz="1050" dirty="0"/>
                        <a:t>-</a:t>
                      </a:r>
                    </a:p>
                  </a:txBody>
                  <a:tcPr marL="36000" marR="36000" marT="0" marB="0" anchor="ctr"/>
                </a:tc>
                <a:extLst>
                  <a:ext uri="{0D108BD9-81ED-4DB2-BD59-A6C34878D82A}">
                    <a16:rowId xmlns:a16="http://schemas.microsoft.com/office/drawing/2014/main" val="10020"/>
                  </a:ext>
                </a:extLst>
              </a:tr>
            </a:tbl>
          </a:graphicData>
        </a:graphic>
      </p:graphicFrame>
    </p:spTree>
    <p:custDataLst>
      <p:tags r:id="rId1"/>
    </p:custDataLst>
    <p:extLst>
      <p:ext uri="{BB962C8B-B14F-4D97-AF65-F5344CB8AC3E}">
        <p14:creationId xmlns:p14="http://schemas.microsoft.com/office/powerpoint/2010/main" val="2298524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E36DA-B5FA-0098-05A9-C4F5B2FD3E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309CE2-1056-E1BF-CD24-A9688DE94A3B}"/>
              </a:ext>
            </a:extLst>
          </p:cNvPr>
          <p:cNvSpPr>
            <a:spLocks noGrp="1"/>
          </p:cNvSpPr>
          <p:nvPr>
            <p:ph type="title"/>
          </p:nvPr>
        </p:nvSpPr>
        <p:spPr/>
        <p:txBody>
          <a:bodyPr/>
          <a:lstStyle/>
          <a:p>
            <a:r>
              <a:rPr lang="de-DE" sz="3600" spc="-50"/>
              <a:t>LITMUS-Imaging-Studie: Ergebnisse II</a:t>
            </a:r>
            <a:endParaRPr lang="de-DE"/>
          </a:p>
        </p:txBody>
      </p:sp>
      <p:sp>
        <p:nvSpPr>
          <p:cNvPr id="4" name="Textplatzhalter 3">
            <a:extLst>
              <a:ext uri="{FF2B5EF4-FFF2-40B4-BE49-F238E27FC236}">
                <a16:creationId xmlns:a16="http://schemas.microsoft.com/office/drawing/2014/main" id="{6323ED65-D938-7EE4-2B9A-465D16FC5046}"/>
              </a:ext>
            </a:extLst>
          </p:cNvPr>
          <p:cNvSpPr>
            <a:spLocks noGrp="1"/>
          </p:cNvSpPr>
          <p:nvPr>
            <p:ph type="body" sz="quarter" idx="15"/>
          </p:nvPr>
        </p:nvSpPr>
        <p:spPr>
          <a:xfrm>
            <a:off x="647699" y="6421288"/>
            <a:ext cx="6418577" cy="324000"/>
          </a:xfrm>
        </p:spPr>
        <p:txBody>
          <a:bodyPr/>
          <a:lstStyle/>
          <a:p>
            <a:r>
              <a:rPr lang="en-GB" i="1" err="1"/>
              <a:t>Grafik</a:t>
            </a:r>
            <a:r>
              <a:rPr lang="en-GB" i="1"/>
              <a:t> von Novo Nordisk </a:t>
            </a:r>
            <a:r>
              <a:rPr lang="en-GB" i="1" err="1"/>
              <a:t>nach</a:t>
            </a:r>
            <a:r>
              <a:rPr lang="en-GB" i="1"/>
              <a:t> Daten von </a:t>
            </a:r>
            <a:r>
              <a:rPr lang="de-DE" i="1" err="1"/>
              <a:t>Pavlides</a:t>
            </a:r>
            <a:r>
              <a:rPr lang="de-DE" i="1"/>
              <a:t> M. </a:t>
            </a:r>
            <a:br>
              <a:rPr lang="de-DE"/>
            </a:br>
            <a:r>
              <a:rPr lang="de-DE"/>
              <a:t>BMI, Body-Mass-Index; MASH, Metabolische Dysfunktion-assoziierte Steatohepatitis; SD, </a:t>
            </a:r>
            <a:r>
              <a:rPr lang="de-DE" err="1"/>
              <a:t>standard</a:t>
            </a:r>
            <a:r>
              <a:rPr lang="de-DE"/>
              <a:t> </a:t>
            </a:r>
            <a:r>
              <a:rPr lang="de-DE" err="1"/>
              <a:t>deviation</a:t>
            </a:r>
            <a:r>
              <a:rPr lang="de-DE"/>
              <a:t>, Standardabweichung.</a:t>
            </a:r>
          </a:p>
        </p:txBody>
      </p:sp>
      <p:sp>
        <p:nvSpPr>
          <p:cNvPr id="5" name="Textplatzhalter 4">
            <a:extLst>
              <a:ext uri="{FF2B5EF4-FFF2-40B4-BE49-F238E27FC236}">
                <a16:creationId xmlns:a16="http://schemas.microsoft.com/office/drawing/2014/main" id="{5448464C-17F0-949F-CBB6-2C604212DC90}"/>
              </a:ext>
            </a:extLst>
          </p:cNvPr>
          <p:cNvSpPr>
            <a:spLocks noGrp="1"/>
          </p:cNvSpPr>
          <p:nvPr>
            <p:ph type="body" sz="quarter" idx="17"/>
          </p:nvPr>
        </p:nvSpPr>
        <p:spPr>
          <a:xfrm>
            <a:off x="8363415" y="6421288"/>
            <a:ext cx="3180884" cy="324000"/>
          </a:xfrm>
        </p:spPr>
        <p:txBody>
          <a:bodyPr/>
          <a:lstStyle/>
          <a:p>
            <a:r>
              <a:rPr lang="en-US"/>
              <a:t>Pavlides M. J Hepatol. 2025;82(Suppl.1):GS-001.</a:t>
            </a:r>
            <a:endParaRPr lang="de-DE"/>
          </a:p>
        </p:txBody>
      </p:sp>
      <p:sp>
        <p:nvSpPr>
          <p:cNvPr id="11" name="Inhaltsplatzhalter 10">
            <a:extLst>
              <a:ext uri="{FF2B5EF4-FFF2-40B4-BE49-F238E27FC236}">
                <a16:creationId xmlns:a16="http://schemas.microsoft.com/office/drawing/2014/main" id="{B2E80EBD-9FD7-DB1E-CB7E-4EB5D4CC92FD}"/>
              </a:ext>
            </a:extLst>
          </p:cNvPr>
          <p:cNvSpPr>
            <a:spLocks noGrp="1"/>
          </p:cNvSpPr>
          <p:nvPr>
            <p:ph idx="1"/>
          </p:nvPr>
        </p:nvSpPr>
        <p:spPr/>
        <p:txBody>
          <a:bodyPr/>
          <a:lstStyle/>
          <a:p>
            <a:r>
              <a:rPr lang="de-DE" sz="1800"/>
              <a:t>Gepaarte Bildgebung und zentral gelesene Histologie in 357 Fällen verfügbar</a:t>
            </a:r>
          </a:p>
          <a:p>
            <a:r>
              <a:rPr lang="de-DE" sz="1800"/>
              <a:t>Mittleres Intervall zwischen Biopsie und bildgebenden Untersuchungen: 7 Wochen (SD 5,1)</a:t>
            </a:r>
          </a:p>
        </p:txBody>
      </p:sp>
      <p:graphicFrame>
        <p:nvGraphicFramePr>
          <p:cNvPr id="12" name="Inhaltsplatzhalter 8">
            <a:extLst>
              <a:ext uri="{FF2B5EF4-FFF2-40B4-BE49-F238E27FC236}">
                <a16:creationId xmlns:a16="http://schemas.microsoft.com/office/drawing/2014/main" id="{F1D77742-AF18-44B8-C257-172201A3ECEF}"/>
              </a:ext>
            </a:extLst>
          </p:cNvPr>
          <p:cNvGraphicFramePr>
            <a:graphicFrameLocks/>
          </p:cNvGraphicFramePr>
          <p:nvPr>
            <p:extLst>
              <p:ext uri="{D42A27DB-BD31-4B8C-83A1-F6EECF244321}">
                <p14:modId xmlns:p14="http://schemas.microsoft.com/office/powerpoint/2010/main" val="603215444"/>
              </p:ext>
            </p:extLst>
          </p:nvPr>
        </p:nvGraphicFramePr>
        <p:xfrm>
          <a:off x="717066" y="3075273"/>
          <a:ext cx="4283468" cy="2535512"/>
        </p:xfrm>
        <a:graphic>
          <a:graphicData uri="http://schemas.openxmlformats.org/drawingml/2006/table">
            <a:tbl>
              <a:tblPr firstRow="1" bandRow="1">
                <a:tableStyleId>{5C22544A-7EE6-4342-B048-85BDC9FD1C3A}</a:tableStyleId>
              </a:tblPr>
              <a:tblGrid>
                <a:gridCol w="2371892">
                  <a:extLst>
                    <a:ext uri="{9D8B030D-6E8A-4147-A177-3AD203B41FA5}">
                      <a16:colId xmlns:a16="http://schemas.microsoft.com/office/drawing/2014/main" val="1632042110"/>
                    </a:ext>
                  </a:extLst>
                </a:gridCol>
                <a:gridCol w="1911576">
                  <a:extLst>
                    <a:ext uri="{9D8B030D-6E8A-4147-A177-3AD203B41FA5}">
                      <a16:colId xmlns:a16="http://schemas.microsoft.com/office/drawing/2014/main" val="1504957895"/>
                    </a:ext>
                  </a:extLst>
                </a:gridCol>
              </a:tblGrid>
              <a:tr h="362216">
                <a:tc>
                  <a:txBody>
                    <a:bodyPr/>
                    <a:lstStyle/>
                    <a:p>
                      <a:endParaRPr lang="de-DE" sz="1100"/>
                    </a:p>
                  </a:txBody>
                  <a:tcPr/>
                </a:tc>
                <a:tc>
                  <a:txBody>
                    <a:bodyPr/>
                    <a:lstStyle/>
                    <a:p>
                      <a:pPr algn="ctr"/>
                      <a:r>
                        <a:rPr lang="de-DE" sz="1100"/>
                        <a:t>Gesamt (n = 357)</a:t>
                      </a:r>
                    </a:p>
                  </a:txBody>
                  <a:tcPr/>
                </a:tc>
                <a:extLst>
                  <a:ext uri="{0D108BD9-81ED-4DB2-BD59-A6C34878D82A}">
                    <a16:rowId xmlns:a16="http://schemas.microsoft.com/office/drawing/2014/main" val="2551272998"/>
                  </a:ext>
                </a:extLst>
              </a:tr>
              <a:tr h="362216">
                <a:tc>
                  <a:txBody>
                    <a:bodyPr/>
                    <a:lstStyle/>
                    <a:p>
                      <a:r>
                        <a:rPr lang="de-DE" sz="1100"/>
                        <a:t>Alter (Jahre), Durchschnitt (SD)</a:t>
                      </a:r>
                    </a:p>
                  </a:txBody>
                  <a:tcPr/>
                </a:tc>
                <a:tc>
                  <a:txBody>
                    <a:bodyPr/>
                    <a:lstStyle/>
                    <a:p>
                      <a:pPr algn="ctr"/>
                      <a:r>
                        <a:rPr lang="de-DE" sz="1100"/>
                        <a:t>55,4 (13,2)</a:t>
                      </a:r>
                    </a:p>
                  </a:txBody>
                  <a:tcPr/>
                </a:tc>
                <a:extLst>
                  <a:ext uri="{0D108BD9-81ED-4DB2-BD59-A6C34878D82A}">
                    <a16:rowId xmlns:a16="http://schemas.microsoft.com/office/drawing/2014/main" val="882861504"/>
                  </a:ext>
                </a:extLst>
              </a:tr>
              <a:tr h="362216">
                <a:tc>
                  <a:txBody>
                    <a:bodyPr/>
                    <a:lstStyle/>
                    <a:p>
                      <a:r>
                        <a:rPr lang="de-DE" sz="1100"/>
                        <a:t>Geschlecht (männlich); n (%)</a:t>
                      </a:r>
                    </a:p>
                  </a:txBody>
                  <a:tcPr/>
                </a:tc>
                <a:tc>
                  <a:txBody>
                    <a:bodyPr/>
                    <a:lstStyle/>
                    <a:p>
                      <a:pPr algn="ctr"/>
                      <a:r>
                        <a:rPr lang="de-DE" sz="1100"/>
                        <a:t>196 (55)</a:t>
                      </a:r>
                    </a:p>
                  </a:txBody>
                  <a:tcPr/>
                </a:tc>
                <a:extLst>
                  <a:ext uri="{0D108BD9-81ED-4DB2-BD59-A6C34878D82A}">
                    <a16:rowId xmlns:a16="http://schemas.microsoft.com/office/drawing/2014/main" val="3411856361"/>
                  </a:ext>
                </a:extLst>
              </a:tr>
              <a:tr h="362216">
                <a:tc>
                  <a:txBody>
                    <a:bodyPr/>
                    <a:lstStyle/>
                    <a:p>
                      <a:r>
                        <a:rPr lang="de-DE" sz="1100"/>
                        <a:t>Ethnizität Weiß; n (%)</a:t>
                      </a:r>
                    </a:p>
                  </a:txBody>
                  <a:tcPr/>
                </a:tc>
                <a:tc>
                  <a:txBody>
                    <a:bodyPr/>
                    <a:lstStyle/>
                    <a:p>
                      <a:pPr algn="ctr"/>
                      <a:r>
                        <a:rPr lang="de-DE" sz="1100"/>
                        <a:t>335 (94)</a:t>
                      </a:r>
                    </a:p>
                  </a:txBody>
                  <a:tcPr/>
                </a:tc>
                <a:extLst>
                  <a:ext uri="{0D108BD9-81ED-4DB2-BD59-A6C34878D82A}">
                    <a16:rowId xmlns:a16="http://schemas.microsoft.com/office/drawing/2014/main" val="2421629752"/>
                  </a:ext>
                </a:extLst>
              </a:tr>
              <a:tr h="362216">
                <a:tc>
                  <a:txBody>
                    <a:bodyPr/>
                    <a:lstStyle/>
                    <a:p>
                      <a:r>
                        <a:rPr lang="de-DE" sz="1100"/>
                        <a:t>BMI; kg/m</a:t>
                      </a:r>
                      <a:r>
                        <a:rPr lang="de-DE" sz="1100" baseline="30000"/>
                        <a:t>2</a:t>
                      </a:r>
                      <a:r>
                        <a:rPr lang="de-DE" sz="1100" baseline="0"/>
                        <a:t>; Durchschnitt (SD)</a:t>
                      </a:r>
                      <a:endParaRPr lang="de-DE" sz="1100"/>
                    </a:p>
                  </a:txBody>
                  <a:tcPr/>
                </a:tc>
                <a:tc>
                  <a:txBody>
                    <a:bodyPr/>
                    <a:lstStyle/>
                    <a:p>
                      <a:pPr algn="ctr"/>
                      <a:r>
                        <a:rPr lang="de-DE" sz="1100"/>
                        <a:t>33,8 (5,6)</a:t>
                      </a:r>
                    </a:p>
                  </a:txBody>
                  <a:tcPr/>
                </a:tc>
                <a:extLst>
                  <a:ext uri="{0D108BD9-81ED-4DB2-BD59-A6C34878D82A}">
                    <a16:rowId xmlns:a16="http://schemas.microsoft.com/office/drawing/2014/main" val="3162723288"/>
                  </a:ext>
                </a:extLst>
              </a:tr>
              <a:tr h="362216">
                <a:tc>
                  <a:txBody>
                    <a:bodyPr/>
                    <a:lstStyle/>
                    <a:p>
                      <a:r>
                        <a:rPr lang="de-DE" sz="1100"/>
                        <a:t>Diabetes Typ 2; n (%)</a:t>
                      </a:r>
                    </a:p>
                  </a:txBody>
                  <a:tcPr/>
                </a:tc>
                <a:tc>
                  <a:txBody>
                    <a:bodyPr/>
                    <a:lstStyle/>
                    <a:p>
                      <a:pPr algn="ctr"/>
                      <a:r>
                        <a:rPr lang="de-DE" sz="1100"/>
                        <a:t>177 (50)</a:t>
                      </a:r>
                    </a:p>
                  </a:txBody>
                  <a:tcPr/>
                </a:tc>
                <a:extLst>
                  <a:ext uri="{0D108BD9-81ED-4DB2-BD59-A6C34878D82A}">
                    <a16:rowId xmlns:a16="http://schemas.microsoft.com/office/drawing/2014/main" val="313366519"/>
                  </a:ext>
                </a:extLst>
              </a:tr>
              <a:tr h="362216">
                <a:tc>
                  <a:txBody>
                    <a:bodyPr/>
                    <a:lstStyle/>
                    <a:p>
                      <a:r>
                        <a:rPr lang="de-DE" sz="1100"/>
                        <a:t>Hypertension; n (%)</a:t>
                      </a:r>
                    </a:p>
                  </a:txBody>
                  <a:tcPr/>
                </a:tc>
                <a:tc>
                  <a:txBody>
                    <a:bodyPr/>
                    <a:lstStyle/>
                    <a:p>
                      <a:pPr algn="ctr"/>
                      <a:r>
                        <a:rPr lang="de-DE" sz="1100"/>
                        <a:t>200 (56)</a:t>
                      </a:r>
                    </a:p>
                  </a:txBody>
                  <a:tcPr/>
                </a:tc>
                <a:extLst>
                  <a:ext uri="{0D108BD9-81ED-4DB2-BD59-A6C34878D82A}">
                    <a16:rowId xmlns:a16="http://schemas.microsoft.com/office/drawing/2014/main" val="989170436"/>
                  </a:ext>
                </a:extLst>
              </a:tr>
            </a:tbl>
          </a:graphicData>
        </a:graphic>
      </p:graphicFrame>
      <p:grpSp>
        <p:nvGrpSpPr>
          <p:cNvPr id="79" name="Gruppieren 78">
            <a:extLst>
              <a:ext uri="{FF2B5EF4-FFF2-40B4-BE49-F238E27FC236}">
                <a16:creationId xmlns:a16="http://schemas.microsoft.com/office/drawing/2014/main" id="{4944CD45-0773-03A3-7AFE-B7D625F2173B}"/>
              </a:ext>
            </a:extLst>
          </p:cNvPr>
          <p:cNvGrpSpPr/>
          <p:nvPr/>
        </p:nvGrpSpPr>
        <p:grpSpPr>
          <a:xfrm>
            <a:off x="5290217" y="2988528"/>
            <a:ext cx="6078997" cy="2975991"/>
            <a:chOff x="6066725" y="3146768"/>
            <a:chExt cx="5660300" cy="2631354"/>
          </a:xfrm>
        </p:grpSpPr>
        <p:sp>
          <p:nvSpPr>
            <p:cNvPr id="13" name="Rechteck 12">
              <a:extLst>
                <a:ext uri="{FF2B5EF4-FFF2-40B4-BE49-F238E27FC236}">
                  <a16:creationId xmlns:a16="http://schemas.microsoft.com/office/drawing/2014/main" id="{60BC898D-7D06-E913-CE60-0EBA134017A2}"/>
                </a:ext>
              </a:extLst>
            </p:cNvPr>
            <p:cNvSpPr/>
            <p:nvPr/>
          </p:nvSpPr>
          <p:spPr>
            <a:xfrm>
              <a:off x="8236717" y="3146768"/>
              <a:ext cx="2417569" cy="260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Histologische Diagnose</a:t>
              </a:r>
            </a:p>
          </p:txBody>
        </p:sp>
        <p:grpSp>
          <p:nvGrpSpPr>
            <p:cNvPr id="47" name="Gruppieren 46">
              <a:extLst>
                <a:ext uri="{FF2B5EF4-FFF2-40B4-BE49-F238E27FC236}">
                  <a16:creationId xmlns:a16="http://schemas.microsoft.com/office/drawing/2014/main" id="{9034C442-BA21-ACA5-AD7E-27A1EA7ED325}"/>
                </a:ext>
              </a:extLst>
            </p:cNvPr>
            <p:cNvGrpSpPr/>
            <p:nvPr/>
          </p:nvGrpSpPr>
          <p:grpSpPr>
            <a:xfrm>
              <a:off x="7334230" y="3833202"/>
              <a:ext cx="4392795" cy="1944920"/>
              <a:chOff x="7334230" y="3833202"/>
              <a:chExt cx="4392795" cy="1944920"/>
            </a:xfrm>
          </p:grpSpPr>
          <p:sp>
            <p:nvSpPr>
              <p:cNvPr id="29" name="Textfeld 28">
                <a:extLst>
                  <a:ext uri="{FF2B5EF4-FFF2-40B4-BE49-F238E27FC236}">
                    <a16:creationId xmlns:a16="http://schemas.microsoft.com/office/drawing/2014/main" id="{A9E2A8C0-B1E9-30BC-DF4C-A3C3AEC140D1}"/>
                  </a:ext>
                </a:extLst>
              </p:cNvPr>
              <p:cNvSpPr txBox="1"/>
              <p:nvPr/>
            </p:nvSpPr>
            <p:spPr>
              <a:xfrm>
                <a:off x="8111476" y="5594054"/>
                <a:ext cx="253274" cy="171585"/>
              </a:xfrm>
              <a:prstGeom prst="rect">
                <a:avLst/>
              </a:prstGeom>
              <a:noFill/>
            </p:spPr>
            <p:txBody>
              <a:bodyPr wrap="none" lIns="0" tIns="0" rIns="0" bIns="0" rtlCol="0">
                <a:spAutoFit/>
              </a:bodyPr>
              <a:lstStyle/>
              <a:p>
                <a:pPr algn="l">
                  <a:lnSpc>
                    <a:spcPct val="120000"/>
                  </a:lnSpc>
                </a:pPr>
                <a:r>
                  <a:rPr lang="de-DE" sz="1000">
                    <a:solidFill>
                      <a:schemeClr val="tx2"/>
                    </a:solidFill>
                  </a:rPr>
                  <a:t>20%</a:t>
                </a:r>
              </a:p>
            </p:txBody>
          </p:sp>
          <p:sp>
            <p:nvSpPr>
              <p:cNvPr id="30" name="Textfeld 29">
                <a:extLst>
                  <a:ext uri="{FF2B5EF4-FFF2-40B4-BE49-F238E27FC236}">
                    <a16:creationId xmlns:a16="http://schemas.microsoft.com/office/drawing/2014/main" id="{89CA08C3-E2BE-1D50-6DF2-D7A660C009A0}"/>
                  </a:ext>
                </a:extLst>
              </p:cNvPr>
              <p:cNvSpPr txBox="1"/>
              <p:nvPr/>
            </p:nvSpPr>
            <p:spPr>
              <a:xfrm>
                <a:off x="8515630" y="5594054"/>
                <a:ext cx="253274" cy="171585"/>
              </a:xfrm>
              <a:prstGeom prst="rect">
                <a:avLst/>
              </a:prstGeom>
              <a:noFill/>
            </p:spPr>
            <p:txBody>
              <a:bodyPr wrap="none" lIns="0" tIns="0" rIns="0" bIns="0" rtlCol="0">
                <a:spAutoFit/>
              </a:bodyPr>
              <a:lstStyle/>
              <a:p>
                <a:pPr algn="l">
                  <a:lnSpc>
                    <a:spcPct val="120000"/>
                  </a:lnSpc>
                </a:pPr>
                <a:r>
                  <a:rPr lang="de-DE" sz="1000">
                    <a:solidFill>
                      <a:schemeClr val="tx2"/>
                    </a:solidFill>
                  </a:rPr>
                  <a:t>30%</a:t>
                </a:r>
              </a:p>
            </p:txBody>
          </p:sp>
          <p:sp>
            <p:nvSpPr>
              <p:cNvPr id="32" name="Textfeld 31">
                <a:extLst>
                  <a:ext uri="{FF2B5EF4-FFF2-40B4-BE49-F238E27FC236}">
                    <a16:creationId xmlns:a16="http://schemas.microsoft.com/office/drawing/2014/main" id="{ECD7DCF3-165E-2668-564D-961A7B1939AC}"/>
                  </a:ext>
                </a:extLst>
              </p:cNvPr>
              <p:cNvSpPr txBox="1"/>
              <p:nvPr/>
            </p:nvSpPr>
            <p:spPr>
              <a:xfrm>
                <a:off x="9349327" y="5595910"/>
                <a:ext cx="253274" cy="171585"/>
              </a:xfrm>
              <a:prstGeom prst="rect">
                <a:avLst/>
              </a:prstGeom>
              <a:noFill/>
            </p:spPr>
            <p:txBody>
              <a:bodyPr wrap="none" lIns="0" tIns="0" rIns="0" bIns="0" rtlCol="0">
                <a:spAutoFit/>
              </a:bodyPr>
              <a:lstStyle/>
              <a:p>
                <a:pPr algn="l">
                  <a:lnSpc>
                    <a:spcPct val="120000"/>
                  </a:lnSpc>
                </a:pPr>
                <a:r>
                  <a:rPr lang="de-DE" sz="1000">
                    <a:solidFill>
                      <a:schemeClr val="tx2"/>
                    </a:solidFill>
                  </a:rPr>
                  <a:t>50%</a:t>
                </a:r>
              </a:p>
            </p:txBody>
          </p:sp>
          <p:sp>
            <p:nvSpPr>
              <p:cNvPr id="33" name="Textfeld 32">
                <a:extLst>
                  <a:ext uri="{FF2B5EF4-FFF2-40B4-BE49-F238E27FC236}">
                    <a16:creationId xmlns:a16="http://schemas.microsoft.com/office/drawing/2014/main" id="{ABD3CCCB-4D22-619A-FF34-0B35CCE91A04}"/>
                  </a:ext>
                </a:extLst>
              </p:cNvPr>
              <p:cNvSpPr txBox="1"/>
              <p:nvPr/>
            </p:nvSpPr>
            <p:spPr>
              <a:xfrm>
                <a:off x="9762754" y="5588747"/>
                <a:ext cx="253274" cy="171585"/>
              </a:xfrm>
              <a:prstGeom prst="rect">
                <a:avLst/>
              </a:prstGeom>
              <a:noFill/>
            </p:spPr>
            <p:txBody>
              <a:bodyPr wrap="none" lIns="0" tIns="0" rIns="0" bIns="0" rtlCol="0">
                <a:spAutoFit/>
              </a:bodyPr>
              <a:lstStyle/>
              <a:p>
                <a:pPr algn="l">
                  <a:lnSpc>
                    <a:spcPct val="120000"/>
                  </a:lnSpc>
                </a:pPr>
                <a:r>
                  <a:rPr lang="de-DE" sz="1000">
                    <a:solidFill>
                      <a:schemeClr val="tx2"/>
                    </a:solidFill>
                  </a:rPr>
                  <a:t>60%</a:t>
                </a:r>
              </a:p>
            </p:txBody>
          </p:sp>
          <p:sp>
            <p:nvSpPr>
              <p:cNvPr id="34" name="Textfeld 33">
                <a:extLst>
                  <a:ext uri="{FF2B5EF4-FFF2-40B4-BE49-F238E27FC236}">
                    <a16:creationId xmlns:a16="http://schemas.microsoft.com/office/drawing/2014/main" id="{D62B052B-6A17-74A8-32B5-71A694E8E3BE}"/>
                  </a:ext>
                </a:extLst>
              </p:cNvPr>
              <p:cNvSpPr txBox="1"/>
              <p:nvPr/>
            </p:nvSpPr>
            <p:spPr>
              <a:xfrm>
                <a:off x="10149645" y="5595910"/>
                <a:ext cx="253274" cy="171585"/>
              </a:xfrm>
              <a:prstGeom prst="rect">
                <a:avLst/>
              </a:prstGeom>
              <a:noFill/>
            </p:spPr>
            <p:txBody>
              <a:bodyPr wrap="none" lIns="0" tIns="0" rIns="0" bIns="0" rtlCol="0">
                <a:spAutoFit/>
              </a:bodyPr>
              <a:lstStyle/>
              <a:p>
                <a:pPr algn="l">
                  <a:lnSpc>
                    <a:spcPct val="120000"/>
                  </a:lnSpc>
                </a:pPr>
                <a:r>
                  <a:rPr lang="de-DE" sz="1000">
                    <a:solidFill>
                      <a:schemeClr val="tx2"/>
                    </a:solidFill>
                  </a:rPr>
                  <a:t>70%</a:t>
                </a:r>
              </a:p>
            </p:txBody>
          </p:sp>
          <p:sp>
            <p:nvSpPr>
              <p:cNvPr id="35" name="Textfeld 34">
                <a:extLst>
                  <a:ext uri="{FF2B5EF4-FFF2-40B4-BE49-F238E27FC236}">
                    <a16:creationId xmlns:a16="http://schemas.microsoft.com/office/drawing/2014/main" id="{49B4FF47-2E28-1F78-242C-401FA2C3FD8D}"/>
                  </a:ext>
                </a:extLst>
              </p:cNvPr>
              <p:cNvSpPr txBox="1"/>
              <p:nvPr/>
            </p:nvSpPr>
            <p:spPr>
              <a:xfrm>
                <a:off x="10540794" y="5588747"/>
                <a:ext cx="293638" cy="171584"/>
              </a:xfrm>
              <a:prstGeom prst="rect">
                <a:avLst/>
              </a:prstGeom>
              <a:noFill/>
            </p:spPr>
            <p:txBody>
              <a:bodyPr wrap="square" lIns="0" tIns="0" rIns="0" bIns="0" rtlCol="0">
                <a:spAutoFit/>
              </a:bodyPr>
              <a:lstStyle/>
              <a:p>
                <a:pPr algn="l">
                  <a:lnSpc>
                    <a:spcPct val="120000"/>
                  </a:lnSpc>
                </a:pPr>
                <a:r>
                  <a:rPr lang="de-DE" sz="1000">
                    <a:solidFill>
                      <a:schemeClr val="tx2"/>
                    </a:solidFill>
                  </a:rPr>
                  <a:t>80%</a:t>
                </a:r>
              </a:p>
            </p:txBody>
          </p:sp>
          <p:sp>
            <p:nvSpPr>
              <p:cNvPr id="36" name="Textfeld 35">
                <a:extLst>
                  <a:ext uri="{FF2B5EF4-FFF2-40B4-BE49-F238E27FC236}">
                    <a16:creationId xmlns:a16="http://schemas.microsoft.com/office/drawing/2014/main" id="{15BD93A6-4C92-9D97-407F-5B06A32140BB}"/>
                  </a:ext>
                </a:extLst>
              </p:cNvPr>
              <p:cNvSpPr txBox="1"/>
              <p:nvPr/>
            </p:nvSpPr>
            <p:spPr>
              <a:xfrm>
                <a:off x="10921349" y="5595911"/>
                <a:ext cx="293638" cy="171584"/>
              </a:xfrm>
              <a:prstGeom prst="rect">
                <a:avLst/>
              </a:prstGeom>
              <a:noFill/>
            </p:spPr>
            <p:txBody>
              <a:bodyPr wrap="square" lIns="0" tIns="0" rIns="0" bIns="0" rtlCol="0">
                <a:spAutoFit/>
              </a:bodyPr>
              <a:lstStyle/>
              <a:p>
                <a:pPr algn="l">
                  <a:lnSpc>
                    <a:spcPct val="120000"/>
                  </a:lnSpc>
                </a:pPr>
                <a:r>
                  <a:rPr lang="de-DE" sz="1000">
                    <a:solidFill>
                      <a:schemeClr val="tx2"/>
                    </a:solidFill>
                  </a:rPr>
                  <a:t>90%</a:t>
                </a:r>
              </a:p>
            </p:txBody>
          </p:sp>
          <p:grpSp>
            <p:nvGrpSpPr>
              <p:cNvPr id="38" name="Gruppieren 37">
                <a:extLst>
                  <a:ext uri="{FF2B5EF4-FFF2-40B4-BE49-F238E27FC236}">
                    <a16:creationId xmlns:a16="http://schemas.microsoft.com/office/drawing/2014/main" id="{64CD7CF1-ED46-2323-1BC3-22B291EBD653}"/>
                  </a:ext>
                </a:extLst>
              </p:cNvPr>
              <p:cNvGrpSpPr/>
              <p:nvPr/>
            </p:nvGrpSpPr>
            <p:grpSpPr>
              <a:xfrm>
                <a:off x="7334230" y="3833202"/>
                <a:ext cx="4392795" cy="1944920"/>
                <a:chOff x="7334230" y="3833202"/>
                <a:chExt cx="4392795" cy="1944920"/>
              </a:xfrm>
            </p:grpSpPr>
            <p:grpSp>
              <p:nvGrpSpPr>
                <p:cNvPr id="26" name="Gruppieren 25">
                  <a:extLst>
                    <a:ext uri="{FF2B5EF4-FFF2-40B4-BE49-F238E27FC236}">
                      <a16:creationId xmlns:a16="http://schemas.microsoft.com/office/drawing/2014/main" id="{508FC1B9-E45B-9136-3B68-323F412FA87E}"/>
                    </a:ext>
                  </a:extLst>
                </p:cNvPr>
                <p:cNvGrpSpPr/>
                <p:nvPr/>
              </p:nvGrpSpPr>
              <p:grpSpPr>
                <a:xfrm>
                  <a:off x="7424928" y="3833202"/>
                  <a:ext cx="3997370" cy="1722662"/>
                  <a:chOff x="7424928" y="3833202"/>
                  <a:chExt cx="3997370" cy="1722662"/>
                </a:xfrm>
              </p:grpSpPr>
              <p:cxnSp>
                <p:nvCxnSpPr>
                  <p:cNvPr id="14" name="Gerader Verbinder 13">
                    <a:extLst>
                      <a:ext uri="{FF2B5EF4-FFF2-40B4-BE49-F238E27FC236}">
                        <a16:creationId xmlns:a16="http://schemas.microsoft.com/office/drawing/2014/main" id="{78411FD7-791C-1191-F7F4-1664BBA788C4}"/>
                      </a:ext>
                    </a:extLst>
                  </p:cNvPr>
                  <p:cNvCxnSpPr/>
                  <p:nvPr/>
                </p:nvCxnSpPr>
                <p:spPr>
                  <a:xfrm>
                    <a:off x="7424928" y="3833202"/>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298380BB-B44E-22F8-A08B-F0D24CF688E5}"/>
                      </a:ext>
                    </a:extLst>
                  </p:cNvPr>
                  <p:cNvCxnSpPr/>
                  <p:nvPr/>
                </p:nvCxnSpPr>
                <p:spPr>
                  <a:xfrm>
                    <a:off x="7833360" y="3833202"/>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667E8F75-143E-4953-9560-21E20153D671}"/>
                      </a:ext>
                    </a:extLst>
                  </p:cNvPr>
                  <p:cNvCxnSpPr/>
                  <p:nvPr/>
                </p:nvCxnSpPr>
                <p:spPr>
                  <a:xfrm>
                    <a:off x="8205216" y="3845936"/>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0C5F121-CF16-9513-17AB-AE28C4DF6147}"/>
                      </a:ext>
                    </a:extLst>
                  </p:cNvPr>
                  <p:cNvCxnSpPr/>
                  <p:nvPr/>
                </p:nvCxnSpPr>
                <p:spPr>
                  <a:xfrm>
                    <a:off x="8616696" y="3855080"/>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DA5AFBE-F6FC-205D-586B-1894FDE033AA}"/>
                      </a:ext>
                    </a:extLst>
                  </p:cNvPr>
                  <p:cNvCxnSpPr/>
                  <p:nvPr/>
                </p:nvCxnSpPr>
                <p:spPr>
                  <a:xfrm>
                    <a:off x="9037320" y="3845936"/>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369B998D-C047-C583-52B2-59893E5E6F55}"/>
                      </a:ext>
                    </a:extLst>
                  </p:cNvPr>
                  <p:cNvCxnSpPr/>
                  <p:nvPr/>
                </p:nvCxnSpPr>
                <p:spPr>
                  <a:xfrm>
                    <a:off x="9441098" y="3845936"/>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82FE0EC9-414D-2E6B-29B0-BF1F9466B585}"/>
                      </a:ext>
                    </a:extLst>
                  </p:cNvPr>
                  <p:cNvCxnSpPr/>
                  <p:nvPr/>
                </p:nvCxnSpPr>
                <p:spPr>
                  <a:xfrm>
                    <a:off x="9831242" y="3855080"/>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97086250-034D-7DB3-80F4-B668B5DBEDC7}"/>
                      </a:ext>
                    </a:extLst>
                  </p:cNvPr>
                  <p:cNvCxnSpPr/>
                  <p:nvPr/>
                </p:nvCxnSpPr>
                <p:spPr>
                  <a:xfrm>
                    <a:off x="10215290" y="3855080"/>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568E5D3-DE39-9323-135A-C2AF55681AEB}"/>
                      </a:ext>
                    </a:extLst>
                  </p:cNvPr>
                  <p:cNvCxnSpPr/>
                  <p:nvPr/>
                </p:nvCxnSpPr>
                <p:spPr>
                  <a:xfrm>
                    <a:off x="10645058" y="3845936"/>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B432D996-A32D-6CE9-BD91-1D74CCBCDE8E}"/>
                      </a:ext>
                    </a:extLst>
                  </p:cNvPr>
                  <p:cNvCxnSpPr/>
                  <p:nvPr/>
                </p:nvCxnSpPr>
                <p:spPr>
                  <a:xfrm>
                    <a:off x="11019962" y="3855080"/>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17B6D4A-4D6F-08DF-BA41-F9D02CC977D8}"/>
                      </a:ext>
                    </a:extLst>
                  </p:cNvPr>
                  <p:cNvCxnSpPr/>
                  <p:nvPr/>
                </p:nvCxnSpPr>
                <p:spPr>
                  <a:xfrm>
                    <a:off x="11422298" y="3855080"/>
                    <a:ext cx="0" cy="1700784"/>
                  </a:xfrm>
                  <a:prstGeom prst="line">
                    <a:avLst/>
                  </a:prstGeom>
                  <a:ln w="9525">
                    <a:solidFill>
                      <a:srgbClr val="CCC5BD"/>
                    </a:solidFill>
                    <a:prstDash val="dash"/>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id="{0AAC0B24-FE8A-F897-F7A2-B6BF1225652A}"/>
                    </a:ext>
                  </a:extLst>
                </p:cNvPr>
                <p:cNvSpPr txBox="1"/>
                <p:nvPr/>
              </p:nvSpPr>
              <p:spPr>
                <a:xfrm>
                  <a:off x="7334230" y="5600380"/>
                  <a:ext cx="179536" cy="171585"/>
                </a:xfrm>
                <a:prstGeom prst="rect">
                  <a:avLst/>
                </a:prstGeom>
                <a:noFill/>
              </p:spPr>
              <p:txBody>
                <a:bodyPr wrap="none" lIns="0" tIns="0" rIns="0" bIns="0" rtlCol="0">
                  <a:spAutoFit/>
                </a:bodyPr>
                <a:lstStyle/>
                <a:p>
                  <a:pPr algn="l">
                    <a:lnSpc>
                      <a:spcPct val="120000"/>
                    </a:lnSpc>
                  </a:pPr>
                  <a:r>
                    <a:rPr lang="de-DE" sz="1000">
                      <a:solidFill>
                        <a:schemeClr val="tx2"/>
                      </a:solidFill>
                    </a:rPr>
                    <a:t>0%</a:t>
                  </a:r>
                </a:p>
              </p:txBody>
            </p:sp>
            <p:sp>
              <p:nvSpPr>
                <p:cNvPr id="28" name="Textfeld 27">
                  <a:extLst>
                    <a:ext uri="{FF2B5EF4-FFF2-40B4-BE49-F238E27FC236}">
                      <a16:creationId xmlns:a16="http://schemas.microsoft.com/office/drawing/2014/main" id="{7FF628FC-0092-764B-2941-A0E18396D8B9}"/>
                    </a:ext>
                  </a:extLst>
                </p:cNvPr>
                <p:cNvSpPr txBox="1"/>
                <p:nvPr/>
              </p:nvSpPr>
              <p:spPr>
                <a:xfrm>
                  <a:off x="7694976" y="5600380"/>
                  <a:ext cx="251672" cy="172355"/>
                </a:xfrm>
                <a:prstGeom prst="rect">
                  <a:avLst/>
                </a:prstGeom>
                <a:noFill/>
              </p:spPr>
              <p:txBody>
                <a:bodyPr wrap="none" lIns="0" tIns="0" rIns="0" bIns="0" rtlCol="0">
                  <a:spAutoFit/>
                </a:bodyPr>
                <a:lstStyle/>
                <a:p>
                  <a:pPr algn="l">
                    <a:lnSpc>
                      <a:spcPct val="120000"/>
                    </a:lnSpc>
                  </a:pPr>
                  <a:r>
                    <a:rPr lang="de-DE" sz="1000">
                      <a:solidFill>
                        <a:schemeClr val="tx2"/>
                      </a:solidFill>
                    </a:rPr>
                    <a:t>10%</a:t>
                  </a:r>
                </a:p>
              </p:txBody>
            </p:sp>
            <p:sp>
              <p:nvSpPr>
                <p:cNvPr id="31" name="Textfeld 30">
                  <a:extLst>
                    <a:ext uri="{FF2B5EF4-FFF2-40B4-BE49-F238E27FC236}">
                      <a16:creationId xmlns:a16="http://schemas.microsoft.com/office/drawing/2014/main" id="{E910070C-88E0-10BD-6BF5-BB336E496FCE}"/>
                    </a:ext>
                  </a:extLst>
                </p:cNvPr>
                <p:cNvSpPr txBox="1"/>
                <p:nvPr/>
              </p:nvSpPr>
              <p:spPr>
                <a:xfrm>
                  <a:off x="8944405" y="5602949"/>
                  <a:ext cx="253274" cy="171585"/>
                </a:xfrm>
                <a:prstGeom prst="rect">
                  <a:avLst/>
                </a:prstGeom>
                <a:noFill/>
              </p:spPr>
              <p:txBody>
                <a:bodyPr wrap="none" lIns="0" tIns="0" rIns="0" bIns="0" rtlCol="0">
                  <a:spAutoFit/>
                </a:bodyPr>
                <a:lstStyle/>
                <a:p>
                  <a:pPr algn="l">
                    <a:lnSpc>
                      <a:spcPct val="120000"/>
                    </a:lnSpc>
                  </a:pPr>
                  <a:r>
                    <a:rPr lang="de-DE" sz="1000">
                      <a:solidFill>
                        <a:schemeClr val="tx2"/>
                      </a:solidFill>
                    </a:rPr>
                    <a:t>40%</a:t>
                  </a:r>
                </a:p>
              </p:txBody>
            </p:sp>
            <p:sp>
              <p:nvSpPr>
                <p:cNvPr id="37" name="Textfeld 36">
                  <a:extLst>
                    <a:ext uri="{FF2B5EF4-FFF2-40B4-BE49-F238E27FC236}">
                      <a16:creationId xmlns:a16="http://schemas.microsoft.com/office/drawing/2014/main" id="{66F2B033-86CB-E68F-D844-A0AA6E4E8576}"/>
                    </a:ext>
                  </a:extLst>
                </p:cNvPr>
                <p:cNvSpPr txBox="1"/>
                <p:nvPr/>
              </p:nvSpPr>
              <p:spPr>
                <a:xfrm>
                  <a:off x="11302448" y="5606537"/>
                  <a:ext cx="424577" cy="171585"/>
                </a:xfrm>
                <a:prstGeom prst="rect">
                  <a:avLst/>
                </a:prstGeom>
                <a:noFill/>
              </p:spPr>
              <p:txBody>
                <a:bodyPr wrap="square" lIns="0" tIns="0" rIns="0" bIns="0" rtlCol="0">
                  <a:spAutoFit/>
                </a:bodyPr>
                <a:lstStyle/>
                <a:p>
                  <a:pPr algn="l">
                    <a:lnSpc>
                      <a:spcPct val="120000"/>
                    </a:lnSpc>
                  </a:pPr>
                  <a:r>
                    <a:rPr lang="de-DE" sz="1000">
                      <a:solidFill>
                        <a:schemeClr val="tx2"/>
                      </a:solidFill>
                    </a:rPr>
                    <a:t>100%</a:t>
                  </a:r>
                </a:p>
              </p:txBody>
            </p:sp>
          </p:grpSp>
          <p:sp>
            <p:nvSpPr>
              <p:cNvPr id="39" name="Rechteck 38">
                <a:extLst>
                  <a:ext uri="{FF2B5EF4-FFF2-40B4-BE49-F238E27FC236}">
                    <a16:creationId xmlns:a16="http://schemas.microsoft.com/office/drawing/2014/main" id="{81CA295D-F0B2-EE1C-A637-426D06350A42}"/>
                  </a:ext>
                </a:extLst>
              </p:cNvPr>
              <p:cNvSpPr/>
              <p:nvPr/>
            </p:nvSpPr>
            <p:spPr>
              <a:xfrm>
                <a:off x="7429264" y="4457502"/>
                <a:ext cx="2149603" cy="444812"/>
              </a:xfrm>
              <a:prstGeom prst="rect">
                <a:avLst/>
              </a:prstGeom>
              <a:solidFill>
                <a:srgbClr val="001965"/>
              </a:solidFill>
              <a:ln w="9525" cap="flat">
                <a:solidFill>
                  <a:srgbClr val="001965"/>
                </a:solidFill>
                <a:prstDash val="solid"/>
                <a:miter/>
              </a:ln>
            </p:spPr>
            <p:txBody>
              <a:bodyPr rtlCol="0" anchor="ctr"/>
              <a:lstStyle/>
              <a:p>
                <a:pPr algn="ctr"/>
                <a:r>
                  <a:rPr lang="de-DE" sz="1200" b="1">
                    <a:solidFill>
                      <a:schemeClr val="bg1"/>
                    </a:solidFill>
                  </a:rPr>
                  <a:t>52%</a:t>
                </a:r>
              </a:p>
            </p:txBody>
          </p:sp>
          <p:sp>
            <p:nvSpPr>
              <p:cNvPr id="40" name="Rechteck 39">
                <a:extLst>
                  <a:ext uri="{FF2B5EF4-FFF2-40B4-BE49-F238E27FC236}">
                    <a16:creationId xmlns:a16="http://schemas.microsoft.com/office/drawing/2014/main" id="{66D1B0F3-38F6-268B-7629-A5375B8D1A4D}"/>
                  </a:ext>
                </a:extLst>
              </p:cNvPr>
              <p:cNvSpPr/>
              <p:nvPr/>
            </p:nvSpPr>
            <p:spPr>
              <a:xfrm>
                <a:off x="7429265" y="5026615"/>
                <a:ext cx="1828808" cy="444812"/>
              </a:xfrm>
              <a:prstGeom prst="rect">
                <a:avLst/>
              </a:prstGeom>
              <a:solidFill>
                <a:srgbClr val="001965"/>
              </a:solidFill>
              <a:ln w="9525" cap="flat">
                <a:solidFill>
                  <a:srgbClr val="001965"/>
                </a:solidFill>
                <a:prstDash val="solid"/>
                <a:miter/>
              </a:ln>
            </p:spPr>
            <p:txBody>
              <a:bodyPr rtlCol="0" anchor="ctr"/>
              <a:lstStyle/>
              <a:p>
                <a:pPr algn="ctr"/>
                <a:r>
                  <a:rPr lang="de-DE" sz="1100" b="1">
                    <a:solidFill>
                      <a:schemeClr val="bg1"/>
                    </a:solidFill>
                  </a:rPr>
                  <a:t>46%</a:t>
                </a:r>
              </a:p>
            </p:txBody>
          </p:sp>
          <p:sp>
            <p:nvSpPr>
              <p:cNvPr id="41" name="Rechteck 40">
                <a:extLst>
                  <a:ext uri="{FF2B5EF4-FFF2-40B4-BE49-F238E27FC236}">
                    <a16:creationId xmlns:a16="http://schemas.microsoft.com/office/drawing/2014/main" id="{F7D4F174-FDCF-5FB9-3364-D7B3D450B3E7}"/>
                  </a:ext>
                </a:extLst>
              </p:cNvPr>
              <p:cNvSpPr/>
              <p:nvPr/>
            </p:nvSpPr>
            <p:spPr>
              <a:xfrm>
                <a:off x="7930830" y="3899596"/>
                <a:ext cx="593201" cy="444812"/>
              </a:xfrm>
              <a:prstGeom prst="rect">
                <a:avLst/>
              </a:prstGeom>
              <a:solidFill>
                <a:srgbClr val="3B97DE"/>
              </a:solidFill>
              <a:ln w="9525" cap="flat">
                <a:solidFill>
                  <a:srgbClr val="3B97DE"/>
                </a:solidFill>
                <a:prstDash val="solid"/>
                <a:miter/>
              </a:ln>
            </p:spPr>
            <p:txBody>
              <a:bodyPr rtlCol="0" anchor="ctr"/>
              <a:lstStyle/>
              <a:p>
                <a:pPr algn="ctr"/>
                <a:r>
                  <a:rPr lang="de-DE" sz="1100" b="1">
                    <a:solidFill>
                      <a:schemeClr val="bg1"/>
                    </a:solidFill>
                  </a:rPr>
                  <a:t>16%</a:t>
                </a:r>
              </a:p>
            </p:txBody>
          </p:sp>
          <p:sp>
            <p:nvSpPr>
              <p:cNvPr id="42" name="Rechteck 41">
                <a:extLst>
                  <a:ext uri="{FF2B5EF4-FFF2-40B4-BE49-F238E27FC236}">
                    <a16:creationId xmlns:a16="http://schemas.microsoft.com/office/drawing/2014/main" id="{C466053C-E4C9-93FF-4F45-354D2FE586AB}"/>
                  </a:ext>
                </a:extLst>
              </p:cNvPr>
              <p:cNvSpPr/>
              <p:nvPr/>
            </p:nvSpPr>
            <p:spPr>
              <a:xfrm>
                <a:off x="9586018" y="4457502"/>
                <a:ext cx="1836280" cy="444812"/>
              </a:xfrm>
              <a:prstGeom prst="rect">
                <a:avLst/>
              </a:prstGeom>
              <a:solidFill>
                <a:srgbClr val="3B97DE"/>
              </a:solidFill>
              <a:ln w="9525" cap="flat">
                <a:solidFill>
                  <a:srgbClr val="3B97DE"/>
                </a:solidFill>
                <a:prstDash val="solid"/>
                <a:miter/>
              </a:ln>
            </p:spPr>
            <p:txBody>
              <a:bodyPr rtlCol="0" anchor="ctr"/>
              <a:lstStyle/>
              <a:p>
                <a:pPr algn="l"/>
                <a:endParaRPr lang="de-DE"/>
              </a:p>
            </p:txBody>
          </p:sp>
          <p:sp>
            <p:nvSpPr>
              <p:cNvPr id="43" name="Rechteck 42">
                <a:extLst>
                  <a:ext uri="{FF2B5EF4-FFF2-40B4-BE49-F238E27FC236}">
                    <a16:creationId xmlns:a16="http://schemas.microsoft.com/office/drawing/2014/main" id="{E0428DC3-AEE8-3EE9-EF97-5F4B3C728629}"/>
                  </a:ext>
                </a:extLst>
              </p:cNvPr>
              <p:cNvSpPr/>
              <p:nvPr/>
            </p:nvSpPr>
            <p:spPr>
              <a:xfrm>
                <a:off x="9258072" y="5024068"/>
                <a:ext cx="2164223" cy="444812"/>
              </a:xfrm>
              <a:prstGeom prst="rect">
                <a:avLst/>
              </a:prstGeom>
              <a:solidFill>
                <a:srgbClr val="3B97DE"/>
              </a:solidFill>
              <a:ln w="9525" cap="flat">
                <a:solidFill>
                  <a:srgbClr val="3B97DE"/>
                </a:solidFill>
                <a:prstDash val="solid"/>
                <a:miter/>
              </a:ln>
            </p:spPr>
            <p:txBody>
              <a:bodyPr rtlCol="0" anchor="ctr"/>
              <a:lstStyle/>
              <a:p>
                <a:pPr algn="l"/>
                <a:endParaRPr lang="de-DE"/>
              </a:p>
            </p:txBody>
          </p:sp>
          <p:sp>
            <p:nvSpPr>
              <p:cNvPr id="15" name="Rechteck 14">
                <a:extLst>
                  <a:ext uri="{FF2B5EF4-FFF2-40B4-BE49-F238E27FC236}">
                    <a16:creationId xmlns:a16="http://schemas.microsoft.com/office/drawing/2014/main" id="{03183EA7-1C4E-EF4E-FDD5-0C33CED37603}"/>
                  </a:ext>
                </a:extLst>
              </p:cNvPr>
              <p:cNvSpPr/>
              <p:nvPr/>
            </p:nvSpPr>
            <p:spPr>
              <a:xfrm>
                <a:off x="7429265" y="3899596"/>
                <a:ext cx="493776" cy="444812"/>
              </a:xfrm>
              <a:prstGeom prst="rect">
                <a:avLst/>
              </a:prstGeom>
              <a:solidFill>
                <a:srgbClr val="001965"/>
              </a:solidFill>
              <a:ln w="9525" cap="flat">
                <a:solidFill>
                  <a:srgbClr val="001965"/>
                </a:solidFill>
                <a:prstDash val="solid"/>
                <a:miter/>
              </a:ln>
            </p:spPr>
            <p:txBody>
              <a:bodyPr rtlCol="0" anchor="ctr"/>
              <a:lstStyle/>
              <a:p>
                <a:pPr algn="ctr"/>
                <a:r>
                  <a:rPr lang="de-DE" sz="1100" b="1">
                    <a:solidFill>
                      <a:schemeClr val="bg1"/>
                    </a:solidFill>
                  </a:rPr>
                  <a:t>12%</a:t>
                </a:r>
              </a:p>
            </p:txBody>
          </p:sp>
          <p:sp>
            <p:nvSpPr>
              <p:cNvPr id="44" name="Rechteck 43">
                <a:extLst>
                  <a:ext uri="{FF2B5EF4-FFF2-40B4-BE49-F238E27FC236}">
                    <a16:creationId xmlns:a16="http://schemas.microsoft.com/office/drawing/2014/main" id="{2BEDA6DF-6AAB-F38F-FFC2-0DAE09CFD979}"/>
                  </a:ext>
                </a:extLst>
              </p:cNvPr>
              <p:cNvSpPr/>
              <p:nvPr/>
            </p:nvSpPr>
            <p:spPr>
              <a:xfrm>
                <a:off x="8528483" y="3899596"/>
                <a:ext cx="1050383" cy="444812"/>
              </a:xfrm>
              <a:prstGeom prst="rect">
                <a:avLst/>
              </a:prstGeom>
              <a:solidFill>
                <a:srgbClr val="2A918B"/>
              </a:solidFill>
              <a:ln w="9525" cap="flat">
                <a:solidFill>
                  <a:srgbClr val="2A918B"/>
                </a:solidFill>
                <a:prstDash val="solid"/>
                <a:miter/>
              </a:ln>
            </p:spPr>
            <p:txBody>
              <a:bodyPr rtlCol="0" anchor="ctr"/>
              <a:lstStyle/>
              <a:p>
                <a:pPr algn="ctr"/>
                <a:r>
                  <a:rPr lang="de-DE" sz="1100" b="1">
                    <a:solidFill>
                      <a:schemeClr val="bg1"/>
                    </a:solidFill>
                  </a:rPr>
                  <a:t>26%</a:t>
                </a:r>
              </a:p>
            </p:txBody>
          </p:sp>
          <p:sp>
            <p:nvSpPr>
              <p:cNvPr id="45" name="Rechteck 44">
                <a:extLst>
                  <a:ext uri="{FF2B5EF4-FFF2-40B4-BE49-F238E27FC236}">
                    <a16:creationId xmlns:a16="http://schemas.microsoft.com/office/drawing/2014/main" id="{67CBBCD5-C2E7-2991-62B5-2CE639ED65F8}"/>
                  </a:ext>
                </a:extLst>
              </p:cNvPr>
              <p:cNvSpPr/>
              <p:nvPr/>
            </p:nvSpPr>
            <p:spPr>
              <a:xfrm>
                <a:off x="9586725" y="3899596"/>
                <a:ext cx="1282228" cy="444812"/>
              </a:xfrm>
              <a:prstGeom prst="rect">
                <a:avLst/>
              </a:prstGeom>
              <a:solidFill>
                <a:srgbClr val="EEA7BF"/>
              </a:solidFill>
              <a:ln w="9525" cap="flat">
                <a:solidFill>
                  <a:srgbClr val="EEA7BF"/>
                </a:solidFill>
                <a:prstDash val="solid"/>
                <a:miter/>
              </a:ln>
            </p:spPr>
            <p:txBody>
              <a:bodyPr rtlCol="0" anchor="ctr"/>
              <a:lstStyle/>
              <a:p>
                <a:pPr algn="ctr"/>
                <a:r>
                  <a:rPr lang="de-DE" sz="1100" b="1">
                    <a:solidFill>
                      <a:schemeClr val="bg1"/>
                    </a:solidFill>
                  </a:rPr>
                  <a:t>32%</a:t>
                </a:r>
              </a:p>
            </p:txBody>
          </p:sp>
          <p:sp>
            <p:nvSpPr>
              <p:cNvPr id="46" name="Rechteck 45">
                <a:extLst>
                  <a:ext uri="{FF2B5EF4-FFF2-40B4-BE49-F238E27FC236}">
                    <a16:creationId xmlns:a16="http://schemas.microsoft.com/office/drawing/2014/main" id="{9AA7D7D3-7E68-EF36-42CE-741793DF680D}"/>
                  </a:ext>
                </a:extLst>
              </p:cNvPr>
              <p:cNvSpPr/>
              <p:nvPr/>
            </p:nvSpPr>
            <p:spPr>
              <a:xfrm>
                <a:off x="10873856" y="3900774"/>
                <a:ext cx="553346" cy="444812"/>
              </a:xfrm>
              <a:prstGeom prst="rect">
                <a:avLst/>
              </a:prstGeom>
              <a:solidFill>
                <a:srgbClr val="005AD2"/>
              </a:solidFill>
              <a:ln w="9525" cap="flat">
                <a:solidFill>
                  <a:srgbClr val="005AD2"/>
                </a:solidFill>
                <a:prstDash val="solid"/>
                <a:miter/>
              </a:ln>
            </p:spPr>
            <p:txBody>
              <a:bodyPr rtlCol="0" anchor="ctr"/>
              <a:lstStyle/>
              <a:p>
                <a:pPr algn="ctr"/>
                <a:r>
                  <a:rPr lang="de-DE" sz="1100" b="1">
                    <a:solidFill>
                      <a:schemeClr val="bg1"/>
                    </a:solidFill>
                  </a:rPr>
                  <a:t>14%</a:t>
                </a:r>
              </a:p>
            </p:txBody>
          </p:sp>
        </p:grpSp>
        <p:sp>
          <p:nvSpPr>
            <p:cNvPr id="48" name="Textfeld 47">
              <a:extLst>
                <a:ext uri="{FF2B5EF4-FFF2-40B4-BE49-F238E27FC236}">
                  <a16:creationId xmlns:a16="http://schemas.microsoft.com/office/drawing/2014/main" id="{AF827723-338E-DC92-342C-5949B56ECF87}"/>
                </a:ext>
              </a:extLst>
            </p:cNvPr>
            <p:cNvSpPr txBox="1"/>
            <p:nvPr/>
          </p:nvSpPr>
          <p:spPr>
            <a:xfrm>
              <a:off x="6744605" y="4004151"/>
              <a:ext cx="613485" cy="205890"/>
            </a:xfrm>
            <a:prstGeom prst="rect">
              <a:avLst/>
            </a:prstGeom>
            <a:noFill/>
          </p:spPr>
          <p:txBody>
            <a:bodyPr wrap="square" lIns="0" tIns="0" rIns="0" bIns="0" rtlCol="0">
              <a:spAutoFit/>
            </a:bodyPr>
            <a:lstStyle/>
            <a:p>
              <a:pPr algn="r">
                <a:lnSpc>
                  <a:spcPct val="120000"/>
                </a:lnSpc>
              </a:pPr>
              <a:r>
                <a:rPr lang="de-DE" sz="1200">
                  <a:solidFill>
                    <a:schemeClr val="tx2"/>
                  </a:solidFill>
                </a:rPr>
                <a:t>Fibrose</a:t>
              </a:r>
            </a:p>
          </p:txBody>
        </p:sp>
        <p:sp>
          <p:nvSpPr>
            <p:cNvPr id="49" name="Textfeld 48">
              <a:extLst>
                <a:ext uri="{FF2B5EF4-FFF2-40B4-BE49-F238E27FC236}">
                  <a16:creationId xmlns:a16="http://schemas.microsoft.com/office/drawing/2014/main" id="{62249BB5-C340-29D1-F775-77A2D43C4EDC}"/>
                </a:ext>
              </a:extLst>
            </p:cNvPr>
            <p:cNvSpPr txBox="1"/>
            <p:nvPr/>
          </p:nvSpPr>
          <p:spPr>
            <a:xfrm>
              <a:off x="6734818" y="4559778"/>
              <a:ext cx="620797" cy="205890"/>
            </a:xfrm>
            <a:prstGeom prst="rect">
              <a:avLst/>
            </a:prstGeom>
            <a:noFill/>
          </p:spPr>
          <p:txBody>
            <a:bodyPr wrap="square" lIns="0" tIns="0" rIns="0" bIns="0" rtlCol="0">
              <a:spAutoFit/>
            </a:bodyPr>
            <a:lstStyle/>
            <a:p>
              <a:pPr algn="r">
                <a:lnSpc>
                  <a:spcPct val="120000"/>
                </a:lnSpc>
              </a:pPr>
              <a:r>
                <a:rPr lang="de-DE" sz="1200">
                  <a:solidFill>
                    <a:schemeClr val="tx2"/>
                  </a:solidFill>
                </a:rPr>
                <a:t>MASH</a:t>
              </a:r>
            </a:p>
          </p:txBody>
        </p:sp>
        <p:sp>
          <p:nvSpPr>
            <p:cNvPr id="50" name="Textfeld 49">
              <a:extLst>
                <a:ext uri="{FF2B5EF4-FFF2-40B4-BE49-F238E27FC236}">
                  <a16:creationId xmlns:a16="http://schemas.microsoft.com/office/drawing/2014/main" id="{39B52173-A936-6F94-FD86-B98C99F22141}"/>
                </a:ext>
              </a:extLst>
            </p:cNvPr>
            <p:cNvSpPr txBox="1"/>
            <p:nvPr/>
          </p:nvSpPr>
          <p:spPr>
            <a:xfrm>
              <a:off x="6066725" y="5024068"/>
              <a:ext cx="1267505" cy="489842"/>
            </a:xfrm>
            <a:prstGeom prst="rect">
              <a:avLst/>
            </a:prstGeom>
            <a:noFill/>
          </p:spPr>
          <p:txBody>
            <a:bodyPr wrap="square" lIns="0" tIns="0" rIns="0" bIns="0" rtlCol="0">
              <a:spAutoFit/>
            </a:bodyPr>
            <a:lstStyle/>
            <a:p>
              <a:pPr algn="r"/>
              <a:r>
                <a:rPr lang="de-DE" sz="1200">
                  <a:solidFill>
                    <a:schemeClr val="tx2"/>
                  </a:solidFill>
                </a:rPr>
                <a:t>MASH mit signifikanter Fibrose</a:t>
              </a:r>
            </a:p>
          </p:txBody>
        </p:sp>
        <p:grpSp>
          <p:nvGrpSpPr>
            <p:cNvPr id="54" name="Gruppieren 53">
              <a:extLst>
                <a:ext uri="{FF2B5EF4-FFF2-40B4-BE49-F238E27FC236}">
                  <a16:creationId xmlns:a16="http://schemas.microsoft.com/office/drawing/2014/main" id="{6217C6B2-145E-AB91-3071-C9EDB1E79271}"/>
                </a:ext>
              </a:extLst>
            </p:cNvPr>
            <p:cNvGrpSpPr/>
            <p:nvPr/>
          </p:nvGrpSpPr>
          <p:grpSpPr>
            <a:xfrm>
              <a:off x="7614531" y="3574399"/>
              <a:ext cx="299923" cy="171585"/>
              <a:chOff x="7723860" y="2818921"/>
              <a:chExt cx="299923" cy="171585"/>
            </a:xfrm>
          </p:grpSpPr>
          <p:sp>
            <p:nvSpPr>
              <p:cNvPr id="51" name="Rechteck 50">
                <a:extLst>
                  <a:ext uri="{FF2B5EF4-FFF2-40B4-BE49-F238E27FC236}">
                    <a16:creationId xmlns:a16="http://schemas.microsoft.com/office/drawing/2014/main" id="{5485DFEE-E93E-370D-D4F1-46ED4E816297}"/>
                  </a:ext>
                </a:extLst>
              </p:cNvPr>
              <p:cNvSpPr/>
              <p:nvPr/>
            </p:nvSpPr>
            <p:spPr>
              <a:xfrm>
                <a:off x="7723860" y="2854518"/>
                <a:ext cx="105925" cy="102113"/>
              </a:xfrm>
              <a:prstGeom prst="rect">
                <a:avLst/>
              </a:prstGeom>
              <a:solidFill>
                <a:srgbClr val="001965"/>
              </a:solidFill>
              <a:ln w="9525" cap="flat">
                <a:solidFill>
                  <a:srgbClr val="001965"/>
                </a:solidFill>
                <a:prstDash val="solid"/>
                <a:miter/>
              </a:ln>
            </p:spPr>
            <p:txBody>
              <a:bodyPr rtlCol="0" anchor="ctr"/>
              <a:lstStyle/>
              <a:p>
                <a:pPr algn="l"/>
                <a:endParaRPr lang="de-DE" sz="1000"/>
              </a:p>
            </p:txBody>
          </p:sp>
          <p:sp>
            <p:nvSpPr>
              <p:cNvPr id="53" name="Textfeld 52">
                <a:extLst>
                  <a:ext uri="{FF2B5EF4-FFF2-40B4-BE49-F238E27FC236}">
                    <a16:creationId xmlns:a16="http://schemas.microsoft.com/office/drawing/2014/main" id="{73C28D23-8847-05BA-88AC-C956C694C6AD}"/>
                  </a:ext>
                </a:extLst>
              </p:cNvPr>
              <p:cNvSpPr txBox="1"/>
              <p:nvPr/>
            </p:nvSpPr>
            <p:spPr>
              <a:xfrm>
                <a:off x="7882719" y="2818921"/>
                <a:ext cx="141064" cy="171585"/>
              </a:xfrm>
              <a:prstGeom prst="rect">
                <a:avLst/>
              </a:prstGeom>
              <a:noFill/>
            </p:spPr>
            <p:txBody>
              <a:bodyPr wrap="none" lIns="0" tIns="0" rIns="0" bIns="0" rtlCol="0">
                <a:spAutoFit/>
              </a:bodyPr>
              <a:lstStyle/>
              <a:p>
                <a:pPr algn="l">
                  <a:lnSpc>
                    <a:spcPct val="120000"/>
                  </a:lnSpc>
                </a:pPr>
                <a:r>
                  <a:rPr lang="de-DE" sz="1000">
                    <a:solidFill>
                      <a:schemeClr val="tx2"/>
                    </a:solidFill>
                  </a:rPr>
                  <a:t>F0</a:t>
                </a:r>
              </a:p>
            </p:txBody>
          </p:sp>
        </p:grpSp>
        <p:grpSp>
          <p:nvGrpSpPr>
            <p:cNvPr id="67" name="Gruppieren 66">
              <a:extLst>
                <a:ext uri="{FF2B5EF4-FFF2-40B4-BE49-F238E27FC236}">
                  <a16:creationId xmlns:a16="http://schemas.microsoft.com/office/drawing/2014/main" id="{B767C632-28F3-0F33-935F-4E1DCB01F05A}"/>
                </a:ext>
              </a:extLst>
            </p:cNvPr>
            <p:cNvGrpSpPr/>
            <p:nvPr/>
          </p:nvGrpSpPr>
          <p:grpSpPr>
            <a:xfrm>
              <a:off x="8380381" y="3574399"/>
              <a:ext cx="299923" cy="171585"/>
              <a:chOff x="7723860" y="2818921"/>
              <a:chExt cx="299923" cy="171585"/>
            </a:xfrm>
          </p:grpSpPr>
          <p:sp>
            <p:nvSpPr>
              <p:cNvPr id="68" name="Rechteck 67">
                <a:extLst>
                  <a:ext uri="{FF2B5EF4-FFF2-40B4-BE49-F238E27FC236}">
                    <a16:creationId xmlns:a16="http://schemas.microsoft.com/office/drawing/2014/main" id="{6E6A0BEC-1EFC-B8B4-4FE7-978A565E7E2E}"/>
                  </a:ext>
                </a:extLst>
              </p:cNvPr>
              <p:cNvSpPr/>
              <p:nvPr/>
            </p:nvSpPr>
            <p:spPr>
              <a:xfrm>
                <a:off x="7723860" y="2854518"/>
                <a:ext cx="105925" cy="102113"/>
              </a:xfrm>
              <a:prstGeom prst="rect">
                <a:avLst/>
              </a:prstGeom>
              <a:solidFill>
                <a:srgbClr val="3B97DE"/>
              </a:solidFill>
              <a:ln w="9525" cap="flat">
                <a:solidFill>
                  <a:srgbClr val="3B97DE"/>
                </a:solidFill>
                <a:prstDash val="solid"/>
                <a:miter/>
              </a:ln>
            </p:spPr>
            <p:txBody>
              <a:bodyPr rtlCol="0" anchor="ctr"/>
              <a:lstStyle/>
              <a:p>
                <a:pPr algn="l"/>
                <a:endParaRPr lang="de-DE" sz="1000"/>
              </a:p>
            </p:txBody>
          </p:sp>
          <p:sp>
            <p:nvSpPr>
              <p:cNvPr id="69" name="Textfeld 68">
                <a:extLst>
                  <a:ext uri="{FF2B5EF4-FFF2-40B4-BE49-F238E27FC236}">
                    <a16:creationId xmlns:a16="http://schemas.microsoft.com/office/drawing/2014/main" id="{D2CE713D-9E5F-825A-6172-839904FCB913}"/>
                  </a:ext>
                </a:extLst>
              </p:cNvPr>
              <p:cNvSpPr txBox="1"/>
              <p:nvPr/>
            </p:nvSpPr>
            <p:spPr>
              <a:xfrm>
                <a:off x="7882719" y="2818921"/>
                <a:ext cx="141064" cy="171585"/>
              </a:xfrm>
              <a:prstGeom prst="rect">
                <a:avLst/>
              </a:prstGeom>
              <a:noFill/>
            </p:spPr>
            <p:txBody>
              <a:bodyPr wrap="none" lIns="0" tIns="0" rIns="0" bIns="0" rtlCol="0">
                <a:spAutoFit/>
              </a:bodyPr>
              <a:lstStyle/>
              <a:p>
                <a:pPr algn="l">
                  <a:lnSpc>
                    <a:spcPct val="120000"/>
                  </a:lnSpc>
                </a:pPr>
                <a:r>
                  <a:rPr lang="de-DE" sz="1000">
                    <a:solidFill>
                      <a:schemeClr val="tx2"/>
                    </a:solidFill>
                  </a:rPr>
                  <a:t>F1</a:t>
                </a:r>
              </a:p>
            </p:txBody>
          </p:sp>
        </p:grpSp>
        <p:grpSp>
          <p:nvGrpSpPr>
            <p:cNvPr id="70" name="Gruppieren 69">
              <a:extLst>
                <a:ext uri="{FF2B5EF4-FFF2-40B4-BE49-F238E27FC236}">
                  <a16:creationId xmlns:a16="http://schemas.microsoft.com/office/drawing/2014/main" id="{7152D675-5B5F-D23C-FE1B-EE937FAC2481}"/>
                </a:ext>
              </a:extLst>
            </p:cNvPr>
            <p:cNvGrpSpPr/>
            <p:nvPr/>
          </p:nvGrpSpPr>
          <p:grpSpPr>
            <a:xfrm>
              <a:off x="9196832" y="3576404"/>
              <a:ext cx="299923" cy="171585"/>
              <a:chOff x="7723860" y="2818921"/>
              <a:chExt cx="299923" cy="171585"/>
            </a:xfrm>
          </p:grpSpPr>
          <p:sp>
            <p:nvSpPr>
              <p:cNvPr id="71" name="Rechteck 70">
                <a:extLst>
                  <a:ext uri="{FF2B5EF4-FFF2-40B4-BE49-F238E27FC236}">
                    <a16:creationId xmlns:a16="http://schemas.microsoft.com/office/drawing/2014/main" id="{9E1548F2-64DD-5DE5-8374-A79985B727A8}"/>
                  </a:ext>
                </a:extLst>
              </p:cNvPr>
              <p:cNvSpPr/>
              <p:nvPr/>
            </p:nvSpPr>
            <p:spPr>
              <a:xfrm>
                <a:off x="7723860" y="2854518"/>
                <a:ext cx="105925" cy="102113"/>
              </a:xfrm>
              <a:prstGeom prst="rect">
                <a:avLst/>
              </a:prstGeom>
              <a:solidFill>
                <a:srgbClr val="2A918B"/>
              </a:solidFill>
              <a:ln w="9525" cap="flat">
                <a:solidFill>
                  <a:srgbClr val="2A918B"/>
                </a:solidFill>
                <a:prstDash val="solid"/>
                <a:miter/>
              </a:ln>
            </p:spPr>
            <p:txBody>
              <a:bodyPr rtlCol="0" anchor="ctr"/>
              <a:lstStyle/>
              <a:p>
                <a:pPr algn="l"/>
                <a:endParaRPr lang="de-DE" sz="1000"/>
              </a:p>
            </p:txBody>
          </p:sp>
          <p:sp>
            <p:nvSpPr>
              <p:cNvPr id="72" name="Textfeld 71">
                <a:extLst>
                  <a:ext uri="{FF2B5EF4-FFF2-40B4-BE49-F238E27FC236}">
                    <a16:creationId xmlns:a16="http://schemas.microsoft.com/office/drawing/2014/main" id="{002E8022-D629-8AA1-BD85-5CF9B4BAEDFA}"/>
                  </a:ext>
                </a:extLst>
              </p:cNvPr>
              <p:cNvSpPr txBox="1"/>
              <p:nvPr/>
            </p:nvSpPr>
            <p:spPr>
              <a:xfrm>
                <a:off x="7882719" y="2818921"/>
                <a:ext cx="141064" cy="171585"/>
              </a:xfrm>
              <a:prstGeom prst="rect">
                <a:avLst/>
              </a:prstGeom>
              <a:noFill/>
            </p:spPr>
            <p:txBody>
              <a:bodyPr wrap="none" lIns="0" tIns="0" rIns="0" bIns="0" rtlCol="0">
                <a:spAutoFit/>
              </a:bodyPr>
              <a:lstStyle/>
              <a:p>
                <a:pPr algn="l">
                  <a:lnSpc>
                    <a:spcPct val="120000"/>
                  </a:lnSpc>
                </a:pPr>
                <a:r>
                  <a:rPr lang="de-DE" sz="1000">
                    <a:solidFill>
                      <a:schemeClr val="tx2"/>
                    </a:solidFill>
                  </a:rPr>
                  <a:t>F2</a:t>
                </a:r>
              </a:p>
            </p:txBody>
          </p:sp>
        </p:grpSp>
        <p:grpSp>
          <p:nvGrpSpPr>
            <p:cNvPr id="73" name="Gruppieren 72">
              <a:extLst>
                <a:ext uri="{FF2B5EF4-FFF2-40B4-BE49-F238E27FC236}">
                  <a16:creationId xmlns:a16="http://schemas.microsoft.com/office/drawing/2014/main" id="{52B5B5FD-C487-733A-C71B-9C1A0B7FF78A}"/>
                </a:ext>
              </a:extLst>
            </p:cNvPr>
            <p:cNvGrpSpPr/>
            <p:nvPr/>
          </p:nvGrpSpPr>
          <p:grpSpPr>
            <a:xfrm>
              <a:off x="10063241" y="3596093"/>
              <a:ext cx="299923" cy="171585"/>
              <a:chOff x="7723860" y="2818921"/>
              <a:chExt cx="299923" cy="171585"/>
            </a:xfrm>
          </p:grpSpPr>
          <p:sp>
            <p:nvSpPr>
              <p:cNvPr id="74" name="Rechteck 73">
                <a:extLst>
                  <a:ext uri="{FF2B5EF4-FFF2-40B4-BE49-F238E27FC236}">
                    <a16:creationId xmlns:a16="http://schemas.microsoft.com/office/drawing/2014/main" id="{65B6223F-2768-ABED-7ECE-6BCE8A864BE7}"/>
                  </a:ext>
                </a:extLst>
              </p:cNvPr>
              <p:cNvSpPr/>
              <p:nvPr/>
            </p:nvSpPr>
            <p:spPr>
              <a:xfrm>
                <a:off x="7723860" y="2854518"/>
                <a:ext cx="105925" cy="102113"/>
              </a:xfrm>
              <a:prstGeom prst="rect">
                <a:avLst/>
              </a:prstGeom>
              <a:solidFill>
                <a:srgbClr val="EEA7BF"/>
              </a:solidFill>
              <a:ln w="9525" cap="flat">
                <a:solidFill>
                  <a:srgbClr val="EEA7BF"/>
                </a:solidFill>
                <a:prstDash val="solid"/>
                <a:miter/>
              </a:ln>
            </p:spPr>
            <p:txBody>
              <a:bodyPr rtlCol="0" anchor="ctr"/>
              <a:lstStyle/>
              <a:p>
                <a:pPr algn="l"/>
                <a:endParaRPr lang="de-DE" sz="1000"/>
              </a:p>
            </p:txBody>
          </p:sp>
          <p:sp>
            <p:nvSpPr>
              <p:cNvPr id="75" name="Textfeld 74">
                <a:extLst>
                  <a:ext uri="{FF2B5EF4-FFF2-40B4-BE49-F238E27FC236}">
                    <a16:creationId xmlns:a16="http://schemas.microsoft.com/office/drawing/2014/main" id="{B5A749AE-18F3-55CA-3B6A-7077814E321C}"/>
                  </a:ext>
                </a:extLst>
              </p:cNvPr>
              <p:cNvSpPr txBox="1"/>
              <p:nvPr/>
            </p:nvSpPr>
            <p:spPr>
              <a:xfrm>
                <a:off x="7882719" y="2818921"/>
                <a:ext cx="141064" cy="171585"/>
              </a:xfrm>
              <a:prstGeom prst="rect">
                <a:avLst/>
              </a:prstGeom>
              <a:noFill/>
            </p:spPr>
            <p:txBody>
              <a:bodyPr wrap="none" lIns="0" tIns="0" rIns="0" bIns="0" rtlCol="0">
                <a:spAutoFit/>
              </a:bodyPr>
              <a:lstStyle/>
              <a:p>
                <a:pPr algn="l">
                  <a:lnSpc>
                    <a:spcPct val="120000"/>
                  </a:lnSpc>
                </a:pPr>
                <a:r>
                  <a:rPr lang="de-DE" sz="1000">
                    <a:solidFill>
                      <a:schemeClr val="tx2"/>
                    </a:solidFill>
                  </a:rPr>
                  <a:t>F3</a:t>
                </a:r>
              </a:p>
            </p:txBody>
          </p:sp>
        </p:grpSp>
        <p:grpSp>
          <p:nvGrpSpPr>
            <p:cNvPr id="76" name="Gruppieren 75">
              <a:extLst>
                <a:ext uri="{FF2B5EF4-FFF2-40B4-BE49-F238E27FC236}">
                  <a16:creationId xmlns:a16="http://schemas.microsoft.com/office/drawing/2014/main" id="{FB3BDD9F-325D-DD77-5AA0-362B9C6B5C0A}"/>
                </a:ext>
              </a:extLst>
            </p:cNvPr>
            <p:cNvGrpSpPr/>
            <p:nvPr/>
          </p:nvGrpSpPr>
          <p:grpSpPr>
            <a:xfrm>
              <a:off x="10839884" y="3597155"/>
              <a:ext cx="299923" cy="171585"/>
              <a:chOff x="7723860" y="2818921"/>
              <a:chExt cx="299923" cy="171585"/>
            </a:xfrm>
          </p:grpSpPr>
          <p:sp>
            <p:nvSpPr>
              <p:cNvPr id="77" name="Rechteck 76">
                <a:extLst>
                  <a:ext uri="{FF2B5EF4-FFF2-40B4-BE49-F238E27FC236}">
                    <a16:creationId xmlns:a16="http://schemas.microsoft.com/office/drawing/2014/main" id="{139A4C57-6CC7-3A18-C2BC-3FB3B44D8BEC}"/>
                  </a:ext>
                </a:extLst>
              </p:cNvPr>
              <p:cNvSpPr/>
              <p:nvPr/>
            </p:nvSpPr>
            <p:spPr>
              <a:xfrm>
                <a:off x="7723860" y="2854518"/>
                <a:ext cx="105925" cy="102113"/>
              </a:xfrm>
              <a:prstGeom prst="rect">
                <a:avLst/>
              </a:prstGeom>
              <a:solidFill>
                <a:srgbClr val="005AD2"/>
              </a:solidFill>
              <a:ln w="9525" cap="flat">
                <a:solidFill>
                  <a:srgbClr val="005AD2"/>
                </a:solidFill>
                <a:prstDash val="solid"/>
                <a:miter/>
              </a:ln>
            </p:spPr>
            <p:txBody>
              <a:bodyPr rtlCol="0" anchor="ctr"/>
              <a:lstStyle/>
              <a:p>
                <a:pPr algn="l"/>
                <a:endParaRPr lang="de-DE" sz="1000"/>
              </a:p>
            </p:txBody>
          </p:sp>
          <p:sp>
            <p:nvSpPr>
              <p:cNvPr id="78" name="Textfeld 77">
                <a:extLst>
                  <a:ext uri="{FF2B5EF4-FFF2-40B4-BE49-F238E27FC236}">
                    <a16:creationId xmlns:a16="http://schemas.microsoft.com/office/drawing/2014/main" id="{0602260F-2D70-185C-9890-DB91D28936F6}"/>
                  </a:ext>
                </a:extLst>
              </p:cNvPr>
              <p:cNvSpPr txBox="1"/>
              <p:nvPr/>
            </p:nvSpPr>
            <p:spPr>
              <a:xfrm>
                <a:off x="7882719" y="2818921"/>
                <a:ext cx="141064" cy="171585"/>
              </a:xfrm>
              <a:prstGeom prst="rect">
                <a:avLst/>
              </a:prstGeom>
              <a:noFill/>
            </p:spPr>
            <p:txBody>
              <a:bodyPr wrap="none" lIns="0" tIns="0" rIns="0" bIns="0" rtlCol="0">
                <a:spAutoFit/>
              </a:bodyPr>
              <a:lstStyle/>
              <a:p>
                <a:pPr algn="l">
                  <a:lnSpc>
                    <a:spcPct val="120000"/>
                  </a:lnSpc>
                </a:pPr>
                <a:r>
                  <a:rPr lang="de-DE" sz="1000">
                    <a:solidFill>
                      <a:schemeClr val="tx2"/>
                    </a:solidFill>
                  </a:rPr>
                  <a:t>F4</a:t>
                </a:r>
              </a:p>
            </p:txBody>
          </p:sp>
        </p:grpSp>
      </p:grpSp>
    </p:spTree>
    <p:custDataLst>
      <p:tags r:id="rId1"/>
    </p:custDataLst>
    <p:extLst>
      <p:ext uri="{BB962C8B-B14F-4D97-AF65-F5344CB8AC3E}">
        <p14:creationId xmlns:p14="http://schemas.microsoft.com/office/powerpoint/2010/main" val="2036008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35A6-C5D9-61D6-4206-BC0D2A393114}"/>
            </a:ext>
          </a:extLst>
        </p:cNvPr>
        <p:cNvGrpSpPr/>
        <p:nvPr/>
      </p:nvGrpSpPr>
      <p:grpSpPr>
        <a:xfrm>
          <a:off x="0" y="0"/>
          <a:ext cx="0" cy="0"/>
          <a:chOff x="0" y="0"/>
          <a:chExt cx="0" cy="0"/>
        </a:xfrm>
      </p:grpSpPr>
      <p:sp>
        <p:nvSpPr>
          <p:cNvPr id="11" name="Textplatzhalter 10">
            <a:extLst>
              <a:ext uri="{FF2B5EF4-FFF2-40B4-BE49-F238E27FC236}">
                <a16:creationId xmlns:a16="http://schemas.microsoft.com/office/drawing/2014/main" id="{72C88E9B-4DEC-CA0E-C8D3-6D819BD5462C}"/>
              </a:ext>
            </a:extLst>
          </p:cNvPr>
          <p:cNvSpPr>
            <a:spLocks noGrp="1"/>
          </p:cNvSpPr>
          <p:nvPr>
            <p:ph type="body" sz="quarter" idx="15"/>
          </p:nvPr>
        </p:nvSpPr>
        <p:spPr>
          <a:xfrm>
            <a:off x="647700" y="6371662"/>
            <a:ext cx="6441358" cy="373626"/>
          </a:xfrm>
        </p:spPr>
        <p:txBody>
          <a:bodyPr/>
          <a:lstStyle/>
          <a:p>
            <a:r>
              <a:rPr lang="en-GB" i="1" err="1"/>
              <a:t>Grafiken</a:t>
            </a:r>
            <a:r>
              <a:rPr lang="en-GB" i="1"/>
              <a:t> von Novo Nordisk </a:t>
            </a:r>
            <a:r>
              <a:rPr lang="en-GB" i="1" err="1"/>
              <a:t>nach</a:t>
            </a:r>
            <a:r>
              <a:rPr lang="en-GB" i="1"/>
              <a:t> Daten von </a:t>
            </a:r>
            <a:r>
              <a:rPr lang="de-DE" i="1" err="1"/>
              <a:t>Pavlides</a:t>
            </a:r>
            <a:r>
              <a:rPr lang="de-DE" i="1"/>
              <a:t> M. </a:t>
            </a:r>
            <a:br>
              <a:rPr lang="de-DE"/>
            </a:br>
            <a:r>
              <a:rPr lang="de-DE"/>
              <a:t>ADAPT, </a:t>
            </a:r>
            <a:r>
              <a:rPr lang="de-DE" err="1"/>
              <a:t>Algorithm</a:t>
            </a:r>
            <a:r>
              <a:rPr lang="de-DE"/>
              <a:t> </a:t>
            </a:r>
            <a:r>
              <a:rPr lang="de-DE" err="1"/>
              <a:t>Derived</a:t>
            </a:r>
            <a:r>
              <a:rPr lang="de-DE"/>
              <a:t> </a:t>
            </a:r>
            <a:r>
              <a:rPr lang="de-DE" err="1"/>
              <a:t>from</a:t>
            </a:r>
            <a:r>
              <a:rPr lang="de-DE"/>
              <a:t> Age, Diabetes and </a:t>
            </a:r>
            <a:r>
              <a:rPr lang="de-DE" err="1"/>
              <a:t>Platelets</a:t>
            </a:r>
            <a:r>
              <a:rPr lang="de-DE"/>
              <a:t>, Algorithmus basierend auf Alter, Diabetes und Thrombozytenzahl; </a:t>
            </a:r>
            <a:r>
              <a:rPr lang="it-IT"/>
              <a:t>Agile 3+/4, </a:t>
            </a:r>
            <a:r>
              <a:rPr lang="it-IT" err="1"/>
              <a:t>FibroScan</a:t>
            </a:r>
            <a:r>
              <a:rPr lang="it-IT"/>
              <a:t>®-</a:t>
            </a:r>
            <a:r>
              <a:rPr lang="it-IT" err="1"/>
              <a:t>basierter</a:t>
            </a:r>
            <a:r>
              <a:rPr lang="it-IT"/>
              <a:t> Fibrose-Score</a:t>
            </a:r>
            <a:r>
              <a:rPr lang="de-DE"/>
              <a:t>; </a:t>
            </a:r>
            <a:r>
              <a:rPr lang="fr-FR"/>
              <a:t>ADC, apparent diffusion coefficient, </a:t>
            </a:r>
            <a:r>
              <a:rPr lang="fr-FR" err="1"/>
              <a:t>scheinbarer</a:t>
            </a:r>
            <a:r>
              <a:rPr lang="fr-FR"/>
              <a:t> </a:t>
            </a:r>
            <a:r>
              <a:rPr lang="fr-FR" err="1"/>
              <a:t>Diffusionskoeffizient</a:t>
            </a:r>
            <a:r>
              <a:rPr lang="fr-FR"/>
              <a:t>;</a:t>
            </a:r>
            <a:r>
              <a:rPr lang="de-DE"/>
              <a:t> ALT, Alanin-Aminotransferase; AST, Aspartat-Aminotransferase; AUC, </a:t>
            </a:r>
            <a:r>
              <a:rPr lang="de-DE" err="1"/>
              <a:t>area</a:t>
            </a:r>
            <a:r>
              <a:rPr lang="de-DE"/>
              <a:t> </a:t>
            </a:r>
            <a:r>
              <a:rPr lang="de-DE" err="1"/>
              <a:t>under</a:t>
            </a:r>
            <a:r>
              <a:rPr lang="de-DE"/>
              <a:t> </a:t>
            </a:r>
            <a:r>
              <a:rPr lang="de-DE" err="1"/>
              <a:t>the</a:t>
            </a:r>
            <a:r>
              <a:rPr lang="de-DE"/>
              <a:t> </a:t>
            </a:r>
            <a:r>
              <a:rPr lang="de-DE" err="1"/>
              <a:t>curve</a:t>
            </a:r>
            <a:r>
              <a:rPr lang="de-DE"/>
              <a:t>, Fläche unter der Kurve; CAP, </a:t>
            </a:r>
            <a:r>
              <a:rPr lang="de-DE" err="1"/>
              <a:t>controlled</a:t>
            </a:r>
            <a:r>
              <a:rPr lang="de-DE"/>
              <a:t> </a:t>
            </a:r>
            <a:r>
              <a:rPr lang="de-DE" err="1"/>
              <a:t>attenuation</a:t>
            </a:r>
            <a:r>
              <a:rPr lang="de-DE"/>
              <a:t> </a:t>
            </a:r>
            <a:r>
              <a:rPr lang="de-DE" err="1"/>
              <a:t>parameter</a:t>
            </a:r>
            <a:r>
              <a:rPr lang="de-DE"/>
              <a:t>, kontrollierter Abschwächungsparameter, kontrollierter Abschwächungsparameter; CK18, </a:t>
            </a:r>
            <a:r>
              <a:rPr lang="de-DE" err="1"/>
              <a:t>Cytokeratin</a:t>
            </a:r>
            <a:r>
              <a:rPr lang="de-DE"/>
              <a:t> 18, </a:t>
            </a:r>
            <a:r>
              <a:rPr lang="de-DE" err="1"/>
              <a:t>Zytokeratin</a:t>
            </a:r>
            <a:r>
              <a:rPr lang="de-DE"/>
              <a:t> 18; cT1, korrigierter Magnetresonanz-Relaxationsparameter; </a:t>
            </a:r>
            <a:r>
              <a:rPr lang="de-DE" err="1"/>
              <a:t>cTAG</a:t>
            </a:r>
            <a:r>
              <a:rPr lang="de-DE"/>
              <a:t>, kombinierte Analyse von cT1, Aspartat-Aminotransferase und </a:t>
            </a:r>
            <a:r>
              <a:rPr lang="de-DE" err="1"/>
              <a:t>Nüchternglucose</a:t>
            </a:r>
            <a:r>
              <a:rPr lang="de-DE"/>
              <a:t>; </a:t>
            </a:r>
            <a:r>
              <a:rPr lang="de-DE" err="1"/>
              <a:t>DeMILI</a:t>
            </a:r>
            <a:r>
              <a:rPr lang="de-DE"/>
              <a:t> / NASH-MRI, MRI-basierter Index zur Bewertung von NASH; DWI, </a:t>
            </a:r>
            <a:r>
              <a:rPr lang="de-DE" err="1"/>
              <a:t>diffusion-weighted</a:t>
            </a:r>
            <a:r>
              <a:rPr lang="de-DE"/>
              <a:t> </a:t>
            </a:r>
            <a:r>
              <a:rPr lang="de-DE" err="1"/>
              <a:t>imaging</a:t>
            </a:r>
            <a:r>
              <a:rPr lang="de-DE"/>
              <a:t>, diffusionsgewichtete Bildgebung; ELF, </a:t>
            </a:r>
            <a:r>
              <a:rPr lang="de-DE" err="1"/>
              <a:t>enhanced</a:t>
            </a:r>
            <a:r>
              <a:rPr lang="de-DE"/>
              <a:t> </a:t>
            </a:r>
            <a:r>
              <a:rPr lang="de-DE" err="1"/>
              <a:t>liver</a:t>
            </a:r>
            <a:r>
              <a:rPr lang="de-DE"/>
              <a:t> </a:t>
            </a:r>
            <a:r>
              <a:rPr lang="de-DE" err="1"/>
              <a:t>fibrosis</a:t>
            </a:r>
            <a:r>
              <a:rPr lang="de-DE"/>
              <a:t>, erweiterte Leberfibrose; FAST, </a:t>
            </a:r>
            <a:r>
              <a:rPr lang="de-DE" err="1"/>
              <a:t>FibroScan</a:t>
            </a:r>
            <a:r>
              <a:rPr lang="de-DE"/>
              <a:t>®-AST; FIB-4, Fibrosis-4 Index; LMS-cT1, Liver Mean Signal – </a:t>
            </a:r>
            <a:r>
              <a:rPr lang="de-DE" err="1"/>
              <a:t>corrected</a:t>
            </a:r>
            <a:r>
              <a:rPr lang="de-DE"/>
              <a:t> T1, mittleres Leber-Signal – korrigierte T1-Zeit; LSM, </a:t>
            </a:r>
            <a:r>
              <a:rPr lang="de-DE" err="1"/>
              <a:t>liver</a:t>
            </a:r>
            <a:r>
              <a:rPr lang="de-DE"/>
              <a:t> </a:t>
            </a:r>
            <a:r>
              <a:rPr lang="de-DE" err="1"/>
              <a:t>stiffness</a:t>
            </a:r>
            <a:r>
              <a:rPr lang="de-DE"/>
              <a:t> </a:t>
            </a:r>
            <a:r>
              <a:rPr lang="de-DE" err="1"/>
              <a:t>measure</a:t>
            </a:r>
            <a:r>
              <a:rPr lang="de-DE"/>
              <a:t>, Lebersteifigkeitsmessung; M30/M65, Fragmente von </a:t>
            </a:r>
            <a:r>
              <a:rPr lang="de-DE" err="1"/>
              <a:t>Zytokeratin</a:t>
            </a:r>
            <a:r>
              <a:rPr lang="de-DE"/>
              <a:t> 18; MASH, Metabolische Dysfunktion-assoziierte Steatohepatitis; MAST, MRI-AST-Wert; MEFIB, MR-</a:t>
            </a:r>
            <a:r>
              <a:rPr lang="de-DE" err="1"/>
              <a:t>Elastografie</a:t>
            </a:r>
            <a:r>
              <a:rPr lang="de-DE"/>
              <a:t> + FIB-4, Fibrose-4-Index; MRE, Magnetresonanz-</a:t>
            </a:r>
            <a:r>
              <a:rPr lang="de-DE" err="1"/>
              <a:t>Elastographie</a:t>
            </a:r>
            <a:r>
              <a:rPr lang="de-DE"/>
              <a:t>; </a:t>
            </a:r>
            <a:r>
              <a:rPr lang="en-US"/>
              <a:t>MRI, magnetic resonance imaging, </a:t>
            </a:r>
            <a:r>
              <a:rPr lang="en-US" err="1"/>
              <a:t>Magnetresonanztomographie</a:t>
            </a:r>
            <a:r>
              <a:rPr lang="en-US"/>
              <a:t> </a:t>
            </a:r>
            <a:r>
              <a:rPr lang="de-DE"/>
              <a:t>NIS2+/4, nicht-invasiver Test blutbasierter Biomarker</a:t>
            </a:r>
            <a:r>
              <a:rPr lang="de-DE">
                <a:ea typeface="+mn-lt"/>
                <a:cs typeface="+mn-lt"/>
              </a:rPr>
              <a:t>; PDFF, Protonendichte-Fettfraktion; </a:t>
            </a:r>
            <a:r>
              <a:rPr lang="de-DE"/>
              <a:t>Pro-C3, Prokollagen Typ III;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endParaRPr lang="de-DE"/>
          </a:p>
        </p:txBody>
      </p:sp>
      <p:sp>
        <p:nvSpPr>
          <p:cNvPr id="5" name="Textplatzhalter 4">
            <a:extLst>
              <a:ext uri="{FF2B5EF4-FFF2-40B4-BE49-F238E27FC236}">
                <a16:creationId xmlns:a16="http://schemas.microsoft.com/office/drawing/2014/main" id="{45506021-C513-1524-AB40-219157B4904B}"/>
              </a:ext>
            </a:extLst>
          </p:cNvPr>
          <p:cNvSpPr>
            <a:spLocks noGrp="1"/>
          </p:cNvSpPr>
          <p:nvPr>
            <p:ph type="body" sz="quarter" idx="17"/>
          </p:nvPr>
        </p:nvSpPr>
        <p:spPr>
          <a:xfrm>
            <a:off x="8531051" y="6421288"/>
            <a:ext cx="3013248" cy="324000"/>
          </a:xfrm>
        </p:spPr>
        <p:txBody>
          <a:bodyPr/>
          <a:lstStyle/>
          <a:p>
            <a:r>
              <a:rPr lang="en-US"/>
              <a:t>Pavlides M. J Hepatol. 2025;82(Suppl.1):GS-001.</a:t>
            </a:r>
            <a:endParaRPr lang="de-DE"/>
          </a:p>
        </p:txBody>
      </p:sp>
      <p:sp>
        <p:nvSpPr>
          <p:cNvPr id="24" name="Rechteck 23">
            <a:extLst>
              <a:ext uri="{FF2B5EF4-FFF2-40B4-BE49-F238E27FC236}">
                <a16:creationId xmlns:a16="http://schemas.microsoft.com/office/drawing/2014/main" id="{D7FB2AC9-6FB5-9DBA-85EC-D959FAC19BB4}"/>
              </a:ext>
            </a:extLst>
          </p:cNvPr>
          <p:cNvSpPr/>
          <p:nvPr/>
        </p:nvSpPr>
        <p:spPr>
          <a:xfrm>
            <a:off x="9733475" y="969874"/>
            <a:ext cx="1469840" cy="372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 name="Rechteck 1">
            <a:extLst>
              <a:ext uri="{FF2B5EF4-FFF2-40B4-BE49-F238E27FC236}">
                <a16:creationId xmlns:a16="http://schemas.microsoft.com/office/drawing/2014/main" id="{29FC1148-A341-4F06-ED8C-AA2067E0C978}"/>
              </a:ext>
            </a:extLst>
          </p:cNvPr>
          <p:cNvSpPr/>
          <p:nvPr/>
        </p:nvSpPr>
        <p:spPr>
          <a:xfrm>
            <a:off x="4401864" y="959438"/>
            <a:ext cx="1469840" cy="372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nvGrpSpPr>
          <p:cNvPr id="122" name="Gruppieren 121">
            <a:extLst>
              <a:ext uri="{FF2B5EF4-FFF2-40B4-BE49-F238E27FC236}">
                <a16:creationId xmlns:a16="http://schemas.microsoft.com/office/drawing/2014/main" id="{2D2E2A15-D9E6-359E-AF13-D3F3A3FCD17B}"/>
              </a:ext>
            </a:extLst>
          </p:cNvPr>
          <p:cNvGrpSpPr/>
          <p:nvPr/>
        </p:nvGrpSpPr>
        <p:grpSpPr>
          <a:xfrm>
            <a:off x="336442" y="1563853"/>
            <a:ext cx="5507774" cy="2915241"/>
            <a:chOff x="336442" y="1563853"/>
            <a:chExt cx="5507774" cy="2915241"/>
          </a:xfrm>
        </p:grpSpPr>
        <p:grpSp>
          <p:nvGrpSpPr>
            <p:cNvPr id="30" name="Gruppieren 29">
              <a:extLst>
                <a:ext uri="{FF2B5EF4-FFF2-40B4-BE49-F238E27FC236}">
                  <a16:creationId xmlns:a16="http://schemas.microsoft.com/office/drawing/2014/main" id="{B6D0FA76-9DF9-FA73-804B-84DAC6011BBA}"/>
                </a:ext>
              </a:extLst>
            </p:cNvPr>
            <p:cNvGrpSpPr/>
            <p:nvPr/>
          </p:nvGrpSpPr>
          <p:grpSpPr>
            <a:xfrm>
              <a:off x="336442" y="1563853"/>
              <a:ext cx="5507774" cy="2411905"/>
              <a:chOff x="364723" y="1017095"/>
              <a:chExt cx="5507774" cy="2411905"/>
            </a:xfrm>
          </p:grpSpPr>
          <p:pic>
            <p:nvPicPr>
              <p:cNvPr id="12" name="Content Placeholder 5">
                <a:extLst>
                  <a:ext uri="{FF2B5EF4-FFF2-40B4-BE49-F238E27FC236}">
                    <a16:creationId xmlns:a16="http://schemas.microsoft.com/office/drawing/2014/main" id="{AB14345D-20B3-9F64-E484-C9C860E5B72C}"/>
                  </a:ext>
                </a:extLst>
              </p:cNvPr>
              <p:cNvPicPr>
                <a:picLocks noChangeAspect="1"/>
              </p:cNvPicPr>
              <p:nvPr/>
            </p:nvPicPr>
            <p:blipFill>
              <a:blip r:embed="rId4"/>
              <a:srcRect l="1501" t="9694" r="6526" b="22016"/>
              <a:stretch/>
            </p:blipFill>
            <p:spPr>
              <a:xfrm>
                <a:off x="364723" y="1017095"/>
                <a:ext cx="5507774" cy="2411905"/>
              </a:xfrm>
              <a:prstGeom prst="rect">
                <a:avLst/>
              </a:prstGeom>
            </p:spPr>
          </p:pic>
          <p:sp>
            <p:nvSpPr>
              <p:cNvPr id="20" name="Rechteck 19">
                <a:extLst>
                  <a:ext uri="{FF2B5EF4-FFF2-40B4-BE49-F238E27FC236}">
                    <a16:creationId xmlns:a16="http://schemas.microsoft.com/office/drawing/2014/main" id="{67CDCB1D-BDE1-5A23-137A-C55E10442CDE}"/>
                  </a:ext>
                </a:extLst>
              </p:cNvPr>
              <p:cNvSpPr/>
              <p:nvPr/>
            </p:nvSpPr>
            <p:spPr>
              <a:xfrm>
                <a:off x="2701693" y="1243790"/>
                <a:ext cx="1419225" cy="215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400" noProof="0">
                    <a:solidFill>
                      <a:srgbClr val="001965"/>
                    </a:solidFill>
                  </a:rPr>
                  <a:t>MASH</a:t>
                </a:r>
                <a:endParaRPr lang="de-DE" noProof="0">
                  <a:solidFill>
                    <a:srgbClr val="001965"/>
                  </a:solidFill>
                </a:endParaRPr>
              </a:p>
            </p:txBody>
          </p:sp>
        </p:grpSp>
        <p:grpSp>
          <p:nvGrpSpPr>
            <p:cNvPr id="53" name="Gruppieren 52">
              <a:extLst>
                <a:ext uri="{FF2B5EF4-FFF2-40B4-BE49-F238E27FC236}">
                  <a16:creationId xmlns:a16="http://schemas.microsoft.com/office/drawing/2014/main" id="{ADDCA472-8360-7F92-196A-76E90F7405E5}"/>
                </a:ext>
              </a:extLst>
            </p:cNvPr>
            <p:cNvGrpSpPr/>
            <p:nvPr/>
          </p:nvGrpSpPr>
          <p:grpSpPr>
            <a:xfrm>
              <a:off x="909468" y="3388000"/>
              <a:ext cx="4921231" cy="1091094"/>
              <a:chOff x="909468" y="2827596"/>
              <a:chExt cx="4921231" cy="1091094"/>
            </a:xfrm>
            <a:solidFill>
              <a:schemeClr val="bg1"/>
            </a:solidFill>
          </p:grpSpPr>
          <p:sp>
            <p:nvSpPr>
              <p:cNvPr id="15" name="Rechteck 14">
                <a:extLst>
                  <a:ext uri="{FF2B5EF4-FFF2-40B4-BE49-F238E27FC236}">
                    <a16:creationId xmlns:a16="http://schemas.microsoft.com/office/drawing/2014/main" id="{3C42304D-76D2-9E7F-B521-DE781169A95A}"/>
                  </a:ext>
                </a:extLst>
              </p:cNvPr>
              <p:cNvSpPr/>
              <p:nvPr/>
            </p:nvSpPr>
            <p:spPr>
              <a:xfrm>
                <a:off x="2639823" y="3620483"/>
                <a:ext cx="1419225" cy="2152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r>
                  <a:rPr lang="de-DE" sz="1100" b="1" noProof="0">
                    <a:solidFill>
                      <a:srgbClr val="001965"/>
                    </a:solidFill>
                  </a:rPr>
                  <a:t>Biomarker</a:t>
                </a:r>
                <a:endParaRPr lang="de-DE" sz="1200" b="1" noProof="0">
                  <a:solidFill>
                    <a:srgbClr val="001965"/>
                  </a:solidFill>
                </a:endParaRPr>
              </a:p>
            </p:txBody>
          </p:sp>
          <p:sp>
            <p:nvSpPr>
              <p:cNvPr id="4" name="Textfeld 3">
                <a:extLst>
                  <a:ext uri="{FF2B5EF4-FFF2-40B4-BE49-F238E27FC236}">
                    <a16:creationId xmlns:a16="http://schemas.microsoft.com/office/drawing/2014/main" id="{6F1E0ADB-337B-6996-88B8-F456E0B13500}"/>
                  </a:ext>
                </a:extLst>
              </p:cNvPr>
              <p:cNvSpPr txBox="1"/>
              <p:nvPr/>
            </p:nvSpPr>
            <p:spPr>
              <a:xfrm rot="18379769">
                <a:off x="721339" y="3049929"/>
                <a:ext cx="565861" cy="189604"/>
              </a:xfrm>
              <a:prstGeom prst="rect">
                <a:avLst/>
              </a:prstGeom>
              <a:grpFill/>
            </p:spPr>
            <p:txBody>
              <a:bodyPr wrap="none" lIns="0" tIns="0" rIns="0" bIns="0" rtlCol="0">
                <a:spAutoFit/>
              </a:bodyPr>
              <a:lstStyle/>
              <a:p>
                <a:pPr algn="r">
                  <a:lnSpc>
                    <a:spcPct val="120000"/>
                  </a:lnSpc>
                </a:pPr>
                <a:r>
                  <a:rPr lang="de-DE" sz="1100">
                    <a:solidFill>
                      <a:schemeClr val="tx2"/>
                    </a:solidFill>
                  </a:rPr>
                  <a:t>DWI-ADC </a:t>
                </a:r>
              </a:p>
            </p:txBody>
          </p:sp>
          <p:sp>
            <p:nvSpPr>
              <p:cNvPr id="32" name="Textfeld 31">
                <a:extLst>
                  <a:ext uri="{FF2B5EF4-FFF2-40B4-BE49-F238E27FC236}">
                    <a16:creationId xmlns:a16="http://schemas.microsoft.com/office/drawing/2014/main" id="{7394ED13-575E-073F-93FF-4346EB27E9CF}"/>
                  </a:ext>
                </a:extLst>
              </p:cNvPr>
              <p:cNvSpPr txBox="1"/>
              <p:nvPr/>
            </p:nvSpPr>
            <p:spPr>
              <a:xfrm rot="18379769">
                <a:off x="970651" y="3072169"/>
                <a:ext cx="529896" cy="189604"/>
              </a:xfrm>
              <a:prstGeom prst="rect">
                <a:avLst/>
              </a:prstGeom>
              <a:grpFill/>
            </p:spPr>
            <p:txBody>
              <a:bodyPr wrap="square" lIns="0" tIns="0" rIns="0" bIns="0" rtlCol="0">
                <a:spAutoFit/>
              </a:bodyPr>
              <a:lstStyle/>
              <a:p>
                <a:pPr algn="r">
                  <a:lnSpc>
                    <a:spcPct val="120000"/>
                  </a:lnSpc>
                </a:pPr>
                <a:r>
                  <a:rPr lang="de-DE" sz="1100">
                    <a:solidFill>
                      <a:schemeClr val="tx2"/>
                    </a:solidFill>
                  </a:rPr>
                  <a:t>MEFIB</a:t>
                </a:r>
              </a:p>
            </p:txBody>
          </p:sp>
          <p:sp>
            <p:nvSpPr>
              <p:cNvPr id="33" name="Textfeld 32">
                <a:extLst>
                  <a:ext uri="{FF2B5EF4-FFF2-40B4-BE49-F238E27FC236}">
                    <a16:creationId xmlns:a16="http://schemas.microsoft.com/office/drawing/2014/main" id="{6A42929E-B598-CAA2-5EFD-4D7DD521AEDB}"/>
                  </a:ext>
                </a:extLst>
              </p:cNvPr>
              <p:cNvSpPr txBox="1"/>
              <p:nvPr/>
            </p:nvSpPr>
            <p:spPr>
              <a:xfrm rot="18379769">
                <a:off x="767544" y="3278341"/>
                <a:ext cx="1091094" cy="189604"/>
              </a:xfrm>
              <a:prstGeom prst="rect">
                <a:avLst/>
              </a:prstGeom>
              <a:grpFill/>
            </p:spPr>
            <p:txBody>
              <a:bodyPr wrap="square" lIns="0" tIns="0" rIns="0" bIns="0" rtlCol="0">
                <a:spAutoFit/>
              </a:bodyPr>
              <a:lstStyle/>
              <a:p>
                <a:pPr algn="r">
                  <a:lnSpc>
                    <a:spcPct val="120000"/>
                  </a:lnSpc>
                </a:pPr>
                <a:r>
                  <a:rPr lang="de-DE" sz="1100" err="1">
                    <a:solidFill>
                      <a:schemeClr val="tx2"/>
                    </a:solidFill>
                  </a:rPr>
                  <a:t>DeMILI</a:t>
                </a:r>
                <a:r>
                  <a:rPr lang="de-DE" sz="1100">
                    <a:solidFill>
                      <a:schemeClr val="tx2"/>
                    </a:solidFill>
                  </a:rPr>
                  <a:t>/NASH-MRI</a:t>
                </a:r>
              </a:p>
            </p:txBody>
          </p:sp>
          <p:sp>
            <p:nvSpPr>
              <p:cNvPr id="34" name="Textfeld 33">
                <a:extLst>
                  <a:ext uri="{FF2B5EF4-FFF2-40B4-BE49-F238E27FC236}">
                    <a16:creationId xmlns:a16="http://schemas.microsoft.com/office/drawing/2014/main" id="{A8723708-589C-121A-DCE2-65AEC0586C9B}"/>
                  </a:ext>
                </a:extLst>
              </p:cNvPr>
              <p:cNvSpPr txBox="1"/>
              <p:nvPr/>
            </p:nvSpPr>
            <p:spPr>
              <a:xfrm rot="18379769">
                <a:off x="1599754" y="2948350"/>
                <a:ext cx="291747" cy="189604"/>
              </a:xfrm>
              <a:prstGeom prst="rect">
                <a:avLst/>
              </a:prstGeom>
              <a:grpFill/>
            </p:spPr>
            <p:txBody>
              <a:bodyPr wrap="none" lIns="0" tIns="0" rIns="0" bIns="0" rtlCol="0">
                <a:spAutoFit/>
              </a:bodyPr>
              <a:lstStyle/>
              <a:p>
                <a:pPr algn="r">
                  <a:lnSpc>
                    <a:spcPct val="120000"/>
                  </a:lnSpc>
                </a:pPr>
                <a:r>
                  <a:rPr lang="de-DE" sz="1100">
                    <a:solidFill>
                      <a:schemeClr val="tx2"/>
                    </a:solidFill>
                  </a:rPr>
                  <a:t>FIB-4</a:t>
                </a:r>
              </a:p>
            </p:txBody>
          </p:sp>
          <p:sp>
            <p:nvSpPr>
              <p:cNvPr id="35" name="Textfeld 34">
                <a:extLst>
                  <a:ext uri="{FF2B5EF4-FFF2-40B4-BE49-F238E27FC236}">
                    <a16:creationId xmlns:a16="http://schemas.microsoft.com/office/drawing/2014/main" id="{F23EC26F-6C95-C21C-7955-3F9D710F9B6F}"/>
                  </a:ext>
                </a:extLst>
              </p:cNvPr>
              <p:cNvSpPr txBox="1"/>
              <p:nvPr/>
            </p:nvSpPr>
            <p:spPr>
              <a:xfrm rot="18379769">
                <a:off x="1793811" y="2972454"/>
                <a:ext cx="354263" cy="189604"/>
              </a:xfrm>
              <a:prstGeom prst="rect">
                <a:avLst/>
              </a:prstGeom>
              <a:grpFill/>
            </p:spPr>
            <p:txBody>
              <a:bodyPr wrap="none" lIns="0" tIns="0" rIns="0" bIns="0" rtlCol="0">
                <a:spAutoFit/>
              </a:bodyPr>
              <a:lstStyle/>
              <a:p>
                <a:pPr algn="r">
                  <a:lnSpc>
                    <a:spcPct val="120000"/>
                  </a:lnSpc>
                </a:pPr>
                <a:r>
                  <a:rPr lang="de-DE" sz="1100">
                    <a:solidFill>
                      <a:schemeClr val="tx2"/>
                    </a:solidFill>
                  </a:rPr>
                  <a:t>Agile4</a:t>
                </a:r>
              </a:p>
            </p:txBody>
          </p:sp>
          <p:sp>
            <p:nvSpPr>
              <p:cNvPr id="36" name="Textfeld 35">
                <a:extLst>
                  <a:ext uri="{FF2B5EF4-FFF2-40B4-BE49-F238E27FC236}">
                    <a16:creationId xmlns:a16="http://schemas.microsoft.com/office/drawing/2014/main" id="{DA727CE9-B16D-7D29-907C-DF257EC82770}"/>
                  </a:ext>
                </a:extLst>
              </p:cNvPr>
              <p:cNvSpPr txBox="1"/>
              <p:nvPr/>
            </p:nvSpPr>
            <p:spPr>
              <a:xfrm rot="18379769">
                <a:off x="1951976" y="3017034"/>
                <a:ext cx="432811" cy="189604"/>
              </a:xfrm>
              <a:prstGeom prst="rect">
                <a:avLst/>
              </a:prstGeom>
              <a:grpFill/>
            </p:spPr>
            <p:txBody>
              <a:bodyPr wrap="none" lIns="0" tIns="0" rIns="0" bIns="0" rtlCol="0">
                <a:spAutoFit/>
              </a:bodyPr>
              <a:lstStyle/>
              <a:p>
                <a:pPr algn="r">
                  <a:lnSpc>
                    <a:spcPct val="120000"/>
                  </a:lnSpc>
                </a:pPr>
                <a:r>
                  <a:rPr lang="de-DE" sz="1100">
                    <a:solidFill>
                      <a:schemeClr val="tx2"/>
                    </a:solidFill>
                  </a:rPr>
                  <a:t>PRO-C3</a:t>
                </a:r>
              </a:p>
            </p:txBody>
          </p:sp>
          <p:sp>
            <p:nvSpPr>
              <p:cNvPr id="37" name="Textfeld 36">
                <a:extLst>
                  <a:ext uri="{FF2B5EF4-FFF2-40B4-BE49-F238E27FC236}">
                    <a16:creationId xmlns:a16="http://schemas.microsoft.com/office/drawing/2014/main" id="{583361AF-CCED-688E-664E-9867FF5ED6A5}"/>
                  </a:ext>
                </a:extLst>
              </p:cNvPr>
              <p:cNvSpPr txBox="1"/>
              <p:nvPr/>
            </p:nvSpPr>
            <p:spPr>
              <a:xfrm rot="18379769">
                <a:off x="2169381" y="3002986"/>
                <a:ext cx="391133" cy="189604"/>
              </a:xfrm>
              <a:prstGeom prst="rect">
                <a:avLst/>
              </a:prstGeom>
              <a:grpFill/>
            </p:spPr>
            <p:txBody>
              <a:bodyPr wrap="none" lIns="0" tIns="0" rIns="0" bIns="0" rtlCol="0">
                <a:spAutoFit/>
              </a:bodyPr>
              <a:lstStyle/>
              <a:p>
                <a:pPr algn="r">
                  <a:lnSpc>
                    <a:spcPct val="120000"/>
                  </a:lnSpc>
                </a:pPr>
                <a:r>
                  <a:rPr lang="de-DE" sz="1100">
                    <a:solidFill>
                      <a:schemeClr val="tx2"/>
                    </a:solidFill>
                  </a:rPr>
                  <a:t>ADAPT</a:t>
                </a:r>
              </a:p>
            </p:txBody>
          </p:sp>
          <p:sp>
            <p:nvSpPr>
              <p:cNvPr id="38" name="Textfeld 37">
                <a:extLst>
                  <a:ext uri="{FF2B5EF4-FFF2-40B4-BE49-F238E27FC236}">
                    <a16:creationId xmlns:a16="http://schemas.microsoft.com/office/drawing/2014/main" id="{99558D6C-0CDC-B9CE-1F5D-CF5842BEEB84}"/>
                  </a:ext>
                </a:extLst>
              </p:cNvPr>
              <p:cNvSpPr txBox="1"/>
              <p:nvPr/>
            </p:nvSpPr>
            <p:spPr>
              <a:xfrm rot="18379769">
                <a:off x="2534826" y="2930019"/>
                <a:ext cx="209994" cy="189604"/>
              </a:xfrm>
              <a:prstGeom prst="rect">
                <a:avLst/>
              </a:prstGeom>
              <a:grpFill/>
            </p:spPr>
            <p:txBody>
              <a:bodyPr wrap="none" lIns="0" tIns="0" rIns="0" bIns="0" rtlCol="0">
                <a:spAutoFit/>
              </a:bodyPr>
              <a:lstStyle/>
              <a:p>
                <a:pPr algn="r">
                  <a:lnSpc>
                    <a:spcPct val="120000"/>
                  </a:lnSpc>
                </a:pPr>
                <a:r>
                  <a:rPr lang="de-DE" sz="1100">
                    <a:solidFill>
                      <a:schemeClr val="tx2"/>
                    </a:solidFill>
                  </a:rPr>
                  <a:t>ALT</a:t>
                </a:r>
              </a:p>
            </p:txBody>
          </p:sp>
          <p:sp>
            <p:nvSpPr>
              <p:cNvPr id="39" name="Textfeld 38">
                <a:extLst>
                  <a:ext uri="{FF2B5EF4-FFF2-40B4-BE49-F238E27FC236}">
                    <a16:creationId xmlns:a16="http://schemas.microsoft.com/office/drawing/2014/main" id="{5BC4C670-8278-954A-1C2E-C14354C9FE1D}"/>
                  </a:ext>
                </a:extLst>
              </p:cNvPr>
              <p:cNvSpPr txBox="1"/>
              <p:nvPr/>
            </p:nvSpPr>
            <p:spPr>
              <a:xfrm rot="18379769">
                <a:off x="2784954" y="2923423"/>
                <a:ext cx="192360" cy="189604"/>
              </a:xfrm>
              <a:prstGeom prst="rect">
                <a:avLst/>
              </a:prstGeom>
              <a:grpFill/>
            </p:spPr>
            <p:txBody>
              <a:bodyPr wrap="none" lIns="0" tIns="0" rIns="0" bIns="0" rtlCol="0">
                <a:spAutoFit/>
              </a:bodyPr>
              <a:lstStyle/>
              <a:p>
                <a:pPr algn="r">
                  <a:lnSpc>
                    <a:spcPct val="120000"/>
                  </a:lnSpc>
                </a:pPr>
                <a:r>
                  <a:rPr lang="de-DE" sz="1100">
                    <a:solidFill>
                      <a:schemeClr val="tx2"/>
                    </a:solidFill>
                  </a:rPr>
                  <a:t>ELF</a:t>
                </a:r>
              </a:p>
            </p:txBody>
          </p:sp>
          <p:sp>
            <p:nvSpPr>
              <p:cNvPr id="40" name="Textfeld 39">
                <a:extLst>
                  <a:ext uri="{FF2B5EF4-FFF2-40B4-BE49-F238E27FC236}">
                    <a16:creationId xmlns:a16="http://schemas.microsoft.com/office/drawing/2014/main" id="{3E26C679-4E80-4682-CCE4-F50DE34174F5}"/>
                  </a:ext>
                </a:extLst>
              </p:cNvPr>
              <p:cNvSpPr txBox="1"/>
              <p:nvPr/>
            </p:nvSpPr>
            <p:spPr>
              <a:xfrm rot="18379769">
                <a:off x="2866418" y="2991037"/>
                <a:ext cx="424796" cy="189604"/>
              </a:xfrm>
              <a:prstGeom prst="rect">
                <a:avLst/>
              </a:prstGeom>
              <a:grpFill/>
            </p:spPr>
            <p:txBody>
              <a:bodyPr wrap="none" lIns="0" tIns="0" rIns="0" bIns="0" rtlCol="0">
                <a:spAutoFit/>
              </a:bodyPr>
              <a:lstStyle/>
              <a:p>
                <a:pPr algn="r">
                  <a:lnSpc>
                    <a:spcPct val="120000"/>
                  </a:lnSpc>
                </a:pPr>
                <a:r>
                  <a:rPr lang="de-DE" sz="1100">
                    <a:solidFill>
                      <a:schemeClr val="tx2"/>
                    </a:solidFill>
                  </a:rPr>
                  <a:t>Agile3+</a:t>
                </a:r>
              </a:p>
            </p:txBody>
          </p:sp>
          <p:sp>
            <p:nvSpPr>
              <p:cNvPr id="41" name="Textfeld 40">
                <a:extLst>
                  <a:ext uri="{FF2B5EF4-FFF2-40B4-BE49-F238E27FC236}">
                    <a16:creationId xmlns:a16="http://schemas.microsoft.com/office/drawing/2014/main" id="{2DF1A769-7A08-C796-6EC2-219468F19D49}"/>
                  </a:ext>
                </a:extLst>
              </p:cNvPr>
              <p:cNvSpPr txBox="1"/>
              <p:nvPr/>
            </p:nvSpPr>
            <p:spPr>
              <a:xfrm rot="18379769">
                <a:off x="3210760" y="2943777"/>
                <a:ext cx="229230" cy="189604"/>
              </a:xfrm>
              <a:prstGeom prst="rect">
                <a:avLst/>
              </a:prstGeom>
              <a:grpFill/>
            </p:spPr>
            <p:txBody>
              <a:bodyPr wrap="none" lIns="0" tIns="0" rIns="0" bIns="0" rtlCol="0">
                <a:spAutoFit/>
              </a:bodyPr>
              <a:lstStyle/>
              <a:p>
                <a:pPr algn="r">
                  <a:lnSpc>
                    <a:spcPct val="120000"/>
                  </a:lnSpc>
                </a:pPr>
                <a:r>
                  <a:rPr lang="de-DE" sz="1100">
                    <a:solidFill>
                      <a:schemeClr val="tx2"/>
                    </a:solidFill>
                  </a:rPr>
                  <a:t>CAP</a:t>
                </a:r>
              </a:p>
            </p:txBody>
          </p:sp>
          <p:sp>
            <p:nvSpPr>
              <p:cNvPr id="42" name="Textfeld 41">
                <a:extLst>
                  <a:ext uri="{FF2B5EF4-FFF2-40B4-BE49-F238E27FC236}">
                    <a16:creationId xmlns:a16="http://schemas.microsoft.com/office/drawing/2014/main" id="{B93B5842-E916-EFC5-1A63-123541945268}"/>
                  </a:ext>
                </a:extLst>
              </p:cNvPr>
              <p:cNvSpPr txBox="1"/>
              <p:nvPr/>
            </p:nvSpPr>
            <p:spPr>
              <a:xfrm rot="18379769">
                <a:off x="3017539" y="3120607"/>
                <a:ext cx="754003" cy="189604"/>
              </a:xfrm>
              <a:prstGeom prst="rect">
                <a:avLst/>
              </a:prstGeom>
              <a:grpFill/>
            </p:spPr>
            <p:txBody>
              <a:bodyPr wrap="square" lIns="0" tIns="0" rIns="0" bIns="0" rtlCol="0">
                <a:spAutoFit/>
              </a:bodyPr>
              <a:lstStyle/>
              <a:p>
                <a:pPr algn="r">
                  <a:lnSpc>
                    <a:spcPct val="120000"/>
                  </a:lnSpc>
                </a:pPr>
                <a:r>
                  <a:rPr lang="de-DE" sz="1100">
                    <a:solidFill>
                      <a:schemeClr val="tx2"/>
                    </a:solidFill>
                  </a:rPr>
                  <a:t>LSM-cT1</a:t>
                </a:r>
              </a:p>
            </p:txBody>
          </p:sp>
          <p:sp>
            <p:nvSpPr>
              <p:cNvPr id="43" name="Textfeld 42">
                <a:extLst>
                  <a:ext uri="{FF2B5EF4-FFF2-40B4-BE49-F238E27FC236}">
                    <a16:creationId xmlns:a16="http://schemas.microsoft.com/office/drawing/2014/main" id="{0F8ACFCC-AC2A-C3FE-E38B-7FF852F2437F}"/>
                  </a:ext>
                </a:extLst>
              </p:cNvPr>
              <p:cNvSpPr txBox="1"/>
              <p:nvPr/>
            </p:nvSpPr>
            <p:spPr>
              <a:xfrm rot="18379769">
                <a:off x="3387805" y="3046600"/>
                <a:ext cx="580288" cy="189604"/>
              </a:xfrm>
              <a:prstGeom prst="rect">
                <a:avLst/>
              </a:prstGeom>
              <a:grpFill/>
            </p:spPr>
            <p:txBody>
              <a:bodyPr wrap="none" lIns="0" tIns="0" rIns="0" bIns="0" rtlCol="0">
                <a:spAutoFit/>
              </a:bodyPr>
              <a:lstStyle/>
              <a:p>
                <a:pPr algn="r">
                  <a:lnSpc>
                    <a:spcPct val="120000"/>
                  </a:lnSpc>
                </a:pPr>
                <a:r>
                  <a:rPr lang="de-DE" sz="1100">
                    <a:solidFill>
                      <a:schemeClr val="tx2"/>
                    </a:solidFill>
                  </a:rPr>
                  <a:t>LSM-VCTE</a:t>
                </a:r>
              </a:p>
            </p:txBody>
          </p:sp>
          <p:sp>
            <p:nvSpPr>
              <p:cNvPr id="44" name="Textfeld 43">
                <a:extLst>
                  <a:ext uri="{FF2B5EF4-FFF2-40B4-BE49-F238E27FC236}">
                    <a16:creationId xmlns:a16="http://schemas.microsoft.com/office/drawing/2014/main" id="{1E749EA9-499D-16F7-8F2B-94EDB8856826}"/>
                  </a:ext>
                </a:extLst>
              </p:cNvPr>
              <p:cNvSpPr txBox="1"/>
              <p:nvPr/>
            </p:nvSpPr>
            <p:spPr>
              <a:xfrm rot="18379769">
                <a:off x="3615951" y="3063154"/>
                <a:ext cx="573875" cy="189604"/>
              </a:xfrm>
              <a:prstGeom prst="rect">
                <a:avLst/>
              </a:prstGeom>
              <a:grpFill/>
            </p:spPr>
            <p:txBody>
              <a:bodyPr wrap="none" lIns="0" tIns="0" rIns="0" bIns="0" rtlCol="0">
                <a:spAutoFit/>
              </a:bodyPr>
              <a:lstStyle/>
              <a:p>
                <a:pPr algn="r">
                  <a:lnSpc>
                    <a:spcPct val="120000"/>
                  </a:lnSpc>
                </a:pPr>
                <a:r>
                  <a:rPr lang="de-DE" sz="1100">
                    <a:solidFill>
                      <a:schemeClr val="tx2"/>
                    </a:solidFill>
                  </a:rPr>
                  <a:t>LMS-PDFF</a:t>
                </a:r>
              </a:p>
            </p:txBody>
          </p:sp>
          <p:sp>
            <p:nvSpPr>
              <p:cNvPr id="45" name="Textfeld 44">
                <a:extLst>
                  <a:ext uri="{FF2B5EF4-FFF2-40B4-BE49-F238E27FC236}">
                    <a16:creationId xmlns:a16="http://schemas.microsoft.com/office/drawing/2014/main" id="{7981BCD0-C127-CB60-97A7-83E5AE4C3FCB}"/>
                  </a:ext>
                </a:extLst>
              </p:cNvPr>
              <p:cNvSpPr txBox="1"/>
              <p:nvPr/>
            </p:nvSpPr>
            <p:spPr>
              <a:xfrm rot="18379769">
                <a:off x="4063225" y="2915938"/>
                <a:ext cx="246863" cy="189604"/>
              </a:xfrm>
              <a:prstGeom prst="rect">
                <a:avLst/>
              </a:prstGeom>
              <a:grpFill/>
            </p:spPr>
            <p:txBody>
              <a:bodyPr wrap="none" lIns="0" tIns="0" rIns="0" bIns="0" rtlCol="0">
                <a:spAutoFit/>
              </a:bodyPr>
              <a:lstStyle/>
              <a:p>
                <a:pPr algn="r">
                  <a:lnSpc>
                    <a:spcPct val="120000"/>
                  </a:lnSpc>
                </a:pPr>
                <a:r>
                  <a:rPr lang="de-DE" sz="1100">
                    <a:solidFill>
                      <a:schemeClr val="tx2"/>
                    </a:solidFill>
                  </a:rPr>
                  <a:t>AST </a:t>
                </a:r>
              </a:p>
            </p:txBody>
          </p:sp>
          <p:sp>
            <p:nvSpPr>
              <p:cNvPr id="46" name="Textfeld 45">
                <a:extLst>
                  <a:ext uri="{FF2B5EF4-FFF2-40B4-BE49-F238E27FC236}">
                    <a16:creationId xmlns:a16="http://schemas.microsoft.com/office/drawing/2014/main" id="{FD8C7B3E-D116-132C-1EE5-609781A2E7E6}"/>
                  </a:ext>
                </a:extLst>
              </p:cNvPr>
              <p:cNvSpPr txBox="1"/>
              <p:nvPr/>
            </p:nvSpPr>
            <p:spPr>
              <a:xfrm rot="18379769">
                <a:off x="4259271" y="2943896"/>
                <a:ext cx="299762" cy="189604"/>
              </a:xfrm>
              <a:prstGeom prst="rect">
                <a:avLst/>
              </a:prstGeom>
              <a:grpFill/>
            </p:spPr>
            <p:txBody>
              <a:bodyPr wrap="none" lIns="0" tIns="0" rIns="0" bIns="0" rtlCol="0">
                <a:spAutoFit/>
              </a:bodyPr>
              <a:lstStyle/>
              <a:p>
                <a:pPr algn="r">
                  <a:lnSpc>
                    <a:spcPct val="120000"/>
                  </a:lnSpc>
                </a:pPr>
                <a:r>
                  <a:rPr lang="de-DE" sz="1100" err="1">
                    <a:solidFill>
                      <a:schemeClr val="tx2"/>
                    </a:solidFill>
                  </a:rPr>
                  <a:t>cTAG</a:t>
                </a:r>
                <a:endParaRPr lang="de-DE" sz="1100">
                  <a:solidFill>
                    <a:schemeClr val="tx2"/>
                  </a:solidFill>
                </a:endParaRPr>
              </a:p>
            </p:txBody>
          </p:sp>
          <p:sp>
            <p:nvSpPr>
              <p:cNvPr id="47" name="Textfeld 46">
                <a:extLst>
                  <a:ext uri="{FF2B5EF4-FFF2-40B4-BE49-F238E27FC236}">
                    <a16:creationId xmlns:a16="http://schemas.microsoft.com/office/drawing/2014/main" id="{A24A26B5-ABB0-2EF8-3DE4-866CAC6C5733}"/>
                  </a:ext>
                </a:extLst>
              </p:cNvPr>
              <p:cNvSpPr txBox="1"/>
              <p:nvPr/>
            </p:nvSpPr>
            <p:spPr>
              <a:xfrm rot="18379769">
                <a:off x="4526439" y="2937634"/>
                <a:ext cx="266098" cy="189604"/>
              </a:xfrm>
              <a:prstGeom prst="rect">
                <a:avLst/>
              </a:prstGeom>
              <a:grpFill/>
            </p:spPr>
            <p:txBody>
              <a:bodyPr wrap="none" lIns="0" tIns="0" rIns="0" bIns="0" rtlCol="0">
                <a:spAutoFit/>
              </a:bodyPr>
              <a:lstStyle/>
              <a:p>
                <a:pPr algn="r">
                  <a:lnSpc>
                    <a:spcPct val="120000"/>
                  </a:lnSpc>
                </a:pPr>
                <a:r>
                  <a:rPr lang="de-DE" sz="1100">
                    <a:solidFill>
                      <a:schemeClr val="tx2"/>
                    </a:solidFill>
                  </a:rPr>
                  <a:t>MRE</a:t>
                </a:r>
              </a:p>
            </p:txBody>
          </p:sp>
          <p:sp>
            <p:nvSpPr>
              <p:cNvPr id="48" name="Textfeld 47">
                <a:extLst>
                  <a:ext uri="{FF2B5EF4-FFF2-40B4-BE49-F238E27FC236}">
                    <a16:creationId xmlns:a16="http://schemas.microsoft.com/office/drawing/2014/main" id="{C9451ED6-37D9-F0F3-715E-A7C6D304A354}"/>
                  </a:ext>
                </a:extLst>
              </p:cNvPr>
              <p:cNvSpPr txBox="1"/>
              <p:nvPr/>
            </p:nvSpPr>
            <p:spPr>
              <a:xfrm rot="18379769">
                <a:off x="4730149" y="2942605"/>
                <a:ext cx="278923" cy="220942"/>
              </a:xfrm>
              <a:prstGeom prst="rect">
                <a:avLst/>
              </a:prstGeom>
              <a:grpFill/>
            </p:spPr>
            <p:txBody>
              <a:bodyPr wrap="none" lIns="0" tIns="0" rIns="0" bIns="0" rtlCol="0">
                <a:noAutofit/>
              </a:bodyPr>
              <a:lstStyle/>
              <a:p>
                <a:pPr algn="r">
                  <a:lnSpc>
                    <a:spcPct val="120000"/>
                  </a:lnSpc>
                </a:pPr>
                <a:r>
                  <a:rPr lang="de-DE" sz="1100">
                    <a:solidFill>
                      <a:schemeClr val="tx2"/>
                    </a:solidFill>
                  </a:rPr>
                  <a:t>FAST</a:t>
                </a:r>
              </a:p>
            </p:txBody>
          </p:sp>
          <p:sp>
            <p:nvSpPr>
              <p:cNvPr id="49" name="Textfeld 48">
                <a:extLst>
                  <a:ext uri="{FF2B5EF4-FFF2-40B4-BE49-F238E27FC236}">
                    <a16:creationId xmlns:a16="http://schemas.microsoft.com/office/drawing/2014/main" id="{A98EA420-94AF-5C32-64DC-CAB111FC0A30}"/>
                  </a:ext>
                </a:extLst>
              </p:cNvPr>
              <p:cNvSpPr txBox="1"/>
              <p:nvPr/>
            </p:nvSpPr>
            <p:spPr>
              <a:xfrm rot="18379769">
                <a:off x="4673463" y="3090055"/>
                <a:ext cx="638306" cy="189604"/>
              </a:xfrm>
              <a:prstGeom prst="rect">
                <a:avLst/>
              </a:prstGeom>
              <a:grpFill/>
            </p:spPr>
            <p:txBody>
              <a:bodyPr wrap="square" lIns="0" tIns="0" rIns="0" bIns="0" rtlCol="0">
                <a:spAutoFit/>
              </a:bodyPr>
              <a:lstStyle/>
              <a:p>
                <a:pPr algn="r">
                  <a:lnSpc>
                    <a:spcPct val="120000"/>
                  </a:lnSpc>
                </a:pPr>
                <a:r>
                  <a:rPr lang="de-DE" sz="1100">
                    <a:solidFill>
                      <a:schemeClr val="tx2"/>
                    </a:solidFill>
                  </a:rPr>
                  <a:t>CK18-M30</a:t>
                </a:r>
              </a:p>
            </p:txBody>
          </p:sp>
          <p:sp>
            <p:nvSpPr>
              <p:cNvPr id="50" name="Textfeld 49">
                <a:extLst>
                  <a:ext uri="{FF2B5EF4-FFF2-40B4-BE49-F238E27FC236}">
                    <a16:creationId xmlns:a16="http://schemas.microsoft.com/office/drawing/2014/main" id="{C12FC6FB-4DCA-FFFC-ECAC-B8A89D8B3F90}"/>
                  </a:ext>
                </a:extLst>
              </p:cNvPr>
              <p:cNvSpPr txBox="1"/>
              <p:nvPr/>
            </p:nvSpPr>
            <p:spPr>
              <a:xfrm rot="18379769">
                <a:off x="4864813" y="3091983"/>
                <a:ext cx="662687" cy="189604"/>
              </a:xfrm>
              <a:prstGeom prst="rect">
                <a:avLst/>
              </a:prstGeom>
              <a:grpFill/>
            </p:spPr>
            <p:txBody>
              <a:bodyPr wrap="square" lIns="0" tIns="0" rIns="0" bIns="0" rtlCol="0">
                <a:spAutoFit/>
              </a:bodyPr>
              <a:lstStyle/>
              <a:p>
                <a:pPr algn="r">
                  <a:lnSpc>
                    <a:spcPct val="120000"/>
                  </a:lnSpc>
                </a:pPr>
                <a:r>
                  <a:rPr lang="de-DE" sz="1100">
                    <a:solidFill>
                      <a:schemeClr val="tx2"/>
                    </a:solidFill>
                  </a:rPr>
                  <a:t>CK18-M65</a:t>
                </a:r>
              </a:p>
            </p:txBody>
          </p:sp>
          <p:sp>
            <p:nvSpPr>
              <p:cNvPr id="51" name="Textfeld 50">
                <a:extLst>
                  <a:ext uri="{FF2B5EF4-FFF2-40B4-BE49-F238E27FC236}">
                    <a16:creationId xmlns:a16="http://schemas.microsoft.com/office/drawing/2014/main" id="{F2D0C1C3-4D86-775C-6732-968D63C54AC1}"/>
                  </a:ext>
                </a:extLst>
              </p:cNvPr>
              <p:cNvSpPr txBox="1"/>
              <p:nvPr/>
            </p:nvSpPr>
            <p:spPr>
              <a:xfrm rot="18379769">
                <a:off x="5301766" y="2989193"/>
                <a:ext cx="373625" cy="189604"/>
              </a:xfrm>
              <a:prstGeom prst="rect">
                <a:avLst/>
              </a:prstGeom>
              <a:grpFill/>
            </p:spPr>
            <p:txBody>
              <a:bodyPr wrap="square" lIns="0" tIns="0" rIns="0" bIns="0" rtlCol="0">
                <a:spAutoFit/>
              </a:bodyPr>
              <a:lstStyle/>
              <a:p>
                <a:pPr algn="r">
                  <a:lnSpc>
                    <a:spcPct val="120000"/>
                  </a:lnSpc>
                </a:pPr>
                <a:r>
                  <a:rPr lang="de-DE" sz="1100">
                    <a:solidFill>
                      <a:schemeClr val="tx2"/>
                    </a:solidFill>
                  </a:rPr>
                  <a:t>MAST</a:t>
                </a:r>
              </a:p>
            </p:txBody>
          </p:sp>
          <p:sp>
            <p:nvSpPr>
              <p:cNvPr id="52" name="Textfeld 51">
                <a:extLst>
                  <a:ext uri="{FF2B5EF4-FFF2-40B4-BE49-F238E27FC236}">
                    <a16:creationId xmlns:a16="http://schemas.microsoft.com/office/drawing/2014/main" id="{682AE487-17C1-E409-80BB-68EC3F3C1A40}"/>
                  </a:ext>
                </a:extLst>
              </p:cNvPr>
              <p:cNvSpPr txBox="1"/>
              <p:nvPr/>
            </p:nvSpPr>
            <p:spPr>
              <a:xfrm rot="18379769">
                <a:off x="5549084" y="2976269"/>
                <a:ext cx="373625" cy="189604"/>
              </a:xfrm>
              <a:prstGeom prst="rect">
                <a:avLst/>
              </a:prstGeom>
              <a:grpFill/>
            </p:spPr>
            <p:txBody>
              <a:bodyPr wrap="square" lIns="0" tIns="0" rIns="0" bIns="0" rtlCol="0">
                <a:spAutoFit/>
              </a:bodyPr>
              <a:lstStyle/>
              <a:p>
                <a:pPr algn="r">
                  <a:lnSpc>
                    <a:spcPct val="120000"/>
                  </a:lnSpc>
                </a:pPr>
                <a:r>
                  <a:rPr lang="de-DE" sz="1100">
                    <a:solidFill>
                      <a:schemeClr val="tx2"/>
                    </a:solidFill>
                  </a:rPr>
                  <a:t>NIS2+</a:t>
                </a:r>
              </a:p>
            </p:txBody>
          </p:sp>
        </p:grpSp>
        <p:sp>
          <p:nvSpPr>
            <p:cNvPr id="54" name="Textfeld 53">
              <a:extLst>
                <a:ext uri="{FF2B5EF4-FFF2-40B4-BE49-F238E27FC236}">
                  <a16:creationId xmlns:a16="http://schemas.microsoft.com/office/drawing/2014/main" id="{FEEA1503-86C6-D6F0-F49F-B1B85C516975}"/>
                </a:ext>
              </a:extLst>
            </p:cNvPr>
            <p:cNvSpPr txBox="1"/>
            <p:nvPr/>
          </p:nvSpPr>
          <p:spPr>
            <a:xfrm rot="16200000">
              <a:off x="281251" y="2344850"/>
              <a:ext cx="373625" cy="180947"/>
            </a:xfrm>
            <a:prstGeom prst="rect">
              <a:avLst/>
            </a:prstGeom>
            <a:solidFill>
              <a:schemeClr val="bg1"/>
            </a:solidFill>
          </p:spPr>
          <p:txBody>
            <a:bodyPr wrap="square" lIns="0" tIns="0" rIns="0" bIns="0" rtlCol="0">
              <a:spAutoFit/>
            </a:bodyPr>
            <a:lstStyle/>
            <a:p>
              <a:pPr algn="l">
                <a:lnSpc>
                  <a:spcPct val="120000"/>
                </a:lnSpc>
              </a:pPr>
              <a:r>
                <a:rPr lang="de-DE" sz="1050" b="1">
                  <a:solidFill>
                    <a:schemeClr val="tx2"/>
                  </a:solidFill>
                </a:rPr>
                <a:t>AUC</a:t>
              </a:r>
            </a:p>
          </p:txBody>
        </p:sp>
      </p:grpSp>
      <p:grpSp>
        <p:nvGrpSpPr>
          <p:cNvPr id="72" name="Gruppieren 71">
            <a:extLst>
              <a:ext uri="{FF2B5EF4-FFF2-40B4-BE49-F238E27FC236}">
                <a16:creationId xmlns:a16="http://schemas.microsoft.com/office/drawing/2014/main" id="{1F8FD32F-1AC3-41C9-76D8-66E9C0C7833F}"/>
              </a:ext>
            </a:extLst>
          </p:cNvPr>
          <p:cNvGrpSpPr/>
          <p:nvPr/>
        </p:nvGrpSpPr>
        <p:grpSpPr>
          <a:xfrm>
            <a:off x="704187" y="1494118"/>
            <a:ext cx="339235" cy="1977734"/>
            <a:chOff x="704187" y="1494118"/>
            <a:chExt cx="339235" cy="1977734"/>
          </a:xfrm>
        </p:grpSpPr>
        <p:sp>
          <p:nvSpPr>
            <p:cNvPr id="71" name="Rechteck 70">
              <a:extLst>
                <a:ext uri="{FF2B5EF4-FFF2-40B4-BE49-F238E27FC236}">
                  <a16:creationId xmlns:a16="http://schemas.microsoft.com/office/drawing/2014/main" id="{9CB32669-B8F8-5F6C-677E-FB7AF09C3515}"/>
                </a:ext>
              </a:extLst>
            </p:cNvPr>
            <p:cNvSpPr/>
            <p:nvPr/>
          </p:nvSpPr>
          <p:spPr>
            <a:xfrm>
              <a:off x="729129" y="1494118"/>
              <a:ext cx="309886" cy="1963553"/>
            </a:xfrm>
            <a:prstGeom prst="rect">
              <a:avLst/>
            </a:prstGeom>
            <a:solidFill>
              <a:schemeClr val="bg1"/>
            </a:solidFill>
            <a:ln w="9525" cap="flat">
              <a:noFill/>
              <a:prstDash val="solid"/>
              <a:miter/>
            </a:ln>
          </p:spPr>
          <p:txBody>
            <a:bodyPr rtlCol="0" anchor="ctr"/>
            <a:lstStyle/>
            <a:p>
              <a:pPr algn="l"/>
              <a:endParaRPr lang="de-DE"/>
            </a:p>
          </p:txBody>
        </p:sp>
        <p:sp>
          <p:nvSpPr>
            <p:cNvPr id="55" name="Textfeld 54">
              <a:extLst>
                <a:ext uri="{FF2B5EF4-FFF2-40B4-BE49-F238E27FC236}">
                  <a16:creationId xmlns:a16="http://schemas.microsoft.com/office/drawing/2014/main" id="{6BDBE912-DF42-674B-67E6-6A1810BC61D8}"/>
                </a:ext>
              </a:extLst>
            </p:cNvPr>
            <p:cNvSpPr txBox="1"/>
            <p:nvPr/>
          </p:nvSpPr>
          <p:spPr>
            <a:xfrm>
              <a:off x="704187" y="1552096"/>
              <a:ext cx="229229" cy="1919756"/>
            </a:xfrm>
            <a:prstGeom prst="rect">
              <a:avLst/>
            </a:prstGeom>
            <a:solidFill>
              <a:schemeClr val="bg1"/>
            </a:solidFill>
          </p:spPr>
          <p:txBody>
            <a:bodyPr wrap="none" lIns="0" tIns="0" rIns="0" bIns="0" rtlCol="0">
              <a:spAutoFit/>
            </a:bodyPr>
            <a:lstStyle/>
            <a:p>
              <a:pPr algn="r">
                <a:lnSpc>
                  <a:spcPct val="114000"/>
                </a:lnSpc>
              </a:pPr>
              <a:r>
                <a:rPr lang="de-DE" sz="1000">
                  <a:solidFill>
                    <a:schemeClr val="tx2"/>
                  </a:solidFill>
                </a:rPr>
                <a:t>1</a:t>
              </a:r>
            </a:p>
            <a:p>
              <a:pPr algn="r">
                <a:lnSpc>
                  <a:spcPct val="114000"/>
                </a:lnSpc>
              </a:pPr>
              <a:r>
                <a:rPr lang="de-DE" sz="1000">
                  <a:solidFill>
                    <a:schemeClr val="tx2"/>
                  </a:solidFill>
                </a:rPr>
                <a:t>0,95</a:t>
              </a:r>
            </a:p>
            <a:p>
              <a:pPr algn="r">
                <a:lnSpc>
                  <a:spcPct val="114000"/>
                </a:lnSpc>
              </a:pPr>
              <a:r>
                <a:rPr lang="de-DE" sz="1000">
                  <a:solidFill>
                    <a:schemeClr val="tx2"/>
                  </a:solidFill>
                </a:rPr>
                <a:t>0,9</a:t>
              </a:r>
            </a:p>
            <a:p>
              <a:pPr algn="r">
                <a:lnSpc>
                  <a:spcPct val="114000"/>
                </a:lnSpc>
              </a:pPr>
              <a:r>
                <a:rPr lang="de-DE" sz="1000">
                  <a:solidFill>
                    <a:schemeClr val="tx2"/>
                  </a:solidFill>
                </a:rPr>
                <a:t>0,85</a:t>
              </a:r>
            </a:p>
            <a:p>
              <a:pPr algn="r">
                <a:lnSpc>
                  <a:spcPct val="114000"/>
                </a:lnSpc>
              </a:pPr>
              <a:r>
                <a:rPr lang="de-DE" sz="1000">
                  <a:solidFill>
                    <a:schemeClr val="tx2"/>
                  </a:solidFill>
                </a:rPr>
                <a:t>0,8</a:t>
              </a:r>
            </a:p>
            <a:p>
              <a:pPr algn="r">
                <a:lnSpc>
                  <a:spcPct val="114000"/>
                </a:lnSpc>
              </a:pPr>
              <a:r>
                <a:rPr lang="de-DE" sz="1000">
                  <a:solidFill>
                    <a:schemeClr val="tx2"/>
                  </a:solidFill>
                </a:rPr>
                <a:t>0,75</a:t>
              </a:r>
            </a:p>
            <a:p>
              <a:pPr algn="r">
                <a:lnSpc>
                  <a:spcPct val="114000"/>
                </a:lnSpc>
              </a:pPr>
              <a:r>
                <a:rPr lang="de-DE" sz="1000">
                  <a:solidFill>
                    <a:schemeClr val="tx2"/>
                  </a:solidFill>
                </a:rPr>
                <a:t>0,7</a:t>
              </a:r>
            </a:p>
            <a:p>
              <a:pPr algn="r">
                <a:lnSpc>
                  <a:spcPct val="114000"/>
                </a:lnSpc>
              </a:pPr>
              <a:r>
                <a:rPr lang="de-DE" sz="1000">
                  <a:solidFill>
                    <a:schemeClr val="tx2"/>
                  </a:solidFill>
                </a:rPr>
                <a:t>0,65</a:t>
              </a:r>
            </a:p>
            <a:p>
              <a:pPr algn="r">
                <a:lnSpc>
                  <a:spcPct val="114000"/>
                </a:lnSpc>
              </a:pPr>
              <a:r>
                <a:rPr lang="de-DE" sz="1000">
                  <a:solidFill>
                    <a:schemeClr val="tx2"/>
                  </a:solidFill>
                </a:rPr>
                <a:t>0,6</a:t>
              </a:r>
            </a:p>
            <a:p>
              <a:pPr algn="r">
                <a:lnSpc>
                  <a:spcPct val="114000"/>
                </a:lnSpc>
              </a:pPr>
              <a:r>
                <a:rPr lang="de-DE" sz="1000">
                  <a:solidFill>
                    <a:schemeClr val="tx2"/>
                  </a:solidFill>
                </a:rPr>
                <a:t>0,55</a:t>
              </a:r>
            </a:p>
            <a:p>
              <a:pPr algn="r">
                <a:lnSpc>
                  <a:spcPct val="114000"/>
                </a:lnSpc>
              </a:pPr>
              <a:r>
                <a:rPr lang="de-DE" sz="1000">
                  <a:solidFill>
                    <a:schemeClr val="tx2"/>
                  </a:solidFill>
                </a:rPr>
                <a:t>0,5</a:t>
              </a:r>
            </a:p>
          </p:txBody>
        </p:sp>
        <p:grpSp>
          <p:nvGrpSpPr>
            <p:cNvPr id="70" name="Gruppieren 69">
              <a:extLst>
                <a:ext uri="{FF2B5EF4-FFF2-40B4-BE49-F238E27FC236}">
                  <a16:creationId xmlns:a16="http://schemas.microsoft.com/office/drawing/2014/main" id="{81D6AA8C-C741-E135-423B-4AA8FC708D5B}"/>
                </a:ext>
              </a:extLst>
            </p:cNvPr>
            <p:cNvGrpSpPr/>
            <p:nvPr/>
          </p:nvGrpSpPr>
          <p:grpSpPr>
            <a:xfrm>
              <a:off x="933099" y="1619292"/>
              <a:ext cx="110323" cy="1802525"/>
              <a:chOff x="7129035" y="3351995"/>
              <a:chExt cx="110323" cy="1802525"/>
            </a:xfrm>
          </p:grpSpPr>
          <p:cxnSp>
            <p:nvCxnSpPr>
              <p:cNvPr id="57" name="Gerader Verbinder 56">
                <a:extLst>
                  <a:ext uri="{FF2B5EF4-FFF2-40B4-BE49-F238E27FC236}">
                    <a16:creationId xmlns:a16="http://schemas.microsoft.com/office/drawing/2014/main" id="{DFA95AE4-5467-723D-0262-DC3D35D3ACBB}"/>
                  </a:ext>
                </a:extLst>
              </p:cNvPr>
              <p:cNvCxnSpPr/>
              <p:nvPr/>
            </p:nvCxnSpPr>
            <p:spPr>
              <a:xfrm>
                <a:off x="7229631" y="3354520"/>
                <a:ext cx="0" cy="180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23D9F50D-0132-6907-6432-C06EF93FDA30}"/>
                  </a:ext>
                </a:extLst>
              </p:cNvPr>
              <p:cNvCxnSpPr/>
              <p:nvPr/>
            </p:nvCxnSpPr>
            <p:spPr>
              <a:xfrm>
                <a:off x="7129049" y="3351995"/>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572F125B-7A9B-7373-BDD3-38D2FF4AF6D2}"/>
                  </a:ext>
                </a:extLst>
              </p:cNvPr>
              <p:cNvCxnSpPr/>
              <p:nvPr/>
            </p:nvCxnSpPr>
            <p:spPr>
              <a:xfrm>
                <a:off x="7137519" y="3525774"/>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7011FFA-EBAA-9768-2AA2-E2735ACC1FA8}"/>
                  </a:ext>
                </a:extLst>
              </p:cNvPr>
              <p:cNvCxnSpPr/>
              <p:nvPr/>
            </p:nvCxnSpPr>
            <p:spPr>
              <a:xfrm>
                <a:off x="7132189" y="3713357"/>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6B45CF9D-E08C-9CBA-2E85-9DD172127307}"/>
                  </a:ext>
                </a:extLst>
              </p:cNvPr>
              <p:cNvCxnSpPr/>
              <p:nvPr/>
            </p:nvCxnSpPr>
            <p:spPr>
              <a:xfrm>
                <a:off x="7137208" y="3894038"/>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9716C35D-E81B-7B09-66F8-2B0935C8C074}"/>
                  </a:ext>
                </a:extLst>
              </p:cNvPr>
              <p:cNvCxnSpPr/>
              <p:nvPr/>
            </p:nvCxnSpPr>
            <p:spPr>
              <a:xfrm>
                <a:off x="7138776" y="4084146"/>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23AED202-4038-5597-F238-A76D074CB04E}"/>
                  </a:ext>
                </a:extLst>
              </p:cNvPr>
              <p:cNvCxnSpPr/>
              <p:nvPr/>
            </p:nvCxnSpPr>
            <p:spPr>
              <a:xfrm>
                <a:off x="7134369" y="4255400"/>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2266C497-F276-2096-E341-4AB53ABF128A}"/>
                  </a:ext>
                </a:extLst>
              </p:cNvPr>
              <p:cNvCxnSpPr/>
              <p:nvPr/>
            </p:nvCxnSpPr>
            <p:spPr>
              <a:xfrm>
                <a:off x="7129035" y="4436081"/>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62FB47CA-53A9-E54A-C16D-BBF1C6FE62A8}"/>
                  </a:ext>
                </a:extLst>
              </p:cNvPr>
              <p:cNvCxnSpPr/>
              <p:nvPr/>
            </p:nvCxnSpPr>
            <p:spPr>
              <a:xfrm>
                <a:off x="7134055" y="462021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766B07B8-A35B-D181-0EFA-DE1268FC3F4B}"/>
                  </a:ext>
                </a:extLst>
              </p:cNvPr>
              <p:cNvCxnSpPr/>
              <p:nvPr/>
            </p:nvCxnSpPr>
            <p:spPr>
              <a:xfrm>
                <a:off x="7135625" y="479744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BE7BB012-E41D-54D6-EF5B-30DFD12F0FEC}"/>
                  </a:ext>
                </a:extLst>
              </p:cNvPr>
              <p:cNvCxnSpPr/>
              <p:nvPr/>
            </p:nvCxnSpPr>
            <p:spPr>
              <a:xfrm>
                <a:off x="7137193" y="497467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8F374FB0-739C-C7D8-9334-AA52F7E98E45}"/>
                  </a:ext>
                </a:extLst>
              </p:cNvPr>
              <p:cNvCxnSpPr/>
              <p:nvPr/>
            </p:nvCxnSpPr>
            <p:spPr>
              <a:xfrm>
                <a:off x="7135312" y="5148452"/>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3" name="Gruppieren 72">
            <a:extLst>
              <a:ext uri="{FF2B5EF4-FFF2-40B4-BE49-F238E27FC236}">
                <a16:creationId xmlns:a16="http://schemas.microsoft.com/office/drawing/2014/main" id="{1D53399C-0A71-5465-C8A0-6B840112B275}"/>
              </a:ext>
            </a:extLst>
          </p:cNvPr>
          <p:cNvGrpSpPr/>
          <p:nvPr/>
        </p:nvGrpSpPr>
        <p:grpSpPr>
          <a:xfrm>
            <a:off x="6427307" y="1455795"/>
            <a:ext cx="339235" cy="1977734"/>
            <a:chOff x="704187" y="1494118"/>
            <a:chExt cx="339235" cy="1977734"/>
          </a:xfrm>
        </p:grpSpPr>
        <p:sp>
          <p:nvSpPr>
            <p:cNvPr id="74" name="Rechteck 73">
              <a:extLst>
                <a:ext uri="{FF2B5EF4-FFF2-40B4-BE49-F238E27FC236}">
                  <a16:creationId xmlns:a16="http://schemas.microsoft.com/office/drawing/2014/main" id="{0C4C2BC5-598B-F735-A830-C71C26314D94}"/>
                </a:ext>
              </a:extLst>
            </p:cNvPr>
            <p:cNvSpPr/>
            <p:nvPr/>
          </p:nvSpPr>
          <p:spPr>
            <a:xfrm>
              <a:off x="729129" y="1494118"/>
              <a:ext cx="309886" cy="1963553"/>
            </a:xfrm>
            <a:prstGeom prst="rect">
              <a:avLst/>
            </a:prstGeom>
            <a:solidFill>
              <a:schemeClr val="bg1"/>
            </a:solidFill>
            <a:ln w="9525" cap="flat">
              <a:noFill/>
              <a:prstDash val="solid"/>
              <a:miter/>
            </a:ln>
          </p:spPr>
          <p:txBody>
            <a:bodyPr rtlCol="0" anchor="ctr"/>
            <a:lstStyle/>
            <a:p>
              <a:pPr algn="l"/>
              <a:endParaRPr lang="de-DE"/>
            </a:p>
          </p:txBody>
        </p:sp>
        <p:sp>
          <p:nvSpPr>
            <p:cNvPr id="75" name="Textfeld 74">
              <a:extLst>
                <a:ext uri="{FF2B5EF4-FFF2-40B4-BE49-F238E27FC236}">
                  <a16:creationId xmlns:a16="http://schemas.microsoft.com/office/drawing/2014/main" id="{EEDC2314-9F7E-CF39-44A9-D3C47F175AA4}"/>
                </a:ext>
              </a:extLst>
            </p:cNvPr>
            <p:cNvSpPr txBox="1"/>
            <p:nvPr/>
          </p:nvSpPr>
          <p:spPr>
            <a:xfrm>
              <a:off x="704187" y="1552096"/>
              <a:ext cx="229229" cy="1919756"/>
            </a:xfrm>
            <a:prstGeom prst="rect">
              <a:avLst/>
            </a:prstGeom>
            <a:solidFill>
              <a:schemeClr val="bg1"/>
            </a:solidFill>
          </p:spPr>
          <p:txBody>
            <a:bodyPr wrap="none" lIns="0" tIns="0" rIns="0" bIns="0" rtlCol="0">
              <a:spAutoFit/>
            </a:bodyPr>
            <a:lstStyle/>
            <a:p>
              <a:pPr algn="r">
                <a:lnSpc>
                  <a:spcPct val="114000"/>
                </a:lnSpc>
              </a:pPr>
              <a:r>
                <a:rPr lang="de-DE" sz="1000">
                  <a:solidFill>
                    <a:schemeClr val="tx2"/>
                  </a:solidFill>
                </a:rPr>
                <a:t>1</a:t>
              </a:r>
            </a:p>
            <a:p>
              <a:pPr algn="r">
                <a:lnSpc>
                  <a:spcPct val="114000"/>
                </a:lnSpc>
              </a:pPr>
              <a:r>
                <a:rPr lang="de-DE" sz="1000">
                  <a:solidFill>
                    <a:schemeClr val="tx2"/>
                  </a:solidFill>
                </a:rPr>
                <a:t>0,95</a:t>
              </a:r>
            </a:p>
            <a:p>
              <a:pPr algn="r">
                <a:lnSpc>
                  <a:spcPct val="114000"/>
                </a:lnSpc>
              </a:pPr>
              <a:r>
                <a:rPr lang="de-DE" sz="1000">
                  <a:solidFill>
                    <a:schemeClr val="tx2"/>
                  </a:solidFill>
                </a:rPr>
                <a:t>0,9</a:t>
              </a:r>
            </a:p>
            <a:p>
              <a:pPr algn="r">
                <a:lnSpc>
                  <a:spcPct val="114000"/>
                </a:lnSpc>
              </a:pPr>
              <a:r>
                <a:rPr lang="de-DE" sz="1000">
                  <a:solidFill>
                    <a:schemeClr val="tx2"/>
                  </a:solidFill>
                </a:rPr>
                <a:t>0,85</a:t>
              </a:r>
            </a:p>
            <a:p>
              <a:pPr algn="r">
                <a:lnSpc>
                  <a:spcPct val="114000"/>
                </a:lnSpc>
              </a:pPr>
              <a:r>
                <a:rPr lang="de-DE" sz="1000">
                  <a:solidFill>
                    <a:schemeClr val="tx2"/>
                  </a:solidFill>
                </a:rPr>
                <a:t>0,8</a:t>
              </a:r>
            </a:p>
            <a:p>
              <a:pPr algn="r">
                <a:lnSpc>
                  <a:spcPct val="114000"/>
                </a:lnSpc>
              </a:pPr>
              <a:r>
                <a:rPr lang="de-DE" sz="1000">
                  <a:solidFill>
                    <a:schemeClr val="tx2"/>
                  </a:solidFill>
                </a:rPr>
                <a:t>0,75</a:t>
              </a:r>
            </a:p>
            <a:p>
              <a:pPr algn="r">
                <a:lnSpc>
                  <a:spcPct val="114000"/>
                </a:lnSpc>
              </a:pPr>
              <a:r>
                <a:rPr lang="de-DE" sz="1000">
                  <a:solidFill>
                    <a:schemeClr val="tx2"/>
                  </a:solidFill>
                </a:rPr>
                <a:t>0,7</a:t>
              </a:r>
            </a:p>
            <a:p>
              <a:pPr algn="r">
                <a:lnSpc>
                  <a:spcPct val="114000"/>
                </a:lnSpc>
              </a:pPr>
              <a:r>
                <a:rPr lang="de-DE" sz="1000">
                  <a:solidFill>
                    <a:schemeClr val="tx2"/>
                  </a:solidFill>
                </a:rPr>
                <a:t>0,65</a:t>
              </a:r>
            </a:p>
            <a:p>
              <a:pPr algn="r">
                <a:lnSpc>
                  <a:spcPct val="114000"/>
                </a:lnSpc>
              </a:pPr>
              <a:r>
                <a:rPr lang="de-DE" sz="1000">
                  <a:solidFill>
                    <a:schemeClr val="tx2"/>
                  </a:solidFill>
                </a:rPr>
                <a:t>0,6</a:t>
              </a:r>
            </a:p>
            <a:p>
              <a:pPr algn="r">
                <a:lnSpc>
                  <a:spcPct val="114000"/>
                </a:lnSpc>
              </a:pPr>
              <a:r>
                <a:rPr lang="de-DE" sz="1000">
                  <a:solidFill>
                    <a:schemeClr val="tx2"/>
                  </a:solidFill>
                </a:rPr>
                <a:t>0,55</a:t>
              </a:r>
            </a:p>
            <a:p>
              <a:pPr algn="r">
                <a:lnSpc>
                  <a:spcPct val="114000"/>
                </a:lnSpc>
              </a:pPr>
              <a:r>
                <a:rPr lang="de-DE" sz="1000">
                  <a:solidFill>
                    <a:schemeClr val="tx2"/>
                  </a:solidFill>
                </a:rPr>
                <a:t>0,5</a:t>
              </a:r>
            </a:p>
          </p:txBody>
        </p:sp>
        <p:grpSp>
          <p:nvGrpSpPr>
            <p:cNvPr id="76" name="Gruppieren 75">
              <a:extLst>
                <a:ext uri="{FF2B5EF4-FFF2-40B4-BE49-F238E27FC236}">
                  <a16:creationId xmlns:a16="http://schemas.microsoft.com/office/drawing/2014/main" id="{B51E1E42-5E95-89A1-5B05-73CEE1EDF16E}"/>
                </a:ext>
              </a:extLst>
            </p:cNvPr>
            <p:cNvGrpSpPr/>
            <p:nvPr/>
          </p:nvGrpSpPr>
          <p:grpSpPr>
            <a:xfrm>
              <a:off x="933099" y="1619292"/>
              <a:ext cx="110323" cy="1802525"/>
              <a:chOff x="7129035" y="3351995"/>
              <a:chExt cx="110323" cy="1802525"/>
            </a:xfrm>
          </p:grpSpPr>
          <p:cxnSp>
            <p:nvCxnSpPr>
              <p:cNvPr id="77" name="Gerader Verbinder 76">
                <a:extLst>
                  <a:ext uri="{FF2B5EF4-FFF2-40B4-BE49-F238E27FC236}">
                    <a16:creationId xmlns:a16="http://schemas.microsoft.com/office/drawing/2014/main" id="{1FAC39E4-3B4F-2917-8354-7E8D904AECF4}"/>
                  </a:ext>
                </a:extLst>
              </p:cNvPr>
              <p:cNvCxnSpPr/>
              <p:nvPr/>
            </p:nvCxnSpPr>
            <p:spPr>
              <a:xfrm>
                <a:off x="7229631" y="3354520"/>
                <a:ext cx="0" cy="180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AA6498C7-8AFF-311E-2E1D-169002B8EE74}"/>
                  </a:ext>
                </a:extLst>
              </p:cNvPr>
              <p:cNvCxnSpPr/>
              <p:nvPr/>
            </p:nvCxnSpPr>
            <p:spPr>
              <a:xfrm>
                <a:off x="7129049" y="3351995"/>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FF310A13-7B09-E9D4-183E-FA5B9655583F}"/>
                  </a:ext>
                </a:extLst>
              </p:cNvPr>
              <p:cNvCxnSpPr/>
              <p:nvPr/>
            </p:nvCxnSpPr>
            <p:spPr>
              <a:xfrm>
                <a:off x="7137519" y="3525774"/>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EAECD1E1-3CBD-4E1E-81FC-BAB4EC5BA63C}"/>
                  </a:ext>
                </a:extLst>
              </p:cNvPr>
              <p:cNvCxnSpPr/>
              <p:nvPr/>
            </p:nvCxnSpPr>
            <p:spPr>
              <a:xfrm>
                <a:off x="7132189" y="3713357"/>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B2196829-2388-B358-C27D-9476C3C504A2}"/>
                  </a:ext>
                </a:extLst>
              </p:cNvPr>
              <p:cNvCxnSpPr/>
              <p:nvPr/>
            </p:nvCxnSpPr>
            <p:spPr>
              <a:xfrm>
                <a:off x="7137208" y="3894038"/>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B7872C81-7C81-ECD9-C8BA-9B787680E39D}"/>
                  </a:ext>
                </a:extLst>
              </p:cNvPr>
              <p:cNvCxnSpPr/>
              <p:nvPr/>
            </p:nvCxnSpPr>
            <p:spPr>
              <a:xfrm>
                <a:off x="7138776" y="4084146"/>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14D9B585-25A6-650B-652A-57A975D4C793}"/>
                  </a:ext>
                </a:extLst>
              </p:cNvPr>
              <p:cNvCxnSpPr/>
              <p:nvPr/>
            </p:nvCxnSpPr>
            <p:spPr>
              <a:xfrm>
                <a:off x="7134369" y="4255400"/>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E68170F7-E26A-89E2-6958-B57327FA9477}"/>
                  </a:ext>
                </a:extLst>
              </p:cNvPr>
              <p:cNvCxnSpPr/>
              <p:nvPr/>
            </p:nvCxnSpPr>
            <p:spPr>
              <a:xfrm>
                <a:off x="7129035" y="4436081"/>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98215956-2E1B-FDC0-732B-EA215075ECA5}"/>
                  </a:ext>
                </a:extLst>
              </p:cNvPr>
              <p:cNvCxnSpPr/>
              <p:nvPr/>
            </p:nvCxnSpPr>
            <p:spPr>
              <a:xfrm>
                <a:off x="7134055" y="462021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EA726451-2F4F-652E-8F9B-7061C2C196A0}"/>
                  </a:ext>
                </a:extLst>
              </p:cNvPr>
              <p:cNvCxnSpPr/>
              <p:nvPr/>
            </p:nvCxnSpPr>
            <p:spPr>
              <a:xfrm>
                <a:off x="7135625" y="479744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E8D89CC9-6E14-02FA-6AEE-C8ADCD1D7459}"/>
                  </a:ext>
                </a:extLst>
              </p:cNvPr>
              <p:cNvCxnSpPr/>
              <p:nvPr/>
            </p:nvCxnSpPr>
            <p:spPr>
              <a:xfrm>
                <a:off x="7137193" y="497467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E8F2E424-96A8-E264-E3EB-3785FF317B8C}"/>
                  </a:ext>
                </a:extLst>
              </p:cNvPr>
              <p:cNvCxnSpPr/>
              <p:nvPr/>
            </p:nvCxnSpPr>
            <p:spPr>
              <a:xfrm>
                <a:off x="7135312" y="5148452"/>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uppieren 122">
            <a:extLst>
              <a:ext uri="{FF2B5EF4-FFF2-40B4-BE49-F238E27FC236}">
                <a16:creationId xmlns:a16="http://schemas.microsoft.com/office/drawing/2014/main" id="{5C5B3CFD-0FF8-770C-DD9A-7FB10C4050FD}"/>
              </a:ext>
            </a:extLst>
          </p:cNvPr>
          <p:cNvGrpSpPr/>
          <p:nvPr/>
        </p:nvGrpSpPr>
        <p:grpSpPr>
          <a:xfrm>
            <a:off x="6129051" y="1489947"/>
            <a:ext cx="5881439" cy="2925621"/>
            <a:chOff x="6129051" y="1489947"/>
            <a:chExt cx="5881439" cy="2925621"/>
          </a:xfrm>
        </p:grpSpPr>
        <p:grpSp>
          <p:nvGrpSpPr>
            <p:cNvPr id="31" name="Gruppieren 30">
              <a:extLst>
                <a:ext uri="{FF2B5EF4-FFF2-40B4-BE49-F238E27FC236}">
                  <a16:creationId xmlns:a16="http://schemas.microsoft.com/office/drawing/2014/main" id="{7939D272-5261-AAC5-1D1D-510E3EA8208E}"/>
                </a:ext>
              </a:extLst>
            </p:cNvPr>
            <p:cNvGrpSpPr/>
            <p:nvPr/>
          </p:nvGrpSpPr>
          <p:grpSpPr>
            <a:xfrm>
              <a:off x="6143436" y="1489947"/>
              <a:ext cx="5867054" cy="2443505"/>
              <a:chOff x="6013342" y="959003"/>
              <a:chExt cx="5867054" cy="2443505"/>
            </a:xfrm>
          </p:grpSpPr>
          <p:grpSp>
            <p:nvGrpSpPr>
              <p:cNvPr id="14" name="Gruppieren 13">
                <a:extLst>
                  <a:ext uri="{FF2B5EF4-FFF2-40B4-BE49-F238E27FC236}">
                    <a16:creationId xmlns:a16="http://schemas.microsoft.com/office/drawing/2014/main" id="{25C4DFEB-A933-9FA6-F8DB-3C9B9E4A35EB}"/>
                  </a:ext>
                </a:extLst>
              </p:cNvPr>
              <p:cNvGrpSpPr/>
              <p:nvPr/>
            </p:nvGrpSpPr>
            <p:grpSpPr>
              <a:xfrm>
                <a:off x="6013342" y="959003"/>
                <a:ext cx="5867054" cy="2443505"/>
                <a:chOff x="6013342" y="959003"/>
                <a:chExt cx="5867054" cy="2443505"/>
              </a:xfrm>
            </p:grpSpPr>
            <p:pic>
              <p:nvPicPr>
                <p:cNvPr id="7" name="Picture 6">
                  <a:extLst>
                    <a:ext uri="{FF2B5EF4-FFF2-40B4-BE49-F238E27FC236}">
                      <a16:creationId xmlns:a16="http://schemas.microsoft.com/office/drawing/2014/main" id="{FDBC3778-F867-3135-4A3F-568731838DFA}"/>
                    </a:ext>
                  </a:extLst>
                </p:cNvPr>
                <p:cNvPicPr>
                  <a:picLocks noChangeAspect="1"/>
                </p:cNvPicPr>
                <p:nvPr/>
              </p:nvPicPr>
              <p:blipFill>
                <a:blip r:embed="rId5"/>
                <a:srcRect l="1324" t="7170" r="4578" b="23987"/>
                <a:stretch/>
              </p:blipFill>
              <p:spPr>
                <a:xfrm>
                  <a:off x="6013342" y="959003"/>
                  <a:ext cx="5594807" cy="2443505"/>
                </a:xfrm>
                <a:prstGeom prst="rect">
                  <a:avLst/>
                </a:prstGeom>
              </p:spPr>
            </p:pic>
            <p:sp>
              <p:nvSpPr>
                <p:cNvPr id="6" name="Rechteck 5">
                  <a:extLst>
                    <a:ext uri="{FF2B5EF4-FFF2-40B4-BE49-F238E27FC236}">
                      <a16:creationId xmlns:a16="http://schemas.microsoft.com/office/drawing/2014/main" id="{89873471-2AD9-6BE0-1791-786E930750FA}"/>
                    </a:ext>
                  </a:extLst>
                </p:cNvPr>
                <p:cNvSpPr/>
                <p:nvPr/>
              </p:nvSpPr>
              <p:spPr>
                <a:xfrm>
                  <a:off x="10772078" y="959003"/>
                  <a:ext cx="1108318" cy="324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sp>
            <p:nvSpPr>
              <p:cNvPr id="23" name="Rechteck 22">
                <a:extLst>
                  <a:ext uri="{FF2B5EF4-FFF2-40B4-BE49-F238E27FC236}">
                    <a16:creationId xmlns:a16="http://schemas.microsoft.com/office/drawing/2014/main" id="{080B1361-5140-270C-449D-6228B748C185}"/>
                  </a:ext>
                </a:extLst>
              </p:cNvPr>
              <p:cNvSpPr/>
              <p:nvPr/>
            </p:nvSpPr>
            <p:spPr>
              <a:xfrm>
                <a:off x="7623406" y="1153821"/>
                <a:ext cx="2850602" cy="324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400" noProof="0">
                    <a:solidFill>
                      <a:srgbClr val="001965"/>
                    </a:solidFill>
                  </a:rPr>
                  <a:t>MASH mit signifikanter Fibrose</a:t>
                </a:r>
              </a:p>
            </p:txBody>
          </p:sp>
        </p:grpSp>
        <p:grpSp>
          <p:nvGrpSpPr>
            <p:cNvPr id="89" name="Gruppieren 88">
              <a:extLst>
                <a:ext uri="{FF2B5EF4-FFF2-40B4-BE49-F238E27FC236}">
                  <a16:creationId xmlns:a16="http://schemas.microsoft.com/office/drawing/2014/main" id="{72C7716A-9E2B-F3F3-417A-B831330C32E7}"/>
                </a:ext>
              </a:extLst>
            </p:cNvPr>
            <p:cNvGrpSpPr/>
            <p:nvPr/>
          </p:nvGrpSpPr>
          <p:grpSpPr>
            <a:xfrm>
              <a:off x="6634487" y="3352777"/>
              <a:ext cx="4987744" cy="1062791"/>
              <a:chOff x="919299" y="2842302"/>
              <a:chExt cx="4987744" cy="1062791"/>
            </a:xfrm>
          </p:grpSpPr>
          <p:sp>
            <p:nvSpPr>
              <p:cNvPr id="90" name="Rechteck 89">
                <a:extLst>
                  <a:ext uri="{FF2B5EF4-FFF2-40B4-BE49-F238E27FC236}">
                    <a16:creationId xmlns:a16="http://schemas.microsoft.com/office/drawing/2014/main" id="{D32E4306-3247-C848-9575-D5958900567F}"/>
                  </a:ext>
                </a:extLst>
              </p:cNvPr>
              <p:cNvSpPr/>
              <p:nvPr/>
            </p:nvSpPr>
            <p:spPr>
              <a:xfrm>
                <a:off x="2639823" y="3620483"/>
                <a:ext cx="1419225" cy="215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r>
                  <a:rPr lang="de-DE" sz="1100" b="1" noProof="0">
                    <a:solidFill>
                      <a:srgbClr val="001965"/>
                    </a:solidFill>
                  </a:rPr>
                  <a:t>Biomarker</a:t>
                </a:r>
                <a:endParaRPr lang="de-DE" sz="1200" b="1" noProof="0">
                  <a:solidFill>
                    <a:srgbClr val="001965"/>
                  </a:solidFill>
                </a:endParaRPr>
              </a:p>
            </p:txBody>
          </p:sp>
          <p:sp>
            <p:nvSpPr>
              <p:cNvPr id="91" name="Textfeld 90">
                <a:extLst>
                  <a:ext uri="{FF2B5EF4-FFF2-40B4-BE49-F238E27FC236}">
                    <a16:creationId xmlns:a16="http://schemas.microsoft.com/office/drawing/2014/main" id="{B9B9B90F-8A77-A32F-EB9C-A95675A87A22}"/>
                  </a:ext>
                </a:extLst>
              </p:cNvPr>
              <p:cNvSpPr txBox="1"/>
              <p:nvPr/>
            </p:nvSpPr>
            <p:spPr>
              <a:xfrm rot="18379769">
                <a:off x="747201" y="3073744"/>
                <a:ext cx="533800"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DWI-ADC</a:t>
                </a:r>
              </a:p>
            </p:txBody>
          </p:sp>
          <p:sp>
            <p:nvSpPr>
              <p:cNvPr id="92" name="Textfeld 91">
                <a:extLst>
                  <a:ext uri="{FF2B5EF4-FFF2-40B4-BE49-F238E27FC236}">
                    <a16:creationId xmlns:a16="http://schemas.microsoft.com/office/drawing/2014/main" id="{65ADCD28-32A3-1121-1B3B-D41521E385CD}"/>
                  </a:ext>
                </a:extLst>
              </p:cNvPr>
              <p:cNvSpPr txBox="1"/>
              <p:nvPr/>
            </p:nvSpPr>
            <p:spPr>
              <a:xfrm rot="18379769">
                <a:off x="558823" y="3278896"/>
                <a:ext cx="1062791" cy="189604"/>
              </a:xfrm>
              <a:prstGeom prst="rect">
                <a:avLst/>
              </a:prstGeom>
              <a:solidFill>
                <a:schemeClr val="bg1"/>
              </a:solidFill>
            </p:spPr>
            <p:txBody>
              <a:bodyPr wrap="none" lIns="0" tIns="0" rIns="0" bIns="0" rtlCol="0">
                <a:spAutoFit/>
              </a:bodyPr>
              <a:lstStyle/>
              <a:p>
                <a:pPr algn="r">
                  <a:lnSpc>
                    <a:spcPct val="120000"/>
                  </a:lnSpc>
                </a:pPr>
                <a:r>
                  <a:rPr lang="de-DE" sz="1100" err="1">
                    <a:solidFill>
                      <a:schemeClr val="tx2"/>
                    </a:solidFill>
                  </a:rPr>
                  <a:t>DeMILI</a:t>
                </a:r>
                <a:r>
                  <a:rPr lang="de-DE" sz="1100">
                    <a:solidFill>
                      <a:schemeClr val="tx2"/>
                    </a:solidFill>
                  </a:rPr>
                  <a:t>/NASH-MRI</a:t>
                </a:r>
              </a:p>
            </p:txBody>
          </p:sp>
          <p:sp>
            <p:nvSpPr>
              <p:cNvPr id="93" name="Textfeld 92">
                <a:extLst>
                  <a:ext uri="{FF2B5EF4-FFF2-40B4-BE49-F238E27FC236}">
                    <a16:creationId xmlns:a16="http://schemas.microsoft.com/office/drawing/2014/main" id="{4254E8BF-2F25-1859-2BFD-C92A27D051B7}"/>
                  </a:ext>
                </a:extLst>
              </p:cNvPr>
              <p:cNvSpPr txBox="1"/>
              <p:nvPr/>
            </p:nvSpPr>
            <p:spPr>
              <a:xfrm rot="18379769">
                <a:off x="974499" y="3173641"/>
                <a:ext cx="831170" cy="189604"/>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PRO-C3</a:t>
                </a:r>
              </a:p>
            </p:txBody>
          </p:sp>
          <p:sp>
            <p:nvSpPr>
              <p:cNvPr id="94" name="Textfeld 93">
                <a:extLst>
                  <a:ext uri="{FF2B5EF4-FFF2-40B4-BE49-F238E27FC236}">
                    <a16:creationId xmlns:a16="http://schemas.microsoft.com/office/drawing/2014/main" id="{A98D10A3-225E-D48B-C19C-8CB98286D02C}"/>
                  </a:ext>
                </a:extLst>
              </p:cNvPr>
              <p:cNvSpPr txBox="1"/>
              <p:nvPr/>
            </p:nvSpPr>
            <p:spPr>
              <a:xfrm rot="18379769">
                <a:off x="1631012" y="2948350"/>
                <a:ext cx="229230"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CAP</a:t>
                </a:r>
              </a:p>
            </p:txBody>
          </p:sp>
          <p:sp>
            <p:nvSpPr>
              <p:cNvPr id="95" name="Textfeld 94">
                <a:extLst>
                  <a:ext uri="{FF2B5EF4-FFF2-40B4-BE49-F238E27FC236}">
                    <a16:creationId xmlns:a16="http://schemas.microsoft.com/office/drawing/2014/main" id="{3B2791DA-D398-8094-AE62-F23EAC7FB71F}"/>
                  </a:ext>
                </a:extLst>
              </p:cNvPr>
              <p:cNvSpPr txBox="1"/>
              <p:nvPr/>
            </p:nvSpPr>
            <p:spPr>
              <a:xfrm rot="18379769">
                <a:off x="1865945" y="2951982"/>
                <a:ext cx="209994"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ALT</a:t>
                </a:r>
              </a:p>
            </p:txBody>
          </p:sp>
          <p:sp>
            <p:nvSpPr>
              <p:cNvPr id="96" name="Textfeld 95">
                <a:extLst>
                  <a:ext uri="{FF2B5EF4-FFF2-40B4-BE49-F238E27FC236}">
                    <a16:creationId xmlns:a16="http://schemas.microsoft.com/office/drawing/2014/main" id="{370A0A42-D385-49A8-6D2F-D48877349DBC}"/>
                  </a:ext>
                </a:extLst>
              </p:cNvPr>
              <p:cNvSpPr txBox="1"/>
              <p:nvPr/>
            </p:nvSpPr>
            <p:spPr>
              <a:xfrm rot="18379769">
                <a:off x="1883511" y="3041964"/>
                <a:ext cx="474685" cy="188770"/>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FIB-4</a:t>
                </a:r>
              </a:p>
            </p:txBody>
          </p:sp>
          <p:sp>
            <p:nvSpPr>
              <p:cNvPr id="97" name="Textfeld 96">
                <a:extLst>
                  <a:ext uri="{FF2B5EF4-FFF2-40B4-BE49-F238E27FC236}">
                    <a16:creationId xmlns:a16="http://schemas.microsoft.com/office/drawing/2014/main" id="{35FB3518-9BB5-7160-3DE4-34A6D01BABD9}"/>
                  </a:ext>
                </a:extLst>
              </p:cNvPr>
              <p:cNvSpPr txBox="1"/>
              <p:nvPr/>
            </p:nvSpPr>
            <p:spPr>
              <a:xfrm rot="18379769">
                <a:off x="2182205" y="3002986"/>
                <a:ext cx="365485"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MEFIB</a:t>
                </a:r>
              </a:p>
            </p:txBody>
          </p:sp>
          <p:sp>
            <p:nvSpPr>
              <p:cNvPr id="98" name="Textfeld 97">
                <a:extLst>
                  <a:ext uri="{FF2B5EF4-FFF2-40B4-BE49-F238E27FC236}">
                    <a16:creationId xmlns:a16="http://schemas.microsoft.com/office/drawing/2014/main" id="{F1A0FD38-448E-1ADB-276B-7A01BB6BA9F8}"/>
                  </a:ext>
                </a:extLst>
              </p:cNvPr>
              <p:cNvSpPr txBox="1"/>
              <p:nvPr/>
            </p:nvSpPr>
            <p:spPr>
              <a:xfrm rot="18379769">
                <a:off x="2416961" y="3005083"/>
                <a:ext cx="391133"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ADAPT</a:t>
                </a:r>
              </a:p>
            </p:txBody>
          </p:sp>
          <p:sp>
            <p:nvSpPr>
              <p:cNvPr id="99" name="Textfeld 98">
                <a:extLst>
                  <a:ext uri="{FF2B5EF4-FFF2-40B4-BE49-F238E27FC236}">
                    <a16:creationId xmlns:a16="http://schemas.microsoft.com/office/drawing/2014/main" id="{D598135B-0460-0AF3-96C7-A505931EC61C}"/>
                  </a:ext>
                </a:extLst>
              </p:cNvPr>
              <p:cNvSpPr txBox="1"/>
              <p:nvPr/>
            </p:nvSpPr>
            <p:spPr>
              <a:xfrm rot="18379769">
                <a:off x="2518963" y="3055755"/>
                <a:ext cx="539794" cy="189604"/>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LSM-cT1</a:t>
                </a:r>
              </a:p>
            </p:txBody>
          </p:sp>
          <p:sp>
            <p:nvSpPr>
              <p:cNvPr id="100" name="Textfeld 99">
                <a:extLst>
                  <a:ext uri="{FF2B5EF4-FFF2-40B4-BE49-F238E27FC236}">
                    <a16:creationId xmlns:a16="http://schemas.microsoft.com/office/drawing/2014/main" id="{C301FC0C-B345-5012-2DA5-CE4EEB886507}"/>
                  </a:ext>
                </a:extLst>
              </p:cNvPr>
              <p:cNvSpPr txBox="1"/>
              <p:nvPr/>
            </p:nvSpPr>
            <p:spPr>
              <a:xfrm rot="18379769">
                <a:off x="2733470" y="3072925"/>
                <a:ext cx="573876"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LSM-PDFF</a:t>
                </a:r>
              </a:p>
            </p:txBody>
          </p:sp>
          <p:sp>
            <p:nvSpPr>
              <p:cNvPr id="101" name="Textfeld 100">
                <a:extLst>
                  <a:ext uri="{FF2B5EF4-FFF2-40B4-BE49-F238E27FC236}">
                    <a16:creationId xmlns:a16="http://schemas.microsoft.com/office/drawing/2014/main" id="{06E1593C-6CB0-6CE5-5E68-FEEFBA0DCADE}"/>
                  </a:ext>
                </a:extLst>
              </p:cNvPr>
              <p:cNvSpPr txBox="1"/>
              <p:nvPr/>
            </p:nvSpPr>
            <p:spPr>
              <a:xfrm rot="18379769">
                <a:off x="3077622" y="3005193"/>
                <a:ext cx="386324"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Agile 4</a:t>
                </a:r>
              </a:p>
            </p:txBody>
          </p:sp>
          <p:sp>
            <p:nvSpPr>
              <p:cNvPr id="102" name="Textfeld 101">
                <a:extLst>
                  <a:ext uri="{FF2B5EF4-FFF2-40B4-BE49-F238E27FC236}">
                    <a16:creationId xmlns:a16="http://schemas.microsoft.com/office/drawing/2014/main" id="{E4AA85A6-DC8C-348C-2307-A6FA3CD60FA0}"/>
                  </a:ext>
                </a:extLst>
              </p:cNvPr>
              <p:cNvSpPr txBox="1"/>
              <p:nvPr/>
            </p:nvSpPr>
            <p:spPr>
              <a:xfrm rot="18379769">
                <a:off x="3411478" y="2944942"/>
                <a:ext cx="192360"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ELF</a:t>
                </a:r>
              </a:p>
            </p:txBody>
          </p:sp>
          <p:sp>
            <p:nvSpPr>
              <p:cNvPr id="103" name="Textfeld 102">
                <a:extLst>
                  <a:ext uri="{FF2B5EF4-FFF2-40B4-BE49-F238E27FC236}">
                    <a16:creationId xmlns:a16="http://schemas.microsoft.com/office/drawing/2014/main" id="{EB5534A2-FB62-0F30-E44E-42ABBB54953A}"/>
                  </a:ext>
                </a:extLst>
              </p:cNvPr>
              <p:cNvSpPr txBox="1"/>
              <p:nvPr/>
            </p:nvSpPr>
            <p:spPr>
              <a:xfrm rot="18379769">
                <a:off x="3312742" y="3086750"/>
                <a:ext cx="580287" cy="189604"/>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Agile 3+</a:t>
                </a:r>
              </a:p>
            </p:txBody>
          </p:sp>
          <p:sp>
            <p:nvSpPr>
              <p:cNvPr id="104" name="Textfeld 103">
                <a:extLst>
                  <a:ext uri="{FF2B5EF4-FFF2-40B4-BE49-F238E27FC236}">
                    <a16:creationId xmlns:a16="http://schemas.microsoft.com/office/drawing/2014/main" id="{712B37AC-C7A4-A058-64A9-B32188C67ADD}"/>
                  </a:ext>
                </a:extLst>
              </p:cNvPr>
              <p:cNvSpPr txBox="1"/>
              <p:nvPr/>
            </p:nvSpPr>
            <p:spPr>
              <a:xfrm rot="18379769">
                <a:off x="3818967" y="2930490"/>
                <a:ext cx="214803"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AST</a:t>
                </a:r>
              </a:p>
            </p:txBody>
          </p:sp>
          <p:sp>
            <p:nvSpPr>
              <p:cNvPr id="105" name="Textfeld 104">
                <a:extLst>
                  <a:ext uri="{FF2B5EF4-FFF2-40B4-BE49-F238E27FC236}">
                    <a16:creationId xmlns:a16="http://schemas.microsoft.com/office/drawing/2014/main" id="{030DD710-C190-ED2B-AEFA-A455D6B95EDC}"/>
                  </a:ext>
                </a:extLst>
              </p:cNvPr>
              <p:cNvSpPr txBox="1"/>
              <p:nvPr/>
            </p:nvSpPr>
            <p:spPr>
              <a:xfrm rot="18379769">
                <a:off x="4027250" y="2958805"/>
                <a:ext cx="299762" cy="189604"/>
              </a:xfrm>
              <a:prstGeom prst="rect">
                <a:avLst/>
              </a:prstGeom>
              <a:solidFill>
                <a:schemeClr val="bg1"/>
              </a:solidFill>
            </p:spPr>
            <p:txBody>
              <a:bodyPr wrap="none" lIns="0" tIns="0" rIns="0" bIns="0" rtlCol="0">
                <a:spAutoFit/>
              </a:bodyPr>
              <a:lstStyle/>
              <a:p>
                <a:pPr algn="r">
                  <a:lnSpc>
                    <a:spcPct val="120000"/>
                  </a:lnSpc>
                </a:pPr>
                <a:r>
                  <a:rPr lang="de-DE" sz="1100" err="1">
                    <a:solidFill>
                      <a:schemeClr val="tx2"/>
                    </a:solidFill>
                  </a:rPr>
                  <a:t>cTAG</a:t>
                </a:r>
                <a:endParaRPr lang="de-DE" sz="1100">
                  <a:solidFill>
                    <a:schemeClr val="tx2"/>
                  </a:solidFill>
                </a:endParaRPr>
              </a:p>
            </p:txBody>
          </p:sp>
          <p:sp>
            <p:nvSpPr>
              <p:cNvPr id="106" name="Textfeld 105">
                <a:extLst>
                  <a:ext uri="{FF2B5EF4-FFF2-40B4-BE49-F238E27FC236}">
                    <a16:creationId xmlns:a16="http://schemas.microsoft.com/office/drawing/2014/main" id="{ECC355EE-B4A4-41C6-1734-7EA08D4EBA38}"/>
                  </a:ext>
                </a:extLst>
              </p:cNvPr>
              <p:cNvSpPr txBox="1"/>
              <p:nvPr/>
            </p:nvSpPr>
            <p:spPr>
              <a:xfrm rot="18379769">
                <a:off x="4043944" y="3073552"/>
                <a:ext cx="580288"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LSM-VCTE</a:t>
                </a:r>
              </a:p>
            </p:txBody>
          </p:sp>
          <p:sp>
            <p:nvSpPr>
              <p:cNvPr id="107" name="Textfeld 106">
                <a:extLst>
                  <a:ext uri="{FF2B5EF4-FFF2-40B4-BE49-F238E27FC236}">
                    <a16:creationId xmlns:a16="http://schemas.microsoft.com/office/drawing/2014/main" id="{8626EDC9-97E3-12B5-FC41-BA8119B2FFBB}"/>
                  </a:ext>
                </a:extLst>
              </p:cNvPr>
              <p:cNvSpPr txBox="1"/>
              <p:nvPr/>
            </p:nvSpPr>
            <p:spPr>
              <a:xfrm rot="18379769">
                <a:off x="4515264" y="2942397"/>
                <a:ext cx="278923"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FAST</a:t>
                </a:r>
              </a:p>
            </p:txBody>
          </p:sp>
          <p:sp>
            <p:nvSpPr>
              <p:cNvPr id="108" name="Textfeld 107">
                <a:extLst>
                  <a:ext uri="{FF2B5EF4-FFF2-40B4-BE49-F238E27FC236}">
                    <a16:creationId xmlns:a16="http://schemas.microsoft.com/office/drawing/2014/main" id="{71C15797-5EEC-9EBE-7A2D-06271F52D1B3}"/>
                  </a:ext>
                </a:extLst>
              </p:cNvPr>
              <p:cNvSpPr txBox="1"/>
              <p:nvPr/>
            </p:nvSpPr>
            <p:spPr>
              <a:xfrm rot="18379769">
                <a:off x="4481361" y="3085473"/>
                <a:ext cx="601127" cy="189604"/>
              </a:xfrm>
              <a:prstGeom prst="rect">
                <a:avLst/>
              </a:prstGeom>
              <a:solidFill>
                <a:schemeClr val="bg1"/>
              </a:solidFill>
            </p:spPr>
            <p:txBody>
              <a:bodyPr wrap="none" lIns="0" tIns="0" rIns="0" bIns="0" rtlCol="0">
                <a:spAutoFit/>
              </a:bodyPr>
              <a:lstStyle/>
              <a:p>
                <a:pPr algn="r">
                  <a:lnSpc>
                    <a:spcPct val="120000"/>
                  </a:lnSpc>
                </a:pPr>
                <a:r>
                  <a:rPr lang="de-DE" sz="1100">
                    <a:solidFill>
                      <a:schemeClr val="tx2"/>
                    </a:solidFill>
                  </a:rPr>
                  <a:t>CK18-M30</a:t>
                </a:r>
              </a:p>
            </p:txBody>
          </p:sp>
          <p:sp>
            <p:nvSpPr>
              <p:cNvPr id="109" name="Textfeld 108">
                <a:extLst>
                  <a:ext uri="{FF2B5EF4-FFF2-40B4-BE49-F238E27FC236}">
                    <a16:creationId xmlns:a16="http://schemas.microsoft.com/office/drawing/2014/main" id="{D9A947A8-0143-3004-8B62-95F878E62935}"/>
                  </a:ext>
                </a:extLst>
              </p:cNvPr>
              <p:cNvSpPr txBox="1"/>
              <p:nvPr/>
            </p:nvSpPr>
            <p:spPr>
              <a:xfrm rot="18379769">
                <a:off x="4666639" y="3103703"/>
                <a:ext cx="638306" cy="189604"/>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MRE</a:t>
                </a:r>
              </a:p>
            </p:txBody>
          </p:sp>
          <p:sp>
            <p:nvSpPr>
              <p:cNvPr id="110" name="Textfeld 109">
                <a:extLst>
                  <a:ext uri="{FF2B5EF4-FFF2-40B4-BE49-F238E27FC236}">
                    <a16:creationId xmlns:a16="http://schemas.microsoft.com/office/drawing/2014/main" id="{A3816F10-ADB8-F682-CA95-EC55C2A84F4E}"/>
                  </a:ext>
                </a:extLst>
              </p:cNvPr>
              <p:cNvSpPr txBox="1"/>
              <p:nvPr/>
            </p:nvSpPr>
            <p:spPr>
              <a:xfrm rot="18379769">
                <a:off x="4864813" y="3105631"/>
                <a:ext cx="662687" cy="189604"/>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MAST</a:t>
                </a:r>
              </a:p>
            </p:txBody>
          </p:sp>
          <p:sp>
            <p:nvSpPr>
              <p:cNvPr id="111" name="Textfeld 110">
                <a:extLst>
                  <a:ext uri="{FF2B5EF4-FFF2-40B4-BE49-F238E27FC236}">
                    <a16:creationId xmlns:a16="http://schemas.microsoft.com/office/drawing/2014/main" id="{FCACC90D-BB16-29D0-CF8A-1A30E2386BF5}"/>
                  </a:ext>
                </a:extLst>
              </p:cNvPr>
              <p:cNvSpPr txBox="1"/>
              <p:nvPr/>
            </p:nvSpPr>
            <p:spPr>
              <a:xfrm rot="18379769">
                <a:off x="5100341" y="3091095"/>
                <a:ext cx="651694" cy="239199"/>
              </a:xfrm>
              <a:prstGeom prst="rect">
                <a:avLst/>
              </a:prstGeom>
              <a:solidFill>
                <a:schemeClr val="bg1"/>
              </a:solidFill>
            </p:spPr>
            <p:txBody>
              <a:bodyPr wrap="square" lIns="0" tIns="0" rIns="0" bIns="0" rtlCol="0">
                <a:noAutofit/>
              </a:bodyPr>
              <a:lstStyle/>
              <a:p>
                <a:pPr algn="r">
                  <a:lnSpc>
                    <a:spcPct val="120000"/>
                  </a:lnSpc>
                </a:pPr>
                <a:r>
                  <a:rPr lang="de-DE" sz="1100">
                    <a:solidFill>
                      <a:schemeClr val="tx2"/>
                    </a:solidFill>
                  </a:rPr>
                  <a:t>CK18-M65</a:t>
                </a:r>
              </a:p>
            </p:txBody>
          </p:sp>
          <p:sp>
            <p:nvSpPr>
              <p:cNvPr id="112" name="Textfeld 111">
                <a:extLst>
                  <a:ext uri="{FF2B5EF4-FFF2-40B4-BE49-F238E27FC236}">
                    <a16:creationId xmlns:a16="http://schemas.microsoft.com/office/drawing/2014/main" id="{EAC53F80-A8A5-F2EA-DD48-AA2950B9E105}"/>
                  </a:ext>
                </a:extLst>
              </p:cNvPr>
              <p:cNvSpPr txBox="1"/>
              <p:nvPr/>
            </p:nvSpPr>
            <p:spPr>
              <a:xfrm rot="18379769">
                <a:off x="5588592" y="2971086"/>
                <a:ext cx="373625" cy="263277"/>
              </a:xfrm>
              <a:prstGeom prst="rect">
                <a:avLst/>
              </a:prstGeom>
              <a:solidFill>
                <a:schemeClr val="bg1"/>
              </a:solidFill>
            </p:spPr>
            <p:txBody>
              <a:bodyPr wrap="square" lIns="0" tIns="0" rIns="0" bIns="0" rtlCol="0">
                <a:noAutofit/>
              </a:bodyPr>
              <a:lstStyle/>
              <a:p>
                <a:pPr algn="r">
                  <a:lnSpc>
                    <a:spcPct val="120000"/>
                  </a:lnSpc>
                </a:pPr>
                <a:r>
                  <a:rPr lang="de-DE" sz="1100">
                    <a:solidFill>
                      <a:schemeClr val="tx2"/>
                    </a:solidFill>
                  </a:rPr>
                  <a:t>NIS2+</a:t>
                </a:r>
              </a:p>
            </p:txBody>
          </p:sp>
        </p:grpSp>
        <p:sp>
          <p:nvSpPr>
            <p:cNvPr id="116" name="Textfeld 115">
              <a:extLst>
                <a:ext uri="{FF2B5EF4-FFF2-40B4-BE49-F238E27FC236}">
                  <a16:creationId xmlns:a16="http://schemas.microsoft.com/office/drawing/2014/main" id="{4331471E-4CCE-FF7E-FF33-3C410092EBDE}"/>
                </a:ext>
              </a:extLst>
            </p:cNvPr>
            <p:cNvSpPr txBox="1"/>
            <p:nvPr/>
          </p:nvSpPr>
          <p:spPr>
            <a:xfrm rot="16200000">
              <a:off x="6032712" y="2309097"/>
              <a:ext cx="373625" cy="180947"/>
            </a:xfrm>
            <a:prstGeom prst="rect">
              <a:avLst/>
            </a:prstGeom>
            <a:solidFill>
              <a:schemeClr val="bg1"/>
            </a:solidFill>
          </p:spPr>
          <p:txBody>
            <a:bodyPr wrap="square" lIns="0" tIns="0" rIns="0" bIns="0" rtlCol="0">
              <a:spAutoFit/>
            </a:bodyPr>
            <a:lstStyle/>
            <a:p>
              <a:pPr algn="l">
                <a:lnSpc>
                  <a:spcPct val="120000"/>
                </a:lnSpc>
              </a:pPr>
              <a:r>
                <a:rPr lang="de-DE" sz="1050" b="1">
                  <a:solidFill>
                    <a:schemeClr val="tx2"/>
                  </a:solidFill>
                </a:rPr>
                <a:t>AUC</a:t>
              </a:r>
            </a:p>
          </p:txBody>
        </p:sp>
      </p:grpSp>
      <p:grpSp>
        <p:nvGrpSpPr>
          <p:cNvPr id="58" name="Gruppieren 57">
            <a:extLst>
              <a:ext uri="{FF2B5EF4-FFF2-40B4-BE49-F238E27FC236}">
                <a16:creationId xmlns:a16="http://schemas.microsoft.com/office/drawing/2014/main" id="{9DC4E2BF-F75F-8E97-F19F-D5C2300A0E65}"/>
              </a:ext>
            </a:extLst>
          </p:cNvPr>
          <p:cNvGrpSpPr/>
          <p:nvPr/>
        </p:nvGrpSpPr>
        <p:grpSpPr>
          <a:xfrm>
            <a:off x="9091658" y="5150524"/>
            <a:ext cx="3169168" cy="737602"/>
            <a:chOff x="8757071" y="5342129"/>
            <a:chExt cx="2310434" cy="572921"/>
          </a:xfrm>
        </p:grpSpPr>
        <p:grpSp>
          <p:nvGrpSpPr>
            <p:cNvPr id="113" name="Gruppieren 112">
              <a:extLst>
                <a:ext uri="{FF2B5EF4-FFF2-40B4-BE49-F238E27FC236}">
                  <a16:creationId xmlns:a16="http://schemas.microsoft.com/office/drawing/2014/main" id="{87D04D43-C6CE-C57F-3900-2A32D850E68F}"/>
                </a:ext>
              </a:extLst>
            </p:cNvPr>
            <p:cNvGrpSpPr/>
            <p:nvPr/>
          </p:nvGrpSpPr>
          <p:grpSpPr>
            <a:xfrm>
              <a:off x="9030446" y="5342129"/>
              <a:ext cx="2037059" cy="572921"/>
              <a:chOff x="9030446" y="5342129"/>
              <a:chExt cx="2037059" cy="572921"/>
            </a:xfrm>
          </p:grpSpPr>
          <p:sp>
            <p:nvSpPr>
              <p:cNvPr id="119" name="Rechteck 118">
                <a:extLst>
                  <a:ext uri="{FF2B5EF4-FFF2-40B4-BE49-F238E27FC236}">
                    <a16:creationId xmlns:a16="http://schemas.microsoft.com/office/drawing/2014/main" id="{B65CFFFA-6C80-F20B-DF0D-A1395651C775}"/>
                  </a:ext>
                </a:extLst>
              </p:cNvPr>
              <p:cNvSpPr/>
              <p:nvPr/>
            </p:nvSpPr>
            <p:spPr>
              <a:xfrm>
                <a:off x="9030446" y="5342129"/>
                <a:ext cx="2037059" cy="152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Blutbasierte Biomarker</a:t>
                </a:r>
              </a:p>
            </p:txBody>
          </p:sp>
          <p:sp>
            <p:nvSpPr>
              <p:cNvPr id="120" name="Rechteck 119">
                <a:extLst>
                  <a:ext uri="{FF2B5EF4-FFF2-40B4-BE49-F238E27FC236}">
                    <a16:creationId xmlns:a16="http://schemas.microsoft.com/office/drawing/2014/main" id="{E5F132C4-708B-DAFC-3B87-E2D5E3122E2F}"/>
                  </a:ext>
                </a:extLst>
              </p:cNvPr>
              <p:cNvSpPr/>
              <p:nvPr/>
            </p:nvSpPr>
            <p:spPr>
              <a:xfrm>
                <a:off x="9033036" y="5501758"/>
                <a:ext cx="1181342" cy="11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Bildgebende Verfahren</a:t>
                </a:r>
              </a:p>
            </p:txBody>
          </p:sp>
          <p:sp>
            <p:nvSpPr>
              <p:cNvPr id="121" name="Rechteck 120">
                <a:extLst>
                  <a:ext uri="{FF2B5EF4-FFF2-40B4-BE49-F238E27FC236}">
                    <a16:creationId xmlns:a16="http://schemas.microsoft.com/office/drawing/2014/main" id="{A21FA9E7-C65D-06C2-EA20-45F791A5383C}"/>
                  </a:ext>
                </a:extLst>
              </p:cNvPr>
              <p:cNvSpPr/>
              <p:nvPr/>
            </p:nvSpPr>
            <p:spPr>
              <a:xfrm>
                <a:off x="9033865" y="5615940"/>
                <a:ext cx="1635004" cy="299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r>
                  <a:rPr lang="de-DE" sz="1000" noProof="0">
                    <a:solidFill>
                      <a:srgbClr val="001965"/>
                    </a:solidFill>
                  </a:rPr>
                  <a:t>Kombinationen von blutbasierten und bildgebenden Verfahren</a:t>
                </a:r>
              </a:p>
            </p:txBody>
          </p:sp>
        </p:grpSp>
        <p:sp>
          <p:nvSpPr>
            <p:cNvPr id="114" name="Rechteck 113">
              <a:extLst>
                <a:ext uri="{FF2B5EF4-FFF2-40B4-BE49-F238E27FC236}">
                  <a16:creationId xmlns:a16="http://schemas.microsoft.com/office/drawing/2014/main" id="{9496EA0B-F61E-4738-E471-D8E9FEB99FBF}"/>
                </a:ext>
              </a:extLst>
            </p:cNvPr>
            <p:cNvSpPr/>
            <p:nvPr/>
          </p:nvSpPr>
          <p:spPr>
            <a:xfrm>
              <a:off x="8757072" y="5381303"/>
              <a:ext cx="233711" cy="91624"/>
            </a:xfrm>
            <a:prstGeom prst="rect">
              <a:avLst/>
            </a:prstGeom>
            <a:solidFill>
              <a:srgbClr val="CC0000"/>
            </a:solidFill>
            <a:ln w="9525" cap="flat">
              <a:noFill/>
              <a:prstDash val="solid"/>
              <a:miter/>
            </a:ln>
          </p:spPr>
          <p:txBody>
            <a:bodyPr rtlCol="0" anchor="ctr"/>
            <a:lstStyle/>
            <a:p>
              <a:pPr algn="l"/>
              <a:endParaRPr lang="de-DE" sz="2400"/>
            </a:p>
          </p:txBody>
        </p:sp>
        <p:sp>
          <p:nvSpPr>
            <p:cNvPr id="117" name="Rechteck 116">
              <a:extLst>
                <a:ext uri="{FF2B5EF4-FFF2-40B4-BE49-F238E27FC236}">
                  <a16:creationId xmlns:a16="http://schemas.microsoft.com/office/drawing/2014/main" id="{4C4D759F-444E-2A08-DFAC-CF16620DA04F}"/>
                </a:ext>
              </a:extLst>
            </p:cNvPr>
            <p:cNvSpPr/>
            <p:nvPr/>
          </p:nvSpPr>
          <p:spPr>
            <a:xfrm>
              <a:off x="8757072" y="5524316"/>
              <a:ext cx="233711" cy="91624"/>
            </a:xfrm>
            <a:prstGeom prst="rect">
              <a:avLst/>
            </a:prstGeom>
            <a:solidFill>
              <a:srgbClr val="155CA2"/>
            </a:solidFill>
            <a:ln w="9525" cap="flat">
              <a:noFill/>
              <a:prstDash val="solid"/>
              <a:miter/>
            </a:ln>
          </p:spPr>
          <p:txBody>
            <a:bodyPr rtlCol="0" anchor="ctr"/>
            <a:lstStyle/>
            <a:p>
              <a:pPr algn="l"/>
              <a:endParaRPr lang="de-DE" sz="2400"/>
            </a:p>
          </p:txBody>
        </p:sp>
        <p:sp>
          <p:nvSpPr>
            <p:cNvPr id="118" name="Rechteck 117">
              <a:extLst>
                <a:ext uri="{FF2B5EF4-FFF2-40B4-BE49-F238E27FC236}">
                  <a16:creationId xmlns:a16="http://schemas.microsoft.com/office/drawing/2014/main" id="{59E6C188-0E13-77D4-274D-E88189E52D1F}"/>
                </a:ext>
              </a:extLst>
            </p:cNvPr>
            <p:cNvSpPr/>
            <p:nvPr/>
          </p:nvSpPr>
          <p:spPr>
            <a:xfrm>
              <a:off x="8757071" y="5665593"/>
              <a:ext cx="233711" cy="91624"/>
            </a:xfrm>
            <a:prstGeom prst="rect">
              <a:avLst/>
            </a:prstGeom>
            <a:solidFill>
              <a:srgbClr val="FECD00"/>
            </a:solidFill>
            <a:ln w="9525" cap="flat">
              <a:noFill/>
              <a:prstDash val="solid"/>
              <a:miter/>
            </a:ln>
          </p:spPr>
          <p:txBody>
            <a:bodyPr rtlCol="0" anchor="ctr"/>
            <a:lstStyle/>
            <a:p>
              <a:pPr algn="l"/>
              <a:endParaRPr lang="de-DE" sz="2400"/>
            </a:p>
          </p:txBody>
        </p:sp>
      </p:grpSp>
      <p:sp>
        <p:nvSpPr>
          <p:cNvPr id="3" name="Rechteck 2">
            <a:extLst>
              <a:ext uri="{FF2B5EF4-FFF2-40B4-BE49-F238E27FC236}">
                <a16:creationId xmlns:a16="http://schemas.microsoft.com/office/drawing/2014/main" id="{849E7FA9-F6CF-9597-1038-D35F7DC283BE}"/>
              </a:ext>
            </a:extLst>
          </p:cNvPr>
          <p:cNvSpPr/>
          <p:nvPr/>
        </p:nvSpPr>
        <p:spPr>
          <a:xfrm>
            <a:off x="5146616" y="1471661"/>
            <a:ext cx="309886" cy="209973"/>
          </a:xfrm>
          <a:prstGeom prst="rect">
            <a:avLst/>
          </a:prstGeom>
          <a:solidFill>
            <a:schemeClr val="bg1"/>
          </a:solidFill>
          <a:ln w="9525" cap="flat">
            <a:noFill/>
            <a:prstDash val="solid"/>
            <a:miter/>
          </a:ln>
        </p:spPr>
        <p:txBody>
          <a:bodyPr rtlCol="0" anchor="ctr"/>
          <a:lstStyle/>
          <a:p>
            <a:pPr algn="l"/>
            <a:endParaRPr lang="de-DE"/>
          </a:p>
        </p:txBody>
      </p:sp>
      <p:sp>
        <p:nvSpPr>
          <p:cNvPr id="8" name="Rechteck 7">
            <a:extLst>
              <a:ext uri="{FF2B5EF4-FFF2-40B4-BE49-F238E27FC236}">
                <a16:creationId xmlns:a16="http://schemas.microsoft.com/office/drawing/2014/main" id="{4186E1D7-EC92-0A02-5353-9560BDB9D866}"/>
              </a:ext>
            </a:extLst>
          </p:cNvPr>
          <p:cNvSpPr/>
          <p:nvPr/>
        </p:nvSpPr>
        <p:spPr>
          <a:xfrm>
            <a:off x="10775584" y="1471661"/>
            <a:ext cx="309886" cy="209973"/>
          </a:xfrm>
          <a:prstGeom prst="rect">
            <a:avLst/>
          </a:prstGeom>
          <a:solidFill>
            <a:schemeClr val="bg1"/>
          </a:solidFill>
          <a:ln w="9525" cap="flat">
            <a:noFill/>
            <a:prstDash val="solid"/>
            <a:miter/>
          </a:ln>
        </p:spPr>
        <p:txBody>
          <a:bodyPr rtlCol="0" anchor="ctr"/>
          <a:lstStyle/>
          <a:p>
            <a:pPr algn="l"/>
            <a:endParaRPr lang="de-DE"/>
          </a:p>
        </p:txBody>
      </p:sp>
      <p:sp>
        <p:nvSpPr>
          <p:cNvPr id="9" name="Titel 1">
            <a:extLst>
              <a:ext uri="{FF2B5EF4-FFF2-40B4-BE49-F238E27FC236}">
                <a16:creationId xmlns:a16="http://schemas.microsoft.com/office/drawing/2014/main" id="{AA007ECE-3AEC-7CAC-B74A-E76B9590F53E}"/>
              </a:ext>
            </a:extLst>
          </p:cNvPr>
          <p:cNvSpPr txBox="1">
            <a:spLocks/>
          </p:cNvSpPr>
          <p:nvPr/>
        </p:nvSpPr>
        <p:spPr>
          <a:xfrm>
            <a:off x="648000" y="648000"/>
            <a:ext cx="10896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kern="1200">
                <a:solidFill>
                  <a:srgbClr val="001965"/>
                </a:solidFill>
                <a:latin typeface="+mj-lt"/>
                <a:ea typeface="+mj-ea"/>
                <a:cs typeface="+mj-cs"/>
              </a:defRPr>
            </a:lvl1pPr>
          </a:lstStyle>
          <a:p>
            <a:r>
              <a:rPr lang="de-DE" spc="-50"/>
              <a:t>LITMUS-Imaging-Studie: Ergebnisse III</a:t>
            </a:r>
            <a:endParaRPr lang="de-DE"/>
          </a:p>
        </p:txBody>
      </p:sp>
    </p:spTree>
    <p:custDataLst>
      <p:tags r:id="rId1"/>
    </p:custDataLst>
    <p:extLst>
      <p:ext uri="{BB962C8B-B14F-4D97-AF65-F5344CB8AC3E}">
        <p14:creationId xmlns:p14="http://schemas.microsoft.com/office/powerpoint/2010/main" val="301476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1E3DB8F-2462-2F19-5B26-48FABBA13C65}"/>
              </a:ext>
            </a:extLst>
          </p:cNvPr>
          <p:cNvSpPr>
            <a:spLocks noGrp="1"/>
          </p:cNvSpPr>
          <p:nvPr>
            <p:ph type="ctrTitle"/>
          </p:nvPr>
        </p:nvSpPr>
        <p:spPr/>
        <p:txBody>
          <a:bodyPr/>
          <a:lstStyle/>
          <a:p>
            <a:r>
              <a:rPr lang="de-DE" err="1"/>
              <a:t>Slidekit</a:t>
            </a:r>
            <a:r>
              <a:rPr lang="de-DE"/>
              <a:t> Highlights EASL 2025</a:t>
            </a:r>
          </a:p>
        </p:txBody>
      </p:sp>
    </p:spTree>
    <p:custDataLst>
      <p:tags r:id="rId1"/>
    </p:custDataLst>
    <p:extLst>
      <p:ext uri="{BB962C8B-B14F-4D97-AF65-F5344CB8AC3E}">
        <p14:creationId xmlns:p14="http://schemas.microsoft.com/office/powerpoint/2010/main" val="589779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E761-375C-A488-B0A5-341D04F27658}"/>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47F4A53A-45BD-A244-E8D8-021AD02C3DF3}"/>
              </a:ext>
            </a:extLst>
          </p:cNvPr>
          <p:cNvSpPr>
            <a:spLocks noGrp="1"/>
          </p:cNvSpPr>
          <p:nvPr>
            <p:ph type="body" sz="quarter" idx="17"/>
          </p:nvPr>
        </p:nvSpPr>
        <p:spPr>
          <a:xfrm>
            <a:off x="8578587" y="6421288"/>
            <a:ext cx="2965711" cy="324000"/>
          </a:xfrm>
        </p:spPr>
        <p:txBody>
          <a:bodyPr/>
          <a:lstStyle/>
          <a:p>
            <a:r>
              <a:rPr lang="en-US"/>
              <a:t>Pavlides M. J Hepatol. 2025;82(Suppl.1):GS-001.</a:t>
            </a:r>
            <a:endParaRPr lang="de-DE"/>
          </a:p>
        </p:txBody>
      </p:sp>
      <p:grpSp>
        <p:nvGrpSpPr>
          <p:cNvPr id="114" name="Gruppieren 113">
            <a:extLst>
              <a:ext uri="{FF2B5EF4-FFF2-40B4-BE49-F238E27FC236}">
                <a16:creationId xmlns:a16="http://schemas.microsoft.com/office/drawing/2014/main" id="{B85B82B0-B9C4-D694-4899-3723475969FE}"/>
              </a:ext>
            </a:extLst>
          </p:cNvPr>
          <p:cNvGrpSpPr/>
          <p:nvPr/>
        </p:nvGrpSpPr>
        <p:grpSpPr>
          <a:xfrm>
            <a:off x="340870" y="1484593"/>
            <a:ext cx="5731277" cy="2972436"/>
            <a:chOff x="340870" y="1484593"/>
            <a:chExt cx="5731277" cy="2972436"/>
          </a:xfrm>
        </p:grpSpPr>
        <p:grpSp>
          <p:nvGrpSpPr>
            <p:cNvPr id="113" name="Gruppieren 112">
              <a:extLst>
                <a:ext uri="{FF2B5EF4-FFF2-40B4-BE49-F238E27FC236}">
                  <a16:creationId xmlns:a16="http://schemas.microsoft.com/office/drawing/2014/main" id="{8924D693-7DFD-88E7-92B5-A8146F012C45}"/>
                </a:ext>
              </a:extLst>
            </p:cNvPr>
            <p:cNvGrpSpPr/>
            <p:nvPr/>
          </p:nvGrpSpPr>
          <p:grpSpPr>
            <a:xfrm>
              <a:off x="340870" y="1484593"/>
              <a:ext cx="5731277" cy="2972436"/>
              <a:chOff x="340870" y="1484593"/>
              <a:chExt cx="5731277" cy="2972436"/>
            </a:xfrm>
          </p:grpSpPr>
          <p:pic>
            <p:nvPicPr>
              <p:cNvPr id="13" name="Picture 7">
                <a:extLst>
                  <a:ext uri="{FF2B5EF4-FFF2-40B4-BE49-F238E27FC236}">
                    <a16:creationId xmlns:a16="http://schemas.microsoft.com/office/drawing/2014/main" id="{0509D56B-D1D5-4B32-878E-22865B02C601}"/>
                  </a:ext>
                </a:extLst>
              </p:cNvPr>
              <p:cNvPicPr>
                <a:picLocks noChangeAspect="1"/>
              </p:cNvPicPr>
              <p:nvPr/>
            </p:nvPicPr>
            <p:blipFill>
              <a:blip r:embed="rId4"/>
              <a:srcRect l="1373" t="15366" r="3180" b="21988"/>
              <a:stretch/>
            </p:blipFill>
            <p:spPr>
              <a:xfrm>
                <a:off x="340870" y="1610306"/>
                <a:ext cx="5731277" cy="2234608"/>
              </a:xfrm>
              <a:prstGeom prst="rect">
                <a:avLst/>
              </a:prstGeom>
            </p:spPr>
          </p:pic>
          <p:sp>
            <p:nvSpPr>
              <p:cNvPr id="4" name="Textfeld 3">
                <a:extLst>
                  <a:ext uri="{FF2B5EF4-FFF2-40B4-BE49-F238E27FC236}">
                    <a16:creationId xmlns:a16="http://schemas.microsoft.com/office/drawing/2014/main" id="{0A4BAAB7-02C8-2D89-D0BB-C0298762674D}"/>
                  </a:ext>
                </a:extLst>
              </p:cNvPr>
              <p:cNvSpPr txBox="1"/>
              <p:nvPr/>
            </p:nvSpPr>
            <p:spPr>
              <a:xfrm rot="16200000">
                <a:off x="290776" y="2388147"/>
                <a:ext cx="373625" cy="189604"/>
              </a:xfrm>
              <a:prstGeom prst="rect">
                <a:avLst/>
              </a:prstGeom>
              <a:solidFill>
                <a:schemeClr val="bg1"/>
              </a:solidFill>
            </p:spPr>
            <p:txBody>
              <a:bodyPr wrap="square" lIns="0" tIns="0" rIns="0" bIns="0" rtlCol="0">
                <a:spAutoFit/>
              </a:bodyPr>
              <a:lstStyle/>
              <a:p>
                <a:pPr algn="l">
                  <a:lnSpc>
                    <a:spcPct val="120000"/>
                  </a:lnSpc>
                </a:pPr>
                <a:r>
                  <a:rPr lang="de-DE" sz="1100" b="1">
                    <a:solidFill>
                      <a:schemeClr val="tx2"/>
                    </a:solidFill>
                  </a:rPr>
                  <a:t>AUC</a:t>
                </a:r>
              </a:p>
            </p:txBody>
          </p:sp>
          <p:grpSp>
            <p:nvGrpSpPr>
              <p:cNvPr id="32" name="Gruppieren 31">
                <a:extLst>
                  <a:ext uri="{FF2B5EF4-FFF2-40B4-BE49-F238E27FC236}">
                    <a16:creationId xmlns:a16="http://schemas.microsoft.com/office/drawing/2014/main" id="{1075C6B0-2D8E-880B-3E5A-0497DA2E7548}"/>
                  </a:ext>
                </a:extLst>
              </p:cNvPr>
              <p:cNvGrpSpPr/>
              <p:nvPr/>
            </p:nvGrpSpPr>
            <p:grpSpPr>
              <a:xfrm>
                <a:off x="713712" y="1484593"/>
                <a:ext cx="339235" cy="1977734"/>
                <a:chOff x="704187" y="1494118"/>
                <a:chExt cx="339235" cy="1977734"/>
              </a:xfrm>
            </p:grpSpPr>
            <p:sp>
              <p:nvSpPr>
                <p:cNvPr id="33" name="Rechteck 32">
                  <a:extLst>
                    <a:ext uri="{FF2B5EF4-FFF2-40B4-BE49-F238E27FC236}">
                      <a16:creationId xmlns:a16="http://schemas.microsoft.com/office/drawing/2014/main" id="{2B3D755C-BF16-08FF-5E33-E3F7E7444A57}"/>
                    </a:ext>
                  </a:extLst>
                </p:cNvPr>
                <p:cNvSpPr/>
                <p:nvPr/>
              </p:nvSpPr>
              <p:spPr>
                <a:xfrm>
                  <a:off x="729129" y="1494118"/>
                  <a:ext cx="309886" cy="1963553"/>
                </a:xfrm>
                <a:prstGeom prst="rect">
                  <a:avLst/>
                </a:prstGeom>
                <a:solidFill>
                  <a:schemeClr val="bg1"/>
                </a:solidFill>
                <a:ln w="9525" cap="flat">
                  <a:noFill/>
                  <a:prstDash val="solid"/>
                  <a:miter/>
                </a:ln>
              </p:spPr>
              <p:txBody>
                <a:bodyPr rtlCol="0" anchor="ctr"/>
                <a:lstStyle/>
                <a:p>
                  <a:pPr algn="l"/>
                  <a:endParaRPr lang="de-DE"/>
                </a:p>
              </p:txBody>
            </p:sp>
            <p:sp>
              <p:nvSpPr>
                <p:cNvPr id="34" name="Textfeld 33">
                  <a:extLst>
                    <a:ext uri="{FF2B5EF4-FFF2-40B4-BE49-F238E27FC236}">
                      <a16:creationId xmlns:a16="http://schemas.microsoft.com/office/drawing/2014/main" id="{D5567EAA-D6F2-B9F4-E5BE-F683B9512DC1}"/>
                    </a:ext>
                  </a:extLst>
                </p:cNvPr>
                <p:cNvSpPr txBox="1"/>
                <p:nvPr/>
              </p:nvSpPr>
              <p:spPr>
                <a:xfrm>
                  <a:off x="704187" y="1552096"/>
                  <a:ext cx="229229" cy="1919756"/>
                </a:xfrm>
                <a:prstGeom prst="rect">
                  <a:avLst/>
                </a:prstGeom>
                <a:solidFill>
                  <a:schemeClr val="bg1"/>
                </a:solidFill>
              </p:spPr>
              <p:txBody>
                <a:bodyPr wrap="none" lIns="0" tIns="0" rIns="0" bIns="0" rtlCol="0">
                  <a:spAutoFit/>
                </a:bodyPr>
                <a:lstStyle/>
                <a:p>
                  <a:pPr algn="r">
                    <a:lnSpc>
                      <a:spcPct val="114000"/>
                    </a:lnSpc>
                  </a:pPr>
                  <a:r>
                    <a:rPr lang="de-DE" sz="1000">
                      <a:solidFill>
                        <a:schemeClr val="tx2"/>
                      </a:solidFill>
                    </a:rPr>
                    <a:t>1</a:t>
                  </a:r>
                </a:p>
                <a:p>
                  <a:pPr algn="r">
                    <a:lnSpc>
                      <a:spcPct val="114000"/>
                    </a:lnSpc>
                  </a:pPr>
                  <a:r>
                    <a:rPr lang="de-DE" sz="1000">
                      <a:solidFill>
                        <a:schemeClr val="tx2"/>
                      </a:solidFill>
                    </a:rPr>
                    <a:t>0,95</a:t>
                  </a:r>
                </a:p>
                <a:p>
                  <a:pPr algn="r">
                    <a:lnSpc>
                      <a:spcPct val="114000"/>
                    </a:lnSpc>
                  </a:pPr>
                  <a:r>
                    <a:rPr lang="de-DE" sz="1000">
                      <a:solidFill>
                        <a:schemeClr val="tx2"/>
                      </a:solidFill>
                    </a:rPr>
                    <a:t>0,9</a:t>
                  </a:r>
                </a:p>
                <a:p>
                  <a:pPr algn="r">
                    <a:lnSpc>
                      <a:spcPct val="114000"/>
                    </a:lnSpc>
                  </a:pPr>
                  <a:r>
                    <a:rPr lang="de-DE" sz="1000">
                      <a:solidFill>
                        <a:schemeClr val="tx2"/>
                      </a:solidFill>
                    </a:rPr>
                    <a:t>0,85</a:t>
                  </a:r>
                </a:p>
                <a:p>
                  <a:pPr algn="r">
                    <a:lnSpc>
                      <a:spcPct val="114000"/>
                    </a:lnSpc>
                  </a:pPr>
                  <a:r>
                    <a:rPr lang="de-DE" sz="1000">
                      <a:solidFill>
                        <a:schemeClr val="tx2"/>
                      </a:solidFill>
                    </a:rPr>
                    <a:t>0,8</a:t>
                  </a:r>
                </a:p>
                <a:p>
                  <a:pPr algn="r">
                    <a:lnSpc>
                      <a:spcPct val="114000"/>
                    </a:lnSpc>
                  </a:pPr>
                  <a:r>
                    <a:rPr lang="de-DE" sz="1000">
                      <a:solidFill>
                        <a:schemeClr val="tx2"/>
                      </a:solidFill>
                    </a:rPr>
                    <a:t>0,75</a:t>
                  </a:r>
                </a:p>
                <a:p>
                  <a:pPr algn="r">
                    <a:lnSpc>
                      <a:spcPct val="114000"/>
                    </a:lnSpc>
                  </a:pPr>
                  <a:r>
                    <a:rPr lang="de-DE" sz="1000">
                      <a:solidFill>
                        <a:schemeClr val="tx2"/>
                      </a:solidFill>
                    </a:rPr>
                    <a:t>0,7</a:t>
                  </a:r>
                </a:p>
                <a:p>
                  <a:pPr algn="r">
                    <a:lnSpc>
                      <a:spcPct val="114000"/>
                    </a:lnSpc>
                  </a:pPr>
                  <a:r>
                    <a:rPr lang="de-DE" sz="1000">
                      <a:solidFill>
                        <a:schemeClr val="tx2"/>
                      </a:solidFill>
                    </a:rPr>
                    <a:t>0,65</a:t>
                  </a:r>
                </a:p>
                <a:p>
                  <a:pPr algn="r">
                    <a:lnSpc>
                      <a:spcPct val="114000"/>
                    </a:lnSpc>
                  </a:pPr>
                  <a:r>
                    <a:rPr lang="de-DE" sz="1000">
                      <a:solidFill>
                        <a:schemeClr val="tx2"/>
                      </a:solidFill>
                    </a:rPr>
                    <a:t>0,6</a:t>
                  </a:r>
                </a:p>
                <a:p>
                  <a:pPr algn="r">
                    <a:lnSpc>
                      <a:spcPct val="114000"/>
                    </a:lnSpc>
                  </a:pPr>
                  <a:r>
                    <a:rPr lang="de-DE" sz="1000">
                      <a:solidFill>
                        <a:schemeClr val="tx2"/>
                      </a:solidFill>
                    </a:rPr>
                    <a:t>0,55</a:t>
                  </a:r>
                </a:p>
                <a:p>
                  <a:pPr algn="r">
                    <a:lnSpc>
                      <a:spcPct val="114000"/>
                    </a:lnSpc>
                  </a:pPr>
                  <a:r>
                    <a:rPr lang="de-DE" sz="1000">
                      <a:solidFill>
                        <a:schemeClr val="tx2"/>
                      </a:solidFill>
                    </a:rPr>
                    <a:t>0,5</a:t>
                  </a:r>
                </a:p>
              </p:txBody>
            </p:sp>
            <p:grpSp>
              <p:nvGrpSpPr>
                <p:cNvPr id="35" name="Gruppieren 34">
                  <a:extLst>
                    <a:ext uri="{FF2B5EF4-FFF2-40B4-BE49-F238E27FC236}">
                      <a16:creationId xmlns:a16="http://schemas.microsoft.com/office/drawing/2014/main" id="{8C6A4F26-B6BC-B957-D18B-6FB5794D8E2A}"/>
                    </a:ext>
                  </a:extLst>
                </p:cNvPr>
                <p:cNvGrpSpPr/>
                <p:nvPr/>
              </p:nvGrpSpPr>
              <p:grpSpPr>
                <a:xfrm>
                  <a:off x="933099" y="1619292"/>
                  <a:ext cx="110323" cy="1802525"/>
                  <a:chOff x="7129035" y="3351995"/>
                  <a:chExt cx="110323" cy="1802525"/>
                </a:xfrm>
              </p:grpSpPr>
              <p:cxnSp>
                <p:nvCxnSpPr>
                  <p:cNvPr id="36" name="Gerader Verbinder 35">
                    <a:extLst>
                      <a:ext uri="{FF2B5EF4-FFF2-40B4-BE49-F238E27FC236}">
                        <a16:creationId xmlns:a16="http://schemas.microsoft.com/office/drawing/2014/main" id="{239E9ADF-ADA6-1D1D-C01A-5C9958B45EAC}"/>
                      </a:ext>
                    </a:extLst>
                  </p:cNvPr>
                  <p:cNvCxnSpPr/>
                  <p:nvPr/>
                </p:nvCxnSpPr>
                <p:spPr>
                  <a:xfrm>
                    <a:off x="7229631" y="3354520"/>
                    <a:ext cx="0" cy="180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1CEDF07D-29AA-33DC-EDC7-4CF71F107AC7}"/>
                      </a:ext>
                    </a:extLst>
                  </p:cNvPr>
                  <p:cNvCxnSpPr/>
                  <p:nvPr/>
                </p:nvCxnSpPr>
                <p:spPr>
                  <a:xfrm>
                    <a:off x="7129049" y="3351995"/>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2FD45D2-7DCE-8CE2-B6BB-531BEC157A07}"/>
                      </a:ext>
                    </a:extLst>
                  </p:cNvPr>
                  <p:cNvCxnSpPr/>
                  <p:nvPr/>
                </p:nvCxnSpPr>
                <p:spPr>
                  <a:xfrm>
                    <a:off x="7137519" y="3525774"/>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0631B329-6126-710B-31B9-0A0729600C48}"/>
                      </a:ext>
                    </a:extLst>
                  </p:cNvPr>
                  <p:cNvCxnSpPr/>
                  <p:nvPr/>
                </p:nvCxnSpPr>
                <p:spPr>
                  <a:xfrm>
                    <a:off x="7132189" y="3713357"/>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5FE37A86-BD1F-E850-7030-3AA8CB44E8A0}"/>
                      </a:ext>
                    </a:extLst>
                  </p:cNvPr>
                  <p:cNvCxnSpPr/>
                  <p:nvPr/>
                </p:nvCxnSpPr>
                <p:spPr>
                  <a:xfrm>
                    <a:off x="7137208" y="3894038"/>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4BD34499-5163-95A3-4789-BA7FD39CFF2E}"/>
                      </a:ext>
                    </a:extLst>
                  </p:cNvPr>
                  <p:cNvCxnSpPr/>
                  <p:nvPr/>
                </p:nvCxnSpPr>
                <p:spPr>
                  <a:xfrm>
                    <a:off x="7138776" y="4084146"/>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3DBC156E-18E3-6B33-DA7C-A1558D83A721}"/>
                      </a:ext>
                    </a:extLst>
                  </p:cNvPr>
                  <p:cNvCxnSpPr/>
                  <p:nvPr/>
                </p:nvCxnSpPr>
                <p:spPr>
                  <a:xfrm>
                    <a:off x="7134369" y="4255400"/>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96840168-8714-3560-BA82-8A4894EEC1DE}"/>
                      </a:ext>
                    </a:extLst>
                  </p:cNvPr>
                  <p:cNvCxnSpPr/>
                  <p:nvPr/>
                </p:nvCxnSpPr>
                <p:spPr>
                  <a:xfrm>
                    <a:off x="7129035" y="4436081"/>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842EB9DB-AD8C-E21C-2CE6-9BA153920C10}"/>
                      </a:ext>
                    </a:extLst>
                  </p:cNvPr>
                  <p:cNvCxnSpPr/>
                  <p:nvPr/>
                </p:nvCxnSpPr>
                <p:spPr>
                  <a:xfrm>
                    <a:off x="7134055" y="462021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39910871-5ED9-8C1B-D331-0F8217FD0346}"/>
                      </a:ext>
                    </a:extLst>
                  </p:cNvPr>
                  <p:cNvCxnSpPr/>
                  <p:nvPr/>
                </p:nvCxnSpPr>
                <p:spPr>
                  <a:xfrm>
                    <a:off x="7135625" y="479744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FDF161B2-A6C6-33E0-14D1-C6E83EC8704C}"/>
                      </a:ext>
                    </a:extLst>
                  </p:cNvPr>
                  <p:cNvCxnSpPr/>
                  <p:nvPr/>
                </p:nvCxnSpPr>
                <p:spPr>
                  <a:xfrm>
                    <a:off x="7137193" y="497467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CC82F30C-7D12-38C3-606C-E0323439C0DE}"/>
                      </a:ext>
                    </a:extLst>
                  </p:cNvPr>
                  <p:cNvCxnSpPr/>
                  <p:nvPr/>
                </p:nvCxnSpPr>
                <p:spPr>
                  <a:xfrm>
                    <a:off x="7135312" y="5148452"/>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5" name="Gruppieren 64">
                <a:extLst>
                  <a:ext uri="{FF2B5EF4-FFF2-40B4-BE49-F238E27FC236}">
                    <a16:creationId xmlns:a16="http://schemas.microsoft.com/office/drawing/2014/main" id="{7441E63F-43E2-4A73-AFBD-F9C1ECFBA539}"/>
                  </a:ext>
                </a:extLst>
              </p:cNvPr>
              <p:cNvGrpSpPr/>
              <p:nvPr/>
            </p:nvGrpSpPr>
            <p:grpSpPr>
              <a:xfrm>
                <a:off x="967883" y="3365935"/>
                <a:ext cx="4807724" cy="1091094"/>
                <a:chOff x="849927" y="2668572"/>
                <a:chExt cx="4807724" cy="1091094"/>
              </a:xfrm>
              <a:solidFill>
                <a:schemeClr val="bg1"/>
              </a:solidFill>
            </p:grpSpPr>
            <p:sp>
              <p:nvSpPr>
                <p:cNvPr id="66" name="Rechteck 65">
                  <a:extLst>
                    <a:ext uri="{FF2B5EF4-FFF2-40B4-BE49-F238E27FC236}">
                      <a16:creationId xmlns:a16="http://schemas.microsoft.com/office/drawing/2014/main" id="{23B85197-9663-E27C-85FD-055EB0193102}"/>
                    </a:ext>
                  </a:extLst>
                </p:cNvPr>
                <p:cNvSpPr/>
                <p:nvPr/>
              </p:nvSpPr>
              <p:spPr>
                <a:xfrm>
                  <a:off x="2639823" y="3492667"/>
                  <a:ext cx="1419225" cy="2152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r>
                    <a:rPr lang="de-DE" sz="1100" b="1" noProof="0">
                      <a:solidFill>
                        <a:srgbClr val="001965"/>
                      </a:solidFill>
                    </a:rPr>
                    <a:t>Biomarker</a:t>
                  </a:r>
                  <a:endParaRPr lang="de-DE" sz="1200" b="1" noProof="0">
                    <a:solidFill>
                      <a:srgbClr val="001965"/>
                    </a:solidFill>
                  </a:endParaRPr>
                </a:p>
              </p:txBody>
            </p:sp>
            <p:sp>
              <p:nvSpPr>
                <p:cNvPr id="67" name="Textfeld 66">
                  <a:extLst>
                    <a:ext uri="{FF2B5EF4-FFF2-40B4-BE49-F238E27FC236}">
                      <a16:creationId xmlns:a16="http://schemas.microsoft.com/office/drawing/2014/main" id="{3659157E-63CC-BF30-C48D-3E1E492652F5}"/>
                    </a:ext>
                  </a:extLst>
                </p:cNvPr>
                <p:cNvSpPr txBox="1"/>
                <p:nvPr/>
              </p:nvSpPr>
              <p:spPr>
                <a:xfrm rot="18379769">
                  <a:off x="729732" y="2880972"/>
                  <a:ext cx="429993" cy="189604"/>
                </a:xfrm>
                <a:prstGeom prst="rect">
                  <a:avLst/>
                </a:prstGeom>
                <a:grpFill/>
              </p:spPr>
              <p:txBody>
                <a:bodyPr wrap="square" lIns="0" tIns="0" rIns="0" bIns="0" rtlCol="0">
                  <a:spAutoFit/>
                </a:bodyPr>
                <a:lstStyle/>
                <a:p>
                  <a:pPr algn="r">
                    <a:lnSpc>
                      <a:spcPct val="120000"/>
                    </a:lnSpc>
                  </a:pPr>
                  <a:r>
                    <a:rPr lang="de-DE" sz="1100">
                      <a:solidFill>
                        <a:schemeClr val="tx2"/>
                      </a:solidFill>
                    </a:rPr>
                    <a:t>ALT</a:t>
                  </a:r>
                </a:p>
              </p:txBody>
            </p:sp>
            <p:sp>
              <p:nvSpPr>
                <p:cNvPr id="68" name="Textfeld 67">
                  <a:extLst>
                    <a:ext uri="{FF2B5EF4-FFF2-40B4-BE49-F238E27FC236}">
                      <a16:creationId xmlns:a16="http://schemas.microsoft.com/office/drawing/2014/main" id="{F20B1DFB-4B31-C3F1-84A2-40D8529AC048}"/>
                    </a:ext>
                  </a:extLst>
                </p:cNvPr>
                <p:cNvSpPr txBox="1"/>
                <p:nvPr/>
              </p:nvSpPr>
              <p:spPr>
                <a:xfrm rot="18379769">
                  <a:off x="889260" y="2913140"/>
                  <a:ext cx="529896" cy="189604"/>
                </a:xfrm>
                <a:prstGeom prst="rect">
                  <a:avLst/>
                </a:prstGeom>
                <a:grpFill/>
              </p:spPr>
              <p:txBody>
                <a:bodyPr wrap="square" lIns="0" tIns="0" rIns="0" bIns="0" rtlCol="0">
                  <a:spAutoFit/>
                </a:bodyPr>
                <a:lstStyle/>
                <a:p>
                  <a:pPr algn="r">
                    <a:lnSpc>
                      <a:spcPct val="120000"/>
                    </a:lnSpc>
                  </a:pPr>
                  <a:r>
                    <a:rPr lang="de-DE" sz="1100">
                      <a:solidFill>
                        <a:schemeClr val="tx2"/>
                      </a:solidFill>
                    </a:rPr>
                    <a:t>CAP</a:t>
                  </a:r>
                </a:p>
              </p:txBody>
            </p:sp>
            <p:sp>
              <p:nvSpPr>
                <p:cNvPr id="69" name="Textfeld 68">
                  <a:extLst>
                    <a:ext uri="{FF2B5EF4-FFF2-40B4-BE49-F238E27FC236}">
                      <a16:creationId xmlns:a16="http://schemas.microsoft.com/office/drawing/2014/main" id="{F6844349-B7F9-FD5C-A752-F2C078EAB483}"/>
                    </a:ext>
                  </a:extLst>
                </p:cNvPr>
                <p:cNvSpPr txBox="1"/>
                <p:nvPr/>
              </p:nvSpPr>
              <p:spPr>
                <a:xfrm rot="18379769">
                  <a:off x="680083" y="3119317"/>
                  <a:ext cx="1091094" cy="189604"/>
                </a:xfrm>
                <a:prstGeom prst="rect">
                  <a:avLst/>
                </a:prstGeom>
                <a:grpFill/>
              </p:spPr>
              <p:txBody>
                <a:bodyPr wrap="square" lIns="0" tIns="0" rIns="0" bIns="0" rtlCol="0">
                  <a:spAutoFit/>
                </a:bodyPr>
                <a:lstStyle/>
                <a:p>
                  <a:pPr algn="r">
                    <a:lnSpc>
                      <a:spcPct val="120000"/>
                    </a:lnSpc>
                  </a:pPr>
                  <a:r>
                    <a:rPr lang="de-DE" sz="1100" err="1">
                      <a:solidFill>
                        <a:schemeClr val="tx2"/>
                      </a:solidFill>
                    </a:rPr>
                    <a:t>DeMILI</a:t>
                  </a:r>
                  <a:r>
                    <a:rPr lang="de-DE" sz="1100">
                      <a:solidFill>
                        <a:schemeClr val="tx2"/>
                      </a:solidFill>
                    </a:rPr>
                    <a:t>/NASH-MRI</a:t>
                  </a:r>
                </a:p>
              </p:txBody>
            </p:sp>
            <p:sp>
              <p:nvSpPr>
                <p:cNvPr id="70" name="Textfeld 69">
                  <a:extLst>
                    <a:ext uri="{FF2B5EF4-FFF2-40B4-BE49-F238E27FC236}">
                      <a16:creationId xmlns:a16="http://schemas.microsoft.com/office/drawing/2014/main" id="{FE5A7489-213B-544B-F960-A8F49DF13929}"/>
                    </a:ext>
                  </a:extLst>
                </p:cNvPr>
                <p:cNvSpPr txBox="1"/>
                <p:nvPr/>
              </p:nvSpPr>
              <p:spPr>
                <a:xfrm rot="18379769">
                  <a:off x="1323522" y="2908595"/>
                  <a:ext cx="573876" cy="189604"/>
                </a:xfrm>
                <a:prstGeom prst="rect">
                  <a:avLst/>
                </a:prstGeom>
                <a:grpFill/>
              </p:spPr>
              <p:txBody>
                <a:bodyPr wrap="none" lIns="0" tIns="0" rIns="0" bIns="0" rtlCol="0">
                  <a:spAutoFit/>
                </a:bodyPr>
                <a:lstStyle/>
                <a:p>
                  <a:pPr algn="r">
                    <a:lnSpc>
                      <a:spcPct val="120000"/>
                    </a:lnSpc>
                  </a:pPr>
                  <a:r>
                    <a:rPr lang="de-DE" sz="1100">
                      <a:solidFill>
                        <a:schemeClr val="tx2"/>
                      </a:solidFill>
                    </a:rPr>
                    <a:t>LSM-PDFF</a:t>
                  </a:r>
                </a:p>
              </p:txBody>
            </p:sp>
            <p:sp>
              <p:nvSpPr>
                <p:cNvPr id="71" name="Textfeld 70">
                  <a:extLst>
                    <a:ext uri="{FF2B5EF4-FFF2-40B4-BE49-F238E27FC236}">
                      <a16:creationId xmlns:a16="http://schemas.microsoft.com/office/drawing/2014/main" id="{19C16FB9-D65F-BEE4-1A50-EB0449E6931C}"/>
                    </a:ext>
                  </a:extLst>
                </p:cNvPr>
                <p:cNvSpPr txBox="1"/>
                <p:nvPr/>
              </p:nvSpPr>
              <p:spPr>
                <a:xfrm rot="18379769">
                  <a:off x="1823786" y="2781624"/>
                  <a:ext cx="214803" cy="189604"/>
                </a:xfrm>
                <a:prstGeom prst="rect">
                  <a:avLst/>
                </a:prstGeom>
                <a:grpFill/>
              </p:spPr>
              <p:txBody>
                <a:bodyPr wrap="none" lIns="0" tIns="0" rIns="0" bIns="0" rtlCol="0">
                  <a:spAutoFit/>
                </a:bodyPr>
                <a:lstStyle/>
                <a:p>
                  <a:pPr algn="r">
                    <a:lnSpc>
                      <a:spcPct val="120000"/>
                    </a:lnSpc>
                  </a:pPr>
                  <a:r>
                    <a:rPr lang="de-DE" sz="1100">
                      <a:solidFill>
                        <a:schemeClr val="tx2"/>
                      </a:solidFill>
                    </a:rPr>
                    <a:t>AST</a:t>
                  </a:r>
                </a:p>
              </p:txBody>
            </p:sp>
            <p:sp>
              <p:nvSpPr>
                <p:cNvPr id="72" name="Textfeld 71">
                  <a:extLst>
                    <a:ext uri="{FF2B5EF4-FFF2-40B4-BE49-F238E27FC236}">
                      <a16:creationId xmlns:a16="http://schemas.microsoft.com/office/drawing/2014/main" id="{DFBB8D82-35D6-6E28-C396-BE85838EC062}"/>
                    </a:ext>
                  </a:extLst>
                </p:cNvPr>
                <p:cNvSpPr txBox="1"/>
                <p:nvPr/>
              </p:nvSpPr>
              <p:spPr>
                <a:xfrm rot="18379769">
                  <a:off x="1811204" y="2881861"/>
                  <a:ext cx="487314" cy="189604"/>
                </a:xfrm>
                <a:prstGeom prst="rect">
                  <a:avLst/>
                </a:prstGeom>
                <a:grpFill/>
              </p:spPr>
              <p:txBody>
                <a:bodyPr wrap="none" lIns="0" tIns="0" rIns="0" bIns="0" rtlCol="0">
                  <a:spAutoFit/>
                </a:bodyPr>
                <a:lstStyle/>
                <a:p>
                  <a:pPr algn="r">
                    <a:lnSpc>
                      <a:spcPct val="120000"/>
                    </a:lnSpc>
                  </a:pPr>
                  <a:r>
                    <a:rPr lang="de-DE" sz="1100">
                      <a:solidFill>
                        <a:schemeClr val="tx2"/>
                      </a:solidFill>
                    </a:rPr>
                    <a:t>LSM-cT1</a:t>
                  </a:r>
                </a:p>
              </p:txBody>
            </p:sp>
            <p:sp>
              <p:nvSpPr>
                <p:cNvPr id="73" name="Textfeld 72">
                  <a:extLst>
                    <a:ext uri="{FF2B5EF4-FFF2-40B4-BE49-F238E27FC236}">
                      <a16:creationId xmlns:a16="http://schemas.microsoft.com/office/drawing/2014/main" id="{D77B04B9-1AAA-4365-A50C-9AD1F54DDB9E}"/>
                    </a:ext>
                  </a:extLst>
                </p:cNvPr>
                <p:cNvSpPr txBox="1"/>
                <p:nvPr/>
              </p:nvSpPr>
              <p:spPr>
                <a:xfrm rot="18379769">
                  <a:off x="2061077" y="2851910"/>
                  <a:ext cx="432812" cy="189604"/>
                </a:xfrm>
                <a:prstGeom prst="rect">
                  <a:avLst/>
                </a:prstGeom>
                <a:grpFill/>
              </p:spPr>
              <p:txBody>
                <a:bodyPr wrap="none" lIns="0" tIns="0" rIns="0" bIns="0" rtlCol="0">
                  <a:spAutoFit/>
                </a:bodyPr>
                <a:lstStyle/>
                <a:p>
                  <a:pPr algn="r">
                    <a:lnSpc>
                      <a:spcPct val="120000"/>
                    </a:lnSpc>
                  </a:pPr>
                  <a:r>
                    <a:rPr lang="de-DE" sz="1100">
                      <a:solidFill>
                        <a:schemeClr val="tx2"/>
                      </a:solidFill>
                    </a:rPr>
                    <a:t>PRO-C3</a:t>
                  </a:r>
                </a:p>
              </p:txBody>
            </p:sp>
            <p:sp>
              <p:nvSpPr>
                <p:cNvPr id="74" name="Textfeld 73">
                  <a:extLst>
                    <a:ext uri="{FF2B5EF4-FFF2-40B4-BE49-F238E27FC236}">
                      <a16:creationId xmlns:a16="http://schemas.microsoft.com/office/drawing/2014/main" id="{7F4EE29A-1127-863E-52E7-F0DCEF9DF6C6}"/>
                    </a:ext>
                  </a:extLst>
                </p:cNvPr>
                <p:cNvSpPr txBox="1"/>
                <p:nvPr/>
              </p:nvSpPr>
              <p:spPr>
                <a:xfrm rot="18379769">
                  <a:off x="2200272" y="2898215"/>
                  <a:ext cx="561052" cy="189604"/>
                </a:xfrm>
                <a:prstGeom prst="rect">
                  <a:avLst/>
                </a:prstGeom>
                <a:grpFill/>
              </p:spPr>
              <p:txBody>
                <a:bodyPr wrap="none" lIns="0" tIns="0" rIns="0" bIns="0" rtlCol="0">
                  <a:spAutoFit/>
                </a:bodyPr>
                <a:lstStyle/>
                <a:p>
                  <a:pPr algn="r">
                    <a:lnSpc>
                      <a:spcPct val="120000"/>
                    </a:lnSpc>
                  </a:pPr>
                  <a:r>
                    <a:rPr lang="de-DE" sz="1100">
                      <a:solidFill>
                        <a:schemeClr val="tx2"/>
                      </a:solidFill>
                    </a:rPr>
                    <a:t>DWI_ADC</a:t>
                  </a:r>
                </a:p>
              </p:txBody>
            </p:sp>
            <p:sp>
              <p:nvSpPr>
                <p:cNvPr id="75" name="Textfeld 74">
                  <a:extLst>
                    <a:ext uri="{FF2B5EF4-FFF2-40B4-BE49-F238E27FC236}">
                      <a16:creationId xmlns:a16="http://schemas.microsoft.com/office/drawing/2014/main" id="{ABAFE0FE-3E4E-F0C7-E8B9-93A87BC9BFB8}"/>
                    </a:ext>
                  </a:extLst>
                </p:cNvPr>
                <p:cNvSpPr txBox="1"/>
                <p:nvPr/>
              </p:nvSpPr>
              <p:spPr>
                <a:xfrm rot="18379769">
                  <a:off x="2387859" y="2907521"/>
                  <a:ext cx="601127" cy="189604"/>
                </a:xfrm>
                <a:prstGeom prst="rect">
                  <a:avLst/>
                </a:prstGeom>
                <a:grpFill/>
              </p:spPr>
              <p:txBody>
                <a:bodyPr wrap="none" lIns="0" tIns="0" rIns="0" bIns="0" rtlCol="0">
                  <a:spAutoFit/>
                </a:bodyPr>
                <a:lstStyle/>
                <a:p>
                  <a:pPr algn="r">
                    <a:lnSpc>
                      <a:spcPct val="120000"/>
                    </a:lnSpc>
                  </a:pPr>
                  <a:r>
                    <a:rPr lang="de-DE" sz="1100">
                      <a:solidFill>
                        <a:schemeClr val="tx2"/>
                      </a:solidFill>
                    </a:rPr>
                    <a:t>CK18-M30</a:t>
                  </a:r>
                </a:p>
              </p:txBody>
            </p:sp>
            <p:sp>
              <p:nvSpPr>
                <p:cNvPr id="76" name="Textfeld 75">
                  <a:extLst>
                    <a:ext uri="{FF2B5EF4-FFF2-40B4-BE49-F238E27FC236}">
                      <a16:creationId xmlns:a16="http://schemas.microsoft.com/office/drawing/2014/main" id="{276972C4-95F5-D0D4-F449-872CBCE2DF8E}"/>
                    </a:ext>
                  </a:extLst>
                </p:cNvPr>
                <p:cNvSpPr txBox="1"/>
                <p:nvPr/>
              </p:nvSpPr>
              <p:spPr>
                <a:xfrm rot="18379769">
                  <a:off x="2613157" y="2919478"/>
                  <a:ext cx="601127" cy="189604"/>
                </a:xfrm>
                <a:prstGeom prst="rect">
                  <a:avLst/>
                </a:prstGeom>
                <a:grpFill/>
              </p:spPr>
              <p:txBody>
                <a:bodyPr wrap="none" lIns="0" tIns="0" rIns="0" bIns="0" rtlCol="0">
                  <a:spAutoFit/>
                </a:bodyPr>
                <a:lstStyle/>
                <a:p>
                  <a:pPr algn="r">
                    <a:lnSpc>
                      <a:spcPct val="120000"/>
                    </a:lnSpc>
                  </a:pPr>
                  <a:r>
                    <a:rPr lang="de-DE" sz="1100">
                      <a:solidFill>
                        <a:schemeClr val="tx2"/>
                      </a:solidFill>
                    </a:rPr>
                    <a:t>CK18-M65</a:t>
                  </a:r>
                </a:p>
              </p:txBody>
            </p:sp>
            <p:sp>
              <p:nvSpPr>
                <p:cNvPr id="77" name="Textfeld 76">
                  <a:extLst>
                    <a:ext uri="{FF2B5EF4-FFF2-40B4-BE49-F238E27FC236}">
                      <a16:creationId xmlns:a16="http://schemas.microsoft.com/office/drawing/2014/main" id="{6FC7EA90-B93E-0484-6D10-348A9B2042A6}"/>
                    </a:ext>
                  </a:extLst>
                </p:cNvPr>
                <p:cNvSpPr txBox="1"/>
                <p:nvPr/>
              </p:nvSpPr>
              <p:spPr>
                <a:xfrm rot="18379769">
                  <a:off x="3082548" y="2792704"/>
                  <a:ext cx="278923" cy="189604"/>
                </a:xfrm>
                <a:prstGeom prst="rect">
                  <a:avLst/>
                </a:prstGeom>
                <a:grpFill/>
              </p:spPr>
              <p:txBody>
                <a:bodyPr wrap="none" lIns="0" tIns="0" rIns="0" bIns="0" rtlCol="0">
                  <a:spAutoFit/>
                </a:bodyPr>
                <a:lstStyle/>
                <a:p>
                  <a:pPr algn="r">
                    <a:lnSpc>
                      <a:spcPct val="120000"/>
                    </a:lnSpc>
                  </a:pPr>
                  <a:r>
                    <a:rPr lang="de-DE" sz="1100">
                      <a:solidFill>
                        <a:schemeClr val="tx2"/>
                      </a:solidFill>
                    </a:rPr>
                    <a:t>FAST</a:t>
                  </a:r>
                </a:p>
              </p:txBody>
            </p:sp>
            <p:sp>
              <p:nvSpPr>
                <p:cNvPr id="78" name="Textfeld 77">
                  <a:extLst>
                    <a:ext uri="{FF2B5EF4-FFF2-40B4-BE49-F238E27FC236}">
                      <a16:creationId xmlns:a16="http://schemas.microsoft.com/office/drawing/2014/main" id="{0FC16E90-6EB5-2C68-D5BF-66988B7953EB}"/>
                    </a:ext>
                  </a:extLst>
                </p:cNvPr>
                <p:cNvSpPr txBox="1"/>
                <p:nvPr/>
              </p:nvSpPr>
              <p:spPr>
                <a:xfrm rot="18379769">
                  <a:off x="2914169" y="2969534"/>
                  <a:ext cx="754003" cy="189604"/>
                </a:xfrm>
                <a:prstGeom prst="rect">
                  <a:avLst/>
                </a:prstGeom>
                <a:grpFill/>
              </p:spPr>
              <p:txBody>
                <a:bodyPr wrap="square" lIns="0" tIns="0" rIns="0" bIns="0" rtlCol="0">
                  <a:spAutoFit/>
                </a:bodyPr>
                <a:lstStyle/>
                <a:p>
                  <a:pPr algn="r">
                    <a:lnSpc>
                      <a:spcPct val="120000"/>
                    </a:lnSpc>
                  </a:pPr>
                  <a:r>
                    <a:rPr lang="de-DE" sz="1100" err="1">
                      <a:solidFill>
                        <a:schemeClr val="tx2"/>
                      </a:solidFill>
                    </a:rPr>
                    <a:t>cTAG</a:t>
                  </a:r>
                  <a:endParaRPr lang="de-DE" sz="1100">
                    <a:solidFill>
                      <a:schemeClr val="tx2"/>
                    </a:solidFill>
                  </a:endParaRPr>
                </a:p>
              </p:txBody>
            </p:sp>
            <p:sp>
              <p:nvSpPr>
                <p:cNvPr id="79" name="Textfeld 78">
                  <a:extLst>
                    <a:ext uri="{FF2B5EF4-FFF2-40B4-BE49-F238E27FC236}">
                      <a16:creationId xmlns:a16="http://schemas.microsoft.com/office/drawing/2014/main" id="{E9B12558-003B-7FF7-1D00-B52735C9D835}"/>
                    </a:ext>
                  </a:extLst>
                </p:cNvPr>
                <p:cNvSpPr txBox="1"/>
                <p:nvPr/>
              </p:nvSpPr>
              <p:spPr>
                <a:xfrm rot="18379769">
                  <a:off x="3463527" y="2816013"/>
                  <a:ext cx="333425" cy="189604"/>
                </a:xfrm>
                <a:prstGeom prst="rect">
                  <a:avLst/>
                </a:prstGeom>
                <a:grpFill/>
              </p:spPr>
              <p:txBody>
                <a:bodyPr wrap="none" lIns="0" tIns="0" rIns="0" bIns="0" rtlCol="0">
                  <a:spAutoFit/>
                </a:bodyPr>
                <a:lstStyle/>
                <a:p>
                  <a:pPr algn="r">
                    <a:lnSpc>
                      <a:spcPct val="120000"/>
                    </a:lnSpc>
                  </a:pPr>
                  <a:r>
                    <a:rPr lang="de-DE" sz="1100">
                      <a:solidFill>
                        <a:schemeClr val="tx2"/>
                      </a:solidFill>
                    </a:rPr>
                    <a:t>NIS2+</a:t>
                  </a:r>
                </a:p>
              </p:txBody>
            </p:sp>
            <p:sp>
              <p:nvSpPr>
                <p:cNvPr id="80" name="Textfeld 79">
                  <a:extLst>
                    <a:ext uri="{FF2B5EF4-FFF2-40B4-BE49-F238E27FC236}">
                      <a16:creationId xmlns:a16="http://schemas.microsoft.com/office/drawing/2014/main" id="{B5366889-5845-A341-411B-6603ABDB187C}"/>
                    </a:ext>
                  </a:extLst>
                </p:cNvPr>
                <p:cNvSpPr txBox="1"/>
                <p:nvPr/>
              </p:nvSpPr>
              <p:spPr>
                <a:xfrm rot="18379769">
                  <a:off x="3640637" y="2840519"/>
                  <a:ext cx="365486" cy="189604"/>
                </a:xfrm>
                <a:prstGeom prst="rect">
                  <a:avLst/>
                </a:prstGeom>
                <a:grpFill/>
              </p:spPr>
              <p:txBody>
                <a:bodyPr wrap="none" lIns="0" tIns="0" rIns="0" bIns="0" rtlCol="0">
                  <a:spAutoFit/>
                </a:bodyPr>
                <a:lstStyle/>
                <a:p>
                  <a:pPr algn="r">
                    <a:lnSpc>
                      <a:spcPct val="120000"/>
                    </a:lnSpc>
                  </a:pPr>
                  <a:r>
                    <a:rPr lang="de-DE" sz="1100">
                      <a:solidFill>
                        <a:schemeClr val="tx2"/>
                      </a:solidFill>
                    </a:rPr>
                    <a:t>MEFIB</a:t>
                  </a:r>
                </a:p>
              </p:txBody>
            </p:sp>
            <p:sp>
              <p:nvSpPr>
                <p:cNvPr id="81" name="Textfeld 80">
                  <a:extLst>
                    <a:ext uri="{FF2B5EF4-FFF2-40B4-BE49-F238E27FC236}">
                      <a16:creationId xmlns:a16="http://schemas.microsoft.com/office/drawing/2014/main" id="{EC68B278-A7DE-B4D8-DAFF-060693AAB916}"/>
                    </a:ext>
                  </a:extLst>
                </p:cNvPr>
                <p:cNvSpPr txBox="1"/>
                <p:nvPr/>
              </p:nvSpPr>
              <p:spPr>
                <a:xfrm rot="18379769">
                  <a:off x="3985536" y="2752070"/>
                  <a:ext cx="192360" cy="189604"/>
                </a:xfrm>
                <a:prstGeom prst="rect">
                  <a:avLst/>
                </a:prstGeom>
                <a:grpFill/>
              </p:spPr>
              <p:txBody>
                <a:bodyPr wrap="none" lIns="0" tIns="0" rIns="0" bIns="0" rtlCol="0">
                  <a:spAutoFit/>
                </a:bodyPr>
                <a:lstStyle/>
                <a:p>
                  <a:pPr algn="r">
                    <a:lnSpc>
                      <a:spcPct val="120000"/>
                    </a:lnSpc>
                  </a:pPr>
                  <a:r>
                    <a:rPr lang="de-DE" sz="1100">
                      <a:solidFill>
                        <a:schemeClr val="tx2"/>
                      </a:solidFill>
                    </a:rPr>
                    <a:t>ELF</a:t>
                  </a:r>
                </a:p>
              </p:txBody>
            </p:sp>
            <p:sp>
              <p:nvSpPr>
                <p:cNvPr id="82" name="Textfeld 81">
                  <a:extLst>
                    <a:ext uri="{FF2B5EF4-FFF2-40B4-BE49-F238E27FC236}">
                      <a16:creationId xmlns:a16="http://schemas.microsoft.com/office/drawing/2014/main" id="{D0D939E5-BA73-20E3-78C6-5AADABF9F6E1}"/>
                    </a:ext>
                  </a:extLst>
                </p:cNvPr>
                <p:cNvSpPr txBox="1"/>
                <p:nvPr/>
              </p:nvSpPr>
              <p:spPr>
                <a:xfrm rot="18379769">
                  <a:off x="4144011" y="2768968"/>
                  <a:ext cx="291747" cy="189604"/>
                </a:xfrm>
                <a:prstGeom prst="rect">
                  <a:avLst/>
                </a:prstGeom>
                <a:grpFill/>
              </p:spPr>
              <p:txBody>
                <a:bodyPr wrap="none" lIns="0" tIns="0" rIns="0" bIns="0" rtlCol="0">
                  <a:spAutoFit/>
                </a:bodyPr>
                <a:lstStyle/>
                <a:p>
                  <a:pPr algn="r">
                    <a:lnSpc>
                      <a:spcPct val="120000"/>
                    </a:lnSpc>
                  </a:pPr>
                  <a:r>
                    <a:rPr lang="de-DE" sz="1100">
                      <a:solidFill>
                        <a:schemeClr val="tx2"/>
                      </a:solidFill>
                    </a:rPr>
                    <a:t>FIB-4</a:t>
                  </a:r>
                </a:p>
              </p:txBody>
            </p:sp>
            <p:sp>
              <p:nvSpPr>
                <p:cNvPr id="83" name="Textfeld 82">
                  <a:extLst>
                    <a:ext uri="{FF2B5EF4-FFF2-40B4-BE49-F238E27FC236}">
                      <a16:creationId xmlns:a16="http://schemas.microsoft.com/office/drawing/2014/main" id="{2F916B02-6F64-5058-4AE2-AEB9BD2CCD6C}"/>
                    </a:ext>
                  </a:extLst>
                </p:cNvPr>
                <p:cNvSpPr txBox="1"/>
                <p:nvPr/>
              </p:nvSpPr>
              <p:spPr>
                <a:xfrm rot="18379769">
                  <a:off x="4257190" y="2826318"/>
                  <a:ext cx="391133" cy="189604"/>
                </a:xfrm>
                <a:prstGeom prst="rect">
                  <a:avLst/>
                </a:prstGeom>
                <a:grpFill/>
              </p:spPr>
              <p:txBody>
                <a:bodyPr wrap="none" lIns="0" tIns="0" rIns="0" bIns="0" rtlCol="0">
                  <a:spAutoFit/>
                </a:bodyPr>
                <a:lstStyle/>
                <a:p>
                  <a:pPr algn="r">
                    <a:lnSpc>
                      <a:spcPct val="120000"/>
                    </a:lnSpc>
                  </a:pPr>
                  <a:r>
                    <a:rPr lang="de-DE" sz="1100">
                      <a:solidFill>
                        <a:schemeClr val="tx2"/>
                      </a:solidFill>
                    </a:rPr>
                    <a:t>ADAPT</a:t>
                  </a:r>
                </a:p>
              </p:txBody>
            </p:sp>
            <p:sp>
              <p:nvSpPr>
                <p:cNvPr id="84" name="Textfeld 83">
                  <a:extLst>
                    <a:ext uri="{FF2B5EF4-FFF2-40B4-BE49-F238E27FC236}">
                      <a16:creationId xmlns:a16="http://schemas.microsoft.com/office/drawing/2014/main" id="{5AAFCD37-6C91-CC7C-4647-940EAFF1431D}"/>
                    </a:ext>
                  </a:extLst>
                </p:cNvPr>
                <p:cNvSpPr txBox="1"/>
                <p:nvPr/>
              </p:nvSpPr>
              <p:spPr>
                <a:xfrm rot="18379769">
                  <a:off x="4546351" y="2813823"/>
                  <a:ext cx="335028" cy="189604"/>
                </a:xfrm>
                <a:prstGeom prst="rect">
                  <a:avLst/>
                </a:prstGeom>
                <a:grpFill/>
              </p:spPr>
              <p:txBody>
                <a:bodyPr wrap="none" lIns="0" tIns="0" rIns="0" bIns="0" rtlCol="0">
                  <a:spAutoFit/>
                </a:bodyPr>
                <a:lstStyle/>
                <a:p>
                  <a:pPr algn="r">
                    <a:lnSpc>
                      <a:spcPct val="120000"/>
                    </a:lnSpc>
                  </a:pPr>
                  <a:r>
                    <a:rPr lang="de-DE" sz="1100">
                      <a:solidFill>
                        <a:schemeClr val="tx2"/>
                      </a:solidFill>
                    </a:rPr>
                    <a:t>MAST</a:t>
                  </a:r>
                </a:p>
              </p:txBody>
            </p:sp>
            <p:sp>
              <p:nvSpPr>
                <p:cNvPr id="85" name="Textfeld 84">
                  <a:extLst>
                    <a:ext uri="{FF2B5EF4-FFF2-40B4-BE49-F238E27FC236}">
                      <a16:creationId xmlns:a16="http://schemas.microsoft.com/office/drawing/2014/main" id="{E85C17B0-91E3-77DB-BFA9-09E8B655E0AF}"/>
                    </a:ext>
                  </a:extLst>
                </p:cNvPr>
                <p:cNvSpPr txBox="1"/>
                <p:nvPr/>
              </p:nvSpPr>
              <p:spPr>
                <a:xfrm rot="18379769">
                  <a:off x="4522387" y="2923078"/>
                  <a:ext cx="638306" cy="189604"/>
                </a:xfrm>
                <a:prstGeom prst="rect">
                  <a:avLst/>
                </a:prstGeom>
                <a:grpFill/>
              </p:spPr>
              <p:txBody>
                <a:bodyPr wrap="square" lIns="0" tIns="0" rIns="0" bIns="0" rtlCol="0">
                  <a:spAutoFit/>
                </a:bodyPr>
                <a:lstStyle/>
                <a:p>
                  <a:pPr algn="r">
                    <a:lnSpc>
                      <a:spcPct val="120000"/>
                    </a:lnSpc>
                  </a:pPr>
                  <a:r>
                    <a:rPr lang="de-DE" sz="1100">
                      <a:solidFill>
                        <a:schemeClr val="tx2"/>
                      </a:solidFill>
                    </a:rPr>
                    <a:t>LSM-VCTE</a:t>
                  </a:r>
                </a:p>
              </p:txBody>
            </p:sp>
            <p:sp>
              <p:nvSpPr>
                <p:cNvPr id="86" name="Textfeld 85">
                  <a:extLst>
                    <a:ext uri="{FF2B5EF4-FFF2-40B4-BE49-F238E27FC236}">
                      <a16:creationId xmlns:a16="http://schemas.microsoft.com/office/drawing/2014/main" id="{FD3BF0B7-BDD9-7658-3C35-E8720CF64522}"/>
                    </a:ext>
                  </a:extLst>
                </p:cNvPr>
                <p:cNvSpPr txBox="1"/>
                <p:nvPr/>
              </p:nvSpPr>
              <p:spPr>
                <a:xfrm rot="18379769">
                  <a:off x="4713736" y="2940910"/>
                  <a:ext cx="662687" cy="189604"/>
                </a:xfrm>
                <a:prstGeom prst="rect">
                  <a:avLst/>
                </a:prstGeom>
                <a:grpFill/>
              </p:spPr>
              <p:txBody>
                <a:bodyPr wrap="square" lIns="0" tIns="0" rIns="0" bIns="0" rtlCol="0">
                  <a:spAutoFit/>
                </a:bodyPr>
                <a:lstStyle/>
                <a:p>
                  <a:pPr algn="r">
                    <a:lnSpc>
                      <a:spcPct val="120000"/>
                    </a:lnSpc>
                  </a:pPr>
                  <a:r>
                    <a:rPr lang="de-DE" sz="1100">
                      <a:solidFill>
                        <a:schemeClr val="tx2"/>
                      </a:solidFill>
                    </a:rPr>
                    <a:t>Agile4</a:t>
                  </a:r>
                </a:p>
              </p:txBody>
            </p:sp>
            <p:sp>
              <p:nvSpPr>
                <p:cNvPr id="88" name="Textfeld 87">
                  <a:extLst>
                    <a:ext uri="{FF2B5EF4-FFF2-40B4-BE49-F238E27FC236}">
                      <a16:creationId xmlns:a16="http://schemas.microsoft.com/office/drawing/2014/main" id="{1C373C8B-02DD-9D2F-D010-B73EA9DDADF8}"/>
                    </a:ext>
                  </a:extLst>
                </p:cNvPr>
                <p:cNvSpPr txBox="1"/>
                <p:nvPr/>
              </p:nvSpPr>
              <p:spPr>
                <a:xfrm rot="18379769">
                  <a:off x="5376036" y="2842980"/>
                  <a:ext cx="373625" cy="189604"/>
                </a:xfrm>
                <a:prstGeom prst="rect">
                  <a:avLst/>
                </a:prstGeom>
                <a:grpFill/>
              </p:spPr>
              <p:txBody>
                <a:bodyPr wrap="square" lIns="0" tIns="0" rIns="0" bIns="0" rtlCol="0">
                  <a:spAutoFit/>
                </a:bodyPr>
                <a:lstStyle/>
                <a:p>
                  <a:pPr algn="r">
                    <a:lnSpc>
                      <a:spcPct val="120000"/>
                    </a:lnSpc>
                  </a:pPr>
                  <a:r>
                    <a:rPr lang="de-DE" sz="1100">
                      <a:solidFill>
                        <a:schemeClr val="tx2"/>
                      </a:solidFill>
                    </a:rPr>
                    <a:t>MRE</a:t>
                  </a:r>
                </a:p>
              </p:txBody>
            </p:sp>
            <p:sp>
              <p:nvSpPr>
                <p:cNvPr id="87" name="Textfeld 86">
                  <a:extLst>
                    <a:ext uri="{FF2B5EF4-FFF2-40B4-BE49-F238E27FC236}">
                      <a16:creationId xmlns:a16="http://schemas.microsoft.com/office/drawing/2014/main" id="{DF613B34-E88F-5A92-E29E-35908A02CB23}"/>
                    </a:ext>
                  </a:extLst>
                </p:cNvPr>
                <p:cNvSpPr txBox="1"/>
                <p:nvPr/>
              </p:nvSpPr>
              <p:spPr>
                <a:xfrm rot="18379769">
                  <a:off x="4949739" y="2922032"/>
                  <a:ext cx="653751" cy="189604"/>
                </a:xfrm>
                <a:prstGeom prst="rect">
                  <a:avLst/>
                </a:prstGeom>
                <a:solidFill>
                  <a:schemeClr val="bg1"/>
                </a:solidFill>
              </p:spPr>
              <p:txBody>
                <a:bodyPr wrap="square" lIns="0" tIns="0" rIns="0" bIns="0" rtlCol="0">
                  <a:spAutoFit/>
                </a:bodyPr>
                <a:lstStyle/>
                <a:p>
                  <a:pPr algn="r">
                    <a:lnSpc>
                      <a:spcPct val="120000"/>
                    </a:lnSpc>
                  </a:pPr>
                  <a:r>
                    <a:rPr lang="de-DE" sz="1100">
                      <a:solidFill>
                        <a:schemeClr val="tx2"/>
                      </a:solidFill>
                    </a:rPr>
                    <a:t>Agile3+</a:t>
                  </a:r>
                </a:p>
              </p:txBody>
            </p:sp>
          </p:grpSp>
        </p:grpSp>
        <p:sp>
          <p:nvSpPr>
            <p:cNvPr id="21" name="Rechteck 20">
              <a:extLst>
                <a:ext uri="{FF2B5EF4-FFF2-40B4-BE49-F238E27FC236}">
                  <a16:creationId xmlns:a16="http://schemas.microsoft.com/office/drawing/2014/main" id="{91C89648-5658-5E77-AC80-7F7A4C402883}"/>
                </a:ext>
              </a:extLst>
            </p:cNvPr>
            <p:cNvSpPr/>
            <p:nvPr/>
          </p:nvSpPr>
          <p:spPr>
            <a:xfrm>
              <a:off x="2456757" y="1561214"/>
              <a:ext cx="2215604" cy="468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400">
                  <a:solidFill>
                    <a:srgbClr val="001965"/>
                  </a:solidFill>
                </a:rPr>
                <a:t>Fortgeschrittene Fibrose</a:t>
              </a:r>
              <a:endParaRPr lang="de-DE" sz="1400" noProof="0">
                <a:solidFill>
                  <a:srgbClr val="001965"/>
                </a:solidFill>
              </a:endParaRPr>
            </a:p>
          </p:txBody>
        </p:sp>
      </p:grpSp>
      <p:sp>
        <p:nvSpPr>
          <p:cNvPr id="3" name="Rechteck 2">
            <a:extLst>
              <a:ext uri="{FF2B5EF4-FFF2-40B4-BE49-F238E27FC236}">
                <a16:creationId xmlns:a16="http://schemas.microsoft.com/office/drawing/2014/main" id="{10B3248F-C9AB-298A-029F-28A7C8258B84}"/>
              </a:ext>
            </a:extLst>
          </p:cNvPr>
          <p:cNvSpPr/>
          <p:nvPr/>
        </p:nvSpPr>
        <p:spPr>
          <a:xfrm>
            <a:off x="5613353" y="3394694"/>
            <a:ext cx="96045" cy="128250"/>
          </a:xfrm>
          <a:prstGeom prst="rect">
            <a:avLst/>
          </a:prstGeom>
          <a:solidFill>
            <a:schemeClr val="bg1"/>
          </a:solidFill>
          <a:ln w="9525" cap="flat">
            <a:noFill/>
            <a:prstDash val="solid"/>
            <a:miter/>
          </a:ln>
        </p:spPr>
        <p:txBody>
          <a:bodyPr rtlCol="0" anchor="ctr"/>
          <a:lstStyle/>
          <a:p>
            <a:pPr algn="l"/>
            <a:endParaRPr lang="de-DE"/>
          </a:p>
        </p:txBody>
      </p:sp>
      <p:sp>
        <p:nvSpPr>
          <p:cNvPr id="24" name="Rechteck 23">
            <a:extLst>
              <a:ext uri="{FF2B5EF4-FFF2-40B4-BE49-F238E27FC236}">
                <a16:creationId xmlns:a16="http://schemas.microsoft.com/office/drawing/2014/main" id="{F99C6D24-A4B1-BE4D-CC8E-C03558A60FCE}"/>
              </a:ext>
            </a:extLst>
          </p:cNvPr>
          <p:cNvSpPr/>
          <p:nvPr/>
        </p:nvSpPr>
        <p:spPr>
          <a:xfrm>
            <a:off x="9733475" y="969874"/>
            <a:ext cx="1469840" cy="372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 name="Rechteck 1">
            <a:extLst>
              <a:ext uri="{FF2B5EF4-FFF2-40B4-BE49-F238E27FC236}">
                <a16:creationId xmlns:a16="http://schemas.microsoft.com/office/drawing/2014/main" id="{EB1794E4-7FB0-A78B-C96A-F9ECE95EDCC2}"/>
              </a:ext>
            </a:extLst>
          </p:cNvPr>
          <p:cNvSpPr/>
          <p:nvPr/>
        </p:nvSpPr>
        <p:spPr>
          <a:xfrm>
            <a:off x="4401864" y="959438"/>
            <a:ext cx="1469840" cy="372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nvGrpSpPr>
          <p:cNvPr id="49" name="Gruppieren 48">
            <a:extLst>
              <a:ext uri="{FF2B5EF4-FFF2-40B4-BE49-F238E27FC236}">
                <a16:creationId xmlns:a16="http://schemas.microsoft.com/office/drawing/2014/main" id="{0188D008-1AED-2149-B5E8-B7575061F474}"/>
              </a:ext>
            </a:extLst>
          </p:cNvPr>
          <p:cNvGrpSpPr/>
          <p:nvPr/>
        </p:nvGrpSpPr>
        <p:grpSpPr>
          <a:xfrm>
            <a:off x="6436831" y="1498995"/>
            <a:ext cx="339235" cy="1977734"/>
            <a:chOff x="704187" y="1494118"/>
            <a:chExt cx="339235" cy="1977734"/>
          </a:xfrm>
        </p:grpSpPr>
        <p:sp>
          <p:nvSpPr>
            <p:cNvPr id="50" name="Rechteck 49">
              <a:extLst>
                <a:ext uri="{FF2B5EF4-FFF2-40B4-BE49-F238E27FC236}">
                  <a16:creationId xmlns:a16="http://schemas.microsoft.com/office/drawing/2014/main" id="{B659ABC1-DA28-FA31-0563-D646F0479B58}"/>
                </a:ext>
              </a:extLst>
            </p:cNvPr>
            <p:cNvSpPr/>
            <p:nvPr/>
          </p:nvSpPr>
          <p:spPr>
            <a:xfrm>
              <a:off x="729129" y="1494118"/>
              <a:ext cx="309886" cy="1963553"/>
            </a:xfrm>
            <a:prstGeom prst="rect">
              <a:avLst/>
            </a:prstGeom>
            <a:solidFill>
              <a:schemeClr val="bg1"/>
            </a:solidFill>
            <a:ln w="9525" cap="flat">
              <a:noFill/>
              <a:prstDash val="solid"/>
              <a:miter/>
            </a:ln>
          </p:spPr>
          <p:txBody>
            <a:bodyPr rtlCol="0" anchor="ctr"/>
            <a:lstStyle/>
            <a:p>
              <a:pPr algn="l"/>
              <a:endParaRPr lang="de-DE"/>
            </a:p>
          </p:txBody>
        </p:sp>
        <p:sp>
          <p:nvSpPr>
            <p:cNvPr id="51" name="Textfeld 50">
              <a:extLst>
                <a:ext uri="{FF2B5EF4-FFF2-40B4-BE49-F238E27FC236}">
                  <a16:creationId xmlns:a16="http://schemas.microsoft.com/office/drawing/2014/main" id="{6E5D2656-F7B8-2420-5BE0-2F420758D53E}"/>
                </a:ext>
              </a:extLst>
            </p:cNvPr>
            <p:cNvSpPr txBox="1"/>
            <p:nvPr/>
          </p:nvSpPr>
          <p:spPr>
            <a:xfrm>
              <a:off x="704187" y="1552096"/>
              <a:ext cx="229229" cy="1919756"/>
            </a:xfrm>
            <a:prstGeom prst="rect">
              <a:avLst/>
            </a:prstGeom>
            <a:solidFill>
              <a:schemeClr val="bg1"/>
            </a:solidFill>
          </p:spPr>
          <p:txBody>
            <a:bodyPr wrap="none" lIns="0" tIns="0" rIns="0" bIns="0" rtlCol="0">
              <a:spAutoFit/>
            </a:bodyPr>
            <a:lstStyle/>
            <a:p>
              <a:pPr algn="r">
                <a:lnSpc>
                  <a:spcPct val="114000"/>
                </a:lnSpc>
              </a:pPr>
              <a:r>
                <a:rPr lang="de-DE" sz="1000">
                  <a:solidFill>
                    <a:schemeClr val="tx2"/>
                  </a:solidFill>
                </a:rPr>
                <a:t>1</a:t>
              </a:r>
            </a:p>
            <a:p>
              <a:pPr algn="r">
                <a:lnSpc>
                  <a:spcPct val="114000"/>
                </a:lnSpc>
              </a:pPr>
              <a:r>
                <a:rPr lang="de-DE" sz="1000">
                  <a:solidFill>
                    <a:schemeClr val="tx2"/>
                  </a:solidFill>
                </a:rPr>
                <a:t>0,95</a:t>
              </a:r>
            </a:p>
            <a:p>
              <a:pPr algn="r">
                <a:lnSpc>
                  <a:spcPct val="114000"/>
                </a:lnSpc>
              </a:pPr>
              <a:r>
                <a:rPr lang="de-DE" sz="1000">
                  <a:solidFill>
                    <a:schemeClr val="tx2"/>
                  </a:solidFill>
                </a:rPr>
                <a:t>0,9</a:t>
              </a:r>
            </a:p>
            <a:p>
              <a:pPr algn="r">
                <a:lnSpc>
                  <a:spcPct val="114000"/>
                </a:lnSpc>
              </a:pPr>
              <a:r>
                <a:rPr lang="de-DE" sz="1000">
                  <a:solidFill>
                    <a:schemeClr val="tx2"/>
                  </a:solidFill>
                </a:rPr>
                <a:t>0,85</a:t>
              </a:r>
            </a:p>
            <a:p>
              <a:pPr algn="r">
                <a:lnSpc>
                  <a:spcPct val="114000"/>
                </a:lnSpc>
              </a:pPr>
              <a:r>
                <a:rPr lang="de-DE" sz="1000">
                  <a:solidFill>
                    <a:schemeClr val="tx2"/>
                  </a:solidFill>
                </a:rPr>
                <a:t>0,8</a:t>
              </a:r>
            </a:p>
            <a:p>
              <a:pPr algn="r">
                <a:lnSpc>
                  <a:spcPct val="114000"/>
                </a:lnSpc>
              </a:pPr>
              <a:r>
                <a:rPr lang="de-DE" sz="1000">
                  <a:solidFill>
                    <a:schemeClr val="tx2"/>
                  </a:solidFill>
                </a:rPr>
                <a:t>0,75</a:t>
              </a:r>
            </a:p>
            <a:p>
              <a:pPr algn="r">
                <a:lnSpc>
                  <a:spcPct val="114000"/>
                </a:lnSpc>
              </a:pPr>
              <a:r>
                <a:rPr lang="de-DE" sz="1000">
                  <a:solidFill>
                    <a:schemeClr val="tx2"/>
                  </a:solidFill>
                </a:rPr>
                <a:t>0,7</a:t>
              </a:r>
            </a:p>
            <a:p>
              <a:pPr algn="r">
                <a:lnSpc>
                  <a:spcPct val="114000"/>
                </a:lnSpc>
              </a:pPr>
              <a:r>
                <a:rPr lang="de-DE" sz="1000">
                  <a:solidFill>
                    <a:schemeClr val="tx2"/>
                  </a:solidFill>
                </a:rPr>
                <a:t>0,65</a:t>
              </a:r>
            </a:p>
            <a:p>
              <a:pPr algn="r">
                <a:lnSpc>
                  <a:spcPct val="114000"/>
                </a:lnSpc>
              </a:pPr>
              <a:r>
                <a:rPr lang="de-DE" sz="1000">
                  <a:solidFill>
                    <a:schemeClr val="tx2"/>
                  </a:solidFill>
                </a:rPr>
                <a:t>0,6</a:t>
              </a:r>
            </a:p>
            <a:p>
              <a:pPr algn="r">
                <a:lnSpc>
                  <a:spcPct val="114000"/>
                </a:lnSpc>
              </a:pPr>
              <a:r>
                <a:rPr lang="de-DE" sz="1000">
                  <a:solidFill>
                    <a:schemeClr val="tx2"/>
                  </a:solidFill>
                </a:rPr>
                <a:t>0,55</a:t>
              </a:r>
            </a:p>
            <a:p>
              <a:pPr algn="r">
                <a:lnSpc>
                  <a:spcPct val="114000"/>
                </a:lnSpc>
              </a:pPr>
              <a:r>
                <a:rPr lang="de-DE" sz="1000">
                  <a:solidFill>
                    <a:schemeClr val="tx2"/>
                  </a:solidFill>
                </a:rPr>
                <a:t>0,5</a:t>
              </a:r>
            </a:p>
          </p:txBody>
        </p:sp>
        <p:grpSp>
          <p:nvGrpSpPr>
            <p:cNvPr id="52" name="Gruppieren 51">
              <a:extLst>
                <a:ext uri="{FF2B5EF4-FFF2-40B4-BE49-F238E27FC236}">
                  <a16:creationId xmlns:a16="http://schemas.microsoft.com/office/drawing/2014/main" id="{6E87C076-8A75-BDC4-28FB-C9159B4D935B}"/>
                </a:ext>
              </a:extLst>
            </p:cNvPr>
            <p:cNvGrpSpPr/>
            <p:nvPr/>
          </p:nvGrpSpPr>
          <p:grpSpPr>
            <a:xfrm>
              <a:off x="933099" y="1619292"/>
              <a:ext cx="110323" cy="1802525"/>
              <a:chOff x="7129035" y="3351995"/>
              <a:chExt cx="110323" cy="1802525"/>
            </a:xfrm>
          </p:grpSpPr>
          <p:cxnSp>
            <p:nvCxnSpPr>
              <p:cNvPr id="53" name="Gerader Verbinder 52">
                <a:extLst>
                  <a:ext uri="{FF2B5EF4-FFF2-40B4-BE49-F238E27FC236}">
                    <a16:creationId xmlns:a16="http://schemas.microsoft.com/office/drawing/2014/main" id="{44B93FD8-091D-F184-11D5-A259A063F095}"/>
                  </a:ext>
                </a:extLst>
              </p:cNvPr>
              <p:cNvCxnSpPr/>
              <p:nvPr/>
            </p:nvCxnSpPr>
            <p:spPr>
              <a:xfrm>
                <a:off x="7229631" y="3354520"/>
                <a:ext cx="0" cy="1800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BA3F540B-D95C-E8FB-9ACA-805DF10ADADD}"/>
                  </a:ext>
                </a:extLst>
              </p:cNvPr>
              <p:cNvCxnSpPr/>
              <p:nvPr/>
            </p:nvCxnSpPr>
            <p:spPr>
              <a:xfrm>
                <a:off x="7129049" y="3351995"/>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147EE763-2B98-4F0D-14EE-79E9ABCFBC2C}"/>
                  </a:ext>
                </a:extLst>
              </p:cNvPr>
              <p:cNvCxnSpPr/>
              <p:nvPr/>
            </p:nvCxnSpPr>
            <p:spPr>
              <a:xfrm>
                <a:off x="7137519" y="3525774"/>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F8754537-66BD-F478-851C-6450F75E0D31}"/>
                  </a:ext>
                </a:extLst>
              </p:cNvPr>
              <p:cNvCxnSpPr/>
              <p:nvPr/>
            </p:nvCxnSpPr>
            <p:spPr>
              <a:xfrm>
                <a:off x="7132189" y="3713357"/>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F1DD7B1E-D6D4-8B1F-5003-DB0F351ECCF8}"/>
                  </a:ext>
                </a:extLst>
              </p:cNvPr>
              <p:cNvCxnSpPr/>
              <p:nvPr/>
            </p:nvCxnSpPr>
            <p:spPr>
              <a:xfrm>
                <a:off x="7137208" y="3894038"/>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97BE4906-8289-7B1B-BF13-05036913684C}"/>
                  </a:ext>
                </a:extLst>
              </p:cNvPr>
              <p:cNvCxnSpPr/>
              <p:nvPr/>
            </p:nvCxnSpPr>
            <p:spPr>
              <a:xfrm>
                <a:off x="7138776" y="4084146"/>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2D14F76E-213C-D746-EC2D-7AB45825D0EB}"/>
                  </a:ext>
                </a:extLst>
              </p:cNvPr>
              <p:cNvCxnSpPr/>
              <p:nvPr/>
            </p:nvCxnSpPr>
            <p:spPr>
              <a:xfrm>
                <a:off x="7134369" y="4255400"/>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8E540B08-9FB8-2440-C72C-80C6D23954EB}"/>
                  </a:ext>
                </a:extLst>
              </p:cNvPr>
              <p:cNvCxnSpPr/>
              <p:nvPr/>
            </p:nvCxnSpPr>
            <p:spPr>
              <a:xfrm>
                <a:off x="7129035" y="4436081"/>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9DF197CF-2D8B-65D7-7AB5-45D0AA007460}"/>
                  </a:ext>
                </a:extLst>
              </p:cNvPr>
              <p:cNvCxnSpPr/>
              <p:nvPr/>
            </p:nvCxnSpPr>
            <p:spPr>
              <a:xfrm>
                <a:off x="7134055" y="462021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AF9A221B-E124-3684-A942-ECEC1F9AC7E8}"/>
                  </a:ext>
                </a:extLst>
              </p:cNvPr>
              <p:cNvCxnSpPr/>
              <p:nvPr/>
            </p:nvCxnSpPr>
            <p:spPr>
              <a:xfrm>
                <a:off x="7135625" y="479744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6A1DAEBE-14AE-2FF4-B69D-D9ACBF5768CE}"/>
                  </a:ext>
                </a:extLst>
              </p:cNvPr>
              <p:cNvCxnSpPr/>
              <p:nvPr/>
            </p:nvCxnSpPr>
            <p:spPr>
              <a:xfrm>
                <a:off x="7137193" y="4974673"/>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24E2B4B5-B689-DF52-7225-1874C9D3C16C}"/>
                  </a:ext>
                </a:extLst>
              </p:cNvPr>
              <p:cNvCxnSpPr/>
              <p:nvPr/>
            </p:nvCxnSpPr>
            <p:spPr>
              <a:xfrm>
                <a:off x="7135312" y="5148452"/>
                <a:ext cx="10058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12" name="Textplatzhalter 10">
            <a:extLst>
              <a:ext uri="{FF2B5EF4-FFF2-40B4-BE49-F238E27FC236}">
                <a16:creationId xmlns:a16="http://schemas.microsoft.com/office/drawing/2014/main" id="{D06C96BF-E45E-02CB-98BF-36033BFA4B72}"/>
              </a:ext>
            </a:extLst>
          </p:cNvPr>
          <p:cNvSpPr>
            <a:spLocks noGrp="1"/>
          </p:cNvSpPr>
          <p:nvPr>
            <p:ph type="body" sz="quarter" idx="15"/>
          </p:nvPr>
        </p:nvSpPr>
        <p:spPr>
          <a:xfrm>
            <a:off x="647699" y="6371662"/>
            <a:ext cx="6565926" cy="373626"/>
          </a:xfrm>
        </p:spPr>
        <p:txBody>
          <a:bodyPr/>
          <a:lstStyle/>
          <a:p>
            <a:r>
              <a:rPr lang="en-GB" i="1" err="1"/>
              <a:t>Grafiken</a:t>
            </a:r>
            <a:r>
              <a:rPr lang="en-GB" i="1"/>
              <a:t> von Novo Nordisk </a:t>
            </a:r>
            <a:r>
              <a:rPr lang="en-GB" i="1" err="1"/>
              <a:t>nach</a:t>
            </a:r>
            <a:r>
              <a:rPr lang="en-GB" i="1"/>
              <a:t> Daten von </a:t>
            </a:r>
            <a:r>
              <a:rPr lang="de-DE" i="1" err="1"/>
              <a:t>Pavlides</a:t>
            </a:r>
            <a:r>
              <a:rPr lang="de-DE" i="1"/>
              <a:t> M. </a:t>
            </a:r>
            <a:br>
              <a:rPr lang="de-DE"/>
            </a:br>
            <a:r>
              <a:rPr lang="de-DE"/>
              <a:t>ADAPT, </a:t>
            </a:r>
            <a:r>
              <a:rPr lang="de-DE" err="1"/>
              <a:t>Algorithm</a:t>
            </a:r>
            <a:r>
              <a:rPr lang="de-DE"/>
              <a:t> </a:t>
            </a:r>
            <a:r>
              <a:rPr lang="de-DE" err="1"/>
              <a:t>Derived</a:t>
            </a:r>
            <a:r>
              <a:rPr lang="de-DE"/>
              <a:t> </a:t>
            </a:r>
            <a:r>
              <a:rPr lang="de-DE" err="1"/>
              <a:t>from</a:t>
            </a:r>
            <a:r>
              <a:rPr lang="de-DE"/>
              <a:t> Age, Diabetes and </a:t>
            </a:r>
            <a:r>
              <a:rPr lang="de-DE" err="1"/>
              <a:t>Platelets</a:t>
            </a:r>
            <a:r>
              <a:rPr lang="de-DE"/>
              <a:t>, Algorithmus basierend auf Alter, Diabetes und Thrombozytenzahl; </a:t>
            </a:r>
            <a:r>
              <a:rPr lang="fr-FR"/>
              <a:t>ADC, apparent diffusion coefficient, </a:t>
            </a:r>
            <a:r>
              <a:rPr lang="fr-FR" err="1"/>
              <a:t>scheinbarer</a:t>
            </a:r>
            <a:r>
              <a:rPr lang="fr-FR"/>
              <a:t> </a:t>
            </a:r>
            <a:r>
              <a:rPr lang="fr-FR" err="1"/>
              <a:t>Diffusionskoeffizient</a:t>
            </a:r>
            <a:r>
              <a:rPr lang="fr-FR"/>
              <a:t>; </a:t>
            </a:r>
            <a:r>
              <a:rPr lang="it-IT"/>
              <a:t>Agile 3+/4, </a:t>
            </a:r>
            <a:r>
              <a:rPr lang="it-IT" err="1"/>
              <a:t>FibroScan</a:t>
            </a:r>
            <a:r>
              <a:rPr lang="it-IT"/>
              <a:t>®-</a:t>
            </a:r>
            <a:r>
              <a:rPr lang="it-IT" err="1"/>
              <a:t>basierter</a:t>
            </a:r>
            <a:r>
              <a:rPr lang="it-IT"/>
              <a:t> Fibrose-Score</a:t>
            </a:r>
            <a:r>
              <a:rPr lang="de-DE"/>
              <a:t>; ALT, Alanin-Aminotransferase; AST, Aspartat-Aminotransferase; AUC, </a:t>
            </a:r>
            <a:r>
              <a:rPr lang="de-DE" err="1"/>
              <a:t>area</a:t>
            </a:r>
            <a:r>
              <a:rPr lang="de-DE"/>
              <a:t> </a:t>
            </a:r>
            <a:r>
              <a:rPr lang="de-DE" err="1"/>
              <a:t>under</a:t>
            </a:r>
            <a:r>
              <a:rPr lang="de-DE"/>
              <a:t> </a:t>
            </a:r>
            <a:r>
              <a:rPr lang="de-DE" err="1"/>
              <a:t>the</a:t>
            </a:r>
            <a:r>
              <a:rPr lang="de-DE"/>
              <a:t> </a:t>
            </a:r>
            <a:r>
              <a:rPr lang="de-DE" err="1"/>
              <a:t>curve</a:t>
            </a:r>
            <a:r>
              <a:rPr lang="de-DE"/>
              <a:t>, Fläche unter der Kurve; CAP, </a:t>
            </a:r>
            <a:r>
              <a:rPr lang="de-DE" err="1"/>
              <a:t>controlled</a:t>
            </a:r>
            <a:r>
              <a:rPr lang="de-DE"/>
              <a:t> </a:t>
            </a:r>
            <a:r>
              <a:rPr lang="de-DE" err="1"/>
              <a:t>attenuation</a:t>
            </a:r>
            <a:r>
              <a:rPr lang="de-DE"/>
              <a:t> </a:t>
            </a:r>
            <a:r>
              <a:rPr lang="de-DE" err="1"/>
              <a:t>parameter</a:t>
            </a:r>
            <a:r>
              <a:rPr lang="de-DE"/>
              <a:t>, kontrollierter Abschwächungsparameter, kontrollierter Abschwächungsparameter; CK18, </a:t>
            </a:r>
            <a:r>
              <a:rPr lang="de-DE" err="1"/>
              <a:t>Cytokeratin</a:t>
            </a:r>
            <a:r>
              <a:rPr lang="de-DE"/>
              <a:t> 18, </a:t>
            </a:r>
            <a:r>
              <a:rPr lang="de-DE" err="1"/>
              <a:t>Zytokeratin</a:t>
            </a:r>
            <a:r>
              <a:rPr lang="de-DE"/>
              <a:t> 18; cT1, korrigierter Magnetresonanz-Relaxationsparameter; </a:t>
            </a:r>
            <a:r>
              <a:rPr lang="de-DE" err="1"/>
              <a:t>cTAG</a:t>
            </a:r>
            <a:r>
              <a:rPr lang="de-DE"/>
              <a:t>, kombinierte Analyse von cT1, Aspartat-Aminotransferase und </a:t>
            </a:r>
            <a:r>
              <a:rPr lang="de-DE" err="1"/>
              <a:t>Nüchternglucose</a:t>
            </a:r>
            <a:r>
              <a:rPr lang="de-DE"/>
              <a:t>; </a:t>
            </a:r>
            <a:r>
              <a:rPr lang="de-DE" err="1"/>
              <a:t>DeMILI</a:t>
            </a:r>
            <a:r>
              <a:rPr lang="de-DE"/>
              <a:t> / NASH-MRI, MRI-basierter Index zur Bewertung von NASH; DWI, </a:t>
            </a:r>
            <a:r>
              <a:rPr lang="de-DE" err="1"/>
              <a:t>diffusion-weighted</a:t>
            </a:r>
            <a:r>
              <a:rPr lang="de-DE"/>
              <a:t> </a:t>
            </a:r>
            <a:r>
              <a:rPr lang="de-DE" err="1"/>
              <a:t>imaging</a:t>
            </a:r>
            <a:r>
              <a:rPr lang="de-DE"/>
              <a:t>, diffusionsgewichtete Bildgebung; ELF, </a:t>
            </a:r>
            <a:r>
              <a:rPr lang="de-DE" err="1"/>
              <a:t>enhanced</a:t>
            </a:r>
            <a:r>
              <a:rPr lang="de-DE"/>
              <a:t> </a:t>
            </a:r>
            <a:r>
              <a:rPr lang="de-DE" err="1"/>
              <a:t>liver</a:t>
            </a:r>
            <a:r>
              <a:rPr lang="de-DE"/>
              <a:t> </a:t>
            </a:r>
            <a:r>
              <a:rPr lang="de-DE" err="1"/>
              <a:t>fibrosis</a:t>
            </a:r>
            <a:r>
              <a:rPr lang="de-DE"/>
              <a:t>, erweiterte Leberfibrose; FAST, </a:t>
            </a:r>
            <a:r>
              <a:rPr lang="de-DE" err="1"/>
              <a:t>FibroScan</a:t>
            </a:r>
            <a:r>
              <a:rPr lang="de-DE"/>
              <a:t>®-AST; FIB-4, Fibrosis-4 Index; LMS-cT1, Liver Mean Signal – </a:t>
            </a:r>
            <a:r>
              <a:rPr lang="de-DE" err="1"/>
              <a:t>corrected</a:t>
            </a:r>
            <a:r>
              <a:rPr lang="de-DE"/>
              <a:t> T1, mittleres Leber-Signal – korrigierte T1-Zeit; LSM, </a:t>
            </a:r>
            <a:r>
              <a:rPr lang="de-DE" err="1"/>
              <a:t>liver</a:t>
            </a:r>
            <a:r>
              <a:rPr lang="de-DE"/>
              <a:t> </a:t>
            </a:r>
            <a:r>
              <a:rPr lang="de-DE" err="1"/>
              <a:t>stiffness</a:t>
            </a:r>
            <a:r>
              <a:rPr lang="de-DE"/>
              <a:t> </a:t>
            </a:r>
            <a:r>
              <a:rPr lang="de-DE" err="1"/>
              <a:t>measure</a:t>
            </a:r>
            <a:r>
              <a:rPr lang="de-DE"/>
              <a:t>, Lebersteifigkeitsmessung; M30/M65, Fragmente von </a:t>
            </a:r>
            <a:r>
              <a:rPr lang="de-DE" err="1"/>
              <a:t>Zytokeratin</a:t>
            </a:r>
            <a:r>
              <a:rPr lang="de-DE"/>
              <a:t> 18; MASH, Metabolische Dysfunktion-assoziierte Steatohepatitis; MAST, MRI-AST-Wert; MEFIB, MR-</a:t>
            </a:r>
            <a:r>
              <a:rPr lang="de-DE" err="1"/>
              <a:t>Elastografie</a:t>
            </a:r>
            <a:r>
              <a:rPr lang="de-DE"/>
              <a:t> + FIB-4; MRE, Magnetresonanz-</a:t>
            </a:r>
            <a:r>
              <a:rPr lang="de-DE" err="1"/>
              <a:t>Elastographie</a:t>
            </a:r>
            <a:r>
              <a:rPr lang="de-DE"/>
              <a:t>; NIS2+/4, nicht-invasiver Test blutbasierter Biomarker</a:t>
            </a:r>
            <a:r>
              <a:rPr lang="de-DE">
                <a:ea typeface="+mn-lt"/>
                <a:cs typeface="+mn-lt"/>
              </a:rPr>
              <a:t>; PDFF, Protonendichte-Fettfraktion; </a:t>
            </a:r>
            <a:r>
              <a:rPr lang="de-DE"/>
              <a:t>Pro-C3, Prokollagen Typ III;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r>
              <a:rPr lang="de-DE"/>
              <a:t>.</a:t>
            </a:r>
          </a:p>
        </p:txBody>
      </p:sp>
      <p:grpSp>
        <p:nvGrpSpPr>
          <p:cNvPr id="115" name="Gruppieren 114">
            <a:extLst>
              <a:ext uri="{FF2B5EF4-FFF2-40B4-BE49-F238E27FC236}">
                <a16:creationId xmlns:a16="http://schemas.microsoft.com/office/drawing/2014/main" id="{11F1A4EB-7835-1E71-0AE3-9FBBF4E2ABC3}"/>
              </a:ext>
            </a:extLst>
          </p:cNvPr>
          <p:cNvGrpSpPr/>
          <p:nvPr/>
        </p:nvGrpSpPr>
        <p:grpSpPr>
          <a:xfrm>
            <a:off x="6263524" y="1576829"/>
            <a:ext cx="5594807" cy="2915646"/>
            <a:chOff x="6263524" y="1576829"/>
            <a:chExt cx="5594807" cy="2915646"/>
          </a:xfrm>
        </p:grpSpPr>
        <p:pic>
          <p:nvPicPr>
            <p:cNvPr id="9" name="Picture 8">
              <a:extLst>
                <a:ext uri="{FF2B5EF4-FFF2-40B4-BE49-F238E27FC236}">
                  <a16:creationId xmlns:a16="http://schemas.microsoft.com/office/drawing/2014/main" id="{A9F17941-9A22-0EF7-6E01-9AC7DCF58D3F}"/>
                </a:ext>
              </a:extLst>
            </p:cNvPr>
            <p:cNvPicPr>
              <a:picLocks noChangeAspect="1"/>
            </p:cNvPicPr>
            <p:nvPr/>
          </p:nvPicPr>
          <p:blipFill>
            <a:blip r:embed="rId5"/>
            <a:srcRect l="1379" t="18370" r="2576" b="18287"/>
            <a:stretch/>
          </p:blipFill>
          <p:spPr>
            <a:xfrm>
              <a:off x="6263524" y="1576829"/>
              <a:ext cx="5594807" cy="2443505"/>
            </a:xfrm>
            <a:prstGeom prst="rect">
              <a:avLst/>
            </a:prstGeom>
          </p:spPr>
        </p:pic>
        <p:sp>
          <p:nvSpPr>
            <p:cNvPr id="22" name="Rechteck 21">
              <a:extLst>
                <a:ext uri="{FF2B5EF4-FFF2-40B4-BE49-F238E27FC236}">
                  <a16:creationId xmlns:a16="http://schemas.microsoft.com/office/drawing/2014/main" id="{85EB32EB-9041-6282-D42F-DA5C86C72ADA}"/>
                </a:ext>
              </a:extLst>
            </p:cNvPr>
            <p:cNvSpPr/>
            <p:nvPr/>
          </p:nvSpPr>
          <p:spPr>
            <a:xfrm>
              <a:off x="8104774" y="1611754"/>
              <a:ext cx="1675634" cy="287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400" noProof="0">
                  <a:solidFill>
                    <a:srgbClr val="001965"/>
                  </a:solidFill>
                </a:rPr>
                <a:t>Zirrhose</a:t>
              </a:r>
            </a:p>
          </p:txBody>
        </p:sp>
        <p:sp>
          <p:nvSpPr>
            <p:cNvPr id="48" name="Textfeld 47">
              <a:extLst>
                <a:ext uri="{FF2B5EF4-FFF2-40B4-BE49-F238E27FC236}">
                  <a16:creationId xmlns:a16="http://schemas.microsoft.com/office/drawing/2014/main" id="{44D81943-CB4A-9AC4-F2E0-EA18D18CD935}"/>
                </a:ext>
              </a:extLst>
            </p:cNvPr>
            <p:cNvSpPr txBox="1"/>
            <p:nvPr/>
          </p:nvSpPr>
          <p:spPr>
            <a:xfrm rot="16200000">
              <a:off x="6282190" y="2422048"/>
              <a:ext cx="373625" cy="189604"/>
            </a:xfrm>
            <a:prstGeom prst="rect">
              <a:avLst/>
            </a:prstGeom>
            <a:solidFill>
              <a:schemeClr val="bg1"/>
            </a:solidFill>
          </p:spPr>
          <p:txBody>
            <a:bodyPr wrap="square" lIns="0" tIns="0" rIns="0" bIns="0" rtlCol="0">
              <a:spAutoFit/>
            </a:bodyPr>
            <a:lstStyle/>
            <a:p>
              <a:pPr algn="l">
                <a:lnSpc>
                  <a:spcPct val="120000"/>
                </a:lnSpc>
              </a:pPr>
              <a:r>
                <a:rPr lang="de-DE" sz="1100" b="1">
                  <a:solidFill>
                    <a:schemeClr val="tx2"/>
                  </a:solidFill>
                </a:rPr>
                <a:t>AUC</a:t>
              </a:r>
            </a:p>
          </p:txBody>
        </p:sp>
        <p:grpSp>
          <p:nvGrpSpPr>
            <p:cNvPr id="14" name="Gruppieren 13">
              <a:extLst>
                <a:ext uri="{FF2B5EF4-FFF2-40B4-BE49-F238E27FC236}">
                  <a16:creationId xmlns:a16="http://schemas.microsoft.com/office/drawing/2014/main" id="{2301B7ED-083C-11DC-AB66-3212E6C14C1A}"/>
                </a:ext>
              </a:extLst>
            </p:cNvPr>
            <p:cNvGrpSpPr/>
            <p:nvPr/>
          </p:nvGrpSpPr>
          <p:grpSpPr>
            <a:xfrm>
              <a:off x="6696452" y="3401381"/>
              <a:ext cx="4804549" cy="1091094"/>
              <a:chOff x="853102" y="2668572"/>
              <a:chExt cx="4804549" cy="1091094"/>
            </a:xfrm>
            <a:solidFill>
              <a:schemeClr val="bg1"/>
            </a:solidFill>
          </p:grpSpPr>
          <p:sp>
            <p:nvSpPr>
              <p:cNvPr id="15" name="Rechteck 14">
                <a:extLst>
                  <a:ext uri="{FF2B5EF4-FFF2-40B4-BE49-F238E27FC236}">
                    <a16:creationId xmlns:a16="http://schemas.microsoft.com/office/drawing/2014/main" id="{A7E3A91A-506F-F51D-9D85-56BC8CF54042}"/>
                  </a:ext>
                </a:extLst>
              </p:cNvPr>
              <p:cNvSpPr/>
              <p:nvPr/>
            </p:nvSpPr>
            <p:spPr>
              <a:xfrm>
                <a:off x="2639823" y="3492667"/>
                <a:ext cx="1419225" cy="2152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r>
                  <a:rPr lang="de-DE" sz="1100" b="1" noProof="0">
                    <a:solidFill>
                      <a:srgbClr val="001965"/>
                    </a:solidFill>
                  </a:rPr>
                  <a:t>Biomarker</a:t>
                </a:r>
                <a:endParaRPr lang="de-DE" sz="1200" b="1" noProof="0">
                  <a:solidFill>
                    <a:srgbClr val="001965"/>
                  </a:solidFill>
                </a:endParaRPr>
              </a:p>
            </p:txBody>
          </p:sp>
          <p:sp>
            <p:nvSpPr>
              <p:cNvPr id="16" name="Textfeld 15">
                <a:extLst>
                  <a:ext uri="{FF2B5EF4-FFF2-40B4-BE49-F238E27FC236}">
                    <a16:creationId xmlns:a16="http://schemas.microsoft.com/office/drawing/2014/main" id="{8100B814-B0A8-4110-B276-8D2299D68F93}"/>
                  </a:ext>
                </a:extLst>
              </p:cNvPr>
              <p:cNvSpPr txBox="1"/>
              <p:nvPr/>
            </p:nvSpPr>
            <p:spPr>
              <a:xfrm rot="18379769">
                <a:off x="732907" y="2868272"/>
                <a:ext cx="429993" cy="189604"/>
              </a:xfrm>
              <a:prstGeom prst="rect">
                <a:avLst/>
              </a:prstGeom>
              <a:grpFill/>
            </p:spPr>
            <p:txBody>
              <a:bodyPr wrap="square" lIns="0" tIns="0" rIns="0" bIns="0" rtlCol="0">
                <a:spAutoFit/>
              </a:bodyPr>
              <a:lstStyle/>
              <a:p>
                <a:pPr algn="r">
                  <a:lnSpc>
                    <a:spcPct val="120000"/>
                  </a:lnSpc>
                </a:pPr>
                <a:r>
                  <a:rPr lang="de-DE" sz="1100">
                    <a:solidFill>
                      <a:schemeClr val="tx2"/>
                    </a:solidFill>
                  </a:rPr>
                  <a:t>CAP</a:t>
                </a:r>
              </a:p>
            </p:txBody>
          </p:sp>
          <p:sp>
            <p:nvSpPr>
              <p:cNvPr id="18" name="Textfeld 17">
                <a:extLst>
                  <a:ext uri="{FF2B5EF4-FFF2-40B4-BE49-F238E27FC236}">
                    <a16:creationId xmlns:a16="http://schemas.microsoft.com/office/drawing/2014/main" id="{CA3B534B-1540-8839-C10D-DDD1729C0C5F}"/>
                  </a:ext>
                </a:extLst>
              </p:cNvPr>
              <p:cNvSpPr txBox="1"/>
              <p:nvPr/>
            </p:nvSpPr>
            <p:spPr>
              <a:xfrm rot="18379769">
                <a:off x="889260" y="2913140"/>
                <a:ext cx="529896" cy="189604"/>
              </a:xfrm>
              <a:prstGeom prst="rect">
                <a:avLst/>
              </a:prstGeom>
              <a:grpFill/>
            </p:spPr>
            <p:txBody>
              <a:bodyPr wrap="square" lIns="0" tIns="0" rIns="0" bIns="0" rtlCol="0">
                <a:spAutoFit/>
              </a:bodyPr>
              <a:lstStyle/>
              <a:p>
                <a:pPr algn="r">
                  <a:lnSpc>
                    <a:spcPct val="120000"/>
                  </a:lnSpc>
                </a:pPr>
                <a:r>
                  <a:rPr lang="de-DE" sz="1100">
                    <a:solidFill>
                      <a:schemeClr val="tx2"/>
                    </a:solidFill>
                  </a:rPr>
                  <a:t>ALT</a:t>
                </a:r>
              </a:p>
            </p:txBody>
          </p:sp>
          <p:sp>
            <p:nvSpPr>
              <p:cNvPr id="20" name="Textfeld 19">
                <a:extLst>
                  <a:ext uri="{FF2B5EF4-FFF2-40B4-BE49-F238E27FC236}">
                    <a16:creationId xmlns:a16="http://schemas.microsoft.com/office/drawing/2014/main" id="{EB3AA8E0-72FE-0DDC-F6D3-F14DA48529D6}"/>
                  </a:ext>
                </a:extLst>
              </p:cNvPr>
              <p:cNvSpPr txBox="1"/>
              <p:nvPr/>
            </p:nvSpPr>
            <p:spPr>
              <a:xfrm rot="18379769">
                <a:off x="680083" y="3119317"/>
                <a:ext cx="1091094" cy="189604"/>
              </a:xfrm>
              <a:prstGeom prst="rect">
                <a:avLst/>
              </a:prstGeom>
              <a:grpFill/>
            </p:spPr>
            <p:txBody>
              <a:bodyPr wrap="square" lIns="0" tIns="0" rIns="0" bIns="0" rtlCol="0">
                <a:spAutoFit/>
              </a:bodyPr>
              <a:lstStyle/>
              <a:p>
                <a:pPr algn="r">
                  <a:lnSpc>
                    <a:spcPct val="120000"/>
                  </a:lnSpc>
                </a:pPr>
                <a:r>
                  <a:rPr lang="de-DE" sz="1100">
                    <a:solidFill>
                      <a:schemeClr val="tx2"/>
                    </a:solidFill>
                  </a:rPr>
                  <a:t>AST</a:t>
                </a:r>
              </a:p>
            </p:txBody>
          </p:sp>
          <p:sp>
            <p:nvSpPr>
              <p:cNvPr id="23" name="Textfeld 22">
                <a:extLst>
                  <a:ext uri="{FF2B5EF4-FFF2-40B4-BE49-F238E27FC236}">
                    <a16:creationId xmlns:a16="http://schemas.microsoft.com/office/drawing/2014/main" id="{53E1C723-947E-64B2-F1A6-85AEA59A8189}"/>
                  </a:ext>
                </a:extLst>
              </p:cNvPr>
              <p:cNvSpPr txBox="1"/>
              <p:nvPr/>
            </p:nvSpPr>
            <p:spPr>
              <a:xfrm rot="18379769">
                <a:off x="1332316" y="2908595"/>
                <a:ext cx="561052" cy="189604"/>
              </a:xfrm>
              <a:prstGeom prst="rect">
                <a:avLst/>
              </a:prstGeom>
              <a:grpFill/>
            </p:spPr>
            <p:txBody>
              <a:bodyPr wrap="none" lIns="0" tIns="0" rIns="0" bIns="0" rtlCol="0">
                <a:spAutoFit/>
              </a:bodyPr>
              <a:lstStyle/>
              <a:p>
                <a:pPr algn="r">
                  <a:lnSpc>
                    <a:spcPct val="120000"/>
                  </a:lnSpc>
                </a:pPr>
                <a:r>
                  <a:rPr lang="de-DE" sz="1100">
                    <a:solidFill>
                      <a:schemeClr val="tx2"/>
                    </a:solidFill>
                  </a:rPr>
                  <a:t>DWI_ADC</a:t>
                </a:r>
              </a:p>
            </p:txBody>
          </p:sp>
          <p:sp>
            <p:nvSpPr>
              <p:cNvPr id="30" name="Textfeld 29">
                <a:extLst>
                  <a:ext uri="{FF2B5EF4-FFF2-40B4-BE49-F238E27FC236}">
                    <a16:creationId xmlns:a16="http://schemas.microsoft.com/office/drawing/2014/main" id="{322B94AE-48AF-F058-8BED-8AFC3BE3213A}"/>
                  </a:ext>
                </a:extLst>
              </p:cNvPr>
              <p:cNvSpPr txBox="1"/>
              <p:nvPr/>
            </p:nvSpPr>
            <p:spPr>
              <a:xfrm rot="18379769">
                <a:off x="1211037" y="3072024"/>
                <a:ext cx="969817" cy="189604"/>
              </a:xfrm>
              <a:prstGeom prst="rect">
                <a:avLst/>
              </a:prstGeom>
              <a:grpFill/>
            </p:spPr>
            <p:txBody>
              <a:bodyPr wrap="none" lIns="0" tIns="0" rIns="0" bIns="0" rtlCol="0">
                <a:spAutoFit/>
              </a:bodyPr>
              <a:lstStyle/>
              <a:p>
                <a:pPr algn="r">
                  <a:lnSpc>
                    <a:spcPct val="120000"/>
                  </a:lnSpc>
                </a:pPr>
                <a:r>
                  <a:rPr lang="de-DE" sz="1100">
                    <a:solidFill>
                      <a:schemeClr val="tx2"/>
                    </a:solidFill>
                  </a:rPr>
                  <a:t>DMILI NASH-MRI</a:t>
                </a:r>
              </a:p>
            </p:txBody>
          </p:sp>
          <p:sp>
            <p:nvSpPr>
              <p:cNvPr id="31" name="Textfeld 30">
                <a:extLst>
                  <a:ext uri="{FF2B5EF4-FFF2-40B4-BE49-F238E27FC236}">
                    <a16:creationId xmlns:a16="http://schemas.microsoft.com/office/drawing/2014/main" id="{1389B175-002D-90D1-6259-9C9613F19F7C}"/>
                  </a:ext>
                </a:extLst>
              </p:cNvPr>
              <p:cNvSpPr txBox="1"/>
              <p:nvPr/>
            </p:nvSpPr>
            <p:spPr>
              <a:xfrm rot="18379769">
                <a:off x="1908385" y="2805550"/>
                <a:ext cx="333426" cy="189604"/>
              </a:xfrm>
              <a:prstGeom prst="rect">
                <a:avLst/>
              </a:prstGeom>
              <a:grpFill/>
            </p:spPr>
            <p:txBody>
              <a:bodyPr wrap="none" lIns="0" tIns="0" rIns="0" bIns="0" rtlCol="0">
                <a:spAutoFit/>
              </a:bodyPr>
              <a:lstStyle/>
              <a:p>
                <a:pPr algn="r">
                  <a:lnSpc>
                    <a:spcPct val="120000"/>
                  </a:lnSpc>
                </a:pPr>
                <a:r>
                  <a:rPr lang="de-DE" sz="1100">
                    <a:solidFill>
                      <a:schemeClr val="tx2"/>
                    </a:solidFill>
                  </a:rPr>
                  <a:t>NIS2+</a:t>
                </a:r>
              </a:p>
            </p:txBody>
          </p:sp>
          <p:sp>
            <p:nvSpPr>
              <p:cNvPr id="89" name="Textfeld 88">
                <a:extLst>
                  <a:ext uri="{FF2B5EF4-FFF2-40B4-BE49-F238E27FC236}">
                    <a16:creationId xmlns:a16="http://schemas.microsoft.com/office/drawing/2014/main" id="{852AE45A-E737-9078-BF43-1597970CAB9E}"/>
                  </a:ext>
                </a:extLst>
              </p:cNvPr>
              <p:cNvSpPr txBox="1"/>
              <p:nvPr/>
            </p:nvSpPr>
            <p:spPr>
              <a:xfrm rot="18379769">
                <a:off x="2055468" y="2851910"/>
                <a:ext cx="444032" cy="189604"/>
              </a:xfrm>
              <a:prstGeom prst="rect">
                <a:avLst/>
              </a:prstGeom>
              <a:grpFill/>
            </p:spPr>
            <p:txBody>
              <a:bodyPr wrap="none" lIns="0" tIns="0" rIns="0" bIns="0" rtlCol="0">
                <a:spAutoFit/>
              </a:bodyPr>
              <a:lstStyle/>
              <a:p>
                <a:pPr algn="r">
                  <a:lnSpc>
                    <a:spcPct val="120000"/>
                  </a:lnSpc>
                </a:pPr>
                <a:r>
                  <a:rPr lang="de-DE" sz="1100">
                    <a:solidFill>
                      <a:schemeClr val="tx2"/>
                    </a:solidFill>
                  </a:rPr>
                  <a:t>LSMcT1</a:t>
                </a:r>
              </a:p>
            </p:txBody>
          </p:sp>
          <p:sp>
            <p:nvSpPr>
              <p:cNvPr id="91" name="Textfeld 90">
                <a:extLst>
                  <a:ext uri="{FF2B5EF4-FFF2-40B4-BE49-F238E27FC236}">
                    <a16:creationId xmlns:a16="http://schemas.microsoft.com/office/drawing/2014/main" id="{C2C81FA3-7E20-82B3-A0ED-D1AB021CA7E9}"/>
                  </a:ext>
                </a:extLst>
              </p:cNvPr>
              <p:cNvSpPr txBox="1"/>
              <p:nvPr/>
            </p:nvSpPr>
            <p:spPr>
              <a:xfrm rot="18379769">
                <a:off x="2180237" y="2898215"/>
                <a:ext cx="601127" cy="189604"/>
              </a:xfrm>
              <a:prstGeom prst="rect">
                <a:avLst/>
              </a:prstGeom>
              <a:grpFill/>
            </p:spPr>
            <p:txBody>
              <a:bodyPr wrap="none" lIns="0" tIns="0" rIns="0" bIns="0" rtlCol="0">
                <a:spAutoFit/>
              </a:bodyPr>
              <a:lstStyle/>
              <a:p>
                <a:pPr algn="r">
                  <a:lnSpc>
                    <a:spcPct val="120000"/>
                  </a:lnSpc>
                </a:pPr>
                <a:r>
                  <a:rPr lang="de-DE" sz="1100">
                    <a:solidFill>
                      <a:schemeClr val="tx2"/>
                    </a:solidFill>
                  </a:rPr>
                  <a:t>CK18-M30</a:t>
                </a:r>
              </a:p>
            </p:txBody>
          </p:sp>
          <p:sp>
            <p:nvSpPr>
              <p:cNvPr id="92" name="Textfeld 91">
                <a:extLst>
                  <a:ext uri="{FF2B5EF4-FFF2-40B4-BE49-F238E27FC236}">
                    <a16:creationId xmlns:a16="http://schemas.microsoft.com/office/drawing/2014/main" id="{284B1C56-64B8-32CA-3B64-DEBF44203D10}"/>
                  </a:ext>
                </a:extLst>
              </p:cNvPr>
              <p:cNvSpPr txBox="1"/>
              <p:nvPr/>
            </p:nvSpPr>
            <p:spPr>
              <a:xfrm rot="18379769">
                <a:off x="2387859" y="2907521"/>
                <a:ext cx="601127" cy="189604"/>
              </a:xfrm>
              <a:prstGeom prst="rect">
                <a:avLst/>
              </a:prstGeom>
              <a:grpFill/>
            </p:spPr>
            <p:txBody>
              <a:bodyPr wrap="none" lIns="0" tIns="0" rIns="0" bIns="0" rtlCol="0">
                <a:spAutoFit/>
              </a:bodyPr>
              <a:lstStyle/>
              <a:p>
                <a:pPr algn="r">
                  <a:lnSpc>
                    <a:spcPct val="120000"/>
                  </a:lnSpc>
                </a:pPr>
                <a:r>
                  <a:rPr lang="de-DE" sz="1100">
                    <a:solidFill>
                      <a:schemeClr val="tx2"/>
                    </a:solidFill>
                  </a:rPr>
                  <a:t>CK18-M65</a:t>
                </a:r>
              </a:p>
            </p:txBody>
          </p:sp>
          <p:sp>
            <p:nvSpPr>
              <p:cNvPr id="93" name="Textfeld 92">
                <a:extLst>
                  <a:ext uri="{FF2B5EF4-FFF2-40B4-BE49-F238E27FC236}">
                    <a16:creationId xmlns:a16="http://schemas.microsoft.com/office/drawing/2014/main" id="{6D09B434-F4FA-AB0F-3134-4EFF6509E803}"/>
                  </a:ext>
                </a:extLst>
              </p:cNvPr>
              <p:cNvSpPr txBox="1"/>
              <p:nvPr/>
            </p:nvSpPr>
            <p:spPr>
              <a:xfrm rot="18379769">
                <a:off x="2626784" y="2919478"/>
                <a:ext cx="573876" cy="189604"/>
              </a:xfrm>
              <a:prstGeom prst="rect">
                <a:avLst/>
              </a:prstGeom>
              <a:grpFill/>
            </p:spPr>
            <p:txBody>
              <a:bodyPr wrap="none" lIns="0" tIns="0" rIns="0" bIns="0" rtlCol="0">
                <a:spAutoFit/>
              </a:bodyPr>
              <a:lstStyle/>
              <a:p>
                <a:pPr algn="r">
                  <a:lnSpc>
                    <a:spcPct val="120000"/>
                  </a:lnSpc>
                </a:pPr>
                <a:r>
                  <a:rPr lang="de-DE" sz="1100">
                    <a:solidFill>
                      <a:schemeClr val="tx2"/>
                    </a:solidFill>
                  </a:rPr>
                  <a:t>LSM-PDFF</a:t>
                </a:r>
              </a:p>
            </p:txBody>
          </p:sp>
          <p:sp>
            <p:nvSpPr>
              <p:cNvPr id="94" name="Textfeld 93">
                <a:extLst>
                  <a:ext uri="{FF2B5EF4-FFF2-40B4-BE49-F238E27FC236}">
                    <a16:creationId xmlns:a16="http://schemas.microsoft.com/office/drawing/2014/main" id="{FBFB1CFB-8BDA-F950-19FB-BED0DCD8986E}"/>
                  </a:ext>
                </a:extLst>
              </p:cNvPr>
              <p:cNvSpPr txBox="1"/>
              <p:nvPr/>
            </p:nvSpPr>
            <p:spPr>
              <a:xfrm rot="18379769">
                <a:off x="2974407" y="2846330"/>
                <a:ext cx="432812" cy="189604"/>
              </a:xfrm>
              <a:prstGeom prst="rect">
                <a:avLst/>
              </a:prstGeom>
              <a:grpFill/>
            </p:spPr>
            <p:txBody>
              <a:bodyPr wrap="none" lIns="0" tIns="0" rIns="0" bIns="0" rtlCol="0">
                <a:spAutoFit/>
              </a:bodyPr>
              <a:lstStyle/>
              <a:p>
                <a:pPr algn="r">
                  <a:lnSpc>
                    <a:spcPct val="120000"/>
                  </a:lnSpc>
                </a:pPr>
                <a:r>
                  <a:rPr lang="de-DE" sz="1100">
                    <a:solidFill>
                      <a:schemeClr val="tx2"/>
                    </a:solidFill>
                  </a:rPr>
                  <a:t>PRO-C3</a:t>
                </a:r>
              </a:p>
            </p:txBody>
          </p:sp>
          <p:sp>
            <p:nvSpPr>
              <p:cNvPr id="95" name="Textfeld 94">
                <a:extLst>
                  <a:ext uri="{FF2B5EF4-FFF2-40B4-BE49-F238E27FC236}">
                    <a16:creationId xmlns:a16="http://schemas.microsoft.com/office/drawing/2014/main" id="{FFE0E340-E9D3-0EE7-79EF-5FD958AB99B5}"/>
                  </a:ext>
                </a:extLst>
              </p:cNvPr>
              <p:cNvSpPr txBox="1"/>
              <p:nvPr/>
            </p:nvSpPr>
            <p:spPr>
              <a:xfrm rot="18379769">
                <a:off x="2901256" y="2994105"/>
                <a:ext cx="754003" cy="189604"/>
              </a:xfrm>
              <a:prstGeom prst="rect">
                <a:avLst/>
              </a:prstGeom>
              <a:grpFill/>
            </p:spPr>
            <p:txBody>
              <a:bodyPr wrap="square" lIns="0" tIns="0" rIns="0" bIns="0" rtlCol="0">
                <a:spAutoFit/>
              </a:bodyPr>
              <a:lstStyle/>
              <a:p>
                <a:pPr algn="r">
                  <a:lnSpc>
                    <a:spcPct val="120000"/>
                  </a:lnSpc>
                </a:pPr>
                <a:r>
                  <a:rPr lang="de-DE" sz="1100" err="1">
                    <a:solidFill>
                      <a:schemeClr val="tx2"/>
                    </a:solidFill>
                  </a:rPr>
                  <a:t>cTAG</a:t>
                </a:r>
                <a:endParaRPr lang="de-DE" sz="1100">
                  <a:solidFill>
                    <a:schemeClr val="tx2"/>
                  </a:solidFill>
                </a:endParaRPr>
              </a:p>
            </p:txBody>
          </p:sp>
          <p:sp>
            <p:nvSpPr>
              <p:cNvPr id="96" name="Textfeld 95">
                <a:extLst>
                  <a:ext uri="{FF2B5EF4-FFF2-40B4-BE49-F238E27FC236}">
                    <a16:creationId xmlns:a16="http://schemas.microsoft.com/office/drawing/2014/main" id="{2313FB2C-391A-18B5-FB5F-55E9612E7580}"/>
                  </a:ext>
                </a:extLst>
              </p:cNvPr>
              <p:cNvSpPr txBox="1"/>
              <p:nvPr/>
            </p:nvSpPr>
            <p:spPr>
              <a:xfrm rot="18379769">
                <a:off x="3493159" y="2806489"/>
                <a:ext cx="278923" cy="189604"/>
              </a:xfrm>
              <a:prstGeom prst="rect">
                <a:avLst/>
              </a:prstGeom>
              <a:grpFill/>
            </p:spPr>
            <p:txBody>
              <a:bodyPr wrap="none" lIns="0" tIns="0" rIns="0" bIns="0" rtlCol="0">
                <a:spAutoFit/>
              </a:bodyPr>
              <a:lstStyle/>
              <a:p>
                <a:pPr algn="r">
                  <a:lnSpc>
                    <a:spcPct val="120000"/>
                  </a:lnSpc>
                </a:pPr>
                <a:r>
                  <a:rPr lang="de-DE" sz="1100">
                    <a:solidFill>
                      <a:schemeClr val="tx2"/>
                    </a:solidFill>
                  </a:rPr>
                  <a:t>FAST</a:t>
                </a:r>
              </a:p>
            </p:txBody>
          </p:sp>
          <p:sp>
            <p:nvSpPr>
              <p:cNvPr id="97" name="Textfeld 96">
                <a:extLst>
                  <a:ext uri="{FF2B5EF4-FFF2-40B4-BE49-F238E27FC236}">
                    <a16:creationId xmlns:a16="http://schemas.microsoft.com/office/drawing/2014/main" id="{3CD3D840-A510-3388-320A-38B4C0E3C3D1}"/>
                  </a:ext>
                </a:extLst>
              </p:cNvPr>
              <p:cNvSpPr txBox="1"/>
              <p:nvPr/>
            </p:nvSpPr>
            <p:spPr>
              <a:xfrm rot="18379769">
                <a:off x="3640637" y="2840519"/>
                <a:ext cx="365486" cy="189604"/>
              </a:xfrm>
              <a:prstGeom prst="rect">
                <a:avLst/>
              </a:prstGeom>
              <a:grpFill/>
            </p:spPr>
            <p:txBody>
              <a:bodyPr wrap="none" lIns="0" tIns="0" rIns="0" bIns="0" rtlCol="0">
                <a:spAutoFit/>
              </a:bodyPr>
              <a:lstStyle/>
              <a:p>
                <a:pPr algn="r">
                  <a:lnSpc>
                    <a:spcPct val="120000"/>
                  </a:lnSpc>
                </a:pPr>
                <a:r>
                  <a:rPr lang="de-DE" sz="1100">
                    <a:solidFill>
                      <a:schemeClr val="tx2"/>
                    </a:solidFill>
                  </a:rPr>
                  <a:t>MEFIB</a:t>
                </a:r>
              </a:p>
            </p:txBody>
          </p:sp>
          <p:sp>
            <p:nvSpPr>
              <p:cNvPr id="98" name="Textfeld 97">
                <a:extLst>
                  <a:ext uri="{FF2B5EF4-FFF2-40B4-BE49-F238E27FC236}">
                    <a16:creationId xmlns:a16="http://schemas.microsoft.com/office/drawing/2014/main" id="{A5C91EFC-0D13-71E3-9FB5-166AF5ECE201}"/>
                  </a:ext>
                </a:extLst>
              </p:cNvPr>
              <p:cNvSpPr txBox="1"/>
              <p:nvPr/>
            </p:nvSpPr>
            <p:spPr>
              <a:xfrm rot="18379769">
                <a:off x="3909779" y="2790252"/>
                <a:ext cx="291747" cy="189604"/>
              </a:xfrm>
              <a:prstGeom prst="rect">
                <a:avLst/>
              </a:prstGeom>
              <a:grpFill/>
            </p:spPr>
            <p:txBody>
              <a:bodyPr wrap="none" lIns="0" tIns="0" rIns="0" bIns="0" rtlCol="0">
                <a:spAutoFit/>
              </a:bodyPr>
              <a:lstStyle/>
              <a:p>
                <a:pPr algn="r">
                  <a:lnSpc>
                    <a:spcPct val="120000"/>
                  </a:lnSpc>
                </a:pPr>
                <a:r>
                  <a:rPr lang="de-DE" sz="1100">
                    <a:solidFill>
                      <a:schemeClr val="tx2"/>
                    </a:solidFill>
                  </a:rPr>
                  <a:t>FIB-4</a:t>
                </a:r>
              </a:p>
            </p:txBody>
          </p:sp>
          <p:sp>
            <p:nvSpPr>
              <p:cNvPr id="99" name="Textfeld 98">
                <a:extLst>
                  <a:ext uri="{FF2B5EF4-FFF2-40B4-BE49-F238E27FC236}">
                    <a16:creationId xmlns:a16="http://schemas.microsoft.com/office/drawing/2014/main" id="{B17F800E-C370-170C-C731-84310E5BA2E1}"/>
                  </a:ext>
                </a:extLst>
              </p:cNvPr>
              <p:cNvSpPr txBox="1"/>
              <p:nvPr/>
            </p:nvSpPr>
            <p:spPr>
              <a:xfrm rot="18379769">
                <a:off x="4040256" y="2837782"/>
                <a:ext cx="391133" cy="189604"/>
              </a:xfrm>
              <a:prstGeom prst="rect">
                <a:avLst/>
              </a:prstGeom>
              <a:grpFill/>
            </p:spPr>
            <p:txBody>
              <a:bodyPr wrap="none" lIns="0" tIns="0" rIns="0" bIns="0" rtlCol="0">
                <a:spAutoFit/>
              </a:bodyPr>
              <a:lstStyle/>
              <a:p>
                <a:pPr algn="r">
                  <a:lnSpc>
                    <a:spcPct val="120000"/>
                  </a:lnSpc>
                </a:pPr>
                <a:r>
                  <a:rPr lang="de-DE" sz="1100">
                    <a:solidFill>
                      <a:schemeClr val="tx2"/>
                    </a:solidFill>
                  </a:rPr>
                  <a:t>ADAPT</a:t>
                </a:r>
              </a:p>
            </p:txBody>
          </p:sp>
          <p:sp>
            <p:nvSpPr>
              <p:cNvPr id="100" name="Textfeld 99">
                <a:extLst>
                  <a:ext uri="{FF2B5EF4-FFF2-40B4-BE49-F238E27FC236}">
                    <a16:creationId xmlns:a16="http://schemas.microsoft.com/office/drawing/2014/main" id="{B9EDC774-185A-A629-3BC1-822A40DC911F}"/>
                  </a:ext>
                </a:extLst>
              </p:cNvPr>
              <p:cNvSpPr txBox="1"/>
              <p:nvPr/>
            </p:nvSpPr>
            <p:spPr>
              <a:xfrm rot="18379769">
                <a:off x="4297149" y="2814412"/>
                <a:ext cx="335028" cy="189604"/>
              </a:xfrm>
              <a:prstGeom prst="rect">
                <a:avLst/>
              </a:prstGeom>
              <a:grpFill/>
            </p:spPr>
            <p:txBody>
              <a:bodyPr wrap="none" lIns="0" tIns="0" rIns="0" bIns="0" rtlCol="0">
                <a:spAutoFit/>
              </a:bodyPr>
              <a:lstStyle/>
              <a:p>
                <a:pPr algn="r">
                  <a:lnSpc>
                    <a:spcPct val="120000"/>
                  </a:lnSpc>
                </a:pPr>
                <a:r>
                  <a:rPr lang="de-DE" sz="1100">
                    <a:solidFill>
                      <a:schemeClr val="tx2"/>
                    </a:solidFill>
                  </a:rPr>
                  <a:t>MAST</a:t>
                </a:r>
              </a:p>
            </p:txBody>
          </p:sp>
          <p:sp>
            <p:nvSpPr>
              <p:cNvPr id="101" name="Textfeld 100">
                <a:extLst>
                  <a:ext uri="{FF2B5EF4-FFF2-40B4-BE49-F238E27FC236}">
                    <a16:creationId xmlns:a16="http://schemas.microsoft.com/office/drawing/2014/main" id="{B46A9477-8FFF-B336-0465-1E2D56A368FE}"/>
                  </a:ext>
                </a:extLst>
              </p:cNvPr>
              <p:cNvSpPr txBox="1"/>
              <p:nvPr/>
            </p:nvSpPr>
            <p:spPr>
              <a:xfrm rot="18379769">
                <a:off x="4636752" y="2762821"/>
                <a:ext cx="192360" cy="189604"/>
              </a:xfrm>
              <a:prstGeom prst="rect">
                <a:avLst/>
              </a:prstGeom>
              <a:grpFill/>
            </p:spPr>
            <p:txBody>
              <a:bodyPr wrap="none" lIns="0" tIns="0" rIns="0" bIns="0" rtlCol="0">
                <a:spAutoFit/>
              </a:bodyPr>
              <a:lstStyle/>
              <a:p>
                <a:pPr algn="r">
                  <a:lnSpc>
                    <a:spcPct val="120000"/>
                  </a:lnSpc>
                </a:pPr>
                <a:r>
                  <a:rPr lang="de-DE" sz="1100">
                    <a:solidFill>
                      <a:schemeClr val="tx2"/>
                    </a:solidFill>
                  </a:rPr>
                  <a:t>ELF</a:t>
                </a:r>
              </a:p>
            </p:txBody>
          </p:sp>
          <p:sp>
            <p:nvSpPr>
              <p:cNvPr id="102" name="Textfeld 101">
                <a:extLst>
                  <a:ext uri="{FF2B5EF4-FFF2-40B4-BE49-F238E27FC236}">
                    <a16:creationId xmlns:a16="http://schemas.microsoft.com/office/drawing/2014/main" id="{49678D94-5922-A41F-C12C-35E7CE4F3F84}"/>
                  </a:ext>
                </a:extLst>
              </p:cNvPr>
              <p:cNvSpPr txBox="1"/>
              <p:nvPr/>
            </p:nvSpPr>
            <p:spPr>
              <a:xfrm rot="18379769">
                <a:off x="4522387" y="2923078"/>
                <a:ext cx="638306" cy="189604"/>
              </a:xfrm>
              <a:prstGeom prst="rect">
                <a:avLst/>
              </a:prstGeom>
              <a:grpFill/>
            </p:spPr>
            <p:txBody>
              <a:bodyPr wrap="square" lIns="0" tIns="0" rIns="0" bIns="0" rtlCol="0">
                <a:spAutoFit/>
              </a:bodyPr>
              <a:lstStyle/>
              <a:p>
                <a:pPr algn="r">
                  <a:lnSpc>
                    <a:spcPct val="120000"/>
                  </a:lnSpc>
                </a:pPr>
                <a:r>
                  <a:rPr lang="de-DE" sz="1100">
                    <a:solidFill>
                      <a:schemeClr val="tx2"/>
                    </a:solidFill>
                  </a:rPr>
                  <a:t>LSM-VCTE</a:t>
                </a:r>
              </a:p>
            </p:txBody>
          </p:sp>
          <p:sp>
            <p:nvSpPr>
              <p:cNvPr id="103" name="Textfeld 102">
                <a:extLst>
                  <a:ext uri="{FF2B5EF4-FFF2-40B4-BE49-F238E27FC236}">
                    <a16:creationId xmlns:a16="http://schemas.microsoft.com/office/drawing/2014/main" id="{41B61BAC-DCCE-416E-332B-70E92ED6253B}"/>
                  </a:ext>
                </a:extLst>
              </p:cNvPr>
              <p:cNvSpPr txBox="1"/>
              <p:nvPr/>
            </p:nvSpPr>
            <p:spPr>
              <a:xfrm rot="18379769">
                <a:off x="4713736" y="2940910"/>
                <a:ext cx="662687" cy="189604"/>
              </a:xfrm>
              <a:prstGeom prst="rect">
                <a:avLst/>
              </a:prstGeom>
              <a:grpFill/>
            </p:spPr>
            <p:txBody>
              <a:bodyPr wrap="square" lIns="0" tIns="0" rIns="0" bIns="0" rtlCol="0">
                <a:spAutoFit/>
              </a:bodyPr>
              <a:lstStyle/>
              <a:p>
                <a:pPr algn="r">
                  <a:lnSpc>
                    <a:spcPct val="120000"/>
                  </a:lnSpc>
                </a:pPr>
                <a:r>
                  <a:rPr lang="de-DE" sz="1100">
                    <a:solidFill>
                      <a:schemeClr val="tx2"/>
                    </a:solidFill>
                  </a:rPr>
                  <a:t>Agile4</a:t>
                </a:r>
              </a:p>
            </p:txBody>
          </p:sp>
          <p:sp>
            <p:nvSpPr>
              <p:cNvPr id="104" name="Textfeld 103">
                <a:extLst>
                  <a:ext uri="{FF2B5EF4-FFF2-40B4-BE49-F238E27FC236}">
                    <a16:creationId xmlns:a16="http://schemas.microsoft.com/office/drawing/2014/main" id="{DCCE4077-613F-08CB-8B00-3379EE0E778C}"/>
                  </a:ext>
                </a:extLst>
              </p:cNvPr>
              <p:cNvSpPr txBox="1"/>
              <p:nvPr/>
            </p:nvSpPr>
            <p:spPr>
              <a:xfrm rot="18379769">
                <a:off x="4987068" y="2904308"/>
                <a:ext cx="609082" cy="189604"/>
              </a:xfrm>
              <a:prstGeom prst="rect">
                <a:avLst/>
              </a:prstGeom>
              <a:grpFill/>
            </p:spPr>
            <p:txBody>
              <a:bodyPr wrap="square" lIns="0" tIns="0" rIns="0" bIns="0" rtlCol="0">
                <a:spAutoFit/>
              </a:bodyPr>
              <a:lstStyle/>
              <a:p>
                <a:pPr algn="r">
                  <a:lnSpc>
                    <a:spcPct val="120000"/>
                  </a:lnSpc>
                </a:pPr>
                <a:r>
                  <a:rPr lang="de-DE" sz="1100">
                    <a:solidFill>
                      <a:schemeClr val="tx2"/>
                    </a:solidFill>
                  </a:rPr>
                  <a:t>Agile3+</a:t>
                </a:r>
              </a:p>
            </p:txBody>
          </p:sp>
          <p:sp>
            <p:nvSpPr>
              <p:cNvPr id="105" name="Textfeld 104">
                <a:extLst>
                  <a:ext uri="{FF2B5EF4-FFF2-40B4-BE49-F238E27FC236}">
                    <a16:creationId xmlns:a16="http://schemas.microsoft.com/office/drawing/2014/main" id="{4A6B1E9C-7C9A-ED3F-FB63-8072CBC71E7E}"/>
                  </a:ext>
                </a:extLst>
              </p:cNvPr>
              <p:cNvSpPr txBox="1"/>
              <p:nvPr/>
            </p:nvSpPr>
            <p:spPr>
              <a:xfrm rot="18379769">
                <a:off x="5376036" y="2842980"/>
                <a:ext cx="373625" cy="189604"/>
              </a:xfrm>
              <a:prstGeom prst="rect">
                <a:avLst/>
              </a:prstGeom>
              <a:grpFill/>
            </p:spPr>
            <p:txBody>
              <a:bodyPr wrap="square" lIns="0" tIns="0" rIns="0" bIns="0" rtlCol="0">
                <a:spAutoFit/>
              </a:bodyPr>
              <a:lstStyle/>
              <a:p>
                <a:pPr algn="r">
                  <a:lnSpc>
                    <a:spcPct val="120000"/>
                  </a:lnSpc>
                </a:pPr>
                <a:r>
                  <a:rPr lang="de-DE" sz="1100">
                    <a:solidFill>
                      <a:schemeClr val="tx2"/>
                    </a:solidFill>
                  </a:rPr>
                  <a:t>MRE</a:t>
                </a:r>
              </a:p>
            </p:txBody>
          </p:sp>
        </p:grpSp>
      </p:grpSp>
      <p:sp>
        <p:nvSpPr>
          <p:cNvPr id="19" name="Titel 1">
            <a:extLst>
              <a:ext uri="{FF2B5EF4-FFF2-40B4-BE49-F238E27FC236}">
                <a16:creationId xmlns:a16="http://schemas.microsoft.com/office/drawing/2014/main" id="{5F2D0C16-0203-7423-37C6-30F9B246CCFE}"/>
              </a:ext>
            </a:extLst>
          </p:cNvPr>
          <p:cNvSpPr txBox="1">
            <a:spLocks/>
          </p:cNvSpPr>
          <p:nvPr/>
        </p:nvSpPr>
        <p:spPr>
          <a:xfrm>
            <a:off x="648000" y="648000"/>
            <a:ext cx="10896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kern="1200">
                <a:solidFill>
                  <a:srgbClr val="001965"/>
                </a:solidFill>
                <a:latin typeface="+mj-lt"/>
                <a:ea typeface="+mj-ea"/>
                <a:cs typeface="+mj-cs"/>
              </a:defRPr>
            </a:lvl1pPr>
          </a:lstStyle>
          <a:p>
            <a:r>
              <a:rPr lang="de-DE" spc="-50"/>
              <a:t>LITMUS-Imaging-Studie: Ergebnisse III</a:t>
            </a:r>
            <a:endParaRPr lang="de-DE"/>
          </a:p>
        </p:txBody>
      </p:sp>
      <p:grpSp>
        <p:nvGrpSpPr>
          <p:cNvPr id="8" name="Gruppieren 7">
            <a:extLst>
              <a:ext uri="{FF2B5EF4-FFF2-40B4-BE49-F238E27FC236}">
                <a16:creationId xmlns:a16="http://schemas.microsoft.com/office/drawing/2014/main" id="{1CDC91D4-9391-3891-CE85-C6AC295000B4}"/>
              </a:ext>
            </a:extLst>
          </p:cNvPr>
          <p:cNvGrpSpPr/>
          <p:nvPr/>
        </p:nvGrpSpPr>
        <p:grpSpPr>
          <a:xfrm>
            <a:off x="9091658" y="5150524"/>
            <a:ext cx="3169168" cy="737602"/>
            <a:chOff x="8757071" y="5342129"/>
            <a:chExt cx="2310434" cy="572921"/>
          </a:xfrm>
        </p:grpSpPr>
        <p:grpSp>
          <p:nvGrpSpPr>
            <p:cNvPr id="10" name="Gruppieren 9">
              <a:extLst>
                <a:ext uri="{FF2B5EF4-FFF2-40B4-BE49-F238E27FC236}">
                  <a16:creationId xmlns:a16="http://schemas.microsoft.com/office/drawing/2014/main" id="{1A2587A0-17C5-D4D5-0056-28E2B9A9E331}"/>
                </a:ext>
              </a:extLst>
            </p:cNvPr>
            <p:cNvGrpSpPr/>
            <p:nvPr/>
          </p:nvGrpSpPr>
          <p:grpSpPr>
            <a:xfrm>
              <a:off x="9030446" y="5342129"/>
              <a:ext cx="2037059" cy="572921"/>
              <a:chOff x="9030446" y="5342129"/>
              <a:chExt cx="2037059" cy="572921"/>
            </a:xfrm>
          </p:grpSpPr>
          <p:sp>
            <p:nvSpPr>
              <p:cNvPr id="107" name="Rechteck 106">
                <a:extLst>
                  <a:ext uri="{FF2B5EF4-FFF2-40B4-BE49-F238E27FC236}">
                    <a16:creationId xmlns:a16="http://schemas.microsoft.com/office/drawing/2014/main" id="{4577EC74-8827-3288-8C72-47E56B13B0EE}"/>
                  </a:ext>
                </a:extLst>
              </p:cNvPr>
              <p:cNvSpPr/>
              <p:nvPr/>
            </p:nvSpPr>
            <p:spPr>
              <a:xfrm>
                <a:off x="9030446" y="5342129"/>
                <a:ext cx="2037059" cy="152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Blutbasierte Biomarker</a:t>
                </a:r>
              </a:p>
            </p:txBody>
          </p:sp>
          <p:sp>
            <p:nvSpPr>
              <p:cNvPr id="108" name="Rechteck 107">
                <a:extLst>
                  <a:ext uri="{FF2B5EF4-FFF2-40B4-BE49-F238E27FC236}">
                    <a16:creationId xmlns:a16="http://schemas.microsoft.com/office/drawing/2014/main" id="{F6ADA7ED-0214-1A15-4E16-AD02EA46AD2E}"/>
                  </a:ext>
                </a:extLst>
              </p:cNvPr>
              <p:cNvSpPr/>
              <p:nvPr/>
            </p:nvSpPr>
            <p:spPr>
              <a:xfrm>
                <a:off x="9033036" y="5501758"/>
                <a:ext cx="1181342" cy="11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1000" noProof="0">
                    <a:solidFill>
                      <a:srgbClr val="001965"/>
                    </a:solidFill>
                  </a:rPr>
                  <a:t>Bildgebende Verfahren</a:t>
                </a:r>
              </a:p>
            </p:txBody>
          </p:sp>
          <p:sp>
            <p:nvSpPr>
              <p:cNvPr id="109" name="Rechteck 108">
                <a:extLst>
                  <a:ext uri="{FF2B5EF4-FFF2-40B4-BE49-F238E27FC236}">
                    <a16:creationId xmlns:a16="http://schemas.microsoft.com/office/drawing/2014/main" id="{093CD404-73D9-3BBE-7C9D-0B54D9846790}"/>
                  </a:ext>
                </a:extLst>
              </p:cNvPr>
              <p:cNvSpPr/>
              <p:nvPr/>
            </p:nvSpPr>
            <p:spPr>
              <a:xfrm>
                <a:off x="9033865" y="5615940"/>
                <a:ext cx="1635004" cy="299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lstStyle/>
              <a:p>
                <a:r>
                  <a:rPr lang="de-DE" sz="1000" noProof="0">
                    <a:solidFill>
                      <a:srgbClr val="001965"/>
                    </a:solidFill>
                  </a:rPr>
                  <a:t>Kombinationen von blutbasierten und bildgebenden Verfahren</a:t>
                </a:r>
              </a:p>
            </p:txBody>
          </p:sp>
        </p:grpSp>
        <p:sp>
          <p:nvSpPr>
            <p:cNvPr id="29" name="Rechteck 28">
              <a:extLst>
                <a:ext uri="{FF2B5EF4-FFF2-40B4-BE49-F238E27FC236}">
                  <a16:creationId xmlns:a16="http://schemas.microsoft.com/office/drawing/2014/main" id="{240F6050-A6DD-C99C-8DC8-EE20C3B2D606}"/>
                </a:ext>
              </a:extLst>
            </p:cNvPr>
            <p:cNvSpPr/>
            <p:nvPr/>
          </p:nvSpPr>
          <p:spPr>
            <a:xfrm>
              <a:off x="8757072" y="5381303"/>
              <a:ext cx="233711" cy="91624"/>
            </a:xfrm>
            <a:prstGeom prst="rect">
              <a:avLst/>
            </a:prstGeom>
            <a:solidFill>
              <a:srgbClr val="CC0000"/>
            </a:solidFill>
            <a:ln w="9525" cap="flat">
              <a:noFill/>
              <a:prstDash val="solid"/>
              <a:miter/>
            </a:ln>
          </p:spPr>
          <p:txBody>
            <a:bodyPr rtlCol="0" anchor="ctr"/>
            <a:lstStyle/>
            <a:p>
              <a:pPr algn="l"/>
              <a:endParaRPr lang="de-DE" sz="2400"/>
            </a:p>
          </p:txBody>
        </p:sp>
        <p:sp>
          <p:nvSpPr>
            <p:cNvPr id="90" name="Rechteck 89">
              <a:extLst>
                <a:ext uri="{FF2B5EF4-FFF2-40B4-BE49-F238E27FC236}">
                  <a16:creationId xmlns:a16="http://schemas.microsoft.com/office/drawing/2014/main" id="{606B3C67-13FD-CF53-3589-B420FFD18DED}"/>
                </a:ext>
              </a:extLst>
            </p:cNvPr>
            <p:cNvSpPr/>
            <p:nvPr/>
          </p:nvSpPr>
          <p:spPr>
            <a:xfrm>
              <a:off x="8757072" y="5524316"/>
              <a:ext cx="233711" cy="91624"/>
            </a:xfrm>
            <a:prstGeom prst="rect">
              <a:avLst/>
            </a:prstGeom>
            <a:solidFill>
              <a:srgbClr val="155CA2"/>
            </a:solidFill>
            <a:ln w="9525" cap="flat">
              <a:noFill/>
              <a:prstDash val="solid"/>
              <a:miter/>
            </a:ln>
          </p:spPr>
          <p:txBody>
            <a:bodyPr rtlCol="0" anchor="ctr"/>
            <a:lstStyle/>
            <a:p>
              <a:pPr algn="l"/>
              <a:endParaRPr lang="de-DE" sz="2400"/>
            </a:p>
          </p:txBody>
        </p:sp>
        <p:sp>
          <p:nvSpPr>
            <p:cNvPr id="106" name="Rechteck 105">
              <a:extLst>
                <a:ext uri="{FF2B5EF4-FFF2-40B4-BE49-F238E27FC236}">
                  <a16:creationId xmlns:a16="http://schemas.microsoft.com/office/drawing/2014/main" id="{21A83BA0-0FF9-1A7A-75A2-03B5E8C55387}"/>
                </a:ext>
              </a:extLst>
            </p:cNvPr>
            <p:cNvSpPr/>
            <p:nvPr/>
          </p:nvSpPr>
          <p:spPr>
            <a:xfrm>
              <a:off x="8757071" y="5665593"/>
              <a:ext cx="233711" cy="91624"/>
            </a:xfrm>
            <a:prstGeom prst="rect">
              <a:avLst/>
            </a:prstGeom>
            <a:solidFill>
              <a:srgbClr val="FECD00"/>
            </a:solidFill>
            <a:ln w="9525" cap="flat">
              <a:noFill/>
              <a:prstDash val="solid"/>
              <a:miter/>
            </a:ln>
          </p:spPr>
          <p:txBody>
            <a:bodyPr rtlCol="0" anchor="ctr"/>
            <a:lstStyle/>
            <a:p>
              <a:pPr algn="l"/>
              <a:endParaRPr lang="de-DE" sz="2400"/>
            </a:p>
          </p:txBody>
        </p:sp>
      </p:grpSp>
    </p:spTree>
    <p:custDataLst>
      <p:tags r:id="rId1"/>
    </p:custDataLst>
    <p:extLst>
      <p:ext uri="{BB962C8B-B14F-4D97-AF65-F5344CB8AC3E}">
        <p14:creationId xmlns:p14="http://schemas.microsoft.com/office/powerpoint/2010/main" val="150533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76029-DAB9-8613-1D77-D603D6A786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5D89B1-7259-68E1-6041-ADD095F64388}"/>
              </a:ext>
            </a:extLst>
          </p:cNvPr>
          <p:cNvSpPr>
            <a:spLocks noGrp="1"/>
          </p:cNvSpPr>
          <p:nvPr>
            <p:ph type="title"/>
          </p:nvPr>
        </p:nvSpPr>
        <p:spPr/>
        <p:txBody>
          <a:bodyPr/>
          <a:lstStyle/>
          <a:p>
            <a:r>
              <a:rPr lang="de-DE"/>
              <a:t>Zusammenfassung &amp; Fazit</a:t>
            </a:r>
          </a:p>
        </p:txBody>
      </p:sp>
      <p:sp>
        <p:nvSpPr>
          <p:cNvPr id="4" name="Textplatzhalter 3">
            <a:extLst>
              <a:ext uri="{FF2B5EF4-FFF2-40B4-BE49-F238E27FC236}">
                <a16:creationId xmlns:a16="http://schemas.microsoft.com/office/drawing/2014/main" id="{D26FE6E2-B95B-07FE-6E5D-59BF6BA9F3FA}"/>
              </a:ext>
            </a:extLst>
          </p:cNvPr>
          <p:cNvSpPr>
            <a:spLocks noGrp="1"/>
          </p:cNvSpPr>
          <p:nvPr>
            <p:ph type="body" sz="quarter" idx="15"/>
          </p:nvPr>
        </p:nvSpPr>
        <p:spPr/>
        <p:txBody>
          <a:bodyPr/>
          <a:lstStyle/>
          <a:p>
            <a:r>
              <a:rPr lang="de-DE"/>
              <a:t>MAC, minimal </a:t>
            </a:r>
            <a:r>
              <a:rPr lang="de-DE" err="1"/>
              <a:t>acceptable</a:t>
            </a:r>
            <a:r>
              <a:rPr lang="de-DE"/>
              <a:t> </a:t>
            </a:r>
            <a:r>
              <a:rPr lang="de-DE" err="1"/>
              <a:t>criteria</a:t>
            </a:r>
            <a:r>
              <a:rPr lang="de-DE"/>
              <a:t>, minimal akzeptierte Kriterien; MASH, Metabolische Dysfunktion-assoziierte Steatohepatitis; MRE, Magnetresonanz-</a:t>
            </a:r>
            <a:r>
              <a:rPr lang="de-DE" err="1"/>
              <a:t>Elastographie</a:t>
            </a:r>
            <a:r>
              <a:rPr lang="de-DE"/>
              <a:t>.</a:t>
            </a:r>
          </a:p>
        </p:txBody>
      </p:sp>
      <p:sp>
        <p:nvSpPr>
          <p:cNvPr id="5" name="Textplatzhalter 4">
            <a:extLst>
              <a:ext uri="{FF2B5EF4-FFF2-40B4-BE49-F238E27FC236}">
                <a16:creationId xmlns:a16="http://schemas.microsoft.com/office/drawing/2014/main" id="{352AC74A-0997-8827-34E2-4F9008663EB7}"/>
              </a:ext>
            </a:extLst>
          </p:cNvPr>
          <p:cNvSpPr>
            <a:spLocks noGrp="1"/>
          </p:cNvSpPr>
          <p:nvPr>
            <p:ph type="body" sz="quarter" idx="17"/>
          </p:nvPr>
        </p:nvSpPr>
        <p:spPr/>
        <p:txBody>
          <a:bodyPr/>
          <a:lstStyle/>
          <a:p>
            <a:r>
              <a:rPr lang="en-US"/>
              <a:t>Pavlides M. J Hepatol. 2025;82(Suppl.1):GS-001.</a:t>
            </a:r>
            <a:endParaRPr lang="de-DE"/>
          </a:p>
        </p:txBody>
      </p:sp>
      <p:sp>
        <p:nvSpPr>
          <p:cNvPr id="7" name="Inhaltsplatzhalter 6">
            <a:extLst>
              <a:ext uri="{FF2B5EF4-FFF2-40B4-BE49-F238E27FC236}">
                <a16:creationId xmlns:a16="http://schemas.microsoft.com/office/drawing/2014/main" id="{5FFFF685-02BE-6B7E-B5C5-DC37E1B5BDB2}"/>
              </a:ext>
            </a:extLst>
          </p:cNvPr>
          <p:cNvSpPr>
            <a:spLocks noGrp="1"/>
          </p:cNvSpPr>
          <p:nvPr>
            <p:ph idx="1"/>
          </p:nvPr>
        </p:nvSpPr>
        <p:spPr/>
        <p:txBody>
          <a:bodyPr/>
          <a:lstStyle/>
          <a:p>
            <a:r>
              <a:rPr lang="de-DE"/>
              <a:t>Keiner der Biomarker überschritt signifikant die Mindestanforderungen für MASH/MASH-Risiko</a:t>
            </a:r>
          </a:p>
          <a:p>
            <a:pPr lvl="1"/>
            <a:r>
              <a:rPr lang="de-DE"/>
              <a:t>Blutbasierte Marker schnitten besser ab als bildgebende Verfahren</a:t>
            </a:r>
          </a:p>
          <a:p>
            <a:pPr lvl="1"/>
            <a:r>
              <a:rPr lang="de-DE"/>
              <a:t>Biologisch plausible zirkulierende Entzündungsmarker sind vielversprechend für den Einsatz bei der Erkennung von MASH</a:t>
            </a:r>
          </a:p>
          <a:p>
            <a:endParaRPr lang="de-DE"/>
          </a:p>
          <a:p>
            <a:r>
              <a:rPr lang="de-DE"/>
              <a:t>Biomarker könnten möglicherweise die Biopsie bei der Beurteilung von Fibrose ersetzen</a:t>
            </a:r>
          </a:p>
          <a:p>
            <a:pPr lvl="1"/>
            <a:r>
              <a:rPr lang="de-DE"/>
              <a:t>Agile 3+ und MRE erfüllten die Mindestanforderungen für fortgeschrittene Fibrose</a:t>
            </a:r>
          </a:p>
          <a:p>
            <a:pPr lvl="1"/>
            <a:r>
              <a:rPr lang="de-DE"/>
              <a:t>Agile 3+/4, Lebersteifigkeit gemessen durch MRE und </a:t>
            </a:r>
            <a:r>
              <a:rPr lang="de-DE" err="1"/>
              <a:t>FibroScan</a:t>
            </a:r>
            <a:r>
              <a:rPr lang="de-DE" baseline="30000"/>
              <a:t>®</a:t>
            </a:r>
            <a:r>
              <a:rPr lang="de-DE"/>
              <a:t> erfüllten die MAC für Leberzirrhose</a:t>
            </a:r>
          </a:p>
        </p:txBody>
      </p:sp>
    </p:spTree>
    <p:custDataLst>
      <p:tags r:id="rId1"/>
    </p:custDataLst>
    <p:extLst>
      <p:ext uri="{BB962C8B-B14F-4D97-AF65-F5344CB8AC3E}">
        <p14:creationId xmlns:p14="http://schemas.microsoft.com/office/powerpoint/2010/main" val="210757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11CAE5-5EF1-4684-9572-527E8DFBDA1B}"/>
              </a:ext>
            </a:extLst>
          </p:cNvPr>
          <p:cNvSpPr>
            <a:spLocks noGrp="1"/>
          </p:cNvSpPr>
          <p:nvPr>
            <p:ph type="ctrTitle"/>
          </p:nvPr>
        </p:nvSpPr>
        <p:spPr>
          <a:xfrm>
            <a:off x="714675" y="648000"/>
            <a:ext cx="4705050" cy="5562000"/>
          </a:xfrm>
        </p:spPr>
        <p:txBody>
          <a:bodyPr/>
          <a:lstStyle/>
          <a:p>
            <a:r>
              <a:rPr lang="en-US" err="1"/>
              <a:t>Bedeutung</a:t>
            </a:r>
            <a:r>
              <a:rPr lang="en-US"/>
              <a:t> von </a:t>
            </a:r>
            <a:r>
              <a:rPr lang="en-US" err="1"/>
              <a:t>Ernährung</a:t>
            </a:r>
            <a:r>
              <a:rPr lang="en-US"/>
              <a:t> und </a:t>
            </a:r>
            <a:r>
              <a:rPr lang="en-US" err="1"/>
              <a:t>Lebensstil-modifikation</a:t>
            </a:r>
            <a:endParaRPr lang="en-US"/>
          </a:p>
        </p:txBody>
      </p:sp>
      <p:pic>
        <p:nvPicPr>
          <p:cNvPr id="8" name="Grafik 7" descr="Ein Bild, das Fenster, Wolkenkratzer, Baum, Gebäude enthält.&#10;&#10;KI-generierte Inhalte können fehlerhaft sein.">
            <a:extLst>
              <a:ext uri="{FF2B5EF4-FFF2-40B4-BE49-F238E27FC236}">
                <a16:creationId xmlns:a16="http://schemas.microsoft.com/office/drawing/2014/main" id="{C3A738BB-2C86-2978-5A3C-C2FA82985FD2}"/>
              </a:ext>
            </a:extLst>
          </p:cNvPr>
          <p:cNvPicPr>
            <a:picLocks noChangeAspect="1"/>
          </p:cNvPicPr>
          <p:nvPr/>
        </p:nvPicPr>
        <p:blipFill>
          <a:blip r:embed="rId3">
            <a:extLst>
              <a:ext uri="{28A0092B-C50C-407E-A947-70E740481C1C}">
                <a14:useLocalDpi xmlns:a14="http://schemas.microsoft.com/office/drawing/2010/main" val="0"/>
              </a:ext>
            </a:extLst>
          </a:blip>
          <a:srcRect l="-6506" r="34699"/>
          <a:stretch/>
        </p:blipFill>
        <p:spPr>
          <a:xfrm>
            <a:off x="6267450" y="0"/>
            <a:ext cx="5924550" cy="6858000"/>
          </a:xfrm>
          <a:prstGeom prst="rect">
            <a:avLst/>
          </a:prstGeom>
        </p:spPr>
      </p:pic>
      <p:pic>
        <p:nvPicPr>
          <p:cNvPr id="3" name="Grafik 2"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EB4B9A3B-0C93-9D70-40ED-A2BFB5468C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3055130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0DBDF-A781-6006-E279-AA96C4BEA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3064E-E1A8-88FC-420E-C63084C2DB3F}"/>
              </a:ext>
            </a:extLst>
          </p:cNvPr>
          <p:cNvSpPr>
            <a:spLocks noGrp="1"/>
          </p:cNvSpPr>
          <p:nvPr>
            <p:ph type="title"/>
          </p:nvPr>
        </p:nvSpPr>
        <p:spPr>
          <a:xfrm>
            <a:off x="648000" y="522490"/>
            <a:ext cx="9232601" cy="1296000"/>
          </a:xfrm>
        </p:spPr>
        <p:txBody>
          <a:bodyPr/>
          <a:lstStyle/>
          <a:p>
            <a:r>
              <a:rPr lang="en-US" sz="3200" dirty="0" err="1"/>
              <a:t>Therapie</a:t>
            </a:r>
            <a:r>
              <a:rPr lang="en-US" sz="3200" dirty="0"/>
              <a:t> der MASLD: </a:t>
            </a:r>
            <a:r>
              <a:rPr lang="de-DE" sz="3200" dirty="0"/>
              <a:t>metabolische Dysfunktion-assoziierte steatotische Lebererkrankung</a:t>
            </a:r>
            <a:endParaRPr lang="en-US" sz="3200" dirty="0"/>
          </a:p>
        </p:txBody>
      </p:sp>
      <p:sp>
        <p:nvSpPr>
          <p:cNvPr id="8" name="Textplatzhalter 7">
            <a:extLst>
              <a:ext uri="{FF2B5EF4-FFF2-40B4-BE49-F238E27FC236}">
                <a16:creationId xmlns:a16="http://schemas.microsoft.com/office/drawing/2014/main" id="{0B5F3B18-0FF6-71A2-EBA1-2074BDF0ED5E}"/>
              </a:ext>
            </a:extLst>
          </p:cNvPr>
          <p:cNvSpPr>
            <a:spLocks noGrp="1"/>
          </p:cNvSpPr>
          <p:nvPr>
            <p:ph type="body" sz="quarter" idx="15"/>
          </p:nvPr>
        </p:nvSpPr>
        <p:spPr>
          <a:xfrm>
            <a:off x="647700" y="6421288"/>
            <a:ext cx="7381178" cy="324000"/>
          </a:xfrm>
        </p:spPr>
        <p:txBody>
          <a:bodyPr anchor="b" anchorCtr="0"/>
          <a:lstStyle/>
          <a:p>
            <a:r>
              <a:rPr lang="en-GB" i="1" err="1"/>
              <a:t>Grafiken</a:t>
            </a:r>
            <a:r>
              <a:rPr lang="en-GB" i="1"/>
              <a:t> von Novo Nordisk </a:t>
            </a:r>
            <a:r>
              <a:rPr lang="en-GB" i="1" err="1"/>
              <a:t>nach</a:t>
            </a:r>
            <a:r>
              <a:rPr lang="en-GB" i="1"/>
              <a:t> Daten von Tacke F.</a:t>
            </a:r>
            <a:r>
              <a:rPr lang="de-DE" i="1"/>
              <a:t> et al.</a:t>
            </a:r>
            <a:br>
              <a:rPr lang="de-DE"/>
            </a:br>
            <a:r>
              <a:rPr lang="de-DE"/>
              <a:t>HCC, </a:t>
            </a:r>
            <a:r>
              <a:rPr lang="de-DE" err="1"/>
              <a:t>hepatocellular</a:t>
            </a:r>
            <a:r>
              <a:rPr lang="de-DE"/>
              <a:t> </a:t>
            </a:r>
            <a:r>
              <a:rPr lang="de-DE" err="1"/>
              <a:t>carcinoma</a:t>
            </a:r>
            <a:r>
              <a:rPr lang="de-DE"/>
              <a:t>, Leberzellkarzinom; </a:t>
            </a:r>
            <a:r>
              <a:rPr lang="en-US"/>
              <a:t>EASD, European Association for Study of Diabetes; EASL, European Association for the Study of the Liver; EASO, European Association for the Study of Obesity; </a:t>
            </a:r>
            <a:r>
              <a:rPr lang="de-DE"/>
              <a:t>MASH, Metabolische Dysfunktion-assoziierte Steatohepatitis;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T2D, Diabetes Typ 2.</a:t>
            </a:r>
          </a:p>
        </p:txBody>
      </p:sp>
      <p:sp>
        <p:nvSpPr>
          <p:cNvPr id="9" name="Textplatzhalter 8">
            <a:extLst>
              <a:ext uri="{FF2B5EF4-FFF2-40B4-BE49-F238E27FC236}">
                <a16:creationId xmlns:a16="http://schemas.microsoft.com/office/drawing/2014/main" id="{39A46250-0E64-166C-F457-43803D6DB755}"/>
              </a:ext>
            </a:extLst>
          </p:cNvPr>
          <p:cNvSpPr>
            <a:spLocks noGrp="1"/>
          </p:cNvSpPr>
          <p:nvPr>
            <p:ph type="body" sz="quarter" idx="17"/>
          </p:nvPr>
        </p:nvSpPr>
        <p:spPr>
          <a:xfrm>
            <a:off x="8309609" y="6421288"/>
            <a:ext cx="3234689" cy="324000"/>
          </a:xfrm>
        </p:spPr>
        <p:txBody>
          <a:bodyPr/>
          <a:lstStyle/>
          <a:p>
            <a:r>
              <a:rPr lang="en-US"/>
              <a:t>Tacke F. et al. </a:t>
            </a:r>
            <a:r>
              <a:rPr lang="de-DE"/>
              <a:t>J </a:t>
            </a:r>
            <a:r>
              <a:rPr lang="de-DE" err="1"/>
              <a:t>Hepatol</a:t>
            </a:r>
            <a:r>
              <a:rPr lang="de-DE"/>
              <a:t>. 2024;81(3):492-542. </a:t>
            </a:r>
          </a:p>
        </p:txBody>
      </p:sp>
      <p:sp>
        <p:nvSpPr>
          <p:cNvPr id="11" name="Textfeld 10">
            <a:extLst>
              <a:ext uri="{FF2B5EF4-FFF2-40B4-BE49-F238E27FC236}">
                <a16:creationId xmlns:a16="http://schemas.microsoft.com/office/drawing/2014/main" id="{236914B0-67C8-93FA-BEE1-A0ED6509FE55}"/>
              </a:ext>
            </a:extLst>
          </p:cNvPr>
          <p:cNvSpPr txBox="1"/>
          <p:nvPr/>
        </p:nvSpPr>
        <p:spPr>
          <a:xfrm>
            <a:off x="10348493" y="2605333"/>
            <a:ext cx="1243428" cy="1751890"/>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EASL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EASD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EASO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Leitlinien für die klinische Praxis</a:t>
            </a:r>
          </a:p>
        </p:txBody>
      </p:sp>
      <p:grpSp>
        <p:nvGrpSpPr>
          <p:cNvPr id="3" name="Gruppieren 2">
            <a:extLst>
              <a:ext uri="{FF2B5EF4-FFF2-40B4-BE49-F238E27FC236}">
                <a16:creationId xmlns:a16="http://schemas.microsoft.com/office/drawing/2014/main" id="{56B13B38-CBDD-C84A-DC28-27B821912337}"/>
              </a:ext>
            </a:extLst>
          </p:cNvPr>
          <p:cNvGrpSpPr/>
          <p:nvPr/>
        </p:nvGrpSpPr>
        <p:grpSpPr>
          <a:xfrm>
            <a:off x="657225" y="1905103"/>
            <a:ext cx="9514259" cy="3954108"/>
            <a:chOff x="657225" y="2239686"/>
            <a:chExt cx="9514259" cy="3954108"/>
          </a:xfrm>
        </p:grpSpPr>
        <p:sp>
          <p:nvSpPr>
            <p:cNvPr id="4" name="Rechteck: abgerundete Ecken 3">
              <a:extLst>
                <a:ext uri="{FF2B5EF4-FFF2-40B4-BE49-F238E27FC236}">
                  <a16:creationId xmlns:a16="http://schemas.microsoft.com/office/drawing/2014/main" id="{3AEBE28B-80D5-D6CC-1E46-BA91F5031B6C}"/>
                </a:ext>
              </a:extLst>
            </p:cNvPr>
            <p:cNvSpPr/>
            <p:nvPr/>
          </p:nvSpPr>
          <p:spPr>
            <a:xfrm>
              <a:off x="657225" y="2551714"/>
              <a:ext cx="809625" cy="880613"/>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MASLD </a:t>
              </a:r>
              <a:r>
                <a:rPr lang="de-DE" sz="900">
                  <a:solidFill>
                    <a:schemeClr val="tx1"/>
                  </a:solidFill>
                </a:rPr>
                <a:t>mit </a:t>
              </a:r>
              <a:r>
                <a:rPr lang="de-DE" sz="900" err="1">
                  <a:solidFill>
                    <a:schemeClr val="tx1"/>
                  </a:solidFill>
                </a:rPr>
                <a:t>Überge</a:t>
              </a:r>
              <a:r>
                <a:rPr lang="de-DE" sz="900">
                  <a:solidFill>
                    <a:schemeClr val="tx1"/>
                  </a:solidFill>
                </a:rPr>
                <a:t>-wicht/ Adipositas</a:t>
              </a:r>
              <a:endParaRPr lang="de-DE" sz="900" noProof="0">
                <a:solidFill>
                  <a:schemeClr val="tx1"/>
                </a:solidFill>
              </a:endParaRPr>
            </a:p>
          </p:txBody>
        </p:sp>
        <p:sp>
          <p:nvSpPr>
            <p:cNvPr id="5" name="Rechteck: abgerundete Ecken 4">
              <a:extLst>
                <a:ext uri="{FF2B5EF4-FFF2-40B4-BE49-F238E27FC236}">
                  <a16:creationId xmlns:a16="http://schemas.microsoft.com/office/drawing/2014/main" id="{D47BB6C0-0372-44E5-4EDA-397E10B94B8B}"/>
                </a:ext>
              </a:extLst>
            </p:cNvPr>
            <p:cNvSpPr/>
            <p:nvPr/>
          </p:nvSpPr>
          <p:spPr>
            <a:xfrm>
              <a:off x="657225" y="3575533"/>
              <a:ext cx="809625" cy="898674"/>
            </a:xfrm>
            <a:prstGeom prst="roundRect">
              <a:avLst>
                <a:gd name="adj" fmla="val 11472"/>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MASLD </a:t>
              </a:r>
              <a:r>
                <a:rPr lang="de-DE" sz="900">
                  <a:solidFill>
                    <a:schemeClr val="tx1"/>
                  </a:solidFill>
                </a:rPr>
                <a:t>mit Adipositas Klasse II oder III</a:t>
              </a:r>
              <a:endParaRPr lang="de-DE" sz="900" noProof="0">
                <a:solidFill>
                  <a:schemeClr val="tx1"/>
                </a:solidFill>
              </a:endParaRPr>
            </a:p>
          </p:txBody>
        </p:sp>
        <p:sp>
          <p:nvSpPr>
            <p:cNvPr id="7" name="Rechteck: abgerundete Ecken 6">
              <a:extLst>
                <a:ext uri="{FF2B5EF4-FFF2-40B4-BE49-F238E27FC236}">
                  <a16:creationId xmlns:a16="http://schemas.microsoft.com/office/drawing/2014/main" id="{7927AFCA-3D09-5B09-BD38-08F2FAEF7776}"/>
                </a:ext>
              </a:extLst>
            </p:cNvPr>
            <p:cNvSpPr/>
            <p:nvPr/>
          </p:nvSpPr>
          <p:spPr>
            <a:xfrm>
              <a:off x="657225" y="4684088"/>
              <a:ext cx="809625" cy="592762"/>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MASLD </a:t>
              </a:r>
              <a:r>
                <a:rPr lang="de-DE" sz="900">
                  <a:solidFill>
                    <a:schemeClr val="tx1"/>
                  </a:solidFill>
                </a:rPr>
                <a:t>mit Normal-gewicht</a:t>
              </a:r>
              <a:endParaRPr lang="de-DE" sz="900" noProof="0">
                <a:solidFill>
                  <a:schemeClr val="tx1"/>
                </a:solidFill>
              </a:endParaRPr>
            </a:p>
          </p:txBody>
        </p:sp>
        <p:sp>
          <p:nvSpPr>
            <p:cNvPr id="10" name="Rechteck: abgerundete Ecken 9">
              <a:extLst>
                <a:ext uri="{FF2B5EF4-FFF2-40B4-BE49-F238E27FC236}">
                  <a16:creationId xmlns:a16="http://schemas.microsoft.com/office/drawing/2014/main" id="{5B19199C-BA2C-6432-D6E6-8862343F2CE2}"/>
                </a:ext>
              </a:extLst>
            </p:cNvPr>
            <p:cNvSpPr/>
            <p:nvPr/>
          </p:nvSpPr>
          <p:spPr>
            <a:xfrm>
              <a:off x="657225" y="5364346"/>
              <a:ext cx="1809750" cy="829448"/>
            </a:xfrm>
            <a:prstGeom prst="roundRect">
              <a:avLst>
                <a:gd name="adj" fmla="val 11472"/>
              </a:avLst>
            </a:prstGeom>
            <a:solidFill>
              <a:srgbClr val="D4E9E8"/>
            </a:solidFill>
            <a:ln>
              <a:solidFill>
                <a:srgbClr val="D4E9E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800" b="1" noProof="0">
                  <a:solidFill>
                    <a:schemeClr val="tx1"/>
                  </a:solidFill>
                </a:rPr>
                <a:t>Prävention von MASLD und HCC</a:t>
              </a:r>
            </a:p>
            <a:p>
              <a:pPr marL="171450" indent="-171450">
                <a:buFont typeface="Arial" panose="020B0604020202020204" pitchFamily="34" charset="0"/>
                <a:buChar char="•"/>
              </a:pPr>
              <a:r>
                <a:rPr lang="de-DE" sz="700">
                  <a:solidFill>
                    <a:schemeClr val="tx1"/>
                  </a:solidFill>
                </a:rPr>
                <a:t>Vorbeugung von Adipositas</a:t>
              </a:r>
            </a:p>
            <a:p>
              <a:pPr marL="171450" indent="-171450">
                <a:buFont typeface="Arial" panose="020B0604020202020204" pitchFamily="34" charset="0"/>
                <a:buChar char="•"/>
              </a:pPr>
              <a:r>
                <a:rPr lang="de-DE" sz="700" noProof="0">
                  <a:solidFill>
                    <a:schemeClr val="tx1"/>
                  </a:solidFill>
                </a:rPr>
                <a:t>Gesunde Ernährung</a:t>
              </a:r>
            </a:p>
            <a:p>
              <a:pPr marL="171450" indent="-171450">
                <a:buFont typeface="Arial" panose="020B0604020202020204" pitchFamily="34" charset="0"/>
                <a:buChar char="•"/>
              </a:pPr>
              <a:r>
                <a:rPr lang="de-DE" sz="700">
                  <a:solidFill>
                    <a:schemeClr val="tx1"/>
                  </a:solidFill>
                </a:rPr>
                <a:t>Regelmäßige körperliche Aktivität</a:t>
              </a:r>
            </a:p>
            <a:p>
              <a:pPr marL="171450" indent="-171450">
                <a:buFont typeface="Arial" panose="020B0604020202020204" pitchFamily="34" charset="0"/>
                <a:buChar char="•"/>
              </a:pPr>
              <a:r>
                <a:rPr lang="de-DE" sz="700" noProof="0">
                  <a:solidFill>
                    <a:schemeClr val="tx1"/>
                  </a:solidFill>
                </a:rPr>
                <a:t>Verzicht auf Rauchen und Alkohol</a:t>
              </a:r>
            </a:p>
          </p:txBody>
        </p:sp>
        <p:sp>
          <p:nvSpPr>
            <p:cNvPr id="12" name="Rechteck: abgerundete Ecken 11">
              <a:extLst>
                <a:ext uri="{FF2B5EF4-FFF2-40B4-BE49-F238E27FC236}">
                  <a16:creationId xmlns:a16="http://schemas.microsoft.com/office/drawing/2014/main" id="{B1182D9F-C4A6-F61C-5A96-D38AEEEE1B30}"/>
                </a:ext>
              </a:extLst>
            </p:cNvPr>
            <p:cNvSpPr/>
            <p:nvPr/>
          </p:nvSpPr>
          <p:spPr>
            <a:xfrm rot="16200000">
              <a:off x="394384" y="3480475"/>
              <a:ext cx="3037159" cy="555581"/>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Die Art der Diät wird entsprechend den Präferenzen und dem klinischen Zustand der Person ausgewählt</a:t>
              </a:r>
            </a:p>
          </p:txBody>
        </p:sp>
        <p:sp>
          <p:nvSpPr>
            <p:cNvPr id="13" name="Rechteck: abgerundete Ecken 12">
              <a:extLst>
                <a:ext uri="{FF2B5EF4-FFF2-40B4-BE49-F238E27FC236}">
                  <a16:creationId xmlns:a16="http://schemas.microsoft.com/office/drawing/2014/main" id="{97645386-2C88-49B4-FC14-9AA1457DFD31}"/>
                </a:ext>
              </a:extLst>
            </p:cNvPr>
            <p:cNvSpPr/>
            <p:nvPr/>
          </p:nvSpPr>
          <p:spPr>
            <a:xfrm>
              <a:off x="2273347" y="2239687"/>
              <a:ext cx="1255315" cy="264401"/>
            </a:xfrm>
            <a:prstGeom prst="roundRect">
              <a:avLst>
                <a:gd name="adj" fmla="val 11472"/>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Ziele der Gewichts-abnahme</a:t>
              </a:r>
            </a:p>
          </p:txBody>
        </p:sp>
        <p:sp>
          <p:nvSpPr>
            <p:cNvPr id="14" name="Rechteck: abgerundete Ecken 13">
              <a:extLst>
                <a:ext uri="{FF2B5EF4-FFF2-40B4-BE49-F238E27FC236}">
                  <a16:creationId xmlns:a16="http://schemas.microsoft.com/office/drawing/2014/main" id="{104DFA82-EC08-D73F-7750-5EB7501474E3}"/>
                </a:ext>
              </a:extLst>
            </p:cNvPr>
            <p:cNvSpPr/>
            <p:nvPr/>
          </p:nvSpPr>
          <p:spPr>
            <a:xfrm>
              <a:off x="2273347" y="2551713"/>
              <a:ext cx="1366411" cy="2029589"/>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900" b="0" i="0">
                  <a:solidFill>
                    <a:srgbClr val="040C28"/>
                  </a:solidFill>
                  <a:effectLst/>
                </a:rPr>
                <a:t>≥</a:t>
              </a:r>
              <a:r>
                <a:rPr lang="de-DE" sz="900" noProof="0">
                  <a:solidFill>
                    <a:schemeClr val="tx1"/>
                  </a:solidFill>
                </a:rPr>
                <a:t>5 % für Steatose-Reduktion</a:t>
              </a:r>
            </a:p>
            <a:p>
              <a:endParaRPr lang="de-DE" sz="900" noProof="0">
                <a:solidFill>
                  <a:schemeClr val="tx1"/>
                </a:solidFill>
              </a:endParaRPr>
            </a:p>
            <a:p>
              <a:r>
                <a:rPr lang="de-DE" sz="900" b="0" i="0">
                  <a:solidFill>
                    <a:srgbClr val="040C28"/>
                  </a:solidFill>
                  <a:effectLst/>
                </a:rPr>
                <a:t>≥</a:t>
              </a:r>
              <a:r>
                <a:rPr lang="de-DE" sz="900" b="0" i="0">
                  <a:solidFill>
                    <a:schemeClr val="tx1"/>
                  </a:solidFill>
                  <a:effectLst/>
                </a:rPr>
                <a:t>7-10 % für MASH und Fibrose-Reduktion</a:t>
              </a:r>
              <a:endParaRPr lang="de-DE" sz="900" noProof="0">
                <a:solidFill>
                  <a:schemeClr val="tx1"/>
                </a:solidFill>
              </a:endParaRPr>
            </a:p>
            <a:p>
              <a:endParaRPr lang="de-DE" sz="900" noProof="0">
                <a:solidFill>
                  <a:schemeClr val="tx1"/>
                </a:solidFill>
              </a:endParaRPr>
            </a:p>
            <a:p>
              <a:r>
                <a:rPr lang="de-DE" sz="900" noProof="0" err="1">
                  <a:solidFill>
                    <a:schemeClr val="tx1"/>
                  </a:solidFill>
                </a:rPr>
                <a:t>Inkretinbasierte</a:t>
              </a:r>
              <a:r>
                <a:rPr lang="de-DE" sz="900" noProof="0">
                  <a:solidFill>
                    <a:schemeClr val="tx1"/>
                  </a:solidFill>
                </a:rPr>
                <a:t> Medikamente zur Gewichtsabnahme in Betracht ziehen</a:t>
              </a:r>
              <a:endParaRPr lang="de-DE" sz="900">
                <a:solidFill>
                  <a:schemeClr val="tx1"/>
                </a:solidFill>
              </a:endParaRPr>
            </a:p>
            <a:p>
              <a:endParaRPr lang="de-DE" sz="800">
                <a:solidFill>
                  <a:schemeClr val="tx1"/>
                </a:solidFill>
              </a:endParaRPr>
            </a:p>
            <a:p>
              <a:endParaRPr lang="de-DE" sz="800">
                <a:solidFill>
                  <a:schemeClr val="tx1"/>
                </a:solidFill>
              </a:endParaRPr>
            </a:p>
            <a:p>
              <a:endParaRPr lang="de-DE" sz="800" noProof="0">
                <a:solidFill>
                  <a:schemeClr val="tx1"/>
                </a:solidFill>
              </a:endParaRPr>
            </a:p>
          </p:txBody>
        </p:sp>
        <p:sp>
          <p:nvSpPr>
            <p:cNvPr id="15" name="Rechteck: abgerundete Ecken 14">
              <a:extLst>
                <a:ext uri="{FF2B5EF4-FFF2-40B4-BE49-F238E27FC236}">
                  <a16:creationId xmlns:a16="http://schemas.microsoft.com/office/drawing/2014/main" id="{84692BA8-C96B-EC02-452C-C4F09EC14940}"/>
                </a:ext>
              </a:extLst>
            </p:cNvPr>
            <p:cNvSpPr/>
            <p:nvPr/>
          </p:nvSpPr>
          <p:spPr>
            <a:xfrm>
              <a:off x="2273347" y="4698819"/>
              <a:ext cx="1366411" cy="578031"/>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3-5 % Gewichtsreduktion</a:t>
              </a:r>
            </a:p>
          </p:txBody>
        </p:sp>
        <p:sp>
          <p:nvSpPr>
            <p:cNvPr id="16" name="Rechteck 15">
              <a:extLst>
                <a:ext uri="{FF2B5EF4-FFF2-40B4-BE49-F238E27FC236}">
                  <a16:creationId xmlns:a16="http://schemas.microsoft.com/office/drawing/2014/main" id="{B6CE8141-EDA1-CA6D-DCD1-C2A00748A9F3}"/>
                </a:ext>
              </a:extLst>
            </p:cNvPr>
            <p:cNvSpPr/>
            <p:nvPr/>
          </p:nvSpPr>
          <p:spPr>
            <a:xfrm>
              <a:off x="2273347" y="4155894"/>
              <a:ext cx="1333499" cy="333375"/>
            </a:xfrm>
            <a:prstGeom prst="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900">
                  <a:solidFill>
                    <a:schemeClr val="tx1"/>
                  </a:solidFill>
                </a:rPr>
                <a:t>Erwägung von baria-trischen Verfahren</a:t>
              </a:r>
              <a:endParaRPr lang="de-DE" sz="900" noProof="0">
                <a:solidFill>
                  <a:schemeClr val="tx1"/>
                </a:solidFill>
              </a:endParaRPr>
            </a:p>
          </p:txBody>
        </p:sp>
        <p:sp>
          <p:nvSpPr>
            <p:cNvPr id="17" name="Gleichschenkliges Dreieck 16">
              <a:extLst>
                <a:ext uri="{FF2B5EF4-FFF2-40B4-BE49-F238E27FC236}">
                  <a16:creationId xmlns:a16="http://schemas.microsoft.com/office/drawing/2014/main" id="{B631810B-630F-F986-3AE9-B2A61A15F184}"/>
                </a:ext>
              </a:extLst>
            </p:cNvPr>
            <p:cNvSpPr/>
            <p:nvPr/>
          </p:nvSpPr>
          <p:spPr>
            <a:xfrm rot="5400000">
              <a:off x="2638374" y="3599502"/>
              <a:ext cx="2362289" cy="266711"/>
            </a:xfrm>
            <a:prstGeom prst="triangle">
              <a:avLst>
                <a:gd name="adj" fmla="val 48611"/>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noProof="0" err="1"/>
            </a:p>
          </p:txBody>
        </p:sp>
        <p:sp>
          <p:nvSpPr>
            <p:cNvPr id="18" name="Rechteck: abgerundete Ecken 17">
              <a:extLst>
                <a:ext uri="{FF2B5EF4-FFF2-40B4-BE49-F238E27FC236}">
                  <a16:creationId xmlns:a16="http://schemas.microsoft.com/office/drawing/2014/main" id="{BDE52CAB-4182-6AD9-DFB2-3D9C1743B159}"/>
                </a:ext>
              </a:extLst>
            </p:cNvPr>
            <p:cNvSpPr/>
            <p:nvPr/>
          </p:nvSpPr>
          <p:spPr>
            <a:xfrm>
              <a:off x="3997372" y="2239687"/>
              <a:ext cx="4270330" cy="264401"/>
            </a:xfrm>
            <a:prstGeom prst="roundRect">
              <a:avLst>
                <a:gd name="adj" fmla="val 11472"/>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Empfehlungen an alle MASLD</a:t>
              </a:r>
            </a:p>
          </p:txBody>
        </p:sp>
        <p:sp>
          <p:nvSpPr>
            <p:cNvPr id="19" name="Rechteck: abgerundete Ecken 18">
              <a:extLst>
                <a:ext uri="{FF2B5EF4-FFF2-40B4-BE49-F238E27FC236}">
                  <a16:creationId xmlns:a16="http://schemas.microsoft.com/office/drawing/2014/main" id="{FC38B807-4979-E487-FB66-16C355381851}"/>
                </a:ext>
              </a:extLst>
            </p:cNvPr>
            <p:cNvSpPr/>
            <p:nvPr/>
          </p:nvSpPr>
          <p:spPr>
            <a:xfrm>
              <a:off x="8359820" y="2239686"/>
              <a:ext cx="1811663" cy="264401"/>
            </a:xfrm>
            <a:prstGeom prst="roundRect">
              <a:avLst>
                <a:gd name="adj" fmla="val 11472"/>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noProof="0">
                  <a:solidFill>
                    <a:schemeClr val="tx1"/>
                  </a:solidFill>
                </a:rPr>
                <a:t>Implementierung</a:t>
              </a:r>
            </a:p>
          </p:txBody>
        </p:sp>
        <p:sp>
          <p:nvSpPr>
            <p:cNvPr id="20" name="Rechteck: abgerundete Ecken 19">
              <a:extLst>
                <a:ext uri="{FF2B5EF4-FFF2-40B4-BE49-F238E27FC236}">
                  <a16:creationId xmlns:a16="http://schemas.microsoft.com/office/drawing/2014/main" id="{86AFFA1A-DFC4-20E0-354C-0C90B554A27E}"/>
                </a:ext>
              </a:extLst>
            </p:cNvPr>
            <p:cNvSpPr/>
            <p:nvPr/>
          </p:nvSpPr>
          <p:spPr>
            <a:xfrm>
              <a:off x="3997371" y="2551713"/>
              <a:ext cx="2098629" cy="1620238"/>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r>
                <a:rPr lang="de-DE" sz="900" b="1">
                  <a:solidFill>
                    <a:srgbClr val="040C28"/>
                  </a:solidFill>
                </a:rPr>
                <a:t>Nahrungsqualität</a:t>
              </a:r>
            </a:p>
            <a:p>
              <a:pPr marL="171450" indent="-171450">
                <a:buFont typeface="Arial" panose="020B0604020202020204" pitchFamily="34" charset="0"/>
                <a:buChar char="•"/>
              </a:pPr>
              <a:r>
                <a:rPr lang="de-DE" sz="900">
                  <a:solidFill>
                    <a:srgbClr val="040C28"/>
                  </a:solidFill>
                </a:rPr>
                <a:t>Mediterrane Ernährung</a:t>
              </a:r>
            </a:p>
            <a:p>
              <a:pPr marL="171450" indent="-171450">
                <a:buFont typeface="Arial" panose="020B0604020202020204" pitchFamily="34" charset="0"/>
                <a:buChar char="•"/>
              </a:pPr>
              <a:r>
                <a:rPr lang="de-DE" sz="900">
                  <a:solidFill>
                    <a:srgbClr val="040C28"/>
                  </a:solidFill>
                </a:rPr>
                <a:t>Minimierung von verarbeitetem Fleisch, extrem verarbeiteten Lebensmitteln und zuckergesüßten Getränken</a:t>
              </a:r>
            </a:p>
            <a:p>
              <a:pPr marL="171450" indent="-171450">
                <a:buFont typeface="Arial" panose="020B0604020202020204" pitchFamily="34" charset="0"/>
                <a:buChar char="•"/>
              </a:pPr>
              <a:r>
                <a:rPr lang="de-DE" sz="900">
                  <a:solidFill>
                    <a:srgbClr val="040C28"/>
                  </a:solidFill>
                </a:rPr>
                <a:t>Vermehrt unverarbeitete / minimal verarbeitete Lebensmittel</a:t>
              </a:r>
            </a:p>
          </p:txBody>
        </p:sp>
        <p:sp>
          <p:nvSpPr>
            <p:cNvPr id="26" name="Rechteck: abgerundete Ecken 25">
              <a:extLst>
                <a:ext uri="{FF2B5EF4-FFF2-40B4-BE49-F238E27FC236}">
                  <a16:creationId xmlns:a16="http://schemas.microsoft.com/office/drawing/2014/main" id="{0A10B7B5-B89D-528F-CE03-338ACD5349B4}"/>
                </a:ext>
              </a:extLst>
            </p:cNvPr>
            <p:cNvSpPr/>
            <p:nvPr/>
          </p:nvSpPr>
          <p:spPr>
            <a:xfrm>
              <a:off x="3997373" y="5362634"/>
              <a:ext cx="6174110" cy="829448"/>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900" b="1" noProof="0">
                  <a:solidFill>
                    <a:schemeClr val="tx1"/>
                  </a:solidFill>
                </a:rPr>
                <a:t>Langzeitziele:</a:t>
              </a:r>
            </a:p>
            <a:p>
              <a:pPr marL="171450" indent="-171450" algn="ctr">
                <a:buFont typeface="Arial" panose="020B0604020202020204" pitchFamily="34" charset="0"/>
                <a:buChar char="•"/>
              </a:pPr>
              <a:r>
                <a:rPr lang="de-DE" sz="900">
                  <a:solidFill>
                    <a:schemeClr val="tx1"/>
                  </a:solidFill>
                </a:rPr>
                <a:t>Lebensqualität und Überleben</a:t>
              </a:r>
            </a:p>
            <a:p>
              <a:pPr marL="171450" indent="-171450" algn="ctr">
                <a:buFont typeface="Arial" panose="020B0604020202020204" pitchFamily="34" charset="0"/>
                <a:buChar char="•"/>
              </a:pPr>
              <a:r>
                <a:rPr lang="de-DE" sz="900" noProof="0">
                  <a:solidFill>
                    <a:schemeClr val="tx1"/>
                  </a:solidFill>
                </a:rPr>
                <a:t>Kardiometabolische Vorteile</a:t>
              </a:r>
            </a:p>
            <a:p>
              <a:pPr marL="171450" indent="-171450" algn="ctr">
                <a:buFont typeface="Arial" panose="020B0604020202020204" pitchFamily="34" charset="0"/>
                <a:buChar char="•"/>
              </a:pPr>
              <a:r>
                <a:rPr lang="de-DE" sz="900">
                  <a:solidFill>
                    <a:schemeClr val="tx1"/>
                  </a:solidFill>
                </a:rPr>
                <a:t>Prävention von Zirrhose, HCC, T2D, Herz-Kreislauf-Erkrankungen</a:t>
              </a:r>
              <a:endParaRPr lang="de-DE" sz="900" noProof="0">
                <a:solidFill>
                  <a:schemeClr val="tx1"/>
                </a:solidFill>
              </a:endParaRPr>
            </a:p>
          </p:txBody>
        </p:sp>
        <p:sp>
          <p:nvSpPr>
            <p:cNvPr id="27" name="Rechteck: abgerundete Ecken 26">
              <a:extLst>
                <a:ext uri="{FF2B5EF4-FFF2-40B4-BE49-F238E27FC236}">
                  <a16:creationId xmlns:a16="http://schemas.microsoft.com/office/drawing/2014/main" id="{BD3D6F5C-869E-BE09-AD37-F86D822C3EAE}"/>
                </a:ext>
              </a:extLst>
            </p:cNvPr>
            <p:cNvSpPr/>
            <p:nvPr/>
          </p:nvSpPr>
          <p:spPr>
            <a:xfrm>
              <a:off x="3997372" y="4210050"/>
              <a:ext cx="4270330" cy="1104895"/>
            </a:xfrm>
            <a:prstGeom prst="roundRect">
              <a:avLst>
                <a:gd name="adj" fmla="val 11472"/>
              </a:avLst>
            </a:prstGeom>
            <a:solidFill>
              <a:srgbClr val="FCEDF2"/>
            </a:solidFill>
            <a:ln>
              <a:solidFill>
                <a:srgbClr val="FCEDF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de-DE" sz="900" b="1" noProof="0">
                  <a:solidFill>
                    <a:schemeClr val="tx1"/>
                  </a:solidFill>
                </a:rPr>
                <a:t>MASH-Zirrhose</a:t>
              </a:r>
            </a:p>
            <a:p>
              <a:pPr marL="171450" indent="-171450">
                <a:buFont typeface="Arial" panose="020B0604020202020204" pitchFamily="34" charset="0"/>
                <a:buChar char="•"/>
              </a:pPr>
              <a:r>
                <a:rPr lang="de-DE" sz="900">
                  <a:solidFill>
                    <a:schemeClr val="tx1"/>
                  </a:solidFill>
                </a:rPr>
                <a:t>Lebensstil angepasst an den Schweregrad der Lebererkrankung und den Ernährungszustand</a:t>
              </a:r>
            </a:p>
            <a:p>
              <a:pPr marL="171450" indent="-171450">
                <a:buFont typeface="Arial" panose="020B0604020202020204" pitchFamily="34" charset="0"/>
                <a:buChar char="•"/>
              </a:pPr>
              <a:r>
                <a:rPr lang="de-DE" sz="900" noProof="0">
                  <a:solidFill>
                    <a:schemeClr val="tx1"/>
                  </a:solidFill>
                </a:rPr>
                <a:t>Sarkopenie oder dekompensierte Zirrhose: </a:t>
              </a:r>
              <a:r>
                <a:rPr lang="de-DE" sz="900">
                  <a:solidFill>
                    <a:schemeClr val="tx1"/>
                  </a:solidFill>
                </a:rPr>
                <a:t>e</a:t>
              </a:r>
              <a:r>
                <a:rPr lang="de-DE" sz="900" noProof="0" err="1">
                  <a:solidFill>
                    <a:schemeClr val="tx1"/>
                  </a:solidFill>
                </a:rPr>
                <a:t>iweiß</a:t>
              </a:r>
              <a:r>
                <a:rPr lang="de-DE" sz="900">
                  <a:solidFill>
                    <a:schemeClr val="tx1"/>
                  </a:solidFill>
                </a:rPr>
                <a:t>reiche Ernährung und spätabendlicher Snack</a:t>
              </a:r>
            </a:p>
            <a:p>
              <a:pPr marL="171450" indent="-171450">
                <a:buFont typeface="Arial" panose="020B0604020202020204" pitchFamily="34" charset="0"/>
                <a:buChar char="•"/>
              </a:pPr>
              <a:r>
                <a:rPr lang="de-DE" sz="900" noProof="0">
                  <a:solidFill>
                    <a:schemeClr val="tx1"/>
                  </a:solidFill>
                </a:rPr>
                <a:t>Kompensierte Zirrhose mit Adipositas: moderate Gewichtsreduktion plus eiweißreiche Ernährung und körperliche Aktivität</a:t>
              </a:r>
            </a:p>
          </p:txBody>
        </p:sp>
        <p:sp>
          <p:nvSpPr>
            <p:cNvPr id="29" name="Rechteck: abgerundete Ecken 28">
              <a:extLst>
                <a:ext uri="{FF2B5EF4-FFF2-40B4-BE49-F238E27FC236}">
                  <a16:creationId xmlns:a16="http://schemas.microsoft.com/office/drawing/2014/main" id="{CAEF2FB2-CD46-ADB0-D636-9CD400696474}"/>
                </a:ext>
              </a:extLst>
            </p:cNvPr>
            <p:cNvSpPr/>
            <p:nvPr/>
          </p:nvSpPr>
          <p:spPr>
            <a:xfrm>
              <a:off x="6169072" y="2551712"/>
              <a:ext cx="2098630" cy="1620238"/>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r>
                <a:rPr lang="de-DE" sz="800" b="1" i="0">
                  <a:solidFill>
                    <a:srgbClr val="040C28"/>
                  </a:solidFill>
                  <a:effectLst/>
                </a:rPr>
                <a:t>Körperliche Aktivität</a:t>
              </a:r>
            </a:p>
            <a:p>
              <a:pPr marL="171450" indent="-171450">
                <a:buFont typeface="Arial" panose="020B0604020202020204" pitchFamily="34" charset="0"/>
                <a:buChar char="•"/>
              </a:pPr>
              <a:r>
                <a:rPr lang="de-DE" sz="800" noProof="0">
                  <a:solidFill>
                    <a:srgbClr val="040C28"/>
                  </a:solidFill>
                </a:rPr>
                <a:t>Angepasst an individuelle Präferenzen und Fähigkeiten</a:t>
              </a:r>
            </a:p>
            <a:p>
              <a:pPr marL="171450" indent="-171450">
                <a:buFont typeface="Arial" panose="020B0604020202020204" pitchFamily="34" charset="0"/>
                <a:buChar char="•"/>
              </a:pPr>
              <a:r>
                <a:rPr lang="de-DE" sz="800" noProof="0">
                  <a:solidFill>
                    <a:srgbClr val="040C28"/>
                  </a:solidFill>
                </a:rPr>
                <a:t>&gt;150 Minuten/Woche moderate oder &gt;75 Minuten/Woche intensive körperliche Aktivität</a:t>
              </a:r>
            </a:p>
            <a:p>
              <a:endParaRPr lang="de-DE" sz="200">
                <a:solidFill>
                  <a:srgbClr val="040C28"/>
                </a:solidFill>
              </a:endParaRPr>
            </a:p>
            <a:p>
              <a:r>
                <a:rPr lang="de-DE" sz="800" b="1">
                  <a:solidFill>
                    <a:srgbClr val="040C28"/>
                  </a:solidFill>
                </a:rPr>
                <a:t>Andere Lebensgewohnheiten</a:t>
              </a:r>
            </a:p>
            <a:p>
              <a:pPr marL="171450" indent="-171450">
                <a:buFont typeface="Arial" panose="020B0604020202020204" pitchFamily="34" charset="0"/>
                <a:buChar char="•"/>
              </a:pPr>
              <a:r>
                <a:rPr lang="de-DE" sz="800">
                  <a:solidFill>
                    <a:srgbClr val="040C28"/>
                  </a:solidFill>
                </a:rPr>
                <a:t>Rauchen: Vermeiden</a:t>
              </a:r>
            </a:p>
            <a:p>
              <a:pPr marL="171450" indent="-171450">
                <a:buFont typeface="Arial" panose="020B0604020202020204" pitchFamily="34" charset="0"/>
                <a:buChar char="•"/>
              </a:pPr>
              <a:r>
                <a:rPr lang="de-DE" sz="800">
                  <a:solidFill>
                    <a:srgbClr val="040C28"/>
                  </a:solidFill>
                </a:rPr>
                <a:t>Alkohol: Abgeraten oder Vermeiden bei fortgeschrittener Fibrose oder Zirrhose</a:t>
              </a:r>
            </a:p>
            <a:p>
              <a:endParaRPr lang="de-DE" sz="800">
                <a:solidFill>
                  <a:srgbClr val="040C28"/>
                </a:solidFill>
              </a:endParaRPr>
            </a:p>
          </p:txBody>
        </p:sp>
        <p:sp>
          <p:nvSpPr>
            <p:cNvPr id="30" name="Rechteck: abgerundete Ecken 29">
              <a:extLst>
                <a:ext uri="{FF2B5EF4-FFF2-40B4-BE49-F238E27FC236}">
                  <a16:creationId xmlns:a16="http://schemas.microsoft.com/office/drawing/2014/main" id="{8F1B9CC6-CE42-A7EE-7986-3A9253791A3B}"/>
                </a:ext>
              </a:extLst>
            </p:cNvPr>
            <p:cNvSpPr/>
            <p:nvPr/>
          </p:nvSpPr>
          <p:spPr>
            <a:xfrm>
              <a:off x="8359820" y="2551712"/>
              <a:ext cx="1811664" cy="2763233"/>
            </a:xfrm>
            <a:prstGeom prst="roundRect">
              <a:avLst>
                <a:gd name="adj" fmla="val 11472"/>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71450" indent="-171450">
                <a:buFont typeface="Arial" panose="020B0604020202020204" pitchFamily="34" charset="0"/>
                <a:buChar char="•"/>
              </a:pPr>
              <a:r>
                <a:rPr lang="de-DE" sz="900" noProof="0">
                  <a:solidFill>
                    <a:srgbClr val="040C28"/>
                  </a:solidFill>
                </a:rPr>
                <a:t>Multidisziplinäre </a:t>
              </a:r>
              <a:r>
                <a:rPr lang="de-DE" sz="900">
                  <a:solidFill>
                    <a:srgbClr val="040C28"/>
                  </a:solidFill>
                </a:rPr>
                <a:t>Behandlung</a:t>
              </a:r>
            </a:p>
            <a:p>
              <a:pPr marL="171450" indent="-171450">
                <a:buFont typeface="Arial" panose="020B0604020202020204" pitchFamily="34" charset="0"/>
                <a:buChar char="•"/>
              </a:pPr>
              <a:r>
                <a:rPr lang="de-DE" sz="900" noProof="0">
                  <a:solidFill>
                    <a:srgbClr val="040C28"/>
                  </a:solidFill>
                </a:rPr>
                <a:t>Bewertung des Lebensstils während Besuch beim Behandler</a:t>
              </a:r>
            </a:p>
            <a:p>
              <a:pPr marL="171450" indent="-171450">
                <a:buFont typeface="Arial" panose="020B0604020202020204" pitchFamily="34" charset="0"/>
                <a:buChar char="•"/>
              </a:pPr>
              <a:r>
                <a:rPr lang="de-DE" sz="900" noProof="0">
                  <a:solidFill>
                    <a:schemeClr val="tx1"/>
                  </a:solidFill>
                </a:rPr>
                <a:t>Erschwingliche strukturierte Änderungen des Lebensstils</a:t>
              </a:r>
            </a:p>
            <a:p>
              <a:pPr marL="171450" indent="-171450">
                <a:buFont typeface="Arial" panose="020B0604020202020204" pitchFamily="34" charset="0"/>
                <a:buChar char="•"/>
              </a:pPr>
              <a:r>
                <a:rPr lang="de-DE" sz="900">
                  <a:solidFill>
                    <a:schemeClr val="tx1"/>
                  </a:solidFill>
                </a:rPr>
                <a:t>Individualisierter Plan abhängig von den Präferenzen und ökonomischen Beschränkungen des Patienten</a:t>
              </a:r>
            </a:p>
            <a:p>
              <a:pPr marL="171450" indent="-171450">
                <a:buFont typeface="Arial" panose="020B0604020202020204" pitchFamily="34" charset="0"/>
                <a:buChar char="•"/>
              </a:pPr>
              <a:r>
                <a:rPr lang="de-DE" sz="900" noProof="0">
                  <a:solidFill>
                    <a:schemeClr val="tx1"/>
                  </a:solidFill>
                </a:rPr>
                <a:t>Verhaltenstherapie</a:t>
              </a:r>
            </a:p>
          </p:txBody>
        </p:sp>
        <p:cxnSp>
          <p:nvCxnSpPr>
            <p:cNvPr id="6" name="Gerade Verbindung mit Pfeil 5">
              <a:extLst>
                <a:ext uri="{FF2B5EF4-FFF2-40B4-BE49-F238E27FC236}">
                  <a16:creationId xmlns:a16="http://schemas.microsoft.com/office/drawing/2014/main" id="{951E5349-B4F9-B8F3-2CE8-54F8744DA7C9}"/>
                </a:ext>
              </a:extLst>
            </p:cNvPr>
            <p:cNvCxnSpPr>
              <a:cxnSpLocks/>
            </p:cNvCxnSpPr>
            <p:nvPr/>
          </p:nvCxnSpPr>
          <p:spPr>
            <a:xfrm>
              <a:off x="1466850" y="2997962"/>
              <a:ext cx="177846" cy="0"/>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0735D1F8-C269-E973-E1E1-429E159370E6}"/>
                </a:ext>
              </a:extLst>
            </p:cNvPr>
            <p:cNvCxnSpPr>
              <a:cxnSpLocks/>
            </p:cNvCxnSpPr>
            <p:nvPr/>
          </p:nvCxnSpPr>
          <p:spPr>
            <a:xfrm>
              <a:off x="1457325" y="3983592"/>
              <a:ext cx="177846" cy="0"/>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8EDC1EC7-3C9F-05A8-586C-C7F0EE21D4DB}"/>
                </a:ext>
              </a:extLst>
            </p:cNvPr>
            <p:cNvCxnSpPr>
              <a:cxnSpLocks/>
            </p:cNvCxnSpPr>
            <p:nvPr/>
          </p:nvCxnSpPr>
          <p:spPr>
            <a:xfrm>
              <a:off x="1466850" y="4970962"/>
              <a:ext cx="177846" cy="0"/>
            </a:xfrm>
            <a:prstGeom prst="straightConnector1">
              <a:avLst/>
            </a:prstGeom>
            <a:ln w="9525">
              <a:solidFill>
                <a:srgbClr val="001965"/>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5879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CC6C-3B9E-2BC5-EADA-C84A66A4B8C7}"/>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4A99CEA6-2A2D-E335-6713-F86CF16FB808}"/>
              </a:ext>
            </a:extLst>
          </p:cNvPr>
          <p:cNvSpPr>
            <a:spLocks noGrp="1"/>
          </p:cNvSpPr>
          <p:nvPr>
            <p:ph type="ctrTitle"/>
          </p:nvPr>
        </p:nvSpPr>
        <p:spPr/>
        <p:txBody>
          <a:bodyPr anchor="t"/>
          <a:lstStyle/>
          <a:p>
            <a:br>
              <a:rPr lang="de-DE"/>
            </a:br>
            <a:br>
              <a:rPr lang="de-DE"/>
            </a:br>
            <a:r>
              <a:rPr lang="de-DE" sz="3200"/>
              <a:t>Lifestyle </a:t>
            </a:r>
            <a:r>
              <a:rPr lang="de-DE" sz="3200" err="1"/>
              <a:t>intervention</a:t>
            </a:r>
            <a:r>
              <a:rPr lang="de-DE" sz="3200"/>
              <a:t> </a:t>
            </a:r>
            <a:r>
              <a:rPr lang="de-DE" sz="3200" err="1"/>
              <a:t>with</a:t>
            </a:r>
            <a:r>
              <a:rPr lang="de-DE" sz="3200"/>
              <a:t> a </a:t>
            </a:r>
            <a:r>
              <a:rPr lang="de-DE" sz="3200" err="1"/>
              <a:t>Mediterranean</a:t>
            </a:r>
            <a:r>
              <a:rPr lang="de-DE" sz="3200"/>
              <a:t> </a:t>
            </a:r>
            <a:r>
              <a:rPr lang="de-DE" sz="3200" err="1"/>
              <a:t>diet</a:t>
            </a:r>
            <a:r>
              <a:rPr lang="de-DE" sz="3200"/>
              <a:t> and </a:t>
            </a:r>
            <a:r>
              <a:rPr lang="de-DE" sz="3200" err="1"/>
              <a:t>structured</a:t>
            </a:r>
            <a:r>
              <a:rPr lang="de-DE" sz="3200"/>
              <a:t> </a:t>
            </a:r>
            <a:r>
              <a:rPr lang="de-DE" sz="3200" err="1"/>
              <a:t>exercise</a:t>
            </a:r>
            <a:r>
              <a:rPr lang="de-DE" sz="3200"/>
              <a:t> </a:t>
            </a:r>
            <a:r>
              <a:rPr lang="de-DE" sz="3200" err="1"/>
              <a:t>promotes</a:t>
            </a:r>
            <a:r>
              <a:rPr lang="de-DE" sz="3200"/>
              <a:t> </a:t>
            </a:r>
            <a:r>
              <a:rPr lang="de-DE" sz="3200" err="1"/>
              <a:t>improved</a:t>
            </a:r>
            <a:r>
              <a:rPr lang="de-DE" sz="3200"/>
              <a:t> </a:t>
            </a:r>
            <a:r>
              <a:rPr lang="de-DE" sz="3200" err="1"/>
              <a:t>liver</a:t>
            </a:r>
            <a:r>
              <a:rPr lang="de-DE" sz="3200"/>
              <a:t> </a:t>
            </a:r>
            <a:r>
              <a:rPr lang="de-DE" sz="3200" err="1"/>
              <a:t>steatosis</a:t>
            </a:r>
            <a:r>
              <a:rPr lang="de-DE" sz="3200"/>
              <a:t>, </a:t>
            </a:r>
            <a:r>
              <a:rPr lang="de-DE" sz="3200" err="1"/>
              <a:t>steatohepatitis</a:t>
            </a:r>
            <a:r>
              <a:rPr lang="de-DE" sz="3200"/>
              <a:t> and </a:t>
            </a:r>
            <a:r>
              <a:rPr lang="de-DE" sz="3200" err="1"/>
              <a:t>fibrosis</a:t>
            </a:r>
            <a:r>
              <a:rPr lang="de-DE" sz="3200"/>
              <a:t>, and </a:t>
            </a:r>
            <a:r>
              <a:rPr lang="de-DE" sz="3200" err="1"/>
              <a:t>allows</a:t>
            </a:r>
            <a:r>
              <a:rPr lang="de-DE" sz="3200"/>
              <a:t> </a:t>
            </a:r>
            <a:r>
              <a:rPr lang="de-DE" sz="3200" err="1"/>
              <a:t>for</a:t>
            </a:r>
            <a:r>
              <a:rPr lang="de-DE" sz="3200"/>
              <a:t> </a:t>
            </a:r>
            <a:r>
              <a:rPr lang="de-DE" sz="3200" err="1"/>
              <a:t>patient</a:t>
            </a:r>
            <a:r>
              <a:rPr lang="de-DE" sz="3200"/>
              <a:t> </a:t>
            </a:r>
            <a:r>
              <a:rPr lang="de-DE" sz="3200" err="1"/>
              <a:t>stratification</a:t>
            </a:r>
            <a:r>
              <a:rPr lang="de-DE" sz="3200"/>
              <a:t>. The </a:t>
            </a:r>
            <a:r>
              <a:rPr lang="de-DE" sz="3200" err="1"/>
              <a:t>EHmet+DIA</a:t>
            </a:r>
            <a:r>
              <a:rPr lang="de-DE" sz="3200"/>
              <a:t> </a:t>
            </a:r>
            <a:r>
              <a:rPr lang="de-DE" sz="3200" err="1"/>
              <a:t>study</a:t>
            </a:r>
            <a:endParaRPr lang="de-DE"/>
          </a:p>
        </p:txBody>
      </p:sp>
      <p:sp>
        <p:nvSpPr>
          <p:cNvPr id="10" name="Textplatzhalter 10">
            <a:extLst>
              <a:ext uri="{FF2B5EF4-FFF2-40B4-BE49-F238E27FC236}">
                <a16:creationId xmlns:a16="http://schemas.microsoft.com/office/drawing/2014/main" id="{703C652D-0B1C-7B12-8642-B4C2A1213A77}"/>
              </a:ext>
            </a:extLst>
          </p:cNvPr>
          <p:cNvSpPr>
            <a:spLocks noGrp="1"/>
          </p:cNvSpPr>
          <p:nvPr>
            <p:ph type="body" sz="quarter" idx="14"/>
          </p:nvPr>
        </p:nvSpPr>
        <p:spPr/>
        <p:txBody>
          <a:bodyPr vert="horz" lIns="0" tIns="0" rIns="0" bIns="0" rtlCol="0">
            <a:noAutofit/>
          </a:bodyPr>
          <a:lstStyle/>
          <a:p>
            <a:r>
              <a:rPr lang="nb-NO"/>
              <a:t>Lara-Romero, C. et al.</a:t>
            </a:r>
          </a:p>
        </p:txBody>
      </p:sp>
      <p:sp>
        <p:nvSpPr>
          <p:cNvPr id="3" name="Textplatzhalter 2">
            <a:extLst>
              <a:ext uri="{FF2B5EF4-FFF2-40B4-BE49-F238E27FC236}">
                <a16:creationId xmlns:a16="http://schemas.microsoft.com/office/drawing/2014/main" id="{8CDD67E9-F5DC-D111-D211-596C072ECF7D}"/>
              </a:ext>
            </a:extLst>
          </p:cNvPr>
          <p:cNvSpPr>
            <a:spLocks noGrp="1"/>
          </p:cNvSpPr>
          <p:nvPr>
            <p:ph type="body" sz="quarter" idx="17"/>
          </p:nvPr>
        </p:nvSpPr>
        <p:spPr/>
        <p:txBody>
          <a:bodyPr/>
          <a:lstStyle/>
          <a:p>
            <a:r>
              <a:rPr lang="es-ES"/>
              <a:t>ePoster (TOP-444) vom EASL 2025, 07.-10. Mai 2025, Amsterdam. </a:t>
            </a:r>
            <a:endParaRPr lang="de-DE"/>
          </a:p>
        </p:txBody>
      </p:sp>
      <p:pic>
        <p:nvPicPr>
          <p:cNvPr id="4" name="Grafik 3">
            <a:extLst>
              <a:ext uri="{FF2B5EF4-FFF2-40B4-BE49-F238E27FC236}">
                <a16:creationId xmlns:a16="http://schemas.microsoft.com/office/drawing/2014/main" id="{C607B9C3-18DF-258D-6D26-8E973F1D6436}"/>
              </a:ext>
            </a:extLst>
          </p:cNvPr>
          <p:cNvPicPr>
            <a:picLocks noChangeAspect="1"/>
          </p:cNvPicPr>
          <p:nvPr/>
        </p:nvPicPr>
        <p:blipFill>
          <a:blip r:embed="rId4"/>
          <a:stretch>
            <a:fillRect/>
          </a:stretch>
        </p:blipFill>
        <p:spPr>
          <a:xfrm>
            <a:off x="8384146" y="4388264"/>
            <a:ext cx="3159854" cy="1973899"/>
          </a:xfrm>
          <a:prstGeom prst="rect">
            <a:avLst/>
          </a:prstGeom>
        </p:spPr>
      </p:pic>
    </p:spTree>
    <p:custDataLst>
      <p:tags r:id="rId1"/>
    </p:custDataLst>
    <p:extLst>
      <p:ext uri="{BB962C8B-B14F-4D97-AF65-F5344CB8AC3E}">
        <p14:creationId xmlns:p14="http://schemas.microsoft.com/office/powerpoint/2010/main" val="204322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E8337-5CA4-3427-E0E7-F2A74E7FEB96}"/>
            </a:ext>
          </a:extLst>
        </p:cNvPr>
        <p:cNvGrpSpPr/>
        <p:nvPr/>
      </p:nvGrpSpPr>
      <p:grpSpPr>
        <a:xfrm>
          <a:off x="0" y="0"/>
          <a:ext cx="0" cy="0"/>
          <a:chOff x="0" y="0"/>
          <a:chExt cx="0" cy="0"/>
        </a:xfrm>
      </p:grpSpPr>
      <p:graphicFrame>
        <p:nvGraphicFramePr>
          <p:cNvPr id="47" name="Tabelle 46">
            <a:extLst>
              <a:ext uri="{FF2B5EF4-FFF2-40B4-BE49-F238E27FC236}">
                <a16:creationId xmlns:a16="http://schemas.microsoft.com/office/drawing/2014/main" id="{D5A0232C-D3A8-30DD-F168-8802543326B9}"/>
              </a:ext>
            </a:extLst>
          </p:cNvPr>
          <p:cNvGraphicFramePr>
            <a:graphicFrameLocks noGrp="1"/>
          </p:cNvGraphicFramePr>
          <p:nvPr>
            <p:extLst>
              <p:ext uri="{D42A27DB-BD31-4B8C-83A1-F6EECF244321}">
                <p14:modId xmlns:p14="http://schemas.microsoft.com/office/powerpoint/2010/main" val="2666425315"/>
              </p:ext>
            </p:extLst>
          </p:nvPr>
        </p:nvGraphicFramePr>
        <p:xfrm>
          <a:off x="3703320" y="3329114"/>
          <a:ext cx="7840978" cy="2032540"/>
        </p:xfrm>
        <a:graphic>
          <a:graphicData uri="http://schemas.openxmlformats.org/drawingml/2006/table">
            <a:tbl>
              <a:tblPr firstRow="1" bandRow="1">
                <a:tableStyleId>{2D5ABB26-0587-4C30-8999-92F81FD0307C}</a:tableStyleId>
              </a:tblPr>
              <a:tblGrid>
                <a:gridCol w="1382528">
                  <a:extLst>
                    <a:ext uri="{9D8B030D-6E8A-4147-A177-3AD203B41FA5}">
                      <a16:colId xmlns:a16="http://schemas.microsoft.com/office/drawing/2014/main" val="4265690073"/>
                    </a:ext>
                  </a:extLst>
                </a:gridCol>
                <a:gridCol w="2440945">
                  <a:extLst>
                    <a:ext uri="{9D8B030D-6E8A-4147-A177-3AD203B41FA5}">
                      <a16:colId xmlns:a16="http://schemas.microsoft.com/office/drawing/2014/main" val="2323005710"/>
                    </a:ext>
                  </a:extLst>
                </a:gridCol>
                <a:gridCol w="4017505">
                  <a:extLst>
                    <a:ext uri="{9D8B030D-6E8A-4147-A177-3AD203B41FA5}">
                      <a16:colId xmlns:a16="http://schemas.microsoft.com/office/drawing/2014/main" val="1615132457"/>
                    </a:ext>
                  </a:extLst>
                </a:gridCol>
              </a:tblGrid>
              <a:tr h="508135">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extLst>
                  <a:ext uri="{0D108BD9-81ED-4DB2-BD59-A6C34878D82A}">
                    <a16:rowId xmlns:a16="http://schemas.microsoft.com/office/drawing/2014/main" val="912362543"/>
                  </a:ext>
                </a:extLst>
              </a:tr>
              <a:tr h="508135">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extLst>
                  <a:ext uri="{0D108BD9-81ED-4DB2-BD59-A6C34878D82A}">
                    <a16:rowId xmlns:a16="http://schemas.microsoft.com/office/drawing/2014/main" val="2370583291"/>
                  </a:ext>
                </a:extLst>
              </a:tr>
              <a:tr h="508135">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extLst>
                  <a:ext uri="{0D108BD9-81ED-4DB2-BD59-A6C34878D82A}">
                    <a16:rowId xmlns:a16="http://schemas.microsoft.com/office/drawing/2014/main" val="294070396"/>
                  </a:ext>
                </a:extLst>
              </a:tr>
              <a:tr h="508135">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BED"/>
                    </a:solidFill>
                  </a:tcPr>
                </a:tc>
                <a:extLst>
                  <a:ext uri="{0D108BD9-81ED-4DB2-BD59-A6C34878D82A}">
                    <a16:rowId xmlns:a16="http://schemas.microsoft.com/office/drawing/2014/main" val="3608389320"/>
                  </a:ext>
                </a:extLst>
              </a:tr>
            </a:tbl>
          </a:graphicData>
        </a:graphic>
      </p:graphicFrame>
      <p:sp>
        <p:nvSpPr>
          <p:cNvPr id="2" name="Titel 1">
            <a:extLst>
              <a:ext uri="{FF2B5EF4-FFF2-40B4-BE49-F238E27FC236}">
                <a16:creationId xmlns:a16="http://schemas.microsoft.com/office/drawing/2014/main" id="{2C04B93D-458C-312B-F4D1-CB1EEE37C28E}"/>
              </a:ext>
            </a:extLst>
          </p:cNvPr>
          <p:cNvSpPr>
            <a:spLocks noGrp="1"/>
          </p:cNvSpPr>
          <p:nvPr>
            <p:ph type="title"/>
          </p:nvPr>
        </p:nvSpPr>
        <p:spPr>
          <a:xfrm>
            <a:off x="648000" y="361126"/>
            <a:ext cx="9102175" cy="1296000"/>
          </a:xfrm>
        </p:spPr>
        <p:txBody>
          <a:bodyPr/>
          <a:lstStyle/>
          <a:p>
            <a:r>
              <a:rPr lang="de-DE" dirty="0"/>
              <a:t>EHmet + DIA-Studie</a:t>
            </a:r>
          </a:p>
        </p:txBody>
      </p:sp>
      <p:sp>
        <p:nvSpPr>
          <p:cNvPr id="8" name="Textplatzhalter 7">
            <a:extLst>
              <a:ext uri="{FF2B5EF4-FFF2-40B4-BE49-F238E27FC236}">
                <a16:creationId xmlns:a16="http://schemas.microsoft.com/office/drawing/2014/main" id="{B292E6A2-0D26-4156-31C3-9D0E6284BCD1}"/>
              </a:ext>
            </a:extLst>
          </p:cNvPr>
          <p:cNvSpPr>
            <a:spLocks noGrp="1"/>
          </p:cNvSpPr>
          <p:nvPr>
            <p:ph type="body" sz="quarter" idx="15"/>
          </p:nvPr>
        </p:nvSpPr>
        <p:spPr>
          <a:xfrm>
            <a:off x="647700" y="6188689"/>
            <a:ext cx="7730008" cy="556599"/>
          </a:xfrm>
        </p:spPr>
        <p:txBody>
          <a:bodyPr/>
          <a:lstStyle/>
          <a:p>
            <a:r>
              <a:rPr lang="en-GB" i="1" err="1"/>
              <a:t>Grafiken</a:t>
            </a:r>
            <a:r>
              <a:rPr lang="en-GB" i="1"/>
              <a:t> von Novo Nordisk </a:t>
            </a:r>
            <a:r>
              <a:rPr lang="en-GB" i="1" err="1"/>
              <a:t>nach</a:t>
            </a:r>
            <a:r>
              <a:rPr lang="en-GB" i="1"/>
              <a:t> Daten von </a:t>
            </a:r>
            <a:r>
              <a:rPr lang="de-DE" i="1"/>
              <a:t>Lara-Romero C. et al.</a:t>
            </a:r>
            <a:br>
              <a:rPr lang="de-DE"/>
            </a:br>
            <a:r>
              <a:rPr lang="de-DE"/>
              <a:t>ALT, Alanin-Aminotransferase; BMI, Body-Mass-Index; BRI, Body </a:t>
            </a:r>
            <a:r>
              <a:rPr lang="de-DE" err="1"/>
              <a:t>Roundness</a:t>
            </a:r>
            <a:r>
              <a:rPr lang="de-DE"/>
              <a:t> Index; HTN, Hypertonie; MAFLD, </a:t>
            </a:r>
            <a:r>
              <a:rPr lang="de-DE" err="1"/>
              <a:t>metabolic</a:t>
            </a:r>
            <a:r>
              <a:rPr lang="de-DE"/>
              <a:t> </a:t>
            </a:r>
            <a:r>
              <a:rPr lang="de-DE" err="1"/>
              <a:t>dysfunction-associated</a:t>
            </a:r>
            <a:r>
              <a:rPr lang="de-DE"/>
              <a:t> </a:t>
            </a:r>
            <a:r>
              <a:rPr lang="de-DE" err="1"/>
              <a:t>fatty</a:t>
            </a:r>
            <a:r>
              <a:rPr lang="de-DE"/>
              <a:t> </a:t>
            </a:r>
            <a:r>
              <a:rPr lang="de-DE" err="1"/>
              <a:t>liver</a:t>
            </a:r>
            <a:r>
              <a:rPr lang="de-DE"/>
              <a:t> </a:t>
            </a:r>
            <a:r>
              <a:rPr lang="de-DE" err="1"/>
              <a:t>disease</a:t>
            </a:r>
            <a:r>
              <a:rPr lang="de-DE"/>
              <a:t>, metabolische Dysfunktion-assoziierte Fettlebererkrankung; MASH, Metabolische Dysfunktion-assoziierte Steatohepatitis; MRE, Magnetresonanz-</a:t>
            </a:r>
            <a:r>
              <a:rPr lang="de-DE" err="1"/>
              <a:t>Elastographie</a:t>
            </a:r>
            <a:r>
              <a:rPr lang="de-DE"/>
              <a:t>; MRI-PDFF, Magnetresonanztomographie-Protonendichte-Fettfraktion; W, Woche.</a:t>
            </a:r>
          </a:p>
        </p:txBody>
      </p:sp>
      <p:sp>
        <p:nvSpPr>
          <p:cNvPr id="11" name="Textplatzhalter 10">
            <a:extLst>
              <a:ext uri="{FF2B5EF4-FFF2-40B4-BE49-F238E27FC236}">
                <a16:creationId xmlns:a16="http://schemas.microsoft.com/office/drawing/2014/main" id="{CF61A25B-F328-FFE9-B07C-3E3BB13B4AED}"/>
              </a:ext>
            </a:extLst>
          </p:cNvPr>
          <p:cNvSpPr>
            <a:spLocks noGrp="1"/>
          </p:cNvSpPr>
          <p:nvPr>
            <p:ph type="body" sz="quarter" idx="17"/>
          </p:nvPr>
        </p:nvSpPr>
        <p:spPr>
          <a:xfrm>
            <a:off x="8465573" y="6421288"/>
            <a:ext cx="3078725" cy="324000"/>
          </a:xfrm>
        </p:spPr>
        <p:txBody>
          <a:bodyPr/>
          <a:lstStyle/>
          <a:p>
            <a:r>
              <a:rPr lang="nb-NO"/>
              <a:t>Lara-Romero C. et al. J Hepatol. 2025;82(Suppl.1):TOP-444.</a:t>
            </a:r>
          </a:p>
        </p:txBody>
      </p:sp>
      <p:sp>
        <p:nvSpPr>
          <p:cNvPr id="12" name="Rechteck: abgerundete Ecken 11">
            <a:extLst>
              <a:ext uri="{FF2B5EF4-FFF2-40B4-BE49-F238E27FC236}">
                <a16:creationId xmlns:a16="http://schemas.microsoft.com/office/drawing/2014/main" id="{F9513275-A717-432F-371B-90BFB4CDC211}"/>
              </a:ext>
            </a:extLst>
          </p:cNvPr>
          <p:cNvSpPr/>
          <p:nvPr/>
        </p:nvSpPr>
        <p:spPr>
          <a:xfrm>
            <a:off x="652485" y="1175200"/>
            <a:ext cx="1163902" cy="1674889"/>
          </a:xfrm>
          <a:prstGeom prst="roundRect">
            <a:avLst>
              <a:gd name="adj" fmla="val 13568"/>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solidFill>
                  <a:srgbClr val="001965"/>
                </a:solidFill>
                <a:latin typeface="Apis For Office"/>
              </a:rPr>
              <a:t>n</a:t>
            </a:r>
            <a:r>
              <a:rPr kumimoji="0" lang="de-DE" sz="1200" b="0" i="0" u="none" strike="noStrike" kern="1200" cap="none" spc="0" normalizeH="0" baseline="0" noProof="0">
                <a:ln>
                  <a:noFill/>
                </a:ln>
                <a:solidFill>
                  <a:srgbClr val="001965"/>
                </a:solidFill>
                <a:effectLst/>
                <a:uLnTx/>
                <a:uFillTx/>
                <a:latin typeface="Apis For Office"/>
                <a:ea typeface="+mn-ea"/>
                <a:cs typeface="+mn-cs"/>
              </a:rPr>
              <a:t>=96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Spanien</a:t>
            </a:r>
          </a:p>
        </p:txBody>
      </p:sp>
      <p:sp>
        <p:nvSpPr>
          <p:cNvPr id="23" name="Textfeld 22">
            <a:extLst>
              <a:ext uri="{FF2B5EF4-FFF2-40B4-BE49-F238E27FC236}">
                <a16:creationId xmlns:a16="http://schemas.microsoft.com/office/drawing/2014/main" id="{1A52A454-0689-1D36-7810-F466F815D33A}"/>
              </a:ext>
            </a:extLst>
          </p:cNvPr>
          <p:cNvSpPr txBox="1"/>
          <p:nvPr/>
        </p:nvSpPr>
        <p:spPr>
          <a:xfrm>
            <a:off x="5069741" y="3490404"/>
            <a:ext cx="2067189" cy="20589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&lt;1 </a:t>
            </a:r>
            <a:r>
              <a:rPr kumimoji="0" lang="de-DE" sz="1200" b="0" i="0" u="none" strike="noStrike" kern="1200" cap="none" spc="0" normalizeH="0" baseline="0" noProof="0" err="1">
                <a:ln>
                  <a:noFill/>
                </a:ln>
                <a:solidFill>
                  <a:srgbClr val="001965"/>
                </a:solidFill>
                <a:effectLst/>
                <a:uLnTx/>
                <a:uFillTx/>
                <a:latin typeface="Apis For Office"/>
                <a:ea typeface="+mn-ea"/>
                <a:cs typeface="+mn-cs"/>
              </a:rPr>
              <a:t>Fibrosegrad</a:t>
            </a:r>
            <a:r>
              <a:rPr kumimoji="0" lang="de-DE" sz="1200" b="0" i="0" u="none" strike="noStrike" kern="1200" cap="none" spc="0" normalizeH="0" baseline="0" noProof="0">
                <a:ln>
                  <a:noFill/>
                </a:ln>
                <a:solidFill>
                  <a:srgbClr val="001965"/>
                </a:solidFill>
                <a:effectLst/>
                <a:uLnTx/>
                <a:uFillTx/>
                <a:latin typeface="Apis For Office"/>
                <a:ea typeface="+mn-ea"/>
                <a:cs typeface="+mn-cs"/>
              </a:rPr>
              <a:t> im MRE</a:t>
            </a:r>
          </a:p>
        </p:txBody>
      </p:sp>
      <p:sp>
        <p:nvSpPr>
          <p:cNvPr id="24" name="Textfeld 23">
            <a:extLst>
              <a:ext uri="{FF2B5EF4-FFF2-40B4-BE49-F238E27FC236}">
                <a16:creationId xmlns:a16="http://schemas.microsoft.com/office/drawing/2014/main" id="{5F9F6011-468C-E0FE-386F-D04A7FC36D21}"/>
              </a:ext>
            </a:extLst>
          </p:cNvPr>
          <p:cNvSpPr txBox="1"/>
          <p:nvPr/>
        </p:nvSpPr>
        <p:spPr>
          <a:xfrm>
            <a:off x="5064352" y="3998940"/>
            <a:ext cx="1351743" cy="20589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&lt;30 % MRI-PDFF</a:t>
            </a:r>
          </a:p>
        </p:txBody>
      </p:sp>
      <p:sp>
        <p:nvSpPr>
          <p:cNvPr id="25" name="Textfeld 24">
            <a:extLst>
              <a:ext uri="{FF2B5EF4-FFF2-40B4-BE49-F238E27FC236}">
                <a16:creationId xmlns:a16="http://schemas.microsoft.com/office/drawing/2014/main" id="{AE3C106E-5FB0-9578-6452-30D5253B5AA0}"/>
              </a:ext>
            </a:extLst>
          </p:cNvPr>
          <p:cNvSpPr txBox="1"/>
          <p:nvPr/>
        </p:nvSpPr>
        <p:spPr>
          <a:xfrm>
            <a:off x="5064352" y="4409165"/>
            <a:ext cx="2480271"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&lt;0 % MRI-PDFF ALT-Normalisierung oder &gt;17 U/l</a:t>
            </a:r>
          </a:p>
        </p:txBody>
      </p:sp>
      <p:sp>
        <p:nvSpPr>
          <p:cNvPr id="26" name="Textfeld 25">
            <a:extLst>
              <a:ext uri="{FF2B5EF4-FFF2-40B4-BE49-F238E27FC236}">
                <a16:creationId xmlns:a16="http://schemas.microsoft.com/office/drawing/2014/main" id="{1CD92A02-5C22-9D78-B291-6F4575F5575E}"/>
              </a:ext>
            </a:extLst>
          </p:cNvPr>
          <p:cNvSpPr txBox="1"/>
          <p:nvPr/>
        </p:nvSpPr>
        <p:spPr>
          <a:xfrm>
            <a:off x="5064352" y="4919648"/>
            <a:ext cx="2480271"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Besserung von Fibrose, Steatose und MASH</a:t>
            </a:r>
          </a:p>
        </p:txBody>
      </p:sp>
      <p:sp>
        <p:nvSpPr>
          <p:cNvPr id="39" name="Textfeld 38">
            <a:extLst>
              <a:ext uri="{FF2B5EF4-FFF2-40B4-BE49-F238E27FC236}">
                <a16:creationId xmlns:a16="http://schemas.microsoft.com/office/drawing/2014/main" id="{F95542ED-7940-1597-DC37-A3062493293A}"/>
              </a:ext>
            </a:extLst>
          </p:cNvPr>
          <p:cNvSpPr txBox="1"/>
          <p:nvPr/>
        </p:nvSpPr>
        <p:spPr>
          <a:xfrm>
            <a:off x="7574647" y="2964759"/>
            <a:ext cx="4046330" cy="184666"/>
          </a:xfrm>
          <a:prstGeom prst="rect">
            <a:avLst/>
          </a:prstGeom>
          <a:noFill/>
        </p:spPr>
        <p:txBody>
          <a:bodyPr wrap="square" lIns="0" tIns="0" rIns="0" bIns="0" rtlCol="0">
            <a:spAutoFit/>
          </a:bodyPr>
          <a:lstStyle>
            <a:defPPr>
              <a:defRPr lang="de-DE"/>
            </a:defPPr>
            <a:lvl1pPr>
              <a:defRPr sz="1200" b="1">
                <a:solidFill>
                  <a:schemeClr val="tx2"/>
                </a:solidFill>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err="1">
                <a:ln>
                  <a:noFill/>
                </a:ln>
                <a:solidFill>
                  <a:srgbClr val="001965"/>
                </a:solidFill>
                <a:effectLst/>
                <a:uLnTx/>
                <a:uFillTx/>
                <a:latin typeface="Apis For Office"/>
                <a:ea typeface="+mn-ea"/>
                <a:cs typeface="+mn-cs"/>
              </a:rPr>
              <a:t>Ansprechraten</a:t>
            </a:r>
            <a:r>
              <a:rPr kumimoji="0" lang="en-US" b="1" i="0" u="none" strike="noStrike" kern="1200" cap="none" spc="0" normalizeH="0" baseline="0" noProof="0">
                <a:ln>
                  <a:noFill/>
                </a:ln>
                <a:solidFill>
                  <a:srgbClr val="001965"/>
                </a:solidFill>
                <a:effectLst/>
                <a:uLnTx/>
                <a:uFillTx/>
                <a:latin typeface="Apis For Office"/>
                <a:ea typeface="+mn-ea"/>
                <a:cs typeface="+mn-cs"/>
              </a:rPr>
              <a:t> </a:t>
            </a:r>
            <a:r>
              <a:rPr kumimoji="0" lang="en-US" b="1" i="0" u="none" strike="noStrike" kern="1200" cap="none" spc="0" normalizeH="0" baseline="0" noProof="0" err="1">
                <a:ln>
                  <a:noFill/>
                </a:ln>
                <a:solidFill>
                  <a:srgbClr val="001965"/>
                </a:solidFill>
                <a:effectLst/>
                <a:uLnTx/>
                <a:uFillTx/>
                <a:latin typeface="Apis For Office"/>
                <a:ea typeface="+mn-ea"/>
                <a:cs typeface="+mn-cs"/>
              </a:rPr>
              <a:t>nach</a:t>
            </a:r>
            <a:r>
              <a:rPr kumimoji="0" lang="en-US" b="1" i="0" u="none" strike="noStrike" kern="1200" cap="none" spc="0" normalizeH="0" baseline="0" noProof="0">
                <a:ln>
                  <a:noFill/>
                </a:ln>
                <a:solidFill>
                  <a:srgbClr val="001965"/>
                </a:solidFill>
                <a:effectLst/>
                <a:uLnTx/>
                <a:uFillTx/>
                <a:latin typeface="Apis For Office"/>
                <a:ea typeface="+mn-ea"/>
                <a:cs typeface="+mn-cs"/>
              </a:rPr>
              <a:t> Art des </a:t>
            </a:r>
            <a:r>
              <a:rPr kumimoji="0" lang="en-US" b="1" i="0" u="none" strike="noStrike" kern="1200" cap="none" spc="0" normalizeH="0" baseline="0" noProof="0" err="1">
                <a:ln>
                  <a:noFill/>
                </a:ln>
                <a:solidFill>
                  <a:srgbClr val="001965"/>
                </a:solidFill>
                <a:effectLst/>
                <a:uLnTx/>
                <a:uFillTx/>
                <a:latin typeface="Apis For Office"/>
                <a:ea typeface="+mn-ea"/>
                <a:cs typeface="+mn-cs"/>
              </a:rPr>
              <a:t>Ergebnisses</a:t>
            </a:r>
            <a:endParaRPr kumimoji="0" lang="en-US" b="1" i="0" u="none" strike="noStrike" kern="1200" cap="none" spc="0" normalizeH="0" baseline="0" noProof="0">
              <a:ln>
                <a:noFill/>
              </a:ln>
              <a:solidFill>
                <a:srgbClr val="001965"/>
              </a:solidFill>
              <a:effectLst/>
              <a:uLnTx/>
              <a:uFillTx/>
              <a:latin typeface="Apis For Office"/>
              <a:ea typeface="+mn-ea"/>
              <a:cs typeface="+mn-cs"/>
            </a:endParaRPr>
          </a:p>
        </p:txBody>
      </p:sp>
      <p:sp>
        <p:nvSpPr>
          <p:cNvPr id="40" name="Textfeld 39">
            <a:extLst>
              <a:ext uri="{FF2B5EF4-FFF2-40B4-BE49-F238E27FC236}">
                <a16:creationId xmlns:a16="http://schemas.microsoft.com/office/drawing/2014/main" id="{B52102BF-61A7-0602-F77E-2120F4B64CFA}"/>
              </a:ext>
            </a:extLst>
          </p:cNvPr>
          <p:cNvSpPr txBox="1"/>
          <p:nvPr/>
        </p:nvSpPr>
        <p:spPr>
          <a:xfrm>
            <a:off x="3747376" y="2964759"/>
            <a:ext cx="2460992" cy="184666"/>
          </a:xfrm>
          <a:prstGeom prst="rect">
            <a:avLst/>
          </a:prstGeom>
          <a:noFill/>
        </p:spPr>
        <p:txBody>
          <a:bodyPr wrap="square" lIns="0" tIns="0" rIns="0" bIns="0" rtlCol="0">
            <a:spAutoFit/>
          </a:bodyPr>
          <a:lstStyle>
            <a:defPPr>
              <a:defRPr lang="de-DE"/>
            </a:defPPr>
            <a:lvl1pPr>
              <a:defRPr sz="12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err="1">
                <a:ln>
                  <a:noFill/>
                </a:ln>
                <a:solidFill>
                  <a:srgbClr val="001965"/>
                </a:solidFill>
                <a:effectLst/>
                <a:uLnTx/>
                <a:uFillTx/>
                <a:latin typeface="Apis For Office"/>
                <a:ea typeface="+mn-ea"/>
                <a:cs typeface="+mn-cs"/>
              </a:rPr>
              <a:t>Ergebnisse</a:t>
            </a:r>
            <a:endParaRPr kumimoji="0" lang="en-US" b="1" i="0" u="none" strike="noStrike" kern="1200" cap="none" spc="0" normalizeH="0" baseline="0" noProof="0">
              <a:ln>
                <a:noFill/>
              </a:ln>
              <a:solidFill>
                <a:srgbClr val="001965"/>
              </a:solidFill>
              <a:effectLst/>
              <a:uLnTx/>
              <a:uFillTx/>
              <a:latin typeface="Apis For Office"/>
              <a:ea typeface="+mn-ea"/>
              <a:cs typeface="+mn-cs"/>
            </a:endParaRPr>
          </a:p>
        </p:txBody>
      </p:sp>
      <p:pic>
        <p:nvPicPr>
          <p:cNvPr id="16" name="Grafik 15">
            <a:extLst>
              <a:ext uri="{FF2B5EF4-FFF2-40B4-BE49-F238E27FC236}">
                <a16:creationId xmlns:a16="http://schemas.microsoft.com/office/drawing/2014/main" id="{BFB3EFF2-532D-5CC9-C689-EDBE8F78D4A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1307" t="6783" r="53025" b="1940"/>
          <a:stretch/>
        </p:blipFill>
        <p:spPr>
          <a:xfrm>
            <a:off x="3798939" y="3343925"/>
            <a:ext cx="998993" cy="461107"/>
          </a:xfrm>
          <a:prstGeom prst="roundRect">
            <a:avLst/>
          </a:prstGeom>
        </p:spPr>
      </p:pic>
      <p:pic>
        <p:nvPicPr>
          <p:cNvPr id="18" name="Grafik 17">
            <a:extLst>
              <a:ext uri="{FF2B5EF4-FFF2-40B4-BE49-F238E27FC236}">
                <a16:creationId xmlns:a16="http://schemas.microsoft.com/office/drawing/2014/main" id="{998F77AC-474B-BEC4-2E6D-8C3E615A073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rcRect l="1357" t="4820" r="44768" b="4860"/>
          <a:stretch/>
        </p:blipFill>
        <p:spPr>
          <a:xfrm>
            <a:off x="3811771" y="3857539"/>
            <a:ext cx="1022175" cy="471788"/>
          </a:xfrm>
          <a:prstGeom prst="rect">
            <a:avLst/>
          </a:prstGeom>
        </p:spPr>
      </p:pic>
      <p:pic>
        <p:nvPicPr>
          <p:cNvPr id="20" name="Grafik 19">
            <a:extLst>
              <a:ext uri="{FF2B5EF4-FFF2-40B4-BE49-F238E27FC236}">
                <a16:creationId xmlns:a16="http://schemas.microsoft.com/office/drawing/2014/main" id="{3CFB7D0E-705C-A126-7B15-3FE2C6154CE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rcRect l="2479" t="1975" r="1210" b="1852"/>
          <a:stretch/>
        </p:blipFill>
        <p:spPr>
          <a:xfrm>
            <a:off x="3811772" y="4354831"/>
            <a:ext cx="1022174" cy="489908"/>
          </a:xfrm>
          <a:prstGeom prst="rect">
            <a:avLst/>
          </a:prstGeom>
        </p:spPr>
      </p:pic>
      <p:pic>
        <p:nvPicPr>
          <p:cNvPr id="22" name="Grafik 21">
            <a:extLst>
              <a:ext uri="{FF2B5EF4-FFF2-40B4-BE49-F238E27FC236}">
                <a16:creationId xmlns:a16="http://schemas.microsoft.com/office/drawing/2014/main" id="{CDA163CA-5ADF-25DC-3A04-6F18F459B43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Lst>
          </a:blip>
          <a:srcRect l="1390" t="19769" r="51741" b="17511"/>
          <a:stretch/>
        </p:blipFill>
        <p:spPr>
          <a:xfrm>
            <a:off x="3830741" y="5032048"/>
            <a:ext cx="1010176" cy="179755"/>
          </a:xfrm>
          <a:prstGeom prst="roundRect">
            <a:avLst/>
          </a:prstGeom>
        </p:spPr>
      </p:pic>
      <p:sp>
        <p:nvSpPr>
          <p:cNvPr id="42" name="Textfeld 41">
            <a:extLst>
              <a:ext uri="{FF2B5EF4-FFF2-40B4-BE49-F238E27FC236}">
                <a16:creationId xmlns:a16="http://schemas.microsoft.com/office/drawing/2014/main" id="{85D95552-AB97-986D-9F2E-50185773EDBD}"/>
              </a:ext>
            </a:extLst>
          </p:cNvPr>
          <p:cNvSpPr txBox="1"/>
          <p:nvPr/>
        </p:nvSpPr>
        <p:spPr>
          <a:xfrm>
            <a:off x="10528395" y="3491045"/>
            <a:ext cx="503081" cy="18877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36,5 % </a:t>
            </a:r>
          </a:p>
        </p:txBody>
      </p:sp>
      <p:sp>
        <p:nvSpPr>
          <p:cNvPr id="43" name="Textfeld 42">
            <a:extLst>
              <a:ext uri="{FF2B5EF4-FFF2-40B4-BE49-F238E27FC236}">
                <a16:creationId xmlns:a16="http://schemas.microsoft.com/office/drawing/2014/main" id="{2E95527A-655A-555B-5A24-94A6D831FFE8}"/>
              </a:ext>
            </a:extLst>
          </p:cNvPr>
          <p:cNvSpPr txBox="1"/>
          <p:nvPr/>
        </p:nvSpPr>
        <p:spPr>
          <a:xfrm>
            <a:off x="10510107" y="3999129"/>
            <a:ext cx="503081" cy="18877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36,4 % </a:t>
            </a:r>
          </a:p>
        </p:txBody>
      </p:sp>
      <p:sp>
        <p:nvSpPr>
          <p:cNvPr id="44" name="Textfeld 43">
            <a:extLst>
              <a:ext uri="{FF2B5EF4-FFF2-40B4-BE49-F238E27FC236}">
                <a16:creationId xmlns:a16="http://schemas.microsoft.com/office/drawing/2014/main" id="{31EFE8B5-DCC0-9DB1-1560-1747007F1FA9}"/>
              </a:ext>
            </a:extLst>
          </p:cNvPr>
          <p:cNvSpPr txBox="1"/>
          <p:nvPr/>
        </p:nvSpPr>
        <p:spPr>
          <a:xfrm>
            <a:off x="11052527" y="4505436"/>
            <a:ext cx="541309" cy="18877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43,8 %  </a:t>
            </a:r>
          </a:p>
        </p:txBody>
      </p:sp>
      <p:sp>
        <p:nvSpPr>
          <p:cNvPr id="45" name="Textfeld 44">
            <a:extLst>
              <a:ext uri="{FF2B5EF4-FFF2-40B4-BE49-F238E27FC236}">
                <a16:creationId xmlns:a16="http://schemas.microsoft.com/office/drawing/2014/main" id="{8D56427B-C8C1-526D-79FD-ADE6435B4490}"/>
              </a:ext>
            </a:extLst>
          </p:cNvPr>
          <p:cNvSpPr txBox="1"/>
          <p:nvPr/>
        </p:nvSpPr>
        <p:spPr>
          <a:xfrm>
            <a:off x="8625127" y="5015919"/>
            <a:ext cx="541309" cy="18877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12,9 %  </a:t>
            </a:r>
          </a:p>
        </p:txBody>
      </p:sp>
      <p:sp>
        <p:nvSpPr>
          <p:cNvPr id="48" name="Rechteck: abgerundete Ecken 47">
            <a:extLst>
              <a:ext uri="{FF2B5EF4-FFF2-40B4-BE49-F238E27FC236}">
                <a16:creationId xmlns:a16="http://schemas.microsoft.com/office/drawing/2014/main" id="{ECA87C9F-AC4C-6895-44F8-6824AF2C8A93}"/>
              </a:ext>
            </a:extLst>
          </p:cNvPr>
          <p:cNvSpPr/>
          <p:nvPr/>
        </p:nvSpPr>
        <p:spPr>
          <a:xfrm>
            <a:off x="3703318" y="5451429"/>
            <a:ext cx="7840979" cy="499012"/>
          </a:xfrm>
          <a:prstGeom prst="roundRect">
            <a:avLst/>
          </a:prstGeom>
          <a:solidFill>
            <a:srgbClr val="D8EAF8"/>
          </a:solidFill>
          <a:ln>
            <a:solidFill>
              <a:srgbClr val="D8EAF8"/>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Lebensstilintervention bewirkt deutliche Verbesserungen bei MAFLD</a:t>
            </a:r>
          </a:p>
        </p:txBody>
      </p:sp>
      <p:sp>
        <p:nvSpPr>
          <p:cNvPr id="10" name="Rechteck: abgerundete Ecken 9">
            <a:extLst>
              <a:ext uri="{FF2B5EF4-FFF2-40B4-BE49-F238E27FC236}">
                <a16:creationId xmlns:a16="http://schemas.microsoft.com/office/drawing/2014/main" id="{D88135A6-ABCE-1B7E-9916-8ED208F973CC}"/>
              </a:ext>
            </a:extLst>
          </p:cNvPr>
          <p:cNvSpPr/>
          <p:nvPr/>
        </p:nvSpPr>
        <p:spPr>
          <a:xfrm>
            <a:off x="1922810" y="1143742"/>
            <a:ext cx="9616705" cy="1674889"/>
          </a:xfrm>
          <a:prstGeom prst="roundRect">
            <a:avLst>
              <a:gd name="adj" fmla="val 13568"/>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rIns="72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Intervention</a:t>
            </a:r>
            <a:endParaRPr kumimoji="0" lang="de-DE" sz="1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5" name="Textfeld 14">
            <a:extLst>
              <a:ext uri="{FF2B5EF4-FFF2-40B4-BE49-F238E27FC236}">
                <a16:creationId xmlns:a16="http://schemas.microsoft.com/office/drawing/2014/main" id="{C801CDA1-EE08-5648-CBE3-48DDB4A37906}"/>
              </a:ext>
            </a:extLst>
          </p:cNvPr>
          <p:cNvSpPr txBox="1"/>
          <p:nvPr/>
        </p:nvSpPr>
        <p:spPr>
          <a:xfrm>
            <a:off x="3362307" y="1318315"/>
            <a:ext cx="7384714" cy="338554"/>
          </a:xfrm>
          <a:prstGeom prst="rect">
            <a:avLst/>
          </a:prstGeom>
          <a:noFill/>
        </p:spPr>
        <p:txBody>
          <a:bodyPr wrap="square" lIns="0" tIns="0" rIns="0" bIns="0" rtlCol="0">
            <a:spAutoFit/>
          </a:bodyPr>
          <a:lstStyle>
            <a:defPPr>
              <a:defRPr lang="de-DE"/>
            </a:defPPr>
            <a:lvl1pPr>
              <a:defRPr sz="12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Ernährungsintervention mit mediterraner Ernährung, Rückruf alle 4 Wochen und 2 l Olivenöl alle weiteren 4 Wochen</a:t>
            </a:r>
            <a:endParaRPr kumimoji="0" lang="en-US" sz="1100" b="0" i="0" u="none" strike="noStrike" kern="1200" cap="none" spc="0" normalizeH="0" baseline="0" noProof="0">
              <a:ln>
                <a:noFill/>
              </a:ln>
              <a:solidFill>
                <a:srgbClr val="001965"/>
              </a:solidFill>
              <a:effectLst/>
              <a:uLnTx/>
              <a:uFillTx/>
              <a:latin typeface="Apis For Office"/>
              <a:ea typeface="+mn-ea"/>
              <a:cs typeface="+mn-cs"/>
            </a:endParaRPr>
          </a:p>
        </p:txBody>
      </p:sp>
      <p:pic>
        <p:nvPicPr>
          <p:cNvPr id="17" name="Picture 2">
            <a:extLst>
              <a:ext uri="{FF2B5EF4-FFF2-40B4-BE49-F238E27FC236}">
                <a16:creationId xmlns:a16="http://schemas.microsoft.com/office/drawing/2014/main" id="{A61DD9CD-9F96-6AAD-8514-9E551ABF08C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rcRect l="6617" t="4127" r="80481" b="62523"/>
          <a:stretch/>
        </p:blipFill>
        <p:spPr>
          <a:xfrm>
            <a:off x="2330948" y="1236198"/>
            <a:ext cx="924936" cy="556599"/>
          </a:xfrm>
          <a:prstGeom prst="rect">
            <a:avLst/>
          </a:prstGeom>
        </p:spPr>
      </p:pic>
      <p:sp>
        <p:nvSpPr>
          <p:cNvPr id="19" name="Textfeld 18">
            <a:extLst>
              <a:ext uri="{FF2B5EF4-FFF2-40B4-BE49-F238E27FC236}">
                <a16:creationId xmlns:a16="http://schemas.microsoft.com/office/drawing/2014/main" id="{FF60BD57-D126-7B1B-0191-BD2031698F12}"/>
              </a:ext>
            </a:extLst>
          </p:cNvPr>
          <p:cNvSpPr txBox="1"/>
          <p:nvPr/>
        </p:nvSpPr>
        <p:spPr>
          <a:xfrm>
            <a:off x="4786376" y="2397638"/>
            <a:ext cx="4528522" cy="161583"/>
          </a:xfrm>
          <a:prstGeom prst="rect">
            <a:avLst/>
          </a:prstGeom>
          <a:noFill/>
        </p:spPr>
        <p:txBody>
          <a:bodyPr wrap="square" lIns="0" tIns="0" rIns="0" bIns="0" rtlCol="0">
            <a:spAutoFit/>
          </a:bodyPr>
          <a:lstStyle>
            <a:defPPr>
              <a:defRPr lang="de-DE"/>
            </a:defPPr>
            <a:lvl1pPr>
              <a:defRPr sz="1200" b="1">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1965"/>
                </a:solidFill>
                <a:effectLst/>
                <a:uLnTx/>
                <a:uFillTx/>
                <a:latin typeface="Apis For Office"/>
                <a:ea typeface="+mn-ea"/>
                <a:cs typeface="+mn-cs"/>
              </a:rPr>
              <a:t>30 Min. mäßig intensives Gehen + 30 Min</a:t>
            </a:r>
            <a:r>
              <a:rPr lang="de-DE" sz="1050" b="0">
                <a:solidFill>
                  <a:srgbClr val="001965"/>
                </a:solidFill>
                <a:latin typeface="Apis For Office"/>
              </a:rPr>
              <a:t>.</a:t>
            </a:r>
            <a:r>
              <a:rPr kumimoji="0" lang="de-DE" sz="1050" b="0" i="0" u="none" strike="noStrike" kern="1200" cap="none" spc="0" normalizeH="0" baseline="0" noProof="0">
                <a:ln>
                  <a:noFill/>
                </a:ln>
                <a:solidFill>
                  <a:srgbClr val="001965"/>
                </a:solidFill>
                <a:effectLst/>
                <a:uLnTx/>
                <a:uFillTx/>
                <a:latin typeface="Apis For Office"/>
                <a:ea typeface="+mn-ea"/>
                <a:cs typeface="+mn-cs"/>
              </a:rPr>
              <a:t> Krafttraining 4 Tage/Woche</a:t>
            </a:r>
            <a:endParaRPr kumimoji="0" lang="en-US" sz="105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7" name="Pfeil: Fünfeck 26">
            <a:extLst>
              <a:ext uri="{FF2B5EF4-FFF2-40B4-BE49-F238E27FC236}">
                <a16:creationId xmlns:a16="http://schemas.microsoft.com/office/drawing/2014/main" id="{B8844588-7735-AF36-6393-4699FEE398B2}"/>
              </a:ext>
            </a:extLst>
          </p:cNvPr>
          <p:cNvSpPr/>
          <p:nvPr/>
        </p:nvSpPr>
        <p:spPr>
          <a:xfrm>
            <a:off x="3126599" y="1996189"/>
            <a:ext cx="6485282" cy="188660"/>
          </a:xfrm>
          <a:prstGeom prst="homePlate">
            <a:avLst/>
          </a:prstGeom>
          <a:gradFill flip="none" rotWithShape="1">
            <a:gsLst>
              <a:gs pos="0">
                <a:schemeClr val="accent5"/>
              </a:gs>
              <a:gs pos="49000">
                <a:schemeClr val="accent1">
                  <a:lumMod val="45000"/>
                  <a:lumOff val="55000"/>
                </a:schemeClr>
              </a:gs>
              <a:gs pos="10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1077913" algn="l"/>
                <a:tab pos="1973263" algn="l"/>
                <a:tab pos="2994025" algn="l"/>
                <a:tab pos="5921375" algn="l"/>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0 W	4 W	8 W	12 W	24 W</a:t>
            </a:r>
          </a:p>
        </p:txBody>
      </p:sp>
      <p:cxnSp>
        <p:nvCxnSpPr>
          <p:cNvPr id="30" name="Gerade Verbindung mit Pfeil 29">
            <a:extLst>
              <a:ext uri="{FF2B5EF4-FFF2-40B4-BE49-F238E27FC236}">
                <a16:creationId xmlns:a16="http://schemas.microsoft.com/office/drawing/2014/main" id="{FAFDCC81-4E06-ED12-3239-9BEEF5224E3E}"/>
              </a:ext>
            </a:extLst>
          </p:cNvPr>
          <p:cNvCxnSpPr>
            <a:cxnSpLocks/>
          </p:cNvCxnSpPr>
          <p:nvPr/>
        </p:nvCxnSpPr>
        <p:spPr>
          <a:xfrm>
            <a:off x="3126598" y="1880368"/>
            <a:ext cx="3142998" cy="0"/>
          </a:xfrm>
          <a:prstGeom prst="straightConnector1">
            <a:avLst/>
          </a:prstGeom>
          <a:ln w="63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24504A9-D478-C039-1F34-915F56197F4B}"/>
              </a:ext>
            </a:extLst>
          </p:cNvPr>
          <p:cNvCxnSpPr>
            <a:cxnSpLocks/>
          </p:cNvCxnSpPr>
          <p:nvPr/>
        </p:nvCxnSpPr>
        <p:spPr>
          <a:xfrm>
            <a:off x="6319600" y="1880368"/>
            <a:ext cx="3142998" cy="0"/>
          </a:xfrm>
          <a:prstGeom prst="straightConnector1">
            <a:avLst/>
          </a:prstGeom>
          <a:ln w="635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56F097C0-17A1-C2B8-F75B-C45057F189EE}"/>
              </a:ext>
            </a:extLst>
          </p:cNvPr>
          <p:cNvSpPr/>
          <p:nvPr/>
        </p:nvSpPr>
        <p:spPr>
          <a:xfrm>
            <a:off x="7136931" y="1835163"/>
            <a:ext cx="1586857" cy="103256"/>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de-DE" sz="1100" b="0" i="0" u="none" strike="noStrike" kern="1200" cap="none" spc="0" normalizeH="0" baseline="0" noProof="0">
                <a:ln>
                  <a:noFill/>
                </a:ln>
                <a:solidFill>
                  <a:srgbClr val="3B97DE"/>
                </a:solidFill>
                <a:effectLst/>
                <a:uLnTx/>
                <a:uFillTx/>
                <a:latin typeface="Apis For Office"/>
                <a:ea typeface="+mn-ea"/>
                <a:cs typeface="+mn-cs"/>
              </a:rPr>
              <a:t>12 Wochen Follow-</a:t>
            </a:r>
            <a:r>
              <a:rPr lang="de-DE" sz="1100">
                <a:solidFill>
                  <a:srgbClr val="3B97DE"/>
                </a:solidFill>
                <a:latin typeface="Apis For Office"/>
              </a:rPr>
              <a:t>U</a:t>
            </a:r>
            <a:r>
              <a:rPr kumimoji="0" lang="de-DE" sz="1100" b="0" i="0" u="none" strike="noStrike" kern="1200" cap="none" spc="0" normalizeH="0" baseline="0" noProof="0">
                <a:ln>
                  <a:noFill/>
                </a:ln>
                <a:solidFill>
                  <a:srgbClr val="3B97DE"/>
                </a:solidFill>
                <a:effectLst/>
                <a:uLnTx/>
                <a:uFillTx/>
                <a:latin typeface="Apis For Office"/>
                <a:ea typeface="+mn-ea"/>
                <a:cs typeface="+mn-cs"/>
              </a:rPr>
              <a:t>p</a:t>
            </a:r>
          </a:p>
        </p:txBody>
      </p:sp>
      <p:sp>
        <p:nvSpPr>
          <p:cNvPr id="13" name="Rechteck 12">
            <a:extLst>
              <a:ext uri="{FF2B5EF4-FFF2-40B4-BE49-F238E27FC236}">
                <a16:creationId xmlns:a16="http://schemas.microsoft.com/office/drawing/2014/main" id="{FFF507B1-C465-69AC-9873-2BE0BC017086}"/>
              </a:ext>
            </a:extLst>
          </p:cNvPr>
          <p:cNvSpPr/>
          <p:nvPr/>
        </p:nvSpPr>
        <p:spPr>
          <a:xfrm>
            <a:off x="3825131" y="1718262"/>
            <a:ext cx="1644454" cy="166901"/>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12 </a:t>
            </a:r>
            <a:r>
              <a:rPr lang="de-DE" sz="1100">
                <a:solidFill>
                  <a:srgbClr val="001965"/>
                </a:solidFill>
                <a:latin typeface="Apis For Office"/>
              </a:rPr>
              <a:t>Wochen I</a:t>
            </a:r>
            <a:r>
              <a:rPr kumimoji="0" lang="de-DE" sz="1100" b="0" i="0" u="none" strike="noStrike" kern="1200" cap="none" spc="0" normalizeH="0" baseline="0" noProof="0" err="1">
                <a:ln>
                  <a:noFill/>
                </a:ln>
                <a:solidFill>
                  <a:srgbClr val="001965"/>
                </a:solidFill>
                <a:effectLst/>
                <a:uLnTx/>
                <a:uFillTx/>
                <a:latin typeface="Apis For Office"/>
                <a:ea typeface="+mn-ea"/>
                <a:cs typeface="+mn-cs"/>
              </a:rPr>
              <a:t>ntervention</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5" name="Rechteck 34">
            <a:extLst>
              <a:ext uri="{FF2B5EF4-FFF2-40B4-BE49-F238E27FC236}">
                <a16:creationId xmlns:a16="http://schemas.microsoft.com/office/drawing/2014/main" id="{4D37DA95-517C-A6E0-A86B-8E7463329DB4}"/>
              </a:ext>
            </a:extLst>
          </p:cNvPr>
          <p:cNvSpPr/>
          <p:nvPr/>
        </p:nvSpPr>
        <p:spPr>
          <a:xfrm>
            <a:off x="7601618" y="3420424"/>
            <a:ext cx="2827998" cy="330011"/>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11/30</a:t>
            </a:r>
          </a:p>
        </p:txBody>
      </p:sp>
      <p:sp>
        <p:nvSpPr>
          <p:cNvPr id="36" name="Rechteck 35">
            <a:extLst>
              <a:ext uri="{FF2B5EF4-FFF2-40B4-BE49-F238E27FC236}">
                <a16:creationId xmlns:a16="http://schemas.microsoft.com/office/drawing/2014/main" id="{26CD07D2-0385-800E-B9B2-B82713B93B4B}"/>
              </a:ext>
            </a:extLst>
          </p:cNvPr>
          <p:cNvSpPr/>
          <p:nvPr/>
        </p:nvSpPr>
        <p:spPr>
          <a:xfrm>
            <a:off x="7601618" y="3936881"/>
            <a:ext cx="2827998" cy="330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24/66</a:t>
            </a:r>
          </a:p>
        </p:txBody>
      </p:sp>
      <p:sp>
        <p:nvSpPr>
          <p:cNvPr id="37" name="Rechteck 36">
            <a:extLst>
              <a:ext uri="{FF2B5EF4-FFF2-40B4-BE49-F238E27FC236}">
                <a16:creationId xmlns:a16="http://schemas.microsoft.com/office/drawing/2014/main" id="{20F9BFA3-D847-2797-7F0F-D48248FDE374}"/>
              </a:ext>
            </a:extLst>
          </p:cNvPr>
          <p:cNvSpPr/>
          <p:nvPr/>
        </p:nvSpPr>
        <p:spPr>
          <a:xfrm>
            <a:off x="7601618" y="4434816"/>
            <a:ext cx="3389353" cy="330011"/>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39/89</a:t>
            </a:r>
          </a:p>
        </p:txBody>
      </p:sp>
      <p:sp>
        <p:nvSpPr>
          <p:cNvPr id="38" name="Rechteck 37">
            <a:extLst>
              <a:ext uri="{FF2B5EF4-FFF2-40B4-BE49-F238E27FC236}">
                <a16:creationId xmlns:a16="http://schemas.microsoft.com/office/drawing/2014/main" id="{F9F03868-0C1F-ED20-61E2-62455E5929FB}"/>
              </a:ext>
            </a:extLst>
          </p:cNvPr>
          <p:cNvSpPr/>
          <p:nvPr/>
        </p:nvSpPr>
        <p:spPr>
          <a:xfrm>
            <a:off x="7601618" y="4945299"/>
            <a:ext cx="983463" cy="330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FFFFFF"/>
                </a:solidFill>
                <a:effectLst/>
                <a:uLnTx/>
                <a:uFillTx/>
                <a:latin typeface="Apis For Office"/>
                <a:ea typeface="+mn-ea"/>
                <a:cs typeface="+mn-cs"/>
              </a:rPr>
              <a:t>8/62</a:t>
            </a:r>
          </a:p>
        </p:txBody>
      </p:sp>
      <p:pic>
        <p:nvPicPr>
          <p:cNvPr id="4" name="Grafik 3" descr="Mann und Frau Silhouette">
            <a:extLst>
              <a:ext uri="{FF2B5EF4-FFF2-40B4-BE49-F238E27FC236}">
                <a16:creationId xmlns:a16="http://schemas.microsoft.com/office/drawing/2014/main" id="{0083047F-89E6-D1FA-F66D-DC920B6E4A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9538" y="1363124"/>
            <a:ext cx="649796" cy="649796"/>
          </a:xfrm>
          <a:prstGeom prst="rect">
            <a:avLst/>
          </a:prstGeom>
        </p:spPr>
      </p:pic>
      <p:pic>
        <p:nvPicPr>
          <p:cNvPr id="41" name="Grafik 40">
            <a:extLst>
              <a:ext uri="{FF2B5EF4-FFF2-40B4-BE49-F238E27FC236}">
                <a16:creationId xmlns:a16="http://schemas.microsoft.com/office/drawing/2014/main" id="{8FF80A63-B418-3A85-D1CA-29F02F4BED9B}"/>
              </a:ext>
            </a:extLst>
          </p:cNvPr>
          <p:cNvPicPr>
            <a:picLocks noChangeAspect="1"/>
          </p:cNvPicPr>
          <p:nvPr/>
        </p:nvPicPr>
        <p:blipFill>
          <a:blip r:embed="rId16"/>
          <a:stretch>
            <a:fillRect/>
          </a:stretch>
        </p:blipFill>
        <p:spPr>
          <a:xfrm>
            <a:off x="3153709" y="2232801"/>
            <a:ext cx="1275757" cy="557273"/>
          </a:xfrm>
          <a:prstGeom prst="rect">
            <a:avLst/>
          </a:prstGeom>
        </p:spPr>
      </p:pic>
      <p:graphicFrame>
        <p:nvGraphicFramePr>
          <p:cNvPr id="3" name="Tabelle 2">
            <a:extLst>
              <a:ext uri="{FF2B5EF4-FFF2-40B4-BE49-F238E27FC236}">
                <a16:creationId xmlns:a16="http://schemas.microsoft.com/office/drawing/2014/main" id="{B091736B-3D79-56A3-AD50-77F73F78C2A0}"/>
              </a:ext>
            </a:extLst>
          </p:cNvPr>
          <p:cNvGraphicFramePr>
            <a:graphicFrameLocks noGrp="1"/>
          </p:cNvGraphicFramePr>
          <p:nvPr>
            <p:extLst>
              <p:ext uri="{D42A27DB-BD31-4B8C-83A1-F6EECF244321}">
                <p14:modId xmlns:p14="http://schemas.microsoft.com/office/powerpoint/2010/main" val="2473814757"/>
              </p:ext>
            </p:extLst>
          </p:nvPr>
        </p:nvGraphicFramePr>
        <p:xfrm>
          <a:off x="650775" y="3395025"/>
          <a:ext cx="2937561" cy="2651760"/>
        </p:xfrm>
        <a:graphic>
          <a:graphicData uri="http://schemas.openxmlformats.org/drawingml/2006/table">
            <a:tbl>
              <a:tblPr firstRow="1" bandRow="1">
                <a:tableStyleId>{5C22544A-7EE6-4342-B048-85BDC9FD1C3A}</a:tableStyleId>
              </a:tblPr>
              <a:tblGrid>
                <a:gridCol w="1802516">
                  <a:extLst>
                    <a:ext uri="{9D8B030D-6E8A-4147-A177-3AD203B41FA5}">
                      <a16:colId xmlns:a16="http://schemas.microsoft.com/office/drawing/2014/main" val="1559681678"/>
                    </a:ext>
                  </a:extLst>
                </a:gridCol>
                <a:gridCol w="1135045">
                  <a:extLst>
                    <a:ext uri="{9D8B030D-6E8A-4147-A177-3AD203B41FA5}">
                      <a16:colId xmlns:a16="http://schemas.microsoft.com/office/drawing/2014/main" val="1641628493"/>
                    </a:ext>
                  </a:extLst>
                </a:gridCol>
              </a:tblGrid>
              <a:tr h="207560">
                <a:tc>
                  <a:txBody>
                    <a:bodyPr/>
                    <a:lstStyle/>
                    <a:p>
                      <a:endParaRPr lang="en-US" sz="900">
                        <a:latin typeface="Apis For Office"/>
                      </a:endParaRPr>
                    </a:p>
                  </a:txBody>
                  <a:tcPr/>
                </a:tc>
                <a:tc>
                  <a:txBody>
                    <a:bodyPr/>
                    <a:lstStyle/>
                    <a:p>
                      <a:pPr algn="ctr"/>
                      <a:r>
                        <a:rPr lang="en-US" sz="900">
                          <a:latin typeface="Apis For Office"/>
                        </a:rPr>
                        <a:t>Mittelwert ± SD</a:t>
                      </a:r>
                    </a:p>
                  </a:txBody>
                  <a:tcPr/>
                </a:tc>
                <a:extLst>
                  <a:ext uri="{0D108BD9-81ED-4DB2-BD59-A6C34878D82A}">
                    <a16:rowId xmlns:a16="http://schemas.microsoft.com/office/drawing/2014/main" val="2924823550"/>
                  </a:ext>
                </a:extLst>
              </a:tr>
              <a:tr h="218315">
                <a:tc>
                  <a:txBody>
                    <a:bodyPr/>
                    <a:lstStyle/>
                    <a:p>
                      <a:pPr marL="0" algn="l" defTabSz="914400" rtl="0" eaLnBrk="1" latinLnBrk="0" hangingPunct="1"/>
                      <a:r>
                        <a:rPr lang="en-US" sz="900">
                          <a:latin typeface="Apis For Office"/>
                        </a:rPr>
                        <a:t>Alter (Jahre)</a:t>
                      </a:r>
                    </a:p>
                  </a:txBody>
                  <a:tcPr/>
                </a:tc>
                <a:tc>
                  <a:txBody>
                    <a:bodyPr/>
                    <a:lstStyle/>
                    <a:p>
                      <a:pPr marL="0" algn="ctr" defTabSz="914400" rtl="0" eaLnBrk="1" latinLnBrk="0" hangingPunct="1"/>
                      <a:r>
                        <a:rPr lang="en-US" sz="900">
                          <a:latin typeface="Apis For Office"/>
                        </a:rPr>
                        <a:t>58 ± 12</a:t>
                      </a:r>
                    </a:p>
                  </a:txBody>
                  <a:tcPr/>
                </a:tc>
                <a:extLst>
                  <a:ext uri="{0D108BD9-81ED-4DB2-BD59-A6C34878D82A}">
                    <a16:rowId xmlns:a16="http://schemas.microsoft.com/office/drawing/2014/main" val="1762722716"/>
                  </a:ext>
                </a:extLst>
              </a:tr>
              <a:tr h="218315">
                <a:tc>
                  <a:txBody>
                    <a:bodyPr/>
                    <a:lstStyle/>
                    <a:p>
                      <a:r>
                        <a:rPr lang="en-US" sz="900">
                          <a:latin typeface="Apis For Office"/>
                        </a:rPr>
                        <a:t>Gewicht (Kg)</a:t>
                      </a:r>
                    </a:p>
                  </a:txBody>
                  <a:tcPr/>
                </a:tc>
                <a:tc>
                  <a:txBody>
                    <a:bodyPr/>
                    <a:lstStyle/>
                    <a:p>
                      <a:pPr algn="ctr"/>
                      <a:r>
                        <a:rPr lang="en-US" sz="900">
                          <a:latin typeface="Apis For Office"/>
                        </a:rPr>
                        <a:t>92,3 ± 18,5</a:t>
                      </a:r>
                    </a:p>
                  </a:txBody>
                  <a:tcPr/>
                </a:tc>
                <a:extLst>
                  <a:ext uri="{0D108BD9-81ED-4DB2-BD59-A6C34878D82A}">
                    <a16:rowId xmlns:a16="http://schemas.microsoft.com/office/drawing/2014/main" val="1078154568"/>
                  </a:ext>
                </a:extLst>
              </a:tr>
              <a:tr h="218315">
                <a:tc>
                  <a:txBody>
                    <a:bodyPr/>
                    <a:lstStyle/>
                    <a:p>
                      <a:r>
                        <a:rPr lang="en-US" sz="900">
                          <a:latin typeface="Apis For Office"/>
                        </a:rPr>
                        <a:t>BMI (kg/m²)</a:t>
                      </a:r>
                    </a:p>
                  </a:txBody>
                  <a:tcPr/>
                </a:tc>
                <a:tc>
                  <a:txBody>
                    <a:bodyPr/>
                    <a:lstStyle/>
                    <a:p>
                      <a:pPr algn="ctr"/>
                      <a:r>
                        <a:rPr lang="en-US" sz="900">
                          <a:latin typeface="Apis For Office"/>
                        </a:rPr>
                        <a:t>33,78 ± 5,92</a:t>
                      </a:r>
                    </a:p>
                  </a:txBody>
                  <a:tcPr/>
                </a:tc>
                <a:extLst>
                  <a:ext uri="{0D108BD9-81ED-4DB2-BD59-A6C34878D82A}">
                    <a16:rowId xmlns:a16="http://schemas.microsoft.com/office/drawing/2014/main" val="804431865"/>
                  </a:ext>
                </a:extLst>
              </a:tr>
              <a:tr h="218315">
                <a:tc>
                  <a:txBody>
                    <a:bodyPr/>
                    <a:lstStyle/>
                    <a:p>
                      <a:pPr lvl="0">
                        <a:buNone/>
                      </a:pPr>
                      <a:r>
                        <a:rPr lang="en-US" sz="900">
                          <a:latin typeface="Apis For Office"/>
                        </a:rPr>
                        <a:t>BRI</a:t>
                      </a:r>
                    </a:p>
                  </a:txBody>
                  <a:tcPr/>
                </a:tc>
                <a:tc>
                  <a:txBody>
                    <a:bodyPr/>
                    <a:lstStyle/>
                    <a:p>
                      <a:pPr lvl="0" algn="ctr">
                        <a:buNone/>
                      </a:pPr>
                      <a:r>
                        <a:rPr lang="en-US" sz="900">
                          <a:latin typeface="Apis For Office"/>
                        </a:rPr>
                        <a:t>7,41 ± 2,1</a:t>
                      </a:r>
                    </a:p>
                  </a:txBody>
                  <a:tcPr/>
                </a:tc>
                <a:extLst>
                  <a:ext uri="{0D108BD9-81ED-4DB2-BD59-A6C34878D82A}">
                    <a16:rowId xmlns:a16="http://schemas.microsoft.com/office/drawing/2014/main" val="2940276878"/>
                  </a:ext>
                </a:extLst>
              </a:tr>
              <a:tr h="218315">
                <a:tc>
                  <a:txBody>
                    <a:bodyPr/>
                    <a:lstStyle/>
                    <a:p>
                      <a:r>
                        <a:rPr lang="en-US" sz="900">
                          <a:latin typeface="Apis For Office"/>
                        </a:rPr>
                        <a:t>Taille zu Hüfte </a:t>
                      </a:r>
                    </a:p>
                  </a:txBody>
                  <a:tcPr/>
                </a:tc>
                <a:tc>
                  <a:txBody>
                    <a:bodyPr/>
                    <a:lstStyle/>
                    <a:p>
                      <a:pPr algn="ctr"/>
                      <a:r>
                        <a:rPr lang="en-US" sz="900">
                          <a:latin typeface="Apis For Office"/>
                        </a:rPr>
                        <a:t>1,11 ± 1,02</a:t>
                      </a:r>
                    </a:p>
                  </a:txBody>
                  <a:tcPr/>
                </a:tc>
                <a:extLst>
                  <a:ext uri="{0D108BD9-81ED-4DB2-BD59-A6C34878D82A}">
                    <a16:rowId xmlns:a16="http://schemas.microsoft.com/office/drawing/2014/main" val="803777700"/>
                  </a:ext>
                </a:extLst>
              </a:tr>
              <a:tr h="218315">
                <a:tc>
                  <a:txBody>
                    <a:bodyPr/>
                    <a:lstStyle/>
                    <a:p>
                      <a:r>
                        <a:rPr lang="en-US" sz="900">
                          <a:latin typeface="Apis For Office"/>
                        </a:rPr>
                        <a:t>Weiblich, n(%)</a:t>
                      </a:r>
                    </a:p>
                  </a:txBody>
                  <a:tcPr/>
                </a:tc>
                <a:tc>
                  <a:txBody>
                    <a:bodyPr/>
                    <a:lstStyle/>
                    <a:p>
                      <a:pPr algn="ctr"/>
                      <a:r>
                        <a:rPr lang="en-US" sz="900">
                          <a:latin typeface="Apis For Office"/>
                        </a:rPr>
                        <a:t>35 (54,7)</a:t>
                      </a:r>
                    </a:p>
                  </a:txBody>
                  <a:tcPr/>
                </a:tc>
                <a:extLst>
                  <a:ext uri="{0D108BD9-81ED-4DB2-BD59-A6C34878D82A}">
                    <a16:rowId xmlns:a16="http://schemas.microsoft.com/office/drawing/2014/main" val="2762215627"/>
                  </a:ext>
                </a:extLst>
              </a:tr>
              <a:tr h="218315">
                <a:tc>
                  <a:txBody>
                    <a:bodyPr/>
                    <a:lstStyle/>
                    <a:p>
                      <a:r>
                        <a:rPr lang="en-US" sz="900">
                          <a:latin typeface="Apis For Office"/>
                        </a:rPr>
                        <a:t>Metabilosches Syndrom, N(%)</a:t>
                      </a:r>
                    </a:p>
                  </a:txBody>
                  <a:tcPr/>
                </a:tc>
                <a:tc>
                  <a:txBody>
                    <a:bodyPr/>
                    <a:lstStyle/>
                    <a:p>
                      <a:pPr algn="ctr"/>
                      <a:r>
                        <a:rPr lang="en-US" sz="900">
                          <a:latin typeface="Apis For Office"/>
                        </a:rPr>
                        <a:t>52 (85,2)</a:t>
                      </a:r>
                    </a:p>
                  </a:txBody>
                  <a:tcPr/>
                </a:tc>
                <a:extLst>
                  <a:ext uri="{0D108BD9-81ED-4DB2-BD59-A6C34878D82A}">
                    <a16:rowId xmlns:a16="http://schemas.microsoft.com/office/drawing/2014/main" val="1662210931"/>
                  </a:ext>
                </a:extLst>
              </a:tr>
              <a:tr h="218315">
                <a:tc>
                  <a:txBody>
                    <a:bodyPr/>
                    <a:lstStyle/>
                    <a:p>
                      <a:r>
                        <a:rPr lang="en-US" sz="900">
                          <a:latin typeface="Apis For Office"/>
                        </a:rPr>
                        <a:t>Typ 2 Diabetes Mellitus, N(%)</a:t>
                      </a:r>
                    </a:p>
                  </a:txBody>
                  <a:tcPr/>
                </a:tc>
                <a:tc>
                  <a:txBody>
                    <a:bodyPr/>
                    <a:lstStyle/>
                    <a:p>
                      <a:pPr algn="ctr"/>
                      <a:r>
                        <a:rPr lang="en-US" sz="900">
                          <a:latin typeface="Apis For Office"/>
                        </a:rPr>
                        <a:t>30 (46,9)</a:t>
                      </a:r>
                    </a:p>
                  </a:txBody>
                  <a:tcPr/>
                </a:tc>
                <a:extLst>
                  <a:ext uri="{0D108BD9-81ED-4DB2-BD59-A6C34878D82A}">
                    <a16:rowId xmlns:a16="http://schemas.microsoft.com/office/drawing/2014/main" val="951286381"/>
                  </a:ext>
                </a:extLst>
              </a:tr>
              <a:tr h="218315">
                <a:tc>
                  <a:txBody>
                    <a:bodyPr/>
                    <a:lstStyle/>
                    <a:p>
                      <a:pPr lvl="0">
                        <a:buNone/>
                      </a:pPr>
                      <a:r>
                        <a:rPr lang="en-US" sz="900" spc="-20" baseline="0">
                          <a:latin typeface="Apis For Office"/>
                        </a:rPr>
                        <a:t>Arterielle Hypertonie (HTN), N(%)</a:t>
                      </a:r>
                    </a:p>
                  </a:txBody>
                  <a:tcPr/>
                </a:tc>
                <a:tc>
                  <a:txBody>
                    <a:bodyPr/>
                    <a:lstStyle/>
                    <a:p>
                      <a:pPr lvl="0" algn="ctr">
                        <a:buNone/>
                      </a:pPr>
                      <a:r>
                        <a:rPr lang="en-US" sz="900">
                          <a:latin typeface="Apis For Office"/>
                        </a:rPr>
                        <a:t>42 (65,6)</a:t>
                      </a:r>
                    </a:p>
                  </a:txBody>
                  <a:tcPr/>
                </a:tc>
                <a:extLst>
                  <a:ext uri="{0D108BD9-81ED-4DB2-BD59-A6C34878D82A}">
                    <a16:rowId xmlns:a16="http://schemas.microsoft.com/office/drawing/2014/main" val="4162452565"/>
                  </a:ext>
                </a:extLst>
              </a:tr>
              <a:tr h="218315">
                <a:tc>
                  <a:txBody>
                    <a:bodyPr/>
                    <a:lstStyle/>
                    <a:p>
                      <a:pPr lvl="0">
                        <a:buNone/>
                      </a:pPr>
                      <a:r>
                        <a:rPr lang="en-US" sz="900"/>
                        <a:t>Dyslipidämie, N(%)</a:t>
                      </a:r>
                    </a:p>
                  </a:txBody>
                  <a:tcPr/>
                </a:tc>
                <a:tc>
                  <a:txBody>
                    <a:bodyPr/>
                    <a:lstStyle/>
                    <a:p>
                      <a:pPr lvl="0" algn="ctr">
                        <a:buNone/>
                      </a:pPr>
                      <a:r>
                        <a:rPr lang="en-US" sz="900"/>
                        <a:t>29 (45,3)</a:t>
                      </a:r>
                    </a:p>
                  </a:txBody>
                  <a:tcPr/>
                </a:tc>
                <a:extLst>
                  <a:ext uri="{0D108BD9-81ED-4DB2-BD59-A6C34878D82A}">
                    <a16:rowId xmlns:a16="http://schemas.microsoft.com/office/drawing/2014/main" val="1530631287"/>
                  </a:ext>
                </a:extLst>
              </a:tr>
            </a:tbl>
          </a:graphicData>
        </a:graphic>
      </p:graphicFrame>
      <p:cxnSp>
        <p:nvCxnSpPr>
          <p:cNvPr id="9" name="Gerader Verbinder 8">
            <a:extLst>
              <a:ext uri="{FF2B5EF4-FFF2-40B4-BE49-F238E27FC236}">
                <a16:creationId xmlns:a16="http://schemas.microsoft.com/office/drawing/2014/main" id="{56C8A723-2F5B-0393-8DE6-A912B816FCF3}"/>
              </a:ext>
            </a:extLst>
          </p:cNvPr>
          <p:cNvCxnSpPr/>
          <p:nvPr/>
        </p:nvCxnSpPr>
        <p:spPr>
          <a:xfrm>
            <a:off x="7581199" y="3343925"/>
            <a:ext cx="0" cy="2017729"/>
          </a:xfrm>
          <a:prstGeom prst="line">
            <a:avLst/>
          </a:prstGeom>
          <a:ln w="9525">
            <a:solidFill>
              <a:srgbClr val="CCC5BD"/>
            </a:solidFill>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297ECE0B-7CB6-C9AA-2E00-644F54832377}"/>
              </a:ext>
            </a:extLst>
          </p:cNvPr>
          <p:cNvSpPr txBox="1"/>
          <p:nvPr/>
        </p:nvSpPr>
        <p:spPr>
          <a:xfrm>
            <a:off x="656510" y="2957412"/>
            <a:ext cx="2931826"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Beschreibung der Kohorte und Baseline Charakteristika</a:t>
            </a:r>
          </a:p>
        </p:txBody>
      </p:sp>
    </p:spTree>
    <p:custDataLst>
      <p:tags r:id="rId1"/>
    </p:custDataLst>
    <p:extLst>
      <p:ext uri="{BB962C8B-B14F-4D97-AF65-F5344CB8AC3E}">
        <p14:creationId xmlns:p14="http://schemas.microsoft.com/office/powerpoint/2010/main" val="3144687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F94A-845C-EDAF-D3E1-0A10C83813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E30C8D-5B5E-D420-40A8-F54A114D70E4}"/>
              </a:ext>
            </a:extLst>
          </p:cNvPr>
          <p:cNvSpPr>
            <a:spLocks noGrp="1"/>
          </p:cNvSpPr>
          <p:nvPr>
            <p:ph type="title"/>
          </p:nvPr>
        </p:nvSpPr>
        <p:spPr>
          <a:xfrm>
            <a:off x="648000" y="504561"/>
            <a:ext cx="9102175" cy="1296000"/>
          </a:xfrm>
        </p:spPr>
        <p:txBody>
          <a:bodyPr/>
          <a:lstStyle/>
          <a:p>
            <a:r>
              <a:rPr lang="de-DE" sz="3200" spc="-30" dirty="0"/>
              <a:t>Einfluss unabhängiger prädiktiver Faktoren auf Fibrose und vollständiges Ansprechen</a:t>
            </a:r>
          </a:p>
        </p:txBody>
      </p:sp>
      <p:sp>
        <p:nvSpPr>
          <p:cNvPr id="4" name="Textplatzhalter 3">
            <a:extLst>
              <a:ext uri="{FF2B5EF4-FFF2-40B4-BE49-F238E27FC236}">
                <a16:creationId xmlns:a16="http://schemas.microsoft.com/office/drawing/2014/main" id="{8FA6E6AF-2CE0-A7C4-1C81-8EBF55CE1112}"/>
              </a:ext>
            </a:extLst>
          </p:cNvPr>
          <p:cNvSpPr>
            <a:spLocks noGrp="1"/>
          </p:cNvSpPr>
          <p:nvPr>
            <p:ph type="body" sz="quarter" idx="15"/>
          </p:nvPr>
        </p:nvSpPr>
        <p:spPr>
          <a:xfrm>
            <a:off x="647700" y="6421288"/>
            <a:ext cx="7620537" cy="324000"/>
          </a:xfrm>
        </p:spPr>
        <p:txBody>
          <a:bodyPr/>
          <a:lstStyle/>
          <a:p>
            <a:r>
              <a:rPr lang="en-US"/>
              <a:t>CI, confidence interval, </a:t>
            </a:r>
            <a:r>
              <a:rPr lang="en-US" err="1"/>
              <a:t>Konfidenzintervall</a:t>
            </a:r>
            <a:r>
              <a:rPr lang="en-US"/>
              <a:t>; CLDQ-NAFLD, chronic liver disease questionnaire - non-alcoholic fatty liver disease version, </a:t>
            </a:r>
            <a:r>
              <a:rPr lang="en-US" err="1"/>
              <a:t>Fragebogen</a:t>
            </a:r>
            <a:r>
              <a:rPr lang="en-US"/>
              <a:t> </a:t>
            </a:r>
            <a:r>
              <a:rPr lang="en-US" err="1"/>
              <a:t>zu</a:t>
            </a:r>
            <a:r>
              <a:rPr lang="en-US"/>
              <a:t> </a:t>
            </a:r>
            <a:r>
              <a:rPr lang="en-US" err="1"/>
              <a:t>chronischen</a:t>
            </a:r>
            <a:r>
              <a:rPr lang="en-US"/>
              <a:t> </a:t>
            </a:r>
            <a:r>
              <a:rPr lang="en-US" err="1"/>
              <a:t>Lebererkrankungen</a:t>
            </a:r>
            <a:r>
              <a:rPr lang="en-US"/>
              <a:t> - Version </a:t>
            </a:r>
            <a:r>
              <a:rPr lang="en-US" err="1"/>
              <a:t>zu</a:t>
            </a:r>
            <a:r>
              <a:rPr lang="en-US"/>
              <a:t> </a:t>
            </a:r>
            <a:r>
              <a:rPr lang="en-US" err="1"/>
              <a:t>nichtalkoholischen</a:t>
            </a:r>
            <a:r>
              <a:rPr lang="en-US"/>
              <a:t> </a:t>
            </a:r>
            <a:r>
              <a:rPr lang="en-US" err="1"/>
              <a:t>Fettlebererkrankungen</a:t>
            </a:r>
            <a:r>
              <a:rPr lang="en-US"/>
              <a:t>; EE, energy expenditure, </a:t>
            </a:r>
            <a:r>
              <a:rPr lang="en-US" err="1"/>
              <a:t>Energieverbrauch</a:t>
            </a:r>
            <a:r>
              <a:rPr lang="en-US"/>
              <a:t>; EVOO, extra virgin olive oil, natives </a:t>
            </a:r>
            <a:r>
              <a:rPr lang="en-US" err="1"/>
              <a:t>Olivenöl</a:t>
            </a:r>
            <a:r>
              <a:rPr lang="en-US"/>
              <a:t> extra; PNPLA3-GG, </a:t>
            </a:r>
            <a:r>
              <a:rPr lang="en-US" err="1"/>
              <a:t>patatin</a:t>
            </a:r>
            <a:r>
              <a:rPr lang="en-US"/>
              <a:t>-like phospholipase domain-containing protein 3, genotype GG; </a:t>
            </a:r>
            <a:r>
              <a:rPr lang="de-DE"/>
              <a:t>RL, relative </a:t>
            </a:r>
            <a:r>
              <a:rPr lang="de-DE" err="1"/>
              <a:t>likelihood</a:t>
            </a:r>
            <a:r>
              <a:rPr lang="de-DE"/>
              <a:t>, relative Wahrscheinlichkeit.</a:t>
            </a:r>
          </a:p>
        </p:txBody>
      </p:sp>
      <p:graphicFrame>
        <p:nvGraphicFramePr>
          <p:cNvPr id="11" name="Table 10">
            <a:extLst>
              <a:ext uri="{FF2B5EF4-FFF2-40B4-BE49-F238E27FC236}">
                <a16:creationId xmlns:a16="http://schemas.microsoft.com/office/drawing/2014/main" id="{E40592DC-9681-7439-051D-02995D716A4C}"/>
              </a:ext>
            </a:extLst>
          </p:cNvPr>
          <p:cNvGraphicFramePr>
            <a:graphicFrameLocks noGrp="1"/>
          </p:cNvGraphicFramePr>
          <p:nvPr>
            <p:extLst>
              <p:ext uri="{D42A27DB-BD31-4B8C-83A1-F6EECF244321}">
                <p14:modId xmlns:p14="http://schemas.microsoft.com/office/powerpoint/2010/main" val="3218998871"/>
              </p:ext>
            </p:extLst>
          </p:nvPr>
        </p:nvGraphicFramePr>
        <p:xfrm>
          <a:off x="647700" y="2006277"/>
          <a:ext cx="9990803" cy="4005213"/>
        </p:xfrm>
        <a:graphic>
          <a:graphicData uri="http://schemas.openxmlformats.org/drawingml/2006/table">
            <a:tbl>
              <a:tblPr firstRow="1" bandRow="1">
                <a:tableStyleId>{5C22544A-7EE6-4342-B048-85BDC9FD1C3A}</a:tableStyleId>
              </a:tblPr>
              <a:tblGrid>
                <a:gridCol w="1289052">
                  <a:extLst>
                    <a:ext uri="{9D8B030D-6E8A-4147-A177-3AD203B41FA5}">
                      <a16:colId xmlns:a16="http://schemas.microsoft.com/office/drawing/2014/main" val="3278678257"/>
                    </a:ext>
                  </a:extLst>
                </a:gridCol>
                <a:gridCol w="1019194">
                  <a:extLst>
                    <a:ext uri="{9D8B030D-6E8A-4147-A177-3AD203B41FA5}">
                      <a16:colId xmlns:a16="http://schemas.microsoft.com/office/drawing/2014/main" val="2336046718"/>
                    </a:ext>
                  </a:extLst>
                </a:gridCol>
                <a:gridCol w="1013232">
                  <a:extLst>
                    <a:ext uri="{9D8B030D-6E8A-4147-A177-3AD203B41FA5}">
                      <a16:colId xmlns:a16="http://schemas.microsoft.com/office/drawing/2014/main" val="2307657410"/>
                    </a:ext>
                  </a:extLst>
                </a:gridCol>
                <a:gridCol w="595737">
                  <a:extLst>
                    <a:ext uri="{9D8B030D-6E8A-4147-A177-3AD203B41FA5}">
                      <a16:colId xmlns:a16="http://schemas.microsoft.com/office/drawing/2014/main" val="3735049175"/>
                    </a:ext>
                  </a:extLst>
                </a:gridCol>
                <a:gridCol w="951146">
                  <a:extLst>
                    <a:ext uri="{9D8B030D-6E8A-4147-A177-3AD203B41FA5}">
                      <a16:colId xmlns:a16="http://schemas.microsoft.com/office/drawing/2014/main" val="2780560749"/>
                    </a:ext>
                  </a:extLst>
                </a:gridCol>
                <a:gridCol w="599604">
                  <a:extLst>
                    <a:ext uri="{9D8B030D-6E8A-4147-A177-3AD203B41FA5}">
                      <a16:colId xmlns:a16="http://schemas.microsoft.com/office/drawing/2014/main" val="1731483992"/>
                    </a:ext>
                  </a:extLst>
                </a:gridCol>
                <a:gridCol w="1302685">
                  <a:extLst>
                    <a:ext uri="{9D8B030D-6E8A-4147-A177-3AD203B41FA5}">
                      <a16:colId xmlns:a16="http://schemas.microsoft.com/office/drawing/2014/main" val="3495628604"/>
                    </a:ext>
                  </a:extLst>
                </a:gridCol>
                <a:gridCol w="1298881">
                  <a:extLst>
                    <a:ext uri="{9D8B030D-6E8A-4147-A177-3AD203B41FA5}">
                      <a16:colId xmlns:a16="http://schemas.microsoft.com/office/drawing/2014/main" val="3417340524"/>
                    </a:ext>
                  </a:extLst>
                </a:gridCol>
                <a:gridCol w="544756">
                  <a:extLst>
                    <a:ext uri="{9D8B030D-6E8A-4147-A177-3AD203B41FA5}">
                      <a16:colId xmlns:a16="http://schemas.microsoft.com/office/drawing/2014/main" val="3105804721"/>
                    </a:ext>
                  </a:extLst>
                </a:gridCol>
                <a:gridCol w="884903">
                  <a:extLst>
                    <a:ext uri="{9D8B030D-6E8A-4147-A177-3AD203B41FA5}">
                      <a16:colId xmlns:a16="http://schemas.microsoft.com/office/drawing/2014/main" val="3265730474"/>
                    </a:ext>
                  </a:extLst>
                </a:gridCol>
                <a:gridCol w="491613">
                  <a:extLst>
                    <a:ext uri="{9D8B030D-6E8A-4147-A177-3AD203B41FA5}">
                      <a16:colId xmlns:a16="http://schemas.microsoft.com/office/drawing/2014/main" val="213902319"/>
                    </a:ext>
                  </a:extLst>
                </a:gridCol>
              </a:tblGrid>
              <a:tr h="455280">
                <a:tc>
                  <a:txBody>
                    <a:bodyPr/>
                    <a:lstStyle/>
                    <a:p>
                      <a:endParaRPr lang="en-US" sz="800">
                        <a:latin typeface="Apis For Office"/>
                      </a:endParaRPr>
                    </a:p>
                  </a:txBody>
                  <a:tcPr anchor="ctr">
                    <a:solidFill>
                      <a:srgbClr val="001965"/>
                    </a:solidFill>
                  </a:tcPr>
                </a:tc>
                <a:tc>
                  <a:txBody>
                    <a:bodyPr/>
                    <a:lstStyle/>
                    <a:p>
                      <a:pPr algn="ctr"/>
                      <a:r>
                        <a:rPr lang="en-US" sz="800">
                          <a:latin typeface="+mn-lt"/>
                        </a:rPr>
                        <a:t>Fibroseregression (n=13)</a:t>
                      </a:r>
                      <a:endParaRPr lang="en-US" sz="800">
                        <a:latin typeface="Apis For Office"/>
                      </a:endParaRPr>
                    </a:p>
                  </a:txBody>
                  <a:tcPr anchor="ctr">
                    <a:solidFill>
                      <a:srgbClr val="001965"/>
                    </a:solidFill>
                  </a:tcPr>
                </a:tc>
                <a:tc>
                  <a:txBody>
                    <a:bodyPr/>
                    <a:lstStyle/>
                    <a:p>
                      <a:pPr lvl="0" algn="ctr">
                        <a:lnSpc>
                          <a:spcPct val="100000"/>
                        </a:lnSpc>
                        <a:spcBef>
                          <a:spcPts val="0"/>
                        </a:spcBef>
                        <a:spcAft>
                          <a:spcPts val="0"/>
                        </a:spcAft>
                        <a:buNone/>
                      </a:pPr>
                      <a:r>
                        <a:rPr lang="en-US" sz="800" b="1" i="0" u="none" strike="noStrike" noProof="0">
                          <a:solidFill>
                            <a:srgbClr val="FFFFFF"/>
                          </a:solidFill>
                        </a:rPr>
                        <a:t>Keine Fibroseregression (n=34)</a:t>
                      </a:r>
                    </a:p>
                  </a:txBody>
                  <a:tcPr anchor="ctr">
                    <a:solidFill>
                      <a:srgbClr val="001965"/>
                    </a:solidFill>
                  </a:tcPr>
                </a:tc>
                <a:tc>
                  <a:txBody>
                    <a:bodyPr/>
                    <a:lstStyle/>
                    <a:p>
                      <a:pPr lvl="0" algn="ctr">
                        <a:buNone/>
                      </a:pPr>
                      <a:r>
                        <a:rPr lang="en-US" sz="800">
                          <a:latin typeface="Apis For Office"/>
                        </a:rPr>
                        <a:t>p</a:t>
                      </a:r>
                    </a:p>
                  </a:txBody>
                  <a:tcPr anchor="ctr">
                    <a:solidFill>
                      <a:srgbClr val="001965"/>
                    </a:solidFill>
                  </a:tcPr>
                </a:tc>
                <a:tc>
                  <a:txBody>
                    <a:bodyPr/>
                    <a:lstStyle/>
                    <a:p>
                      <a:pPr lvl="0" algn="ctr">
                        <a:buNone/>
                      </a:pPr>
                      <a:r>
                        <a:rPr lang="en-US" sz="800">
                          <a:latin typeface="Apis For Office"/>
                        </a:rPr>
                        <a:t>RL [CI 95%]</a:t>
                      </a:r>
                    </a:p>
                  </a:txBody>
                  <a:tcPr anchor="ctr">
                    <a:solidFill>
                      <a:srgbClr val="001965"/>
                    </a:solidFill>
                  </a:tcPr>
                </a:tc>
                <a:tc>
                  <a:txBody>
                    <a:bodyPr/>
                    <a:lstStyle/>
                    <a:p>
                      <a:pPr lvl="0" algn="ctr">
                        <a:buNone/>
                      </a:pPr>
                      <a:r>
                        <a:rPr lang="en-US" sz="800">
                          <a:latin typeface="Apis For Office"/>
                        </a:rPr>
                        <a:t>p</a:t>
                      </a:r>
                    </a:p>
                  </a:txBody>
                  <a:tcPr anchor="ctr">
                    <a:solidFill>
                      <a:srgbClr val="001965"/>
                    </a:solidFill>
                  </a:tcPr>
                </a:tc>
                <a:tc>
                  <a:txBody>
                    <a:bodyPr/>
                    <a:lstStyle/>
                    <a:p>
                      <a:pPr lvl="0" algn="ctr">
                        <a:lnSpc>
                          <a:spcPct val="100000"/>
                        </a:lnSpc>
                        <a:spcBef>
                          <a:spcPts val="0"/>
                        </a:spcBef>
                        <a:spcAft>
                          <a:spcPts val="0"/>
                        </a:spcAft>
                        <a:buNone/>
                      </a:pPr>
                      <a:r>
                        <a:rPr lang="en-US" sz="800" b="1" i="0" u="none" strike="noStrike" noProof="0">
                          <a:solidFill>
                            <a:srgbClr val="FFFFFF"/>
                          </a:solidFill>
                        </a:rPr>
                        <a:t>Vollständiges Ansprechen (n=8)</a:t>
                      </a:r>
                    </a:p>
                  </a:txBody>
                  <a:tcPr anchor="ctr">
                    <a:solidFill>
                      <a:srgbClr val="001965"/>
                    </a:solidFill>
                  </a:tcPr>
                </a:tc>
                <a:tc>
                  <a:txBody>
                    <a:bodyPr/>
                    <a:lstStyle/>
                    <a:p>
                      <a:pPr lvl="0" algn="ctr">
                        <a:buNone/>
                      </a:pPr>
                      <a:r>
                        <a:rPr lang="de-DE" sz="800" b="1" i="0" u="none" strike="noStrike" baseline="0" noProof="0">
                          <a:solidFill>
                            <a:srgbClr val="FFFFFF"/>
                          </a:solidFill>
                          <a:latin typeface="+mn-lt"/>
                        </a:rPr>
                        <a:t>Kein vollständiges Ansprechen (n=48)</a:t>
                      </a:r>
                      <a:r>
                        <a:rPr lang="en-US" sz="800" b="1" i="0" u="none" strike="noStrike" baseline="0" noProof="0">
                          <a:solidFill>
                            <a:srgbClr val="FFFFFF"/>
                          </a:solidFill>
                          <a:latin typeface="Apis For Office"/>
                        </a:rPr>
                        <a:t>)</a:t>
                      </a:r>
                      <a:endParaRPr lang="en-US" sz="800"/>
                    </a:p>
                  </a:txBody>
                  <a:tcPr anchor="ctr">
                    <a:solidFill>
                      <a:srgbClr val="001965"/>
                    </a:solidFill>
                  </a:tcPr>
                </a:tc>
                <a:tc>
                  <a:txBody>
                    <a:bodyPr/>
                    <a:lstStyle/>
                    <a:p>
                      <a:pPr lvl="0" algn="ctr">
                        <a:buNone/>
                      </a:pPr>
                      <a:r>
                        <a:rPr lang="en-US" sz="800">
                          <a:latin typeface="Apis For Office"/>
                        </a:rPr>
                        <a:t>p</a:t>
                      </a:r>
                      <a:endParaRPr lang="en-US" sz="1800"/>
                    </a:p>
                  </a:txBody>
                  <a:tcPr anchor="ctr">
                    <a:solidFill>
                      <a:srgbClr val="001965"/>
                    </a:solidFill>
                  </a:tcPr>
                </a:tc>
                <a:tc>
                  <a:txBody>
                    <a:bodyPr/>
                    <a:lstStyle/>
                    <a:p>
                      <a:pPr lvl="0" algn="ctr">
                        <a:buNone/>
                      </a:pPr>
                      <a:r>
                        <a:rPr lang="en-US" sz="800">
                          <a:latin typeface="Apis For Office"/>
                        </a:rPr>
                        <a:t>RL (CI 95%)</a:t>
                      </a:r>
                      <a:endParaRPr lang="en-US" sz="1800"/>
                    </a:p>
                  </a:txBody>
                  <a:tcPr anchor="ctr">
                    <a:solidFill>
                      <a:srgbClr val="001965"/>
                    </a:solidFill>
                  </a:tcPr>
                </a:tc>
                <a:tc>
                  <a:txBody>
                    <a:bodyPr/>
                    <a:lstStyle/>
                    <a:p>
                      <a:pPr lvl="0" algn="ctr">
                        <a:buNone/>
                      </a:pPr>
                      <a:r>
                        <a:rPr lang="en-US" sz="800">
                          <a:latin typeface="Apis For Office"/>
                        </a:rPr>
                        <a:t>p</a:t>
                      </a:r>
                      <a:endParaRPr lang="en-US" sz="1800"/>
                    </a:p>
                  </a:txBody>
                  <a:tcPr anchor="ctr">
                    <a:solidFill>
                      <a:srgbClr val="001965"/>
                    </a:solidFill>
                  </a:tcPr>
                </a:tc>
                <a:extLst>
                  <a:ext uri="{0D108BD9-81ED-4DB2-BD59-A6C34878D82A}">
                    <a16:rowId xmlns:a16="http://schemas.microsoft.com/office/drawing/2014/main" val="1559171798"/>
                  </a:ext>
                </a:extLst>
              </a:tr>
              <a:tr h="212464">
                <a:tc>
                  <a:txBody>
                    <a:bodyPr/>
                    <a:lstStyle/>
                    <a:p>
                      <a:r>
                        <a:rPr lang="en-US" sz="800" b="1">
                          <a:latin typeface="Apis For Office"/>
                        </a:rPr>
                        <a:t>Alter (Jahre) </a:t>
                      </a:r>
                    </a:p>
                  </a:txBody>
                  <a:tcPr anchor="ctr">
                    <a:solidFill>
                      <a:srgbClr val="939AA7">
                        <a:alpha val="60000"/>
                      </a:srgbClr>
                    </a:solidFill>
                  </a:tcPr>
                </a:tc>
                <a:tc>
                  <a:txBody>
                    <a:bodyPr/>
                    <a:lstStyle/>
                    <a:p>
                      <a:pPr marL="0" lvl="0" indent="0" algn="ctr">
                        <a:lnSpc>
                          <a:spcPct val="100000"/>
                        </a:lnSpc>
                        <a:buNone/>
                      </a:pPr>
                      <a:r>
                        <a:rPr lang="en-US" sz="800" b="0" i="0" u="none" strike="noStrike" baseline="0" noProof="0">
                          <a:solidFill>
                            <a:srgbClr val="000000"/>
                          </a:solidFill>
                          <a:latin typeface="Apis For Office"/>
                        </a:rPr>
                        <a:t>59,8 </a:t>
                      </a:r>
                      <a:r>
                        <a:rPr lang="en-US" sz="800" b="0" i="0" u="none" strike="noStrike" noProof="0">
                          <a:solidFill>
                            <a:srgbClr val="000000"/>
                          </a:solidFill>
                          <a:latin typeface="+mn-lt"/>
                        </a:rPr>
                        <a:t>± </a:t>
                      </a:r>
                      <a:r>
                        <a:rPr lang="en-US" sz="800" b="0" i="0" u="none" strike="noStrike" baseline="0" noProof="0">
                          <a:solidFill>
                            <a:srgbClr val="000000"/>
                          </a:solidFill>
                          <a:latin typeface="Apis For Office"/>
                        </a:rPr>
                        <a:t>9,9</a:t>
                      </a:r>
                      <a:endParaRPr lang="en-US" sz="800"/>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57,5 </a:t>
                      </a:r>
                      <a:r>
                        <a:rPr lang="en-US" sz="800" b="0" i="0" u="none" strike="noStrike" noProof="0">
                          <a:solidFill>
                            <a:srgbClr val="000000"/>
                          </a:solidFill>
                          <a:latin typeface="+mn-lt"/>
                        </a:rPr>
                        <a:t>± </a:t>
                      </a:r>
                      <a:r>
                        <a:rPr lang="en-US" sz="800" b="0" i="0" u="none" strike="noStrike" baseline="0" noProof="0">
                          <a:solidFill>
                            <a:srgbClr val="000000"/>
                          </a:solidFill>
                          <a:latin typeface="Apis For Office"/>
                        </a:rPr>
                        <a:t>11,2 </a:t>
                      </a:r>
                      <a:endParaRPr lang="en-US" sz="800"/>
                    </a:p>
                  </a:txBody>
                  <a:tcPr anchor="ctr">
                    <a:solidFill>
                      <a:srgbClr val="939AA7">
                        <a:alpha val="60000"/>
                      </a:srgbClr>
                    </a:solidFill>
                  </a:tcPr>
                </a:tc>
                <a:tc>
                  <a:txBody>
                    <a:bodyPr/>
                    <a:lstStyle/>
                    <a:p>
                      <a:pPr lvl="0" algn="ctr">
                        <a:buNone/>
                      </a:pPr>
                      <a:r>
                        <a:rPr lang="en-US" sz="800" b="1" i="0" u="none" strike="noStrike" baseline="0" noProof="0">
                          <a:solidFill>
                            <a:srgbClr val="000000"/>
                          </a:solidFill>
                          <a:latin typeface="Apis For Office"/>
                        </a:rPr>
                        <a:t>0,53</a:t>
                      </a:r>
                      <a:endParaRPr lang="en-US" sz="800" b="1"/>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60,5 ± 11,6</a:t>
                      </a:r>
                      <a:endParaRPr lang="en-US" sz="800"/>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58,2 ± 11.6</a:t>
                      </a:r>
                      <a:endParaRPr lang="en-US" sz="800"/>
                    </a:p>
                  </a:txBody>
                  <a:tcPr anchor="ctr">
                    <a:solidFill>
                      <a:srgbClr val="939AA7">
                        <a:alpha val="60000"/>
                      </a:srgbClr>
                    </a:solidFill>
                  </a:tcPr>
                </a:tc>
                <a:tc>
                  <a:txBody>
                    <a:bodyPr/>
                    <a:lstStyle/>
                    <a:p>
                      <a:pPr lvl="0" algn="ctr">
                        <a:buNone/>
                      </a:pPr>
                      <a:r>
                        <a:rPr lang="en-US" sz="800">
                          <a:latin typeface="Apis For Office"/>
                        </a:rPr>
                        <a:t>0,6</a:t>
                      </a: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extLst>
                  <a:ext uri="{0D108BD9-81ED-4DB2-BD59-A6C34878D82A}">
                    <a16:rowId xmlns:a16="http://schemas.microsoft.com/office/drawing/2014/main" val="36472309"/>
                  </a:ext>
                </a:extLst>
              </a:tr>
              <a:tr h="333872">
                <a:tc>
                  <a:txBody>
                    <a:bodyPr/>
                    <a:lstStyle/>
                    <a:p>
                      <a:r>
                        <a:rPr lang="en-US" sz="800" b="1">
                          <a:latin typeface="Apis For Office"/>
                        </a:rPr>
                        <a:t>Geschlecht (Frauen)</a:t>
                      </a:r>
                      <a:endParaRPr lang="en-US" sz="1800" b="1"/>
                    </a:p>
                  </a:txBody>
                  <a:tcPr anchor="ctr">
                    <a:solidFill>
                      <a:srgbClr val="939AA7">
                        <a:alpha val="40000"/>
                      </a:srgbClr>
                    </a:solidFill>
                  </a:tcPr>
                </a:tc>
                <a:tc>
                  <a:txBody>
                    <a:bodyPr/>
                    <a:lstStyle/>
                    <a:p>
                      <a:pPr marL="0" lvl="0" indent="0" algn="ctr">
                        <a:lnSpc>
                          <a:spcPct val="100000"/>
                        </a:lnSpc>
                        <a:buNone/>
                      </a:pPr>
                      <a:r>
                        <a:rPr lang="en-US" sz="800" b="0" i="0" u="none" strike="noStrike" baseline="0" noProof="0">
                          <a:solidFill>
                            <a:srgbClr val="000000"/>
                          </a:solidFill>
                          <a:latin typeface="Apis For Office"/>
                        </a:rPr>
                        <a:t>8/13</a:t>
                      </a:r>
                      <a:endParaRPr lang="en-US" sz="800"/>
                    </a:p>
                    <a:p>
                      <a:pPr marL="0" lvl="0" indent="0" algn="ctr">
                        <a:lnSpc>
                          <a:spcPct val="100000"/>
                        </a:lnSpc>
                        <a:buNone/>
                      </a:pPr>
                      <a:r>
                        <a:rPr lang="en-US" sz="800" b="0" i="0" u="none" strike="noStrike" baseline="0" noProof="0">
                          <a:solidFill>
                            <a:srgbClr val="000000"/>
                          </a:solidFill>
                          <a:latin typeface="Apis For Office"/>
                        </a:rPr>
                        <a:t>(61,5 %)</a:t>
                      </a:r>
                      <a:endParaRPr lang="en-US" sz="800"/>
                    </a:p>
                  </a:txBody>
                  <a:tcPr anchor="ctr">
                    <a:solidFill>
                      <a:srgbClr val="939AA7">
                        <a:alpha val="40000"/>
                      </a:srgbClr>
                    </a:solidFill>
                  </a:tcPr>
                </a:tc>
                <a:tc>
                  <a:txBody>
                    <a:bodyPr/>
                    <a:lstStyle/>
                    <a:p>
                      <a:pPr marL="0" lvl="0" indent="0" algn="ctr">
                        <a:lnSpc>
                          <a:spcPct val="100000"/>
                        </a:lnSpc>
                        <a:buNone/>
                      </a:pPr>
                      <a:r>
                        <a:rPr lang="en-US" sz="800" b="0" i="0" u="none" strike="noStrike" baseline="0" noProof="0">
                          <a:solidFill>
                            <a:srgbClr val="000000"/>
                          </a:solidFill>
                          <a:latin typeface="Apis For Office"/>
                        </a:rPr>
                        <a:t>18/34</a:t>
                      </a:r>
                      <a:endParaRPr lang="en-US" sz="800"/>
                    </a:p>
                    <a:p>
                      <a:pPr marL="0" lvl="0" indent="0" algn="ctr">
                        <a:lnSpc>
                          <a:spcPct val="100000"/>
                        </a:lnSpc>
                        <a:buNone/>
                      </a:pPr>
                      <a:r>
                        <a:rPr lang="en-US" sz="800" b="0" i="0" u="none" strike="noStrike" baseline="0" noProof="0">
                          <a:solidFill>
                            <a:srgbClr val="000000"/>
                          </a:solidFill>
                          <a:latin typeface="Apis For Office"/>
                        </a:rPr>
                        <a:t>(52,9 %)</a:t>
                      </a:r>
                      <a:endParaRPr lang="en-US" sz="800"/>
                    </a:p>
                  </a:txBody>
                  <a:tcPr anchor="ctr">
                    <a:solidFill>
                      <a:srgbClr val="939AA7">
                        <a:alpha val="40000"/>
                      </a:srgbClr>
                    </a:solidFill>
                  </a:tcPr>
                </a:tc>
                <a:tc>
                  <a:txBody>
                    <a:bodyPr/>
                    <a:lstStyle/>
                    <a:p>
                      <a:pPr lvl="0" algn="ctr">
                        <a:buNone/>
                      </a:pPr>
                      <a:r>
                        <a:rPr lang="en-US" sz="800" b="1" i="0" u="none" strike="noStrike" baseline="0" noProof="0">
                          <a:solidFill>
                            <a:srgbClr val="000000"/>
                          </a:solidFill>
                          <a:latin typeface="Apis For Office"/>
                        </a:rPr>
                        <a:t>0,59</a:t>
                      </a:r>
                      <a:endParaRPr lang="en-US" sz="800" b="1"/>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6/8 (75 %)</a:t>
                      </a:r>
                      <a:endParaRPr lang="en-US" sz="800"/>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29/56 (51,8 %)</a:t>
                      </a:r>
                      <a:endParaRPr lang="en-US" sz="800"/>
                    </a:p>
                  </a:txBody>
                  <a:tcPr anchor="ctr">
                    <a:solidFill>
                      <a:srgbClr val="939AA7">
                        <a:alpha val="40000"/>
                      </a:srgbClr>
                    </a:solidFill>
                  </a:tcPr>
                </a:tc>
                <a:tc>
                  <a:txBody>
                    <a:bodyPr/>
                    <a:lstStyle/>
                    <a:p>
                      <a:pPr lvl="0" algn="ctr">
                        <a:buNone/>
                      </a:pPr>
                      <a:r>
                        <a:rPr lang="en-US" sz="800">
                          <a:latin typeface="Apis For Office"/>
                        </a:rPr>
                        <a:t>0,21</a:t>
                      </a:r>
                      <a:endParaRPr lang="en-US" sz="1800"/>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extLst>
                  <a:ext uri="{0D108BD9-81ED-4DB2-BD59-A6C34878D82A}">
                    <a16:rowId xmlns:a16="http://schemas.microsoft.com/office/drawing/2014/main" val="39353788"/>
                  </a:ext>
                </a:extLst>
              </a:tr>
              <a:tr h="316147">
                <a:tc>
                  <a:txBody>
                    <a:bodyPr/>
                    <a:lstStyle/>
                    <a:p>
                      <a:pPr marL="0" algn="l" defTabSz="914400" rtl="0" eaLnBrk="1" latinLnBrk="0" hangingPunct="1"/>
                      <a:r>
                        <a:rPr lang="en-US" sz="800" b="1">
                          <a:latin typeface="+mn-lt"/>
                        </a:rPr>
                        <a:t>6-min-Gehtest</a:t>
                      </a:r>
                      <a:endParaRPr lang="en-US" sz="800" b="1">
                        <a:latin typeface="Apis For Office"/>
                      </a:endParaRPr>
                    </a:p>
                  </a:txBody>
                  <a:tcPr anchor="ctr">
                    <a:solidFill>
                      <a:srgbClr val="939AA7">
                        <a:alpha val="60000"/>
                      </a:srgbClr>
                    </a:solidFill>
                  </a:tcPr>
                </a:tc>
                <a:tc>
                  <a:txBody>
                    <a:bodyPr/>
                    <a:lstStyle/>
                    <a:p>
                      <a:pPr marL="0" lvl="0" algn="ctr" defTabSz="914400" rtl="0" eaLnBrk="1" latinLnBrk="0" hangingPunct="1">
                        <a:lnSpc>
                          <a:spcPct val="100000"/>
                        </a:lnSpc>
                        <a:spcBef>
                          <a:spcPts val="0"/>
                        </a:spcBef>
                        <a:spcAft>
                          <a:spcPts val="0"/>
                        </a:spcAft>
                        <a:buNone/>
                      </a:pPr>
                      <a:r>
                        <a:rPr lang="en-US" sz="800" b="0" i="0" u="none" strike="noStrike" noProof="0">
                          <a:solidFill>
                            <a:srgbClr val="000000"/>
                          </a:solidFill>
                        </a:rPr>
                        <a:t>94,2 ± 109,8</a:t>
                      </a:r>
                      <a:endParaRPr lang="en-US" sz="1800"/>
                    </a:p>
                  </a:txBody>
                  <a:tcPr anchor="ctr">
                    <a:solidFill>
                      <a:srgbClr val="939AA7">
                        <a:alpha val="60000"/>
                      </a:srgbClr>
                    </a:solidFill>
                  </a:tcPr>
                </a:tc>
                <a:tc>
                  <a:txBody>
                    <a:bodyPr/>
                    <a:lstStyle/>
                    <a:p>
                      <a:pPr marL="0" lvl="0" algn="ctr" defTabSz="914400" rtl="0" eaLnBrk="1" latinLnBrk="0" hangingPunct="1">
                        <a:buNone/>
                      </a:pPr>
                      <a:r>
                        <a:rPr lang="en-US" sz="800" b="0" i="0" u="none" strike="noStrike" baseline="0" noProof="0">
                          <a:solidFill>
                            <a:srgbClr val="000000"/>
                          </a:solidFill>
                          <a:latin typeface="Apis For Office"/>
                        </a:rPr>
                        <a:t>42,6 </a:t>
                      </a:r>
                      <a:r>
                        <a:rPr lang="en-US" sz="800" b="0" i="0" u="none" strike="noStrike" baseline="0" noProof="0">
                          <a:solidFill>
                            <a:srgbClr val="000000"/>
                          </a:solidFill>
                        </a:rPr>
                        <a:t>± </a:t>
                      </a:r>
                      <a:r>
                        <a:rPr lang="en-US" sz="800" b="0" i="0" u="none" strike="noStrike" baseline="0" noProof="0">
                          <a:solidFill>
                            <a:srgbClr val="000000"/>
                          </a:solidFill>
                          <a:latin typeface="Apis For Office"/>
                        </a:rPr>
                        <a:t>44,5</a:t>
                      </a:r>
                      <a:endParaRPr lang="en-US" sz="800" b="0" i="0" u="none" strike="noStrike" baseline="0">
                        <a:solidFill>
                          <a:srgbClr val="000000"/>
                        </a:solidFill>
                      </a:endParaRPr>
                    </a:p>
                  </a:txBody>
                  <a:tcPr anchor="ctr">
                    <a:solidFill>
                      <a:srgbClr val="939AA7">
                        <a:alpha val="60000"/>
                      </a:srgbClr>
                    </a:solidFill>
                  </a:tcPr>
                </a:tc>
                <a:tc>
                  <a:txBody>
                    <a:bodyPr/>
                    <a:lstStyle/>
                    <a:p>
                      <a:pPr marL="0" lvl="0" algn="ctr" defTabSz="914400" rtl="0" eaLnBrk="1" latinLnBrk="0" hangingPunct="1">
                        <a:buNone/>
                      </a:pPr>
                      <a:r>
                        <a:rPr lang="en-US" sz="800" b="1" i="0" u="none" strike="noStrike" baseline="0" noProof="0">
                          <a:solidFill>
                            <a:srgbClr val="000000"/>
                          </a:solidFill>
                          <a:latin typeface="Apis For Office"/>
                        </a:rPr>
                        <a:t>0,035</a:t>
                      </a:r>
                      <a:endParaRPr lang="en-US" sz="800" b="1" i="0" u="none" strike="noStrike" baseline="0">
                        <a:solidFill>
                          <a:srgbClr val="000000"/>
                        </a:solidFill>
                      </a:endParaRPr>
                    </a:p>
                  </a:txBody>
                  <a:tcPr anchor="ctr">
                    <a:solidFill>
                      <a:srgbClr val="939AA7">
                        <a:alpha val="60000"/>
                      </a:srgbClr>
                    </a:solidFill>
                  </a:tcPr>
                </a:tc>
                <a:tc>
                  <a:txBody>
                    <a:bodyPr/>
                    <a:lstStyle/>
                    <a:p>
                      <a:pPr marL="0" lvl="0" algn="ctr" defTabSz="914400" rtl="0" eaLnBrk="1" latinLnBrk="0" hangingPunct="1">
                        <a:buNone/>
                      </a:pPr>
                      <a:endParaRPr lang="en-US" sz="800">
                        <a:latin typeface="Apis For Office"/>
                      </a:endParaRPr>
                    </a:p>
                  </a:txBody>
                  <a:tcPr anchor="ctr">
                    <a:solidFill>
                      <a:srgbClr val="939AA7">
                        <a:alpha val="60000"/>
                      </a:srgbClr>
                    </a:solidFill>
                  </a:tcPr>
                </a:tc>
                <a:tc>
                  <a:txBody>
                    <a:bodyPr/>
                    <a:lstStyle/>
                    <a:p>
                      <a:pPr marL="0" lvl="0" algn="ctr" defTabSz="914400" rtl="0" eaLnBrk="1" latinLnBrk="0" hangingPunct="1">
                        <a:buNone/>
                      </a:pPr>
                      <a:endParaRPr lang="en-US" sz="800">
                        <a:latin typeface="Apis For Office"/>
                      </a:endParaRPr>
                    </a:p>
                  </a:txBody>
                  <a:tcPr anchor="ctr">
                    <a:solidFill>
                      <a:srgbClr val="939AA7">
                        <a:alpha val="60000"/>
                      </a:srgbClr>
                    </a:solidFill>
                  </a:tcPr>
                </a:tc>
                <a:tc>
                  <a:txBody>
                    <a:bodyPr/>
                    <a:lstStyle/>
                    <a:p>
                      <a:pPr marL="0" lvl="0" algn="ctr" defTabSz="914400" rtl="0" eaLnBrk="1" latinLnBrk="0" hangingPunct="1">
                        <a:buNone/>
                      </a:pPr>
                      <a:r>
                        <a:rPr lang="en-US" sz="800" b="0" i="0" u="none" strike="noStrike" baseline="0" noProof="0">
                          <a:solidFill>
                            <a:srgbClr val="000000"/>
                          </a:solidFill>
                          <a:latin typeface="Apis For Office"/>
                        </a:rPr>
                        <a:t>95,8 </a:t>
                      </a:r>
                      <a:r>
                        <a:rPr lang="en-US" sz="800" b="0" i="0" u="none" strike="noStrike" baseline="0" noProof="0">
                          <a:solidFill>
                            <a:srgbClr val="000000"/>
                          </a:solidFill>
                        </a:rPr>
                        <a:t>± </a:t>
                      </a:r>
                      <a:r>
                        <a:rPr lang="en-US" sz="800" b="0" i="0" u="none" strike="noStrike" baseline="0" noProof="0">
                          <a:solidFill>
                            <a:srgbClr val="000000"/>
                          </a:solidFill>
                          <a:latin typeface="Apis For Office"/>
                        </a:rPr>
                        <a:t>100</a:t>
                      </a:r>
                      <a:endParaRPr lang="en-US" sz="800" b="0" i="0" u="none" strike="noStrike" baseline="0">
                        <a:solidFill>
                          <a:srgbClr val="000000"/>
                        </a:solidFill>
                      </a:endParaRPr>
                    </a:p>
                  </a:txBody>
                  <a:tcPr anchor="ctr">
                    <a:solidFill>
                      <a:srgbClr val="939AA7">
                        <a:alpha val="60000"/>
                      </a:srgbClr>
                    </a:solidFill>
                  </a:tcPr>
                </a:tc>
                <a:tc>
                  <a:txBody>
                    <a:bodyPr/>
                    <a:lstStyle/>
                    <a:p>
                      <a:pPr marL="0" lvl="0" algn="ctr" defTabSz="914400" rtl="0" eaLnBrk="1" latinLnBrk="0" hangingPunct="1">
                        <a:buNone/>
                      </a:pPr>
                      <a:r>
                        <a:rPr lang="en-US" sz="800" b="0" i="0" u="none" strike="noStrike" kern="1200" baseline="0" noProof="0">
                          <a:solidFill>
                            <a:srgbClr val="000000"/>
                          </a:solidFill>
                          <a:latin typeface="Apis For Office"/>
                          <a:ea typeface="+mn-ea"/>
                          <a:cs typeface="+mn-cs"/>
                        </a:rPr>
                        <a:t>49,8 ± 62,1</a:t>
                      </a:r>
                      <a:endParaRPr lang="en-US" sz="800" b="0" i="0" u="none" strike="noStrike" kern="1200" baseline="0">
                        <a:solidFill>
                          <a:srgbClr val="000000"/>
                        </a:solidFill>
                        <a:latin typeface="Apis For Office"/>
                        <a:ea typeface="+mn-ea"/>
                        <a:cs typeface="+mn-cs"/>
                      </a:endParaRPr>
                    </a:p>
                  </a:txBody>
                  <a:tcPr anchor="ctr">
                    <a:solidFill>
                      <a:srgbClr val="939AA7">
                        <a:alpha val="60000"/>
                      </a:srgbClr>
                    </a:solidFill>
                  </a:tcPr>
                </a:tc>
                <a:tc>
                  <a:txBody>
                    <a:bodyPr/>
                    <a:lstStyle/>
                    <a:p>
                      <a:pPr marL="0" lvl="0" algn="ctr" defTabSz="914400" rtl="0" eaLnBrk="1" latinLnBrk="0" hangingPunct="1">
                        <a:buNone/>
                      </a:pPr>
                      <a:r>
                        <a:rPr lang="en-US" sz="800">
                          <a:latin typeface="Apis For Office"/>
                        </a:rPr>
                        <a:t>0,083</a:t>
                      </a:r>
                    </a:p>
                  </a:txBody>
                  <a:tcPr anchor="ctr">
                    <a:solidFill>
                      <a:srgbClr val="939AA7">
                        <a:alpha val="60000"/>
                      </a:srgbClr>
                    </a:solidFill>
                  </a:tcPr>
                </a:tc>
                <a:tc>
                  <a:txBody>
                    <a:bodyPr/>
                    <a:lstStyle/>
                    <a:p>
                      <a:pPr marL="0" lvl="0" algn="ctr" defTabSz="914400" rtl="0" eaLnBrk="1" latinLnBrk="0" hangingPunct="1">
                        <a:buNone/>
                      </a:pPr>
                      <a:endParaRPr lang="en-US" sz="800">
                        <a:latin typeface="Apis For Office"/>
                      </a:endParaRPr>
                    </a:p>
                  </a:txBody>
                  <a:tcPr anchor="ctr">
                    <a:solidFill>
                      <a:srgbClr val="939AA7">
                        <a:alpha val="60000"/>
                      </a:srgbClr>
                    </a:solidFill>
                  </a:tcPr>
                </a:tc>
                <a:tc>
                  <a:txBody>
                    <a:bodyPr/>
                    <a:lstStyle/>
                    <a:p>
                      <a:pPr marL="0" lvl="0" algn="ctr" defTabSz="914400" rtl="0" eaLnBrk="1" latinLnBrk="0" hangingPunct="1">
                        <a:buNone/>
                      </a:pPr>
                      <a:endParaRPr lang="en-US" sz="800">
                        <a:latin typeface="Apis For Office"/>
                      </a:endParaRPr>
                    </a:p>
                  </a:txBody>
                  <a:tcPr anchor="ctr">
                    <a:solidFill>
                      <a:srgbClr val="939AA7">
                        <a:alpha val="60000"/>
                      </a:srgbClr>
                    </a:solidFill>
                  </a:tcPr>
                </a:tc>
                <a:extLst>
                  <a:ext uri="{0D108BD9-81ED-4DB2-BD59-A6C34878D82A}">
                    <a16:rowId xmlns:a16="http://schemas.microsoft.com/office/drawing/2014/main" val="2435157589"/>
                  </a:ext>
                </a:extLst>
              </a:tr>
              <a:tr h="212464">
                <a:tc>
                  <a:txBody>
                    <a:bodyPr/>
                    <a:lstStyle/>
                    <a:p>
                      <a:pPr lvl="0">
                        <a:buNone/>
                      </a:pPr>
                      <a:r>
                        <a:rPr lang="en-US" sz="800" b="1">
                          <a:latin typeface="Apis For Office"/>
                        </a:rPr>
                        <a:t>Gesamt-EE</a:t>
                      </a:r>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1897 </a:t>
                      </a:r>
                      <a:r>
                        <a:rPr lang="en-US" sz="800" b="0" i="0" u="none" strike="noStrike" baseline="0" noProof="0">
                          <a:solidFill>
                            <a:srgbClr val="000000"/>
                          </a:solidFill>
                        </a:rPr>
                        <a:t>± </a:t>
                      </a:r>
                      <a:r>
                        <a:rPr lang="en-US" sz="800" b="0" i="0" u="none" strike="noStrike" baseline="0" noProof="0">
                          <a:solidFill>
                            <a:srgbClr val="000000"/>
                          </a:solidFill>
                          <a:latin typeface="Apis For Office"/>
                        </a:rPr>
                        <a:t>4834</a:t>
                      </a:r>
                      <a:endParaRPr lang="en-US" sz="800"/>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432 </a:t>
                      </a:r>
                      <a:r>
                        <a:rPr lang="en-US" sz="800" b="0" i="0" u="none" strike="noStrike" baseline="0" noProof="0">
                          <a:solidFill>
                            <a:srgbClr val="000000"/>
                          </a:solidFill>
                        </a:rPr>
                        <a:t>± </a:t>
                      </a:r>
                      <a:r>
                        <a:rPr lang="en-US" sz="800" b="0" i="0" u="none" strike="noStrike" baseline="0" noProof="0">
                          <a:solidFill>
                            <a:srgbClr val="000000"/>
                          </a:solidFill>
                          <a:latin typeface="Apis For Office"/>
                        </a:rPr>
                        <a:t>2681</a:t>
                      </a:r>
                      <a:endParaRPr lang="en-US" sz="800"/>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0,22</a:t>
                      </a:r>
                      <a:endParaRPr lang="en-US" sz="800"/>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2.328 </a:t>
                      </a:r>
                      <a:r>
                        <a:rPr lang="en-US" sz="800" b="0" i="0" u="none" strike="noStrike" baseline="0" noProof="0">
                          <a:solidFill>
                            <a:srgbClr val="000000"/>
                          </a:solidFill>
                        </a:rPr>
                        <a:t>± </a:t>
                      </a:r>
                      <a:r>
                        <a:rPr lang="en-US" sz="800" b="0" i="0" u="none" strike="noStrike" baseline="0" noProof="0">
                          <a:solidFill>
                            <a:srgbClr val="000000"/>
                          </a:solidFill>
                          <a:latin typeface="Apis For Office"/>
                        </a:rPr>
                        <a:t>5.986</a:t>
                      </a:r>
                      <a:endParaRPr lang="en-US" sz="800"/>
                    </a:p>
                  </a:txBody>
                  <a:tcPr anchor="ctr">
                    <a:solidFill>
                      <a:srgbClr val="939AA7">
                        <a:alpha val="40000"/>
                      </a:srgbClr>
                    </a:solidFill>
                  </a:tcPr>
                </a:tc>
                <a:tc>
                  <a:txBody>
                    <a:bodyPr/>
                    <a:lstStyle/>
                    <a:p>
                      <a:pPr lvl="0" algn="ctr">
                        <a:buNone/>
                      </a:pPr>
                      <a:r>
                        <a:rPr lang="en-US" sz="800" b="0" i="0" u="none" strike="noStrike" kern="1200" baseline="0" noProof="0">
                          <a:solidFill>
                            <a:srgbClr val="000000"/>
                          </a:solidFill>
                          <a:latin typeface="Apis For Office"/>
                          <a:ea typeface="+mn-ea"/>
                          <a:cs typeface="+mn-cs"/>
                        </a:rPr>
                        <a:t>709 ± 2.829</a:t>
                      </a:r>
                      <a:endParaRPr lang="en-US" sz="800" b="0" i="0" u="none" strike="noStrike" noProof="0">
                        <a:solidFill>
                          <a:srgbClr val="8B8B8B"/>
                        </a:solidFill>
                      </a:endParaRPr>
                    </a:p>
                  </a:txBody>
                  <a:tcPr anchor="ctr">
                    <a:solidFill>
                      <a:srgbClr val="939AA7">
                        <a:alpha val="40000"/>
                      </a:srgbClr>
                    </a:solidFill>
                  </a:tcPr>
                </a:tc>
                <a:tc>
                  <a:txBody>
                    <a:bodyPr/>
                    <a:lstStyle/>
                    <a:p>
                      <a:pPr lvl="0" algn="ctr">
                        <a:buNone/>
                      </a:pPr>
                      <a:r>
                        <a:rPr lang="en-US" sz="800">
                          <a:latin typeface="Apis For Office"/>
                        </a:rPr>
                        <a:t>0,21</a:t>
                      </a: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extLst>
                  <a:ext uri="{0D108BD9-81ED-4DB2-BD59-A6C34878D82A}">
                    <a16:rowId xmlns:a16="http://schemas.microsoft.com/office/drawing/2014/main" val="2125835887"/>
                  </a:ext>
                </a:extLst>
              </a:tr>
              <a:tr h="333872">
                <a:tc>
                  <a:txBody>
                    <a:bodyPr/>
                    <a:lstStyle/>
                    <a:p>
                      <a:pPr lvl="0">
                        <a:buNone/>
                      </a:pPr>
                      <a:r>
                        <a:rPr lang="en-US" sz="800" b="1">
                          <a:latin typeface="Apis For Office"/>
                        </a:rPr>
                        <a:t>Kaffee</a:t>
                      </a:r>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28 </a:t>
                      </a:r>
                      <a:r>
                        <a:rPr lang="en-US" sz="800" b="0" i="0" u="none" strike="noStrike" baseline="0" noProof="0">
                          <a:solidFill>
                            <a:srgbClr val="000000"/>
                          </a:solidFill>
                        </a:rPr>
                        <a:t>± </a:t>
                      </a:r>
                      <a:r>
                        <a:rPr lang="en-US" sz="800" b="0" i="0" u="none" strike="noStrike" baseline="0" noProof="0">
                          <a:solidFill>
                            <a:srgbClr val="000000"/>
                          </a:solidFill>
                          <a:latin typeface="Apis For Office"/>
                        </a:rPr>
                        <a:t>10,6</a:t>
                      </a:r>
                      <a:endParaRPr lang="en-US" sz="800"/>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18,9 </a:t>
                      </a:r>
                      <a:r>
                        <a:rPr lang="en-US" sz="800" b="0" i="0" u="none" strike="noStrike" baseline="0" noProof="0">
                          <a:solidFill>
                            <a:srgbClr val="000000"/>
                          </a:solidFill>
                        </a:rPr>
                        <a:t>± 1</a:t>
                      </a:r>
                      <a:r>
                        <a:rPr lang="en-US" sz="800" b="0" i="0" u="none" strike="noStrike" baseline="0" noProof="0">
                          <a:solidFill>
                            <a:srgbClr val="000000"/>
                          </a:solidFill>
                          <a:latin typeface="Apis For Office"/>
                        </a:rPr>
                        <a:t>0,8</a:t>
                      </a:r>
                      <a:endParaRPr lang="en-US" sz="800"/>
                    </a:p>
                  </a:txBody>
                  <a:tcPr anchor="ctr">
                    <a:solidFill>
                      <a:srgbClr val="939AA7">
                        <a:alpha val="60000"/>
                      </a:srgbClr>
                    </a:solidFill>
                  </a:tcPr>
                </a:tc>
                <a:tc>
                  <a:txBody>
                    <a:bodyPr/>
                    <a:lstStyle/>
                    <a:p>
                      <a:pPr lvl="0" algn="ctr">
                        <a:buNone/>
                      </a:pPr>
                      <a:r>
                        <a:rPr lang="en-US" sz="800" b="1" i="0" u="none" strike="noStrike" baseline="0" noProof="0">
                          <a:solidFill>
                            <a:srgbClr val="000000"/>
                          </a:solidFill>
                          <a:latin typeface="Apis For Office"/>
                        </a:rPr>
                        <a:t>0,017</a:t>
                      </a:r>
                      <a:endParaRPr lang="en-US" sz="800" b="1"/>
                    </a:p>
                  </a:txBody>
                  <a:tcPr anchor="ctr">
                    <a:solidFill>
                      <a:srgbClr val="939AA7">
                        <a:alpha val="60000"/>
                      </a:srgbClr>
                    </a:solidFill>
                  </a:tcPr>
                </a:tc>
                <a:tc>
                  <a:txBody>
                    <a:bodyPr/>
                    <a:lstStyle/>
                    <a:p>
                      <a:pPr lvl="0" algn="ctr">
                        <a:buNone/>
                      </a:pPr>
                      <a:r>
                        <a:rPr lang="en-US" sz="800">
                          <a:latin typeface="Apis For Office"/>
                        </a:rPr>
                        <a:t>1,084 </a:t>
                      </a:r>
                    </a:p>
                    <a:p>
                      <a:pPr lvl="0" algn="ctr">
                        <a:buNone/>
                      </a:pPr>
                      <a:r>
                        <a:rPr lang="en-US" sz="800">
                          <a:latin typeface="Apis For Office"/>
                        </a:rPr>
                        <a:t>[1,007 – 1,166]</a:t>
                      </a:r>
                    </a:p>
                  </a:txBody>
                  <a:tcPr anchor="ctr">
                    <a:solidFill>
                      <a:srgbClr val="939AA7">
                        <a:alpha val="60000"/>
                      </a:srgbClr>
                    </a:solidFill>
                  </a:tcPr>
                </a:tc>
                <a:tc>
                  <a:txBody>
                    <a:bodyPr/>
                    <a:lstStyle/>
                    <a:p>
                      <a:pPr lvl="0" algn="ctr">
                        <a:buNone/>
                      </a:pPr>
                      <a:r>
                        <a:rPr lang="en-US" sz="800">
                          <a:latin typeface="Apis For Office"/>
                        </a:rPr>
                        <a:t>&lt;0,031</a:t>
                      </a:r>
                    </a:p>
                  </a:txBody>
                  <a:tcPr anchor="ctr">
                    <a:solidFill>
                      <a:srgbClr val="939AA7">
                        <a:alpha val="60000"/>
                      </a:srgbClr>
                    </a:solidFill>
                  </a:tcPr>
                </a:tc>
                <a:tc>
                  <a:txBody>
                    <a:bodyPr/>
                    <a:lstStyle/>
                    <a:p>
                      <a:pPr lvl="0" algn="ctr">
                        <a:buNone/>
                      </a:pPr>
                      <a:r>
                        <a:rPr lang="en-US" sz="800">
                          <a:latin typeface="Apis For Office"/>
                        </a:rPr>
                        <a:t>25 </a:t>
                      </a:r>
                      <a:r>
                        <a:rPr lang="en-US" sz="800" b="0" i="0" u="none" strike="noStrike" noProof="0">
                          <a:solidFill>
                            <a:srgbClr val="000000"/>
                          </a:solidFill>
                        </a:rPr>
                        <a:t>± 11</a:t>
                      </a: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24 </a:t>
                      </a:r>
                      <a:r>
                        <a:rPr lang="en-US" sz="800" b="0" i="0" u="none" strike="noStrike" noProof="0">
                          <a:solidFill>
                            <a:srgbClr val="000000"/>
                          </a:solidFill>
                        </a:rPr>
                        <a:t>± </a:t>
                      </a:r>
                      <a:r>
                        <a:rPr lang="en-US" sz="800">
                          <a:latin typeface="Apis For Office"/>
                        </a:rPr>
                        <a:t>11</a:t>
                      </a:r>
                    </a:p>
                  </a:txBody>
                  <a:tcPr anchor="ctr">
                    <a:solidFill>
                      <a:srgbClr val="939AA7">
                        <a:alpha val="60000"/>
                      </a:srgbClr>
                    </a:solidFill>
                  </a:tcPr>
                </a:tc>
                <a:tc>
                  <a:txBody>
                    <a:bodyPr/>
                    <a:lstStyle/>
                    <a:p>
                      <a:pPr lvl="0" algn="ctr">
                        <a:buNone/>
                      </a:pPr>
                      <a:r>
                        <a:rPr lang="en-US" sz="800">
                          <a:latin typeface="Apis For Office"/>
                        </a:rPr>
                        <a:t>0,86</a:t>
                      </a: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extLst>
                  <a:ext uri="{0D108BD9-81ED-4DB2-BD59-A6C34878D82A}">
                    <a16:rowId xmlns:a16="http://schemas.microsoft.com/office/drawing/2014/main" val="2402064884"/>
                  </a:ext>
                </a:extLst>
              </a:tr>
              <a:tr h="212464">
                <a:tc>
                  <a:txBody>
                    <a:bodyPr/>
                    <a:lstStyle/>
                    <a:p>
                      <a:pPr lvl="0">
                        <a:buNone/>
                      </a:pPr>
                      <a:r>
                        <a:rPr lang="en-US" sz="800" b="1">
                          <a:latin typeface="Apis For Office"/>
                        </a:rPr>
                        <a:t>EVOO</a:t>
                      </a:r>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32,3 ± 9,5</a:t>
                      </a:r>
                      <a:endParaRPr lang="en-US" sz="800"/>
                    </a:p>
                  </a:txBody>
                  <a:tcPr anchor="ctr">
                    <a:solidFill>
                      <a:srgbClr val="939AA7">
                        <a:alpha val="40000"/>
                      </a:srgbClr>
                    </a:solidFill>
                  </a:tcPr>
                </a:tc>
                <a:tc>
                  <a:txBody>
                    <a:bodyPr/>
                    <a:lstStyle/>
                    <a:p>
                      <a:pPr lvl="0" algn="ctr">
                        <a:buNone/>
                      </a:pPr>
                      <a:r>
                        <a:rPr lang="en-US" sz="800">
                          <a:latin typeface="Apis For Office"/>
                        </a:rPr>
                        <a:t>34,6 </a:t>
                      </a:r>
                      <a:r>
                        <a:rPr lang="en-US" sz="800" b="0" i="0" u="none" strike="noStrike" noProof="0">
                          <a:solidFill>
                            <a:srgbClr val="000000"/>
                          </a:solidFill>
                        </a:rPr>
                        <a:t>± 8,3</a:t>
                      </a:r>
                      <a:endParaRPr lang="en-US" sz="800">
                        <a:latin typeface="Apis For Office"/>
                      </a:endParaRPr>
                    </a:p>
                  </a:txBody>
                  <a:tcPr anchor="ctr">
                    <a:solidFill>
                      <a:srgbClr val="939AA7">
                        <a:alpha val="40000"/>
                      </a:srgbClr>
                    </a:solidFill>
                  </a:tcPr>
                </a:tc>
                <a:tc>
                  <a:txBody>
                    <a:bodyPr/>
                    <a:lstStyle/>
                    <a:p>
                      <a:pPr lvl="0" algn="ctr">
                        <a:buNone/>
                      </a:pPr>
                      <a:r>
                        <a:rPr lang="en-US" sz="800" b="0" i="0" u="none" strike="noStrike" baseline="0" noProof="0">
                          <a:solidFill>
                            <a:srgbClr val="000000"/>
                          </a:solidFill>
                          <a:latin typeface="Apis For Office"/>
                        </a:rPr>
                        <a:t>0,43</a:t>
                      </a:r>
                      <a:endParaRPr lang="en-US" sz="800"/>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r>
                        <a:rPr lang="en-US" sz="800">
                          <a:latin typeface="Apis For Office"/>
                        </a:rPr>
                        <a:t>33,7 </a:t>
                      </a:r>
                      <a:r>
                        <a:rPr lang="en-US" sz="800" b="0" i="0" u="none" strike="noStrike" noProof="0">
                          <a:solidFill>
                            <a:srgbClr val="000000"/>
                          </a:solidFill>
                        </a:rPr>
                        <a:t>± 10.8</a:t>
                      </a:r>
                      <a:endParaRPr lang="en-US" sz="800">
                        <a:latin typeface="Apis For Office"/>
                      </a:endParaRPr>
                    </a:p>
                  </a:txBody>
                  <a:tcPr anchor="ctr">
                    <a:solidFill>
                      <a:srgbClr val="939AA7">
                        <a:alpha val="40000"/>
                      </a:srgbClr>
                    </a:solidFill>
                  </a:tcPr>
                </a:tc>
                <a:tc>
                  <a:txBody>
                    <a:bodyPr/>
                    <a:lstStyle/>
                    <a:p>
                      <a:pPr lvl="0" algn="ctr">
                        <a:buNone/>
                      </a:pPr>
                      <a:r>
                        <a:rPr lang="en-US" sz="800">
                          <a:latin typeface="Apis For Office"/>
                        </a:rPr>
                        <a:t>33,8 </a:t>
                      </a:r>
                      <a:r>
                        <a:rPr lang="en-US" sz="800" b="0" i="0" u="none" strike="noStrike" noProof="0">
                          <a:solidFill>
                            <a:srgbClr val="000000"/>
                          </a:solidFill>
                        </a:rPr>
                        <a:t>± 8,9</a:t>
                      </a:r>
                      <a:endParaRPr lang="en-US" sz="800">
                        <a:latin typeface="Apis For Office"/>
                      </a:endParaRPr>
                    </a:p>
                  </a:txBody>
                  <a:tcPr anchor="ctr">
                    <a:solidFill>
                      <a:srgbClr val="939AA7">
                        <a:alpha val="40000"/>
                      </a:srgbClr>
                    </a:solidFill>
                  </a:tcPr>
                </a:tc>
                <a:tc>
                  <a:txBody>
                    <a:bodyPr/>
                    <a:lstStyle/>
                    <a:p>
                      <a:pPr lvl="0" algn="ctr">
                        <a:buNone/>
                      </a:pPr>
                      <a:r>
                        <a:rPr lang="en-US" sz="800">
                          <a:latin typeface="Apis For Office"/>
                        </a:rPr>
                        <a:t>0,94</a:t>
                      </a: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extLst>
                  <a:ext uri="{0D108BD9-81ED-4DB2-BD59-A6C34878D82A}">
                    <a16:rowId xmlns:a16="http://schemas.microsoft.com/office/drawing/2014/main" val="987307166"/>
                  </a:ext>
                </a:extLst>
              </a:tr>
              <a:tr h="316147">
                <a:tc>
                  <a:txBody>
                    <a:bodyPr/>
                    <a:lstStyle/>
                    <a:p>
                      <a:r>
                        <a:rPr lang="en-US" sz="800" b="1">
                          <a:latin typeface="Apis For Office"/>
                        </a:rPr>
                        <a:t>Alkohol</a:t>
                      </a:r>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1 </a:t>
                      </a:r>
                      <a:r>
                        <a:rPr lang="en-US" sz="800" b="0" i="0" u="none" strike="noStrike" baseline="0" noProof="0">
                          <a:solidFill>
                            <a:srgbClr val="000000"/>
                          </a:solidFill>
                        </a:rPr>
                        <a:t>± </a:t>
                      </a:r>
                      <a:r>
                        <a:rPr lang="en-US" sz="800" b="0" i="0" u="none" strike="noStrike" baseline="0" noProof="0">
                          <a:solidFill>
                            <a:srgbClr val="000000"/>
                          </a:solidFill>
                          <a:latin typeface="Apis For Office"/>
                        </a:rPr>
                        <a:t>3,46</a:t>
                      </a:r>
                      <a:endParaRPr lang="en-US" sz="800"/>
                    </a:p>
                  </a:txBody>
                  <a:tcPr anchor="ctr">
                    <a:solidFill>
                      <a:srgbClr val="939AA7">
                        <a:alpha val="60000"/>
                      </a:srgbClr>
                    </a:solidFill>
                  </a:tcPr>
                </a:tc>
                <a:tc>
                  <a:txBody>
                    <a:bodyPr/>
                    <a:lstStyle/>
                    <a:p>
                      <a:pPr lvl="0" algn="ctr">
                        <a:buNone/>
                      </a:pPr>
                      <a:r>
                        <a:rPr lang="en-US" sz="800">
                          <a:latin typeface="Apis For Office"/>
                        </a:rPr>
                        <a:t>2,87 </a:t>
                      </a:r>
                      <a:r>
                        <a:rPr lang="en-US" sz="800" b="0" i="0" u="none" strike="noStrike" noProof="0">
                          <a:solidFill>
                            <a:srgbClr val="000000"/>
                          </a:solidFill>
                        </a:rPr>
                        <a:t>± 5,48</a:t>
                      </a: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0,28</a:t>
                      </a: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0 </a:t>
                      </a:r>
                      <a:r>
                        <a:rPr lang="en-US" sz="800" b="0" i="0" u="none" strike="noStrike" noProof="0">
                          <a:solidFill>
                            <a:srgbClr val="000000"/>
                          </a:solidFill>
                        </a:rPr>
                        <a:t>± 0</a:t>
                      </a:r>
                      <a:endParaRPr lang="en-US" sz="800">
                        <a:latin typeface="Apis For Office"/>
                      </a:endParaRPr>
                    </a:p>
                  </a:txBody>
                  <a:tcPr anchor="ctr">
                    <a:solidFill>
                      <a:srgbClr val="939AA7">
                        <a:alpha val="60000"/>
                      </a:srgbClr>
                    </a:solidFill>
                  </a:tcPr>
                </a:tc>
                <a:tc>
                  <a:txBody>
                    <a:bodyPr/>
                    <a:lstStyle/>
                    <a:p>
                      <a:pPr lvl="0" algn="ctr">
                        <a:buNone/>
                      </a:pPr>
                      <a:r>
                        <a:rPr lang="en-US" sz="800" b="0" i="0" u="none" strike="noStrike" baseline="0" noProof="0">
                          <a:solidFill>
                            <a:srgbClr val="000000"/>
                          </a:solidFill>
                          <a:latin typeface="Apis For Office"/>
                        </a:rPr>
                        <a:t>3,59 </a:t>
                      </a:r>
                      <a:r>
                        <a:rPr lang="en-US" sz="800" b="0" i="0" u="none" strike="noStrike" baseline="0" noProof="0">
                          <a:solidFill>
                            <a:srgbClr val="000000"/>
                          </a:solidFill>
                        </a:rPr>
                        <a:t>± </a:t>
                      </a:r>
                      <a:r>
                        <a:rPr lang="en-US" sz="800" b="0" i="0" u="none" strike="noStrike" baseline="0" noProof="0">
                          <a:solidFill>
                            <a:srgbClr val="000000"/>
                          </a:solidFill>
                          <a:latin typeface="Apis For Office"/>
                        </a:rPr>
                        <a:t>5,83</a:t>
                      </a:r>
                      <a:endParaRPr lang="en-US" sz="800"/>
                    </a:p>
                  </a:txBody>
                  <a:tcPr anchor="ctr">
                    <a:solidFill>
                      <a:srgbClr val="939AA7">
                        <a:alpha val="60000"/>
                      </a:srgbClr>
                    </a:solidFill>
                  </a:tcPr>
                </a:tc>
                <a:tc>
                  <a:txBody>
                    <a:bodyPr/>
                    <a:lstStyle/>
                    <a:p>
                      <a:pPr lvl="0" algn="ctr">
                        <a:buNone/>
                      </a:pPr>
                      <a:r>
                        <a:rPr lang="en-US" sz="800" b="1">
                          <a:latin typeface="Apis For Office"/>
                        </a:rPr>
                        <a:t>0,001</a:t>
                      </a: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extLst>
                  <a:ext uri="{0D108BD9-81ED-4DB2-BD59-A6C34878D82A}">
                    <a16:rowId xmlns:a16="http://schemas.microsoft.com/office/drawing/2014/main" val="3483255360"/>
                  </a:ext>
                </a:extLst>
              </a:tr>
              <a:tr h="316147">
                <a:tc>
                  <a:txBody>
                    <a:bodyPr/>
                    <a:lstStyle/>
                    <a:p>
                      <a:r>
                        <a:rPr lang="en-US" sz="800" b="1">
                          <a:latin typeface="Apis For Office"/>
                        </a:rPr>
                        <a:t>Rotwein</a:t>
                      </a:r>
                    </a:p>
                  </a:txBody>
                  <a:tcPr anchor="ctr">
                    <a:solidFill>
                      <a:srgbClr val="939AA7">
                        <a:alpha val="40000"/>
                      </a:srgbClr>
                    </a:solidFill>
                  </a:tcPr>
                </a:tc>
                <a:tc>
                  <a:txBody>
                    <a:bodyPr/>
                    <a:lstStyle/>
                    <a:p>
                      <a:pPr lvl="0" algn="ctr">
                        <a:buNone/>
                      </a:pPr>
                      <a:r>
                        <a:rPr lang="en-US" sz="800" b="0" i="0" u="none" strike="noStrike" noProof="0">
                          <a:solidFill>
                            <a:srgbClr val="000000"/>
                          </a:solidFill>
                        </a:rPr>
                        <a:t>1 </a:t>
                      </a:r>
                      <a:r>
                        <a:rPr lang="en-US" sz="800" b="0" i="0" u="none" strike="noStrike" noProof="0">
                          <a:solidFill>
                            <a:srgbClr val="000000"/>
                          </a:solidFill>
                          <a:latin typeface="Apis For Office"/>
                        </a:rPr>
                        <a:t>± </a:t>
                      </a:r>
                      <a:r>
                        <a:rPr lang="en-US" sz="800" b="0" i="0" u="none" strike="noStrike" noProof="0">
                          <a:solidFill>
                            <a:srgbClr val="000000"/>
                          </a:solidFill>
                        </a:rPr>
                        <a:t>3,46</a:t>
                      </a:r>
                      <a:endParaRPr lang="en-US" sz="800"/>
                    </a:p>
                  </a:txBody>
                  <a:tcPr anchor="ctr">
                    <a:solidFill>
                      <a:srgbClr val="939AA7">
                        <a:alpha val="40000"/>
                      </a:srgbClr>
                    </a:solidFill>
                  </a:tcPr>
                </a:tc>
                <a:tc>
                  <a:txBody>
                    <a:bodyPr/>
                    <a:lstStyle/>
                    <a:p>
                      <a:pPr lvl="0" algn="ctr">
                        <a:buNone/>
                      </a:pPr>
                      <a:r>
                        <a:rPr lang="en-US" sz="800">
                          <a:latin typeface="Apis For Office"/>
                        </a:rPr>
                        <a:t>2,16 </a:t>
                      </a:r>
                      <a:r>
                        <a:rPr lang="en-US" sz="800" b="0" i="0" u="none" strike="noStrike" noProof="0">
                          <a:solidFill>
                            <a:srgbClr val="000000"/>
                          </a:solidFill>
                        </a:rPr>
                        <a:t>± 4,24</a:t>
                      </a:r>
                      <a:endParaRPr lang="en-US" sz="800">
                        <a:latin typeface="Apis For Office"/>
                      </a:endParaRPr>
                    </a:p>
                  </a:txBody>
                  <a:tcPr anchor="ctr">
                    <a:solidFill>
                      <a:srgbClr val="939AA7">
                        <a:alpha val="40000"/>
                      </a:srgbClr>
                    </a:solidFill>
                  </a:tcPr>
                </a:tc>
                <a:tc>
                  <a:txBody>
                    <a:bodyPr/>
                    <a:lstStyle/>
                    <a:p>
                      <a:pPr lvl="0" algn="ctr">
                        <a:buNone/>
                      </a:pPr>
                      <a:r>
                        <a:rPr lang="en-US" sz="800">
                          <a:latin typeface="Apis For Office"/>
                        </a:rPr>
                        <a:t>0,403</a:t>
                      </a: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r>
                        <a:rPr lang="en-US" sz="800">
                          <a:latin typeface="Apis For Office"/>
                        </a:rPr>
                        <a:t>0 </a:t>
                      </a:r>
                      <a:r>
                        <a:rPr lang="en-US" sz="800" b="0" i="0" u="none" strike="noStrike" noProof="0">
                          <a:solidFill>
                            <a:srgbClr val="000000"/>
                          </a:solidFill>
                        </a:rPr>
                        <a:t>± 0</a:t>
                      </a:r>
                      <a:endParaRPr lang="en-US" sz="800">
                        <a:latin typeface="Apis For Office"/>
                      </a:endParaRPr>
                    </a:p>
                  </a:txBody>
                  <a:tcPr anchor="ctr">
                    <a:solidFill>
                      <a:srgbClr val="939AA7">
                        <a:alpha val="40000"/>
                      </a:srgbClr>
                    </a:solidFill>
                  </a:tcPr>
                </a:tc>
                <a:tc>
                  <a:txBody>
                    <a:bodyPr/>
                    <a:lstStyle/>
                    <a:p>
                      <a:pPr lvl="0" algn="ctr">
                        <a:buNone/>
                      </a:pPr>
                      <a:r>
                        <a:rPr lang="en-US" sz="800">
                          <a:latin typeface="Apis For Office"/>
                        </a:rPr>
                        <a:t>2,77 </a:t>
                      </a:r>
                      <a:r>
                        <a:rPr lang="en-US" sz="800" b="0" i="0" u="none" strike="noStrike" noProof="0">
                          <a:solidFill>
                            <a:srgbClr val="000000"/>
                          </a:solidFill>
                        </a:rPr>
                        <a:t>± 4,98</a:t>
                      </a:r>
                      <a:endParaRPr lang="en-US" sz="800">
                        <a:latin typeface="Apis For Office"/>
                      </a:endParaRPr>
                    </a:p>
                  </a:txBody>
                  <a:tcPr anchor="ctr">
                    <a:solidFill>
                      <a:srgbClr val="939AA7">
                        <a:alpha val="40000"/>
                      </a:srgbClr>
                    </a:solidFill>
                  </a:tcPr>
                </a:tc>
                <a:tc>
                  <a:txBody>
                    <a:bodyPr/>
                    <a:lstStyle/>
                    <a:p>
                      <a:pPr lvl="0" algn="ctr">
                        <a:buNone/>
                      </a:pPr>
                      <a:r>
                        <a:rPr lang="en-US" sz="800" b="1">
                          <a:latin typeface="Apis For Office"/>
                        </a:rPr>
                        <a:t>0,001</a:t>
                      </a: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tc>
                  <a:txBody>
                    <a:bodyPr/>
                    <a:lstStyle/>
                    <a:p>
                      <a:pPr lvl="0" algn="ctr">
                        <a:buNone/>
                      </a:pPr>
                      <a:endParaRPr lang="en-US" sz="800">
                        <a:latin typeface="Apis For Office"/>
                      </a:endParaRPr>
                    </a:p>
                  </a:txBody>
                  <a:tcPr anchor="ctr">
                    <a:solidFill>
                      <a:srgbClr val="939AA7">
                        <a:alpha val="40000"/>
                      </a:srgbClr>
                    </a:solidFill>
                  </a:tcPr>
                </a:tc>
                <a:extLst>
                  <a:ext uri="{0D108BD9-81ED-4DB2-BD59-A6C34878D82A}">
                    <a16:rowId xmlns:a16="http://schemas.microsoft.com/office/drawing/2014/main" val="1297092492"/>
                  </a:ext>
                </a:extLst>
              </a:tr>
              <a:tr h="212464">
                <a:tc>
                  <a:txBody>
                    <a:bodyPr/>
                    <a:lstStyle/>
                    <a:p>
                      <a:pPr lvl="0">
                        <a:buNone/>
                      </a:pPr>
                      <a:r>
                        <a:rPr lang="en-US" sz="800" b="1">
                          <a:latin typeface="Apis For Office"/>
                        </a:rPr>
                        <a:t>Nüsse</a:t>
                      </a:r>
                    </a:p>
                  </a:txBody>
                  <a:tcPr anchor="ctr">
                    <a:solidFill>
                      <a:srgbClr val="939AA7">
                        <a:alpha val="60000"/>
                      </a:srgbClr>
                    </a:solidFill>
                  </a:tcPr>
                </a:tc>
                <a:tc>
                  <a:txBody>
                    <a:bodyPr/>
                    <a:lstStyle/>
                    <a:p>
                      <a:pPr lvl="0" algn="ctr">
                        <a:buNone/>
                      </a:pPr>
                      <a:r>
                        <a:rPr lang="en-US" sz="800">
                          <a:latin typeface="Apis For Office"/>
                        </a:rPr>
                        <a:t>7 </a:t>
                      </a:r>
                      <a:r>
                        <a:rPr lang="en-US" sz="800" b="0" i="0" u="none" strike="noStrike" noProof="0">
                          <a:solidFill>
                            <a:srgbClr val="000000"/>
                          </a:solidFill>
                        </a:rPr>
                        <a:t>± 5,13</a:t>
                      </a:r>
                      <a:endParaRPr lang="en-US" sz="800"/>
                    </a:p>
                  </a:txBody>
                  <a:tcPr anchor="ctr">
                    <a:solidFill>
                      <a:srgbClr val="939AA7">
                        <a:alpha val="60000"/>
                      </a:srgbClr>
                    </a:solidFill>
                  </a:tcPr>
                </a:tc>
                <a:tc>
                  <a:txBody>
                    <a:bodyPr/>
                    <a:lstStyle/>
                    <a:p>
                      <a:pPr lvl="0" algn="ctr">
                        <a:buNone/>
                      </a:pPr>
                      <a:r>
                        <a:rPr lang="en-US" sz="800">
                          <a:latin typeface="Apis For Office"/>
                        </a:rPr>
                        <a:t>5,1 </a:t>
                      </a:r>
                      <a:r>
                        <a:rPr lang="en-US" sz="800" b="0" i="0" u="none" strike="noStrike" noProof="0">
                          <a:solidFill>
                            <a:srgbClr val="000000"/>
                          </a:solidFill>
                        </a:rPr>
                        <a:t>± 4,27</a:t>
                      </a: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0,22</a:t>
                      </a: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6,12 </a:t>
                      </a:r>
                      <a:r>
                        <a:rPr lang="en-US" sz="800" b="0" i="0" u="none" strike="noStrike" noProof="0">
                          <a:solidFill>
                            <a:srgbClr val="000000"/>
                          </a:solidFill>
                        </a:rPr>
                        <a:t>± 4,18</a:t>
                      </a: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5,07 </a:t>
                      </a:r>
                      <a:r>
                        <a:rPr lang="en-US" sz="800" b="0" i="0" u="none" strike="noStrike" noProof="0">
                          <a:solidFill>
                            <a:srgbClr val="000000"/>
                          </a:solidFill>
                        </a:rPr>
                        <a:t>± 4,88</a:t>
                      </a:r>
                      <a:endParaRPr lang="en-US" sz="800">
                        <a:latin typeface="Apis For Office"/>
                      </a:endParaRPr>
                    </a:p>
                  </a:txBody>
                  <a:tcPr anchor="ctr">
                    <a:solidFill>
                      <a:srgbClr val="939AA7">
                        <a:alpha val="60000"/>
                      </a:srgbClr>
                    </a:solidFill>
                  </a:tcPr>
                </a:tc>
                <a:tc>
                  <a:txBody>
                    <a:bodyPr/>
                    <a:lstStyle/>
                    <a:p>
                      <a:pPr lvl="0" algn="ctr">
                        <a:buNone/>
                      </a:pPr>
                      <a:r>
                        <a:rPr lang="en-US" sz="800">
                          <a:latin typeface="Apis For Office"/>
                        </a:rPr>
                        <a:t>0,57</a:t>
                      </a: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tc>
                  <a:txBody>
                    <a:bodyPr/>
                    <a:lstStyle/>
                    <a:p>
                      <a:pPr lvl="0" algn="ctr">
                        <a:buNone/>
                      </a:pPr>
                      <a:endParaRPr lang="en-US" sz="800">
                        <a:latin typeface="Apis For Office"/>
                      </a:endParaRPr>
                    </a:p>
                  </a:txBody>
                  <a:tcPr anchor="ctr">
                    <a:solidFill>
                      <a:srgbClr val="939AA7">
                        <a:alpha val="60000"/>
                      </a:srgbClr>
                    </a:solidFill>
                  </a:tcPr>
                </a:tc>
                <a:extLst>
                  <a:ext uri="{0D108BD9-81ED-4DB2-BD59-A6C34878D82A}">
                    <a16:rowId xmlns:a16="http://schemas.microsoft.com/office/drawing/2014/main" val="1624026434"/>
                  </a:ext>
                </a:extLst>
              </a:tr>
              <a:tr h="431106">
                <a:tc>
                  <a:txBody>
                    <a:bodyPr/>
                    <a:lstStyle/>
                    <a:p>
                      <a:pPr lvl="0">
                        <a:buNone/>
                      </a:pPr>
                      <a:r>
                        <a:rPr lang="en-US" sz="800" b="1"/>
                        <a:t>Gewicht</a:t>
                      </a:r>
                    </a:p>
                  </a:txBody>
                  <a:tcPr anchor="ctr">
                    <a:solidFill>
                      <a:srgbClr val="939AA7">
                        <a:alpha val="40000"/>
                      </a:srgbClr>
                    </a:solidFill>
                  </a:tcPr>
                </a:tc>
                <a:tc>
                  <a:txBody>
                    <a:bodyPr/>
                    <a:lstStyle/>
                    <a:p>
                      <a:pPr lvl="0" algn="ctr">
                        <a:buNone/>
                      </a:pPr>
                      <a:r>
                        <a:rPr lang="en-US" sz="800"/>
                        <a:t>-4,09 </a:t>
                      </a:r>
                      <a:r>
                        <a:rPr lang="en-US" sz="800" b="0" i="0" u="none" strike="noStrike" noProof="0">
                          <a:solidFill>
                            <a:srgbClr val="000000"/>
                          </a:solidFill>
                          <a:latin typeface="Apis For Office"/>
                        </a:rPr>
                        <a:t>± 4,2</a:t>
                      </a:r>
                      <a:endParaRPr lang="en-US" sz="800"/>
                    </a:p>
                  </a:txBody>
                  <a:tcPr anchor="ctr">
                    <a:solidFill>
                      <a:srgbClr val="939AA7">
                        <a:alpha val="40000"/>
                      </a:srgbClr>
                    </a:solidFill>
                  </a:tcPr>
                </a:tc>
                <a:tc>
                  <a:txBody>
                    <a:bodyPr/>
                    <a:lstStyle/>
                    <a:p>
                      <a:pPr lvl="0" algn="ctr">
                        <a:buNone/>
                      </a:pPr>
                      <a:r>
                        <a:rPr lang="en-US" sz="800"/>
                        <a:t>-1,89 </a:t>
                      </a:r>
                      <a:r>
                        <a:rPr lang="en-US" sz="800" b="0" i="0" u="none" strike="noStrike" noProof="0">
                          <a:solidFill>
                            <a:srgbClr val="000000"/>
                          </a:solidFill>
                          <a:latin typeface="Apis For Office"/>
                        </a:rPr>
                        <a:t>± 4,64</a:t>
                      </a:r>
                      <a:endParaRPr lang="en-US" sz="800"/>
                    </a:p>
                  </a:txBody>
                  <a:tcPr anchor="ctr">
                    <a:solidFill>
                      <a:srgbClr val="939AA7">
                        <a:alpha val="40000"/>
                      </a:srgbClr>
                    </a:solidFill>
                  </a:tcPr>
                </a:tc>
                <a:tc>
                  <a:txBody>
                    <a:bodyPr/>
                    <a:lstStyle/>
                    <a:p>
                      <a:pPr lvl="0" algn="ctr">
                        <a:buNone/>
                      </a:pPr>
                      <a:r>
                        <a:rPr lang="en-US" sz="800" b="1"/>
                        <a:t>0,14</a:t>
                      </a:r>
                    </a:p>
                  </a:txBody>
                  <a:tcPr anchor="ctr">
                    <a:solidFill>
                      <a:srgbClr val="939AA7">
                        <a:alpha val="40000"/>
                      </a:srgbClr>
                    </a:solidFill>
                  </a:tcPr>
                </a:tc>
                <a:tc>
                  <a:txBody>
                    <a:bodyPr/>
                    <a:lstStyle/>
                    <a:p>
                      <a:pPr lvl="0" algn="ctr">
                        <a:buNone/>
                      </a:pPr>
                      <a:endParaRPr lang="en-US" sz="800"/>
                    </a:p>
                  </a:txBody>
                  <a:tcPr anchor="ctr">
                    <a:solidFill>
                      <a:srgbClr val="939AA7">
                        <a:alpha val="40000"/>
                      </a:srgbClr>
                    </a:solidFill>
                  </a:tcPr>
                </a:tc>
                <a:tc>
                  <a:txBody>
                    <a:bodyPr/>
                    <a:lstStyle/>
                    <a:p>
                      <a:pPr lvl="0" algn="ctr">
                        <a:buNone/>
                      </a:pPr>
                      <a:endParaRPr lang="en-US" sz="800"/>
                    </a:p>
                  </a:txBody>
                  <a:tcPr anchor="ctr">
                    <a:solidFill>
                      <a:srgbClr val="939AA7">
                        <a:alpha val="40000"/>
                      </a:srgbClr>
                    </a:solidFill>
                  </a:tcPr>
                </a:tc>
                <a:tc>
                  <a:txBody>
                    <a:bodyPr/>
                    <a:lstStyle/>
                    <a:p>
                      <a:pPr lvl="0" algn="ctr">
                        <a:buNone/>
                      </a:pPr>
                      <a:r>
                        <a:rPr lang="en-US" sz="800"/>
                        <a:t>-4,8 </a:t>
                      </a:r>
                      <a:r>
                        <a:rPr lang="en-US" sz="800" b="0" i="0" u="none" strike="noStrike" noProof="0">
                          <a:solidFill>
                            <a:srgbClr val="000000"/>
                          </a:solidFill>
                          <a:latin typeface="Apis For Office"/>
                        </a:rPr>
                        <a:t>± 4,47</a:t>
                      </a:r>
                      <a:endParaRPr lang="en-US" sz="800"/>
                    </a:p>
                  </a:txBody>
                  <a:tcPr anchor="ctr">
                    <a:solidFill>
                      <a:srgbClr val="939AA7">
                        <a:alpha val="40000"/>
                      </a:srgbClr>
                    </a:solidFill>
                  </a:tcPr>
                </a:tc>
                <a:tc>
                  <a:txBody>
                    <a:bodyPr/>
                    <a:lstStyle/>
                    <a:p>
                      <a:pPr lvl="0" algn="ctr">
                        <a:buNone/>
                      </a:pPr>
                      <a:r>
                        <a:rPr lang="en-US" sz="800"/>
                        <a:t>-2,4 </a:t>
                      </a:r>
                      <a:r>
                        <a:rPr lang="en-US" sz="800" b="0" i="0" u="none" strike="noStrike" noProof="0">
                          <a:solidFill>
                            <a:srgbClr val="000000"/>
                          </a:solidFill>
                          <a:latin typeface="Apis For Office"/>
                        </a:rPr>
                        <a:t>± 4,1</a:t>
                      </a:r>
                      <a:endParaRPr lang="en-US" sz="800"/>
                    </a:p>
                  </a:txBody>
                  <a:tcPr anchor="ctr">
                    <a:solidFill>
                      <a:srgbClr val="939AA7">
                        <a:alpha val="40000"/>
                      </a:srgbClr>
                    </a:solidFill>
                  </a:tcPr>
                </a:tc>
                <a:tc>
                  <a:txBody>
                    <a:bodyPr/>
                    <a:lstStyle/>
                    <a:p>
                      <a:pPr lvl="0" algn="ctr">
                        <a:buNone/>
                      </a:pPr>
                      <a:r>
                        <a:rPr lang="en-US" sz="800"/>
                        <a:t>0,13</a:t>
                      </a:r>
                    </a:p>
                  </a:txBody>
                  <a:tcPr anchor="ctr">
                    <a:solidFill>
                      <a:srgbClr val="939AA7">
                        <a:alpha val="40000"/>
                      </a:srgbClr>
                    </a:solidFill>
                  </a:tcPr>
                </a:tc>
                <a:tc>
                  <a:txBody>
                    <a:bodyPr/>
                    <a:lstStyle/>
                    <a:p>
                      <a:pPr lvl="0" algn="ctr">
                        <a:buNone/>
                      </a:pPr>
                      <a:r>
                        <a:rPr lang="en-US" sz="800" b="0" i="0" u="none" strike="noStrike" noProof="0">
                          <a:solidFill>
                            <a:srgbClr val="000000"/>
                          </a:solidFill>
                          <a:latin typeface="Apis For Office"/>
                        </a:rPr>
                        <a:t>0,746 </a:t>
                      </a:r>
                      <a:endParaRPr lang="en-US" sz="800"/>
                    </a:p>
                    <a:p>
                      <a:pPr lvl="0" algn="ctr">
                        <a:buNone/>
                      </a:pPr>
                      <a:r>
                        <a:rPr lang="en-US" sz="800" b="0" i="0" u="none" strike="noStrike" noProof="0">
                          <a:solidFill>
                            <a:srgbClr val="000000"/>
                          </a:solidFill>
                          <a:latin typeface="Apis For Office"/>
                        </a:rPr>
                        <a:t>[0,534 – 1,042]</a:t>
                      </a:r>
                      <a:endParaRPr lang="en-US" sz="800"/>
                    </a:p>
                  </a:txBody>
                  <a:tcPr anchor="ctr">
                    <a:solidFill>
                      <a:srgbClr val="939AA7">
                        <a:alpha val="40000"/>
                      </a:srgbClr>
                    </a:solidFill>
                  </a:tcPr>
                </a:tc>
                <a:tc>
                  <a:txBody>
                    <a:bodyPr/>
                    <a:lstStyle/>
                    <a:p>
                      <a:pPr lvl="0" algn="ctr">
                        <a:buNone/>
                      </a:pPr>
                      <a:r>
                        <a:rPr lang="en-US" sz="800"/>
                        <a:t>0,086</a:t>
                      </a:r>
                    </a:p>
                  </a:txBody>
                  <a:tcPr anchor="ctr">
                    <a:solidFill>
                      <a:srgbClr val="939AA7">
                        <a:alpha val="40000"/>
                      </a:srgbClr>
                    </a:solidFill>
                  </a:tcPr>
                </a:tc>
                <a:extLst>
                  <a:ext uri="{0D108BD9-81ED-4DB2-BD59-A6C34878D82A}">
                    <a16:rowId xmlns:a16="http://schemas.microsoft.com/office/drawing/2014/main" val="3897331799"/>
                  </a:ext>
                </a:extLst>
              </a:tr>
              <a:tr h="212464">
                <a:tc>
                  <a:txBody>
                    <a:bodyPr/>
                    <a:lstStyle/>
                    <a:p>
                      <a:pPr lvl="0">
                        <a:buNone/>
                      </a:pPr>
                      <a:r>
                        <a:rPr lang="en-US" sz="800" b="1"/>
                        <a:t>CLDQ-NAFLD</a:t>
                      </a:r>
                    </a:p>
                  </a:txBody>
                  <a:tcPr anchor="ctr">
                    <a:solidFill>
                      <a:srgbClr val="939AA7">
                        <a:alpha val="60000"/>
                      </a:srgbClr>
                    </a:solidFill>
                  </a:tcPr>
                </a:tc>
                <a:tc>
                  <a:txBody>
                    <a:bodyPr/>
                    <a:lstStyle/>
                    <a:p>
                      <a:pPr lvl="0" algn="ctr">
                        <a:buNone/>
                      </a:pPr>
                      <a:r>
                        <a:rPr lang="en-US" sz="800"/>
                        <a:t>0,26 </a:t>
                      </a:r>
                      <a:r>
                        <a:rPr lang="en-US" sz="800" b="0" i="0" u="none" strike="noStrike" noProof="0">
                          <a:solidFill>
                            <a:srgbClr val="000000"/>
                          </a:solidFill>
                          <a:latin typeface="+mn-lt"/>
                        </a:rPr>
                        <a:t>± </a:t>
                      </a:r>
                      <a:r>
                        <a:rPr lang="en-US" sz="800"/>
                        <a:t>0,40</a:t>
                      </a:r>
                      <a:endParaRPr lang="en-US" sz="1800"/>
                    </a:p>
                  </a:txBody>
                  <a:tcPr anchor="ctr">
                    <a:solidFill>
                      <a:srgbClr val="939AA7">
                        <a:alpha val="60000"/>
                      </a:srgbClr>
                    </a:solidFill>
                  </a:tcPr>
                </a:tc>
                <a:tc>
                  <a:txBody>
                    <a:bodyPr/>
                    <a:lstStyle/>
                    <a:p>
                      <a:pPr lvl="0" algn="ctr">
                        <a:buNone/>
                      </a:pPr>
                      <a:r>
                        <a:rPr lang="en-US" sz="800"/>
                        <a:t>-0.15 </a:t>
                      </a:r>
                      <a:r>
                        <a:rPr lang="en-US" sz="800" b="0" i="0" u="none" strike="noStrike" noProof="0">
                          <a:solidFill>
                            <a:srgbClr val="000000"/>
                          </a:solidFill>
                          <a:latin typeface="+mn-lt"/>
                        </a:rPr>
                        <a:t>± </a:t>
                      </a:r>
                      <a:r>
                        <a:rPr lang="en-US" sz="800"/>
                        <a:t>0,70</a:t>
                      </a:r>
                    </a:p>
                  </a:txBody>
                  <a:tcPr anchor="ctr">
                    <a:solidFill>
                      <a:srgbClr val="939AA7">
                        <a:alpha val="60000"/>
                      </a:srgbClr>
                    </a:solidFill>
                  </a:tcPr>
                </a:tc>
                <a:tc>
                  <a:txBody>
                    <a:bodyPr/>
                    <a:lstStyle/>
                    <a:p>
                      <a:pPr lvl="0" algn="ctr">
                        <a:buNone/>
                      </a:pPr>
                      <a:r>
                        <a:rPr lang="en-US" sz="800" b="1"/>
                        <a:t>0,05</a:t>
                      </a:r>
                    </a:p>
                  </a:txBody>
                  <a:tcPr anchor="ctr">
                    <a:solidFill>
                      <a:srgbClr val="939AA7">
                        <a:alpha val="60000"/>
                      </a:srgbClr>
                    </a:solidFill>
                  </a:tcPr>
                </a:tc>
                <a:tc>
                  <a:txBody>
                    <a:bodyPr/>
                    <a:lstStyle/>
                    <a:p>
                      <a:pPr lvl="0" algn="ctr">
                        <a:buNone/>
                      </a:pPr>
                      <a:endParaRPr lang="en-US" sz="800"/>
                    </a:p>
                  </a:txBody>
                  <a:tcPr anchor="ctr">
                    <a:solidFill>
                      <a:srgbClr val="939AA7">
                        <a:alpha val="60000"/>
                      </a:srgbClr>
                    </a:solidFill>
                  </a:tcPr>
                </a:tc>
                <a:tc>
                  <a:txBody>
                    <a:bodyPr/>
                    <a:lstStyle/>
                    <a:p>
                      <a:pPr lvl="0" algn="ctr">
                        <a:buNone/>
                      </a:pPr>
                      <a:endParaRPr lang="en-US" sz="800"/>
                    </a:p>
                  </a:txBody>
                  <a:tcPr anchor="ctr">
                    <a:solidFill>
                      <a:srgbClr val="939AA7">
                        <a:alpha val="60000"/>
                      </a:srgbClr>
                    </a:solidFill>
                  </a:tcPr>
                </a:tc>
                <a:tc>
                  <a:txBody>
                    <a:bodyPr/>
                    <a:lstStyle/>
                    <a:p>
                      <a:pPr lvl="0" algn="ctr">
                        <a:buNone/>
                      </a:pPr>
                      <a:r>
                        <a:rPr lang="en-US" sz="800"/>
                        <a:t>0,17 </a:t>
                      </a:r>
                      <a:r>
                        <a:rPr lang="en-US" sz="800" b="0" i="0" u="none" strike="noStrike" noProof="0">
                          <a:solidFill>
                            <a:srgbClr val="000000"/>
                          </a:solidFill>
                          <a:latin typeface="Apis For Office"/>
                        </a:rPr>
                        <a:t>± 0,36</a:t>
                      </a:r>
                      <a:endParaRPr lang="en-US" sz="800"/>
                    </a:p>
                  </a:txBody>
                  <a:tcPr anchor="ctr">
                    <a:solidFill>
                      <a:srgbClr val="939AA7">
                        <a:alpha val="60000"/>
                      </a:srgbClr>
                    </a:solidFill>
                  </a:tcPr>
                </a:tc>
                <a:tc>
                  <a:txBody>
                    <a:bodyPr/>
                    <a:lstStyle/>
                    <a:p>
                      <a:pPr lvl="0" algn="ctr">
                        <a:buNone/>
                      </a:pPr>
                      <a:r>
                        <a:rPr lang="en-US" sz="800"/>
                        <a:t>-0,0008 </a:t>
                      </a:r>
                      <a:r>
                        <a:rPr lang="en-US" sz="800" b="0" i="0" u="none" strike="noStrike" noProof="0">
                          <a:solidFill>
                            <a:srgbClr val="000000"/>
                          </a:solidFill>
                          <a:latin typeface="Apis For Office"/>
                        </a:rPr>
                        <a:t>± 0,58</a:t>
                      </a:r>
                      <a:endParaRPr lang="en-US" sz="800"/>
                    </a:p>
                  </a:txBody>
                  <a:tcPr anchor="ctr">
                    <a:solidFill>
                      <a:srgbClr val="939AA7">
                        <a:alpha val="60000"/>
                      </a:srgbClr>
                    </a:solidFill>
                  </a:tcPr>
                </a:tc>
                <a:tc>
                  <a:txBody>
                    <a:bodyPr/>
                    <a:lstStyle/>
                    <a:p>
                      <a:pPr lvl="0" algn="ctr">
                        <a:buNone/>
                      </a:pPr>
                      <a:r>
                        <a:rPr lang="en-US" sz="800"/>
                        <a:t>0,41</a:t>
                      </a:r>
                    </a:p>
                  </a:txBody>
                  <a:tcPr anchor="ctr">
                    <a:solidFill>
                      <a:srgbClr val="939AA7">
                        <a:alpha val="60000"/>
                      </a:srgbClr>
                    </a:solidFill>
                  </a:tcPr>
                </a:tc>
                <a:tc>
                  <a:txBody>
                    <a:bodyPr/>
                    <a:lstStyle/>
                    <a:p>
                      <a:pPr lvl="0" algn="ctr">
                        <a:buNone/>
                      </a:pPr>
                      <a:endParaRPr lang="en-US" sz="800" b="0" i="0" u="none" strike="noStrike" baseline="0" noProof="0">
                        <a:solidFill>
                          <a:srgbClr val="000000"/>
                        </a:solidFill>
                        <a:latin typeface="Apis For Office"/>
                      </a:endParaRPr>
                    </a:p>
                  </a:txBody>
                  <a:tcPr anchor="ctr">
                    <a:solidFill>
                      <a:srgbClr val="939AA7">
                        <a:alpha val="60000"/>
                      </a:srgbClr>
                    </a:solidFill>
                  </a:tcPr>
                </a:tc>
                <a:tc>
                  <a:txBody>
                    <a:bodyPr/>
                    <a:lstStyle/>
                    <a:p>
                      <a:pPr lvl="0" algn="ctr">
                        <a:buNone/>
                      </a:pPr>
                      <a:endParaRPr lang="en-US" sz="800"/>
                    </a:p>
                  </a:txBody>
                  <a:tcPr anchor="ctr">
                    <a:solidFill>
                      <a:srgbClr val="939AA7">
                        <a:alpha val="60000"/>
                      </a:srgbClr>
                    </a:solidFill>
                  </a:tcPr>
                </a:tc>
                <a:extLst>
                  <a:ext uri="{0D108BD9-81ED-4DB2-BD59-A6C34878D82A}">
                    <a16:rowId xmlns:a16="http://schemas.microsoft.com/office/drawing/2014/main" val="4161598903"/>
                  </a:ext>
                </a:extLst>
              </a:tr>
              <a:tr h="431106">
                <a:tc>
                  <a:txBody>
                    <a:bodyPr/>
                    <a:lstStyle/>
                    <a:p>
                      <a:pPr lvl="0">
                        <a:buNone/>
                      </a:pPr>
                      <a:r>
                        <a:rPr lang="en-US" sz="800" b="1"/>
                        <a:t>PNPLA3-GG</a:t>
                      </a:r>
                    </a:p>
                  </a:txBody>
                  <a:tcPr anchor="ctr">
                    <a:solidFill>
                      <a:srgbClr val="939AA7">
                        <a:alpha val="40000"/>
                      </a:srgbClr>
                    </a:solidFill>
                  </a:tcPr>
                </a:tc>
                <a:tc>
                  <a:txBody>
                    <a:bodyPr/>
                    <a:lstStyle/>
                    <a:p>
                      <a:pPr lvl="0" algn="ctr">
                        <a:buNone/>
                      </a:pPr>
                      <a:r>
                        <a:rPr lang="en-US" sz="800"/>
                        <a:t>4/9 (44,4 %)</a:t>
                      </a:r>
                    </a:p>
                  </a:txBody>
                  <a:tcPr anchor="ctr">
                    <a:solidFill>
                      <a:srgbClr val="939AA7">
                        <a:alpha val="40000"/>
                      </a:srgbClr>
                    </a:solidFill>
                  </a:tcPr>
                </a:tc>
                <a:tc>
                  <a:txBody>
                    <a:bodyPr/>
                    <a:lstStyle/>
                    <a:p>
                      <a:pPr lvl="0" algn="ctr">
                        <a:buNone/>
                      </a:pPr>
                      <a:r>
                        <a:rPr lang="en-US" sz="800"/>
                        <a:t>5/34 (14,7 %)</a:t>
                      </a:r>
                    </a:p>
                  </a:txBody>
                  <a:tcPr anchor="ctr">
                    <a:solidFill>
                      <a:srgbClr val="939AA7">
                        <a:alpha val="40000"/>
                      </a:srgbClr>
                    </a:solidFill>
                  </a:tcPr>
                </a:tc>
                <a:tc>
                  <a:txBody>
                    <a:bodyPr/>
                    <a:lstStyle/>
                    <a:p>
                      <a:pPr lvl="0" algn="ctr">
                        <a:buNone/>
                      </a:pPr>
                      <a:r>
                        <a:rPr lang="en-US" sz="800"/>
                        <a:t>0,21</a:t>
                      </a:r>
                    </a:p>
                  </a:txBody>
                  <a:tcPr anchor="ctr">
                    <a:solidFill>
                      <a:srgbClr val="939AA7">
                        <a:alpha val="40000"/>
                      </a:srgbClr>
                    </a:solidFill>
                  </a:tcPr>
                </a:tc>
                <a:tc>
                  <a:txBody>
                    <a:bodyPr/>
                    <a:lstStyle/>
                    <a:p>
                      <a:pPr lvl="0" algn="ctr">
                        <a:buNone/>
                      </a:pPr>
                      <a:endParaRPr lang="en-US" sz="800"/>
                    </a:p>
                  </a:txBody>
                  <a:tcPr anchor="ctr">
                    <a:solidFill>
                      <a:srgbClr val="939AA7">
                        <a:alpha val="40000"/>
                      </a:srgbClr>
                    </a:solidFill>
                  </a:tcPr>
                </a:tc>
                <a:tc>
                  <a:txBody>
                    <a:bodyPr/>
                    <a:lstStyle/>
                    <a:p>
                      <a:pPr lvl="0" algn="ctr">
                        <a:buNone/>
                      </a:pPr>
                      <a:endParaRPr lang="en-US" sz="800"/>
                    </a:p>
                  </a:txBody>
                  <a:tcPr anchor="ctr">
                    <a:solidFill>
                      <a:srgbClr val="939AA7">
                        <a:alpha val="40000"/>
                      </a:srgbClr>
                    </a:solidFill>
                  </a:tcPr>
                </a:tc>
                <a:tc>
                  <a:txBody>
                    <a:bodyPr/>
                    <a:lstStyle/>
                    <a:p>
                      <a:pPr lvl="0" algn="ctr">
                        <a:buNone/>
                      </a:pPr>
                      <a:r>
                        <a:rPr lang="en-US" sz="800"/>
                        <a:t>4/8 (50 %)</a:t>
                      </a:r>
                    </a:p>
                  </a:txBody>
                  <a:tcPr anchor="ctr">
                    <a:solidFill>
                      <a:srgbClr val="939AA7">
                        <a:alpha val="40000"/>
                      </a:srgbClr>
                    </a:solidFill>
                  </a:tcPr>
                </a:tc>
                <a:tc>
                  <a:txBody>
                    <a:bodyPr/>
                    <a:lstStyle/>
                    <a:p>
                      <a:pPr lvl="0" algn="ctr">
                        <a:buNone/>
                      </a:pPr>
                      <a:r>
                        <a:rPr lang="en-US" sz="800"/>
                        <a:t>7/55 (12,7 %)</a:t>
                      </a:r>
                    </a:p>
                  </a:txBody>
                  <a:tcPr anchor="ctr">
                    <a:solidFill>
                      <a:srgbClr val="939AA7">
                        <a:alpha val="40000"/>
                      </a:srgbClr>
                    </a:solidFill>
                  </a:tcPr>
                </a:tc>
                <a:tc>
                  <a:txBody>
                    <a:bodyPr/>
                    <a:lstStyle/>
                    <a:p>
                      <a:pPr lvl="0" algn="ctr">
                        <a:buNone/>
                      </a:pPr>
                      <a:r>
                        <a:rPr lang="en-US" sz="800" b="1"/>
                        <a:t>0,009</a:t>
                      </a:r>
                    </a:p>
                  </a:txBody>
                  <a:tcPr anchor="ctr">
                    <a:solidFill>
                      <a:srgbClr val="939AA7">
                        <a:alpha val="40000"/>
                      </a:srgbClr>
                    </a:solidFill>
                  </a:tcPr>
                </a:tc>
                <a:tc>
                  <a:txBody>
                    <a:bodyPr/>
                    <a:lstStyle/>
                    <a:p>
                      <a:pPr lvl="0" algn="ctr">
                        <a:buNone/>
                      </a:pPr>
                      <a:r>
                        <a:rPr lang="en-US" sz="800"/>
                        <a:t>13,7 </a:t>
                      </a:r>
                      <a:endParaRPr lang="en-US" sz="1800"/>
                    </a:p>
                    <a:p>
                      <a:pPr lvl="0" algn="ctr">
                        <a:buNone/>
                      </a:pPr>
                      <a:r>
                        <a:rPr lang="en-US" sz="800"/>
                        <a:t>[1,437 – 130,5]</a:t>
                      </a:r>
                    </a:p>
                  </a:txBody>
                  <a:tcPr anchor="ctr">
                    <a:solidFill>
                      <a:srgbClr val="939AA7">
                        <a:alpha val="40000"/>
                      </a:srgbClr>
                    </a:solidFill>
                  </a:tcPr>
                </a:tc>
                <a:tc>
                  <a:txBody>
                    <a:bodyPr/>
                    <a:lstStyle/>
                    <a:p>
                      <a:pPr lvl="0" algn="ctr">
                        <a:buNone/>
                      </a:pPr>
                      <a:r>
                        <a:rPr lang="en-US" sz="800"/>
                        <a:t>0,023</a:t>
                      </a:r>
                    </a:p>
                  </a:txBody>
                  <a:tcPr anchor="ctr">
                    <a:solidFill>
                      <a:srgbClr val="939AA7">
                        <a:alpha val="40000"/>
                      </a:srgbClr>
                    </a:solidFill>
                  </a:tcPr>
                </a:tc>
                <a:extLst>
                  <a:ext uri="{0D108BD9-81ED-4DB2-BD59-A6C34878D82A}">
                    <a16:rowId xmlns:a16="http://schemas.microsoft.com/office/drawing/2014/main" val="982157644"/>
                  </a:ext>
                </a:extLst>
              </a:tr>
            </a:tbl>
          </a:graphicData>
        </a:graphic>
      </p:graphicFrame>
      <p:sp>
        <p:nvSpPr>
          <p:cNvPr id="6" name="Textplatzhalter 10">
            <a:extLst>
              <a:ext uri="{FF2B5EF4-FFF2-40B4-BE49-F238E27FC236}">
                <a16:creationId xmlns:a16="http://schemas.microsoft.com/office/drawing/2014/main" id="{9FBB769F-08F1-746E-6FBB-5A6BE3441391}"/>
              </a:ext>
            </a:extLst>
          </p:cNvPr>
          <p:cNvSpPr>
            <a:spLocks noGrp="1"/>
          </p:cNvSpPr>
          <p:nvPr>
            <p:ph type="body" sz="quarter" idx="17"/>
          </p:nvPr>
        </p:nvSpPr>
        <p:spPr>
          <a:xfrm>
            <a:off x="8467859" y="6421438"/>
            <a:ext cx="3076441" cy="323850"/>
          </a:xfrm>
        </p:spPr>
        <p:txBody>
          <a:bodyPr/>
          <a:lstStyle/>
          <a:p>
            <a:r>
              <a:rPr lang="nb-NO"/>
              <a:t>Lara-Romero C. et al. J Hepatol. 2025;82(Suppl.1):TOP-444.</a:t>
            </a:r>
          </a:p>
        </p:txBody>
      </p:sp>
      <p:sp>
        <p:nvSpPr>
          <p:cNvPr id="10" name="Textfeld 9">
            <a:extLst>
              <a:ext uri="{FF2B5EF4-FFF2-40B4-BE49-F238E27FC236}">
                <a16:creationId xmlns:a16="http://schemas.microsoft.com/office/drawing/2014/main" id="{A01FEA82-420E-FB0A-E5B0-B9EB8B9B7EB3}"/>
              </a:ext>
            </a:extLst>
          </p:cNvPr>
          <p:cNvSpPr txBox="1"/>
          <p:nvPr/>
        </p:nvSpPr>
        <p:spPr>
          <a:xfrm>
            <a:off x="2437039" y="1708920"/>
            <a:ext cx="60987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30" normalizeH="0" baseline="0" noProof="0">
                <a:ln>
                  <a:noFill/>
                </a:ln>
                <a:solidFill>
                  <a:srgbClr val="001965"/>
                </a:solidFill>
                <a:effectLst/>
                <a:uLnTx/>
                <a:uFillTx/>
                <a:latin typeface="Apis For Office"/>
                <a:ea typeface="+mn-ea"/>
                <a:cs typeface="+mn-cs"/>
              </a:rPr>
              <a:t>Multivariante Analyse</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2729448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9165-6463-DCF8-6397-EEC99BBD611E}"/>
              </a:ext>
            </a:extLst>
          </p:cNvPr>
          <p:cNvSpPr>
            <a:spLocks noGrp="1"/>
          </p:cNvSpPr>
          <p:nvPr>
            <p:ph type="title"/>
          </p:nvPr>
        </p:nvSpPr>
        <p:spPr/>
        <p:txBody>
          <a:bodyPr/>
          <a:lstStyle/>
          <a:p>
            <a:r>
              <a:rPr lang="de-DE" sz="3200" spc="-30"/>
              <a:t>Einfluss unabhängiger prädiktiver Faktoren auf Fibrose und vollständiges Ansprechen</a:t>
            </a:r>
            <a:endParaRPr lang="en-US" sz="3200"/>
          </a:p>
        </p:txBody>
      </p:sp>
      <p:sp>
        <p:nvSpPr>
          <p:cNvPr id="4" name="Text Placeholder 3">
            <a:extLst>
              <a:ext uri="{FF2B5EF4-FFF2-40B4-BE49-F238E27FC236}">
                <a16:creationId xmlns:a16="http://schemas.microsoft.com/office/drawing/2014/main" id="{3D68CF88-2CBE-CA1D-B336-EE2E81690D55}"/>
              </a:ext>
            </a:extLst>
          </p:cNvPr>
          <p:cNvSpPr>
            <a:spLocks noGrp="1"/>
          </p:cNvSpPr>
          <p:nvPr>
            <p:ph type="body" sz="quarter" idx="15"/>
          </p:nvPr>
        </p:nvSpPr>
        <p:spPr/>
        <p:txBody>
          <a:bodyPr/>
          <a:lstStyle/>
          <a:p>
            <a:r>
              <a:rPr lang="en-US"/>
              <a:t>PNPLA3-GG, </a:t>
            </a:r>
            <a:r>
              <a:rPr lang="en-US" err="1"/>
              <a:t>patatin</a:t>
            </a:r>
            <a:r>
              <a:rPr lang="en-US"/>
              <a:t>-like phospholipase domain-containing protein 3, genotype GG.</a:t>
            </a:r>
          </a:p>
        </p:txBody>
      </p:sp>
      <p:sp>
        <p:nvSpPr>
          <p:cNvPr id="5" name="Text Placeholder 4">
            <a:extLst>
              <a:ext uri="{FF2B5EF4-FFF2-40B4-BE49-F238E27FC236}">
                <a16:creationId xmlns:a16="http://schemas.microsoft.com/office/drawing/2014/main" id="{C880D940-D649-6F8F-DC59-A9D039C44A8B}"/>
              </a:ext>
            </a:extLst>
          </p:cNvPr>
          <p:cNvSpPr>
            <a:spLocks noGrp="1"/>
          </p:cNvSpPr>
          <p:nvPr>
            <p:ph type="body" sz="quarter" idx="17"/>
          </p:nvPr>
        </p:nvSpPr>
        <p:spPr/>
        <p:txBody>
          <a:bodyPr/>
          <a:lstStyle/>
          <a:p>
            <a:r>
              <a:rPr lang="nb-NO"/>
              <a:t>Lara-Romero C. et al. J Hepatol. 2025;82(Suppl.1):TOP-444.</a:t>
            </a:r>
          </a:p>
        </p:txBody>
      </p:sp>
      <p:sp>
        <p:nvSpPr>
          <p:cNvPr id="7" name="TextBox 6">
            <a:extLst>
              <a:ext uri="{FF2B5EF4-FFF2-40B4-BE49-F238E27FC236}">
                <a16:creationId xmlns:a16="http://schemas.microsoft.com/office/drawing/2014/main" id="{7022EC04-DE96-7778-5412-D11978E9183F}"/>
              </a:ext>
            </a:extLst>
          </p:cNvPr>
          <p:cNvSpPr txBox="1"/>
          <p:nvPr/>
        </p:nvSpPr>
        <p:spPr>
          <a:xfrm>
            <a:off x="697016" y="2326831"/>
            <a:ext cx="10847284" cy="33132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001965"/>
                </a:solidFill>
                <a:effectLst/>
                <a:uLnTx/>
                <a:uFillTx/>
                <a:latin typeface="Apis For Office"/>
                <a:ea typeface="+mn-ea"/>
                <a:cs typeface="+mn-cs"/>
              </a:rPr>
              <a:t>Lebensstilmodifikation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mit</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Diät</a:t>
            </a:r>
            <a:r>
              <a:rPr kumimoji="0" lang="en-US" sz="2000" b="0" i="0" u="none" strike="noStrike" kern="1200" cap="none" spc="0" normalizeH="0" baseline="0" noProof="0">
                <a:ln>
                  <a:noFill/>
                </a:ln>
                <a:solidFill>
                  <a:srgbClr val="001965"/>
                </a:solidFill>
                <a:effectLst/>
                <a:uLnTx/>
                <a:uFillTx/>
                <a:latin typeface="Apis For Office"/>
                <a:ea typeface="+mn-ea"/>
                <a:cs typeface="+mn-cs"/>
              </a:rPr>
              <a:t> und Sport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ist</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effektiv</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bei</a:t>
            </a:r>
            <a:r>
              <a:rPr kumimoji="0" lang="en-US" sz="2000" b="0" i="0" u="none" strike="noStrike" kern="1200" cap="none" spc="0" normalizeH="0" baseline="0" noProof="0">
                <a:ln>
                  <a:noFill/>
                </a:ln>
                <a:solidFill>
                  <a:srgbClr val="001965"/>
                </a:solidFill>
                <a:effectLst/>
                <a:uLnTx/>
                <a:uFillTx/>
                <a:latin typeface="Apis For Office"/>
                <a:ea typeface="+mn-ea"/>
                <a:cs typeface="+mn-cs"/>
              </a:rPr>
              <a:t> der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Therapie</a:t>
            </a:r>
            <a:r>
              <a:rPr kumimoji="0" lang="en-US" sz="2000" b="0" i="0" u="none" strike="noStrike" kern="1200" cap="none" spc="0" normalizeH="0" baseline="0" noProof="0">
                <a:ln>
                  <a:noFill/>
                </a:ln>
                <a:solidFill>
                  <a:srgbClr val="001965"/>
                </a:solidFill>
                <a:effectLst/>
                <a:uLnTx/>
                <a:uFillTx/>
                <a:latin typeface="Apis For Office"/>
                <a:ea typeface="+mn-ea"/>
                <a:cs typeface="+mn-cs"/>
              </a:rPr>
              <a:t> von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Steatose</a:t>
            </a:r>
            <a:r>
              <a:rPr kumimoji="0" lang="en-US" sz="2000" b="0" i="0" u="none" strike="noStrike" kern="1200" cap="none" spc="0" normalizeH="0" baseline="0" noProof="0">
                <a:ln>
                  <a:noFill/>
                </a:ln>
                <a:solidFill>
                  <a:srgbClr val="001965"/>
                </a:solidFill>
                <a:effectLst/>
                <a:uLnTx/>
                <a:uFillTx/>
                <a:latin typeface="Apis For Office"/>
                <a:ea typeface="+mn-ea"/>
                <a:cs typeface="+mn-cs"/>
              </a:rPr>
              <a:t> und Fibrose</a:t>
            </a:r>
          </a:p>
          <a:p>
            <a:pPr marL="457200" marR="0" lvl="0" indent="-4572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001965"/>
                </a:solidFill>
                <a:effectLst/>
                <a:uLnTx/>
                <a:uFillTx/>
                <a:latin typeface="Apis For Office"/>
                <a:ea typeface="+mn-ea"/>
                <a:cs typeface="+mn-cs"/>
              </a:rPr>
              <a:t>Steatose</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ist</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abhängig</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vom</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Gewichtsverlust</a:t>
            </a:r>
            <a:r>
              <a:rPr kumimoji="0" lang="en-US" sz="2000" b="0" i="0" u="none" strike="noStrike" kern="1200" cap="none" spc="0" normalizeH="0" baseline="0" noProof="0">
                <a:ln>
                  <a:noFill/>
                </a:ln>
                <a:solidFill>
                  <a:srgbClr val="001965"/>
                </a:solidFill>
                <a:effectLst/>
                <a:uLnTx/>
                <a:uFillTx/>
                <a:latin typeface="Apis For Office"/>
                <a:ea typeface="+mn-ea"/>
                <a:cs typeface="+mn-cs"/>
              </a:rPr>
              <a:t>; Fibrose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ist</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gewichtsunabhängig</a:t>
            </a:r>
            <a:endParaRPr kumimoji="0" lang="en-US" sz="2000" b="0" i="0" u="none" strike="noStrike" kern="1200" cap="none" spc="0" normalizeH="0" baseline="0" noProof="0">
              <a:ln>
                <a:noFill/>
              </a:ln>
              <a:solidFill>
                <a:srgbClr val="001965"/>
              </a:solidFill>
              <a:effectLst/>
              <a:uLnTx/>
              <a:uFillTx/>
              <a:latin typeface="Apis For Office"/>
              <a:ea typeface="+mn-ea"/>
              <a:cs typeface="+mn-cs"/>
            </a:endParaRPr>
          </a:p>
          <a:p>
            <a:pPr marL="457200" marR="0" lvl="0" indent="-4572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001965"/>
                </a:solidFill>
                <a:effectLst/>
                <a:uLnTx/>
                <a:uFillTx/>
                <a:latin typeface="Apis For Office"/>
                <a:ea typeface="+mn-ea"/>
                <a:cs typeface="+mn-cs"/>
              </a:rPr>
              <a:t>Kaffeekonsum</a:t>
            </a:r>
            <a:r>
              <a:rPr kumimoji="0" lang="en-US" sz="2000" b="0" i="0" u="none" strike="noStrike" kern="1200" cap="none" spc="0" normalizeH="0" baseline="0" noProof="0">
                <a:ln>
                  <a:noFill/>
                </a:ln>
                <a:solidFill>
                  <a:srgbClr val="001965"/>
                </a:solidFill>
                <a:effectLst/>
                <a:uLnTx/>
                <a:uFillTx/>
                <a:latin typeface="Apis For Office"/>
                <a:ea typeface="+mn-ea"/>
                <a:cs typeface="+mn-cs"/>
              </a:rPr>
              <a:t> und der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Verzehr</a:t>
            </a:r>
            <a:r>
              <a:rPr kumimoji="0" lang="en-US" sz="2000" b="0" i="0" u="none" strike="noStrike" kern="1200" cap="none" spc="0" normalizeH="0" baseline="0" noProof="0">
                <a:ln>
                  <a:noFill/>
                </a:ln>
                <a:solidFill>
                  <a:srgbClr val="001965"/>
                </a:solidFill>
                <a:effectLst/>
                <a:uLnTx/>
                <a:uFillTx/>
                <a:latin typeface="Apis For Office"/>
                <a:ea typeface="+mn-ea"/>
                <a:cs typeface="+mn-cs"/>
              </a:rPr>
              <a:t> von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Nüssen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wirken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positiv</a:t>
            </a:r>
            <a:endParaRPr kumimoji="0" lang="en-US" sz="2000" b="0" i="0" u="none" strike="noStrike" kern="1200" cap="none" spc="0" normalizeH="0" baseline="0" noProof="0">
              <a:ln>
                <a:noFill/>
              </a:ln>
              <a:solidFill>
                <a:srgbClr val="001965"/>
              </a:solidFill>
              <a:effectLst/>
              <a:uLnTx/>
              <a:uFillTx/>
              <a:latin typeface="Apis For Office"/>
              <a:ea typeface="+mn-ea"/>
              <a:cs typeface="+mn-cs"/>
            </a:endParaRPr>
          </a:p>
          <a:p>
            <a:pPr marL="457200" marR="0" lvl="0" indent="-4572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001965"/>
                </a:solidFill>
                <a:effectLst/>
                <a:uLnTx/>
                <a:uFillTx/>
                <a:latin typeface="Apis For Office"/>
                <a:ea typeface="+mn-ea"/>
                <a:cs typeface="+mn-cs"/>
              </a:rPr>
              <a:t>Alkoholkonsum</a:t>
            </a:r>
            <a:r>
              <a:rPr kumimoji="0" lang="en-US" sz="2000" b="0" i="0" u="none" strike="noStrike" kern="1200" cap="none" spc="0" normalizeH="0" baseline="0" noProof="0">
                <a:ln>
                  <a:noFill/>
                </a:ln>
                <a:solidFill>
                  <a:srgbClr val="001965"/>
                </a:solidFill>
                <a:effectLst/>
                <a:uLnTx/>
                <a:uFillTx/>
                <a:latin typeface="Apis For Office"/>
                <a:ea typeface="+mn-ea"/>
                <a:cs typeface="+mn-cs"/>
              </a:rPr>
              <a:t> hat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einen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negativen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Einfluss</a:t>
            </a:r>
            <a:endParaRPr kumimoji="0" lang="en-US" sz="2000" b="0" i="0" u="none" strike="noStrike" kern="1200" cap="none" spc="0" normalizeH="0" baseline="0" noProof="0">
              <a:ln>
                <a:noFill/>
              </a:ln>
              <a:solidFill>
                <a:srgbClr val="001965"/>
              </a:solidFill>
              <a:effectLst/>
              <a:uLnTx/>
              <a:uFillTx/>
              <a:latin typeface="Apis For Office"/>
              <a:ea typeface="+mn-ea"/>
              <a:cs typeface="+mn-cs"/>
            </a:endParaRPr>
          </a:p>
          <a:p>
            <a:pPr marL="457200" marR="0" lvl="0" indent="-4572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001965"/>
                </a:solidFill>
                <a:effectLst/>
                <a:uLnTx/>
                <a:uFillTx/>
                <a:latin typeface="Apis For Office"/>
                <a:ea typeface="+mn-ea"/>
                <a:cs typeface="+mn-cs"/>
              </a:rPr>
              <a:t>Patienten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mit</a:t>
            </a:r>
            <a:r>
              <a:rPr kumimoji="0" lang="en-US" sz="2000" b="0" i="0" u="none" strike="noStrike" kern="1200" cap="none" spc="0" normalizeH="0" baseline="0" noProof="0">
                <a:ln>
                  <a:noFill/>
                </a:ln>
                <a:solidFill>
                  <a:srgbClr val="001965"/>
                </a:solidFill>
                <a:effectLst/>
                <a:uLnTx/>
                <a:uFillTx/>
                <a:latin typeface="Apis For Office"/>
                <a:ea typeface="+mn-ea"/>
                <a:cs typeface="+mn-cs"/>
              </a:rPr>
              <a:t> dem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Risikoallel</a:t>
            </a:r>
            <a:r>
              <a:rPr kumimoji="0" lang="en-US" sz="2000" b="0" i="0" u="none" strike="noStrike" kern="1200" cap="none" spc="0" normalizeH="0" baseline="0" noProof="0">
                <a:ln>
                  <a:noFill/>
                </a:ln>
                <a:solidFill>
                  <a:srgbClr val="001965"/>
                </a:solidFill>
                <a:effectLst/>
                <a:uLnTx/>
                <a:uFillTx/>
                <a:latin typeface="Apis For Office"/>
                <a:ea typeface="+mn-ea"/>
                <a:cs typeface="+mn-cs"/>
              </a:rPr>
              <a:t> PNPLA3-GG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zeigen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ein</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verbessertes</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Ansprechen</a:t>
            </a:r>
            <a:endParaRPr kumimoji="0" lang="en-US" sz="2000" b="0" i="0" u="none" strike="noStrike" kern="1200" cap="none" spc="0" normalizeH="0" baseline="0" noProof="0">
              <a:ln>
                <a:noFill/>
              </a:ln>
              <a:solidFill>
                <a:srgbClr val="001965"/>
              </a:solidFill>
              <a:effectLst/>
              <a:uLnTx/>
              <a:uFillTx/>
              <a:latin typeface="Apis For Office"/>
              <a:ea typeface="+mn-ea"/>
              <a:cs typeface="+mn-cs"/>
            </a:endParaRPr>
          </a:p>
          <a:p>
            <a:pPr marL="457200" marR="0" lvl="0" indent="-4572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1965"/>
              </a:solidFill>
              <a:effectLst/>
              <a:uLnTx/>
              <a:uFillTx/>
              <a:latin typeface="Apis For Office"/>
              <a:ea typeface="+mn-ea"/>
              <a:cs typeface="+mn-cs"/>
            </a:endParaRPr>
          </a:p>
          <a:p>
            <a:pPr marL="457200" marR="0" lvl="0"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1965"/>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363207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8BB09-A0F0-FF58-CAC2-D61DDF848CBF}"/>
              </a:ext>
            </a:extLst>
          </p:cNvPr>
          <p:cNvSpPr>
            <a:spLocks noGrp="1"/>
          </p:cNvSpPr>
          <p:nvPr>
            <p:ph type="title"/>
          </p:nvPr>
        </p:nvSpPr>
        <p:spPr>
          <a:xfrm>
            <a:off x="648000" y="423878"/>
            <a:ext cx="10383794" cy="1296000"/>
          </a:xfrm>
        </p:spPr>
        <p:txBody>
          <a:bodyPr/>
          <a:lstStyle/>
          <a:p>
            <a:r>
              <a:rPr lang="en-US" sz="3200" spc="-30" dirty="0">
                <a:solidFill>
                  <a:schemeClr val="tx2"/>
                </a:solidFill>
              </a:rPr>
              <a:t>Das </a:t>
            </a:r>
            <a:r>
              <a:rPr lang="en-US" sz="3200" spc="-30" dirty="0" err="1">
                <a:solidFill>
                  <a:schemeClr val="tx2"/>
                </a:solidFill>
              </a:rPr>
              <a:t>Risikoallel</a:t>
            </a:r>
            <a:r>
              <a:rPr lang="en-US" sz="3200" spc="-30" dirty="0">
                <a:solidFill>
                  <a:schemeClr val="tx2"/>
                </a:solidFill>
              </a:rPr>
              <a:t> PNPLA3-GG </a:t>
            </a:r>
            <a:r>
              <a:rPr lang="en-US" sz="3200" spc="-30" dirty="0" err="1">
                <a:solidFill>
                  <a:schemeClr val="tx2"/>
                </a:solidFill>
              </a:rPr>
              <a:t>verbessert</a:t>
            </a:r>
            <a:r>
              <a:rPr lang="en-US" sz="3200" spc="-30" dirty="0">
                <a:solidFill>
                  <a:schemeClr val="tx2"/>
                </a:solidFill>
              </a:rPr>
              <a:t> das </a:t>
            </a:r>
            <a:r>
              <a:rPr lang="en-US" sz="3200" spc="-30" dirty="0" err="1">
                <a:solidFill>
                  <a:schemeClr val="tx2"/>
                </a:solidFill>
              </a:rPr>
              <a:t>Leberansprechen</a:t>
            </a:r>
            <a:r>
              <a:rPr lang="en-US" sz="3200" spc="-30" dirty="0">
                <a:solidFill>
                  <a:schemeClr val="tx2"/>
                </a:solidFill>
              </a:rPr>
              <a:t> </a:t>
            </a:r>
            <a:r>
              <a:rPr lang="en-US" sz="3200" spc="-30" dirty="0" err="1">
                <a:solidFill>
                  <a:schemeClr val="tx2"/>
                </a:solidFill>
              </a:rPr>
              <a:t>bei</a:t>
            </a:r>
            <a:r>
              <a:rPr lang="en-US" sz="3200" spc="-30" dirty="0">
                <a:solidFill>
                  <a:schemeClr val="tx2"/>
                </a:solidFill>
              </a:rPr>
              <a:t> Intervention</a:t>
            </a:r>
            <a:endParaRPr lang="de-DE" sz="3200" dirty="0"/>
          </a:p>
        </p:txBody>
      </p:sp>
      <p:sp>
        <p:nvSpPr>
          <p:cNvPr id="4" name="Textplatzhalter 3">
            <a:extLst>
              <a:ext uri="{FF2B5EF4-FFF2-40B4-BE49-F238E27FC236}">
                <a16:creationId xmlns:a16="http://schemas.microsoft.com/office/drawing/2014/main" id="{540DD0E1-CF72-38A8-15BC-1F2A906C5F1D}"/>
              </a:ext>
            </a:extLst>
          </p:cNvPr>
          <p:cNvSpPr>
            <a:spLocks noGrp="1"/>
          </p:cNvSpPr>
          <p:nvPr>
            <p:ph type="body" sz="quarter" idx="15"/>
          </p:nvPr>
        </p:nvSpPr>
        <p:spPr>
          <a:xfrm>
            <a:off x="647700" y="6223325"/>
            <a:ext cx="5365642" cy="521963"/>
          </a:xfrm>
        </p:spPr>
        <p:txBody>
          <a:bodyPr/>
          <a:lstStyle/>
          <a:p>
            <a:r>
              <a:rPr lang="en-GB" i="1" err="1"/>
              <a:t>Grafiken</a:t>
            </a:r>
            <a:r>
              <a:rPr lang="en-GB" i="1"/>
              <a:t> von Novo Nordisk </a:t>
            </a:r>
            <a:r>
              <a:rPr lang="en-GB" i="1" err="1"/>
              <a:t>nach</a:t>
            </a:r>
            <a:r>
              <a:rPr lang="en-GB" i="1"/>
              <a:t> Daten von </a:t>
            </a:r>
            <a:r>
              <a:rPr lang="de-DE" i="1"/>
              <a:t>Lara-Romero C. et al.</a:t>
            </a:r>
            <a:br>
              <a:rPr lang="de-DE"/>
            </a:br>
            <a:r>
              <a:rPr lang="de-DE"/>
              <a:t>FIB, Fibrose; MASH, Metabolische Dysfunktion-assoziierte Steatohepatitis; PNPLA3-GG, </a:t>
            </a:r>
            <a:r>
              <a:rPr lang="de-DE" err="1"/>
              <a:t>patatin</a:t>
            </a:r>
            <a:r>
              <a:rPr lang="de-DE"/>
              <a:t>-like </a:t>
            </a:r>
            <a:r>
              <a:rPr lang="de-DE" err="1"/>
              <a:t>phospholipase</a:t>
            </a:r>
            <a:r>
              <a:rPr lang="de-DE"/>
              <a:t> domain-</a:t>
            </a:r>
            <a:r>
              <a:rPr lang="de-DE" err="1"/>
              <a:t>containing</a:t>
            </a:r>
            <a:r>
              <a:rPr lang="de-DE"/>
              <a:t> </a:t>
            </a:r>
            <a:r>
              <a:rPr lang="de-DE" err="1"/>
              <a:t>protein</a:t>
            </a:r>
            <a:r>
              <a:rPr lang="de-DE"/>
              <a:t> 3, </a:t>
            </a:r>
            <a:r>
              <a:rPr lang="de-DE" err="1"/>
              <a:t>genotype</a:t>
            </a:r>
            <a:r>
              <a:rPr lang="de-DE"/>
              <a:t> GG.</a:t>
            </a:r>
          </a:p>
        </p:txBody>
      </p:sp>
      <p:sp>
        <p:nvSpPr>
          <p:cNvPr id="5" name="Textplatzhalter 4">
            <a:extLst>
              <a:ext uri="{FF2B5EF4-FFF2-40B4-BE49-F238E27FC236}">
                <a16:creationId xmlns:a16="http://schemas.microsoft.com/office/drawing/2014/main" id="{3FDA5181-F982-555D-B00E-FACDBFEEA543}"/>
              </a:ext>
            </a:extLst>
          </p:cNvPr>
          <p:cNvSpPr>
            <a:spLocks noGrp="1"/>
          </p:cNvSpPr>
          <p:nvPr>
            <p:ph type="body" sz="quarter" idx="17"/>
          </p:nvPr>
        </p:nvSpPr>
        <p:spPr/>
        <p:txBody>
          <a:bodyPr/>
          <a:lstStyle/>
          <a:p>
            <a:r>
              <a:rPr lang="nb-NO"/>
              <a:t>Lara-Romero C. et al. J Hepatol. 2025;82(Suppl.1):TOP-444.</a:t>
            </a:r>
          </a:p>
        </p:txBody>
      </p:sp>
      <p:pic>
        <p:nvPicPr>
          <p:cNvPr id="19" name="Grafik 18">
            <a:extLst>
              <a:ext uri="{FF2B5EF4-FFF2-40B4-BE49-F238E27FC236}">
                <a16:creationId xmlns:a16="http://schemas.microsoft.com/office/drawing/2014/main" id="{0B961A88-E001-B5EA-9C7D-E13E6B629231}"/>
              </a:ext>
            </a:extLst>
          </p:cNvPr>
          <p:cNvPicPr>
            <a:picLocks noChangeAspect="1"/>
          </p:cNvPicPr>
          <p:nvPr/>
        </p:nvPicPr>
        <p:blipFill>
          <a:blip r:embed="rId4"/>
          <a:srcRect r="17906"/>
          <a:stretch/>
        </p:blipFill>
        <p:spPr>
          <a:xfrm>
            <a:off x="7605057" y="2811041"/>
            <a:ext cx="3639777" cy="2352628"/>
          </a:xfrm>
          <a:prstGeom prst="rect">
            <a:avLst/>
          </a:prstGeom>
        </p:spPr>
      </p:pic>
      <p:pic>
        <p:nvPicPr>
          <p:cNvPr id="21" name="Grafik 20">
            <a:extLst>
              <a:ext uri="{FF2B5EF4-FFF2-40B4-BE49-F238E27FC236}">
                <a16:creationId xmlns:a16="http://schemas.microsoft.com/office/drawing/2014/main" id="{EEFADE45-7360-A4D6-68DF-D244815E0B2D}"/>
              </a:ext>
            </a:extLst>
          </p:cNvPr>
          <p:cNvPicPr>
            <a:picLocks noChangeAspect="1"/>
          </p:cNvPicPr>
          <p:nvPr/>
        </p:nvPicPr>
        <p:blipFill>
          <a:blip r:embed="rId5"/>
          <a:stretch>
            <a:fillRect/>
          </a:stretch>
        </p:blipFill>
        <p:spPr>
          <a:xfrm>
            <a:off x="746122" y="1868818"/>
            <a:ext cx="2428071" cy="2085218"/>
          </a:xfrm>
          <a:prstGeom prst="rect">
            <a:avLst/>
          </a:prstGeom>
        </p:spPr>
      </p:pic>
      <p:pic>
        <p:nvPicPr>
          <p:cNvPr id="23" name="Grafik 22">
            <a:extLst>
              <a:ext uri="{FF2B5EF4-FFF2-40B4-BE49-F238E27FC236}">
                <a16:creationId xmlns:a16="http://schemas.microsoft.com/office/drawing/2014/main" id="{193F65B8-9276-13FD-89F2-2A2694111BC0}"/>
              </a:ext>
            </a:extLst>
          </p:cNvPr>
          <p:cNvPicPr>
            <a:picLocks noChangeAspect="1"/>
          </p:cNvPicPr>
          <p:nvPr/>
        </p:nvPicPr>
        <p:blipFill>
          <a:blip r:embed="rId6"/>
          <a:stretch>
            <a:fillRect/>
          </a:stretch>
        </p:blipFill>
        <p:spPr>
          <a:xfrm>
            <a:off x="3855618" y="1896892"/>
            <a:ext cx="2318203" cy="2085218"/>
          </a:xfrm>
          <a:prstGeom prst="rect">
            <a:avLst/>
          </a:prstGeom>
        </p:spPr>
      </p:pic>
      <p:pic>
        <p:nvPicPr>
          <p:cNvPr id="25" name="Grafik 24">
            <a:extLst>
              <a:ext uri="{FF2B5EF4-FFF2-40B4-BE49-F238E27FC236}">
                <a16:creationId xmlns:a16="http://schemas.microsoft.com/office/drawing/2014/main" id="{031DDE5F-5CD8-457A-65AE-2D47884902DC}"/>
              </a:ext>
            </a:extLst>
          </p:cNvPr>
          <p:cNvPicPr>
            <a:picLocks noChangeAspect="1"/>
          </p:cNvPicPr>
          <p:nvPr/>
        </p:nvPicPr>
        <p:blipFill>
          <a:blip r:embed="rId7"/>
          <a:stretch>
            <a:fillRect/>
          </a:stretch>
        </p:blipFill>
        <p:spPr>
          <a:xfrm>
            <a:off x="750911" y="4045066"/>
            <a:ext cx="2422759" cy="2222881"/>
          </a:xfrm>
          <a:prstGeom prst="rect">
            <a:avLst/>
          </a:prstGeom>
        </p:spPr>
      </p:pic>
      <p:pic>
        <p:nvPicPr>
          <p:cNvPr id="27" name="Grafik 26">
            <a:extLst>
              <a:ext uri="{FF2B5EF4-FFF2-40B4-BE49-F238E27FC236}">
                <a16:creationId xmlns:a16="http://schemas.microsoft.com/office/drawing/2014/main" id="{41FC74E0-4402-E326-B07D-398A60BD34FC}"/>
              </a:ext>
            </a:extLst>
          </p:cNvPr>
          <p:cNvPicPr>
            <a:picLocks noChangeAspect="1"/>
          </p:cNvPicPr>
          <p:nvPr/>
        </p:nvPicPr>
        <p:blipFill>
          <a:blip r:embed="rId8"/>
          <a:stretch>
            <a:fillRect/>
          </a:stretch>
        </p:blipFill>
        <p:spPr>
          <a:xfrm>
            <a:off x="3724279" y="4029981"/>
            <a:ext cx="2608332" cy="2233961"/>
          </a:xfrm>
          <a:prstGeom prst="rect">
            <a:avLst/>
          </a:prstGeom>
        </p:spPr>
      </p:pic>
      <p:sp>
        <p:nvSpPr>
          <p:cNvPr id="28" name="Textfeld 27">
            <a:extLst>
              <a:ext uri="{FF2B5EF4-FFF2-40B4-BE49-F238E27FC236}">
                <a16:creationId xmlns:a16="http://schemas.microsoft.com/office/drawing/2014/main" id="{2C9F7004-6E8B-FBAD-89E2-974EC6BF8AF4}"/>
              </a:ext>
            </a:extLst>
          </p:cNvPr>
          <p:cNvSpPr txBox="1"/>
          <p:nvPr/>
        </p:nvSpPr>
        <p:spPr>
          <a:xfrm>
            <a:off x="657531" y="1692091"/>
            <a:ext cx="639521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Gewichtsentwicklung während der Studie (12 und 24 Wochen) nach Leberreaktion</a:t>
            </a:r>
            <a:endParaRPr kumimoji="0" lang="en-US" sz="12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9" name="Textfeld 28">
            <a:extLst>
              <a:ext uri="{FF2B5EF4-FFF2-40B4-BE49-F238E27FC236}">
                <a16:creationId xmlns:a16="http://schemas.microsoft.com/office/drawing/2014/main" id="{1885D531-40F4-0968-EF8C-B351D94D1754}"/>
              </a:ext>
            </a:extLst>
          </p:cNvPr>
          <p:cNvSpPr txBox="1"/>
          <p:nvPr/>
        </p:nvSpPr>
        <p:spPr>
          <a:xfrm>
            <a:off x="7500598" y="2275077"/>
            <a:ext cx="4562877" cy="184666"/>
          </a:xfrm>
          <a:prstGeom prst="rect">
            <a:avLst/>
          </a:prstGeom>
          <a:noFill/>
        </p:spPr>
        <p:txBody>
          <a:bodyPr wrap="square" lIns="0" tIns="0" rIns="0" bIns="0" rtlCol="0">
            <a:spAutoFit/>
          </a:bodyPr>
          <a:lstStyle>
            <a:defPPr>
              <a:defRPr lang="de-DE"/>
            </a:defPPr>
            <a:lvl1pPr>
              <a:defRPr sz="1400" b="1">
                <a:solidFill>
                  <a:schemeClr val="tx2"/>
                </a:solidFill>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965"/>
                </a:solidFill>
                <a:effectLst/>
                <a:uLnTx/>
                <a:uFillTx/>
                <a:latin typeface="Apis For Office"/>
                <a:ea typeface="+mn-ea"/>
                <a:cs typeface="+mn-cs"/>
              </a:rPr>
              <a:t>PNPLA3-GG </a:t>
            </a:r>
            <a:r>
              <a:rPr kumimoji="0" lang="en-US" sz="1200" b="1" i="0" u="none" strike="noStrike" kern="1200" cap="none" spc="0" normalizeH="0" baseline="0" noProof="0" err="1">
                <a:ln>
                  <a:noFill/>
                </a:ln>
                <a:solidFill>
                  <a:srgbClr val="001965"/>
                </a:solidFill>
                <a:effectLst/>
                <a:uLnTx/>
                <a:uFillTx/>
                <a:latin typeface="Apis For Office"/>
                <a:ea typeface="+mn-ea"/>
                <a:cs typeface="+mn-cs"/>
              </a:rPr>
              <a:t>verbessert</a:t>
            </a:r>
            <a:r>
              <a:rPr kumimoji="0" lang="en-US" sz="1200" b="1" i="0" u="none" strike="noStrike" kern="1200" cap="none" spc="0" normalizeH="0" baseline="0" noProof="0">
                <a:ln>
                  <a:noFill/>
                </a:ln>
                <a:solidFill>
                  <a:srgbClr val="001965"/>
                </a:solidFill>
                <a:effectLst/>
                <a:uLnTx/>
                <a:uFillTx/>
                <a:latin typeface="Apis For Office"/>
                <a:ea typeface="+mn-ea"/>
                <a:cs typeface="+mn-cs"/>
              </a:rPr>
              <a:t> die </a:t>
            </a:r>
            <a:r>
              <a:rPr kumimoji="0" lang="en-US" sz="1200" b="1" i="0" u="none" strike="noStrike" kern="1200" cap="none" spc="0" normalizeH="0" baseline="0" noProof="0" err="1">
                <a:ln>
                  <a:noFill/>
                </a:ln>
                <a:solidFill>
                  <a:srgbClr val="001965"/>
                </a:solidFill>
                <a:effectLst/>
                <a:uLnTx/>
                <a:uFillTx/>
                <a:latin typeface="Apis For Office"/>
                <a:ea typeface="+mn-ea"/>
                <a:cs typeface="+mn-cs"/>
              </a:rPr>
              <a:t>Leberreaktion</a:t>
            </a:r>
            <a:endParaRPr kumimoji="0" lang="en-US" sz="12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30" name="Textfeld 29">
            <a:extLst>
              <a:ext uri="{FF2B5EF4-FFF2-40B4-BE49-F238E27FC236}">
                <a16:creationId xmlns:a16="http://schemas.microsoft.com/office/drawing/2014/main" id="{64335368-CF65-D21E-7420-DC687DBD6289}"/>
              </a:ext>
            </a:extLst>
          </p:cNvPr>
          <p:cNvSpPr txBox="1"/>
          <p:nvPr/>
        </p:nvSpPr>
        <p:spPr>
          <a:xfrm>
            <a:off x="7437587" y="2948886"/>
            <a:ext cx="1011441" cy="215444"/>
          </a:xfrm>
          <a:prstGeom prst="rect">
            <a:avLst/>
          </a:prstGeom>
          <a:solidFill>
            <a:schemeClr val="bg1"/>
          </a:solidFill>
        </p:spPr>
        <p:txBody>
          <a:bodyPr wrap="square">
            <a:spAutoFit/>
          </a:bodyPr>
          <a:lstStyle/>
          <a:p>
            <a:pPr rtl="0">
              <a:defRPr sz="1200" b="1" i="0" u="none" strike="noStrike" kern="1200" baseline="0">
                <a:solidFill>
                  <a:srgbClr val="001965"/>
                </a:solidFill>
                <a:latin typeface="+mn-lt"/>
                <a:ea typeface="+mn-ea"/>
                <a:cs typeface="+mn-cs"/>
              </a:defRPr>
            </a:pPr>
            <a:r>
              <a:rPr lang="es-ES" sz="800"/>
              <a:t>FIB-Regression</a:t>
            </a:r>
          </a:p>
        </p:txBody>
      </p:sp>
      <p:sp>
        <p:nvSpPr>
          <p:cNvPr id="31" name="Textfeld 30">
            <a:extLst>
              <a:ext uri="{FF2B5EF4-FFF2-40B4-BE49-F238E27FC236}">
                <a16:creationId xmlns:a16="http://schemas.microsoft.com/office/drawing/2014/main" id="{4BAFC0D8-6E8E-9381-9126-21470E3D6D9C}"/>
              </a:ext>
            </a:extLst>
          </p:cNvPr>
          <p:cNvSpPr txBox="1"/>
          <p:nvPr/>
        </p:nvSpPr>
        <p:spPr>
          <a:xfrm>
            <a:off x="7437588" y="3356018"/>
            <a:ext cx="1011441" cy="338554"/>
          </a:xfrm>
          <a:prstGeom prst="rect">
            <a:avLst/>
          </a:prstGeom>
          <a:solidFill>
            <a:schemeClr val="bg1"/>
          </a:solidFill>
        </p:spPr>
        <p:txBody>
          <a:bodyPr wrap="square">
            <a:spAutoFit/>
          </a:bodyPr>
          <a:lstStyle/>
          <a:p>
            <a:pPr rtl="0">
              <a:defRPr sz="1200" b="1" i="0" u="none" strike="noStrike" kern="1200" baseline="0">
                <a:solidFill>
                  <a:srgbClr val="001965"/>
                </a:solidFill>
                <a:latin typeface="+mn-lt"/>
                <a:ea typeface="+mn-ea"/>
                <a:cs typeface="+mn-cs"/>
              </a:defRPr>
            </a:pPr>
            <a:r>
              <a:rPr lang="es-ES" sz="800"/>
              <a:t>MASH-Auflösung</a:t>
            </a:r>
          </a:p>
        </p:txBody>
      </p:sp>
      <p:sp>
        <p:nvSpPr>
          <p:cNvPr id="33" name="Textfeld 32">
            <a:extLst>
              <a:ext uri="{FF2B5EF4-FFF2-40B4-BE49-F238E27FC236}">
                <a16:creationId xmlns:a16="http://schemas.microsoft.com/office/drawing/2014/main" id="{D11D8078-EBC4-7DC8-56B6-4CC00EF12F62}"/>
              </a:ext>
            </a:extLst>
          </p:cNvPr>
          <p:cNvSpPr txBox="1"/>
          <p:nvPr/>
        </p:nvSpPr>
        <p:spPr>
          <a:xfrm>
            <a:off x="7437586" y="3775222"/>
            <a:ext cx="1011441" cy="338554"/>
          </a:xfrm>
          <a:prstGeom prst="rect">
            <a:avLst/>
          </a:prstGeom>
          <a:solidFill>
            <a:schemeClr val="bg1"/>
          </a:solidFill>
        </p:spPr>
        <p:txBody>
          <a:bodyPr wrap="square">
            <a:spAutoFit/>
          </a:bodyPr>
          <a:lstStyle/>
          <a:p>
            <a:pPr rtl="0">
              <a:defRPr sz="1200" b="1" i="0" u="none" strike="noStrike" kern="1200" baseline="0">
                <a:solidFill>
                  <a:srgbClr val="001965"/>
                </a:solidFill>
                <a:latin typeface="+mn-lt"/>
                <a:ea typeface="+mn-ea"/>
                <a:cs typeface="+mn-cs"/>
              </a:defRPr>
            </a:pPr>
            <a:r>
              <a:rPr lang="es-ES" sz="800"/>
              <a:t>Steatose-Ansprechen</a:t>
            </a:r>
          </a:p>
        </p:txBody>
      </p:sp>
      <p:sp>
        <p:nvSpPr>
          <p:cNvPr id="34" name="Textfeld 33">
            <a:extLst>
              <a:ext uri="{FF2B5EF4-FFF2-40B4-BE49-F238E27FC236}">
                <a16:creationId xmlns:a16="http://schemas.microsoft.com/office/drawing/2014/main" id="{70EB38BE-8051-AFC5-4C7B-F35DC6002E84}"/>
              </a:ext>
            </a:extLst>
          </p:cNvPr>
          <p:cNvSpPr txBox="1"/>
          <p:nvPr/>
        </p:nvSpPr>
        <p:spPr>
          <a:xfrm>
            <a:off x="7437585" y="4257409"/>
            <a:ext cx="1011441" cy="338554"/>
          </a:xfrm>
          <a:prstGeom prst="rect">
            <a:avLst/>
          </a:prstGeom>
          <a:solidFill>
            <a:schemeClr val="bg1"/>
          </a:solidFill>
        </p:spPr>
        <p:txBody>
          <a:bodyPr wrap="square">
            <a:spAutoFit/>
          </a:bodyPr>
          <a:lstStyle/>
          <a:p>
            <a:pPr rtl="0">
              <a:defRPr sz="1200" b="1" i="0" u="none" strike="noStrike" kern="1200" baseline="0">
                <a:solidFill>
                  <a:srgbClr val="001965"/>
                </a:solidFill>
                <a:latin typeface="+mn-lt"/>
                <a:ea typeface="+mn-ea"/>
                <a:cs typeface="+mn-cs"/>
              </a:defRPr>
            </a:pPr>
            <a:r>
              <a:rPr lang="es-ES" sz="800"/>
              <a:t>Vollständiges Ansprechen</a:t>
            </a:r>
          </a:p>
        </p:txBody>
      </p:sp>
      <p:sp>
        <p:nvSpPr>
          <p:cNvPr id="10" name="Textfeld 9">
            <a:extLst>
              <a:ext uri="{FF2B5EF4-FFF2-40B4-BE49-F238E27FC236}">
                <a16:creationId xmlns:a16="http://schemas.microsoft.com/office/drawing/2014/main" id="{7BDD4F52-CB03-F787-F390-A039386E5049}"/>
              </a:ext>
            </a:extLst>
          </p:cNvPr>
          <p:cNvSpPr txBox="1"/>
          <p:nvPr/>
        </p:nvSpPr>
        <p:spPr>
          <a:xfrm>
            <a:off x="11216003" y="3036796"/>
            <a:ext cx="384721" cy="137282"/>
          </a:xfrm>
          <a:prstGeom prst="rect">
            <a:avLst/>
          </a:prstGeom>
          <a:solidFill>
            <a:schemeClr val="bg1"/>
          </a:solidFill>
        </p:spPr>
        <p:txBody>
          <a:bodyPr wrap="none" lIns="0" tIns="0" rIns="0" bIns="0" rtlCol="0">
            <a:spAutoFit/>
          </a:bodyPr>
          <a:lstStyle/>
          <a:p>
            <a:pPr>
              <a:lnSpc>
                <a:spcPct val="120000"/>
              </a:lnSpc>
            </a:pPr>
            <a:r>
              <a:rPr lang="de-DE" sz="800" b="1">
                <a:solidFill>
                  <a:schemeClr val="tx2"/>
                </a:solidFill>
              </a:rPr>
              <a:t>p = 0,08</a:t>
            </a:r>
          </a:p>
        </p:txBody>
      </p:sp>
      <p:sp>
        <p:nvSpPr>
          <p:cNvPr id="11" name="Textfeld 10">
            <a:extLst>
              <a:ext uri="{FF2B5EF4-FFF2-40B4-BE49-F238E27FC236}">
                <a16:creationId xmlns:a16="http://schemas.microsoft.com/office/drawing/2014/main" id="{AC8BCA2C-2BBD-3DB5-E06F-9E048FD7CE3E}"/>
              </a:ext>
            </a:extLst>
          </p:cNvPr>
          <p:cNvSpPr txBox="1"/>
          <p:nvPr/>
        </p:nvSpPr>
        <p:spPr>
          <a:xfrm>
            <a:off x="11216003" y="3483185"/>
            <a:ext cx="416781" cy="137282"/>
          </a:xfrm>
          <a:prstGeom prst="rect">
            <a:avLst/>
          </a:prstGeom>
          <a:solidFill>
            <a:schemeClr val="bg1"/>
          </a:solidFill>
        </p:spPr>
        <p:txBody>
          <a:bodyPr wrap="none" lIns="0" tIns="0" rIns="0" bIns="0" rtlCol="0">
            <a:spAutoFit/>
          </a:bodyPr>
          <a:lstStyle/>
          <a:p>
            <a:pPr>
              <a:lnSpc>
                <a:spcPct val="120000"/>
              </a:lnSpc>
            </a:pPr>
            <a:r>
              <a:rPr lang="de-DE" sz="800" b="1">
                <a:solidFill>
                  <a:schemeClr val="tx2"/>
                </a:solidFill>
              </a:rPr>
              <a:t>p &lt;0,003</a:t>
            </a:r>
          </a:p>
        </p:txBody>
      </p:sp>
      <p:sp>
        <p:nvSpPr>
          <p:cNvPr id="17" name="Textfeld 16">
            <a:extLst>
              <a:ext uri="{FF2B5EF4-FFF2-40B4-BE49-F238E27FC236}">
                <a16:creationId xmlns:a16="http://schemas.microsoft.com/office/drawing/2014/main" id="{EEB93DE1-5A56-6CE1-350C-4078BF663BD7}"/>
              </a:ext>
            </a:extLst>
          </p:cNvPr>
          <p:cNvSpPr txBox="1"/>
          <p:nvPr/>
        </p:nvSpPr>
        <p:spPr>
          <a:xfrm>
            <a:off x="11216003" y="3894983"/>
            <a:ext cx="357470" cy="137282"/>
          </a:xfrm>
          <a:prstGeom prst="rect">
            <a:avLst/>
          </a:prstGeom>
          <a:solidFill>
            <a:schemeClr val="bg1"/>
          </a:solidFill>
        </p:spPr>
        <p:txBody>
          <a:bodyPr wrap="none" lIns="0" tIns="0" rIns="0" bIns="0" rtlCol="0">
            <a:spAutoFit/>
          </a:bodyPr>
          <a:lstStyle/>
          <a:p>
            <a:pPr>
              <a:lnSpc>
                <a:spcPct val="120000"/>
              </a:lnSpc>
            </a:pPr>
            <a:r>
              <a:rPr lang="de-DE" sz="800" b="1">
                <a:solidFill>
                  <a:schemeClr val="tx2"/>
                </a:solidFill>
              </a:rPr>
              <a:t>p &lt;0,04</a:t>
            </a:r>
          </a:p>
        </p:txBody>
      </p:sp>
      <p:sp>
        <p:nvSpPr>
          <p:cNvPr id="18" name="Textfeld 17">
            <a:extLst>
              <a:ext uri="{FF2B5EF4-FFF2-40B4-BE49-F238E27FC236}">
                <a16:creationId xmlns:a16="http://schemas.microsoft.com/office/drawing/2014/main" id="{DDC39615-1830-5CDD-09E7-D50463B2C87F}"/>
              </a:ext>
            </a:extLst>
          </p:cNvPr>
          <p:cNvSpPr txBox="1"/>
          <p:nvPr/>
        </p:nvSpPr>
        <p:spPr>
          <a:xfrm>
            <a:off x="11216003" y="4296670"/>
            <a:ext cx="416781" cy="137282"/>
          </a:xfrm>
          <a:prstGeom prst="rect">
            <a:avLst/>
          </a:prstGeom>
          <a:solidFill>
            <a:schemeClr val="bg1"/>
          </a:solidFill>
        </p:spPr>
        <p:txBody>
          <a:bodyPr wrap="none" lIns="0" tIns="0" rIns="0" bIns="0" rtlCol="0">
            <a:spAutoFit/>
          </a:bodyPr>
          <a:lstStyle/>
          <a:p>
            <a:pPr>
              <a:lnSpc>
                <a:spcPct val="120000"/>
              </a:lnSpc>
            </a:pPr>
            <a:r>
              <a:rPr lang="de-DE" sz="800" b="1">
                <a:solidFill>
                  <a:schemeClr val="tx2"/>
                </a:solidFill>
              </a:rPr>
              <a:t>p &lt;0,009</a:t>
            </a:r>
          </a:p>
        </p:txBody>
      </p:sp>
      <p:grpSp>
        <p:nvGrpSpPr>
          <p:cNvPr id="36" name="Gruppieren 35">
            <a:extLst>
              <a:ext uri="{FF2B5EF4-FFF2-40B4-BE49-F238E27FC236}">
                <a16:creationId xmlns:a16="http://schemas.microsoft.com/office/drawing/2014/main" id="{369C9AE3-C4C2-F5E9-7C3C-75E6537A0A8F}"/>
              </a:ext>
            </a:extLst>
          </p:cNvPr>
          <p:cNvGrpSpPr/>
          <p:nvPr/>
        </p:nvGrpSpPr>
        <p:grpSpPr>
          <a:xfrm>
            <a:off x="2917217" y="2661963"/>
            <a:ext cx="780749" cy="698877"/>
            <a:chOff x="7842142" y="5525746"/>
            <a:chExt cx="780749" cy="698877"/>
          </a:xfrm>
        </p:grpSpPr>
        <p:pic>
          <p:nvPicPr>
            <p:cNvPr id="13" name="Grafik 12">
              <a:extLst>
                <a:ext uri="{FF2B5EF4-FFF2-40B4-BE49-F238E27FC236}">
                  <a16:creationId xmlns:a16="http://schemas.microsoft.com/office/drawing/2014/main" id="{6C7FD4FE-0D1B-1817-3A29-B917673C032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7842142" y="5877727"/>
              <a:ext cx="234349" cy="346896"/>
            </a:xfrm>
            <a:prstGeom prst="rect">
              <a:avLst/>
            </a:prstGeom>
          </p:spPr>
        </p:pic>
        <p:sp>
          <p:nvSpPr>
            <p:cNvPr id="14" name="Textfeld 13">
              <a:extLst>
                <a:ext uri="{FF2B5EF4-FFF2-40B4-BE49-F238E27FC236}">
                  <a16:creationId xmlns:a16="http://schemas.microsoft.com/office/drawing/2014/main" id="{82AE493C-B838-F0A0-01B8-6989DF102F3A}"/>
                </a:ext>
              </a:extLst>
            </p:cNvPr>
            <p:cNvSpPr txBox="1"/>
            <p:nvPr/>
          </p:nvSpPr>
          <p:spPr>
            <a:xfrm>
              <a:off x="8035226" y="6020494"/>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Ja</a:t>
              </a:r>
            </a:p>
          </p:txBody>
        </p:sp>
        <p:sp>
          <p:nvSpPr>
            <p:cNvPr id="15" name="Textfeld 14">
              <a:extLst>
                <a:ext uri="{FF2B5EF4-FFF2-40B4-BE49-F238E27FC236}">
                  <a16:creationId xmlns:a16="http://schemas.microsoft.com/office/drawing/2014/main" id="{937739CB-0DD4-0BB1-2338-058B9E7C7BE5}"/>
                </a:ext>
              </a:extLst>
            </p:cNvPr>
            <p:cNvSpPr txBox="1"/>
            <p:nvPr/>
          </p:nvSpPr>
          <p:spPr>
            <a:xfrm>
              <a:off x="8035226" y="5852585"/>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Nein</a:t>
              </a:r>
              <a:endParaRPr lang="es-ES" sz="500"/>
            </a:p>
          </p:txBody>
        </p:sp>
        <p:sp>
          <p:nvSpPr>
            <p:cNvPr id="16" name="Textfeld 15">
              <a:extLst>
                <a:ext uri="{FF2B5EF4-FFF2-40B4-BE49-F238E27FC236}">
                  <a16:creationId xmlns:a16="http://schemas.microsoft.com/office/drawing/2014/main" id="{42543F24-CEFF-38F6-6596-6440933D7F59}"/>
                </a:ext>
              </a:extLst>
            </p:cNvPr>
            <p:cNvSpPr txBox="1"/>
            <p:nvPr/>
          </p:nvSpPr>
          <p:spPr>
            <a:xfrm>
              <a:off x="7842143" y="5525746"/>
              <a:ext cx="780748" cy="307777"/>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700"/>
                <a:t>Vollständiges Ansprechen</a:t>
              </a:r>
            </a:p>
          </p:txBody>
        </p:sp>
      </p:grpSp>
      <p:grpSp>
        <p:nvGrpSpPr>
          <p:cNvPr id="37" name="Gruppieren 36">
            <a:extLst>
              <a:ext uri="{FF2B5EF4-FFF2-40B4-BE49-F238E27FC236}">
                <a16:creationId xmlns:a16="http://schemas.microsoft.com/office/drawing/2014/main" id="{76F28624-FBFA-4EA0-8549-1BF7491E5040}"/>
              </a:ext>
            </a:extLst>
          </p:cNvPr>
          <p:cNvGrpSpPr/>
          <p:nvPr/>
        </p:nvGrpSpPr>
        <p:grpSpPr>
          <a:xfrm>
            <a:off x="6090418" y="2664505"/>
            <a:ext cx="780749" cy="698877"/>
            <a:chOff x="7842142" y="5525746"/>
            <a:chExt cx="780749" cy="698877"/>
          </a:xfrm>
        </p:grpSpPr>
        <p:pic>
          <p:nvPicPr>
            <p:cNvPr id="38" name="Grafik 37">
              <a:extLst>
                <a:ext uri="{FF2B5EF4-FFF2-40B4-BE49-F238E27FC236}">
                  <a16:creationId xmlns:a16="http://schemas.microsoft.com/office/drawing/2014/main" id="{0DFAC4B9-DF84-195C-D1C8-F037DB438C9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7842142" y="5877727"/>
              <a:ext cx="234349" cy="346896"/>
            </a:xfrm>
            <a:prstGeom prst="rect">
              <a:avLst/>
            </a:prstGeom>
          </p:spPr>
        </p:pic>
        <p:sp>
          <p:nvSpPr>
            <p:cNvPr id="39" name="Textfeld 38">
              <a:extLst>
                <a:ext uri="{FF2B5EF4-FFF2-40B4-BE49-F238E27FC236}">
                  <a16:creationId xmlns:a16="http://schemas.microsoft.com/office/drawing/2014/main" id="{41529584-E140-1219-F0B9-89A061EBADFB}"/>
                </a:ext>
              </a:extLst>
            </p:cNvPr>
            <p:cNvSpPr txBox="1"/>
            <p:nvPr/>
          </p:nvSpPr>
          <p:spPr>
            <a:xfrm>
              <a:off x="8035226" y="6020494"/>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Ja</a:t>
              </a:r>
            </a:p>
          </p:txBody>
        </p:sp>
        <p:sp>
          <p:nvSpPr>
            <p:cNvPr id="40" name="Textfeld 39">
              <a:extLst>
                <a:ext uri="{FF2B5EF4-FFF2-40B4-BE49-F238E27FC236}">
                  <a16:creationId xmlns:a16="http://schemas.microsoft.com/office/drawing/2014/main" id="{0F4F3D72-B354-75E4-221C-23FAA377D3A3}"/>
                </a:ext>
              </a:extLst>
            </p:cNvPr>
            <p:cNvSpPr txBox="1"/>
            <p:nvPr/>
          </p:nvSpPr>
          <p:spPr>
            <a:xfrm>
              <a:off x="8035226" y="5852585"/>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Nein</a:t>
              </a:r>
              <a:endParaRPr lang="es-ES" sz="500"/>
            </a:p>
          </p:txBody>
        </p:sp>
        <p:sp>
          <p:nvSpPr>
            <p:cNvPr id="41" name="Textfeld 40">
              <a:extLst>
                <a:ext uri="{FF2B5EF4-FFF2-40B4-BE49-F238E27FC236}">
                  <a16:creationId xmlns:a16="http://schemas.microsoft.com/office/drawing/2014/main" id="{D5077699-69ED-550D-75D8-9BD7C8A01225}"/>
                </a:ext>
              </a:extLst>
            </p:cNvPr>
            <p:cNvSpPr txBox="1"/>
            <p:nvPr/>
          </p:nvSpPr>
          <p:spPr>
            <a:xfrm>
              <a:off x="7842143" y="5525746"/>
              <a:ext cx="780748" cy="307777"/>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700"/>
                <a:t>MASH-Auflösung</a:t>
              </a:r>
            </a:p>
          </p:txBody>
        </p:sp>
      </p:grpSp>
      <p:grpSp>
        <p:nvGrpSpPr>
          <p:cNvPr id="42" name="Gruppieren 41">
            <a:extLst>
              <a:ext uri="{FF2B5EF4-FFF2-40B4-BE49-F238E27FC236}">
                <a16:creationId xmlns:a16="http://schemas.microsoft.com/office/drawing/2014/main" id="{89EC4F10-9FE0-EB42-15A4-E59F0BAB13C4}"/>
              </a:ext>
            </a:extLst>
          </p:cNvPr>
          <p:cNvGrpSpPr/>
          <p:nvPr/>
        </p:nvGrpSpPr>
        <p:grpSpPr>
          <a:xfrm>
            <a:off x="2940146" y="4830384"/>
            <a:ext cx="780749" cy="698877"/>
            <a:chOff x="7842142" y="5525746"/>
            <a:chExt cx="780749" cy="698877"/>
          </a:xfrm>
        </p:grpSpPr>
        <p:pic>
          <p:nvPicPr>
            <p:cNvPr id="43" name="Grafik 42">
              <a:extLst>
                <a:ext uri="{FF2B5EF4-FFF2-40B4-BE49-F238E27FC236}">
                  <a16:creationId xmlns:a16="http://schemas.microsoft.com/office/drawing/2014/main" id="{938F6CA3-92B8-56DD-476E-73E6DA69C8E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7842142" y="5877727"/>
              <a:ext cx="234349" cy="346896"/>
            </a:xfrm>
            <a:prstGeom prst="rect">
              <a:avLst/>
            </a:prstGeom>
          </p:spPr>
        </p:pic>
        <p:sp>
          <p:nvSpPr>
            <p:cNvPr id="44" name="Textfeld 43">
              <a:extLst>
                <a:ext uri="{FF2B5EF4-FFF2-40B4-BE49-F238E27FC236}">
                  <a16:creationId xmlns:a16="http://schemas.microsoft.com/office/drawing/2014/main" id="{5B8D8CCC-36DE-07D7-6733-FBF37AB0379D}"/>
                </a:ext>
              </a:extLst>
            </p:cNvPr>
            <p:cNvSpPr txBox="1"/>
            <p:nvPr/>
          </p:nvSpPr>
          <p:spPr>
            <a:xfrm>
              <a:off x="8035226" y="6020494"/>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Ja</a:t>
              </a:r>
            </a:p>
          </p:txBody>
        </p:sp>
        <p:sp>
          <p:nvSpPr>
            <p:cNvPr id="45" name="Textfeld 44">
              <a:extLst>
                <a:ext uri="{FF2B5EF4-FFF2-40B4-BE49-F238E27FC236}">
                  <a16:creationId xmlns:a16="http://schemas.microsoft.com/office/drawing/2014/main" id="{4A2044CB-D9F9-F98F-C143-952278328AB8}"/>
                </a:ext>
              </a:extLst>
            </p:cNvPr>
            <p:cNvSpPr txBox="1"/>
            <p:nvPr/>
          </p:nvSpPr>
          <p:spPr>
            <a:xfrm>
              <a:off x="8035226" y="5852585"/>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Nein</a:t>
              </a:r>
              <a:endParaRPr lang="es-ES" sz="500"/>
            </a:p>
          </p:txBody>
        </p:sp>
        <p:sp>
          <p:nvSpPr>
            <p:cNvPr id="46" name="Textfeld 45">
              <a:extLst>
                <a:ext uri="{FF2B5EF4-FFF2-40B4-BE49-F238E27FC236}">
                  <a16:creationId xmlns:a16="http://schemas.microsoft.com/office/drawing/2014/main" id="{A4CA0113-B761-7F32-B30A-F67B4429C203}"/>
                </a:ext>
              </a:extLst>
            </p:cNvPr>
            <p:cNvSpPr txBox="1"/>
            <p:nvPr/>
          </p:nvSpPr>
          <p:spPr>
            <a:xfrm>
              <a:off x="7842143" y="5525746"/>
              <a:ext cx="780748" cy="307777"/>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700"/>
                <a:t>Steatose-Ansprechen</a:t>
              </a:r>
            </a:p>
          </p:txBody>
        </p:sp>
      </p:grpSp>
      <p:grpSp>
        <p:nvGrpSpPr>
          <p:cNvPr id="47" name="Gruppieren 46">
            <a:extLst>
              <a:ext uri="{FF2B5EF4-FFF2-40B4-BE49-F238E27FC236}">
                <a16:creationId xmlns:a16="http://schemas.microsoft.com/office/drawing/2014/main" id="{B628828B-1819-0A82-543D-BE20C59CA380}"/>
              </a:ext>
            </a:extLst>
          </p:cNvPr>
          <p:cNvGrpSpPr/>
          <p:nvPr/>
        </p:nvGrpSpPr>
        <p:grpSpPr>
          <a:xfrm>
            <a:off x="6160218" y="4845133"/>
            <a:ext cx="780749" cy="698877"/>
            <a:chOff x="7842142" y="5525746"/>
            <a:chExt cx="780749" cy="698877"/>
          </a:xfrm>
        </p:grpSpPr>
        <p:pic>
          <p:nvPicPr>
            <p:cNvPr id="48" name="Grafik 47">
              <a:extLst>
                <a:ext uri="{FF2B5EF4-FFF2-40B4-BE49-F238E27FC236}">
                  <a16:creationId xmlns:a16="http://schemas.microsoft.com/office/drawing/2014/main" id="{8899C58F-D706-630E-542F-AFDB4A958DC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7842142" y="5877727"/>
              <a:ext cx="234349" cy="346896"/>
            </a:xfrm>
            <a:prstGeom prst="rect">
              <a:avLst/>
            </a:prstGeom>
          </p:spPr>
        </p:pic>
        <p:sp>
          <p:nvSpPr>
            <p:cNvPr id="49" name="Textfeld 48">
              <a:extLst>
                <a:ext uri="{FF2B5EF4-FFF2-40B4-BE49-F238E27FC236}">
                  <a16:creationId xmlns:a16="http://schemas.microsoft.com/office/drawing/2014/main" id="{5FD62000-06A5-D191-96BB-6E3A6A95A2F5}"/>
                </a:ext>
              </a:extLst>
            </p:cNvPr>
            <p:cNvSpPr txBox="1"/>
            <p:nvPr/>
          </p:nvSpPr>
          <p:spPr>
            <a:xfrm>
              <a:off x="8035226" y="6020494"/>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Ja</a:t>
              </a:r>
            </a:p>
          </p:txBody>
        </p:sp>
        <p:sp>
          <p:nvSpPr>
            <p:cNvPr id="50" name="Textfeld 49">
              <a:extLst>
                <a:ext uri="{FF2B5EF4-FFF2-40B4-BE49-F238E27FC236}">
                  <a16:creationId xmlns:a16="http://schemas.microsoft.com/office/drawing/2014/main" id="{0CA33A98-2A91-D532-7848-2BF9E5349F60}"/>
                </a:ext>
              </a:extLst>
            </p:cNvPr>
            <p:cNvSpPr txBox="1"/>
            <p:nvPr/>
          </p:nvSpPr>
          <p:spPr>
            <a:xfrm>
              <a:off x="8035226" y="5852585"/>
              <a:ext cx="510557" cy="184666"/>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600"/>
                <a:t>Nein</a:t>
              </a:r>
              <a:endParaRPr lang="es-ES" sz="500"/>
            </a:p>
          </p:txBody>
        </p:sp>
        <p:sp>
          <p:nvSpPr>
            <p:cNvPr id="51" name="Textfeld 50">
              <a:extLst>
                <a:ext uri="{FF2B5EF4-FFF2-40B4-BE49-F238E27FC236}">
                  <a16:creationId xmlns:a16="http://schemas.microsoft.com/office/drawing/2014/main" id="{A5E7D981-6147-82B8-49A9-3F914699E5D2}"/>
                </a:ext>
              </a:extLst>
            </p:cNvPr>
            <p:cNvSpPr txBox="1"/>
            <p:nvPr/>
          </p:nvSpPr>
          <p:spPr>
            <a:xfrm>
              <a:off x="7842143" y="5525746"/>
              <a:ext cx="780748" cy="307777"/>
            </a:xfrm>
            <a:prstGeom prst="rect">
              <a:avLst/>
            </a:prstGeom>
            <a:noFill/>
          </p:spPr>
          <p:txBody>
            <a:bodyPr wrap="square">
              <a:spAutoFit/>
            </a:bodyPr>
            <a:lstStyle/>
            <a:p>
              <a:pPr rtl="0">
                <a:defRPr sz="1200" b="1" i="0" u="none" strike="noStrike" kern="1200" baseline="0">
                  <a:solidFill>
                    <a:srgbClr val="001965"/>
                  </a:solidFill>
                  <a:latin typeface="+mn-lt"/>
                  <a:ea typeface="+mn-ea"/>
                  <a:cs typeface="+mn-cs"/>
                </a:defRPr>
              </a:pPr>
              <a:r>
                <a:rPr lang="es-ES" sz="700"/>
                <a:t>FIB-Regression</a:t>
              </a:r>
            </a:p>
          </p:txBody>
        </p:sp>
      </p:grpSp>
    </p:spTree>
    <p:custDataLst>
      <p:tags r:id="rId1"/>
    </p:custDataLst>
    <p:extLst>
      <p:ext uri="{BB962C8B-B14F-4D97-AF65-F5344CB8AC3E}">
        <p14:creationId xmlns:p14="http://schemas.microsoft.com/office/powerpoint/2010/main" val="335862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9131-F664-2CD4-BAC1-6E8AB327E49B}"/>
            </a:ext>
          </a:extLst>
        </p:cNvPr>
        <p:cNvGrpSpPr/>
        <p:nvPr/>
      </p:nvGrpSpPr>
      <p:grpSpPr>
        <a:xfrm>
          <a:off x="0" y="0"/>
          <a:ext cx="0" cy="0"/>
          <a:chOff x="0" y="0"/>
          <a:chExt cx="0" cy="0"/>
        </a:xfrm>
      </p:grpSpPr>
      <p:sp>
        <p:nvSpPr>
          <p:cNvPr id="28" name="Rechteck: abgerundete Ecken 27">
            <a:extLst>
              <a:ext uri="{FF2B5EF4-FFF2-40B4-BE49-F238E27FC236}">
                <a16:creationId xmlns:a16="http://schemas.microsoft.com/office/drawing/2014/main" id="{84C5C8BF-2FA7-36EB-F5CD-19867DB7A01B}"/>
              </a:ext>
            </a:extLst>
          </p:cNvPr>
          <p:cNvSpPr/>
          <p:nvPr/>
        </p:nvSpPr>
        <p:spPr>
          <a:xfrm>
            <a:off x="602505" y="5437997"/>
            <a:ext cx="10896600" cy="484590"/>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 name="Title 1">
            <a:extLst>
              <a:ext uri="{FF2B5EF4-FFF2-40B4-BE49-F238E27FC236}">
                <a16:creationId xmlns:a16="http://schemas.microsoft.com/office/drawing/2014/main" id="{99F4BD32-7743-60DC-BA4B-A2BF2623FE88}"/>
              </a:ext>
            </a:extLst>
          </p:cNvPr>
          <p:cNvSpPr>
            <a:spLocks noGrp="1"/>
          </p:cNvSpPr>
          <p:nvPr>
            <p:ph type="title"/>
          </p:nvPr>
        </p:nvSpPr>
        <p:spPr>
          <a:xfrm>
            <a:off x="724938" y="178625"/>
            <a:ext cx="9923397" cy="1296000"/>
          </a:xfrm>
        </p:spPr>
        <p:txBody>
          <a:bodyPr/>
          <a:lstStyle/>
          <a:p>
            <a:r>
              <a:rPr lang="de-DE" sz="3200" spc="-50"/>
              <a:t>Einfluss der Körperzusammensetzung auf das Ansprechen auf Lebensstilmaßnahmen bei MASLD</a:t>
            </a:r>
            <a:endParaRPr lang="en-US" sz="3200" spc="-30"/>
          </a:p>
        </p:txBody>
      </p:sp>
      <p:sp>
        <p:nvSpPr>
          <p:cNvPr id="4" name="Text Placeholder 3">
            <a:extLst>
              <a:ext uri="{FF2B5EF4-FFF2-40B4-BE49-F238E27FC236}">
                <a16:creationId xmlns:a16="http://schemas.microsoft.com/office/drawing/2014/main" id="{4A8BF692-60FC-6A2C-A371-88407614A64D}"/>
              </a:ext>
            </a:extLst>
          </p:cNvPr>
          <p:cNvSpPr>
            <a:spLocks noGrp="1"/>
          </p:cNvSpPr>
          <p:nvPr>
            <p:ph type="body" sz="quarter" idx="15"/>
          </p:nvPr>
        </p:nvSpPr>
        <p:spPr>
          <a:xfrm>
            <a:off x="647699" y="6225943"/>
            <a:ext cx="6543777" cy="519345"/>
          </a:xfrm>
        </p:spPr>
        <p:txBody>
          <a:bodyPr/>
          <a:lstStyle/>
          <a:p>
            <a:r>
              <a:rPr lang="en-GB" i="1" err="1"/>
              <a:t>Grafiken</a:t>
            </a:r>
            <a:r>
              <a:rPr lang="en-GB" i="1"/>
              <a:t> von Novo Nordisk </a:t>
            </a:r>
            <a:r>
              <a:rPr lang="en-GB" i="1" err="1"/>
              <a:t>nach</a:t>
            </a:r>
            <a:r>
              <a:rPr lang="en-GB" i="1"/>
              <a:t> Daten von Carrillo P. et al.</a:t>
            </a:r>
            <a:br>
              <a:rPr lang="de-DE"/>
            </a:br>
            <a:r>
              <a:rPr lang="en-US"/>
              <a:t>FIB, Fibrose; IMC, imaging mass cytometry, </a:t>
            </a:r>
            <a:r>
              <a:rPr lang="en-US" err="1"/>
              <a:t>bildgebende</a:t>
            </a:r>
            <a:r>
              <a:rPr lang="en-US"/>
              <a:t> </a:t>
            </a:r>
            <a:r>
              <a:rPr lang="en-US" err="1"/>
              <a:t>Massenzytometrie</a:t>
            </a:r>
            <a:r>
              <a:rPr lang="en-US"/>
              <a:t>; MASH, </a:t>
            </a:r>
            <a:r>
              <a:rPr lang="en-US" err="1"/>
              <a:t>Metabolische</a:t>
            </a:r>
            <a:r>
              <a:rPr lang="en-US"/>
              <a:t> </a:t>
            </a:r>
            <a:r>
              <a:rPr lang="en-US" err="1"/>
              <a:t>Dysfunktion-assoziierte</a:t>
            </a:r>
            <a:r>
              <a:rPr lang="en-US"/>
              <a:t> Steatohepatitis; MASLD, metabolic dysfunction-associated </a:t>
            </a:r>
            <a:r>
              <a:rPr lang="en-US" err="1"/>
              <a:t>steatotic</a:t>
            </a:r>
            <a:r>
              <a:rPr lang="en-US"/>
              <a:t> liver disease, </a:t>
            </a:r>
            <a:r>
              <a:rPr lang="de-DE"/>
              <a:t>metabolische Dysfunktion-assoziierte </a:t>
            </a:r>
            <a:r>
              <a:rPr lang="de-DE" err="1"/>
              <a:t>steatotische</a:t>
            </a:r>
            <a:r>
              <a:rPr lang="de-DE"/>
              <a:t> Lebererkrankung</a:t>
            </a:r>
            <a:r>
              <a:rPr lang="en-US"/>
              <a:t>.</a:t>
            </a:r>
          </a:p>
        </p:txBody>
      </p:sp>
      <p:sp>
        <p:nvSpPr>
          <p:cNvPr id="27" name="Textfeld 26">
            <a:extLst>
              <a:ext uri="{FF2B5EF4-FFF2-40B4-BE49-F238E27FC236}">
                <a16:creationId xmlns:a16="http://schemas.microsoft.com/office/drawing/2014/main" id="{68F5C16E-CBB0-5250-3914-C9861CA261B3}"/>
              </a:ext>
            </a:extLst>
          </p:cNvPr>
          <p:cNvSpPr txBox="1"/>
          <p:nvPr/>
        </p:nvSpPr>
        <p:spPr>
          <a:xfrm>
            <a:off x="695855" y="5516774"/>
            <a:ext cx="10773156" cy="338554"/>
          </a:xfrm>
          <a:prstGeom prst="rect">
            <a:avLst/>
          </a:prstGeom>
          <a:noFill/>
        </p:spPr>
        <p:txBody>
          <a:bodyPr wrap="square">
            <a:spAutoFit/>
          </a:bodyPr>
          <a:lstStyle>
            <a:defPPr>
              <a:defRPr lang="de-DE"/>
            </a:defPPr>
            <a:lvl1pPr marL="285750" indent="-285750">
              <a:buFont typeface="Arial" panose="020B0604020202020204" pitchFamily="34" charset="0"/>
              <a:buChar char="•"/>
              <a:defRPr sz="1600" spc="-3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de-DE" sz="1600" b="0" i="0" u="none" strike="noStrike" kern="1200" cap="none" spc="-30" normalizeH="0" baseline="0" noProof="0">
                <a:ln>
                  <a:noFill/>
                </a:ln>
                <a:solidFill>
                  <a:srgbClr val="001965"/>
                </a:solidFill>
                <a:effectLst/>
                <a:uLnTx/>
                <a:uFillTx/>
                <a:latin typeface="Apis For Office"/>
                <a:ea typeface="+mn-ea"/>
                <a:cs typeface="+mn-cs"/>
              </a:rPr>
              <a:t>Gewichtsverlust korreliert mit Steatose-Reduktion und MASH-Auflösung</a:t>
            </a:r>
          </a:p>
        </p:txBody>
      </p:sp>
      <p:sp>
        <p:nvSpPr>
          <p:cNvPr id="6" name="Textplatzhalter 10">
            <a:extLst>
              <a:ext uri="{FF2B5EF4-FFF2-40B4-BE49-F238E27FC236}">
                <a16:creationId xmlns:a16="http://schemas.microsoft.com/office/drawing/2014/main" id="{153D0E4F-144F-D12A-C3DD-D24A56094DA2}"/>
              </a:ext>
            </a:extLst>
          </p:cNvPr>
          <p:cNvSpPr>
            <a:spLocks noGrp="1"/>
          </p:cNvSpPr>
          <p:nvPr>
            <p:ph type="body" sz="quarter" idx="17"/>
          </p:nvPr>
        </p:nvSpPr>
        <p:spPr>
          <a:xfrm>
            <a:off x="6207125" y="6421438"/>
            <a:ext cx="5337175" cy="323850"/>
          </a:xfrm>
        </p:spPr>
        <p:txBody>
          <a:bodyPr/>
          <a:lstStyle/>
          <a:p>
            <a:r>
              <a:rPr lang="nb-NO"/>
              <a:t>Carrillo P. et al. J Hepatol. 2025;82(Suppl.1):THU-448.</a:t>
            </a:r>
          </a:p>
        </p:txBody>
      </p:sp>
      <p:grpSp>
        <p:nvGrpSpPr>
          <p:cNvPr id="5" name="Gruppieren 4">
            <a:extLst>
              <a:ext uri="{FF2B5EF4-FFF2-40B4-BE49-F238E27FC236}">
                <a16:creationId xmlns:a16="http://schemas.microsoft.com/office/drawing/2014/main" id="{9EE4804C-72BE-BD53-EA42-FC318907F2D7}"/>
              </a:ext>
            </a:extLst>
          </p:cNvPr>
          <p:cNvGrpSpPr/>
          <p:nvPr/>
        </p:nvGrpSpPr>
        <p:grpSpPr>
          <a:xfrm>
            <a:off x="897203" y="2270765"/>
            <a:ext cx="4176302" cy="2576046"/>
            <a:chOff x="897203" y="2270765"/>
            <a:chExt cx="4176302" cy="2576046"/>
          </a:xfrm>
        </p:grpSpPr>
        <p:sp>
          <p:nvSpPr>
            <p:cNvPr id="13" name="Textfeld 12">
              <a:extLst>
                <a:ext uri="{FF2B5EF4-FFF2-40B4-BE49-F238E27FC236}">
                  <a16:creationId xmlns:a16="http://schemas.microsoft.com/office/drawing/2014/main" id="{9D1EFC48-6D54-67BC-BA6C-37AEB8EA8446}"/>
                </a:ext>
              </a:extLst>
            </p:cNvPr>
            <p:cNvSpPr txBox="1"/>
            <p:nvPr/>
          </p:nvSpPr>
          <p:spPr>
            <a:xfrm>
              <a:off x="1137723" y="4560258"/>
              <a:ext cx="1288427" cy="286553"/>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FIB-</a:t>
              </a:r>
              <a:br>
                <a:rPr kumimoji="0" lang="en-US" sz="1000" b="1" i="0" u="none" strike="noStrike" kern="1200" cap="none" spc="0" normalizeH="0" baseline="0" noProof="0">
                  <a:ln>
                    <a:noFill/>
                  </a:ln>
                  <a:solidFill>
                    <a:srgbClr val="001965"/>
                  </a:solidFill>
                  <a:effectLst/>
                  <a:uLnTx/>
                  <a:uFillTx/>
                  <a:latin typeface="Apis For Office"/>
                  <a:ea typeface="+mn-ea"/>
                  <a:cs typeface="+mn-cs"/>
                </a:rPr>
              </a:br>
              <a:r>
                <a:rPr kumimoji="0" lang="en-US" sz="1000" b="1" i="0" u="none" strike="noStrike" kern="1200" cap="none" spc="0" normalizeH="0" baseline="0" noProof="0">
                  <a:ln>
                    <a:noFill/>
                  </a:ln>
                  <a:solidFill>
                    <a:srgbClr val="001965"/>
                  </a:solidFill>
                  <a:effectLst/>
                  <a:uLnTx/>
                  <a:uFillTx/>
                  <a:latin typeface="Apis For Office"/>
                  <a:ea typeface="+mn-ea"/>
                  <a:cs typeface="+mn-cs"/>
                </a:rPr>
                <a:t>Regression</a:t>
              </a:r>
            </a:p>
          </p:txBody>
        </p:sp>
        <p:sp>
          <p:nvSpPr>
            <p:cNvPr id="14" name="Textfeld 13">
              <a:extLst>
                <a:ext uri="{FF2B5EF4-FFF2-40B4-BE49-F238E27FC236}">
                  <a16:creationId xmlns:a16="http://schemas.microsoft.com/office/drawing/2014/main" id="{0378E653-D9F0-30A6-2A67-C1EFBC22FBB9}"/>
                </a:ext>
              </a:extLst>
            </p:cNvPr>
            <p:cNvSpPr txBox="1"/>
            <p:nvPr/>
          </p:nvSpPr>
          <p:spPr>
            <a:xfrm>
              <a:off x="2399740" y="4560258"/>
              <a:ext cx="759434" cy="282385"/>
            </a:xfrm>
            <a:prstGeom prst="rect">
              <a:avLst/>
            </a:prstGeom>
            <a:solidFill>
              <a:srgbClr val="FFFFFF"/>
            </a:solidFill>
          </p:spPr>
          <p:txBody>
            <a:bodyPr wrap="square" lIns="0" tIns="0" rIns="0" bIns="0" rtlCol="0" anchor="ctr">
              <a:spAutoFit/>
            </a:bodyPr>
            <a:lstStyle>
              <a:defPPr>
                <a:defRPr lang="de-DE"/>
              </a:defPPr>
              <a:lvl1pPr algn="ctr">
                <a:lnSpc>
                  <a:spcPts val="1100"/>
                </a:lnSpc>
                <a:defRPr sz="105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MASH- </a:t>
              </a:r>
              <a:br>
                <a:rPr kumimoji="0" lang="en-US" sz="1000" b="1" i="0" u="none" strike="noStrike" kern="1200" cap="none" spc="0" normalizeH="0" baseline="0" noProof="0">
                  <a:ln>
                    <a:noFill/>
                  </a:ln>
                  <a:solidFill>
                    <a:srgbClr val="001965"/>
                  </a:solidFill>
                  <a:effectLst/>
                  <a:uLnTx/>
                  <a:uFillTx/>
                  <a:latin typeface="Apis For Office"/>
                  <a:ea typeface="+mn-ea"/>
                  <a:cs typeface="+mn-cs"/>
                </a:rPr>
              </a:br>
              <a:r>
                <a:rPr kumimoji="0" lang="en-US" sz="1000" b="1" i="0" u="none" strike="noStrike" kern="1200" cap="none" spc="0" normalizeH="0" baseline="0" noProof="0">
                  <a:ln>
                    <a:noFill/>
                  </a:ln>
                  <a:solidFill>
                    <a:srgbClr val="001965"/>
                  </a:solidFill>
                  <a:effectLst/>
                  <a:uLnTx/>
                  <a:uFillTx/>
                  <a:latin typeface="Apis For Office"/>
                  <a:ea typeface="+mn-ea"/>
                  <a:cs typeface="+mn-cs"/>
                </a:rPr>
                <a:t>Resolution</a:t>
              </a:r>
            </a:p>
          </p:txBody>
        </p:sp>
        <p:sp>
          <p:nvSpPr>
            <p:cNvPr id="15" name="Textfeld 14">
              <a:extLst>
                <a:ext uri="{FF2B5EF4-FFF2-40B4-BE49-F238E27FC236}">
                  <a16:creationId xmlns:a16="http://schemas.microsoft.com/office/drawing/2014/main" id="{4F527BDB-5FCE-33C1-B54B-8D3EF5DB4AB2}"/>
                </a:ext>
              </a:extLst>
            </p:cNvPr>
            <p:cNvSpPr txBox="1"/>
            <p:nvPr/>
          </p:nvSpPr>
          <p:spPr>
            <a:xfrm>
              <a:off x="3312879" y="4560258"/>
              <a:ext cx="820604" cy="282385"/>
            </a:xfrm>
            <a:prstGeom prst="rect">
              <a:avLst/>
            </a:prstGeom>
            <a:solidFill>
              <a:srgbClr val="FFFFFF"/>
            </a:solidFill>
          </p:spPr>
          <p:txBody>
            <a:bodyPr wrap="square" lIns="0" tIns="0" rIns="0" bIns="0" rtlCol="0" anchor="ctr">
              <a:spAutoFit/>
            </a:bodyPr>
            <a:lstStyle>
              <a:defPPr>
                <a:defRPr lang="de-DE"/>
              </a:defPPr>
              <a:lvl1pPr algn="ctr">
                <a:lnSpc>
                  <a:spcPts val="1100"/>
                </a:lnSpc>
                <a:defRPr sz="105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1965"/>
                  </a:solidFill>
                  <a:effectLst/>
                  <a:uLnTx/>
                  <a:uFillTx/>
                  <a:latin typeface="Apis For Office"/>
                  <a:ea typeface="+mn-ea"/>
                  <a:cs typeface="+mn-cs"/>
                </a:rPr>
                <a:t>Steatose</a:t>
              </a:r>
              <a:r>
                <a:rPr kumimoji="0" lang="en-US" sz="1000" b="1" i="0" u="none" strike="noStrike" kern="1200" cap="none" spc="0" normalizeH="0" baseline="0" noProof="0">
                  <a:ln>
                    <a:noFill/>
                  </a:ln>
                  <a:solidFill>
                    <a:srgbClr val="001965"/>
                  </a:solidFill>
                  <a:effectLst/>
                  <a:uLnTx/>
                  <a:uFillTx/>
                  <a:latin typeface="Apis For Office"/>
                  <a:ea typeface="+mn-ea"/>
                  <a:cs typeface="+mn-cs"/>
                </a:rPr>
                <a:t>-</a:t>
              </a:r>
              <a:br>
                <a:rPr kumimoji="0" lang="en-US" sz="1000" b="1" i="0" u="none" strike="noStrike" kern="1200" cap="none" spc="0" normalizeH="0" baseline="0" noProof="0">
                  <a:ln>
                    <a:noFill/>
                  </a:ln>
                  <a:solidFill>
                    <a:srgbClr val="001965"/>
                  </a:solidFill>
                  <a:effectLst/>
                  <a:uLnTx/>
                  <a:uFillTx/>
                  <a:latin typeface="Apis For Office"/>
                  <a:ea typeface="+mn-ea"/>
                  <a:cs typeface="+mn-cs"/>
                </a:rPr>
              </a:br>
              <a:r>
                <a:rPr lang="en-US" sz="1000">
                  <a:solidFill>
                    <a:srgbClr val="001965"/>
                  </a:solidFill>
                  <a:latin typeface="Apis For Office"/>
                </a:rPr>
                <a:t>Antwort</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16" name="Textfeld 15">
              <a:extLst>
                <a:ext uri="{FF2B5EF4-FFF2-40B4-BE49-F238E27FC236}">
                  <a16:creationId xmlns:a16="http://schemas.microsoft.com/office/drawing/2014/main" id="{F94B0FDE-572A-2203-2550-2BC1D2C23ACF}"/>
                </a:ext>
              </a:extLst>
            </p:cNvPr>
            <p:cNvSpPr txBox="1"/>
            <p:nvPr/>
          </p:nvSpPr>
          <p:spPr>
            <a:xfrm>
              <a:off x="4170784" y="4564097"/>
              <a:ext cx="902721" cy="282129"/>
            </a:xfrm>
            <a:prstGeom prst="rect">
              <a:avLst/>
            </a:prstGeom>
            <a:solidFill>
              <a:srgbClr val="FFFFFF"/>
            </a:solidFill>
          </p:spPr>
          <p:txBody>
            <a:bodyPr wrap="square" lIns="0" tIns="0" rIns="0" bIns="0" rtlCol="0" anchor="ctr">
              <a:spAutoFit/>
            </a:bodyPr>
            <a:lstStyle>
              <a:defPPr>
                <a:defRPr lang="de-DE"/>
              </a:defPPr>
              <a:lvl1pPr algn="ctr">
                <a:lnSpc>
                  <a:spcPts val="1100"/>
                </a:lnSpc>
                <a:defRPr sz="105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1000" err="1">
                  <a:solidFill>
                    <a:srgbClr val="001965"/>
                  </a:solidFill>
                  <a:latin typeface="Apis For Office"/>
                </a:rPr>
                <a:t>Vollständiges</a:t>
              </a:r>
              <a:r>
                <a:rPr kumimoji="0" lang="en-US" sz="1000" b="1" i="0" u="none" strike="noStrike" kern="1200" cap="none" spc="0" normalizeH="0" baseline="0" noProof="0">
                  <a:ln>
                    <a:noFill/>
                  </a:ln>
                  <a:solidFill>
                    <a:srgbClr val="001965"/>
                  </a:solidFill>
                  <a:effectLst/>
                  <a:uLnTx/>
                  <a:uFillTx/>
                  <a:latin typeface="Apis For Office"/>
                  <a:ea typeface="+mn-ea"/>
                  <a:cs typeface="+mn-cs"/>
                </a:rPr>
                <a:t> </a:t>
              </a:r>
              <a:r>
                <a:rPr kumimoji="0" lang="en-US" sz="1000" b="1" i="0" u="none" strike="noStrike" kern="1200" cap="none" spc="0" normalizeH="0" baseline="0" noProof="0" err="1">
                  <a:ln>
                    <a:noFill/>
                  </a:ln>
                  <a:solidFill>
                    <a:srgbClr val="001965"/>
                  </a:solidFill>
                  <a:effectLst/>
                  <a:uLnTx/>
                  <a:uFillTx/>
                  <a:latin typeface="Apis For Office"/>
                  <a:ea typeface="+mn-ea"/>
                  <a:cs typeface="+mn-cs"/>
                </a:rPr>
                <a:t>Ansprechen</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9" name="Textfeld 28">
              <a:extLst>
                <a:ext uri="{FF2B5EF4-FFF2-40B4-BE49-F238E27FC236}">
                  <a16:creationId xmlns:a16="http://schemas.microsoft.com/office/drawing/2014/main" id="{AE79F018-C72D-27C4-F903-C3647258DBDB}"/>
                </a:ext>
              </a:extLst>
            </p:cNvPr>
            <p:cNvSpPr txBox="1"/>
            <p:nvPr/>
          </p:nvSpPr>
          <p:spPr>
            <a:xfrm>
              <a:off x="1046699" y="2969714"/>
              <a:ext cx="298857" cy="1328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rPr>
                <a:t>-3.00</a:t>
              </a:r>
            </a:p>
          </p:txBody>
        </p:sp>
        <p:grpSp>
          <p:nvGrpSpPr>
            <p:cNvPr id="41" name="Gruppieren 40">
              <a:extLst>
                <a:ext uri="{FF2B5EF4-FFF2-40B4-BE49-F238E27FC236}">
                  <a16:creationId xmlns:a16="http://schemas.microsoft.com/office/drawing/2014/main" id="{946E6702-9403-ED47-BC8A-DBDB42DC6F5F}"/>
                </a:ext>
              </a:extLst>
            </p:cNvPr>
            <p:cNvGrpSpPr/>
            <p:nvPr/>
          </p:nvGrpSpPr>
          <p:grpSpPr>
            <a:xfrm>
              <a:off x="1043804" y="2270765"/>
              <a:ext cx="327795" cy="2145828"/>
              <a:chOff x="1043804" y="2472699"/>
              <a:chExt cx="327795" cy="2145828"/>
            </a:xfrm>
          </p:grpSpPr>
          <p:cxnSp>
            <p:nvCxnSpPr>
              <p:cNvPr id="8" name="Gerade Verbindung 7">
                <a:extLst>
                  <a:ext uri="{FF2B5EF4-FFF2-40B4-BE49-F238E27FC236}">
                    <a16:creationId xmlns:a16="http://schemas.microsoft.com/office/drawing/2014/main" id="{A51EB5FE-D12E-3908-6803-79D86F01FE8F}"/>
                  </a:ext>
                </a:extLst>
              </p:cNvPr>
              <p:cNvCxnSpPr>
                <a:cxnSpLocks/>
              </p:cNvCxnSpPr>
              <p:nvPr/>
            </p:nvCxnSpPr>
            <p:spPr>
              <a:xfrm>
                <a:off x="1371599" y="3597105"/>
                <a:ext cx="0" cy="102142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E5A9A232-2790-C4E7-D78A-C9C0EF94A35F}"/>
                  </a:ext>
                </a:extLst>
              </p:cNvPr>
              <p:cNvGrpSpPr/>
              <p:nvPr/>
            </p:nvGrpSpPr>
            <p:grpSpPr>
              <a:xfrm>
                <a:off x="1043804" y="2472699"/>
                <a:ext cx="298857" cy="1925610"/>
                <a:chOff x="1047712" y="2472699"/>
                <a:chExt cx="298857" cy="1925610"/>
              </a:xfrm>
            </p:grpSpPr>
            <p:grpSp>
              <p:nvGrpSpPr>
                <p:cNvPr id="33" name="Gruppieren 32">
                  <a:extLst>
                    <a:ext uri="{FF2B5EF4-FFF2-40B4-BE49-F238E27FC236}">
                      <a16:creationId xmlns:a16="http://schemas.microsoft.com/office/drawing/2014/main" id="{722D6D9B-8EF0-7DFB-4CE5-C10C6A2C0754}"/>
                    </a:ext>
                  </a:extLst>
                </p:cNvPr>
                <p:cNvGrpSpPr/>
                <p:nvPr/>
              </p:nvGrpSpPr>
              <p:grpSpPr>
                <a:xfrm>
                  <a:off x="1047712" y="2472699"/>
                  <a:ext cx="298857" cy="818888"/>
                  <a:chOff x="1047712" y="2472699"/>
                  <a:chExt cx="298857" cy="818888"/>
                </a:xfrm>
              </p:grpSpPr>
              <p:sp>
                <p:nvSpPr>
                  <p:cNvPr id="9" name="Textfeld 8">
                    <a:extLst>
                      <a:ext uri="{FF2B5EF4-FFF2-40B4-BE49-F238E27FC236}">
                        <a16:creationId xmlns:a16="http://schemas.microsoft.com/office/drawing/2014/main" id="{E0E1F57A-A1C5-1B70-E576-8AF2268A2AF2}"/>
                      </a:ext>
                    </a:extLst>
                  </p:cNvPr>
                  <p:cNvSpPr txBox="1"/>
                  <p:nvPr/>
                </p:nvSpPr>
                <p:spPr>
                  <a:xfrm>
                    <a:off x="1047712" y="247269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0.00</a:t>
                    </a:r>
                  </a:p>
                </p:txBody>
              </p:sp>
              <p:sp>
                <p:nvSpPr>
                  <p:cNvPr id="12" name="Textfeld 11">
                    <a:extLst>
                      <a:ext uri="{FF2B5EF4-FFF2-40B4-BE49-F238E27FC236}">
                        <a16:creationId xmlns:a16="http://schemas.microsoft.com/office/drawing/2014/main" id="{3A4D10AB-59CA-6265-C251-749AF825781B}"/>
                      </a:ext>
                    </a:extLst>
                  </p:cNvPr>
                  <p:cNvSpPr txBox="1"/>
                  <p:nvPr/>
                </p:nvSpPr>
                <p:spPr>
                  <a:xfrm>
                    <a:off x="1047712" y="270362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-1.00</a:t>
                    </a:r>
                  </a:p>
                </p:txBody>
              </p:sp>
              <p:sp>
                <p:nvSpPr>
                  <p:cNvPr id="21" name="Textfeld 20">
                    <a:extLst>
                      <a:ext uri="{FF2B5EF4-FFF2-40B4-BE49-F238E27FC236}">
                        <a16:creationId xmlns:a16="http://schemas.microsoft.com/office/drawing/2014/main" id="{DE56884E-106A-2887-AF68-58D6DEA33204}"/>
                      </a:ext>
                    </a:extLst>
                  </p:cNvPr>
                  <p:cNvSpPr txBox="1"/>
                  <p:nvPr/>
                </p:nvSpPr>
                <p:spPr>
                  <a:xfrm>
                    <a:off x="1047712" y="293454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-2.00</a:t>
                    </a:r>
                  </a:p>
                </p:txBody>
              </p:sp>
              <p:sp>
                <p:nvSpPr>
                  <p:cNvPr id="30" name="Textfeld 29">
                    <a:extLst>
                      <a:ext uri="{FF2B5EF4-FFF2-40B4-BE49-F238E27FC236}">
                        <a16:creationId xmlns:a16="http://schemas.microsoft.com/office/drawing/2014/main" id="{B70F4390-1FE0-04AF-619D-70C928E8CB2B}"/>
                      </a:ext>
                    </a:extLst>
                  </p:cNvPr>
                  <p:cNvSpPr txBox="1"/>
                  <p:nvPr/>
                </p:nvSpPr>
                <p:spPr>
                  <a:xfrm>
                    <a:off x="1047712" y="316546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-3.00</a:t>
                    </a:r>
                  </a:p>
                </p:txBody>
              </p:sp>
            </p:grpSp>
            <p:grpSp>
              <p:nvGrpSpPr>
                <p:cNvPr id="34" name="Gruppieren 33">
                  <a:extLst>
                    <a:ext uri="{FF2B5EF4-FFF2-40B4-BE49-F238E27FC236}">
                      <a16:creationId xmlns:a16="http://schemas.microsoft.com/office/drawing/2014/main" id="{35080E6F-D1F0-9CD6-6654-11DEA2D1D378}"/>
                    </a:ext>
                  </a:extLst>
                </p:cNvPr>
                <p:cNvGrpSpPr/>
                <p:nvPr/>
              </p:nvGrpSpPr>
              <p:grpSpPr>
                <a:xfrm>
                  <a:off x="1047712" y="3515664"/>
                  <a:ext cx="298857" cy="882645"/>
                  <a:chOff x="1047712" y="2472699"/>
                  <a:chExt cx="298857" cy="882645"/>
                </a:xfrm>
              </p:grpSpPr>
              <p:sp>
                <p:nvSpPr>
                  <p:cNvPr id="35" name="Textfeld 34">
                    <a:extLst>
                      <a:ext uri="{FF2B5EF4-FFF2-40B4-BE49-F238E27FC236}">
                        <a16:creationId xmlns:a16="http://schemas.microsoft.com/office/drawing/2014/main" id="{BA707359-947A-FF76-2B6C-D5604178A27C}"/>
                      </a:ext>
                    </a:extLst>
                  </p:cNvPr>
                  <p:cNvSpPr txBox="1"/>
                  <p:nvPr/>
                </p:nvSpPr>
                <p:spPr>
                  <a:xfrm>
                    <a:off x="1047712" y="247269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0.00</a:t>
                    </a:r>
                  </a:p>
                </p:txBody>
              </p:sp>
              <p:sp>
                <p:nvSpPr>
                  <p:cNvPr id="36" name="Textfeld 35">
                    <a:extLst>
                      <a:ext uri="{FF2B5EF4-FFF2-40B4-BE49-F238E27FC236}">
                        <a16:creationId xmlns:a16="http://schemas.microsoft.com/office/drawing/2014/main" id="{1FAD8975-9CA0-F0E4-8DA2-0B372F9ACC65}"/>
                      </a:ext>
                    </a:extLst>
                  </p:cNvPr>
                  <p:cNvSpPr txBox="1"/>
                  <p:nvPr/>
                </p:nvSpPr>
                <p:spPr>
                  <a:xfrm>
                    <a:off x="1047712" y="266182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-2.00</a:t>
                    </a:r>
                  </a:p>
                </p:txBody>
              </p:sp>
              <p:sp>
                <p:nvSpPr>
                  <p:cNvPr id="37" name="Textfeld 36">
                    <a:extLst>
                      <a:ext uri="{FF2B5EF4-FFF2-40B4-BE49-F238E27FC236}">
                        <a16:creationId xmlns:a16="http://schemas.microsoft.com/office/drawing/2014/main" id="{322AA3E7-D457-2CCF-43F8-494E4F8AF47D}"/>
                      </a:ext>
                    </a:extLst>
                  </p:cNvPr>
                  <p:cNvSpPr txBox="1"/>
                  <p:nvPr/>
                </p:nvSpPr>
                <p:spPr>
                  <a:xfrm>
                    <a:off x="1047712" y="285095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-4.00</a:t>
                    </a:r>
                  </a:p>
                </p:txBody>
              </p:sp>
              <p:sp>
                <p:nvSpPr>
                  <p:cNvPr id="38" name="Textfeld 37">
                    <a:extLst>
                      <a:ext uri="{FF2B5EF4-FFF2-40B4-BE49-F238E27FC236}">
                        <a16:creationId xmlns:a16="http://schemas.microsoft.com/office/drawing/2014/main" id="{DAFF0948-08AE-A859-05E5-F2F737AAED81}"/>
                      </a:ext>
                    </a:extLst>
                  </p:cNvPr>
                  <p:cNvSpPr txBox="1"/>
                  <p:nvPr/>
                </p:nvSpPr>
                <p:spPr>
                  <a:xfrm>
                    <a:off x="1047712" y="304008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-6.00</a:t>
                    </a:r>
                  </a:p>
                </p:txBody>
              </p:sp>
              <p:sp>
                <p:nvSpPr>
                  <p:cNvPr id="39" name="Textfeld 38">
                    <a:extLst>
                      <a:ext uri="{FF2B5EF4-FFF2-40B4-BE49-F238E27FC236}">
                        <a16:creationId xmlns:a16="http://schemas.microsoft.com/office/drawing/2014/main" id="{C3D150DF-17AE-B7DA-0523-7F87D31D356F}"/>
                      </a:ext>
                    </a:extLst>
                  </p:cNvPr>
                  <p:cNvSpPr txBox="1"/>
                  <p:nvPr/>
                </p:nvSpPr>
                <p:spPr>
                  <a:xfrm>
                    <a:off x="1047712" y="322921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-8.00</a:t>
                    </a:r>
                  </a:p>
                </p:txBody>
              </p:sp>
            </p:grpSp>
          </p:grpSp>
          <p:cxnSp>
            <p:nvCxnSpPr>
              <p:cNvPr id="91" name="Gerade Verbindung 90">
                <a:extLst>
                  <a:ext uri="{FF2B5EF4-FFF2-40B4-BE49-F238E27FC236}">
                    <a16:creationId xmlns:a16="http://schemas.microsoft.com/office/drawing/2014/main" id="{443DF965-71AD-3E7C-C67A-2DB34A647009}"/>
                  </a:ext>
                </a:extLst>
              </p:cNvPr>
              <p:cNvCxnSpPr>
                <a:cxnSpLocks/>
              </p:cNvCxnSpPr>
              <p:nvPr/>
            </p:nvCxnSpPr>
            <p:spPr>
              <a:xfrm>
                <a:off x="1371599" y="2482099"/>
                <a:ext cx="0" cy="85845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DE65D37E-3476-4CDD-19AD-FF375FA484CD}"/>
                </a:ext>
              </a:extLst>
            </p:cNvPr>
            <p:cNvSpPr txBox="1"/>
            <p:nvPr/>
          </p:nvSpPr>
          <p:spPr>
            <a:xfrm rot="16200000">
              <a:off x="324515" y="3824713"/>
              <a:ext cx="1288427" cy="14305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l-GR" sz="105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Δ</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lang="en-US" sz="1050" err="1">
                  <a:solidFill>
                    <a:srgbClr val="001965"/>
                  </a:solidFill>
                  <a:latin typeface="Apis For Office"/>
                </a:rPr>
                <a:t>Fettfreie</a:t>
              </a:r>
              <a:r>
                <a:rPr lang="en-US" sz="1050">
                  <a:solidFill>
                    <a:srgbClr val="001965"/>
                  </a:solidFill>
                  <a:latin typeface="Apis For Office"/>
                </a:rPr>
                <a:t> Masse</a:t>
              </a:r>
              <a:endParaRPr kumimoji="0" lang="en-US" sz="105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3" name="Textfeld 22">
              <a:extLst>
                <a:ext uri="{FF2B5EF4-FFF2-40B4-BE49-F238E27FC236}">
                  <a16:creationId xmlns:a16="http://schemas.microsoft.com/office/drawing/2014/main" id="{13626EEC-8A7E-C902-4628-439C5FCAE478}"/>
                </a:ext>
              </a:extLst>
            </p:cNvPr>
            <p:cNvSpPr txBox="1"/>
            <p:nvPr/>
          </p:nvSpPr>
          <p:spPr>
            <a:xfrm rot="16200000">
              <a:off x="709864" y="2725034"/>
              <a:ext cx="517730" cy="14305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l-GR" sz="105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Δ</a:t>
              </a:r>
              <a:r>
                <a:rPr kumimoji="0" lang="en-US" sz="1050" b="1" i="0" u="none" strike="noStrike" kern="1200" cap="none" spc="0" normalizeH="0" baseline="0" noProof="0">
                  <a:ln>
                    <a:noFill/>
                  </a:ln>
                  <a:solidFill>
                    <a:srgbClr val="001965"/>
                  </a:solidFill>
                  <a:effectLst/>
                  <a:uLnTx/>
                  <a:uFillTx/>
                  <a:latin typeface="Apis For Office"/>
                  <a:ea typeface="+mn-ea"/>
                  <a:cs typeface="+mn-cs"/>
                </a:rPr>
                <a:t> IMC</a:t>
              </a:r>
            </a:p>
          </p:txBody>
        </p:sp>
        <p:grpSp>
          <p:nvGrpSpPr>
            <p:cNvPr id="99" name="Gruppieren 98">
              <a:extLst>
                <a:ext uri="{FF2B5EF4-FFF2-40B4-BE49-F238E27FC236}">
                  <a16:creationId xmlns:a16="http://schemas.microsoft.com/office/drawing/2014/main" id="{20F53F0D-4409-3B06-972D-FD084C7C46E7}"/>
                </a:ext>
              </a:extLst>
            </p:cNvPr>
            <p:cNvGrpSpPr/>
            <p:nvPr/>
          </p:nvGrpSpPr>
          <p:grpSpPr>
            <a:xfrm rot="5400000">
              <a:off x="2789617" y="2730459"/>
              <a:ext cx="57600" cy="409449"/>
              <a:chOff x="1589988" y="2345766"/>
              <a:chExt cx="57600" cy="409449"/>
            </a:xfrm>
          </p:grpSpPr>
          <p:cxnSp>
            <p:nvCxnSpPr>
              <p:cNvPr id="100" name="Gerade Verbindung 99">
                <a:extLst>
                  <a:ext uri="{FF2B5EF4-FFF2-40B4-BE49-F238E27FC236}">
                    <a16:creationId xmlns:a16="http://schemas.microsoft.com/office/drawing/2014/main" id="{56E76A09-B00F-F348-6E6C-64BB0FFE0F7C}"/>
                  </a:ext>
                </a:extLst>
              </p:cNvPr>
              <p:cNvCxnSpPr>
                <a:cxnSpLocks/>
              </p:cNvCxnSpPr>
              <p:nvPr/>
            </p:nvCxnSpPr>
            <p:spPr>
              <a:xfrm rot="16200000">
                <a:off x="1442432" y="2550490"/>
                <a:ext cx="40944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6D415615-4693-7D36-1C51-DF1DBE67A3A5}"/>
                  </a:ext>
                </a:extLst>
              </p:cNvPr>
              <p:cNvCxnSpPr>
                <a:cxnSpLocks/>
              </p:cNvCxnSpPr>
              <p:nvPr/>
            </p:nvCxnSpPr>
            <p:spPr>
              <a:xfrm rot="16200000">
                <a:off x="1618788" y="2721988"/>
                <a:ext cx="0" cy="576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C102AF4F-CC89-3CE3-0596-29E256529FC2}"/>
                  </a:ext>
                </a:extLst>
              </p:cNvPr>
              <p:cNvCxnSpPr>
                <a:cxnSpLocks/>
              </p:cNvCxnSpPr>
              <p:nvPr/>
            </p:nvCxnSpPr>
            <p:spPr>
              <a:xfrm rot="16200000">
                <a:off x="1618798" y="2318439"/>
                <a:ext cx="0" cy="5757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uppieren 105">
              <a:extLst>
                <a:ext uri="{FF2B5EF4-FFF2-40B4-BE49-F238E27FC236}">
                  <a16:creationId xmlns:a16="http://schemas.microsoft.com/office/drawing/2014/main" id="{94144928-9CAC-14EC-CF9D-1233CCBFE58E}"/>
                </a:ext>
              </a:extLst>
            </p:cNvPr>
            <p:cNvGrpSpPr/>
            <p:nvPr/>
          </p:nvGrpSpPr>
          <p:grpSpPr>
            <a:xfrm rot="5400000">
              <a:off x="3682123" y="2789179"/>
              <a:ext cx="57600" cy="409449"/>
              <a:chOff x="1589985" y="2362166"/>
              <a:chExt cx="57600" cy="409449"/>
            </a:xfrm>
          </p:grpSpPr>
          <p:cxnSp>
            <p:nvCxnSpPr>
              <p:cNvPr id="107" name="Gerade Verbindung 106">
                <a:extLst>
                  <a:ext uri="{FF2B5EF4-FFF2-40B4-BE49-F238E27FC236}">
                    <a16:creationId xmlns:a16="http://schemas.microsoft.com/office/drawing/2014/main" id="{2771D29C-5675-794B-1AC8-1BFB4AEF07B7}"/>
                  </a:ext>
                </a:extLst>
              </p:cNvPr>
              <p:cNvCxnSpPr>
                <a:cxnSpLocks/>
              </p:cNvCxnSpPr>
              <p:nvPr/>
            </p:nvCxnSpPr>
            <p:spPr>
              <a:xfrm rot="16200000">
                <a:off x="1442429" y="2566890"/>
                <a:ext cx="40944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02B168D5-349B-A38A-3700-6D8D6DE57D0D}"/>
                  </a:ext>
                </a:extLst>
              </p:cNvPr>
              <p:cNvCxnSpPr>
                <a:cxnSpLocks/>
              </p:cNvCxnSpPr>
              <p:nvPr/>
            </p:nvCxnSpPr>
            <p:spPr>
              <a:xfrm rot="16200000">
                <a:off x="1618785" y="2738388"/>
                <a:ext cx="0" cy="576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1813DF7D-F0ED-5F17-3B08-4BC4D77F0E9E}"/>
                  </a:ext>
                </a:extLst>
              </p:cNvPr>
              <p:cNvCxnSpPr>
                <a:cxnSpLocks/>
              </p:cNvCxnSpPr>
              <p:nvPr/>
            </p:nvCxnSpPr>
            <p:spPr>
              <a:xfrm rot="16200000">
                <a:off x="1618798" y="2334839"/>
                <a:ext cx="0" cy="5757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0" name="Textfeld 109">
              <a:extLst>
                <a:ext uri="{FF2B5EF4-FFF2-40B4-BE49-F238E27FC236}">
                  <a16:creationId xmlns:a16="http://schemas.microsoft.com/office/drawing/2014/main" id="{4D4DB822-67CB-D463-3C5C-12D8C3B04860}"/>
                </a:ext>
              </a:extLst>
            </p:cNvPr>
            <p:cNvSpPr txBox="1"/>
            <p:nvPr/>
          </p:nvSpPr>
          <p:spPr>
            <a:xfrm>
              <a:off x="2652576" y="299236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p</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=0.012</a:t>
              </a:r>
            </a:p>
          </p:txBody>
        </p:sp>
        <p:sp>
          <p:nvSpPr>
            <p:cNvPr id="111" name="Textfeld 110">
              <a:extLst>
                <a:ext uri="{FF2B5EF4-FFF2-40B4-BE49-F238E27FC236}">
                  <a16:creationId xmlns:a16="http://schemas.microsoft.com/office/drawing/2014/main" id="{7DBA59A9-4CAF-9CEC-4DDD-9A212B16D90B}"/>
                </a:ext>
              </a:extLst>
            </p:cNvPr>
            <p:cNvSpPr txBox="1"/>
            <p:nvPr/>
          </p:nvSpPr>
          <p:spPr>
            <a:xfrm>
              <a:off x="3566130" y="304712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p</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=0.009</a:t>
              </a:r>
            </a:p>
          </p:txBody>
        </p:sp>
        <p:sp>
          <p:nvSpPr>
            <p:cNvPr id="112" name="Rechteck 111">
              <a:extLst>
                <a:ext uri="{FF2B5EF4-FFF2-40B4-BE49-F238E27FC236}">
                  <a16:creationId xmlns:a16="http://schemas.microsoft.com/office/drawing/2014/main" id="{670F87EB-E1D6-50F1-55DF-4043E2968E9F}"/>
                </a:ext>
              </a:extLst>
            </p:cNvPr>
            <p:cNvSpPr/>
            <p:nvPr/>
          </p:nvSpPr>
          <p:spPr>
            <a:xfrm>
              <a:off x="1447800" y="2333827"/>
              <a:ext cx="396875" cy="166877"/>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3" name="Rechteck 112">
              <a:extLst>
                <a:ext uri="{FF2B5EF4-FFF2-40B4-BE49-F238E27FC236}">
                  <a16:creationId xmlns:a16="http://schemas.microsoft.com/office/drawing/2014/main" id="{5DAF8B8B-9E2D-F386-1720-4F3B73DC84BA}"/>
                </a:ext>
              </a:extLst>
            </p:cNvPr>
            <p:cNvSpPr/>
            <p:nvPr/>
          </p:nvSpPr>
          <p:spPr>
            <a:xfrm>
              <a:off x="1903196" y="2333827"/>
              <a:ext cx="396875" cy="349016"/>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4" name="Rechteck 113">
              <a:extLst>
                <a:ext uri="{FF2B5EF4-FFF2-40B4-BE49-F238E27FC236}">
                  <a16:creationId xmlns:a16="http://schemas.microsoft.com/office/drawing/2014/main" id="{3875054E-999D-A8EA-8104-54D1FDD15ADA}"/>
                </a:ext>
              </a:extLst>
            </p:cNvPr>
            <p:cNvSpPr/>
            <p:nvPr/>
          </p:nvSpPr>
          <p:spPr>
            <a:xfrm>
              <a:off x="2429891" y="2334106"/>
              <a:ext cx="372114" cy="166877"/>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5" name="Rechteck 114">
              <a:extLst>
                <a:ext uri="{FF2B5EF4-FFF2-40B4-BE49-F238E27FC236}">
                  <a16:creationId xmlns:a16="http://schemas.microsoft.com/office/drawing/2014/main" id="{8AFE9EDA-DD65-7424-EAC3-2F3D61145D6C}"/>
                </a:ext>
              </a:extLst>
            </p:cNvPr>
            <p:cNvSpPr/>
            <p:nvPr/>
          </p:nvSpPr>
          <p:spPr>
            <a:xfrm>
              <a:off x="2837527" y="2334385"/>
              <a:ext cx="372114" cy="38557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6" name="Rechteck 115">
              <a:extLst>
                <a:ext uri="{FF2B5EF4-FFF2-40B4-BE49-F238E27FC236}">
                  <a16:creationId xmlns:a16="http://schemas.microsoft.com/office/drawing/2014/main" id="{CBE629D6-8BAD-4158-4F21-3FD730497960}"/>
                </a:ext>
              </a:extLst>
            </p:cNvPr>
            <p:cNvSpPr/>
            <p:nvPr/>
          </p:nvSpPr>
          <p:spPr>
            <a:xfrm>
              <a:off x="3330552" y="2334665"/>
              <a:ext cx="372112" cy="151382"/>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7" name="Rechteck 116">
              <a:extLst>
                <a:ext uri="{FF2B5EF4-FFF2-40B4-BE49-F238E27FC236}">
                  <a16:creationId xmlns:a16="http://schemas.microsoft.com/office/drawing/2014/main" id="{DE837D3E-47E1-2C5F-2DAC-A640E73FA11D}"/>
                </a:ext>
              </a:extLst>
            </p:cNvPr>
            <p:cNvSpPr/>
            <p:nvPr/>
          </p:nvSpPr>
          <p:spPr>
            <a:xfrm>
              <a:off x="3737852" y="2334943"/>
              <a:ext cx="372112" cy="414121"/>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8" name="Rechteck 117">
              <a:extLst>
                <a:ext uri="{FF2B5EF4-FFF2-40B4-BE49-F238E27FC236}">
                  <a16:creationId xmlns:a16="http://schemas.microsoft.com/office/drawing/2014/main" id="{E045A3BF-9354-9EC3-D314-28F533CF91F9}"/>
                </a:ext>
              </a:extLst>
            </p:cNvPr>
            <p:cNvSpPr/>
            <p:nvPr/>
          </p:nvSpPr>
          <p:spPr>
            <a:xfrm>
              <a:off x="4242257" y="2335222"/>
              <a:ext cx="372112" cy="219975"/>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9" name="Rechteck 118">
              <a:extLst>
                <a:ext uri="{FF2B5EF4-FFF2-40B4-BE49-F238E27FC236}">
                  <a16:creationId xmlns:a16="http://schemas.microsoft.com/office/drawing/2014/main" id="{C652EE55-CE5C-61F9-2EAD-D3EAEED23BCB}"/>
                </a:ext>
              </a:extLst>
            </p:cNvPr>
            <p:cNvSpPr/>
            <p:nvPr/>
          </p:nvSpPr>
          <p:spPr>
            <a:xfrm>
              <a:off x="4646282" y="2335501"/>
              <a:ext cx="372112" cy="397106"/>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42" name="Gerade Verbindung 41">
              <a:extLst>
                <a:ext uri="{FF2B5EF4-FFF2-40B4-BE49-F238E27FC236}">
                  <a16:creationId xmlns:a16="http://schemas.microsoft.com/office/drawing/2014/main" id="{77751FB9-360B-4F75-896D-7A317A12CF60}"/>
                </a:ext>
              </a:extLst>
            </p:cNvPr>
            <p:cNvCxnSpPr>
              <a:cxnSpLocks/>
            </p:cNvCxnSpPr>
            <p:nvPr/>
          </p:nvCxnSpPr>
          <p:spPr>
            <a:xfrm flipH="1">
              <a:off x="1371599" y="2333827"/>
              <a:ext cx="100037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uppieren 58">
              <a:extLst>
                <a:ext uri="{FF2B5EF4-FFF2-40B4-BE49-F238E27FC236}">
                  <a16:creationId xmlns:a16="http://schemas.microsoft.com/office/drawing/2014/main" id="{C77575D3-003D-8E08-114F-3E3DF10BE014}"/>
                </a:ext>
              </a:extLst>
            </p:cNvPr>
            <p:cNvGrpSpPr/>
            <p:nvPr/>
          </p:nvGrpSpPr>
          <p:grpSpPr>
            <a:xfrm>
              <a:off x="1598856" y="2359956"/>
              <a:ext cx="96594" cy="281497"/>
              <a:chOff x="1598856" y="2561890"/>
              <a:chExt cx="96594" cy="281497"/>
            </a:xfrm>
          </p:grpSpPr>
          <p:cxnSp>
            <p:nvCxnSpPr>
              <p:cNvPr id="51" name="Gerade Verbindung 50">
                <a:extLst>
                  <a:ext uri="{FF2B5EF4-FFF2-40B4-BE49-F238E27FC236}">
                    <a16:creationId xmlns:a16="http://schemas.microsoft.com/office/drawing/2014/main" id="{9855840F-C567-9231-FD76-6B182B555F8E}"/>
                  </a:ext>
                </a:extLst>
              </p:cNvPr>
              <p:cNvCxnSpPr>
                <a:cxnSpLocks/>
              </p:cNvCxnSpPr>
              <p:nvPr/>
            </p:nvCxnSpPr>
            <p:spPr>
              <a:xfrm flipV="1">
                <a:off x="1647153" y="2561890"/>
                <a:ext cx="0" cy="28149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B687AB4F-19EA-5E7E-E226-5C87A3ADF994}"/>
                  </a:ext>
                </a:extLst>
              </p:cNvPr>
              <p:cNvCxnSpPr>
                <a:cxnSpLocks/>
              </p:cNvCxnSpPr>
              <p:nvPr/>
            </p:nvCxnSpPr>
            <p:spPr>
              <a:xfrm>
                <a:off x="1598856" y="284338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13890362-AB99-CBDD-4531-154E764B5A03}"/>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763C9C57-F67C-D0C6-0D61-18FB3E2322B2}"/>
                </a:ext>
              </a:extLst>
            </p:cNvPr>
            <p:cNvGrpSpPr/>
            <p:nvPr/>
          </p:nvGrpSpPr>
          <p:grpSpPr>
            <a:xfrm>
              <a:off x="2056327" y="2463413"/>
              <a:ext cx="96594" cy="430722"/>
              <a:chOff x="1598856" y="2561890"/>
              <a:chExt cx="96594" cy="430722"/>
            </a:xfrm>
          </p:grpSpPr>
          <p:cxnSp>
            <p:nvCxnSpPr>
              <p:cNvPr id="63" name="Gerade Verbindung 62">
                <a:extLst>
                  <a:ext uri="{FF2B5EF4-FFF2-40B4-BE49-F238E27FC236}">
                    <a16:creationId xmlns:a16="http://schemas.microsoft.com/office/drawing/2014/main" id="{DB9448B1-2B79-83C8-438B-4599ED1686E5}"/>
                  </a:ext>
                </a:extLst>
              </p:cNvPr>
              <p:cNvCxnSpPr>
                <a:cxnSpLocks/>
              </p:cNvCxnSpPr>
              <p:nvPr/>
            </p:nvCxnSpPr>
            <p:spPr>
              <a:xfrm flipV="1">
                <a:off x="1647153" y="2561890"/>
                <a:ext cx="0" cy="43072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6A0F9679-BA5A-7DA3-AB94-79880B26F573}"/>
                  </a:ext>
                </a:extLst>
              </p:cNvPr>
              <p:cNvCxnSpPr>
                <a:cxnSpLocks/>
              </p:cNvCxnSpPr>
              <p:nvPr/>
            </p:nvCxnSpPr>
            <p:spPr>
              <a:xfrm>
                <a:off x="1598856" y="29926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4BDFBC2B-FF66-C813-BCE2-5B8AB0E3D329}"/>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331B7F5C-278C-B179-1E45-A6A2C8D86531}"/>
                </a:ext>
              </a:extLst>
            </p:cNvPr>
            <p:cNvGrpSpPr/>
            <p:nvPr/>
          </p:nvGrpSpPr>
          <p:grpSpPr>
            <a:xfrm>
              <a:off x="2571534" y="2390945"/>
              <a:ext cx="96594" cy="236866"/>
              <a:chOff x="1598856" y="2561890"/>
              <a:chExt cx="96594" cy="236866"/>
            </a:xfrm>
          </p:grpSpPr>
          <p:cxnSp>
            <p:nvCxnSpPr>
              <p:cNvPr id="67" name="Gerade Verbindung 66">
                <a:extLst>
                  <a:ext uri="{FF2B5EF4-FFF2-40B4-BE49-F238E27FC236}">
                    <a16:creationId xmlns:a16="http://schemas.microsoft.com/office/drawing/2014/main" id="{5DA09893-9706-59A1-AC83-1CB33E2D1332}"/>
                  </a:ext>
                </a:extLst>
              </p:cNvPr>
              <p:cNvCxnSpPr>
                <a:cxnSpLocks/>
              </p:cNvCxnSpPr>
              <p:nvPr/>
            </p:nvCxnSpPr>
            <p:spPr>
              <a:xfrm flipV="1">
                <a:off x="1647153" y="2561890"/>
                <a:ext cx="0" cy="23686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A487F02C-D5DD-71D5-7D9E-EACB60E42483}"/>
                  </a:ext>
                </a:extLst>
              </p:cNvPr>
              <p:cNvCxnSpPr>
                <a:cxnSpLocks/>
              </p:cNvCxnSpPr>
              <p:nvPr/>
            </p:nvCxnSpPr>
            <p:spPr>
              <a:xfrm>
                <a:off x="1598856" y="2798756"/>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F234E5F2-54E3-FF1D-2758-0F11E52B5269}"/>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0FB9DC6D-F6C4-9C86-0F7F-C487D08C5DAD}"/>
                </a:ext>
              </a:extLst>
            </p:cNvPr>
            <p:cNvGrpSpPr/>
            <p:nvPr/>
          </p:nvGrpSpPr>
          <p:grpSpPr>
            <a:xfrm>
              <a:off x="2974358" y="2614116"/>
              <a:ext cx="96594" cy="209725"/>
              <a:chOff x="1598856" y="2561890"/>
              <a:chExt cx="96594" cy="209725"/>
            </a:xfrm>
          </p:grpSpPr>
          <p:cxnSp>
            <p:nvCxnSpPr>
              <p:cNvPr id="71" name="Gerade Verbindung 70">
                <a:extLst>
                  <a:ext uri="{FF2B5EF4-FFF2-40B4-BE49-F238E27FC236}">
                    <a16:creationId xmlns:a16="http://schemas.microsoft.com/office/drawing/2014/main" id="{5C76B08A-68B0-4B77-6696-F58712EA4410}"/>
                  </a:ext>
                </a:extLst>
              </p:cNvPr>
              <p:cNvCxnSpPr>
                <a:cxnSpLocks/>
              </p:cNvCxnSpPr>
              <p:nvPr/>
            </p:nvCxnSpPr>
            <p:spPr>
              <a:xfrm flipV="1">
                <a:off x="1647153" y="2561890"/>
                <a:ext cx="0" cy="20972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CCED6890-2B9F-88DD-8DFE-8E322A92B91E}"/>
                  </a:ext>
                </a:extLst>
              </p:cNvPr>
              <p:cNvCxnSpPr>
                <a:cxnSpLocks/>
              </p:cNvCxnSpPr>
              <p:nvPr/>
            </p:nvCxnSpPr>
            <p:spPr>
              <a:xfrm>
                <a:off x="1598856" y="276718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590BB885-C778-B59E-EC41-BCEC05FF92AE}"/>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4B05214E-3B29-7162-68DA-9833520474F2}"/>
                </a:ext>
              </a:extLst>
            </p:cNvPr>
            <p:cNvGrpSpPr/>
            <p:nvPr/>
          </p:nvGrpSpPr>
          <p:grpSpPr>
            <a:xfrm>
              <a:off x="3469536" y="2357456"/>
              <a:ext cx="96594" cy="249572"/>
              <a:chOff x="1598856" y="2561890"/>
              <a:chExt cx="96594" cy="249572"/>
            </a:xfrm>
          </p:grpSpPr>
          <p:cxnSp>
            <p:nvCxnSpPr>
              <p:cNvPr id="75" name="Gerade Verbindung 74">
                <a:extLst>
                  <a:ext uri="{FF2B5EF4-FFF2-40B4-BE49-F238E27FC236}">
                    <a16:creationId xmlns:a16="http://schemas.microsoft.com/office/drawing/2014/main" id="{0D20A5CB-E85F-8CA3-A8AE-03537EED2750}"/>
                  </a:ext>
                </a:extLst>
              </p:cNvPr>
              <p:cNvCxnSpPr>
                <a:cxnSpLocks/>
              </p:cNvCxnSpPr>
              <p:nvPr/>
            </p:nvCxnSpPr>
            <p:spPr>
              <a:xfrm flipV="1">
                <a:off x="1647153" y="2561890"/>
                <a:ext cx="0" cy="24731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E32FD596-E814-B388-6B1A-68A9B610F5B6}"/>
                  </a:ext>
                </a:extLst>
              </p:cNvPr>
              <p:cNvCxnSpPr>
                <a:cxnSpLocks/>
              </p:cNvCxnSpPr>
              <p:nvPr/>
            </p:nvCxnSpPr>
            <p:spPr>
              <a:xfrm>
                <a:off x="1598856" y="281146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B7B1C306-D32B-A7A0-1649-F90C1CF5661A}"/>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uppieren 77">
              <a:extLst>
                <a:ext uri="{FF2B5EF4-FFF2-40B4-BE49-F238E27FC236}">
                  <a16:creationId xmlns:a16="http://schemas.microsoft.com/office/drawing/2014/main" id="{2A84EDBB-074D-09C4-1443-762EBF0CABFA}"/>
                </a:ext>
              </a:extLst>
            </p:cNvPr>
            <p:cNvGrpSpPr/>
            <p:nvPr/>
          </p:nvGrpSpPr>
          <p:grpSpPr>
            <a:xfrm>
              <a:off x="3872360" y="2580410"/>
              <a:ext cx="96594" cy="348206"/>
              <a:chOff x="1598856" y="2561890"/>
              <a:chExt cx="96594" cy="348206"/>
            </a:xfrm>
          </p:grpSpPr>
          <p:cxnSp>
            <p:nvCxnSpPr>
              <p:cNvPr id="79" name="Gerade Verbindung 78">
                <a:extLst>
                  <a:ext uri="{FF2B5EF4-FFF2-40B4-BE49-F238E27FC236}">
                    <a16:creationId xmlns:a16="http://schemas.microsoft.com/office/drawing/2014/main" id="{0E5B8EB9-98C2-02A6-7495-9A008C55D5EB}"/>
                  </a:ext>
                </a:extLst>
              </p:cNvPr>
              <p:cNvCxnSpPr>
                <a:cxnSpLocks/>
              </p:cNvCxnSpPr>
              <p:nvPr/>
            </p:nvCxnSpPr>
            <p:spPr>
              <a:xfrm flipV="1">
                <a:off x="1647153" y="2561890"/>
                <a:ext cx="0" cy="34820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D2C8A6D5-2DBC-6FB9-BC2C-8F10C0E75997}"/>
                  </a:ext>
                </a:extLst>
              </p:cNvPr>
              <p:cNvCxnSpPr>
                <a:cxnSpLocks/>
              </p:cNvCxnSpPr>
              <p:nvPr/>
            </p:nvCxnSpPr>
            <p:spPr>
              <a:xfrm>
                <a:off x="1598856" y="2907986"/>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399380EA-DCCC-80AF-5CBA-0528F594BF9C}"/>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uppieren 81">
              <a:extLst>
                <a:ext uri="{FF2B5EF4-FFF2-40B4-BE49-F238E27FC236}">
                  <a16:creationId xmlns:a16="http://schemas.microsoft.com/office/drawing/2014/main" id="{84728CD6-4E27-03BC-8A33-AA8901883121}"/>
                </a:ext>
              </a:extLst>
            </p:cNvPr>
            <p:cNvGrpSpPr/>
            <p:nvPr/>
          </p:nvGrpSpPr>
          <p:grpSpPr>
            <a:xfrm>
              <a:off x="4379131" y="2442836"/>
              <a:ext cx="96594" cy="195772"/>
              <a:chOff x="1598856" y="2561890"/>
              <a:chExt cx="96594" cy="195772"/>
            </a:xfrm>
          </p:grpSpPr>
          <p:cxnSp>
            <p:nvCxnSpPr>
              <p:cNvPr id="83" name="Gerade Verbindung 82">
                <a:extLst>
                  <a:ext uri="{FF2B5EF4-FFF2-40B4-BE49-F238E27FC236}">
                    <a16:creationId xmlns:a16="http://schemas.microsoft.com/office/drawing/2014/main" id="{1869824B-7A2C-7596-8853-E41424A410E5}"/>
                  </a:ext>
                </a:extLst>
              </p:cNvPr>
              <p:cNvCxnSpPr>
                <a:cxnSpLocks/>
              </p:cNvCxnSpPr>
              <p:nvPr/>
            </p:nvCxnSpPr>
            <p:spPr>
              <a:xfrm flipV="1">
                <a:off x="1647153" y="2561890"/>
                <a:ext cx="0" cy="19368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7DEEC9AA-7A00-9088-7E1F-C6AD8D103018}"/>
                  </a:ext>
                </a:extLst>
              </p:cNvPr>
              <p:cNvCxnSpPr>
                <a:cxnSpLocks/>
              </p:cNvCxnSpPr>
              <p:nvPr/>
            </p:nvCxnSpPr>
            <p:spPr>
              <a:xfrm>
                <a:off x="1598856" y="275766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C3C7AF7E-FB64-2A6F-CD6D-62C34AFC430D}"/>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uppieren 85">
              <a:extLst>
                <a:ext uri="{FF2B5EF4-FFF2-40B4-BE49-F238E27FC236}">
                  <a16:creationId xmlns:a16="http://schemas.microsoft.com/office/drawing/2014/main" id="{5C1627DE-8869-78ED-185E-F021F1F0BD40}"/>
                </a:ext>
              </a:extLst>
            </p:cNvPr>
            <p:cNvGrpSpPr/>
            <p:nvPr/>
          </p:nvGrpSpPr>
          <p:grpSpPr>
            <a:xfrm>
              <a:off x="4777716" y="2427174"/>
              <a:ext cx="99769" cy="637097"/>
              <a:chOff x="1598856" y="2561890"/>
              <a:chExt cx="99769" cy="637097"/>
            </a:xfrm>
          </p:grpSpPr>
          <p:cxnSp>
            <p:nvCxnSpPr>
              <p:cNvPr id="87" name="Gerade Verbindung 86">
                <a:extLst>
                  <a:ext uri="{FF2B5EF4-FFF2-40B4-BE49-F238E27FC236}">
                    <a16:creationId xmlns:a16="http://schemas.microsoft.com/office/drawing/2014/main" id="{B70224DC-6FC6-1F73-FCC4-E54D720D8CD4}"/>
                  </a:ext>
                </a:extLst>
              </p:cNvPr>
              <p:cNvCxnSpPr>
                <a:cxnSpLocks/>
              </p:cNvCxnSpPr>
              <p:nvPr/>
            </p:nvCxnSpPr>
            <p:spPr>
              <a:xfrm flipV="1">
                <a:off x="1647153" y="2561890"/>
                <a:ext cx="0" cy="63479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57D813FE-82E9-4A68-05DB-6E56634CBA19}"/>
                  </a:ext>
                </a:extLst>
              </p:cNvPr>
              <p:cNvCxnSpPr>
                <a:cxnSpLocks/>
              </p:cNvCxnSpPr>
              <p:nvPr/>
            </p:nvCxnSpPr>
            <p:spPr>
              <a:xfrm>
                <a:off x="1598856"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E7C54770-6E1C-80A4-16A5-963E2F6A9DD2}"/>
                  </a:ext>
                </a:extLst>
              </p:cNvPr>
              <p:cNvCxnSpPr>
                <a:cxnSpLocks/>
              </p:cNvCxnSpPr>
              <p:nvPr/>
            </p:nvCxnSpPr>
            <p:spPr>
              <a:xfrm>
                <a:off x="1602031" y="319898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46" name="Gerade Verbindung 45">
              <a:extLst>
                <a:ext uri="{FF2B5EF4-FFF2-40B4-BE49-F238E27FC236}">
                  <a16:creationId xmlns:a16="http://schemas.microsoft.com/office/drawing/2014/main" id="{2D059612-4ECB-B79D-6F3D-FC8140997D70}"/>
                </a:ext>
              </a:extLst>
            </p:cNvPr>
            <p:cNvCxnSpPr>
              <a:cxnSpLocks/>
            </p:cNvCxnSpPr>
            <p:nvPr/>
          </p:nvCxnSpPr>
          <p:spPr>
            <a:xfrm flipH="1">
              <a:off x="2399740" y="2333827"/>
              <a:ext cx="85927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52AF45FD-FB84-5269-9EEC-DA15EA3BF582}"/>
                </a:ext>
              </a:extLst>
            </p:cNvPr>
            <p:cNvCxnSpPr>
              <a:cxnSpLocks/>
            </p:cNvCxnSpPr>
            <p:nvPr/>
          </p:nvCxnSpPr>
          <p:spPr>
            <a:xfrm flipH="1">
              <a:off x="3293543" y="2333827"/>
              <a:ext cx="85927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5CC97AE0-6179-9228-FC42-37BFA22D4861}"/>
                </a:ext>
              </a:extLst>
            </p:cNvPr>
            <p:cNvCxnSpPr>
              <a:cxnSpLocks/>
            </p:cNvCxnSpPr>
            <p:nvPr/>
          </p:nvCxnSpPr>
          <p:spPr>
            <a:xfrm flipH="1">
              <a:off x="4194232" y="2333827"/>
              <a:ext cx="87013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7" name="Gruppieren 176">
              <a:extLst>
                <a:ext uri="{FF2B5EF4-FFF2-40B4-BE49-F238E27FC236}">
                  <a16:creationId xmlns:a16="http://schemas.microsoft.com/office/drawing/2014/main" id="{ED8A2A7B-71FB-C948-822B-CE6672DFF39A}"/>
                </a:ext>
              </a:extLst>
            </p:cNvPr>
            <p:cNvGrpSpPr/>
            <p:nvPr/>
          </p:nvGrpSpPr>
          <p:grpSpPr>
            <a:xfrm rot="5400000">
              <a:off x="1843751" y="3998566"/>
              <a:ext cx="57600" cy="409449"/>
              <a:chOff x="1803615" y="3291632"/>
              <a:chExt cx="57600" cy="409449"/>
            </a:xfrm>
          </p:grpSpPr>
          <p:cxnSp>
            <p:nvCxnSpPr>
              <p:cNvPr id="228" name="Gerade Verbindung 227">
                <a:extLst>
                  <a:ext uri="{FF2B5EF4-FFF2-40B4-BE49-F238E27FC236}">
                    <a16:creationId xmlns:a16="http://schemas.microsoft.com/office/drawing/2014/main" id="{ECA512C1-4569-0D67-A0BB-86BBEE953A42}"/>
                  </a:ext>
                </a:extLst>
              </p:cNvPr>
              <p:cNvCxnSpPr>
                <a:cxnSpLocks/>
              </p:cNvCxnSpPr>
              <p:nvPr/>
            </p:nvCxnSpPr>
            <p:spPr>
              <a:xfrm rot="16200000">
                <a:off x="1656060" y="3496356"/>
                <a:ext cx="40944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Gerade Verbindung 228">
                <a:extLst>
                  <a:ext uri="{FF2B5EF4-FFF2-40B4-BE49-F238E27FC236}">
                    <a16:creationId xmlns:a16="http://schemas.microsoft.com/office/drawing/2014/main" id="{D8997290-2A9C-8706-2FDC-3DDD5E9E4C10}"/>
                  </a:ext>
                </a:extLst>
              </p:cNvPr>
              <p:cNvCxnSpPr>
                <a:cxnSpLocks/>
              </p:cNvCxnSpPr>
              <p:nvPr/>
            </p:nvCxnSpPr>
            <p:spPr>
              <a:xfrm rot="16200000">
                <a:off x="1832415" y="3667854"/>
                <a:ext cx="0" cy="576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Gerade Verbindung 229">
                <a:extLst>
                  <a:ext uri="{FF2B5EF4-FFF2-40B4-BE49-F238E27FC236}">
                    <a16:creationId xmlns:a16="http://schemas.microsoft.com/office/drawing/2014/main" id="{FE1B81F2-73F5-310D-B5B3-8375B0F7C05D}"/>
                  </a:ext>
                </a:extLst>
              </p:cNvPr>
              <p:cNvCxnSpPr>
                <a:cxnSpLocks/>
              </p:cNvCxnSpPr>
              <p:nvPr/>
            </p:nvCxnSpPr>
            <p:spPr>
              <a:xfrm rot="16200000">
                <a:off x="1832428" y="3264306"/>
                <a:ext cx="0" cy="5757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8" name="Gruppieren 177">
              <a:extLst>
                <a:ext uri="{FF2B5EF4-FFF2-40B4-BE49-F238E27FC236}">
                  <a16:creationId xmlns:a16="http://schemas.microsoft.com/office/drawing/2014/main" id="{45B76CD1-F200-076C-2145-8FCF5A9716F1}"/>
                </a:ext>
              </a:extLst>
            </p:cNvPr>
            <p:cNvGrpSpPr/>
            <p:nvPr/>
          </p:nvGrpSpPr>
          <p:grpSpPr>
            <a:xfrm rot="5400000">
              <a:off x="3667524" y="3876565"/>
              <a:ext cx="57600" cy="409449"/>
              <a:chOff x="1622888" y="2376768"/>
              <a:chExt cx="57600" cy="409449"/>
            </a:xfrm>
          </p:grpSpPr>
          <p:cxnSp>
            <p:nvCxnSpPr>
              <p:cNvPr id="225" name="Gerade Verbindung 224">
                <a:extLst>
                  <a:ext uri="{FF2B5EF4-FFF2-40B4-BE49-F238E27FC236}">
                    <a16:creationId xmlns:a16="http://schemas.microsoft.com/office/drawing/2014/main" id="{9E7F509E-B376-0DFD-743C-FE33ABDE7F4C}"/>
                  </a:ext>
                </a:extLst>
              </p:cNvPr>
              <p:cNvCxnSpPr>
                <a:cxnSpLocks/>
              </p:cNvCxnSpPr>
              <p:nvPr/>
            </p:nvCxnSpPr>
            <p:spPr>
              <a:xfrm rot="16200000">
                <a:off x="1475332" y="2581492"/>
                <a:ext cx="40944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Gerade Verbindung 225">
                <a:extLst>
                  <a:ext uri="{FF2B5EF4-FFF2-40B4-BE49-F238E27FC236}">
                    <a16:creationId xmlns:a16="http://schemas.microsoft.com/office/drawing/2014/main" id="{1BAD8DF2-9FB3-8127-0C1B-0623BBFA2D47}"/>
                  </a:ext>
                </a:extLst>
              </p:cNvPr>
              <p:cNvCxnSpPr>
                <a:cxnSpLocks/>
              </p:cNvCxnSpPr>
              <p:nvPr/>
            </p:nvCxnSpPr>
            <p:spPr>
              <a:xfrm rot="16200000">
                <a:off x="1651688" y="2752990"/>
                <a:ext cx="0" cy="576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Gerade Verbindung 226">
                <a:extLst>
                  <a:ext uri="{FF2B5EF4-FFF2-40B4-BE49-F238E27FC236}">
                    <a16:creationId xmlns:a16="http://schemas.microsoft.com/office/drawing/2014/main" id="{BF938980-1977-F250-6707-8B0FD6075FF1}"/>
                  </a:ext>
                </a:extLst>
              </p:cNvPr>
              <p:cNvCxnSpPr>
                <a:cxnSpLocks/>
              </p:cNvCxnSpPr>
              <p:nvPr/>
            </p:nvCxnSpPr>
            <p:spPr>
              <a:xfrm rot="16200000">
                <a:off x="1651701" y="2349441"/>
                <a:ext cx="0" cy="5757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0" name="Textfeld 179">
              <a:extLst>
                <a:ext uri="{FF2B5EF4-FFF2-40B4-BE49-F238E27FC236}">
                  <a16:creationId xmlns:a16="http://schemas.microsoft.com/office/drawing/2014/main" id="{3A513601-02B3-834A-06D1-65516F2C83B6}"/>
                </a:ext>
              </a:extLst>
            </p:cNvPr>
            <p:cNvSpPr txBox="1"/>
            <p:nvPr/>
          </p:nvSpPr>
          <p:spPr>
            <a:xfrm>
              <a:off x="3543328" y="4134504"/>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P=0.009</a:t>
              </a:r>
            </a:p>
          </p:txBody>
        </p:sp>
        <p:sp>
          <p:nvSpPr>
            <p:cNvPr id="181" name="Rechteck 180">
              <a:extLst>
                <a:ext uri="{FF2B5EF4-FFF2-40B4-BE49-F238E27FC236}">
                  <a16:creationId xmlns:a16="http://schemas.microsoft.com/office/drawing/2014/main" id="{8BC56623-E7CD-2B3F-7CA2-9E720637C8E6}"/>
                </a:ext>
              </a:extLst>
            </p:cNvPr>
            <p:cNvSpPr/>
            <p:nvPr/>
          </p:nvSpPr>
          <p:spPr>
            <a:xfrm>
              <a:off x="1447801" y="3388307"/>
              <a:ext cx="385400" cy="15222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2" name="Rechteck 181">
              <a:extLst>
                <a:ext uri="{FF2B5EF4-FFF2-40B4-BE49-F238E27FC236}">
                  <a16:creationId xmlns:a16="http://schemas.microsoft.com/office/drawing/2014/main" id="{FAF4DA84-0DBC-FC08-7AFA-56B1B03DF7E9}"/>
                </a:ext>
              </a:extLst>
            </p:cNvPr>
            <p:cNvSpPr/>
            <p:nvPr/>
          </p:nvSpPr>
          <p:spPr>
            <a:xfrm>
              <a:off x="1882574" y="3388306"/>
              <a:ext cx="396875" cy="414119"/>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3" name="Rechteck 182">
              <a:extLst>
                <a:ext uri="{FF2B5EF4-FFF2-40B4-BE49-F238E27FC236}">
                  <a16:creationId xmlns:a16="http://schemas.microsoft.com/office/drawing/2014/main" id="{7E8D19D3-4AEA-24B7-9E8A-BCDE3BC99ACC}"/>
                </a:ext>
              </a:extLst>
            </p:cNvPr>
            <p:cNvSpPr/>
            <p:nvPr/>
          </p:nvSpPr>
          <p:spPr>
            <a:xfrm>
              <a:off x="2373849" y="3388587"/>
              <a:ext cx="372114" cy="126126"/>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4" name="Rechteck 183">
              <a:extLst>
                <a:ext uri="{FF2B5EF4-FFF2-40B4-BE49-F238E27FC236}">
                  <a16:creationId xmlns:a16="http://schemas.microsoft.com/office/drawing/2014/main" id="{52FBCD92-E003-2504-82AD-1CA922850C46}"/>
                </a:ext>
              </a:extLst>
            </p:cNvPr>
            <p:cNvSpPr/>
            <p:nvPr/>
          </p:nvSpPr>
          <p:spPr>
            <a:xfrm>
              <a:off x="2788900" y="3388866"/>
              <a:ext cx="396875" cy="24460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5" name="Rechteck 184">
              <a:extLst>
                <a:ext uri="{FF2B5EF4-FFF2-40B4-BE49-F238E27FC236}">
                  <a16:creationId xmlns:a16="http://schemas.microsoft.com/office/drawing/2014/main" id="{1F179A13-91E7-2596-FA73-4E0B2B928F2E}"/>
                </a:ext>
              </a:extLst>
            </p:cNvPr>
            <p:cNvSpPr/>
            <p:nvPr/>
          </p:nvSpPr>
          <p:spPr>
            <a:xfrm>
              <a:off x="3279518" y="3389145"/>
              <a:ext cx="385094" cy="82156"/>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6" name="Rechteck 185">
              <a:extLst>
                <a:ext uri="{FF2B5EF4-FFF2-40B4-BE49-F238E27FC236}">
                  <a16:creationId xmlns:a16="http://schemas.microsoft.com/office/drawing/2014/main" id="{36F25BB0-5422-0AB1-0F13-821C9FEE5B94}"/>
                </a:ext>
              </a:extLst>
            </p:cNvPr>
            <p:cNvSpPr/>
            <p:nvPr/>
          </p:nvSpPr>
          <p:spPr>
            <a:xfrm>
              <a:off x="3715671" y="3389423"/>
              <a:ext cx="372112" cy="414121"/>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7" name="Rechteck 186">
              <a:extLst>
                <a:ext uri="{FF2B5EF4-FFF2-40B4-BE49-F238E27FC236}">
                  <a16:creationId xmlns:a16="http://schemas.microsoft.com/office/drawing/2014/main" id="{208B76F0-CC18-F4FE-8BA5-75F6A326903E}"/>
                </a:ext>
              </a:extLst>
            </p:cNvPr>
            <p:cNvSpPr/>
            <p:nvPr/>
          </p:nvSpPr>
          <p:spPr>
            <a:xfrm>
              <a:off x="4212192" y="3389703"/>
              <a:ext cx="385095" cy="150824"/>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88" name="Rechteck 187">
              <a:extLst>
                <a:ext uri="{FF2B5EF4-FFF2-40B4-BE49-F238E27FC236}">
                  <a16:creationId xmlns:a16="http://schemas.microsoft.com/office/drawing/2014/main" id="{E5B42DFC-E109-C4E5-3497-2F2C5E9D1457}"/>
                </a:ext>
              </a:extLst>
            </p:cNvPr>
            <p:cNvSpPr/>
            <p:nvPr/>
          </p:nvSpPr>
          <p:spPr>
            <a:xfrm>
              <a:off x="4646282" y="3389981"/>
              <a:ext cx="372112" cy="325677"/>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89" name="Gerade Verbindung 188">
              <a:extLst>
                <a:ext uri="{FF2B5EF4-FFF2-40B4-BE49-F238E27FC236}">
                  <a16:creationId xmlns:a16="http://schemas.microsoft.com/office/drawing/2014/main" id="{1A369361-9EB0-FE08-89F3-1DEA5EAC8C46}"/>
                </a:ext>
              </a:extLst>
            </p:cNvPr>
            <p:cNvCxnSpPr>
              <a:cxnSpLocks/>
            </p:cNvCxnSpPr>
            <p:nvPr/>
          </p:nvCxnSpPr>
          <p:spPr>
            <a:xfrm flipH="1">
              <a:off x="1371598" y="3388307"/>
              <a:ext cx="943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0" name="Gruppieren 189">
              <a:extLst>
                <a:ext uri="{FF2B5EF4-FFF2-40B4-BE49-F238E27FC236}">
                  <a16:creationId xmlns:a16="http://schemas.microsoft.com/office/drawing/2014/main" id="{4CB5DFAA-CD63-AB3B-918A-40DF9812C2EE}"/>
                </a:ext>
              </a:extLst>
            </p:cNvPr>
            <p:cNvGrpSpPr/>
            <p:nvPr/>
          </p:nvGrpSpPr>
          <p:grpSpPr>
            <a:xfrm>
              <a:off x="1598856" y="3414436"/>
              <a:ext cx="96594" cy="228555"/>
              <a:chOff x="1598856" y="2561890"/>
              <a:chExt cx="96594" cy="228555"/>
            </a:xfrm>
          </p:grpSpPr>
          <p:cxnSp>
            <p:nvCxnSpPr>
              <p:cNvPr id="222" name="Gerade Verbindung 221">
                <a:extLst>
                  <a:ext uri="{FF2B5EF4-FFF2-40B4-BE49-F238E27FC236}">
                    <a16:creationId xmlns:a16="http://schemas.microsoft.com/office/drawing/2014/main" id="{395FF51C-7899-3112-B243-62E2620EAE2D}"/>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3" name="Gerade Verbindung 222">
                <a:extLst>
                  <a:ext uri="{FF2B5EF4-FFF2-40B4-BE49-F238E27FC236}">
                    <a16:creationId xmlns:a16="http://schemas.microsoft.com/office/drawing/2014/main" id="{E8896FA1-615C-404C-75E9-C174919A4C76}"/>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4" name="Gerade Verbindung 223">
                <a:extLst>
                  <a:ext uri="{FF2B5EF4-FFF2-40B4-BE49-F238E27FC236}">
                    <a16:creationId xmlns:a16="http://schemas.microsoft.com/office/drawing/2014/main" id="{0B1826A0-9918-F5B2-B8D3-11048E50F03F}"/>
                  </a:ext>
                </a:extLst>
              </p:cNvPr>
              <p:cNvCxnSpPr>
                <a:cxnSpLocks/>
              </p:cNvCxnSpPr>
              <p:nvPr/>
            </p:nvCxnSpPr>
            <p:spPr>
              <a:xfrm>
                <a:off x="1598856" y="256588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1" name="Gruppieren 190">
              <a:extLst>
                <a:ext uri="{FF2B5EF4-FFF2-40B4-BE49-F238E27FC236}">
                  <a16:creationId xmlns:a16="http://schemas.microsoft.com/office/drawing/2014/main" id="{E9046EDA-13F1-1B86-63BF-5D86709DB1EC}"/>
                </a:ext>
              </a:extLst>
            </p:cNvPr>
            <p:cNvGrpSpPr/>
            <p:nvPr/>
          </p:nvGrpSpPr>
          <p:grpSpPr>
            <a:xfrm>
              <a:off x="2027752" y="3461716"/>
              <a:ext cx="96594" cy="686924"/>
              <a:chOff x="1570281" y="2505713"/>
              <a:chExt cx="96594" cy="686924"/>
            </a:xfrm>
          </p:grpSpPr>
          <p:cxnSp>
            <p:nvCxnSpPr>
              <p:cNvPr id="219" name="Gerade Verbindung 218">
                <a:extLst>
                  <a:ext uri="{FF2B5EF4-FFF2-40B4-BE49-F238E27FC236}">
                    <a16:creationId xmlns:a16="http://schemas.microsoft.com/office/drawing/2014/main" id="{60B486F5-6288-0D97-A4D0-D7D10F33FA35}"/>
                  </a:ext>
                </a:extLst>
              </p:cNvPr>
              <p:cNvCxnSpPr>
                <a:cxnSpLocks/>
              </p:cNvCxnSpPr>
              <p:nvPr/>
            </p:nvCxnSpPr>
            <p:spPr>
              <a:xfrm flipV="1">
                <a:off x="1618578" y="2505713"/>
                <a:ext cx="0" cy="6734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Gerade Verbindung 219">
                <a:extLst>
                  <a:ext uri="{FF2B5EF4-FFF2-40B4-BE49-F238E27FC236}">
                    <a16:creationId xmlns:a16="http://schemas.microsoft.com/office/drawing/2014/main" id="{00C4B4F6-54EE-DFC1-8257-EFCB229D6B2C}"/>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Gerade Verbindung 220">
                <a:extLst>
                  <a:ext uri="{FF2B5EF4-FFF2-40B4-BE49-F238E27FC236}">
                    <a16:creationId xmlns:a16="http://schemas.microsoft.com/office/drawing/2014/main" id="{0F71971B-4B51-E6D1-8D03-2D00E57724CA}"/>
                  </a:ext>
                </a:extLst>
              </p:cNvPr>
              <p:cNvCxnSpPr>
                <a:cxnSpLocks/>
              </p:cNvCxnSpPr>
              <p:nvPr/>
            </p:nvCxnSpPr>
            <p:spPr>
              <a:xfrm>
                <a:off x="1570281" y="250937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2" name="Gruppieren 191">
              <a:extLst>
                <a:ext uri="{FF2B5EF4-FFF2-40B4-BE49-F238E27FC236}">
                  <a16:creationId xmlns:a16="http://schemas.microsoft.com/office/drawing/2014/main" id="{6B57F975-EE7C-ED36-D94A-A9D693F4743A}"/>
                </a:ext>
              </a:extLst>
            </p:cNvPr>
            <p:cNvGrpSpPr/>
            <p:nvPr/>
          </p:nvGrpSpPr>
          <p:grpSpPr>
            <a:xfrm>
              <a:off x="2508034" y="3388307"/>
              <a:ext cx="96594" cy="264209"/>
              <a:chOff x="1535356" y="2504772"/>
              <a:chExt cx="96594" cy="264209"/>
            </a:xfrm>
          </p:grpSpPr>
          <p:cxnSp>
            <p:nvCxnSpPr>
              <p:cNvPr id="216" name="Gerade Verbindung 215">
                <a:extLst>
                  <a:ext uri="{FF2B5EF4-FFF2-40B4-BE49-F238E27FC236}">
                    <a16:creationId xmlns:a16="http://schemas.microsoft.com/office/drawing/2014/main" id="{D42D057A-F127-1368-592D-3C1A0078EDCB}"/>
                  </a:ext>
                </a:extLst>
              </p:cNvPr>
              <p:cNvCxnSpPr>
                <a:cxnSpLocks/>
              </p:cNvCxnSpPr>
              <p:nvPr/>
            </p:nvCxnSpPr>
            <p:spPr>
              <a:xfrm flipV="1">
                <a:off x="1583653" y="2504772"/>
                <a:ext cx="0" cy="26420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Gerade Verbindung 216">
                <a:extLst>
                  <a:ext uri="{FF2B5EF4-FFF2-40B4-BE49-F238E27FC236}">
                    <a16:creationId xmlns:a16="http://schemas.microsoft.com/office/drawing/2014/main" id="{A128E9E3-F7D5-80AB-8EF5-DA3CECA8013E}"/>
                  </a:ext>
                </a:extLst>
              </p:cNvPr>
              <p:cNvCxnSpPr>
                <a:cxnSpLocks/>
              </p:cNvCxnSpPr>
              <p:nvPr/>
            </p:nvCxnSpPr>
            <p:spPr>
              <a:xfrm>
                <a:off x="1535356" y="2767006"/>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Gerade Verbindung 217">
                <a:extLst>
                  <a:ext uri="{FF2B5EF4-FFF2-40B4-BE49-F238E27FC236}">
                    <a16:creationId xmlns:a16="http://schemas.microsoft.com/office/drawing/2014/main" id="{E061644A-C464-8ABE-6332-CE329D307516}"/>
                  </a:ext>
                </a:extLst>
              </p:cNvPr>
              <p:cNvCxnSpPr>
                <a:cxnSpLocks/>
              </p:cNvCxnSpPr>
              <p:nvPr/>
            </p:nvCxnSpPr>
            <p:spPr>
              <a:xfrm>
                <a:off x="1535356" y="2508993"/>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3" name="Gruppieren 192">
              <a:extLst>
                <a:ext uri="{FF2B5EF4-FFF2-40B4-BE49-F238E27FC236}">
                  <a16:creationId xmlns:a16="http://schemas.microsoft.com/office/drawing/2014/main" id="{7E93B07E-4C1F-6A5B-7FCA-99C116EE663C}"/>
                </a:ext>
              </a:extLst>
            </p:cNvPr>
            <p:cNvGrpSpPr/>
            <p:nvPr/>
          </p:nvGrpSpPr>
          <p:grpSpPr>
            <a:xfrm>
              <a:off x="2942608" y="3547741"/>
              <a:ext cx="96594" cy="192572"/>
              <a:chOff x="1567106" y="2441035"/>
              <a:chExt cx="96594" cy="192572"/>
            </a:xfrm>
          </p:grpSpPr>
          <p:cxnSp>
            <p:nvCxnSpPr>
              <p:cNvPr id="213" name="Gerade Verbindung 212">
                <a:extLst>
                  <a:ext uri="{FF2B5EF4-FFF2-40B4-BE49-F238E27FC236}">
                    <a16:creationId xmlns:a16="http://schemas.microsoft.com/office/drawing/2014/main" id="{09916FD3-A2CA-7A61-9B3F-7C3021A6D87C}"/>
                  </a:ext>
                </a:extLst>
              </p:cNvPr>
              <p:cNvCxnSpPr>
                <a:cxnSpLocks/>
              </p:cNvCxnSpPr>
              <p:nvPr/>
            </p:nvCxnSpPr>
            <p:spPr>
              <a:xfrm flipV="1">
                <a:off x="1615403" y="2441035"/>
                <a:ext cx="0" cy="19257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4" name="Gerade Verbindung 213">
                <a:extLst>
                  <a:ext uri="{FF2B5EF4-FFF2-40B4-BE49-F238E27FC236}">
                    <a16:creationId xmlns:a16="http://schemas.microsoft.com/office/drawing/2014/main" id="{64AF6012-E21B-966E-9054-B8746B4B387D}"/>
                  </a:ext>
                </a:extLst>
              </p:cNvPr>
              <p:cNvCxnSpPr>
                <a:cxnSpLocks/>
              </p:cNvCxnSpPr>
              <p:nvPr/>
            </p:nvCxnSpPr>
            <p:spPr>
              <a:xfrm>
                <a:off x="1567106" y="262917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Gerade Verbindung 214">
                <a:extLst>
                  <a:ext uri="{FF2B5EF4-FFF2-40B4-BE49-F238E27FC236}">
                    <a16:creationId xmlns:a16="http://schemas.microsoft.com/office/drawing/2014/main" id="{E276B40A-A0C5-3964-076F-5C5F6B9F6901}"/>
                  </a:ext>
                </a:extLst>
              </p:cNvPr>
              <p:cNvCxnSpPr>
                <a:cxnSpLocks/>
              </p:cNvCxnSpPr>
              <p:nvPr/>
            </p:nvCxnSpPr>
            <p:spPr>
              <a:xfrm>
                <a:off x="1567106" y="244151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E8F5FF6E-8779-0461-52B1-3C510157693B}"/>
                </a:ext>
              </a:extLst>
            </p:cNvPr>
            <p:cNvGrpSpPr/>
            <p:nvPr/>
          </p:nvGrpSpPr>
          <p:grpSpPr>
            <a:xfrm>
              <a:off x="3421911" y="3411936"/>
              <a:ext cx="96594" cy="161205"/>
              <a:chOff x="1551231" y="2561890"/>
              <a:chExt cx="96594" cy="161205"/>
            </a:xfrm>
          </p:grpSpPr>
          <p:cxnSp>
            <p:nvCxnSpPr>
              <p:cNvPr id="210" name="Gerade Verbindung 209">
                <a:extLst>
                  <a:ext uri="{FF2B5EF4-FFF2-40B4-BE49-F238E27FC236}">
                    <a16:creationId xmlns:a16="http://schemas.microsoft.com/office/drawing/2014/main" id="{3AFE95E1-4F8F-88C8-D541-CCA561370823}"/>
                  </a:ext>
                </a:extLst>
              </p:cNvPr>
              <p:cNvCxnSpPr>
                <a:cxnSpLocks/>
              </p:cNvCxnSpPr>
              <p:nvPr/>
            </p:nvCxnSpPr>
            <p:spPr>
              <a:xfrm flipV="1">
                <a:off x="1599528" y="2561890"/>
                <a:ext cx="0" cy="1612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Gerade Verbindung 210">
                <a:extLst>
                  <a:ext uri="{FF2B5EF4-FFF2-40B4-BE49-F238E27FC236}">
                    <a16:creationId xmlns:a16="http://schemas.microsoft.com/office/drawing/2014/main" id="{414A17AA-2F1D-E136-2649-3C002243A88D}"/>
                  </a:ext>
                </a:extLst>
              </p:cNvPr>
              <p:cNvCxnSpPr>
                <a:cxnSpLocks/>
              </p:cNvCxnSpPr>
              <p:nvPr/>
            </p:nvCxnSpPr>
            <p:spPr>
              <a:xfrm>
                <a:off x="1551231" y="271938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Gerade Verbindung 211">
                <a:extLst>
                  <a:ext uri="{FF2B5EF4-FFF2-40B4-BE49-F238E27FC236}">
                    <a16:creationId xmlns:a16="http://schemas.microsoft.com/office/drawing/2014/main" id="{9D2471CC-24D4-B6D7-F725-5A3253B8C91C}"/>
                  </a:ext>
                </a:extLst>
              </p:cNvPr>
              <p:cNvCxnSpPr>
                <a:cxnSpLocks/>
              </p:cNvCxnSpPr>
              <p:nvPr/>
            </p:nvCxnSpPr>
            <p:spPr>
              <a:xfrm>
                <a:off x="1551231"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5" name="Gruppieren 194">
              <a:extLst>
                <a:ext uri="{FF2B5EF4-FFF2-40B4-BE49-F238E27FC236}">
                  <a16:creationId xmlns:a16="http://schemas.microsoft.com/office/drawing/2014/main" id="{952236D4-B843-ABFE-2669-627B8D9A6F54}"/>
                </a:ext>
              </a:extLst>
            </p:cNvPr>
            <p:cNvGrpSpPr/>
            <p:nvPr/>
          </p:nvGrpSpPr>
          <p:grpSpPr>
            <a:xfrm>
              <a:off x="3853430" y="3620777"/>
              <a:ext cx="96594" cy="401484"/>
              <a:chOff x="1579926" y="2547777"/>
              <a:chExt cx="96594" cy="401484"/>
            </a:xfrm>
          </p:grpSpPr>
          <p:cxnSp>
            <p:nvCxnSpPr>
              <p:cNvPr id="207" name="Gerade Verbindung 206">
                <a:extLst>
                  <a:ext uri="{FF2B5EF4-FFF2-40B4-BE49-F238E27FC236}">
                    <a16:creationId xmlns:a16="http://schemas.microsoft.com/office/drawing/2014/main" id="{ADA78D68-626B-8F2A-47DB-1F3919CCA409}"/>
                  </a:ext>
                </a:extLst>
              </p:cNvPr>
              <p:cNvCxnSpPr>
                <a:cxnSpLocks/>
              </p:cNvCxnSpPr>
              <p:nvPr/>
            </p:nvCxnSpPr>
            <p:spPr>
              <a:xfrm flipV="1">
                <a:off x="1628223" y="2550941"/>
                <a:ext cx="0" cy="3937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CB11000B-43C9-F145-C7E9-D4B6A95770FE}"/>
                  </a:ext>
                </a:extLst>
              </p:cNvPr>
              <p:cNvCxnSpPr>
                <a:cxnSpLocks/>
              </p:cNvCxnSpPr>
              <p:nvPr/>
            </p:nvCxnSpPr>
            <p:spPr>
              <a:xfrm>
                <a:off x="1579926" y="294926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Gerade Verbindung 208">
                <a:extLst>
                  <a:ext uri="{FF2B5EF4-FFF2-40B4-BE49-F238E27FC236}">
                    <a16:creationId xmlns:a16="http://schemas.microsoft.com/office/drawing/2014/main" id="{28F6C5A3-057D-EF03-4DF2-E95D3F22F5EE}"/>
                  </a:ext>
                </a:extLst>
              </p:cNvPr>
              <p:cNvCxnSpPr>
                <a:cxnSpLocks/>
              </p:cNvCxnSpPr>
              <p:nvPr/>
            </p:nvCxnSpPr>
            <p:spPr>
              <a:xfrm>
                <a:off x="1579926" y="254777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6" name="Gruppieren 195">
              <a:extLst>
                <a:ext uri="{FF2B5EF4-FFF2-40B4-BE49-F238E27FC236}">
                  <a16:creationId xmlns:a16="http://schemas.microsoft.com/office/drawing/2014/main" id="{D9A7BE58-C989-5E20-4EB0-F075AB319353}"/>
                </a:ext>
              </a:extLst>
            </p:cNvPr>
            <p:cNvGrpSpPr/>
            <p:nvPr/>
          </p:nvGrpSpPr>
          <p:grpSpPr>
            <a:xfrm>
              <a:off x="4356906" y="3423916"/>
              <a:ext cx="96594" cy="233572"/>
              <a:chOff x="1576631" y="2488490"/>
              <a:chExt cx="96594" cy="233572"/>
            </a:xfrm>
          </p:grpSpPr>
          <p:cxnSp>
            <p:nvCxnSpPr>
              <p:cNvPr id="204" name="Gerade Verbindung 203">
                <a:extLst>
                  <a:ext uri="{FF2B5EF4-FFF2-40B4-BE49-F238E27FC236}">
                    <a16:creationId xmlns:a16="http://schemas.microsoft.com/office/drawing/2014/main" id="{79D5385C-8A2C-A603-43AC-5326C2A8334C}"/>
                  </a:ext>
                </a:extLst>
              </p:cNvPr>
              <p:cNvCxnSpPr>
                <a:cxnSpLocks/>
              </p:cNvCxnSpPr>
              <p:nvPr/>
            </p:nvCxnSpPr>
            <p:spPr>
              <a:xfrm flipV="1">
                <a:off x="1624928" y="2488490"/>
                <a:ext cx="0" cy="23148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Gerade Verbindung 204">
                <a:extLst>
                  <a:ext uri="{FF2B5EF4-FFF2-40B4-BE49-F238E27FC236}">
                    <a16:creationId xmlns:a16="http://schemas.microsoft.com/office/drawing/2014/main" id="{E9283E98-C1BF-589E-C198-A9D05AF98479}"/>
                  </a:ext>
                </a:extLst>
              </p:cNvPr>
              <p:cNvCxnSpPr>
                <a:cxnSpLocks/>
              </p:cNvCxnSpPr>
              <p:nvPr/>
            </p:nvCxnSpPr>
            <p:spPr>
              <a:xfrm>
                <a:off x="1576631" y="272206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Gerade Verbindung 205">
                <a:extLst>
                  <a:ext uri="{FF2B5EF4-FFF2-40B4-BE49-F238E27FC236}">
                    <a16:creationId xmlns:a16="http://schemas.microsoft.com/office/drawing/2014/main" id="{E41AE830-6EA0-0B96-623A-CB7D09D21044}"/>
                  </a:ext>
                </a:extLst>
              </p:cNvPr>
              <p:cNvCxnSpPr>
                <a:cxnSpLocks/>
              </p:cNvCxnSpPr>
              <p:nvPr/>
            </p:nvCxnSpPr>
            <p:spPr>
              <a:xfrm>
                <a:off x="1576631" y="24899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uppieren 196">
              <a:extLst>
                <a:ext uri="{FF2B5EF4-FFF2-40B4-BE49-F238E27FC236}">
                  <a16:creationId xmlns:a16="http://schemas.microsoft.com/office/drawing/2014/main" id="{BA8751A1-4275-6D67-890D-6AF91D4FC66A}"/>
                </a:ext>
              </a:extLst>
            </p:cNvPr>
            <p:cNvGrpSpPr/>
            <p:nvPr/>
          </p:nvGrpSpPr>
          <p:grpSpPr>
            <a:xfrm>
              <a:off x="4787241" y="3544566"/>
              <a:ext cx="99769" cy="368300"/>
              <a:chOff x="1608381" y="2624802"/>
              <a:chExt cx="99769" cy="368300"/>
            </a:xfrm>
          </p:grpSpPr>
          <p:cxnSp>
            <p:nvCxnSpPr>
              <p:cNvPr id="201" name="Gerade Verbindung 200">
                <a:extLst>
                  <a:ext uri="{FF2B5EF4-FFF2-40B4-BE49-F238E27FC236}">
                    <a16:creationId xmlns:a16="http://schemas.microsoft.com/office/drawing/2014/main" id="{310B75A3-B64A-0C04-4A41-7981CD401E74}"/>
                  </a:ext>
                </a:extLst>
              </p:cNvPr>
              <p:cNvCxnSpPr>
                <a:cxnSpLocks/>
              </p:cNvCxnSpPr>
              <p:nvPr/>
            </p:nvCxnSpPr>
            <p:spPr>
              <a:xfrm flipV="1">
                <a:off x="1656678" y="2624802"/>
                <a:ext cx="0" cy="3683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a:extLst>
                  <a:ext uri="{FF2B5EF4-FFF2-40B4-BE49-F238E27FC236}">
                    <a16:creationId xmlns:a16="http://schemas.microsoft.com/office/drawing/2014/main" id="{2AF2F1B2-5B83-E5F0-AC10-F286F55B967C}"/>
                  </a:ext>
                </a:extLst>
              </p:cNvPr>
              <p:cNvCxnSpPr>
                <a:cxnSpLocks/>
              </p:cNvCxnSpPr>
              <p:nvPr/>
            </p:nvCxnSpPr>
            <p:spPr>
              <a:xfrm>
                <a:off x="1608381" y="263052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a:extLst>
                  <a:ext uri="{FF2B5EF4-FFF2-40B4-BE49-F238E27FC236}">
                    <a16:creationId xmlns:a16="http://schemas.microsoft.com/office/drawing/2014/main" id="{63277021-FB61-F94E-506D-00770B842461}"/>
                  </a:ext>
                </a:extLst>
              </p:cNvPr>
              <p:cNvCxnSpPr>
                <a:cxnSpLocks/>
              </p:cNvCxnSpPr>
              <p:nvPr/>
            </p:nvCxnSpPr>
            <p:spPr>
              <a:xfrm>
                <a:off x="1611556" y="298646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98" name="Gerade Verbindung 197">
              <a:extLst>
                <a:ext uri="{FF2B5EF4-FFF2-40B4-BE49-F238E27FC236}">
                  <a16:creationId xmlns:a16="http://schemas.microsoft.com/office/drawing/2014/main" id="{B80365F2-8D0E-4BE3-ABD7-209458DFF6AF}"/>
                </a:ext>
              </a:extLst>
            </p:cNvPr>
            <p:cNvCxnSpPr>
              <a:cxnSpLocks/>
            </p:cNvCxnSpPr>
            <p:nvPr/>
          </p:nvCxnSpPr>
          <p:spPr>
            <a:xfrm flipH="1">
              <a:off x="2353123" y="3388307"/>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Gerade Verbindung 198">
              <a:extLst>
                <a:ext uri="{FF2B5EF4-FFF2-40B4-BE49-F238E27FC236}">
                  <a16:creationId xmlns:a16="http://schemas.microsoft.com/office/drawing/2014/main" id="{9EEFD830-7AF6-5A75-E959-95D4D691A806}"/>
                </a:ext>
              </a:extLst>
            </p:cNvPr>
            <p:cNvCxnSpPr>
              <a:cxnSpLocks/>
            </p:cNvCxnSpPr>
            <p:nvPr/>
          </p:nvCxnSpPr>
          <p:spPr>
            <a:xfrm flipH="1">
              <a:off x="3257683" y="3388307"/>
              <a:ext cx="85927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27069158-ADED-1B63-3EEB-BBDD777A08B7}"/>
                </a:ext>
              </a:extLst>
            </p:cNvPr>
            <p:cNvCxnSpPr>
              <a:cxnSpLocks/>
            </p:cNvCxnSpPr>
            <p:nvPr/>
          </p:nvCxnSpPr>
          <p:spPr>
            <a:xfrm flipH="1">
              <a:off x="4176301" y="3388307"/>
              <a:ext cx="871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Textfeld 245">
              <a:extLst>
                <a:ext uri="{FF2B5EF4-FFF2-40B4-BE49-F238E27FC236}">
                  <a16:creationId xmlns:a16="http://schemas.microsoft.com/office/drawing/2014/main" id="{D35FD420-A377-6DA5-3B64-85CF85987766}"/>
                </a:ext>
              </a:extLst>
            </p:cNvPr>
            <p:cNvSpPr txBox="1"/>
            <p:nvPr/>
          </p:nvSpPr>
          <p:spPr>
            <a:xfrm>
              <a:off x="3534535" y="413555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p</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&lt;0.001</a:t>
              </a:r>
            </a:p>
          </p:txBody>
        </p:sp>
        <p:sp>
          <p:nvSpPr>
            <p:cNvPr id="308" name="Textfeld 307">
              <a:extLst>
                <a:ext uri="{FF2B5EF4-FFF2-40B4-BE49-F238E27FC236}">
                  <a16:creationId xmlns:a16="http://schemas.microsoft.com/office/drawing/2014/main" id="{E4208BCF-528B-3013-20C4-0317752C518F}"/>
                </a:ext>
              </a:extLst>
            </p:cNvPr>
            <p:cNvSpPr txBox="1"/>
            <p:nvPr/>
          </p:nvSpPr>
          <p:spPr>
            <a:xfrm>
              <a:off x="1706714" y="424859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p</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=0.035</a:t>
              </a:r>
            </a:p>
          </p:txBody>
        </p:sp>
        <p:grpSp>
          <p:nvGrpSpPr>
            <p:cNvPr id="294" name="Gruppieren 293">
              <a:extLst>
                <a:ext uri="{FF2B5EF4-FFF2-40B4-BE49-F238E27FC236}">
                  <a16:creationId xmlns:a16="http://schemas.microsoft.com/office/drawing/2014/main" id="{945A0B37-5A3D-13EE-7D93-CE2797294784}"/>
                </a:ext>
              </a:extLst>
            </p:cNvPr>
            <p:cNvGrpSpPr/>
            <p:nvPr/>
          </p:nvGrpSpPr>
          <p:grpSpPr>
            <a:xfrm>
              <a:off x="1364808" y="4403317"/>
              <a:ext cx="3641601" cy="113071"/>
              <a:chOff x="1364808" y="4605251"/>
              <a:chExt cx="3641601" cy="113071"/>
            </a:xfrm>
          </p:grpSpPr>
          <p:cxnSp>
            <p:nvCxnSpPr>
              <p:cNvPr id="307" name="Gerade Verbindung 306">
                <a:extLst>
                  <a:ext uri="{FF2B5EF4-FFF2-40B4-BE49-F238E27FC236}">
                    <a16:creationId xmlns:a16="http://schemas.microsoft.com/office/drawing/2014/main" id="{28A89F14-F670-DDC2-4A8D-6500B43F94AF}"/>
                  </a:ext>
                </a:extLst>
              </p:cNvPr>
              <p:cNvCxnSpPr>
                <a:cxnSpLocks/>
              </p:cNvCxnSpPr>
              <p:nvPr/>
            </p:nvCxnSpPr>
            <p:spPr>
              <a:xfrm flipH="1">
                <a:off x="1364808" y="4618527"/>
                <a:ext cx="943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17B92D8A-A480-939D-3339-2F0235BFE000}"/>
                  </a:ext>
                </a:extLst>
              </p:cNvPr>
              <p:cNvCxnSpPr>
                <a:cxnSpLocks/>
              </p:cNvCxnSpPr>
              <p:nvPr/>
            </p:nvCxnSpPr>
            <p:spPr>
              <a:xfrm flipH="1">
                <a:off x="2347075" y="4618527"/>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866399BE-004A-1559-795E-D50C9C79F77F}"/>
                  </a:ext>
                </a:extLst>
              </p:cNvPr>
              <p:cNvCxnSpPr>
                <a:cxnSpLocks/>
              </p:cNvCxnSpPr>
              <p:nvPr/>
            </p:nvCxnSpPr>
            <p:spPr>
              <a:xfrm flipH="1">
                <a:off x="3246542" y="4618527"/>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9B54DEC9-061B-A6B1-64A0-344317BD9BB4}"/>
                  </a:ext>
                </a:extLst>
              </p:cNvPr>
              <p:cNvCxnSpPr>
                <a:cxnSpLocks/>
              </p:cNvCxnSpPr>
              <p:nvPr/>
            </p:nvCxnSpPr>
            <p:spPr>
              <a:xfrm flipH="1">
                <a:off x="4146009" y="4612744"/>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feld 53">
                <a:extLst>
                  <a:ext uri="{FF2B5EF4-FFF2-40B4-BE49-F238E27FC236}">
                    <a16:creationId xmlns:a16="http://schemas.microsoft.com/office/drawing/2014/main" id="{051ADEDF-331D-C415-7C75-0B8149A9D338}"/>
                  </a:ext>
                </a:extLst>
              </p:cNvPr>
              <p:cNvSpPr txBox="1"/>
              <p:nvPr/>
            </p:nvSpPr>
            <p:spPr>
              <a:xfrm>
                <a:off x="1527969"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56" name="Textfeld 55">
                <a:extLst>
                  <a:ext uri="{FF2B5EF4-FFF2-40B4-BE49-F238E27FC236}">
                    <a16:creationId xmlns:a16="http://schemas.microsoft.com/office/drawing/2014/main" id="{882FDC3F-D3CB-F69B-F69B-7559506E836D}"/>
                  </a:ext>
                </a:extLst>
              </p:cNvPr>
              <p:cNvSpPr txBox="1"/>
              <p:nvPr/>
            </p:nvSpPr>
            <p:spPr>
              <a:xfrm>
                <a:off x="1993361"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Ja</a:t>
                </a:r>
              </a:p>
            </p:txBody>
          </p:sp>
          <p:sp>
            <p:nvSpPr>
              <p:cNvPr id="287" name="Textfeld 286">
                <a:extLst>
                  <a:ext uri="{FF2B5EF4-FFF2-40B4-BE49-F238E27FC236}">
                    <a16:creationId xmlns:a16="http://schemas.microsoft.com/office/drawing/2014/main" id="{C920F3F4-40B8-5D14-AB6D-76BFF2BA657D}"/>
                  </a:ext>
                </a:extLst>
              </p:cNvPr>
              <p:cNvSpPr txBox="1"/>
              <p:nvPr/>
            </p:nvSpPr>
            <p:spPr>
              <a:xfrm>
                <a:off x="2455601"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88" name="Textfeld 287">
                <a:extLst>
                  <a:ext uri="{FF2B5EF4-FFF2-40B4-BE49-F238E27FC236}">
                    <a16:creationId xmlns:a16="http://schemas.microsoft.com/office/drawing/2014/main" id="{2CC7C6DD-083D-632F-1F4E-9CDC13A850E5}"/>
                  </a:ext>
                </a:extLst>
              </p:cNvPr>
              <p:cNvSpPr txBox="1"/>
              <p:nvPr/>
            </p:nvSpPr>
            <p:spPr>
              <a:xfrm>
                <a:off x="2920993"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89" name="Textfeld 288">
                <a:extLst>
                  <a:ext uri="{FF2B5EF4-FFF2-40B4-BE49-F238E27FC236}">
                    <a16:creationId xmlns:a16="http://schemas.microsoft.com/office/drawing/2014/main" id="{3EC1D147-BA33-3D37-3FD1-D74653FC9633}"/>
                  </a:ext>
                </a:extLst>
              </p:cNvPr>
              <p:cNvSpPr txBox="1"/>
              <p:nvPr/>
            </p:nvSpPr>
            <p:spPr>
              <a:xfrm>
                <a:off x="3366474"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90" name="Textfeld 289">
                <a:extLst>
                  <a:ext uri="{FF2B5EF4-FFF2-40B4-BE49-F238E27FC236}">
                    <a16:creationId xmlns:a16="http://schemas.microsoft.com/office/drawing/2014/main" id="{9763A54A-2AC5-927B-4AC8-0F52DB1C1647}"/>
                  </a:ext>
                </a:extLst>
              </p:cNvPr>
              <p:cNvSpPr txBox="1"/>
              <p:nvPr/>
            </p:nvSpPr>
            <p:spPr>
              <a:xfrm>
                <a:off x="3831866"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91" name="Textfeld 290">
                <a:extLst>
                  <a:ext uri="{FF2B5EF4-FFF2-40B4-BE49-F238E27FC236}">
                    <a16:creationId xmlns:a16="http://schemas.microsoft.com/office/drawing/2014/main" id="{75B4B409-09B6-290E-8629-1B80C9C1019F}"/>
                  </a:ext>
                </a:extLst>
              </p:cNvPr>
              <p:cNvSpPr txBox="1"/>
              <p:nvPr/>
            </p:nvSpPr>
            <p:spPr>
              <a:xfrm>
                <a:off x="4284933"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92" name="Textfeld 291">
                <a:extLst>
                  <a:ext uri="{FF2B5EF4-FFF2-40B4-BE49-F238E27FC236}">
                    <a16:creationId xmlns:a16="http://schemas.microsoft.com/office/drawing/2014/main" id="{2B4A7037-F6A3-49E7-B152-B2968F72C244}"/>
                  </a:ext>
                </a:extLst>
              </p:cNvPr>
              <p:cNvSpPr txBox="1"/>
              <p:nvPr/>
            </p:nvSpPr>
            <p:spPr>
              <a:xfrm>
                <a:off x="4750325" y="46052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sp>
        <p:nvSpPr>
          <p:cNvPr id="17" name="Textfeld 16">
            <a:extLst>
              <a:ext uri="{FF2B5EF4-FFF2-40B4-BE49-F238E27FC236}">
                <a16:creationId xmlns:a16="http://schemas.microsoft.com/office/drawing/2014/main" id="{58FE7EAB-29E1-A2B3-8B24-825204A92A0B}"/>
              </a:ext>
            </a:extLst>
          </p:cNvPr>
          <p:cNvSpPr txBox="1"/>
          <p:nvPr/>
        </p:nvSpPr>
        <p:spPr>
          <a:xfrm>
            <a:off x="5996866" y="4537926"/>
            <a:ext cx="1288427" cy="286553"/>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FIB-</a:t>
            </a:r>
            <a:br>
              <a:rPr kumimoji="0" lang="en-US" sz="1000" b="1" i="0" u="none" strike="noStrike" kern="1200" cap="none" spc="0" normalizeH="0" baseline="0" noProof="0">
                <a:ln>
                  <a:noFill/>
                </a:ln>
                <a:solidFill>
                  <a:srgbClr val="001965"/>
                </a:solidFill>
                <a:effectLst/>
                <a:uLnTx/>
                <a:uFillTx/>
                <a:latin typeface="Apis For Office"/>
                <a:ea typeface="+mn-ea"/>
                <a:cs typeface="+mn-cs"/>
              </a:rPr>
            </a:br>
            <a:r>
              <a:rPr kumimoji="0" lang="en-US" sz="1000" b="1" i="0" u="none" strike="noStrike" kern="1200" cap="none" spc="0" normalizeH="0" baseline="0" noProof="0">
                <a:ln>
                  <a:noFill/>
                </a:ln>
                <a:solidFill>
                  <a:srgbClr val="001965"/>
                </a:solidFill>
                <a:effectLst/>
                <a:uLnTx/>
                <a:uFillTx/>
                <a:latin typeface="Apis For Office"/>
                <a:ea typeface="+mn-ea"/>
                <a:cs typeface="+mn-cs"/>
              </a:rPr>
              <a:t>Regression</a:t>
            </a:r>
          </a:p>
        </p:txBody>
      </p:sp>
      <p:sp>
        <p:nvSpPr>
          <p:cNvPr id="18" name="Textfeld 17">
            <a:extLst>
              <a:ext uri="{FF2B5EF4-FFF2-40B4-BE49-F238E27FC236}">
                <a16:creationId xmlns:a16="http://schemas.microsoft.com/office/drawing/2014/main" id="{7A31D093-13B4-8FC9-5A76-AE5738B3F761}"/>
              </a:ext>
            </a:extLst>
          </p:cNvPr>
          <p:cNvSpPr txBox="1"/>
          <p:nvPr/>
        </p:nvSpPr>
        <p:spPr>
          <a:xfrm>
            <a:off x="7191477" y="4537926"/>
            <a:ext cx="759434" cy="282385"/>
          </a:xfrm>
          <a:prstGeom prst="rect">
            <a:avLst/>
          </a:prstGeom>
          <a:solidFill>
            <a:srgbClr val="FFFFFF"/>
          </a:solidFill>
        </p:spPr>
        <p:txBody>
          <a:bodyPr wrap="square" lIns="0" tIns="0" rIns="0" bIns="0" rtlCol="0" anchor="ctr">
            <a:spAutoFit/>
          </a:bodyPr>
          <a:lstStyle>
            <a:defPPr>
              <a:defRPr lang="de-DE"/>
            </a:defPPr>
            <a:lvl1pPr algn="ctr">
              <a:lnSpc>
                <a:spcPts val="1100"/>
              </a:lnSpc>
              <a:defRPr sz="105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MASH-</a:t>
            </a:r>
            <a:br>
              <a:rPr kumimoji="0" lang="en-US" sz="1000" b="1" i="0" u="none" strike="noStrike" kern="1200" cap="none" spc="0" normalizeH="0" baseline="0" noProof="0">
                <a:ln>
                  <a:noFill/>
                </a:ln>
                <a:solidFill>
                  <a:srgbClr val="001965"/>
                </a:solidFill>
                <a:effectLst/>
                <a:uLnTx/>
                <a:uFillTx/>
                <a:latin typeface="Apis For Office"/>
                <a:ea typeface="+mn-ea"/>
                <a:cs typeface="+mn-cs"/>
              </a:rPr>
            </a:br>
            <a:r>
              <a:rPr kumimoji="0" lang="en-US" sz="1000" b="1" i="0" u="none" strike="noStrike" kern="1200" cap="none" spc="0" normalizeH="0" baseline="0" noProof="0">
                <a:ln>
                  <a:noFill/>
                </a:ln>
                <a:solidFill>
                  <a:srgbClr val="001965"/>
                </a:solidFill>
                <a:effectLst/>
                <a:uLnTx/>
                <a:uFillTx/>
                <a:latin typeface="Apis For Office"/>
                <a:ea typeface="+mn-ea"/>
                <a:cs typeface="+mn-cs"/>
              </a:rPr>
              <a:t>Resolution</a:t>
            </a:r>
          </a:p>
        </p:txBody>
      </p:sp>
      <p:sp>
        <p:nvSpPr>
          <p:cNvPr id="19" name="Textfeld 18">
            <a:extLst>
              <a:ext uri="{FF2B5EF4-FFF2-40B4-BE49-F238E27FC236}">
                <a16:creationId xmlns:a16="http://schemas.microsoft.com/office/drawing/2014/main" id="{A7CD5845-8E6A-956A-C218-DB5DA24058A8}"/>
              </a:ext>
            </a:extLst>
          </p:cNvPr>
          <p:cNvSpPr txBox="1"/>
          <p:nvPr/>
        </p:nvSpPr>
        <p:spPr>
          <a:xfrm>
            <a:off x="8085289" y="4537926"/>
            <a:ext cx="820604" cy="282385"/>
          </a:xfrm>
          <a:prstGeom prst="rect">
            <a:avLst/>
          </a:prstGeom>
          <a:solidFill>
            <a:srgbClr val="FFFFFF"/>
          </a:solidFill>
        </p:spPr>
        <p:txBody>
          <a:bodyPr wrap="square" lIns="0" tIns="0" rIns="0" bIns="0" rtlCol="0" anchor="ctr">
            <a:spAutoFit/>
          </a:bodyPr>
          <a:lstStyle>
            <a:defPPr>
              <a:defRPr lang="de-DE"/>
            </a:defPPr>
            <a:lvl1pPr algn="ctr">
              <a:lnSpc>
                <a:spcPts val="1100"/>
              </a:lnSpc>
              <a:defRPr sz="105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1965"/>
                </a:solidFill>
                <a:effectLst/>
                <a:uLnTx/>
                <a:uFillTx/>
                <a:latin typeface="Apis For Office"/>
                <a:ea typeface="+mn-ea"/>
                <a:cs typeface="+mn-cs"/>
              </a:rPr>
              <a:t>Steatose</a:t>
            </a:r>
            <a:r>
              <a:rPr kumimoji="0" lang="en-US" sz="1000" b="1" i="0" u="none" strike="noStrike" kern="1200" cap="none" spc="0" normalizeH="0" baseline="0" noProof="0">
                <a:ln>
                  <a:noFill/>
                </a:ln>
                <a:solidFill>
                  <a:srgbClr val="001965"/>
                </a:solidFill>
                <a:effectLst/>
                <a:uLnTx/>
                <a:uFillTx/>
                <a:latin typeface="Apis For Office"/>
                <a:ea typeface="+mn-ea"/>
                <a:cs typeface="+mn-cs"/>
              </a:rPr>
              <a:t>-</a:t>
            </a:r>
            <a:r>
              <a:rPr lang="en-US" sz="1000" err="1">
                <a:solidFill>
                  <a:srgbClr val="001965"/>
                </a:solidFill>
                <a:latin typeface="Apis For Office"/>
              </a:rPr>
              <a:t>Antwort</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0" name="Textfeld 19">
            <a:extLst>
              <a:ext uri="{FF2B5EF4-FFF2-40B4-BE49-F238E27FC236}">
                <a16:creationId xmlns:a16="http://schemas.microsoft.com/office/drawing/2014/main" id="{2EE8B49F-5624-7FD0-E22A-B1EC8C14E3AB}"/>
              </a:ext>
            </a:extLst>
          </p:cNvPr>
          <p:cNvSpPr txBox="1"/>
          <p:nvPr/>
        </p:nvSpPr>
        <p:spPr>
          <a:xfrm>
            <a:off x="8962871" y="4556894"/>
            <a:ext cx="958540" cy="282385"/>
          </a:xfrm>
          <a:prstGeom prst="rect">
            <a:avLst/>
          </a:prstGeom>
          <a:solidFill>
            <a:srgbClr val="FFFFFF"/>
          </a:solidFill>
        </p:spPr>
        <p:txBody>
          <a:bodyPr wrap="square" lIns="0" tIns="0" rIns="0" bIns="0" rtlCol="0" anchor="ctr">
            <a:spAutoFit/>
          </a:bodyPr>
          <a:lstStyle>
            <a:defPPr>
              <a:defRPr lang="de-DE"/>
            </a:defPPr>
            <a:lvl1pPr algn="ctr">
              <a:lnSpc>
                <a:spcPts val="1100"/>
              </a:lnSpc>
              <a:defRPr sz="105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1000" err="1">
                <a:solidFill>
                  <a:srgbClr val="001965"/>
                </a:solidFill>
                <a:latin typeface="Apis For Office"/>
              </a:rPr>
              <a:t>Vollständiges</a:t>
            </a:r>
            <a:r>
              <a:rPr lang="en-US" sz="1000">
                <a:solidFill>
                  <a:srgbClr val="001965"/>
                </a:solidFill>
                <a:latin typeface="Apis For Office"/>
              </a:rPr>
              <a:t> </a:t>
            </a:r>
            <a:r>
              <a:rPr lang="en-US" sz="1000" err="1">
                <a:solidFill>
                  <a:srgbClr val="001965"/>
                </a:solidFill>
                <a:latin typeface="Apis For Office"/>
              </a:rPr>
              <a:t>Ansprechen</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4" name="Textfeld 23">
            <a:extLst>
              <a:ext uri="{FF2B5EF4-FFF2-40B4-BE49-F238E27FC236}">
                <a16:creationId xmlns:a16="http://schemas.microsoft.com/office/drawing/2014/main" id="{63C7F4D4-94F7-64E1-C0DB-F0F3A4FE098D}"/>
              </a:ext>
            </a:extLst>
          </p:cNvPr>
          <p:cNvSpPr txBox="1"/>
          <p:nvPr/>
        </p:nvSpPr>
        <p:spPr>
          <a:xfrm rot="16200000">
            <a:off x="5081553" y="3885926"/>
            <a:ext cx="1288427" cy="14305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l-GR" sz="1050"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Δ</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kumimoji="0" lang="en-US" sz="1050" b="1" i="0" u="none" strike="noStrike" kern="1200" cap="none" spc="0" normalizeH="0" baseline="0" noProof="0" err="1">
                <a:ln>
                  <a:noFill/>
                </a:ln>
                <a:solidFill>
                  <a:srgbClr val="001965"/>
                </a:solidFill>
                <a:effectLst/>
                <a:uLnTx/>
                <a:uFillTx/>
                <a:latin typeface="Apis For Office"/>
                <a:ea typeface="+mn-ea"/>
                <a:cs typeface="+mn-cs"/>
              </a:rPr>
              <a:t>Fettmasse</a:t>
            </a:r>
            <a:endParaRPr kumimoji="0" lang="en-US" sz="105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5" name="Textfeld 24">
            <a:extLst>
              <a:ext uri="{FF2B5EF4-FFF2-40B4-BE49-F238E27FC236}">
                <a16:creationId xmlns:a16="http://schemas.microsoft.com/office/drawing/2014/main" id="{8639564F-CB01-D886-F3C6-8917584B7732}"/>
              </a:ext>
            </a:extLst>
          </p:cNvPr>
          <p:cNvSpPr txBox="1"/>
          <p:nvPr/>
        </p:nvSpPr>
        <p:spPr>
          <a:xfrm rot="16200000">
            <a:off x="5201447" y="2750198"/>
            <a:ext cx="1083118" cy="14305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l-GR" sz="105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Δ</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lang="en-US" sz="1050" err="1">
                <a:solidFill>
                  <a:srgbClr val="001965"/>
                </a:solidFill>
                <a:latin typeface="Apis For Office"/>
              </a:rPr>
              <a:t>Muskelmasse</a:t>
            </a:r>
            <a:endParaRPr kumimoji="0" lang="en-US" sz="105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274" name="Gruppieren 273">
            <a:extLst>
              <a:ext uri="{FF2B5EF4-FFF2-40B4-BE49-F238E27FC236}">
                <a16:creationId xmlns:a16="http://schemas.microsoft.com/office/drawing/2014/main" id="{1E1FE04E-0032-E808-2282-91449AF3CAFB}"/>
              </a:ext>
            </a:extLst>
          </p:cNvPr>
          <p:cNvGrpSpPr/>
          <p:nvPr/>
        </p:nvGrpSpPr>
        <p:grpSpPr>
          <a:xfrm>
            <a:off x="5833767" y="2270765"/>
            <a:ext cx="302197" cy="2098507"/>
            <a:chOff x="1044372" y="2472699"/>
            <a:chExt cx="302197" cy="2098507"/>
          </a:xfrm>
        </p:grpSpPr>
        <p:grpSp>
          <p:nvGrpSpPr>
            <p:cNvPr id="275" name="Gruppieren 274">
              <a:extLst>
                <a:ext uri="{FF2B5EF4-FFF2-40B4-BE49-F238E27FC236}">
                  <a16:creationId xmlns:a16="http://schemas.microsoft.com/office/drawing/2014/main" id="{46FB81BF-743C-B495-6588-2DB7102D356A}"/>
                </a:ext>
              </a:extLst>
            </p:cNvPr>
            <p:cNvGrpSpPr/>
            <p:nvPr/>
          </p:nvGrpSpPr>
          <p:grpSpPr>
            <a:xfrm>
              <a:off x="1044372" y="2472699"/>
              <a:ext cx="302197" cy="1002741"/>
              <a:chOff x="1044372" y="2472699"/>
              <a:chExt cx="302197" cy="1002741"/>
            </a:xfrm>
          </p:grpSpPr>
          <p:sp>
            <p:nvSpPr>
              <p:cNvPr id="282" name="Textfeld 281">
                <a:extLst>
                  <a:ext uri="{FF2B5EF4-FFF2-40B4-BE49-F238E27FC236}">
                    <a16:creationId xmlns:a16="http://schemas.microsoft.com/office/drawing/2014/main" id="{3F3589CA-A5A4-FB96-8081-EF80495394B9}"/>
                  </a:ext>
                </a:extLst>
              </p:cNvPr>
              <p:cNvSpPr txBox="1"/>
              <p:nvPr/>
            </p:nvSpPr>
            <p:spPr>
              <a:xfrm>
                <a:off x="1047712" y="247269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283" name="Textfeld 282">
                <a:extLst>
                  <a:ext uri="{FF2B5EF4-FFF2-40B4-BE49-F238E27FC236}">
                    <a16:creationId xmlns:a16="http://schemas.microsoft.com/office/drawing/2014/main" id="{F938B02A-7BAD-A70E-3DAC-2B724D52026E}"/>
                  </a:ext>
                </a:extLst>
              </p:cNvPr>
              <p:cNvSpPr txBox="1"/>
              <p:nvPr/>
            </p:nvSpPr>
            <p:spPr>
              <a:xfrm>
                <a:off x="1047712" y="2691853"/>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-2.0</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sp>
            <p:nvSpPr>
              <p:cNvPr id="284" name="Textfeld 283">
                <a:extLst>
                  <a:ext uri="{FF2B5EF4-FFF2-40B4-BE49-F238E27FC236}">
                    <a16:creationId xmlns:a16="http://schemas.microsoft.com/office/drawing/2014/main" id="{404F947B-6C08-CBA1-E9E7-72FCA11E7B8A}"/>
                  </a:ext>
                </a:extLst>
              </p:cNvPr>
              <p:cNvSpPr txBox="1"/>
              <p:nvPr/>
            </p:nvSpPr>
            <p:spPr>
              <a:xfrm>
                <a:off x="1047712" y="2911007"/>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-4.00</a:t>
                </a:r>
              </a:p>
            </p:txBody>
          </p:sp>
          <p:sp>
            <p:nvSpPr>
              <p:cNvPr id="285" name="Textfeld 284">
                <a:extLst>
                  <a:ext uri="{FF2B5EF4-FFF2-40B4-BE49-F238E27FC236}">
                    <a16:creationId xmlns:a16="http://schemas.microsoft.com/office/drawing/2014/main" id="{1FB72C38-8638-46B7-2401-41EC085CC0C9}"/>
                  </a:ext>
                </a:extLst>
              </p:cNvPr>
              <p:cNvSpPr txBox="1"/>
              <p:nvPr/>
            </p:nvSpPr>
            <p:spPr>
              <a:xfrm>
                <a:off x="1044372" y="313016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-6</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286" name="Textfeld 285">
                <a:extLst>
                  <a:ext uri="{FF2B5EF4-FFF2-40B4-BE49-F238E27FC236}">
                    <a16:creationId xmlns:a16="http://schemas.microsoft.com/office/drawing/2014/main" id="{C86A377F-80E9-DF62-9ED9-5FD26285B513}"/>
                  </a:ext>
                </a:extLst>
              </p:cNvPr>
              <p:cNvSpPr txBox="1"/>
              <p:nvPr/>
            </p:nvSpPr>
            <p:spPr>
              <a:xfrm>
                <a:off x="1047712" y="3349315"/>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-8</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grpSp>
        <p:grpSp>
          <p:nvGrpSpPr>
            <p:cNvPr id="276" name="Gruppieren 275">
              <a:extLst>
                <a:ext uri="{FF2B5EF4-FFF2-40B4-BE49-F238E27FC236}">
                  <a16:creationId xmlns:a16="http://schemas.microsoft.com/office/drawing/2014/main" id="{C072A5B2-B9A2-9556-24D2-AE46C6F7AA19}"/>
                </a:ext>
              </a:extLst>
            </p:cNvPr>
            <p:cNvGrpSpPr/>
            <p:nvPr/>
          </p:nvGrpSpPr>
          <p:grpSpPr>
            <a:xfrm>
              <a:off x="1047712" y="3568469"/>
              <a:ext cx="298857" cy="1002737"/>
              <a:chOff x="1047712" y="2525504"/>
              <a:chExt cx="298857" cy="1002737"/>
            </a:xfrm>
          </p:grpSpPr>
          <p:sp>
            <p:nvSpPr>
              <p:cNvPr id="277" name="Textfeld 276">
                <a:extLst>
                  <a:ext uri="{FF2B5EF4-FFF2-40B4-BE49-F238E27FC236}">
                    <a16:creationId xmlns:a16="http://schemas.microsoft.com/office/drawing/2014/main" id="{EDBCD973-E6ED-45B4-FBD7-D598AD65F99B}"/>
                  </a:ext>
                </a:extLst>
              </p:cNvPr>
              <p:cNvSpPr txBox="1"/>
              <p:nvPr/>
            </p:nvSpPr>
            <p:spPr>
              <a:xfrm>
                <a:off x="1047712" y="2525504"/>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4.00</a:t>
                </a:r>
              </a:p>
            </p:txBody>
          </p:sp>
          <p:sp>
            <p:nvSpPr>
              <p:cNvPr id="278" name="Textfeld 277">
                <a:extLst>
                  <a:ext uri="{FF2B5EF4-FFF2-40B4-BE49-F238E27FC236}">
                    <a16:creationId xmlns:a16="http://schemas.microsoft.com/office/drawing/2014/main" id="{C718F850-A75D-EA83-474C-49E6584DF6DB}"/>
                  </a:ext>
                </a:extLst>
              </p:cNvPr>
              <p:cNvSpPr txBox="1"/>
              <p:nvPr/>
            </p:nvSpPr>
            <p:spPr>
              <a:xfrm>
                <a:off x="1047712" y="2744658"/>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2.00</a:t>
                </a:r>
              </a:p>
            </p:txBody>
          </p:sp>
          <p:sp>
            <p:nvSpPr>
              <p:cNvPr id="279" name="Textfeld 278">
                <a:extLst>
                  <a:ext uri="{FF2B5EF4-FFF2-40B4-BE49-F238E27FC236}">
                    <a16:creationId xmlns:a16="http://schemas.microsoft.com/office/drawing/2014/main" id="{A7674150-F111-EECD-E3EE-B5FC198062C3}"/>
                  </a:ext>
                </a:extLst>
              </p:cNvPr>
              <p:cNvSpPr txBox="1"/>
              <p:nvPr/>
            </p:nvSpPr>
            <p:spPr>
              <a:xfrm>
                <a:off x="1047712" y="296381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0</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280" name="Textfeld 279">
                <a:extLst>
                  <a:ext uri="{FF2B5EF4-FFF2-40B4-BE49-F238E27FC236}">
                    <a16:creationId xmlns:a16="http://schemas.microsoft.com/office/drawing/2014/main" id="{91E4A713-778D-9576-C0E6-F7A18DD0769C}"/>
                  </a:ext>
                </a:extLst>
              </p:cNvPr>
              <p:cNvSpPr txBox="1"/>
              <p:nvPr/>
            </p:nvSpPr>
            <p:spPr>
              <a:xfrm>
                <a:off x="1047712" y="340211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-4.00</a:t>
                </a:r>
              </a:p>
            </p:txBody>
          </p:sp>
          <p:sp>
            <p:nvSpPr>
              <p:cNvPr id="11" name="Textfeld 10">
                <a:extLst>
                  <a:ext uri="{FF2B5EF4-FFF2-40B4-BE49-F238E27FC236}">
                    <a16:creationId xmlns:a16="http://schemas.microsoft.com/office/drawing/2014/main" id="{77B6DBB5-F2DC-CC7D-6211-CA375865DF6E}"/>
                  </a:ext>
                </a:extLst>
              </p:cNvPr>
              <p:cNvSpPr txBox="1"/>
              <p:nvPr/>
            </p:nvSpPr>
            <p:spPr>
              <a:xfrm>
                <a:off x="1047712" y="318296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-2.00</a:t>
                </a:r>
              </a:p>
            </p:txBody>
          </p:sp>
        </p:grpSp>
      </p:grpSp>
      <p:grpSp>
        <p:nvGrpSpPr>
          <p:cNvPr id="162" name="Gruppieren 161">
            <a:extLst>
              <a:ext uri="{FF2B5EF4-FFF2-40B4-BE49-F238E27FC236}">
                <a16:creationId xmlns:a16="http://schemas.microsoft.com/office/drawing/2014/main" id="{DBDCC6DF-B71F-AD82-32AB-6CC9761EA1BE}"/>
              </a:ext>
            </a:extLst>
          </p:cNvPr>
          <p:cNvGrpSpPr/>
          <p:nvPr/>
        </p:nvGrpSpPr>
        <p:grpSpPr>
          <a:xfrm rot="5400000">
            <a:off x="6644659" y="3127567"/>
            <a:ext cx="57600" cy="409449"/>
            <a:chOff x="1824957" y="3296981"/>
            <a:chExt cx="57600" cy="409449"/>
          </a:xfrm>
        </p:grpSpPr>
        <p:cxnSp>
          <p:nvCxnSpPr>
            <p:cNvPr id="270" name="Gerade Verbindung 269">
              <a:extLst>
                <a:ext uri="{FF2B5EF4-FFF2-40B4-BE49-F238E27FC236}">
                  <a16:creationId xmlns:a16="http://schemas.microsoft.com/office/drawing/2014/main" id="{8EF02BFB-C483-7D88-0665-B8E18D7E8677}"/>
                </a:ext>
              </a:extLst>
            </p:cNvPr>
            <p:cNvCxnSpPr>
              <a:cxnSpLocks/>
            </p:cNvCxnSpPr>
            <p:nvPr/>
          </p:nvCxnSpPr>
          <p:spPr>
            <a:xfrm rot="16200000">
              <a:off x="1677403" y="3501705"/>
              <a:ext cx="40944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Gerade Verbindung 270">
              <a:extLst>
                <a:ext uri="{FF2B5EF4-FFF2-40B4-BE49-F238E27FC236}">
                  <a16:creationId xmlns:a16="http://schemas.microsoft.com/office/drawing/2014/main" id="{B146EEEC-67D8-843E-9523-6D717CFAA11F}"/>
                </a:ext>
              </a:extLst>
            </p:cNvPr>
            <p:cNvCxnSpPr>
              <a:cxnSpLocks/>
            </p:cNvCxnSpPr>
            <p:nvPr/>
          </p:nvCxnSpPr>
          <p:spPr>
            <a:xfrm rot="16200000">
              <a:off x="1853757" y="3673203"/>
              <a:ext cx="0" cy="576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2" name="Gerade Verbindung 271">
              <a:extLst>
                <a:ext uri="{FF2B5EF4-FFF2-40B4-BE49-F238E27FC236}">
                  <a16:creationId xmlns:a16="http://schemas.microsoft.com/office/drawing/2014/main" id="{C69AB575-4C2C-3E8E-24A7-DF199C2AE06B}"/>
                </a:ext>
              </a:extLst>
            </p:cNvPr>
            <p:cNvCxnSpPr>
              <a:cxnSpLocks/>
            </p:cNvCxnSpPr>
            <p:nvPr/>
          </p:nvCxnSpPr>
          <p:spPr>
            <a:xfrm rot="16200000">
              <a:off x="1853766" y="3269656"/>
              <a:ext cx="0" cy="5757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3" name="Gruppieren 162">
            <a:extLst>
              <a:ext uri="{FF2B5EF4-FFF2-40B4-BE49-F238E27FC236}">
                <a16:creationId xmlns:a16="http://schemas.microsoft.com/office/drawing/2014/main" id="{045E2C0A-8624-0C5F-886C-C49B9778A895}"/>
              </a:ext>
            </a:extLst>
          </p:cNvPr>
          <p:cNvGrpSpPr/>
          <p:nvPr/>
        </p:nvGrpSpPr>
        <p:grpSpPr>
          <a:xfrm rot="5400000">
            <a:off x="8462157" y="2822151"/>
            <a:ext cx="57600" cy="409449"/>
            <a:chOff x="1622956" y="2381786"/>
            <a:chExt cx="57600" cy="409449"/>
          </a:xfrm>
        </p:grpSpPr>
        <p:cxnSp>
          <p:nvCxnSpPr>
            <p:cNvPr id="267" name="Gerade Verbindung 266">
              <a:extLst>
                <a:ext uri="{FF2B5EF4-FFF2-40B4-BE49-F238E27FC236}">
                  <a16:creationId xmlns:a16="http://schemas.microsoft.com/office/drawing/2014/main" id="{CDE94C0D-A852-23D3-BD65-6883B0E533C1}"/>
                </a:ext>
              </a:extLst>
            </p:cNvPr>
            <p:cNvCxnSpPr>
              <a:cxnSpLocks/>
            </p:cNvCxnSpPr>
            <p:nvPr/>
          </p:nvCxnSpPr>
          <p:spPr>
            <a:xfrm rot="16200000">
              <a:off x="1475398" y="2586510"/>
              <a:ext cx="40944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Gerade Verbindung 267">
              <a:extLst>
                <a:ext uri="{FF2B5EF4-FFF2-40B4-BE49-F238E27FC236}">
                  <a16:creationId xmlns:a16="http://schemas.microsoft.com/office/drawing/2014/main" id="{15B31DA2-96AD-9849-28D7-F8A12D60BB33}"/>
                </a:ext>
              </a:extLst>
            </p:cNvPr>
            <p:cNvCxnSpPr>
              <a:cxnSpLocks/>
            </p:cNvCxnSpPr>
            <p:nvPr/>
          </p:nvCxnSpPr>
          <p:spPr>
            <a:xfrm rot="16200000">
              <a:off x="1651756" y="2758008"/>
              <a:ext cx="0" cy="576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9" name="Gerade Verbindung 268">
              <a:extLst>
                <a:ext uri="{FF2B5EF4-FFF2-40B4-BE49-F238E27FC236}">
                  <a16:creationId xmlns:a16="http://schemas.microsoft.com/office/drawing/2014/main" id="{0A8D206F-8A60-0570-30E8-4951DAC45DAE}"/>
                </a:ext>
              </a:extLst>
            </p:cNvPr>
            <p:cNvCxnSpPr>
              <a:cxnSpLocks/>
            </p:cNvCxnSpPr>
            <p:nvPr/>
          </p:nvCxnSpPr>
          <p:spPr>
            <a:xfrm rot="16200000">
              <a:off x="1651767" y="2354460"/>
              <a:ext cx="0" cy="5757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4" name="Textfeld 163">
            <a:extLst>
              <a:ext uri="{FF2B5EF4-FFF2-40B4-BE49-F238E27FC236}">
                <a16:creationId xmlns:a16="http://schemas.microsoft.com/office/drawing/2014/main" id="{7FE9DB6E-87C4-9526-9231-ECEA5E434E5D}"/>
              </a:ext>
            </a:extLst>
          </p:cNvPr>
          <p:cNvSpPr txBox="1"/>
          <p:nvPr/>
        </p:nvSpPr>
        <p:spPr>
          <a:xfrm>
            <a:off x="6507616" y="322780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p</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=0.026</a:t>
            </a:r>
          </a:p>
        </p:txBody>
      </p:sp>
      <p:sp>
        <p:nvSpPr>
          <p:cNvPr id="165" name="Textfeld 164">
            <a:extLst>
              <a:ext uri="{FF2B5EF4-FFF2-40B4-BE49-F238E27FC236}">
                <a16:creationId xmlns:a16="http://schemas.microsoft.com/office/drawing/2014/main" id="{682DCD35-2F7E-72E4-6D65-101BD104CA29}"/>
              </a:ext>
            </a:extLst>
          </p:cNvPr>
          <p:cNvSpPr txBox="1"/>
          <p:nvPr/>
        </p:nvSpPr>
        <p:spPr>
          <a:xfrm>
            <a:off x="8346163" y="308009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p</a:t>
            </a: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=0.007</a:t>
            </a:r>
          </a:p>
        </p:txBody>
      </p:sp>
      <p:sp>
        <p:nvSpPr>
          <p:cNvPr id="166" name="Rechteck 165">
            <a:extLst>
              <a:ext uri="{FF2B5EF4-FFF2-40B4-BE49-F238E27FC236}">
                <a16:creationId xmlns:a16="http://schemas.microsoft.com/office/drawing/2014/main" id="{342EEFCD-4256-5AC3-76DB-F65C0FE790AA}"/>
              </a:ext>
            </a:extLst>
          </p:cNvPr>
          <p:cNvSpPr/>
          <p:nvPr/>
        </p:nvSpPr>
        <p:spPr>
          <a:xfrm>
            <a:off x="6231342" y="2333827"/>
            <a:ext cx="396875" cy="201555"/>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67" name="Rechteck 166">
            <a:extLst>
              <a:ext uri="{FF2B5EF4-FFF2-40B4-BE49-F238E27FC236}">
                <a16:creationId xmlns:a16="http://schemas.microsoft.com/office/drawing/2014/main" id="{CA25B071-306D-A806-539E-251C0CCF5EAD}"/>
              </a:ext>
            </a:extLst>
          </p:cNvPr>
          <p:cNvSpPr/>
          <p:nvPr/>
        </p:nvSpPr>
        <p:spPr>
          <a:xfrm>
            <a:off x="6677701" y="2333826"/>
            <a:ext cx="396875" cy="430473"/>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68" name="Rechteck 167">
            <a:extLst>
              <a:ext uri="{FF2B5EF4-FFF2-40B4-BE49-F238E27FC236}">
                <a16:creationId xmlns:a16="http://schemas.microsoft.com/office/drawing/2014/main" id="{77D82E48-00FF-442D-8F33-60ECACB7D1C1}"/>
              </a:ext>
            </a:extLst>
          </p:cNvPr>
          <p:cNvSpPr/>
          <p:nvPr/>
        </p:nvSpPr>
        <p:spPr>
          <a:xfrm>
            <a:off x="7171890" y="2334106"/>
            <a:ext cx="372114" cy="134135"/>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69" name="Rechteck 168">
            <a:extLst>
              <a:ext uri="{FF2B5EF4-FFF2-40B4-BE49-F238E27FC236}">
                <a16:creationId xmlns:a16="http://schemas.microsoft.com/office/drawing/2014/main" id="{141FF014-BE6E-F6C1-398D-584AEE87C88F}"/>
              </a:ext>
            </a:extLst>
          </p:cNvPr>
          <p:cNvSpPr/>
          <p:nvPr/>
        </p:nvSpPr>
        <p:spPr>
          <a:xfrm>
            <a:off x="7620985" y="2334385"/>
            <a:ext cx="372114" cy="244981"/>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70" name="Rechteck 169">
            <a:extLst>
              <a:ext uri="{FF2B5EF4-FFF2-40B4-BE49-F238E27FC236}">
                <a16:creationId xmlns:a16="http://schemas.microsoft.com/office/drawing/2014/main" id="{8A65F3B6-D338-C0D2-6BC6-D93A5C99CFFE}"/>
              </a:ext>
            </a:extLst>
          </p:cNvPr>
          <p:cNvSpPr/>
          <p:nvPr/>
        </p:nvSpPr>
        <p:spPr>
          <a:xfrm>
            <a:off x="8075692" y="2334665"/>
            <a:ext cx="372112" cy="126125"/>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71" name="Rechteck 170">
            <a:extLst>
              <a:ext uri="{FF2B5EF4-FFF2-40B4-BE49-F238E27FC236}">
                <a16:creationId xmlns:a16="http://schemas.microsoft.com/office/drawing/2014/main" id="{6790C9C6-9BF2-D0F8-0B8E-8E6FD3F3D1CB}"/>
              </a:ext>
            </a:extLst>
          </p:cNvPr>
          <p:cNvSpPr/>
          <p:nvPr/>
        </p:nvSpPr>
        <p:spPr>
          <a:xfrm>
            <a:off x="8537573" y="2334943"/>
            <a:ext cx="372112" cy="385013"/>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72" name="Rechteck 171">
            <a:extLst>
              <a:ext uri="{FF2B5EF4-FFF2-40B4-BE49-F238E27FC236}">
                <a16:creationId xmlns:a16="http://schemas.microsoft.com/office/drawing/2014/main" id="{426D8F9C-798D-CFDF-6A27-38A274F28E90}"/>
              </a:ext>
            </a:extLst>
          </p:cNvPr>
          <p:cNvSpPr/>
          <p:nvPr/>
        </p:nvSpPr>
        <p:spPr>
          <a:xfrm>
            <a:off x="8996495" y="2335223"/>
            <a:ext cx="372112" cy="148894"/>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73" name="Rechteck 172">
            <a:extLst>
              <a:ext uri="{FF2B5EF4-FFF2-40B4-BE49-F238E27FC236}">
                <a16:creationId xmlns:a16="http://schemas.microsoft.com/office/drawing/2014/main" id="{F9D0DDC3-AAB8-DB5C-2D9D-3131857DDE57}"/>
              </a:ext>
            </a:extLst>
          </p:cNvPr>
          <p:cNvSpPr/>
          <p:nvPr/>
        </p:nvSpPr>
        <p:spPr>
          <a:xfrm>
            <a:off x="9455001" y="2335501"/>
            <a:ext cx="372112" cy="327726"/>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nvGrpSpPr>
          <p:cNvPr id="231" name="Gruppieren 230">
            <a:extLst>
              <a:ext uri="{FF2B5EF4-FFF2-40B4-BE49-F238E27FC236}">
                <a16:creationId xmlns:a16="http://schemas.microsoft.com/office/drawing/2014/main" id="{D9C30C4E-9D59-D4D8-D982-A432CDB0FD0C}"/>
              </a:ext>
            </a:extLst>
          </p:cNvPr>
          <p:cNvGrpSpPr/>
          <p:nvPr/>
        </p:nvGrpSpPr>
        <p:grpSpPr>
          <a:xfrm>
            <a:off x="6377281" y="2376166"/>
            <a:ext cx="96594" cy="253711"/>
            <a:chOff x="1586156" y="2578100"/>
            <a:chExt cx="96594" cy="208137"/>
          </a:xfrm>
        </p:grpSpPr>
        <p:cxnSp>
          <p:nvCxnSpPr>
            <p:cNvPr id="264" name="Gerade Verbindung 263">
              <a:extLst>
                <a:ext uri="{FF2B5EF4-FFF2-40B4-BE49-F238E27FC236}">
                  <a16:creationId xmlns:a16="http://schemas.microsoft.com/office/drawing/2014/main" id="{2F1517B8-4B27-178D-A0F2-63BBABCBE0E8}"/>
                </a:ext>
              </a:extLst>
            </p:cNvPr>
            <p:cNvCxnSpPr>
              <a:cxnSpLocks/>
            </p:cNvCxnSpPr>
            <p:nvPr/>
          </p:nvCxnSpPr>
          <p:spPr>
            <a:xfrm flipV="1">
              <a:off x="1634453" y="2578100"/>
              <a:ext cx="0" cy="2063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5" name="Gerade Verbindung 264">
              <a:extLst>
                <a:ext uri="{FF2B5EF4-FFF2-40B4-BE49-F238E27FC236}">
                  <a16:creationId xmlns:a16="http://schemas.microsoft.com/office/drawing/2014/main" id="{3B475795-CFE0-3004-E82E-42A2696993C9}"/>
                </a:ext>
              </a:extLst>
            </p:cNvPr>
            <p:cNvCxnSpPr>
              <a:cxnSpLocks/>
            </p:cNvCxnSpPr>
            <p:nvPr/>
          </p:nvCxnSpPr>
          <p:spPr>
            <a:xfrm>
              <a:off x="1586156" y="27862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6" name="Gerade Verbindung 265">
              <a:extLst>
                <a:ext uri="{FF2B5EF4-FFF2-40B4-BE49-F238E27FC236}">
                  <a16:creationId xmlns:a16="http://schemas.microsoft.com/office/drawing/2014/main" id="{1FDA5037-B4B4-E16D-904C-41937F3C2CCC}"/>
                </a:ext>
              </a:extLst>
            </p:cNvPr>
            <p:cNvCxnSpPr>
              <a:cxnSpLocks/>
            </p:cNvCxnSpPr>
            <p:nvPr/>
          </p:nvCxnSpPr>
          <p:spPr>
            <a:xfrm>
              <a:off x="1586156" y="258053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2" name="Gruppieren 231">
            <a:extLst>
              <a:ext uri="{FF2B5EF4-FFF2-40B4-BE49-F238E27FC236}">
                <a16:creationId xmlns:a16="http://schemas.microsoft.com/office/drawing/2014/main" id="{4D68F48D-D1A9-B612-BF82-81F7C6310FC1}"/>
              </a:ext>
            </a:extLst>
          </p:cNvPr>
          <p:cNvGrpSpPr/>
          <p:nvPr/>
        </p:nvGrpSpPr>
        <p:grpSpPr>
          <a:xfrm>
            <a:off x="6827657" y="2420725"/>
            <a:ext cx="96594" cy="847131"/>
            <a:chOff x="1563931" y="2519202"/>
            <a:chExt cx="96594" cy="704741"/>
          </a:xfrm>
        </p:grpSpPr>
        <p:cxnSp>
          <p:nvCxnSpPr>
            <p:cNvPr id="261" name="Gerade Verbindung 260">
              <a:extLst>
                <a:ext uri="{FF2B5EF4-FFF2-40B4-BE49-F238E27FC236}">
                  <a16:creationId xmlns:a16="http://schemas.microsoft.com/office/drawing/2014/main" id="{833D61C3-26EB-EF88-A9DC-E20177349BF5}"/>
                </a:ext>
              </a:extLst>
            </p:cNvPr>
            <p:cNvCxnSpPr>
              <a:cxnSpLocks/>
            </p:cNvCxnSpPr>
            <p:nvPr/>
          </p:nvCxnSpPr>
          <p:spPr>
            <a:xfrm flipV="1">
              <a:off x="1612228" y="2522268"/>
              <a:ext cx="0" cy="7016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2FAA0D99-7568-92DF-3945-5E5266A98F03}"/>
                </a:ext>
              </a:extLst>
            </p:cNvPr>
            <p:cNvCxnSpPr>
              <a:cxnSpLocks/>
            </p:cNvCxnSpPr>
            <p:nvPr/>
          </p:nvCxnSpPr>
          <p:spPr>
            <a:xfrm>
              <a:off x="1563931" y="251920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3" name="Gerade Verbindung 292">
              <a:extLst>
                <a:ext uri="{FF2B5EF4-FFF2-40B4-BE49-F238E27FC236}">
                  <a16:creationId xmlns:a16="http://schemas.microsoft.com/office/drawing/2014/main" id="{7A4D5A73-ACEC-2897-FA82-6FB8F589E997}"/>
                </a:ext>
              </a:extLst>
            </p:cNvPr>
            <p:cNvCxnSpPr>
              <a:cxnSpLocks/>
            </p:cNvCxnSpPr>
            <p:nvPr/>
          </p:nvCxnSpPr>
          <p:spPr>
            <a:xfrm>
              <a:off x="1563931" y="32212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uppieren 232">
            <a:extLst>
              <a:ext uri="{FF2B5EF4-FFF2-40B4-BE49-F238E27FC236}">
                <a16:creationId xmlns:a16="http://schemas.microsoft.com/office/drawing/2014/main" id="{87103F42-CC8E-DE52-ED13-57F51B06D026}"/>
              </a:ext>
            </a:extLst>
          </p:cNvPr>
          <p:cNvGrpSpPr/>
          <p:nvPr/>
        </p:nvGrpSpPr>
        <p:grpSpPr>
          <a:xfrm>
            <a:off x="7309650" y="2345339"/>
            <a:ext cx="96594" cy="267663"/>
            <a:chOff x="1534659" y="2524101"/>
            <a:chExt cx="96594" cy="233380"/>
          </a:xfrm>
        </p:grpSpPr>
        <p:cxnSp>
          <p:nvCxnSpPr>
            <p:cNvPr id="258" name="Gerade Verbindung 257">
              <a:extLst>
                <a:ext uri="{FF2B5EF4-FFF2-40B4-BE49-F238E27FC236}">
                  <a16:creationId xmlns:a16="http://schemas.microsoft.com/office/drawing/2014/main" id="{190C2267-09EA-564B-8608-0DC1248B5F01}"/>
                </a:ext>
              </a:extLst>
            </p:cNvPr>
            <p:cNvCxnSpPr>
              <a:cxnSpLocks/>
            </p:cNvCxnSpPr>
            <p:nvPr/>
          </p:nvCxnSpPr>
          <p:spPr>
            <a:xfrm flipV="1">
              <a:off x="1585616" y="2524101"/>
              <a:ext cx="0" cy="23256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5712603C-64A9-2964-3827-E5FB88E82674}"/>
                </a:ext>
              </a:extLst>
            </p:cNvPr>
            <p:cNvCxnSpPr>
              <a:cxnSpLocks/>
            </p:cNvCxnSpPr>
            <p:nvPr/>
          </p:nvCxnSpPr>
          <p:spPr>
            <a:xfrm>
              <a:off x="1534659" y="275748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264A9C1D-C056-57C6-EA83-F85F4040BFC7}"/>
                </a:ext>
              </a:extLst>
            </p:cNvPr>
            <p:cNvCxnSpPr>
              <a:cxnSpLocks/>
            </p:cNvCxnSpPr>
            <p:nvPr/>
          </p:nvCxnSpPr>
          <p:spPr>
            <a:xfrm>
              <a:off x="1534659" y="252455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4" name="Gruppieren 233">
            <a:extLst>
              <a:ext uri="{FF2B5EF4-FFF2-40B4-BE49-F238E27FC236}">
                <a16:creationId xmlns:a16="http://schemas.microsoft.com/office/drawing/2014/main" id="{48973920-A89D-337A-C2F6-F951482FB99C}"/>
              </a:ext>
            </a:extLst>
          </p:cNvPr>
          <p:cNvGrpSpPr/>
          <p:nvPr/>
        </p:nvGrpSpPr>
        <p:grpSpPr>
          <a:xfrm>
            <a:off x="7758745" y="2490466"/>
            <a:ext cx="96594" cy="187325"/>
            <a:chOff x="1570281" y="2438240"/>
            <a:chExt cx="96594" cy="187325"/>
          </a:xfrm>
        </p:grpSpPr>
        <p:cxnSp>
          <p:nvCxnSpPr>
            <p:cNvPr id="255" name="Gerade Verbindung 254">
              <a:extLst>
                <a:ext uri="{FF2B5EF4-FFF2-40B4-BE49-F238E27FC236}">
                  <a16:creationId xmlns:a16="http://schemas.microsoft.com/office/drawing/2014/main" id="{995F53B7-BB19-6635-DFAF-D5C4E95F8632}"/>
                </a:ext>
              </a:extLst>
            </p:cNvPr>
            <p:cNvCxnSpPr>
              <a:cxnSpLocks/>
            </p:cNvCxnSpPr>
            <p:nvPr/>
          </p:nvCxnSpPr>
          <p:spPr>
            <a:xfrm flipV="1">
              <a:off x="1618578" y="2438240"/>
              <a:ext cx="0" cy="18732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7396B9AD-9EEB-325C-B2C3-4D18B066FEC7}"/>
                </a:ext>
              </a:extLst>
            </p:cNvPr>
            <p:cNvCxnSpPr>
              <a:cxnSpLocks/>
            </p:cNvCxnSpPr>
            <p:nvPr/>
          </p:nvCxnSpPr>
          <p:spPr>
            <a:xfrm>
              <a:off x="1570281" y="26211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7" name="Gerade Verbindung 256">
              <a:extLst>
                <a:ext uri="{FF2B5EF4-FFF2-40B4-BE49-F238E27FC236}">
                  <a16:creationId xmlns:a16="http://schemas.microsoft.com/office/drawing/2014/main" id="{43C1A660-964A-2B6A-C952-2AA6810DA45B}"/>
                </a:ext>
              </a:extLst>
            </p:cNvPr>
            <p:cNvCxnSpPr>
              <a:cxnSpLocks/>
            </p:cNvCxnSpPr>
            <p:nvPr/>
          </p:nvCxnSpPr>
          <p:spPr>
            <a:xfrm>
              <a:off x="1570281" y="243982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5" name="Gruppieren 234">
            <a:extLst>
              <a:ext uri="{FF2B5EF4-FFF2-40B4-BE49-F238E27FC236}">
                <a16:creationId xmlns:a16="http://schemas.microsoft.com/office/drawing/2014/main" id="{26FBFB71-9ACC-751C-B32F-FF528F6142F7}"/>
              </a:ext>
            </a:extLst>
          </p:cNvPr>
          <p:cNvGrpSpPr/>
          <p:nvPr/>
        </p:nvGrpSpPr>
        <p:grpSpPr>
          <a:xfrm>
            <a:off x="8213451" y="2378268"/>
            <a:ext cx="96594" cy="162601"/>
            <a:chOff x="1598856" y="2582702"/>
            <a:chExt cx="96594" cy="162601"/>
          </a:xfrm>
        </p:grpSpPr>
        <p:cxnSp>
          <p:nvCxnSpPr>
            <p:cNvPr id="252" name="Gerade Verbindung 251">
              <a:extLst>
                <a:ext uri="{FF2B5EF4-FFF2-40B4-BE49-F238E27FC236}">
                  <a16:creationId xmlns:a16="http://schemas.microsoft.com/office/drawing/2014/main" id="{A53C55E8-9F36-884C-FD76-191275F5B0BC}"/>
                </a:ext>
              </a:extLst>
            </p:cNvPr>
            <p:cNvCxnSpPr>
              <a:cxnSpLocks/>
            </p:cNvCxnSpPr>
            <p:nvPr/>
          </p:nvCxnSpPr>
          <p:spPr>
            <a:xfrm flipV="1">
              <a:off x="1647153" y="2584115"/>
              <a:ext cx="0" cy="158013"/>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3" name="Gerade Verbindung 252">
              <a:extLst>
                <a:ext uri="{FF2B5EF4-FFF2-40B4-BE49-F238E27FC236}">
                  <a16:creationId xmlns:a16="http://schemas.microsoft.com/office/drawing/2014/main" id="{5E264095-3FB6-93A5-8F4A-3360BE9E61FE}"/>
                </a:ext>
              </a:extLst>
            </p:cNvPr>
            <p:cNvCxnSpPr>
              <a:cxnSpLocks/>
            </p:cNvCxnSpPr>
            <p:nvPr/>
          </p:nvCxnSpPr>
          <p:spPr>
            <a:xfrm>
              <a:off x="1598856" y="2745303"/>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4" name="Gerade Verbindung 253">
              <a:extLst>
                <a:ext uri="{FF2B5EF4-FFF2-40B4-BE49-F238E27FC236}">
                  <a16:creationId xmlns:a16="http://schemas.microsoft.com/office/drawing/2014/main" id="{A2DD5B4E-4057-F379-FA24-75D7B39A0053}"/>
                </a:ext>
              </a:extLst>
            </p:cNvPr>
            <p:cNvCxnSpPr>
              <a:cxnSpLocks/>
            </p:cNvCxnSpPr>
            <p:nvPr/>
          </p:nvCxnSpPr>
          <p:spPr>
            <a:xfrm>
              <a:off x="1598856" y="258270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6" name="Gruppieren 235">
            <a:extLst>
              <a:ext uri="{FF2B5EF4-FFF2-40B4-BE49-F238E27FC236}">
                <a16:creationId xmlns:a16="http://schemas.microsoft.com/office/drawing/2014/main" id="{E21FC317-A9E6-843D-EE49-6CFC97900FDE}"/>
              </a:ext>
            </a:extLst>
          </p:cNvPr>
          <p:cNvGrpSpPr/>
          <p:nvPr/>
        </p:nvGrpSpPr>
        <p:grpSpPr>
          <a:xfrm>
            <a:off x="8672081" y="2504999"/>
            <a:ext cx="96594" cy="418332"/>
            <a:chOff x="1633781" y="2486479"/>
            <a:chExt cx="96594" cy="418332"/>
          </a:xfrm>
        </p:grpSpPr>
        <p:cxnSp>
          <p:nvCxnSpPr>
            <p:cNvPr id="249" name="Gerade Verbindung 248">
              <a:extLst>
                <a:ext uri="{FF2B5EF4-FFF2-40B4-BE49-F238E27FC236}">
                  <a16:creationId xmlns:a16="http://schemas.microsoft.com/office/drawing/2014/main" id="{9901CE72-8BB6-8B2D-80F0-9C63D79302BF}"/>
                </a:ext>
              </a:extLst>
            </p:cNvPr>
            <p:cNvCxnSpPr>
              <a:cxnSpLocks/>
            </p:cNvCxnSpPr>
            <p:nvPr/>
          </p:nvCxnSpPr>
          <p:spPr>
            <a:xfrm flipV="1">
              <a:off x="1682078" y="2486479"/>
              <a:ext cx="0" cy="41515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0" name="Gerade Verbindung 249">
              <a:extLst>
                <a:ext uri="{FF2B5EF4-FFF2-40B4-BE49-F238E27FC236}">
                  <a16:creationId xmlns:a16="http://schemas.microsoft.com/office/drawing/2014/main" id="{A2482F09-A3F7-B824-AB14-FAE74C32175A}"/>
                </a:ext>
              </a:extLst>
            </p:cNvPr>
            <p:cNvCxnSpPr>
              <a:cxnSpLocks/>
            </p:cNvCxnSpPr>
            <p:nvPr/>
          </p:nvCxnSpPr>
          <p:spPr>
            <a:xfrm>
              <a:off x="1633781" y="290481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E990E91D-7A83-5545-D2B7-42B44E2ACAB9}"/>
                </a:ext>
              </a:extLst>
            </p:cNvPr>
            <p:cNvCxnSpPr>
              <a:cxnSpLocks/>
            </p:cNvCxnSpPr>
            <p:nvPr/>
          </p:nvCxnSpPr>
          <p:spPr>
            <a:xfrm>
              <a:off x="1633781" y="248782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7" name="Gruppieren 236">
            <a:extLst>
              <a:ext uri="{FF2B5EF4-FFF2-40B4-BE49-F238E27FC236}">
                <a16:creationId xmlns:a16="http://schemas.microsoft.com/office/drawing/2014/main" id="{08CFED96-852E-2F9A-D31C-BD5F2FB5978F}"/>
              </a:ext>
            </a:extLst>
          </p:cNvPr>
          <p:cNvGrpSpPr/>
          <p:nvPr/>
        </p:nvGrpSpPr>
        <p:grpSpPr>
          <a:xfrm>
            <a:off x="9133321" y="2372589"/>
            <a:ext cx="96594" cy="235352"/>
            <a:chOff x="1630606" y="2491643"/>
            <a:chExt cx="96594" cy="235352"/>
          </a:xfrm>
        </p:grpSpPr>
        <p:cxnSp>
          <p:nvCxnSpPr>
            <p:cNvPr id="245" name="Gerade Verbindung 244">
              <a:extLst>
                <a:ext uri="{FF2B5EF4-FFF2-40B4-BE49-F238E27FC236}">
                  <a16:creationId xmlns:a16="http://schemas.microsoft.com/office/drawing/2014/main" id="{8B11BBC5-0380-157B-BE09-FF94EB3A8496}"/>
                </a:ext>
              </a:extLst>
            </p:cNvPr>
            <p:cNvCxnSpPr>
              <a:cxnSpLocks/>
            </p:cNvCxnSpPr>
            <p:nvPr/>
          </p:nvCxnSpPr>
          <p:spPr>
            <a:xfrm flipV="1">
              <a:off x="1678903" y="2491643"/>
              <a:ext cx="0" cy="23535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687C556A-E1C1-3C25-025A-F69676C55640}"/>
                </a:ext>
              </a:extLst>
            </p:cNvPr>
            <p:cNvCxnSpPr>
              <a:cxnSpLocks/>
            </p:cNvCxnSpPr>
            <p:nvPr/>
          </p:nvCxnSpPr>
          <p:spPr>
            <a:xfrm>
              <a:off x="1630606" y="272234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DFAE4EF5-DBB2-2026-83B3-1FEE93090D64}"/>
                </a:ext>
              </a:extLst>
            </p:cNvPr>
            <p:cNvCxnSpPr>
              <a:cxnSpLocks/>
            </p:cNvCxnSpPr>
            <p:nvPr/>
          </p:nvCxnSpPr>
          <p:spPr>
            <a:xfrm>
              <a:off x="1630606" y="2493405"/>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uppieren 237">
            <a:extLst>
              <a:ext uri="{FF2B5EF4-FFF2-40B4-BE49-F238E27FC236}">
                <a16:creationId xmlns:a16="http://schemas.microsoft.com/office/drawing/2014/main" id="{D57AD0DC-0DE7-5DBA-3572-E564AE05F46B}"/>
              </a:ext>
            </a:extLst>
          </p:cNvPr>
          <p:cNvGrpSpPr/>
          <p:nvPr/>
        </p:nvGrpSpPr>
        <p:grpSpPr>
          <a:xfrm>
            <a:off x="9586286" y="2377685"/>
            <a:ext cx="99769" cy="598820"/>
            <a:chOff x="1659181" y="2512401"/>
            <a:chExt cx="99769" cy="598820"/>
          </a:xfrm>
        </p:grpSpPr>
        <p:cxnSp>
          <p:nvCxnSpPr>
            <p:cNvPr id="242" name="Gerade Verbindung 241">
              <a:extLst>
                <a:ext uri="{FF2B5EF4-FFF2-40B4-BE49-F238E27FC236}">
                  <a16:creationId xmlns:a16="http://schemas.microsoft.com/office/drawing/2014/main" id="{AD15DE75-A5CF-C89A-84C2-4B0E376C189E}"/>
                </a:ext>
              </a:extLst>
            </p:cNvPr>
            <p:cNvCxnSpPr>
              <a:cxnSpLocks/>
            </p:cNvCxnSpPr>
            <p:nvPr/>
          </p:nvCxnSpPr>
          <p:spPr>
            <a:xfrm flipV="1">
              <a:off x="1707478" y="2512401"/>
              <a:ext cx="0" cy="59855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3" name="Gerade Verbindung 242">
              <a:extLst>
                <a:ext uri="{FF2B5EF4-FFF2-40B4-BE49-F238E27FC236}">
                  <a16:creationId xmlns:a16="http://schemas.microsoft.com/office/drawing/2014/main" id="{705D0357-82C8-0CEB-277F-33B3F9854426}"/>
                </a:ext>
              </a:extLst>
            </p:cNvPr>
            <p:cNvCxnSpPr>
              <a:cxnSpLocks/>
            </p:cNvCxnSpPr>
            <p:nvPr/>
          </p:nvCxnSpPr>
          <p:spPr>
            <a:xfrm>
              <a:off x="1659181" y="2514163"/>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4" name="Gerade Verbindung 243">
              <a:extLst>
                <a:ext uri="{FF2B5EF4-FFF2-40B4-BE49-F238E27FC236}">
                  <a16:creationId xmlns:a16="http://schemas.microsoft.com/office/drawing/2014/main" id="{070B08C3-B952-D29C-4094-4259412B5F18}"/>
                </a:ext>
              </a:extLst>
            </p:cNvPr>
            <p:cNvCxnSpPr>
              <a:cxnSpLocks/>
            </p:cNvCxnSpPr>
            <p:nvPr/>
          </p:nvCxnSpPr>
          <p:spPr>
            <a:xfrm>
              <a:off x="1662356" y="311122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4" name="Rechteck 93">
            <a:extLst>
              <a:ext uri="{FF2B5EF4-FFF2-40B4-BE49-F238E27FC236}">
                <a16:creationId xmlns:a16="http://schemas.microsoft.com/office/drawing/2014/main" id="{590C7369-605E-DE2D-8B04-F284A59066A5}"/>
              </a:ext>
            </a:extLst>
          </p:cNvPr>
          <p:cNvSpPr/>
          <p:nvPr/>
        </p:nvSpPr>
        <p:spPr>
          <a:xfrm>
            <a:off x="6231342" y="3882447"/>
            <a:ext cx="385400" cy="45719"/>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95" name="Rechteck 94">
            <a:extLst>
              <a:ext uri="{FF2B5EF4-FFF2-40B4-BE49-F238E27FC236}">
                <a16:creationId xmlns:a16="http://schemas.microsoft.com/office/drawing/2014/main" id="{F9AB581A-0869-D1E9-3EC9-91DE672BD159}"/>
              </a:ext>
            </a:extLst>
          </p:cNvPr>
          <p:cNvSpPr/>
          <p:nvPr/>
        </p:nvSpPr>
        <p:spPr>
          <a:xfrm>
            <a:off x="6677701" y="3776328"/>
            <a:ext cx="396875" cy="103541"/>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96" name="Rechteck 95">
            <a:extLst>
              <a:ext uri="{FF2B5EF4-FFF2-40B4-BE49-F238E27FC236}">
                <a16:creationId xmlns:a16="http://schemas.microsoft.com/office/drawing/2014/main" id="{D2C9BB20-53D5-36EA-5C9F-E05CF8CE225D}"/>
              </a:ext>
            </a:extLst>
          </p:cNvPr>
          <p:cNvSpPr/>
          <p:nvPr/>
        </p:nvSpPr>
        <p:spPr>
          <a:xfrm>
            <a:off x="7171890" y="3882447"/>
            <a:ext cx="372114" cy="2880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97" name="Rechteck 96">
            <a:extLst>
              <a:ext uri="{FF2B5EF4-FFF2-40B4-BE49-F238E27FC236}">
                <a16:creationId xmlns:a16="http://schemas.microsoft.com/office/drawing/2014/main" id="{2E14DD73-F31E-0D9E-9226-3440A4784B3F}"/>
              </a:ext>
            </a:extLst>
          </p:cNvPr>
          <p:cNvSpPr/>
          <p:nvPr/>
        </p:nvSpPr>
        <p:spPr>
          <a:xfrm>
            <a:off x="7608605" y="3882447"/>
            <a:ext cx="396875" cy="134931"/>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98" name="Rechteck 97">
            <a:extLst>
              <a:ext uri="{FF2B5EF4-FFF2-40B4-BE49-F238E27FC236}">
                <a16:creationId xmlns:a16="http://schemas.microsoft.com/office/drawing/2014/main" id="{389C69DE-E4A0-0EA2-AE83-D40D3429C75A}"/>
              </a:ext>
            </a:extLst>
          </p:cNvPr>
          <p:cNvSpPr/>
          <p:nvPr/>
        </p:nvSpPr>
        <p:spPr>
          <a:xfrm>
            <a:off x="8069201" y="3882447"/>
            <a:ext cx="385094" cy="28800"/>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03" name="Rechteck 102">
            <a:extLst>
              <a:ext uri="{FF2B5EF4-FFF2-40B4-BE49-F238E27FC236}">
                <a16:creationId xmlns:a16="http://schemas.microsoft.com/office/drawing/2014/main" id="{051B462F-FDFE-1B14-FE25-971BFE17A047}"/>
              </a:ext>
            </a:extLst>
          </p:cNvPr>
          <p:cNvSpPr/>
          <p:nvPr/>
        </p:nvSpPr>
        <p:spPr>
          <a:xfrm>
            <a:off x="8537573" y="3882447"/>
            <a:ext cx="374400" cy="28800"/>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04" name="Rechteck 103">
            <a:extLst>
              <a:ext uri="{FF2B5EF4-FFF2-40B4-BE49-F238E27FC236}">
                <a16:creationId xmlns:a16="http://schemas.microsoft.com/office/drawing/2014/main" id="{CEA556F9-B0AE-89BB-5B40-65BBC9AF8A13}"/>
              </a:ext>
            </a:extLst>
          </p:cNvPr>
          <p:cNvSpPr/>
          <p:nvPr/>
        </p:nvSpPr>
        <p:spPr>
          <a:xfrm>
            <a:off x="8996495" y="3882447"/>
            <a:ext cx="385095" cy="32400"/>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05" name="Rechteck 104">
            <a:extLst>
              <a:ext uri="{FF2B5EF4-FFF2-40B4-BE49-F238E27FC236}">
                <a16:creationId xmlns:a16="http://schemas.microsoft.com/office/drawing/2014/main" id="{B5A94E80-50E6-D084-01E9-3441CE8DFB9C}"/>
              </a:ext>
            </a:extLst>
          </p:cNvPr>
          <p:cNvSpPr/>
          <p:nvPr/>
        </p:nvSpPr>
        <p:spPr>
          <a:xfrm>
            <a:off x="9455001" y="3882447"/>
            <a:ext cx="372112" cy="51816"/>
          </a:xfrm>
          <a:prstGeom prst="rect">
            <a:avLst/>
          </a:prstGeom>
          <a:solidFill>
            <a:srgbClr val="EEA7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nvGrpSpPr>
          <p:cNvPr id="121" name="Gruppieren 120">
            <a:extLst>
              <a:ext uri="{FF2B5EF4-FFF2-40B4-BE49-F238E27FC236}">
                <a16:creationId xmlns:a16="http://schemas.microsoft.com/office/drawing/2014/main" id="{5605B939-D73A-F261-28A1-C00F603CF0F9}"/>
              </a:ext>
            </a:extLst>
          </p:cNvPr>
          <p:cNvGrpSpPr/>
          <p:nvPr/>
        </p:nvGrpSpPr>
        <p:grpSpPr>
          <a:xfrm>
            <a:off x="6375058" y="3748558"/>
            <a:ext cx="96594" cy="340137"/>
            <a:chOff x="1598856" y="2561331"/>
            <a:chExt cx="96594" cy="229114"/>
          </a:xfrm>
        </p:grpSpPr>
        <p:cxnSp>
          <p:nvCxnSpPr>
            <p:cNvPr id="153" name="Gerade Verbindung 152">
              <a:extLst>
                <a:ext uri="{FF2B5EF4-FFF2-40B4-BE49-F238E27FC236}">
                  <a16:creationId xmlns:a16="http://schemas.microsoft.com/office/drawing/2014/main" id="{ED20DE0F-CF64-09C6-8F88-0F8FB5954E04}"/>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4" name="Gerade Verbindung 153">
              <a:extLst>
                <a:ext uri="{FF2B5EF4-FFF2-40B4-BE49-F238E27FC236}">
                  <a16:creationId xmlns:a16="http://schemas.microsoft.com/office/drawing/2014/main" id="{C99C71FE-6BBE-CD1B-9727-6045A3A676EE}"/>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5" name="Gerade Verbindung 154">
              <a:extLst>
                <a:ext uri="{FF2B5EF4-FFF2-40B4-BE49-F238E27FC236}">
                  <a16:creationId xmlns:a16="http://schemas.microsoft.com/office/drawing/2014/main" id="{70686FFA-B1D3-EC9C-29FF-D7F3463A7FE8}"/>
                </a:ext>
              </a:extLst>
            </p:cNvPr>
            <p:cNvCxnSpPr>
              <a:cxnSpLocks/>
            </p:cNvCxnSpPr>
            <p:nvPr/>
          </p:nvCxnSpPr>
          <p:spPr>
            <a:xfrm>
              <a:off x="1598856" y="256133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uppieren 121">
            <a:extLst>
              <a:ext uri="{FF2B5EF4-FFF2-40B4-BE49-F238E27FC236}">
                <a16:creationId xmlns:a16="http://schemas.microsoft.com/office/drawing/2014/main" id="{5F7E1B5B-F956-B599-DF6A-BE318532513B}"/>
              </a:ext>
            </a:extLst>
          </p:cNvPr>
          <p:cNvGrpSpPr/>
          <p:nvPr/>
        </p:nvGrpSpPr>
        <p:grpSpPr>
          <a:xfrm>
            <a:off x="6827657" y="3453644"/>
            <a:ext cx="96594" cy="720835"/>
            <a:chOff x="1570281" y="2505713"/>
            <a:chExt cx="96594" cy="687563"/>
          </a:xfrm>
        </p:grpSpPr>
        <p:cxnSp>
          <p:nvCxnSpPr>
            <p:cNvPr id="150" name="Gerade Verbindung 149">
              <a:extLst>
                <a:ext uri="{FF2B5EF4-FFF2-40B4-BE49-F238E27FC236}">
                  <a16:creationId xmlns:a16="http://schemas.microsoft.com/office/drawing/2014/main" id="{E376DCC9-0C0C-1FFC-94CA-76B5CD1BF41E}"/>
                </a:ext>
              </a:extLst>
            </p:cNvPr>
            <p:cNvCxnSpPr>
              <a:cxnSpLocks/>
            </p:cNvCxnSpPr>
            <p:nvPr/>
          </p:nvCxnSpPr>
          <p:spPr>
            <a:xfrm flipV="1">
              <a:off x="1618578" y="2505713"/>
              <a:ext cx="0" cy="687563"/>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2EE602AE-A696-BE74-C686-94E4CA8A2E8F}"/>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2" name="Gerade Verbindung 151">
              <a:extLst>
                <a:ext uri="{FF2B5EF4-FFF2-40B4-BE49-F238E27FC236}">
                  <a16:creationId xmlns:a16="http://schemas.microsoft.com/office/drawing/2014/main" id="{2A6C341F-8415-CC7C-C19D-BCFDD1F08B23}"/>
                </a:ext>
              </a:extLst>
            </p:cNvPr>
            <p:cNvCxnSpPr>
              <a:cxnSpLocks/>
            </p:cNvCxnSpPr>
            <p:nvPr/>
          </p:nvCxnSpPr>
          <p:spPr>
            <a:xfrm>
              <a:off x="1570281" y="250937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2E6DBE34-821A-A0C9-2373-7A981DFC87C4}"/>
              </a:ext>
            </a:extLst>
          </p:cNvPr>
          <p:cNvGrpSpPr/>
          <p:nvPr/>
        </p:nvGrpSpPr>
        <p:grpSpPr>
          <a:xfrm>
            <a:off x="7309650" y="3755035"/>
            <a:ext cx="96594" cy="332925"/>
            <a:chOff x="1535356" y="2504772"/>
            <a:chExt cx="96594" cy="264209"/>
          </a:xfrm>
        </p:grpSpPr>
        <p:cxnSp>
          <p:nvCxnSpPr>
            <p:cNvPr id="147" name="Gerade Verbindung 146">
              <a:extLst>
                <a:ext uri="{FF2B5EF4-FFF2-40B4-BE49-F238E27FC236}">
                  <a16:creationId xmlns:a16="http://schemas.microsoft.com/office/drawing/2014/main" id="{BC21DDC5-E64A-4B50-D8F3-A8A94E0FC0A8}"/>
                </a:ext>
              </a:extLst>
            </p:cNvPr>
            <p:cNvCxnSpPr>
              <a:cxnSpLocks/>
            </p:cNvCxnSpPr>
            <p:nvPr/>
          </p:nvCxnSpPr>
          <p:spPr>
            <a:xfrm flipV="1">
              <a:off x="1583653" y="2504772"/>
              <a:ext cx="0" cy="26420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452C034C-8D44-6626-B560-306FA2B83F79}"/>
                </a:ext>
              </a:extLst>
            </p:cNvPr>
            <p:cNvCxnSpPr>
              <a:cxnSpLocks/>
            </p:cNvCxnSpPr>
            <p:nvPr/>
          </p:nvCxnSpPr>
          <p:spPr>
            <a:xfrm>
              <a:off x="1535356" y="2767006"/>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2EF2D049-0F85-392B-9BB9-487F3273FC8E}"/>
                </a:ext>
              </a:extLst>
            </p:cNvPr>
            <p:cNvCxnSpPr>
              <a:cxnSpLocks/>
            </p:cNvCxnSpPr>
            <p:nvPr/>
          </p:nvCxnSpPr>
          <p:spPr>
            <a:xfrm>
              <a:off x="1535356" y="2508993"/>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4" name="Gruppieren 123">
            <a:extLst>
              <a:ext uri="{FF2B5EF4-FFF2-40B4-BE49-F238E27FC236}">
                <a16:creationId xmlns:a16="http://schemas.microsoft.com/office/drawing/2014/main" id="{21699D47-5910-0BED-260C-DFC6D10B378C}"/>
              </a:ext>
            </a:extLst>
          </p:cNvPr>
          <p:cNvGrpSpPr/>
          <p:nvPr/>
        </p:nvGrpSpPr>
        <p:grpSpPr>
          <a:xfrm>
            <a:off x="7758745" y="3871109"/>
            <a:ext cx="96594" cy="299904"/>
            <a:chOff x="1567106" y="2441035"/>
            <a:chExt cx="96594" cy="192572"/>
          </a:xfrm>
        </p:grpSpPr>
        <p:cxnSp>
          <p:nvCxnSpPr>
            <p:cNvPr id="144" name="Gerade Verbindung 143">
              <a:extLst>
                <a:ext uri="{FF2B5EF4-FFF2-40B4-BE49-F238E27FC236}">
                  <a16:creationId xmlns:a16="http://schemas.microsoft.com/office/drawing/2014/main" id="{2DF35574-18B7-C538-646A-C50B2161423A}"/>
                </a:ext>
              </a:extLst>
            </p:cNvPr>
            <p:cNvCxnSpPr>
              <a:cxnSpLocks/>
            </p:cNvCxnSpPr>
            <p:nvPr/>
          </p:nvCxnSpPr>
          <p:spPr>
            <a:xfrm flipV="1">
              <a:off x="1615403" y="2441035"/>
              <a:ext cx="0" cy="19257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23D13F43-4220-1D47-5653-FB6800BF5EBC}"/>
                </a:ext>
              </a:extLst>
            </p:cNvPr>
            <p:cNvCxnSpPr>
              <a:cxnSpLocks/>
            </p:cNvCxnSpPr>
            <p:nvPr/>
          </p:nvCxnSpPr>
          <p:spPr>
            <a:xfrm>
              <a:off x="1567106" y="262917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40777B1C-3B64-5D92-E40C-BCCC479C9363}"/>
                </a:ext>
              </a:extLst>
            </p:cNvPr>
            <p:cNvCxnSpPr>
              <a:cxnSpLocks/>
            </p:cNvCxnSpPr>
            <p:nvPr/>
          </p:nvCxnSpPr>
          <p:spPr>
            <a:xfrm>
              <a:off x="1567106" y="244151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48D97366-9EF4-7154-4D7D-B536F67B4EB6}"/>
              </a:ext>
            </a:extLst>
          </p:cNvPr>
          <p:cNvGrpSpPr/>
          <p:nvPr/>
        </p:nvGrpSpPr>
        <p:grpSpPr>
          <a:xfrm>
            <a:off x="8216212" y="3786765"/>
            <a:ext cx="96594" cy="301195"/>
            <a:chOff x="1551231" y="2561890"/>
            <a:chExt cx="96594" cy="161205"/>
          </a:xfrm>
        </p:grpSpPr>
        <p:cxnSp>
          <p:nvCxnSpPr>
            <p:cNvPr id="141" name="Gerade Verbindung 140">
              <a:extLst>
                <a:ext uri="{FF2B5EF4-FFF2-40B4-BE49-F238E27FC236}">
                  <a16:creationId xmlns:a16="http://schemas.microsoft.com/office/drawing/2014/main" id="{0D249392-CE59-8FA3-A40D-7029CB5A2326}"/>
                </a:ext>
              </a:extLst>
            </p:cNvPr>
            <p:cNvCxnSpPr>
              <a:cxnSpLocks/>
            </p:cNvCxnSpPr>
            <p:nvPr/>
          </p:nvCxnSpPr>
          <p:spPr>
            <a:xfrm flipV="1">
              <a:off x="1599528" y="2561890"/>
              <a:ext cx="0" cy="16120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AFE40CA5-7F97-02CC-A7F8-7FA58F0CD3FC}"/>
                </a:ext>
              </a:extLst>
            </p:cNvPr>
            <p:cNvCxnSpPr>
              <a:cxnSpLocks/>
            </p:cNvCxnSpPr>
            <p:nvPr/>
          </p:nvCxnSpPr>
          <p:spPr>
            <a:xfrm>
              <a:off x="1551231" y="271938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7AEB51A9-30AE-F1F4-E41E-B0914AE079CC}"/>
                </a:ext>
              </a:extLst>
            </p:cNvPr>
            <p:cNvCxnSpPr>
              <a:cxnSpLocks/>
            </p:cNvCxnSpPr>
            <p:nvPr/>
          </p:nvCxnSpPr>
          <p:spPr>
            <a:xfrm>
              <a:off x="1551231" y="25636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a:extLst>
              <a:ext uri="{FF2B5EF4-FFF2-40B4-BE49-F238E27FC236}">
                <a16:creationId xmlns:a16="http://schemas.microsoft.com/office/drawing/2014/main" id="{FDB55F61-5A46-3B56-5056-B396C6D477FE}"/>
              </a:ext>
            </a:extLst>
          </p:cNvPr>
          <p:cNvGrpSpPr/>
          <p:nvPr/>
        </p:nvGrpSpPr>
        <p:grpSpPr>
          <a:xfrm>
            <a:off x="8672476" y="3642084"/>
            <a:ext cx="96594" cy="496204"/>
            <a:chOff x="1579926" y="2547777"/>
            <a:chExt cx="96594" cy="401484"/>
          </a:xfrm>
        </p:grpSpPr>
        <p:cxnSp>
          <p:nvCxnSpPr>
            <p:cNvPr id="138" name="Gerade Verbindung 137">
              <a:extLst>
                <a:ext uri="{FF2B5EF4-FFF2-40B4-BE49-F238E27FC236}">
                  <a16:creationId xmlns:a16="http://schemas.microsoft.com/office/drawing/2014/main" id="{8953B056-8AFA-9585-6D27-129D238AF947}"/>
                </a:ext>
              </a:extLst>
            </p:cNvPr>
            <p:cNvCxnSpPr>
              <a:cxnSpLocks/>
            </p:cNvCxnSpPr>
            <p:nvPr/>
          </p:nvCxnSpPr>
          <p:spPr>
            <a:xfrm flipV="1">
              <a:off x="1628223" y="2550941"/>
              <a:ext cx="0" cy="3937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5D3DF0B3-22F1-2681-DBE0-65AD6973387A}"/>
                </a:ext>
              </a:extLst>
            </p:cNvPr>
            <p:cNvCxnSpPr>
              <a:cxnSpLocks/>
            </p:cNvCxnSpPr>
            <p:nvPr/>
          </p:nvCxnSpPr>
          <p:spPr>
            <a:xfrm>
              <a:off x="1579926" y="294926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97859C52-680E-970E-C04E-2FAD40FC1BCB}"/>
                </a:ext>
              </a:extLst>
            </p:cNvPr>
            <p:cNvCxnSpPr>
              <a:cxnSpLocks/>
            </p:cNvCxnSpPr>
            <p:nvPr/>
          </p:nvCxnSpPr>
          <p:spPr>
            <a:xfrm>
              <a:off x="1579926" y="254777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7" name="Gruppieren 126">
            <a:extLst>
              <a:ext uri="{FF2B5EF4-FFF2-40B4-BE49-F238E27FC236}">
                <a16:creationId xmlns:a16="http://schemas.microsoft.com/office/drawing/2014/main" id="{5C06B55E-92A3-6C38-14C7-5DC9133DBD79}"/>
              </a:ext>
            </a:extLst>
          </p:cNvPr>
          <p:cNvGrpSpPr/>
          <p:nvPr/>
        </p:nvGrpSpPr>
        <p:grpSpPr>
          <a:xfrm>
            <a:off x="9140872" y="3806799"/>
            <a:ext cx="96594" cy="218395"/>
            <a:chOff x="1576631" y="2488490"/>
            <a:chExt cx="96594" cy="233572"/>
          </a:xfrm>
        </p:grpSpPr>
        <p:cxnSp>
          <p:nvCxnSpPr>
            <p:cNvPr id="135" name="Gerade Verbindung 134">
              <a:extLst>
                <a:ext uri="{FF2B5EF4-FFF2-40B4-BE49-F238E27FC236}">
                  <a16:creationId xmlns:a16="http://schemas.microsoft.com/office/drawing/2014/main" id="{669A919F-5F7D-1589-26BD-8DB3A054701F}"/>
                </a:ext>
              </a:extLst>
            </p:cNvPr>
            <p:cNvCxnSpPr>
              <a:cxnSpLocks/>
            </p:cNvCxnSpPr>
            <p:nvPr/>
          </p:nvCxnSpPr>
          <p:spPr>
            <a:xfrm flipV="1">
              <a:off x="1624928" y="2488490"/>
              <a:ext cx="0" cy="23148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0D7F2CF6-E81C-B4E6-07EE-E1CE3AF09ED5}"/>
                </a:ext>
              </a:extLst>
            </p:cNvPr>
            <p:cNvCxnSpPr>
              <a:cxnSpLocks/>
            </p:cNvCxnSpPr>
            <p:nvPr/>
          </p:nvCxnSpPr>
          <p:spPr>
            <a:xfrm>
              <a:off x="1576631" y="272206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123BBA8A-37B0-8420-C90A-4C5AD75B4FC5}"/>
                </a:ext>
              </a:extLst>
            </p:cNvPr>
            <p:cNvCxnSpPr>
              <a:cxnSpLocks/>
            </p:cNvCxnSpPr>
            <p:nvPr/>
          </p:nvCxnSpPr>
          <p:spPr>
            <a:xfrm>
              <a:off x="1576631" y="248995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A78CABA2-AA60-0BF4-08F8-F6C30F5E64FE}"/>
              </a:ext>
            </a:extLst>
          </p:cNvPr>
          <p:cNvGrpSpPr/>
          <p:nvPr/>
        </p:nvGrpSpPr>
        <p:grpSpPr>
          <a:xfrm>
            <a:off x="9591559" y="3547641"/>
            <a:ext cx="99769" cy="715609"/>
            <a:chOff x="1608381" y="2624802"/>
            <a:chExt cx="99769" cy="368300"/>
          </a:xfrm>
        </p:grpSpPr>
        <p:cxnSp>
          <p:nvCxnSpPr>
            <p:cNvPr id="132" name="Gerade Verbindung 131">
              <a:extLst>
                <a:ext uri="{FF2B5EF4-FFF2-40B4-BE49-F238E27FC236}">
                  <a16:creationId xmlns:a16="http://schemas.microsoft.com/office/drawing/2014/main" id="{77A7C204-21BD-B20B-C622-50907CDE2295}"/>
                </a:ext>
              </a:extLst>
            </p:cNvPr>
            <p:cNvCxnSpPr>
              <a:cxnSpLocks/>
            </p:cNvCxnSpPr>
            <p:nvPr/>
          </p:nvCxnSpPr>
          <p:spPr>
            <a:xfrm flipV="1">
              <a:off x="1656678" y="2624802"/>
              <a:ext cx="0" cy="3683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3A88B75F-F2E6-C853-6631-DBC034FB0481}"/>
                </a:ext>
              </a:extLst>
            </p:cNvPr>
            <p:cNvCxnSpPr>
              <a:cxnSpLocks/>
            </p:cNvCxnSpPr>
            <p:nvPr/>
          </p:nvCxnSpPr>
          <p:spPr>
            <a:xfrm>
              <a:off x="1608381" y="262692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75879F29-2413-1E42-7558-6E7F52FF4DF9}"/>
                </a:ext>
              </a:extLst>
            </p:cNvPr>
            <p:cNvCxnSpPr>
              <a:cxnSpLocks/>
            </p:cNvCxnSpPr>
            <p:nvPr/>
          </p:nvCxnSpPr>
          <p:spPr>
            <a:xfrm>
              <a:off x="1611556" y="2990484"/>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96" name="Gerade Verbindung 295">
            <a:extLst>
              <a:ext uri="{FF2B5EF4-FFF2-40B4-BE49-F238E27FC236}">
                <a16:creationId xmlns:a16="http://schemas.microsoft.com/office/drawing/2014/main" id="{E6BD8707-2028-A8F9-444D-B9FA40353CF0}"/>
              </a:ext>
            </a:extLst>
          </p:cNvPr>
          <p:cNvCxnSpPr>
            <a:cxnSpLocks/>
          </p:cNvCxnSpPr>
          <p:nvPr/>
        </p:nvCxnSpPr>
        <p:spPr>
          <a:xfrm flipH="1">
            <a:off x="6162827" y="4322427"/>
            <a:ext cx="943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Gerade Verbindung 296">
            <a:extLst>
              <a:ext uri="{FF2B5EF4-FFF2-40B4-BE49-F238E27FC236}">
                <a16:creationId xmlns:a16="http://schemas.microsoft.com/office/drawing/2014/main" id="{C1DF26B8-2153-3BB7-8206-6847DD4E044A}"/>
              </a:ext>
            </a:extLst>
          </p:cNvPr>
          <p:cNvCxnSpPr>
            <a:cxnSpLocks/>
          </p:cNvCxnSpPr>
          <p:nvPr/>
        </p:nvCxnSpPr>
        <p:spPr>
          <a:xfrm flipH="1">
            <a:off x="7140994" y="4322427"/>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Gerade Verbindung 297">
            <a:extLst>
              <a:ext uri="{FF2B5EF4-FFF2-40B4-BE49-F238E27FC236}">
                <a16:creationId xmlns:a16="http://schemas.microsoft.com/office/drawing/2014/main" id="{74B7D49E-DB97-4DB8-F68E-CFCBAA1B62E4}"/>
              </a:ext>
            </a:extLst>
          </p:cNvPr>
          <p:cNvCxnSpPr>
            <a:cxnSpLocks/>
          </p:cNvCxnSpPr>
          <p:nvPr/>
        </p:nvCxnSpPr>
        <p:spPr>
          <a:xfrm flipH="1">
            <a:off x="8040461" y="4322427"/>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Gerade Verbindung 298">
            <a:extLst>
              <a:ext uri="{FF2B5EF4-FFF2-40B4-BE49-F238E27FC236}">
                <a16:creationId xmlns:a16="http://schemas.microsoft.com/office/drawing/2014/main" id="{B0A625FD-0270-0987-7D1C-6404376E6A05}"/>
              </a:ext>
            </a:extLst>
          </p:cNvPr>
          <p:cNvCxnSpPr>
            <a:cxnSpLocks/>
          </p:cNvCxnSpPr>
          <p:nvPr/>
        </p:nvCxnSpPr>
        <p:spPr>
          <a:xfrm flipH="1">
            <a:off x="8939928" y="4322427"/>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0" name="Textfeld 299">
            <a:extLst>
              <a:ext uri="{FF2B5EF4-FFF2-40B4-BE49-F238E27FC236}">
                <a16:creationId xmlns:a16="http://schemas.microsoft.com/office/drawing/2014/main" id="{D4205FF4-CB6A-1CF5-C622-53C880E5894C}"/>
              </a:ext>
            </a:extLst>
          </p:cNvPr>
          <p:cNvSpPr txBox="1"/>
          <p:nvPr/>
        </p:nvSpPr>
        <p:spPr>
          <a:xfrm>
            <a:off x="6321888"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1" name="Textfeld 300">
            <a:extLst>
              <a:ext uri="{FF2B5EF4-FFF2-40B4-BE49-F238E27FC236}">
                <a16:creationId xmlns:a16="http://schemas.microsoft.com/office/drawing/2014/main" id="{A62ED63E-2B79-E31F-7DF1-219123B7CA4D}"/>
              </a:ext>
            </a:extLst>
          </p:cNvPr>
          <p:cNvSpPr txBox="1"/>
          <p:nvPr/>
        </p:nvSpPr>
        <p:spPr>
          <a:xfrm>
            <a:off x="6782225"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2" name="Textfeld 301">
            <a:extLst>
              <a:ext uri="{FF2B5EF4-FFF2-40B4-BE49-F238E27FC236}">
                <a16:creationId xmlns:a16="http://schemas.microsoft.com/office/drawing/2014/main" id="{5F2B64CA-FA3E-DEBA-56C8-A2751F877CC1}"/>
              </a:ext>
            </a:extLst>
          </p:cNvPr>
          <p:cNvSpPr txBox="1"/>
          <p:nvPr/>
        </p:nvSpPr>
        <p:spPr>
          <a:xfrm>
            <a:off x="7242562"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3" name="Textfeld 302">
            <a:extLst>
              <a:ext uri="{FF2B5EF4-FFF2-40B4-BE49-F238E27FC236}">
                <a16:creationId xmlns:a16="http://schemas.microsoft.com/office/drawing/2014/main" id="{8536917C-5D97-9151-1DA7-0B6BF95641D3}"/>
              </a:ext>
            </a:extLst>
          </p:cNvPr>
          <p:cNvSpPr txBox="1"/>
          <p:nvPr/>
        </p:nvSpPr>
        <p:spPr>
          <a:xfrm>
            <a:off x="7702899"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4" name="Textfeld 303">
            <a:extLst>
              <a:ext uri="{FF2B5EF4-FFF2-40B4-BE49-F238E27FC236}">
                <a16:creationId xmlns:a16="http://schemas.microsoft.com/office/drawing/2014/main" id="{DE0DD58B-FDDF-8895-A55A-AC408C7283D7}"/>
              </a:ext>
            </a:extLst>
          </p:cNvPr>
          <p:cNvSpPr txBox="1"/>
          <p:nvPr/>
        </p:nvSpPr>
        <p:spPr>
          <a:xfrm>
            <a:off x="8167309"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5" name="Textfeld 304">
            <a:extLst>
              <a:ext uri="{FF2B5EF4-FFF2-40B4-BE49-F238E27FC236}">
                <a16:creationId xmlns:a16="http://schemas.microsoft.com/office/drawing/2014/main" id="{31E5A470-DDE8-3B2E-4B6A-F7D37092C735}"/>
              </a:ext>
            </a:extLst>
          </p:cNvPr>
          <p:cNvSpPr txBox="1"/>
          <p:nvPr/>
        </p:nvSpPr>
        <p:spPr>
          <a:xfrm>
            <a:off x="8623573"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6" name="Textfeld 305">
            <a:extLst>
              <a:ext uri="{FF2B5EF4-FFF2-40B4-BE49-F238E27FC236}">
                <a16:creationId xmlns:a16="http://schemas.microsoft.com/office/drawing/2014/main" id="{749860E1-63C9-BC44-BFB3-444C876572DB}"/>
              </a:ext>
            </a:extLst>
          </p:cNvPr>
          <p:cNvSpPr txBox="1"/>
          <p:nvPr/>
        </p:nvSpPr>
        <p:spPr>
          <a:xfrm>
            <a:off x="9091969"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Nein</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09" name="Textfeld 308">
            <a:extLst>
              <a:ext uri="{FF2B5EF4-FFF2-40B4-BE49-F238E27FC236}">
                <a16:creationId xmlns:a16="http://schemas.microsoft.com/office/drawing/2014/main" id="{07A85188-5975-CE5C-D031-1430D4F8ECC1}"/>
              </a:ext>
            </a:extLst>
          </p:cNvPr>
          <p:cNvSpPr txBox="1"/>
          <p:nvPr/>
        </p:nvSpPr>
        <p:spPr>
          <a:xfrm>
            <a:off x="9544244" y="4309151"/>
            <a:ext cx="194400"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JA</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nvGrpSpPr>
          <p:cNvPr id="312" name="Gruppieren 311">
            <a:extLst>
              <a:ext uri="{FF2B5EF4-FFF2-40B4-BE49-F238E27FC236}">
                <a16:creationId xmlns:a16="http://schemas.microsoft.com/office/drawing/2014/main" id="{7642DCE4-1917-E99C-B2F2-7AF34DB3DDA2}"/>
              </a:ext>
            </a:extLst>
          </p:cNvPr>
          <p:cNvGrpSpPr/>
          <p:nvPr/>
        </p:nvGrpSpPr>
        <p:grpSpPr>
          <a:xfrm>
            <a:off x="6170914" y="3883044"/>
            <a:ext cx="3681201" cy="0"/>
            <a:chOff x="6311127" y="4676761"/>
            <a:chExt cx="3681201" cy="0"/>
          </a:xfrm>
        </p:grpSpPr>
        <p:cxnSp>
          <p:nvCxnSpPr>
            <p:cNvPr id="262" name="Gerade Verbindung 261">
              <a:extLst>
                <a:ext uri="{FF2B5EF4-FFF2-40B4-BE49-F238E27FC236}">
                  <a16:creationId xmlns:a16="http://schemas.microsoft.com/office/drawing/2014/main" id="{0FC62B80-E78B-0519-67B6-B5C7FB2FB5D7}"/>
                </a:ext>
              </a:extLst>
            </p:cNvPr>
            <p:cNvCxnSpPr>
              <a:cxnSpLocks/>
            </p:cNvCxnSpPr>
            <p:nvPr/>
          </p:nvCxnSpPr>
          <p:spPr>
            <a:xfrm flipH="1">
              <a:off x="6311127" y="4676761"/>
              <a:ext cx="943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1" name="Gerade Verbindung 280">
              <a:extLst>
                <a:ext uri="{FF2B5EF4-FFF2-40B4-BE49-F238E27FC236}">
                  <a16:creationId xmlns:a16="http://schemas.microsoft.com/office/drawing/2014/main" id="{DFD12567-6AC2-512E-193C-1C273F59D68E}"/>
                </a:ext>
              </a:extLst>
            </p:cNvPr>
            <p:cNvCxnSpPr>
              <a:cxnSpLocks/>
            </p:cNvCxnSpPr>
            <p:nvPr/>
          </p:nvCxnSpPr>
          <p:spPr>
            <a:xfrm flipH="1">
              <a:off x="7293394" y="4676761"/>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0" name="Gerade Verbindung 309">
              <a:extLst>
                <a:ext uri="{FF2B5EF4-FFF2-40B4-BE49-F238E27FC236}">
                  <a16:creationId xmlns:a16="http://schemas.microsoft.com/office/drawing/2014/main" id="{ECB36AF2-ECC7-D47A-EB99-F1D6C80AB831}"/>
                </a:ext>
              </a:extLst>
            </p:cNvPr>
            <p:cNvCxnSpPr>
              <a:cxnSpLocks/>
            </p:cNvCxnSpPr>
            <p:nvPr/>
          </p:nvCxnSpPr>
          <p:spPr>
            <a:xfrm flipH="1">
              <a:off x="8192861" y="4676761"/>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2B320FF4-4371-FE72-30D8-868DB5018DB5}"/>
                </a:ext>
              </a:extLst>
            </p:cNvPr>
            <p:cNvCxnSpPr>
              <a:cxnSpLocks/>
            </p:cNvCxnSpPr>
            <p:nvPr/>
          </p:nvCxnSpPr>
          <p:spPr>
            <a:xfrm flipH="1">
              <a:off x="9092328" y="4676761"/>
              <a:ext cx="900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4" name="Gruppieren 313">
            <a:extLst>
              <a:ext uri="{FF2B5EF4-FFF2-40B4-BE49-F238E27FC236}">
                <a16:creationId xmlns:a16="http://schemas.microsoft.com/office/drawing/2014/main" id="{FF3AEC3B-F159-9FAD-D39C-8D9246E44276}"/>
              </a:ext>
            </a:extLst>
          </p:cNvPr>
          <p:cNvGrpSpPr/>
          <p:nvPr/>
        </p:nvGrpSpPr>
        <p:grpSpPr>
          <a:xfrm>
            <a:off x="6171252" y="2333826"/>
            <a:ext cx="3681201" cy="0"/>
            <a:chOff x="6311127" y="4676761"/>
            <a:chExt cx="3681201" cy="0"/>
          </a:xfrm>
        </p:grpSpPr>
        <p:cxnSp>
          <p:nvCxnSpPr>
            <p:cNvPr id="315" name="Gerade Verbindung 314">
              <a:extLst>
                <a:ext uri="{FF2B5EF4-FFF2-40B4-BE49-F238E27FC236}">
                  <a16:creationId xmlns:a16="http://schemas.microsoft.com/office/drawing/2014/main" id="{D6B2052D-284A-32DF-E0B2-D9B878439909}"/>
                </a:ext>
              </a:extLst>
            </p:cNvPr>
            <p:cNvCxnSpPr>
              <a:cxnSpLocks/>
            </p:cNvCxnSpPr>
            <p:nvPr/>
          </p:nvCxnSpPr>
          <p:spPr>
            <a:xfrm flipH="1">
              <a:off x="6311127" y="4676761"/>
              <a:ext cx="9432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6" name="Gerade Verbindung 315">
              <a:extLst>
                <a:ext uri="{FF2B5EF4-FFF2-40B4-BE49-F238E27FC236}">
                  <a16:creationId xmlns:a16="http://schemas.microsoft.com/office/drawing/2014/main" id="{0B382DFB-837E-ABF2-C169-7FC7D20B85DE}"/>
                </a:ext>
              </a:extLst>
            </p:cNvPr>
            <p:cNvCxnSpPr>
              <a:cxnSpLocks/>
            </p:cNvCxnSpPr>
            <p:nvPr/>
          </p:nvCxnSpPr>
          <p:spPr>
            <a:xfrm flipH="1">
              <a:off x="7293394" y="4676761"/>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7" name="Gerade Verbindung 316">
              <a:extLst>
                <a:ext uri="{FF2B5EF4-FFF2-40B4-BE49-F238E27FC236}">
                  <a16:creationId xmlns:a16="http://schemas.microsoft.com/office/drawing/2014/main" id="{029B01E5-9035-CA34-004F-FEA0CD8EDE81}"/>
                </a:ext>
              </a:extLst>
            </p:cNvPr>
            <p:cNvCxnSpPr>
              <a:cxnSpLocks/>
            </p:cNvCxnSpPr>
            <p:nvPr/>
          </p:nvCxnSpPr>
          <p:spPr>
            <a:xfrm flipH="1">
              <a:off x="8192861" y="4676761"/>
              <a:ext cx="860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Gerade Verbindung 317">
              <a:extLst>
                <a:ext uri="{FF2B5EF4-FFF2-40B4-BE49-F238E27FC236}">
                  <a16:creationId xmlns:a16="http://schemas.microsoft.com/office/drawing/2014/main" id="{117438DC-3845-7CB2-D091-649DAF49F130}"/>
                </a:ext>
              </a:extLst>
            </p:cNvPr>
            <p:cNvCxnSpPr>
              <a:cxnSpLocks/>
            </p:cNvCxnSpPr>
            <p:nvPr/>
          </p:nvCxnSpPr>
          <p:spPr>
            <a:xfrm flipH="1">
              <a:off x="9092328" y="4676761"/>
              <a:ext cx="900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9" name="Textfeld 428">
            <a:extLst>
              <a:ext uri="{FF2B5EF4-FFF2-40B4-BE49-F238E27FC236}">
                <a16:creationId xmlns:a16="http://schemas.microsoft.com/office/drawing/2014/main" id="{7C4999CF-FC3C-A544-9F13-4052B01DB7EA}"/>
              </a:ext>
            </a:extLst>
          </p:cNvPr>
          <p:cNvSpPr txBox="1"/>
          <p:nvPr/>
        </p:nvSpPr>
        <p:spPr>
          <a:xfrm>
            <a:off x="614836" y="1589245"/>
            <a:ext cx="10425621" cy="461665"/>
          </a:xfrm>
          <a:prstGeom prst="rect">
            <a:avLst/>
          </a:prstGeom>
          <a:noFill/>
        </p:spPr>
        <p:txBody>
          <a:bodyPr wrap="square">
            <a:spAutoFit/>
          </a:bodyPr>
          <a:lstStyle/>
          <a:p>
            <a:r>
              <a:rPr lang="de-DE" sz="1200" b="1">
                <a:solidFill>
                  <a:srgbClr val="001965"/>
                </a:solidFill>
              </a:rPr>
              <a:t>Anthropometrische Veränderungen des IMC, der Muskelmasse und der fettfreien Masse stehen in Zusammenhang mit dem Leberansprechen</a:t>
            </a:r>
          </a:p>
        </p:txBody>
      </p:sp>
      <p:cxnSp>
        <p:nvCxnSpPr>
          <p:cNvPr id="3" name="Gerade Verbindung 2">
            <a:extLst>
              <a:ext uri="{FF2B5EF4-FFF2-40B4-BE49-F238E27FC236}">
                <a16:creationId xmlns:a16="http://schemas.microsoft.com/office/drawing/2014/main" id="{B6405455-C494-EFA1-FD51-8D97B0FA6863}"/>
              </a:ext>
            </a:extLst>
          </p:cNvPr>
          <p:cNvCxnSpPr>
            <a:cxnSpLocks/>
          </p:cNvCxnSpPr>
          <p:nvPr/>
        </p:nvCxnSpPr>
        <p:spPr>
          <a:xfrm>
            <a:off x="6166927" y="2280165"/>
            <a:ext cx="0" cy="100019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9A1ED763-8747-7FE6-CD0B-E0DFF12F2189}"/>
              </a:ext>
            </a:extLst>
          </p:cNvPr>
          <p:cNvCxnSpPr>
            <a:cxnSpLocks/>
          </p:cNvCxnSpPr>
          <p:nvPr/>
        </p:nvCxnSpPr>
        <p:spPr>
          <a:xfrm>
            <a:off x="6166927" y="3395171"/>
            <a:ext cx="0" cy="92725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979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56D110-BC56-EA60-DF7E-112D37921EC9}"/>
              </a:ext>
            </a:extLst>
          </p:cNvPr>
          <p:cNvSpPr>
            <a:spLocks noGrp="1"/>
          </p:cNvSpPr>
          <p:nvPr>
            <p:ph type="title"/>
          </p:nvPr>
        </p:nvSpPr>
        <p:spPr/>
        <p:txBody>
          <a:bodyPr/>
          <a:lstStyle/>
          <a:p>
            <a:r>
              <a:rPr lang="de-DE"/>
              <a:t>Inhaltsverzeichnis </a:t>
            </a:r>
          </a:p>
        </p:txBody>
      </p:sp>
      <p:sp>
        <p:nvSpPr>
          <p:cNvPr id="6" name="Inhaltsplatzhalter 2">
            <a:extLst>
              <a:ext uri="{FF2B5EF4-FFF2-40B4-BE49-F238E27FC236}">
                <a16:creationId xmlns:a16="http://schemas.microsoft.com/office/drawing/2014/main" id="{04648C6A-8957-412B-8FC8-093F6608DEDE}"/>
              </a:ext>
            </a:extLst>
          </p:cNvPr>
          <p:cNvSpPr txBox="1">
            <a:spLocks/>
          </p:cNvSpPr>
          <p:nvPr/>
        </p:nvSpPr>
        <p:spPr>
          <a:xfrm>
            <a:off x="611797" y="2820838"/>
            <a:ext cx="10896000" cy="4117235"/>
          </a:xfrm>
          <a:prstGeom prst="rect">
            <a:avLst/>
          </a:prstGeom>
        </p:spPr>
        <p:txBody>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endParaRPr lang="de-DE" sz="1600"/>
          </a:p>
          <a:p>
            <a:endParaRPr lang="de-DE" sz="1600"/>
          </a:p>
          <a:p>
            <a:endParaRPr lang="de-DE" sz="1600"/>
          </a:p>
          <a:p>
            <a:endParaRPr lang="de-DE" sz="1600"/>
          </a:p>
          <a:p>
            <a:endParaRPr lang="de-DE" sz="1600"/>
          </a:p>
          <a:p>
            <a:endParaRPr lang="de-DE" sz="1600"/>
          </a:p>
          <a:p>
            <a:endParaRPr lang="de-DE" sz="1600"/>
          </a:p>
          <a:p>
            <a:endParaRPr lang="de-DE" sz="1600"/>
          </a:p>
          <a:p>
            <a:pPr marL="0" indent="0">
              <a:buFont typeface="Arial" panose="020B0604020202020204" pitchFamily="34" charset="0"/>
              <a:buNone/>
            </a:pPr>
            <a:endParaRPr lang="de-DE" sz="1600"/>
          </a:p>
          <a:p>
            <a:pPr marL="0" indent="0">
              <a:buFont typeface="Arial" panose="020B0604020202020204" pitchFamily="34" charset="0"/>
              <a:buNone/>
            </a:pPr>
            <a:r>
              <a:rPr lang="de-DE" sz="1600">
                <a:solidFill>
                  <a:srgbClr val="939AA7"/>
                </a:solidFill>
              </a:rPr>
              <a:t>Verlinkung zum Kapitel durch Anklicken im Vollbildmodus</a:t>
            </a:r>
          </a:p>
        </p:txBody>
      </p:sp>
      <p:sp>
        <p:nvSpPr>
          <p:cNvPr id="11" name="Abgerundetes Rechteck 19">
            <a:hlinkClick r:id="rId4"/>
            <a:extLst>
              <a:ext uri="{FF2B5EF4-FFF2-40B4-BE49-F238E27FC236}">
                <a16:creationId xmlns:a16="http://schemas.microsoft.com/office/drawing/2014/main" id="{793490A5-85D3-F7A0-97DE-DEED8BF47586}"/>
              </a:ext>
            </a:extLst>
          </p:cNvPr>
          <p:cNvSpPr/>
          <p:nvPr/>
        </p:nvSpPr>
        <p:spPr>
          <a:xfrm>
            <a:off x="4404772" y="4920514"/>
            <a:ext cx="3407298" cy="820098"/>
          </a:xfrm>
          <a:prstGeom prst="roundRect">
            <a:avLst/>
          </a:prstGeom>
          <a:solidFill>
            <a:srgbClr val="001965"/>
          </a:solid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FFFF"/>
                </a:solidFill>
                <a:effectLst/>
                <a:uLnTx/>
                <a:uFillTx/>
                <a:latin typeface="Apis For Office"/>
                <a:ea typeface="+mn-ea"/>
                <a:cs typeface="+mn-cs"/>
              </a:rPr>
              <a:t>EASL 2025 auf  www.novoakademie.de</a:t>
            </a:r>
          </a:p>
        </p:txBody>
      </p:sp>
      <p:sp>
        <p:nvSpPr>
          <p:cNvPr id="16" name="Textfeld 15">
            <a:extLst>
              <a:ext uri="{FF2B5EF4-FFF2-40B4-BE49-F238E27FC236}">
                <a16:creationId xmlns:a16="http://schemas.microsoft.com/office/drawing/2014/main" id="{836FCECE-7AF8-F71E-F62B-D20A3A182B67}"/>
              </a:ext>
            </a:extLst>
          </p:cNvPr>
          <p:cNvSpPr txBox="1"/>
          <p:nvPr/>
        </p:nvSpPr>
        <p:spPr>
          <a:xfrm>
            <a:off x="9724571" y="5770004"/>
            <a:ext cx="1855078" cy="492443"/>
          </a:xfrm>
          <a:prstGeom prst="rect">
            <a:avLst/>
          </a:prstGeom>
          <a:noFill/>
        </p:spPr>
        <p:txBody>
          <a:bodyPr wrap="square" lIns="0" tIns="0" rIns="0" bIns="0" rtlCol="0">
            <a:spAutoFit/>
          </a:bodyPr>
          <a:lstStyle/>
          <a:p>
            <a:pPr algn="l"/>
            <a:r>
              <a:rPr lang="de-DE" sz="1600">
                <a:solidFill>
                  <a:srgbClr val="939AA7"/>
                </a:solidFill>
              </a:rPr>
              <a:t>Link zurück zu dieser Seite</a:t>
            </a:r>
          </a:p>
        </p:txBody>
      </p:sp>
      <p:pic>
        <p:nvPicPr>
          <p:cNvPr id="17" name="Grafik 16" descr="Start mit einfarbiger Füllung">
            <a:hlinkClick r:id="rId5" action="ppaction://hlinksldjump"/>
            <a:extLst>
              <a:ext uri="{FF2B5EF4-FFF2-40B4-BE49-F238E27FC236}">
                <a16:creationId xmlns:a16="http://schemas.microsoft.com/office/drawing/2014/main" id="{BBAC115F-4DD0-1028-03FF-9701D182E7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2747" y="5727159"/>
            <a:ext cx="535288" cy="535288"/>
          </a:xfrm>
          <a:prstGeom prst="rect">
            <a:avLst/>
          </a:prstGeom>
        </p:spPr>
      </p:pic>
      <p:pic>
        <p:nvPicPr>
          <p:cNvPr id="19" name="Grafik 18">
            <a:hlinkClick r:id="rId8" action="ppaction://hlinksldjump"/>
            <a:hlinkHover r:id="" action="ppaction://noaction" highlightClick="1"/>
            <a:extLst>
              <a:ext uri="{FF2B5EF4-FFF2-40B4-BE49-F238E27FC236}">
                <a16:creationId xmlns:a16="http://schemas.microsoft.com/office/drawing/2014/main" id="{BAF07BDD-C9D8-8E51-7A12-3B62DDE89D5A}"/>
              </a:ext>
            </a:extLst>
          </p:cNvPr>
          <p:cNvPicPr>
            <a:picLocks noChangeAspect="1"/>
          </p:cNvPicPr>
          <p:nvPr/>
        </p:nvPicPr>
        <p:blipFill>
          <a:blip r:embed="rId9"/>
          <a:stretch>
            <a:fillRect/>
          </a:stretch>
        </p:blipFill>
        <p:spPr>
          <a:xfrm>
            <a:off x="3689636" y="2201988"/>
            <a:ext cx="359695" cy="493819"/>
          </a:xfrm>
          <a:prstGeom prst="rect">
            <a:avLst/>
          </a:prstGeom>
        </p:spPr>
      </p:pic>
      <p:pic>
        <p:nvPicPr>
          <p:cNvPr id="20" name="Grafik 19">
            <a:hlinkClick r:id="" action="ppaction://noaction"/>
            <a:hlinkHover r:id="" action="ppaction://noaction" highlightClick="1"/>
            <a:extLst>
              <a:ext uri="{FF2B5EF4-FFF2-40B4-BE49-F238E27FC236}">
                <a16:creationId xmlns:a16="http://schemas.microsoft.com/office/drawing/2014/main" id="{3D368852-9E7C-23B8-87BA-F7D16F973A11}"/>
              </a:ext>
            </a:extLst>
          </p:cNvPr>
          <p:cNvPicPr>
            <a:picLocks noChangeAspect="1"/>
          </p:cNvPicPr>
          <p:nvPr/>
        </p:nvPicPr>
        <p:blipFill>
          <a:blip r:embed="rId9"/>
          <a:stretch>
            <a:fillRect/>
          </a:stretch>
        </p:blipFill>
        <p:spPr>
          <a:xfrm>
            <a:off x="3731253" y="3256338"/>
            <a:ext cx="359695" cy="493819"/>
          </a:xfrm>
          <a:prstGeom prst="rect">
            <a:avLst/>
          </a:prstGeom>
        </p:spPr>
      </p:pic>
      <p:pic>
        <p:nvPicPr>
          <p:cNvPr id="21" name="Grafik 20">
            <a:hlinkClick r:id="" action="ppaction://noaction"/>
            <a:hlinkHover r:id="" action="ppaction://noaction" highlightClick="1"/>
            <a:extLst>
              <a:ext uri="{FF2B5EF4-FFF2-40B4-BE49-F238E27FC236}">
                <a16:creationId xmlns:a16="http://schemas.microsoft.com/office/drawing/2014/main" id="{1FFA4FEA-BD72-E6B4-6A88-E1501D03ABDF}"/>
              </a:ext>
            </a:extLst>
          </p:cNvPr>
          <p:cNvPicPr>
            <a:picLocks noChangeAspect="1"/>
          </p:cNvPicPr>
          <p:nvPr/>
        </p:nvPicPr>
        <p:blipFill>
          <a:blip r:embed="rId9"/>
          <a:stretch>
            <a:fillRect/>
          </a:stretch>
        </p:blipFill>
        <p:spPr>
          <a:xfrm>
            <a:off x="3717115" y="4299537"/>
            <a:ext cx="359695" cy="493819"/>
          </a:xfrm>
          <a:prstGeom prst="rect">
            <a:avLst/>
          </a:prstGeom>
        </p:spPr>
      </p:pic>
      <p:pic>
        <p:nvPicPr>
          <p:cNvPr id="22" name="Grafik 21">
            <a:hlinkClick r:id="rId10" action="ppaction://hlinksldjump"/>
            <a:hlinkHover r:id="" action="ppaction://noaction" highlightClick="1"/>
            <a:extLst>
              <a:ext uri="{FF2B5EF4-FFF2-40B4-BE49-F238E27FC236}">
                <a16:creationId xmlns:a16="http://schemas.microsoft.com/office/drawing/2014/main" id="{311A74BF-8C9E-72A8-13E3-144B7F107160}"/>
              </a:ext>
            </a:extLst>
          </p:cNvPr>
          <p:cNvPicPr>
            <a:picLocks noChangeAspect="1"/>
          </p:cNvPicPr>
          <p:nvPr/>
        </p:nvPicPr>
        <p:blipFill>
          <a:blip r:embed="rId9"/>
          <a:stretch>
            <a:fillRect/>
          </a:stretch>
        </p:blipFill>
        <p:spPr>
          <a:xfrm>
            <a:off x="7438650" y="2211189"/>
            <a:ext cx="359695" cy="493819"/>
          </a:xfrm>
          <a:prstGeom prst="rect">
            <a:avLst/>
          </a:prstGeom>
        </p:spPr>
      </p:pic>
      <p:pic>
        <p:nvPicPr>
          <p:cNvPr id="23" name="Grafik 22">
            <a:hlinkClick r:id="rId11" action="ppaction://hlinksldjump"/>
            <a:hlinkHover r:id="" action="ppaction://noaction" highlightClick="1"/>
            <a:extLst>
              <a:ext uri="{FF2B5EF4-FFF2-40B4-BE49-F238E27FC236}">
                <a16:creationId xmlns:a16="http://schemas.microsoft.com/office/drawing/2014/main" id="{E06D7B55-9523-3E65-D76B-FCB41029633C}"/>
              </a:ext>
            </a:extLst>
          </p:cNvPr>
          <p:cNvPicPr>
            <a:picLocks noChangeAspect="1"/>
          </p:cNvPicPr>
          <p:nvPr/>
        </p:nvPicPr>
        <p:blipFill>
          <a:blip r:embed="rId9"/>
          <a:stretch>
            <a:fillRect/>
          </a:stretch>
        </p:blipFill>
        <p:spPr>
          <a:xfrm>
            <a:off x="7446814" y="3265539"/>
            <a:ext cx="359695" cy="493819"/>
          </a:xfrm>
          <a:prstGeom prst="rect">
            <a:avLst/>
          </a:prstGeom>
        </p:spPr>
      </p:pic>
      <p:pic>
        <p:nvPicPr>
          <p:cNvPr id="24" name="Grafik 23">
            <a:hlinkClick r:id="" action="ppaction://noaction"/>
            <a:hlinkHover r:id="" action="ppaction://noaction" highlightClick="1"/>
            <a:extLst>
              <a:ext uri="{FF2B5EF4-FFF2-40B4-BE49-F238E27FC236}">
                <a16:creationId xmlns:a16="http://schemas.microsoft.com/office/drawing/2014/main" id="{0F32ED02-1727-649D-D5F2-478CF7B3421B}"/>
              </a:ext>
            </a:extLst>
          </p:cNvPr>
          <p:cNvPicPr>
            <a:picLocks noChangeAspect="1"/>
          </p:cNvPicPr>
          <p:nvPr/>
        </p:nvPicPr>
        <p:blipFill>
          <a:blip r:embed="rId9"/>
          <a:stretch>
            <a:fillRect/>
          </a:stretch>
        </p:blipFill>
        <p:spPr>
          <a:xfrm>
            <a:off x="7454978" y="4308738"/>
            <a:ext cx="359695" cy="493819"/>
          </a:xfrm>
          <a:prstGeom prst="rect">
            <a:avLst/>
          </a:prstGeom>
        </p:spPr>
      </p:pic>
      <p:pic>
        <p:nvPicPr>
          <p:cNvPr id="25" name="Grafik 24">
            <a:hlinkClick r:id="rId12" action="ppaction://hlinksldjump"/>
            <a:hlinkHover r:id="" action="ppaction://noaction" highlightClick="1"/>
            <a:extLst>
              <a:ext uri="{FF2B5EF4-FFF2-40B4-BE49-F238E27FC236}">
                <a16:creationId xmlns:a16="http://schemas.microsoft.com/office/drawing/2014/main" id="{4162DC33-C30F-58C6-F366-E56C6E47D22D}"/>
              </a:ext>
            </a:extLst>
          </p:cNvPr>
          <p:cNvPicPr>
            <a:picLocks noChangeAspect="1"/>
          </p:cNvPicPr>
          <p:nvPr/>
        </p:nvPicPr>
        <p:blipFill>
          <a:blip r:embed="rId9"/>
          <a:stretch>
            <a:fillRect/>
          </a:stretch>
        </p:blipFill>
        <p:spPr>
          <a:xfrm>
            <a:off x="11183445" y="2196419"/>
            <a:ext cx="359695" cy="493819"/>
          </a:xfrm>
          <a:prstGeom prst="rect">
            <a:avLst/>
          </a:prstGeom>
        </p:spPr>
      </p:pic>
      <p:pic>
        <p:nvPicPr>
          <p:cNvPr id="26" name="Grafik 25">
            <a:hlinkClick r:id="" action="ppaction://noaction"/>
            <a:hlinkHover r:id="" action="ppaction://noaction" highlightClick="1"/>
            <a:extLst>
              <a:ext uri="{FF2B5EF4-FFF2-40B4-BE49-F238E27FC236}">
                <a16:creationId xmlns:a16="http://schemas.microsoft.com/office/drawing/2014/main" id="{22C99275-06B9-5B90-4FAD-4FC3782C5EDC}"/>
              </a:ext>
            </a:extLst>
          </p:cNvPr>
          <p:cNvPicPr>
            <a:picLocks noChangeAspect="1"/>
          </p:cNvPicPr>
          <p:nvPr/>
        </p:nvPicPr>
        <p:blipFill>
          <a:blip r:embed="rId9"/>
          <a:stretch>
            <a:fillRect/>
          </a:stretch>
        </p:blipFill>
        <p:spPr>
          <a:xfrm>
            <a:off x="11191609" y="3217316"/>
            <a:ext cx="359695" cy="493819"/>
          </a:xfrm>
          <a:prstGeom prst="rect">
            <a:avLst/>
          </a:prstGeom>
        </p:spPr>
      </p:pic>
      <p:pic>
        <p:nvPicPr>
          <p:cNvPr id="27" name="Grafik 26">
            <a:hlinkClick r:id="" action="ppaction://noaction"/>
            <a:hlinkHover r:id="" action="ppaction://noaction" highlightClick="1"/>
            <a:extLst>
              <a:ext uri="{FF2B5EF4-FFF2-40B4-BE49-F238E27FC236}">
                <a16:creationId xmlns:a16="http://schemas.microsoft.com/office/drawing/2014/main" id="{512D547B-397D-61CF-C8BC-6A2E4D7B3BE8}"/>
              </a:ext>
            </a:extLst>
          </p:cNvPr>
          <p:cNvPicPr>
            <a:picLocks noChangeAspect="1"/>
          </p:cNvPicPr>
          <p:nvPr/>
        </p:nvPicPr>
        <p:blipFill>
          <a:blip r:embed="rId9"/>
          <a:stretch>
            <a:fillRect/>
          </a:stretch>
        </p:blipFill>
        <p:spPr>
          <a:xfrm>
            <a:off x="11188622" y="4316270"/>
            <a:ext cx="359695" cy="493819"/>
          </a:xfrm>
          <a:prstGeom prst="rect">
            <a:avLst/>
          </a:prstGeom>
        </p:spPr>
      </p:pic>
      <p:sp>
        <p:nvSpPr>
          <p:cNvPr id="18" name="Abgerundetes Rechteck 17">
            <a:hlinkClick r:id="rId13" action="ppaction://hlinksldjump" highlightClick="1"/>
            <a:hlinkHover r:id="" action="ppaction://noaction" highlightClick="1"/>
            <a:extLst>
              <a:ext uri="{FF2B5EF4-FFF2-40B4-BE49-F238E27FC236}">
                <a16:creationId xmlns:a16="http://schemas.microsoft.com/office/drawing/2014/main" id="{A8DAA447-2811-FFE5-4AF9-7728E8B70CBF}"/>
              </a:ext>
            </a:extLst>
          </p:cNvPr>
          <p:cNvSpPr/>
          <p:nvPr/>
        </p:nvSpPr>
        <p:spPr>
          <a:xfrm>
            <a:off x="8161843" y="3868778"/>
            <a:ext cx="3407299"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a:solidFill>
                  <a:srgbClr val="3B97DE"/>
                </a:solidFill>
                <a:latin typeface="Apis For Office"/>
              </a:rPr>
              <a:t>Neue medikamentöse Therapiestrategien der MASLD</a:t>
            </a:r>
          </a:p>
        </p:txBody>
      </p:sp>
      <p:sp>
        <p:nvSpPr>
          <p:cNvPr id="7" name="Abgerundetes Rechteck 2">
            <a:hlinkClick r:id="rId14" action="ppaction://hlinksldjump" highlightClick="1"/>
            <a:hlinkHover r:id="" action="ppaction://noaction" highlightClick="1"/>
            <a:extLst>
              <a:ext uri="{FF2B5EF4-FFF2-40B4-BE49-F238E27FC236}">
                <a16:creationId xmlns:a16="http://schemas.microsoft.com/office/drawing/2014/main" id="{9A111AA1-F821-2943-0A8E-2BEA64163FCF}"/>
              </a:ext>
            </a:extLst>
          </p:cNvPr>
          <p:cNvSpPr/>
          <p:nvPr/>
        </p:nvSpPr>
        <p:spPr>
          <a:xfrm>
            <a:off x="647700" y="1769698"/>
            <a:ext cx="3407298"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Neue nicht-invasive Test-verfahren für MASLD/MASH</a:t>
            </a:r>
          </a:p>
        </p:txBody>
      </p:sp>
      <p:sp>
        <p:nvSpPr>
          <p:cNvPr id="14" name="Abgerundetes Rechteck 19">
            <a:hlinkClick r:id="rId15" action="ppaction://hlinksldjump" highlightClick="1"/>
            <a:hlinkHover r:id="" action="ppaction://noaction" highlightClick="1"/>
            <a:extLst>
              <a:ext uri="{FF2B5EF4-FFF2-40B4-BE49-F238E27FC236}">
                <a16:creationId xmlns:a16="http://schemas.microsoft.com/office/drawing/2014/main" id="{61E8E3F3-8728-0E23-32A6-BB60A9E3B899}"/>
              </a:ext>
            </a:extLst>
          </p:cNvPr>
          <p:cNvSpPr/>
          <p:nvPr/>
        </p:nvSpPr>
        <p:spPr>
          <a:xfrm>
            <a:off x="4392350" y="3868778"/>
            <a:ext cx="3447611"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Komorbiditäten und MASLD</a:t>
            </a:r>
          </a:p>
        </p:txBody>
      </p:sp>
      <p:sp>
        <p:nvSpPr>
          <p:cNvPr id="10" name="Abgerundetes Rechteck 19">
            <a:hlinkClick r:id="rId16" action="ppaction://hlinksldjump" highlightClick="1"/>
            <a:hlinkHover r:id="" action="ppaction://noaction" highlightClick="1"/>
            <a:extLst>
              <a:ext uri="{FF2B5EF4-FFF2-40B4-BE49-F238E27FC236}">
                <a16:creationId xmlns:a16="http://schemas.microsoft.com/office/drawing/2014/main" id="{DCF574AC-4C75-9FC9-5E54-35D266D8198A}"/>
              </a:ext>
            </a:extLst>
          </p:cNvPr>
          <p:cNvSpPr/>
          <p:nvPr/>
        </p:nvSpPr>
        <p:spPr>
          <a:xfrm>
            <a:off x="683650" y="3868778"/>
            <a:ext cx="3407298"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Neue Therapieoptionen in fortgeschrittenen Stadien der MASH &amp; MASH-Zirrhose</a:t>
            </a:r>
          </a:p>
        </p:txBody>
      </p:sp>
      <p:sp>
        <p:nvSpPr>
          <p:cNvPr id="8" name="Abgerundetes Rechteck 17">
            <a:hlinkClick r:id="rId17" action="ppaction://hlinksldjump" highlightClick="1"/>
            <a:hlinkHover r:id="" action="ppaction://noaction" highlightClick="1"/>
            <a:extLst>
              <a:ext uri="{FF2B5EF4-FFF2-40B4-BE49-F238E27FC236}">
                <a16:creationId xmlns:a16="http://schemas.microsoft.com/office/drawing/2014/main" id="{319711B5-0988-7A0E-FA8B-49A1821115F3}"/>
              </a:ext>
            </a:extLst>
          </p:cNvPr>
          <p:cNvSpPr/>
          <p:nvPr/>
        </p:nvSpPr>
        <p:spPr>
          <a:xfrm>
            <a:off x="8172350" y="2784737"/>
            <a:ext cx="3407299"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a:solidFill>
                  <a:srgbClr val="3B97DE"/>
                </a:solidFill>
                <a:latin typeface="Apis For Office"/>
              </a:rPr>
              <a:t>Alkoholgewohnheiten und ALD </a:t>
            </a:r>
          </a:p>
        </p:txBody>
      </p:sp>
      <p:sp>
        <p:nvSpPr>
          <p:cNvPr id="13" name="Abgerundetes Rechteck 17">
            <a:hlinkClick r:id="rId18" action="ppaction://hlinksldjump" highlightClick="1"/>
            <a:hlinkHover r:id="" action="ppaction://noaction" highlightClick="1"/>
            <a:extLst>
              <a:ext uri="{FF2B5EF4-FFF2-40B4-BE49-F238E27FC236}">
                <a16:creationId xmlns:a16="http://schemas.microsoft.com/office/drawing/2014/main" id="{404F4748-78F0-D9E2-A658-C7697970DDEC}"/>
              </a:ext>
            </a:extLst>
          </p:cNvPr>
          <p:cNvSpPr/>
          <p:nvPr/>
        </p:nvSpPr>
        <p:spPr>
          <a:xfrm>
            <a:off x="4404771" y="2819238"/>
            <a:ext cx="3407299"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Diabetestherapie und MASLD: Ergebnisse zu etablierten Wirkstoffen</a:t>
            </a:r>
          </a:p>
        </p:txBody>
      </p:sp>
      <p:sp>
        <p:nvSpPr>
          <p:cNvPr id="15" name="Abgerundetes Rechteck 17">
            <a:hlinkClick r:id="rId19" action="ppaction://hlinksldjump" highlightClick="1"/>
            <a:hlinkHover r:id="" action="ppaction://noaction" highlightClick="1"/>
            <a:extLst>
              <a:ext uri="{FF2B5EF4-FFF2-40B4-BE49-F238E27FC236}">
                <a16:creationId xmlns:a16="http://schemas.microsoft.com/office/drawing/2014/main" id="{A196AE9B-94A1-E803-98BC-8F12DA168F9F}"/>
              </a:ext>
            </a:extLst>
          </p:cNvPr>
          <p:cNvSpPr/>
          <p:nvPr/>
        </p:nvSpPr>
        <p:spPr>
          <a:xfrm>
            <a:off x="683650" y="2812933"/>
            <a:ext cx="3407299"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Metabolisches Syndrom und Diabetes im Kontext der </a:t>
            </a:r>
            <a:br>
              <a:rPr kumimoji="0" lang="de-DE" sz="1400" b="1" i="0" u="none" strike="noStrike" kern="1200" cap="none" spc="0" normalizeH="0" baseline="0" noProof="0">
                <a:ln>
                  <a:noFill/>
                </a:ln>
                <a:solidFill>
                  <a:srgbClr val="3B97DE"/>
                </a:solidFill>
                <a:effectLst/>
                <a:uLnTx/>
                <a:uFillTx/>
                <a:latin typeface="Apis For Office"/>
                <a:ea typeface="+mn-ea"/>
                <a:cs typeface="+mn-cs"/>
              </a:rPr>
            </a:br>
            <a:r>
              <a:rPr kumimoji="0" lang="de-DE" sz="1400" b="1" i="0" u="none" strike="noStrike" kern="1200" cap="none" spc="0" normalizeH="0" baseline="0" noProof="0">
                <a:ln>
                  <a:noFill/>
                </a:ln>
                <a:solidFill>
                  <a:srgbClr val="3B97DE"/>
                </a:solidFill>
                <a:effectLst/>
                <a:uLnTx/>
                <a:uFillTx/>
                <a:latin typeface="Apis For Office"/>
                <a:ea typeface="+mn-ea"/>
                <a:cs typeface="+mn-cs"/>
              </a:rPr>
              <a:t>MASLD</a:t>
            </a:r>
          </a:p>
        </p:txBody>
      </p:sp>
      <p:sp>
        <p:nvSpPr>
          <p:cNvPr id="12" name="Abgerundetes Rechteck 2">
            <a:hlinkClick r:id="rId20" action="ppaction://hlinksldjump" highlightClick="1"/>
            <a:hlinkHover r:id="" action="ppaction://noaction" highlightClick="1"/>
            <a:extLst>
              <a:ext uri="{FF2B5EF4-FFF2-40B4-BE49-F238E27FC236}">
                <a16:creationId xmlns:a16="http://schemas.microsoft.com/office/drawing/2014/main" id="{23EC7D9C-1331-65AD-0CB5-CC5C781376A0}"/>
              </a:ext>
            </a:extLst>
          </p:cNvPr>
          <p:cNvSpPr/>
          <p:nvPr/>
        </p:nvSpPr>
        <p:spPr>
          <a:xfrm>
            <a:off x="8161844" y="1742752"/>
            <a:ext cx="3407298"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Künstliche Intelligenz – </a:t>
            </a:r>
            <a:br>
              <a:rPr kumimoji="0" lang="de-DE" sz="1400" b="1" i="0" u="none" strike="noStrike" kern="1200" cap="none" spc="0" normalizeH="0" baseline="0" noProof="0">
                <a:ln>
                  <a:noFill/>
                </a:ln>
                <a:solidFill>
                  <a:srgbClr val="3B97DE"/>
                </a:solidFill>
                <a:effectLst/>
                <a:uLnTx/>
                <a:uFillTx/>
                <a:latin typeface="Apis For Office"/>
                <a:ea typeface="+mn-ea"/>
                <a:cs typeface="+mn-cs"/>
              </a:rPr>
            </a:br>
            <a:r>
              <a:rPr kumimoji="0" lang="de-DE" sz="1400" b="1" i="0" u="none" strike="noStrike" kern="1200" cap="none" spc="0" normalizeH="0" baseline="0" noProof="0">
                <a:ln>
                  <a:noFill/>
                </a:ln>
                <a:solidFill>
                  <a:srgbClr val="3B97DE"/>
                </a:solidFill>
                <a:effectLst/>
                <a:uLnTx/>
                <a:uFillTx/>
                <a:latin typeface="Apis For Office"/>
                <a:ea typeface="+mn-ea"/>
                <a:cs typeface="+mn-cs"/>
              </a:rPr>
              <a:t>neue Daten zu Möglichkeiten und Grenzen</a:t>
            </a:r>
          </a:p>
        </p:txBody>
      </p:sp>
      <p:sp>
        <p:nvSpPr>
          <p:cNvPr id="9" name="Abgerundetes Rechteck 2">
            <a:hlinkClick r:id="rId21" action="ppaction://hlinksldjump" highlightClick="1"/>
            <a:hlinkHover r:id="" action="ppaction://noaction" highlightClick="1"/>
            <a:extLst>
              <a:ext uri="{FF2B5EF4-FFF2-40B4-BE49-F238E27FC236}">
                <a16:creationId xmlns:a16="http://schemas.microsoft.com/office/drawing/2014/main" id="{7ACD7F1C-57D4-9371-970B-D2B7B4E58E68}"/>
              </a:ext>
            </a:extLst>
          </p:cNvPr>
          <p:cNvSpPr/>
          <p:nvPr/>
        </p:nvSpPr>
        <p:spPr>
          <a:xfrm>
            <a:off x="4404772" y="1769698"/>
            <a:ext cx="3407298" cy="820098"/>
          </a:xfrm>
          <a:prstGeom prst="roundRect">
            <a:avLst/>
          </a:prstGeom>
          <a:noFill/>
          <a:ln w="635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3B97DE"/>
                </a:solidFill>
                <a:effectLst/>
                <a:uLnTx/>
                <a:uFillTx/>
                <a:latin typeface="Apis For Office"/>
                <a:ea typeface="+mn-ea"/>
                <a:cs typeface="+mn-cs"/>
              </a:rPr>
              <a:t>Bedeutung von Ernährung und Lebensstilmodifikation</a:t>
            </a:r>
          </a:p>
        </p:txBody>
      </p:sp>
    </p:spTree>
    <p:custDataLst>
      <p:tags r:id="rId1"/>
    </p:custDataLst>
    <p:extLst>
      <p:ext uri="{BB962C8B-B14F-4D97-AF65-F5344CB8AC3E}">
        <p14:creationId xmlns:p14="http://schemas.microsoft.com/office/powerpoint/2010/main" val="2841505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210DC-7A88-4CF9-1CD3-64A8804B6A68}"/>
            </a:ext>
          </a:extLst>
        </p:cNvPr>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6F0618A8-FCC4-806A-BEB8-439208E714FE}"/>
              </a:ext>
            </a:extLst>
          </p:cNvPr>
          <p:cNvSpPr/>
          <p:nvPr/>
        </p:nvSpPr>
        <p:spPr>
          <a:xfrm>
            <a:off x="6691483" y="2475937"/>
            <a:ext cx="4852815" cy="2315339"/>
          </a:xfrm>
          <a:prstGeom prst="roundRect">
            <a:avLst>
              <a:gd name="adj" fmla="val 534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 name="Title 1">
            <a:extLst>
              <a:ext uri="{FF2B5EF4-FFF2-40B4-BE49-F238E27FC236}">
                <a16:creationId xmlns:a16="http://schemas.microsoft.com/office/drawing/2014/main" id="{7E169393-A981-B9F9-FDA7-DA5B5095AE2E}"/>
              </a:ext>
            </a:extLst>
          </p:cNvPr>
          <p:cNvSpPr>
            <a:spLocks noGrp="1"/>
          </p:cNvSpPr>
          <p:nvPr>
            <p:ph type="title"/>
          </p:nvPr>
        </p:nvSpPr>
        <p:spPr>
          <a:xfrm>
            <a:off x="647999" y="648000"/>
            <a:ext cx="9980671" cy="1296000"/>
          </a:xfrm>
        </p:spPr>
        <p:txBody>
          <a:bodyPr/>
          <a:lstStyle/>
          <a:p>
            <a:r>
              <a:rPr lang="de-DE" sz="3200" spc="-50"/>
              <a:t>Einfluss der Körperzusammensetzung auf das Ansprechen auf Lebensstilmaßnahmen bei MASLD</a:t>
            </a:r>
            <a:endParaRPr lang="en-US" sz="3200" spc="-50"/>
          </a:p>
        </p:txBody>
      </p:sp>
      <p:sp>
        <p:nvSpPr>
          <p:cNvPr id="4" name="Text Placeholder 3">
            <a:extLst>
              <a:ext uri="{FF2B5EF4-FFF2-40B4-BE49-F238E27FC236}">
                <a16:creationId xmlns:a16="http://schemas.microsoft.com/office/drawing/2014/main" id="{1CE2F07F-A69B-9811-B493-04590FF1F26C}"/>
              </a:ext>
            </a:extLst>
          </p:cNvPr>
          <p:cNvSpPr>
            <a:spLocks noGrp="1"/>
          </p:cNvSpPr>
          <p:nvPr>
            <p:ph type="body" sz="quarter" idx="15"/>
          </p:nvPr>
        </p:nvSpPr>
        <p:spPr/>
        <p:txBody>
          <a:bodyPr/>
          <a:lstStyle/>
          <a:p>
            <a:r>
              <a:rPr lang="en-GB" i="1" err="1"/>
              <a:t>Grafiken</a:t>
            </a:r>
            <a:r>
              <a:rPr lang="en-GB" i="1"/>
              <a:t> von Novo Nordisk </a:t>
            </a:r>
            <a:r>
              <a:rPr lang="en-GB" i="1" err="1"/>
              <a:t>nach</a:t>
            </a:r>
            <a:r>
              <a:rPr lang="en-GB" i="1"/>
              <a:t> Daten von Carrillo P. et al. </a:t>
            </a:r>
            <a:br>
              <a:rPr lang="en-GB"/>
            </a:br>
            <a:r>
              <a:rPr lang="en-US"/>
              <a:t>FIB, Fibrose; MASH, </a:t>
            </a:r>
            <a:r>
              <a:rPr lang="en-US" err="1"/>
              <a:t>Metabolische</a:t>
            </a:r>
            <a:r>
              <a:rPr lang="en-US"/>
              <a:t> </a:t>
            </a:r>
            <a:r>
              <a:rPr lang="en-US" err="1"/>
              <a:t>Dysfunktion-assoziierte</a:t>
            </a:r>
            <a:r>
              <a:rPr lang="en-US"/>
              <a:t> Steatohepatitis.</a:t>
            </a:r>
          </a:p>
        </p:txBody>
      </p:sp>
      <p:sp>
        <p:nvSpPr>
          <p:cNvPr id="27" name="Textfeld 26">
            <a:extLst>
              <a:ext uri="{FF2B5EF4-FFF2-40B4-BE49-F238E27FC236}">
                <a16:creationId xmlns:a16="http://schemas.microsoft.com/office/drawing/2014/main" id="{6D720F4A-0066-FC3B-E30E-28EF9E98EB8C}"/>
              </a:ext>
            </a:extLst>
          </p:cNvPr>
          <p:cNvSpPr txBox="1"/>
          <p:nvPr/>
        </p:nvSpPr>
        <p:spPr>
          <a:xfrm>
            <a:off x="6935218" y="2674677"/>
            <a:ext cx="4430774" cy="1921167"/>
          </a:xfrm>
          <a:prstGeom prst="rect">
            <a:avLst/>
          </a:prstGeom>
          <a:solidFill>
            <a:schemeClr val="accent5">
              <a:lumMod val="20000"/>
              <a:lumOff val="80000"/>
            </a:schemeClr>
          </a:solidFill>
        </p:spPr>
        <p:txBody>
          <a:bodyPr wrap="square">
            <a:spAutoFit/>
          </a:bodyPr>
          <a:lstStyle/>
          <a:p>
            <a:pPr marL="285750" indent="-285750">
              <a:lnSpc>
                <a:spcPct val="120000"/>
              </a:lnSpc>
              <a:spcBef>
                <a:spcPts val="600"/>
              </a:spcBef>
              <a:buFont typeface="Arial" panose="020B0604020202020204" pitchFamily="34" charset="0"/>
              <a:buChar char="•"/>
            </a:pPr>
            <a:r>
              <a:rPr lang="en-US" sz="1600">
                <a:solidFill>
                  <a:schemeClr val="tx2"/>
                </a:solidFill>
                <a:ea typeface="+mn-lt"/>
                <a:cs typeface="+mn-lt"/>
              </a:rPr>
              <a:t>Die </a:t>
            </a:r>
            <a:r>
              <a:rPr lang="en-US" sz="1600" err="1">
                <a:solidFill>
                  <a:schemeClr val="tx2"/>
                </a:solidFill>
                <a:ea typeface="+mn-lt"/>
                <a:cs typeface="+mn-lt"/>
              </a:rPr>
              <a:t>Reduktion</a:t>
            </a:r>
            <a:r>
              <a:rPr lang="en-US" sz="1600">
                <a:solidFill>
                  <a:schemeClr val="tx2"/>
                </a:solidFill>
                <a:ea typeface="+mn-lt"/>
                <a:cs typeface="+mn-lt"/>
              </a:rPr>
              <a:t> der </a:t>
            </a:r>
            <a:r>
              <a:rPr lang="en-US" sz="1600" err="1">
                <a:solidFill>
                  <a:schemeClr val="tx2"/>
                </a:solidFill>
                <a:ea typeface="+mn-lt"/>
                <a:cs typeface="+mn-lt"/>
              </a:rPr>
              <a:t>fettfreien</a:t>
            </a:r>
            <a:r>
              <a:rPr lang="en-US" sz="1600">
                <a:solidFill>
                  <a:schemeClr val="tx2"/>
                </a:solidFill>
                <a:ea typeface="+mn-lt"/>
                <a:cs typeface="+mn-lt"/>
              </a:rPr>
              <a:t> Masse </a:t>
            </a:r>
            <a:r>
              <a:rPr lang="en-US" sz="1600" err="1">
                <a:solidFill>
                  <a:schemeClr val="tx2"/>
                </a:solidFill>
                <a:ea typeface="+mn-lt"/>
                <a:cs typeface="+mn-lt"/>
              </a:rPr>
              <a:t>stellt</a:t>
            </a:r>
            <a:r>
              <a:rPr lang="en-US" sz="1600">
                <a:solidFill>
                  <a:schemeClr val="tx2"/>
                </a:solidFill>
                <a:ea typeface="+mn-lt"/>
                <a:cs typeface="+mn-lt"/>
              </a:rPr>
              <a:t> </a:t>
            </a:r>
            <a:r>
              <a:rPr lang="en-US" sz="1600" err="1">
                <a:solidFill>
                  <a:schemeClr val="tx2"/>
                </a:solidFill>
                <a:ea typeface="+mn-lt"/>
                <a:cs typeface="+mn-lt"/>
              </a:rPr>
              <a:t>einen</a:t>
            </a:r>
            <a:r>
              <a:rPr lang="en-US" sz="1600">
                <a:solidFill>
                  <a:schemeClr val="tx2"/>
                </a:solidFill>
                <a:ea typeface="+mn-lt"/>
                <a:cs typeface="+mn-lt"/>
              </a:rPr>
              <a:t> </a:t>
            </a:r>
            <a:r>
              <a:rPr lang="en-US" sz="1600" err="1">
                <a:solidFill>
                  <a:schemeClr val="tx2"/>
                </a:solidFill>
                <a:ea typeface="+mn-lt"/>
                <a:cs typeface="+mn-lt"/>
              </a:rPr>
              <a:t>unabhängigen</a:t>
            </a:r>
            <a:r>
              <a:rPr lang="en-US" sz="1600">
                <a:solidFill>
                  <a:schemeClr val="tx2"/>
                </a:solidFill>
                <a:ea typeface="+mn-lt"/>
                <a:cs typeface="+mn-lt"/>
              </a:rPr>
              <a:t> </a:t>
            </a:r>
            <a:r>
              <a:rPr lang="en-US" sz="1600" err="1">
                <a:solidFill>
                  <a:schemeClr val="tx2"/>
                </a:solidFill>
                <a:ea typeface="+mn-lt"/>
                <a:cs typeface="+mn-lt"/>
              </a:rPr>
              <a:t>Prädiktor</a:t>
            </a:r>
            <a:r>
              <a:rPr lang="en-US" sz="1600">
                <a:solidFill>
                  <a:schemeClr val="tx2"/>
                </a:solidFill>
                <a:ea typeface="+mn-lt"/>
                <a:cs typeface="+mn-lt"/>
              </a:rPr>
              <a:t> für die </a:t>
            </a:r>
            <a:r>
              <a:rPr lang="en-US" sz="1600" err="1">
                <a:solidFill>
                  <a:schemeClr val="tx2"/>
                </a:solidFill>
                <a:ea typeface="+mn-lt"/>
                <a:cs typeface="+mn-lt"/>
              </a:rPr>
              <a:t>Verbesserung</a:t>
            </a:r>
            <a:r>
              <a:rPr lang="en-US" sz="1600">
                <a:solidFill>
                  <a:schemeClr val="tx2"/>
                </a:solidFill>
                <a:ea typeface="+mn-lt"/>
                <a:cs typeface="+mn-lt"/>
              </a:rPr>
              <a:t> der </a:t>
            </a:r>
            <a:r>
              <a:rPr lang="en-US" sz="1600" err="1">
                <a:solidFill>
                  <a:schemeClr val="tx2"/>
                </a:solidFill>
                <a:ea typeface="+mn-lt"/>
                <a:cs typeface="+mn-lt"/>
              </a:rPr>
              <a:t>Steatose</a:t>
            </a:r>
            <a:r>
              <a:rPr lang="en-US" sz="1600">
                <a:solidFill>
                  <a:schemeClr val="tx2"/>
                </a:solidFill>
                <a:ea typeface="+mn-lt"/>
                <a:cs typeface="+mn-lt"/>
              </a:rPr>
              <a:t> </a:t>
            </a:r>
            <a:r>
              <a:rPr lang="en-US" sz="1600" err="1">
                <a:solidFill>
                  <a:schemeClr val="tx2"/>
                </a:solidFill>
                <a:ea typeface="+mn-lt"/>
                <a:cs typeface="+mn-lt"/>
              </a:rPr>
              <a:t>dar</a:t>
            </a:r>
            <a:endParaRPr lang="en-US" sz="1600">
              <a:solidFill>
                <a:schemeClr val="tx2"/>
              </a:solidFill>
            </a:endParaRPr>
          </a:p>
          <a:p>
            <a:pPr marL="285750" indent="-285750">
              <a:lnSpc>
                <a:spcPct val="120000"/>
              </a:lnSpc>
              <a:spcBef>
                <a:spcPts val="600"/>
              </a:spcBef>
              <a:buFont typeface="Arial" panose="020B0604020202020204" pitchFamily="34" charset="0"/>
              <a:buChar char="•"/>
            </a:pPr>
            <a:r>
              <a:rPr lang="en-US" sz="1600">
                <a:solidFill>
                  <a:schemeClr val="tx2"/>
                </a:solidFill>
              </a:rPr>
              <a:t>Eine </a:t>
            </a:r>
            <a:r>
              <a:rPr lang="en-US" sz="1600" err="1">
                <a:solidFill>
                  <a:schemeClr val="tx2"/>
                </a:solidFill>
              </a:rPr>
              <a:t>Verbesserung</a:t>
            </a:r>
            <a:r>
              <a:rPr lang="en-US" sz="1600">
                <a:solidFill>
                  <a:schemeClr val="tx2"/>
                </a:solidFill>
              </a:rPr>
              <a:t> der </a:t>
            </a:r>
            <a:r>
              <a:rPr lang="en-US" sz="1600" err="1">
                <a:solidFill>
                  <a:schemeClr val="tx2"/>
                </a:solidFill>
              </a:rPr>
              <a:t>Muskelsteifigkeit</a:t>
            </a:r>
            <a:r>
              <a:rPr lang="en-US" sz="1600">
                <a:solidFill>
                  <a:schemeClr val="tx2"/>
                </a:solidFill>
              </a:rPr>
              <a:t> </a:t>
            </a:r>
            <a:r>
              <a:rPr lang="en-US" sz="1600" err="1">
                <a:solidFill>
                  <a:schemeClr val="tx2"/>
                </a:solidFill>
              </a:rPr>
              <a:t>ist</a:t>
            </a:r>
            <a:r>
              <a:rPr lang="en-US" sz="1600">
                <a:solidFill>
                  <a:schemeClr val="tx2"/>
                </a:solidFill>
              </a:rPr>
              <a:t> </a:t>
            </a:r>
            <a:r>
              <a:rPr lang="en-US" sz="1600" err="1">
                <a:solidFill>
                  <a:schemeClr val="tx2"/>
                </a:solidFill>
              </a:rPr>
              <a:t>mit</a:t>
            </a:r>
            <a:r>
              <a:rPr lang="en-US" sz="1600">
                <a:solidFill>
                  <a:schemeClr val="tx2"/>
                </a:solidFill>
              </a:rPr>
              <a:t> </a:t>
            </a:r>
            <a:r>
              <a:rPr lang="en-US" sz="1600" err="1">
                <a:solidFill>
                  <a:schemeClr val="tx2"/>
                </a:solidFill>
              </a:rPr>
              <a:t>einer</a:t>
            </a:r>
            <a:r>
              <a:rPr lang="en-US" sz="1600">
                <a:solidFill>
                  <a:schemeClr val="tx2"/>
                </a:solidFill>
              </a:rPr>
              <a:t> Fibrose-Regression und </a:t>
            </a:r>
            <a:r>
              <a:rPr lang="en-US" sz="1600" err="1">
                <a:solidFill>
                  <a:schemeClr val="tx2"/>
                </a:solidFill>
              </a:rPr>
              <a:t>einer</a:t>
            </a:r>
            <a:r>
              <a:rPr lang="en-US" sz="1600">
                <a:solidFill>
                  <a:schemeClr val="tx2"/>
                </a:solidFill>
              </a:rPr>
              <a:t> MASH-</a:t>
            </a:r>
            <a:r>
              <a:rPr lang="en-US" sz="1600" err="1">
                <a:solidFill>
                  <a:schemeClr val="tx2"/>
                </a:solidFill>
              </a:rPr>
              <a:t>Auflösung</a:t>
            </a:r>
            <a:r>
              <a:rPr lang="en-US" sz="1600">
                <a:solidFill>
                  <a:schemeClr val="tx2"/>
                </a:solidFill>
              </a:rPr>
              <a:t> </a:t>
            </a:r>
            <a:r>
              <a:rPr lang="en-US" sz="1600" err="1">
                <a:solidFill>
                  <a:schemeClr val="tx2"/>
                </a:solidFill>
              </a:rPr>
              <a:t>assoziiert</a:t>
            </a:r>
            <a:endParaRPr lang="en-US" sz="1600">
              <a:solidFill>
                <a:schemeClr val="tx2"/>
              </a:solidFill>
            </a:endParaRPr>
          </a:p>
        </p:txBody>
      </p:sp>
      <p:sp>
        <p:nvSpPr>
          <p:cNvPr id="8" name="Textplatzhalter 10">
            <a:extLst>
              <a:ext uri="{FF2B5EF4-FFF2-40B4-BE49-F238E27FC236}">
                <a16:creationId xmlns:a16="http://schemas.microsoft.com/office/drawing/2014/main" id="{A3830270-836D-B50B-FA95-5D7E939D7141}"/>
              </a:ext>
            </a:extLst>
          </p:cNvPr>
          <p:cNvSpPr>
            <a:spLocks noGrp="1"/>
          </p:cNvSpPr>
          <p:nvPr>
            <p:ph type="body" sz="quarter" idx="17"/>
          </p:nvPr>
        </p:nvSpPr>
        <p:spPr>
          <a:xfrm>
            <a:off x="6207125" y="6421438"/>
            <a:ext cx="5337175" cy="323850"/>
          </a:xfrm>
        </p:spPr>
        <p:txBody>
          <a:bodyPr/>
          <a:lstStyle/>
          <a:p>
            <a:r>
              <a:rPr lang="nb-NO"/>
              <a:t>Carrillo P. et al. J Hepatol. 2025;82(Suppl.1):THU-448.</a:t>
            </a:r>
          </a:p>
        </p:txBody>
      </p:sp>
      <p:grpSp>
        <p:nvGrpSpPr>
          <p:cNvPr id="13" name="Gruppieren 12">
            <a:extLst>
              <a:ext uri="{FF2B5EF4-FFF2-40B4-BE49-F238E27FC236}">
                <a16:creationId xmlns:a16="http://schemas.microsoft.com/office/drawing/2014/main" id="{DED8CBA0-6954-A994-8228-8DB00EB9A19A}"/>
              </a:ext>
            </a:extLst>
          </p:cNvPr>
          <p:cNvGrpSpPr/>
          <p:nvPr/>
        </p:nvGrpSpPr>
        <p:grpSpPr>
          <a:xfrm>
            <a:off x="767480" y="2732782"/>
            <a:ext cx="2701469" cy="2497993"/>
            <a:chOff x="499580" y="2732782"/>
            <a:chExt cx="2701469" cy="2497993"/>
          </a:xfrm>
        </p:grpSpPr>
        <p:sp>
          <p:nvSpPr>
            <p:cNvPr id="12" name="Textfeld 11">
              <a:extLst>
                <a:ext uri="{FF2B5EF4-FFF2-40B4-BE49-F238E27FC236}">
                  <a16:creationId xmlns:a16="http://schemas.microsoft.com/office/drawing/2014/main" id="{BCCD7C7B-4642-3934-1985-281D86829D73}"/>
                </a:ext>
              </a:extLst>
            </p:cNvPr>
            <p:cNvSpPr txBox="1"/>
            <p:nvPr/>
          </p:nvSpPr>
          <p:spPr>
            <a:xfrm rot="16200000">
              <a:off x="-389578" y="3621940"/>
              <a:ext cx="1919446" cy="14112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l-GR" sz="1050">
                  <a:solidFill>
                    <a:srgbClr val="001965"/>
                  </a:solidFill>
                  <a:latin typeface="Apis" panose="020B0504010101010104" pitchFamily="34" charset="0"/>
                  <a:ea typeface="Apis" panose="020B0504010101010104" pitchFamily="34" charset="0"/>
                  <a:cs typeface="Apis" panose="020B0504010101010104" pitchFamily="34" charset="0"/>
                </a:rPr>
                <a:t>Δ</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kumimoji="0" lang="en-US" sz="1050" b="1" i="0" u="none" strike="noStrike" kern="1200" cap="none" spc="0" normalizeH="0" baseline="0" noProof="0" err="1">
                  <a:ln>
                    <a:noFill/>
                  </a:ln>
                  <a:solidFill>
                    <a:srgbClr val="001965"/>
                  </a:solidFill>
                  <a:effectLst/>
                  <a:uLnTx/>
                  <a:uFillTx/>
                  <a:latin typeface="Apis For Office"/>
                  <a:ea typeface="+mn-ea"/>
                  <a:cs typeface="+mn-cs"/>
                </a:rPr>
                <a:t>Mediane</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kumimoji="0" lang="en-US" sz="1050" b="1" i="0" u="none" strike="noStrike" kern="1200" cap="none" spc="0" normalizeH="0" baseline="0" noProof="0" err="1">
                  <a:ln>
                    <a:noFill/>
                  </a:ln>
                  <a:solidFill>
                    <a:srgbClr val="001965"/>
                  </a:solidFill>
                  <a:effectLst/>
                  <a:uLnTx/>
                  <a:uFillTx/>
                  <a:latin typeface="Apis For Office"/>
                  <a:ea typeface="+mn-ea"/>
                  <a:cs typeface="+mn-cs"/>
                </a:rPr>
                <a:t>Muskelsteifigkeit</a:t>
              </a:r>
              <a:r>
                <a:rPr lang="en-US" sz="1050">
                  <a:solidFill>
                    <a:srgbClr val="001965"/>
                  </a:solidFill>
                  <a:latin typeface="Apis For Office"/>
                </a:rPr>
                <a:t> </a:t>
              </a:r>
              <a:r>
                <a:rPr kumimoji="0" lang="en-US" sz="1050" b="1" i="0" u="none" strike="noStrike" kern="1200" cap="none" spc="0" normalizeH="0" baseline="0" noProof="0">
                  <a:ln>
                    <a:noFill/>
                  </a:ln>
                  <a:solidFill>
                    <a:srgbClr val="001965"/>
                  </a:solidFill>
                  <a:effectLst/>
                  <a:uLnTx/>
                  <a:uFillTx/>
                  <a:latin typeface="Apis For Office"/>
                  <a:ea typeface="+mn-ea"/>
                  <a:cs typeface="+mn-cs"/>
                </a:rPr>
                <a:t>(kPa)</a:t>
              </a:r>
            </a:p>
          </p:txBody>
        </p:sp>
        <p:sp>
          <p:nvSpPr>
            <p:cNvPr id="11" name="Textfeld 10">
              <a:extLst>
                <a:ext uri="{FF2B5EF4-FFF2-40B4-BE49-F238E27FC236}">
                  <a16:creationId xmlns:a16="http://schemas.microsoft.com/office/drawing/2014/main" id="{09C9F621-A10B-FD86-109A-7AB8D77DF340}"/>
                </a:ext>
              </a:extLst>
            </p:cNvPr>
            <p:cNvSpPr txBox="1"/>
            <p:nvPr/>
          </p:nvSpPr>
          <p:spPr>
            <a:xfrm>
              <a:off x="1422691" y="4946658"/>
              <a:ext cx="1778358" cy="28411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Fibrose-</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Regression</a:t>
              </a:r>
            </a:p>
          </p:txBody>
        </p:sp>
        <p:grpSp>
          <p:nvGrpSpPr>
            <p:cNvPr id="17" name="Gruppieren 16">
              <a:extLst>
                <a:ext uri="{FF2B5EF4-FFF2-40B4-BE49-F238E27FC236}">
                  <a16:creationId xmlns:a16="http://schemas.microsoft.com/office/drawing/2014/main" id="{D39DF3A6-FB34-A4FD-70DA-9A0AF8762F57}"/>
                </a:ext>
              </a:extLst>
            </p:cNvPr>
            <p:cNvGrpSpPr/>
            <p:nvPr/>
          </p:nvGrpSpPr>
          <p:grpSpPr>
            <a:xfrm>
              <a:off x="673714" y="2743670"/>
              <a:ext cx="439221" cy="2047608"/>
              <a:chOff x="932378" y="2943824"/>
              <a:chExt cx="439221" cy="1712835"/>
            </a:xfrm>
          </p:grpSpPr>
          <p:cxnSp>
            <p:nvCxnSpPr>
              <p:cNvPr id="135" name="Gerade Verbindung 134">
                <a:extLst>
                  <a:ext uri="{FF2B5EF4-FFF2-40B4-BE49-F238E27FC236}">
                    <a16:creationId xmlns:a16="http://schemas.microsoft.com/office/drawing/2014/main" id="{1DE961FC-0660-19CE-63C2-8931C8BEA703}"/>
                  </a:ext>
                </a:extLst>
              </p:cNvPr>
              <p:cNvCxnSpPr>
                <a:cxnSpLocks/>
              </p:cNvCxnSpPr>
              <p:nvPr/>
            </p:nvCxnSpPr>
            <p:spPr>
              <a:xfrm>
                <a:off x="1371599" y="2943824"/>
                <a:ext cx="0" cy="16747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8" name="Gruppieren 137">
                <a:extLst>
                  <a:ext uri="{FF2B5EF4-FFF2-40B4-BE49-F238E27FC236}">
                    <a16:creationId xmlns:a16="http://schemas.microsoft.com/office/drawing/2014/main" id="{49B5BD14-9935-5128-3CD2-DC7909162D85}"/>
                  </a:ext>
                </a:extLst>
              </p:cNvPr>
              <p:cNvGrpSpPr/>
              <p:nvPr/>
            </p:nvGrpSpPr>
            <p:grpSpPr>
              <a:xfrm>
                <a:off x="932378" y="3035363"/>
                <a:ext cx="410284" cy="1621296"/>
                <a:chOff x="936286" y="1992398"/>
                <a:chExt cx="410284" cy="1621296"/>
              </a:xfrm>
            </p:grpSpPr>
            <p:sp>
              <p:nvSpPr>
                <p:cNvPr id="139" name="Textfeld 138">
                  <a:extLst>
                    <a:ext uri="{FF2B5EF4-FFF2-40B4-BE49-F238E27FC236}">
                      <a16:creationId xmlns:a16="http://schemas.microsoft.com/office/drawing/2014/main" id="{36C34F0D-DE55-7D7E-416F-DC19FA08FE0A}"/>
                    </a:ext>
                  </a:extLst>
                </p:cNvPr>
                <p:cNvSpPr txBox="1"/>
                <p:nvPr/>
              </p:nvSpPr>
              <p:spPr>
                <a:xfrm>
                  <a:off x="1047712" y="1992398"/>
                  <a:ext cx="298857" cy="11397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30</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40" name="Textfeld 139">
                  <a:extLst>
                    <a:ext uri="{FF2B5EF4-FFF2-40B4-BE49-F238E27FC236}">
                      <a16:creationId xmlns:a16="http://schemas.microsoft.com/office/drawing/2014/main" id="{4EC94864-68CD-81DD-2E25-03734954A61D}"/>
                    </a:ext>
                  </a:extLst>
                </p:cNvPr>
                <p:cNvSpPr txBox="1"/>
                <p:nvPr/>
              </p:nvSpPr>
              <p:spPr>
                <a:xfrm>
                  <a:off x="1047712" y="2369301"/>
                  <a:ext cx="298857" cy="11397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20</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41" name="Textfeld 140">
                  <a:extLst>
                    <a:ext uri="{FF2B5EF4-FFF2-40B4-BE49-F238E27FC236}">
                      <a16:creationId xmlns:a16="http://schemas.microsoft.com/office/drawing/2014/main" id="{06AED8FB-3C76-4ABA-B4E5-AEF685DF965F}"/>
                    </a:ext>
                  </a:extLst>
                </p:cNvPr>
                <p:cNvSpPr txBox="1"/>
                <p:nvPr/>
              </p:nvSpPr>
              <p:spPr>
                <a:xfrm>
                  <a:off x="1047712" y="2746203"/>
                  <a:ext cx="298857" cy="11397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10</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42" name="Textfeld 141">
                  <a:extLst>
                    <a:ext uri="{FF2B5EF4-FFF2-40B4-BE49-F238E27FC236}">
                      <a16:creationId xmlns:a16="http://schemas.microsoft.com/office/drawing/2014/main" id="{1C440D94-1AC3-5768-F6E9-72572D5DBD55}"/>
                    </a:ext>
                  </a:extLst>
                </p:cNvPr>
                <p:cNvSpPr txBox="1"/>
                <p:nvPr/>
              </p:nvSpPr>
              <p:spPr>
                <a:xfrm>
                  <a:off x="1047712" y="3123107"/>
                  <a:ext cx="298857" cy="11397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0</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43" name="Textfeld 142">
                  <a:extLst>
                    <a:ext uri="{FF2B5EF4-FFF2-40B4-BE49-F238E27FC236}">
                      <a16:creationId xmlns:a16="http://schemas.microsoft.com/office/drawing/2014/main" id="{B7FAD15B-C73C-C13F-A61B-7E8D3C357AC4}"/>
                    </a:ext>
                  </a:extLst>
                </p:cNvPr>
                <p:cNvSpPr txBox="1"/>
                <p:nvPr/>
              </p:nvSpPr>
              <p:spPr>
                <a:xfrm>
                  <a:off x="936286" y="3500306"/>
                  <a:ext cx="410284" cy="1133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- 10.00</a:t>
                  </a:r>
                </a:p>
              </p:txBody>
            </p:sp>
          </p:grpSp>
        </p:grpSp>
        <p:grpSp>
          <p:nvGrpSpPr>
            <p:cNvPr id="25" name="Gruppieren 24">
              <a:extLst>
                <a:ext uri="{FF2B5EF4-FFF2-40B4-BE49-F238E27FC236}">
                  <a16:creationId xmlns:a16="http://schemas.microsoft.com/office/drawing/2014/main" id="{B11CB205-5E1E-D149-36DB-985A2B1D9962}"/>
                </a:ext>
              </a:extLst>
            </p:cNvPr>
            <p:cNvGrpSpPr/>
            <p:nvPr/>
          </p:nvGrpSpPr>
          <p:grpSpPr>
            <a:xfrm rot="16200000" flipV="1">
              <a:off x="2251194" y="2861497"/>
              <a:ext cx="57600" cy="565144"/>
              <a:chOff x="1622888" y="2376768"/>
              <a:chExt cx="57600" cy="409449"/>
            </a:xfrm>
          </p:grpSpPr>
          <p:cxnSp>
            <p:nvCxnSpPr>
              <p:cNvPr id="75" name="Gerade Verbindung 74">
                <a:extLst>
                  <a:ext uri="{FF2B5EF4-FFF2-40B4-BE49-F238E27FC236}">
                    <a16:creationId xmlns:a16="http://schemas.microsoft.com/office/drawing/2014/main" id="{1816AB0C-FAEC-3091-3688-B95975863CEB}"/>
                  </a:ext>
                </a:extLst>
              </p:cNvPr>
              <p:cNvCxnSpPr>
                <a:cxnSpLocks/>
              </p:cNvCxnSpPr>
              <p:nvPr/>
            </p:nvCxnSpPr>
            <p:spPr>
              <a:xfrm rot="16200000">
                <a:off x="1475332" y="258149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9059426F-29C7-6AFA-C35B-D257D9F3AB73}"/>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6282A8C5-F510-F38D-5D87-B5DBBFE636D4}"/>
                  </a:ext>
                </a:extLst>
              </p:cNvPr>
              <p:cNvCxnSpPr>
                <a:cxnSpLocks/>
              </p:cNvCxnSpPr>
              <p:nvPr/>
            </p:nvCxnSpPr>
            <p:spPr>
              <a:xfrm rot="16200000">
                <a:off x="1651701" y="2349441"/>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1" name="Rechteck 30">
              <a:extLst>
                <a:ext uri="{FF2B5EF4-FFF2-40B4-BE49-F238E27FC236}">
                  <a16:creationId xmlns:a16="http://schemas.microsoft.com/office/drawing/2014/main" id="{BF4F6194-43FE-E273-994E-4545B98A91C5}"/>
                </a:ext>
              </a:extLst>
            </p:cNvPr>
            <p:cNvSpPr/>
            <p:nvPr/>
          </p:nvSpPr>
          <p:spPr>
            <a:xfrm>
              <a:off x="1739672" y="4281798"/>
              <a:ext cx="531950" cy="228865"/>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2" name="Rechteck 31">
              <a:extLst>
                <a:ext uri="{FF2B5EF4-FFF2-40B4-BE49-F238E27FC236}">
                  <a16:creationId xmlns:a16="http://schemas.microsoft.com/office/drawing/2014/main" id="{023AC126-E3D5-EC51-6A93-05E21CDA5FFF}"/>
                </a:ext>
              </a:extLst>
            </p:cNvPr>
            <p:cNvSpPr/>
            <p:nvPr/>
          </p:nvSpPr>
          <p:spPr>
            <a:xfrm flipV="1">
              <a:off x="2339770" y="3988235"/>
              <a:ext cx="547789" cy="293563"/>
            </a:xfrm>
            <a:prstGeom prst="rect">
              <a:avLst/>
            </a:prstGeom>
            <a:solidFill>
              <a:srgbClr val="939A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39" name="Gerade Verbindung 38">
              <a:extLst>
                <a:ext uri="{FF2B5EF4-FFF2-40B4-BE49-F238E27FC236}">
                  <a16:creationId xmlns:a16="http://schemas.microsoft.com/office/drawing/2014/main" id="{10BA4B45-F2F1-0860-3486-92B528EE68BF}"/>
                </a:ext>
              </a:extLst>
            </p:cNvPr>
            <p:cNvCxnSpPr>
              <a:cxnSpLocks/>
            </p:cNvCxnSpPr>
            <p:nvPr/>
          </p:nvCxnSpPr>
          <p:spPr>
            <a:xfrm flipH="1">
              <a:off x="1634493" y="4281799"/>
              <a:ext cx="130185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DC474C96-B7EB-F679-2488-BA24CFB44C0A}"/>
                </a:ext>
              </a:extLst>
            </p:cNvPr>
            <p:cNvGrpSpPr/>
            <p:nvPr/>
          </p:nvGrpSpPr>
          <p:grpSpPr>
            <a:xfrm>
              <a:off x="1334033" y="4276155"/>
              <a:ext cx="96594" cy="457506"/>
              <a:chOff x="1598856" y="2561890"/>
              <a:chExt cx="96594" cy="228555"/>
            </a:xfrm>
          </p:grpSpPr>
          <p:cxnSp>
            <p:nvCxnSpPr>
              <p:cNvPr id="72" name="Gerade Verbindung 71">
                <a:extLst>
                  <a:ext uri="{FF2B5EF4-FFF2-40B4-BE49-F238E27FC236}">
                    <a16:creationId xmlns:a16="http://schemas.microsoft.com/office/drawing/2014/main" id="{0B146A28-6C52-DD87-1CBC-963A4E960A6A}"/>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DD61980E-1FF3-C471-71A7-14DB49F84637}"/>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D577E5BE-8B2F-6C8C-320F-AE96D2EAFF64}"/>
                  </a:ext>
                </a:extLst>
              </p:cNvPr>
              <p:cNvCxnSpPr>
                <a:cxnSpLocks/>
              </p:cNvCxnSpPr>
              <p:nvPr/>
            </p:nvCxnSpPr>
            <p:spPr>
              <a:xfrm>
                <a:off x="1598856" y="256588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47F4FEFD-7C0D-BC33-25A4-065354014A89}"/>
                </a:ext>
              </a:extLst>
            </p:cNvPr>
            <p:cNvGrpSpPr/>
            <p:nvPr/>
          </p:nvGrpSpPr>
          <p:grpSpPr>
            <a:xfrm>
              <a:off x="1943052" y="3284690"/>
              <a:ext cx="96594" cy="1277596"/>
              <a:chOff x="1570281" y="2505713"/>
              <a:chExt cx="96594" cy="686924"/>
            </a:xfrm>
          </p:grpSpPr>
          <p:cxnSp>
            <p:nvCxnSpPr>
              <p:cNvPr id="69" name="Gerade Verbindung 68">
                <a:extLst>
                  <a:ext uri="{FF2B5EF4-FFF2-40B4-BE49-F238E27FC236}">
                    <a16:creationId xmlns:a16="http://schemas.microsoft.com/office/drawing/2014/main" id="{46BB76F1-146B-D560-7B47-00EC2C0B13C6}"/>
                  </a:ext>
                </a:extLst>
              </p:cNvPr>
              <p:cNvCxnSpPr>
                <a:cxnSpLocks/>
              </p:cNvCxnSpPr>
              <p:nvPr/>
            </p:nvCxnSpPr>
            <p:spPr>
              <a:xfrm flipV="1">
                <a:off x="1618578" y="2505713"/>
                <a:ext cx="0" cy="68692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2DC9A4DD-23E5-DB74-F2BF-EEC3A5C661E5}"/>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F36F5CF9-B9A9-D181-315E-213C7B457AB5}"/>
                  </a:ext>
                </a:extLst>
              </p:cNvPr>
              <p:cNvCxnSpPr>
                <a:cxnSpLocks/>
              </p:cNvCxnSpPr>
              <p:nvPr/>
            </p:nvCxnSpPr>
            <p:spPr>
              <a:xfrm>
                <a:off x="1570281" y="250937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3" name="Textfeld 22">
              <a:extLst>
                <a:ext uri="{FF2B5EF4-FFF2-40B4-BE49-F238E27FC236}">
                  <a16:creationId xmlns:a16="http://schemas.microsoft.com/office/drawing/2014/main" id="{D249CA80-C13C-C835-331C-C9F65C0AD387}"/>
                </a:ext>
              </a:extLst>
            </p:cNvPr>
            <p:cNvSpPr txBox="1"/>
            <p:nvPr/>
          </p:nvSpPr>
          <p:spPr>
            <a:xfrm>
              <a:off x="2105622" y="2874431"/>
              <a:ext cx="412499" cy="13625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p=0.05</a:t>
              </a:r>
            </a:p>
          </p:txBody>
        </p:sp>
        <p:cxnSp>
          <p:nvCxnSpPr>
            <p:cNvPr id="148" name="Gerade Verbindung 147">
              <a:extLst>
                <a:ext uri="{FF2B5EF4-FFF2-40B4-BE49-F238E27FC236}">
                  <a16:creationId xmlns:a16="http://schemas.microsoft.com/office/drawing/2014/main" id="{096B7F66-9658-F206-7FFB-D4071A940FF7}"/>
                </a:ext>
              </a:extLst>
            </p:cNvPr>
            <p:cNvCxnSpPr>
              <a:cxnSpLocks/>
            </p:cNvCxnSpPr>
            <p:nvPr/>
          </p:nvCxnSpPr>
          <p:spPr>
            <a:xfrm flipH="1">
              <a:off x="1634494" y="4755258"/>
              <a:ext cx="1547741"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Textfeld 157">
              <a:extLst>
                <a:ext uri="{FF2B5EF4-FFF2-40B4-BE49-F238E27FC236}">
                  <a16:creationId xmlns:a16="http://schemas.microsoft.com/office/drawing/2014/main" id="{8D23F3D2-AA2C-2281-1D53-093D27417890}"/>
                </a:ext>
              </a:extLst>
            </p:cNvPr>
            <p:cNvSpPr txBox="1"/>
            <p:nvPr/>
          </p:nvSpPr>
          <p:spPr>
            <a:xfrm>
              <a:off x="1866867" y="4757955"/>
              <a:ext cx="268322" cy="1351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Nein</a:t>
              </a:r>
              <a:endPar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9" name="Textfeld 158">
              <a:extLst>
                <a:ext uri="{FF2B5EF4-FFF2-40B4-BE49-F238E27FC236}">
                  <a16:creationId xmlns:a16="http://schemas.microsoft.com/office/drawing/2014/main" id="{3E8F301C-F840-49CF-E03B-F86AC9607422}"/>
                </a:ext>
              </a:extLst>
            </p:cNvPr>
            <p:cNvSpPr txBox="1"/>
            <p:nvPr/>
          </p:nvSpPr>
          <p:spPr>
            <a:xfrm>
              <a:off x="2509227" y="4757955"/>
              <a:ext cx="268322" cy="1351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Ja</a:t>
              </a:r>
              <a:endPar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grpSp>
        <p:nvGrpSpPr>
          <p:cNvPr id="10" name="Gruppieren 9">
            <a:extLst>
              <a:ext uri="{FF2B5EF4-FFF2-40B4-BE49-F238E27FC236}">
                <a16:creationId xmlns:a16="http://schemas.microsoft.com/office/drawing/2014/main" id="{5535DC13-C500-9354-6946-F7D559FB34B3}"/>
              </a:ext>
            </a:extLst>
          </p:cNvPr>
          <p:cNvGrpSpPr/>
          <p:nvPr/>
        </p:nvGrpSpPr>
        <p:grpSpPr>
          <a:xfrm>
            <a:off x="3838446" y="2639361"/>
            <a:ext cx="2561440" cy="2591801"/>
            <a:chOff x="3324744" y="2639361"/>
            <a:chExt cx="2561440" cy="2591801"/>
          </a:xfrm>
        </p:grpSpPr>
        <p:sp>
          <p:nvSpPr>
            <p:cNvPr id="172" name="Textfeld 171">
              <a:extLst>
                <a:ext uri="{FF2B5EF4-FFF2-40B4-BE49-F238E27FC236}">
                  <a16:creationId xmlns:a16="http://schemas.microsoft.com/office/drawing/2014/main" id="{7ACF226B-9B81-97FB-EF6D-99E9D01E0333}"/>
                </a:ext>
              </a:extLst>
            </p:cNvPr>
            <p:cNvSpPr txBox="1"/>
            <p:nvPr/>
          </p:nvSpPr>
          <p:spPr>
            <a:xfrm>
              <a:off x="4210358" y="4947045"/>
              <a:ext cx="1675826" cy="28411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1050">
                  <a:solidFill>
                    <a:srgbClr val="001965"/>
                  </a:solidFill>
                </a:rPr>
                <a:t>MASH-</a:t>
              </a:r>
              <a:br>
                <a:rPr lang="en-US" sz="1050">
                  <a:solidFill>
                    <a:srgbClr val="001965"/>
                  </a:solidFill>
                </a:rPr>
              </a:br>
              <a:r>
                <a:rPr lang="en-US" sz="1050">
                  <a:solidFill>
                    <a:srgbClr val="001965"/>
                  </a:solidFill>
                </a:rPr>
                <a:t>Resolution</a:t>
              </a:r>
            </a:p>
          </p:txBody>
        </p:sp>
        <p:grpSp>
          <p:nvGrpSpPr>
            <p:cNvPr id="173" name="Gruppieren 172">
              <a:extLst>
                <a:ext uri="{FF2B5EF4-FFF2-40B4-BE49-F238E27FC236}">
                  <a16:creationId xmlns:a16="http://schemas.microsoft.com/office/drawing/2014/main" id="{F5F15F27-BFBB-3ECD-B639-9C8F32D4B757}"/>
                </a:ext>
              </a:extLst>
            </p:cNvPr>
            <p:cNvGrpSpPr/>
            <p:nvPr/>
          </p:nvGrpSpPr>
          <p:grpSpPr>
            <a:xfrm>
              <a:off x="3503332" y="2749440"/>
              <a:ext cx="484201" cy="2028525"/>
              <a:chOff x="887398" y="2943824"/>
              <a:chExt cx="484201" cy="1700776"/>
            </a:xfrm>
          </p:grpSpPr>
          <p:cxnSp>
            <p:nvCxnSpPr>
              <p:cNvPr id="193" name="Gerade Verbindung 192">
                <a:extLst>
                  <a:ext uri="{FF2B5EF4-FFF2-40B4-BE49-F238E27FC236}">
                    <a16:creationId xmlns:a16="http://schemas.microsoft.com/office/drawing/2014/main" id="{386032F4-C5EB-9C46-D9BB-4E11D87271E7}"/>
                  </a:ext>
                </a:extLst>
              </p:cNvPr>
              <p:cNvCxnSpPr>
                <a:cxnSpLocks/>
              </p:cNvCxnSpPr>
              <p:nvPr/>
            </p:nvCxnSpPr>
            <p:spPr>
              <a:xfrm>
                <a:off x="1371599" y="2943824"/>
                <a:ext cx="0" cy="16747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4" name="Gruppieren 193">
                <a:extLst>
                  <a:ext uri="{FF2B5EF4-FFF2-40B4-BE49-F238E27FC236}">
                    <a16:creationId xmlns:a16="http://schemas.microsoft.com/office/drawing/2014/main" id="{3A2279CF-EF3B-FEDA-43B2-87C91B616EDF}"/>
                  </a:ext>
                </a:extLst>
              </p:cNvPr>
              <p:cNvGrpSpPr/>
              <p:nvPr/>
            </p:nvGrpSpPr>
            <p:grpSpPr>
              <a:xfrm>
                <a:off x="887398" y="3035231"/>
                <a:ext cx="455264" cy="1609369"/>
                <a:chOff x="891306" y="1992266"/>
                <a:chExt cx="455264" cy="1609369"/>
              </a:xfrm>
            </p:grpSpPr>
            <p:sp>
              <p:nvSpPr>
                <p:cNvPr id="195" name="Textfeld 194">
                  <a:extLst>
                    <a:ext uri="{FF2B5EF4-FFF2-40B4-BE49-F238E27FC236}">
                      <a16:creationId xmlns:a16="http://schemas.microsoft.com/office/drawing/2014/main" id="{83FC2108-44F3-7C64-B0A2-0A2D99808F6B}"/>
                    </a:ext>
                  </a:extLst>
                </p:cNvPr>
                <p:cNvSpPr txBox="1"/>
                <p:nvPr/>
              </p:nvSpPr>
              <p:spPr>
                <a:xfrm>
                  <a:off x="1047712" y="1992266"/>
                  <a:ext cx="298857" cy="114241"/>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5</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96" name="Textfeld 195">
                  <a:extLst>
                    <a:ext uri="{FF2B5EF4-FFF2-40B4-BE49-F238E27FC236}">
                      <a16:creationId xmlns:a16="http://schemas.microsoft.com/office/drawing/2014/main" id="{464AD76F-508E-36F3-118D-A75F232CE200}"/>
                    </a:ext>
                  </a:extLst>
                </p:cNvPr>
                <p:cNvSpPr txBox="1"/>
                <p:nvPr/>
              </p:nvSpPr>
              <p:spPr>
                <a:xfrm>
                  <a:off x="1047712" y="2369168"/>
                  <a:ext cx="298857" cy="114241"/>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0</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97" name="Textfeld 196">
                  <a:extLst>
                    <a:ext uri="{FF2B5EF4-FFF2-40B4-BE49-F238E27FC236}">
                      <a16:creationId xmlns:a16="http://schemas.microsoft.com/office/drawing/2014/main" id="{2B578602-3842-5688-34F9-A931F77C00FF}"/>
                    </a:ext>
                  </a:extLst>
                </p:cNvPr>
                <p:cNvSpPr txBox="1"/>
                <p:nvPr/>
              </p:nvSpPr>
              <p:spPr>
                <a:xfrm>
                  <a:off x="1047712" y="2746072"/>
                  <a:ext cx="298857" cy="114241"/>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-5</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98" name="Textfeld 197">
                  <a:extLst>
                    <a:ext uri="{FF2B5EF4-FFF2-40B4-BE49-F238E27FC236}">
                      <a16:creationId xmlns:a16="http://schemas.microsoft.com/office/drawing/2014/main" id="{6E9DB35C-A3F7-F844-C337-8FF26060018B}"/>
                    </a:ext>
                  </a:extLst>
                </p:cNvPr>
                <p:cNvSpPr txBox="1"/>
                <p:nvPr/>
              </p:nvSpPr>
              <p:spPr>
                <a:xfrm>
                  <a:off x="891306" y="3117324"/>
                  <a:ext cx="455264" cy="11364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-10</a:t>
                  </a: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.00</a:t>
                  </a:r>
                </a:p>
              </p:txBody>
            </p:sp>
            <p:sp>
              <p:nvSpPr>
                <p:cNvPr id="199" name="Textfeld 198">
                  <a:extLst>
                    <a:ext uri="{FF2B5EF4-FFF2-40B4-BE49-F238E27FC236}">
                      <a16:creationId xmlns:a16="http://schemas.microsoft.com/office/drawing/2014/main" id="{D1F981F4-E977-3B7A-F30C-BB35C093483F}"/>
                    </a:ext>
                  </a:extLst>
                </p:cNvPr>
                <p:cNvSpPr txBox="1"/>
                <p:nvPr/>
              </p:nvSpPr>
              <p:spPr>
                <a:xfrm>
                  <a:off x="974776" y="3487986"/>
                  <a:ext cx="371794" cy="11364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rPr>
                    <a:t>-15.00</a:t>
                  </a:r>
                </a:p>
              </p:txBody>
            </p:sp>
          </p:grpSp>
        </p:grpSp>
        <p:grpSp>
          <p:nvGrpSpPr>
            <p:cNvPr id="174" name="Gruppieren 173">
              <a:extLst>
                <a:ext uri="{FF2B5EF4-FFF2-40B4-BE49-F238E27FC236}">
                  <a16:creationId xmlns:a16="http://schemas.microsoft.com/office/drawing/2014/main" id="{5C738F1B-0A6D-FD97-8ECF-E1CB3D549FD0}"/>
                </a:ext>
              </a:extLst>
            </p:cNvPr>
            <p:cNvGrpSpPr/>
            <p:nvPr/>
          </p:nvGrpSpPr>
          <p:grpSpPr>
            <a:xfrm rot="16200000" flipV="1">
              <a:off x="5021126" y="2904731"/>
              <a:ext cx="57600" cy="532560"/>
              <a:chOff x="1622888" y="2376768"/>
              <a:chExt cx="57600" cy="409449"/>
            </a:xfrm>
          </p:grpSpPr>
          <p:cxnSp>
            <p:nvCxnSpPr>
              <p:cNvPr id="190" name="Gerade Verbindung 189">
                <a:extLst>
                  <a:ext uri="{FF2B5EF4-FFF2-40B4-BE49-F238E27FC236}">
                    <a16:creationId xmlns:a16="http://schemas.microsoft.com/office/drawing/2014/main" id="{C984A2C1-FEDD-DE27-8D4D-E6CF4219252A}"/>
                  </a:ext>
                </a:extLst>
              </p:cNvPr>
              <p:cNvCxnSpPr>
                <a:cxnSpLocks/>
              </p:cNvCxnSpPr>
              <p:nvPr/>
            </p:nvCxnSpPr>
            <p:spPr>
              <a:xfrm rot="16200000">
                <a:off x="1475332" y="258149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a:extLst>
                  <a:ext uri="{FF2B5EF4-FFF2-40B4-BE49-F238E27FC236}">
                    <a16:creationId xmlns:a16="http://schemas.microsoft.com/office/drawing/2014/main" id="{16505496-8BF8-001E-6455-EFA373CE6F18}"/>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Gerade Verbindung 191">
                <a:extLst>
                  <a:ext uri="{FF2B5EF4-FFF2-40B4-BE49-F238E27FC236}">
                    <a16:creationId xmlns:a16="http://schemas.microsoft.com/office/drawing/2014/main" id="{EDB3DD71-05D7-D7D5-B3CD-DB053FBB3331}"/>
                  </a:ext>
                </a:extLst>
              </p:cNvPr>
              <p:cNvCxnSpPr>
                <a:cxnSpLocks/>
              </p:cNvCxnSpPr>
              <p:nvPr/>
            </p:nvCxnSpPr>
            <p:spPr>
              <a:xfrm rot="16200000">
                <a:off x="1651701" y="2349441"/>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5" name="Rechteck 174">
              <a:extLst>
                <a:ext uri="{FF2B5EF4-FFF2-40B4-BE49-F238E27FC236}">
                  <a16:creationId xmlns:a16="http://schemas.microsoft.com/office/drawing/2014/main" id="{3E0102A9-7F74-A72E-BB21-4D1EEE8764C6}"/>
                </a:ext>
              </a:extLst>
            </p:cNvPr>
            <p:cNvSpPr/>
            <p:nvPr/>
          </p:nvSpPr>
          <p:spPr>
            <a:xfrm>
              <a:off x="4499054" y="3395827"/>
              <a:ext cx="501280" cy="608882"/>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76" name="Rechteck 175">
              <a:extLst>
                <a:ext uri="{FF2B5EF4-FFF2-40B4-BE49-F238E27FC236}">
                  <a16:creationId xmlns:a16="http://schemas.microsoft.com/office/drawing/2014/main" id="{4BB5C857-1EDC-503E-9D74-BC22CF9BA81D}"/>
                </a:ext>
              </a:extLst>
            </p:cNvPr>
            <p:cNvSpPr/>
            <p:nvPr/>
          </p:nvSpPr>
          <p:spPr>
            <a:xfrm flipV="1">
              <a:off x="5064552" y="3380593"/>
              <a:ext cx="516206" cy="30056"/>
            </a:xfrm>
            <a:prstGeom prst="rect">
              <a:avLst/>
            </a:prstGeom>
            <a:solidFill>
              <a:srgbClr val="939A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77" name="Gerade Verbindung 176">
              <a:extLst>
                <a:ext uri="{FF2B5EF4-FFF2-40B4-BE49-F238E27FC236}">
                  <a16:creationId xmlns:a16="http://schemas.microsoft.com/office/drawing/2014/main" id="{90D42A34-35D8-7DBD-492D-91D1871DBEF2}"/>
                </a:ext>
              </a:extLst>
            </p:cNvPr>
            <p:cNvCxnSpPr>
              <a:cxnSpLocks/>
            </p:cNvCxnSpPr>
            <p:nvPr/>
          </p:nvCxnSpPr>
          <p:spPr>
            <a:xfrm flipH="1">
              <a:off x="4434872" y="3392531"/>
              <a:ext cx="122679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8" name="Gruppieren 177">
              <a:extLst>
                <a:ext uri="{FF2B5EF4-FFF2-40B4-BE49-F238E27FC236}">
                  <a16:creationId xmlns:a16="http://schemas.microsoft.com/office/drawing/2014/main" id="{1FF6B4E7-F6EA-59A0-D209-92B484A51A25}"/>
                </a:ext>
              </a:extLst>
            </p:cNvPr>
            <p:cNvGrpSpPr/>
            <p:nvPr/>
          </p:nvGrpSpPr>
          <p:grpSpPr>
            <a:xfrm>
              <a:off x="4208987" y="3476288"/>
              <a:ext cx="96594" cy="936883"/>
              <a:chOff x="1598856" y="2561890"/>
              <a:chExt cx="96594" cy="228555"/>
            </a:xfrm>
          </p:grpSpPr>
          <p:cxnSp>
            <p:nvCxnSpPr>
              <p:cNvPr id="187" name="Gerade Verbindung 186">
                <a:extLst>
                  <a:ext uri="{FF2B5EF4-FFF2-40B4-BE49-F238E27FC236}">
                    <a16:creationId xmlns:a16="http://schemas.microsoft.com/office/drawing/2014/main" id="{404B5348-E85E-3068-0E55-A628A109247F}"/>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9A70C08-FD06-89DF-8AB9-335A58507534}"/>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a:extLst>
                  <a:ext uri="{FF2B5EF4-FFF2-40B4-BE49-F238E27FC236}">
                    <a16:creationId xmlns:a16="http://schemas.microsoft.com/office/drawing/2014/main" id="{0538745F-DDD9-B994-2A77-B3B744B0F7CF}"/>
                  </a:ext>
                </a:extLst>
              </p:cNvPr>
              <p:cNvCxnSpPr>
                <a:cxnSpLocks/>
              </p:cNvCxnSpPr>
              <p:nvPr/>
            </p:nvCxnSpPr>
            <p:spPr>
              <a:xfrm>
                <a:off x="1598856" y="2562975"/>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uppieren 178">
              <a:extLst>
                <a:ext uri="{FF2B5EF4-FFF2-40B4-BE49-F238E27FC236}">
                  <a16:creationId xmlns:a16="http://schemas.microsoft.com/office/drawing/2014/main" id="{D8CD7BE7-DDCE-844A-9126-B9A2887602F1}"/>
                </a:ext>
              </a:extLst>
            </p:cNvPr>
            <p:cNvGrpSpPr/>
            <p:nvPr/>
          </p:nvGrpSpPr>
          <p:grpSpPr>
            <a:xfrm>
              <a:off x="4781244" y="3058377"/>
              <a:ext cx="96594" cy="639948"/>
              <a:chOff x="1570281" y="2505713"/>
              <a:chExt cx="96594" cy="686924"/>
            </a:xfrm>
          </p:grpSpPr>
          <p:cxnSp>
            <p:nvCxnSpPr>
              <p:cNvPr id="184" name="Gerade Verbindung 183">
                <a:extLst>
                  <a:ext uri="{FF2B5EF4-FFF2-40B4-BE49-F238E27FC236}">
                    <a16:creationId xmlns:a16="http://schemas.microsoft.com/office/drawing/2014/main" id="{319BAC3A-9F0B-3133-E41C-9258F855F685}"/>
                  </a:ext>
                </a:extLst>
              </p:cNvPr>
              <p:cNvCxnSpPr>
                <a:cxnSpLocks/>
              </p:cNvCxnSpPr>
              <p:nvPr/>
            </p:nvCxnSpPr>
            <p:spPr>
              <a:xfrm flipV="1">
                <a:off x="1618578" y="2505713"/>
                <a:ext cx="0" cy="68692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65314DC9-EBBF-5504-4C4E-6A848E0A975C}"/>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B7909619-6664-66D5-A816-667CFE2A06A4}"/>
                  </a:ext>
                </a:extLst>
              </p:cNvPr>
              <p:cNvCxnSpPr>
                <a:cxnSpLocks/>
              </p:cNvCxnSpPr>
              <p:nvPr/>
            </p:nvCxnSpPr>
            <p:spPr>
              <a:xfrm>
                <a:off x="1570281" y="250937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0" name="Textfeld 179">
              <a:extLst>
                <a:ext uri="{FF2B5EF4-FFF2-40B4-BE49-F238E27FC236}">
                  <a16:creationId xmlns:a16="http://schemas.microsoft.com/office/drawing/2014/main" id="{D90AC871-D340-7F6C-BF0A-2FB0E9537389}"/>
                </a:ext>
              </a:extLst>
            </p:cNvPr>
            <p:cNvSpPr txBox="1"/>
            <p:nvPr/>
          </p:nvSpPr>
          <p:spPr>
            <a:xfrm>
              <a:off x="4843904" y="2639361"/>
              <a:ext cx="388716" cy="136256"/>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p=0.047</a:t>
              </a:r>
            </a:p>
          </p:txBody>
        </p:sp>
        <p:cxnSp>
          <p:nvCxnSpPr>
            <p:cNvPr id="181" name="Gerade Verbindung 180">
              <a:extLst>
                <a:ext uri="{FF2B5EF4-FFF2-40B4-BE49-F238E27FC236}">
                  <a16:creationId xmlns:a16="http://schemas.microsoft.com/office/drawing/2014/main" id="{A16AD784-D0A0-8A7C-B34F-EDC75F148B9F}"/>
                </a:ext>
              </a:extLst>
            </p:cNvPr>
            <p:cNvCxnSpPr>
              <a:cxnSpLocks/>
            </p:cNvCxnSpPr>
            <p:nvPr/>
          </p:nvCxnSpPr>
          <p:spPr>
            <a:xfrm flipH="1">
              <a:off x="4399940" y="4756410"/>
              <a:ext cx="145850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2" name="Textfeld 181">
              <a:extLst>
                <a:ext uri="{FF2B5EF4-FFF2-40B4-BE49-F238E27FC236}">
                  <a16:creationId xmlns:a16="http://schemas.microsoft.com/office/drawing/2014/main" id="{8BE46922-6D60-B114-B7C1-64C88A26E32B}"/>
                </a:ext>
              </a:extLst>
            </p:cNvPr>
            <p:cNvSpPr txBox="1"/>
            <p:nvPr/>
          </p:nvSpPr>
          <p:spPr>
            <a:xfrm>
              <a:off x="4618915" y="4759100"/>
              <a:ext cx="252851" cy="134860"/>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Nein</a:t>
              </a:r>
              <a:endPar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83" name="Textfeld 182">
              <a:extLst>
                <a:ext uri="{FF2B5EF4-FFF2-40B4-BE49-F238E27FC236}">
                  <a16:creationId xmlns:a16="http://schemas.microsoft.com/office/drawing/2014/main" id="{5C261FD6-0C94-ACA1-0D24-7B7CE4D50C8C}"/>
                </a:ext>
              </a:extLst>
            </p:cNvPr>
            <p:cNvSpPr txBox="1"/>
            <p:nvPr/>
          </p:nvSpPr>
          <p:spPr>
            <a:xfrm>
              <a:off x="5224239" y="4759100"/>
              <a:ext cx="252851" cy="134860"/>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900" b="0">
                  <a:solidFill>
                    <a:schemeClr val="bg1">
                      <a:lumMod val="50000"/>
                    </a:schemeClr>
                  </a:solidFill>
                  <a:latin typeface="Apis For Office"/>
                </a:rPr>
                <a:t>Ja</a:t>
              </a:r>
              <a:endParaRPr kumimoji="0" lang="en-US" sz="9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71" name="Textfeld 170">
              <a:extLst>
                <a:ext uri="{FF2B5EF4-FFF2-40B4-BE49-F238E27FC236}">
                  <a16:creationId xmlns:a16="http://schemas.microsoft.com/office/drawing/2014/main" id="{319E76EC-6820-2576-510E-77F0D71A366E}"/>
                </a:ext>
              </a:extLst>
            </p:cNvPr>
            <p:cNvSpPr txBox="1"/>
            <p:nvPr/>
          </p:nvSpPr>
          <p:spPr>
            <a:xfrm rot="16200000">
              <a:off x="2590635" y="3509725"/>
              <a:ext cx="1752335" cy="28411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l-GR" sz="1050">
                  <a:solidFill>
                    <a:srgbClr val="001965"/>
                  </a:solidFill>
                  <a:latin typeface="Apis" panose="020B0504010101010104" pitchFamily="34" charset="0"/>
                  <a:ea typeface="Apis" panose="020B0504010101010104" pitchFamily="34" charset="0"/>
                  <a:cs typeface="Apis" panose="020B0504010101010104" pitchFamily="34" charset="0"/>
                </a:rPr>
                <a:t>Δ</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kumimoji="0" lang="en-US" sz="1050" b="1" i="0" u="none" strike="noStrike" kern="1200" cap="none" spc="0" normalizeH="0" baseline="0" noProof="0" err="1">
                  <a:ln>
                    <a:noFill/>
                  </a:ln>
                  <a:solidFill>
                    <a:srgbClr val="001965"/>
                  </a:solidFill>
                  <a:effectLst/>
                  <a:uLnTx/>
                  <a:uFillTx/>
                  <a:latin typeface="Apis For Office"/>
                  <a:ea typeface="+mn-ea"/>
                  <a:cs typeface="+mn-cs"/>
                </a:rPr>
                <a:t>Mediane</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kumimoji="0" lang="en-US" sz="1050" b="1" i="0" u="none" strike="noStrike" kern="1200" cap="none" spc="0" normalizeH="0" baseline="0" noProof="0" err="1">
                  <a:ln>
                    <a:noFill/>
                  </a:ln>
                  <a:solidFill>
                    <a:srgbClr val="001965"/>
                  </a:solidFill>
                  <a:effectLst/>
                  <a:uLnTx/>
                  <a:uFillTx/>
                  <a:latin typeface="Apis For Office"/>
                  <a:ea typeface="+mn-ea"/>
                  <a:cs typeface="+mn-cs"/>
                </a:rPr>
                <a:t>Muskelsteifigkeit</a:t>
              </a:r>
              <a:r>
                <a:rPr kumimoji="0" lang="en-US" sz="1050" b="1" i="0" u="none" strike="noStrike" kern="1200" cap="none" spc="0" normalizeH="0" baseline="0" noProof="0">
                  <a:ln>
                    <a:noFill/>
                  </a:ln>
                  <a:solidFill>
                    <a:srgbClr val="001965"/>
                  </a:solidFill>
                  <a:effectLst/>
                  <a:uLnTx/>
                  <a:uFillTx/>
                  <a:latin typeface="Apis For Office"/>
                  <a:ea typeface="+mn-ea"/>
                  <a:cs typeface="+mn-cs"/>
                </a:rPr>
                <a:t> (kPa)</a:t>
              </a:r>
            </a:p>
          </p:txBody>
        </p:sp>
      </p:grpSp>
    </p:spTree>
    <p:custDataLst>
      <p:tags r:id="rId1"/>
    </p:custDataLst>
    <p:extLst>
      <p:ext uri="{BB962C8B-B14F-4D97-AF65-F5344CB8AC3E}">
        <p14:creationId xmlns:p14="http://schemas.microsoft.com/office/powerpoint/2010/main" val="1213505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42219-057C-302D-ACF2-15DAFAAC481D}"/>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75FB523-03D4-4EBC-C599-A4233D324111}"/>
              </a:ext>
            </a:extLst>
          </p:cNvPr>
          <p:cNvSpPr>
            <a:spLocks noGrp="1"/>
          </p:cNvSpPr>
          <p:nvPr>
            <p:ph type="ctrTitle"/>
          </p:nvPr>
        </p:nvSpPr>
        <p:spPr/>
        <p:txBody>
          <a:bodyPr anchor="t"/>
          <a:lstStyle/>
          <a:p>
            <a:br>
              <a:rPr lang="de-DE" sz="3600"/>
            </a:br>
            <a:br>
              <a:rPr lang="de-DE" sz="3600"/>
            </a:br>
            <a:r>
              <a:rPr lang="de-DE" sz="3600"/>
              <a:t>Impact </a:t>
            </a:r>
            <a:r>
              <a:rPr lang="de-DE" sz="3600" err="1"/>
              <a:t>of</a:t>
            </a:r>
            <a:r>
              <a:rPr lang="de-DE" sz="3600"/>
              <a:t> Ultra-</a:t>
            </a:r>
            <a:r>
              <a:rPr lang="de-DE" sz="3600" err="1"/>
              <a:t>Proccessed</a:t>
            </a:r>
            <a:r>
              <a:rPr lang="de-DE" sz="3600"/>
              <a:t> Foods on </a:t>
            </a:r>
            <a:r>
              <a:rPr lang="de-DE" sz="3600" err="1"/>
              <a:t>Metabolic</a:t>
            </a:r>
            <a:r>
              <a:rPr lang="de-DE" sz="3600"/>
              <a:t> </a:t>
            </a:r>
            <a:r>
              <a:rPr lang="de-DE" sz="3600" err="1"/>
              <a:t>Dysfunction</a:t>
            </a:r>
            <a:r>
              <a:rPr lang="de-DE" sz="3600"/>
              <a:t>-Associated </a:t>
            </a:r>
            <a:r>
              <a:rPr lang="de-DE" sz="3600" err="1"/>
              <a:t>Steatotic</a:t>
            </a:r>
            <a:r>
              <a:rPr lang="de-DE" sz="3600"/>
              <a:t> Liver Disease: </a:t>
            </a:r>
            <a:r>
              <a:rPr lang="de-DE" sz="3600" err="1"/>
              <a:t>Limitations</a:t>
            </a:r>
            <a:r>
              <a:rPr lang="de-DE" sz="3600"/>
              <a:t> </a:t>
            </a:r>
            <a:r>
              <a:rPr lang="de-DE" sz="3600" err="1"/>
              <a:t>of</a:t>
            </a:r>
            <a:r>
              <a:rPr lang="de-DE" sz="3600"/>
              <a:t> </a:t>
            </a:r>
            <a:r>
              <a:rPr lang="de-DE" sz="3600" err="1"/>
              <a:t>the</a:t>
            </a:r>
            <a:r>
              <a:rPr lang="de-DE" sz="3600"/>
              <a:t> NOVA Classification</a:t>
            </a:r>
            <a:endParaRPr lang="en-US" sz="3600"/>
          </a:p>
        </p:txBody>
      </p:sp>
      <p:sp>
        <p:nvSpPr>
          <p:cNvPr id="4" name="Textplatzhalter 3">
            <a:extLst>
              <a:ext uri="{FF2B5EF4-FFF2-40B4-BE49-F238E27FC236}">
                <a16:creationId xmlns:a16="http://schemas.microsoft.com/office/drawing/2014/main" id="{FAD065C0-E914-9F65-224E-16036A68EBEE}"/>
              </a:ext>
            </a:extLst>
          </p:cNvPr>
          <p:cNvSpPr>
            <a:spLocks noGrp="1"/>
          </p:cNvSpPr>
          <p:nvPr>
            <p:ph type="body" sz="quarter" idx="14"/>
          </p:nvPr>
        </p:nvSpPr>
        <p:spPr/>
        <p:txBody>
          <a:bodyPr/>
          <a:lstStyle/>
          <a:p>
            <a:r>
              <a:rPr lang="de-DE"/>
              <a:t>Beck, F. et al.</a:t>
            </a:r>
          </a:p>
        </p:txBody>
      </p:sp>
      <p:sp>
        <p:nvSpPr>
          <p:cNvPr id="12" name="Textplatzhalter 11">
            <a:extLst>
              <a:ext uri="{FF2B5EF4-FFF2-40B4-BE49-F238E27FC236}">
                <a16:creationId xmlns:a16="http://schemas.microsoft.com/office/drawing/2014/main" id="{FEE2DD8B-D96C-8050-C7F7-5ABF092C73FC}"/>
              </a:ext>
            </a:extLst>
          </p:cNvPr>
          <p:cNvSpPr>
            <a:spLocks noGrp="1"/>
          </p:cNvSpPr>
          <p:nvPr>
            <p:ph type="body" sz="quarter" idx="17"/>
          </p:nvPr>
        </p:nvSpPr>
        <p:spPr/>
        <p:txBody>
          <a:bodyPr/>
          <a:lstStyle/>
          <a:p>
            <a:r>
              <a:rPr lang="de-DE" err="1"/>
              <a:t>ePoster</a:t>
            </a:r>
            <a:r>
              <a:rPr lang="de-DE"/>
              <a:t> (</a:t>
            </a:r>
            <a:r>
              <a:rPr lang="nb-NO"/>
              <a:t>THU-405) vom EASL 2025, 07.-10. Mai 2025, Amsterdam.</a:t>
            </a:r>
            <a:endParaRPr lang="de-DE"/>
          </a:p>
        </p:txBody>
      </p:sp>
      <p:pic>
        <p:nvPicPr>
          <p:cNvPr id="3" name="Grafik 2">
            <a:extLst>
              <a:ext uri="{FF2B5EF4-FFF2-40B4-BE49-F238E27FC236}">
                <a16:creationId xmlns:a16="http://schemas.microsoft.com/office/drawing/2014/main" id="{A68F00B5-5572-B89D-334A-42A765B10EA0}"/>
              </a:ext>
            </a:extLst>
          </p:cNvPr>
          <p:cNvPicPr>
            <a:picLocks noChangeAspect="1"/>
          </p:cNvPicPr>
          <p:nvPr/>
        </p:nvPicPr>
        <p:blipFill>
          <a:blip r:embed="rId3"/>
          <a:stretch>
            <a:fillRect/>
          </a:stretch>
        </p:blipFill>
        <p:spPr>
          <a:xfrm>
            <a:off x="8236039" y="4404687"/>
            <a:ext cx="3307961" cy="2066946"/>
          </a:xfrm>
          <a:prstGeom prst="rect">
            <a:avLst/>
          </a:prstGeom>
        </p:spPr>
      </p:pic>
    </p:spTree>
    <p:custDataLst>
      <p:tags r:id="rId1"/>
    </p:custDataLst>
    <p:extLst>
      <p:ext uri="{BB962C8B-B14F-4D97-AF65-F5344CB8AC3E}">
        <p14:creationId xmlns:p14="http://schemas.microsoft.com/office/powerpoint/2010/main" val="42378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B83BA-9E73-13E8-017A-519D4D649BB3}"/>
            </a:ext>
          </a:extLst>
        </p:cNvPr>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5D47D3C2-F9DE-F0BA-1295-A6155929B3CC}"/>
              </a:ext>
            </a:extLst>
          </p:cNvPr>
          <p:cNvSpPr/>
          <p:nvPr/>
        </p:nvSpPr>
        <p:spPr>
          <a:xfrm>
            <a:off x="642087" y="5214936"/>
            <a:ext cx="11205783" cy="610871"/>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lt"/>
                <a:cs typeface="+mn-lt"/>
              </a:rPr>
              <a:t>UPFs (NOVA 4) machten einen signifikanten Anteil </a:t>
            </a:r>
            <a:r>
              <a:rPr kumimoji="0" lang="de-DE" sz="1400" b="1" i="0" u="none" strike="noStrike" kern="1200" cap="none" spc="0" normalizeH="0" baseline="0" noProof="0">
                <a:ln>
                  <a:noFill/>
                </a:ln>
                <a:solidFill>
                  <a:srgbClr val="001965"/>
                </a:solidFill>
                <a:effectLst/>
                <a:uLnTx/>
                <a:uFillTx/>
                <a:latin typeface="Apis For Office"/>
                <a:ea typeface="+mn-lt"/>
                <a:cs typeface="+mn-lt"/>
              </a:rPr>
              <a:t>(Mittelwert = 34,7 %) </a:t>
            </a:r>
            <a:r>
              <a:rPr kumimoji="0" lang="de-DE" sz="1400" b="0" i="0" u="none" strike="noStrike" kern="1200" cap="none" spc="0" normalizeH="0" baseline="0" noProof="0">
                <a:ln>
                  <a:noFill/>
                </a:ln>
                <a:solidFill>
                  <a:srgbClr val="001965"/>
                </a:solidFill>
                <a:effectLst/>
                <a:uLnTx/>
                <a:uFillTx/>
                <a:latin typeface="Apis For Office"/>
                <a:ea typeface="+mn-lt"/>
                <a:cs typeface="+mn-lt"/>
              </a:rPr>
              <a:t>der gesamten Kalorienzufuhr bei MASLD-Patienten aus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lt"/>
                <a:cs typeface="+mn-lt"/>
              </a:rPr>
              <a:t>Es gab einen signifikanten Unterschied zwischen dem UPF-Konsum von Männern und Frauen (37,2 % ♂ vs. 30,4 % ♀, p &lt;0001)</a:t>
            </a:r>
            <a:endParaRPr kumimoji="0" lang="en-US" sz="1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 name="Title 1">
            <a:extLst>
              <a:ext uri="{FF2B5EF4-FFF2-40B4-BE49-F238E27FC236}">
                <a16:creationId xmlns:a16="http://schemas.microsoft.com/office/drawing/2014/main" id="{6C5D95BF-7E64-6161-EE62-4AF946075191}"/>
              </a:ext>
            </a:extLst>
          </p:cNvPr>
          <p:cNvSpPr>
            <a:spLocks noGrp="1"/>
          </p:cNvSpPr>
          <p:nvPr>
            <p:ph type="title"/>
          </p:nvPr>
        </p:nvSpPr>
        <p:spPr>
          <a:xfrm>
            <a:off x="648000" y="450770"/>
            <a:ext cx="9308363" cy="1296000"/>
          </a:xfrm>
        </p:spPr>
        <p:txBody>
          <a:bodyPr/>
          <a:lstStyle/>
          <a:p>
            <a:r>
              <a:rPr lang="en-US" sz="3200" spc="-30" dirty="0">
                <a:solidFill>
                  <a:schemeClr val="tx2"/>
                </a:solidFill>
                <a:ea typeface="+mj-lt"/>
                <a:cs typeface="+mj-lt"/>
              </a:rPr>
              <a:t>Der </a:t>
            </a:r>
            <a:r>
              <a:rPr lang="en-US" sz="3200" spc="-30" dirty="0" err="1">
                <a:solidFill>
                  <a:schemeClr val="tx2"/>
                </a:solidFill>
                <a:ea typeface="+mj-lt"/>
                <a:cs typeface="+mj-lt"/>
              </a:rPr>
              <a:t>Verzehr</a:t>
            </a:r>
            <a:r>
              <a:rPr lang="en-US" sz="3200" spc="-30" dirty="0">
                <a:solidFill>
                  <a:schemeClr val="tx2"/>
                </a:solidFill>
                <a:ea typeface="+mj-lt"/>
                <a:cs typeface="+mj-lt"/>
              </a:rPr>
              <a:t> von </a:t>
            </a:r>
            <a:r>
              <a:rPr lang="en-US" sz="3200" spc="-30" dirty="0" err="1">
                <a:solidFill>
                  <a:schemeClr val="tx2"/>
                </a:solidFill>
                <a:ea typeface="+mj-lt"/>
                <a:cs typeface="+mj-lt"/>
              </a:rPr>
              <a:t>gesüßten</a:t>
            </a:r>
            <a:r>
              <a:rPr lang="en-US" sz="3200" spc="-30" dirty="0">
                <a:solidFill>
                  <a:schemeClr val="tx2"/>
                </a:solidFill>
                <a:ea typeface="+mj-lt"/>
                <a:cs typeface="+mj-lt"/>
              </a:rPr>
              <a:t> </a:t>
            </a:r>
            <a:r>
              <a:rPr lang="en-US" sz="3200" spc="-30" dirty="0" err="1">
                <a:solidFill>
                  <a:schemeClr val="tx2"/>
                </a:solidFill>
                <a:ea typeface="+mj-lt"/>
                <a:cs typeface="+mj-lt"/>
              </a:rPr>
              <a:t>Getränken</a:t>
            </a:r>
            <a:r>
              <a:rPr lang="en-US" sz="3200" spc="-30" dirty="0">
                <a:solidFill>
                  <a:schemeClr val="tx2"/>
                </a:solidFill>
                <a:ea typeface="+mj-lt"/>
                <a:cs typeface="+mj-lt"/>
              </a:rPr>
              <a:t>, Fast Food und </a:t>
            </a:r>
            <a:r>
              <a:rPr lang="en-US" sz="3200" spc="-30" dirty="0" err="1">
                <a:solidFill>
                  <a:schemeClr val="tx2"/>
                </a:solidFill>
                <a:ea typeface="+mj-lt"/>
                <a:cs typeface="+mj-lt"/>
              </a:rPr>
              <a:t>ultraprozessierten</a:t>
            </a:r>
            <a:r>
              <a:rPr lang="en-US" sz="3200" spc="-30" dirty="0">
                <a:solidFill>
                  <a:schemeClr val="tx2"/>
                </a:solidFill>
                <a:ea typeface="+mj-lt"/>
                <a:cs typeface="+mj-lt"/>
              </a:rPr>
              <a:t> </a:t>
            </a:r>
            <a:r>
              <a:rPr lang="en-US" sz="3200" spc="-30" dirty="0" err="1">
                <a:solidFill>
                  <a:schemeClr val="tx2"/>
                </a:solidFill>
                <a:ea typeface="+mj-lt"/>
                <a:cs typeface="+mj-lt"/>
              </a:rPr>
              <a:t>Lebensmitteln</a:t>
            </a:r>
            <a:r>
              <a:rPr lang="en-US" sz="3200" spc="-30" dirty="0">
                <a:solidFill>
                  <a:schemeClr val="tx2"/>
                </a:solidFill>
                <a:ea typeface="+mj-lt"/>
                <a:cs typeface="+mj-lt"/>
              </a:rPr>
              <a:t> </a:t>
            </a:r>
            <a:r>
              <a:rPr lang="en-US" sz="3200" spc="-30" dirty="0" err="1">
                <a:solidFill>
                  <a:schemeClr val="tx2"/>
                </a:solidFill>
                <a:ea typeface="+mj-lt"/>
                <a:cs typeface="+mj-lt"/>
              </a:rPr>
              <a:t>ist</a:t>
            </a:r>
            <a:r>
              <a:rPr lang="en-US" sz="3200" spc="-30" dirty="0">
                <a:solidFill>
                  <a:schemeClr val="tx2"/>
                </a:solidFill>
                <a:ea typeface="+mj-lt"/>
                <a:cs typeface="+mj-lt"/>
              </a:rPr>
              <a:t> </a:t>
            </a:r>
            <a:r>
              <a:rPr lang="en-US" sz="3200" spc="-30" dirty="0" err="1">
                <a:solidFill>
                  <a:schemeClr val="tx2"/>
                </a:solidFill>
                <a:ea typeface="+mj-lt"/>
                <a:cs typeface="+mj-lt"/>
              </a:rPr>
              <a:t>mit</a:t>
            </a:r>
            <a:r>
              <a:rPr lang="en-US" sz="3200" spc="-30" dirty="0">
                <a:solidFill>
                  <a:schemeClr val="tx2"/>
                </a:solidFill>
                <a:ea typeface="+mj-lt"/>
                <a:cs typeface="+mj-lt"/>
              </a:rPr>
              <a:t> MASLD </a:t>
            </a:r>
            <a:r>
              <a:rPr lang="en-US" sz="3200" spc="-30" dirty="0" err="1">
                <a:solidFill>
                  <a:schemeClr val="tx2"/>
                </a:solidFill>
                <a:ea typeface="+mj-lt"/>
                <a:cs typeface="+mj-lt"/>
              </a:rPr>
              <a:t>assoziiert</a:t>
            </a:r>
            <a:endParaRPr lang="en-US" sz="3200" spc="-30" dirty="0">
              <a:solidFill>
                <a:schemeClr val="tx2"/>
              </a:solidFill>
              <a:ea typeface="+mj-lt"/>
              <a:cs typeface="+mj-lt"/>
            </a:endParaRPr>
          </a:p>
          <a:p>
            <a:endParaRPr lang="en-US" sz="3200" spc="-30" dirty="0"/>
          </a:p>
        </p:txBody>
      </p:sp>
      <p:sp>
        <p:nvSpPr>
          <p:cNvPr id="5" name="Text Placeholder 4">
            <a:extLst>
              <a:ext uri="{FF2B5EF4-FFF2-40B4-BE49-F238E27FC236}">
                <a16:creationId xmlns:a16="http://schemas.microsoft.com/office/drawing/2014/main" id="{67FD033D-A5D7-2E70-41CB-E2C90D902F86}"/>
              </a:ext>
            </a:extLst>
          </p:cNvPr>
          <p:cNvSpPr>
            <a:spLocks noGrp="1"/>
          </p:cNvSpPr>
          <p:nvPr>
            <p:ph type="body" sz="quarter" idx="17"/>
          </p:nvPr>
        </p:nvSpPr>
        <p:spPr/>
        <p:txBody>
          <a:bodyPr/>
          <a:lstStyle/>
          <a:p>
            <a:r>
              <a:rPr lang="nb-NO"/>
              <a:t>Beck F. et al. J Hepatol. 2025;82(Suppl.1):THU-405.</a:t>
            </a:r>
          </a:p>
        </p:txBody>
      </p:sp>
      <p:sp>
        <p:nvSpPr>
          <p:cNvPr id="10" name="TextBox 9">
            <a:extLst>
              <a:ext uri="{FF2B5EF4-FFF2-40B4-BE49-F238E27FC236}">
                <a16:creationId xmlns:a16="http://schemas.microsoft.com/office/drawing/2014/main" id="{3C8E3691-06CE-0EC5-EA96-405D8C51795C}"/>
              </a:ext>
            </a:extLst>
          </p:cNvPr>
          <p:cNvSpPr txBox="1"/>
          <p:nvPr/>
        </p:nvSpPr>
        <p:spPr>
          <a:xfrm>
            <a:off x="647700" y="4749844"/>
            <a:ext cx="354947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is For Office"/>
                <a:ea typeface="+mn-lt"/>
                <a:cs typeface="+mn-lt"/>
              </a:rPr>
              <a:t>(N=315 </a:t>
            </a:r>
            <a:r>
              <a:rPr kumimoji="0" lang="en-US" sz="1200" b="0" i="0" u="none" strike="noStrike" kern="1200" cap="none" spc="0" normalizeH="0" baseline="0" noProof="0" err="1">
                <a:ln>
                  <a:noFill/>
                </a:ln>
                <a:solidFill>
                  <a:srgbClr val="000000"/>
                </a:solidFill>
                <a:effectLst/>
                <a:uLnTx/>
                <a:uFillTx/>
                <a:latin typeface="Apis For Office"/>
                <a:ea typeface="+mn-lt"/>
                <a:cs typeface="+mn-lt"/>
              </a:rPr>
              <a:t>Patienten</a:t>
            </a:r>
            <a:r>
              <a:rPr kumimoji="0" lang="en-US" sz="1200" b="0" i="0" u="none" strike="noStrike" kern="1200" cap="none" spc="0" normalizeH="0" baseline="0" noProof="0">
                <a:ln>
                  <a:noFill/>
                </a:ln>
                <a:solidFill>
                  <a:srgbClr val="000000"/>
                </a:solidFill>
                <a:effectLst/>
                <a:uLnTx/>
                <a:uFillTx/>
                <a:latin typeface="Apis For Office"/>
                <a:ea typeface="+mn-lt"/>
                <a:cs typeface="+mn-lt"/>
              </a:rPr>
              <a:t>, 2 </a:t>
            </a:r>
            <a:r>
              <a:rPr kumimoji="0" lang="en-US" sz="1200" b="0" i="0" u="none" strike="noStrike" kern="1200" cap="none" spc="0" normalizeH="0" baseline="0" noProof="0" err="1">
                <a:ln>
                  <a:noFill/>
                </a:ln>
                <a:solidFill>
                  <a:srgbClr val="000000"/>
                </a:solidFill>
                <a:effectLst/>
                <a:uLnTx/>
                <a:uFillTx/>
                <a:latin typeface="Apis For Office"/>
                <a:ea typeface="+mn-lt"/>
                <a:cs typeface="+mn-lt"/>
              </a:rPr>
              <a:t>Zentren</a:t>
            </a:r>
            <a:r>
              <a:rPr kumimoji="0" lang="en-US" sz="1200" b="0" i="0" u="none" strike="noStrike" kern="1200" cap="none" spc="0" normalizeH="0" baseline="0" noProof="0">
                <a:ln>
                  <a:noFill/>
                </a:ln>
                <a:solidFill>
                  <a:srgbClr val="000000"/>
                </a:solidFill>
                <a:effectLst/>
                <a:uLnTx/>
                <a:uFillTx/>
                <a:latin typeface="Apis For Office"/>
                <a:ea typeface="+mn-lt"/>
                <a:cs typeface="+mn-lt"/>
              </a:rPr>
              <a:t> in Deutschland)</a:t>
            </a:r>
          </a:p>
        </p:txBody>
      </p:sp>
      <p:sp>
        <p:nvSpPr>
          <p:cNvPr id="4" name="Text Placeholder 3">
            <a:extLst>
              <a:ext uri="{FF2B5EF4-FFF2-40B4-BE49-F238E27FC236}">
                <a16:creationId xmlns:a16="http://schemas.microsoft.com/office/drawing/2014/main" id="{D13F4ABA-AF4C-64D4-C569-8DCD77849AED}"/>
              </a:ext>
            </a:extLst>
          </p:cNvPr>
          <p:cNvSpPr>
            <a:spLocks noGrp="1"/>
          </p:cNvSpPr>
          <p:nvPr>
            <p:ph type="body" sz="quarter" idx="15"/>
          </p:nvPr>
        </p:nvSpPr>
        <p:spPr>
          <a:xfrm>
            <a:off x="647700" y="6189784"/>
            <a:ext cx="8101210" cy="555504"/>
          </a:xfrm>
        </p:spPr>
        <p:txBody>
          <a:bodyPr/>
          <a:lstStyle/>
          <a:p>
            <a:r>
              <a:rPr lang="en-GB" i="1" err="1"/>
              <a:t>Grafiken</a:t>
            </a:r>
            <a:r>
              <a:rPr lang="en-GB" i="1"/>
              <a:t> von Novo Nordisk </a:t>
            </a:r>
            <a:r>
              <a:rPr lang="en-GB" i="1" err="1"/>
              <a:t>nach</a:t>
            </a:r>
            <a:r>
              <a:rPr lang="en-GB" i="1"/>
              <a:t> Daten von Beck F. et al.</a:t>
            </a:r>
            <a:br>
              <a:rPr lang="en-GB"/>
            </a:br>
            <a:r>
              <a:rPr lang="en-US"/>
              <a:t>ALT, </a:t>
            </a:r>
            <a:r>
              <a:rPr lang="en-US" err="1"/>
              <a:t>Alanin</a:t>
            </a:r>
            <a:r>
              <a:rPr lang="en-US"/>
              <a:t>-Aminotransferase; AST, </a:t>
            </a:r>
            <a:r>
              <a:rPr lang="en-US" err="1"/>
              <a:t>Aspartat</a:t>
            </a:r>
            <a:r>
              <a:rPr lang="en-US"/>
              <a:t>-Aminotransferase; BMI, Body-Mass-Index; </a:t>
            </a:r>
            <a:r>
              <a:rPr lang="de-DE"/>
              <a:t>CAP, </a:t>
            </a:r>
            <a:r>
              <a:rPr lang="de-DE" err="1"/>
              <a:t>controlled</a:t>
            </a:r>
            <a:r>
              <a:rPr lang="de-DE"/>
              <a:t> </a:t>
            </a:r>
            <a:r>
              <a:rPr lang="de-DE" err="1"/>
              <a:t>attenuation</a:t>
            </a:r>
            <a:r>
              <a:rPr lang="de-DE"/>
              <a:t> </a:t>
            </a:r>
            <a:r>
              <a:rPr lang="de-DE" err="1"/>
              <a:t>parameter</a:t>
            </a:r>
            <a:r>
              <a:rPr lang="de-DE"/>
              <a:t>, kontrollierter Abschwächungsparameter; LSM, </a:t>
            </a:r>
            <a:r>
              <a:rPr lang="de-DE" err="1"/>
              <a:t>liver</a:t>
            </a:r>
            <a:r>
              <a:rPr lang="de-DE"/>
              <a:t> </a:t>
            </a:r>
            <a:r>
              <a:rPr lang="de-DE" err="1"/>
              <a:t>stiffness</a:t>
            </a:r>
            <a:r>
              <a:rPr lang="de-DE"/>
              <a:t> </a:t>
            </a:r>
            <a:r>
              <a:rPr lang="de-DE" err="1"/>
              <a:t>measure</a:t>
            </a:r>
            <a:r>
              <a:rPr lang="de-DE"/>
              <a:t>, Lebersteifigkeitsmessung; </a:t>
            </a:r>
            <a:r>
              <a:rPr lang="en-US"/>
              <a:t>MASLD, metabolic dysfunction-associated </a:t>
            </a:r>
            <a:r>
              <a:rPr lang="en-US" err="1"/>
              <a:t>steatotic</a:t>
            </a:r>
            <a:r>
              <a:rPr lang="en-US"/>
              <a:t> liver disease, </a:t>
            </a:r>
            <a:r>
              <a:rPr lang="de-DE"/>
              <a:t>metabolische Dysfunktion-assoziierte </a:t>
            </a:r>
            <a:r>
              <a:rPr lang="de-DE" err="1"/>
              <a:t>steatotische</a:t>
            </a:r>
            <a:r>
              <a:rPr lang="de-DE"/>
              <a:t> Lebererkrankung</a:t>
            </a:r>
            <a:r>
              <a:rPr lang="en-US"/>
              <a:t>; </a:t>
            </a:r>
            <a:r>
              <a:rPr lang="de-DE"/>
              <a:t>NOVA, Klassifikation von Lebensmitteln nach Art, Umfang und Zweck der industriellen Verarbeitung; </a:t>
            </a:r>
            <a:r>
              <a:rPr lang="en-US"/>
              <a:t>SD, standard deviation, </a:t>
            </a:r>
            <a:r>
              <a:rPr lang="en-US" err="1"/>
              <a:t>Standardabweichung</a:t>
            </a:r>
            <a:r>
              <a:rPr lang="en-US"/>
              <a:t>; </a:t>
            </a:r>
            <a:r>
              <a:rPr lang="de-DE"/>
              <a:t>UPF, ultra-</a:t>
            </a:r>
            <a:r>
              <a:rPr lang="de-DE" err="1"/>
              <a:t>processed</a:t>
            </a:r>
            <a:r>
              <a:rPr lang="de-DE"/>
              <a:t> </a:t>
            </a:r>
            <a:r>
              <a:rPr lang="de-DE" err="1"/>
              <a:t>food</a:t>
            </a:r>
            <a:r>
              <a:rPr lang="de-DE"/>
              <a:t>, hochverarbeitete Lebensmittel.</a:t>
            </a:r>
            <a:endParaRPr lang="en-US"/>
          </a:p>
        </p:txBody>
      </p:sp>
      <p:sp>
        <p:nvSpPr>
          <p:cNvPr id="11" name="Rechteck 10">
            <a:extLst>
              <a:ext uri="{FF2B5EF4-FFF2-40B4-BE49-F238E27FC236}">
                <a16:creationId xmlns:a16="http://schemas.microsoft.com/office/drawing/2014/main" id="{E3B1F0F2-0B24-0501-8702-0E8C9536960B}"/>
              </a:ext>
            </a:extLst>
          </p:cNvPr>
          <p:cNvSpPr/>
          <p:nvPr/>
        </p:nvSpPr>
        <p:spPr>
          <a:xfrm>
            <a:off x="6246104" y="2298799"/>
            <a:ext cx="2300438" cy="150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NOVA-Klassifikationssystem</a:t>
            </a:r>
          </a:p>
        </p:txBody>
      </p:sp>
      <p:sp>
        <p:nvSpPr>
          <p:cNvPr id="13" name="Rechteck 12">
            <a:extLst>
              <a:ext uri="{FF2B5EF4-FFF2-40B4-BE49-F238E27FC236}">
                <a16:creationId xmlns:a16="http://schemas.microsoft.com/office/drawing/2014/main" id="{4736E007-C849-3738-A5B9-35F1B04C63D3}"/>
              </a:ext>
            </a:extLst>
          </p:cNvPr>
          <p:cNvSpPr/>
          <p:nvPr/>
        </p:nvSpPr>
        <p:spPr>
          <a:xfrm>
            <a:off x="9015128" y="2293131"/>
            <a:ext cx="2477546" cy="15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geschlechtsspezifischer Konsum von UPFs</a:t>
            </a:r>
          </a:p>
        </p:txBody>
      </p:sp>
      <p:sp>
        <p:nvSpPr>
          <p:cNvPr id="15" name="Rechteck 14">
            <a:extLst>
              <a:ext uri="{FF2B5EF4-FFF2-40B4-BE49-F238E27FC236}">
                <a16:creationId xmlns:a16="http://schemas.microsoft.com/office/drawing/2014/main" id="{BD6143D7-A49B-3C1F-EFDD-CA2106AA9E8A}"/>
              </a:ext>
            </a:extLst>
          </p:cNvPr>
          <p:cNvSpPr/>
          <p:nvPr/>
        </p:nvSpPr>
        <p:spPr>
          <a:xfrm>
            <a:off x="1656538" y="2286947"/>
            <a:ext cx="2648551" cy="20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Merkmale der Patientenkohorte</a:t>
            </a:r>
          </a:p>
        </p:txBody>
      </p:sp>
      <p:graphicFrame>
        <p:nvGraphicFramePr>
          <p:cNvPr id="14" name="Tabelle 13">
            <a:extLst>
              <a:ext uri="{FF2B5EF4-FFF2-40B4-BE49-F238E27FC236}">
                <a16:creationId xmlns:a16="http://schemas.microsoft.com/office/drawing/2014/main" id="{3C0E7B17-89CE-5E84-CEBB-D5BEBE7EA2DD}"/>
              </a:ext>
            </a:extLst>
          </p:cNvPr>
          <p:cNvGraphicFramePr>
            <a:graphicFrameLocks noGrp="1"/>
          </p:cNvGraphicFramePr>
          <p:nvPr>
            <p:extLst>
              <p:ext uri="{D42A27DB-BD31-4B8C-83A1-F6EECF244321}">
                <p14:modId xmlns:p14="http://schemas.microsoft.com/office/powerpoint/2010/main" val="3837547702"/>
              </p:ext>
            </p:extLst>
          </p:nvPr>
        </p:nvGraphicFramePr>
        <p:xfrm>
          <a:off x="642088" y="2606304"/>
          <a:ext cx="4707215" cy="2423160"/>
        </p:xfrm>
        <a:graphic>
          <a:graphicData uri="http://schemas.openxmlformats.org/drawingml/2006/table">
            <a:tbl>
              <a:tblPr firstRow="1" bandRow="1">
                <a:tableStyleId>{5C22544A-7EE6-4342-B048-85BDC9FD1C3A}</a:tableStyleId>
              </a:tblPr>
              <a:tblGrid>
                <a:gridCol w="1477162">
                  <a:extLst>
                    <a:ext uri="{9D8B030D-6E8A-4147-A177-3AD203B41FA5}">
                      <a16:colId xmlns:a16="http://schemas.microsoft.com/office/drawing/2014/main" val="459020434"/>
                    </a:ext>
                  </a:extLst>
                </a:gridCol>
                <a:gridCol w="1070517">
                  <a:extLst>
                    <a:ext uri="{9D8B030D-6E8A-4147-A177-3AD203B41FA5}">
                      <a16:colId xmlns:a16="http://schemas.microsoft.com/office/drawing/2014/main" val="2061343804"/>
                    </a:ext>
                  </a:extLst>
                </a:gridCol>
                <a:gridCol w="1020726">
                  <a:extLst>
                    <a:ext uri="{9D8B030D-6E8A-4147-A177-3AD203B41FA5}">
                      <a16:colId xmlns:a16="http://schemas.microsoft.com/office/drawing/2014/main" val="3883030149"/>
                    </a:ext>
                  </a:extLst>
                </a:gridCol>
                <a:gridCol w="1138810">
                  <a:extLst>
                    <a:ext uri="{9D8B030D-6E8A-4147-A177-3AD203B41FA5}">
                      <a16:colId xmlns:a16="http://schemas.microsoft.com/office/drawing/2014/main" val="3097999201"/>
                    </a:ext>
                  </a:extLst>
                </a:gridCol>
              </a:tblGrid>
              <a:tr h="220947">
                <a:tc>
                  <a:txBody>
                    <a:bodyPr/>
                    <a:lstStyle/>
                    <a:p>
                      <a:r>
                        <a:rPr lang="de-DE" sz="900"/>
                        <a:t>Median</a:t>
                      </a:r>
                      <a:r>
                        <a:rPr lang="de-DE" sz="900" b="0" i="0" kern="1200">
                          <a:solidFill>
                            <a:schemeClr val="bg1"/>
                          </a:solidFill>
                          <a:effectLst/>
                          <a:latin typeface="+mn-lt"/>
                          <a:ea typeface="+mn-ea"/>
                          <a:cs typeface="+mn-cs"/>
                        </a:rPr>
                        <a:t>±</a:t>
                      </a:r>
                      <a:r>
                        <a:rPr lang="de-DE" sz="900"/>
                        <a:t>SD</a:t>
                      </a:r>
                    </a:p>
                  </a:txBody>
                  <a:tcPr/>
                </a:tc>
                <a:tc>
                  <a:txBody>
                    <a:bodyPr/>
                    <a:lstStyle/>
                    <a:p>
                      <a:r>
                        <a:rPr lang="de-DE" sz="900"/>
                        <a:t>Insgesamt (n=315)</a:t>
                      </a:r>
                    </a:p>
                  </a:txBody>
                  <a:tcPr/>
                </a:tc>
                <a:tc>
                  <a:txBody>
                    <a:bodyPr/>
                    <a:lstStyle/>
                    <a:p>
                      <a:r>
                        <a:rPr lang="de-DE" sz="900"/>
                        <a:t>Männer (n=171)</a:t>
                      </a:r>
                    </a:p>
                  </a:txBody>
                  <a:tcPr/>
                </a:tc>
                <a:tc>
                  <a:txBody>
                    <a:bodyPr/>
                    <a:lstStyle/>
                    <a:p>
                      <a:r>
                        <a:rPr lang="de-DE" sz="900"/>
                        <a:t>Frauen (n=144)</a:t>
                      </a:r>
                    </a:p>
                  </a:txBody>
                  <a:tcPr/>
                </a:tc>
                <a:extLst>
                  <a:ext uri="{0D108BD9-81ED-4DB2-BD59-A6C34878D82A}">
                    <a16:rowId xmlns:a16="http://schemas.microsoft.com/office/drawing/2014/main" val="3368628833"/>
                  </a:ext>
                </a:extLst>
              </a:tr>
              <a:tr h="211303">
                <a:tc>
                  <a:txBody>
                    <a:bodyPr/>
                    <a:lstStyle/>
                    <a:p>
                      <a:r>
                        <a:rPr lang="de-DE" sz="900"/>
                        <a:t>Alter (Jahre) MW </a:t>
                      </a:r>
                      <a:r>
                        <a:rPr lang="de-DE" sz="900" b="0" i="0" kern="1200">
                          <a:solidFill>
                            <a:schemeClr val="dk1"/>
                          </a:solidFill>
                          <a:effectLst/>
                          <a:latin typeface="+mn-lt"/>
                          <a:ea typeface="+mn-ea"/>
                          <a:cs typeface="+mn-cs"/>
                        </a:rPr>
                        <a:t>± SD</a:t>
                      </a:r>
                      <a:endParaRPr lang="de-DE" sz="900" b="0"/>
                    </a:p>
                  </a:txBody>
                  <a:tcPr/>
                </a:tc>
                <a:tc>
                  <a:txBody>
                    <a:bodyPr/>
                    <a:lstStyle/>
                    <a:p>
                      <a:r>
                        <a:rPr lang="de-DE" sz="900"/>
                        <a:t>54 </a:t>
                      </a:r>
                      <a:r>
                        <a:rPr lang="de-DE" sz="900" b="0" i="0" kern="1200">
                          <a:solidFill>
                            <a:schemeClr val="dk1"/>
                          </a:solidFill>
                          <a:effectLst/>
                          <a:latin typeface="+mn-lt"/>
                          <a:ea typeface="+mn-ea"/>
                          <a:cs typeface="+mn-cs"/>
                        </a:rPr>
                        <a:t>± 13</a:t>
                      </a:r>
                      <a:endParaRPr lang="de-DE" sz="9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53 </a:t>
                      </a:r>
                      <a:r>
                        <a:rPr lang="de-DE" sz="900" b="0" i="0" kern="1200">
                          <a:solidFill>
                            <a:schemeClr val="dk1"/>
                          </a:solidFill>
                          <a:effectLst/>
                          <a:latin typeface="+mn-lt"/>
                          <a:ea typeface="+mn-ea"/>
                          <a:cs typeface="+mn-cs"/>
                        </a:rPr>
                        <a:t>± 13</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54 </a:t>
                      </a:r>
                      <a:r>
                        <a:rPr lang="de-DE" sz="900" b="0" i="0" kern="1200">
                          <a:solidFill>
                            <a:schemeClr val="dk1"/>
                          </a:solidFill>
                          <a:effectLst/>
                          <a:latin typeface="+mn-lt"/>
                          <a:ea typeface="+mn-ea"/>
                          <a:cs typeface="+mn-cs"/>
                        </a:rPr>
                        <a:t>± 12</a:t>
                      </a:r>
                      <a:endParaRPr lang="de-DE" sz="900" b="0"/>
                    </a:p>
                  </a:txBody>
                  <a:tcPr/>
                </a:tc>
                <a:extLst>
                  <a:ext uri="{0D108BD9-81ED-4DB2-BD59-A6C34878D82A}">
                    <a16:rowId xmlns:a16="http://schemas.microsoft.com/office/drawing/2014/main" val="816293546"/>
                  </a:ext>
                </a:extLst>
              </a:tr>
              <a:tr h="211303">
                <a:tc>
                  <a:txBody>
                    <a:bodyPr/>
                    <a:lstStyle/>
                    <a:p>
                      <a:r>
                        <a:rPr lang="de-DE" sz="900"/>
                        <a:t>Gewicht (kg) MW </a:t>
                      </a:r>
                      <a:r>
                        <a:rPr lang="de-DE" sz="900" b="0" i="0" kern="1200">
                          <a:solidFill>
                            <a:schemeClr val="dk1"/>
                          </a:solidFill>
                          <a:effectLst/>
                          <a:latin typeface="+mn-lt"/>
                          <a:ea typeface="+mn-ea"/>
                          <a:cs typeface="+mn-cs"/>
                        </a:rPr>
                        <a:t>± SD</a:t>
                      </a:r>
                      <a:endParaRPr lang="de-DE" sz="900"/>
                    </a:p>
                  </a:txBody>
                  <a:tcPr/>
                </a:tc>
                <a:tc>
                  <a:txBody>
                    <a:bodyPr/>
                    <a:lstStyle/>
                    <a:p>
                      <a:r>
                        <a:rPr lang="de-DE" sz="900"/>
                        <a:t>98,0 </a:t>
                      </a:r>
                      <a:r>
                        <a:rPr lang="de-DE" sz="900" b="0" i="0" kern="1200">
                          <a:solidFill>
                            <a:schemeClr val="dk1"/>
                          </a:solidFill>
                          <a:effectLst/>
                          <a:latin typeface="+mn-lt"/>
                          <a:ea typeface="+mn-ea"/>
                          <a:cs typeface="+mn-cs"/>
                        </a:rPr>
                        <a:t>± 22,6</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102,8 </a:t>
                      </a:r>
                      <a:r>
                        <a:rPr lang="de-DE" sz="900" b="0" i="0" kern="1200">
                          <a:solidFill>
                            <a:schemeClr val="dk1"/>
                          </a:solidFill>
                          <a:effectLst/>
                          <a:latin typeface="+mn-lt"/>
                          <a:ea typeface="+mn-ea"/>
                          <a:cs typeface="+mn-cs"/>
                        </a:rPr>
                        <a:t>± 20,0</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92,3 </a:t>
                      </a:r>
                      <a:r>
                        <a:rPr lang="de-DE" sz="900" b="0" i="0" kern="1200">
                          <a:solidFill>
                            <a:schemeClr val="dk1"/>
                          </a:solidFill>
                          <a:effectLst/>
                          <a:latin typeface="+mn-lt"/>
                          <a:ea typeface="+mn-ea"/>
                          <a:cs typeface="+mn-cs"/>
                        </a:rPr>
                        <a:t>± 23,5</a:t>
                      </a:r>
                      <a:endParaRPr lang="de-DE" sz="900"/>
                    </a:p>
                  </a:txBody>
                  <a:tcPr/>
                </a:tc>
                <a:extLst>
                  <a:ext uri="{0D108BD9-81ED-4DB2-BD59-A6C34878D82A}">
                    <a16:rowId xmlns:a16="http://schemas.microsoft.com/office/drawing/2014/main" val="3163769621"/>
                  </a:ext>
                </a:extLst>
              </a:tr>
              <a:tr h="211303">
                <a:tc>
                  <a:txBody>
                    <a:bodyPr/>
                    <a:lstStyle/>
                    <a:p>
                      <a:r>
                        <a:rPr lang="de-DE" sz="900"/>
                        <a:t>BMI (kg/m</a:t>
                      </a:r>
                      <a:r>
                        <a:rPr lang="de-DE" sz="900" kern="1200" baseline="30000">
                          <a:solidFill>
                            <a:schemeClr val="dk1"/>
                          </a:solidFill>
                          <a:effectLst/>
                          <a:latin typeface="+mn-lt"/>
                          <a:ea typeface="+mn-ea"/>
                          <a:cs typeface="+mn-cs"/>
                        </a:rPr>
                        <a:t>2</a:t>
                      </a:r>
                      <a:r>
                        <a:rPr lang="de-DE" sz="900"/>
                        <a:t>) MW </a:t>
                      </a:r>
                      <a:r>
                        <a:rPr lang="de-DE" sz="900" b="0" i="0" kern="1200">
                          <a:solidFill>
                            <a:schemeClr val="dk1"/>
                          </a:solidFill>
                          <a:effectLst/>
                          <a:latin typeface="+mn-lt"/>
                          <a:ea typeface="+mn-ea"/>
                          <a:cs typeface="+mn-cs"/>
                        </a:rPr>
                        <a:t>± SD</a:t>
                      </a:r>
                      <a:endParaRPr lang="de-DE" sz="900"/>
                    </a:p>
                  </a:txBody>
                  <a:tcPr/>
                </a:tc>
                <a:tc>
                  <a:txBody>
                    <a:bodyPr/>
                    <a:lstStyle/>
                    <a:p>
                      <a:r>
                        <a:rPr lang="de-DE" sz="900"/>
                        <a:t>32,5 </a:t>
                      </a:r>
                      <a:r>
                        <a:rPr lang="de-DE" sz="900" b="0" i="0" kern="1200">
                          <a:solidFill>
                            <a:schemeClr val="dk1"/>
                          </a:solidFill>
                          <a:effectLst/>
                          <a:latin typeface="+mn-lt"/>
                          <a:ea typeface="+mn-ea"/>
                          <a:cs typeface="+mn-cs"/>
                        </a:rPr>
                        <a:t>± 6,6</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31,8 </a:t>
                      </a:r>
                      <a:r>
                        <a:rPr lang="de-DE" sz="900" b="0" i="0" kern="1200">
                          <a:solidFill>
                            <a:schemeClr val="dk1"/>
                          </a:solidFill>
                          <a:effectLst/>
                          <a:latin typeface="+mn-lt"/>
                          <a:ea typeface="+mn-ea"/>
                          <a:cs typeface="+mn-cs"/>
                        </a:rPr>
                        <a:t>± 5,7</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33,5 </a:t>
                      </a:r>
                      <a:r>
                        <a:rPr lang="de-DE" sz="900" b="0" i="0" kern="1200">
                          <a:solidFill>
                            <a:schemeClr val="dk1"/>
                          </a:solidFill>
                          <a:effectLst/>
                          <a:latin typeface="+mn-lt"/>
                          <a:ea typeface="+mn-ea"/>
                          <a:cs typeface="+mn-cs"/>
                        </a:rPr>
                        <a:t>± 7,4</a:t>
                      </a:r>
                      <a:endParaRPr lang="de-DE" sz="900"/>
                    </a:p>
                  </a:txBody>
                  <a:tcPr/>
                </a:tc>
                <a:extLst>
                  <a:ext uri="{0D108BD9-81ED-4DB2-BD59-A6C34878D82A}">
                    <a16:rowId xmlns:a16="http://schemas.microsoft.com/office/drawing/2014/main" val="3415017955"/>
                  </a:ext>
                </a:extLst>
              </a:tr>
              <a:tr h="211303">
                <a:tc>
                  <a:txBody>
                    <a:bodyPr/>
                    <a:lstStyle/>
                    <a:p>
                      <a:r>
                        <a:rPr lang="de-DE" sz="900"/>
                        <a:t>LSM (kPa) MW </a:t>
                      </a:r>
                      <a:r>
                        <a:rPr lang="de-DE" sz="900" b="0" i="0" kern="1200">
                          <a:solidFill>
                            <a:schemeClr val="dk1"/>
                          </a:solidFill>
                          <a:effectLst/>
                          <a:latin typeface="+mn-lt"/>
                          <a:ea typeface="+mn-ea"/>
                          <a:cs typeface="+mn-cs"/>
                        </a:rPr>
                        <a:t>± SD</a:t>
                      </a:r>
                      <a:endParaRPr lang="de-DE" sz="900"/>
                    </a:p>
                  </a:txBody>
                  <a:tcPr/>
                </a:tc>
                <a:tc>
                  <a:txBody>
                    <a:bodyPr/>
                    <a:lstStyle/>
                    <a:p>
                      <a:r>
                        <a:rPr lang="de-DE" sz="900"/>
                        <a:t>9,1 </a:t>
                      </a:r>
                      <a:r>
                        <a:rPr lang="de-DE" sz="900" b="0" i="0" kern="1200">
                          <a:solidFill>
                            <a:schemeClr val="dk1"/>
                          </a:solidFill>
                          <a:effectLst/>
                          <a:latin typeface="+mn-lt"/>
                          <a:ea typeface="+mn-ea"/>
                          <a:cs typeface="+mn-cs"/>
                        </a:rPr>
                        <a:t>± 6,77</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0" i="0" kern="1200">
                          <a:solidFill>
                            <a:schemeClr val="dk1"/>
                          </a:solidFill>
                          <a:effectLst/>
                          <a:latin typeface="+mn-lt"/>
                          <a:ea typeface="+mn-ea"/>
                          <a:cs typeface="+mn-cs"/>
                        </a:rPr>
                        <a:t>9,3 ± 7,3</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9,0 </a:t>
                      </a:r>
                      <a:r>
                        <a:rPr lang="de-DE" sz="900" b="0" i="0" kern="1200">
                          <a:solidFill>
                            <a:schemeClr val="dk1"/>
                          </a:solidFill>
                          <a:effectLst/>
                          <a:latin typeface="+mn-lt"/>
                          <a:ea typeface="+mn-ea"/>
                          <a:cs typeface="+mn-cs"/>
                        </a:rPr>
                        <a:t>± 6,2</a:t>
                      </a:r>
                      <a:endParaRPr lang="de-DE" sz="900"/>
                    </a:p>
                  </a:txBody>
                  <a:tcPr/>
                </a:tc>
                <a:extLst>
                  <a:ext uri="{0D108BD9-81ED-4DB2-BD59-A6C34878D82A}">
                    <a16:rowId xmlns:a16="http://schemas.microsoft.com/office/drawing/2014/main" val="377505657"/>
                  </a:ext>
                </a:extLst>
              </a:tr>
              <a:tr h="211303">
                <a:tc>
                  <a:txBody>
                    <a:bodyPr/>
                    <a:lstStyle/>
                    <a:p>
                      <a:r>
                        <a:rPr lang="de-DE" sz="900"/>
                        <a:t>CAP (dB/m) MW </a:t>
                      </a:r>
                      <a:r>
                        <a:rPr lang="de-DE" sz="900" b="0" i="0" kern="1200">
                          <a:solidFill>
                            <a:schemeClr val="dk1"/>
                          </a:solidFill>
                          <a:effectLst/>
                          <a:latin typeface="+mn-lt"/>
                          <a:ea typeface="+mn-ea"/>
                          <a:cs typeface="+mn-cs"/>
                        </a:rPr>
                        <a:t>± SD</a:t>
                      </a:r>
                      <a:endParaRPr lang="de-DE" sz="900"/>
                    </a:p>
                  </a:txBody>
                  <a:tcPr/>
                </a:tc>
                <a:tc>
                  <a:txBody>
                    <a:bodyPr/>
                    <a:lstStyle/>
                    <a:p>
                      <a:r>
                        <a:rPr lang="de-DE" sz="900"/>
                        <a:t>330,0 </a:t>
                      </a:r>
                      <a:r>
                        <a:rPr lang="de-DE" sz="900" b="0" i="0" kern="1200">
                          <a:solidFill>
                            <a:schemeClr val="dk1"/>
                          </a:solidFill>
                          <a:effectLst/>
                          <a:latin typeface="+mn-lt"/>
                          <a:ea typeface="+mn-ea"/>
                          <a:cs typeface="+mn-cs"/>
                        </a:rPr>
                        <a:t>± 48,0</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331,4 </a:t>
                      </a:r>
                      <a:r>
                        <a:rPr lang="de-DE" sz="900" b="0" i="0" kern="1200">
                          <a:solidFill>
                            <a:schemeClr val="dk1"/>
                          </a:solidFill>
                          <a:effectLst/>
                          <a:latin typeface="+mn-lt"/>
                          <a:ea typeface="+mn-ea"/>
                          <a:cs typeface="+mn-cs"/>
                        </a:rPr>
                        <a:t>± 49,6</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328,4 </a:t>
                      </a:r>
                      <a:r>
                        <a:rPr lang="de-DE" sz="900" b="0" i="0" kern="1200">
                          <a:solidFill>
                            <a:schemeClr val="dk1"/>
                          </a:solidFill>
                          <a:effectLst/>
                          <a:latin typeface="+mn-lt"/>
                          <a:ea typeface="+mn-ea"/>
                          <a:cs typeface="+mn-cs"/>
                        </a:rPr>
                        <a:t>± 46,2</a:t>
                      </a:r>
                      <a:endParaRPr lang="de-DE" sz="900"/>
                    </a:p>
                  </a:txBody>
                  <a:tcPr/>
                </a:tc>
                <a:extLst>
                  <a:ext uri="{0D108BD9-81ED-4DB2-BD59-A6C34878D82A}">
                    <a16:rowId xmlns:a16="http://schemas.microsoft.com/office/drawing/2014/main" val="858815315"/>
                  </a:ext>
                </a:extLst>
              </a:tr>
              <a:tr h="211303">
                <a:tc>
                  <a:txBody>
                    <a:bodyPr/>
                    <a:lstStyle/>
                    <a:p>
                      <a:r>
                        <a:rPr lang="de-DE" sz="900"/>
                        <a:t>ALT (U/I) MW </a:t>
                      </a:r>
                      <a:r>
                        <a:rPr lang="de-DE" sz="900" b="0" i="0" kern="1200">
                          <a:solidFill>
                            <a:schemeClr val="dk1"/>
                          </a:solidFill>
                          <a:effectLst/>
                          <a:latin typeface="+mn-lt"/>
                          <a:ea typeface="+mn-ea"/>
                          <a:cs typeface="+mn-cs"/>
                        </a:rPr>
                        <a:t>± SD</a:t>
                      </a:r>
                      <a:endParaRPr lang="de-DE" sz="900"/>
                    </a:p>
                  </a:txBody>
                  <a:tcPr/>
                </a:tc>
                <a:tc>
                  <a:txBody>
                    <a:bodyPr/>
                    <a:lstStyle/>
                    <a:p>
                      <a:r>
                        <a:rPr lang="de-DE" sz="900"/>
                        <a:t>55,1 </a:t>
                      </a:r>
                      <a:r>
                        <a:rPr lang="de-DE" sz="900" b="0" i="0" kern="1200">
                          <a:solidFill>
                            <a:schemeClr val="dk1"/>
                          </a:solidFill>
                          <a:effectLst/>
                          <a:latin typeface="+mn-lt"/>
                          <a:ea typeface="+mn-ea"/>
                          <a:cs typeface="+mn-cs"/>
                        </a:rPr>
                        <a:t>± 41,3</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60,7 </a:t>
                      </a:r>
                      <a:r>
                        <a:rPr lang="de-DE" sz="900" b="0" i="0" kern="1200">
                          <a:solidFill>
                            <a:schemeClr val="dk1"/>
                          </a:solidFill>
                          <a:effectLst/>
                          <a:latin typeface="+mn-lt"/>
                          <a:ea typeface="+mn-ea"/>
                          <a:cs typeface="+mn-cs"/>
                        </a:rPr>
                        <a:t>± 41,7</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0" i="0" kern="1200">
                          <a:solidFill>
                            <a:schemeClr val="dk1"/>
                          </a:solidFill>
                          <a:effectLst/>
                          <a:latin typeface="+mn-lt"/>
                          <a:ea typeface="+mn-ea"/>
                          <a:cs typeface="+mn-cs"/>
                        </a:rPr>
                        <a:t>48,6 ± 40,0</a:t>
                      </a:r>
                      <a:endParaRPr lang="de-DE" sz="900"/>
                    </a:p>
                  </a:txBody>
                  <a:tcPr/>
                </a:tc>
                <a:extLst>
                  <a:ext uri="{0D108BD9-81ED-4DB2-BD59-A6C34878D82A}">
                    <a16:rowId xmlns:a16="http://schemas.microsoft.com/office/drawing/2014/main" val="1932843932"/>
                  </a:ext>
                </a:extLst>
              </a:tr>
              <a:tr h="211303">
                <a:tc>
                  <a:txBody>
                    <a:bodyPr/>
                    <a:lstStyle/>
                    <a:p>
                      <a:r>
                        <a:rPr lang="de-DE" sz="900"/>
                        <a:t>AST (U/I) MW </a:t>
                      </a:r>
                      <a:r>
                        <a:rPr lang="de-DE" sz="900" b="0" i="0" kern="1200">
                          <a:solidFill>
                            <a:schemeClr val="dk1"/>
                          </a:solidFill>
                          <a:effectLst/>
                          <a:latin typeface="+mn-lt"/>
                          <a:ea typeface="+mn-ea"/>
                          <a:cs typeface="+mn-cs"/>
                        </a:rPr>
                        <a:t>± SD</a:t>
                      </a:r>
                      <a:endParaRPr lang="de-DE" sz="900"/>
                    </a:p>
                  </a:txBody>
                  <a:tcPr/>
                </a:tc>
                <a:tc>
                  <a:txBody>
                    <a:bodyPr/>
                    <a:lstStyle/>
                    <a:p>
                      <a:r>
                        <a:rPr lang="de-DE" sz="900"/>
                        <a:t>41,4 </a:t>
                      </a:r>
                      <a:r>
                        <a:rPr lang="de-DE" sz="900" b="0" i="0" kern="1200">
                          <a:solidFill>
                            <a:schemeClr val="dk1"/>
                          </a:solidFill>
                          <a:effectLst/>
                          <a:latin typeface="+mn-lt"/>
                          <a:ea typeface="+mn-ea"/>
                          <a:cs typeface="+mn-cs"/>
                        </a:rPr>
                        <a:t>± 25,8</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a:t>42,4 </a:t>
                      </a:r>
                      <a:r>
                        <a:rPr lang="de-DE" sz="900" b="0" i="0" kern="1200">
                          <a:solidFill>
                            <a:schemeClr val="dk1"/>
                          </a:solidFill>
                          <a:effectLst/>
                          <a:latin typeface="+mn-lt"/>
                          <a:ea typeface="+mn-ea"/>
                          <a:cs typeface="+mn-cs"/>
                        </a:rPr>
                        <a:t>± 23,35</a:t>
                      </a:r>
                      <a:endParaRPr lang="de-DE" sz="9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0" i="0" kern="1200">
                          <a:solidFill>
                            <a:schemeClr val="dk1"/>
                          </a:solidFill>
                          <a:effectLst/>
                          <a:latin typeface="+mn-lt"/>
                          <a:ea typeface="+mn-ea"/>
                          <a:cs typeface="+mn-cs"/>
                        </a:rPr>
                        <a:t>40,2 ± 28,5</a:t>
                      </a:r>
                      <a:endParaRPr lang="de-DE" sz="900"/>
                    </a:p>
                  </a:txBody>
                  <a:tcPr/>
                </a:tc>
                <a:extLst>
                  <a:ext uri="{0D108BD9-81ED-4DB2-BD59-A6C34878D82A}">
                    <a16:rowId xmlns:a16="http://schemas.microsoft.com/office/drawing/2014/main" val="2943235770"/>
                  </a:ext>
                </a:extLst>
              </a:tr>
              <a:tr h="211303">
                <a:tc>
                  <a:txBody>
                    <a:bodyPr/>
                    <a:lstStyle/>
                    <a:p>
                      <a:r>
                        <a:rPr lang="de-DE" sz="900"/>
                        <a:t>Diabetes </a:t>
                      </a:r>
                    </a:p>
                  </a:txBody>
                  <a:tcPr/>
                </a:tc>
                <a:tc>
                  <a:txBody>
                    <a:bodyPr/>
                    <a:lstStyle/>
                    <a:p>
                      <a:r>
                        <a:rPr lang="de-DE" sz="900"/>
                        <a:t>112 (36 %)</a:t>
                      </a:r>
                    </a:p>
                  </a:txBody>
                  <a:tcPr/>
                </a:tc>
                <a:tc>
                  <a:txBody>
                    <a:bodyPr/>
                    <a:lstStyle/>
                    <a:p>
                      <a:r>
                        <a:rPr lang="de-DE" sz="900"/>
                        <a:t>58 (34 %)</a:t>
                      </a:r>
                    </a:p>
                  </a:txBody>
                  <a:tcPr/>
                </a:tc>
                <a:tc>
                  <a:txBody>
                    <a:bodyPr/>
                    <a:lstStyle/>
                    <a:p>
                      <a:r>
                        <a:rPr lang="de-DE" sz="900"/>
                        <a:t>54 (38 %)</a:t>
                      </a:r>
                    </a:p>
                  </a:txBody>
                  <a:tcPr/>
                </a:tc>
                <a:extLst>
                  <a:ext uri="{0D108BD9-81ED-4DB2-BD59-A6C34878D82A}">
                    <a16:rowId xmlns:a16="http://schemas.microsoft.com/office/drawing/2014/main" val="375605864"/>
                  </a:ext>
                </a:extLst>
              </a:tr>
              <a:tr h="211303">
                <a:tc>
                  <a:txBody>
                    <a:bodyPr/>
                    <a:lstStyle/>
                    <a:p>
                      <a:r>
                        <a:rPr lang="de-DE" sz="900"/>
                        <a:t>Arterielle Hypertonie</a:t>
                      </a:r>
                    </a:p>
                  </a:txBody>
                  <a:tcPr/>
                </a:tc>
                <a:tc>
                  <a:txBody>
                    <a:bodyPr/>
                    <a:lstStyle/>
                    <a:p>
                      <a:r>
                        <a:rPr lang="de-DE" sz="900"/>
                        <a:t>179 (57 %)</a:t>
                      </a:r>
                    </a:p>
                  </a:txBody>
                  <a:tcPr/>
                </a:tc>
                <a:tc>
                  <a:txBody>
                    <a:bodyPr/>
                    <a:lstStyle/>
                    <a:p>
                      <a:r>
                        <a:rPr lang="de-DE" sz="900"/>
                        <a:t>90 (53 %)</a:t>
                      </a:r>
                    </a:p>
                  </a:txBody>
                  <a:tcPr/>
                </a:tc>
                <a:tc>
                  <a:txBody>
                    <a:bodyPr/>
                    <a:lstStyle/>
                    <a:p>
                      <a:r>
                        <a:rPr lang="de-DE" sz="900"/>
                        <a:t>89 (62 %)</a:t>
                      </a:r>
                    </a:p>
                  </a:txBody>
                  <a:tcPr/>
                </a:tc>
                <a:extLst>
                  <a:ext uri="{0D108BD9-81ED-4DB2-BD59-A6C34878D82A}">
                    <a16:rowId xmlns:a16="http://schemas.microsoft.com/office/drawing/2014/main" val="2539966895"/>
                  </a:ext>
                </a:extLst>
              </a:tr>
            </a:tbl>
          </a:graphicData>
        </a:graphic>
      </p:graphicFrame>
      <p:sp>
        <p:nvSpPr>
          <p:cNvPr id="16" name="TextBox 6">
            <a:extLst>
              <a:ext uri="{FF2B5EF4-FFF2-40B4-BE49-F238E27FC236}">
                <a16:creationId xmlns:a16="http://schemas.microsoft.com/office/drawing/2014/main" id="{3A2BE942-6515-05C5-349E-8D3E17ABADE5}"/>
              </a:ext>
            </a:extLst>
          </p:cNvPr>
          <p:cNvSpPr txBox="1"/>
          <p:nvPr/>
        </p:nvSpPr>
        <p:spPr>
          <a:xfrm>
            <a:off x="5640045" y="4698331"/>
            <a:ext cx="3186770" cy="20589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a:solidFill>
                  <a:srgbClr val="001965"/>
                </a:solidFill>
                <a:latin typeface="Apis For Office"/>
              </a:rPr>
              <a:t>n </a:t>
            </a:r>
            <a:r>
              <a:rPr kumimoji="0" lang="en-US" sz="1200" b="0" i="0" u="none" strike="noStrike" kern="1200" cap="none" spc="0" normalizeH="0" baseline="0" noProof="0">
                <a:ln>
                  <a:noFill/>
                </a:ln>
                <a:solidFill>
                  <a:srgbClr val="001965"/>
                </a:solidFill>
                <a:effectLst/>
                <a:uLnTx/>
                <a:uFillTx/>
                <a:latin typeface="Apis For Office"/>
                <a:ea typeface="+mn-ea"/>
                <a:cs typeface="+mn-cs"/>
              </a:rPr>
              <a:t>= 315 </a:t>
            </a:r>
            <a:r>
              <a:rPr kumimoji="0" lang="en-US" sz="1200" b="0" i="0" u="none" strike="noStrike" kern="1200" cap="none" spc="0" normalizeH="0" baseline="0" noProof="0" err="1">
                <a:ln>
                  <a:noFill/>
                </a:ln>
                <a:solidFill>
                  <a:srgbClr val="001965"/>
                </a:solidFill>
                <a:effectLst/>
                <a:uLnTx/>
                <a:uFillTx/>
                <a:latin typeface="Apis For Office"/>
                <a:ea typeface="+mn-ea"/>
                <a:cs typeface="+mn-cs"/>
              </a:rPr>
              <a:t>Patienten</a:t>
            </a:r>
            <a:r>
              <a:rPr kumimoji="0" lang="en-US" sz="1200" b="0" i="0" u="none" strike="noStrike" kern="1200" cap="none" spc="0" normalizeH="0" baseline="0" noProof="0">
                <a:ln>
                  <a:noFill/>
                </a:ln>
                <a:solidFill>
                  <a:srgbClr val="001965"/>
                </a:solidFill>
                <a:effectLst/>
                <a:uLnTx/>
                <a:uFillTx/>
                <a:latin typeface="Apis For Office"/>
                <a:ea typeface="+mn-ea"/>
                <a:cs typeface="+mn-cs"/>
              </a:rPr>
              <a:t>, 2 </a:t>
            </a:r>
            <a:r>
              <a:rPr kumimoji="0" lang="en-US" sz="1200" b="0" i="0" u="none" strike="noStrike" kern="1200" cap="none" spc="0" normalizeH="0" baseline="0" noProof="0" err="1">
                <a:ln>
                  <a:noFill/>
                </a:ln>
                <a:solidFill>
                  <a:srgbClr val="001965"/>
                </a:solidFill>
                <a:effectLst/>
                <a:uLnTx/>
                <a:uFillTx/>
                <a:latin typeface="Apis For Office"/>
                <a:ea typeface="+mn-ea"/>
                <a:cs typeface="+mn-cs"/>
              </a:rPr>
              <a:t>Zentren</a:t>
            </a:r>
            <a:r>
              <a:rPr kumimoji="0" lang="en-US" sz="1200" b="0" i="0" u="none" strike="noStrike" kern="1200" cap="none" spc="0" normalizeH="0" baseline="0" noProof="0">
                <a:ln>
                  <a:noFill/>
                </a:ln>
                <a:solidFill>
                  <a:srgbClr val="001965"/>
                </a:solidFill>
                <a:effectLst/>
                <a:uLnTx/>
                <a:uFillTx/>
                <a:latin typeface="Apis For Office"/>
                <a:ea typeface="+mn-ea"/>
                <a:cs typeface="+mn-cs"/>
              </a:rPr>
              <a:t> in Deutschland</a:t>
            </a:r>
          </a:p>
        </p:txBody>
      </p:sp>
      <p:sp>
        <p:nvSpPr>
          <p:cNvPr id="18" name="Rounded Rectangle 15">
            <a:extLst>
              <a:ext uri="{FF2B5EF4-FFF2-40B4-BE49-F238E27FC236}">
                <a16:creationId xmlns:a16="http://schemas.microsoft.com/office/drawing/2014/main" id="{89836217-3967-4553-07CA-DAB91BAB291A}"/>
              </a:ext>
            </a:extLst>
          </p:cNvPr>
          <p:cNvSpPr>
            <a:spLocks/>
          </p:cNvSpPr>
          <p:nvPr/>
        </p:nvSpPr>
        <p:spPr>
          <a:xfrm>
            <a:off x="5609937" y="2633649"/>
            <a:ext cx="3528000" cy="432000"/>
          </a:xfrm>
          <a:prstGeom prst="roundRect">
            <a:avLst/>
          </a:prstGeom>
          <a:solidFill>
            <a:srgbClr val="3F9C35"/>
          </a:solidFill>
          <a:ln w="190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noAutofit/>
          </a:bodyPr>
          <a:lstStyle/>
          <a:p>
            <a:pPr algn="ctr" defTabSz="914298">
              <a:spcBef>
                <a:spcPct val="50000"/>
              </a:spcBef>
            </a:pPr>
            <a:r>
              <a:rPr lang="en-GB" sz="1050">
                <a:solidFill>
                  <a:schemeClr val="tx1"/>
                </a:solidFill>
                <a:ea typeface="Apis For Office" panose="020B0504010101010104" pitchFamily="34" charset="0"/>
                <a:cs typeface="Apis For Office" panose="020B0504010101010104" pitchFamily="34" charset="0"/>
              </a:rPr>
              <a:t>NOVA 1</a:t>
            </a:r>
            <a:br>
              <a:rPr lang="en-GB" sz="1050">
                <a:solidFill>
                  <a:schemeClr val="tx1"/>
                </a:solidFill>
                <a:ea typeface="Apis For Office" panose="020B0504010101010104" pitchFamily="34" charset="0"/>
                <a:cs typeface="Apis For Office" panose="020B0504010101010104" pitchFamily="34" charset="0"/>
              </a:rPr>
            </a:br>
            <a:r>
              <a:rPr lang="de-DE" sz="1050">
                <a:solidFill>
                  <a:schemeClr val="tx1"/>
                </a:solidFill>
                <a:ea typeface="Apis For Office" panose="020B0504010101010104" pitchFamily="34" charset="0"/>
                <a:cs typeface="Apis For Office" panose="020B0504010101010104" pitchFamily="34" charset="0"/>
              </a:rPr>
              <a:t>Unverarbeitete und minimal verarbeitete Lebensmittel</a:t>
            </a:r>
            <a:endParaRPr lang="en-GB" sz="1050">
              <a:solidFill>
                <a:schemeClr val="tx1"/>
              </a:solidFill>
              <a:ea typeface="Apis For Office" panose="020B0504010101010104" pitchFamily="34" charset="0"/>
              <a:cs typeface="Apis For Office" panose="020B0504010101010104" pitchFamily="34" charset="0"/>
            </a:endParaRPr>
          </a:p>
        </p:txBody>
      </p:sp>
      <p:sp>
        <p:nvSpPr>
          <p:cNvPr id="19" name="Rounded Rectangle 15">
            <a:extLst>
              <a:ext uri="{FF2B5EF4-FFF2-40B4-BE49-F238E27FC236}">
                <a16:creationId xmlns:a16="http://schemas.microsoft.com/office/drawing/2014/main" id="{C2A19E27-32CA-457E-2AD6-28AD62A1EB49}"/>
              </a:ext>
            </a:extLst>
          </p:cNvPr>
          <p:cNvSpPr>
            <a:spLocks/>
          </p:cNvSpPr>
          <p:nvPr/>
        </p:nvSpPr>
        <p:spPr>
          <a:xfrm>
            <a:off x="5609934" y="3114844"/>
            <a:ext cx="3528000" cy="432000"/>
          </a:xfrm>
          <a:prstGeom prst="roundRect">
            <a:avLst/>
          </a:prstGeom>
          <a:solidFill>
            <a:srgbClr val="F1EDA5"/>
          </a:solidFill>
          <a:ln w="190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noAutofit/>
          </a:bodyPr>
          <a:lstStyle/>
          <a:p>
            <a:pPr algn="ctr" defTabSz="914298">
              <a:spcBef>
                <a:spcPct val="50000"/>
              </a:spcBef>
            </a:pPr>
            <a:r>
              <a:rPr lang="en-GB" sz="1050">
                <a:solidFill>
                  <a:schemeClr val="tx1"/>
                </a:solidFill>
                <a:ea typeface="Apis For Office" panose="020B0504010101010104" pitchFamily="34" charset="0"/>
                <a:cs typeface="Apis For Office" panose="020B0504010101010104" pitchFamily="34" charset="0"/>
              </a:rPr>
              <a:t>NOVA 2</a:t>
            </a:r>
            <a:br>
              <a:rPr lang="en-GB" sz="1050">
                <a:solidFill>
                  <a:schemeClr val="tx1"/>
                </a:solidFill>
                <a:ea typeface="Apis For Office" panose="020B0504010101010104" pitchFamily="34" charset="0"/>
                <a:cs typeface="Apis For Office" panose="020B0504010101010104" pitchFamily="34" charset="0"/>
              </a:rPr>
            </a:br>
            <a:r>
              <a:rPr lang="en-GB" sz="1050" err="1">
                <a:solidFill>
                  <a:schemeClr val="tx1"/>
                </a:solidFill>
                <a:ea typeface="Apis For Office" panose="020B0504010101010104" pitchFamily="34" charset="0"/>
                <a:cs typeface="Apis For Office" panose="020B0504010101010104" pitchFamily="34" charset="0"/>
              </a:rPr>
              <a:t>Verarbeitete</a:t>
            </a:r>
            <a:r>
              <a:rPr lang="en-GB" sz="1050">
                <a:solidFill>
                  <a:schemeClr val="tx1"/>
                </a:solidFill>
                <a:ea typeface="Apis For Office" panose="020B0504010101010104" pitchFamily="34" charset="0"/>
                <a:cs typeface="Apis For Office" panose="020B0504010101010104" pitchFamily="34" charset="0"/>
              </a:rPr>
              <a:t> </a:t>
            </a:r>
            <a:r>
              <a:rPr lang="en-GB" sz="1050" err="1">
                <a:solidFill>
                  <a:schemeClr val="tx1"/>
                </a:solidFill>
                <a:ea typeface="Apis For Office" panose="020B0504010101010104" pitchFamily="34" charset="0"/>
                <a:cs typeface="Apis For Office" panose="020B0504010101010104" pitchFamily="34" charset="0"/>
              </a:rPr>
              <a:t>Zutaten</a:t>
            </a:r>
            <a:endParaRPr lang="en-GB" sz="1050">
              <a:solidFill>
                <a:schemeClr val="tx1"/>
              </a:solidFill>
              <a:ea typeface="Apis For Office" panose="020B0504010101010104" pitchFamily="34" charset="0"/>
              <a:cs typeface="Apis For Office" panose="020B0504010101010104" pitchFamily="34" charset="0"/>
            </a:endParaRPr>
          </a:p>
        </p:txBody>
      </p:sp>
      <p:sp>
        <p:nvSpPr>
          <p:cNvPr id="20" name="Rounded Rectangle 15">
            <a:extLst>
              <a:ext uri="{FF2B5EF4-FFF2-40B4-BE49-F238E27FC236}">
                <a16:creationId xmlns:a16="http://schemas.microsoft.com/office/drawing/2014/main" id="{83D310DA-0C38-5164-0B8A-25EB17EFF2B9}"/>
              </a:ext>
            </a:extLst>
          </p:cNvPr>
          <p:cNvSpPr>
            <a:spLocks/>
          </p:cNvSpPr>
          <p:nvPr/>
        </p:nvSpPr>
        <p:spPr>
          <a:xfrm>
            <a:off x="5609934" y="3589738"/>
            <a:ext cx="3528000" cy="432000"/>
          </a:xfrm>
          <a:prstGeom prst="roundRect">
            <a:avLst/>
          </a:prstGeom>
          <a:solidFill>
            <a:srgbClr val="EAAB00"/>
          </a:solidFill>
          <a:ln w="190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noAutofit/>
          </a:bodyPr>
          <a:lstStyle/>
          <a:p>
            <a:pPr algn="ctr" defTabSz="914298">
              <a:spcBef>
                <a:spcPct val="50000"/>
              </a:spcBef>
            </a:pPr>
            <a:r>
              <a:rPr lang="en-GB" sz="1050">
                <a:solidFill>
                  <a:schemeClr val="tx1"/>
                </a:solidFill>
                <a:ea typeface="Apis For Office" panose="020B0504010101010104" pitchFamily="34" charset="0"/>
                <a:cs typeface="Apis For Office" panose="020B0504010101010104" pitchFamily="34" charset="0"/>
              </a:rPr>
              <a:t>NOVA 3</a:t>
            </a:r>
            <a:br>
              <a:rPr lang="en-GB" sz="1050">
                <a:solidFill>
                  <a:schemeClr val="tx1"/>
                </a:solidFill>
                <a:ea typeface="Apis For Office" panose="020B0504010101010104" pitchFamily="34" charset="0"/>
                <a:cs typeface="Apis For Office" panose="020B0504010101010104" pitchFamily="34" charset="0"/>
              </a:rPr>
            </a:br>
            <a:r>
              <a:rPr lang="en-GB" sz="1050" err="1">
                <a:solidFill>
                  <a:schemeClr val="tx1"/>
                </a:solidFill>
                <a:ea typeface="Apis For Office" panose="020B0504010101010104" pitchFamily="34" charset="0"/>
                <a:cs typeface="Apis For Office" panose="020B0504010101010104" pitchFamily="34" charset="0"/>
              </a:rPr>
              <a:t>Verarbeitete</a:t>
            </a:r>
            <a:r>
              <a:rPr lang="en-GB" sz="1050">
                <a:solidFill>
                  <a:schemeClr val="tx1"/>
                </a:solidFill>
                <a:ea typeface="Apis For Office" panose="020B0504010101010104" pitchFamily="34" charset="0"/>
                <a:cs typeface="Apis For Office" panose="020B0504010101010104" pitchFamily="34" charset="0"/>
              </a:rPr>
              <a:t> </a:t>
            </a:r>
            <a:r>
              <a:rPr lang="en-GB" sz="1050" err="1">
                <a:solidFill>
                  <a:schemeClr val="tx1"/>
                </a:solidFill>
                <a:ea typeface="Apis For Office" panose="020B0504010101010104" pitchFamily="34" charset="0"/>
                <a:cs typeface="Apis For Office" panose="020B0504010101010104" pitchFamily="34" charset="0"/>
              </a:rPr>
              <a:t>Lebensmittel</a:t>
            </a:r>
            <a:endParaRPr lang="en-GB" sz="1050">
              <a:solidFill>
                <a:schemeClr val="tx1"/>
              </a:solidFill>
              <a:ea typeface="Apis For Office" panose="020B0504010101010104" pitchFamily="34" charset="0"/>
              <a:cs typeface="Apis For Office" panose="020B0504010101010104" pitchFamily="34" charset="0"/>
            </a:endParaRPr>
          </a:p>
        </p:txBody>
      </p:sp>
      <p:sp>
        <p:nvSpPr>
          <p:cNvPr id="21" name="Rounded Rectangle 15">
            <a:extLst>
              <a:ext uri="{FF2B5EF4-FFF2-40B4-BE49-F238E27FC236}">
                <a16:creationId xmlns:a16="http://schemas.microsoft.com/office/drawing/2014/main" id="{AA51F528-9B13-39E9-6A73-E2966E587689}"/>
              </a:ext>
            </a:extLst>
          </p:cNvPr>
          <p:cNvSpPr>
            <a:spLocks/>
          </p:cNvSpPr>
          <p:nvPr/>
        </p:nvSpPr>
        <p:spPr>
          <a:xfrm>
            <a:off x="5609934" y="4064638"/>
            <a:ext cx="3528000" cy="432000"/>
          </a:xfrm>
          <a:prstGeom prst="roundRect">
            <a:avLst/>
          </a:prstGeom>
          <a:solidFill>
            <a:srgbClr val="E6553F"/>
          </a:solidFill>
          <a:ln w="190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noAutofit/>
          </a:bodyPr>
          <a:lstStyle/>
          <a:p>
            <a:pPr algn="ctr" defTabSz="914298">
              <a:spcBef>
                <a:spcPct val="50000"/>
              </a:spcBef>
            </a:pPr>
            <a:r>
              <a:rPr lang="en-GB" sz="1050">
                <a:solidFill>
                  <a:schemeClr val="tx1"/>
                </a:solidFill>
                <a:ea typeface="Apis For Office" panose="020B0504010101010104" pitchFamily="34" charset="0"/>
                <a:cs typeface="Apis For Office" panose="020B0504010101010104" pitchFamily="34" charset="0"/>
              </a:rPr>
              <a:t>NOVA 4</a:t>
            </a:r>
            <a:br>
              <a:rPr lang="en-GB" sz="1050">
                <a:solidFill>
                  <a:schemeClr val="tx1"/>
                </a:solidFill>
                <a:ea typeface="Apis For Office" panose="020B0504010101010104" pitchFamily="34" charset="0"/>
                <a:cs typeface="Apis For Office" panose="020B0504010101010104" pitchFamily="34" charset="0"/>
              </a:rPr>
            </a:br>
            <a:r>
              <a:rPr lang="en-GB" sz="1050" err="1">
                <a:solidFill>
                  <a:schemeClr val="tx1"/>
                </a:solidFill>
                <a:ea typeface="Apis For Office" panose="020B0504010101010104" pitchFamily="34" charset="0"/>
                <a:cs typeface="Apis For Office" panose="020B0504010101010104" pitchFamily="34" charset="0"/>
              </a:rPr>
              <a:t>Hochverarbeitete</a:t>
            </a:r>
            <a:r>
              <a:rPr lang="en-GB" sz="1050">
                <a:solidFill>
                  <a:schemeClr val="tx1"/>
                </a:solidFill>
                <a:ea typeface="Apis For Office" panose="020B0504010101010104" pitchFamily="34" charset="0"/>
                <a:cs typeface="Apis For Office" panose="020B0504010101010104" pitchFamily="34" charset="0"/>
              </a:rPr>
              <a:t> </a:t>
            </a:r>
            <a:r>
              <a:rPr lang="en-GB" sz="1050" err="1">
                <a:solidFill>
                  <a:schemeClr val="tx1"/>
                </a:solidFill>
                <a:ea typeface="Apis For Office" panose="020B0504010101010104" pitchFamily="34" charset="0"/>
                <a:cs typeface="Apis For Office" panose="020B0504010101010104" pitchFamily="34" charset="0"/>
              </a:rPr>
              <a:t>Lebensmittel</a:t>
            </a:r>
            <a:endParaRPr lang="en-GB" sz="1050">
              <a:solidFill>
                <a:schemeClr val="tx1"/>
              </a:solidFill>
              <a:ea typeface="Apis For Office" panose="020B0504010101010104" pitchFamily="34" charset="0"/>
              <a:cs typeface="Apis For Office" panose="020B0504010101010104" pitchFamily="34" charset="0"/>
            </a:endParaRPr>
          </a:p>
        </p:txBody>
      </p:sp>
      <p:grpSp>
        <p:nvGrpSpPr>
          <p:cNvPr id="3" name="Gruppieren 2">
            <a:extLst>
              <a:ext uri="{FF2B5EF4-FFF2-40B4-BE49-F238E27FC236}">
                <a16:creationId xmlns:a16="http://schemas.microsoft.com/office/drawing/2014/main" id="{A1616412-83A5-2858-BBD6-E288627E5E59}"/>
              </a:ext>
            </a:extLst>
          </p:cNvPr>
          <p:cNvGrpSpPr/>
          <p:nvPr/>
        </p:nvGrpSpPr>
        <p:grpSpPr>
          <a:xfrm>
            <a:off x="9458797" y="2738192"/>
            <a:ext cx="1679166" cy="2010352"/>
            <a:chOff x="9458797" y="3152593"/>
            <a:chExt cx="1679166" cy="2010352"/>
          </a:xfrm>
        </p:grpSpPr>
        <p:sp>
          <p:nvSpPr>
            <p:cNvPr id="22" name="Textfeld 21">
              <a:extLst>
                <a:ext uri="{FF2B5EF4-FFF2-40B4-BE49-F238E27FC236}">
                  <a16:creationId xmlns:a16="http://schemas.microsoft.com/office/drawing/2014/main" id="{62224F10-6F05-EC34-8C2F-C785504DBCDA}"/>
                </a:ext>
              </a:extLst>
            </p:cNvPr>
            <p:cNvSpPr txBox="1"/>
            <p:nvPr/>
          </p:nvSpPr>
          <p:spPr>
            <a:xfrm>
              <a:off x="9849536" y="5014632"/>
              <a:ext cx="1288427" cy="148313"/>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r>
                <a:rPr lang="en-US" sz="1050" b="1" err="1">
                  <a:solidFill>
                    <a:srgbClr val="001965"/>
                  </a:solidFill>
                </a:rPr>
                <a:t>Geschlecht</a:t>
              </a:r>
              <a:r>
                <a:rPr lang="en-US" sz="1050" b="1">
                  <a:solidFill>
                    <a:srgbClr val="001965"/>
                  </a:solidFill>
                </a:rPr>
                <a:t> </a:t>
              </a:r>
            </a:p>
          </p:txBody>
        </p:sp>
        <p:cxnSp>
          <p:nvCxnSpPr>
            <p:cNvPr id="43" name="Gerade Verbindung 42">
              <a:extLst>
                <a:ext uri="{FF2B5EF4-FFF2-40B4-BE49-F238E27FC236}">
                  <a16:creationId xmlns:a16="http://schemas.microsoft.com/office/drawing/2014/main" id="{AADA23E4-A8F2-8522-4E85-FF2D580065A8}"/>
                </a:ext>
              </a:extLst>
            </p:cNvPr>
            <p:cNvCxnSpPr>
              <a:cxnSpLocks/>
            </p:cNvCxnSpPr>
            <p:nvPr/>
          </p:nvCxnSpPr>
          <p:spPr>
            <a:xfrm>
              <a:off x="9984999" y="3152593"/>
              <a:ext cx="0" cy="167470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C67167E0-3F5C-1A37-8F8F-9F2F33AA073C}"/>
                </a:ext>
              </a:extLst>
            </p:cNvPr>
            <p:cNvSpPr txBox="1"/>
            <p:nvPr/>
          </p:nvSpPr>
          <p:spPr>
            <a:xfrm>
              <a:off x="9618575" y="4742273"/>
              <a:ext cx="298857"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24" name="Gruppieren 23">
              <a:extLst>
                <a:ext uri="{FF2B5EF4-FFF2-40B4-BE49-F238E27FC236}">
                  <a16:creationId xmlns:a16="http://schemas.microsoft.com/office/drawing/2014/main" id="{B83562DB-07A8-F2EE-9AAE-6C05DE4021B1}"/>
                </a:ext>
              </a:extLst>
            </p:cNvPr>
            <p:cNvGrpSpPr/>
            <p:nvPr/>
          </p:nvGrpSpPr>
          <p:grpSpPr>
            <a:xfrm rot="16200000" flipV="1">
              <a:off x="10492440" y="3199490"/>
              <a:ext cx="57600" cy="482472"/>
              <a:chOff x="1622888" y="2303744"/>
              <a:chExt cx="57600" cy="482472"/>
            </a:xfrm>
          </p:grpSpPr>
          <p:cxnSp>
            <p:nvCxnSpPr>
              <p:cNvPr id="40" name="Gerade Verbindung 39">
                <a:extLst>
                  <a:ext uri="{FF2B5EF4-FFF2-40B4-BE49-F238E27FC236}">
                    <a16:creationId xmlns:a16="http://schemas.microsoft.com/office/drawing/2014/main" id="{D73D154E-3C0C-7DDA-B303-D9CB695901C5}"/>
                  </a:ext>
                </a:extLst>
              </p:cNvPr>
              <p:cNvCxnSpPr>
                <a:cxnSpLocks/>
              </p:cNvCxnSpPr>
              <p:nvPr/>
            </p:nvCxnSpPr>
            <p:spPr>
              <a:xfrm rot="16200000" flipV="1">
                <a:off x="1438821" y="2544980"/>
                <a:ext cx="4824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4287D75-DCA2-66D0-F3C7-56662DC6C501}"/>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393167C8-7ACE-186B-9C5A-50FBE91E5B70}"/>
                  </a:ext>
                </a:extLst>
              </p:cNvPr>
              <p:cNvCxnSpPr>
                <a:cxnSpLocks/>
              </p:cNvCxnSpPr>
              <p:nvPr/>
            </p:nvCxnSpPr>
            <p:spPr>
              <a:xfrm rot="16200000">
                <a:off x="1651701" y="2282747"/>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uppieren 27">
              <a:extLst>
                <a:ext uri="{FF2B5EF4-FFF2-40B4-BE49-F238E27FC236}">
                  <a16:creationId xmlns:a16="http://schemas.microsoft.com/office/drawing/2014/main" id="{E07834D3-5950-6F8A-49EF-7B1FF1EE31E1}"/>
                </a:ext>
              </a:extLst>
            </p:cNvPr>
            <p:cNvGrpSpPr/>
            <p:nvPr/>
          </p:nvGrpSpPr>
          <p:grpSpPr>
            <a:xfrm>
              <a:off x="10207788" y="3599851"/>
              <a:ext cx="96594" cy="1178604"/>
              <a:chOff x="1598856" y="2561890"/>
              <a:chExt cx="96594" cy="228555"/>
            </a:xfrm>
          </p:grpSpPr>
          <p:cxnSp>
            <p:nvCxnSpPr>
              <p:cNvPr id="37" name="Gerade Verbindung 36">
                <a:extLst>
                  <a:ext uri="{FF2B5EF4-FFF2-40B4-BE49-F238E27FC236}">
                    <a16:creationId xmlns:a16="http://schemas.microsoft.com/office/drawing/2014/main" id="{12E3372C-AC1A-67A1-60B4-AA6CF01F9EED}"/>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B6567771-5122-A2F2-71AF-7CA052187606}"/>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2AFCBD23-EC75-C3B5-BCA8-F5B8F2DBC1BA}"/>
                  </a:ext>
                </a:extLst>
              </p:cNvPr>
              <p:cNvCxnSpPr>
                <a:cxnSpLocks/>
              </p:cNvCxnSpPr>
              <p:nvPr/>
            </p:nvCxnSpPr>
            <p:spPr>
              <a:xfrm>
                <a:off x="1598856" y="256310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7206F9C8-A552-CDC6-0914-13CC67CF60C4}"/>
                </a:ext>
              </a:extLst>
            </p:cNvPr>
            <p:cNvGrpSpPr/>
            <p:nvPr/>
          </p:nvGrpSpPr>
          <p:grpSpPr>
            <a:xfrm>
              <a:off x="10714177" y="3665706"/>
              <a:ext cx="96594" cy="1112748"/>
              <a:chOff x="1643306" y="2477411"/>
              <a:chExt cx="96594" cy="715226"/>
            </a:xfrm>
          </p:grpSpPr>
          <p:cxnSp>
            <p:nvCxnSpPr>
              <p:cNvPr id="34" name="Gerade Verbindung 33">
                <a:extLst>
                  <a:ext uri="{FF2B5EF4-FFF2-40B4-BE49-F238E27FC236}">
                    <a16:creationId xmlns:a16="http://schemas.microsoft.com/office/drawing/2014/main" id="{BF5D3DF0-B121-F37C-2839-871C524497F8}"/>
                  </a:ext>
                </a:extLst>
              </p:cNvPr>
              <p:cNvCxnSpPr>
                <a:cxnSpLocks/>
              </p:cNvCxnSpPr>
              <p:nvPr/>
            </p:nvCxnSpPr>
            <p:spPr>
              <a:xfrm flipV="1">
                <a:off x="1691603" y="2477411"/>
                <a:ext cx="0" cy="71522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BA29BF8F-E200-2863-51D6-349D6320633A}"/>
                  </a:ext>
                </a:extLst>
              </p:cNvPr>
              <p:cNvCxnSpPr>
                <a:cxnSpLocks/>
              </p:cNvCxnSpPr>
              <p:nvPr/>
            </p:nvCxnSpPr>
            <p:spPr>
              <a:xfrm>
                <a:off x="1643306"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E67D3202-871F-21EA-823B-9FABF6E64A0A}"/>
                  </a:ext>
                </a:extLst>
              </p:cNvPr>
              <p:cNvCxnSpPr>
                <a:cxnSpLocks/>
              </p:cNvCxnSpPr>
              <p:nvPr/>
            </p:nvCxnSpPr>
            <p:spPr>
              <a:xfrm>
                <a:off x="1643306" y="247741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0" name="Textfeld 29">
              <a:extLst>
                <a:ext uri="{FF2B5EF4-FFF2-40B4-BE49-F238E27FC236}">
                  <a16:creationId xmlns:a16="http://schemas.microsoft.com/office/drawing/2014/main" id="{5D707E92-7B34-40F8-E5DE-74C4A2422F42}"/>
                </a:ext>
              </a:extLst>
            </p:cNvPr>
            <p:cNvSpPr txBox="1"/>
            <p:nvPr/>
          </p:nvSpPr>
          <p:spPr>
            <a:xfrm>
              <a:off x="10337155" y="3268737"/>
              <a:ext cx="298857" cy="132922"/>
            </a:xfrm>
            <a:prstGeom prst="rect">
              <a:avLst/>
            </a:prstGeom>
            <a:solidFill>
              <a:srgbClr val="FFFFFF"/>
            </a:solidFill>
            <a:ln>
              <a:noFill/>
            </a:ln>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cxnSp>
          <p:nvCxnSpPr>
            <p:cNvPr id="31" name="Gerade Verbindung 30">
              <a:extLst>
                <a:ext uri="{FF2B5EF4-FFF2-40B4-BE49-F238E27FC236}">
                  <a16:creationId xmlns:a16="http://schemas.microsoft.com/office/drawing/2014/main" id="{70E393A7-16FE-626F-9297-EE459B8E9AC3}"/>
                </a:ext>
              </a:extLst>
            </p:cNvPr>
            <p:cNvCxnSpPr>
              <a:cxnSpLocks/>
            </p:cNvCxnSpPr>
            <p:nvPr/>
          </p:nvCxnSpPr>
          <p:spPr>
            <a:xfrm flipH="1">
              <a:off x="9945535" y="4835297"/>
              <a:ext cx="116080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BE2E1F2A-ECBC-42EC-E13C-DC0D1880B334}"/>
                </a:ext>
              </a:extLst>
            </p:cNvPr>
            <p:cNvSpPr txBox="1"/>
            <p:nvPr/>
          </p:nvSpPr>
          <p:spPr>
            <a:xfrm>
              <a:off x="10038336" y="4848087"/>
              <a:ext cx="437289" cy="90758"/>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lang="en-US" sz="700" b="0" err="1">
                  <a:solidFill>
                    <a:schemeClr val="bg1">
                      <a:lumMod val="50000"/>
                    </a:schemeClr>
                  </a:solidFill>
                  <a:latin typeface="Apis For Office"/>
                </a:rPr>
                <a:t>Weiblich</a:t>
              </a:r>
              <a:endParaRPr kumimoji="0" lang="en-US" sz="7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3" name="Textfeld 32">
              <a:extLst>
                <a:ext uri="{FF2B5EF4-FFF2-40B4-BE49-F238E27FC236}">
                  <a16:creationId xmlns:a16="http://schemas.microsoft.com/office/drawing/2014/main" id="{BB1B6AC8-5208-CD58-942F-B3B065081353}"/>
                </a:ext>
              </a:extLst>
            </p:cNvPr>
            <p:cNvSpPr txBox="1"/>
            <p:nvPr/>
          </p:nvSpPr>
          <p:spPr>
            <a:xfrm>
              <a:off x="10563685" y="4852155"/>
              <a:ext cx="440949" cy="90758"/>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700" b="0" i="0" u="none" strike="noStrike" kern="1200" cap="none" spc="0" normalizeH="0" baseline="0" noProof="0" err="1">
                  <a:ln>
                    <a:noFill/>
                  </a:ln>
                  <a:solidFill>
                    <a:schemeClr val="bg1">
                      <a:lumMod val="50000"/>
                    </a:schemeClr>
                  </a:solidFill>
                  <a:effectLst/>
                  <a:uLnTx/>
                  <a:uFillTx/>
                  <a:latin typeface="Apis For Office"/>
                  <a:ea typeface="+mn-ea"/>
                  <a:cs typeface="+mn-cs"/>
                </a:rPr>
                <a:t>Männlich</a:t>
              </a:r>
              <a:endParaRPr kumimoji="0" lang="en-US" sz="7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grpSp>
          <p:nvGrpSpPr>
            <p:cNvPr id="57" name="Gruppieren 56">
              <a:extLst>
                <a:ext uri="{FF2B5EF4-FFF2-40B4-BE49-F238E27FC236}">
                  <a16:creationId xmlns:a16="http://schemas.microsoft.com/office/drawing/2014/main" id="{91DAD5D7-4230-B948-840C-0726B7119801}"/>
                </a:ext>
              </a:extLst>
            </p:cNvPr>
            <p:cNvGrpSpPr/>
            <p:nvPr/>
          </p:nvGrpSpPr>
          <p:grpSpPr>
            <a:xfrm>
              <a:off x="9625747" y="3234660"/>
              <a:ext cx="355788" cy="1339014"/>
              <a:chOff x="9618575" y="3326100"/>
              <a:chExt cx="355788" cy="1339014"/>
            </a:xfrm>
          </p:grpSpPr>
          <p:sp useBgFill="1">
            <p:nvSpPr>
              <p:cNvPr id="45" name="Textfeld 44">
                <a:extLst>
                  <a:ext uri="{FF2B5EF4-FFF2-40B4-BE49-F238E27FC236}">
                    <a16:creationId xmlns:a16="http://schemas.microsoft.com/office/drawing/2014/main" id="{A7279806-08B2-D190-2410-3D544462FCBF}"/>
                  </a:ext>
                </a:extLst>
              </p:cNvPr>
              <p:cNvSpPr txBox="1"/>
              <p:nvPr/>
            </p:nvSpPr>
            <p:spPr>
              <a:xfrm>
                <a:off x="9618575" y="3326100"/>
                <a:ext cx="298857" cy="132922"/>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100</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46" name="Textfeld 45">
                <a:extLst>
                  <a:ext uri="{FF2B5EF4-FFF2-40B4-BE49-F238E27FC236}">
                    <a16:creationId xmlns:a16="http://schemas.microsoft.com/office/drawing/2014/main" id="{2AA96B4C-52E9-9ABF-D2EB-30A276039201}"/>
                  </a:ext>
                </a:extLst>
              </p:cNvPr>
              <p:cNvSpPr txBox="1"/>
              <p:nvPr/>
            </p:nvSpPr>
            <p:spPr>
              <a:xfrm>
                <a:off x="9618575" y="3929146"/>
                <a:ext cx="298857"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60</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47" name="Textfeld 46">
                <a:extLst>
                  <a:ext uri="{FF2B5EF4-FFF2-40B4-BE49-F238E27FC236}">
                    <a16:creationId xmlns:a16="http://schemas.microsoft.com/office/drawing/2014/main" id="{AF270EF9-C609-1FA5-89E8-5DF7DBD98F94}"/>
                  </a:ext>
                </a:extLst>
              </p:cNvPr>
              <p:cNvSpPr txBox="1"/>
              <p:nvPr/>
            </p:nvSpPr>
            <p:spPr>
              <a:xfrm>
                <a:off x="9618575" y="4230669"/>
                <a:ext cx="298857"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40</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48" name="Textfeld 47">
                <a:extLst>
                  <a:ext uri="{FF2B5EF4-FFF2-40B4-BE49-F238E27FC236}">
                    <a16:creationId xmlns:a16="http://schemas.microsoft.com/office/drawing/2014/main" id="{50F04300-C864-F3CE-9708-89EF5E79394E}"/>
                  </a:ext>
                </a:extLst>
              </p:cNvPr>
              <p:cNvSpPr txBox="1"/>
              <p:nvPr/>
            </p:nvSpPr>
            <p:spPr>
              <a:xfrm>
                <a:off x="9618575" y="4532192"/>
                <a:ext cx="298857"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20</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50" name="Textfeld 49">
                <a:extLst>
                  <a:ext uri="{FF2B5EF4-FFF2-40B4-BE49-F238E27FC236}">
                    <a16:creationId xmlns:a16="http://schemas.microsoft.com/office/drawing/2014/main" id="{8B82EB4E-6157-E2DA-48A9-FC7CE6987714}"/>
                  </a:ext>
                </a:extLst>
              </p:cNvPr>
              <p:cNvSpPr txBox="1"/>
              <p:nvPr/>
            </p:nvSpPr>
            <p:spPr>
              <a:xfrm>
                <a:off x="9622758" y="3627623"/>
                <a:ext cx="298857" cy="1329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800" b="0">
                    <a:solidFill>
                      <a:schemeClr val="bg1">
                        <a:lumMod val="50000"/>
                      </a:schemeClr>
                    </a:solidFill>
                    <a:latin typeface="Apis For Office"/>
                  </a:rPr>
                  <a:t>80</a:t>
                </a:r>
                <a:endParaRPr kumimoji="0" lang="en-US" sz="8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51" name="Gerade Verbindung 50">
                <a:extLst>
                  <a:ext uri="{FF2B5EF4-FFF2-40B4-BE49-F238E27FC236}">
                    <a16:creationId xmlns:a16="http://schemas.microsoft.com/office/drawing/2014/main" id="{BDCC5ADB-425C-5E2A-329B-A04885BF8D4F}"/>
                  </a:ext>
                </a:extLst>
              </p:cNvPr>
              <p:cNvCxnSpPr>
                <a:cxnSpLocks/>
              </p:cNvCxnSpPr>
              <p:nvPr/>
            </p:nvCxnSpPr>
            <p:spPr>
              <a:xfrm>
                <a:off x="9938363" y="340617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7C011C3A-A2EF-5599-3017-A1F48F632FEC}"/>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12B67FDB-F4F9-1013-A2A9-FD145B4FEE11}"/>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0B53F9A1-69F2-6D2B-7537-5904DC81E7FA}"/>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03CCD77E-1454-3631-7F02-9E91876B7787}"/>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Rechteck 24">
              <a:extLst>
                <a:ext uri="{FF2B5EF4-FFF2-40B4-BE49-F238E27FC236}">
                  <a16:creationId xmlns:a16="http://schemas.microsoft.com/office/drawing/2014/main" id="{1933D870-6CE7-C099-3358-3426D36B2622}"/>
                </a:ext>
              </a:extLst>
            </p:cNvPr>
            <p:cNvSpPr/>
            <p:nvPr/>
          </p:nvSpPr>
          <p:spPr>
            <a:xfrm>
              <a:off x="10126953" y="4223756"/>
              <a:ext cx="253896" cy="253251"/>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6" name="Rechteck 25">
              <a:extLst>
                <a:ext uri="{FF2B5EF4-FFF2-40B4-BE49-F238E27FC236}">
                  <a16:creationId xmlns:a16="http://schemas.microsoft.com/office/drawing/2014/main" id="{42EAF516-4709-4408-7485-1FE1E3B2EFEB}"/>
                </a:ext>
              </a:extLst>
            </p:cNvPr>
            <p:cNvSpPr/>
            <p:nvPr/>
          </p:nvSpPr>
          <p:spPr>
            <a:xfrm flipV="1">
              <a:off x="10636710" y="4158731"/>
              <a:ext cx="261454" cy="24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61" name="Gerade Verbindung 60">
              <a:extLst>
                <a:ext uri="{FF2B5EF4-FFF2-40B4-BE49-F238E27FC236}">
                  <a16:creationId xmlns:a16="http://schemas.microsoft.com/office/drawing/2014/main" id="{B99F3444-8799-F9BD-A0BE-20FBF7933725}"/>
                </a:ext>
              </a:extLst>
            </p:cNvPr>
            <p:cNvCxnSpPr>
              <a:stCxn id="25" idx="1"/>
              <a:endCxn id="25" idx="3"/>
            </p:cNvCxnSpPr>
            <p:nvPr/>
          </p:nvCxnSpPr>
          <p:spPr>
            <a:xfrm>
              <a:off x="10126953" y="4350382"/>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261FB4B7-340B-0CAE-3340-1F7D2F2C595E}"/>
                </a:ext>
              </a:extLst>
            </p:cNvPr>
            <p:cNvCxnSpPr>
              <a:stCxn id="26" idx="1"/>
              <a:endCxn id="26" idx="3"/>
            </p:cNvCxnSpPr>
            <p:nvPr/>
          </p:nvCxnSpPr>
          <p:spPr>
            <a:xfrm>
              <a:off x="10636710" y="4281514"/>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332599AC-1112-3D8D-24B1-46C57871514C}"/>
                </a:ext>
              </a:extLst>
            </p:cNvPr>
            <p:cNvSpPr txBox="1"/>
            <p:nvPr/>
          </p:nvSpPr>
          <p:spPr>
            <a:xfrm rot="16200000">
              <a:off x="8740303" y="3871087"/>
              <a:ext cx="1719118" cy="28212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NOVA4 </a:t>
              </a:r>
              <a:r>
                <a:rPr lang="en-US" sz="1050" err="1">
                  <a:solidFill>
                    <a:srgbClr val="001965"/>
                  </a:solidFill>
                  <a:latin typeface="Apis For Office"/>
                </a:rPr>
                <a:t>Konsum</a:t>
              </a: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br>
                <a:rPr kumimoji="0" lang="en-US" sz="1050" b="1" i="0" u="none" strike="noStrike" kern="1200" cap="none" spc="0" normalizeH="0" baseline="0" noProof="0">
                  <a:ln>
                    <a:noFill/>
                  </a:ln>
                  <a:solidFill>
                    <a:srgbClr val="001965"/>
                  </a:solidFill>
                  <a:effectLst/>
                  <a:uLnTx/>
                  <a:uFillTx/>
                  <a:latin typeface="Apis For Office"/>
                  <a:ea typeface="+mn-ea"/>
                  <a:cs typeface="+mn-cs"/>
                </a:rPr>
              </a:br>
              <a:r>
                <a:rPr kumimoji="0" lang="en-US" sz="1050" b="1" i="0" u="none" strike="noStrike" kern="1200" cap="none" spc="0" normalizeH="0" baseline="0" noProof="0">
                  <a:ln>
                    <a:noFill/>
                  </a:ln>
                  <a:solidFill>
                    <a:srgbClr val="001965"/>
                  </a:solidFill>
                  <a:effectLst/>
                  <a:uLnTx/>
                  <a:uFillTx/>
                  <a:latin typeface="Apis For Office"/>
                  <a:ea typeface="+mn-ea"/>
                  <a:cs typeface="+mn-cs"/>
                </a:rPr>
                <a:t>(% </a:t>
              </a:r>
              <a:r>
                <a:rPr lang="en-US" sz="1050">
                  <a:solidFill>
                    <a:srgbClr val="001965"/>
                  </a:solidFill>
                  <a:latin typeface="Apis For Office"/>
                </a:rPr>
                <a:t>der </a:t>
              </a:r>
              <a:r>
                <a:rPr lang="en-US" sz="1050" err="1">
                  <a:solidFill>
                    <a:srgbClr val="001965"/>
                  </a:solidFill>
                  <a:latin typeface="Apis For Office"/>
                </a:rPr>
                <a:t>Kalorienzufuhr</a:t>
              </a:r>
              <a:r>
                <a:rPr kumimoji="0" lang="en-US" sz="1050" b="1" i="0" u="none" strike="noStrike" kern="1200" cap="none" spc="0" normalizeH="0" baseline="0" noProof="0">
                  <a:ln>
                    <a:noFill/>
                  </a:ln>
                  <a:solidFill>
                    <a:srgbClr val="001965"/>
                  </a:solidFill>
                  <a:effectLst/>
                  <a:uLnTx/>
                  <a:uFillTx/>
                  <a:latin typeface="Apis For Office"/>
                  <a:ea typeface="+mn-ea"/>
                  <a:cs typeface="+mn-cs"/>
                </a:rPr>
                <a:t>)</a:t>
              </a:r>
            </a:p>
          </p:txBody>
        </p:sp>
      </p:grpSp>
    </p:spTree>
    <p:custDataLst>
      <p:tags r:id="rId1"/>
    </p:custDataLst>
    <p:extLst>
      <p:ext uri="{BB962C8B-B14F-4D97-AF65-F5344CB8AC3E}">
        <p14:creationId xmlns:p14="http://schemas.microsoft.com/office/powerpoint/2010/main" val="211965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01AED-37FC-8040-6512-2E574CB4219D}"/>
            </a:ext>
          </a:extLst>
        </p:cNvPr>
        <p:cNvGrpSpPr/>
        <p:nvPr/>
      </p:nvGrpSpPr>
      <p:grpSpPr>
        <a:xfrm>
          <a:off x="0" y="0"/>
          <a:ext cx="0" cy="0"/>
          <a:chOff x="0" y="0"/>
          <a:chExt cx="0" cy="0"/>
        </a:xfrm>
      </p:grpSpPr>
      <p:sp>
        <p:nvSpPr>
          <p:cNvPr id="15" name="Rechteck: abgerundete Ecken 8">
            <a:extLst>
              <a:ext uri="{FF2B5EF4-FFF2-40B4-BE49-F238E27FC236}">
                <a16:creationId xmlns:a16="http://schemas.microsoft.com/office/drawing/2014/main" id="{7549A3AA-864B-B753-4853-C68E86C4EEB0}"/>
              </a:ext>
            </a:extLst>
          </p:cNvPr>
          <p:cNvSpPr/>
          <p:nvPr/>
        </p:nvSpPr>
        <p:spPr>
          <a:xfrm>
            <a:off x="654679" y="1620982"/>
            <a:ext cx="3016944" cy="2215600"/>
          </a:xfrm>
          <a:prstGeom prst="roundRect">
            <a:avLst/>
          </a:prstGeom>
          <a:noFill/>
          <a:ln w="19050">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 name="Title 1">
            <a:extLst>
              <a:ext uri="{FF2B5EF4-FFF2-40B4-BE49-F238E27FC236}">
                <a16:creationId xmlns:a16="http://schemas.microsoft.com/office/drawing/2014/main" id="{5D32D030-69E1-B4B6-CF9E-D7D964AF0D60}"/>
              </a:ext>
            </a:extLst>
          </p:cNvPr>
          <p:cNvSpPr>
            <a:spLocks noGrp="1"/>
          </p:cNvSpPr>
          <p:nvPr>
            <p:ph type="title"/>
          </p:nvPr>
        </p:nvSpPr>
        <p:spPr>
          <a:xfrm>
            <a:off x="648000" y="370094"/>
            <a:ext cx="9102175" cy="1296000"/>
          </a:xfrm>
        </p:spPr>
        <p:txBody>
          <a:bodyPr/>
          <a:lstStyle/>
          <a:p>
            <a:r>
              <a:rPr lang="en-US" dirty="0" err="1"/>
              <a:t>Grenzen</a:t>
            </a:r>
            <a:r>
              <a:rPr lang="en-US" dirty="0"/>
              <a:t> des NOVA-Systems</a:t>
            </a:r>
          </a:p>
        </p:txBody>
      </p:sp>
      <p:sp>
        <p:nvSpPr>
          <p:cNvPr id="4" name="Text Placeholder 3">
            <a:extLst>
              <a:ext uri="{FF2B5EF4-FFF2-40B4-BE49-F238E27FC236}">
                <a16:creationId xmlns:a16="http://schemas.microsoft.com/office/drawing/2014/main" id="{B9200EF4-ECBE-6AE5-47AF-7CAE6641B914}"/>
              </a:ext>
            </a:extLst>
          </p:cNvPr>
          <p:cNvSpPr>
            <a:spLocks noGrp="1"/>
          </p:cNvSpPr>
          <p:nvPr>
            <p:ph type="body" sz="quarter" idx="15"/>
          </p:nvPr>
        </p:nvSpPr>
        <p:spPr>
          <a:xfrm>
            <a:off x="647699" y="6210000"/>
            <a:ext cx="9281912" cy="535288"/>
          </a:xfrm>
        </p:spPr>
        <p:txBody>
          <a:bodyPr/>
          <a:lstStyle/>
          <a:p>
            <a:r>
              <a:rPr lang="en-GB" i="1" err="1"/>
              <a:t>Grafiken</a:t>
            </a:r>
            <a:r>
              <a:rPr lang="en-GB" i="1"/>
              <a:t> von Novo Nordisk </a:t>
            </a:r>
            <a:r>
              <a:rPr lang="en-GB" i="1" err="1"/>
              <a:t>nach</a:t>
            </a:r>
            <a:r>
              <a:rPr lang="en-GB" i="1"/>
              <a:t> Daten von Beck F. et al.</a:t>
            </a:r>
            <a:br>
              <a:rPr lang="en-GB"/>
            </a:br>
            <a:r>
              <a:rPr lang="en-GB"/>
              <a:t>* p-Wert &lt;0,05. ** p-Wert &lt;0,01.</a:t>
            </a:r>
            <a:br>
              <a:rPr lang="en-GB"/>
            </a:br>
            <a:r>
              <a:rPr lang="de-DE" spc="-30"/>
              <a:t>ALT, Alanin-Aminotransferase; CAP, </a:t>
            </a:r>
            <a:r>
              <a:rPr lang="de-DE" spc="-30" err="1"/>
              <a:t>controlled</a:t>
            </a:r>
            <a:r>
              <a:rPr lang="de-DE" spc="-30"/>
              <a:t> </a:t>
            </a:r>
            <a:r>
              <a:rPr lang="de-DE" spc="-30" err="1"/>
              <a:t>attenuation</a:t>
            </a:r>
            <a:r>
              <a:rPr lang="de-DE" spc="-30"/>
              <a:t> </a:t>
            </a:r>
            <a:r>
              <a:rPr lang="de-DE" spc="-30" err="1"/>
              <a:t>parameter</a:t>
            </a:r>
            <a:r>
              <a:rPr lang="de-DE" spc="-30"/>
              <a:t>, kontrollierter Abschwächungsparameter; LSM, </a:t>
            </a:r>
            <a:r>
              <a:rPr lang="de-DE" spc="-30" err="1"/>
              <a:t>liver</a:t>
            </a:r>
            <a:r>
              <a:rPr lang="de-DE" spc="-30"/>
              <a:t> </a:t>
            </a:r>
            <a:r>
              <a:rPr lang="de-DE" spc="-30" err="1"/>
              <a:t>stiffness</a:t>
            </a:r>
            <a:r>
              <a:rPr lang="de-DE" spc="-30"/>
              <a:t> </a:t>
            </a:r>
            <a:r>
              <a:rPr lang="de-DE" spc="-30" err="1"/>
              <a:t>measure</a:t>
            </a:r>
            <a:r>
              <a:rPr lang="de-DE" spc="-30"/>
              <a:t>, Lebersteifigkeitsmessung; MASLD, </a:t>
            </a:r>
            <a:r>
              <a:rPr lang="de-DE" spc="-30" err="1"/>
              <a:t>metabolic</a:t>
            </a:r>
            <a:r>
              <a:rPr lang="de-DE" spc="-30"/>
              <a:t> </a:t>
            </a:r>
            <a:r>
              <a:rPr lang="de-DE" spc="-30" err="1"/>
              <a:t>dysfunction-associated</a:t>
            </a:r>
            <a:r>
              <a:rPr lang="de-DE" spc="-30"/>
              <a:t> </a:t>
            </a:r>
            <a:r>
              <a:rPr lang="de-DE" spc="-30" err="1"/>
              <a:t>steatotic</a:t>
            </a:r>
            <a:r>
              <a:rPr lang="de-DE" spc="-30"/>
              <a:t> </a:t>
            </a:r>
            <a:r>
              <a:rPr lang="de-DE" spc="-30" err="1"/>
              <a:t>liver</a:t>
            </a:r>
            <a:r>
              <a:rPr lang="de-DE" spc="-30"/>
              <a:t> </a:t>
            </a:r>
            <a:r>
              <a:rPr lang="de-DE" spc="-30" err="1"/>
              <a:t>disease</a:t>
            </a:r>
            <a:r>
              <a:rPr lang="de-DE" spc="-30"/>
              <a:t>, metabolische Dysfunktion-assoziierte </a:t>
            </a:r>
            <a:r>
              <a:rPr lang="de-DE" spc="-30" err="1"/>
              <a:t>steatotische</a:t>
            </a:r>
            <a:r>
              <a:rPr lang="de-DE" spc="-30"/>
              <a:t> Lebererkrankung;  NOVA, Klassifikation von Lebensmitteln nach Art, Umfang und Zweck der industriellen Verarbeitung; UPF, ultra-</a:t>
            </a:r>
            <a:r>
              <a:rPr lang="de-DE" spc="-30" err="1"/>
              <a:t>processed</a:t>
            </a:r>
            <a:r>
              <a:rPr lang="de-DE" spc="-30"/>
              <a:t> </a:t>
            </a:r>
            <a:r>
              <a:rPr lang="de-DE" spc="-30" err="1"/>
              <a:t>food</a:t>
            </a:r>
            <a:r>
              <a:rPr lang="de-DE" spc="-30"/>
              <a:t>, hochverarbeitete Lebensmittel.</a:t>
            </a:r>
          </a:p>
        </p:txBody>
      </p:sp>
      <p:sp>
        <p:nvSpPr>
          <p:cNvPr id="5" name="Text Placeholder 4">
            <a:extLst>
              <a:ext uri="{FF2B5EF4-FFF2-40B4-BE49-F238E27FC236}">
                <a16:creationId xmlns:a16="http://schemas.microsoft.com/office/drawing/2014/main" id="{AC811D3E-9CB2-7DDE-99EC-8643001E7BC6}"/>
              </a:ext>
            </a:extLst>
          </p:cNvPr>
          <p:cNvSpPr>
            <a:spLocks noGrp="1"/>
          </p:cNvSpPr>
          <p:nvPr>
            <p:ph type="body" sz="quarter" idx="17"/>
          </p:nvPr>
        </p:nvSpPr>
        <p:spPr>
          <a:xfrm>
            <a:off x="9978013" y="6421288"/>
            <a:ext cx="1566286" cy="324000"/>
          </a:xfrm>
        </p:spPr>
        <p:txBody>
          <a:bodyPr/>
          <a:lstStyle/>
          <a:p>
            <a:r>
              <a:rPr lang="nb-NO"/>
              <a:t>Beck F. et al. J Hepatol. 2025;82(Suppl.1):THU-405.</a:t>
            </a:r>
          </a:p>
        </p:txBody>
      </p:sp>
      <p:sp>
        <p:nvSpPr>
          <p:cNvPr id="12" name="TextBox 11">
            <a:extLst>
              <a:ext uri="{FF2B5EF4-FFF2-40B4-BE49-F238E27FC236}">
                <a16:creationId xmlns:a16="http://schemas.microsoft.com/office/drawing/2014/main" id="{3B94FFFA-8C7F-7F75-4870-54D5C758FA3A}"/>
              </a:ext>
            </a:extLst>
          </p:cNvPr>
          <p:cNvSpPr txBox="1">
            <a:spLocks/>
          </p:cNvSpPr>
          <p:nvPr/>
        </p:nvSpPr>
        <p:spPr>
          <a:xfrm>
            <a:off x="7820319" y="1703253"/>
            <a:ext cx="3632099" cy="40489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14000"/>
              </a:lnSpc>
              <a:spcBef>
                <a:spcPts val="600"/>
              </a:spcBef>
              <a:spcAft>
                <a:spcPts val="0"/>
              </a:spcAft>
              <a:buClrTx/>
              <a:buSzTx/>
              <a:buFont typeface="Arial"/>
              <a:buChar char="•"/>
              <a:tabLst/>
              <a:defRPr/>
            </a:pP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Aussagekraf</a:t>
            </a:r>
            <a:r>
              <a:rPr lang="en-US" sz="1600">
                <a:solidFill>
                  <a:srgbClr val="001965"/>
                </a:solidFill>
                <a:latin typeface="Apis For Office"/>
                <a:cs typeface="Segoe UI"/>
              </a:rPr>
              <a:t>t des NOVA-Systems </a:t>
            </a:r>
            <a:r>
              <a:rPr lang="en-US" sz="1600" err="1">
                <a:solidFill>
                  <a:srgbClr val="001965"/>
                </a:solidFill>
                <a:latin typeface="Apis For Office"/>
                <a:cs typeface="Segoe UI"/>
              </a:rPr>
              <a:t>sollte</a:t>
            </a:r>
            <a:r>
              <a:rPr lang="en-US" sz="1600">
                <a:solidFill>
                  <a:srgbClr val="001965"/>
                </a:solidFill>
                <a:latin typeface="Apis For Office"/>
                <a:cs typeface="Segoe UI"/>
              </a:rPr>
              <a:t> </a:t>
            </a:r>
            <a:r>
              <a:rPr lang="en-US" sz="1600" err="1">
                <a:solidFill>
                  <a:srgbClr val="001965"/>
                </a:solidFill>
                <a:latin typeface="Apis For Office"/>
                <a:cs typeface="Segoe UI"/>
              </a:rPr>
              <a:t>kritisch</a:t>
            </a:r>
            <a:r>
              <a:rPr lang="en-US" sz="1600">
                <a:solidFill>
                  <a:srgbClr val="001965"/>
                </a:solidFill>
                <a:latin typeface="Apis For Office"/>
                <a:cs typeface="Segoe UI"/>
              </a:rPr>
              <a:t> </a:t>
            </a:r>
            <a:r>
              <a:rPr lang="en-US" sz="1600" err="1">
                <a:solidFill>
                  <a:srgbClr val="001965"/>
                </a:solidFill>
                <a:latin typeface="Apis For Office"/>
                <a:cs typeface="Segoe UI"/>
              </a:rPr>
              <a:t>hinterfragt</a:t>
            </a:r>
            <a:r>
              <a:rPr lang="en-US" sz="1600">
                <a:solidFill>
                  <a:srgbClr val="001965"/>
                </a:solidFill>
                <a:latin typeface="Apis For Office"/>
                <a:cs typeface="Segoe UI"/>
              </a:rPr>
              <a:t> </a:t>
            </a:r>
            <a:r>
              <a:rPr lang="en-US" sz="1600" err="1">
                <a:solidFill>
                  <a:srgbClr val="001965"/>
                </a:solidFill>
                <a:latin typeface="Apis For Office"/>
                <a:cs typeface="Segoe UI"/>
              </a:rPr>
              <a:t>werden</a:t>
            </a:r>
            <a:endParaRPr lang="en-US" sz="1600">
              <a:solidFill>
                <a:srgbClr val="001965"/>
              </a:solidFill>
              <a:latin typeface="Apis For Office"/>
              <a:cs typeface="Segoe UI"/>
            </a:endParaRPr>
          </a:p>
          <a:p>
            <a:pPr marL="285750" marR="0" lvl="0" indent="-285750" algn="l" defTabSz="914400" rtl="0" eaLnBrk="1" fontAlgn="auto" latinLnBrk="0" hangingPunct="1">
              <a:lnSpc>
                <a:spcPct val="114000"/>
              </a:lnSpc>
              <a:spcBef>
                <a:spcPts val="600"/>
              </a:spcBef>
              <a:spcAft>
                <a:spcPts val="0"/>
              </a:spcAft>
              <a:buClrTx/>
              <a:buSzTx/>
              <a:buFont typeface="Arial"/>
              <a:buChar char="•"/>
              <a:tabLst/>
              <a:defRPr/>
            </a:pP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Fokus</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sollte</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auf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spezifischen</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UPFs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liegen</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ihre</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Auswirkungen</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auf MASLD s</a:t>
            </a:r>
            <a:r>
              <a:rPr lang="en-US" sz="1600" err="1">
                <a:solidFill>
                  <a:srgbClr val="001965"/>
                </a:solidFill>
                <a:latin typeface="Apis For Office"/>
                <a:cs typeface="Segoe UI"/>
              </a:rPr>
              <a:t>ollten</a:t>
            </a:r>
            <a:r>
              <a:rPr lang="en-US" sz="1600">
                <a:solidFill>
                  <a:srgbClr val="001965"/>
                </a:solidFill>
                <a:latin typeface="Apis For Office"/>
                <a:cs typeface="Segoe UI"/>
              </a:rPr>
              <a:t> </a:t>
            </a:r>
            <a:r>
              <a:rPr lang="en-US" sz="1600" err="1">
                <a:solidFill>
                  <a:srgbClr val="001965"/>
                </a:solidFill>
                <a:latin typeface="Apis For Office"/>
                <a:cs typeface="Segoe UI"/>
              </a:rPr>
              <a:t>weiterhin</a:t>
            </a:r>
            <a:r>
              <a:rPr lang="en-US" sz="1600">
                <a:solidFill>
                  <a:srgbClr val="001965"/>
                </a:solidFill>
                <a:latin typeface="Apis For Office"/>
                <a:cs typeface="Segoe UI"/>
              </a:rPr>
              <a:t> </a:t>
            </a:r>
            <a:r>
              <a:rPr lang="en-US" sz="1600" err="1">
                <a:solidFill>
                  <a:srgbClr val="001965"/>
                </a:solidFill>
                <a:latin typeface="Apis For Office"/>
                <a:cs typeface="Segoe UI"/>
              </a:rPr>
              <a:t>untersucht</a:t>
            </a:r>
            <a:r>
              <a:rPr lang="en-US" sz="1600">
                <a:solidFill>
                  <a:srgbClr val="001965"/>
                </a:solidFill>
                <a:latin typeface="Apis For Office"/>
                <a:cs typeface="Segoe UI"/>
              </a:rPr>
              <a:t> </a:t>
            </a:r>
            <a:r>
              <a:rPr lang="en-US" sz="1600" err="1">
                <a:solidFill>
                  <a:srgbClr val="001965"/>
                </a:solidFill>
                <a:latin typeface="Apis For Office"/>
                <a:cs typeface="Segoe UI"/>
              </a:rPr>
              <a:t>werden</a:t>
            </a:r>
            <a:endParaRPr kumimoji="0" lang="en-US" sz="1600" b="0" i="0" u="none" strike="noStrike" kern="1200" cap="none" spc="0" normalizeH="0" baseline="0" noProof="0">
              <a:ln>
                <a:noFill/>
              </a:ln>
              <a:solidFill>
                <a:srgbClr val="000000"/>
              </a:solidFill>
              <a:effectLst/>
              <a:uLnTx/>
              <a:uFillTx/>
              <a:latin typeface="Apis For Office"/>
              <a:ea typeface="+mn-ea"/>
              <a:cs typeface="Segoe UI"/>
            </a:endParaRPr>
          </a:p>
          <a:p>
            <a:pPr marL="285750" marR="0" lvl="0" indent="-285750" algn="l" defTabSz="914400" rtl="0" eaLnBrk="1" fontAlgn="auto" latinLnBrk="0" hangingPunct="1">
              <a:lnSpc>
                <a:spcPct val="114000"/>
              </a:lnSpc>
              <a:spcBef>
                <a:spcPts val="600"/>
              </a:spcBef>
              <a:spcAft>
                <a:spcPts val="0"/>
              </a:spcAft>
              <a:buClrTx/>
              <a:buSzTx/>
              <a:buFont typeface="Arial"/>
              <a:buChar char="•"/>
              <a:tabLst/>
              <a:defRPr/>
            </a:pP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Bedeutung</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von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Ernährungs-modifikationen</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zur</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Verbesserung</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der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Lebergesundheit</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p>
          <a:p>
            <a:pPr marL="285750" marR="0" lvl="0" indent="-285750" algn="l" defTabSz="914400" rtl="0" eaLnBrk="1" fontAlgn="auto" latinLnBrk="0" hangingPunct="1">
              <a:lnSpc>
                <a:spcPct val="114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srgbClr val="001965"/>
                </a:solidFill>
                <a:effectLst/>
                <a:uLnTx/>
                <a:uFillTx/>
                <a:latin typeface="Apis For Office"/>
                <a:ea typeface="+mn-ea"/>
                <a:cs typeface="Segoe UI"/>
              </a:rPr>
              <a:t>Wenig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verarbeitete</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Lebensmittel</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und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reduzierter</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Konsum</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von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Softdrinks</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und Fast Food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fördern</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die </a:t>
            </a:r>
            <a:r>
              <a:rPr kumimoji="0" lang="en-US" sz="1600" b="0" i="0" u="none" strike="noStrike" kern="1200" cap="none" spc="0" normalizeH="0" baseline="0" noProof="0" err="1">
                <a:ln>
                  <a:noFill/>
                </a:ln>
                <a:solidFill>
                  <a:srgbClr val="001965"/>
                </a:solidFill>
                <a:effectLst/>
                <a:uLnTx/>
                <a:uFillTx/>
                <a:latin typeface="Apis For Office"/>
                <a:ea typeface="+mn-ea"/>
                <a:cs typeface="Segoe UI"/>
              </a:rPr>
              <a:t>Lebergesundheit</a:t>
            </a:r>
            <a:r>
              <a:rPr kumimoji="0" lang="en-US" sz="1600" b="0" i="0" u="none" strike="noStrike" kern="1200" cap="none" spc="0" normalizeH="0" baseline="0" noProof="0">
                <a:ln>
                  <a:noFill/>
                </a:ln>
                <a:solidFill>
                  <a:srgbClr val="001965"/>
                </a:solidFill>
                <a:effectLst/>
                <a:uLnTx/>
                <a:uFillTx/>
                <a:latin typeface="Apis For Office"/>
                <a:ea typeface="+mn-ea"/>
                <a:cs typeface="Segoe UI"/>
              </a:rPr>
              <a:t> </a:t>
            </a:r>
            <a:endParaRPr kumimoji="0" lang="en-US" sz="1600" b="0" i="0" u="none" strike="noStrike" kern="1200" cap="none" spc="0" normalizeH="0" baseline="0" noProof="0">
              <a:ln>
                <a:noFill/>
              </a:ln>
              <a:solidFill>
                <a:srgbClr val="000000"/>
              </a:solidFill>
              <a:effectLst/>
              <a:uLnTx/>
              <a:uFillTx/>
              <a:latin typeface="Apis For Office"/>
              <a:ea typeface="+mn-ea"/>
              <a:cs typeface="Segoe UI"/>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7" name="Rechteck 6">
            <a:extLst>
              <a:ext uri="{FF2B5EF4-FFF2-40B4-BE49-F238E27FC236}">
                <a16:creationId xmlns:a16="http://schemas.microsoft.com/office/drawing/2014/main" id="{F2EB8DE0-276B-E08B-B396-6884856A0EE8}"/>
              </a:ext>
            </a:extLst>
          </p:cNvPr>
          <p:cNvSpPr/>
          <p:nvPr/>
        </p:nvSpPr>
        <p:spPr>
          <a:xfrm>
            <a:off x="647699" y="1299118"/>
            <a:ext cx="3068773" cy="187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UPFs nach NOVA-Klassifikation</a:t>
            </a:r>
          </a:p>
        </p:txBody>
      </p:sp>
      <p:sp>
        <p:nvSpPr>
          <p:cNvPr id="13" name="Rechteck 12">
            <a:extLst>
              <a:ext uri="{FF2B5EF4-FFF2-40B4-BE49-F238E27FC236}">
                <a16:creationId xmlns:a16="http://schemas.microsoft.com/office/drawing/2014/main" id="{CA1E51BF-489E-A4D1-4A0D-C6F8C8A0B1C7}"/>
              </a:ext>
            </a:extLst>
          </p:cNvPr>
          <p:cNvSpPr/>
          <p:nvPr/>
        </p:nvSpPr>
        <p:spPr>
          <a:xfrm>
            <a:off x="4201160" y="1355002"/>
            <a:ext cx="3068773" cy="245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UPF-Subgruppen</a:t>
            </a:r>
          </a:p>
        </p:txBody>
      </p:sp>
      <p:grpSp>
        <p:nvGrpSpPr>
          <p:cNvPr id="8" name="Gruppieren 7">
            <a:extLst>
              <a:ext uri="{FF2B5EF4-FFF2-40B4-BE49-F238E27FC236}">
                <a16:creationId xmlns:a16="http://schemas.microsoft.com/office/drawing/2014/main" id="{EEC7FCAC-5847-670D-64D7-1D37A59EC698}"/>
              </a:ext>
            </a:extLst>
          </p:cNvPr>
          <p:cNvGrpSpPr/>
          <p:nvPr/>
        </p:nvGrpSpPr>
        <p:grpSpPr>
          <a:xfrm>
            <a:off x="2186941" y="1856680"/>
            <a:ext cx="1272027" cy="1741329"/>
            <a:chOff x="2069496" y="2103147"/>
            <a:chExt cx="1272027" cy="1813366"/>
          </a:xfrm>
        </p:grpSpPr>
        <p:sp>
          <p:nvSpPr>
            <p:cNvPr id="17" name="Textfeld 16">
              <a:extLst>
                <a:ext uri="{FF2B5EF4-FFF2-40B4-BE49-F238E27FC236}">
                  <a16:creationId xmlns:a16="http://schemas.microsoft.com/office/drawing/2014/main" id="{9AE26204-C94F-8FBD-6DE8-A25EC349980E}"/>
                </a:ext>
              </a:extLst>
            </p:cNvPr>
            <p:cNvSpPr txBox="1"/>
            <p:nvPr/>
          </p:nvSpPr>
          <p:spPr>
            <a:xfrm>
              <a:off x="2473879" y="3752589"/>
              <a:ext cx="838451" cy="163924"/>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Prozentsatz</a:t>
              </a:r>
              <a:r>
                <a:rPr lang="en-US" sz="700">
                  <a:solidFill>
                    <a:srgbClr val="001965"/>
                  </a:solidFill>
                </a:rPr>
                <a:t> NOVA 4</a:t>
              </a:r>
            </a:p>
            <a:p>
              <a:pPr>
                <a:lnSpc>
                  <a:spcPct val="100000"/>
                </a:lnSpc>
              </a:pPr>
              <a:r>
                <a:rPr lang="en-US" sz="700">
                  <a:solidFill>
                    <a:srgbClr val="001965"/>
                  </a:solidFill>
                </a:rPr>
                <a:t>der </a:t>
              </a:r>
              <a:r>
                <a:rPr lang="en-US" sz="700" err="1">
                  <a:solidFill>
                    <a:srgbClr val="001965"/>
                  </a:solidFill>
                </a:rPr>
                <a:t>gesamten</a:t>
              </a:r>
              <a:r>
                <a:rPr lang="en-US" sz="700">
                  <a:solidFill>
                    <a:srgbClr val="001965"/>
                  </a:solidFill>
                </a:rPr>
                <a:t> </a:t>
              </a:r>
              <a:r>
                <a:rPr lang="en-US" sz="700" err="1">
                  <a:solidFill>
                    <a:srgbClr val="001965"/>
                  </a:solidFill>
                </a:rPr>
                <a:t>Kalorienzufuhr</a:t>
              </a:r>
              <a:endParaRPr lang="en-US" sz="700">
                <a:solidFill>
                  <a:srgbClr val="001965"/>
                </a:solidFill>
              </a:endParaRPr>
            </a:p>
          </p:txBody>
        </p:sp>
        <p:cxnSp>
          <p:nvCxnSpPr>
            <p:cNvPr id="18" name="Gerade Verbindung 17">
              <a:extLst>
                <a:ext uri="{FF2B5EF4-FFF2-40B4-BE49-F238E27FC236}">
                  <a16:creationId xmlns:a16="http://schemas.microsoft.com/office/drawing/2014/main" id="{91F6FBAF-7F3F-8E85-03E2-CE95F5EE835C}"/>
                </a:ext>
              </a:extLst>
            </p:cNvPr>
            <p:cNvCxnSpPr>
              <a:cxnSpLocks/>
            </p:cNvCxnSpPr>
            <p:nvPr/>
          </p:nvCxnSpPr>
          <p:spPr>
            <a:xfrm>
              <a:off x="2435920" y="2339581"/>
              <a:ext cx="0" cy="121044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D92A046F-2730-AFD8-208D-A597645434A3}"/>
                </a:ext>
              </a:extLst>
            </p:cNvPr>
            <p:cNvSpPr txBox="1"/>
            <p:nvPr/>
          </p:nvSpPr>
          <p:spPr>
            <a:xfrm>
              <a:off x="2069496" y="346840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20" name="Gruppieren 19">
              <a:extLst>
                <a:ext uri="{FF2B5EF4-FFF2-40B4-BE49-F238E27FC236}">
                  <a16:creationId xmlns:a16="http://schemas.microsoft.com/office/drawing/2014/main" id="{F0FBE468-E0C9-8236-5278-39A864C1993D}"/>
                </a:ext>
              </a:extLst>
            </p:cNvPr>
            <p:cNvGrpSpPr/>
            <p:nvPr/>
          </p:nvGrpSpPr>
          <p:grpSpPr>
            <a:xfrm rot="16200000" flipV="1">
              <a:off x="2887309" y="2170708"/>
              <a:ext cx="57601" cy="409449"/>
              <a:chOff x="1410913" y="2396308"/>
              <a:chExt cx="57601" cy="409449"/>
            </a:xfrm>
          </p:grpSpPr>
          <p:cxnSp>
            <p:nvCxnSpPr>
              <p:cNvPr id="49" name="Gerade Verbindung 48">
                <a:extLst>
                  <a:ext uri="{FF2B5EF4-FFF2-40B4-BE49-F238E27FC236}">
                    <a16:creationId xmlns:a16="http://schemas.microsoft.com/office/drawing/2014/main" id="{933F4709-706F-8D61-1537-34BF9BFBFCCB}"/>
                  </a:ext>
                </a:extLst>
              </p:cNvPr>
              <p:cNvCxnSpPr>
                <a:cxnSpLocks/>
              </p:cNvCxnSpPr>
              <p:nvPr/>
            </p:nvCxnSpPr>
            <p:spPr>
              <a:xfrm rot="16200000">
                <a:off x="1263357" y="260103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E042958A-563A-79F7-43F9-769D2512D5F4}"/>
                  </a:ext>
                </a:extLst>
              </p:cNvPr>
              <p:cNvCxnSpPr>
                <a:cxnSpLocks/>
              </p:cNvCxnSpPr>
              <p:nvPr/>
            </p:nvCxnSpPr>
            <p:spPr>
              <a:xfrm rot="16200000">
                <a:off x="1439713" y="277253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E63486D7-AAC0-1B5E-A303-43853BC7BCB7}"/>
                  </a:ext>
                </a:extLst>
              </p:cNvPr>
              <p:cNvCxnSpPr>
                <a:cxnSpLocks/>
              </p:cNvCxnSpPr>
              <p:nvPr/>
            </p:nvCxnSpPr>
            <p:spPr>
              <a:xfrm rot="16200000">
                <a:off x="1439727" y="2368982"/>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uppieren 20">
              <a:extLst>
                <a:ext uri="{FF2B5EF4-FFF2-40B4-BE49-F238E27FC236}">
                  <a16:creationId xmlns:a16="http://schemas.microsoft.com/office/drawing/2014/main" id="{D8AAB125-5F49-CB34-CE36-958134C91D78}"/>
                </a:ext>
              </a:extLst>
            </p:cNvPr>
            <p:cNvGrpSpPr/>
            <p:nvPr/>
          </p:nvGrpSpPr>
          <p:grpSpPr>
            <a:xfrm>
              <a:off x="2658709" y="2991488"/>
              <a:ext cx="96594" cy="545932"/>
              <a:chOff x="1598856" y="2584850"/>
              <a:chExt cx="96594" cy="205595"/>
            </a:xfrm>
          </p:grpSpPr>
          <p:cxnSp>
            <p:nvCxnSpPr>
              <p:cNvPr id="46" name="Gerade Verbindung 45">
                <a:extLst>
                  <a:ext uri="{FF2B5EF4-FFF2-40B4-BE49-F238E27FC236}">
                    <a16:creationId xmlns:a16="http://schemas.microsoft.com/office/drawing/2014/main" id="{DA4E90CA-E76C-4AD1-F45C-5C46F34F4B17}"/>
                  </a:ext>
                </a:extLst>
              </p:cNvPr>
              <p:cNvCxnSpPr>
                <a:cxnSpLocks/>
              </p:cNvCxnSpPr>
              <p:nvPr/>
            </p:nvCxnSpPr>
            <p:spPr>
              <a:xfrm flipV="1">
                <a:off x="1647153" y="2584850"/>
                <a:ext cx="0" cy="20559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1E93BA83-26B1-C4E8-A059-C58D15CE5EF3}"/>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85489244-10B1-2F7A-A298-1F14D5CB9FF7}"/>
                  </a:ext>
                </a:extLst>
              </p:cNvPr>
              <p:cNvCxnSpPr>
                <a:cxnSpLocks/>
              </p:cNvCxnSpPr>
              <p:nvPr/>
            </p:nvCxnSpPr>
            <p:spPr>
              <a:xfrm>
                <a:off x="1598856" y="258485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uppieren 21">
              <a:extLst>
                <a:ext uri="{FF2B5EF4-FFF2-40B4-BE49-F238E27FC236}">
                  <a16:creationId xmlns:a16="http://schemas.microsoft.com/office/drawing/2014/main" id="{E0A0A52F-FD8C-9566-2AFB-1D0DC796EFD3}"/>
                </a:ext>
              </a:extLst>
            </p:cNvPr>
            <p:cNvGrpSpPr/>
            <p:nvPr/>
          </p:nvGrpSpPr>
          <p:grpSpPr>
            <a:xfrm>
              <a:off x="3071006" y="2563835"/>
              <a:ext cx="96594" cy="963015"/>
              <a:chOff x="1570281" y="1904049"/>
              <a:chExt cx="96594" cy="1288588"/>
            </a:xfrm>
          </p:grpSpPr>
          <p:cxnSp>
            <p:nvCxnSpPr>
              <p:cNvPr id="43" name="Gerade Verbindung 42">
                <a:extLst>
                  <a:ext uri="{FF2B5EF4-FFF2-40B4-BE49-F238E27FC236}">
                    <a16:creationId xmlns:a16="http://schemas.microsoft.com/office/drawing/2014/main" id="{F5DDE5E4-4A01-C7F3-7A04-2C77E24EB265}"/>
                  </a:ext>
                </a:extLst>
              </p:cNvPr>
              <p:cNvCxnSpPr>
                <a:cxnSpLocks/>
              </p:cNvCxnSpPr>
              <p:nvPr/>
            </p:nvCxnSpPr>
            <p:spPr>
              <a:xfrm flipV="1">
                <a:off x="1618578" y="1904049"/>
                <a:ext cx="0" cy="128858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B1C3BE1E-6248-172B-E486-8FD6F09C7152}"/>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0D4BDC33-24ED-2AA9-CA22-8C0AE7C1ECE8}"/>
                  </a:ext>
                </a:extLst>
              </p:cNvPr>
              <p:cNvCxnSpPr>
                <a:cxnSpLocks/>
              </p:cNvCxnSpPr>
              <p:nvPr/>
            </p:nvCxnSpPr>
            <p:spPr>
              <a:xfrm>
                <a:off x="1570281" y="190404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3" name="Textfeld 22">
              <a:extLst>
                <a:ext uri="{FF2B5EF4-FFF2-40B4-BE49-F238E27FC236}">
                  <a16:creationId xmlns:a16="http://schemas.microsoft.com/office/drawing/2014/main" id="{719EF305-AC51-5F21-1807-BACC1F23D003}"/>
                </a:ext>
              </a:extLst>
            </p:cNvPr>
            <p:cNvSpPr txBox="1"/>
            <p:nvPr/>
          </p:nvSpPr>
          <p:spPr>
            <a:xfrm>
              <a:off x="2768536" y="220684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ns</a:t>
              </a:r>
            </a:p>
          </p:txBody>
        </p:sp>
        <p:cxnSp>
          <p:nvCxnSpPr>
            <p:cNvPr id="24" name="Gerade Verbindung 23">
              <a:extLst>
                <a:ext uri="{FF2B5EF4-FFF2-40B4-BE49-F238E27FC236}">
                  <a16:creationId xmlns:a16="http://schemas.microsoft.com/office/drawing/2014/main" id="{B2C56DC5-C8D0-92FB-3308-6696912F4D96}"/>
                </a:ext>
              </a:extLst>
            </p:cNvPr>
            <p:cNvCxnSpPr>
              <a:cxnSpLocks/>
            </p:cNvCxnSpPr>
            <p:nvPr/>
          </p:nvCxnSpPr>
          <p:spPr>
            <a:xfrm flipH="1">
              <a:off x="2396456" y="3558028"/>
              <a:ext cx="94506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DFF07C23-BF8D-1C96-72AA-8C6CF1E29816}"/>
                </a:ext>
              </a:extLst>
            </p:cNvPr>
            <p:cNvSpPr txBox="1"/>
            <p:nvPr/>
          </p:nvSpPr>
          <p:spPr>
            <a:xfrm>
              <a:off x="2553956" y="3560284"/>
              <a:ext cx="295038"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6" name="Textfeld 25">
              <a:extLst>
                <a:ext uri="{FF2B5EF4-FFF2-40B4-BE49-F238E27FC236}">
                  <a16:creationId xmlns:a16="http://schemas.microsoft.com/office/drawing/2014/main" id="{D26DCEAF-AA8F-187F-54FE-EA188F721FCE}"/>
                </a:ext>
              </a:extLst>
            </p:cNvPr>
            <p:cNvSpPr txBox="1"/>
            <p:nvPr/>
          </p:nvSpPr>
          <p:spPr>
            <a:xfrm>
              <a:off x="3019348" y="3560284"/>
              <a:ext cx="295038"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&gt;34%</a:t>
              </a:r>
              <a:endParaRPr lang="en-US" sz="600" b="0">
                <a:solidFill>
                  <a:schemeClr val="bg1">
                    <a:lumMod val="50000"/>
                  </a:schemeClr>
                </a:solidFill>
              </a:endParaRPr>
            </a:p>
          </p:txBody>
        </p:sp>
        <p:grpSp>
          <p:nvGrpSpPr>
            <p:cNvPr id="27" name="Gruppieren 26">
              <a:extLst>
                <a:ext uri="{FF2B5EF4-FFF2-40B4-BE49-F238E27FC236}">
                  <a16:creationId xmlns:a16="http://schemas.microsoft.com/office/drawing/2014/main" id="{73B899D7-CBCD-05E2-C648-0DBB38C5BCAD}"/>
                </a:ext>
              </a:extLst>
            </p:cNvPr>
            <p:cNvGrpSpPr/>
            <p:nvPr/>
          </p:nvGrpSpPr>
          <p:grpSpPr>
            <a:xfrm>
              <a:off x="2076668" y="2262312"/>
              <a:ext cx="355788" cy="1030693"/>
              <a:chOff x="9618575" y="3631021"/>
              <a:chExt cx="355788" cy="1030693"/>
            </a:xfrm>
          </p:grpSpPr>
          <p:sp>
            <p:nvSpPr>
              <p:cNvPr id="34" name="Textfeld 33">
                <a:extLst>
                  <a:ext uri="{FF2B5EF4-FFF2-40B4-BE49-F238E27FC236}">
                    <a16:creationId xmlns:a16="http://schemas.microsoft.com/office/drawing/2014/main" id="{74E7F9C2-36D1-9067-7E25-A29CE9A2D6CB}"/>
                  </a:ext>
                </a:extLst>
              </p:cNvPr>
              <p:cNvSpPr txBox="1"/>
              <p:nvPr/>
            </p:nvSpPr>
            <p:spPr>
              <a:xfrm>
                <a:off x="9618575" y="3932544"/>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60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5" name="Textfeld 34">
                <a:extLst>
                  <a:ext uri="{FF2B5EF4-FFF2-40B4-BE49-F238E27FC236}">
                    <a16:creationId xmlns:a16="http://schemas.microsoft.com/office/drawing/2014/main" id="{53AB37B7-1CB3-EB37-697E-C891E7235E3A}"/>
                  </a:ext>
                </a:extLst>
              </p:cNvPr>
              <p:cNvSpPr txBox="1"/>
              <p:nvPr/>
            </p:nvSpPr>
            <p:spPr>
              <a:xfrm>
                <a:off x="9618575" y="4234067"/>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40</a:t>
                </a:r>
              </a:p>
            </p:txBody>
          </p:sp>
          <p:sp>
            <p:nvSpPr>
              <p:cNvPr id="36" name="Textfeld 35">
                <a:extLst>
                  <a:ext uri="{FF2B5EF4-FFF2-40B4-BE49-F238E27FC236}">
                    <a16:creationId xmlns:a16="http://schemas.microsoft.com/office/drawing/2014/main" id="{2CCCABD4-A6B4-F297-46E5-A56184B1302F}"/>
                  </a:ext>
                </a:extLst>
              </p:cNvPr>
              <p:cNvSpPr txBox="1"/>
              <p:nvPr/>
            </p:nvSpPr>
            <p:spPr>
              <a:xfrm>
                <a:off x="9618575" y="453558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20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7" name="Textfeld 36">
                <a:extLst>
                  <a:ext uri="{FF2B5EF4-FFF2-40B4-BE49-F238E27FC236}">
                    <a16:creationId xmlns:a16="http://schemas.microsoft.com/office/drawing/2014/main" id="{54A83281-6782-8B2F-1630-8C2BFF81D2FF}"/>
                  </a:ext>
                </a:extLst>
              </p:cNvPr>
              <p:cNvSpPr txBox="1"/>
              <p:nvPr/>
            </p:nvSpPr>
            <p:spPr>
              <a:xfrm>
                <a:off x="9622758" y="363102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39" name="Gerade Verbindung 38">
                <a:extLst>
                  <a:ext uri="{FF2B5EF4-FFF2-40B4-BE49-F238E27FC236}">
                    <a16:creationId xmlns:a16="http://schemas.microsoft.com/office/drawing/2014/main" id="{09BE6FAF-39BF-A717-8DAD-4422274223F1}"/>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C2FFDA4E-4F9F-334B-1E3F-CF52C44F2476}"/>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0F4F7191-47E7-FA8A-3769-23AE4ECC2B21}"/>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4FE0B380-B973-C0C7-F6CD-2717CA435C75}"/>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Rechteck 27">
              <a:extLst>
                <a:ext uri="{FF2B5EF4-FFF2-40B4-BE49-F238E27FC236}">
                  <a16:creationId xmlns:a16="http://schemas.microsoft.com/office/drawing/2014/main" id="{7A56561E-2FC5-B574-819C-E08A6DE8B451}"/>
                </a:ext>
              </a:extLst>
            </p:cNvPr>
            <p:cNvSpPr/>
            <p:nvPr/>
          </p:nvSpPr>
          <p:spPr>
            <a:xfrm>
              <a:off x="2577874" y="3391319"/>
              <a:ext cx="253896" cy="76423"/>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9" name="Rechteck 28">
              <a:extLst>
                <a:ext uri="{FF2B5EF4-FFF2-40B4-BE49-F238E27FC236}">
                  <a16:creationId xmlns:a16="http://schemas.microsoft.com/office/drawing/2014/main" id="{AE36D6A9-7DFA-5861-669C-6284B8AB1B98}"/>
                </a:ext>
              </a:extLst>
            </p:cNvPr>
            <p:cNvSpPr/>
            <p:nvPr/>
          </p:nvSpPr>
          <p:spPr>
            <a:xfrm flipV="1">
              <a:off x="3014606" y="3418179"/>
              <a:ext cx="261454" cy="45719"/>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30" name="Gerade Verbindung 29">
              <a:extLst>
                <a:ext uri="{FF2B5EF4-FFF2-40B4-BE49-F238E27FC236}">
                  <a16:creationId xmlns:a16="http://schemas.microsoft.com/office/drawing/2014/main" id="{A3C6A14F-84C8-9653-0DCD-F2AAD1ADD7D9}"/>
                </a:ext>
              </a:extLst>
            </p:cNvPr>
            <p:cNvCxnSpPr>
              <a:cxnSpLocks/>
            </p:cNvCxnSpPr>
            <p:nvPr/>
          </p:nvCxnSpPr>
          <p:spPr>
            <a:xfrm>
              <a:off x="2577874" y="3427607"/>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D11E72E8-9EFE-EB47-6976-1246BC60BD26}"/>
                </a:ext>
              </a:extLst>
            </p:cNvPr>
            <p:cNvCxnSpPr>
              <a:cxnSpLocks/>
            </p:cNvCxnSpPr>
            <p:nvPr/>
          </p:nvCxnSpPr>
          <p:spPr>
            <a:xfrm>
              <a:off x="3014606" y="3442621"/>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10AE38D7-76DD-C44E-2054-BE538F40AB67}"/>
                </a:ext>
              </a:extLst>
            </p:cNvPr>
            <p:cNvSpPr txBox="1"/>
            <p:nvPr/>
          </p:nvSpPr>
          <p:spPr>
            <a:xfrm rot="16200000">
              <a:off x="1516458" y="2665749"/>
              <a:ext cx="1268192"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LSM</a:t>
              </a:r>
            </a:p>
          </p:txBody>
        </p:sp>
      </p:grpSp>
      <p:grpSp>
        <p:nvGrpSpPr>
          <p:cNvPr id="6" name="Gruppieren 5">
            <a:extLst>
              <a:ext uri="{FF2B5EF4-FFF2-40B4-BE49-F238E27FC236}">
                <a16:creationId xmlns:a16="http://schemas.microsoft.com/office/drawing/2014/main" id="{0057AADD-C297-F6F2-595B-9EBE02F88375}"/>
              </a:ext>
            </a:extLst>
          </p:cNvPr>
          <p:cNvGrpSpPr/>
          <p:nvPr/>
        </p:nvGrpSpPr>
        <p:grpSpPr>
          <a:xfrm>
            <a:off x="721457" y="1714325"/>
            <a:ext cx="1377166" cy="1878032"/>
            <a:chOff x="457846" y="1960788"/>
            <a:chExt cx="1377166" cy="1955725"/>
          </a:xfrm>
        </p:grpSpPr>
        <p:sp>
          <p:nvSpPr>
            <p:cNvPr id="56" name="Textfeld 55">
              <a:extLst>
                <a:ext uri="{FF2B5EF4-FFF2-40B4-BE49-F238E27FC236}">
                  <a16:creationId xmlns:a16="http://schemas.microsoft.com/office/drawing/2014/main" id="{A88028F7-77FF-217F-DCE8-92C6AC4ADC72}"/>
                </a:ext>
              </a:extLst>
            </p:cNvPr>
            <p:cNvSpPr txBox="1"/>
            <p:nvPr/>
          </p:nvSpPr>
          <p:spPr>
            <a:xfrm>
              <a:off x="903493" y="3752589"/>
              <a:ext cx="838451" cy="163924"/>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Prozentsatz</a:t>
              </a:r>
              <a:r>
                <a:rPr lang="en-US" sz="700">
                  <a:solidFill>
                    <a:srgbClr val="001965"/>
                  </a:solidFill>
                </a:rPr>
                <a:t> NOVA 4</a:t>
              </a:r>
            </a:p>
            <a:p>
              <a:pPr>
                <a:lnSpc>
                  <a:spcPct val="100000"/>
                </a:lnSpc>
              </a:pPr>
              <a:r>
                <a:rPr lang="en-US" sz="700">
                  <a:solidFill>
                    <a:srgbClr val="001965"/>
                  </a:solidFill>
                </a:rPr>
                <a:t>der </a:t>
              </a:r>
              <a:r>
                <a:rPr lang="en-US" sz="700" err="1">
                  <a:solidFill>
                    <a:srgbClr val="001965"/>
                  </a:solidFill>
                </a:rPr>
                <a:t>gesamten</a:t>
              </a:r>
              <a:r>
                <a:rPr lang="en-US" sz="700">
                  <a:solidFill>
                    <a:srgbClr val="001965"/>
                  </a:solidFill>
                </a:rPr>
                <a:t> </a:t>
              </a:r>
              <a:r>
                <a:rPr lang="en-US" sz="700" err="1">
                  <a:solidFill>
                    <a:srgbClr val="001965"/>
                  </a:solidFill>
                </a:rPr>
                <a:t>Kalorienzufuhr</a:t>
              </a:r>
              <a:endParaRPr lang="en-US" sz="700">
                <a:solidFill>
                  <a:srgbClr val="001965"/>
                </a:solidFill>
              </a:endParaRPr>
            </a:p>
          </p:txBody>
        </p:sp>
        <p:cxnSp>
          <p:nvCxnSpPr>
            <p:cNvPr id="57" name="Gerade Verbindung 56">
              <a:extLst>
                <a:ext uri="{FF2B5EF4-FFF2-40B4-BE49-F238E27FC236}">
                  <a16:creationId xmlns:a16="http://schemas.microsoft.com/office/drawing/2014/main" id="{55D8CA34-4245-2E87-505F-6C09BE896861}"/>
                </a:ext>
              </a:extLst>
            </p:cNvPr>
            <p:cNvCxnSpPr>
              <a:cxnSpLocks/>
            </p:cNvCxnSpPr>
            <p:nvPr/>
          </p:nvCxnSpPr>
          <p:spPr>
            <a:xfrm>
              <a:off x="865534" y="2037466"/>
              <a:ext cx="0" cy="151256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feld 57">
              <a:extLst>
                <a:ext uri="{FF2B5EF4-FFF2-40B4-BE49-F238E27FC236}">
                  <a16:creationId xmlns:a16="http://schemas.microsoft.com/office/drawing/2014/main" id="{1EB1D291-384A-1A0B-8ABA-69DA4F409EE9}"/>
                </a:ext>
              </a:extLst>
            </p:cNvPr>
            <p:cNvSpPr txBox="1"/>
            <p:nvPr/>
          </p:nvSpPr>
          <p:spPr>
            <a:xfrm>
              <a:off x="499110" y="346840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59" name="Gruppieren 58">
              <a:extLst>
                <a:ext uri="{FF2B5EF4-FFF2-40B4-BE49-F238E27FC236}">
                  <a16:creationId xmlns:a16="http://schemas.microsoft.com/office/drawing/2014/main" id="{75D60675-DAE8-BA2C-AC92-B663F862D74B}"/>
                </a:ext>
              </a:extLst>
            </p:cNvPr>
            <p:cNvGrpSpPr/>
            <p:nvPr/>
          </p:nvGrpSpPr>
          <p:grpSpPr>
            <a:xfrm rot="16200000" flipV="1">
              <a:off x="1336460" y="1958732"/>
              <a:ext cx="57600" cy="409449"/>
              <a:chOff x="1622888" y="2376768"/>
              <a:chExt cx="57600" cy="409449"/>
            </a:xfrm>
          </p:grpSpPr>
          <p:cxnSp>
            <p:nvCxnSpPr>
              <p:cNvPr id="88" name="Gerade Verbindung 87">
                <a:extLst>
                  <a:ext uri="{FF2B5EF4-FFF2-40B4-BE49-F238E27FC236}">
                    <a16:creationId xmlns:a16="http://schemas.microsoft.com/office/drawing/2014/main" id="{5C862B1B-A43B-1CC7-CCCD-774CDEBB6FE1}"/>
                  </a:ext>
                </a:extLst>
              </p:cNvPr>
              <p:cNvCxnSpPr>
                <a:cxnSpLocks/>
              </p:cNvCxnSpPr>
              <p:nvPr/>
            </p:nvCxnSpPr>
            <p:spPr>
              <a:xfrm rot="16200000">
                <a:off x="1475332" y="258149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3313AA47-6E46-421B-6CEC-0D76B8C9276B}"/>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B00C890F-887B-CE85-5FB0-62E939F800F0}"/>
                  </a:ext>
                </a:extLst>
              </p:cNvPr>
              <p:cNvCxnSpPr>
                <a:cxnSpLocks/>
              </p:cNvCxnSpPr>
              <p:nvPr/>
            </p:nvCxnSpPr>
            <p:spPr>
              <a:xfrm rot="16200000">
                <a:off x="1651701" y="2349441"/>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B60BD771-DC67-56B5-9E29-AF468F0BA83F}"/>
                </a:ext>
              </a:extLst>
            </p:cNvPr>
            <p:cNvGrpSpPr/>
            <p:nvPr/>
          </p:nvGrpSpPr>
          <p:grpSpPr>
            <a:xfrm>
              <a:off x="1088323" y="2332208"/>
              <a:ext cx="96594" cy="606899"/>
              <a:chOff x="1598856" y="2561890"/>
              <a:chExt cx="96594" cy="228555"/>
            </a:xfrm>
          </p:grpSpPr>
          <p:cxnSp>
            <p:nvCxnSpPr>
              <p:cNvPr id="85" name="Gerade Verbindung 84">
                <a:extLst>
                  <a:ext uri="{FF2B5EF4-FFF2-40B4-BE49-F238E27FC236}">
                    <a16:creationId xmlns:a16="http://schemas.microsoft.com/office/drawing/2014/main" id="{C8183E04-E4F7-2880-2B6B-B7CA14E2E628}"/>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FC248BC6-ED3F-BB9C-2305-30B3761D25A0}"/>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F8E95924-802D-D2B2-BF85-7E36DFB07DF7}"/>
                  </a:ext>
                </a:extLst>
              </p:cNvPr>
              <p:cNvCxnSpPr>
                <a:cxnSpLocks/>
              </p:cNvCxnSpPr>
              <p:nvPr/>
            </p:nvCxnSpPr>
            <p:spPr>
              <a:xfrm>
                <a:off x="1598856" y="256310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uppieren 60">
              <a:extLst>
                <a:ext uri="{FF2B5EF4-FFF2-40B4-BE49-F238E27FC236}">
                  <a16:creationId xmlns:a16="http://schemas.microsoft.com/office/drawing/2014/main" id="{DA209022-58A8-43D7-8284-8DBC692064AB}"/>
                </a:ext>
              </a:extLst>
            </p:cNvPr>
            <p:cNvGrpSpPr/>
            <p:nvPr/>
          </p:nvGrpSpPr>
          <p:grpSpPr>
            <a:xfrm>
              <a:off x="1521687" y="2339581"/>
              <a:ext cx="96594" cy="534518"/>
              <a:chOff x="1570281" y="2477411"/>
              <a:chExt cx="96594" cy="715226"/>
            </a:xfrm>
          </p:grpSpPr>
          <p:cxnSp>
            <p:nvCxnSpPr>
              <p:cNvPr id="82" name="Gerade Verbindung 81">
                <a:extLst>
                  <a:ext uri="{FF2B5EF4-FFF2-40B4-BE49-F238E27FC236}">
                    <a16:creationId xmlns:a16="http://schemas.microsoft.com/office/drawing/2014/main" id="{203702CE-0322-10D3-3E42-12AA07D35CE0}"/>
                  </a:ext>
                </a:extLst>
              </p:cNvPr>
              <p:cNvCxnSpPr>
                <a:cxnSpLocks/>
              </p:cNvCxnSpPr>
              <p:nvPr/>
            </p:nvCxnSpPr>
            <p:spPr>
              <a:xfrm flipV="1">
                <a:off x="1618578" y="2477411"/>
                <a:ext cx="0" cy="71522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AE683CB6-5621-170A-5676-ED64E76290FB}"/>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46C93FB0-5D66-9CBA-4EC4-2D5C4AA24C57}"/>
                  </a:ext>
                </a:extLst>
              </p:cNvPr>
              <p:cNvCxnSpPr>
                <a:cxnSpLocks/>
              </p:cNvCxnSpPr>
              <p:nvPr/>
            </p:nvCxnSpPr>
            <p:spPr>
              <a:xfrm>
                <a:off x="1570281" y="247741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2" name="Textfeld 61">
              <a:extLst>
                <a:ext uri="{FF2B5EF4-FFF2-40B4-BE49-F238E27FC236}">
                  <a16:creationId xmlns:a16="http://schemas.microsoft.com/office/drawing/2014/main" id="{BCBA51CA-8690-B95C-AEED-ED176F97C7EA}"/>
                </a:ext>
              </a:extLst>
            </p:cNvPr>
            <p:cNvSpPr txBox="1"/>
            <p:nvPr/>
          </p:nvSpPr>
          <p:spPr>
            <a:xfrm>
              <a:off x="1217690" y="199486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ns</a:t>
              </a:r>
            </a:p>
          </p:txBody>
        </p:sp>
        <p:cxnSp>
          <p:nvCxnSpPr>
            <p:cNvPr id="63" name="Gerade Verbindung 62">
              <a:extLst>
                <a:ext uri="{FF2B5EF4-FFF2-40B4-BE49-F238E27FC236}">
                  <a16:creationId xmlns:a16="http://schemas.microsoft.com/office/drawing/2014/main" id="{3FB7AFC8-BC5A-EF0E-568B-2CB16EE16C0C}"/>
                </a:ext>
              </a:extLst>
            </p:cNvPr>
            <p:cNvCxnSpPr>
              <a:cxnSpLocks/>
            </p:cNvCxnSpPr>
            <p:nvPr/>
          </p:nvCxnSpPr>
          <p:spPr>
            <a:xfrm flipH="1">
              <a:off x="826070" y="3558028"/>
              <a:ext cx="100894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EC9437F2-8576-852E-814C-99D203B2BB51}"/>
                </a:ext>
              </a:extLst>
            </p:cNvPr>
            <p:cNvSpPr txBox="1"/>
            <p:nvPr/>
          </p:nvSpPr>
          <p:spPr>
            <a:xfrm>
              <a:off x="983570" y="3560284"/>
              <a:ext cx="295038"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≤34%</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65" name="Textfeld 64">
              <a:extLst>
                <a:ext uri="{FF2B5EF4-FFF2-40B4-BE49-F238E27FC236}">
                  <a16:creationId xmlns:a16="http://schemas.microsoft.com/office/drawing/2014/main" id="{2B7F908E-56F9-B7F6-FB07-8ECBF00B5404}"/>
                </a:ext>
              </a:extLst>
            </p:cNvPr>
            <p:cNvSpPr txBox="1"/>
            <p:nvPr/>
          </p:nvSpPr>
          <p:spPr>
            <a:xfrm>
              <a:off x="1448962" y="3560284"/>
              <a:ext cx="295038"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&gt;34%</a:t>
              </a:r>
              <a:endParaRPr lang="en-US" sz="600" b="0">
                <a:solidFill>
                  <a:schemeClr val="bg1">
                    <a:lumMod val="50000"/>
                  </a:schemeClr>
                </a:solidFill>
              </a:endParaRPr>
            </a:p>
          </p:txBody>
        </p:sp>
        <p:grpSp>
          <p:nvGrpSpPr>
            <p:cNvPr id="66" name="Gruppieren 65">
              <a:extLst>
                <a:ext uri="{FF2B5EF4-FFF2-40B4-BE49-F238E27FC236}">
                  <a16:creationId xmlns:a16="http://schemas.microsoft.com/office/drawing/2014/main" id="{CCCC06DA-8A1D-A2FA-D2EE-CADAA5A55492}"/>
                </a:ext>
              </a:extLst>
            </p:cNvPr>
            <p:cNvGrpSpPr/>
            <p:nvPr/>
          </p:nvGrpSpPr>
          <p:grpSpPr>
            <a:xfrm>
              <a:off x="506282" y="1960788"/>
              <a:ext cx="355788" cy="1332217"/>
              <a:chOff x="9618575" y="3329497"/>
              <a:chExt cx="355788" cy="1332217"/>
            </a:xfrm>
          </p:grpSpPr>
          <p:sp useBgFill="1">
            <p:nvSpPr>
              <p:cNvPr id="72" name="Textfeld 71">
                <a:extLst>
                  <a:ext uri="{FF2B5EF4-FFF2-40B4-BE49-F238E27FC236}">
                    <a16:creationId xmlns:a16="http://schemas.microsoft.com/office/drawing/2014/main" id="{1FDE2440-1E66-E179-1DBB-4FCF859FB2AE}"/>
                  </a:ext>
                </a:extLst>
              </p:cNvPr>
              <p:cNvSpPr txBox="1"/>
              <p:nvPr/>
            </p:nvSpPr>
            <p:spPr>
              <a:xfrm>
                <a:off x="9618575" y="3329497"/>
                <a:ext cx="298857" cy="126125"/>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73" name="Textfeld 72">
                <a:extLst>
                  <a:ext uri="{FF2B5EF4-FFF2-40B4-BE49-F238E27FC236}">
                    <a16:creationId xmlns:a16="http://schemas.microsoft.com/office/drawing/2014/main" id="{0FC56A90-C185-4EC7-2A83-3E4CD1BA3F94}"/>
                  </a:ext>
                </a:extLst>
              </p:cNvPr>
              <p:cNvSpPr txBox="1"/>
              <p:nvPr/>
            </p:nvSpPr>
            <p:spPr>
              <a:xfrm>
                <a:off x="9618575" y="3932544"/>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300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74" name="Textfeld 73">
                <a:extLst>
                  <a:ext uri="{FF2B5EF4-FFF2-40B4-BE49-F238E27FC236}">
                    <a16:creationId xmlns:a16="http://schemas.microsoft.com/office/drawing/2014/main" id="{FD55B5C8-CC9E-1B60-BC04-21AFB5456B73}"/>
                  </a:ext>
                </a:extLst>
              </p:cNvPr>
              <p:cNvSpPr txBox="1"/>
              <p:nvPr/>
            </p:nvSpPr>
            <p:spPr>
              <a:xfrm>
                <a:off x="9618575" y="4234067"/>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200</a:t>
                </a:r>
              </a:p>
            </p:txBody>
          </p:sp>
          <p:sp>
            <p:nvSpPr>
              <p:cNvPr id="75" name="Textfeld 74">
                <a:extLst>
                  <a:ext uri="{FF2B5EF4-FFF2-40B4-BE49-F238E27FC236}">
                    <a16:creationId xmlns:a16="http://schemas.microsoft.com/office/drawing/2014/main" id="{1C1EE845-0F8A-F8C5-9042-17823D041F72}"/>
                  </a:ext>
                </a:extLst>
              </p:cNvPr>
              <p:cNvSpPr txBox="1"/>
              <p:nvPr/>
            </p:nvSpPr>
            <p:spPr>
              <a:xfrm>
                <a:off x="9618575" y="453558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76" name="Textfeld 75">
                <a:extLst>
                  <a:ext uri="{FF2B5EF4-FFF2-40B4-BE49-F238E27FC236}">
                    <a16:creationId xmlns:a16="http://schemas.microsoft.com/office/drawing/2014/main" id="{CD32CEEF-541B-6485-7D5F-5EE4B9D5B6E2}"/>
                  </a:ext>
                </a:extLst>
              </p:cNvPr>
              <p:cNvSpPr txBox="1"/>
              <p:nvPr/>
            </p:nvSpPr>
            <p:spPr>
              <a:xfrm>
                <a:off x="9622758" y="363102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400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77" name="Gerade Verbindung 76">
                <a:extLst>
                  <a:ext uri="{FF2B5EF4-FFF2-40B4-BE49-F238E27FC236}">
                    <a16:creationId xmlns:a16="http://schemas.microsoft.com/office/drawing/2014/main" id="{7D497E0E-D5C9-B377-6328-480D8CC8797E}"/>
                  </a:ext>
                </a:extLst>
              </p:cNvPr>
              <p:cNvCxnSpPr>
                <a:cxnSpLocks/>
              </p:cNvCxnSpPr>
              <p:nvPr/>
            </p:nvCxnSpPr>
            <p:spPr>
              <a:xfrm>
                <a:off x="9938363" y="340617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E5FB7C89-BBC1-B308-5557-AD64585A55D1}"/>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95FAEA2A-5D2E-2F99-AC26-866415BDA3EE}"/>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EADB6DE7-A8B6-EADB-8BA7-BAC804886AA4}"/>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6D105B10-9787-4980-1DBE-7D6F0E0077E3}"/>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7" name="Rechteck 66">
              <a:extLst>
                <a:ext uri="{FF2B5EF4-FFF2-40B4-BE49-F238E27FC236}">
                  <a16:creationId xmlns:a16="http://schemas.microsoft.com/office/drawing/2014/main" id="{9E9E0FE5-990E-952A-63C5-72041C574AF0}"/>
                </a:ext>
              </a:extLst>
            </p:cNvPr>
            <p:cNvSpPr/>
            <p:nvPr/>
          </p:nvSpPr>
          <p:spPr>
            <a:xfrm>
              <a:off x="1007488" y="2407651"/>
              <a:ext cx="253896" cy="215923"/>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68" name="Rechteck 67">
              <a:extLst>
                <a:ext uri="{FF2B5EF4-FFF2-40B4-BE49-F238E27FC236}">
                  <a16:creationId xmlns:a16="http://schemas.microsoft.com/office/drawing/2014/main" id="{100C3D0E-9D0D-9967-C71C-8943153A21AF}"/>
                </a:ext>
              </a:extLst>
            </p:cNvPr>
            <p:cNvSpPr/>
            <p:nvPr/>
          </p:nvSpPr>
          <p:spPr>
            <a:xfrm flipV="1">
              <a:off x="1444220" y="2429522"/>
              <a:ext cx="261454" cy="190209"/>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69" name="Gerade Verbindung 68">
              <a:extLst>
                <a:ext uri="{FF2B5EF4-FFF2-40B4-BE49-F238E27FC236}">
                  <a16:creationId xmlns:a16="http://schemas.microsoft.com/office/drawing/2014/main" id="{667AE0BE-A836-7614-36D9-BF8E73CC542A}"/>
                </a:ext>
              </a:extLst>
            </p:cNvPr>
            <p:cNvCxnSpPr>
              <a:cxnSpLocks/>
              <a:stCxn id="67" idx="1"/>
              <a:endCxn id="67" idx="3"/>
            </p:cNvCxnSpPr>
            <p:nvPr/>
          </p:nvCxnSpPr>
          <p:spPr>
            <a:xfrm>
              <a:off x="1007488" y="2515613"/>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E1F01D19-4092-F365-07B9-61A2E6FE37BE}"/>
                </a:ext>
              </a:extLst>
            </p:cNvPr>
            <p:cNvCxnSpPr>
              <a:cxnSpLocks/>
            </p:cNvCxnSpPr>
            <p:nvPr/>
          </p:nvCxnSpPr>
          <p:spPr>
            <a:xfrm>
              <a:off x="1444220" y="2486803"/>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feld 70">
              <a:extLst>
                <a:ext uri="{FF2B5EF4-FFF2-40B4-BE49-F238E27FC236}">
                  <a16:creationId xmlns:a16="http://schemas.microsoft.com/office/drawing/2014/main" id="{83709A08-CB43-E9AF-A171-9BE0CAC31972}"/>
                </a:ext>
              </a:extLst>
            </p:cNvPr>
            <p:cNvSpPr txBox="1"/>
            <p:nvPr/>
          </p:nvSpPr>
          <p:spPr>
            <a:xfrm rot="16200000">
              <a:off x="-104756" y="2665749"/>
              <a:ext cx="1268192"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CAP (dB/m)</a:t>
              </a:r>
            </a:p>
          </p:txBody>
        </p:sp>
      </p:grpSp>
      <p:grpSp>
        <p:nvGrpSpPr>
          <p:cNvPr id="10" name="Gruppieren 9">
            <a:extLst>
              <a:ext uri="{FF2B5EF4-FFF2-40B4-BE49-F238E27FC236}">
                <a16:creationId xmlns:a16="http://schemas.microsoft.com/office/drawing/2014/main" id="{2B4F3890-97DB-ADC1-6EC8-5B760EB79D63}"/>
              </a:ext>
            </a:extLst>
          </p:cNvPr>
          <p:cNvGrpSpPr/>
          <p:nvPr/>
        </p:nvGrpSpPr>
        <p:grpSpPr>
          <a:xfrm>
            <a:off x="4110338" y="1857744"/>
            <a:ext cx="1133675" cy="1741329"/>
            <a:chOff x="3535268" y="2104208"/>
            <a:chExt cx="1133675" cy="1813366"/>
          </a:xfrm>
        </p:grpSpPr>
        <p:sp>
          <p:nvSpPr>
            <p:cNvPr id="132" name="Textfeld 131">
              <a:extLst>
                <a:ext uri="{FF2B5EF4-FFF2-40B4-BE49-F238E27FC236}">
                  <a16:creationId xmlns:a16="http://schemas.microsoft.com/office/drawing/2014/main" id="{EF9617EC-B201-EC8B-2980-D3C2B6810301}"/>
                </a:ext>
              </a:extLst>
            </p:cNvPr>
            <p:cNvSpPr txBox="1"/>
            <p:nvPr/>
          </p:nvSpPr>
          <p:spPr>
            <a:xfrm>
              <a:off x="3830492" y="3753650"/>
              <a:ext cx="838451" cy="163924"/>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a:solidFill>
                    <a:srgbClr val="001965"/>
                  </a:solidFill>
                </a:rPr>
                <a:t>Fast Food</a:t>
              </a:r>
            </a:p>
            <a:p>
              <a:pPr>
                <a:lnSpc>
                  <a:spcPct val="100000"/>
                </a:lnSpc>
              </a:pPr>
              <a:r>
                <a:rPr lang="en-US" sz="700">
                  <a:solidFill>
                    <a:srgbClr val="001965"/>
                  </a:solidFill>
                </a:rPr>
                <a:t>(3/4 der </a:t>
              </a:r>
              <a:r>
                <a:rPr lang="en-US" sz="700" err="1">
                  <a:solidFill>
                    <a:srgbClr val="001965"/>
                  </a:solidFill>
                </a:rPr>
                <a:t>Gesamtkalorien</a:t>
              </a:r>
              <a:r>
                <a:rPr lang="en-US" sz="700">
                  <a:solidFill>
                    <a:srgbClr val="001965"/>
                  </a:solidFill>
                </a:rPr>
                <a:t>)</a:t>
              </a:r>
            </a:p>
          </p:txBody>
        </p:sp>
        <p:cxnSp>
          <p:nvCxnSpPr>
            <p:cNvPr id="133" name="Gerade Verbindung 132">
              <a:extLst>
                <a:ext uri="{FF2B5EF4-FFF2-40B4-BE49-F238E27FC236}">
                  <a16:creationId xmlns:a16="http://schemas.microsoft.com/office/drawing/2014/main" id="{44965AA7-D0BA-95BD-2DC8-44C430FFAE38}"/>
                </a:ext>
              </a:extLst>
            </p:cNvPr>
            <p:cNvCxnSpPr>
              <a:cxnSpLocks/>
            </p:cNvCxnSpPr>
            <p:nvPr/>
          </p:nvCxnSpPr>
          <p:spPr>
            <a:xfrm>
              <a:off x="3901692" y="2339581"/>
              <a:ext cx="0" cy="121150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Textfeld 133">
              <a:extLst>
                <a:ext uri="{FF2B5EF4-FFF2-40B4-BE49-F238E27FC236}">
                  <a16:creationId xmlns:a16="http://schemas.microsoft.com/office/drawing/2014/main" id="{1C80BB0D-D92F-7D12-FB0C-F5989BC14F07}"/>
                </a:ext>
              </a:extLst>
            </p:cNvPr>
            <p:cNvSpPr txBox="1"/>
            <p:nvPr/>
          </p:nvSpPr>
          <p:spPr>
            <a:xfrm>
              <a:off x="3535268" y="3469463"/>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135" name="Gruppieren 134">
              <a:extLst>
                <a:ext uri="{FF2B5EF4-FFF2-40B4-BE49-F238E27FC236}">
                  <a16:creationId xmlns:a16="http://schemas.microsoft.com/office/drawing/2014/main" id="{E8577025-3A90-EA96-09F2-EE7973489288}"/>
                </a:ext>
              </a:extLst>
            </p:cNvPr>
            <p:cNvGrpSpPr/>
            <p:nvPr/>
          </p:nvGrpSpPr>
          <p:grpSpPr>
            <a:xfrm rot="16200000" flipV="1">
              <a:off x="4237779" y="2405419"/>
              <a:ext cx="57600" cy="322005"/>
              <a:chOff x="1622888" y="2376768"/>
              <a:chExt cx="57600" cy="409449"/>
            </a:xfrm>
          </p:grpSpPr>
          <p:cxnSp>
            <p:nvCxnSpPr>
              <p:cNvPr id="164" name="Gerade Verbindung 163">
                <a:extLst>
                  <a:ext uri="{FF2B5EF4-FFF2-40B4-BE49-F238E27FC236}">
                    <a16:creationId xmlns:a16="http://schemas.microsoft.com/office/drawing/2014/main" id="{192FA063-A579-2FBB-E0EC-C0E81F9DED7D}"/>
                  </a:ext>
                </a:extLst>
              </p:cNvPr>
              <p:cNvCxnSpPr>
                <a:cxnSpLocks/>
              </p:cNvCxnSpPr>
              <p:nvPr/>
            </p:nvCxnSpPr>
            <p:spPr>
              <a:xfrm rot="16200000">
                <a:off x="1475332" y="258149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CABD45E8-5FAA-EAEB-67FE-9D53537C16B3}"/>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B8993C5A-1C30-E3FA-A208-9FB7CA059FB6}"/>
                  </a:ext>
                </a:extLst>
              </p:cNvPr>
              <p:cNvCxnSpPr>
                <a:cxnSpLocks/>
              </p:cNvCxnSpPr>
              <p:nvPr/>
            </p:nvCxnSpPr>
            <p:spPr>
              <a:xfrm rot="16200000">
                <a:off x="1651701" y="2349441"/>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36" name="Gruppieren 135">
              <a:extLst>
                <a:ext uri="{FF2B5EF4-FFF2-40B4-BE49-F238E27FC236}">
                  <a16:creationId xmlns:a16="http://schemas.microsoft.com/office/drawing/2014/main" id="{B309BAD8-AC19-E0AF-CA72-FFEDDAD067B9}"/>
                </a:ext>
              </a:extLst>
            </p:cNvPr>
            <p:cNvGrpSpPr/>
            <p:nvPr/>
          </p:nvGrpSpPr>
          <p:grpSpPr>
            <a:xfrm>
              <a:off x="4058593" y="2630699"/>
              <a:ext cx="96594" cy="911954"/>
              <a:chOff x="1598856" y="2561890"/>
              <a:chExt cx="96594" cy="228555"/>
            </a:xfrm>
          </p:grpSpPr>
          <p:cxnSp>
            <p:nvCxnSpPr>
              <p:cNvPr id="161" name="Gerade Verbindung 160">
                <a:extLst>
                  <a:ext uri="{FF2B5EF4-FFF2-40B4-BE49-F238E27FC236}">
                    <a16:creationId xmlns:a16="http://schemas.microsoft.com/office/drawing/2014/main" id="{60D808C9-28E0-1077-DAA6-69B370872603}"/>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C1518F13-1716-17AB-D5E4-18C61B9BB545}"/>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A745019D-4ADB-DF70-B0E6-D0E7B937CC74}"/>
                  </a:ext>
                </a:extLst>
              </p:cNvPr>
              <p:cNvCxnSpPr>
                <a:cxnSpLocks/>
              </p:cNvCxnSpPr>
              <p:nvPr/>
            </p:nvCxnSpPr>
            <p:spPr>
              <a:xfrm>
                <a:off x="1598856" y="256310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uppieren 136">
              <a:extLst>
                <a:ext uri="{FF2B5EF4-FFF2-40B4-BE49-F238E27FC236}">
                  <a16:creationId xmlns:a16="http://schemas.microsoft.com/office/drawing/2014/main" id="{F69762C5-274D-F2AA-BC8E-FFBF7765AE42}"/>
                </a:ext>
              </a:extLst>
            </p:cNvPr>
            <p:cNvGrpSpPr/>
            <p:nvPr/>
          </p:nvGrpSpPr>
          <p:grpSpPr>
            <a:xfrm>
              <a:off x="4357810" y="2723011"/>
              <a:ext cx="96594" cy="808706"/>
              <a:chOff x="1570281" y="2477411"/>
              <a:chExt cx="96594" cy="715226"/>
            </a:xfrm>
          </p:grpSpPr>
          <p:cxnSp>
            <p:nvCxnSpPr>
              <p:cNvPr id="158" name="Gerade Verbindung 157">
                <a:extLst>
                  <a:ext uri="{FF2B5EF4-FFF2-40B4-BE49-F238E27FC236}">
                    <a16:creationId xmlns:a16="http://schemas.microsoft.com/office/drawing/2014/main" id="{C5D390FC-BC7B-F7C3-2A84-C5B1C7C2ABAE}"/>
                  </a:ext>
                </a:extLst>
              </p:cNvPr>
              <p:cNvCxnSpPr>
                <a:cxnSpLocks/>
              </p:cNvCxnSpPr>
              <p:nvPr/>
            </p:nvCxnSpPr>
            <p:spPr>
              <a:xfrm flipV="1">
                <a:off x="1618578" y="2477411"/>
                <a:ext cx="0" cy="71522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2A3B7877-C0B7-5C29-C4BB-220ADB32DBB2}"/>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Gerade Verbindung 159">
                <a:extLst>
                  <a:ext uri="{FF2B5EF4-FFF2-40B4-BE49-F238E27FC236}">
                    <a16:creationId xmlns:a16="http://schemas.microsoft.com/office/drawing/2014/main" id="{696C32CF-A72B-C9D1-2298-1B48F8F5EABB}"/>
                  </a:ext>
                </a:extLst>
              </p:cNvPr>
              <p:cNvCxnSpPr>
                <a:cxnSpLocks/>
              </p:cNvCxnSpPr>
              <p:nvPr/>
            </p:nvCxnSpPr>
            <p:spPr>
              <a:xfrm>
                <a:off x="1570281" y="247741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8" name="Textfeld 137">
              <a:extLst>
                <a:ext uri="{FF2B5EF4-FFF2-40B4-BE49-F238E27FC236}">
                  <a16:creationId xmlns:a16="http://schemas.microsoft.com/office/drawing/2014/main" id="{C4A54FFC-D38D-143D-1A87-50152D40EC92}"/>
                </a:ext>
              </a:extLst>
            </p:cNvPr>
            <p:cNvSpPr txBox="1"/>
            <p:nvPr/>
          </p:nvSpPr>
          <p:spPr>
            <a:xfrm>
              <a:off x="4109053" y="2410865"/>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cxnSp>
          <p:nvCxnSpPr>
            <p:cNvPr id="139" name="Gerade Verbindung 138">
              <a:extLst>
                <a:ext uri="{FF2B5EF4-FFF2-40B4-BE49-F238E27FC236}">
                  <a16:creationId xmlns:a16="http://schemas.microsoft.com/office/drawing/2014/main" id="{05E96582-282C-C10D-FFE1-6AF299CBF2F5}"/>
                </a:ext>
              </a:extLst>
            </p:cNvPr>
            <p:cNvCxnSpPr>
              <a:cxnSpLocks/>
            </p:cNvCxnSpPr>
            <p:nvPr/>
          </p:nvCxnSpPr>
          <p:spPr>
            <a:xfrm flipH="1">
              <a:off x="3862228" y="3559089"/>
              <a:ext cx="77094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Textfeld 139">
              <a:extLst>
                <a:ext uri="{FF2B5EF4-FFF2-40B4-BE49-F238E27FC236}">
                  <a16:creationId xmlns:a16="http://schemas.microsoft.com/office/drawing/2014/main" id="{201F875B-AFBA-FFC9-B151-5F6A4CF4FB1C}"/>
                </a:ext>
              </a:extLst>
            </p:cNvPr>
            <p:cNvSpPr txBox="1"/>
            <p:nvPr/>
          </p:nvSpPr>
          <p:spPr>
            <a:xfrm>
              <a:off x="3954680" y="3561345"/>
              <a:ext cx="295038"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&lt;5%</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41" name="Textfeld 140">
              <a:extLst>
                <a:ext uri="{FF2B5EF4-FFF2-40B4-BE49-F238E27FC236}">
                  <a16:creationId xmlns:a16="http://schemas.microsoft.com/office/drawing/2014/main" id="{F30AB8CA-15F0-5FBD-8F06-0C5880BC4E78}"/>
                </a:ext>
              </a:extLst>
            </p:cNvPr>
            <p:cNvSpPr txBox="1"/>
            <p:nvPr/>
          </p:nvSpPr>
          <p:spPr>
            <a:xfrm>
              <a:off x="4249718" y="3561345"/>
              <a:ext cx="295038" cy="113071"/>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algn="ctr">
                <a:lnSpc>
                  <a:spcPts val="1100"/>
                </a:lnSpc>
                <a:defRPr/>
              </a:pPr>
              <a:r>
                <a:rPr lang="de-DE" sz="600" b="0">
                  <a:solidFill>
                    <a:schemeClr val="bg1">
                      <a:lumMod val="50000"/>
                    </a:schemeClr>
                  </a:solidFill>
                </a:rPr>
                <a:t>≥5%</a:t>
              </a:r>
              <a:endParaRPr lang="en-US" sz="600" b="0">
                <a:solidFill>
                  <a:schemeClr val="bg1">
                    <a:lumMod val="50000"/>
                  </a:schemeClr>
                </a:solidFill>
              </a:endParaRPr>
            </a:p>
          </p:txBody>
        </p:sp>
        <p:grpSp>
          <p:nvGrpSpPr>
            <p:cNvPr id="142" name="Gruppieren 141">
              <a:extLst>
                <a:ext uri="{FF2B5EF4-FFF2-40B4-BE49-F238E27FC236}">
                  <a16:creationId xmlns:a16="http://schemas.microsoft.com/office/drawing/2014/main" id="{AE111385-79A9-04DA-31D1-EF750A5C5B03}"/>
                </a:ext>
              </a:extLst>
            </p:cNvPr>
            <p:cNvGrpSpPr/>
            <p:nvPr/>
          </p:nvGrpSpPr>
          <p:grpSpPr>
            <a:xfrm>
              <a:off x="3542440" y="2263373"/>
              <a:ext cx="355788" cy="1030693"/>
              <a:chOff x="9618575" y="3631021"/>
              <a:chExt cx="355788" cy="1030693"/>
            </a:xfrm>
          </p:grpSpPr>
          <p:sp>
            <p:nvSpPr>
              <p:cNvPr id="149" name="Textfeld 148">
                <a:extLst>
                  <a:ext uri="{FF2B5EF4-FFF2-40B4-BE49-F238E27FC236}">
                    <a16:creationId xmlns:a16="http://schemas.microsoft.com/office/drawing/2014/main" id="{7BCC4887-6066-D168-9E9E-51DD3F5D7218}"/>
                  </a:ext>
                </a:extLst>
              </p:cNvPr>
              <p:cNvSpPr txBox="1"/>
              <p:nvPr/>
            </p:nvSpPr>
            <p:spPr>
              <a:xfrm>
                <a:off x="9618575" y="3932544"/>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300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0" name="Textfeld 149">
                <a:extLst>
                  <a:ext uri="{FF2B5EF4-FFF2-40B4-BE49-F238E27FC236}">
                    <a16:creationId xmlns:a16="http://schemas.microsoft.com/office/drawing/2014/main" id="{CAF8FC9B-5499-F906-3C70-05B634BC8AC8}"/>
                  </a:ext>
                </a:extLst>
              </p:cNvPr>
              <p:cNvSpPr txBox="1"/>
              <p:nvPr/>
            </p:nvSpPr>
            <p:spPr>
              <a:xfrm>
                <a:off x="9618575" y="4234067"/>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200</a:t>
                </a:r>
              </a:p>
            </p:txBody>
          </p:sp>
          <p:sp>
            <p:nvSpPr>
              <p:cNvPr id="151" name="Textfeld 150">
                <a:extLst>
                  <a:ext uri="{FF2B5EF4-FFF2-40B4-BE49-F238E27FC236}">
                    <a16:creationId xmlns:a16="http://schemas.microsoft.com/office/drawing/2014/main" id="{B21B655F-0709-6397-ED1A-A9271CF192D4}"/>
                  </a:ext>
                </a:extLst>
              </p:cNvPr>
              <p:cNvSpPr txBox="1"/>
              <p:nvPr/>
            </p:nvSpPr>
            <p:spPr>
              <a:xfrm>
                <a:off x="9618575" y="453558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52" name="Textfeld 151">
                <a:extLst>
                  <a:ext uri="{FF2B5EF4-FFF2-40B4-BE49-F238E27FC236}">
                    <a16:creationId xmlns:a16="http://schemas.microsoft.com/office/drawing/2014/main" id="{1BE3F122-8945-88F4-21DC-92F5CFEC53A6}"/>
                  </a:ext>
                </a:extLst>
              </p:cNvPr>
              <p:cNvSpPr txBox="1"/>
              <p:nvPr/>
            </p:nvSpPr>
            <p:spPr>
              <a:xfrm>
                <a:off x="9622758" y="363102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400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54" name="Gerade Verbindung 153">
                <a:extLst>
                  <a:ext uri="{FF2B5EF4-FFF2-40B4-BE49-F238E27FC236}">
                    <a16:creationId xmlns:a16="http://schemas.microsoft.com/office/drawing/2014/main" id="{B1562C3C-4C44-A20C-7AF6-AC070DCBD63F}"/>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Gerade Verbindung 154">
                <a:extLst>
                  <a:ext uri="{FF2B5EF4-FFF2-40B4-BE49-F238E27FC236}">
                    <a16:creationId xmlns:a16="http://schemas.microsoft.com/office/drawing/2014/main" id="{ECA76985-C034-028B-C0A0-DD4577E330FB}"/>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Gerade Verbindung 155">
                <a:extLst>
                  <a:ext uri="{FF2B5EF4-FFF2-40B4-BE49-F238E27FC236}">
                    <a16:creationId xmlns:a16="http://schemas.microsoft.com/office/drawing/2014/main" id="{E3D359D7-CE19-CFFB-9E33-08A8D25552C0}"/>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Gerade Verbindung 156">
                <a:extLst>
                  <a:ext uri="{FF2B5EF4-FFF2-40B4-BE49-F238E27FC236}">
                    <a16:creationId xmlns:a16="http://schemas.microsoft.com/office/drawing/2014/main" id="{3683DC73-EEF0-72D7-1E56-9D11753453EC}"/>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3" name="Rechteck 142">
              <a:extLst>
                <a:ext uri="{FF2B5EF4-FFF2-40B4-BE49-F238E27FC236}">
                  <a16:creationId xmlns:a16="http://schemas.microsoft.com/office/drawing/2014/main" id="{BE3F29B2-55C5-E55E-89A4-EFDF73486D85}"/>
                </a:ext>
              </a:extLst>
            </p:cNvPr>
            <p:cNvSpPr/>
            <p:nvPr/>
          </p:nvSpPr>
          <p:spPr>
            <a:xfrm>
              <a:off x="3977758" y="3391319"/>
              <a:ext cx="253896" cy="90792"/>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44" name="Rechteck 143">
              <a:extLst>
                <a:ext uri="{FF2B5EF4-FFF2-40B4-BE49-F238E27FC236}">
                  <a16:creationId xmlns:a16="http://schemas.microsoft.com/office/drawing/2014/main" id="{9E3A03A0-09C1-AEB1-8133-9BC221B67B83}"/>
                </a:ext>
              </a:extLst>
            </p:cNvPr>
            <p:cNvSpPr/>
            <p:nvPr/>
          </p:nvSpPr>
          <p:spPr>
            <a:xfrm flipV="1">
              <a:off x="4277197" y="3392379"/>
              <a:ext cx="261454" cy="74063"/>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45" name="Gerade Verbindung 144">
              <a:extLst>
                <a:ext uri="{FF2B5EF4-FFF2-40B4-BE49-F238E27FC236}">
                  <a16:creationId xmlns:a16="http://schemas.microsoft.com/office/drawing/2014/main" id="{EC58D29D-DCC4-6921-3022-62B6333DC770}"/>
                </a:ext>
              </a:extLst>
            </p:cNvPr>
            <p:cNvCxnSpPr>
              <a:cxnSpLocks/>
            </p:cNvCxnSpPr>
            <p:nvPr/>
          </p:nvCxnSpPr>
          <p:spPr>
            <a:xfrm>
              <a:off x="3977758" y="3463023"/>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EE335DFE-8FA8-58DD-DBEA-350A8BF9D23E}"/>
                </a:ext>
              </a:extLst>
            </p:cNvPr>
            <p:cNvCxnSpPr>
              <a:cxnSpLocks/>
            </p:cNvCxnSpPr>
            <p:nvPr/>
          </p:nvCxnSpPr>
          <p:spPr>
            <a:xfrm>
              <a:off x="4276967" y="3443682"/>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7" name="Textfeld 146">
              <a:extLst>
                <a:ext uri="{FF2B5EF4-FFF2-40B4-BE49-F238E27FC236}">
                  <a16:creationId xmlns:a16="http://schemas.microsoft.com/office/drawing/2014/main" id="{DFE873C8-9D2F-A565-E6FD-694990DECF17}"/>
                </a:ext>
              </a:extLst>
            </p:cNvPr>
            <p:cNvSpPr txBox="1"/>
            <p:nvPr/>
          </p:nvSpPr>
          <p:spPr>
            <a:xfrm rot="16200000">
              <a:off x="2977122" y="2666810"/>
              <a:ext cx="1268192"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ALT</a:t>
              </a:r>
            </a:p>
          </p:txBody>
        </p:sp>
      </p:grpSp>
      <p:grpSp>
        <p:nvGrpSpPr>
          <p:cNvPr id="380" name="Gruppieren 379">
            <a:extLst>
              <a:ext uri="{FF2B5EF4-FFF2-40B4-BE49-F238E27FC236}">
                <a16:creationId xmlns:a16="http://schemas.microsoft.com/office/drawing/2014/main" id="{7A237C60-9377-F5D0-4642-C7B72773077E}"/>
              </a:ext>
            </a:extLst>
          </p:cNvPr>
          <p:cNvGrpSpPr/>
          <p:nvPr/>
        </p:nvGrpSpPr>
        <p:grpSpPr>
          <a:xfrm>
            <a:off x="5664037" y="1886928"/>
            <a:ext cx="1753200" cy="1714313"/>
            <a:chOff x="5491650" y="2133392"/>
            <a:chExt cx="1753200" cy="1714313"/>
          </a:xfrm>
        </p:grpSpPr>
        <p:sp>
          <p:nvSpPr>
            <p:cNvPr id="98" name="Textfeld 97">
              <a:extLst>
                <a:ext uri="{FF2B5EF4-FFF2-40B4-BE49-F238E27FC236}">
                  <a16:creationId xmlns:a16="http://schemas.microsoft.com/office/drawing/2014/main" id="{42B03B93-F769-C16C-BC52-3C8CD984F453}"/>
                </a:ext>
              </a:extLst>
            </p:cNvPr>
            <p:cNvSpPr txBox="1"/>
            <p:nvPr/>
          </p:nvSpPr>
          <p:spPr>
            <a:xfrm>
              <a:off x="6297539" y="3690293"/>
              <a:ext cx="838451" cy="157412"/>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Veränderung</a:t>
              </a:r>
              <a:r>
                <a:rPr lang="en-US" sz="700">
                  <a:solidFill>
                    <a:srgbClr val="001965"/>
                  </a:solidFill>
                </a:rPr>
                <a:t> der </a:t>
              </a:r>
              <a:r>
                <a:rPr lang="en-US" sz="700" err="1">
                  <a:solidFill>
                    <a:srgbClr val="001965"/>
                  </a:solidFill>
                </a:rPr>
                <a:t>Steifigkeit</a:t>
              </a:r>
              <a:r>
                <a:rPr lang="en-US" sz="700">
                  <a:solidFill>
                    <a:srgbClr val="001965"/>
                  </a:solidFill>
                </a:rPr>
                <a:t> (kPa)</a:t>
              </a:r>
            </a:p>
          </p:txBody>
        </p:sp>
        <p:cxnSp>
          <p:nvCxnSpPr>
            <p:cNvPr id="99" name="Gerade Verbindung 98">
              <a:extLst>
                <a:ext uri="{FF2B5EF4-FFF2-40B4-BE49-F238E27FC236}">
                  <a16:creationId xmlns:a16="http://schemas.microsoft.com/office/drawing/2014/main" id="{5D1F5747-5354-3444-542A-CC55F0717D06}"/>
                </a:ext>
              </a:extLst>
            </p:cNvPr>
            <p:cNvCxnSpPr>
              <a:cxnSpLocks/>
            </p:cNvCxnSpPr>
            <p:nvPr/>
          </p:nvCxnSpPr>
          <p:spPr>
            <a:xfrm>
              <a:off x="6259580" y="2333418"/>
              <a:ext cx="0" cy="116236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feld 99">
              <a:extLst>
                <a:ext uri="{FF2B5EF4-FFF2-40B4-BE49-F238E27FC236}">
                  <a16:creationId xmlns:a16="http://schemas.microsoft.com/office/drawing/2014/main" id="{22F59B60-B60A-E495-4331-87CFF6CF34CE}"/>
                </a:ext>
              </a:extLst>
            </p:cNvPr>
            <p:cNvSpPr txBox="1"/>
            <p:nvPr/>
          </p:nvSpPr>
          <p:spPr>
            <a:xfrm>
              <a:off x="5893156" y="3417396"/>
              <a:ext cx="298857" cy="12111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-100</a:t>
              </a:r>
            </a:p>
          </p:txBody>
        </p:sp>
        <p:grpSp>
          <p:nvGrpSpPr>
            <p:cNvPr id="102" name="Gruppieren 101">
              <a:extLst>
                <a:ext uri="{FF2B5EF4-FFF2-40B4-BE49-F238E27FC236}">
                  <a16:creationId xmlns:a16="http://schemas.microsoft.com/office/drawing/2014/main" id="{355E07C3-573D-3D0E-7664-0EA4E7487D2D}"/>
                </a:ext>
              </a:extLst>
            </p:cNvPr>
            <p:cNvGrpSpPr/>
            <p:nvPr/>
          </p:nvGrpSpPr>
          <p:grpSpPr>
            <a:xfrm>
              <a:off x="6482369" y="2372586"/>
              <a:ext cx="96594" cy="779865"/>
              <a:chOff x="1598856" y="2584850"/>
              <a:chExt cx="96594" cy="205595"/>
            </a:xfrm>
          </p:grpSpPr>
          <p:cxnSp>
            <p:nvCxnSpPr>
              <p:cNvPr id="125" name="Gerade Verbindung 124">
                <a:extLst>
                  <a:ext uri="{FF2B5EF4-FFF2-40B4-BE49-F238E27FC236}">
                    <a16:creationId xmlns:a16="http://schemas.microsoft.com/office/drawing/2014/main" id="{A6DF868E-255F-62FD-ECD5-8507854CABB9}"/>
                  </a:ext>
                </a:extLst>
              </p:cNvPr>
              <p:cNvCxnSpPr>
                <a:cxnSpLocks/>
              </p:cNvCxnSpPr>
              <p:nvPr/>
            </p:nvCxnSpPr>
            <p:spPr>
              <a:xfrm flipV="1">
                <a:off x="1647153" y="2584850"/>
                <a:ext cx="0" cy="20559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E5247F92-2B43-9E8A-161F-2142F920DF7D}"/>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864D2FE1-B79A-A672-9195-5EC3A21D1901}"/>
                  </a:ext>
                </a:extLst>
              </p:cNvPr>
              <p:cNvCxnSpPr>
                <a:cxnSpLocks/>
              </p:cNvCxnSpPr>
              <p:nvPr/>
            </p:nvCxnSpPr>
            <p:spPr>
              <a:xfrm>
                <a:off x="1598856" y="258485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uppieren 102">
              <a:extLst>
                <a:ext uri="{FF2B5EF4-FFF2-40B4-BE49-F238E27FC236}">
                  <a16:creationId xmlns:a16="http://schemas.microsoft.com/office/drawing/2014/main" id="{F0B45838-0793-0EEF-AF8A-6B7AFE89C1F0}"/>
                </a:ext>
              </a:extLst>
            </p:cNvPr>
            <p:cNvGrpSpPr/>
            <p:nvPr/>
          </p:nvGrpSpPr>
          <p:grpSpPr>
            <a:xfrm>
              <a:off x="6914472" y="2473773"/>
              <a:ext cx="96594" cy="292621"/>
              <a:chOff x="1570281" y="1904049"/>
              <a:chExt cx="96594" cy="1288588"/>
            </a:xfrm>
          </p:grpSpPr>
          <p:cxnSp>
            <p:nvCxnSpPr>
              <p:cNvPr id="122" name="Gerade Verbindung 121">
                <a:extLst>
                  <a:ext uri="{FF2B5EF4-FFF2-40B4-BE49-F238E27FC236}">
                    <a16:creationId xmlns:a16="http://schemas.microsoft.com/office/drawing/2014/main" id="{5177DBC1-74ED-DA72-6690-68A2C50D5059}"/>
                  </a:ext>
                </a:extLst>
              </p:cNvPr>
              <p:cNvCxnSpPr>
                <a:cxnSpLocks/>
              </p:cNvCxnSpPr>
              <p:nvPr/>
            </p:nvCxnSpPr>
            <p:spPr>
              <a:xfrm flipV="1">
                <a:off x="1618578" y="1904049"/>
                <a:ext cx="0" cy="128858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CC93F323-F478-7047-8378-EA15CB3ABD5A}"/>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0B93F861-D577-2B67-EDFD-25650FD289B4}"/>
                  </a:ext>
                </a:extLst>
              </p:cNvPr>
              <p:cNvCxnSpPr>
                <a:cxnSpLocks/>
              </p:cNvCxnSpPr>
              <p:nvPr/>
            </p:nvCxnSpPr>
            <p:spPr>
              <a:xfrm>
                <a:off x="1570281" y="190404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75" name="Gruppieren 174">
              <a:extLst>
                <a:ext uri="{FF2B5EF4-FFF2-40B4-BE49-F238E27FC236}">
                  <a16:creationId xmlns:a16="http://schemas.microsoft.com/office/drawing/2014/main" id="{091ED2D4-AA4B-3568-1F07-65C2E77A036A}"/>
                </a:ext>
              </a:extLst>
            </p:cNvPr>
            <p:cNvGrpSpPr/>
            <p:nvPr/>
          </p:nvGrpSpPr>
          <p:grpSpPr>
            <a:xfrm>
              <a:off x="6523696" y="2133392"/>
              <a:ext cx="409449" cy="189554"/>
              <a:chOff x="5817647" y="2207898"/>
              <a:chExt cx="409449" cy="197395"/>
            </a:xfrm>
          </p:grpSpPr>
          <p:grpSp>
            <p:nvGrpSpPr>
              <p:cNvPr id="101" name="Gruppieren 100">
                <a:extLst>
                  <a:ext uri="{FF2B5EF4-FFF2-40B4-BE49-F238E27FC236}">
                    <a16:creationId xmlns:a16="http://schemas.microsoft.com/office/drawing/2014/main" id="{CFB30CCC-FEA4-140F-0B29-1F04AD30A74F}"/>
                  </a:ext>
                </a:extLst>
              </p:cNvPr>
              <p:cNvGrpSpPr/>
              <p:nvPr/>
            </p:nvGrpSpPr>
            <p:grpSpPr>
              <a:xfrm rot="16200000" flipV="1">
                <a:off x="5993571" y="2171768"/>
                <a:ext cx="57601" cy="409449"/>
                <a:chOff x="1410913" y="2396308"/>
                <a:chExt cx="57601" cy="409449"/>
              </a:xfrm>
            </p:grpSpPr>
            <p:cxnSp>
              <p:nvCxnSpPr>
                <p:cNvPr id="128" name="Gerade Verbindung 127">
                  <a:extLst>
                    <a:ext uri="{FF2B5EF4-FFF2-40B4-BE49-F238E27FC236}">
                      <a16:creationId xmlns:a16="http://schemas.microsoft.com/office/drawing/2014/main" id="{B2468083-C616-3818-9EC1-42585B5F3C78}"/>
                    </a:ext>
                  </a:extLst>
                </p:cNvPr>
                <p:cNvCxnSpPr>
                  <a:cxnSpLocks/>
                </p:cNvCxnSpPr>
                <p:nvPr/>
              </p:nvCxnSpPr>
              <p:spPr>
                <a:xfrm rot="16200000">
                  <a:off x="1263357" y="260103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6AD37B98-95C6-B18F-9123-23D1B08545EA}"/>
                    </a:ext>
                  </a:extLst>
                </p:cNvPr>
                <p:cNvCxnSpPr>
                  <a:cxnSpLocks/>
                </p:cNvCxnSpPr>
                <p:nvPr/>
              </p:nvCxnSpPr>
              <p:spPr>
                <a:xfrm rot="16200000">
                  <a:off x="1439713" y="277253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80E55D77-26E6-300A-6434-124CBB92D369}"/>
                    </a:ext>
                  </a:extLst>
                </p:cNvPr>
                <p:cNvCxnSpPr>
                  <a:cxnSpLocks/>
                </p:cNvCxnSpPr>
                <p:nvPr/>
              </p:nvCxnSpPr>
              <p:spPr>
                <a:xfrm rot="16200000">
                  <a:off x="1439727" y="2368982"/>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4" name="Textfeld 103">
                <a:extLst>
                  <a:ext uri="{FF2B5EF4-FFF2-40B4-BE49-F238E27FC236}">
                    <a16:creationId xmlns:a16="http://schemas.microsoft.com/office/drawing/2014/main" id="{EA19B2F6-5F91-45C4-3583-1A546F4F6462}"/>
                  </a:ext>
                </a:extLst>
              </p:cNvPr>
              <p:cNvSpPr txBox="1"/>
              <p:nvPr/>
            </p:nvSpPr>
            <p:spPr>
              <a:xfrm>
                <a:off x="5874799" y="2207898"/>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grpSp>
        <p:cxnSp>
          <p:nvCxnSpPr>
            <p:cNvPr id="105" name="Gerade Verbindung 104">
              <a:extLst>
                <a:ext uri="{FF2B5EF4-FFF2-40B4-BE49-F238E27FC236}">
                  <a16:creationId xmlns:a16="http://schemas.microsoft.com/office/drawing/2014/main" id="{9EA7C309-61C7-8F89-3949-1699D7314BA6}"/>
                </a:ext>
              </a:extLst>
            </p:cNvPr>
            <p:cNvCxnSpPr>
              <a:cxnSpLocks/>
            </p:cNvCxnSpPr>
            <p:nvPr/>
          </p:nvCxnSpPr>
          <p:spPr>
            <a:xfrm flipH="1">
              <a:off x="6220116" y="3503461"/>
              <a:ext cx="102473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Textfeld 105">
              <a:extLst>
                <a:ext uri="{FF2B5EF4-FFF2-40B4-BE49-F238E27FC236}">
                  <a16:creationId xmlns:a16="http://schemas.microsoft.com/office/drawing/2014/main" id="{7AB2EEF9-2291-3F60-2AC9-86F919A1A7C7}"/>
                </a:ext>
              </a:extLst>
            </p:cNvPr>
            <p:cNvSpPr txBox="1"/>
            <p:nvPr/>
          </p:nvSpPr>
          <p:spPr>
            <a:xfrm>
              <a:off x="6377616" y="3505627"/>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07" name="Textfeld 106">
              <a:extLst>
                <a:ext uri="{FF2B5EF4-FFF2-40B4-BE49-F238E27FC236}">
                  <a16:creationId xmlns:a16="http://schemas.microsoft.com/office/drawing/2014/main" id="{E53CCB27-2BAE-A5CC-CB52-7B1BC6A8C6F1}"/>
                </a:ext>
              </a:extLst>
            </p:cNvPr>
            <p:cNvSpPr txBox="1"/>
            <p:nvPr/>
          </p:nvSpPr>
          <p:spPr>
            <a:xfrm>
              <a:off x="6843008" y="3505627"/>
              <a:ext cx="295038" cy="108579"/>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&gt;0%</a:t>
              </a:r>
              <a:endParaRPr lang="en-US" sz="600" b="0">
                <a:solidFill>
                  <a:schemeClr val="bg1">
                    <a:lumMod val="50000"/>
                  </a:schemeClr>
                </a:solidFill>
              </a:endParaRPr>
            </a:p>
          </p:txBody>
        </p:sp>
        <p:grpSp>
          <p:nvGrpSpPr>
            <p:cNvPr id="174" name="Gruppieren 173">
              <a:extLst>
                <a:ext uri="{FF2B5EF4-FFF2-40B4-BE49-F238E27FC236}">
                  <a16:creationId xmlns:a16="http://schemas.microsoft.com/office/drawing/2014/main" id="{F1BA33A2-9F9C-EFBC-D1FA-5268A379B76F}"/>
                </a:ext>
              </a:extLst>
            </p:cNvPr>
            <p:cNvGrpSpPr/>
            <p:nvPr/>
          </p:nvGrpSpPr>
          <p:grpSpPr>
            <a:xfrm>
              <a:off x="5904511" y="2259224"/>
              <a:ext cx="351605" cy="121115"/>
              <a:chOff x="5187114" y="2263379"/>
              <a:chExt cx="351605" cy="126125"/>
            </a:xfrm>
          </p:grpSpPr>
          <p:sp>
            <p:nvSpPr>
              <p:cNvPr id="117" name="Textfeld 116">
                <a:extLst>
                  <a:ext uri="{FF2B5EF4-FFF2-40B4-BE49-F238E27FC236}">
                    <a16:creationId xmlns:a16="http://schemas.microsoft.com/office/drawing/2014/main" id="{F61D40A5-ECEB-80CA-5EDD-49DAEFF79B4A}"/>
                  </a:ext>
                </a:extLst>
              </p:cNvPr>
              <p:cNvSpPr txBox="1"/>
              <p:nvPr/>
            </p:nvSpPr>
            <p:spPr>
              <a:xfrm>
                <a:off x="5187114" y="226337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18" name="Gerade Verbindung 117">
                <a:extLst>
                  <a:ext uri="{FF2B5EF4-FFF2-40B4-BE49-F238E27FC236}">
                    <a16:creationId xmlns:a16="http://schemas.microsoft.com/office/drawing/2014/main" id="{5531813B-B07D-5420-A9D8-8D362CB18E62}"/>
                  </a:ext>
                </a:extLst>
              </p:cNvPr>
              <p:cNvCxnSpPr>
                <a:cxnSpLocks/>
              </p:cNvCxnSpPr>
              <p:nvPr/>
            </p:nvCxnSpPr>
            <p:spPr>
              <a:xfrm>
                <a:off x="5502719" y="2341534"/>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3" name="Gruppieren 172">
              <a:extLst>
                <a:ext uri="{FF2B5EF4-FFF2-40B4-BE49-F238E27FC236}">
                  <a16:creationId xmlns:a16="http://schemas.microsoft.com/office/drawing/2014/main" id="{67C9627E-3E70-0D67-BAD9-6E60C74DFEAD}"/>
                </a:ext>
              </a:extLst>
            </p:cNvPr>
            <p:cNvGrpSpPr/>
            <p:nvPr/>
          </p:nvGrpSpPr>
          <p:grpSpPr>
            <a:xfrm>
              <a:off x="5900328" y="2645285"/>
              <a:ext cx="355788" cy="121115"/>
              <a:chOff x="5182931" y="2866426"/>
              <a:chExt cx="355788" cy="126125"/>
            </a:xfrm>
          </p:grpSpPr>
          <p:sp>
            <p:nvSpPr>
              <p:cNvPr id="115" name="Textfeld 114">
                <a:extLst>
                  <a:ext uri="{FF2B5EF4-FFF2-40B4-BE49-F238E27FC236}">
                    <a16:creationId xmlns:a16="http://schemas.microsoft.com/office/drawing/2014/main" id="{4F392106-57B9-9E43-5A9B-4A8046D9657A}"/>
                  </a:ext>
                </a:extLst>
              </p:cNvPr>
              <p:cNvSpPr txBox="1"/>
              <p:nvPr/>
            </p:nvSpPr>
            <p:spPr>
              <a:xfrm>
                <a:off x="5182931" y="286642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0</a:t>
                </a:r>
              </a:p>
            </p:txBody>
          </p:sp>
          <p:cxnSp>
            <p:nvCxnSpPr>
              <p:cNvPr id="120" name="Gerade Verbindung 119">
                <a:extLst>
                  <a:ext uri="{FF2B5EF4-FFF2-40B4-BE49-F238E27FC236}">
                    <a16:creationId xmlns:a16="http://schemas.microsoft.com/office/drawing/2014/main" id="{639A75B6-E8FE-165E-5A9F-8C1825F90964}"/>
                  </a:ext>
                </a:extLst>
              </p:cNvPr>
              <p:cNvCxnSpPr>
                <a:cxnSpLocks/>
              </p:cNvCxnSpPr>
              <p:nvPr/>
            </p:nvCxnSpPr>
            <p:spPr>
              <a:xfrm>
                <a:off x="5502719" y="2947548"/>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uppieren 171">
              <a:extLst>
                <a:ext uri="{FF2B5EF4-FFF2-40B4-BE49-F238E27FC236}">
                  <a16:creationId xmlns:a16="http://schemas.microsoft.com/office/drawing/2014/main" id="{E23BEEFF-0625-9D37-E8A1-BC7ADAAD3B4C}"/>
                </a:ext>
              </a:extLst>
            </p:cNvPr>
            <p:cNvGrpSpPr/>
            <p:nvPr/>
          </p:nvGrpSpPr>
          <p:grpSpPr>
            <a:xfrm>
              <a:off x="5900328" y="3031344"/>
              <a:ext cx="355788" cy="121115"/>
              <a:chOff x="5182931" y="3167949"/>
              <a:chExt cx="355788" cy="126125"/>
            </a:xfrm>
          </p:grpSpPr>
          <p:sp>
            <p:nvSpPr>
              <p:cNvPr id="116" name="Textfeld 115">
                <a:extLst>
                  <a:ext uri="{FF2B5EF4-FFF2-40B4-BE49-F238E27FC236}">
                    <a16:creationId xmlns:a16="http://schemas.microsoft.com/office/drawing/2014/main" id="{F8198EF6-DFA8-4903-0539-79B8DE0BB1DC}"/>
                  </a:ext>
                </a:extLst>
              </p:cNvPr>
              <p:cNvSpPr txBox="1"/>
              <p:nvPr/>
            </p:nvSpPr>
            <p:spPr>
              <a:xfrm>
                <a:off x="5182931" y="3167949"/>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21" name="Gerade Verbindung 120">
                <a:extLst>
                  <a:ext uri="{FF2B5EF4-FFF2-40B4-BE49-F238E27FC236}">
                    <a16:creationId xmlns:a16="http://schemas.microsoft.com/office/drawing/2014/main" id="{17163B3B-CC01-8F2F-9B45-FFAE5A1EF2CB}"/>
                  </a:ext>
                </a:extLst>
              </p:cNvPr>
              <p:cNvCxnSpPr>
                <a:cxnSpLocks/>
              </p:cNvCxnSpPr>
              <p:nvPr/>
            </p:nvCxnSpPr>
            <p:spPr>
              <a:xfrm>
                <a:off x="5502719" y="325055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3" name="Textfeld 112">
              <a:extLst>
                <a:ext uri="{FF2B5EF4-FFF2-40B4-BE49-F238E27FC236}">
                  <a16:creationId xmlns:a16="http://schemas.microsoft.com/office/drawing/2014/main" id="{D4C9BC1D-51D1-14EC-B56A-B500A37B5CBB}"/>
                </a:ext>
              </a:extLst>
            </p:cNvPr>
            <p:cNvSpPr txBox="1"/>
            <p:nvPr/>
          </p:nvSpPr>
          <p:spPr>
            <a:xfrm rot="16200000">
              <a:off x="5164873" y="2612676"/>
              <a:ext cx="1217812" cy="564257"/>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1000" err="1">
                  <a:solidFill>
                    <a:srgbClr val="001965"/>
                  </a:solidFill>
                  <a:latin typeface="Apis For Office"/>
                </a:rPr>
                <a:t>Veränderung</a:t>
              </a:r>
              <a:r>
                <a:rPr lang="en-US" sz="1000">
                  <a:solidFill>
                    <a:srgbClr val="001965"/>
                  </a:solidFill>
                  <a:latin typeface="Apis For Office"/>
                </a:rPr>
                <a:t> des </a:t>
              </a:r>
              <a:r>
                <a:rPr lang="en-US" sz="1000" err="1">
                  <a:solidFill>
                    <a:srgbClr val="001965"/>
                  </a:solidFill>
                  <a:latin typeface="Apis For Office"/>
                </a:rPr>
                <a:t>Konsums</a:t>
              </a:r>
              <a:r>
                <a:rPr lang="en-US" sz="1000">
                  <a:solidFill>
                    <a:srgbClr val="001965"/>
                  </a:solidFill>
                  <a:latin typeface="Apis For Office"/>
                </a:rPr>
                <a:t> von </a:t>
              </a:r>
              <a:r>
                <a:rPr lang="en-US" sz="1000" err="1">
                  <a:solidFill>
                    <a:srgbClr val="001965"/>
                  </a:solidFill>
                  <a:latin typeface="Apis For Office"/>
                </a:rPr>
                <a:t>salzhaltigen</a:t>
              </a:r>
              <a:r>
                <a:rPr lang="en-US" sz="1000">
                  <a:solidFill>
                    <a:srgbClr val="001965"/>
                  </a:solidFill>
                  <a:latin typeface="Apis For Office"/>
                </a:rPr>
                <a:t> Fast Foods </a:t>
              </a:r>
              <a:r>
                <a:rPr lang="en-US" sz="1000">
                  <a:solidFill>
                    <a:srgbClr val="001965"/>
                  </a:solidFill>
                </a:rPr>
                <a:t> (g/Tag)</a:t>
              </a:r>
              <a:endParaRPr kumimoji="0" lang="en-US" sz="1000" b="1"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177" name="Gerade Verbindung 176">
              <a:extLst>
                <a:ext uri="{FF2B5EF4-FFF2-40B4-BE49-F238E27FC236}">
                  <a16:creationId xmlns:a16="http://schemas.microsoft.com/office/drawing/2014/main" id="{EC1BF755-2244-DEB4-B09C-7231C4544448}"/>
                </a:ext>
              </a:extLst>
            </p:cNvPr>
            <p:cNvCxnSpPr>
              <a:cxnSpLocks/>
            </p:cNvCxnSpPr>
            <p:nvPr/>
          </p:nvCxnSpPr>
          <p:spPr>
            <a:xfrm>
              <a:off x="6268762" y="2726395"/>
              <a:ext cx="935115" cy="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Rechteck 108">
              <a:extLst>
                <a:ext uri="{FF2B5EF4-FFF2-40B4-BE49-F238E27FC236}">
                  <a16:creationId xmlns:a16="http://schemas.microsoft.com/office/drawing/2014/main" id="{D01DF9C1-E9D8-5AB8-F197-D4ACFD0A6932}"/>
                </a:ext>
              </a:extLst>
            </p:cNvPr>
            <p:cNvSpPr/>
            <p:nvPr/>
          </p:nvSpPr>
          <p:spPr>
            <a:xfrm>
              <a:off x="6401534" y="2659785"/>
              <a:ext cx="253896" cy="301916"/>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11" name="Gerade Verbindung 110">
              <a:extLst>
                <a:ext uri="{FF2B5EF4-FFF2-40B4-BE49-F238E27FC236}">
                  <a16:creationId xmlns:a16="http://schemas.microsoft.com/office/drawing/2014/main" id="{065E70AC-C490-E2CD-C72D-EAD9BF091E68}"/>
                </a:ext>
              </a:extLst>
            </p:cNvPr>
            <p:cNvCxnSpPr>
              <a:cxnSpLocks/>
            </p:cNvCxnSpPr>
            <p:nvPr/>
          </p:nvCxnSpPr>
          <p:spPr>
            <a:xfrm>
              <a:off x="6401534" y="2806192"/>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3BD53697-0949-4E16-C8A6-F9392C2CC9BB}"/>
                </a:ext>
              </a:extLst>
            </p:cNvPr>
            <p:cNvGrpSpPr/>
            <p:nvPr/>
          </p:nvGrpSpPr>
          <p:grpSpPr>
            <a:xfrm>
              <a:off x="6838266" y="2521965"/>
              <a:ext cx="261454" cy="210841"/>
              <a:chOff x="6120869" y="3345316"/>
              <a:chExt cx="261454" cy="219563"/>
            </a:xfrm>
          </p:grpSpPr>
          <p:sp>
            <p:nvSpPr>
              <p:cNvPr id="110" name="Rechteck 109">
                <a:extLst>
                  <a:ext uri="{FF2B5EF4-FFF2-40B4-BE49-F238E27FC236}">
                    <a16:creationId xmlns:a16="http://schemas.microsoft.com/office/drawing/2014/main" id="{5270D33F-70F9-7644-947D-090253247BAE}"/>
                  </a:ext>
                </a:extLst>
              </p:cNvPr>
              <p:cNvSpPr/>
              <p:nvPr/>
            </p:nvSpPr>
            <p:spPr>
              <a:xfrm flipV="1">
                <a:off x="6120869" y="3345316"/>
                <a:ext cx="261454" cy="219563"/>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12" name="Gerade Verbindung 111">
                <a:extLst>
                  <a:ext uri="{FF2B5EF4-FFF2-40B4-BE49-F238E27FC236}">
                    <a16:creationId xmlns:a16="http://schemas.microsoft.com/office/drawing/2014/main" id="{F7C52F2F-09D3-0043-D333-A888F5E84B27}"/>
                  </a:ext>
                </a:extLst>
              </p:cNvPr>
              <p:cNvCxnSpPr>
                <a:cxnSpLocks/>
              </p:cNvCxnSpPr>
              <p:nvPr/>
            </p:nvCxnSpPr>
            <p:spPr>
              <a:xfrm>
                <a:off x="6120869" y="3456382"/>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6" name="Rechteck 15">
            <a:extLst>
              <a:ext uri="{FF2B5EF4-FFF2-40B4-BE49-F238E27FC236}">
                <a16:creationId xmlns:a16="http://schemas.microsoft.com/office/drawing/2014/main" id="{DA371F86-3D89-FC43-F485-95BF538F946E}"/>
              </a:ext>
            </a:extLst>
          </p:cNvPr>
          <p:cNvSpPr/>
          <p:nvPr/>
        </p:nvSpPr>
        <p:spPr>
          <a:xfrm>
            <a:off x="4472132" y="1723417"/>
            <a:ext cx="2648551" cy="20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1965"/>
                </a:solidFill>
                <a:effectLst/>
                <a:uLnTx/>
                <a:uFillTx/>
                <a:latin typeface="Apis For Office"/>
                <a:ea typeface="+mn-ea"/>
                <a:cs typeface="+mn-cs"/>
              </a:rPr>
              <a:t>Fast Food</a:t>
            </a:r>
          </a:p>
        </p:txBody>
      </p:sp>
      <p:sp>
        <p:nvSpPr>
          <p:cNvPr id="38" name="Rechteck 37">
            <a:extLst>
              <a:ext uri="{FF2B5EF4-FFF2-40B4-BE49-F238E27FC236}">
                <a16:creationId xmlns:a16="http://schemas.microsoft.com/office/drawing/2014/main" id="{71257360-E558-3096-F30D-6B9BF199BE13}"/>
              </a:ext>
            </a:extLst>
          </p:cNvPr>
          <p:cNvSpPr/>
          <p:nvPr/>
        </p:nvSpPr>
        <p:spPr>
          <a:xfrm>
            <a:off x="1117787" y="3915229"/>
            <a:ext cx="2648551" cy="20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Softdrinks</a:t>
            </a:r>
          </a:p>
        </p:txBody>
      </p:sp>
      <p:grpSp>
        <p:nvGrpSpPr>
          <p:cNvPr id="392" name="Gruppieren 391">
            <a:extLst>
              <a:ext uri="{FF2B5EF4-FFF2-40B4-BE49-F238E27FC236}">
                <a16:creationId xmlns:a16="http://schemas.microsoft.com/office/drawing/2014/main" id="{A931B787-4C42-25B8-EE8F-039D33E4BDC4}"/>
              </a:ext>
            </a:extLst>
          </p:cNvPr>
          <p:cNvGrpSpPr/>
          <p:nvPr/>
        </p:nvGrpSpPr>
        <p:grpSpPr>
          <a:xfrm>
            <a:off x="3248122" y="4224049"/>
            <a:ext cx="1332072" cy="1589034"/>
            <a:chOff x="3270607" y="4470513"/>
            <a:chExt cx="1332072" cy="1589034"/>
          </a:xfrm>
        </p:grpSpPr>
        <p:sp>
          <p:nvSpPr>
            <p:cNvPr id="53" name="Textfeld 52">
              <a:extLst>
                <a:ext uri="{FF2B5EF4-FFF2-40B4-BE49-F238E27FC236}">
                  <a16:creationId xmlns:a16="http://schemas.microsoft.com/office/drawing/2014/main" id="{A6A691F0-F219-5545-6BB5-8984F1CA5404}"/>
                </a:ext>
              </a:extLst>
            </p:cNvPr>
            <p:cNvSpPr txBox="1"/>
            <p:nvPr/>
          </p:nvSpPr>
          <p:spPr>
            <a:xfrm>
              <a:off x="3674990" y="5915902"/>
              <a:ext cx="838451" cy="143645"/>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Softdrinks</a:t>
              </a:r>
              <a:r>
                <a:rPr lang="en-US" sz="700">
                  <a:solidFill>
                    <a:srgbClr val="001965"/>
                  </a:solidFill>
                </a:rPr>
                <a:t> pro </a:t>
              </a:r>
              <a:r>
                <a:rPr lang="en-US" sz="700" err="1">
                  <a:solidFill>
                    <a:srgbClr val="001965"/>
                  </a:solidFill>
                </a:rPr>
                <a:t>Woche</a:t>
              </a:r>
              <a:endParaRPr lang="en-US" sz="700">
                <a:solidFill>
                  <a:srgbClr val="001965"/>
                </a:solidFill>
              </a:endParaRPr>
            </a:p>
          </p:txBody>
        </p:sp>
        <p:cxnSp>
          <p:nvCxnSpPr>
            <p:cNvPr id="54" name="Gerade Verbindung 53">
              <a:extLst>
                <a:ext uri="{FF2B5EF4-FFF2-40B4-BE49-F238E27FC236}">
                  <a16:creationId xmlns:a16="http://schemas.microsoft.com/office/drawing/2014/main" id="{4B5439CC-DE1F-DF62-2757-7C2918808C96}"/>
                </a:ext>
              </a:extLst>
            </p:cNvPr>
            <p:cNvCxnSpPr>
              <a:cxnSpLocks/>
            </p:cNvCxnSpPr>
            <p:nvPr/>
          </p:nvCxnSpPr>
          <p:spPr>
            <a:xfrm>
              <a:off x="3637031" y="4677699"/>
              <a:ext cx="0" cy="10607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feld 90">
              <a:extLst>
                <a:ext uri="{FF2B5EF4-FFF2-40B4-BE49-F238E27FC236}">
                  <a16:creationId xmlns:a16="http://schemas.microsoft.com/office/drawing/2014/main" id="{66750729-5A3B-D39C-B05B-30CAFDE630FC}"/>
                </a:ext>
              </a:extLst>
            </p:cNvPr>
            <p:cNvSpPr txBox="1"/>
            <p:nvPr/>
          </p:nvSpPr>
          <p:spPr>
            <a:xfrm>
              <a:off x="3270607" y="5666872"/>
              <a:ext cx="298857" cy="1105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92" name="Gruppieren 91">
              <a:extLst>
                <a:ext uri="{FF2B5EF4-FFF2-40B4-BE49-F238E27FC236}">
                  <a16:creationId xmlns:a16="http://schemas.microsoft.com/office/drawing/2014/main" id="{9BCEBDCA-12CB-3B2D-BA9C-6B275F99130B}"/>
                </a:ext>
              </a:extLst>
            </p:cNvPr>
            <p:cNvGrpSpPr/>
            <p:nvPr/>
          </p:nvGrpSpPr>
          <p:grpSpPr>
            <a:xfrm rot="16200000" flipV="1">
              <a:off x="4089406" y="4580134"/>
              <a:ext cx="57601" cy="409449"/>
              <a:chOff x="1410913" y="2396308"/>
              <a:chExt cx="57601" cy="409449"/>
            </a:xfrm>
          </p:grpSpPr>
          <p:cxnSp>
            <p:nvCxnSpPr>
              <p:cNvPr id="190" name="Gerade Verbindung 189">
                <a:extLst>
                  <a:ext uri="{FF2B5EF4-FFF2-40B4-BE49-F238E27FC236}">
                    <a16:creationId xmlns:a16="http://schemas.microsoft.com/office/drawing/2014/main" id="{33F85D57-86A7-FDF5-FD29-377C053507C4}"/>
                  </a:ext>
                </a:extLst>
              </p:cNvPr>
              <p:cNvCxnSpPr>
                <a:cxnSpLocks/>
              </p:cNvCxnSpPr>
              <p:nvPr/>
            </p:nvCxnSpPr>
            <p:spPr>
              <a:xfrm rot="16200000">
                <a:off x="1263357" y="260103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a:extLst>
                  <a:ext uri="{FF2B5EF4-FFF2-40B4-BE49-F238E27FC236}">
                    <a16:creationId xmlns:a16="http://schemas.microsoft.com/office/drawing/2014/main" id="{9FF93209-385C-E73F-751C-CB4C86409726}"/>
                  </a:ext>
                </a:extLst>
              </p:cNvPr>
              <p:cNvCxnSpPr>
                <a:cxnSpLocks/>
              </p:cNvCxnSpPr>
              <p:nvPr/>
            </p:nvCxnSpPr>
            <p:spPr>
              <a:xfrm rot="16200000">
                <a:off x="1439713" y="277253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Gerade Verbindung 191">
                <a:extLst>
                  <a:ext uri="{FF2B5EF4-FFF2-40B4-BE49-F238E27FC236}">
                    <a16:creationId xmlns:a16="http://schemas.microsoft.com/office/drawing/2014/main" id="{A0A5589D-0583-633A-BA03-760D9F373C6E}"/>
                  </a:ext>
                </a:extLst>
              </p:cNvPr>
              <p:cNvCxnSpPr>
                <a:cxnSpLocks/>
              </p:cNvCxnSpPr>
              <p:nvPr/>
            </p:nvCxnSpPr>
            <p:spPr>
              <a:xfrm rot="16200000">
                <a:off x="1439727" y="2368982"/>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uppieren 92">
              <a:extLst>
                <a:ext uri="{FF2B5EF4-FFF2-40B4-BE49-F238E27FC236}">
                  <a16:creationId xmlns:a16="http://schemas.microsoft.com/office/drawing/2014/main" id="{B1270E17-BBD5-3673-F24D-4B54F9426D7C}"/>
                </a:ext>
              </a:extLst>
            </p:cNvPr>
            <p:cNvGrpSpPr/>
            <p:nvPr/>
          </p:nvGrpSpPr>
          <p:grpSpPr>
            <a:xfrm>
              <a:off x="3859820" y="5279292"/>
              <a:ext cx="96594" cy="455876"/>
              <a:chOff x="1598856" y="2584850"/>
              <a:chExt cx="96594" cy="205595"/>
            </a:xfrm>
          </p:grpSpPr>
          <p:cxnSp>
            <p:nvCxnSpPr>
              <p:cNvPr id="187" name="Gerade Verbindung 186">
                <a:extLst>
                  <a:ext uri="{FF2B5EF4-FFF2-40B4-BE49-F238E27FC236}">
                    <a16:creationId xmlns:a16="http://schemas.microsoft.com/office/drawing/2014/main" id="{AF9BC71F-52E7-29A4-4BFD-465C3D472A12}"/>
                  </a:ext>
                </a:extLst>
              </p:cNvPr>
              <p:cNvCxnSpPr>
                <a:cxnSpLocks/>
              </p:cNvCxnSpPr>
              <p:nvPr/>
            </p:nvCxnSpPr>
            <p:spPr>
              <a:xfrm flipV="1">
                <a:off x="1647153" y="2584850"/>
                <a:ext cx="0" cy="20559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30035ED6-1435-3577-A0C9-0994762894AD}"/>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a:extLst>
                  <a:ext uri="{FF2B5EF4-FFF2-40B4-BE49-F238E27FC236}">
                    <a16:creationId xmlns:a16="http://schemas.microsoft.com/office/drawing/2014/main" id="{D9ADE2BB-521F-1371-FFE4-C3D8739A1026}"/>
                  </a:ext>
                </a:extLst>
              </p:cNvPr>
              <p:cNvCxnSpPr>
                <a:cxnSpLocks/>
              </p:cNvCxnSpPr>
              <p:nvPr/>
            </p:nvCxnSpPr>
            <p:spPr>
              <a:xfrm>
                <a:off x="1598856" y="258485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ieren 93">
              <a:extLst>
                <a:ext uri="{FF2B5EF4-FFF2-40B4-BE49-F238E27FC236}">
                  <a16:creationId xmlns:a16="http://schemas.microsoft.com/office/drawing/2014/main" id="{7D2523E8-F378-825A-2206-030B877FCDD9}"/>
                </a:ext>
              </a:extLst>
            </p:cNvPr>
            <p:cNvGrpSpPr/>
            <p:nvPr/>
          </p:nvGrpSpPr>
          <p:grpSpPr>
            <a:xfrm>
              <a:off x="4272117" y="4904154"/>
              <a:ext cx="96594" cy="813936"/>
              <a:chOff x="1570281" y="1904049"/>
              <a:chExt cx="96594" cy="1288588"/>
            </a:xfrm>
          </p:grpSpPr>
          <p:cxnSp>
            <p:nvCxnSpPr>
              <p:cNvPr id="184" name="Gerade Verbindung 183">
                <a:extLst>
                  <a:ext uri="{FF2B5EF4-FFF2-40B4-BE49-F238E27FC236}">
                    <a16:creationId xmlns:a16="http://schemas.microsoft.com/office/drawing/2014/main" id="{013DFF6A-3F4C-BD91-10CF-E77B6C3C1C57}"/>
                  </a:ext>
                </a:extLst>
              </p:cNvPr>
              <p:cNvCxnSpPr>
                <a:cxnSpLocks/>
              </p:cNvCxnSpPr>
              <p:nvPr/>
            </p:nvCxnSpPr>
            <p:spPr>
              <a:xfrm flipV="1">
                <a:off x="1618578" y="1904049"/>
                <a:ext cx="0" cy="128858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BCBD13BF-58B7-7900-7289-9E0B06135DE0}"/>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D4AE8D3F-CBCC-4370-367A-AD84298A4DB5}"/>
                  </a:ext>
                </a:extLst>
              </p:cNvPr>
              <p:cNvCxnSpPr>
                <a:cxnSpLocks/>
              </p:cNvCxnSpPr>
              <p:nvPr/>
            </p:nvCxnSpPr>
            <p:spPr>
              <a:xfrm>
                <a:off x="1570281" y="190404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5" name="Textfeld 94">
              <a:extLst>
                <a:ext uri="{FF2B5EF4-FFF2-40B4-BE49-F238E27FC236}">
                  <a16:creationId xmlns:a16="http://schemas.microsoft.com/office/drawing/2014/main" id="{597AF408-5915-83D2-2ED5-4032D6BD6B8B}"/>
                </a:ext>
              </a:extLst>
            </p:cNvPr>
            <p:cNvSpPr txBox="1"/>
            <p:nvPr/>
          </p:nvSpPr>
          <p:spPr>
            <a:xfrm>
              <a:off x="3970632" y="458827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cxnSp>
          <p:nvCxnSpPr>
            <p:cNvPr id="97" name="Gerade Verbindung 96">
              <a:extLst>
                <a:ext uri="{FF2B5EF4-FFF2-40B4-BE49-F238E27FC236}">
                  <a16:creationId xmlns:a16="http://schemas.microsoft.com/office/drawing/2014/main" id="{36C610E7-57EB-E3D2-430B-0A1AC33DED76}"/>
                </a:ext>
              </a:extLst>
            </p:cNvPr>
            <p:cNvCxnSpPr>
              <a:cxnSpLocks/>
            </p:cNvCxnSpPr>
            <p:nvPr/>
          </p:nvCxnSpPr>
          <p:spPr>
            <a:xfrm flipH="1">
              <a:off x="3597567" y="5745410"/>
              <a:ext cx="100511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feld 107">
              <a:extLst>
                <a:ext uri="{FF2B5EF4-FFF2-40B4-BE49-F238E27FC236}">
                  <a16:creationId xmlns:a16="http://schemas.microsoft.com/office/drawing/2014/main" id="{02B009B6-7588-17DD-E19C-1BA1FB11F8D1}"/>
                </a:ext>
              </a:extLst>
            </p:cNvPr>
            <p:cNvSpPr txBox="1"/>
            <p:nvPr/>
          </p:nvSpPr>
          <p:spPr>
            <a:xfrm>
              <a:off x="3755067"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&lt;333ml</a:t>
              </a:r>
              <a:endParaRPr lang="en-US" sz="600" b="0">
                <a:solidFill>
                  <a:schemeClr val="bg1">
                    <a:lumMod val="50000"/>
                  </a:schemeClr>
                </a:solidFill>
              </a:endParaRPr>
            </a:p>
          </p:txBody>
        </p:sp>
        <p:sp>
          <p:nvSpPr>
            <p:cNvPr id="114" name="Textfeld 113">
              <a:extLst>
                <a:ext uri="{FF2B5EF4-FFF2-40B4-BE49-F238E27FC236}">
                  <a16:creationId xmlns:a16="http://schemas.microsoft.com/office/drawing/2014/main" id="{33225EA3-F974-6A98-A33A-498F0F03D264}"/>
                </a:ext>
              </a:extLst>
            </p:cNvPr>
            <p:cNvSpPr txBox="1"/>
            <p:nvPr/>
          </p:nvSpPr>
          <p:spPr>
            <a:xfrm>
              <a:off x="4220459"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algn="ctr">
                <a:lnSpc>
                  <a:spcPts val="1100"/>
                </a:lnSpc>
                <a:defRPr/>
              </a:pPr>
              <a:r>
                <a:rPr lang="de-DE" sz="600" b="0">
                  <a:solidFill>
                    <a:schemeClr val="bg1">
                      <a:lumMod val="50000"/>
                    </a:schemeClr>
                  </a:solidFill>
                </a:rPr>
                <a:t>≥333ml</a:t>
              </a:r>
              <a:endParaRPr lang="en-US" sz="600" b="0">
                <a:solidFill>
                  <a:schemeClr val="bg1">
                    <a:lumMod val="50000"/>
                  </a:schemeClr>
                </a:solidFill>
              </a:endParaRPr>
            </a:p>
          </p:txBody>
        </p:sp>
        <p:grpSp>
          <p:nvGrpSpPr>
            <p:cNvPr id="119" name="Gruppieren 118">
              <a:extLst>
                <a:ext uri="{FF2B5EF4-FFF2-40B4-BE49-F238E27FC236}">
                  <a16:creationId xmlns:a16="http://schemas.microsoft.com/office/drawing/2014/main" id="{10745C6F-1412-BE78-382E-57EC72570E59}"/>
                </a:ext>
              </a:extLst>
            </p:cNvPr>
            <p:cNvGrpSpPr/>
            <p:nvPr/>
          </p:nvGrpSpPr>
          <p:grpSpPr>
            <a:xfrm>
              <a:off x="3277779" y="4609987"/>
              <a:ext cx="355788" cy="903183"/>
              <a:chOff x="9618575" y="3631020"/>
              <a:chExt cx="355788" cy="1030691"/>
            </a:xfrm>
          </p:grpSpPr>
          <p:sp>
            <p:nvSpPr>
              <p:cNvPr id="170" name="Textfeld 169">
                <a:extLst>
                  <a:ext uri="{FF2B5EF4-FFF2-40B4-BE49-F238E27FC236}">
                    <a16:creationId xmlns:a16="http://schemas.microsoft.com/office/drawing/2014/main" id="{42DA7CB3-02A0-ADAE-5535-5832852654B3}"/>
                  </a:ext>
                </a:extLst>
              </p:cNvPr>
              <p:cNvSpPr txBox="1"/>
              <p:nvPr/>
            </p:nvSpPr>
            <p:spPr>
              <a:xfrm>
                <a:off x="9618575" y="393254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60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71" name="Textfeld 170">
                <a:extLst>
                  <a:ext uri="{FF2B5EF4-FFF2-40B4-BE49-F238E27FC236}">
                    <a16:creationId xmlns:a16="http://schemas.microsoft.com/office/drawing/2014/main" id="{FDDB285F-8110-9C00-8D8F-823577F6C2A6}"/>
                  </a:ext>
                </a:extLst>
              </p:cNvPr>
              <p:cNvSpPr txBox="1"/>
              <p:nvPr/>
            </p:nvSpPr>
            <p:spPr>
              <a:xfrm>
                <a:off x="9618575" y="4234063"/>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40</a:t>
                </a:r>
              </a:p>
            </p:txBody>
          </p:sp>
          <p:sp>
            <p:nvSpPr>
              <p:cNvPr id="178" name="Textfeld 177">
                <a:extLst>
                  <a:ext uri="{FF2B5EF4-FFF2-40B4-BE49-F238E27FC236}">
                    <a16:creationId xmlns:a16="http://schemas.microsoft.com/office/drawing/2014/main" id="{76B29B8D-09D4-67E8-9F1C-9F69898B6FBD}"/>
                  </a:ext>
                </a:extLst>
              </p:cNvPr>
              <p:cNvSpPr txBox="1"/>
              <p:nvPr/>
            </p:nvSpPr>
            <p:spPr>
              <a:xfrm>
                <a:off x="9618575" y="453558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20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179" name="Textfeld 178">
                <a:extLst>
                  <a:ext uri="{FF2B5EF4-FFF2-40B4-BE49-F238E27FC236}">
                    <a16:creationId xmlns:a16="http://schemas.microsoft.com/office/drawing/2014/main" id="{3207287F-1CCC-7BBF-6152-FF9DC153F4A0}"/>
                  </a:ext>
                </a:extLst>
              </p:cNvPr>
              <p:cNvSpPr txBox="1"/>
              <p:nvPr/>
            </p:nvSpPr>
            <p:spPr>
              <a:xfrm>
                <a:off x="9622758" y="363102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180" name="Gerade Verbindung 179">
                <a:extLst>
                  <a:ext uri="{FF2B5EF4-FFF2-40B4-BE49-F238E27FC236}">
                    <a16:creationId xmlns:a16="http://schemas.microsoft.com/office/drawing/2014/main" id="{C0666566-7ED8-B962-0E94-4D9DA892ADDB}"/>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9C23C1A-0ED7-0C15-0211-E4DE2E35AF30}"/>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559BE6B0-C293-6C61-3EF5-6A16945D6636}"/>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0B97CDD-E3BF-9F50-0550-8EBA53A62461}"/>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1" name="Rechteck 130">
              <a:extLst>
                <a:ext uri="{FF2B5EF4-FFF2-40B4-BE49-F238E27FC236}">
                  <a16:creationId xmlns:a16="http://schemas.microsoft.com/office/drawing/2014/main" id="{76186ED0-FDF6-1E65-D5FB-A644B2C2283B}"/>
                </a:ext>
              </a:extLst>
            </p:cNvPr>
            <p:cNvSpPr/>
            <p:nvPr/>
          </p:nvSpPr>
          <p:spPr>
            <a:xfrm>
              <a:off x="3778985" y="5599325"/>
              <a:ext cx="253896" cy="66969"/>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48" name="Rechteck 147">
              <a:extLst>
                <a:ext uri="{FF2B5EF4-FFF2-40B4-BE49-F238E27FC236}">
                  <a16:creationId xmlns:a16="http://schemas.microsoft.com/office/drawing/2014/main" id="{DF7CD5D3-1A4E-F24A-08E4-CDA9AFC88927}"/>
                </a:ext>
              </a:extLst>
            </p:cNvPr>
            <p:cNvSpPr/>
            <p:nvPr/>
          </p:nvSpPr>
          <p:spPr>
            <a:xfrm flipV="1">
              <a:off x="4192269" y="5576277"/>
              <a:ext cx="261454" cy="78832"/>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53" name="Gerade Verbindung 152">
              <a:extLst>
                <a:ext uri="{FF2B5EF4-FFF2-40B4-BE49-F238E27FC236}">
                  <a16:creationId xmlns:a16="http://schemas.microsoft.com/office/drawing/2014/main" id="{DE0CBEAD-B6D6-0156-C5A8-06EDC68D272B}"/>
                </a:ext>
              </a:extLst>
            </p:cNvPr>
            <p:cNvCxnSpPr>
              <a:cxnSpLocks/>
            </p:cNvCxnSpPr>
            <p:nvPr/>
          </p:nvCxnSpPr>
          <p:spPr>
            <a:xfrm>
              <a:off x="3778985" y="5646756"/>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a:extLst>
                <a:ext uri="{FF2B5EF4-FFF2-40B4-BE49-F238E27FC236}">
                  <a16:creationId xmlns:a16="http://schemas.microsoft.com/office/drawing/2014/main" id="{7A0BB0DA-0965-304D-2979-0D0A7382AB7B}"/>
                </a:ext>
              </a:extLst>
            </p:cNvPr>
            <p:cNvCxnSpPr>
              <a:cxnSpLocks/>
            </p:cNvCxnSpPr>
            <p:nvPr/>
          </p:nvCxnSpPr>
          <p:spPr>
            <a:xfrm>
              <a:off x="4192269" y="5628649"/>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8" name="Textfeld 167">
              <a:extLst>
                <a:ext uri="{FF2B5EF4-FFF2-40B4-BE49-F238E27FC236}">
                  <a16:creationId xmlns:a16="http://schemas.microsoft.com/office/drawing/2014/main" id="{9C6F9296-C4BB-44E1-8ED3-7D9AC7B18BF4}"/>
                </a:ext>
              </a:extLst>
            </p:cNvPr>
            <p:cNvSpPr txBox="1"/>
            <p:nvPr/>
          </p:nvSpPr>
          <p:spPr>
            <a:xfrm rot="16200000">
              <a:off x="2796014" y="4954671"/>
              <a:ext cx="1111303"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1965"/>
                  </a:solidFill>
                  <a:effectLst/>
                  <a:uLnTx/>
                  <a:uFillTx/>
                  <a:latin typeface="Apis For Office"/>
                  <a:ea typeface="+mn-ea"/>
                  <a:cs typeface="+mn-cs"/>
                </a:rPr>
                <a:t>Steifigkeit</a:t>
              </a:r>
              <a:r>
                <a:rPr kumimoji="0" lang="en-US" sz="1000" b="1" i="0" u="none" strike="noStrike" kern="1200" cap="none" spc="0" normalizeH="0" baseline="0" noProof="0">
                  <a:ln>
                    <a:noFill/>
                  </a:ln>
                  <a:solidFill>
                    <a:srgbClr val="001965"/>
                  </a:solidFill>
                  <a:effectLst/>
                  <a:uLnTx/>
                  <a:uFillTx/>
                  <a:latin typeface="Apis For Office"/>
                  <a:ea typeface="+mn-ea"/>
                  <a:cs typeface="+mn-cs"/>
                </a:rPr>
                <a:t> (kPa)</a:t>
              </a:r>
            </a:p>
          </p:txBody>
        </p:sp>
      </p:grpSp>
      <p:grpSp>
        <p:nvGrpSpPr>
          <p:cNvPr id="390" name="Gruppieren 389">
            <a:extLst>
              <a:ext uri="{FF2B5EF4-FFF2-40B4-BE49-F238E27FC236}">
                <a16:creationId xmlns:a16="http://schemas.microsoft.com/office/drawing/2014/main" id="{DD7BA62C-9B48-FD72-C1C2-7134862BE25A}"/>
              </a:ext>
            </a:extLst>
          </p:cNvPr>
          <p:cNvGrpSpPr/>
          <p:nvPr/>
        </p:nvGrpSpPr>
        <p:grpSpPr>
          <a:xfrm>
            <a:off x="724280" y="4099304"/>
            <a:ext cx="1344363" cy="1713778"/>
            <a:chOff x="724280" y="4345768"/>
            <a:chExt cx="1344363" cy="1713778"/>
          </a:xfrm>
        </p:grpSpPr>
        <p:sp>
          <p:nvSpPr>
            <p:cNvPr id="194" name="Textfeld 193">
              <a:extLst>
                <a:ext uri="{FF2B5EF4-FFF2-40B4-BE49-F238E27FC236}">
                  <a16:creationId xmlns:a16="http://schemas.microsoft.com/office/drawing/2014/main" id="{D819E1DC-2EEB-B6D3-6059-35A29F26A2D4}"/>
                </a:ext>
              </a:extLst>
            </p:cNvPr>
            <p:cNvSpPr txBox="1"/>
            <p:nvPr/>
          </p:nvSpPr>
          <p:spPr>
            <a:xfrm>
              <a:off x="1169927" y="5915901"/>
              <a:ext cx="838451" cy="143645"/>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Softdrinks</a:t>
              </a:r>
              <a:r>
                <a:rPr lang="en-US" sz="700">
                  <a:solidFill>
                    <a:srgbClr val="001965"/>
                  </a:solidFill>
                </a:rPr>
                <a:t> pro </a:t>
              </a:r>
              <a:r>
                <a:rPr lang="en-US" sz="700" err="1">
                  <a:solidFill>
                    <a:srgbClr val="001965"/>
                  </a:solidFill>
                </a:rPr>
                <a:t>Woche</a:t>
              </a:r>
              <a:endParaRPr lang="en-US" sz="700">
                <a:solidFill>
                  <a:srgbClr val="001965"/>
                </a:solidFill>
              </a:endParaRPr>
            </a:p>
          </p:txBody>
        </p:sp>
        <p:cxnSp>
          <p:nvCxnSpPr>
            <p:cNvPr id="195" name="Gerade Verbindung 194">
              <a:extLst>
                <a:ext uri="{FF2B5EF4-FFF2-40B4-BE49-F238E27FC236}">
                  <a16:creationId xmlns:a16="http://schemas.microsoft.com/office/drawing/2014/main" id="{704F6FBF-4F06-8868-172C-C15FB74DD1D2}"/>
                </a:ext>
              </a:extLst>
            </p:cNvPr>
            <p:cNvCxnSpPr>
              <a:cxnSpLocks/>
            </p:cNvCxnSpPr>
            <p:nvPr/>
          </p:nvCxnSpPr>
          <p:spPr>
            <a:xfrm>
              <a:off x="1131968" y="4412958"/>
              <a:ext cx="0" cy="13254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6" name="Textfeld 195">
              <a:extLst>
                <a:ext uri="{FF2B5EF4-FFF2-40B4-BE49-F238E27FC236}">
                  <a16:creationId xmlns:a16="http://schemas.microsoft.com/office/drawing/2014/main" id="{EA9713D1-ECB5-9FD4-7969-1D22A5535A72}"/>
                </a:ext>
              </a:extLst>
            </p:cNvPr>
            <p:cNvSpPr txBox="1"/>
            <p:nvPr/>
          </p:nvSpPr>
          <p:spPr>
            <a:xfrm>
              <a:off x="765544" y="5666871"/>
              <a:ext cx="298857" cy="1105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197" name="Gruppieren 196">
              <a:extLst>
                <a:ext uri="{FF2B5EF4-FFF2-40B4-BE49-F238E27FC236}">
                  <a16:creationId xmlns:a16="http://schemas.microsoft.com/office/drawing/2014/main" id="{3D4CE5D4-E57B-97D1-F962-97678FE4F51A}"/>
                </a:ext>
              </a:extLst>
            </p:cNvPr>
            <p:cNvGrpSpPr/>
            <p:nvPr/>
          </p:nvGrpSpPr>
          <p:grpSpPr>
            <a:xfrm rot="16200000" flipV="1">
              <a:off x="1602891" y="4318028"/>
              <a:ext cx="57600" cy="409449"/>
              <a:chOff x="1622888" y="2376768"/>
              <a:chExt cx="57600" cy="409449"/>
            </a:xfrm>
          </p:grpSpPr>
          <p:cxnSp>
            <p:nvCxnSpPr>
              <p:cNvPr id="226" name="Gerade Verbindung 225">
                <a:extLst>
                  <a:ext uri="{FF2B5EF4-FFF2-40B4-BE49-F238E27FC236}">
                    <a16:creationId xmlns:a16="http://schemas.microsoft.com/office/drawing/2014/main" id="{EF7B9010-F5AB-6082-3C04-8884D91F3078}"/>
                  </a:ext>
                </a:extLst>
              </p:cNvPr>
              <p:cNvCxnSpPr>
                <a:cxnSpLocks/>
              </p:cNvCxnSpPr>
              <p:nvPr/>
            </p:nvCxnSpPr>
            <p:spPr>
              <a:xfrm rot="16200000">
                <a:off x="1475332" y="258149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7" name="Gerade Verbindung 226">
                <a:extLst>
                  <a:ext uri="{FF2B5EF4-FFF2-40B4-BE49-F238E27FC236}">
                    <a16:creationId xmlns:a16="http://schemas.microsoft.com/office/drawing/2014/main" id="{3CA6FED7-39A9-D006-D849-52E1A77FD14B}"/>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8" name="Gerade Verbindung 227">
                <a:extLst>
                  <a:ext uri="{FF2B5EF4-FFF2-40B4-BE49-F238E27FC236}">
                    <a16:creationId xmlns:a16="http://schemas.microsoft.com/office/drawing/2014/main" id="{63910B85-CB8B-9B86-D96C-6470F4ADE4A5}"/>
                  </a:ext>
                </a:extLst>
              </p:cNvPr>
              <p:cNvCxnSpPr>
                <a:cxnSpLocks/>
              </p:cNvCxnSpPr>
              <p:nvPr/>
            </p:nvCxnSpPr>
            <p:spPr>
              <a:xfrm rot="16200000">
                <a:off x="1651701" y="2349441"/>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8" name="Gruppieren 197">
              <a:extLst>
                <a:ext uri="{FF2B5EF4-FFF2-40B4-BE49-F238E27FC236}">
                  <a16:creationId xmlns:a16="http://schemas.microsoft.com/office/drawing/2014/main" id="{66B35E7C-794C-874C-DB9F-B5BACE05126E}"/>
                </a:ext>
              </a:extLst>
            </p:cNvPr>
            <p:cNvGrpSpPr/>
            <p:nvPr/>
          </p:nvGrpSpPr>
          <p:grpSpPr>
            <a:xfrm>
              <a:off x="1354757" y="4671237"/>
              <a:ext cx="96594" cy="531819"/>
              <a:chOff x="1598856" y="2561890"/>
              <a:chExt cx="96594" cy="228555"/>
            </a:xfrm>
          </p:grpSpPr>
          <p:cxnSp>
            <p:nvCxnSpPr>
              <p:cNvPr id="223" name="Gerade Verbindung 222">
                <a:extLst>
                  <a:ext uri="{FF2B5EF4-FFF2-40B4-BE49-F238E27FC236}">
                    <a16:creationId xmlns:a16="http://schemas.microsoft.com/office/drawing/2014/main" id="{AD7ECACA-6205-EBF7-E176-F1963F7901F9}"/>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4" name="Gerade Verbindung 223">
                <a:extLst>
                  <a:ext uri="{FF2B5EF4-FFF2-40B4-BE49-F238E27FC236}">
                    <a16:creationId xmlns:a16="http://schemas.microsoft.com/office/drawing/2014/main" id="{8FD8467A-441D-C053-0FFA-0A12635D7F20}"/>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5" name="Gerade Verbindung 224">
                <a:extLst>
                  <a:ext uri="{FF2B5EF4-FFF2-40B4-BE49-F238E27FC236}">
                    <a16:creationId xmlns:a16="http://schemas.microsoft.com/office/drawing/2014/main" id="{903E288B-29C4-004A-FCE2-CA659743081F}"/>
                  </a:ext>
                </a:extLst>
              </p:cNvPr>
              <p:cNvCxnSpPr>
                <a:cxnSpLocks/>
              </p:cNvCxnSpPr>
              <p:nvPr/>
            </p:nvCxnSpPr>
            <p:spPr>
              <a:xfrm>
                <a:off x="1598856" y="256310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9" name="Gruppieren 198">
              <a:extLst>
                <a:ext uri="{FF2B5EF4-FFF2-40B4-BE49-F238E27FC236}">
                  <a16:creationId xmlns:a16="http://schemas.microsoft.com/office/drawing/2014/main" id="{AC92F0B7-3AFB-C1A3-64E4-D224B4D82991}"/>
                </a:ext>
              </a:extLst>
            </p:cNvPr>
            <p:cNvGrpSpPr/>
            <p:nvPr/>
          </p:nvGrpSpPr>
          <p:grpSpPr>
            <a:xfrm>
              <a:off x="1788121" y="4677698"/>
              <a:ext cx="96594" cy="468392"/>
              <a:chOff x="1570281" y="2477411"/>
              <a:chExt cx="96594" cy="715226"/>
            </a:xfrm>
          </p:grpSpPr>
          <p:cxnSp>
            <p:nvCxnSpPr>
              <p:cNvPr id="220" name="Gerade Verbindung 219">
                <a:extLst>
                  <a:ext uri="{FF2B5EF4-FFF2-40B4-BE49-F238E27FC236}">
                    <a16:creationId xmlns:a16="http://schemas.microsoft.com/office/drawing/2014/main" id="{6F0E9DF3-5967-5D84-679B-6C6F145329EA}"/>
                  </a:ext>
                </a:extLst>
              </p:cNvPr>
              <p:cNvCxnSpPr>
                <a:cxnSpLocks/>
              </p:cNvCxnSpPr>
              <p:nvPr/>
            </p:nvCxnSpPr>
            <p:spPr>
              <a:xfrm flipV="1">
                <a:off x="1618578" y="2477411"/>
                <a:ext cx="0" cy="71522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Gerade Verbindung 220">
                <a:extLst>
                  <a:ext uri="{FF2B5EF4-FFF2-40B4-BE49-F238E27FC236}">
                    <a16:creationId xmlns:a16="http://schemas.microsoft.com/office/drawing/2014/main" id="{CBB106D9-F260-040A-7C76-5BCFB552A646}"/>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Gerade Verbindung 221">
                <a:extLst>
                  <a:ext uri="{FF2B5EF4-FFF2-40B4-BE49-F238E27FC236}">
                    <a16:creationId xmlns:a16="http://schemas.microsoft.com/office/drawing/2014/main" id="{047ED619-9C86-25EC-E998-1B6BE25FB48D}"/>
                  </a:ext>
                </a:extLst>
              </p:cNvPr>
              <p:cNvCxnSpPr>
                <a:cxnSpLocks/>
              </p:cNvCxnSpPr>
              <p:nvPr/>
            </p:nvCxnSpPr>
            <p:spPr>
              <a:xfrm>
                <a:off x="1570281" y="247741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0" name="Textfeld 199">
              <a:extLst>
                <a:ext uri="{FF2B5EF4-FFF2-40B4-BE49-F238E27FC236}">
                  <a16:creationId xmlns:a16="http://schemas.microsoft.com/office/drawing/2014/main" id="{703EABDD-B9AF-C9ED-0FAD-4BE096E7746E}"/>
                </a:ext>
              </a:extLst>
            </p:cNvPr>
            <p:cNvSpPr txBox="1"/>
            <p:nvPr/>
          </p:nvSpPr>
          <p:spPr>
            <a:xfrm>
              <a:off x="1484124" y="4348408"/>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cxnSp>
          <p:nvCxnSpPr>
            <p:cNvPr id="201" name="Gerade Verbindung 200">
              <a:extLst>
                <a:ext uri="{FF2B5EF4-FFF2-40B4-BE49-F238E27FC236}">
                  <a16:creationId xmlns:a16="http://schemas.microsoft.com/office/drawing/2014/main" id="{F4B82962-C28C-7A01-E6C6-BE09636D1E78}"/>
                </a:ext>
              </a:extLst>
            </p:cNvPr>
            <p:cNvCxnSpPr>
              <a:cxnSpLocks/>
            </p:cNvCxnSpPr>
            <p:nvPr/>
          </p:nvCxnSpPr>
          <p:spPr>
            <a:xfrm flipH="1">
              <a:off x="1092504" y="5745410"/>
              <a:ext cx="9761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Textfeld 201">
              <a:extLst>
                <a:ext uri="{FF2B5EF4-FFF2-40B4-BE49-F238E27FC236}">
                  <a16:creationId xmlns:a16="http://schemas.microsoft.com/office/drawing/2014/main" id="{8D52C310-56F9-AF8A-B78F-CBFDC3C974A6}"/>
                </a:ext>
              </a:extLst>
            </p:cNvPr>
            <p:cNvSpPr txBox="1"/>
            <p:nvPr/>
          </p:nvSpPr>
          <p:spPr>
            <a:xfrm>
              <a:off x="1250004"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&lt;333ml</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03" name="Textfeld 202">
              <a:extLst>
                <a:ext uri="{FF2B5EF4-FFF2-40B4-BE49-F238E27FC236}">
                  <a16:creationId xmlns:a16="http://schemas.microsoft.com/office/drawing/2014/main" id="{78754A7B-B55C-557A-C432-39333B4C3D6D}"/>
                </a:ext>
              </a:extLst>
            </p:cNvPr>
            <p:cNvSpPr txBox="1"/>
            <p:nvPr/>
          </p:nvSpPr>
          <p:spPr>
            <a:xfrm>
              <a:off x="1715396"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algn="ctr">
                <a:lnSpc>
                  <a:spcPts val="1100"/>
                </a:lnSpc>
                <a:defRPr/>
              </a:pPr>
              <a:r>
                <a:rPr lang="de-DE" sz="600" b="0">
                  <a:solidFill>
                    <a:schemeClr val="bg1">
                      <a:lumMod val="50000"/>
                    </a:schemeClr>
                  </a:solidFill>
                </a:rPr>
                <a:t>≥333ml</a:t>
              </a:r>
              <a:endParaRPr lang="en-US" sz="600" b="0">
                <a:solidFill>
                  <a:schemeClr val="bg1">
                    <a:lumMod val="50000"/>
                  </a:schemeClr>
                </a:solidFill>
              </a:endParaRPr>
            </a:p>
          </p:txBody>
        </p:sp>
        <p:grpSp>
          <p:nvGrpSpPr>
            <p:cNvPr id="204" name="Gruppieren 203">
              <a:extLst>
                <a:ext uri="{FF2B5EF4-FFF2-40B4-BE49-F238E27FC236}">
                  <a16:creationId xmlns:a16="http://schemas.microsoft.com/office/drawing/2014/main" id="{CC84F478-66BA-5D58-5CFD-1E8311EC6C24}"/>
                </a:ext>
              </a:extLst>
            </p:cNvPr>
            <p:cNvGrpSpPr/>
            <p:nvPr/>
          </p:nvGrpSpPr>
          <p:grpSpPr>
            <a:xfrm>
              <a:off x="772716" y="4345768"/>
              <a:ext cx="355788" cy="1167409"/>
              <a:chOff x="9618575" y="3329495"/>
              <a:chExt cx="355788" cy="1332218"/>
            </a:xfrm>
          </p:grpSpPr>
          <p:sp useBgFill="1">
            <p:nvSpPr>
              <p:cNvPr id="210" name="Textfeld 209">
                <a:extLst>
                  <a:ext uri="{FF2B5EF4-FFF2-40B4-BE49-F238E27FC236}">
                    <a16:creationId xmlns:a16="http://schemas.microsoft.com/office/drawing/2014/main" id="{5CABA4A1-EAEB-2BF0-E69F-72668586A8F6}"/>
                  </a:ext>
                </a:extLst>
              </p:cNvPr>
              <p:cNvSpPr txBox="1"/>
              <p:nvPr/>
            </p:nvSpPr>
            <p:spPr>
              <a:xfrm>
                <a:off x="9618575" y="3329495"/>
                <a:ext cx="298857" cy="126125"/>
              </a:xfrm>
              <a:prstGeom prst="rect">
                <a:avLst/>
              </a:prstGeom>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11" name="Textfeld 210">
                <a:extLst>
                  <a:ext uri="{FF2B5EF4-FFF2-40B4-BE49-F238E27FC236}">
                    <a16:creationId xmlns:a16="http://schemas.microsoft.com/office/drawing/2014/main" id="{4EAD4288-1322-621C-61BB-B981B3E3EC5B}"/>
                  </a:ext>
                </a:extLst>
              </p:cNvPr>
              <p:cNvSpPr txBox="1"/>
              <p:nvPr/>
            </p:nvSpPr>
            <p:spPr>
              <a:xfrm>
                <a:off x="9618575" y="393254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300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12" name="Textfeld 211">
                <a:extLst>
                  <a:ext uri="{FF2B5EF4-FFF2-40B4-BE49-F238E27FC236}">
                    <a16:creationId xmlns:a16="http://schemas.microsoft.com/office/drawing/2014/main" id="{45FF0419-6939-766F-C836-8ADEBA4ED2F5}"/>
                  </a:ext>
                </a:extLst>
              </p:cNvPr>
              <p:cNvSpPr txBox="1"/>
              <p:nvPr/>
            </p:nvSpPr>
            <p:spPr>
              <a:xfrm>
                <a:off x="9618575" y="4234064"/>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200</a:t>
                </a:r>
              </a:p>
            </p:txBody>
          </p:sp>
          <p:sp>
            <p:nvSpPr>
              <p:cNvPr id="213" name="Textfeld 212">
                <a:extLst>
                  <a:ext uri="{FF2B5EF4-FFF2-40B4-BE49-F238E27FC236}">
                    <a16:creationId xmlns:a16="http://schemas.microsoft.com/office/drawing/2014/main" id="{5A5E8179-50F9-E75F-6A66-5EA1E4BCFE20}"/>
                  </a:ext>
                </a:extLst>
              </p:cNvPr>
              <p:cNvSpPr txBox="1"/>
              <p:nvPr/>
            </p:nvSpPr>
            <p:spPr>
              <a:xfrm>
                <a:off x="9618575" y="4535588"/>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14" name="Textfeld 213">
                <a:extLst>
                  <a:ext uri="{FF2B5EF4-FFF2-40B4-BE49-F238E27FC236}">
                    <a16:creationId xmlns:a16="http://schemas.microsoft.com/office/drawing/2014/main" id="{A0A4E655-1C29-7EF4-5490-56104E3AEDBE}"/>
                  </a:ext>
                </a:extLst>
              </p:cNvPr>
              <p:cNvSpPr txBox="1"/>
              <p:nvPr/>
            </p:nvSpPr>
            <p:spPr>
              <a:xfrm>
                <a:off x="9622758" y="3631021"/>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400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15" name="Gerade Verbindung 214">
                <a:extLst>
                  <a:ext uri="{FF2B5EF4-FFF2-40B4-BE49-F238E27FC236}">
                    <a16:creationId xmlns:a16="http://schemas.microsoft.com/office/drawing/2014/main" id="{B2CE380A-C5B8-8724-D407-41235FC39EEF}"/>
                  </a:ext>
                </a:extLst>
              </p:cNvPr>
              <p:cNvCxnSpPr>
                <a:cxnSpLocks/>
              </p:cNvCxnSpPr>
              <p:nvPr/>
            </p:nvCxnSpPr>
            <p:spPr>
              <a:xfrm>
                <a:off x="9938363" y="340617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Gerade Verbindung 215">
                <a:extLst>
                  <a:ext uri="{FF2B5EF4-FFF2-40B4-BE49-F238E27FC236}">
                    <a16:creationId xmlns:a16="http://schemas.microsoft.com/office/drawing/2014/main" id="{DE569888-3448-3E39-A053-E7B4F2DE0D8B}"/>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7" name="Gerade Verbindung 216">
                <a:extLst>
                  <a:ext uri="{FF2B5EF4-FFF2-40B4-BE49-F238E27FC236}">
                    <a16:creationId xmlns:a16="http://schemas.microsoft.com/office/drawing/2014/main" id="{1C7ABDD2-17C5-92D8-DDF1-9E0B836DEAB7}"/>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8" name="Gerade Verbindung 217">
                <a:extLst>
                  <a:ext uri="{FF2B5EF4-FFF2-40B4-BE49-F238E27FC236}">
                    <a16:creationId xmlns:a16="http://schemas.microsoft.com/office/drawing/2014/main" id="{80DA4B62-E5ED-EB84-B1B8-B69FFD707B8E}"/>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Gerade Verbindung 218">
                <a:extLst>
                  <a:ext uri="{FF2B5EF4-FFF2-40B4-BE49-F238E27FC236}">
                    <a16:creationId xmlns:a16="http://schemas.microsoft.com/office/drawing/2014/main" id="{1C16568C-FDAA-B0BE-43D1-9A0D2B838C83}"/>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5" name="Rechteck 204">
              <a:extLst>
                <a:ext uri="{FF2B5EF4-FFF2-40B4-BE49-F238E27FC236}">
                  <a16:creationId xmlns:a16="http://schemas.microsoft.com/office/drawing/2014/main" id="{741FDC19-0413-41A7-9D82-285DBE546E64}"/>
                </a:ext>
              </a:extLst>
            </p:cNvPr>
            <p:cNvSpPr/>
            <p:nvPr/>
          </p:nvSpPr>
          <p:spPr>
            <a:xfrm>
              <a:off x="1273922" y="4788019"/>
              <a:ext cx="253896" cy="189211"/>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06" name="Rechteck 205">
              <a:extLst>
                <a:ext uri="{FF2B5EF4-FFF2-40B4-BE49-F238E27FC236}">
                  <a16:creationId xmlns:a16="http://schemas.microsoft.com/office/drawing/2014/main" id="{E88CEC8D-485C-7E7F-65F0-521FBE885035}"/>
                </a:ext>
              </a:extLst>
            </p:cNvPr>
            <p:cNvSpPr/>
            <p:nvPr/>
          </p:nvSpPr>
          <p:spPr>
            <a:xfrm flipV="1">
              <a:off x="1710654" y="4756512"/>
              <a:ext cx="261454" cy="166678"/>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207" name="Gerade Verbindung 206">
              <a:extLst>
                <a:ext uri="{FF2B5EF4-FFF2-40B4-BE49-F238E27FC236}">
                  <a16:creationId xmlns:a16="http://schemas.microsoft.com/office/drawing/2014/main" id="{117CB3E8-8D3A-949B-BE73-1CEF2A4ABA44}"/>
                </a:ext>
              </a:extLst>
            </p:cNvPr>
            <p:cNvCxnSpPr>
              <a:cxnSpLocks/>
            </p:cNvCxnSpPr>
            <p:nvPr/>
          </p:nvCxnSpPr>
          <p:spPr>
            <a:xfrm>
              <a:off x="1273922" y="4902165"/>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12C92477-8C08-B86A-0D39-A8298F318543}"/>
                </a:ext>
              </a:extLst>
            </p:cNvPr>
            <p:cNvCxnSpPr>
              <a:cxnSpLocks/>
            </p:cNvCxnSpPr>
            <p:nvPr/>
          </p:nvCxnSpPr>
          <p:spPr>
            <a:xfrm>
              <a:off x="1706746" y="4837969"/>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9" name="Textfeld 208">
              <a:extLst>
                <a:ext uri="{FF2B5EF4-FFF2-40B4-BE49-F238E27FC236}">
                  <a16:creationId xmlns:a16="http://schemas.microsoft.com/office/drawing/2014/main" id="{0488305A-8567-F3F9-ED4F-52EFA541DB58}"/>
                </a:ext>
              </a:extLst>
            </p:cNvPr>
            <p:cNvSpPr txBox="1"/>
            <p:nvPr/>
          </p:nvSpPr>
          <p:spPr>
            <a:xfrm rot="16200000">
              <a:off x="240123" y="4954671"/>
              <a:ext cx="1111302"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CAP (dB/m)</a:t>
              </a:r>
            </a:p>
          </p:txBody>
        </p:sp>
      </p:grpSp>
      <p:grpSp>
        <p:nvGrpSpPr>
          <p:cNvPr id="391" name="Gruppieren 390">
            <a:extLst>
              <a:ext uri="{FF2B5EF4-FFF2-40B4-BE49-F238E27FC236}">
                <a16:creationId xmlns:a16="http://schemas.microsoft.com/office/drawing/2014/main" id="{6B0C6324-05D5-EDE3-045A-E8AF8527635B}"/>
              </a:ext>
            </a:extLst>
          </p:cNvPr>
          <p:cNvGrpSpPr/>
          <p:nvPr/>
        </p:nvGrpSpPr>
        <p:grpSpPr>
          <a:xfrm>
            <a:off x="2114030" y="4224049"/>
            <a:ext cx="1133675" cy="1589034"/>
            <a:chOff x="2114030" y="4470513"/>
            <a:chExt cx="1133675" cy="1589034"/>
          </a:xfrm>
        </p:grpSpPr>
        <p:sp>
          <p:nvSpPr>
            <p:cNvPr id="303" name="Textfeld 302">
              <a:extLst>
                <a:ext uri="{FF2B5EF4-FFF2-40B4-BE49-F238E27FC236}">
                  <a16:creationId xmlns:a16="http://schemas.microsoft.com/office/drawing/2014/main" id="{9D70B269-597C-D87C-47D5-77CA07DE9F6A}"/>
                </a:ext>
              </a:extLst>
            </p:cNvPr>
            <p:cNvSpPr txBox="1"/>
            <p:nvPr/>
          </p:nvSpPr>
          <p:spPr>
            <a:xfrm>
              <a:off x="2409254" y="5915902"/>
              <a:ext cx="838451" cy="143645"/>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Softdrinks</a:t>
              </a:r>
              <a:r>
                <a:rPr lang="en-US" sz="700">
                  <a:solidFill>
                    <a:srgbClr val="001965"/>
                  </a:solidFill>
                </a:rPr>
                <a:t> pro </a:t>
              </a:r>
              <a:r>
                <a:rPr lang="en-US" sz="700" err="1">
                  <a:solidFill>
                    <a:srgbClr val="001965"/>
                  </a:solidFill>
                </a:rPr>
                <a:t>Woche</a:t>
              </a:r>
              <a:endParaRPr lang="en-US" sz="700">
                <a:solidFill>
                  <a:srgbClr val="001965"/>
                </a:solidFill>
              </a:endParaRPr>
            </a:p>
          </p:txBody>
        </p:sp>
        <p:cxnSp>
          <p:nvCxnSpPr>
            <p:cNvPr id="304" name="Gerade Verbindung 303">
              <a:extLst>
                <a:ext uri="{FF2B5EF4-FFF2-40B4-BE49-F238E27FC236}">
                  <a16:creationId xmlns:a16="http://schemas.microsoft.com/office/drawing/2014/main" id="{91729F90-F1BB-776C-8BDC-4EFDE25D0AD1}"/>
                </a:ext>
              </a:extLst>
            </p:cNvPr>
            <p:cNvCxnSpPr>
              <a:cxnSpLocks/>
            </p:cNvCxnSpPr>
            <p:nvPr/>
          </p:nvCxnSpPr>
          <p:spPr>
            <a:xfrm>
              <a:off x="2480454" y="4676769"/>
              <a:ext cx="0" cy="106163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5" name="Textfeld 304">
              <a:extLst>
                <a:ext uri="{FF2B5EF4-FFF2-40B4-BE49-F238E27FC236}">
                  <a16:creationId xmlns:a16="http://schemas.microsoft.com/office/drawing/2014/main" id="{3AF0A3C8-5850-4584-B393-5FDD4E842D42}"/>
                </a:ext>
              </a:extLst>
            </p:cNvPr>
            <p:cNvSpPr txBox="1"/>
            <p:nvPr/>
          </p:nvSpPr>
          <p:spPr>
            <a:xfrm>
              <a:off x="2114030" y="5666872"/>
              <a:ext cx="298857" cy="1105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306" name="Gruppieren 305">
              <a:extLst>
                <a:ext uri="{FF2B5EF4-FFF2-40B4-BE49-F238E27FC236}">
                  <a16:creationId xmlns:a16="http://schemas.microsoft.com/office/drawing/2014/main" id="{BF2ED5CD-46E3-0D90-E50A-EA2F5A7EC333}"/>
                </a:ext>
              </a:extLst>
            </p:cNvPr>
            <p:cNvGrpSpPr/>
            <p:nvPr/>
          </p:nvGrpSpPr>
          <p:grpSpPr>
            <a:xfrm rot="16200000" flipV="1">
              <a:off x="2816542" y="4597093"/>
              <a:ext cx="57600" cy="322005"/>
              <a:chOff x="1622888" y="2376768"/>
              <a:chExt cx="57600" cy="409449"/>
            </a:xfrm>
          </p:grpSpPr>
          <p:cxnSp>
            <p:nvCxnSpPr>
              <p:cNvPr id="333" name="Gerade Verbindung 332">
                <a:extLst>
                  <a:ext uri="{FF2B5EF4-FFF2-40B4-BE49-F238E27FC236}">
                    <a16:creationId xmlns:a16="http://schemas.microsoft.com/office/drawing/2014/main" id="{2F9D3602-BA5A-DBA2-A6BA-4127DE806FB8}"/>
                  </a:ext>
                </a:extLst>
              </p:cNvPr>
              <p:cNvCxnSpPr>
                <a:cxnSpLocks/>
              </p:cNvCxnSpPr>
              <p:nvPr/>
            </p:nvCxnSpPr>
            <p:spPr>
              <a:xfrm rot="16200000">
                <a:off x="1475332" y="258149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4" name="Gerade Verbindung 333">
                <a:extLst>
                  <a:ext uri="{FF2B5EF4-FFF2-40B4-BE49-F238E27FC236}">
                    <a16:creationId xmlns:a16="http://schemas.microsoft.com/office/drawing/2014/main" id="{5159C089-A5F3-8952-0463-444BC3289DCA}"/>
                  </a:ext>
                </a:extLst>
              </p:cNvPr>
              <p:cNvCxnSpPr>
                <a:cxnSpLocks/>
              </p:cNvCxnSpPr>
              <p:nvPr/>
            </p:nvCxnSpPr>
            <p:spPr>
              <a:xfrm rot="16200000">
                <a:off x="1651688" y="275299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5" name="Gerade Verbindung 334">
                <a:extLst>
                  <a:ext uri="{FF2B5EF4-FFF2-40B4-BE49-F238E27FC236}">
                    <a16:creationId xmlns:a16="http://schemas.microsoft.com/office/drawing/2014/main" id="{9BD22994-0C96-4693-EACC-45B791F40F36}"/>
                  </a:ext>
                </a:extLst>
              </p:cNvPr>
              <p:cNvCxnSpPr>
                <a:cxnSpLocks/>
              </p:cNvCxnSpPr>
              <p:nvPr/>
            </p:nvCxnSpPr>
            <p:spPr>
              <a:xfrm rot="16200000">
                <a:off x="1651701" y="2349441"/>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07" name="Gruppieren 306">
              <a:extLst>
                <a:ext uri="{FF2B5EF4-FFF2-40B4-BE49-F238E27FC236}">
                  <a16:creationId xmlns:a16="http://schemas.microsoft.com/office/drawing/2014/main" id="{C9A70470-B31A-4738-B6EA-4BFF714760EF}"/>
                </a:ext>
              </a:extLst>
            </p:cNvPr>
            <p:cNvGrpSpPr/>
            <p:nvPr/>
          </p:nvGrpSpPr>
          <p:grpSpPr>
            <a:xfrm>
              <a:off x="2637355" y="5013569"/>
              <a:ext cx="96594" cy="717438"/>
              <a:chOff x="1598856" y="2561890"/>
              <a:chExt cx="96594" cy="228555"/>
            </a:xfrm>
          </p:grpSpPr>
          <p:cxnSp>
            <p:nvCxnSpPr>
              <p:cNvPr id="330" name="Gerade Verbindung 329">
                <a:extLst>
                  <a:ext uri="{FF2B5EF4-FFF2-40B4-BE49-F238E27FC236}">
                    <a16:creationId xmlns:a16="http://schemas.microsoft.com/office/drawing/2014/main" id="{26328323-D49C-F8DE-4D67-A9AD6BFF6A39}"/>
                  </a:ext>
                </a:extLst>
              </p:cNvPr>
              <p:cNvCxnSpPr>
                <a:cxnSpLocks/>
              </p:cNvCxnSpPr>
              <p:nvPr/>
            </p:nvCxnSpPr>
            <p:spPr>
              <a:xfrm flipV="1">
                <a:off x="1647153" y="2561890"/>
                <a:ext cx="0" cy="22855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1" name="Gerade Verbindung 330">
                <a:extLst>
                  <a:ext uri="{FF2B5EF4-FFF2-40B4-BE49-F238E27FC236}">
                    <a16:creationId xmlns:a16="http://schemas.microsoft.com/office/drawing/2014/main" id="{CE6FD81B-9909-A136-C9A0-2A65EDEE5E16}"/>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2" name="Gerade Verbindung 331">
                <a:extLst>
                  <a:ext uri="{FF2B5EF4-FFF2-40B4-BE49-F238E27FC236}">
                    <a16:creationId xmlns:a16="http://schemas.microsoft.com/office/drawing/2014/main" id="{B587D26C-4F58-FA12-794F-61DD11831027}"/>
                  </a:ext>
                </a:extLst>
              </p:cNvPr>
              <p:cNvCxnSpPr>
                <a:cxnSpLocks/>
              </p:cNvCxnSpPr>
              <p:nvPr/>
            </p:nvCxnSpPr>
            <p:spPr>
              <a:xfrm>
                <a:off x="1598856" y="256310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08" name="Gruppieren 307">
              <a:extLst>
                <a:ext uri="{FF2B5EF4-FFF2-40B4-BE49-F238E27FC236}">
                  <a16:creationId xmlns:a16="http://schemas.microsoft.com/office/drawing/2014/main" id="{73E8F2E4-747C-EEEB-9D37-176D916590EC}"/>
                </a:ext>
              </a:extLst>
            </p:cNvPr>
            <p:cNvGrpSpPr/>
            <p:nvPr/>
          </p:nvGrpSpPr>
          <p:grpSpPr>
            <a:xfrm>
              <a:off x="2936572" y="4931509"/>
              <a:ext cx="96594" cy="804984"/>
              <a:chOff x="1570281" y="2477411"/>
              <a:chExt cx="96594" cy="715226"/>
            </a:xfrm>
          </p:grpSpPr>
          <p:cxnSp>
            <p:nvCxnSpPr>
              <p:cNvPr id="327" name="Gerade Verbindung 326">
                <a:extLst>
                  <a:ext uri="{FF2B5EF4-FFF2-40B4-BE49-F238E27FC236}">
                    <a16:creationId xmlns:a16="http://schemas.microsoft.com/office/drawing/2014/main" id="{8B77C5C3-A4FC-EB72-ED74-1258E4B8D975}"/>
                  </a:ext>
                </a:extLst>
              </p:cNvPr>
              <p:cNvCxnSpPr>
                <a:cxnSpLocks/>
              </p:cNvCxnSpPr>
              <p:nvPr/>
            </p:nvCxnSpPr>
            <p:spPr>
              <a:xfrm flipV="1">
                <a:off x="1618578" y="2477411"/>
                <a:ext cx="0" cy="71522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87B1E02D-FB6A-5292-38C7-A11D4C8056F4}"/>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9" name="Gerade Verbindung 328">
                <a:extLst>
                  <a:ext uri="{FF2B5EF4-FFF2-40B4-BE49-F238E27FC236}">
                    <a16:creationId xmlns:a16="http://schemas.microsoft.com/office/drawing/2014/main" id="{5129E4E1-51CC-A64A-915E-25BAE5E42BC0}"/>
                  </a:ext>
                </a:extLst>
              </p:cNvPr>
              <p:cNvCxnSpPr>
                <a:cxnSpLocks/>
              </p:cNvCxnSpPr>
              <p:nvPr/>
            </p:nvCxnSpPr>
            <p:spPr>
              <a:xfrm>
                <a:off x="1570281" y="2477411"/>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09" name="Textfeld 308">
              <a:extLst>
                <a:ext uri="{FF2B5EF4-FFF2-40B4-BE49-F238E27FC236}">
                  <a16:creationId xmlns:a16="http://schemas.microsoft.com/office/drawing/2014/main" id="{AF83D2E7-8509-28A4-4DF0-F5D761046A5C}"/>
                </a:ext>
              </a:extLst>
            </p:cNvPr>
            <p:cNvSpPr txBox="1"/>
            <p:nvPr/>
          </p:nvSpPr>
          <p:spPr>
            <a:xfrm>
              <a:off x="2687815" y="4575702"/>
              <a:ext cx="298857" cy="1105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cxnSp>
          <p:nvCxnSpPr>
            <p:cNvPr id="310" name="Gerade Verbindung 309">
              <a:extLst>
                <a:ext uri="{FF2B5EF4-FFF2-40B4-BE49-F238E27FC236}">
                  <a16:creationId xmlns:a16="http://schemas.microsoft.com/office/drawing/2014/main" id="{188D8D65-FAB0-D95C-CF58-74073AEA3DC0}"/>
                </a:ext>
              </a:extLst>
            </p:cNvPr>
            <p:cNvCxnSpPr>
              <a:cxnSpLocks/>
            </p:cNvCxnSpPr>
            <p:nvPr/>
          </p:nvCxnSpPr>
          <p:spPr>
            <a:xfrm flipH="1">
              <a:off x="2440990" y="5745410"/>
              <a:ext cx="74648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1" name="Textfeld 310">
              <a:extLst>
                <a:ext uri="{FF2B5EF4-FFF2-40B4-BE49-F238E27FC236}">
                  <a16:creationId xmlns:a16="http://schemas.microsoft.com/office/drawing/2014/main" id="{EFBC3719-5CAF-E3E5-C6D5-E6246EAE0AE0}"/>
                </a:ext>
              </a:extLst>
            </p:cNvPr>
            <p:cNvSpPr txBox="1"/>
            <p:nvPr/>
          </p:nvSpPr>
          <p:spPr>
            <a:xfrm>
              <a:off x="2533442"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&lt;333ml</a:t>
              </a:r>
              <a:endParaRPr lang="en-US" sz="600" b="0">
                <a:solidFill>
                  <a:schemeClr val="bg1">
                    <a:lumMod val="50000"/>
                  </a:schemeClr>
                </a:solidFill>
              </a:endParaRPr>
            </a:p>
          </p:txBody>
        </p:sp>
        <p:sp>
          <p:nvSpPr>
            <p:cNvPr id="312" name="Textfeld 311">
              <a:extLst>
                <a:ext uri="{FF2B5EF4-FFF2-40B4-BE49-F238E27FC236}">
                  <a16:creationId xmlns:a16="http://schemas.microsoft.com/office/drawing/2014/main" id="{9899F620-E5C5-9C90-2199-85545C022872}"/>
                </a:ext>
              </a:extLst>
            </p:cNvPr>
            <p:cNvSpPr txBox="1"/>
            <p:nvPr/>
          </p:nvSpPr>
          <p:spPr>
            <a:xfrm>
              <a:off x="2828480"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algn="ctr">
                <a:lnSpc>
                  <a:spcPts val="1100"/>
                </a:lnSpc>
                <a:defRPr/>
              </a:pPr>
              <a:r>
                <a:rPr lang="de-DE" sz="600" b="0">
                  <a:solidFill>
                    <a:schemeClr val="bg1">
                      <a:lumMod val="50000"/>
                    </a:schemeClr>
                  </a:solidFill>
                </a:rPr>
                <a:t>≥333ml</a:t>
              </a:r>
              <a:endParaRPr lang="en-US" sz="600" b="0">
                <a:solidFill>
                  <a:schemeClr val="bg1">
                    <a:lumMod val="50000"/>
                  </a:schemeClr>
                </a:solidFill>
              </a:endParaRPr>
            </a:p>
          </p:txBody>
        </p:sp>
        <p:grpSp>
          <p:nvGrpSpPr>
            <p:cNvPr id="313" name="Gruppieren 312">
              <a:extLst>
                <a:ext uri="{FF2B5EF4-FFF2-40B4-BE49-F238E27FC236}">
                  <a16:creationId xmlns:a16="http://schemas.microsoft.com/office/drawing/2014/main" id="{943CC295-3A28-B797-5BC9-69DA0F5D0245}"/>
                </a:ext>
              </a:extLst>
            </p:cNvPr>
            <p:cNvGrpSpPr/>
            <p:nvPr/>
          </p:nvGrpSpPr>
          <p:grpSpPr>
            <a:xfrm>
              <a:off x="2121202" y="4609987"/>
              <a:ext cx="355788" cy="903183"/>
              <a:chOff x="9618575" y="3631020"/>
              <a:chExt cx="355788" cy="1030691"/>
            </a:xfrm>
          </p:grpSpPr>
          <p:sp>
            <p:nvSpPr>
              <p:cNvPr id="319" name="Textfeld 318">
                <a:extLst>
                  <a:ext uri="{FF2B5EF4-FFF2-40B4-BE49-F238E27FC236}">
                    <a16:creationId xmlns:a16="http://schemas.microsoft.com/office/drawing/2014/main" id="{861CB030-1662-10E4-6C97-47A9A4991496}"/>
                  </a:ext>
                </a:extLst>
              </p:cNvPr>
              <p:cNvSpPr txBox="1"/>
              <p:nvPr/>
            </p:nvSpPr>
            <p:spPr>
              <a:xfrm>
                <a:off x="9618575" y="393254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300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20" name="Textfeld 319">
                <a:extLst>
                  <a:ext uri="{FF2B5EF4-FFF2-40B4-BE49-F238E27FC236}">
                    <a16:creationId xmlns:a16="http://schemas.microsoft.com/office/drawing/2014/main" id="{8210652F-6969-1EB2-A0F0-928513105B9D}"/>
                  </a:ext>
                </a:extLst>
              </p:cNvPr>
              <p:cNvSpPr txBox="1"/>
              <p:nvPr/>
            </p:nvSpPr>
            <p:spPr>
              <a:xfrm>
                <a:off x="9618575" y="4234063"/>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200</a:t>
                </a:r>
              </a:p>
            </p:txBody>
          </p:sp>
          <p:sp>
            <p:nvSpPr>
              <p:cNvPr id="321" name="Textfeld 320">
                <a:extLst>
                  <a:ext uri="{FF2B5EF4-FFF2-40B4-BE49-F238E27FC236}">
                    <a16:creationId xmlns:a16="http://schemas.microsoft.com/office/drawing/2014/main" id="{CD535423-3B12-DAD5-8FF1-5F7194B8B571}"/>
                  </a:ext>
                </a:extLst>
              </p:cNvPr>
              <p:cNvSpPr txBox="1"/>
              <p:nvPr/>
            </p:nvSpPr>
            <p:spPr>
              <a:xfrm>
                <a:off x="9618575" y="453558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22" name="Textfeld 321">
                <a:extLst>
                  <a:ext uri="{FF2B5EF4-FFF2-40B4-BE49-F238E27FC236}">
                    <a16:creationId xmlns:a16="http://schemas.microsoft.com/office/drawing/2014/main" id="{CEC99127-66F0-7C99-7995-A0953CCB9ED8}"/>
                  </a:ext>
                </a:extLst>
              </p:cNvPr>
              <p:cNvSpPr txBox="1"/>
              <p:nvPr/>
            </p:nvSpPr>
            <p:spPr>
              <a:xfrm>
                <a:off x="9622758" y="363102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400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323" name="Gerade Verbindung 322">
                <a:extLst>
                  <a:ext uri="{FF2B5EF4-FFF2-40B4-BE49-F238E27FC236}">
                    <a16:creationId xmlns:a16="http://schemas.microsoft.com/office/drawing/2014/main" id="{5017516E-3461-9D6C-1BE6-A7526FCE35E8}"/>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Gerade Verbindung 323">
                <a:extLst>
                  <a:ext uri="{FF2B5EF4-FFF2-40B4-BE49-F238E27FC236}">
                    <a16:creationId xmlns:a16="http://schemas.microsoft.com/office/drawing/2014/main" id="{5B1E4628-9D02-6199-0E91-A28A912F1DFA}"/>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Gerade Verbindung 324">
                <a:extLst>
                  <a:ext uri="{FF2B5EF4-FFF2-40B4-BE49-F238E27FC236}">
                    <a16:creationId xmlns:a16="http://schemas.microsoft.com/office/drawing/2014/main" id="{5A7BB9D6-F72A-BC5B-065B-08B77009A2D7}"/>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Gerade Verbindung 325">
                <a:extLst>
                  <a:ext uri="{FF2B5EF4-FFF2-40B4-BE49-F238E27FC236}">
                    <a16:creationId xmlns:a16="http://schemas.microsoft.com/office/drawing/2014/main" id="{789F789D-B0C2-E111-ACD4-125BBA901495}"/>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4" name="Rechteck 313">
              <a:extLst>
                <a:ext uri="{FF2B5EF4-FFF2-40B4-BE49-F238E27FC236}">
                  <a16:creationId xmlns:a16="http://schemas.microsoft.com/office/drawing/2014/main" id="{7D88006D-320B-DCBF-70EB-72B6833E4724}"/>
                </a:ext>
              </a:extLst>
            </p:cNvPr>
            <p:cNvSpPr/>
            <p:nvPr/>
          </p:nvSpPr>
          <p:spPr>
            <a:xfrm>
              <a:off x="2556520" y="5598395"/>
              <a:ext cx="253896" cy="7956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15" name="Rechteck 314">
              <a:extLst>
                <a:ext uri="{FF2B5EF4-FFF2-40B4-BE49-F238E27FC236}">
                  <a16:creationId xmlns:a16="http://schemas.microsoft.com/office/drawing/2014/main" id="{BA6A94C8-32C9-9263-E153-6177C889E157}"/>
                </a:ext>
              </a:extLst>
            </p:cNvPr>
            <p:cNvSpPr/>
            <p:nvPr/>
          </p:nvSpPr>
          <p:spPr>
            <a:xfrm flipV="1">
              <a:off x="2855959" y="5553701"/>
              <a:ext cx="261454" cy="110523"/>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316" name="Gerade Verbindung 315">
              <a:extLst>
                <a:ext uri="{FF2B5EF4-FFF2-40B4-BE49-F238E27FC236}">
                  <a16:creationId xmlns:a16="http://schemas.microsoft.com/office/drawing/2014/main" id="{2DEF450E-EC70-7BE1-D29A-AF3D8E85CEBE}"/>
                </a:ext>
              </a:extLst>
            </p:cNvPr>
            <p:cNvCxnSpPr>
              <a:cxnSpLocks/>
            </p:cNvCxnSpPr>
            <p:nvPr/>
          </p:nvCxnSpPr>
          <p:spPr>
            <a:xfrm>
              <a:off x="2556520" y="5661229"/>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317" name="Gerade Verbindung 316">
              <a:extLst>
                <a:ext uri="{FF2B5EF4-FFF2-40B4-BE49-F238E27FC236}">
                  <a16:creationId xmlns:a16="http://schemas.microsoft.com/office/drawing/2014/main" id="{680192EC-D7E3-6A5D-C71B-CEA742629F25}"/>
                </a:ext>
              </a:extLst>
            </p:cNvPr>
            <p:cNvCxnSpPr>
              <a:cxnSpLocks/>
            </p:cNvCxnSpPr>
            <p:nvPr/>
          </p:nvCxnSpPr>
          <p:spPr>
            <a:xfrm>
              <a:off x="2855729" y="5644281"/>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18" name="Textfeld 317">
              <a:extLst>
                <a:ext uri="{FF2B5EF4-FFF2-40B4-BE49-F238E27FC236}">
                  <a16:creationId xmlns:a16="http://schemas.microsoft.com/office/drawing/2014/main" id="{5100E4FB-0D21-9F54-030A-A77BFDA06FAB}"/>
                </a:ext>
              </a:extLst>
            </p:cNvPr>
            <p:cNvSpPr txBox="1"/>
            <p:nvPr/>
          </p:nvSpPr>
          <p:spPr>
            <a:xfrm rot="16200000">
              <a:off x="1634329" y="4954671"/>
              <a:ext cx="1111303"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a:ln>
                    <a:noFill/>
                  </a:ln>
                  <a:solidFill>
                    <a:srgbClr val="001965"/>
                  </a:solidFill>
                  <a:effectLst/>
                  <a:uLnTx/>
                  <a:uFillTx/>
                  <a:latin typeface="Apis For Office"/>
                  <a:ea typeface="+mn-ea"/>
                  <a:cs typeface="+mn-cs"/>
                </a:rPr>
                <a:t>ALT (U/l)</a:t>
              </a:r>
            </a:p>
          </p:txBody>
        </p:sp>
      </p:grpSp>
      <p:grpSp>
        <p:nvGrpSpPr>
          <p:cNvPr id="393" name="Gruppieren 392">
            <a:extLst>
              <a:ext uri="{FF2B5EF4-FFF2-40B4-BE49-F238E27FC236}">
                <a16:creationId xmlns:a16="http://schemas.microsoft.com/office/drawing/2014/main" id="{011A2323-10D0-D53D-ABB3-A253A0E5CA53}"/>
              </a:ext>
            </a:extLst>
          </p:cNvPr>
          <p:cNvGrpSpPr/>
          <p:nvPr/>
        </p:nvGrpSpPr>
        <p:grpSpPr>
          <a:xfrm>
            <a:off x="4603096" y="4224049"/>
            <a:ext cx="1268976" cy="1589034"/>
            <a:chOff x="4625581" y="4470513"/>
            <a:chExt cx="1268976" cy="1589034"/>
          </a:xfrm>
        </p:grpSpPr>
        <p:sp>
          <p:nvSpPr>
            <p:cNvPr id="337" name="Textfeld 336">
              <a:extLst>
                <a:ext uri="{FF2B5EF4-FFF2-40B4-BE49-F238E27FC236}">
                  <a16:creationId xmlns:a16="http://schemas.microsoft.com/office/drawing/2014/main" id="{19D055F5-F359-CD3C-680E-785271570DC3}"/>
                </a:ext>
              </a:extLst>
            </p:cNvPr>
            <p:cNvSpPr txBox="1"/>
            <p:nvPr/>
          </p:nvSpPr>
          <p:spPr>
            <a:xfrm>
              <a:off x="5029964" y="5915902"/>
              <a:ext cx="838451" cy="143645"/>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Kalorienarme</a:t>
              </a:r>
              <a:r>
                <a:rPr lang="en-US" sz="700">
                  <a:solidFill>
                    <a:srgbClr val="001965"/>
                  </a:solidFill>
                </a:rPr>
                <a:t> </a:t>
              </a:r>
              <a:r>
                <a:rPr lang="en-US" sz="700" err="1">
                  <a:solidFill>
                    <a:srgbClr val="001965"/>
                  </a:solidFill>
                </a:rPr>
                <a:t>Softdrinks</a:t>
              </a:r>
              <a:r>
                <a:rPr lang="en-US" sz="700">
                  <a:solidFill>
                    <a:srgbClr val="001965"/>
                  </a:solidFill>
                </a:rPr>
                <a:t> pro </a:t>
              </a:r>
              <a:r>
                <a:rPr lang="en-US" sz="700" err="1">
                  <a:solidFill>
                    <a:srgbClr val="001965"/>
                  </a:solidFill>
                </a:rPr>
                <a:t>Woche</a:t>
              </a:r>
              <a:endParaRPr lang="en-US" sz="700">
                <a:solidFill>
                  <a:srgbClr val="001965"/>
                </a:solidFill>
              </a:endParaRPr>
            </a:p>
          </p:txBody>
        </p:sp>
        <p:cxnSp>
          <p:nvCxnSpPr>
            <p:cNvPr id="338" name="Gerade Verbindung 337">
              <a:extLst>
                <a:ext uri="{FF2B5EF4-FFF2-40B4-BE49-F238E27FC236}">
                  <a16:creationId xmlns:a16="http://schemas.microsoft.com/office/drawing/2014/main" id="{12BE9D45-D455-F9EC-0972-4812CE65977F}"/>
                </a:ext>
              </a:extLst>
            </p:cNvPr>
            <p:cNvCxnSpPr>
              <a:cxnSpLocks/>
            </p:cNvCxnSpPr>
            <p:nvPr/>
          </p:nvCxnSpPr>
          <p:spPr>
            <a:xfrm>
              <a:off x="4992005" y="4677699"/>
              <a:ext cx="0" cy="10607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9" name="Textfeld 338">
              <a:extLst>
                <a:ext uri="{FF2B5EF4-FFF2-40B4-BE49-F238E27FC236}">
                  <a16:creationId xmlns:a16="http://schemas.microsoft.com/office/drawing/2014/main" id="{1870B185-2EB3-5326-D81A-F5FB8DF3612C}"/>
                </a:ext>
              </a:extLst>
            </p:cNvPr>
            <p:cNvSpPr txBox="1"/>
            <p:nvPr/>
          </p:nvSpPr>
          <p:spPr>
            <a:xfrm>
              <a:off x="4625581" y="5666872"/>
              <a:ext cx="298857" cy="1105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0</a:t>
              </a:r>
            </a:p>
          </p:txBody>
        </p:sp>
        <p:grpSp>
          <p:nvGrpSpPr>
            <p:cNvPr id="340" name="Gruppieren 339">
              <a:extLst>
                <a:ext uri="{FF2B5EF4-FFF2-40B4-BE49-F238E27FC236}">
                  <a16:creationId xmlns:a16="http://schemas.microsoft.com/office/drawing/2014/main" id="{812CE900-11DB-50D3-F620-167F7C7F9DEA}"/>
                </a:ext>
              </a:extLst>
            </p:cNvPr>
            <p:cNvGrpSpPr/>
            <p:nvPr/>
          </p:nvGrpSpPr>
          <p:grpSpPr>
            <a:xfrm rot="16200000" flipV="1">
              <a:off x="5433227" y="4588971"/>
              <a:ext cx="57601" cy="409449"/>
              <a:chOff x="1410913" y="2396308"/>
              <a:chExt cx="57601" cy="409449"/>
            </a:xfrm>
          </p:grpSpPr>
          <p:cxnSp>
            <p:nvCxnSpPr>
              <p:cNvPr id="367" name="Gerade Verbindung 366">
                <a:extLst>
                  <a:ext uri="{FF2B5EF4-FFF2-40B4-BE49-F238E27FC236}">
                    <a16:creationId xmlns:a16="http://schemas.microsoft.com/office/drawing/2014/main" id="{136CED7F-AAA3-A5E5-DCC7-D83FDFBF51F6}"/>
                  </a:ext>
                </a:extLst>
              </p:cNvPr>
              <p:cNvCxnSpPr>
                <a:cxnSpLocks/>
              </p:cNvCxnSpPr>
              <p:nvPr/>
            </p:nvCxnSpPr>
            <p:spPr>
              <a:xfrm rot="16200000">
                <a:off x="1263357" y="260103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8" name="Gerade Verbindung 367">
                <a:extLst>
                  <a:ext uri="{FF2B5EF4-FFF2-40B4-BE49-F238E27FC236}">
                    <a16:creationId xmlns:a16="http://schemas.microsoft.com/office/drawing/2014/main" id="{6B9A420F-EBF9-0914-E672-1E0518011291}"/>
                  </a:ext>
                </a:extLst>
              </p:cNvPr>
              <p:cNvCxnSpPr>
                <a:cxnSpLocks/>
              </p:cNvCxnSpPr>
              <p:nvPr/>
            </p:nvCxnSpPr>
            <p:spPr>
              <a:xfrm rot="16200000">
                <a:off x="1439713" y="277253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9" name="Gerade Verbindung 368">
                <a:extLst>
                  <a:ext uri="{FF2B5EF4-FFF2-40B4-BE49-F238E27FC236}">
                    <a16:creationId xmlns:a16="http://schemas.microsoft.com/office/drawing/2014/main" id="{298500F3-684A-0A36-3DFD-7E643F3551C6}"/>
                  </a:ext>
                </a:extLst>
              </p:cNvPr>
              <p:cNvCxnSpPr>
                <a:cxnSpLocks/>
              </p:cNvCxnSpPr>
              <p:nvPr/>
            </p:nvCxnSpPr>
            <p:spPr>
              <a:xfrm rot="16200000">
                <a:off x="1439727" y="2368982"/>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41" name="Gruppieren 340">
              <a:extLst>
                <a:ext uri="{FF2B5EF4-FFF2-40B4-BE49-F238E27FC236}">
                  <a16:creationId xmlns:a16="http://schemas.microsoft.com/office/drawing/2014/main" id="{0E607228-EB61-A012-1AEE-A13ADDCC598C}"/>
                </a:ext>
              </a:extLst>
            </p:cNvPr>
            <p:cNvGrpSpPr/>
            <p:nvPr/>
          </p:nvGrpSpPr>
          <p:grpSpPr>
            <a:xfrm>
              <a:off x="5214794" y="4904154"/>
              <a:ext cx="96594" cy="828430"/>
              <a:chOff x="1598856" y="2584850"/>
              <a:chExt cx="96594" cy="205595"/>
            </a:xfrm>
          </p:grpSpPr>
          <p:cxnSp>
            <p:nvCxnSpPr>
              <p:cNvPr id="364" name="Gerade Verbindung 363">
                <a:extLst>
                  <a:ext uri="{FF2B5EF4-FFF2-40B4-BE49-F238E27FC236}">
                    <a16:creationId xmlns:a16="http://schemas.microsoft.com/office/drawing/2014/main" id="{959ECA4C-05E1-755B-EC59-2780A8414E5F}"/>
                  </a:ext>
                </a:extLst>
              </p:cNvPr>
              <p:cNvCxnSpPr>
                <a:cxnSpLocks/>
              </p:cNvCxnSpPr>
              <p:nvPr/>
            </p:nvCxnSpPr>
            <p:spPr>
              <a:xfrm flipV="1">
                <a:off x="1647153" y="2584850"/>
                <a:ext cx="0" cy="20559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5" name="Gerade Verbindung 364">
                <a:extLst>
                  <a:ext uri="{FF2B5EF4-FFF2-40B4-BE49-F238E27FC236}">
                    <a16:creationId xmlns:a16="http://schemas.microsoft.com/office/drawing/2014/main" id="{1FC361DE-BE8E-CBB4-7188-1704219D7EE9}"/>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6" name="Gerade Verbindung 365">
                <a:extLst>
                  <a:ext uri="{FF2B5EF4-FFF2-40B4-BE49-F238E27FC236}">
                    <a16:creationId xmlns:a16="http://schemas.microsoft.com/office/drawing/2014/main" id="{9B1D3F95-D262-2AA2-B7F1-5924B394E236}"/>
                  </a:ext>
                </a:extLst>
              </p:cNvPr>
              <p:cNvCxnSpPr>
                <a:cxnSpLocks/>
              </p:cNvCxnSpPr>
              <p:nvPr/>
            </p:nvCxnSpPr>
            <p:spPr>
              <a:xfrm>
                <a:off x="1598856" y="258485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42" name="Gruppieren 341">
              <a:extLst>
                <a:ext uri="{FF2B5EF4-FFF2-40B4-BE49-F238E27FC236}">
                  <a16:creationId xmlns:a16="http://schemas.microsoft.com/office/drawing/2014/main" id="{CB745307-18E3-5CC8-68E3-6180E1001003}"/>
                </a:ext>
              </a:extLst>
            </p:cNvPr>
            <p:cNvGrpSpPr/>
            <p:nvPr/>
          </p:nvGrpSpPr>
          <p:grpSpPr>
            <a:xfrm>
              <a:off x="5627091" y="5232400"/>
              <a:ext cx="96594" cy="485690"/>
              <a:chOff x="1570281" y="1904049"/>
              <a:chExt cx="96594" cy="1288588"/>
            </a:xfrm>
          </p:grpSpPr>
          <p:cxnSp>
            <p:nvCxnSpPr>
              <p:cNvPr id="361" name="Gerade Verbindung 360">
                <a:extLst>
                  <a:ext uri="{FF2B5EF4-FFF2-40B4-BE49-F238E27FC236}">
                    <a16:creationId xmlns:a16="http://schemas.microsoft.com/office/drawing/2014/main" id="{6F73802B-79CE-FA70-101D-750058FA600F}"/>
                  </a:ext>
                </a:extLst>
              </p:cNvPr>
              <p:cNvCxnSpPr>
                <a:cxnSpLocks/>
              </p:cNvCxnSpPr>
              <p:nvPr/>
            </p:nvCxnSpPr>
            <p:spPr>
              <a:xfrm flipV="1">
                <a:off x="1618578" y="1904049"/>
                <a:ext cx="0" cy="128858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2" name="Gerade Verbindung 361">
                <a:extLst>
                  <a:ext uri="{FF2B5EF4-FFF2-40B4-BE49-F238E27FC236}">
                    <a16:creationId xmlns:a16="http://schemas.microsoft.com/office/drawing/2014/main" id="{80BFBF7C-FA21-4654-89F4-719BD50806BD}"/>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3" name="Gerade Verbindung 362">
                <a:extLst>
                  <a:ext uri="{FF2B5EF4-FFF2-40B4-BE49-F238E27FC236}">
                    <a16:creationId xmlns:a16="http://schemas.microsoft.com/office/drawing/2014/main" id="{6F3E4D37-AE54-D70B-F7E9-8DFBD9D65A6A}"/>
                  </a:ext>
                </a:extLst>
              </p:cNvPr>
              <p:cNvCxnSpPr>
                <a:cxnSpLocks/>
              </p:cNvCxnSpPr>
              <p:nvPr/>
            </p:nvCxnSpPr>
            <p:spPr>
              <a:xfrm>
                <a:off x="1570281" y="190404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43" name="Textfeld 342">
              <a:extLst>
                <a:ext uri="{FF2B5EF4-FFF2-40B4-BE49-F238E27FC236}">
                  <a16:creationId xmlns:a16="http://schemas.microsoft.com/office/drawing/2014/main" id="{04F5E129-8BA3-14B5-88FF-B9A40B976A97}"/>
                </a:ext>
              </a:extLst>
            </p:cNvPr>
            <p:cNvSpPr txBox="1"/>
            <p:nvPr/>
          </p:nvSpPr>
          <p:spPr>
            <a:xfrm>
              <a:off x="5314452" y="459711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cxnSp>
          <p:nvCxnSpPr>
            <p:cNvPr id="344" name="Gerade Verbindung 343">
              <a:extLst>
                <a:ext uri="{FF2B5EF4-FFF2-40B4-BE49-F238E27FC236}">
                  <a16:creationId xmlns:a16="http://schemas.microsoft.com/office/drawing/2014/main" id="{2C63F26A-5A32-7968-2BAF-C9F1ACBBEE35}"/>
                </a:ext>
              </a:extLst>
            </p:cNvPr>
            <p:cNvCxnSpPr>
              <a:cxnSpLocks/>
            </p:cNvCxnSpPr>
            <p:nvPr/>
          </p:nvCxnSpPr>
          <p:spPr>
            <a:xfrm flipH="1">
              <a:off x="4952541" y="5745410"/>
              <a:ext cx="94201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5" name="Textfeld 344">
              <a:extLst>
                <a:ext uri="{FF2B5EF4-FFF2-40B4-BE49-F238E27FC236}">
                  <a16:creationId xmlns:a16="http://schemas.microsoft.com/office/drawing/2014/main" id="{D20857C6-6074-33C9-057D-688CE084171C}"/>
                </a:ext>
              </a:extLst>
            </p:cNvPr>
            <p:cNvSpPr txBox="1"/>
            <p:nvPr/>
          </p:nvSpPr>
          <p:spPr>
            <a:xfrm>
              <a:off x="5110041"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&lt;333ml</a:t>
              </a:r>
              <a:endParaRPr lang="en-US" sz="600" b="0">
                <a:solidFill>
                  <a:schemeClr val="bg1">
                    <a:lumMod val="50000"/>
                  </a:schemeClr>
                </a:solidFill>
              </a:endParaRPr>
            </a:p>
          </p:txBody>
        </p:sp>
        <p:sp>
          <p:nvSpPr>
            <p:cNvPr id="346" name="Textfeld 345">
              <a:extLst>
                <a:ext uri="{FF2B5EF4-FFF2-40B4-BE49-F238E27FC236}">
                  <a16:creationId xmlns:a16="http://schemas.microsoft.com/office/drawing/2014/main" id="{0EFF4945-CD1B-634C-0CBB-CB4BACA44557}"/>
                </a:ext>
              </a:extLst>
            </p:cNvPr>
            <p:cNvSpPr txBox="1"/>
            <p:nvPr/>
          </p:nvSpPr>
          <p:spPr>
            <a:xfrm>
              <a:off x="5575433" y="574738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algn="ctr">
                <a:lnSpc>
                  <a:spcPts val="1100"/>
                </a:lnSpc>
                <a:defRPr/>
              </a:pPr>
              <a:r>
                <a:rPr lang="de-DE" sz="600" b="0">
                  <a:solidFill>
                    <a:schemeClr val="bg1">
                      <a:lumMod val="50000"/>
                    </a:schemeClr>
                  </a:solidFill>
                </a:rPr>
                <a:t>≥333ml</a:t>
              </a:r>
              <a:endParaRPr lang="en-US" sz="600" b="0">
                <a:solidFill>
                  <a:schemeClr val="bg1">
                    <a:lumMod val="50000"/>
                  </a:schemeClr>
                </a:solidFill>
              </a:endParaRPr>
            </a:p>
          </p:txBody>
        </p:sp>
        <p:grpSp>
          <p:nvGrpSpPr>
            <p:cNvPr id="347" name="Gruppieren 346">
              <a:extLst>
                <a:ext uri="{FF2B5EF4-FFF2-40B4-BE49-F238E27FC236}">
                  <a16:creationId xmlns:a16="http://schemas.microsoft.com/office/drawing/2014/main" id="{3AD97306-E6CF-F0A5-C855-B0DB812967A2}"/>
                </a:ext>
              </a:extLst>
            </p:cNvPr>
            <p:cNvGrpSpPr/>
            <p:nvPr/>
          </p:nvGrpSpPr>
          <p:grpSpPr>
            <a:xfrm>
              <a:off x="4632753" y="4609987"/>
              <a:ext cx="355788" cy="903183"/>
              <a:chOff x="9618575" y="3631020"/>
              <a:chExt cx="355788" cy="1030691"/>
            </a:xfrm>
          </p:grpSpPr>
          <p:sp>
            <p:nvSpPr>
              <p:cNvPr id="353" name="Textfeld 352">
                <a:extLst>
                  <a:ext uri="{FF2B5EF4-FFF2-40B4-BE49-F238E27FC236}">
                    <a16:creationId xmlns:a16="http://schemas.microsoft.com/office/drawing/2014/main" id="{97DF6087-ED8F-B1F2-2303-8C3A4D4D439A}"/>
                  </a:ext>
                </a:extLst>
              </p:cNvPr>
              <p:cNvSpPr txBox="1"/>
              <p:nvPr/>
            </p:nvSpPr>
            <p:spPr>
              <a:xfrm>
                <a:off x="9618575" y="393254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60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54" name="Textfeld 353">
                <a:extLst>
                  <a:ext uri="{FF2B5EF4-FFF2-40B4-BE49-F238E27FC236}">
                    <a16:creationId xmlns:a16="http://schemas.microsoft.com/office/drawing/2014/main" id="{4BB7F075-C217-12D2-A2F0-EFBD2EF9062C}"/>
                  </a:ext>
                </a:extLst>
              </p:cNvPr>
              <p:cNvSpPr txBox="1"/>
              <p:nvPr/>
            </p:nvSpPr>
            <p:spPr>
              <a:xfrm>
                <a:off x="9618575" y="4234063"/>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40</a:t>
                </a:r>
              </a:p>
            </p:txBody>
          </p:sp>
          <p:sp>
            <p:nvSpPr>
              <p:cNvPr id="355" name="Textfeld 354">
                <a:extLst>
                  <a:ext uri="{FF2B5EF4-FFF2-40B4-BE49-F238E27FC236}">
                    <a16:creationId xmlns:a16="http://schemas.microsoft.com/office/drawing/2014/main" id="{0311EF12-5C2E-5555-F5B6-BE9368485C74}"/>
                  </a:ext>
                </a:extLst>
              </p:cNvPr>
              <p:cNvSpPr txBox="1"/>
              <p:nvPr/>
            </p:nvSpPr>
            <p:spPr>
              <a:xfrm>
                <a:off x="9618575" y="4535586"/>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20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356" name="Textfeld 355">
                <a:extLst>
                  <a:ext uri="{FF2B5EF4-FFF2-40B4-BE49-F238E27FC236}">
                    <a16:creationId xmlns:a16="http://schemas.microsoft.com/office/drawing/2014/main" id="{A3B9EA8B-C539-B2B7-5249-3BB40B947B5B}"/>
                  </a:ext>
                </a:extLst>
              </p:cNvPr>
              <p:cNvSpPr txBox="1"/>
              <p:nvPr/>
            </p:nvSpPr>
            <p:spPr>
              <a:xfrm>
                <a:off x="9622758" y="363102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80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357" name="Gerade Verbindung 356">
                <a:extLst>
                  <a:ext uri="{FF2B5EF4-FFF2-40B4-BE49-F238E27FC236}">
                    <a16:creationId xmlns:a16="http://schemas.microsoft.com/office/drawing/2014/main" id="{0307DCA5-79FE-82B6-3C77-5C6119BE99E2}"/>
                  </a:ext>
                </a:extLst>
              </p:cNvPr>
              <p:cNvCxnSpPr>
                <a:cxnSpLocks/>
              </p:cNvCxnSpPr>
              <p:nvPr/>
            </p:nvCxnSpPr>
            <p:spPr>
              <a:xfrm>
                <a:off x="9938363" y="3709182"/>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8" name="Gerade Verbindung 357">
                <a:extLst>
                  <a:ext uri="{FF2B5EF4-FFF2-40B4-BE49-F238E27FC236}">
                    <a16:creationId xmlns:a16="http://schemas.microsoft.com/office/drawing/2014/main" id="{BF625002-904E-FE99-EE5E-D74CA957097D}"/>
                  </a:ext>
                </a:extLst>
              </p:cNvPr>
              <p:cNvCxnSpPr>
                <a:cxnSpLocks/>
              </p:cNvCxnSpPr>
              <p:nvPr/>
            </p:nvCxnSpPr>
            <p:spPr>
              <a:xfrm>
                <a:off x="9938363" y="4012189"/>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9" name="Gerade Verbindung 358">
                <a:extLst>
                  <a:ext uri="{FF2B5EF4-FFF2-40B4-BE49-F238E27FC236}">
                    <a16:creationId xmlns:a16="http://schemas.microsoft.com/office/drawing/2014/main" id="{843BB2D1-B361-B2B4-3C83-B13D4DF514E1}"/>
                  </a:ext>
                </a:extLst>
              </p:cNvPr>
              <p:cNvCxnSpPr>
                <a:cxnSpLocks/>
              </p:cNvCxnSpPr>
              <p:nvPr/>
            </p:nvCxnSpPr>
            <p:spPr>
              <a:xfrm>
                <a:off x="9938363" y="431519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0" name="Gerade Verbindung 359">
                <a:extLst>
                  <a:ext uri="{FF2B5EF4-FFF2-40B4-BE49-F238E27FC236}">
                    <a16:creationId xmlns:a16="http://schemas.microsoft.com/office/drawing/2014/main" id="{576220D4-F983-B6AE-F6CB-51D764934F91}"/>
                  </a:ext>
                </a:extLst>
              </p:cNvPr>
              <p:cNvCxnSpPr>
                <a:cxnSpLocks/>
              </p:cNvCxnSpPr>
              <p:nvPr/>
            </p:nvCxnSpPr>
            <p:spPr>
              <a:xfrm>
                <a:off x="9938363" y="4618203"/>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8" name="Rechteck 347">
              <a:extLst>
                <a:ext uri="{FF2B5EF4-FFF2-40B4-BE49-F238E27FC236}">
                  <a16:creationId xmlns:a16="http://schemas.microsoft.com/office/drawing/2014/main" id="{9349E6BF-A956-8B39-3146-D89BFB2F3D16}"/>
                </a:ext>
              </a:extLst>
            </p:cNvPr>
            <p:cNvSpPr/>
            <p:nvPr/>
          </p:nvSpPr>
          <p:spPr>
            <a:xfrm>
              <a:off x="5133959" y="5599325"/>
              <a:ext cx="253896" cy="66969"/>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49" name="Rechteck 348">
              <a:extLst>
                <a:ext uri="{FF2B5EF4-FFF2-40B4-BE49-F238E27FC236}">
                  <a16:creationId xmlns:a16="http://schemas.microsoft.com/office/drawing/2014/main" id="{3469D979-D875-3F2C-9C81-289A68FF8B27}"/>
                </a:ext>
              </a:extLst>
            </p:cNvPr>
            <p:cNvSpPr/>
            <p:nvPr/>
          </p:nvSpPr>
          <p:spPr>
            <a:xfrm flipV="1">
              <a:off x="5547243" y="5581815"/>
              <a:ext cx="261454" cy="81109"/>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350" name="Gerade Verbindung 349">
              <a:extLst>
                <a:ext uri="{FF2B5EF4-FFF2-40B4-BE49-F238E27FC236}">
                  <a16:creationId xmlns:a16="http://schemas.microsoft.com/office/drawing/2014/main" id="{FA4F0B81-A568-ABD8-1A39-A196CF307A94}"/>
                </a:ext>
              </a:extLst>
            </p:cNvPr>
            <p:cNvCxnSpPr>
              <a:cxnSpLocks/>
            </p:cNvCxnSpPr>
            <p:nvPr/>
          </p:nvCxnSpPr>
          <p:spPr>
            <a:xfrm>
              <a:off x="5133959" y="5646756"/>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cxnSp>
          <p:nvCxnSpPr>
            <p:cNvPr id="351" name="Gerade Verbindung 350">
              <a:extLst>
                <a:ext uri="{FF2B5EF4-FFF2-40B4-BE49-F238E27FC236}">
                  <a16:creationId xmlns:a16="http://schemas.microsoft.com/office/drawing/2014/main" id="{AA51ED8D-4D0D-D765-D2A7-887B3879EF4E}"/>
                </a:ext>
              </a:extLst>
            </p:cNvPr>
            <p:cNvCxnSpPr>
              <a:cxnSpLocks/>
            </p:cNvCxnSpPr>
            <p:nvPr/>
          </p:nvCxnSpPr>
          <p:spPr>
            <a:xfrm>
              <a:off x="5547243" y="5644281"/>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52" name="Textfeld 351">
              <a:extLst>
                <a:ext uri="{FF2B5EF4-FFF2-40B4-BE49-F238E27FC236}">
                  <a16:creationId xmlns:a16="http://schemas.microsoft.com/office/drawing/2014/main" id="{24FF7096-B644-C3F0-31D1-BBF71915D922}"/>
                </a:ext>
              </a:extLst>
            </p:cNvPr>
            <p:cNvSpPr txBox="1"/>
            <p:nvPr/>
          </p:nvSpPr>
          <p:spPr>
            <a:xfrm rot="16200000">
              <a:off x="4150988" y="4954671"/>
              <a:ext cx="1111303" cy="142988"/>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1965"/>
                  </a:solidFill>
                  <a:effectLst/>
                  <a:uLnTx/>
                  <a:uFillTx/>
                  <a:latin typeface="Apis For Office"/>
                  <a:ea typeface="+mn-ea"/>
                  <a:cs typeface="+mn-cs"/>
                </a:rPr>
                <a:t>Steifigkeit</a:t>
              </a:r>
              <a:r>
                <a:rPr kumimoji="0" lang="en-US" sz="1000" b="1" i="0" u="none" strike="noStrike" kern="1200" cap="none" spc="0" normalizeH="0" baseline="0" noProof="0">
                  <a:ln>
                    <a:noFill/>
                  </a:ln>
                  <a:solidFill>
                    <a:srgbClr val="001965"/>
                  </a:solidFill>
                  <a:effectLst/>
                  <a:uLnTx/>
                  <a:uFillTx/>
                  <a:latin typeface="Apis For Office"/>
                  <a:ea typeface="+mn-ea"/>
                  <a:cs typeface="+mn-cs"/>
                </a:rPr>
                <a:t> (kPa)</a:t>
              </a:r>
            </a:p>
          </p:txBody>
        </p:sp>
      </p:grpSp>
      <p:grpSp>
        <p:nvGrpSpPr>
          <p:cNvPr id="394" name="Gruppieren 393">
            <a:extLst>
              <a:ext uri="{FF2B5EF4-FFF2-40B4-BE49-F238E27FC236}">
                <a16:creationId xmlns:a16="http://schemas.microsoft.com/office/drawing/2014/main" id="{BA1C9A82-327A-80B5-6CF6-0E48AD78DBE0}"/>
              </a:ext>
            </a:extLst>
          </p:cNvPr>
          <p:cNvGrpSpPr/>
          <p:nvPr/>
        </p:nvGrpSpPr>
        <p:grpSpPr>
          <a:xfrm>
            <a:off x="5984915" y="3911085"/>
            <a:ext cx="1666610" cy="1902927"/>
            <a:chOff x="5984915" y="4157549"/>
            <a:chExt cx="1666610" cy="1902927"/>
          </a:xfrm>
        </p:grpSpPr>
        <p:sp>
          <p:nvSpPr>
            <p:cNvPr id="33" name="Rechteck 32">
              <a:extLst>
                <a:ext uri="{FF2B5EF4-FFF2-40B4-BE49-F238E27FC236}">
                  <a16:creationId xmlns:a16="http://schemas.microsoft.com/office/drawing/2014/main" id="{E64FD3CD-7A05-B42B-E5D7-0ADBE2624EB9}"/>
                </a:ext>
              </a:extLst>
            </p:cNvPr>
            <p:cNvSpPr/>
            <p:nvPr/>
          </p:nvSpPr>
          <p:spPr>
            <a:xfrm>
              <a:off x="6190081" y="4157549"/>
              <a:ext cx="1461444" cy="20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001965"/>
                  </a:solidFill>
                  <a:effectLst/>
                  <a:uLnTx/>
                  <a:uFillTx/>
                  <a:latin typeface="Apis For Office"/>
                  <a:ea typeface="+mn-ea"/>
                  <a:cs typeface="+mn-cs"/>
                </a:rPr>
                <a:t>Verarbeitetes Fleisch</a:t>
              </a:r>
            </a:p>
          </p:txBody>
        </p:sp>
        <p:sp>
          <p:nvSpPr>
            <p:cNvPr id="264" name="Textfeld 263">
              <a:extLst>
                <a:ext uri="{FF2B5EF4-FFF2-40B4-BE49-F238E27FC236}">
                  <a16:creationId xmlns:a16="http://schemas.microsoft.com/office/drawing/2014/main" id="{C69A11DF-7545-87C4-CC55-BFD741AE751A}"/>
                </a:ext>
              </a:extLst>
            </p:cNvPr>
            <p:cNvSpPr txBox="1"/>
            <p:nvPr/>
          </p:nvSpPr>
          <p:spPr>
            <a:xfrm>
              <a:off x="6501647" y="5916831"/>
              <a:ext cx="838451" cy="143645"/>
            </a:xfrm>
            <a:prstGeom prst="rect">
              <a:avLst/>
            </a:prstGeom>
            <a:noFill/>
          </p:spPr>
          <p:txBody>
            <a:bodyPr wrap="square" lIns="0" tIns="0" rIns="0" bIns="0" rtlCol="0" anchor="t"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nSpc>
                  <a:spcPct val="100000"/>
                </a:lnSpc>
              </a:pPr>
              <a:r>
                <a:rPr lang="en-US" sz="700" err="1">
                  <a:solidFill>
                    <a:srgbClr val="001965"/>
                  </a:solidFill>
                </a:rPr>
                <a:t>Veränderung</a:t>
              </a:r>
              <a:r>
                <a:rPr lang="en-US" sz="700">
                  <a:solidFill>
                    <a:srgbClr val="001965"/>
                  </a:solidFill>
                </a:rPr>
                <a:t> </a:t>
              </a:r>
              <a:r>
                <a:rPr lang="en-US" sz="700" err="1">
                  <a:solidFill>
                    <a:srgbClr val="001965"/>
                  </a:solidFill>
                </a:rPr>
                <a:t>bei</a:t>
              </a:r>
              <a:r>
                <a:rPr lang="en-US" sz="700">
                  <a:solidFill>
                    <a:srgbClr val="001965"/>
                  </a:solidFill>
                </a:rPr>
                <a:t> </a:t>
              </a:r>
              <a:r>
                <a:rPr lang="en-US" sz="700" err="1">
                  <a:solidFill>
                    <a:srgbClr val="001965"/>
                  </a:solidFill>
                </a:rPr>
                <a:t>verarbeitetem</a:t>
              </a:r>
              <a:r>
                <a:rPr lang="en-US" sz="700">
                  <a:solidFill>
                    <a:srgbClr val="001965"/>
                  </a:solidFill>
                </a:rPr>
                <a:t> Fleisch</a:t>
              </a:r>
            </a:p>
          </p:txBody>
        </p:sp>
        <p:cxnSp>
          <p:nvCxnSpPr>
            <p:cNvPr id="265" name="Gerade Verbindung 264">
              <a:extLst>
                <a:ext uri="{FF2B5EF4-FFF2-40B4-BE49-F238E27FC236}">
                  <a16:creationId xmlns:a16="http://schemas.microsoft.com/office/drawing/2014/main" id="{CD7C4B1B-C475-B285-BEAA-5627B4E4E987}"/>
                </a:ext>
              </a:extLst>
            </p:cNvPr>
            <p:cNvCxnSpPr>
              <a:cxnSpLocks/>
            </p:cNvCxnSpPr>
            <p:nvPr/>
          </p:nvCxnSpPr>
          <p:spPr>
            <a:xfrm>
              <a:off x="6463688" y="4678628"/>
              <a:ext cx="0" cy="10607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6" name="Textfeld 265">
              <a:extLst>
                <a:ext uri="{FF2B5EF4-FFF2-40B4-BE49-F238E27FC236}">
                  <a16:creationId xmlns:a16="http://schemas.microsoft.com/office/drawing/2014/main" id="{88D4BED2-8FE2-DA92-C44F-BA3CC8D313DD}"/>
                </a:ext>
              </a:extLst>
            </p:cNvPr>
            <p:cNvSpPr txBox="1"/>
            <p:nvPr/>
          </p:nvSpPr>
          <p:spPr>
            <a:xfrm>
              <a:off x="6097264" y="5660000"/>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-150</a:t>
              </a:r>
            </a:p>
          </p:txBody>
        </p:sp>
        <p:grpSp>
          <p:nvGrpSpPr>
            <p:cNvPr id="267" name="Gruppieren 266">
              <a:extLst>
                <a:ext uri="{FF2B5EF4-FFF2-40B4-BE49-F238E27FC236}">
                  <a16:creationId xmlns:a16="http://schemas.microsoft.com/office/drawing/2014/main" id="{9E0171D6-F1BE-13AE-8A42-CFE92F7BBF48}"/>
                </a:ext>
              </a:extLst>
            </p:cNvPr>
            <p:cNvGrpSpPr/>
            <p:nvPr/>
          </p:nvGrpSpPr>
          <p:grpSpPr>
            <a:xfrm>
              <a:off x="6686477" y="4783015"/>
              <a:ext cx="96594" cy="812800"/>
              <a:chOff x="1598856" y="2584850"/>
              <a:chExt cx="96594" cy="205595"/>
            </a:xfrm>
          </p:grpSpPr>
          <p:cxnSp>
            <p:nvCxnSpPr>
              <p:cNvPr id="297" name="Gerade Verbindung 296">
                <a:extLst>
                  <a:ext uri="{FF2B5EF4-FFF2-40B4-BE49-F238E27FC236}">
                    <a16:creationId xmlns:a16="http://schemas.microsoft.com/office/drawing/2014/main" id="{EEE2C7F2-5DC2-B897-891E-BFB4EF9CCEDD}"/>
                  </a:ext>
                </a:extLst>
              </p:cNvPr>
              <p:cNvCxnSpPr>
                <a:cxnSpLocks/>
              </p:cNvCxnSpPr>
              <p:nvPr/>
            </p:nvCxnSpPr>
            <p:spPr>
              <a:xfrm flipV="1">
                <a:off x="1647153" y="2584850"/>
                <a:ext cx="0" cy="20559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8" name="Gerade Verbindung 297">
                <a:extLst>
                  <a:ext uri="{FF2B5EF4-FFF2-40B4-BE49-F238E27FC236}">
                    <a16:creationId xmlns:a16="http://schemas.microsoft.com/office/drawing/2014/main" id="{BFB5F781-563F-E1B7-F90C-B27966A166ED}"/>
                  </a:ext>
                </a:extLst>
              </p:cNvPr>
              <p:cNvCxnSpPr>
                <a:cxnSpLocks/>
              </p:cNvCxnSpPr>
              <p:nvPr/>
            </p:nvCxnSpPr>
            <p:spPr>
              <a:xfrm>
                <a:off x="1598856" y="2789412"/>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9" name="Gerade Verbindung 298">
                <a:extLst>
                  <a:ext uri="{FF2B5EF4-FFF2-40B4-BE49-F238E27FC236}">
                    <a16:creationId xmlns:a16="http://schemas.microsoft.com/office/drawing/2014/main" id="{8BDD2870-A74B-A277-57B8-619719412015}"/>
                  </a:ext>
                </a:extLst>
              </p:cNvPr>
              <p:cNvCxnSpPr>
                <a:cxnSpLocks/>
              </p:cNvCxnSpPr>
              <p:nvPr/>
            </p:nvCxnSpPr>
            <p:spPr>
              <a:xfrm>
                <a:off x="1598856" y="2584850"/>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8" name="Gruppieren 267">
              <a:extLst>
                <a:ext uri="{FF2B5EF4-FFF2-40B4-BE49-F238E27FC236}">
                  <a16:creationId xmlns:a16="http://schemas.microsoft.com/office/drawing/2014/main" id="{91B92A0F-A084-9196-EA48-447609F7FBC8}"/>
                </a:ext>
              </a:extLst>
            </p:cNvPr>
            <p:cNvGrpSpPr/>
            <p:nvPr/>
          </p:nvGrpSpPr>
          <p:grpSpPr>
            <a:xfrm>
              <a:off x="7118580" y="4708769"/>
              <a:ext cx="96594" cy="754185"/>
              <a:chOff x="1570281" y="1904049"/>
              <a:chExt cx="96594" cy="1288588"/>
            </a:xfrm>
          </p:grpSpPr>
          <p:cxnSp>
            <p:nvCxnSpPr>
              <p:cNvPr id="294" name="Gerade Verbindung 293">
                <a:extLst>
                  <a:ext uri="{FF2B5EF4-FFF2-40B4-BE49-F238E27FC236}">
                    <a16:creationId xmlns:a16="http://schemas.microsoft.com/office/drawing/2014/main" id="{5DE464E2-DF4F-57E4-40F3-FB3A6E7309FA}"/>
                  </a:ext>
                </a:extLst>
              </p:cNvPr>
              <p:cNvCxnSpPr>
                <a:cxnSpLocks/>
              </p:cNvCxnSpPr>
              <p:nvPr/>
            </p:nvCxnSpPr>
            <p:spPr>
              <a:xfrm flipV="1">
                <a:off x="1618578" y="1904049"/>
                <a:ext cx="0" cy="128858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5" name="Gerade Verbindung 294">
                <a:extLst>
                  <a:ext uri="{FF2B5EF4-FFF2-40B4-BE49-F238E27FC236}">
                    <a16:creationId xmlns:a16="http://schemas.microsoft.com/office/drawing/2014/main" id="{44DC743E-4D31-2A22-9976-FB69D64BC54D}"/>
                  </a:ext>
                </a:extLst>
              </p:cNvPr>
              <p:cNvCxnSpPr>
                <a:cxnSpLocks/>
              </p:cNvCxnSpPr>
              <p:nvPr/>
            </p:nvCxnSpPr>
            <p:spPr>
              <a:xfrm>
                <a:off x="1570281" y="3192637"/>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6" name="Gerade Verbindung 295">
                <a:extLst>
                  <a:ext uri="{FF2B5EF4-FFF2-40B4-BE49-F238E27FC236}">
                    <a16:creationId xmlns:a16="http://schemas.microsoft.com/office/drawing/2014/main" id="{9B18676B-BF88-D758-06B6-2A7FD6AB577A}"/>
                  </a:ext>
                </a:extLst>
              </p:cNvPr>
              <p:cNvCxnSpPr>
                <a:cxnSpLocks/>
              </p:cNvCxnSpPr>
              <p:nvPr/>
            </p:nvCxnSpPr>
            <p:spPr>
              <a:xfrm>
                <a:off x="1570281" y="1904049"/>
                <a:ext cx="9659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9" name="Gruppieren 268">
              <a:extLst>
                <a:ext uri="{FF2B5EF4-FFF2-40B4-BE49-F238E27FC236}">
                  <a16:creationId xmlns:a16="http://schemas.microsoft.com/office/drawing/2014/main" id="{3B9A596A-A419-BA05-C38E-82B833A394E0}"/>
                </a:ext>
              </a:extLst>
            </p:cNvPr>
            <p:cNvGrpSpPr/>
            <p:nvPr/>
          </p:nvGrpSpPr>
          <p:grpSpPr>
            <a:xfrm>
              <a:off x="6727813" y="4478607"/>
              <a:ext cx="409449" cy="172992"/>
              <a:chOff x="5817656" y="2207886"/>
              <a:chExt cx="409449" cy="197416"/>
            </a:xfrm>
          </p:grpSpPr>
          <p:grpSp>
            <p:nvGrpSpPr>
              <p:cNvPr id="289" name="Gruppieren 288">
                <a:extLst>
                  <a:ext uri="{FF2B5EF4-FFF2-40B4-BE49-F238E27FC236}">
                    <a16:creationId xmlns:a16="http://schemas.microsoft.com/office/drawing/2014/main" id="{75274546-6E5C-D717-649E-2A49B0537D0A}"/>
                  </a:ext>
                </a:extLst>
              </p:cNvPr>
              <p:cNvGrpSpPr/>
              <p:nvPr/>
            </p:nvGrpSpPr>
            <p:grpSpPr>
              <a:xfrm rot="16200000" flipV="1">
                <a:off x="5993580" y="2171777"/>
                <a:ext cx="57601" cy="409449"/>
                <a:chOff x="1410913" y="2396308"/>
                <a:chExt cx="57601" cy="409449"/>
              </a:xfrm>
            </p:grpSpPr>
            <p:cxnSp>
              <p:nvCxnSpPr>
                <p:cNvPr id="291" name="Gerade Verbindung 290">
                  <a:extLst>
                    <a:ext uri="{FF2B5EF4-FFF2-40B4-BE49-F238E27FC236}">
                      <a16:creationId xmlns:a16="http://schemas.microsoft.com/office/drawing/2014/main" id="{FB0F0A15-8A8D-8E91-941B-4871F0453EDB}"/>
                    </a:ext>
                  </a:extLst>
                </p:cNvPr>
                <p:cNvCxnSpPr>
                  <a:cxnSpLocks/>
                </p:cNvCxnSpPr>
                <p:nvPr/>
              </p:nvCxnSpPr>
              <p:spPr>
                <a:xfrm rot="16200000">
                  <a:off x="1263357" y="2601032"/>
                  <a:ext cx="409449" cy="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2" name="Gerade Verbindung 291">
                  <a:extLst>
                    <a:ext uri="{FF2B5EF4-FFF2-40B4-BE49-F238E27FC236}">
                      <a16:creationId xmlns:a16="http://schemas.microsoft.com/office/drawing/2014/main" id="{A1CC7B40-F56C-3122-E011-F62B9E1E0DF8}"/>
                    </a:ext>
                  </a:extLst>
                </p:cNvPr>
                <p:cNvCxnSpPr>
                  <a:cxnSpLocks/>
                </p:cNvCxnSpPr>
                <p:nvPr/>
              </p:nvCxnSpPr>
              <p:spPr>
                <a:xfrm rot="16200000">
                  <a:off x="1439713" y="2772530"/>
                  <a:ext cx="0" cy="5760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3" name="Gerade Verbindung 292">
                  <a:extLst>
                    <a:ext uri="{FF2B5EF4-FFF2-40B4-BE49-F238E27FC236}">
                      <a16:creationId xmlns:a16="http://schemas.microsoft.com/office/drawing/2014/main" id="{1A297B1B-A338-99A8-D086-1FE6E788B603}"/>
                    </a:ext>
                  </a:extLst>
                </p:cNvPr>
                <p:cNvCxnSpPr>
                  <a:cxnSpLocks/>
                </p:cNvCxnSpPr>
                <p:nvPr/>
              </p:nvCxnSpPr>
              <p:spPr>
                <a:xfrm rot="16200000">
                  <a:off x="1439727" y="2368982"/>
                  <a:ext cx="0" cy="57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90" name="Textfeld 289">
                <a:extLst>
                  <a:ext uri="{FF2B5EF4-FFF2-40B4-BE49-F238E27FC236}">
                    <a16:creationId xmlns:a16="http://schemas.microsoft.com/office/drawing/2014/main" id="{A6167DAB-2A13-C5F4-D1C1-5C72F26A27E7}"/>
                  </a:ext>
                </a:extLst>
              </p:cNvPr>
              <p:cNvSpPr txBox="1"/>
              <p:nvPr/>
            </p:nvSpPr>
            <p:spPr>
              <a:xfrm>
                <a:off x="5874799" y="2207886"/>
                <a:ext cx="298857" cy="126123"/>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lumMod val="65000"/>
                        <a:lumOff val="35000"/>
                      </a:schemeClr>
                    </a:solidFill>
                    <a:effectLst/>
                    <a:uLnTx/>
                    <a:uFillTx/>
                    <a:latin typeface="Apis For Office"/>
                    <a:ea typeface="+mn-ea"/>
                    <a:cs typeface="+mn-cs"/>
                  </a:rPr>
                  <a:t>*</a:t>
                </a:r>
              </a:p>
            </p:txBody>
          </p:sp>
        </p:grpSp>
        <p:cxnSp>
          <p:nvCxnSpPr>
            <p:cNvPr id="270" name="Gerade Verbindung 269">
              <a:extLst>
                <a:ext uri="{FF2B5EF4-FFF2-40B4-BE49-F238E27FC236}">
                  <a16:creationId xmlns:a16="http://schemas.microsoft.com/office/drawing/2014/main" id="{6C75DBED-67C9-A27E-94FA-1E57242A0835}"/>
                </a:ext>
              </a:extLst>
            </p:cNvPr>
            <p:cNvCxnSpPr>
              <a:cxnSpLocks/>
            </p:cNvCxnSpPr>
            <p:nvPr/>
          </p:nvCxnSpPr>
          <p:spPr>
            <a:xfrm flipH="1">
              <a:off x="6424224" y="5746340"/>
              <a:ext cx="103338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1" name="Textfeld 270">
              <a:extLst>
                <a:ext uri="{FF2B5EF4-FFF2-40B4-BE49-F238E27FC236}">
                  <a16:creationId xmlns:a16="http://schemas.microsoft.com/office/drawing/2014/main" id="{82375073-20DC-92B4-0370-6A875E4B1C15}"/>
                </a:ext>
              </a:extLst>
            </p:cNvPr>
            <p:cNvSpPr txBox="1"/>
            <p:nvPr/>
          </p:nvSpPr>
          <p:spPr>
            <a:xfrm>
              <a:off x="6581724" y="574831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sp>
          <p:nvSpPr>
            <p:cNvPr id="272" name="Textfeld 271">
              <a:extLst>
                <a:ext uri="{FF2B5EF4-FFF2-40B4-BE49-F238E27FC236}">
                  <a16:creationId xmlns:a16="http://schemas.microsoft.com/office/drawing/2014/main" id="{3BB489B3-0198-F4E7-3A93-C7B805F3CAF4}"/>
                </a:ext>
              </a:extLst>
            </p:cNvPr>
            <p:cNvSpPr txBox="1"/>
            <p:nvPr/>
          </p:nvSpPr>
          <p:spPr>
            <a:xfrm>
              <a:off x="7047116" y="5748317"/>
              <a:ext cx="295038" cy="99083"/>
            </a:xfrm>
            <a:prstGeom prst="rect">
              <a:avLst/>
            </a:prstGeom>
            <a:noFill/>
          </p:spPr>
          <p:txBody>
            <a:bodyPr wrap="square" lIns="0" tIns="0" rIns="0" bIns="0" rtlCol="0" anchor="t" anchorCtr="0">
              <a:noAutofit/>
            </a:bodyPr>
            <a:lstStyle>
              <a:defPPr>
                <a:defRPr lang="de-DE"/>
              </a:defPPr>
              <a:lvl1pPr>
                <a:defRPr sz="1400" b="1">
                  <a:solidFill>
                    <a:schemeClr val="tx2"/>
                  </a:solidFill>
                </a:defRPr>
              </a:lvl1pPr>
            </a:lstStyle>
            <a:p>
              <a:pPr lvl="0" algn="ctr">
                <a:lnSpc>
                  <a:spcPts val="1100"/>
                </a:lnSpc>
                <a:defRPr/>
              </a:pPr>
              <a:r>
                <a:rPr lang="de-DE" sz="600" b="0">
                  <a:solidFill>
                    <a:schemeClr val="bg1">
                      <a:lumMod val="50000"/>
                    </a:schemeClr>
                  </a:solidFill>
                </a:rPr>
                <a:t>&gt;0</a:t>
              </a:r>
              <a:endParaRPr lang="en-US" sz="600" b="0">
                <a:solidFill>
                  <a:schemeClr val="bg1">
                    <a:lumMod val="50000"/>
                  </a:schemeClr>
                </a:solidFill>
              </a:endParaRPr>
            </a:p>
          </p:txBody>
        </p:sp>
        <p:grpSp>
          <p:nvGrpSpPr>
            <p:cNvPr id="273" name="Gruppieren 272">
              <a:extLst>
                <a:ext uri="{FF2B5EF4-FFF2-40B4-BE49-F238E27FC236}">
                  <a16:creationId xmlns:a16="http://schemas.microsoft.com/office/drawing/2014/main" id="{2556D794-B14D-3B69-0F41-479F2FAB3242}"/>
                </a:ext>
              </a:extLst>
            </p:cNvPr>
            <p:cNvGrpSpPr/>
            <p:nvPr/>
          </p:nvGrpSpPr>
          <p:grpSpPr>
            <a:xfrm>
              <a:off x="6108619" y="4603114"/>
              <a:ext cx="351605" cy="126125"/>
              <a:chOff x="5187114" y="2254471"/>
              <a:chExt cx="351605" cy="143931"/>
            </a:xfrm>
          </p:grpSpPr>
          <p:sp>
            <p:nvSpPr>
              <p:cNvPr id="287" name="Textfeld 286">
                <a:extLst>
                  <a:ext uri="{FF2B5EF4-FFF2-40B4-BE49-F238E27FC236}">
                    <a16:creationId xmlns:a16="http://schemas.microsoft.com/office/drawing/2014/main" id="{8B836668-8697-B85D-205D-F5A726F0DB6F}"/>
                  </a:ext>
                </a:extLst>
              </p:cNvPr>
              <p:cNvSpPr txBox="1"/>
              <p:nvPr/>
            </p:nvSpPr>
            <p:spPr>
              <a:xfrm>
                <a:off x="5187114" y="2254471"/>
                <a:ext cx="298857" cy="143931"/>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100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88" name="Gerade Verbindung 287">
                <a:extLst>
                  <a:ext uri="{FF2B5EF4-FFF2-40B4-BE49-F238E27FC236}">
                    <a16:creationId xmlns:a16="http://schemas.microsoft.com/office/drawing/2014/main" id="{F8A3BA58-077E-2542-E155-ABB76592725F}"/>
                  </a:ext>
                </a:extLst>
              </p:cNvPr>
              <p:cNvCxnSpPr>
                <a:cxnSpLocks/>
              </p:cNvCxnSpPr>
              <p:nvPr/>
            </p:nvCxnSpPr>
            <p:spPr>
              <a:xfrm>
                <a:off x="5502719" y="2341534"/>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74" name="Gruppieren 273">
              <a:extLst>
                <a:ext uri="{FF2B5EF4-FFF2-40B4-BE49-F238E27FC236}">
                  <a16:creationId xmlns:a16="http://schemas.microsoft.com/office/drawing/2014/main" id="{8DFE375B-60D4-0F80-FF65-DE18E188B05E}"/>
                </a:ext>
              </a:extLst>
            </p:cNvPr>
            <p:cNvGrpSpPr/>
            <p:nvPr/>
          </p:nvGrpSpPr>
          <p:grpSpPr>
            <a:xfrm>
              <a:off x="6104436" y="4968419"/>
              <a:ext cx="355788" cy="110522"/>
              <a:chOff x="5182931" y="2866428"/>
              <a:chExt cx="355788" cy="126125"/>
            </a:xfrm>
          </p:grpSpPr>
          <p:sp>
            <p:nvSpPr>
              <p:cNvPr id="285" name="Textfeld 284">
                <a:extLst>
                  <a:ext uri="{FF2B5EF4-FFF2-40B4-BE49-F238E27FC236}">
                    <a16:creationId xmlns:a16="http://schemas.microsoft.com/office/drawing/2014/main" id="{72D6EC7C-1164-C47B-ECA0-F53951CD2783}"/>
                  </a:ext>
                </a:extLst>
              </p:cNvPr>
              <p:cNvSpPr txBox="1"/>
              <p:nvPr/>
            </p:nvSpPr>
            <p:spPr>
              <a:xfrm>
                <a:off x="5182931" y="2866428"/>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0</a:t>
                </a:r>
              </a:p>
            </p:txBody>
          </p:sp>
          <p:cxnSp>
            <p:nvCxnSpPr>
              <p:cNvPr id="286" name="Gerade Verbindung 285">
                <a:extLst>
                  <a:ext uri="{FF2B5EF4-FFF2-40B4-BE49-F238E27FC236}">
                    <a16:creationId xmlns:a16="http://schemas.microsoft.com/office/drawing/2014/main" id="{2A8A59B3-A99D-5E16-2EBC-4E5413B3B453}"/>
                  </a:ext>
                </a:extLst>
              </p:cNvPr>
              <p:cNvCxnSpPr>
                <a:cxnSpLocks/>
              </p:cNvCxnSpPr>
              <p:nvPr/>
            </p:nvCxnSpPr>
            <p:spPr>
              <a:xfrm>
                <a:off x="5502719" y="2947548"/>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75" name="Gruppieren 274">
              <a:extLst>
                <a:ext uri="{FF2B5EF4-FFF2-40B4-BE49-F238E27FC236}">
                  <a16:creationId xmlns:a16="http://schemas.microsoft.com/office/drawing/2014/main" id="{CA4F0CD5-9DAB-2B11-6352-6F90E6DDEEF0}"/>
                </a:ext>
              </a:extLst>
            </p:cNvPr>
            <p:cNvGrpSpPr/>
            <p:nvPr/>
          </p:nvGrpSpPr>
          <p:grpSpPr>
            <a:xfrm>
              <a:off x="6104436" y="5318113"/>
              <a:ext cx="355788" cy="110522"/>
              <a:chOff x="5182931" y="3167952"/>
              <a:chExt cx="355788" cy="126125"/>
            </a:xfrm>
          </p:grpSpPr>
          <p:sp>
            <p:nvSpPr>
              <p:cNvPr id="283" name="Textfeld 282">
                <a:extLst>
                  <a:ext uri="{FF2B5EF4-FFF2-40B4-BE49-F238E27FC236}">
                    <a16:creationId xmlns:a16="http://schemas.microsoft.com/office/drawing/2014/main" id="{C6153C20-986B-0988-1086-87E3EC26C226}"/>
                  </a:ext>
                </a:extLst>
              </p:cNvPr>
              <p:cNvSpPr txBox="1"/>
              <p:nvPr/>
            </p:nvSpPr>
            <p:spPr>
              <a:xfrm>
                <a:off x="5182931" y="316795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284" name="Gerade Verbindung 283">
                <a:extLst>
                  <a:ext uri="{FF2B5EF4-FFF2-40B4-BE49-F238E27FC236}">
                    <a16:creationId xmlns:a16="http://schemas.microsoft.com/office/drawing/2014/main" id="{06F97748-4F87-564E-6489-7A69C05A57C5}"/>
                  </a:ext>
                </a:extLst>
              </p:cNvPr>
              <p:cNvCxnSpPr>
                <a:cxnSpLocks/>
              </p:cNvCxnSpPr>
              <p:nvPr/>
            </p:nvCxnSpPr>
            <p:spPr>
              <a:xfrm>
                <a:off x="5502719" y="325055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77" name="Gerade Verbindung 276">
              <a:extLst>
                <a:ext uri="{FF2B5EF4-FFF2-40B4-BE49-F238E27FC236}">
                  <a16:creationId xmlns:a16="http://schemas.microsoft.com/office/drawing/2014/main" id="{468B9BA0-A919-BECE-14EB-06C9EC3368BE}"/>
                </a:ext>
              </a:extLst>
            </p:cNvPr>
            <p:cNvCxnSpPr>
              <a:cxnSpLocks/>
            </p:cNvCxnSpPr>
            <p:nvPr/>
          </p:nvCxnSpPr>
          <p:spPr>
            <a:xfrm>
              <a:off x="6472870" y="5037235"/>
              <a:ext cx="935115" cy="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8" name="Rechteck 277">
              <a:extLst>
                <a:ext uri="{FF2B5EF4-FFF2-40B4-BE49-F238E27FC236}">
                  <a16:creationId xmlns:a16="http://schemas.microsoft.com/office/drawing/2014/main" id="{F1AF2D2F-6526-FC62-13EF-65B44FDF6907}"/>
                </a:ext>
              </a:extLst>
            </p:cNvPr>
            <p:cNvSpPr/>
            <p:nvPr/>
          </p:nvSpPr>
          <p:spPr>
            <a:xfrm>
              <a:off x="6609550" y="5037235"/>
              <a:ext cx="253896" cy="27551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279" name="Gerade Verbindung 278">
              <a:extLst>
                <a:ext uri="{FF2B5EF4-FFF2-40B4-BE49-F238E27FC236}">
                  <a16:creationId xmlns:a16="http://schemas.microsoft.com/office/drawing/2014/main" id="{7F1AF2D5-4677-5CA3-7468-A08D5606F153}"/>
                </a:ext>
              </a:extLst>
            </p:cNvPr>
            <p:cNvCxnSpPr>
              <a:cxnSpLocks/>
            </p:cNvCxnSpPr>
            <p:nvPr/>
          </p:nvCxnSpPr>
          <p:spPr>
            <a:xfrm>
              <a:off x="6609550" y="5170836"/>
              <a:ext cx="253896" cy="0"/>
            </a:xfrm>
            <a:prstGeom prst="line">
              <a:avLst/>
            </a:prstGeom>
            <a:ln w="12700">
              <a:solidFill>
                <a:srgbClr val="005AD2"/>
              </a:solidFill>
            </a:ln>
          </p:spPr>
          <p:style>
            <a:lnRef idx="1">
              <a:schemeClr val="accent1"/>
            </a:lnRef>
            <a:fillRef idx="0">
              <a:schemeClr val="accent1"/>
            </a:fillRef>
            <a:effectRef idx="0">
              <a:schemeClr val="accent1"/>
            </a:effectRef>
            <a:fontRef idx="minor">
              <a:schemeClr val="tx1"/>
            </a:fontRef>
          </p:style>
        </p:cxnSp>
        <p:grpSp>
          <p:nvGrpSpPr>
            <p:cNvPr id="280" name="Gruppieren 279">
              <a:extLst>
                <a:ext uri="{FF2B5EF4-FFF2-40B4-BE49-F238E27FC236}">
                  <a16:creationId xmlns:a16="http://schemas.microsoft.com/office/drawing/2014/main" id="{9919E754-C8D1-42FC-5A6B-FACD95ECC5B4}"/>
                </a:ext>
              </a:extLst>
            </p:cNvPr>
            <p:cNvGrpSpPr/>
            <p:nvPr/>
          </p:nvGrpSpPr>
          <p:grpSpPr>
            <a:xfrm>
              <a:off x="7042374" y="4836091"/>
              <a:ext cx="261454" cy="206996"/>
              <a:chOff x="6120869" y="3345316"/>
              <a:chExt cx="261454" cy="219563"/>
            </a:xfrm>
          </p:grpSpPr>
          <p:sp>
            <p:nvSpPr>
              <p:cNvPr id="281" name="Rechteck 280">
                <a:extLst>
                  <a:ext uri="{FF2B5EF4-FFF2-40B4-BE49-F238E27FC236}">
                    <a16:creationId xmlns:a16="http://schemas.microsoft.com/office/drawing/2014/main" id="{DF37D214-9CDC-31FA-050B-E5D03CE7F4AC}"/>
                  </a:ext>
                </a:extLst>
              </p:cNvPr>
              <p:cNvSpPr/>
              <p:nvPr/>
            </p:nvSpPr>
            <p:spPr>
              <a:xfrm flipV="1">
                <a:off x="6120869" y="3345316"/>
                <a:ext cx="261454" cy="219563"/>
              </a:xfrm>
              <a:prstGeom prst="rect">
                <a:avLst/>
              </a:prstGeom>
              <a:solidFill>
                <a:srgbClr val="2A91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cxnSp>
            <p:nvCxnSpPr>
              <p:cNvPr id="282" name="Gerade Verbindung 281">
                <a:extLst>
                  <a:ext uri="{FF2B5EF4-FFF2-40B4-BE49-F238E27FC236}">
                    <a16:creationId xmlns:a16="http://schemas.microsoft.com/office/drawing/2014/main" id="{744C6978-C821-2F83-487C-B638C3BCBE79}"/>
                  </a:ext>
                </a:extLst>
              </p:cNvPr>
              <p:cNvCxnSpPr>
                <a:cxnSpLocks/>
              </p:cNvCxnSpPr>
              <p:nvPr/>
            </p:nvCxnSpPr>
            <p:spPr>
              <a:xfrm>
                <a:off x="6120869" y="3456382"/>
                <a:ext cx="261454"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Gruppieren 381">
              <a:extLst>
                <a:ext uri="{FF2B5EF4-FFF2-40B4-BE49-F238E27FC236}">
                  <a16:creationId xmlns:a16="http://schemas.microsoft.com/office/drawing/2014/main" id="{116EF5C7-B1A4-ACD5-020B-903EDA347812}"/>
                </a:ext>
              </a:extLst>
            </p:cNvPr>
            <p:cNvGrpSpPr/>
            <p:nvPr/>
          </p:nvGrpSpPr>
          <p:grpSpPr>
            <a:xfrm>
              <a:off x="6104584" y="4785759"/>
              <a:ext cx="355788" cy="126125"/>
              <a:chOff x="5182931" y="2857517"/>
              <a:chExt cx="355788" cy="143931"/>
            </a:xfrm>
          </p:grpSpPr>
          <p:sp>
            <p:nvSpPr>
              <p:cNvPr id="383" name="Textfeld 382">
                <a:extLst>
                  <a:ext uri="{FF2B5EF4-FFF2-40B4-BE49-F238E27FC236}">
                    <a16:creationId xmlns:a16="http://schemas.microsoft.com/office/drawing/2014/main" id="{28D5D53C-5A5D-3C4A-1FD9-9EC782896D94}"/>
                  </a:ext>
                </a:extLst>
              </p:cNvPr>
              <p:cNvSpPr txBox="1"/>
              <p:nvPr/>
            </p:nvSpPr>
            <p:spPr>
              <a:xfrm>
                <a:off x="5182931" y="2857517"/>
                <a:ext cx="298857" cy="143931"/>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r">
                  <a:lnSpc>
                    <a:spcPts val="1100"/>
                  </a:lnSpc>
                  <a:defRPr/>
                </a:pPr>
                <a:r>
                  <a:rPr lang="en-US" sz="600" b="0">
                    <a:solidFill>
                      <a:schemeClr val="bg1">
                        <a:lumMod val="50000"/>
                      </a:schemeClr>
                    </a:solidFill>
                  </a:rPr>
                  <a:t>50</a:t>
                </a:r>
              </a:p>
            </p:txBody>
          </p:sp>
          <p:cxnSp>
            <p:nvCxnSpPr>
              <p:cNvPr id="384" name="Gerade Verbindung 383">
                <a:extLst>
                  <a:ext uri="{FF2B5EF4-FFF2-40B4-BE49-F238E27FC236}">
                    <a16:creationId xmlns:a16="http://schemas.microsoft.com/office/drawing/2014/main" id="{69E8C249-4812-F713-E224-D271361732F1}"/>
                  </a:ext>
                </a:extLst>
              </p:cNvPr>
              <p:cNvCxnSpPr>
                <a:cxnSpLocks/>
              </p:cNvCxnSpPr>
              <p:nvPr/>
            </p:nvCxnSpPr>
            <p:spPr>
              <a:xfrm>
                <a:off x="5502719" y="2947548"/>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85" name="Gruppieren 384">
              <a:extLst>
                <a:ext uri="{FF2B5EF4-FFF2-40B4-BE49-F238E27FC236}">
                  <a16:creationId xmlns:a16="http://schemas.microsoft.com/office/drawing/2014/main" id="{56E86BF4-69B8-3A29-C6F6-92B18BA3CE9D}"/>
                </a:ext>
              </a:extLst>
            </p:cNvPr>
            <p:cNvGrpSpPr/>
            <p:nvPr/>
          </p:nvGrpSpPr>
          <p:grpSpPr>
            <a:xfrm>
              <a:off x="6104584" y="5143266"/>
              <a:ext cx="355788" cy="110522"/>
              <a:chOff x="5182931" y="3167952"/>
              <a:chExt cx="355788" cy="126125"/>
            </a:xfrm>
          </p:grpSpPr>
          <p:sp>
            <p:nvSpPr>
              <p:cNvPr id="386" name="Textfeld 385">
                <a:extLst>
                  <a:ext uri="{FF2B5EF4-FFF2-40B4-BE49-F238E27FC236}">
                    <a16:creationId xmlns:a16="http://schemas.microsoft.com/office/drawing/2014/main" id="{A49E4009-9BF9-0EE3-8D7F-3003A704E220}"/>
                  </a:ext>
                </a:extLst>
              </p:cNvPr>
              <p:cNvSpPr txBox="1"/>
              <p:nvPr/>
            </p:nvSpPr>
            <p:spPr>
              <a:xfrm>
                <a:off x="5182931" y="3167952"/>
                <a:ext cx="298857" cy="126125"/>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lang="en-US" sz="600" b="0">
                    <a:solidFill>
                      <a:schemeClr val="bg1">
                        <a:lumMod val="50000"/>
                      </a:schemeClr>
                    </a:solidFill>
                    <a:latin typeface="Apis For Office"/>
                  </a:rPr>
                  <a:t>-50</a:t>
                </a:r>
                <a:endPar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endParaRPr>
              </a:p>
            </p:txBody>
          </p:sp>
          <p:cxnSp>
            <p:nvCxnSpPr>
              <p:cNvPr id="387" name="Gerade Verbindung 386">
                <a:extLst>
                  <a:ext uri="{FF2B5EF4-FFF2-40B4-BE49-F238E27FC236}">
                    <a16:creationId xmlns:a16="http://schemas.microsoft.com/office/drawing/2014/main" id="{91FF67DD-0303-C435-BC40-19A780A16DCD}"/>
                  </a:ext>
                </a:extLst>
              </p:cNvPr>
              <p:cNvCxnSpPr>
                <a:cxnSpLocks/>
              </p:cNvCxnSpPr>
              <p:nvPr/>
            </p:nvCxnSpPr>
            <p:spPr>
              <a:xfrm>
                <a:off x="5502719" y="325055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89" name="Gruppieren 388">
              <a:extLst>
                <a:ext uri="{FF2B5EF4-FFF2-40B4-BE49-F238E27FC236}">
                  <a16:creationId xmlns:a16="http://schemas.microsoft.com/office/drawing/2014/main" id="{8C14A0DA-F01A-0919-FEC8-84AB13FB9F43}"/>
                </a:ext>
              </a:extLst>
            </p:cNvPr>
            <p:cNvGrpSpPr/>
            <p:nvPr/>
          </p:nvGrpSpPr>
          <p:grpSpPr>
            <a:xfrm>
              <a:off x="6097412" y="5492952"/>
              <a:ext cx="362812" cy="110522"/>
              <a:chOff x="6097412" y="5462347"/>
              <a:chExt cx="362812" cy="110522"/>
            </a:xfrm>
          </p:grpSpPr>
          <p:sp>
            <p:nvSpPr>
              <p:cNvPr id="381" name="Textfeld 380">
                <a:extLst>
                  <a:ext uri="{FF2B5EF4-FFF2-40B4-BE49-F238E27FC236}">
                    <a16:creationId xmlns:a16="http://schemas.microsoft.com/office/drawing/2014/main" id="{E90483A6-0F97-DE26-0580-15866473D0A9}"/>
                  </a:ext>
                </a:extLst>
              </p:cNvPr>
              <p:cNvSpPr txBox="1"/>
              <p:nvPr/>
            </p:nvSpPr>
            <p:spPr>
              <a:xfrm>
                <a:off x="6097412" y="5462347"/>
                <a:ext cx="298857" cy="110522"/>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lumMod val="50000"/>
                      </a:schemeClr>
                    </a:solidFill>
                    <a:effectLst/>
                    <a:uLnTx/>
                    <a:uFillTx/>
                    <a:latin typeface="Apis For Office"/>
                    <a:ea typeface="+mn-ea"/>
                    <a:cs typeface="+mn-cs"/>
                  </a:rPr>
                  <a:t>-100</a:t>
                </a:r>
              </a:p>
            </p:txBody>
          </p:sp>
          <p:cxnSp>
            <p:nvCxnSpPr>
              <p:cNvPr id="388" name="Gerade Verbindung 387">
                <a:extLst>
                  <a:ext uri="{FF2B5EF4-FFF2-40B4-BE49-F238E27FC236}">
                    <a16:creationId xmlns:a16="http://schemas.microsoft.com/office/drawing/2014/main" id="{1B59EBCF-7110-FC2D-6570-17F6E2450082}"/>
                  </a:ext>
                </a:extLst>
              </p:cNvPr>
              <p:cNvCxnSpPr>
                <a:cxnSpLocks/>
              </p:cNvCxnSpPr>
              <p:nvPr/>
            </p:nvCxnSpPr>
            <p:spPr>
              <a:xfrm>
                <a:off x="6424224" y="5533950"/>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6" name="Textfeld 275">
              <a:extLst>
                <a:ext uri="{FF2B5EF4-FFF2-40B4-BE49-F238E27FC236}">
                  <a16:creationId xmlns:a16="http://schemas.microsoft.com/office/drawing/2014/main" id="{09C4B2E2-F613-75C8-6C98-55137825DAEF}"/>
                </a:ext>
              </a:extLst>
            </p:cNvPr>
            <p:cNvSpPr txBox="1"/>
            <p:nvPr/>
          </p:nvSpPr>
          <p:spPr>
            <a:xfrm rot="16200000">
              <a:off x="5570329" y="4975966"/>
              <a:ext cx="1111302" cy="282129"/>
            </a:xfrm>
            <a:prstGeom prst="rect">
              <a:avLst/>
            </a:prstGeom>
            <a:solidFill>
              <a:srgbClr val="FFFFFF"/>
            </a:solidFill>
          </p:spPr>
          <p:txBody>
            <a:bodyPr wrap="square" lIns="0" tIns="0" rIns="0" bIns="0" rtlCol="0" anchor="ctr">
              <a:spAutoFit/>
            </a:bodyPr>
            <a:lstStyle>
              <a:defPPr>
                <a:defRPr lang="de-DE"/>
              </a:defPPr>
              <a:lvl1pPr>
                <a:defRPr sz="1400" b="1">
                  <a:solidFill>
                    <a:schemeClr val="tx2"/>
                  </a:solidFill>
                </a:defRPr>
              </a:lvl1pPr>
            </a:lstStyle>
            <a:p>
              <a:pPr lvl="0" algn="ctr">
                <a:lnSpc>
                  <a:spcPts val="1100"/>
                </a:lnSpc>
                <a:defRPr/>
              </a:pPr>
              <a:r>
                <a:rPr lang="en-US" sz="1000" err="1">
                  <a:solidFill>
                    <a:srgbClr val="001965"/>
                  </a:solidFill>
                </a:rPr>
                <a:t>Veränderungen</a:t>
              </a:r>
              <a:r>
                <a:rPr lang="en-US" sz="1000">
                  <a:solidFill>
                    <a:srgbClr val="001965"/>
                  </a:solidFill>
                </a:rPr>
                <a:t> der CAP (dB/m)</a:t>
              </a:r>
            </a:p>
          </p:txBody>
        </p:sp>
      </p:grpSp>
    </p:spTree>
    <p:custDataLst>
      <p:tags r:id="rId1"/>
    </p:custDataLst>
    <p:extLst>
      <p:ext uri="{BB962C8B-B14F-4D97-AF65-F5344CB8AC3E}">
        <p14:creationId xmlns:p14="http://schemas.microsoft.com/office/powerpoint/2010/main" val="2081085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31F26-A530-17E3-7F7B-BE019949DCE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B1DB18-4AA0-0410-081B-9E09450478C9}"/>
              </a:ext>
            </a:extLst>
          </p:cNvPr>
          <p:cNvSpPr>
            <a:spLocks noGrp="1"/>
          </p:cNvSpPr>
          <p:nvPr>
            <p:ph type="body" sz="quarter" idx="15"/>
          </p:nvPr>
        </p:nvSpPr>
        <p:spPr>
          <a:xfrm>
            <a:off x="647699" y="6117963"/>
            <a:ext cx="9059292" cy="636702"/>
          </a:xfrm>
        </p:spPr>
        <p:txBody>
          <a:bodyPr/>
          <a:lstStyle/>
          <a:p>
            <a:r>
              <a:rPr lang="en-GB" i="1" err="1"/>
              <a:t>Grafiken</a:t>
            </a:r>
            <a:r>
              <a:rPr lang="en-GB" i="1"/>
              <a:t> von Novo Nordisk </a:t>
            </a:r>
            <a:r>
              <a:rPr lang="en-GB" i="1" err="1"/>
              <a:t>nach</a:t>
            </a:r>
            <a:r>
              <a:rPr lang="en-GB" i="1"/>
              <a:t> Daten von Petersen E. et al.</a:t>
            </a:r>
            <a:br>
              <a:rPr lang="en-GB"/>
            </a:br>
            <a:r>
              <a:rPr lang="en-US"/>
              <a:t>HCLF, high carbohydrate low fat, </a:t>
            </a:r>
            <a:r>
              <a:rPr lang="en-US" err="1"/>
              <a:t>viel</a:t>
            </a:r>
            <a:r>
              <a:rPr lang="en-US"/>
              <a:t> </a:t>
            </a:r>
            <a:r>
              <a:rPr lang="en-US" err="1"/>
              <a:t>Kohlenhydrate</a:t>
            </a:r>
            <a:r>
              <a:rPr lang="en-US"/>
              <a:t> </a:t>
            </a:r>
            <a:r>
              <a:rPr lang="en-US" err="1"/>
              <a:t>wenig</a:t>
            </a:r>
            <a:r>
              <a:rPr lang="en-US"/>
              <a:t> Fett; LCHF, low carbohydrate high fat, </a:t>
            </a:r>
            <a:r>
              <a:rPr lang="en-US" err="1"/>
              <a:t>wenig</a:t>
            </a:r>
            <a:r>
              <a:rPr lang="en-US"/>
              <a:t> </a:t>
            </a:r>
            <a:r>
              <a:rPr lang="en-US" err="1"/>
              <a:t>Kohlenhydrate</a:t>
            </a:r>
            <a:r>
              <a:rPr lang="en-US"/>
              <a:t> </a:t>
            </a:r>
            <a:r>
              <a:rPr lang="en-US" err="1"/>
              <a:t>viel</a:t>
            </a:r>
            <a:r>
              <a:rPr lang="en-US"/>
              <a:t> Fett; MASLD, metabolic dysfunction-associated </a:t>
            </a:r>
            <a:r>
              <a:rPr lang="en-US" err="1"/>
              <a:t>steatotic</a:t>
            </a:r>
            <a:r>
              <a:rPr lang="en-US"/>
              <a:t> liver disease, </a:t>
            </a:r>
            <a:r>
              <a:rPr lang="en-US" err="1"/>
              <a:t>metabolische</a:t>
            </a:r>
            <a:r>
              <a:rPr lang="en-US"/>
              <a:t> </a:t>
            </a:r>
            <a:r>
              <a:rPr lang="en-US" err="1"/>
              <a:t>Dysfunktion-assoziierte</a:t>
            </a:r>
            <a:r>
              <a:rPr lang="en-US"/>
              <a:t> </a:t>
            </a:r>
            <a:r>
              <a:rPr lang="en-US" err="1"/>
              <a:t>steatotische</a:t>
            </a:r>
            <a:r>
              <a:rPr lang="en-US"/>
              <a:t> </a:t>
            </a:r>
            <a:r>
              <a:rPr lang="en-US" err="1"/>
              <a:t>Lebererkrankung</a:t>
            </a:r>
            <a:r>
              <a:rPr lang="en-US"/>
              <a:t>; NAFLD, non-alcoholic fatty liver disease, </a:t>
            </a:r>
            <a:r>
              <a:rPr lang="en-US" err="1"/>
              <a:t>nichtalkoholische</a:t>
            </a:r>
            <a:r>
              <a:rPr lang="en-US"/>
              <a:t> </a:t>
            </a:r>
            <a:r>
              <a:rPr lang="en-US" err="1"/>
              <a:t>Fettlebererkrankung</a:t>
            </a:r>
            <a:r>
              <a:rPr lang="en-US"/>
              <a:t>; QOL, quality of life, </a:t>
            </a:r>
            <a:r>
              <a:rPr lang="en-US" err="1"/>
              <a:t>Lebensqualität</a:t>
            </a:r>
            <a:r>
              <a:rPr lang="en-US"/>
              <a:t>. </a:t>
            </a:r>
          </a:p>
        </p:txBody>
      </p:sp>
      <p:sp>
        <p:nvSpPr>
          <p:cNvPr id="5" name="Text Placeholder 4">
            <a:extLst>
              <a:ext uri="{FF2B5EF4-FFF2-40B4-BE49-F238E27FC236}">
                <a16:creationId xmlns:a16="http://schemas.microsoft.com/office/drawing/2014/main" id="{96B8A58E-1F75-D22D-BB38-AD1D3E9E29D9}"/>
              </a:ext>
            </a:extLst>
          </p:cNvPr>
          <p:cNvSpPr>
            <a:spLocks noGrp="1"/>
          </p:cNvSpPr>
          <p:nvPr>
            <p:ph type="body" sz="quarter" idx="17"/>
          </p:nvPr>
        </p:nvSpPr>
        <p:spPr>
          <a:xfrm>
            <a:off x="9982200" y="6421288"/>
            <a:ext cx="1562098" cy="324000"/>
          </a:xfrm>
        </p:spPr>
        <p:txBody>
          <a:bodyPr/>
          <a:lstStyle/>
          <a:p>
            <a:r>
              <a:rPr lang="nb-NO"/>
              <a:t>Petersen E. et al. J Hepatol. 2025;82(Suppl.1): SAT-417-YI.</a:t>
            </a:r>
          </a:p>
        </p:txBody>
      </p:sp>
      <p:sp>
        <p:nvSpPr>
          <p:cNvPr id="8" name="TextBox 7">
            <a:extLst>
              <a:ext uri="{FF2B5EF4-FFF2-40B4-BE49-F238E27FC236}">
                <a16:creationId xmlns:a16="http://schemas.microsoft.com/office/drawing/2014/main" id="{9603B266-E920-A52A-DD57-223384C377BB}"/>
              </a:ext>
            </a:extLst>
          </p:cNvPr>
          <p:cNvSpPr txBox="1"/>
          <p:nvPr/>
        </p:nvSpPr>
        <p:spPr>
          <a:xfrm>
            <a:off x="674207" y="1952344"/>
            <a:ext cx="4141390" cy="34471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1965"/>
                </a:solidFill>
                <a:effectLst/>
                <a:uLnTx/>
                <a:uFillTx/>
                <a:latin typeface="Apis For Office"/>
                <a:ea typeface="+mn-ea"/>
                <a:cs typeface="+mn-cs"/>
              </a:rPr>
              <a:t>Prospektive</a:t>
            </a:r>
            <a:r>
              <a:rPr kumimoji="0" lang="en-US" sz="2000" b="0" i="0" u="none" strike="noStrike" kern="1200" cap="none" spc="0" normalizeH="0" baseline="0" noProof="0">
                <a:ln>
                  <a:noFill/>
                </a:ln>
                <a:solidFill>
                  <a:srgbClr val="001965"/>
                </a:solidFill>
                <a:effectLst/>
                <a:uLnTx/>
                <a:uFillTx/>
                <a:latin typeface="Apis For Office"/>
                <a:ea typeface="+mn-ea"/>
                <a:cs typeface="+mn-cs"/>
              </a:rPr>
              <a:t> </a:t>
            </a:r>
            <a:r>
              <a:rPr kumimoji="0" lang="en-US" sz="2000" b="0" i="0" u="none" strike="noStrike" kern="1200" cap="none" spc="0" normalizeH="0" baseline="0" noProof="0" err="1">
                <a:ln>
                  <a:noFill/>
                </a:ln>
                <a:solidFill>
                  <a:srgbClr val="001965"/>
                </a:solidFill>
                <a:effectLst/>
                <a:uLnTx/>
                <a:uFillTx/>
                <a:latin typeface="Apis For Office"/>
                <a:ea typeface="+mn-ea"/>
                <a:cs typeface="+mn-cs"/>
              </a:rPr>
              <a:t>Interventionsstudie</a:t>
            </a:r>
            <a:r>
              <a:rPr kumimoji="0" lang="en-US" sz="2000" b="0" i="0" u="none" strike="noStrike" kern="1200" cap="none" spc="0" normalizeH="0" baseline="0" noProof="0">
                <a:ln>
                  <a:noFill/>
                </a:ln>
                <a:solidFill>
                  <a:srgbClr val="001965"/>
                </a:solidFill>
                <a:effectLst/>
                <a:uLnTx/>
                <a:uFillTx/>
                <a:latin typeface="Apis For Office"/>
                <a:ea typeface="+mn-ea"/>
                <a:cs typeface="+mn-cs"/>
              </a:rPr>
              <a:t>, n=165</a:t>
            </a:r>
          </a:p>
        </p:txBody>
      </p:sp>
      <p:sp>
        <p:nvSpPr>
          <p:cNvPr id="10" name="Rechteck 9">
            <a:extLst>
              <a:ext uri="{FF2B5EF4-FFF2-40B4-BE49-F238E27FC236}">
                <a16:creationId xmlns:a16="http://schemas.microsoft.com/office/drawing/2014/main" id="{DFE07685-1DCB-686E-51C8-44C118236872}"/>
              </a:ext>
            </a:extLst>
          </p:cNvPr>
          <p:cNvSpPr/>
          <p:nvPr/>
        </p:nvSpPr>
        <p:spPr>
          <a:xfrm>
            <a:off x="674207" y="2725225"/>
            <a:ext cx="10870091" cy="322985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7" name="Rechteck 6">
            <a:extLst>
              <a:ext uri="{FF2B5EF4-FFF2-40B4-BE49-F238E27FC236}">
                <a16:creationId xmlns:a16="http://schemas.microsoft.com/office/drawing/2014/main" id="{B429C4A7-067A-C9EF-677A-93D7EB069B4F}"/>
              </a:ext>
            </a:extLst>
          </p:cNvPr>
          <p:cNvSpPr/>
          <p:nvPr/>
        </p:nvSpPr>
        <p:spPr>
          <a:xfrm>
            <a:off x="674207" y="2725230"/>
            <a:ext cx="1340792" cy="32298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1" name="Rechteck 10">
            <a:extLst>
              <a:ext uri="{FF2B5EF4-FFF2-40B4-BE49-F238E27FC236}">
                <a16:creationId xmlns:a16="http://schemas.microsoft.com/office/drawing/2014/main" id="{1A326CFD-F0B4-B3A8-E8AF-21267086EB3B}"/>
              </a:ext>
            </a:extLst>
          </p:cNvPr>
          <p:cNvSpPr/>
          <p:nvPr/>
        </p:nvSpPr>
        <p:spPr>
          <a:xfrm>
            <a:off x="2039064" y="2731930"/>
            <a:ext cx="2430979" cy="3229857"/>
          </a:xfrm>
          <a:prstGeom prst="rect">
            <a:avLst/>
          </a:prstGeom>
          <a:solidFill>
            <a:srgbClr val="D5DC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3" name="Rechteck 12">
            <a:extLst>
              <a:ext uri="{FF2B5EF4-FFF2-40B4-BE49-F238E27FC236}">
                <a16:creationId xmlns:a16="http://schemas.microsoft.com/office/drawing/2014/main" id="{CF7836EF-0B17-387C-7AB7-43348C4A5CF8}"/>
              </a:ext>
            </a:extLst>
          </p:cNvPr>
          <p:cNvSpPr/>
          <p:nvPr/>
        </p:nvSpPr>
        <p:spPr>
          <a:xfrm>
            <a:off x="9285861" y="2734408"/>
            <a:ext cx="2258438" cy="191323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4" name="Rechteck 13">
            <a:extLst>
              <a:ext uri="{FF2B5EF4-FFF2-40B4-BE49-F238E27FC236}">
                <a16:creationId xmlns:a16="http://schemas.microsoft.com/office/drawing/2014/main" id="{A88DA045-12F3-4E91-DB74-9141A8FDAD3A}"/>
              </a:ext>
            </a:extLst>
          </p:cNvPr>
          <p:cNvSpPr/>
          <p:nvPr/>
        </p:nvSpPr>
        <p:spPr>
          <a:xfrm>
            <a:off x="9285861" y="4647639"/>
            <a:ext cx="2258438" cy="130744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9" name="Abgerundetes Rechteck 8">
            <a:extLst>
              <a:ext uri="{FF2B5EF4-FFF2-40B4-BE49-F238E27FC236}">
                <a16:creationId xmlns:a16="http://schemas.microsoft.com/office/drawing/2014/main" id="{0AE912C6-BAB4-7AD4-D462-8500AC9170E5}"/>
              </a:ext>
            </a:extLst>
          </p:cNvPr>
          <p:cNvSpPr/>
          <p:nvPr/>
        </p:nvSpPr>
        <p:spPr>
          <a:xfrm>
            <a:off x="674208" y="2532199"/>
            <a:ext cx="10870090" cy="419020"/>
          </a:xfrm>
          <a:prstGeom prst="roundRect">
            <a:avLst/>
          </a:prstGeom>
          <a:solidFill>
            <a:srgbClr val="939AA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FFFFF"/>
                </a:solidFill>
                <a:effectLst/>
                <a:uLnTx/>
                <a:uFillTx/>
                <a:latin typeface="Apis For Office"/>
                <a:ea typeface="+mn-ea"/>
                <a:cs typeface="+mn-cs"/>
              </a:rPr>
              <a:t>METHODEN</a:t>
            </a:r>
          </a:p>
        </p:txBody>
      </p:sp>
      <p:pic>
        <p:nvPicPr>
          <p:cNvPr id="31" name="Picture 6">
            <a:extLst>
              <a:ext uri="{FF2B5EF4-FFF2-40B4-BE49-F238E27FC236}">
                <a16:creationId xmlns:a16="http://schemas.microsoft.com/office/drawing/2014/main" id="{D23DB591-DB95-EF26-6B85-9E514995B6F1}"/>
              </a:ext>
            </a:extLst>
          </p:cNvPr>
          <p:cNvPicPr>
            <a:picLocks noChangeAspect="1"/>
          </p:cNvPicPr>
          <p:nvPr/>
        </p:nvPicPr>
        <p:blipFill>
          <a:blip r:embed="rId4"/>
          <a:srcRect l="14593" t="44846" r="65704" b="11522"/>
          <a:stretch/>
        </p:blipFill>
        <p:spPr>
          <a:xfrm>
            <a:off x="2038138" y="3968510"/>
            <a:ext cx="2265294" cy="1033850"/>
          </a:xfrm>
          <a:prstGeom prst="rect">
            <a:avLst/>
          </a:prstGeom>
        </p:spPr>
      </p:pic>
      <p:sp>
        <p:nvSpPr>
          <p:cNvPr id="20" name="Textfeld 19">
            <a:extLst>
              <a:ext uri="{FF2B5EF4-FFF2-40B4-BE49-F238E27FC236}">
                <a16:creationId xmlns:a16="http://schemas.microsoft.com/office/drawing/2014/main" id="{D0E3121C-79A4-E4C8-07DA-92C643879230}"/>
              </a:ext>
            </a:extLst>
          </p:cNvPr>
          <p:cNvSpPr txBox="1"/>
          <p:nvPr/>
        </p:nvSpPr>
        <p:spPr>
          <a:xfrm>
            <a:off x="747612" y="4073364"/>
            <a:ext cx="1167796" cy="391902"/>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sz="1100">
                <a:solidFill>
                  <a:srgbClr val="001965"/>
                </a:solidFill>
                <a:latin typeface="Apis For Office"/>
              </a:rPr>
              <a:t>n=165, </a:t>
            </a:r>
            <a:br>
              <a:rPr kumimoji="0" lang="de-DE" sz="1100" b="0"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a:ln>
                  <a:noFill/>
                </a:ln>
                <a:solidFill>
                  <a:srgbClr val="001965"/>
                </a:solidFill>
                <a:effectLst/>
                <a:uLnTx/>
                <a:uFillTx/>
                <a:latin typeface="Apis For Office"/>
                <a:ea typeface="+mn-ea"/>
                <a:cs typeface="+mn-cs"/>
              </a:rPr>
              <a:t>Diabetes Typ 2</a:t>
            </a:r>
          </a:p>
        </p:txBody>
      </p:sp>
      <p:sp>
        <p:nvSpPr>
          <p:cNvPr id="21" name="Textfeld 20">
            <a:extLst>
              <a:ext uri="{FF2B5EF4-FFF2-40B4-BE49-F238E27FC236}">
                <a16:creationId xmlns:a16="http://schemas.microsoft.com/office/drawing/2014/main" id="{BF5ED32C-F12E-864E-E9E7-9D957A0B9600}"/>
              </a:ext>
            </a:extLst>
          </p:cNvPr>
          <p:cNvSpPr txBox="1"/>
          <p:nvPr/>
        </p:nvSpPr>
        <p:spPr>
          <a:xfrm>
            <a:off x="747613" y="4691543"/>
            <a:ext cx="1167795" cy="567976"/>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2:1</a:t>
            </a:r>
            <a:r>
              <a:rPr kumimoji="0" lang="de-DE" sz="1050" b="0" i="0" u="none" strike="noStrike" kern="1200" cap="none" spc="0" normalizeH="0" baseline="0" noProof="0">
                <a:ln>
                  <a:noFill/>
                </a:ln>
                <a:solidFill>
                  <a:srgbClr val="001965"/>
                </a:solidFill>
                <a:effectLst/>
                <a:uLnTx/>
                <a:uFillTx/>
                <a:latin typeface="Apis For Office"/>
                <a:ea typeface="+mn-ea"/>
                <a:cs typeface="+mn-cs"/>
              </a:rPr>
              <a:t> randomisiert </a:t>
            </a:r>
            <a:r>
              <a:rPr lang="de-DE" sz="1000">
                <a:solidFill>
                  <a:srgbClr val="001965"/>
                </a:solidFill>
                <a:latin typeface="Apis For Office"/>
              </a:rPr>
              <a:t>entweder zu LCHF oder HCLF</a:t>
            </a:r>
          </a:p>
        </p:txBody>
      </p:sp>
      <p:sp>
        <p:nvSpPr>
          <p:cNvPr id="24" name="Textfeld 23">
            <a:extLst>
              <a:ext uri="{FF2B5EF4-FFF2-40B4-BE49-F238E27FC236}">
                <a16:creationId xmlns:a16="http://schemas.microsoft.com/office/drawing/2014/main" id="{61E020A3-FF6C-022F-BFF5-2FD379672B1A}"/>
              </a:ext>
            </a:extLst>
          </p:cNvPr>
          <p:cNvSpPr txBox="1"/>
          <p:nvPr/>
        </p:nvSpPr>
        <p:spPr>
          <a:xfrm>
            <a:off x="4737310" y="4473373"/>
            <a:ext cx="1069857" cy="33855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0 (</a:t>
            </a:r>
            <a:r>
              <a:rPr lang="de-DE" sz="1100">
                <a:solidFill>
                  <a:srgbClr val="001965"/>
                </a:solidFill>
                <a:latin typeface="Apis For Office"/>
              </a:rPr>
              <a:t>Studienbeginn</a:t>
            </a:r>
            <a:r>
              <a:rPr kumimoji="0" lang="de-DE" sz="1100" b="0" i="0" u="none" strike="noStrike" kern="1200" cap="none" spc="0" normalizeH="0" baseline="0" noProof="0">
                <a:ln>
                  <a:noFill/>
                </a:ln>
                <a:solidFill>
                  <a:srgbClr val="001965"/>
                </a:solidFill>
                <a:effectLst/>
                <a:uLnTx/>
                <a:uFillTx/>
                <a:latin typeface="Apis For Office"/>
                <a:ea typeface="+mn-ea"/>
                <a:cs typeface="+mn-cs"/>
              </a:rPr>
              <a:t>)</a:t>
            </a:r>
          </a:p>
        </p:txBody>
      </p:sp>
      <p:sp>
        <p:nvSpPr>
          <p:cNvPr id="25" name="Textfeld 24">
            <a:extLst>
              <a:ext uri="{FF2B5EF4-FFF2-40B4-BE49-F238E27FC236}">
                <a16:creationId xmlns:a16="http://schemas.microsoft.com/office/drawing/2014/main" id="{E30B966B-3A0D-C1CA-9E2B-CD4F36C576F4}"/>
              </a:ext>
            </a:extLst>
          </p:cNvPr>
          <p:cNvSpPr txBox="1"/>
          <p:nvPr/>
        </p:nvSpPr>
        <p:spPr>
          <a:xfrm>
            <a:off x="5718122" y="4478136"/>
            <a:ext cx="966959"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3</a:t>
            </a:r>
          </a:p>
        </p:txBody>
      </p:sp>
      <p:sp>
        <p:nvSpPr>
          <p:cNvPr id="26" name="Textfeld 25">
            <a:extLst>
              <a:ext uri="{FF2B5EF4-FFF2-40B4-BE49-F238E27FC236}">
                <a16:creationId xmlns:a16="http://schemas.microsoft.com/office/drawing/2014/main" id="{59AF2441-3D74-8393-8C74-F408513577D8}"/>
              </a:ext>
            </a:extLst>
          </p:cNvPr>
          <p:cNvSpPr txBox="1"/>
          <p:nvPr/>
        </p:nvSpPr>
        <p:spPr>
          <a:xfrm>
            <a:off x="6887039" y="4480694"/>
            <a:ext cx="1496016"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6 </a:t>
            </a:r>
            <a:br>
              <a:rPr kumimoji="0" lang="de-DE" sz="1100" b="0" i="0" u="none" strike="noStrike" kern="1200" cap="none" spc="0" normalizeH="0" baseline="0" noProof="0">
                <a:ln>
                  <a:noFill/>
                </a:ln>
                <a:solidFill>
                  <a:srgbClr val="001965"/>
                </a:solidFill>
                <a:effectLst/>
                <a:uLnTx/>
                <a:uFillTx/>
                <a:latin typeface="Apis For Office"/>
                <a:ea typeface="+mn-ea"/>
                <a:cs typeface="+mn-cs"/>
              </a:rPr>
            </a:br>
            <a:r>
              <a:rPr kumimoji="0" lang="de-DE" sz="1100" b="0" i="0" u="none" strike="noStrike" kern="1200" cap="none" spc="0" normalizeH="0" baseline="0" noProof="0">
                <a:ln>
                  <a:noFill/>
                </a:ln>
                <a:solidFill>
                  <a:srgbClr val="001965"/>
                </a:solidFill>
                <a:effectLst/>
                <a:uLnTx/>
                <a:uFillTx/>
                <a:latin typeface="Apis For Office"/>
                <a:ea typeface="+mn-ea"/>
                <a:cs typeface="+mn-cs"/>
              </a:rPr>
              <a:t>(Ende 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Interventionsphase)</a:t>
            </a:r>
          </a:p>
        </p:txBody>
      </p:sp>
      <p:sp>
        <p:nvSpPr>
          <p:cNvPr id="27" name="Textfeld 26">
            <a:extLst>
              <a:ext uri="{FF2B5EF4-FFF2-40B4-BE49-F238E27FC236}">
                <a16:creationId xmlns:a16="http://schemas.microsoft.com/office/drawing/2014/main" id="{FB22D896-4E09-1AD1-CB23-8A84776B43D6}"/>
              </a:ext>
            </a:extLst>
          </p:cNvPr>
          <p:cNvSpPr txBox="1"/>
          <p:nvPr/>
        </p:nvSpPr>
        <p:spPr>
          <a:xfrm>
            <a:off x="8498070" y="4488498"/>
            <a:ext cx="672776"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9 </a:t>
            </a:r>
            <a:br>
              <a:rPr kumimoji="0" lang="de-DE" sz="1100" b="0" i="0" u="none" strike="noStrike" kern="1200" cap="none" spc="0" normalizeH="0" baseline="0" noProof="0">
                <a:ln>
                  <a:noFill/>
                </a:ln>
                <a:solidFill>
                  <a:srgbClr val="001965"/>
                </a:solidFill>
                <a:effectLst/>
                <a:uLnTx/>
                <a:uFillTx/>
                <a:latin typeface="Apis For Office"/>
                <a:ea typeface="+mn-ea"/>
                <a:cs typeface="+mn-cs"/>
              </a:rPr>
            </a:br>
            <a:r>
              <a:rPr kumimoji="0" lang="de-DE" sz="1100" b="0" i="0" u="none" strike="noStrike" kern="1200" cap="none" spc="0" normalizeH="0" baseline="0" noProof="0">
                <a:ln>
                  <a:noFill/>
                </a:ln>
                <a:solidFill>
                  <a:srgbClr val="001965"/>
                </a:solidFill>
                <a:effectLst/>
                <a:uLnTx/>
                <a:uFillTx/>
                <a:latin typeface="Apis For Office"/>
                <a:ea typeface="+mn-ea"/>
                <a:cs typeface="+mn-cs"/>
              </a:rPr>
              <a:t>(Follow-Up)</a:t>
            </a:r>
          </a:p>
        </p:txBody>
      </p:sp>
      <p:sp>
        <p:nvSpPr>
          <p:cNvPr id="29" name="Textfeld 28">
            <a:extLst>
              <a:ext uri="{FF2B5EF4-FFF2-40B4-BE49-F238E27FC236}">
                <a16:creationId xmlns:a16="http://schemas.microsoft.com/office/drawing/2014/main" id="{481FD30B-7511-34A3-52CD-F22578311C92}"/>
              </a:ext>
            </a:extLst>
          </p:cNvPr>
          <p:cNvSpPr txBox="1"/>
          <p:nvPr/>
        </p:nvSpPr>
        <p:spPr>
          <a:xfrm>
            <a:off x="9689492" y="3054700"/>
            <a:ext cx="1828301"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sng" strike="noStrike" kern="1200" cap="none" spc="-30" normalizeH="0" baseline="0" noProof="0">
                <a:ln>
                  <a:noFill/>
                </a:ln>
                <a:solidFill>
                  <a:srgbClr val="001965"/>
                </a:solidFill>
                <a:effectLst/>
                <a:uLnTx/>
                <a:uFillTx/>
                <a:latin typeface="Apis For Office"/>
                <a:ea typeface="+mn-ea"/>
                <a:cs typeface="+mn-cs"/>
              </a:rPr>
              <a:t>Fragebogen zur Lebensqualität - Diabetes-39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i="0" strike="noStrike" kern="1200" cap="none" spc="-30" normalizeH="0" baseline="0" noProof="0">
                <a:ln>
                  <a:noFill/>
                </a:ln>
                <a:solidFill>
                  <a:srgbClr val="001965"/>
                </a:solidFill>
                <a:effectLst/>
                <a:uLnTx/>
                <a:uFillTx/>
                <a:latin typeface="Apis For Office"/>
                <a:ea typeface="+mn-ea"/>
                <a:cs typeface="+mn-cs"/>
              </a:rPr>
              <a:t>Ängste und Sorgen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i="0" strike="noStrike" kern="1200" cap="none" spc="-30" normalizeH="0" baseline="0" noProof="0">
                <a:ln>
                  <a:noFill/>
                </a:ln>
                <a:solidFill>
                  <a:srgbClr val="001965"/>
                </a:solidFill>
                <a:effectLst/>
                <a:uLnTx/>
                <a:uFillTx/>
                <a:latin typeface="Apis For Office"/>
                <a:ea typeface="+mn-ea"/>
                <a:cs typeface="+mn-cs"/>
              </a:rPr>
              <a:t>Sexuelle Funktion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i="0" strike="noStrike" kern="1200" cap="none" spc="-30" normalizeH="0" baseline="0" noProof="0">
                <a:ln>
                  <a:noFill/>
                </a:ln>
                <a:solidFill>
                  <a:srgbClr val="001965"/>
                </a:solidFill>
                <a:effectLst/>
                <a:uLnTx/>
                <a:uFillTx/>
                <a:latin typeface="Apis For Office"/>
                <a:ea typeface="+mn-ea"/>
                <a:cs typeface="+mn-cs"/>
              </a:rPr>
              <a:t>Energie und Mobilität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i="0" strike="noStrike" kern="1200" cap="none" spc="-30" normalizeH="0" baseline="0" noProof="0">
                <a:ln>
                  <a:noFill/>
                </a:ln>
                <a:solidFill>
                  <a:srgbClr val="001965"/>
                </a:solidFill>
                <a:effectLst/>
                <a:uLnTx/>
                <a:uFillTx/>
                <a:latin typeface="Apis For Office"/>
                <a:ea typeface="+mn-ea"/>
                <a:cs typeface="+mn-cs"/>
              </a:rPr>
              <a:t>Soziale Belastung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i="0" strike="noStrike" kern="1200" cap="none" spc="-30" normalizeH="0" baseline="0" noProof="0">
                <a:ln>
                  <a:noFill/>
                </a:ln>
                <a:solidFill>
                  <a:srgbClr val="001965"/>
                </a:solidFill>
                <a:effectLst/>
                <a:uLnTx/>
                <a:uFillTx/>
                <a:latin typeface="Apis For Office"/>
                <a:ea typeface="+mn-ea"/>
                <a:cs typeface="+mn-cs"/>
              </a:rPr>
              <a:t>Diabeteskontrolle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00" i="0" strike="noStrike" kern="1200" cap="none" spc="-30" normalizeH="0" baseline="0" noProof="0">
                <a:ln>
                  <a:noFill/>
                </a:ln>
                <a:solidFill>
                  <a:srgbClr val="001965"/>
                </a:solidFill>
                <a:effectLst/>
                <a:uLnTx/>
                <a:uFillTx/>
                <a:latin typeface="Apis For Office"/>
                <a:ea typeface="+mn-ea"/>
                <a:cs typeface="+mn-cs"/>
              </a:rPr>
              <a:t>Bewertung von 1-7, 1 am </a:t>
            </a:r>
            <a:br>
              <a:rPr kumimoji="0" lang="de-DE" sz="1000" i="0" strike="noStrike" kern="1200" cap="none" spc="-30" normalizeH="0" baseline="0" noProof="0">
                <a:ln>
                  <a:noFill/>
                </a:ln>
                <a:solidFill>
                  <a:srgbClr val="001965"/>
                </a:solidFill>
                <a:effectLst/>
                <a:uLnTx/>
                <a:uFillTx/>
                <a:latin typeface="Apis For Office"/>
                <a:ea typeface="+mn-ea"/>
                <a:cs typeface="+mn-cs"/>
              </a:rPr>
            </a:br>
            <a:r>
              <a:rPr kumimoji="0" lang="de-DE" sz="1000" i="0" strike="noStrike" kern="1200" cap="none" spc="-30" normalizeH="0" baseline="0" noProof="0">
                <a:ln>
                  <a:noFill/>
                </a:ln>
                <a:solidFill>
                  <a:srgbClr val="001965"/>
                </a:solidFill>
                <a:effectLst/>
                <a:uLnTx/>
                <a:uFillTx/>
                <a:latin typeface="Apis For Office"/>
                <a:ea typeface="+mn-ea"/>
                <a:cs typeface="+mn-cs"/>
              </a:rPr>
              <a:t>besten 7 am schlechtesten</a:t>
            </a:r>
            <a:endParaRPr kumimoji="0" lang="de-DE" sz="1000" i="0" strike="noStrike" kern="1200" cap="none" spc="0" normalizeH="0" baseline="0" noProof="0">
              <a:ln>
                <a:noFill/>
              </a:ln>
              <a:solidFill>
                <a:srgbClr val="001965"/>
              </a:solidFill>
              <a:effectLst/>
              <a:uLnTx/>
              <a:uFillTx/>
              <a:latin typeface="Apis For Office"/>
              <a:ea typeface="+mn-ea"/>
              <a:cs typeface="+mn-cs"/>
            </a:endParaRPr>
          </a:p>
        </p:txBody>
      </p:sp>
      <p:sp>
        <p:nvSpPr>
          <p:cNvPr id="30" name="Textfeld 29">
            <a:extLst>
              <a:ext uri="{FF2B5EF4-FFF2-40B4-BE49-F238E27FC236}">
                <a16:creationId xmlns:a16="http://schemas.microsoft.com/office/drawing/2014/main" id="{7E2FC44F-7BED-4381-DBBF-242454CD921C}"/>
              </a:ext>
            </a:extLst>
          </p:cNvPr>
          <p:cNvSpPr txBox="1"/>
          <p:nvPr/>
        </p:nvSpPr>
        <p:spPr>
          <a:xfrm>
            <a:off x="9706991" y="4732606"/>
            <a:ext cx="1737396" cy="91024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1" i="0" u="sng" strike="noStrike" kern="1200" cap="none" spc="0" normalizeH="0" baseline="0" noProof="0">
                <a:ln>
                  <a:noFill/>
                </a:ln>
                <a:solidFill>
                  <a:srgbClr val="001965"/>
                </a:solidFill>
                <a:effectLst/>
                <a:uLnTx/>
                <a:uFillTx/>
                <a:latin typeface="Apis For Office"/>
                <a:ea typeface="+mn-ea"/>
                <a:cs typeface="+mn-cs"/>
              </a:rPr>
              <a:t>Doppelte Leberbiopsien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i="0" strike="noStrike" kern="1200" cap="none" spc="0" normalizeH="0" baseline="0" noProof="0">
                <a:ln>
                  <a:noFill/>
                </a:ln>
                <a:solidFill>
                  <a:srgbClr val="001965"/>
                </a:solidFill>
                <a:effectLst/>
                <a:uLnTx/>
                <a:uFillTx/>
                <a:latin typeface="Apis For Office"/>
                <a:ea typeface="+mn-ea"/>
                <a:cs typeface="+mn-cs"/>
              </a:rPr>
              <a:t>Auswertung durch denselben Pathologen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i="0" strike="noStrike" kern="1200" cap="none" spc="0" normalizeH="0" baseline="0" noProof="0">
                <a:ln>
                  <a:noFill/>
                </a:ln>
                <a:solidFill>
                  <a:srgbClr val="001965"/>
                </a:solidFill>
                <a:effectLst/>
                <a:uLnTx/>
                <a:uFillTx/>
                <a:latin typeface="Apis For Office"/>
                <a:ea typeface="+mn-ea"/>
                <a:cs typeface="+mn-cs"/>
              </a:rPr>
              <a:t>Nach NAFLD-Aktivitäts-Score und Kleiner Fibrose-Score</a:t>
            </a:r>
          </a:p>
        </p:txBody>
      </p:sp>
      <p:sp>
        <p:nvSpPr>
          <p:cNvPr id="28" name="Textfeld 27">
            <a:extLst>
              <a:ext uri="{FF2B5EF4-FFF2-40B4-BE49-F238E27FC236}">
                <a16:creationId xmlns:a16="http://schemas.microsoft.com/office/drawing/2014/main" id="{D99B0C79-0899-AC2E-AE6F-1DCEAAAE9839}"/>
              </a:ext>
            </a:extLst>
          </p:cNvPr>
          <p:cNvSpPr txBox="1"/>
          <p:nvPr/>
        </p:nvSpPr>
        <p:spPr>
          <a:xfrm>
            <a:off x="6341962" y="5101192"/>
            <a:ext cx="966959" cy="189604"/>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Monate</a:t>
            </a:r>
          </a:p>
        </p:txBody>
      </p:sp>
      <p:sp>
        <p:nvSpPr>
          <p:cNvPr id="59" name="Title 1">
            <a:extLst>
              <a:ext uri="{FF2B5EF4-FFF2-40B4-BE49-F238E27FC236}">
                <a16:creationId xmlns:a16="http://schemas.microsoft.com/office/drawing/2014/main" id="{1739B9ED-CD0B-E406-D77E-BC8794F15FC4}"/>
              </a:ext>
            </a:extLst>
          </p:cNvPr>
          <p:cNvSpPr>
            <a:spLocks noGrp="1"/>
          </p:cNvSpPr>
          <p:nvPr>
            <p:ph type="title"/>
          </p:nvPr>
        </p:nvSpPr>
        <p:spPr>
          <a:xfrm>
            <a:off x="648000" y="522490"/>
            <a:ext cx="9102175" cy="1296000"/>
          </a:xfrm>
        </p:spPr>
        <p:txBody>
          <a:bodyPr/>
          <a:lstStyle/>
          <a:p>
            <a:r>
              <a:rPr lang="en-US" dirty="0" err="1">
                <a:solidFill>
                  <a:schemeClr val="tx2"/>
                </a:solidFill>
                <a:ea typeface="+mj-lt"/>
                <a:cs typeface="+mj-lt"/>
              </a:rPr>
              <a:t>Geschlechtsspezifische</a:t>
            </a:r>
            <a:r>
              <a:rPr lang="en-US" dirty="0">
                <a:solidFill>
                  <a:schemeClr val="tx2"/>
                </a:solidFill>
                <a:ea typeface="+mj-lt"/>
                <a:cs typeface="+mj-lt"/>
              </a:rPr>
              <a:t> </a:t>
            </a:r>
            <a:r>
              <a:rPr lang="en-US" dirty="0" err="1">
                <a:solidFill>
                  <a:schemeClr val="tx2"/>
                </a:solidFill>
                <a:ea typeface="+mj-lt"/>
                <a:cs typeface="+mj-lt"/>
              </a:rPr>
              <a:t>Wirksamkeit</a:t>
            </a:r>
            <a:r>
              <a:rPr lang="en-US" dirty="0">
                <a:solidFill>
                  <a:schemeClr val="tx2"/>
                </a:solidFill>
                <a:ea typeface="+mj-lt"/>
                <a:cs typeface="+mj-lt"/>
              </a:rPr>
              <a:t> der ‘low-carb &amp; high-fat’-</a:t>
            </a:r>
            <a:r>
              <a:rPr lang="en-US" dirty="0" err="1">
                <a:solidFill>
                  <a:schemeClr val="tx2"/>
                </a:solidFill>
                <a:ea typeface="+mj-lt"/>
                <a:cs typeface="+mj-lt"/>
              </a:rPr>
              <a:t>Diät</a:t>
            </a:r>
            <a:r>
              <a:rPr lang="en-US" dirty="0">
                <a:solidFill>
                  <a:schemeClr val="tx2"/>
                </a:solidFill>
                <a:ea typeface="+mj-lt"/>
                <a:cs typeface="+mj-lt"/>
              </a:rPr>
              <a:t> </a:t>
            </a:r>
            <a:r>
              <a:rPr lang="en-US" dirty="0" err="1">
                <a:solidFill>
                  <a:schemeClr val="tx2"/>
                </a:solidFill>
                <a:ea typeface="+mj-lt"/>
                <a:cs typeface="+mj-lt"/>
              </a:rPr>
              <a:t>bei</a:t>
            </a:r>
            <a:r>
              <a:rPr lang="en-US" dirty="0">
                <a:solidFill>
                  <a:schemeClr val="tx2"/>
                </a:solidFill>
                <a:ea typeface="+mj-lt"/>
                <a:cs typeface="+mj-lt"/>
              </a:rPr>
              <a:t> MASLD</a:t>
            </a:r>
          </a:p>
        </p:txBody>
      </p:sp>
      <p:grpSp>
        <p:nvGrpSpPr>
          <p:cNvPr id="16" name="Gruppieren 15">
            <a:extLst>
              <a:ext uri="{FF2B5EF4-FFF2-40B4-BE49-F238E27FC236}">
                <a16:creationId xmlns:a16="http://schemas.microsoft.com/office/drawing/2014/main" id="{54BA033C-9D4F-028E-3C81-FDAA2A7628ED}"/>
              </a:ext>
            </a:extLst>
          </p:cNvPr>
          <p:cNvGrpSpPr>
            <a:grpSpLocks noChangeAspect="1"/>
          </p:cNvGrpSpPr>
          <p:nvPr/>
        </p:nvGrpSpPr>
        <p:grpSpPr>
          <a:xfrm>
            <a:off x="918596" y="3294045"/>
            <a:ext cx="612094" cy="495755"/>
            <a:chOff x="5594890" y="3568836"/>
            <a:chExt cx="1045821" cy="847045"/>
          </a:xfrm>
        </p:grpSpPr>
        <p:pic>
          <p:nvPicPr>
            <p:cNvPr id="6" name="Grafik 5" descr="Benutzer mit einfarbiger Füllung">
              <a:extLst>
                <a:ext uri="{FF2B5EF4-FFF2-40B4-BE49-F238E27FC236}">
                  <a16:creationId xmlns:a16="http://schemas.microsoft.com/office/drawing/2014/main" id="{071F04EC-BFB9-0014-8145-1B173A7F6F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4890" y="3777292"/>
              <a:ext cx="600034" cy="600034"/>
            </a:xfrm>
            <a:prstGeom prst="rect">
              <a:avLst/>
            </a:prstGeom>
          </p:spPr>
        </p:pic>
        <p:pic>
          <p:nvPicPr>
            <p:cNvPr id="12" name="Grafik 11" descr="Benutzer mit einfarbiger Füllung">
              <a:extLst>
                <a:ext uri="{FF2B5EF4-FFF2-40B4-BE49-F238E27FC236}">
                  <a16:creationId xmlns:a16="http://schemas.microsoft.com/office/drawing/2014/main" id="{DED8AFB2-3ABD-7AE5-6803-FE44C3AFB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0677" y="3777292"/>
              <a:ext cx="600034" cy="600034"/>
            </a:xfrm>
            <a:prstGeom prst="rect">
              <a:avLst/>
            </a:prstGeom>
          </p:spPr>
        </p:pic>
        <p:pic>
          <p:nvPicPr>
            <p:cNvPr id="15" name="Grafik 14" descr="Benutzer mit einfarbiger Füllung">
              <a:extLst>
                <a:ext uri="{FF2B5EF4-FFF2-40B4-BE49-F238E27FC236}">
                  <a16:creationId xmlns:a16="http://schemas.microsoft.com/office/drawing/2014/main" id="{2F19B3B7-9EE3-BCE9-273C-EC701C49E8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5181" y="3568836"/>
              <a:ext cx="847045" cy="847045"/>
            </a:xfrm>
            <a:prstGeom prst="rect">
              <a:avLst/>
            </a:prstGeom>
          </p:spPr>
        </p:pic>
      </p:grpSp>
      <p:sp>
        <p:nvSpPr>
          <p:cNvPr id="47" name="Rechteck: abgerundete Ecken 46">
            <a:extLst>
              <a:ext uri="{FF2B5EF4-FFF2-40B4-BE49-F238E27FC236}">
                <a16:creationId xmlns:a16="http://schemas.microsoft.com/office/drawing/2014/main" id="{06E656F2-4103-18A0-EAC1-77769241CC6A}"/>
              </a:ext>
            </a:extLst>
          </p:cNvPr>
          <p:cNvSpPr/>
          <p:nvPr/>
        </p:nvSpPr>
        <p:spPr>
          <a:xfrm>
            <a:off x="2260600" y="5194406"/>
            <a:ext cx="144000" cy="144000"/>
          </a:xfrm>
          <a:prstGeom prst="roundRect">
            <a:avLst>
              <a:gd name="adj" fmla="val 2575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48" name="Rechteck: abgerundete Ecken 47">
            <a:extLst>
              <a:ext uri="{FF2B5EF4-FFF2-40B4-BE49-F238E27FC236}">
                <a16:creationId xmlns:a16="http://schemas.microsoft.com/office/drawing/2014/main" id="{7C0A1D86-BBB4-E94B-695A-ECC461A1CF7C}"/>
              </a:ext>
            </a:extLst>
          </p:cNvPr>
          <p:cNvSpPr/>
          <p:nvPr/>
        </p:nvSpPr>
        <p:spPr>
          <a:xfrm>
            <a:off x="2260599" y="5407884"/>
            <a:ext cx="144000" cy="144000"/>
          </a:xfrm>
          <a:prstGeom prst="roundRect">
            <a:avLst>
              <a:gd name="adj" fmla="val 2575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noProof="0" err="1"/>
          </a:p>
        </p:txBody>
      </p:sp>
      <p:sp>
        <p:nvSpPr>
          <p:cNvPr id="49" name="Rechteck: abgerundete Ecken 48">
            <a:extLst>
              <a:ext uri="{FF2B5EF4-FFF2-40B4-BE49-F238E27FC236}">
                <a16:creationId xmlns:a16="http://schemas.microsoft.com/office/drawing/2014/main" id="{1A5AAB7F-EE9B-4E05-50DD-AF96109F401D}"/>
              </a:ext>
            </a:extLst>
          </p:cNvPr>
          <p:cNvSpPr/>
          <p:nvPr/>
        </p:nvSpPr>
        <p:spPr>
          <a:xfrm>
            <a:off x="2260599" y="5621362"/>
            <a:ext cx="144000" cy="144000"/>
          </a:xfrm>
          <a:prstGeom prst="roundRect">
            <a:avLst>
              <a:gd name="adj" fmla="val 25756"/>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50" name="Textfeld 49">
            <a:extLst>
              <a:ext uri="{FF2B5EF4-FFF2-40B4-BE49-F238E27FC236}">
                <a16:creationId xmlns:a16="http://schemas.microsoft.com/office/drawing/2014/main" id="{E92BEEF2-5980-7DF6-D8E5-6A22AAD21AF7}"/>
              </a:ext>
            </a:extLst>
          </p:cNvPr>
          <p:cNvSpPr txBox="1"/>
          <p:nvPr/>
        </p:nvSpPr>
        <p:spPr>
          <a:xfrm>
            <a:off x="2458764" y="5189473"/>
            <a:ext cx="932948" cy="587340"/>
          </a:xfrm>
          <a:prstGeom prst="rect">
            <a:avLst/>
          </a:prstGeom>
          <a:noFill/>
        </p:spPr>
        <p:txBody>
          <a:bodyPr wrap="none" lIns="0" tIns="0" rIns="0" bIns="0" rtlCol="0">
            <a:spAutoFit/>
          </a:bodyPr>
          <a:lstStyle/>
          <a:p>
            <a:pPr algn="l">
              <a:spcBef>
                <a:spcPts val="400"/>
              </a:spcBef>
            </a:pPr>
            <a:r>
              <a:rPr lang="de-DE" sz="1050">
                <a:solidFill>
                  <a:schemeClr val="tx2"/>
                </a:solidFill>
              </a:rPr>
              <a:t>Fett</a:t>
            </a:r>
          </a:p>
          <a:p>
            <a:pPr algn="l">
              <a:spcBef>
                <a:spcPts val="400"/>
              </a:spcBef>
            </a:pPr>
            <a:r>
              <a:rPr lang="de-DE" sz="1050">
                <a:solidFill>
                  <a:schemeClr val="tx2"/>
                </a:solidFill>
              </a:rPr>
              <a:t>Protein</a:t>
            </a:r>
          </a:p>
          <a:p>
            <a:pPr algn="l">
              <a:spcBef>
                <a:spcPts val="400"/>
              </a:spcBef>
            </a:pPr>
            <a:r>
              <a:rPr lang="de-DE" sz="1050">
                <a:solidFill>
                  <a:schemeClr val="tx2"/>
                </a:solidFill>
              </a:rPr>
              <a:t>Kohlenhydrate</a:t>
            </a:r>
          </a:p>
        </p:txBody>
      </p:sp>
      <p:grpSp>
        <p:nvGrpSpPr>
          <p:cNvPr id="58" name="Gruppieren 57">
            <a:extLst>
              <a:ext uri="{FF2B5EF4-FFF2-40B4-BE49-F238E27FC236}">
                <a16:creationId xmlns:a16="http://schemas.microsoft.com/office/drawing/2014/main" id="{5FFB665C-7085-AE2E-98AF-C2EE0EEA0301}"/>
              </a:ext>
            </a:extLst>
          </p:cNvPr>
          <p:cNvGrpSpPr/>
          <p:nvPr/>
        </p:nvGrpSpPr>
        <p:grpSpPr>
          <a:xfrm>
            <a:off x="1855209" y="3858824"/>
            <a:ext cx="2642654" cy="1260000"/>
            <a:chOff x="1855209" y="2950967"/>
            <a:chExt cx="2642654" cy="1260000"/>
          </a:xfrm>
        </p:grpSpPr>
        <p:sp>
          <p:nvSpPr>
            <p:cNvPr id="22" name="Textfeld 21">
              <a:extLst>
                <a:ext uri="{FF2B5EF4-FFF2-40B4-BE49-F238E27FC236}">
                  <a16:creationId xmlns:a16="http://schemas.microsoft.com/office/drawing/2014/main" id="{9E20A847-87F8-BFC6-01CA-6823187E54D2}"/>
                </a:ext>
              </a:extLst>
            </p:cNvPr>
            <p:cNvSpPr txBox="1"/>
            <p:nvPr/>
          </p:nvSpPr>
          <p:spPr>
            <a:xfrm>
              <a:off x="2038138" y="3325091"/>
              <a:ext cx="1108767" cy="59503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Low </a:t>
              </a:r>
              <a:r>
                <a:rPr kumimoji="0" lang="de-DE" sz="1100" b="1" i="0" u="none" strike="noStrike" kern="1200" cap="none" spc="0" normalizeH="0" baseline="0" noProof="0" err="1">
                  <a:ln>
                    <a:noFill/>
                  </a:ln>
                  <a:solidFill>
                    <a:srgbClr val="001965"/>
                  </a:solidFill>
                  <a:effectLst/>
                  <a:uLnTx/>
                  <a:uFillTx/>
                  <a:latin typeface="Apis For Office"/>
                  <a:ea typeface="+mn-ea"/>
                  <a:cs typeface="+mn-cs"/>
                </a:rPr>
                <a:t>Carb</a:t>
              </a:r>
              <a:br>
                <a:rPr kumimoji="0" lang="de-DE" sz="1100" b="1"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a:ln>
                    <a:noFill/>
                  </a:ln>
                  <a:solidFill>
                    <a:srgbClr val="001965"/>
                  </a:solidFill>
                  <a:effectLst/>
                  <a:uLnTx/>
                  <a:uFillTx/>
                  <a:latin typeface="Apis For Office"/>
                  <a:ea typeface="+mn-ea"/>
                  <a:cs typeface="+mn-cs"/>
                </a:rPr>
                <a:t>High </a:t>
              </a:r>
              <a:r>
                <a:rPr kumimoji="0" lang="de-DE" sz="1100" b="1" i="0" u="none" strike="noStrike" kern="1200" cap="none" spc="0" normalizeH="0" baseline="0" noProof="0" err="1">
                  <a:ln>
                    <a:noFill/>
                  </a:ln>
                  <a:solidFill>
                    <a:srgbClr val="001965"/>
                  </a:solidFill>
                  <a:effectLst/>
                  <a:uLnTx/>
                  <a:uFillTx/>
                  <a:latin typeface="Apis For Office"/>
                  <a:ea typeface="+mn-ea"/>
                  <a:cs typeface="+mn-cs"/>
                </a:rPr>
                <a:t>Fat</a:t>
              </a:r>
              <a:r>
                <a:rPr kumimoji="0" lang="de-DE" sz="1100" b="1" i="0" u="none" strike="noStrike" kern="1200" cap="none" spc="0" normalizeH="0" baseline="0" noProof="0">
                  <a:ln>
                    <a:noFill/>
                  </a:ln>
                  <a:solidFill>
                    <a:srgbClr val="001965"/>
                  </a:solidFill>
                  <a:effectLst/>
                  <a:uLnTx/>
                  <a:uFillTx/>
                  <a:latin typeface="Apis For Office"/>
                  <a:ea typeface="+mn-ea"/>
                  <a:cs typeface="+mn-cs"/>
                </a:rPr>
                <a:t> </a:t>
              </a:r>
              <a:br>
                <a:rPr kumimoji="0" lang="de-DE" sz="1100" b="1"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a:ln>
                    <a:noFill/>
                  </a:ln>
                  <a:solidFill>
                    <a:srgbClr val="001965"/>
                  </a:solidFill>
                  <a:effectLst/>
                  <a:uLnTx/>
                  <a:uFillTx/>
                  <a:latin typeface="Apis For Office"/>
                  <a:ea typeface="+mn-ea"/>
                  <a:cs typeface="+mn-cs"/>
                </a:rPr>
                <a:t>(LCHF)</a:t>
              </a:r>
            </a:p>
          </p:txBody>
        </p:sp>
        <p:sp>
          <p:nvSpPr>
            <p:cNvPr id="23" name="Textfeld 22">
              <a:extLst>
                <a:ext uri="{FF2B5EF4-FFF2-40B4-BE49-F238E27FC236}">
                  <a16:creationId xmlns:a16="http://schemas.microsoft.com/office/drawing/2014/main" id="{83736996-28D9-8856-118B-DBFB1A4CBF53}"/>
                </a:ext>
              </a:extLst>
            </p:cNvPr>
            <p:cNvSpPr txBox="1"/>
            <p:nvPr/>
          </p:nvSpPr>
          <p:spPr>
            <a:xfrm>
              <a:off x="3217683" y="3312207"/>
              <a:ext cx="1142465" cy="59503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High </a:t>
              </a:r>
              <a:r>
                <a:rPr kumimoji="0" lang="de-DE" sz="1100" b="1" i="0" u="none" strike="noStrike" kern="1200" cap="none" spc="0" normalizeH="0" baseline="0" noProof="0" err="1">
                  <a:ln>
                    <a:noFill/>
                  </a:ln>
                  <a:solidFill>
                    <a:srgbClr val="001965"/>
                  </a:solidFill>
                  <a:effectLst/>
                  <a:uLnTx/>
                  <a:uFillTx/>
                  <a:latin typeface="Apis For Office"/>
                  <a:ea typeface="+mn-ea"/>
                  <a:cs typeface="+mn-cs"/>
                </a:rPr>
                <a:t>Carb</a:t>
              </a:r>
              <a:r>
                <a:rPr kumimoji="0" lang="de-DE" sz="1100" b="1" i="0" u="none" strike="noStrike" kern="1200" cap="none" spc="0" normalizeH="0" baseline="0" noProof="0">
                  <a:ln>
                    <a:noFill/>
                  </a:ln>
                  <a:solidFill>
                    <a:srgbClr val="001965"/>
                  </a:solidFill>
                  <a:effectLst/>
                  <a:uLnTx/>
                  <a:uFillTx/>
                  <a:latin typeface="Apis For Office"/>
                  <a:ea typeface="+mn-ea"/>
                  <a:cs typeface="+mn-cs"/>
                </a:rPr>
                <a:t> </a:t>
              </a:r>
              <a:br>
                <a:rPr kumimoji="0" lang="de-DE" sz="1100" b="1"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a:ln>
                    <a:noFill/>
                  </a:ln>
                  <a:solidFill>
                    <a:srgbClr val="001965"/>
                  </a:solidFill>
                  <a:effectLst/>
                  <a:uLnTx/>
                  <a:uFillTx/>
                  <a:latin typeface="Apis For Office"/>
                  <a:ea typeface="+mn-ea"/>
                  <a:cs typeface="+mn-cs"/>
                </a:rPr>
                <a:t>Low </a:t>
              </a:r>
              <a:r>
                <a:rPr kumimoji="0" lang="de-DE" sz="1100" b="1" i="0" u="none" strike="noStrike" kern="1200" cap="none" spc="0" normalizeH="0" baseline="0" noProof="0" err="1">
                  <a:ln>
                    <a:noFill/>
                  </a:ln>
                  <a:solidFill>
                    <a:srgbClr val="001965"/>
                  </a:solidFill>
                  <a:effectLst/>
                  <a:uLnTx/>
                  <a:uFillTx/>
                  <a:latin typeface="Apis For Office"/>
                  <a:ea typeface="+mn-ea"/>
                  <a:cs typeface="+mn-cs"/>
                </a:rPr>
                <a:t>Fat</a:t>
              </a:r>
              <a:r>
                <a:rPr kumimoji="0" lang="de-DE" sz="1100" b="1" i="0" u="none" strike="noStrike" kern="1200" cap="none" spc="0" normalizeH="0" baseline="0" noProof="0">
                  <a:ln>
                    <a:noFill/>
                  </a:ln>
                  <a:solidFill>
                    <a:srgbClr val="001965"/>
                  </a:solidFill>
                  <a:effectLst/>
                  <a:uLnTx/>
                  <a:uFillTx/>
                  <a:latin typeface="Apis For Office"/>
                  <a:ea typeface="+mn-ea"/>
                  <a:cs typeface="+mn-cs"/>
                </a:rPr>
                <a:t> </a:t>
              </a:r>
              <a:br>
                <a:rPr kumimoji="0" lang="de-DE" sz="1100" b="1" i="0" u="none" strike="noStrike" kern="1200" cap="none" spc="0" normalizeH="0" baseline="0" noProof="0">
                  <a:ln>
                    <a:noFill/>
                  </a:ln>
                  <a:solidFill>
                    <a:srgbClr val="001965"/>
                  </a:solidFill>
                  <a:effectLst/>
                  <a:uLnTx/>
                  <a:uFillTx/>
                  <a:latin typeface="Apis For Office"/>
                  <a:ea typeface="+mn-ea"/>
                  <a:cs typeface="+mn-cs"/>
                </a:rPr>
              </a:br>
              <a:r>
                <a:rPr kumimoji="0" lang="de-DE" sz="1100" b="1" i="0" u="none" strike="noStrike" kern="1200" cap="none" spc="0" normalizeH="0" baseline="0" noProof="0">
                  <a:ln>
                    <a:noFill/>
                  </a:ln>
                  <a:solidFill>
                    <a:srgbClr val="001965"/>
                  </a:solidFill>
                  <a:effectLst/>
                  <a:uLnTx/>
                  <a:uFillTx/>
                  <a:latin typeface="Apis For Office"/>
                  <a:ea typeface="+mn-ea"/>
                  <a:cs typeface="+mn-cs"/>
                </a:rPr>
                <a:t>(HCLF)</a:t>
              </a:r>
            </a:p>
          </p:txBody>
        </p:sp>
        <p:graphicFrame>
          <p:nvGraphicFramePr>
            <p:cNvPr id="45" name="Diagramm 44">
              <a:extLst>
                <a:ext uri="{FF2B5EF4-FFF2-40B4-BE49-F238E27FC236}">
                  <a16:creationId xmlns:a16="http://schemas.microsoft.com/office/drawing/2014/main" id="{91B30DF6-0570-3AF1-56BE-127A7CC030B2}"/>
                </a:ext>
              </a:extLst>
            </p:cNvPr>
            <p:cNvGraphicFramePr>
              <a:graphicFrameLocks noChangeAspect="1"/>
            </p:cNvGraphicFramePr>
            <p:nvPr>
              <p:extLst>
                <p:ext uri="{D42A27DB-BD31-4B8C-83A1-F6EECF244321}">
                  <p14:modId xmlns:p14="http://schemas.microsoft.com/office/powerpoint/2010/main" val="11464754"/>
                </p:ext>
              </p:extLst>
            </p:nvPr>
          </p:nvGraphicFramePr>
          <p:xfrm>
            <a:off x="1855209" y="2950967"/>
            <a:ext cx="1436588" cy="126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6" name="Diagramm 45">
              <a:extLst>
                <a:ext uri="{FF2B5EF4-FFF2-40B4-BE49-F238E27FC236}">
                  <a16:creationId xmlns:a16="http://schemas.microsoft.com/office/drawing/2014/main" id="{B4872981-DF59-3E4C-E8B7-3ABFE3888557}"/>
                </a:ext>
              </a:extLst>
            </p:cNvPr>
            <p:cNvGraphicFramePr>
              <a:graphicFrameLocks noChangeAspect="1"/>
            </p:cNvGraphicFramePr>
            <p:nvPr>
              <p:extLst>
                <p:ext uri="{D42A27DB-BD31-4B8C-83A1-F6EECF244321}">
                  <p14:modId xmlns:p14="http://schemas.microsoft.com/office/powerpoint/2010/main" val="3957482225"/>
                </p:ext>
              </p:extLst>
            </p:nvPr>
          </p:nvGraphicFramePr>
          <p:xfrm>
            <a:off x="3061275" y="2950967"/>
            <a:ext cx="1436588" cy="1260000"/>
          </p:xfrm>
          <a:graphic>
            <a:graphicData uri="http://schemas.openxmlformats.org/drawingml/2006/chart">
              <c:chart xmlns:c="http://schemas.openxmlformats.org/drawingml/2006/chart" xmlns:r="http://schemas.openxmlformats.org/officeDocument/2006/relationships" r:id="rId10"/>
            </a:graphicData>
          </a:graphic>
        </p:graphicFrame>
        <p:sp>
          <p:nvSpPr>
            <p:cNvPr id="51" name="Textfeld 50">
              <a:extLst>
                <a:ext uri="{FF2B5EF4-FFF2-40B4-BE49-F238E27FC236}">
                  <a16:creationId xmlns:a16="http://schemas.microsoft.com/office/drawing/2014/main" id="{311B993E-A43E-3250-B0E0-A52238329593}"/>
                </a:ext>
              </a:extLst>
            </p:cNvPr>
            <p:cNvSpPr txBox="1"/>
            <p:nvPr/>
          </p:nvSpPr>
          <p:spPr>
            <a:xfrm>
              <a:off x="3838569" y="3273575"/>
              <a:ext cx="262892" cy="137282"/>
            </a:xfrm>
            <a:prstGeom prst="rect">
              <a:avLst/>
            </a:prstGeom>
            <a:noFill/>
          </p:spPr>
          <p:txBody>
            <a:bodyPr wrap="none" lIns="0" tIns="0" rIns="0" bIns="0" rtlCol="0">
              <a:spAutoFit/>
            </a:bodyPr>
            <a:lstStyle/>
            <a:p>
              <a:pPr algn="l">
                <a:lnSpc>
                  <a:spcPct val="120000"/>
                </a:lnSpc>
              </a:pPr>
              <a:r>
                <a:rPr lang="de-DE" sz="800">
                  <a:solidFill>
                    <a:schemeClr val="bg1"/>
                  </a:solidFill>
                </a:rPr>
                <a:t>&lt;30%</a:t>
              </a:r>
            </a:p>
          </p:txBody>
        </p:sp>
        <p:sp>
          <p:nvSpPr>
            <p:cNvPr id="52" name="Textfeld 51">
              <a:extLst>
                <a:ext uri="{FF2B5EF4-FFF2-40B4-BE49-F238E27FC236}">
                  <a16:creationId xmlns:a16="http://schemas.microsoft.com/office/drawing/2014/main" id="{843BD7FE-4254-9A35-428C-16603C50B13F}"/>
                </a:ext>
              </a:extLst>
            </p:cNvPr>
            <p:cNvSpPr txBox="1"/>
            <p:nvPr/>
          </p:nvSpPr>
          <p:spPr>
            <a:xfrm>
              <a:off x="3860147" y="3648596"/>
              <a:ext cx="262892" cy="137282"/>
            </a:xfrm>
            <a:prstGeom prst="rect">
              <a:avLst/>
            </a:prstGeom>
            <a:noFill/>
          </p:spPr>
          <p:txBody>
            <a:bodyPr wrap="none" lIns="0" tIns="0" rIns="0" bIns="0" rtlCol="0">
              <a:spAutoFit/>
            </a:bodyPr>
            <a:lstStyle/>
            <a:p>
              <a:pPr algn="l">
                <a:lnSpc>
                  <a:spcPct val="120000"/>
                </a:lnSpc>
              </a:pPr>
              <a:r>
                <a:rPr lang="de-DE" sz="800">
                  <a:solidFill>
                    <a:schemeClr val="bg1"/>
                  </a:solidFill>
                </a:rPr>
                <a:t>&lt;25%</a:t>
              </a:r>
            </a:p>
          </p:txBody>
        </p:sp>
        <p:sp>
          <p:nvSpPr>
            <p:cNvPr id="53" name="Textfeld 52">
              <a:extLst>
                <a:ext uri="{FF2B5EF4-FFF2-40B4-BE49-F238E27FC236}">
                  <a16:creationId xmlns:a16="http://schemas.microsoft.com/office/drawing/2014/main" id="{4993EAB5-5698-1F5E-1ACF-EAB15E7FE7C8}"/>
                </a:ext>
              </a:extLst>
            </p:cNvPr>
            <p:cNvSpPr txBox="1"/>
            <p:nvPr/>
          </p:nvSpPr>
          <p:spPr>
            <a:xfrm>
              <a:off x="3411850" y="3489270"/>
              <a:ext cx="355867" cy="137282"/>
            </a:xfrm>
            <a:prstGeom prst="rect">
              <a:avLst/>
            </a:prstGeom>
            <a:noFill/>
          </p:spPr>
          <p:txBody>
            <a:bodyPr wrap="none" lIns="0" tIns="0" rIns="0" bIns="0" rtlCol="0">
              <a:spAutoFit/>
            </a:bodyPr>
            <a:lstStyle/>
            <a:p>
              <a:pPr algn="l">
                <a:lnSpc>
                  <a:spcPct val="120000"/>
                </a:lnSpc>
              </a:pPr>
              <a:r>
                <a:rPr lang="de-DE" sz="800">
                  <a:solidFill>
                    <a:schemeClr val="bg1"/>
                  </a:solidFill>
                </a:rPr>
                <a:t>50-60%</a:t>
              </a:r>
            </a:p>
          </p:txBody>
        </p:sp>
        <p:sp>
          <p:nvSpPr>
            <p:cNvPr id="54" name="Textfeld 53">
              <a:extLst>
                <a:ext uri="{FF2B5EF4-FFF2-40B4-BE49-F238E27FC236}">
                  <a16:creationId xmlns:a16="http://schemas.microsoft.com/office/drawing/2014/main" id="{DAD31BE7-89CB-ECB1-C75D-76B84FC2FA91}"/>
                </a:ext>
              </a:extLst>
            </p:cNvPr>
            <p:cNvSpPr txBox="1"/>
            <p:nvPr/>
          </p:nvSpPr>
          <p:spPr>
            <a:xfrm>
              <a:off x="2617237" y="3503413"/>
              <a:ext cx="355867" cy="137282"/>
            </a:xfrm>
            <a:prstGeom prst="rect">
              <a:avLst/>
            </a:prstGeom>
            <a:noFill/>
          </p:spPr>
          <p:txBody>
            <a:bodyPr wrap="none" lIns="0" tIns="0" rIns="0" bIns="0" rtlCol="0">
              <a:spAutoFit/>
            </a:bodyPr>
            <a:lstStyle/>
            <a:p>
              <a:pPr algn="l">
                <a:lnSpc>
                  <a:spcPct val="120000"/>
                </a:lnSpc>
              </a:pPr>
              <a:r>
                <a:rPr lang="de-DE" sz="800">
                  <a:solidFill>
                    <a:schemeClr val="bg1"/>
                  </a:solidFill>
                </a:rPr>
                <a:t>50-60%</a:t>
              </a:r>
            </a:p>
          </p:txBody>
        </p:sp>
        <p:sp>
          <p:nvSpPr>
            <p:cNvPr id="55" name="Textfeld 54">
              <a:extLst>
                <a:ext uri="{FF2B5EF4-FFF2-40B4-BE49-F238E27FC236}">
                  <a16:creationId xmlns:a16="http://schemas.microsoft.com/office/drawing/2014/main" id="{EF94EAA0-6917-A723-952B-1242FFC97E1D}"/>
                </a:ext>
              </a:extLst>
            </p:cNvPr>
            <p:cNvSpPr txBox="1"/>
            <p:nvPr/>
          </p:nvSpPr>
          <p:spPr>
            <a:xfrm>
              <a:off x="2273890" y="3273575"/>
              <a:ext cx="262892" cy="137282"/>
            </a:xfrm>
            <a:prstGeom prst="rect">
              <a:avLst/>
            </a:prstGeom>
            <a:noFill/>
          </p:spPr>
          <p:txBody>
            <a:bodyPr wrap="none" lIns="0" tIns="0" rIns="0" bIns="0" rtlCol="0">
              <a:spAutoFit/>
            </a:bodyPr>
            <a:lstStyle/>
            <a:p>
              <a:pPr algn="l">
                <a:lnSpc>
                  <a:spcPct val="120000"/>
                </a:lnSpc>
              </a:pPr>
              <a:r>
                <a:rPr lang="de-DE" sz="800">
                  <a:solidFill>
                    <a:schemeClr val="bg1"/>
                  </a:solidFill>
                </a:rPr>
                <a:t>&lt;20%</a:t>
              </a:r>
            </a:p>
          </p:txBody>
        </p:sp>
        <p:sp>
          <p:nvSpPr>
            <p:cNvPr id="56" name="Textfeld 55">
              <a:extLst>
                <a:ext uri="{FF2B5EF4-FFF2-40B4-BE49-F238E27FC236}">
                  <a16:creationId xmlns:a16="http://schemas.microsoft.com/office/drawing/2014/main" id="{1BD67925-7B92-65B7-F93C-214F9BD98576}"/>
                </a:ext>
              </a:extLst>
            </p:cNvPr>
            <p:cNvSpPr txBox="1"/>
            <p:nvPr/>
          </p:nvSpPr>
          <p:spPr>
            <a:xfrm>
              <a:off x="2178995" y="3648068"/>
              <a:ext cx="262892" cy="137282"/>
            </a:xfrm>
            <a:prstGeom prst="rect">
              <a:avLst/>
            </a:prstGeom>
            <a:noFill/>
          </p:spPr>
          <p:txBody>
            <a:bodyPr wrap="none" lIns="0" tIns="0" rIns="0" bIns="0" rtlCol="0">
              <a:spAutoFit/>
            </a:bodyPr>
            <a:lstStyle/>
            <a:p>
              <a:pPr algn="l">
                <a:lnSpc>
                  <a:spcPct val="120000"/>
                </a:lnSpc>
              </a:pPr>
              <a:r>
                <a:rPr lang="de-DE" sz="800">
                  <a:solidFill>
                    <a:schemeClr val="bg1"/>
                  </a:solidFill>
                </a:rPr>
                <a:t>&lt;25%</a:t>
              </a:r>
            </a:p>
          </p:txBody>
        </p:sp>
      </p:grpSp>
      <p:pic>
        <p:nvPicPr>
          <p:cNvPr id="61" name="Grafik 60" descr="Klemmbrett mit einfarbiger Füllung">
            <a:extLst>
              <a:ext uri="{FF2B5EF4-FFF2-40B4-BE49-F238E27FC236}">
                <a16:creationId xmlns:a16="http://schemas.microsoft.com/office/drawing/2014/main" id="{3187F9F9-25A2-D94B-4437-4EACA09A2F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2315" y="3755448"/>
            <a:ext cx="288000" cy="288000"/>
          </a:xfrm>
          <a:prstGeom prst="rect">
            <a:avLst/>
          </a:prstGeom>
        </p:spPr>
      </p:pic>
      <p:pic>
        <p:nvPicPr>
          <p:cNvPr id="63" name="Grafik 62" descr="Skalierung mit einfarbiger Füllung">
            <a:extLst>
              <a:ext uri="{FF2B5EF4-FFF2-40B4-BE49-F238E27FC236}">
                <a16:creationId xmlns:a16="http://schemas.microsoft.com/office/drawing/2014/main" id="{DCC5B119-2E0E-7560-4A81-F0C67A10E7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81727" y="4055131"/>
            <a:ext cx="288000" cy="288000"/>
          </a:xfrm>
          <a:prstGeom prst="rect">
            <a:avLst/>
          </a:prstGeom>
        </p:spPr>
      </p:pic>
      <p:pic>
        <p:nvPicPr>
          <p:cNvPr id="65" name="Grafik 64" descr="Nadel mit einfarbiger Füllung">
            <a:extLst>
              <a:ext uri="{FF2B5EF4-FFF2-40B4-BE49-F238E27FC236}">
                <a16:creationId xmlns:a16="http://schemas.microsoft.com/office/drawing/2014/main" id="{B968D357-F2BC-8B62-06BB-9CCDCC59ED9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14767" y="4045752"/>
            <a:ext cx="288000" cy="288000"/>
          </a:xfrm>
          <a:prstGeom prst="rect">
            <a:avLst/>
          </a:prstGeom>
        </p:spPr>
      </p:pic>
      <p:pic>
        <p:nvPicPr>
          <p:cNvPr id="66" name="Grafik 65">
            <a:extLst>
              <a:ext uri="{FF2B5EF4-FFF2-40B4-BE49-F238E27FC236}">
                <a16:creationId xmlns:a16="http://schemas.microsoft.com/office/drawing/2014/main" id="{766F97E0-3909-493C-3DAD-45AB7213AB5B}"/>
              </a:ext>
            </a:extLst>
          </p:cNvPr>
          <p:cNvPicPr>
            <a:picLocks noChangeAspect="1"/>
          </p:cNvPicPr>
          <p:nvPr/>
        </p:nvPicPr>
        <p:blipFill>
          <a:blip r:embed="rId17"/>
          <a:stretch>
            <a:fillRect/>
          </a:stretch>
        </p:blipFill>
        <p:spPr>
          <a:xfrm>
            <a:off x="4829332" y="3691023"/>
            <a:ext cx="84001" cy="288000"/>
          </a:xfrm>
          <a:prstGeom prst="rect">
            <a:avLst/>
          </a:prstGeom>
        </p:spPr>
      </p:pic>
      <p:cxnSp>
        <p:nvCxnSpPr>
          <p:cNvPr id="68" name="Gerader Verbinder 67">
            <a:extLst>
              <a:ext uri="{FF2B5EF4-FFF2-40B4-BE49-F238E27FC236}">
                <a16:creationId xmlns:a16="http://schemas.microsoft.com/office/drawing/2014/main" id="{613768DC-AF32-40A0-FFD9-917FE1DD08AE}"/>
              </a:ext>
            </a:extLst>
          </p:cNvPr>
          <p:cNvCxnSpPr/>
          <p:nvPr/>
        </p:nvCxnSpPr>
        <p:spPr>
          <a:xfrm>
            <a:off x="4737311" y="4397127"/>
            <a:ext cx="4293082" cy="1414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DE231313-43A9-7355-5C6B-AAD1522960CB}"/>
              </a:ext>
            </a:extLst>
          </p:cNvPr>
          <p:cNvCxnSpPr/>
          <p:nvPr/>
        </p:nvCxnSpPr>
        <p:spPr>
          <a:xfrm>
            <a:off x="4737311" y="4336444"/>
            <a:ext cx="0" cy="1288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1917FCFF-CB37-BF99-723F-5A3AFD8D7A5F}"/>
              </a:ext>
            </a:extLst>
          </p:cNvPr>
          <p:cNvCxnSpPr/>
          <p:nvPr/>
        </p:nvCxnSpPr>
        <p:spPr>
          <a:xfrm>
            <a:off x="6201601" y="4332716"/>
            <a:ext cx="0" cy="1288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03C85114-66B7-C2FF-A1D4-9AF412B0367B}"/>
              </a:ext>
            </a:extLst>
          </p:cNvPr>
          <p:cNvCxnSpPr/>
          <p:nvPr/>
        </p:nvCxnSpPr>
        <p:spPr>
          <a:xfrm>
            <a:off x="7635047" y="4349491"/>
            <a:ext cx="0" cy="1288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6C58BDE2-873B-6D54-9A49-895CD4300F96}"/>
              </a:ext>
            </a:extLst>
          </p:cNvPr>
          <p:cNvCxnSpPr/>
          <p:nvPr/>
        </p:nvCxnSpPr>
        <p:spPr>
          <a:xfrm>
            <a:off x="9030393" y="4344551"/>
            <a:ext cx="0" cy="1288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Rechteck 74">
            <a:extLst>
              <a:ext uri="{FF2B5EF4-FFF2-40B4-BE49-F238E27FC236}">
                <a16:creationId xmlns:a16="http://schemas.microsoft.com/office/drawing/2014/main" id="{E09B2951-3E9A-989E-4034-60D53BB586E2}"/>
              </a:ext>
            </a:extLst>
          </p:cNvPr>
          <p:cNvSpPr/>
          <p:nvPr/>
        </p:nvSpPr>
        <p:spPr>
          <a:xfrm>
            <a:off x="8269714" y="4374634"/>
            <a:ext cx="45719" cy="86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74" name="Gerader Verbinder 73">
            <a:extLst>
              <a:ext uri="{FF2B5EF4-FFF2-40B4-BE49-F238E27FC236}">
                <a16:creationId xmlns:a16="http://schemas.microsoft.com/office/drawing/2014/main" id="{4C3EB574-2D40-DDBC-4ED7-674CD569B810}"/>
              </a:ext>
            </a:extLst>
          </p:cNvPr>
          <p:cNvCxnSpPr>
            <a:cxnSpLocks/>
          </p:cNvCxnSpPr>
          <p:nvPr/>
        </p:nvCxnSpPr>
        <p:spPr>
          <a:xfrm flipH="1">
            <a:off x="8228812" y="4346859"/>
            <a:ext cx="75592" cy="1288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00205282-9000-ADDF-287B-6696F17A2A55}"/>
              </a:ext>
            </a:extLst>
          </p:cNvPr>
          <p:cNvCxnSpPr>
            <a:cxnSpLocks/>
          </p:cNvCxnSpPr>
          <p:nvPr/>
        </p:nvCxnSpPr>
        <p:spPr>
          <a:xfrm flipH="1">
            <a:off x="8277638" y="4353675"/>
            <a:ext cx="75592" cy="1288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9" name="Grafik 78" descr="Klemmbrett mit einfarbiger Füllung">
            <a:extLst>
              <a:ext uri="{FF2B5EF4-FFF2-40B4-BE49-F238E27FC236}">
                <a16:creationId xmlns:a16="http://schemas.microsoft.com/office/drawing/2014/main" id="{6BBDF4EA-E033-C62A-D9EC-AED24114B3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98145" y="3747336"/>
            <a:ext cx="288000" cy="288000"/>
          </a:xfrm>
          <a:prstGeom prst="rect">
            <a:avLst/>
          </a:prstGeom>
        </p:spPr>
      </p:pic>
      <p:pic>
        <p:nvPicPr>
          <p:cNvPr id="80" name="Grafik 79" descr="Skalierung mit einfarbiger Füllung">
            <a:extLst>
              <a:ext uri="{FF2B5EF4-FFF2-40B4-BE49-F238E27FC236}">
                <a16:creationId xmlns:a16="http://schemas.microsoft.com/office/drawing/2014/main" id="{879B0E17-03BB-FD92-B571-F200D575BD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7557" y="4047019"/>
            <a:ext cx="288000" cy="288000"/>
          </a:xfrm>
          <a:prstGeom prst="rect">
            <a:avLst/>
          </a:prstGeom>
        </p:spPr>
      </p:pic>
      <p:pic>
        <p:nvPicPr>
          <p:cNvPr id="82" name="Grafik 81">
            <a:extLst>
              <a:ext uri="{FF2B5EF4-FFF2-40B4-BE49-F238E27FC236}">
                <a16:creationId xmlns:a16="http://schemas.microsoft.com/office/drawing/2014/main" id="{A9B5C8EF-32E1-B845-6FA0-932CDCA63559}"/>
              </a:ext>
            </a:extLst>
          </p:cNvPr>
          <p:cNvPicPr>
            <a:picLocks noChangeAspect="1"/>
          </p:cNvPicPr>
          <p:nvPr/>
        </p:nvPicPr>
        <p:blipFill>
          <a:blip r:embed="rId17"/>
          <a:stretch>
            <a:fillRect/>
          </a:stretch>
        </p:blipFill>
        <p:spPr>
          <a:xfrm>
            <a:off x="6221727" y="3970985"/>
            <a:ext cx="84001" cy="288000"/>
          </a:xfrm>
          <a:prstGeom prst="rect">
            <a:avLst/>
          </a:prstGeom>
        </p:spPr>
      </p:pic>
      <p:pic>
        <p:nvPicPr>
          <p:cNvPr id="83" name="Grafik 82" descr="Klemmbrett mit einfarbiger Füllung">
            <a:extLst>
              <a:ext uri="{FF2B5EF4-FFF2-40B4-BE49-F238E27FC236}">
                <a16:creationId xmlns:a16="http://schemas.microsoft.com/office/drawing/2014/main" id="{705D5D00-AC7D-303C-B38F-52CDA78CEC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81107" y="3777614"/>
            <a:ext cx="288000" cy="288000"/>
          </a:xfrm>
          <a:prstGeom prst="rect">
            <a:avLst/>
          </a:prstGeom>
        </p:spPr>
      </p:pic>
      <p:pic>
        <p:nvPicPr>
          <p:cNvPr id="84" name="Grafik 83" descr="Skalierung mit einfarbiger Füllung">
            <a:extLst>
              <a:ext uri="{FF2B5EF4-FFF2-40B4-BE49-F238E27FC236}">
                <a16:creationId xmlns:a16="http://schemas.microsoft.com/office/drawing/2014/main" id="{2358CA59-6FD5-E64A-3F93-15762B97DD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0519" y="4077297"/>
            <a:ext cx="288000" cy="288000"/>
          </a:xfrm>
          <a:prstGeom prst="rect">
            <a:avLst/>
          </a:prstGeom>
        </p:spPr>
      </p:pic>
      <p:pic>
        <p:nvPicPr>
          <p:cNvPr id="85" name="Grafik 84" descr="Nadel mit einfarbiger Füllung">
            <a:extLst>
              <a:ext uri="{FF2B5EF4-FFF2-40B4-BE49-F238E27FC236}">
                <a16:creationId xmlns:a16="http://schemas.microsoft.com/office/drawing/2014/main" id="{00910BB1-CF99-B3AB-8938-07C4E256FFC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83559" y="4067918"/>
            <a:ext cx="288000" cy="288000"/>
          </a:xfrm>
          <a:prstGeom prst="rect">
            <a:avLst/>
          </a:prstGeom>
        </p:spPr>
      </p:pic>
      <p:pic>
        <p:nvPicPr>
          <p:cNvPr id="86" name="Grafik 85">
            <a:extLst>
              <a:ext uri="{FF2B5EF4-FFF2-40B4-BE49-F238E27FC236}">
                <a16:creationId xmlns:a16="http://schemas.microsoft.com/office/drawing/2014/main" id="{15EF66FC-BE98-E78D-A3EC-C4C7E3C468D8}"/>
              </a:ext>
            </a:extLst>
          </p:cNvPr>
          <p:cNvPicPr>
            <a:picLocks noChangeAspect="1"/>
          </p:cNvPicPr>
          <p:nvPr/>
        </p:nvPicPr>
        <p:blipFill>
          <a:blip r:embed="rId17"/>
          <a:stretch>
            <a:fillRect/>
          </a:stretch>
        </p:blipFill>
        <p:spPr>
          <a:xfrm>
            <a:off x="7698124" y="3713189"/>
            <a:ext cx="84001" cy="288000"/>
          </a:xfrm>
          <a:prstGeom prst="rect">
            <a:avLst/>
          </a:prstGeom>
        </p:spPr>
      </p:pic>
      <p:pic>
        <p:nvPicPr>
          <p:cNvPr id="87" name="Grafik 86" descr="Klemmbrett mit einfarbiger Füllung">
            <a:extLst>
              <a:ext uri="{FF2B5EF4-FFF2-40B4-BE49-F238E27FC236}">
                <a16:creationId xmlns:a16="http://schemas.microsoft.com/office/drawing/2014/main" id="{35E60ECF-5CF5-88BC-90D2-0B1FDF6DE6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2946" y="3732916"/>
            <a:ext cx="288000" cy="288000"/>
          </a:xfrm>
          <a:prstGeom prst="rect">
            <a:avLst/>
          </a:prstGeom>
        </p:spPr>
      </p:pic>
      <p:pic>
        <p:nvPicPr>
          <p:cNvPr id="88" name="Grafik 87" descr="Skalierung mit einfarbiger Füllung">
            <a:extLst>
              <a:ext uri="{FF2B5EF4-FFF2-40B4-BE49-F238E27FC236}">
                <a16:creationId xmlns:a16="http://schemas.microsoft.com/office/drawing/2014/main" id="{FDDD312B-D6EF-797E-51BB-ED0D4110FE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52358" y="4032599"/>
            <a:ext cx="288000" cy="288000"/>
          </a:xfrm>
          <a:prstGeom prst="rect">
            <a:avLst/>
          </a:prstGeom>
        </p:spPr>
      </p:pic>
      <p:pic>
        <p:nvPicPr>
          <p:cNvPr id="89" name="Grafik 88">
            <a:extLst>
              <a:ext uri="{FF2B5EF4-FFF2-40B4-BE49-F238E27FC236}">
                <a16:creationId xmlns:a16="http://schemas.microsoft.com/office/drawing/2014/main" id="{D03BD392-A1D1-8FCB-3951-36897041E7FC}"/>
              </a:ext>
            </a:extLst>
          </p:cNvPr>
          <p:cNvPicPr>
            <a:picLocks noChangeAspect="1"/>
          </p:cNvPicPr>
          <p:nvPr/>
        </p:nvPicPr>
        <p:blipFill>
          <a:blip r:embed="rId17"/>
          <a:stretch>
            <a:fillRect/>
          </a:stretch>
        </p:blipFill>
        <p:spPr>
          <a:xfrm>
            <a:off x="9106528" y="3956565"/>
            <a:ext cx="84001" cy="288000"/>
          </a:xfrm>
          <a:prstGeom prst="rect">
            <a:avLst/>
          </a:prstGeom>
        </p:spPr>
      </p:pic>
      <p:pic>
        <p:nvPicPr>
          <p:cNvPr id="90" name="Grafik 89" descr="Nadel mit einfarbiger Füllung">
            <a:extLst>
              <a:ext uri="{FF2B5EF4-FFF2-40B4-BE49-F238E27FC236}">
                <a16:creationId xmlns:a16="http://schemas.microsoft.com/office/drawing/2014/main" id="{D326CECA-0EF6-4763-6F0C-24B27469D6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52821" y="4700525"/>
            <a:ext cx="288000" cy="288000"/>
          </a:xfrm>
          <a:prstGeom prst="rect">
            <a:avLst/>
          </a:prstGeom>
        </p:spPr>
      </p:pic>
      <p:pic>
        <p:nvPicPr>
          <p:cNvPr id="91" name="Grafik 90" descr="Klemmbrett mit einfarbiger Füllung">
            <a:extLst>
              <a:ext uri="{FF2B5EF4-FFF2-40B4-BE49-F238E27FC236}">
                <a16:creationId xmlns:a16="http://schemas.microsoft.com/office/drawing/2014/main" id="{B412C9C0-04AA-C58C-DC3C-8651070FB2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43677" y="3009428"/>
            <a:ext cx="288000" cy="288000"/>
          </a:xfrm>
          <a:prstGeom prst="rect">
            <a:avLst/>
          </a:prstGeom>
        </p:spPr>
      </p:pic>
      <p:sp>
        <p:nvSpPr>
          <p:cNvPr id="2" name="Textfeld 1">
            <a:extLst>
              <a:ext uri="{FF2B5EF4-FFF2-40B4-BE49-F238E27FC236}">
                <a16:creationId xmlns:a16="http://schemas.microsoft.com/office/drawing/2014/main" id="{47F6F2B7-89F4-2635-33C8-97C97DBFE07A}"/>
              </a:ext>
            </a:extLst>
          </p:cNvPr>
          <p:cNvSpPr txBox="1"/>
          <p:nvPr/>
        </p:nvSpPr>
        <p:spPr>
          <a:xfrm>
            <a:off x="2066924" y="3363019"/>
            <a:ext cx="1001819" cy="432747"/>
          </a:xfrm>
          <a:prstGeom prst="rect">
            <a:avLst/>
          </a:prstGeom>
          <a:noFill/>
        </p:spPr>
        <p:txBody>
          <a:bodyPr wrap="square" lIns="0" tIns="0" rIns="0" bIns="0" rtlCol="0">
            <a:spAutoFit/>
          </a:bodyPr>
          <a:lstStyle/>
          <a:p>
            <a:pPr algn="ctr">
              <a:lnSpc>
                <a:spcPct val="120000"/>
              </a:lnSpc>
            </a:pPr>
            <a:r>
              <a:rPr lang="de-DE" sz="800" b="1">
                <a:solidFill>
                  <a:schemeClr val="tx2"/>
                </a:solidFill>
              </a:rPr>
              <a:t>LCHF – </a:t>
            </a:r>
            <a:br>
              <a:rPr lang="de-DE" sz="800">
                <a:solidFill>
                  <a:schemeClr val="tx2"/>
                </a:solidFill>
              </a:rPr>
            </a:br>
            <a:r>
              <a:rPr lang="de-DE" sz="800">
                <a:solidFill>
                  <a:schemeClr val="tx2"/>
                </a:solidFill>
              </a:rPr>
              <a:t>Low </a:t>
            </a:r>
            <a:r>
              <a:rPr lang="de-DE" sz="800" err="1">
                <a:solidFill>
                  <a:schemeClr val="tx2"/>
                </a:solidFill>
              </a:rPr>
              <a:t>Carbohydrate</a:t>
            </a:r>
            <a:r>
              <a:rPr lang="de-DE" sz="800">
                <a:solidFill>
                  <a:schemeClr val="tx2"/>
                </a:solidFill>
              </a:rPr>
              <a:t> High </a:t>
            </a:r>
            <a:r>
              <a:rPr lang="de-DE" sz="800" err="1">
                <a:solidFill>
                  <a:schemeClr val="tx2"/>
                </a:solidFill>
              </a:rPr>
              <a:t>Fat</a:t>
            </a:r>
            <a:endParaRPr lang="de-DE" sz="800">
              <a:solidFill>
                <a:schemeClr val="tx2"/>
              </a:solidFill>
            </a:endParaRPr>
          </a:p>
        </p:txBody>
      </p:sp>
      <p:sp>
        <p:nvSpPr>
          <p:cNvPr id="3" name="Textfeld 2">
            <a:extLst>
              <a:ext uri="{FF2B5EF4-FFF2-40B4-BE49-F238E27FC236}">
                <a16:creationId xmlns:a16="http://schemas.microsoft.com/office/drawing/2014/main" id="{B9CAAFF0-5E05-CB84-4B36-1AA0EB52F577}"/>
              </a:ext>
            </a:extLst>
          </p:cNvPr>
          <p:cNvSpPr txBox="1"/>
          <p:nvPr/>
        </p:nvSpPr>
        <p:spPr>
          <a:xfrm>
            <a:off x="3227769" y="3380942"/>
            <a:ext cx="1103360" cy="432747"/>
          </a:xfrm>
          <a:prstGeom prst="rect">
            <a:avLst/>
          </a:prstGeom>
          <a:noFill/>
        </p:spPr>
        <p:txBody>
          <a:bodyPr wrap="square" lIns="0" tIns="0" rIns="0" bIns="0" rtlCol="0">
            <a:spAutoFit/>
          </a:bodyPr>
          <a:lstStyle/>
          <a:p>
            <a:pPr algn="ctr">
              <a:lnSpc>
                <a:spcPct val="120000"/>
              </a:lnSpc>
            </a:pPr>
            <a:r>
              <a:rPr lang="de-DE" sz="800" b="1">
                <a:solidFill>
                  <a:schemeClr val="tx2"/>
                </a:solidFill>
              </a:rPr>
              <a:t>HCLF –</a:t>
            </a:r>
            <a:r>
              <a:rPr lang="de-DE" sz="800">
                <a:solidFill>
                  <a:schemeClr val="tx2"/>
                </a:solidFill>
              </a:rPr>
              <a:t> </a:t>
            </a:r>
            <a:br>
              <a:rPr lang="de-DE" sz="800">
                <a:solidFill>
                  <a:schemeClr val="tx2"/>
                </a:solidFill>
              </a:rPr>
            </a:br>
            <a:r>
              <a:rPr lang="de-DE" sz="800">
                <a:solidFill>
                  <a:schemeClr val="tx2"/>
                </a:solidFill>
              </a:rPr>
              <a:t>High </a:t>
            </a:r>
            <a:r>
              <a:rPr lang="de-DE" sz="800" err="1">
                <a:solidFill>
                  <a:schemeClr val="tx2"/>
                </a:solidFill>
              </a:rPr>
              <a:t>Carbohydrate</a:t>
            </a:r>
            <a:r>
              <a:rPr lang="de-DE" sz="800">
                <a:solidFill>
                  <a:schemeClr val="tx2"/>
                </a:solidFill>
              </a:rPr>
              <a:t> Low </a:t>
            </a:r>
            <a:r>
              <a:rPr lang="de-DE" sz="800" err="1">
                <a:solidFill>
                  <a:schemeClr val="tx2"/>
                </a:solidFill>
              </a:rPr>
              <a:t>Fat</a:t>
            </a:r>
            <a:endParaRPr lang="de-DE" sz="800">
              <a:solidFill>
                <a:schemeClr val="tx2"/>
              </a:solidFill>
            </a:endParaRPr>
          </a:p>
        </p:txBody>
      </p:sp>
    </p:spTree>
    <p:custDataLst>
      <p:tags r:id="rId1"/>
    </p:custDataLst>
    <p:extLst>
      <p:ext uri="{BB962C8B-B14F-4D97-AF65-F5344CB8AC3E}">
        <p14:creationId xmlns:p14="http://schemas.microsoft.com/office/powerpoint/2010/main" val="2838218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E032A-316E-6DD2-1953-091785A57B1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8A95654-2086-4E4E-D116-24BDF8420DB8}"/>
              </a:ext>
            </a:extLst>
          </p:cNvPr>
          <p:cNvPicPr>
            <a:picLocks noChangeAspect="1"/>
          </p:cNvPicPr>
          <p:nvPr/>
        </p:nvPicPr>
        <p:blipFill>
          <a:blip r:embed="rId3"/>
          <a:srcRect l="2337" t="11060" r="1673" b="2668"/>
          <a:stretch/>
        </p:blipFill>
        <p:spPr>
          <a:xfrm>
            <a:off x="6207125" y="2194760"/>
            <a:ext cx="4969214" cy="3019149"/>
          </a:xfrm>
          <a:prstGeom prst="rect">
            <a:avLst/>
          </a:prstGeom>
        </p:spPr>
      </p:pic>
      <p:sp>
        <p:nvSpPr>
          <p:cNvPr id="2" name="Title 1">
            <a:extLst>
              <a:ext uri="{FF2B5EF4-FFF2-40B4-BE49-F238E27FC236}">
                <a16:creationId xmlns:a16="http://schemas.microsoft.com/office/drawing/2014/main" id="{AB7C820D-537B-B812-252A-05CEAC58E496}"/>
              </a:ext>
            </a:extLst>
          </p:cNvPr>
          <p:cNvSpPr>
            <a:spLocks noGrp="1"/>
          </p:cNvSpPr>
          <p:nvPr>
            <p:ph type="title"/>
          </p:nvPr>
        </p:nvSpPr>
        <p:spPr>
          <a:xfrm>
            <a:off x="648000" y="522490"/>
            <a:ext cx="9232601" cy="1296000"/>
          </a:xfrm>
        </p:spPr>
        <p:txBody>
          <a:bodyPr/>
          <a:lstStyle/>
          <a:p>
            <a:r>
              <a:rPr lang="en-US" sz="3200" spc="-30" dirty="0"/>
              <a:t>Weniger </a:t>
            </a:r>
            <a:r>
              <a:rPr lang="en-US" sz="3200" spc="-30" dirty="0" err="1"/>
              <a:t>Kohlenhydrate</a:t>
            </a:r>
            <a:r>
              <a:rPr lang="en-US" sz="3200" spc="-30" dirty="0"/>
              <a:t> – </a:t>
            </a:r>
            <a:r>
              <a:rPr lang="en-US" sz="3200" spc="-30" dirty="0" err="1"/>
              <a:t>mehr</a:t>
            </a:r>
            <a:r>
              <a:rPr lang="en-US" sz="3200" spc="-30" dirty="0"/>
              <a:t> </a:t>
            </a:r>
            <a:r>
              <a:rPr lang="en-US" sz="3200" spc="-30" dirty="0" err="1"/>
              <a:t>Gewichtsverlust</a:t>
            </a:r>
            <a:endParaRPr lang="en-US" sz="3200" spc="-30" dirty="0"/>
          </a:p>
        </p:txBody>
      </p:sp>
      <p:sp>
        <p:nvSpPr>
          <p:cNvPr id="4" name="Text Placeholder 3">
            <a:extLst>
              <a:ext uri="{FF2B5EF4-FFF2-40B4-BE49-F238E27FC236}">
                <a16:creationId xmlns:a16="http://schemas.microsoft.com/office/drawing/2014/main" id="{EDF8418C-A107-3642-8027-56EE48B65261}"/>
              </a:ext>
            </a:extLst>
          </p:cNvPr>
          <p:cNvSpPr>
            <a:spLocks noGrp="1"/>
          </p:cNvSpPr>
          <p:nvPr>
            <p:ph type="body" sz="quarter" idx="15"/>
          </p:nvPr>
        </p:nvSpPr>
        <p:spPr>
          <a:xfrm>
            <a:off x="647699" y="6421288"/>
            <a:ext cx="5712907" cy="324000"/>
          </a:xfrm>
        </p:spPr>
        <p:txBody>
          <a:bodyPr/>
          <a:lstStyle/>
          <a:p>
            <a:br>
              <a:rPr lang="en-GB"/>
            </a:br>
            <a:r>
              <a:rPr lang="en-US"/>
              <a:t>HbA</a:t>
            </a:r>
            <a:r>
              <a:rPr lang="en-US" baseline="-25000"/>
              <a:t>1c</a:t>
            </a:r>
            <a:r>
              <a:rPr lang="en-US"/>
              <a:t>, </a:t>
            </a:r>
            <a:r>
              <a:rPr lang="en-US" err="1"/>
              <a:t>glykiertes</a:t>
            </a:r>
            <a:r>
              <a:rPr lang="en-US"/>
              <a:t> </a:t>
            </a:r>
            <a:r>
              <a:rPr lang="en-US" err="1"/>
              <a:t>Hämoglobin</a:t>
            </a:r>
            <a:r>
              <a:rPr lang="en-US"/>
              <a:t>; HCLF, high carbohydrate low fat, </a:t>
            </a:r>
            <a:r>
              <a:rPr lang="en-US" err="1"/>
              <a:t>viel</a:t>
            </a:r>
            <a:r>
              <a:rPr lang="en-US"/>
              <a:t> </a:t>
            </a:r>
            <a:r>
              <a:rPr lang="en-US" err="1"/>
              <a:t>Kohlenhydrate</a:t>
            </a:r>
            <a:r>
              <a:rPr lang="en-US"/>
              <a:t> </a:t>
            </a:r>
            <a:r>
              <a:rPr lang="en-US" err="1"/>
              <a:t>wenig</a:t>
            </a:r>
            <a:r>
              <a:rPr lang="en-US"/>
              <a:t> Fett; LCHF, low carbohydrate high fat, </a:t>
            </a:r>
            <a:r>
              <a:rPr lang="en-US" err="1"/>
              <a:t>wenig</a:t>
            </a:r>
            <a:r>
              <a:rPr lang="en-US"/>
              <a:t> </a:t>
            </a:r>
            <a:r>
              <a:rPr lang="en-US" err="1"/>
              <a:t>Kohlenhydrate</a:t>
            </a:r>
            <a:r>
              <a:rPr lang="en-US"/>
              <a:t> </a:t>
            </a:r>
            <a:r>
              <a:rPr lang="en-US" err="1"/>
              <a:t>viel</a:t>
            </a:r>
            <a:r>
              <a:rPr lang="en-US"/>
              <a:t> Fett; </a:t>
            </a:r>
            <a:r>
              <a:rPr lang="en-US" err="1"/>
              <a:t>PEth</a:t>
            </a:r>
            <a:r>
              <a:rPr lang="en-US"/>
              <a:t>, </a:t>
            </a:r>
            <a:r>
              <a:rPr lang="en-US" err="1"/>
              <a:t>Phosphatidylethanol</a:t>
            </a:r>
            <a:r>
              <a:rPr lang="en-US"/>
              <a:t>; QOL, quality of life, </a:t>
            </a:r>
            <a:r>
              <a:rPr lang="en-US" err="1"/>
              <a:t>Lebensqualität</a:t>
            </a:r>
            <a:r>
              <a:rPr lang="en-US"/>
              <a:t>.</a:t>
            </a:r>
          </a:p>
        </p:txBody>
      </p:sp>
      <p:sp>
        <p:nvSpPr>
          <p:cNvPr id="9" name="TextBox 8">
            <a:extLst>
              <a:ext uri="{FF2B5EF4-FFF2-40B4-BE49-F238E27FC236}">
                <a16:creationId xmlns:a16="http://schemas.microsoft.com/office/drawing/2014/main" id="{2488C1E3-A7CA-3069-BA89-18B1F6C3FED7}"/>
              </a:ext>
            </a:extLst>
          </p:cNvPr>
          <p:cNvSpPr txBox="1"/>
          <p:nvPr/>
        </p:nvSpPr>
        <p:spPr>
          <a:xfrm>
            <a:off x="7011375" y="1570737"/>
            <a:ext cx="3941722" cy="307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defPPr>
              <a:defRPr lang="de-DE"/>
            </a:defPPr>
            <a:lvl1pPr algn="ctr">
              <a:defRPr sz="12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01965"/>
                </a:solidFill>
                <a:effectLst/>
                <a:uLnTx/>
                <a:uFillTx/>
                <a:latin typeface="Apis For Office"/>
                <a:ea typeface="+mn-ea"/>
                <a:cs typeface="+mn-cs"/>
              </a:rPr>
              <a:t>Bessere</a:t>
            </a:r>
            <a:r>
              <a:rPr kumimoji="0" lang="en-US" sz="1400" b="1" i="0" u="none" strike="noStrike" kern="1200" cap="none" spc="0" normalizeH="0" baseline="0" noProof="0">
                <a:ln>
                  <a:noFill/>
                </a:ln>
                <a:solidFill>
                  <a:srgbClr val="001965"/>
                </a:solidFill>
                <a:effectLst/>
                <a:uLnTx/>
                <a:uFillTx/>
                <a:latin typeface="Apis For Office"/>
                <a:ea typeface="+mn-ea"/>
                <a:cs typeface="+mn-cs"/>
              </a:rPr>
              <a:t> QOL in der LCHF-Gruppe (vs. HCLF)</a:t>
            </a:r>
          </a:p>
        </p:txBody>
      </p:sp>
      <p:sp>
        <p:nvSpPr>
          <p:cNvPr id="10" name="Text Placeholder 4">
            <a:extLst>
              <a:ext uri="{FF2B5EF4-FFF2-40B4-BE49-F238E27FC236}">
                <a16:creationId xmlns:a16="http://schemas.microsoft.com/office/drawing/2014/main" id="{80C4FB16-5E06-021C-11AD-DEC0C3570FEA}"/>
              </a:ext>
            </a:extLst>
          </p:cNvPr>
          <p:cNvSpPr>
            <a:spLocks noGrp="1"/>
          </p:cNvSpPr>
          <p:nvPr>
            <p:ph type="body" sz="quarter" idx="17"/>
          </p:nvPr>
        </p:nvSpPr>
        <p:spPr>
          <a:xfrm>
            <a:off x="6207125" y="6421438"/>
            <a:ext cx="5337175" cy="323850"/>
          </a:xfrm>
        </p:spPr>
        <p:txBody>
          <a:bodyPr/>
          <a:lstStyle/>
          <a:p>
            <a:r>
              <a:rPr lang="nb-NO"/>
              <a:t>Petersen E. et al. J Hepatol. 2025;82(Suppl.1):SAT-417-YI.</a:t>
            </a:r>
          </a:p>
        </p:txBody>
      </p:sp>
      <p:graphicFrame>
        <p:nvGraphicFramePr>
          <p:cNvPr id="12" name="Table 11">
            <a:extLst>
              <a:ext uri="{FF2B5EF4-FFF2-40B4-BE49-F238E27FC236}">
                <a16:creationId xmlns:a16="http://schemas.microsoft.com/office/drawing/2014/main" id="{5440300B-C7B3-3284-50F2-762CE711BEE1}"/>
              </a:ext>
            </a:extLst>
          </p:cNvPr>
          <p:cNvGraphicFramePr>
            <a:graphicFrameLocks noGrp="1"/>
          </p:cNvGraphicFramePr>
          <p:nvPr>
            <p:extLst>
              <p:ext uri="{D42A27DB-BD31-4B8C-83A1-F6EECF244321}">
                <p14:modId xmlns:p14="http://schemas.microsoft.com/office/powerpoint/2010/main" val="2390071612"/>
              </p:ext>
            </p:extLst>
          </p:nvPr>
        </p:nvGraphicFramePr>
        <p:xfrm>
          <a:off x="712931" y="2104811"/>
          <a:ext cx="5344547" cy="3922540"/>
        </p:xfrm>
        <a:graphic>
          <a:graphicData uri="http://schemas.openxmlformats.org/drawingml/2006/table">
            <a:tbl>
              <a:tblPr firstRow="1" bandRow="1">
                <a:tableStyleId>{9D7B26C5-4107-4FEC-AEDC-1716B250A1EF}</a:tableStyleId>
              </a:tblPr>
              <a:tblGrid>
                <a:gridCol w="1035304">
                  <a:extLst>
                    <a:ext uri="{9D8B030D-6E8A-4147-A177-3AD203B41FA5}">
                      <a16:colId xmlns:a16="http://schemas.microsoft.com/office/drawing/2014/main" val="3278678257"/>
                    </a:ext>
                  </a:extLst>
                </a:gridCol>
                <a:gridCol w="615075">
                  <a:extLst>
                    <a:ext uri="{9D8B030D-6E8A-4147-A177-3AD203B41FA5}">
                      <a16:colId xmlns:a16="http://schemas.microsoft.com/office/drawing/2014/main" val="2336046718"/>
                    </a:ext>
                  </a:extLst>
                </a:gridCol>
                <a:gridCol w="1375699">
                  <a:extLst>
                    <a:ext uri="{9D8B030D-6E8A-4147-A177-3AD203B41FA5}">
                      <a16:colId xmlns:a16="http://schemas.microsoft.com/office/drawing/2014/main" val="2307657410"/>
                    </a:ext>
                  </a:extLst>
                </a:gridCol>
                <a:gridCol w="640985">
                  <a:extLst>
                    <a:ext uri="{9D8B030D-6E8A-4147-A177-3AD203B41FA5}">
                      <a16:colId xmlns:a16="http://schemas.microsoft.com/office/drawing/2014/main" val="3735049175"/>
                    </a:ext>
                  </a:extLst>
                </a:gridCol>
                <a:gridCol w="1019743">
                  <a:extLst>
                    <a:ext uri="{9D8B030D-6E8A-4147-A177-3AD203B41FA5}">
                      <a16:colId xmlns:a16="http://schemas.microsoft.com/office/drawing/2014/main" val="2780560749"/>
                    </a:ext>
                  </a:extLst>
                </a:gridCol>
                <a:gridCol w="657741">
                  <a:extLst>
                    <a:ext uri="{9D8B030D-6E8A-4147-A177-3AD203B41FA5}">
                      <a16:colId xmlns:a16="http://schemas.microsoft.com/office/drawing/2014/main" val="1731483992"/>
                    </a:ext>
                  </a:extLst>
                </a:gridCol>
              </a:tblGrid>
              <a:tr h="411078">
                <a:tc>
                  <a:txBody>
                    <a:bodyPr/>
                    <a:lstStyle/>
                    <a:p>
                      <a:r>
                        <a:rPr lang="en-US" sz="1000" b="1" kern="1200">
                          <a:solidFill>
                            <a:schemeClr val="bg1"/>
                          </a:solidFill>
                          <a:latin typeface="+mn-lt"/>
                          <a:ea typeface="+mn-ea"/>
                          <a:cs typeface="+mn-cs"/>
                        </a:rPr>
                        <a:t>Veränderung</a:t>
                      </a:r>
                    </a:p>
                  </a:txBody>
                  <a:tcPr anchor="ctr">
                    <a:lnL w="3175">
                      <a:solidFill>
                        <a:schemeClr val="bg1"/>
                      </a:solidFill>
                    </a:lnL>
                    <a:lnR w="0">
                      <a:noFill/>
                    </a:lnR>
                    <a:lnT w="3175">
                      <a:solidFill>
                        <a:schemeClr val="bg1"/>
                      </a:solidFill>
                    </a:lnT>
                    <a:lnB w="3175">
                      <a:solidFill>
                        <a:schemeClr val="bg1"/>
                      </a:solidFill>
                    </a:lnB>
                    <a:solidFill>
                      <a:schemeClr val="tx2"/>
                    </a:solidFill>
                  </a:tcPr>
                </a:tc>
                <a:tc>
                  <a:txBody>
                    <a:bodyPr/>
                    <a:lstStyle/>
                    <a:p>
                      <a:pPr lvl="0" algn="ctr">
                        <a:buNone/>
                      </a:pPr>
                      <a:r>
                        <a:rPr lang="en-US" sz="1000" b="1" kern="1200">
                          <a:solidFill>
                            <a:schemeClr val="bg1"/>
                          </a:solidFill>
                          <a:latin typeface="+mn-lt"/>
                          <a:ea typeface="+mn-ea"/>
                          <a:cs typeface="+mn-cs"/>
                        </a:rPr>
                        <a:t>Diät</a:t>
                      </a:r>
                    </a:p>
                  </a:txBody>
                  <a:tcPr anchor="ctr">
                    <a:lnL w="0">
                      <a:noFill/>
                    </a:lnL>
                    <a:lnR w="0">
                      <a:noFill/>
                    </a:lnR>
                    <a:lnT w="3175">
                      <a:solidFill>
                        <a:schemeClr val="bg1"/>
                      </a:solidFill>
                    </a:lnT>
                    <a:lnB w="3175">
                      <a:solidFill>
                        <a:schemeClr val="bg1"/>
                      </a:solidFill>
                    </a:lnB>
                    <a:solidFill>
                      <a:schemeClr val="tx2"/>
                    </a:solidFill>
                  </a:tcPr>
                </a:tc>
                <a:tc>
                  <a:txBody>
                    <a:bodyPr/>
                    <a:lstStyle/>
                    <a:p>
                      <a:pPr lvl="0" algn="ctr">
                        <a:lnSpc>
                          <a:spcPct val="100000"/>
                        </a:lnSpc>
                        <a:spcBef>
                          <a:spcPts val="0"/>
                        </a:spcBef>
                        <a:spcAft>
                          <a:spcPts val="0"/>
                        </a:spcAft>
                        <a:buNone/>
                      </a:pPr>
                      <a:r>
                        <a:rPr lang="en-US" sz="1000" b="1" kern="1200" noProof="0">
                          <a:solidFill>
                            <a:schemeClr val="bg1"/>
                          </a:solidFill>
                          <a:latin typeface="+mn-lt"/>
                          <a:ea typeface="+mn-ea"/>
                          <a:cs typeface="+mn-cs"/>
                        </a:rPr>
                        <a:t>Männer</a:t>
                      </a:r>
                    </a:p>
                  </a:txBody>
                  <a:tcPr anchor="ctr">
                    <a:lnL w="0">
                      <a:noFill/>
                    </a:lnL>
                    <a:lnR w="0">
                      <a:noFill/>
                    </a:lnR>
                    <a:lnT w="3175">
                      <a:solidFill>
                        <a:schemeClr val="bg1"/>
                      </a:solidFill>
                    </a:lnT>
                    <a:lnB w="3175">
                      <a:solidFill>
                        <a:schemeClr val="bg1"/>
                      </a:solidFill>
                    </a:lnB>
                    <a:solidFill>
                      <a:schemeClr val="tx2"/>
                    </a:solidFill>
                  </a:tcPr>
                </a:tc>
                <a:tc>
                  <a:txBody>
                    <a:bodyPr/>
                    <a:lstStyle/>
                    <a:p>
                      <a:pPr marL="0" lvl="0" algn="ctr" defTabSz="914400" rtl="0" eaLnBrk="1" latinLnBrk="0" hangingPunct="1">
                        <a:buNone/>
                      </a:pPr>
                      <a:r>
                        <a:rPr lang="en-US" sz="1000" b="1" kern="1200">
                          <a:solidFill>
                            <a:schemeClr val="bg1"/>
                          </a:solidFill>
                          <a:latin typeface="+mn-lt"/>
                          <a:ea typeface="+mn-ea"/>
                          <a:cs typeface="+mn-cs"/>
                        </a:rPr>
                        <a:t>p-Wert</a:t>
                      </a:r>
                    </a:p>
                  </a:txBody>
                  <a:tcPr anchor="ctr">
                    <a:lnL w="0">
                      <a:noFill/>
                    </a:lnL>
                    <a:lnR w="0">
                      <a:noFill/>
                    </a:lnR>
                    <a:lnT w="3175">
                      <a:solidFill>
                        <a:schemeClr val="bg1"/>
                      </a:solidFill>
                    </a:lnT>
                    <a:lnB w="3175">
                      <a:solidFill>
                        <a:schemeClr val="bg1"/>
                      </a:solidFill>
                    </a:lnB>
                    <a:solidFill>
                      <a:schemeClr val="tx2"/>
                    </a:solidFill>
                  </a:tcPr>
                </a:tc>
                <a:tc>
                  <a:txBody>
                    <a:bodyPr/>
                    <a:lstStyle/>
                    <a:p>
                      <a:pPr marL="0" lvl="0" algn="ctr" defTabSz="914400" rtl="0" eaLnBrk="1" latinLnBrk="0" hangingPunct="1">
                        <a:buNone/>
                      </a:pPr>
                      <a:r>
                        <a:rPr lang="en-US" sz="1000" b="1" kern="1200">
                          <a:solidFill>
                            <a:schemeClr val="bg1"/>
                          </a:solidFill>
                          <a:latin typeface="+mn-lt"/>
                          <a:ea typeface="+mn-ea"/>
                          <a:cs typeface="+mn-cs"/>
                        </a:rPr>
                        <a:t>Frauen</a:t>
                      </a:r>
                    </a:p>
                  </a:txBody>
                  <a:tcPr anchor="ctr">
                    <a:lnL w="0">
                      <a:noFill/>
                    </a:lnL>
                    <a:lnR w="0">
                      <a:noFill/>
                    </a:lnR>
                    <a:lnT w="3175">
                      <a:solidFill>
                        <a:schemeClr val="bg1"/>
                      </a:solidFill>
                    </a:lnT>
                    <a:lnB w="3175">
                      <a:solidFill>
                        <a:schemeClr val="bg1"/>
                      </a:solidFill>
                    </a:lnB>
                    <a:solidFill>
                      <a:schemeClr val="tx2"/>
                    </a:solidFill>
                  </a:tcPr>
                </a:tc>
                <a:tc>
                  <a:txBody>
                    <a:bodyPr/>
                    <a:lstStyle/>
                    <a:p>
                      <a:pPr lvl="0" algn="ctr">
                        <a:buNone/>
                      </a:pPr>
                      <a:r>
                        <a:rPr lang="en-US" sz="1000">
                          <a:solidFill>
                            <a:schemeClr val="bg1"/>
                          </a:solidFill>
                        </a:rPr>
                        <a:t>p-Wert</a:t>
                      </a:r>
                    </a:p>
                  </a:txBody>
                  <a:tcPr anchor="ctr">
                    <a:lnL w="0" cap="flat" cmpd="sng" algn="ctr">
                      <a:noFill/>
                      <a:prstDash val="solid"/>
                      <a:round/>
                      <a:headEnd type="none" w="med" len="med"/>
                      <a:tailEnd type="none" w="med" len="med"/>
                    </a:lnL>
                    <a:lnR w="3175">
                      <a:solidFill>
                        <a:schemeClr val="bg1"/>
                      </a:solidFill>
                    </a:lnR>
                    <a:lnT w="3175">
                      <a:solidFill>
                        <a:schemeClr val="bg1"/>
                      </a:solidFill>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559171798"/>
                  </a:ext>
                </a:extLst>
              </a:tr>
              <a:tr h="240631">
                <a:tc rowSpan="2">
                  <a:txBody>
                    <a:bodyPr/>
                    <a:lstStyle/>
                    <a:p>
                      <a:pPr lvl="0">
                        <a:buNone/>
                      </a:pPr>
                      <a:r>
                        <a:rPr lang="en-US" sz="700" b="1"/>
                        <a:t>Gewicht</a:t>
                      </a:r>
                      <a:endParaRPr lang="en-US" sz="1600" b="1"/>
                    </a:p>
                  </a:txBody>
                  <a:tcPr anchor="ctr">
                    <a:lnT w="3175">
                      <a:solidFill>
                        <a:schemeClr val="bg1"/>
                      </a:solidFill>
                    </a:lnT>
                    <a:lnB w="3175">
                      <a:solidFill>
                        <a:schemeClr val="bg1"/>
                      </a:solidFill>
                    </a:lnB>
                    <a:solidFill>
                      <a:srgbClr val="939AA7">
                        <a:alpha val="60000"/>
                      </a:srgbClr>
                    </a:solidFill>
                  </a:tcPr>
                </a:tc>
                <a:tc>
                  <a:txBody>
                    <a:bodyPr/>
                    <a:lstStyle/>
                    <a:p>
                      <a:pPr marL="0" lvl="0" indent="0" algn="l" defTabSz="914400" rtl="0" eaLnBrk="1" latinLnBrk="0" hangingPunct="1">
                        <a:lnSpc>
                          <a:spcPct val="100000"/>
                        </a:lnSpc>
                        <a:buNone/>
                      </a:pPr>
                      <a:r>
                        <a:rPr lang="en-US" sz="700" u="none" strike="noStrike" kern="1200" baseline="0" noProof="0">
                          <a:solidFill>
                            <a:srgbClr val="000000"/>
                          </a:solidFill>
                          <a:latin typeface="+mn-lt"/>
                          <a:ea typeface="+mn-ea"/>
                          <a:cs typeface="+mn-cs"/>
                        </a:rPr>
                        <a:t>LCHF</a:t>
                      </a:r>
                      <a:endParaRPr lang="en-US" sz="700" u="none" strike="noStrike" kern="1200" baseline="0">
                        <a:solidFill>
                          <a:srgbClr val="000000"/>
                        </a:solidFill>
                        <a:latin typeface="+mn-lt"/>
                        <a:ea typeface="+mn-ea"/>
                        <a:cs typeface="+mn-cs"/>
                      </a:endParaRPr>
                    </a:p>
                  </a:txBody>
                  <a:tcPr anchor="b">
                    <a:lnR w="0">
                      <a:noFill/>
                    </a:lnR>
                    <a:lnT w="3175">
                      <a:solidFill>
                        <a:schemeClr val="bg1"/>
                      </a:solidFill>
                    </a:lnT>
                    <a:lnB w="3175">
                      <a:solidFill>
                        <a:schemeClr val="bg1"/>
                      </a:solidFill>
                    </a:lnB>
                    <a:solidFill>
                      <a:srgbClr val="939AA7">
                        <a:alpha val="60000"/>
                      </a:srgbClr>
                    </a:solidFill>
                  </a:tcPr>
                </a:tc>
                <a:tc>
                  <a:txBody>
                    <a:bodyPr/>
                    <a:lstStyle/>
                    <a:p>
                      <a:pPr marL="0" lvl="0" indent="0" algn="ctr" defTabSz="914400" rtl="0" eaLnBrk="1" latinLnBrk="0" hangingPunct="1">
                        <a:lnSpc>
                          <a:spcPct val="100000"/>
                        </a:lnSpc>
                        <a:buNone/>
                      </a:pPr>
                      <a:r>
                        <a:rPr lang="en-US" sz="700" b="0" i="0" u="none" strike="noStrike" kern="1200" baseline="0" noProof="0">
                          <a:solidFill>
                            <a:srgbClr val="000000"/>
                          </a:solidFill>
                          <a:latin typeface="Apis For Office"/>
                          <a:ea typeface="+mn-ea"/>
                          <a:cs typeface="+mn-cs"/>
                        </a:rPr>
                        <a:t>-4,04 [-5,24; -2,84]</a:t>
                      </a:r>
                    </a:p>
                  </a:txBody>
                  <a:tcPr anchor="b">
                    <a:lnL w="0">
                      <a:noFill/>
                    </a:lnL>
                    <a:lnT w="3175">
                      <a:solidFill>
                        <a:schemeClr val="bg1"/>
                      </a:solidFill>
                    </a:lnT>
                    <a:lnB w="3175">
                      <a:solidFill>
                        <a:schemeClr val="bg1"/>
                      </a:solidFill>
                    </a:lnB>
                    <a:solidFill>
                      <a:srgbClr val="939AA7">
                        <a:alpha val="60000"/>
                      </a:srgbClr>
                    </a:solidFill>
                  </a:tcPr>
                </a:tc>
                <a:tc rowSpan="2">
                  <a:txBody>
                    <a:bodyPr/>
                    <a:lstStyle/>
                    <a:p>
                      <a:pPr lvl="0" algn="ctr">
                        <a:buNone/>
                      </a:pPr>
                      <a:r>
                        <a:rPr lang="en-US" sz="700" u="none" strike="noStrike" baseline="0" noProof="0">
                          <a:solidFill>
                            <a:srgbClr val="000000"/>
                          </a:solidFill>
                        </a:rPr>
                        <a:t>0,03</a:t>
                      </a:r>
                      <a:endParaRPr lang="en-US" sz="1600"/>
                    </a:p>
                  </a:txBody>
                  <a:tcPr anchor="ctr">
                    <a:lnT w="3175">
                      <a:solidFill>
                        <a:schemeClr val="bg1"/>
                      </a:solidFill>
                    </a:lnT>
                    <a:lnB w="3175">
                      <a:solidFill>
                        <a:schemeClr val="bg1"/>
                      </a:solidFill>
                    </a:lnB>
                    <a:solidFill>
                      <a:srgbClr val="939AA7">
                        <a:alpha val="6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-6,56 [-7,67; -5,45]</a:t>
                      </a:r>
                      <a:endParaRPr lang="en-US" sz="1600"/>
                    </a:p>
                  </a:txBody>
                  <a:tcPr anchor="b">
                    <a:lnR w="0">
                      <a:noFill/>
                    </a:lnR>
                    <a:lnT w="3175">
                      <a:solidFill>
                        <a:schemeClr val="bg1"/>
                      </a:solidFill>
                    </a:lnT>
                    <a:lnB w="3175">
                      <a:solidFill>
                        <a:schemeClr val="bg1"/>
                      </a:solidFill>
                    </a:lnB>
                    <a:solidFill>
                      <a:srgbClr val="939AA7">
                        <a:alpha val="60000"/>
                      </a:srgbClr>
                    </a:solidFill>
                  </a:tcPr>
                </a:tc>
                <a:tc rowSpan="2">
                  <a:txBody>
                    <a:bodyPr/>
                    <a:lstStyle/>
                    <a:p>
                      <a:pPr lvl="0" algn="ctr">
                        <a:buNone/>
                      </a:pPr>
                      <a:r>
                        <a:rPr lang="en-US" sz="700"/>
                        <a:t>0,000</a:t>
                      </a:r>
                      <a:endParaRPr lang="en-US" sz="1600"/>
                    </a:p>
                  </a:txBody>
                  <a:tcPr anchor="ctr">
                    <a:lnL w="0">
                      <a:noFill/>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939AA7">
                        <a:alpha val="60000"/>
                      </a:srgbClr>
                    </a:solidFill>
                  </a:tcPr>
                </a:tc>
                <a:extLst>
                  <a:ext uri="{0D108BD9-81ED-4DB2-BD59-A6C34878D82A}">
                    <a16:rowId xmlns:a16="http://schemas.microsoft.com/office/drawing/2014/main" val="36472309"/>
                  </a:ext>
                </a:extLst>
              </a:tr>
              <a:tr h="220578">
                <a:tc vMerge="1">
                  <a:txBody>
                    <a:bodyPr/>
                    <a:lstStyle/>
                    <a:p>
                      <a:endParaRPr lang="en-US"/>
                    </a:p>
                  </a:txBody>
                  <a:tcPr marL="0" marR="0" marT="0" marB="0" horzOverflow="overflow"/>
                </a:tc>
                <a:tc>
                  <a:txBody>
                    <a:bodyPr/>
                    <a:lstStyle/>
                    <a:p>
                      <a:pPr marL="0" lvl="0" indent="0" algn="l" defTabSz="914400" rtl="0" eaLnBrk="1" latinLnBrk="0" hangingPunct="1">
                        <a:lnSpc>
                          <a:spcPct val="100000"/>
                        </a:lnSpc>
                        <a:buNone/>
                      </a:pPr>
                      <a:r>
                        <a:rPr lang="en-US" sz="700" u="none" strike="noStrike" kern="1200" baseline="0" noProof="0">
                          <a:solidFill>
                            <a:srgbClr val="000000"/>
                          </a:solidFill>
                          <a:latin typeface="+mn-lt"/>
                          <a:ea typeface="+mn-ea"/>
                          <a:cs typeface="+mn-cs"/>
                        </a:rPr>
                        <a:t>HCLF</a:t>
                      </a:r>
                      <a:endParaRPr lang="en-US" sz="700" u="none" strike="noStrike" kern="1200" baseline="0">
                        <a:solidFill>
                          <a:srgbClr val="000000"/>
                        </a:solidFill>
                        <a:latin typeface="+mn-lt"/>
                        <a:ea typeface="+mn-ea"/>
                        <a:cs typeface="+mn-cs"/>
                      </a:endParaRPr>
                    </a:p>
                  </a:txBody>
                  <a:tcPr>
                    <a:lnR w="0">
                      <a:noFill/>
                    </a:lnR>
                    <a:lnT w="3175">
                      <a:solidFill>
                        <a:schemeClr val="bg1"/>
                      </a:solidFill>
                    </a:lnT>
                    <a:lnB w="3175">
                      <a:solidFill>
                        <a:schemeClr val="bg1"/>
                      </a:solidFill>
                    </a:lnB>
                    <a:solidFill>
                      <a:srgbClr val="939AA7">
                        <a:alpha val="60000"/>
                      </a:srgbClr>
                    </a:solidFill>
                  </a:tcPr>
                </a:tc>
                <a:tc>
                  <a:txBody>
                    <a:bodyPr/>
                    <a:lstStyle/>
                    <a:p>
                      <a:pPr marL="0" lvl="0" indent="0" algn="ctr" defTabSz="914400" rtl="0" eaLnBrk="1" latinLnBrk="0" hangingPunct="1">
                        <a:lnSpc>
                          <a:spcPct val="100000"/>
                        </a:lnSpc>
                        <a:buNone/>
                      </a:pPr>
                      <a:r>
                        <a:rPr lang="en-US" sz="700" b="0" i="0" u="none" strike="noStrike" kern="1200" baseline="0" noProof="0">
                          <a:solidFill>
                            <a:srgbClr val="000000"/>
                          </a:solidFill>
                          <a:latin typeface="Apis For Office"/>
                          <a:ea typeface="+mn-ea"/>
                          <a:cs typeface="+mn-cs"/>
                        </a:rPr>
                        <a:t>-1,71 [-3,48; 0,06]</a:t>
                      </a:r>
                      <a:endParaRPr lang="en-US" sz="700" b="0" i="0" u="none" strike="noStrike" kern="1200" baseline="0">
                        <a:solidFill>
                          <a:srgbClr val="000000"/>
                        </a:solidFill>
                        <a:latin typeface="Apis For Office"/>
                        <a:ea typeface="+mn-ea"/>
                        <a:cs typeface="+mn-cs"/>
                      </a:endParaRPr>
                    </a:p>
                  </a:txBody>
                  <a:tcPr>
                    <a:lnL w="0">
                      <a:noFill/>
                    </a:lnL>
                    <a:lnT w="3175">
                      <a:solidFill>
                        <a:schemeClr val="bg1"/>
                      </a:solidFill>
                    </a:lnT>
                    <a:lnB w="3175">
                      <a:solidFill>
                        <a:schemeClr val="bg1"/>
                      </a:solidFill>
                    </a:lnB>
                    <a:solidFill>
                      <a:srgbClr val="939AA7">
                        <a:alpha val="60000"/>
                      </a:srgbClr>
                    </a:solidFill>
                  </a:tcPr>
                </a:tc>
                <a:tc vMerge="1">
                  <a:txBody>
                    <a:bodyPr/>
                    <a:lstStyle/>
                    <a:p>
                      <a:endParaRPr lang="en-US"/>
                    </a:p>
                  </a:txBody>
                  <a:tcPr marL="0" marR="0" marT="0" marB="0" horzOverflow="overflow"/>
                </a:tc>
                <a:tc>
                  <a:txBody>
                    <a:bodyPr/>
                    <a:lstStyle/>
                    <a:p>
                      <a:pPr lvl="0" algn="ctr">
                        <a:buNone/>
                      </a:pPr>
                      <a:r>
                        <a:rPr lang="en-US" sz="700" b="0" i="0" u="none" strike="noStrike" noProof="0">
                          <a:latin typeface="Apis For Office"/>
                        </a:rPr>
                        <a:t>-1,80 [-3,39; -0,20]</a:t>
                      </a:r>
                      <a:endParaRPr lang="en-US" sz="1600"/>
                    </a:p>
                  </a:txBody>
                  <a:tcPr anchor="ctr">
                    <a:lnT w="3175">
                      <a:solidFill>
                        <a:schemeClr val="bg1"/>
                      </a:solidFill>
                    </a:lnT>
                    <a:lnB w="3175">
                      <a:solidFill>
                        <a:schemeClr val="bg1"/>
                      </a:solidFill>
                    </a:lnB>
                    <a:solidFill>
                      <a:srgbClr val="939AA7">
                        <a:alpha val="60000"/>
                      </a:srgbClr>
                    </a:solidFill>
                  </a:tcPr>
                </a:tc>
                <a:tc vMerge="1">
                  <a:txBody>
                    <a:bodyPr/>
                    <a:lstStyle/>
                    <a:p>
                      <a:endParaRPr lang="en-US"/>
                    </a:p>
                  </a:txBody>
                  <a:tcPr marL="0" marR="0" marT="0" marB="0" horzOverflow="overflow"/>
                </a:tc>
                <a:extLst>
                  <a:ext uri="{0D108BD9-81ED-4DB2-BD59-A6C34878D82A}">
                    <a16:rowId xmlns:a16="http://schemas.microsoft.com/office/drawing/2014/main" val="39353788"/>
                  </a:ext>
                </a:extLst>
              </a:tr>
              <a:tr h="210552">
                <a:tc rowSpan="2">
                  <a:txBody>
                    <a:bodyPr/>
                    <a:lstStyle/>
                    <a:p>
                      <a:pPr marL="0" lvl="0" algn="l" defTabSz="914400" rtl="0" eaLnBrk="1" latinLnBrk="0" hangingPunct="1">
                        <a:buNone/>
                      </a:pPr>
                      <a:r>
                        <a:rPr lang="en-US" sz="700" b="1" i="0" u="none" strike="noStrike" kern="1200" noProof="0">
                          <a:solidFill>
                            <a:schemeClr val="tx1"/>
                          </a:solidFill>
                        </a:rPr>
                        <a:t>HbA</a:t>
                      </a:r>
                      <a:r>
                        <a:rPr lang="en-US" sz="700" b="1" i="0" u="none" strike="noStrike" kern="1200" baseline="-25000" noProof="0">
                          <a:solidFill>
                            <a:schemeClr val="tx1"/>
                          </a:solidFill>
                        </a:rPr>
                        <a:t>1c</a:t>
                      </a:r>
                      <a:endParaRPr lang="en-US" sz="1600" b="1" i="0" u="none" strike="noStrike" baseline="-25000"/>
                    </a:p>
                  </a:txBody>
                  <a:tcPr anchor="ctr">
                    <a:lnT w="3175">
                      <a:solidFill>
                        <a:schemeClr val="bg1"/>
                      </a:solidFill>
                    </a:lnT>
                    <a:lnB w="3175">
                      <a:solidFill>
                        <a:schemeClr val="bg1"/>
                      </a:solidFill>
                    </a:lnB>
                    <a:solidFill>
                      <a:srgbClr val="939AA7">
                        <a:alpha val="40000"/>
                      </a:srgbClr>
                    </a:solidFill>
                  </a:tcPr>
                </a:tc>
                <a:tc>
                  <a:txBody>
                    <a:bodyPr/>
                    <a:lstStyle/>
                    <a:p>
                      <a:pPr marL="0" lvl="0" indent="0" algn="l" defTabSz="914400" rtl="0">
                        <a:lnSpc>
                          <a:spcPct val="100000"/>
                        </a:lnSpc>
                        <a:buNone/>
                      </a:pPr>
                      <a:r>
                        <a:rPr lang="en-US" sz="700" b="0" i="0" u="none" strike="noStrike" kern="1200" baseline="0" noProof="0">
                          <a:solidFill>
                            <a:srgbClr val="000000"/>
                          </a:solidFill>
                          <a:latin typeface="Apis For Office"/>
                        </a:rPr>
                        <a:t>LCHF</a:t>
                      </a:r>
                      <a:endParaRPr lang="en-US" sz="1600" b="0" i="0" u="none" strike="noStrike" baseline="0">
                        <a:solidFill>
                          <a:srgbClr val="000000"/>
                        </a:solidFill>
                        <a:latin typeface="Apis For Office"/>
                      </a:endParaRPr>
                    </a:p>
                  </a:txBody>
                  <a:tcPr anchor="ctr">
                    <a:lnR w="0">
                      <a:noFill/>
                    </a:lnR>
                    <a:lnT w="3175">
                      <a:solidFill>
                        <a:schemeClr val="bg1"/>
                      </a:solidFill>
                    </a:lnT>
                    <a:lnB w="3175">
                      <a:solidFill>
                        <a:schemeClr val="bg1"/>
                      </a:solidFill>
                    </a:lnB>
                    <a:solidFill>
                      <a:srgbClr val="939AA7">
                        <a:alpha val="40000"/>
                      </a:srgbClr>
                    </a:solidFill>
                  </a:tcPr>
                </a:tc>
                <a:tc>
                  <a:txBody>
                    <a:bodyPr/>
                    <a:lstStyle/>
                    <a:p>
                      <a:pPr marL="0" lvl="0" indent="0" algn="ctr" defTabSz="914400" rtl="0" eaLnBrk="1" latinLnBrk="0" hangingPunct="1">
                        <a:lnSpc>
                          <a:spcPct val="100000"/>
                        </a:lnSpc>
                        <a:buNone/>
                      </a:pPr>
                      <a:r>
                        <a:rPr lang="en-US" sz="700" b="0" i="0" u="none" strike="noStrike" kern="1200" noProof="0">
                          <a:solidFill>
                            <a:srgbClr val="000000"/>
                          </a:solidFill>
                          <a:latin typeface="Apis For Office"/>
                          <a:ea typeface="+mn-ea"/>
                          <a:cs typeface="+mn-cs"/>
                        </a:rPr>
                        <a:t>10,56 [-13,66 bis -7,44]</a:t>
                      </a:r>
                      <a:endParaRPr lang="en-US" sz="700" b="0" i="0" u="none" strike="noStrike" kern="1200">
                        <a:solidFill>
                          <a:srgbClr val="000000"/>
                        </a:solidFill>
                        <a:latin typeface="Apis For Office"/>
                        <a:ea typeface="+mn-ea"/>
                        <a:cs typeface="+mn-cs"/>
                      </a:endParaRPr>
                    </a:p>
                  </a:txBody>
                  <a:tcPr>
                    <a:lnL w="0">
                      <a:noFill/>
                    </a:lnL>
                    <a:lnR w="0">
                      <a:noFill/>
                    </a:lnR>
                    <a:lnT w="3175">
                      <a:solidFill>
                        <a:schemeClr val="bg1"/>
                      </a:solidFill>
                    </a:lnT>
                    <a:lnB w="3175">
                      <a:solidFill>
                        <a:schemeClr val="bg1"/>
                      </a:solidFill>
                    </a:lnB>
                    <a:solidFill>
                      <a:srgbClr val="939AA7">
                        <a:alpha val="40000"/>
                      </a:srgbClr>
                    </a:solidFill>
                  </a:tcPr>
                </a:tc>
                <a:tc rowSpan="2">
                  <a:txBody>
                    <a:bodyPr/>
                    <a:lstStyle/>
                    <a:p>
                      <a:pPr marL="0" lvl="0" algn="ctr" defTabSz="914400" rtl="0" eaLnBrk="1" latinLnBrk="0" hangingPunct="1">
                        <a:buNone/>
                      </a:pPr>
                      <a:r>
                        <a:rPr lang="en-US" sz="700" kern="1200" noProof="0">
                          <a:solidFill>
                            <a:schemeClr val="tx1"/>
                          </a:solidFill>
                          <a:latin typeface="+mn-lt"/>
                          <a:ea typeface="+mn-ea"/>
                          <a:cs typeface="+mn-cs"/>
                        </a:rPr>
                        <a:t>0,000</a:t>
                      </a:r>
                    </a:p>
                  </a:txBody>
                  <a:tcPr anchor="ctr">
                    <a:lnL w="0">
                      <a:noFill/>
                    </a:lnL>
                    <a:lnR w="0">
                      <a:noFill/>
                    </a:lnR>
                    <a:lnT w="3175">
                      <a:solidFill>
                        <a:schemeClr val="bg1"/>
                      </a:solidFill>
                    </a:lnT>
                    <a:lnB w="3175">
                      <a:solidFill>
                        <a:schemeClr val="bg1"/>
                      </a:solidFill>
                    </a:lnB>
                    <a:solidFill>
                      <a:srgbClr val="939AA7">
                        <a:alpha val="40000"/>
                      </a:srgbClr>
                    </a:solidFill>
                  </a:tcPr>
                </a:tc>
                <a:tc>
                  <a:txBody>
                    <a:bodyPr/>
                    <a:lstStyle/>
                    <a:p>
                      <a:pPr marL="0" lvl="0" algn="l" defTabSz="914400" rtl="0" eaLnBrk="1" latinLnBrk="0" hangingPunct="1">
                        <a:buNone/>
                      </a:pPr>
                      <a:r>
                        <a:rPr lang="en-US" sz="700" b="0" i="0" u="none" strike="noStrike" kern="1200" noProof="0">
                          <a:solidFill>
                            <a:schemeClr val="tx1"/>
                          </a:solidFill>
                        </a:rPr>
                        <a:t>-8,68 [-10,70; -6,66]</a:t>
                      </a:r>
                      <a:endParaRPr lang="en-US" sz="1600" b="0" i="0" u="none" strike="noStrike"/>
                    </a:p>
                  </a:txBody>
                  <a:tcPr anchor="b">
                    <a:lnL w="0">
                      <a:noFill/>
                    </a:lnL>
                    <a:lnR w="0">
                      <a:noFill/>
                    </a:lnR>
                    <a:lnT w="3175">
                      <a:solidFill>
                        <a:schemeClr val="bg1"/>
                      </a:solidFill>
                    </a:lnT>
                    <a:lnB w="3175">
                      <a:solidFill>
                        <a:schemeClr val="bg1"/>
                      </a:solidFill>
                    </a:lnB>
                    <a:solidFill>
                      <a:srgbClr val="939AA7">
                        <a:alpha val="40000"/>
                      </a:srgbClr>
                    </a:solidFill>
                  </a:tcPr>
                </a:tc>
                <a:tc rowSpan="2">
                  <a:txBody>
                    <a:bodyPr/>
                    <a:lstStyle/>
                    <a:p>
                      <a:pPr marL="0" lvl="0" algn="ctr" defTabSz="914400" rtl="0" eaLnBrk="1" latinLnBrk="0" hangingPunct="1">
                        <a:buNone/>
                      </a:pPr>
                      <a:r>
                        <a:rPr lang="en-US" sz="700" kern="1200">
                          <a:solidFill>
                            <a:schemeClr val="tx1"/>
                          </a:solidFill>
                          <a:latin typeface="+mn-lt"/>
                          <a:ea typeface="+mn-ea"/>
                          <a:cs typeface="+mn-cs"/>
                        </a:rPr>
                        <a:t>0,004</a:t>
                      </a:r>
                    </a:p>
                  </a:txBody>
                  <a:tcPr anchor="ctr">
                    <a:lnL w="0">
                      <a:noFill/>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939AA7">
                        <a:alpha val="40000"/>
                      </a:srgbClr>
                    </a:solidFill>
                  </a:tcPr>
                </a:tc>
                <a:extLst>
                  <a:ext uri="{0D108BD9-81ED-4DB2-BD59-A6C34878D82A}">
                    <a16:rowId xmlns:a16="http://schemas.microsoft.com/office/drawing/2014/main" val="2435157589"/>
                  </a:ext>
                </a:extLst>
              </a:tr>
              <a:tr h="210552">
                <a:tc vMerge="1">
                  <a:txBody>
                    <a:bodyPr/>
                    <a:lstStyle/>
                    <a:p>
                      <a:endParaRPr lang="en-US" sz="800"/>
                    </a:p>
                  </a:txBody>
                  <a:tcPr anchor="ctr"/>
                </a:tc>
                <a:tc>
                  <a:txBody>
                    <a:bodyPr/>
                    <a:lstStyle/>
                    <a:p>
                      <a:pPr marL="0" lvl="0" algn="l" defTabSz="914400" rtl="0" eaLnBrk="1" latinLnBrk="0" hangingPunct="1">
                        <a:lnSpc>
                          <a:spcPct val="100000"/>
                        </a:lnSpc>
                        <a:spcBef>
                          <a:spcPts val="0"/>
                        </a:spcBef>
                        <a:spcAft>
                          <a:spcPts val="0"/>
                        </a:spcAft>
                        <a:buNone/>
                      </a:pPr>
                      <a:r>
                        <a:rPr lang="en-US" sz="700" b="0" i="0" u="none" strike="noStrike" kern="1200" baseline="0" noProof="0">
                          <a:solidFill>
                            <a:srgbClr val="000000"/>
                          </a:solidFill>
                        </a:rPr>
                        <a:t>HCLF</a:t>
                      </a:r>
                    </a:p>
                  </a:txBody>
                  <a:tcPr anchor="ctr">
                    <a:lnR w="0">
                      <a:noFill/>
                    </a:lnR>
                    <a:lnT w="3175">
                      <a:solidFill>
                        <a:schemeClr val="bg1"/>
                      </a:solidFill>
                    </a:lnT>
                    <a:lnB w="3175">
                      <a:solidFill>
                        <a:schemeClr val="bg1"/>
                      </a:solidFill>
                    </a:lnB>
                    <a:solidFill>
                      <a:srgbClr val="939AA7">
                        <a:alpha val="40000"/>
                      </a:srgbClr>
                    </a:solidFill>
                  </a:tcPr>
                </a:tc>
                <a:tc>
                  <a:txBody>
                    <a:bodyPr/>
                    <a:lstStyle/>
                    <a:p>
                      <a:pPr marL="0" lvl="0" indent="0" algn="ctr" defTabSz="914400" rtl="0" eaLnBrk="1" latinLnBrk="0" hangingPunct="1">
                        <a:lnSpc>
                          <a:spcPct val="100000"/>
                        </a:lnSpc>
                        <a:buNone/>
                      </a:pPr>
                      <a:r>
                        <a:rPr lang="en-US" sz="700" b="0" i="0" u="none" strike="noStrike" kern="1200" noProof="0">
                          <a:solidFill>
                            <a:srgbClr val="000000"/>
                          </a:solidFill>
                          <a:latin typeface="Apis For Office"/>
                          <a:ea typeface="+mn-ea"/>
                          <a:cs typeface="+mn-cs"/>
                        </a:rPr>
                        <a:t>-2,71 [-7,34 bis 1,92]</a:t>
                      </a:r>
                      <a:endParaRPr lang="en-US" sz="700" b="0" i="0" u="none" strike="noStrike" kern="1200">
                        <a:solidFill>
                          <a:srgbClr val="000000"/>
                        </a:solidFill>
                        <a:latin typeface="Apis For Office"/>
                        <a:ea typeface="+mn-ea"/>
                        <a:cs typeface="+mn-cs"/>
                      </a:endParaRPr>
                    </a:p>
                  </a:txBody>
                  <a:tcPr>
                    <a:lnL w="0">
                      <a:noFill/>
                    </a:lnL>
                    <a:lnR w="0">
                      <a:noFill/>
                    </a:lnR>
                    <a:lnT w="3175">
                      <a:solidFill>
                        <a:schemeClr val="bg1"/>
                      </a:solidFill>
                    </a:lnT>
                    <a:lnB w="3175">
                      <a:solidFill>
                        <a:schemeClr val="bg1"/>
                      </a:solidFill>
                    </a:lnB>
                    <a:solidFill>
                      <a:srgbClr val="939AA7">
                        <a:alpha val="40000"/>
                      </a:srgbClr>
                    </a:solidFill>
                  </a:tcPr>
                </a:tc>
                <a:tc vMerge="1">
                  <a:txBody>
                    <a:bodyPr/>
                    <a:lstStyle/>
                    <a:p>
                      <a:pPr defTabSz="914400"/>
                      <a:endParaRPr lang="en-US"/>
                    </a:p>
                  </a:txBody>
                  <a:tcPr anchor="ctr">
                    <a:solidFill>
                      <a:srgbClr val="939AA7">
                        <a:alpha val="40000"/>
                      </a:srgbClr>
                    </a:solidFill>
                  </a:tcPr>
                </a:tc>
                <a:tc>
                  <a:txBody>
                    <a:bodyPr/>
                    <a:lstStyle/>
                    <a:p>
                      <a:pPr marL="0" lvl="0" algn="l" defTabSz="914400" rtl="0" eaLnBrk="1" latinLnBrk="0" hangingPunct="1">
                        <a:buNone/>
                      </a:pPr>
                      <a:r>
                        <a:rPr lang="en-US" sz="700" b="0" i="0" u="none" strike="noStrike" kern="1200" noProof="0">
                          <a:solidFill>
                            <a:schemeClr val="tx1"/>
                          </a:solidFill>
                        </a:rPr>
                        <a:t>-3.47 [-6,36; -0,57]</a:t>
                      </a:r>
                      <a:endParaRPr lang="en-US" sz="1600" b="0" i="0" u="none" strike="noStrike"/>
                    </a:p>
                  </a:txBody>
                  <a:tcPr>
                    <a:lnL w="0">
                      <a:noFill/>
                    </a:lnL>
                    <a:lnT w="3175">
                      <a:solidFill>
                        <a:schemeClr val="bg1"/>
                      </a:solidFill>
                    </a:lnT>
                    <a:lnB w="3175">
                      <a:solidFill>
                        <a:schemeClr val="bg1"/>
                      </a:solidFill>
                    </a:lnB>
                    <a:solidFill>
                      <a:srgbClr val="939AA7">
                        <a:alpha val="40000"/>
                      </a:srgbClr>
                    </a:solidFill>
                  </a:tcPr>
                </a:tc>
                <a:tc vMerge="1">
                  <a:txBody>
                    <a:bodyPr/>
                    <a:lstStyle/>
                    <a:p>
                      <a:endParaRPr lang="en-US"/>
                    </a:p>
                  </a:txBody>
                  <a:tcPr marL="0" marR="0" marT="0" marB="0" horzOverflow="overflow"/>
                </a:tc>
                <a:extLst>
                  <a:ext uri="{0D108BD9-81ED-4DB2-BD59-A6C34878D82A}">
                    <a16:rowId xmlns:a16="http://schemas.microsoft.com/office/drawing/2014/main" val="2125835887"/>
                  </a:ext>
                </a:extLst>
              </a:tr>
              <a:tr h="230605">
                <a:tc rowSpan="2">
                  <a:txBody>
                    <a:bodyPr/>
                    <a:lstStyle/>
                    <a:p>
                      <a:pPr lvl="0">
                        <a:buNone/>
                      </a:pPr>
                      <a:r>
                        <a:rPr lang="en-US" sz="700" b="1" i="0" u="none" strike="noStrike" noProof="0">
                          <a:latin typeface="Apis For Office"/>
                        </a:rPr>
                        <a:t>Fibrose</a:t>
                      </a:r>
                      <a:endParaRPr lang="en-US" sz="1600" b="1"/>
                    </a:p>
                  </a:txBody>
                  <a:tcPr anchor="ctr">
                    <a:lnL w="3175">
                      <a:solidFill>
                        <a:schemeClr val="bg1"/>
                      </a:solidFill>
                    </a:lnL>
                    <a:lnR w="0">
                      <a:noFill/>
                    </a:lnR>
                    <a:lnT w="3175">
                      <a:solidFill>
                        <a:schemeClr val="bg1"/>
                      </a:solidFill>
                    </a:lnT>
                    <a:lnB w="3175">
                      <a:solidFill>
                        <a:schemeClr val="bg1"/>
                      </a:solidFill>
                    </a:lnB>
                    <a:solidFill>
                      <a:srgbClr val="939AA7">
                        <a:alpha val="60000"/>
                      </a:srgbClr>
                    </a:solidFill>
                  </a:tcPr>
                </a:tc>
                <a:tc>
                  <a:txBody>
                    <a:bodyPr/>
                    <a:lstStyle/>
                    <a:p>
                      <a:pPr lvl="0" algn="l">
                        <a:lnSpc>
                          <a:spcPct val="100000"/>
                        </a:lnSpc>
                        <a:spcBef>
                          <a:spcPts val="0"/>
                        </a:spcBef>
                        <a:spcAft>
                          <a:spcPts val="0"/>
                        </a:spcAft>
                        <a:buNone/>
                      </a:pPr>
                      <a:r>
                        <a:rPr lang="en-US" sz="700" b="0" i="0" u="none" strike="noStrike" baseline="0" noProof="0">
                          <a:solidFill>
                            <a:srgbClr val="000000"/>
                          </a:solidFill>
                          <a:latin typeface="Apis For Office"/>
                        </a:rPr>
                        <a:t>LCHF</a:t>
                      </a:r>
                    </a:p>
                  </a:txBody>
                  <a:tcPr anchor="b">
                    <a:lnL w="0">
                      <a:noFill/>
                    </a:lnL>
                    <a:lnR w="0">
                      <a:noFill/>
                    </a:lnR>
                    <a:lnT w="3175">
                      <a:solidFill>
                        <a:schemeClr val="bg1"/>
                      </a:solidFill>
                    </a:lnT>
                    <a:lnB w="3175">
                      <a:solidFill>
                        <a:schemeClr val="bg1"/>
                      </a:solidFill>
                    </a:lnB>
                    <a:solidFill>
                      <a:srgbClr val="939AA7">
                        <a:alpha val="60000"/>
                      </a:srgbClr>
                    </a:solidFill>
                  </a:tcPr>
                </a:tc>
                <a:tc>
                  <a:txBody>
                    <a:bodyPr/>
                    <a:lstStyle/>
                    <a:p>
                      <a:pPr lvl="0" algn="ctr">
                        <a:buNone/>
                      </a:pPr>
                      <a:r>
                        <a:rPr lang="en-US" sz="700" b="0" i="0" u="none" strike="noStrike" baseline="0" noProof="0">
                          <a:solidFill>
                            <a:srgbClr val="000000"/>
                          </a:solidFill>
                          <a:latin typeface="Apis For Office"/>
                        </a:rPr>
                        <a:t>-0,50 [-1,55 bis 0,55]</a:t>
                      </a:r>
                      <a:endParaRPr lang="en-US" sz="1600">
                        <a:latin typeface="Apis For Office"/>
                      </a:endParaRPr>
                    </a:p>
                  </a:txBody>
                  <a:tcPr anchor="b">
                    <a:lnL w="0">
                      <a:noFill/>
                    </a:lnL>
                    <a:lnR w="0">
                      <a:noFill/>
                    </a:lnR>
                    <a:lnT w="3175">
                      <a:solidFill>
                        <a:schemeClr val="bg1"/>
                      </a:solidFill>
                    </a:lnT>
                    <a:lnB w="3175">
                      <a:solidFill>
                        <a:schemeClr val="bg1"/>
                      </a:solidFill>
                    </a:lnB>
                    <a:solidFill>
                      <a:srgbClr val="939AA7">
                        <a:alpha val="60000"/>
                      </a:srgbClr>
                    </a:solidFill>
                  </a:tcPr>
                </a:tc>
                <a:tc rowSpan="2">
                  <a:txBody>
                    <a:bodyPr/>
                    <a:lstStyle/>
                    <a:p>
                      <a:pPr lvl="0" algn="ctr">
                        <a:buNone/>
                      </a:pPr>
                      <a:r>
                        <a:rPr lang="en-US" sz="700" b="0" i="0" u="none" strike="noStrike" baseline="0" noProof="0">
                          <a:solidFill>
                            <a:srgbClr val="000000"/>
                          </a:solidFill>
                          <a:latin typeface="Apis For Office"/>
                        </a:rPr>
                        <a:t>0,824</a:t>
                      </a:r>
                      <a:endParaRPr lang="en-US" sz="1600"/>
                    </a:p>
                  </a:txBody>
                  <a:tcPr anchor="ctr">
                    <a:lnL w="0">
                      <a:noFill/>
                    </a:lnL>
                    <a:lnR w="0">
                      <a:noFill/>
                    </a:lnR>
                    <a:lnT w="3175">
                      <a:solidFill>
                        <a:schemeClr val="bg1"/>
                      </a:solidFill>
                    </a:lnT>
                    <a:lnB w="3175">
                      <a:solidFill>
                        <a:schemeClr val="bg1"/>
                      </a:solidFill>
                    </a:lnB>
                    <a:solidFill>
                      <a:srgbClr val="939AA7">
                        <a:alpha val="60000"/>
                      </a:srgbClr>
                    </a:solidFill>
                  </a:tcPr>
                </a:tc>
                <a:tc>
                  <a:txBody>
                    <a:bodyPr/>
                    <a:lstStyle/>
                    <a:p>
                      <a:pPr lvl="0" algn="ctr">
                        <a:buNone/>
                      </a:pPr>
                      <a:r>
                        <a:rPr lang="en-US" sz="700" b="0" i="0" u="none" strike="noStrike" noProof="0">
                          <a:latin typeface="Apis For Office"/>
                        </a:rPr>
                        <a:t>0,65 [-0,40; 1,70]</a:t>
                      </a:r>
                      <a:endParaRPr lang="en-US" sz="700"/>
                    </a:p>
                  </a:txBody>
                  <a:tcPr anchor="ctr">
                    <a:lnL w="0">
                      <a:noFill/>
                    </a:lnL>
                    <a:lnR w="0">
                      <a:noFill/>
                    </a:lnR>
                    <a:lnT w="3175">
                      <a:solidFill>
                        <a:schemeClr val="bg1"/>
                      </a:solidFill>
                    </a:lnT>
                    <a:lnB w="3175">
                      <a:solidFill>
                        <a:schemeClr val="bg1"/>
                      </a:solidFill>
                    </a:lnB>
                    <a:solidFill>
                      <a:srgbClr val="939AA7">
                        <a:alpha val="60000"/>
                      </a:srgbClr>
                    </a:solidFill>
                  </a:tcPr>
                </a:tc>
                <a:tc rowSpan="2">
                  <a:txBody>
                    <a:bodyPr/>
                    <a:lstStyle/>
                    <a:p>
                      <a:pPr lvl="0" algn="ctr">
                        <a:buNone/>
                      </a:pPr>
                      <a:r>
                        <a:rPr lang="en-US" sz="700" b="0" i="0" u="none" strike="noStrike" noProof="0">
                          <a:latin typeface="Apis For Office"/>
                        </a:rPr>
                        <a:t>0,859</a:t>
                      </a:r>
                      <a:endParaRPr lang="en-US" sz="700"/>
                    </a:p>
                  </a:txBody>
                  <a:tcPr anchor="ctr">
                    <a:lnL w="0" cap="flat" cmpd="sng" algn="ctr">
                      <a:noFill/>
                      <a:prstDash val="solid"/>
                      <a:round/>
                      <a:headEnd type="none" w="med" len="med"/>
                      <a:tailEnd type="none" w="med" len="med"/>
                    </a:lnL>
                    <a:lnR w="3175">
                      <a:solidFill>
                        <a:schemeClr val="bg1"/>
                      </a:solid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939AA7">
                        <a:alpha val="60000"/>
                      </a:srgbClr>
                    </a:solidFill>
                  </a:tcPr>
                </a:tc>
                <a:extLst>
                  <a:ext uri="{0D108BD9-81ED-4DB2-BD59-A6C34878D82A}">
                    <a16:rowId xmlns:a16="http://schemas.microsoft.com/office/drawing/2014/main" val="2402064884"/>
                  </a:ext>
                </a:extLst>
              </a:tr>
              <a:tr h="210552">
                <a:tc vMerge="1">
                  <a:txBody>
                    <a:bodyPr/>
                    <a:lstStyle/>
                    <a:p>
                      <a:endParaRPr lang="en-US" sz="800"/>
                    </a:p>
                  </a:txBody>
                  <a:tcPr anchor="ctr"/>
                </a:tc>
                <a:tc>
                  <a:txBody>
                    <a:bodyPr/>
                    <a:lstStyle/>
                    <a:p>
                      <a:pPr lvl="0" algn="l">
                        <a:lnSpc>
                          <a:spcPct val="100000"/>
                        </a:lnSpc>
                        <a:spcBef>
                          <a:spcPts val="0"/>
                        </a:spcBef>
                        <a:spcAft>
                          <a:spcPts val="0"/>
                        </a:spcAft>
                        <a:buNone/>
                      </a:pPr>
                      <a:r>
                        <a:rPr lang="en-US" sz="700" b="0" i="0" u="none" strike="noStrike" baseline="0" noProof="0">
                          <a:solidFill>
                            <a:srgbClr val="000000"/>
                          </a:solidFill>
                          <a:latin typeface="Apis For Office"/>
                        </a:rPr>
                        <a:t>HCLF</a:t>
                      </a:r>
                    </a:p>
                  </a:txBody>
                  <a:tcPr>
                    <a:lnL w="0">
                      <a:noFill/>
                    </a:lnL>
                    <a:lnR w="0">
                      <a:noFill/>
                    </a:lnR>
                    <a:lnT w="3175">
                      <a:solidFill>
                        <a:schemeClr val="bg1"/>
                      </a:solidFill>
                    </a:lnT>
                    <a:lnB w="3175">
                      <a:solidFill>
                        <a:schemeClr val="bg1"/>
                      </a:solidFill>
                    </a:lnB>
                    <a:solidFill>
                      <a:srgbClr val="939AA7">
                        <a:alpha val="60000"/>
                      </a:srgbClr>
                    </a:solidFill>
                  </a:tcPr>
                </a:tc>
                <a:tc>
                  <a:txBody>
                    <a:bodyPr/>
                    <a:lstStyle/>
                    <a:p>
                      <a:pPr lvl="0" algn="ctr">
                        <a:buNone/>
                      </a:pPr>
                      <a:r>
                        <a:rPr lang="en-US" sz="700" b="0" i="0" u="none" strike="noStrike" noProof="0">
                          <a:solidFill>
                            <a:srgbClr val="000000"/>
                          </a:solidFill>
                          <a:latin typeface="Apis For Office"/>
                        </a:rPr>
                        <a:t>-0,71 [-2,24 bis 0,82]</a:t>
                      </a:r>
                      <a:endParaRPr lang="en-US" sz="1600"/>
                    </a:p>
                  </a:txBody>
                  <a:tcPr>
                    <a:lnL w="0">
                      <a:noFill/>
                    </a:lnL>
                    <a:lnR w="0">
                      <a:noFill/>
                    </a:lnR>
                    <a:lnT w="3175">
                      <a:solidFill>
                        <a:schemeClr val="bg1"/>
                      </a:solidFill>
                    </a:lnT>
                    <a:lnB w="3175">
                      <a:solidFill>
                        <a:schemeClr val="bg1"/>
                      </a:solidFill>
                    </a:lnB>
                    <a:solidFill>
                      <a:srgbClr val="939AA7">
                        <a:alpha val="60000"/>
                      </a:srgbClr>
                    </a:solidFill>
                  </a:tcPr>
                </a:tc>
                <a:tc vMerge="1">
                  <a:txBody>
                    <a:bodyPr/>
                    <a:lstStyle/>
                    <a:p>
                      <a:endParaRPr lang="en-US"/>
                    </a:p>
                  </a:txBody>
                  <a:tcPr anchor="ctr"/>
                </a:tc>
                <a:tc>
                  <a:txBody>
                    <a:bodyPr/>
                    <a:lstStyle/>
                    <a:p>
                      <a:pPr lvl="0" algn="ctr">
                        <a:buNone/>
                      </a:pPr>
                      <a:r>
                        <a:rPr lang="en-US" sz="700" b="0" i="0" u="none" strike="noStrike" noProof="0">
                          <a:latin typeface="Apis For Office"/>
                        </a:rPr>
                        <a:t>0,49 [-0,99; 1,96]</a:t>
                      </a:r>
                      <a:endParaRPr lang="en-US" sz="1600"/>
                    </a:p>
                  </a:txBody>
                  <a:tcPr anchor="ctr">
                    <a:lnL w="0">
                      <a:noFill/>
                    </a:lnL>
                    <a:lnT w="3175">
                      <a:solidFill>
                        <a:schemeClr val="bg1"/>
                      </a:solidFill>
                    </a:lnT>
                    <a:lnB w="3175">
                      <a:solidFill>
                        <a:schemeClr val="bg1"/>
                      </a:solidFill>
                    </a:lnB>
                    <a:solidFill>
                      <a:srgbClr val="939AA7">
                        <a:alpha val="60000"/>
                      </a:srgbClr>
                    </a:solidFill>
                  </a:tcPr>
                </a:tc>
                <a:tc vMerge="1">
                  <a:txBody>
                    <a:bodyPr/>
                    <a:lstStyle/>
                    <a:p>
                      <a:endParaRPr lang="en-US"/>
                    </a:p>
                  </a:txBody>
                  <a:tcPr anchor="ctr"/>
                </a:tc>
                <a:extLst>
                  <a:ext uri="{0D108BD9-81ED-4DB2-BD59-A6C34878D82A}">
                    <a16:rowId xmlns:a16="http://schemas.microsoft.com/office/drawing/2014/main" val="987307166"/>
                  </a:ext>
                </a:extLst>
              </a:tr>
              <a:tr h="226157">
                <a:tc rowSpan="2">
                  <a:txBody>
                    <a:bodyPr/>
                    <a:lstStyle/>
                    <a:p>
                      <a:pPr marL="0" lvl="0" indent="0" algn="l">
                        <a:lnSpc>
                          <a:spcPct val="100000"/>
                        </a:lnSpc>
                        <a:buNone/>
                      </a:pPr>
                      <a:r>
                        <a:rPr lang="en-US" sz="700" b="1" i="0" u="none" strike="noStrike" baseline="0" noProof="0">
                          <a:solidFill>
                            <a:srgbClr val="000000"/>
                          </a:solidFill>
                          <a:latin typeface="Apis For Office"/>
                        </a:rPr>
                        <a:t>Ballonierung</a:t>
                      </a:r>
                      <a:endParaRPr lang="en-US" sz="1600" b="1"/>
                    </a:p>
                  </a:txBody>
                  <a:tcPr anchor="ctr">
                    <a:lnL w="3175">
                      <a:solidFill>
                        <a:schemeClr val="bg1"/>
                      </a:solidFill>
                    </a:lnL>
                    <a:lnR w="0">
                      <a:noFill/>
                    </a:lnR>
                    <a:lnT w="3175">
                      <a:solidFill>
                        <a:schemeClr val="bg1"/>
                      </a:solidFill>
                    </a:lnT>
                    <a:lnB w="3175">
                      <a:solidFill>
                        <a:schemeClr val="bg1"/>
                      </a:solidFill>
                    </a:lnB>
                    <a:solidFill>
                      <a:srgbClr val="939AA7">
                        <a:alpha val="40000"/>
                      </a:srgbClr>
                    </a:solidFill>
                  </a:tcPr>
                </a:tc>
                <a:tc>
                  <a:txBody>
                    <a:bodyPr/>
                    <a:lstStyle/>
                    <a:p>
                      <a:pPr lvl="0" algn="l">
                        <a:lnSpc>
                          <a:spcPct val="100000"/>
                        </a:lnSpc>
                        <a:spcBef>
                          <a:spcPts val="0"/>
                        </a:spcBef>
                        <a:spcAft>
                          <a:spcPts val="0"/>
                        </a:spcAft>
                        <a:buNone/>
                      </a:pPr>
                      <a:r>
                        <a:rPr lang="en-US" sz="700" b="0" i="0" u="none" strike="noStrike" baseline="0" noProof="0">
                          <a:solidFill>
                            <a:srgbClr val="000000"/>
                          </a:solidFill>
                          <a:latin typeface="Apis For Office"/>
                        </a:rPr>
                        <a:t>LCHF</a:t>
                      </a:r>
                    </a:p>
                  </a:txBody>
                  <a:tcPr anchor="ctr">
                    <a:lnL w="0">
                      <a:noFill/>
                    </a:lnL>
                    <a:lnR w="0">
                      <a:noFill/>
                    </a:lnR>
                    <a:lnT w="3175">
                      <a:solidFill>
                        <a:schemeClr val="bg1"/>
                      </a:solidFill>
                    </a:lnT>
                    <a:lnB w="3175">
                      <a:solidFill>
                        <a:schemeClr val="bg1"/>
                      </a:solidFill>
                    </a:lnB>
                    <a:solidFill>
                      <a:srgbClr val="939AA7">
                        <a:alpha val="40000"/>
                      </a:srgbClr>
                    </a:solidFill>
                  </a:tcPr>
                </a:tc>
                <a:tc>
                  <a:txBody>
                    <a:bodyPr/>
                    <a:lstStyle/>
                    <a:p>
                      <a:pPr lvl="0" algn="ctr">
                        <a:buNone/>
                      </a:pPr>
                      <a:r>
                        <a:rPr lang="en-US" sz="700" b="0" i="0" u="none" strike="noStrike" noProof="0">
                          <a:solidFill>
                            <a:srgbClr val="000000"/>
                          </a:solidFill>
                          <a:latin typeface="Apis For Office"/>
                        </a:rPr>
                        <a:t>-1,97 [-3,53 bis -0,42]</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rowSpan="2">
                  <a:txBody>
                    <a:bodyPr/>
                    <a:lstStyle/>
                    <a:p>
                      <a:pPr lvl="0" algn="ctr">
                        <a:buNone/>
                      </a:pPr>
                      <a:r>
                        <a:rPr lang="en-US" sz="700" b="0" i="0" u="none" strike="noStrike" noProof="0">
                          <a:latin typeface="Apis For Office"/>
                        </a:rPr>
                        <a:t>0,101</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a:txBody>
                    <a:bodyPr/>
                    <a:lstStyle/>
                    <a:p>
                      <a:pPr lvl="0" algn="ctr">
                        <a:buNone/>
                      </a:pPr>
                      <a:r>
                        <a:rPr lang="en-US" sz="700" b="0" i="0" u="none" strike="noStrike" noProof="0">
                          <a:latin typeface="Apis For Office"/>
                        </a:rPr>
                        <a:t>-1,09 [-2,51; 0,34]</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rowSpan="2">
                  <a:txBody>
                    <a:bodyPr/>
                    <a:lstStyle/>
                    <a:p>
                      <a:pPr lvl="0" algn="ctr">
                        <a:buNone/>
                      </a:pPr>
                      <a:r>
                        <a:rPr lang="en-US" sz="700" b="0" i="0" u="none" strike="noStrike" noProof="0">
                          <a:latin typeface="Apis For Office"/>
                        </a:rPr>
                        <a:t>0,630</a:t>
                      </a:r>
                      <a:endParaRPr lang="en-US" sz="1600"/>
                    </a:p>
                  </a:txBody>
                  <a:tcPr anchor="ctr">
                    <a:lnL w="0" cap="flat" cmpd="sng" algn="ctr">
                      <a:noFill/>
                      <a:prstDash val="solid"/>
                      <a:round/>
                      <a:headEnd type="none" w="med" len="med"/>
                      <a:tailEnd type="none" w="med" len="med"/>
                    </a:lnL>
                    <a:lnR w="0">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939AA7">
                        <a:alpha val="40000"/>
                      </a:srgbClr>
                    </a:solidFill>
                  </a:tcPr>
                </a:tc>
                <a:extLst>
                  <a:ext uri="{0D108BD9-81ED-4DB2-BD59-A6C34878D82A}">
                    <a16:rowId xmlns:a16="http://schemas.microsoft.com/office/drawing/2014/main" val="3483255360"/>
                  </a:ext>
                </a:extLst>
              </a:tr>
              <a:tr h="226157">
                <a:tc vMerge="1">
                  <a:txBody>
                    <a:bodyPr/>
                    <a:lstStyle/>
                    <a:p>
                      <a:endParaRPr lang="en-US" sz="800"/>
                    </a:p>
                  </a:txBody>
                  <a:tcPr anchor="ctr"/>
                </a:tc>
                <a:tc>
                  <a:txBody>
                    <a:bodyPr/>
                    <a:lstStyle/>
                    <a:p>
                      <a:pPr lvl="0" algn="l">
                        <a:lnSpc>
                          <a:spcPct val="100000"/>
                        </a:lnSpc>
                        <a:spcBef>
                          <a:spcPts val="0"/>
                        </a:spcBef>
                        <a:spcAft>
                          <a:spcPts val="0"/>
                        </a:spcAft>
                        <a:buNone/>
                      </a:pPr>
                      <a:r>
                        <a:rPr lang="en-US" sz="700" b="0" i="0" u="none" strike="noStrike" noProof="0">
                          <a:solidFill>
                            <a:srgbClr val="000000"/>
                          </a:solidFill>
                          <a:latin typeface="Apis For Office"/>
                        </a:rPr>
                        <a:t>HCLF</a:t>
                      </a:r>
                    </a:p>
                  </a:txBody>
                  <a:tcPr anchor="ctr">
                    <a:lnL w="0">
                      <a:noFill/>
                    </a:lnL>
                    <a:lnR w="0">
                      <a:noFill/>
                    </a:lnR>
                    <a:lnT w="3175">
                      <a:solidFill>
                        <a:schemeClr val="bg1"/>
                      </a:solidFill>
                    </a:lnT>
                    <a:lnB w="3175">
                      <a:solidFill>
                        <a:schemeClr val="bg1"/>
                      </a:solidFill>
                    </a:lnB>
                    <a:solidFill>
                      <a:srgbClr val="939AA7">
                        <a:alpha val="40000"/>
                      </a:srgbClr>
                    </a:solidFill>
                  </a:tcPr>
                </a:tc>
                <a:tc>
                  <a:txBody>
                    <a:bodyPr/>
                    <a:lstStyle/>
                    <a:p>
                      <a:pPr lvl="0" algn="ctr">
                        <a:buNone/>
                      </a:pPr>
                      <a:r>
                        <a:rPr lang="en-US" sz="700" b="0" i="0" u="none" strike="noStrike" noProof="0">
                          <a:solidFill>
                            <a:srgbClr val="000000"/>
                          </a:solidFill>
                          <a:latin typeface="Apis For Office"/>
                        </a:rPr>
                        <a:t>-0,06 [-1,74 bis 1,61]</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vMerge="1">
                  <a:txBody>
                    <a:bodyPr/>
                    <a:lstStyle/>
                    <a:p>
                      <a:endParaRPr lang="en-US" sz="800"/>
                    </a:p>
                  </a:txBody>
                  <a:tcPr anchor="ctr"/>
                </a:tc>
                <a:tc>
                  <a:txBody>
                    <a:bodyPr/>
                    <a:lstStyle/>
                    <a:p>
                      <a:pPr lvl="0" algn="ctr">
                        <a:buNone/>
                      </a:pPr>
                      <a:r>
                        <a:rPr lang="en-US" sz="700" b="0" i="0" u="none" strike="noStrike" noProof="0">
                          <a:latin typeface="Apis For Office"/>
                        </a:rPr>
                        <a:t>-1,64 [-3,48; 0,20]</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vMerge="1">
                  <a:txBody>
                    <a:bodyPr/>
                    <a:lstStyle/>
                    <a:p>
                      <a:endParaRPr lang="en-US"/>
                    </a:p>
                  </a:txBody>
                  <a:tcPr anchor="ctr"/>
                </a:tc>
                <a:extLst>
                  <a:ext uri="{0D108BD9-81ED-4DB2-BD59-A6C34878D82A}">
                    <a16:rowId xmlns:a16="http://schemas.microsoft.com/office/drawing/2014/main" val="1297092492"/>
                  </a:ext>
                </a:extLst>
              </a:tr>
              <a:tr h="226157">
                <a:tc rowSpan="2">
                  <a:txBody>
                    <a:bodyPr/>
                    <a:lstStyle/>
                    <a:p>
                      <a:pPr lvl="0">
                        <a:buNone/>
                      </a:pPr>
                      <a:r>
                        <a:rPr lang="en-US" sz="700" b="1" i="0" u="none" strike="noStrike" noProof="0">
                          <a:latin typeface="Apis For Office"/>
                        </a:rPr>
                        <a:t>Entzündung</a:t>
                      </a:r>
                      <a:endParaRPr lang="en-US" sz="1600" b="1"/>
                    </a:p>
                  </a:txBody>
                  <a:tcPr anchor="ctr">
                    <a:lnL w="3175">
                      <a:solidFill>
                        <a:schemeClr val="bg1"/>
                      </a:solidFill>
                    </a:lnL>
                    <a:lnR w="0">
                      <a:noFill/>
                    </a:lnR>
                    <a:lnT w="3175">
                      <a:solidFill>
                        <a:schemeClr val="bg1"/>
                      </a:solidFill>
                    </a:lnT>
                    <a:lnB w="3175">
                      <a:solidFill>
                        <a:schemeClr val="bg1"/>
                      </a:solidFill>
                    </a:lnB>
                    <a:solidFill>
                      <a:srgbClr val="939AA7">
                        <a:alpha val="60000"/>
                      </a:srgbClr>
                    </a:solidFill>
                  </a:tcPr>
                </a:tc>
                <a:tc>
                  <a:txBody>
                    <a:bodyPr/>
                    <a:lstStyle/>
                    <a:p>
                      <a:pPr marL="0" lvl="0" algn="l" defTabSz="914400" rtl="0" eaLnBrk="1" latinLnBrk="0" hangingPunct="1">
                        <a:lnSpc>
                          <a:spcPct val="100000"/>
                        </a:lnSpc>
                        <a:spcBef>
                          <a:spcPts val="0"/>
                        </a:spcBef>
                        <a:spcAft>
                          <a:spcPts val="0"/>
                        </a:spcAft>
                        <a:buNone/>
                      </a:pPr>
                      <a:r>
                        <a:rPr lang="en-US" sz="700" b="0" i="0" u="none" strike="noStrike" noProof="0">
                          <a:solidFill>
                            <a:srgbClr val="000000"/>
                          </a:solidFill>
                          <a:latin typeface="Apis For Office"/>
                        </a:rPr>
                        <a:t>LCHF</a:t>
                      </a:r>
                    </a:p>
                  </a:txBody>
                  <a:tcPr anchor="ctr">
                    <a:lnL w="0">
                      <a:noFill/>
                    </a:lnL>
                    <a:lnR w="0">
                      <a:noFill/>
                    </a:lnR>
                    <a:lnT w="3175">
                      <a:solidFill>
                        <a:schemeClr val="bg1"/>
                      </a:solidFill>
                    </a:lnT>
                    <a:lnB w="3175">
                      <a:solidFill>
                        <a:schemeClr val="bg1"/>
                      </a:solidFill>
                    </a:lnB>
                    <a:solidFill>
                      <a:srgbClr val="939AA7">
                        <a:alpha val="60000"/>
                      </a:srgbClr>
                    </a:solidFill>
                  </a:tcPr>
                </a:tc>
                <a:tc>
                  <a:txBody>
                    <a:bodyPr/>
                    <a:lstStyle/>
                    <a:p>
                      <a:pPr marL="0" lvl="0" indent="0" algn="ctr" defTabSz="914400" rtl="0" eaLnBrk="1" latinLnBrk="0" hangingPunct="1">
                        <a:lnSpc>
                          <a:spcPct val="100000"/>
                        </a:lnSpc>
                        <a:buNone/>
                      </a:pPr>
                      <a:r>
                        <a:rPr lang="en-US" sz="700" b="0" i="0" u="none" strike="noStrike" baseline="0" noProof="0">
                          <a:solidFill>
                            <a:srgbClr val="000000"/>
                          </a:solidFill>
                          <a:latin typeface="Apis For Office"/>
                        </a:rPr>
                        <a:t>-0,52 [-1,55 bis 0,51]</a:t>
                      </a:r>
                    </a:p>
                  </a:txBody>
                  <a:tcPr anchor="ctr">
                    <a:lnL w="0">
                      <a:noFill/>
                    </a:lnL>
                    <a:lnR w="0">
                      <a:noFill/>
                    </a:lnR>
                    <a:lnT w="3175">
                      <a:solidFill>
                        <a:schemeClr val="bg1"/>
                      </a:solidFill>
                    </a:lnT>
                    <a:lnB w="3175">
                      <a:solidFill>
                        <a:schemeClr val="bg1"/>
                      </a:solidFill>
                    </a:lnB>
                    <a:solidFill>
                      <a:srgbClr val="939AA7">
                        <a:alpha val="60000"/>
                      </a:srgbClr>
                    </a:solidFill>
                  </a:tcPr>
                </a:tc>
                <a:tc rowSpan="2">
                  <a:txBody>
                    <a:bodyPr/>
                    <a:lstStyle/>
                    <a:p>
                      <a:pPr lvl="0" algn="ctr">
                        <a:buNone/>
                      </a:pPr>
                      <a:r>
                        <a:rPr lang="en-US" sz="700" b="0" i="0" u="none" strike="noStrike" noProof="0">
                          <a:latin typeface="Apis For Office"/>
                        </a:rPr>
                        <a:t>0,901</a:t>
                      </a:r>
                      <a:endParaRPr lang="en-US" sz="1600"/>
                    </a:p>
                  </a:txBody>
                  <a:tcPr anchor="ctr">
                    <a:lnL w="0">
                      <a:noFill/>
                    </a:lnL>
                    <a:lnR w="0">
                      <a:noFill/>
                    </a:lnR>
                    <a:lnT w="3175">
                      <a:solidFill>
                        <a:schemeClr val="bg1"/>
                      </a:solidFill>
                    </a:lnT>
                    <a:lnB w="3175">
                      <a:solidFill>
                        <a:schemeClr val="bg1"/>
                      </a:solidFill>
                    </a:lnB>
                    <a:solidFill>
                      <a:srgbClr val="939AA7">
                        <a:alpha val="6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-1,45 [-2,52; -0,38]</a:t>
                      </a:r>
                      <a:endParaRPr lang="en-US" sz="1600"/>
                    </a:p>
                  </a:txBody>
                  <a:tcPr anchor="ctr">
                    <a:lnL w="0">
                      <a:noFill/>
                    </a:lnL>
                    <a:lnR w="0">
                      <a:noFill/>
                    </a:lnR>
                    <a:lnT w="3175">
                      <a:solidFill>
                        <a:schemeClr val="bg1"/>
                      </a:solidFill>
                    </a:lnT>
                    <a:lnB w="3175">
                      <a:solidFill>
                        <a:schemeClr val="bg1"/>
                      </a:solidFill>
                    </a:lnB>
                    <a:solidFill>
                      <a:srgbClr val="939AA7">
                        <a:alpha val="60000"/>
                      </a:srgbClr>
                    </a:solidFill>
                  </a:tcPr>
                </a:tc>
                <a:tc rowSpan="2">
                  <a:txBody>
                    <a:bodyPr/>
                    <a:lstStyle/>
                    <a:p>
                      <a:pPr lvl="0" algn="ctr">
                        <a:buNone/>
                      </a:pPr>
                      <a:r>
                        <a:rPr lang="en-US" sz="700" b="0" i="0" u="none" strike="noStrike" noProof="0">
                          <a:latin typeface="Apis For Office"/>
                        </a:rPr>
                        <a:t>0,059</a:t>
                      </a:r>
                      <a:endParaRPr lang="en-US" sz="1600"/>
                    </a:p>
                  </a:txBody>
                  <a:tcPr anchor="ctr">
                    <a:lnL w="0" cap="flat" cmpd="sng" algn="ctr">
                      <a:noFill/>
                      <a:prstDash val="solid"/>
                      <a:round/>
                      <a:headEnd type="none" w="med" len="med"/>
                      <a:tailEnd type="none" w="med" len="med"/>
                    </a:lnL>
                    <a:lnR w="3175">
                      <a:solidFill>
                        <a:schemeClr val="bg1"/>
                      </a:solid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939AA7">
                        <a:alpha val="60000"/>
                      </a:srgbClr>
                    </a:solidFill>
                  </a:tcPr>
                </a:tc>
                <a:extLst>
                  <a:ext uri="{0D108BD9-81ED-4DB2-BD59-A6C34878D82A}">
                    <a16:rowId xmlns:a16="http://schemas.microsoft.com/office/drawing/2014/main" val="1624026434"/>
                  </a:ext>
                </a:extLst>
              </a:tr>
              <a:tr h="210552">
                <a:tc vMerge="1">
                  <a:txBody>
                    <a:bodyPr/>
                    <a:lstStyle/>
                    <a:p>
                      <a:endParaRPr lang="en-US" sz="800"/>
                    </a:p>
                  </a:txBody>
                  <a:tcPr anchor="ctr"/>
                </a:tc>
                <a:tc>
                  <a:txBody>
                    <a:bodyPr/>
                    <a:lstStyle/>
                    <a:p>
                      <a:pPr marL="0" lvl="0" algn="l" defTabSz="914400" rtl="0" eaLnBrk="1" latinLnBrk="0" hangingPunct="1">
                        <a:lnSpc>
                          <a:spcPct val="100000"/>
                        </a:lnSpc>
                        <a:spcBef>
                          <a:spcPts val="0"/>
                        </a:spcBef>
                        <a:spcAft>
                          <a:spcPts val="0"/>
                        </a:spcAft>
                        <a:buNone/>
                      </a:pPr>
                      <a:r>
                        <a:rPr lang="en-US" sz="700" b="0" i="0" u="none" strike="noStrike" noProof="0">
                          <a:solidFill>
                            <a:srgbClr val="000000"/>
                          </a:solidFill>
                          <a:latin typeface="Apis For Office"/>
                        </a:rPr>
                        <a:t>HCLF</a:t>
                      </a:r>
                    </a:p>
                  </a:txBody>
                  <a:tcPr anchor="ctr">
                    <a:lnL w="0">
                      <a:noFill/>
                    </a:lnL>
                    <a:lnR w="0">
                      <a:noFill/>
                    </a:lnR>
                    <a:lnT w="3175">
                      <a:solidFill>
                        <a:schemeClr val="bg1"/>
                      </a:solidFill>
                    </a:lnT>
                    <a:lnB w="3175">
                      <a:solidFill>
                        <a:schemeClr val="bg1"/>
                      </a:solidFill>
                    </a:lnB>
                    <a:solidFill>
                      <a:srgbClr val="939AA7">
                        <a:alpha val="60000"/>
                      </a:srgbClr>
                    </a:solidFill>
                  </a:tcPr>
                </a:tc>
                <a:tc>
                  <a:txBody>
                    <a:bodyPr/>
                    <a:lstStyle/>
                    <a:p>
                      <a:pPr marL="0" lvl="0" indent="0" algn="ctr" defTabSz="914400" rtl="0" eaLnBrk="1" latinLnBrk="0" hangingPunct="1">
                        <a:lnSpc>
                          <a:spcPct val="100000"/>
                        </a:lnSpc>
                        <a:buNone/>
                      </a:pPr>
                      <a:r>
                        <a:rPr lang="en-US" sz="700" b="0" i="0" u="none" strike="noStrike" baseline="0" noProof="0">
                          <a:solidFill>
                            <a:srgbClr val="000000"/>
                          </a:solidFill>
                          <a:latin typeface="Apis For Office"/>
                        </a:rPr>
                        <a:t>-0,41 [-1,9 bis 1,08]</a:t>
                      </a:r>
                      <a:endParaRPr lang="en-US" sz="1600"/>
                    </a:p>
                  </a:txBody>
                  <a:tcPr anchor="ctr">
                    <a:lnL w="0">
                      <a:noFill/>
                    </a:lnL>
                    <a:lnR w="0">
                      <a:noFill/>
                    </a:lnR>
                    <a:lnT w="3175">
                      <a:solidFill>
                        <a:schemeClr val="bg1"/>
                      </a:solidFill>
                    </a:lnT>
                    <a:lnB w="3175">
                      <a:solidFill>
                        <a:schemeClr val="bg1"/>
                      </a:solidFill>
                    </a:lnB>
                    <a:solidFill>
                      <a:srgbClr val="939AA7">
                        <a:alpha val="60000"/>
                      </a:srgbClr>
                    </a:solidFill>
                  </a:tcPr>
                </a:tc>
                <a:tc vMerge="1">
                  <a:txBody>
                    <a:bodyPr/>
                    <a:lstStyle/>
                    <a:p>
                      <a:endParaRPr lang="en-US" sz="800"/>
                    </a:p>
                  </a:txBody>
                  <a:tcPr anchor="ctr"/>
                </a:tc>
                <a:tc>
                  <a:txBody>
                    <a:bodyPr/>
                    <a:lstStyle/>
                    <a:p>
                      <a:pPr marL="0" lvl="0" indent="0" algn="ctr">
                        <a:lnSpc>
                          <a:spcPct val="100000"/>
                        </a:lnSpc>
                        <a:buNone/>
                      </a:pPr>
                      <a:r>
                        <a:rPr lang="en-US" sz="700" b="0" i="0" u="none" strike="noStrike" baseline="0" noProof="0">
                          <a:solidFill>
                            <a:srgbClr val="000000"/>
                          </a:solidFill>
                          <a:latin typeface="Apis For Office"/>
                        </a:rPr>
                        <a:t>0,19 [-1,11; 1,48]</a:t>
                      </a:r>
                      <a:endParaRPr lang="en-US" sz="1600"/>
                    </a:p>
                  </a:txBody>
                  <a:tcPr anchor="ctr">
                    <a:lnL w="0">
                      <a:noFill/>
                    </a:lnL>
                    <a:lnR w="0">
                      <a:noFill/>
                    </a:lnR>
                    <a:lnT w="3175">
                      <a:solidFill>
                        <a:schemeClr val="bg1"/>
                      </a:solidFill>
                    </a:lnT>
                    <a:lnB w="3175">
                      <a:solidFill>
                        <a:schemeClr val="bg1"/>
                      </a:solidFill>
                    </a:lnB>
                    <a:solidFill>
                      <a:srgbClr val="939AA7">
                        <a:alpha val="60000"/>
                      </a:srgbClr>
                    </a:solidFill>
                  </a:tcPr>
                </a:tc>
                <a:tc vMerge="1">
                  <a:txBody>
                    <a:bodyPr/>
                    <a:lstStyle/>
                    <a:p>
                      <a:endParaRPr lang="en-US"/>
                    </a:p>
                  </a:txBody>
                  <a:tcPr anchor="ctr"/>
                </a:tc>
                <a:extLst>
                  <a:ext uri="{0D108BD9-81ED-4DB2-BD59-A6C34878D82A}">
                    <a16:rowId xmlns:a16="http://schemas.microsoft.com/office/drawing/2014/main" val="3897331799"/>
                  </a:ext>
                </a:extLst>
              </a:tr>
              <a:tr h="226157">
                <a:tc rowSpan="2">
                  <a:txBody>
                    <a:bodyPr/>
                    <a:lstStyle/>
                    <a:p>
                      <a:pPr lvl="0">
                        <a:buNone/>
                      </a:pPr>
                      <a:r>
                        <a:rPr lang="en-US" sz="700" b="1" i="0" u="none" strike="noStrike" baseline="0" noProof="0">
                          <a:solidFill>
                            <a:srgbClr val="000000"/>
                          </a:solidFill>
                          <a:latin typeface="Apis For Office"/>
                        </a:rPr>
                        <a:t>Steatose</a:t>
                      </a:r>
                      <a:endParaRPr lang="en-US" sz="1600" b="1"/>
                    </a:p>
                  </a:txBody>
                  <a:tcPr anchor="ctr">
                    <a:lnL w="3175">
                      <a:solidFill>
                        <a:schemeClr val="bg1"/>
                      </a:solidFill>
                    </a:lnL>
                    <a:lnR w="0">
                      <a:noFill/>
                    </a:lnR>
                    <a:lnT w="3175">
                      <a:solidFill>
                        <a:schemeClr val="bg1"/>
                      </a:solidFill>
                    </a:lnT>
                    <a:lnB w="3175" cap="flat" cmpd="sng" algn="ctr">
                      <a:solidFill>
                        <a:schemeClr val="bg1"/>
                      </a:solidFill>
                      <a:prstDash val="solid"/>
                      <a:round/>
                      <a:headEnd type="none" w="med" len="med"/>
                      <a:tailEnd type="none" w="med" len="med"/>
                    </a:lnB>
                    <a:solidFill>
                      <a:srgbClr val="939AA7">
                        <a:alpha val="40000"/>
                      </a:srgbClr>
                    </a:solidFill>
                  </a:tcPr>
                </a:tc>
                <a:tc>
                  <a:txBody>
                    <a:bodyPr/>
                    <a:lstStyle/>
                    <a:p>
                      <a:pPr lvl="0" algn="l">
                        <a:lnSpc>
                          <a:spcPct val="100000"/>
                        </a:lnSpc>
                        <a:spcBef>
                          <a:spcPts val="0"/>
                        </a:spcBef>
                        <a:spcAft>
                          <a:spcPts val="0"/>
                        </a:spcAft>
                        <a:buNone/>
                      </a:pPr>
                      <a:r>
                        <a:rPr lang="en-US" sz="700" b="0" i="0" u="none" strike="noStrike" noProof="0">
                          <a:solidFill>
                            <a:srgbClr val="000000"/>
                          </a:solidFill>
                          <a:latin typeface="Apis For Office"/>
                        </a:rPr>
                        <a:t>LCHF</a:t>
                      </a:r>
                    </a:p>
                  </a:txBody>
                  <a:tcPr anchor="ctr">
                    <a:lnL w="0">
                      <a:noFill/>
                    </a:lnL>
                    <a:lnR w="0">
                      <a:noFill/>
                    </a:lnR>
                    <a:lnT w="3175">
                      <a:solidFill>
                        <a:schemeClr val="bg1"/>
                      </a:solidFill>
                    </a:lnT>
                    <a:lnB w="3175">
                      <a:solidFill>
                        <a:schemeClr val="bg1"/>
                      </a:solidFill>
                    </a:lnB>
                    <a:solidFill>
                      <a:srgbClr val="939AA7">
                        <a:alpha val="4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-1,06 [-2,19; 0,06]</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rowSpan="2">
                  <a:txBody>
                    <a:bodyPr/>
                    <a:lstStyle/>
                    <a:p>
                      <a:pPr lvl="0" algn="ctr">
                        <a:buNone/>
                      </a:pPr>
                      <a:r>
                        <a:rPr lang="en-US" sz="700" b="0" i="0" u="none" strike="noStrike" noProof="0">
                          <a:latin typeface="Apis For Office"/>
                        </a:rPr>
                        <a:t>0,764</a:t>
                      </a:r>
                      <a:endParaRPr lang="en-US" sz="1600"/>
                    </a:p>
                  </a:txBody>
                  <a:tcPr anchor="ctr">
                    <a:lnL w="0">
                      <a:noFill/>
                    </a:lnL>
                    <a:lnR w="0">
                      <a:noFill/>
                    </a:lnR>
                    <a:lnT w="3175">
                      <a:solidFill>
                        <a:schemeClr val="bg1"/>
                      </a:solidFill>
                    </a:lnT>
                    <a:lnB w="3175" cap="flat" cmpd="sng" algn="ctr">
                      <a:solidFill>
                        <a:schemeClr val="bg1"/>
                      </a:solidFill>
                      <a:prstDash val="solid"/>
                      <a:round/>
                      <a:headEnd type="none" w="med" len="med"/>
                      <a:tailEnd type="none" w="med" len="med"/>
                    </a:lnB>
                    <a:solidFill>
                      <a:srgbClr val="939AA7">
                        <a:alpha val="4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-2,79 [-4,16; -1,42]</a:t>
                      </a:r>
                      <a:endParaRPr lang="en-US" sz="1600"/>
                    </a:p>
                  </a:txBody>
                  <a:tcPr anchor="ctr">
                    <a:lnL w="0">
                      <a:noFill/>
                    </a:lnL>
                    <a:lnR w="0">
                      <a:noFill/>
                    </a:lnR>
                    <a:lnT w="3175">
                      <a:solidFill>
                        <a:schemeClr val="bg1"/>
                      </a:solidFill>
                    </a:lnT>
                    <a:lnB w="3175">
                      <a:solidFill>
                        <a:schemeClr val="bg1"/>
                      </a:solidFill>
                    </a:lnB>
                    <a:solidFill>
                      <a:srgbClr val="939AA7">
                        <a:alpha val="40000"/>
                      </a:srgbClr>
                    </a:solidFill>
                  </a:tcPr>
                </a:tc>
                <a:tc rowSpan="2">
                  <a:txBody>
                    <a:bodyPr/>
                    <a:lstStyle/>
                    <a:p>
                      <a:pPr marL="0" lvl="0" indent="0" algn="ctr">
                        <a:lnSpc>
                          <a:spcPct val="100000"/>
                        </a:lnSpc>
                        <a:buNone/>
                      </a:pPr>
                      <a:r>
                        <a:rPr lang="en-US" sz="700" b="0" i="0" u="none" strike="noStrike" baseline="0" noProof="0">
                          <a:solidFill>
                            <a:srgbClr val="000000"/>
                          </a:solidFill>
                          <a:latin typeface="Apis For Office"/>
                        </a:rPr>
                        <a:t>0,020</a:t>
                      </a:r>
                      <a:endParaRPr lang="en-US" sz="1600"/>
                    </a:p>
                  </a:txBody>
                  <a:tcPr anchor="ctr">
                    <a:lnL w="0" cap="flat" cmpd="sng" algn="ctr">
                      <a:noFill/>
                      <a:prstDash val="solid"/>
                      <a:round/>
                      <a:headEnd type="none" w="med" len="med"/>
                      <a:tailEnd type="none" w="med" len="med"/>
                    </a:lnL>
                    <a:lnR w="0">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939AA7">
                        <a:alpha val="40000"/>
                      </a:srgbClr>
                    </a:solidFill>
                  </a:tcPr>
                </a:tc>
                <a:extLst>
                  <a:ext uri="{0D108BD9-81ED-4DB2-BD59-A6C34878D82A}">
                    <a16:rowId xmlns:a16="http://schemas.microsoft.com/office/drawing/2014/main" val="4161598903"/>
                  </a:ext>
                </a:extLst>
              </a:tr>
              <a:tr h="230604">
                <a:tc vMerge="1">
                  <a:txBody>
                    <a:bodyPr/>
                    <a:lstStyle/>
                    <a:p>
                      <a:endParaRPr lang="en-US" sz="800"/>
                    </a:p>
                  </a:txBody>
                  <a:tcPr anchor="ctr"/>
                </a:tc>
                <a:tc>
                  <a:txBody>
                    <a:bodyPr/>
                    <a:lstStyle/>
                    <a:p>
                      <a:pPr lvl="0" algn="l">
                        <a:lnSpc>
                          <a:spcPct val="100000"/>
                        </a:lnSpc>
                        <a:spcBef>
                          <a:spcPts val="0"/>
                        </a:spcBef>
                        <a:spcAft>
                          <a:spcPts val="0"/>
                        </a:spcAft>
                        <a:buNone/>
                      </a:pPr>
                      <a:r>
                        <a:rPr lang="en-US" sz="700" b="0" i="0" u="none" strike="noStrike" noProof="0">
                          <a:solidFill>
                            <a:srgbClr val="000000"/>
                          </a:solidFill>
                          <a:latin typeface="Apis For Office"/>
                        </a:rPr>
                        <a:t>HCLF</a:t>
                      </a:r>
                    </a:p>
                  </a:txBody>
                  <a:tcPr anchor="ctr">
                    <a:lnL w="0">
                      <a:noFill/>
                    </a:lnL>
                    <a:lnR w="0">
                      <a:noFill/>
                    </a:lnR>
                    <a:lnT w="3175">
                      <a:solidFill>
                        <a:schemeClr val="bg1"/>
                      </a:solidFill>
                    </a:lnT>
                    <a:lnB w="3175" cap="flat" cmpd="sng" algn="ctr">
                      <a:solidFill>
                        <a:schemeClr val="bg1"/>
                      </a:solidFill>
                      <a:prstDash val="solid"/>
                      <a:round/>
                      <a:headEnd type="none" w="med" len="med"/>
                      <a:tailEnd type="none" w="med" len="med"/>
                    </a:lnB>
                    <a:solidFill>
                      <a:srgbClr val="939AA7">
                        <a:alpha val="4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-1,35 [-2,19; 0,22]</a:t>
                      </a:r>
                      <a:endParaRPr lang="en-US" sz="1600"/>
                    </a:p>
                  </a:txBody>
                  <a:tcPr>
                    <a:lnL w="0">
                      <a:noFill/>
                    </a:lnL>
                    <a:lnR w="0">
                      <a:noFill/>
                    </a:lnR>
                    <a:lnT w="3175">
                      <a:solidFill>
                        <a:schemeClr val="bg1"/>
                      </a:solidFill>
                    </a:lnT>
                    <a:lnB w="3175" cap="flat" cmpd="sng" algn="ctr">
                      <a:solidFill>
                        <a:schemeClr val="bg1"/>
                      </a:solidFill>
                      <a:prstDash val="solid"/>
                      <a:round/>
                      <a:headEnd type="none" w="med" len="med"/>
                      <a:tailEnd type="none" w="med" len="med"/>
                    </a:lnB>
                    <a:solidFill>
                      <a:srgbClr val="939AA7">
                        <a:alpha val="40000"/>
                      </a:srgbClr>
                    </a:solidFill>
                  </a:tcPr>
                </a:tc>
                <a:tc vMerge="1">
                  <a:txBody>
                    <a:bodyPr/>
                    <a:lstStyle/>
                    <a:p>
                      <a:endParaRPr lang="en-US" sz="800"/>
                    </a:p>
                  </a:txBody>
                  <a:tcPr anchor="ctr"/>
                </a:tc>
                <a:tc>
                  <a:txBody>
                    <a:bodyPr/>
                    <a:lstStyle/>
                    <a:p>
                      <a:pPr lvl="0" algn="ctr">
                        <a:buNone/>
                      </a:pPr>
                      <a:r>
                        <a:rPr lang="en-US" sz="700" b="0" i="0" u="none" strike="noStrike" noProof="0">
                          <a:latin typeface="Apis For Office"/>
                        </a:rPr>
                        <a:t>-0,74 [-2,07; 0,59]</a:t>
                      </a:r>
                      <a:endParaRPr lang="en-US" sz="1600"/>
                    </a:p>
                  </a:txBody>
                  <a:tcPr anchor="ctr">
                    <a:lnL w="0">
                      <a:noFill/>
                    </a:lnL>
                    <a:lnR w="0">
                      <a:noFill/>
                    </a:lnR>
                    <a:lnT w="3175">
                      <a:solidFill>
                        <a:schemeClr val="bg1"/>
                      </a:solidFill>
                    </a:lnT>
                    <a:lnB w="3175" cap="flat" cmpd="sng" algn="ctr">
                      <a:solidFill>
                        <a:schemeClr val="bg1"/>
                      </a:solidFill>
                      <a:prstDash val="solid"/>
                      <a:round/>
                      <a:headEnd type="none" w="med" len="med"/>
                      <a:tailEnd type="none" w="med" len="med"/>
                    </a:lnB>
                    <a:solidFill>
                      <a:srgbClr val="939AA7">
                        <a:alpha val="40000"/>
                      </a:srgbClr>
                    </a:solidFill>
                  </a:tcPr>
                </a:tc>
                <a:tc vMerge="1">
                  <a:txBody>
                    <a:bodyPr/>
                    <a:lstStyle/>
                    <a:p>
                      <a:endParaRPr lang="en-US"/>
                    </a:p>
                  </a:txBody>
                  <a:tcPr anchor="ctr"/>
                </a:tc>
                <a:extLst>
                  <a:ext uri="{0D108BD9-81ED-4DB2-BD59-A6C34878D82A}">
                    <a16:rowId xmlns:a16="http://schemas.microsoft.com/office/drawing/2014/main" val="982157644"/>
                  </a:ext>
                </a:extLst>
              </a:tr>
              <a:tr h="210552">
                <a:tc rowSpan="2">
                  <a:txBody>
                    <a:bodyPr/>
                    <a:lstStyle/>
                    <a:p>
                      <a:pPr lvl="0">
                        <a:buNone/>
                      </a:pPr>
                      <a:r>
                        <a:rPr lang="en-US" sz="700" b="1" i="0" u="none" strike="noStrike" baseline="0" noProof="0">
                          <a:solidFill>
                            <a:srgbClr val="000000"/>
                          </a:solidFill>
                        </a:rPr>
                        <a:t>PEth</a:t>
                      </a:r>
                      <a:endParaRPr lang="en-US" sz="1600" b="1"/>
                    </a:p>
                  </a:txBody>
                  <a:tcPr anchor="ctr">
                    <a:lnL w="3174">
                      <a:solidFill>
                        <a:schemeClr val="bg1"/>
                      </a:solidFill>
                    </a:lnL>
                    <a:lnR w="0">
                      <a:noFill/>
                    </a:lnR>
                    <a:lnT w="3175" cap="flat" cmpd="sng" algn="ctr">
                      <a:solidFill>
                        <a:schemeClr val="bg1"/>
                      </a:solidFill>
                      <a:prstDash val="solid"/>
                      <a:round/>
                      <a:headEnd type="none" w="med" len="med"/>
                      <a:tailEnd type="none" w="med" len="med"/>
                    </a:lnT>
                    <a:lnB w="3174">
                      <a:solidFill>
                        <a:schemeClr val="bg1"/>
                      </a:solidFill>
                    </a:lnB>
                    <a:solidFill>
                      <a:srgbClr val="939AA7">
                        <a:alpha val="60000"/>
                      </a:srgbClr>
                    </a:solidFill>
                  </a:tcPr>
                </a:tc>
                <a:tc>
                  <a:txBody>
                    <a:bodyPr/>
                    <a:lstStyle/>
                    <a:p>
                      <a:pPr lvl="0" algn="l">
                        <a:lnSpc>
                          <a:spcPct val="100000"/>
                        </a:lnSpc>
                        <a:spcBef>
                          <a:spcPts val="0"/>
                        </a:spcBef>
                        <a:spcAft>
                          <a:spcPts val="0"/>
                        </a:spcAft>
                        <a:buNone/>
                      </a:pPr>
                      <a:r>
                        <a:rPr lang="en-US" sz="700" b="0" i="0" u="none" strike="noStrike" noProof="0">
                          <a:solidFill>
                            <a:srgbClr val="000000"/>
                          </a:solidFill>
                        </a:rPr>
                        <a:t>HCLF</a:t>
                      </a:r>
                      <a:endParaRPr lang="en-US" sz="1600"/>
                    </a:p>
                  </a:txBody>
                  <a:tcPr anchor="ctr">
                    <a:lnL w="0">
                      <a:noFill/>
                    </a:lnL>
                    <a:lnR w="0">
                      <a:noFill/>
                    </a:lnR>
                    <a:lnT w="3175" cap="flat" cmpd="sng" algn="ctr">
                      <a:solidFill>
                        <a:schemeClr val="bg1"/>
                      </a:solidFill>
                      <a:prstDash val="solid"/>
                      <a:round/>
                      <a:headEnd type="none" w="med" len="med"/>
                      <a:tailEnd type="none" w="med" len="med"/>
                    </a:lnT>
                    <a:lnB w="3174">
                      <a:solidFill>
                        <a:schemeClr val="bg1"/>
                      </a:solidFill>
                    </a:lnB>
                    <a:solidFill>
                      <a:srgbClr val="939AA7">
                        <a:alpha val="6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0,00 [-0,2 bis 0,02]</a:t>
                      </a:r>
                      <a:endParaRPr lang="en-US" sz="1600"/>
                    </a:p>
                  </a:txBody>
                  <a:tcPr anchor="b">
                    <a:lnL w="0">
                      <a:noFill/>
                    </a:lnL>
                    <a:lnR w="0">
                      <a:noFill/>
                    </a:lnR>
                    <a:lnT w="3175" cap="flat" cmpd="sng" algn="ctr">
                      <a:solidFill>
                        <a:schemeClr val="bg1"/>
                      </a:solidFill>
                      <a:prstDash val="solid"/>
                      <a:round/>
                      <a:headEnd type="none" w="med" len="med"/>
                      <a:tailEnd type="none" w="med" len="med"/>
                    </a:lnT>
                    <a:lnB w="3174">
                      <a:solidFill>
                        <a:schemeClr val="bg1"/>
                      </a:solidFill>
                    </a:lnB>
                    <a:solidFill>
                      <a:srgbClr val="939AA7">
                        <a:alpha val="60000"/>
                      </a:srgbClr>
                    </a:solidFill>
                  </a:tcPr>
                </a:tc>
                <a:tc rowSpan="2">
                  <a:txBody>
                    <a:bodyPr/>
                    <a:lstStyle/>
                    <a:p>
                      <a:pPr lvl="0" algn="ctr">
                        <a:buNone/>
                      </a:pPr>
                      <a:r>
                        <a:rPr lang="en-US" sz="700" b="0" i="0" u="none" strike="noStrike" noProof="0"/>
                        <a:t>0,593</a:t>
                      </a:r>
                      <a:endParaRPr lang="en-US" sz="1600"/>
                    </a:p>
                  </a:txBody>
                  <a:tcPr anchor="ctr">
                    <a:lnL w="0">
                      <a:noFill/>
                    </a:lnL>
                    <a:lnR w="0">
                      <a:noFill/>
                    </a:lnR>
                    <a:lnT w="3175" cap="flat" cmpd="sng" algn="ctr">
                      <a:solidFill>
                        <a:schemeClr val="bg1"/>
                      </a:solidFill>
                      <a:prstDash val="solid"/>
                      <a:round/>
                      <a:headEnd type="none" w="med" len="med"/>
                      <a:tailEnd type="none" w="med" len="med"/>
                    </a:lnT>
                    <a:lnB w="3174">
                      <a:solidFill>
                        <a:schemeClr val="bg1"/>
                      </a:solidFill>
                    </a:lnB>
                    <a:solidFill>
                      <a:srgbClr val="939AA7">
                        <a:alpha val="6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0,01 [0,00 bis 0,02]</a:t>
                      </a:r>
                      <a:endParaRPr lang="en-US" sz="1600"/>
                    </a:p>
                  </a:txBody>
                  <a:tcPr anchor="ctr">
                    <a:lnL w="0">
                      <a:noFill/>
                    </a:lnL>
                    <a:lnR w="0">
                      <a:noFill/>
                    </a:lnR>
                    <a:lnT w="3175" cap="flat" cmpd="sng" algn="ctr">
                      <a:solidFill>
                        <a:schemeClr val="bg1"/>
                      </a:solidFill>
                      <a:prstDash val="solid"/>
                      <a:round/>
                      <a:headEnd type="none" w="med" len="med"/>
                      <a:tailEnd type="none" w="med" len="med"/>
                    </a:lnT>
                    <a:lnB w="3174">
                      <a:solidFill>
                        <a:schemeClr val="bg1"/>
                      </a:solidFill>
                    </a:lnB>
                    <a:solidFill>
                      <a:srgbClr val="939AA7">
                        <a:alpha val="60000"/>
                      </a:srgbClr>
                    </a:solidFill>
                  </a:tcPr>
                </a:tc>
                <a:tc rowSpan="2">
                  <a:txBody>
                    <a:bodyPr/>
                    <a:lstStyle/>
                    <a:p>
                      <a:pPr marL="0" lvl="0" indent="0" algn="ctr">
                        <a:lnSpc>
                          <a:spcPct val="100000"/>
                        </a:lnSpc>
                        <a:buNone/>
                      </a:pPr>
                      <a:r>
                        <a:rPr lang="en-US" sz="700" b="0" i="0" u="none" strike="noStrike" baseline="0" noProof="0">
                          <a:solidFill>
                            <a:srgbClr val="000000"/>
                          </a:solidFill>
                        </a:rPr>
                        <a:t>0,807</a:t>
                      </a:r>
                      <a:endParaRPr lang="en-US" sz="1600"/>
                    </a:p>
                  </a:txBody>
                  <a:tcPr anchor="ctr">
                    <a:lnL w="0" cap="flat" cmpd="sng" algn="ctr">
                      <a:noFill/>
                      <a:prstDash val="solid"/>
                      <a:round/>
                      <a:headEnd type="none" w="med" len="med"/>
                      <a:tailEnd type="none" w="med" len="med"/>
                    </a:lnL>
                    <a:lnR w="3174">
                      <a:solidFill>
                        <a:schemeClr val="bg1"/>
                      </a:solidFill>
                    </a:lnR>
                    <a:lnT w="3175" cap="flat" cmpd="sng" algn="ctr">
                      <a:solidFill>
                        <a:schemeClr val="bg1"/>
                      </a:solidFill>
                      <a:prstDash val="solid"/>
                      <a:round/>
                      <a:headEnd type="none" w="med" len="med"/>
                      <a:tailEnd type="none" w="med" len="med"/>
                    </a:lnT>
                    <a:lnB w="3174" cap="flat" cmpd="sng" algn="ctr">
                      <a:solidFill>
                        <a:schemeClr val="bg1"/>
                      </a:solidFill>
                      <a:prstDash val="solid"/>
                      <a:round/>
                      <a:headEnd type="none" w="med" len="med"/>
                      <a:tailEnd type="none" w="med" len="med"/>
                    </a:lnB>
                    <a:solidFill>
                      <a:srgbClr val="939AA7">
                        <a:alpha val="60000"/>
                      </a:srgbClr>
                    </a:solidFill>
                  </a:tcPr>
                </a:tc>
                <a:extLst>
                  <a:ext uri="{0D108BD9-81ED-4DB2-BD59-A6C34878D82A}">
                    <a16:rowId xmlns:a16="http://schemas.microsoft.com/office/drawing/2014/main" val="1425470818"/>
                  </a:ext>
                </a:extLst>
              </a:tr>
              <a:tr h="210552">
                <a:tc vMerge="1">
                  <a:txBody>
                    <a:bodyPr/>
                    <a:lstStyle/>
                    <a:p>
                      <a:endParaRPr lang="en-US"/>
                    </a:p>
                  </a:txBody>
                  <a:tcPr anchor="ctr">
                    <a:lnL w="3174">
                      <a:solidFill>
                        <a:schemeClr val="bg1"/>
                      </a:solidFill>
                    </a:lnL>
                    <a:lnR w="3174">
                      <a:solidFill>
                        <a:schemeClr val="bg1"/>
                      </a:solidFill>
                    </a:lnR>
                    <a:lnT w="3174">
                      <a:solidFill>
                        <a:schemeClr val="bg1"/>
                      </a:solidFill>
                    </a:lnT>
                    <a:lnB w="3174">
                      <a:solidFill>
                        <a:schemeClr val="bg1"/>
                      </a:solidFill>
                    </a:lnB>
                  </a:tcPr>
                </a:tc>
                <a:tc>
                  <a:txBody>
                    <a:bodyPr/>
                    <a:lstStyle/>
                    <a:p>
                      <a:pPr lvl="0" algn="l">
                        <a:lnSpc>
                          <a:spcPct val="100000"/>
                        </a:lnSpc>
                        <a:spcBef>
                          <a:spcPts val="0"/>
                        </a:spcBef>
                        <a:spcAft>
                          <a:spcPts val="0"/>
                        </a:spcAft>
                        <a:buNone/>
                      </a:pPr>
                      <a:r>
                        <a:rPr lang="en-US" sz="700" b="0" i="0" u="none" strike="noStrike" noProof="0">
                          <a:solidFill>
                            <a:srgbClr val="000000"/>
                          </a:solidFill>
                        </a:rPr>
                        <a:t>LCHF</a:t>
                      </a:r>
                      <a:endParaRPr lang="en-US" sz="1600"/>
                    </a:p>
                  </a:txBody>
                  <a:tcPr anchor="ctr">
                    <a:lnL w="0">
                      <a:noFill/>
                    </a:lnL>
                    <a:lnR w="0">
                      <a:noFill/>
                    </a:lnR>
                    <a:lnT w="3174">
                      <a:solidFill>
                        <a:schemeClr val="bg1"/>
                      </a:solidFill>
                    </a:lnT>
                    <a:lnB w="3174">
                      <a:solidFill>
                        <a:schemeClr val="bg1"/>
                      </a:solidFill>
                    </a:lnB>
                    <a:solidFill>
                      <a:srgbClr val="939AA7">
                        <a:alpha val="6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0,01 [-0,2 bis 0,04]</a:t>
                      </a:r>
                      <a:endParaRPr lang="en-US" sz="1600"/>
                    </a:p>
                  </a:txBody>
                  <a:tcPr>
                    <a:lnL w="0">
                      <a:noFill/>
                    </a:lnL>
                    <a:lnR w="0">
                      <a:noFill/>
                    </a:lnR>
                    <a:lnT w="3174">
                      <a:solidFill>
                        <a:schemeClr val="bg1"/>
                      </a:solidFill>
                    </a:lnT>
                    <a:lnB w="3174">
                      <a:solidFill>
                        <a:schemeClr val="bg1"/>
                      </a:solidFill>
                    </a:lnB>
                    <a:solidFill>
                      <a:srgbClr val="939AA7">
                        <a:alpha val="60000"/>
                      </a:srgbClr>
                    </a:solidFill>
                  </a:tcPr>
                </a:tc>
                <a:tc vMerge="1">
                  <a:txBody>
                    <a:bodyPr/>
                    <a:lstStyle/>
                    <a:p>
                      <a:endParaRPr lang="en-US"/>
                    </a:p>
                  </a:txBody>
                  <a:tcPr anchor="ctr">
                    <a:lnL w="3174">
                      <a:solidFill>
                        <a:schemeClr val="bg1"/>
                      </a:solidFill>
                    </a:lnL>
                    <a:lnR w="3174">
                      <a:solidFill>
                        <a:schemeClr val="bg1"/>
                      </a:solidFill>
                    </a:lnR>
                    <a:lnT w="3174">
                      <a:solidFill>
                        <a:schemeClr val="bg1"/>
                      </a:solidFill>
                    </a:lnT>
                    <a:lnB w="3174">
                      <a:solidFill>
                        <a:schemeClr val="bg1"/>
                      </a:solidFill>
                    </a:lnB>
                  </a:tcPr>
                </a:tc>
                <a:tc>
                  <a:txBody>
                    <a:bodyPr/>
                    <a:lstStyle/>
                    <a:p>
                      <a:pPr marL="0" lvl="0" indent="0" algn="ctr">
                        <a:lnSpc>
                          <a:spcPct val="100000"/>
                        </a:lnSpc>
                        <a:buNone/>
                      </a:pPr>
                      <a:r>
                        <a:rPr lang="en-US" sz="700" b="0" i="0" u="none" strike="noStrike" baseline="0" noProof="0">
                          <a:solidFill>
                            <a:srgbClr val="000000"/>
                          </a:solidFill>
                          <a:latin typeface="Apis For Office"/>
                        </a:rPr>
                        <a:t>0,01 [-0,01 bis 0,02]</a:t>
                      </a:r>
                      <a:endParaRPr lang="en-US" sz="1600"/>
                    </a:p>
                  </a:txBody>
                  <a:tcPr anchor="ctr">
                    <a:lnL w="0">
                      <a:noFill/>
                    </a:lnL>
                    <a:lnR w="0">
                      <a:noFill/>
                    </a:lnR>
                    <a:lnT w="3174">
                      <a:solidFill>
                        <a:schemeClr val="bg1"/>
                      </a:solidFill>
                    </a:lnT>
                    <a:lnB w="3174">
                      <a:solidFill>
                        <a:schemeClr val="bg1"/>
                      </a:solidFill>
                    </a:lnB>
                    <a:solidFill>
                      <a:srgbClr val="939AA7">
                        <a:alpha val="60000"/>
                      </a:srgbClr>
                    </a:solidFill>
                  </a:tcPr>
                </a:tc>
                <a:tc vMerge="1">
                  <a:txBody>
                    <a:bodyPr/>
                    <a:lstStyle/>
                    <a:p>
                      <a:endParaRPr lang="en-US"/>
                    </a:p>
                  </a:txBody>
                  <a:tcPr anchor="ctr">
                    <a:lnL w="3174">
                      <a:solidFill>
                        <a:schemeClr val="bg1"/>
                      </a:solidFill>
                    </a:lnL>
                    <a:lnR w="3174">
                      <a:solidFill>
                        <a:schemeClr val="bg1"/>
                      </a:solidFill>
                    </a:lnR>
                    <a:lnT w="3174">
                      <a:solidFill>
                        <a:schemeClr val="bg1"/>
                      </a:solidFill>
                    </a:lnT>
                    <a:lnB w="3174">
                      <a:solidFill>
                        <a:schemeClr val="bg1"/>
                      </a:solidFill>
                    </a:lnB>
                  </a:tcPr>
                </a:tc>
                <a:extLst>
                  <a:ext uri="{0D108BD9-81ED-4DB2-BD59-A6C34878D82A}">
                    <a16:rowId xmlns:a16="http://schemas.microsoft.com/office/drawing/2014/main" val="1060563418"/>
                  </a:ext>
                </a:extLst>
              </a:tr>
              <a:tr h="210552">
                <a:tc rowSpan="2">
                  <a:txBody>
                    <a:bodyPr/>
                    <a:lstStyle/>
                    <a:p>
                      <a:pPr lvl="0">
                        <a:buNone/>
                      </a:pPr>
                      <a:r>
                        <a:rPr lang="en-US" sz="700" b="1" i="0" u="none" strike="noStrike" baseline="0" noProof="0">
                          <a:solidFill>
                            <a:srgbClr val="000000"/>
                          </a:solidFill>
                        </a:rPr>
                        <a:t>QOL</a:t>
                      </a:r>
                      <a:endParaRPr lang="en-US" sz="1600" b="1"/>
                    </a:p>
                  </a:txBody>
                  <a:tcPr anchor="ctr">
                    <a:lnL w="3174">
                      <a:solidFill>
                        <a:schemeClr val="bg1"/>
                      </a:solidFill>
                    </a:lnL>
                    <a:lnR w="0">
                      <a:noFill/>
                    </a:lnR>
                    <a:lnT w="3174">
                      <a:solidFill>
                        <a:schemeClr val="bg1"/>
                      </a:solidFill>
                    </a:lnT>
                    <a:lnB w="3174" cap="flat" cmpd="sng" algn="ctr">
                      <a:solidFill>
                        <a:schemeClr val="bg1"/>
                      </a:solidFill>
                      <a:prstDash val="solid"/>
                      <a:round/>
                      <a:headEnd type="none" w="med" len="med"/>
                      <a:tailEnd type="none" w="med" len="med"/>
                    </a:lnB>
                    <a:solidFill>
                      <a:srgbClr val="939AA7">
                        <a:alpha val="40000"/>
                      </a:srgbClr>
                    </a:solidFill>
                  </a:tcPr>
                </a:tc>
                <a:tc>
                  <a:txBody>
                    <a:bodyPr/>
                    <a:lstStyle/>
                    <a:p>
                      <a:pPr lvl="0" algn="l">
                        <a:lnSpc>
                          <a:spcPct val="100000"/>
                        </a:lnSpc>
                        <a:spcBef>
                          <a:spcPts val="0"/>
                        </a:spcBef>
                        <a:spcAft>
                          <a:spcPts val="0"/>
                        </a:spcAft>
                        <a:buNone/>
                      </a:pPr>
                      <a:r>
                        <a:rPr lang="en-US" sz="700" b="0" i="0" u="none" strike="noStrike" noProof="0">
                          <a:solidFill>
                            <a:srgbClr val="000000"/>
                          </a:solidFill>
                        </a:rPr>
                        <a:t>HCLF</a:t>
                      </a:r>
                      <a:endParaRPr lang="en-US" sz="1600"/>
                    </a:p>
                  </a:txBody>
                  <a:tcPr anchor="ctr">
                    <a:lnL w="0">
                      <a:noFill/>
                    </a:lnL>
                    <a:lnR w="0">
                      <a:noFill/>
                    </a:lnR>
                    <a:lnT w="3174">
                      <a:solidFill>
                        <a:schemeClr val="bg1"/>
                      </a:solidFill>
                    </a:lnT>
                    <a:lnB w="3174">
                      <a:solidFill>
                        <a:schemeClr val="bg1"/>
                      </a:solidFill>
                    </a:lnB>
                    <a:solidFill>
                      <a:srgbClr val="939AA7">
                        <a:alpha val="4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-8,2 [-16,7 bis 0,23]</a:t>
                      </a:r>
                      <a:endParaRPr lang="en-US" sz="1600"/>
                    </a:p>
                  </a:txBody>
                  <a:tcPr anchor="b">
                    <a:lnL w="0">
                      <a:noFill/>
                    </a:lnL>
                    <a:lnR w="0">
                      <a:noFill/>
                    </a:lnR>
                    <a:lnT w="3174">
                      <a:solidFill>
                        <a:schemeClr val="bg1"/>
                      </a:solidFill>
                    </a:lnT>
                    <a:lnB w="3174">
                      <a:solidFill>
                        <a:schemeClr val="bg1"/>
                      </a:solidFill>
                    </a:lnB>
                    <a:solidFill>
                      <a:srgbClr val="939AA7">
                        <a:alpha val="40000"/>
                      </a:srgbClr>
                    </a:solidFill>
                  </a:tcPr>
                </a:tc>
                <a:tc rowSpan="2">
                  <a:txBody>
                    <a:bodyPr/>
                    <a:lstStyle/>
                    <a:p>
                      <a:pPr marL="0" lvl="0" indent="0" algn="ctr">
                        <a:lnSpc>
                          <a:spcPct val="100000"/>
                        </a:lnSpc>
                        <a:buNone/>
                      </a:pPr>
                      <a:r>
                        <a:rPr lang="en-US" sz="700" b="0" i="0" u="none" strike="noStrike" baseline="0" noProof="0">
                          <a:solidFill>
                            <a:srgbClr val="000000"/>
                          </a:solidFill>
                          <a:latin typeface="Apis For Office"/>
                        </a:rPr>
                        <a:t>0,869</a:t>
                      </a:r>
                      <a:endParaRPr lang="en-US" sz="1600"/>
                    </a:p>
                  </a:txBody>
                  <a:tcPr anchor="ctr">
                    <a:lnL w="0">
                      <a:noFill/>
                    </a:lnL>
                    <a:lnR w="0">
                      <a:noFill/>
                    </a:lnR>
                    <a:lnT w="3174">
                      <a:solidFill>
                        <a:schemeClr val="bg1"/>
                      </a:solidFill>
                    </a:lnT>
                    <a:lnB w="3174" cap="flat" cmpd="sng" algn="ctr">
                      <a:solidFill>
                        <a:schemeClr val="bg1"/>
                      </a:solidFill>
                      <a:prstDash val="solid"/>
                      <a:round/>
                      <a:headEnd type="none" w="med" len="med"/>
                      <a:tailEnd type="none" w="med" len="med"/>
                    </a:lnB>
                    <a:solidFill>
                      <a:srgbClr val="939AA7">
                        <a:alpha val="4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-19 [-28 </a:t>
                      </a:r>
                      <a:r>
                        <a:rPr lang="en-US" sz="700" b="0" i="0" u="none" strike="noStrike" baseline="0" noProof="0">
                          <a:solidFill>
                            <a:srgbClr val="000000"/>
                          </a:solidFill>
                          <a:latin typeface="+mn-lt"/>
                        </a:rPr>
                        <a:t>bis </a:t>
                      </a:r>
                      <a:r>
                        <a:rPr lang="en-US" sz="700" b="0" i="0" u="none" strike="noStrike" baseline="0" noProof="0">
                          <a:solidFill>
                            <a:srgbClr val="000000"/>
                          </a:solidFill>
                          <a:latin typeface="Apis For Office"/>
                        </a:rPr>
                        <a:t>-9,5]</a:t>
                      </a:r>
                      <a:endParaRPr lang="en-US" sz="1600"/>
                    </a:p>
                  </a:txBody>
                  <a:tcPr anchor="ctr">
                    <a:lnL w="0">
                      <a:noFill/>
                    </a:lnL>
                    <a:lnR w="0">
                      <a:noFill/>
                    </a:lnR>
                    <a:lnT w="3174">
                      <a:solidFill>
                        <a:schemeClr val="bg1"/>
                      </a:solidFill>
                    </a:lnT>
                    <a:lnB w="3174">
                      <a:solidFill>
                        <a:schemeClr val="bg1"/>
                      </a:solidFill>
                    </a:lnB>
                    <a:solidFill>
                      <a:srgbClr val="939AA7">
                        <a:alpha val="40000"/>
                      </a:srgbClr>
                    </a:solidFill>
                  </a:tcPr>
                </a:tc>
                <a:tc rowSpan="2">
                  <a:txBody>
                    <a:bodyPr/>
                    <a:lstStyle/>
                    <a:p>
                      <a:pPr marL="0" lvl="0" indent="0" algn="ctr">
                        <a:lnSpc>
                          <a:spcPct val="100000"/>
                        </a:lnSpc>
                        <a:buNone/>
                      </a:pPr>
                      <a:r>
                        <a:rPr lang="en-US" sz="700" b="0" i="0" u="none" strike="noStrike" baseline="0" noProof="0">
                          <a:solidFill>
                            <a:srgbClr val="000000"/>
                          </a:solidFill>
                        </a:rPr>
                        <a:t>0,273</a:t>
                      </a:r>
                      <a:endParaRPr lang="en-US" sz="1600"/>
                    </a:p>
                  </a:txBody>
                  <a:tcPr anchor="ctr">
                    <a:lnL w="0" cap="flat" cmpd="sng" algn="ctr">
                      <a:noFill/>
                      <a:prstDash val="solid"/>
                      <a:round/>
                      <a:headEnd type="none" w="med" len="med"/>
                      <a:tailEnd type="none" w="med" len="med"/>
                    </a:lnL>
                    <a:lnR w="3174">
                      <a:solidFill>
                        <a:schemeClr val="bg1"/>
                      </a:solidFill>
                    </a:lnR>
                    <a:lnT w="3174" cap="flat" cmpd="sng" algn="ctr">
                      <a:solidFill>
                        <a:schemeClr val="bg1"/>
                      </a:solidFill>
                      <a:prstDash val="solid"/>
                      <a:round/>
                      <a:headEnd type="none" w="med" len="med"/>
                      <a:tailEnd type="none" w="med" len="med"/>
                    </a:lnT>
                    <a:lnB w="3174" cap="flat" cmpd="sng" algn="ctr">
                      <a:solidFill>
                        <a:schemeClr val="bg1"/>
                      </a:solidFill>
                      <a:prstDash val="solid"/>
                      <a:round/>
                      <a:headEnd type="none" w="med" len="med"/>
                      <a:tailEnd type="none" w="med" len="med"/>
                    </a:lnB>
                    <a:solidFill>
                      <a:srgbClr val="939AA7">
                        <a:alpha val="40000"/>
                      </a:srgbClr>
                    </a:solidFill>
                  </a:tcPr>
                </a:tc>
                <a:extLst>
                  <a:ext uri="{0D108BD9-81ED-4DB2-BD59-A6C34878D82A}">
                    <a16:rowId xmlns:a16="http://schemas.microsoft.com/office/drawing/2014/main" val="765338904"/>
                  </a:ext>
                </a:extLst>
              </a:tr>
              <a:tr h="210552">
                <a:tc vMerge="1">
                  <a:txBody>
                    <a:bodyPr/>
                    <a:lstStyle/>
                    <a:p>
                      <a:endParaRPr lang="en-US"/>
                    </a:p>
                  </a:txBody>
                  <a:tcPr anchor="ctr">
                    <a:lnL w="3174">
                      <a:solidFill>
                        <a:schemeClr val="bg1"/>
                      </a:solidFill>
                    </a:lnL>
                    <a:lnR w="3174">
                      <a:solidFill>
                        <a:schemeClr val="bg1"/>
                      </a:solidFill>
                    </a:lnR>
                    <a:lnT w="3174">
                      <a:solidFill>
                        <a:schemeClr val="bg1"/>
                      </a:solidFill>
                    </a:lnT>
                    <a:lnB w="3174">
                      <a:solidFill>
                        <a:schemeClr val="bg1"/>
                      </a:solidFill>
                    </a:lnB>
                  </a:tcPr>
                </a:tc>
                <a:tc>
                  <a:txBody>
                    <a:bodyPr/>
                    <a:lstStyle/>
                    <a:p>
                      <a:pPr lvl="0" algn="l">
                        <a:lnSpc>
                          <a:spcPct val="100000"/>
                        </a:lnSpc>
                        <a:spcBef>
                          <a:spcPts val="0"/>
                        </a:spcBef>
                        <a:spcAft>
                          <a:spcPts val="0"/>
                        </a:spcAft>
                        <a:buNone/>
                      </a:pPr>
                      <a:r>
                        <a:rPr lang="en-US" sz="700" b="0" i="0" u="none" strike="noStrike" noProof="0">
                          <a:solidFill>
                            <a:srgbClr val="000000"/>
                          </a:solidFill>
                        </a:rPr>
                        <a:t>LCHF</a:t>
                      </a:r>
                      <a:endParaRPr lang="en-US" sz="1600"/>
                    </a:p>
                  </a:txBody>
                  <a:tcPr anchor="ctr">
                    <a:lnL w="0">
                      <a:noFill/>
                    </a:lnL>
                    <a:lnR w="0">
                      <a:noFill/>
                    </a:lnR>
                    <a:lnT w="3174">
                      <a:solidFill>
                        <a:schemeClr val="bg1"/>
                      </a:solidFill>
                    </a:lnT>
                    <a:lnB w="3174" cap="flat" cmpd="sng" algn="ctr">
                      <a:solidFill>
                        <a:schemeClr val="bg1"/>
                      </a:solidFill>
                      <a:prstDash val="solid"/>
                      <a:round/>
                      <a:headEnd type="none" w="med" len="med"/>
                      <a:tailEnd type="none" w="med" len="med"/>
                    </a:lnB>
                    <a:solidFill>
                      <a:srgbClr val="939AA7">
                        <a:alpha val="40000"/>
                      </a:srgbClr>
                    </a:solidFill>
                  </a:tcPr>
                </a:tc>
                <a:tc>
                  <a:txBody>
                    <a:bodyPr/>
                    <a:lstStyle/>
                    <a:p>
                      <a:pPr marL="0" lvl="0" indent="0" algn="ctr">
                        <a:lnSpc>
                          <a:spcPct val="100000"/>
                        </a:lnSpc>
                        <a:buNone/>
                      </a:pPr>
                      <a:r>
                        <a:rPr lang="en-US" sz="700" b="0" i="0" u="none" strike="noStrike" baseline="0" noProof="0">
                          <a:solidFill>
                            <a:srgbClr val="000000"/>
                          </a:solidFill>
                          <a:latin typeface="Apis For Office"/>
                        </a:rPr>
                        <a:t>-9,5 [-22,2 bis 3,1]</a:t>
                      </a:r>
                      <a:endParaRPr lang="en-US" sz="1600"/>
                    </a:p>
                  </a:txBody>
                  <a:tcPr anchor="ctr">
                    <a:lnL w="0">
                      <a:noFill/>
                    </a:lnL>
                    <a:lnR w="0">
                      <a:noFill/>
                    </a:lnR>
                    <a:lnT w="3174">
                      <a:solidFill>
                        <a:schemeClr val="bg1"/>
                      </a:solidFill>
                    </a:lnT>
                    <a:lnB w="3174" cap="flat" cmpd="sng" algn="ctr">
                      <a:solidFill>
                        <a:schemeClr val="bg1"/>
                      </a:solidFill>
                      <a:prstDash val="solid"/>
                      <a:round/>
                      <a:headEnd type="none" w="med" len="med"/>
                      <a:tailEnd type="none" w="med" len="med"/>
                    </a:lnB>
                    <a:solidFill>
                      <a:srgbClr val="939AA7">
                        <a:alpha val="40000"/>
                      </a:srgbClr>
                    </a:solidFill>
                  </a:tcPr>
                </a:tc>
                <a:tc vMerge="1">
                  <a:txBody>
                    <a:bodyPr/>
                    <a:lstStyle/>
                    <a:p>
                      <a:endParaRPr lang="en-US"/>
                    </a:p>
                  </a:txBody>
                  <a:tcPr anchor="ctr">
                    <a:lnL w="3174">
                      <a:solidFill>
                        <a:schemeClr val="bg1"/>
                      </a:solidFill>
                    </a:lnL>
                    <a:lnR w="3174">
                      <a:solidFill>
                        <a:schemeClr val="bg1"/>
                      </a:solidFill>
                    </a:lnR>
                    <a:lnT w="3174">
                      <a:solidFill>
                        <a:schemeClr val="bg1"/>
                      </a:solidFill>
                    </a:lnT>
                    <a:lnB w="3174">
                      <a:solidFill>
                        <a:schemeClr val="bg1"/>
                      </a:solidFill>
                    </a:lnB>
                  </a:tcPr>
                </a:tc>
                <a:tc>
                  <a:txBody>
                    <a:bodyPr/>
                    <a:lstStyle/>
                    <a:p>
                      <a:pPr marL="0" lvl="0" indent="0" algn="ctr">
                        <a:lnSpc>
                          <a:spcPct val="100000"/>
                        </a:lnSpc>
                        <a:buNone/>
                      </a:pPr>
                      <a:r>
                        <a:rPr lang="en-US" sz="700" b="0" i="0" u="none" strike="noStrike" baseline="0" noProof="0">
                          <a:solidFill>
                            <a:srgbClr val="000000"/>
                          </a:solidFill>
                          <a:latin typeface="Apis For Office"/>
                        </a:rPr>
                        <a:t>-9,7 [-23,4 bis 3,9]</a:t>
                      </a:r>
                      <a:endParaRPr lang="en-US" sz="1600"/>
                    </a:p>
                  </a:txBody>
                  <a:tcPr anchor="ctr">
                    <a:lnL w="0">
                      <a:noFill/>
                    </a:lnL>
                    <a:lnR w="0">
                      <a:noFill/>
                    </a:lnR>
                    <a:lnT w="3174">
                      <a:solidFill>
                        <a:schemeClr val="bg1"/>
                      </a:solidFill>
                    </a:lnT>
                    <a:lnB w="3174" cap="flat" cmpd="sng" algn="ctr">
                      <a:solidFill>
                        <a:schemeClr val="bg1"/>
                      </a:solidFill>
                      <a:prstDash val="solid"/>
                      <a:round/>
                      <a:headEnd type="none" w="med" len="med"/>
                      <a:tailEnd type="none" w="med" len="med"/>
                    </a:lnB>
                    <a:solidFill>
                      <a:srgbClr val="939AA7">
                        <a:alpha val="40000"/>
                      </a:srgbClr>
                    </a:solidFill>
                  </a:tcPr>
                </a:tc>
                <a:tc vMerge="1">
                  <a:txBody>
                    <a:bodyPr/>
                    <a:lstStyle/>
                    <a:p>
                      <a:endParaRPr lang="en-US"/>
                    </a:p>
                  </a:txBody>
                  <a:tcPr anchor="ctr">
                    <a:lnL w="3174">
                      <a:solidFill>
                        <a:schemeClr val="bg1"/>
                      </a:solidFill>
                    </a:lnL>
                    <a:lnR w="3174">
                      <a:solidFill>
                        <a:schemeClr val="bg1"/>
                      </a:solidFill>
                    </a:lnR>
                    <a:lnT w="3174">
                      <a:solidFill>
                        <a:schemeClr val="bg1"/>
                      </a:solidFill>
                    </a:lnT>
                    <a:lnB w="3174">
                      <a:solidFill>
                        <a:schemeClr val="bg1"/>
                      </a:solidFill>
                    </a:lnB>
                  </a:tcPr>
                </a:tc>
                <a:extLst>
                  <a:ext uri="{0D108BD9-81ED-4DB2-BD59-A6C34878D82A}">
                    <a16:rowId xmlns:a16="http://schemas.microsoft.com/office/drawing/2014/main" val="3432110725"/>
                  </a:ext>
                </a:extLst>
              </a:tr>
            </a:tbl>
          </a:graphicData>
        </a:graphic>
      </p:graphicFrame>
      <p:sp>
        <p:nvSpPr>
          <p:cNvPr id="5" name="Textfeld 4">
            <a:extLst>
              <a:ext uri="{FF2B5EF4-FFF2-40B4-BE49-F238E27FC236}">
                <a16:creationId xmlns:a16="http://schemas.microsoft.com/office/drawing/2014/main" id="{4177852E-544D-D6B7-DA18-2A764A4FAF58}"/>
              </a:ext>
            </a:extLst>
          </p:cNvPr>
          <p:cNvSpPr txBox="1"/>
          <p:nvPr/>
        </p:nvSpPr>
        <p:spPr>
          <a:xfrm>
            <a:off x="836553" y="1728505"/>
            <a:ext cx="4610501" cy="199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defPPr>
              <a:defRPr lang="de-DE"/>
            </a:defPPr>
            <a:lvl1pPr>
              <a:defRPr sz="12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Geschlechterunterschiede in der Wirkung von LCHF</a:t>
            </a:r>
          </a:p>
        </p:txBody>
      </p:sp>
      <p:sp>
        <p:nvSpPr>
          <p:cNvPr id="8" name="Rechteck: abgerundete Ecken 7">
            <a:extLst>
              <a:ext uri="{FF2B5EF4-FFF2-40B4-BE49-F238E27FC236}">
                <a16:creationId xmlns:a16="http://schemas.microsoft.com/office/drawing/2014/main" id="{5BC2953F-3AC7-9853-4418-CD3ADAE76052}"/>
              </a:ext>
            </a:extLst>
          </p:cNvPr>
          <p:cNvSpPr/>
          <p:nvPr/>
        </p:nvSpPr>
        <p:spPr>
          <a:xfrm>
            <a:off x="6096000" y="5335367"/>
            <a:ext cx="5475257" cy="715089"/>
          </a:xfrm>
          <a:prstGeom prst="roundRect">
            <a:avLst/>
          </a:prstGeom>
          <a:solidFill>
            <a:srgbClr val="D8EAF8"/>
          </a:solidFill>
          <a:ln>
            <a:solidFill>
              <a:srgbClr val="D8EAF8"/>
            </a:solidFill>
          </a:ln>
        </p:spPr>
        <p:txBody>
          <a:bodyPr wrap="square">
            <a:spAutoFit/>
          </a:bodyPr>
          <a:lstStyle/>
          <a:p>
            <a:pPr algn="ctr"/>
            <a:r>
              <a:rPr lang="de-DE" spc="-30">
                <a:solidFill>
                  <a:srgbClr val="001965"/>
                </a:solidFill>
                <a:latin typeface="Apis For Office"/>
              </a:rPr>
              <a:t>Höherer Gewichtsverlust und HbA</a:t>
            </a:r>
            <a:r>
              <a:rPr lang="de-DE" spc="-30" baseline="-25000">
                <a:solidFill>
                  <a:srgbClr val="001965"/>
                </a:solidFill>
                <a:latin typeface="Apis For Office"/>
              </a:rPr>
              <a:t>1c</a:t>
            </a:r>
            <a:r>
              <a:rPr lang="de-DE" spc="-30">
                <a:solidFill>
                  <a:srgbClr val="001965"/>
                </a:solidFill>
                <a:latin typeface="Apis For Office"/>
              </a:rPr>
              <a:t>-Senkung bei </a:t>
            </a:r>
            <a:br>
              <a:rPr lang="de-DE" spc="-30">
                <a:solidFill>
                  <a:srgbClr val="001965"/>
                </a:solidFill>
                <a:latin typeface="Apis For Office"/>
              </a:rPr>
            </a:br>
            <a:r>
              <a:rPr lang="de-DE" spc="-30">
                <a:solidFill>
                  <a:srgbClr val="001965"/>
                </a:solidFill>
                <a:latin typeface="Apis For Office"/>
              </a:rPr>
              <a:t>Männern und Frauen durch die LCHF-Diät</a:t>
            </a:r>
          </a:p>
        </p:txBody>
      </p:sp>
      <p:sp>
        <p:nvSpPr>
          <p:cNvPr id="3" name="Rechteck 2">
            <a:extLst>
              <a:ext uri="{FF2B5EF4-FFF2-40B4-BE49-F238E27FC236}">
                <a16:creationId xmlns:a16="http://schemas.microsoft.com/office/drawing/2014/main" id="{432AEF64-054E-4408-F5A7-0C2D899BDC96}"/>
              </a:ext>
            </a:extLst>
          </p:cNvPr>
          <p:cNvSpPr/>
          <p:nvPr/>
        </p:nvSpPr>
        <p:spPr>
          <a:xfrm>
            <a:off x="6602043" y="4806302"/>
            <a:ext cx="4675156" cy="202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100">
                <a:solidFill>
                  <a:schemeClr val="tx2"/>
                </a:solidFill>
              </a:rPr>
              <a:t>Baseline               3 Monate                           6 Monate               Follow </a:t>
            </a:r>
            <a:r>
              <a:rPr lang="de-DE" sz="1100" err="1">
                <a:solidFill>
                  <a:schemeClr val="tx2"/>
                </a:solidFill>
              </a:rPr>
              <a:t>up</a:t>
            </a:r>
            <a:endParaRPr lang="de-DE" sz="1100" noProof="0">
              <a:solidFill>
                <a:schemeClr val="tx2"/>
              </a:solidFill>
            </a:endParaRPr>
          </a:p>
        </p:txBody>
      </p:sp>
    </p:spTree>
    <p:custDataLst>
      <p:tags r:id="rId1"/>
    </p:custDataLst>
    <p:extLst>
      <p:ext uri="{BB962C8B-B14F-4D97-AF65-F5344CB8AC3E}">
        <p14:creationId xmlns:p14="http://schemas.microsoft.com/office/powerpoint/2010/main" val="1076042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6A72-660F-7013-84A6-D69C3E9F3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22739-D46E-68CA-5120-239334F56C67}"/>
              </a:ext>
            </a:extLst>
          </p:cNvPr>
          <p:cNvSpPr>
            <a:spLocks noGrp="1"/>
          </p:cNvSpPr>
          <p:nvPr>
            <p:ph type="title"/>
          </p:nvPr>
        </p:nvSpPr>
        <p:spPr>
          <a:xfrm>
            <a:off x="648001" y="504560"/>
            <a:ext cx="9429254" cy="1296000"/>
          </a:xfrm>
        </p:spPr>
        <p:txBody>
          <a:bodyPr/>
          <a:lstStyle/>
          <a:p>
            <a:r>
              <a:rPr lang="en-US" dirty="0"/>
              <a:t>Frauen </a:t>
            </a:r>
            <a:r>
              <a:rPr lang="en-US" dirty="0" err="1"/>
              <a:t>profitieren</a:t>
            </a:r>
            <a:r>
              <a:rPr lang="en-US" dirty="0"/>
              <a:t> </a:t>
            </a:r>
            <a:r>
              <a:rPr lang="en-US" dirty="0" err="1"/>
              <a:t>stärker</a:t>
            </a:r>
            <a:r>
              <a:rPr lang="en-US" dirty="0"/>
              <a:t> von </a:t>
            </a:r>
            <a:r>
              <a:rPr lang="en-US" dirty="0" err="1"/>
              <a:t>einer</a:t>
            </a:r>
            <a:r>
              <a:rPr lang="en-US" dirty="0"/>
              <a:t> </a:t>
            </a:r>
            <a:r>
              <a:rPr lang="en-US" dirty="0" err="1"/>
              <a:t>Kohlenhydrat-reduzierten</a:t>
            </a:r>
            <a:r>
              <a:rPr lang="en-US" dirty="0"/>
              <a:t> </a:t>
            </a:r>
            <a:r>
              <a:rPr lang="en-US" dirty="0" err="1"/>
              <a:t>Diät</a:t>
            </a:r>
            <a:endParaRPr lang="en-US" dirty="0"/>
          </a:p>
        </p:txBody>
      </p:sp>
      <p:sp>
        <p:nvSpPr>
          <p:cNvPr id="4" name="Text Placeholder 3">
            <a:extLst>
              <a:ext uri="{FF2B5EF4-FFF2-40B4-BE49-F238E27FC236}">
                <a16:creationId xmlns:a16="http://schemas.microsoft.com/office/drawing/2014/main" id="{B7BC2F92-AE9B-CA8A-FE4D-2D148E3D6657}"/>
              </a:ext>
            </a:extLst>
          </p:cNvPr>
          <p:cNvSpPr>
            <a:spLocks noGrp="1"/>
          </p:cNvSpPr>
          <p:nvPr>
            <p:ph type="body" sz="quarter" idx="15"/>
          </p:nvPr>
        </p:nvSpPr>
        <p:spPr>
          <a:xfrm>
            <a:off x="647700" y="6421288"/>
            <a:ext cx="6506726" cy="324000"/>
          </a:xfrm>
        </p:spPr>
        <p:txBody>
          <a:bodyPr/>
          <a:lstStyle/>
          <a:p>
            <a:r>
              <a:rPr lang="en-GB" i="1" err="1"/>
              <a:t>Grafik</a:t>
            </a:r>
            <a:r>
              <a:rPr lang="en-GB" i="1"/>
              <a:t> von Novo Nordisk </a:t>
            </a:r>
            <a:r>
              <a:rPr lang="en-GB" i="1" err="1"/>
              <a:t>nach</a:t>
            </a:r>
            <a:r>
              <a:rPr lang="en-GB" i="1"/>
              <a:t> Daten von Petersen E. et al.</a:t>
            </a:r>
            <a:br>
              <a:rPr lang="en-GB"/>
            </a:br>
            <a:r>
              <a:rPr lang="en-US"/>
              <a:t>HCLF, high carbohydrate low fat, </a:t>
            </a:r>
            <a:r>
              <a:rPr lang="en-US" err="1"/>
              <a:t>viel</a:t>
            </a:r>
            <a:r>
              <a:rPr lang="en-US"/>
              <a:t> </a:t>
            </a:r>
            <a:r>
              <a:rPr lang="en-US" err="1"/>
              <a:t>Kohlenhydrate</a:t>
            </a:r>
            <a:r>
              <a:rPr lang="en-US"/>
              <a:t> </a:t>
            </a:r>
            <a:r>
              <a:rPr lang="en-US" err="1"/>
              <a:t>wenig</a:t>
            </a:r>
            <a:r>
              <a:rPr lang="en-US"/>
              <a:t> Fett; KH, </a:t>
            </a:r>
            <a:r>
              <a:rPr lang="en-US" err="1"/>
              <a:t>Kohlenhydrate</a:t>
            </a:r>
            <a:r>
              <a:rPr lang="en-US"/>
              <a:t>; LCHF, low carbohydrate high fat, </a:t>
            </a:r>
            <a:r>
              <a:rPr lang="en-US" err="1"/>
              <a:t>wenig</a:t>
            </a:r>
            <a:r>
              <a:rPr lang="en-US"/>
              <a:t> </a:t>
            </a:r>
            <a:r>
              <a:rPr lang="en-US" err="1"/>
              <a:t>Kohlenhydrate</a:t>
            </a:r>
            <a:r>
              <a:rPr lang="en-US"/>
              <a:t> </a:t>
            </a:r>
            <a:r>
              <a:rPr lang="en-US" err="1"/>
              <a:t>viel</a:t>
            </a:r>
            <a:r>
              <a:rPr lang="en-US"/>
              <a:t> Fett; NAFLD, non-alcoholic fatty liver disease, </a:t>
            </a:r>
            <a:r>
              <a:rPr lang="en-US" err="1"/>
              <a:t>nichtalkoholische</a:t>
            </a:r>
            <a:r>
              <a:rPr lang="en-US"/>
              <a:t> </a:t>
            </a:r>
            <a:r>
              <a:rPr lang="en-US" err="1"/>
              <a:t>Fettlebererkrankung</a:t>
            </a:r>
            <a:r>
              <a:rPr lang="en-US"/>
              <a:t>; NAS, NAFLD-</a:t>
            </a:r>
            <a:r>
              <a:rPr lang="en-US" err="1"/>
              <a:t>Aktivitäts</a:t>
            </a:r>
            <a:r>
              <a:rPr lang="en-US"/>
              <a:t>-Score.</a:t>
            </a:r>
          </a:p>
        </p:txBody>
      </p:sp>
      <p:sp>
        <p:nvSpPr>
          <p:cNvPr id="6" name="Text Placeholder 4">
            <a:extLst>
              <a:ext uri="{FF2B5EF4-FFF2-40B4-BE49-F238E27FC236}">
                <a16:creationId xmlns:a16="http://schemas.microsoft.com/office/drawing/2014/main" id="{2CFAC5BB-4A91-8907-2138-4B3545BD0F16}"/>
              </a:ext>
            </a:extLst>
          </p:cNvPr>
          <p:cNvSpPr>
            <a:spLocks noGrp="1"/>
          </p:cNvSpPr>
          <p:nvPr>
            <p:ph type="body" sz="quarter" idx="17"/>
          </p:nvPr>
        </p:nvSpPr>
        <p:spPr/>
        <p:txBody>
          <a:bodyPr/>
          <a:lstStyle/>
          <a:p>
            <a:r>
              <a:rPr lang="nb-NO"/>
              <a:t>Petersen E. et al. J Hepatol. 2025;82(Suppl.1):SAT-417-YI.</a:t>
            </a:r>
          </a:p>
        </p:txBody>
      </p:sp>
      <p:grpSp>
        <p:nvGrpSpPr>
          <p:cNvPr id="63" name="Gruppieren 62">
            <a:extLst>
              <a:ext uri="{FF2B5EF4-FFF2-40B4-BE49-F238E27FC236}">
                <a16:creationId xmlns:a16="http://schemas.microsoft.com/office/drawing/2014/main" id="{7A3B967A-F01E-24A7-8F78-86E147F533C1}"/>
              </a:ext>
            </a:extLst>
          </p:cNvPr>
          <p:cNvGrpSpPr/>
          <p:nvPr/>
        </p:nvGrpSpPr>
        <p:grpSpPr>
          <a:xfrm>
            <a:off x="2353778" y="2022357"/>
            <a:ext cx="7484444" cy="3743717"/>
            <a:chOff x="552651" y="1943701"/>
            <a:chExt cx="7484444" cy="3743717"/>
          </a:xfrm>
        </p:grpSpPr>
        <p:sp>
          <p:nvSpPr>
            <p:cNvPr id="7" name="Textfeld 6">
              <a:extLst>
                <a:ext uri="{FF2B5EF4-FFF2-40B4-BE49-F238E27FC236}">
                  <a16:creationId xmlns:a16="http://schemas.microsoft.com/office/drawing/2014/main" id="{3FFFF172-23F6-4880-208A-3F08A548B81F}"/>
                </a:ext>
              </a:extLst>
            </p:cNvPr>
            <p:cNvSpPr txBox="1"/>
            <p:nvPr/>
          </p:nvSpPr>
          <p:spPr>
            <a:xfrm>
              <a:off x="1874457" y="1975452"/>
              <a:ext cx="484083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Stärkere Wirkung der LCHF-Diät auf NAS bei Frauen</a:t>
              </a:r>
              <a:endParaRPr kumimoji="0" lang="en-US" sz="1400" b="1" i="0" u="none" strike="noStrike" kern="1200" cap="none" spc="0" normalizeH="0" baseline="0" noProof="0">
                <a:ln>
                  <a:noFill/>
                </a:ln>
                <a:solidFill>
                  <a:srgbClr val="001965"/>
                </a:solidFill>
                <a:effectLst/>
                <a:uLnTx/>
                <a:uFillTx/>
                <a:latin typeface="Apis For Office"/>
                <a:ea typeface="+mn-ea"/>
                <a:cs typeface="+mn-cs"/>
              </a:endParaRPr>
            </a:p>
          </p:txBody>
        </p:sp>
        <p:graphicFrame>
          <p:nvGraphicFramePr>
            <p:cNvPr id="23" name="Inhaltsplatzhalter 8">
              <a:extLst>
                <a:ext uri="{FF2B5EF4-FFF2-40B4-BE49-F238E27FC236}">
                  <a16:creationId xmlns:a16="http://schemas.microsoft.com/office/drawing/2014/main" id="{410470F2-DBF1-76D0-91D9-1F4593D295F3}"/>
                </a:ext>
              </a:extLst>
            </p:cNvPr>
            <p:cNvGraphicFramePr>
              <a:graphicFrameLocks/>
            </p:cNvGraphicFramePr>
            <p:nvPr>
              <p:extLst>
                <p:ext uri="{D42A27DB-BD31-4B8C-83A1-F6EECF244321}">
                  <p14:modId xmlns:p14="http://schemas.microsoft.com/office/powerpoint/2010/main" val="4126084324"/>
                </p:ext>
              </p:extLst>
            </p:nvPr>
          </p:nvGraphicFramePr>
          <p:xfrm>
            <a:off x="552651" y="1943701"/>
            <a:ext cx="7484444" cy="3743717"/>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feld 24">
              <a:extLst>
                <a:ext uri="{FF2B5EF4-FFF2-40B4-BE49-F238E27FC236}">
                  <a16:creationId xmlns:a16="http://schemas.microsoft.com/office/drawing/2014/main" id="{45A6D317-A035-3B90-F8AD-403FA576D103}"/>
                </a:ext>
              </a:extLst>
            </p:cNvPr>
            <p:cNvSpPr txBox="1"/>
            <p:nvPr/>
          </p:nvSpPr>
          <p:spPr>
            <a:xfrm>
              <a:off x="1895258" y="5172075"/>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LCHF</a:t>
              </a:r>
            </a:p>
          </p:txBody>
        </p:sp>
        <p:sp>
          <p:nvSpPr>
            <p:cNvPr id="26" name="Textfeld 25">
              <a:extLst>
                <a:ext uri="{FF2B5EF4-FFF2-40B4-BE49-F238E27FC236}">
                  <a16:creationId xmlns:a16="http://schemas.microsoft.com/office/drawing/2014/main" id="{4528FED8-0A3A-2B6F-6941-08F3AE7546F8}"/>
                </a:ext>
              </a:extLst>
            </p:cNvPr>
            <p:cNvSpPr txBox="1"/>
            <p:nvPr/>
          </p:nvSpPr>
          <p:spPr>
            <a:xfrm rot="16200000">
              <a:off x="94797" y="3644095"/>
              <a:ext cx="2714017" cy="169277"/>
            </a:xfrm>
            <a:prstGeom prst="rect">
              <a:avLst/>
            </a:prstGeom>
            <a:noFill/>
          </p:spPr>
          <p:txBody>
            <a:bodyPr wrap="square" lIns="0" tIns="0" rIns="0" bIns="0" rtlCol="0" anchor="b">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1965"/>
                  </a:solidFill>
                  <a:effectLst/>
                  <a:uLnTx/>
                  <a:uFillTx/>
                  <a:latin typeface="Apis For Office"/>
                  <a:ea typeface="+mn-ea"/>
                  <a:cs typeface="+mn-cs"/>
                </a:rPr>
                <a:t>Deskriptor</a:t>
              </a:r>
              <a:r>
                <a:rPr kumimoji="0" lang="en-US" sz="1100" b="1" i="0" u="none" strike="noStrike" kern="1200" cap="none" spc="0" normalizeH="0" baseline="0" noProof="0">
                  <a:ln>
                    <a:noFill/>
                  </a:ln>
                  <a:solidFill>
                    <a:srgbClr val="001965"/>
                  </a:solidFill>
                  <a:effectLst/>
                  <a:uLnTx/>
                  <a:uFillTx/>
                  <a:latin typeface="Apis For Office"/>
                  <a:ea typeface="+mn-ea"/>
                  <a:cs typeface="+mn-cs"/>
                </a:rPr>
                <a:t> für </a:t>
              </a:r>
              <a:r>
                <a:rPr kumimoji="0" lang="en-US" sz="1100" b="1" i="0" u="none" strike="noStrike" kern="1200" cap="none" spc="0" normalizeH="0" baseline="0" noProof="0" err="1">
                  <a:ln>
                    <a:noFill/>
                  </a:ln>
                  <a:solidFill>
                    <a:srgbClr val="001965"/>
                  </a:solidFill>
                  <a:effectLst/>
                  <a:uLnTx/>
                  <a:uFillTx/>
                  <a:latin typeface="Apis For Office"/>
                  <a:ea typeface="+mn-ea"/>
                  <a:cs typeface="+mn-cs"/>
                </a:rPr>
                <a:t>fortgeschrittene</a:t>
              </a:r>
              <a:r>
                <a:rPr kumimoji="0" lang="en-US" sz="1100" b="1" i="0" u="none" strike="noStrike" kern="1200" cap="none" spc="0" normalizeH="0" baseline="0" noProof="0">
                  <a:ln>
                    <a:noFill/>
                  </a:ln>
                  <a:solidFill>
                    <a:srgbClr val="001965"/>
                  </a:solidFill>
                  <a:effectLst/>
                  <a:uLnTx/>
                  <a:uFillTx/>
                  <a:latin typeface="Apis For Office"/>
                  <a:ea typeface="+mn-ea"/>
                  <a:cs typeface="+mn-cs"/>
                </a:rPr>
                <a:t> Fibrose (%)</a:t>
              </a:r>
            </a:p>
          </p:txBody>
        </p:sp>
        <p:sp>
          <p:nvSpPr>
            <p:cNvPr id="31" name="Textfeld 30">
              <a:extLst>
                <a:ext uri="{FF2B5EF4-FFF2-40B4-BE49-F238E27FC236}">
                  <a16:creationId xmlns:a16="http://schemas.microsoft.com/office/drawing/2014/main" id="{E20C155D-31CC-B7A3-A84A-70A4884EC95D}"/>
                </a:ext>
              </a:extLst>
            </p:cNvPr>
            <p:cNvSpPr txBox="1"/>
            <p:nvPr/>
          </p:nvSpPr>
          <p:spPr>
            <a:xfrm>
              <a:off x="2722611" y="5172075"/>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HCLF</a:t>
              </a:r>
            </a:p>
          </p:txBody>
        </p:sp>
        <p:sp>
          <p:nvSpPr>
            <p:cNvPr id="51" name="Textfeld 50">
              <a:extLst>
                <a:ext uri="{FF2B5EF4-FFF2-40B4-BE49-F238E27FC236}">
                  <a16:creationId xmlns:a16="http://schemas.microsoft.com/office/drawing/2014/main" id="{F05F4734-20E9-AF80-56E1-68A013740832}"/>
                </a:ext>
              </a:extLst>
            </p:cNvPr>
            <p:cNvSpPr txBox="1"/>
            <p:nvPr/>
          </p:nvSpPr>
          <p:spPr>
            <a:xfrm>
              <a:off x="3548444" y="5172075"/>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LCHF</a:t>
              </a:r>
            </a:p>
          </p:txBody>
        </p:sp>
        <p:sp>
          <p:nvSpPr>
            <p:cNvPr id="52" name="Textfeld 51">
              <a:extLst>
                <a:ext uri="{FF2B5EF4-FFF2-40B4-BE49-F238E27FC236}">
                  <a16:creationId xmlns:a16="http://schemas.microsoft.com/office/drawing/2014/main" id="{0F84F133-D319-A9DD-516B-3EEEA8ED73F5}"/>
                </a:ext>
              </a:extLst>
            </p:cNvPr>
            <p:cNvSpPr txBox="1"/>
            <p:nvPr/>
          </p:nvSpPr>
          <p:spPr>
            <a:xfrm>
              <a:off x="4383719" y="5172075"/>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HCLF</a:t>
              </a:r>
            </a:p>
          </p:txBody>
        </p:sp>
        <p:sp>
          <p:nvSpPr>
            <p:cNvPr id="53" name="Textfeld 52">
              <a:extLst>
                <a:ext uri="{FF2B5EF4-FFF2-40B4-BE49-F238E27FC236}">
                  <a16:creationId xmlns:a16="http://schemas.microsoft.com/office/drawing/2014/main" id="{FE40DFE7-5D69-9CFC-C437-77429C2C326B}"/>
                </a:ext>
              </a:extLst>
            </p:cNvPr>
            <p:cNvSpPr txBox="1"/>
            <p:nvPr/>
          </p:nvSpPr>
          <p:spPr>
            <a:xfrm>
              <a:off x="5210626" y="5172075"/>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LCHF</a:t>
              </a:r>
            </a:p>
          </p:txBody>
        </p:sp>
        <p:sp>
          <p:nvSpPr>
            <p:cNvPr id="54" name="Textfeld 53">
              <a:extLst>
                <a:ext uri="{FF2B5EF4-FFF2-40B4-BE49-F238E27FC236}">
                  <a16:creationId xmlns:a16="http://schemas.microsoft.com/office/drawing/2014/main" id="{D3C0D319-F815-4E2A-A263-7ADF55A89A6C}"/>
                </a:ext>
              </a:extLst>
            </p:cNvPr>
            <p:cNvSpPr txBox="1"/>
            <p:nvPr/>
          </p:nvSpPr>
          <p:spPr>
            <a:xfrm>
              <a:off x="6039561" y="5172075"/>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HCLF</a:t>
              </a:r>
            </a:p>
          </p:txBody>
        </p:sp>
        <p:sp>
          <p:nvSpPr>
            <p:cNvPr id="55" name="Textfeld 54">
              <a:extLst>
                <a:ext uri="{FF2B5EF4-FFF2-40B4-BE49-F238E27FC236}">
                  <a16:creationId xmlns:a16="http://schemas.microsoft.com/office/drawing/2014/main" id="{62756CDC-9087-D89C-BCBC-AF29EE3DE52A}"/>
                </a:ext>
              </a:extLst>
            </p:cNvPr>
            <p:cNvSpPr txBox="1"/>
            <p:nvPr/>
          </p:nvSpPr>
          <p:spPr>
            <a:xfrm>
              <a:off x="2303042" y="5341306"/>
              <a:ext cx="981455"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err="1">
                  <a:solidFill>
                    <a:srgbClr val="001965"/>
                  </a:solidFill>
                  <a:latin typeface="Apis For Office"/>
                </a:rPr>
                <a:t>Verbesserung</a:t>
              </a:r>
              <a:endParaRPr kumimoji="0" lang="en-US"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6" name="Textfeld 55">
              <a:extLst>
                <a:ext uri="{FF2B5EF4-FFF2-40B4-BE49-F238E27FC236}">
                  <a16:creationId xmlns:a16="http://schemas.microsoft.com/office/drawing/2014/main" id="{ADC69C9F-DA5A-90DA-BFF3-976B8B1FB17F}"/>
                </a:ext>
              </a:extLst>
            </p:cNvPr>
            <p:cNvSpPr txBox="1"/>
            <p:nvPr/>
          </p:nvSpPr>
          <p:spPr>
            <a:xfrm>
              <a:off x="3630815" y="5341306"/>
              <a:ext cx="1646652"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rgbClr val="001965"/>
                  </a:solidFill>
                  <a:latin typeface="Apis For Office"/>
                </a:rPr>
                <a:t>k</a:t>
              </a:r>
              <a:r>
                <a:rPr kumimoji="0" lang="en-US" sz="1100" b="0" i="0" u="none" strike="noStrike" kern="1200" cap="none" spc="0" normalizeH="0" baseline="0" noProof="0" err="1">
                  <a:ln>
                    <a:noFill/>
                  </a:ln>
                  <a:solidFill>
                    <a:srgbClr val="001965"/>
                  </a:solidFill>
                  <a:effectLst/>
                  <a:uLnTx/>
                  <a:uFillTx/>
                  <a:latin typeface="Apis For Office"/>
                  <a:ea typeface="+mn-ea"/>
                  <a:cs typeface="+mn-cs"/>
                </a:rPr>
                <a:t>eine</a:t>
              </a:r>
              <a:r>
                <a:rPr kumimoji="0" lang="en-US" sz="1100" b="0" i="0" u="none" strike="noStrike" kern="1200" cap="none" spc="0" normalizeH="0" baseline="0" noProof="0">
                  <a:ln>
                    <a:noFill/>
                  </a:ln>
                  <a:solidFill>
                    <a:srgbClr val="001965"/>
                  </a:solidFill>
                  <a:effectLst/>
                  <a:uLnTx/>
                  <a:uFillTx/>
                  <a:latin typeface="Apis For Office"/>
                  <a:ea typeface="+mn-ea"/>
                  <a:cs typeface="+mn-cs"/>
                </a:rPr>
                <a:t> </a:t>
              </a:r>
              <a:r>
                <a:rPr kumimoji="0" lang="en-US" sz="1100" b="0" i="0" u="none" strike="noStrike" kern="1200" cap="none" spc="0" normalizeH="0" baseline="0" noProof="0" err="1">
                  <a:ln>
                    <a:noFill/>
                  </a:ln>
                  <a:solidFill>
                    <a:srgbClr val="001965"/>
                  </a:solidFill>
                  <a:effectLst/>
                  <a:uLnTx/>
                  <a:uFillTx/>
                  <a:latin typeface="Apis For Office"/>
                  <a:ea typeface="+mn-ea"/>
                  <a:cs typeface="+mn-cs"/>
                </a:rPr>
                <a:t>Veränderung</a:t>
              </a:r>
              <a:endParaRPr kumimoji="0" lang="en-US"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57" name="Textfeld 56">
              <a:extLst>
                <a:ext uri="{FF2B5EF4-FFF2-40B4-BE49-F238E27FC236}">
                  <a16:creationId xmlns:a16="http://schemas.microsoft.com/office/drawing/2014/main" id="{B11F5670-2341-F3B3-B2FF-7F7AC5106B48}"/>
                </a:ext>
              </a:extLst>
            </p:cNvPr>
            <p:cNvSpPr txBox="1"/>
            <p:nvPr/>
          </p:nvSpPr>
          <p:spPr>
            <a:xfrm>
              <a:off x="5562233" y="5363698"/>
              <a:ext cx="1153056" cy="169277"/>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1965"/>
                  </a:solidFill>
                  <a:effectLst/>
                  <a:uLnTx/>
                  <a:uFillTx/>
                  <a:latin typeface="Apis For Office"/>
                  <a:ea typeface="+mn-ea"/>
                  <a:cs typeface="+mn-cs"/>
                </a:rPr>
                <a:t>Verschlechterung</a:t>
              </a:r>
              <a:endParaRPr kumimoji="0" lang="en-US" sz="11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59" name="Gerader Verbinder 58">
              <a:extLst>
                <a:ext uri="{FF2B5EF4-FFF2-40B4-BE49-F238E27FC236}">
                  <a16:creationId xmlns:a16="http://schemas.microsoft.com/office/drawing/2014/main" id="{172FBD87-2413-4D07-A176-CEDA14B47A38}"/>
                </a:ext>
              </a:extLst>
            </p:cNvPr>
            <p:cNvCxnSpPr/>
            <p:nvPr/>
          </p:nvCxnSpPr>
          <p:spPr>
            <a:xfrm>
              <a:off x="3624281" y="5085742"/>
              <a:ext cx="0" cy="279214"/>
            </a:xfrm>
            <a:prstGeom prst="line">
              <a:avLst/>
            </a:prstGeom>
            <a:ln w="6350">
              <a:solidFill>
                <a:srgbClr val="898989">
                  <a:alpha val="20000"/>
                </a:srgbClr>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2AC00E1F-5F24-A0C2-1951-D74C19002AFE}"/>
                </a:ext>
              </a:extLst>
            </p:cNvPr>
            <p:cNvCxnSpPr/>
            <p:nvPr/>
          </p:nvCxnSpPr>
          <p:spPr>
            <a:xfrm>
              <a:off x="5284001" y="5084247"/>
              <a:ext cx="0" cy="279214"/>
            </a:xfrm>
            <a:prstGeom prst="line">
              <a:avLst/>
            </a:prstGeom>
            <a:ln w="6350">
              <a:solidFill>
                <a:srgbClr val="898989">
                  <a:alpha val="20000"/>
                </a:srgb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9846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BBC9-5511-0A27-F688-278E4B10113D}"/>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897E4CF8-38B6-31C2-9009-8C4685FAB338}"/>
              </a:ext>
            </a:extLst>
          </p:cNvPr>
          <p:cNvSpPr>
            <a:spLocks noGrp="1"/>
          </p:cNvSpPr>
          <p:nvPr>
            <p:ph type="ctrTitle"/>
          </p:nvPr>
        </p:nvSpPr>
        <p:spPr/>
        <p:txBody>
          <a:bodyPr anchor="t"/>
          <a:lstStyle/>
          <a:p>
            <a:br>
              <a:rPr lang="de-DE" sz="3200"/>
            </a:br>
            <a:br>
              <a:rPr lang="de-DE" sz="3200"/>
            </a:br>
            <a:r>
              <a:rPr lang="de-DE" sz="3200" err="1"/>
              <a:t>Multidisciplinary</a:t>
            </a:r>
            <a:r>
              <a:rPr lang="de-DE" sz="3200"/>
              <a:t> </a:t>
            </a:r>
            <a:r>
              <a:rPr lang="de-DE" sz="3200" err="1"/>
              <a:t>management</a:t>
            </a:r>
            <a:r>
              <a:rPr lang="de-DE" sz="3200"/>
              <a:t>  </a:t>
            </a:r>
            <a:r>
              <a:rPr lang="de-DE" sz="3200" err="1"/>
              <a:t>combining</a:t>
            </a:r>
            <a:r>
              <a:rPr lang="de-DE" sz="3200"/>
              <a:t> </a:t>
            </a:r>
            <a:r>
              <a:rPr lang="de-DE" sz="3200" err="1"/>
              <a:t>hepatologist</a:t>
            </a:r>
            <a:r>
              <a:rPr lang="de-DE" sz="3200"/>
              <a:t> </a:t>
            </a:r>
            <a:r>
              <a:rPr lang="de-DE" sz="3200" err="1"/>
              <a:t>counselling</a:t>
            </a:r>
            <a:r>
              <a:rPr lang="de-DE" sz="3200"/>
              <a:t>, </a:t>
            </a:r>
            <a:r>
              <a:rPr lang="de-DE" sz="3200" err="1"/>
              <a:t>cognitive</a:t>
            </a:r>
            <a:r>
              <a:rPr lang="de-DE" sz="3200"/>
              <a:t>/behavioral </a:t>
            </a:r>
            <a:r>
              <a:rPr lang="de-DE" sz="3200" err="1"/>
              <a:t>therapy</a:t>
            </a:r>
            <a:r>
              <a:rPr lang="de-DE" sz="3200"/>
              <a:t> and nutritional support (</a:t>
            </a:r>
            <a:r>
              <a:rPr lang="de-DE" sz="3200" err="1"/>
              <a:t>the</a:t>
            </a:r>
            <a:r>
              <a:rPr lang="de-DE" sz="3200"/>
              <a:t> „</a:t>
            </a:r>
            <a:r>
              <a:rPr lang="de-DE" sz="3200" err="1"/>
              <a:t>CoCoNut</a:t>
            </a:r>
            <a:r>
              <a:rPr lang="de-DE" sz="3200"/>
              <a:t>“ </a:t>
            </a:r>
            <a:r>
              <a:rPr lang="de-DE" sz="3200" err="1"/>
              <a:t>protocol</a:t>
            </a:r>
            <a:r>
              <a:rPr lang="de-DE" sz="3200"/>
              <a:t>) </a:t>
            </a:r>
            <a:r>
              <a:rPr lang="de-DE" sz="3200" err="1"/>
              <a:t>significantly</a:t>
            </a:r>
            <a:r>
              <a:rPr lang="de-DE" sz="3200"/>
              <a:t> </a:t>
            </a:r>
            <a:r>
              <a:rPr lang="de-DE" sz="3200" err="1"/>
              <a:t>improves</a:t>
            </a:r>
            <a:r>
              <a:rPr lang="de-DE" sz="3200"/>
              <a:t> </a:t>
            </a:r>
            <a:r>
              <a:rPr lang="de-DE" sz="3200" err="1"/>
              <a:t>metabolic</a:t>
            </a:r>
            <a:r>
              <a:rPr lang="de-DE" sz="3200"/>
              <a:t> and </a:t>
            </a:r>
            <a:r>
              <a:rPr lang="de-DE" sz="3200" err="1"/>
              <a:t>clinical</a:t>
            </a:r>
            <a:r>
              <a:rPr lang="de-DE" sz="3200"/>
              <a:t> </a:t>
            </a:r>
            <a:r>
              <a:rPr lang="de-DE" sz="3200" err="1"/>
              <a:t>outcomes</a:t>
            </a:r>
            <a:r>
              <a:rPr lang="de-DE" sz="3200"/>
              <a:t> </a:t>
            </a:r>
            <a:r>
              <a:rPr lang="de-DE" sz="3200" err="1"/>
              <a:t>of</a:t>
            </a:r>
            <a:r>
              <a:rPr lang="de-DE" sz="3200"/>
              <a:t> MASLD </a:t>
            </a:r>
            <a:r>
              <a:rPr lang="de-DE" sz="3200" err="1"/>
              <a:t>patients</a:t>
            </a:r>
            <a:endParaRPr lang="en-US" sz="3200"/>
          </a:p>
        </p:txBody>
      </p:sp>
      <p:sp>
        <p:nvSpPr>
          <p:cNvPr id="4" name="Textplatzhalter 3">
            <a:extLst>
              <a:ext uri="{FF2B5EF4-FFF2-40B4-BE49-F238E27FC236}">
                <a16:creationId xmlns:a16="http://schemas.microsoft.com/office/drawing/2014/main" id="{0583568F-F7EC-4086-8C0B-51104991661C}"/>
              </a:ext>
            </a:extLst>
          </p:cNvPr>
          <p:cNvSpPr>
            <a:spLocks noGrp="1"/>
          </p:cNvSpPr>
          <p:nvPr>
            <p:ph type="body" sz="quarter" idx="14"/>
          </p:nvPr>
        </p:nvSpPr>
        <p:spPr/>
        <p:txBody>
          <a:bodyPr/>
          <a:lstStyle/>
          <a:p>
            <a:r>
              <a:rPr lang="de-DE"/>
              <a:t>Romeo, M. et al.</a:t>
            </a:r>
          </a:p>
        </p:txBody>
      </p:sp>
      <p:sp>
        <p:nvSpPr>
          <p:cNvPr id="12" name="Textplatzhalter 11">
            <a:extLst>
              <a:ext uri="{FF2B5EF4-FFF2-40B4-BE49-F238E27FC236}">
                <a16:creationId xmlns:a16="http://schemas.microsoft.com/office/drawing/2014/main" id="{D4085A93-5E9B-4D36-FA60-F12263C6EB1A}"/>
              </a:ext>
            </a:extLst>
          </p:cNvPr>
          <p:cNvSpPr>
            <a:spLocks noGrp="1"/>
          </p:cNvSpPr>
          <p:nvPr>
            <p:ph type="body" sz="quarter" idx="17"/>
          </p:nvPr>
        </p:nvSpPr>
        <p:spPr/>
        <p:txBody>
          <a:bodyPr/>
          <a:lstStyle/>
          <a:p>
            <a:r>
              <a:rPr lang="de-DE" err="1"/>
              <a:t>ePoster</a:t>
            </a:r>
            <a:r>
              <a:rPr lang="de-DE"/>
              <a:t> (SAT-433_YI</a:t>
            </a:r>
            <a:r>
              <a:rPr lang="nb-NO"/>
              <a:t>) vom EASL 2025, 07.-10. Mai 2025, Amsterdam.</a:t>
            </a:r>
            <a:endParaRPr lang="de-DE"/>
          </a:p>
        </p:txBody>
      </p:sp>
      <p:pic>
        <p:nvPicPr>
          <p:cNvPr id="5" name="Grafik 4">
            <a:extLst>
              <a:ext uri="{FF2B5EF4-FFF2-40B4-BE49-F238E27FC236}">
                <a16:creationId xmlns:a16="http://schemas.microsoft.com/office/drawing/2014/main" id="{8A2822B6-6125-C94C-F0E3-50BB8951DD9D}"/>
              </a:ext>
            </a:extLst>
          </p:cNvPr>
          <p:cNvPicPr>
            <a:picLocks noChangeAspect="1"/>
          </p:cNvPicPr>
          <p:nvPr/>
        </p:nvPicPr>
        <p:blipFill>
          <a:blip r:embed="rId3"/>
          <a:stretch>
            <a:fillRect/>
          </a:stretch>
        </p:blipFill>
        <p:spPr>
          <a:xfrm>
            <a:off x="8374619" y="4239532"/>
            <a:ext cx="3169381" cy="1970468"/>
          </a:xfrm>
          <a:prstGeom prst="rect">
            <a:avLst/>
          </a:prstGeom>
        </p:spPr>
      </p:pic>
    </p:spTree>
    <p:custDataLst>
      <p:tags r:id="rId1"/>
    </p:custDataLst>
    <p:extLst>
      <p:ext uri="{BB962C8B-B14F-4D97-AF65-F5344CB8AC3E}">
        <p14:creationId xmlns:p14="http://schemas.microsoft.com/office/powerpoint/2010/main" val="4290685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081F4-4887-8747-52A6-9BD45A0DB1BD}"/>
            </a:ext>
          </a:extLst>
        </p:cNvPr>
        <p:cNvGrpSpPr/>
        <p:nvPr/>
      </p:nvGrpSpPr>
      <p:grpSpPr>
        <a:xfrm>
          <a:off x="0" y="0"/>
          <a:ext cx="0" cy="0"/>
          <a:chOff x="0" y="0"/>
          <a:chExt cx="0" cy="0"/>
        </a:xfrm>
      </p:grpSpPr>
      <p:sp>
        <p:nvSpPr>
          <p:cNvPr id="18" name="Rechteck: abgerundete Ecken 17">
            <a:extLst>
              <a:ext uri="{FF2B5EF4-FFF2-40B4-BE49-F238E27FC236}">
                <a16:creationId xmlns:a16="http://schemas.microsoft.com/office/drawing/2014/main" id="{C15922B2-D11B-7970-EA24-C08FD3A1C47A}"/>
              </a:ext>
            </a:extLst>
          </p:cNvPr>
          <p:cNvSpPr/>
          <p:nvPr/>
        </p:nvSpPr>
        <p:spPr>
          <a:xfrm>
            <a:off x="2662542" y="3433233"/>
            <a:ext cx="3618271" cy="871803"/>
          </a:xfrm>
          <a:prstGeom prst="roundRect">
            <a:avLst>
              <a:gd name="adj" fmla="val 8269"/>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Apis For Office"/>
                <a:ea typeface="+mn-ea"/>
                <a:cs typeface="+mn-cs"/>
              </a:rPr>
              <a:t>Beratung</a:t>
            </a: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r>
              <a:rPr kumimoji="0" lang="en-US" sz="1400" b="0" i="0" u="none" strike="noStrike" kern="1200" cap="none" spc="0" normalizeH="0" baseline="0" noProof="0" err="1">
                <a:ln>
                  <a:noFill/>
                </a:ln>
                <a:solidFill>
                  <a:srgbClr val="FFFFFF"/>
                </a:solidFill>
                <a:effectLst/>
                <a:uLnTx/>
                <a:uFillTx/>
                <a:latin typeface="Apis For Office"/>
                <a:ea typeface="+mn-ea"/>
                <a:cs typeface="+mn-cs"/>
              </a:rPr>
              <a:t>durch</a:t>
            </a:r>
            <a:r>
              <a:rPr kumimoji="0" lang="en-US" sz="1400" b="0" i="0" u="none" strike="noStrike" kern="1200" cap="none" spc="0" normalizeH="0" baseline="0" noProof="0">
                <a:ln>
                  <a:noFill/>
                </a:ln>
                <a:solidFill>
                  <a:srgbClr val="FFFFFF"/>
                </a:solidFill>
                <a:effectLst/>
                <a:uLnTx/>
                <a:uFillTx/>
                <a:latin typeface="Apis For Office"/>
                <a:ea typeface="+mn-ea"/>
                <a:cs typeface="+mn-cs"/>
              </a:rPr>
              <a:t> Hepatologen </a:t>
            </a:r>
            <a:br>
              <a:rPr kumimoji="0" lang="en-US" sz="1400" b="0" i="0" u="none" strike="noStrike" kern="1200" cap="none" spc="0" normalizeH="0" baseline="0" noProof="0">
                <a:ln>
                  <a:noFill/>
                </a:ln>
                <a:solidFill>
                  <a:srgbClr val="FFFFFF"/>
                </a:solidFill>
                <a:effectLst/>
                <a:uLnTx/>
                <a:uFillTx/>
                <a:latin typeface="Apis For Office"/>
                <a:ea typeface="+mn-ea"/>
                <a:cs typeface="+mn-cs"/>
              </a:rPr>
            </a:b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r>
              <a:rPr kumimoji="0" lang="en-US" sz="1400" b="0" i="0" u="none" strike="noStrike" kern="1200" cap="none" spc="0" normalizeH="0" baseline="0" noProof="0" err="1">
                <a:ln>
                  <a:noFill/>
                </a:ln>
                <a:solidFill>
                  <a:srgbClr val="FFFFFF"/>
                </a:solidFill>
                <a:effectLst/>
                <a:uLnTx/>
                <a:uFillTx/>
                <a:latin typeface="Apis For Office"/>
                <a:ea typeface="+mn-ea"/>
                <a:cs typeface="+mn-cs"/>
              </a:rPr>
              <a:t>Ernährungsberatung</a:t>
            </a: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br>
              <a:rPr kumimoji="0" lang="en-US" sz="1400" b="0" i="0" u="none" strike="noStrike" kern="1200" cap="none" spc="0" normalizeH="0" baseline="0" noProof="0">
                <a:ln>
                  <a:noFill/>
                </a:ln>
                <a:solidFill>
                  <a:srgbClr val="FFFFFF"/>
                </a:solidFill>
                <a:effectLst/>
                <a:uLnTx/>
                <a:uFillTx/>
                <a:latin typeface="Apis For Office"/>
                <a:ea typeface="+mn-ea"/>
                <a:cs typeface="+mn-cs"/>
              </a:rPr>
            </a:b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r>
              <a:rPr kumimoji="0" lang="en-US" sz="1400" b="0" i="0" u="none" strike="noStrike" kern="1200" cap="none" spc="0" normalizeH="0" baseline="0" noProof="0" err="1">
                <a:ln>
                  <a:noFill/>
                </a:ln>
                <a:solidFill>
                  <a:srgbClr val="FFFFFF"/>
                </a:solidFill>
                <a:effectLst/>
                <a:uLnTx/>
                <a:uFillTx/>
                <a:latin typeface="Apis For Office"/>
                <a:ea typeface="+mn-ea"/>
                <a:cs typeface="+mn-cs"/>
              </a:rPr>
              <a:t>Verhaltenstherapie</a:t>
            </a:r>
            <a:endParaRPr kumimoji="0" lang="de-DE" sz="14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7" name="Rechteck: abgerundete Ecken 16">
            <a:extLst>
              <a:ext uri="{FF2B5EF4-FFF2-40B4-BE49-F238E27FC236}">
                <a16:creationId xmlns:a16="http://schemas.microsoft.com/office/drawing/2014/main" id="{403DDB99-8855-9DD9-DD55-551726EBA590}"/>
              </a:ext>
            </a:extLst>
          </p:cNvPr>
          <p:cNvSpPr/>
          <p:nvPr/>
        </p:nvSpPr>
        <p:spPr>
          <a:xfrm>
            <a:off x="2662542" y="2598015"/>
            <a:ext cx="3618271" cy="729143"/>
          </a:xfrm>
          <a:prstGeom prst="roundRect">
            <a:avLst>
              <a:gd name="adj" fmla="val 8720"/>
            </a:avLst>
          </a:prstGeom>
          <a:solidFill>
            <a:schemeClr val="accent5"/>
          </a:solidFill>
          <a:ln>
            <a:no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Apis For Office"/>
                <a:ea typeface="+mn-ea"/>
                <a:cs typeface="+mn-cs"/>
              </a:rPr>
              <a:t>Beratung</a:t>
            </a: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r>
              <a:rPr kumimoji="0" lang="en-US" sz="1400" b="0" i="0" u="none" strike="noStrike" kern="1200" cap="none" spc="0" normalizeH="0" baseline="0" noProof="0" err="1">
                <a:ln>
                  <a:noFill/>
                </a:ln>
                <a:solidFill>
                  <a:srgbClr val="FFFFFF"/>
                </a:solidFill>
                <a:effectLst/>
                <a:uLnTx/>
                <a:uFillTx/>
                <a:latin typeface="Apis For Office"/>
                <a:ea typeface="+mn-ea"/>
                <a:cs typeface="+mn-cs"/>
              </a:rPr>
              <a:t>durch</a:t>
            </a:r>
            <a:r>
              <a:rPr kumimoji="0" lang="en-US" sz="1400" b="0" i="0" u="none" strike="noStrike" kern="1200" cap="none" spc="0" normalizeH="0" baseline="0" noProof="0">
                <a:ln>
                  <a:noFill/>
                </a:ln>
                <a:solidFill>
                  <a:srgbClr val="FFFFFF"/>
                </a:solidFill>
                <a:effectLst/>
                <a:uLnTx/>
                <a:uFillTx/>
                <a:latin typeface="Apis For Office"/>
                <a:ea typeface="+mn-ea"/>
                <a:cs typeface="+mn-cs"/>
              </a:rPr>
              <a:t> Hepatologen </a:t>
            </a:r>
            <a:br>
              <a:rPr kumimoji="0" lang="en-US" sz="1400" b="0" i="0" u="none" strike="noStrike" kern="1200" cap="none" spc="0" normalizeH="0" baseline="0" noProof="0">
                <a:ln>
                  <a:noFill/>
                </a:ln>
                <a:solidFill>
                  <a:srgbClr val="FFFFFF"/>
                </a:solidFill>
                <a:effectLst/>
                <a:uLnTx/>
                <a:uFillTx/>
                <a:latin typeface="Apis For Office"/>
                <a:ea typeface="+mn-ea"/>
                <a:cs typeface="+mn-cs"/>
              </a:rPr>
            </a:b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r>
              <a:rPr kumimoji="0" lang="en-US" sz="1400" b="0" i="0" u="none" strike="noStrike" kern="1200" cap="none" spc="0" normalizeH="0" baseline="0" noProof="0" err="1">
                <a:ln>
                  <a:noFill/>
                </a:ln>
                <a:solidFill>
                  <a:srgbClr val="FFFFFF"/>
                </a:solidFill>
                <a:effectLst/>
                <a:uLnTx/>
                <a:uFillTx/>
                <a:latin typeface="Apis For Office"/>
                <a:ea typeface="+mn-ea"/>
                <a:cs typeface="+mn-cs"/>
              </a:rPr>
              <a:t>Ernährungsberatung</a:t>
            </a:r>
            <a:r>
              <a:rPr kumimoji="0" lang="en-US" sz="1400" b="0" i="0" u="none" strike="noStrike" kern="1200" cap="none" spc="0" normalizeH="0" baseline="0" noProof="0">
                <a:ln>
                  <a:noFill/>
                </a:ln>
                <a:solidFill>
                  <a:srgbClr val="FFFFFF"/>
                </a:solidFill>
                <a:effectLst/>
                <a:uLnTx/>
                <a:uFillTx/>
                <a:latin typeface="Apis For Office"/>
                <a:ea typeface="+mn-ea"/>
                <a:cs typeface="+mn-cs"/>
              </a:rPr>
              <a:t> </a:t>
            </a:r>
            <a:endParaRPr kumimoji="0" lang="de-DE" sz="14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5" name="Rechteck: abgerundete Ecken 14">
            <a:extLst>
              <a:ext uri="{FF2B5EF4-FFF2-40B4-BE49-F238E27FC236}">
                <a16:creationId xmlns:a16="http://schemas.microsoft.com/office/drawing/2014/main" id="{4F24717A-E0B9-6B09-59C8-04810DF3C93F}"/>
              </a:ext>
            </a:extLst>
          </p:cNvPr>
          <p:cNvSpPr/>
          <p:nvPr/>
        </p:nvSpPr>
        <p:spPr>
          <a:xfrm>
            <a:off x="840863" y="2006750"/>
            <a:ext cx="1233490" cy="2298286"/>
          </a:xfrm>
          <a:prstGeom prst="roundRect">
            <a:avLst>
              <a:gd name="adj" fmla="val 4801"/>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14" name="Rechteck: abgerundete Ecken 13">
            <a:extLst>
              <a:ext uri="{FF2B5EF4-FFF2-40B4-BE49-F238E27FC236}">
                <a16:creationId xmlns:a16="http://schemas.microsoft.com/office/drawing/2014/main" id="{C9BCADCB-BD57-E1F8-FB3B-6250603792D5}"/>
              </a:ext>
            </a:extLst>
          </p:cNvPr>
          <p:cNvSpPr/>
          <p:nvPr/>
        </p:nvSpPr>
        <p:spPr>
          <a:xfrm>
            <a:off x="2675487" y="2023679"/>
            <a:ext cx="3618271" cy="460671"/>
          </a:xfrm>
          <a:prstGeom prst="roundRect">
            <a:avLst>
              <a:gd name="adj" fmla="val 13072"/>
            </a:avLst>
          </a:prstGeom>
          <a:solidFill>
            <a:srgbClr val="B1D5F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1965"/>
                </a:solidFill>
                <a:effectLst/>
                <a:uLnTx/>
                <a:uFillTx/>
                <a:latin typeface="Apis For Office"/>
                <a:ea typeface="+mn-ea"/>
                <a:cs typeface="+mn-cs"/>
              </a:rPr>
              <a:t>Beratung</a:t>
            </a:r>
            <a:r>
              <a:rPr kumimoji="0" lang="en-US" sz="1400" b="0" i="0" u="none" strike="noStrike" kern="1200" cap="none" spc="0" normalizeH="0" baseline="0" noProof="0">
                <a:ln>
                  <a:noFill/>
                </a:ln>
                <a:solidFill>
                  <a:srgbClr val="001965"/>
                </a:solidFill>
                <a:effectLst/>
                <a:uLnTx/>
                <a:uFillTx/>
                <a:latin typeface="Apis For Office"/>
                <a:ea typeface="+mn-ea"/>
                <a:cs typeface="+mn-cs"/>
              </a:rPr>
              <a:t> </a:t>
            </a:r>
            <a:r>
              <a:rPr kumimoji="0" lang="en-US" sz="1400" b="0" i="0" u="none" strike="noStrike" kern="1200" cap="none" spc="0" normalizeH="0" baseline="0" noProof="0" err="1">
                <a:ln>
                  <a:noFill/>
                </a:ln>
                <a:solidFill>
                  <a:srgbClr val="001965"/>
                </a:solidFill>
                <a:effectLst/>
                <a:uLnTx/>
                <a:uFillTx/>
                <a:latin typeface="Apis For Office"/>
                <a:ea typeface="+mn-ea"/>
                <a:cs typeface="+mn-cs"/>
              </a:rPr>
              <a:t>durch</a:t>
            </a:r>
            <a:r>
              <a:rPr kumimoji="0" lang="en-US" sz="1400" b="0" i="0" u="none" strike="noStrike" kern="1200" cap="none" spc="0" normalizeH="0" baseline="0" noProof="0">
                <a:ln>
                  <a:noFill/>
                </a:ln>
                <a:solidFill>
                  <a:srgbClr val="001965"/>
                </a:solidFill>
                <a:effectLst/>
                <a:uLnTx/>
                <a:uFillTx/>
                <a:latin typeface="Apis For Office"/>
                <a:ea typeface="+mn-ea"/>
                <a:cs typeface="+mn-cs"/>
              </a:rPr>
              <a:t> Hepatologen</a:t>
            </a:r>
            <a:endParaRPr kumimoji="0" lang="de-DE" sz="14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4" name="Text Placeholder 3">
            <a:extLst>
              <a:ext uri="{FF2B5EF4-FFF2-40B4-BE49-F238E27FC236}">
                <a16:creationId xmlns:a16="http://schemas.microsoft.com/office/drawing/2014/main" id="{93656803-1A5F-A093-6A90-CDE615F317BE}"/>
              </a:ext>
            </a:extLst>
          </p:cNvPr>
          <p:cNvSpPr>
            <a:spLocks noGrp="1"/>
          </p:cNvSpPr>
          <p:nvPr>
            <p:ph type="body" sz="quarter" idx="15"/>
          </p:nvPr>
        </p:nvSpPr>
        <p:spPr>
          <a:xfrm>
            <a:off x="647700" y="6195001"/>
            <a:ext cx="8190742" cy="550287"/>
          </a:xfrm>
        </p:spPr>
        <p:txBody>
          <a:bodyPr/>
          <a:lstStyle/>
          <a:p>
            <a:r>
              <a:rPr lang="en-GB" i="1" err="1"/>
              <a:t>Grafiken</a:t>
            </a:r>
            <a:r>
              <a:rPr lang="en-GB" i="1"/>
              <a:t> von Novo Nordisk </a:t>
            </a:r>
            <a:r>
              <a:rPr lang="en-GB" i="1" err="1"/>
              <a:t>nach</a:t>
            </a:r>
            <a:r>
              <a:rPr lang="en-GB" i="1"/>
              <a:t> Daten von Romeo M. et al.</a:t>
            </a:r>
            <a:br>
              <a:rPr lang="en-GB"/>
            </a:br>
            <a:r>
              <a:rPr lang="en-US"/>
              <a:t>CoCoNut, hepatologist counseling, cognitive/behavioral therapy, and nutritional support, </a:t>
            </a:r>
            <a:r>
              <a:rPr lang="en-US" err="1"/>
              <a:t>Beratung</a:t>
            </a:r>
            <a:r>
              <a:rPr lang="en-US"/>
              <a:t> </a:t>
            </a:r>
            <a:r>
              <a:rPr lang="en-US" err="1"/>
              <a:t>durch</a:t>
            </a:r>
            <a:r>
              <a:rPr lang="en-US"/>
              <a:t> </a:t>
            </a:r>
            <a:r>
              <a:rPr lang="en-US" err="1"/>
              <a:t>einen</a:t>
            </a:r>
            <a:r>
              <a:rPr lang="en-US"/>
              <a:t> Hepatologen, </a:t>
            </a:r>
            <a:r>
              <a:rPr lang="en-US" err="1"/>
              <a:t>kognitive</a:t>
            </a:r>
            <a:r>
              <a:rPr lang="en-US"/>
              <a:t>/</a:t>
            </a:r>
            <a:r>
              <a:rPr lang="en-US" err="1"/>
              <a:t>verhaltenstherapeutische</a:t>
            </a:r>
            <a:r>
              <a:rPr lang="en-US"/>
              <a:t> </a:t>
            </a:r>
            <a:r>
              <a:rPr lang="en-US" err="1"/>
              <a:t>Maßnahmen</a:t>
            </a:r>
            <a:r>
              <a:rPr lang="en-US"/>
              <a:t> und </a:t>
            </a:r>
            <a:r>
              <a:rPr lang="en-US" err="1"/>
              <a:t>Ernährungsberatung</a:t>
            </a:r>
            <a:r>
              <a:rPr lang="en-US"/>
              <a:t>; MASLD, metabolic dysfunction-associated </a:t>
            </a:r>
            <a:r>
              <a:rPr lang="en-US" err="1"/>
              <a:t>steatotic</a:t>
            </a:r>
            <a:r>
              <a:rPr lang="en-US"/>
              <a:t> liver disease, </a:t>
            </a:r>
            <a:r>
              <a:rPr lang="en-US" err="1"/>
              <a:t>metabolische</a:t>
            </a:r>
            <a:r>
              <a:rPr lang="en-US"/>
              <a:t> </a:t>
            </a:r>
            <a:r>
              <a:rPr lang="en-US" err="1"/>
              <a:t>Dysfunktion-assoziierte</a:t>
            </a:r>
            <a:r>
              <a:rPr lang="en-US"/>
              <a:t> </a:t>
            </a:r>
            <a:r>
              <a:rPr lang="en-US" err="1"/>
              <a:t>steatotische</a:t>
            </a:r>
            <a:r>
              <a:rPr lang="en-US"/>
              <a:t> </a:t>
            </a:r>
            <a:r>
              <a:rPr lang="en-US" err="1"/>
              <a:t>Lebererkrankung</a:t>
            </a:r>
            <a:r>
              <a:rPr lang="en-US"/>
              <a:t>.</a:t>
            </a:r>
          </a:p>
        </p:txBody>
      </p:sp>
      <p:sp>
        <p:nvSpPr>
          <p:cNvPr id="5" name="Text Placeholder 4">
            <a:extLst>
              <a:ext uri="{FF2B5EF4-FFF2-40B4-BE49-F238E27FC236}">
                <a16:creationId xmlns:a16="http://schemas.microsoft.com/office/drawing/2014/main" id="{7D8E5D68-76E2-ED99-1254-CD7F0DB6E90A}"/>
              </a:ext>
            </a:extLst>
          </p:cNvPr>
          <p:cNvSpPr>
            <a:spLocks noGrp="1"/>
          </p:cNvSpPr>
          <p:nvPr>
            <p:ph type="body" sz="quarter" idx="17"/>
          </p:nvPr>
        </p:nvSpPr>
        <p:spPr>
          <a:xfrm>
            <a:off x="9706613" y="6421288"/>
            <a:ext cx="1837685" cy="324000"/>
          </a:xfrm>
        </p:spPr>
        <p:txBody>
          <a:bodyPr/>
          <a:lstStyle/>
          <a:p>
            <a:r>
              <a:rPr lang="nb-NO"/>
              <a:t>Romeo M. et al. J Hepatol. 2025;82(Suppl.1):SAT-433-YI.</a:t>
            </a:r>
          </a:p>
        </p:txBody>
      </p:sp>
      <p:sp>
        <p:nvSpPr>
          <p:cNvPr id="3" name="Titel 8">
            <a:extLst>
              <a:ext uri="{FF2B5EF4-FFF2-40B4-BE49-F238E27FC236}">
                <a16:creationId xmlns:a16="http://schemas.microsoft.com/office/drawing/2014/main" id="{A9F9F020-1203-864A-8F06-6D8F32D75197}"/>
              </a:ext>
            </a:extLst>
          </p:cNvPr>
          <p:cNvSpPr txBox="1">
            <a:spLocks/>
          </p:cNvSpPr>
          <p:nvPr/>
        </p:nvSpPr>
        <p:spPr>
          <a:xfrm>
            <a:off x="800400" y="486634"/>
            <a:ext cx="10896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kern="1200">
                <a:solidFill>
                  <a:srgbClr val="001965"/>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srgbClr val="001965"/>
                </a:solidFill>
                <a:effectLst/>
                <a:uLnTx/>
                <a:uFillTx/>
                <a:latin typeface="Apis For Office"/>
                <a:ea typeface="+mj-ea"/>
                <a:cs typeface="+mj-cs"/>
              </a:rPr>
              <a:t>Prospektive Studie bei MASLD-Patienten</a:t>
            </a:r>
          </a:p>
        </p:txBody>
      </p:sp>
      <p:sp>
        <p:nvSpPr>
          <p:cNvPr id="10" name="Inhaltsplatzhalter 9">
            <a:extLst>
              <a:ext uri="{FF2B5EF4-FFF2-40B4-BE49-F238E27FC236}">
                <a16:creationId xmlns:a16="http://schemas.microsoft.com/office/drawing/2014/main" id="{F039920E-BBC9-F079-0B70-0F794C1C350D}"/>
              </a:ext>
            </a:extLst>
          </p:cNvPr>
          <p:cNvSpPr>
            <a:spLocks noGrp="1"/>
          </p:cNvSpPr>
          <p:nvPr>
            <p:ph idx="1"/>
          </p:nvPr>
        </p:nvSpPr>
        <p:spPr>
          <a:xfrm>
            <a:off x="862000" y="3275626"/>
            <a:ext cx="1102193" cy="385871"/>
          </a:xfrm>
        </p:spPr>
        <p:txBody>
          <a:bodyPr/>
          <a:lstStyle/>
          <a:p>
            <a:pPr marL="0" indent="0" algn="ctr">
              <a:lnSpc>
                <a:spcPct val="120000"/>
              </a:lnSpc>
              <a:buNone/>
            </a:pPr>
            <a:r>
              <a:rPr lang="en-US" sz="1400">
                <a:solidFill>
                  <a:schemeClr val="tx2"/>
                </a:solidFill>
              </a:rPr>
              <a:t>n=286 </a:t>
            </a:r>
            <a:br>
              <a:rPr lang="en-US" sz="1400">
                <a:solidFill>
                  <a:schemeClr val="tx2"/>
                </a:solidFill>
              </a:rPr>
            </a:br>
            <a:r>
              <a:rPr lang="en-US" sz="1400" err="1">
                <a:solidFill>
                  <a:schemeClr val="tx2"/>
                </a:solidFill>
              </a:rPr>
              <a:t>Patienten</a:t>
            </a:r>
            <a:endParaRPr lang="en-US" sz="1400">
              <a:solidFill>
                <a:schemeClr val="tx2"/>
              </a:solidFill>
            </a:endParaRPr>
          </a:p>
          <a:p>
            <a:pPr algn="ctr"/>
            <a:endParaRPr lang="de-DE" sz="1400"/>
          </a:p>
        </p:txBody>
      </p:sp>
      <p:sp>
        <p:nvSpPr>
          <p:cNvPr id="11" name="Textfeld 10">
            <a:extLst>
              <a:ext uri="{FF2B5EF4-FFF2-40B4-BE49-F238E27FC236}">
                <a16:creationId xmlns:a16="http://schemas.microsoft.com/office/drawing/2014/main" id="{2B426FFC-523B-7803-E6E5-11BFE5E01D45}"/>
              </a:ext>
            </a:extLst>
          </p:cNvPr>
          <p:cNvSpPr txBox="1"/>
          <p:nvPr/>
        </p:nvSpPr>
        <p:spPr>
          <a:xfrm>
            <a:off x="840862" y="4508112"/>
            <a:ext cx="10620480" cy="1083374"/>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2000" b="0" i="0" u="none" strike="noStrike" kern="1200" cap="none" spc="0" normalizeH="0" baseline="0" noProof="0">
                <a:ln>
                  <a:noFill/>
                </a:ln>
                <a:solidFill>
                  <a:srgbClr val="001965"/>
                </a:solidFill>
                <a:effectLst/>
                <a:uLnTx/>
                <a:uFillTx/>
                <a:latin typeface="Apis For Office"/>
                <a:ea typeface="+mn-ea"/>
                <a:cs typeface="+mn-cs"/>
              </a:rPr>
              <a:t>Multidisziplinäres Management, das Beratung durch einen Hepatologen, kognitive/Verhaltenstherapie und Ernährungsberatung (das „</a:t>
            </a:r>
            <a:r>
              <a:rPr kumimoji="0" lang="de-DE" sz="2000" b="0" i="0" u="none" strike="noStrike" kern="1200" cap="none" spc="0" normalizeH="0" baseline="0" noProof="0" err="1">
                <a:ln>
                  <a:noFill/>
                </a:ln>
                <a:solidFill>
                  <a:srgbClr val="001965"/>
                </a:solidFill>
                <a:effectLst/>
                <a:uLnTx/>
                <a:uFillTx/>
                <a:latin typeface="Apis For Office"/>
                <a:ea typeface="+mn-ea"/>
                <a:cs typeface="+mn-cs"/>
              </a:rPr>
              <a:t>CoCoNut</a:t>
            </a:r>
            <a:r>
              <a:rPr kumimoji="0" lang="de-DE" sz="2000" b="0" i="0" u="none" strike="noStrike" kern="1200" cap="none" spc="0" normalizeH="0" baseline="0" noProof="0">
                <a:ln>
                  <a:noFill/>
                </a:ln>
                <a:solidFill>
                  <a:srgbClr val="001965"/>
                </a:solidFill>
                <a:effectLst/>
                <a:uLnTx/>
                <a:uFillTx/>
                <a:latin typeface="Apis For Office"/>
                <a:ea typeface="+mn-ea"/>
                <a:cs typeface="+mn-cs"/>
              </a:rPr>
              <a:t>“-Protokoll) kombiniert, führte zu einer signifikanten Verbesserung der metabolischen und klinischen Ergebnisse von Menschen mit MASLD </a:t>
            </a:r>
            <a:endParaRPr kumimoji="0" lang="de-DE" sz="18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13" name="Gleichschenkliges Dreieck 12">
            <a:extLst>
              <a:ext uri="{FF2B5EF4-FFF2-40B4-BE49-F238E27FC236}">
                <a16:creationId xmlns:a16="http://schemas.microsoft.com/office/drawing/2014/main" id="{EF850E47-57DF-1352-AF1A-6CB9C99426AA}"/>
              </a:ext>
            </a:extLst>
          </p:cNvPr>
          <p:cNvSpPr/>
          <p:nvPr/>
        </p:nvSpPr>
        <p:spPr>
          <a:xfrm rot="16200000" flipH="1" flipV="1">
            <a:off x="6087926" y="2821864"/>
            <a:ext cx="1647383" cy="697383"/>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pic>
        <p:nvPicPr>
          <p:cNvPr id="16" name="Picture 6">
            <a:extLst>
              <a:ext uri="{FF2B5EF4-FFF2-40B4-BE49-F238E27FC236}">
                <a16:creationId xmlns:a16="http://schemas.microsoft.com/office/drawing/2014/main" id="{B5FAAFA8-0C03-900C-0B57-2FDE623C7673}"/>
              </a:ext>
            </a:extLst>
          </p:cNvPr>
          <p:cNvPicPr>
            <a:picLocks noChangeAspect="1"/>
          </p:cNvPicPr>
          <p:nvPr/>
        </p:nvPicPr>
        <p:blipFill>
          <a:blip r:embed="rId4"/>
          <a:srcRect l="2945" t="22607" r="89430" b="56064"/>
          <a:stretch/>
        </p:blipFill>
        <p:spPr>
          <a:xfrm>
            <a:off x="1030709" y="2567147"/>
            <a:ext cx="876660" cy="505403"/>
          </a:xfrm>
          <a:prstGeom prst="rect">
            <a:avLst/>
          </a:prstGeom>
        </p:spPr>
      </p:pic>
      <p:cxnSp>
        <p:nvCxnSpPr>
          <p:cNvPr id="19" name="Gerader Verbinder 18">
            <a:extLst>
              <a:ext uri="{FF2B5EF4-FFF2-40B4-BE49-F238E27FC236}">
                <a16:creationId xmlns:a16="http://schemas.microsoft.com/office/drawing/2014/main" id="{5575E0D1-2198-6F52-0CCD-060842BABAA2}"/>
              </a:ext>
            </a:extLst>
          </p:cNvPr>
          <p:cNvCxnSpPr>
            <a:cxnSpLocks/>
          </p:cNvCxnSpPr>
          <p:nvPr/>
        </p:nvCxnSpPr>
        <p:spPr>
          <a:xfrm flipH="1" flipV="1">
            <a:off x="2370224" y="2246816"/>
            <a:ext cx="280942"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06DE5054-28BB-CD91-5889-2C53F11A58A1}"/>
              </a:ext>
            </a:extLst>
          </p:cNvPr>
          <p:cNvCxnSpPr>
            <a:cxnSpLocks/>
          </p:cNvCxnSpPr>
          <p:nvPr/>
        </p:nvCxnSpPr>
        <p:spPr>
          <a:xfrm flipH="1" flipV="1">
            <a:off x="2366366" y="2977171"/>
            <a:ext cx="288000"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130EF524-5FF2-BB7C-0C9A-5AAF48949A24}"/>
              </a:ext>
            </a:extLst>
          </p:cNvPr>
          <p:cNvCxnSpPr>
            <a:cxnSpLocks/>
          </p:cNvCxnSpPr>
          <p:nvPr/>
        </p:nvCxnSpPr>
        <p:spPr>
          <a:xfrm flipH="1">
            <a:off x="2365738" y="3875018"/>
            <a:ext cx="285428"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9F5E849D-E3B1-73CD-F776-3EDA47D3D6CB}"/>
              </a:ext>
            </a:extLst>
          </p:cNvPr>
          <p:cNvCxnSpPr>
            <a:cxnSpLocks/>
          </p:cNvCxnSpPr>
          <p:nvPr/>
        </p:nvCxnSpPr>
        <p:spPr>
          <a:xfrm flipV="1">
            <a:off x="2361630" y="2246816"/>
            <a:ext cx="0" cy="1628202"/>
          </a:xfrm>
          <a:prstGeom prst="line">
            <a:avLst/>
          </a:prstGeom>
          <a:ln w="9525">
            <a:solidFill>
              <a:srgbClr val="939AA7"/>
            </a:solidFill>
            <a:miter lim="800000"/>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EF4A40AC-6156-32AC-E011-7EB8D42D7269}"/>
              </a:ext>
            </a:extLst>
          </p:cNvPr>
          <p:cNvCxnSpPr>
            <a:cxnSpLocks/>
          </p:cNvCxnSpPr>
          <p:nvPr/>
        </p:nvCxnSpPr>
        <p:spPr>
          <a:xfrm flipH="1">
            <a:off x="2079088" y="2977002"/>
            <a:ext cx="288000" cy="33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grpSp>
        <p:nvGrpSpPr>
          <p:cNvPr id="34" name="Gruppieren 33">
            <a:extLst>
              <a:ext uri="{FF2B5EF4-FFF2-40B4-BE49-F238E27FC236}">
                <a16:creationId xmlns:a16="http://schemas.microsoft.com/office/drawing/2014/main" id="{C62B072D-2C7E-0722-2E8A-CE69B34312DF}"/>
              </a:ext>
            </a:extLst>
          </p:cNvPr>
          <p:cNvGrpSpPr/>
          <p:nvPr/>
        </p:nvGrpSpPr>
        <p:grpSpPr>
          <a:xfrm>
            <a:off x="7105376" y="2141995"/>
            <a:ext cx="3923595" cy="2138051"/>
            <a:chOff x="7105376" y="2231645"/>
            <a:chExt cx="3923595" cy="2138051"/>
          </a:xfrm>
        </p:grpSpPr>
        <p:grpSp>
          <p:nvGrpSpPr>
            <p:cNvPr id="30" name="Gruppieren 29">
              <a:extLst>
                <a:ext uri="{FF2B5EF4-FFF2-40B4-BE49-F238E27FC236}">
                  <a16:creationId xmlns:a16="http://schemas.microsoft.com/office/drawing/2014/main" id="{152CC186-461F-2B59-F169-7B49DBC6CE0D}"/>
                </a:ext>
              </a:extLst>
            </p:cNvPr>
            <p:cNvGrpSpPr/>
            <p:nvPr/>
          </p:nvGrpSpPr>
          <p:grpSpPr>
            <a:xfrm>
              <a:off x="7529477" y="2231645"/>
              <a:ext cx="3342331" cy="1861632"/>
              <a:chOff x="9657632" y="2231645"/>
              <a:chExt cx="3100868" cy="1727140"/>
            </a:xfrm>
          </p:grpSpPr>
          <p:pic>
            <p:nvPicPr>
              <p:cNvPr id="25" name="Grafik 24">
                <a:extLst>
                  <a:ext uri="{FF2B5EF4-FFF2-40B4-BE49-F238E27FC236}">
                    <a16:creationId xmlns:a16="http://schemas.microsoft.com/office/drawing/2014/main" id="{D49E154D-7C56-F464-78A1-2B0FFF474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9420" y="2231645"/>
                <a:ext cx="699080" cy="1727139"/>
              </a:xfrm>
              <a:prstGeom prst="rect">
                <a:avLst/>
              </a:prstGeom>
            </p:spPr>
          </p:pic>
          <p:pic>
            <p:nvPicPr>
              <p:cNvPr id="27" name="Grafik 26">
                <a:extLst>
                  <a:ext uri="{FF2B5EF4-FFF2-40B4-BE49-F238E27FC236}">
                    <a16:creationId xmlns:a16="http://schemas.microsoft.com/office/drawing/2014/main" id="{F26927D8-20DD-42AF-6B21-ED9CDD9715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7632" y="2231645"/>
                <a:ext cx="510118" cy="1727140"/>
              </a:xfrm>
              <a:prstGeom prst="rect">
                <a:avLst/>
              </a:prstGeom>
            </p:spPr>
          </p:pic>
          <p:pic>
            <p:nvPicPr>
              <p:cNvPr id="29" name="Grafik 28">
                <a:extLst>
                  <a:ext uri="{FF2B5EF4-FFF2-40B4-BE49-F238E27FC236}">
                    <a16:creationId xmlns:a16="http://schemas.microsoft.com/office/drawing/2014/main" id="{FD437943-A260-0958-841B-447D2DD21C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98899" y="2231645"/>
                <a:ext cx="620200" cy="1727139"/>
              </a:xfrm>
              <a:prstGeom prst="rect">
                <a:avLst/>
              </a:prstGeom>
            </p:spPr>
          </p:pic>
        </p:grpSp>
        <p:sp>
          <p:nvSpPr>
            <p:cNvPr id="31" name="Textfeld 30">
              <a:extLst>
                <a:ext uri="{FF2B5EF4-FFF2-40B4-BE49-F238E27FC236}">
                  <a16:creationId xmlns:a16="http://schemas.microsoft.com/office/drawing/2014/main" id="{F463EEEC-200C-5679-09A1-3B7222ED17F8}"/>
                </a:ext>
              </a:extLst>
            </p:cNvPr>
            <p:cNvSpPr txBox="1"/>
            <p:nvPr/>
          </p:nvSpPr>
          <p:spPr>
            <a:xfrm>
              <a:off x="7105376" y="4162844"/>
              <a:ext cx="1398042" cy="20685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Ernährungsberater</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2" name="Textfeld 31">
              <a:extLst>
                <a:ext uri="{FF2B5EF4-FFF2-40B4-BE49-F238E27FC236}">
                  <a16:creationId xmlns:a16="http://schemas.microsoft.com/office/drawing/2014/main" id="{39483B43-D385-215F-C55E-63CC3F19216D}"/>
                </a:ext>
              </a:extLst>
            </p:cNvPr>
            <p:cNvSpPr txBox="1"/>
            <p:nvPr/>
          </p:nvSpPr>
          <p:spPr>
            <a:xfrm>
              <a:off x="8667726" y="4162845"/>
              <a:ext cx="1067844" cy="20685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Hepatologe</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33" name="Textfeld 32">
              <a:extLst>
                <a:ext uri="{FF2B5EF4-FFF2-40B4-BE49-F238E27FC236}">
                  <a16:creationId xmlns:a16="http://schemas.microsoft.com/office/drawing/2014/main" id="{1542DB39-C887-5077-107A-DFC412239F26}"/>
                </a:ext>
              </a:extLst>
            </p:cNvPr>
            <p:cNvSpPr txBox="1"/>
            <p:nvPr/>
          </p:nvSpPr>
          <p:spPr>
            <a:xfrm>
              <a:off x="9961127" y="4162844"/>
              <a:ext cx="1067844" cy="20685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latin typeface="Apis For Office"/>
                  <a:ea typeface="+mn-ea"/>
                  <a:cs typeface="+mn-cs"/>
                </a:rPr>
                <a:t>Psychologe</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grpSp>
      <p:sp>
        <p:nvSpPr>
          <p:cNvPr id="2" name="Textfeld 1">
            <a:extLst>
              <a:ext uri="{FF2B5EF4-FFF2-40B4-BE49-F238E27FC236}">
                <a16:creationId xmlns:a16="http://schemas.microsoft.com/office/drawing/2014/main" id="{E185610A-4FD2-EFDC-4C18-9B088CFFABF3}"/>
              </a:ext>
            </a:extLst>
          </p:cNvPr>
          <p:cNvSpPr txBox="1"/>
          <p:nvPr/>
        </p:nvSpPr>
        <p:spPr>
          <a:xfrm>
            <a:off x="647700" y="1434284"/>
            <a:ext cx="8448543" cy="4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defPPr>
              <a:defRPr lang="de-DE"/>
            </a:defPPr>
            <a:lvl1pPr>
              <a:defRPr sz="12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01965"/>
                </a:solidFill>
                <a:effectLst/>
                <a:uLnTx/>
                <a:uFillTx/>
                <a:latin typeface="Apis For Office"/>
                <a:ea typeface="+mn-ea"/>
                <a:cs typeface="+mn-cs"/>
              </a:rPr>
              <a:t>„</a:t>
            </a:r>
            <a:r>
              <a:rPr kumimoji="0" lang="de-DE" sz="1800" b="1" i="0" u="none" strike="noStrike" kern="1200" cap="none" spc="0" normalizeH="0" baseline="0" noProof="0" err="1">
                <a:ln>
                  <a:noFill/>
                </a:ln>
                <a:solidFill>
                  <a:srgbClr val="001965"/>
                </a:solidFill>
                <a:effectLst/>
                <a:uLnTx/>
                <a:uFillTx/>
                <a:latin typeface="Apis For Office"/>
                <a:ea typeface="+mn-ea"/>
                <a:cs typeface="+mn-cs"/>
              </a:rPr>
              <a:t>CoCoNut</a:t>
            </a:r>
            <a:r>
              <a:rPr kumimoji="0" lang="de-DE" sz="1800" b="1" i="0" u="none" strike="noStrike" kern="1200" cap="none" spc="0" normalizeH="0" baseline="0" noProof="0">
                <a:ln>
                  <a:noFill/>
                </a:ln>
                <a:solidFill>
                  <a:srgbClr val="001965"/>
                </a:solidFill>
                <a:effectLst/>
                <a:uLnTx/>
                <a:uFillTx/>
                <a:latin typeface="Apis For Office"/>
                <a:ea typeface="+mn-ea"/>
                <a:cs typeface="+mn-cs"/>
              </a:rPr>
              <a:t>“-Protokoll zur </a:t>
            </a:r>
            <a:r>
              <a:rPr kumimoji="0" lang="de-DE" sz="1800" b="1" i="0" u="none" strike="noStrike" kern="1200" cap="none" spc="0" normalizeH="0" baseline="0" noProof="0" err="1">
                <a:ln>
                  <a:noFill/>
                </a:ln>
                <a:solidFill>
                  <a:srgbClr val="001965"/>
                </a:solidFill>
                <a:effectLst/>
                <a:uLnTx/>
                <a:uFillTx/>
                <a:latin typeface="Apis For Office"/>
                <a:ea typeface="+mn-ea"/>
                <a:cs typeface="+mn-cs"/>
              </a:rPr>
              <a:t>Evaluierun</a:t>
            </a:r>
            <a:r>
              <a:rPr lang="de-DE" sz="1800">
                <a:solidFill>
                  <a:srgbClr val="001965"/>
                </a:solidFill>
                <a:latin typeface="Apis For Office"/>
              </a:rPr>
              <a:t>g eines multidisziplinären Ansatzes</a:t>
            </a:r>
            <a:endParaRPr kumimoji="0" lang="de-DE" sz="1800" b="1" i="0" u="none" strike="noStrike" kern="1200" cap="none" spc="0" normalizeH="0" baseline="0" noProof="0">
              <a:ln>
                <a:noFill/>
              </a:ln>
              <a:solidFill>
                <a:srgbClr val="001965"/>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2965984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70180-39EF-2431-E030-AB4F54199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50562-A33B-ABE8-BECD-04749021AAF7}"/>
              </a:ext>
            </a:extLst>
          </p:cNvPr>
          <p:cNvSpPr>
            <a:spLocks noGrp="1"/>
          </p:cNvSpPr>
          <p:nvPr>
            <p:ph type="title"/>
          </p:nvPr>
        </p:nvSpPr>
        <p:spPr>
          <a:xfrm>
            <a:off x="648000" y="391524"/>
            <a:ext cx="9102175" cy="1296000"/>
          </a:xfrm>
        </p:spPr>
        <p:txBody>
          <a:bodyPr/>
          <a:lstStyle/>
          <a:p>
            <a:r>
              <a:rPr lang="de-DE" dirty="0"/>
              <a:t>Prospektive Studie bei MASLD-Patienten</a:t>
            </a:r>
            <a:br>
              <a:rPr lang="de-DE" dirty="0"/>
            </a:br>
            <a:endParaRPr lang="en-US" dirty="0"/>
          </a:p>
        </p:txBody>
      </p:sp>
      <p:sp>
        <p:nvSpPr>
          <p:cNvPr id="5" name="Text Placeholder 4">
            <a:extLst>
              <a:ext uri="{FF2B5EF4-FFF2-40B4-BE49-F238E27FC236}">
                <a16:creationId xmlns:a16="http://schemas.microsoft.com/office/drawing/2014/main" id="{1D771D3A-41A6-BED1-7443-280D9E23D97C}"/>
              </a:ext>
            </a:extLst>
          </p:cNvPr>
          <p:cNvSpPr>
            <a:spLocks noGrp="1"/>
          </p:cNvSpPr>
          <p:nvPr>
            <p:ph type="body" sz="quarter" idx="17"/>
          </p:nvPr>
        </p:nvSpPr>
        <p:spPr>
          <a:xfrm>
            <a:off x="9586451" y="6421288"/>
            <a:ext cx="1957847" cy="324000"/>
          </a:xfrm>
        </p:spPr>
        <p:txBody>
          <a:bodyPr/>
          <a:lstStyle/>
          <a:p>
            <a:r>
              <a:rPr lang="nb-NO"/>
              <a:t>Romeo M. et al. J Hepatol. 2025;82(Suppl.1):SAT-433-YI.</a:t>
            </a:r>
          </a:p>
        </p:txBody>
      </p:sp>
      <p:sp>
        <p:nvSpPr>
          <p:cNvPr id="4" name="Text Placeholder 3">
            <a:extLst>
              <a:ext uri="{FF2B5EF4-FFF2-40B4-BE49-F238E27FC236}">
                <a16:creationId xmlns:a16="http://schemas.microsoft.com/office/drawing/2014/main" id="{1C1A4AF4-B614-A9A5-CC93-B51417418EDF}"/>
              </a:ext>
            </a:extLst>
          </p:cNvPr>
          <p:cNvSpPr>
            <a:spLocks noGrp="1"/>
          </p:cNvSpPr>
          <p:nvPr>
            <p:ph type="body" sz="quarter" idx="15"/>
          </p:nvPr>
        </p:nvSpPr>
        <p:spPr>
          <a:xfrm>
            <a:off x="647698" y="6094981"/>
            <a:ext cx="8250496" cy="650307"/>
          </a:xfrm>
        </p:spPr>
        <p:txBody>
          <a:bodyPr/>
          <a:lstStyle/>
          <a:p>
            <a:r>
              <a:rPr lang="en-GB" i="1" err="1"/>
              <a:t>Grafiken</a:t>
            </a:r>
            <a:r>
              <a:rPr lang="en-GB" i="1"/>
              <a:t> von Novo Nordisk </a:t>
            </a:r>
            <a:r>
              <a:rPr lang="en-GB" i="1" err="1"/>
              <a:t>nach</a:t>
            </a:r>
            <a:r>
              <a:rPr lang="en-GB" i="1"/>
              <a:t> Daten von Romeo M. </a:t>
            </a:r>
            <a:br>
              <a:rPr lang="en-GB"/>
            </a:br>
            <a:r>
              <a:rPr lang="en-US"/>
              <a:t>ASCVD, atherosclerotic cardiovascular disease, </a:t>
            </a:r>
            <a:r>
              <a:rPr lang="en-US" err="1"/>
              <a:t>atherosklerotische</a:t>
            </a:r>
            <a:r>
              <a:rPr lang="en-US"/>
              <a:t> Herz-</a:t>
            </a:r>
            <a:r>
              <a:rPr lang="en-US" err="1"/>
              <a:t>Kreislauf</a:t>
            </a:r>
            <a:r>
              <a:rPr lang="en-US"/>
              <a:t>-</a:t>
            </a:r>
            <a:r>
              <a:rPr lang="en-US" err="1"/>
              <a:t>Erkrankung</a:t>
            </a:r>
            <a:r>
              <a:rPr lang="en-US"/>
              <a:t>; BIA, </a:t>
            </a:r>
            <a:r>
              <a:rPr lang="en-US" err="1"/>
              <a:t>bioelektrische</a:t>
            </a:r>
            <a:r>
              <a:rPr lang="en-US"/>
              <a:t> </a:t>
            </a:r>
            <a:r>
              <a:rPr lang="en-US" err="1"/>
              <a:t>Impedanzanalyse</a:t>
            </a:r>
            <a:r>
              <a:rPr lang="en-US"/>
              <a:t>; </a:t>
            </a:r>
            <a:r>
              <a:rPr lang="de-DE"/>
              <a:t>CAP, </a:t>
            </a:r>
            <a:r>
              <a:rPr lang="de-DE" err="1"/>
              <a:t>controlled</a:t>
            </a:r>
            <a:r>
              <a:rPr lang="de-DE"/>
              <a:t> </a:t>
            </a:r>
            <a:r>
              <a:rPr lang="de-DE" err="1"/>
              <a:t>attenuation</a:t>
            </a:r>
            <a:r>
              <a:rPr lang="de-DE"/>
              <a:t> </a:t>
            </a:r>
            <a:r>
              <a:rPr lang="de-DE" err="1"/>
              <a:t>parameter</a:t>
            </a:r>
            <a:r>
              <a:rPr lang="de-DE"/>
              <a:t>, kontrollierter Abschwächungsparameter</a:t>
            </a:r>
            <a:r>
              <a:rPr lang="en-US"/>
              <a:t>; HEP, </a:t>
            </a:r>
            <a:r>
              <a:rPr lang="en-US" err="1"/>
              <a:t>hepatologyst</a:t>
            </a:r>
            <a:r>
              <a:rPr lang="en-US"/>
              <a:t> counseling, </a:t>
            </a:r>
            <a:r>
              <a:rPr lang="en-US" err="1"/>
              <a:t>Beratung</a:t>
            </a:r>
            <a:r>
              <a:rPr lang="en-US"/>
              <a:t> </a:t>
            </a:r>
            <a:r>
              <a:rPr lang="en-US" err="1"/>
              <a:t>durch</a:t>
            </a:r>
            <a:r>
              <a:rPr lang="en-US"/>
              <a:t> </a:t>
            </a:r>
            <a:r>
              <a:rPr lang="en-US" err="1"/>
              <a:t>einen</a:t>
            </a:r>
            <a:r>
              <a:rPr lang="en-US"/>
              <a:t> Hepatologen; IRR, incidence rate ratio, </a:t>
            </a:r>
            <a:r>
              <a:rPr lang="en-US" err="1"/>
              <a:t>Inzidenzratenverhältnis</a:t>
            </a:r>
            <a:r>
              <a:rPr lang="en-US"/>
              <a:t>; </a:t>
            </a:r>
            <a:r>
              <a:rPr lang="de-DE"/>
              <a:t>LSM, </a:t>
            </a:r>
            <a:r>
              <a:rPr lang="de-DE" err="1"/>
              <a:t>liver</a:t>
            </a:r>
            <a:r>
              <a:rPr lang="de-DE"/>
              <a:t> </a:t>
            </a:r>
            <a:r>
              <a:rPr lang="de-DE" err="1"/>
              <a:t>stiffness</a:t>
            </a:r>
            <a:r>
              <a:rPr lang="de-DE"/>
              <a:t> </a:t>
            </a:r>
            <a:r>
              <a:rPr lang="de-DE" err="1"/>
              <a:t>measure</a:t>
            </a:r>
            <a:r>
              <a:rPr lang="de-DE"/>
              <a:t>, Lebersteifigkeitsmessung; </a:t>
            </a:r>
            <a:r>
              <a:rPr lang="en-US"/>
              <a:t>MASLD, metabolic dysfunction-associated </a:t>
            </a:r>
            <a:r>
              <a:rPr lang="en-US" err="1"/>
              <a:t>steatotic</a:t>
            </a:r>
            <a:r>
              <a:rPr lang="en-US"/>
              <a:t> liver disease, </a:t>
            </a:r>
            <a:r>
              <a:rPr lang="en-US" err="1"/>
              <a:t>metabolische</a:t>
            </a:r>
            <a:r>
              <a:rPr lang="en-US"/>
              <a:t> </a:t>
            </a:r>
            <a:r>
              <a:rPr lang="en-US" err="1"/>
              <a:t>Dysfunktion-assoziierte</a:t>
            </a:r>
            <a:r>
              <a:rPr lang="en-US"/>
              <a:t> </a:t>
            </a:r>
            <a:r>
              <a:rPr lang="en-US" err="1"/>
              <a:t>steatotische</a:t>
            </a:r>
            <a:r>
              <a:rPr lang="en-US"/>
              <a:t> </a:t>
            </a:r>
            <a:r>
              <a:rPr lang="en-US" err="1"/>
              <a:t>Lebererkrankung</a:t>
            </a:r>
            <a:r>
              <a:rPr lang="en-US"/>
              <a:t>; NFS, NAFLD-Fibrose-Score; NUT, nutritional support, </a:t>
            </a:r>
            <a:r>
              <a:rPr lang="en-US" err="1"/>
              <a:t>Unterstützung</a:t>
            </a:r>
            <a:r>
              <a:rPr lang="en-US"/>
              <a:t> </a:t>
            </a:r>
            <a:r>
              <a:rPr lang="en-US" err="1"/>
              <a:t>bei</a:t>
            </a:r>
            <a:r>
              <a:rPr lang="en-US"/>
              <a:t> der </a:t>
            </a:r>
            <a:r>
              <a:rPr lang="en-US" err="1"/>
              <a:t>Ernährung</a:t>
            </a:r>
            <a:r>
              <a:rPr lang="en-US"/>
              <a:t>; PSYC, </a:t>
            </a:r>
            <a:r>
              <a:rPr lang="en-US" err="1"/>
              <a:t>kognitive</a:t>
            </a:r>
            <a:r>
              <a:rPr lang="en-US"/>
              <a:t>/</a:t>
            </a:r>
            <a:r>
              <a:rPr lang="en-US" err="1"/>
              <a:t>verhaltenstherapeutische</a:t>
            </a:r>
            <a:r>
              <a:rPr lang="en-US"/>
              <a:t> </a:t>
            </a:r>
            <a:r>
              <a:rPr lang="en-US" err="1"/>
              <a:t>Maßnahmen</a:t>
            </a:r>
            <a:r>
              <a:rPr lang="en-US"/>
              <a:t>; T2D, Diabetes </a:t>
            </a:r>
            <a:r>
              <a:rPr lang="en-US" err="1"/>
              <a:t>Typ</a:t>
            </a:r>
            <a:r>
              <a:rPr lang="en-US"/>
              <a:t> 2.</a:t>
            </a:r>
          </a:p>
        </p:txBody>
      </p:sp>
      <p:sp>
        <p:nvSpPr>
          <p:cNvPr id="36" name="Rechteck: abgerundete Ecken 35">
            <a:extLst>
              <a:ext uri="{FF2B5EF4-FFF2-40B4-BE49-F238E27FC236}">
                <a16:creationId xmlns:a16="http://schemas.microsoft.com/office/drawing/2014/main" id="{CDB9883F-5C3F-2844-2A1E-C7431E615E9B}"/>
              </a:ext>
            </a:extLst>
          </p:cNvPr>
          <p:cNvSpPr/>
          <p:nvPr/>
        </p:nvSpPr>
        <p:spPr>
          <a:xfrm>
            <a:off x="647698" y="5056433"/>
            <a:ext cx="10896601" cy="680464"/>
          </a:xfrm>
          <a:prstGeom prst="roundRect">
            <a:avLst/>
          </a:prstGeom>
          <a:solidFill>
            <a:srgbClr val="D8EAF8"/>
          </a:solidFill>
          <a:ln>
            <a:solidFill>
              <a:srgbClr val="D8EAF8"/>
            </a:solidFill>
          </a:ln>
        </p:spPr>
        <p:style>
          <a:lnRef idx="3">
            <a:schemeClr val="lt1"/>
          </a:lnRef>
          <a:fillRef idx="1">
            <a:schemeClr val="accent6"/>
          </a:fillRef>
          <a:effectRef idx="1">
            <a:schemeClr val="accent6"/>
          </a:effectRef>
          <a:fontRef idx="minor">
            <a:schemeClr val="lt1"/>
          </a:fontRef>
        </p:style>
        <p:txBody>
          <a:bodyPr lIns="72000" tIns="36000" rIns="72000" bIns="36000" rtlCol="0" anchor="ctr"/>
          <a:lstStyle/>
          <a:p>
            <a:pPr marL="268288" marR="0" lvl="0" indent="-2682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30" normalizeH="0" baseline="0" noProof="0">
                <a:ln>
                  <a:noFill/>
                </a:ln>
                <a:solidFill>
                  <a:srgbClr val="001965"/>
                </a:solidFill>
                <a:effectLst/>
                <a:uLnTx/>
                <a:uFillTx/>
                <a:latin typeface="Apis For Office"/>
                <a:ea typeface="+mn-ea"/>
                <a:cs typeface="+mn-cs"/>
              </a:rPr>
              <a:t>Probanden in der Interventionsgruppe zeigten einen größeren Gewichtsverlust sowie eine bessere Compliance</a:t>
            </a:r>
          </a:p>
          <a:p>
            <a:pPr marL="268288" marR="0" lvl="0" indent="-2682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30" normalizeH="0" baseline="0" noProof="0">
                <a:ln>
                  <a:noFill/>
                </a:ln>
                <a:solidFill>
                  <a:srgbClr val="001965"/>
                </a:solidFill>
                <a:effectLst/>
                <a:uLnTx/>
                <a:uFillTx/>
                <a:latin typeface="Apis For Office"/>
                <a:ea typeface="+mn-ea"/>
                <a:cs typeface="+mn-cs"/>
              </a:rPr>
              <a:t>Dadurch zeigte sich auch eine geringere Rate von kardiovaskulären Ereignissen</a:t>
            </a:r>
          </a:p>
        </p:txBody>
      </p:sp>
      <p:grpSp>
        <p:nvGrpSpPr>
          <p:cNvPr id="7" name="Gruppieren 6">
            <a:extLst>
              <a:ext uri="{FF2B5EF4-FFF2-40B4-BE49-F238E27FC236}">
                <a16:creationId xmlns:a16="http://schemas.microsoft.com/office/drawing/2014/main" id="{941FB10E-D77E-CC56-C043-17162826B35C}"/>
              </a:ext>
            </a:extLst>
          </p:cNvPr>
          <p:cNvGrpSpPr/>
          <p:nvPr/>
        </p:nvGrpSpPr>
        <p:grpSpPr>
          <a:xfrm>
            <a:off x="528156" y="1774006"/>
            <a:ext cx="4507533" cy="3400709"/>
            <a:chOff x="671272" y="1962271"/>
            <a:chExt cx="4507533" cy="3400709"/>
          </a:xfrm>
        </p:grpSpPr>
        <p:graphicFrame>
          <p:nvGraphicFramePr>
            <p:cNvPr id="63" name="Inhaltsplatzhalter 10">
              <a:extLst>
                <a:ext uri="{FF2B5EF4-FFF2-40B4-BE49-F238E27FC236}">
                  <a16:creationId xmlns:a16="http://schemas.microsoft.com/office/drawing/2014/main" id="{9EAB0EE2-6B02-B7D9-5B01-2D8C2CE9EEDB}"/>
                </a:ext>
              </a:extLst>
            </p:cNvPr>
            <p:cNvGraphicFramePr>
              <a:graphicFrameLocks/>
            </p:cNvGraphicFramePr>
            <p:nvPr>
              <p:extLst>
                <p:ext uri="{D42A27DB-BD31-4B8C-83A1-F6EECF244321}">
                  <p14:modId xmlns:p14="http://schemas.microsoft.com/office/powerpoint/2010/main" val="3764928658"/>
                </p:ext>
              </p:extLst>
            </p:nvPr>
          </p:nvGraphicFramePr>
          <p:xfrm>
            <a:off x="671272" y="1962271"/>
            <a:ext cx="4454646" cy="340070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feld 21">
              <a:extLst>
                <a:ext uri="{FF2B5EF4-FFF2-40B4-BE49-F238E27FC236}">
                  <a16:creationId xmlns:a16="http://schemas.microsoft.com/office/drawing/2014/main" id="{EE65BC26-97A6-2965-1F4E-7F25E82B56A0}"/>
                </a:ext>
              </a:extLst>
            </p:cNvPr>
            <p:cNvSpPr txBox="1"/>
            <p:nvPr/>
          </p:nvSpPr>
          <p:spPr>
            <a:xfrm>
              <a:off x="868897" y="2360552"/>
              <a:ext cx="916919"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Nach Behandlung</a:t>
              </a:r>
            </a:p>
          </p:txBody>
        </p:sp>
        <p:sp>
          <p:nvSpPr>
            <p:cNvPr id="23" name="Textfeld 22">
              <a:extLst>
                <a:ext uri="{FF2B5EF4-FFF2-40B4-BE49-F238E27FC236}">
                  <a16:creationId xmlns:a16="http://schemas.microsoft.com/office/drawing/2014/main" id="{7594C9DA-8427-62B5-36DE-D13C934E5EF7}"/>
                </a:ext>
              </a:extLst>
            </p:cNvPr>
            <p:cNvSpPr txBox="1"/>
            <p:nvPr/>
          </p:nvSpPr>
          <p:spPr>
            <a:xfrm>
              <a:off x="1032405" y="2568430"/>
              <a:ext cx="753411"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Studienbeginn</a:t>
              </a:r>
              <a:endParaRPr kumimoji="0" lang="de-DE" sz="1000" i="0" u="none" strike="noStrike" kern="1200" cap="none" spc="0" normalizeH="0" baseline="0" noProof="0">
                <a:ln>
                  <a:noFill/>
                </a:ln>
                <a:solidFill>
                  <a:srgbClr val="001965"/>
                </a:solidFill>
                <a:effectLst/>
                <a:uLnTx/>
                <a:uFillTx/>
                <a:latin typeface="Apis For Office"/>
                <a:ea typeface="+mn-ea"/>
                <a:cs typeface="+mn-cs"/>
              </a:endParaRPr>
            </a:p>
          </p:txBody>
        </p:sp>
        <p:sp>
          <p:nvSpPr>
            <p:cNvPr id="24" name="Textfeld 23">
              <a:extLst>
                <a:ext uri="{FF2B5EF4-FFF2-40B4-BE49-F238E27FC236}">
                  <a16:creationId xmlns:a16="http://schemas.microsoft.com/office/drawing/2014/main" id="{A6E8B3D4-1229-2A33-1506-57E532CB9720}"/>
                </a:ext>
              </a:extLst>
            </p:cNvPr>
            <p:cNvSpPr txBox="1"/>
            <p:nvPr/>
          </p:nvSpPr>
          <p:spPr>
            <a:xfrm>
              <a:off x="868898" y="2776308"/>
              <a:ext cx="916918"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Nach Behandlung</a:t>
              </a:r>
            </a:p>
          </p:txBody>
        </p:sp>
        <p:sp>
          <p:nvSpPr>
            <p:cNvPr id="25" name="Textfeld 24">
              <a:extLst>
                <a:ext uri="{FF2B5EF4-FFF2-40B4-BE49-F238E27FC236}">
                  <a16:creationId xmlns:a16="http://schemas.microsoft.com/office/drawing/2014/main" id="{3F4907CC-10BD-5610-A968-7924116C0789}"/>
                </a:ext>
              </a:extLst>
            </p:cNvPr>
            <p:cNvSpPr txBox="1"/>
            <p:nvPr/>
          </p:nvSpPr>
          <p:spPr>
            <a:xfrm>
              <a:off x="1032404" y="2984186"/>
              <a:ext cx="753412"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Studienbeginn</a:t>
              </a:r>
              <a:endParaRPr kumimoji="0" lang="de-DE" sz="1000" i="0" u="none" strike="noStrike" kern="1200" cap="none" spc="0" normalizeH="0" baseline="0" noProof="0">
                <a:ln>
                  <a:noFill/>
                </a:ln>
                <a:solidFill>
                  <a:srgbClr val="001965"/>
                </a:solidFill>
                <a:effectLst/>
                <a:uLnTx/>
                <a:uFillTx/>
                <a:latin typeface="Apis For Office"/>
                <a:ea typeface="+mn-ea"/>
                <a:cs typeface="+mn-cs"/>
              </a:endParaRPr>
            </a:p>
          </p:txBody>
        </p:sp>
        <p:sp>
          <p:nvSpPr>
            <p:cNvPr id="26" name="Textfeld 25">
              <a:extLst>
                <a:ext uri="{FF2B5EF4-FFF2-40B4-BE49-F238E27FC236}">
                  <a16:creationId xmlns:a16="http://schemas.microsoft.com/office/drawing/2014/main" id="{1A0A7404-BA49-5D6F-B0D0-689439776960}"/>
                </a:ext>
              </a:extLst>
            </p:cNvPr>
            <p:cNvSpPr txBox="1"/>
            <p:nvPr/>
          </p:nvSpPr>
          <p:spPr>
            <a:xfrm>
              <a:off x="868898" y="3192064"/>
              <a:ext cx="916918"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Nach Behandlung</a:t>
              </a:r>
            </a:p>
          </p:txBody>
        </p:sp>
        <p:sp>
          <p:nvSpPr>
            <p:cNvPr id="27" name="Textfeld 26">
              <a:extLst>
                <a:ext uri="{FF2B5EF4-FFF2-40B4-BE49-F238E27FC236}">
                  <a16:creationId xmlns:a16="http://schemas.microsoft.com/office/drawing/2014/main" id="{1D5D1A31-2ABB-EE2A-C954-CC36F32B7726}"/>
                </a:ext>
              </a:extLst>
            </p:cNvPr>
            <p:cNvSpPr txBox="1"/>
            <p:nvPr/>
          </p:nvSpPr>
          <p:spPr>
            <a:xfrm>
              <a:off x="1032404" y="3399942"/>
              <a:ext cx="753412"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Studienbeginn</a:t>
              </a:r>
              <a:endParaRPr kumimoji="0" lang="de-DE" sz="1000" i="0" u="none" strike="noStrike" kern="1200" cap="none" spc="0" normalizeH="0" baseline="0" noProof="0">
                <a:ln>
                  <a:noFill/>
                </a:ln>
                <a:solidFill>
                  <a:srgbClr val="001965"/>
                </a:solidFill>
                <a:effectLst/>
                <a:uLnTx/>
                <a:uFillTx/>
                <a:latin typeface="Apis For Office"/>
                <a:ea typeface="+mn-ea"/>
                <a:cs typeface="+mn-cs"/>
              </a:endParaRPr>
            </a:p>
          </p:txBody>
        </p:sp>
        <p:sp>
          <p:nvSpPr>
            <p:cNvPr id="28" name="Textfeld 27">
              <a:extLst>
                <a:ext uri="{FF2B5EF4-FFF2-40B4-BE49-F238E27FC236}">
                  <a16:creationId xmlns:a16="http://schemas.microsoft.com/office/drawing/2014/main" id="{FA2998C8-EC6C-DE00-EB6C-80B8FE2961F4}"/>
                </a:ext>
              </a:extLst>
            </p:cNvPr>
            <p:cNvSpPr txBox="1"/>
            <p:nvPr/>
          </p:nvSpPr>
          <p:spPr>
            <a:xfrm>
              <a:off x="868898" y="3607820"/>
              <a:ext cx="916918"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Nach Behandlung</a:t>
              </a:r>
            </a:p>
          </p:txBody>
        </p:sp>
        <p:sp>
          <p:nvSpPr>
            <p:cNvPr id="29" name="Textfeld 28">
              <a:extLst>
                <a:ext uri="{FF2B5EF4-FFF2-40B4-BE49-F238E27FC236}">
                  <a16:creationId xmlns:a16="http://schemas.microsoft.com/office/drawing/2014/main" id="{06AC79F6-76BB-72BD-17CF-B2C569A87365}"/>
                </a:ext>
              </a:extLst>
            </p:cNvPr>
            <p:cNvSpPr txBox="1"/>
            <p:nvPr/>
          </p:nvSpPr>
          <p:spPr>
            <a:xfrm>
              <a:off x="1032404" y="3815698"/>
              <a:ext cx="753412"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Studienbeginn</a:t>
              </a:r>
              <a:endParaRPr kumimoji="0" lang="de-DE" sz="1000" i="0" u="none" strike="noStrike" kern="1200" cap="none" spc="0" normalizeH="0" baseline="0" noProof="0">
                <a:ln>
                  <a:noFill/>
                </a:ln>
                <a:solidFill>
                  <a:srgbClr val="001965"/>
                </a:solidFill>
                <a:effectLst/>
                <a:uLnTx/>
                <a:uFillTx/>
                <a:latin typeface="Apis For Office"/>
                <a:ea typeface="+mn-ea"/>
                <a:cs typeface="+mn-cs"/>
              </a:endParaRPr>
            </a:p>
          </p:txBody>
        </p:sp>
        <p:sp>
          <p:nvSpPr>
            <p:cNvPr id="30" name="Textfeld 29">
              <a:extLst>
                <a:ext uri="{FF2B5EF4-FFF2-40B4-BE49-F238E27FC236}">
                  <a16:creationId xmlns:a16="http://schemas.microsoft.com/office/drawing/2014/main" id="{86A50DEC-06FD-5DB8-FB74-DBB8F74907CA}"/>
                </a:ext>
              </a:extLst>
            </p:cNvPr>
            <p:cNvSpPr txBox="1"/>
            <p:nvPr/>
          </p:nvSpPr>
          <p:spPr>
            <a:xfrm>
              <a:off x="868898" y="4023576"/>
              <a:ext cx="916918"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Nach Behandlung</a:t>
              </a:r>
            </a:p>
          </p:txBody>
        </p:sp>
        <p:sp>
          <p:nvSpPr>
            <p:cNvPr id="31" name="Textfeld 30">
              <a:extLst>
                <a:ext uri="{FF2B5EF4-FFF2-40B4-BE49-F238E27FC236}">
                  <a16:creationId xmlns:a16="http://schemas.microsoft.com/office/drawing/2014/main" id="{3E64D0B7-2335-57B4-FC3F-172D86E23F1A}"/>
                </a:ext>
              </a:extLst>
            </p:cNvPr>
            <p:cNvSpPr txBox="1"/>
            <p:nvPr/>
          </p:nvSpPr>
          <p:spPr>
            <a:xfrm>
              <a:off x="1032404" y="4231454"/>
              <a:ext cx="753412"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Studienbeginn</a:t>
              </a:r>
              <a:endParaRPr kumimoji="0" lang="de-DE" sz="1000" i="0" u="none" strike="noStrike" kern="1200" cap="none" spc="0" normalizeH="0" baseline="0" noProof="0">
                <a:ln>
                  <a:noFill/>
                </a:ln>
                <a:solidFill>
                  <a:srgbClr val="001965"/>
                </a:solidFill>
                <a:effectLst/>
                <a:uLnTx/>
                <a:uFillTx/>
                <a:latin typeface="Apis For Office"/>
                <a:ea typeface="+mn-ea"/>
                <a:cs typeface="+mn-cs"/>
              </a:endParaRPr>
            </a:p>
          </p:txBody>
        </p:sp>
        <p:sp>
          <p:nvSpPr>
            <p:cNvPr id="32" name="Textfeld 31">
              <a:extLst>
                <a:ext uri="{FF2B5EF4-FFF2-40B4-BE49-F238E27FC236}">
                  <a16:creationId xmlns:a16="http://schemas.microsoft.com/office/drawing/2014/main" id="{A4DED29C-EBDD-7841-BBEC-C001A9E001DD}"/>
                </a:ext>
              </a:extLst>
            </p:cNvPr>
            <p:cNvSpPr txBox="1"/>
            <p:nvPr/>
          </p:nvSpPr>
          <p:spPr>
            <a:xfrm>
              <a:off x="868898" y="4439332"/>
              <a:ext cx="916918"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Nach Behandlung</a:t>
              </a:r>
            </a:p>
          </p:txBody>
        </p:sp>
        <p:sp>
          <p:nvSpPr>
            <p:cNvPr id="33" name="Textfeld 32">
              <a:extLst>
                <a:ext uri="{FF2B5EF4-FFF2-40B4-BE49-F238E27FC236}">
                  <a16:creationId xmlns:a16="http://schemas.microsoft.com/office/drawing/2014/main" id="{35EF32C7-EFEA-569E-C9A5-4326CDC42FDD}"/>
                </a:ext>
              </a:extLst>
            </p:cNvPr>
            <p:cNvSpPr txBox="1"/>
            <p:nvPr/>
          </p:nvSpPr>
          <p:spPr>
            <a:xfrm>
              <a:off x="1032404" y="4647212"/>
              <a:ext cx="753412" cy="17235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1000">
                  <a:solidFill>
                    <a:srgbClr val="001965"/>
                  </a:solidFill>
                  <a:latin typeface="Apis For Office"/>
                </a:rPr>
                <a:t>Studienbeginn</a:t>
              </a:r>
              <a:endParaRPr kumimoji="0" lang="de-DE" sz="1000" i="0" u="none" strike="noStrike" kern="1200" cap="none" spc="0" normalizeH="0" baseline="0" noProof="0">
                <a:ln>
                  <a:noFill/>
                </a:ln>
                <a:solidFill>
                  <a:srgbClr val="001965"/>
                </a:solidFill>
                <a:effectLst/>
                <a:uLnTx/>
                <a:uFillTx/>
                <a:latin typeface="Apis For Office"/>
                <a:ea typeface="+mn-ea"/>
                <a:cs typeface="+mn-cs"/>
              </a:endParaRPr>
            </a:p>
          </p:txBody>
        </p:sp>
        <p:sp>
          <p:nvSpPr>
            <p:cNvPr id="221" name="Rechteck 220">
              <a:extLst>
                <a:ext uri="{FF2B5EF4-FFF2-40B4-BE49-F238E27FC236}">
                  <a16:creationId xmlns:a16="http://schemas.microsoft.com/office/drawing/2014/main" id="{88846578-2A57-3960-78F9-8F1DEE473994}"/>
                </a:ext>
              </a:extLst>
            </p:cNvPr>
            <p:cNvSpPr/>
            <p:nvPr/>
          </p:nvSpPr>
          <p:spPr>
            <a:xfrm>
              <a:off x="1922894" y="2388846"/>
              <a:ext cx="2525690" cy="144000"/>
            </a:xfrm>
            <a:prstGeom prst="rect">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Fettfreie Masse</a:t>
              </a:r>
            </a:p>
          </p:txBody>
        </p:sp>
        <p:grpSp>
          <p:nvGrpSpPr>
            <p:cNvPr id="224" name="Gruppieren 223">
              <a:extLst>
                <a:ext uri="{FF2B5EF4-FFF2-40B4-BE49-F238E27FC236}">
                  <a16:creationId xmlns:a16="http://schemas.microsoft.com/office/drawing/2014/main" id="{2402B560-2C1C-0325-0D96-AD5BEB7E109C}"/>
                </a:ext>
              </a:extLst>
            </p:cNvPr>
            <p:cNvGrpSpPr/>
            <p:nvPr/>
          </p:nvGrpSpPr>
          <p:grpSpPr>
            <a:xfrm>
              <a:off x="1879674" y="4949909"/>
              <a:ext cx="73739" cy="273410"/>
              <a:chOff x="2142539" y="5013265"/>
              <a:chExt cx="73739" cy="273410"/>
            </a:xfrm>
          </p:grpSpPr>
          <p:cxnSp>
            <p:nvCxnSpPr>
              <p:cNvPr id="222" name="Gerader Verbinder 221">
                <a:extLst>
                  <a:ext uri="{FF2B5EF4-FFF2-40B4-BE49-F238E27FC236}">
                    <a16:creationId xmlns:a16="http://schemas.microsoft.com/office/drawing/2014/main" id="{C2C636FE-512F-0106-8C03-DDF4146E7179}"/>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223" name="Inhaltsplatzhalter 2">
                <a:extLst>
                  <a:ext uri="{FF2B5EF4-FFF2-40B4-BE49-F238E27FC236}">
                    <a16:creationId xmlns:a16="http://schemas.microsoft.com/office/drawing/2014/main" id="{C1C82A9A-0F87-D4EA-5C20-C08F1C828359}"/>
                  </a:ext>
                </a:extLst>
              </p:cNvPr>
              <p:cNvSpPr txBox="1">
                <a:spLocks/>
              </p:cNvSpPr>
              <p:nvPr/>
            </p:nvSpPr>
            <p:spPr>
              <a:xfrm>
                <a:off x="2142539" y="5132787"/>
                <a:ext cx="73739"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0</a:t>
                </a:r>
              </a:p>
            </p:txBody>
          </p:sp>
        </p:grpSp>
        <p:grpSp>
          <p:nvGrpSpPr>
            <p:cNvPr id="225" name="Gruppieren 224">
              <a:extLst>
                <a:ext uri="{FF2B5EF4-FFF2-40B4-BE49-F238E27FC236}">
                  <a16:creationId xmlns:a16="http://schemas.microsoft.com/office/drawing/2014/main" id="{7A115C44-810E-1086-74A8-6C63C92C13A5}"/>
                </a:ext>
              </a:extLst>
            </p:cNvPr>
            <p:cNvGrpSpPr/>
            <p:nvPr/>
          </p:nvGrpSpPr>
          <p:grpSpPr>
            <a:xfrm>
              <a:off x="2604805" y="4949909"/>
              <a:ext cx="147477" cy="273410"/>
              <a:chOff x="2105670" y="5013265"/>
              <a:chExt cx="147477" cy="273410"/>
            </a:xfrm>
          </p:grpSpPr>
          <p:cxnSp>
            <p:nvCxnSpPr>
              <p:cNvPr id="226" name="Gerader Verbinder 225">
                <a:extLst>
                  <a:ext uri="{FF2B5EF4-FFF2-40B4-BE49-F238E27FC236}">
                    <a16:creationId xmlns:a16="http://schemas.microsoft.com/office/drawing/2014/main" id="{E9043C58-1804-D640-C519-DF6D61BAEE55}"/>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227" name="Inhaltsplatzhalter 2">
                <a:extLst>
                  <a:ext uri="{FF2B5EF4-FFF2-40B4-BE49-F238E27FC236}">
                    <a16:creationId xmlns:a16="http://schemas.microsoft.com/office/drawing/2014/main" id="{85989008-C3BD-CFA3-BB31-9DB2A85BA6B3}"/>
                  </a:ext>
                </a:extLst>
              </p:cNvPr>
              <p:cNvSpPr txBox="1">
                <a:spLocks/>
              </p:cNvSpPr>
              <p:nvPr/>
            </p:nvSpPr>
            <p:spPr>
              <a:xfrm>
                <a:off x="2105670" y="5132787"/>
                <a:ext cx="147477"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20</a:t>
                </a:r>
              </a:p>
            </p:txBody>
          </p:sp>
        </p:grpSp>
        <p:grpSp>
          <p:nvGrpSpPr>
            <p:cNvPr id="228" name="Gruppieren 227">
              <a:extLst>
                <a:ext uri="{FF2B5EF4-FFF2-40B4-BE49-F238E27FC236}">
                  <a16:creationId xmlns:a16="http://schemas.microsoft.com/office/drawing/2014/main" id="{AFCD8605-7A14-D3E2-834D-6BBEDCAA07F0}"/>
                </a:ext>
              </a:extLst>
            </p:cNvPr>
            <p:cNvGrpSpPr/>
            <p:nvPr/>
          </p:nvGrpSpPr>
          <p:grpSpPr>
            <a:xfrm>
              <a:off x="3366465" y="4949909"/>
              <a:ext cx="147477" cy="273410"/>
              <a:chOff x="2105670" y="5013265"/>
              <a:chExt cx="147477" cy="273410"/>
            </a:xfrm>
          </p:grpSpPr>
          <p:cxnSp>
            <p:nvCxnSpPr>
              <p:cNvPr id="229" name="Gerader Verbinder 228">
                <a:extLst>
                  <a:ext uri="{FF2B5EF4-FFF2-40B4-BE49-F238E27FC236}">
                    <a16:creationId xmlns:a16="http://schemas.microsoft.com/office/drawing/2014/main" id="{A8AA058D-4ADA-2699-4EAD-83F34D1A60DD}"/>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230" name="Inhaltsplatzhalter 2">
                <a:extLst>
                  <a:ext uri="{FF2B5EF4-FFF2-40B4-BE49-F238E27FC236}">
                    <a16:creationId xmlns:a16="http://schemas.microsoft.com/office/drawing/2014/main" id="{22AEE8FE-0AC2-0A01-C5CC-15FA0A92DCF9}"/>
                  </a:ext>
                </a:extLst>
              </p:cNvPr>
              <p:cNvSpPr txBox="1">
                <a:spLocks/>
              </p:cNvSpPr>
              <p:nvPr/>
            </p:nvSpPr>
            <p:spPr>
              <a:xfrm>
                <a:off x="2105670" y="5132787"/>
                <a:ext cx="147477"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40</a:t>
                </a:r>
              </a:p>
            </p:txBody>
          </p:sp>
        </p:grpSp>
        <p:grpSp>
          <p:nvGrpSpPr>
            <p:cNvPr id="231" name="Gruppieren 230">
              <a:extLst>
                <a:ext uri="{FF2B5EF4-FFF2-40B4-BE49-F238E27FC236}">
                  <a16:creationId xmlns:a16="http://schemas.microsoft.com/office/drawing/2014/main" id="{076F547D-ADB3-2FB7-D077-2729ADFB37DE}"/>
                </a:ext>
              </a:extLst>
            </p:cNvPr>
            <p:cNvGrpSpPr/>
            <p:nvPr/>
          </p:nvGrpSpPr>
          <p:grpSpPr>
            <a:xfrm>
              <a:off x="4122172" y="4949909"/>
              <a:ext cx="147477" cy="273410"/>
              <a:chOff x="2105670" y="5013265"/>
              <a:chExt cx="147477" cy="273410"/>
            </a:xfrm>
          </p:grpSpPr>
          <p:cxnSp>
            <p:nvCxnSpPr>
              <p:cNvPr id="232" name="Gerader Verbinder 231">
                <a:extLst>
                  <a:ext uri="{FF2B5EF4-FFF2-40B4-BE49-F238E27FC236}">
                    <a16:creationId xmlns:a16="http://schemas.microsoft.com/office/drawing/2014/main" id="{751A7941-79FA-E6C0-AE44-C5F9B6267FC2}"/>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233" name="Inhaltsplatzhalter 2">
                <a:extLst>
                  <a:ext uri="{FF2B5EF4-FFF2-40B4-BE49-F238E27FC236}">
                    <a16:creationId xmlns:a16="http://schemas.microsoft.com/office/drawing/2014/main" id="{D58CDBB3-AFA4-DBBF-5329-D4C0362B80A1}"/>
                  </a:ext>
                </a:extLst>
              </p:cNvPr>
              <p:cNvSpPr txBox="1">
                <a:spLocks/>
              </p:cNvSpPr>
              <p:nvPr/>
            </p:nvSpPr>
            <p:spPr>
              <a:xfrm>
                <a:off x="2105670" y="5132787"/>
                <a:ext cx="147477"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60</a:t>
                </a:r>
              </a:p>
            </p:txBody>
          </p:sp>
        </p:grpSp>
        <p:grpSp>
          <p:nvGrpSpPr>
            <p:cNvPr id="234" name="Gruppieren 233">
              <a:extLst>
                <a:ext uri="{FF2B5EF4-FFF2-40B4-BE49-F238E27FC236}">
                  <a16:creationId xmlns:a16="http://schemas.microsoft.com/office/drawing/2014/main" id="{FEC89AAE-A994-4BF1-0AE0-1507010A9742}"/>
                </a:ext>
              </a:extLst>
            </p:cNvPr>
            <p:cNvGrpSpPr/>
            <p:nvPr/>
          </p:nvGrpSpPr>
          <p:grpSpPr>
            <a:xfrm>
              <a:off x="4876092" y="4949909"/>
              <a:ext cx="147477" cy="273410"/>
              <a:chOff x="2105670" y="5013265"/>
              <a:chExt cx="147477" cy="273410"/>
            </a:xfrm>
          </p:grpSpPr>
          <p:cxnSp>
            <p:nvCxnSpPr>
              <p:cNvPr id="235" name="Gerader Verbinder 234">
                <a:extLst>
                  <a:ext uri="{FF2B5EF4-FFF2-40B4-BE49-F238E27FC236}">
                    <a16:creationId xmlns:a16="http://schemas.microsoft.com/office/drawing/2014/main" id="{B1D06C7F-4B14-A587-E006-AA192668D99B}"/>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236" name="Inhaltsplatzhalter 2">
                <a:extLst>
                  <a:ext uri="{FF2B5EF4-FFF2-40B4-BE49-F238E27FC236}">
                    <a16:creationId xmlns:a16="http://schemas.microsoft.com/office/drawing/2014/main" id="{451A0B38-93AB-4AD9-5ADF-729C0F08A1EB}"/>
                  </a:ext>
                </a:extLst>
              </p:cNvPr>
              <p:cNvSpPr txBox="1">
                <a:spLocks/>
              </p:cNvSpPr>
              <p:nvPr/>
            </p:nvSpPr>
            <p:spPr>
              <a:xfrm>
                <a:off x="2105670" y="5132787"/>
                <a:ext cx="147477"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80</a:t>
                </a:r>
              </a:p>
            </p:txBody>
          </p:sp>
        </p:grpSp>
        <p:sp>
          <p:nvSpPr>
            <p:cNvPr id="237" name="Rechteck 236">
              <a:extLst>
                <a:ext uri="{FF2B5EF4-FFF2-40B4-BE49-F238E27FC236}">
                  <a16:creationId xmlns:a16="http://schemas.microsoft.com/office/drawing/2014/main" id="{1D84D6EA-E82B-9FF1-D179-513A1AC97FB7}"/>
                </a:ext>
              </a:extLst>
            </p:cNvPr>
            <p:cNvSpPr/>
            <p:nvPr/>
          </p:nvSpPr>
          <p:spPr>
            <a:xfrm>
              <a:off x="1922894" y="2596396"/>
              <a:ext cx="2346752" cy="144000"/>
            </a:xfrm>
            <a:prstGeom prst="rect">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Fettfreie Masse</a:t>
              </a:r>
            </a:p>
          </p:txBody>
        </p:sp>
        <p:sp>
          <p:nvSpPr>
            <p:cNvPr id="238" name="Rechteck 237">
              <a:extLst>
                <a:ext uri="{FF2B5EF4-FFF2-40B4-BE49-F238E27FC236}">
                  <a16:creationId xmlns:a16="http://schemas.microsoft.com/office/drawing/2014/main" id="{90386B11-20B0-F179-9B9B-267B4DB4489C}"/>
                </a:ext>
              </a:extLst>
            </p:cNvPr>
            <p:cNvSpPr/>
            <p:nvPr/>
          </p:nvSpPr>
          <p:spPr>
            <a:xfrm>
              <a:off x="1922894" y="2803946"/>
              <a:ext cx="1196980" cy="144000"/>
            </a:xfrm>
            <a:prstGeom prst="rect">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Fettmasse</a:t>
              </a:r>
            </a:p>
          </p:txBody>
        </p:sp>
        <p:sp>
          <p:nvSpPr>
            <p:cNvPr id="239" name="Rechteck 238">
              <a:extLst>
                <a:ext uri="{FF2B5EF4-FFF2-40B4-BE49-F238E27FC236}">
                  <a16:creationId xmlns:a16="http://schemas.microsoft.com/office/drawing/2014/main" id="{D2F125CF-CA9E-46D2-2207-42A095ED09A8}"/>
                </a:ext>
              </a:extLst>
            </p:cNvPr>
            <p:cNvSpPr/>
            <p:nvPr/>
          </p:nvSpPr>
          <p:spPr>
            <a:xfrm>
              <a:off x="1922893" y="3011497"/>
              <a:ext cx="1378883" cy="144000"/>
            </a:xfrm>
            <a:prstGeom prst="rect">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err="1"/>
                <a:t>Fettma</a:t>
              </a:r>
              <a:r>
                <a:rPr lang="de-DE" sz="1000" noProof="0" err="1"/>
                <a:t>sse</a:t>
              </a:r>
              <a:endParaRPr lang="de-DE" sz="1000" noProof="0"/>
            </a:p>
          </p:txBody>
        </p:sp>
        <p:sp>
          <p:nvSpPr>
            <p:cNvPr id="240" name="Rechteck 239">
              <a:extLst>
                <a:ext uri="{FF2B5EF4-FFF2-40B4-BE49-F238E27FC236}">
                  <a16:creationId xmlns:a16="http://schemas.microsoft.com/office/drawing/2014/main" id="{D77CF432-6E42-D0B2-7055-5501BFEF7879}"/>
                </a:ext>
              </a:extLst>
            </p:cNvPr>
            <p:cNvSpPr/>
            <p:nvPr/>
          </p:nvSpPr>
          <p:spPr>
            <a:xfrm>
              <a:off x="1922893" y="3219047"/>
              <a:ext cx="2503252" cy="14400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Fettfreie Masse</a:t>
              </a:r>
            </a:p>
          </p:txBody>
        </p:sp>
        <p:sp>
          <p:nvSpPr>
            <p:cNvPr id="241" name="Rechteck 240">
              <a:extLst>
                <a:ext uri="{FF2B5EF4-FFF2-40B4-BE49-F238E27FC236}">
                  <a16:creationId xmlns:a16="http://schemas.microsoft.com/office/drawing/2014/main" id="{BD65C547-3EDA-5B22-62B1-A5F0C28A9E9A}"/>
                </a:ext>
              </a:extLst>
            </p:cNvPr>
            <p:cNvSpPr/>
            <p:nvPr/>
          </p:nvSpPr>
          <p:spPr>
            <a:xfrm>
              <a:off x="1922893" y="3426597"/>
              <a:ext cx="2447154" cy="14400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Fettfreie Masse</a:t>
              </a:r>
            </a:p>
          </p:txBody>
        </p:sp>
        <p:sp>
          <p:nvSpPr>
            <p:cNvPr id="242" name="Rechteck 241">
              <a:extLst>
                <a:ext uri="{FF2B5EF4-FFF2-40B4-BE49-F238E27FC236}">
                  <a16:creationId xmlns:a16="http://schemas.microsoft.com/office/drawing/2014/main" id="{5725542C-B39B-B713-999E-8CBC29C9E1C2}"/>
                </a:ext>
              </a:extLst>
            </p:cNvPr>
            <p:cNvSpPr/>
            <p:nvPr/>
          </p:nvSpPr>
          <p:spPr>
            <a:xfrm>
              <a:off x="1922893" y="3634148"/>
              <a:ext cx="1151286" cy="14400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err="1"/>
                <a:t>Fettma</a:t>
              </a:r>
              <a:r>
                <a:rPr lang="de-DE" sz="1000" noProof="0" err="1"/>
                <a:t>sse</a:t>
              </a:r>
              <a:endParaRPr lang="de-DE" sz="1000" noProof="0"/>
            </a:p>
          </p:txBody>
        </p:sp>
        <p:sp>
          <p:nvSpPr>
            <p:cNvPr id="243" name="Rechteck 242">
              <a:extLst>
                <a:ext uri="{FF2B5EF4-FFF2-40B4-BE49-F238E27FC236}">
                  <a16:creationId xmlns:a16="http://schemas.microsoft.com/office/drawing/2014/main" id="{37BC6B35-C8FB-E5F2-4EB0-40AA8177A7AF}"/>
                </a:ext>
              </a:extLst>
            </p:cNvPr>
            <p:cNvSpPr/>
            <p:nvPr/>
          </p:nvSpPr>
          <p:spPr>
            <a:xfrm>
              <a:off x="1922893" y="3841698"/>
              <a:ext cx="1285922" cy="14400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err="1"/>
                <a:t>Fettma</a:t>
              </a:r>
              <a:r>
                <a:rPr lang="de-DE" sz="1000" noProof="0" err="1"/>
                <a:t>sse</a:t>
              </a:r>
              <a:endParaRPr lang="de-DE" sz="1000" noProof="0"/>
            </a:p>
          </p:txBody>
        </p:sp>
        <p:sp>
          <p:nvSpPr>
            <p:cNvPr id="244" name="Rechteck 243">
              <a:extLst>
                <a:ext uri="{FF2B5EF4-FFF2-40B4-BE49-F238E27FC236}">
                  <a16:creationId xmlns:a16="http://schemas.microsoft.com/office/drawing/2014/main" id="{4B03D4EA-06F9-C91F-86FB-90B1CE0DECC6}"/>
                </a:ext>
              </a:extLst>
            </p:cNvPr>
            <p:cNvSpPr/>
            <p:nvPr/>
          </p:nvSpPr>
          <p:spPr>
            <a:xfrm>
              <a:off x="1922893" y="4049248"/>
              <a:ext cx="254813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Fettfreie Masse</a:t>
              </a:r>
            </a:p>
          </p:txBody>
        </p:sp>
        <p:sp>
          <p:nvSpPr>
            <p:cNvPr id="245" name="Rechteck 244">
              <a:extLst>
                <a:ext uri="{FF2B5EF4-FFF2-40B4-BE49-F238E27FC236}">
                  <a16:creationId xmlns:a16="http://schemas.microsoft.com/office/drawing/2014/main" id="{6DDABDF1-AFE5-6F53-9B41-D430209E230E}"/>
                </a:ext>
              </a:extLst>
            </p:cNvPr>
            <p:cNvSpPr/>
            <p:nvPr/>
          </p:nvSpPr>
          <p:spPr>
            <a:xfrm>
              <a:off x="1922893" y="4256799"/>
              <a:ext cx="2486422"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noProof="0"/>
                <a:t>Fettfreie Masse</a:t>
              </a:r>
            </a:p>
          </p:txBody>
        </p:sp>
        <p:sp>
          <p:nvSpPr>
            <p:cNvPr id="246" name="Rechteck 245">
              <a:extLst>
                <a:ext uri="{FF2B5EF4-FFF2-40B4-BE49-F238E27FC236}">
                  <a16:creationId xmlns:a16="http://schemas.microsoft.com/office/drawing/2014/main" id="{D3B3E01E-92D2-7375-8C1B-C2D21EE2DDC4}"/>
                </a:ext>
              </a:extLst>
            </p:cNvPr>
            <p:cNvSpPr/>
            <p:nvPr/>
          </p:nvSpPr>
          <p:spPr>
            <a:xfrm>
              <a:off x="1922893" y="4464351"/>
              <a:ext cx="1196165"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err="1"/>
                <a:t>Fettma</a:t>
              </a:r>
              <a:r>
                <a:rPr lang="de-DE" sz="1000" noProof="0" err="1"/>
                <a:t>sse</a:t>
              </a:r>
              <a:endParaRPr lang="de-DE" sz="1000" noProof="0"/>
            </a:p>
          </p:txBody>
        </p:sp>
        <p:grpSp>
          <p:nvGrpSpPr>
            <p:cNvPr id="247" name="Gruppieren 246">
              <a:extLst>
                <a:ext uri="{FF2B5EF4-FFF2-40B4-BE49-F238E27FC236}">
                  <a16:creationId xmlns:a16="http://schemas.microsoft.com/office/drawing/2014/main" id="{66847424-9D92-FF04-6104-4B8B533A3D02}"/>
                </a:ext>
              </a:extLst>
            </p:cNvPr>
            <p:cNvGrpSpPr/>
            <p:nvPr/>
          </p:nvGrpSpPr>
          <p:grpSpPr>
            <a:xfrm rot="5400000">
              <a:off x="4485740" y="2380120"/>
              <a:ext cx="72000" cy="157076"/>
              <a:chOff x="6504722" y="5014420"/>
              <a:chExt cx="72000" cy="197367"/>
            </a:xfrm>
          </p:grpSpPr>
          <p:cxnSp>
            <p:nvCxnSpPr>
              <p:cNvPr id="248" name="Gerader Verbinder 247">
                <a:extLst>
                  <a:ext uri="{FF2B5EF4-FFF2-40B4-BE49-F238E27FC236}">
                    <a16:creationId xmlns:a16="http://schemas.microsoft.com/office/drawing/2014/main" id="{5A8A17DB-34F2-A2D4-3E53-CE5A9BD7A7F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9" name="Gerader Verbinder 248">
                <a:extLst>
                  <a:ext uri="{FF2B5EF4-FFF2-40B4-BE49-F238E27FC236}">
                    <a16:creationId xmlns:a16="http://schemas.microsoft.com/office/drawing/2014/main" id="{82AE4F66-3FB5-4EB9-6D1C-0001E786A4D1}"/>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50" name="Gerader Verbinder 249">
                <a:extLst>
                  <a:ext uri="{FF2B5EF4-FFF2-40B4-BE49-F238E27FC236}">
                    <a16:creationId xmlns:a16="http://schemas.microsoft.com/office/drawing/2014/main" id="{82516756-F2A4-9049-97A0-488E32EAB21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sp>
          <p:nvSpPr>
            <p:cNvPr id="251" name="Inhaltsplatzhalter 2">
              <a:extLst>
                <a:ext uri="{FF2B5EF4-FFF2-40B4-BE49-F238E27FC236}">
                  <a16:creationId xmlns:a16="http://schemas.microsoft.com/office/drawing/2014/main" id="{9A4663DF-9710-5FCC-66FE-B1E7AD5FA2F1}"/>
                </a:ext>
              </a:extLst>
            </p:cNvPr>
            <p:cNvSpPr txBox="1">
              <a:spLocks/>
            </p:cNvSpPr>
            <p:nvPr/>
          </p:nvSpPr>
          <p:spPr>
            <a:xfrm>
              <a:off x="4603555" y="2399251"/>
              <a:ext cx="575250"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p = 0,002</a:t>
              </a:r>
            </a:p>
          </p:txBody>
        </p:sp>
        <p:sp>
          <p:nvSpPr>
            <p:cNvPr id="252" name="Inhaltsplatzhalter 2">
              <a:extLst>
                <a:ext uri="{FF2B5EF4-FFF2-40B4-BE49-F238E27FC236}">
                  <a16:creationId xmlns:a16="http://schemas.microsoft.com/office/drawing/2014/main" id="{60F909A6-D065-2DF2-3414-B32EDEA45A6C}"/>
                </a:ext>
              </a:extLst>
            </p:cNvPr>
            <p:cNvSpPr txBox="1">
              <a:spLocks/>
            </p:cNvSpPr>
            <p:nvPr/>
          </p:nvSpPr>
          <p:spPr>
            <a:xfrm>
              <a:off x="4797771" y="3219047"/>
              <a:ext cx="331873"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err="1"/>
                <a:t>n.s</a:t>
              </a:r>
              <a:r>
                <a:rPr lang="en-US" sz="1000"/>
                <a:t>.</a:t>
              </a:r>
            </a:p>
          </p:txBody>
        </p:sp>
        <p:sp>
          <p:nvSpPr>
            <p:cNvPr id="253" name="Inhaltsplatzhalter 2">
              <a:extLst>
                <a:ext uri="{FF2B5EF4-FFF2-40B4-BE49-F238E27FC236}">
                  <a16:creationId xmlns:a16="http://schemas.microsoft.com/office/drawing/2014/main" id="{10351796-6A15-6731-1335-92B318AF6B86}"/>
                </a:ext>
              </a:extLst>
            </p:cNvPr>
            <p:cNvSpPr txBox="1">
              <a:spLocks/>
            </p:cNvSpPr>
            <p:nvPr/>
          </p:nvSpPr>
          <p:spPr>
            <a:xfrm>
              <a:off x="4797771" y="4049248"/>
              <a:ext cx="331873"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err="1"/>
                <a:t>n.s</a:t>
              </a:r>
              <a:r>
                <a:rPr lang="en-US" sz="1000"/>
                <a:t>.</a:t>
              </a:r>
            </a:p>
          </p:txBody>
        </p:sp>
        <p:sp>
          <p:nvSpPr>
            <p:cNvPr id="254" name="Inhaltsplatzhalter 2">
              <a:extLst>
                <a:ext uri="{FF2B5EF4-FFF2-40B4-BE49-F238E27FC236}">
                  <a16:creationId xmlns:a16="http://schemas.microsoft.com/office/drawing/2014/main" id="{5320303C-BECD-94FF-F570-FF2E4B73EFB6}"/>
                </a:ext>
              </a:extLst>
            </p:cNvPr>
            <p:cNvSpPr txBox="1">
              <a:spLocks/>
            </p:cNvSpPr>
            <p:nvPr/>
          </p:nvSpPr>
          <p:spPr>
            <a:xfrm>
              <a:off x="4432573" y="3644553"/>
              <a:ext cx="697071"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spcBef>
                  <a:spcPts val="0"/>
                </a:spcBef>
                <a:spcAft>
                  <a:spcPts val="0"/>
                </a:spcAft>
                <a:buFont typeface="Arial" panose="020B0604020202020204" pitchFamily="34" charset="0"/>
                <a:buNone/>
              </a:pPr>
              <a:r>
                <a:rPr lang="en-US" sz="1000"/>
                <a:t>p = 0,001</a:t>
              </a:r>
            </a:p>
          </p:txBody>
        </p:sp>
        <p:sp>
          <p:nvSpPr>
            <p:cNvPr id="255" name="Inhaltsplatzhalter 2">
              <a:extLst>
                <a:ext uri="{FF2B5EF4-FFF2-40B4-BE49-F238E27FC236}">
                  <a16:creationId xmlns:a16="http://schemas.microsoft.com/office/drawing/2014/main" id="{2064D562-7D6C-DACE-D7F5-698BE971784B}"/>
                </a:ext>
              </a:extLst>
            </p:cNvPr>
            <p:cNvSpPr txBox="1">
              <a:spLocks/>
            </p:cNvSpPr>
            <p:nvPr/>
          </p:nvSpPr>
          <p:spPr>
            <a:xfrm>
              <a:off x="4797771" y="4464349"/>
              <a:ext cx="331873"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err="1"/>
                <a:t>n.s</a:t>
              </a:r>
              <a:r>
                <a:rPr lang="en-US" sz="1000"/>
                <a:t>.</a:t>
              </a:r>
            </a:p>
          </p:txBody>
        </p:sp>
        <p:sp>
          <p:nvSpPr>
            <p:cNvPr id="256" name="Inhaltsplatzhalter 2">
              <a:extLst>
                <a:ext uri="{FF2B5EF4-FFF2-40B4-BE49-F238E27FC236}">
                  <a16:creationId xmlns:a16="http://schemas.microsoft.com/office/drawing/2014/main" id="{26355051-DC03-344A-B4D3-3C900062B4A2}"/>
                </a:ext>
              </a:extLst>
            </p:cNvPr>
            <p:cNvSpPr txBox="1">
              <a:spLocks/>
            </p:cNvSpPr>
            <p:nvPr/>
          </p:nvSpPr>
          <p:spPr>
            <a:xfrm>
              <a:off x="4345639" y="2803946"/>
              <a:ext cx="784005"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spcBef>
                  <a:spcPts val="0"/>
                </a:spcBef>
                <a:spcAft>
                  <a:spcPts val="0"/>
                </a:spcAft>
                <a:buFont typeface="Arial" panose="020B0604020202020204" pitchFamily="34" charset="0"/>
                <a:buNone/>
              </a:pPr>
              <a:r>
                <a:rPr lang="en-US" sz="1000"/>
                <a:t>p = &lt;0,0001</a:t>
              </a:r>
            </a:p>
          </p:txBody>
        </p:sp>
        <p:grpSp>
          <p:nvGrpSpPr>
            <p:cNvPr id="257" name="Gruppieren 256">
              <a:extLst>
                <a:ext uri="{FF2B5EF4-FFF2-40B4-BE49-F238E27FC236}">
                  <a16:creationId xmlns:a16="http://schemas.microsoft.com/office/drawing/2014/main" id="{1CF10628-A8DC-7E38-8801-926AC2CEFBA2}"/>
                </a:ext>
              </a:extLst>
            </p:cNvPr>
            <p:cNvGrpSpPr/>
            <p:nvPr/>
          </p:nvGrpSpPr>
          <p:grpSpPr>
            <a:xfrm rot="5400000">
              <a:off x="4350552" y="2547590"/>
              <a:ext cx="72000" cy="241611"/>
              <a:chOff x="6504722" y="5014420"/>
              <a:chExt cx="72000" cy="197367"/>
            </a:xfrm>
          </p:grpSpPr>
          <p:cxnSp>
            <p:nvCxnSpPr>
              <p:cNvPr id="258" name="Gerader Verbinder 257">
                <a:extLst>
                  <a:ext uri="{FF2B5EF4-FFF2-40B4-BE49-F238E27FC236}">
                    <a16:creationId xmlns:a16="http://schemas.microsoft.com/office/drawing/2014/main" id="{2BA877EF-B922-FB40-B6BE-ECF324E97AAF}"/>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59" name="Gerader Verbinder 258">
                <a:extLst>
                  <a:ext uri="{FF2B5EF4-FFF2-40B4-BE49-F238E27FC236}">
                    <a16:creationId xmlns:a16="http://schemas.microsoft.com/office/drawing/2014/main" id="{02DCD9FF-99D9-A575-ADEF-275E6A996B6D}"/>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0" name="Gerader Verbinder 259">
                <a:extLst>
                  <a:ext uri="{FF2B5EF4-FFF2-40B4-BE49-F238E27FC236}">
                    <a16:creationId xmlns:a16="http://schemas.microsoft.com/office/drawing/2014/main" id="{07F39FF0-1B7D-7BF7-185E-BEBB7A67AB7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61" name="Gruppieren 260">
              <a:extLst>
                <a:ext uri="{FF2B5EF4-FFF2-40B4-BE49-F238E27FC236}">
                  <a16:creationId xmlns:a16="http://schemas.microsoft.com/office/drawing/2014/main" id="{9E75F4EE-6373-87E9-C8CC-9D7EAAAE4359}"/>
                </a:ext>
              </a:extLst>
            </p:cNvPr>
            <p:cNvGrpSpPr/>
            <p:nvPr/>
          </p:nvGrpSpPr>
          <p:grpSpPr>
            <a:xfrm rot="5400000">
              <a:off x="3196797" y="2754642"/>
              <a:ext cx="72000" cy="239697"/>
              <a:chOff x="6504722" y="5014420"/>
              <a:chExt cx="72000" cy="197367"/>
            </a:xfrm>
          </p:grpSpPr>
          <p:cxnSp>
            <p:nvCxnSpPr>
              <p:cNvPr id="262" name="Gerader Verbinder 261">
                <a:extLst>
                  <a:ext uri="{FF2B5EF4-FFF2-40B4-BE49-F238E27FC236}">
                    <a16:creationId xmlns:a16="http://schemas.microsoft.com/office/drawing/2014/main" id="{43A2014F-A1A6-EF73-74EE-4EC887AA84EA}"/>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3" name="Gerader Verbinder 262">
                <a:extLst>
                  <a:ext uri="{FF2B5EF4-FFF2-40B4-BE49-F238E27FC236}">
                    <a16:creationId xmlns:a16="http://schemas.microsoft.com/office/drawing/2014/main" id="{27204DF9-5C3F-1194-7867-B7CA6D4370D5}"/>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4" name="Gerader Verbinder 263">
                <a:extLst>
                  <a:ext uri="{FF2B5EF4-FFF2-40B4-BE49-F238E27FC236}">
                    <a16:creationId xmlns:a16="http://schemas.microsoft.com/office/drawing/2014/main" id="{3017CA40-BB2C-F973-B65C-90027560B5B1}"/>
                  </a:ext>
                </a:extLst>
              </p:cNvPr>
              <p:cNvCxnSpPr>
                <a:cxnSpLocks/>
              </p:cNvCxnSpPr>
              <p:nvPr/>
            </p:nvCxnSpPr>
            <p:spPr>
              <a:xfrm>
                <a:off x="6504722" y="5211787"/>
                <a:ext cx="72000" cy="0"/>
              </a:xfrm>
              <a:prstGeom prst="line">
                <a:avLst/>
              </a:prstGeom>
              <a:solidFill>
                <a:srgbClr val="005AD2"/>
              </a:solidFill>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65" name="Gruppieren 264">
              <a:extLst>
                <a:ext uri="{FF2B5EF4-FFF2-40B4-BE49-F238E27FC236}">
                  <a16:creationId xmlns:a16="http://schemas.microsoft.com/office/drawing/2014/main" id="{161D9BCC-2AAA-B877-494E-5A5793FFABAD}"/>
                </a:ext>
              </a:extLst>
            </p:cNvPr>
            <p:cNvGrpSpPr/>
            <p:nvPr/>
          </p:nvGrpSpPr>
          <p:grpSpPr>
            <a:xfrm rot="5400000">
              <a:off x="3419778" y="2929030"/>
              <a:ext cx="72000" cy="308947"/>
              <a:chOff x="6504722" y="5014420"/>
              <a:chExt cx="72000" cy="197367"/>
            </a:xfrm>
          </p:grpSpPr>
          <p:cxnSp>
            <p:nvCxnSpPr>
              <p:cNvPr id="266" name="Gerader Verbinder 265">
                <a:extLst>
                  <a:ext uri="{FF2B5EF4-FFF2-40B4-BE49-F238E27FC236}">
                    <a16:creationId xmlns:a16="http://schemas.microsoft.com/office/drawing/2014/main" id="{5F0BC1D2-4146-90FF-E7D2-384D1D554B39}"/>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7" name="Gerader Verbinder 266">
                <a:extLst>
                  <a:ext uri="{FF2B5EF4-FFF2-40B4-BE49-F238E27FC236}">
                    <a16:creationId xmlns:a16="http://schemas.microsoft.com/office/drawing/2014/main" id="{7C6A13BB-F07D-9074-0273-956EC49B11D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8" name="Gerader Verbinder 267">
                <a:extLst>
                  <a:ext uri="{FF2B5EF4-FFF2-40B4-BE49-F238E27FC236}">
                    <a16:creationId xmlns:a16="http://schemas.microsoft.com/office/drawing/2014/main" id="{E356E9BA-7E2F-9D69-5D71-A6DA441BA7B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69" name="Gruppieren 268">
              <a:extLst>
                <a:ext uri="{FF2B5EF4-FFF2-40B4-BE49-F238E27FC236}">
                  <a16:creationId xmlns:a16="http://schemas.microsoft.com/office/drawing/2014/main" id="{4A68C95D-9612-40B2-9FCD-A0A2736792FA}"/>
                </a:ext>
              </a:extLst>
            </p:cNvPr>
            <p:cNvGrpSpPr/>
            <p:nvPr/>
          </p:nvGrpSpPr>
          <p:grpSpPr>
            <a:xfrm rot="5400000">
              <a:off x="4491185" y="3193382"/>
              <a:ext cx="72000" cy="202080"/>
              <a:chOff x="6504722" y="5014420"/>
              <a:chExt cx="72000" cy="197367"/>
            </a:xfrm>
          </p:grpSpPr>
          <p:cxnSp>
            <p:nvCxnSpPr>
              <p:cNvPr id="270" name="Gerader Verbinder 269">
                <a:extLst>
                  <a:ext uri="{FF2B5EF4-FFF2-40B4-BE49-F238E27FC236}">
                    <a16:creationId xmlns:a16="http://schemas.microsoft.com/office/drawing/2014/main" id="{30E3D4DB-C629-2BED-9AA6-ED74CFDD875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71" name="Gerader Verbinder 270">
                <a:extLst>
                  <a:ext uri="{FF2B5EF4-FFF2-40B4-BE49-F238E27FC236}">
                    <a16:creationId xmlns:a16="http://schemas.microsoft.com/office/drawing/2014/main" id="{29003647-B794-9258-3397-A6103F6662CB}"/>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72" name="Gerader Verbinder 271">
                <a:extLst>
                  <a:ext uri="{FF2B5EF4-FFF2-40B4-BE49-F238E27FC236}">
                    <a16:creationId xmlns:a16="http://schemas.microsoft.com/office/drawing/2014/main" id="{78035D82-9A77-1CBE-EFD8-B06592505B8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73" name="Gruppieren 272">
              <a:extLst>
                <a:ext uri="{FF2B5EF4-FFF2-40B4-BE49-F238E27FC236}">
                  <a16:creationId xmlns:a16="http://schemas.microsoft.com/office/drawing/2014/main" id="{7F2063A7-D23B-5C45-85CA-DB28BBB61980}"/>
                </a:ext>
              </a:extLst>
            </p:cNvPr>
            <p:cNvGrpSpPr/>
            <p:nvPr/>
          </p:nvGrpSpPr>
          <p:grpSpPr>
            <a:xfrm rot="5400000">
              <a:off x="4419814" y="3409043"/>
              <a:ext cx="72000" cy="179108"/>
              <a:chOff x="6504722" y="5014420"/>
              <a:chExt cx="72000" cy="197367"/>
            </a:xfrm>
          </p:grpSpPr>
          <p:cxnSp>
            <p:nvCxnSpPr>
              <p:cNvPr id="274" name="Gerader Verbinder 273">
                <a:extLst>
                  <a:ext uri="{FF2B5EF4-FFF2-40B4-BE49-F238E27FC236}">
                    <a16:creationId xmlns:a16="http://schemas.microsoft.com/office/drawing/2014/main" id="{59F4A8EC-9896-017D-687C-AABBFF059DD5}"/>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75" name="Gerader Verbinder 274">
                <a:extLst>
                  <a:ext uri="{FF2B5EF4-FFF2-40B4-BE49-F238E27FC236}">
                    <a16:creationId xmlns:a16="http://schemas.microsoft.com/office/drawing/2014/main" id="{6122948B-F079-A71F-FD89-9269E4BD40E2}"/>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76" name="Gerader Verbinder 275">
                <a:extLst>
                  <a:ext uri="{FF2B5EF4-FFF2-40B4-BE49-F238E27FC236}">
                    <a16:creationId xmlns:a16="http://schemas.microsoft.com/office/drawing/2014/main" id="{0E5A4F62-39B3-F022-5A5A-B31CCDA7967B}"/>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77" name="Gruppieren 276">
              <a:extLst>
                <a:ext uri="{FF2B5EF4-FFF2-40B4-BE49-F238E27FC236}">
                  <a16:creationId xmlns:a16="http://schemas.microsoft.com/office/drawing/2014/main" id="{FF0E91D4-007C-ECE0-8458-464A4FFEC179}"/>
                </a:ext>
              </a:extLst>
            </p:cNvPr>
            <p:cNvGrpSpPr/>
            <p:nvPr/>
          </p:nvGrpSpPr>
          <p:grpSpPr>
            <a:xfrm rot="5400000">
              <a:off x="3128739" y="3612789"/>
              <a:ext cx="72000" cy="186731"/>
              <a:chOff x="6504722" y="5014420"/>
              <a:chExt cx="72000" cy="197367"/>
            </a:xfrm>
          </p:grpSpPr>
          <p:cxnSp>
            <p:nvCxnSpPr>
              <p:cNvPr id="278" name="Gerader Verbinder 277">
                <a:extLst>
                  <a:ext uri="{FF2B5EF4-FFF2-40B4-BE49-F238E27FC236}">
                    <a16:creationId xmlns:a16="http://schemas.microsoft.com/office/drawing/2014/main" id="{CF1FB33B-3A1D-19F1-FE0F-B6A7350ABD9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79" name="Gerader Verbinder 278">
                <a:extLst>
                  <a:ext uri="{FF2B5EF4-FFF2-40B4-BE49-F238E27FC236}">
                    <a16:creationId xmlns:a16="http://schemas.microsoft.com/office/drawing/2014/main" id="{87B7FE0B-FBED-1262-6755-C41A083E57A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0" name="Gerader Verbinder 279">
                <a:extLst>
                  <a:ext uri="{FF2B5EF4-FFF2-40B4-BE49-F238E27FC236}">
                    <a16:creationId xmlns:a16="http://schemas.microsoft.com/office/drawing/2014/main" id="{05865829-25D9-570E-ADC5-496DDE4D9C8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81" name="Gruppieren 280">
              <a:extLst>
                <a:ext uri="{FF2B5EF4-FFF2-40B4-BE49-F238E27FC236}">
                  <a16:creationId xmlns:a16="http://schemas.microsoft.com/office/drawing/2014/main" id="{AF0F9029-A404-2D08-7C43-96AD01BA662B}"/>
                </a:ext>
              </a:extLst>
            </p:cNvPr>
            <p:cNvGrpSpPr/>
            <p:nvPr/>
          </p:nvGrpSpPr>
          <p:grpSpPr>
            <a:xfrm rot="5400000">
              <a:off x="3274477" y="3809232"/>
              <a:ext cx="72000" cy="208934"/>
              <a:chOff x="6504722" y="5014420"/>
              <a:chExt cx="72000" cy="197367"/>
            </a:xfrm>
          </p:grpSpPr>
          <p:cxnSp>
            <p:nvCxnSpPr>
              <p:cNvPr id="282" name="Gerader Verbinder 281">
                <a:extLst>
                  <a:ext uri="{FF2B5EF4-FFF2-40B4-BE49-F238E27FC236}">
                    <a16:creationId xmlns:a16="http://schemas.microsoft.com/office/drawing/2014/main" id="{D89B57E5-4C15-03C1-9D95-079DBF267D6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3" name="Gerader Verbinder 282">
                <a:extLst>
                  <a:ext uri="{FF2B5EF4-FFF2-40B4-BE49-F238E27FC236}">
                    <a16:creationId xmlns:a16="http://schemas.microsoft.com/office/drawing/2014/main" id="{E24E1D21-87D5-85C1-202D-7BAA3C9AB0C0}"/>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4" name="Gerader Verbinder 283">
                <a:extLst>
                  <a:ext uri="{FF2B5EF4-FFF2-40B4-BE49-F238E27FC236}">
                    <a16:creationId xmlns:a16="http://schemas.microsoft.com/office/drawing/2014/main" id="{C4AD7420-FBE0-D6BF-C8E4-88CB33439BD5}"/>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87" name="Gruppieren 286">
              <a:extLst>
                <a:ext uri="{FF2B5EF4-FFF2-40B4-BE49-F238E27FC236}">
                  <a16:creationId xmlns:a16="http://schemas.microsoft.com/office/drawing/2014/main" id="{AF483628-8BFC-1B2C-AE5E-37D4B9B3E465}"/>
                </a:ext>
              </a:extLst>
            </p:cNvPr>
            <p:cNvGrpSpPr/>
            <p:nvPr/>
          </p:nvGrpSpPr>
          <p:grpSpPr>
            <a:xfrm rot="5400000">
              <a:off x="4512222" y="4041251"/>
              <a:ext cx="72000" cy="160007"/>
              <a:chOff x="6504722" y="5014420"/>
              <a:chExt cx="72000" cy="197367"/>
            </a:xfrm>
          </p:grpSpPr>
          <p:cxnSp>
            <p:nvCxnSpPr>
              <p:cNvPr id="288" name="Gerader Verbinder 287">
                <a:extLst>
                  <a:ext uri="{FF2B5EF4-FFF2-40B4-BE49-F238E27FC236}">
                    <a16:creationId xmlns:a16="http://schemas.microsoft.com/office/drawing/2014/main" id="{10AA56FB-6B70-B01C-B200-7A94028E1E9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9" name="Gerader Verbinder 288">
                <a:extLst>
                  <a:ext uri="{FF2B5EF4-FFF2-40B4-BE49-F238E27FC236}">
                    <a16:creationId xmlns:a16="http://schemas.microsoft.com/office/drawing/2014/main" id="{BB5FB98F-4D70-3A8B-8578-1D3AE8B0B23F}"/>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0" name="Gerader Verbinder 289">
                <a:extLst>
                  <a:ext uri="{FF2B5EF4-FFF2-40B4-BE49-F238E27FC236}">
                    <a16:creationId xmlns:a16="http://schemas.microsoft.com/office/drawing/2014/main" id="{59A38C8D-8DC8-86C2-BEC7-5CF0E4D52851}"/>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91" name="Gruppieren 290">
              <a:extLst>
                <a:ext uri="{FF2B5EF4-FFF2-40B4-BE49-F238E27FC236}">
                  <a16:creationId xmlns:a16="http://schemas.microsoft.com/office/drawing/2014/main" id="{9F676475-EF9D-CFCB-2382-DA2ABE1762BB}"/>
                </a:ext>
              </a:extLst>
            </p:cNvPr>
            <p:cNvGrpSpPr/>
            <p:nvPr/>
          </p:nvGrpSpPr>
          <p:grpSpPr>
            <a:xfrm rot="5400000">
              <a:off x="4471200" y="4234399"/>
              <a:ext cx="72000" cy="194701"/>
              <a:chOff x="6504722" y="5014420"/>
              <a:chExt cx="72000" cy="197367"/>
            </a:xfrm>
          </p:grpSpPr>
          <p:cxnSp>
            <p:nvCxnSpPr>
              <p:cNvPr id="292" name="Gerader Verbinder 291">
                <a:extLst>
                  <a:ext uri="{FF2B5EF4-FFF2-40B4-BE49-F238E27FC236}">
                    <a16:creationId xmlns:a16="http://schemas.microsoft.com/office/drawing/2014/main" id="{EC55E1C0-3410-6781-8C69-1897EA7E8713}"/>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3" name="Gerader Verbinder 292">
                <a:extLst>
                  <a:ext uri="{FF2B5EF4-FFF2-40B4-BE49-F238E27FC236}">
                    <a16:creationId xmlns:a16="http://schemas.microsoft.com/office/drawing/2014/main" id="{F3E7E8F6-EACB-7301-0EF5-C360BD263AE6}"/>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4" name="Gerader Verbinder 293">
                <a:extLst>
                  <a:ext uri="{FF2B5EF4-FFF2-40B4-BE49-F238E27FC236}">
                    <a16:creationId xmlns:a16="http://schemas.microsoft.com/office/drawing/2014/main" id="{07D34A3D-4417-6BDD-EDA9-3E711733DD4F}"/>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95" name="Gruppieren 294">
              <a:extLst>
                <a:ext uri="{FF2B5EF4-FFF2-40B4-BE49-F238E27FC236}">
                  <a16:creationId xmlns:a16="http://schemas.microsoft.com/office/drawing/2014/main" id="{A0C4D92F-EE29-8F1C-FE9F-9033F5EC8016}"/>
                </a:ext>
              </a:extLst>
            </p:cNvPr>
            <p:cNvGrpSpPr/>
            <p:nvPr/>
          </p:nvGrpSpPr>
          <p:grpSpPr>
            <a:xfrm rot="5400000">
              <a:off x="3173296" y="4444167"/>
              <a:ext cx="72000" cy="180476"/>
              <a:chOff x="6504722" y="5014420"/>
              <a:chExt cx="72000" cy="197367"/>
            </a:xfrm>
          </p:grpSpPr>
          <p:cxnSp>
            <p:nvCxnSpPr>
              <p:cNvPr id="296" name="Gerader Verbinder 295">
                <a:extLst>
                  <a:ext uri="{FF2B5EF4-FFF2-40B4-BE49-F238E27FC236}">
                    <a16:creationId xmlns:a16="http://schemas.microsoft.com/office/drawing/2014/main" id="{D46D7A18-9F0D-E995-B7C8-C923B301AB6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7" name="Gerader Verbinder 296">
                <a:extLst>
                  <a:ext uri="{FF2B5EF4-FFF2-40B4-BE49-F238E27FC236}">
                    <a16:creationId xmlns:a16="http://schemas.microsoft.com/office/drawing/2014/main" id="{9D510D61-DB66-F55D-0BF4-64DCAC97B27C}"/>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8" name="Gerader Verbinder 297">
                <a:extLst>
                  <a:ext uri="{FF2B5EF4-FFF2-40B4-BE49-F238E27FC236}">
                    <a16:creationId xmlns:a16="http://schemas.microsoft.com/office/drawing/2014/main" id="{127F4E6F-D55A-322E-1BE3-AAB5869B6C7C}"/>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grpSp>
          <p:nvGrpSpPr>
            <p:cNvPr id="299" name="Gruppieren 298">
              <a:extLst>
                <a:ext uri="{FF2B5EF4-FFF2-40B4-BE49-F238E27FC236}">
                  <a16:creationId xmlns:a16="http://schemas.microsoft.com/office/drawing/2014/main" id="{F6EEBE57-3BBB-57D2-5067-A93BACD91602}"/>
                </a:ext>
              </a:extLst>
            </p:cNvPr>
            <p:cNvGrpSpPr/>
            <p:nvPr/>
          </p:nvGrpSpPr>
          <p:grpSpPr>
            <a:xfrm rot="5400000">
              <a:off x="3238634" y="4661557"/>
              <a:ext cx="72000" cy="182125"/>
              <a:chOff x="6504722" y="5014420"/>
              <a:chExt cx="72000" cy="197367"/>
            </a:xfrm>
          </p:grpSpPr>
          <p:cxnSp>
            <p:nvCxnSpPr>
              <p:cNvPr id="300" name="Gerader Verbinder 299">
                <a:extLst>
                  <a:ext uri="{FF2B5EF4-FFF2-40B4-BE49-F238E27FC236}">
                    <a16:creationId xmlns:a16="http://schemas.microsoft.com/office/drawing/2014/main" id="{640E12A7-B3CE-9814-10B4-A583282CD971}"/>
                  </a:ext>
                </a:extLst>
              </p:cNvPr>
              <p:cNvCxnSpPr>
                <a:cxnSpLocks/>
              </p:cNvCxnSpPr>
              <p:nvPr/>
            </p:nvCxnSpPr>
            <p:spPr>
              <a:xfrm>
                <a:off x="6540722" y="5014420"/>
                <a:ext cx="0" cy="197341"/>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1" name="Gerader Verbinder 300">
                <a:extLst>
                  <a:ext uri="{FF2B5EF4-FFF2-40B4-BE49-F238E27FC236}">
                    <a16:creationId xmlns:a16="http://schemas.microsoft.com/office/drawing/2014/main" id="{7A017FB9-1697-649D-F49D-0CACAD69FC6E}"/>
                  </a:ext>
                </a:extLst>
              </p:cNvPr>
              <p:cNvCxnSpPr>
                <a:cxnSpLocks/>
              </p:cNvCxnSpPr>
              <p:nvPr/>
            </p:nvCxnSpPr>
            <p:spPr>
              <a:xfrm>
                <a:off x="6504722" y="5014420"/>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2" name="Gerader Verbinder 301">
                <a:extLst>
                  <a:ext uri="{FF2B5EF4-FFF2-40B4-BE49-F238E27FC236}">
                    <a16:creationId xmlns:a16="http://schemas.microsoft.com/office/drawing/2014/main" id="{7ECAA60A-CC92-94D6-01E0-0CE6CE801CCE}"/>
                  </a:ext>
                </a:extLst>
              </p:cNvPr>
              <p:cNvCxnSpPr>
                <a:cxnSpLocks/>
              </p:cNvCxnSpPr>
              <p:nvPr/>
            </p:nvCxnSpPr>
            <p:spPr>
              <a:xfrm>
                <a:off x="6504722" y="5211787"/>
                <a:ext cx="72000" cy="0"/>
              </a:xfrm>
              <a:prstGeom prst="line">
                <a:avLst/>
              </a:prstGeom>
              <a:ln w="6350" cap="flat">
                <a:solidFill>
                  <a:schemeClr val="tx1"/>
                </a:solidFill>
                <a:headEnd type="none"/>
              </a:ln>
            </p:spPr>
            <p:style>
              <a:lnRef idx="1">
                <a:schemeClr val="accent1"/>
              </a:lnRef>
              <a:fillRef idx="0">
                <a:schemeClr val="accent1"/>
              </a:fillRef>
              <a:effectRef idx="0">
                <a:schemeClr val="accent1"/>
              </a:effectRef>
              <a:fontRef idx="minor">
                <a:schemeClr val="tx1"/>
              </a:fontRef>
            </p:style>
          </p:cxnSp>
        </p:grpSp>
        <p:sp>
          <p:nvSpPr>
            <p:cNvPr id="303" name="Rechteck 302">
              <a:extLst>
                <a:ext uri="{FF2B5EF4-FFF2-40B4-BE49-F238E27FC236}">
                  <a16:creationId xmlns:a16="http://schemas.microsoft.com/office/drawing/2014/main" id="{14445736-45AE-6A8E-0723-22E85BB466CA}"/>
                </a:ext>
              </a:extLst>
            </p:cNvPr>
            <p:cNvSpPr/>
            <p:nvPr/>
          </p:nvSpPr>
          <p:spPr>
            <a:xfrm>
              <a:off x="1922893" y="4675182"/>
              <a:ext cx="126419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r>
                <a:rPr lang="de-DE" sz="1000" err="1"/>
                <a:t>Fettma</a:t>
              </a:r>
              <a:r>
                <a:rPr lang="de-DE" sz="1000" noProof="0" err="1"/>
                <a:t>sse</a:t>
              </a:r>
              <a:endParaRPr lang="de-DE" sz="1000" noProof="0"/>
            </a:p>
          </p:txBody>
        </p:sp>
      </p:grpSp>
      <p:grpSp>
        <p:nvGrpSpPr>
          <p:cNvPr id="10" name="Gruppieren 9">
            <a:extLst>
              <a:ext uri="{FF2B5EF4-FFF2-40B4-BE49-F238E27FC236}">
                <a16:creationId xmlns:a16="http://schemas.microsoft.com/office/drawing/2014/main" id="{47CF659C-33A6-164E-9488-A94D40D63137}"/>
              </a:ext>
            </a:extLst>
          </p:cNvPr>
          <p:cNvGrpSpPr/>
          <p:nvPr/>
        </p:nvGrpSpPr>
        <p:grpSpPr>
          <a:xfrm>
            <a:off x="8459903" y="1739632"/>
            <a:ext cx="3011792" cy="3102822"/>
            <a:chOff x="8772695" y="1789704"/>
            <a:chExt cx="3115053" cy="3272408"/>
          </a:xfrm>
        </p:grpSpPr>
        <p:graphicFrame>
          <p:nvGraphicFramePr>
            <p:cNvPr id="312" name="Inhaltsplatzhalter 10">
              <a:extLst>
                <a:ext uri="{FF2B5EF4-FFF2-40B4-BE49-F238E27FC236}">
                  <a16:creationId xmlns:a16="http://schemas.microsoft.com/office/drawing/2014/main" id="{0BF4D92A-9886-1054-55D2-D509F41A2ACD}"/>
                </a:ext>
              </a:extLst>
            </p:cNvPr>
            <p:cNvGraphicFramePr>
              <a:graphicFrameLocks/>
            </p:cNvGraphicFramePr>
            <p:nvPr>
              <p:extLst>
                <p:ext uri="{D42A27DB-BD31-4B8C-83A1-F6EECF244321}">
                  <p14:modId xmlns:p14="http://schemas.microsoft.com/office/powerpoint/2010/main" val="1448073637"/>
                </p:ext>
              </p:extLst>
            </p:nvPr>
          </p:nvGraphicFramePr>
          <p:xfrm>
            <a:off x="8772695" y="1789704"/>
            <a:ext cx="3115053" cy="2959533"/>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uppieren 7">
              <a:extLst>
                <a:ext uri="{FF2B5EF4-FFF2-40B4-BE49-F238E27FC236}">
                  <a16:creationId xmlns:a16="http://schemas.microsoft.com/office/drawing/2014/main" id="{19713D94-F7B2-D91A-B76E-B132230F7001}"/>
                </a:ext>
              </a:extLst>
            </p:cNvPr>
            <p:cNvGrpSpPr/>
            <p:nvPr/>
          </p:nvGrpSpPr>
          <p:grpSpPr>
            <a:xfrm>
              <a:off x="8923923" y="2018320"/>
              <a:ext cx="2955435" cy="3043792"/>
              <a:chOff x="8923923" y="2018320"/>
              <a:chExt cx="2955435" cy="3043792"/>
            </a:xfrm>
          </p:grpSpPr>
          <p:sp>
            <p:nvSpPr>
              <p:cNvPr id="313" name="Inhaltsplatzhalter 2">
                <a:extLst>
                  <a:ext uri="{FF2B5EF4-FFF2-40B4-BE49-F238E27FC236}">
                    <a16:creationId xmlns:a16="http://schemas.microsoft.com/office/drawing/2014/main" id="{1102C69F-6873-C971-E8BF-86585DE56990}"/>
                  </a:ext>
                </a:extLst>
              </p:cNvPr>
              <p:cNvSpPr txBox="1">
                <a:spLocks/>
              </p:cNvSpPr>
              <p:nvPr/>
            </p:nvSpPr>
            <p:spPr>
              <a:xfrm>
                <a:off x="9981578" y="4720967"/>
                <a:ext cx="697286"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spcBef>
                    <a:spcPts val="0"/>
                  </a:spcBef>
                  <a:spcAft>
                    <a:spcPts val="0"/>
                  </a:spcAft>
                  <a:buFont typeface="Arial" panose="020B0604020202020204" pitchFamily="34" charset="0"/>
                  <a:buNone/>
                </a:pPr>
                <a:r>
                  <a:rPr lang="en-US" sz="1000"/>
                  <a:t>*p=0,002</a:t>
                </a:r>
              </a:p>
            </p:txBody>
          </p:sp>
          <p:grpSp>
            <p:nvGrpSpPr>
              <p:cNvPr id="6" name="Gruppieren 5">
                <a:extLst>
                  <a:ext uri="{FF2B5EF4-FFF2-40B4-BE49-F238E27FC236}">
                    <a16:creationId xmlns:a16="http://schemas.microsoft.com/office/drawing/2014/main" id="{64DF6A68-3A43-811A-922B-8000DBE64E03}"/>
                  </a:ext>
                </a:extLst>
              </p:cNvPr>
              <p:cNvGrpSpPr/>
              <p:nvPr/>
            </p:nvGrpSpPr>
            <p:grpSpPr>
              <a:xfrm>
                <a:off x="8923923" y="2018320"/>
                <a:ext cx="2955435" cy="2532662"/>
                <a:chOff x="8923923" y="2018320"/>
                <a:chExt cx="2955435" cy="2532662"/>
              </a:xfrm>
            </p:grpSpPr>
            <p:grpSp>
              <p:nvGrpSpPr>
                <p:cNvPr id="314" name="Gruppieren 313">
                  <a:extLst>
                    <a:ext uri="{FF2B5EF4-FFF2-40B4-BE49-F238E27FC236}">
                      <a16:creationId xmlns:a16="http://schemas.microsoft.com/office/drawing/2014/main" id="{6BC87DAC-469E-D44C-D129-5DEF43DB9CDB}"/>
                    </a:ext>
                  </a:extLst>
                </p:cNvPr>
                <p:cNvGrpSpPr/>
                <p:nvPr/>
              </p:nvGrpSpPr>
              <p:grpSpPr>
                <a:xfrm>
                  <a:off x="9358132" y="4277572"/>
                  <a:ext cx="73738" cy="273410"/>
                  <a:chOff x="2142539" y="5013265"/>
                  <a:chExt cx="73738" cy="273410"/>
                </a:xfrm>
              </p:grpSpPr>
              <p:cxnSp>
                <p:nvCxnSpPr>
                  <p:cNvPr id="315" name="Gerader Verbinder 314">
                    <a:extLst>
                      <a:ext uri="{FF2B5EF4-FFF2-40B4-BE49-F238E27FC236}">
                        <a16:creationId xmlns:a16="http://schemas.microsoft.com/office/drawing/2014/main" id="{482DA2C9-0652-59DD-1052-EFD479A280AC}"/>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316" name="Inhaltsplatzhalter 2">
                    <a:extLst>
                      <a:ext uri="{FF2B5EF4-FFF2-40B4-BE49-F238E27FC236}">
                        <a16:creationId xmlns:a16="http://schemas.microsoft.com/office/drawing/2014/main" id="{CAB96A9B-6863-5869-A07A-8175EA0BACEC}"/>
                      </a:ext>
                    </a:extLst>
                  </p:cNvPr>
                  <p:cNvSpPr txBox="1">
                    <a:spLocks/>
                  </p:cNvSpPr>
                  <p:nvPr/>
                </p:nvSpPr>
                <p:spPr>
                  <a:xfrm>
                    <a:off x="2142539" y="5132787"/>
                    <a:ext cx="73738"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0</a:t>
                    </a:r>
                  </a:p>
                </p:txBody>
              </p:sp>
            </p:grpSp>
            <p:grpSp>
              <p:nvGrpSpPr>
                <p:cNvPr id="336" name="Gruppieren 335">
                  <a:extLst>
                    <a:ext uri="{FF2B5EF4-FFF2-40B4-BE49-F238E27FC236}">
                      <a16:creationId xmlns:a16="http://schemas.microsoft.com/office/drawing/2014/main" id="{0ECB6CD8-6598-D00D-4C7F-FE5276BF8853}"/>
                    </a:ext>
                  </a:extLst>
                </p:cNvPr>
                <p:cNvGrpSpPr/>
                <p:nvPr/>
              </p:nvGrpSpPr>
              <p:grpSpPr>
                <a:xfrm>
                  <a:off x="9911848" y="4277572"/>
                  <a:ext cx="181140" cy="273410"/>
                  <a:chOff x="9687563" y="4280984"/>
                  <a:chExt cx="181140" cy="273410"/>
                </a:xfrm>
              </p:grpSpPr>
              <p:cxnSp>
                <p:nvCxnSpPr>
                  <p:cNvPr id="318" name="Gerader Verbinder 317">
                    <a:extLst>
                      <a:ext uri="{FF2B5EF4-FFF2-40B4-BE49-F238E27FC236}">
                        <a16:creationId xmlns:a16="http://schemas.microsoft.com/office/drawing/2014/main" id="{8A2CD30B-B46D-572A-8BF9-0C8A4F81E5D6}"/>
                      </a:ext>
                    </a:extLst>
                  </p:cNvPr>
                  <p:cNvCxnSpPr>
                    <a:cxnSpLocks/>
                  </p:cNvCxnSpPr>
                  <p:nvPr/>
                </p:nvCxnSpPr>
                <p:spPr>
                  <a:xfrm>
                    <a:off x="9778133" y="4280984"/>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319" name="Inhaltsplatzhalter 2">
                    <a:extLst>
                      <a:ext uri="{FF2B5EF4-FFF2-40B4-BE49-F238E27FC236}">
                        <a16:creationId xmlns:a16="http://schemas.microsoft.com/office/drawing/2014/main" id="{E26BD7D0-A8D4-8A97-498B-3020094043B5}"/>
                      </a:ext>
                    </a:extLst>
                  </p:cNvPr>
                  <p:cNvSpPr txBox="1">
                    <a:spLocks/>
                  </p:cNvSpPr>
                  <p:nvPr/>
                </p:nvSpPr>
                <p:spPr>
                  <a:xfrm>
                    <a:off x="9687563" y="4400506"/>
                    <a:ext cx="181140"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0.5</a:t>
                    </a:r>
                  </a:p>
                </p:txBody>
              </p:sp>
            </p:grpSp>
            <p:grpSp>
              <p:nvGrpSpPr>
                <p:cNvPr id="320" name="Gruppieren 319">
                  <a:extLst>
                    <a:ext uri="{FF2B5EF4-FFF2-40B4-BE49-F238E27FC236}">
                      <a16:creationId xmlns:a16="http://schemas.microsoft.com/office/drawing/2014/main" id="{620148E1-F999-6841-8458-784A6BEE8C5D}"/>
                    </a:ext>
                  </a:extLst>
                </p:cNvPr>
                <p:cNvGrpSpPr/>
                <p:nvPr/>
              </p:nvGrpSpPr>
              <p:grpSpPr>
                <a:xfrm>
                  <a:off x="10579337" y="4277572"/>
                  <a:ext cx="73738" cy="273410"/>
                  <a:chOff x="2142539" y="5013265"/>
                  <a:chExt cx="73738" cy="273410"/>
                </a:xfrm>
              </p:grpSpPr>
              <p:cxnSp>
                <p:nvCxnSpPr>
                  <p:cNvPr id="321" name="Gerader Verbinder 320">
                    <a:extLst>
                      <a:ext uri="{FF2B5EF4-FFF2-40B4-BE49-F238E27FC236}">
                        <a16:creationId xmlns:a16="http://schemas.microsoft.com/office/drawing/2014/main" id="{1C6651A0-7BB3-FD36-0537-BC55ED376ABA}"/>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322" name="Inhaltsplatzhalter 2">
                    <a:extLst>
                      <a:ext uri="{FF2B5EF4-FFF2-40B4-BE49-F238E27FC236}">
                        <a16:creationId xmlns:a16="http://schemas.microsoft.com/office/drawing/2014/main" id="{98B3D864-89F7-6DAB-8626-54E89EDCEDB5}"/>
                      </a:ext>
                    </a:extLst>
                  </p:cNvPr>
                  <p:cNvSpPr txBox="1">
                    <a:spLocks/>
                  </p:cNvSpPr>
                  <p:nvPr/>
                </p:nvSpPr>
                <p:spPr>
                  <a:xfrm>
                    <a:off x="2142539" y="5132787"/>
                    <a:ext cx="73738"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1</a:t>
                    </a:r>
                  </a:p>
                </p:txBody>
              </p:sp>
            </p:grpSp>
            <p:grpSp>
              <p:nvGrpSpPr>
                <p:cNvPr id="323" name="Gruppieren 322">
                  <a:extLst>
                    <a:ext uri="{FF2B5EF4-FFF2-40B4-BE49-F238E27FC236}">
                      <a16:creationId xmlns:a16="http://schemas.microsoft.com/office/drawing/2014/main" id="{B4F1C25D-145D-2D44-284D-787B3E6A4A6D}"/>
                    </a:ext>
                  </a:extLst>
                </p:cNvPr>
                <p:cNvGrpSpPr/>
                <p:nvPr/>
              </p:nvGrpSpPr>
              <p:grpSpPr>
                <a:xfrm>
                  <a:off x="11127033" y="4277572"/>
                  <a:ext cx="181140" cy="273410"/>
                  <a:chOff x="2088838" y="5013265"/>
                  <a:chExt cx="181140" cy="273410"/>
                </a:xfrm>
              </p:grpSpPr>
              <p:cxnSp>
                <p:nvCxnSpPr>
                  <p:cNvPr id="324" name="Gerader Verbinder 323">
                    <a:extLst>
                      <a:ext uri="{FF2B5EF4-FFF2-40B4-BE49-F238E27FC236}">
                        <a16:creationId xmlns:a16="http://schemas.microsoft.com/office/drawing/2014/main" id="{1A4A677F-6B54-41C3-50DB-C132DA584BDD}"/>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325" name="Inhaltsplatzhalter 2">
                    <a:extLst>
                      <a:ext uri="{FF2B5EF4-FFF2-40B4-BE49-F238E27FC236}">
                        <a16:creationId xmlns:a16="http://schemas.microsoft.com/office/drawing/2014/main" id="{F5C854DF-5596-EB10-45DA-062E82F46DFB}"/>
                      </a:ext>
                    </a:extLst>
                  </p:cNvPr>
                  <p:cNvSpPr txBox="1">
                    <a:spLocks/>
                  </p:cNvSpPr>
                  <p:nvPr/>
                </p:nvSpPr>
                <p:spPr>
                  <a:xfrm>
                    <a:off x="2088838" y="5132787"/>
                    <a:ext cx="181140"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1.5</a:t>
                    </a:r>
                  </a:p>
                </p:txBody>
              </p:sp>
            </p:grpSp>
            <p:grpSp>
              <p:nvGrpSpPr>
                <p:cNvPr id="326" name="Gruppieren 325">
                  <a:extLst>
                    <a:ext uri="{FF2B5EF4-FFF2-40B4-BE49-F238E27FC236}">
                      <a16:creationId xmlns:a16="http://schemas.microsoft.com/office/drawing/2014/main" id="{A8A2FC05-40EB-A6C9-21FA-EDEF63BF9066}"/>
                    </a:ext>
                  </a:extLst>
                </p:cNvPr>
                <p:cNvGrpSpPr/>
                <p:nvPr/>
              </p:nvGrpSpPr>
              <p:grpSpPr>
                <a:xfrm>
                  <a:off x="11805620" y="4277572"/>
                  <a:ext cx="73738" cy="273410"/>
                  <a:chOff x="2142539" y="5013265"/>
                  <a:chExt cx="73738" cy="273410"/>
                </a:xfrm>
              </p:grpSpPr>
              <p:cxnSp>
                <p:nvCxnSpPr>
                  <p:cNvPr id="327" name="Gerader Verbinder 326">
                    <a:extLst>
                      <a:ext uri="{FF2B5EF4-FFF2-40B4-BE49-F238E27FC236}">
                        <a16:creationId xmlns:a16="http://schemas.microsoft.com/office/drawing/2014/main" id="{564D3764-ACC6-98BE-8E68-CED51EAD5A37}"/>
                      </a:ext>
                    </a:extLst>
                  </p:cNvPr>
                  <p:cNvCxnSpPr>
                    <a:cxnSpLocks/>
                  </p:cNvCxnSpPr>
                  <p:nvPr/>
                </p:nvCxnSpPr>
                <p:spPr>
                  <a:xfrm>
                    <a:off x="2179408" y="5013265"/>
                    <a:ext cx="0" cy="72000"/>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sp>
                <p:nvSpPr>
                  <p:cNvPr id="328" name="Inhaltsplatzhalter 2">
                    <a:extLst>
                      <a:ext uri="{FF2B5EF4-FFF2-40B4-BE49-F238E27FC236}">
                        <a16:creationId xmlns:a16="http://schemas.microsoft.com/office/drawing/2014/main" id="{51D05767-A6BE-FA50-650D-AC689E4C26C0}"/>
                      </a:ext>
                    </a:extLst>
                  </p:cNvPr>
                  <p:cNvSpPr txBox="1">
                    <a:spLocks/>
                  </p:cNvSpPr>
                  <p:nvPr/>
                </p:nvSpPr>
                <p:spPr>
                  <a:xfrm>
                    <a:off x="2142539" y="5132787"/>
                    <a:ext cx="73738" cy="153888"/>
                  </a:xfrm>
                  <a:prstGeom prst="rect">
                    <a:avLst/>
                  </a:prstGeom>
                  <a:noFill/>
                </p:spPr>
                <p:txBody>
                  <a:bodyPr vert="horz" wrap="none" lIns="0" tIns="0" rIns="0" bIns="0" rtlCol="0" anchor="ctr">
                    <a:sp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t>2</a:t>
                    </a:r>
                  </a:p>
                </p:txBody>
              </p:sp>
            </p:grpSp>
            <p:sp>
              <p:nvSpPr>
                <p:cNvPr id="329" name="Textfeld 328">
                  <a:extLst>
                    <a:ext uri="{FF2B5EF4-FFF2-40B4-BE49-F238E27FC236}">
                      <a16:creationId xmlns:a16="http://schemas.microsoft.com/office/drawing/2014/main" id="{710AEABA-84C3-B50E-8CEB-6A0F97DDC93D}"/>
                    </a:ext>
                  </a:extLst>
                </p:cNvPr>
                <p:cNvSpPr txBox="1"/>
                <p:nvPr/>
              </p:nvSpPr>
              <p:spPr>
                <a:xfrm>
                  <a:off x="8923923" y="2764852"/>
                  <a:ext cx="403958" cy="171585"/>
                </a:xfrm>
                <a:prstGeom prst="rect">
                  <a:avLst/>
                </a:prstGeom>
                <a:solidFill>
                  <a:schemeClr val="bg1"/>
                </a:solidFill>
              </p:spPr>
              <p:txBody>
                <a:bodyPr wrap="non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ASCVD</a:t>
                  </a:r>
                </a:p>
              </p:txBody>
            </p:sp>
            <p:sp>
              <p:nvSpPr>
                <p:cNvPr id="330" name="Textfeld 329">
                  <a:extLst>
                    <a:ext uri="{FF2B5EF4-FFF2-40B4-BE49-F238E27FC236}">
                      <a16:creationId xmlns:a16="http://schemas.microsoft.com/office/drawing/2014/main" id="{2D7A266F-1349-E41D-F63F-C1BEE3960BEA}"/>
                    </a:ext>
                  </a:extLst>
                </p:cNvPr>
                <p:cNvSpPr txBox="1"/>
                <p:nvPr/>
              </p:nvSpPr>
              <p:spPr>
                <a:xfrm>
                  <a:off x="8973618" y="3050324"/>
                  <a:ext cx="354263" cy="171585"/>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T2D</a:t>
                  </a:r>
                </a:p>
              </p:txBody>
            </p:sp>
            <p:sp>
              <p:nvSpPr>
                <p:cNvPr id="331" name="Textfeld 330">
                  <a:extLst>
                    <a:ext uri="{FF2B5EF4-FFF2-40B4-BE49-F238E27FC236}">
                      <a16:creationId xmlns:a16="http://schemas.microsoft.com/office/drawing/2014/main" id="{4624ED4D-DF22-067D-2494-30E29C79B086}"/>
                    </a:ext>
                  </a:extLst>
                </p:cNvPr>
                <p:cNvSpPr txBox="1"/>
                <p:nvPr/>
              </p:nvSpPr>
              <p:spPr>
                <a:xfrm>
                  <a:off x="8973618" y="3335796"/>
                  <a:ext cx="354263" cy="171585"/>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LSM</a:t>
                  </a:r>
                </a:p>
              </p:txBody>
            </p:sp>
            <p:sp>
              <p:nvSpPr>
                <p:cNvPr id="332" name="Textfeld 331">
                  <a:extLst>
                    <a:ext uri="{FF2B5EF4-FFF2-40B4-BE49-F238E27FC236}">
                      <a16:creationId xmlns:a16="http://schemas.microsoft.com/office/drawing/2014/main" id="{F45320A7-2A34-F268-8A49-4D5F5590B3CC}"/>
                    </a:ext>
                  </a:extLst>
                </p:cNvPr>
                <p:cNvSpPr txBox="1"/>
                <p:nvPr/>
              </p:nvSpPr>
              <p:spPr>
                <a:xfrm>
                  <a:off x="8973618" y="3621268"/>
                  <a:ext cx="354263" cy="171585"/>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CAP</a:t>
                  </a:r>
                </a:p>
              </p:txBody>
            </p:sp>
            <p:sp>
              <p:nvSpPr>
                <p:cNvPr id="333" name="Textfeld 332">
                  <a:extLst>
                    <a:ext uri="{FF2B5EF4-FFF2-40B4-BE49-F238E27FC236}">
                      <a16:creationId xmlns:a16="http://schemas.microsoft.com/office/drawing/2014/main" id="{CAE8F7DF-516A-BD06-B71E-24E0F5C1A8D3}"/>
                    </a:ext>
                  </a:extLst>
                </p:cNvPr>
                <p:cNvSpPr txBox="1"/>
                <p:nvPr/>
              </p:nvSpPr>
              <p:spPr>
                <a:xfrm>
                  <a:off x="8973618" y="3906738"/>
                  <a:ext cx="354263" cy="171585"/>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de-DE" sz="1000" i="0" u="none" strike="noStrike" kern="1200" cap="none" spc="0" normalizeH="0" baseline="0" noProof="0">
                      <a:ln>
                        <a:noFill/>
                      </a:ln>
                      <a:solidFill>
                        <a:srgbClr val="001965"/>
                      </a:solidFill>
                      <a:effectLst/>
                      <a:uLnTx/>
                      <a:uFillTx/>
                      <a:latin typeface="Apis For Office"/>
                      <a:ea typeface="+mn-ea"/>
                      <a:cs typeface="+mn-cs"/>
                    </a:rPr>
                    <a:t>NFS</a:t>
                  </a:r>
                </a:p>
              </p:txBody>
            </p:sp>
            <p:grpSp>
              <p:nvGrpSpPr>
                <p:cNvPr id="371" name="Gruppieren 370">
                  <a:extLst>
                    <a:ext uri="{FF2B5EF4-FFF2-40B4-BE49-F238E27FC236}">
                      <a16:creationId xmlns:a16="http://schemas.microsoft.com/office/drawing/2014/main" id="{03E49026-4D0B-0A01-6751-37AA2DEF73D6}"/>
                    </a:ext>
                  </a:extLst>
                </p:cNvPr>
                <p:cNvGrpSpPr/>
                <p:nvPr/>
              </p:nvGrpSpPr>
              <p:grpSpPr>
                <a:xfrm>
                  <a:off x="10002418" y="2568815"/>
                  <a:ext cx="1215185" cy="1715336"/>
                  <a:chOff x="10002418" y="2440943"/>
                  <a:chExt cx="1215185" cy="1843208"/>
                </a:xfrm>
              </p:grpSpPr>
              <p:cxnSp>
                <p:nvCxnSpPr>
                  <p:cNvPr id="334" name="Gerader Verbinder 333">
                    <a:extLst>
                      <a:ext uri="{FF2B5EF4-FFF2-40B4-BE49-F238E27FC236}">
                        <a16:creationId xmlns:a16="http://schemas.microsoft.com/office/drawing/2014/main" id="{31910451-9EE1-5149-A492-02A4DF9502F0}"/>
                      </a:ext>
                    </a:extLst>
                  </p:cNvPr>
                  <p:cNvCxnSpPr>
                    <a:cxnSpLocks/>
                  </p:cNvCxnSpPr>
                  <p:nvPr/>
                </p:nvCxnSpPr>
                <p:spPr>
                  <a:xfrm>
                    <a:off x="10002418" y="2440943"/>
                    <a:ext cx="0" cy="1843208"/>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37" name="Gerader Verbinder 336">
                    <a:extLst>
                      <a:ext uri="{FF2B5EF4-FFF2-40B4-BE49-F238E27FC236}">
                        <a16:creationId xmlns:a16="http://schemas.microsoft.com/office/drawing/2014/main" id="{8CA22DC8-45B4-2374-2876-2852E62C1A23}"/>
                      </a:ext>
                    </a:extLst>
                  </p:cNvPr>
                  <p:cNvCxnSpPr>
                    <a:cxnSpLocks/>
                  </p:cNvCxnSpPr>
                  <p:nvPr/>
                </p:nvCxnSpPr>
                <p:spPr>
                  <a:xfrm>
                    <a:off x="10616206" y="2440943"/>
                    <a:ext cx="0" cy="1843208"/>
                  </a:xfrm>
                  <a:prstGeom prst="line">
                    <a:avLst/>
                  </a:prstGeom>
                  <a:ln w="1270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338" name="Gerader Verbinder 337">
                    <a:extLst>
                      <a:ext uri="{FF2B5EF4-FFF2-40B4-BE49-F238E27FC236}">
                        <a16:creationId xmlns:a16="http://schemas.microsoft.com/office/drawing/2014/main" id="{B9C44F5B-5179-4E59-CA90-E25C86075DA8}"/>
                      </a:ext>
                    </a:extLst>
                  </p:cNvPr>
                  <p:cNvCxnSpPr>
                    <a:cxnSpLocks/>
                  </p:cNvCxnSpPr>
                  <p:nvPr/>
                </p:nvCxnSpPr>
                <p:spPr>
                  <a:xfrm>
                    <a:off x="11217603" y="2440943"/>
                    <a:ext cx="0" cy="1843208"/>
                  </a:xfrm>
                  <a:prstGeom prst="line">
                    <a:avLst/>
                  </a:prstGeom>
                  <a:ln w="6350">
                    <a:solidFill>
                      <a:srgbClr val="939AA7"/>
                    </a:solidFill>
                  </a:ln>
                </p:spPr>
                <p:style>
                  <a:lnRef idx="1">
                    <a:schemeClr val="accent1"/>
                  </a:lnRef>
                  <a:fillRef idx="0">
                    <a:schemeClr val="accent1"/>
                  </a:fillRef>
                  <a:effectRef idx="0">
                    <a:schemeClr val="accent1"/>
                  </a:effectRef>
                  <a:fontRef idx="minor">
                    <a:schemeClr val="tx1"/>
                  </a:fontRef>
                </p:style>
              </p:cxnSp>
            </p:grpSp>
            <p:sp>
              <p:nvSpPr>
                <p:cNvPr id="339" name="Inhaltsplatzhalter 2">
                  <a:extLst>
                    <a:ext uri="{FF2B5EF4-FFF2-40B4-BE49-F238E27FC236}">
                      <a16:creationId xmlns:a16="http://schemas.microsoft.com/office/drawing/2014/main" id="{0DA36745-6745-2921-8819-03B6FAD18159}"/>
                    </a:ext>
                  </a:extLst>
                </p:cNvPr>
                <p:cNvSpPr txBox="1">
                  <a:spLocks/>
                </p:cNvSpPr>
                <p:nvPr/>
              </p:nvSpPr>
              <p:spPr>
                <a:xfrm>
                  <a:off x="9539669" y="2018320"/>
                  <a:ext cx="998275"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err="1"/>
                    <a:t>Vermindertes</a:t>
                  </a:r>
                  <a:r>
                    <a:rPr lang="en-US" sz="1000"/>
                    <a:t> </a:t>
                  </a:r>
                  <a:r>
                    <a:rPr lang="en-US" sz="1000" err="1"/>
                    <a:t>Auftreten</a:t>
                  </a:r>
                  <a:endParaRPr lang="en-US" sz="1000">
                    <a:solidFill>
                      <a:srgbClr val="939AA7"/>
                    </a:solidFill>
                  </a:endParaRPr>
                </a:p>
              </p:txBody>
            </p:sp>
            <p:sp>
              <p:nvSpPr>
                <p:cNvPr id="340" name="Inhaltsplatzhalter 2">
                  <a:extLst>
                    <a:ext uri="{FF2B5EF4-FFF2-40B4-BE49-F238E27FC236}">
                      <a16:creationId xmlns:a16="http://schemas.microsoft.com/office/drawing/2014/main" id="{5631E9AA-45E5-A13F-9BC2-4BD3C008E58C}"/>
                    </a:ext>
                  </a:extLst>
                </p:cNvPr>
                <p:cNvSpPr txBox="1">
                  <a:spLocks/>
                </p:cNvSpPr>
                <p:nvPr/>
              </p:nvSpPr>
              <p:spPr>
                <a:xfrm>
                  <a:off x="10820283" y="2018320"/>
                  <a:ext cx="870034" cy="341145"/>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dirty="0" err="1"/>
                    <a:t>Vermehrtes</a:t>
                  </a:r>
                  <a:r>
                    <a:rPr lang="en-US" sz="1000" dirty="0"/>
                    <a:t> </a:t>
                  </a:r>
                  <a:r>
                    <a:rPr lang="en-US" sz="1000" dirty="0" err="1"/>
                    <a:t>Auftreten</a:t>
                  </a:r>
                  <a:endParaRPr lang="en-US" sz="1000" dirty="0">
                    <a:solidFill>
                      <a:srgbClr val="939AA7"/>
                    </a:solidFill>
                  </a:endParaRPr>
                </a:p>
              </p:txBody>
            </p:sp>
            <p:sp>
              <p:nvSpPr>
                <p:cNvPr id="341" name="Inhaltsplatzhalter 2">
                  <a:extLst>
                    <a:ext uri="{FF2B5EF4-FFF2-40B4-BE49-F238E27FC236}">
                      <a16:creationId xmlns:a16="http://schemas.microsoft.com/office/drawing/2014/main" id="{E13C36F8-2904-AAAC-CA2F-C783E097BBAB}"/>
                    </a:ext>
                  </a:extLst>
                </p:cNvPr>
                <p:cNvSpPr txBox="1">
                  <a:spLocks/>
                </p:cNvSpPr>
                <p:nvPr/>
              </p:nvSpPr>
              <p:spPr>
                <a:xfrm>
                  <a:off x="11473636" y="2439315"/>
                  <a:ext cx="215502" cy="122932"/>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1000">
                      <a:solidFill>
                        <a:schemeClr val="tx2"/>
                      </a:solidFill>
                    </a:rPr>
                    <a:t>*</a:t>
                  </a:r>
                </a:p>
              </p:txBody>
            </p:sp>
            <p:grpSp>
              <p:nvGrpSpPr>
                <p:cNvPr id="343" name="Gruppieren 342">
                  <a:extLst>
                    <a:ext uri="{FF2B5EF4-FFF2-40B4-BE49-F238E27FC236}">
                      <a16:creationId xmlns:a16="http://schemas.microsoft.com/office/drawing/2014/main" id="{CA01F1B6-5755-8B17-DBBA-E8442F681756}"/>
                    </a:ext>
                  </a:extLst>
                </p:cNvPr>
                <p:cNvGrpSpPr/>
                <p:nvPr/>
              </p:nvGrpSpPr>
              <p:grpSpPr>
                <a:xfrm>
                  <a:off x="11390909" y="2558066"/>
                  <a:ext cx="266788" cy="108000"/>
                  <a:chOff x="3258805" y="3832300"/>
                  <a:chExt cx="266788" cy="108000"/>
                </a:xfrm>
              </p:grpSpPr>
              <p:cxnSp>
                <p:nvCxnSpPr>
                  <p:cNvPr id="344" name="Gerade Verbindung 14">
                    <a:extLst>
                      <a:ext uri="{FF2B5EF4-FFF2-40B4-BE49-F238E27FC236}">
                        <a16:creationId xmlns:a16="http://schemas.microsoft.com/office/drawing/2014/main" id="{ABCB29A5-5EBD-D941-6668-9DCC3205FC2C}"/>
                      </a:ext>
                    </a:extLst>
                  </p:cNvPr>
                  <p:cNvCxnSpPr>
                    <a:cxnSpLocks/>
                  </p:cNvCxnSpPr>
                  <p:nvPr/>
                </p:nvCxnSpPr>
                <p:spPr>
                  <a:xfrm>
                    <a:off x="3258805" y="3886300"/>
                    <a:ext cx="266788"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5" name="Rechteck 28">
                    <a:extLst>
                      <a:ext uri="{FF2B5EF4-FFF2-40B4-BE49-F238E27FC236}">
                        <a16:creationId xmlns:a16="http://schemas.microsoft.com/office/drawing/2014/main" id="{C0C215A8-E89E-D117-2BD8-FE6795155D46}"/>
                      </a:ext>
                    </a:extLst>
                  </p:cNvPr>
                  <p:cNvSpPr/>
                  <p:nvPr/>
                </p:nvSpPr>
                <p:spPr>
                  <a:xfrm>
                    <a:off x="3388847" y="3832300"/>
                    <a:ext cx="1080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grpSp>
              <p:nvGrpSpPr>
                <p:cNvPr id="347" name="Gruppieren 346">
                  <a:extLst>
                    <a:ext uri="{FF2B5EF4-FFF2-40B4-BE49-F238E27FC236}">
                      <a16:creationId xmlns:a16="http://schemas.microsoft.com/office/drawing/2014/main" id="{6FCFBECB-560C-A267-595C-C61EF009CF6F}"/>
                    </a:ext>
                  </a:extLst>
                </p:cNvPr>
                <p:cNvGrpSpPr/>
                <p:nvPr/>
              </p:nvGrpSpPr>
              <p:grpSpPr>
                <a:xfrm>
                  <a:off x="11087903" y="2796644"/>
                  <a:ext cx="484495" cy="108000"/>
                  <a:chOff x="3266447" y="3832300"/>
                  <a:chExt cx="484495" cy="108000"/>
                </a:xfrm>
              </p:grpSpPr>
              <p:cxnSp>
                <p:nvCxnSpPr>
                  <p:cNvPr id="348" name="Gerade Verbindung 14">
                    <a:extLst>
                      <a:ext uri="{FF2B5EF4-FFF2-40B4-BE49-F238E27FC236}">
                        <a16:creationId xmlns:a16="http://schemas.microsoft.com/office/drawing/2014/main" id="{CBC23C56-9917-D0B1-1500-0EB8D8A1345B}"/>
                      </a:ext>
                    </a:extLst>
                  </p:cNvPr>
                  <p:cNvCxnSpPr>
                    <a:cxnSpLocks/>
                  </p:cNvCxnSpPr>
                  <p:nvPr/>
                </p:nvCxnSpPr>
                <p:spPr>
                  <a:xfrm>
                    <a:off x="3266447" y="3886300"/>
                    <a:ext cx="48449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9" name="Rechteck 28">
                    <a:extLst>
                      <a:ext uri="{FF2B5EF4-FFF2-40B4-BE49-F238E27FC236}">
                        <a16:creationId xmlns:a16="http://schemas.microsoft.com/office/drawing/2014/main" id="{F34B6889-9A6D-A583-5205-F08304687810}"/>
                      </a:ext>
                    </a:extLst>
                  </p:cNvPr>
                  <p:cNvSpPr/>
                  <p:nvPr/>
                </p:nvSpPr>
                <p:spPr>
                  <a:xfrm>
                    <a:off x="3562404" y="3832300"/>
                    <a:ext cx="108000" cy="10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grpSp>
              <p:nvGrpSpPr>
                <p:cNvPr id="352" name="Gruppieren 351">
                  <a:extLst>
                    <a:ext uri="{FF2B5EF4-FFF2-40B4-BE49-F238E27FC236}">
                      <a16:creationId xmlns:a16="http://schemas.microsoft.com/office/drawing/2014/main" id="{59C8BE6B-B787-4748-2583-831B0AA488DC}"/>
                    </a:ext>
                  </a:extLst>
                </p:cNvPr>
                <p:cNvGrpSpPr/>
                <p:nvPr/>
              </p:nvGrpSpPr>
              <p:grpSpPr>
                <a:xfrm>
                  <a:off x="11162966" y="3082116"/>
                  <a:ext cx="498143" cy="108000"/>
                  <a:chOff x="3341510" y="3832300"/>
                  <a:chExt cx="498143" cy="108000"/>
                </a:xfrm>
              </p:grpSpPr>
              <p:cxnSp>
                <p:nvCxnSpPr>
                  <p:cNvPr id="353" name="Gerade Verbindung 14">
                    <a:extLst>
                      <a:ext uri="{FF2B5EF4-FFF2-40B4-BE49-F238E27FC236}">
                        <a16:creationId xmlns:a16="http://schemas.microsoft.com/office/drawing/2014/main" id="{13CA90D5-BA5D-1C1C-F881-075E3D09EE98}"/>
                      </a:ext>
                    </a:extLst>
                  </p:cNvPr>
                  <p:cNvCxnSpPr>
                    <a:cxnSpLocks/>
                  </p:cNvCxnSpPr>
                  <p:nvPr/>
                </p:nvCxnSpPr>
                <p:spPr>
                  <a:xfrm>
                    <a:off x="3341510" y="3886300"/>
                    <a:ext cx="49814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4" name="Rechteck 28">
                    <a:extLst>
                      <a:ext uri="{FF2B5EF4-FFF2-40B4-BE49-F238E27FC236}">
                        <a16:creationId xmlns:a16="http://schemas.microsoft.com/office/drawing/2014/main" id="{78EED576-2911-E15A-09F9-1FBBE76E9CAF}"/>
                      </a:ext>
                    </a:extLst>
                  </p:cNvPr>
                  <p:cNvSpPr/>
                  <p:nvPr/>
                </p:nvSpPr>
                <p:spPr>
                  <a:xfrm>
                    <a:off x="3429338" y="3832300"/>
                    <a:ext cx="108000" cy="108000"/>
                  </a:xfrm>
                  <a:prstGeom prst="rect">
                    <a:avLst/>
                  </a:prstGeom>
                  <a:solidFill>
                    <a:srgbClr val="99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grpSp>
              <p:nvGrpSpPr>
                <p:cNvPr id="357" name="Gruppieren 356">
                  <a:extLst>
                    <a:ext uri="{FF2B5EF4-FFF2-40B4-BE49-F238E27FC236}">
                      <a16:creationId xmlns:a16="http://schemas.microsoft.com/office/drawing/2014/main" id="{2087D7F5-02EA-EBF8-3D4A-F696F849A968}"/>
                    </a:ext>
                  </a:extLst>
                </p:cNvPr>
                <p:cNvGrpSpPr/>
                <p:nvPr/>
              </p:nvGrpSpPr>
              <p:grpSpPr>
                <a:xfrm>
                  <a:off x="10490807" y="3367588"/>
                  <a:ext cx="675571" cy="108000"/>
                  <a:chOff x="3341510" y="3832300"/>
                  <a:chExt cx="675571" cy="108000"/>
                </a:xfrm>
              </p:grpSpPr>
              <p:cxnSp>
                <p:nvCxnSpPr>
                  <p:cNvPr id="358" name="Gerade Verbindung 14">
                    <a:extLst>
                      <a:ext uri="{FF2B5EF4-FFF2-40B4-BE49-F238E27FC236}">
                        <a16:creationId xmlns:a16="http://schemas.microsoft.com/office/drawing/2014/main" id="{FDB79A3A-F2D8-2C9A-9995-EFE0D2BBCE73}"/>
                      </a:ext>
                    </a:extLst>
                  </p:cNvPr>
                  <p:cNvCxnSpPr>
                    <a:cxnSpLocks/>
                  </p:cNvCxnSpPr>
                  <p:nvPr/>
                </p:nvCxnSpPr>
                <p:spPr>
                  <a:xfrm>
                    <a:off x="3341510" y="3886300"/>
                    <a:ext cx="67557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9" name="Rechteck 28">
                    <a:extLst>
                      <a:ext uri="{FF2B5EF4-FFF2-40B4-BE49-F238E27FC236}">
                        <a16:creationId xmlns:a16="http://schemas.microsoft.com/office/drawing/2014/main" id="{B5B135F6-6AAD-3220-D3FD-3652ED942EC4}"/>
                      </a:ext>
                    </a:extLst>
                  </p:cNvPr>
                  <p:cNvSpPr/>
                  <p:nvPr/>
                </p:nvSpPr>
                <p:spPr>
                  <a:xfrm>
                    <a:off x="3670986" y="3832300"/>
                    <a:ext cx="108000" cy="108000"/>
                  </a:xfrm>
                  <a:prstGeom prst="rect">
                    <a:avLst/>
                  </a:prstGeom>
                  <a:solidFill>
                    <a:srgbClr val="EA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grpSp>
              <p:nvGrpSpPr>
                <p:cNvPr id="361" name="Gruppieren 360">
                  <a:extLst>
                    <a:ext uri="{FF2B5EF4-FFF2-40B4-BE49-F238E27FC236}">
                      <a16:creationId xmlns:a16="http://schemas.microsoft.com/office/drawing/2014/main" id="{9F09C526-BEC0-474D-CDBC-E5832BFBFC54}"/>
                    </a:ext>
                  </a:extLst>
                </p:cNvPr>
                <p:cNvGrpSpPr/>
                <p:nvPr/>
              </p:nvGrpSpPr>
              <p:grpSpPr>
                <a:xfrm>
                  <a:off x="10883186" y="3653060"/>
                  <a:ext cx="665329" cy="108000"/>
                  <a:chOff x="3308472" y="3832300"/>
                  <a:chExt cx="665329" cy="108000"/>
                </a:xfrm>
              </p:grpSpPr>
              <p:cxnSp>
                <p:nvCxnSpPr>
                  <p:cNvPr id="362" name="Gerade Verbindung 14">
                    <a:extLst>
                      <a:ext uri="{FF2B5EF4-FFF2-40B4-BE49-F238E27FC236}">
                        <a16:creationId xmlns:a16="http://schemas.microsoft.com/office/drawing/2014/main" id="{2D09BBA5-0AD5-7D7E-B981-084506B22626}"/>
                      </a:ext>
                    </a:extLst>
                  </p:cNvPr>
                  <p:cNvCxnSpPr>
                    <a:cxnSpLocks/>
                  </p:cNvCxnSpPr>
                  <p:nvPr/>
                </p:nvCxnSpPr>
                <p:spPr>
                  <a:xfrm>
                    <a:off x="3308472" y="3886300"/>
                    <a:ext cx="66532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3" name="Rechteck 28">
                    <a:extLst>
                      <a:ext uri="{FF2B5EF4-FFF2-40B4-BE49-F238E27FC236}">
                        <a16:creationId xmlns:a16="http://schemas.microsoft.com/office/drawing/2014/main" id="{2B635B4E-79D6-B4D5-E698-CB731B1B9C14}"/>
                      </a:ext>
                    </a:extLst>
                  </p:cNvPr>
                  <p:cNvSpPr/>
                  <p:nvPr/>
                </p:nvSpPr>
                <p:spPr>
                  <a:xfrm>
                    <a:off x="3688646" y="3832300"/>
                    <a:ext cx="108000" cy="108000"/>
                  </a:xfrm>
                  <a:prstGeom prst="rect">
                    <a:avLst/>
                  </a:prstGeom>
                  <a:solidFill>
                    <a:srgbClr val="E65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grpSp>
              <p:nvGrpSpPr>
                <p:cNvPr id="366" name="Gruppieren 365">
                  <a:extLst>
                    <a:ext uri="{FF2B5EF4-FFF2-40B4-BE49-F238E27FC236}">
                      <a16:creationId xmlns:a16="http://schemas.microsoft.com/office/drawing/2014/main" id="{A96200D8-5057-5E6F-4EF7-C7F7CD972811}"/>
                    </a:ext>
                  </a:extLst>
                </p:cNvPr>
                <p:cNvGrpSpPr/>
                <p:nvPr/>
              </p:nvGrpSpPr>
              <p:grpSpPr>
                <a:xfrm>
                  <a:off x="11289207" y="3938530"/>
                  <a:ext cx="375314" cy="108000"/>
                  <a:chOff x="3376249" y="3832300"/>
                  <a:chExt cx="375314" cy="108000"/>
                </a:xfrm>
              </p:grpSpPr>
              <p:cxnSp>
                <p:nvCxnSpPr>
                  <p:cNvPr id="367" name="Gerade Verbindung 14">
                    <a:extLst>
                      <a:ext uri="{FF2B5EF4-FFF2-40B4-BE49-F238E27FC236}">
                        <a16:creationId xmlns:a16="http://schemas.microsoft.com/office/drawing/2014/main" id="{C920F905-D63E-FB1B-9AE7-B6ED18D575F6}"/>
                      </a:ext>
                    </a:extLst>
                  </p:cNvPr>
                  <p:cNvCxnSpPr>
                    <a:cxnSpLocks/>
                  </p:cNvCxnSpPr>
                  <p:nvPr/>
                </p:nvCxnSpPr>
                <p:spPr>
                  <a:xfrm>
                    <a:off x="3376249" y="3886300"/>
                    <a:ext cx="37531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8" name="Rechteck 28">
                    <a:extLst>
                      <a:ext uri="{FF2B5EF4-FFF2-40B4-BE49-F238E27FC236}">
                        <a16:creationId xmlns:a16="http://schemas.microsoft.com/office/drawing/2014/main" id="{FCEC20CF-0804-3D85-7D3B-29E64BD7708D}"/>
                      </a:ext>
                    </a:extLst>
                  </p:cNvPr>
                  <p:cNvSpPr/>
                  <p:nvPr/>
                </p:nvSpPr>
                <p:spPr>
                  <a:xfrm>
                    <a:off x="3409387" y="3832300"/>
                    <a:ext cx="108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grpSp>
        </p:grpSp>
      </p:grpSp>
      <p:sp>
        <p:nvSpPr>
          <p:cNvPr id="11" name="Textfeld 10">
            <a:extLst>
              <a:ext uri="{FF2B5EF4-FFF2-40B4-BE49-F238E27FC236}">
                <a16:creationId xmlns:a16="http://schemas.microsoft.com/office/drawing/2014/main" id="{498DF36C-280F-D8A2-BA3A-EF508F21111C}"/>
              </a:ext>
            </a:extLst>
          </p:cNvPr>
          <p:cNvSpPr txBox="1"/>
          <p:nvPr/>
        </p:nvSpPr>
        <p:spPr>
          <a:xfrm>
            <a:off x="647700" y="1338099"/>
            <a:ext cx="4487863" cy="432000"/>
          </a:xfrm>
          <a:prstGeom prst="rect">
            <a:avLst/>
          </a:prstGeom>
          <a:noFill/>
        </p:spPr>
        <p:txBody>
          <a:bodyPr wrap="square" lIns="72000" tIns="36000" rIns="72000" bIns="3600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Veränderungen der Körperzusammensetzung </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kumimoji="0" lang="de-DE" sz="1400" i="0" u="none" strike="noStrike" kern="1200" cap="none" spc="0" normalizeH="0" baseline="0" noProof="0">
                <a:ln>
                  <a:noFill/>
                </a:ln>
                <a:solidFill>
                  <a:srgbClr val="001965"/>
                </a:solidFill>
                <a:effectLst/>
                <a:uLnTx/>
                <a:uFillTx/>
                <a:latin typeface="Apis For Office"/>
                <a:ea typeface="+mn-ea"/>
                <a:cs typeface="+mn-cs"/>
              </a:rPr>
              <a:t>(bewertet durch BIA-Analyse)</a:t>
            </a:r>
          </a:p>
        </p:txBody>
      </p:sp>
      <p:sp>
        <p:nvSpPr>
          <p:cNvPr id="9" name="Textfeld 8">
            <a:extLst>
              <a:ext uri="{FF2B5EF4-FFF2-40B4-BE49-F238E27FC236}">
                <a16:creationId xmlns:a16="http://schemas.microsoft.com/office/drawing/2014/main" id="{C8E742CB-B91C-ABA9-0D78-984243221FF4}"/>
              </a:ext>
            </a:extLst>
          </p:cNvPr>
          <p:cNvSpPr txBox="1"/>
          <p:nvPr/>
        </p:nvSpPr>
        <p:spPr>
          <a:xfrm>
            <a:off x="5235745" y="1338099"/>
            <a:ext cx="6181087" cy="432000"/>
          </a:xfrm>
          <a:prstGeom prst="rect">
            <a:avLst/>
          </a:prstGeom>
          <a:noFill/>
        </p:spPr>
        <p:txBody>
          <a:bodyPr wrap="square" lIns="72000" tIns="36000" rIns="72000" bIns="36000"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Auftreten eines akuten kardiovaskulären Ereignisses </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kumimoji="0" lang="de-DE" sz="1400" b="1" i="0" u="none" strike="noStrike" kern="1200" cap="none" spc="0" normalizeH="0" baseline="0" noProof="0">
                <a:ln>
                  <a:noFill/>
                </a:ln>
                <a:solidFill>
                  <a:srgbClr val="001965"/>
                </a:solidFill>
                <a:effectLst/>
                <a:uLnTx/>
                <a:uFillTx/>
                <a:latin typeface="Apis For Office"/>
                <a:ea typeface="+mn-ea"/>
                <a:cs typeface="+mn-cs"/>
              </a:rPr>
              <a:t>während der Follow-</a:t>
            </a:r>
            <a:r>
              <a:rPr kumimoji="0" lang="de-DE" sz="1400" b="1" i="0" u="none" strike="noStrike" kern="1200" cap="none" spc="0" normalizeH="0" baseline="0" noProof="0" err="1">
                <a:ln>
                  <a:noFill/>
                </a:ln>
                <a:solidFill>
                  <a:srgbClr val="001965"/>
                </a:solidFill>
                <a:effectLst/>
                <a:uLnTx/>
                <a:uFillTx/>
                <a:latin typeface="Apis For Office"/>
                <a:ea typeface="+mn-ea"/>
                <a:cs typeface="+mn-cs"/>
              </a:rPr>
              <a:t>up</a:t>
            </a:r>
            <a:r>
              <a:rPr kumimoji="0" lang="de-DE" sz="1400" b="1" i="0" u="none" strike="noStrike" kern="1200" cap="none" spc="0" normalizeH="0" baseline="0" noProof="0">
                <a:ln>
                  <a:noFill/>
                </a:ln>
                <a:solidFill>
                  <a:srgbClr val="001965"/>
                </a:solidFill>
                <a:effectLst/>
                <a:uLnTx/>
                <a:uFillTx/>
                <a:latin typeface="Apis For Office"/>
                <a:ea typeface="+mn-ea"/>
                <a:cs typeface="+mn-cs"/>
              </a:rPr>
              <a:t> Phase</a:t>
            </a:r>
          </a:p>
        </p:txBody>
      </p:sp>
      <p:pic>
        <p:nvPicPr>
          <p:cNvPr id="16" name="Grafik 15">
            <a:extLst>
              <a:ext uri="{FF2B5EF4-FFF2-40B4-BE49-F238E27FC236}">
                <a16:creationId xmlns:a16="http://schemas.microsoft.com/office/drawing/2014/main" id="{F5FE8F88-8D2B-9EE6-7F33-1186B2B8E535}"/>
              </a:ext>
            </a:extLst>
          </p:cNvPr>
          <p:cNvPicPr>
            <a:picLocks noChangeAspect="1"/>
          </p:cNvPicPr>
          <p:nvPr/>
        </p:nvPicPr>
        <p:blipFill>
          <a:blip r:embed="rId5"/>
          <a:stretch>
            <a:fillRect/>
          </a:stretch>
        </p:blipFill>
        <p:spPr>
          <a:xfrm>
            <a:off x="5095582" y="1939247"/>
            <a:ext cx="3482125" cy="3102822"/>
          </a:xfrm>
          <a:prstGeom prst="rect">
            <a:avLst/>
          </a:prstGeom>
        </p:spPr>
      </p:pic>
    </p:spTree>
    <p:custDataLst>
      <p:tags r:id="rId1"/>
    </p:custDataLst>
    <p:extLst>
      <p:ext uri="{BB962C8B-B14F-4D97-AF65-F5344CB8AC3E}">
        <p14:creationId xmlns:p14="http://schemas.microsoft.com/office/powerpoint/2010/main" val="2087035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11CAE5-5EF1-4684-9572-527E8DFBDA1B}"/>
              </a:ext>
            </a:extLst>
          </p:cNvPr>
          <p:cNvSpPr>
            <a:spLocks noGrp="1"/>
          </p:cNvSpPr>
          <p:nvPr>
            <p:ph type="ctrTitle"/>
          </p:nvPr>
        </p:nvSpPr>
        <p:spPr>
          <a:xfrm>
            <a:off x="676575" y="648000"/>
            <a:ext cx="5819475" cy="5562000"/>
          </a:xfrm>
        </p:spPr>
        <p:txBody>
          <a:bodyPr/>
          <a:lstStyle/>
          <a:p>
            <a:r>
              <a:rPr lang="en-US"/>
              <a:t>Neue </a:t>
            </a:r>
            <a:r>
              <a:rPr lang="en-US" err="1"/>
              <a:t>nicht</a:t>
            </a:r>
            <a:r>
              <a:rPr lang="en-US"/>
              <a:t>-invasive </a:t>
            </a:r>
            <a:r>
              <a:rPr lang="en-US" err="1"/>
              <a:t>Testverfahren</a:t>
            </a:r>
            <a:r>
              <a:rPr lang="en-US"/>
              <a:t> für MASLD/MASH</a:t>
            </a:r>
          </a:p>
        </p:txBody>
      </p:sp>
      <p:pic>
        <p:nvPicPr>
          <p:cNvPr id="4" name="Grafik 3" descr="Ein Bild, das Text, Person, Kleidung, Schild enthält.&#10;&#10;KI-generierte Inhalte können fehlerhaft sein.">
            <a:extLst>
              <a:ext uri="{FF2B5EF4-FFF2-40B4-BE49-F238E27FC236}">
                <a16:creationId xmlns:a16="http://schemas.microsoft.com/office/drawing/2014/main" id="{11CAAB90-FDB0-9B29-AB32-E73F669E5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2" name="Grafik 1"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3BADDD8B-550D-E309-A3D2-82880CB93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4280309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1DBAC-F570-3536-902A-E028CA6C826D}"/>
            </a:ext>
          </a:extLst>
        </p:cNvPr>
        <p:cNvGrpSpPr/>
        <p:nvPr/>
      </p:nvGrpSpPr>
      <p:grpSpPr>
        <a:xfrm>
          <a:off x="0" y="0"/>
          <a:ext cx="0" cy="0"/>
          <a:chOff x="0" y="0"/>
          <a:chExt cx="0" cy="0"/>
        </a:xfrm>
      </p:grpSpPr>
      <p:cxnSp>
        <p:nvCxnSpPr>
          <p:cNvPr id="112" name="Gerader Verbinder 111">
            <a:extLst>
              <a:ext uri="{FF2B5EF4-FFF2-40B4-BE49-F238E27FC236}">
                <a16:creationId xmlns:a16="http://schemas.microsoft.com/office/drawing/2014/main" id="{A3D1B721-6DAC-5ADE-513C-BA087D08AEBC}"/>
              </a:ext>
            </a:extLst>
          </p:cNvPr>
          <p:cNvCxnSpPr>
            <a:cxnSpLocks/>
          </p:cNvCxnSpPr>
          <p:nvPr/>
        </p:nvCxnSpPr>
        <p:spPr>
          <a:xfrm>
            <a:off x="6906242" y="2911503"/>
            <a:ext cx="0" cy="1255924"/>
          </a:xfrm>
          <a:prstGeom prst="line">
            <a:avLst/>
          </a:prstGeom>
          <a:ln w="9525">
            <a:solidFill>
              <a:srgbClr val="939AA7"/>
            </a:solidFill>
            <a:prstDash val="lg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7E0B85-AAB5-DB56-7C31-DE6D132CDC77}"/>
              </a:ext>
            </a:extLst>
          </p:cNvPr>
          <p:cNvSpPr>
            <a:spLocks noGrp="1"/>
          </p:cNvSpPr>
          <p:nvPr>
            <p:ph type="title"/>
          </p:nvPr>
        </p:nvSpPr>
        <p:spPr>
          <a:xfrm>
            <a:off x="648000" y="540420"/>
            <a:ext cx="10521227" cy="1296000"/>
          </a:xfrm>
        </p:spPr>
        <p:txBody>
          <a:bodyPr/>
          <a:lstStyle/>
          <a:p>
            <a:r>
              <a:rPr lang="de-DE" sz="3200" dirty="0"/>
              <a:t>Auswirkungen von körperlicher Betätigung und eiweißreicher Ernährung auf die Entwicklung einer hepatischen Enzephalopathie nach TIPS </a:t>
            </a:r>
            <a:endParaRPr lang="en-US" sz="3200" dirty="0"/>
          </a:p>
        </p:txBody>
      </p:sp>
      <p:sp>
        <p:nvSpPr>
          <p:cNvPr id="4" name="Text Placeholder 3">
            <a:extLst>
              <a:ext uri="{FF2B5EF4-FFF2-40B4-BE49-F238E27FC236}">
                <a16:creationId xmlns:a16="http://schemas.microsoft.com/office/drawing/2014/main" id="{B7FEF297-9DEE-7A18-A66B-2989BC65DE2C}"/>
              </a:ext>
            </a:extLst>
          </p:cNvPr>
          <p:cNvSpPr>
            <a:spLocks noGrp="1"/>
          </p:cNvSpPr>
          <p:nvPr>
            <p:ph type="body" sz="quarter" idx="15"/>
          </p:nvPr>
        </p:nvSpPr>
        <p:spPr>
          <a:xfrm>
            <a:off x="647699" y="6421288"/>
            <a:ext cx="6290893" cy="324000"/>
          </a:xfrm>
        </p:spPr>
        <p:txBody>
          <a:bodyPr/>
          <a:lstStyle/>
          <a:p>
            <a:r>
              <a:rPr lang="en-GB" i="1" err="1"/>
              <a:t>Grafik</a:t>
            </a:r>
            <a:r>
              <a:rPr lang="en-GB" i="1"/>
              <a:t> von Novo Nordisk </a:t>
            </a:r>
            <a:r>
              <a:rPr lang="en-GB" i="1" err="1"/>
              <a:t>nach</a:t>
            </a:r>
            <a:r>
              <a:rPr lang="en-GB" i="1"/>
              <a:t> Daten von </a:t>
            </a:r>
            <a:r>
              <a:rPr lang="en-GB" i="1" err="1"/>
              <a:t>Baiges</a:t>
            </a:r>
            <a:r>
              <a:rPr lang="en-GB" i="1"/>
              <a:t> A. et al. </a:t>
            </a:r>
            <a:br>
              <a:rPr lang="en-GB"/>
            </a:br>
            <a:r>
              <a:rPr lang="en-GB"/>
              <a:t>CT, </a:t>
            </a:r>
            <a:r>
              <a:rPr lang="en-GB" err="1"/>
              <a:t>Computertomographie</a:t>
            </a:r>
            <a:r>
              <a:rPr lang="en-GB"/>
              <a:t>; </a:t>
            </a:r>
            <a:r>
              <a:rPr lang="en-US"/>
              <a:t>HE, </a:t>
            </a:r>
            <a:r>
              <a:rPr lang="en-US" err="1"/>
              <a:t>hepatische</a:t>
            </a:r>
            <a:r>
              <a:rPr lang="en-US"/>
              <a:t> </a:t>
            </a:r>
            <a:r>
              <a:rPr lang="en-US" err="1"/>
              <a:t>Enzephalopathie</a:t>
            </a:r>
            <a:r>
              <a:rPr lang="en-US"/>
              <a:t>; TIPS, </a:t>
            </a:r>
            <a:r>
              <a:rPr lang="en-US" err="1"/>
              <a:t>transjugulärer</a:t>
            </a:r>
            <a:r>
              <a:rPr lang="en-US"/>
              <a:t> </a:t>
            </a:r>
            <a:r>
              <a:rPr lang="en-US" err="1"/>
              <a:t>intrahepatischer</a:t>
            </a:r>
            <a:r>
              <a:rPr lang="en-US"/>
              <a:t> </a:t>
            </a:r>
            <a:r>
              <a:rPr lang="en-US" err="1"/>
              <a:t>portosystemischer</a:t>
            </a:r>
            <a:r>
              <a:rPr lang="en-US"/>
              <a:t> Shunt.</a:t>
            </a:r>
          </a:p>
        </p:txBody>
      </p:sp>
      <p:sp>
        <p:nvSpPr>
          <p:cNvPr id="5" name="Text Placeholder 4">
            <a:extLst>
              <a:ext uri="{FF2B5EF4-FFF2-40B4-BE49-F238E27FC236}">
                <a16:creationId xmlns:a16="http://schemas.microsoft.com/office/drawing/2014/main" id="{502F62D6-9EEE-A6F3-6B6B-D766EB786677}"/>
              </a:ext>
            </a:extLst>
          </p:cNvPr>
          <p:cNvSpPr>
            <a:spLocks noGrp="1"/>
          </p:cNvSpPr>
          <p:nvPr>
            <p:ph type="body" sz="quarter" idx="17"/>
          </p:nvPr>
        </p:nvSpPr>
        <p:spPr/>
        <p:txBody>
          <a:bodyPr/>
          <a:lstStyle/>
          <a:p>
            <a:r>
              <a:rPr lang="nb-NO"/>
              <a:t>Baiges A. et al. J Hepatol. 2025;82(Suppl.1):TOP-169.</a:t>
            </a:r>
          </a:p>
        </p:txBody>
      </p:sp>
      <p:cxnSp>
        <p:nvCxnSpPr>
          <p:cNvPr id="6" name="Straight Connector 24">
            <a:extLst>
              <a:ext uri="{FF2B5EF4-FFF2-40B4-BE49-F238E27FC236}">
                <a16:creationId xmlns:a16="http://schemas.microsoft.com/office/drawing/2014/main" id="{66B6ECF9-93EF-04CC-58F8-EA17147620C1}"/>
              </a:ext>
            </a:extLst>
          </p:cNvPr>
          <p:cNvCxnSpPr>
            <a:cxnSpLocks noChangeAspect="1"/>
          </p:cNvCxnSpPr>
          <p:nvPr/>
        </p:nvCxnSpPr>
        <p:spPr>
          <a:xfrm>
            <a:off x="3250344" y="3731851"/>
            <a:ext cx="0" cy="0"/>
          </a:xfrm>
          <a:prstGeom prst="line">
            <a:avLst/>
          </a:prstGeom>
          <a:ln w="9525">
            <a:solidFill>
              <a:srgbClr val="82786F"/>
            </a:solidFill>
          </a:ln>
        </p:spPr>
        <p:style>
          <a:lnRef idx="1">
            <a:schemeClr val="accent1"/>
          </a:lnRef>
          <a:fillRef idx="0">
            <a:schemeClr val="accent1"/>
          </a:fillRef>
          <a:effectRef idx="0">
            <a:schemeClr val="accent1"/>
          </a:effectRef>
          <a:fontRef idx="minor">
            <a:schemeClr val="tx1"/>
          </a:fontRef>
        </p:style>
      </p:cxnSp>
      <p:sp>
        <p:nvSpPr>
          <p:cNvPr id="15" name="Rounded Rectangle 4">
            <a:extLst>
              <a:ext uri="{FF2B5EF4-FFF2-40B4-BE49-F238E27FC236}">
                <a16:creationId xmlns:a16="http://schemas.microsoft.com/office/drawing/2014/main" id="{74B533B5-54E8-52E7-C403-013A9FA16FA8}"/>
              </a:ext>
            </a:extLst>
          </p:cNvPr>
          <p:cNvSpPr>
            <a:spLocks/>
          </p:cNvSpPr>
          <p:nvPr/>
        </p:nvSpPr>
        <p:spPr>
          <a:xfrm>
            <a:off x="4183211" y="2938588"/>
            <a:ext cx="1136887" cy="345737"/>
          </a:xfrm>
          <a:prstGeom prst="roundRect">
            <a:avLst/>
          </a:prstGeom>
          <a:solidFill>
            <a:schemeClr val="accent1"/>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100" b="0" i="0" u="none" strike="noStrike" kern="1200" cap="none" spc="0" normalizeH="0" baseline="0" noProof="0" err="1">
                <a:ln>
                  <a:noFill/>
                </a:ln>
                <a:solidFill>
                  <a:schemeClr val="bg1"/>
                </a:solidFill>
                <a:effectLst/>
                <a:uLnTx/>
                <a:uFillTx/>
                <a:latin typeface="Apis For Office"/>
                <a:ea typeface="Apis For Office" panose="020B0504010101010104" pitchFamily="34" charset="0"/>
                <a:cs typeface="Apis For Office" panose="020B0504010101010104" pitchFamily="34" charset="0"/>
              </a:rPr>
              <a:t>Früh</a:t>
            </a:r>
            <a:r>
              <a:rPr kumimoji="0" lang="en-GB" sz="1100" b="0"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rPr>
              <a:t>-rehabilitation</a:t>
            </a:r>
            <a:endParaRPr kumimoji="0" lang="en-GB" sz="900" b="0"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endParaRPr>
          </a:p>
        </p:txBody>
      </p:sp>
      <p:sp>
        <p:nvSpPr>
          <p:cNvPr id="19" name="Rounded Rectangle 4">
            <a:extLst>
              <a:ext uri="{FF2B5EF4-FFF2-40B4-BE49-F238E27FC236}">
                <a16:creationId xmlns:a16="http://schemas.microsoft.com/office/drawing/2014/main" id="{88BF7595-6F40-D649-259E-D225C065D6F2}"/>
              </a:ext>
            </a:extLst>
          </p:cNvPr>
          <p:cNvSpPr>
            <a:spLocks/>
          </p:cNvSpPr>
          <p:nvPr/>
        </p:nvSpPr>
        <p:spPr>
          <a:xfrm>
            <a:off x="4183211" y="3495170"/>
            <a:ext cx="4692474" cy="345737"/>
          </a:xfrm>
          <a:prstGeom prst="roundRect">
            <a:avLst/>
          </a:prstGeom>
          <a:solidFill>
            <a:srgbClr val="B1D5F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Aft>
                <a:spcPts val="0"/>
              </a:spcAft>
              <a:buClrTx/>
              <a:buSzTx/>
              <a:buFontTx/>
              <a:buNone/>
              <a:tabLst/>
              <a:defRPr/>
            </a:pPr>
            <a:r>
              <a:rPr kumimoji="0" lang="en-GB" sz="11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Therapie</a:t>
            </a: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a:t>
            </a:r>
          </a:p>
          <a:p>
            <a:pPr marL="0" marR="0" lvl="0" indent="0" algn="l" defTabSz="914298" rtl="0" eaLnBrk="1" fontAlgn="auto" latinLnBrk="0" hangingPunct="1">
              <a:lnSpc>
                <a:spcPct val="100000"/>
              </a:lnSpc>
              <a:spcAft>
                <a:spcPts val="0"/>
              </a:spcAft>
              <a:buClrTx/>
              <a:buSzTx/>
              <a:buFontTx/>
              <a:buNone/>
              <a:tabLst/>
              <a:defRPr/>
            </a:pPr>
            <a:r>
              <a:rPr kumimoji="0" lang="en-GB" sz="11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standard</a:t>
            </a:r>
          </a:p>
        </p:txBody>
      </p:sp>
      <p:cxnSp>
        <p:nvCxnSpPr>
          <p:cNvPr id="32" name="Straight Connector 24">
            <a:extLst>
              <a:ext uri="{FF2B5EF4-FFF2-40B4-BE49-F238E27FC236}">
                <a16:creationId xmlns:a16="http://schemas.microsoft.com/office/drawing/2014/main" id="{54E8A946-BB12-316D-2E56-4C79CFF02ACA}"/>
              </a:ext>
            </a:extLst>
          </p:cNvPr>
          <p:cNvCxnSpPr>
            <a:cxnSpLocks noChangeAspect="1"/>
            <a:stCxn id="15" idx="3"/>
          </p:cNvCxnSpPr>
          <p:nvPr/>
        </p:nvCxnSpPr>
        <p:spPr>
          <a:xfrm flipV="1">
            <a:off x="5320098" y="3097596"/>
            <a:ext cx="3555587" cy="13861"/>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
            <a:extLst>
              <a:ext uri="{FF2B5EF4-FFF2-40B4-BE49-F238E27FC236}">
                <a16:creationId xmlns:a16="http://schemas.microsoft.com/office/drawing/2014/main" id="{D3D863DE-0FCF-EF2C-1289-7835AB0D13F9}"/>
              </a:ext>
            </a:extLst>
          </p:cNvPr>
          <p:cNvCxnSpPr>
            <a:cxnSpLocks noChangeAspect="1" noChangeShapeType="1"/>
            <a:endCxn id="54" idx="0"/>
          </p:cNvCxnSpPr>
          <p:nvPr/>
        </p:nvCxnSpPr>
        <p:spPr bwMode="auto">
          <a:xfrm>
            <a:off x="4182583" y="3982402"/>
            <a:ext cx="4720016" cy="4901"/>
          </a:xfrm>
          <a:prstGeom prst="straightConnector1">
            <a:avLst/>
          </a:prstGeom>
          <a:noFill/>
          <a:ln w="9525" algn="ctr">
            <a:solidFill>
              <a:srgbClr val="939AA7"/>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 Box 46">
            <a:extLst>
              <a:ext uri="{FF2B5EF4-FFF2-40B4-BE49-F238E27FC236}">
                <a16:creationId xmlns:a16="http://schemas.microsoft.com/office/drawing/2014/main" id="{9B87C835-7470-1A9F-2E01-D0A0A1908540}"/>
              </a:ext>
            </a:extLst>
          </p:cNvPr>
          <p:cNvSpPr txBox="1">
            <a:spLocks noChangeArrowheads="1"/>
          </p:cNvSpPr>
          <p:nvPr/>
        </p:nvSpPr>
        <p:spPr bwMode="auto">
          <a:xfrm>
            <a:off x="8521498" y="3987303"/>
            <a:ext cx="762202" cy="181871"/>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Ende</a:t>
            </a:r>
          </a:p>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der </a:t>
            </a:r>
          </a:p>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Studie</a:t>
            </a:r>
          </a:p>
        </p:txBody>
      </p:sp>
      <p:sp>
        <p:nvSpPr>
          <p:cNvPr id="55" name="Text Box 46">
            <a:extLst>
              <a:ext uri="{FF2B5EF4-FFF2-40B4-BE49-F238E27FC236}">
                <a16:creationId xmlns:a16="http://schemas.microsoft.com/office/drawing/2014/main" id="{A0594E9A-5DD1-BD9E-DAA6-7732719051BA}"/>
              </a:ext>
            </a:extLst>
          </p:cNvPr>
          <p:cNvSpPr txBox="1">
            <a:spLocks noChangeArrowheads="1"/>
          </p:cNvSpPr>
          <p:nvPr/>
        </p:nvSpPr>
        <p:spPr bwMode="auto">
          <a:xfrm>
            <a:off x="4340478" y="3987427"/>
            <a:ext cx="851178" cy="124618"/>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2 </a:t>
            </a:r>
            <a:r>
              <a:rPr kumimoji="0" lang="en-GB" sz="12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Wochen</a:t>
            </a:r>
            <a:endPar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sp>
        <p:nvSpPr>
          <p:cNvPr id="67" name="Rounded Rectangle 27">
            <a:extLst>
              <a:ext uri="{FF2B5EF4-FFF2-40B4-BE49-F238E27FC236}">
                <a16:creationId xmlns:a16="http://schemas.microsoft.com/office/drawing/2014/main" id="{1003BFB0-1A3F-A4AB-AAA2-F44366C70D5E}"/>
              </a:ext>
            </a:extLst>
          </p:cNvPr>
          <p:cNvSpPr>
            <a:spLocks/>
          </p:cNvSpPr>
          <p:nvPr/>
        </p:nvSpPr>
        <p:spPr>
          <a:xfrm>
            <a:off x="3948856" y="4757153"/>
            <a:ext cx="2809788" cy="848779"/>
          </a:xfrm>
          <a:prstGeom prst="roundRect">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81075" rtl="0" eaLnBrk="1" fontAlgn="auto" latinLnBrk="0" hangingPunct="1">
              <a:lnSpc>
                <a:spcPct val="100000"/>
              </a:lnSpc>
              <a:spcBef>
                <a:spcPts val="300"/>
              </a:spcBef>
              <a:spcAft>
                <a:spcPts val="0"/>
              </a:spcAft>
              <a:buClr>
                <a:srgbClr val="00B7FF"/>
              </a:buClr>
              <a:buSzPct val="110000"/>
              <a:buFontTx/>
              <a:buNone/>
              <a:tabLst/>
              <a:defRPr/>
            </a:pPr>
            <a:r>
              <a:rPr kumimoji="0" lang="en-GB" sz="1200" b="1"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Primärer</a:t>
            </a:r>
            <a:r>
              <a:rPr kumimoji="0" lang="en-GB" sz="1200" b="1"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200" b="1"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Endpunkt</a:t>
            </a:r>
            <a:r>
              <a:rPr kumimoji="0" lang="en-GB" sz="1200" b="1"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p>
          <a:p>
            <a:pPr marR="0" lvl="0" algn="l" defTabSz="981075" rtl="0" eaLnBrk="1" fontAlgn="auto" latinLnBrk="0" hangingPunct="1">
              <a:lnSpc>
                <a:spcPct val="100000"/>
              </a:lnSpc>
              <a:spcBef>
                <a:spcPts val="300"/>
              </a:spcBef>
              <a:spcAft>
                <a:spcPts val="0"/>
              </a:spcAft>
              <a:buClr>
                <a:srgbClr val="001965"/>
              </a:buClr>
              <a:buSzPct val="110000"/>
              <a:tabLst/>
              <a:defRPr/>
            </a:pPr>
            <a:r>
              <a:rPr kumimoji="0" lang="en-GB" sz="1200" b="0"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Entwicklung</a:t>
            </a:r>
            <a:r>
              <a:rPr kumimoji="0" lang="en-GB" sz="1200" b="0"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200" b="0"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einer</a:t>
            </a:r>
            <a:r>
              <a:rPr kumimoji="0" lang="en-GB" sz="1200" b="0"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200" b="0"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hepatischen</a:t>
            </a:r>
            <a:r>
              <a:rPr kumimoji="0" lang="en-GB" sz="1200" b="0"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 </a:t>
            </a:r>
            <a:r>
              <a:rPr kumimoji="0" lang="en-GB" sz="1200" b="0" i="0" u="none" strike="noStrike" kern="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Enzephalopathie</a:t>
            </a:r>
            <a:endParaRPr kumimoji="0" lang="en-GB" sz="1200" b="0" i="0" u="none" strike="noStrike" kern="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sp>
        <p:nvSpPr>
          <p:cNvPr id="69" name="Rounded Rectangle 28">
            <a:extLst>
              <a:ext uri="{FF2B5EF4-FFF2-40B4-BE49-F238E27FC236}">
                <a16:creationId xmlns:a16="http://schemas.microsoft.com/office/drawing/2014/main" id="{83392D4D-A788-CC54-6ECB-C9974F4B96EF}"/>
              </a:ext>
            </a:extLst>
          </p:cNvPr>
          <p:cNvSpPr>
            <a:spLocks noChangeAspect="1"/>
          </p:cNvSpPr>
          <p:nvPr/>
        </p:nvSpPr>
        <p:spPr>
          <a:xfrm>
            <a:off x="6872089" y="4757153"/>
            <a:ext cx="2061938" cy="852163"/>
          </a:xfrm>
          <a:prstGeom prst="roundRect">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Ins="36000" rtlCol="0" anchor="ctr"/>
          <a:lstStyle/>
          <a:p>
            <a:pPr marL="100013" marR="0" lvl="0" indent="0" algn="l" defTabSz="981075" rtl="0" eaLnBrk="1" fontAlgn="auto" latinLnBrk="0" hangingPunct="1">
              <a:lnSpc>
                <a:spcPct val="100000"/>
              </a:lnSpc>
              <a:spcBef>
                <a:spcPts val="300"/>
              </a:spcBef>
              <a:spcAft>
                <a:spcPts val="0"/>
              </a:spcAft>
              <a:buClr>
                <a:srgbClr val="001965"/>
              </a:buClr>
              <a:buSzPct val="110000"/>
              <a:buFontTx/>
              <a:buNone/>
              <a:tabLst/>
              <a:defRPr/>
            </a:pPr>
            <a:r>
              <a:rPr kumimoji="0" lang="en-GB" sz="1200" b="1"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Sekundärer</a:t>
            </a:r>
            <a:r>
              <a:rPr lang="en-GB" sz="1200" b="1">
                <a:solidFill>
                  <a:srgbClr val="001965"/>
                </a:solidFill>
                <a:latin typeface="Apis For Office"/>
                <a:ea typeface="Apis For Office" panose="020B0504010101010104" pitchFamily="34" charset="0"/>
                <a:cs typeface="Apis For Office" panose="020B0504010101010104" pitchFamily="34" charset="0"/>
              </a:rPr>
              <a:t> </a:t>
            </a:r>
            <a:r>
              <a:rPr kumimoji="0" lang="en-GB" sz="1200" b="1"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Endpunkt</a:t>
            </a:r>
            <a:r>
              <a:rPr kumimoji="0" lang="en-GB" sz="1200" b="1"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a:t>
            </a:r>
          </a:p>
          <a:p>
            <a:pPr marL="100013" marR="0" lvl="0" algn="l" defTabSz="981075" rtl="0" eaLnBrk="1" fontAlgn="auto" latinLnBrk="0" hangingPunct="1">
              <a:lnSpc>
                <a:spcPct val="100000"/>
              </a:lnSpc>
              <a:spcBef>
                <a:spcPts val="300"/>
              </a:spcBef>
              <a:spcAft>
                <a:spcPts val="0"/>
              </a:spcAft>
              <a:buClr>
                <a:srgbClr val="001965"/>
              </a:buClr>
              <a:buSzPct val="110000"/>
              <a:tabLst/>
              <a:defRPr/>
            </a:pPr>
            <a:r>
              <a:rPr kumimoji="0" lang="en-GB" sz="12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Sarkopenie</a:t>
            </a:r>
            <a:endPar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sp>
        <p:nvSpPr>
          <p:cNvPr id="72" name="Rounded Rectangle 28">
            <a:extLst>
              <a:ext uri="{FF2B5EF4-FFF2-40B4-BE49-F238E27FC236}">
                <a16:creationId xmlns:a16="http://schemas.microsoft.com/office/drawing/2014/main" id="{993EBC33-AF6A-17F7-21FF-E778DCAD7988}"/>
              </a:ext>
            </a:extLst>
          </p:cNvPr>
          <p:cNvSpPr>
            <a:spLocks noChangeAspect="1"/>
          </p:cNvSpPr>
          <p:nvPr/>
        </p:nvSpPr>
        <p:spPr>
          <a:xfrm>
            <a:off x="9283700" y="2876221"/>
            <a:ext cx="2308584" cy="2729711"/>
          </a:xfrm>
          <a:prstGeom prst="roundRect">
            <a:avLst>
              <a:gd name="adj" fmla="val 10445"/>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Ins="36000" rtlCol="0" anchor="ctr" anchorCtr="0"/>
          <a:lstStyle/>
          <a:p>
            <a:pPr marL="100013" marR="0" lvl="0" indent="0" algn="l" defTabSz="981075" rtl="0" eaLnBrk="1" fontAlgn="auto" latinLnBrk="0" hangingPunct="1">
              <a:lnSpc>
                <a:spcPct val="100000"/>
              </a:lnSpc>
              <a:spcBef>
                <a:spcPts val="300"/>
              </a:spcBef>
              <a:spcAft>
                <a:spcPts val="0"/>
              </a:spcAft>
              <a:buClr>
                <a:srgbClr val="001965"/>
              </a:buClr>
              <a:buSzPct val="110000"/>
              <a:buFontTx/>
              <a:buNone/>
              <a:tabLst/>
              <a:defRPr/>
            </a:pPr>
            <a:r>
              <a:rPr kumimoji="0" lang="de-DE" sz="1200" b="1" i="0" u="none" strike="noStrike" kern="0" cap="none" spc="0" normalizeH="0" baseline="0" noProof="0">
                <a:ln>
                  <a:noFill/>
                </a:ln>
                <a:solidFill>
                  <a:srgbClr val="001965"/>
                </a:solidFill>
                <a:effectLst/>
                <a:uLnTx/>
                <a:uFillTx/>
                <a:latin typeface="Apis For Office"/>
                <a:ea typeface="+mn-ea"/>
                <a:cs typeface="+mn-cs"/>
              </a:rPr>
              <a:t>Die Baseline-untersuchung umfasst:</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Bewertung der Sarkopenie</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CT-Scan (Messung des </a:t>
            </a:r>
            <a:r>
              <a:rPr kumimoji="0" lang="de-DE" sz="1200" i="0" u="none" strike="noStrike" kern="0" cap="none" spc="0" normalizeH="0" baseline="0" noProof="0" err="1">
                <a:ln>
                  <a:noFill/>
                </a:ln>
                <a:solidFill>
                  <a:srgbClr val="001965"/>
                </a:solidFill>
                <a:effectLst/>
                <a:uLnTx/>
                <a:uFillTx/>
                <a:latin typeface="Apis For Office"/>
                <a:ea typeface="+mn-ea"/>
                <a:cs typeface="+mn-cs"/>
              </a:rPr>
              <a:t>Psoas</a:t>
            </a:r>
            <a:r>
              <a:rPr kumimoji="0" lang="de-DE" sz="1200" i="0" u="none" strike="noStrike" kern="0" cap="none" spc="0" normalizeH="0" baseline="0" noProof="0">
                <a:ln>
                  <a:noFill/>
                </a:ln>
                <a:solidFill>
                  <a:srgbClr val="001965"/>
                </a:solidFill>
                <a:effectLst/>
                <a:uLnTx/>
                <a:uFillTx/>
                <a:latin typeface="Apis For Office"/>
                <a:ea typeface="+mn-ea"/>
                <a:cs typeface="+mn-cs"/>
              </a:rPr>
              <a:t>)</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Leberschwächeindex</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Muskelstärke</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Mikrobiom</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Neuropsychologische Bewertung</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de-DE" sz="1200" i="0" u="none" strike="noStrike" kern="0" cap="none" spc="0" normalizeH="0" baseline="0" noProof="0">
                <a:ln>
                  <a:noFill/>
                </a:ln>
                <a:solidFill>
                  <a:srgbClr val="001965"/>
                </a:solidFill>
                <a:effectLst/>
                <a:uLnTx/>
                <a:uFillTx/>
                <a:latin typeface="Apis For Office"/>
                <a:ea typeface="+mn-ea"/>
                <a:cs typeface="+mn-cs"/>
              </a:rPr>
              <a:t>Lebervolumen</a:t>
            </a:r>
            <a:endParaRPr kumimoji="0" lang="en-GB" sz="120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cxnSp>
        <p:nvCxnSpPr>
          <p:cNvPr id="73" name="Gerader Verbinder 72">
            <a:extLst>
              <a:ext uri="{FF2B5EF4-FFF2-40B4-BE49-F238E27FC236}">
                <a16:creationId xmlns:a16="http://schemas.microsoft.com/office/drawing/2014/main" id="{96C73DED-60CC-81FF-88A9-996426F9E377}"/>
              </a:ext>
            </a:extLst>
          </p:cNvPr>
          <p:cNvCxnSpPr>
            <a:cxnSpLocks/>
            <a:stCxn id="15" idx="1"/>
          </p:cNvCxnSpPr>
          <p:nvPr/>
        </p:nvCxnSpPr>
        <p:spPr>
          <a:xfrm flipH="1" flipV="1">
            <a:off x="3902269" y="3098853"/>
            <a:ext cx="280942" cy="12604"/>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65276F75-C9E0-86C5-F259-B2479640D073}"/>
              </a:ext>
            </a:extLst>
          </p:cNvPr>
          <p:cNvCxnSpPr>
            <a:cxnSpLocks/>
          </p:cNvCxnSpPr>
          <p:nvPr/>
        </p:nvCxnSpPr>
        <p:spPr>
          <a:xfrm flipH="1">
            <a:off x="3897783" y="3657171"/>
            <a:ext cx="272572"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8E235DB1-5E15-1FFA-0AFF-5B13FD43CC7C}"/>
              </a:ext>
            </a:extLst>
          </p:cNvPr>
          <p:cNvCxnSpPr>
            <a:cxnSpLocks/>
          </p:cNvCxnSpPr>
          <p:nvPr/>
        </p:nvCxnSpPr>
        <p:spPr>
          <a:xfrm flipV="1">
            <a:off x="3900703" y="3098058"/>
            <a:ext cx="0" cy="559113"/>
          </a:xfrm>
          <a:prstGeom prst="line">
            <a:avLst/>
          </a:prstGeom>
          <a:ln w="9525">
            <a:solidFill>
              <a:srgbClr val="939AA7"/>
            </a:solidFill>
            <a:miter lim="800000"/>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561F16B3-6980-8CF5-83A0-C0742944E099}"/>
              </a:ext>
            </a:extLst>
          </p:cNvPr>
          <p:cNvCxnSpPr>
            <a:cxnSpLocks/>
          </p:cNvCxnSpPr>
          <p:nvPr/>
        </p:nvCxnSpPr>
        <p:spPr>
          <a:xfrm flipH="1">
            <a:off x="3611168" y="3413759"/>
            <a:ext cx="280972" cy="0"/>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79" name="Rounded Rectangle 27">
            <a:extLst>
              <a:ext uri="{FF2B5EF4-FFF2-40B4-BE49-F238E27FC236}">
                <a16:creationId xmlns:a16="http://schemas.microsoft.com/office/drawing/2014/main" id="{24267B00-C586-12EB-C2AD-9745DF34BAF2}"/>
              </a:ext>
            </a:extLst>
          </p:cNvPr>
          <p:cNvSpPr>
            <a:spLocks/>
          </p:cNvSpPr>
          <p:nvPr/>
        </p:nvSpPr>
        <p:spPr>
          <a:xfrm>
            <a:off x="648703" y="2938589"/>
            <a:ext cx="2962465" cy="898741"/>
          </a:xfrm>
          <a:prstGeom prst="roundRect">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600"/>
              </a:spcBef>
              <a:spcAft>
                <a:spcPts val="0"/>
              </a:spcAft>
              <a:buClr>
                <a:srgbClr val="001965"/>
              </a:buClr>
              <a:buSzTx/>
              <a:buFontTx/>
              <a:buNone/>
              <a:tabLst/>
              <a:defRPr/>
            </a:pPr>
            <a:r>
              <a:rPr kumimoji="0" lang="de-DE" sz="1200" b="1" i="0" u="none" strike="noStrike" kern="0" cap="none" spc="0" normalizeH="0" baseline="0" noProof="0">
                <a:ln>
                  <a:noFill/>
                </a:ln>
                <a:solidFill>
                  <a:srgbClr val="001965"/>
                </a:solidFill>
                <a:effectLst/>
                <a:uLnTx/>
                <a:uFillTx/>
                <a:latin typeface="Apis For Office"/>
                <a:ea typeface="+mn-ea"/>
                <a:cs typeface="+mn-cs"/>
              </a:rPr>
              <a:t>Screening und Aufnahme von</a:t>
            </a:r>
          </a:p>
          <a:p>
            <a:pPr marL="0" marR="0" lvl="0" indent="0" algn="l" defTabSz="914400" rtl="0" eaLnBrk="1" fontAlgn="auto" latinLnBrk="0" hangingPunct="1">
              <a:lnSpc>
                <a:spcPct val="100000"/>
              </a:lnSpc>
              <a:spcBef>
                <a:spcPts val="600"/>
              </a:spcBef>
              <a:spcAft>
                <a:spcPts val="0"/>
              </a:spcAft>
              <a:buClr>
                <a:srgbClr val="001965"/>
              </a:buClr>
              <a:buSzTx/>
              <a:buFontTx/>
              <a:buNone/>
              <a:tabLst/>
              <a:defRPr/>
            </a:pPr>
            <a:r>
              <a:rPr lang="de-DE" sz="1200" b="1" kern="0">
                <a:solidFill>
                  <a:srgbClr val="001965"/>
                </a:solidFill>
                <a:latin typeface="Apis For Office"/>
              </a:rPr>
              <a:t>n </a:t>
            </a:r>
            <a:r>
              <a:rPr kumimoji="0" lang="de-DE" sz="1200" b="1" i="0" u="none" strike="noStrike" kern="0" cap="none" spc="0" normalizeH="0" baseline="0" noProof="0">
                <a:ln>
                  <a:noFill/>
                </a:ln>
                <a:solidFill>
                  <a:srgbClr val="001965"/>
                </a:solidFill>
                <a:effectLst/>
                <a:uLnTx/>
                <a:uFillTx/>
                <a:latin typeface="Apis For Office"/>
                <a:ea typeface="+mn-ea"/>
                <a:cs typeface="+mn-cs"/>
              </a:rPr>
              <a:t>= 45 </a:t>
            </a:r>
            <a:r>
              <a:rPr lang="de-DE" sz="1200" b="1" kern="0">
                <a:solidFill>
                  <a:srgbClr val="001965"/>
                </a:solidFill>
                <a:latin typeface="Apis For Office"/>
              </a:rPr>
              <a:t>Patienten</a:t>
            </a:r>
            <a:endParaRPr kumimoji="0" lang="de-DE" sz="1200" b="0" i="0" u="none" strike="noStrike" kern="0" cap="none" spc="0" normalizeH="0" baseline="0" noProof="0">
              <a:ln>
                <a:noFill/>
              </a:ln>
              <a:solidFill>
                <a:srgbClr val="001965"/>
              </a:solidFill>
              <a:effectLst/>
              <a:uLnTx/>
              <a:uFillTx/>
              <a:latin typeface="Apis For Office"/>
              <a:ea typeface="+mn-ea"/>
              <a:cs typeface="+mn-cs"/>
            </a:endParaRPr>
          </a:p>
        </p:txBody>
      </p:sp>
      <p:cxnSp>
        <p:nvCxnSpPr>
          <p:cNvPr id="80" name="Gerader Verbinder 79">
            <a:extLst>
              <a:ext uri="{FF2B5EF4-FFF2-40B4-BE49-F238E27FC236}">
                <a16:creationId xmlns:a16="http://schemas.microsoft.com/office/drawing/2014/main" id="{2D2466C7-0713-A0C8-671D-3507394F38A6}"/>
              </a:ext>
            </a:extLst>
          </p:cNvPr>
          <p:cNvCxnSpPr>
            <a:cxnSpLocks/>
          </p:cNvCxnSpPr>
          <p:nvPr/>
        </p:nvCxnSpPr>
        <p:spPr>
          <a:xfrm flipV="1">
            <a:off x="4183211" y="3904018"/>
            <a:ext cx="1" cy="173418"/>
          </a:xfrm>
          <a:prstGeom prst="line">
            <a:avLst/>
          </a:prstGeom>
          <a:ln w="9525">
            <a:solidFill>
              <a:srgbClr val="939AA7"/>
            </a:solidFill>
          </a:ln>
        </p:spPr>
        <p:style>
          <a:lnRef idx="1">
            <a:schemeClr val="accent1"/>
          </a:lnRef>
          <a:fillRef idx="0">
            <a:schemeClr val="accent1"/>
          </a:fillRef>
          <a:effectRef idx="0">
            <a:schemeClr val="accent1"/>
          </a:effectRef>
          <a:fontRef idx="minor">
            <a:schemeClr val="tx1"/>
          </a:fontRef>
        </p:style>
      </p:cxnSp>
      <p:sp>
        <p:nvSpPr>
          <p:cNvPr id="84" name="Text Box 46">
            <a:extLst>
              <a:ext uri="{FF2B5EF4-FFF2-40B4-BE49-F238E27FC236}">
                <a16:creationId xmlns:a16="http://schemas.microsoft.com/office/drawing/2014/main" id="{511A6EB9-3135-36D3-88E2-FD1606F2AF42}"/>
              </a:ext>
            </a:extLst>
          </p:cNvPr>
          <p:cNvSpPr txBox="1">
            <a:spLocks noChangeArrowheads="1"/>
          </p:cNvSpPr>
          <p:nvPr/>
        </p:nvSpPr>
        <p:spPr bwMode="auto">
          <a:xfrm>
            <a:off x="3289399" y="2505580"/>
            <a:ext cx="1517494" cy="386462"/>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33" tIns="58133" rIns="58133" bIns="5813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1965"/>
                </a:solidFill>
                <a:effectLst/>
                <a:uLnTx/>
                <a:uFillTx/>
                <a:latin typeface="Apis For Office"/>
                <a:ea typeface="+mn-ea"/>
                <a:cs typeface="+mn-cs"/>
              </a:rPr>
              <a:t>Randomisierung</a:t>
            </a:r>
            <a:endParaRPr kumimoji="0" lang="en-US" sz="1200" b="0" i="0" u="none" strike="noStrike" kern="1200" cap="none" spc="0" normalizeH="0" baseline="0" noProof="0">
              <a:ln>
                <a:noFill/>
              </a:ln>
              <a:solidFill>
                <a:srgbClr val="001965"/>
              </a:solidFill>
              <a:effectLst/>
              <a:uLnTx/>
              <a:uFillTx/>
              <a:latin typeface="Apis For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(1:1) </a:t>
            </a:r>
          </a:p>
        </p:txBody>
      </p:sp>
      <p:cxnSp>
        <p:nvCxnSpPr>
          <p:cNvPr id="85" name="Straight Arrow Connector 42">
            <a:extLst>
              <a:ext uri="{FF2B5EF4-FFF2-40B4-BE49-F238E27FC236}">
                <a16:creationId xmlns:a16="http://schemas.microsoft.com/office/drawing/2014/main" id="{3AA4CAC0-997E-1059-7A5F-E9C40F2A000D}"/>
              </a:ext>
            </a:extLst>
          </p:cNvPr>
          <p:cNvCxnSpPr/>
          <p:nvPr/>
        </p:nvCxnSpPr>
        <p:spPr>
          <a:xfrm>
            <a:off x="4039481" y="2931370"/>
            <a:ext cx="0" cy="160674"/>
          </a:xfrm>
          <a:prstGeom prst="straightConnector1">
            <a:avLst/>
          </a:prstGeom>
          <a:ln w="19050">
            <a:solidFill>
              <a:srgbClr val="00196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6" name="Text Box 46">
            <a:extLst>
              <a:ext uri="{FF2B5EF4-FFF2-40B4-BE49-F238E27FC236}">
                <a16:creationId xmlns:a16="http://schemas.microsoft.com/office/drawing/2014/main" id="{64E1EE8A-4D7B-3DCE-01C6-A5EEADED1058}"/>
              </a:ext>
            </a:extLst>
          </p:cNvPr>
          <p:cNvSpPr txBox="1">
            <a:spLocks noChangeArrowheads="1"/>
          </p:cNvSpPr>
          <p:nvPr/>
        </p:nvSpPr>
        <p:spPr bwMode="auto">
          <a:xfrm>
            <a:off x="6938593" y="3987427"/>
            <a:ext cx="851178" cy="124618"/>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3 </a:t>
            </a:r>
            <a:r>
              <a:rPr kumimoji="0" lang="en-GB" sz="12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Monate</a:t>
            </a:r>
            <a:endPar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sp>
        <p:nvSpPr>
          <p:cNvPr id="87" name="Text Box 46">
            <a:extLst>
              <a:ext uri="{FF2B5EF4-FFF2-40B4-BE49-F238E27FC236}">
                <a16:creationId xmlns:a16="http://schemas.microsoft.com/office/drawing/2014/main" id="{FF709029-9A2F-EB01-4ACA-71FBBEB24955}"/>
              </a:ext>
            </a:extLst>
          </p:cNvPr>
          <p:cNvSpPr txBox="1">
            <a:spLocks noChangeArrowheads="1"/>
          </p:cNvSpPr>
          <p:nvPr/>
        </p:nvSpPr>
        <p:spPr bwMode="auto">
          <a:xfrm>
            <a:off x="7890996" y="3987444"/>
            <a:ext cx="851178" cy="124618"/>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6 </a:t>
            </a:r>
            <a:r>
              <a:rPr kumimoji="0" lang="en-GB" sz="1200" b="0" i="0" u="none" strike="noStrike" kern="1200" cap="none" spc="0" normalizeH="0" baseline="0" noProof="0" err="1">
                <a:ln>
                  <a:noFill/>
                </a:ln>
                <a:solidFill>
                  <a:srgbClr val="001965"/>
                </a:solidFill>
                <a:effectLst/>
                <a:uLnTx/>
                <a:uFillTx/>
                <a:latin typeface="Apis For Office"/>
                <a:ea typeface="Apis For Office" panose="020B0504010101010104" pitchFamily="34" charset="0"/>
                <a:cs typeface="Apis For Office" panose="020B0504010101010104" pitchFamily="34" charset="0"/>
              </a:rPr>
              <a:t>Monate</a:t>
            </a:r>
            <a:endPar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endParaRPr>
          </a:p>
        </p:txBody>
      </p:sp>
      <p:sp>
        <p:nvSpPr>
          <p:cNvPr id="88" name="Text Box 46">
            <a:extLst>
              <a:ext uri="{FF2B5EF4-FFF2-40B4-BE49-F238E27FC236}">
                <a16:creationId xmlns:a16="http://schemas.microsoft.com/office/drawing/2014/main" id="{204056FD-CAE5-0C84-556E-A89187404482}"/>
              </a:ext>
            </a:extLst>
          </p:cNvPr>
          <p:cNvSpPr txBox="1">
            <a:spLocks noChangeArrowheads="1"/>
          </p:cNvSpPr>
          <p:nvPr/>
        </p:nvSpPr>
        <p:spPr bwMode="auto">
          <a:xfrm>
            <a:off x="5907468" y="3987410"/>
            <a:ext cx="851178" cy="124618"/>
          </a:xfrm>
          <a:prstGeom prst="rect">
            <a:avLst/>
          </a:prstGeom>
          <a:noFill/>
          <a:ln w="381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8126" tIns="58126" rIns="0" bIns="58126"/>
          <a:lstStyle/>
          <a:p>
            <a:pPr marL="0" marR="0" lvl="0" indent="0" algn="ctr" defTabSz="914298" rtl="0" eaLnBrk="1" fontAlgn="auto" latinLnBrk="0" hangingPunct="1">
              <a:lnSpc>
                <a:spcPct val="100000"/>
              </a:lnSpc>
              <a:spcBef>
                <a:spcPts val="0"/>
              </a:spcBef>
              <a:spcAft>
                <a:spcPts val="0"/>
              </a:spcAft>
              <a:buClr>
                <a:srgbClr val="009FDA"/>
              </a:buClr>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Apis For Office" panose="020B0504010101010104" pitchFamily="34" charset="0"/>
                <a:cs typeface="Apis For Office" panose="020B0504010101010104" pitchFamily="34" charset="0"/>
              </a:rPr>
              <a:t>1 Monat</a:t>
            </a:r>
          </a:p>
        </p:txBody>
      </p:sp>
      <p:sp>
        <p:nvSpPr>
          <p:cNvPr id="92" name="Rounded Rectangle 4">
            <a:extLst>
              <a:ext uri="{FF2B5EF4-FFF2-40B4-BE49-F238E27FC236}">
                <a16:creationId xmlns:a16="http://schemas.microsoft.com/office/drawing/2014/main" id="{ADE6AC51-E065-E15F-ACB8-5C02BBE3940C}"/>
              </a:ext>
            </a:extLst>
          </p:cNvPr>
          <p:cNvSpPr>
            <a:spLocks/>
          </p:cNvSpPr>
          <p:nvPr/>
        </p:nvSpPr>
        <p:spPr>
          <a:xfrm>
            <a:off x="5952810" y="2934969"/>
            <a:ext cx="1908947" cy="378330"/>
          </a:xfrm>
          <a:prstGeom prst="roundRect">
            <a:avLst/>
          </a:prstGeom>
          <a:solidFill>
            <a:schemeClr val="accent1"/>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rPr>
              <a:t>12 </a:t>
            </a:r>
            <a:r>
              <a:rPr kumimoji="0" lang="en-GB" sz="1100" b="0" i="0" u="none" strike="noStrike" kern="1200" cap="none" spc="0" normalizeH="0" baseline="0" noProof="0" err="1">
                <a:ln>
                  <a:noFill/>
                </a:ln>
                <a:solidFill>
                  <a:schemeClr val="bg1"/>
                </a:solidFill>
                <a:effectLst/>
                <a:uLnTx/>
                <a:uFillTx/>
                <a:latin typeface="Apis For Office"/>
                <a:ea typeface="Apis For Office" panose="020B0504010101010104" pitchFamily="34" charset="0"/>
                <a:cs typeface="Apis For Office" panose="020B0504010101010104" pitchFamily="34" charset="0"/>
              </a:rPr>
              <a:t>Wochen</a:t>
            </a:r>
            <a:r>
              <a:rPr kumimoji="0" lang="en-GB" sz="1100" b="0"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rPr>
              <a:t> </a:t>
            </a:r>
            <a:r>
              <a:rPr kumimoji="0" lang="en-GB" sz="1100" b="0" i="0" u="none" strike="noStrike" kern="1200" cap="none" spc="0" normalizeH="0" baseline="0" noProof="0" err="1">
                <a:ln>
                  <a:noFill/>
                </a:ln>
                <a:solidFill>
                  <a:schemeClr val="bg1"/>
                </a:solidFill>
                <a:effectLst/>
                <a:uLnTx/>
                <a:uFillTx/>
                <a:latin typeface="Apis For Office"/>
                <a:ea typeface="Apis For Office" panose="020B0504010101010104" pitchFamily="34" charset="0"/>
                <a:cs typeface="Apis For Office" panose="020B0504010101010104" pitchFamily="34" charset="0"/>
              </a:rPr>
              <a:t>Änderung</a:t>
            </a:r>
            <a:r>
              <a:rPr kumimoji="0" lang="en-GB" sz="1100" b="0"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rPr>
              <a:t> des </a:t>
            </a:r>
            <a:r>
              <a:rPr kumimoji="0" lang="en-GB" sz="1100" b="0" i="0" u="none" strike="noStrike" kern="1200" cap="none" spc="0" normalizeH="0" baseline="0" noProof="0" err="1">
                <a:ln>
                  <a:noFill/>
                </a:ln>
                <a:solidFill>
                  <a:schemeClr val="bg1"/>
                </a:solidFill>
                <a:effectLst/>
                <a:uLnTx/>
                <a:uFillTx/>
                <a:latin typeface="Apis For Office"/>
                <a:ea typeface="Apis For Office" panose="020B0504010101010104" pitchFamily="34" charset="0"/>
                <a:cs typeface="Apis For Office" panose="020B0504010101010104" pitchFamily="34" charset="0"/>
              </a:rPr>
              <a:t>Lebensstils</a:t>
            </a:r>
            <a:endParaRPr kumimoji="0" lang="en-GB" sz="1100" b="0"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endParaRPr>
          </a:p>
        </p:txBody>
      </p:sp>
      <p:cxnSp>
        <p:nvCxnSpPr>
          <p:cNvPr id="98" name="Gerader Verbinder 97">
            <a:extLst>
              <a:ext uri="{FF2B5EF4-FFF2-40B4-BE49-F238E27FC236}">
                <a16:creationId xmlns:a16="http://schemas.microsoft.com/office/drawing/2014/main" id="{7F315AF3-ADB9-E4DA-DEB9-1EC7AD39CFBB}"/>
              </a:ext>
            </a:extLst>
          </p:cNvPr>
          <p:cNvCxnSpPr>
            <a:cxnSpLocks/>
          </p:cNvCxnSpPr>
          <p:nvPr/>
        </p:nvCxnSpPr>
        <p:spPr>
          <a:xfrm>
            <a:off x="5312083" y="2911503"/>
            <a:ext cx="0" cy="1255924"/>
          </a:xfrm>
          <a:prstGeom prst="line">
            <a:avLst/>
          </a:prstGeom>
          <a:ln w="9525">
            <a:solidFill>
              <a:srgbClr val="939AA7"/>
            </a:solidFill>
            <a:prstDash val="lgDash"/>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D32C07D2-779A-76EA-A12F-090E81ED7A92}"/>
              </a:ext>
            </a:extLst>
          </p:cNvPr>
          <p:cNvCxnSpPr>
            <a:cxnSpLocks/>
          </p:cNvCxnSpPr>
          <p:nvPr/>
        </p:nvCxnSpPr>
        <p:spPr>
          <a:xfrm>
            <a:off x="5905056" y="2911503"/>
            <a:ext cx="0" cy="1255924"/>
          </a:xfrm>
          <a:prstGeom prst="line">
            <a:avLst/>
          </a:prstGeom>
          <a:ln w="9525">
            <a:solidFill>
              <a:srgbClr val="939AA7"/>
            </a:solidFill>
            <a:prstDash val="lgDash"/>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28B8BE1B-5D47-984D-DC7A-77A8F9ABE0DF}"/>
              </a:ext>
            </a:extLst>
          </p:cNvPr>
          <p:cNvCxnSpPr>
            <a:cxnSpLocks/>
          </p:cNvCxnSpPr>
          <p:nvPr/>
        </p:nvCxnSpPr>
        <p:spPr>
          <a:xfrm>
            <a:off x="7876376" y="2911503"/>
            <a:ext cx="0" cy="1255924"/>
          </a:xfrm>
          <a:prstGeom prst="line">
            <a:avLst/>
          </a:prstGeom>
          <a:ln w="9525">
            <a:solidFill>
              <a:srgbClr val="939AA7"/>
            </a:solidFill>
            <a:prstDash val="lgDash"/>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4BB8A877-2FEE-504F-32EB-42CA82D64126}"/>
              </a:ext>
            </a:extLst>
          </p:cNvPr>
          <p:cNvCxnSpPr>
            <a:cxnSpLocks/>
          </p:cNvCxnSpPr>
          <p:nvPr/>
        </p:nvCxnSpPr>
        <p:spPr>
          <a:xfrm>
            <a:off x="8881333" y="2879604"/>
            <a:ext cx="0" cy="1255924"/>
          </a:xfrm>
          <a:prstGeom prst="line">
            <a:avLst/>
          </a:prstGeom>
          <a:ln w="9525">
            <a:solidFill>
              <a:srgbClr val="939AA7"/>
            </a:solidFill>
            <a:prstDash val="solid"/>
          </a:ln>
        </p:spPr>
        <p:style>
          <a:lnRef idx="1">
            <a:schemeClr val="accent1"/>
          </a:lnRef>
          <a:fillRef idx="0">
            <a:schemeClr val="accent1"/>
          </a:fillRef>
          <a:effectRef idx="0">
            <a:schemeClr val="accent1"/>
          </a:effectRef>
          <a:fontRef idx="minor">
            <a:schemeClr val="tx1"/>
          </a:fontRef>
        </p:style>
      </p:cxnSp>
      <p:sp>
        <p:nvSpPr>
          <p:cNvPr id="7" name="Rounded Rectangle 27">
            <a:extLst>
              <a:ext uri="{FF2B5EF4-FFF2-40B4-BE49-F238E27FC236}">
                <a16:creationId xmlns:a16="http://schemas.microsoft.com/office/drawing/2014/main" id="{F73EBBCF-BFFE-A795-5B1E-70EBA794EA00}"/>
              </a:ext>
            </a:extLst>
          </p:cNvPr>
          <p:cNvSpPr>
            <a:spLocks/>
          </p:cNvSpPr>
          <p:nvPr/>
        </p:nvSpPr>
        <p:spPr>
          <a:xfrm>
            <a:off x="647700" y="4765437"/>
            <a:ext cx="3172460" cy="848781"/>
          </a:xfrm>
          <a:prstGeom prst="roundRect">
            <a:avLst/>
          </a:prstGeom>
          <a:noFill/>
          <a:ln w="6350">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100013" marR="0" lvl="0" indent="0" algn="l" defTabSz="981075" rtl="0" eaLnBrk="1" fontAlgn="auto" latinLnBrk="0" hangingPunct="1">
              <a:lnSpc>
                <a:spcPct val="100000"/>
              </a:lnSpc>
              <a:spcBef>
                <a:spcPts val="300"/>
              </a:spcBef>
              <a:spcAft>
                <a:spcPts val="0"/>
              </a:spcAft>
              <a:buClr>
                <a:srgbClr val="001965"/>
              </a:buClr>
              <a:buSzPct val="110000"/>
              <a:buFontTx/>
              <a:buNone/>
              <a:tabLst/>
              <a:defRPr/>
            </a:pPr>
            <a:r>
              <a:rPr lang="en-GB" sz="1200" b="1" err="1">
                <a:solidFill>
                  <a:srgbClr val="001965"/>
                </a:solidFill>
                <a:latin typeface="Apis For Office"/>
                <a:ea typeface="Apis For Office" panose="020B0504010101010104" pitchFamily="34" charset="0"/>
              </a:rPr>
              <a:t>Studieninformationen</a:t>
            </a:r>
            <a:endParaRPr kumimoji="0" lang="en-US" sz="1200" b="0" i="0" u="none" strike="noStrike" kern="1200" cap="none" spc="0" normalizeH="0" baseline="0" noProof="0">
              <a:ln>
                <a:noFill/>
              </a:ln>
              <a:solidFill>
                <a:srgbClr val="001965"/>
              </a:solidFill>
              <a:effectLst/>
              <a:uLnTx/>
              <a:uFillTx/>
              <a:latin typeface="Apis For Office"/>
              <a:ea typeface="+mn-ea"/>
              <a:cs typeface="+mn-cs"/>
            </a:endParaRP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en-US" sz="1200" b="0" i="0" u="none" strike="noStrike" kern="1200" cap="none" spc="0" normalizeH="0" baseline="0" noProof="0" err="1">
                <a:ln>
                  <a:noFill/>
                </a:ln>
                <a:solidFill>
                  <a:srgbClr val="001965"/>
                </a:solidFill>
                <a:effectLst/>
                <a:uLnTx/>
                <a:uFillTx/>
                <a:latin typeface="Apis For Office"/>
                <a:ea typeface="+mn-ea"/>
                <a:cs typeface="+mn-cs"/>
              </a:rPr>
              <a:t>Prospektive</a:t>
            </a:r>
            <a:r>
              <a:rPr kumimoji="0" lang="en-US" sz="1200" b="0" i="0" u="none" strike="noStrike" kern="1200" cap="none" spc="0" normalizeH="0" baseline="0" noProof="0">
                <a:ln>
                  <a:noFill/>
                </a:ln>
                <a:solidFill>
                  <a:srgbClr val="001965"/>
                </a:solidFill>
                <a:effectLst/>
                <a:uLnTx/>
                <a:uFillTx/>
                <a:latin typeface="Apis For Office"/>
                <a:ea typeface="+mn-ea"/>
                <a:cs typeface="+mn-cs"/>
              </a:rPr>
              <a:t> Studie</a:t>
            </a:r>
          </a:p>
          <a:p>
            <a:pPr marL="271463" marR="0" lvl="0" indent="-171450" algn="l" defTabSz="981075" rtl="0" eaLnBrk="1" fontAlgn="auto" latinLnBrk="0" hangingPunct="1">
              <a:lnSpc>
                <a:spcPct val="100000"/>
              </a:lnSpc>
              <a:spcBef>
                <a:spcPts val="300"/>
              </a:spcBef>
              <a:spcAft>
                <a:spcPts val="0"/>
              </a:spcAft>
              <a:buClr>
                <a:srgbClr val="001965"/>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Intervention: 12 </a:t>
            </a:r>
            <a:r>
              <a:rPr kumimoji="0" lang="en-US" sz="1200" b="0" i="0" u="none" strike="noStrike" kern="1200" cap="none" spc="0" normalizeH="0" baseline="0" noProof="0" err="1">
                <a:ln>
                  <a:noFill/>
                </a:ln>
                <a:solidFill>
                  <a:srgbClr val="001965"/>
                </a:solidFill>
                <a:effectLst/>
                <a:uLnTx/>
                <a:uFillTx/>
                <a:latin typeface="Apis For Office"/>
                <a:ea typeface="+mn-ea"/>
                <a:cs typeface="+mn-cs"/>
              </a:rPr>
              <a:t>Wochen</a:t>
            </a:r>
            <a:r>
              <a:rPr kumimoji="0" lang="en-US" sz="1200" b="0" i="0" u="none" strike="noStrike" kern="1200" cap="none" spc="0" normalizeH="0" baseline="0" noProof="0">
                <a:ln>
                  <a:noFill/>
                </a:ln>
                <a:solidFill>
                  <a:srgbClr val="001965"/>
                </a:solidFill>
                <a:effectLst/>
                <a:uLnTx/>
                <a:uFillTx/>
                <a:latin typeface="Apis For Office"/>
                <a:ea typeface="+mn-ea"/>
                <a:cs typeface="+mn-cs"/>
              </a:rPr>
              <a:t> </a:t>
            </a:r>
            <a:r>
              <a:rPr kumimoji="0" lang="en-US" sz="1200" b="0" i="0" u="none" strike="noStrike" kern="1200" cap="none" spc="0" normalizeH="0" baseline="0" noProof="0" err="1">
                <a:ln>
                  <a:noFill/>
                </a:ln>
                <a:solidFill>
                  <a:srgbClr val="001965"/>
                </a:solidFill>
                <a:effectLst/>
                <a:uLnTx/>
                <a:uFillTx/>
                <a:latin typeface="Apis For Office"/>
                <a:ea typeface="+mn-ea"/>
                <a:cs typeface="+mn-cs"/>
              </a:rPr>
              <a:t>Bewegung</a:t>
            </a:r>
            <a:r>
              <a:rPr kumimoji="0" lang="en-US" sz="1200" b="0" i="0" u="none" strike="noStrike" kern="1200" cap="none" spc="0" normalizeH="0" baseline="0" noProof="0">
                <a:ln>
                  <a:noFill/>
                </a:ln>
                <a:solidFill>
                  <a:srgbClr val="001965"/>
                </a:solidFill>
                <a:effectLst/>
                <a:uLnTx/>
                <a:uFillTx/>
                <a:latin typeface="Apis For Office"/>
                <a:ea typeface="+mn-ea"/>
                <a:cs typeface="+mn-cs"/>
              </a:rPr>
              <a:t> und </a:t>
            </a:r>
            <a:r>
              <a:rPr kumimoji="0" lang="en-US" sz="1200" b="0" i="0" u="none" strike="noStrike" kern="1200" cap="none" spc="0" normalizeH="0" baseline="0" noProof="0" err="1">
                <a:ln>
                  <a:noFill/>
                </a:ln>
                <a:solidFill>
                  <a:srgbClr val="001965"/>
                </a:solidFill>
                <a:effectLst/>
                <a:uLnTx/>
                <a:uFillTx/>
                <a:latin typeface="Apis For Office"/>
                <a:ea typeface="+mn-ea"/>
                <a:cs typeface="+mn-cs"/>
              </a:rPr>
              <a:t>Ernährungsberatung</a:t>
            </a:r>
            <a:endParaRPr kumimoji="0" lang="en-US" sz="12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91" name="Rounded Rectangle 4">
            <a:extLst>
              <a:ext uri="{FF2B5EF4-FFF2-40B4-BE49-F238E27FC236}">
                <a16:creationId xmlns:a16="http://schemas.microsoft.com/office/drawing/2014/main" id="{5C9F5DED-2BA9-2B65-B2F8-8C6B8E3220F4}"/>
              </a:ext>
            </a:extLst>
          </p:cNvPr>
          <p:cNvSpPr>
            <a:spLocks/>
          </p:cNvSpPr>
          <p:nvPr/>
        </p:nvSpPr>
        <p:spPr>
          <a:xfrm>
            <a:off x="5318855" y="2936779"/>
            <a:ext cx="584959" cy="904128"/>
          </a:xfrm>
          <a:prstGeom prst="roundRect">
            <a:avLst/>
          </a:prstGeom>
          <a:solidFill>
            <a:schemeClr val="accent1"/>
          </a:solidFill>
          <a:ln w="28575">
            <a:solidFill>
              <a:srgbClr val="C00000"/>
            </a:solid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Autofit/>
          </a:bodyPr>
          <a:lstStyle/>
          <a:p>
            <a:pPr marL="0" marR="0" lvl="0" indent="0" algn="l" defTabSz="914298" rtl="0" eaLnBrk="1" fontAlgn="auto" latinLnBrk="0" hangingPunct="1">
              <a:lnSpc>
                <a:spcPct val="100000"/>
              </a:lnSpc>
              <a:spcBef>
                <a:spcPct val="50000"/>
              </a:spcBef>
              <a:spcAft>
                <a:spcPts val="0"/>
              </a:spcAft>
              <a:buClrTx/>
              <a:buSzTx/>
              <a:buFontTx/>
              <a:buNone/>
              <a:tabLst/>
              <a:defRPr/>
            </a:pPr>
            <a:r>
              <a:rPr kumimoji="0" lang="en-GB" sz="1050" b="1"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rPr>
              <a:t>TIPS</a:t>
            </a:r>
            <a:endParaRPr kumimoji="0" lang="en-GB" sz="800" b="1" i="0" u="none" strike="noStrike" kern="1200" cap="none" spc="0" normalizeH="0" baseline="0" noProof="0">
              <a:ln>
                <a:noFill/>
              </a:ln>
              <a:solidFill>
                <a:schemeClr val="bg1"/>
              </a:solidFill>
              <a:effectLst/>
              <a:uLnTx/>
              <a:uFillTx/>
              <a:latin typeface="Apis For Office"/>
              <a:ea typeface="Apis For Office" panose="020B0504010101010104" pitchFamily="34" charset="0"/>
              <a:cs typeface="Apis For Office" panose="020B0504010101010104" pitchFamily="34" charset="0"/>
            </a:endParaRPr>
          </a:p>
        </p:txBody>
      </p:sp>
    </p:spTree>
    <p:custDataLst>
      <p:tags r:id="rId1"/>
    </p:custDataLst>
    <p:extLst>
      <p:ext uri="{BB962C8B-B14F-4D97-AF65-F5344CB8AC3E}">
        <p14:creationId xmlns:p14="http://schemas.microsoft.com/office/powerpoint/2010/main" val="2260407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1DED4-1368-EB93-2BF2-16F9DB438A52}"/>
            </a:ext>
          </a:extLst>
        </p:cNvPr>
        <p:cNvGrpSpPr/>
        <p:nvPr/>
      </p:nvGrpSpPr>
      <p:grpSpPr>
        <a:xfrm>
          <a:off x="0" y="0"/>
          <a:ext cx="0" cy="0"/>
          <a:chOff x="0" y="0"/>
          <a:chExt cx="0" cy="0"/>
        </a:xfrm>
      </p:grpSpPr>
      <p:graphicFrame>
        <p:nvGraphicFramePr>
          <p:cNvPr id="7" name="Inhaltsplatzhalter 10">
            <a:extLst>
              <a:ext uri="{FF2B5EF4-FFF2-40B4-BE49-F238E27FC236}">
                <a16:creationId xmlns:a16="http://schemas.microsoft.com/office/drawing/2014/main" id="{D5D42DFC-2AF3-40EA-F858-E39A8AB71316}"/>
              </a:ext>
            </a:extLst>
          </p:cNvPr>
          <p:cNvGraphicFramePr>
            <a:graphicFrameLocks/>
          </p:cNvGraphicFramePr>
          <p:nvPr>
            <p:extLst>
              <p:ext uri="{D42A27DB-BD31-4B8C-83A1-F6EECF244321}">
                <p14:modId xmlns:p14="http://schemas.microsoft.com/office/powerpoint/2010/main" val="4087610729"/>
              </p:ext>
            </p:extLst>
          </p:nvPr>
        </p:nvGraphicFramePr>
        <p:xfrm>
          <a:off x="647700" y="2420555"/>
          <a:ext cx="5316148" cy="303930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E1F681E-3681-8246-13E2-9881306C6D48}"/>
              </a:ext>
            </a:extLst>
          </p:cNvPr>
          <p:cNvSpPr>
            <a:spLocks noGrp="1"/>
          </p:cNvSpPr>
          <p:nvPr>
            <p:ph type="title"/>
          </p:nvPr>
        </p:nvSpPr>
        <p:spPr>
          <a:xfrm>
            <a:off x="648000" y="343190"/>
            <a:ext cx="10461960" cy="1296000"/>
          </a:xfrm>
        </p:spPr>
        <p:txBody>
          <a:bodyPr/>
          <a:lstStyle/>
          <a:p>
            <a:r>
              <a:rPr lang="de-DE" sz="3200" dirty="0"/>
              <a:t>Auswirkungen von körperlicher Betätigung und eiweißreicher Ernährung auf die Entwicklung einer hepatischen Enzephalopathie (HE) nach TIPS </a:t>
            </a:r>
            <a:endParaRPr lang="en-US" sz="3200" dirty="0"/>
          </a:p>
        </p:txBody>
      </p:sp>
      <p:sp>
        <p:nvSpPr>
          <p:cNvPr id="5" name="Text Placeholder 4">
            <a:extLst>
              <a:ext uri="{FF2B5EF4-FFF2-40B4-BE49-F238E27FC236}">
                <a16:creationId xmlns:a16="http://schemas.microsoft.com/office/drawing/2014/main" id="{C109B789-9E1D-A5EC-34D0-931483E50212}"/>
              </a:ext>
            </a:extLst>
          </p:cNvPr>
          <p:cNvSpPr>
            <a:spLocks noGrp="1"/>
          </p:cNvSpPr>
          <p:nvPr>
            <p:ph type="body" sz="quarter" idx="17"/>
          </p:nvPr>
        </p:nvSpPr>
        <p:spPr/>
        <p:txBody>
          <a:bodyPr/>
          <a:lstStyle/>
          <a:p>
            <a:r>
              <a:rPr lang="nb-NO"/>
              <a:t>Baiges A. et al. J Hepatol. 2025;82(Suppl.1):TOP-169.</a:t>
            </a:r>
          </a:p>
        </p:txBody>
      </p:sp>
      <p:sp>
        <p:nvSpPr>
          <p:cNvPr id="8" name="Textfeld 7">
            <a:extLst>
              <a:ext uri="{FF2B5EF4-FFF2-40B4-BE49-F238E27FC236}">
                <a16:creationId xmlns:a16="http://schemas.microsoft.com/office/drawing/2014/main" id="{7E941C6F-575F-D454-F5A3-958C887305A5}"/>
              </a:ext>
            </a:extLst>
          </p:cNvPr>
          <p:cNvSpPr txBox="1"/>
          <p:nvPr/>
        </p:nvSpPr>
        <p:spPr>
          <a:xfrm>
            <a:off x="647700" y="2083040"/>
            <a:ext cx="5316148"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Post-TIPS HE-Entwicklung</a:t>
            </a:r>
          </a:p>
        </p:txBody>
      </p:sp>
      <p:graphicFrame>
        <p:nvGraphicFramePr>
          <p:cNvPr id="9" name="5 Tabla">
            <a:extLst>
              <a:ext uri="{FF2B5EF4-FFF2-40B4-BE49-F238E27FC236}">
                <a16:creationId xmlns:a16="http://schemas.microsoft.com/office/drawing/2014/main" id="{31898E12-8DE6-4579-BF9E-EE716A4A89FE}"/>
              </a:ext>
            </a:extLst>
          </p:cNvPr>
          <p:cNvGraphicFramePr>
            <a:graphicFrameLocks noGrp="1"/>
          </p:cNvGraphicFramePr>
          <p:nvPr>
            <p:extLst>
              <p:ext uri="{D42A27DB-BD31-4B8C-83A1-F6EECF244321}">
                <p14:modId xmlns:p14="http://schemas.microsoft.com/office/powerpoint/2010/main" val="2342910064"/>
              </p:ext>
            </p:extLst>
          </p:nvPr>
        </p:nvGraphicFramePr>
        <p:xfrm>
          <a:off x="647700" y="5473493"/>
          <a:ext cx="5316148" cy="548640"/>
        </p:xfrm>
        <a:graphic>
          <a:graphicData uri="http://schemas.openxmlformats.org/drawingml/2006/table">
            <a:tbl>
              <a:tblPr firstRow="1" bandRow="1">
                <a:tableStyleId>{7DF18680-E054-41AD-8BC1-D1AEF772440D}</a:tableStyleId>
              </a:tblPr>
              <a:tblGrid>
                <a:gridCol w="1032148">
                  <a:extLst>
                    <a:ext uri="{9D8B030D-6E8A-4147-A177-3AD203B41FA5}">
                      <a16:colId xmlns:a16="http://schemas.microsoft.com/office/drawing/2014/main" val="20000"/>
                    </a:ext>
                  </a:extLst>
                </a:gridCol>
                <a:gridCol w="612000">
                  <a:extLst>
                    <a:ext uri="{9D8B030D-6E8A-4147-A177-3AD203B41FA5}">
                      <a16:colId xmlns:a16="http://schemas.microsoft.com/office/drawing/2014/main" val="20001"/>
                    </a:ext>
                  </a:extLst>
                </a:gridCol>
                <a:gridCol w="612000">
                  <a:extLst>
                    <a:ext uri="{9D8B030D-6E8A-4147-A177-3AD203B41FA5}">
                      <a16:colId xmlns:a16="http://schemas.microsoft.com/office/drawing/2014/main" val="20002"/>
                    </a:ext>
                  </a:extLst>
                </a:gridCol>
                <a:gridCol w="612000">
                  <a:extLst>
                    <a:ext uri="{9D8B030D-6E8A-4147-A177-3AD203B41FA5}">
                      <a16:colId xmlns:a16="http://schemas.microsoft.com/office/drawing/2014/main" val="20003"/>
                    </a:ext>
                  </a:extLst>
                </a:gridCol>
                <a:gridCol w="612000">
                  <a:extLst>
                    <a:ext uri="{9D8B030D-6E8A-4147-A177-3AD203B41FA5}">
                      <a16:colId xmlns:a16="http://schemas.microsoft.com/office/drawing/2014/main" val="20004"/>
                    </a:ext>
                  </a:extLst>
                </a:gridCol>
                <a:gridCol w="612000">
                  <a:extLst>
                    <a:ext uri="{9D8B030D-6E8A-4147-A177-3AD203B41FA5}">
                      <a16:colId xmlns:a16="http://schemas.microsoft.com/office/drawing/2014/main" val="552388766"/>
                    </a:ext>
                  </a:extLst>
                </a:gridCol>
                <a:gridCol w="612000">
                  <a:extLst>
                    <a:ext uri="{9D8B030D-6E8A-4147-A177-3AD203B41FA5}">
                      <a16:colId xmlns:a16="http://schemas.microsoft.com/office/drawing/2014/main" val="1642880679"/>
                    </a:ext>
                  </a:extLst>
                </a:gridCol>
                <a:gridCol w="612000">
                  <a:extLst>
                    <a:ext uri="{9D8B030D-6E8A-4147-A177-3AD203B41FA5}">
                      <a16:colId xmlns:a16="http://schemas.microsoft.com/office/drawing/2014/main" val="3179186867"/>
                    </a:ext>
                  </a:extLst>
                </a:gridCol>
              </a:tblGrid>
              <a:tr h="193861">
                <a:tc>
                  <a:txBody>
                    <a:bodyPr/>
                    <a:lstStyle/>
                    <a:p>
                      <a:pPr rtl="0"/>
                      <a:r>
                        <a:rPr lang="en-US" sz="1200" b="1">
                          <a:solidFill>
                            <a:srgbClr val="939AA7"/>
                          </a:solidFill>
                        </a:rPr>
                        <a:t>SOC</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23</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11</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7</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6</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5</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4</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3</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664391037"/>
                  </a:ext>
                </a:extLst>
              </a:tr>
              <a:tr h="193861">
                <a:tc>
                  <a:txBody>
                    <a:bodyPr/>
                    <a:lstStyle/>
                    <a:p>
                      <a:pPr rtl="0"/>
                      <a:r>
                        <a:rPr lang="en-US" sz="1200" b="1">
                          <a:solidFill>
                            <a:schemeClr val="tx2"/>
                          </a:solidFill>
                        </a:rPr>
                        <a:t>Bewegung</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22</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19</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17</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17</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16</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14</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rtl="0"/>
                      <a:r>
                        <a:rPr lang="en-US" sz="1200" b="0">
                          <a:solidFill>
                            <a:schemeClr val="tx2"/>
                          </a:solidFill>
                        </a:rPr>
                        <a:t>7</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Inhaltsplatzhalter 2">
            <a:extLst>
              <a:ext uri="{FF2B5EF4-FFF2-40B4-BE49-F238E27FC236}">
                <a16:creationId xmlns:a16="http://schemas.microsoft.com/office/drawing/2014/main" id="{3F8D7185-0B13-2F38-9BBA-3181126849B4}"/>
              </a:ext>
            </a:extLst>
          </p:cNvPr>
          <p:cNvSpPr txBox="1">
            <a:spLocks/>
          </p:cNvSpPr>
          <p:nvPr/>
        </p:nvSpPr>
        <p:spPr>
          <a:xfrm>
            <a:off x="2078478" y="4310070"/>
            <a:ext cx="1176580" cy="440579"/>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1965"/>
                </a:solidFill>
                <a:effectLst/>
                <a:uLnTx/>
                <a:uFillTx/>
                <a:latin typeface="Apis For Office"/>
                <a:ea typeface="+mn-ea"/>
                <a:cs typeface="+mn-cs"/>
              </a:rPr>
              <a:t>Log-Rang 10,02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1965"/>
                </a:solidFill>
                <a:effectLst/>
                <a:uLnTx/>
                <a:uFillTx/>
                <a:latin typeface="Apis For Office"/>
                <a:ea typeface="+mn-ea"/>
                <a:cs typeface="+mn-cs"/>
              </a:rPr>
              <a:t>p &lt;0,01</a:t>
            </a:r>
          </a:p>
        </p:txBody>
      </p:sp>
      <p:cxnSp>
        <p:nvCxnSpPr>
          <p:cNvPr id="16" name="Gerader Verbinder 15">
            <a:extLst>
              <a:ext uri="{FF2B5EF4-FFF2-40B4-BE49-F238E27FC236}">
                <a16:creationId xmlns:a16="http://schemas.microsoft.com/office/drawing/2014/main" id="{5E7D7C1E-ADFC-174C-5AD7-A14239C50F1C}"/>
              </a:ext>
            </a:extLst>
          </p:cNvPr>
          <p:cNvCxnSpPr>
            <a:cxnSpLocks/>
          </p:cNvCxnSpPr>
          <p:nvPr/>
        </p:nvCxnSpPr>
        <p:spPr>
          <a:xfrm>
            <a:off x="3029221" y="3880866"/>
            <a:ext cx="0" cy="78006"/>
          </a:xfrm>
          <a:prstGeom prst="line">
            <a:avLst/>
          </a:prstGeom>
          <a:ln w="1905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328AF517-00F0-00DB-8C2C-A348187F81CA}"/>
              </a:ext>
            </a:extLst>
          </p:cNvPr>
          <p:cNvCxnSpPr>
            <a:cxnSpLocks/>
          </p:cNvCxnSpPr>
          <p:nvPr/>
        </p:nvCxnSpPr>
        <p:spPr>
          <a:xfrm>
            <a:off x="4459325" y="4119217"/>
            <a:ext cx="0" cy="78006"/>
          </a:xfrm>
          <a:prstGeom prst="line">
            <a:avLst/>
          </a:prstGeom>
          <a:ln w="1905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714C79D-A0D4-2A1D-63DE-AF3ED524A096}"/>
              </a:ext>
            </a:extLst>
          </p:cNvPr>
          <p:cNvCxnSpPr>
            <a:cxnSpLocks/>
          </p:cNvCxnSpPr>
          <p:nvPr/>
        </p:nvCxnSpPr>
        <p:spPr>
          <a:xfrm>
            <a:off x="5131229" y="4119217"/>
            <a:ext cx="0" cy="78006"/>
          </a:xfrm>
          <a:prstGeom prst="line">
            <a:avLst/>
          </a:prstGeom>
          <a:ln w="1905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8B2CAA8-224D-F7E9-683D-8595F8F44803}"/>
              </a:ext>
            </a:extLst>
          </p:cNvPr>
          <p:cNvCxnSpPr>
            <a:cxnSpLocks/>
          </p:cNvCxnSpPr>
          <p:nvPr/>
        </p:nvCxnSpPr>
        <p:spPr>
          <a:xfrm>
            <a:off x="5707605" y="4119217"/>
            <a:ext cx="0" cy="78006"/>
          </a:xfrm>
          <a:prstGeom prst="line">
            <a:avLst/>
          </a:prstGeom>
          <a:ln w="1905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ADE1801-3E97-82DC-8A9A-9093EE568B65}"/>
              </a:ext>
            </a:extLst>
          </p:cNvPr>
          <p:cNvCxnSpPr>
            <a:cxnSpLocks/>
          </p:cNvCxnSpPr>
          <p:nvPr/>
        </p:nvCxnSpPr>
        <p:spPr>
          <a:xfrm>
            <a:off x="3835280"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FB559FDF-886D-1C52-4DC5-5F28F8BEA0E0}"/>
              </a:ext>
            </a:extLst>
          </p:cNvPr>
          <p:cNvCxnSpPr>
            <a:cxnSpLocks/>
          </p:cNvCxnSpPr>
          <p:nvPr/>
        </p:nvCxnSpPr>
        <p:spPr>
          <a:xfrm>
            <a:off x="4459325"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85308328-A16A-211A-67D5-9B5F596894F6}"/>
              </a:ext>
            </a:extLst>
          </p:cNvPr>
          <p:cNvCxnSpPr>
            <a:cxnSpLocks/>
          </p:cNvCxnSpPr>
          <p:nvPr/>
        </p:nvCxnSpPr>
        <p:spPr>
          <a:xfrm>
            <a:off x="5040034"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BFD9A33-264E-042F-9904-85F275A2FC77}"/>
              </a:ext>
            </a:extLst>
          </p:cNvPr>
          <p:cNvCxnSpPr>
            <a:cxnSpLocks/>
          </p:cNvCxnSpPr>
          <p:nvPr/>
        </p:nvCxnSpPr>
        <p:spPr>
          <a:xfrm>
            <a:off x="5126896"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7285EFB-ABB2-6312-18CB-BD40B4509C67}"/>
              </a:ext>
            </a:extLst>
          </p:cNvPr>
          <p:cNvCxnSpPr>
            <a:cxnSpLocks/>
          </p:cNvCxnSpPr>
          <p:nvPr/>
        </p:nvCxnSpPr>
        <p:spPr>
          <a:xfrm>
            <a:off x="5278384"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925D5692-F16E-5BC0-9DA3-2519D7410CFA}"/>
              </a:ext>
            </a:extLst>
          </p:cNvPr>
          <p:cNvCxnSpPr>
            <a:cxnSpLocks/>
          </p:cNvCxnSpPr>
          <p:nvPr/>
        </p:nvCxnSpPr>
        <p:spPr>
          <a:xfrm>
            <a:off x="5529737"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4F0F330A-4290-2DA4-3861-6CCD54A97EA7}"/>
              </a:ext>
            </a:extLst>
          </p:cNvPr>
          <p:cNvCxnSpPr>
            <a:cxnSpLocks/>
          </p:cNvCxnSpPr>
          <p:nvPr/>
        </p:nvCxnSpPr>
        <p:spPr>
          <a:xfrm>
            <a:off x="5707604"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BD066CA3-9960-2FC2-2FAF-DFB6F8021679}"/>
              </a:ext>
            </a:extLst>
          </p:cNvPr>
          <p:cNvCxnSpPr>
            <a:cxnSpLocks/>
          </p:cNvCxnSpPr>
          <p:nvPr/>
        </p:nvCxnSpPr>
        <p:spPr>
          <a:xfrm>
            <a:off x="5785610"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5A21CA2-3597-05AF-B377-3B1C20F7C7F8}"/>
              </a:ext>
            </a:extLst>
          </p:cNvPr>
          <p:cNvCxnSpPr>
            <a:cxnSpLocks/>
          </p:cNvCxnSpPr>
          <p:nvPr/>
        </p:nvCxnSpPr>
        <p:spPr>
          <a:xfrm>
            <a:off x="5672935" y="2964389"/>
            <a:ext cx="0" cy="7800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 name="Tabelle 2">
            <a:extLst>
              <a:ext uri="{FF2B5EF4-FFF2-40B4-BE49-F238E27FC236}">
                <a16:creationId xmlns:a16="http://schemas.microsoft.com/office/drawing/2014/main" id="{89286F62-1C4D-9E91-9A33-7146CFBF3160}"/>
              </a:ext>
            </a:extLst>
          </p:cNvPr>
          <p:cNvGraphicFramePr>
            <a:graphicFrameLocks noGrp="1"/>
          </p:cNvGraphicFramePr>
          <p:nvPr>
            <p:extLst>
              <p:ext uri="{D42A27DB-BD31-4B8C-83A1-F6EECF244321}">
                <p14:modId xmlns:p14="http://schemas.microsoft.com/office/powerpoint/2010/main" val="3199797680"/>
              </p:ext>
            </p:extLst>
          </p:nvPr>
        </p:nvGraphicFramePr>
        <p:xfrm>
          <a:off x="6543675" y="2474745"/>
          <a:ext cx="5006556" cy="1044000"/>
        </p:xfrm>
        <a:graphic>
          <a:graphicData uri="http://schemas.openxmlformats.org/drawingml/2006/table">
            <a:tbl>
              <a:tblPr firstRow="1" bandRow="1">
                <a:tableStyleId>{5C22544A-7EE6-4342-B048-85BDC9FD1C3A}</a:tableStyleId>
              </a:tblPr>
              <a:tblGrid>
                <a:gridCol w="1429893">
                  <a:extLst>
                    <a:ext uri="{9D8B030D-6E8A-4147-A177-3AD203B41FA5}">
                      <a16:colId xmlns:a16="http://schemas.microsoft.com/office/drawing/2014/main" val="3269354718"/>
                    </a:ext>
                  </a:extLst>
                </a:gridCol>
                <a:gridCol w="1490472">
                  <a:extLst>
                    <a:ext uri="{9D8B030D-6E8A-4147-A177-3AD203B41FA5}">
                      <a16:colId xmlns:a16="http://schemas.microsoft.com/office/drawing/2014/main" val="157350395"/>
                    </a:ext>
                  </a:extLst>
                </a:gridCol>
                <a:gridCol w="1362456">
                  <a:extLst>
                    <a:ext uri="{9D8B030D-6E8A-4147-A177-3AD203B41FA5}">
                      <a16:colId xmlns:a16="http://schemas.microsoft.com/office/drawing/2014/main" val="4202109683"/>
                    </a:ext>
                  </a:extLst>
                </a:gridCol>
                <a:gridCol w="723735">
                  <a:extLst>
                    <a:ext uri="{9D8B030D-6E8A-4147-A177-3AD203B41FA5}">
                      <a16:colId xmlns:a16="http://schemas.microsoft.com/office/drawing/2014/main" val="3927222311"/>
                    </a:ext>
                  </a:extLst>
                </a:gridCol>
              </a:tblGrid>
              <a:tr h="348000">
                <a:tc>
                  <a:txBody>
                    <a:bodyPr/>
                    <a:lstStyle/>
                    <a:p>
                      <a:endParaRPr lang="de-DE" sz="1100"/>
                    </a:p>
                  </a:txBody>
                  <a:tcPr/>
                </a:tc>
                <a:tc>
                  <a:txBody>
                    <a:bodyPr/>
                    <a:lstStyle/>
                    <a:p>
                      <a:pPr algn="ctr"/>
                      <a:r>
                        <a:rPr lang="de-DE" sz="1100"/>
                        <a:t>SOC</a:t>
                      </a:r>
                    </a:p>
                  </a:txBody>
                  <a:tcPr/>
                </a:tc>
                <a:tc>
                  <a:txBody>
                    <a:bodyPr/>
                    <a:lstStyle/>
                    <a:p>
                      <a:pPr algn="ctr"/>
                      <a:r>
                        <a:rPr lang="de-DE" sz="1100"/>
                        <a:t>Intervention</a:t>
                      </a:r>
                    </a:p>
                  </a:txBody>
                  <a:tcPr/>
                </a:tc>
                <a:tc>
                  <a:txBody>
                    <a:bodyPr/>
                    <a:lstStyle/>
                    <a:p>
                      <a:pPr algn="ctr"/>
                      <a:r>
                        <a:rPr lang="de-DE" sz="1100"/>
                        <a:t>p</a:t>
                      </a:r>
                    </a:p>
                  </a:txBody>
                  <a:tcPr/>
                </a:tc>
                <a:extLst>
                  <a:ext uri="{0D108BD9-81ED-4DB2-BD59-A6C34878D82A}">
                    <a16:rowId xmlns:a16="http://schemas.microsoft.com/office/drawing/2014/main" val="678830346"/>
                  </a:ext>
                </a:extLst>
              </a:tr>
              <a:tr h="348000">
                <a:tc>
                  <a:txBody>
                    <a:bodyPr/>
                    <a:lstStyle/>
                    <a:p>
                      <a:r>
                        <a:rPr lang="de-DE" sz="1100" b="1"/>
                        <a:t>DELTA TPMT</a:t>
                      </a:r>
                    </a:p>
                  </a:txBody>
                  <a:tcPr/>
                </a:tc>
                <a:tc>
                  <a:txBody>
                    <a:bodyPr/>
                    <a:lstStyle/>
                    <a:p>
                      <a:pPr algn="ctr"/>
                      <a:r>
                        <a:rPr lang="de-DE" sz="1100" b="1"/>
                        <a:t>1,86 </a:t>
                      </a:r>
                      <a:r>
                        <a:rPr lang="de-DE" sz="1100" b="1" i="0" kern="1200">
                          <a:solidFill>
                            <a:schemeClr val="dk1"/>
                          </a:solidFill>
                          <a:effectLst/>
                          <a:latin typeface="+mn-lt"/>
                          <a:ea typeface="+mn-ea"/>
                          <a:cs typeface="+mn-cs"/>
                        </a:rPr>
                        <a:t>± </a:t>
                      </a:r>
                      <a:r>
                        <a:rPr lang="de-DE" sz="1100" b="1"/>
                        <a:t>0,79</a:t>
                      </a:r>
                    </a:p>
                  </a:txBody>
                  <a:tcPr/>
                </a:tc>
                <a:tc>
                  <a:txBody>
                    <a:bodyPr/>
                    <a:lstStyle/>
                    <a:p>
                      <a:pPr algn="ctr"/>
                      <a:r>
                        <a:rPr lang="de-DE" sz="1100" b="1"/>
                        <a:t>4,22 </a:t>
                      </a:r>
                      <a:r>
                        <a:rPr lang="de-DE" sz="1100" b="1" i="0" kern="1200">
                          <a:solidFill>
                            <a:schemeClr val="dk1"/>
                          </a:solidFill>
                          <a:effectLst/>
                          <a:latin typeface="+mn-lt"/>
                          <a:ea typeface="+mn-ea"/>
                          <a:cs typeface="+mn-cs"/>
                        </a:rPr>
                        <a:t>± </a:t>
                      </a:r>
                      <a:r>
                        <a:rPr lang="de-DE" sz="1100" b="1"/>
                        <a:t>3,26</a:t>
                      </a:r>
                    </a:p>
                  </a:txBody>
                  <a:tcPr/>
                </a:tc>
                <a:tc>
                  <a:txBody>
                    <a:bodyPr/>
                    <a:lstStyle/>
                    <a:p>
                      <a:pPr algn="ctr"/>
                      <a:r>
                        <a:rPr lang="de-DE" sz="1100" b="1"/>
                        <a:t>0,04</a:t>
                      </a:r>
                    </a:p>
                  </a:txBody>
                  <a:tcPr/>
                </a:tc>
                <a:extLst>
                  <a:ext uri="{0D108BD9-81ED-4DB2-BD59-A6C34878D82A}">
                    <a16:rowId xmlns:a16="http://schemas.microsoft.com/office/drawing/2014/main" val="1162109124"/>
                  </a:ext>
                </a:extLst>
              </a:tr>
              <a:tr h="348000">
                <a:tc>
                  <a:txBody>
                    <a:bodyPr/>
                    <a:lstStyle/>
                    <a:p>
                      <a:r>
                        <a:rPr lang="de-DE" sz="1100"/>
                        <a:t>DELTA LFI</a:t>
                      </a:r>
                    </a:p>
                  </a:txBody>
                  <a:tcPr/>
                </a:tc>
                <a:tc>
                  <a:txBody>
                    <a:bodyPr/>
                    <a:lstStyle/>
                    <a:p>
                      <a:pPr algn="ctr"/>
                      <a:r>
                        <a:rPr lang="de-DE" sz="1100"/>
                        <a:t>-0,30 </a:t>
                      </a:r>
                      <a:r>
                        <a:rPr lang="de-DE" sz="1100" b="0" i="0" kern="1200">
                          <a:solidFill>
                            <a:schemeClr val="dk1"/>
                          </a:solidFill>
                          <a:effectLst/>
                          <a:latin typeface="+mn-lt"/>
                          <a:ea typeface="+mn-ea"/>
                          <a:cs typeface="+mn-cs"/>
                        </a:rPr>
                        <a:t>± </a:t>
                      </a:r>
                      <a:r>
                        <a:rPr lang="de-DE" sz="1100"/>
                        <a:t>0,79</a:t>
                      </a:r>
                    </a:p>
                  </a:txBody>
                  <a:tcPr/>
                </a:tc>
                <a:tc>
                  <a:txBody>
                    <a:bodyPr/>
                    <a:lstStyle/>
                    <a:p>
                      <a:pPr algn="ctr"/>
                      <a:r>
                        <a:rPr lang="de-DE" sz="1100"/>
                        <a:t>-0,15 </a:t>
                      </a:r>
                      <a:r>
                        <a:rPr lang="de-DE" sz="1100" b="0" i="0" kern="1200">
                          <a:solidFill>
                            <a:schemeClr val="dk1"/>
                          </a:solidFill>
                          <a:effectLst/>
                          <a:latin typeface="+mn-lt"/>
                          <a:ea typeface="+mn-ea"/>
                          <a:cs typeface="+mn-cs"/>
                        </a:rPr>
                        <a:t>± </a:t>
                      </a:r>
                      <a:r>
                        <a:rPr lang="de-DE" sz="1100"/>
                        <a:t>0,59</a:t>
                      </a:r>
                    </a:p>
                  </a:txBody>
                  <a:tcPr/>
                </a:tc>
                <a:tc>
                  <a:txBody>
                    <a:bodyPr/>
                    <a:lstStyle/>
                    <a:p>
                      <a:pPr algn="ctr"/>
                      <a:r>
                        <a:rPr lang="de-DE" sz="1100"/>
                        <a:t>0,54</a:t>
                      </a:r>
                    </a:p>
                  </a:txBody>
                  <a:tcPr/>
                </a:tc>
                <a:extLst>
                  <a:ext uri="{0D108BD9-81ED-4DB2-BD59-A6C34878D82A}">
                    <a16:rowId xmlns:a16="http://schemas.microsoft.com/office/drawing/2014/main" val="130308744"/>
                  </a:ext>
                </a:extLst>
              </a:tr>
            </a:tbl>
          </a:graphicData>
        </a:graphic>
      </p:graphicFrame>
      <p:graphicFrame>
        <p:nvGraphicFramePr>
          <p:cNvPr id="6" name="Tabelle 5">
            <a:extLst>
              <a:ext uri="{FF2B5EF4-FFF2-40B4-BE49-F238E27FC236}">
                <a16:creationId xmlns:a16="http://schemas.microsoft.com/office/drawing/2014/main" id="{F681A57D-D889-1BB7-CBBD-C4C43F178E8C}"/>
              </a:ext>
            </a:extLst>
          </p:cNvPr>
          <p:cNvGraphicFramePr>
            <a:graphicFrameLocks noGrp="1"/>
          </p:cNvGraphicFramePr>
          <p:nvPr>
            <p:extLst>
              <p:ext uri="{D42A27DB-BD31-4B8C-83A1-F6EECF244321}">
                <p14:modId xmlns:p14="http://schemas.microsoft.com/office/powerpoint/2010/main" val="3491287237"/>
              </p:ext>
            </p:extLst>
          </p:nvPr>
        </p:nvGraphicFramePr>
        <p:xfrm>
          <a:off x="6543676" y="3692840"/>
          <a:ext cx="5006556" cy="1224001"/>
        </p:xfrm>
        <a:graphic>
          <a:graphicData uri="http://schemas.openxmlformats.org/drawingml/2006/table">
            <a:tbl>
              <a:tblPr firstRow="1" bandRow="1">
                <a:tableStyleId>{5C22544A-7EE6-4342-B048-85BDC9FD1C3A}</a:tableStyleId>
              </a:tblPr>
              <a:tblGrid>
                <a:gridCol w="850737">
                  <a:extLst>
                    <a:ext uri="{9D8B030D-6E8A-4147-A177-3AD203B41FA5}">
                      <a16:colId xmlns:a16="http://schemas.microsoft.com/office/drawing/2014/main" val="3269354718"/>
                    </a:ext>
                  </a:extLst>
                </a:gridCol>
                <a:gridCol w="1321875">
                  <a:extLst>
                    <a:ext uri="{9D8B030D-6E8A-4147-A177-3AD203B41FA5}">
                      <a16:colId xmlns:a16="http://schemas.microsoft.com/office/drawing/2014/main" val="334514735"/>
                    </a:ext>
                  </a:extLst>
                </a:gridCol>
                <a:gridCol w="751281">
                  <a:extLst>
                    <a:ext uri="{9D8B030D-6E8A-4147-A177-3AD203B41FA5}">
                      <a16:colId xmlns:a16="http://schemas.microsoft.com/office/drawing/2014/main" val="157350395"/>
                    </a:ext>
                  </a:extLst>
                </a:gridCol>
                <a:gridCol w="1369421">
                  <a:extLst>
                    <a:ext uri="{9D8B030D-6E8A-4147-A177-3AD203B41FA5}">
                      <a16:colId xmlns:a16="http://schemas.microsoft.com/office/drawing/2014/main" val="4202109683"/>
                    </a:ext>
                  </a:extLst>
                </a:gridCol>
                <a:gridCol w="713242">
                  <a:extLst>
                    <a:ext uri="{9D8B030D-6E8A-4147-A177-3AD203B41FA5}">
                      <a16:colId xmlns:a16="http://schemas.microsoft.com/office/drawing/2014/main" val="3927222311"/>
                    </a:ext>
                  </a:extLst>
                </a:gridCol>
              </a:tblGrid>
              <a:tr h="325397">
                <a:tc>
                  <a:txBody>
                    <a:bodyPr/>
                    <a:lstStyle/>
                    <a:p>
                      <a:endParaRPr lang="de-DE" sz="1100"/>
                    </a:p>
                  </a:txBody>
                  <a:tcPr/>
                </a:tc>
                <a:tc>
                  <a:txBody>
                    <a:bodyPr/>
                    <a:lstStyle/>
                    <a:p>
                      <a:endParaRPr lang="de-DE" sz="1100"/>
                    </a:p>
                  </a:txBody>
                  <a:tcPr/>
                </a:tc>
                <a:tc>
                  <a:txBody>
                    <a:bodyPr/>
                    <a:lstStyle/>
                    <a:p>
                      <a:pPr algn="ctr"/>
                      <a:r>
                        <a:rPr lang="de-DE" sz="1100"/>
                        <a:t>SOC</a:t>
                      </a:r>
                    </a:p>
                  </a:txBody>
                  <a:tcPr/>
                </a:tc>
                <a:tc>
                  <a:txBody>
                    <a:bodyPr/>
                    <a:lstStyle/>
                    <a:p>
                      <a:pPr algn="ctr"/>
                      <a:r>
                        <a:rPr lang="de-DE" sz="1100"/>
                        <a:t>Intervention</a:t>
                      </a:r>
                    </a:p>
                  </a:txBody>
                  <a:tcPr/>
                </a:tc>
                <a:tc>
                  <a:txBody>
                    <a:bodyPr/>
                    <a:lstStyle/>
                    <a:p>
                      <a:pPr algn="ctr"/>
                      <a:r>
                        <a:rPr lang="de-DE" sz="1100"/>
                        <a:t>p</a:t>
                      </a:r>
                    </a:p>
                  </a:txBody>
                  <a:tcPr/>
                </a:tc>
                <a:extLst>
                  <a:ext uri="{0D108BD9-81ED-4DB2-BD59-A6C34878D82A}">
                    <a16:rowId xmlns:a16="http://schemas.microsoft.com/office/drawing/2014/main" val="678830346"/>
                  </a:ext>
                </a:extLst>
              </a:tr>
              <a:tr h="449302">
                <a:tc>
                  <a:txBody>
                    <a:bodyPr/>
                    <a:lstStyle/>
                    <a:p>
                      <a:r>
                        <a:rPr lang="de-DE" sz="1100" b="0"/>
                        <a:t>Transpl.</a:t>
                      </a:r>
                    </a:p>
                  </a:txBody>
                  <a:tcPr/>
                </a:tc>
                <a:tc>
                  <a:txBody>
                    <a:bodyPr/>
                    <a:lstStyle/>
                    <a:p>
                      <a:r>
                        <a:rPr lang="de-DE" sz="1100" b="0"/>
                        <a:t>NEIN (n=44)</a:t>
                      </a:r>
                    </a:p>
                    <a:p>
                      <a:r>
                        <a:rPr lang="de-DE" sz="1100" b="0"/>
                        <a:t>JA (n=1)</a:t>
                      </a:r>
                    </a:p>
                  </a:txBody>
                  <a:tcPr/>
                </a:tc>
                <a:tc>
                  <a:txBody>
                    <a:bodyPr/>
                    <a:lstStyle/>
                    <a:p>
                      <a:pPr algn="ctr"/>
                      <a:r>
                        <a:rPr lang="de-DE" sz="1100" b="0"/>
                        <a:t>23</a:t>
                      </a:r>
                    </a:p>
                    <a:p>
                      <a:pPr algn="ctr"/>
                      <a:r>
                        <a:rPr lang="de-DE" sz="1100" b="0"/>
                        <a:t>0</a:t>
                      </a:r>
                    </a:p>
                  </a:txBody>
                  <a:tcPr/>
                </a:tc>
                <a:tc>
                  <a:txBody>
                    <a:bodyPr/>
                    <a:lstStyle/>
                    <a:p>
                      <a:pPr algn="ctr"/>
                      <a:r>
                        <a:rPr lang="de-DE" sz="1100" b="0"/>
                        <a:t>21</a:t>
                      </a:r>
                    </a:p>
                    <a:p>
                      <a:pPr algn="ctr"/>
                      <a:r>
                        <a:rPr lang="de-DE" sz="1100" b="0"/>
                        <a:t>0</a:t>
                      </a:r>
                    </a:p>
                  </a:txBody>
                  <a:tcPr/>
                </a:tc>
                <a:tc>
                  <a:txBody>
                    <a:bodyPr/>
                    <a:lstStyle/>
                    <a:p>
                      <a:pPr algn="ctr"/>
                      <a:r>
                        <a:rPr lang="de-DE" sz="1100" b="0"/>
                        <a:t>0,48</a:t>
                      </a:r>
                    </a:p>
                  </a:txBody>
                  <a:tcPr anchor="ctr"/>
                </a:tc>
                <a:extLst>
                  <a:ext uri="{0D108BD9-81ED-4DB2-BD59-A6C34878D82A}">
                    <a16:rowId xmlns:a16="http://schemas.microsoft.com/office/drawing/2014/main" val="1162109124"/>
                  </a:ext>
                </a:extLst>
              </a:tr>
              <a:tr h="449302">
                <a:tc>
                  <a:txBody>
                    <a:bodyPr/>
                    <a:lstStyle/>
                    <a:p>
                      <a:r>
                        <a:rPr lang="de-DE" sz="1100"/>
                        <a:t>TOD</a:t>
                      </a:r>
                    </a:p>
                  </a:txBody>
                  <a:tcPr/>
                </a:tc>
                <a:tc>
                  <a:txBody>
                    <a:bodyPr/>
                    <a:lstStyle/>
                    <a:p>
                      <a:r>
                        <a:rPr lang="de-DE" sz="1100"/>
                        <a:t>TOD (n=6)</a:t>
                      </a:r>
                    </a:p>
                    <a:p>
                      <a:r>
                        <a:rPr lang="de-DE" sz="1100"/>
                        <a:t>Am Leben (n=39)</a:t>
                      </a:r>
                    </a:p>
                  </a:txBody>
                  <a:tcPr/>
                </a:tc>
                <a:tc>
                  <a:txBody>
                    <a:bodyPr/>
                    <a:lstStyle/>
                    <a:p>
                      <a:pPr algn="ctr"/>
                      <a:r>
                        <a:rPr lang="de-DE" sz="1100"/>
                        <a:t>6</a:t>
                      </a:r>
                    </a:p>
                    <a:p>
                      <a:pPr algn="ctr"/>
                      <a:r>
                        <a:rPr lang="de-DE" sz="1100"/>
                        <a:t>17</a:t>
                      </a:r>
                    </a:p>
                  </a:txBody>
                  <a:tcPr/>
                </a:tc>
                <a:tc>
                  <a:txBody>
                    <a:bodyPr/>
                    <a:lstStyle/>
                    <a:p>
                      <a:pPr algn="ctr"/>
                      <a:r>
                        <a:rPr lang="de-DE" sz="1100"/>
                        <a:t>0</a:t>
                      </a:r>
                    </a:p>
                    <a:p>
                      <a:pPr algn="ctr"/>
                      <a:r>
                        <a:rPr lang="de-DE" sz="1100"/>
                        <a:t>22</a:t>
                      </a:r>
                    </a:p>
                  </a:txBody>
                  <a:tcPr/>
                </a:tc>
                <a:tc>
                  <a:txBody>
                    <a:bodyPr/>
                    <a:lstStyle/>
                    <a:p>
                      <a:pPr algn="ctr"/>
                      <a:r>
                        <a:rPr lang="de-DE" sz="1100"/>
                        <a:t>0,02</a:t>
                      </a:r>
                    </a:p>
                  </a:txBody>
                  <a:tcPr anchor="ctr"/>
                </a:tc>
                <a:extLst>
                  <a:ext uri="{0D108BD9-81ED-4DB2-BD59-A6C34878D82A}">
                    <a16:rowId xmlns:a16="http://schemas.microsoft.com/office/drawing/2014/main" val="130308744"/>
                  </a:ext>
                </a:extLst>
              </a:tr>
            </a:tbl>
          </a:graphicData>
        </a:graphic>
      </p:graphicFrame>
      <p:sp>
        <p:nvSpPr>
          <p:cNvPr id="37" name="Rechteck: abgerundete Ecken 36">
            <a:extLst>
              <a:ext uri="{FF2B5EF4-FFF2-40B4-BE49-F238E27FC236}">
                <a16:creationId xmlns:a16="http://schemas.microsoft.com/office/drawing/2014/main" id="{99CD3E99-926C-E6BF-3A4C-C6D6D193AB46}"/>
              </a:ext>
            </a:extLst>
          </p:cNvPr>
          <p:cNvSpPr/>
          <p:nvPr/>
        </p:nvSpPr>
        <p:spPr>
          <a:xfrm>
            <a:off x="6537743" y="5231622"/>
            <a:ext cx="5006556" cy="790512"/>
          </a:xfrm>
          <a:prstGeom prst="roundRect">
            <a:avLst/>
          </a:prstGeom>
          <a:solidFill>
            <a:srgbClr val="D8EAF8"/>
          </a:solidFill>
          <a:ln>
            <a:solidFill>
              <a:srgbClr val="D8EAF8"/>
            </a:solidFill>
          </a:ln>
        </p:spPr>
        <p:style>
          <a:lnRef idx="3">
            <a:schemeClr val="lt1"/>
          </a:lnRef>
          <a:fillRef idx="1">
            <a:schemeClr val="accent6"/>
          </a:fillRef>
          <a:effectRef idx="1">
            <a:schemeClr val="accent6"/>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30" normalizeH="0" baseline="0" noProof="0">
                <a:ln>
                  <a:noFill/>
                </a:ln>
                <a:solidFill>
                  <a:srgbClr val="001965"/>
                </a:solidFill>
                <a:effectLst/>
                <a:uLnTx/>
                <a:uFillTx/>
                <a:latin typeface="Apis For Office"/>
                <a:ea typeface="+mn-ea"/>
                <a:cs typeface="+mn-cs"/>
              </a:rPr>
              <a:t>Begleitete Lebensstilintervention verringert die Rate an HE und verbessert die Sarkopenie</a:t>
            </a:r>
          </a:p>
        </p:txBody>
      </p:sp>
      <p:sp>
        <p:nvSpPr>
          <p:cNvPr id="41" name="Textplatzhalter 40">
            <a:extLst>
              <a:ext uri="{FF2B5EF4-FFF2-40B4-BE49-F238E27FC236}">
                <a16:creationId xmlns:a16="http://schemas.microsoft.com/office/drawing/2014/main" id="{969EAD23-88C3-DE72-3ED1-338C4DE89DBC}"/>
              </a:ext>
            </a:extLst>
          </p:cNvPr>
          <p:cNvSpPr>
            <a:spLocks noGrp="1"/>
          </p:cNvSpPr>
          <p:nvPr>
            <p:ph type="body" sz="quarter" idx="15"/>
          </p:nvPr>
        </p:nvSpPr>
        <p:spPr>
          <a:xfrm>
            <a:off x="647699" y="6421288"/>
            <a:ext cx="5559371" cy="324000"/>
          </a:xfrm>
        </p:spPr>
        <p:txBody>
          <a:bodyPr/>
          <a:lstStyle/>
          <a:p>
            <a:r>
              <a:rPr lang="en-GB" i="1" err="1"/>
              <a:t>Grafik</a:t>
            </a:r>
            <a:r>
              <a:rPr lang="en-GB" i="1"/>
              <a:t> von Novo Nordisk </a:t>
            </a:r>
            <a:r>
              <a:rPr lang="en-GB" i="1" err="1"/>
              <a:t>nach</a:t>
            </a:r>
            <a:r>
              <a:rPr lang="en-GB" i="1"/>
              <a:t> Daten von </a:t>
            </a:r>
            <a:r>
              <a:rPr lang="en-GB" i="1" err="1"/>
              <a:t>Baiges</a:t>
            </a:r>
            <a:r>
              <a:rPr lang="en-GB" i="1"/>
              <a:t> A. et al.</a:t>
            </a:r>
            <a:br>
              <a:rPr lang="en-GB"/>
            </a:br>
            <a:r>
              <a:rPr lang="de-DE"/>
              <a:t>HE, hepatische Enzephalopathie; LFI, </a:t>
            </a:r>
            <a:r>
              <a:rPr lang="de-DE" err="1"/>
              <a:t>liver</a:t>
            </a:r>
            <a:r>
              <a:rPr lang="de-DE"/>
              <a:t> </a:t>
            </a:r>
            <a:r>
              <a:rPr lang="de-DE" err="1"/>
              <a:t>frailty</a:t>
            </a:r>
            <a:r>
              <a:rPr lang="de-DE"/>
              <a:t> </a:t>
            </a:r>
            <a:r>
              <a:rPr lang="de-DE" err="1"/>
              <a:t>index</a:t>
            </a:r>
            <a:r>
              <a:rPr lang="de-DE"/>
              <a:t>, Leberschwächeindex; </a:t>
            </a:r>
            <a:r>
              <a:rPr lang="en-US"/>
              <a:t>SOC, standard of care, </a:t>
            </a:r>
            <a:r>
              <a:rPr lang="en-US" err="1"/>
              <a:t>Standardtherapie</a:t>
            </a:r>
            <a:r>
              <a:rPr lang="en-US"/>
              <a:t>; </a:t>
            </a:r>
            <a:r>
              <a:rPr lang="de-DE"/>
              <a:t>TIPS, </a:t>
            </a:r>
            <a:r>
              <a:rPr lang="de-DE" err="1"/>
              <a:t>transjugulärer</a:t>
            </a:r>
            <a:r>
              <a:rPr lang="de-DE"/>
              <a:t> intrahepatischer portosystemischer Shunt; TPMT, </a:t>
            </a:r>
            <a:r>
              <a:rPr lang="de-DE" err="1"/>
              <a:t>Thiopurinmethyltransferase</a:t>
            </a:r>
            <a:r>
              <a:rPr lang="de-DE"/>
              <a:t>.</a:t>
            </a:r>
          </a:p>
        </p:txBody>
      </p:sp>
    </p:spTree>
    <p:custDataLst>
      <p:tags r:id="rId1"/>
    </p:custDataLst>
    <p:extLst>
      <p:ext uri="{BB962C8B-B14F-4D97-AF65-F5344CB8AC3E}">
        <p14:creationId xmlns:p14="http://schemas.microsoft.com/office/powerpoint/2010/main" val="438397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193F8-5B65-8F32-39F2-2ABE71CD8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1721B-E109-37E3-2ED7-DDBA3FA517B9}"/>
              </a:ext>
            </a:extLst>
          </p:cNvPr>
          <p:cNvSpPr>
            <a:spLocks noGrp="1"/>
          </p:cNvSpPr>
          <p:nvPr>
            <p:ph type="title"/>
          </p:nvPr>
        </p:nvSpPr>
        <p:spPr/>
        <p:txBody>
          <a:bodyPr/>
          <a:lstStyle/>
          <a:p>
            <a:r>
              <a:rPr lang="en-US" err="1"/>
              <a:t>Zusammenfassung</a:t>
            </a:r>
            <a:r>
              <a:rPr lang="en-US"/>
              <a:t> &amp; </a:t>
            </a:r>
            <a:r>
              <a:rPr lang="en-US" err="1"/>
              <a:t>Fazit</a:t>
            </a:r>
            <a:endParaRPr lang="en-US"/>
          </a:p>
        </p:txBody>
      </p:sp>
      <p:sp>
        <p:nvSpPr>
          <p:cNvPr id="3" name="Content Placeholder 2">
            <a:extLst>
              <a:ext uri="{FF2B5EF4-FFF2-40B4-BE49-F238E27FC236}">
                <a16:creationId xmlns:a16="http://schemas.microsoft.com/office/drawing/2014/main" id="{13A82AD0-EF91-C782-D40E-344B5DDFA325}"/>
              </a:ext>
            </a:extLst>
          </p:cNvPr>
          <p:cNvSpPr>
            <a:spLocks noGrp="1"/>
          </p:cNvSpPr>
          <p:nvPr>
            <p:ph idx="1"/>
          </p:nvPr>
        </p:nvSpPr>
        <p:spPr>
          <a:xfrm>
            <a:off x="648000" y="1567777"/>
            <a:ext cx="10896000" cy="4269600"/>
          </a:xfrm>
        </p:spPr>
        <p:txBody>
          <a:bodyPr vert="horz" lIns="0" tIns="0" rIns="0" bIns="0" rtlCol="0" anchor="t">
            <a:noAutofit/>
          </a:bodyPr>
          <a:lstStyle/>
          <a:p>
            <a:pPr marL="269875" indent="-269875"/>
            <a:r>
              <a:rPr lang="en-US" sz="1800" err="1"/>
              <a:t>Lebensstilinterventionen</a:t>
            </a:r>
            <a:r>
              <a:rPr lang="en-US" sz="1800"/>
              <a:t> </a:t>
            </a:r>
            <a:r>
              <a:rPr lang="en-US" sz="1800" err="1"/>
              <a:t>wie</a:t>
            </a:r>
            <a:r>
              <a:rPr lang="en-US" sz="1800"/>
              <a:t> </a:t>
            </a:r>
            <a:r>
              <a:rPr lang="en-US" sz="1800" err="1"/>
              <a:t>Ernährungsumstellung</a:t>
            </a:r>
            <a:r>
              <a:rPr lang="en-US" sz="1800"/>
              <a:t> und </a:t>
            </a:r>
            <a:r>
              <a:rPr lang="en-US" sz="1800" err="1"/>
              <a:t>Steigerung</a:t>
            </a:r>
            <a:r>
              <a:rPr lang="en-US" sz="1800"/>
              <a:t> der </a:t>
            </a:r>
            <a:r>
              <a:rPr lang="en-US" sz="1800" err="1"/>
              <a:t>körperlichen</a:t>
            </a:r>
            <a:r>
              <a:rPr lang="en-US" sz="1800"/>
              <a:t> </a:t>
            </a:r>
            <a:r>
              <a:rPr lang="en-US" sz="1800" err="1"/>
              <a:t>Aktivität</a:t>
            </a:r>
            <a:r>
              <a:rPr lang="en-US" sz="1800"/>
              <a:t> </a:t>
            </a:r>
            <a:r>
              <a:rPr lang="en-US" sz="1800" err="1"/>
              <a:t>können</a:t>
            </a:r>
            <a:r>
              <a:rPr lang="en-US" sz="1800"/>
              <a:t> </a:t>
            </a:r>
            <a:r>
              <a:rPr lang="en-US" sz="1800" err="1"/>
              <a:t>Lebersteatose</a:t>
            </a:r>
            <a:r>
              <a:rPr lang="en-US" sz="1800"/>
              <a:t> und -fibrose </a:t>
            </a:r>
            <a:r>
              <a:rPr lang="en-US" sz="1800" err="1"/>
              <a:t>signifikant</a:t>
            </a:r>
            <a:r>
              <a:rPr lang="en-US" sz="1800"/>
              <a:t> </a:t>
            </a:r>
            <a:r>
              <a:rPr lang="en-US" sz="1800" err="1"/>
              <a:t>verbessern</a:t>
            </a:r>
            <a:endParaRPr lang="en-US" sz="1800"/>
          </a:p>
          <a:p>
            <a:pPr marL="269875" indent="-269875"/>
            <a:r>
              <a:rPr lang="en-US" sz="1800"/>
              <a:t>Das </a:t>
            </a:r>
            <a:r>
              <a:rPr lang="en-US" sz="1800" err="1"/>
              <a:t>Ansprechen</a:t>
            </a:r>
            <a:r>
              <a:rPr lang="en-US" sz="1800"/>
              <a:t> auf </a:t>
            </a:r>
            <a:r>
              <a:rPr lang="en-US" sz="1800" err="1"/>
              <a:t>Lebensstilinterventionen</a:t>
            </a:r>
            <a:r>
              <a:rPr lang="en-US" sz="1800"/>
              <a:t> </a:t>
            </a:r>
            <a:r>
              <a:rPr lang="en-US" sz="1800" err="1"/>
              <a:t>erscheint</a:t>
            </a:r>
            <a:r>
              <a:rPr lang="en-US" sz="1800"/>
              <a:t> </a:t>
            </a:r>
            <a:r>
              <a:rPr lang="en-US" sz="1800" err="1"/>
              <a:t>auch</a:t>
            </a:r>
            <a:r>
              <a:rPr lang="en-US" sz="1800"/>
              <a:t> </a:t>
            </a:r>
            <a:r>
              <a:rPr lang="en-US" sz="1800" err="1"/>
              <a:t>effektiv</a:t>
            </a:r>
            <a:r>
              <a:rPr lang="en-US" sz="1800"/>
              <a:t> </a:t>
            </a:r>
            <a:r>
              <a:rPr lang="en-US" sz="1800" err="1"/>
              <a:t>bei</a:t>
            </a:r>
            <a:r>
              <a:rPr lang="en-US" sz="1800"/>
              <a:t> PNPLA3-GG-Varianten</a:t>
            </a:r>
          </a:p>
          <a:p>
            <a:pPr marL="269875" indent="-269875"/>
            <a:r>
              <a:rPr lang="en-US" sz="1800" err="1"/>
              <a:t>Alkoholkonsum</a:t>
            </a:r>
            <a:r>
              <a:rPr lang="en-US" sz="1800"/>
              <a:t> hat </a:t>
            </a:r>
            <a:r>
              <a:rPr lang="en-US" sz="1800" err="1"/>
              <a:t>einen</a:t>
            </a:r>
            <a:r>
              <a:rPr lang="en-US" sz="1800"/>
              <a:t> </a:t>
            </a:r>
            <a:r>
              <a:rPr lang="en-US" sz="1800" err="1"/>
              <a:t>negativen</a:t>
            </a:r>
            <a:r>
              <a:rPr lang="en-US" sz="1800"/>
              <a:t> </a:t>
            </a:r>
            <a:r>
              <a:rPr lang="en-US" sz="1800" err="1"/>
              <a:t>Einfluss</a:t>
            </a:r>
            <a:endParaRPr lang="en-US" sz="1800"/>
          </a:p>
          <a:p>
            <a:pPr marL="269875" indent="-269875"/>
            <a:r>
              <a:rPr lang="en-US" sz="1800"/>
              <a:t>Die </a:t>
            </a:r>
            <a:r>
              <a:rPr lang="en-US" sz="1800" err="1"/>
              <a:t>körperliche</a:t>
            </a:r>
            <a:r>
              <a:rPr lang="en-US" sz="1800"/>
              <a:t> Fitness </a:t>
            </a:r>
            <a:r>
              <a:rPr lang="en-US" sz="1800" err="1"/>
              <a:t>sowie</a:t>
            </a:r>
            <a:r>
              <a:rPr lang="en-US" sz="1800"/>
              <a:t> die </a:t>
            </a:r>
            <a:r>
              <a:rPr lang="en-US" sz="1800" err="1"/>
              <a:t>Muskelfunktion</a:t>
            </a:r>
            <a:r>
              <a:rPr lang="en-US" sz="1800"/>
              <a:t> </a:t>
            </a:r>
            <a:r>
              <a:rPr lang="en-US" sz="1800" err="1"/>
              <a:t>ist</a:t>
            </a:r>
            <a:r>
              <a:rPr lang="en-US" sz="1800"/>
              <a:t> </a:t>
            </a:r>
            <a:r>
              <a:rPr lang="en-US" sz="1800" err="1"/>
              <a:t>mit</a:t>
            </a:r>
            <a:r>
              <a:rPr lang="en-US" sz="1800"/>
              <a:t> </a:t>
            </a:r>
            <a:r>
              <a:rPr lang="en-US" sz="1800" err="1"/>
              <a:t>einem</a:t>
            </a:r>
            <a:r>
              <a:rPr lang="en-US" sz="1800"/>
              <a:t> </a:t>
            </a:r>
            <a:r>
              <a:rPr lang="en-US" sz="1800" err="1"/>
              <a:t>positiven</a:t>
            </a:r>
            <a:r>
              <a:rPr lang="en-US" sz="1800"/>
              <a:t> Outcome </a:t>
            </a:r>
            <a:r>
              <a:rPr lang="en-US" sz="1800" err="1"/>
              <a:t>assoziiert</a:t>
            </a:r>
            <a:endParaRPr lang="en-US" sz="1800"/>
          </a:p>
          <a:p>
            <a:pPr marL="269875" indent="-269875"/>
            <a:r>
              <a:rPr lang="en-US" sz="1800" err="1">
                <a:ea typeface="+mn-lt"/>
                <a:cs typeface="+mn-lt"/>
              </a:rPr>
              <a:t>Lebensstilinterventionen</a:t>
            </a:r>
            <a:r>
              <a:rPr lang="en-US" sz="1800">
                <a:ea typeface="+mn-lt"/>
                <a:cs typeface="+mn-lt"/>
              </a:rPr>
              <a:t> </a:t>
            </a:r>
            <a:r>
              <a:rPr lang="en-US" sz="1800" err="1">
                <a:ea typeface="+mn-lt"/>
                <a:cs typeface="+mn-lt"/>
              </a:rPr>
              <a:t>mit</a:t>
            </a:r>
            <a:r>
              <a:rPr lang="en-US" sz="1800">
                <a:ea typeface="+mn-lt"/>
                <a:cs typeface="+mn-lt"/>
              </a:rPr>
              <a:t> dem Ziel des </a:t>
            </a:r>
            <a:r>
              <a:rPr lang="en-US" sz="1800" err="1">
                <a:ea typeface="+mn-lt"/>
                <a:cs typeface="+mn-lt"/>
              </a:rPr>
              <a:t>Muskelaufbaus</a:t>
            </a:r>
            <a:r>
              <a:rPr lang="en-US" sz="1800">
                <a:ea typeface="+mn-lt"/>
                <a:cs typeface="+mn-lt"/>
              </a:rPr>
              <a:t> </a:t>
            </a:r>
            <a:r>
              <a:rPr lang="en-US" sz="1800" err="1">
                <a:ea typeface="+mn-lt"/>
                <a:cs typeface="+mn-lt"/>
              </a:rPr>
              <a:t>scheinen</a:t>
            </a:r>
            <a:r>
              <a:rPr lang="en-US" sz="1800">
                <a:ea typeface="+mn-lt"/>
                <a:cs typeface="+mn-lt"/>
              </a:rPr>
              <a:t> </a:t>
            </a:r>
            <a:r>
              <a:rPr lang="en-US" sz="1800" err="1">
                <a:ea typeface="+mn-lt"/>
                <a:cs typeface="+mn-lt"/>
              </a:rPr>
              <a:t>einen</a:t>
            </a:r>
            <a:r>
              <a:rPr lang="en-US" sz="1800">
                <a:ea typeface="+mn-lt"/>
                <a:cs typeface="+mn-lt"/>
              </a:rPr>
              <a:t> </a:t>
            </a:r>
            <a:r>
              <a:rPr lang="en-US" sz="1800" err="1">
                <a:ea typeface="+mn-lt"/>
                <a:cs typeface="+mn-lt"/>
              </a:rPr>
              <a:t>positiven</a:t>
            </a:r>
            <a:r>
              <a:rPr lang="en-US" sz="1800">
                <a:ea typeface="+mn-lt"/>
                <a:cs typeface="+mn-lt"/>
              </a:rPr>
              <a:t> </a:t>
            </a:r>
            <a:r>
              <a:rPr lang="en-US" sz="1800" err="1">
                <a:ea typeface="+mn-lt"/>
                <a:cs typeface="+mn-lt"/>
              </a:rPr>
              <a:t>Einfluss</a:t>
            </a:r>
            <a:r>
              <a:rPr lang="en-US" sz="1800">
                <a:ea typeface="+mn-lt"/>
                <a:cs typeface="+mn-lt"/>
              </a:rPr>
              <a:t> auf die </a:t>
            </a:r>
            <a:r>
              <a:rPr lang="en-US" sz="1800" err="1">
                <a:ea typeface="+mn-lt"/>
                <a:cs typeface="+mn-lt"/>
              </a:rPr>
              <a:t>Leberfibrose</a:t>
            </a:r>
            <a:r>
              <a:rPr lang="en-US" sz="1800">
                <a:ea typeface="+mn-lt"/>
                <a:cs typeface="+mn-lt"/>
              </a:rPr>
              <a:t> </a:t>
            </a:r>
            <a:r>
              <a:rPr lang="en-US" sz="1800" err="1">
                <a:ea typeface="+mn-lt"/>
                <a:cs typeface="+mn-lt"/>
              </a:rPr>
              <a:t>zu</a:t>
            </a:r>
            <a:r>
              <a:rPr lang="en-US" sz="1800">
                <a:ea typeface="+mn-lt"/>
                <a:cs typeface="+mn-lt"/>
              </a:rPr>
              <a:t> </a:t>
            </a:r>
            <a:r>
              <a:rPr lang="en-US" sz="1800" err="1">
                <a:ea typeface="+mn-lt"/>
                <a:cs typeface="+mn-lt"/>
              </a:rPr>
              <a:t>haben</a:t>
            </a:r>
            <a:endParaRPr lang="en-US" sz="1800"/>
          </a:p>
          <a:p>
            <a:pPr marL="269875" indent="-269875"/>
            <a:r>
              <a:rPr lang="en-US" sz="1800"/>
              <a:t>Eine </a:t>
            </a:r>
            <a:r>
              <a:rPr lang="en-US" sz="1800" err="1"/>
              <a:t>kohlenhydratreduzierte</a:t>
            </a:r>
            <a:r>
              <a:rPr lang="en-US" sz="1800"/>
              <a:t> </a:t>
            </a:r>
            <a:r>
              <a:rPr lang="en-US" sz="1800" err="1"/>
              <a:t>Diät</a:t>
            </a:r>
            <a:r>
              <a:rPr lang="en-US" sz="1800"/>
              <a:t> </a:t>
            </a:r>
            <a:r>
              <a:rPr lang="en-US" sz="1800" err="1"/>
              <a:t>erscheint</a:t>
            </a:r>
            <a:r>
              <a:rPr lang="en-US" sz="1800"/>
              <a:t> </a:t>
            </a:r>
            <a:r>
              <a:rPr lang="en-US" sz="1800" err="1"/>
              <a:t>insbesondere</a:t>
            </a:r>
            <a:r>
              <a:rPr lang="en-US" sz="1800"/>
              <a:t> </a:t>
            </a:r>
            <a:r>
              <a:rPr lang="en-US" sz="1800" err="1"/>
              <a:t>bei</a:t>
            </a:r>
            <a:r>
              <a:rPr lang="en-US" sz="1800"/>
              <a:t> Frauen </a:t>
            </a:r>
            <a:r>
              <a:rPr lang="en-US" sz="1800" err="1"/>
              <a:t>vorteilhaft</a:t>
            </a:r>
            <a:endParaRPr lang="en-US" sz="1800"/>
          </a:p>
          <a:p>
            <a:pPr marL="269875" indent="-269875"/>
            <a:r>
              <a:rPr lang="en-US" sz="1800"/>
              <a:t>Ein </a:t>
            </a:r>
            <a:r>
              <a:rPr lang="en-US" sz="1800" err="1"/>
              <a:t>interdisziplinäres</a:t>
            </a:r>
            <a:r>
              <a:rPr lang="en-US" sz="1800"/>
              <a:t> </a:t>
            </a:r>
            <a:r>
              <a:rPr lang="en-US" sz="1800" err="1"/>
              <a:t>Vorgehen</a:t>
            </a:r>
            <a:r>
              <a:rPr lang="en-US" sz="1800"/>
              <a:t> </a:t>
            </a:r>
            <a:r>
              <a:rPr lang="en-US" sz="1800" err="1"/>
              <a:t>verbessert</a:t>
            </a:r>
            <a:r>
              <a:rPr lang="en-US" sz="1800"/>
              <a:t> die </a:t>
            </a:r>
            <a:r>
              <a:rPr lang="en-US" sz="1800" err="1"/>
              <a:t>Gewichtsreduktion</a:t>
            </a:r>
            <a:r>
              <a:rPr lang="en-US" sz="1800"/>
              <a:t> und Compliance</a:t>
            </a:r>
          </a:p>
          <a:p>
            <a:pPr marL="269875" indent="-269875"/>
            <a:r>
              <a:rPr lang="en-US" sz="1800" err="1"/>
              <a:t>Strukturierte</a:t>
            </a:r>
            <a:r>
              <a:rPr lang="en-US" sz="1800"/>
              <a:t> </a:t>
            </a:r>
            <a:r>
              <a:rPr lang="en-US" sz="1800" err="1"/>
              <a:t>Lebensstilinterventionen</a:t>
            </a:r>
            <a:r>
              <a:rPr lang="en-US" sz="1800"/>
              <a:t> </a:t>
            </a:r>
            <a:r>
              <a:rPr lang="en-US" sz="1800" err="1"/>
              <a:t>verbessern</a:t>
            </a:r>
            <a:r>
              <a:rPr lang="en-US" sz="1800"/>
              <a:t> </a:t>
            </a:r>
            <a:r>
              <a:rPr lang="en-US" sz="1800" err="1"/>
              <a:t>auch</a:t>
            </a:r>
            <a:r>
              <a:rPr lang="en-US" sz="1800"/>
              <a:t> die </a:t>
            </a:r>
            <a:r>
              <a:rPr lang="en-US" sz="1800" err="1"/>
              <a:t>Komplikationsrate</a:t>
            </a:r>
            <a:r>
              <a:rPr lang="en-US" sz="1800"/>
              <a:t> </a:t>
            </a:r>
            <a:r>
              <a:rPr lang="en-US" sz="1800" err="1"/>
              <a:t>bei</a:t>
            </a:r>
            <a:r>
              <a:rPr lang="en-US" sz="1800"/>
              <a:t> </a:t>
            </a:r>
            <a:r>
              <a:rPr lang="en-US" sz="1800" err="1"/>
              <a:t>Patienten</a:t>
            </a:r>
            <a:r>
              <a:rPr lang="en-US" sz="1800"/>
              <a:t> </a:t>
            </a:r>
            <a:r>
              <a:rPr lang="en-US" sz="1800" err="1"/>
              <a:t>mit</a:t>
            </a:r>
            <a:r>
              <a:rPr lang="en-US" sz="1800"/>
              <a:t> </a:t>
            </a:r>
            <a:r>
              <a:rPr lang="en-US" sz="1800" err="1"/>
              <a:t>dekompensierter</a:t>
            </a:r>
            <a:r>
              <a:rPr lang="en-US" sz="1800"/>
              <a:t> </a:t>
            </a:r>
            <a:r>
              <a:rPr lang="en-US" sz="1800" err="1"/>
              <a:t>Leberzirrhose</a:t>
            </a:r>
            <a:endParaRPr lang="en-US" sz="1800"/>
          </a:p>
          <a:p>
            <a:pPr marL="269875" indent="-269875"/>
            <a:endParaRPr lang="en-US" sz="1800"/>
          </a:p>
          <a:p>
            <a:pPr marL="269875" indent="-269875"/>
            <a:endParaRPr lang="en-US" sz="1800"/>
          </a:p>
        </p:txBody>
      </p:sp>
      <p:sp>
        <p:nvSpPr>
          <p:cNvPr id="4" name="Text Placeholder 3">
            <a:extLst>
              <a:ext uri="{FF2B5EF4-FFF2-40B4-BE49-F238E27FC236}">
                <a16:creationId xmlns:a16="http://schemas.microsoft.com/office/drawing/2014/main" id="{014462DD-B472-F36F-2B9A-DFD33F507052}"/>
              </a:ext>
            </a:extLst>
          </p:cNvPr>
          <p:cNvSpPr>
            <a:spLocks noGrp="1"/>
          </p:cNvSpPr>
          <p:nvPr>
            <p:ph type="body" sz="quarter" idx="15"/>
          </p:nvPr>
        </p:nvSpPr>
        <p:spPr/>
        <p:txBody>
          <a:bodyPr/>
          <a:lstStyle/>
          <a:p>
            <a:r>
              <a:rPr lang="en-US"/>
              <a:t>PNPLA3-GG, </a:t>
            </a:r>
            <a:r>
              <a:rPr lang="en-US" err="1"/>
              <a:t>patatin</a:t>
            </a:r>
            <a:r>
              <a:rPr lang="en-US"/>
              <a:t>-like phospholipase domain-containing protein 3, genotype GG. </a:t>
            </a:r>
          </a:p>
        </p:txBody>
      </p:sp>
      <p:sp>
        <p:nvSpPr>
          <p:cNvPr id="5" name="Text Placeholder 4">
            <a:extLst>
              <a:ext uri="{FF2B5EF4-FFF2-40B4-BE49-F238E27FC236}">
                <a16:creationId xmlns:a16="http://schemas.microsoft.com/office/drawing/2014/main" id="{1AE79733-1F50-DA96-4296-CBD47C3FA712}"/>
              </a:ext>
            </a:extLst>
          </p:cNvPr>
          <p:cNvSpPr>
            <a:spLocks noGrp="1"/>
          </p:cNvSpPr>
          <p:nvPr>
            <p:ph type="body" sz="quarter" idx="17"/>
          </p:nvPr>
        </p:nvSpPr>
        <p:spPr/>
        <p:txBody>
          <a:bodyPr/>
          <a:lstStyle/>
          <a:p>
            <a:r>
              <a:rPr lang="nb-NO"/>
              <a:t>Baiges A. et al. J Hepatol. 2025;82(Suppl.1):TOP-169.</a:t>
            </a:r>
          </a:p>
        </p:txBody>
      </p:sp>
    </p:spTree>
    <p:custDataLst>
      <p:tags r:id="rId1"/>
    </p:custDataLst>
    <p:extLst>
      <p:ext uri="{BB962C8B-B14F-4D97-AF65-F5344CB8AC3E}">
        <p14:creationId xmlns:p14="http://schemas.microsoft.com/office/powerpoint/2010/main" val="2549522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11CAE5-5EF1-4684-9572-527E8DFBDA1B}"/>
              </a:ext>
            </a:extLst>
          </p:cNvPr>
          <p:cNvSpPr>
            <a:spLocks noGrp="1"/>
          </p:cNvSpPr>
          <p:nvPr>
            <p:ph type="ctrTitle"/>
          </p:nvPr>
        </p:nvSpPr>
        <p:spPr>
          <a:xfrm>
            <a:off x="648000" y="648000"/>
            <a:ext cx="6076650" cy="5562000"/>
          </a:xfrm>
        </p:spPr>
        <p:txBody>
          <a:bodyPr/>
          <a:lstStyle/>
          <a:p>
            <a:r>
              <a:rPr lang="de-DE" sz="4000"/>
              <a:t>Künstliche Intelligenz – neue Daten zu Möglichkeiten und Grenzen</a:t>
            </a:r>
            <a:endParaRPr lang="en-US" sz="4000"/>
          </a:p>
        </p:txBody>
      </p:sp>
      <p:sp>
        <p:nvSpPr>
          <p:cNvPr id="7" name="Textplatzhalter 6">
            <a:extLst>
              <a:ext uri="{FF2B5EF4-FFF2-40B4-BE49-F238E27FC236}">
                <a16:creationId xmlns:a16="http://schemas.microsoft.com/office/drawing/2014/main" id="{2DAE9099-4826-476B-8B55-9AD9628EC513}"/>
              </a:ext>
            </a:extLst>
          </p:cNvPr>
          <p:cNvSpPr>
            <a:spLocks noGrp="1"/>
          </p:cNvSpPr>
          <p:nvPr>
            <p:ph type="body" sz="quarter" idx="17"/>
          </p:nvPr>
        </p:nvSpPr>
        <p:spPr/>
        <p:txBody>
          <a:bodyPr/>
          <a:lstStyle/>
          <a:p>
            <a:endParaRPr lang="en-US"/>
          </a:p>
        </p:txBody>
      </p:sp>
      <p:pic>
        <p:nvPicPr>
          <p:cNvPr id="8" name="Grafik 7" descr="Ein Bild, das Gebäude, Blau enthält.&#10;&#10;KI-generierte Inhalte können fehlerhaft sein.">
            <a:extLst>
              <a:ext uri="{FF2B5EF4-FFF2-40B4-BE49-F238E27FC236}">
                <a16:creationId xmlns:a16="http://schemas.microsoft.com/office/drawing/2014/main" id="{BDCE15A6-0C33-6A2D-2062-A3C7EC9AB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071" y="0"/>
            <a:ext cx="5983605" cy="6858000"/>
          </a:xfrm>
          <a:prstGeom prst="rect">
            <a:avLst/>
          </a:prstGeom>
        </p:spPr>
      </p:pic>
      <p:pic>
        <p:nvPicPr>
          <p:cNvPr id="3" name="Grafik 2"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6176DE81-470C-AEFB-8918-C52A0FCB76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4189644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893E-CAFE-C197-0FCF-3B63539C2B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2A98D1-BB06-D14C-5CB6-D9C2902740E6}"/>
              </a:ext>
            </a:extLst>
          </p:cNvPr>
          <p:cNvSpPr>
            <a:spLocks noGrp="1"/>
          </p:cNvSpPr>
          <p:nvPr>
            <p:ph type="ctrTitle"/>
          </p:nvPr>
        </p:nvSpPr>
        <p:spPr/>
        <p:txBody>
          <a:bodyPr/>
          <a:lstStyle/>
          <a:p>
            <a:r>
              <a:rPr lang="de-DE" i="0">
                <a:effectLst/>
              </a:rPr>
              <a:t>AI </a:t>
            </a:r>
            <a:r>
              <a:rPr lang="de-DE" i="0" err="1">
                <a:effectLst/>
              </a:rPr>
              <a:t>improves</a:t>
            </a:r>
            <a:r>
              <a:rPr lang="de-DE" i="0">
                <a:effectLst/>
              </a:rPr>
              <a:t> non-invasive </a:t>
            </a:r>
            <a:r>
              <a:rPr lang="de-DE" i="0" err="1">
                <a:effectLst/>
              </a:rPr>
              <a:t>diagnosis</a:t>
            </a:r>
            <a:r>
              <a:rPr lang="de-DE" i="0">
                <a:effectLst/>
              </a:rPr>
              <a:t> and </a:t>
            </a:r>
            <a:r>
              <a:rPr lang="de-DE" i="0" err="1">
                <a:effectLst/>
              </a:rPr>
              <a:t>screening</a:t>
            </a:r>
            <a:r>
              <a:rPr lang="de-DE" i="0">
                <a:effectLst/>
              </a:rPr>
              <a:t> </a:t>
            </a:r>
            <a:r>
              <a:rPr lang="de-DE" i="0" err="1">
                <a:effectLst/>
              </a:rPr>
              <a:t>of</a:t>
            </a:r>
            <a:r>
              <a:rPr lang="de-DE" i="0">
                <a:effectLst/>
              </a:rPr>
              <a:t> </a:t>
            </a:r>
            <a:r>
              <a:rPr lang="de-DE" i="0" err="1">
                <a:effectLst/>
              </a:rPr>
              <a:t>advanced</a:t>
            </a:r>
            <a:r>
              <a:rPr lang="de-DE" i="0">
                <a:effectLst/>
              </a:rPr>
              <a:t> MASLD</a:t>
            </a:r>
            <a:endParaRPr lang="de-DE"/>
          </a:p>
        </p:txBody>
      </p:sp>
      <p:sp>
        <p:nvSpPr>
          <p:cNvPr id="5" name="Textplatzhalter 4">
            <a:extLst>
              <a:ext uri="{FF2B5EF4-FFF2-40B4-BE49-F238E27FC236}">
                <a16:creationId xmlns:a16="http://schemas.microsoft.com/office/drawing/2014/main" id="{2ECC10D1-FAD3-7FB2-2132-6F0C614FE021}"/>
              </a:ext>
            </a:extLst>
          </p:cNvPr>
          <p:cNvSpPr>
            <a:spLocks noGrp="1"/>
          </p:cNvSpPr>
          <p:nvPr>
            <p:ph type="body" sz="quarter" idx="17"/>
          </p:nvPr>
        </p:nvSpPr>
        <p:spPr/>
        <p:txBody>
          <a:bodyPr/>
          <a:lstStyle/>
          <a:p>
            <a:r>
              <a:rPr lang="de-DE" sz="900" kern="100" err="1">
                <a:effectLst/>
                <a:latin typeface="Apis For Office" panose="020B0504010101010104"/>
                <a:ea typeface="Apis For Office" panose="020B0504010101010104" pitchFamily="34" charset="0"/>
                <a:cs typeface="Apis For Office" panose="020B0504010101010104" pitchFamily="34" charset="0"/>
              </a:rPr>
              <a:t>ePoster</a:t>
            </a:r>
            <a:r>
              <a:rPr lang="de-DE" sz="900" kern="100">
                <a:effectLst/>
                <a:latin typeface="Apis For Office" panose="020B0504010101010104"/>
                <a:ea typeface="Apis For Office" panose="020B0504010101010104" pitchFamily="34" charset="0"/>
                <a:cs typeface="Apis For Office" panose="020B0504010101010104" pitchFamily="34" charset="0"/>
              </a:rPr>
              <a:t> (WED-470) vom EASL 2025, 07.-10. Mai 2025, Amsterdam.</a:t>
            </a:r>
            <a:endParaRPr lang="de-DE"/>
          </a:p>
        </p:txBody>
      </p:sp>
      <p:sp>
        <p:nvSpPr>
          <p:cNvPr id="3" name="Textplatzhalter 2">
            <a:extLst>
              <a:ext uri="{FF2B5EF4-FFF2-40B4-BE49-F238E27FC236}">
                <a16:creationId xmlns:a16="http://schemas.microsoft.com/office/drawing/2014/main" id="{002C37AE-5375-3056-7D40-E87D43C24C93}"/>
              </a:ext>
            </a:extLst>
          </p:cNvPr>
          <p:cNvSpPr>
            <a:spLocks noGrp="1"/>
          </p:cNvSpPr>
          <p:nvPr>
            <p:ph type="body" sz="quarter" idx="14"/>
          </p:nvPr>
        </p:nvSpPr>
        <p:spPr/>
        <p:txBody>
          <a:bodyPr/>
          <a:lstStyle/>
          <a:p>
            <a:r>
              <a:rPr lang="de-DE" b="1" i="0">
                <a:effectLst/>
                <a:latin typeface="+mj-lt"/>
              </a:rPr>
              <a:t>Cales, P. et al.</a:t>
            </a:r>
            <a:endParaRPr lang="de-DE">
              <a:latin typeface="+mj-lt"/>
            </a:endParaRPr>
          </a:p>
        </p:txBody>
      </p:sp>
      <p:pic>
        <p:nvPicPr>
          <p:cNvPr id="9" name="Grafik 8" descr="Ein Bild, das Text, Screenshot, Webseite, Website enthält.&#10;&#10;KI-generierte Inhalte können fehlerhaft sein.">
            <a:extLst>
              <a:ext uri="{FF2B5EF4-FFF2-40B4-BE49-F238E27FC236}">
                <a16:creationId xmlns:a16="http://schemas.microsoft.com/office/drawing/2014/main" id="{48ED1F92-84CE-894A-3795-382E7A509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924" y="4316930"/>
            <a:ext cx="3049353" cy="1893070"/>
          </a:xfrm>
          <a:prstGeom prst="rect">
            <a:avLst/>
          </a:prstGeom>
        </p:spPr>
      </p:pic>
    </p:spTree>
    <p:custDataLst>
      <p:tags r:id="rId1"/>
    </p:custDataLst>
    <p:extLst>
      <p:ext uri="{BB962C8B-B14F-4D97-AF65-F5344CB8AC3E}">
        <p14:creationId xmlns:p14="http://schemas.microsoft.com/office/powerpoint/2010/main" val="4035453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60006E3-A455-B1AA-3A38-C186DDDA2758}"/>
              </a:ext>
            </a:extLst>
          </p:cNvPr>
          <p:cNvSpPr>
            <a:spLocks noGrp="1"/>
          </p:cNvSpPr>
          <p:nvPr>
            <p:ph type="title"/>
          </p:nvPr>
        </p:nvSpPr>
        <p:spPr>
          <a:xfrm>
            <a:off x="648000" y="558350"/>
            <a:ext cx="9877125" cy="1296000"/>
          </a:xfrm>
        </p:spPr>
        <p:txBody>
          <a:bodyPr/>
          <a:lstStyle/>
          <a:p>
            <a:r>
              <a:rPr lang="de-DE" dirty="0"/>
              <a:t>Potenzial künstlicher Intelligenz zur Optimierung von FIB-4 und FibroScan®</a:t>
            </a:r>
          </a:p>
        </p:txBody>
      </p:sp>
      <p:sp>
        <p:nvSpPr>
          <p:cNvPr id="6" name="Inhaltsplatzhalter 5">
            <a:extLst>
              <a:ext uri="{FF2B5EF4-FFF2-40B4-BE49-F238E27FC236}">
                <a16:creationId xmlns:a16="http://schemas.microsoft.com/office/drawing/2014/main" id="{2C53AE6A-3217-9386-F867-0CC196A0800F}"/>
              </a:ext>
            </a:extLst>
          </p:cNvPr>
          <p:cNvSpPr>
            <a:spLocks noGrp="1"/>
          </p:cNvSpPr>
          <p:nvPr>
            <p:ph idx="1"/>
          </p:nvPr>
        </p:nvSpPr>
        <p:spPr/>
        <p:txBody>
          <a:bodyPr/>
          <a:lstStyle/>
          <a:p>
            <a:pPr fontAlgn="base">
              <a:lnSpc>
                <a:spcPct val="120000"/>
              </a:lnSpc>
            </a:pPr>
            <a:r>
              <a:rPr lang="de-DE"/>
              <a:t>1038 Patienten mit bestätigter MASLD</a:t>
            </a:r>
          </a:p>
          <a:p>
            <a:pPr lvl="1" fontAlgn="base">
              <a:lnSpc>
                <a:spcPct val="120000"/>
              </a:lnSpc>
              <a:spcBef>
                <a:spcPts val="0"/>
              </a:spcBef>
              <a:spcAft>
                <a:spcPts val="0"/>
              </a:spcAft>
            </a:pPr>
            <a:r>
              <a:rPr lang="de-DE"/>
              <a:t>Trainingskohorte: 624 Probanden</a:t>
            </a:r>
          </a:p>
          <a:p>
            <a:pPr lvl="1" fontAlgn="base">
              <a:lnSpc>
                <a:spcPct val="120000"/>
              </a:lnSpc>
              <a:spcBef>
                <a:spcPts val="0"/>
              </a:spcBef>
              <a:spcAft>
                <a:spcPts val="0"/>
              </a:spcAft>
            </a:pPr>
            <a:r>
              <a:rPr lang="de-DE"/>
              <a:t>Validierungskohorte: 414 Probanden </a:t>
            </a:r>
          </a:p>
          <a:p>
            <a:pPr fontAlgn="base">
              <a:lnSpc>
                <a:spcPct val="120000"/>
              </a:lnSpc>
            </a:pPr>
            <a:r>
              <a:rPr lang="de-DE"/>
              <a:t>Untersucht wurde, ob die KI die Vorhersagegenauigkeit für das Vorliegen einer Fibrose signifikant verbessern kann.</a:t>
            </a:r>
            <a:endParaRPr lang="en-US"/>
          </a:p>
          <a:p>
            <a:pPr fontAlgn="base">
              <a:lnSpc>
                <a:spcPct val="120000"/>
              </a:lnSpc>
            </a:pPr>
            <a:r>
              <a:rPr lang="de-DE"/>
              <a:t>FIB-4 (Alter, AST, ALT, Thrombozyten) und </a:t>
            </a:r>
            <a:r>
              <a:rPr lang="de-DE" err="1"/>
              <a:t>FibroScan</a:t>
            </a:r>
            <a:r>
              <a:rPr lang="de-DE"/>
              <a:t>® mit einem Algorithmus namens ADORE (BMI, Diabetes für FIB-4 und IQR für </a:t>
            </a:r>
            <a:r>
              <a:rPr lang="de-DE" err="1"/>
              <a:t>FibroScan</a:t>
            </a:r>
            <a:r>
              <a:rPr lang="de-DE"/>
              <a:t>®)</a:t>
            </a:r>
          </a:p>
          <a:p>
            <a:pPr fontAlgn="base">
              <a:lnSpc>
                <a:spcPct val="120000"/>
              </a:lnSpc>
            </a:pPr>
            <a:r>
              <a:rPr lang="de-DE"/>
              <a:t>Primärer Endpunkt: Fortgeschrittene Fibrose (Kleiner-Stadium F3 + F4)</a:t>
            </a:r>
            <a:endParaRPr lang="en-US"/>
          </a:p>
          <a:p>
            <a:pPr>
              <a:lnSpc>
                <a:spcPct val="120000"/>
              </a:lnSpc>
            </a:pPr>
            <a:endParaRPr lang="de-DE"/>
          </a:p>
        </p:txBody>
      </p:sp>
      <p:sp>
        <p:nvSpPr>
          <p:cNvPr id="7" name="Textplatzhalter 6">
            <a:extLst>
              <a:ext uri="{FF2B5EF4-FFF2-40B4-BE49-F238E27FC236}">
                <a16:creationId xmlns:a16="http://schemas.microsoft.com/office/drawing/2014/main" id="{99497C18-E4DF-2F08-B4F8-B4B26CC2A762}"/>
              </a:ext>
            </a:extLst>
          </p:cNvPr>
          <p:cNvSpPr>
            <a:spLocks noGrp="1"/>
          </p:cNvSpPr>
          <p:nvPr>
            <p:ph type="body" sz="quarter" idx="15"/>
          </p:nvPr>
        </p:nvSpPr>
        <p:spPr/>
        <p:txBody>
          <a:bodyPr/>
          <a:lstStyle/>
          <a:p>
            <a:r>
              <a:rPr lang="en-US"/>
              <a:t>ALT, </a:t>
            </a:r>
            <a:r>
              <a:rPr lang="en-US" err="1"/>
              <a:t>Alanin</a:t>
            </a:r>
            <a:r>
              <a:rPr lang="en-US"/>
              <a:t>-Aminotransferase; AST, </a:t>
            </a:r>
            <a:r>
              <a:rPr lang="en-US" err="1"/>
              <a:t>Aspartat</a:t>
            </a:r>
            <a:r>
              <a:rPr lang="en-US"/>
              <a:t>-Aminotransferase; ADORE, Alliance for Diabetes and Obesity Research; FIB-4, Fibrose-4-Index; IQR, interquartile range, </a:t>
            </a:r>
            <a:r>
              <a:rPr lang="en-US" err="1"/>
              <a:t>Interquartilsabstand</a:t>
            </a:r>
            <a:r>
              <a:rPr lang="en-US"/>
              <a:t>; KI, </a:t>
            </a:r>
            <a:r>
              <a:rPr lang="en-US" err="1"/>
              <a:t>künstliche</a:t>
            </a:r>
            <a:r>
              <a:rPr lang="en-US"/>
              <a:t> </a:t>
            </a:r>
            <a:r>
              <a:rPr lang="en-US" err="1"/>
              <a:t>Intelligenz</a:t>
            </a:r>
            <a:r>
              <a:rPr lang="en-US"/>
              <a:t>; </a:t>
            </a:r>
            <a:r>
              <a:rPr lang="de-DE"/>
              <a:t>LSM, </a:t>
            </a:r>
            <a:r>
              <a:rPr lang="de-DE" err="1"/>
              <a:t>liver</a:t>
            </a:r>
            <a:r>
              <a:rPr lang="de-DE"/>
              <a:t> </a:t>
            </a:r>
            <a:r>
              <a:rPr lang="de-DE" err="1"/>
              <a:t>stiffness</a:t>
            </a:r>
            <a:r>
              <a:rPr lang="de-DE"/>
              <a:t> </a:t>
            </a:r>
            <a:r>
              <a:rPr lang="de-DE" err="1"/>
              <a:t>measure</a:t>
            </a:r>
            <a:r>
              <a:rPr lang="de-DE"/>
              <a:t>, Lebersteifigkeitsmessung.</a:t>
            </a:r>
          </a:p>
        </p:txBody>
      </p:sp>
      <p:sp>
        <p:nvSpPr>
          <p:cNvPr id="8" name="Textplatzhalter 7">
            <a:extLst>
              <a:ext uri="{FF2B5EF4-FFF2-40B4-BE49-F238E27FC236}">
                <a16:creationId xmlns:a16="http://schemas.microsoft.com/office/drawing/2014/main" id="{39880F5B-C2FD-0349-41FE-711FF920C70E}"/>
              </a:ext>
            </a:extLst>
          </p:cNvPr>
          <p:cNvSpPr>
            <a:spLocks noGrp="1"/>
          </p:cNvSpPr>
          <p:nvPr>
            <p:ph type="body" sz="quarter" idx="17"/>
          </p:nvPr>
        </p:nvSpPr>
        <p:spPr/>
        <p:txBody>
          <a:bodyPr/>
          <a:lstStyle/>
          <a:p>
            <a:r>
              <a:rPr lang="de-DE"/>
              <a:t>Cales P. et al. </a:t>
            </a:r>
            <a:r>
              <a:rPr lang="en-US"/>
              <a:t>J Hepatol. 2025;82</a:t>
            </a:r>
            <a:r>
              <a:rPr lang="de-DE"/>
              <a:t>(Suppl.1):WED-470.</a:t>
            </a:r>
          </a:p>
        </p:txBody>
      </p:sp>
    </p:spTree>
    <p:extLst>
      <p:ext uri="{BB962C8B-B14F-4D97-AF65-F5344CB8AC3E}">
        <p14:creationId xmlns:p14="http://schemas.microsoft.com/office/powerpoint/2010/main" val="278468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93FD0-9A92-B96D-B301-9EC7F189E826}"/>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6DC6AF8-8B3B-854F-64A5-C5EC5C6E2E8C}"/>
              </a:ext>
            </a:extLst>
          </p:cNvPr>
          <p:cNvSpPr>
            <a:spLocks noGrp="1"/>
          </p:cNvSpPr>
          <p:nvPr>
            <p:ph type="body" sz="quarter" idx="15"/>
          </p:nvPr>
        </p:nvSpPr>
        <p:spPr>
          <a:xfrm>
            <a:off x="647699" y="6421288"/>
            <a:ext cx="5559371" cy="324000"/>
          </a:xfrm>
        </p:spPr>
        <p:txBody>
          <a:bodyPr/>
          <a:lstStyle/>
          <a:p>
            <a:r>
              <a:rPr lang="en-GB" i="1" err="1"/>
              <a:t>Grafik</a:t>
            </a:r>
            <a:r>
              <a:rPr lang="en-GB" i="1"/>
              <a:t> von Novo Nordisk </a:t>
            </a:r>
            <a:r>
              <a:rPr lang="en-GB" i="1" err="1"/>
              <a:t>nach</a:t>
            </a:r>
            <a:r>
              <a:rPr lang="en-GB" i="1"/>
              <a:t> Daten von Cales P. et al.</a:t>
            </a:r>
            <a:br>
              <a:rPr lang="en-GB"/>
            </a:br>
            <a:r>
              <a:rPr lang="en-US"/>
              <a:t>ADORE, Alliance for Diabetes and Obesity Research; </a:t>
            </a:r>
            <a:r>
              <a:rPr lang="de-DE"/>
              <a:t>AUROC, Fläche unter der Kurve für Operationscharakteristik eines Beobachters; </a:t>
            </a:r>
            <a:r>
              <a:rPr lang="en-US"/>
              <a:t>FIB-4, Fibrose-4-Index; KI, </a:t>
            </a:r>
            <a:r>
              <a:rPr lang="en-US" err="1"/>
              <a:t>künstliche</a:t>
            </a:r>
            <a:r>
              <a:rPr lang="en-US"/>
              <a:t> </a:t>
            </a:r>
            <a:r>
              <a:rPr lang="en-US" err="1"/>
              <a:t>Intelligenz</a:t>
            </a:r>
            <a:r>
              <a:rPr lang="en-US"/>
              <a:t>; </a:t>
            </a:r>
            <a:r>
              <a:rPr lang="de-DE"/>
              <a:t>LSM, </a:t>
            </a:r>
            <a:r>
              <a:rPr lang="de-DE" err="1"/>
              <a:t>liver</a:t>
            </a:r>
            <a:r>
              <a:rPr lang="de-DE"/>
              <a:t> </a:t>
            </a:r>
            <a:r>
              <a:rPr lang="de-DE" err="1"/>
              <a:t>stiffness</a:t>
            </a:r>
            <a:r>
              <a:rPr lang="de-DE"/>
              <a:t> </a:t>
            </a:r>
            <a:r>
              <a:rPr lang="de-DE" err="1"/>
              <a:t>measure</a:t>
            </a:r>
            <a:r>
              <a:rPr lang="de-DE"/>
              <a:t>, Lebersteifigkeitsmessung.</a:t>
            </a:r>
          </a:p>
        </p:txBody>
      </p:sp>
      <p:sp>
        <p:nvSpPr>
          <p:cNvPr id="5" name="Textplatzhalter 4">
            <a:extLst>
              <a:ext uri="{FF2B5EF4-FFF2-40B4-BE49-F238E27FC236}">
                <a16:creationId xmlns:a16="http://schemas.microsoft.com/office/drawing/2014/main" id="{4B75E89E-C06F-27DC-C5A5-73615EEA3A45}"/>
              </a:ext>
            </a:extLst>
          </p:cNvPr>
          <p:cNvSpPr>
            <a:spLocks noGrp="1"/>
          </p:cNvSpPr>
          <p:nvPr>
            <p:ph type="body" sz="quarter" idx="17"/>
          </p:nvPr>
        </p:nvSpPr>
        <p:spPr>
          <a:xfrm>
            <a:off x="6225357" y="6421288"/>
            <a:ext cx="5337228" cy="324000"/>
          </a:xfrm>
        </p:spPr>
        <p:txBody>
          <a:bodyPr/>
          <a:lstStyle/>
          <a:p>
            <a:r>
              <a:rPr lang="de-DE" sz="900"/>
              <a:t>Cales P. et al. </a:t>
            </a:r>
            <a:r>
              <a:rPr lang="en-US" sz="900"/>
              <a:t>J Hepatol. 2025;82</a:t>
            </a:r>
            <a:r>
              <a:rPr lang="de-DE" sz="900"/>
              <a:t>(Suppl.1):WED-470.</a:t>
            </a:r>
          </a:p>
        </p:txBody>
      </p:sp>
      <p:graphicFrame>
        <p:nvGraphicFramePr>
          <p:cNvPr id="8" name="Inhaltsplatzhalter 8">
            <a:extLst>
              <a:ext uri="{FF2B5EF4-FFF2-40B4-BE49-F238E27FC236}">
                <a16:creationId xmlns:a16="http://schemas.microsoft.com/office/drawing/2014/main" id="{51B4846B-79CF-0993-8861-EC5072694547}"/>
              </a:ext>
            </a:extLst>
          </p:cNvPr>
          <p:cNvGraphicFramePr>
            <a:graphicFrameLocks/>
          </p:cNvGraphicFramePr>
          <p:nvPr>
            <p:extLst>
              <p:ext uri="{D42A27DB-BD31-4B8C-83A1-F6EECF244321}">
                <p14:modId xmlns:p14="http://schemas.microsoft.com/office/powerpoint/2010/main" val="4290027409"/>
              </p:ext>
            </p:extLst>
          </p:nvPr>
        </p:nvGraphicFramePr>
        <p:xfrm>
          <a:off x="-190752" y="1471029"/>
          <a:ext cx="6175682" cy="374371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feld 2">
            <a:extLst>
              <a:ext uri="{FF2B5EF4-FFF2-40B4-BE49-F238E27FC236}">
                <a16:creationId xmlns:a16="http://schemas.microsoft.com/office/drawing/2014/main" id="{DC76B6B5-B2C1-7319-F3C3-908D2C346313}"/>
              </a:ext>
            </a:extLst>
          </p:cNvPr>
          <p:cNvSpPr txBox="1"/>
          <p:nvPr/>
        </p:nvSpPr>
        <p:spPr>
          <a:xfrm>
            <a:off x="733331" y="1382772"/>
            <a:ext cx="4420245" cy="214832"/>
          </a:xfrm>
          <a:prstGeom prst="rect">
            <a:avLst/>
          </a:prstGeom>
          <a:noFill/>
        </p:spPr>
        <p:txBody>
          <a:bodyPr wrap="square" lIns="0" tIns="0" rIns="0" bIns="0" rtlCol="0">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FIB-4-Leistungsfähigkeit nach Version</a:t>
            </a:r>
            <a:endParaRPr kumimoji="0" lang="en-US" sz="14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32" name="Textfeld 31">
            <a:extLst>
              <a:ext uri="{FF2B5EF4-FFF2-40B4-BE49-F238E27FC236}">
                <a16:creationId xmlns:a16="http://schemas.microsoft.com/office/drawing/2014/main" id="{AD47EC2F-53DF-D397-50AB-A93CD2E536AD}"/>
              </a:ext>
            </a:extLst>
          </p:cNvPr>
          <p:cNvSpPr txBox="1"/>
          <p:nvPr/>
        </p:nvSpPr>
        <p:spPr>
          <a:xfrm>
            <a:off x="1010121" y="4699560"/>
            <a:ext cx="981455" cy="161583"/>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AUROC</a:t>
            </a:r>
          </a:p>
        </p:txBody>
      </p:sp>
      <p:sp>
        <p:nvSpPr>
          <p:cNvPr id="35" name="Textfeld 34">
            <a:extLst>
              <a:ext uri="{FF2B5EF4-FFF2-40B4-BE49-F238E27FC236}">
                <a16:creationId xmlns:a16="http://schemas.microsoft.com/office/drawing/2014/main" id="{AFB59228-A72E-8D62-1043-C0FC7B8A846A}"/>
              </a:ext>
            </a:extLst>
          </p:cNvPr>
          <p:cNvSpPr txBox="1"/>
          <p:nvPr/>
        </p:nvSpPr>
        <p:spPr>
          <a:xfrm rot="16200000">
            <a:off x="-617392" y="3392666"/>
            <a:ext cx="2754957" cy="184666"/>
          </a:xfrm>
          <a:prstGeom prst="rect">
            <a:avLst/>
          </a:prstGeom>
          <a:noFill/>
        </p:spPr>
        <p:txBody>
          <a:bodyPr wrap="square" lIns="0" tIns="0" rIns="0" bIns="0" rtlCol="0" anchor="b">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965"/>
                </a:solidFill>
                <a:effectLst/>
                <a:uLnTx/>
                <a:uFillTx/>
                <a:latin typeface="Apis For Office"/>
                <a:ea typeface="+mn-ea"/>
                <a:cs typeface="+mn-cs"/>
              </a:rPr>
              <a:t>Descriptor für </a:t>
            </a:r>
            <a:r>
              <a:rPr kumimoji="0" lang="en-US" sz="1200" b="1" i="0" u="none" strike="noStrike" kern="1200" cap="none" spc="0" normalizeH="0" baseline="0" noProof="0" err="1">
                <a:ln>
                  <a:noFill/>
                </a:ln>
                <a:solidFill>
                  <a:srgbClr val="001965"/>
                </a:solidFill>
                <a:effectLst/>
                <a:uLnTx/>
                <a:uFillTx/>
                <a:latin typeface="Apis For Office"/>
                <a:ea typeface="+mn-ea"/>
                <a:cs typeface="+mn-cs"/>
              </a:rPr>
              <a:t>fortgeschrittene</a:t>
            </a:r>
            <a:r>
              <a:rPr kumimoji="0" lang="en-US" sz="1200" b="1" i="0" u="none" strike="noStrike" kern="1200" cap="none" spc="0" normalizeH="0" baseline="0" noProof="0">
                <a:ln>
                  <a:noFill/>
                </a:ln>
                <a:solidFill>
                  <a:srgbClr val="001965"/>
                </a:solidFill>
                <a:effectLst/>
                <a:uLnTx/>
                <a:uFillTx/>
                <a:latin typeface="Apis For Office"/>
                <a:ea typeface="+mn-ea"/>
                <a:cs typeface="+mn-cs"/>
              </a:rPr>
              <a:t> Fibrose (%)</a:t>
            </a:r>
          </a:p>
        </p:txBody>
      </p:sp>
      <p:sp>
        <p:nvSpPr>
          <p:cNvPr id="36" name="Textfeld 35">
            <a:extLst>
              <a:ext uri="{FF2B5EF4-FFF2-40B4-BE49-F238E27FC236}">
                <a16:creationId xmlns:a16="http://schemas.microsoft.com/office/drawing/2014/main" id="{43B6619B-8EFC-D0DB-CB46-A39C9C97AB5C}"/>
              </a:ext>
            </a:extLst>
          </p:cNvPr>
          <p:cNvSpPr txBox="1"/>
          <p:nvPr/>
        </p:nvSpPr>
        <p:spPr>
          <a:xfrm>
            <a:off x="1132319" y="2006578"/>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p&lt;0,001</a:t>
            </a:r>
          </a:p>
        </p:txBody>
      </p:sp>
      <p:sp>
        <p:nvSpPr>
          <p:cNvPr id="37" name="Textfeld 36">
            <a:extLst>
              <a:ext uri="{FF2B5EF4-FFF2-40B4-BE49-F238E27FC236}">
                <a16:creationId xmlns:a16="http://schemas.microsoft.com/office/drawing/2014/main" id="{CCAAB761-C94B-2EED-DE2A-71A85D4200B5}"/>
              </a:ext>
            </a:extLst>
          </p:cNvPr>
          <p:cNvSpPr txBox="1"/>
          <p:nvPr/>
        </p:nvSpPr>
        <p:spPr>
          <a:xfrm>
            <a:off x="2183902" y="2006578"/>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p=0,002</a:t>
            </a:r>
          </a:p>
        </p:txBody>
      </p:sp>
      <p:sp>
        <p:nvSpPr>
          <p:cNvPr id="38" name="Textfeld 37">
            <a:extLst>
              <a:ext uri="{FF2B5EF4-FFF2-40B4-BE49-F238E27FC236}">
                <a16:creationId xmlns:a16="http://schemas.microsoft.com/office/drawing/2014/main" id="{62A9CA5E-2636-E5F1-81F0-B8E44374481F}"/>
              </a:ext>
            </a:extLst>
          </p:cNvPr>
          <p:cNvSpPr txBox="1"/>
          <p:nvPr/>
        </p:nvSpPr>
        <p:spPr>
          <a:xfrm>
            <a:off x="3192431" y="2795640"/>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p&lt;0,001</a:t>
            </a:r>
          </a:p>
        </p:txBody>
      </p:sp>
      <p:sp>
        <p:nvSpPr>
          <p:cNvPr id="39" name="Textfeld 38">
            <a:extLst>
              <a:ext uri="{FF2B5EF4-FFF2-40B4-BE49-F238E27FC236}">
                <a16:creationId xmlns:a16="http://schemas.microsoft.com/office/drawing/2014/main" id="{03D6806B-8F50-842C-E53F-9D2CE45A8060}"/>
              </a:ext>
            </a:extLst>
          </p:cNvPr>
          <p:cNvSpPr txBox="1"/>
          <p:nvPr/>
        </p:nvSpPr>
        <p:spPr>
          <a:xfrm>
            <a:off x="4196010" y="2795640"/>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p&lt;0,001</a:t>
            </a:r>
          </a:p>
        </p:txBody>
      </p:sp>
      <p:sp>
        <p:nvSpPr>
          <p:cNvPr id="41" name="Textfeld 40">
            <a:extLst>
              <a:ext uri="{FF2B5EF4-FFF2-40B4-BE49-F238E27FC236}">
                <a16:creationId xmlns:a16="http://schemas.microsoft.com/office/drawing/2014/main" id="{6F26CB1F-ADCB-13B5-0FCE-81ADE8558D2A}"/>
              </a:ext>
            </a:extLst>
          </p:cNvPr>
          <p:cNvSpPr txBox="1"/>
          <p:nvPr/>
        </p:nvSpPr>
        <p:spPr>
          <a:xfrm>
            <a:off x="2037175" y="4699560"/>
            <a:ext cx="981455" cy="323165"/>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BINÄRE GENAUIGKEIT</a:t>
            </a:r>
          </a:p>
        </p:txBody>
      </p:sp>
      <p:sp>
        <p:nvSpPr>
          <p:cNvPr id="42" name="Textfeld 41">
            <a:extLst>
              <a:ext uri="{FF2B5EF4-FFF2-40B4-BE49-F238E27FC236}">
                <a16:creationId xmlns:a16="http://schemas.microsoft.com/office/drawing/2014/main" id="{05A28E7A-9259-51E1-522F-E4F5B6D77317}"/>
              </a:ext>
            </a:extLst>
          </p:cNvPr>
          <p:cNvSpPr txBox="1"/>
          <p:nvPr/>
        </p:nvSpPr>
        <p:spPr>
          <a:xfrm>
            <a:off x="3064229" y="4699560"/>
            <a:ext cx="981455" cy="323165"/>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TERNÄRE GENAUIGKEIT</a:t>
            </a:r>
          </a:p>
        </p:txBody>
      </p:sp>
      <p:sp>
        <p:nvSpPr>
          <p:cNvPr id="43" name="Textfeld 42">
            <a:extLst>
              <a:ext uri="{FF2B5EF4-FFF2-40B4-BE49-F238E27FC236}">
                <a16:creationId xmlns:a16="http://schemas.microsoft.com/office/drawing/2014/main" id="{214399CD-5928-82A2-3611-441C88350C6F}"/>
              </a:ext>
            </a:extLst>
          </p:cNvPr>
          <p:cNvSpPr txBox="1"/>
          <p:nvPr/>
        </p:nvSpPr>
        <p:spPr>
          <a:xfrm>
            <a:off x="4042842" y="4699560"/>
            <a:ext cx="1110734" cy="323165"/>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UNBESTIMMTER ANTEIL</a:t>
            </a:r>
          </a:p>
        </p:txBody>
      </p:sp>
      <p:sp>
        <p:nvSpPr>
          <p:cNvPr id="44" name="Rechteck: abgerundete Ecken 13">
            <a:extLst>
              <a:ext uri="{FF2B5EF4-FFF2-40B4-BE49-F238E27FC236}">
                <a16:creationId xmlns:a16="http://schemas.microsoft.com/office/drawing/2014/main" id="{99DD7DAF-6CBB-06E0-7938-063CBE0EA812}"/>
              </a:ext>
            </a:extLst>
          </p:cNvPr>
          <p:cNvSpPr/>
          <p:nvPr/>
        </p:nvSpPr>
        <p:spPr>
          <a:xfrm>
            <a:off x="968256" y="1818121"/>
            <a:ext cx="1023320" cy="3241738"/>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5" name="Textfeld 44">
            <a:extLst>
              <a:ext uri="{FF2B5EF4-FFF2-40B4-BE49-F238E27FC236}">
                <a16:creationId xmlns:a16="http://schemas.microsoft.com/office/drawing/2014/main" id="{9AF24DDF-22F5-2B33-6F51-89E97D63ED8F}"/>
              </a:ext>
            </a:extLst>
          </p:cNvPr>
          <p:cNvSpPr txBox="1"/>
          <p:nvPr/>
        </p:nvSpPr>
        <p:spPr>
          <a:xfrm>
            <a:off x="899584" y="5172139"/>
            <a:ext cx="4253992" cy="214832"/>
          </a:xfrm>
          <a:prstGeom prst="rect">
            <a:avLst/>
          </a:prstGeom>
          <a:noFill/>
        </p:spPr>
        <p:txBody>
          <a:bodyPr wrap="square" lIns="0" tIns="0" rIns="0" bIns="0" rtlCol="0" anchor="ctr">
            <a:no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Diagnoseabsicht: Genauigkeit im unbestimmten Bereich auf 0 % festgelegt</a:t>
            </a:r>
            <a:endParaRPr kumimoji="0" lang="en-US" sz="11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47" name="Gerade Verbindung mit Pfeil 46">
            <a:extLst>
              <a:ext uri="{FF2B5EF4-FFF2-40B4-BE49-F238E27FC236}">
                <a16:creationId xmlns:a16="http://schemas.microsoft.com/office/drawing/2014/main" id="{EADB8568-89FE-8BF0-7396-093ED9B4D9D5}"/>
              </a:ext>
            </a:extLst>
          </p:cNvPr>
          <p:cNvCxnSpPr>
            <a:cxnSpLocks/>
          </p:cNvCxnSpPr>
          <p:nvPr/>
        </p:nvCxnSpPr>
        <p:spPr>
          <a:xfrm flipH="1" flipV="1">
            <a:off x="3899405" y="5028468"/>
            <a:ext cx="146279" cy="14367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0255A4D3-0874-4322-4859-C792C983A515}"/>
              </a:ext>
            </a:extLst>
          </p:cNvPr>
          <p:cNvSpPr txBox="1"/>
          <p:nvPr/>
        </p:nvSpPr>
        <p:spPr>
          <a:xfrm>
            <a:off x="5719663" y="1382772"/>
            <a:ext cx="4547343" cy="215444"/>
          </a:xfrm>
          <a:prstGeom prst="rect">
            <a:avLst/>
          </a:prstGeom>
          <a:noFill/>
        </p:spPr>
        <p:txBody>
          <a:bodyPr wrap="square" lIns="0" tIns="0" rIns="0" bIns="0" rtlCol="0">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LSM nach Version</a:t>
            </a:r>
            <a:endParaRPr kumimoji="0" lang="en-US" sz="1400" b="1" i="0" u="none" strike="noStrike" kern="1200" cap="none" spc="0" normalizeH="0" baseline="0" noProof="0">
              <a:ln>
                <a:noFill/>
              </a:ln>
              <a:solidFill>
                <a:srgbClr val="001965"/>
              </a:solidFill>
              <a:effectLst/>
              <a:uLnTx/>
              <a:uFillTx/>
              <a:latin typeface="Apis For Office"/>
              <a:ea typeface="+mn-ea"/>
              <a:cs typeface="+mn-cs"/>
            </a:endParaRPr>
          </a:p>
        </p:txBody>
      </p:sp>
      <p:graphicFrame>
        <p:nvGraphicFramePr>
          <p:cNvPr id="63" name="Inhaltsplatzhalter 8">
            <a:extLst>
              <a:ext uri="{FF2B5EF4-FFF2-40B4-BE49-F238E27FC236}">
                <a16:creationId xmlns:a16="http://schemas.microsoft.com/office/drawing/2014/main" id="{E7B32CE7-D679-DD55-F293-362DF6AA78DE}"/>
              </a:ext>
            </a:extLst>
          </p:cNvPr>
          <p:cNvGraphicFramePr>
            <a:graphicFrameLocks/>
          </p:cNvGraphicFramePr>
          <p:nvPr>
            <p:extLst>
              <p:ext uri="{D42A27DB-BD31-4B8C-83A1-F6EECF244321}">
                <p14:modId xmlns:p14="http://schemas.microsoft.com/office/powerpoint/2010/main" val="2431675901"/>
              </p:ext>
            </p:extLst>
          </p:nvPr>
        </p:nvGraphicFramePr>
        <p:xfrm>
          <a:off x="4912842" y="1471029"/>
          <a:ext cx="6175682" cy="3743717"/>
        </p:xfrm>
        <a:graphic>
          <a:graphicData uri="http://schemas.openxmlformats.org/drawingml/2006/chart">
            <c:chart xmlns:c="http://schemas.openxmlformats.org/drawingml/2006/chart" xmlns:r="http://schemas.openxmlformats.org/officeDocument/2006/relationships" r:id="rId5"/>
          </a:graphicData>
        </a:graphic>
      </p:graphicFrame>
      <p:sp>
        <p:nvSpPr>
          <p:cNvPr id="64" name="Textfeld 63">
            <a:extLst>
              <a:ext uri="{FF2B5EF4-FFF2-40B4-BE49-F238E27FC236}">
                <a16:creationId xmlns:a16="http://schemas.microsoft.com/office/drawing/2014/main" id="{62D1FA01-1DC2-3461-9117-34F7B2A9C375}"/>
              </a:ext>
            </a:extLst>
          </p:cNvPr>
          <p:cNvSpPr txBox="1"/>
          <p:nvPr/>
        </p:nvSpPr>
        <p:spPr>
          <a:xfrm>
            <a:off x="6113715" y="4699560"/>
            <a:ext cx="981455" cy="161583"/>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AUROC</a:t>
            </a:r>
          </a:p>
        </p:txBody>
      </p:sp>
      <p:sp>
        <p:nvSpPr>
          <p:cNvPr id="65" name="Textfeld 64">
            <a:extLst>
              <a:ext uri="{FF2B5EF4-FFF2-40B4-BE49-F238E27FC236}">
                <a16:creationId xmlns:a16="http://schemas.microsoft.com/office/drawing/2014/main" id="{DCC81296-84C6-0AE3-C530-5F78449CBDF2}"/>
              </a:ext>
            </a:extLst>
          </p:cNvPr>
          <p:cNvSpPr txBox="1"/>
          <p:nvPr/>
        </p:nvSpPr>
        <p:spPr>
          <a:xfrm rot="16200000">
            <a:off x="4434518" y="3143259"/>
            <a:ext cx="2754957" cy="184666"/>
          </a:xfrm>
          <a:prstGeom prst="rect">
            <a:avLst/>
          </a:prstGeom>
          <a:noFill/>
        </p:spPr>
        <p:txBody>
          <a:bodyPr wrap="square" lIns="0" tIns="0" rIns="0" bIns="0" rtlCol="0" anchor="b">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965"/>
                </a:solidFill>
                <a:effectLst/>
                <a:uLnTx/>
                <a:uFillTx/>
                <a:latin typeface="Apis For Office"/>
                <a:ea typeface="+mn-ea"/>
                <a:cs typeface="+mn-cs"/>
              </a:rPr>
              <a:t>Descriptor für </a:t>
            </a:r>
            <a:r>
              <a:rPr kumimoji="0" lang="en-US" sz="1200" b="1" i="0" u="none" strike="noStrike" kern="1200" cap="none" spc="0" normalizeH="0" baseline="0" noProof="0" err="1">
                <a:ln>
                  <a:noFill/>
                </a:ln>
                <a:solidFill>
                  <a:srgbClr val="001965"/>
                </a:solidFill>
                <a:effectLst/>
                <a:uLnTx/>
                <a:uFillTx/>
                <a:latin typeface="Apis For Office"/>
                <a:ea typeface="+mn-ea"/>
                <a:cs typeface="+mn-cs"/>
              </a:rPr>
              <a:t>fortgeschrittene</a:t>
            </a:r>
            <a:r>
              <a:rPr kumimoji="0" lang="en-US" sz="1200" b="1" i="0" u="none" strike="noStrike" kern="1200" cap="none" spc="0" normalizeH="0" baseline="0" noProof="0">
                <a:ln>
                  <a:noFill/>
                </a:ln>
                <a:solidFill>
                  <a:srgbClr val="001965"/>
                </a:solidFill>
                <a:effectLst/>
                <a:uLnTx/>
                <a:uFillTx/>
                <a:latin typeface="Apis For Office"/>
                <a:ea typeface="+mn-ea"/>
                <a:cs typeface="+mn-cs"/>
              </a:rPr>
              <a:t> Fibrose (%)</a:t>
            </a:r>
          </a:p>
        </p:txBody>
      </p:sp>
      <p:sp>
        <p:nvSpPr>
          <p:cNvPr id="66" name="Textfeld 65">
            <a:extLst>
              <a:ext uri="{FF2B5EF4-FFF2-40B4-BE49-F238E27FC236}">
                <a16:creationId xmlns:a16="http://schemas.microsoft.com/office/drawing/2014/main" id="{084616ED-F656-41E0-1900-D098D75C04E9}"/>
              </a:ext>
            </a:extLst>
          </p:cNvPr>
          <p:cNvSpPr txBox="1"/>
          <p:nvPr/>
        </p:nvSpPr>
        <p:spPr>
          <a:xfrm>
            <a:off x="6225357" y="1858113"/>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1965"/>
                </a:solidFill>
                <a:latin typeface="Apis For Office"/>
              </a:rPr>
              <a:t>p</a:t>
            </a:r>
            <a:r>
              <a:rPr kumimoji="0" lang="en-US" sz="1100" b="1" i="0" u="none" strike="noStrike" kern="1200" cap="none" spc="0" normalizeH="0" baseline="0" noProof="0">
                <a:ln>
                  <a:noFill/>
                </a:ln>
                <a:solidFill>
                  <a:srgbClr val="001965"/>
                </a:solidFill>
                <a:effectLst/>
                <a:uLnTx/>
                <a:uFillTx/>
                <a:latin typeface="Apis For Office"/>
                <a:ea typeface="+mn-ea"/>
                <a:cs typeface="+mn-cs"/>
              </a:rPr>
              <a:t>=0,006</a:t>
            </a:r>
          </a:p>
        </p:txBody>
      </p:sp>
      <p:sp>
        <p:nvSpPr>
          <p:cNvPr id="67" name="Textfeld 66">
            <a:extLst>
              <a:ext uri="{FF2B5EF4-FFF2-40B4-BE49-F238E27FC236}">
                <a16:creationId xmlns:a16="http://schemas.microsoft.com/office/drawing/2014/main" id="{5EF706AB-5EAD-2D20-4F90-6239D6357BCA}"/>
              </a:ext>
            </a:extLst>
          </p:cNvPr>
          <p:cNvSpPr txBox="1"/>
          <p:nvPr/>
        </p:nvSpPr>
        <p:spPr>
          <a:xfrm>
            <a:off x="7326842" y="2003032"/>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p=0,024</a:t>
            </a:r>
          </a:p>
        </p:txBody>
      </p:sp>
      <p:sp>
        <p:nvSpPr>
          <p:cNvPr id="68" name="Textfeld 67">
            <a:extLst>
              <a:ext uri="{FF2B5EF4-FFF2-40B4-BE49-F238E27FC236}">
                <a16:creationId xmlns:a16="http://schemas.microsoft.com/office/drawing/2014/main" id="{8D1A807E-9183-D776-B99B-C778F54A9446}"/>
              </a:ext>
            </a:extLst>
          </p:cNvPr>
          <p:cNvSpPr txBox="1"/>
          <p:nvPr/>
        </p:nvSpPr>
        <p:spPr>
          <a:xfrm>
            <a:off x="8296025" y="2451468"/>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1965"/>
                </a:solidFill>
                <a:latin typeface="Apis For Office"/>
              </a:rPr>
              <a:t>p</a:t>
            </a:r>
            <a:r>
              <a:rPr kumimoji="0" lang="en-US" sz="1100" b="1" i="0" u="none" strike="noStrike" kern="1200" cap="none" spc="0" normalizeH="0" baseline="0" noProof="0">
                <a:ln>
                  <a:noFill/>
                </a:ln>
                <a:solidFill>
                  <a:srgbClr val="001965"/>
                </a:solidFill>
                <a:effectLst/>
                <a:uLnTx/>
                <a:uFillTx/>
                <a:latin typeface="Apis For Office"/>
                <a:ea typeface="+mn-ea"/>
                <a:cs typeface="+mn-cs"/>
              </a:rPr>
              <a:t>=0,013</a:t>
            </a:r>
          </a:p>
        </p:txBody>
      </p:sp>
      <p:sp>
        <p:nvSpPr>
          <p:cNvPr id="69" name="Textfeld 68">
            <a:extLst>
              <a:ext uri="{FF2B5EF4-FFF2-40B4-BE49-F238E27FC236}">
                <a16:creationId xmlns:a16="http://schemas.microsoft.com/office/drawing/2014/main" id="{7963EE9D-6831-B801-B82F-2EE3AC776605}"/>
              </a:ext>
            </a:extLst>
          </p:cNvPr>
          <p:cNvSpPr txBox="1"/>
          <p:nvPr/>
        </p:nvSpPr>
        <p:spPr>
          <a:xfrm>
            <a:off x="9299604" y="3332839"/>
            <a:ext cx="720000" cy="169277"/>
          </a:xfrm>
          <a:prstGeom prst="rect">
            <a:avLst/>
          </a:prstGeom>
          <a:noFill/>
        </p:spPr>
        <p:txBody>
          <a:bodyPr wrap="square" lIns="0" tIns="0" rIns="0" bIns="0" rtlCol="0" anchor="ctr">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1965"/>
                </a:solidFill>
                <a:latin typeface="Apis For Office"/>
              </a:rPr>
              <a:t>p</a:t>
            </a:r>
            <a:r>
              <a:rPr kumimoji="0" lang="en-US" sz="1100" b="1" i="0" u="none" strike="noStrike" kern="1200" cap="none" spc="0" normalizeH="0" baseline="0" noProof="0">
                <a:ln>
                  <a:noFill/>
                </a:ln>
                <a:solidFill>
                  <a:srgbClr val="001965"/>
                </a:solidFill>
                <a:effectLst/>
                <a:uLnTx/>
                <a:uFillTx/>
                <a:latin typeface="Apis For Office"/>
                <a:ea typeface="+mn-ea"/>
                <a:cs typeface="+mn-cs"/>
              </a:rPr>
              <a:t>=0,035</a:t>
            </a:r>
          </a:p>
        </p:txBody>
      </p:sp>
      <p:sp>
        <p:nvSpPr>
          <p:cNvPr id="70" name="Textfeld 69">
            <a:extLst>
              <a:ext uri="{FF2B5EF4-FFF2-40B4-BE49-F238E27FC236}">
                <a16:creationId xmlns:a16="http://schemas.microsoft.com/office/drawing/2014/main" id="{81BE5BB5-4D23-A54C-E7F1-BAD7ACEBC771}"/>
              </a:ext>
            </a:extLst>
          </p:cNvPr>
          <p:cNvSpPr txBox="1"/>
          <p:nvPr/>
        </p:nvSpPr>
        <p:spPr>
          <a:xfrm>
            <a:off x="7140769" y="4699560"/>
            <a:ext cx="1027054" cy="323165"/>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BINÄRE GENAUIGKEIT</a:t>
            </a:r>
          </a:p>
        </p:txBody>
      </p:sp>
      <p:sp>
        <p:nvSpPr>
          <p:cNvPr id="71" name="Textfeld 70">
            <a:extLst>
              <a:ext uri="{FF2B5EF4-FFF2-40B4-BE49-F238E27FC236}">
                <a16:creationId xmlns:a16="http://schemas.microsoft.com/office/drawing/2014/main" id="{59DB9BE3-2D15-7550-18C3-A470CCD25A4A}"/>
              </a:ext>
            </a:extLst>
          </p:cNvPr>
          <p:cNvSpPr txBox="1"/>
          <p:nvPr/>
        </p:nvSpPr>
        <p:spPr>
          <a:xfrm>
            <a:off x="8167823" y="4699560"/>
            <a:ext cx="981455" cy="323165"/>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TERNÄRE GENAUIGKEIT</a:t>
            </a:r>
          </a:p>
        </p:txBody>
      </p:sp>
      <p:sp>
        <p:nvSpPr>
          <p:cNvPr id="72" name="Textfeld 71">
            <a:extLst>
              <a:ext uri="{FF2B5EF4-FFF2-40B4-BE49-F238E27FC236}">
                <a16:creationId xmlns:a16="http://schemas.microsoft.com/office/drawing/2014/main" id="{8CCDB8EA-C3F7-F89D-60C3-46EE901CD165}"/>
              </a:ext>
            </a:extLst>
          </p:cNvPr>
          <p:cNvSpPr txBox="1"/>
          <p:nvPr/>
        </p:nvSpPr>
        <p:spPr>
          <a:xfrm>
            <a:off x="9156130" y="4699560"/>
            <a:ext cx="1110875" cy="323165"/>
          </a:xfrm>
          <a:prstGeom prst="rect">
            <a:avLst/>
          </a:prstGeom>
          <a:noFill/>
        </p:spPr>
        <p:txBody>
          <a:bodyPr wrap="square" lIns="0" tIns="0" rIns="0" bIns="0" rtlCol="0" anchor="t">
            <a:sp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1965"/>
                </a:solidFill>
                <a:effectLst/>
                <a:uLnTx/>
                <a:uFillTx/>
                <a:latin typeface="Apis For Office"/>
                <a:ea typeface="+mn-ea"/>
                <a:cs typeface="+mn-cs"/>
              </a:rPr>
              <a:t>UNBESTIMMTER ANTEIL</a:t>
            </a:r>
          </a:p>
        </p:txBody>
      </p:sp>
      <p:sp>
        <p:nvSpPr>
          <p:cNvPr id="73" name="Rechteck: abgerundete Ecken 13">
            <a:extLst>
              <a:ext uri="{FF2B5EF4-FFF2-40B4-BE49-F238E27FC236}">
                <a16:creationId xmlns:a16="http://schemas.microsoft.com/office/drawing/2014/main" id="{E904B5B1-8BA9-7862-977D-210368738913}"/>
              </a:ext>
            </a:extLst>
          </p:cNvPr>
          <p:cNvSpPr/>
          <p:nvPr/>
        </p:nvSpPr>
        <p:spPr>
          <a:xfrm>
            <a:off x="6071850" y="1726881"/>
            <a:ext cx="1023320" cy="3332978"/>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74" name="Textfeld 73">
            <a:extLst>
              <a:ext uri="{FF2B5EF4-FFF2-40B4-BE49-F238E27FC236}">
                <a16:creationId xmlns:a16="http://schemas.microsoft.com/office/drawing/2014/main" id="{E97B9652-49A0-F016-B7E2-3A597D6289BD}"/>
              </a:ext>
            </a:extLst>
          </p:cNvPr>
          <p:cNvSpPr txBox="1"/>
          <p:nvPr/>
        </p:nvSpPr>
        <p:spPr>
          <a:xfrm>
            <a:off x="6003178" y="5172139"/>
            <a:ext cx="4253992" cy="214832"/>
          </a:xfrm>
          <a:prstGeom prst="rect">
            <a:avLst/>
          </a:prstGeom>
          <a:noFill/>
        </p:spPr>
        <p:txBody>
          <a:bodyPr wrap="square" lIns="0" tIns="0" rIns="0" bIns="0" rtlCol="0" anchor="ctr">
            <a:noAutofit/>
          </a:bodyPr>
          <a:lstStyle>
            <a:defPPr>
              <a:defRPr lang="de-DE"/>
            </a:defPPr>
            <a:lvl1pPr>
              <a:defRPr sz="14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Diagnoseabsicht: Genauigkeit im unbestimmten Bereich auf 0 % festgelegt</a:t>
            </a:r>
            <a:endParaRPr kumimoji="0" lang="en-US" sz="1100" b="0" i="0" u="none" strike="noStrike" kern="1200" cap="none" spc="0" normalizeH="0" baseline="0" noProof="0">
              <a:ln>
                <a:noFill/>
              </a:ln>
              <a:solidFill>
                <a:srgbClr val="001965"/>
              </a:solidFill>
              <a:effectLst/>
              <a:uLnTx/>
              <a:uFillTx/>
              <a:latin typeface="Apis For Office"/>
              <a:ea typeface="+mn-ea"/>
              <a:cs typeface="+mn-cs"/>
            </a:endParaRPr>
          </a:p>
        </p:txBody>
      </p:sp>
      <p:cxnSp>
        <p:nvCxnSpPr>
          <p:cNvPr id="75" name="Gerade Verbindung mit Pfeil 74">
            <a:extLst>
              <a:ext uri="{FF2B5EF4-FFF2-40B4-BE49-F238E27FC236}">
                <a16:creationId xmlns:a16="http://schemas.microsoft.com/office/drawing/2014/main" id="{FB3A86C7-C7F1-1ECD-BD4E-FF2600FE4894}"/>
              </a:ext>
            </a:extLst>
          </p:cNvPr>
          <p:cNvCxnSpPr>
            <a:cxnSpLocks/>
          </p:cNvCxnSpPr>
          <p:nvPr/>
        </p:nvCxnSpPr>
        <p:spPr>
          <a:xfrm flipH="1" flipV="1">
            <a:off x="9002999" y="5028468"/>
            <a:ext cx="146279" cy="14367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itel 11">
            <a:extLst>
              <a:ext uri="{FF2B5EF4-FFF2-40B4-BE49-F238E27FC236}">
                <a16:creationId xmlns:a16="http://schemas.microsoft.com/office/drawing/2014/main" id="{94F1E244-FF56-D68D-9550-1C80475BD4C6}"/>
              </a:ext>
            </a:extLst>
          </p:cNvPr>
          <p:cNvSpPr>
            <a:spLocks noGrp="1"/>
          </p:cNvSpPr>
          <p:nvPr>
            <p:ph type="title"/>
          </p:nvPr>
        </p:nvSpPr>
        <p:spPr>
          <a:xfrm>
            <a:off x="648000" y="648000"/>
            <a:ext cx="10896000" cy="536056"/>
          </a:xfrm>
        </p:spPr>
        <p:txBody>
          <a:bodyPr/>
          <a:lstStyle/>
          <a:p>
            <a:r>
              <a:rPr lang="de-DE" dirty="0"/>
              <a:t>KI verbessert FibroScan</a:t>
            </a:r>
            <a:r>
              <a:rPr lang="de-DE" baseline="30000" dirty="0"/>
              <a:t>®</a:t>
            </a:r>
            <a:r>
              <a:rPr lang="de-DE" dirty="0"/>
              <a:t>-Leistungsfähigkeit</a:t>
            </a:r>
          </a:p>
        </p:txBody>
      </p:sp>
      <p:sp>
        <p:nvSpPr>
          <p:cNvPr id="2" name="Rechteck: abgerundete Ecken 1">
            <a:extLst>
              <a:ext uri="{FF2B5EF4-FFF2-40B4-BE49-F238E27FC236}">
                <a16:creationId xmlns:a16="http://schemas.microsoft.com/office/drawing/2014/main" id="{CB6506AE-CEAE-4FC2-EF2D-DF253D307128}"/>
              </a:ext>
            </a:extLst>
          </p:cNvPr>
          <p:cNvSpPr/>
          <p:nvPr/>
        </p:nvSpPr>
        <p:spPr>
          <a:xfrm>
            <a:off x="647700" y="5619562"/>
            <a:ext cx="10483249" cy="537013"/>
          </a:xfrm>
          <a:prstGeom prst="roundRect">
            <a:avLst/>
          </a:prstGeom>
          <a:solidFill>
            <a:srgbClr val="D8EAF8"/>
          </a:solidFill>
          <a:ln>
            <a:solidFill>
              <a:srgbClr val="D8EAF8"/>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30" normalizeH="0" baseline="0" noProof="0">
                <a:ln>
                  <a:noFill/>
                </a:ln>
                <a:solidFill>
                  <a:schemeClr val="accent1"/>
                </a:solidFill>
                <a:effectLst/>
                <a:uLnTx/>
                <a:uFillTx/>
                <a:latin typeface="Apis For Office"/>
                <a:ea typeface="+mn-ea"/>
                <a:cs typeface="+mn-cs"/>
              </a:rPr>
              <a:t>KI verbessert die Leistungsfähigkeit von FIB-4 und LSM (</a:t>
            </a:r>
            <a:r>
              <a:rPr kumimoji="0" lang="de-DE" b="0" i="0" u="none" strike="noStrike" kern="1200" cap="none" spc="-30" normalizeH="0" baseline="0" noProof="0" err="1">
                <a:ln>
                  <a:noFill/>
                </a:ln>
                <a:solidFill>
                  <a:schemeClr val="accent1"/>
                </a:solidFill>
                <a:effectLst/>
                <a:uLnTx/>
                <a:uFillTx/>
                <a:latin typeface="Apis For Office"/>
                <a:ea typeface="+mn-ea"/>
                <a:cs typeface="+mn-cs"/>
              </a:rPr>
              <a:t>FibroScan</a:t>
            </a:r>
            <a:r>
              <a:rPr kumimoji="0" lang="de-DE" b="0" i="0" u="none" strike="noStrike" kern="1200" cap="none" spc="-30" normalizeH="0" baseline="30000" noProof="0">
                <a:ln>
                  <a:noFill/>
                </a:ln>
                <a:solidFill>
                  <a:schemeClr val="accent1"/>
                </a:solidFill>
                <a:effectLst/>
                <a:uLnTx/>
                <a:uFillTx/>
                <a:latin typeface="Apis For Office"/>
                <a:ea typeface="+mn-ea"/>
                <a:cs typeface="+mn-cs"/>
              </a:rPr>
              <a:t>®</a:t>
            </a:r>
            <a:r>
              <a:rPr kumimoji="0" lang="de-DE" b="0" i="0" u="none" strike="noStrike" kern="1200" cap="none" spc="-30" normalizeH="0" baseline="0" noProof="0">
                <a:ln>
                  <a:noFill/>
                </a:ln>
                <a:solidFill>
                  <a:schemeClr val="accent1"/>
                </a:solidFill>
                <a:effectLst/>
                <a:uLnTx/>
                <a:uFillTx/>
                <a:latin typeface="Apis For Office"/>
                <a:ea typeface="+mn-ea"/>
                <a:cs typeface="+mn-cs"/>
              </a:rPr>
              <a:t>).</a:t>
            </a:r>
          </a:p>
        </p:txBody>
      </p:sp>
    </p:spTree>
    <p:custDataLst>
      <p:tags r:id="rId1"/>
    </p:custDataLst>
    <p:extLst>
      <p:ext uri="{BB962C8B-B14F-4D97-AF65-F5344CB8AC3E}">
        <p14:creationId xmlns:p14="http://schemas.microsoft.com/office/powerpoint/2010/main" val="2909565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60AC0-5789-0049-2A27-847D876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000119-B59D-BD4C-5F48-993EB757D0C4}"/>
              </a:ext>
            </a:extLst>
          </p:cNvPr>
          <p:cNvSpPr>
            <a:spLocks noGrp="1"/>
          </p:cNvSpPr>
          <p:nvPr>
            <p:ph type="ctrTitle"/>
          </p:nvPr>
        </p:nvSpPr>
        <p:spPr>
          <a:xfrm>
            <a:off x="648000" y="648000"/>
            <a:ext cx="9666039" cy="5562000"/>
          </a:xfrm>
        </p:spPr>
        <p:txBody>
          <a:bodyPr/>
          <a:lstStyle/>
          <a:p>
            <a:r>
              <a:rPr lang="de-DE" sz="4000" i="0" err="1">
                <a:effectLst/>
              </a:rPr>
              <a:t>LiverPRO</a:t>
            </a:r>
            <a:r>
              <a:rPr lang="de-DE" sz="4000" i="0">
                <a:effectLst/>
              </a:rPr>
              <a:t> </a:t>
            </a:r>
            <a:r>
              <a:rPr lang="de-DE" sz="4000" i="0" err="1">
                <a:effectLst/>
              </a:rPr>
              <a:t>to</a:t>
            </a:r>
            <a:r>
              <a:rPr lang="de-DE" sz="4000" i="0">
                <a:effectLst/>
              </a:rPr>
              <a:t> </a:t>
            </a:r>
            <a:r>
              <a:rPr lang="de-DE" sz="4000" i="0" err="1">
                <a:effectLst/>
              </a:rPr>
              <a:t>diagnose</a:t>
            </a:r>
            <a:r>
              <a:rPr lang="de-DE" sz="4000" i="0">
                <a:effectLst/>
              </a:rPr>
              <a:t> and monitor </a:t>
            </a:r>
            <a:r>
              <a:rPr lang="de-DE" sz="4000" i="0" err="1">
                <a:effectLst/>
              </a:rPr>
              <a:t>liver</a:t>
            </a:r>
            <a:r>
              <a:rPr lang="de-DE" sz="4000" i="0">
                <a:effectLst/>
              </a:rPr>
              <a:t> </a:t>
            </a:r>
            <a:r>
              <a:rPr lang="de-DE" sz="4000" i="0" err="1">
                <a:effectLst/>
              </a:rPr>
              <a:t>fibrosis</a:t>
            </a:r>
            <a:r>
              <a:rPr lang="de-DE" sz="4000" i="0">
                <a:effectLst/>
              </a:rPr>
              <a:t> in </a:t>
            </a:r>
            <a:r>
              <a:rPr lang="de-DE" sz="4000" i="0" err="1">
                <a:effectLst/>
              </a:rPr>
              <a:t>patients</a:t>
            </a:r>
            <a:r>
              <a:rPr lang="de-DE" sz="4000" i="0">
                <a:effectLst/>
              </a:rPr>
              <a:t> </a:t>
            </a:r>
            <a:r>
              <a:rPr lang="de-DE" sz="4000" i="0" err="1">
                <a:effectLst/>
              </a:rPr>
              <a:t>with</a:t>
            </a:r>
            <a:r>
              <a:rPr lang="de-DE" sz="4000" i="0">
                <a:effectLst/>
              </a:rPr>
              <a:t> MASLD and </a:t>
            </a:r>
            <a:r>
              <a:rPr lang="de-DE" sz="4000" i="0" err="1">
                <a:effectLst/>
              </a:rPr>
              <a:t>obesity</a:t>
            </a:r>
            <a:endParaRPr lang="de-DE" sz="4000"/>
          </a:p>
        </p:txBody>
      </p:sp>
      <p:sp>
        <p:nvSpPr>
          <p:cNvPr id="5" name="Textplatzhalter 4">
            <a:extLst>
              <a:ext uri="{FF2B5EF4-FFF2-40B4-BE49-F238E27FC236}">
                <a16:creationId xmlns:a16="http://schemas.microsoft.com/office/drawing/2014/main" id="{C0C08AB8-0A32-A96B-597E-C44899A593B5}"/>
              </a:ext>
            </a:extLst>
          </p:cNvPr>
          <p:cNvSpPr>
            <a:spLocks noGrp="1"/>
          </p:cNvSpPr>
          <p:nvPr>
            <p:ph type="body" sz="quarter" idx="17"/>
          </p:nvPr>
        </p:nvSpPr>
        <p:spPr/>
        <p:txBody>
          <a:bodyPr/>
          <a:lstStyle/>
          <a:p>
            <a:r>
              <a:rPr lang="de-DE" sz="900" kern="100" err="1">
                <a:effectLst/>
                <a:latin typeface="Apis For Office" panose="020B0504010101010104"/>
                <a:ea typeface="Apis For Office" panose="020B0504010101010104" pitchFamily="34" charset="0"/>
                <a:cs typeface="Apis For Office" panose="020B0504010101010104" pitchFamily="34" charset="0"/>
              </a:rPr>
              <a:t>ePoster</a:t>
            </a:r>
            <a:r>
              <a:rPr lang="de-DE" sz="900" kern="100">
                <a:effectLst/>
                <a:latin typeface="Apis For Office" panose="020B0504010101010104"/>
                <a:ea typeface="Apis For Office" panose="020B0504010101010104" pitchFamily="34" charset="0"/>
                <a:cs typeface="Apis For Office" panose="020B0504010101010104" pitchFamily="34" charset="0"/>
              </a:rPr>
              <a:t> (</a:t>
            </a:r>
            <a:r>
              <a:rPr lang="de-DE" sz="900"/>
              <a:t>WED-391</a:t>
            </a:r>
            <a:r>
              <a:rPr lang="de-DE" sz="900" kern="100">
                <a:effectLst/>
                <a:latin typeface="Apis For Office" panose="020B0504010101010104"/>
                <a:ea typeface="Apis For Office" panose="020B0504010101010104" pitchFamily="34" charset="0"/>
                <a:cs typeface="Apis For Office" panose="020B0504010101010104" pitchFamily="34" charset="0"/>
              </a:rPr>
              <a:t>) vom EASL 2025, 07.-10. Mai 2025, Amsterdam.</a:t>
            </a:r>
            <a:endParaRPr lang="de-DE"/>
          </a:p>
        </p:txBody>
      </p:sp>
      <p:sp>
        <p:nvSpPr>
          <p:cNvPr id="3" name="Textplatzhalter 2">
            <a:extLst>
              <a:ext uri="{FF2B5EF4-FFF2-40B4-BE49-F238E27FC236}">
                <a16:creationId xmlns:a16="http://schemas.microsoft.com/office/drawing/2014/main" id="{71A1C1C6-A91F-E646-BF19-F1222652E677}"/>
              </a:ext>
            </a:extLst>
          </p:cNvPr>
          <p:cNvSpPr>
            <a:spLocks noGrp="1"/>
          </p:cNvSpPr>
          <p:nvPr>
            <p:ph type="body" sz="quarter" idx="14"/>
          </p:nvPr>
        </p:nvSpPr>
        <p:spPr/>
        <p:txBody>
          <a:bodyPr/>
          <a:lstStyle/>
          <a:p>
            <a:r>
              <a:rPr lang="de-DE" b="1" i="0" err="1">
                <a:effectLst/>
                <a:latin typeface="+mj-lt"/>
              </a:rPr>
              <a:t>Lindvig</a:t>
            </a:r>
            <a:r>
              <a:rPr lang="de-DE" b="1" i="0">
                <a:effectLst/>
                <a:latin typeface="+mj-lt"/>
              </a:rPr>
              <a:t>, KP. </a:t>
            </a:r>
            <a:r>
              <a:rPr lang="de-DE">
                <a:latin typeface="+mj-lt"/>
              </a:rPr>
              <a:t>e</a:t>
            </a:r>
            <a:r>
              <a:rPr lang="de-DE" b="1" i="0">
                <a:effectLst/>
                <a:latin typeface="+mj-lt"/>
              </a:rPr>
              <a:t>t al.</a:t>
            </a:r>
            <a:endParaRPr lang="de-DE">
              <a:latin typeface="+mj-lt"/>
            </a:endParaRPr>
          </a:p>
        </p:txBody>
      </p:sp>
      <p:pic>
        <p:nvPicPr>
          <p:cNvPr id="9" name="Grafik 8">
            <a:extLst>
              <a:ext uri="{FF2B5EF4-FFF2-40B4-BE49-F238E27FC236}">
                <a16:creationId xmlns:a16="http://schemas.microsoft.com/office/drawing/2014/main" id="{CBDC086F-56B3-B921-FBC5-837EC5228D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5924" y="4317958"/>
            <a:ext cx="3049353" cy="1891013"/>
          </a:xfrm>
          <a:prstGeom prst="rect">
            <a:avLst/>
          </a:prstGeom>
        </p:spPr>
      </p:pic>
    </p:spTree>
    <p:custDataLst>
      <p:tags r:id="rId1"/>
    </p:custDataLst>
    <p:extLst>
      <p:ext uri="{BB962C8B-B14F-4D97-AF65-F5344CB8AC3E}">
        <p14:creationId xmlns:p14="http://schemas.microsoft.com/office/powerpoint/2010/main" val="3688781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57BD3-4F4D-419D-B650-8CC5B3227C76}"/>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D57818FE-8885-BFF8-0C41-08DF9E46823C}"/>
              </a:ext>
            </a:extLst>
          </p:cNvPr>
          <p:cNvSpPr>
            <a:spLocks noGrp="1"/>
          </p:cNvSpPr>
          <p:nvPr>
            <p:ph type="body" sz="quarter" idx="17"/>
          </p:nvPr>
        </p:nvSpPr>
        <p:spPr/>
        <p:txBody>
          <a:bodyPr/>
          <a:lstStyle/>
          <a:p>
            <a:r>
              <a:rPr lang="de-DE" sz="900" err="1"/>
              <a:t>Lindvig</a:t>
            </a:r>
            <a:r>
              <a:rPr lang="de-DE" sz="900"/>
              <a:t> KP. et al. </a:t>
            </a:r>
            <a:r>
              <a:rPr lang="en-US" sz="900"/>
              <a:t>J Hepatol. 2025;82</a:t>
            </a:r>
            <a:r>
              <a:rPr lang="de-DE" sz="900"/>
              <a:t>(Suppl.1):WED-391.</a:t>
            </a:r>
          </a:p>
        </p:txBody>
      </p:sp>
      <p:sp>
        <p:nvSpPr>
          <p:cNvPr id="9" name="Textplatzhalter 8">
            <a:extLst>
              <a:ext uri="{FF2B5EF4-FFF2-40B4-BE49-F238E27FC236}">
                <a16:creationId xmlns:a16="http://schemas.microsoft.com/office/drawing/2014/main" id="{B58B5CBA-6DB0-7801-54F3-A45CD74E29EB}"/>
              </a:ext>
            </a:extLst>
          </p:cNvPr>
          <p:cNvSpPr>
            <a:spLocks noGrp="1"/>
          </p:cNvSpPr>
          <p:nvPr>
            <p:ph type="body" sz="quarter" idx="15"/>
          </p:nvPr>
        </p:nvSpPr>
        <p:spPr/>
        <p:txBody>
          <a:bodyPr/>
          <a:lstStyle/>
          <a:p>
            <a:r>
              <a:rPr lang="en-GB" i="1" err="1"/>
              <a:t>Grafik</a:t>
            </a:r>
            <a:r>
              <a:rPr lang="en-GB" i="1"/>
              <a:t> von Novo Nordisk </a:t>
            </a:r>
            <a:r>
              <a:rPr lang="en-GB" i="1" err="1"/>
              <a:t>nach</a:t>
            </a:r>
            <a:r>
              <a:rPr lang="en-GB" i="1"/>
              <a:t> Daten von </a:t>
            </a:r>
            <a:r>
              <a:rPr lang="en-GB" i="1" err="1"/>
              <a:t>Lindvia</a:t>
            </a:r>
            <a:r>
              <a:rPr lang="en-GB" i="1"/>
              <a:t> KP. Et al.</a:t>
            </a:r>
            <a:endParaRPr lang="de-DE" i="1"/>
          </a:p>
        </p:txBody>
      </p:sp>
      <p:sp>
        <p:nvSpPr>
          <p:cNvPr id="3" name="Textfeld 2">
            <a:extLst>
              <a:ext uri="{FF2B5EF4-FFF2-40B4-BE49-F238E27FC236}">
                <a16:creationId xmlns:a16="http://schemas.microsoft.com/office/drawing/2014/main" id="{F257FC34-8679-F456-5FB5-38F4CED30265}"/>
              </a:ext>
            </a:extLst>
          </p:cNvPr>
          <p:cNvSpPr txBox="1"/>
          <p:nvPr/>
        </p:nvSpPr>
        <p:spPr>
          <a:xfrm>
            <a:off x="1917591" y="1296609"/>
            <a:ext cx="3139962" cy="206851"/>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Änderungen in </a:t>
            </a:r>
            <a:r>
              <a:rPr kumimoji="0" lang="de-DE" sz="1200" b="1" i="0" u="none" strike="noStrike" kern="1200" cap="none" spc="0" normalizeH="0" baseline="0" noProof="0" err="1">
                <a:ln>
                  <a:noFill/>
                </a:ln>
                <a:solidFill>
                  <a:srgbClr val="001965"/>
                </a:solidFill>
                <a:effectLst/>
                <a:uLnTx/>
                <a:uFillTx/>
                <a:latin typeface="Apis For Office"/>
                <a:ea typeface="+mn-ea"/>
                <a:cs typeface="+mn-cs"/>
              </a:rPr>
              <a:t>LiverPro</a:t>
            </a:r>
            <a:r>
              <a:rPr kumimoji="0" lang="de-DE" sz="1200" b="1" i="0" u="none" strike="noStrike" kern="1200" cap="none" spc="0" normalizeH="0" baseline="0" noProof="0">
                <a:ln>
                  <a:noFill/>
                </a:ln>
                <a:solidFill>
                  <a:srgbClr val="001965"/>
                </a:solidFill>
                <a:effectLst/>
                <a:uLnTx/>
                <a:uFillTx/>
                <a:latin typeface="Apis For Office"/>
                <a:ea typeface="+mn-ea"/>
                <a:cs typeface="+mn-cs"/>
              </a:rPr>
              <a:t> im Laufe der Zeit (n=103)</a:t>
            </a:r>
          </a:p>
        </p:txBody>
      </p:sp>
      <p:sp>
        <p:nvSpPr>
          <p:cNvPr id="6" name="Titel 11">
            <a:extLst>
              <a:ext uri="{FF2B5EF4-FFF2-40B4-BE49-F238E27FC236}">
                <a16:creationId xmlns:a16="http://schemas.microsoft.com/office/drawing/2014/main" id="{505FA872-D5A0-0923-1085-B7612135EB82}"/>
              </a:ext>
            </a:extLst>
          </p:cNvPr>
          <p:cNvSpPr>
            <a:spLocks noGrp="1"/>
          </p:cNvSpPr>
          <p:nvPr>
            <p:ph type="title"/>
          </p:nvPr>
        </p:nvSpPr>
        <p:spPr>
          <a:xfrm>
            <a:off x="648000" y="423882"/>
            <a:ext cx="10896000" cy="1296000"/>
          </a:xfrm>
        </p:spPr>
        <p:txBody>
          <a:bodyPr/>
          <a:lstStyle/>
          <a:p>
            <a:r>
              <a:rPr lang="de-DE" dirty="0"/>
              <a:t>LiverPRO bei fortgeschrittener Fibrose</a:t>
            </a:r>
          </a:p>
        </p:txBody>
      </p:sp>
      <p:sp>
        <p:nvSpPr>
          <p:cNvPr id="8" name="Textfeld 7">
            <a:extLst>
              <a:ext uri="{FF2B5EF4-FFF2-40B4-BE49-F238E27FC236}">
                <a16:creationId xmlns:a16="http://schemas.microsoft.com/office/drawing/2014/main" id="{7F110220-FB99-BAA3-4EAD-7822805EA6B9}"/>
              </a:ext>
            </a:extLst>
          </p:cNvPr>
          <p:cNvSpPr txBox="1"/>
          <p:nvPr/>
        </p:nvSpPr>
        <p:spPr>
          <a:xfrm>
            <a:off x="6376416" y="1616188"/>
            <a:ext cx="4926549" cy="353500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de-DE" sz="1400" b="0" i="0" u="none" strike="noStrike" kern="1200" cap="none" spc="0" normalizeH="0" baseline="0" noProof="0" err="1">
                <a:ln>
                  <a:noFill/>
                </a:ln>
                <a:solidFill>
                  <a:srgbClr val="001965"/>
                </a:solidFill>
                <a:effectLst/>
                <a:uLnTx/>
                <a:uFillTx/>
                <a:latin typeface="Apis For Office"/>
                <a:ea typeface="+mn-ea"/>
                <a:cs typeface="+mn-cs"/>
              </a:rPr>
              <a:t>LiverPRO</a:t>
            </a:r>
            <a:r>
              <a:rPr kumimoji="0" lang="de-DE" sz="1400" b="0" i="0" u="none" strike="noStrike" kern="1200" cap="none" spc="0" normalizeH="0" baseline="0" noProof="0">
                <a:ln>
                  <a:noFill/>
                </a:ln>
                <a:solidFill>
                  <a:srgbClr val="001965"/>
                </a:solidFill>
                <a:effectLst/>
                <a:uLnTx/>
                <a:uFillTx/>
                <a:latin typeface="Apis For Office"/>
                <a:ea typeface="+mn-ea"/>
                <a:cs typeface="+mn-cs"/>
              </a:rPr>
              <a:t> ist ein CE-zertifiziertes </a:t>
            </a:r>
            <a:r>
              <a:rPr kumimoji="0" lang="de-DE" sz="1400" b="0" i="0" u="none" strike="noStrike" kern="1200" cap="none" spc="0" normalizeH="0" baseline="0" noProof="0" err="1">
                <a:ln>
                  <a:noFill/>
                </a:ln>
                <a:solidFill>
                  <a:srgbClr val="001965"/>
                </a:solidFill>
                <a:effectLst/>
                <a:uLnTx/>
                <a:uFillTx/>
                <a:latin typeface="Apis For Office"/>
                <a:ea typeface="+mn-ea"/>
                <a:cs typeface="+mn-cs"/>
              </a:rPr>
              <a:t>Machine</a:t>
            </a:r>
            <a:r>
              <a:rPr kumimoji="0" lang="de-DE" sz="1400" b="0" i="0" u="none" strike="noStrike" kern="1200" cap="none" spc="0" normalizeH="0" baseline="0" noProof="0">
                <a:ln>
                  <a:noFill/>
                </a:ln>
                <a:solidFill>
                  <a:srgbClr val="001965"/>
                </a:solidFill>
                <a:effectLst/>
                <a:uLnTx/>
                <a:uFillTx/>
                <a:latin typeface="Apis For Office"/>
                <a:ea typeface="+mn-ea"/>
                <a:cs typeface="+mn-cs"/>
              </a:rPr>
              <a:t> Learning Model, das das Risiko einer Leberfibrose (≥F2 oder ≥F3) auf Basis von Alter und Laborparametern vorhersagen kann</a:t>
            </a:r>
          </a:p>
          <a:p>
            <a:pPr marL="171450" marR="0" lvl="0" indent="-1714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266 Patienten, BMI 43 kg/m² bei Beginn, 2,5 Jahre Follow-Up. Leberbiopsien zu Studienbeginn und -ende zur Prüfung einer möglichen Korrelation des Testergebnisses mit dem histologischen </a:t>
            </a:r>
            <a:r>
              <a:rPr kumimoji="0" lang="de-DE" sz="1400" b="0" i="0" u="none" strike="noStrike" kern="1200" cap="none" spc="0" normalizeH="0" baseline="0" noProof="0" err="1">
                <a:ln>
                  <a:noFill/>
                </a:ln>
                <a:solidFill>
                  <a:srgbClr val="001965"/>
                </a:solidFill>
                <a:effectLst/>
                <a:uLnTx/>
                <a:uFillTx/>
                <a:latin typeface="Apis For Office"/>
                <a:ea typeface="+mn-ea"/>
                <a:cs typeface="+mn-cs"/>
              </a:rPr>
              <a:t>Fibrosegrad</a:t>
            </a:r>
            <a:endParaRPr kumimoji="0" lang="de-DE" sz="1400" b="0" i="0" u="none" strike="noStrike" kern="1200" cap="none" spc="0" normalizeH="0" baseline="0" noProof="0">
              <a:ln>
                <a:noFill/>
              </a:ln>
              <a:solidFill>
                <a:srgbClr val="001965"/>
              </a:solidFill>
              <a:effectLst/>
              <a:uLnTx/>
              <a:uFillTx/>
              <a:latin typeface="Apis For Office"/>
              <a:ea typeface="+mn-ea"/>
              <a:cs typeface="+mn-cs"/>
            </a:endParaRPr>
          </a:p>
          <a:p>
            <a:pPr marL="171450" marR="0" lvl="0" indent="-1714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Die Veränderungen des Kleiner-Fibrose-Wertes im Laufe der Zeit korrelieren mit den Veränderungen in </a:t>
            </a:r>
            <a:r>
              <a:rPr kumimoji="0" lang="de-DE" sz="1400" b="0" i="0" u="none" strike="noStrike" kern="1200" cap="none" spc="0" normalizeH="0" baseline="0" noProof="0" err="1">
                <a:ln>
                  <a:noFill/>
                </a:ln>
                <a:solidFill>
                  <a:srgbClr val="001965"/>
                </a:solidFill>
                <a:effectLst/>
                <a:uLnTx/>
                <a:uFillTx/>
                <a:latin typeface="Apis For Office"/>
                <a:ea typeface="+mn-ea"/>
                <a:cs typeface="+mn-cs"/>
              </a:rPr>
              <a:t>LiverPRO</a:t>
            </a:r>
            <a:r>
              <a:rPr kumimoji="0" lang="de-DE" sz="1400" b="0" i="0" u="none" strike="noStrike" kern="1200" cap="none" spc="0" normalizeH="0" baseline="0" noProof="0">
                <a:ln>
                  <a:noFill/>
                </a:ln>
                <a:solidFill>
                  <a:srgbClr val="001965"/>
                </a:solidFill>
                <a:effectLst/>
                <a:uLnTx/>
                <a:uFillTx/>
                <a:latin typeface="Apis For Office"/>
                <a:ea typeface="+mn-ea"/>
                <a:cs typeface="+mn-cs"/>
              </a:rPr>
              <a:t> </a:t>
            </a:r>
          </a:p>
          <a:p>
            <a:pPr marL="171450" marR="0" lvl="0" indent="-1714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de-DE" sz="1400" b="0" i="0" u="none" strike="noStrike" kern="1200" cap="none" spc="-30" normalizeH="0" baseline="0" noProof="0">
                <a:ln>
                  <a:noFill/>
                </a:ln>
                <a:solidFill>
                  <a:srgbClr val="001965"/>
                </a:solidFill>
                <a:effectLst/>
                <a:uLnTx/>
                <a:uFillTx/>
                <a:latin typeface="Apis For Office"/>
                <a:ea typeface="+mn-ea"/>
                <a:cs typeface="+mn-cs"/>
              </a:rPr>
              <a:t>Bei Patienten, bei denen sich der Kleiner-Fibrose-Wert </a:t>
            </a:r>
          </a:p>
          <a:p>
            <a:pPr marL="628650" marR="0" lvl="1" indent="-1714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verbesserte (</a:t>
            </a:r>
            <a:r>
              <a:rPr kumimoji="0" lang="de-DE" sz="1400" b="0" i="0" u="none" strike="noStrike" kern="1200" cap="none" spc="0" normalizeH="0" baseline="0" noProof="0">
                <a:ln>
                  <a:noFill/>
                </a:ln>
                <a:solidFill>
                  <a:srgbClr val="3B97DE"/>
                </a:solidFill>
                <a:effectLst/>
                <a:uLnTx/>
                <a:uFillTx/>
                <a:latin typeface="Apis For Office"/>
                <a:ea typeface="+mn-ea"/>
                <a:cs typeface="+mn-cs"/>
              </a:rPr>
              <a:t>hellblau</a:t>
            </a:r>
            <a:r>
              <a:rPr kumimoji="0" lang="de-DE" sz="1400" b="0" i="0" u="none" strike="noStrike" kern="1200" cap="none" spc="0" normalizeH="0" baseline="0" noProof="0">
                <a:ln>
                  <a:noFill/>
                </a:ln>
                <a:solidFill>
                  <a:srgbClr val="001965"/>
                </a:solidFill>
                <a:effectLst/>
                <a:uLnTx/>
                <a:uFillTx/>
                <a:latin typeface="Apis For Office"/>
                <a:ea typeface="+mn-ea"/>
                <a:cs typeface="+mn-cs"/>
              </a:rPr>
              <a:t>), </a:t>
            </a:r>
            <a:r>
              <a:rPr kumimoji="0" lang="de-DE" sz="1400" b="0" i="0" u="sng" strike="noStrike" kern="1200" cap="none" spc="0" normalizeH="0" baseline="0" noProof="0">
                <a:ln>
                  <a:noFill/>
                </a:ln>
                <a:solidFill>
                  <a:srgbClr val="001965"/>
                </a:solidFill>
                <a:effectLst/>
                <a:uLnTx/>
                <a:uFillTx/>
                <a:latin typeface="Apis For Office"/>
                <a:ea typeface="+mn-ea"/>
                <a:cs typeface="+mn-cs"/>
              </a:rPr>
              <a:t>sank</a:t>
            </a:r>
            <a:r>
              <a:rPr kumimoji="0" lang="de-DE" sz="1400" b="0" i="0" u="none" strike="noStrike" kern="1200" cap="none" spc="0" normalizeH="0" baseline="0" noProof="0">
                <a:ln>
                  <a:noFill/>
                </a:ln>
                <a:solidFill>
                  <a:srgbClr val="001965"/>
                </a:solidFill>
                <a:effectLst/>
                <a:uLnTx/>
                <a:uFillTx/>
                <a:latin typeface="Apis For Office"/>
                <a:ea typeface="+mn-ea"/>
                <a:cs typeface="+mn-cs"/>
              </a:rPr>
              <a:t> der </a:t>
            </a:r>
            <a:r>
              <a:rPr kumimoji="0" lang="de-DE" sz="1400" b="0" i="0" u="none" strike="noStrike" kern="1200" cap="none" spc="0" normalizeH="0" baseline="0" noProof="0" err="1">
                <a:ln>
                  <a:noFill/>
                </a:ln>
                <a:solidFill>
                  <a:srgbClr val="001965"/>
                </a:solidFill>
                <a:effectLst/>
                <a:uLnTx/>
                <a:uFillTx/>
                <a:latin typeface="Apis For Office"/>
                <a:ea typeface="+mn-ea"/>
                <a:cs typeface="+mn-cs"/>
              </a:rPr>
              <a:t>LiverPRO</a:t>
            </a:r>
            <a:r>
              <a:rPr kumimoji="0" lang="de-DE" sz="1400" b="0" i="0" u="none" strike="noStrike" kern="1200" cap="none" spc="0" normalizeH="0" baseline="0" noProof="0">
                <a:ln>
                  <a:noFill/>
                </a:ln>
                <a:solidFill>
                  <a:srgbClr val="001965"/>
                </a:solidFill>
                <a:effectLst/>
                <a:uLnTx/>
                <a:uFillTx/>
                <a:latin typeface="Apis For Office"/>
                <a:ea typeface="+mn-ea"/>
                <a:cs typeface="+mn-cs"/>
              </a:rPr>
              <a:t>-Score</a:t>
            </a:r>
          </a:p>
          <a:p>
            <a:pPr marL="628650" marR="0" lvl="1" indent="-1714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001965"/>
                </a:solidFill>
                <a:effectLst/>
                <a:uLnTx/>
                <a:uFillTx/>
                <a:latin typeface="Apis For Office"/>
                <a:ea typeface="+mn-ea"/>
                <a:cs typeface="+mn-cs"/>
              </a:rPr>
              <a:t>verschlechterte (</a:t>
            </a:r>
            <a:r>
              <a:rPr kumimoji="0" lang="de-DE" sz="1400" b="0" i="0" u="none" strike="noStrike" kern="1200" cap="none" spc="0" normalizeH="0" baseline="0" noProof="0">
                <a:ln>
                  <a:noFill/>
                </a:ln>
                <a:solidFill>
                  <a:schemeClr val="accent3"/>
                </a:solidFill>
                <a:effectLst/>
                <a:uLnTx/>
                <a:uFillTx/>
                <a:latin typeface="Apis For Office"/>
                <a:ea typeface="+mn-ea"/>
                <a:cs typeface="+mn-cs"/>
              </a:rPr>
              <a:t>grün</a:t>
            </a:r>
            <a:r>
              <a:rPr kumimoji="0" lang="de-DE" sz="1400" b="0" i="0" u="none" strike="noStrike" kern="1200" cap="none" spc="0" normalizeH="0" baseline="0" noProof="0">
                <a:ln>
                  <a:noFill/>
                </a:ln>
                <a:solidFill>
                  <a:srgbClr val="001965"/>
                </a:solidFill>
                <a:effectLst/>
                <a:uLnTx/>
                <a:uFillTx/>
                <a:latin typeface="Apis For Office"/>
                <a:ea typeface="+mn-ea"/>
                <a:cs typeface="+mn-cs"/>
              </a:rPr>
              <a:t>), </a:t>
            </a:r>
            <a:r>
              <a:rPr kumimoji="0" lang="de-DE" sz="1400" b="0" i="0" u="sng" strike="noStrike" kern="1200" cap="none" spc="0" normalizeH="0" baseline="0" noProof="0">
                <a:ln>
                  <a:noFill/>
                </a:ln>
                <a:solidFill>
                  <a:srgbClr val="001965"/>
                </a:solidFill>
                <a:effectLst/>
                <a:uLnTx/>
                <a:uFillTx/>
                <a:latin typeface="Apis For Office"/>
                <a:ea typeface="+mn-ea"/>
                <a:cs typeface="+mn-cs"/>
              </a:rPr>
              <a:t>stieg</a:t>
            </a:r>
            <a:r>
              <a:rPr kumimoji="0" lang="de-DE" sz="1400" b="0" i="0" u="none" strike="noStrike" kern="1200" cap="none" spc="0" normalizeH="0" baseline="0" noProof="0">
                <a:ln>
                  <a:noFill/>
                </a:ln>
                <a:solidFill>
                  <a:srgbClr val="001965"/>
                </a:solidFill>
                <a:effectLst/>
                <a:uLnTx/>
                <a:uFillTx/>
                <a:latin typeface="Apis For Office"/>
                <a:ea typeface="+mn-ea"/>
                <a:cs typeface="+mn-cs"/>
              </a:rPr>
              <a:t> der </a:t>
            </a:r>
            <a:r>
              <a:rPr kumimoji="0" lang="de-DE" sz="1400" b="0" i="0" u="none" strike="noStrike" kern="1200" cap="none" spc="0" normalizeH="0" baseline="0" noProof="0" err="1">
                <a:ln>
                  <a:noFill/>
                </a:ln>
                <a:solidFill>
                  <a:srgbClr val="001965"/>
                </a:solidFill>
                <a:effectLst/>
                <a:uLnTx/>
                <a:uFillTx/>
                <a:latin typeface="Apis For Office"/>
                <a:ea typeface="+mn-ea"/>
                <a:cs typeface="+mn-cs"/>
              </a:rPr>
              <a:t>LiverPRO</a:t>
            </a:r>
            <a:r>
              <a:rPr kumimoji="0" lang="de-DE" sz="1400" b="0" i="0" u="none" strike="noStrike" kern="1200" cap="none" spc="0" normalizeH="0" baseline="0" noProof="0">
                <a:ln>
                  <a:noFill/>
                </a:ln>
                <a:solidFill>
                  <a:srgbClr val="001965"/>
                </a:solidFill>
                <a:effectLst/>
                <a:uLnTx/>
                <a:uFillTx/>
                <a:latin typeface="Apis For Office"/>
                <a:ea typeface="+mn-ea"/>
                <a:cs typeface="+mn-cs"/>
              </a:rPr>
              <a:t>-Score</a:t>
            </a:r>
          </a:p>
        </p:txBody>
      </p:sp>
      <p:sp>
        <p:nvSpPr>
          <p:cNvPr id="2" name="Textfeld 1">
            <a:extLst>
              <a:ext uri="{FF2B5EF4-FFF2-40B4-BE49-F238E27FC236}">
                <a16:creationId xmlns:a16="http://schemas.microsoft.com/office/drawing/2014/main" id="{D1253698-2241-9CC2-88A5-7A274C3522CA}"/>
              </a:ext>
            </a:extLst>
          </p:cNvPr>
          <p:cNvSpPr txBox="1"/>
          <p:nvPr/>
        </p:nvSpPr>
        <p:spPr>
          <a:xfrm>
            <a:off x="1243816" y="4727360"/>
            <a:ext cx="67377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50" b="1" i="0" u="none" strike="noStrike" kern="1200" cap="none" spc="0" normalizeH="0" baseline="0" noProof="0">
                <a:ln>
                  <a:noFill/>
                </a:ln>
                <a:solidFill>
                  <a:srgbClr val="001965"/>
                </a:solidFill>
                <a:effectLst/>
                <a:uLnTx/>
                <a:uFillTx/>
                <a:latin typeface="Apis For Office"/>
                <a:ea typeface="+mn-ea"/>
                <a:cs typeface="+mn-cs"/>
              </a:rPr>
              <a:t>1. Besuch</a:t>
            </a:r>
          </a:p>
        </p:txBody>
      </p:sp>
      <p:sp>
        <p:nvSpPr>
          <p:cNvPr id="4" name="Textfeld 3">
            <a:extLst>
              <a:ext uri="{FF2B5EF4-FFF2-40B4-BE49-F238E27FC236}">
                <a16:creationId xmlns:a16="http://schemas.microsoft.com/office/drawing/2014/main" id="{62FEEB54-2956-766A-9B2E-7D8E9ADEC80A}"/>
              </a:ext>
            </a:extLst>
          </p:cNvPr>
          <p:cNvSpPr txBox="1"/>
          <p:nvPr/>
        </p:nvSpPr>
        <p:spPr>
          <a:xfrm>
            <a:off x="3329526" y="4727360"/>
            <a:ext cx="67377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50" b="1" i="0" u="none" strike="noStrike" kern="1200" cap="none" spc="0" normalizeH="0" baseline="0" noProof="0">
                <a:ln>
                  <a:noFill/>
                </a:ln>
                <a:solidFill>
                  <a:srgbClr val="001965"/>
                </a:solidFill>
                <a:effectLst/>
                <a:uLnTx/>
                <a:uFillTx/>
                <a:latin typeface="Apis For Office"/>
                <a:ea typeface="+mn-ea"/>
                <a:cs typeface="+mn-cs"/>
              </a:rPr>
              <a:t>Zeitpunkt</a:t>
            </a:r>
          </a:p>
        </p:txBody>
      </p:sp>
      <p:sp>
        <p:nvSpPr>
          <p:cNvPr id="10" name="Textfeld 9">
            <a:extLst>
              <a:ext uri="{FF2B5EF4-FFF2-40B4-BE49-F238E27FC236}">
                <a16:creationId xmlns:a16="http://schemas.microsoft.com/office/drawing/2014/main" id="{B3E979D0-4AE1-B0E8-0212-02F70F680D9A}"/>
              </a:ext>
            </a:extLst>
          </p:cNvPr>
          <p:cNvSpPr txBox="1"/>
          <p:nvPr/>
        </p:nvSpPr>
        <p:spPr>
          <a:xfrm>
            <a:off x="5316943" y="4738753"/>
            <a:ext cx="877936"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050" b="1" i="0" u="none" strike="noStrike" kern="1200" cap="none" spc="0" normalizeH="0" baseline="0" noProof="0">
                <a:ln>
                  <a:noFill/>
                </a:ln>
                <a:solidFill>
                  <a:srgbClr val="001965"/>
                </a:solidFill>
                <a:effectLst/>
                <a:uLnTx/>
                <a:uFillTx/>
                <a:latin typeface="Apis For Office"/>
                <a:ea typeface="+mn-ea"/>
                <a:cs typeface="+mn-cs"/>
              </a:rPr>
              <a:t>Studienende</a:t>
            </a:r>
          </a:p>
        </p:txBody>
      </p:sp>
      <p:sp>
        <p:nvSpPr>
          <p:cNvPr id="11" name="Textfeld 10">
            <a:extLst>
              <a:ext uri="{FF2B5EF4-FFF2-40B4-BE49-F238E27FC236}">
                <a16:creationId xmlns:a16="http://schemas.microsoft.com/office/drawing/2014/main" id="{207C695C-91CA-4E53-0CB2-9B647C24AB2A}"/>
              </a:ext>
            </a:extLst>
          </p:cNvPr>
          <p:cNvSpPr txBox="1"/>
          <p:nvPr/>
        </p:nvSpPr>
        <p:spPr>
          <a:xfrm rot="16200000">
            <a:off x="307038" y="3133538"/>
            <a:ext cx="968154"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err="1">
                <a:ln>
                  <a:noFill/>
                </a:ln>
                <a:solidFill>
                  <a:srgbClr val="001965"/>
                </a:solidFill>
                <a:effectLst/>
                <a:uLnTx/>
                <a:uFillTx/>
                <a:latin typeface="Apis For Office"/>
                <a:ea typeface="+mn-ea"/>
                <a:cs typeface="+mn-cs"/>
              </a:rPr>
              <a:t>LiverPRO</a:t>
            </a:r>
            <a:r>
              <a:rPr kumimoji="0" lang="de-DE" sz="1100" b="1" i="0" u="none" strike="noStrike" kern="1200" cap="none" spc="0" normalizeH="0" baseline="0" noProof="0">
                <a:ln>
                  <a:noFill/>
                </a:ln>
                <a:solidFill>
                  <a:srgbClr val="001965"/>
                </a:solidFill>
                <a:effectLst/>
                <a:uLnTx/>
                <a:uFillTx/>
                <a:latin typeface="Apis For Office"/>
                <a:ea typeface="+mn-ea"/>
                <a:cs typeface="+mn-cs"/>
              </a:rPr>
              <a:t> Wert</a:t>
            </a:r>
          </a:p>
        </p:txBody>
      </p:sp>
      <p:sp>
        <p:nvSpPr>
          <p:cNvPr id="12" name="Textfeld 11">
            <a:extLst>
              <a:ext uri="{FF2B5EF4-FFF2-40B4-BE49-F238E27FC236}">
                <a16:creationId xmlns:a16="http://schemas.microsoft.com/office/drawing/2014/main" id="{17457951-BDC5-5EED-7282-88932C3792E3}"/>
              </a:ext>
            </a:extLst>
          </p:cNvPr>
          <p:cNvSpPr txBox="1"/>
          <p:nvPr/>
        </p:nvSpPr>
        <p:spPr>
          <a:xfrm>
            <a:off x="954170" y="4002743"/>
            <a:ext cx="40844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0000"/>
                </a:solidFill>
                <a:effectLst/>
                <a:uLnTx/>
                <a:uFillTx/>
                <a:latin typeface="Apis For Office"/>
                <a:ea typeface="+mn-ea"/>
                <a:cs typeface="+mn-cs"/>
              </a:rPr>
              <a:t>0.06</a:t>
            </a:r>
          </a:p>
        </p:txBody>
      </p:sp>
      <p:sp>
        <p:nvSpPr>
          <p:cNvPr id="13" name="Textfeld 12">
            <a:extLst>
              <a:ext uri="{FF2B5EF4-FFF2-40B4-BE49-F238E27FC236}">
                <a16:creationId xmlns:a16="http://schemas.microsoft.com/office/drawing/2014/main" id="{21EDED0F-9FB0-24BF-69A6-F84B51A574E3}"/>
              </a:ext>
            </a:extLst>
          </p:cNvPr>
          <p:cNvSpPr txBox="1"/>
          <p:nvPr/>
        </p:nvSpPr>
        <p:spPr>
          <a:xfrm>
            <a:off x="954169" y="3367168"/>
            <a:ext cx="40844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0000"/>
                </a:solidFill>
                <a:effectLst/>
                <a:uLnTx/>
                <a:uFillTx/>
                <a:latin typeface="Apis For Office"/>
                <a:ea typeface="+mn-ea"/>
                <a:cs typeface="+mn-cs"/>
              </a:rPr>
              <a:t>0.08</a:t>
            </a:r>
          </a:p>
        </p:txBody>
      </p:sp>
      <p:sp>
        <p:nvSpPr>
          <p:cNvPr id="14" name="Textfeld 13">
            <a:extLst>
              <a:ext uri="{FF2B5EF4-FFF2-40B4-BE49-F238E27FC236}">
                <a16:creationId xmlns:a16="http://schemas.microsoft.com/office/drawing/2014/main" id="{A8002985-A230-6670-53FA-8B3C746D7FCD}"/>
              </a:ext>
            </a:extLst>
          </p:cNvPr>
          <p:cNvSpPr txBox="1"/>
          <p:nvPr/>
        </p:nvSpPr>
        <p:spPr>
          <a:xfrm>
            <a:off x="954168" y="2762073"/>
            <a:ext cx="40844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0000"/>
                </a:solidFill>
                <a:effectLst/>
                <a:uLnTx/>
                <a:uFillTx/>
                <a:latin typeface="Apis For Office"/>
                <a:ea typeface="+mn-ea"/>
                <a:cs typeface="+mn-cs"/>
              </a:rPr>
              <a:t>0.10</a:t>
            </a:r>
          </a:p>
        </p:txBody>
      </p:sp>
      <p:sp>
        <p:nvSpPr>
          <p:cNvPr id="15" name="Textfeld 14">
            <a:extLst>
              <a:ext uri="{FF2B5EF4-FFF2-40B4-BE49-F238E27FC236}">
                <a16:creationId xmlns:a16="http://schemas.microsoft.com/office/drawing/2014/main" id="{E1964ECA-0C67-0A33-76DD-0EC1C82D50FC}"/>
              </a:ext>
            </a:extLst>
          </p:cNvPr>
          <p:cNvSpPr txBox="1"/>
          <p:nvPr/>
        </p:nvSpPr>
        <p:spPr>
          <a:xfrm>
            <a:off x="954167" y="2158767"/>
            <a:ext cx="40844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0000"/>
                </a:solidFill>
                <a:effectLst/>
                <a:uLnTx/>
                <a:uFillTx/>
                <a:latin typeface="Apis For Office"/>
                <a:ea typeface="+mn-ea"/>
                <a:cs typeface="+mn-cs"/>
              </a:rPr>
              <a:t>0.12</a:t>
            </a:r>
          </a:p>
        </p:txBody>
      </p:sp>
      <p:sp>
        <p:nvSpPr>
          <p:cNvPr id="21" name="Rechteck: abgerundete Ecken 20">
            <a:extLst>
              <a:ext uri="{FF2B5EF4-FFF2-40B4-BE49-F238E27FC236}">
                <a16:creationId xmlns:a16="http://schemas.microsoft.com/office/drawing/2014/main" id="{1B4912E3-3B38-47AE-6B0D-8C7716E1B4A7}"/>
              </a:ext>
            </a:extLst>
          </p:cNvPr>
          <p:cNvSpPr/>
          <p:nvPr/>
        </p:nvSpPr>
        <p:spPr>
          <a:xfrm>
            <a:off x="647700" y="5349354"/>
            <a:ext cx="10483249" cy="977726"/>
          </a:xfrm>
          <a:prstGeom prst="roundRect">
            <a:avLst/>
          </a:prstGeom>
          <a:solidFill>
            <a:schemeClr val="accent5">
              <a:lumMod val="20000"/>
              <a:lumOff val="80000"/>
            </a:schemeClr>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30" normalizeH="0" baseline="0" noProof="0">
                <a:ln>
                  <a:noFill/>
                </a:ln>
                <a:solidFill>
                  <a:schemeClr val="accent1"/>
                </a:solidFill>
                <a:effectLst/>
                <a:uLnTx/>
                <a:uFillTx/>
                <a:latin typeface="Apis For Office"/>
                <a:ea typeface="+mn-ea"/>
                <a:cs typeface="+mn-cs"/>
              </a:rPr>
              <a:t>Schlussfolgerung der Autoren: </a:t>
            </a:r>
            <a:r>
              <a:rPr kumimoji="0" lang="de-DE" sz="2000" b="0" i="0" u="none" strike="noStrike" kern="1200" cap="none" spc="-30" normalizeH="0" baseline="0" noProof="0" err="1">
                <a:ln>
                  <a:noFill/>
                </a:ln>
                <a:solidFill>
                  <a:schemeClr val="accent1"/>
                </a:solidFill>
                <a:effectLst/>
                <a:uLnTx/>
                <a:uFillTx/>
                <a:latin typeface="Apis For Office"/>
                <a:ea typeface="+mn-ea"/>
                <a:cs typeface="+mn-cs"/>
              </a:rPr>
              <a:t>LiverPRO</a:t>
            </a:r>
            <a:r>
              <a:rPr kumimoji="0" lang="de-DE" sz="2000" b="0" i="0" u="none" strike="noStrike" kern="1200" cap="none" spc="-30" normalizeH="0" baseline="0" noProof="0">
                <a:ln>
                  <a:noFill/>
                </a:ln>
                <a:solidFill>
                  <a:schemeClr val="accent1"/>
                </a:solidFill>
                <a:effectLst/>
                <a:uLnTx/>
                <a:uFillTx/>
                <a:latin typeface="Apis For Office"/>
                <a:ea typeface="+mn-ea"/>
                <a:cs typeface="+mn-cs"/>
              </a:rPr>
              <a:t> hat eine robuste diagnostische Genauigkeit für fortgeschrittene Fibrose bei adipösen Personen und hat Potenzial zum Monitoring der Fibrose im Zeitverlauf.</a:t>
            </a:r>
          </a:p>
        </p:txBody>
      </p:sp>
      <p:grpSp>
        <p:nvGrpSpPr>
          <p:cNvPr id="57" name="Gruppieren 56">
            <a:extLst>
              <a:ext uri="{FF2B5EF4-FFF2-40B4-BE49-F238E27FC236}">
                <a16:creationId xmlns:a16="http://schemas.microsoft.com/office/drawing/2014/main" id="{B88EFCA9-DD94-A4F1-DA8F-BC8671552EF5}"/>
              </a:ext>
            </a:extLst>
          </p:cNvPr>
          <p:cNvGrpSpPr/>
          <p:nvPr/>
        </p:nvGrpSpPr>
        <p:grpSpPr>
          <a:xfrm>
            <a:off x="1362612" y="1646199"/>
            <a:ext cx="4584426" cy="3052583"/>
            <a:chOff x="-421896" y="1711566"/>
            <a:chExt cx="4584426" cy="1462653"/>
          </a:xfrm>
        </p:grpSpPr>
        <p:cxnSp>
          <p:nvCxnSpPr>
            <p:cNvPr id="23" name="Gerade Verbindung 22">
              <a:extLst>
                <a:ext uri="{FF2B5EF4-FFF2-40B4-BE49-F238E27FC236}">
                  <a16:creationId xmlns:a16="http://schemas.microsoft.com/office/drawing/2014/main" id="{8DBC42CE-4BF1-09F3-0847-5B1AC498D632}"/>
                </a:ext>
              </a:extLst>
            </p:cNvPr>
            <p:cNvCxnSpPr>
              <a:cxnSpLocks/>
            </p:cNvCxnSpPr>
            <p:nvPr/>
          </p:nvCxnSpPr>
          <p:spPr>
            <a:xfrm>
              <a:off x="-382432" y="1711566"/>
              <a:ext cx="0" cy="146265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EBDC9029-A7CC-79E5-2C02-EE077B423A8E}"/>
                </a:ext>
              </a:extLst>
            </p:cNvPr>
            <p:cNvCxnSpPr>
              <a:cxnSpLocks/>
            </p:cNvCxnSpPr>
            <p:nvPr/>
          </p:nvCxnSpPr>
          <p:spPr>
            <a:xfrm flipH="1">
              <a:off x="-421896" y="3171722"/>
              <a:ext cx="458442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F9DED7FC-84C2-B7B3-8609-A63CCAD443B8}"/>
                </a:ext>
              </a:extLst>
            </p:cNvPr>
            <p:cNvCxnSpPr>
              <a:cxnSpLocks/>
            </p:cNvCxnSpPr>
            <p:nvPr/>
          </p:nvCxnSpPr>
          <p:spPr>
            <a:xfrm>
              <a:off x="-421896" y="171156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93EF3041-F63F-2971-B561-0B9DC8C2EE03}"/>
                </a:ext>
              </a:extLst>
            </p:cNvPr>
            <p:cNvCxnSpPr>
              <a:cxnSpLocks/>
            </p:cNvCxnSpPr>
            <p:nvPr/>
          </p:nvCxnSpPr>
          <p:spPr>
            <a:xfrm>
              <a:off x="-421896" y="2002536"/>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CB431893-E41F-49DE-6A56-11B9ED52552F}"/>
                </a:ext>
              </a:extLst>
            </p:cNvPr>
            <p:cNvCxnSpPr>
              <a:cxnSpLocks/>
            </p:cNvCxnSpPr>
            <p:nvPr/>
          </p:nvCxnSpPr>
          <p:spPr>
            <a:xfrm>
              <a:off x="-421896" y="229350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B2E68947-1659-2186-70E2-96CFC8B4B287}"/>
                </a:ext>
              </a:extLst>
            </p:cNvPr>
            <p:cNvCxnSpPr>
              <a:cxnSpLocks/>
            </p:cNvCxnSpPr>
            <p:nvPr/>
          </p:nvCxnSpPr>
          <p:spPr>
            <a:xfrm>
              <a:off x="-421896" y="258447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C1EF2530-0B76-2721-210C-8608079AC340}"/>
                </a:ext>
              </a:extLst>
            </p:cNvPr>
            <p:cNvCxnSpPr>
              <a:cxnSpLocks/>
            </p:cNvCxnSpPr>
            <p:nvPr/>
          </p:nvCxnSpPr>
          <p:spPr>
            <a:xfrm>
              <a:off x="-421896" y="2875445"/>
              <a:ext cx="360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16B23FA3-3742-AD4A-9BA8-03904B94E74E}"/>
                </a:ext>
              </a:extLst>
            </p:cNvPr>
            <p:cNvCxnSpPr>
              <a:cxnSpLocks/>
            </p:cNvCxnSpPr>
            <p:nvPr/>
          </p:nvCxnSpPr>
          <p:spPr>
            <a:xfrm>
              <a:off x="3943996" y="1711566"/>
              <a:ext cx="0" cy="146265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uppieren 91">
            <a:extLst>
              <a:ext uri="{FF2B5EF4-FFF2-40B4-BE49-F238E27FC236}">
                <a16:creationId xmlns:a16="http://schemas.microsoft.com/office/drawing/2014/main" id="{FC715C90-6C6F-33C3-4E9E-78944D7521A9}"/>
              </a:ext>
            </a:extLst>
          </p:cNvPr>
          <p:cNvGrpSpPr/>
          <p:nvPr/>
        </p:nvGrpSpPr>
        <p:grpSpPr>
          <a:xfrm>
            <a:off x="1670977" y="1834481"/>
            <a:ext cx="1010311" cy="559244"/>
            <a:chOff x="1585217" y="1892524"/>
            <a:chExt cx="1010311" cy="559244"/>
          </a:xfrm>
        </p:grpSpPr>
        <p:grpSp>
          <p:nvGrpSpPr>
            <p:cNvPr id="91" name="Gruppieren 90">
              <a:extLst>
                <a:ext uri="{FF2B5EF4-FFF2-40B4-BE49-F238E27FC236}">
                  <a16:creationId xmlns:a16="http://schemas.microsoft.com/office/drawing/2014/main" id="{ABDC9A16-815A-B592-9B44-711B33B0428B}"/>
                </a:ext>
              </a:extLst>
            </p:cNvPr>
            <p:cNvGrpSpPr/>
            <p:nvPr/>
          </p:nvGrpSpPr>
          <p:grpSpPr>
            <a:xfrm>
              <a:off x="1585217" y="1892524"/>
              <a:ext cx="1010311" cy="125810"/>
              <a:chOff x="1437284" y="5208589"/>
              <a:chExt cx="1010311" cy="125810"/>
            </a:xfrm>
          </p:grpSpPr>
          <p:cxnSp>
            <p:nvCxnSpPr>
              <p:cNvPr id="64" name="Gerade Verbindung 63">
                <a:extLst>
                  <a:ext uri="{FF2B5EF4-FFF2-40B4-BE49-F238E27FC236}">
                    <a16:creationId xmlns:a16="http://schemas.microsoft.com/office/drawing/2014/main" id="{0E4D9AF2-A9A9-17F8-558A-0D8E79374C1A}"/>
                  </a:ext>
                </a:extLst>
              </p:cNvPr>
              <p:cNvCxnSpPr>
                <a:cxnSpLocks/>
              </p:cNvCxnSpPr>
              <p:nvPr/>
            </p:nvCxnSpPr>
            <p:spPr>
              <a:xfrm>
                <a:off x="1437284" y="5283096"/>
                <a:ext cx="198000" cy="0"/>
              </a:xfrm>
              <a:prstGeom prst="line">
                <a:avLst/>
              </a:prstGeom>
              <a:ln w="28575">
                <a:solidFill>
                  <a:srgbClr val="3B97DE"/>
                </a:solidFill>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B9869A1A-6076-C09E-C67C-E8E3B638AC9D}"/>
                  </a:ext>
                </a:extLst>
              </p:cNvPr>
              <p:cNvSpPr txBox="1"/>
              <p:nvPr/>
            </p:nvSpPr>
            <p:spPr>
              <a:xfrm>
                <a:off x="1738730" y="5208589"/>
                <a:ext cx="708865"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800" err="1"/>
                  <a:t>Verbesserung</a:t>
                </a:r>
                <a:endParaRPr lang="en-US" sz="800"/>
              </a:p>
            </p:txBody>
          </p:sp>
        </p:grpSp>
        <p:grpSp>
          <p:nvGrpSpPr>
            <p:cNvPr id="74" name="Gruppieren 73">
              <a:extLst>
                <a:ext uri="{FF2B5EF4-FFF2-40B4-BE49-F238E27FC236}">
                  <a16:creationId xmlns:a16="http://schemas.microsoft.com/office/drawing/2014/main" id="{E8A995E4-0B70-BAB7-2861-851E19AAA475}"/>
                </a:ext>
              </a:extLst>
            </p:cNvPr>
            <p:cNvGrpSpPr/>
            <p:nvPr/>
          </p:nvGrpSpPr>
          <p:grpSpPr>
            <a:xfrm>
              <a:off x="1589842" y="2112810"/>
              <a:ext cx="955988" cy="125810"/>
              <a:chOff x="2703121" y="5208589"/>
              <a:chExt cx="955988" cy="125810"/>
            </a:xfrm>
          </p:grpSpPr>
          <p:cxnSp>
            <p:nvCxnSpPr>
              <p:cNvPr id="67" name="Gerade Verbindung 66">
                <a:extLst>
                  <a:ext uri="{FF2B5EF4-FFF2-40B4-BE49-F238E27FC236}">
                    <a16:creationId xmlns:a16="http://schemas.microsoft.com/office/drawing/2014/main" id="{011C8599-C83D-9499-2ACF-42504B3794BA}"/>
                  </a:ext>
                </a:extLst>
              </p:cNvPr>
              <p:cNvCxnSpPr>
                <a:cxnSpLocks/>
              </p:cNvCxnSpPr>
              <p:nvPr/>
            </p:nvCxnSpPr>
            <p:spPr>
              <a:xfrm>
                <a:off x="2703121" y="5276982"/>
                <a:ext cx="198000" cy="0"/>
              </a:xfrm>
              <a:prstGeom prst="line">
                <a:avLst/>
              </a:prstGeom>
              <a:ln w="28575">
                <a:solidFill>
                  <a:srgbClr val="001965"/>
                </a:solidFill>
                <a:prstDash val="solid"/>
              </a:ln>
            </p:spPr>
            <p:style>
              <a:lnRef idx="1">
                <a:schemeClr val="accent1"/>
              </a:lnRef>
              <a:fillRef idx="0">
                <a:schemeClr val="accent1"/>
              </a:fillRef>
              <a:effectRef idx="0">
                <a:schemeClr val="accent1"/>
              </a:effectRef>
              <a:fontRef idx="minor">
                <a:schemeClr val="tx1"/>
              </a:fontRef>
            </p:style>
          </p:cxnSp>
          <p:sp>
            <p:nvSpPr>
              <p:cNvPr id="69" name="Textfeld 68">
                <a:extLst>
                  <a:ext uri="{FF2B5EF4-FFF2-40B4-BE49-F238E27FC236}">
                    <a16:creationId xmlns:a16="http://schemas.microsoft.com/office/drawing/2014/main" id="{4F0DF9DB-5C0B-6EC6-B646-3279CA028942}"/>
                  </a:ext>
                </a:extLst>
              </p:cNvPr>
              <p:cNvSpPr txBox="1"/>
              <p:nvPr/>
            </p:nvSpPr>
            <p:spPr>
              <a:xfrm>
                <a:off x="2999942" y="5208589"/>
                <a:ext cx="659167"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800"/>
                  <a:t>Stabil</a:t>
                </a:r>
              </a:p>
            </p:txBody>
          </p:sp>
        </p:grpSp>
        <p:grpSp>
          <p:nvGrpSpPr>
            <p:cNvPr id="73" name="Gruppieren 72">
              <a:extLst>
                <a:ext uri="{FF2B5EF4-FFF2-40B4-BE49-F238E27FC236}">
                  <a16:creationId xmlns:a16="http://schemas.microsoft.com/office/drawing/2014/main" id="{6207B4E8-AC35-D9A6-CB0D-37038563DADB}"/>
                </a:ext>
              </a:extLst>
            </p:cNvPr>
            <p:cNvGrpSpPr/>
            <p:nvPr/>
          </p:nvGrpSpPr>
          <p:grpSpPr>
            <a:xfrm>
              <a:off x="1589842" y="2325958"/>
              <a:ext cx="958797" cy="125810"/>
              <a:chOff x="3631940" y="5208589"/>
              <a:chExt cx="958797" cy="125810"/>
            </a:xfrm>
          </p:grpSpPr>
          <p:cxnSp>
            <p:nvCxnSpPr>
              <p:cNvPr id="70" name="Gerade Verbindung 69">
                <a:extLst>
                  <a:ext uri="{FF2B5EF4-FFF2-40B4-BE49-F238E27FC236}">
                    <a16:creationId xmlns:a16="http://schemas.microsoft.com/office/drawing/2014/main" id="{A9075D9C-CA33-A863-187D-E4EB91C758DF}"/>
                  </a:ext>
                </a:extLst>
              </p:cNvPr>
              <p:cNvCxnSpPr>
                <a:cxnSpLocks/>
              </p:cNvCxnSpPr>
              <p:nvPr/>
            </p:nvCxnSpPr>
            <p:spPr>
              <a:xfrm>
                <a:off x="3631940" y="5276982"/>
                <a:ext cx="198000" cy="0"/>
              </a:xfrm>
              <a:prstGeom prst="line">
                <a:avLst/>
              </a:prstGeom>
              <a:ln w="28575">
                <a:solidFill>
                  <a:srgbClr val="2A918B"/>
                </a:solidFill>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378C099F-6BA5-5322-4E90-72340BABB8DD}"/>
                  </a:ext>
                </a:extLst>
              </p:cNvPr>
              <p:cNvSpPr txBox="1"/>
              <p:nvPr/>
            </p:nvSpPr>
            <p:spPr>
              <a:xfrm>
                <a:off x="3931570" y="5208589"/>
                <a:ext cx="659167" cy="125810"/>
              </a:xfrm>
              <a:prstGeom prst="rect">
                <a:avLst/>
              </a:prstGeom>
              <a:noFill/>
            </p:spPr>
            <p:txBody>
              <a:bodyPr wrap="square" lIns="0" tIns="0" rIns="0" bIns="0" rtlCol="0" anchor="b" anchorCtr="0">
                <a:noAutofit/>
              </a:bodyPr>
              <a:lstStyle>
                <a:defPPr>
                  <a:defRPr lang="de-DE"/>
                </a:defPPr>
                <a:lvl1pPr marR="0" lvl="0" indent="0" algn="ctr" fontAlgn="auto">
                  <a:lnSpc>
                    <a:spcPts val="1100"/>
                  </a:lnSpc>
                  <a:spcBef>
                    <a:spcPts val="0"/>
                  </a:spcBef>
                  <a:spcAft>
                    <a:spcPts val="0"/>
                  </a:spcAft>
                  <a:buClrTx/>
                  <a:buSzTx/>
                  <a:buFontTx/>
                  <a:buNone/>
                  <a:tabLst/>
                  <a:defRPr kumimoji="0" sz="600" b="0" i="0" u="none" strike="noStrike" cap="none" spc="0" normalizeH="0" baseline="0">
                    <a:ln>
                      <a:noFill/>
                    </a:ln>
                    <a:solidFill>
                      <a:schemeClr val="bg1">
                        <a:lumMod val="50000"/>
                      </a:schemeClr>
                    </a:solidFill>
                    <a:effectLst/>
                    <a:uLnTx/>
                    <a:uFillTx/>
                    <a:latin typeface="Apis For Office"/>
                  </a:defRPr>
                </a:lvl1pPr>
              </a:lstStyle>
              <a:p>
                <a:pPr algn="l">
                  <a:lnSpc>
                    <a:spcPct val="100000"/>
                  </a:lnSpc>
                </a:pPr>
                <a:r>
                  <a:rPr lang="en-US" sz="800" err="1"/>
                  <a:t>Fortschreiten</a:t>
                </a:r>
                <a:endParaRPr lang="en-US" sz="800"/>
              </a:p>
            </p:txBody>
          </p:sp>
        </p:grpSp>
      </p:grpSp>
      <p:grpSp>
        <p:nvGrpSpPr>
          <p:cNvPr id="90" name="Gruppieren 89">
            <a:extLst>
              <a:ext uri="{FF2B5EF4-FFF2-40B4-BE49-F238E27FC236}">
                <a16:creationId xmlns:a16="http://schemas.microsoft.com/office/drawing/2014/main" id="{39403D47-0266-D33E-E9B4-E827C52A0F63}"/>
              </a:ext>
            </a:extLst>
          </p:cNvPr>
          <p:cNvGrpSpPr/>
          <p:nvPr/>
        </p:nvGrpSpPr>
        <p:grpSpPr>
          <a:xfrm>
            <a:off x="1405416" y="1777938"/>
            <a:ext cx="4323088" cy="2413575"/>
            <a:chOff x="1405416" y="1912413"/>
            <a:chExt cx="4323088" cy="2413575"/>
          </a:xfrm>
        </p:grpSpPr>
        <p:sp>
          <p:nvSpPr>
            <p:cNvPr id="75" name="Rechteck 74">
              <a:extLst>
                <a:ext uri="{FF2B5EF4-FFF2-40B4-BE49-F238E27FC236}">
                  <a16:creationId xmlns:a16="http://schemas.microsoft.com/office/drawing/2014/main" id="{F0981DFE-323E-C9D3-6899-D384E06A68A0}"/>
                </a:ext>
              </a:extLst>
            </p:cNvPr>
            <p:cNvSpPr/>
            <p:nvPr/>
          </p:nvSpPr>
          <p:spPr>
            <a:xfrm>
              <a:off x="1405416" y="1912413"/>
              <a:ext cx="4321113" cy="2413575"/>
            </a:xfrm>
            <a:custGeom>
              <a:avLst/>
              <a:gdLst>
                <a:gd name="connsiteX0" fmla="*/ 0 w 340118"/>
                <a:gd name="connsiteY0" fmla="*/ 0 h 635575"/>
                <a:gd name="connsiteX1" fmla="*/ 340118 w 340118"/>
                <a:gd name="connsiteY1" fmla="*/ 0 h 635575"/>
                <a:gd name="connsiteX2" fmla="*/ 340118 w 340118"/>
                <a:gd name="connsiteY2" fmla="*/ 635575 h 635575"/>
                <a:gd name="connsiteX3" fmla="*/ 0 w 340118"/>
                <a:gd name="connsiteY3" fmla="*/ 635575 h 635575"/>
                <a:gd name="connsiteX4" fmla="*/ 0 w 340118"/>
                <a:gd name="connsiteY4" fmla="*/ 0 h 635575"/>
                <a:gd name="connsiteX0" fmla="*/ 0 w 4327918"/>
                <a:gd name="connsiteY0" fmla="*/ 1778000 h 2413575"/>
                <a:gd name="connsiteX1" fmla="*/ 4327918 w 4327918"/>
                <a:gd name="connsiteY1" fmla="*/ 0 h 2413575"/>
                <a:gd name="connsiteX2" fmla="*/ 340118 w 4327918"/>
                <a:gd name="connsiteY2" fmla="*/ 2413575 h 2413575"/>
                <a:gd name="connsiteX3" fmla="*/ 0 w 4327918"/>
                <a:gd name="connsiteY3" fmla="*/ 2413575 h 2413575"/>
                <a:gd name="connsiteX4" fmla="*/ 0 w 4327918"/>
                <a:gd name="connsiteY4" fmla="*/ 1778000 h 2413575"/>
                <a:gd name="connsiteX0" fmla="*/ 0 w 4327918"/>
                <a:gd name="connsiteY0" fmla="*/ 1778000 h 2413575"/>
                <a:gd name="connsiteX1" fmla="*/ 4327918 w 4327918"/>
                <a:gd name="connsiteY1" fmla="*/ 0 h 2413575"/>
                <a:gd name="connsiteX2" fmla="*/ 4327918 w 4327918"/>
                <a:gd name="connsiteY2" fmla="*/ 997525 h 2413575"/>
                <a:gd name="connsiteX3" fmla="*/ 0 w 4327918"/>
                <a:gd name="connsiteY3" fmla="*/ 2413575 h 2413575"/>
                <a:gd name="connsiteX4" fmla="*/ 0 w 4327918"/>
                <a:gd name="connsiteY4" fmla="*/ 1778000 h 241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7918" h="2413575">
                  <a:moveTo>
                    <a:pt x="0" y="1778000"/>
                  </a:moveTo>
                  <a:lnTo>
                    <a:pt x="4327918" y="0"/>
                  </a:lnTo>
                  <a:lnTo>
                    <a:pt x="4327918" y="997525"/>
                  </a:lnTo>
                  <a:lnTo>
                    <a:pt x="0" y="2413575"/>
                  </a:lnTo>
                  <a:lnTo>
                    <a:pt x="0" y="1778000"/>
                  </a:lnTo>
                  <a:close/>
                </a:path>
              </a:pathLst>
            </a:custGeom>
            <a:solidFill>
              <a:srgbClr val="2A918B">
                <a:alpha val="69804"/>
              </a:srgbClr>
            </a:solidFill>
            <a:ln w="9525" cap="flat">
              <a:noFill/>
              <a:prstDash val="solid"/>
              <a:miter/>
            </a:ln>
          </p:spPr>
          <p:txBody>
            <a:bodyPr rtlCol="0" anchor="ctr"/>
            <a:lstStyle/>
            <a:p>
              <a:pPr algn="l"/>
              <a:endParaRPr lang="de-DE"/>
            </a:p>
          </p:txBody>
        </p:sp>
        <p:cxnSp>
          <p:nvCxnSpPr>
            <p:cNvPr id="79" name="Gerade Verbindung 78">
              <a:extLst>
                <a:ext uri="{FF2B5EF4-FFF2-40B4-BE49-F238E27FC236}">
                  <a16:creationId xmlns:a16="http://schemas.microsoft.com/office/drawing/2014/main" id="{B7DDB869-A764-257C-4DBC-1228ABAD1739}"/>
                </a:ext>
              </a:extLst>
            </p:cNvPr>
            <p:cNvCxnSpPr>
              <a:cxnSpLocks/>
            </p:cNvCxnSpPr>
            <p:nvPr/>
          </p:nvCxnSpPr>
          <p:spPr>
            <a:xfrm flipV="1">
              <a:off x="1409700" y="2315052"/>
              <a:ext cx="4318804" cy="1672748"/>
            </a:xfrm>
            <a:prstGeom prst="line">
              <a:avLst/>
            </a:prstGeom>
            <a:ln w="15875">
              <a:solidFill>
                <a:schemeClr val="accent3">
                  <a:lumMod val="75000"/>
                  <a:alpha val="69804"/>
                </a:schemeClr>
              </a:solidFill>
            </a:ln>
          </p:spPr>
          <p:style>
            <a:lnRef idx="1">
              <a:schemeClr val="accent1"/>
            </a:lnRef>
            <a:fillRef idx="0">
              <a:schemeClr val="accent1"/>
            </a:fillRef>
            <a:effectRef idx="0">
              <a:schemeClr val="accent1"/>
            </a:effectRef>
            <a:fontRef idx="minor">
              <a:schemeClr val="tx1"/>
            </a:fontRef>
          </p:style>
        </p:cxnSp>
      </p:grpSp>
      <p:grpSp>
        <p:nvGrpSpPr>
          <p:cNvPr id="89" name="Gruppieren 88">
            <a:extLst>
              <a:ext uri="{FF2B5EF4-FFF2-40B4-BE49-F238E27FC236}">
                <a16:creationId xmlns:a16="http://schemas.microsoft.com/office/drawing/2014/main" id="{6FDFDB8A-77A4-9BD5-C534-0416A514743B}"/>
              </a:ext>
            </a:extLst>
          </p:cNvPr>
          <p:cNvGrpSpPr/>
          <p:nvPr/>
        </p:nvGrpSpPr>
        <p:grpSpPr>
          <a:xfrm>
            <a:off x="1397000" y="3537170"/>
            <a:ext cx="4337050" cy="725583"/>
            <a:chOff x="1397000" y="3671645"/>
            <a:chExt cx="4337050" cy="725583"/>
          </a:xfrm>
        </p:grpSpPr>
        <p:sp>
          <p:nvSpPr>
            <p:cNvPr id="77" name="Rechteck 74">
              <a:extLst>
                <a:ext uri="{FF2B5EF4-FFF2-40B4-BE49-F238E27FC236}">
                  <a16:creationId xmlns:a16="http://schemas.microsoft.com/office/drawing/2014/main" id="{0D9E88D8-D394-9D0F-DFD9-4278FC07461F}"/>
                </a:ext>
              </a:extLst>
            </p:cNvPr>
            <p:cNvSpPr/>
            <p:nvPr/>
          </p:nvSpPr>
          <p:spPr>
            <a:xfrm>
              <a:off x="1399313" y="3671645"/>
              <a:ext cx="4334554" cy="725583"/>
            </a:xfrm>
            <a:custGeom>
              <a:avLst/>
              <a:gdLst>
                <a:gd name="connsiteX0" fmla="*/ 0 w 340118"/>
                <a:gd name="connsiteY0" fmla="*/ 0 h 635575"/>
                <a:gd name="connsiteX1" fmla="*/ 340118 w 340118"/>
                <a:gd name="connsiteY1" fmla="*/ 0 h 635575"/>
                <a:gd name="connsiteX2" fmla="*/ 340118 w 340118"/>
                <a:gd name="connsiteY2" fmla="*/ 635575 h 635575"/>
                <a:gd name="connsiteX3" fmla="*/ 0 w 340118"/>
                <a:gd name="connsiteY3" fmla="*/ 635575 h 635575"/>
                <a:gd name="connsiteX4" fmla="*/ 0 w 340118"/>
                <a:gd name="connsiteY4" fmla="*/ 0 h 635575"/>
                <a:gd name="connsiteX0" fmla="*/ 0 w 4327918"/>
                <a:gd name="connsiteY0" fmla="*/ 1778000 h 2413575"/>
                <a:gd name="connsiteX1" fmla="*/ 4327918 w 4327918"/>
                <a:gd name="connsiteY1" fmla="*/ 0 h 2413575"/>
                <a:gd name="connsiteX2" fmla="*/ 340118 w 4327918"/>
                <a:gd name="connsiteY2" fmla="*/ 2413575 h 2413575"/>
                <a:gd name="connsiteX3" fmla="*/ 0 w 4327918"/>
                <a:gd name="connsiteY3" fmla="*/ 2413575 h 2413575"/>
                <a:gd name="connsiteX4" fmla="*/ 0 w 4327918"/>
                <a:gd name="connsiteY4" fmla="*/ 1778000 h 2413575"/>
                <a:gd name="connsiteX0" fmla="*/ 0 w 4327918"/>
                <a:gd name="connsiteY0" fmla="*/ 1778000 h 2413575"/>
                <a:gd name="connsiteX1" fmla="*/ 4327918 w 4327918"/>
                <a:gd name="connsiteY1" fmla="*/ 0 h 2413575"/>
                <a:gd name="connsiteX2" fmla="*/ 4327918 w 4327918"/>
                <a:gd name="connsiteY2" fmla="*/ 997525 h 2413575"/>
                <a:gd name="connsiteX3" fmla="*/ 0 w 4327918"/>
                <a:gd name="connsiteY3" fmla="*/ 2413575 h 2413575"/>
                <a:gd name="connsiteX4" fmla="*/ 0 w 4327918"/>
                <a:gd name="connsiteY4" fmla="*/ 1778000 h 2413575"/>
                <a:gd name="connsiteX0" fmla="*/ 0 w 4334268"/>
                <a:gd name="connsiteY0" fmla="*/ 1778000 h 3067625"/>
                <a:gd name="connsiteX1" fmla="*/ 4327918 w 4334268"/>
                <a:gd name="connsiteY1" fmla="*/ 0 h 3067625"/>
                <a:gd name="connsiteX2" fmla="*/ 4334268 w 4334268"/>
                <a:gd name="connsiteY2" fmla="*/ 3067625 h 3067625"/>
                <a:gd name="connsiteX3" fmla="*/ 0 w 4334268"/>
                <a:gd name="connsiteY3" fmla="*/ 2413575 h 3067625"/>
                <a:gd name="connsiteX4" fmla="*/ 0 w 4334268"/>
                <a:gd name="connsiteY4" fmla="*/ 1778000 h 3067625"/>
                <a:gd name="connsiteX0" fmla="*/ 0 w 4334268"/>
                <a:gd name="connsiteY0" fmla="*/ 1778000 h 3067625"/>
                <a:gd name="connsiteX1" fmla="*/ 4327918 w 4334268"/>
                <a:gd name="connsiteY1" fmla="*/ 0 h 3067625"/>
                <a:gd name="connsiteX2" fmla="*/ 4334268 w 4334268"/>
                <a:gd name="connsiteY2" fmla="*/ 3067625 h 3067625"/>
                <a:gd name="connsiteX3" fmla="*/ 0 w 4334268"/>
                <a:gd name="connsiteY3" fmla="*/ 2445325 h 3067625"/>
                <a:gd name="connsiteX4" fmla="*/ 0 w 4334268"/>
                <a:gd name="connsiteY4" fmla="*/ 1778000 h 3067625"/>
                <a:gd name="connsiteX0" fmla="*/ 0 w 4334268"/>
                <a:gd name="connsiteY0" fmla="*/ 0 h 1289625"/>
                <a:gd name="connsiteX1" fmla="*/ 4327918 w 4334268"/>
                <a:gd name="connsiteY1" fmla="*/ 425450 h 1289625"/>
                <a:gd name="connsiteX2" fmla="*/ 4334268 w 4334268"/>
                <a:gd name="connsiteY2" fmla="*/ 1289625 h 1289625"/>
                <a:gd name="connsiteX3" fmla="*/ 0 w 4334268"/>
                <a:gd name="connsiteY3" fmla="*/ 667325 h 1289625"/>
                <a:gd name="connsiteX4" fmla="*/ 0 w 4334268"/>
                <a:gd name="connsiteY4" fmla="*/ 0 h 1289625"/>
                <a:gd name="connsiteX0" fmla="*/ 0 w 4359776"/>
                <a:gd name="connsiteY0" fmla="*/ 0 h 1289625"/>
                <a:gd name="connsiteX1" fmla="*/ 4359668 w 4359776"/>
                <a:gd name="connsiteY1" fmla="*/ 793750 h 1289625"/>
                <a:gd name="connsiteX2" fmla="*/ 4334268 w 4359776"/>
                <a:gd name="connsiteY2" fmla="*/ 1289625 h 1289625"/>
                <a:gd name="connsiteX3" fmla="*/ 0 w 4359776"/>
                <a:gd name="connsiteY3" fmla="*/ 667325 h 1289625"/>
                <a:gd name="connsiteX4" fmla="*/ 0 w 4359776"/>
                <a:gd name="connsiteY4" fmla="*/ 0 h 1289625"/>
                <a:gd name="connsiteX0" fmla="*/ 0 w 4334879"/>
                <a:gd name="connsiteY0" fmla="*/ 0 h 1289625"/>
                <a:gd name="connsiteX1" fmla="*/ 4334268 w 4334879"/>
                <a:gd name="connsiteY1" fmla="*/ 552450 h 1289625"/>
                <a:gd name="connsiteX2" fmla="*/ 4334268 w 4334879"/>
                <a:gd name="connsiteY2" fmla="*/ 1289625 h 1289625"/>
                <a:gd name="connsiteX3" fmla="*/ 0 w 4334879"/>
                <a:gd name="connsiteY3" fmla="*/ 667325 h 1289625"/>
                <a:gd name="connsiteX4" fmla="*/ 0 w 4334879"/>
                <a:gd name="connsiteY4" fmla="*/ 0 h 1289625"/>
                <a:gd name="connsiteX0" fmla="*/ 0 w 4334879"/>
                <a:gd name="connsiteY0" fmla="*/ 0 h 1289625"/>
                <a:gd name="connsiteX1" fmla="*/ 4334268 w 4334879"/>
                <a:gd name="connsiteY1" fmla="*/ 552450 h 1289625"/>
                <a:gd name="connsiteX2" fmla="*/ 4334268 w 4334879"/>
                <a:gd name="connsiteY2" fmla="*/ 1289625 h 1289625"/>
                <a:gd name="connsiteX3" fmla="*/ 0 w 4334879"/>
                <a:gd name="connsiteY3" fmla="*/ 667325 h 1289625"/>
                <a:gd name="connsiteX4" fmla="*/ 0 w 4334879"/>
                <a:gd name="connsiteY4" fmla="*/ 0 h 1289625"/>
                <a:gd name="connsiteX0" fmla="*/ 0 w 4334554"/>
                <a:gd name="connsiteY0" fmla="*/ 0 h 1289625"/>
                <a:gd name="connsiteX1" fmla="*/ 4334268 w 4334554"/>
                <a:gd name="connsiteY1" fmla="*/ 552450 h 1289625"/>
                <a:gd name="connsiteX2" fmla="*/ 4334268 w 4334554"/>
                <a:gd name="connsiteY2" fmla="*/ 1289625 h 1289625"/>
                <a:gd name="connsiteX3" fmla="*/ 0 w 4334554"/>
                <a:gd name="connsiteY3" fmla="*/ 667325 h 1289625"/>
                <a:gd name="connsiteX4" fmla="*/ 0 w 4334554"/>
                <a:gd name="connsiteY4" fmla="*/ 0 h 1289625"/>
                <a:gd name="connsiteX0" fmla="*/ 0 w 4334268"/>
                <a:gd name="connsiteY0" fmla="*/ 44450 h 1334075"/>
                <a:gd name="connsiteX1" fmla="*/ 4321568 w 4334268"/>
                <a:gd name="connsiteY1" fmla="*/ 0 h 1334075"/>
                <a:gd name="connsiteX2" fmla="*/ 4334268 w 4334268"/>
                <a:gd name="connsiteY2" fmla="*/ 1334075 h 1334075"/>
                <a:gd name="connsiteX3" fmla="*/ 0 w 4334268"/>
                <a:gd name="connsiteY3" fmla="*/ 711775 h 1334075"/>
                <a:gd name="connsiteX4" fmla="*/ 0 w 4334268"/>
                <a:gd name="connsiteY4" fmla="*/ 44450 h 1334075"/>
                <a:gd name="connsiteX0" fmla="*/ 0 w 4327918"/>
                <a:gd name="connsiteY0" fmla="*/ 44450 h 946725"/>
                <a:gd name="connsiteX1" fmla="*/ 4321568 w 4327918"/>
                <a:gd name="connsiteY1" fmla="*/ 0 h 946725"/>
                <a:gd name="connsiteX2" fmla="*/ 4327918 w 4327918"/>
                <a:gd name="connsiteY2" fmla="*/ 946725 h 946725"/>
                <a:gd name="connsiteX3" fmla="*/ 0 w 4327918"/>
                <a:gd name="connsiteY3" fmla="*/ 711775 h 946725"/>
                <a:gd name="connsiteX4" fmla="*/ 0 w 4327918"/>
                <a:gd name="connsiteY4" fmla="*/ 44450 h 946725"/>
                <a:gd name="connsiteX0" fmla="*/ 0 w 4334268"/>
                <a:gd name="connsiteY0" fmla="*/ 0 h 1116038"/>
                <a:gd name="connsiteX1" fmla="*/ 4327918 w 4334268"/>
                <a:gd name="connsiteY1" fmla="*/ 169313 h 1116038"/>
                <a:gd name="connsiteX2" fmla="*/ 4334268 w 4334268"/>
                <a:gd name="connsiteY2" fmla="*/ 1116038 h 1116038"/>
                <a:gd name="connsiteX3" fmla="*/ 6350 w 4334268"/>
                <a:gd name="connsiteY3" fmla="*/ 881088 h 1116038"/>
                <a:gd name="connsiteX4" fmla="*/ 0 w 4334268"/>
                <a:gd name="connsiteY4" fmla="*/ 0 h 1116038"/>
                <a:gd name="connsiteX0" fmla="*/ 0 w 4334554"/>
                <a:gd name="connsiteY0" fmla="*/ 550731 h 1666769"/>
                <a:gd name="connsiteX1" fmla="*/ 4334268 w 4334554"/>
                <a:gd name="connsiteY1" fmla="*/ 0 h 1666769"/>
                <a:gd name="connsiteX2" fmla="*/ 4334268 w 4334554"/>
                <a:gd name="connsiteY2" fmla="*/ 1666769 h 1666769"/>
                <a:gd name="connsiteX3" fmla="*/ 6350 w 4334554"/>
                <a:gd name="connsiteY3" fmla="*/ 1431819 h 1666769"/>
                <a:gd name="connsiteX4" fmla="*/ 0 w 4334554"/>
                <a:gd name="connsiteY4" fmla="*/ 550731 h 1666769"/>
                <a:gd name="connsiteX0" fmla="*/ 0 w 4334554"/>
                <a:gd name="connsiteY0" fmla="*/ 550731 h 1431819"/>
                <a:gd name="connsiteX1" fmla="*/ 4334268 w 4334554"/>
                <a:gd name="connsiteY1" fmla="*/ 0 h 1431819"/>
                <a:gd name="connsiteX2" fmla="*/ 4334268 w 4334554"/>
                <a:gd name="connsiteY2" fmla="*/ 811717 h 1431819"/>
                <a:gd name="connsiteX3" fmla="*/ 6350 w 4334554"/>
                <a:gd name="connsiteY3" fmla="*/ 1431819 h 1431819"/>
                <a:gd name="connsiteX4" fmla="*/ 0 w 4334554"/>
                <a:gd name="connsiteY4" fmla="*/ 550731 h 1431819"/>
                <a:gd name="connsiteX0" fmla="*/ 0 w 4334554"/>
                <a:gd name="connsiteY0" fmla="*/ 550731 h 1431819"/>
                <a:gd name="connsiteX1" fmla="*/ 4334268 w 4334554"/>
                <a:gd name="connsiteY1" fmla="*/ 0 h 1431819"/>
                <a:gd name="connsiteX2" fmla="*/ 4334268 w 4334554"/>
                <a:gd name="connsiteY2" fmla="*/ 912973 h 1431819"/>
                <a:gd name="connsiteX3" fmla="*/ 6350 w 4334554"/>
                <a:gd name="connsiteY3" fmla="*/ 1431819 h 1431819"/>
                <a:gd name="connsiteX4" fmla="*/ 0 w 4334554"/>
                <a:gd name="connsiteY4" fmla="*/ 550731 h 1431819"/>
                <a:gd name="connsiteX0" fmla="*/ 0 w 4334554"/>
                <a:gd name="connsiteY0" fmla="*/ 550731 h 1083048"/>
                <a:gd name="connsiteX1" fmla="*/ 4334268 w 4334554"/>
                <a:gd name="connsiteY1" fmla="*/ 0 h 1083048"/>
                <a:gd name="connsiteX2" fmla="*/ 4334268 w 4334554"/>
                <a:gd name="connsiteY2" fmla="*/ 912973 h 1083048"/>
                <a:gd name="connsiteX3" fmla="*/ 6350 w 4334554"/>
                <a:gd name="connsiteY3" fmla="*/ 1083048 h 1083048"/>
                <a:gd name="connsiteX4" fmla="*/ 0 w 4334554"/>
                <a:gd name="connsiteY4" fmla="*/ 550731 h 1083048"/>
                <a:gd name="connsiteX0" fmla="*/ 0 w 4334554"/>
                <a:gd name="connsiteY0" fmla="*/ 550731 h 1285560"/>
                <a:gd name="connsiteX1" fmla="*/ 4334268 w 4334554"/>
                <a:gd name="connsiteY1" fmla="*/ 0 h 1285560"/>
                <a:gd name="connsiteX2" fmla="*/ 4334268 w 4334554"/>
                <a:gd name="connsiteY2" fmla="*/ 912973 h 1285560"/>
                <a:gd name="connsiteX3" fmla="*/ 6350 w 4334554"/>
                <a:gd name="connsiteY3" fmla="*/ 1285560 h 1285560"/>
                <a:gd name="connsiteX4" fmla="*/ 0 w 4334554"/>
                <a:gd name="connsiteY4" fmla="*/ 550731 h 1285560"/>
                <a:gd name="connsiteX0" fmla="*/ 222265 w 4328219"/>
                <a:gd name="connsiteY0" fmla="*/ 831998 h 1285560"/>
                <a:gd name="connsiteX1" fmla="*/ 4327933 w 4328219"/>
                <a:gd name="connsiteY1" fmla="*/ 0 h 1285560"/>
                <a:gd name="connsiteX2" fmla="*/ 4327933 w 4328219"/>
                <a:gd name="connsiteY2" fmla="*/ 912973 h 1285560"/>
                <a:gd name="connsiteX3" fmla="*/ 15 w 4328219"/>
                <a:gd name="connsiteY3" fmla="*/ 1285560 h 1285560"/>
                <a:gd name="connsiteX4" fmla="*/ 222265 w 4328219"/>
                <a:gd name="connsiteY4" fmla="*/ 831998 h 1285560"/>
                <a:gd name="connsiteX0" fmla="*/ 0 w 4334554"/>
                <a:gd name="connsiteY0" fmla="*/ 561981 h 1285560"/>
                <a:gd name="connsiteX1" fmla="*/ 4334268 w 4334554"/>
                <a:gd name="connsiteY1" fmla="*/ 0 h 1285560"/>
                <a:gd name="connsiteX2" fmla="*/ 4334268 w 4334554"/>
                <a:gd name="connsiteY2" fmla="*/ 912973 h 1285560"/>
                <a:gd name="connsiteX3" fmla="*/ 6350 w 4334554"/>
                <a:gd name="connsiteY3" fmla="*/ 1285560 h 1285560"/>
                <a:gd name="connsiteX4" fmla="*/ 0 w 4334554"/>
                <a:gd name="connsiteY4" fmla="*/ 561981 h 1285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554" h="1285560">
                  <a:moveTo>
                    <a:pt x="0" y="561981"/>
                  </a:moveTo>
                  <a:lnTo>
                    <a:pt x="4334268" y="0"/>
                  </a:lnTo>
                  <a:cubicBezTo>
                    <a:pt x="4336385" y="381192"/>
                    <a:pt x="4325801" y="493681"/>
                    <a:pt x="4334268" y="912973"/>
                  </a:cubicBezTo>
                  <a:lnTo>
                    <a:pt x="6350" y="1285560"/>
                  </a:lnTo>
                  <a:cubicBezTo>
                    <a:pt x="4233" y="991864"/>
                    <a:pt x="2117" y="855677"/>
                    <a:pt x="0" y="561981"/>
                  </a:cubicBezTo>
                  <a:close/>
                </a:path>
              </a:pathLst>
            </a:custGeom>
            <a:solidFill>
              <a:srgbClr val="001965">
                <a:alpha val="69804"/>
              </a:srgbClr>
            </a:solidFill>
            <a:ln w="9525" cap="flat">
              <a:noFill/>
              <a:prstDash val="solid"/>
              <a:miter/>
            </a:ln>
          </p:spPr>
          <p:txBody>
            <a:bodyPr rtlCol="0" anchor="ctr"/>
            <a:lstStyle/>
            <a:p>
              <a:pPr algn="l"/>
              <a:endParaRPr lang="de-DE"/>
            </a:p>
          </p:txBody>
        </p:sp>
        <p:cxnSp>
          <p:nvCxnSpPr>
            <p:cNvPr id="82" name="Gerade Verbindung 81">
              <a:extLst>
                <a:ext uri="{FF2B5EF4-FFF2-40B4-BE49-F238E27FC236}">
                  <a16:creationId xmlns:a16="http://schemas.microsoft.com/office/drawing/2014/main" id="{29669326-4005-D46A-1034-4DEA061D2D7E}"/>
                </a:ext>
              </a:extLst>
            </p:cNvPr>
            <p:cNvCxnSpPr>
              <a:cxnSpLocks/>
            </p:cNvCxnSpPr>
            <p:nvPr/>
          </p:nvCxnSpPr>
          <p:spPr>
            <a:xfrm flipV="1">
              <a:off x="1397000" y="3943350"/>
              <a:ext cx="4337050" cy="196850"/>
            </a:xfrm>
            <a:prstGeom prst="line">
              <a:avLst/>
            </a:prstGeom>
            <a:ln w="15875">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88" name="Gruppieren 87">
            <a:extLst>
              <a:ext uri="{FF2B5EF4-FFF2-40B4-BE49-F238E27FC236}">
                <a16:creationId xmlns:a16="http://schemas.microsoft.com/office/drawing/2014/main" id="{956B6AF0-A8A5-D63A-D533-18765D1682CA}"/>
              </a:ext>
            </a:extLst>
          </p:cNvPr>
          <p:cNvGrpSpPr/>
          <p:nvPr/>
        </p:nvGrpSpPr>
        <p:grpSpPr>
          <a:xfrm>
            <a:off x="1403350" y="3252972"/>
            <a:ext cx="4323179" cy="1289625"/>
            <a:chOff x="1403350" y="3387447"/>
            <a:chExt cx="4336590" cy="1289625"/>
          </a:xfrm>
        </p:grpSpPr>
        <p:sp>
          <p:nvSpPr>
            <p:cNvPr id="76" name="Rechteck 74">
              <a:extLst>
                <a:ext uri="{FF2B5EF4-FFF2-40B4-BE49-F238E27FC236}">
                  <a16:creationId xmlns:a16="http://schemas.microsoft.com/office/drawing/2014/main" id="{7701F6F6-5DE9-178D-7306-6631A34A020A}"/>
                </a:ext>
              </a:extLst>
            </p:cNvPr>
            <p:cNvSpPr/>
            <p:nvPr/>
          </p:nvSpPr>
          <p:spPr>
            <a:xfrm>
              <a:off x="1405540" y="3387447"/>
              <a:ext cx="4334400" cy="1289625"/>
            </a:xfrm>
            <a:custGeom>
              <a:avLst/>
              <a:gdLst>
                <a:gd name="connsiteX0" fmla="*/ 0 w 340118"/>
                <a:gd name="connsiteY0" fmla="*/ 0 h 635575"/>
                <a:gd name="connsiteX1" fmla="*/ 340118 w 340118"/>
                <a:gd name="connsiteY1" fmla="*/ 0 h 635575"/>
                <a:gd name="connsiteX2" fmla="*/ 340118 w 340118"/>
                <a:gd name="connsiteY2" fmla="*/ 635575 h 635575"/>
                <a:gd name="connsiteX3" fmla="*/ 0 w 340118"/>
                <a:gd name="connsiteY3" fmla="*/ 635575 h 635575"/>
                <a:gd name="connsiteX4" fmla="*/ 0 w 340118"/>
                <a:gd name="connsiteY4" fmla="*/ 0 h 635575"/>
                <a:gd name="connsiteX0" fmla="*/ 0 w 4327918"/>
                <a:gd name="connsiteY0" fmla="*/ 1778000 h 2413575"/>
                <a:gd name="connsiteX1" fmla="*/ 4327918 w 4327918"/>
                <a:gd name="connsiteY1" fmla="*/ 0 h 2413575"/>
                <a:gd name="connsiteX2" fmla="*/ 340118 w 4327918"/>
                <a:gd name="connsiteY2" fmla="*/ 2413575 h 2413575"/>
                <a:gd name="connsiteX3" fmla="*/ 0 w 4327918"/>
                <a:gd name="connsiteY3" fmla="*/ 2413575 h 2413575"/>
                <a:gd name="connsiteX4" fmla="*/ 0 w 4327918"/>
                <a:gd name="connsiteY4" fmla="*/ 1778000 h 2413575"/>
                <a:gd name="connsiteX0" fmla="*/ 0 w 4327918"/>
                <a:gd name="connsiteY0" fmla="*/ 1778000 h 2413575"/>
                <a:gd name="connsiteX1" fmla="*/ 4327918 w 4327918"/>
                <a:gd name="connsiteY1" fmla="*/ 0 h 2413575"/>
                <a:gd name="connsiteX2" fmla="*/ 4327918 w 4327918"/>
                <a:gd name="connsiteY2" fmla="*/ 997525 h 2413575"/>
                <a:gd name="connsiteX3" fmla="*/ 0 w 4327918"/>
                <a:gd name="connsiteY3" fmla="*/ 2413575 h 2413575"/>
                <a:gd name="connsiteX4" fmla="*/ 0 w 4327918"/>
                <a:gd name="connsiteY4" fmla="*/ 1778000 h 2413575"/>
                <a:gd name="connsiteX0" fmla="*/ 0 w 4334268"/>
                <a:gd name="connsiteY0" fmla="*/ 1778000 h 3067625"/>
                <a:gd name="connsiteX1" fmla="*/ 4327918 w 4334268"/>
                <a:gd name="connsiteY1" fmla="*/ 0 h 3067625"/>
                <a:gd name="connsiteX2" fmla="*/ 4334268 w 4334268"/>
                <a:gd name="connsiteY2" fmla="*/ 3067625 h 3067625"/>
                <a:gd name="connsiteX3" fmla="*/ 0 w 4334268"/>
                <a:gd name="connsiteY3" fmla="*/ 2413575 h 3067625"/>
                <a:gd name="connsiteX4" fmla="*/ 0 w 4334268"/>
                <a:gd name="connsiteY4" fmla="*/ 1778000 h 3067625"/>
                <a:gd name="connsiteX0" fmla="*/ 0 w 4334268"/>
                <a:gd name="connsiteY0" fmla="*/ 1778000 h 3067625"/>
                <a:gd name="connsiteX1" fmla="*/ 4327918 w 4334268"/>
                <a:gd name="connsiteY1" fmla="*/ 0 h 3067625"/>
                <a:gd name="connsiteX2" fmla="*/ 4334268 w 4334268"/>
                <a:gd name="connsiteY2" fmla="*/ 3067625 h 3067625"/>
                <a:gd name="connsiteX3" fmla="*/ 0 w 4334268"/>
                <a:gd name="connsiteY3" fmla="*/ 2445325 h 3067625"/>
                <a:gd name="connsiteX4" fmla="*/ 0 w 4334268"/>
                <a:gd name="connsiteY4" fmla="*/ 1778000 h 3067625"/>
                <a:gd name="connsiteX0" fmla="*/ 0 w 4334268"/>
                <a:gd name="connsiteY0" fmla="*/ 0 h 1289625"/>
                <a:gd name="connsiteX1" fmla="*/ 4327918 w 4334268"/>
                <a:gd name="connsiteY1" fmla="*/ 425450 h 1289625"/>
                <a:gd name="connsiteX2" fmla="*/ 4334268 w 4334268"/>
                <a:gd name="connsiteY2" fmla="*/ 1289625 h 1289625"/>
                <a:gd name="connsiteX3" fmla="*/ 0 w 4334268"/>
                <a:gd name="connsiteY3" fmla="*/ 667325 h 1289625"/>
                <a:gd name="connsiteX4" fmla="*/ 0 w 4334268"/>
                <a:gd name="connsiteY4" fmla="*/ 0 h 1289625"/>
                <a:gd name="connsiteX0" fmla="*/ 0 w 4359776"/>
                <a:gd name="connsiteY0" fmla="*/ 0 h 1289625"/>
                <a:gd name="connsiteX1" fmla="*/ 4359668 w 4359776"/>
                <a:gd name="connsiteY1" fmla="*/ 793750 h 1289625"/>
                <a:gd name="connsiteX2" fmla="*/ 4334268 w 4359776"/>
                <a:gd name="connsiteY2" fmla="*/ 1289625 h 1289625"/>
                <a:gd name="connsiteX3" fmla="*/ 0 w 4359776"/>
                <a:gd name="connsiteY3" fmla="*/ 667325 h 1289625"/>
                <a:gd name="connsiteX4" fmla="*/ 0 w 4359776"/>
                <a:gd name="connsiteY4" fmla="*/ 0 h 1289625"/>
                <a:gd name="connsiteX0" fmla="*/ 0 w 4334879"/>
                <a:gd name="connsiteY0" fmla="*/ 0 h 1289625"/>
                <a:gd name="connsiteX1" fmla="*/ 4334268 w 4334879"/>
                <a:gd name="connsiteY1" fmla="*/ 552450 h 1289625"/>
                <a:gd name="connsiteX2" fmla="*/ 4334268 w 4334879"/>
                <a:gd name="connsiteY2" fmla="*/ 1289625 h 1289625"/>
                <a:gd name="connsiteX3" fmla="*/ 0 w 4334879"/>
                <a:gd name="connsiteY3" fmla="*/ 667325 h 1289625"/>
                <a:gd name="connsiteX4" fmla="*/ 0 w 4334879"/>
                <a:gd name="connsiteY4" fmla="*/ 0 h 1289625"/>
                <a:gd name="connsiteX0" fmla="*/ 0 w 4334879"/>
                <a:gd name="connsiteY0" fmla="*/ 0 h 1289625"/>
                <a:gd name="connsiteX1" fmla="*/ 4334268 w 4334879"/>
                <a:gd name="connsiteY1" fmla="*/ 552450 h 1289625"/>
                <a:gd name="connsiteX2" fmla="*/ 4334268 w 4334879"/>
                <a:gd name="connsiteY2" fmla="*/ 1289625 h 1289625"/>
                <a:gd name="connsiteX3" fmla="*/ 0 w 4334879"/>
                <a:gd name="connsiteY3" fmla="*/ 667325 h 1289625"/>
                <a:gd name="connsiteX4" fmla="*/ 0 w 4334879"/>
                <a:gd name="connsiteY4" fmla="*/ 0 h 1289625"/>
                <a:gd name="connsiteX0" fmla="*/ 0 w 4334554"/>
                <a:gd name="connsiteY0" fmla="*/ 0 h 1289625"/>
                <a:gd name="connsiteX1" fmla="*/ 4334268 w 4334554"/>
                <a:gd name="connsiteY1" fmla="*/ 552450 h 1289625"/>
                <a:gd name="connsiteX2" fmla="*/ 4334268 w 4334554"/>
                <a:gd name="connsiteY2" fmla="*/ 1289625 h 1289625"/>
                <a:gd name="connsiteX3" fmla="*/ 0 w 4334554"/>
                <a:gd name="connsiteY3" fmla="*/ 667325 h 1289625"/>
                <a:gd name="connsiteX4" fmla="*/ 0 w 4334554"/>
                <a:gd name="connsiteY4" fmla="*/ 0 h 128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554" h="1289625">
                  <a:moveTo>
                    <a:pt x="0" y="0"/>
                  </a:moveTo>
                  <a:lnTo>
                    <a:pt x="4334268" y="552450"/>
                  </a:lnTo>
                  <a:cubicBezTo>
                    <a:pt x="4336385" y="933642"/>
                    <a:pt x="4325801" y="870333"/>
                    <a:pt x="4334268" y="1289625"/>
                  </a:cubicBezTo>
                  <a:lnTo>
                    <a:pt x="0" y="667325"/>
                  </a:lnTo>
                  <a:lnTo>
                    <a:pt x="0" y="0"/>
                  </a:lnTo>
                  <a:close/>
                </a:path>
              </a:pathLst>
            </a:custGeom>
            <a:solidFill>
              <a:srgbClr val="3B97DE">
                <a:alpha val="80000"/>
              </a:srgbClr>
            </a:solidFill>
            <a:ln w="9525" cap="flat">
              <a:noFill/>
              <a:prstDash val="solid"/>
              <a:miter/>
            </a:ln>
          </p:spPr>
          <p:txBody>
            <a:bodyPr rtlCol="0" anchor="ctr"/>
            <a:lstStyle/>
            <a:p>
              <a:pPr algn="l"/>
              <a:endParaRPr lang="de-DE"/>
            </a:p>
          </p:txBody>
        </p:sp>
        <p:cxnSp>
          <p:nvCxnSpPr>
            <p:cNvPr id="85" name="Gerade Verbindung 84">
              <a:extLst>
                <a:ext uri="{FF2B5EF4-FFF2-40B4-BE49-F238E27FC236}">
                  <a16:creationId xmlns:a16="http://schemas.microsoft.com/office/drawing/2014/main" id="{8A8782D1-8A7F-34E0-B72C-10D30C674D72}"/>
                </a:ext>
              </a:extLst>
            </p:cNvPr>
            <p:cNvCxnSpPr>
              <a:cxnSpLocks/>
            </p:cNvCxnSpPr>
            <p:nvPr/>
          </p:nvCxnSpPr>
          <p:spPr>
            <a:xfrm>
              <a:off x="1403350" y="3695700"/>
              <a:ext cx="4330700" cy="584200"/>
            </a:xfrm>
            <a:prstGeom prst="line">
              <a:avLst/>
            </a:prstGeom>
            <a:ln w="15875">
              <a:solidFill>
                <a:srgbClr val="005AD2"/>
              </a:solidFill>
            </a:ln>
          </p:spPr>
          <p:style>
            <a:lnRef idx="1">
              <a:schemeClr val="accent1"/>
            </a:lnRef>
            <a:fillRef idx="0">
              <a:schemeClr val="accent1"/>
            </a:fillRef>
            <a:effectRef idx="0">
              <a:schemeClr val="accent1"/>
            </a:effectRef>
            <a:fontRef idx="minor">
              <a:schemeClr val="tx1"/>
            </a:fontRef>
          </p:style>
        </p:cxnSp>
      </p:grpSp>
      <p:sp>
        <p:nvSpPr>
          <p:cNvPr id="31" name="Textfeld 30">
            <a:extLst>
              <a:ext uri="{FF2B5EF4-FFF2-40B4-BE49-F238E27FC236}">
                <a16:creationId xmlns:a16="http://schemas.microsoft.com/office/drawing/2014/main" id="{A9F6F5EA-E32C-2B17-83FD-68B3DCBED217}"/>
              </a:ext>
            </a:extLst>
          </p:cNvPr>
          <p:cNvSpPr txBox="1"/>
          <p:nvPr/>
        </p:nvSpPr>
        <p:spPr>
          <a:xfrm>
            <a:off x="1670977" y="1623521"/>
            <a:ext cx="2420534" cy="172355"/>
          </a:xfrm>
          <a:prstGeom prst="rect">
            <a:avLst/>
          </a:prstGeom>
          <a:noFill/>
        </p:spPr>
        <p:txBody>
          <a:bodyPr wrap="none" lIns="0" tIns="0" rIns="0" bIns="0" rtlCol="0">
            <a:spAutoFit/>
          </a:bodyPr>
          <a:lstStyle/>
          <a:p>
            <a:pPr algn="l">
              <a:lnSpc>
                <a:spcPct val="120000"/>
              </a:lnSpc>
            </a:pPr>
            <a:r>
              <a:rPr lang="de-DE" sz="1000" b="1">
                <a:solidFill>
                  <a:schemeClr val="tx2"/>
                </a:solidFill>
              </a:rPr>
              <a:t>Kategorie der Veränderung des Kleiner-Werts</a:t>
            </a:r>
          </a:p>
        </p:txBody>
      </p:sp>
      <p:sp>
        <p:nvSpPr>
          <p:cNvPr id="18" name="Rechteck: abgerundete Ecken 17">
            <a:extLst>
              <a:ext uri="{FF2B5EF4-FFF2-40B4-BE49-F238E27FC236}">
                <a16:creationId xmlns:a16="http://schemas.microsoft.com/office/drawing/2014/main" id="{59090B7D-B754-0856-DA1F-C858AF05C5F8}"/>
              </a:ext>
            </a:extLst>
          </p:cNvPr>
          <p:cNvSpPr/>
          <p:nvPr/>
        </p:nvSpPr>
        <p:spPr>
          <a:xfrm>
            <a:off x="5316943" y="1616188"/>
            <a:ext cx="877936" cy="3430200"/>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3711081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99D7C-5818-C45C-B9A8-72BC1FFBD3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8A2177-59C3-5093-E20C-28D8118D56B6}"/>
              </a:ext>
            </a:extLst>
          </p:cNvPr>
          <p:cNvSpPr>
            <a:spLocks noGrp="1"/>
          </p:cNvSpPr>
          <p:nvPr>
            <p:ph type="ctrTitle"/>
          </p:nvPr>
        </p:nvSpPr>
        <p:spPr/>
        <p:txBody>
          <a:bodyPr anchor="ctr"/>
          <a:lstStyle/>
          <a:p>
            <a:br>
              <a:rPr lang="de-DE" sz="3600" b="1" i="0">
                <a:effectLst/>
              </a:rPr>
            </a:br>
            <a:r>
              <a:rPr lang="de-DE" sz="3600" i="0">
                <a:effectLst/>
              </a:rPr>
              <a:t>Deep </a:t>
            </a:r>
            <a:r>
              <a:rPr lang="de-DE" sz="3600" i="0" err="1">
                <a:effectLst/>
              </a:rPr>
              <a:t>learning</a:t>
            </a:r>
            <a:r>
              <a:rPr lang="de-DE" sz="3600" i="0">
                <a:effectLst/>
              </a:rPr>
              <a:t> </a:t>
            </a:r>
            <a:r>
              <a:rPr lang="de-DE" sz="3600" i="0" err="1">
                <a:effectLst/>
              </a:rPr>
              <a:t>derived</a:t>
            </a:r>
            <a:r>
              <a:rPr lang="de-DE" sz="3600" i="0">
                <a:effectLst/>
              </a:rPr>
              <a:t> </a:t>
            </a:r>
            <a:r>
              <a:rPr lang="de-DE" sz="3600" i="0" err="1">
                <a:effectLst/>
              </a:rPr>
              <a:t>radiomics</a:t>
            </a:r>
            <a:r>
              <a:rPr lang="de-DE" sz="3600" i="0">
                <a:effectLst/>
              </a:rPr>
              <a:t> and </a:t>
            </a:r>
            <a:r>
              <a:rPr lang="de-DE" sz="3600" i="0" err="1">
                <a:effectLst/>
              </a:rPr>
              <a:t>advanced</a:t>
            </a:r>
            <a:r>
              <a:rPr lang="de-DE" sz="3600" i="0">
                <a:effectLst/>
              </a:rPr>
              <a:t> </a:t>
            </a:r>
            <a:r>
              <a:rPr lang="de-DE" sz="3600" i="0" err="1">
                <a:effectLst/>
              </a:rPr>
              <a:t>machine</a:t>
            </a:r>
            <a:r>
              <a:rPr lang="de-DE" sz="3600" i="0">
                <a:effectLst/>
              </a:rPr>
              <a:t> </a:t>
            </a:r>
            <a:r>
              <a:rPr lang="de-DE" sz="3600" i="0" err="1">
                <a:effectLst/>
              </a:rPr>
              <a:t>learning</a:t>
            </a:r>
            <a:r>
              <a:rPr lang="de-DE" sz="3600" i="0">
                <a:effectLst/>
              </a:rPr>
              <a:t> </a:t>
            </a:r>
            <a:r>
              <a:rPr lang="de-DE" sz="3600" i="0" err="1">
                <a:effectLst/>
              </a:rPr>
              <a:t>predicts</a:t>
            </a:r>
            <a:r>
              <a:rPr lang="de-DE" sz="3600" i="0">
                <a:effectLst/>
              </a:rPr>
              <a:t> </a:t>
            </a:r>
            <a:r>
              <a:rPr lang="de-DE" sz="3600" i="0" err="1">
                <a:effectLst/>
              </a:rPr>
              <a:t>response</a:t>
            </a:r>
            <a:r>
              <a:rPr lang="de-DE" sz="3600" i="0">
                <a:effectLst/>
              </a:rPr>
              <a:t> and </a:t>
            </a:r>
            <a:r>
              <a:rPr lang="de-DE" sz="3600" i="0" err="1">
                <a:effectLst/>
              </a:rPr>
              <a:t>survival</a:t>
            </a:r>
            <a:r>
              <a:rPr lang="de-DE" sz="3600" i="0">
                <a:effectLst/>
              </a:rPr>
              <a:t> after </a:t>
            </a:r>
            <a:r>
              <a:rPr lang="de-DE" sz="3600" i="0" err="1">
                <a:effectLst/>
              </a:rPr>
              <a:t>Immunotherapy</a:t>
            </a:r>
            <a:r>
              <a:rPr lang="de-DE" sz="3600" i="0">
                <a:effectLst/>
              </a:rPr>
              <a:t> in HCC</a:t>
            </a:r>
            <a:endParaRPr lang="de-DE" sz="3600"/>
          </a:p>
        </p:txBody>
      </p:sp>
      <p:sp>
        <p:nvSpPr>
          <p:cNvPr id="5" name="Textplatzhalter 4">
            <a:extLst>
              <a:ext uri="{FF2B5EF4-FFF2-40B4-BE49-F238E27FC236}">
                <a16:creationId xmlns:a16="http://schemas.microsoft.com/office/drawing/2014/main" id="{BF54B20D-F3B4-054F-01A5-EEDA570592BD}"/>
              </a:ext>
            </a:extLst>
          </p:cNvPr>
          <p:cNvSpPr>
            <a:spLocks noGrp="1"/>
          </p:cNvSpPr>
          <p:nvPr>
            <p:ph type="body" sz="quarter" idx="17"/>
          </p:nvPr>
        </p:nvSpPr>
        <p:spPr/>
        <p:txBody>
          <a:bodyPr/>
          <a:lstStyle/>
          <a:p>
            <a:r>
              <a:rPr lang="de-DE" sz="900" kern="100" err="1">
                <a:effectLst/>
                <a:latin typeface="Apis For Office" panose="020B0504010101010104"/>
                <a:ea typeface="Apis For Office" panose="020B0504010101010104" pitchFamily="34" charset="0"/>
                <a:cs typeface="Apis For Office" panose="020B0504010101010104" pitchFamily="34" charset="0"/>
              </a:rPr>
              <a:t>ePoster</a:t>
            </a:r>
            <a:r>
              <a:rPr lang="de-DE" sz="900" kern="100">
                <a:effectLst/>
                <a:latin typeface="Apis For Office" panose="020B0504010101010104"/>
                <a:ea typeface="Apis For Office" panose="020B0504010101010104" pitchFamily="34" charset="0"/>
                <a:cs typeface="Apis For Office" panose="020B0504010101010104" pitchFamily="34" charset="0"/>
              </a:rPr>
              <a:t> (</a:t>
            </a:r>
            <a:r>
              <a:rPr lang="de-DE"/>
              <a:t>TOP-130-YI</a:t>
            </a:r>
            <a:r>
              <a:rPr lang="de-DE" sz="900" kern="100">
                <a:effectLst/>
                <a:latin typeface="Apis For Office" panose="020B0504010101010104"/>
                <a:ea typeface="Apis For Office" panose="020B0504010101010104" pitchFamily="34" charset="0"/>
                <a:cs typeface="Apis For Office" panose="020B0504010101010104" pitchFamily="34" charset="0"/>
              </a:rPr>
              <a:t>) vom EASL 2025, 07.-10. Mai 2025, Amsterdam.</a:t>
            </a:r>
            <a:endParaRPr lang="de-DE"/>
          </a:p>
        </p:txBody>
      </p:sp>
      <p:sp>
        <p:nvSpPr>
          <p:cNvPr id="3" name="Textplatzhalter 2">
            <a:extLst>
              <a:ext uri="{FF2B5EF4-FFF2-40B4-BE49-F238E27FC236}">
                <a16:creationId xmlns:a16="http://schemas.microsoft.com/office/drawing/2014/main" id="{992FA14E-FF17-DB96-0197-BF7854ECDBF0}"/>
              </a:ext>
            </a:extLst>
          </p:cNvPr>
          <p:cNvSpPr>
            <a:spLocks noGrp="1"/>
          </p:cNvSpPr>
          <p:nvPr>
            <p:ph type="body" sz="quarter" idx="14"/>
          </p:nvPr>
        </p:nvSpPr>
        <p:spPr/>
        <p:txBody>
          <a:bodyPr/>
          <a:lstStyle/>
          <a:p>
            <a:r>
              <a:rPr lang="de-DE" b="1" i="0" err="1">
                <a:effectLst/>
                <a:latin typeface="+mj-lt"/>
              </a:rPr>
              <a:t>Vithayathil</a:t>
            </a:r>
            <a:r>
              <a:rPr lang="de-DE" b="1" i="0">
                <a:effectLst/>
                <a:latin typeface="+mj-lt"/>
              </a:rPr>
              <a:t>, M. et al.</a:t>
            </a:r>
            <a:endParaRPr lang="de-DE">
              <a:latin typeface="+mj-lt"/>
            </a:endParaRPr>
          </a:p>
        </p:txBody>
      </p:sp>
      <p:pic>
        <p:nvPicPr>
          <p:cNvPr id="9" name="Grafik 8">
            <a:extLst>
              <a:ext uri="{FF2B5EF4-FFF2-40B4-BE49-F238E27FC236}">
                <a16:creationId xmlns:a16="http://schemas.microsoft.com/office/drawing/2014/main" id="{223C957B-BBEB-BC09-A690-79C13A47DF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61667" y="4317958"/>
            <a:ext cx="3037866" cy="1891013"/>
          </a:xfrm>
          <a:prstGeom prst="rect">
            <a:avLst/>
          </a:prstGeom>
        </p:spPr>
      </p:pic>
    </p:spTree>
    <p:custDataLst>
      <p:tags r:id="rId1"/>
    </p:custDataLst>
    <p:extLst>
      <p:ext uri="{BB962C8B-B14F-4D97-AF65-F5344CB8AC3E}">
        <p14:creationId xmlns:p14="http://schemas.microsoft.com/office/powerpoint/2010/main" val="2200182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52AF7-B236-9799-EDFA-580D233260A8}"/>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0D773AD9-044A-7019-728E-E1AAFD7DB68E}"/>
              </a:ext>
            </a:extLst>
          </p:cNvPr>
          <p:cNvSpPr>
            <a:spLocks noGrp="1"/>
          </p:cNvSpPr>
          <p:nvPr>
            <p:ph type="title"/>
          </p:nvPr>
        </p:nvSpPr>
        <p:spPr/>
        <p:txBody>
          <a:bodyPr/>
          <a:lstStyle/>
          <a:p>
            <a:r>
              <a:rPr lang="de-DE"/>
              <a:t>Stadien und Verlauf</a:t>
            </a:r>
          </a:p>
        </p:txBody>
      </p:sp>
      <p:sp>
        <p:nvSpPr>
          <p:cNvPr id="8" name="Textplatzhalter 7">
            <a:extLst>
              <a:ext uri="{FF2B5EF4-FFF2-40B4-BE49-F238E27FC236}">
                <a16:creationId xmlns:a16="http://schemas.microsoft.com/office/drawing/2014/main" id="{96FD78C3-94E4-C6A3-4192-F7681C683C79}"/>
              </a:ext>
            </a:extLst>
          </p:cNvPr>
          <p:cNvSpPr>
            <a:spLocks noGrp="1"/>
          </p:cNvSpPr>
          <p:nvPr>
            <p:ph type="body" sz="quarter" idx="15"/>
          </p:nvPr>
        </p:nvSpPr>
        <p:spPr>
          <a:xfrm>
            <a:off x="647699" y="6210000"/>
            <a:ext cx="6696997" cy="535288"/>
          </a:xfrm>
        </p:spPr>
        <p:txBody>
          <a:bodyPr/>
          <a:lstStyle/>
          <a:p>
            <a:r>
              <a:rPr lang="en-GB" i="1" err="1"/>
              <a:t>Grafik</a:t>
            </a:r>
            <a:r>
              <a:rPr lang="en-GB" i="1"/>
              <a:t> von Novo Nordisk </a:t>
            </a:r>
            <a:r>
              <a:rPr lang="en-GB" i="1" err="1"/>
              <a:t>nach</a:t>
            </a:r>
            <a:r>
              <a:rPr lang="en-GB" i="1"/>
              <a:t> Daten von Chalasani N. et al. </a:t>
            </a:r>
            <a:br>
              <a:rPr lang="en-GB"/>
            </a:br>
            <a:r>
              <a:rPr lang="de-DE"/>
              <a:t>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MASH, Metabolische Dysfunktion-assoziierte Steatohepatitis.</a:t>
            </a:r>
          </a:p>
        </p:txBody>
      </p:sp>
      <p:sp>
        <p:nvSpPr>
          <p:cNvPr id="9" name="Textplatzhalter 8">
            <a:extLst>
              <a:ext uri="{FF2B5EF4-FFF2-40B4-BE49-F238E27FC236}">
                <a16:creationId xmlns:a16="http://schemas.microsoft.com/office/drawing/2014/main" id="{7965FDAC-3FEF-A15E-DC99-9BED0F28B945}"/>
              </a:ext>
            </a:extLst>
          </p:cNvPr>
          <p:cNvSpPr>
            <a:spLocks noGrp="1"/>
          </p:cNvSpPr>
          <p:nvPr>
            <p:ph type="body" sz="quarter" idx="17"/>
          </p:nvPr>
        </p:nvSpPr>
        <p:spPr/>
        <p:txBody>
          <a:bodyPr/>
          <a:lstStyle/>
          <a:p>
            <a:r>
              <a:rPr lang="de-DE" err="1"/>
              <a:t>Chalasani</a:t>
            </a:r>
            <a:r>
              <a:rPr lang="de-DE"/>
              <a:t> N. et al. </a:t>
            </a:r>
            <a:r>
              <a:rPr lang="de-DE" err="1"/>
              <a:t>Hepatology</a:t>
            </a:r>
            <a:r>
              <a:rPr lang="de-DE"/>
              <a:t>. 2018;67:328-357.</a:t>
            </a:r>
          </a:p>
        </p:txBody>
      </p:sp>
      <p:grpSp>
        <p:nvGrpSpPr>
          <p:cNvPr id="2" name="Gruppieren 1">
            <a:extLst>
              <a:ext uri="{FF2B5EF4-FFF2-40B4-BE49-F238E27FC236}">
                <a16:creationId xmlns:a16="http://schemas.microsoft.com/office/drawing/2014/main" id="{7241066D-EB9C-0157-C7B7-472894202C1F}"/>
              </a:ext>
            </a:extLst>
          </p:cNvPr>
          <p:cNvGrpSpPr/>
          <p:nvPr/>
        </p:nvGrpSpPr>
        <p:grpSpPr>
          <a:xfrm>
            <a:off x="648000" y="1671145"/>
            <a:ext cx="10088317" cy="4539736"/>
            <a:chOff x="648000" y="1494425"/>
            <a:chExt cx="10493297" cy="4851208"/>
          </a:xfrm>
        </p:grpSpPr>
        <p:pic>
          <p:nvPicPr>
            <p:cNvPr id="11" name="Picture 1">
              <a:extLst>
                <a:ext uri="{FF2B5EF4-FFF2-40B4-BE49-F238E27FC236}">
                  <a16:creationId xmlns:a16="http://schemas.microsoft.com/office/drawing/2014/main" id="{7550F470-64E0-150E-1234-E80EB3E66B20}"/>
                </a:ext>
              </a:extLst>
            </p:cNvPr>
            <p:cNvPicPr>
              <a:picLocks noChangeAspect="1"/>
            </p:cNvPicPr>
            <p:nvPr/>
          </p:nvPicPr>
          <p:blipFill>
            <a:blip r:embed="rId4"/>
            <a:stretch>
              <a:fillRect/>
            </a:stretch>
          </p:blipFill>
          <p:spPr>
            <a:xfrm>
              <a:off x="648000" y="1494425"/>
              <a:ext cx="10493297" cy="4272685"/>
            </a:xfrm>
            <a:prstGeom prst="rect">
              <a:avLst/>
            </a:prstGeom>
          </p:spPr>
        </p:pic>
        <p:sp>
          <p:nvSpPr>
            <p:cNvPr id="3" name="Rechteck: abgerundete Ecken 2">
              <a:extLst>
                <a:ext uri="{FF2B5EF4-FFF2-40B4-BE49-F238E27FC236}">
                  <a16:creationId xmlns:a16="http://schemas.microsoft.com/office/drawing/2014/main" id="{7C25ADCB-ED90-7FBF-B0F2-127B65151902}"/>
                </a:ext>
              </a:extLst>
            </p:cNvPr>
            <p:cNvSpPr/>
            <p:nvPr/>
          </p:nvSpPr>
          <p:spPr>
            <a:xfrm>
              <a:off x="5996417" y="5368902"/>
              <a:ext cx="5040939" cy="97673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r>
                <a:rPr kumimoji="0" lang="de-DE" sz="2000" b="1" i="0" u="none" strike="noStrike" kern="1200" cap="none" spc="0" normalizeH="0" baseline="0" noProof="0">
                  <a:ln>
                    <a:noFill/>
                  </a:ln>
                  <a:solidFill>
                    <a:srgbClr val="FFFFFF"/>
                  </a:solidFill>
                  <a:effectLst/>
                  <a:uLnTx/>
                  <a:uFillTx/>
                  <a:latin typeface="Apis For Office"/>
                  <a:ea typeface="+mn-ea"/>
                  <a:cs typeface="+mn-cs"/>
                </a:rPr>
                <a:t>Fibrose-Regression</a:t>
              </a:r>
            </a:p>
            <a:p>
              <a:pPr marL="0" marR="0" lvl="0" indent="0" algn="ctr" defTabSz="914400" rtl="0" eaLnBrk="1" fontAlgn="auto" latinLnBrk="0" hangingPunct="1">
                <a:lnSpc>
                  <a:spcPct val="113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pis For Office"/>
                  <a:ea typeface="+mn-ea"/>
                  <a:cs typeface="+mn-cs"/>
                </a:rPr>
                <a:t>und</a:t>
              </a:r>
            </a:p>
            <a:p>
              <a:pPr marL="0" marR="0" lvl="0" indent="0" algn="ctr" defTabSz="914400" rtl="0" eaLnBrk="1" fontAlgn="auto" latinLnBrk="0" hangingPunct="1">
                <a:lnSpc>
                  <a:spcPct val="113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pis For Office"/>
                  <a:ea typeface="+mn-ea"/>
                  <a:cs typeface="+mn-cs"/>
                </a:rPr>
                <a:t>keine Verschlechterung der MASH</a:t>
              </a:r>
            </a:p>
          </p:txBody>
        </p:sp>
        <p:sp>
          <p:nvSpPr>
            <p:cNvPr id="10" name="Rechteck: abgerundete Ecken 9">
              <a:extLst>
                <a:ext uri="{FF2B5EF4-FFF2-40B4-BE49-F238E27FC236}">
                  <a16:creationId xmlns:a16="http://schemas.microsoft.com/office/drawing/2014/main" id="{A2B6E29D-5DDB-8BA7-AFE5-2F338B9ADB09}"/>
                </a:ext>
              </a:extLst>
            </p:cNvPr>
            <p:cNvSpPr/>
            <p:nvPr/>
          </p:nvSpPr>
          <p:spPr>
            <a:xfrm>
              <a:off x="670288" y="5368903"/>
              <a:ext cx="5040939" cy="97672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r>
                <a:rPr kumimoji="0" lang="de-DE" sz="2000" b="1" i="0" u="none" strike="noStrike" kern="1200" cap="none" spc="0" normalizeH="0" baseline="0" noProof="0">
                  <a:ln>
                    <a:noFill/>
                  </a:ln>
                  <a:solidFill>
                    <a:srgbClr val="FFFFFF"/>
                  </a:solidFill>
                  <a:effectLst/>
                  <a:uLnTx/>
                  <a:uFillTx/>
                  <a:latin typeface="Apis For Office"/>
                  <a:ea typeface="+mn-ea"/>
                  <a:cs typeface="+mn-cs"/>
                </a:rPr>
                <a:t>MASH-Resolution</a:t>
              </a:r>
            </a:p>
            <a:p>
              <a:pPr marL="0" marR="0" lvl="0" indent="0" algn="ctr" defTabSz="914400" rtl="0" eaLnBrk="1" fontAlgn="auto" latinLnBrk="0" hangingPunct="1">
                <a:lnSpc>
                  <a:spcPct val="113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pis For Office"/>
                  <a:ea typeface="+mn-ea"/>
                  <a:cs typeface="+mn-cs"/>
                </a:rPr>
                <a:t>und</a:t>
              </a:r>
            </a:p>
            <a:p>
              <a:pPr marL="0" marR="0" lvl="0" indent="0" algn="ctr" defTabSz="914400" rtl="0" eaLnBrk="1" fontAlgn="auto" latinLnBrk="0" hangingPunct="1">
                <a:lnSpc>
                  <a:spcPct val="113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Apis For Office"/>
                  <a:ea typeface="+mn-ea"/>
                  <a:cs typeface="+mn-cs"/>
                </a:rPr>
                <a:t>keine Verschlechterung der Fibrose</a:t>
              </a:r>
            </a:p>
          </p:txBody>
        </p:sp>
      </p:grpSp>
    </p:spTree>
    <p:custDataLst>
      <p:tags r:id="rId1"/>
    </p:custDataLst>
    <p:extLst>
      <p:ext uri="{BB962C8B-B14F-4D97-AF65-F5344CB8AC3E}">
        <p14:creationId xmlns:p14="http://schemas.microsoft.com/office/powerpoint/2010/main" val="1348398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D764E-176B-3A47-3FBC-C92B84004142}"/>
            </a:ext>
          </a:extLst>
        </p:cNvPr>
        <p:cNvGrpSpPr/>
        <p:nvPr/>
      </p:nvGrpSpPr>
      <p:grpSpPr>
        <a:xfrm>
          <a:off x="0" y="0"/>
          <a:ext cx="0" cy="0"/>
          <a:chOff x="0" y="0"/>
          <a:chExt cx="0" cy="0"/>
        </a:xfrm>
      </p:grpSpPr>
      <p:cxnSp>
        <p:nvCxnSpPr>
          <p:cNvPr id="24" name="Gerader Verbinder 23">
            <a:extLst>
              <a:ext uri="{FF2B5EF4-FFF2-40B4-BE49-F238E27FC236}">
                <a16:creationId xmlns:a16="http://schemas.microsoft.com/office/drawing/2014/main" id="{D31C2A17-02D5-EC64-90DF-2C4932049118}"/>
              </a:ext>
            </a:extLst>
          </p:cNvPr>
          <p:cNvCxnSpPr>
            <a:cxnSpLocks/>
            <a:stCxn id="21" idx="0"/>
            <a:endCxn id="17" idx="13"/>
          </p:cNvCxnSpPr>
          <p:nvPr/>
        </p:nvCxnSpPr>
        <p:spPr>
          <a:xfrm flipV="1">
            <a:off x="1289050" y="2387410"/>
            <a:ext cx="4508500" cy="255905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D984EB20-1140-3C4A-C29D-2A15CA65CE2A}"/>
              </a:ext>
            </a:extLst>
          </p:cNvPr>
          <p:cNvSpPr>
            <a:spLocks noGrp="1"/>
          </p:cNvSpPr>
          <p:nvPr>
            <p:ph type="body" sz="quarter" idx="15"/>
          </p:nvPr>
        </p:nvSpPr>
        <p:spPr>
          <a:xfrm>
            <a:off x="647700" y="6421288"/>
            <a:ext cx="7169918" cy="324000"/>
          </a:xfrm>
        </p:spPr>
        <p:txBody>
          <a:bodyPr/>
          <a:lstStyle/>
          <a:p>
            <a:r>
              <a:rPr lang="en-GB" i="1" err="1"/>
              <a:t>Grafik</a:t>
            </a:r>
            <a:r>
              <a:rPr lang="en-GB" i="1"/>
              <a:t> von Novo Nordisk </a:t>
            </a:r>
            <a:r>
              <a:rPr lang="en-GB" i="1" err="1"/>
              <a:t>nach</a:t>
            </a:r>
            <a:r>
              <a:rPr lang="en-GB" i="1"/>
              <a:t> Daten von </a:t>
            </a:r>
            <a:r>
              <a:rPr lang="en-GB" i="1" err="1"/>
              <a:t>Vithayathil</a:t>
            </a:r>
            <a:r>
              <a:rPr lang="en-GB" i="1"/>
              <a:t> M. et al.</a:t>
            </a:r>
            <a:br>
              <a:rPr lang="en-GB"/>
            </a:br>
            <a:r>
              <a:rPr lang="de-DE"/>
              <a:t>AFP, Alpha-Fetoprotein; ALBI, Albumin-Bilirubin; AUC, </a:t>
            </a:r>
            <a:r>
              <a:rPr lang="de-DE" err="1"/>
              <a:t>area</a:t>
            </a:r>
            <a:r>
              <a:rPr lang="de-DE"/>
              <a:t> </a:t>
            </a:r>
            <a:r>
              <a:rPr lang="de-DE" err="1"/>
              <a:t>under</a:t>
            </a:r>
            <a:r>
              <a:rPr lang="de-DE"/>
              <a:t> </a:t>
            </a:r>
            <a:r>
              <a:rPr lang="de-DE" err="1"/>
              <a:t>the</a:t>
            </a:r>
            <a:r>
              <a:rPr lang="de-DE"/>
              <a:t> </a:t>
            </a:r>
            <a:r>
              <a:rPr lang="de-DE" err="1"/>
              <a:t>curve</a:t>
            </a:r>
            <a:r>
              <a:rPr lang="de-DE"/>
              <a:t>, Fläche unter der Kurve; BCLC, Barcelona </a:t>
            </a:r>
            <a:r>
              <a:rPr lang="de-DE" err="1"/>
              <a:t>clinic</a:t>
            </a:r>
            <a:r>
              <a:rPr lang="de-DE"/>
              <a:t> </a:t>
            </a:r>
            <a:r>
              <a:rPr lang="de-DE" err="1"/>
              <a:t>liver</a:t>
            </a:r>
            <a:r>
              <a:rPr lang="de-DE"/>
              <a:t> </a:t>
            </a:r>
            <a:r>
              <a:rPr lang="de-DE" err="1"/>
              <a:t>cancer</a:t>
            </a:r>
            <a:r>
              <a:rPr lang="de-DE"/>
              <a:t>; ICL, Imperial College London; HCC, </a:t>
            </a:r>
            <a:r>
              <a:rPr lang="de-DE" err="1"/>
              <a:t>hepatocellular</a:t>
            </a:r>
            <a:r>
              <a:rPr lang="de-DE"/>
              <a:t> </a:t>
            </a:r>
            <a:r>
              <a:rPr lang="de-DE" err="1"/>
              <a:t>carcinoma</a:t>
            </a:r>
            <a:r>
              <a:rPr lang="de-DE"/>
              <a:t>, Leberzellkarzinom; ROC, </a:t>
            </a:r>
            <a:r>
              <a:rPr lang="de-DE" err="1"/>
              <a:t>receiver-operating-characteristics</a:t>
            </a:r>
            <a:r>
              <a:rPr lang="de-DE"/>
              <a:t>, Operationscharakteristik eines Beobachters. </a:t>
            </a:r>
          </a:p>
        </p:txBody>
      </p:sp>
      <p:sp>
        <p:nvSpPr>
          <p:cNvPr id="5" name="Textplatzhalter 4">
            <a:extLst>
              <a:ext uri="{FF2B5EF4-FFF2-40B4-BE49-F238E27FC236}">
                <a16:creationId xmlns:a16="http://schemas.microsoft.com/office/drawing/2014/main" id="{46C2426B-1CCE-8EA4-24E6-51D7EF2D30EF}"/>
              </a:ext>
            </a:extLst>
          </p:cNvPr>
          <p:cNvSpPr>
            <a:spLocks noGrp="1"/>
          </p:cNvSpPr>
          <p:nvPr>
            <p:ph type="body" sz="quarter" idx="17"/>
          </p:nvPr>
        </p:nvSpPr>
        <p:spPr/>
        <p:txBody>
          <a:bodyPr/>
          <a:lstStyle/>
          <a:p>
            <a:r>
              <a:rPr lang="de-DE" err="1"/>
              <a:t>Vithayathil</a:t>
            </a:r>
            <a:r>
              <a:rPr lang="de-DE"/>
              <a:t> M. </a:t>
            </a:r>
            <a:r>
              <a:rPr lang="nb-NO"/>
              <a:t>et al. J Hepatol. 2025;82(Suppl.1):</a:t>
            </a:r>
            <a:r>
              <a:rPr lang="de-DE"/>
              <a:t>TOP-130-YI</a:t>
            </a:r>
            <a:r>
              <a:rPr lang="nb-NO"/>
              <a:t>.</a:t>
            </a:r>
          </a:p>
        </p:txBody>
      </p:sp>
      <p:sp>
        <p:nvSpPr>
          <p:cNvPr id="6" name="Titel 11">
            <a:extLst>
              <a:ext uri="{FF2B5EF4-FFF2-40B4-BE49-F238E27FC236}">
                <a16:creationId xmlns:a16="http://schemas.microsoft.com/office/drawing/2014/main" id="{E6957466-EF8D-4321-E4E4-08C195F28D3B}"/>
              </a:ext>
            </a:extLst>
          </p:cNvPr>
          <p:cNvSpPr>
            <a:spLocks noGrp="1"/>
          </p:cNvSpPr>
          <p:nvPr>
            <p:ph type="title"/>
          </p:nvPr>
        </p:nvSpPr>
        <p:spPr>
          <a:xfrm>
            <a:off x="648000" y="379058"/>
            <a:ext cx="10896000" cy="1296000"/>
          </a:xfrm>
        </p:spPr>
        <p:txBody>
          <a:bodyPr/>
          <a:lstStyle/>
          <a:p>
            <a:r>
              <a:rPr lang="de-DE" dirty="0"/>
              <a:t>Deep-Learning- und Machine-Learning-basierte </a:t>
            </a:r>
            <a:br>
              <a:rPr lang="de-DE" dirty="0"/>
            </a:br>
            <a:r>
              <a:rPr lang="de-DE" dirty="0"/>
              <a:t>Radiomics im Vergleich zu klinischen Variablen</a:t>
            </a:r>
          </a:p>
        </p:txBody>
      </p:sp>
      <p:graphicFrame>
        <p:nvGraphicFramePr>
          <p:cNvPr id="12" name="Inhaltsplatzhalter 10">
            <a:extLst>
              <a:ext uri="{FF2B5EF4-FFF2-40B4-BE49-F238E27FC236}">
                <a16:creationId xmlns:a16="http://schemas.microsoft.com/office/drawing/2014/main" id="{AC3F9ECC-0F23-2FFA-F73C-F8473FC14361}"/>
              </a:ext>
            </a:extLst>
          </p:cNvPr>
          <p:cNvGraphicFramePr>
            <a:graphicFrameLocks/>
          </p:cNvGraphicFramePr>
          <p:nvPr>
            <p:extLst>
              <p:ext uri="{D42A27DB-BD31-4B8C-83A1-F6EECF244321}">
                <p14:modId xmlns:p14="http://schemas.microsoft.com/office/powerpoint/2010/main" val="3486649447"/>
              </p:ext>
            </p:extLst>
          </p:nvPr>
        </p:nvGraphicFramePr>
        <p:xfrm>
          <a:off x="647700" y="2241820"/>
          <a:ext cx="5316148" cy="337254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2">
            <a:extLst>
              <a:ext uri="{FF2B5EF4-FFF2-40B4-BE49-F238E27FC236}">
                <a16:creationId xmlns:a16="http://schemas.microsoft.com/office/drawing/2014/main" id="{69B55DC5-B3FD-8C73-7403-40853C36EDCF}"/>
              </a:ext>
            </a:extLst>
          </p:cNvPr>
          <p:cNvSpPr txBox="1"/>
          <p:nvPr/>
        </p:nvSpPr>
        <p:spPr>
          <a:xfrm>
            <a:off x="647700" y="1854010"/>
            <a:ext cx="5316148" cy="360000"/>
          </a:xfrm>
          <a:prstGeom prst="rect">
            <a:avLst/>
          </a:prstGeom>
          <a:no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ICL-Training ROC</a:t>
            </a:r>
          </a:p>
        </p:txBody>
      </p:sp>
      <p:sp>
        <p:nvSpPr>
          <p:cNvPr id="14" name="Inhaltsplatzhalter 2">
            <a:extLst>
              <a:ext uri="{FF2B5EF4-FFF2-40B4-BE49-F238E27FC236}">
                <a16:creationId xmlns:a16="http://schemas.microsoft.com/office/drawing/2014/main" id="{5B3F62FE-D98B-E165-5DD0-936CDD2B76BC}"/>
              </a:ext>
            </a:extLst>
          </p:cNvPr>
          <p:cNvSpPr txBox="1">
            <a:spLocks/>
          </p:cNvSpPr>
          <p:nvPr/>
        </p:nvSpPr>
        <p:spPr>
          <a:xfrm>
            <a:off x="5030051" y="3070016"/>
            <a:ext cx="1013771" cy="268272"/>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1965"/>
                </a:solidFill>
                <a:effectLst/>
                <a:uLnTx/>
                <a:uFillTx/>
                <a:latin typeface="Apis For Office"/>
                <a:ea typeface="+mn-ea"/>
                <a:cs typeface="+mn-cs"/>
              </a:rPr>
              <a:t>**p &lt;0.001</a:t>
            </a:r>
          </a:p>
        </p:txBody>
      </p:sp>
      <p:sp>
        <p:nvSpPr>
          <p:cNvPr id="15" name="Inhaltsplatzhalter 2">
            <a:extLst>
              <a:ext uri="{FF2B5EF4-FFF2-40B4-BE49-F238E27FC236}">
                <a16:creationId xmlns:a16="http://schemas.microsoft.com/office/drawing/2014/main" id="{0536222D-A39F-0B33-16E1-6C807C5DE30E}"/>
              </a:ext>
            </a:extLst>
          </p:cNvPr>
          <p:cNvSpPr txBox="1">
            <a:spLocks/>
          </p:cNvSpPr>
          <p:nvPr/>
        </p:nvSpPr>
        <p:spPr>
          <a:xfrm>
            <a:off x="3561341" y="3596893"/>
            <a:ext cx="1852633" cy="273433"/>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AUC – 1 </a:t>
            </a:r>
            <a:r>
              <a:rPr lang="en-US" sz="1100" b="1">
                <a:latin typeface="Apis For Office"/>
              </a:rPr>
              <a:t>Jahr </a:t>
            </a:r>
            <a:r>
              <a:rPr lang="en-US" sz="1100" b="1" err="1">
                <a:latin typeface="Apis For Office"/>
              </a:rPr>
              <a:t>Mortalität</a:t>
            </a:r>
            <a:endParaRPr kumimoji="0" lang="en-US" sz="11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17" name="Freihandform: Form 16">
            <a:extLst>
              <a:ext uri="{FF2B5EF4-FFF2-40B4-BE49-F238E27FC236}">
                <a16:creationId xmlns:a16="http://schemas.microsoft.com/office/drawing/2014/main" id="{9432C3BB-2A2A-4788-A2F6-C33B5CB3C415}"/>
              </a:ext>
            </a:extLst>
          </p:cNvPr>
          <p:cNvSpPr/>
          <p:nvPr/>
        </p:nvSpPr>
        <p:spPr>
          <a:xfrm>
            <a:off x="1301750" y="2381060"/>
            <a:ext cx="4495800" cy="2559050"/>
          </a:xfrm>
          <a:custGeom>
            <a:avLst/>
            <a:gdLst>
              <a:gd name="connsiteX0" fmla="*/ 0 w 4495800"/>
              <a:gd name="connsiteY0" fmla="*/ 2559050 h 2559050"/>
              <a:gd name="connsiteX1" fmla="*/ 0 w 4495800"/>
              <a:gd name="connsiteY1" fmla="*/ 2559050 h 2559050"/>
              <a:gd name="connsiteX2" fmla="*/ 0 w 4495800"/>
              <a:gd name="connsiteY2" fmla="*/ 730250 h 2559050"/>
              <a:gd name="connsiteX3" fmla="*/ 247650 w 4495800"/>
              <a:gd name="connsiteY3" fmla="*/ 723900 h 2559050"/>
              <a:gd name="connsiteX4" fmla="*/ 247650 w 4495800"/>
              <a:gd name="connsiteY4" fmla="*/ 584200 h 2559050"/>
              <a:gd name="connsiteX5" fmla="*/ 755650 w 4495800"/>
              <a:gd name="connsiteY5" fmla="*/ 577850 h 2559050"/>
              <a:gd name="connsiteX6" fmla="*/ 755650 w 4495800"/>
              <a:gd name="connsiteY6" fmla="*/ 419100 h 2559050"/>
              <a:gd name="connsiteX7" fmla="*/ 1085850 w 4495800"/>
              <a:gd name="connsiteY7" fmla="*/ 419100 h 2559050"/>
              <a:gd name="connsiteX8" fmla="*/ 1085850 w 4495800"/>
              <a:gd name="connsiteY8" fmla="*/ 292100 h 2559050"/>
              <a:gd name="connsiteX9" fmla="*/ 2559050 w 4495800"/>
              <a:gd name="connsiteY9" fmla="*/ 292100 h 2559050"/>
              <a:gd name="connsiteX10" fmla="*/ 2571750 w 4495800"/>
              <a:gd name="connsiteY10" fmla="*/ 146050 h 2559050"/>
              <a:gd name="connsiteX11" fmla="*/ 4025900 w 4495800"/>
              <a:gd name="connsiteY11" fmla="*/ 139700 h 2559050"/>
              <a:gd name="connsiteX12" fmla="*/ 4032250 w 4495800"/>
              <a:gd name="connsiteY12" fmla="*/ 0 h 2559050"/>
              <a:gd name="connsiteX13" fmla="*/ 4495800 w 4495800"/>
              <a:gd name="connsiteY13" fmla="*/ 6350 h 255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95800" h="2559050">
                <a:moveTo>
                  <a:pt x="0" y="2559050"/>
                </a:moveTo>
                <a:lnTo>
                  <a:pt x="0" y="2559050"/>
                </a:lnTo>
                <a:lnTo>
                  <a:pt x="0" y="730250"/>
                </a:lnTo>
                <a:lnTo>
                  <a:pt x="247650" y="723900"/>
                </a:lnTo>
                <a:lnTo>
                  <a:pt x="247650" y="584200"/>
                </a:lnTo>
                <a:lnTo>
                  <a:pt x="755650" y="577850"/>
                </a:lnTo>
                <a:lnTo>
                  <a:pt x="755650" y="419100"/>
                </a:lnTo>
                <a:lnTo>
                  <a:pt x="1085850" y="419100"/>
                </a:lnTo>
                <a:lnTo>
                  <a:pt x="1085850" y="292100"/>
                </a:lnTo>
                <a:lnTo>
                  <a:pt x="2559050" y="292100"/>
                </a:lnTo>
                <a:lnTo>
                  <a:pt x="2571750" y="146050"/>
                </a:lnTo>
                <a:lnTo>
                  <a:pt x="4025900" y="139700"/>
                </a:lnTo>
                <a:lnTo>
                  <a:pt x="4032250" y="0"/>
                </a:lnTo>
                <a:lnTo>
                  <a:pt x="4495800" y="635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 name="Freihandform: Form 17">
            <a:extLst>
              <a:ext uri="{FF2B5EF4-FFF2-40B4-BE49-F238E27FC236}">
                <a16:creationId xmlns:a16="http://schemas.microsoft.com/office/drawing/2014/main" id="{136781CE-E4A1-9DEA-B54A-7E3639244B15}"/>
              </a:ext>
            </a:extLst>
          </p:cNvPr>
          <p:cNvSpPr/>
          <p:nvPr/>
        </p:nvSpPr>
        <p:spPr>
          <a:xfrm>
            <a:off x="1327150" y="2387410"/>
            <a:ext cx="4476750" cy="2552700"/>
          </a:xfrm>
          <a:custGeom>
            <a:avLst/>
            <a:gdLst>
              <a:gd name="connsiteX0" fmla="*/ 0 w 4476750"/>
              <a:gd name="connsiteY0" fmla="*/ 2552700 h 2552700"/>
              <a:gd name="connsiteX1" fmla="*/ 577850 w 4476750"/>
              <a:gd name="connsiteY1" fmla="*/ 2305050 h 2552700"/>
              <a:gd name="connsiteX2" fmla="*/ 996950 w 4476750"/>
              <a:gd name="connsiteY2" fmla="*/ 1968500 h 2552700"/>
              <a:gd name="connsiteX3" fmla="*/ 1631950 w 4476750"/>
              <a:gd name="connsiteY3" fmla="*/ 1320800 h 2552700"/>
              <a:gd name="connsiteX4" fmla="*/ 1816100 w 4476750"/>
              <a:gd name="connsiteY4" fmla="*/ 1003300 h 2552700"/>
              <a:gd name="connsiteX5" fmla="*/ 1803400 w 4476750"/>
              <a:gd name="connsiteY5" fmla="*/ 571500 h 2552700"/>
              <a:gd name="connsiteX6" fmla="*/ 2057400 w 4476750"/>
              <a:gd name="connsiteY6" fmla="*/ 419100 h 2552700"/>
              <a:gd name="connsiteX7" fmla="*/ 2540000 w 4476750"/>
              <a:gd name="connsiteY7" fmla="*/ 419100 h 2552700"/>
              <a:gd name="connsiteX8" fmla="*/ 3244850 w 4476750"/>
              <a:gd name="connsiteY8" fmla="*/ 279400 h 2552700"/>
              <a:gd name="connsiteX9" fmla="*/ 4254500 w 4476750"/>
              <a:gd name="connsiteY9" fmla="*/ 279400 h 2552700"/>
              <a:gd name="connsiteX10" fmla="*/ 4476750 w 4476750"/>
              <a:gd name="connsiteY1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6750" h="2552700">
                <a:moveTo>
                  <a:pt x="0" y="2552700"/>
                </a:moveTo>
                <a:lnTo>
                  <a:pt x="577850" y="2305050"/>
                </a:lnTo>
                <a:lnTo>
                  <a:pt x="996950" y="1968500"/>
                </a:lnTo>
                <a:lnTo>
                  <a:pt x="1631950" y="1320800"/>
                </a:lnTo>
                <a:lnTo>
                  <a:pt x="1816100" y="1003300"/>
                </a:lnTo>
                <a:lnTo>
                  <a:pt x="1803400" y="571500"/>
                </a:lnTo>
                <a:lnTo>
                  <a:pt x="2057400" y="419100"/>
                </a:lnTo>
                <a:lnTo>
                  <a:pt x="2540000" y="419100"/>
                </a:lnTo>
                <a:lnTo>
                  <a:pt x="3244850" y="279400"/>
                </a:lnTo>
                <a:lnTo>
                  <a:pt x="4254500" y="279400"/>
                </a:lnTo>
                <a:lnTo>
                  <a:pt x="4476750" y="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9" name="Freihandform: Form 18">
            <a:extLst>
              <a:ext uri="{FF2B5EF4-FFF2-40B4-BE49-F238E27FC236}">
                <a16:creationId xmlns:a16="http://schemas.microsoft.com/office/drawing/2014/main" id="{F6DAD34B-3D60-9DA4-ED1B-C9850DDDB101}"/>
              </a:ext>
            </a:extLst>
          </p:cNvPr>
          <p:cNvSpPr/>
          <p:nvPr/>
        </p:nvSpPr>
        <p:spPr>
          <a:xfrm>
            <a:off x="1314450" y="2387410"/>
            <a:ext cx="4489450" cy="2552700"/>
          </a:xfrm>
          <a:custGeom>
            <a:avLst/>
            <a:gdLst>
              <a:gd name="connsiteX0" fmla="*/ 0 w 4489450"/>
              <a:gd name="connsiteY0" fmla="*/ 2552700 h 2552700"/>
              <a:gd name="connsiteX1" fmla="*/ 12700 w 4489450"/>
              <a:gd name="connsiteY1" fmla="*/ 2432050 h 2552700"/>
              <a:gd name="connsiteX2" fmla="*/ 482600 w 4489450"/>
              <a:gd name="connsiteY2" fmla="*/ 2425700 h 2552700"/>
              <a:gd name="connsiteX3" fmla="*/ 1098550 w 4489450"/>
              <a:gd name="connsiteY3" fmla="*/ 1854200 h 2552700"/>
              <a:gd name="connsiteX4" fmla="*/ 1581150 w 4489450"/>
              <a:gd name="connsiteY4" fmla="*/ 1416050 h 2552700"/>
              <a:gd name="connsiteX5" fmla="*/ 1695450 w 4489450"/>
              <a:gd name="connsiteY5" fmla="*/ 1282700 h 2552700"/>
              <a:gd name="connsiteX6" fmla="*/ 1943100 w 4489450"/>
              <a:gd name="connsiteY6" fmla="*/ 1282700 h 2552700"/>
              <a:gd name="connsiteX7" fmla="*/ 2698750 w 4489450"/>
              <a:gd name="connsiteY7" fmla="*/ 990600 h 2552700"/>
              <a:gd name="connsiteX8" fmla="*/ 3416300 w 4489450"/>
              <a:gd name="connsiteY8" fmla="*/ 577850 h 2552700"/>
              <a:gd name="connsiteX9" fmla="*/ 4019550 w 4489450"/>
              <a:gd name="connsiteY9" fmla="*/ 285750 h 2552700"/>
              <a:gd name="connsiteX10" fmla="*/ 4368800 w 4489450"/>
              <a:gd name="connsiteY10" fmla="*/ 146050 h 2552700"/>
              <a:gd name="connsiteX11" fmla="*/ 4489450 w 4489450"/>
              <a:gd name="connsiteY11"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9450" h="2552700">
                <a:moveTo>
                  <a:pt x="0" y="2552700"/>
                </a:moveTo>
                <a:lnTo>
                  <a:pt x="12700" y="2432050"/>
                </a:lnTo>
                <a:lnTo>
                  <a:pt x="482600" y="2425700"/>
                </a:lnTo>
                <a:lnTo>
                  <a:pt x="1098550" y="1854200"/>
                </a:lnTo>
                <a:lnTo>
                  <a:pt x="1581150" y="1416050"/>
                </a:lnTo>
                <a:lnTo>
                  <a:pt x="1695450" y="1282700"/>
                </a:lnTo>
                <a:lnTo>
                  <a:pt x="1943100" y="1282700"/>
                </a:lnTo>
                <a:lnTo>
                  <a:pt x="2698750" y="990600"/>
                </a:lnTo>
                <a:lnTo>
                  <a:pt x="3416300" y="577850"/>
                </a:lnTo>
                <a:lnTo>
                  <a:pt x="4019550" y="285750"/>
                </a:lnTo>
                <a:lnTo>
                  <a:pt x="4368800" y="146050"/>
                </a:lnTo>
                <a:lnTo>
                  <a:pt x="448945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 name="Freihandform: Form 19">
            <a:extLst>
              <a:ext uri="{FF2B5EF4-FFF2-40B4-BE49-F238E27FC236}">
                <a16:creationId xmlns:a16="http://schemas.microsoft.com/office/drawing/2014/main" id="{81E719EC-651E-4D67-CD3D-6FE945C5680B}"/>
              </a:ext>
            </a:extLst>
          </p:cNvPr>
          <p:cNvSpPr/>
          <p:nvPr/>
        </p:nvSpPr>
        <p:spPr>
          <a:xfrm>
            <a:off x="1295400" y="2527110"/>
            <a:ext cx="4038600" cy="2413000"/>
          </a:xfrm>
          <a:custGeom>
            <a:avLst/>
            <a:gdLst>
              <a:gd name="connsiteX0" fmla="*/ 0 w 4038600"/>
              <a:gd name="connsiteY0" fmla="*/ 2413000 h 2413000"/>
              <a:gd name="connsiteX1" fmla="*/ 6350 w 4038600"/>
              <a:gd name="connsiteY1" fmla="*/ 2139950 h 2413000"/>
              <a:gd name="connsiteX2" fmla="*/ 628650 w 4038600"/>
              <a:gd name="connsiteY2" fmla="*/ 2152650 h 2413000"/>
              <a:gd name="connsiteX3" fmla="*/ 641350 w 4038600"/>
              <a:gd name="connsiteY3" fmla="*/ 1714500 h 2413000"/>
              <a:gd name="connsiteX4" fmla="*/ 1238250 w 4038600"/>
              <a:gd name="connsiteY4" fmla="*/ 1720850 h 2413000"/>
              <a:gd name="connsiteX5" fmla="*/ 1225550 w 4038600"/>
              <a:gd name="connsiteY5" fmla="*/ 1587500 h 2413000"/>
              <a:gd name="connsiteX6" fmla="*/ 1479550 w 4038600"/>
              <a:gd name="connsiteY6" fmla="*/ 1574800 h 2413000"/>
              <a:gd name="connsiteX7" fmla="*/ 1479550 w 4038600"/>
              <a:gd name="connsiteY7" fmla="*/ 1289050 h 2413000"/>
              <a:gd name="connsiteX8" fmla="*/ 1841500 w 4038600"/>
              <a:gd name="connsiteY8" fmla="*/ 1289050 h 2413000"/>
              <a:gd name="connsiteX9" fmla="*/ 1822450 w 4038600"/>
              <a:gd name="connsiteY9" fmla="*/ 1016000 h 2413000"/>
              <a:gd name="connsiteX10" fmla="*/ 2559050 w 4038600"/>
              <a:gd name="connsiteY10" fmla="*/ 1009650 h 2413000"/>
              <a:gd name="connsiteX11" fmla="*/ 2565400 w 4038600"/>
              <a:gd name="connsiteY11" fmla="*/ 558800 h 2413000"/>
              <a:gd name="connsiteX12" fmla="*/ 2806700 w 4038600"/>
              <a:gd name="connsiteY12" fmla="*/ 565150 h 2413000"/>
              <a:gd name="connsiteX13" fmla="*/ 2813050 w 4038600"/>
              <a:gd name="connsiteY13" fmla="*/ 425450 h 2413000"/>
              <a:gd name="connsiteX14" fmla="*/ 3759200 w 4038600"/>
              <a:gd name="connsiteY14" fmla="*/ 425450 h 2413000"/>
              <a:gd name="connsiteX15" fmla="*/ 3759200 w 4038600"/>
              <a:gd name="connsiteY15" fmla="*/ 158750 h 2413000"/>
              <a:gd name="connsiteX16" fmla="*/ 4038600 w 4038600"/>
              <a:gd name="connsiteY16" fmla="*/ 139700 h 2413000"/>
              <a:gd name="connsiteX17" fmla="*/ 4032250 w 4038600"/>
              <a:gd name="connsiteY17" fmla="*/ 0 h 241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38600" h="2413000">
                <a:moveTo>
                  <a:pt x="0" y="2413000"/>
                </a:moveTo>
                <a:lnTo>
                  <a:pt x="6350" y="2139950"/>
                </a:lnTo>
                <a:lnTo>
                  <a:pt x="628650" y="2152650"/>
                </a:lnTo>
                <a:lnTo>
                  <a:pt x="641350" y="1714500"/>
                </a:lnTo>
                <a:lnTo>
                  <a:pt x="1238250" y="1720850"/>
                </a:lnTo>
                <a:lnTo>
                  <a:pt x="1225550" y="1587500"/>
                </a:lnTo>
                <a:lnTo>
                  <a:pt x="1479550" y="1574800"/>
                </a:lnTo>
                <a:lnTo>
                  <a:pt x="1479550" y="1289050"/>
                </a:lnTo>
                <a:lnTo>
                  <a:pt x="1841500" y="1289050"/>
                </a:lnTo>
                <a:lnTo>
                  <a:pt x="1822450" y="1016000"/>
                </a:lnTo>
                <a:lnTo>
                  <a:pt x="2559050" y="1009650"/>
                </a:lnTo>
                <a:cubicBezTo>
                  <a:pt x="2561167" y="859367"/>
                  <a:pt x="2563283" y="709083"/>
                  <a:pt x="2565400" y="558800"/>
                </a:cubicBezTo>
                <a:lnTo>
                  <a:pt x="2806700" y="565150"/>
                </a:lnTo>
                <a:lnTo>
                  <a:pt x="2813050" y="425450"/>
                </a:lnTo>
                <a:lnTo>
                  <a:pt x="3759200" y="425450"/>
                </a:lnTo>
                <a:lnTo>
                  <a:pt x="3759200" y="158750"/>
                </a:lnTo>
                <a:lnTo>
                  <a:pt x="4038600" y="139700"/>
                </a:lnTo>
                <a:lnTo>
                  <a:pt x="403225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 name="Freihandform: Form 20">
            <a:extLst>
              <a:ext uri="{FF2B5EF4-FFF2-40B4-BE49-F238E27FC236}">
                <a16:creationId xmlns:a16="http://schemas.microsoft.com/office/drawing/2014/main" id="{32434C33-CD2F-B0C9-4674-2C7D82BB21D6}"/>
              </a:ext>
            </a:extLst>
          </p:cNvPr>
          <p:cNvSpPr/>
          <p:nvPr/>
        </p:nvSpPr>
        <p:spPr>
          <a:xfrm>
            <a:off x="1289050" y="2381060"/>
            <a:ext cx="4165600" cy="2571750"/>
          </a:xfrm>
          <a:custGeom>
            <a:avLst/>
            <a:gdLst>
              <a:gd name="connsiteX0" fmla="*/ 0 w 4165600"/>
              <a:gd name="connsiteY0" fmla="*/ 2565400 h 2571750"/>
              <a:gd name="connsiteX1" fmla="*/ 393700 w 4165600"/>
              <a:gd name="connsiteY1" fmla="*/ 2571750 h 2571750"/>
              <a:gd name="connsiteX2" fmla="*/ 387350 w 4165600"/>
              <a:gd name="connsiteY2" fmla="*/ 2438400 h 2571750"/>
              <a:gd name="connsiteX3" fmla="*/ 501650 w 4165600"/>
              <a:gd name="connsiteY3" fmla="*/ 2438400 h 2571750"/>
              <a:gd name="connsiteX4" fmla="*/ 501650 w 4165600"/>
              <a:gd name="connsiteY4" fmla="*/ 2152650 h 2571750"/>
              <a:gd name="connsiteX5" fmla="*/ 762000 w 4165600"/>
              <a:gd name="connsiteY5" fmla="*/ 2139950 h 2571750"/>
              <a:gd name="connsiteX6" fmla="*/ 762000 w 4165600"/>
              <a:gd name="connsiteY6" fmla="*/ 2000250 h 2571750"/>
              <a:gd name="connsiteX7" fmla="*/ 882650 w 4165600"/>
              <a:gd name="connsiteY7" fmla="*/ 2000250 h 2571750"/>
              <a:gd name="connsiteX8" fmla="*/ 876300 w 4165600"/>
              <a:gd name="connsiteY8" fmla="*/ 1733550 h 2571750"/>
              <a:gd name="connsiteX9" fmla="*/ 990600 w 4165600"/>
              <a:gd name="connsiteY9" fmla="*/ 1574800 h 2571750"/>
              <a:gd name="connsiteX10" fmla="*/ 1123950 w 4165600"/>
              <a:gd name="connsiteY10" fmla="*/ 1562100 h 2571750"/>
              <a:gd name="connsiteX11" fmla="*/ 1123950 w 4165600"/>
              <a:gd name="connsiteY11" fmla="*/ 1435100 h 2571750"/>
              <a:gd name="connsiteX12" fmla="*/ 1485900 w 4165600"/>
              <a:gd name="connsiteY12" fmla="*/ 1422400 h 2571750"/>
              <a:gd name="connsiteX13" fmla="*/ 1492250 w 4165600"/>
              <a:gd name="connsiteY13" fmla="*/ 1276350 h 2571750"/>
              <a:gd name="connsiteX14" fmla="*/ 1720850 w 4165600"/>
              <a:gd name="connsiteY14" fmla="*/ 1282700 h 2571750"/>
              <a:gd name="connsiteX15" fmla="*/ 1866900 w 4165600"/>
              <a:gd name="connsiteY15" fmla="*/ 990600 h 2571750"/>
              <a:gd name="connsiteX16" fmla="*/ 2336800 w 4165600"/>
              <a:gd name="connsiteY16" fmla="*/ 1003300 h 2571750"/>
              <a:gd name="connsiteX17" fmla="*/ 2343150 w 4165600"/>
              <a:gd name="connsiteY17" fmla="*/ 717550 h 2571750"/>
              <a:gd name="connsiteX18" fmla="*/ 2698750 w 4165600"/>
              <a:gd name="connsiteY18" fmla="*/ 717550 h 2571750"/>
              <a:gd name="connsiteX19" fmla="*/ 2698750 w 4165600"/>
              <a:gd name="connsiteY19" fmla="*/ 565150 h 2571750"/>
              <a:gd name="connsiteX20" fmla="*/ 2819400 w 4165600"/>
              <a:gd name="connsiteY20" fmla="*/ 577850 h 2571750"/>
              <a:gd name="connsiteX21" fmla="*/ 3067050 w 4165600"/>
              <a:gd name="connsiteY21" fmla="*/ 425450 h 2571750"/>
              <a:gd name="connsiteX22" fmla="*/ 3060700 w 4165600"/>
              <a:gd name="connsiteY22" fmla="*/ 273050 h 2571750"/>
              <a:gd name="connsiteX23" fmla="*/ 3429000 w 4165600"/>
              <a:gd name="connsiteY23" fmla="*/ 273050 h 2571750"/>
              <a:gd name="connsiteX24" fmla="*/ 3435350 w 4165600"/>
              <a:gd name="connsiteY24" fmla="*/ 146050 h 2571750"/>
              <a:gd name="connsiteX25" fmla="*/ 4165600 w 4165600"/>
              <a:gd name="connsiteY25" fmla="*/ 139700 h 2571750"/>
              <a:gd name="connsiteX26" fmla="*/ 4152900 w 4165600"/>
              <a:gd name="connsiteY26" fmla="*/ 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65600" h="2571750">
                <a:moveTo>
                  <a:pt x="0" y="2565400"/>
                </a:moveTo>
                <a:lnTo>
                  <a:pt x="393700" y="2571750"/>
                </a:lnTo>
                <a:lnTo>
                  <a:pt x="387350" y="2438400"/>
                </a:lnTo>
                <a:lnTo>
                  <a:pt x="501650" y="2438400"/>
                </a:lnTo>
                <a:lnTo>
                  <a:pt x="501650" y="2152650"/>
                </a:lnTo>
                <a:lnTo>
                  <a:pt x="762000" y="2139950"/>
                </a:lnTo>
                <a:lnTo>
                  <a:pt x="762000" y="2000250"/>
                </a:lnTo>
                <a:lnTo>
                  <a:pt x="882650" y="2000250"/>
                </a:lnTo>
                <a:lnTo>
                  <a:pt x="876300" y="1733550"/>
                </a:lnTo>
                <a:lnTo>
                  <a:pt x="990600" y="1574800"/>
                </a:lnTo>
                <a:lnTo>
                  <a:pt x="1123950" y="1562100"/>
                </a:lnTo>
                <a:lnTo>
                  <a:pt x="1123950" y="1435100"/>
                </a:lnTo>
                <a:lnTo>
                  <a:pt x="1485900" y="1422400"/>
                </a:lnTo>
                <a:lnTo>
                  <a:pt x="1492250" y="1276350"/>
                </a:lnTo>
                <a:lnTo>
                  <a:pt x="1720850" y="1282700"/>
                </a:lnTo>
                <a:lnTo>
                  <a:pt x="1866900" y="990600"/>
                </a:lnTo>
                <a:lnTo>
                  <a:pt x="2336800" y="1003300"/>
                </a:lnTo>
                <a:lnTo>
                  <a:pt x="2343150" y="717550"/>
                </a:lnTo>
                <a:lnTo>
                  <a:pt x="2698750" y="717550"/>
                </a:lnTo>
                <a:lnTo>
                  <a:pt x="2698750" y="565150"/>
                </a:lnTo>
                <a:lnTo>
                  <a:pt x="2819400" y="577850"/>
                </a:lnTo>
                <a:lnTo>
                  <a:pt x="3067050" y="425450"/>
                </a:lnTo>
                <a:lnTo>
                  <a:pt x="3060700" y="273050"/>
                </a:lnTo>
                <a:lnTo>
                  <a:pt x="3429000" y="273050"/>
                </a:lnTo>
                <a:lnTo>
                  <a:pt x="3435350" y="146050"/>
                </a:lnTo>
                <a:lnTo>
                  <a:pt x="4165600" y="139700"/>
                </a:lnTo>
                <a:lnTo>
                  <a:pt x="415290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2" name="Freihandform: Form 21">
            <a:extLst>
              <a:ext uri="{FF2B5EF4-FFF2-40B4-BE49-F238E27FC236}">
                <a16:creationId xmlns:a16="http://schemas.microsoft.com/office/drawing/2014/main" id="{5B7C3B91-2084-6D80-BA8B-81712FDBE624}"/>
              </a:ext>
            </a:extLst>
          </p:cNvPr>
          <p:cNvSpPr/>
          <p:nvPr/>
        </p:nvSpPr>
        <p:spPr>
          <a:xfrm>
            <a:off x="1295400" y="2387410"/>
            <a:ext cx="4508500" cy="2546350"/>
          </a:xfrm>
          <a:custGeom>
            <a:avLst/>
            <a:gdLst>
              <a:gd name="connsiteX0" fmla="*/ 0 w 4508500"/>
              <a:gd name="connsiteY0" fmla="*/ 2546350 h 2546350"/>
              <a:gd name="connsiteX1" fmla="*/ 488950 w 4508500"/>
              <a:gd name="connsiteY1" fmla="*/ 2279650 h 2546350"/>
              <a:gd name="connsiteX2" fmla="*/ 628650 w 4508500"/>
              <a:gd name="connsiteY2" fmla="*/ 2114550 h 2546350"/>
              <a:gd name="connsiteX3" fmla="*/ 806450 w 4508500"/>
              <a:gd name="connsiteY3" fmla="*/ 1803400 h 2546350"/>
              <a:gd name="connsiteX4" fmla="*/ 863600 w 4508500"/>
              <a:gd name="connsiteY4" fmla="*/ 1720850 h 2546350"/>
              <a:gd name="connsiteX5" fmla="*/ 863600 w 4508500"/>
              <a:gd name="connsiteY5" fmla="*/ 1282700 h 2546350"/>
              <a:gd name="connsiteX6" fmla="*/ 2330450 w 4508500"/>
              <a:gd name="connsiteY6" fmla="*/ 704850 h 2546350"/>
              <a:gd name="connsiteX7" fmla="*/ 3683000 w 4508500"/>
              <a:gd name="connsiteY7" fmla="*/ 450850 h 2546350"/>
              <a:gd name="connsiteX8" fmla="*/ 4064000 w 4508500"/>
              <a:gd name="connsiteY8" fmla="*/ 254000 h 2546350"/>
              <a:gd name="connsiteX9" fmla="*/ 4508500 w 4508500"/>
              <a:gd name="connsiteY9" fmla="*/ 0 h 25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500" h="2546350">
                <a:moveTo>
                  <a:pt x="0" y="2546350"/>
                </a:moveTo>
                <a:lnTo>
                  <a:pt x="488950" y="2279650"/>
                </a:lnTo>
                <a:lnTo>
                  <a:pt x="628650" y="2114550"/>
                </a:lnTo>
                <a:lnTo>
                  <a:pt x="806450" y="1803400"/>
                </a:lnTo>
                <a:lnTo>
                  <a:pt x="863600" y="1720850"/>
                </a:lnTo>
                <a:lnTo>
                  <a:pt x="863600" y="1282700"/>
                </a:lnTo>
                <a:lnTo>
                  <a:pt x="2330450" y="704850"/>
                </a:lnTo>
                <a:lnTo>
                  <a:pt x="3683000" y="450850"/>
                </a:lnTo>
                <a:lnTo>
                  <a:pt x="4064000" y="254000"/>
                </a:lnTo>
                <a:lnTo>
                  <a:pt x="4508500" y="0"/>
                </a:lnTo>
              </a:path>
            </a:pathLst>
          </a:custGeom>
          <a:noFill/>
          <a:ln w="1905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 name="Rechteck: abgerundete Ecken 1">
            <a:extLst>
              <a:ext uri="{FF2B5EF4-FFF2-40B4-BE49-F238E27FC236}">
                <a16:creationId xmlns:a16="http://schemas.microsoft.com/office/drawing/2014/main" id="{1730E429-A03C-9440-C1A4-9B90ED535937}"/>
              </a:ext>
            </a:extLst>
          </p:cNvPr>
          <p:cNvSpPr/>
          <p:nvPr/>
        </p:nvSpPr>
        <p:spPr>
          <a:xfrm>
            <a:off x="647700" y="5299489"/>
            <a:ext cx="10896000" cy="761204"/>
          </a:xfrm>
          <a:prstGeom prst="roundRect">
            <a:avLst/>
          </a:prstGeom>
          <a:solidFill>
            <a:schemeClr val="accent5">
              <a:lumMod val="20000"/>
              <a:lumOff val="80000"/>
            </a:schemeClr>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lvl="0">
              <a:defRPr/>
            </a:pPr>
            <a:r>
              <a:rPr lang="de-DE" sz="1600" b="1" spc="-30">
                <a:solidFill>
                  <a:schemeClr val="accent1"/>
                </a:solidFill>
              </a:rPr>
              <a:t>Schlussfolgerung der Autoren: </a:t>
            </a:r>
            <a:r>
              <a:rPr kumimoji="0" lang="de-DE" sz="1600" b="0" i="0" u="none" strike="noStrike" kern="1200" cap="none" spc="-30" normalizeH="0" baseline="0" noProof="0">
                <a:ln>
                  <a:noFill/>
                </a:ln>
                <a:solidFill>
                  <a:schemeClr val="accent1"/>
                </a:solidFill>
                <a:effectLst/>
                <a:uLnTx/>
                <a:uFillTx/>
                <a:ea typeface="+mn-ea"/>
                <a:cs typeface="+mn-cs"/>
              </a:rPr>
              <a:t>Deep-Learning- und </a:t>
            </a:r>
            <a:r>
              <a:rPr kumimoji="0" lang="de-DE" sz="1600" b="0" i="0" u="none" strike="noStrike" kern="1200" cap="none" spc="-30" normalizeH="0" baseline="0" noProof="0" err="1">
                <a:ln>
                  <a:noFill/>
                </a:ln>
                <a:solidFill>
                  <a:schemeClr val="accent1"/>
                </a:solidFill>
                <a:effectLst/>
                <a:uLnTx/>
                <a:uFillTx/>
                <a:ea typeface="+mn-ea"/>
                <a:cs typeface="+mn-cs"/>
              </a:rPr>
              <a:t>Machine</a:t>
            </a:r>
            <a:r>
              <a:rPr kumimoji="0" lang="de-DE" sz="1600" b="0" i="0" u="none" strike="noStrike" kern="1200" cap="none" spc="-30" normalizeH="0" baseline="0" noProof="0">
                <a:ln>
                  <a:noFill/>
                </a:ln>
                <a:solidFill>
                  <a:schemeClr val="accent1"/>
                </a:solidFill>
                <a:effectLst/>
                <a:uLnTx/>
                <a:uFillTx/>
                <a:ea typeface="+mn-ea"/>
                <a:cs typeface="+mn-cs"/>
              </a:rPr>
              <a:t>-Learning-basierte </a:t>
            </a:r>
            <a:r>
              <a:rPr kumimoji="0" lang="de-DE" sz="1600" b="0" i="0" u="none" strike="noStrike" kern="1200" cap="none" spc="-30" normalizeH="0" baseline="0" noProof="0" err="1">
                <a:ln>
                  <a:noFill/>
                </a:ln>
                <a:solidFill>
                  <a:schemeClr val="accent1"/>
                </a:solidFill>
                <a:effectLst/>
                <a:uLnTx/>
                <a:uFillTx/>
                <a:ea typeface="+mn-ea"/>
                <a:cs typeface="+mn-cs"/>
              </a:rPr>
              <a:t>Radiomics</a:t>
            </a:r>
            <a:r>
              <a:rPr kumimoji="0" lang="de-DE" sz="1600" b="0" i="0" u="none" strike="noStrike" kern="1200" cap="none" spc="-30" normalizeH="0" baseline="0" noProof="0">
                <a:ln>
                  <a:noFill/>
                </a:ln>
                <a:solidFill>
                  <a:schemeClr val="accent1"/>
                </a:solidFill>
                <a:effectLst/>
                <a:uLnTx/>
                <a:uFillTx/>
                <a:ea typeface="+mn-ea"/>
                <a:cs typeface="+mn-cs"/>
              </a:rPr>
              <a:t> übertreffen klinische Variablen bei der Vorhersage von Überleben und Therapieansprechen bei HCC-Patienten unter Immuntherapie.</a:t>
            </a:r>
          </a:p>
        </p:txBody>
      </p:sp>
      <p:sp>
        <p:nvSpPr>
          <p:cNvPr id="7" name="Textfeld 6">
            <a:extLst>
              <a:ext uri="{FF2B5EF4-FFF2-40B4-BE49-F238E27FC236}">
                <a16:creationId xmlns:a16="http://schemas.microsoft.com/office/drawing/2014/main" id="{4EAB0663-86E0-69A0-E703-1E1D65618007}"/>
              </a:ext>
            </a:extLst>
          </p:cNvPr>
          <p:cNvSpPr txBox="1"/>
          <p:nvPr/>
        </p:nvSpPr>
        <p:spPr>
          <a:xfrm>
            <a:off x="6438901" y="2070360"/>
            <a:ext cx="5104800" cy="3108543"/>
          </a:xfrm>
          <a:prstGeom prst="rect">
            <a:avLst/>
          </a:prstGeom>
          <a:noFill/>
          <a:ln>
            <a:noFill/>
          </a:ln>
        </p:spPr>
        <p:txBody>
          <a:bodyPr wrap="square">
            <a:spAutoFit/>
          </a:bodyPr>
          <a:lstStyle/>
          <a:p>
            <a:r>
              <a:rPr lang="de-DE" sz="1400" b="1">
                <a:solidFill>
                  <a:srgbClr val="001965"/>
                </a:solidFill>
              </a:rPr>
              <a:t>Ziel der Untersuchung: </a:t>
            </a:r>
            <a:r>
              <a:rPr lang="de-DE" sz="1400">
                <a:solidFill>
                  <a:srgbClr val="001965"/>
                </a:solidFill>
              </a:rPr>
              <a:t>Evaluation, ob KI-basierte Analysen radiologischer Bildgebung prädiktiv für das Therapieansprechen auf Immuncheckpoint-Inhibitoren sowie für das Gesamtüberleben bei Patienten mit HCC eingesetzt werden können</a:t>
            </a:r>
          </a:p>
          <a:p>
            <a:endParaRPr lang="de-DE" sz="1400">
              <a:solidFill>
                <a:srgbClr val="001965"/>
              </a:solidFill>
            </a:endParaRPr>
          </a:p>
          <a:p>
            <a:r>
              <a:rPr lang="de-DE" sz="1400" b="1">
                <a:solidFill>
                  <a:srgbClr val="001965"/>
                </a:solidFill>
              </a:rPr>
              <a:t>Methoden: </a:t>
            </a:r>
            <a:r>
              <a:rPr lang="de-DE" sz="1400">
                <a:solidFill>
                  <a:srgbClr val="001965"/>
                </a:solidFill>
              </a:rPr>
              <a:t>Automatisch segmentierte Leber- und HCC-CT-Scans (</a:t>
            </a:r>
            <a:r>
              <a:rPr lang="de-DE" sz="1400" err="1">
                <a:solidFill>
                  <a:srgbClr val="001965"/>
                </a:solidFill>
              </a:rPr>
              <a:t>nnU</a:t>
            </a:r>
            <a:r>
              <a:rPr lang="de-DE" sz="1400">
                <a:solidFill>
                  <a:srgbClr val="001965"/>
                </a:solidFill>
              </a:rPr>
              <a:t>-Net, 97 % Genauigkeit) lieferten 892 radiomische Merkmale, die mit 7 ML-Modellen und 13 Feature-</a:t>
            </a:r>
            <a:r>
              <a:rPr lang="de-DE" sz="1400" err="1">
                <a:solidFill>
                  <a:srgbClr val="001965"/>
                </a:solidFill>
              </a:rPr>
              <a:t>Selection</a:t>
            </a:r>
            <a:r>
              <a:rPr lang="de-DE" sz="1400">
                <a:solidFill>
                  <a:srgbClr val="001965"/>
                </a:solidFill>
              </a:rPr>
              <a:t>-Methoden kombiniert wurden. Daraus wurde ein Ensemble zur 1-Jahres-Mortalitätsprognose entwickelt, und mittels unüberwachtem Lernen Patientengruppen nach radiomisch-klinischem Profil gebildet.</a:t>
            </a:r>
          </a:p>
        </p:txBody>
      </p:sp>
    </p:spTree>
    <p:custDataLst>
      <p:tags r:id="rId1"/>
    </p:custDataLst>
    <p:extLst>
      <p:ext uri="{BB962C8B-B14F-4D97-AF65-F5344CB8AC3E}">
        <p14:creationId xmlns:p14="http://schemas.microsoft.com/office/powerpoint/2010/main" val="2022883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9FB5-9783-5855-571F-8FC0B3382D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652641-7369-8890-6A03-DAD2C2DE8EAF}"/>
              </a:ext>
            </a:extLst>
          </p:cNvPr>
          <p:cNvSpPr>
            <a:spLocks noGrp="1"/>
          </p:cNvSpPr>
          <p:nvPr>
            <p:ph type="ctrTitle"/>
          </p:nvPr>
        </p:nvSpPr>
        <p:spPr>
          <a:xfrm>
            <a:off x="647999" y="648000"/>
            <a:ext cx="8550865" cy="5562000"/>
          </a:xfrm>
        </p:spPr>
        <p:txBody>
          <a:bodyPr anchor="ctr"/>
          <a:lstStyle/>
          <a:p>
            <a:r>
              <a:rPr lang="de-DE" sz="4000" i="0" err="1">
                <a:effectLst/>
              </a:rPr>
              <a:t>Evaluating</a:t>
            </a:r>
            <a:r>
              <a:rPr lang="de-DE" sz="4000" i="0">
                <a:effectLst/>
              </a:rPr>
              <a:t> </a:t>
            </a:r>
            <a:r>
              <a:rPr lang="de-DE" sz="4000" i="0" err="1">
                <a:effectLst/>
              </a:rPr>
              <a:t>the</a:t>
            </a:r>
            <a:r>
              <a:rPr lang="de-DE" sz="4000" i="0">
                <a:effectLst/>
              </a:rPr>
              <a:t> Performance </a:t>
            </a:r>
            <a:r>
              <a:rPr lang="de-DE" sz="4000" i="0" err="1">
                <a:effectLst/>
              </a:rPr>
              <a:t>of</a:t>
            </a:r>
            <a:r>
              <a:rPr lang="de-DE" sz="4000" i="0">
                <a:effectLst/>
              </a:rPr>
              <a:t> Large </a:t>
            </a:r>
            <a:r>
              <a:rPr lang="de-DE" sz="4000"/>
              <a:t>L</a:t>
            </a:r>
            <a:r>
              <a:rPr lang="de-DE" sz="4000" i="0">
                <a:effectLst/>
              </a:rPr>
              <a:t>anguage Models at </a:t>
            </a:r>
            <a:r>
              <a:rPr lang="de-DE" sz="4000" i="0" err="1">
                <a:effectLst/>
              </a:rPr>
              <a:t>Hepatobiliary</a:t>
            </a:r>
            <a:r>
              <a:rPr lang="de-DE" sz="4000" i="0">
                <a:effectLst/>
              </a:rPr>
              <a:t> Tumor Boards: </a:t>
            </a:r>
            <a:br>
              <a:rPr lang="de-DE" sz="4000" i="0">
                <a:effectLst/>
              </a:rPr>
            </a:br>
            <a:r>
              <a:rPr lang="de-DE" sz="4000" i="0">
                <a:effectLst/>
              </a:rPr>
              <a:t>A </a:t>
            </a:r>
            <a:r>
              <a:rPr lang="de-DE" sz="4000" i="0" err="1">
                <a:effectLst/>
              </a:rPr>
              <a:t>Prospective</a:t>
            </a:r>
            <a:r>
              <a:rPr lang="de-DE" sz="4000" i="0">
                <a:effectLst/>
              </a:rPr>
              <a:t> Study</a:t>
            </a:r>
            <a:endParaRPr lang="de-DE" sz="4000"/>
          </a:p>
        </p:txBody>
      </p:sp>
      <p:sp>
        <p:nvSpPr>
          <p:cNvPr id="5" name="Textplatzhalter 4">
            <a:extLst>
              <a:ext uri="{FF2B5EF4-FFF2-40B4-BE49-F238E27FC236}">
                <a16:creationId xmlns:a16="http://schemas.microsoft.com/office/drawing/2014/main" id="{12F9B8F3-085E-2347-93F1-2C87E4DC913A}"/>
              </a:ext>
            </a:extLst>
          </p:cNvPr>
          <p:cNvSpPr>
            <a:spLocks noGrp="1"/>
          </p:cNvSpPr>
          <p:nvPr>
            <p:ph type="body" sz="quarter" idx="17"/>
          </p:nvPr>
        </p:nvSpPr>
        <p:spPr/>
        <p:txBody>
          <a:bodyPr/>
          <a:lstStyle/>
          <a:p>
            <a:r>
              <a:rPr lang="de-DE" sz="900" kern="100" err="1">
                <a:effectLst/>
                <a:latin typeface="Apis For Office" panose="020B0504010101010104"/>
                <a:ea typeface="Apis For Office" panose="020B0504010101010104" pitchFamily="34" charset="0"/>
                <a:cs typeface="Apis For Office" panose="020B0504010101010104" pitchFamily="34" charset="0"/>
              </a:rPr>
              <a:t>ePoster</a:t>
            </a:r>
            <a:r>
              <a:rPr lang="de-DE" sz="900" kern="100">
                <a:effectLst/>
                <a:latin typeface="Apis For Office" panose="020B0504010101010104"/>
                <a:ea typeface="Apis For Office" panose="020B0504010101010104" pitchFamily="34" charset="0"/>
                <a:cs typeface="Apis For Office" panose="020B0504010101010104" pitchFamily="34" charset="0"/>
              </a:rPr>
              <a:t> (</a:t>
            </a:r>
            <a:r>
              <a:rPr lang="de-DE"/>
              <a:t>WED-139</a:t>
            </a:r>
            <a:r>
              <a:rPr lang="de-DE" sz="900" kern="100">
                <a:effectLst/>
                <a:latin typeface="Apis For Office" panose="020B0504010101010104"/>
                <a:ea typeface="Apis For Office" panose="020B0504010101010104" pitchFamily="34" charset="0"/>
                <a:cs typeface="Apis For Office" panose="020B0504010101010104" pitchFamily="34" charset="0"/>
              </a:rPr>
              <a:t>) vom EASL 2025, 07.-10. Mai 2025, Amsterdam.</a:t>
            </a:r>
            <a:endParaRPr lang="de-DE"/>
          </a:p>
        </p:txBody>
      </p:sp>
      <p:sp>
        <p:nvSpPr>
          <p:cNvPr id="3" name="Textplatzhalter 2">
            <a:extLst>
              <a:ext uri="{FF2B5EF4-FFF2-40B4-BE49-F238E27FC236}">
                <a16:creationId xmlns:a16="http://schemas.microsoft.com/office/drawing/2014/main" id="{039D33EF-D9C6-F7D3-322E-693721F63CF5}"/>
              </a:ext>
            </a:extLst>
          </p:cNvPr>
          <p:cNvSpPr>
            <a:spLocks noGrp="1"/>
          </p:cNvSpPr>
          <p:nvPr>
            <p:ph type="body" sz="quarter" idx="14"/>
          </p:nvPr>
        </p:nvSpPr>
        <p:spPr/>
        <p:txBody>
          <a:bodyPr/>
          <a:lstStyle/>
          <a:p>
            <a:r>
              <a:rPr lang="de-DE">
                <a:latin typeface="+mj-lt"/>
              </a:rPr>
              <a:t>Oe</a:t>
            </a:r>
            <a:r>
              <a:rPr lang="de-DE" b="1" i="0">
                <a:effectLst/>
                <a:latin typeface="+mj-lt"/>
              </a:rPr>
              <a:t>hring, R. et al.</a:t>
            </a:r>
            <a:endParaRPr lang="de-DE">
              <a:latin typeface="+mj-lt"/>
            </a:endParaRPr>
          </a:p>
        </p:txBody>
      </p:sp>
      <p:pic>
        <p:nvPicPr>
          <p:cNvPr id="9" name="Grafik 8">
            <a:extLst>
              <a:ext uri="{FF2B5EF4-FFF2-40B4-BE49-F238E27FC236}">
                <a16:creationId xmlns:a16="http://schemas.microsoft.com/office/drawing/2014/main" id="{AB4B1C09-243B-56D4-BC4D-ABD454045F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61667" y="4318016"/>
            <a:ext cx="3037866" cy="1890897"/>
          </a:xfrm>
          <a:prstGeom prst="rect">
            <a:avLst/>
          </a:prstGeom>
        </p:spPr>
      </p:pic>
    </p:spTree>
    <p:custDataLst>
      <p:tags r:id="rId1"/>
    </p:custDataLst>
    <p:extLst>
      <p:ext uri="{BB962C8B-B14F-4D97-AF65-F5344CB8AC3E}">
        <p14:creationId xmlns:p14="http://schemas.microsoft.com/office/powerpoint/2010/main" val="2597603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090FB-229F-8D7E-2863-F1226D7FB2D7}"/>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B6A7C101-5ED2-867F-2627-BC9D660C1BC8}"/>
              </a:ext>
            </a:extLst>
          </p:cNvPr>
          <p:cNvSpPr>
            <a:spLocks noGrp="1"/>
          </p:cNvSpPr>
          <p:nvPr>
            <p:ph type="title"/>
          </p:nvPr>
        </p:nvSpPr>
        <p:spPr>
          <a:xfrm>
            <a:off x="648000" y="405953"/>
            <a:ext cx="10896000" cy="1296000"/>
          </a:xfrm>
        </p:spPr>
        <p:txBody>
          <a:bodyPr/>
          <a:lstStyle/>
          <a:p>
            <a:r>
              <a:rPr lang="de-DE" dirty="0"/>
              <a:t>Entitätsspezifische Konkordanzrate</a:t>
            </a:r>
          </a:p>
        </p:txBody>
      </p:sp>
      <p:sp>
        <p:nvSpPr>
          <p:cNvPr id="4" name="Textplatzhalter 3">
            <a:extLst>
              <a:ext uri="{FF2B5EF4-FFF2-40B4-BE49-F238E27FC236}">
                <a16:creationId xmlns:a16="http://schemas.microsoft.com/office/drawing/2014/main" id="{B078FEB0-C0B7-E12F-2A91-6D1CAE8150A6}"/>
              </a:ext>
            </a:extLst>
          </p:cNvPr>
          <p:cNvSpPr>
            <a:spLocks noGrp="1"/>
          </p:cNvSpPr>
          <p:nvPr>
            <p:ph type="body" sz="quarter" idx="15"/>
          </p:nvPr>
        </p:nvSpPr>
        <p:spPr>
          <a:xfrm>
            <a:off x="647700" y="6210000"/>
            <a:ext cx="5365642" cy="535288"/>
          </a:xfrm>
        </p:spPr>
        <p:txBody>
          <a:bodyPr/>
          <a:lstStyle/>
          <a:p>
            <a:r>
              <a:rPr lang="en-GB" i="1" err="1"/>
              <a:t>Grafik</a:t>
            </a:r>
            <a:r>
              <a:rPr lang="en-GB" i="1"/>
              <a:t> von Novo Nordisk </a:t>
            </a:r>
            <a:r>
              <a:rPr lang="en-GB" i="1" err="1"/>
              <a:t>nach</a:t>
            </a:r>
            <a:r>
              <a:rPr lang="en-GB" i="1"/>
              <a:t> Daten von Oehring R. et al.</a:t>
            </a:r>
            <a:br>
              <a:rPr lang="en-GB"/>
            </a:br>
            <a:r>
              <a:rPr lang="de-DE"/>
              <a:t>CCC, </a:t>
            </a:r>
            <a:r>
              <a:rPr lang="de-DE" err="1"/>
              <a:t>Cholangiokarzinom</a:t>
            </a:r>
            <a:r>
              <a:rPr lang="de-DE"/>
              <a:t>; CR, </a:t>
            </a:r>
            <a:r>
              <a:rPr lang="de-DE" err="1"/>
              <a:t>concordance</a:t>
            </a:r>
            <a:r>
              <a:rPr lang="de-DE"/>
              <a:t> rate, </a:t>
            </a:r>
            <a:r>
              <a:rPr lang="de-DE" err="1"/>
              <a:t>Konkordenzrate</a:t>
            </a:r>
            <a:r>
              <a:rPr lang="de-DE"/>
              <a:t>; HCC, </a:t>
            </a:r>
            <a:r>
              <a:rPr lang="de-DE" err="1"/>
              <a:t>hepatocellular</a:t>
            </a:r>
            <a:r>
              <a:rPr lang="de-DE"/>
              <a:t> </a:t>
            </a:r>
            <a:r>
              <a:rPr lang="de-DE" err="1"/>
              <a:t>carcinoma</a:t>
            </a:r>
            <a:r>
              <a:rPr lang="de-DE"/>
              <a:t>, Leberzellkarzinom; LLM, large </a:t>
            </a:r>
            <a:r>
              <a:rPr lang="de-DE" err="1"/>
              <a:t>language</a:t>
            </a:r>
            <a:r>
              <a:rPr lang="de-DE"/>
              <a:t> </a:t>
            </a:r>
            <a:r>
              <a:rPr lang="de-DE" err="1"/>
              <a:t>model</a:t>
            </a:r>
            <a:r>
              <a:rPr lang="de-DE"/>
              <a:t>, großes Sprachmodell.</a:t>
            </a:r>
          </a:p>
        </p:txBody>
      </p:sp>
      <p:sp>
        <p:nvSpPr>
          <p:cNvPr id="5" name="Textplatzhalter 4">
            <a:extLst>
              <a:ext uri="{FF2B5EF4-FFF2-40B4-BE49-F238E27FC236}">
                <a16:creationId xmlns:a16="http://schemas.microsoft.com/office/drawing/2014/main" id="{BD92D47A-8D45-8509-98B4-65AA4DD56278}"/>
              </a:ext>
            </a:extLst>
          </p:cNvPr>
          <p:cNvSpPr>
            <a:spLocks noGrp="1"/>
          </p:cNvSpPr>
          <p:nvPr>
            <p:ph type="body" sz="quarter" idx="17"/>
          </p:nvPr>
        </p:nvSpPr>
        <p:spPr>
          <a:xfrm>
            <a:off x="6206772" y="6412279"/>
            <a:ext cx="5337228" cy="324000"/>
          </a:xfrm>
        </p:spPr>
        <p:txBody>
          <a:bodyPr/>
          <a:lstStyle/>
          <a:p>
            <a:r>
              <a:rPr lang="nb-NO"/>
              <a:t>Oehring R. et al. J Hepatol. 2025;82(Suppl.1):WED-139-P.</a:t>
            </a:r>
          </a:p>
        </p:txBody>
      </p:sp>
      <p:sp>
        <p:nvSpPr>
          <p:cNvPr id="14" name="Textfeld 13">
            <a:extLst>
              <a:ext uri="{FF2B5EF4-FFF2-40B4-BE49-F238E27FC236}">
                <a16:creationId xmlns:a16="http://schemas.microsoft.com/office/drawing/2014/main" id="{9B7F453C-C054-3CE0-3C0B-619FE10556D2}"/>
              </a:ext>
            </a:extLst>
          </p:cNvPr>
          <p:cNvSpPr txBox="1"/>
          <p:nvPr/>
        </p:nvSpPr>
        <p:spPr>
          <a:xfrm>
            <a:off x="483575" y="2943323"/>
            <a:ext cx="5025790" cy="42748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err="1">
                <a:ln>
                  <a:noFill/>
                </a:ln>
                <a:solidFill>
                  <a:srgbClr val="001965"/>
                </a:solidFill>
                <a:effectLst/>
                <a:uLnTx/>
                <a:uFillTx/>
                <a:latin typeface="Apis For Office"/>
                <a:ea typeface="+mn-ea"/>
                <a:cs typeface="+mn-cs"/>
              </a:rPr>
              <a:t>Konkordanzrate</a:t>
            </a:r>
            <a:r>
              <a:rPr kumimoji="0" lang="de-DE" sz="1200" b="1" i="0" u="none" strike="noStrike" kern="1200" cap="none" spc="0" normalizeH="0" baseline="0" noProof="0">
                <a:ln>
                  <a:noFill/>
                </a:ln>
                <a:solidFill>
                  <a:srgbClr val="001965"/>
                </a:solidFill>
                <a:effectLst/>
                <a:uLnTx/>
                <a:uFillTx/>
                <a:latin typeface="Apis For Office"/>
                <a:ea typeface="+mn-ea"/>
                <a:cs typeface="+mn-cs"/>
              </a:rPr>
              <a:t> für HCC</a:t>
            </a:r>
            <a:br>
              <a:rPr kumimoji="0" lang="de-DE" sz="1200" b="1" i="0" u="none" strike="noStrike" kern="1200" cap="none" spc="0" normalizeH="0" baseline="0" noProof="0">
                <a:ln>
                  <a:noFill/>
                </a:ln>
                <a:solidFill>
                  <a:srgbClr val="001965"/>
                </a:solidFill>
                <a:effectLst/>
                <a:uLnTx/>
                <a:uFillTx/>
                <a:latin typeface="Apis For Office"/>
                <a:ea typeface="+mn-ea"/>
                <a:cs typeface="+mn-cs"/>
              </a:rPr>
            </a:br>
            <a:r>
              <a:rPr kumimoji="0" lang="de-DE" sz="1200" b="1" i="0" u="none" strike="noStrike" kern="1200" cap="none" spc="0" normalizeH="0" baseline="0" noProof="0">
                <a:ln>
                  <a:noFill/>
                </a:ln>
                <a:solidFill>
                  <a:srgbClr val="001965"/>
                </a:solidFill>
                <a:effectLst/>
                <a:uLnTx/>
                <a:uFillTx/>
                <a:latin typeface="Apis For Office"/>
                <a:ea typeface="+mn-ea"/>
                <a:cs typeface="+mn-cs"/>
              </a:rPr>
              <a:t>für verschiedene LLMs</a:t>
            </a:r>
          </a:p>
        </p:txBody>
      </p:sp>
      <p:sp>
        <p:nvSpPr>
          <p:cNvPr id="15" name="Textfeld 14">
            <a:extLst>
              <a:ext uri="{FF2B5EF4-FFF2-40B4-BE49-F238E27FC236}">
                <a16:creationId xmlns:a16="http://schemas.microsoft.com/office/drawing/2014/main" id="{9DD1EDA8-F818-01C4-B5D5-1AD5D7899D05}"/>
              </a:ext>
            </a:extLst>
          </p:cNvPr>
          <p:cNvSpPr txBox="1"/>
          <p:nvPr/>
        </p:nvSpPr>
        <p:spPr>
          <a:xfrm>
            <a:off x="7133651" y="2940617"/>
            <a:ext cx="3483469" cy="42748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err="1">
                <a:ln>
                  <a:noFill/>
                </a:ln>
                <a:solidFill>
                  <a:srgbClr val="001965"/>
                </a:solidFill>
                <a:effectLst/>
                <a:uLnTx/>
                <a:uFillTx/>
                <a:latin typeface="Apis For Office"/>
                <a:ea typeface="+mn-ea"/>
                <a:cs typeface="+mn-cs"/>
              </a:rPr>
              <a:t>Konkordanzrate</a:t>
            </a:r>
            <a:r>
              <a:rPr kumimoji="0" lang="de-DE" sz="1200" b="1" i="0" u="none" strike="noStrike" kern="1200" cap="none" spc="0" normalizeH="0" baseline="0" noProof="0">
                <a:ln>
                  <a:noFill/>
                </a:ln>
                <a:solidFill>
                  <a:srgbClr val="001965"/>
                </a:solidFill>
                <a:effectLst/>
                <a:uLnTx/>
                <a:uFillTx/>
                <a:latin typeface="Apis For Office"/>
                <a:ea typeface="+mn-ea"/>
                <a:cs typeface="+mn-cs"/>
              </a:rPr>
              <a:t> für CCC</a:t>
            </a:r>
            <a:br>
              <a:rPr kumimoji="0" lang="de-DE" sz="1200" b="1" i="0" u="none" strike="noStrike" kern="1200" cap="none" spc="0" normalizeH="0" baseline="0" noProof="0">
                <a:ln>
                  <a:noFill/>
                </a:ln>
                <a:solidFill>
                  <a:srgbClr val="001965"/>
                </a:solidFill>
                <a:effectLst/>
                <a:uLnTx/>
                <a:uFillTx/>
                <a:latin typeface="Apis For Office"/>
                <a:ea typeface="+mn-ea"/>
                <a:cs typeface="+mn-cs"/>
              </a:rPr>
            </a:br>
            <a:r>
              <a:rPr kumimoji="0" lang="de-DE" sz="1200" b="1" i="0" u="none" strike="noStrike" kern="1200" cap="none" spc="0" normalizeH="0" baseline="0" noProof="0">
                <a:ln>
                  <a:noFill/>
                </a:ln>
                <a:solidFill>
                  <a:srgbClr val="001965"/>
                </a:solidFill>
                <a:effectLst/>
                <a:uLnTx/>
                <a:uFillTx/>
                <a:latin typeface="Apis For Office"/>
                <a:ea typeface="+mn-ea"/>
                <a:cs typeface="+mn-cs"/>
              </a:rPr>
              <a:t>für verschiedene LLMs</a:t>
            </a:r>
          </a:p>
        </p:txBody>
      </p:sp>
      <p:sp>
        <p:nvSpPr>
          <p:cNvPr id="21" name="Textfeld 20">
            <a:extLst>
              <a:ext uri="{FF2B5EF4-FFF2-40B4-BE49-F238E27FC236}">
                <a16:creationId xmlns:a16="http://schemas.microsoft.com/office/drawing/2014/main" id="{E49EEB78-D20E-CFCE-D138-12A7EFD7AE1E}"/>
              </a:ext>
            </a:extLst>
          </p:cNvPr>
          <p:cNvSpPr txBox="1"/>
          <p:nvPr/>
        </p:nvSpPr>
        <p:spPr>
          <a:xfrm rot="16200000">
            <a:off x="405198" y="4688934"/>
            <a:ext cx="67377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CR (%)</a:t>
            </a:r>
          </a:p>
        </p:txBody>
      </p:sp>
      <p:graphicFrame>
        <p:nvGraphicFramePr>
          <p:cNvPr id="38" name="Diagramm 37">
            <a:extLst>
              <a:ext uri="{FF2B5EF4-FFF2-40B4-BE49-F238E27FC236}">
                <a16:creationId xmlns:a16="http://schemas.microsoft.com/office/drawing/2014/main" id="{7C543543-0D01-6189-6AAD-31D0409C3D3D}"/>
              </a:ext>
            </a:extLst>
          </p:cNvPr>
          <p:cNvGraphicFramePr>
            <a:graphicFrameLocks noChangeAspect="1"/>
          </p:cNvGraphicFramePr>
          <p:nvPr>
            <p:extLst>
              <p:ext uri="{D42A27DB-BD31-4B8C-83A1-F6EECF244321}">
                <p14:modId xmlns:p14="http://schemas.microsoft.com/office/powerpoint/2010/main" val="2214403059"/>
              </p:ext>
            </p:extLst>
          </p:nvPr>
        </p:nvGraphicFramePr>
        <p:xfrm>
          <a:off x="836470" y="3507138"/>
          <a:ext cx="4320000" cy="25523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Diagramm 39">
            <a:extLst>
              <a:ext uri="{FF2B5EF4-FFF2-40B4-BE49-F238E27FC236}">
                <a16:creationId xmlns:a16="http://schemas.microsoft.com/office/drawing/2014/main" id="{AE3C9113-5623-B38F-B1BB-AB34F4D55F5A}"/>
              </a:ext>
            </a:extLst>
          </p:cNvPr>
          <p:cNvGraphicFramePr>
            <a:graphicFrameLocks noChangeAspect="1"/>
          </p:cNvGraphicFramePr>
          <p:nvPr>
            <p:extLst>
              <p:ext uri="{D42A27DB-BD31-4B8C-83A1-F6EECF244321}">
                <p14:modId xmlns:p14="http://schemas.microsoft.com/office/powerpoint/2010/main" val="2557344979"/>
              </p:ext>
            </p:extLst>
          </p:nvPr>
        </p:nvGraphicFramePr>
        <p:xfrm>
          <a:off x="6365877" y="3507138"/>
          <a:ext cx="4320000" cy="2552365"/>
        </p:xfrm>
        <a:graphic>
          <a:graphicData uri="http://schemas.openxmlformats.org/drawingml/2006/chart">
            <c:chart xmlns:c="http://schemas.openxmlformats.org/drawingml/2006/chart" xmlns:r="http://schemas.openxmlformats.org/officeDocument/2006/relationships" r:id="rId5"/>
          </a:graphicData>
        </a:graphic>
      </p:graphicFrame>
      <p:sp>
        <p:nvSpPr>
          <p:cNvPr id="41" name="Textfeld 40">
            <a:extLst>
              <a:ext uri="{FF2B5EF4-FFF2-40B4-BE49-F238E27FC236}">
                <a16:creationId xmlns:a16="http://schemas.microsoft.com/office/drawing/2014/main" id="{9BC07D6C-5B52-D5F0-4FD2-B0072CE820DB}"/>
              </a:ext>
            </a:extLst>
          </p:cNvPr>
          <p:cNvSpPr txBox="1"/>
          <p:nvPr/>
        </p:nvSpPr>
        <p:spPr>
          <a:xfrm rot="16200000">
            <a:off x="5934605" y="4688934"/>
            <a:ext cx="673775" cy="188770"/>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CR (%)</a:t>
            </a:r>
          </a:p>
        </p:txBody>
      </p:sp>
      <p:sp>
        <p:nvSpPr>
          <p:cNvPr id="6" name="Textfeld 5">
            <a:extLst>
              <a:ext uri="{FF2B5EF4-FFF2-40B4-BE49-F238E27FC236}">
                <a16:creationId xmlns:a16="http://schemas.microsoft.com/office/drawing/2014/main" id="{B2E8335D-1B3C-9476-1BE1-2BBE35EBC477}"/>
              </a:ext>
            </a:extLst>
          </p:cNvPr>
          <p:cNvSpPr txBox="1"/>
          <p:nvPr/>
        </p:nvSpPr>
        <p:spPr>
          <a:xfrm>
            <a:off x="648000" y="1495550"/>
            <a:ext cx="10896000" cy="1169551"/>
          </a:xfrm>
          <a:prstGeom prst="rect">
            <a:avLst/>
          </a:prstGeom>
          <a:noFill/>
          <a:ln>
            <a:noFill/>
          </a:ln>
        </p:spPr>
        <p:txBody>
          <a:bodyPr wrap="square">
            <a:spAutoFit/>
          </a:bodyPr>
          <a:lstStyle/>
          <a:p>
            <a:r>
              <a:rPr lang="de-DE" sz="1400" b="1">
                <a:solidFill>
                  <a:srgbClr val="001965"/>
                </a:solidFill>
              </a:rPr>
              <a:t>Die prospektive Studie verfolgte das Ziel, die Konsistenz und Verlässlichkeit verschiedener großer Sprachmodelle im Vergleich zu den Entscheidungen einer interdisziplinären Fachkonferenz für Lebertumoren zu evaluieren. </a:t>
            </a:r>
          </a:p>
          <a:p>
            <a:endParaRPr lang="de-DE" sz="1400" b="1">
              <a:solidFill>
                <a:srgbClr val="001965"/>
              </a:solidFill>
            </a:endParaRPr>
          </a:p>
          <a:p>
            <a:r>
              <a:rPr lang="de-DE" sz="1400">
                <a:solidFill>
                  <a:srgbClr val="001965"/>
                </a:solidFill>
              </a:rPr>
              <a:t>Hierzu wurden die großen Sprachmodelle </a:t>
            </a:r>
            <a:r>
              <a:rPr lang="de-DE" sz="1400" b="1">
                <a:solidFill>
                  <a:srgbClr val="001965"/>
                </a:solidFill>
              </a:rPr>
              <a:t>Phi-3-Mini-4k</a:t>
            </a:r>
            <a:r>
              <a:rPr lang="de-DE" sz="1400">
                <a:solidFill>
                  <a:srgbClr val="001965"/>
                </a:solidFill>
              </a:rPr>
              <a:t>, </a:t>
            </a:r>
            <a:r>
              <a:rPr lang="de-DE" sz="1400" b="1">
                <a:solidFill>
                  <a:srgbClr val="001965"/>
                </a:solidFill>
              </a:rPr>
              <a:t>Llama-3.1 8B </a:t>
            </a:r>
            <a:r>
              <a:rPr lang="de-DE" sz="1400" b="1" err="1">
                <a:solidFill>
                  <a:srgbClr val="001965"/>
                </a:solidFill>
              </a:rPr>
              <a:t>Instruct</a:t>
            </a:r>
            <a:r>
              <a:rPr lang="de-DE" sz="1400">
                <a:solidFill>
                  <a:srgbClr val="001965"/>
                </a:solidFill>
              </a:rPr>
              <a:t>,</a:t>
            </a:r>
            <a:r>
              <a:rPr lang="de-DE" sz="1400" b="1">
                <a:solidFill>
                  <a:srgbClr val="001965"/>
                </a:solidFill>
              </a:rPr>
              <a:t> Mistral-7B-Instruct-v0.2</a:t>
            </a:r>
            <a:r>
              <a:rPr lang="de-DE" sz="1400">
                <a:solidFill>
                  <a:srgbClr val="001965"/>
                </a:solidFill>
              </a:rPr>
              <a:t>,</a:t>
            </a:r>
            <a:r>
              <a:rPr lang="de-DE" sz="1400" b="1">
                <a:solidFill>
                  <a:srgbClr val="001965"/>
                </a:solidFill>
              </a:rPr>
              <a:t> </a:t>
            </a:r>
            <a:r>
              <a:rPr lang="de-DE" sz="1400" b="1" err="1">
                <a:solidFill>
                  <a:srgbClr val="001965"/>
                </a:solidFill>
              </a:rPr>
              <a:t>Qwen</a:t>
            </a:r>
            <a:r>
              <a:rPr lang="de-DE" sz="1400" b="1">
                <a:solidFill>
                  <a:srgbClr val="001965"/>
                </a:solidFill>
              </a:rPr>
              <a:t> 1.5 </a:t>
            </a:r>
            <a:r>
              <a:rPr lang="de-DE" sz="1400">
                <a:solidFill>
                  <a:srgbClr val="001965"/>
                </a:solidFill>
              </a:rPr>
              <a:t>&amp;</a:t>
            </a:r>
            <a:r>
              <a:rPr lang="de-DE" sz="1400" b="1">
                <a:solidFill>
                  <a:srgbClr val="001965"/>
                </a:solidFill>
              </a:rPr>
              <a:t> Gemma </a:t>
            </a:r>
            <a:r>
              <a:rPr lang="de-DE" sz="1400">
                <a:solidFill>
                  <a:srgbClr val="001965"/>
                </a:solidFill>
              </a:rPr>
              <a:t>verwendet.</a:t>
            </a:r>
          </a:p>
        </p:txBody>
      </p:sp>
    </p:spTree>
    <p:custDataLst>
      <p:tags r:id="rId1"/>
    </p:custDataLst>
    <p:extLst>
      <p:ext uri="{BB962C8B-B14F-4D97-AF65-F5344CB8AC3E}">
        <p14:creationId xmlns:p14="http://schemas.microsoft.com/office/powerpoint/2010/main" val="1814374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3818-3B7A-3930-4317-6707C2AD6B3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94A4ADD-CA5C-4B6B-E973-0C8605E5EEF0}"/>
              </a:ext>
            </a:extLst>
          </p:cNvPr>
          <p:cNvSpPr>
            <a:spLocks noGrp="1"/>
          </p:cNvSpPr>
          <p:nvPr>
            <p:ph type="title"/>
          </p:nvPr>
        </p:nvSpPr>
        <p:spPr>
          <a:xfrm>
            <a:off x="648000" y="405953"/>
            <a:ext cx="10162875" cy="1296000"/>
          </a:xfrm>
        </p:spPr>
        <p:txBody>
          <a:bodyPr/>
          <a:lstStyle/>
          <a:p>
            <a:r>
              <a:rPr lang="de-DE" sz="3200" dirty="0"/>
              <a:t>LiMITT: Ein neues proteomisches Biomarker-Panel auf </a:t>
            </a:r>
            <a:r>
              <a:rPr lang="de-DE" sz="3200" i="1" dirty="0"/>
              <a:t>machine learning</a:t>
            </a:r>
            <a:r>
              <a:rPr lang="de-DE" sz="3200" dirty="0"/>
              <a:t>-Basis zur Auswahl von MASLD-Patienten für eine medikamentöse Behandlung</a:t>
            </a:r>
          </a:p>
        </p:txBody>
      </p:sp>
      <p:sp>
        <p:nvSpPr>
          <p:cNvPr id="7" name="Textplatzhalter 6">
            <a:extLst>
              <a:ext uri="{FF2B5EF4-FFF2-40B4-BE49-F238E27FC236}">
                <a16:creationId xmlns:a16="http://schemas.microsoft.com/office/drawing/2014/main" id="{6A12D1A0-756B-F50E-9EBC-6E2DA4418E5C}"/>
              </a:ext>
            </a:extLst>
          </p:cNvPr>
          <p:cNvSpPr>
            <a:spLocks noGrp="1"/>
          </p:cNvSpPr>
          <p:nvPr>
            <p:ph type="body" sz="quarter" idx="15"/>
          </p:nvPr>
        </p:nvSpPr>
        <p:spPr>
          <a:xfrm>
            <a:off x="647699" y="6210000"/>
            <a:ext cx="7057793" cy="535288"/>
          </a:xfrm>
        </p:spPr>
        <p:txBody>
          <a:bodyPr/>
          <a:lstStyle/>
          <a:p>
            <a:r>
              <a:rPr lang="en-GB" i="1" err="1"/>
              <a:t>Grafik</a:t>
            </a:r>
            <a:r>
              <a:rPr lang="en-GB" i="1"/>
              <a:t> von Novo Nordisk </a:t>
            </a:r>
            <a:r>
              <a:rPr lang="en-GB" i="1" err="1"/>
              <a:t>nach</a:t>
            </a:r>
            <a:r>
              <a:rPr lang="en-GB" i="1"/>
              <a:t> Daten von </a:t>
            </a:r>
            <a:r>
              <a:rPr lang="en-GB" i="1" err="1"/>
              <a:t>Resteu</a:t>
            </a:r>
            <a:r>
              <a:rPr lang="en-GB" i="1"/>
              <a:t> A. et al.</a:t>
            </a:r>
            <a:br>
              <a:rPr lang="de-DE"/>
            </a:br>
            <a:r>
              <a:rPr lang="de-DE"/>
              <a:t>BIC, </a:t>
            </a:r>
            <a:r>
              <a:rPr lang="de-DE" err="1"/>
              <a:t>Bayesische</a:t>
            </a:r>
            <a:r>
              <a:rPr lang="de-DE"/>
              <a:t> Informationskriterium; </a:t>
            </a:r>
            <a:r>
              <a:rPr lang="en-US"/>
              <a:t>LiMITT, metabolic-dysfunction associated </a:t>
            </a:r>
            <a:r>
              <a:rPr lang="en-US" err="1"/>
              <a:t>steatotic</a:t>
            </a:r>
            <a:r>
              <a:rPr lang="en-US"/>
              <a:t> liver disease intention-to-treat; </a:t>
            </a:r>
            <a:r>
              <a:rPr lang="de-DE"/>
              <a:t>LITMUS, </a:t>
            </a:r>
            <a:r>
              <a:rPr lang="de-DE" err="1"/>
              <a:t>liver</a:t>
            </a:r>
            <a:r>
              <a:rPr lang="de-DE"/>
              <a:t> </a:t>
            </a:r>
            <a:r>
              <a:rPr lang="de-DE" err="1"/>
              <a:t>investigation</a:t>
            </a:r>
            <a:r>
              <a:rPr lang="de-DE"/>
              <a:t>: </a:t>
            </a:r>
            <a:r>
              <a:rPr lang="de-DE" err="1"/>
              <a:t>testing</a:t>
            </a:r>
            <a:r>
              <a:rPr lang="de-DE"/>
              <a:t> </a:t>
            </a:r>
            <a:r>
              <a:rPr lang="de-DE" err="1"/>
              <a:t>marker</a:t>
            </a:r>
            <a:r>
              <a:rPr lang="de-DE"/>
              <a:t> </a:t>
            </a:r>
            <a:r>
              <a:rPr lang="de-DE" err="1"/>
              <a:t>utility</a:t>
            </a:r>
            <a:r>
              <a:rPr lang="de-DE"/>
              <a:t> in </a:t>
            </a:r>
            <a:r>
              <a:rPr lang="de-DE" err="1"/>
              <a:t>steatohepatitis</a:t>
            </a:r>
            <a:r>
              <a:rPr lang="de-DE"/>
              <a:t>;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XGBoost, </a:t>
            </a:r>
            <a:r>
              <a:rPr lang="de-DE" err="1"/>
              <a:t>eXtreme</a:t>
            </a:r>
            <a:r>
              <a:rPr lang="de-DE"/>
              <a:t> </a:t>
            </a:r>
            <a:r>
              <a:rPr lang="de-DE" err="1"/>
              <a:t>gradient</a:t>
            </a:r>
            <a:r>
              <a:rPr lang="de-DE"/>
              <a:t> </a:t>
            </a:r>
            <a:r>
              <a:rPr lang="de-DE" err="1"/>
              <a:t>boosting</a:t>
            </a:r>
            <a:r>
              <a:rPr lang="de-DE"/>
              <a:t>. </a:t>
            </a:r>
          </a:p>
        </p:txBody>
      </p:sp>
      <p:sp>
        <p:nvSpPr>
          <p:cNvPr id="8" name="Textplatzhalter 7">
            <a:extLst>
              <a:ext uri="{FF2B5EF4-FFF2-40B4-BE49-F238E27FC236}">
                <a16:creationId xmlns:a16="http://schemas.microsoft.com/office/drawing/2014/main" id="{246F2EC6-C7D4-DF32-6FDC-DA980B0C4FAA}"/>
              </a:ext>
            </a:extLst>
          </p:cNvPr>
          <p:cNvSpPr>
            <a:spLocks noGrp="1"/>
          </p:cNvSpPr>
          <p:nvPr>
            <p:ph type="body" sz="quarter" idx="17"/>
          </p:nvPr>
        </p:nvSpPr>
        <p:spPr>
          <a:xfrm>
            <a:off x="8152481" y="6421288"/>
            <a:ext cx="3391817" cy="324000"/>
          </a:xfrm>
        </p:spPr>
        <p:txBody>
          <a:bodyPr/>
          <a:lstStyle/>
          <a:p>
            <a:r>
              <a:rPr lang="de-DE" sz="900" err="1"/>
              <a:t>Resteu</a:t>
            </a:r>
            <a:r>
              <a:rPr lang="de-DE" sz="900"/>
              <a:t> A. et al. </a:t>
            </a:r>
            <a:r>
              <a:rPr lang="en-US" sz="900"/>
              <a:t>J Hepatol. 2025;82</a:t>
            </a:r>
            <a:r>
              <a:rPr lang="de-DE" sz="900"/>
              <a:t>(Suppl.1):TOP-377.</a:t>
            </a:r>
          </a:p>
        </p:txBody>
      </p:sp>
      <p:pic>
        <p:nvPicPr>
          <p:cNvPr id="9" name="Inhaltsplatzhalter 8">
            <a:extLst>
              <a:ext uri="{FF2B5EF4-FFF2-40B4-BE49-F238E27FC236}">
                <a16:creationId xmlns:a16="http://schemas.microsoft.com/office/drawing/2014/main" id="{0E84BA23-E8DA-7AE5-F1F3-6C1B0B8D9E18}"/>
              </a:ext>
            </a:extLst>
          </p:cNvPr>
          <p:cNvPicPr>
            <a:picLocks noGrp="1" noChangeAspect="1"/>
          </p:cNvPicPr>
          <p:nvPr>
            <p:ph idx="1"/>
          </p:nvPr>
        </p:nvPicPr>
        <p:blipFill>
          <a:blip r:embed="rId3"/>
          <a:srcRect l="4388" t="15913" r="6729" b="25630"/>
          <a:stretch/>
        </p:blipFill>
        <p:spPr>
          <a:xfrm>
            <a:off x="647700" y="2247104"/>
            <a:ext cx="10896600" cy="3765850"/>
          </a:xfrm>
          <a:prstGeom prst="rect">
            <a:avLst/>
          </a:prstGeom>
        </p:spPr>
      </p:pic>
      <p:sp>
        <p:nvSpPr>
          <p:cNvPr id="3" name="Textfeld 2">
            <a:extLst>
              <a:ext uri="{FF2B5EF4-FFF2-40B4-BE49-F238E27FC236}">
                <a16:creationId xmlns:a16="http://schemas.microsoft.com/office/drawing/2014/main" id="{0F026BD2-F2E1-CCF6-4D93-E7F941DCDDEF}"/>
              </a:ext>
            </a:extLst>
          </p:cNvPr>
          <p:cNvSpPr txBox="1"/>
          <p:nvPr/>
        </p:nvSpPr>
        <p:spPr>
          <a:xfrm>
            <a:off x="747132" y="2546600"/>
            <a:ext cx="2051824" cy="571182"/>
          </a:xfrm>
          <a:prstGeom prst="rect">
            <a:avLst/>
          </a:prstGeom>
          <a:solidFill>
            <a:schemeClr val="bg1"/>
          </a:solidFill>
        </p:spPr>
        <p:txBody>
          <a:bodyPr wrap="square" lIns="0" tIns="0" rIns="0" bIns="0" rtlCol="0">
            <a:spAutoFit/>
          </a:bodyPr>
          <a:lstStyle/>
          <a:p>
            <a:pPr algn="ctr">
              <a:lnSpc>
                <a:spcPct val="120000"/>
              </a:lnSpc>
            </a:pPr>
            <a:r>
              <a:rPr lang="de-DE" sz="1600" b="1">
                <a:solidFill>
                  <a:schemeClr val="tx2"/>
                </a:solidFill>
              </a:rPr>
              <a:t>Generierung der</a:t>
            </a:r>
            <a:br>
              <a:rPr lang="de-DE" sz="1600" b="1">
                <a:solidFill>
                  <a:schemeClr val="tx2"/>
                </a:solidFill>
              </a:rPr>
            </a:br>
            <a:r>
              <a:rPr lang="de-DE" sz="1600" b="1">
                <a:solidFill>
                  <a:schemeClr val="tx2"/>
                </a:solidFill>
              </a:rPr>
              <a:t>LITMUS-Daten</a:t>
            </a:r>
          </a:p>
        </p:txBody>
      </p:sp>
      <p:sp>
        <p:nvSpPr>
          <p:cNvPr id="4" name="Textfeld 3">
            <a:extLst>
              <a:ext uri="{FF2B5EF4-FFF2-40B4-BE49-F238E27FC236}">
                <a16:creationId xmlns:a16="http://schemas.microsoft.com/office/drawing/2014/main" id="{BE7ABDE5-BA65-FF60-FA56-E82AF93D5D45}"/>
              </a:ext>
            </a:extLst>
          </p:cNvPr>
          <p:cNvSpPr txBox="1"/>
          <p:nvPr/>
        </p:nvSpPr>
        <p:spPr>
          <a:xfrm>
            <a:off x="2888164" y="2530334"/>
            <a:ext cx="2051824" cy="571182"/>
          </a:xfrm>
          <a:prstGeom prst="rect">
            <a:avLst/>
          </a:prstGeom>
          <a:solidFill>
            <a:schemeClr val="bg1"/>
          </a:solidFill>
        </p:spPr>
        <p:txBody>
          <a:bodyPr wrap="square" lIns="0" tIns="0" rIns="0" bIns="0" rtlCol="0">
            <a:spAutoFit/>
          </a:bodyPr>
          <a:lstStyle/>
          <a:p>
            <a:pPr algn="ctr">
              <a:lnSpc>
                <a:spcPct val="120000"/>
              </a:lnSpc>
            </a:pPr>
            <a:r>
              <a:rPr lang="de-DE" sz="1600" b="1">
                <a:solidFill>
                  <a:schemeClr val="tx2"/>
                </a:solidFill>
              </a:rPr>
              <a:t>Bioinformatische Analyse</a:t>
            </a:r>
          </a:p>
        </p:txBody>
      </p:sp>
      <p:sp>
        <p:nvSpPr>
          <p:cNvPr id="5" name="Textfeld 4">
            <a:extLst>
              <a:ext uri="{FF2B5EF4-FFF2-40B4-BE49-F238E27FC236}">
                <a16:creationId xmlns:a16="http://schemas.microsoft.com/office/drawing/2014/main" id="{2C0E8DAD-095E-CB4F-4520-31233DC13AF5}"/>
              </a:ext>
            </a:extLst>
          </p:cNvPr>
          <p:cNvSpPr txBox="1"/>
          <p:nvPr/>
        </p:nvSpPr>
        <p:spPr>
          <a:xfrm>
            <a:off x="5013894" y="2545714"/>
            <a:ext cx="2051824" cy="275717"/>
          </a:xfrm>
          <a:prstGeom prst="rect">
            <a:avLst/>
          </a:prstGeom>
          <a:solidFill>
            <a:schemeClr val="bg1"/>
          </a:solidFill>
        </p:spPr>
        <p:txBody>
          <a:bodyPr wrap="square" lIns="0" tIns="0" rIns="0" bIns="0" rtlCol="0">
            <a:spAutoFit/>
          </a:bodyPr>
          <a:lstStyle/>
          <a:p>
            <a:pPr algn="ctr">
              <a:lnSpc>
                <a:spcPct val="120000"/>
              </a:lnSpc>
            </a:pPr>
            <a:r>
              <a:rPr lang="de-DE" sz="1600" b="1">
                <a:solidFill>
                  <a:schemeClr val="tx2"/>
                </a:solidFill>
              </a:rPr>
              <a:t>Merkmalsauswahl</a:t>
            </a:r>
          </a:p>
        </p:txBody>
      </p:sp>
      <p:sp>
        <p:nvSpPr>
          <p:cNvPr id="10" name="Textfeld 9">
            <a:extLst>
              <a:ext uri="{FF2B5EF4-FFF2-40B4-BE49-F238E27FC236}">
                <a16:creationId xmlns:a16="http://schemas.microsoft.com/office/drawing/2014/main" id="{18CEDA6F-5DA2-F46D-CFB0-BA69AE990B7C}"/>
              </a:ext>
            </a:extLst>
          </p:cNvPr>
          <p:cNvSpPr txBox="1"/>
          <p:nvPr/>
        </p:nvSpPr>
        <p:spPr>
          <a:xfrm>
            <a:off x="7144215" y="2550987"/>
            <a:ext cx="2051824" cy="571182"/>
          </a:xfrm>
          <a:prstGeom prst="rect">
            <a:avLst/>
          </a:prstGeom>
          <a:solidFill>
            <a:schemeClr val="bg1"/>
          </a:solidFill>
        </p:spPr>
        <p:txBody>
          <a:bodyPr wrap="square" lIns="0" tIns="0" rIns="0" bIns="0" rtlCol="0">
            <a:spAutoFit/>
          </a:bodyPr>
          <a:lstStyle/>
          <a:p>
            <a:pPr algn="ctr">
              <a:lnSpc>
                <a:spcPct val="120000"/>
              </a:lnSpc>
            </a:pPr>
            <a:r>
              <a:rPr lang="de-DE" sz="1600" b="1">
                <a:solidFill>
                  <a:schemeClr val="tx2"/>
                </a:solidFill>
              </a:rPr>
              <a:t>Model-Training </a:t>
            </a:r>
          </a:p>
          <a:p>
            <a:pPr algn="ctr">
              <a:lnSpc>
                <a:spcPct val="120000"/>
              </a:lnSpc>
            </a:pPr>
            <a:r>
              <a:rPr lang="de-DE" sz="1600" b="1">
                <a:solidFill>
                  <a:schemeClr val="tx2"/>
                </a:solidFill>
              </a:rPr>
              <a:t>und -Auswahl</a:t>
            </a:r>
          </a:p>
        </p:txBody>
      </p:sp>
      <p:sp>
        <p:nvSpPr>
          <p:cNvPr id="11" name="Textfeld 10">
            <a:extLst>
              <a:ext uri="{FF2B5EF4-FFF2-40B4-BE49-F238E27FC236}">
                <a16:creationId xmlns:a16="http://schemas.microsoft.com/office/drawing/2014/main" id="{3122C896-4C78-EB2B-8E15-1507958C4285}"/>
              </a:ext>
            </a:extLst>
          </p:cNvPr>
          <p:cNvSpPr txBox="1"/>
          <p:nvPr/>
        </p:nvSpPr>
        <p:spPr>
          <a:xfrm>
            <a:off x="9314549" y="2549059"/>
            <a:ext cx="2051824" cy="571182"/>
          </a:xfrm>
          <a:prstGeom prst="rect">
            <a:avLst/>
          </a:prstGeom>
          <a:solidFill>
            <a:schemeClr val="bg1"/>
          </a:solidFill>
        </p:spPr>
        <p:txBody>
          <a:bodyPr wrap="square" lIns="0" tIns="0" rIns="0" bIns="0" rtlCol="0">
            <a:spAutoFit/>
          </a:bodyPr>
          <a:lstStyle/>
          <a:p>
            <a:pPr algn="ctr">
              <a:lnSpc>
                <a:spcPct val="120000"/>
              </a:lnSpc>
            </a:pPr>
            <a:r>
              <a:rPr lang="de-DE" sz="1600" b="1">
                <a:solidFill>
                  <a:schemeClr val="tx2"/>
                </a:solidFill>
              </a:rPr>
              <a:t>Überbrückungs-validierung</a:t>
            </a:r>
          </a:p>
        </p:txBody>
      </p:sp>
      <p:sp>
        <p:nvSpPr>
          <p:cNvPr id="12" name="Textfeld 11">
            <a:extLst>
              <a:ext uri="{FF2B5EF4-FFF2-40B4-BE49-F238E27FC236}">
                <a16:creationId xmlns:a16="http://schemas.microsoft.com/office/drawing/2014/main" id="{D3CB28C0-2866-2931-B1DC-E7D7248993C8}"/>
              </a:ext>
            </a:extLst>
          </p:cNvPr>
          <p:cNvSpPr txBox="1"/>
          <p:nvPr/>
        </p:nvSpPr>
        <p:spPr>
          <a:xfrm>
            <a:off x="735980" y="4542699"/>
            <a:ext cx="964803" cy="486800"/>
          </a:xfrm>
          <a:prstGeom prst="rect">
            <a:avLst/>
          </a:prstGeom>
          <a:solidFill>
            <a:srgbClr val="F8F8F8"/>
          </a:solidFill>
        </p:spPr>
        <p:txBody>
          <a:bodyPr wrap="square" lIns="0" tIns="0" rIns="0" bIns="0" rtlCol="0">
            <a:spAutoFit/>
          </a:bodyPr>
          <a:lstStyle/>
          <a:p>
            <a:pPr algn="ctr">
              <a:lnSpc>
                <a:spcPct val="120000"/>
              </a:lnSpc>
            </a:pPr>
            <a:r>
              <a:rPr lang="de-DE" sz="900">
                <a:solidFill>
                  <a:schemeClr val="tx2"/>
                </a:solidFill>
              </a:rPr>
              <a:t>LITMUS-Studienkohorte (1.080 Patienten)</a:t>
            </a:r>
          </a:p>
        </p:txBody>
      </p:sp>
      <p:sp>
        <p:nvSpPr>
          <p:cNvPr id="13" name="Textfeld 12">
            <a:extLst>
              <a:ext uri="{FF2B5EF4-FFF2-40B4-BE49-F238E27FC236}">
                <a16:creationId xmlns:a16="http://schemas.microsoft.com/office/drawing/2014/main" id="{9578E530-52AB-D516-156E-7CF2C2A6F35D}"/>
              </a:ext>
            </a:extLst>
          </p:cNvPr>
          <p:cNvSpPr txBox="1"/>
          <p:nvPr/>
        </p:nvSpPr>
        <p:spPr>
          <a:xfrm>
            <a:off x="1929159" y="4141180"/>
            <a:ext cx="869797" cy="486800"/>
          </a:xfrm>
          <a:prstGeom prst="rect">
            <a:avLst/>
          </a:prstGeom>
          <a:solidFill>
            <a:srgbClr val="F8F8F8"/>
          </a:solidFill>
        </p:spPr>
        <p:txBody>
          <a:bodyPr wrap="square" lIns="0" tIns="0" rIns="0" bIns="0" rtlCol="0">
            <a:spAutoFit/>
          </a:bodyPr>
          <a:lstStyle/>
          <a:p>
            <a:pPr algn="ctr">
              <a:lnSpc>
                <a:spcPct val="120000"/>
              </a:lnSpc>
            </a:pPr>
            <a:r>
              <a:rPr lang="de-DE" sz="900">
                <a:solidFill>
                  <a:schemeClr val="tx2"/>
                </a:solidFill>
              </a:rPr>
              <a:t>Serum-Proteomik (7.000 </a:t>
            </a:r>
            <a:r>
              <a:rPr lang="de-DE" sz="900" err="1">
                <a:solidFill>
                  <a:schemeClr val="tx2"/>
                </a:solidFill>
              </a:rPr>
              <a:t>Analyte</a:t>
            </a:r>
            <a:r>
              <a:rPr lang="de-DE" sz="900">
                <a:solidFill>
                  <a:schemeClr val="tx2"/>
                </a:solidFill>
              </a:rPr>
              <a:t>)</a:t>
            </a:r>
          </a:p>
        </p:txBody>
      </p:sp>
      <p:sp>
        <p:nvSpPr>
          <p:cNvPr id="14" name="Textfeld 13">
            <a:extLst>
              <a:ext uri="{FF2B5EF4-FFF2-40B4-BE49-F238E27FC236}">
                <a16:creationId xmlns:a16="http://schemas.microsoft.com/office/drawing/2014/main" id="{7CFAACD6-A0F4-592D-C711-9CD354F48539}"/>
              </a:ext>
            </a:extLst>
          </p:cNvPr>
          <p:cNvSpPr txBox="1"/>
          <p:nvPr/>
        </p:nvSpPr>
        <p:spPr>
          <a:xfrm>
            <a:off x="2051058" y="5536094"/>
            <a:ext cx="669075" cy="320601"/>
          </a:xfrm>
          <a:prstGeom prst="rect">
            <a:avLst/>
          </a:prstGeom>
          <a:solidFill>
            <a:srgbClr val="F8F8F8"/>
          </a:solidFill>
        </p:spPr>
        <p:txBody>
          <a:bodyPr wrap="square" lIns="0" tIns="0" rIns="0" bIns="0" rtlCol="0">
            <a:spAutoFit/>
          </a:bodyPr>
          <a:lstStyle/>
          <a:p>
            <a:pPr algn="ctr">
              <a:lnSpc>
                <a:spcPct val="120000"/>
              </a:lnSpc>
            </a:pPr>
            <a:r>
              <a:rPr lang="de-DE" sz="900">
                <a:solidFill>
                  <a:schemeClr val="tx2"/>
                </a:solidFill>
              </a:rPr>
              <a:t>Leber-histologie</a:t>
            </a:r>
          </a:p>
        </p:txBody>
      </p:sp>
      <p:sp>
        <p:nvSpPr>
          <p:cNvPr id="15" name="Textfeld 14">
            <a:extLst>
              <a:ext uri="{FF2B5EF4-FFF2-40B4-BE49-F238E27FC236}">
                <a16:creationId xmlns:a16="http://schemas.microsoft.com/office/drawing/2014/main" id="{E8D9C8D3-0715-4495-18CA-1BCAF7CC339B}"/>
              </a:ext>
            </a:extLst>
          </p:cNvPr>
          <p:cNvSpPr txBox="1"/>
          <p:nvPr/>
        </p:nvSpPr>
        <p:spPr>
          <a:xfrm>
            <a:off x="2911024" y="5175000"/>
            <a:ext cx="2016000" cy="652999"/>
          </a:xfrm>
          <a:prstGeom prst="rect">
            <a:avLst/>
          </a:prstGeom>
          <a:solidFill>
            <a:srgbClr val="F8F8F8"/>
          </a:solidFill>
        </p:spPr>
        <p:txBody>
          <a:bodyPr wrap="square" lIns="0" tIns="0" rIns="0" bIns="0" rtlCol="0">
            <a:spAutoFit/>
          </a:bodyPr>
          <a:lstStyle/>
          <a:p>
            <a:pPr marL="171450" indent="-171450">
              <a:lnSpc>
                <a:spcPct val="120000"/>
              </a:lnSpc>
              <a:buFont typeface="Arial" panose="020B0604020202020204" pitchFamily="34" charset="0"/>
              <a:buChar char="•"/>
            </a:pPr>
            <a:r>
              <a:rPr lang="de-DE" sz="900">
                <a:solidFill>
                  <a:schemeClr val="tx2"/>
                </a:solidFill>
              </a:rPr>
              <a:t>Normalisierung und Korrektur</a:t>
            </a:r>
          </a:p>
          <a:p>
            <a:pPr marL="171450" indent="-171450">
              <a:lnSpc>
                <a:spcPct val="120000"/>
              </a:lnSpc>
              <a:buFont typeface="Arial" panose="020B0604020202020204" pitchFamily="34" charset="0"/>
              <a:buChar char="•"/>
            </a:pPr>
            <a:r>
              <a:rPr lang="de-DE" sz="900">
                <a:solidFill>
                  <a:schemeClr val="tx2"/>
                </a:solidFill>
              </a:rPr>
              <a:t>Unterschiedliche Proteinexpression</a:t>
            </a:r>
          </a:p>
          <a:p>
            <a:pPr>
              <a:lnSpc>
                <a:spcPct val="120000"/>
              </a:lnSpc>
            </a:pPr>
            <a:endParaRPr lang="de-DE" sz="900">
              <a:solidFill>
                <a:schemeClr val="tx2"/>
              </a:solidFill>
            </a:endParaRPr>
          </a:p>
        </p:txBody>
      </p:sp>
      <p:sp>
        <p:nvSpPr>
          <p:cNvPr id="16" name="Textfeld 15">
            <a:extLst>
              <a:ext uri="{FF2B5EF4-FFF2-40B4-BE49-F238E27FC236}">
                <a16:creationId xmlns:a16="http://schemas.microsoft.com/office/drawing/2014/main" id="{24FB0791-0344-7044-E014-CE4DA4F6B664}"/>
              </a:ext>
            </a:extLst>
          </p:cNvPr>
          <p:cNvSpPr txBox="1"/>
          <p:nvPr/>
        </p:nvSpPr>
        <p:spPr>
          <a:xfrm>
            <a:off x="5054657" y="5214999"/>
            <a:ext cx="2016000" cy="320601"/>
          </a:xfrm>
          <a:prstGeom prst="rect">
            <a:avLst/>
          </a:prstGeom>
          <a:solidFill>
            <a:srgbClr val="F8F8F8"/>
          </a:solidFill>
        </p:spPr>
        <p:txBody>
          <a:bodyPr wrap="square" lIns="0" tIns="0" rIns="0" bIns="0" rtlCol="0">
            <a:spAutoFit/>
          </a:bodyPr>
          <a:lstStyle/>
          <a:p>
            <a:pPr marL="171450" indent="-171450">
              <a:lnSpc>
                <a:spcPct val="120000"/>
              </a:lnSpc>
              <a:buFont typeface="Arial" panose="020B0604020202020204" pitchFamily="34" charset="0"/>
              <a:buChar char="•"/>
            </a:pPr>
            <a:r>
              <a:rPr lang="de-DE" sz="900">
                <a:solidFill>
                  <a:schemeClr val="tx2"/>
                </a:solidFill>
              </a:rPr>
              <a:t>Rekursive Merkmalseliminierung mit </a:t>
            </a:r>
            <a:r>
              <a:rPr lang="de-DE" sz="900" err="1">
                <a:solidFill>
                  <a:schemeClr val="tx2"/>
                </a:solidFill>
              </a:rPr>
              <a:t>XGBoost</a:t>
            </a:r>
            <a:endParaRPr lang="de-DE" sz="900">
              <a:solidFill>
                <a:schemeClr val="tx2"/>
              </a:solidFill>
            </a:endParaRPr>
          </a:p>
        </p:txBody>
      </p:sp>
      <p:sp>
        <p:nvSpPr>
          <p:cNvPr id="17" name="Textfeld 16">
            <a:extLst>
              <a:ext uri="{FF2B5EF4-FFF2-40B4-BE49-F238E27FC236}">
                <a16:creationId xmlns:a16="http://schemas.microsoft.com/office/drawing/2014/main" id="{0A23EA06-798D-3F91-1D6B-7022C61C12BD}"/>
              </a:ext>
            </a:extLst>
          </p:cNvPr>
          <p:cNvSpPr txBox="1"/>
          <p:nvPr/>
        </p:nvSpPr>
        <p:spPr>
          <a:xfrm>
            <a:off x="7180039" y="5040310"/>
            <a:ext cx="2016000" cy="819199"/>
          </a:xfrm>
          <a:prstGeom prst="rect">
            <a:avLst/>
          </a:prstGeom>
          <a:solidFill>
            <a:srgbClr val="F8F8F8"/>
          </a:solidFill>
        </p:spPr>
        <p:txBody>
          <a:bodyPr wrap="square" lIns="0" tIns="0" rIns="0" bIns="0" rtlCol="0">
            <a:spAutoFit/>
          </a:bodyPr>
          <a:lstStyle/>
          <a:p>
            <a:pPr marL="171450" indent="-171450">
              <a:lnSpc>
                <a:spcPct val="120000"/>
              </a:lnSpc>
              <a:buFont typeface="Arial" panose="020B0604020202020204" pitchFamily="34" charset="0"/>
              <a:buChar char="•"/>
            </a:pPr>
            <a:r>
              <a:rPr lang="de-DE" sz="900">
                <a:solidFill>
                  <a:schemeClr val="tx2"/>
                </a:solidFill>
              </a:rPr>
              <a:t>Training von logistischen Regressionsmodellen</a:t>
            </a:r>
          </a:p>
          <a:p>
            <a:pPr marL="171450" indent="-171450">
              <a:lnSpc>
                <a:spcPct val="120000"/>
              </a:lnSpc>
              <a:buFont typeface="Arial" panose="020B0604020202020204" pitchFamily="34" charset="0"/>
              <a:buChar char="•"/>
            </a:pPr>
            <a:r>
              <a:rPr lang="de-DE" sz="900">
                <a:solidFill>
                  <a:schemeClr val="tx2"/>
                </a:solidFill>
              </a:rPr>
              <a:t>Auswahl der am besten passenden Modelle auf Grundlage des BIC</a:t>
            </a:r>
          </a:p>
        </p:txBody>
      </p:sp>
      <p:sp>
        <p:nvSpPr>
          <p:cNvPr id="18" name="Textfeld 17">
            <a:extLst>
              <a:ext uri="{FF2B5EF4-FFF2-40B4-BE49-F238E27FC236}">
                <a16:creationId xmlns:a16="http://schemas.microsoft.com/office/drawing/2014/main" id="{1B0B0A4E-1006-E1E1-CAC1-FB6AD95311E6}"/>
              </a:ext>
            </a:extLst>
          </p:cNvPr>
          <p:cNvSpPr txBox="1"/>
          <p:nvPr/>
        </p:nvSpPr>
        <p:spPr>
          <a:xfrm>
            <a:off x="9337409" y="5174999"/>
            <a:ext cx="2016000" cy="396000"/>
          </a:xfrm>
          <a:prstGeom prst="rect">
            <a:avLst/>
          </a:prstGeom>
          <a:solidFill>
            <a:srgbClr val="F8F8F8"/>
          </a:solidFill>
        </p:spPr>
        <p:txBody>
          <a:bodyPr wrap="square" lIns="0" tIns="0" rIns="0" bIns="0" rtlCol="0">
            <a:noAutofit/>
          </a:bodyPr>
          <a:lstStyle/>
          <a:p>
            <a:pPr marL="171450" indent="-171450">
              <a:lnSpc>
                <a:spcPct val="120000"/>
              </a:lnSpc>
              <a:buFont typeface="Arial" panose="020B0604020202020204" pitchFamily="34" charset="0"/>
              <a:buChar char="•"/>
            </a:pPr>
            <a:r>
              <a:rPr lang="de-DE" sz="900">
                <a:solidFill>
                  <a:schemeClr val="tx2"/>
                </a:solidFill>
              </a:rPr>
              <a:t>Prüfung der Modellleistung an einer unabhängigen Kohorte</a:t>
            </a:r>
          </a:p>
        </p:txBody>
      </p:sp>
      <p:sp>
        <p:nvSpPr>
          <p:cNvPr id="19" name="Textfeld 18">
            <a:extLst>
              <a:ext uri="{FF2B5EF4-FFF2-40B4-BE49-F238E27FC236}">
                <a16:creationId xmlns:a16="http://schemas.microsoft.com/office/drawing/2014/main" id="{642F1F1A-0B29-B0B9-D9B0-A408FF63F2E5}"/>
              </a:ext>
            </a:extLst>
          </p:cNvPr>
          <p:cNvSpPr txBox="1"/>
          <p:nvPr/>
        </p:nvSpPr>
        <p:spPr>
          <a:xfrm>
            <a:off x="9756799" y="3983784"/>
            <a:ext cx="1245404" cy="320601"/>
          </a:xfrm>
          <a:prstGeom prst="rect">
            <a:avLst/>
          </a:prstGeom>
          <a:solidFill>
            <a:srgbClr val="F8F8F8"/>
          </a:solidFill>
        </p:spPr>
        <p:txBody>
          <a:bodyPr wrap="square" lIns="0" tIns="0" rIns="0" bIns="0" rtlCol="0">
            <a:spAutoFit/>
          </a:bodyPr>
          <a:lstStyle/>
          <a:p>
            <a:pPr algn="ctr">
              <a:lnSpc>
                <a:spcPct val="120000"/>
              </a:lnSpc>
            </a:pPr>
            <a:r>
              <a:rPr lang="de-DE" sz="900">
                <a:solidFill>
                  <a:schemeClr val="tx2"/>
                </a:solidFill>
              </a:rPr>
              <a:t>LITMUS-Metakohorte (269 Patienten)</a:t>
            </a:r>
          </a:p>
        </p:txBody>
      </p:sp>
    </p:spTree>
    <p:custDataLst>
      <p:tags r:id="rId1"/>
    </p:custDataLst>
    <p:extLst>
      <p:ext uri="{BB962C8B-B14F-4D97-AF65-F5344CB8AC3E}">
        <p14:creationId xmlns:p14="http://schemas.microsoft.com/office/powerpoint/2010/main" val="2528821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3D94-1BE0-49A4-DE7C-E0E33DB0A9CA}"/>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064FE341-3BC2-6D26-861F-555EB852E983}"/>
              </a:ext>
            </a:extLst>
          </p:cNvPr>
          <p:cNvSpPr>
            <a:spLocks noGrp="1"/>
          </p:cNvSpPr>
          <p:nvPr>
            <p:ph type="title"/>
          </p:nvPr>
        </p:nvSpPr>
        <p:spPr>
          <a:xfrm>
            <a:off x="648000" y="423881"/>
            <a:ext cx="9144000" cy="1296000"/>
          </a:xfrm>
        </p:spPr>
        <p:txBody>
          <a:bodyPr/>
          <a:lstStyle/>
          <a:p>
            <a:r>
              <a:rPr lang="de-DE" dirty="0"/>
              <a:t>LiMITT: KI-basiertes Proteom-Biomarker-Panel zur Patienteneinteilung bei MASLD</a:t>
            </a:r>
          </a:p>
        </p:txBody>
      </p:sp>
      <p:pic>
        <p:nvPicPr>
          <p:cNvPr id="6" name="Grafik 5">
            <a:extLst>
              <a:ext uri="{FF2B5EF4-FFF2-40B4-BE49-F238E27FC236}">
                <a16:creationId xmlns:a16="http://schemas.microsoft.com/office/drawing/2014/main" id="{28C6BE3F-902D-6350-10C6-9BD659E428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796" y="2506620"/>
            <a:ext cx="3312977" cy="3044358"/>
          </a:xfrm>
          <a:prstGeom prst="rect">
            <a:avLst/>
          </a:prstGeom>
        </p:spPr>
      </p:pic>
      <p:pic>
        <p:nvPicPr>
          <p:cNvPr id="8" name="Grafik 7">
            <a:extLst>
              <a:ext uri="{FF2B5EF4-FFF2-40B4-BE49-F238E27FC236}">
                <a16:creationId xmlns:a16="http://schemas.microsoft.com/office/drawing/2014/main" id="{B8B111D7-CAB8-524A-48AD-86FA1C5E99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1353" y="2535090"/>
            <a:ext cx="3268604" cy="3014380"/>
          </a:xfrm>
          <a:prstGeom prst="rect">
            <a:avLst/>
          </a:prstGeom>
        </p:spPr>
      </p:pic>
      <p:sp>
        <p:nvSpPr>
          <p:cNvPr id="9" name="Untertitel 2">
            <a:extLst>
              <a:ext uri="{FF2B5EF4-FFF2-40B4-BE49-F238E27FC236}">
                <a16:creationId xmlns:a16="http://schemas.microsoft.com/office/drawing/2014/main" id="{F598475A-AB80-6B22-B12D-0B4A7F0C3B66}"/>
              </a:ext>
            </a:extLst>
          </p:cNvPr>
          <p:cNvSpPr txBox="1">
            <a:spLocks/>
          </p:cNvSpPr>
          <p:nvPr/>
        </p:nvSpPr>
        <p:spPr>
          <a:xfrm>
            <a:off x="955011" y="2197888"/>
            <a:ext cx="3508443" cy="37576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LiMITT</a:t>
            </a:r>
            <a:r>
              <a:rPr kumimoji="0" lang="de-DE" sz="1400" b="1" i="0" u="none" strike="noStrike" kern="1200" cap="none" spc="0" normalizeH="0" baseline="0" noProof="0">
                <a:ln>
                  <a:noFill/>
                </a:ln>
                <a:solidFill>
                  <a:srgbClr val="001965"/>
                </a:solidFill>
                <a:effectLst/>
                <a:uLnTx/>
                <a:uFillTx/>
                <a:latin typeface="Apis For Office"/>
                <a:ea typeface="+mn-ea"/>
                <a:cs typeface="+mn-cs"/>
              </a:rPr>
              <a:t>-Fibrose</a:t>
            </a:r>
          </a:p>
        </p:txBody>
      </p:sp>
      <p:sp>
        <p:nvSpPr>
          <p:cNvPr id="10" name="Untertitel 2">
            <a:extLst>
              <a:ext uri="{FF2B5EF4-FFF2-40B4-BE49-F238E27FC236}">
                <a16:creationId xmlns:a16="http://schemas.microsoft.com/office/drawing/2014/main" id="{1B3BB676-82A9-F607-AAD5-400F5F2CEA1E}"/>
              </a:ext>
            </a:extLst>
          </p:cNvPr>
          <p:cNvSpPr txBox="1">
            <a:spLocks/>
          </p:cNvSpPr>
          <p:nvPr/>
        </p:nvSpPr>
        <p:spPr>
          <a:xfrm>
            <a:off x="6494122" y="2185038"/>
            <a:ext cx="3508443" cy="38224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LiMITT</a:t>
            </a:r>
            <a:r>
              <a:rPr kumimoji="0" lang="de-DE" sz="1400" b="1" i="0" u="none" strike="noStrike" kern="1200" cap="none" spc="0" normalizeH="0" baseline="0" noProof="0">
                <a:ln>
                  <a:noFill/>
                </a:ln>
                <a:solidFill>
                  <a:srgbClr val="001965"/>
                </a:solidFill>
                <a:effectLst/>
                <a:uLnTx/>
                <a:uFillTx/>
                <a:latin typeface="Apis For Office"/>
                <a:ea typeface="+mn-ea"/>
                <a:cs typeface="+mn-cs"/>
              </a:rPr>
              <a:t>-MASH</a:t>
            </a:r>
          </a:p>
        </p:txBody>
      </p:sp>
      <p:sp>
        <p:nvSpPr>
          <p:cNvPr id="12" name="Untertitel 2">
            <a:extLst>
              <a:ext uri="{FF2B5EF4-FFF2-40B4-BE49-F238E27FC236}">
                <a16:creationId xmlns:a16="http://schemas.microsoft.com/office/drawing/2014/main" id="{912A564D-328A-1AEB-8D04-36BB4DC5E7E5}"/>
              </a:ext>
            </a:extLst>
          </p:cNvPr>
          <p:cNvSpPr txBox="1">
            <a:spLocks/>
          </p:cNvSpPr>
          <p:nvPr/>
        </p:nvSpPr>
        <p:spPr>
          <a:xfrm>
            <a:off x="911014" y="1909816"/>
            <a:ext cx="9144000" cy="3757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1965"/>
                </a:solidFill>
                <a:effectLst/>
                <a:uLnTx/>
                <a:uFillTx/>
                <a:latin typeface="Apis For Office"/>
                <a:ea typeface="+mn-ea"/>
                <a:cs typeface="+mn-cs"/>
              </a:rPr>
              <a:t>Validierungs-Kohorte</a:t>
            </a:r>
          </a:p>
        </p:txBody>
      </p:sp>
      <p:sp>
        <p:nvSpPr>
          <p:cNvPr id="13" name="Textplatzhalter 12">
            <a:extLst>
              <a:ext uri="{FF2B5EF4-FFF2-40B4-BE49-F238E27FC236}">
                <a16:creationId xmlns:a16="http://schemas.microsoft.com/office/drawing/2014/main" id="{45ED5446-63E4-DFD6-6F80-55CFC8F5B53F}"/>
              </a:ext>
            </a:extLst>
          </p:cNvPr>
          <p:cNvSpPr>
            <a:spLocks noGrp="1"/>
          </p:cNvSpPr>
          <p:nvPr>
            <p:ph type="body" sz="quarter" idx="15"/>
          </p:nvPr>
        </p:nvSpPr>
        <p:spPr>
          <a:xfrm>
            <a:off x="647698" y="5897360"/>
            <a:ext cx="8451697" cy="847928"/>
          </a:xfrm>
        </p:spPr>
        <p:txBody>
          <a:bodyPr/>
          <a:lstStyle/>
          <a:p>
            <a:br>
              <a:rPr lang="en-GB"/>
            </a:br>
            <a:r>
              <a:rPr lang="en-GB" i="1" err="1"/>
              <a:t>Grafik</a:t>
            </a:r>
            <a:r>
              <a:rPr lang="en-GB" i="1"/>
              <a:t> von Novo Nordisk </a:t>
            </a:r>
            <a:r>
              <a:rPr lang="en-GB" i="1" err="1"/>
              <a:t>nach</a:t>
            </a:r>
            <a:r>
              <a:rPr lang="en-GB" i="1"/>
              <a:t> Daten von </a:t>
            </a:r>
            <a:r>
              <a:rPr lang="en-GB" i="1" err="1"/>
              <a:t>Resteu</a:t>
            </a:r>
            <a:r>
              <a:rPr lang="en-GB" i="1"/>
              <a:t> A. et al.</a:t>
            </a:r>
            <a:br>
              <a:rPr lang="en-GB" i="1"/>
            </a:br>
            <a:r>
              <a:rPr lang="de-DE"/>
              <a:t>ADAMTS, eine Desintegrin- und Metalloproteinase mit </a:t>
            </a:r>
            <a:r>
              <a:rPr lang="de-DE" err="1"/>
              <a:t>Thrombospondin</a:t>
            </a:r>
            <a:r>
              <a:rPr lang="de-DE"/>
              <a:t>-Motiven; ADAMTSL2, ADAMTS-like </a:t>
            </a:r>
            <a:r>
              <a:rPr lang="de-DE" err="1"/>
              <a:t>protein</a:t>
            </a:r>
            <a:r>
              <a:rPr lang="de-DE"/>
              <a:t> 2, ADAMTS-ähnliches Protein 2; AKR1B10, Aldo-Keto-Reduktase-Familie 1 Mitglied B10; AUC, </a:t>
            </a:r>
            <a:r>
              <a:rPr lang="de-DE" err="1"/>
              <a:t>area</a:t>
            </a:r>
            <a:r>
              <a:rPr lang="de-DE"/>
              <a:t> </a:t>
            </a:r>
            <a:r>
              <a:rPr lang="de-DE" err="1"/>
              <a:t>under</a:t>
            </a:r>
            <a:r>
              <a:rPr lang="de-DE"/>
              <a:t> </a:t>
            </a:r>
            <a:r>
              <a:rPr lang="de-DE" err="1"/>
              <a:t>the</a:t>
            </a:r>
            <a:r>
              <a:rPr lang="de-DE"/>
              <a:t> </a:t>
            </a:r>
            <a:r>
              <a:rPr lang="de-DE" err="1"/>
              <a:t>curve</a:t>
            </a:r>
            <a:r>
              <a:rPr lang="de-DE"/>
              <a:t>. Fläche unter der Kurve; AUROC, Fläche unter der Kurve für Operationscharakteristik eines Beobachters; C7, Komplement C7; CLSTN, </a:t>
            </a:r>
            <a:r>
              <a:rPr lang="de-DE" err="1"/>
              <a:t>Calsyntenin</a:t>
            </a:r>
            <a:r>
              <a:rPr lang="de-DE"/>
              <a:t>; COLEC11, </a:t>
            </a:r>
            <a:r>
              <a:rPr lang="de-DE" err="1"/>
              <a:t>Collectin</a:t>
            </a:r>
            <a:r>
              <a:rPr lang="de-DE"/>
              <a:t>-Unterfamilie, Mitglied 11; GDF15, </a:t>
            </a:r>
            <a:r>
              <a:rPr lang="de-DE" err="1"/>
              <a:t>growth</a:t>
            </a:r>
            <a:r>
              <a:rPr lang="de-DE"/>
              <a:t> </a:t>
            </a:r>
            <a:r>
              <a:rPr lang="de-DE" err="1"/>
              <a:t>differentiation</a:t>
            </a:r>
            <a:r>
              <a:rPr lang="de-DE"/>
              <a:t> </a:t>
            </a:r>
            <a:r>
              <a:rPr lang="de-DE" err="1"/>
              <a:t>factor</a:t>
            </a:r>
            <a:r>
              <a:rPr lang="de-DE"/>
              <a:t> 15, Wachstumsdifferenzierungsfaktor 15; KI, künstliche Intelligenz; </a:t>
            </a:r>
            <a:r>
              <a:rPr lang="en-US"/>
              <a:t>LiMITT, metabolic-dysfunction associated </a:t>
            </a:r>
            <a:r>
              <a:rPr lang="en-US" err="1"/>
              <a:t>steatotic</a:t>
            </a:r>
            <a:r>
              <a:rPr lang="en-US"/>
              <a:t> liver disease intention-to-treat; </a:t>
            </a:r>
            <a:r>
              <a:rPr lang="de-DE"/>
              <a:t>LTBP, latentes Bindeprotein 4 für den transformierenden Wachstumsfaktor </a:t>
            </a:r>
            <a:r>
              <a:rPr lang="de-DE" err="1"/>
              <a:t>beta</a:t>
            </a:r>
            <a:r>
              <a:rPr lang="en-US"/>
              <a:t>; </a:t>
            </a:r>
            <a:r>
              <a:rPr lang="de-DE"/>
              <a:t>KI, künstliche Intelligenz; MASH, Metabolische Dysfunktion-assoziierte Steatohepatitis; THBS2, </a:t>
            </a:r>
            <a:r>
              <a:rPr lang="de-DE" err="1"/>
              <a:t>Thrombospondin</a:t>
            </a:r>
            <a:r>
              <a:rPr lang="de-DE"/>
              <a:t> 2.</a:t>
            </a:r>
          </a:p>
        </p:txBody>
      </p:sp>
      <p:sp>
        <p:nvSpPr>
          <p:cNvPr id="14" name="Textplatzhalter 13">
            <a:extLst>
              <a:ext uri="{FF2B5EF4-FFF2-40B4-BE49-F238E27FC236}">
                <a16:creationId xmlns:a16="http://schemas.microsoft.com/office/drawing/2014/main" id="{EAC824B2-1BD2-B3D0-12DE-A78E7DF2557B}"/>
              </a:ext>
            </a:extLst>
          </p:cNvPr>
          <p:cNvSpPr>
            <a:spLocks noGrp="1"/>
          </p:cNvSpPr>
          <p:nvPr>
            <p:ph type="body" sz="quarter" idx="17"/>
          </p:nvPr>
        </p:nvSpPr>
        <p:spPr>
          <a:xfrm>
            <a:off x="9599957" y="6421288"/>
            <a:ext cx="1944342" cy="324000"/>
          </a:xfrm>
        </p:spPr>
        <p:txBody>
          <a:bodyPr/>
          <a:lstStyle/>
          <a:p>
            <a:r>
              <a:rPr lang="de-DE" sz="900" err="1"/>
              <a:t>Resteu</a:t>
            </a:r>
            <a:r>
              <a:rPr lang="de-DE" sz="900"/>
              <a:t> A. et al. </a:t>
            </a:r>
            <a:r>
              <a:rPr lang="en-US" sz="900"/>
              <a:t>J Hepatol. 2025;82</a:t>
            </a:r>
            <a:r>
              <a:rPr lang="de-DE" sz="900"/>
              <a:t>(Suppl.1):TOP-377.</a:t>
            </a:r>
            <a:endParaRPr lang="de-DE"/>
          </a:p>
        </p:txBody>
      </p:sp>
      <p:pic>
        <p:nvPicPr>
          <p:cNvPr id="4" name="Grafik 3">
            <a:extLst>
              <a:ext uri="{FF2B5EF4-FFF2-40B4-BE49-F238E27FC236}">
                <a16:creationId xmlns:a16="http://schemas.microsoft.com/office/drawing/2014/main" id="{C1ABF53D-F466-9860-2169-FC3CD73FDD8D}"/>
              </a:ext>
            </a:extLst>
          </p:cNvPr>
          <p:cNvPicPr>
            <a:picLocks noChangeAspect="1"/>
          </p:cNvPicPr>
          <p:nvPr/>
        </p:nvPicPr>
        <p:blipFill>
          <a:blip r:embed="rId6"/>
          <a:stretch>
            <a:fillRect/>
          </a:stretch>
        </p:blipFill>
        <p:spPr>
          <a:xfrm>
            <a:off x="4265588" y="4607945"/>
            <a:ext cx="1205789" cy="509195"/>
          </a:xfrm>
          <a:prstGeom prst="rect">
            <a:avLst/>
          </a:prstGeom>
        </p:spPr>
      </p:pic>
      <p:sp>
        <p:nvSpPr>
          <p:cNvPr id="15" name="Untertitel 2">
            <a:extLst>
              <a:ext uri="{FF2B5EF4-FFF2-40B4-BE49-F238E27FC236}">
                <a16:creationId xmlns:a16="http://schemas.microsoft.com/office/drawing/2014/main" id="{3F5C1A89-D924-1CC5-BF54-679184BF0089}"/>
              </a:ext>
            </a:extLst>
          </p:cNvPr>
          <p:cNvSpPr txBox="1">
            <a:spLocks/>
          </p:cNvSpPr>
          <p:nvPr/>
        </p:nvSpPr>
        <p:spPr>
          <a:xfrm>
            <a:off x="8373989" y="3440420"/>
            <a:ext cx="1336783" cy="92771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prstClr val="black"/>
                </a:solidFill>
                <a:effectLst/>
                <a:uLnTx/>
                <a:uFillTx/>
                <a:latin typeface="Apis For Office" panose="020B0504010101010104"/>
                <a:ea typeface="+mn-ea"/>
                <a:cs typeface="+mn-cs"/>
              </a:rPr>
              <a:t>AUROC: 0,83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prstClr val="black"/>
                </a:solidFill>
                <a:effectLst/>
                <a:uLnTx/>
                <a:uFillTx/>
                <a:latin typeface="Apis For Office" panose="020B0504010101010104"/>
                <a:ea typeface="+mn-ea"/>
                <a:cs typeface="+mn-cs"/>
              </a:rPr>
              <a:t>Sensitivität: 0,82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prstClr val="black"/>
                </a:solidFill>
                <a:effectLst/>
                <a:uLnTx/>
                <a:uFillTx/>
                <a:latin typeface="Apis For Office" panose="020B0504010101010104"/>
                <a:ea typeface="+mn-ea"/>
                <a:cs typeface="+mn-cs"/>
              </a:rPr>
              <a:t>Spezifität: 0,71</a:t>
            </a:r>
          </a:p>
        </p:txBody>
      </p:sp>
      <p:sp>
        <p:nvSpPr>
          <p:cNvPr id="16" name="Untertitel 2">
            <a:extLst>
              <a:ext uri="{FF2B5EF4-FFF2-40B4-BE49-F238E27FC236}">
                <a16:creationId xmlns:a16="http://schemas.microsoft.com/office/drawing/2014/main" id="{24A3229B-82E1-80D0-EFF8-BA16C06BC018}"/>
              </a:ext>
            </a:extLst>
          </p:cNvPr>
          <p:cNvSpPr txBox="1">
            <a:spLocks/>
          </p:cNvSpPr>
          <p:nvPr/>
        </p:nvSpPr>
        <p:spPr>
          <a:xfrm>
            <a:off x="2963901" y="3344292"/>
            <a:ext cx="1336783" cy="92771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prstClr val="black"/>
                </a:solidFill>
                <a:effectLst/>
                <a:uLnTx/>
                <a:uFillTx/>
                <a:latin typeface="Apis For Office" panose="020B0504010101010104"/>
                <a:ea typeface="+mn-ea"/>
                <a:cs typeface="+mn-cs"/>
              </a:rPr>
              <a:t>AUROC: 0,9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prstClr val="black"/>
                </a:solidFill>
                <a:effectLst/>
                <a:uLnTx/>
                <a:uFillTx/>
                <a:latin typeface="Apis For Office" panose="020B0504010101010104"/>
                <a:ea typeface="+mn-ea"/>
                <a:cs typeface="+mn-cs"/>
              </a:rPr>
              <a:t>Sensitivität: 0,88</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prstClr val="black"/>
                </a:solidFill>
                <a:effectLst/>
                <a:uLnTx/>
                <a:uFillTx/>
                <a:latin typeface="Apis For Office" panose="020B0504010101010104"/>
                <a:ea typeface="+mn-ea"/>
                <a:cs typeface="+mn-cs"/>
              </a:rPr>
              <a:t>Spezifität: 0,8</a:t>
            </a:r>
          </a:p>
        </p:txBody>
      </p:sp>
      <p:pic>
        <p:nvPicPr>
          <p:cNvPr id="17" name="Grafik 16">
            <a:extLst>
              <a:ext uri="{FF2B5EF4-FFF2-40B4-BE49-F238E27FC236}">
                <a16:creationId xmlns:a16="http://schemas.microsoft.com/office/drawing/2014/main" id="{F2DE911B-6FBE-C846-FDDB-A89C993D8736}"/>
              </a:ext>
            </a:extLst>
          </p:cNvPr>
          <p:cNvPicPr>
            <a:picLocks noChangeAspect="1"/>
          </p:cNvPicPr>
          <p:nvPr/>
        </p:nvPicPr>
        <p:blipFill>
          <a:blip r:embed="rId7"/>
          <a:stretch>
            <a:fillRect/>
          </a:stretch>
        </p:blipFill>
        <p:spPr>
          <a:xfrm>
            <a:off x="9712120" y="4616761"/>
            <a:ext cx="1295039" cy="509195"/>
          </a:xfrm>
          <a:prstGeom prst="rect">
            <a:avLst/>
          </a:prstGeom>
        </p:spPr>
      </p:pic>
      <p:sp>
        <p:nvSpPr>
          <p:cNvPr id="11" name="Rechteck 10">
            <a:extLst>
              <a:ext uri="{FF2B5EF4-FFF2-40B4-BE49-F238E27FC236}">
                <a16:creationId xmlns:a16="http://schemas.microsoft.com/office/drawing/2014/main" id="{63A4DBBB-6852-EF75-E386-8DB99C750BA6}"/>
              </a:ext>
            </a:extLst>
          </p:cNvPr>
          <p:cNvSpPr/>
          <p:nvPr/>
        </p:nvSpPr>
        <p:spPr>
          <a:xfrm rot="5400000">
            <a:off x="154121" y="3883072"/>
            <a:ext cx="1496200" cy="319109"/>
          </a:xfrm>
          <a:prstGeom prst="rect">
            <a:avLst/>
          </a:prstGeom>
          <a:solidFill>
            <a:schemeClr val="bg1"/>
          </a:solidFill>
          <a:ln w="9525" cap="flat">
            <a:noFill/>
            <a:prstDash val="solid"/>
            <a:miter/>
          </a:ln>
        </p:spPr>
        <p:txBody>
          <a:bodyPr rtlCol="0" anchor="ctr"/>
          <a:lstStyle/>
          <a:p>
            <a:pPr algn="l"/>
            <a:endParaRPr lang="de-DE"/>
          </a:p>
        </p:txBody>
      </p:sp>
      <p:sp>
        <p:nvSpPr>
          <p:cNvPr id="5" name="Textfeld 4">
            <a:extLst>
              <a:ext uri="{FF2B5EF4-FFF2-40B4-BE49-F238E27FC236}">
                <a16:creationId xmlns:a16="http://schemas.microsoft.com/office/drawing/2014/main" id="{68E44948-19CF-3B03-1B00-E3BD7C9573AD}"/>
              </a:ext>
            </a:extLst>
          </p:cNvPr>
          <p:cNvSpPr txBox="1"/>
          <p:nvPr/>
        </p:nvSpPr>
        <p:spPr>
          <a:xfrm>
            <a:off x="787321" y="3155251"/>
            <a:ext cx="240259" cy="1241462"/>
          </a:xfrm>
          <a:prstGeom prst="rect">
            <a:avLst/>
          </a:prstGeom>
          <a:noFill/>
        </p:spPr>
        <p:txBody>
          <a:bodyPr vert="vert270" wrap="square" lIns="0" tIns="0" rIns="0" bIns="0" rtlCol="0">
            <a:spAutoFit/>
          </a:bodyPr>
          <a:lstStyle/>
          <a:p>
            <a:pPr algn="l">
              <a:lnSpc>
                <a:spcPct val="120000"/>
              </a:lnSpc>
            </a:pPr>
            <a:r>
              <a:rPr lang="de-DE" sz="1400">
                <a:solidFill>
                  <a:srgbClr val="001965"/>
                </a:solidFill>
              </a:rPr>
              <a:t>Sensibilität</a:t>
            </a:r>
          </a:p>
        </p:txBody>
      </p:sp>
      <p:sp>
        <p:nvSpPr>
          <p:cNvPr id="18" name="Rechteck 17">
            <a:extLst>
              <a:ext uri="{FF2B5EF4-FFF2-40B4-BE49-F238E27FC236}">
                <a16:creationId xmlns:a16="http://schemas.microsoft.com/office/drawing/2014/main" id="{1463E7EE-360C-CBD6-1934-0C3488585E97}"/>
              </a:ext>
            </a:extLst>
          </p:cNvPr>
          <p:cNvSpPr/>
          <p:nvPr/>
        </p:nvSpPr>
        <p:spPr>
          <a:xfrm rot="5400000">
            <a:off x="5672616" y="3975312"/>
            <a:ext cx="1496200" cy="319109"/>
          </a:xfrm>
          <a:prstGeom prst="rect">
            <a:avLst/>
          </a:prstGeom>
          <a:solidFill>
            <a:schemeClr val="bg1"/>
          </a:solidFill>
          <a:ln w="9525" cap="flat">
            <a:noFill/>
            <a:prstDash val="solid"/>
            <a:miter/>
          </a:ln>
        </p:spPr>
        <p:txBody>
          <a:bodyPr rtlCol="0" anchor="ctr"/>
          <a:lstStyle/>
          <a:p>
            <a:pPr algn="l"/>
            <a:endParaRPr lang="de-DE"/>
          </a:p>
        </p:txBody>
      </p:sp>
      <p:sp>
        <p:nvSpPr>
          <p:cNvPr id="19" name="Textfeld 18">
            <a:extLst>
              <a:ext uri="{FF2B5EF4-FFF2-40B4-BE49-F238E27FC236}">
                <a16:creationId xmlns:a16="http://schemas.microsoft.com/office/drawing/2014/main" id="{97E46EEA-58FA-EE6F-7A81-667F961E6A87}"/>
              </a:ext>
            </a:extLst>
          </p:cNvPr>
          <p:cNvSpPr txBox="1"/>
          <p:nvPr/>
        </p:nvSpPr>
        <p:spPr>
          <a:xfrm>
            <a:off x="6305816" y="3247491"/>
            <a:ext cx="240259" cy="1241462"/>
          </a:xfrm>
          <a:prstGeom prst="rect">
            <a:avLst/>
          </a:prstGeom>
          <a:noFill/>
        </p:spPr>
        <p:txBody>
          <a:bodyPr vert="vert270" wrap="square" lIns="0" tIns="0" rIns="0" bIns="0" rtlCol="0">
            <a:spAutoFit/>
          </a:bodyPr>
          <a:lstStyle/>
          <a:p>
            <a:pPr algn="l">
              <a:lnSpc>
                <a:spcPct val="120000"/>
              </a:lnSpc>
            </a:pPr>
            <a:r>
              <a:rPr lang="de-DE" sz="1400">
                <a:solidFill>
                  <a:srgbClr val="001965"/>
                </a:solidFill>
              </a:rPr>
              <a:t>Sensibilität</a:t>
            </a:r>
          </a:p>
        </p:txBody>
      </p:sp>
      <p:sp>
        <p:nvSpPr>
          <p:cNvPr id="20" name="Rechteck 19">
            <a:extLst>
              <a:ext uri="{FF2B5EF4-FFF2-40B4-BE49-F238E27FC236}">
                <a16:creationId xmlns:a16="http://schemas.microsoft.com/office/drawing/2014/main" id="{6CFEDF2C-DF33-D322-118E-39CB409849BF}"/>
              </a:ext>
            </a:extLst>
          </p:cNvPr>
          <p:cNvSpPr/>
          <p:nvPr/>
        </p:nvSpPr>
        <p:spPr>
          <a:xfrm>
            <a:off x="2072747" y="5373058"/>
            <a:ext cx="1272969" cy="398960"/>
          </a:xfrm>
          <a:prstGeom prst="rect">
            <a:avLst/>
          </a:prstGeom>
          <a:solidFill>
            <a:schemeClr val="bg1"/>
          </a:solidFill>
          <a:ln w="9525" cap="flat">
            <a:noFill/>
            <a:prstDash val="solid"/>
            <a:miter/>
          </a:ln>
        </p:spPr>
        <p:txBody>
          <a:bodyPr rtlCol="0" anchor="ctr"/>
          <a:lstStyle/>
          <a:p>
            <a:pPr algn="l"/>
            <a:r>
              <a:rPr lang="de-DE" sz="1400">
                <a:solidFill>
                  <a:srgbClr val="001965"/>
                </a:solidFill>
              </a:rPr>
              <a:t>1-Spezifität </a:t>
            </a:r>
          </a:p>
        </p:txBody>
      </p:sp>
      <p:sp>
        <p:nvSpPr>
          <p:cNvPr id="21" name="Rechteck 20">
            <a:extLst>
              <a:ext uri="{FF2B5EF4-FFF2-40B4-BE49-F238E27FC236}">
                <a16:creationId xmlns:a16="http://schemas.microsoft.com/office/drawing/2014/main" id="{F2214EB5-667A-0228-2E72-0A0BFE258B51}"/>
              </a:ext>
            </a:extLst>
          </p:cNvPr>
          <p:cNvSpPr/>
          <p:nvPr/>
        </p:nvSpPr>
        <p:spPr>
          <a:xfrm>
            <a:off x="7737504" y="5329508"/>
            <a:ext cx="1272969" cy="398960"/>
          </a:xfrm>
          <a:prstGeom prst="rect">
            <a:avLst/>
          </a:prstGeom>
          <a:solidFill>
            <a:schemeClr val="bg1"/>
          </a:solidFill>
          <a:ln w="9525" cap="flat">
            <a:noFill/>
            <a:prstDash val="solid"/>
            <a:miter/>
          </a:ln>
        </p:spPr>
        <p:txBody>
          <a:bodyPr rtlCol="0" anchor="ctr"/>
          <a:lstStyle/>
          <a:p>
            <a:pPr algn="l"/>
            <a:r>
              <a:rPr lang="de-DE" sz="1400">
                <a:solidFill>
                  <a:srgbClr val="001965"/>
                </a:solidFill>
              </a:rPr>
              <a:t>1-Spezifität </a:t>
            </a:r>
          </a:p>
        </p:txBody>
      </p:sp>
    </p:spTree>
    <p:custDataLst>
      <p:tags r:id="rId1"/>
    </p:custDataLst>
    <p:extLst>
      <p:ext uri="{BB962C8B-B14F-4D97-AF65-F5344CB8AC3E}">
        <p14:creationId xmlns:p14="http://schemas.microsoft.com/office/powerpoint/2010/main" val="837953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2EBE-A74E-DC1D-120E-7AAE6F812612}"/>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92D42F13-76B9-4AB8-D87B-AD51C989D968}"/>
              </a:ext>
            </a:extLst>
          </p:cNvPr>
          <p:cNvSpPr>
            <a:spLocks noGrp="1"/>
          </p:cNvSpPr>
          <p:nvPr>
            <p:ph type="title"/>
          </p:nvPr>
        </p:nvSpPr>
        <p:spPr>
          <a:xfrm>
            <a:off x="648000" y="370094"/>
            <a:ext cx="9169464" cy="1296000"/>
          </a:xfrm>
        </p:spPr>
        <p:txBody>
          <a:bodyPr/>
          <a:lstStyle/>
          <a:p>
            <a:r>
              <a:rPr lang="de-DE" dirty="0"/>
              <a:t>LiMITT: KI-basiertes Proteom-Biomarker-Panel zur Patienteneinteilung bei MASLD</a:t>
            </a:r>
          </a:p>
        </p:txBody>
      </p:sp>
      <p:pic>
        <p:nvPicPr>
          <p:cNvPr id="6" name="Grafik 5">
            <a:extLst>
              <a:ext uri="{FF2B5EF4-FFF2-40B4-BE49-F238E27FC236}">
                <a16:creationId xmlns:a16="http://schemas.microsoft.com/office/drawing/2014/main" id="{A450E494-460E-62BB-C7D6-070FF282180A}"/>
              </a:ext>
            </a:extLst>
          </p:cNvPr>
          <p:cNvPicPr>
            <a:picLocks noChangeAspect="1"/>
          </p:cNvPicPr>
          <p:nvPr/>
        </p:nvPicPr>
        <p:blipFill>
          <a:blip r:embed="rId4"/>
          <a:stretch>
            <a:fillRect/>
          </a:stretch>
        </p:blipFill>
        <p:spPr>
          <a:xfrm>
            <a:off x="692595" y="2566821"/>
            <a:ext cx="4421032" cy="3025674"/>
          </a:xfrm>
          <a:prstGeom prst="rect">
            <a:avLst/>
          </a:prstGeom>
        </p:spPr>
      </p:pic>
      <p:pic>
        <p:nvPicPr>
          <p:cNvPr id="8" name="Grafik 7">
            <a:extLst>
              <a:ext uri="{FF2B5EF4-FFF2-40B4-BE49-F238E27FC236}">
                <a16:creationId xmlns:a16="http://schemas.microsoft.com/office/drawing/2014/main" id="{C6AC8844-71B8-D12A-C01B-828C86E5E8D5}"/>
              </a:ext>
            </a:extLst>
          </p:cNvPr>
          <p:cNvPicPr>
            <a:picLocks noChangeAspect="1"/>
          </p:cNvPicPr>
          <p:nvPr/>
        </p:nvPicPr>
        <p:blipFill>
          <a:blip r:embed="rId5"/>
          <a:stretch>
            <a:fillRect/>
          </a:stretch>
        </p:blipFill>
        <p:spPr>
          <a:xfrm>
            <a:off x="6128040" y="2567798"/>
            <a:ext cx="4088972" cy="3004486"/>
          </a:xfrm>
          <a:prstGeom prst="rect">
            <a:avLst/>
          </a:prstGeom>
        </p:spPr>
      </p:pic>
      <p:sp>
        <p:nvSpPr>
          <p:cNvPr id="13" name="Textplatzhalter 12">
            <a:extLst>
              <a:ext uri="{FF2B5EF4-FFF2-40B4-BE49-F238E27FC236}">
                <a16:creationId xmlns:a16="http://schemas.microsoft.com/office/drawing/2014/main" id="{B3D1ED42-1493-1761-CE91-D88EF5B84BC1}"/>
              </a:ext>
            </a:extLst>
          </p:cNvPr>
          <p:cNvSpPr>
            <a:spLocks noGrp="1"/>
          </p:cNvSpPr>
          <p:nvPr>
            <p:ph type="body" sz="quarter" idx="15"/>
          </p:nvPr>
        </p:nvSpPr>
        <p:spPr>
          <a:xfrm>
            <a:off x="647700" y="5897360"/>
            <a:ext cx="8329152" cy="847928"/>
          </a:xfrm>
        </p:spPr>
        <p:txBody>
          <a:bodyPr/>
          <a:lstStyle/>
          <a:p>
            <a:r>
              <a:rPr lang="en-GB" i="1"/>
              <a:t>Grafik von Novo Nordisk </a:t>
            </a:r>
            <a:r>
              <a:rPr lang="en-GB" i="1" err="1"/>
              <a:t>nach</a:t>
            </a:r>
            <a:r>
              <a:rPr lang="en-GB" i="1"/>
              <a:t> Daten von </a:t>
            </a:r>
            <a:r>
              <a:rPr lang="en-GB" i="1" err="1"/>
              <a:t>Resteu</a:t>
            </a:r>
            <a:r>
              <a:rPr lang="en-GB" i="1"/>
              <a:t> A. et al.</a:t>
            </a:r>
            <a:br>
              <a:rPr lang="en-GB"/>
            </a:br>
            <a:r>
              <a:rPr lang="en-GB"/>
              <a:t>*p-Wert &lt;0,05, **p-Wert &lt;0,01. ***p-Wert &lt;0,001.</a:t>
            </a:r>
            <a:br>
              <a:rPr lang="en-GB"/>
            </a:br>
            <a:r>
              <a:rPr lang="de-DE"/>
              <a:t>ADAPT, </a:t>
            </a:r>
            <a:r>
              <a:rPr lang="de-DE" err="1"/>
              <a:t>Algorithm</a:t>
            </a:r>
            <a:r>
              <a:rPr lang="de-DE"/>
              <a:t> </a:t>
            </a:r>
            <a:r>
              <a:rPr lang="de-DE" err="1"/>
              <a:t>Derived</a:t>
            </a:r>
            <a:r>
              <a:rPr lang="de-DE"/>
              <a:t> </a:t>
            </a:r>
            <a:r>
              <a:rPr lang="de-DE" err="1"/>
              <a:t>from</a:t>
            </a:r>
            <a:r>
              <a:rPr lang="de-DE"/>
              <a:t> Age, Diabetes and </a:t>
            </a:r>
            <a:r>
              <a:rPr lang="de-DE" err="1"/>
              <a:t>Platelets</a:t>
            </a:r>
            <a:r>
              <a:rPr lang="de-DE"/>
              <a:t>, Algorithmus basierend auf Alter, Diabetes und Thrombozytenzahl; ALT, Alanin-Aminotransferase; AST, Aspartat-Aminotransferase; AUROC, Fläche unter der Kurve für Operationscharakteristik eines Beobachters; KI, künstliche Intelligenz; ELF, </a:t>
            </a:r>
            <a:r>
              <a:rPr lang="de-DE" err="1"/>
              <a:t>enhanced</a:t>
            </a:r>
            <a:r>
              <a:rPr lang="de-DE"/>
              <a:t> </a:t>
            </a:r>
            <a:r>
              <a:rPr lang="de-DE" err="1"/>
              <a:t>liver</a:t>
            </a:r>
            <a:r>
              <a:rPr lang="de-DE"/>
              <a:t> </a:t>
            </a:r>
            <a:r>
              <a:rPr lang="de-DE" err="1"/>
              <a:t>fibrosis</a:t>
            </a:r>
            <a:r>
              <a:rPr lang="de-DE"/>
              <a:t>, erweiterte Leberfibrose;</a:t>
            </a:r>
            <a:r>
              <a:rPr lang="en-US"/>
              <a:t> FAST, </a:t>
            </a:r>
            <a:r>
              <a:rPr lang="en-US" err="1"/>
              <a:t>FibroScan</a:t>
            </a:r>
            <a:r>
              <a:rPr lang="en-US"/>
              <a:t>®-AST; FIB-4, Fibrose-4-Index; </a:t>
            </a:r>
            <a:r>
              <a:rPr lang="en-US" err="1"/>
              <a:t>LiMITT</a:t>
            </a:r>
            <a:r>
              <a:rPr lang="en-US"/>
              <a:t>, metabolic-dysfunction associated </a:t>
            </a:r>
            <a:r>
              <a:rPr lang="en-US" err="1"/>
              <a:t>steatotic</a:t>
            </a:r>
            <a:r>
              <a:rPr lang="en-US"/>
              <a:t> liver disease intention-to-treat; </a:t>
            </a:r>
            <a:r>
              <a:rPr lang="de-DE"/>
              <a:t>NIT, nicht-invasiver Test; </a:t>
            </a:r>
            <a:r>
              <a:rPr lang="en-US" err="1"/>
              <a:t>LiMITT</a:t>
            </a:r>
            <a:r>
              <a:rPr lang="en-US"/>
              <a:t>, metabolic-dysfunction associated </a:t>
            </a:r>
            <a:r>
              <a:rPr lang="en-US" err="1"/>
              <a:t>steatotic</a:t>
            </a:r>
            <a:r>
              <a:rPr lang="en-US"/>
              <a:t> liver disease intention-to-treat; MASH, </a:t>
            </a:r>
            <a:r>
              <a:rPr lang="en-US" err="1"/>
              <a:t>Metabolische</a:t>
            </a:r>
            <a:r>
              <a:rPr lang="en-US"/>
              <a:t> </a:t>
            </a:r>
            <a:r>
              <a:rPr lang="en-US" err="1"/>
              <a:t>Dysfunktion-assoziierte</a:t>
            </a:r>
            <a:r>
              <a:rPr lang="en-US"/>
              <a:t> Steatohepatitis; SST, sum of squares total, Summe der Quadrate </a:t>
            </a:r>
            <a:r>
              <a:rPr lang="en-US" err="1"/>
              <a:t>insgesamt</a:t>
            </a:r>
            <a:r>
              <a:rPr lang="en-US"/>
              <a:t>.</a:t>
            </a:r>
            <a:endParaRPr lang="de-DE"/>
          </a:p>
        </p:txBody>
      </p:sp>
      <p:sp>
        <p:nvSpPr>
          <p:cNvPr id="14" name="Textplatzhalter 13">
            <a:extLst>
              <a:ext uri="{FF2B5EF4-FFF2-40B4-BE49-F238E27FC236}">
                <a16:creationId xmlns:a16="http://schemas.microsoft.com/office/drawing/2014/main" id="{A3AD6500-0315-F23C-B660-3B4BB497B6E8}"/>
              </a:ext>
            </a:extLst>
          </p:cNvPr>
          <p:cNvSpPr>
            <a:spLocks noGrp="1"/>
          </p:cNvSpPr>
          <p:nvPr>
            <p:ph type="body" sz="quarter" idx="17"/>
          </p:nvPr>
        </p:nvSpPr>
        <p:spPr/>
        <p:txBody>
          <a:bodyPr/>
          <a:lstStyle/>
          <a:p>
            <a:r>
              <a:rPr lang="de-DE" sz="900" err="1"/>
              <a:t>Resteu</a:t>
            </a:r>
            <a:r>
              <a:rPr lang="de-DE" sz="900"/>
              <a:t> A. et al. </a:t>
            </a:r>
            <a:r>
              <a:rPr lang="en-US" sz="900"/>
              <a:t>J Hepatol. 2025;82</a:t>
            </a:r>
            <a:r>
              <a:rPr lang="de-DE" sz="900"/>
              <a:t>(Suppl.1):TOP-377.</a:t>
            </a:r>
            <a:endParaRPr lang="de-DE"/>
          </a:p>
        </p:txBody>
      </p:sp>
      <p:sp>
        <p:nvSpPr>
          <p:cNvPr id="9" name="Untertitel 2">
            <a:extLst>
              <a:ext uri="{FF2B5EF4-FFF2-40B4-BE49-F238E27FC236}">
                <a16:creationId xmlns:a16="http://schemas.microsoft.com/office/drawing/2014/main" id="{362ACB0E-497E-6F0F-8E24-93120B4BA7B5}"/>
              </a:ext>
            </a:extLst>
          </p:cNvPr>
          <p:cNvSpPr txBox="1">
            <a:spLocks/>
          </p:cNvSpPr>
          <p:nvPr/>
        </p:nvSpPr>
        <p:spPr>
          <a:xfrm>
            <a:off x="911014" y="1842581"/>
            <a:ext cx="9144000" cy="3757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1965"/>
                </a:solidFill>
                <a:effectLst/>
                <a:uLnTx/>
                <a:uFillTx/>
                <a:latin typeface="Apis For Office"/>
                <a:ea typeface="+mn-ea"/>
                <a:cs typeface="+mn-cs"/>
              </a:rPr>
              <a:t>Validierungs-Kohorte</a:t>
            </a:r>
          </a:p>
        </p:txBody>
      </p:sp>
      <p:sp>
        <p:nvSpPr>
          <p:cNvPr id="10" name="Untertitel 2">
            <a:extLst>
              <a:ext uri="{FF2B5EF4-FFF2-40B4-BE49-F238E27FC236}">
                <a16:creationId xmlns:a16="http://schemas.microsoft.com/office/drawing/2014/main" id="{45C4552E-EBA5-DA8C-0E5B-E0606FBC8C46}"/>
              </a:ext>
            </a:extLst>
          </p:cNvPr>
          <p:cNvSpPr txBox="1">
            <a:spLocks/>
          </p:cNvSpPr>
          <p:nvPr/>
        </p:nvSpPr>
        <p:spPr>
          <a:xfrm>
            <a:off x="955011" y="2130653"/>
            <a:ext cx="4113370" cy="37576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LiMITT</a:t>
            </a:r>
            <a:r>
              <a:rPr kumimoji="0" lang="de-DE" sz="1400" b="1" i="0" u="none" strike="noStrike" kern="1200" cap="none" spc="0" normalizeH="0" baseline="0" noProof="0">
                <a:ln>
                  <a:noFill/>
                </a:ln>
                <a:solidFill>
                  <a:srgbClr val="001965"/>
                </a:solidFill>
                <a:effectLst/>
                <a:uLnTx/>
                <a:uFillTx/>
                <a:latin typeface="Apis For Office"/>
                <a:ea typeface="+mn-ea"/>
                <a:cs typeface="+mn-cs"/>
              </a:rPr>
              <a:t>-Fibrose</a:t>
            </a:r>
          </a:p>
        </p:txBody>
      </p:sp>
      <p:sp>
        <p:nvSpPr>
          <p:cNvPr id="11" name="Untertitel 2">
            <a:extLst>
              <a:ext uri="{FF2B5EF4-FFF2-40B4-BE49-F238E27FC236}">
                <a16:creationId xmlns:a16="http://schemas.microsoft.com/office/drawing/2014/main" id="{167BDE38-EC0E-99E3-3A3E-C23D2CFC8028}"/>
              </a:ext>
            </a:extLst>
          </p:cNvPr>
          <p:cNvSpPr txBox="1">
            <a:spLocks/>
          </p:cNvSpPr>
          <p:nvPr/>
        </p:nvSpPr>
        <p:spPr>
          <a:xfrm>
            <a:off x="6494122" y="2117803"/>
            <a:ext cx="3804417" cy="38224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LiMITT</a:t>
            </a:r>
            <a:r>
              <a:rPr kumimoji="0" lang="de-DE" sz="1400" b="1" i="0" u="none" strike="noStrike" kern="1200" cap="none" spc="0" normalizeH="0" baseline="0" noProof="0">
                <a:ln>
                  <a:noFill/>
                </a:ln>
                <a:solidFill>
                  <a:srgbClr val="001965"/>
                </a:solidFill>
                <a:effectLst/>
                <a:uLnTx/>
                <a:uFillTx/>
                <a:latin typeface="Apis For Office"/>
                <a:ea typeface="+mn-ea"/>
                <a:cs typeface="+mn-cs"/>
              </a:rPr>
              <a:t>-MASH</a:t>
            </a:r>
          </a:p>
        </p:txBody>
      </p:sp>
      <p:grpSp>
        <p:nvGrpSpPr>
          <p:cNvPr id="35" name="Gruppieren 34">
            <a:extLst>
              <a:ext uri="{FF2B5EF4-FFF2-40B4-BE49-F238E27FC236}">
                <a16:creationId xmlns:a16="http://schemas.microsoft.com/office/drawing/2014/main" id="{E03A6D76-AD92-29C7-FB7D-5554A7D9800D}"/>
              </a:ext>
            </a:extLst>
          </p:cNvPr>
          <p:cNvGrpSpPr/>
          <p:nvPr/>
        </p:nvGrpSpPr>
        <p:grpSpPr>
          <a:xfrm>
            <a:off x="482119" y="2957380"/>
            <a:ext cx="4602334" cy="2640655"/>
            <a:chOff x="482119" y="3159090"/>
            <a:chExt cx="3925498" cy="2640655"/>
          </a:xfrm>
        </p:grpSpPr>
        <p:grpSp>
          <p:nvGrpSpPr>
            <p:cNvPr id="19" name="Gruppieren 18">
              <a:extLst>
                <a:ext uri="{FF2B5EF4-FFF2-40B4-BE49-F238E27FC236}">
                  <a16:creationId xmlns:a16="http://schemas.microsoft.com/office/drawing/2014/main" id="{0BD31BE5-FDF7-FDFE-8224-C638DBD434C0}"/>
                </a:ext>
              </a:extLst>
            </p:cNvPr>
            <p:cNvGrpSpPr/>
            <p:nvPr/>
          </p:nvGrpSpPr>
          <p:grpSpPr>
            <a:xfrm>
              <a:off x="1117550" y="5438104"/>
              <a:ext cx="3290067" cy="361641"/>
              <a:chOff x="1117550" y="5438104"/>
              <a:chExt cx="3290067" cy="361641"/>
            </a:xfrm>
          </p:grpSpPr>
          <p:sp>
            <p:nvSpPr>
              <p:cNvPr id="5" name="Rechteck 4">
                <a:extLst>
                  <a:ext uri="{FF2B5EF4-FFF2-40B4-BE49-F238E27FC236}">
                    <a16:creationId xmlns:a16="http://schemas.microsoft.com/office/drawing/2014/main" id="{1E91AFB2-E652-566F-73AA-44C660DC8845}"/>
                  </a:ext>
                </a:extLst>
              </p:cNvPr>
              <p:cNvSpPr/>
              <p:nvPr/>
            </p:nvSpPr>
            <p:spPr>
              <a:xfrm>
                <a:off x="1117550" y="5451265"/>
                <a:ext cx="692580" cy="348480"/>
              </a:xfrm>
              <a:prstGeom prst="rect">
                <a:avLst/>
              </a:prstGeom>
              <a:solidFill>
                <a:schemeClr val="bg1"/>
              </a:solidFill>
              <a:ln w="9525" cap="flat">
                <a:solidFill>
                  <a:schemeClr val="bg1"/>
                </a:solidFill>
                <a:prstDash val="solid"/>
                <a:miter/>
              </a:ln>
            </p:spPr>
            <p:txBody>
              <a:bodyPr rtlCol="0" anchor="ctr"/>
              <a:lstStyle/>
              <a:p>
                <a:pPr algn="l"/>
                <a:r>
                  <a:rPr lang="de-DE" sz="1050" b="1" err="1">
                    <a:solidFill>
                      <a:schemeClr val="tx2"/>
                    </a:solidFill>
                  </a:rPr>
                  <a:t>LiMITT</a:t>
                </a:r>
                <a:r>
                  <a:rPr lang="de-DE" sz="1050" b="1">
                    <a:solidFill>
                      <a:schemeClr val="tx2"/>
                    </a:solidFill>
                  </a:rPr>
                  <a:t>- Fibrose</a:t>
                </a:r>
              </a:p>
            </p:txBody>
          </p:sp>
          <p:sp>
            <p:nvSpPr>
              <p:cNvPr id="12" name="Rechteck 11">
                <a:extLst>
                  <a:ext uri="{FF2B5EF4-FFF2-40B4-BE49-F238E27FC236}">
                    <a16:creationId xmlns:a16="http://schemas.microsoft.com/office/drawing/2014/main" id="{8F0AC7DA-BE1D-1A21-3F7F-17C02732E3FE}"/>
                  </a:ext>
                </a:extLst>
              </p:cNvPr>
              <p:cNvSpPr/>
              <p:nvPr/>
            </p:nvSpPr>
            <p:spPr>
              <a:xfrm>
                <a:off x="1673517" y="5451265"/>
                <a:ext cx="692580" cy="348480"/>
              </a:xfrm>
              <a:prstGeom prst="rect">
                <a:avLst/>
              </a:prstGeom>
              <a:solidFill>
                <a:schemeClr val="bg1"/>
              </a:solidFill>
              <a:ln w="9525" cap="flat">
                <a:solidFill>
                  <a:schemeClr val="bg1"/>
                </a:solidFill>
                <a:prstDash val="solid"/>
                <a:miter/>
              </a:ln>
            </p:spPr>
            <p:txBody>
              <a:bodyPr rtlCol="0" anchor="ctr"/>
              <a:lstStyle/>
              <a:p>
                <a:pPr algn="l"/>
                <a:r>
                  <a:rPr lang="de-DE" sz="1050" b="1">
                    <a:solidFill>
                      <a:schemeClr val="tx2"/>
                    </a:solidFill>
                  </a:rPr>
                  <a:t>Fibrose- SST</a:t>
                </a:r>
              </a:p>
            </p:txBody>
          </p:sp>
          <p:sp>
            <p:nvSpPr>
              <p:cNvPr id="15" name="Rechteck 14">
                <a:extLst>
                  <a:ext uri="{FF2B5EF4-FFF2-40B4-BE49-F238E27FC236}">
                    <a16:creationId xmlns:a16="http://schemas.microsoft.com/office/drawing/2014/main" id="{5D1A5699-5101-19E1-3744-22A99586C7DA}"/>
                  </a:ext>
                </a:extLst>
              </p:cNvPr>
              <p:cNvSpPr/>
              <p:nvPr/>
            </p:nvSpPr>
            <p:spPr>
              <a:xfrm>
                <a:off x="2238628" y="5442120"/>
                <a:ext cx="692580" cy="212889"/>
              </a:xfrm>
              <a:prstGeom prst="rect">
                <a:avLst/>
              </a:prstGeom>
              <a:solidFill>
                <a:schemeClr val="bg1"/>
              </a:solidFill>
              <a:ln w="9525" cap="flat">
                <a:solidFill>
                  <a:schemeClr val="bg1"/>
                </a:solidFill>
                <a:prstDash val="solid"/>
                <a:miter/>
              </a:ln>
            </p:spPr>
            <p:txBody>
              <a:bodyPr rtlCol="0" anchor="ctr"/>
              <a:lstStyle/>
              <a:p>
                <a:pPr algn="l"/>
                <a:r>
                  <a:rPr lang="de-DE" sz="1050" b="1">
                    <a:solidFill>
                      <a:schemeClr val="tx2"/>
                    </a:solidFill>
                  </a:rPr>
                  <a:t>ADAPT</a:t>
                </a:r>
              </a:p>
            </p:txBody>
          </p:sp>
          <p:sp>
            <p:nvSpPr>
              <p:cNvPr id="16" name="Rechteck 15">
                <a:extLst>
                  <a:ext uri="{FF2B5EF4-FFF2-40B4-BE49-F238E27FC236}">
                    <a16:creationId xmlns:a16="http://schemas.microsoft.com/office/drawing/2014/main" id="{93ED40C8-ADC2-497E-2545-A5C0EC704A19}"/>
                  </a:ext>
                </a:extLst>
              </p:cNvPr>
              <p:cNvSpPr/>
              <p:nvPr/>
            </p:nvSpPr>
            <p:spPr>
              <a:xfrm>
                <a:off x="2790961" y="5438104"/>
                <a:ext cx="409439" cy="233491"/>
              </a:xfrm>
              <a:prstGeom prst="rect">
                <a:avLst/>
              </a:prstGeom>
              <a:solidFill>
                <a:schemeClr val="bg1"/>
              </a:solidFill>
              <a:ln w="9525" cap="flat">
                <a:solidFill>
                  <a:schemeClr val="bg1"/>
                </a:solidFill>
                <a:prstDash val="solid"/>
                <a:miter/>
              </a:ln>
            </p:spPr>
            <p:txBody>
              <a:bodyPr rtlCol="0" anchor="ctr"/>
              <a:lstStyle/>
              <a:p>
                <a:pPr algn="l"/>
                <a:r>
                  <a:rPr lang="de-DE" sz="1050" b="1">
                    <a:solidFill>
                      <a:schemeClr val="tx2"/>
                    </a:solidFill>
                  </a:rPr>
                  <a:t>ELF</a:t>
                </a:r>
              </a:p>
            </p:txBody>
          </p:sp>
          <p:sp>
            <p:nvSpPr>
              <p:cNvPr id="17" name="Rechteck 16">
                <a:extLst>
                  <a:ext uri="{FF2B5EF4-FFF2-40B4-BE49-F238E27FC236}">
                    <a16:creationId xmlns:a16="http://schemas.microsoft.com/office/drawing/2014/main" id="{9F3F0098-710A-17A9-CAE3-C92AFAF7E01F}"/>
                  </a:ext>
                </a:extLst>
              </p:cNvPr>
              <p:cNvSpPr/>
              <p:nvPr/>
            </p:nvSpPr>
            <p:spPr>
              <a:xfrm>
                <a:off x="3141521" y="5451265"/>
                <a:ext cx="839427" cy="203744"/>
              </a:xfrm>
              <a:prstGeom prst="rect">
                <a:avLst/>
              </a:prstGeom>
              <a:solidFill>
                <a:schemeClr val="bg1"/>
              </a:solidFill>
              <a:ln w="9525" cap="flat">
                <a:solidFill>
                  <a:schemeClr val="bg1"/>
                </a:solidFill>
                <a:prstDash val="solid"/>
                <a:miter/>
              </a:ln>
            </p:spPr>
            <p:txBody>
              <a:bodyPr rtlCol="0" anchor="ctr"/>
              <a:lstStyle/>
              <a:p>
                <a:pPr algn="l"/>
                <a:r>
                  <a:rPr lang="de-DE" sz="1050" b="1" dirty="0">
                    <a:solidFill>
                      <a:schemeClr val="tx2"/>
                    </a:solidFill>
                  </a:rPr>
                  <a:t>FibroScan</a:t>
                </a:r>
                <a:r>
                  <a:rPr lang="de-DE" sz="1050" dirty="0">
                    <a:solidFill>
                      <a:schemeClr val="tx2"/>
                    </a:solidFill>
                  </a:rPr>
                  <a:t>®</a:t>
                </a:r>
              </a:p>
            </p:txBody>
          </p:sp>
          <p:sp>
            <p:nvSpPr>
              <p:cNvPr id="18" name="Rechteck 17">
                <a:extLst>
                  <a:ext uri="{FF2B5EF4-FFF2-40B4-BE49-F238E27FC236}">
                    <a16:creationId xmlns:a16="http://schemas.microsoft.com/office/drawing/2014/main" id="{8B93ED5B-EB5D-C9C6-38C0-D63287535942}"/>
                  </a:ext>
                </a:extLst>
              </p:cNvPr>
              <p:cNvSpPr/>
              <p:nvPr/>
            </p:nvSpPr>
            <p:spPr>
              <a:xfrm>
                <a:off x="3835593" y="5445725"/>
                <a:ext cx="572024" cy="203744"/>
              </a:xfrm>
              <a:prstGeom prst="rect">
                <a:avLst/>
              </a:prstGeom>
              <a:solidFill>
                <a:schemeClr val="bg1"/>
              </a:solidFill>
              <a:ln w="9525" cap="flat">
                <a:solidFill>
                  <a:schemeClr val="bg1"/>
                </a:solidFill>
                <a:prstDash val="solid"/>
                <a:miter/>
              </a:ln>
            </p:spPr>
            <p:txBody>
              <a:bodyPr rtlCol="0" anchor="ctr"/>
              <a:lstStyle/>
              <a:p>
                <a:pPr algn="l"/>
                <a:r>
                  <a:rPr lang="de-DE" sz="1050" b="1" dirty="0">
                    <a:solidFill>
                      <a:schemeClr val="tx2"/>
                    </a:solidFill>
                  </a:rPr>
                  <a:t>FIB-4</a:t>
                </a:r>
              </a:p>
            </p:txBody>
          </p:sp>
        </p:grpSp>
        <p:sp>
          <p:nvSpPr>
            <p:cNvPr id="29" name="Rechteck 28">
              <a:extLst>
                <a:ext uri="{FF2B5EF4-FFF2-40B4-BE49-F238E27FC236}">
                  <a16:creationId xmlns:a16="http://schemas.microsoft.com/office/drawing/2014/main" id="{094720D6-D2E1-77A4-AC23-387EDA4903B6}"/>
                </a:ext>
              </a:extLst>
            </p:cNvPr>
            <p:cNvSpPr/>
            <p:nvPr/>
          </p:nvSpPr>
          <p:spPr>
            <a:xfrm>
              <a:off x="724716" y="4636675"/>
              <a:ext cx="42909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0.25</a:t>
              </a:r>
            </a:p>
          </p:txBody>
        </p:sp>
        <p:sp>
          <p:nvSpPr>
            <p:cNvPr id="30" name="Rechteck 29">
              <a:extLst>
                <a:ext uri="{FF2B5EF4-FFF2-40B4-BE49-F238E27FC236}">
                  <a16:creationId xmlns:a16="http://schemas.microsoft.com/office/drawing/2014/main" id="{1071402C-B5F4-4306-F65C-025E976BBB68}"/>
                </a:ext>
              </a:extLst>
            </p:cNvPr>
            <p:cNvSpPr/>
            <p:nvPr/>
          </p:nvSpPr>
          <p:spPr>
            <a:xfrm>
              <a:off x="724716" y="5117032"/>
              <a:ext cx="42909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0.00</a:t>
              </a:r>
            </a:p>
          </p:txBody>
        </p:sp>
        <p:sp>
          <p:nvSpPr>
            <p:cNvPr id="31" name="Rechteck 30">
              <a:extLst>
                <a:ext uri="{FF2B5EF4-FFF2-40B4-BE49-F238E27FC236}">
                  <a16:creationId xmlns:a16="http://schemas.microsoft.com/office/drawing/2014/main" id="{46A2FE30-9E55-71AA-D65F-B1FDB79E92CD}"/>
                </a:ext>
              </a:extLst>
            </p:cNvPr>
            <p:cNvSpPr/>
            <p:nvPr/>
          </p:nvSpPr>
          <p:spPr>
            <a:xfrm>
              <a:off x="721858" y="4134979"/>
              <a:ext cx="43183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0.50</a:t>
              </a:r>
            </a:p>
          </p:txBody>
        </p:sp>
        <p:sp>
          <p:nvSpPr>
            <p:cNvPr id="32" name="Rechteck 31">
              <a:extLst>
                <a:ext uri="{FF2B5EF4-FFF2-40B4-BE49-F238E27FC236}">
                  <a16:creationId xmlns:a16="http://schemas.microsoft.com/office/drawing/2014/main" id="{73CB0741-94A9-D409-CBED-96B95146434F}"/>
                </a:ext>
              </a:extLst>
            </p:cNvPr>
            <p:cNvSpPr/>
            <p:nvPr/>
          </p:nvSpPr>
          <p:spPr>
            <a:xfrm>
              <a:off x="720027" y="3601600"/>
              <a:ext cx="43183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0.75</a:t>
              </a:r>
            </a:p>
          </p:txBody>
        </p:sp>
        <p:sp>
          <p:nvSpPr>
            <p:cNvPr id="33" name="Rechteck 32">
              <a:extLst>
                <a:ext uri="{FF2B5EF4-FFF2-40B4-BE49-F238E27FC236}">
                  <a16:creationId xmlns:a16="http://schemas.microsoft.com/office/drawing/2014/main" id="{C1B001ED-B111-7AEF-A8B3-5DF3DC259BF5}"/>
                </a:ext>
              </a:extLst>
            </p:cNvPr>
            <p:cNvSpPr/>
            <p:nvPr/>
          </p:nvSpPr>
          <p:spPr>
            <a:xfrm>
              <a:off x="724716" y="3159090"/>
              <a:ext cx="43183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1.00</a:t>
              </a:r>
            </a:p>
          </p:txBody>
        </p:sp>
        <p:sp>
          <p:nvSpPr>
            <p:cNvPr id="28" name="Rechteck 27">
              <a:extLst>
                <a:ext uri="{FF2B5EF4-FFF2-40B4-BE49-F238E27FC236}">
                  <a16:creationId xmlns:a16="http://schemas.microsoft.com/office/drawing/2014/main" id="{80656A37-D1D5-CF4E-8587-97AF7D72ABEE}"/>
                </a:ext>
              </a:extLst>
            </p:cNvPr>
            <p:cNvSpPr/>
            <p:nvPr/>
          </p:nvSpPr>
          <p:spPr>
            <a:xfrm rot="16200000">
              <a:off x="191268" y="3997428"/>
              <a:ext cx="904257" cy="322556"/>
            </a:xfrm>
            <a:prstGeom prst="rect">
              <a:avLst/>
            </a:prstGeom>
            <a:solidFill>
              <a:schemeClr val="bg1"/>
            </a:solidFill>
            <a:ln w="9525" cap="flat">
              <a:solidFill>
                <a:schemeClr val="bg1"/>
              </a:solidFill>
              <a:prstDash val="solid"/>
              <a:miter/>
            </a:ln>
          </p:spPr>
          <p:txBody>
            <a:bodyPr rtlCol="0" anchor="ctr"/>
            <a:lstStyle/>
            <a:p>
              <a:pPr algn="l"/>
              <a:r>
                <a:rPr lang="de-DE" sz="1100" b="1">
                  <a:solidFill>
                    <a:schemeClr val="tx2"/>
                  </a:solidFill>
                </a:rPr>
                <a:t>AUROC</a:t>
              </a:r>
              <a:endParaRPr lang="de-DE" sz="1600" b="1">
                <a:solidFill>
                  <a:schemeClr val="tx2"/>
                </a:solidFill>
              </a:endParaRPr>
            </a:p>
          </p:txBody>
        </p:sp>
        <p:sp>
          <p:nvSpPr>
            <p:cNvPr id="34" name="Rechteck 33">
              <a:extLst>
                <a:ext uri="{FF2B5EF4-FFF2-40B4-BE49-F238E27FC236}">
                  <a16:creationId xmlns:a16="http://schemas.microsoft.com/office/drawing/2014/main" id="{9BE21466-B10B-D776-2DD8-94D8889F6FED}"/>
                </a:ext>
              </a:extLst>
            </p:cNvPr>
            <p:cNvSpPr/>
            <p:nvPr/>
          </p:nvSpPr>
          <p:spPr>
            <a:xfrm>
              <a:off x="782253" y="3927834"/>
              <a:ext cx="210477" cy="232552"/>
            </a:xfrm>
            <a:prstGeom prst="rect">
              <a:avLst/>
            </a:prstGeom>
            <a:solidFill>
              <a:schemeClr val="bg1"/>
            </a:solidFill>
            <a:ln w="9525" cap="flat">
              <a:solidFill>
                <a:schemeClr val="bg1"/>
              </a:solidFill>
              <a:prstDash val="solid"/>
              <a:miter/>
            </a:ln>
          </p:spPr>
          <p:txBody>
            <a:bodyPr rtlCol="0" anchor="ctr"/>
            <a:lstStyle/>
            <a:p>
              <a:pPr algn="l"/>
              <a:endParaRPr lang="de-DE"/>
            </a:p>
          </p:txBody>
        </p:sp>
      </p:grpSp>
      <p:grpSp>
        <p:nvGrpSpPr>
          <p:cNvPr id="42" name="Gruppieren 41">
            <a:extLst>
              <a:ext uri="{FF2B5EF4-FFF2-40B4-BE49-F238E27FC236}">
                <a16:creationId xmlns:a16="http://schemas.microsoft.com/office/drawing/2014/main" id="{A8687C8E-22ED-F65C-4323-CC4F84227CC9}"/>
              </a:ext>
            </a:extLst>
          </p:cNvPr>
          <p:cNvGrpSpPr/>
          <p:nvPr/>
        </p:nvGrpSpPr>
        <p:grpSpPr>
          <a:xfrm>
            <a:off x="5858592" y="2941578"/>
            <a:ext cx="4603220" cy="2677059"/>
            <a:chOff x="5858592" y="3143288"/>
            <a:chExt cx="4245101" cy="2677059"/>
          </a:xfrm>
        </p:grpSpPr>
        <p:grpSp>
          <p:nvGrpSpPr>
            <p:cNvPr id="20" name="Gruppieren 19">
              <a:extLst>
                <a:ext uri="{FF2B5EF4-FFF2-40B4-BE49-F238E27FC236}">
                  <a16:creationId xmlns:a16="http://schemas.microsoft.com/office/drawing/2014/main" id="{7E08CF67-25BD-9DF7-3D67-F896ED8040F1}"/>
                </a:ext>
              </a:extLst>
            </p:cNvPr>
            <p:cNvGrpSpPr/>
            <p:nvPr/>
          </p:nvGrpSpPr>
          <p:grpSpPr>
            <a:xfrm>
              <a:off x="6770479" y="5458706"/>
              <a:ext cx="3333214" cy="361641"/>
              <a:chOff x="1117550" y="5438104"/>
              <a:chExt cx="3333214" cy="361641"/>
            </a:xfrm>
          </p:grpSpPr>
          <p:sp>
            <p:nvSpPr>
              <p:cNvPr id="21" name="Rechteck 20">
                <a:extLst>
                  <a:ext uri="{FF2B5EF4-FFF2-40B4-BE49-F238E27FC236}">
                    <a16:creationId xmlns:a16="http://schemas.microsoft.com/office/drawing/2014/main" id="{7B0490C0-37BF-6FC4-46EA-BF02C27F629D}"/>
                  </a:ext>
                </a:extLst>
              </p:cNvPr>
              <p:cNvSpPr/>
              <p:nvPr/>
            </p:nvSpPr>
            <p:spPr>
              <a:xfrm>
                <a:off x="1117550" y="5451265"/>
                <a:ext cx="692580" cy="348480"/>
              </a:xfrm>
              <a:prstGeom prst="rect">
                <a:avLst/>
              </a:prstGeom>
              <a:solidFill>
                <a:schemeClr val="bg1"/>
              </a:solidFill>
              <a:ln w="9525" cap="flat">
                <a:solidFill>
                  <a:schemeClr val="bg1"/>
                </a:solidFill>
                <a:prstDash val="solid"/>
                <a:miter/>
              </a:ln>
            </p:spPr>
            <p:txBody>
              <a:bodyPr rtlCol="0" anchor="ctr"/>
              <a:lstStyle/>
              <a:p>
                <a:pPr algn="l"/>
                <a:r>
                  <a:rPr lang="de-DE" sz="1050" b="1" err="1">
                    <a:solidFill>
                      <a:schemeClr val="tx2"/>
                    </a:solidFill>
                  </a:rPr>
                  <a:t>LiMITT</a:t>
                </a:r>
                <a:r>
                  <a:rPr lang="de-DE" sz="1050" b="1">
                    <a:solidFill>
                      <a:schemeClr val="tx2"/>
                    </a:solidFill>
                  </a:rPr>
                  <a:t>- MASH</a:t>
                </a:r>
              </a:p>
            </p:txBody>
          </p:sp>
          <p:sp>
            <p:nvSpPr>
              <p:cNvPr id="22" name="Rechteck 21">
                <a:extLst>
                  <a:ext uri="{FF2B5EF4-FFF2-40B4-BE49-F238E27FC236}">
                    <a16:creationId xmlns:a16="http://schemas.microsoft.com/office/drawing/2014/main" id="{870F1AD9-8E13-40FB-FB34-274C62C9D372}"/>
                  </a:ext>
                </a:extLst>
              </p:cNvPr>
              <p:cNvSpPr/>
              <p:nvPr/>
            </p:nvSpPr>
            <p:spPr>
              <a:xfrm>
                <a:off x="1719237" y="5451265"/>
                <a:ext cx="692580" cy="348480"/>
              </a:xfrm>
              <a:prstGeom prst="rect">
                <a:avLst/>
              </a:prstGeom>
              <a:solidFill>
                <a:schemeClr val="bg1"/>
              </a:solidFill>
              <a:ln w="9525" cap="flat">
                <a:solidFill>
                  <a:schemeClr val="bg1"/>
                </a:solidFill>
                <a:prstDash val="solid"/>
                <a:miter/>
              </a:ln>
            </p:spPr>
            <p:txBody>
              <a:bodyPr rtlCol="0" anchor="ctr"/>
              <a:lstStyle/>
              <a:p>
                <a:pPr algn="l"/>
                <a:r>
                  <a:rPr lang="de-DE" sz="1050" b="1">
                    <a:solidFill>
                      <a:schemeClr val="tx2"/>
                    </a:solidFill>
                  </a:rPr>
                  <a:t>Risiko für SST</a:t>
                </a:r>
              </a:p>
            </p:txBody>
          </p:sp>
          <p:sp>
            <p:nvSpPr>
              <p:cNvPr id="23" name="Rechteck 22">
                <a:extLst>
                  <a:ext uri="{FF2B5EF4-FFF2-40B4-BE49-F238E27FC236}">
                    <a16:creationId xmlns:a16="http://schemas.microsoft.com/office/drawing/2014/main" id="{E548998B-0A20-2DCD-6E38-B1BDF152A26A}"/>
                  </a:ext>
                </a:extLst>
              </p:cNvPr>
              <p:cNvSpPr/>
              <p:nvPr/>
            </p:nvSpPr>
            <p:spPr>
              <a:xfrm>
                <a:off x="2421508" y="5442120"/>
                <a:ext cx="692580" cy="212889"/>
              </a:xfrm>
              <a:prstGeom prst="rect">
                <a:avLst/>
              </a:prstGeom>
              <a:solidFill>
                <a:schemeClr val="bg1"/>
              </a:solidFill>
              <a:ln w="9525" cap="flat">
                <a:solidFill>
                  <a:schemeClr val="bg1"/>
                </a:solidFill>
                <a:prstDash val="solid"/>
                <a:miter/>
              </a:ln>
            </p:spPr>
            <p:txBody>
              <a:bodyPr rtlCol="0" anchor="ctr"/>
              <a:lstStyle/>
              <a:p>
                <a:pPr algn="l"/>
                <a:r>
                  <a:rPr lang="de-DE" sz="1050" b="1">
                    <a:solidFill>
                      <a:schemeClr val="tx2"/>
                    </a:solidFill>
                  </a:rPr>
                  <a:t>FAST</a:t>
                </a:r>
              </a:p>
            </p:txBody>
          </p:sp>
          <p:sp>
            <p:nvSpPr>
              <p:cNvPr id="24" name="Rechteck 23">
                <a:extLst>
                  <a:ext uri="{FF2B5EF4-FFF2-40B4-BE49-F238E27FC236}">
                    <a16:creationId xmlns:a16="http://schemas.microsoft.com/office/drawing/2014/main" id="{FE22EDE6-B24D-43FC-A8CF-F366B420284B}"/>
                  </a:ext>
                </a:extLst>
              </p:cNvPr>
              <p:cNvSpPr/>
              <p:nvPr/>
            </p:nvSpPr>
            <p:spPr>
              <a:xfrm>
                <a:off x="3065281" y="5438104"/>
                <a:ext cx="497508" cy="226782"/>
              </a:xfrm>
              <a:prstGeom prst="rect">
                <a:avLst/>
              </a:prstGeom>
              <a:solidFill>
                <a:schemeClr val="bg1"/>
              </a:solidFill>
              <a:ln w="9525" cap="flat">
                <a:solidFill>
                  <a:schemeClr val="bg1"/>
                </a:solidFill>
                <a:prstDash val="solid"/>
                <a:miter/>
              </a:ln>
            </p:spPr>
            <p:txBody>
              <a:bodyPr rtlCol="0" anchor="ctr"/>
              <a:lstStyle/>
              <a:p>
                <a:pPr algn="l"/>
                <a:r>
                  <a:rPr lang="de-DE" sz="1050" b="1" dirty="0">
                    <a:solidFill>
                      <a:schemeClr val="tx2"/>
                    </a:solidFill>
                  </a:rPr>
                  <a:t>AST</a:t>
                </a:r>
              </a:p>
            </p:txBody>
          </p:sp>
          <p:sp>
            <p:nvSpPr>
              <p:cNvPr id="25" name="Rechteck 24">
                <a:extLst>
                  <a:ext uri="{FF2B5EF4-FFF2-40B4-BE49-F238E27FC236}">
                    <a16:creationId xmlns:a16="http://schemas.microsoft.com/office/drawing/2014/main" id="{64F80929-BFE2-B6DD-8CAF-FB84A516F93C}"/>
                  </a:ext>
                </a:extLst>
              </p:cNvPr>
              <p:cNvSpPr/>
              <p:nvPr/>
            </p:nvSpPr>
            <p:spPr>
              <a:xfrm>
                <a:off x="3694176" y="5451265"/>
                <a:ext cx="756588" cy="203744"/>
              </a:xfrm>
              <a:prstGeom prst="rect">
                <a:avLst/>
              </a:prstGeom>
              <a:solidFill>
                <a:schemeClr val="bg1"/>
              </a:solidFill>
              <a:ln w="9525" cap="flat">
                <a:solidFill>
                  <a:schemeClr val="bg1"/>
                </a:solidFill>
                <a:prstDash val="solid"/>
                <a:miter/>
              </a:ln>
            </p:spPr>
            <p:txBody>
              <a:bodyPr rtlCol="0" anchor="ctr"/>
              <a:lstStyle/>
              <a:p>
                <a:pPr algn="l"/>
                <a:r>
                  <a:rPr lang="de-DE" sz="1050" b="1">
                    <a:solidFill>
                      <a:schemeClr val="tx2"/>
                    </a:solidFill>
                  </a:rPr>
                  <a:t>ALT</a:t>
                </a:r>
              </a:p>
            </p:txBody>
          </p:sp>
        </p:grpSp>
        <p:sp>
          <p:nvSpPr>
            <p:cNvPr id="27" name="Rechteck 26">
              <a:extLst>
                <a:ext uri="{FF2B5EF4-FFF2-40B4-BE49-F238E27FC236}">
                  <a16:creationId xmlns:a16="http://schemas.microsoft.com/office/drawing/2014/main" id="{53DA563C-DC3F-95B0-9BD6-C38B505D2E51}"/>
                </a:ext>
              </a:extLst>
            </p:cNvPr>
            <p:cNvSpPr/>
            <p:nvPr/>
          </p:nvSpPr>
          <p:spPr>
            <a:xfrm rot="16200000">
              <a:off x="5580703" y="4006511"/>
              <a:ext cx="904257" cy="348480"/>
            </a:xfrm>
            <a:prstGeom prst="rect">
              <a:avLst/>
            </a:prstGeom>
            <a:solidFill>
              <a:schemeClr val="bg1"/>
            </a:solidFill>
            <a:ln w="9525" cap="flat">
              <a:solidFill>
                <a:schemeClr val="bg1"/>
              </a:solidFill>
              <a:prstDash val="solid"/>
              <a:miter/>
            </a:ln>
          </p:spPr>
          <p:txBody>
            <a:bodyPr rtlCol="0" anchor="ctr"/>
            <a:lstStyle/>
            <a:p>
              <a:pPr algn="l"/>
              <a:r>
                <a:rPr lang="de-DE" sz="1100" b="1">
                  <a:solidFill>
                    <a:schemeClr val="tx2"/>
                  </a:solidFill>
                </a:rPr>
                <a:t>AUROC</a:t>
              </a:r>
            </a:p>
          </p:txBody>
        </p:sp>
        <p:sp>
          <p:nvSpPr>
            <p:cNvPr id="36" name="Rechteck 35">
              <a:extLst>
                <a:ext uri="{FF2B5EF4-FFF2-40B4-BE49-F238E27FC236}">
                  <a16:creationId xmlns:a16="http://schemas.microsoft.com/office/drawing/2014/main" id="{9C780DDF-9304-1FDF-4912-6C7363931003}"/>
                </a:ext>
              </a:extLst>
            </p:cNvPr>
            <p:cNvSpPr/>
            <p:nvPr/>
          </p:nvSpPr>
          <p:spPr>
            <a:xfrm>
              <a:off x="6168937" y="4602585"/>
              <a:ext cx="42909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0.25</a:t>
              </a:r>
            </a:p>
          </p:txBody>
        </p:sp>
        <p:sp>
          <p:nvSpPr>
            <p:cNvPr id="37" name="Rechteck 36">
              <a:extLst>
                <a:ext uri="{FF2B5EF4-FFF2-40B4-BE49-F238E27FC236}">
                  <a16:creationId xmlns:a16="http://schemas.microsoft.com/office/drawing/2014/main" id="{B826650A-96A3-0DD5-1FD8-FE2B89FC93F8}"/>
                </a:ext>
              </a:extLst>
            </p:cNvPr>
            <p:cNvSpPr/>
            <p:nvPr/>
          </p:nvSpPr>
          <p:spPr>
            <a:xfrm>
              <a:off x="6168937" y="5128662"/>
              <a:ext cx="42909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0.00</a:t>
              </a:r>
            </a:p>
          </p:txBody>
        </p:sp>
        <p:sp>
          <p:nvSpPr>
            <p:cNvPr id="38" name="Rechteck 37">
              <a:extLst>
                <a:ext uri="{FF2B5EF4-FFF2-40B4-BE49-F238E27FC236}">
                  <a16:creationId xmlns:a16="http://schemas.microsoft.com/office/drawing/2014/main" id="{3A7D6E7B-04EA-409D-D8B9-E0731810DAE2}"/>
                </a:ext>
              </a:extLst>
            </p:cNvPr>
            <p:cNvSpPr/>
            <p:nvPr/>
          </p:nvSpPr>
          <p:spPr>
            <a:xfrm>
              <a:off x="6166079" y="4119177"/>
              <a:ext cx="43183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0.50</a:t>
              </a:r>
            </a:p>
          </p:txBody>
        </p:sp>
        <p:sp>
          <p:nvSpPr>
            <p:cNvPr id="39" name="Rechteck 38">
              <a:extLst>
                <a:ext uri="{FF2B5EF4-FFF2-40B4-BE49-F238E27FC236}">
                  <a16:creationId xmlns:a16="http://schemas.microsoft.com/office/drawing/2014/main" id="{2A15E330-F49E-C24D-0FA8-F555B4805E3F}"/>
                </a:ext>
              </a:extLst>
            </p:cNvPr>
            <p:cNvSpPr/>
            <p:nvPr/>
          </p:nvSpPr>
          <p:spPr>
            <a:xfrm>
              <a:off x="6164248" y="3585798"/>
              <a:ext cx="43183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0.75</a:t>
              </a:r>
            </a:p>
          </p:txBody>
        </p:sp>
        <p:sp>
          <p:nvSpPr>
            <p:cNvPr id="40" name="Rechteck 39">
              <a:extLst>
                <a:ext uri="{FF2B5EF4-FFF2-40B4-BE49-F238E27FC236}">
                  <a16:creationId xmlns:a16="http://schemas.microsoft.com/office/drawing/2014/main" id="{CCCEAB7B-A507-2CAA-8380-8F8D2BB7252C}"/>
                </a:ext>
              </a:extLst>
            </p:cNvPr>
            <p:cNvSpPr/>
            <p:nvPr/>
          </p:nvSpPr>
          <p:spPr>
            <a:xfrm>
              <a:off x="6168937" y="3143288"/>
              <a:ext cx="431831" cy="348480"/>
            </a:xfrm>
            <a:prstGeom prst="rect">
              <a:avLst/>
            </a:prstGeom>
            <a:solidFill>
              <a:schemeClr val="bg1"/>
            </a:solidFill>
            <a:ln w="9525" cap="flat">
              <a:solidFill>
                <a:schemeClr val="bg1"/>
              </a:solidFill>
              <a:prstDash val="solid"/>
              <a:miter/>
            </a:ln>
          </p:spPr>
          <p:txBody>
            <a:bodyPr rtlCol="0" anchor="ctr"/>
            <a:lstStyle/>
            <a:p>
              <a:pPr algn="l"/>
              <a:r>
                <a:rPr lang="de-DE" sz="1050">
                  <a:solidFill>
                    <a:schemeClr val="tx2"/>
                  </a:solidFill>
                </a:rPr>
                <a:t>1.00</a:t>
              </a:r>
            </a:p>
          </p:txBody>
        </p:sp>
        <p:sp>
          <p:nvSpPr>
            <p:cNvPr id="41" name="Rechteck 40">
              <a:extLst>
                <a:ext uri="{FF2B5EF4-FFF2-40B4-BE49-F238E27FC236}">
                  <a16:creationId xmlns:a16="http://schemas.microsoft.com/office/drawing/2014/main" id="{69889C96-9636-BBF5-4BC9-BC5A86F04FC3}"/>
                </a:ext>
              </a:extLst>
            </p:cNvPr>
            <p:cNvSpPr/>
            <p:nvPr/>
          </p:nvSpPr>
          <p:spPr>
            <a:xfrm>
              <a:off x="6164248" y="3916882"/>
              <a:ext cx="210477" cy="232552"/>
            </a:xfrm>
            <a:prstGeom prst="rect">
              <a:avLst/>
            </a:prstGeom>
            <a:solidFill>
              <a:schemeClr val="bg1"/>
            </a:solidFill>
            <a:ln w="9525" cap="flat">
              <a:solidFill>
                <a:schemeClr val="bg1"/>
              </a:solidFill>
              <a:prstDash val="solid"/>
              <a:miter/>
            </a:ln>
          </p:spPr>
          <p:txBody>
            <a:bodyPr rtlCol="0" anchor="ctr"/>
            <a:lstStyle/>
            <a:p>
              <a:pPr algn="l"/>
              <a:endParaRPr lang="de-DE"/>
            </a:p>
          </p:txBody>
        </p:sp>
      </p:grpSp>
    </p:spTree>
    <p:custDataLst>
      <p:tags r:id="rId1"/>
    </p:custDataLst>
    <p:extLst>
      <p:ext uri="{BB962C8B-B14F-4D97-AF65-F5344CB8AC3E}">
        <p14:creationId xmlns:p14="http://schemas.microsoft.com/office/powerpoint/2010/main" val="2339582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386C6-1A72-266A-E7C2-405E293324B6}"/>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197378C9-40C0-1C9F-48DD-DEC2C4B689CA}"/>
              </a:ext>
            </a:extLst>
          </p:cNvPr>
          <p:cNvSpPr>
            <a:spLocks noGrp="1"/>
          </p:cNvSpPr>
          <p:nvPr>
            <p:ph type="title"/>
          </p:nvPr>
        </p:nvSpPr>
        <p:spPr/>
        <p:txBody>
          <a:bodyPr/>
          <a:lstStyle/>
          <a:p>
            <a:r>
              <a:rPr lang="de-DE" sz="3200"/>
              <a:t>Multimodaler Zellkern-Atlas enthüllt Zusammenhang zwischen MASLD-Verlauf und Diabetes Typ 2</a:t>
            </a:r>
          </a:p>
        </p:txBody>
      </p:sp>
      <p:sp>
        <p:nvSpPr>
          <p:cNvPr id="3" name="Untertitel 2">
            <a:extLst>
              <a:ext uri="{FF2B5EF4-FFF2-40B4-BE49-F238E27FC236}">
                <a16:creationId xmlns:a16="http://schemas.microsoft.com/office/drawing/2014/main" id="{446793B7-32DD-5B73-C31D-C94C9FE64CB6}"/>
              </a:ext>
            </a:extLst>
          </p:cNvPr>
          <p:cNvSpPr>
            <a:spLocks noGrp="1"/>
          </p:cNvSpPr>
          <p:nvPr>
            <p:ph idx="1"/>
          </p:nvPr>
        </p:nvSpPr>
        <p:spPr>
          <a:xfrm>
            <a:off x="648000" y="2058730"/>
            <a:ext cx="10896000" cy="4269600"/>
          </a:xfrm>
        </p:spPr>
        <p:txBody>
          <a:bodyPr/>
          <a:lstStyle/>
          <a:p>
            <a:r>
              <a:rPr lang="de-DE"/>
              <a:t>Einzelzell-Sequenzierung</a:t>
            </a:r>
          </a:p>
          <a:p>
            <a:pPr lvl="1"/>
            <a:r>
              <a:rPr lang="de-DE"/>
              <a:t>aus Leberzellen von MASLD-Patienten mit verschiedenen </a:t>
            </a:r>
            <a:r>
              <a:rPr lang="de-DE" err="1"/>
              <a:t>Fibrosegraden</a:t>
            </a:r>
            <a:r>
              <a:rPr lang="de-DE"/>
              <a:t> (F0–F4) und Kontrollen eine Art „Atlas“ der Leberzellen</a:t>
            </a:r>
          </a:p>
          <a:p>
            <a:r>
              <a:rPr lang="de-DE"/>
              <a:t>&gt;300.000 Zellen von 10 Kontrollen and 48 Personen mit MASLD und F0 bis F4 Fibrose</a:t>
            </a:r>
          </a:p>
          <a:p>
            <a:pPr lvl="1"/>
            <a:r>
              <a:rPr lang="de-DE"/>
              <a:t>Jeweils n=9-10 / </a:t>
            </a:r>
            <a:r>
              <a:rPr lang="de-DE" err="1"/>
              <a:t>Fibrosestadium</a:t>
            </a:r>
            <a:endParaRPr lang="de-DE"/>
          </a:p>
          <a:p>
            <a:r>
              <a:rPr lang="de-DE" b="1"/>
              <a:t>Neu: </a:t>
            </a:r>
            <a:r>
              <a:rPr lang="de-DE"/>
              <a:t>krankheitsspezifische Subpopulation von Hepatozyten, die nur bei MASLD vorkommt</a:t>
            </a:r>
          </a:p>
          <a:p>
            <a:pPr lvl="1"/>
            <a:r>
              <a:rPr lang="de-DE"/>
              <a:t>Unterscheidet sich funktionell und epigenetisch von normalen Hepatozyten</a:t>
            </a:r>
          </a:p>
          <a:p>
            <a:pPr lvl="1"/>
            <a:r>
              <a:rPr lang="de-DE"/>
              <a:t>Hat Merkmale von Geweberegeneration sowie eine Brückenfunktion zu </a:t>
            </a:r>
            <a:r>
              <a:rPr lang="de-DE" err="1"/>
              <a:t>Cholangiozyten</a:t>
            </a:r>
            <a:endParaRPr lang="de-DE"/>
          </a:p>
          <a:p>
            <a:pPr lvl="1"/>
            <a:r>
              <a:rPr lang="de-DE"/>
              <a:t>Diese Subpopulation </a:t>
            </a:r>
            <a:r>
              <a:rPr lang="de-DE">
                <a:sym typeface="Wingdings" panose="05000000000000000000" pitchFamily="2" charset="2"/>
              </a:rPr>
              <a:t>ist</a:t>
            </a:r>
            <a:r>
              <a:rPr lang="de-DE"/>
              <a:t> genetisch mit einem T2D-Risiko assoziiert </a:t>
            </a:r>
            <a:endParaRPr lang="de-DE">
              <a:sym typeface="Wingdings" panose="05000000000000000000" pitchFamily="2" charset="2"/>
            </a:endParaRPr>
          </a:p>
          <a:p>
            <a:pPr lvl="2"/>
            <a:r>
              <a:rPr lang="de-DE"/>
              <a:t>Vor allem zentrale Rolle dieser Zellen in der Progression und Heterogenität von MASLD</a:t>
            </a:r>
          </a:p>
          <a:p>
            <a:endParaRPr lang="de-DE"/>
          </a:p>
        </p:txBody>
      </p:sp>
      <p:sp>
        <p:nvSpPr>
          <p:cNvPr id="8" name="Textplatzhalter 7">
            <a:extLst>
              <a:ext uri="{FF2B5EF4-FFF2-40B4-BE49-F238E27FC236}">
                <a16:creationId xmlns:a16="http://schemas.microsoft.com/office/drawing/2014/main" id="{4A2B3A83-4131-7681-5132-48749CF287FA}"/>
              </a:ext>
            </a:extLst>
          </p:cNvPr>
          <p:cNvSpPr>
            <a:spLocks noGrp="1"/>
          </p:cNvSpPr>
          <p:nvPr>
            <p:ph type="body" sz="quarter" idx="15"/>
          </p:nvPr>
        </p:nvSpPr>
        <p:spPr/>
        <p:txBody>
          <a:bodyPr/>
          <a:lstStyle/>
          <a:p>
            <a:r>
              <a:rPr lang="de-DE"/>
              <a:t>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T2D, Diabetes Typ 2.</a:t>
            </a:r>
          </a:p>
        </p:txBody>
      </p:sp>
      <p:sp>
        <p:nvSpPr>
          <p:cNvPr id="9" name="Textplatzhalter 8">
            <a:extLst>
              <a:ext uri="{FF2B5EF4-FFF2-40B4-BE49-F238E27FC236}">
                <a16:creationId xmlns:a16="http://schemas.microsoft.com/office/drawing/2014/main" id="{3ED5292E-1FA0-F176-60B9-B48C0E7BF07D}"/>
              </a:ext>
            </a:extLst>
          </p:cNvPr>
          <p:cNvSpPr>
            <a:spLocks noGrp="1"/>
          </p:cNvSpPr>
          <p:nvPr>
            <p:ph type="body" sz="quarter" idx="17"/>
          </p:nvPr>
        </p:nvSpPr>
        <p:spPr/>
        <p:txBody>
          <a:bodyPr/>
          <a:lstStyle/>
          <a:p>
            <a:r>
              <a:rPr lang="en-US" err="1"/>
              <a:t>Pikkupera</a:t>
            </a:r>
            <a:r>
              <a:rPr lang="en-US"/>
              <a:t> L. J Hepatol. 2025;82(Suppl.1):OS-080-Y.</a:t>
            </a:r>
          </a:p>
        </p:txBody>
      </p:sp>
    </p:spTree>
    <p:custDataLst>
      <p:tags r:id="rId1"/>
    </p:custDataLst>
    <p:extLst>
      <p:ext uri="{BB962C8B-B14F-4D97-AF65-F5344CB8AC3E}">
        <p14:creationId xmlns:p14="http://schemas.microsoft.com/office/powerpoint/2010/main" val="2262601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BB65-DDC0-45A4-FA7F-2452262DDEE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B9D9755-77DE-930B-598C-445AE4978455}"/>
              </a:ext>
            </a:extLst>
          </p:cNvPr>
          <p:cNvPicPr>
            <a:picLocks noChangeAspect="1"/>
          </p:cNvPicPr>
          <p:nvPr/>
        </p:nvPicPr>
        <p:blipFill>
          <a:blip r:embed="rId4"/>
          <a:stretch>
            <a:fillRect/>
          </a:stretch>
        </p:blipFill>
        <p:spPr>
          <a:xfrm>
            <a:off x="647699" y="1737335"/>
            <a:ext cx="4775201" cy="3261112"/>
          </a:xfrm>
          <a:prstGeom prst="rect">
            <a:avLst/>
          </a:prstGeom>
        </p:spPr>
      </p:pic>
      <p:pic>
        <p:nvPicPr>
          <p:cNvPr id="13" name="Picture 12">
            <a:extLst>
              <a:ext uri="{FF2B5EF4-FFF2-40B4-BE49-F238E27FC236}">
                <a16:creationId xmlns:a16="http://schemas.microsoft.com/office/drawing/2014/main" id="{6FA521F6-780E-3C60-3556-B0E7602D85B2}"/>
              </a:ext>
            </a:extLst>
          </p:cNvPr>
          <p:cNvPicPr>
            <a:picLocks noChangeAspect="1"/>
          </p:cNvPicPr>
          <p:nvPr/>
        </p:nvPicPr>
        <p:blipFill>
          <a:blip r:embed="rId5"/>
          <a:stretch>
            <a:fillRect/>
          </a:stretch>
        </p:blipFill>
        <p:spPr>
          <a:xfrm>
            <a:off x="6534579" y="1737335"/>
            <a:ext cx="5009421" cy="3181450"/>
          </a:xfrm>
          <a:prstGeom prst="rect">
            <a:avLst/>
          </a:prstGeom>
        </p:spPr>
      </p:pic>
      <p:sp>
        <p:nvSpPr>
          <p:cNvPr id="6" name="Titel 5">
            <a:extLst>
              <a:ext uri="{FF2B5EF4-FFF2-40B4-BE49-F238E27FC236}">
                <a16:creationId xmlns:a16="http://schemas.microsoft.com/office/drawing/2014/main" id="{D1CE3D47-0521-9C9B-7D38-CC48066A0C88}"/>
              </a:ext>
            </a:extLst>
          </p:cNvPr>
          <p:cNvSpPr>
            <a:spLocks noGrp="1"/>
          </p:cNvSpPr>
          <p:nvPr>
            <p:ph type="title"/>
          </p:nvPr>
        </p:nvSpPr>
        <p:spPr>
          <a:xfrm>
            <a:off x="648000" y="396991"/>
            <a:ext cx="10896000" cy="1296000"/>
          </a:xfrm>
        </p:spPr>
        <p:txBody>
          <a:bodyPr/>
          <a:lstStyle/>
          <a:p>
            <a:r>
              <a:rPr lang="de-DE" dirty="0"/>
              <a:t>Diabetes/MASLD</a:t>
            </a:r>
          </a:p>
        </p:txBody>
      </p:sp>
      <p:sp>
        <p:nvSpPr>
          <p:cNvPr id="8" name="Textplatzhalter 7">
            <a:extLst>
              <a:ext uri="{FF2B5EF4-FFF2-40B4-BE49-F238E27FC236}">
                <a16:creationId xmlns:a16="http://schemas.microsoft.com/office/drawing/2014/main" id="{4C3D2ED7-81CE-6219-1E90-5A91675E5C7A}"/>
              </a:ext>
            </a:extLst>
          </p:cNvPr>
          <p:cNvSpPr>
            <a:spLocks noGrp="1"/>
          </p:cNvSpPr>
          <p:nvPr>
            <p:ph type="body" sz="quarter" idx="15"/>
          </p:nvPr>
        </p:nvSpPr>
        <p:spPr>
          <a:xfrm>
            <a:off x="647700" y="6210000"/>
            <a:ext cx="5365642" cy="535288"/>
          </a:xfrm>
        </p:spPr>
        <p:txBody>
          <a:bodyPr/>
          <a:lstStyle/>
          <a:p>
            <a:r>
              <a:rPr lang="de-DE"/>
              <a:t>GCGR, Glucagon-Rezeptor; INSR, Insulin-Rezeptor;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PLIN, </a:t>
            </a:r>
            <a:r>
              <a:rPr lang="de-DE" err="1"/>
              <a:t>perilipin</a:t>
            </a:r>
            <a:r>
              <a:rPr lang="de-DE"/>
              <a:t>.</a:t>
            </a:r>
          </a:p>
        </p:txBody>
      </p:sp>
      <p:sp>
        <p:nvSpPr>
          <p:cNvPr id="9" name="Textplatzhalter 8">
            <a:extLst>
              <a:ext uri="{FF2B5EF4-FFF2-40B4-BE49-F238E27FC236}">
                <a16:creationId xmlns:a16="http://schemas.microsoft.com/office/drawing/2014/main" id="{1CF352D9-AB63-5C33-1A4A-BCFF68B7E8EF}"/>
              </a:ext>
            </a:extLst>
          </p:cNvPr>
          <p:cNvSpPr>
            <a:spLocks noGrp="1"/>
          </p:cNvSpPr>
          <p:nvPr>
            <p:ph type="body" sz="quarter" idx="17"/>
          </p:nvPr>
        </p:nvSpPr>
        <p:spPr/>
        <p:txBody>
          <a:bodyPr/>
          <a:lstStyle/>
          <a:p>
            <a:r>
              <a:rPr lang="en-US" err="1"/>
              <a:t>Pikkupera</a:t>
            </a:r>
            <a:r>
              <a:rPr lang="en-US"/>
              <a:t> L. J Hepatol. 2025;82(Suppl.1):OS-080-YI.</a:t>
            </a:r>
          </a:p>
        </p:txBody>
      </p:sp>
      <p:sp>
        <p:nvSpPr>
          <p:cNvPr id="3" name="Rechteck: abgerundete Ecken 2">
            <a:extLst>
              <a:ext uri="{FF2B5EF4-FFF2-40B4-BE49-F238E27FC236}">
                <a16:creationId xmlns:a16="http://schemas.microsoft.com/office/drawing/2014/main" id="{BCF3044F-5515-90DE-0AE5-2D9102042DF7}"/>
              </a:ext>
            </a:extLst>
          </p:cNvPr>
          <p:cNvSpPr/>
          <p:nvPr/>
        </p:nvSpPr>
        <p:spPr>
          <a:xfrm>
            <a:off x="647700" y="5355056"/>
            <a:ext cx="10896000" cy="685998"/>
          </a:xfrm>
          <a:prstGeom prst="roundRect">
            <a:avLst/>
          </a:prstGeom>
          <a:solidFill>
            <a:schemeClr val="accent5">
              <a:lumMod val="20000"/>
              <a:lumOff val="80000"/>
            </a:schemeClr>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MASLD-assoziierte Hepatozyten unterscheiden sich metabolisch von anderen Hepatozyten durch unterschiedliche Signalmuster und die aktive Kommunikation mit anderen Hepatozyten.</a:t>
            </a:r>
          </a:p>
        </p:txBody>
      </p:sp>
      <p:sp>
        <p:nvSpPr>
          <p:cNvPr id="4" name="Textfeld 3">
            <a:extLst>
              <a:ext uri="{FF2B5EF4-FFF2-40B4-BE49-F238E27FC236}">
                <a16:creationId xmlns:a16="http://schemas.microsoft.com/office/drawing/2014/main" id="{6C7F48E2-6BF1-3187-090E-EE0133E08EC8}"/>
              </a:ext>
            </a:extLst>
          </p:cNvPr>
          <p:cNvSpPr txBox="1"/>
          <p:nvPr/>
        </p:nvSpPr>
        <p:spPr>
          <a:xfrm>
            <a:off x="518573" y="1336376"/>
            <a:ext cx="5302746" cy="57118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 In MASLD-assoziierten Hepatozyten sind unterschiedliche Signalwege aktiv </a:t>
            </a:r>
          </a:p>
        </p:txBody>
      </p:sp>
      <p:sp>
        <p:nvSpPr>
          <p:cNvPr id="5" name="Textfeld 4">
            <a:extLst>
              <a:ext uri="{FF2B5EF4-FFF2-40B4-BE49-F238E27FC236}">
                <a16:creationId xmlns:a16="http://schemas.microsoft.com/office/drawing/2014/main" id="{35F5364D-42E5-D8D1-A4F9-6327E64CDBFA}"/>
              </a:ext>
            </a:extLst>
          </p:cNvPr>
          <p:cNvSpPr txBox="1"/>
          <p:nvPr/>
        </p:nvSpPr>
        <p:spPr>
          <a:xfrm>
            <a:off x="6578412" y="1337064"/>
            <a:ext cx="4877764" cy="57118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 MASLD-assoziierte Hepatozyten unterscheiden sich metabolisch</a:t>
            </a:r>
          </a:p>
        </p:txBody>
      </p:sp>
    </p:spTree>
    <p:custDataLst>
      <p:tags r:id="rId1"/>
    </p:custDataLst>
    <p:extLst>
      <p:ext uri="{BB962C8B-B14F-4D97-AF65-F5344CB8AC3E}">
        <p14:creationId xmlns:p14="http://schemas.microsoft.com/office/powerpoint/2010/main" val="2475493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11CAE5-5EF1-4684-9572-527E8DFBDA1B}"/>
              </a:ext>
            </a:extLst>
          </p:cNvPr>
          <p:cNvSpPr>
            <a:spLocks noGrp="1"/>
          </p:cNvSpPr>
          <p:nvPr>
            <p:ph type="ctrTitle"/>
          </p:nvPr>
        </p:nvSpPr>
        <p:spPr>
          <a:xfrm>
            <a:off x="648000" y="648000"/>
            <a:ext cx="5848050" cy="5562000"/>
          </a:xfrm>
        </p:spPr>
        <p:txBody>
          <a:bodyPr/>
          <a:lstStyle/>
          <a:p>
            <a:r>
              <a:rPr lang="de-DE"/>
              <a:t>Metabolisches Syndrom und Diabetes im Kontext der MASLD</a:t>
            </a:r>
            <a:endParaRPr lang="en-US"/>
          </a:p>
        </p:txBody>
      </p:sp>
      <p:pic>
        <p:nvPicPr>
          <p:cNvPr id="10" name="Grafik 9" descr="Ein Bild, das Text, Gebäude, Fenster, Haus enthält.&#10;&#10;KI-generierte Inhalte können fehlerhaft sein.">
            <a:extLst>
              <a:ext uri="{FF2B5EF4-FFF2-40B4-BE49-F238E27FC236}">
                <a16:creationId xmlns:a16="http://schemas.microsoft.com/office/drawing/2014/main" id="{3C684C38-70C6-C6BB-03E2-C400BF2E3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1700" y="647700"/>
            <a:ext cx="6858000" cy="5562600"/>
          </a:xfrm>
          <a:prstGeom prst="rect">
            <a:avLst/>
          </a:prstGeom>
        </p:spPr>
      </p:pic>
      <p:pic>
        <p:nvPicPr>
          <p:cNvPr id="2" name="Grafik 1"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D9D3F5D2-C298-3865-E2E5-1CE000BCC3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3891454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B51E5-B662-4A97-C181-CD8257F738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47825B-4294-9DAB-128F-ECEA5BE2169B}"/>
              </a:ext>
            </a:extLst>
          </p:cNvPr>
          <p:cNvSpPr>
            <a:spLocks noGrp="1"/>
          </p:cNvSpPr>
          <p:nvPr>
            <p:ph type="ctrTitle"/>
          </p:nvPr>
        </p:nvSpPr>
        <p:spPr>
          <a:xfrm>
            <a:off x="648000" y="648000"/>
            <a:ext cx="9695408" cy="5562000"/>
          </a:xfrm>
        </p:spPr>
        <p:txBody>
          <a:bodyPr/>
          <a:lstStyle/>
          <a:p>
            <a:r>
              <a:rPr lang="de-DE" sz="4000" err="1"/>
              <a:t>Steatotic</a:t>
            </a:r>
            <a:r>
              <a:rPr lang="de-DE" sz="4000"/>
              <a:t> Liver Disease </a:t>
            </a:r>
            <a:r>
              <a:rPr lang="de-DE" sz="4000" err="1"/>
              <a:t>as</a:t>
            </a:r>
            <a:r>
              <a:rPr lang="de-DE" sz="4000"/>
              <a:t> a </a:t>
            </a:r>
            <a:r>
              <a:rPr lang="de-DE" sz="4000" err="1"/>
              <a:t>Mortality</a:t>
            </a:r>
            <a:r>
              <a:rPr lang="de-DE" sz="4000"/>
              <a:t> Risk Enhancer in </a:t>
            </a:r>
            <a:r>
              <a:rPr lang="de-DE" sz="4000" err="1"/>
              <a:t>the</a:t>
            </a:r>
            <a:r>
              <a:rPr lang="de-DE" sz="4000"/>
              <a:t> Presence </a:t>
            </a:r>
            <a:r>
              <a:rPr lang="de-DE" sz="4000" err="1"/>
              <a:t>of</a:t>
            </a:r>
            <a:r>
              <a:rPr lang="de-DE" sz="4000"/>
              <a:t> </a:t>
            </a:r>
            <a:r>
              <a:rPr lang="de-DE" sz="4000" err="1"/>
              <a:t>Metabolic</a:t>
            </a:r>
            <a:r>
              <a:rPr lang="de-DE" sz="4000"/>
              <a:t> Syndrome</a:t>
            </a:r>
          </a:p>
        </p:txBody>
      </p:sp>
      <p:sp>
        <p:nvSpPr>
          <p:cNvPr id="3" name="Textplatzhalter 2">
            <a:extLst>
              <a:ext uri="{FF2B5EF4-FFF2-40B4-BE49-F238E27FC236}">
                <a16:creationId xmlns:a16="http://schemas.microsoft.com/office/drawing/2014/main" id="{1EE566B5-5319-57CA-86A6-C0002912C95E}"/>
              </a:ext>
            </a:extLst>
          </p:cNvPr>
          <p:cNvSpPr>
            <a:spLocks noGrp="1"/>
          </p:cNvSpPr>
          <p:nvPr>
            <p:ph type="body" sz="quarter" idx="17"/>
          </p:nvPr>
        </p:nvSpPr>
        <p:spPr/>
        <p:txBody>
          <a:bodyPr/>
          <a:lstStyle/>
          <a:p>
            <a:r>
              <a:rPr lang="de-DE" err="1"/>
              <a:t>ePoster</a:t>
            </a:r>
            <a:r>
              <a:rPr lang="de-DE"/>
              <a:t> (WED-497) vom EASL 2025, 07.-10. Mai 2025, Amsterdam.</a:t>
            </a:r>
          </a:p>
        </p:txBody>
      </p:sp>
      <p:sp>
        <p:nvSpPr>
          <p:cNvPr id="4" name="Textplatzhalter 3">
            <a:extLst>
              <a:ext uri="{FF2B5EF4-FFF2-40B4-BE49-F238E27FC236}">
                <a16:creationId xmlns:a16="http://schemas.microsoft.com/office/drawing/2014/main" id="{0D6B285A-A92D-E00D-6DDE-F93FE607AB4D}"/>
              </a:ext>
            </a:extLst>
          </p:cNvPr>
          <p:cNvSpPr>
            <a:spLocks noGrp="1"/>
          </p:cNvSpPr>
          <p:nvPr>
            <p:ph type="body" sz="quarter" idx="14"/>
          </p:nvPr>
        </p:nvSpPr>
        <p:spPr/>
        <p:txBody>
          <a:bodyPr/>
          <a:lstStyle/>
          <a:p>
            <a:r>
              <a:rPr lang="de-DE" err="1"/>
              <a:t>Xu</a:t>
            </a:r>
            <a:r>
              <a:rPr lang="de-DE"/>
              <a:t>, W. et al.</a:t>
            </a:r>
          </a:p>
        </p:txBody>
      </p:sp>
      <p:pic>
        <p:nvPicPr>
          <p:cNvPr id="6" name="Grafik 5">
            <a:extLst>
              <a:ext uri="{FF2B5EF4-FFF2-40B4-BE49-F238E27FC236}">
                <a16:creationId xmlns:a16="http://schemas.microsoft.com/office/drawing/2014/main" id="{C3D308B9-DFA4-4BAD-608E-8702EE76E4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3467" y="4439408"/>
            <a:ext cx="3276047" cy="2034544"/>
          </a:xfrm>
          <a:prstGeom prst="rect">
            <a:avLst/>
          </a:prstGeom>
        </p:spPr>
      </p:pic>
    </p:spTree>
    <p:custDataLst>
      <p:tags r:id="rId1"/>
    </p:custDataLst>
    <p:extLst>
      <p:ext uri="{BB962C8B-B14F-4D97-AF65-F5344CB8AC3E}">
        <p14:creationId xmlns:p14="http://schemas.microsoft.com/office/powerpoint/2010/main" val="101934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6E9AD-2E3F-ACC6-7BE9-F4770B8CF486}"/>
              </a:ext>
            </a:extLst>
          </p:cNvPr>
          <p:cNvSpPr>
            <a:spLocks noGrp="1"/>
          </p:cNvSpPr>
          <p:nvPr>
            <p:ph type="title"/>
          </p:nvPr>
        </p:nvSpPr>
        <p:spPr/>
        <p:txBody>
          <a:bodyPr/>
          <a:lstStyle/>
          <a:p>
            <a:r>
              <a:rPr lang="de-DE"/>
              <a:t>Die Rolle der Leberfibrose</a:t>
            </a:r>
          </a:p>
        </p:txBody>
      </p:sp>
      <p:sp>
        <p:nvSpPr>
          <p:cNvPr id="3" name="Inhaltsplatzhalter 2">
            <a:extLst>
              <a:ext uri="{FF2B5EF4-FFF2-40B4-BE49-F238E27FC236}">
                <a16:creationId xmlns:a16="http://schemas.microsoft.com/office/drawing/2014/main" id="{3390BD91-8908-7DE1-35B7-FDC00F4F3BF7}"/>
              </a:ext>
            </a:extLst>
          </p:cNvPr>
          <p:cNvSpPr>
            <a:spLocks noGrp="1"/>
          </p:cNvSpPr>
          <p:nvPr>
            <p:ph idx="1"/>
          </p:nvPr>
        </p:nvSpPr>
        <p:spPr/>
        <p:txBody>
          <a:bodyPr vert="horz" lIns="0" tIns="0" rIns="0" bIns="0" rtlCol="0" anchor="t">
            <a:noAutofit/>
          </a:bodyPr>
          <a:lstStyle/>
          <a:p>
            <a:pPr marL="269875" indent="-269875">
              <a:lnSpc>
                <a:spcPct val="114000"/>
              </a:lnSpc>
            </a:pPr>
            <a:r>
              <a:rPr lang="de-DE"/>
              <a:t>Das Vorliegen einer signifikanten Leberfibrose (&gt;F2) ist der bedeutendste prognostische Faktor bei Patienten mit MASH</a:t>
            </a:r>
            <a:endParaRPr lang="en-US"/>
          </a:p>
          <a:p>
            <a:pPr marL="269875" indent="-269875">
              <a:lnSpc>
                <a:spcPct val="114000"/>
              </a:lnSpc>
            </a:pPr>
            <a:r>
              <a:rPr lang="de-DE"/>
              <a:t>Patienten mit Leberfibrose sollten idealerweise für eine Therapie evaluiert werden</a:t>
            </a:r>
          </a:p>
          <a:p>
            <a:pPr marL="269875" indent="-269875">
              <a:lnSpc>
                <a:spcPct val="114000"/>
              </a:lnSpc>
            </a:pPr>
            <a:r>
              <a:rPr lang="de-DE"/>
              <a:t>Histologie: Goldstandard für Identifikation und auch Therapieansprechen von Patienten mit MASH Fibrose </a:t>
            </a:r>
          </a:p>
          <a:p>
            <a:pPr marL="269875" indent="-269875">
              <a:lnSpc>
                <a:spcPct val="114000"/>
              </a:lnSpc>
            </a:pPr>
            <a:r>
              <a:rPr lang="de-DE"/>
              <a:t>Leberbiopsie in der klinischen Routine ist als invasives, Zeit- und Kosten-intensives Verfahren schwierig umsetzbar</a:t>
            </a:r>
          </a:p>
          <a:p>
            <a:pPr marL="269875" indent="-269875">
              <a:lnSpc>
                <a:spcPct val="114000"/>
              </a:lnSpc>
            </a:pPr>
            <a:r>
              <a:rPr lang="de-DE"/>
              <a:t>Neue nicht-invasive Verfahren sind dringend erforderlich</a:t>
            </a:r>
          </a:p>
          <a:p>
            <a:pPr marL="269875" indent="-269875"/>
            <a:endParaRPr lang="de-DE"/>
          </a:p>
          <a:p>
            <a:pPr marL="269875" indent="-269875"/>
            <a:endParaRPr lang="de-DE"/>
          </a:p>
        </p:txBody>
      </p:sp>
      <p:sp>
        <p:nvSpPr>
          <p:cNvPr id="4" name="Textplatzhalter 3">
            <a:extLst>
              <a:ext uri="{FF2B5EF4-FFF2-40B4-BE49-F238E27FC236}">
                <a16:creationId xmlns:a16="http://schemas.microsoft.com/office/drawing/2014/main" id="{38F666A7-7DFC-9F70-3D12-A674511E2EB0}"/>
              </a:ext>
            </a:extLst>
          </p:cNvPr>
          <p:cNvSpPr>
            <a:spLocks noGrp="1"/>
          </p:cNvSpPr>
          <p:nvPr>
            <p:ph type="body" sz="quarter" idx="15"/>
          </p:nvPr>
        </p:nvSpPr>
        <p:spPr/>
        <p:txBody>
          <a:bodyPr/>
          <a:lstStyle/>
          <a:p>
            <a:r>
              <a:rPr lang="de-DE"/>
              <a:t>MASH, Metabolische Dysfunktion-assoziierte Steatohepatitis.</a:t>
            </a:r>
          </a:p>
        </p:txBody>
      </p:sp>
      <p:sp>
        <p:nvSpPr>
          <p:cNvPr id="5" name="Textplatzhalter 4">
            <a:extLst>
              <a:ext uri="{FF2B5EF4-FFF2-40B4-BE49-F238E27FC236}">
                <a16:creationId xmlns:a16="http://schemas.microsoft.com/office/drawing/2014/main" id="{DAE5D480-8010-414C-5E08-5DEC7BC17CD2}"/>
              </a:ext>
            </a:extLst>
          </p:cNvPr>
          <p:cNvSpPr>
            <a:spLocks noGrp="1"/>
          </p:cNvSpPr>
          <p:nvPr>
            <p:ph type="body" sz="quarter" idx="17"/>
          </p:nvPr>
        </p:nvSpPr>
        <p:spPr/>
        <p:txBody>
          <a:bodyPr/>
          <a:lstStyle/>
          <a:p>
            <a:r>
              <a:rPr lang="de-DE"/>
              <a:t>Noureddin M. </a:t>
            </a:r>
            <a:r>
              <a:rPr lang="en-US" sz="900"/>
              <a:t>EASL/AASLD </a:t>
            </a:r>
            <a:r>
              <a:rPr lang="en-US"/>
              <a:t>endpoints</a:t>
            </a:r>
            <a:r>
              <a:rPr lang="en-US" sz="900"/>
              <a:t> conference on </a:t>
            </a:r>
            <a:r>
              <a:rPr lang="en-US" sz="900" err="1"/>
              <a:t>MetALD</a:t>
            </a:r>
            <a:r>
              <a:rPr lang="en-US" sz="900"/>
              <a:t> and ALD. </a:t>
            </a:r>
            <a:r>
              <a:rPr lang="de-DE" sz="900" err="1"/>
              <a:t>Symposiumsbeitrag</a:t>
            </a:r>
            <a:r>
              <a:rPr lang="de-DE" sz="900"/>
              <a:t> vom EASL 2025, 07.-10. Mai 2025, Amsterdam.</a:t>
            </a:r>
          </a:p>
        </p:txBody>
      </p:sp>
    </p:spTree>
    <p:custDataLst>
      <p:tags r:id="rId1"/>
    </p:custDataLst>
    <p:extLst>
      <p:ext uri="{BB962C8B-B14F-4D97-AF65-F5344CB8AC3E}">
        <p14:creationId xmlns:p14="http://schemas.microsoft.com/office/powerpoint/2010/main" val="1455828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69B32-2AC0-378A-7C76-1C5266FC92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ADBA3E-AEA5-AEFA-8007-3E23F34158F5}"/>
              </a:ext>
            </a:extLst>
          </p:cNvPr>
          <p:cNvSpPr>
            <a:spLocks noGrp="1"/>
          </p:cNvSpPr>
          <p:nvPr>
            <p:ph type="title"/>
          </p:nvPr>
        </p:nvSpPr>
        <p:spPr>
          <a:xfrm>
            <a:off x="648000" y="388021"/>
            <a:ext cx="10896000" cy="1296000"/>
          </a:xfrm>
        </p:spPr>
        <p:txBody>
          <a:bodyPr/>
          <a:lstStyle/>
          <a:p>
            <a:r>
              <a:rPr lang="de-DE" dirty="0"/>
              <a:t>Überlebenswahrscheinlichkeit bei steatotischen Lebererkrankungen</a:t>
            </a:r>
          </a:p>
        </p:txBody>
      </p:sp>
      <p:sp>
        <p:nvSpPr>
          <p:cNvPr id="7" name="Textplatzhalter 6">
            <a:extLst>
              <a:ext uri="{FF2B5EF4-FFF2-40B4-BE49-F238E27FC236}">
                <a16:creationId xmlns:a16="http://schemas.microsoft.com/office/drawing/2014/main" id="{2977FB20-721F-E803-B128-0C508770D316}"/>
              </a:ext>
            </a:extLst>
          </p:cNvPr>
          <p:cNvSpPr>
            <a:spLocks noGrp="1"/>
          </p:cNvSpPr>
          <p:nvPr>
            <p:ph type="body" sz="quarter" idx="15"/>
          </p:nvPr>
        </p:nvSpPr>
        <p:spPr>
          <a:xfrm>
            <a:off x="647700" y="6251556"/>
            <a:ext cx="6408420" cy="493732"/>
          </a:xfrm>
        </p:spPr>
        <p:txBody>
          <a:bodyPr/>
          <a:lstStyle/>
          <a:p>
            <a:r>
              <a:rPr lang="de-DE" i="1"/>
              <a:t>Grafik von Novo Nordisk nach Daten von </a:t>
            </a:r>
            <a:r>
              <a:rPr lang="de-DE" i="1" err="1"/>
              <a:t>Xu</a:t>
            </a:r>
            <a:r>
              <a:rPr lang="de-DE" i="1"/>
              <a:t> W. et al.</a:t>
            </a:r>
            <a:br>
              <a:rPr lang="de-DE"/>
            </a:br>
            <a:r>
              <a:rPr lang="de-DE"/>
              <a:t>ALD, </a:t>
            </a:r>
            <a:r>
              <a:rPr lang="de-DE" err="1"/>
              <a:t>alcohol-associated</a:t>
            </a:r>
            <a:r>
              <a:rPr lang="de-DE"/>
              <a:t> </a:t>
            </a:r>
            <a:r>
              <a:rPr lang="de-DE" err="1"/>
              <a:t>liver</a:t>
            </a:r>
            <a:r>
              <a:rPr lang="de-DE"/>
              <a:t> </a:t>
            </a:r>
            <a:r>
              <a:rPr lang="de-DE" err="1"/>
              <a:t>disease</a:t>
            </a:r>
            <a:r>
              <a:rPr lang="de-DE"/>
              <a:t>, Alkohol-assoziierte Lebererkrankung;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MetS</a:t>
            </a:r>
            <a:r>
              <a:rPr lang="de-DE"/>
              <a:t>, metabolisches Syndrom;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CEC0B6CA-86DB-74D8-0DF8-7DAC495578F5}"/>
              </a:ext>
            </a:extLst>
          </p:cNvPr>
          <p:cNvSpPr>
            <a:spLocks noGrp="1"/>
          </p:cNvSpPr>
          <p:nvPr>
            <p:ph type="body" sz="quarter" idx="17"/>
          </p:nvPr>
        </p:nvSpPr>
        <p:spPr>
          <a:xfrm>
            <a:off x="7953375" y="6421288"/>
            <a:ext cx="3590924" cy="324000"/>
          </a:xfrm>
        </p:spPr>
        <p:txBody>
          <a:bodyPr/>
          <a:lstStyle/>
          <a:p>
            <a:r>
              <a:rPr lang="de-DE" err="1"/>
              <a:t>Xu</a:t>
            </a:r>
            <a:r>
              <a:rPr lang="de-DE"/>
              <a:t> W. et al. J </a:t>
            </a:r>
            <a:r>
              <a:rPr lang="de-DE" err="1"/>
              <a:t>Hepatol</a:t>
            </a:r>
            <a:r>
              <a:rPr lang="de-DE"/>
              <a:t>. 2025;82(Suppl.1):WED-497.</a:t>
            </a:r>
          </a:p>
        </p:txBody>
      </p:sp>
      <p:sp>
        <p:nvSpPr>
          <p:cNvPr id="15" name="Textfeld 14">
            <a:extLst>
              <a:ext uri="{FF2B5EF4-FFF2-40B4-BE49-F238E27FC236}">
                <a16:creationId xmlns:a16="http://schemas.microsoft.com/office/drawing/2014/main" id="{0D8FFF20-3EC9-E7C3-9296-1347B7259480}"/>
              </a:ext>
            </a:extLst>
          </p:cNvPr>
          <p:cNvSpPr txBox="1"/>
          <p:nvPr/>
        </p:nvSpPr>
        <p:spPr>
          <a:xfrm>
            <a:off x="647700" y="1844872"/>
            <a:ext cx="8633460" cy="307778"/>
          </a:xfrm>
          <a:prstGeom prst="rect">
            <a:avLst/>
          </a:prstGeom>
          <a:noFill/>
        </p:spPr>
        <p:txBody>
          <a:bodyPr wrap="square" lIns="0" tIns="0" rIns="0" bIns="21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i="0" u="none" strike="noStrike" kern="1200" cap="none" spc="0" normalizeH="0" baseline="0" noProof="0">
                <a:ln>
                  <a:noFill/>
                </a:ln>
                <a:solidFill>
                  <a:srgbClr val="001965"/>
                </a:solidFill>
                <a:effectLst/>
                <a:uLnTx/>
                <a:uFillTx/>
                <a:latin typeface="Apis For Office"/>
                <a:ea typeface="+mn-ea"/>
                <a:cs typeface="+mn-cs"/>
              </a:rPr>
              <a:t>Chinesische Studie, Datenanalyse von 9.000 Menschen aus den USA</a:t>
            </a:r>
            <a:endParaRPr kumimoji="0" lang="de-DE" sz="2000" i="0" u="none" strike="noStrike" kern="1200" cap="none" spc="0" normalizeH="0" baseline="0" noProof="0">
              <a:ln>
                <a:noFill/>
              </a:ln>
              <a:solidFill>
                <a:srgbClr val="000000"/>
              </a:solidFill>
              <a:effectLst/>
              <a:uLnTx/>
              <a:uFillTx/>
              <a:latin typeface="Apis For Office"/>
              <a:ea typeface="+mn-ea"/>
              <a:cs typeface="+mn-cs"/>
            </a:endParaRPr>
          </a:p>
        </p:txBody>
      </p:sp>
      <p:grpSp>
        <p:nvGrpSpPr>
          <p:cNvPr id="3" name="Gruppieren 2">
            <a:extLst>
              <a:ext uri="{FF2B5EF4-FFF2-40B4-BE49-F238E27FC236}">
                <a16:creationId xmlns:a16="http://schemas.microsoft.com/office/drawing/2014/main" id="{4956E640-6D48-AD3E-4FA6-88D21A166543}"/>
              </a:ext>
            </a:extLst>
          </p:cNvPr>
          <p:cNvGrpSpPr/>
          <p:nvPr/>
        </p:nvGrpSpPr>
        <p:grpSpPr>
          <a:xfrm>
            <a:off x="2443163" y="2285800"/>
            <a:ext cx="7305675" cy="3727513"/>
            <a:chOff x="2164264" y="2429238"/>
            <a:chExt cx="7305675" cy="3727513"/>
          </a:xfrm>
        </p:grpSpPr>
        <p:sp>
          <p:nvSpPr>
            <p:cNvPr id="27" name="Freihandform: Form 26">
              <a:extLst>
                <a:ext uri="{FF2B5EF4-FFF2-40B4-BE49-F238E27FC236}">
                  <a16:creationId xmlns:a16="http://schemas.microsoft.com/office/drawing/2014/main" id="{76E71480-4336-7F65-8AAB-4132B6FBD6EF}"/>
                </a:ext>
              </a:extLst>
            </p:cNvPr>
            <p:cNvSpPr/>
            <p:nvPr/>
          </p:nvSpPr>
          <p:spPr>
            <a:xfrm>
              <a:off x="3032944" y="3121368"/>
              <a:ext cx="4046220" cy="2407920"/>
            </a:xfrm>
            <a:custGeom>
              <a:avLst/>
              <a:gdLst>
                <a:gd name="connsiteX0" fmla="*/ 4042410 w 4046220"/>
                <a:gd name="connsiteY0" fmla="*/ 2407920 h 2407920"/>
                <a:gd name="connsiteX1" fmla="*/ 4046220 w 4046220"/>
                <a:gd name="connsiteY1" fmla="*/ 1546860 h 2407920"/>
                <a:gd name="connsiteX2" fmla="*/ 3992880 w 4046220"/>
                <a:gd name="connsiteY2" fmla="*/ 1546860 h 2407920"/>
                <a:gd name="connsiteX3" fmla="*/ 3989070 w 4046220"/>
                <a:gd name="connsiteY3" fmla="*/ 1508760 h 2407920"/>
                <a:gd name="connsiteX4" fmla="*/ 3608070 w 4046220"/>
                <a:gd name="connsiteY4" fmla="*/ 1524000 h 2407920"/>
                <a:gd name="connsiteX5" fmla="*/ 3425190 w 4046220"/>
                <a:gd name="connsiteY5" fmla="*/ 1520190 h 2407920"/>
                <a:gd name="connsiteX6" fmla="*/ 3409950 w 4046220"/>
                <a:gd name="connsiteY6" fmla="*/ 1504950 h 2407920"/>
                <a:gd name="connsiteX7" fmla="*/ 3390900 w 4046220"/>
                <a:gd name="connsiteY7" fmla="*/ 1493520 h 2407920"/>
                <a:gd name="connsiteX8" fmla="*/ 3299460 w 4046220"/>
                <a:gd name="connsiteY8" fmla="*/ 1493520 h 2407920"/>
                <a:gd name="connsiteX9" fmla="*/ 3295650 w 4046220"/>
                <a:gd name="connsiteY9" fmla="*/ 1478280 h 2407920"/>
                <a:gd name="connsiteX10" fmla="*/ 2918460 w 4046220"/>
                <a:gd name="connsiteY10" fmla="*/ 1478280 h 2407920"/>
                <a:gd name="connsiteX11" fmla="*/ 2918460 w 4046220"/>
                <a:gd name="connsiteY11" fmla="*/ 1413510 h 2407920"/>
                <a:gd name="connsiteX12" fmla="*/ 2678430 w 4046220"/>
                <a:gd name="connsiteY12" fmla="*/ 1409700 h 2407920"/>
                <a:gd name="connsiteX13" fmla="*/ 2674620 w 4046220"/>
                <a:gd name="connsiteY13" fmla="*/ 1325880 h 2407920"/>
                <a:gd name="connsiteX14" fmla="*/ 2583180 w 4046220"/>
                <a:gd name="connsiteY14" fmla="*/ 1318260 h 2407920"/>
                <a:gd name="connsiteX15" fmla="*/ 2586990 w 4046220"/>
                <a:gd name="connsiteY15" fmla="*/ 1223010 h 2407920"/>
                <a:gd name="connsiteX16" fmla="*/ 2541270 w 4046220"/>
                <a:gd name="connsiteY16" fmla="*/ 1219200 h 2407920"/>
                <a:gd name="connsiteX17" fmla="*/ 2552700 w 4046220"/>
                <a:gd name="connsiteY17" fmla="*/ 1085850 h 2407920"/>
                <a:gd name="connsiteX18" fmla="*/ 2442210 w 4046220"/>
                <a:gd name="connsiteY18" fmla="*/ 1085850 h 2407920"/>
                <a:gd name="connsiteX19" fmla="*/ 2438400 w 4046220"/>
                <a:gd name="connsiteY19" fmla="*/ 948690 h 2407920"/>
                <a:gd name="connsiteX20" fmla="*/ 2381250 w 4046220"/>
                <a:gd name="connsiteY20" fmla="*/ 948690 h 2407920"/>
                <a:gd name="connsiteX21" fmla="*/ 2381250 w 4046220"/>
                <a:gd name="connsiteY21" fmla="*/ 914400 h 2407920"/>
                <a:gd name="connsiteX22" fmla="*/ 2369820 w 4046220"/>
                <a:gd name="connsiteY22" fmla="*/ 880110 h 2407920"/>
                <a:gd name="connsiteX23" fmla="*/ 1935480 w 4046220"/>
                <a:gd name="connsiteY23" fmla="*/ 880110 h 2407920"/>
                <a:gd name="connsiteX24" fmla="*/ 1935480 w 4046220"/>
                <a:gd name="connsiteY24" fmla="*/ 720090 h 2407920"/>
                <a:gd name="connsiteX25" fmla="*/ 1840230 w 4046220"/>
                <a:gd name="connsiteY25" fmla="*/ 716280 h 2407920"/>
                <a:gd name="connsiteX26" fmla="*/ 1832610 w 4046220"/>
                <a:gd name="connsiteY26" fmla="*/ 701040 h 2407920"/>
                <a:gd name="connsiteX27" fmla="*/ 1687830 w 4046220"/>
                <a:gd name="connsiteY27" fmla="*/ 697230 h 2407920"/>
                <a:gd name="connsiteX28" fmla="*/ 1691640 w 4046220"/>
                <a:gd name="connsiteY28" fmla="*/ 624840 h 2407920"/>
                <a:gd name="connsiteX29" fmla="*/ 1474470 w 4046220"/>
                <a:gd name="connsiteY29" fmla="*/ 621030 h 2407920"/>
                <a:gd name="connsiteX30" fmla="*/ 1474470 w 4046220"/>
                <a:gd name="connsiteY30" fmla="*/ 567690 h 2407920"/>
                <a:gd name="connsiteX31" fmla="*/ 853440 w 4046220"/>
                <a:gd name="connsiteY31" fmla="*/ 563880 h 2407920"/>
                <a:gd name="connsiteX32" fmla="*/ 845820 w 4046220"/>
                <a:gd name="connsiteY32" fmla="*/ 240030 h 2407920"/>
                <a:gd name="connsiteX33" fmla="*/ 731520 w 4046220"/>
                <a:gd name="connsiteY33" fmla="*/ 247650 h 2407920"/>
                <a:gd name="connsiteX34" fmla="*/ 731520 w 4046220"/>
                <a:gd name="connsiteY34" fmla="*/ 148590 h 2407920"/>
                <a:gd name="connsiteX35" fmla="*/ 613410 w 4046220"/>
                <a:gd name="connsiteY35" fmla="*/ 148590 h 2407920"/>
                <a:gd name="connsiteX36" fmla="*/ 613410 w 4046220"/>
                <a:gd name="connsiteY36" fmla="*/ 49530 h 2407920"/>
                <a:gd name="connsiteX37" fmla="*/ 617220 w 4046220"/>
                <a:gd name="connsiteY37" fmla="*/ 7620 h 2407920"/>
                <a:gd name="connsiteX38" fmla="*/ 373380 w 4046220"/>
                <a:gd name="connsiteY38" fmla="*/ 3810 h 2407920"/>
                <a:gd name="connsiteX39" fmla="*/ 0 w 4046220"/>
                <a:gd name="connsiteY39" fmla="*/ 0 h 240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46220" h="2407920">
                  <a:moveTo>
                    <a:pt x="4042410" y="2407920"/>
                  </a:moveTo>
                  <a:lnTo>
                    <a:pt x="4046220" y="1546860"/>
                  </a:lnTo>
                  <a:lnTo>
                    <a:pt x="3992880" y="1546860"/>
                  </a:lnTo>
                  <a:lnTo>
                    <a:pt x="3989070" y="1508760"/>
                  </a:lnTo>
                  <a:lnTo>
                    <a:pt x="3608070" y="1524000"/>
                  </a:lnTo>
                  <a:lnTo>
                    <a:pt x="3425190" y="1520190"/>
                  </a:lnTo>
                  <a:lnTo>
                    <a:pt x="3409950" y="1504950"/>
                  </a:lnTo>
                  <a:lnTo>
                    <a:pt x="3390900" y="1493520"/>
                  </a:lnTo>
                  <a:lnTo>
                    <a:pt x="3299460" y="1493520"/>
                  </a:lnTo>
                  <a:lnTo>
                    <a:pt x="3295650" y="1478280"/>
                  </a:lnTo>
                  <a:lnTo>
                    <a:pt x="2918460" y="1478280"/>
                  </a:lnTo>
                  <a:lnTo>
                    <a:pt x="2918460" y="1413510"/>
                  </a:lnTo>
                  <a:lnTo>
                    <a:pt x="2678430" y="1409700"/>
                  </a:lnTo>
                  <a:lnTo>
                    <a:pt x="2674620" y="1325880"/>
                  </a:lnTo>
                  <a:lnTo>
                    <a:pt x="2583180" y="1318260"/>
                  </a:lnTo>
                  <a:lnTo>
                    <a:pt x="2586990" y="1223010"/>
                  </a:lnTo>
                  <a:lnTo>
                    <a:pt x="2541270" y="1219200"/>
                  </a:lnTo>
                  <a:lnTo>
                    <a:pt x="2552700" y="1085850"/>
                  </a:lnTo>
                  <a:lnTo>
                    <a:pt x="2442210" y="1085850"/>
                  </a:lnTo>
                  <a:lnTo>
                    <a:pt x="2438400" y="948690"/>
                  </a:lnTo>
                  <a:lnTo>
                    <a:pt x="2381250" y="948690"/>
                  </a:lnTo>
                  <a:lnTo>
                    <a:pt x="2381250" y="914400"/>
                  </a:lnTo>
                  <a:lnTo>
                    <a:pt x="2369820" y="880110"/>
                  </a:lnTo>
                  <a:lnTo>
                    <a:pt x="1935480" y="880110"/>
                  </a:lnTo>
                  <a:lnTo>
                    <a:pt x="1935480" y="720090"/>
                  </a:lnTo>
                  <a:lnTo>
                    <a:pt x="1840230" y="716280"/>
                  </a:lnTo>
                  <a:lnTo>
                    <a:pt x="1832610" y="701040"/>
                  </a:lnTo>
                  <a:lnTo>
                    <a:pt x="1687830" y="697230"/>
                  </a:lnTo>
                  <a:lnTo>
                    <a:pt x="1691640" y="624840"/>
                  </a:lnTo>
                  <a:lnTo>
                    <a:pt x="1474470" y="621030"/>
                  </a:lnTo>
                  <a:lnTo>
                    <a:pt x="1474470" y="567690"/>
                  </a:lnTo>
                  <a:lnTo>
                    <a:pt x="853440" y="563880"/>
                  </a:lnTo>
                  <a:lnTo>
                    <a:pt x="845820" y="240030"/>
                  </a:lnTo>
                  <a:lnTo>
                    <a:pt x="731520" y="247650"/>
                  </a:lnTo>
                  <a:lnTo>
                    <a:pt x="731520" y="148590"/>
                  </a:lnTo>
                  <a:lnTo>
                    <a:pt x="613410" y="148590"/>
                  </a:lnTo>
                  <a:lnTo>
                    <a:pt x="613410" y="49530"/>
                  </a:lnTo>
                  <a:lnTo>
                    <a:pt x="617220" y="7620"/>
                  </a:lnTo>
                  <a:lnTo>
                    <a:pt x="373380" y="3810"/>
                  </a:lnTo>
                  <a:lnTo>
                    <a:pt x="0" y="0"/>
                  </a:lnTo>
                </a:path>
              </a:pathLst>
            </a:custGeom>
            <a:noFill/>
            <a:ln w="1905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 name="Freihandform: Form 24">
              <a:extLst>
                <a:ext uri="{FF2B5EF4-FFF2-40B4-BE49-F238E27FC236}">
                  <a16:creationId xmlns:a16="http://schemas.microsoft.com/office/drawing/2014/main" id="{63C1AE49-CA85-62D7-6CC6-14B89E60DBA6}"/>
                </a:ext>
              </a:extLst>
            </p:cNvPr>
            <p:cNvSpPr/>
            <p:nvPr/>
          </p:nvSpPr>
          <p:spPr>
            <a:xfrm>
              <a:off x="2960554" y="3094698"/>
              <a:ext cx="4225290" cy="1287780"/>
            </a:xfrm>
            <a:custGeom>
              <a:avLst/>
              <a:gdLst>
                <a:gd name="connsiteX0" fmla="*/ 4225290 w 4225290"/>
                <a:gd name="connsiteY0" fmla="*/ 1287780 h 1287780"/>
                <a:gd name="connsiteX1" fmla="*/ 4171950 w 4225290"/>
                <a:gd name="connsiteY1" fmla="*/ 1283970 h 1287780"/>
                <a:gd name="connsiteX2" fmla="*/ 4130040 w 4225290"/>
                <a:gd name="connsiteY2" fmla="*/ 1283970 h 1287780"/>
                <a:gd name="connsiteX3" fmla="*/ 4126230 w 4225290"/>
                <a:gd name="connsiteY3" fmla="*/ 1264920 h 1287780"/>
                <a:gd name="connsiteX4" fmla="*/ 4057650 w 4225290"/>
                <a:gd name="connsiteY4" fmla="*/ 1268730 h 1287780"/>
                <a:gd name="connsiteX5" fmla="*/ 4069080 w 4225290"/>
                <a:gd name="connsiteY5" fmla="*/ 1242060 h 1287780"/>
                <a:gd name="connsiteX6" fmla="*/ 4023360 w 4225290"/>
                <a:gd name="connsiteY6" fmla="*/ 1242060 h 1287780"/>
                <a:gd name="connsiteX7" fmla="*/ 3996690 w 4225290"/>
                <a:gd name="connsiteY7" fmla="*/ 1242060 h 1287780"/>
                <a:gd name="connsiteX8" fmla="*/ 3958590 w 4225290"/>
                <a:gd name="connsiteY8" fmla="*/ 1223010 h 1287780"/>
                <a:gd name="connsiteX9" fmla="*/ 3901440 w 4225290"/>
                <a:gd name="connsiteY9" fmla="*/ 1223010 h 1287780"/>
                <a:gd name="connsiteX10" fmla="*/ 3870960 w 4225290"/>
                <a:gd name="connsiteY10" fmla="*/ 1219200 h 1287780"/>
                <a:gd name="connsiteX11" fmla="*/ 3855720 w 4225290"/>
                <a:gd name="connsiteY11" fmla="*/ 1223010 h 1287780"/>
                <a:gd name="connsiteX12" fmla="*/ 3836670 w 4225290"/>
                <a:gd name="connsiteY12" fmla="*/ 1211580 h 1287780"/>
                <a:gd name="connsiteX13" fmla="*/ 3802380 w 4225290"/>
                <a:gd name="connsiteY13" fmla="*/ 1203960 h 1287780"/>
                <a:gd name="connsiteX14" fmla="*/ 3802380 w 4225290"/>
                <a:gd name="connsiteY14" fmla="*/ 1188720 h 1287780"/>
                <a:gd name="connsiteX15" fmla="*/ 3714750 w 4225290"/>
                <a:gd name="connsiteY15" fmla="*/ 1162050 h 1287780"/>
                <a:gd name="connsiteX16" fmla="*/ 3649980 w 4225290"/>
                <a:gd name="connsiteY16" fmla="*/ 1150620 h 1287780"/>
                <a:gd name="connsiteX17" fmla="*/ 3608070 w 4225290"/>
                <a:gd name="connsiteY17" fmla="*/ 1127760 h 1287780"/>
                <a:gd name="connsiteX18" fmla="*/ 3585210 w 4225290"/>
                <a:gd name="connsiteY18" fmla="*/ 1101090 h 1287780"/>
                <a:gd name="connsiteX19" fmla="*/ 3505200 w 4225290"/>
                <a:gd name="connsiteY19" fmla="*/ 1097280 h 1287780"/>
                <a:gd name="connsiteX20" fmla="*/ 3478530 w 4225290"/>
                <a:gd name="connsiteY20" fmla="*/ 1082040 h 1287780"/>
                <a:gd name="connsiteX21" fmla="*/ 3406140 w 4225290"/>
                <a:gd name="connsiteY21" fmla="*/ 1074420 h 1287780"/>
                <a:gd name="connsiteX22" fmla="*/ 3368040 w 4225290"/>
                <a:gd name="connsiteY22" fmla="*/ 1062990 h 1287780"/>
                <a:gd name="connsiteX23" fmla="*/ 3303270 w 4225290"/>
                <a:gd name="connsiteY23" fmla="*/ 1028700 h 1287780"/>
                <a:gd name="connsiteX24" fmla="*/ 3249930 w 4225290"/>
                <a:gd name="connsiteY24" fmla="*/ 1013460 h 1287780"/>
                <a:gd name="connsiteX25" fmla="*/ 3208020 w 4225290"/>
                <a:gd name="connsiteY25" fmla="*/ 1013460 h 1287780"/>
                <a:gd name="connsiteX26" fmla="*/ 3173730 w 4225290"/>
                <a:gd name="connsiteY26" fmla="*/ 979170 h 1287780"/>
                <a:gd name="connsiteX27" fmla="*/ 3097530 w 4225290"/>
                <a:gd name="connsiteY27" fmla="*/ 952500 h 1287780"/>
                <a:gd name="connsiteX28" fmla="*/ 3032760 w 4225290"/>
                <a:gd name="connsiteY28" fmla="*/ 937260 h 1287780"/>
                <a:gd name="connsiteX29" fmla="*/ 2948940 w 4225290"/>
                <a:gd name="connsiteY29" fmla="*/ 918210 h 1287780"/>
                <a:gd name="connsiteX30" fmla="*/ 2914650 w 4225290"/>
                <a:gd name="connsiteY30" fmla="*/ 899160 h 1287780"/>
                <a:gd name="connsiteX31" fmla="*/ 2891790 w 4225290"/>
                <a:gd name="connsiteY31" fmla="*/ 891540 h 1287780"/>
                <a:gd name="connsiteX32" fmla="*/ 2884170 w 4225290"/>
                <a:gd name="connsiteY32" fmla="*/ 883920 h 1287780"/>
                <a:gd name="connsiteX33" fmla="*/ 2861310 w 4225290"/>
                <a:gd name="connsiteY33" fmla="*/ 880110 h 1287780"/>
                <a:gd name="connsiteX34" fmla="*/ 2815590 w 4225290"/>
                <a:gd name="connsiteY34" fmla="*/ 838200 h 1287780"/>
                <a:gd name="connsiteX35" fmla="*/ 2788920 w 4225290"/>
                <a:gd name="connsiteY35" fmla="*/ 826770 h 1287780"/>
                <a:gd name="connsiteX36" fmla="*/ 2773680 w 4225290"/>
                <a:gd name="connsiteY36" fmla="*/ 815340 h 1287780"/>
                <a:gd name="connsiteX37" fmla="*/ 2735580 w 4225290"/>
                <a:gd name="connsiteY37" fmla="*/ 800100 h 1287780"/>
                <a:gd name="connsiteX38" fmla="*/ 2651760 w 4225290"/>
                <a:gd name="connsiteY38" fmla="*/ 792480 h 1287780"/>
                <a:gd name="connsiteX39" fmla="*/ 2632710 w 4225290"/>
                <a:gd name="connsiteY39" fmla="*/ 762000 h 1287780"/>
                <a:gd name="connsiteX40" fmla="*/ 2586990 w 4225290"/>
                <a:gd name="connsiteY40" fmla="*/ 754380 h 1287780"/>
                <a:gd name="connsiteX41" fmla="*/ 2545080 w 4225290"/>
                <a:gd name="connsiteY41" fmla="*/ 742950 h 1287780"/>
                <a:gd name="connsiteX42" fmla="*/ 2506980 w 4225290"/>
                <a:gd name="connsiteY42" fmla="*/ 704850 h 1287780"/>
                <a:gd name="connsiteX43" fmla="*/ 2446020 w 4225290"/>
                <a:gd name="connsiteY43" fmla="*/ 704850 h 1287780"/>
                <a:gd name="connsiteX44" fmla="*/ 2407920 w 4225290"/>
                <a:gd name="connsiteY44" fmla="*/ 689610 h 1287780"/>
                <a:gd name="connsiteX45" fmla="*/ 2392680 w 4225290"/>
                <a:gd name="connsiteY45" fmla="*/ 689610 h 1287780"/>
                <a:gd name="connsiteX46" fmla="*/ 2392680 w 4225290"/>
                <a:gd name="connsiteY46" fmla="*/ 689610 h 1287780"/>
                <a:gd name="connsiteX47" fmla="*/ 2358390 w 4225290"/>
                <a:gd name="connsiteY47" fmla="*/ 655320 h 1287780"/>
                <a:gd name="connsiteX48" fmla="*/ 2335530 w 4225290"/>
                <a:gd name="connsiteY48" fmla="*/ 628650 h 1287780"/>
                <a:gd name="connsiteX49" fmla="*/ 2278380 w 4225290"/>
                <a:gd name="connsiteY49" fmla="*/ 624840 h 1287780"/>
                <a:gd name="connsiteX50" fmla="*/ 2251710 w 4225290"/>
                <a:gd name="connsiteY50" fmla="*/ 601980 h 1287780"/>
                <a:gd name="connsiteX51" fmla="*/ 2205990 w 4225290"/>
                <a:gd name="connsiteY51" fmla="*/ 586740 h 1287780"/>
                <a:gd name="connsiteX52" fmla="*/ 2137410 w 4225290"/>
                <a:gd name="connsiteY52" fmla="*/ 567690 h 1287780"/>
                <a:gd name="connsiteX53" fmla="*/ 2118360 w 4225290"/>
                <a:gd name="connsiteY53" fmla="*/ 544830 h 1287780"/>
                <a:gd name="connsiteX54" fmla="*/ 2065020 w 4225290"/>
                <a:gd name="connsiteY54" fmla="*/ 525780 h 1287780"/>
                <a:gd name="connsiteX55" fmla="*/ 2023110 w 4225290"/>
                <a:gd name="connsiteY55" fmla="*/ 514350 h 1287780"/>
                <a:gd name="connsiteX56" fmla="*/ 1965960 w 4225290"/>
                <a:gd name="connsiteY56" fmla="*/ 476250 h 1287780"/>
                <a:gd name="connsiteX57" fmla="*/ 1916430 w 4225290"/>
                <a:gd name="connsiteY57" fmla="*/ 457200 h 1287780"/>
                <a:gd name="connsiteX58" fmla="*/ 1889760 w 4225290"/>
                <a:gd name="connsiteY58" fmla="*/ 441960 h 1287780"/>
                <a:gd name="connsiteX59" fmla="*/ 1859280 w 4225290"/>
                <a:gd name="connsiteY59" fmla="*/ 438150 h 1287780"/>
                <a:gd name="connsiteX60" fmla="*/ 1798320 w 4225290"/>
                <a:gd name="connsiteY60" fmla="*/ 426720 h 1287780"/>
                <a:gd name="connsiteX61" fmla="*/ 1771650 w 4225290"/>
                <a:gd name="connsiteY61" fmla="*/ 407670 h 1287780"/>
                <a:gd name="connsiteX62" fmla="*/ 1722120 w 4225290"/>
                <a:gd name="connsiteY62" fmla="*/ 392430 h 1287780"/>
                <a:gd name="connsiteX63" fmla="*/ 1565910 w 4225290"/>
                <a:gd name="connsiteY63" fmla="*/ 342900 h 1287780"/>
                <a:gd name="connsiteX64" fmla="*/ 1516380 w 4225290"/>
                <a:gd name="connsiteY64" fmla="*/ 312420 h 1287780"/>
                <a:gd name="connsiteX65" fmla="*/ 1451610 w 4225290"/>
                <a:gd name="connsiteY65" fmla="*/ 289560 h 1287780"/>
                <a:gd name="connsiteX66" fmla="*/ 1405890 w 4225290"/>
                <a:gd name="connsiteY66" fmla="*/ 266700 h 1287780"/>
                <a:gd name="connsiteX67" fmla="*/ 1314450 w 4225290"/>
                <a:gd name="connsiteY67" fmla="*/ 262890 h 1287780"/>
                <a:gd name="connsiteX68" fmla="*/ 1234440 w 4225290"/>
                <a:gd name="connsiteY68" fmla="*/ 236220 h 1287780"/>
                <a:gd name="connsiteX69" fmla="*/ 1146810 w 4225290"/>
                <a:gd name="connsiteY69" fmla="*/ 213360 h 1287780"/>
                <a:gd name="connsiteX70" fmla="*/ 1120140 w 4225290"/>
                <a:gd name="connsiteY70" fmla="*/ 198120 h 1287780"/>
                <a:gd name="connsiteX71" fmla="*/ 1032510 w 4225290"/>
                <a:gd name="connsiteY71" fmla="*/ 179070 h 1287780"/>
                <a:gd name="connsiteX72" fmla="*/ 960120 w 4225290"/>
                <a:gd name="connsiteY72" fmla="*/ 152400 h 1287780"/>
                <a:gd name="connsiteX73" fmla="*/ 918210 w 4225290"/>
                <a:gd name="connsiteY73" fmla="*/ 144780 h 1287780"/>
                <a:gd name="connsiteX74" fmla="*/ 880110 w 4225290"/>
                <a:gd name="connsiteY74" fmla="*/ 144780 h 1287780"/>
                <a:gd name="connsiteX75" fmla="*/ 845820 w 4225290"/>
                <a:gd name="connsiteY75" fmla="*/ 125730 h 1287780"/>
                <a:gd name="connsiteX76" fmla="*/ 762000 w 4225290"/>
                <a:gd name="connsiteY76" fmla="*/ 125730 h 1287780"/>
                <a:gd name="connsiteX77" fmla="*/ 762000 w 4225290"/>
                <a:gd name="connsiteY77" fmla="*/ 110490 h 1287780"/>
                <a:gd name="connsiteX78" fmla="*/ 674370 w 4225290"/>
                <a:gd name="connsiteY78" fmla="*/ 110490 h 1287780"/>
                <a:gd name="connsiteX79" fmla="*/ 613410 w 4225290"/>
                <a:gd name="connsiteY79" fmla="*/ 91440 h 1287780"/>
                <a:gd name="connsiteX80" fmla="*/ 567690 w 4225290"/>
                <a:gd name="connsiteY80" fmla="*/ 91440 h 1287780"/>
                <a:gd name="connsiteX81" fmla="*/ 529590 w 4225290"/>
                <a:gd name="connsiteY81" fmla="*/ 76200 h 1287780"/>
                <a:gd name="connsiteX82" fmla="*/ 480060 w 4225290"/>
                <a:gd name="connsiteY82" fmla="*/ 57150 h 1287780"/>
                <a:gd name="connsiteX83" fmla="*/ 346710 w 4225290"/>
                <a:gd name="connsiteY83" fmla="*/ 53340 h 1287780"/>
                <a:gd name="connsiteX84" fmla="*/ 243840 w 4225290"/>
                <a:gd name="connsiteY84" fmla="*/ 45720 h 1287780"/>
                <a:gd name="connsiteX85" fmla="*/ 125730 w 4225290"/>
                <a:gd name="connsiteY85" fmla="*/ 30480 h 1287780"/>
                <a:gd name="connsiteX86" fmla="*/ 91440 w 4225290"/>
                <a:gd name="connsiteY86" fmla="*/ 15240 h 1287780"/>
                <a:gd name="connsiteX87" fmla="*/ 80010 w 4225290"/>
                <a:gd name="connsiteY87" fmla="*/ 7620 h 1287780"/>
                <a:gd name="connsiteX88" fmla="*/ 19050 w 4225290"/>
                <a:gd name="connsiteY88" fmla="*/ 7620 h 1287780"/>
                <a:gd name="connsiteX89" fmla="*/ 0 w 4225290"/>
                <a:gd name="connsiteY89" fmla="*/ 0 h 128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225290" h="1287780">
                  <a:moveTo>
                    <a:pt x="4225290" y="1287780"/>
                  </a:moveTo>
                  <a:lnTo>
                    <a:pt x="4171950" y="1283970"/>
                  </a:lnTo>
                  <a:lnTo>
                    <a:pt x="4130040" y="1283970"/>
                  </a:lnTo>
                  <a:lnTo>
                    <a:pt x="4126230" y="1264920"/>
                  </a:lnTo>
                  <a:lnTo>
                    <a:pt x="4057650" y="1268730"/>
                  </a:lnTo>
                  <a:lnTo>
                    <a:pt x="4069080" y="1242060"/>
                  </a:lnTo>
                  <a:lnTo>
                    <a:pt x="4023360" y="1242060"/>
                  </a:lnTo>
                  <a:lnTo>
                    <a:pt x="3996690" y="1242060"/>
                  </a:lnTo>
                  <a:lnTo>
                    <a:pt x="3958590" y="1223010"/>
                  </a:lnTo>
                  <a:lnTo>
                    <a:pt x="3901440" y="1223010"/>
                  </a:lnTo>
                  <a:lnTo>
                    <a:pt x="3870960" y="1219200"/>
                  </a:lnTo>
                  <a:lnTo>
                    <a:pt x="3855720" y="1223010"/>
                  </a:lnTo>
                  <a:lnTo>
                    <a:pt x="3836670" y="1211580"/>
                  </a:lnTo>
                  <a:lnTo>
                    <a:pt x="3802380" y="1203960"/>
                  </a:lnTo>
                  <a:lnTo>
                    <a:pt x="3802380" y="1188720"/>
                  </a:lnTo>
                  <a:lnTo>
                    <a:pt x="3714750" y="1162050"/>
                  </a:lnTo>
                  <a:lnTo>
                    <a:pt x="3649980" y="1150620"/>
                  </a:lnTo>
                  <a:lnTo>
                    <a:pt x="3608070" y="1127760"/>
                  </a:lnTo>
                  <a:lnTo>
                    <a:pt x="3585210" y="1101090"/>
                  </a:lnTo>
                  <a:lnTo>
                    <a:pt x="3505200" y="1097280"/>
                  </a:lnTo>
                  <a:lnTo>
                    <a:pt x="3478530" y="1082040"/>
                  </a:lnTo>
                  <a:lnTo>
                    <a:pt x="3406140" y="1074420"/>
                  </a:lnTo>
                  <a:lnTo>
                    <a:pt x="3368040" y="1062990"/>
                  </a:lnTo>
                  <a:lnTo>
                    <a:pt x="3303270" y="1028700"/>
                  </a:lnTo>
                  <a:lnTo>
                    <a:pt x="3249930" y="1013460"/>
                  </a:lnTo>
                  <a:lnTo>
                    <a:pt x="3208020" y="1013460"/>
                  </a:lnTo>
                  <a:lnTo>
                    <a:pt x="3173730" y="979170"/>
                  </a:lnTo>
                  <a:lnTo>
                    <a:pt x="3097530" y="952500"/>
                  </a:lnTo>
                  <a:lnTo>
                    <a:pt x="3032760" y="937260"/>
                  </a:lnTo>
                  <a:lnTo>
                    <a:pt x="2948940" y="918210"/>
                  </a:lnTo>
                  <a:lnTo>
                    <a:pt x="2914650" y="899160"/>
                  </a:lnTo>
                  <a:lnTo>
                    <a:pt x="2891790" y="891540"/>
                  </a:lnTo>
                  <a:lnTo>
                    <a:pt x="2884170" y="883920"/>
                  </a:lnTo>
                  <a:lnTo>
                    <a:pt x="2861310" y="880110"/>
                  </a:lnTo>
                  <a:lnTo>
                    <a:pt x="2815590" y="838200"/>
                  </a:lnTo>
                  <a:lnTo>
                    <a:pt x="2788920" y="826770"/>
                  </a:lnTo>
                  <a:lnTo>
                    <a:pt x="2773680" y="815340"/>
                  </a:lnTo>
                  <a:lnTo>
                    <a:pt x="2735580" y="800100"/>
                  </a:lnTo>
                  <a:lnTo>
                    <a:pt x="2651760" y="792480"/>
                  </a:lnTo>
                  <a:lnTo>
                    <a:pt x="2632710" y="762000"/>
                  </a:lnTo>
                  <a:lnTo>
                    <a:pt x="2586990" y="754380"/>
                  </a:lnTo>
                  <a:lnTo>
                    <a:pt x="2545080" y="742950"/>
                  </a:lnTo>
                  <a:lnTo>
                    <a:pt x="2506980" y="704850"/>
                  </a:lnTo>
                  <a:lnTo>
                    <a:pt x="2446020" y="704850"/>
                  </a:lnTo>
                  <a:lnTo>
                    <a:pt x="2407920" y="689610"/>
                  </a:lnTo>
                  <a:lnTo>
                    <a:pt x="2392680" y="689610"/>
                  </a:lnTo>
                  <a:lnTo>
                    <a:pt x="2392680" y="689610"/>
                  </a:lnTo>
                  <a:lnTo>
                    <a:pt x="2358390" y="655320"/>
                  </a:lnTo>
                  <a:lnTo>
                    <a:pt x="2335530" y="628650"/>
                  </a:lnTo>
                  <a:lnTo>
                    <a:pt x="2278380" y="624840"/>
                  </a:lnTo>
                  <a:lnTo>
                    <a:pt x="2251710" y="601980"/>
                  </a:lnTo>
                  <a:lnTo>
                    <a:pt x="2205990" y="586740"/>
                  </a:lnTo>
                  <a:lnTo>
                    <a:pt x="2137410" y="567690"/>
                  </a:lnTo>
                  <a:lnTo>
                    <a:pt x="2118360" y="544830"/>
                  </a:lnTo>
                  <a:lnTo>
                    <a:pt x="2065020" y="525780"/>
                  </a:lnTo>
                  <a:lnTo>
                    <a:pt x="2023110" y="514350"/>
                  </a:lnTo>
                  <a:lnTo>
                    <a:pt x="1965960" y="476250"/>
                  </a:lnTo>
                  <a:lnTo>
                    <a:pt x="1916430" y="457200"/>
                  </a:lnTo>
                  <a:lnTo>
                    <a:pt x="1889760" y="441960"/>
                  </a:lnTo>
                  <a:lnTo>
                    <a:pt x="1859280" y="438150"/>
                  </a:lnTo>
                  <a:lnTo>
                    <a:pt x="1798320" y="426720"/>
                  </a:lnTo>
                  <a:lnTo>
                    <a:pt x="1771650" y="407670"/>
                  </a:lnTo>
                  <a:lnTo>
                    <a:pt x="1722120" y="392430"/>
                  </a:lnTo>
                  <a:lnTo>
                    <a:pt x="1565910" y="342900"/>
                  </a:lnTo>
                  <a:lnTo>
                    <a:pt x="1516380" y="312420"/>
                  </a:lnTo>
                  <a:lnTo>
                    <a:pt x="1451610" y="289560"/>
                  </a:lnTo>
                  <a:lnTo>
                    <a:pt x="1405890" y="266700"/>
                  </a:lnTo>
                  <a:lnTo>
                    <a:pt x="1314450" y="262890"/>
                  </a:lnTo>
                  <a:lnTo>
                    <a:pt x="1234440" y="236220"/>
                  </a:lnTo>
                  <a:lnTo>
                    <a:pt x="1146810" y="213360"/>
                  </a:lnTo>
                  <a:lnTo>
                    <a:pt x="1120140" y="198120"/>
                  </a:lnTo>
                  <a:lnTo>
                    <a:pt x="1032510" y="179070"/>
                  </a:lnTo>
                  <a:lnTo>
                    <a:pt x="960120" y="152400"/>
                  </a:lnTo>
                  <a:lnTo>
                    <a:pt x="918210" y="144780"/>
                  </a:lnTo>
                  <a:lnTo>
                    <a:pt x="880110" y="144780"/>
                  </a:lnTo>
                  <a:lnTo>
                    <a:pt x="845820" y="125730"/>
                  </a:lnTo>
                  <a:lnTo>
                    <a:pt x="762000" y="125730"/>
                  </a:lnTo>
                  <a:lnTo>
                    <a:pt x="762000" y="110490"/>
                  </a:lnTo>
                  <a:lnTo>
                    <a:pt x="674370" y="110490"/>
                  </a:lnTo>
                  <a:lnTo>
                    <a:pt x="613410" y="91440"/>
                  </a:lnTo>
                  <a:lnTo>
                    <a:pt x="567690" y="91440"/>
                  </a:lnTo>
                  <a:lnTo>
                    <a:pt x="529590" y="76200"/>
                  </a:lnTo>
                  <a:lnTo>
                    <a:pt x="480060" y="57150"/>
                  </a:lnTo>
                  <a:lnTo>
                    <a:pt x="346710" y="53340"/>
                  </a:lnTo>
                  <a:lnTo>
                    <a:pt x="243840" y="45720"/>
                  </a:lnTo>
                  <a:lnTo>
                    <a:pt x="125730" y="30480"/>
                  </a:lnTo>
                  <a:lnTo>
                    <a:pt x="91440" y="15240"/>
                  </a:lnTo>
                  <a:lnTo>
                    <a:pt x="80010" y="7620"/>
                  </a:lnTo>
                  <a:lnTo>
                    <a:pt x="19050" y="7620"/>
                  </a:lnTo>
                  <a:lnTo>
                    <a:pt x="0" y="0"/>
                  </a:lnTo>
                </a:path>
              </a:pathLst>
            </a:custGeom>
            <a:noFill/>
            <a:ln w="1905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 name="Freihandform: Form 23">
              <a:extLst>
                <a:ext uri="{FF2B5EF4-FFF2-40B4-BE49-F238E27FC236}">
                  <a16:creationId xmlns:a16="http://schemas.microsoft.com/office/drawing/2014/main" id="{95D90034-18BD-CA67-D7D0-9C98B8843C4D}"/>
                </a:ext>
              </a:extLst>
            </p:cNvPr>
            <p:cNvSpPr/>
            <p:nvPr/>
          </p:nvSpPr>
          <p:spPr>
            <a:xfrm>
              <a:off x="3048184" y="3102318"/>
              <a:ext cx="4133850" cy="1200150"/>
            </a:xfrm>
            <a:custGeom>
              <a:avLst/>
              <a:gdLst>
                <a:gd name="connsiteX0" fmla="*/ 4133850 w 4133850"/>
                <a:gd name="connsiteY0" fmla="*/ 1200150 h 1200150"/>
                <a:gd name="connsiteX1" fmla="*/ 4069080 w 4133850"/>
                <a:gd name="connsiteY1" fmla="*/ 1192530 h 1200150"/>
                <a:gd name="connsiteX2" fmla="*/ 4027170 w 4133850"/>
                <a:gd name="connsiteY2" fmla="*/ 1196340 h 1200150"/>
                <a:gd name="connsiteX3" fmla="*/ 4019550 w 4133850"/>
                <a:gd name="connsiteY3" fmla="*/ 1188720 h 1200150"/>
                <a:gd name="connsiteX4" fmla="*/ 3966210 w 4133850"/>
                <a:gd name="connsiteY4" fmla="*/ 1192530 h 1200150"/>
                <a:gd name="connsiteX5" fmla="*/ 3954780 w 4133850"/>
                <a:gd name="connsiteY5" fmla="*/ 1169670 h 1200150"/>
                <a:gd name="connsiteX6" fmla="*/ 3901440 w 4133850"/>
                <a:gd name="connsiteY6" fmla="*/ 1169670 h 1200150"/>
                <a:gd name="connsiteX7" fmla="*/ 3901440 w 4133850"/>
                <a:gd name="connsiteY7" fmla="*/ 1169670 h 1200150"/>
                <a:gd name="connsiteX8" fmla="*/ 3844290 w 4133850"/>
                <a:gd name="connsiteY8" fmla="*/ 1131570 h 1200150"/>
                <a:gd name="connsiteX9" fmla="*/ 3806190 w 4133850"/>
                <a:gd name="connsiteY9" fmla="*/ 1120140 h 1200150"/>
                <a:gd name="connsiteX10" fmla="*/ 3794760 w 4133850"/>
                <a:gd name="connsiteY10" fmla="*/ 1116330 h 1200150"/>
                <a:gd name="connsiteX11" fmla="*/ 3760470 w 4133850"/>
                <a:gd name="connsiteY11" fmla="*/ 1120140 h 1200150"/>
                <a:gd name="connsiteX12" fmla="*/ 3760470 w 4133850"/>
                <a:gd name="connsiteY12" fmla="*/ 1093470 h 1200150"/>
                <a:gd name="connsiteX13" fmla="*/ 3699510 w 4133850"/>
                <a:gd name="connsiteY13" fmla="*/ 1085850 h 1200150"/>
                <a:gd name="connsiteX14" fmla="*/ 3669030 w 4133850"/>
                <a:gd name="connsiteY14" fmla="*/ 1085850 h 1200150"/>
                <a:gd name="connsiteX15" fmla="*/ 3634740 w 4133850"/>
                <a:gd name="connsiteY15" fmla="*/ 1078230 h 1200150"/>
                <a:gd name="connsiteX16" fmla="*/ 3604260 w 4133850"/>
                <a:gd name="connsiteY16" fmla="*/ 1070610 h 1200150"/>
                <a:gd name="connsiteX17" fmla="*/ 3592830 w 4133850"/>
                <a:gd name="connsiteY17" fmla="*/ 1062990 h 1200150"/>
                <a:gd name="connsiteX18" fmla="*/ 3562350 w 4133850"/>
                <a:gd name="connsiteY18" fmla="*/ 1036320 h 1200150"/>
                <a:gd name="connsiteX19" fmla="*/ 3543300 w 4133850"/>
                <a:gd name="connsiteY19" fmla="*/ 1028700 h 1200150"/>
                <a:gd name="connsiteX20" fmla="*/ 3436620 w 4133850"/>
                <a:gd name="connsiteY20" fmla="*/ 998220 h 1200150"/>
                <a:gd name="connsiteX21" fmla="*/ 3413760 w 4133850"/>
                <a:gd name="connsiteY21" fmla="*/ 994410 h 1200150"/>
                <a:gd name="connsiteX22" fmla="*/ 3413760 w 4133850"/>
                <a:gd name="connsiteY22" fmla="*/ 982980 h 1200150"/>
                <a:gd name="connsiteX23" fmla="*/ 3364230 w 4133850"/>
                <a:gd name="connsiteY23" fmla="*/ 960120 h 1200150"/>
                <a:gd name="connsiteX24" fmla="*/ 3314700 w 4133850"/>
                <a:gd name="connsiteY24" fmla="*/ 933450 h 1200150"/>
                <a:gd name="connsiteX25" fmla="*/ 3272790 w 4133850"/>
                <a:gd name="connsiteY25" fmla="*/ 922020 h 1200150"/>
                <a:gd name="connsiteX26" fmla="*/ 3238500 w 4133850"/>
                <a:gd name="connsiteY26" fmla="*/ 906780 h 1200150"/>
                <a:gd name="connsiteX27" fmla="*/ 3188970 w 4133850"/>
                <a:gd name="connsiteY27" fmla="*/ 899160 h 1200150"/>
                <a:gd name="connsiteX28" fmla="*/ 3147060 w 4133850"/>
                <a:gd name="connsiteY28" fmla="*/ 872490 h 1200150"/>
                <a:gd name="connsiteX29" fmla="*/ 3120390 w 4133850"/>
                <a:gd name="connsiteY29" fmla="*/ 864870 h 1200150"/>
                <a:gd name="connsiteX30" fmla="*/ 3105150 w 4133850"/>
                <a:gd name="connsiteY30" fmla="*/ 853440 h 1200150"/>
                <a:gd name="connsiteX31" fmla="*/ 3028950 w 4133850"/>
                <a:gd name="connsiteY31" fmla="*/ 842010 h 1200150"/>
                <a:gd name="connsiteX32" fmla="*/ 2998470 w 4133850"/>
                <a:gd name="connsiteY32" fmla="*/ 811530 h 1200150"/>
                <a:gd name="connsiteX33" fmla="*/ 2960370 w 4133850"/>
                <a:gd name="connsiteY33" fmla="*/ 807720 h 1200150"/>
                <a:gd name="connsiteX34" fmla="*/ 2914650 w 4133850"/>
                <a:gd name="connsiteY34" fmla="*/ 800100 h 1200150"/>
                <a:gd name="connsiteX35" fmla="*/ 2868930 w 4133850"/>
                <a:gd name="connsiteY35" fmla="*/ 792480 h 1200150"/>
                <a:gd name="connsiteX36" fmla="*/ 2807970 w 4133850"/>
                <a:gd name="connsiteY36" fmla="*/ 758190 h 1200150"/>
                <a:gd name="connsiteX37" fmla="*/ 2750820 w 4133850"/>
                <a:gd name="connsiteY37" fmla="*/ 750570 h 1200150"/>
                <a:gd name="connsiteX38" fmla="*/ 2693670 w 4133850"/>
                <a:gd name="connsiteY38" fmla="*/ 731520 h 1200150"/>
                <a:gd name="connsiteX39" fmla="*/ 2617470 w 4133850"/>
                <a:gd name="connsiteY39" fmla="*/ 701040 h 1200150"/>
                <a:gd name="connsiteX40" fmla="*/ 2556510 w 4133850"/>
                <a:gd name="connsiteY40" fmla="*/ 693420 h 1200150"/>
                <a:gd name="connsiteX41" fmla="*/ 2541270 w 4133850"/>
                <a:gd name="connsiteY41" fmla="*/ 681990 h 1200150"/>
                <a:gd name="connsiteX42" fmla="*/ 2484120 w 4133850"/>
                <a:gd name="connsiteY42" fmla="*/ 674370 h 1200150"/>
                <a:gd name="connsiteX43" fmla="*/ 2430780 w 4133850"/>
                <a:gd name="connsiteY43" fmla="*/ 640080 h 1200150"/>
                <a:gd name="connsiteX44" fmla="*/ 2377440 w 4133850"/>
                <a:gd name="connsiteY44" fmla="*/ 632460 h 1200150"/>
                <a:gd name="connsiteX45" fmla="*/ 2362200 w 4133850"/>
                <a:gd name="connsiteY45" fmla="*/ 617220 h 1200150"/>
                <a:gd name="connsiteX46" fmla="*/ 2327910 w 4133850"/>
                <a:gd name="connsiteY46" fmla="*/ 617220 h 1200150"/>
                <a:gd name="connsiteX47" fmla="*/ 2324100 w 4133850"/>
                <a:gd name="connsiteY47" fmla="*/ 598170 h 1200150"/>
                <a:gd name="connsiteX48" fmla="*/ 2282190 w 4133850"/>
                <a:gd name="connsiteY48" fmla="*/ 598170 h 1200150"/>
                <a:gd name="connsiteX49" fmla="*/ 2259330 w 4133850"/>
                <a:gd name="connsiteY49" fmla="*/ 586740 h 1200150"/>
                <a:gd name="connsiteX50" fmla="*/ 2236470 w 4133850"/>
                <a:gd name="connsiteY50" fmla="*/ 579120 h 1200150"/>
                <a:gd name="connsiteX51" fmla="*/ 2221230 w 4133850"/>
                <a:gd name="connsiteY51" fmla="*/ 563880 h 1200150"/>
                <a:gd name="connsiteX52" fmla="*/ 2145030 w 4133850"/>
                <a:gd name="connsiteY52" fmla="*/ 548640 h 1200150"/>
                <a:gd name="connsiteX53" fmla="*/ 2122170 w 4133850"/>
                <a:gd name="connsiteY53" fmla="*/ 552450 h 1200150"/>
                <a:gd name="connsiteX54" fmla="*/ 2122170 w 4133850"/>
                <a:gd name="connsiteY54" fmla="*/ 537210 h 1200150"/>
                <a:gd name="connsiteX55" fmla="*/ 2030730 w 4133850"/>
                <a:gd name="connsiteY55" fmla="*/ 525780 h 1200150"/>
                <a:gd name="connsiteX56" fmla="*/ 2023110 w 4133850"/>
                <a:gd name="connsiteY56" fmla="*/ 518160 h 1200150"/>
                <a:gd name="connsiteX57" fmla="*/ 1981200 w 4133850"/>
                <a:gd name="connsiteY57" fmla="*/ 514350 h 1200150"/>
                <a:gd name="connsiteX58" fmla="*/ 1901190 w 4133850"/>
                <a:gd name="connsiteY58" fmla="*/ 483870 h 1200150"/>
                <a:gd name="connsiteX59" fmla="*/ 1824990 w 4133850"/>
                <a:gd name="connsiteY59" fmla="*/ 461010 h 1200150"/>
                <a:gd name="connsiteX60" fmla="*/ 1779270 w 4133850"/>
                <a:gd name="connsiteY60" fmla="*/ 453390 h 1200150"/>
                <a:gd name="connsiteX61" fmla="*/ 1737360 w 4133850"/>
                <a:gd name="connsiteY61" fmla="*/ 457200 h 1200150"/>
                <a:gd name="connsiteX62" fmla="*/ 1710690 w 4133850"/>
                <a:gd name="connsiteY62" fmla="*/ 426720 h 1200150"/>
                <a:gd name="connsiteX63" fmla="*/ 1684020 w 4133850"/>
                <a:gd name="connsiteY63" fmla="*/ 403860 h 1200150"/>
                <a:gd name="connsiteX64" fmla="*/ 1596390 w 4133850"/>
                <a:gd name="connsiteY64" fmla="*/ 381000 h 1200150"/>
                <a:gd name="connsiteX65" fmla="*/ 1508760 w 4133850"/>
                <a:gd name="connsiteY65" fmla="*/ 350520 h 1200150"/>
                <a:gd name="connsiteX66" fmla="*/ 1413510 w 4133850"/>
                <a:gd name="connsiteY66" fmla="*/ 308610 h 1200150"/>
                <a:gd name="connsiteX67" fmla="*/ 1367790 w 4133850"/>
                <a:gd name="connsiteY67" fmla="*/ 289560 h 1200150"/>
                <a:gd name="connsiteX68" fmla="*/ 1283970 w 4133850"/>
                <a:gd name="connsiteY68" fmla="*/ 259080 h 1200150"/>
                <a:gd name="connsiteX69" fmla="*/ 1226820 w 4133850"/>
                <a:gd name="connsiteY69" fmla="*/ 247650 h 1200150"/>
                <a:gd name="connsiteX70" fmla="*/ 1211580 w 4133850"/>
                <a:gd name="connsiteY70" fmla="*/ 213360 h 1200150"/>
                <a:gd name="connsiteX71" fmla="*/ 1184910 w 4133850"/>
                <a:gd name="connsiteY71" fmla="*/ 209550 h 1200150"/>
                <a:gd name="connsiteX72" fmla="*/ 1158240 w 4133850"/>
                <a:gd name="connsiteY72" fmla="*/ 201930 h 1200150"/>
                <a:gd name="connsiteX73" fmla="*/ 1127760 w 4133850"/>
                <a:gd name="connsiteY73" fmla="*/ 201930 h 1200150"/>
                <a:gd name="connsiteX74" fmla="*/ 1097280 w 4133850"/>
                <a:gd name="connsiteY74" fmla="*/ 182880 h 1200150"/>
                <a:gd name="connsiteX75" fmla="*/ 1043940 w 4133850"/>
                <a:gd name="connsiteY75" fmla="*/ 167640 h 1200150"/>
                <a:gd name="connsiteX76" fmla="*/ 1017270 w 4133850"/>
                <a:gd name="connsiteY76" fmla="*/ 167640 h 1200150"/>
                <a:gd name="connsiteX77" fmla="*/ 979170 w 4133850"/>
                <a:gd name="connsiteY77" fmla="*/ 152400 h 1200150"/>
                <a:gd name="connsiteX78" fmla="*/ 952500 w 4133850"/>
                <a:gd name="connsiteY78" fmla="*/ 152400 h 1200150"/>
                <a:gd name="connsiteX79" fmla="*/ 899160 w 4133850"/>
                <a:gd name="connsiteY79" fmla="*/ 140970 h 1200150"/>
                <a:gd name="connsiteX80" fmla="*/ 845820 w 4133850"/>
                <a:gd name="connsiteY80" fmla="*/ 125730 h 1200150"/>
                <a:gd name="connsiteX81" fmla="*/ 815340 w 4133850"/>
                <a:gd name="connsiteY81" fmla="*/ 106680 h 1200150"/>
                <a:gd name="connsiteX82" fmla="*/ 792480 w 4133850"/>
                <a:gd name="connsiteY82" fmla="*/ 114300 h 1200150"/>
                <a:gd name="connsiteX83" fmla="*/ 758190 w 4133850"/>
                <a:gd name="connsiteY83" fmla="*/ 91440 h 1200150"/>
                <a:gd name="connsiteX84" fmla="*/ 670560 w 4133850"/>
                <a:gd name="connsiteY84" fmla="*/ 83820 h 1200150"/>
                <a:gd name="connsiteX85" fmla="*/ 601980 w 4133850"/>
                <a:gd name="connsiteY85" fmla="*/ 80010 h 1200150"/>
                <a:gd name="connsiteX86" fmla="*/ 510540 w 4133850"/>
                <a:gd name="connsiteY86" fmla="*/ 60960 h 1200150"/>
                <a:gd name="connsiteX87" fmla="*/ 384810 w 4133850"/>
                <a:gd name="connsiteY87" fmla="*/ 41910 h 1200150"/>
                <a:gd name="connsiteX88" fmla="*/ 278130 w 4133850"/>
                <a:gd name="connsiteY88" fmla="*/ 11430 h 1200150"/>
                <a:gd name="connsiteX89" fmla="*/ 0 w 4133850"/>
                <a:gd name="connsiteY89"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33850" h="1200150">
                  <a:moveTo>
                    <a:pt x="4133850" y="1200150"/>
                  </a:moveTo>
                  <a:lnTo>
                    <a:pt x="4069080" y="1192530"/>
                  </a:lnTo>
                  <a:lnTo>
                    <a:pt x="4027170" y="1196340"/>
                  </a:lnTo>
                  <a:lnTo>
                    <a:pt x="4019550" y="1188720"/>
                  </a:lnTo>
                  <a:lnTo>
                    <a:pt x="3966210" y="1192530"/>
                  </a:lnTo>
                  <a:lnTo>
                    <a:pt x="3954780" y="1169670"/>
                  </a:lnTo>
                  <a:lnTo>
                    <a:pt x="3901440" y="1169670"/>
                  </a:lnTo>
                  <a:lnTo>
                    <a:pt x="3901440" y="1169670"/>
                  </a:lnTo>
                  <a:lnTo>
                    <a:pt x="3844290" y="1131570"/>
                  </a:lnTo>
                  <a:lnTo>
                    <a:pt x="3806190" y="1120140"/>
                  </a:lnTo>
                  <a:lnTo>
                    <a:pt x="3794760" y="1116330"/>
                  </a:lnTo>
                  <a:lnTo>
                    <a:pt x="3760470" y="1120140"/>
                  </a:lnTo>
                  <a:lnTo>
                    <a:pt x="3760470" y="1093470"/>
                  </a:lnTo>
                  <a:lnTo>
                    <a:pt x="3699510" y="1085850"/>
                  </a:lnTo>
                  <a:lnTo>
                    <a:pt x="3669030" y="1085850"/>
                  </a:lnTo>
                  <a:lnTo>
                    <a:pt x="3634740" y="1078230"/>
                  </a:lnTo>
                  <a:lnTo>
                    <a:pt x="3604260" y="1070610"/>
                  </a:lnTo>
                  <a:lnTo>
                    <a:pt x="3592830" y="1062990"/>
                  </a:lnTo>
                  <a:lnTo>
                    <a:pt x="3562350" y="1036320"/>
                  </a:lnTo>
                  <a:lnTo>
                    <a:pt x="3543300" y="1028700"/>
                  </a:lnTo>
                  <a:lnTo>
                    <a:pt x="3436620" y="998220"/>
                  </a:lnTo>
                  <a:lnTo>
                    <a:pt x="3413760" y="994410"/>
                  </a:lnTo>
                  <a:lnTo>
                    <a:pt x="3413760" y="982980"/>
                  </a:lnTo>
                  <a:lnTo>
                    <a:pt x="3364230" y="960120"/>
                  </a:lnTo>
                  <a:lnTo>
                    <a:pt x="3314700" y="933450"/>
                  </a:lnTo>
                  <a:lnTo>
                    <a:pt x="3272790" y="922020"/>
                  </a:lnTo>
                  <a:lnTo>
                    <a:pt x="3238500" y="906780"/>
                  </a:lnTo>
                  <a:lnTo>
                    <a:pt x="3188970" y="899160"/>
                  </a:lnTo>
                  <a:lnTo>
                    <a:pt x="3147060" y="872490"/>
                  </a:lnTo>
                  <a:lnTo>
                    <a:pt x="3120390" y="864870"/>
                  </a:lnTo>
                  <a:lnTo>
                    <a:pt x="3105150" y="853440"/>
                  </a:lnTo>
                  <a:lnTo>
                    <a:pt x="3028950" y="842010"/>
                  </a:lnTo>
                  <a:lnTo>
                    <a:pt x="2998470" y="811530"/>
                  </a:lnTo>
                  <a:lnTo>
                    <a:pt x="2960370" y="807720"/>
                  </a:lnTo>
                  <a:lnTo>
                    <a:pt x="2914650" y="800100"/>
                  </a:lnTo>
                  <a:lnTo>
                    <a:pt x="2868930" y="792480"/>
                  </a:lnTo>
                  <a:lnTo>
                    <a:pt x="2807970" y="758190"/>
                  </a:lnTo>
                  <a:lnTo>
                    <a:pt x="2750820" y="750570"/>
                  </a:lnTo>
                  <a:lnTo>
                    <a:pt x="2693670" y="731520"/>
                  </a:lnTo>
                  <a:lnTo>
                    <a:pt x="2617470" y="701040"/>
                  </a:lnTo>
                  <a:lnTo>
                    <a:pt x="2556510" y="693420"/>
                  </a:lnTo>
                  <a:lnTo>
                    <a:pt x="2541270" y="681990"/>
                  </a:lnTo>
                  <a:lnTo>
                    <a:pt x="2484120" y="674370"/>
                  </a:lnTo>
                  <a:lnTo>
                    <a:pt x="2430780" y="640080"/>
                  </a:lnTo>
                  <a:lnTo>
                    <a:pt x="2377440" y="632460"/>
                  </a:lnTo>
                  <a:lnTo>
                    <a:pt x="2362200" y="617220"/>
                  </a:lnTo>
                  <a:lnTo>
                    <a:pt x="2327910" y="617220"/>
                  </a:lnTo>
                  <a:lnTo>
                    <a:pt x="2324100" y="598170"/>
                  </a:lnTo>
                  <a:lnTo>
                    <a:pt x="2282190" y="598170"/>
                  </a:lnTo>
                  <a:lnTo>
                    <a:pt x="2259330" y="586740"/>
                  </a:lnTo>
                  <a:lnTo>
                    <a:pt x="2236470" y="579120"/>
                  </a:lnTo>
                  <a:lnTo>
                    <a:pt x="2221230" y="563880"/>
                  </a:lnTo>
                  <a:lnTo>
                    <a:pt x="2145030" y="548640"/>
                  </a:lnTo>
                  <a:lnTo>
                    <a:pt x="2122170" y="552450"/>
                  </a:lnTo>
                  <a:lnTo>
                    <a:pt x="2122170" y="537210"/>
                  </a:lnTo>
                  <a:lnTo>
                    <a:pt x="2030730" y="525780"/>
                  </a:lnTo>
                  <a:lnTo>
                    <a:pt x="2023110" y="518160"/>
                  </a:lnTo>
                  <a:lnTo>
                    <a:pt x="1981200" y="514350"/>
                  </a:lnTo>
                  <a:lnTo>
                    <a:pt x="1901190" y="483870"/>
                  </a:lnTo>
                  <a:lnTo>
                    <a:pt x="1824990" y="461010"/>
                  </a:lnTo>
                  <a:lnTo>
                    <a:pt x="1779270" y="453390"/>
                  </a:lnTo>
                  <a:lnTo>
                    <a:pt x="1737360" y="457200"/>
                  </a:lnTo>
                  <a:lnTo>
                    <a:pt x="1710690" y="426720"/>
                  </a:lnTo>
                  <a:lnTo>
                    <a:pt x="1684020" y="403860"/>
                  </a:lnTo>
                  <a:lnTo>
                    <a:pt x="1596390" y="381000"/>
                  </a:lnTo>
                  <a:lnTo>
                    <a:pt x="1508760" y="350520"/>
                  </a:lnTo>
                  <a:lnTo>
                    <a:pt x="1413510" y="308610"/>
                  </a:lnTo>
                  <a:lnTo>
                    <a:pt x="1367790" y="289560"/>
                  </a:lnTo>
                  <a:lnTo>
                    <a:pt x="1283970" y="259080"/>
                  </a:lnTo>
                  <a:lnTo>
                    <a:pt x="1226820" y="247650"/>
                  </a:lnTo>
                  <a:lnTo>
                    <a:pt x="1211580" y="213360"/>
                  </a:lnTo>
                  <a:lnTo>
                    <a:pt x="1184910" y="209550"/>
                  </a:lnTo>
                  <a:lnTo>
                    <a:pt x="1158240" y="201930"/>
                  </a:lnTo>
                  <a:lnTo>
                    <a:pt x="1127760" y="201930"/>
                  </a:lnTo>
                  <a:lnTo>
                    <a:pt x="1097280" y="182880"/>
                  </a:lnTo>
                  <a:lnTo>
                    <a:pt x="1043940" y="167640"/>
                  </a:lnTo>
                  <a:lnTo>
                    <a:pt x="1017270" y="167640"/>
                  </a:lnTo>
                  <a:lnTo>
                    <a:pt x="979170" y="152400"/>
                  </a:lnTo>
                  <a:lnTo>
                    <a:pt x="952500" y="152400"/>
                  </a:lnTo>
                  <a:lnTo>
                    <a:pt x="899160" y="140970"/>
                  </a:lnTo>
                  <a:lnTo>
                    <a:pt x="845820" y="125730"/>
                  </a:lnTo>
                  <a:lnTo>
                    <a:pt x="815340" y="106680"/>
                  </a:lnTo>
                  <a:lnTo>
                    <a:pt x="792480" y="114300"/>
                  </a:lnTo>
                  <a:lnTo>
                    <a:pt x="758190" y="91440"/>
                  </a:lnTo>
                  <a:lnTo>
                    <a:pt x="670560" y="83820"/>
                  </a:lnTo>
                  <a:lnTo>
                    <a:pt x="601980" y="80010"/>
                  </a:lnTo>
                  <a:lnTo>
                    <a:pt x="510540" y="60960"/>
                  </a:lnTo>
                  <a:lnTo>
                    <a:pt x="384810" y="41910"/>
                  </a:lnTo>
                  <a:lnTo>
                    <a:pt x="278130" y="11430"/>
                  </a:lnTo>
                  <a:lnTo>
                    <a:pt x="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 name="Freihandform: Form 22">
              <a:extLst>
                <a:ext uri="{FF2B5EF4-FFF2-40B4-BE49-F238E27FC236}">
                  <a16:creationId xmlns:a16="http://schemas.microsoft.com/office/drawing/2014/main" id="{30176F28-1930-7521-DFAD-A149CE8A0750}"/>
                </a:ext>
              </a:extLst>
            </p:cNvPr>
            <p:cNvSpPr/>
            <p:nvPr/>
          </p:nvSpPr>
          <p:spPr>
            <a:xfrm>
              <a:off x="3021514" y="3117558"/>
              <a:ext cx="4126225" cy="487679"/>
            </a:xfrm>
            <a:custGeom>
              <a:avLst/>
              <a:gdLst>
                <a:gd name="connsiteX0" fmla="*/ 2487930 w 2487930"/>
                <a:gd name="connsiteY0" fmla="*/ 308610 h 308610"/>
                <a:gd name="connsiteX1" fmla="*/ 1912620 w 2487930"/>
                <a:gd name="connsiteY1" fmla="*/ 308610 h 308610"/>
                <a:gd name="connsiteX2" fmla="*/ 1905000 w 2487930"/>
                <a:gd name="connsiteY2" fmla="*/ 278130 h 308610"/>
                <a:gd name="connsiteX3" fmla="*/ 1794510 w 2487930"/>
                <a:gd name="connsiteY3" fmla="*/ 278130 h 308610"/>
                <a:gd name="connsiteX4" fmla="*/ 1794510 w 2487930"/>
                <a:gd name="connsiteY4" fmla="*/ 266700 h 308610"/>
                <a:gd name="connsiteX5" fmla="*/ 1771650 w 2487930"/>
                <a:gd name="connsiteY5" fmla="*/ 266700 h 308610"/>
                <a:gd name="connsiteX6" fmla="*/ 1760220 w 2487930"/>
                <a:gd name="connsiteY6" fmla="*/ 259080 h 308610"/>
                <a:gd name="connsiteX7" fmla="*/ 1676400 w 2487930"/>
                <a:gd name="connsiteY7" fmla="*/ 251460 h 308610"/>
                <a:gd name="connsiteX8" fmla="*/ 1672590 w 2487930"/>
                <a:gd name="connsiteY8" fmla="*/ 205740 h 308610"/>
                <a:gd name="connsiteX9" fmla="*/ 1626870 w 2487930"/>
                <a:gd name="connsiteY9" fmla="*/ 209550 h 308610"/>
                <a:gd name="connsiteX10" fmla="*/ 1626870 w 2487930"/>
                <a:gd name="connsiteY10" fmla="*/ 186690 h 308610"/>
                <a:gd name="connsiteX11" fmla="*/ 1485900 w 2487930"/>
                <a:gd name="connsiteY11" fmla="*/ 182880 h 308610"/>
                <a:gd name="connsiteX12" fmla="*/ 1478280 w 2487930"/>
                <a:gd name="connsiteY12" fmla="*/ 171450 h 308610"/>
                <a:gd name="connsiteX13" fmla="*/ 1463040 w 2487930"/>
                <a:gd name="connsiteY13" fmla="*/ 175260 h 308610"/>
                <a:gd name="connsiteX14" fmla="*/ 1455420 w 2487930"/>
                <a:gd name="connsiteY14" fmla="*/ 137160 h 308610"/>
                <a:gd name="connsiteX15" fmla="*/ 1188720 w 2487930"/>
                <a:gd name="connsiteY15" fmla="*/ 137160 h 308610"/>
                <a:gd name="connsiteX16" fmla="*/ 1188720 w 2487930"/>
                <a:gd name="connsiteY16" fmla="*/ 118110 h 308610"/>
                <a:gd name="connsiteX17" fmla="*/ 1162050 w 2487930"/>
                <a:gd name="connsiteY17" fmla="*/ 118110 h 308610"/>
                <a:gd name="connsiteX18" fmla="*/ 1162050 w 2487930"/>
                <a:gd name="connsiteY18" fmla="*/ 95250 h 308610"/>
                <a:gd name="connsiteX19" fmla="*/ 1005840 w 2487930"/>
                <a:gd name="connsiteY19" fmla="*/ 95250 h 308610"/>
                <a:gd name="connsiteX20" fmla="*/ 1009650 w 2487930"/>
                <a:gd name="connsiteY20" fmla="*/ 80010 h 308610"/>
                <a:gd name="connsiteX21" fmla="*/ 552450 w 2487930"/>
                <a:gd name="connsiteY21" fmla="*/ 80010 h 308610"/>
                <a:gd name="connsiteX22" fmla="*/ 171450 w 2487930"/>
                <a:gd name="connsiteY22" fmla="*/ 80010 h 308610"/>
                <a:gd name="connsiteX23" fmla="*/ 175260 w 2487930"/>
                <a:gd name="connsiteY23" fmla="*/ 64770 h 308610"/>
                <a:gd name="connsiteX24" fmla="*/ 3810 w 2487930"/>
                <a:gd name="connsiteY24" fmla="*/ 60960 h 308610"/>
                <a:gd name="connsiteX25" fmla="*/ 0 w 2487930"/>
                <a:gd name="connsiteY25" fmla="*/ 0 h 308610"/>
                <a:gd name="connsiteX0" fmla="*/ 2487930 w 2487930"/>
                <a:gd name="connsiteY0" fmla="*/ 308610 h 308610"/>
                <a:gd name="connsiteX1" fmla="*/ 1912620 w 2487930"/>
                <a:gd name="connsiteY1" fmla="*/ 308610 h 308610"/>
                <a:gd name="connsiteX2" fmla="*/ 1905000 w 2487930"/>
                <a:gd name="connsiteY2" fmla="*/ 278130 h 308610"/>
                <a:gd name="connsiteX3" fmla="*/ 1794510 w 2487930"/>
                <a:gd name="connsiteY3" fmla="*/ 278130 h 308610"/>
                <a:gd name="connsiteX4" fmla="*/ 1794510 w 2487930"/>
                <a:gd name="connsiteY4" fmla="*/ 266700 h 308610"/>
                <a:gd name="connsiteX5" fmla="*/ 1771650 w 2487930"/>
                <a:gd name="connsiteY5" fmla="*/ 266700 h 308610"/>
                <a:gd name="connsiteX6" fmla="*/ 1760220 w 2487930"/>
                <a:gd name="connsiteY6" fmla="*/ 259080 h 308610"/>
                <a:gd name="connsiteX7" fmla="*/ 1676400 w 2487930"/>
                <a:gd name="connsiteY7" fmla="*/ 251460 h 308610"/>
                <a:gd name="connsiteX8" fmla="*/ 1672590 w 2487930"/>
                <a:gd name="connsiteY8" fmla="*/ 205740 h 308610"/>
                <a:gd name="connsiteX9" fmla="*/ 1626870 w 2487930"/>
                <a:gd name="connsiteY9" fmla="*/ 209550 h 308610"/>
                <a:gd name="connsiteX10" fmla="*/ 1626870 w 2487930"/>
                <a:gd name="connsiteY10" fmla="*/ 186690 h 308610"/>
                <a:gd name="connsiteX11" fmla="*/ 1485900 w 2487930"/>
                <a:gd name="connsiteY11" fmla="*/ 182880 h 308610"/>
                <a:gd name="connsiteX12" fmla="*/ 1478280 w 2487930"/>
                <a:gd name="connsiteY12" fmla="*/ 171450 h 308610"/>
                <a:gd name="connsiteX13" fmla="*/ 1463040 w 2487930"/>
                <a:gd name="connsiteY13" fmla="*/ 175260 h 308610"/>
                <a:gd name="connsiteX14" fmla="*/ 1455420 w 2487930"/>
                <a:gd name="connsiteY14" fmla="*/ 137160 h 308610"/>
                <a:gd name="connsiteX15" fmla="*/ 1188720 w 2487930"/>
                <a:gd name="connsiteY15" fmla="*/ 137160 h 308610"/>
                <a:gd name="connsiteX16" fmla="*/ 1188720 w 2487930"/>
                <a:gd name="connsiteY16" fmla="*/ 118110 h 308610"/>
                <a:gd name="connsiteX17" fmla="*/ 1162050 w 2487930"/>
                <a:gd name="connsiteY17" fmla="*/ 118110 h 308610"/>
                <a:gd name="connsiteX18" fmla="*/ 1162050 w 2487930"/>
                <a:gd name="connsiteY18" fmla="*/ 95250 h 308610"/>
                <a:gd name="connsiteX19" fmla="*/ 1005840 w 2487930"/>
                <a:gd name="connsiteY19" fmla="*/ 95250 h 308610"/>
                <a:gd name="connsiteX20" fmla="*/ 1009650 w 2487930"/>
                <a:gd name="connsiteY20" fmla="*/ 80010 h 308610"/>
                <a:gd name="connsiteX21" fmla="*/ 552450 w 2487930"/>
                <a:gd name="connsiteY21" fmla="*/ 80010 h 308610"/>
                <a:gd name="connsiteX22" fmla="*/ 171450 w 2487930"/>
                <a:gd name="connsiteY22" fmla="*/ 80010 h 308610"/>
                <a:gd name="connsiteX23" fmla="*/ 175260 w 2487930"/>
                <a:gd name="connsiteY23" fmla="*/ 64770 h 308610"/>
                <a:gd name="connsiteX24" fmla="*/ 3810 w 2487930"/>
                <a:gd name="connsiteY24" fmla="*/ 60960 h 308610"/>
                <a:gd name="connsiteX25" fmla="*/ 0 w 2487930"/>
                <a:gd name="connsiteY25" fmla="*/ 0 h 308610"/>
                <a:gd name="connsiteX0" fmla="*/ 2487930 w 2487930"/>
                <a:gd name="connsiteY0" fmla="*/ 320040 h 320040"/>
                <a:gd name="connsiteX1" fmla="*/ 1912620 w 2487930"/>
                <a:gd name="connsiteY1" fmla="*/ 320040 h 320040"/>
                <a:gd name="connsiteX2" fmla="*/ 1905000 w 2487930"/>
                <a:gd name="connsiteY2" fmla="*/ 289560 h 320040"/>
                <a:gd name="connsiteX3" fmla="*/ 1794510 w 2487930"/>
                <a:gd name="connsiteY3" fmla="*/ 289560 h 320040"/>
                <a:gd name="connsiteX4" fmla="*/ 1794510 w 2487930"/>
                <a:gd name="connsiteY4" fmla="*/ 278130 h 320040"/>
                <a:gd name="connsiteX5" fmla="*/ 1771650 w 2487930"/>
                <a:gd name="connsiteY5" fmla="*/ 278130 h 320040"/>
                <a:gd name="connsiteX6" fmla="*/ 1760220 w 2487930"/>
                <a:gd name="connsiteY6" fmla="*/ 270510 h 320040"/>
                <a:gd name="connsiteX7" fmla="*/ 1676400 w 2487930"/>
                <a:gd name="connsiteY7" fmla="*/ 262890 h 320040"/>
                <a:gd name="connsiteX8" fmla="*/ 1672590 w 2487930"/>
                <a:gd name="connsiteY8" fmla="*/ 217170 h 320040"/>
                <a:gd name="connsiteX9" fmla="*/ 1626870 w 2487930"/>
                <a:gd name="connsiteY9" fmla="*/ 220980 h 320040"/>
                <a:gd name="connsiteX10" fmla="*/ 1626870 w 2487930"/>
                <a:gd name="connsiteY10" fmla="*/ 198120 h 320040"/>
                <a:gd name="connsiteX11" fmla="*/ 1485900 w 2487930"/>
                <a:gd name="connsiteY11" fmla="*/ 194310 h 320040"/>
                <a:gd name="connsiteX12" fmla="*/ 1478280 w 2487930"/>
                <a:gd name="connsiteY12" fmla="*/ 182880 h 320040"/>
                <a:gd name="connsiteX13" fmla="*/ 1463040 w 2487930"/>
                <a:gd name="connsiteY13" fmla="*/ 186690 h 320040"/>
                <a:gd name="connsiteX14" fmla="*/ 1455420 w 2487930"/>
                <a:gd name="connsiteY14" fmla="*/ 148590 h 320040"/>
                <a:gd name="connsiteX15" fmla="*/ 1188720 w 2487930"/>
                <a:gd name="connsiteY15" fmla="*/ 148590 h 320040"/>
                <a:gd name="connsiteX16" fmla="*/ 1188720 w 2487930"/>
                <a:gd name="connsiteY16" fmla="*/ 129540 h 320040"/>
                <a:gd name="connsiteX17" fmla="*/ 1162050 w 2487930"/>
                <a:gd name="connsiteY17" fmla="*/ 129540 h 320040"/>
                <a:gd name="connsiteX18" fmla="*/ 1162050 w 2487930"/>
                <a:gd name="connsiteY18" fmla="*/ 106680 h 320040"/>
                <a:gd name="connsiteX19" fmla="*/ 1005840 w 2487930"/>
                <a:gd name="connsiteY19" fmla="*/ 106680 h 320040"/>
                <a:gd name="connsiteX20" fmla="*/ 1009650 w 2487930"/>
                <a:gd name="connsiteY20" fmla="*/ 91440 h 320040"/>
                <a:gd name="connsiteX21" fmla="*/ 552450 w 2487930"/>
                <a:gd name="connsiteY21" fmla="*/ 91440 h 320040"/>
                <a:gd name="connsiteX22" fmla="*/ 171450 w 2487930"/>
                <a:gd name="connsiteY22" fmla="*/ 91440 h 320040"/>
                <a:gd name="connsiteX23" fmla="*/ 175260 w 2487930"/>
                <a:gd name="connsiteY23" fmla="*/ 76200 h 320040"/>
                <a:gd name="connsiteX24" fmla="*/ 3810 w 2487930"/>
                <a:gd name="connsiteY24" fmla="*/ 72390 h 320040"/>
                <a:gd name="connsiteX25" fmla="*/ 0 w 2487930"/>
                <a:gd name="connsiteY25" fmla="*/ 11430 h 320040"/>
                <a:gd name="connsiteX26" fmla="*/ 3810 w 2487930"/>
                <a:gd name="connsiteY26" fmla="*/ 0 h 320040"/>
                <a:gd name="connsiteX0" fmla="*/ 2880361 w 2880361"/>
                <a:gd name="connsiteY0" fmla="*/ 316230 h 316230"/>
                <a:gd name="connsiteX1" fmla="*/ 2305051 w 2880361"/>
                <a:gd name="connsiteY1" fmla="*/ 316230 h 316230"/>
                <a:gd name="connsiteX2" fmla="*/ 2297431 w 2880361"/>
                <a:gd name="connsiteY2" fmla="*/ 285750 h 316230"/>
                <a:gd name="connsiteX3" fmla="*/ 2186941 w 2880361"/>
                <a:gd name="connsiteY3" fmla="*/ 285750 h 316230"/>
                <a:gd name="connsiteX4" fmla="*/ 2186941 w 2880361"/>
                <a:gd name="connsiteY4" fmla="*/ 274320 h 316230"/>
                <a:gd name="connsiteX5" fmla="*/ 2164081 w 2880361"/>
                <a:gd name="connsiteY5" fmla="*/ 274320 h 316230"/>
                <a:gd name="connsiteX6" fmla="*/ 2152651 w 2880361"/>
                <a:gd name="connsiteY6" fmla="*/ 266700 h 316230"/>
                <a:gd name="connsiteX7" fmla="*/ 2068831 w 2880361"/>
                <a:gd name="connsiteY7" fmla="*/ 259080 h 316230"/>
                <a:gd name="connsiteX8" fmla="*/ 2065021 w 2880361"/>
                <a:gd name="connsiteY8" fmla="*/ 213360 h 316230"/>
                <a:gd name="connsiteX9" fmla="*/ 2019301 w 2880361"/>
                <a:gd name="connsiteY9" fmla="*/ 217170 h 316230"/>
                <a:gd name="connsiteX10" fmla="*/ 2019301 w 2880361"/>
                <a:gd name="connsiteY10" fmla="*/ 194310 h 316230"/>
                <a:gd name="connsiteX11" fmla="*/ 1878331 w 2880361"/>
                <a:gd name="connsiteY11" fmla="*/ 190500 h 316230"/>
                <a:gd name="connsiteX12" fmla="*/ 1870711 w 2880361"/>
                <a:gd name="connsiteY12" fmla="*/ 179070 h 316230"/>
                <a:gd name="connsiteX13" fmla="*/ 1855471 w 2880361"/>
                <a:gd name="connsiteY13" fmla="*/ 182880 h 316230"/>
                <a:gd name="connsiteX14" fmla="*/ 1847851 w 2880361"/>
                <a:gd name="connsiteY14" fmla="*/ 144780 h 316230"/>
                <a:gd name="connsiteX15" fmla="*/ 1581151 w 2880361"/>
                <a:gd name="connsiteY15" fmla="*/ 144780 h 316230"/>
                <a:gd name="connsiteX16" fmla="*/ 1581151 w 2880361"/>
                <a:gd name="connsiteY16" fmla="*/ 125730 h 316230"/>
                <a:gd name="connsiteX17" fmla="*/ 1554481 w 2880361"/>
                <a:gd name="connsiteY17" fmla="*/ 125730 h 316230"/>
                <a:gd name="connsiteX18" fmla="*/ 1554481 w 2880361"/>
                <a:gd name="connsiteY18" fmla="*/ 102870 h 316230"/>
                <a:gd name="connsiteX19" fmla="*/ 1398271 w 2880361"/>
                <a:gd name="connsiteY19" fmla="*/ 102870 h 316230"/>
                <a:gd name="connsiteX20" fmla="*/ 1402081 w 2880361"/>
                <a:gd name="connsiteY20" fmla="*/ 87630 h 316230"/>
                <a:gd name="connsiteX21" fmla="*/ 944881 w 2880361"/>
                <a:gd name="connsiteY21" fmla="*/ 87630 h 316230"/>
                <a:gd name="connsiteX22" fmla="*/ 563881 w 2880361"/>
                <a:gd name="connsiteY22" fmla="*/ 87630 h 316230"/>
                <a:gd name="connsiteX23" fmla="*/ 567691 w 2880361"/>
                <a:gd name="connsiteY23" fmla="*/ 72390 h 316230"/>
                <a:gd name="connsiteX24" fmla="*/ 396241 w 2880361"/>
                <a:gd name="connsiteY24" fmla="*/ 68580 h 316230"/>
                <a:gd name="connsiteX25" fmla="*/ 392431 w 2880361"/>
                <a:gd name="connsiteY25" fmla="*/ 7620 h 316230"/>
                <a:gd name="connsiteX26" fmla="*/ 1 w 2880361"/>
                <a:gd name="connsiteY26" fmla="*/ 0 h 316230"/>
                <a:gd name="connsiteX0" fmla="*/ 2908358 w 2908358"/>
                <a:gd name="connsiteY0" fmla="*/ 323850 h 323850"/>
                <a:gd name="connsiteX1" fmla="*/ 2333048 w 2908358"/>
                <a:gd name="connsiteY1" fmla="*/ 323850 h 323850"/>
                <a:gd name="connsiteX2" fmla="*/ 2325428 w 2908358"/>
                <a:gd name="connsiteY2" fmla="*/ 293370 h 323850"/>
                <a:gd name="connsiteX3" fmla="*/ 2214938 w 2908358"/>
                <a:gd name="connsiteY3" fmla="*/ 293370 h 323850"/>
                <a:gd name="connsiteX4" fmla="*/ 2214938 w 2908358"/>
                <a:gd name="connsiteY4" fmla="*/ 281940 h 323850"/>
                <a:gd name="connsiteX5" fmla="*/ 2192078 w 2908358"/>
                <a:gd name="connsiteY5" fmla="*/ 281940 h 323850"/>
                <a:gd name="connsiteX6" fmla="*/ 2180648 w 2908358"/>
                <a:gd name="connsiteY6" fmla="*/ 274320 h 323850"/>
                <a:gd name="connsiteX7" fmla="*/ 2096828 w 2908358"/>
                <a:gd name="connsiteY7" fmla="*/ 266700 h 323850"/>
                <a:gd name="connsiteX8" fmla="*/ 2093018 w 2908358"/>
                <a:gd name="connsiteY8" fmla="*/ 220980 h 323850"/>
                <a:gd name="connsiteX9" fmla="*/ 2047298 w 2908358"/>
                <a:gd name="connsiteY9" fmla="*/ 224790 h 323850"/>
                <a:gd name="connsiteX10" fmla="*/ 2047298 w 2908358"/>
                <a:gd name="connsiteY10" fmla="*/ 201930 h 323850"/>
                <a:gd name="connsiteX11" fmla="*/ 1906328 w 2908358"/>
                <a:gd name="connsiteY11" fmla="*/ 198120 h 323850"/>
                <a:gd name="connsiteX12" fmla="*/ 1898708 w 2908358"/>
                <a:gd name="connsiteY12" fmla="*/ 186690 h 323850"/>
                <a:gd name="connsiteX13" fmla="*/ 1883468 w 2908358"/>
                <a:gd name="connsiteY13" fmla="*/ 190500 h 323850"/>
                <a:gd name="connsiteX14" fmla="*/ 1875848 w 2908358"/>
                <a:gd name="connsiteY14" fmla="*/ 152400 h 323850"/>
                <a:gd name="connsiteX15" fmla="*/ 1609148 w 2908358"/>
                <a:gd name="connsiteY15" fmla="*/ 152400 h 323850"/>
                <a:gd name="connsiteX16" fmla="*/ 1609148 w 2908358"/>
                <a:gd name="connsiteY16" fmla="*/ 133350 h 323850"/>
                <a:gd name="connsiteX17" fmla="*/ 1582478 w 2908358"/>
                <a:gd name="connsiteY17" fmla="*/ 133350 h 323850"/>
                <a:gd name="connsiteX18" fmla="*/ 1582478 w 2908358"/>
                <a:gd name="connsiteY18" fmla="*/ 110490 h 323850"/>
                <a:gd name="connsiteX19" fmla="*/ 1426268 w 2908358"/>
                <a:gd name="connsiteY19" fmla="*/ 110490 h 323850"/>
                <a:gd name="connsiteX20" fmla="*/ 1430078 w 2908358"/>
                <a:gd name="connsiteY20" fmla="*/ 95250 h 323850"/>
                <a:gd name="connsiteX21" fmla="*/ 972878 w 2908358"/>
                <a:gd name="connsiteY21" fmla="*/ 95250 h 323850"/>
                <a:gd name="connsiteX22" fmla="*/ 591878 w 2908358"/>
                <a:gd name="connsiteY22" fmla="*/ 95250 h 323850"/>
                <a:gd name="connsiteX23" fmla="*/ 595688 w 2908358"/>
                <a:gd name="connsiteY23" fmla="*/ 80010 h 323850"/>
                <a:gd name="connsiteX24" fmla="*/ 424238 w 2908358"/>
                <a:gd name="connsiteY24" fmla="*/ 76200 h 323850"/>
                <a:gd name="connsiteX25" fmla="*/ 420428 w 2908358"/>
                <a:gd name="connsiteY25" fmla="*/ 15240 h 323850"/>
                <a:gd name="connsiteX26" fmla="*/ 27998 w 2908358"/>
                <a:gd name="connsiteY26" fmla="*/ 7620 h 323850"/>
                <a:gd name="connsiteX27" fmla="*/ 31809 w 2908358"/>
                <a:gd name="connsiteY27" fmla="*/ 0 h 323850"/>
                <a:gd name="connsiteX0" fmla="*/ 2908358 w 2908358"/>
                <a:gd name="connsiteY0" fmla="*/ 400050 h 400050"/>
                <a:gd name="connsiteX1" fmla="*/ 2333048 w 2908358"/>
                <a:gd name="connsiteY1" fmla="*/ 400050 h 400050"/>
                <a:gd name="connsiteX2" fmla="*/ 2325428 w 2908358"/>
                <a:gd name="connsiteY2" fmla="*/ 369570 h 400050"/>
                <a:gd name="connsiteX3" fmla="*/ 2214938 w 2908358"/>
                <a:gd name="connsiteY3" fmla="*/ 369570 h 400050"/>
                <a:gd name="connsiteX4" fmla="*/ 2214938 w 2908358"/>
                <a:gd name="connsiteY4" fmla="*/ 358140 h 400050"/>
                <a:gd name="connsiteX5" fmla="*/ 2192078 w 2908358"/>
                <a:gd name="connsiteY5" fmla="*/ 358140 h 400050"/>
                <a:gd name="connsiteX6" fmla="*/ 2180648 w 2908358"/>
                <a:gd name="connsiteY6" fmla="*/ 350520 h 400050"/>
                <a:gd name="connsiteX7" fmla="*/ 2096828 w 2908358"/>
                <a:gd name="connsiteY7" fmla="*/ 342900 h 400050"/>
                <a:gd name="connsiteX8" fmla="*/ 2093018 w 2908358"/>
                <a:gd name="connsiteY8" fmla="*/ 297180 h 400050"/>
                <a:gd name="connsiteX9" fmla="*/ 2047298 w 2908358"/>
                <a:gd name="connsiteY9" fmla="*/ 300990 h 400050"/>
                <a:gd name="connsiteX10" fmla="*/ 2047298 w 2908358"/>
                <a:gd name="connsiteY10" fmla="*/ 278130 h 400050"/>
                <a:gd name="connsiteX11" fmla="*/ 1906328 w 2908358"/>
                <a:gd name="connsiteY11" fmla="*/ 274320 h 400050"/>
                <a:gd name="connsiteX12" fmla="*/ 1898708 w 2908358"/>
                <a:gd name="connsiteY12" fmla="*/ 262890 h 400050"/>
                <a:gd name="connsiteX13" fmla="*/ 1883468 w 2908358"/>
                <a:gd name="connsiteY13" fmla="*/ 266700 h 400050"/>
                <a:gd name="connsiteX14" fmla="*/ 1875848 w 2908358"/>
                <a:gd name="connsiteY14" fmla="*/ 228600 h 400050"/>
                <a:gd name="connsiteX15" fmla="*/ 1609148 w 2908358"/>
                <a:gd name="connsiteY15" fmla="*/ 228600 h 400050"/>
                <a:gd name="connsiteX16" fmla="*/ 1609148 w 2908358"/>
                <a:gd name="connsiteY16" fmla="*/ 209550 h 400050"/>
                <a:gd name="connsiteX17" fmla="*/ 1582478 w 2908358"/>
                <a:gd name="connsiteY17" fmla="*/ 209550 h 400050"/>
                <a:gd name="connsiteX18" fmla="*/ 1582478 w 2908358"/>
                <a:gd name="connsiteY18" fmla="*/ 186690 h 400050"/>
                <a:gd name="connsiteX19" fmla="*/ 1426268 w 2908358"/>
                <a:gd name="connsiteY19" fmla="*/ 186690 h 400050"/>
                <a:gd name="connsiteX20" fmla="*/ 1430078 w 2908358"/>
                <a:gd name="connsiteY20" fmla="*/ 171450 h 400050"/>
                <a:gd name="connsiteX21" fmla="*/ 972878 w 2908358"/>
                <a:gd name="connsiteY21" fmla="*/ 171450 h 400050"/>
                <a:gd name="connsiteX22" fmla="*/ 591878 w 2908358"/>
                <a:gd name="connsiteY22" fmla="*/ 171450 h 400050"/>
                <a:gd name="connsiteX23" fmla="*/ 595688 w 2908358"/>
                <a:gd name="connsiteY23" fmla="*/ 156210 h 400050"/>
                <a:gd name="connsiteX24" fmla="*/ 424238 w 2908358"/>
                <a:gd name="connsiteY24" fmla="*/ 152400 h 400050"/>
                <a:gd name="connsiteX25" fmla="*/ 420428 w 2908358"/>
                <a:gd name="connsiteY25" fmla="*/ 91440 h 400050"/>
                <a:gd name="connsiteX26" fmla="*/ 27998 w 2908358"/>
                <a:gd name="connsiteY26" fmla="*/ 83820 h 400050"/>
                <a:gd name="connsiteX27" fmla="*/ 31809 w 2908358"/>
                <a:gd name="connsiteY27" fmla="*/ 0 h 400050"/>
                <a:gd name="connsiteX0" fmla="*/ 2908358 w 2908358"/>
                <a:gd name="connsiteY0" fmla="*/ 400050 h 400050"/>
                <a:gd name="connsiteX1" fmla="*/ 2333048 w 2908358"/>
                <a:gd name="connsiteY1" fmla="*/ 400050 h 400050"/>
                <a:gd name="connsiteX2" fmla="*/ 2325428 w 2908358"/>
                <a:gd name="connsiteY2" fmla="*/ 369570 h 400050"/>
                <a:gd name="connsiteX3" fmla="*/ 2214938 w 2908358"/>
                <a:gd name="connsiteY3" fmla="*/ 369570 h 400050"/>
                <a:gd name="connsiteX4" fmla="*/ 2214938 w 2908358"/>
                <a:gd name="connsiteY4" fmla="*/ 358140 h 400050"/>
                <a:gd name="connsiteX5" fmla="*/ 2192078 w 2908358"/>
                <a:gd name="connsiteY5" fmla="*/ 358140 h 400050"/>
                <a:gd name="connsiteX6" fmla="*/ 2180648 w 2908358"/>
                <a:gd name="connsiteY6" fmla="*/ 350520 h 400050"/>
                <a:gd name="connsiteX7" fmla="*/ 2096828 w 2908358"/>
                <a:gd name="connsiteY7" fmla="*/ 342900 h 400050"/>
                <a:gd name="connsiteX8" fmla="*/ 2093018 w 2908358"/>
                <a:gd name="connsiteY8" fmla="*/ 297180 h 400050"/>
                <a:gd name="connsiteX9" fmla="*/ 2047298 w 2908358"/>
                <a:gd name="connsiteY9" fmla="*/ 300990 h 400050"/>
                <a:gd name="connsiteX10" fmla="*/ 2047298 w 2908358"/>
                <a:gd name="connsiteY10" fmla="*/ 278130 h 400050"/>
                <a:gd name="connsiteX11" fmla="*/ 1906328 w 2908358"/>
                <a:gd name="connsiteY11" fmla="*/ 274320 h 400050"/>
                <a:gd name="connsiteX12" fmla="*/ 1898708 w 2908358"/>
                <a:gd name="connsiteY12" fmla="*/ 262890 h 400050"/>
                <a:gd name="connsiteX13" fmla="*/ 1883468 w 2908358"/>
                <a:gd name="connsiteY13" fmla="*/ 266700 h 400050"/>
                <a:gd name="connsiteX14" fmla="*/ 1875848 w 2908358"/>
                <a:gd name="connsiteY14" fmla="*/ 228600 h 400050"/>
                <a:gd name="connsiteX15" fmla="*/ 1609148 w 2908358"/>
                <a:gd name="connsiteY15" fmla="*/ 228600 h 400050"/>
                <a:gd name="connsiteX16" fmla="*/ 1609148 w 2908358"/>
                <a:gd name="connsiteY16" fmla="*/ 209550 h 400050"/>
                <a:gd name="connsiteX17" fmla="*/ 1582478 w 2908358"/>
                <a:gd name="connsiteY17" fmla="*/ 209550 h 400050"/>
                <a:gd name="connsiteX18" fmla="*/ 1582478 w 2908358"/>
                <a:gd name="connsiteY18" fmla="*/ 186690 h 400050"/>
                <a:gd name="connsiteX19" fmla="*/ 1426268 w 2908358"/>
                <a:gd name="connsiteY19" fmla="*/ 186690 h 400050"/>
                <a:gd name="connsiteX20" fmla="*/ 1430078 w 2908358"/>
                <a:gd name="connsiteY20" fmla="*/ 171450 h 400050"/>
                <a:gd name="connsiteX21" fmla="*/ 972878 w 2908358"/>
                <a:gd name="connsiteY21" fmla="*/ 171450 h 400050"/>
                <a:gd name="connsiteX22" fmla="*/ 591878 w 2908358"/>
                <a:gd name="connsiteY22" fmla="*/ 171450 h 400050"/>
                <a:gd name="connsiteX23" fmla="*/ 595688 w 2908358"/>
                <a:gd name="connsiteY23" fmla="*/ 156210 h 400050"/>
                <a:gd name="connsiteX24" fmla="*/ 424238 w 2908358"/>
                <a:gd name="connsiteY24" fmla="*/ 152400 h 400050"/>
                <a:gd name="connsiteX25" fmla="*/ 420428 w 2908358"/>
                <a:gd name="connsiteY25" fmla="*/ 91440 h 400050"/>
                <a:gd name="connsiteX26" fmla="*/ 27998 w 2908358"/>
                <a:gd name="connsiteY26" fmla="*/ 83820 h 400050"/>
                <a:gd name="connsiteX27" fmla="*/ 31809 w 2908358"/>
                <a:gd name="connsiteY27" fmla="*/ 0 h 400050"/>
                <a:gd name="connsiteX0" fmla="*/ 2880360 w 2880360"/>
                <a:gd name="connsiteY0" fmla="*/ 400050 h 400050"/>
                <a:gd name="connsiteX1" fmla="*/ 2305050 w 2880360"/>
                <a:gd name="connsiteY1" fmla="*/ 400050 h 400050"/>
                <a:gd name="connsiteX2" fmla="*/ 2297430 w 2880360"/>
                <a:gd name="connsiteY2" fmla="*/ 369570 h 400050"/>
                <a:gd name="connsiteX3" fmla="*/ 2186940 w 2880360"/>
                <a:gd name="connsiteY3" fmla="*/ 369570 h 400050"/>
                <a:gd name="connsiteX4" fmla="*/ 2186940 w 2880360"/>
                <a:gd name="connsiteY4" fmla="*/ 358140 h 400050"/>
                <a:gd name="connsiteX5" fmla="*/ 2164080 w 2880360"/>
                <a:gd name="connsiteY5" fmla="*/ 358140 h 400050"/>
                <a:gd name="connsiteX6" fmla="*/ 2152650 w 2880360"/>
                <a:gd name="connsiteY6" fmla="*/ 350520 h 400050"/>
                <a:gd name="connsiteX7" fmla="*/ 2068830 w 2880360"/>
                <a:gd name="connsiteY7" fmla="*/ 342900 h 400050"/>
                <a:gd name="connsiteX8" fmla="*/ 2065020 w 2880360"/>
                <a:gd name="connsiteY8" fmla="*/ 297180 h 400050"/>
                <a:gd name="connsiteX9" fmla="*/ 2019300 w 2880360"/>
                <a:gd name="connsiteY9" fmla="*/ 300990 h 400050"/>
                <a:gd name="connsiteX10" fmla="*/ 2019300 w 2880360"/>
                <a:gd name="connsiteY10" fmla="*/ 278130 h 400050"/>
                <a:gd name="connsiteX11" fmla="*/ 1878330 w 2880360"/>
                <a:gd name="connsiteY11" fmla="*/ 274320 h 400050"/>
                <a:gd name="connsiteX12" fmla="*/ 1870710 w 2880360"/>
                <a:gd name="connsiteY12" fmla="*/ 262890 h 400050"/>
                <a:gd name="connsiteX13" fmla="*/ 1855470 w 2880360"/>
                <a:gd name="connsiteY13" fmla="*/ 266700 h 400050"/>
                <a:gd name="connsiteX14" fmla="*/ 1847850 w 2880360"/>
                <a:gd name="connsiteY14" fmla="*/ 228600 h 400050"/>
                <a:gd name="connsiteX15" fmla="*/ 1581150 w 2880360"/>
                <a:gd name="connsiteY15" fmla="*/ 228600 h 400050"/>
                <a:gd name="connsiteX16" fmla="*/ 1581150 w 2880360"/>
                <a:gd name="connsiteY16" fmla="*/ 209550 h 400050"/>
                <a:gd name="connsiteX17" fmla="*/ 1554480 w 2880360"/>
                <a:gd name="connsiteY17" fmla="*/ 209550 h 400050"/>
                <a:gd name="connsiteX18" fmla="*/ 1554480 w 2880360"/>
                <a:gd name="connsiteY18" fmla="*/ 186690 h 400050"/>
                <a:gd name="connsiteX19" fmla="*/ 1398270 w 2880360"/>
                <a:gd name="connsiteY19" fmla="*/ 186690 h 400050"/>
                <a:gd name="connsiteX20" fmla="*/ 1402080 w 2880360"/>
                <a:gd name="connsiteY20" fmla="*/ 171450 h 400050"/>
                <a:gd name="connsiteX21" fmla="*/ 944880 w 2880360"/>
                <a:gd name="connsiteY21" fmla="*/ 171450 h 400050"/>
                <a:gd name="connsiteX22" fmla="*/ 563880 w 2880360"/>
                <a:gd name="connsiteY22" fmla="*/ 171450 h 400050"/>
                <a:gd name="connsiteX23" fmla="*/ 567690 w 2880360"/>
                <a:gd name="connsiteY23" fmla="*/ 156210 h 400050"/>
                <a:gd name="connsiteX24" fmla="*/ 396240 w 2880360"/>
                <a:gd name="connsiteY24" fmla="*/ 152400 h 400050"/>
                <a:gd name="connsiteX25" fmla="*/ 392430 w 2880360"/>
                <a:gd name="connsiteY25" fmla="*/ 91440 h 400050"/>
                <a:gd name="connsiteX26" fmla="*/ 0 w 2880360"/>
                <a:gd name="connsiteY26" fmla="*/ 83820 h 400050"/>
                <a:gd name="connsiteX27" fmla="*/ 3811 w 2880360"/>
                <a:gd name="connsiteY27" fmla="*/ 0 h 400050"/>
                <a:gd name="connsiteX0" fmla="*/ 2880360 w 2880360"/>
                <a:gd name="connsiteY0" fmla="*/ 407473 h 407473"/>
                <a:gd name="connsiteX1" fmla="*/ 2305050 w 2880360"/>
                <a:gd name="connsiteY1" fmla="*/ 407473 h 407473"/>
                <a:gd name="connsiteX2" fmla="*/ 2297430 w 2880360"/>
                <a:gd name="connsiteY2" fmla="*/ 376993 h 407473"/>
                <a:gd name="connsiteX3" fmla="*/ 2186940 w 2880360"/>
                <a:gd name="connsiteY3" fmla="*/ 376993 h 407473"/>
                <a:gd name="connsiteX4" fmla="*/ 2186940 w 2880360"/>
                <a:gd name="connsiteY4" fmla="*/ 365563 h 407473"/>
                <a:gd name="connsiteX5" fmla="*/ 2164080 w 2880360"/>
                <a:gd name="connsiteY5" fmla="*/ 365563 h 407473"/>
                <a:gd name="connsiteX6" fmla="*/ 2152650 w 2880360"/>
                <a:gd name="connsiteY6" fmla="*/ 357943 h 407473"/>
                <a:gd name="connsiteX7" fmla="*/ 2068830 w 2880360"/>
                <a:gd name="connsiteY7" fmla="*/ 350323 h 407473"/>
                <a:gd name="connsiteX8" fmla="*/ 2065020 w 2880360"/>
                <a:gd name="connsiteY8" fmla="*/ 304603 h 407473"/>
                <a:gd name="connsiteX9" fmla="*/ 2019300 w 2880360"/>
                <a:gd name="connsiteY9" fmla="*/ 308413 h 407473"/>
                <a:gd name="connsiteX10" fmla="*/ 2019300 w 2880360"/>
                <a:gd name="connsiteY10" fmla="*/ 285553 h 407473"/>
                <a:gd name="connsiteX11" fmla="*/ 1878330 w 2880360"/>
                <a:gd name="connsiteY11" fmla="*/ 281743 h 407473"/>
                <a:gd name="connsiteX12" fmla="*/ 1870710 w 2880360"/>
                <a:gd name="connsiteY12" fmla="*/ 270313 h 407473"/>
                <a:gd name="connsiteX13" fmla="*/ 1855470 w 2880360"/>
                <a:gd name="connsiteY13" fmla="*/ 274123 h 407473"/>
                <a:gd name="connsiteX14" fmla="*/ 1847850 w 2880360"/>
                <a:gd name="connsiteY14" fmla="*/ 236023 h 407473"/>
                <a:gd name="connsiteX15" fmla="*/ 1581150 w 2880360"/>
                <a:gd name="connsiteY15" fmla="*/ 236023 h 407473"/>
                <a:gd name="connsiteX16" fmla="*/ 1581150 w 2880360"/>
                <a:gd name="connsiteY16" fmla="*/ 216973 h 407473"/>
                <a:gd name="connsiteX17" fmla="*/ 1554480 w 2880360"/>
                <a:gd name="connsiteY17" fmla="*/ 216973 h 407473"/>
                <a:gd name="connsiteX18" fmla="*/ 1554480 w 2880360"/>
                <a:gd name="connsiteY18" fmla="*/ 194113 h 407473"/>
                <a:gd name="connsiteX19" fmla="*/ 1398270 w 2880360"/>
                <a:gd name="connsiteY19" fmla="*/ 194113 h 407473"/>
                <a:gd name="connsiteX20" fmla="*/ 1402080 w 2880360"/>
                <a:gd name="connsiteY20" fmla="*/ 178873 h 407473"/>
                <a:gd name="connsiteX21" fmla="*/ 944880 w 2880360"/>
                <a:gd name="connsiteY21" fmla="*/ 178873 h 407473"/>
                <a:gd name="connsiteX22" fmla="*/ 563880 w 2880360"/>
                <a:gd name="connsiteY22" fmla="*/ 178873 h 407473"/>
                <a:gd name="connsiteX23" fmla="*/ 567690 w 2880360"/>
                <a:gd name="connsiteY23" fmla="*/ 163633 h 407473"/>
                <a:gd name="connsiteX24" fmla="*/ 396240 w 2880360"/>
                <a:gd name="connsiteY24" fmla="*/ 159823 h 407473"/>
                <a:gd name="connsiteX25" fmla="*/ 392430 w 2880360"/>
                <a:gd name="connsiteY25" fmla="*/ 98863 h 407473"/>
                <a:gd name="connsiteX26" fmla="*/ 0 w 2880360"/>
                <a:gd name="connsiteY26" fmla="*/ 91243 h 407473"/>
                <a:gd name="connsiteX27" fmla="*/ 3811 w 2880360"/>
                <a:gd name="connsiteY27" fmla="*/ 7423 h 407473"/>
                <a:gd name="connsiteX28" fmla="*/ 3811 w 2880360"/>
                <a:gd name="connsiteY28" fmla="*/ 3613 h 407473"/>
                <a:gd name="connsiteX0" fmla="*/ 2960369 w 2960369"/>
                <a:gd name="connsiteY0" fmla="*/ 407473 h 407473"/>
                <a:gd name="connsiteX1" fmla="*/ 2385059 w 2960369"/>
                <a:gd name="connsiteY1" fmla="*/ 407473 h 407473"/>
                <a:gd name="connsiteX2" fmla="*/ 2377439 w 2960369"/>
                <a:gd name="connsiteY2" fmla="*/ 376993 h 407473"/>
                <a:gd name="connsiteX3" fmla="*/ 2266949 w 2960369"/>
                <a:gd name="connsiteY3" fmla="*/ 376993 h 407473"/>
                <a:gd name="connsiteX4" fmla="*/ 2266949 w 2960369"/>
                <a:gd name="connsiteY4" fmla="*/ 365563 h 407473"/>
                <a:gd name="connsiteX5" fmla="*/ 2244089 w 2960369"/>
                <a:gd name="connsiteY5" fmla="*/ 365563 h 407473"/>
                <a:gd name="connsiteX6" fmla="*/ 2232659 w 2960369"/>
                <a:gd name="connsiteY6" fmla="*/ 357943 h 407473"/>
                <a:gd name="connsiteX7" fmla="*/ 2148839 w 2960369"/>
                <a:gd name="connsiteY7" fmla="*/ 350323 h 407473"/>
                <a:gd name="connsiteX8" fmla="*/ 2145029 w 2960369"/>
                <a:gd name="connsiteY8" fmla="*/ 304603 h 407473"/>
                <a:gd name="connsiteX9" fmla="*/ 2099309 w 2960369"/>
                <a:gd name="connsiteY9" fmla="*/ 308413 h 407473"/>
                <a:gd name="connsiteX10" fmla="*/ 2099309 w 2960369"/>
                <a:gd name="connsiteY10" fmla="*/ 285553 h 407473"/>
                <a:gd name="connsiteX11" fmla="*/ 1958339 w 2960369"/>
                <a:gd name="connsiteY11" fmla="*/ 281743 h 407473"/>
                <a:gd name="connsiteX12" fmla="*/ 1950719 w 2960369"/>
                <a:gd name="connsiteY12" fmla="*/ 270313 h 407473"/>
                <a:gd name="connsiteX13" fmla="*/ 1935479 w 2960369"/>
                <a:gd name="connsiteY13" fmla="*/ 274123 h 407473"/>
                <a:gd name="connsiteX14" fmla="*/ 1927859 w 2960369"/>
                <a:gd name="connsiteY14" fmla="*/ 236023 h 407473"/>
                <a:gd name="connsiteX15" fmla="*/ 1661159 w 2960369"/>
                <a:gd name="connsiteY15" fmla="*/ 236023 h 407473"/>
                <a:gd name="connsiteX16" fmla="*/ 1661159 w 2960369"/>
                <a:gd name="connsiteY16" fmla="*/ 216973 h 407473"/>
                <a:gd name="connsiteX17" fmla="*/ 1634489 w 2960369"/>
                <a:gd name="connsiteY17" fmla="*/ 216973 h 407473"/>
                <a:gd name="connsiteX18" fmla="*/ 1634489 w 2960369"/>
                <a:gd name="connsiteY18" fmla="*/ 194113 h 407473"/>
                <a:gd name="connsiteX19" fmla="*/ 1478279 w 2960369"/>
                <a:gd name="connsiteY19" fmla="*/ 194113 h 407473"/>
                <a:gd name="connsiteX20" fmla="*/ 1482089 w 2960369"/>
                <a:gd name="connsiteY20" fmla="*/ 178873 h 407473"/>
                <a:gd name="connsiteX21" fmla="*/ 1024889 w 2960369"/>
                <a:gd name="connsiteY21" fmla="*/ 178873 h 407473"/>
                <a:gd name="connsiteX22" fmla="*/ 643889 w 2960369"/>
                <a:gd name="connsiteY22" fmla="*/ 178873 h 407473"/>
                <a:gd name="connsiteX23" fmla="*/ 647699 w 2960369"/>
                <a:gd name="connsiteY23" fmla="*/ 163633 h 407473"/>
                <a:gd name="connsiteX24" fmla="*/ 476249 w 2960369"/>
                <a:gd name="connsiteY24" fmla="*/ 159823 h 407473"/>
                <a:gd name="connsiteX25" fmla="*/ 472439 w 2960369"/>
                <a:gd name="connsiteY25" fmla="*/ 98863 h 407473"/>
                <a:gd name="connsiteX26" fmla="*/ 80009 w 2960369"/>
                <a:gd name="connsiteY26" fmla="*/ 91243 h 407473"/>
                <a:gd name="connsiteX27" fmla="*/ 83820 w 2960369"/>
                <a:gd name="connsiteY27" fmla="*/ 7423 h 407473"/>
                <a:gd name="connsiteX28" fmla="*/ 0 w 2960369"/>
                <a:gd name="connsiteY28" fmla="*/ 3613 h 407473"/>
                <a:gd name="connsiteX0" fmla="*/ 2966577 w 2966577"/>
                <a:gd name="connsiteY0" fmla="*/ 407669 h 407669"/>
                <a:gd name="connsiteX1" fmla="*/ 2391267 w 2966577"/>
                <a:gd name="connsiteY1" fmla="*/ 407669 h 407669"/>
                <a:gd name="connsiteX2" fmla="*/ 2383647 w 2966577"/>
                <a:gd name="connsiteY2" fmla="*/ 377189 h 407669"/>
                <a:gd name="connsiteX3" fmla="*/ 2273157 w 2966577"/>
                <a:gd name="connsiteY3" fmla="*/ 377189 h 407669"/>
                <a:gd name="connsiteX4" fmla="*/ 2273157 w 2966577"/>
                <a:gd name="connsiteY4" fmla="*/ 365759 h 407669"/>
                <a:gd name="connsiteX5" fmla="*/ 2250297 w 2966577"/>
                <a:gd name="connsiteY5" fmla="*/ 365759 h 407669"/>
                <a:gd name="connsiteX6" fmla="*/ 2238867 w 2966577"/>
                <a:gd name="connsiteY6" fmla="*/ 358139 h 407669"/>
                <a:gd name="connsiteX7" fmla="*/ 2155047 w 2966577"/>
                <a:gd name="connsiteY7" fmla="*/ 350519 h 407669"/>
                <a:gd name="connsiteX8" fmla="*/ 2151237 w 2966577"/>
                <a:gd name="connsiteY8" fmla="*/ 304799 h 407669"/>
                <a:gd name="connsiteX9" fmla="*/ 2105517 w 2966577"/>
                <a:gd name="connsiteY9" fmla="*/ 308609 h 407669"/>
                <a:gd name="connsiteX10" fmla="*/ 2105517 w 2966577"/>
                <a:gd name="connsiteY10" fmla="*/ 285749 h 407669"/>
                <a:gd name="connsiteX11" fmla="*/ 1964547 w 2966577"/>
                <a:gd name="connsiteY11" fmla="*/ 281939 h 407669"/>
                <a:gd name="connsiteX12" fmla="*/ 1956927 w 2966577"/>
                <a:gd name="connsiteY12" fmla="*/ 270509 h 407669"/>
                <a:gd name="connsiteX13" fmla="*/ 1941687 w 2966577"/>
                <a:gd name="connsiteY13" fmla="*/ 274319 h 407669"/>
                <a:gd name="connsiteX14" fmla="*/ 1934067 w 2966577"/>
                <a:gd name="connsiteY14" fmla="*/ 236219 h 407669"/>
                <a:gd name="connsiteX15" fmla="*/ 1667367 w 2966577"/>
                <a:gd name="connsiteY15" fmla="*/ 236219 h 407669"/>
                <a:gd name="connsiteX16" fmla="*/ 1667367 w 2966577"/>
                <a:gd name="connsiteY16" fmla="*/ 217169 h 407669"/>
                <a:gd name="connsiteX17" fmla="*/ 1640697 w 2966577"/>
                <a:gd name="connsiteY17" fmla="*/ 217169 h 407669"/>
                <a:gd name="connsiteX18" fmla="*/ 1640697 w 2966577"/>
                <a:gd name="connsiteY18" fmla="*/ 194309 h 407669"/>
                <a:gd name="connsiteX19" fmla="*/ 1484487 w 2966577"/>
                <a:gd name="connsiteY19" fmla="*/ 194309 h 407669"/>
                <a:gd name="connsiteX20" fmla="*/ 1488297 w 2966577"/>
                <a:gd name="connsiteY20" fmla="*/ 179069 h 407669"/>
                <a:gd name="connsiteX21" fmla="*/ 1031097 w 2966577"/>
                <a:gd name="connsiteY21" fmla="*/ 179069 h 407669"/>
                <a:gd name="connsiteX22" fmla="*/ 650097 w 2966577"/>
                <a:gd name="connsiteY22" fmla="*/ 179069 h 407669"/>
                <a:gd name="connsiteX23" fmla="*/ 653907 w 2966577"/>
                <a:gd name="connsiteY23" fmla="*/ 163829 h 407669"/>
                <a:gd name="connsiteX24" fmla="*/ 482457 w 2966577"/>
                <a:gd name="connsiteY24" fmla="*/ 160019 h 407669"/>
                <a:gd name="connsiteX25" fmla="*/ 478647 w 2966577"/>
                <a:gd name="connsiteY25" fmla="*/ 99059 h 407669"/>
                <a:gd name="connsiteX26" fmla="*/ 86217 w 2966577"/>
                <a:gd name="connsiteY26" fmla="*/ 91439 h 407669"/>
                <a:gd name="connsiteX27" fmla="*/ 90028 w 2966577"/>
                <a:gd name="connsiteY27" fmla="*/ 7619 h 407669"/>
                <a:gd name="connsiteX28" fmla="*/ 6208 w 2966577"/>
                <a:gd name="connsiteY28" fmla="*/ 3809 h 407669"/>
                <a:gd name="connsiteX29" fmla="*/ 6209 w 2966577"/>
                <a:gd name="connsiteY29" fmla="*/ 0 h 407669"/>
                <a:gd name="connsiteX0" fmla="*/ 2966577 w 2966577"/>
                <a:gd name="connsiteY0" fmla="*/ 438149 h 438149"/>
                <a:gd name="connsiteX1" fmla="*/ 2391267 w 2966577"/>
                <a:gd name="connsiteY1" fmla="*/ 438149 h 438149"/>
                <a:gd name="connsiteX2" fmla="*/ 2383647 w 2966577"/>
                <a:gd name="connsiteY2" fmla="*/ 407669 h 438149"/>
                <a:gd name="connsiteX3" fmla="*/ 2273157 w 2966577"/>
                <a:gd name="connsiteY3" fmla="*/ 407669 h 438149"/>
                <a:gd name="connsiteX4" fmla="*/ 2273157 w 2966577"/>
                <a:gd name="connsiteY4" fmla="*/ 396239 h 438149"/>
                <a:gd name="connsiteX5" fmla="*/ 2250297 w 2966577"/>
                <a:gd name="connsiteY5" fmla="*/ 396239 h 438149"/>
                <a:gd name="connsiteX6" fmla="*/ 2238867 w 2966577"/>
                <a:gd name="connsiteY6" fmla="*/ 388619 h 438149"/>
                <a:gd name="connsiteX7" fmla="*/ 2155047 w 2966577"/>
                <a:gd name="connsiteY7" fmla="*/ 380999 h 438149"/>
                <a:gd name="connsiteX8" fmla="*/ 2151237 w 2966577"/>
                <a:gd name="connsiteY8" fmla="*/ 335279 h 438149"/>
                <a:gd name="connsiteX9" fmla="*/ 2105517 w 2966577"/>
                <a:gd name="connsiteY9" fmla="*/ 339089 h 438149"/>
                <a:gd name="connsiteX10" fmla="*/ 2105517 w 2966577"/>
                <a:gd name="connsiteY10" fmla="*/ 316229 h 438149"/>
                <a:gd name="connsiteX11" fmla="*/ 1964547 w 2966577"/>
                <a:gd name="connsiteY11" fmla="*/ 312419 h 438149"/>
                <a:gd name="connsiteX12" fmla="*/ 1956927 w 2966577"/>
                <a:gd name="connsiteY12" fmla="*/ 300989 h 438149"/>
                <a:gd name="connsiteX13" fmla="*/ 1941687 w 2966577"/>
                <a:gd name="connsiteY13" fmla="*/ 304799 h 438149"/>
                <a:gd name="connsiteX14" fmla="*/ 1934067 w 2966577"/>
                <a:gd name="connsiteY14" fmla="*/ 266699 h 438149"/>
                <a:gd name="connsiteX15" fmla="*/ 1667367 w 2966577"/>
                <a:gd name="connsiteY15" fmla="*/ 266699 h 438149"/>
                <a:gd name="connsiteX16" fmla="*/ 1667367 w 2966577"/>
                <a:gd name="connsiteY16" fmla="*/ 247649 h 438149"/>
                <a:gd name="connsiteX17" fmla="*/ 1640697 w 2966577"/>
                <a:gd name="connsiteY17" fmla="*/ 247649 h 438149"/>
                <a:gd name="connsiteX18" fmla="*/ 1640697 w 2966577"/>
                <a:gd name="connsiteY18" fmla="*/ 224789 h 438149"/>
                <a:gd name="connsiteX19" fmla="*/ 1484487 w 2966577"/>
                <a:gd name="connsiteY19" fmla="*/ 224789 h 438149"/>
                <a:gd name="connsiteX20" fmla="*/ 1488297 w 2966577"/>
                <a:gd name="connsiteY20" fmla="*/ 209549 h 438149"/>
                <a:gd name="connsiteX21" fmla="*/ 1031097 w 2966577"/>
                <a:gd name="connsiteY21" fmla="*/ 209549 h 438149"/>
                <a:gd name="connsiteX22" fmla="*/ 650097 w 2966577"/>
                <a:gd name="connsiteY22" fmla="*/ 209549 h 438149"/>
                <a:gd name="connsiteX23" fmla="*/ 653907 w 2966577"/>
                <a:gd name="connsiteY23" fmla="*/ 194309 h 438149"/>
                <a:gd name="connsiteX24" fmla="*/ 482457 w 2966577"/>
                <a:gd name="connsiteY24" fmla="*/ 190499 h 438149"/>
                <a:gd name="connsiteX25" fmla="*/ 478647 w 2966577"/>
                <a:gd name="connsiteY25" fmla="*/ 129539 h 438149"/>
                <a:gd name="connsiteX26" fmla="*/ 86217 w 2966577"/>
                <a:gd name="connsiteY26" fmla="*/ 121919 h 438149"/>
                <a:gd name="connsiteX27" fmla="*/ 90028 w 2966577"/>
                <a:gd name="connsiteY27" fmla="*/ 38099 h 438149"/>
                <a:gd name="connsiteX28" fmla="*/ 6208 w 2966577"/>
                <a:gd name="connsiteY28" fmla="*/ 34289 h 438149"/>
                <a:gd name="connsiteX29" fmla="*/ 6209 w 2966577"/>
                <a:gd name="connsiteY29" fmla="*/ 0 h 438149"/>
                <a:gd name="connsiteX0" fmla="*/ 2966577 w 2966577"/>
                <a:gd name="connsiteY0" fmla="*/ 439813 h 439813"/>
                <a:gd name="connsiteX1" fmla="*/ 2391267 w 2966577"/>
                <a:gd name="connsiteY1" fmla="*/ 439813 h 439813"/>
                <a:gd name="connsiteX2" fmla="*/ 2383647 w 2966577"/>
                <a:gd name="connsiteY2" fmla="*/ 409333 h 439813"/>
                <a:gd name="connsiteX3" fmla="*/ 2273157 w 2966577"/>
                <a:gd name="connsiteY3" fmla="*/ 409333 h 439813"/>
                <a:gd name="connsiteX4" fmla="*/ 2273157 w 2966577"/>
                <a:gd name="connsiteY4" fmla="*/ 397903 h 439813"/>
                <a:gd name="connsiteX5" fmla="*/ 2250297 w 2966577"/>
                <a:gd name="connsiteY5" fmla="*/ 397903 h 439813"/>
                <a:gd name="connsiteX6" fmla="*/ 2238867 w 2966577"/>
                <a:gd name="connsiteY6" fmla="*/ 390283 h 439813"/>
                <a:gd name="connsiteX7" fmla="*/ 2155047 w 2966577"/>
                <a:gd name="connsiteY7" fmla="*/ 382663 h 439813"/>
                <a:gd name="connsiteX8" fmla="*/ 2151237 w 2966577"/>
                <a:gd name="connsiteY8" fmla="*/ 336943 h 439813"/>
                <a:gd name="connsiteX9" fmla="*/ 2105517 w 2966577"/>
                <a:gd name="connsiteY9" fmla="*/ 340753 h 439813"/>
                <a:gd name="connsiteX10" fmla="*/ 2105517 w 2966577"/>
                <a:gd name="connsiteY10" fmla="*/ 317893 h 439813"/>
                <a:gd name="connsiteX11" fmla="*/ 1964547 w 2966577"/>
                <a:gd name="connsiteY11" fmla="*/ 314083 h 439813"/>
                <a:gd name="connsiteX12" fmla="*/ 1956927 w 2966577"/>
                <a:gd name="connsiteY12" fmla="*/ 302653 h 439813"/>
                <a:gd name="connsiteX13" fmla="*/ 1941687 w 2966577"/>
                <a:gd name="connsiteY13" fmla="*/ 306463 h 439813"/>
                <a:gd name="connsiteX14" fmla="*/ 1934067 w 2966577"/>
                <a:gd name="connsiteY14" fmla="*/ 268363 h 439813"/>
                <a:gd name="connsiteX15" fmla="*/ 1667367 w 2966577"/>
                <a:gd name="connsiteY15" fmla="*/ 268363 h 439813"/>
                <a:gd name="connsiteX16" fmla="*/ 1667367 w 2966577"/>
                <a:gd name="connsiteY16" fmla="*/ 249313 h 439813"/>
                <a:gd name="connsiteX17" fmla="*/ 1640697 w 2966577"/>
                <a:gd name="connsiteY17" fmla="*/ 249313 h 439813"/>
                <a:gd name="connsiteX18" fmla="*/ 1640697 w 2966577"/>
                <a:gd name="connsiteY18" fmla="*/ 226453 h 439813"/>
                <a:gd name="connsiteX19" fmla="*/ 1484487 w 2966577"/>
                <a:gd name="connsiteY19" fmla="*/ 226453 h 439813"/>
                <a:gd name="connsiteX20" fmla="*/ 1488297 w 2966577"/>
                <a:gd name="connsiteY20" fmla="*/ 211213 h 439813"/>
                <a:gd name="connsiteX21" fmla="*/ 1031097 w 2966577"/>
                <a:gd name="connsiteY21" fmla="*/ 211213 h 439813"/>
                <a:gd name="connsiteX22" fmla="*/ 650097 w 2966577"/>
                <a:gd name="connsiteY22" fmla="*/ 211213 h 439813"/>
                <a:gd name="connsiteX23" fmla="*/ 653907 w 2966577"/>
                <a:gd name="connsiteY23" fmla="*/ 195973 h 439813"/>
                <a:gd name="connsiteX24" fmla="*/ 482457 w 2966577"/>
                <a:gd name="connsiteY24" fmla="*/ 192163 h 439813"/>
                <a:gd name="connsiteX25" fmla="*/ 478647 w 2966577"/>
                <a:gd name="connsiteY25" fmla="*/ 131203 h 439813"/>
                <a:gd name="connsiteX26" fmla="*/ 86217 w 2966577"/>
                <a:gd name="connsiteY26" fmla="*/ 123583 h 439813"/>
                <a:gd name="connsiteX27" fmla="*/ 90028 w 2966577"/>
                <a:gd name="connsiteY27" fmla="*/ 39763 h 439813"/>
                <a:gd name="connsiteX28" fmla="*/ 6208 w 2966577"/>
                <a:gd name="connsiteY28" fmla="*/ 35953 h 439813"/>
                <a:gd name="connsiteX29" fmla="*/ 6209 w 2966577"/>
                <a:gd name="connsiteY29" fmla="*/ 1664 h 439813"/>
                <a:gd name="connsiteX30" fmla="*/ 2399 w 2966577"/>
                <a:gd name="connsiteY30" fmla="*/ 5474 h 439813"/>
                <a:gd name="connsiteX0" fmla="*/ 3234688 w 3234688"/>
                <a:gd name="connsiteY0" fmla="*/ 439158 h 439158"/>
                <a:gd name="connsiteX1" fmla="*/ 2659378 w 3234688"/>
                <a:gd name="connsiteY1" fmla="*/ 439158 h 439158"/>
                <a:gd name="connsiteX2" fmla="*/ 2651758 w 3234688"/>
                <a:gd name="connsiteY2" fmla="*/ 408678 h 439158"/>
                <a:gd name="connsiteX3" fmla="*/ 2541268 w 3234688"/>
                <a:gd name="connsiteY3" fmla="*/ 408678 h 439158"/>
                <a:gd name="connsiteX4" fmla="*/ 2541268 w 3234688"/>
                <a:gd name="connsiteY4" fmla="*/ 397248 h 439158"/>
                <a:gd name="connsiteX5" fmla="*/ 2518408 w 3234688"/>
                <a:gd name="connsiteY5" fmla="*/ 397248 h 439158"/>
                <a:gd name="connsiteX6" fmla="*/ 2506978 w 3234688"/>
                <a:gd name="connsiteY6" fmla="*/ 389628 h 439158"/>
                <a:gd name="connsiteX7" fmla="*/ 2423158 w 3234688"/>
                <a:gd name="connsiteY7" fmla="*/ 382008 h 439158"/>
                <a:gd name="connsiteX8" fmla="*/ 2419348 w 3234688"/>
                <a:gd name="connsiteY8" fmla="*/ 336288 h 439158"/>
                <a:gd name="connsiteX9" fmla="*/ 2373628 w 3234688"/>
                <a:gd name="connsiteY9" fmla="*/ 340098 h 439158"/>
                <a:gd name="connsiteX10" fmla="*/ 2373628 w 3234688"/>
                <a:gd name="connsiteY10" fmla="*/ 317238 h 439158"/>
                <a:gd name="connsiteX11" fmla="*/ 2232658 w 3234688"/>
                <a:gd name="connsiteY11" fmla="*/ 313428 h 439158"/>
                <a:gd name="connsiteX12" fmla="*/ 2225038 w 3234688"/>
                <a:gd name="connsiteY12" fmla="*/ 301998 h 439158"/>
                <a:gd name="connsiteX13" fmla="*/ 2209798 w 3234688"/>
                <a:gd name="connsiteY13" fmla="*/ 305808 h 439158"/>
                <a:gd name="connsiteX14" fmla="*/ 2202178 w 3234688"/>
                <a:gd name="connsiteY14" fmla="*/ 267708 h 439158"/>
                <a:gd name="connsiteX15" fmla="*/ 1935478 w 3234688"/>
                <a:gd name="connsiteY15" fmla="*/ 267708 h 439158"/>
                <a:gd name="connsiteX16" fmla="*/ 1935478 w 3234688"/>
                <a:gd name="connsiteY16" fmla="*/ 248658 h 439158"/>
                <a:gd name="connsiteX17" fmla="*/ 1908808 w 3234688"/>
                <a:gd name="connsiteY17" fmla="*/ 248658 h 439158"/>
                <a:gd name="connsiteX18" fmla="*/ 1908808 w 3234688"/>
                <a:gd name="connsiteY18" fmla="*/ 225798 h 439158"/>
                <a:gd name="connsiteX19" fmla="*/ 1752598 w 3234688"/>
                <a:gd name="connsiteY19" fmla="*/ 225798 h 439158"/>
                <a:gd name="connsiteX20" fmla="*/ 1756408 w 3234688"/>
                <a:gd name="connsiteY20" fmla="*/ 210558 h 439158"/>
                <a:gd name="connsiteX21" fmla="*/ 1299208 w 3234688"/>
                <a:gd name="connsiteY21" fmla="*/ 210558 h 439158"/>
                <a:gd name="connsiteX22" fmla="*/ 918208 w 3234688"/>
                <a:gd name="connsiteY22" fmla="*/ 210558 h 439158"/>
                <a:gd name="connsiteX23" fmla="*/ 922018 w 3234688"/>
                <a:gd name="connsiteY23" fmla="*/ 195318 h 439158"/>
                <a:gd name="connsiteX24" fmla="*/ 750568 w 3234688"/>
                <a:gd name="connsiteY24" fmla="*/ 191508 h 439158"/>
                <a:gd name="connsiteX25" fmla="*/ 746758 w 3234688"/>
                <a:gd name="connsiteY25" fmla="*/ 130548 h 439158"/>
                <a:gd name="connsiteX26" fmla="*/ 354328 w 3234688"/>
                <a:gd name="connsiteY26" fmla="*/ 122928 h 439158"/>
                <a:gd name="connsiteX27" fmla="*/ 358139 w 3234688"/>
                <a:gd name="connsiteY27" fmla="*/ 39108 h 439158"/>
                <a:gd name="connsiteX28" fmla="*/ 274319 w 3234688"/>
                <a:gd name="connsiteY28" fmla="*/ 35298 h 439158"/>
                <a:gd name="connsiteX29" fmla="*/ 274320 w 3234688"/>
                <a:gd name="connsiteY29" fmla="*/ 1009 h 439158"/>
                <a:gd name="connsiteX30" fmla="*/ 0 w 3234688"/>
                <a:gd name="connsiteY30" fmla="*/ 12439 h 439158"/>
                <a:gd name="connsiteX0" fmla="*/ 3234688 w 3234688"/>
                <a:gd name="connsiteY0" fmla="*/ 442453 h 442453"/>
                <a:gd name="connsiteX1" fmla="*/ 2659378 w 3234688"/>
                <a:gd name="connsiteY1" fmla="*/ 442453 h 442453"/>
                <a:gd name="connsiteX2" fmla="*/ 2651758 w 3234688"/>
                <a:gd name="connsiteY2" fmla="*/ 411973 h 442453"/>
                <a:gd name="connsiteX3" fmla="*/ 2541268 w 3234688"/>
                <a:gd name="connsiteY3" fmla="*/ 411973 h 442453"/>
                <a:gd name="connsiteX4" fmla="*/ 2541268 w 3234688"/>
                <a:gd name="connsiteY4" fmla="*/ 400543 h 442453"/>
                <a:gd name="connsiteX5" fmla="*/ 2518408 w 3234688"/>
                <a:gd name="connsiteY5" fmla="*/ 400543 h 442453"/>
                <a:gd name="connsiteX6" fmla="*/ 2506978 w 3234688"/>
                <a:gd name="connsiteY6" fmla="*/ 392923 h 442453"/>
                <a:gd name="connsiteX7" fmla="*/ 2423158 w 3234688"/>
                <a:gd name="connsiteY7" fmla="*/ 385303 h 442453"/>
                <a:gd name="connsiteX8" fmla="*/ 2419348 w 3234688"/>
                <a:gd name="connsiteY8" fmla="*/ 339583 h 442453"/>
                <a:gd name="connsiteX9" fmla="*/ 2373628 w 3234688"/>
                <a:gd name="connsiteY9" fmla="*/ 343393 h 442453"/>
                <a:gd name="connsiteX10" fmla="*/ 2373628 w 3234688"/>
                <a:gd name="connsiteY10" fmla="*/ 320533 h 442453"/>
                <a:gd name="connsiteX11" fmla="*/ 2232658 w 3234688"/>
                <a:gd name="connsiteY11" fmla="*/ 316723 h 442453"/>
                <a:gd name="connsiteX12" fmla="*/ 2225038 w 3234688"/>
                <a:gd name="connsiteY12" fmla="*/ 305293 h 442453"/>
                <a:gd name="connsiteX13" fmla="*/ 2209798 w 3234688"/>
                <a:gd name="connsiteY13" fmla="*/ 309103 h 442453"/>
                <a:gd name="connsiteX14" fmla="*/ 2202178 w 3234688"/>
                <a:gd name="connsiteY14" fmla="*/ 271003 h 442453"/>
                <a:gd name="connsiteX15" fmla="*/ 1935478 w 3234688"/>
                <a:gd name="connsiteY15" fmla="*/ 271003 h 442453"/>
                <a:gd name="connsiteX16" fmla="*/ 1935478 w 3234688"/>
                <a:gd name="connsiteY16" fmla="*/ 251953 h 442453"/>
                <a:gd name="connsiteX17" fmla="*/ 1908808 w 3234688"/>
                <a:gd name="connsiteY17" fmla="*/ 251953 h 442453"/>
                <a:gd name="connsiteX18" fmla="*/ 1908808 w 3234688"/>
                <a:gd name="connsiteY18" fmla="*/ 229093 h 442453"/>
                <a:gd name="connsiteX19" fmla="*/ 1752598 w 3234688"/>
                <a:gd name="connsiteY19" fmla="*/ 229093 h 442453"/>
                <a:gd name="connsiteX20" fmla="*/ 1756408 w 3234688"/>
                <a:gd name="connsiteY20" fmla="*/ 213853 h 442453"/>
                <a:gd name="connsiteX21" fmla="*/ 1299208 w 3234688"/>
                <a:gd name="connsiteY21" fmla="*/ 213853 h 442453"/>
                <a:gd name="connsiteX22" fmla="*/ 918208 w 3234688"/>
                <a:gd name="connsiteY22" fmla="*/ 213853 h 442453"/>
                <a:gd name="connsiteX23" fmla="*/ 922018 w 3234688"/>
                <a:gd name="connsiteY23" fmla="*/ 198613 h 442453"/>
                <a:gd name="connsiteX24" fmla="*/ 750568 w 3234688"/>
                <a:gd name="connsiteY24" fmla="*/ 194803 h 442453"/>
                <a:gd name="connsiteX25" fmla="*/ 746758 w 3234688"/>
                <a:gd name="connsiteY25" fmla="*/ 133843 h 442453"/>
                <a:gd name="connsiteX26" fmla="*/ 354328 w 3234688"/>
                <a:gd name="connsiteY26" fmla="*/ 126223 h 442453"/>
                <a:gd name="connsiteX27" fmla="*/ 358139 w 3234688"/>
                <a:gd name="connsiteY27" fmla="*/ 42403 h 442453"/>
                <a:gd name="connsiteX28" fmla="*/ 274319 w 3234688"/>
                <a:gd name="connsiteY28" fmla="*/ 38593 h 442453"/>
                <a:gd name="connsiteX29" fmla="*/ 274320 w 3234688"/>
                <a:gd name="connsiteY29" fmla="*/ 4304 h 442453"/>
                <a:gd name="connsiteX30" fmla="*/ 0 w 3234688"/>
                <a:gd name="connsiteY30" fmla="*/ 494 h 442453"/>
                <a:gd name="connsiteX0" fmla="*/ 3257337 w 3257337"/>
                <a:gd name="connsiteY0" fmla="*/ 442453 h 442453"/>
                <a:gd name="connsiteX1" fmla="*/ 2682027 w 3257337"/>
                <a:gd name="connsiteY1" fmla="*/ 442453 h 442453"/>
                <a:gd name="connsiteX2" fmla="*/ 2674407 w 3257337"/>
                <a:gd name="connsiteY2" fmla="*/ 411973 h 442453"/>
                <a:gd name="connsiteX3" fmla="*/ 2563917 w 3257337"/>
                <a:gd name="connsiteY3" fmla="*/ 411973 h 442453"/>
                <a:gd name="connsiteX4" fmla="*/ 2563917 w 3257337"/>
                <a:gd name="connsiteY4" fmla="*/ 400543 h 442453"/>
                <a:gd name="connsiteX5" fmla="*/ 2541057 w 3257337"/>
                <a:gd name="connsiteY5" fmla="*/ 400543 h 442453"/>
                <a:gd name="connsiteX6" fmla="*/ 2529627 w 3257337"/>
                <a:gd name="connsiteY6" fmla="*/ 392923 h 442453"/>
                <a:gd name="connsiteX7" fmla="*/ 2445807 w 3257337"/>
                <a:gd name="connsiteY7" fmla="*/ 385303 h 442453"/>
                <a:gd name="connsiteX8" fmla="*/ 2441997 w 3257337"/>
                <a:gd name="connsiteY8" fmla="*/ 339583 h 442453"/>
                <a:gd name="connsiteX9" fmla="*/ 2396277 w 3257337"/>
                <a:gd name="connsiteY9" fmla="*/ 343393 h 442453"/>
                <a:gd name="connsiteX10" fmla="*/ 2396277 w 3257337"/>
                <a:gd name="connsiteY10" fmla="*/ 320533 h 442453"/>
                <a:gd name="connsiteX11" fmla="*/ 2255307 w 3257337"/>
                <a:gd name="connsiteY11" fmla="*/ 316723 h 442453"/>
                <a:gd name="connsiteX12" fmla="*/ 2247687 w 3257337"/>
                <a:gd name="connsiteY12" fmla="*/ 305293 h 442453"/>
                <a:gd name="connsiteX13" fmla="*/ 2232447 w 3257337"/>
                <a:gd name="connsiteY13" fmla="*/ 309103 h 442453"/>
                <a:gd name="connsiteX14" fmla="*/ 2224827 w 3257337"/>
                <a:gd name="connsiteY14" fmla="*/ 271003 h 442453"/>
                <a:gd name="connsiteX15" fmla="*/ 1958127 w 3257337"/>
                <a:gd name="connsiteY15" fmla="*/ 271003 h 442453"/>
                <a:gd name="connsiteX16" fmla="*/ 1958127 w 3257337"/>
                <a:gd name="connsiteY16" fmla="*/ 251953 h 442453"/>
                <a:gd name="connsiteX17" fmla="*/ 1931457 w 3257337"/>
                <a:gd name="connsiteY17" fmla="*/ 251953 h 442453"/>
                <a:gd name="connsiteX18" fmla="*/ 1931457 w 3257337"/>
                <a:gd name="connsiteY18" fmla="*/ 229093 h 442453"/>
                <a:gd name="connsiteX19" fmla="*/ 1775247 w 3257337"/>
                <a:gd name="connsiteY19" fmla="*/ 229093 h 442453"/>
                <a:gd name="connsiteX20" fmla="*/ 1779057 w 3257337"/>
                <a:gd name="connsiteY20" fmla="*/ 213853 h 442453"/>
                <a:gd name="connsiteX21" fmla="*/ 1321857 w 3257337"/>
                <a:gd name="connsiteY21" fmla="*/ 213853 h 442453"/>
                <a:gd name="connsiteX22" fmla="*/ 940857 w 3257337"/>
                <a:gd name="connsiteY22" fmla="*/ 213853 h 442453"/>
                <a:gd name="connsiteX23" fmla="*/ 944667 w 3257337"/>
                <a:gd name="connsiteY23" fmla="*/ 198613 h 442453"/>
                <a:gd name="connsiteX24" fmla="*/ 773217 w 3257337"/>
                <a:gd name="connsiteY24" fmla="*/ 194803 h 442453"/>
                <a:gd name="connsiteX25" fmla="*/ 769407 w 3257337"/>
                <a:gd name="connsiteY25" fmla="*/ 133843 h 442453"/>
                <a:gd name="connsiteX26" fmla="*/ 376977 w 3257337"/>
                <a:gd name="connsiteY26" fmla="*/ 126223 h 442453"/>
                <a:gd name="connsiteX27" fmla="*/ 380788 w 3257337"/>
                <a:gd name="connsiteY27" fmla="*/ 42403 h 442453"/>
                <a:gd name="connsiteX28" fmla="*/ 296968 w 3257337"/>
                <a:gd name="connsiteY28" fmla="*/ 38593 h 442453"/>
                <a:gd name="connsiteX29" fmla="*/ 296969 w 3257337"/>
                <a:gd name="connsiteY29" fmla="*/ 4304 h 442453"/>
                <a:gd name="connsiteX30" fmla="*/ 22649 w 3257337"/>
                <a:gd name="connsiteY30" fmla="*/ 494 h 442453"/>
                <a:gd name="connsiteX31" fmla="*/ 15029 w 3257337"/>
                <a:gd name="connsiteY31" fmla="*/ 8114 h 442453"/>
                <a:gd name="connsiteX0" fmla="*/ 3581398 w 3581398"/>
                <a:gd name="connsiteY0" fmla="*/ 442453 h 442453"/>
                <a:gd name="connsiteX1" fmla="*/ 3006088 w 3581398"/>
                <a:gd name="connsiteY1" fmla="*/ 442453 h 442453"/>
                <a:gd name="connsiteX2" fmla="*/ 2998468 w 3581398"/>
                <a:gd name="connsiteY2" fmla="*/ 411973 h 442453"/>
                <a:gd name="connsiteX3" fmla="*/ 2887978 w 3581398"/>
                <a:gd name="connsiteY3" fmla="*/ 411973 h 442453"/>
                <a:gd name="connsiteX4" fmla="*/ 2887978 w 3581398"/>
                <a:gd name="connsiteY4" fmla="*/ 400543 h 442453"/>
                <a:gd name="connsiteX5" fmla="*/ 2865118 w 3581398"/>
                <a:gd name="connsiteY5" fmla="*/ 400543 h 442453"/>
                <a:gd name="connsiteX6" fmla="*/ 2853688 w 3581398"/>
                <a:gd name="connsiteY6" fmla="*/ 392923 h 442453"/>
                <a:gd name="connsiteX7" fmla="*/ 2769868 w 3581398"/>
                <a:gd name="connsiteY7" fmla="*/ 385303 h 442453"/>
                <a:gd name="connsiteX8" fmla="*/ 2766058 w 3581398"/>
                <a:gd name="connsiteY8" fmla="*/ 339583 h 442453"/>
                <a:gd name="connsiteX9" fmla="*/ 2720338 w 3581398"/>
                <a:gd name="connsiteY9" fmla="*/ 343393 h 442453"/>
                <a:gd name="connsiteX10" fmla="*/ 2720338 w 3581398"/>
                <a:gd name="connsiteY10" fmla="*/ 320533 h 442453"/>
                <a:gd name="connsiteX11" fmla="*/ 2579368 w 3581398"/>
                <a:gd name="connsiteY11" fmla="*/ 316723 h 442453"/>
                <a:gd name="connsiteX12" fmla="*/ 2571748 w 3581398"/>
                <a:gd name="connsiteY12" fmla="*/ 305293 h 442453"/>
                <a:gd name="connsiteX13" fmla="*/ 2556508 w 3581398"/>
                <a:gd name="connsiteY13" fmla="*/ 309103 h 442453"/>
                <a:gd name="connsiteX14" fmla="*/ 2548888 w 3581398"/>
                <a:gd name="connsiteY14" fmla="*/ 271003 h 442453"/>
                <a:gd name="connsiteX15" fmla="*/ 2282188 w 3581398"/>
                <a:gd name="connsiteY15" fmla="*/ 271003 h 442453"/>
                <a:gd name="connsiteX16" fmla="*/ 2282188 w 3581398"/>
                <a:gd name="connsiteY16" fmla="*/ 251953 h 442453"/>
                <a:gd name="connsiteX17" fmla="*/ 2255518 w 3581398"/>
                <a:gd name="connsiteY17" fmla="*/ 251953 h 442453"/>
                <a:gd name="connsiteX18" fmla="*/ 2255518 w 3581398"/>
                <a:gd name="connsiteY18" fmla="*/ 229093 h 442453"/>
                <a:gd name="connsiteX19" fmla="*/ 2099308 w 3581398"/>
                <a:gd name="connsiteY19" fmla="*/ 229093 h 442453"/>
                <a:gd name="connsiteX20" fmla="*/ 2103118 w 3581398"/>
                <a:gd name="connsiteY20" fmla="*/ 213853 h 442453"/>
                <a:gd name="connsiteX21" fmla="*/ 1645918 w 3581398"/>
                <a:gd name="connsiteY21" fmla="*/ 213853 h 442453"/>
                <a:gd name="connsiteX22" fmla="*/ 1264918 w 3581398"/>
                <a:gd name="connsiteY22" fmla="*/ 213853 h 442453"/>
                <a:gd name="connsiteX23" fmla="*/ 1268728 w 3581398"/>
                <a:gd name="connsiteY23" fmla="*/ 198613 h 442453"/>
                <a:gd name="connsiteX24" fmla="*/ 1097278 w 3581398"/>
                <a:gd name="connsiteY24" fmla="*/ 194803 h 442453"/>
                <a:gd name="connsiteX25" fmla="*/ 1093468 w 3581398"/>
                <a:gd name="connsiteY25" fmla="*/ 133843 h 442453"/>
                <a:gd name="connsiteX26" fmla="*/ 701038 w 3581398"/>
                <a:gd name="connsiteY26" fmla="*/ 126223 h 442453"/>
                <a:gd name="connsiteX27" fmla="*/ 704849 w 3581398"/>
                <a:gd name="connsiteY27" fmla="*/ 42403 h 442453"/>
                <a:gd name="connsiteX28" fmla="*/ 621029 w 3581398"/>
                <a:gd name="connsiteY28" fmla="*/ 38593 h 442453"/>
                <a:gd name="connsiteX29" fmla="*/ 621030 w 3581398"/>
                <a:gd name="connsiteY29" fmla="*/ 4304 h 442453"/>
                <a:gd name="connsiteX30" fmla="*/ 346710 w 3581398"/>
                <a:gd name="connsiteY30" fmla="*/ 494 h 442453"/>
                <a:gd name="connsiteX31" fmla="*/ 0 w 3581398"/>
                <a:gd name="connsiteY31" fmla="*/ 4304 h 442453"/>
                <a:gd name="connsiteX0" fmla="*/ 3608200 w 3608200"/>
                <a:gd name="connsiteY0" fmla="*/ 449579 h 449579"/>
                <a:gd name="connsiteX1" fmla="*/ 3032890 w 3608200"/>
                <a:gd name="connsiteY1" fmla="*/ 449579 h 449579"/>
                <a:gd name="connsiteX2" fmla="*/ 3025270 w 3608200"/>
                <a:gd name="connsiteY2" fmla="*/ 419099 h 449579"/>
                <a:gd name="connsiteX3" fmla="*/ 2914780 w 3608200"/>
                <a:gd name="connsiteY3" fmla="*/ 419099 h 449579"/>
                <a:gd name="connsiteX4" fmla="*/ 2914780 w 3608200"/>
                <a:gd name="connsiteY4" fmla="*/ 407669 h 449579"/>
                <a:gd name="connsiteX5" fmla="*/ 2891920 w 3608200"/>
                <a:gd name="connsiteY5" fmla="*/ 407669 h 449579"/>
                <a:gd name="connsiteX6" fmla="*/ 2880490 w 3608200"/>
                <a:gd name="connsiteY6" fmla="*/ 400049 h 449579"/>
                <a:gd name="connsiteX7" fmla="*/ 2796670 w 3608200"/>
                <a:gd name="connsiteY7" fmla="*/ 392429 h 449579"/>
                <a:gd name="connsiteX8" fmla="*/ 2792860 w 3608200"/>
                <a:gd name="connsiteY8" fmla="*/ 346709 h 449579"/>
                <a:gd name="connsiteX9" fmla="*/ 2747140 w 3608200"/>
                <a:gd name="connsiteY9" fmla="*/ 350519 h 449579"/>
                <a:gd name="connsiteX10" fmla="*/ 2747140 w 3608200"/>
                <a:gd name="connsiteY10" fmla="*/ 327659 h 449579"/>
                <a:gd name="connsiteX11" fmla="*/ 2606170 w 3608200"/>
                <a:gd name="connsiteY11" fmla="*/ 323849 h 449579"/>
                <a:gd name="connsiteX12" fmla="*/ 2598550 w 3608200"/>
                <a:gd name="connsiteY12" fmla="*/ 312419 h 449579"/>
                <a:gd name="connsiteX13" fmla="*/ 2583310 w 3608200"/>
                <a:gd name="connsiteY13" fmla="*/ 316229 h 449579"/>
                <a:gd name="connsiteX14" fmla="*/ 2575690 w 3608200"/>
                <a:gd name="connsiteY14" fmla="*/ 278129 h 449579"/>
                <a:gd name="connsiteX15" fmla="*/ 2308990 w 3608200"/>
                <a:gd name="connsiteY15" fmla="*/ 278129 h 449579"/>
                <a:gd name="connsiteX16" fmla="*/ 2308990 w 3608200"/>
                <a:gd name="connsiteY16" fmla="*/ 259079 h 449579"/>
                <a:gd name="connsiteX17" fmla="*/ 2282320 w 3608200"/>
                <a:gd name="connsiteY17" fmla="*/ 259079 h 449579"/>
                <a:gd name="connsiteX18" fmla="*/ 2282320 w 3608200"/>
                <a:gd name="connsiteY18" fmla="*/ 236219 h 449579"/>
                <a:gd name="connsiteX19" fmla="*/ 2126110 w 3608200"/>
                <a:gd name="connsiteY19" fmla="*/ 236219 h 449579"/>
                <a:gd name="connsiteX20" fmla="*/ 2129920 w 3608200"/>
                <a:gd name="connsiteY20" fmla="*/ 220979 h 449579"/>
                <a:gd name="connsiteX21" fmla="*/ 1672720 w 3608200"/>
                <a:gd name="connsiteY21" fmla="*/ 220979 h 449579"/>
                <a:gd name="connsiteX22" fmla="*/ 1291720 w 3608200"/>
                <a:gd name="connsiteY22" fmla="*/ 220979 h 449579"/>
                <a:gd name="connsiteX23" fmla="*/ 1295530 w 3608200"/>
                <a:gd name="connsiteY23" fmla="*/ 205739 h 449579"/>
                <a:gd name="connsiteX24" fmla="*/ 1124080 w 3608200"/>
                <a:gd name="connsiteY24" fmla="*/ 201929 h 449579"/>
                <a:gd name="connsiteX25" fmla="*/ 1120270 w 3608200"/>
                <a:gd name="connsiteY25" fmla="*/ 140969 h 449579"/>
                <a:gd name="connsiteX26" fmla="*/ 727840 w 3608200"/>
                <a:gd name="connsiteY26" fmla="*/ 133349 h 449579"/>
                <a:gd name="connsiteX27" fmla="*/ 731651 w 3608200"/>
                <a:gd name="connsiteY27" fmla="*/ 49529 h 449579"/>
                <a:gd name="connsiteX28" fmla="*/ 647831 w 3608200"/>
                <a:gd name="connsiteY28" fmla="*/ 45719 h 449579"/>
                <a:gd name="connsiteX29" fmla="*/ 647832 w 3608200"/>
                <a:gd name="connsiteY29" fmla="*/ 11430 h 449579"/>
                <a:gd name="connsiteX30" fmla="*/ 373512 w 3608200"/>
                <a:gd name="connsiteY30" fmla="*/ 7620 h 449579"/>
                <a:gd name="connsiteX31" fmla="*/ 26802 w 3608200"/>
                <a:gd name="connsiteY31" fmla="*/ 11430 h 449579"/>
                <a:gd name="connsiteX32" fmla="*/ 22993 w 3608200"/>
                <a:gd name="connsiteY32" fmla="*/ 0 h 449579"/>
                <a:gd name="connsiteX0" fmla="*/ 3609295 w 3609295"/>
                <a:gd name="connsiteY0" fmla="*/ 461009 h 461009"/>
                <a:gd name="connsiteX1" fmla="*/ 3033985 w 3609295"/>
                <a:gd name="connsiteY1" fmla="*/ 461009 h 461009"/>
                <a:gd name="connsiteX2" fmla="*/ 3026365 w 3609295"/>
                <a:gd name="connsiteY2" fmla="*/ 430529 h 461009"/>
                <a:gd name="connsiteX3" fmla="*/ 2915875 w 3609295"/>
                <a:gd name="connsiteY3" fmla="*/ 430529 h 461009"/>
                <a:gd name="connsiteX4" fmla="*/ 2915875 w 3609295"/>
                <a:gd name="connsiteY4" fmla="*/ 419099 h 461009"/>
                <a:gd name="connsiteX5" fmla="*/ 2893015 w 3609295"/>
                <a:gd name="connsiteY5" fmla="*/ 419099 h 461009"/>
                <a:gd name="connsiteX6" fmla="*/ 2881585 w 3609295"/>
                <a:gd name="connsiteY6" fmla="*/ 411479 h 461009"/>
                <a:gd name="connsiteX7" fmla="*/ 2797765 w 3609295"/>
                <a:gd name="connsiteY7" fmla="*/ 403859 h 461009"/>
                <a:gd name="connsiteX8" fmla="*/ 2793955 w 3609295"/>
                <a:gd name="connsiteY8" fmla="*/ 358139 h 461009"/>
                <a:gd name="connsiteX9" fmla="*/ 2748235 w 3609295"/>
                <a:gd name="connsiteY9" fmla="*/ 361949 h 461009"/>
                <a:gd name="connsiteX10" fmla="*/ 2748235 w 3609295"/>
                <a:gd name="connsiteY10" fmla="*/ 339089 h 461009"/>
                <a:gd name="connsiteX11" fmla="*/ 2607265 w 3609295"/>
                <a:gd name="connsiteY11" fmla="*/ 335279 h 461009"/>
                <a:gd name="connsiteX12" fmla="*/ 2599645 w 3609295"/>
                <a:gd name="connsiteY12" fmla="*/ 323849 h 461009"/>
                <a:gd name="connsiteX13" fmla="*/ 2584405 w 3609295"/>
                <a:gd name="connsiteY13" fmla="*/ 327659 h 461009"/>
                <a:gd name="connsiteX14" fmla="*/ 2576785 w 3609295"/>
                <a:gd name="connsiteY14" fmla="*/ 289559 h 461009"/>
                <a:gd name="connsiteX15" fmla="*/ 2310085 w 3609295"/>
                <a:gd name="connsiteY15" fmla="*/ 289559 h 461009"/>
                <a:gd name="connsiteX16" fmla="*/ 2310085 w 3609295"/>
                <a:gd name="connsiteY16" fmla="*/ 270509 h 461009"/>
                <a:gd name="connsiteX17" fmla="*/ 2283415 w 3609295"/>
                <a:gd name="connsiteY17" fmla="*/ 270509 h 461009"/>
                <a:gd name="connsiteX18" fmla="*/ 2283415 w 3609295"/>
                <a:gd name="connsiteY18" fmla="*/ 247649 h 461009"/>
                <a:gd name="connsiteX19" fmla="*/ 2127205 w 3609295"/>
                <a:gd name="connsiteY19" fmla="*/ 247649 h 461009"/>
                <a:gd name="connsiteX20" fmla="*/ 2131015 w 3609295"/>
                <a:gd name="connsiteY20" fmla="*/ 232409 h 461009"/>
                <a:gd name="connsiteX21" fmla="*/ 1673815 w 3609295"/>
                <a:gd name="connsiteY21" fmla="*/ 232409 h 461009"/>
                <a:gd name="connsiteX22" fmla="*/ 1292815 w 3609295"/>
                <a:gd name="connsiteY22" fmla="*/ 232409 h 461009"/>
                <a:gd name="connsiteX23" fmla="*/ 1296625 w 3609295"/>
                <a:gd name="connsiteY23" fmla="*/ 217169 h 461009"/>
                <a:gd name="connsiteX24" fmla="*/ 1125175 w 3609295"/>
                <a:gd name="connsiteY24" fmla="*/ 213359 h 461009"/>
                <a:gd name="connsiteX25" fmla="*/ 1121365 w 3609295"/>
                <a:gd name="connsiteY25" fmla="*/ 152399 h 461009"/>
                <a:gd name="connsiteX26" fmla="*/ 728935 w 3609295"/>
                <a:gd name="connsiteY26" fmla="*/ 144779 h 461009"/>
                <a:gd name="connsiteX27" fmla="*/ 732746 w 3609295"/>
                <a:gd name="connsiteY27" fmla="*/ 60959 h 461009"/>
                <a:gd name="connsiteX28" fmla="*/ 648926 w 3609295"/>
                <a:gd name="connsiteY28" fmla="*/ 57149 h 461009"/>
                <a:gd name="connsiteX29" fmla="*/ 648927 w 3609295"/>
                <a:gd name="connsiteY29" fmla="*/ 22860 h 461009"/>
                <a:gd name="connsiteX30" fmla="*/ 374607 w 3609295"/>
                <a:gd name="connsiteY30" fmla="*/ 19050 h 461009"/>
                <a:gd name="connsiteX31" fmla="*/ 27897 w 3609295"/>
                <a:gd name="connsiteY31" fmla="*/ 22860 h 461009"/>
                <a:gd name="connsiteX32" fmla="*/ 20278 w 3609295"/>
                <a:gd name="connsiteY32" fmla="*/ 0 h 461009"/>
                <a:gd name="connsiteX0" fmla="*/ 3609295 w 3609295"/>
                <a:gd name="connsiteY0" fmla="*/ 464819 h 464819"/>
                <a:gd name="connsiteX1" fmla="*/ 3033985 w 3609295"/>
                <a:gd name="connsiteY1" fmla="*/ 464819 h 464819"/>
                <a:gd name="connsiteX2" fmla="*/ 3026365 w 3609295"/>
                <a:gd name="connsiteY2" fmla="*/ 434339 h 464819"/>
                <a:gd name="connsiteX3" fmla="*/ 2915875 w 3609295"/>
                <a:gd name="connsiteY3" fmla="*/ 434339 h 464819"/>
                <a:gd name="connsiteX4" fmla="*/ 2915875 w 3609295"/>
                <a:gd name="connsiteY4" fmla="*/ 422909 h 464819"/>
                <a:gd name="connsiteX5" fmla="*/ 2893015 w 3609295"/>
                <a:gd name="connsiteY5" fmla="*/ 422909 h 464819"/>
                <a:gd name="connsiteX6" fmla="*/ 2881585 w 3609295"/>
                <a:gd name="connsiteY6" fmla="*/ 415289 h 464819"/>
                <a:gd name="connsiteX7" fmla="*/ 2797765 w 3609295"/>
                <a:gd name="connsiteY7" fmla="*/ 407669 h 464819"/>
                <a:gd name="connsiteX8" fmla="*/ 2793955 w 3609295"/>
                <a:gd name="connsiteY8" fmla="*/ 361949 h 464819"/>
                <a:gd name="connsiteX9" fmla="*/ 2748235 w 3609295"/>
                <a:gd name="connsiteY9" fmla="*/ 365759 h 464819"/>
                <a:gd name="connsiteX10" fmla="*/ 2748235 w 3609295"/>
                <a:gd name="connsiteY10" fmla="*/ 342899 h 464819"/>
                <a:gd name="connsiteX11" fmla="*/ 2607265 w 3609295"/>
                <a:gd name="connsiteY11" fmla="*/ 339089 h 464819"/>
                <a:gd name="connsiteX12" fmla="*/ 2599645 w 3609295"/>
                <a:gd name="connsiteY12" fmla="*/ 327659 h 464819"/>
                <a:gd name="connsiteX13" fmla="*/ 2584405 w 3609295"/>
                <a:gd name="connsiteY13" fmla="*/ 331469 h 464819"/>
                <a:gd name="connsiteX14" fmla="*/ 2576785 w 3609295"/>
                <a:gd name="connsiteY14" fmla="*/ 293369 h 464819"/>
                <a:gd name="connsiteX15" fmla="*/ 2310085 w 3609295"/>
                <a:gd name="connsiteY15" fmla="*/ 293369 h 464819"/>
                <a:gd name="connsiteX16" fmla="*/ 2310085 w 3609295"/>
                <a:gd name="connsiteY16" fmla="*/ 274319 h 464819"/>
                <a:gd name="connsiteX17" fmla="*/ 2283415 w 3609295"/>
                <a:gd name="connsiteY17" fmla="*/ 274319 h 464819"/>
                <a:gd name="connsiteX18" fmla="*/ 2283415 w 3609295"/>
                <a:gd name="connsiteY18" fmla="*/ 251459 h 464819"/>
                <a:gd name="connsiteX19" fmla="*/ 2127205 w 3609295"/>
                <a:gd name="connsiteY19" fmla="*/ 251459 h 464819"/>
                <a:gd name="connsiteX20" fmla="*/ 2131015 w 3609295"/>
                <a:gd name="connsiteY20" fmla="*/ 236219 h 464819"/>
                <a:gd name="connsiteX21" fmla="*/ 1673815 w 3609295"/>
                <a:gd name="connsiteY21" fmla="*/ 236219 h 464819"/>
                <a:gd name="connsiteX22" fmla="*/ 1292815 w 3609295"/>
                <a:gd name="connsiteY22" fmla="*/ 236219 h 464819"/>
                <a:gd name="connsiteX23" fmla="*/ 1296625 w 3609295"/>
                <a:gd name="connsiteY23" fmla="*/ 220979 h 464819"/>
                <a:gd name="connsiteX24" fmla="*/ 1125175 w 3609295"/>
                <a:gd name="connsiteY24" fmla="*/ 217169 h 464819"/>
                <a:gd name="connsiteX25" fmla="*/ 1121365 w 3609295"/>
                <a:gd name="connsiteY25" fmla="*/ 156209 h 464819"/>
                <a:gd name="connsiteX26" fmla="*/ 728935 w 3609295"/>
                <a:gd name="connsiteY26" fmla="*/ 148589 h 464819"/>
                <a:gd name="connsiteX27" fmla="*/ 732746 w 3609295"/>
                <a:gd name="connsiteY27" fmla="*/ 64769 h 464819"/>
                <a:gd name="connsiteX28" fmla="*/ 648926 w 3609295"/>
                <a:gd name="connsiteY28" fmla="*/ 60959 h 464819"/>
                <a:gd name="connsiteX29" fmla="*/ 648927 w 3609295"/>
                <a:gd name="connsiteY29" fmla="*/ 26670 h 464819"/>
                <a:gd name="connsiteX30" fmla="*/ 374607 w 3609295"/>
                <a:gd name="connsiteY30" fmla="*/ 22860 h 464819"/>
                <a:gd name="connsiteX31" fmla="*/ 27897 w 3609295"/>
                <a:gd name="connsiteY31" fmla="*/ 26670 h 464819"/>
                <a:gd name="connsiteX32" fmla="*/ 20278 w 3609295"/>
                <a:gd name="connsiteY32" fmla="*/ 3810 h 464819"/>
                <a:gd name="connsiteX33" fmla="*/ 12659 w 3609295"/>
                <a:gd name="connsiteY33" fmla="*/ 0 h 464819"/>
                <a:gd name="connsiteX0" fmla="*/ 3669026 w 3669026"/>
                <a:gd name="connsiteY0" fmla="*/ 462244 h 462244"/>
                <a:gd name="connsiteX1" fmla="*/ 3093716 w 3669026"/>
                <a:gd name="connsiteY1" fmla="*/ 462244 h 462244"/>
                <a:gd name="connsiteX2" fmla="*/ 3086096 w 3669026"/>
                <a:gd name="connsiteY2" fmla="*/ 431764 h 462244"/>
                <a:gd name="connsiteX3" fmla="*/ 2975606 w 3669026"/>
                <a:gd name="connsiteY3" fmla="*/ 431764 h 462244"/>
                <a:gd name="connsiteX4" fmla="*/ 2975606 w 3669026"/>
                <a:gd name="connsiteY4" fmla="*/ 420334 h 462244"/>
                <a:gd name="connsiteX5" fmla="*/ 2952746 w 3669026"/>
                <a:gd name="connsiteY5" fmla="*/ 420334 h 462244"/>
                <a:gd name="connsiteX6" fmla="*/ 2941316 w 3669026"/>
                <a:gd name="connsiteY6" fmla="*/ 412714 h 462244"/>
                <a:gd name="connsiteX7" fmla="*/ 2857496 w 3669026"/>
                <a:gd name="connsiteY7" fmla="*/ 405094 h 462244"/>
                <a:gd name="connsiteX8" fmla="*/ 2853686 w 3669026"/>
                <a:gd name="connsiteY8" fmla="*/ 359374 h 462244"/>
                <a:gd name="connsiteX9" fmla="*/ 2807966 w 3669026"/>
                <a:gd name="connsiteY9" fmla="*/ 363184 h 462244"/>
                <a:gd name="connsiteX10" fmla="*/ 2807966 w 3669026"/>
                <a:gd name="connsiteY10" fmla="*/ 340324 h 462244"/>
                <a:gd name="connsiteX11" fmla="*/ 2666996 w 3669026"/>
                <a:gd name="connsiteY11" fmla="*/ 336514 h 462244"/>
                <a:gd name="connsiteX12" fmla="*/ 2659376 w 3669026"/>
                <a:gd name="connsiteY12" fmla="*/ 325084 h 462244"/>
                <a:gd name="connsiteX13" fmla="*/ 2644136 w 3669026"/>
                <a:gd name="connsiteY13" fmla="*/ 328894 h 462244"/>
                <a:gd name="connsiteX14" fmla="*/ 2636516 w 3669026"/>
                <a:gd name="connsiteY14" fmla="*/ 290794 h 462244"/>
                <a:gd name="connsiteX15" fmla="*/ 2369816 w 3669026"/>
                <a:gd name="connsiteY15" fmla="*/ 290794 h 462244"/>
                <a:gd name="connsiteX16" fmla="*/ 2369816 w 3669026"/>
                <a:gd name="connsiteY16" fmla="*/ 271744 h 462244"/>
                <a:gd name="connsiteX17" fmla="*/ 2343146 w 3669026"/>
                <a:gd name="connsiteY17" fmla="*/ 271744 h 462244"/>
                <a:gd name="connsiteX18" fmla="*/ 2343146 w 3669026"/>
                <a:gd name="connsiteY18" fmla="*/ 248884 h 462244"/>
                <a:gd name="connsiteX19" fmla="*/ 2186936 w 3669026"/>
                <a:gd name="connsiteY19" fmla="*/ 248884 h 462244"/>
                <a:gd name="connsiteX20" fmla="*/ 2190746 w 3669026"/>
                <a:gd name="connsiteY20" fmla="*/ 233644 h 462244"/>
                <a:gd name="connsiteX21" fmla="*/ 1733546 w 3669026"/>
                <a:gd name="connsiteY21" fmla="*/ 233644 h 462244"/>
                <a:gd name="connsiteX22" fmla="*/ 1352546 w 3669026"/>
                <a:gd name="connsiteY22" fmla="*/ 233644 h 462244"/>
                <a:gd name="connsiteX23" fmla="*/ 1356356 w 3669026"/>
                <a:gd name="connsiteY23" fmla="*/ 218404 h 462244"/>
                <a:gd name="connsiteX24" fmla="*/ 1184906 w 3669026"/>
                <a:gd name="connsiteY24" fmla="*/ 214594 h 462244"/>
                <a:gd name="connsiteX25" fmla="*/ 1181096 w 3669026"/>
                <a:gd name="connsiteY25" fmla="*/ 153634 h 462244"/>
                <a:gd name="connsiteX26" fmla="*/ 788666 w 3669026"/>
                <a:gd name="connsiteY26" fmla="*/ 146014 h 462244"/>
                <a:gd name="connsiteX27" fmla="*/ 792477 w 3669026"/>
                <a:gd name="connsiteY27" fmla="*/ 62194 h 462244"/>
                <a:gd name="connsiteX28" fmla="*/ 708657 w 3669026"/>
                <a:gd name="connsiteY28" fmla="*/ 58384 h 462244"/>
                <a:gd name="connsiteX29" fmla="*/ 708658 w 3669026"/>
                <a:gd name="connsiteY29" fmla="*/ 24095 h 462244"/>
                <a:gd name="connsiteX30" fmla="*/ 434338 w 3669026"/>
                <a:gd name="connsiteY30" fmla="*/ 20285 h 462244"/>
                <a:gd name="connsiteX31" fmla="*/ 87628 w 3669026"/>
                <a:gd name="connsiteY31" fmla="*/ 24095 h 462244"/>
                <a:gd name="connsiteX32" fmla="*/ 80009 w 3669026"/>
                <a:gd name="connsiteY32" fmla="*/ 1235 h 462244"/>
                <a:gd name="connsiteX33" fmla="*/ 0 w 3669026"/>
                <a:gd name="connsiteY33" fmla="*/ 5045 h 462244"/>
                <a:gd name="connsiteX0" fmla="*/ 3684266 w 3684266"/>
                <a:gd name="connsiteY0" fmla="*/ 464819 h 464819"/>
                <a:gd name="connsiteX1" fmla="*/ 3108956 w 3684266"/>
                <a:gd name="connsiteY1" fmla="*/ 464819 h 464819"/>
                <a:gd name="connsiteX2" fmla="*/ 3101336 w 3684266"/>
                <a:gd name="connsiteY2" fmla="*/ 434339 h 464819"/>
                <a:gd name="connsiteX3" fmla="*/ 2990846 w 3684266"/>
                <a:gd name="connsiteY3" fmla="*/ 434339 h 464819"/>
                <a:gd name="connsiteX4" fmla="*/ 2990846 w 3684266"/>
                <a:gd name="connsiteY4" fmla="*/ 422909 h 464819"/>
                <a:gd name="connsiteX5" fmla="*/ 2967986 w 3684266"/>
                <a:gd name="connsiteY5" fmla="*/ 422909 h 464819"/>
                <a:gd name="connsiteX6" fmla="*/ 2956556 w 3684266"/>
                <a:gd name="connsiteY6" fmla="*/ 415289 h 464819"/>
                <a:gd name="connsiteX7" fmla="*/ 2872736 w 3684266"/>
                <a:gd name="connsiteY7" fmla="*/ 407669 h 464819"/>
                <a:gd name="connsiteX8" fmla="*/ 2868926 w 3684266"/>
                <a:gd name="connsiteY8" fmla="*/ 361949 h 464819"/>
                <a:gd name="connsiteX9" fmla="*/ 2823206 w 3684266"/>
                <a:gd name="connsiteY9" fmla="*/ 365759 h 464819"/>
                <a:gd name="connsiteX10" fmla="*/ 2823206 w 3684266"/>
                <a:gd name="connsiteY10" fmla="*/ 342899 h 464819"/>
                <a:gd name="connsiteX11" fmla="*/ 2682236 w 3684266"/>
                <a:gd name="connsiteY11" fmla="*/ 339089 h 464819"/>
                <a:gd name="connsiteX12" fmla="*/ 2674616 w 3684266"/>
                <a:gd name="connsiteY12" fmla="*/ 327659 h 464819"/>
                <a:gd name="connsiteX13" fmla="*/ 2659376 w 3684266"/>
                <a:gd name="connsiteY13" fmla="*/ 331469 h 464819"/>
                <a:gd name="connsiteX14" fmla="*/ 2651756 w 3684266"/>
                <a:gd name="connsiteY14" fmla="*/ 293369 h 464819"/>
                <a:gd name="connsiteX15" fmla="*/ 2385056 w 3684266"/>
                <a:gd name="connsiteY15" fmla="*/ 293369 h 464819"/>
                <a:gd name="connsiteX16" fmla="*/ 2385056 w 3684266"/>
                <a:gd name="connsiteY16" fmla="*/ 274319 h 464819"/>
                <a:gd name="connsiteX17" fmla="*/ 2358386 w 3684266"/>
                <a:gd name="connsiteY17" fmla="*/ 274319 h 464819"/>
                <a:gd name="connsiteX18" fmla="*/ 2358386 w 3684266"/>
                <a:gd name="connsiteY18" fmla="*/ 251459 h 464819"/>
                <a:gd name="connsiteX19" fmla="*/ 2202176 w 3684266"/>
                <a:gd name="connsiteY19" fmla="*/ 251459 h 464819"/>
                <a:gd name="connsiteX20" fmla="*/ 2205986 w 3684266"/>
                <a:gd name="connsiteY20" fmla="*/ 236219 h 464819"/>
                <a:gd name="connsiteX21" fmla="*/ 1748786 w 3684266"/>
                <a:gd name="connsiteY21" fmla="*/ 236219 h 464819"/>
                <a:gd name="connsiteX22" fmla="*/ 1367786 w 3684266"/>
                <a:gd name="connsiteY22" fmla="*/ 236219 h 464819"/>
                <a:gd name="connsiteX23" fmla="*/ 1371596 w 3684266"/>
                <a:gd name="connsiteY23" fmla="*/ 220979 h 464819"/>
                <a:gd name="connsiteX24" fmla="*/ 1200146 w 3684266"/>
                <a:gd name="connsiteY24" fmla="*/ 217169 h 464819"/>
                <a:gd name="connsiteX25" fmla="*/ 1196336 w 3684266"/>
                <a:gd name="connsiteY25" fmla="*/ 156209 h 464819"/>
                <a:gd name="connsiteX26" fmla="*/ 803906 w 3684266"/>
                <a:gd name="connsiteY26" fmla="*/ 148589 h 464819"/>
                <a:gd name="connsiteX27" fmla="*/ 807717 w 3684266"/>
                <a:gd name="connsiteY27" fmla="*/ 64769 h 464819"/>
                <a:gd name="connsiteX28" fmla="*/ 723897 w 3684266"/>
                <a:gd name="connsiteY28" fmla="*/ 60959 h 464819"/>
                <a:gd name="connsiteX29" fmla="*/ 723898 w 3684266"/>
                <a:gd name="connsiteY29" fmla="*/ 26670 h 464819"/>
                <a:gd name="connsiteX30" fmla="*/ 449578 w 3684266"/>
                <a:gd name="connsiteY30" fmla="*/ 22860 h 464819"/>
                <a:gd name="connsiteX31" fmla="*/ 102868 w 3684266"/>
                <a:gd name="connsiteY31" fmla="*/ 26670 h 464819"/>
                <a:gd name="connsiteX32" fmla="*/ 95249 w 3684266"/>
                <a:gd name="connsiteY32" fmla="*/ 3810 h 464819"/>
                <a:gd name="connsiteX33" fmla="*/ 0 w 3684266"/>
                <a:gd name="connsiteY33" fmla="*/ 0 h 464819"/>
                <a:gd name="connsiteX0" fmla="*/ 3690316 w 3690316"/>
                <a:gd name="connsiteY0" fmla="*/ 465101 h 465101"/>
                <a:gd name="connsiteX1" fmla="*/ 3115006 w 3690316"/>
                <a:gd name="connsiteY1" fmla="*/ 465101 h 465101"/>
                <a:gd name="connsiteX2" fmla="*/ 3107386 w 3690316"/>
                <a:gd name="connsiteY2" fmla="*/ 434621 h 465101"/>
                <a:gd name="connsiteX3" fmla="*/ 2996896 w 3690316"/>
                <a:gd name="connsiteY3" fmla="*/ 434621 h 465101"/>
                <a:gd name="connsiteX4" fmla="*/ 2996896 w 3690316"/>
                <a:gd name="connsiteY4" fmla="*/ 423191 h 465101"/>
                <a:gd name="connsiteX5" fmla="*/ 2974036 w 3690316"/>
                <a:gd name="connsiteY5" fmla="*/ 423191 h 465101"/>
                <a:gd name="connsiteX6" fmla="*/ 2962606 w 3690316"/>
                <a:gd name="connsiteY6" fmla="*/ 415571 h 465101"/>
                <a:gd name="connsiteX7" fmla="*/ 2878786 w 3690316"/>
                <a:gd name="connsiteY7" fmla="*/ 407951 h 465101"/>
                <a:gd name="connsiteX8" fmla="*/ 2874976 w 3690316"/>
                <a:gd name="connsiteY8" fmla="*/ 362231 h 465101"/>
                <a:gd name="connsiteX9" fmla="*/ 2829256 w 3690316"/>
                <a:gd name="connsiteY9" fmla="*/ 366041 h 465101"/>
                <a:gd name="connsiteX10" fmla="*/ 2829256 w 3690316"/>
                <a:gd name="connsiteY10" fmla="*/ 343181 h 465101"/>
                <a:gd name="connsiteX11" fmla="*/ 2688286 w 3690316"/>
                <a:gd name="connsiteY11" fmla="*/ 339371 h 465101"/>
                <a:gd name="connsiteX12" fmla="*/ 2680666 w 3690316"/>
                <a:gd name="connsiteY12" fmla="*/ 327941 h 465101"/>
                <a:gd name="connsiteX13" fmla="*/ 2665426 w 3690316"/>
                <a:gd name="connsiteY13" fmla="*/ 331751 h 465101"/>
                <a:gd name="connsiteX14" fmla="*/ 2657806 w 3690316"/>
                <a:gd name="connsiteY14" fmla="*/ 293651 h 465101"/>
                <a:gd name="connsiteX15" fmla="*/ 2391106 w 3690316"/>
                <a:gd name="connsiteY15" fmla="*/ 293651 h 465101"/>
                <a:gd name="connsiteX16" fmla="*/ 2391106 w 3690316"/>
                <a:gd name="connsiteY16" fmla="*/ 274601 h 465101"/>
                <a:gd name="connsiteX17" fmla="*/ 2364436 w 3690316"/>
                <a:gd name="connsiteY17" fmla="*/ 274601 h 465101"/>
                <a:gd name="connsiteX18" fmla="*/ 2364436 w 3690316"/>
                <a:gd name="connsiteY18" fmla="*/ 251741 h 465101"/>
                <a:gd name="connsiteX19" fmla="*/ 2208226 w 3690316"/>
                <a:gd name="connsiteY19" fmla="*/ 251741 h 465101"/>
                <a:gd name="connsiteX20" fmla="*/ 2212036 w 3690316"/>
                <a:gd name="connsiteY20" fmla="*/ 236501 h 465101"/>
                <a:gd name="connsiteX21" fmla="*/ 1754836 w 3690316"/>
                <a:gd name="connsiteY21" fmla="*/ 236501 h 465101"/>
                <a:gd name="connsiteX22" fmla="*/ 1373836 w 3690316"/>
                <a:gd name="connsiteY22" fmla="*/ 236501 h 465101"/>
                <a:gd name="connsiteX23" fmla="*/ 1377646 w 3690316"/>
                <a:gd name="connsiteY23" fmla="*/ 221261 h 465101"/>
                <a:gd name="connsiteX24" fmla="*/ 1206196 w 3690316"/>
                <a:gd name="connsiteY24" fmla="*/ 217451 h 465101"/>
                <a:gd name="connsiteX25" fmla="*/ 1202386 w 3690316"/>
                <a:gd name="connsiteY25" fmla="*/ 156491 h 465101"/>
                <a:gd name="connsiteX26" fmla="*/ 809956 w 3690316"/>
                <a:gd name="connsiteY26" fmla="*/ 148871 h 465101"/>
                <a:gd name="connsiteX27" fmla="*/ 813767 w 3690316"/>
                <a:gd name="connsiteY27" fmla="*/ 65051 h 465101"/>
                <a:gd name="connsiteX28" fmla="*/ 729947 w 3690316"/>
                <a:gd name="connsiteY28" fmla="*/ 61241 h 465101"/>
                <a:gd name="connsiteX29" fmla="*/ 729948 w 3690316"/>
                <a:gd name="connsiteY29" fmla="*/ 26952 h 465101"/>
                <a:gd name="connsiteX30" fmla="*/ 455628 w 3690316"/>
                <a:gd name="connsiteY30" fmla="*/ 23142 h 465101"/>
                <a:gd name="connsiteX31" fmla="*/ 108918 w 3690316"/>
                <a:gd name="connsiteY31" fmla="*/ 26952 h 465101"/>
                <a:gd name="connsiteX32" fmla="*/ 101299 w 3690316"/>
                <a:gd name="connsiteY32" fmla="*/ 4092 h 465101"/>
                <a:gd name="connsiteX33" fmla="*/ 6050 w 3690316"/>
                <a:gd name="connsiteY33" fmla="*/ 282 h 465101"/>
                <a:gd name="connsiteX34" fmla="*/ 9860 w 3690316"/>
                <a:gd name="connsiteY34" fmla="*/ 282 h 465101"/>
                <a:gd name="connsiteX0" fmla="*/ 3779521 w 3779521"/>
                <a:gd name="connsiteY0" fmla="*/ 472439 h 472439"/>
                <a:gd name="connsiteX1" fmla="*/ 3204211 w 3779521"/>
                <a:gd name="connsiteY1" fmla="*/ 472439 h 472439"/>
                <a:gd name="connsiteX2" fmla="*/ 3196591 w 3779521"/>
                <a:gd name="connsiteY2" fmla="*/ 441959 h 472439"/>
                <a:gd name="connsiteX3" fmla="*/ 3086101 w 3779521"/>
                <a:gd name="connsiteY3" fmla="*/ 441959 h 472439"/>
                <a:gd name="connsiteX4" fmla="*/ 3086101 w 3779521"/>
                <a:gd name="connsiteY4" fmla="*/ 430529 h 472439"/>
                <a:gd name="connsiteX5" fmla="*/ 3063241 w 3779521"/>
                <a:gd name="connsiteY5" fmla="*/ 430529 h 472439"/>
                <a:gd name="connsiteX6" fmla="*/ 3051811 w 3779521"/>
                <a:gd name="connsiteY6" fmla="*/ 422909 h 472439"/>
                <a:gd name="connsiteX7" fmla="*/ 2967991 w 3779521"/>
                <a:gd name="connsiteY7" fmla="*/ 415289 h 472439"/>
                <a:gd name="connsiteX8" fmla="*/ 2964181 w 3779521"/>
                <a:gd name="connsiteY8" fmla="*/ 369569 h 472439"/>
                <a:gd name="connsiteX9" fmla="*/ 2918461 w 3779521"/>
                <a:gd name="connsiteY9" fmla="*/ 373379 h 472439"/>
                <a:gd name="connsiteX10" fmla="*/ 2918461 w 3779521"/>
                <a:gd name="connsiteY10" fmla="*/ 350519 h 472439"/>
                <a:gd name="connsiteX11" fmla="*/ 2777491 w 3779521"/>
                <a:gd name="connsiteY11" fmla="*/ 346709 h 472439"/>
                <a:gd name="connsiteX12" fmla="*/ 2769871 w 3779521"/>
                <a:gd name="connsiteY12" fmla="*/ 335279 h 472439"/>
                <a:gd name="connsiteX13" fmla="*/ 2754631 w 3779521"/>
                <a:gd name="connsiteY13" fmla="*/ 339089 h 472439"/>
                <a:gd name="connsiteX14" fmla="*/ 2747011 w 3779521"/>
                <a:gd name="connsiteY14" fmla="*/ 300989 h 472439"/>
                <a:gd name="connsiteX15" fmla="*/ 2480311 w 3779521"/>
                <a:gd name="connsiteY15" fmla="*/ 300989 h 472439"/>
                <a:gd name="connsiteX16" fmla="*/ 2480311 w 3779521"/>
                <a:gd name="connsiteY16" fmla="*/ 281939 h 472439"/>
                <a:gd name="connsiteX17" fmla="*/ 2453641 w 3779521"/>
                <a:gd name="connsiteY17" fmla="*/ 281939 h 472439"/>
                <a:gd name="connsiteX18" fmla="*/ 2453641 w 3779521"/>
                <a:gd name="connsiteY18" fmla="*/ 259079 h 472439"/>
                <a:gd name="connsiteX19" fmla="*/ 2297431 w 3779521"/>
                <a:gd name="connsiteY19" fmla="*/ 259079 h 472439"/>
                <a:gd name="connsiteX20" fmla="*/ 2301241 w 3779521"/>
                <a:gd name="connsiteY20" fmla="*/ 243839 h 472439"/>
                <a:gd name="connsiteX21" fmla="*/ 1844041 w 3779521"/>
                <a:gd name="connsiteY21" fmla="*/ 243839 h 472439"/>
                <a:gd name="connsiteX22" fmla="*/ 1463041 w 3779521"/>
                <a:gd name="connsiteY22" fmla="*/ 243839 h 472439"/>
                <a:gd name="connsiteX23" fmla="*/ 1466851 w 3779521"/>
                <a:gd name="connsiteY23" fmla="*/ 228599 h 472439"/>
                <a:gd name="connsiteX24" fmla="*/ 1295401 w 3779521"/>
                <a:gd name="connsiteY24" fmla="*/ 224789 h 472439"/>
                <a:gd name="connsiteX25" fmla="*/ 1291591 w 3779521"/>
                <a:gd name="connsiteY25" fmla="*/ 163829 h 472439"/>
                <a:gd name="connsiteX26" fmla="*/ 899161 w 3779521"/>
                <a:gd name="connsiteY26" fmla="*/ 156209 h 472439"/>
                <a:gd name="connsiteX27" fmla="*/ 902972 w 3779521"/>
                <a:gd name="connsiteY27" fmla="*/ 72389 h 472439"/>
                <a:gd name="connsiteX28" fmla="*/ 819152 w 3779521"/>
                <a:gd name="connsiteY28" fmla="*/ 68579 h 472439"/>
                <a:gd name="connsiteX29" fmla="*/ 819153 w 3779521"/>
                <a:gd name="connsiteY29" fmla="*/ 34290 h 472439"/>
                <a:gd name="connsiteX30" fmla="*/ 544833 w 3779521"/>
                <a:gd name="connsiteY30" fmla="*/ 30480 h 472439"/>
                <a:gd name="connsiteX31" fmla="*/ 198123 w 3779521"/>
                <a:gd name="connsiteY31" fmla="*/ 34290 h 472439"/>
                <a:gd name="connsiteX32" fmla="*/ 190504 w 3779521"/>
                <a:gd name="connsiteY32" fmla="*/ 11430 h 472439"/>
                <a:gd name="connsiteX33" fmla="*/ 95255 w 3779521"/>
                <a:gd name="connsiteY33" fmla="*/ 7620 h 472439"/>
                <a:gd name="connsiteX34" fmla="*/ 5 w 3779521"/>
                <a:gd name="connsiteY34" fmla="*/ 0 h 472439"/>
                <a:gd name="connsiteX0" fmla="*/ 3794755 w 3794755"/>
                <a:gd name="connsiteY0" fmla="*/ 473003 h 473003"/>
                <a:gd name="connsiteX1" fmla="*/ 3219445 w 3794755"/>
                <a:gd name="connsiteY1" fmla="*/ 473003 h 473003"/>
                <a:gd name="connsiteX2" fmla="*/ 3211825 w 3794755"/>
                <a:gd name="connsiteY2" fmla="*/ 442523 h 473003"/>
                <a:gd name="connsiteX3" fmla="*/ 3101335 w 3794755"/>
                <a:gd name="connsiteY3" fmla="*/ 442523 h 473003"/>
                <a:gd name="connsiteX4" fmla="*/ 3101335 w 3794755"/>
                <a:gd name="connsiteY4" fmla="*/ 431093 h 473003"/>
                <a:gd name="connsiteX5" fmla="*/ 3078475 w 3794755"/>
                <a:gd name="connsiteY5" fmla="*/ 431093 h 473003"/>
                <a:gd name="connsiteX6" fmla="*/ 3067045 w 3794755"/>
                <a:gd name="connsiteY6" fmla="*/ 423473 h 473003"/>
                <a:gd name="connsiteX7" fmla="*/ 2983225 w 3794755"/>
                <a:gd name="connsiteY7" fmla="*/ 415853 h 473003"/>
                <a:gd name="connsiteX8" fmla="*/ 2979415 w 3794755"/>
                <a:gd name="connsiteY8" fmla="*/ 370133 h 473003"/>
                <a:gd name="connsiteX9" fmla="*/ 2933695 w 3794755"/>
                <a:gd name="connsiteY9" fmla="*/ 373943 h 473003"/>
                <a:gd name="connsiteX10" fmla="*/ 2933695 w 3794755"/>
                <a:gd name="connsiteY10" fmla="*/ 351083 h 473003"/>
                <a:gd name="connsiteX11" fmla="*/ 2792725 w 3794755"/>
                <a:gd name="connsiteY11" fmla="*/ 347273 h 473003"/>
                <a:gd name="connsiteX12" fmla="*/ 2785105 w 3794755"/>
                <a:gd name="connsiteY12" fmla="*/ 335843 h 473003"/>
                <a:gd name="connsiteX13" fmla="*/ 2769865 w 3794755"/>
                <a:gd name="connsiteY13" fmla="*/ 339653 h 473003"/>
                <a:gd name="connsiteX14" fmla="*/ 2762245 w 3794755"/>
                <a:gd name="connsiteY14" fmla="*/ 301553 h 473003"/>
                <a:gd name="connsiteX15" fmla="*/ 2495545 w 3794755"/>
                <a:gd name="connsiteY15" fmla="*/ 301553 h 473003"/>
                <a:gd name="connsiteX16" fmla="*/ 2495545 w 3794755"/>
                <a:gd name="connsiteY16" fmla="*/ 282503 h 473003"/>
                <a:gd name="connsiteX17" fmla="*/ 2468875 w 3794755"/>
                <a:gd name="connsiteY17" fmla="*/ 282503 h 473003"/>
                <a:gd name="connsiteX18" fmla="*/ 2468875 w 3794755"/>
                <a:gd name="connsiteY18" fmla="*/ 259643 h 473003"/>
                <a:gd name="connsiteX19" fmla="*/ 2312665 w 3794755"/>
                <a:gd name="connsiteY19" fmla="*/ 259643 h 473003"/>
                <a:gd name="connsiteX20" fmla="*/ 2316475 w 3794755"/>
                <a:gd name="connsiteY20" fmla="*/ 244403 h 473003"/>
                <a:gd name="connsiteX21" fmla="*/ 1859275 w 3794755"/>
                <a:gd name="connsiteY21" fmla="*/ 244403 h 473003"/>
                <a:gd name="connsiteX22" fmla="*/ 1478275 w 3794755"/>
                <a:gd name="connsiteY22" fmla="*/ 244403 h 473003"/>
                <a:gd name="connsiteX23" fmla="*/ 1482085 w 3794755"/>
                <a:gd name="connsiteY23" fmla="*/ 229163 h 473003"/>
                <a:gd name="connsiteX24" fmla="*/ 1310635 w 3794755"/>
                <a:gd name="connsiteY24" fmla="*/ 225353 h 473003"/>
                <a:gd name="connsiteX25" fmla="*/ 1306825 w 3794755"/>
                <a:gd name="connsiteY25" fmla="*/ 164393 h 473003"/>
                <a:gd name="connsiteX26" fmla="*/ 914395 w 3794755"/>
                <a:gd name="connsiteY26" fmla="*/ 156773 h 473003"/>
                <a:gd name="connsiteX27" fmla="*/ 918206 w 3794755"/>
                <a:gd name="connsiteY27" fmla="*/ 72953 h 473003"/>
                <a:gd name="connsiteX28" fmla="*/ 834386 w 3794755"/>
                <a:gd name="connsiteY28" fmla="*/ 69143 h 473003"/>
                <a:gd name="connsiteX29" fmla="*/ 834387 w 3794755"/>
                <a:gd name="connsiteY29" fmla="*/ 34854 h 473003"/>
                <a:gd name="connsiteX30" fmla="*/ 560067 w 3794755"/>
                <a:gd name="connsiteY30" fmla="*/ 31044 h 473003"/>
                <a:gd name="connsiteX31" fmla="*/ 213357 w 3794755"/>
                <a:gd name="connsiteY31" fmla="*/ 34854 h 473003"/>
                <a:gd name="connsiteX32" fmla="*/ 205738 w 3794755"/>
                <a:gd name="connsiteY32" fmla="*/ 11994 h 473003"/>
                <a:gd name="connsiteX33" fmla="*/ 110489 w 3794755"/>
                <a:gd name="connsiteY33" fmla="*/ 8184 h 473003"/>
                <a:gd name="connsiteX34" fmla="*/ 15239 w 3794755"/>
                <a:gd name="connsiteY34" fmla="*/ 564 h 473003"/>
                <a:gd name="connsiteX35" fmla="*/ 0 w 3794755"/>
                <a:gd name="connsiteY35" fmla="*/ 564 h 473003"/>
                <a:gd name="connsiteX0" fmla="*/ 3798565 w 3798565"/>
                <a:gd name="connsiteY0" fmla="*/ 483869 h 483869"/>
                <a:gd name="connsiteX1" fmla="*/ 3223255 w 3798565"/>
                <a:gd name="connsiteY1" fmla="*/ 483869 h 483869"/>
                <a:gd name="connsiteX2" fmla="*/ 3215635 w 3798565"/>
                <a:gd name="connsiteY2" fmla="*/ 453389 h 483869"/>
                <a:gd name="connsiteX3" fmla="*/ 3105145 w 3798565"/>
                <a:gd name="connsiteY3" fmla="*/ 453389 h 483869"/>
                <a:gd name="connsiteX4" fmla="*/ 3105145 w 3798565"/>
                <a:gd name="connsiteY4" fmla="*/ 441959 h 483869"/>
                <a:gd name="connsiteX5" fmla="*/ 3082285 w 3798565"/>
                <a:gd name="connsiteY5" fmla="*/ 441959 h 483869"/>
                <a:gd name="connsiteX6" fmla="*/ 3070855 w 3798565"/>
                <a:gd name="connsiteY6" fmla="*/ 434339 h 483869"/>
                <a:gd name="connsiteX7" fmla="*/ 2987035 w 3798565"/>
                <a:gd name="connsiteY7" fmla="*/ 426719 h 483869"/>
                <a:gd name="connsiteX8" fmla="*/ 2983225 w 3798565"/>
                <a:gd name="connsiteY8" fmla="*/ 380999 h 483869"/>
                <a:gd name="connsiteX9" fmla="*/ 2937505 w 3798565"/>
                <a:gd name="connsiteY9" fmla="*/ 384809 h 483869"/>
                <a:gd name="connsiteX10" fmla="*/ 2937505 w 3798565"/>
                <a:gd name="connsiteY10" fmla="*/ 361949 h 483869"/>
                <a:gd name="connsiteX11" fmla="*/ 2796535 w 3798565"/>
                <a:gd name="connsiteY11" fmla="*/ 358139 h 483869"/>
                <a:gd name="connsiteX12" fmla="*/ 2788915 w 3798565"/>
                <a:gd name="connsiteY12" fmla="*/ 346709 h 483869"/>
                <a:gd name="connsiteX13" fmla="*/ 2773675 w 3798565"/>
                <a:gd name="connsiteY13" fmla="*/ 350519 h 483869"/>
                <a:gd name="connsiteX14" fmla="*/ 2766055 w 3798565"/>
                <a:gd name="connsiteY14" fmla="*/ 312419 h 483869"/>
                <a:gd name="connsiteX15" fmla="*/ 2499355 w 3798565"/>
                <a:gd name="connsiteY15" fmla="*/ 312419 h 483869"/>
                <a:gd name="connsiteX16" fmla="*/ 2499355 w 3798565"/>
                <a:gd name="connsiteY16" fmla="*/ 293369 h 483869"/>
                <a:gd name="connsiteX17" fmla="*/ 2472685 w 3798565"/>
                <a:gd name="connsiteY17" fmla="*/ 293369 h 483869"/>
                <a:gd name="connsiteX18" fmla="*/ 2472685 w 3798565"/>
                <a:gd name="connsiteY18" fmla="*/ 270509 h 483869"/>
                <a:gd name="connsiteX19" fmla="*/ 2316475 w 3798565"/>
                <a:gd name="connsiteY19" fmla="*/ 270509 h 483869"/>
                <a:gd name="connsiteX20" fmla="*/ 2320285 w 3798565"/>
                <a:gd name="connsiteY20" fmla="*/ 255269 h 483869"/>
                <a:gd name="connsiteX21" fmla="*/ 1863085 w 3798565"/>
                <a:gd name="connsiteY21" fmla="*/ 255269 h 483869"/>
                <a:gd name="connsiteX22" fmla="*/ 1482085 w 3798565"/>
                <a:gd name="connsiteY22" fmla="*/ 255269 h 483869"/>
                <a:gd name="connsiteX23" fmla="*/ 1485895 w 3798565"/>
                <a:gd name="connsiteY23" fmla="*/ 240029 h 483869"/>
                <a:gd name="connsiteX24" fmla="*/ 1314445 w 3798565"/>
                <a:gd name="connsiteY24" fmla="*/ 236219 h 483869"/>
                <a:gd name="connsiteX25" fmla="*/ 1310635 w 3798565"/>
                <a:gd name="connsiteY25" fmla="*/ 175259 h 483869"/>
                <a:gd name="connsiteX26" fmla="*/ 918205 w 3798565"/>
                <a:gd name="connsiteY26" fmla="*/ 167639 h 483869"/>
                <a:gd name="connsiteX27" fmla="*/ 922016 w 3798565"/>
                <a:gd name="connsiteY27" fmla="*/ 83819 h 483869"/>
                <a:gd name="connsiteX28" fmla="*/ 838196 w 3798565"/>
                <a:gd name="connsiteY28" fmla="*/ 80009 h 483869"/>
                <a:gd name="connsiteX29" fmla="*/ 838197 w 3798565"/>
                <a:gd name="connsiteY29" fmla="*/ 45720 h 483869"/>
                <a:gd name="connsiteX30" fmla="*/ 563877 w 3798565"/>
                <a:gd name="connsiteY30" fmla="*/ 41910 h 483869"/>
                <a:gd name="connsiteX31" fmla="*/ 217167 w 3798565"/>
                <a:gd name="connsiteY31" fmla="*/ 45720 h 483869"/>
                <a:gd name="connsiteX32" fmla="*/ 209548 w 3798565"/>
                <a:gd name="connsiteY32" fmla="*/ 22860 h 483869"/>
                <a:gd name="connsiteX33" fmla="*/ 114299 w 3798565"/>
                <a:gd name="connsiteY33" fmla="*/ 19050 h 483869"/>
                <a:gd name="connsiteX34" fmla="*/ 19049 w 3798565"/>
                <a:gd name="connsiteY34" fmla="*/ 11430 h 483869"/>
                <a:gd name="connsiteX35" fmla="*/ 0 w 3798565"/>
                <a:gd name="connsiteY35" fmla="*/ 0 h 483869"/>
                <a:gd name="connsiteX0" fmla="*/ 3806185 w 3806185"/>
                <a:gd name="connsiteY0" fmla="*/ 487679 h 487679"/>
                <a:gd name="connsiteX1" fmla="*/ 3230875 w 3806185"/>
                <a:gd name="connsiteY1" fmla="*/ 487679 h 487679"/>
                <a:gd name="connsiteX2" fmla="*/ 3223255 w 3806185"/>
                <a:gd name="connsiteY2" fmla="*/ 457199 h 487679"/>
                <a:gd name="connsiteX3" fmla="*/ 3112765 w 3806185"/>
                <a:gd name="connsiteY3" fmla="*/ 457199 h 487679"/>
                <a:gd name="connsiteX4" fmla="*/ 3112765 w 3806185"/>
                <a:gd name="connsiteY4" fmla="*/ 445769 h 487679"/>
                <a:gd name="connsiteX5" fmla="*/ 3089905 w 3806185"/>
                <a:gd name="connsiteY5" fmla="*/ 445769 h 487679"/>
                <a:gd name="connsiteX6" fmla="*/ 3078475 w 3806185"/>
                <a:gd name="connsiteY6" fmla="*/ 438149 h 487679"/>
                <a:gd name="connsiteX7" fmla="*/ 2994655 w 3806185"/>
                <a:gd name="connsiteY7" fmla="*/ 430529 h 487679"/>
                <a:gd name="connsiteX8" fmla="*/ 2990845 w 3806185"/>
                <a:gd name="connsiteY8" fmla="*/ 384809 h 487679"/>
                <a:gd name="connsiteX9" fmla="*/ 2945125 w 3806185"/>
                <a:gd name="connsiteY9" fmla="*/ 388619 h 487679"/>
                <a:gd name="connsiteX10" fmla="*/ 2945125 w 3806185"/>
                <a:gd name="connsiteY10" fmla="*/ 365759 h 487679"/>
                <a:gd name="connsiteX11" fmla="*/ 2804155 w 3806185"/>
                <a:gd name="connsiteY11" fmla="*/ 361949 h 487679"/>
                <a:gd name="connsiteX12" fmla="*/ 2796535 w 3806185"/>
                <a:gd name="connsiteY12" fmla="*/ 350519 h 487679"/>
                <a:gd name="connsiteX13" fmla="*/ 2781295 w 3806185"/>
                <a:gd name="connsiteY13" fmla="*/ 354329 h 487679"/>
                <a:gd name="connsiteX14" fmla="*/ 2773675 w 3806185"/>
                <a:gd name="connsiteY14" fmla="*/ 316229 h 487679"/>
                <a:gd name="connsiteX15" fmla="*/ 2506975 w 3806185"/>
                <a:gd name="connsiteY15" fmla="*/ 316229 h 487679"/>
                <a:gd name="connsiteX16" fmla="*/ 2506975 w 3806185"/>
                <a:gd name="connsiteY16" fmla="*/ 297179 h 487679"/>
                <a:gd name="connsiteX17" fmla="*/ 2480305 w 3806185"/>
                <a:gd name="connsiteY17" fmla="*/ 297179 h 487679"/>
                <a:gd name="connsiteX18" fmla="*/ 2480305 w 3806185"/>
                <a:gd name="connsiteY18" fmla="*/ 274319 h 487679"/>
                <a:gd name="connsiteX19" fmla="*/ 2324095 w 3806185"/>
                <a:gd name="connsiteY19" fmla="*/ 274319 h 487679"/>
                <a:gd name="connsiteX20" fmla="*/ 2327905 w 3806185"/>
                <a:gd name="connsiteY20" fmla="*/ 259079 h 487679"/>
                <a:gd name="connsiteX21" fmla="*/ 1870705 w 3806185"/>
                <a:gd name="connsiteY21" fmla="*/ 259079 h 487679"/>
                <a:gd name="connsiteX22" fmla="*/ 1489705 w 3806185"/>
                <a:gd name="connsiteY22" fmla="*/ 259079 h 487679"/>
                <a:gd name="connsiteX23" fmla="*/ 1493515 w 3806185"/>
                <a:gd name="connsiteY23" fmla="*/ 243839 h 487679"/>
                <a:gd name="connsiteX24" fmla="*/ 1322065 w 3806185"/>
                <a:gd name="connsiteY24" fmla="*/ 240029 h 487679"/>
                <a:gd name="connsiteX25" fmla="*/ 1318255 w 3806185"/>
                <a:gd name="connsiteY25" fmla="*/ 179069 h 487679"/>
                <a:gd name="connsiteX26" fmla="*/ 925825 w 3806185"/>
                <a:gd name="connsiteY26" fmla="*/ 171449 h 487679"/>
                <a:gd name="connsiteX27" fmla="*/ 929636 w 3806185"/>
                <a:gd name="connsiteY27" fmla="*/ 87629 h 487679"/>
                <a:gd name="connsiteX28" fmla="*/ 845816 w 3806185"/>
                <a:gd name="connsiteY28" fmla="*/ 83819 h 487679"/>
                <a:gd name="connsiteX29" fmla="*/ 845817 w 3806185"/>
                <a:gd name="connsiteY29" fmla="*/ 49530 h 487679"/>
                <a:gd name="connsiteX30" fmla="*/ 571497 w 3806185"/>
                <a:gd name="connsiteY30" fmla="*/ 45720 h 487679"/>
                <a:gd name="connsiteX31" fmla="*/ 224787 w 3806185"/>
                <a:gd name="connsiteY31" fmla="*/ 49530 h 487679"/>
                <a:gd name="connsiteX32" fmla="*/ 217168 w 3806185"/>
                <a:gd name="connsiteY32" fmla="*/ 26670 h 487679"/>
                <a:gd name="connsiteX33" fmla="*/ 121919 w 3806185"/>
                <a:gd name="connsiteY33" fmla="*/ 22860 h 487679"/>
                <a:gd name="connsiteX34" fmla="*/ 26669 w 3806185"/>
                <a:gd name="connsiteY34" fmla="*/ 15240 h 487679"/>
                <a:gd name="connsiteX35" fmla="*/ 7620 w 3806185"/>
                <a:gd name="connsiteY35" fmla="*/ 3810 h 487679"/>
                <a:gd name="connsiteX36" fmla="*/ 0 w 3806185"/>
                <a:gd name="connsiteY36" fmla="*/ 0 h 487679"/>
                <a:gd name="connsiteX0" fmla="*/ 4065265 w 4065265"/>
                <a:gd name="connsiteY0" fmla="*/ 484841 h 484841"/>
                <a:gd name="connsiteX1" fmla="*/ 3489955 w 4065265"/>
                <a:gd name="connsiteY1" fmla="*/ 484841 h 484841"/>
                <a:gd name="connsiteX2" fmla="*/ 3482335 w 4065265"/>
                <a:gd name="connsiteY2" fmla="*/ 454361 h 484841"/>
                <a:gd name="connsiteX3" fmla="*/ 3371845 w 4065265"/>
                <a:gd name="connsiteY3" fmla="*/ 454361 h 484841"/>
                <a:gd name="connsiteX4" fmla="*/ 3371845 w 4065265"/>
                <a:gd name="connsiteY4" fmla="*/ 442931 h 484841"/>
                <a:gd name="connsiteX5" fmla="*/ 3348985 w 4065265"/>
                <a:gd name="connsiteY5" fmla="*/ 442931 h 484841"/>
                <a:gd name="connsiteX6" fmla="*/ 3337555 w 4065265"/>
                <a:gd name="connsiteY6" fmla="*/ 435311 h 484841"/>
                <a:gd name="connsiteX7" fmla="*/ 3253735 w 4065265"/>
                <a:gd name="connsiteY7" fmla="*/ 427691 h 484841"/>
                <a:gd name="connsiteX8" fmla="*/ 3249925 w 4065265"/>
                <a:gd name="connsiteY8" fmla="*/ 381971 h 484841"/>
                <a:gd name="connsiteX9" fmla="*/ 3204205 w 4065265"/>
                <a:gd name="connsiteY9" fmla="*/ 385781 h 484841"/>
                <a:gd name="connsiteX10" fmla="*/ 3204205 w 4065265"/>
                <a:gd name="connsiteY10" fmla="*/ 362921 h 484841"/>
                <a:gd name="connsiteX11" fmla="*/ 3063235 w 4065265"/>
                <a:gd name="connsiteY11" fmla="*/ 359111 h 484841"/>
                <a:gd name="connsiteX12" fmla="*/ 3055615 w 4065265"/>
                <a:gd name="connsiteY12" fmla="*/ 347681 h 484841"/>
                <a:gd name="connsiteX13" fmla="*/ 3040375 w 4065265"/>
                <a:gd name="connsiteY13" fmla="*/ 351491 h 484841"/>
                <a:gd name="connsiteX14" fmla="*/ 3032755 w 4065265"/>
                <a:gd name="connsiteY14" fmla="*/ 313391 h 484841"/>
                <a:gd name="connsiteX15" fmla="*/ 2766055 w 4065265"/>
                <a:gd name="connsiteY15" fmla="*/ 313391 h 484841"/>
                <a:gd name="connsiteX16" fmla="*/ 2766055 w 4065265"/>
                <a:gd name="connsiteY16" fmla="*/ 294341 h 484841"/>
                <a:gd name="connsiteX17" fmla="*/ 2739385 w 4065265"/>
                <a:gd name="connsiteY17" fmla="*/ 294341 h 484841"/>
                <a:gd name="connsiteX18" fmla="*/ 2739385 w 4065265"/>
                <a:gd name="connsiteY18" fmla="*/ 271481 h 484841"/>
                <a:gd name="connsiteX19" fmla="*/ 2583175 w 4065265"/>
                <a:gd name="connsiteY19" fmla="*/ 271481 h 484841"/>
                <a:gd name="connsiteX20" fmla="*/ 2586985 w 4065265"/>
                <a:gd name="connsiteY20" fmla="*/ 256241 h 484841"/>
                <a:gd name="connsiteX21" fmla="*/ 2129785 w 4065265"/>
                <a:gd name="connsiteY21" fmla="*/ 256241 h 484841"/>
                <a:gd name="connsiteX22" fmla="*/ 1748785 w 4065265"/>
                <a:gd name="connsiteY22" fmla="*/ 256241 h 484841"/>
                <a:gd name="connsiteX23" fmla="*/ 1752595 w 4065265"/>
                <a:gd name="connsiteY23" fmla="*/ 241001 h 484841"/>
                <a:gd name="connsiteX24" fmla="*/ 1581145 w 4065265"/>
                <a:gd name="connsiteY24" fmla="*/ 237191 h 484841"/>
                <a:gd name="connsiteX25" fmla="*/ 1577335 w 4065265"/>
                <a:gd name="connsiteY25" fmla="*/ 176231 h 484841"/>
                <a:gd name="connsiteX26" fmla="*/ 1184905 w 4065265"/>
                <a:gd name="connsiteY26" fmla="*/ 168611 h 484841"/>
                <a:gd name="connsiteX27" fmla="*/ 1188716 w 4065265"/>
                <a:gd name="connsiteY27" fmla="*/ 84791 h 484841"/>
                <a:gd name="connsiteX28" fmla="*/ 1104896 w 4065265"/>
                <a:gd name="connsiteY28" fmla="*/ 80981 h 484841"/>
                <a:gd name="connsiteX29" fmla="*/ 1104897 w 4065265"/>
                <a:gd name="connsiteY29" fmla="*/ 46692 h 484841"/>
                <a:gd name="connsiteX30" fmla="*/ 830577 w 4065265"/>
                <a:gd name="connsiteY30" fmla="*/ 42882 h 484841"/>
                <a:gd name="connsiteX31" fmla="*/ 483867 w 4065265"/>
                <a:gd name="connsiteY31" fmla="*/ 46692 h 484841"/>
                <a:gd name="connsiteX32" fmla="*/ 476248 w 4065265"/>
                <a:gd name="connsiteY32" fmla="*/ 23832 h 484841"/>
                <a:gd name="connsiteX33" fmla="*/ 380999 w 4065265"/>
                <a:gd name="connsiteY33" fmla="*/ 20022 h 484841"/>
                <a:gd name="connsiteX34" fmla="*/ 285749 w 4065265"/>
                <a:gd name="connsiteY34" fmla="*/ 12402 h 484841"/>
                <a:gd name="connsiteX35" fmla="*/ 266700 w 4065265"/>
                <a:gd name="connsiteY35" fmla="*/ 972 h 484841"/>
                <a:gd name="connsiteX36" fmla="*/ 0 w 4065265"/>
                <a:gd name="connsiteY36" fmla="*/ 972 h 484841"/>
                <a:gd name="connsiteX0" fmla="*/ 4126225 w 4126225"/>
                <a:gd name="connsiteY0" fmla="*/ 487679 h 487679"/>
                <a:gd name="connsiteX1" fmla="*/ 3550915 w 4126225"/>
                <a:gd name="connsiteY1" fmla="*/ 487679 h 487679"/>
                <a:gd name="connsiteX2" fmla="*/ 3543295 w 4126225"/>
                <a:gd name="connsiteY2" fmla="*/ 457199 h 487679"/>
                <a:gd name="connsiteX3" fmla="*/ 3432805 w 4126225"/>
                <a:gd name="connsiteY3" fmla="*/ 457199 h 487679"/>
                <a:gd name="connsiteX4" fmla="*/ 3432805 w 4126225"/>
                <a:gd name="connsiteY4" fmla="*/ 445769 h 487679"/>
                <a:gd name="connsiteX5" fmla="*/ 3409945 w 4126225"/>
                <a:gd name="connsiteY5" fmla="*/ 445769 h 487679"/>
                <a:gd name="connsiteX6" fmla="*/ 3398515 w 4126225"/>
                <a:gd name="connsiteY6" fmla="*/ 438149 h 487679"/>
                <a:gd name="connsiteX7" fmla="*/ 3314695 w 4126225"/>
                <a:gd name="connsiteY7" fmla="*/ 430529 h 487679"/>
                <a:gd name="connsiteX8" fmla="*/ 3310885 w 4126225"/>
                <a:gd name="connsiteY8" fmla="*/ 384809 h 487679"/>
                <a:gd name="connsiteX9" fmla="*/ 3265165 w 4126225"/>
                <a:gd name="connsiteY9" fmla="*/ 388619 h 487679"/>
                <a:gd name="connsiteX10" fmla="*/ 3265165 w 4126225"/>
                <a:gd name="connsiteY10" fmla="*/ 365759 h 487679"/>
                <a:gd name="connsiteX11" fmla="*/ 3124195 w 4126225"/>
                <a:gd name="connsiteY11" fmla="*/ 361949 h 487679"/>
                <a:gd name="connsiteX12" fmla="*/ 3116575 w 4126225"/>
                <a:gd name="connsiteY12" fmla="*/ 350519 h 487679"/>
                <a:gd name="connsiteX13" fmla="*/ 3101335 w 4126225"/>
                <a:gd name="connsiteY13" fmla="*/ 354329 h 487679"/>
                <a:gd name="connsiteX14" fmla="*/ 3093715 w 4126225"/>
                <a:gd name="connsiteY14" fmla="*/ 316229 h 487679"/>
                <a:gd name="connsiteX15" fmla="*/ 2827015 w 4126225"/>
                <a:gd name="connsiteY15" fmla="*/ 316229 h 487679"/>
                <a:gd name="connsiteX16" fmla="*/ 2827015 w 4126225"/>
                <a:gd name="connsiteY16" fmla="*/ 297179 h 487679"/>
                <a:gd name="connsiteX17" fmla="*/ 2800345 w 4126225"/>
                <a:gd name="connsiteY17" fmla="*/ 297179 h 487679"/>
                <a:gd name="connsiteX18" fmla="*/ 2800345 w 4126225"/>
                <a:gd name="connsiteY18" fmla="*/ 274319 h 487679"/>
                <a:gd name="connsiteX19" fmla="*/ 2644135 w 4126225"/>
                <a:gd name="connsiteY19" fmla="*/ 274319 h 487679"/>
                <a:gd name="connsiteX20" fmla="*/ 2647945 w 4126225"/>
                <a:gd name="connsiteY20" fmla="*/ 259079 h 487679"/>
                <a:gd name="connsiteX21" fmla="*/ 2190745 w 4126225"/>
                <a:gd name="connsiteY21" fmla="*/ 259079 h 487679"/>
                <a:gd name="connsiteX22" fmla="*/ 1809745 w 4126225"/>
                <a:gd name="connsiteY22" fmla="*/ 259079 h 487679"/>
                <a:gd name="connsiteX23" fmla="*/ 1813555 w 4126225"/>
                <a:gd name="connsiteY23" fmla="*/ 243839 h 487679"/>
                <a:gd name="connsiteX24" fmla="*/ 1642105 w 4126225"/>
                <a:gd name="connsiteY24" fmla="*/ 240029 h 487679"/>
                <a:gd name="connsiteX25" fmla="*/ 1638295 w 4126225"/>
                <a:gd name="connsiteY25" fmla="*/ 179069 h 487679"/>
                <a:gd name="connsiteX26" fmla="*/ 1245865 w 4126225"/>
                <a:gd name="connsiteY26" fmla="*/ 171449 h 487679"/>
                <a:gd name="connsiteX27" fmla="*/ 1249676 w 4126225"/>
                <a:gd name="connsiteY27" fmla="*/ 87629 h 487679"/>
                <a:gd name="connsiteX28" fmla="*/ 1165856 w 4126225"/>
                <a:gd name="connsiteY28" fmla="*/ 83819 h 487679"/>
                <a:gd name="connsiteX29" fmla="*/ 1165857 w 4126225"/>
                <a:gd name="connsiteY29" fmla="*/ 49530 h 487679"/>
                <a:gd name="connsiteX30" fmla="*/ 891537 w 4126225"/>
                <a:gd name="connsiteY30" fmla="*/ 45720 h 487679"/>
                <a:gd name="connsiteX31" fmla="*/ 544827 w 4126225"/>
                <a:gd name="connsiteY31" fmla="*/ 49530 h 487679"/>
                <a:gd name="connsiteX32" fmla="*/ 537208 w 4126225"/>
                <a:gd name="connsiteY32" fmla="*/ 26670 h 487679"/>
                <a:gd name="connsiteX33" fmla="*/ 441959 w 4126225"/>
                <a:gd name="connsiteY33" fmla="*/ 22860 h 487679"/>
                <a:gd name="connsiteX34" fmla="*/ 346709 w 4126225"/>
                <a:gd name="connsiteY34" fmla="*/ 15240 h 487679"/>
                <a:gd name="connsiteX35" fmla="*/ 327660 w 4126225"/>
                <a:gd name="connsiteY35" fmla="*/ 3810 h 487679"/>
                <a:gd name="connsiteX36" fmla="*/ 0 w 4126225"/>
                <a:gd name="connsiteY36" fmla="*/ 0 h 48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26225" h="487679">
                  <a:moveTo>
                    <a:pt x="4126225" y="487679"/>
                  </a:moveTo>
                  <a:lnTo>
                    <a:pt x="3550915" y="487679"/>
                  </a:lnTo>
                  <a:lnTo>
                    <a:pt x="3543295" y="457199"/>
                  </a:lnTo>
                  <a:lnTo>
                    <a:pt x="3432805" y="457199"/>
                  </a:lnTo>
                  <a:lnTo>
                    <a:pt x="3432805" y="445769"/>
                  </a:lnTo>
                  <a:lnTo>
                    <a:pt x="3409945" y="445769"/>
                  </a:lnTo>
                  <a:lnTo>
                    <a:pt x="3398515" y="438149"/>
                  </a:lnTo>
                  <a:lnTo>
                    <a:pt x="3314695" y="430529"/>
                  </a:lnTo>
                  <a:lnTo>
                    <a:pt x="3310885" y="384809"/>
                  </a:lnTo>
                  <a:lnTo>
                    <a:pt x="3265165" y="388619"/>
                  </a:lnTo>
                  <a:lnTo>
                    <a:pt x="3265165" y="365759"/>
                  </a:lnTo>
                  <a:lnTo>
                    <a:pt x="3124195" y="361949"/>
                  </a:lnTo>
                  <a:lnTo>
                    <a:pt x="3116575" y="350519"/>
                  </a:lnTo>
                  <a:lnTo>
                    <a:pt x="3101335" y="354329"/>
                  </a:lnTo>
                  <a:lnTo>
                    <a:pt x="3093715" y="316229"/>
                  </a:lnTo>
                  <a:lnTo>
                    <a:pt x="2827015" y="316229"/>
                  </a:lnTo>
                  <a:lnTo>
                    <a:pt x="2827015" y="297179"/>
                  </a:lnTo>
                  <a:lnTo>
                    <a:pt x="2800345" y="297179"/>
                  </a:lnTo>
                  <a:lnTo>
                    <a:pt x="2800345" y="274319"/>
                  </a:lnTo>
                  <a:lnTo>
                    <a:pt x="2644135" y="274319"/>
                  </a:lnTo>
                  <a:lnTo>
                    <a:pt x="2647945" y="259079"/>
                  </a:lnTo>
                  <a:lnTo>
                    <a:pt x="2190745" y="259079"/>
                  </a:lnTo>
                  <a:lnTo>
                    <a:pt x="1809745" y="259079"/>
                  </a:lnTo>
                  <a:lnTo>
                    <a:pt x="1813555" y="243839"/>
                  </a:lnTo>
                  <a:lnTo>
                    <a:pt x="1642105" y="240029"/>
                  </a:lnTo>
                  <a:lnTo>
                    <a:pt x="1638295" y="179069"/>
                  </a:lnTo>
                  <a:lnTo>
                    <a:pt x="1245865" y="171449"/>
                  </a:lnTo>
                  <a:lnTo>
                    <a:pt x="1249676" y="87629"/>
                  </a:lnTo>
                  <a:cubicBezTo>
                    <a:pt x="1250311" y="73024"/>
                    <a:pt x="1165856" y="84613"/>
                    <a:pt x="1165856" y="83819"/>
                  </a:cubicBezTo>
                  <a:cubicBezTo>
                    <a:pt x="1151886" y="82549"/>
                    <a:pt x="1165857" y="50324"/>
                    <a:pt x="1165857" y="49530"/>
                  </a:cubicBezTo>
                  <a:cubicBezTo>
                    <a:pt x="1165222" y="44450"/>
                    <a:pt x="892331" y="44926"/>
                    <a:pt x="891537" y="45720"/>
                  </a:cubicBezTo>
                  <a:lnTo>
                    <a:pt x="544827" y="49530"/>
                  </a:lnTo>
                  <a:cubicBezTo>
                    <a:pt x="486407" y="48260"/>
                    <a:pt x="538002" y="29051"/>
                    <a:pt x="537208" y="26670"/>
                  </a:cubicBezTo>
                  <a:cubicBezTo>
                    <a:pt x="534668" y="22225"/>
                    <a:pt x="443546" y="23654"/>
                    <a:pt x="441959" y="22860"/>
                  </a:cubicBezTo>
                  <a:cubicBezTo>
                    <a:pt x="426719" y="22225"/>
                    <a:pt x="345915" y="15240"/>
                    <a:pt x="346709" y="15240"/>
                  </a:cubicBezTo>
                  <a:cubicBezTo>
                    <a:pt x="328294" y="13970"/>
                    <a:pt x="330835" y="3810"/>
                    <a:pt x="327660" y="3810"/>
                  </a:cubicBezTo>
                  <a:cubicBezTo>
                    <a:pt x="323215" y="1270"/>
                    <a:pt x="1587" y="794"/>
                    <a:pt x="0" y="0"/>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2" name="Freihandform: Form 21">
              <a:extLst>
                <a:ext uri="{FF2B5EF4-FFF2-40B4-BE49-F238E27FC236}">
                  <a16:creationId xmlns:a16="http://schemas.microsoft.com/office/drawing/2014/main" id="{29A19861-EBFD-0637-2371-9907BCCB38DC}"/>
                </a:ext>
              </a:extLst>
            </p:cNvPr>
            <p:cNvSpPr/>
            <p:nvPr/>
          </p:nvSpPr>
          <p:spPr>
            <a:xfrm>
              <a:off x="3006274" y="3128988"/>
              <a:ext cx="4175760" cy="560070"/>
            </a:xfrm>
            <a:custGeom>
              <a:avLst/>
              <a:gdLst>
                <a:gd name="connsiteX0" fmla="*/ 4175760 w 4175760"/>
                <a:gd name="connsiteY0" fmla="*/ 548640 h 560070"/>
                <a:gd name="connsiteX1" fmla="*/ 3840480 w 4175760"/>
                <a:gd name="connsiteY1" fmla="*/ 560070 h 560070"/>
                <a:gd name="connsiteX2" fmla="*/ 3794760 w 4175760"/>
                <a:gd name="connsiteY2" fmla="*/ 537210 h 560070"/>
                <a:gd name="connsiteX3" fmla="*/ 3440430 w 4175760"/>
                <a:gd name="connsiteY3" fmla="*/ 537210 h 560070"/>
                <a:gd name="connsiteX4" fmla="*/ 3440430 w 4175760"/>
                <a:gd name="connsiteY4" fmla="*/ 521970 h 560070"/>
                <a:gd name="connsiteX5" fmla="*/ 3348990 w 4175760"/>
                <a:gd name="connsiteY5" fmla="*/ 529590 h 560070"/>
                <a:gd name="connsiteX6" fmla="*/ 3284220 w 4175760"/>
                <a:gd name="connsiteY6" fmla="*/ 525780 h 560070"/>
                <a:gd name="connsiteX7" fmla="*/ 3234690 w 4175760"/>
                <a:gd name="connsiteY7" fmla="*/ 510540 h 560070"/>
                <a:gd name="connsiteX8" fmla="*/ 3211830 w 4175760"/>
                <a:gd name="connsiteY8" fmla="*/ 502920 h 560070"/>
                <a:gd name="connsiteX9" fmla="*/ 3177540 w 4175760"/>
                <a:gd name="connsiteY9" fmla="*/ 506730 h 560070"/>
                <a:gd name="connsiteX10" fmla="*/ 3169920 w 4175760"/>
                <a:gd name="connsiteY10" fmla="*/ 499110 h 560070"/>
                <a:gd name="connsiteX11" fmla="*/ 3112770 w 4175760"/>
                <a:gd name="connsiteY11" fmla="*/ 499110 h 560070"/>
                <a:gd name="connsiteX12" fmla="*/ 3112770 w 4175760"/>
                <a:gd name="connsiteY12" fmla="*/ 472440 h 560070"/>
                <a:gd name="connsiteX13" fmla="*/ 2857500 w 4175760"/>
                <a:gd name="connsiteY13" fmla="*/ 472440 h 560070"/>
                <a:gd name="connsiteX14" fmla="*/ 2857500 w 4175760"/>
                <a:gd name="connsiteY14" fmla="*/ 438150 h 560070"/>
                <a:gd name="connsiteX15" fmla="*/ 2705100 w 4175760"/>
                <a:gd name="connsiteY15" fmla="*/ 445770 h 560070"/>
                <a:gd name="connsiteX16" fmla="*/ 2701290 w 4175760"/>
                <a:gd name="connsiteY16" fmla="*/ 403860 h 560070"/>
                <a:gd name="connsiteX17" fmla="*/ 2655570 w 4175760"/>
                <a:gd name="connsiteY17" fmla="*/ 396240 h 560070"/>
                <a:gd name="connsiteX18" fmla="*/ 2655570 w 4175760"/>
                <a:gd name="connsiteY18" fmla="*/ 365760 h 560070"/>
                <a:gd name="connsiteX19" fmla="*/ 2628900 w 4175760"/>
                <a:gd name="connsiteY19" fmla="*/ 365760 h 560070"/>
                <a:gd name="connsiteX20" fmla="*/ 2628900 w 4175760"/>
                <a:gd name="connsiteY20" fmla="*/ 342900 h 560070"/>
                <a:gd name="connsiteX21" fmla="*/ 2594610 w 4175760"/>
                <a:gd name="connsiteY21" fmla="*/ 339090 h 560070"/>
                <a:gd name="connsiteX22" fmla="*/ 2594610 w 4175760"/>
                <a:gd name="connsiteY22" fmla="*/ 308610 h 560070"/>
                <a:gd name="connsiteX23" fmla="*/ 2510790 w 4175760"/>
                <a:gd name="connsiteY23" fmla="*/ 308610 h 560070"/>
                <a:gd name="connsiteX24" fmla="*/ 2518410 w 4175760"/>
                <a:gd name="connsiteY24" fmla="*/ 281940 h 560070"/>
                <a:gd name="connsiteX25" fmla="*/ 2468880 w 4175760"/>
                <a:gd name="connsiteY25" fmla="*/ 274320 h 560070"/>
                <a:gd name="connsiteX26" fmla="*/ 2476500 w 4175760"/>
                <a:gd name="connsiteY26" fmla="*/ 213360 h 560070"/>
                <a:gd name="connsiteX27" fmla="*/ 2266950 w 4175760"/>
                <a:gd name="connsiteY27" fmla="*/ 220980 h 560070"/>
                <a:gd name="connsiteX28" fmla="*/ 2225040 w 4175760"/>
                <a:gd name="connsiteY28" fmla="*/ 213360 h 560070"/>
                <a:gd name="connsiteX29" fmla="*/ 2114550 w 4175760"/>
                <a:gd name="connsiteY29" fmla="*/ 194310 h 560070"/>
                <a:gd name="connsiteX30" fmla="*/ 2072640 w 4175760"/>
                <a:gd name="connsiteY30" fmla="*/ 201930 h 560070"/>
                <a:gd name="connsiteX31" fmla="*/ 2072640 w 4175760"/>
                <a:gd name="connsiteY31" fmla="*/ 205740 h 560070"/>
                <a:gd name="connsiteX32" fmla="*/ 1977390 w 4175760"/>
                <a:gd name="connsiteY32" fmla="*/ 205740 h 560070"/>
                <a:gd name="connsiteX33" fmla="*/ 1973580 w 4175760"/>
                <a:gd name="connsiteY33" fmla="*/ 148590 h 560070"/>
                <a:gd name="connsiteX34" fmla="*/ 1718310 w 4175760"/>
                <a:gd name="connsiteY34" fmla="*/ 152400 h 560070"/>
                <a:gd name="connsiteX35" fmla="*/ 1455420 w 4175760"/>
                <a:gd name="connsiteY35" fmla="*/ 148590 h 560070"/>
                <a:gd name="connsiteX36" fmla="*/ 1417320 w 4175760"/>
                <a:gd name="connsiteY36" fmla="*/ 125730 h 560070"/>
                <a:gd name="connsiteX37" fmla="*/ 1150620 w 4175760"/>
                <a:gd name="connsiteY37" fmla="*/ 121920 h 560070"/>
                <a:gd name="connsiteX38" fmla="*/ 1154430 w 4175760"/>
                <a:gd name="connsiteY38" fmla="*/ 95250 h 560070"/>
                <a:gd name="connsiteX39" fmla="*/ 1123950 w 4175760"/>
                <a:gd name="connsiteY39" fmla="*/ 83820 h 560070"/>
                <a:gd name="connsiteX40" fmla="*/ 1104900 w 4175760"/>
                <a:gd name="connsiteY40" fmla="*/ 83820 h 560070"/>
                <a:gd name="connsiteX41" fmla="*/ 1097280 w 4175760"/>
                <a:gd name="connsiteY41" fmla="*/ 38100 h 560070"/>
                <a:gd name="connsiteX42" fmla="*/ 1055370 w 4175760"/>
                <a:gd name="connsiteY42" fmla="*/ 34290 h 560070"/>
                <a:gd name="connsiteX43" fmla="*/ 1051560 w 4175760"/>
                <a:gd name="connsiteY43" fmla="*/ 15240 h 560070"/>
                <a:gd name="connsiteX44" fmla="*/ 457200 w 4175760"/>
                <a:gd name="connsiteY44" fmla="*/ 7620 h 560070"/>
                <a:gd name="connsiteX45" fmla="*/ 346710 w 4175760"/>
                <a:gd name="connsiteY45" fmla="*/ 0 h 560070"/>
                <a:gd name="connsiteX46" fmla="*/ 0 w 4175760"/>
                <a:gd name="connsiteY46" fmla="*/ 0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75760" h="560070">
                  <a:moveTo>
                    <a:pt x="4175760" y="548640"/>
                  </a:moveTo>
                  <a:lnTo>
                    <a:pt x="3840480" y="560070"/>
                  </a:lnTo>
                  <a:lnTo>
                    <a:pt x="3794760" y="537210"/>
                  </a:lnTo>
                  <a:lnTo>
                    <a:pt x="3440430" y="537210"/>
                  </a:lnTo>
                  <a:lnTo>
                    <a:pt x="3440430" y="521970"/>
                  </a:lnTo>
                  <a:lnTo>
                    <a:pt x="3348990" y="529590"/>
                  </a:lnTo>
                  <a:lnTo>
                    <a:pt x="3284220" y="525780"/>
                  </a:lnTo>
                  <a:lnTo>
                    <a:pt x="3234690" y="510540"/>
                  </a:lnTo>
                  <a:lnTo>
                    <a:pt x="3211830" y="502920"/>
                  </a:lnTo>
                  <a:lnTo>
                    <a:pt x="3177540" y="506730"/>
                  </a:lnTo>
                  <a:lnTo>
                    <a:pt x="3169920" y="499110"/>
                  </a:lnTo>
                  <a:lnTo>
                    <a:pt x="3112770" y="499110"/>
                  </a:lnTo>
                  <a:lnTo>
                    <a:pt x="3112770" y="472440"/>
                  </a:lnTo>
                  <a:lnTo>
                    <a:pt x="2857500" y="472440"/>
                  </a:lnTo>
                  <a:lnTo>
                    <a:pt x="2857500" y="438150"/>
                  </a:lnTo>
                  <a:lnTo>
                    <a:pt x="2705100" y="445770"/>
                  </a:lnTo>
                  <a:lnTo>
                    <a:pt x="2701290" y="403860"/>
                  </a:lnTo>
                  <a:lnTo>
                    <a:pt x="2655570" y="396240"/>
                  </a:lnTo>
                  <a:lnTo>
                    <a:pt x="2655570" y="365760"/>
                  </a:lnTo>
                  <a:lnTo>
                    <a:pt x="2628900" y="365760"/>
                  </a:lnTo>
                  <a:lnTo>
                    <a:pt x="2628900" y="342900"/>
                  </a:lnTo>
                  <a:lnTo>
                    <a:pt x="2594610" y="339090"/>
                  </a:lnTo>
                  <a:lnTo>
                    <a:pt x="2594610" y="308610"/>
                  </a:lnTo>
                  <a:lnTo>
                    <a:pt x="2510790" y="308610"/>
                  </a:lnTo>
                  <a:lnTo>
                    <a:pt x="2518410" y="281940"/>
                  </a:lnTo>
                  <a:lnTo>
                    <a:pt x="2468880" y="274320"/>
                  </a:lnTo>
                  <a:lnTo>
                    <a:pt x="2476500" y="213360"/>
                  </a:lnTo>
                  <a:lnTo>
                    <a:pt x="2266950" y="220980"/>
                  </a:lnTo>
                  <a:lnTo>
                    <a:pt x="2225040" y="213360"/>
                  </a:lnTo>
                  <a:lnTo>
                    <a:pt x="2114550" y="194310"/>
                  </a:lnTo>
                  <a:lnTo>
                    <a:pt x="2072640" y="201930"/>
                  </a:lnTo>
                  <a:lnTo>
                    <a:pt x="2072640" y="205740"/>
                  </a:lnTo>
                  <a:lnTo>
                    <a:pt x="1977390" y="205740"/>
                  </a:lnTo>
                  <a:lnTo>
                    <a:pt x="1973580" y="148590"/>
                  </a:lnTo>
                  <a:lnTo>
                    <a:pt x="1718310" y="152400"/>
                  </a:lnTo>
                  <a:lnTo>
                    <a:pt x="1455420" y="148590"/>
                  </a:lnTo>
                  <a:lnTo>
                    <a:pt x="1417320" y="125730"/>
                  </a:lnTo>
                  <a:lnTo>
                    <a:pt x="1150620" y="121920"/>
                  </a:lnTo>
                  <a:lnTo>
                    <a:pt x="1154430" y="95250"/>
                  </a:lnTo>
                  <a:lnTo>
                    <a:pt x="1123950" y="83820"/>
                  </a:lnTo>
                  <a:lnTo>
                    <a:pt x="1104900" y="83820"/>
                  </a:lnTo>
                  <a:lnTo>
                    <a:pt x="1097280" y="38100"/>
                  </a:lnTo>
                  <a:lnTo>
                    <a:pt x="1055370" y="34290"/>
                  </a:lnTo>
                  <a:lnTo>
                    <a:pt x="1051560" y="15240"/>
                  </a:lnTo>
                  <a:lnTo>
                    <a:pt x="457200" y="7620"/>
                  </a:lnTo>
                  <a:lnTo>
                    <a:pt x="34671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 name="Freihandform: Form 20">
              <a:extLst>
                <a:ext uri="{FF2B5EF4-FFF2-40B4-BE49-F238E27FC236}">
                  <a16:creationId xmlns:a16="http://schemas.microsoft.com/office/drawing/2014/main" id="{3D6CAC0E-7F46-720B-E7B0-67E16C65537D}"/>
                </a:ext>
              </a:extLst>
            </p:cNvPr>
            <p:cNvSpPr/>
            <p:nvPr/>
          </p:nvSpPr>
          <p:spPr>
            <a:xfrm>
              <a:off x="2945314" y="3098508"/>
              <a:ext cx="4248150" cy="731520"/>
            </a:xfrm>
            <a:custGeom>
              <a:avLst/>
              <a:gdLst>
                <a:gd name="connsiteX0" fmla="*/ 4248150 w 4248150"/>
                <a:gd name="connsiteY0" fmla="*/ 723900 h 731520"/>
                <a:gd name="connsiteX1" fmla="*/ 4114800 w 4248150"/>
                <a:gd name="connsiteY1" fmla="*/ 731520 h 731520"/>
                <a:gd name="connsiteX2" fmla="*/ 4076700 w 4248150"/>
                <a:gd name="connsiteY2" fmla="*/ 720090 h 731520"/>
                <a:gd name="connsiteX3" fmla="*/ 3935730 w 4248150"/>
                <a:gd name="connsiteY3" fmla="*/ 720090 h 731520"/>
                <a:gd name="connsiteX4" fmla="*/ 3928110 w 4248150"/>
                <a:gd name="connsiteY4" fmla="*/ 697230 h 731520"/>
                <a:gd name="connsiteX5" fmla="*/ 3867150 w 4248150"/>
                <a:gd name="connsiteY5" fmla="*/ 697230 h 731520"/>
                <a:gd name="connsiteX6" fmla="*/ 3810000 w 4248150"/>
                <a:gd name="connsiteY6" fmla="*/ 674370 h 731520"/>
                <a:gd name="connsiteX7" fmla="*/ 3764280 w 4248150"/>
                <a:gd name="connsiteY7" fmla="*/ 659130 h 731520"/>
                <a:gd name="connsiteX8" fmla="*/ 3741420 w 4248150"/>
                <a:gd name="connsiteY8" fmla="*/ 647700 h 731520"/>
                <a:gd name="connsiteX9" fmla="*/ 3718560 w 4248150"/>
                <a:gd name="connsiteY9" fmla="*/ 647700 h 731520"/>
                <a:gd name="connsiteX10" fmla="*/ 3684270 w 4248150"/>
                <a:gd name="connsiteY10" fmla="*/ 605790 h 731520"/>
                <a:gd name="connsiteX11" fmla="*/ 3638550 w 4248150"/>
                <a:gd name="connsiteY11" fmla="*/ 598170 h 731520"/>
                <a:gd name="connsiteX12" fmla="*/ 3627120 w 4248150"/>
                <a:gd name="connsiteY12" fmla="*/ 579120 h 731520"/>
                <a:gd name="connsiteX13" fmla="*/ 3566160 w 4248150"/>
                <a:gd name="connsiteY13" fmla="*/ 567690 h 731520"/>
                <a:gd name="connsiteX14" fmla="*/ 3535680 w 4248150"/>
                <a:gd name="connsiteY14" fmla="*/ 556260 h 731520"/>
                <a:gd name="connsiteX15" fmla="*/ 3505200 w 4248150"/>
                <a:gd name="connsiteY15" fmla="*/ 537210 h 731520"/>
                <a:gd name="connsiteX16" fmla="*/ 3444240 w 4248150"/>
                <a:gd name="connsiteY16" fmla="*/ 533400 h 731520"/>
                <a:gd name="connsiteX17" fmla="*/ 3394710 w 4248150"/>
                <a:gd name="connsiteY17" fmla="*/ 506730 h 731520"/>
                <a:gd name="connsiteX18" fmla="*/ 3379470 w 4248150"/>
                <a:gd name="connsiteY18" fmla="*/ 506730 h 731520"/>
                <a:gd name="connsiteX19" fmla="*/ 3383280 w 4248150"/>
                <a:gd name="connsiteY19" fmla="*/ 487680 h 731520"/>
                <a:gd name="connsiteX20" fmla="*/ 3348990 w 4248150"/>
                <a:gd name="connsiteY20" fmla="*/ 487680 h 731520"/>
                <a:gd name="connsiteX21" fmla="*/ 3341370 w 4248150"/>
                <a:gd name="connsiteY21" fmla="*/ 480060 h 731520"/>
                <a:gd name="connsiteX22" fmla="*/ 3272790 w 4248150"/>
                <a:gd name="connsiteY22" fmla="*/ 464820 h 731520"/>
                <a:gd name="connsiteX23" fmla="*/ 3238500 w 4248150"/>
                <a:gd name="connsiteY23" fmla="*/ 461010 h 731520"/>
                <a:gd name="connsiteX24" fmla="*/ 3219450 w 4248150"/>
                <a:gd name="connsiteY24" fmla="*/ 445770 h 731520"/>
                <a:gd name="connsiteX25" fmla="*/ 3173730 w 4248150"/>
                <a:gd name="connsiteY25" fmla="*/ 430530 h 731520"/>
                <a:gd name="connsiteX26" fmla="*/ 3143250 w 4248150"/>
                <a:gd name="connsiteY26" fmla="*/ 434340 h 731520"/>
                <a:gd name="connsiteX27" fmla="*/ 3120390 w 4248150"/>
                <a:gd name="connsiteY27" fmla="*/ 419100 h 731520"/>
                <a:gd name="connsiteX28" fmla="*/ 3078480 w 4248150"/>
                <a:gd name="connsiteY28" fmla="*/ 411480 h 731520"/>
                <a:gd name="connsiteX29" fmla="*/ 3032760 w 4248150"/>
                <a:gd name="connsiteY29" fmla="*/ 396240 h 731520"/>
                <a:gd name="connsiteX30" fmla="*/ 2994660 w 4248150"/>
                <a:gd name="connsiteY30" fmla="*/ 392430 h 731520"/>
                <a:gd name="connsiteX31" fmla="*/ 2964180 w 4248150"/>
                <a:gd name="connsiteY31" fmla="*/ 384810 h 731520"/>
                <a:gd name="connsiteX32" fmla="*/ 2933700 w 4248150"/>
                <a:gd name="connsiteY32" fmla="*/ 384810 h 731520"/>
                <a:gd name="connsiteX33" fmla="*/ 2868930 w 4248150"/>
                <a:gd name="connsiteY33" fmla="*/ 384810 h 731520"/>
                <a:gd name="connsiteX34" fmla="*/ 2830830 w 4248150"/>
                <a:gd name="connsiteY34" fmla="*/ 365760 h 731520"/>
                <a:gd name="connsiteX35" fmla="*/ 2811780 w 4248150"/>
                <a:gd name="connsiteY35" fmla="*/ 365760 h 731520"/>
                <a:gd name="connsiteX36" fmla="*/ 2781300 w 4248150"/>
                <a:gd name="connsiteY36" fmla="*/ 350520 h 731520"/>
                <a:gd name="connsiteX37" fmla="*/ 2754630 w 4248150"/>
                <a:gd name="connsiteY37" fmla="*/ 350520 h 731520"/>
                <a:gd name="connsiteX38" fmla="*/ 2712720 w 4248150"/>
                <a:gd name="connsiteY38" fmla="*/ 335280 h 731520"/>
                <a:gd name="connsiteX39" fmla="*/ 2651760 w 4248150"/>
                <a:gd name="connsiteY39" fmla="*/ 339090 h 731520"/>
                <a:gd name="connsiteX40" fmla="*/ 2609850 w 4248150"/>
                <a:gd name="connsiteY40" fmla="*/ 320040 h 731520"/>
                <a:gd name="connsiteX41" fmla="*/ 2564130 w 4248150"/>
                <a:gd name="connsiteY41" fmla="*/ 312420 h 731520"/>
                <a:gd name="connsiteX42" fmla="*/ 2533650 w 4248150"/>
                <a:gd name="connsiteY42" fmla="*/ 304800 h 731520"/>
                <a:gd name="connsiteX43" fmla="*/ 2480310 w 4248150"/>
                <a:gd name="connsiteY43" fmla="*/ 300990 h 731520"/>
                <a:gd name="connsiteX44" fmla="*/ 2438400 w 4248150"/>
                <a:gd name="connsiteY44" fmla="*/ 281940 h 731520"/>
                <a:gd name="connsiteX45" fmla="*/ 2301240 w 4248150"/>
                <a:gd name="connsiteY45" fmla="*/ 262890 h 731520"/>
                <a:gd name="connsiteX46" fmla="*/ 2213610 w 4248150"/>
                <a:gd name="connsiteY46" fmla="*/ 236220 h 731520"/>
                <a:gd name="connsiteX47" fmla="*/ 2141220 w 4248150"/>
                <a:gd name="connsiteY47" fmla="*/ 232410 h 731520"/>
                <a:gd name="connsiteX48" fmla="*/ 2110740 w 4248150"/>
                <a:gd name="connsiteY48" fmla="*/ 213360 h 731520"/>
                <a:gd name="connsiteX49" fmla="*/ 2045970 w 4248150"/>
                <a:gd name="connsiteY49" fmla="*/ 213360 h 731520"/>
                <a:gd name="connsiteX50" fmla="*/ 2030730 w 4248150"/>
                <a:gd name="connsiteY50" fmla="*/ 209550 h 731520"/>
                <a:gd name="connsiteX51" fmla="*/ 1969770 w 4248150"/>
                <a:gd name="connsiteY51" fmla="*/ 201930 h 731520"/>
                <a:gd name="connsiteX52" fmla="*/ 1821180 w 4248150"/>
                <a:gd name="connsiteY52" fmla="*/ 190500 h 731520"/>
                <a:gd name="connsiteX53" fmla="*/ 1744980 w 4248150"/>
                <a:gd name="connsiteY53" fmla="*/ 175260 h 731520"/>
                <a:gd name="connsiteX54" fmla="*/ 1623060 w 4248150"/>
                <a:gd name="connsiteY54" fmla="*/ 156210 h 731520"/>
                <a:gd name="connsiteX55" fmla="*/ 1535430 w 4248150"/>
                <a:gd name="connsiteY55" fmla="*/ 140970 h 731520"/>
                <a:gd name="connsiteX56" fmla="*/ 1379220 w 4248150"/>
                <a:gd name="connsiteY56" fmla="*/ 121920 h 731520"/>
                <a:gd name="connsiteX57" fmla="*/ 1325880 w 4248150"/>
                <a:gd name="connsiteY57" fmla="*/ 114300 h 731520"/>
                <a:gd name="connsiteX58" fmla="*/ 1253490 w 4248150"/>
                <a:gd name="connsiteY58" fmla="*/ 95250 h 731520"/>
                <a:gd name="connsiteX59" fmla="*/ 1169670 w 4248150"/>
                <a:gd name="connsiteY59" fmla="*/ 83820 h 731520"/>
                <a:gd name="connsiteX60" fmla="*/ 1101090 w 4248150"/>
                <a:gd name="connsiteY60" fmla="*/ 87630 h 731520"/>
                <a:gd name="connsiteX61" fmla="*/ 1078230 w 4248150"/>
                <a:gd name="connsiteY61" fmla="*/ 76200 h 731520"/>
                <a:gd name="connsiteX62" fmla="*/ 971550 w 4248150"/>
                <a:gd name="connsiteY62" fmla="*/ 72390 h 731520"/>
                <a:gd name="connsiteX63" fmla="*/ 834390 w 4248150"/>
                <a:gd name="connsiteY63" fmla="*/ 53340 h 731520"/>
                <a:gd name="connsiteX64" fmla="*/ 754380 w 4248150"/>
                <a:gd name="connsiteY64" fmla="*/ 45720 h 731520"/>
                <a:gd name="connsiteX65" fmla="*/ 678180 w 4248150"/>
                <a:gd name="connsiteY65" fmla="*/ 41910 h 731520"/>
                <a:gd name="connsiteX66" fmla="*/ 556260 w 4248150"/>
                <a:gd name="connsiteY66" fmla="*/ 38100 h 731520"/>
                <a:gd name="connsiteX67" fmla="*/ 514350 w 4248150"/>
                <a:gd name="connsiteY67" fmla="*/ 30480 h 731520"/>
                <a:gd name="connsiteX68" fmla="*/ 354330 w 4248150"/>
                <a:gd name="connsiteY68" fmla="*/ 15240 h 731520"/>
                <a:gd name="connsiteX69" fmla="*/ 281940 w 4248150"/>
                <a:gd name="connsiteY69" fmla="*/ 15240 h 731520"/>
                <a:gd name="connsiteX70" fmla="*/ 236220 w 4248150"/>
                <a:gd name="connsiteY70" fmla="*/ 0 h 731520"/>
                <a:gd name="connsiteX71" fmla="*/ 140970 w 4248150"/>
                <a:gd name="connsiteY71" fmla="*/ 0 h 731520"/>
                <a:gd name="connsiteX72" fmla="*/ 0 w 4248150"/>
                <a:gd name="connsiteY72" fmla="*/ 381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48150" h="731520">
                  <a:moveTo>
                    <a:pt x="4248150" y="723900"/>
                  </a:moveTo>
                  <a:lnTo>
                    <a:pt x="4114800" y="731520"/>
                  </a:lnTo>
                  <a:lnTo>
                    <a:pt x="4076700" y="720090"/>
                  </a:lnTo>
                  <a:lnTo>
                    <a:pt x="3935730" y="720090"/>
                  </a:lnTo>
                  <a:lnTo>
                    <a:pt x="3928110" y="697230"/>
                  </a:lnTo>
                  <a:lnTo>
                    <a:pt x="3867150" y="697230"/>
                  </a:lnTo>
                  <a:lnTo>
                    <a:pt x="3810000" y="674370"/>
                  </a:lnTo>
                  <a:lnTo>
                    <a:pt x="3764280" y="659130"/>
                  </a:lnTo>
                  <a:lnTo>
                    <a:pt x="3741420" y="647700"/>
                  </a:lnTo>
                  <a:lnTo>
                    <a:pt x="3718560" y="647700"/>
                  </a:lnTo>
                  <a:lnTo>
                    <a:pt x="3684270" y="605790"/>
                  </a:lnTo>
                  <a:lnTo>
                    <a:pt x="3638550" y="598170"/>
                  </a:lnTo>
                  <a:lnTo>
                    <a:pt x="3627120" y="579120"/>
                  </a:lnTo>
                  <a:lnTo>
                    <a:pt x="3566160" y="567690"/>
                  </a:lnTo>
                  <a:lnTo>
                    <a:pt x="3535680" y="556260"/>
                  </a:lnTo>
                  <a:lnTo>
                    <a:pt x="3505200" y="537210"/>
                  </a:lnTo>
                  <a:lnTo>
                    <a:pt x="3444240" y="533400"/>
                  </a:lnTo>
                  <a:lnTo>
                    <a:pt x="3394710" y="506730"/>
                  </a:lnTo>
                  <a:lnTo>
                    <a:pt x="3379470" y="506730"/>
                  </a:lnTo>
                  <a:lnTo>
                    <a:pt x="3383280" y="487680"/>
                  </a:lnTo>
                  <a:lnTo>
                    <a:pt x="3348990" y="487680"/>
                  </a:lnTo>
                  <a:lnTo>
                    <a:pt x="3341370" y="480060"/>
                  </a:lnTo>
                  <a:lnTo>
                    <a:pt x="3272790" y="464820"/>
                  </a:lnTo>
                  <a:lnTo>
                    <a:pt x="3238500" y="461010"/>
                  </a:lnTo>
                  <a:lnTo>
                    <a:pt x="3219450" y="445770"/>
                  </a:lnTo>
                  <a:lnTo>
                    <a:pt x="3173730" y="430530"/>
                  </a:lnTo>
                  <a:lnTo>
                    <a:pt x="3143250" y="434340"/>
                  </a:lnTo>
                  <a:lnTo>
                    <a:pt x="3120390" y="419100"/>
                  </a:lnTo>
                  <a:lnTo>
                    <a:pt x="3078480" y="411480"/>
                  </a:lnTo>
                  <a:lnTo>
                    <a:pt x="3032760" y="396240"/>
                  </a:lnTo>
                  <a:lnTo>
                    <a:pt x="2994660" y="392430"/>
                  </a:lnTo>
                  <a:lnTo>
                    <a:pt x="2964180" y="384810"/>
                  </a:lnTo>
                  <a:lnTo>
                    <a:pt x="2933700" y="384810"/>
                  </a:lnTo>
                  <a:lnTo>
                    <a:pt x="2868930" y="384810"/>
                  </a:lnTo>
                  <a:lnTo>
                    <a:pt x="2830830" y="365760"/>
                  </a:lnTo>
                  <a:lnTo>
                    <a:pt x="2811780" y="365760"/>
                  </a:lnTo>
                  <a:lnTo>
                    <a:pt x="2781300" y="350520"/>
                  </a:lnTo>
                  <a:lnTo>
                    <a:pt x="2754630" y="350520"/>
                  </a:lnTo>
                  <a:lnTo>
                    <a:pt x="2712720" y="335280"/>
                  </a:lnTo>
                  <a:lnTo>
                    <a:pt x="2651760" y="339090"/>
                  </a:lnTo>
                  <a:lnTo>
                    <a:pt x="2609850" y="320040"/>
                  </a:lnTo>
                  <a:lnTo>
                    <a:pt x="2564130" y="312420"/>
                  </a:lnTo>
                  <a:lnTo>
                    <a:pt x="2533650" y="304800"/>
                  </a:lnTo>
                  <a:lnTo>
                    <a:pt x="2480310" y="300990"/>
                  </a:lnTo>
                  <a:lnTo>
                    <a:pt x="2438400" y="281940"/>
                  </a:lnTo>
                  <a:lnTo>
                    <a:pt x="2301240" y="262890"/>
                  </a:lnTo>
                  <a:lnTo>
                    <a:pt x="2213610" y="236220"/>
                  </a:lnTo>
                  <a:lnTo>
                    <a:pt x="2141220" y="232410"/>
                  </a:lnTo>
                  <a:lnTo>
                    <a:pt x="2110740" y="213360"/>
                  </a:lnTo>
                  <a:lnTo>
                    <a:pt x="2045970" y="213360"/>
                  </a:lnTo>
                  <a:lnTo>
                    <a:pt x="2030730" y="209550"/>
                  </a:lnTo>
                  <a:lnTo>
                    <a:pt x="1969770" y="201930"/>
                  </a:lnTo>
                  <a:lnTo>
                    <a:pt x="1821180" y="190500"/>
                  </a:lnTo>
                  <a:lnTo>
                    <a:pt x="1744980" y="175260"/>
                  </a:lnTo>
                  <a:lnTo>
                    <a:pt x="1623060" y="156210"/>
                  </a:lnTo>
                  <a:lnTo>
                    <a:pt x="1535430" y="140970"/>
                  </a:lnTo>
                  <a:lnTo>
                    <a:pt x="1379220" y="121920"/>
                  </a:lnTo>
                  <a:lnTo>
                    <a:pt x="1325880" y="114300"/>
                  </a:lnTo>
                  <a:lnTo>
                    <a:pt x="1253490" y="95250"/>
                  </a:lnTo>
                  <a:lnTo>
                    <a:pt x="1169670" y="83820"/>
                  </a:lnTo>
                  <a:lnTo>
                    <a:pt x="1101090" y="87630"/>
                  </a:lnTo>
                  <a:lnTo>
                    <a:pt x="1078230" y="76200"/>
                  </a:lnTo>
                  <a:lnTo>
                    <a:pt x="971550" y="72390"/>
                  </a:lnTo>
                  <a:lnTo>
                    <a:pt x="834390" y="53340"/>
                  </a:lnTo>
                  <a:lnTo>
                    <a:pt x="754380" y="45720"/>
                  </a:lnTo>
                  <a:lnTo>
                    <a:pt x="678180" y="41910"/>
                  </a:lnTo>
                  <a:lnTo>
                    <a:pt x="556260" y="38100"/>
                  </a:lnTo>
                  <a:lnTo>
                    <a:pt x="514350" y="30480"/>
                  </a:lnTo>
                  <a:lnTo>
                    <a:pt x="354330" y="15240"/>
                  </a:lnTo>
                  <a:lnTo>
                    <a:pt x="281940" y="15240"/>
                  </a:lnTo>
                  <a:lnTo>
                    <a:pt x="236220" y="0"/>
                  </a:lnTo>
                  <a:lnTo>
                    <a:pt x="140970" y="0"/>
                  </a:lnTo>
                  <a:lnTo>
                    <a:pt x="0" y="381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 name="Freihandform: Form 19">
              <a:extLst>
                <a:ext uri="{FF2B5EF4-FFF2-40B4-BE49-F238E27FC236}">
                  <a16:creationId xmlns:a16="http://schemas.microsoft.com/office/drawing/2014/main" id="{7B14BA05-DEF4-F576-B1DE-DDAD0426CF7F}"/>
                </a:ext>
              </a:extLst>
            </p:cNvPr>
            <p:cNvSpPr/>
            <p:nvPr/>
          </p:nvSpPr>
          <p:spPr>
            <a:xfrm>
              <a:off x="2949124" y="3098508"/>
              <a:ext cx="4236720" cy="697230"/>
            </a:xfrm>
            <a:custGeom>
              <a:avLst/>
              <a:gdLst>
                <a:gd name="connsiteX0" fmla="*/ 4236720 w 4236720"/>
                <a:gd name="connsiteY0" fmla="*/ 697230 h 697230"/>
                <a:gd name="connsiteX1" fmla="*/ 4236720 w 4236720"/>
                <a:gd name="connsiteY1" fmla="*/ 643890 h 697230"/>
                <a:gd name="connsiteX2" fmla="*/ 4171950 w 4236720"/>
                <a:gd name="connsiteY2" fmla="*/ 640080 h 697230"/>
                <a:gd name="connsiteX3" fmla="*/ 4099560 w 4236720"/>
                <a:gd name="connsiteY3" fmla="*/ 643890 h 697230"/>
                <a:gd name="connsiteX4" fmla="*/ 4065270 w 4236720"/>
                <a:gd name="connsiteY4" fmla="*/ 632460 h 697230"/>
                <a:gd name="connsiteX5" fmla="*/ 4057650 w 4236720"/>
                <a:gd name="connsiteY5" fmla="*/ 609600 h 697230"/>
                <a:gd name="connsiteX6" fmla="*/ 4008120 w 4236720"/>
                <a:gd name="connsiteY6" fmla="*/ 598170 h 697230"/>
                <a:gd name="connsiteX7" fmla="*/ 3966210 w 4236720"/>
                <a:gd name="connsiteY7" fmla="*/ 598170 h 697230"/>
                <a:gd name="connsiteX8" fmla="*/ 3901440 w 4236720"/>
                <a:gd name="connsiteY8" fmla="*/ 575310 h 697230"/>
                <a:gd name="connsiteX9" fmla="*/ 3870960 w 4236720"/>
                <a:gd name="connsiteY9" fmla="*/ 567690 h 697230"/>
                <a:gd name="connsiteX10" fmla="*/ 3825240 w 4236720"/>
                <a:gd name="connsiteY10" fmla="*/ 567690 h 697230"/>
                <a:gd name="connsiteX11" fmla="*/ 3733800 w 4236720"/>
                <a:gd name="connsiteY11" fmla="*/ 541020 h 697230"/>
                <a:gd name="connsiteX12" fmla="*/ 3672840 w 4236720"/>
                <a:gd name="connsiteY12" fmla="*/ 521970 h 697230"/>
                <a:gd name="connsiteX13" fmla="*/ 3642360 w 4236720"/>
                <a:gd name="connsiteY13" fmla="*/ 518160 h 697230"/>
                <a:gd name="connsiteX14" fmla="*/ 3623310 w 4236720"/>
                <a:gd name="connsiteY14" fmla="*/ 506730 h 697230"/>
                <a:gd name="connsiteX15" fmla="*/ 3547110 w 4236720"/>
                <a:gd name="connsiteY15" fmla="*/ 506730 h 697230"/>
                <a:gd name="connsiteX16" fmla="*/ 3493770 w 4236720"/>
                <a:gd name="connsiteY16" fmla="*/ 480060 h 697230"/>
                <a:gd name="connsiteX17" fmla="*/ 3436620 w 4236720"/>
                <a:gd name="connsiteY17" fmla="*/ 472440 h 697230"/>
                <a:gd name="connsiteX18" fmla="*/ 3379470 w 4236720"/>
                <a:gd name="connsiteY18" fmla="*/ 461010 h 697230"/>
                <a:gd name="connsiteX19" fmla="*/ 3295650 w 4236720"/>
                <a:gd name="connsiteY19" fmla="*/ 434340 h 697230"/>
                <a:gd name="connsiteX20" fmla="*/ 3200400 w 4236720"/>
                <a:gd name="connsiteY20" fmla="*/ 422910 h 697230"/>
                <a:gd name="connsiteX21" fmla="*/ 3147060 w 4236720"/>
                <a:gd name="connsiteY21" fmla="*/ 411480 h 697230"/>
                <a:gd name="connsiteX22" fmla="*/ 3086100 w 4236720"/>
                <a:gd name="connsiteY22" fmla="*/ 392430 h 697230"/>
                <a:gd name="connsiteX23" fmla="*/ 3025140 w 4236720"/>
                <a:gd name="connsiteY23" fmla="*/ 384810 h 697230"/>
                <a:gd name="connsiteX24" fmla="*/ 2964180 w 4236720"/>
                <a:gd name="connsiteY24" fmla="*/ 373380 h 697230"/>
                <a:gd name="connsiteX25" fmla="*/ 2899410 w 4236720"/>
                <a:gd name="connsiteY25" fmla="*/ 358140 h 697230"/>
                <a:gd name="connsiteX26" fmla="*/ 2788920 w 4236720"/>
                <a:gd name="connsiteY26" fmla="*/ 342900 h 697230"/>
                <a:gd name="connsiteX27" fmla="*/ 2743200 w 4236720"/>
                <a:gd name="connsiteY27" fmla="*/ 339090 h 697230"/>
                <a:gd name="connsiteX28" fmla="*/ 2693670 w 4236720"/>
                <a:gd name="connsiteY28" fmla="*/ 320040 h 697230"/>
                <a:gd name="connsiteX29" fmla="*/ 2644140 w 4236720"/>
                <a:gd name="connsiteY29" fmla="*/ 331470 h 697230"/>
                <a:gd name="connsiteX30" fmla="*/ 2586990 w 4236720"/>
                <a:gd name="connsiteY30" fmla="*/ 304800 h 697230"/>
                <a:gd name="connsiteX31" fmla="*/ 2522220 w 4236720"/>
                <a:gd name="connsiteY31" fmla="*/ 304800 h 697230"/>
                <a:gd name="connsiteX32" fmla="*/ 2506980 w 4236720"/>
                <a:gd name="connsiteY32" fmla="*/ 281940 h 697230"/>
                <a:gd name="connsiteX33" fmla="*/ 2465070 w 4236720"/>
                <a:gd name="connsiteY33" fmla="*/ 289560 h 697230"/>
                <a:gd name="connsiteX34" fmla="*/ 2415540 w 4236720"/>
                <a:gd name="connsiteY34" fmla="*/ 278130 h 697230"/>
                <a:gd name="connsiteX35" fmla="*/ 2404110 w 4236720"/>
                <a:gd name="connsiteY35" fmla="*/ 278130 h 697230"/>
                <a:gd name="connsiteX36" fmla="*/ 2350770 w 4236720"/>
                <a:gd name="connsiteY36" fmla="*/ 259080 h 697230"/>
                <a:gd name="connsiteX37" fmla="*/ 2308860 w 4236720"/>
                <a:gd name="connsiteY37" fmla="*/ 255270 h 697230"/>
                <a:gd name="connsiteX38" fmla="*/ 2236470 w 4236720"/>
                <a:gd name="connsiteY38" fmla="*/ 240030 h 697230"/>
                <a:gd name="connsiteX39" fmla="*/ 2167890 w 4236720"/>
                <a:gd name="connsiteY39" fmla="*/ 228600 h 697230"/>
                <a:gd name="connsiteX40" fmla="*/ 2110740 w 4236720"/>
                <a:gd name="connsiteY40" fmla="*/ 220980 h 697230"/>
                <a:gd name="connsiteX41" fmla="*/ 2106930 w 4236720"/>
                <a:gd name="connsiteY41" fmla="*/ 213360 h 697230"/>
                <a:gd name="connsiteX42" fmla="*/ 2007870 w 4236720"/>
                <a:gd name="connsiteY42" fmla="*/ 209550 h 697230"/>
                <a:gd name="connsiteX43" fmla="*/ 1874520 w 4236720"/>
                <a:gd name="connsiteY43" fmla="*/ 190500 h 697230"/>
                <a:gd name="connsiteX44" fmla="*/ 1802130 w 4236720"/>
                <a:gd name="connsiteY44" fmla="*/ 175260 h 697230"/>
                <a:gd name="connsiteX45" fmla="*/ 1733550 w 4236720"/>
                <a:gd name="connsiteY45" fmla="*/ 156210 h 697230"/>
                <a:gd name="connsiteX46" fmla="*/ 1664970 w 4236720"/>
                <a:gd name="connsiteY46" fmla="*/ 148590 h 697230"/>
                <a:gd name="connsiteX47" fmla="*/ 1546860 w 4236720"/>
                <a:gd name="connsiteY47" fmla="*/ 129540 h 697230"/>
                <a:gd name="connsiteX48" fmla="*/ 1459230 w 4236720"/>
                <a:gd name="connsiteY48" fmla="*/ 118110 h 697230"/>
                <a:gd name="connsiteX49" fmla="*/ 1417320 w 4236720"/>
                <a:gd name="connsiteY49" fmla="*/ 110490 h 697230"/>
                <a:gd name="connsiteX50" fmla="*/ 1329690 w 4236720"/>
                <a:gd name="connsiteY50" fmla="*/ 102870 h 697230"/>
                <a:gd name="connsiteX51" fmla="*/ 1249680 w 4236720"/>
                <a:gd name="connsiteY51" fmla="*/ 91440 h 697230"/>
                <a:gd name="connsiteX52" fmla="*/ 1146810 w 4236720"/>
                <a:gd name="connsiteY52" fmla="*/ 83820 h 697230"/>
                <a:gd name="connsiteX53" fmla="*/ 1028700 w 4236720"/>
                <a:gd name="connsiteY53" fmla="*/ 80010 h 697230"/>
                <a:gd name="connsiteX54" fmla="*/ 952500 w 4236720"/>
                <a:gd name="connsiteY54" fmla="*/ 80010 h 697230"/>
                <a:gd name="connsiteX55" fmla="*/ 948690 w 4236720"/>
                <a:gd name="connsiteY55" fmla="*/ 68580 h 697230"/>
                <a:gd name="connsiteX56" fmla="*/ 868680 w 4236720"/>
                <a:gd name="connsiteY56" fmla="*/ 64770 h 697230"/>
                <a:gd name="connsiteX57" fmla="*/ 834390 w 4236720"/>
                <a:gd name="connsiteY57" fmla="*/ 45720 h 697230"/>
                <a:gd name="connsiteX58" fmla="*/ 720090 w 4236720"/>
                <a:gd name="connsiteY58" fmla="*/ 45720 h 697230"/>
                <a:gd name="connsiteX59" fmla="*/ 701040 w 4236720"/>
                <a:gd name="connsiteY59" fmla="*/ 34290 h 697230"/>
                <a:gd name="connsiteX60" fmla="*/ 521970 w 4236720"/>
                <a:gd name="connsiteY60" fmla="*/ 30480 h 697230"/>
                <a:gd name="connsiteX61" fmla="*/ 514350 w 4236720"/>
                <a:gd name="connsiteY61" fmla="*/ 19050 h 697230"/>
                <a:gd name="connsiteX62" fmla="*/ 449580 w 4236720"/>
                <a:gd name="connsiteY62" fmla="*/ 15240 h 697230"/>
                <a:gd name="connsiteX63" fmla="*/ 400050 w 4236720"/>
                <a:gd name="connsiteY63" fmla="*/ 15240 h 697230"/>
                <a:gd name="connsiteX64" fmla="*/ 270510 w 4236720"/>
                <a:gd name="connsiteY64" fmla="*/ 11430 h 697230"/>
                <a:gd name="connsiteX65" fmla="*/ 148590 w 4236720"/>
                <a:gd name="connsiteY65" fmla="*/ 7620 h 697230"/>
                <a:gd name="connsiteX66" fmla="*/ 0 w 4236720"/>
                <a:gd name="connsiteY66"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36720" h="697230">
                  <a:moveTo>
                    <a:pt x="4236720" y="697230"/>
                  </a:moveTo>
                  <a:lnTo>
                    <a:pt x="4236720" y="643890"/>
                  </a:lnTo>
                  <a:lnTo>
                    <a:pt x="4171950" y="640080"/>
                  </a:lnTo>
                  <a:lnTo>
                    <a:pt x="4099560" y="643890"/>
                  </a:lnTo>
                  <a:lnTo>
                    <a:pt x="4065270" y="632460"/>
                  </a:lnTo>
                  <a:lnTo>
                    <a:pt x="4057650" y="609600"/>
                  </a:lnTo>
                  <a:lnTo>
                    <a:pt x="4008120" y="598170"/>
                  </a:lnTo>
                  <a:lnTo>
                    <a:pt x="3966210" y="598170"/>
                  </a:lnTo>
                  <a:lnTo>
                    <a:pt x="3901440" y="575310"/>
                  </a:lnTo>
                  <a:lnTo>
                    <a:pt x="3870960" y="567690"/>
                  </a:lnTo>
                  <a:lnTo>
                    <a:pt x="3825240" y="567690"/>
                  </a:lnTo>
                  <a:lnTo>
                    <a:pt x="3733800" y="541020"/>
                  </a:lnTo>
                  <a:lnTo>
                    <a:pt x="3672840" y="521970"/>
                  </a:lnTo>
                  <a:lnTo>
                    <a:pt x="3642360" y="518160"/>
                  </a:lnTo>
                  <a:lnTo>
                    <a:pt x="3623310" y="506730"/>
                  </a:lnTo>
                  <a:lnTo>
                    <a:pt x="3547110" y="506730"/>
                  </a:lnTo>
                  <a:lnTo>
                    <a:pt x="3493770" y="480060"/>
                  </a:lnTo>
                  <a:lnTo>
                    <a:pt x="3436620" y="472440"/>
                  </a:lnTo>
                  <a:lnTo>
                    <a:pt x="3379470" y="461010"/>
                  </a:lnTo>
                  <a:lnTo>
                    <a:pt x="3295650" y="434340"/>
                  </a:lnTo>
                  <a:lnTo>
                    <a:pt x="3200400" y="422910"/>
                  </a:lnTo>
                  <a:lnTo>
                    <a:pt x="3147060" y="411480"/>
                  </a:lnTo>
                  <a:lnTo>
                    <a:pt x="3086100" y="392430"/>
                  </a:lnTo>
                  <a:lnTo>
                    <a:pt x="3025140" y="384810"/>
                  </a:lnTo>
                  <a:lnTo>
                    <a:pt x="2964180" y="373380"/>
                  </a:lnTo>
                  <a:lnTo>
                    <a:pt x="2899410" y="358140"/>
                  </a:lnTo>
                  <a:lnTo>
                    <a:pt x="2788920" y="342900"/>
                  </a:lnTo>
                  <a:lnTo>
                    <a:pt x="2743200" y="339090"/>
                  </a:lnTo>
                  <a:lnTo>
                    <a:pt x="2693670" y="320040"/>
                  </a:lnTo>
                  <a:lnTo>
                    <a:pt x="2644140" y="331470"/>
                  </a:lnTo>
                  <a:lnTo>
                    <a:pt x="2586990" y="304800"/>
                  </a:lnTo>
                  <a:lnTo>
                    <a:pt x="2522220" y="304800"/>
                  </a:lnTo>
                  <a:lnTo>
                    <a:pt x="2506980" y="281940"/>
                  </a:lnTo>
                  <a:lnTo>
                    <a:pt x="2465070" y="289560"/>
                  </a:lnTo>
                  <a:lnTo>
                    <a:pt x="2415540" y="278130"/>
                  </a:lnTo>
                  <a:lnTo>
                    <a:pt x="2404110" y="278130"/>
                  </a:lnTo>
                  <a:lnTo>
                    <a:pt x="2350770" y="259080"/>
                  </a:lnTo>
                  <a:lnTo>
                    <a:pt x="2308860" y="255270"/>
                  </a:lnTo>
                  <a:lnTo>
                    <a:pt x="2236470" y="240030"/>
                  </a:lnTo>
                  <a:lnTo>
                    <a:pt x="2167890" y="228600"/>
                  </a:lnTo>
                  <a:lnTo>
                    <a:pt x="2110740" y="220980"/>
                  </a:lnTo>
                  <a:lnTo>
                    <a:pt x="2106930" y="213360"/>
                  </a:lnTo>
                  <a:lnTo>
                    <a:pt x="2007870" y="209550"/>
                  </a:lnTo>
                  <a:lnTo>
                    <a:pt x="1874520" y="190500"/>
                  </a:lnTo>
                  <a:lnTo>
                    <a:pt x="1802130" y="175260"/>
                  </a:lnTo>
                  <a:lnTo>
                    <a:pt x="1733550" y="156210"/>
                  </a:lnTo>
                  <a:lnTo>
                    <a:pt x="1664970" y="148590"/>
                  </a:lnTo>
                  <a:lnTo>
                    <a:pt x="1546860" y="129540"/>
                  </a:lnTo>
                  <a:lnTo>
                    <a:pt x="1459230" y="118110"/>
                  </a:lnTo>
                  <a:lnTo>
                    <a:pt x="1417320" y="110490"/>
                  </a:lnTo>
                  <a:lnTo>
                    <a:pt x="1329690" y="102870"/>
                  </a:lnTo>
                  <a:lnTo>
                    <a:pt x="1249680" y="91440"/>
                  </a:lnTo>
                  <a:lnTo>
                    <a:pt x="1146810" y="83820"/>
                  </a:lnTo>
                  <a:lnTo>
                    <a:pt x="1028700" y="80010"/>
                  </a:lnTo>
                  <a:lnTo>
                    <a:pt x="952500" y="80010"/>
                  </a:lnTo>
                  <a:lnTo>
                    <a:pt x="948690" y="68580"/>
                  </a:lnTo>
                  <a:lnTo>
                    <a:pt x="868680" y="64770"/>
                  </a:lnTo>
                  <a:lnTo>
                    <a:pt x="834390" y="45720"/>
                  </a:lnTo>
                  <a:lnTo>
                    <a:pt x="720090" y="45720"/>
                  </a:lnTo>
                  <a:lnTo>
                    <a:pt x="701040" y="34290"/>
                  </a:lnTo>
                  <a:lnTo>
                    <a:pt x="521970" y="30480"/>
                  </a:lnTo>
                  <a:lnTo>
                    <a:pt x="514350" y="19050"/>
                  </a:lnTo>
                  <a:lnTo>
                    <a:pt x="449580" y="15240"/>
                  </a:lnTo>
                  <a:lnTo>
                    <a:pt x="400050" y="15240"/>
                  </a:lnTo>
                  <a:lnTo>
                    <a:pt x="270510" y="11430"/>
                  </a:lnTo>
                  <a:lnTo>
                    <a:pt x="148590" y="762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4" name="Textfeld 3">
              <a:extLst>
                <a:ext uri="{FF2B5EF4-FFF2-40B4-BE49-F238E27FC236}">
                  <a16:creationId xmlns:a16="http://schemas.microsoft.com/office/drawing/2014/main" id="{0C8E047E-0D50-D31C-42A8-6ED74829BFE5}"/>
                </a:ext>
              </a:extLst>
            </p:cNvPr>
            <p:cNvSpPr txBox="1"/>
            <p:nvPr/>
          </p:nvSpPr>
          <p:spPr>
            <a:xfrm>
              <a:off x="2164264" y="2429238"/>
              <a:ext cx="7305675" cy="432000"/>
            </a:xfrm>
            <a:prstGeom prst="rect">
              <a:avLst/>
            </a:prstGeom>
            <a:solidFill>
              <a:schemeClr val="bg1"/>
            </a:solidFill>
          </p:spPr>
          <p:txBody>
            <a:bodyPr wrap="square" lIns="72000" tIns="36000" rIns="72000" bIns="36000" rtlCol="0" anchor="ctr">
              <a:noAutofit/>
            </a:bodyPr>
            <a:lstStyle>
              <a:defPPr>
                <a:defRPr lang="de-DE"/>
              </a:defPPr>
              <a:lvl1pPr marR="0" lvl="0" indent="0" fontAlgn="auto">
                <a:lnSpc>
                  <a:spcPct val="120000"/>
                </a:lnSpc>
                <a:spcBef>
                  <a:spcPts val="0"/>
                </a:spcBef>
                <a:spcAft>
                  <a:spcPts val="0"/>
                </a:spcAft>
                <a:buClrTx/>
                <a:buSzTx/>
                <a:buFontTx/>
                <a:buNone/>
                <a:tabLst/>
                <a:defRPr kumimoji="0" sz="1200" b="1" i="0" u="none" strike="noStrike" cap="none" spc="0" normalizeH="0" baseline="0">
                  <a:ln>
                    <a:noFill/>
                  </a:ln>
                  <a:solidFill>
                    <a:srgbClr val="001965"/>
                  </a:solidFill>
                  <a:effectLst/>
                  <a:uLnTx/>
                  <a:uFillTx/>
                  <a:latin typeface="Apis For Office"/>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Kaplan-Meier-Kurven nach Subtypen der </a:t>
              </a:r>
              <a:r>
                <a:rPr kumimoji="0" lang="de-DE" sz="1400" b="1" i="0" u="none" strike="noStrike" kern="1200" cap="none" spc="0" normalizeH="0" baseline="0" noProof="0" err="1">
                  <a:ln>
                    <a:noFill/>
                  </a:ln>
                  <a:solidFill>
                    <a:srgbClr val="001965"/>
                  </a:solidFill>
                  <a:effectLst/>
                  <a:uLnTx/>
                  <a:uFillTx/>
                  <a:latin typeface="Apis For Office"/>
                  <a:ea typeface="+mn-ea"/>
                  <a:cs typeface="+mn-cs"/>
                </a:rPr>
                <a:t>steatotischen</a:t>
              </a:r>
              <a:r>
                <a:rPr kumimoji="0" lang="de-DE" sz="1400" b="1" i="0" u="none" strike="noStrike" kern="1200" cap="none" spc="0" normalizeH="0" baseline="0" noProof="0">
                  <a:ln>
                    <a:noFill/>
                  </a:ln>
                  <a:solidFill>
                    <a:srgbClr val="001965"/>
                  </a:solidFill>
                  <a:effectLst/>
                  <a:uLnTx/>
                  <a:uFillTx/>
                  <a:latin typeface="Apis For Office"/>
                  <a:ea typeface="+mn-ea"/>
                  <a:cs typeface="+mn-cs"/>
                </a:rPr>
                <a:t> Lebererkrankungen und dem metabolischen Status</a:t>
              </a:r>
            </a:p>
          </p:txBody>
        </p:sp>
        <p:graphicFrame>
          <p:nvGraphicFramePr>
            <p:cNvPr id="12" name="Inhaltsplatzhalter 10">
              <a:extLst>
                <a:ext uri="{FF2B5EF4-FFF2-40B4-BE49-F238E27FC236}">
                  <a16:creationId xmlns:a16="http://schemas.microsoft.com/office/drawing/2014/main" id="{DA40FE41-CEBC-E5CE-053F-8C1FA478ECAD}"/>
                </a:ext>
              </a:extLst>
            </p:cNvPr>
            <p:cNvGraphicFramePr>
              <a:graphicFrameLocks/>
            </p:cNvGraphicFramePr>
            <p:nvPr>
              <p:extLst>
                <p:ext uri="{D42A27DB-BD31-4B8C-83A1-F6EECF244321}">
                  <p14:modId xmlns:p14="http://schemas.microsoft.com/office/powerpoint/2010/main" val="3212845070"/>
                </p:ext>
              </p:extLst>
            </p:nvPr>
          </p:nvGraphicFramePr>
          <p:xfrm>
            <a:off x="2164264" y="2969433"/>
            <a:ext cx="5316148" cy="3187318"/>
          </p:xfrm>
          <a:graphic>
            <a:graphicData uri="http://schemas.openxmlformats.org/drawingml/2006/chart">
              <c:chart xmlns:c="http://schemas.openxmlformats.org/drawingml/2006/chart" xmlns:r="http://schemas.openxmlformats.org/officeDocument/2006/relationships" r:id="rId4"/>
            </a:graphicData>
          </a:graphic>
        </p:graphicFrame>
        <p:sp>
          <p:nvSpPr>
            <p:cNvPr id="16" name="Inhaltsplatzhalter 2">
              <a:extLst>
                <a:ext uri="{FF2B5EF4-FFF2-40B4-BE49-F238E27FC236}">
                  <a16:creationId xmlns:a16="http://schemas.microsoft.com/office/drawing/2014/main" id="{E1F4550A-B184-A561-2CC8-FC0C2C9DB25B}"/>
                </a:ext>
              </a:extLst>
            </p:cNvPr>
            <p:cNvSpPr txBox="1">
              <a:spLocks/>
            </p:cNvSpPr>
            <p:nvPr/>
          </p:nvSpPr>
          <p:spPr>
            <a:xfrm>
              <a:off x="3031198" y="3784562"/>
              <a:ext cx="1852633" cy="273433"/>
            </a:xfrm>
            <a:prstGeom prst="rect">
              <a:avLst/>
            </a:prstGeom>
            <a:noFill/>
          </p:spPr>
          <p:txBody>
            <a:bodyPr vert="horz" wrap="square" lIns="36000" tIns="36000" rIns="36000" bIns="3600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001965"/>
                  </a:solidFill>
                  <a:effectLst/>
                  <a:uLnTx/>
                  <a:uFillTx/>
                  <a:latin typeface="Apis For Office"/>
                  <a:ea typeface="+mn-ea"/>
                  <a:cs typeface="+mn-cs"/>
                </a:rPr>
                <a:t>SLD </a:t>
              </a:r>
              <a:r>
                <a:rPr lang="en-US" sz="1100" b="1">
                  <a:latin typeface="Apis For Office"/>
                </a:rPr>
                <a:t>und </a:t>
              </a:r>
              <a:r>
                <a:rPr kumimoji="0" lang="en-US" sz="1100" b="1" i="0" u="none" strike="noStrike" kern="1200" cap="none" spc="0" normalizeH="0" baseline="0" noProof="0" err="1">
                  <a:ln>
                    <a:noFill/>
                  </a:ln>
                  <a:solidFill>
                    <a:srgbClr val="001965"/>
                  </a:solidFill>
                  <a:effectLst/>
                  <a:uLnTx/>
                  <a:uFillTx/>
                  <a:latin typeface="Apis For Office"/>
                  <a:ea typeface="+mn-ea"/>
                  <a:cs typeface="+mn-cs"/>
                </a:rPr>
                <a:t>MetS</a:t>
              </a:r>
              <a:r>
                <a:rPr lang="en-US" sz="1100" b="1">
                  <a:latin typeface="Apis For Office"/>
                </a:rPr>
                <a:t>-Subtyp</a:t>
              </a:r>
              <a:endParaRPr kumimoji="0" lang="en-US" sz="11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6" name="Freihandform: Form 25">
              <a:extLst>
                <a:ext uri="{FF2B5EF4-FFF2-40B4-BE49-F238E27FC236}">
                  <a16:creationId xmlns:a16="http://schemas.microsoft.com/office/drawing/2014/main" id="{459BFD89-4169-A9F2-C506-39763267ABA2}"/>
                </a:ext>
              </a:extLst>
            </p:cNvPr>
            <p:cNvSpPr/>
            <p:nvPr/>
          </p:nvSpPr>
          <p:spPr>
            <a:xfrm>
              <a:off x="3250114" y="3155658"/>
              <a:ext cx="3916680" cy="1596390"/>
            </a:xfrm>
            <a:custGeom>
              <a:avLst/>
              <a:gdLst>
                <a:gd name="connsiteX0" fmla="*/ 3916680 w 3916680"/>
                <a:gd name="connsiteY0" fmla="*/ 1592580 h 1596390"/>
                <a:gd name="connsiteX1" fmla="*/ 3710940 w 3916680"/>
                <a:gd name="connsiteY1" fmla="*/ 1596390 h 1596390"/>
                <a:gd name="connsiteX2" fmla="*/ 3630930 w 3916680"/>
                <a:gd name="connsiteY2" fmla="*/ 1592580 h 1596390"/>
                <a:gd name="connsiteX3" fmla="*/ 3627120 w 3916680"/>
                <a:gd name="connsiteY3" fmla="*/ 1584960 h 1596390"/>
                <a:gd name="connsiteX4" fmla="*/ 3554730 w 3916680"/>
                <a:gd name="connsiteY4" fmla="*/ 1584960 h 1596390"/>
                <a:gd name="connsiteX5" fmla="*/ 3562350 w 3916680"/>
                <a:gd name="connsiteY5" fmla="*/ 1485900 h 1596390"/>
                <a:gd name="connsiteX6" fmla="*/ 3394710 w 3916680"/>
                <a:gd name="connsiteY6" fmla="*/ 1489710 h 1596390"/>
                <a:gd name="connsiteX7" fmla="*/ 3360420 w 3916680"/>
                <a:gd name="connsiteY7" fmla="*/ 1470660 h 1596390"/>
                <a:gd name="connsiteX8" fmla="*/ 3268980 w 3916680"/>
                <a:gd name="connsiteY8" fmla="*/ 1470660 h 1596390"/>
                <a:gd name="connsiteX9" fmla="*/ 3265170 w 3916680"/>
                <a:gd name="connsiteY9" fmla="*/ 1421130 h 1596390"/>
                <a:gd name="connsiteX10" fmla="*/ 3139440 w 3916680"/>
                <a:gd name="connsiteY10" fmla="*/ 1421130 h 1596390"/>
                <a:gd name="connsiteX11" fmla="*/ 3135630 w 3916680"/>
                <a:gd name="connsiteY11" fmla="*/ 1405890 h 1596390"/>
                <a:gd name="connsiteX12" fmla="*/ 2910840 w 3916680"/>
                <a:gd name="connsiteY12" fmla="*/ 1405890 h 1596390"/>
                <a:gd name="connsiteX13" fmla="*/ 2910840 w 3916680"/>
                <a:gd name="connsiteY13" fmla="*/ 1356360 h 1596390"/>
                <a:gd name="connsiteX14" fmla="*/ 2880360 w 3916680"/>
                <a:gd name="connsiteY14" fmla="*/ 1352550 h 1596390"/>
                <a:gd name="connsiteX15" fmla="*/ 2849880 w 3916680"/>
                <a:gd name="connsiteY15" fmla="*/ 1344930 h 1596390"/>
                <a:gd name="connsiteX16" fmla="*/ 2849880 w 3916680"/>
                <a:gd name="connsiteY16" fmla="*/ 1325880 h 1596390"/>
                <a:gd name="connsiteX17" fmla="*/ 2842260 w 3916680"/>
                <a:gd name="connsiteY17" fmla="*/ 1310640 h 1596390"/>
                <a:gd name="connsiteX18" fmla="*/ 2846070 w 3916680"/>
                <a:gd name="connsiteY18" fmla="*/ 1295400 h 1596390"/>
                <a:gd name="connsiteX19" fmla="*/ 2846070 w 3916680"/>
                <a:gd name="connsiteY19" fmla="*/ 1283970 h 1596390"/>
                <a:gd name="connsiteX20" fmla="*/ 2724150 w 3916680"/>
                <a:gd name="connsiteY20" fmla="*/ 1283970 h 1596390"/>
                <a:gd name="connsiteX21" fmla="*/ 2727960 w 3916680"/>
                <a:gd name="connsiteY21" fmla="*/ 1268730 h 1596390"/>
                <a:gd name="connsiteX22" fmla="*/ 2674620 w 3916680"/>
                <a:gd name="connsiteY22" fmla="*/ 1268730 h 1596390"/>
                <a:gd name="connsiteX23" fmla="*/ 2670810 w 3916680"/>
                <a:gd name="connsiteY23" fmla="*/ 1226820 h 1596390"/>
                <a:gd name="connsiteX24" fmla="*/ 2514600 w 3916680"/>
                <a:gd name="connsiteY24" fmla="*/ 1230630 h 1596390"/>
                <a:gd name="connsiteX25" fmla="*/ 2514600 w 3916680"/>
                <a:gd name="connsiteY25" fmla="*/ 1215390 h 1596390"/>
                <a:gd name="connsiteX26" fmla="*/ 2487930 w 3916680"/>
                <a:gd name="connsiteY26" fmla="*/ 1215390 h 1596390"/>
                <a:gd name="connsiteX27" fmla="*/ 2487930 w 3916680"/>
                <a:gd name="connsiteY27" fmla="*/ 1169670 h 1596390"/>
                <a:gd name="connsiteX28" fmla="*/ 2411730 w 3916680"/>
                <a:gd name="connsiteY28" fmla="*/ 1165860 h 1596390"/>
                <a:gd name="connsiteX29" fmla="*/ 2419350 w 3916680"/>
                <a:gd name="connsiteY29" fmla="*/ 1120140 h 1596390"/>
                <a:gd name="connsiteX30" fmla="*/ 2411730 w 3916680"/>
                <a:gd name="connsiteY30" fmla="*/ 1074420 h 1596390"/>
                <a:gd name="connsiteX31" fmla="*/ 2407920 w 3916680"/>
                <a:gd name="connsiteY31" fmla="*/ 1062990 h 1596390"/>
                <a:gd name="connsiteX32" fmla="*/ 2377440 w 3916680"/>
                <a:gd name="connsiteY32" fmla="*/ 1062990 h 1596390"/>
                <a:gd name="connsiteX33" fmla="*/ 2377440 w 3916680"/>
                <a:gd name="connsiteY33" fmla="*/ 1047750 h 1596390"/>
                <a:gd name="connsiteX34" fmla="*/ 2297430 w 3916680"/>
                <a:gd name="connsiteY34" fmla="*/ 1047750 h 1596390"/>
                <a:gd name="connsiteX35" fmla="*/ 2297430 w 3916680"/>
                <a:gd name="connsiteY35" fmla="*/ 1005840 h 1596390"/>
                <a:gd name="connsiteX36" fmla="*/ 2236470 w 3916680"/>
                <a:gd name="connsiteY36" fmla="*/ 1002030 h 1596390"/>
                <a:gd name="connsiteX37" fmla="*/ 2247900 w 3916680"/>
                <a:gd name="connsiteY37" fmla="*/ 948690 h 1596390"/>
                <a:gd name="connsiteX38" fmla="*/ 2240280 w 3916680"/>
                <a:gd name="connsiteY38" fmla="*/ 941070 h 1596390"/>
                <a:gd name="connsiteX39" fmla="*/ 2015490 w 3916680"/>
                <a:gd name="connsiteY39" fmla="*/ 944880 h 1596390"/>
                <a:gd name="connsiteX40" fmla="*/ 2007870 w 3916680"/>
                <a:gd name="connsiteY40" fmla="*/ 910590 h 1596390"/>
                <a:gd name="connsiteX41" fmla="*/ 1996440 w 3916680"/>
                <a:gd name="connsiteY41" fmla="*/ 910590 h 1596390"/>
                <a:gd name="connsiteX42" fmla="*/ 1996440 w 3916680"/>
                <a:gd name="connsiteY42" fmla="*/ 868680 h 1596390"/>
                <a:gd name="connsiteX43" fmla="*/ 1710690 w 3916680"/>
                <a:gd name="connsiteY43" fmla="*/ 864870 h 1596390"/>
                <a:gd name="connsiteX44" fmla="*/ 1710690 w 3916680"/>
                <a:gd name="connsiteY44" fmla="*/ 735330 h 1596390"/>
                <a:gd name="connsiteX45" fmla="*/ 1485900 w 3916680"/>
                <a:gd name="connsiteY45" fmla="*/ 727710 h 1596390"/>
                <a:gd name="connsiteX46" fmla="*/ 1489710 w 3916680"/>
                <a:gd name="connsiteY46" fmla="*/ 678180 h 1596390"/>
                <a:gd name="connsiteX47" fmla="*/ 1455420 w 3916680"/>
                <a:gd name="connsiteY47" fmla="*/ 666750 h 1596390"/>
                <a:gd name="connsiteX48" fmla="*/ 1428750 w 3916680"/>
                <a:gd name="connsiteY48" fmla="*/ 655320 h 1596390"/>
                <a:gd name="connsiteX49" fmla="*/ 1394460 w 3916680"/>
                <a:gd name="connsiteY49" fmla="*/ 655320 h 1596390"/>
                <a:gd name="connsiteX50" fmla="*/ 1390650 w 3916680"/>
                <a:gd name="connsiteY50" fmla="*/ 598170 h 1596390"/>
                <a:gd name="connsiteX51" fmla="*/ 1280160 w 3916680"/>
                <a:gd name="connsiteY51" fmla="*/ 598170 h 1596390"/>
                <a:gd name="connsiteX52" fmla="*/ 1280160 w 3916680"/>
                <a:gd name="connsiteY52" fmla="*/ 560070 h 1596390"/>
                <a:gd name="connsiteX53" fmla="*/ 1245870 w 3916680"/>
                <a:gd name="connsiteY53" fmla="*/ 560070 h 1596390"/>
                <a:gd name="connsiteX54" fmla="*/ 1249680 w 3916680"/>
                <a:gd name="connsiteY54" fmla="*/ 518160 h 1596390"/>
                <a:gd name="connsiteX55" fmla="*/ 1013460 w 3916680"/>
                <a:gd name="connsiteY55" fmla="*/ 518160 h 1596390"/>
                <a:gd name="connsiteX56" fmla="*/ 1013460 w 3916680"/>
                <a:gd name="connsiteY56" fmla="*/ 468630 h 1596390"/>
                <a:gd name="connsiteX57" fmla="*/ 975360 w 3916680"/>
                <a:gd name="connsiteY57" fmla="*/ 464820 h 1596390"/>
                <a:gd name="connsiteX58" fmla="*/ 967740 w 3916680"/>
                <a:gd name="connsiteY58" fmla="*/ 331470 h 1596390"/>
                <a:gd name="connsiteX59" fmla="*/ 826770 w 3916680"/>
                <a:gd name="connsiteY59" fmla="*/ 342900 h 1596390"/>
                <a:gd name="connsiteX60" fmla="*/ 819150 w 3916680"/>
                <a:gd name="connsiteY60" fmla="*/ 327660 h 1596390"/>
                <a:gd name="connsiteX61" fmla="*/ 784860 w 3916680"/>
                <a:gd name="connsiteY61" fmla="*/ 327660 h 1596390"/>
                <a:gd name="connsiteX62" fmla="*/ 784860 w 3916680"/>
                <a:gd name="connsiteY62" fmla="*/ 308610 h 1596390"/>
                <a:gd name="connsiteX63" fmla="*/ 701040 w 3916680"/>
                <a:gd name="connsiteY63" fmla="*/ 308610 h 1596390"/>
                <a:gd name="connsiteX64" fmla="*/ 697230 w 3916680"/>
                <a:gd name="connsiteY64" fmla="*/ 213360 h 1596390"/>
                <a:gd name="connsiteX65" fmla="*/ 552450 w 3916680"/>
                <a:gd name="connsiteY65" fmla="*/ 209550 h 1596390"/>
                <a:gd name="connsiteX66" fmla="*/ 544830 w 3916680"/>
                <a:gd name="connsiteY66" fmla="*/ 121920 h 1596390"/>
                <a:gd name="connsiteX67" fmla="*/ 472440 w 3916680"/>
                <a:gd name="connsiteY67" fmla="*/ 121920 h 1596390"/>
                <a:gd name="connsiteX68" fmla="*/ 464820 w 3916680"/>
                <a:gd name="connsiteY68" fmla="*/ 91440 h 1596390"/>
                <a:gd name="connsiteX69" fmla="*/ 392430 w 3916680"/>
                <a:gd name="connsiteY69" fmla="*/ 95250 h 1596390"/>
                <a:gd name="connsiteX70" fmla="*/ 396240 w 3916680"/>
                <a:gd name="connsiteY70" fmla="*/ 49530 h 1596390"/>
                <a:gd name="connsiteX71" fmla="*/ 182880 w 3916680"/>
                <a:gd name="connsiteY71" fmla="*/ 53340 h 1596390"/>
                <a:gd name="connsiteX72" fmla="*/ 179070 w 3916680"/>
                <a:gd name="connsiteY72" fmla="*/ 0 h 1596390"/>
                <a:gd name="connsiteX73" fmla="*/ 0 w 3916680"/>
                <a:gd name="connsiteY73" fmla="*/ 0 h 159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916680" h="1596390">
                  <a:moveTo>
                    <a:pt x="3916680" y="1592580"/>
                  </a:moveTo>
                  <a:lnTo>
                    <a:pt x="3710940" y="1596390"/>
                  </a:lnTo>
                  <a:lnTo>
                    <a:pt x="3630930" y="1592580"/>
                  </a:lnTo>
                  <a:lnTo>
                    <a:pt x="3627120" y="1584960"/>
                  </a:lnTo>
                  <a:lnTo>
                    <a:pt x="3554730" y="1584960"/>
                  </a:lnTo>
                  <a:lnTo>
                    <a:pt x="3562350" y="1485900"/>
                  </a:lnTo>
                  <a:lnTo>
                    <a:pt x="3394710" y="1489710"/>
                  </a:lnTo>
                  <a:lnTo>
                    <a:pt x="3360420" y="1470660"/>
                  </a:lnTo>
                  <a:lnTo>
                    <a:pt x="3268980" y="1470660"/>
                  </a:lnTo>
                  <a:lnTo>
                    <a:pt x="3265170" y="1421130"/>
                  </a:lnTo>
                  <a:lnTo>
                    <a:pt x="3139440" y="1421130"/>
                  </a:lnTo>
                  <a:lnTo>
                    <a:pt x="3135630" y="1405890"/>
                  </a:lnTo>
                  <a:lnTo>
                    <a:pt x="2910840" y="1405890"/>
                  </a:lnTo>
                  <a:lnTo>
                    <a:pt x="2910840" y="1356360"/>
                  </a:lnTo>
                  <a:lnTo>
                    <a:pt x="2880360" y="1352550"/>
                  </a:lnTo>
                  <a:lnTo>
                    <a:pt x="2849880" y="1344930"/>
                  </a:lnTo>
                  <a:lnTo>
                    <a:pt x="2849880" y="1325880"/>
                  </a:lnTo>
                  <a:lnTo>
                    <a:pt x="2842260" y="1310640"/>
                  </a:lnTo>
                  <a:lnTo>
                    <a:pt x="2846070" y="1295400"/>
                  </a:lnTo>
                  <a:lnTo>
                    <a:pt x="2846070" y="1283970"/>
                  </a:lnTo>
                  <a:lnTo>
                    <a:pt x="2724150" y="1283970"/>
                  </a:lnTo>
                  <a:lnTo>
                    <a:pt x="2727960" y="1268730"/>
                  </a:lnTo>
                  <a:lnTo>
                    <a:pt x="2674620" y="1268730"/>
                  </a:lnTo>
                  <a:lnTo>
                    <a:pt x="2670810" y="1226820"/>
                  </a:lnTo>
                  <a:lnTo>
                    <a:pt x="2514600" y="1230630"/>
                  </a:lnTo>
                  <a:lnTo>
                    <a:pt x="2514600" y="1215390"/>
                  </a:lnTo>
                  <a:lnTo>
                    <a:pt x="2487930" y="1215390"/>
                  </a:lnTo>
                  <a:lnTo>
                    <a:pt x="2487930" y="1169670"/>
                  </a:lnTo>
                  <a:lnTo>
                    <a:pt x="2411730" y="1165860"/>
                  </a:lnTo>
                  <a:lnTo>
                    <a:pt x="2419350" y="1120140"/>
                  </a:lnTo>
                  <a:lnTo>
                    <a:pt x="2411730" y="1074420"/>
                  </a:lnTo>
                  <a:lnTo>
                    <a:pt x="2407920" y="1062990"/>
                  </a:lnTo>
                  <a:lnTo>
                    <a:pt x="2377440" y="1062990"/>
                  </a:lnTo>
                  <a:lnTo>
                    <a:pt x="2377440" y="1047750"/>
                  </a:lnTo>
                  <a:lnTo>
                    <a:pt x="2297430" y="1047750"/>
                  </a:lnTo>
                  <a:lnTo>
                    <a:pt x="2297430" y="1005840"/>
                  </a:lnTo>
                  <a:lnTo>
                    <a:pt x="2236470" y="1002030"/>
                  </a:lnTo>
                  <a:lnTo>
                    <a:pt x="2247900" y="948690"/>
                  </a:lnTo>
                  <a:lnTo>
                    <a:pt x="2240280" y="941070"/>
                  </a:lnTo>
                  <a:lnTo>
                    <a:pt x="2015490" y="944880"/>
                  </a:lnTo>
                  <a:lnTo>
                    <a:pt x="2007870" y="910590"/>
                  </a:lnTo>
                  <a:lnTo>
                    <a:pt x="1996440" y="910590"/>
                  </a:lnTo>
                  <a:lnTo>
                    <a:pt x="1996440" y="868680"/>
                  </a:lnTo>
                  <a:lnTo>
                    <a:pt x="1710690" y="864870"/>
                  </a:lnTo>
                  <a:lnTo>
                    <a:pt x="1710690" y="735330"/>
                  </a:lnTo>
                  <a:lnTo>
                    <a:pt x="1485900" y="727710"/>
                  </a:lnTo>
                  <a:lnTo>
                    <a:pt x="1489710" y="678180"/>
                  </a:lnTo>
                  <a:lnTo>
                    <a:pt x="1455420" y="666750"/>
                  </a:lnTo>
                  <a:lnTo>
                    <a:pt x="1428750" y="655320"/>
                  </a:lnTo>
                  <a:lnTo>
                    <a:pt x="1394460" y="655320"/>
                  </a:lnTo>
                  <a:lnTo>
                    <a:pt x="1390650" y="598170"/>
                  </a:lnTo>
                  <a:lnTo>
                    <a:pt x="1280160" y="598170"/>
                  </a:lnTo>
                  <a:lnTo>
                    <a:pt x="1280160" y="560070"/>
                  </a:lnTo>
                  <a:lnTo>
                    <a:pt x="1245870" y="560070"/>
                  </a:lnTo>
                  <a:lnTo>
                    <a:pt x="1249680" y="518160"/>
                  </a:lnTo>
                  <a:lnTo>
                    <a:pt x="1013460" y="518160"/>
                  </a:lnTo>
                  <a:lnTo>
                    <a:pt x="1013460" y="468630"/>
                  </a:lnTo>
                  <a:lnTo>
                    <a:pt x="975360" y="464820"/>
                  </a:lnTo>
                  <a:lnTo>
                    <a:pt x="967740" y="331470"/>
                  </a:lnTo>
                  <a:lnTo>
                    <a:pt x="826770" y="342900"/>
                  </a:lnTo>
                  <a:lnTo>
                    <a:pt x="819150" y="327660"/>
                  </a:lnTo>
                  <a:lnTo>
                    <a:pt x="784860" y="327660"/>
                  </a:lnTo>
                  <a:lnTo>
                    <a:pt x="784860" y="308610"/>
                  </a:lnTo>
                  <a:lnTo>
                    <a:pt x="701040" y="308610"/>
                  </a:lnTo>
                  <a:lnTo>
                    <a:pt x="697230" y="213360"/>
                  </a:lnTo>
                  <a:lnTo>
                    <a:pt x="552450" y="209550"/>
                  </a:lnTo>
                  <a:lnTo>
                    <a:pt x="544830" y="121920"/>
                  </a:lnTo>
                  <a:lnTo>
                    <a:pt x="472440" y="121920"/>
                  </a:lnTo>
                  <a:lnTo>
                    <a:pt x="464820" y="91440"/>
                  </a:lnTo>
                  <a:lnTo>
                    <a:pt x="392430" y="95250"/>
                  </a:lnTo>
                  <a:lnTo>
                    <a:pt x="396240" y="49530"/>
                  </a:lnTo>
                  <a:lnTo>
                    <a:pt x="182880" y="53340"/>
                  </a:lnTo>
                  <a:lnTo>
                    <a:pt x="179070" y="0"/>
                  </a:lnTo>
                  <a:lnTo>
                    <a:pt x="0" y="0"/>
                  </a:lnTo>
                </a:path>
              </a:pathLst>
            </a:custGeom>
            <a:noFill/>
            <a:ln w="19050">
              <a:solidFill>
                <a:srgbClr val="E65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8" name="Textfeld 27">
              <a:extLst>
                <a:ext uri="{FF2B5EF4-FFF2-40B4-BE49-F238E27FC236}">
                  <a16:creationId xmlns:a16="http://schemas.microsoft.com/office/drawing/2014/main" id="{E9B6A484-0A63-AB76-B5F8-348C26E8A001}"/>
                </a:ext>
              </a:extLst>
            </p:cNvPr>
            <p:cNvSpPr txBox="1"/>
            <p:nvPr/>
          </p:nvSpPr>
          <p:spPr>
            <a:xfrm>
              <a:off x="7793002" y="3463370"/>
              <a:ext cx="1676937" cy="49981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Ohne</a:t>
              </a:r>
              <a:r>
                <a:rPr kumimoji="0" lang="de-DE" sz="1400" b="0" i="0" u="none" strike="noStrike" kern="1200" cap="none" spc="0" normalizeH="0" baseline="0" noProof="0">
                  <a:ln>
                    <a:noFill/>
                  </a:ln>
                  <a:solidFill>
                    <a:srgbClr val="001965"/>
                  </a:solidFill>
                  <a:effectLst/>
                  <a:uLnTx/>
                  <a:uFillTx/>
                  <a:latin typeface="Apis For Office"/>
                  <a:ea typeface="+mn-ea"/>
                  <a:cs typeface="+mn-cs"/>
                </a:rPr>
                <a:t> metabolisches Syndrom</a:t>
              </a:r>
            </a:p>
          </p:txBody>
        </p:sp>
        <p:sp>
          <p:nvSpPr>
            <p:cNvPr id="29" name="Textfeld 28">
              <a:extLst>
                <a:ext uri="{FF2B5EF4-FFF2-40B4-BE49-F238E27FC236}">
                  <a16:creationId xmlns:a16="http://schemas.microsoft.com/office/drawing/2014/main" id="{5D81EE54-E6A6-B813-C6A6-9D9F9E4EA9F8}"/>
                </a:ext>
              </a:extLst>
            </p:cNvPr>
            <p:cNvSpPr txBox="1"/>
            <p:nvPr/>
          </p:nvSpPr>
          <p:spPr>
            <a:xfrm>
              <a:off x="7793003" y="4643141"/>
              <a:ext cx="1482868" cy="49981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Mit</a:t>
              </a:r>
              <a:r>
                <a:rPr kumimoji="0" lang="de-DE" sz="1400" b="0" i="0" u="none" strike="noStrike" kern="1200" cap="none" spc="0" normalizeH="0" baseline="0" noProof="0">
                  <a:ln>
                    <a:noFill/>
                  </a:ln>
                  <a:solidFill>
                    <a:srgbClr val="001965"/>
                  </a:solidFill>
                  <a:effectLst/>
                  <a:uLnTx/>
                  <a:uFillTx/>
                  <a:latin typeface="Apis For Office"/>
                  <a:ea typeface="+mn-ea"/>
                  <a:cs typeface="+mn-cs"/>
                </a:rPr>
                <a:t> metabolischem Syndrom</a:t>
              </a:r>
            </a:p>
          </p:txBody>
        </p:sp>
        <p:sp>
          <p:nvSpPr>
            <p:cNvPr id="32" name="Eckige Klammer rechts 31">
              <a:extLst>
                <a:ext uri="{FF2B5EF4-FFF2-40B4-BE49-F238E27FC236}">
                  <a16:creationId xmlns:a16="http://schemas.microsoft.com/office/drawing/2014/main" id="{B347705B-331F-CF9D-D572-D21F59D7A489}"/>
                </a:ext>
              </a:extLst>
            </p:cNvPr>
            <p:cNvSpPr/>
            <p:nvPr/>
          </p:nvSpPr>
          <p:spPr>
            <a:xfrm>
              <a:off x="7507082" y="3466412"/>
              <a:ext cx="113834" cy="493732"/>
            </a:xfrm>
            <a:prstGeom prst="rightBracket">
              <a:avLst>
                <a:gd name="adj" fmla="val 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33" name="Eckige Klammer rechts 32">
              <a:extLst>
                <a:ext uri="{FF2B5EF4-FFF2-40B4-BE49-F238E27FC236}">
                  <a16:creationId xmlns:a16="http://schemas.microsoft.com/office/drawing/2014/main" id="{A7E4E87F-B1BF-318D-643D-18BF6F9EE2A2}"/>
                </a:ext>
              </a:extLst>
            </p:cNvPr>
            <p:cNvSpPr/>
            <p:nvPr/>
          </p:nvSpPr>
          <p:spPr>
            <a:xfrm>
              <a:off x="7507082" y="4256810"/>
              <a:ext cx="113834" cy="1272478"/>
            </a:xfrm>
            <a:prstGeom prst="rightBracket">
              <a:avLst>
                <a:gd name="adj" fmla="val 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pis For Office"/>
                <a:ea typeface="+mn-ea"/>
                <a:cs typeface="+mn-cs"/>
              </a:endParaRPr>
            </a:p>
          </p:txBody>
        </p:sp>
      </p:grpSp>
    </p:spTree>
    <p:custDataLst>
      <p:tags r:id="rId1"/>
    </p:custDataLst>
    <p:extLst>
      <p:ext uri="{BB962C8B-B14F-4D97-AF65-F5344CB8AC3E}">
        <p14:creationId xmlns:p14="http://schemas.microsoft.com/office/powerpoint/2010/main" val="2998239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FD754-7625-EF8F-F9DE-A15787BA5A90}"/>
            </a:ext>
          </a:extLst>
        </p:cNvPr>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809CC5AC-F41E-3327-1BFF-CFE84C1F3761}"/>
              </a:ext>
            </a:extLst>
          </p:cNvPr>
          <p:cNvSpPr/>
          <p:nvPr/>
        </p:nvSpPr>
        <p:spPr>
          <a:xfrm>
            <a:off x="647700" y="5211710"/>
            <a:ext cx="10636042" cy="685570"/>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4" name="Textplatzhalter 3">
            <a:extLst>
              <a:ext uri="{FF2B5EF4-FFF2-40B4-BE49-F238E27FC236}">
                <a16:creationId xmlns:a16="http://schemas.microsoft.com/office/drawing/2014/main" id="{CA3254CE-4EE1-C566-953D-5EE53A3C758A}"/>
              </a:ext>
            </a:extLst>
          </p:cNvPr>
          <p:cNvSpPr>
            <a:spLocks noGrp="1"/>
          </p:cNvSpPr>
          <p:nvPr>
            <p:ph type="body" sz="quarter" idx="15"/>
          </p:nvPr>
        </p:nvSpPr>
        <p:spPr>
          <a:xfrm>
            <a:off x="647700" y="6100844"/>
            <a:ext cx="6864350" cy="644444"/>
          </a:xfrm>
        </p:spPr>
        <p:txBody>
          <a:bodyPr/>
          <a:lstStyle/>
          <a:p>
            <a:r>
              <a:rPr lang="de-DE" i="1"/>
              <a:t>Grafik von Novo Nordisk nach Daten von </a:t>
            </a:r>
            <a:r>
              <a:rPr lang="de-DE" i="1" err="1"/>
              <a:t>Xu</a:t>
            </a:r>
            <a:r>
              <a:rPr lang="de-DE" i="1"/>
              <a:t> W. et al.</a:t>
            </a:r>
            <a:br>
              <a:rPr lang="de-DE"/>
            </a:br>
            <a:r>
              <a:rPr lang="de-DE"/>
              <a:t>ALD, </a:t>
            </a:r>
            <a:r>
              <a:rPr lang="de-DE" err="1"/>
              <a:t>alcohol-associated</a:t>
            </a:r>
            <a:r>
              <a:rPr lang="de-DE"/>
              <a:t> </a:t>
            </a:r>
            <a:r>
              <a:rPr lang="de-DE" err="1"/>
              <a:t>liver</a:t>
            </a:r>
            <a:r>
              <a:rPr lang="de-DE"/>
              <a:t> </a:t>
            </a:r>
            <a:r>
              <a:rPr lang="de-DE" err="1"/>
              <a:t>disease</a:t>
            </a:r>
            <a:r>
              <a:rPr lang="de-DE"/>
              <a:t>, Alkohol-assoziierte Lebererkrankung;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MetS</a:t>
            </a:r>
            <a:r>
              <a:rPr lang="de-DE"/>
              <a:t>, metabolisches Syndrom; SLD, </a:t>
            </a:r>
            <a:r>
              <a:rPr lang="de-DE" err="1"/>
              <a:t>steatotic</a:t>
            </a:r>
            <a:r>
              <a:rPr lang="de-DE"/>
              <a:t> </a:t>
            </a:r>
            <a:r>
              <a:rPr lang="de-DE" err="1"/>
              <a:t>liver</a:t>
            </a:r>
            <a:r>
              <a:rPr lang="de-DE"/>
              <a:t> </a:t>
            </a:r>
            <a:r>
              <a:rPr lang="de-DE" err="1"/>
              <a:t>disease</a:t>
            </a:r>
            <a:r>
              <a:rPr lang="de-DE"/>
              <a:t>, </a:t>
            </a:r>
            <a:r>
              <a:rPr lang="de-DE" err="1"/>
              <a:t>steatotische</a:t>
            </a:r>
            <a:r>
              <a:rPr lang="de-DE"/>
              <a:t> Lebererkrankung. </a:t>
            </a:r>
          </a:p>
        </p:txBody>
      </p:sp>
      <p:sp>
        <p:nvSpPr>
          <p:cNvPr id="5" name="Textplatzhalter 4">
            <a:extLst>
              <a:ext uri="{FF2B5EF4-FFF2-40B4-BE49-F238E27FC236}">
                <a16:creationId xmlns:a16="http://schemas.microsoft.com/office/drawing/2014/main" id="{5BDEB087-5ED0-5911-F915-9DF708B6894C}"/>
              </a:ext>
            </a:extLst>
          </p:cNvPr>
          <p:cNvSpPr>
            <a:spLocks noGrp="1"/>
          </p:cNvSpPr>
          <p:nvPr>
            <p:ph type="body" sz="quarter" idx="17"/>
          </p:nvPr>
        </p:nvSpPr>
        <p:spPr>
          <a:xfrm>
            <a:off x="7757327" y="6421288"/>
            <a:ext cx="3786971" cy="324000"/>
          </a:xfrm>
        </p:spPr>
        <p:txBody>
          <a:bodyPr/>
          <a:lstStyle/>
          <a:p>
            <a:r>
              <a:rPr lang="de-DE" err="1"/>
              <a:t>Xu</a:t>
            </a:r>
            <a:r>
              <a:rPr lang="de-DE"/>
              <a:t> W et al. J </a:t>
            </a:r>
            <a:r>
              <a:rPr lang="de-DE" err="1"/>
              <a:t>Hepatol</a:t>
            </a:r>
            <a:r>
              <a:rPr lang="de-DE"/>
              <a:t>. 2025;82(Suppl.1):WED-497.</a:t>
            </a:r>
            <a:br>
              <a:rPr lang="de-DE"/>
            </a:br>
            <a:r>
              <a:rPr lang="de-DE" err="1"/>
              <a:t>Newsome</a:t>
            </a:r>
            <a:r>
              <a:rPr lang="de-DE"/>
              <a:t> P. </a:t>
            </a:r>
            <a:r>
              <a:rPr lang="de-DE" err="1"/>
              <a:t>Treat</a:t>
            </a:r>
            <a:r>
              <a:rPr lang="de-DE"/>
              <a:t> </a:t>
            </a:r>
            <a:r>
              <a:rPr lang="de-DE" err="1"/>
              <a:t>the</a:t>
            </a:r>
            <a:r>
              <a:rPr lang="de-DE"/>
              <a:t> </a:t>
            </a:r>
            <a:r>
              <a:rPr lang="de-DE" err="1"/>
              <a:t>liver</a:t>
            </a:r>
            <a:r>
              <a:rPr lang="de-DE"/>
              <a:t> </a:t>
            </a:r>
            <a:r>
              <a:rPr lang="de-DE" err="1"/>
              <a:t>or</a:t>
            </a:r>
            <a:r>
              <a:rPr lang="de-DE"/>
              <a:t> </a:t>
            </a:r>
            <a:r>
              <a:rPr lang="de-DE" err="1"/>
              <a:t>treat</a:t>
            </a:r>
            <a:r>
              <a:rPr lang="de-DE"/>
              <a:t> </a:t>
            </a:r>
            <a:r>
              <a:rPr lang="de-DE" err="1"/>
              <a:t>the</a:t>
            </a:r>
            <a:r>
              <a:rPr lang="de-DE"/>
              <a:t> </a:t>
            </a:r>
            <a:r>
              <a:rPr lang="de-DE" err="1"/>
              <a:t>gloabl</a:t>
            </a:r>
            <a:r>
              <a:rPr lang="de-DE"/>
              <a:t> </a:t>
            </a:r>
            <a:r>
              <a:rPr lang="de-DE" err="1"/>
              <a:t>metabolic</a:t>
            </a:r>
            <a:r>
              <a:rPr lang="de-DE"/>
              <a:t> </a:t>
            </a:r>
            <a:r>
              <a:rPr lang="de-DE" err="1"/>
              <a:t>health</a:t>
            </a:r>
            <a:r>
              <a:rPr lang="de-DE"/>
              <a:t>. </a:t>
            </a:r>
            <a:r>
              <a:rPr lang="de-DE" sz="900" err="1"/>
              <a:t>Symposiumsbeitrag</a:t>
            </a:r>
            <a:r>
              <a:rPr lang="de-DE" sz="900"/>
              <a:t> vom EASL 2025, 07.-10. Mai 2025, Amsterdam.</a:t>
            </a:r>
            <a:endParaRPr lang="de-DE"/>
          </a:p>
        </p:txBody>
      </p:sp>
      <p:sp>
        <p:nvSpPr>
          <p:cNvPr id="13" name="Inhaltsplatzhalter 2">
            <a:extLst>
              <a:ext uri="{FF2B5EF4-FFF2-40B4-BE49-F238E27FC236}">
                <a16:creationId xmlns:a16="http://schemas.microsoft.com/office/drawing/2014/main" id="{D357FC5A-3CE4-51DB-75A2-34B4970471E6}"/>
              </a:ext>
            </a:extLst>
          </p:cNvPr>
          <p:cNvSpPr txBox="1">
            <a:spLocks/>
          </p:cNvSpPr>
          <p:nvPr/>
        </p:nvSpPr>
        <p:spPr>
          <a:xfrm>
            <a:off x="730958" y="5252836"/>
            <a:ext cx="10376585" cy="644444"/>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0" i="0" u="none" strike="noStrike" kern="1200" cap="none" spc="0" normalizeH="0" baseline="0" noProof="0">
                <a:ln>
                  <a:noFill/>
                </a:ln>
                <a:solidFill>
                  <a:srgbClr val="001965"/>
                </a:solidFill>
                <a:effectLst/>
                <a:uLnTx/>
                <a:uFillTx/>
                <a:latin typeface="Apis For Office"/>
                <a:ea typeface="+mn-ea"/>
                <a:cs typeface="+mn-cs"/>
              </a:rPr>
              <a:t>Diese Studie zeigt, dass ein signifikanter Zusammenhang zwischen SLD-Subtypen und dem Sterberisiko durch das metabolische Syndrom besteht.</a:t>
            </a:r>
          </a:p>
        </p:txBody>
      </p:sp>
      <p:sp>
        <p:nvSpPr>
          <p:cNvPr id="15" name="Titel 1">
            <a:extLst>
              <a:ext uri="{FF2B5EF4-FFF2-40B4-BE49-F238E27FC236}">
                <a16:creationId xmlns:a16="http://schemas.microsoft.com/office/drawing/2014/main" id="{58230164-0991-F305-2DFB-2D2B48B59A2B}"/>
              </a:ext>
            </a:extLst>
          </p:cNvPr>
          <p:cNvSpPr>
            <a:spLocks noGrp="1"/>
          </p:cNvSpPr>
          <p:nvPr>
            <p:ph type="title"/>
          </p:nvPr>
        </p:nvSpPr>
        <p:spPr>
          <a:xfrm>
            <a:off x="647999" y="370089"/>
            <a:ext cx="10361069" cy="1296000"/>
          </a:xfrm>
        </p:spPr>
        <p:txBody>
          <a:bodyPr/>
          <a:lstStyle/>
          <a:p>
            <a:r>
              <a:rPr lang="de-DE" dirty="0"/>
              <a:t>Mortalität bei steatotischen Lebererkrankungen ist abhängig vom metabolischen Status</a:t>
            </a:r>
          </a:p>
        </p:txBody>
      </p:sp>
      <p:grpSp>
        <p:nvGrpSpPr>
          <p:cNvPr id="14" name="Gruppieren 13">
            <a:extLst>
              <a:ext uri="{FF2B5EF4-FFF2-40B4-BE49-F238E27FC236}">
                <a16:creationId xmlns:a16="http://schemas.microsoft.com/office/drawing/2014/main" id="{A3D6B288-82B5-D55A-3BE8-9EA4BCD8A447}"/>
              </a:ext>
            </a:extLst>
          </p:cNvPr>
          <p:cNvGrpSpPr/>
          <p:nvPr/>
        </p:nvGrpSpPr>
        <p:grpSpPr>
          <a:xfrm>
            <a:off x="908256" y="1834059"/>
            <a:ext cx="5080000" cy="3151547"/>
            <a:chOff x="908256" y="1827123"/>
            <a:chExt cx="5080000" cy="3151547"/>
          </a:xfrm>
        </p:grpSpPr>
        <p:sp>
          <p:nvSpPr>
            <p:cNvPr id="17" name="Rechteck: abgerundete Ecken 16">
              <a:extLst>
                <a:ext uri="{FF2B5EF4-FFF2-40B4-BE49-F238E27FC236}">
                  <a16:creationId xmlns:a16="http://schemas.microsoft.com/office/drawing/2014/main" id="{B43C4F5B-B4DC-B7EB-EC24-B20EB0C5E0C8}"/>
                </a:ext>
              </a:extLst>
            </p:cNvPr>
            <p:cNvSpPr/>
            <p:nvPr/>
          </p:nvSpPr>
          <p:spPr>
            <a:xfrm>
              <a:off x="908256" y="1827123"/>
              <a:ext cx="5080000" cy="457200"/>
            </a:xfrm>
            <a:prstGeom prst="roundRect">
              <a:avLst/>
            </a:prstGeom>
            <a:ln>
              <a:solidFill>
                <a:schemeClr val="accent3"/>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rgbClr val="FFFFFF"/>
                  </a:solidFill>
                  <a:effectLst/>
                  <a:uLnTx/>
                  <a:uFillTx/>
                  <a:latin typeface="Apis For Office"/>
                  <a:ea typeface="+mn-ea"/>
                  <a:cs typeface="+mn-cs"/>
                </a:rPr>
                <a:t>MetS</a:t>
              </a:r>
              <a:r>
                <a:rPr kumimoji="0" lang="de-DE" sz="2000" b="1" i="0" u="none" strike="noStrike" kern="1200" cap="none" spc="0" normalizeH="0" baseline="0" noProof="0">
                  <a:ln>
                    <a:noFill/>
                  </a:ln>
                  <a:solidFill>
                    <a:srgbClr val="FFFFFF"/>
                  </a:solidFill>
                  <a:effectLst/>
                  <a:uLnTx/>
                  <a:uFillTx/>
                  <a:latin typeface="Apis For Office"/>
                  <a:ea typeface="+mn-ea"/>
                  <a:cs typeface="+mn-cs"/>
                </a:rPr>
                <a:t> (-)</a:t>
              </a:r>
            </a:p>
          </p:txBody>
        </p:sp>
        <p:sp>
          <p:nvSpPr>
            <p:cNvPr id="18" name="Rechteck: abgerundete Ecken 17">
              <a:extLst>
                <a:ext uri="{FF2B5EF4-FFF2-40B4-BE49-F238E27FC236}">
                  <a16:creationId xmlns:a16="http://schemas.microsoft.com/office/drawing/2014/main" id="{97C8619D-3DB3-935C-CD95-0ECA9EE63C53}"/>
                </a:ext>
              </a:extLst>
            </p:cNvPr>
            <p:cNvSpPr/>
            <p:nvPr/>
          </p:nvSpPr>
          <p:spPr>
            <a:xfrm>
              <a:off x="908256" y="2356602"/>
              <a:ext cx="5080000" cy="2622068"/>
            </a:xfrm>
            <a:prstGeom prst="roundRect">
              <a:avLst>
                <a:gd name="adj" fmla="val 2580"/>
              </a:avLst>
            </a:prstGeom>
            <a:noFill/>
            <a:ln w="38100">
              <a:solidFill>
                <a:schemeClr val="accent2">
                  <a:lumMod val="50000"/>
                </a:schemeClr>
              </a:solidFill>
              <a:prstDash val="sys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grpSp>
          <p:nvGrpSpPr>
            <p:cNvPr id="19" name="Gruppieren 18">
              <a:extLst>
                <a:ext uri="{FF2B5EF4-FFF2-40B4-BE49-F238E27FC236}">
                  <a16:creationId xmlns:a16="http://schemas.microsoft.com/office/drawing/2014/main" id="{3570431C-AC8E-2A75-14B8-13BF9F8CF762}"/>
                </a:ext>
              </a:extLst>
            </p:cNvPr>
            <p:cNvGrpSpPr/>
            <p:nvPr/>
          </p:nvGrpSpPr>
          <p:grpSpPr>
            <a:xfrm>
              <a:off x="1234127" y="2552604"/>
              <a:ext cx="4476360" cy="2289240"/>
              <a:chOff x="1234127" y="2552604"/>
              <a:chExt cx="4476360" cy="2289240"/>
            </a:xfrm>
          </p:grpSpPr>
          <p:cxnSp>
            <p:nvCxnSpPr>
              <p:cNvPr id="20" name="Gerader Verbinder 19">
                <a:extLst>
                  <a:ext uri="{FF2B5EF4-FFF2-40B4-BE49-F238E27FC236}">
                    <a16:creationId xmlns:a16="http://schemas.microsoft.com/office/drawing/2014/main" id="{0B251642-750A-4E10-351B-3C5B71B9AA83}"/>
                  </a:ext>
                </a:extLst>
              </p:cNvPr>
              <p:cNvCxnSpPr/>
              <p:nvPr/>
            </p:nvCxnSpPr>
            <p:spPr>
              <a:xfrm>
                <a:off x="2006600" y="4479925"/>
                <a:ext cx="1651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91AA2B7-BDA7-BD2B-5C0B-A8BAEC85E181}"/>
                  </a:ext>
                </a:extLst>
              </p:cNvPr>
              <p:cNvCxnSpPr>
                <a:cxnSpLocks/>
              </p:cNvCxnSpPr>
              <p:nvPr/>
            </p:nvCxnSpPr>
            <p:spPr>
              <a:xfrm flipV="1">
                <a:off x="2010568"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B40C8EBD-20DE-9A00-34FB-90B76619A675}"/>
                  </a:ext>
                </a:extLst>
              </p:cNvPr>
              <p:cNvCxnSpPr>
                <a:cxnSpLocks/>
              </p:cNvCxnSpPr>
              <p:nvPr/>
            </p:nvCxnSpPr>
            <p:spPr>
              <a:xfrm flipV="1">
                <a:off x="2663031"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E564D92-30CD-7ECB-A565-801012D9A322}"/>
                  </a:ext>
                </a:extLst>
              </p:cNvPr>
              <p:cNvCxnSpPr>
                <a:cxnSpLocks/>
              </p:cNvCxnSpPr>
              <p:nvPr/>
            </p:nvCxnSpPr>
            <p:spPr>
              <a:xfrm flipV="1">
                <a:off x="3656012"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DDFB4E26-DA11-AD51-FB0C-2A826F126F05}"/>
                  </a:ext>
                </a:extLst>
              </p:cNvPr>
              <p:cNvCxnSpPr>
                <a:cxnSpLocks/>
              </p:cNvCxnSpPr>
              <p:nvPr/>
            </p:nvCxnSpPr>
            <p:spPr>
              <a:xfrm>
                <a:off x="3152774" y="2905125"/>
                <a:ext cx="0" cy="15700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C5C68A8-7E31-0832-497F-48C6056BFE71}"/>
                  </a:ext>
                </a:extLst>
              </p:cNvPr>
              <p:cNvCxnSpPr>
                <a:cxnSpLocks/>
              </p:cNvCxnSpPr>
              <p:nvPr/>
            </p:nvCxnSpPr>
            <p:spPr>
              <a:xfrm>
                <a:off x="2813050" y="4232275"/>
                <a:ext cx="889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C53C81F-DE3D-3DF5-6C32-F1E87792F668}"/>
                  </a:ext>
                </a:extLst>
              </p:cNvPr>
              <p:cNvCxnSpPr>
                <a:cxnSpLocks/>
              </p:cNvCxnSpPr>
              <p:nvPr/>
            </p:nvCxnSpPr>
            <p:spPr>
              <a:xfrm>
                <a:off x="2457450" y="3851275"/>
                <a:ext cx="933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43949EC6-E372-0B91-A74B-7A705167C60D}"/>
                  </a:ext>
                </a:extLst>
              </p:cNvPr>
              <p:cNvCxnSpPr>
                <a:cxnSpLocks/>
              </p:cNvCxnSpPr>
              <p:nvPr/>
            </p:nvCxnSpPr>
            <p:spPr>
              <a:xfrm>
                <a:off x="3006725" y="3470275"/>
                <a:ext cx="25082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6D908DCA-FCA2-23BE-2A9F-CC303CDE0FA1}"/>
                  </a:ext>
                </a:extLst>
              </p:cNvPr>
              <p:cNvSpPr/>
              <p:nvPr/>
            </p:nvSpPr>
            <p:spPr>
              <a:xfrm>
                <a:off x="3107774" y="3040063"/>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29" name="Ellipse 28">
                <a:extLst>
                  <a:ext uri="{FF2B5EF4-FFF2-40B4-BE49-F238E27FC236}">
                    <a16:creationId xmlns:a16="http://schemas.microsoft.com/office/drawing/2014/main" id="{F9CEA20B-2FDF-5B3F-877E-9AE4A1AEA7A1}"/>
                  </a:ext>
                </a:extLst>
              </p:cNvPr>
              <p:cNvSpPr/>
              <p:nvPr/>
            </p:nvSpPr>
            <p:spPr>
              <a:xfrm>
                <a:off x="3087137" y="3425275"/>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30" name="Ellipse 29">
                <a:extLst>
                  <a:ext uri="{FF2B5EF4-FFF2-40B4-BE49-F238E27FC236}">
                    <a16:creationId xmlns:a16="http://schemas.microsoft.com/office/drawing/2014/main" id="{C7038123-4FC4-19AC-4E19-34D70A4C92EB}"/>
                  </a:ext>
                </a:extLst>
              </p:cNvPr>
              <p:cNvSpPr/>
              <p:nvPr/>
            </p:nvSpPr>
            <p:spPr>
              <a:xfrm>
                <a:off x="2870659" y="3801184"/>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31" name="Ellipse 30">
                <a:extLst>
                  <a:ext uri="{FF2B5EF4-FFF2-40B4-BE49-F238E27FC236}">
                    <a16:creationId xmlns:a16="http://schemas.microsoft.com/office/drawing/2014/main" id="{FA156673-6295-CF7C-A9BF-E7CFE9524D42}"/>
                  </a:ext>
                </a:extLst>
              </p:cNvPr>
              <p:cNvSpPr/>
              <p:nvPr/>
            </p:nvSpPr>
            <p:spPr>
              <a:xfrm>
                <a:off x="3215518" y="4186507"/>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32" name="Textfeld 31">
                <a:extLst>
                  <a:ext uri="{FF2B5EF4-FFF2-40B4-BE49-F238E27FC236}">
                    <a16:creationId xmlns:a16="http://schemas.microsoft.com/office/drawing/2014/main" id="{97D43982-F0DD-472F-27F4-81E2BF835C1B}"/>
                  </a:ext>
                </a:extLst>
              </p:cNvPr>
              <p:cNvSpPr txBox="1"/>
              <p:nvPr/>
            </p:nvSpPr>
            <p:spPr>
              <a:xfrm>
                <a:off x="3526169" y="4600559"/>
                <a:ext cx="227626" cy="241285"/>
              </a:xfrm>
              <a:prstGeom prst="rect">
                <a:avLst/>
              </a:prstGeom>
              <a:noFill/>
            </p:spPr>
            <p:txBody>
              <a:bodyPr wrap="none" lIns="0" tIns="0" rIns="0" bIns="0" rtlCol="0">
                <a:spAutoFit/>
              </a:bodyPr>
              <a:lstStyle/>
              <a:p>
                <a:pPr algn="l">
                  <a:lnSpc>
                    <a:spcPct val="120000"/>
                  </a:lnSpc>
                </a:pPr>
                <a:r>
                  <a:rPr lang="de-DE" sz="1400">
                    <a:solidFill>
                      <a:schemeClr val="tx2"/>
                    </a:solidFill>
                  </a:rPr>
                  <a:t>2,0</a:t>
                </a:r>
              </a:p>
            </p:txBody>
          </p:sp>
          <p:sp>
            <p:nvSpPr>
              <p:cNvPr id="33" name="Textfeld 32">
                <a:extLst>
                  <a:ext uri="{FF2B5EF4-FFF2-40B4-BE49-F238E27FC236}">
                    <a16:creationId xmlns:a16="http://schemas.microsoft.com/office/drawing/2014/main" id="{9887DD1C-763A-E0DE-7E28-5A4F5107A282}"/>
                  </a:ext>
                </a:extLst>
              </p:cNvPr>
              <p:cNvSpPr txBox="1"/>
              <p:nvPr/>
            </p:nvSpPr>
            <p:spPr>
              <a:xfrm>
                <a:off x="2522662" y="4600559"/>
                <a:ext cx="318998" cy="241285"/>
              </a:xfrm>
              <a:prstGeom prst="rect">
                <a:avLst/>
              </a:prstGeom>
              <a:noFill/>
            </p:spPr>
            <p:txBody>
              <a:bodyPr wrap="none" lIns="0" tIns="0" rIns="0" bIns="0" rtlCol="0">
                <a:spAutoFit/>
              </a:bodyPr>
              <a:lstStyle/>
              <a:p>
                <a:pPr algn="l">
                  <a:lnSpc>
                    <a:spcPct val="120000"/>
                  </a:lnSpc>
                </a:pPr>
                <a:r>
                  <a:rPr lang="de-DE" sz="1400">
                    <a:solidFill>
                      <a:schemeClr val="tx2"/>
                    </a:solidFill>
                  </a:rPr>
                  <a:t>0,50</a:t>
                </a:r>
              </a:p>
            </p:txBody>
          </p:sp>
          <p:sp>
            <p:nvSpPr>
              <p:cNvPr id="34" name="Textfeld 33">
                <a:extLst>
                  <a:ext uri="{FF2B5EF4-FFF2-40B4-BE49-F238E27FC236}">
                    <a16:creationId xmlns:a16="http://schemas.microsoft.com/office/drawing/2014/main" id="{F46834FA-47C9-177F-C481-0E336F86AE0F}"/>
                  </a:ext>
                </a:extLst>
              </p:cNvPr>
              <p:cNvSpPr txBox="1"/>
              <p:nvPr/>
            </p:nvSpPr>
            <p:spPr>
              <a:xfrm>
                <a:off x="1861410" y="4600559"/>
                <a:ext cx="318998" cy="241285"/>
              </a:xfrm>
              <a:prstGeom prst="rect">
                <a:avLst/>
              </a:prstGeom>
              <a:noFill/>
            </p:spPr>
            <p:txBody>
              <a:bodyPr wrap="none" lIns="0" tIns="0" rIns="0" bIns="0" rtlCol="0">
                <a:spAutoFit/>
              </a:bodyPr>
              <a:lstStyle/>
              <a:p>
                <a:pPr algn="l">
                  <a:lnSpc>
                    <a:spcPct val="120000"/>
                  </a:lnSpc>
                </a:pPr>
                <a:r>
                  <a:rPr lang="de-DE" sz="1400">
                    <a:solidFill>
                      <a:schemeClr val="tx2"/>
                    </a:solidFill>
                  </a:rPr>
                  <a:t>0,20</a:t>
                </a:r>
              </a:p>
            </p:txBody>
          </p:sp>
          <p:sp>
            <p:nvSpPr>
              <p:cNvPr id="35" name="Textfeld 34">
                <a:extLst>
                  <a:ext uri="{FF2B5EF4-FFF2-40B4-BE49-F238E27FC236}">
                    <a16:creationId xmlns:a16="http://schemas.microsoft.com/office/drawing/2014/main" id="{885EA5AE-F84A-97B0-9A43-ABE772E1B784}"/>
                  </a:ext>
                </a:extLst>
              </p:cNvPr>
              <p:cNvSpPr txBox="1"/>
              <p:nvPr/>
            </p:nvSpPr>
            <p:spPr>
              <a:xfrm>
                <a:off x="1234127" y="2889926"/>
                <a:ext cx="718145" cy="308931"/>
              </a:xfrm>
              <a:prstGeom prst="rect">
                <a:avLst/>
              </a:prstGeom>
              <a:noFill/>
            </p:spPr>
            <p:txBody>
              <a:bodyPr wrap="none" lIns="0" tIns="0" rIns="0" bIns="0" rtlCol="0">
                <a:spAutoFit/>
              </a:bodyPr>
              <a:lstStyle/>
              <a:p>
                <a:pPr algn="l">
                  <a:lnSpc>
                    <a:spcPct val="120000"/>
                  </a:lnSpc>
                </a:pPr>
                <a:r>
                  <a:rPr lang="de-DE" b="1">
                    <a:solidFill>
                      <a:schemeClr val="tx2"/>
                    </a:solidFill>
                  </a:rPr>
                  <a:t>SLD (-)</a:t>
                </a:r>
              </a:p>
            </p:txBody>
          </p:sp>
          <p:sp>
            <p:nvSpPr>
              <p:cNvPr id="36" name="Textfeld 35">
                <a:extLst>
                  <a:ext uri="{FF2B5EF4-FFF2-40B4-BE49-F238E27FC236}">
                    <a16:creationId xmlns:a16="http://schemas.microsoft.com/office/drawing/2014/main" id="{83C077EA-48EF-C03E-A64E-217B610CDFDC}"/>
                  </a:ext>
                </a:extLst>
              </p:cNvPr>
              <p:cNvSpPr txBox="1"/>
              <p:nvPr/>
            </p:nvSpPr>
            <p:spPr>
              <a:xfrm>
                <a:off x="1234127" y="3272562"/>
                <a:ext cx="804707" cy="308931"/>
              </a:xfrm>
              <a:prstGeom prst="rect">
                <a:avLst/>
              </a:prstGeom>
              <a:noFill/>
            </p:spPr>
            <p:txBody>
              <a:bodyPr wrap="none" lIns="0" tIns="0" rIns="0" bIns="0" rtlCol="0">
                <a:spAutoFit/>
              </a:bodyPr>
              <a:lstStyle/>
              <a:p>
                <a:pPr algn="l">
                  <a:lnSpc>
                    <a:spcPct val="120000"/>
                  </a:lnSpc>
                </a:pPr>
                <a:r>
                  <a:rPr lang="de-DE" b="1">
                    <a:solidFill>
                      <a:schemeClr val="tx2"/>
                    </a:solidFill>
                  </a:rPr>
                  <a:t>MASLD</a:t>
                </a:r>
              </a:p>
            </p:txBody>
          </p:sp>
          <p:sp>
            <p:nvSpPr>
              <p:cNvPr id="37" name="Textfeld 36">
                <a:extLst>
                  <a:ext uri="{FF2B5EF4-FFF2-40B4-BE49-F238E27FC236}">
                    <a16:creationId xmlns:a16="http://schemas.microsoft.com/office/drawing/2014/main" id="{DF8A9FDA-4E77-FD33-733B-FE1632F1D8B1}"/>
                  </a:ext>
                </a:extLst>
              </p:cNvPr>
              <p:cNvSpPr txBox="1"/>
              <p:nvPr/>
            </p:nvSpPr>
            <p:spPr>
              <a:xfrm>
                <a:off x="1234127" y="3655198"/>
                <a:ext cx="913712" cy="308931"/>
              </a:xfrm>
              <a:prstGeom prst="rect">
                <a:avLst/>
              </a:prstGeom>
              <a:noFill/>
            </p:spPr>
            <p:txBody>
              <a:bodyPr wrap="none" lIns="0" tIns="0" rIns="0" bIns="0" rtlCol="0">
                <a:spAutoFit/>
              </a:bodyPr>
              <a:lstStyle/>
              <a:p>
                <a:pPr algn="l">
                  <a:lnSpc>
                    <a:spcPct val="120000"/>
                  </a:lnSpc>
                </a:pPr>
                <a:r>
                  <a:rPr lang="de-DE" b="1" err="1">
                    <a:solidFill>
                      <a:schemeClr val="tx2"/>
                    </a:solidFill>
                  </a:rPr>
                  <a:t>MetALD</a:t>
                </a:r>
                <a:endParaRPr lang="de-DE" b="1">
                  <a:solidFill>
                    <a:schemeClr val="tx2"/>
                  </a:solidFill>
                </a:endParaRPr>
              </a:p>
            </p:txBody>
          </p:sp>
          <p:sp>
            <p:nvSpPr>
              <p:cNvPr id="38" name="Textfeld 37">
                <a:extLst>
                  <a:ext uri="{FF2B5EF4-FFF2-40B4-BE49-F238E27FC236}">
                    <a16:creationId xmlns:a16="http://schemas.microsoft.com/office/drawing/2014/main" id="{6E9C6E6B-068D-5E02-9C60-707824C195A6}"/>
                  </a:ext>
                </a:extLst>
              </p:cNvPr>
              <p:cNvSpPr txBox="1"/>
              <p:nvPr/>
            </p:nvSpPr>
            <p:spPr>
              <a:xfrm>
                <a:off x="1234127" y="4037834"/>
                <a:ext cx="460062" cy="308931"/>
              </a:xfrm>
              <a:prstGeom prst="rect">
                <a:avLst/>
              </a:prstGeom>
              <a:noFill/>
            </p:spPr>
            <p:txBody>
              <a:bodyPr wrap="none" lIns="0" tIns="0" rIns="0" bIns="0" rtlCol="0">
                <a:spAutoFit/>
              </a:bodyPr>
              <a:lstStyle/>
              <a:p>
                <a:pPr algn="l">
                  <a:lnSpc>
                    <a:spcPct val="120000"/>
                  </a:lnSpc>
                </a:pPr>
                <a:r>
                  <a:rPr lang="de-DE" b="1">
                    <a:solidFill>
                      <a:schemeClr val="tx2"/>
                    </a:solidFill>
                  </a:rPr>
                  <a:t>ALD</a:t>
                </a:r>
              </a:p>
            </p:txBody>
          </p:sp>
          <p:sp>
            <p:nvSpPr>
              <p:cNvPr id="39" name="Textfeld 38">
                <a:extLst>
                  <a:ext uri="{FF2B5EF4-FFF2-40B4-BE49-F238E27FC236}">
                    <a16:creationId xmlns:a16="http://schemas.microsoft.com/office/drawing/2014/main" id="{D5664157-A611-0524-42D7-5B215E9DD59A}"/>
                  </a:ext>
                </a:extLst>
              </p:cNvPr>
              <p:cNvSpPr txBox="1"/>
              <p:nvPr/>
            </p:nvSpPr>
            <p:spPr>
              <a:xfrm>
                <a:off x="3830164" y="2889926"/>
                <a:ext cx="960199" cy="308931"/>
              </a:xfrm>
              <a:prstGeom prst="rect">
                <a:avLst/>
              </a:prstGeom>
              <a:noFill/>
            </p:spPr>
            <p:txBody>
              <a:bodyPr wrap="none" lIns="0" tIns="0" rIns="0" bIns="0" rtlCol="0">
                <a:spAutoFit/>
              </a:bodyPr>
              <a:lstStyle/>
              <a:p>
                <a:pPr algn="l">
                  <a:lnSpc>
                    <a:spcPct val="120000"/>
                  </a:lnSpc>
                </a:pPr>
                <a:r>
                  <a:rPr lang="de-DE">
                    <a:solidFill>
                      <a:schemeClr val="tx2"/>
                    </a:solidFill>
                  </a:rPr>
                  <a:t>Referenz</a:t>
                </a:r>
              </a:p>
            </p:txBody>
          </p:sp>
          <p:sp>
            <p:nvSpPr>
              <p:cNvPr id="40" name="Textfeld 39">
                <a:extLst>
                  <a:ext uri="{FF2B5EF4-FFF2-40B4-BE49-F238E27FC236}">
                    <a16:creationId xmlns:a16="http://schemas.microsoft.com/office/drawing/2014/main" id="{7B96AADF-DB5E-DF11-049C-EA63BB44EFD6}"/>
                  </a:ext>
                </a:extLst>
              </p:cNvPr>
              <p:cNvSpPr txBox="1"/>
              <p:nvPr/>
            </p:nvSpPr>
            <p:spPr>
              <a:xfrm>
                <a:off x="3830164" y="3272562"/>
                <a:ext cx="1811393" cy="308931"/>
              </a:xfrm>
              <a:prstGeom prst="rect">
                <a:avLst/>
              </a:prstGeom>
              <a:noFill/>
            </p:spPr>
            <p:txBody>
              <a:bodyPr wrap="none" lIns="0" tIns="0" rIns="0" bIns="0" rtlCol="0">
                <a:spAutoFit/>
              </a:bodyPr>
              <a:lstStyle/>
              <a:p>
                <a:pPr algn="l">
                  <a:lnSpc>
                    <a:spcPct val="120000"/>
                  </a:lnSpc>
                </a:pPr>
                <a:r>
                  <a:rPr lang="de-DE">
                    <a:solidFill>
                      <a:schemeClr val="tx2"/>
                    </a:solidFill>
                  </a:rPr>
                  <a:t>0,97 (0,82 – 1,15)</a:t>
                </a:r>
              </a:p>
            </p:txBody>
          </p:sp>
          <p:sp>
            <p:nvSpPr>
              <p:cNvPr id="41" name="Textfeld 40">
                <a:extLst>
                  <a:ext uri="{FF2B5EF4-FFF2-40B4-BE49-F238E27FC236}">
                    <a16:creationId xmlns:a16="http://schemas.microsoft.com/office/drawing/2014/main" id="{0B8E3C96-89C8-BC0C-2CDF-3593F081A684}"/>
                  </a:ext>
                </a:extLst>
              </p:cNvPr>
              <p:cNvSpPr txBox="1"/>
              <p:nvPr/>
            </p:nvSpPr>
            <p:spPr>
              <a:xfrm>
                <a:off x="3830164" y="3655198"/>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0,72 (0,38 – 1,36))</a:t>
                </a:r>
              </a:p>
            </p:txBody>
          </p:sp>
          <p:sp>
            <p:nvSpPr>
              <p:cNvPr id="42" name="Textfeld 41">
                <a:extLst>
                  <a:ext uri="{FF2B5EF4-FFF2-40B4-BE49-F238E27FC236}">
                    <a16:creationId xmlns:a16="http://schemas.microsoft.com/office/drawing/2014/main" id="{F2F57947-0E71-9286-9699-D9DC3FDFEC82}"/>
                  </a:ext>
                </a:extLst>
              </p:cNvPr>
              <p:cNvSpPr txBox="1"/>
              <p:nvPr/>
            </p:nvSpPr>
            <p:spPr>
              <a:xfrm>
                <a:off x="3830164" y="4037834"/>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1,16 (0,64 – 2,13))</a:t>
                </a:r>
              </a:p>
            </p:txBody>
          </p:sp>
          <p:sp>
            <p:nvSpPr>
              <p:cNvPr id="43" name="Textfeld 42">
                <a:extLst>
                  <a:ext uri="{FF2B5EF4-FFF2-40B4-BE49-F238E27FC236}">
                    <a16:creationId xmlns:a16="http://schemas.microsoft.com/office/drawing/2014/main" id="{51892A3A-447E-4E5B-0C6C-27115B975A1F}"/>
                  </a:ext>
                </a:extLst>
              </p:cNvPr>
              <p:cNvSpPr txBox="1"/>
              <p:nvPr/>
            </p:nvSpPr>
            <p:spPr>
              <a:xfrm>
                <a:off x="3830164" y="2552604"/>
                <a:ext cx="1375377" cy="308931"/>
              </a:xfrm>
              <a:prstGeom prst="rect">
                <a:avLst/>
              </a:prstGeom>
              <a:noFill/>
            </p:spPr>
            <p:txBody>
              <a:bodyPr wrap="none" lIns="0" tIns="0" rIns="0" bIns="0" rtlCol="0">
                <a:spAutoFit/>
              </a:bodyPr>
              <a:lstStyle/>
              <a:p>
                <a:pPr algn="l">
                  <a:lnSpc>
                    <a:spcPct val="120000"/>
                  </a:lnSpc>
                </a:pPr>
                <a:r>
                  <a:rPr lang="de-DE" b="1">
                    <a:solidFill>
                      <a:schemeClr val="tx2"/>
                    </a:solidFill>
                  </a:rPr>
                  <a:t>HR (95 % CI)</a:t>
                </a:r>
              </a:p>
            </p:txBody>
          </p:sp>
        </p:grpSp>
      </p:grpSp>
      <p:grpSp>
        <p:nvGrpSpPr>
          <p:cNvPr id="44" name="Gruppieren 43">
            <a:extLst>
              <a:ext uri="{FF2B5EF4-FFF2-40B4-BE49-F238E27FC236}">
                <a16:creationId xmlns:a16="http://schemas.microsoft.com/office/drawing/2014/main" id="{72FBC6DA-AC9E-14EB-C491-5BCB06BB76FE}"/>
              </a:ext>
            </a:extLst>
          </p:cNvPr>
          <p:cNvGrpSpPr/>
          <p:nvPr/>
        </p:nvGrpSpPr>
        <p:grpSpPr>
          <a:xfrm>
            <a:off x="6178657" y="1834059"/>
            <a:ext cx="5105086" cy="3151547"/>
            <a:chOff x="6178657" y="1827123"/>
            <a:chExt cx="5105086" cy="3151547"/>
          </a:xfrm>
        </p:grpSpPr>
        <p:sp>
          <p:nvSpPr>
            <p:cNvPr id="45" name="Rechteck: abgerundete Ecken 44">
              <a:extLst>
                <a:ext uri="{FF2B5EF4-FFF2-40B4-BE49-F238E27FC236}">
                  <a16:creationId xmlns:a16="http://schemas.microsoft.com/office/drawing/2014/main" id="{1634AAE6-C8E8-7A36-36A1-AD58938A44AE}"/>
                </a:ext>
              </a:extLst>
            </p:cNvPr>
            <p:cNvSpPr/>
            <p:nvPr/>
          </p:nvSpPr>
          <p:spPr>
            <a:xfrm>
              <a:off x="6178657" y="1827123"/>
              <a:ext cx="5105085" cy="457200"/>
            </a:xfrm>
            <a:prstGeom prst="roundRect">
              <a:avLst/>
            </a:prstGeom>
            <a:ln>
              <a:solidFill>
                <a:schemeClr val="accent3"/>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rgbClr val="FFFFFF"/>
                  </a:solidFill>
                  <a:effectLst/>
                  <a:uLnTx/>
                  <a:uFillTx/>
                  <a:latin typeface="Apis For Office"/>
                  <a:ea typeface="+mn-ea"/>
                  <a:cs typeface="+mn-cs"/>
                </a:rPr>
                <a:t>MetS</a:t>
              </a:r>
              <a:r>
                <a:rPr kumimoji="0" lang="de-DE" sz="2000" b="1" i="0" u="none" strike="noStrike" kern="1200" cap="none" spc="0" normalizeH="0" baseline="0" noProof="0">
                  <a:ln>
                    <a:noFill/>
                  </a:ln>
                  <a:solidFill>
                    <a:srgbClr val="FFFFFF"/>
                  </a:solidFill>
                  <a:effectLst/>
                  <a:uLnTx/>
                  <a:uFillTx/>
                  <a:latin typeface="Apis For Office"/>
                  <a:ea typeface="+mn-ea"/>
                  <a:cs typeface="+mn-cs"/>
                </a:rPr>
                <a:t> (+)</a:t>
              </a:r>
            </a:p>
          </p:txBody>
        </p:sp>
        <p:sp>
          <p:nvSpPr>
            <p:cNvPr id="46" name="Rechteck: abgerundete Ecken 45">
              <a:extLst>
                <a:ext uri="{FF2B5EF4-FFF2-40B4-BE49-F238E27FC236}">
                  <a16:creationId xmlns:a16="http://schemas.microsoft.com/office/drawing/2014/main" id="{C565D42B-C437-C1A2-A39E-1DD3587A5CAA}"/>
                </a:ext>
              </a:extLst>
            </p:cNvPr>
            <p:cNvSpPr/>
            <p:nvPr/>
          </p:nvSpPr>
          <p:spPr>
            <a:xfrm>
              <a:off x="6203743" y="2356602"/>
              <a:ext cx="5080000" cy="2622068"/>
            </a:xfrm>
            <a:prstGeom prst="roundRect">
              <a:avLst>
                <a:gd name="adj" fmla="val 2580"/>
              </a:avLst>
            </a:prstGeom>
            <a:noFill/>
            <a:ln w="38100">
              <a:solidFill>
                <a:schemeClr val="accent2">
                  <a:lumMod val="50000"/>
                </a:schemeClr>
              </a:solidFill>
              <a:prstDash val="sys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cxnSp>
          <p:nvCxnSpPr>
            <p:cNvPr id="47" name="Gerader Verbinder 46">
              <a:extLst>
                <a:ext uri="{FF2B5EF4-FFF2-40B4-BE49-F238E27FC236}">
                  <a16:creationId xmlns:a16="http://schemas.microsoft.com/office/drawing/2014/main" id="{B5D15B8F-204C-DB55-B815-471FDAA2B41A}"/>
                </a:ext>
              </a:extLst>
            </p:cNvPr>
            <p:cNvCxnSpPr>
              <a:cxnSpLocks/>
            </p:cNvCxnSpPr>
            <p:nvPr/>
          </p:nvCxnSpPr>
          <p:spPr>
            <a:xfrm>
              <a:off x="7512050" y="4479925"/>
              <a:ext cx="94073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52440135-BB64-781D-9015-E1ACB6EC92F7}"/>
                </a:ext>
              </a:extLst>
            </p:cNvPr>
            <p:cNvCxnSpPr>
              <a:cxnSpLocks/>
            </p:cNvCxnSpPr>
            <p:nvPr/>
          </p:nvCxnSpPr>
          <p:spPr>
            <a:xfrm flipV="1">
              <a:off x="7513432"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10B5F11F-9385-F05F-E85C-7930CABCE34A}"/>
                </a:ext>
              </a:extLst>
            </p:cNvPr>
            <p:cNvCxnSpPr>
              <a:cxnSpLocks/>
            </p:cNvCxnSpPr>
            <p:nvPr/>
          </p:nvCxnSpPr>
          <p:spPr>
            <a:xfrm flipV="1">
              <a:off x="8447676"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648F4C91-59AF-B6A1-DB50-879910C27F57}"/>
                </a:ext>
              </a:extLst>
            </p:cNvPr>
            <p:cNvCxnSpPr>
              <a:cxnSpLocks/>
            </p:cNvCxnSpPr>
            <p:nvPr/>
          </p:nvCxnSpPr>
          <p:spPr>
            <a:xfrm>
              <a:off x="7988924" y="2898776"/>
              <a:ext cx="0" cy="15700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83C74BD6-0873-9436-2EC7-612CF8B62A74}"/>
                </a:ext>
              </a:extLst>
            </p:cNvPr>
            <p:cNvCxnSpPr>
              <a:cxnSpLocks/>
            </p:cNvCxnSpPr>
            <p:nvPr/>
          </p:nvCxnSpPr>
          <p:spPr>
            <a:xfrm>
              <a:off x="8137906" y="4256907"/>
              <a:ext cx="86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E5B7DE72-19B0-0428-1E03-88E86B77AD67}"/>
                </a:ext>
              </a:extLst>
            </p:cNvPr>
            <p:cNvCxnSpPr>
              <a:cxnSpLocks/>
            </p:cNvCxnSpPr>
            <p:nvPr/>
          </p:nvCxnSpPr>
          <p:spPr>
            <a:xfrm>
              <a:off x="8069397" y="3875309"/>
              <a:ext cx="45966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510B19E4-386A-A28A-B08B-978149793FFA}"/>
                </a:ext>
              </a:extLst>
            </p:cNvPr>
            <p:cNvCxnSpPr>
              <a:cxnSpLocks/>
            </p:cNvCxnSpPr>
            <p:nvPr/>
          </p:nvCxnSpPr>
          <p:spPr>
            <a:xfrm>
              <a:off x="8035741" y="3489325"/>
              <a:ext cx="1581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B004BA49-BB90-BD74-E198-89B4821302D5}"/>
                </a:ext>
              </a:extLst>
            </p:cNvPr>
            <p:cNvSpPr/>
            <p:nvPr/>
          </p:nvSpPr>
          <p:spPr>
            <a:xfrm>
              <a:off x="7945741" y="3062281"/>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5" name="Ellipse 54">
              <a:extLst>
                <a:ext uri="{FF2B5EF4-FFF2-40B4-BE49-F238E27FC236}">
                  <a16:creationId xmlns:a16="http://schemas.microsoft.com/office/drawing/2014/main" id="{564AD194-6807-F9C4-4EA7-C8B36AD4D2EC}"/>
                </a:ext>
              </a:extLst>
            </p:cNvPr>
            <p:cNvSpPr/>
            <p:nvPr/>
          </p:nvSpPr>
          <p:spPr>
            <a:xfrm>
              <a:off x="8070077" y="3444325"/>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6" name="Ellipse 55">
              <a:extLst>
                <a:ext uri="{FF2B5EF4-FFF2-40B4-BE49-F238E27FC236}">
                  <a16:creationId xmlns:a16="http://schemas.microsoft.com/office/drawing/2014/main" id="{17000BC4-2033-D782-1560-15BA49C41681}"/>
                </a:ext>
              </a:extLst>
            </p:cNvPr>
            <p:cNvSpPr/>
            <p:nvPr/>
          </p:nvSpPr>
          <p:spPr>
            <a:xfrm>
              <a:off x="8254227" y="3827553"/>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7" name="Ellipse 56">
              <a:extLst>
                <a:ext uri="{FF2B5EF4-FFF2-40B4-BE49-F238E27FC236}">
                  <a16:creationId xmlns:a16="http://schemas.microsoft.com/office/drawing/2014/main" id="{664B47B7-EA47-C8E9-6265-4D7CBA6A7092}"/>
                </a:ext>
              </a:extLst>
            </p:cNvPr>
            <p:cNvSpPr/>
            <p:nvPr/>
          </p:nvSpPr>
          <p:spPr>
            <a:xfrm>
              <a:off x="8529058" y="4209421"/>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8" name="Textfeld 57">
              <a:extLst>
                <a:ext uri="{FF2B5EF4-FFF2-40B4-BE49-F238E27FC236}">
                  <a16:creationId xmlns:a16="http://schemas.microsoft.com/office/drawing/2014/main" id="{D0CB73EE-B2E2-6CE4-E016-BDCFDA3B3772}"/>
                </a:ext>
              </a:extLst>
            </p:cNvPr>
            <p:cNvSpPr txBox="1"/>
            <p:nvPr/>
          </p:nvSpPr>
          <p:spPr>
            <a:xfrm>
              <a:off x="8344227" y="4613397"/>
              <a:ext cx="227626" cy="241285"/>
            </a:xfrm>
            <a:prstGeom prst="rect">
              <a:avLst/>
            </a:prstGeom>
            <a:noFill/>
          </p:spPr>
          <p:txBody>
            <a:bodyPr wrap="none" lIns="0" tIns="0" rIns="0" bIns="0" rtlCol="0">
              <a:spAutoFit/>
            </a:bodyPr>
            <a:lstStyle/>
            <a:p>
              <a:pPr algn="l">
                <a:lnSpc>
                  <a:spcPct val="120000"/>
                </a:lnSpc>
              </a:pPr>
              <a:r>
                <a:rPr lang="de-DE" sz="1400">
                  <a:solidFill>
                    <a:schemeClr val="tx2"/>
                  </a:solidFill>
                </a:rPr>
                <a:t>2,0</a:t>
              </a:r>
            </a:p>
          </p:txBody>
        </p:sp>
        <p:sp>
          <p:nvSpPr>
            <p:cNvPr id="59" name="Textfeld 58">
              <a:extLst>
                <a:ext uri="{FF2B5EF4-FFF2-40B4-BE49-F238E27FC236}">
                  <a16:creationId xmlns:a16="http://schemas.microsoft.com/office/drawing/2014/main" id="{C04CB0EF-3063-28F2-8863-026EC1E5141E}"/>
                </a:ext>
              </a:extLst>
            </p:cNvPr>
            <p:cNvSpPr txBox="1"/>
            <p:nvPr/>
          </p:nvSpPr>
          <p:spPr>
            <a:xfrm>
              <a:off x="7311046" y="4613397"/>
              <a:ext cx="318998" cy="241285"/>
            </a:xfrm>
            <a:prstGeom prst="rect">
              <a:avLst/>
            </a:prstGeom>
            <a:noFill/>
          </p:spPr>
          <p:txBody>
            <a:bodyPr wrap="none" lIns="0" tIns="0" rIns="0" bIns="0" rtlCol="0">
              <a:spAutoFit/>
            </a:bodyPr>
            <a:lstStyle/>
            <a:p>
              <a:pPr algn="l">
                <a:lnSpc>
                  <a:spcPct val="120000"/>
                </a:lnSpc>
              </a:pPr>
              <a:r>
                <a:rPr lang="de-DE" sz="1400">
                  <a:solidFill>
                    <a:schemeClr val="tx2"/>
                  </a:solidFill>
                </a:rPr>
                <a:t>0,50</a:t>
              </a:r>
            </a:p>
          </p:txBody>
        </p:sp>
        <p:sp>
          <p:nvSpPr>
            <p:cNvPr id="60" name="Textfeld 59">
              <a:extLst>
                <a:ext uri="{FF2B5EF4-FFF2-40B4-BE49-F238E27FC236}">
                  <a16:creationId xmlns:a16="http://schemas.microsoft.com/office/drawing/2014/main" id="{EF09415F-F89D-5846-BE8B-392BD21E616B}"/>
                </a:ext>
              </a:extLst>
            </p:cNvPr>
            <p:cNvSpPr txBox="1"/>
            <p:nvPr/>
          </p:nvSpPr>
          <p:spPr>
            <a:xfrm>
              <a:off x="6381391" y="2907815"/>
              <a:ext cx="718145" cy="308931"/>
            </a:xfrm>
            <a:prstGeom prst="rect">
              <a:avLst/>
            </a:prstGeom>
            <a:noFill/>
          </p:spPr>
          <p:txBody>
            <a:bodyPr wrap="none" lIns="0" tIns="0" rIns="0" bIns="0" rtlCol="0" anchor="ctr">
              <a:spAutoFit/>
            </a:bodyPr>
            <a:lstStyle/>
            <a:p>
              <a:pPr algn="l">
                <a:lnSpc>
                  <a:spcPct val="120000"/>
                </a:lnSpc>
              </a:pPr>
              <a:r>
                <a:rPr lang="de-DE" b="1">
                  <a:solidFill>
                    <a:schemeClr val="tx2"/>
                  </a:solidFill>
                </a:rPr>
                <a:t>SLD (-)</a:t>
              </a:r>
            </a:p>
          </p:txBody>
        </p:sp>
        <p:sp>
          <p:nvSpPr>
            <p:cNvPr id="61" name="Textfeld 60">
              <a:extLst>
                <a:ext uri="{FF2B5EF4-FFF2-40B4-BE49-F238E27FC236}">
                  <a16:creationId xmlns:a16="http://schemas.microsoft.com/office/drawing/2014/main" id="{C979D647-3D81-6EA9-CDFB-160D212E47B5}"/>
                </a:ext>
              </a:extLst>
            </p:cNvPr>
            <p:cNvSpPr txBox="1"/>
            <p:nvPr/>
          </p:nvSpPr>
          <p:spPr>
            <a:xfrm>
              <a:off x="6381391" y="3290451"/>
              <a:ext cx="804707" cy="308931"/>
            </a:xfrm>
            <a:prstGeom prst="rect">
              <a:avLst/>
            </a:prstGeom>
            <a:noFill/>
          </p:spPr>
          <p:txBody>
            <a:bodyPr wrap="none" lIns="0" tIns="0" rIns="0" bIns="0" rtlCol="0" anchor="ctr">
              <a:spAutoFit/>
            </a:bodyPr>
            <a:lstStyle/>
            <a:p>
              <a:pPr algn="l">
                <a:lnSpc>
                  <a:spcPct val="120000"/>
                </a:lnSpc>
              </a:pPr>
              <a:r>
                <a:rPr lang="de-DE" b="1">
                  <a:solidFill>
                    <a:schemeClr val="tx2"/>
                  </a:solidFill>
                </a:rPr>
                <a:t>MASLD</a:t>
              </a:r>
            </a:p>
          </p:txBody>
        </p:sp>
        <p:sp>
          <p:nvSpPr>
            <p:cNvPr id="62" name="Textfeld 61">
              <a:extLst>
                <a:ext uri="{FF2B5EF4-FFF2-40B4-BE49-F238E27FC236}">
                  <a16:creationId xmlns:a16="http://schemas.microsoft.com/office/drawing/2014/main" id="{F42D143D-D9FA-7BE9-041C-4ABD0B79E9D9}"/>
                </a:ext>
              </a:extLst>
            </p:cNvPr>
            <p:cNvSpPr txBox="1"/>
            <p:nvPr/>
          </p:nvSpPr>
          <p:spPr>
            <a:xfrm>
              <a:off x="6381391" y="3673087"/>
              <a:ext cx="913712" cy="308931"/>
            </a:xfrm>
            <a:prstGeom prst="rect">
              <a:avLst/>
            </a:prstGeom>
            <a:noFill/>
          </p:spPr>
          <p:txBody>
            <a:bodyPr wrap="none" lIns="0" tIns="0" rIns="0" bIns="0" rtlCol="0" anchor="ctr">
              <a:spAutoFit/>
            </a:bodyPr>
            <a:lstStyle/>
            <a:p>
              <a:pPr algn="l">
                <a:lnSpc>
                  <a:spcPct val="120000"/>
                </a:lnSpc>
              </a:pPr>
              <a:r>
                <a:rPr lang="de-DE" b="1" err="1">
                  <a:solidFill>
                    <a:schemeClr val="tx2"/>
                  </a:solidFill>
                </a:rPr>
                <a:t>MetALD</a:t>
              </a:r>
              <a:endParaRPr lang="de-DE" b="1">
                <a:solidFill>
                  <a:schemeClr val="tx2"/>
                </a:solidFill>
              </a:endParaRPr>
            </a:p>
          </p:txBody>
        </p:sp>
        <p:sp>
          <p:nvSpPr>
            <p:cNvPr id="63" name="Textfeld 62">
              <a:extLst>
                <a:ext uri="{FF2B5EF4-FFF2-40B4-BE49-F238E27FC236}">
                  <a16:creationId xmlns:a16="http://schemas.microsoft.com/office/drawing/2014/main" id="{9ACB61AC-7606-DFE2-51B7-FD5B8C2F6B59}"/>
                </a:ext>
              </a:extLst>
            </p:cNvPr>
            <p:cNvSpPr txBox="1"/>
            <p:nvPr/>
          </p:nvSpPr>
          <p:spPr>
            <a:xfrm>
              <a:off x="6379408" y="4070293"/>
              <a:ext cx="460062" cy="308931"/>
            </a:xfrm>
            <a:prstGeom prst="rect">
              <a:avLst/>
            </a:prstGeom>
            <a:noFill/>
          </p:spPr>
          <p:txBody>
            <a:bodyPr wrap="none" lIns="0" tIns="0" rIns="0" bIns="0" rtlCol="0" anchor="ctr">
              <a:spAutoFit/>
            </a:bodyPr>
            <a:lstStyle/>
            <a:p>
              <a:pPr algn="l">
                <a:lnSpc>
                  <a:spcPct val="120000"/>
                </a:lnSpc>
              </a:pPr>
              <a:r>
                <a:rPr lang="de-DE" b="1">
                  <a:solidFill>
                    <a:schemeClr val="tx2"/>
                  </a:solidFill>
                </a:rPr>
                <a:t>ALD</a:t>
              </a:r>
            </a:p>
          </p:txBody>
        </p:sp>
        <p:sp>
          <p:nvSpPr>
            <p:cNvPr id="64" name="Textfeld 63">
              <a:extLst>
                <a:ext uri="{FF2B5EF4-FFF2-40B4-BE49-F238E27FC236}">
                  <a16:creationId xmlns:a16="http://schemas.microsoft.com/office/drawing/2014/main" id="{6EC877DC-24DF-B359-5779-68133B91ABDC}"/>
                </a:ext>
              </a:extLst>
            </p:cNvPr>
            <p:cNvSpPr txBox="1"/>
            <p:nvPr/>
          </p:nvSpPr>
          <p:spPr>
            <a:xfrm>
              <a:off x="9158403" y="2889926"/>
              <a:ext cx="960199" cy="308931"/>
            </a:xfrm>
            <a:prstGeom prst="rect">
              <a:avLst/>
            </a:prstGeom>
            <a:noFill/>
          </p:spPr>
          <p:txBody>
            <a:bodyPr wrap="none" lIns="0" tIns="0" rIns="0" bIns="0" rtlCol="0">
              <a:spAutoFit/>
            </a:bodyPr>
            <a:lstStyle/>
            <a:p>
              <a:pPr algn="l">
                <a:lnSpc>
                  <a:spcPct val="120000"/>
                </a:lnSpc>
              </a:pPr>
              <a:r>
                <a:rPr lang="de-DE">
                  <a:solidFill>
                    <a:schemeClr val="tx2"/>
                  </a:solidFill>
                </a:rPr>
                <a:t>Referenz</a:t>
              </a:r>
            </a:p>
          </p:txBody>
        </p:sp>
        <p:sp>
          <p:nvSpPr>
            <p:cNvPr id="65" name="Textfeld 64">
              <a:extLst>
                <a:ext uri="{FF2B5EF4-FFF2-40B4-BE49-F238E27FC236}">
                  <a16:creationId xmlns:a16="http://schemas.microsoft.com/office/drawing/2014/main" id="{D42BDE8E-1CB8-5EBE-A7F4-EA6888EC209C}"/>
                </a:ext>
              </a:extLst>
            </p:cNvPr>
            <p:cNvSpPr txBox="1"/>
            <p:nvPr/>
          </p:nvSpPr>
          <p:spPr>
            <a:xfrm>
              <a:off x="9158403" y="3291091"/>
              <a:ext cx="1850666" cy="308931"/>
            </a:xfrm>
            <a:prstGeom prst="rect">
              <a:avLst/>
            </a:prstGeom>
            <a:noFill/>
          </p:spPr>
          <p:txBody>
            <a:bodyPr wrap="square" lIns="0" tIns="0" rIns="0" bIns="0" rtlCol="0">
              <a:spAutoFit/>
            </a:bodyPr>
            <a:lstStyle/>
            <a:p>
              <a:pPr algn="l">
                <a:lnSpc>
                  <a:spcPct val="120000"/>
                </a:lnSpc>
              </a:pPr>
              <a:r>
                <a:rPr lang="de-DE">
                  <a:solidFill>
                    <a:schemeClr val="tx2"/>
                  </a:solidFill>
                </a:rPr>
                <a:t>1,21 (1,09 – 1,34)</a:t>
              </a:r>
            </a:p>
          </p:txBody>
        </p:sp>
        <p:sp>
          <p:nvSpPr>
            <p:cNvPr id="66" name="Textfeld 65">
              <a:extLst>
                <a:ext uri="{FF2B5EF4-FFF2-40B4-BE49-F238E27FC236}">
                  <a16:creationId xmlns:a16="http://schemas.microsoft.com/office/drawing/2014/main" id="{065CB736-A610-9BC2-7B0D-62805726188D}"/>
                </a:ext>
              </a:extLst>
            </p:cNvPr>
            <p:cNvSpPr txBox="1"/>
            <p:nvPr/>
          </p:nvSpPr>
          <p:spPr>
            <a:xfrm>
              <a:off x="9158403" y="3676968"/>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1,58 (1,14 – 2,18))</a:t>
              </a:r>
            </a:p>
          </p:txBody>
        </p:sp>
        <p:sp>
          <p:nvSpPr>
            <p:cNvPr id="67" name="Textfeld 66">
              <a:extLst>
                <a:ext uri="{FF2B5EF4-FFF2-40B4-BE49-F238E27FC236}">
                  <a16:creationId xmlns:a16="http://schemas.microsoft.com/office/drawing/2014/main" id="{059344E9-3635-8F64-5543-8D9EF70F92B0}"/>
                </a:ext>
              </a:extLst>
            </p:cNvPr>
            <p:cNvSpPr txBox="1"/>
            <p:nvPr/>
          </p:nvSpPr>
          <p:spPr>
            <a:xfrm>
              <a:off x="9158403" y="4051213"/>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 2,38(1,27 – 4,43))</a:t>
              </a:r>
            </a:p>
          </p:txBody>
        </p:sp>
        <p:sp>
          <p:nvSpPr>
            <p:cNvPr id="68" name="Textfeld 67">
              <a:extLst>
                <a:ext uri="{FF2B5EF4-FFF2-40B4-BE49-F238E27FC236}">
                  <a16:creationId xmlns:a16="http://schemas.microsoft.com/office/drawing/2014/main" id="{188FE484-1F67-C9DB-951F-1BF9537070F3}"/>
                </a:ext>
              </a:extLst>
            </p:cNvPr>
            <p:cNvSpPr txBox="1"/>
            <p:nvPr/>
          </p:nvSpPr>
          <p:spPr>
            <a:xfrm>
              <a:off x="9158403" y="2552604"/>
              <a:ext cx="1375377" cy="308931"/>
            </a:xfrm>
            <a:prstGeom prst="rect">
              <a:avLst/>
            </a:prstGeom>
            <a:noFill/>
          </p:spPr>
          <p:txBody>
            <a:bodyPr wrap="none" lIns="0" tIns="0" rIns="0" bIns="0" rtlCol="0">
              <a:spAutoFit/>
            </a:bodyPr>
            <a:lstStyle/>
            <a:p>
              <a:pPr algn="l">
                <a:lnSpc>
                  <a:spcPct val="120000"/>
                </a:lnSpc>
              </a:pPr>
              <a:r>
                <a:rPr lang="de-DE" b="1">
                  <a:solidFill>
                    <a:schemeClr val="tx2"/>
                  </a:solidFill>
                </a:rPr>
                <a:t>HR (95 % CI)</a:t>
              </a:r>
            </a:p>
          </p:txBody>
        </p:sp>
      </p:grpSp>
    </p:spTree>
    <p:custDataLst>
      <p:tags r:id="rId1"/>
    </p:custDataLst>
    <p:extLst>
      <p:ext uri="{BB962C8B-B14F-4D97-AF65-F5344CB8AC3E}">
        <p14:creationId xmlns:p14="http://schemas.microsoft.com/office/powerpoint/2010/main" val="1085256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6383-A647-0CF3-197D-4C42DB42B5FF}"/>
            </a:ext>
          </a:extLst>
        </p:cNvPr>
        <p:cNvGrpSpPr/>
        <p:nvPr/>
      </p:nvGrpSpPr>
      <p:grpSpPr>
        <a:xfrm>
          <a:off x="0" y="0"/>
          <a:ext cx="0" cy="0"/>
          <a:chOff x="0" y="0"/>
          <a:chExt cx="0" cy="0"/>
        </a:xfrm>
      </p:grpSpPr>
      <p:grpSp>
        <p:nvGrpSpPr>
          <p:cNvPr id="14" name="Gruppieren 13">
            <a:extLst>
              <a:ext uri="{FF2B5EF4-FFF2-40B4-BE49-F238E27FC236}">
                <a16:creationId xmlns:a16="http://schemas.microsoft.com/office/drawing/2014/main" id="{63966103-97BB-D147-0CD2-747BD33C3BB6}"/>
              </a:ext>
            </a:extLst>
          </p:cNvPr>
          <p:cNvGrpSpPr/>
          <p:nvPr/>
        </p:nvGrpSpPr>
        <p:grpSpPr>
          <a:xfrm>
            <a:off x="908256" y="1816129"/>
            <a:ext cx="5080000" cy="3151547"/>
            <a:chOff x="908256" y="1827123"/>
            <a:chExt cx="5080000" cy="3151547"/>
          </a:xfrm>
        </p:grpSpPr>
        <p:sp>
          <p:nvSpPr>
            <p:cNvPr id="17" name="Rechteck: abgerundete Ecken 16">
              <a:extLst>
                <a:ext uri="{FF2B5EF4-FFF2-40B4-BE49-F238E27FC236}">
                  <a16:creationId xmlns:a16="http://schemas.microsoft.com/office/drawing/2014/main" id="{4E40DE89-B762-3522-5CD6-8BB863D8CB8E}"/>
                </a:ext>
              </a:extLst>
            </p:cNvPr>
            <p:cNvSpPr/>
            <p:nvPr/>
          </p:nvSpPr>
          <p:spPr>
            <a:xfrm>
              <a:off x="908256" y="1827123"/>
              <a:ext cx="5080000" cy="457200"/>
            </a:xfrm>
            <a:prstGeom prst="roundRect">
              <a:avLst/>
            </a:prstGeom>
            <a:ln>
              <a:solidFill>
                <a:schemeClr val="accent3"/>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rgbClr val="FFFFFF"/>
                  </a:solidFill>
                  <a:effectLst/>
                  <a:uLnTx/>
                  <a:uFillTx/>
                  <a:latin typeface="Apis For Office"/>
                  <a:ea typeface="+mn-ea"/>
                  <a:cs typeface="+mn-cs"/>
                </a:rPr>
                <a:t>MetS</a:t>
              </a:r>
              <a:r>
                <a:rPr kumimoji="0" lang="de-DE" sz="2000" b="1" i="0" u="none" strike="noStrike" kern="1200" cap="none" spc="0" normalizeH="0" baseline="0" noProof="0">
                  <a:ln>
                    <a:noFill/>
                  </a:ln>
                  <a:solidFill>
                    <a:srgbClr val="FFFFFF"/>
                  </a:solidFill>
                  <a:effectLst/>
                  <a:uLnTx/>
                  <a:uFillTx/>
                  <a:latin typeface="Apis For Office"/>
                  <a:ea typeface="+mn-ea"/>
                  <a:cs typeface="+mn-cs"/>
                </a:rPr>
                <a:t> (-)</a:t>
              </a:r>
            </a:p>
          </p:txBody>
        </p:sp>
        <p:sp>
          <p:nvSpPr>
            <p:cNvPr id="18" name="Rechteck: abgerundete Ecken 17">
              <a:extLst>
                <a:ext uri="{FF2B5EF4-FFF2-40B4-BE49-F238E27FC236}">
                  <a16:creationId xmlns:a16="http://schemas.microsoft.com/office/drawing/2014/main" id="{40A9A249-CE49-9067-AF85-80190EF852D4}"/>
                </a:ext>
              </a:extLst>
            </p:cNvPr>
            <p:cNvSpPr/>
            <p:nvPr/>
          </p:nvSpPr>
          <p:spPr>
            <a:xfrm>
              <a:off x="908256" y="2356602"/>
              <a:ext cx="5080000" cy="2622068"/>
            </a:xfrm>
            <a:prstGeom prst="roundRect">
              <a:avLst>
                <a:gd name="adj" fmla="val 2580"/>
              </a:avLst>
            </a:prstGeom>
            <a:noFill/>
            <a:ln w="38100">
              <a:solidFill>
                <a:schemeClr val="accent2">
                  <a:lumMod val="50000"/>
                </a:schemeClr>
              </a:solidFill>
              <a:prstDash val="sys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grpSp>
          <p:nvGrpSpPr>
            <p:cNvPr id="19" name="Gruppieren 18">
              <a:extLst>
                <a:ext uri="{FF2B5EF4-FFF2-40B4-BE49-F238E27FC236}">
                  <a16:creationId xmlns:a16="http://schemas.microsoft.com/office/drawing/2014/main" id="{16C67B26-A67F-AC2A-27A0-6AA3717F83CF}"/>
                </a:ext>
              </a:extLst>
            </p:cNvPr>
            <p:cNvGrpSpPr/>
            <p:nvPr/>
          </p:nvGrpSpPr>
          <p:grpSpPr>
            <a:xfrm>
              <a:off x="1234127" y="2552604"/>
              <a:ext cx="4476360" cy="2289240"/>
              <a:chOff x="1234127" y="2552604"/>
              <a:chExt cx="4476360" cy="2289240"/>
            </a:xfrm>
          </p:grpSpPr>
          <p:cxnSp>
            <p:nvCxnSpPr>
              <p:cNvPr id="20" name="Gerader Verbinder 19">
                <a:extLst>
                  <a:ext uri="{FF2B5EF4-FFF2-40B4-BE49-F238E27FC236}">
                    <a16:creationId xmlns:a16="http://schemas.microsoft.com/office/drawing/2014/main" id="{16D422AF-75D7-5702-EF87-79EF9330EC81}"/>
                  </a:ext>
                </a:extLst>
              </p:cNvPr>
              <p:cNvCxnSpPr/>
              <p:nvPr/>
            </p:nvCxnSpPr>
            <p:spPr>
              <a:xfrm>
                <a:off x="2006600" y="4479925"/>
                <a:ext cx="1651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CA7AC366-999C-F681-2DBC-F370685BF031}"/>
                  </a:ext>
                </a:extLst>
              </p:cNvPr>
              <p:cNvCxnSpPr>
                <a:cxnSpLocks/>
              </p:cNvCxnSpPr>
              <p:nvPr/>
            </p:nvCxnSpPr>
            <p:spPr>
              <a:xfrm flipV="1">
                <a:off x="2010568"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6A5A96FC-ED76-3CA5-CD3B-BD973C25D00B}"/>
                  </a:ext>
                </a:extLst>
              </p:cNvPr>
              <p:cNvCxnSpPr>
                <a:cxnSpLocks/>
              </p:cNvCxnSpPr>
              <p:nvPr/>
            </p:nvCxnSpPr>
            <p:spPr>
              <a:xfrm flipV="1">
                <a:off x="2663031"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BE3C4D19-FE04-84E2-7630-8714204A6435}"/>
                  </a:ext>
                </a:extLst>
              </p:cNvPr>
              <p:cNvCxnSpPr>
                <a:cxnSpLocks/>
              </p:cNvCxnSpPr>
              <p:nvPr/>
            </p:nvCxnSpPr>
            <p:spPr>
              <a:xfrm flipV="1">
                <a:off x="3656012"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75811B0-CB35-2A81-94C3-088091731616}"/>
                  </a:ext>
                </a:extLst>
              </p:cNvPr>
              <p:cNvCxnSpPr>
                <a:cxnSpLocks/>
              </p:cNvCxnSpPr>
              <p:nvPr/>
            </p:nvCxnSpPr>
            <p:spPr>
              <a:xfrm>
                <a:off x="3152774" y="2905125"/>
                <a:ext cx="0" cy="15700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43D631C8-E128-4EAC-D81A-20A8A4562107}"/>
                  </a:ext>
                </a:extLst>
              </p:cNvPr>
              <p:cNvCxnSpPr>
                <a:cxnSpLocks/>
              </p:cNvCxnSpPr>
              <p:nvPr/>
            </p:nvCxnSpPr>
            <p:spPr>
              <a:xfrm>
                <a:off x="2813050" y="4232275"/>
                <a:ext cx="889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2565BB0-36BC-F123-F1FB-4F4C4DC7CBC0}"/>
                  </a:ext>
                </a:extLst>
              </p:cNvPr>
              <p:cNvCxnSpPr>
                <a:cxnSpLocks/>
              </p:cNvCxnSpPr>
              <p:nvPr/>
            </p:nvCxnSpPr>
            <p:spPr>
              <a:xfrm>
                <a:off x="2457450" y="3851275"/>
                <a:ext cx="933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6A2723EA-4248-F6BD-33D4-89DDF6F08F0D}"/>
                  </a:ext>
                </a:extLst>
              </p:cNvPr>
              <p:cNvCxnSpPr>
                <a:cxnSpLocks/>
              </p:cNvCxnSpPr>
              <p:nvPr/>
            </p:nvCxnSpPr>
            <p:spPr>
              <a:xfrm>
                <a:off x="3006725" y="3470275"/>
                <a:ext cx="25082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B42C8C31-34D0-5E8D-AEA8-7E6B9E640503}"/>
                  </a:ext>
                </a:extLst>
              </p:cNvPr>
              <p:cNvSpPr/>
              <p:nvPr/>
            </p:nvSpPr>
            <p:spPr>
              <a:xfrm>
                <a:off x="3107774" y="3040063"/>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29" name="Ellipse 28">
                <a:extLst>
                  <a:ext uri="{FF2B5EF4-FFF2-40B4-BE49-F238E27FC236}">
                    <a16:creationId xmlns:a16="http://schemas.microsoft.com/office/drawing/2014/main" id="{794583EC-8FF7-C14C-05E6-83E50E5A5759}"/>
                  </a:ext>
                </a:extLst>
              </p:cNvPr>
              <p:cNvSpPr/>
              <p:nvPr/>
            </p:nvSpPr>
            <p:spPr>
              <a:xfrm>
                <a:off x="3087137" y="3425275"/>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30" name="Ellipse 29">
                <a:extLst>
                  <a:ext uri="{FF2B5EF4-FFF2-40B4-BE49-F238E27FC236}">
                    <a16:creationId xmlns:a16="http://schemas.microsoft.com/office/drawing/2014/main" id="{84ECAC76-DA5E-FC61-E571-B5E7BFD705B4}"/>
                  </a:ext>
                </a:extLst>
              </p:cNvPr>
              <p:cNvSpPr/>
              <p:nvPr/>
            </p:nvSpPr>
            <p:spPr>
              <a:xfrm>
                <a:off x="2870659" y="3801184"/>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31" name="Ellipse 30">
                <a:extLst>
                  <a:ext uri="{FF2B5EF4-FFF2-40B4-BE49-F238E27FC236}">
                    <a16:creationId xmlns:a16="http://schemas.microsoft.com/office/drawing/2014/main" id="{C2B645AF-CCAE-C219-4782-A91C20537FBE}"/>
                  </a:ext>
                </a:extLst>
              </p:cNvPr>
              <p:cNvSpPr/>
              <p:nvPr/>
            </p:nvSpPr>
            <p:spPr>
              <a:xfrm>
                <a:off x="3215518" y="4186507"/>
                <a:ext cx="90000" cy="90000"/>
              </a:xfrm>
              <a:prstGeom prst="ellipse">
                <a:avLst/>
              </a:prstGeom>
              <a:solidFill>
                <a:schemeClr val="accent3"/>
              </a:solidFill>
              <a:ln w="9525" cap="flat">
                <a:noFill/>
                <a:prstDash val="solid"/>
                <a:miter/>
              </a:ln>
            </p:spPr>
            <p:txBody>
              <a:bodyPr rtlCol="0" anchor="ctr"/>
              <a:lstStyle/>
              <a:p>
                <a:pPr algn="l"/>
                <a:endParaRPr lang="de-DE"/>
              </a:p>
            </p:txBody>
          </p:sp>
          <p:sp>
            <p:nvSpPr>
              <p:cNvPr id="32" name="Textfeld 31">
                <a:extLst>
                  <a:ext uri="{FF2B5EF4-FFF2-40B4-BE49-F238E27FC236}">
                    <a16:creationId xmlns:a16="http://schemas.microsoft.com/office/drawing/2014/main" id="{032D9478-21C1-7F0C-16D3-A0503A26B2F9}"/>
                  </a:ext>
                </a:extLst>
              </p:cNvPr>
              <p:cNvSpPr txBox="1"/>
              <p:nvPr/>
            </p:nvSpPr>
            <p:spPr>
              <a:xfrm>
                <a:off x="3526169" y="4600559"/>
                <a:ext cx="227626" cy="241285"/>
              </a:xfrm>
              <a:prstGeom prst="rect">
                <a:avLst/>
              </a:prstGeom>
              <a:noFill/>
            </p:spPr>
            <p:txBody>
              <a:bodyPr wrap="none" lIns="0" tIns="0" rIns="0" bIns="0" rtlCol="0">
                <a:spAutoFit/>
              </a:bodyPr>
              <a:lstStyle/>
              <a:p>
                <a:pPr algn="l">
                  <a:lnSpc>
                    <a:spcPct val="120000"/>
                  </a:lnSpc>
                </a:pPr>
                <a:r>
                  <a:rPr lang="de-DE" sz="1400">
                    <a:solidFill>
                      <a:schemeClr val="tx2"/>
                    </a:solidFill>
                  </a:rPr>
                  <a:t>2,0</a:t>
                </a:r>
              </a:p>
            </p:txBody>
          </p:sp>
          <p:sp>
            <p:nvSpPr>
              <p:cNvPr id="33" name="Textfeld 32">
                <a:extLst>
                  <a:ext uri="{FF2B5EF4-FFF2-40B4-BE49-F238E27FC236}">
                    <a16:creationId xmlns:a16="http://schemas.microsoft.com/office/drawing/2014/main" id="{E6ADF548-6403-20EF-05DB-22A7E04C39C3}"/>
                  </a:ext>
                </a:extLst>
              </p:cNvPr>
              <p:cNvSpPr txBox="1"/>
              <p:nvPr/>
            </p:nvSpPr>
            <p:spPr>
              <a:xfrm>
                <a:off x="2522662" y="4600559"/>
                <a:ext cx="318998" cy="241285"/>
              </a:xfrm>
              <a:prstGeom prst="rect">
                <a:avLst/>
              </a:prstGeom>
              <a:noFill/>
            </p:spPr>
            <p:txBody>
              <a:bodyPr wrap="none" lIns="0" tIns="0" rIns="0" bIns="0" rtlCol="0">
                <a:spAutoFit/>
              </a:bodyPr>
              <a:lstStyle/>
              <a:p>
                <a:pPr algn="l">
                  <a:lnSpc>
                    <a:spcPct val="120000"/>
                  </a:lnSpc>
                </a:pPr>
                <a:r>
                  <a:rPr lang="de-DE" sz="1400">
                    <a:solidFill>
                      <a:schemeClr val="tx2"/>
                    </a:solidFill>
                  </a:rPr>
                  <a:t>0,50</a:t>
                </a:r>
              </a:p>
            </p:txBody>
          </p:sp>
          <p:sp>
            <p:nvSpPr>
              <p:cNvPr id="34" name="Textfeld 33">
                <a:extLst>
                  <a:ext uri="{FF2B5EF4-FFF2-40B4-BE49-F238E27FC236}">
                    <a16:creationId xmlns:a16="http://schemas.microsoft.com/office/drawing/2014/main" id="{83AEEA21-2155-C581-5525-7AC699CB0279}"/>
                  </a:ext>
                </a:extLst>
              </p:cNvPr>
              <p:cNvSpPr txBox="1"/>
              <p:nvPr/>
            </p:nvSpPr>
            <p:spPr>
              <a:xfrm>
                <a:off x="1861410" y="4600559"/>
                <a:ext cx="318998" cy="241285"/>
              </a:xfrm>
              <a:prstGeom prst="rect">
                <a:avLst/>
              </a:prstGeom>
              <a:noFill/>
            </p:spPr>
            <p:txBody>
              <a:bodyPr wrap="none" lIns="0" tIns="0" rIns="0" bIns="0" rtlCol="0">
                <a:spAutoFit/>
              </a:bodyPr>
              <a:lstStyle/>
              <a:p>
                <a:pPr algn="l">
                  <a:lnSpc>
                    <a:spcPct val="120000"/>
                  </a:lnSpc>
                </a:pPr>
                <a:r>
                  <a:rPr lang="de-DE" sz="1400">
                    <a:solidFill>
                      <a:schemeClr val="tx2"/>
                    </a:solidFill>
                  </a:rPr>
                  <a:t>0,20</a:t>
                </a:r>
              </a:p>
            </p:txBody>
          </p:sp>
          <p:sp>
            <p:nvSpPr>
              <p:cNvPr id="35" name="Textfeld 34">
                <a:extLst>
                  <a:ext uri="{FF2B5EF4-FFF2-40B4-BE49-F238E27FC236}">
                    <a16:creationId xmlns:a16="http://schemas.microsoft.com/office/drawing/2014/main" id="{B9BF46B0-33EC-2651-C39B-81C6D3E9AB17}"/>
                  </a:ext>
                </a:extLst>
              </p:cNvPr>
              <p:cNvSpPr txBox="1"/>
              <p:nvPr/>
            </p:nvSpPr>
            <p:spPr>
              <a:xfrm>
                <a:off x="1234127" y="2889926"/>
                <a:ext cx="718145" cy="308931"/>
              </a:xfrm>
              <a:prstGeom prst="rect">
                <a:avLst/>
              </a:prstGeom>
              <a:noFill/>
            </p:spPr>
            <p:txBody>
              <a:bodyPr wrap="none" lIns="0" tIns="0" rIns="0" bIns="0" rtlCol="0">
                <a:spAutoFit/>
              </a:bodyPr>
              <a:lstStyle/>
              <a:p>
                <a:pPr algn="l">
                  <a:lnSpc>
                    <a:spcPct val="120000"/>
                  </a:lnSpc>
                </a:pPr>
                <a:r>
                  <a:rPr lang="de-DE" b="1">
                    <a:solidFill>
                      <a:schemeClr val="tx2"/>
                    </a:solidFill>
                  </a:rPr>
                  <a:t>SLD (-)</a:t>
                </a:r>
              </a:p>
            </p:txBody>
          </p:sp>
          <p:sp>
            <p:nvSpPr>
              <p:cNvPr id="36" name="Textfeld 35">
                <a:extLst>
                  <a:ext uri="{FF2B5EF4-FFF2-40B4-BE49-F238E27FC236}">
                    <a16:creationId xmlns:a16="http://schemas.microsoft.com/office/drawing/2014/main" id="{B4889071-CFB2-57E9-CFEB-0EE4D25CC29D}"/>
                  </a:ext>
                </a:extLst>
              </p:cNvPr>
              <p:cNvSpPr txBox="1"/>
              <p:nvPr/>
            </p:nvSpPr>
            <p:spPr>
              <a:xfrm>
                <a:off x="1234127" y="3272562"/>
                <a:ext cx="804707" cy="308931"/>
              </a:xfrm>
              <a:prstGeom prst="rect">
                <a:avLst/>
              </a:prstGeom>
              <a:noFill/>
            </p:spPr>
            <p:txBody>
              <a:bodyPr wrap="none" lIns="0" tIns="0" rIns="0" bIns="0" rtlCol="0">
                <a:spAutoFit/>
              </a:bodyPr>
              <a:lstStyle/>
              <a:p>
                <a:pPr algn="l">
                  <a:lnSpc>
                    <a:spcPct val="120000"/>
                  </a:lnSpc>
                </a:pPr>
                <a:r>
                  <a:rPr lang="de-DE" b="1">
                    <a:solidFill>
                      <a:schemeClr val="tx2"/>
                    </a:solidFill>
                  </a:rPr>
                  <a:t>MASLD</a:t>
                </a:r>
              </a:p>
            </p:txBody>
          </p:sp>
          <p:sp>
            <p:nvSpPr>
              <p:cNvPr id="37" name="Textfeld 36">
                <a:extLst>
                  <a:ext uri="{FF2B5EF4-FFF2-40B4-BE49-F238E27FC236}">
                    <a16:creationId xmlns:a16="http://schemas.microsoft.com/office/drawing/2014/main" id="{7B70B4BE-8793-7D15-C60D-246EE53125C0}"/>
                  </a:ext>
                </a:extLst>
              </p:cNvPr>
              <p:cNvSpPr txBox="1"/>
              <p:nvPr/>
            </p:nvSpPr>
            <p:spPr>
              <a:xfrm>
                <a:off x="1234127" y="3655198"/>
                <a:ext cx="913712" cy="308931"/>
              </a:xfrm>
              <a:prstGeom prst="rect">
                <a:avLst/>
              </a:prstGeom>
              <a:noFill/>
            </p:spPr>
            <p:txBody>
              <a:bodyPr wrap="none" lIns="0" tIns="0" rIns="0" bIns="0" rtlCol="0">
                <a:spAutoFit/>
              </a:bodyPr>
              <a:lstStyle/>
              <a:p>
                <a:pPr algn="l">
                  <a:lnSpc>
                    <a:spcPct val="120000"/>
                  </a:lnSpc>
                </a:pPr>
                <a:r>
                  <a:rPr lang="de-DE" b="1" err="1">
                    <a:solidFill>
                      <a:schemeClr val="tx2"/>
                    </a:solidFill>
                  </a:rPr>
                  <a:t>MetALD</a:t>
                </a:r>
                <a:endParaRPr lang="de-DE" b="1">
                  <a:solidFill>
                    <a:schemeClr val="tx2"/>
                  </a:solidFill>
                </a:endParaRPr>
              </a:p>
            </p:txBody>
          </p:sp>
          <p:sp>
            <p:nvSpPr>
              <p:cNvPr id="38" name="Textfeld 37">
                <a:extLst>
                  <a:ext uri="{FF2B5EF4-FFF2-40B4-BE49-F238E27FC236}">
                    <a16:creationId xmlns:a16="http://schemas.microsoft.com/office/drawing/2014/main" id="{D6B3058C-75EC-70B2-55CC-42D2E556ACFE}"/>
                  </a:ext>
                </a:extLst>
              </p:cNvPr>
              <p:cNvSpPr txBox="1"/>
              <p:nvPr/>
            </p:nvSpPr>
            <p:spPr>
              <a:xfrm>
                <a:off x="1234127" y="4037834"/>
                <a:ext cx="460062" cy="308931"/>
              </a:xfrm>
              <a:prstGeom prst="rect">
                <a:avLst/>
              </a:prstGeom>
              <a:noFill/>
            </p:spPr>
            <p:txBody>
              <a:bodyPr wrap="none" lIns="0" tIns="0" rIns="0" bIns="0" rtlCol="0">
                <a:spAutoFit/>
              </a:bodyPr>
              <a:lstStyle/>
              <a:p>
                <a:pPr algn="l">
                  <a:lnSpc>
                    <a:spcPct val="120000"/>
                  </a:lnSpc>
                </a:pPr>
                <a:r>
                  <a:rPr lang="de-DE" b="1">
                    <a:solidFill>
                      <a:schemeClr val="tx2"/>
                    </a:solidFill>
                  </a:rPr>
                  <a:t>ALD</a:t>
                </a:r>
              </a:p>
            </p:txBody>
          </p:sp>
          <p:sp>
            <p:nvSpPr>
              <p:cNvPr id="39" name="Textfeld 38">
                <a:extLst>
                  <a:ext uri="{FF2B5EF4-FFF2-40B4-BE49-F238E27FC236}">
                    <a16:creationId xmlns:a16="http://schemas.microsoft.com/office/drawing/2014/main" id="{A1B301B5-D572-80ED-2218-6A9409A6E57A}"/>
                  </a:ext>
                </a:extLst>
              </p:cNvPr>
              <p:cNvSpPr txBox="1"/>
              <p:nvPr/>
            </p:nvSpPr>
            <p:spPr>
              <a:xfrm>
                <a:off x="3830164" y="2889926"/>
                <a:ext cx="960199" cy="308931"/>
              </a:xfrm>
              <a:prstGeom prst="rect">
                <a:avLst/>
              </a:prstGeom>
              <a:noFill/>
            </p:spPr>
            <p:txBody>
              <a:bodyPr wrap="none" lIns="0" tIns="0" rIns="0" bIns="0" rtlCol="0">
                <a:spAutoFit/>
              </a:bodyPr>
              <a:lstStyle/>
              <a:p>
                <a:pPr algn="l">
                  <a:lnSpc>
                    <a:spcPct val="120000"/>
                  </a:lnSpc>
                </a:pPr>
                <a:r>
                  <a:rPr lang="de-DE">
                    <a:solidFill>
                      <a:schemeClr val="tx2"/>
                    </a:solidFill>
                  </a:rPr>
                  <a:t>Referenz</a:t>
                </a:r>
              </a:p>
            </p:txBody>
          </p:sp>
          <p:sp>
            <p:nvSpPr>
              <p:cNvPr id="40" name="Textfeld 39">
                <a:extLst>
                  <a:ext uri="{FF2B5EF4-FFF2-40B4-BE49-F238E27FC236}">
                    <a16:creationId xmlns:a16="http://schemas.microsoft.com/office/drawing/2014/main" id="{4D9525A5-37AE-C792-AFF5-0D02D053C79E}"/>
                  </a:ext>
                </a:extLst>
              </p:cNvPr>
              <p:cNvSpPr txBox="1"/>
              <p:nvPr/>
            </p:nvSpPr>
            <p:spPr>
              <a:xfrm>
                <a:off x="3830164" y="3272562"/>
                <a:ext cx="1811393" cy="308931"/>
              </a:xfrm>
              <a:prstGeom prst="rect">
                <a:avLst/>
              </a:prstGeom>
              <a:noFill/>
            </p:spPr>
            <p:txBody>
              <a:bodyPr wrap="none" lIns="0" tIns="0" rIns="0" bIns="0" rtlCol="0">
                <a:spAutoFit/>
              </a:bodyPr>
              <a:lstStyle/>
              <a:p>
                <a:pPr algn="l">
                  <a:lnSpc>
                    <a:spcPct val="120000"/>
                  </a:lnSpc>
                </a:pPr>
                <a:r>
                  <a:rPr lang="de-DE">
                    <a:solidFill>
                      <a:schemeClr val="tx2"/>
                    </a:solidFill>
                  </a:rPr>
                  <a:t>0,97 (0,82 – 1,15)</a:t>
                </a:r>
              </a:p>
            </p:txBody>
          </p:sp>
          <p:sp>
            <p:nvSpPr>
              <p:cNvPr id="41" name="Textfeld 40">
                <a:extLst>
                  <a:ext uri="{FF2B5EF4-FFF2-40B4-BE49-F238E27FC236}">
                    <a16:creationId xmlns:a16="http://schemas.microsoft.com/office/drawing/2014/main" id="{2203DDB3-F2C8-723C-5890-FB8674EE2FB3}"/>
                  </a:ext>
                </a:extLst>
              </p:cNvPr>
              <p:cNvSpPr txBox="1"/>
              <p:nvPr/>
            </p:nvSpPr>
            <p:spPr>
              <a:xfrm>
                <a:off x="3830164" y="3655198"/>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0,72 (0,38 – 1,36))</a:t>
                </a:r>
              </a:p>
            </p:txBody>
          </p:sp>
          <p:sp>
            <p:nvSpPr>
              <p:cNvPr id="42" name="Textfeld 41">
                <a:extLst>
                  <a:ext uri="{FF2B5EF4-FFF2-40B4-BE49-F238E27FC236}">
                    <a16:creationId xmlns:a16="http://schemas.microsoft.com/office/drawing/2014/main" id="{6FA9EBB1-1167-CD0E-171A-48C612C44DD1}"/>
                  </a:ext>
                </a:extLst>
              </p:cNvPr>
              <p:cNvSpPr txBox="1"/>
              <p:nvPr/>
            </p:nvSpPr>
            <p:spPr>
              <a:xfrm>
                <a:off x="3830164" y="4037834"/>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1,16 (0,64 – 2,13))</a:t>
                </a:r>
              </a:p>
            </p:txBody>
          </p:sp>
          <p:sp>
            <p:nvSpPr>
              <p:cNvPr id="43" name="Textfeld 42">
                <a:extLst>
                  <a:ext uri="{FF2B5EF4-FFF2-40B4-BE49-F238E27FC236}">
                    <a16:creationId xmlns:a16="http://schemas.microsoft.com/office/drawing/2014/main" id="{AB7F334A-6777-511A-D6C3-D7EF40A60016}"/>
                  </a:ext>
                </a:extLst>
              </p:cNvPr>
              <p:cNvSpPr txBox="1"/>
              <p:nvPr/>
            </p:nvSpPr>
            <p:spPr>
              <a:xfrm>
                <a:off x="3830164" y="2552604"/>
                <a:ext cx="1375377" cy="308931"/>
              </a:xfrm>
              <a:prstGeom prst="rect">
                <a:avLst/>
              </a:prstGeom>
              <a:noFill/>
            </p:spPr>
            <p:txBody>
              <a:bodyPr wrap="none" lIns="0" tIns="0" rIns="0" bIns="0" rtlCol="0">
                <a:spAutoFit/>
              </a:bodyPr>
              <a:lstStyle/>
              <a:p>
                <a:pPr algn="l">
                  <a:lnSpc>
                    <a:spcPct val="120000"/>
                  </a:lnSpc>
                </a:pPr>
                <a:r>
                  <a:rPr lang="de-DE" b="1">
                    <a:solidFill>
                      <a:schemeClr val="tx2"/>
                    </a:solidFill>
                  </a:rPr>
                  <a:t>HR (95 % CI)</a:t>
                </a:r>
              </a:p>
            </p:txBody>
          </p:sp>
        </p:grpSp>
      </p:grpSp>
      <p:sp>
        <p:nvSpPr>
          <p:cNvPr id="12" name="Rechteck: abgerundete Ecken 11">
            <a:extLst>
              <a:ext uri="{FF2B5EF4-FFF2-40B4-BE49-F238E27FC236}">
                <a16:creationId xmlns:a16="http://schemas.microsoft.com/office/drawing/2014/main" id="{B040EE21-EF15-CBF1-D60B-B62627F97546}"/>
              </a:ext>
            </a:extLst>
          </p:cNvPr>
          <p:cNvSpPr/>
          <p:nvPr/>
        </p:nvSpPr>
        <p:spPr>
          <a:xfrm>
            <a:off x="647700" y="5193780"/>
            <a:ext cx="10636042" cy="685570"/>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4" name="Textplatzhalter 3">
            <a:extLst>
              <a:ext uri="{FF2B5EF4-FFF2-40B4-BE49-F238E27FC236}">
                <a16:creationId xmlns:a16="http://schemas.microsoft.com/office/drawing/2014/main" id="{31452585-115F-749A-B3FB-BF8427A6B67A}"/>
              </a:ext>
            </a:extLst>
          </p:cNvPr>
          <p:cNvSpPr>
            <a:spLocks noGrp="1"/>
          </p:cNvSpPr>
          <p:nvPr>
            <p:ph type="body" sz="quarter" idx="15"/>
          </p:nvPr>
        </p:nvSpPr>
        <p:spPr>
          <a:xfrm>
            <a:off x="647700" y="6100844"/>
            <a:ext cx="6864350" cy="644444"/>
          </a:xfrm>
        </p:spPr>
        <p:txBody>
          <a:bodyPr/>
          <a:lstStyle/>
          <a:p>
            <a:r>
              <a:rPr lang="de-DE" i="1"/>
              <a:t>Grafik von Novo Nordisk nach Daten von </a:t>
            </a:r>
            <a:r>
              <a:rPr lang="de-DE" i="1" err="1"/>
              <a:t>Xu</a:t>
            </a:r>
            <a:r>
              <a:rPr lang="de-DE" i="1"/>
              <a:t> W. et al.</a:t>
            </a:r>
            <a:br>
              <a:rPr lang="de-DE"/>
            </a:br>
            <a:r>
              <a:rPr lang="de-DE"/>
              <a:t>ALD, </a:t>
            </a:r>
            <a:r>
              <a:rPr lang="de-DE" err="1"/>
              <a:t>alcohol-associated</a:t>
            </a:r>
            <a:r>
              <a:rPr lang="de-DE"/>
              <a:t> </a:t>
            </a:r>
            <a:r>
              <a:rPr lang="de-DE" err="1"/>
              <a:t>liver</a:t>
            </a:r>
            <a:r>
              <a:rPr lang="de-DE"/>
              <a:t> </a:t>
            </a:r>
            <a:r>
              <a:rPr lang="de-DE" err="1"/>
              <a:t>disease</a:t>
            </a:r>
            <a:r>
              <a:rPr lang="de-DE"/>
              <a:t>, Alkohol-assoziierte Lebererkrankung;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MetS</a:t>
            </a:r>
            <a:r>
              <a:rPr lang="de-DE"/>
              <a:t>, metabolisches Syndrom; SLD, </a:t>
            </a:r>
            <a:r>
              <a:rPr lang="de-DE" err="1"/>
              <a:t>steatotic</a:t>
            </a:r>
            <a:r>
              <a:rPr lang="de-DE"/>
              <a:t> </a:t>
            </a:r>
            <a:r>
              <a:rPr lang="de-DE" err="1"/>
              <a:t>liver</a:t>
            </a:r>
            <a:r>
              <a:rPr lang="de-DE"/>
              <a:t> </a:t>
            </a:r>
            <a:r>
              <a:rPr lang="de-DE" err="1"/>
              <a:t>disease</a:t>
            </a:r>
            <a:r>
              <a:rPr lang="de-DE"/>
              <a:t>, </a:t>
            </a:r>
            <a:r>
              <a:rPr lang="de-DE" err="1"/>
              <a:t>steatotische</a:t>
            </a:r>
            <a:r>
              <a:rPr lang="de-DE"/>
              <a:t> Lebererkrankung. </a:t>
            </a:r>
          </a:p>
        </p:txBody>
      </p:sp>
      <p:sp>
        <p:nvSpPr>
          <p:cNvPr id="5" name="Textplatzhalter 4">
            <a:extLst>
              <a:ext uri="{FF2B5EF4-FFF2-40B4-BE49-F238E27FC236}">
                <a16:creationId xmlns:a16="http://schemas.microsoft.com/office/drawing/2014/main" id="{3F09412D-5102-9DB5-1624-C8467E68EF18}"/>
              </a:ext>
            </a:extLst>
          </p:cNvPr>
          <p:cNvSpPr>
            <a:spLocks noGrp="1"/>
          </p:cNvSpPr>
          <p:nvPr>
            <p:ph type="body" sz="quarter" idx="17"/>
          </p:nvPr>
        </p:nvSpPr>
        <p:spPr>
          <a:xfrm>
            <a:off x="7757327" y="6421288"/>
            <a:ext cx="3786971" cy="324000"/>
          </a:xfrm>
        </p:spPr>
        <p:txBody>
          <a:bodyPr/>
          <a:lstStyle/>
          <a:p>
            <a:r>
              <a:rPr lang="de-DE" err="1"/>
              <a:t>Xu</a:t>
            </a:r>
            <a:r>
              <a:rPr lang="de-DE"/>
              <a:t> W et al. J </a:t>
            </a:r>
            <a:r>
              <a:rPr lang="de-DE" err="1"/>
              <a:t>Hepatol</a:t>
            </a:r>
            <a:r>
              <a:rPr lang="de-DE"/>
              <a:t>. 2025;82(Suppl.1):WED-497.</a:t>
            </a:r>
            <a:br>
              <a:rPr lang="de-DE"/>
            </a:br>
            <a:r>
              <a:rPr lang="de-DE" err="1"/>
              <a:t>Newsome</a:t>
            </a:r>
            <a:r>
              <a:rPr lang="de-DE"/>
              <a:t> P. </a:t>
            </a:r>
            <a:r>
              <a:rPr lang="de-DE" err="1"/>
              <a:t>Treat</a:t>
            </a:r>
            <a:r>
              <a:rPr lang="de-DE"/>
              <a:t> </a:t>
            </a:r>
            <a:r>
              <a:rPr lang="de-DE" err="1"/>
              <a:t>the</a:t>
            </a:r>
            <a:r>
              <a:rPr lang="de-DE"/>
              <a:t> </a:t>
            </a:r>
            <a:r>
              <a:rPr lang="de-DE" err="1"/>
              <a:t>liver</a:t>
            </a:r>
            <a:r>
              <a:rPr lang="de-DE"/>
              <a:t> </a:t>
            </a:r>
            <a:r>
              <a:rPr lang="de-DE" err="1"/>
              <a:t>or</a:t>
            </a:r>
            <a:r>
              <a:rPr lang="de-DE"/>
              <a:t> </a:t>
            </a:r>
            <a:r>
              <a:rPr lang="de-DE" err="1"/>
              <a:t>treat</a:t>
            </a:r>
            <a:r>
              <a:rPr lang="de-DE"/>
              <a:t> </a:t>
            </a:r>
            <a:r>
              <a:rPr lang="de-DE" err="1"/>
              <a:t>the</a:t>
            </a:r>
            <a:r>
              <a:rPr lang="de-DE"/>
              <a:t> </a:t>
            </a:r>
            <a:r>
              <a:rPr lang="de-DE" err="1"/>
              <a:t>gloabl</a:t>
            </a:r>
            <a:r>
              <a:rPr lang="de-DE"/>
              <a:t> </a:t>
            </a:r>
            <a:r>
              <a:rPr lang="de-DE" err="1"/>
              <a:t>metabolic</a:t>
            </a:r>
            <a:r>
              <a:rPr lang="de-DE"/>
              <a:t> </a:t>
            </a:r>
            <a:r>
              <a:rPr lang="de-DE" err="1"/>
              <a:t>health</a:t>
            </a:r>
            <a:r>
              <a:rPr lang="de-DE"/>
              <a:t>. </a:t>
            </a:r>
            <a:r>
              <a:rPr lang="de-DE" sz="900" err="1"/>
              <a:t>Symposiumsbeitrag</a:t>
            </a:r>
            <a:r>
              <a:rPr lang="de-DE" sz="900"/>
              <a:t> vom EASL 2025, 07.-10. Mai 2025, Amsterdam.</a:t>
            </a:r>
            <a:endParaRPr lang="de-DE"/>
          </a:p>
        </p:txBody>
      </p:sp>
      <p:sp>
        <p:nvSpPr>
          <p:cNvPr id="13" name="Inhaltsplatzhalter 2">
            <a:extLst>
              <a:ext uri="{FF2B5EF4-FFF2-40B4-BE49-F238E27FC236}">
                <a16:creationId xmlns:a16="http://schemas.microsoft.com/office/drawing/2014/main" id="{DE2E3B99-7702-6C04-D259-479CDF059B9C}"/>
              </a:ext>
            </a:extLst>
          </p:cNvPr>
          <p:cNvSpPr txBox="1">
            <a:spLocks/>
          </p:cNvSpPr>
          <p:nvPr/>
        </p:nvSpPr>
        <p:spPr>
          <a:xfrm>
            <a:off x="730958" y="5234906"/>
            <a:ext cx="10376585" cy="644444"/>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0" i="0" u="none" strike="noStrike" kern="1200" cap="none" spc="0" normalizeH="0" baseline="0" noProof="0">
                <a:ln>
                  <a:noFill/>
                </a:ln>
                <a:solidFill>
                  <a:srgbClr val="001965"/>
                </a:solidFill>
                <a:effectLst/>
                <a:uLnTx/>
                <a:uFillTx/>
                <a:latin typeface="Apis For Office"/>
                <a:ea typeface="+mn-ea"/>
                <a:cs typeface="+mn-cs"/>
              </a:rPr>
              <a:t>Diese Studie zeigt, dass ein signifikanter Zusammenhang zwischen SLD-Subtypen und dem Sterberisiko durch das metabolische Syndrom besteht.</a:t>
            </a:r>
          </a:p>
        </p:txBody>
      </p:sp>
      <p:sp>
        <p:nvSpPr>
          <p:cNvPr id="15" name="Titel 1">
            <a:extLst>
              <a:ext uri="{FF2B5EF4-FFF2-40B4-BE49-F238E27FC236}">
                <a16:creationId xmlns:a16="http://schemas.microsoft.com/office/drawing/2014/main" id="{C4E57712-0378-1D8B-FFF2-5A93FD117652}"/>
              </a:ext>
            </a:extLst>
          </p:cNvPr>
          <p:cNvSpPr>
            <a:spLocks noGrp="1"/>
          </p:cNvSpPr>
          <p:nvPr>
            <p:ph type="title"/>
          </p:nvPr>
        </p:nvSpPr>
        <p:spPr>
          <a:xfrm>
            <a:off x="647999" y="343202"/>
            <a:ext cx="10361069" cy="1296000"/>
          </a:xfrm>
        </p:spPr>
        <p:txBody>
          <a:bodyPr/>
          <a:lstStyle/>
          <a:p>
            <a:r>
              <a:rPr lang="de-DE" dirty="0"/>
              <a:t>Mortalität bei steatotischen Lebererkrankungen ist abhängig vom metabolischen Status</a:t>
            </a:r>
          </a:p>
        </p:txBody>
      </p:sp>
      <p:grpSp>
        <p:nvGrpSpPr>
          <p:cNvPr id="44" name="Gruppieren 43">
            <a:extLst>
              <a:ext uri="{FF2B5EF4-FFF2-40B4-BE49-F238E27FC236}">
                <a16:creationId xmlns:a16="http://schemas.microsoft.com/office/drawing/2014/main" id="{A43B257D-1AA3-41BE-A65A-B577F17A7FAA}"/>
              </a:ext>
            </a:extLst>
          </p:cNvPr>
          <p:cNvGrpSpPr/>
          <p:nvPr/>
        </p:nvGrpSpPr>
        <p:grpSpPr>
          <a:xfrm>
            <a:off x="6178657" y="1816129"/>
            <a:ext cx="5105086" cy="3151547"/>
            <a:chOff x="6178657" y="1827123"/>
            <a:chExt cx="5105086" cy="3151547"/>
          </a:xfrm>
        </p:grpSpPr>
        <p:sp>
          <p:nvSpPr>
            <p:cNvPr id="45" name="Rechteck: abgerundete Ecken 44">
              <a:extLst>
                <a:ext uri="{FF2B5EF4-FFF2-40B4-BE49-F238E27FC236}">
                  <a16:creationId xmlns:a16="http://schemas.microsoft.com/office/drawing/2014/main" id="{3141FCD8-4E69-90DD-E34E-EE97546D6E94}"/>
                </a:ext>
              </a:extLst>
            </p:cNvPr>
            <p:cNvSpPr/>
            <p:nvPr/>
          </p:nvSpPr>
          <p:spPr>
            <a:xfrm>
              <a:off x="6178657" y="1827123"/>
              <a:ext cx="5105085" cy="457200"/>
            </a:xfrm>
            <a:prstGeom prst="roundRect">
              <a:avLst/>
            </a:prstGeom>
            <a:ln>
              <a:solidFill>
                <a:schemeClr val="accent3"/>
              </a:solidFill>
            </a:ln>
          </p:spPr>
          <p:style>
            <a:lnRef idx="3">
              <a:schemeClr val="lt1"/>
            </a:lnRef>
            <a:fillRef idx="1">
              <a:schemeClr val="accent3"/>
            </a:fillRef>
            <a:effectRef idx="1">
              <a:schemeClr val="accent3"/>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rgbClr val="FFFFFF"/>
                  </a:solidFill>
                  <a:effectLst/>
                  <a:uLnTx/>
                  <a:uFillTx/>
                  <a:latin typeface="Apis For Office"/>
                  <a:ea typeface="+mn-ea"/>
                  <a:cs typeface="+mn-cs"/>
                </a:rPr>
                <a:t>MetS</a:t>
              </a:r>
              <a:r>
                <a:rPr kumimoji="0" lang="de-DE" sz="2000" b="1" i="0" u="none" strike="noStrike" kern="1200" cap="none" spc="0" normalizeH="0" baseline="0" noProof="0">
                  <a:ln>
                    <a:noFill/>
                  </a:ln>
                  <a:solidFill>
                    <a:srgbClr val="FFFFFF"/>
                  </a:solidFill>
                  <a:effectLst/>
                  <a:uLnTx/>
                  <a:uFillTx/>
                  <a:latin typeface="Apis For Office"/>
                  <a:ea typeface="+mn-ea"/>
                  <a:cs typeface="+mn-cs"/>
                </a:rPr>
                <a:t> (+)</a:t>
              </a:r>
            </a:p>
          </p:txBody>
        </p:sp>
        <p:sp>
          <p:nvSpPr>
            <p:cNvPr id="46" name="Rechteck: abgerundete Ecken 45">
              <a:extLst>
                <a:ext uri="{FF2B5EF4-FFF2-40B4-BE49-F238E27FC236}">
                  <a16:creationId xmlns:a16="http://schemas.microsoft.com/office/drawing/2014/main" id="{A5468CD7-7F08-8853-73B1-5A66D46A80A7}"/>
                </a:ext>
              </a:extLst>
            </p:cNvPr>
            <p:cNvSpPr/>
            <p:nvPr/>
          </p:nvSpPr>
          <p:spPr>
            <a:xfrm>
              <a:off x="6203743" y="2356602"/>
              <a:ext cx="5080000" cy="2622068"/>
            </a:xfrm>
            <a:prstGeom prst="roundRect">
              <a:avLst>
                <a:gd name="adj" fmla="val 2580"/>
              </a:avLst>
            </a:prstGeom>
            <a:noFill/>
            <a:ln w="38100">
              <a:solidFill>
                <a:schemeClr val="accent2">
                  <a:lumMod val="50000"/>
                </a:schemeClr>
              </a:solidFill>
              <a:prstDash val="sysDash"/>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cxnSp>
          <p:nvCxnSpPr>
            <p:cNvPr id="47" name="Gerader Verbinder 46">
              <a:extLst>
                <a:ext uri="{FF2B5EF4-FFF2-40B4-BE49-F238E27FC236}">
                  <a16:creationId xmlns:a16="http://schemas.microsoft.com/office/drawing/2014/main" id="{8D691791-E407-4349-FAA4-B0A59329E072}"/>
                </a:ext>
              </a:extLst>
            </p:cNvPr>
            <p:cNvCxnSpPr>
              <a:cxnSpLocks/>
            </p:cNvCxnSpPr>
            <p:nvPr/>
          </p:nvCxnSpPr>
          <p:spPr>
            <a:xfrm>
              <a:off x="7512050" y="4479925"/>
              <a:ext cx="94073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B6259031-F911-1F14-71A5-3AE28063C1CA}"/>
                </a:ext>
              </a:extLst>
            </p:cNvPr>
            <p:cNvCxnSpPr>
              <a:cxnSpLocks/>
            </p:cNvCxnSpPr>
            <p:nvPr/>
          </p:nvCxnSpPr>
          <p:spPr>
            <a:xfrm flipV="1">
              <a:off x="7513432"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979EE7B3-81BB-CC8A-A758-90F61A6A1DBA}"/>
                </a:ext>
              </a:extLst>
            </p:cNvPr>
            <p:cNvCxnSpPr>
              <a:cxnSpLocks/>
            </p:cNvCxnSpPr>
            <p:nvPr/>
          </p:nvCxnSpPr>
          <p:spPr>
            <a:xfrm flipV="1">
              <a:off x="8447676" y="4468813"/>
              <a:ext cx="0" cy="1087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445617EF-EB4F-0198-BA26-702E21F5A495}"/>
                </a:ext>
              </a:extLst>
            </p:cNvPr>
            <p:cNvCxnSpPr>
              <a:cxnSpLocks/>
            </p:cNvCxnSpPr>
            <p:nvPr/>
          </p:nvCxnSpPr>
          <p:spPr>
            <a:xfrm>
              <a:off x="7988924" y="2898776"/>
              <a:ext cx="0" cy="15700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60AA91FA-3C3F-08A9-1E3B-3E5146696BF0}"/>
                </a:ext>
              </a:extLst>
            </p:cNvPr>
            <p:cNvCxnSpPr>
              <a:cxnSpLocks/>
            </p:cNvCxnSpPr>
            <p:nvPr/>
          </p:nvCxnSpPr>
          <p:spPr>
            <a:xfrm>
              <a:off x="8137906" y="4256907"/>
              <a:ext cx="86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F588509-C828-48E5-2EFD-6691E5D74EDF}"/>
                </a:ext>
              </a:extLst>
            </p:cNvPr>
            <p:cNvCxnSpPr>
              <a:cxnSpLocks/>
            </p:cNvCxnSpPr>
            <p:nvPr/>
          </p:nvCxnSpPr>
          <p:spPr>
            <a:xfrm>
              <a:off x="8069397" y="3875309"/>
              <a:ext cx="45966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D0AECB67-5CC2-F996-3B4A-B4F872DC0E6D}"/>
                </a:ext>
              </a:extLst>
            </p:cNvPr>
            <p:cNvCxnSpPr>
              <a:cxnSpLocks/>
            </p:cNvCxnSpPr>
            <p:nvPr/>
          </p:nvCxnSpPr>
          <p:spPr>
            <a:xfrm>
              <a:off x="8035741" y="3489325"/>
              <a:ext cx="1581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178251C2-6F8B-716E-1325-3940513AC5B6}"/>
                </a:ext>
              </a:extLst>
            </p:cNvPr>
            <p:cNvSpPr/>
            <p:nvPr/>
          </p:nvSpPr>
          <p:spPr>
            <a:xfrm>
              <a:off x="7945741" y="3062281"/>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5" name="Ellipse 54">
              <a:extLst>
                <a:ext uri="{FF2B5EF4-FFF2-40B4-BE49-F238E27FC236}">
                  <a16:creationId xmlns:a16="http://schemas.microsoft.com/office/drawing/2014/main" id="{05E54A2D-A9C0-5B1C-F0D0-A82B1D3595C1}"/>
                </a:ext>
              </a:extLst>
            </p:cNvPr>
            <p:cNvSpPr/>
            <p:nvPr/>
          </p:nvSpPr>
          <p:spPr>
            <a:xfrm>
              <a:off x="8070077" y="3444325"/>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6" name="Ellipse 55">
              <a:extLst>
                <a:ext uri="{FF2B5EF4-FFF2-40B4-BE49-F238E27FC236}">
                  <a16:creationId xmlns:a16="http://schemas.microsoft.com/office/drawing/2014/main" id="{C798571E-CFED-C154-F0A1-A8F9DC249124}"/>
                </a:ext>
              </a:extLst>
            </p:cNvPr>
            <p:cNvSpPr/>
            <p:nvPr/>
          </p:nvSpPr>
          <p:spPr>
            <a:xfrm>
              <a:off x="8254227" y="3827553"/>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7" name="Ellipse 56">
              <a:extLst>
                <a:ext uri="{FF2B5EF4-FFF2-40B4-BE49-F238E27FC236}">
                  <a16:creationId xmlns:a16="http://schemas.microsoft.com/office/drawing/2014/main" id="{AC8428AA-5867-DB45-3BD0-ACD3844C1D44}"/>
                </a:ext>
              </a:extLst>
            </p:cNvPr>
            <p:cNvSpPr/>
            <p:nvPr/>
          </p:nvSpPr>
          <p:spPr>
            <a:xfrm>
              <a:off x="8529058" y="4209421"/>
              <a:ext cx="90000" cy="90000"/>
            </a:xfrm>
            <a:prstGeom prst="ellipse">
              <a:avLst/>
            </a:prstGeom>
            <a:solidFill>
              <a:schemeClr val="accent4"/>
            </a:solidFill>
            <a:ln w="9525" cap="flat">
              <a:noFill/>
              <a:prstDash val="solid"/>
              <a:miter/>
            </a:ln>
          </p:spPr>
          <p:txBody>
            <a:bodyPr rtlCol="0" anchor="ctr"/>
            <a:lstStyle/>
            <a:p>
              <a:pPr algn="l"/>
              <a:endParaRPr lang="de-DE"/>
            </a:p>
          </p:txBody>
        </p:sp>
        <p:sp>
          <p:nvSpPr>
            <p:cNvPr id="58" name="Textfeld 57">
              <a:extLst>
                <a:ext uri="{FF2B5EF4-FFF2-40B4-BE49-F238E27FC236}">
                  <a16:creationId xmlns:a16="http://schemas.microsoft.com/office/drawing/2014/main" id="{8CF404E4-4A04-2F7A-56BA-9406195286CB}"/>
                </a:ext>
              </a:extLst>
            </p:cNvPr>
            <p:cNvSpPr txBox="1"/>
            <p:nvPr/>
          </p:nvSpPr>
          <p:spPr>
            <a:xfrm>
              <a:off x="8344227" y="4613397"/>
              <a:ext cx="227626" cy="241285"/>
            </a:xfrm>
            <a:prstGeom prst="rect">
              <a:avLst/>
            </a:prstGeom>
            <a:noFill/>
          </p:spPr>
          <p:txBody>
            <a:bodyPr wrap="none" lIns="0" tIns="0" rIns="0" bIns="0" rtlCol="0">
              <a:spAutoFit/>
            </a:bodyPr>
            <a:lstStyle/>
            <a:p>
              <a:pPr algn="l">
                <a:lnSpc>
                  <a:spcPct val="120000"/>
                </a:lnSpc>
              </a:pPr>
              <a:r>
                <a:rPr lang="de-DE" sz="1400">
                  <a:solidFill>
                    <a:schemeClr val="tx2"/>
                  </a:solidFill>
                </a:rPr>
                <a:t>2,0</a:t>
              </a:r>
            </a:p>
          </p:txBody>
        </p:sp>
        <p:sp>
          <p:nvSpPr>
            <p:cNvPr id="59" name="Textfeld 58">
              <a:extLst>
                <a:ext uri="{FF2B5EF4-FFF2-40B4-BE49-F238E27FC236}">
                  <a16:creationId xmlns:a16="http://schemas.microsoft.com/office/drawing/2014/main" id="{26DAF47D-42B6-2EC6-7204-C394E7D98521}"/>
                </a:ext>
              </a:extLst>
            </p:cNvPr>
            <p:cNvSpPr txBox="1"/>
            <p:nvPr/>
          </p:nvSpPr>
          <p:spPr>
            <a:xfrm>
              <a:off x="7311046" y="4613397"/>
              <a:ext cx="318998" cy="241285"/>
            </a:xfrm>
            <a:prstGeom prst="rect">
              <a:avLst/>
            </a:prstGeom>
            <a:noFill/>
          </p:spPr>
          <p:txBody>
            <a:bodyPr wrap="none" lIns="0" tIns="0" rIns="0" bIns="0" rtlCol="0">
              <a:spAutoFit/>
            </a:bodyPr>
            <a:lstStyle/>
            <a:p>
              <a:pPr algn="l">
                <a:lnSpc>
                  <a:spcPct val="120000"/>
                </a:lnSpc>
              </a:pPr>
              <a:r>
                <a:rPr lang="de-DE" sz="1400">
                  <a:solidFill>
                    <a:schemeClr val="tx2"/>
                  </a:solidFill>
                </a:rPr>
                <a:t>0,50</a:t>
              </a:r>
            </a:p>
          </p:txBody>
        </p:sp>
        <p:sp>
          <p:nvSpPr>
            <p:cNvPr id="60" name="Textfeld 59">
              <a:extLst>
                <a:ext uri="{FF2B5EF4-FFF2-40B4-BE49-F238E27FC236}">
                  <a16:creationId xmlns:a16="http://schemas.microsoft.com/office/drawing/2014/main" id="{C04C569D-8C9E-E20E-D8BB-BF231F84AA31}"/>
                </a:ext>
              </a:extLst>
            </p:cNvPr>
            <p:cNvSpPr txBox="1"/>
            <p:nvPr/>
          </p:nvSpPr>
          <p:spPr>
            <a:xfrm>
              <a:off x="6381391" y="2907815"/>
              <a:ext cx="718145" cy="308931"/>
            </a:xfrm>
            <a:prstGeom prst="rect">
              <a:avLst/>
            </a:prstGeom>
            <a:noFill/>
          </p:spPr>
          <p:txBody>
            <a:bodyPr wrap="none" lIns="0" tIns="0" rIns="0" bIns="0" rtlCol="0" anchor="ctr">
              <a:spAutoFit/>
            </a:bodyPr>
            <a:lstStyle/>
            <a:p>
              <a:pPr algn="l">
                <a:lnSpc>
                  <a:spcPct val="120000"/>
                </a:lnSpc>
              </a:pPr>
              <a:r>
                <a:rPr lang="de-DE" b="1">
                  <a:solidFill>
                    <a:schemeClr val="tx2"/>
                  </a:solidFill>
                </a:rPr>
                <a:t>SLD (-)</a:t>
              </a:r>
            </a:p>
          </p:txBody>
        </p:sp>
        <p:sp>
          <p:nvSpPr>
            <p:cNvPr id="61" name="Textfeld 60">
              <a:extLst>
                <a:ext uri="{FF2B5EF4-FFF2-40B4-BE49-F238E27FC236}">
                  <a16:creationId xmlns:a16="http://schemas.microsoft.com/office/drawing/2014/main" id="{FFC1498A-A2B4-6570-419C-F1FBF678FF1D}"/>
                </a:ext>
              </a:extLst>
            </p:cNvPr>
            <p:cNvSpPr txBox="1"/>
            <p:nvPr/>
          </p:nvSpPr>
          <p:spPr>
            <a:xfrm>
              <a:off x="6381391" y="3290451"/>
              <a:ext cx="804707" cy="308931"/>
            </a:xfrm>
            <a:prstGeom prst="rect">
              <a:avLst/>
            </a:prstGeom>
            <a:noFill/>
          </p:spPr>
          <p:txBody>
            <a:bodyPr wrap="none" lIns="0" tIns="0" rIns="0" bIns="0" rtlCol="0" anchor="ctr">
              <a:spAutoFit/>
            </a:bodyPr>
            <a:lstStyle/>
            <a:p>
              <a:pPr algn="l">
                <a:lnSpc>
                  <a:spcPct val="120000"/>
                </a:lnSpc>
              </a:pPr>
              <a:r>
                <a:rPr lang="de-DE" b="1">
                  <a:solidFill>
                    <a:schemeClr val="tx2"/>
                  </a:solidFill>
                </a:rPr>
                <a:t>MASLD</a:t>
              </a:r>
            </a:p>
          </p:txBody>
        </p:sp>
        <p:sp>
          <p:nvSpPr>
            <p:cNvPr id="62" name="Textfeld 61">
              <a:extLst>
                <a:ext uri="{FF2B5EF4-FFF2-40B4-BE49-F238E27FC236}">
                  <a16:creationId xmlns:a16="http://schemas.microsoft.com/office/drawing/2014/main" id="{7E13647D-F2FF-6252-FFAC-19D2661EB973}"/>
                </a:ext>
              </a:extLst>
            </p:cNvPr>
            <p:cNvSpPr txBox="1"/>
            <p:nvPr/>
          </p:nvSpPr>
          <p:spPr>
            <a:xfrm>
              <a:off x="6381391" y="3673087"/>
              <a:ext cx="913712" cy="308931"/>
            </a:xfrm>
            <a:prstGeom prst="rect">
              <a:avLst/>
            </a:prstGeom>
            <a:noFill/>
          </p:spPr>
          <p:txBody>
            <a:bodyPr wrap="none" lIns="0" tIns="0" rIns="0" bIns="0" rtlCol="0" anchor="ctr">
              <a:spAutoFit/>
            </a:bodyPr>
            <a:lstStyle/>
            <a:p>
              <a:pPr algn="l">
                <a:lnSpc>
                  <a:spcPct val="120000"/>
                </a:lnSpc>
              </a:pPr>
              <a:r>
                <a:rPr lang="de-DE" b="1" err="1">
                  <a:solidFill>
                    <a:schemeClr val="tx2"/>
                  </a:solidFill>
                </a:rPr>
                <a:t>MetALD</a:t>
              </a:r>
              <a:endParaRPr lang="de-DE" b="1">
                <a:solidFill>
                  <a:schemeClr val="tx2"/>
                </a:solidFill>
              </a:endParaRPr>
            </a:p>
          </p:txBody>
        </p:sp>
        <p:sp>
          <p:nvSpPr>
            <p:cNvPr id="63" name="Textfeld 62">
              <a:extLst>
                <a:ext uri="{FF2B5EF4-FFF2-40B4-BE49-F238E27FC236}">
                  <a16:creationId xmlns:a16="http://schemas.microsoft.com/office/drawing/2014/main" id="{697BDEA3-87CC-025A-F102-9373963DFABD}"/>
                </a:ext>
              </a:extLst>
            </p:cNvPr>
            <p:cNvSpPr txBox="1"/>
            <p:nvPr/>
          </p:nvSpPr>
          <p:spPr>
            <a:xfrm>
              <a:off x="6379408" y="4070293"/>
              <a:ext cx="460062" cy="308931"/>
            </a:xfrm>
            <a:prstGeom prst="rect">
              <a:avLst/>
            </a:prstGeom>
            <a:noFill/>
          </p:spPr>
          <p:txBody>
            <a:bodyPr wrap="none" lIns="0" tIns="0" rIns="0" bIns="0" rtlCol="0" anchor="ctr">
              <a:spAutoFit/>
            </a:bodyPr>
            <a:lstStyle/>
            <a:p>
              <a:pPr algn="l">
                <a:lnSpc>
                  <a:spcPct val="120000"/>
                </a:lnSpc>
              </a:pPr>
              <a:r>
                <a:rPr lang="de-DE" b="1">
                  <a:solidFill>
                    <a:schemeClr val="tx2"/>
                  </a:solidFill>
                </a:rPr>
                <a:t>ALD</a:t>
              </a:r>
            </a:p>
          </p:txBody>
        </p:sp>
        <p:sp>
          <p:nvSpPr>
            <p:cNvPr id="64" name="Textfeld 63">
              <a:extLst>
                <a:ext uri="{FF2B5EF4-FFF2-40B4-BE49-F238E27FC236}">
                  <a16:creationId xmlns:a16="http://schemas.microsoft.com/office/drawing/2014/main" id="{3EDCDE1C-740F-E06E-AA96-21D050EE166F}"/>
                </a:ext>
              </a:extLst>
            </p:cNvPr>
            <p:cNvSpPr txBox="1"/>
            <p:nvPr/>
          </p:nvSpPr>
          <p:spPr>
            <a:xfrm>
              <a:off x="9158403" y="2889926"/>
              <a:ext cx="960199" cy="308931"/>
            </a:xfrm>
            <a:prstGeom prst="rect">
              <a:avLst/>
            </a:prstGeom>
            <a:noFill/>
          </p:spPr>
          <p:txBody>
            <a:bodyPr wrap="none" lIns="0" tIns="0" rIns="0" bIns="0" rtlCol="0">
              <a:spAutoFit/>
            </a:bodyPr>
            <a:lstStyle/>
            <a:p>
              <a:pPr algn="l">
                <a:lnSpc>
                  <a:spcPct val="120000"/>
                </a:lnSpc>
              </a:pPr>
              <a:r>
                <a:rPr lang="de-DE">
                  <a:solidFill>
                    <a:schemeClr val="tx2"/>
                  </a:solidFill>
                </a:rPr>
                <a:t>Referenz</a:t>
              </a:r>
            </a:p>
          </p:txBody>
        </p:sp>
        <p:sp>
          <p:nvSpPr>
            <p:cNvPr id="65" name="Textfeld 64">
              <a:extLst>
                <a:ext uri="{FF2B5EF4-FFF2-40B4-BE49-F238E27FC236}">
                  <a16:creationId xmlns:a16="http://schemas.microsoft.com/office/drawing/2014/main" id="{F17B21B8-1F8B-F300-2FC5-C5D2C5C4C078}"/>
                </a:ext>
              </a:extLst>
            </p:cNvPr>
            <p:cNvSpPr txBox="1"/>
            <p:nvPr/>
          </p:nvSpPr>
          <p:spPr>
            <a:xfrm>
              <a:off x="9158403" y="3291091"/>
              <a:ext cx="1850666" cy="308931"/>
            </a:xfrm>
            <a:prstGeom prst="rect">
              <a:avLst/>
            </a:prstGeom>
            <a:noFill/>
          </p:spPr>
          <p:txBody>
            <a:bodyPr wrap="square" lIns="0" tIns="0" rIns="0" bIns="0" rtlCol="0">
              <a:spAutoFit/>
            </a:bodyPr>
            <a:lstStyle/>
            <a:p>
              <a:pPr algn="l">
                <a:lnSpc>
                  <a:spcPct val="120000"/>
                </a:lnSpc>
              </a:pPr>
              <a:r>
                <a:rPr lang="de-DE">
                  <a:solidFill>
                    <a:schemeClr val="tx2"/>
                  </a:solidFill>
                </a:rPr>
                <a:t>1,21 (1,09 – 1,34)</a:t>
              </a:r>
            </a:p>
          </p:txBody>
        </p:sp>
        <p:sp>
          <p:nvSpPr>
            <p:cNvPr id="66" name="Textfeld 65">
              <a:extLst>
                <a:ext uri="{FF2B5EF4-FFF2-40B4-BE49-F238E27FC236}">
                  <a16:creationId xmlns:a16="http://schemas.microsoft.com/office/drawing/2014/main" id="{EE3F71C9-575A-BF89-C02F-8FC9F73006A7}"/>
                </a:ext>
              </a:extLst>
            </p:cNvPr>
            <p:cNvSpPr txBox="1"/>
            <p:nvPr/>
          </p:nvSpPr>
          <p:spPr>
            <a:xfrm>
              <a:off x="9158403" y="3676968"/>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1,58 (1,14 – 2,18))</a:t>
              </a:r>
            </a:p>
          </p:txBody>
        </p:sp>
        <p:sp>
          <p:nvSpPr>
            <p:cNvPr id="67" name="Textfeld 66">
              <a:extLst>
                <a:ext uri="{FF2B5EF4-FFF2-40B4-BE49-F238E27FC236}">
                  <a16:creationId xmlns:a16="http://schemas.microsoft.com/office/drawing/2014/main" id="{966CC74D-8B11-E3D0-044F-5B489E308CEA}"/>
                </a:ext>
              </a:extLst>
            </p:cNvPr>
            <p:cNvSpPr txBox="1"/>
            <p:nvPr/>
          </p:nvSpPr>
          <p:spPr>
            <a:xfrm>
              <a:off x="9158403" y="4051213"/>
              <a:ext cx="1880323" cy="308931"/>
            </a:xfrm>
            <a:prstGeom prst="rect">
              <a:avLst/>
            </a:prstGeom>
            <a:noFill/>
          </p:spPr>
          <p:txBody>
            <a:bodyPr wrap="none" lIns="0" tIns="0" rIns="0" bIns="0" rtlCol="0">
              <a:spAutoFit/>
            </a:bodyPr>
            <a:lstStyle/>
            <a:p>
              <a:pPr algn="l">
                <a:lnSpc>
                  <a:spcPct val="120000"/>
                </a:lnSpc>
              </a:pPr>
              <a:r>
                <a:rPr lang="de-DE">
                  <a:solidFill>
                    <a:schemeClr val="tx2"/>
                  </a:solidFill>
                </a:rPr>
                <a:t> 2,38(1,27 – 4,43))</a:t>
              </a:r>
            </a:p>
          </p:txBody>
        </p:sp>
        <p:sp>
          <p:nvSpPr>
            <p:cNvPr id="68" name="Textfeld 67">
              <a:extLst>
                <a:ext uri="{FF2B5EF4-FFF2-40B4-BE49-F238E27FC236}">
                  <a16:creationId xmlns:a16="http://schemas.microsoft.com/office/drawing/2014/main" id="{7C3777D6-E982-CD74-CA3F-4E088EAF760D}"/>
                </a:ext>
              </a:extLst>
            </p:cNvPr>
            <p:cNvSpPr txBox="1"/>
            <p:nvPr/>
          </p:nvSpPr>
          <p:spPr>
            <a:xfrm>
              <a:off x="9158403" y="2552604"/>
              <a:ext cx="1375377" cy="308931"/>
            </a:xfrm>
            <a:prstGeom prst="rect">
              <a:avLst/>
            </a:prstGeom>
            <a:noFill/>
          </p:spPr>
          <p:txBody>
            <a:bodyPr wrap="none" lIns="0" tIns="0" rIns="0" bIns="0" rtlCol="0">
              <a:spAutoFit/>
            </a:bodyPr>
            <a:lstStyle/>
            <a:p>
              <a:pPr algn="l">
                <a:lnSpc>
                  <a:spcPct val="120000"/>
                </a:lnSpc>
              </a:pPr>
              <a:r>
                <a:rPr lang="de-DE" b="1">
                  <a:solidFill>
                    <a:schemeClr val="tx2"/>
                  </a:solidFill>
                </a:rPr>
                <a:t>HR (95 % CI)</a:t>
              </a:r>
            </a:p>
          </p:txBody>
        </p:sp>
      </p:grpSp>
      <p:sp>
        <p:nvSpPr>
          <p:cNvPr id="2" name="Inhaltsplatzhalter 2">
            <a:extLst>
              <a:ext uri="{FF2B5EF4-FFF2-40B4-BE49-F238E27FC236}">
                <a16:creationId xmlns:a16="http://schemas.microsoft.com/office/drawing/2014/main" id="{F337DF98-3C63-B739-40A3-9469D9B5BE78}"/>
              </a:ext>
            </a:extLst>
          </p:cNvPr>
          <p:cNvSpPr txBox="1">
            <a:spLocks/>
          </p:cNvSpPr>
          <p:nvPr/>
        </p:nvSpPr>
        <p:spPr>
          <a:xfrm>
            <a:off x="647698" y="2987017"/>
            <a:ext cx="10896600" cy="1357926"/>
          </a:xfrm>
          <a:prstGeom prst="roundRect">
            <a:avLst/>
          </a:prstGeom>
          <a:solidFill>
            <a:srgbClr val="001965"/>
          </a:solidFill>
          <a:ln w="57150">
            <a:solidFill>
              <a:srgbClr val="001965"/>
            </a:solidFill>
          </a:ln>
          <a:effectLst>
            <a:outerShdw blurRad="50800" dist="38100" dir="2700000" algn="tl" rotWithShape="0">
              <a:prstClr val="black">
                <a:alpha val="40000"/>
              </a:prstClr>
            </a:outerShdw>
          </a:effectLst>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3200" b="1" i="0" u="none" strike="noStrike" kern="1200" cap="none" spc="0" normalizeH="0" baseline="0" noProof="0">
                <a:ln>
                  <a:noFill/>
                </a:ln>
                <a:solidFill>
                  <a:schemeClr val="bg1"/>
                </a:solidFill>
                <a:effectLst/>
                <a:uLnTx/>
                <a:uFillTx/>
                <a:latin typeface="Apis For Office"/>
                <a:ea typeface="+mn-ea"/>
                <a:cs typeface="+mn-cs"/>
              </a:rPr>
              <a:t>„Management </a:t>
            </a:r>
            <a:r>
              <a:rPr kumimoji="0" lang="de-DE" sz="3200" b="1" i="0" u="none" strike="noStrike" kern="1200" cap="none" spc="0" normalizeH="0" baseline="0" noProof="0" err="1">
                <a:ln>
                  <a:noFill/>
                </a:ln>
                <a:solidFill>
                  <a:schemeClr val="bg1"/>
                </a:solidFill>
                <a:effectLst/>
                <a:uLnTx/>
                <a:uFillTx/>
                <a:latin typeface="Apis For Office"/>
                <a:ea typeface="+mn-ea"/>
                <a:cs typeface="+mn-cs"/>
              </a:rPr>
              <a:t>of</a:t>
            </a:r>
            <a:r>
              <a:rPr kumimoji="0" lang="de-DE" sz="3200" b="1" i="0" u="none" strike="noStrike" kern="1200" cap="none" spc="0" normalizeH="0" baseline="0" noProof="0">
                <a:ln>
                  <a:noFill/>
                </a:ln>
                <a:solidFill>
                  <a:schemeClr val="bg1"/>
                </a:solidFill>
                <a:effectLst/>
                <a:uLnTx/>
                <a:uFillTx/>
                <a:latin typeface="Apis For Office"/>
                <a:ea typeface="+mn-ea"/>
                <a:cs typeface="+mn-cs"/>
              </a:rPr>
              <a:t> </a:t>
            </a:r>
            <a:r>
              <a:rPr kumimoji="0" lang="de-DE" sz="3200" b="1" i="0" u="none" strike="noStrike" kern="1200" cap="none" spc="0" normalizeH="0" baseline="0" noProof="0" err="1">
                <a:ln>
                  <a:noFill/>
                </a:ln>
                <a:solidFill>
                  <a:schemeClr val="bg1"/>
                </a:solidFill>
                <a:effectLst/>
                <a:uLnTx/>
                <a:uFillTx/>
                <a:latin typeface="Apis For Office"/>
                <a:ea typeface="+mn-ea"/>
                <a:cs typeface="+mn-cs"/>
              </a:rPr>
              <a:t>metabolic</a:t>
            </a:r>
            <a:r>
              <a:rPr kumimoji="0" lang="de-DE" sz="3200" b="1" i="0" u="none" strike="noStrike" kern="1200" cap="none" spc="0" normalizeH="0" baseline="0" noProof="0">
                <a:ln>
                  <a:noFill/>
                </a:ln>
                <a:solidFill>
                  <a:schemeClr val="bg1"/>
                </a:solidFill>
                <a:effectLst/>
                <a:uLnTx/>
                <a:uFillTx/>
                <a:latin typeface="Apis For Office"/>
                <a:ea typeface="+mn-ea"/>
                <a:cs typeface="+mn-cs"/>
              </a:rPr>
              <a:t> </a:t>
            </a:r>
            <a:r>
              <a:rPr kumimoji="0" lang="de-DE" sz="3200" b="1" i="0" u="none" strike="noStrike" kern="1200" cap="none" spc="0" normalizeH="0" baseline="0" noProof="0" err="1">
                <a:ln>
                  <a:noFill/>
                </a:ln>
                <a:solidFill>
                  <a:schemeClr val="bg1"/>
                </a:solidFill>
                <a:effectLst/>
                <a:uLnTx/>
                <a:uFillTx/>
                <a:latin typeface="Apis For Office"/>
                <a:ea typeface="+mn-ea"/>
                <a:cs typeface="+mn-cs"/>
              </a:rPr>
              <a:t>syndrome</a:t>
            </a:r>
            <a:r>
              <a:rPr kumimoji="0" lang="de-DE" sz="3200" b="1" i="0" u="none" strike="noStrike" kern="1200" cap="none" spc="0" normalizeH="0" baseline="0" noProof="0">
                <a:ln>
                  <a:noFill/>
                </a:ln>
                <a:solidFill>
                  <a:schemeClr val="bg1"/>
                </a:solidFill>
                <a:effectLst/>
                <a:uLnTx/>
                <a:uFillTx/>
                <a:latin typeface="Apis For Office"/>
                <a:ea typeface="+mn-ea"/>
                <a:cs typeface="+mn-cs"/>
              </a:rPr>
              <a:t> </a:t>
            </a:r>
            <a:r>
              <a:rPr kumimoji="0" lang="de-DE" sz="3200" b="1" i="0" u="none" strike="noStrike" kern="1200" cap="none" spc="0" normalizeH="0" baseline="0" noProof="0" err="1">
                <a:ln>
                  <a:noFill/>
                </a:ln>
                <a:solidFill>
                  <a:schemeClr val="bg1"/>
                </a:solidFill>
                <a:effectLst/>
                <a:uLnTx/>
                <a:uFillTx/>
                <a:latin typeface="Apis For Office"/>
                <a:ea typeface="+mn-ea"/>
                <a:cs typeface="+mn-cs"/>
              </a:rPr>
              <a:t>is</a:t>
            </a:r>
            <a:r>
              <a:rPr kumimoji="0" lang="de-DE" sz="3200" b="1" i="0" u="none" strike="noStrike" kern="1200" cap="none" spc="0" normalizeH="0" baseline="0" noProof="0">
                <a:ln>
                  <a:noFill/>
                </a:ln>
                <a:solidFill>
                  <a:schemeClr val="bg1"/>
                </a:solidFill>
                <a:effectLst/>
                <a:uLnTx/>
                <a:uFillTx/>
                <a:latin typeface="Apis For Office"/>
                <a:ea typeface="+mn-ea"/>
                <a:cs typeface="+mn-cs"/>
              </a:rPr>
              <a:t> </a:t>
            </a:r>
            <a:r>
              <a:rPr kumimoji="0" lang="de-DE" sz="3200" b="1" i="0" u="none" strike="noStrike" kern="1200" cap="none" spc="0" normalizeH="0" baseline="0" noProof="0" err="1">
                <a:ln>
                  <a:noFill/>
                </a:ln>
                <a:solidFill>
                  <a:schemeClr val="bg1"/>
                </a:solidFill>
                <a:effectLst/>
                <a:uLnTx/>
                <a:uFillTx/>
                <a:latin typeface="Apis For Office"/>
                <a:ea typeface="+mn-ea"/>
                <a:cs typeface="+mn-cs"/>
              </a:rPr>
              <a:t>core</a:t>
            </a:r>
            <a:r>
              <a:rPr kumimoji="0" lang="de-DE" sz="3200" b="1" i="0" u="none" strike="noStrike" kern="1200" cap="none" spc="0" normalizeH="0" baseline="0" noProof="0">
                <a:ln>
                  <a:noFill/>
                </a:ln>
                <a:solidFill>
                  <a:schemeClr val="bg1"/>
                </a:solidFill>
                <a:effectLst/>
                <a:uLnTx/>
                <a:uFillTx/>
                <a:latin typeface="Apis For Office"/>
                <a:ea typeface="+mn-ea"/>
                <a:cs typeface="+mn-cs"/>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2400" b="0" i="0" u="none" strike="noStrike" kern="1200" cap="none" spc="0" normalizeH="0" baseline="0" noProof="0">
                <a:ln>
                  <a:noFill/>
                </a:ln>
                <a:solidFill>
                  <a:schemeClr val="bg1"/>
                </a:solidFill>
                <a:effectLst/>
                <a:uLnTx/>
                <a:uFillTx/>
                <a:latin typeface="Apis For Office"/>
                <a:ea typeface="+mn-ea"/>
                <a:cs typeface="+mn-cs"/>
              </a:rPr>
              <a:t>(Phillip </a:t>
            </a:r>
            <a:r>
              <a:rPr kumimoji="0" lang="de-DE" sz="2400" b="0" i="0" u="none" strike="noStrike" kern="1200" cap="none" spc="0" normalizeH="0" baseline="0" noProof="0" err="1">
                <a:ln>
                  <a:noFill/>
                </a:ln>
                <a:solidFill>
                  <a:schemeClr val="bg1"/>
                </a:solidFill>
                <a:effectLst/>
                <a:uLnTx/>
                <a:uFillTx/>
                <a:latin typeface="Apis For Office"/>
                <a:ea typeface="+mn-ea"/>
                <a:cs typeface="+mn-cs"/>
              </a:rPr>
              <a:t>Newsome</a:t>
            </a:r>
            <a:r>
              <a:rPr kumimoji="0" lang="de-DE" sz="2400" b="0" i="0" u="none" strike="noStrike" kern="1200" cap="none" spc="0" normalizeH="0" baseline="0" noProof="0">
                <a:ln>
                  <a:noFill/>
                </a:ln>
                <a:solidFill>
                  <a:schemeClr val="bg1"/>
                </a:solidFill>
                <a:effectLst/>
                <a:uLnTx/>
                <a:uFillTx/>
                <a:latin typeface="Apis For Office"/>
                <a:ea typeface="+mn-ea"/>
                <a:cs typeface="+mn-cs"/>
              </a:rPr>
              <a:t>, EASL-Session</a:t>
            </a:r>
            <a:r>
              <a:rPr kumimoji="0" lang="en-US" sz="2400" b="0" i="0" u="none" strike="noStrike" kern="1200" cap="none" spc="0" normalizeH="0" baseline="0" noProof="0">
                <a:ln>
                  <a:noFill/>
                </a:ln>
                <a:solidFill>
                  <a:schemeClr val="bg1"/>
                </a:solidFill>
                <a:effectLst/>
                <a:uLnTx/>
                <a:uFillTx/>
                <a:latin typeface="Apis For Office"/>
                <a:ea typeface="+mn-ea"/>
                <a:cs typeface="+mn-cs"/>
              </a:rPr>
              <a:t> </a:t>
            </a:r>
            <a:r>
              <a:rPr kumimoji="0" lang="en-US" sz="2400" b="0" i="1" u="none" strike="noStrike" kern="1200" cap="none" spc="0" normalizeH="0" baseline="0" noProof="0">
                <a:ln>
                  <a:noFill/>
                </a:ln>
                <a:solidFill>
                  <a:schemeClr val="bg1"/>
                </a:solidFill>
                <a:effectLst/>
                <a:uLnTx/>
                <a:uFillTx/>
                <a:latin typeface="Apis For Office"/>
                <a:ea typeface="+mn-ea"/>
                <a:cs typeface="+mn-cs"/>
              </a:rPr>
              <a:t>Novel Therapeutics and evolving challenges in managing MASLD</a:t>
            </a:r>
            <a:endParaRPr kumimoji="0" lang="de-DE" sz="2400" b="0" i="0" u="none" strike="noStrike" kern="1200" cap="none" spc="0" normalizeH="0" baseline="0" noProof="0">
              <a:ln>
                <a:noFill/>
              </a:ln>
              <a:solidFill>
                <a:schemeClr val="bg1"/>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2220193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F6E0A-2E35-08D7-459F-5705B86AF717}"/>
              </a:ext>
            </a:extLst>
          </p:cNvPr>
          <p:cNvSpPr>
            <a:spLocks noGrp="1"/>
          </p:cNvSpPr>
          <p:nvPr>
            <p:ph type="ctrTitle"/>
          </p:nvPr>
        </p:nvSpPr>
        <p:spPr/>
        <p:txBody>
          <a:bodyPr/>
          <a:lstStyle/>
          <a:p>
            <a:r>
              <a:rPr lang="de-DE" sz="4000"/>
              <a:t>Type 2 </a:t>
            </a:r>
            <a:r>
              <a:rPr lang="de-DE" sz="4000" err="1"/>
              <a:t>diabetes</a:t>
            </a:r>
            <a:r>
              <a:rPr lang="de-DE" sz="4000"/>
              <a:t> </a:t>
            </a:r>
            <a:r>
              <a:rPr lang="de-DE" sz="4000" err="1"/>
              <a:t>increases</a:t>
            </a:r>
            <a:r>
              <a:rPr lang="de-DE" sz="4000"/>
              <a:t> </a:t>
            </a:r>
            <a:r>
              <a:rPr lang="de-DE" sz="4000" err="1"/>
              <a:t>the</a:t>
            </a:r>
            <a:r>
              <a:rPr lang="de-DE" sz="4000"/>
              <a:t> </a:t>
            </a:r>
            <a:r>
              <a:rPr lang="de-DE" sz="4000" err="1"/>
              <a:t>risk</a:t>
            </a:r>
            <a:r>
              <a:rPr lang="de-DE" sz="4000"/>
              <a:t> </a:t>
            </a:r>
            <a:r>
              <a:rPr lang="de-DE" sz="4000" err="1"/>
              <a:t>of</a:t>
            </a:r>
            <a:r>
              <a:rPr lang="de-DE" sz="4000"/>
              <a:t> </a:t>
            </a:r>
            <a:r>
              <a:rPr lang="de-DE" sz="4000" err="1"/>
              <a:t>progression</a:t>
            </a:r>
            <a:r>
              <a:rPr lang="de-DE" sz="4000"/>
              <a:t> </a:t>
            </a:r>
            <a:r>
              <a:rPr lang="de-DE" sz="4000" err="1"/>
              <a:t>to</a:t>
            </a:r>
            <a:r>
              <a:rPr lang="de-DE" sz="4000"/>
              <a:t> </a:t>
            </a:r>
            <a:r>
              <a:rPr lang="de-DE" sz="4000" err="1"/>
              <a:t>metabolic</a:t>
            </a:r>
            <a:r>
              <a:rPr lang="de-DE" sz="4000"/>
              <a:t> </a:t>
            </a:r>
            <a:r>
              <a:rPr lang="de-DE" sz="4000" err="1"/>
              <a:t>dysfunction-associated</a:t>
            </a:r>
            <a:r>
              <a:rPr lang="de-DE" sz="4000"/>
              <a:t> </a:t>
            </a:r>
            <a:r>
              <a:rPr lang="de-DE" sz="4000" err="1"/>
              <a:t>steatohepatits-related</a:t>
            </a:r>
            <a:r>
              <a:rPr lang="de-DE" sz="4000"/>
              <a:t> </a:t>
            </a:r>
            <a:r>
              <a:rPr lang="de-DE" sz="4000" err="1"/>
              <a:t>cirrhosis</a:t>
            </a:r>
            <a:r>
              <a:rPr lang="de-DE" sz="4000"/>
              <a:t> in a real </a:t>
            </a:r>
            <a:r>
              <a:rPr lang="de-DE" sz="4000" err="1"/>
              <a:t>world</a:t>
            </a:r>
            <a:r>
              <a:rPr lang="de-DE" sz="4000"/>
              <a:t> </a:t>
            </a:r>
            <a:r>
              <a:rPr lang="de-DE" sz="4000" err="1"/>
              <a:t>setting</a:t>
            </a:r>
            <a:endParaRPr lang="de-DE" sz="4000"/>
          </a:p>
        </p:txBody>
      </p:sp>
      <p:sp>
        <p:nvSpPr>
          <p:cNvPr id="3" name="Textplatzhalter 2">
            <a:extLst>
              <a:ext uri="{FF2B5EF4-FFF2-40B4-BE49-F238E27FC236}">
                <a16:creationId xmlns:a16="http://schemas.microsoft.com/office/drawing/2014/main" id="{8DC970A2-C085-351E-73E7-9FD219D19A35}"/>
              </a:ext>
            </a:extLst>
          </p:cNvPr>
          <p:cNvSpPr>
            <a:spLocks noGrp="1"/>
          </p:cNvSpPr>
          <p:nvPr>
            <p:ph type="body" sz="quarter" idx="17"/>
          </p:nvPr>
        </p:nvSpPr>
        <p:spPr/>
        <p:txBody>
          <a:bodyPr/>
          <a:lstStyle/>
          <a:p>
            <a:r>
              <a:rPr lang="de-DE" err="1"/>
              <a:t>ePoster</a:t>
            </a:r>
            <a:r>
              <a:rPr lang="de-DE"/>
              <a:t> (THU-464) vom EASL 2025, 07.-10. Mai 2025, Amsterdam.</a:t>
            </a:r>
          </a:p>
        </p:txBody>
      </p:sp>
      <p:sp>
        <p:nvSpPr>
          <p:cNvPr id="4" name="Textplatzhalter 3">
            <a:extLst>
              <a:ext uri="{FF2B5EF4-FFF2-40B4-BE49-F238E27FC236}">
                <a16:creationId xmlns:a16="http://schemas.microsoft.com/office/drawing/2014/main" id="{8B2CE44C-3115-E7C6-D222-D96B1C748927}"/>
              </a:ext>
            </a:extLst>
          </p:cNvPr>
          <p:cNvSpPr>
            <a:spLocks noGrp="1"/>
          </p:cNvSpPr>
          <p:nvPr>
            <p:ph type="body" sz="quarter" idx="14"/>
          </p:nvPr>
        </p:nvSpPr>
        <p:spPr/>
        <p:txBody>
          <a:bodyPr/>
          <a:lstStyle/>
          <a:p>
            <a:r>
              <a:rPr lang="de-DE"/>
              <a:t>Kahl, S. et al.</a:t>
            </a:r>
          </a:p>
        </p:txBody>
      </p:sp>
      <p:pic>
        <p:nvPicPr>
          <p:cNvPr id="5" name="Grafik 4">
            <a:extLst>
              <a:ext uri="{FF2B5EF4-FFF2-40B4-BE49-F238E27FC236}">
                <a16:creationId xmlns:a16="http://schemas.microsoft.com/office/drawing/2014/main" id="{69FB0525-451B-1507-2370-5894D42CD3FB}"/>
              </a:ext>
            </a:extLst>
          </p:cNvPr>
          <p:cNvPicPr>
            <a:picLocks noChangeAspect="1"/>
          </p:cNvPicPr>
          <p:nvPr/>
        </p:nvPicPr>
        <p:blipFill>
          <a:blip r:embed="rId3"/>
          <a:stretch>
            <a:fillRect/>
          </a:stretch>
        </p:blipFill>
        <p:spPr>
          <a:xfrm>
            <a:off x="8321040" y="4576019"/>
            <a:ext cx="3222960" cy="2004801"/>
          </a:xfrm>
          <a:prstGeom prst="rect">
            <a:avLst/>
          </a:prstGeom>
        </p:spPr>
      </p:pic>
    </p:spTree>
    <p:custDataLst>
      <p:tags r:id="rId1"/>
    </p:custDataLst>
    <p:extLst>
      <p:ext uri="{BB962C8B-B14F-4D97-AF65-F5344CB8AC3E}">
        <p14:creationId xmlns:p14="http://schemas.microsoft.com/office/powerpoint/2010/main" val="358843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11F6E-59B8-FCF4-0E1F-E91290E1AB37}"/>
            </a:ext>
          </a:extLst>
        </p:cNvPr>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6607DB6E-F0BF-994D-C3E3-964F3FA83564}"/>
              </a:ext>
            </a:extLst>
          </p:cNvPr>
          <p:cNvSpPr/>
          <p:nvPr/>
        </p:nvSpPr>
        <p:spPr>
          <a:xfrm>
            <a:off x="565042" y="5183009"/>
            <a:ext cx="11013002" cy="678474"/>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b="0" i="0" u="none" strike="noStrike" kern="1200" cap="none" spc="0" normalizeH="0" baseline="0" noProof="0">
                <a:ln>
                  <a:noFill/>
                </a:ln>
                <a:solidFill>
                  <a:srgbClr val="001965"/>
                </a:solidFill>
                <a:effectLst/>
                <a:uLnTx/>
                <a:uFillTx/>
                <a:latin typeface="Apis For Office"/>
                <a:ea typeface="+mn-ea"/>
                <a:cs typeface="+mn-cs"/>
              </a:rPr>
              <a:t>Bei Menschen mit MASH ist das Vorhandensein von Diabetes Typ 2 mit einem höheren Risiko für das Fortschreiten von MASH zur Leberzirrhose verbunden.</a:t>
            </a:r>
          </a:p>
        </p:txBody>
      </p:sp>
      <p:sp>
        <p:nvSpPr>
          <p:cNvPr id="4" name="Textplatzhalter 3">
            <a:extLst>
              <a:ext uri="{FF2B5EF4-FFF2-40B4-BE49-F238E27FC236}">
                <a16:creationId xmlns:a16="http://schemas.microsoft.com/office/drawing/2014/main" id="{3A336D21-AAC5-B3F8-AC21-04C8069FB639}"/>
              </a:ext>
            </a:extLst>
          </p:cNvPr>
          <p:cNvSpPr>
            <a:spLocks noGrp="1"/>
          </p:cNvSpPr>
          <p:nvPr>
            <p:ph type="body" sz="quarter" idx="15"/>
          </p:nvPr>
        </p:nvSpPr>
        <p:spPr>
          <a:xfrm>
            <a:off x="647700" y="6167098"/>
            <a:ext cx="5365642" cy="578190"/>
          </a:xfrm>
        </p:spPr>
        <p:txBody>
          <a:bodyPr/>
          <a:lstStyle/>
          <a:p>
            <a:r>
              <a:rPr lang="de-DE" i="1"/>
              <a:t>Grafik von Novo Nordisk nach Daten von Kahl S. et al.</a:t>
            </a:r>
            <a:br>
              <a:rPr lang="de-DE"/>
            </a:br>
            <a:r>
              <a:rPr lang="de-DE" baseline="30000"/>
              <a:t>1</a:t>
            </a:r>
            <a:r>
              <a:rPr lang="de-DE"/>
              <a:t>Das zuletzt bestimmte </a:t>
            </a:r>
            <a:r>
              <a:rPr lang="de-DE" err="1"/>
              <a:t>Fibrosestadium</a:t>
            </a:r>
            <a:r>
              <a:rPr lang="de-DE"/>
              <a:t> nach </a:t>
            </a:r>
            <a:r>
              <a:rPr lang="de-DE" err="1"/>
              <a:t>Brunt</a:t>
            </a:r>
            <a:r>
              <a:rPr lang="de-DE"/>
              <a:t> oder NAS bis zum oder zum Indexzeitpunkt</a:t>
            </a:r>
            <a:r>
              <a:rPr kumimoji="0" lang="de-DE" sz="900" b="0" i="0" u="none" strike="noStrike" kern="1200" cap="none" spc="0" normalizeH="0" noProof="0">
                <a:ln>
                  <a:noFill/>
                </a:ln>
                <a:solidFill>
                  <a:srgbClr val="001965"/>
                </a:solidFill>
                <a:effectLst/>
                <a:uLnTx/>
                <a:uFillTx/>
                <a:latin typeface="Apis For Office"/>
                <a:ea typeface="+mn-ea"/>
                <a:cs typeface="+mn-cs"/>
              </a:rPr>
              <a:t> </a:t>
            </a:r>
            <a:br>
              <a:rPr kumimoji="0" lang="de-DE" sz="900" b="0" i="0" u="none" strike="noStrike" kern="1200" cap="none" spc="0" normalizeH="0" noProof="0">
                <a:ln>
                  <a:noFill/>
                </a:ln>
                <a:solidFill>
                  <a:srgbClr val="001965"/>
                </a:solidFill>
                <a:effectLst/>
                <a:uLnTx/>
                <a:uFillTx/>
                <a:latin typeface="Apis For Office"/>
                <a:ea typeface="+mn-ea"/>
                <a:cs typeface="+mn-cs"/>
              </a:rPr>
            </a:br>
            <a:r>
              <a:rPr lang="de-DE"/>
              <a:t>CI, </a:t>
            </a:r>
            <a:r>
              <a:rPr lang="de-DE" err="1"/>
              <a:t>confidence</a:t>
            </a:r>
            <a:r>
              <a:rPr lang="de-DE"/>
              <a:t> </a:t>
            </a:r>
            <a:r>
              <a:rPr lang="de-DE" err="1"/>
              <a:t>interval</a:t>
            </a:r>
            <a:r>
              <a:rPr lang="de-DE"/>
              <a:t>, Konfidenzintervall; HR, </a:t>
            </a:r>
            <a:r>
              <a:rPr lang="de-DE" err="1"/>
              <a:t>hazard</a:t>
            </a:r>
            <a:r>
              <a:rPr lang="de-DE"/>
              <a:t> </a:t>
            </a:r>
            <a:r>
              <a:rPr lang="de-DE" err="1"/>
              <a:t>ratio</a:t>
            </a:r>
            <a:r>
              <a:rPr lang="de-DE"/>
              <a:t>, Risikoquotient; MASH, Metabolische Dysfunktion-assoziierte Steatohepatitis; NAS, NAFLD-Aktivitäts-Score; </a:t>
            </a:r>
            <a:r>
              <a:rPr lang="de-DE" err="1"/>
              <a:t>Ref</a:t>
            </a:r>
            <a:r>
              <a:rPr lang="de-DE"/>
              <a:t>., Referenz; T2D, Diabetes Typ 2.</a:t>
            </a:r>
          </a:p>
        </p:txBody>
      </p:sp>
      <p:sp>
        <p:nvSpPr>
          <p:cNvPr id="5" name="Textplatzhalter 4">
            <a:extLst>
              <a:ext uri="{FF2B5EF4-FFF2-40B4-BE49-F238E27FC236}">
                <a16:creationId xmlns:a16="http://schemas.microsoft.com/office/drawing/2014/main" id="{7C818207-51B6-CB10-49C2-196BD36C3A81}"/>
              </a:ext>
            </a:extLst>
          </p:cNvPr>
          <p:cNvSpPr>
            <a:spLocks noGrp="1"/>
          </p:cNvSpPr>
          <p:nvPr>
            <p:ph type="body" sz="quarter" idx="17"/>
          </p:nvPr>
        </p:nvSpPr>
        <p:spPr/>
        <p:txBody>
          <a:bodyPr/>
          <a:lstStyle/>
          <a:p>
            <a:r>
              <a:rPr lang="de-DE"/>
              <a:t>Kahl S. et al. J </a:t>
            </a:r>
            <a:r>
              <a:rPr lang="de-DE" err="1"/>
              <a:t>Hepatol</a:t>
            </a:r>
            <a:r>
              <a:rPr lang="de-DE"/>
              <a:t>. 2025;82(Suppl.1):THU-464.</a:t>
            </a:r>
          </a:p>
        </p:txBody>
      </p:sp>
      <p:sp>
        <p:nvSpPr>
          <p:cNvPr id="2" name="Titel 1">
            <a:extLst>
              <a:ext uri="{FF2B5EF4-FFF2-40B4-BE49-F238E27FC236}">
                <a16:creationId xmlns:a16="http://schemas.microsoft.com/office/drawing/2014/main" id="{05477BB3-A1E7-61E7-2A13-19F98DEC9904}"/>
              </a:ext>
            </a:extLst>
          </p:cNvPr>
          <p:cNvSpPr>
            <a:spLocks noGrp="1"/>
          </p:cNvSpPr>
          <p:nvPr>
            <p:ph type="title"/>
          </p:nvPr>
        </p:nvSpPr>
        <p:spPr>
          <a:xfrm>
            <a:off x="648000" y="396981"/>
            <a:ext cx="10896000" cy="1296000"/>
          </a:xfrm>
        </p:spPr>
        <p:txBody>
          <a:bodyPr/>
          <a:lstStyle/>
          <a:p>
            <a:r>
              <a:rPr lang="de-DE" dirty="0"/>
              <a:t>Diabetes Typ 2, MASH und Zirrhose</a:t>
            </a:r>
          </a:p>
        </p:txBody>
      </p:sp>
      <p:sp>
        <p:nvSpPr>
          <p:cNvPr id="6" name="Rechteck 5">
            <a:extLst>
              <a:ext uri="{FF2B5EF4-FFF2-40B4-BE49-F238E27FC236}">
                <a16:creationId xmlns:a16="http://schemas.microsoft.com/office/drawing/2014/main" id="{01E94D42-9516-6CF9-59AC-F9B8C4A0B0F7}"/>
              </a:ext>
            </a:extLst>
          </p:cNvPr>
          <p:cNvSpPr/>
          <p:nvPr/>
        </p:nvSpPr>
        <p:spPr>
          <a:xfrm>
            <a:off x="565043" y="1422782"/>
            <a:ext cx="4642578" cy="554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30" normalizeH="0" baseline="0" noProof="0">
                <a:ln>
                  <a:noFill/>
                </a:ln>
                <a:solidFill>
                  <a:srgbClr val="001965"/>
                </a:solidFill>
                <a:effectLst/>
                <a:uLnTx/>
                <a:uFillTx/>
                <a:latin typeface="Apis For Office"/>
                <a:ea typeface="+mn-ea"/>
                <a:cs typeface="+mn-cs"/>
              </a:rPr>
              <a:t>Leberbiopsien zeigen, dass </a:t>
            </a:r>
            <a:r>
              <a:rPr lang="de-DE" sz="1400" b="1" spc="-30">
                <a:solidFill>
                  <a:srgbClr val="001965"/>
                </a:solidFill>
                <a:latin typeface="Apis For Office"/>
              </a:rPr>
              <a:t>Diabetes Typ2 mit einer höheren Prävalenz von fortgeschrittener Fibrose zum Zeitpunkt des Indexereignisses verbunden ist </a:t>
            </a:r>
            <a:endParaRPr kumimoji="0" lang="de-DE" sz="1400" b="1" i="0" u="none" strike="noStrike" kern="1200" cap="none" spc="-30" normalizeH="0" baseline="0" noProof="0">
              <a:ln>
                <a:noFill/>
              </a:ln>
              <a:solidFill>
                <a:srgbClr val="001965"/>
              </a:solidFill>
              <a:effectLst/>
              <a:uLnTx/>
              <a:uFillTx/>
              <a:latin typeface="Apis For Office"/>
              <a:ea typeface="+mn-ea"/>
              <a:cs typeface="+mn-cs"/>
            </a:endParaRPr>
          </a:p>
        </p:txBody>
      </p:sp>
      <p:graphicFrame>
        <p:nvGraphicFramePr>
          <p:cNvPr id="9" name="Tabelle 8">
            <a:extLst>
              <a:ext uri="{FF2B5EF4-FFF2-40B4-BE49-F238E27FC236}">
                <a16:creationId xmlns:a16="http://schemas.microsoft.com/office/drawing/2014/main" id="{C81F3908-B1B4-DD06-5743-0EE1B3AC889E}"/>
              </a:ext>
            </a:extLst>
          </p:cNvPr>
          <p:cNvGraphicFramePr>
            <a:graphicFrameLocks noGrp="1"/>
          </p:cNvGraphicFramePr>
          <p:nvPr>
            <p:extLst>
              <p:ext uri="{D42A27DB-BD31-4B8C-83A1-F6EECF244321}">
                <p14:modId xmlns:p14="http://schemas.microsoft.com/office/powerpoint/2010/main" val="3052875292"/>
              </p:ext>
            </p:extLst>
          </p:nvPr>
        </p:nvGraphicFramePr>
        <p:xfrm>
          <a:off x="690724" y="2282569"/>
          <a:ext cx="4326142" cy="2240280"/>
        </p:xfrm>
        <a:graphic>
          <a:graphicData uri="http://schemas.openxmlformats.org/drawingml/2006/table">
            <a:tbl>
              <a:tblPr firstRow="1" bandRow="1">
                <a:tableStyleId>{5C22544A-7EE6-4342-B048-85BDC9FD1C3A}</a:tableStyleId>
              </a:tblPr>
              <a:tblGrid>
                <a:gridCol w="1516841">
                  <a:extLst>
                    <a:ext uri="{9D8B030D-6E8A-4147-A177-3AD203B41FA5}">
                      <a16:colId xmlns:a16="http://schemas.microsoft.com/office/drawing/2014/main" val="4131087659"/>
                    </a:ext>
                  </a:extLst>
                </a:gridCol>
                <a:gridCol w="962743">
                  <a:extLst>
                    <a:ext uri="{9D8B030D-6E8A-4147-A177-3AD203B41FA5}">
                      <a16:colId xmlns:a16="http://schemas.microsoft.com/office/drawing/2014/main" val="2547905728"/>
                    </a:ext>
                  </a:extLst>
                </a:gridCol>
                <a:gridCol w="954915">
                  <a:extLst>
                    <a:ext uri="{9D8B030D-6E8A-4147-A177-3AD203B41FA5}">
                      <a16:colId xmlns:a16="http://schemas.microsoft.com/office/drawing/2014/main" val="1168379716"/>
                    </a:ext>
                  </a:extLst>
                </a:gridCol>
                <a:gridCol w="891643">
                  <a:extLst>
                    <a:ext uri="{9D8B030D-6E8A-4147-A177-3AD203B41FA5}">
                      <a16:colId xmlns:a16="http://schemas.microsoft.com/office/drawing/2014/main" val="1164386308"/>
                    </a:ext>
                  </a:extLst>
                </a:gridCol>
              </a:tblGrid>
              <a:tr h="410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a:t>Fibrose-Stadium</a:t>
                      </a:r>
                      <a:r>
                        <a:rPr lang="de-DE" sz="1100" baseline="30000"/>
                        <a:t>1</a:t>
                      </a:r>
                      <a:endParaRPr lang="de-DE" sz="1100"/>
                    </a:p>
                  </a:txBody>
                  <a:tcPr/>
                </a:tc>
                <a:tc>
                  <a:txBody>
                    <a:bodyPr/>
                    <a:lstStyle/>
                    <a:p>
                      <a:r>
                        <a:rPr lang="de-DE" sz="1100"/>
                        <a:t>T2D</a:t>
                      </a:r>
                    </a:p>
                    <a:p>
                      <a:r>
                        <a:rPr lang="de-DE" sz="1100"/>
                        <a:t>(n=1.211)</a:t>
                      </a:r>
                    </a:p>
                  </a:txBody>
                  <a:tcPr/>
                </a:tc>
                <a:tc>
                  <a:txBody>
                    <a:bodyPr/>
                    <a:lstStyle/>
                    <a:p>
                      <a:r>
                        <a:rPr lang="de-DE" sz="1100"/>
                        <a:t>Kein T2D</a:t>
                      </a:r>
                    </a:p>
                    <a:p>
                      <a:r>
                        <a:rPr lang="de-DE" sz="1100"/>
                        <a:t>(n=1.204)</a:t>
                      </a:r>
                    </a:p>
                  </a:txBody>
                  <a:tcPr/>
                </a:tc>
                <a:tc>
                  <a:txBody>
                    <a:bodyPr/>
                    <a:lstStyle/>
                    <a:p>
                      <a:r>
                        <a:rPr lang="de-DE" sz="1100"/>
                        <a:t>p-Wert</a:t>
                      </a:r>
                    </a:p>
                  </a:txBody>
                  <a:tcPr/>
                </a:tc>
                <a:extLst>
                  <a:ext uri="{0D108BD9-81ED-4DB2-BD59-A6C34878D82A}">
                    <a16:rowId xmlns:a16="http://schemas.microsoft.com/office/drawing/2014/main" val="2336207677"/>
                  </a:ext>
                </a:extLst>
              </a:tr>
              <a:tr h="249246">
                <a:tc>
                  <a:txBody>
                    <a:bodyPr/>
                    <a:lstStyle/>
                    <a:p>
                      <a:r>
                        <a:rPr lang="de-DE" sz="1100"/>
                        <a:t>n</a:t>
                      </a:r>
                    </a:p>
                  </a:txBody>
                  <a:tcPr/>
                </a:tc>
                <a:tc>
                  <a:txBody>
                    <a:bodyPr/>
                    <a:lstStyle/>
                    <a:p>
                      <a:r>
                        <a:rPr lang="de-DE" sz="1100"/>
                        <a:t>178</a:t>
                      </a:r>
                    </a:p>
                  </a:txBody>
                  <a:tcPr/>
                </a:tc>
                <a:tc>
                  <a:txBody>
                    <a:bodyPr/>
                    <a:lstStyle/>
                    <a:p>
                      <a:r>
                        <a:rPr lang="de-DE" sz="1100"/>
                        <a:t>218</a:t>
                      </a:r>
                    </a:p>
                  </a:txBody>
                  <a:tcPr/>
                </a:tc>
                <a:tc>
                  <a:txBody>
                    <a:bodyPr/>
                    <a:lstStyle/>
                    <a:p>
                      <a:r>
                        <a:rPr lang="de-DE" sz="1100"/>
                        <a:t>&lt;0,001</a:t>
                      </a:r>
                    </a:p>
                  </a:txBody>
                  <a:tcPr/>
                </a:tc>
                <a:extLst>
                  <a:ext uri="{0D108BD9-81ED-4DB2-BD59-A6C34878D82A}">
                    <a16:rowId xmlns:a16="http://schemas.microsoft.com/office/drawing/2014/main" val="4165786538"/>
                  </a:ext>
                </a:extLst>
              </a:tr>
              <a:tr h="249246">
                <a:tc>
                  <a:txBody>
                    <a:bodyPr/>
                    <a:lstStyle/>
                    <a:p>
                      <a:r>
                        <a:rPr lang="de-DE" sz="1100"/>
                        <a:t>0</a:t>
                      </a:r>
                    </a:p>
                  </a:txBody>
                  <a:tcPr/>
                </a:tc>
                <a:tc>
                  <a:txBody>
                    <a:bodyPr/>
                    <a:lstStyle/>
                    <a:p>
                      <a:r>
                        <a:rPr lang="de-DE" sz="1100"/>
                        <a:t>10,7 %</a:t>
                      </a:r>
                    </a:p>
                  </a:txBody>
                  <a:tcPr/>
                </a:tc>
                <a:tc>
                  <a:txBody>
                    <a:bodyPr/>
                    <a:lstStyle/>
                    <a:p>
                      <a:r>
                        <a:rPr lang="de-DE" sz="1100"/>
                        <a:t>17,9 %</a:t>
                      </a:r>
                    </a:p>
                  </a:txBody>
                  <a:tcPr/>
                </a:tc>
                <a:tc>
                  <a:txBody>
                    <a:bodyPr/>
                    <a:lstStyle/>
                    <a:p>
                      <a:endParaRPr lang="de-DE" sz="1100"/>
                    </a:p>
                  </a:txBody>
                  <a:tcPr/>
                </a:tc>
                <a:extLst>
                  <a:ext uri="{0D108BD9-81ED-4DB2-BD59-A6C34878D82A}">
                    <a16:rowId xmlns:a16="http://schemas.microsoft.com/office/drawing/2014/main" val="754877223"/>
                  </a:ext>
                </a:extLst>
              </a:tr>
              <a:tr h="249246">
                <a:tc>
                  <a:txBody>
                    <a:bodyPr/>
                    <a:lstStyle/>
                    <a:p>
                      <a:r>
                        <a:rPr lang="de-DE" sz="1100"/>
                        <a:t>1</a:t>
                      </a:r>
                    </a:p>
                  </a:txBody>
                  <a:tcPr/>
                </a:tc>
                <a:tc>
                  <a:txBody>
                    <a:bodyPr/>
                    <a:lstStyle/>
                    <a:p>
                      <a:r>
                        <a:rPr lang="de-DE" sz="1100"/>
                        <a:t>18,5 %</a:t>
                      </a:r>
                    </a:p>
                  </a:txBody>
                  <a:tcPr/>
                </a:tc>
                <a:tc>
                  <a:txBody>
                    <a:bodyPr/>
                    <a:lstStyle/>
                    <a:p>
                      <a:r>
                        <a:rPr lang="de-DE" sz="1100"/>
                        <a:t>31,2 %</a:t>
                      </a:r>
                    </a:p>
                  </a:txBody>
                  <a:tcPr/>
                </a:tc>
                <a:tc>
                  <a:txBody>
                    <a:bodyPr/>
                    <a:lstStyle/>
                    <a:p>
                      <a:endParaRPr lang="de-DE" sz="1100"/>
                    </a:p>
                  </a:txBody>
                  <a:tcPr/>
                </a:tc>
                <a:extLst>
                  <a:ext uri="{0D108BD9-81ED-4DB2-BD59-A6C34878D82A}">
                    <a16:rowId xmlns:a16="http://schemas.microsoft.com/office/drawing/2014/main" val="78421864"/>
                  </a:ext>
                </a:extLst>
              </a:tr>
              <a:tr h="249246">
                <a:tc>
                  <a:txBody>
                    <a:bodyPr/>
                    <a:lstStyle/>
                    <a:p>
                      <a:r>
                        <a:rPr lang="de-DE" sz="1100"/>
                        <a:t>2</a:t>
                      </a:r>
                    </a:p>
                  </a:txBody>
                  <a:tcPr/>
                </a:tc>
                <a:tc>
                  <a:txBody>
                    <a:bodyPr/>
                    <a:lstStyle/>
                    <a:p>
                      <a:r>
                        <a:rPr lang="de-DE" sz="1100"/>
                        <a:t>13,5 %</a:t>
                      </a:r>
                    </a:p>
                  </a:txBody>
                  <a:tcPr/>
                </a:tc>
                <a:tc>
                  <a:txBody>
                    <a:bodyPr/>
                    <a:lstStyle/>
                    <a:p>
                      <a:r>
                        <a:rPr lang="de-DE" sz="1100"/>
                        <a:t>16,5 %</a:t>
                      </a:r>
                    </a:p>
                  </a:txBody>
                  <a:tcPr/>
                </a:tc>
                <a:tc>
                  <a:txBody>
                    <a:bodyPr/>
                    <a:lstStyle/>
                    <a:p>
                      <a:endParaRPr lang="de-DE" sz="1100"/>
                    </a:p>
                  </a:txBody>
                  <a:tcPr/>
                </a:tc>
                <a:extLst>
                  <a:ext uri="{0D108BD9-81ED-4DB2-BD59-A6C34878D82A}">
                    <a16:rowId xmlns:a16="http://schemas.microsoft.com/office/drawing/2014/main" val="246359628"/>
                  </a:ext>
                </a:extLst>
              </a:tr>
              <a:tr h="249246">
                <a:tc>
                  <a:txBody>
                    <a:bodyPr/>
                    <a:lstStyle/>
                    <a:p>
                      <a:r>
                        <a:rPr lang="de-DE" sz="1100"/>
                        <a:t>3</a:t>
                      </a:r>
                    </a:p>
                  </a:txBody>
                  <a:tcPr/>
                </a:tc>
                <a:tc>
                  <a:txBody>
                    <a:bodyPr/>
                    <a:lstStyle/>
                    <a:p>
                      <a:r>
                        <a:rPr lang="de-DE" sz="1100"/>
                        <a:t>29,2 %</a:t>
                      </a:r>
                    </a:p>
                  </a:txBody>
                  <a:tcPr/>
                </a:tc>
                <a:tc>
                  <a:txBody>
                    <a:bodyPr/>
                    <a:lstStyle/>
                    <a:p>
                      <a:r>
                        <a:rPr lang="de-DE" sz="1100"/>
                        <a:t>17,0 %</a:t>
                      </a:r>
                    </a:p>
                  </a:txBody>
                  <a:tcPr/>
                </a:tc>
                <a:tc>
                  <a:txBody>
                    <a:bodyPr/>
                    <a:lstStyle/>
                    <a:p>
                      <a:endParaRPr lang="de-DE" sz="1100"/>
                    </a:p>
                  </a:txBody>
                  <a:tcPr/>
                </a:tc>
                <a:extLst>
                  <a:ext uri="{0D108BD9-81ED-4DB2-BD59-A6C34878D82A}">
                    <a16:rowId xmlns:a16="http://schemas.microsoft.com/office/drawing/2014/main" val="180796443"/>
                  </a:ext>
                </a:extLst>
              </a:tr>
              <a:tr h="249246">
                <a:tc>
                  <a:txBody>
                    <a:bodyPr/>
                    <a:lstStyle/>
                    <a:p>
                      <a:r>
                        <a:rPr lang="de-DE" sz="1100"/>
                        <a:t>4</a:t>
                      </a:r>
                    </a:p>
                  </a:txBody>
                  <a:tcPr/>
                </a:tc>
                <a:tc>
                  <a:txBody>
                    <a:bodyPr/>
                    <a:lstStyle/>
                    <a:p>
                      <a:r>
                        <a:rPr lang="de-DE" sz="1100"/>
                        <a:t>28,1 %</a:t>
                      </a:r>
                    </a:p>
                  </a:txBody>
                  <a:tcPr/>
                </a:tc>
                <a:tc>
                  <a:txBody>
                    <a:bodyPr/>
                    <a:lstStyle/>
                    <a:p>
                      <a:r>
                        <a:rPr lang="de-DE" sz="1100"/>
                        <a:t>17,4 %</a:t>
                      </a:r>
                    </a:p>
                  </a:txBody>
                  <a:tcPr/>
                </a:tc>
                <a:tc>
                  <a:txBody>
                    <a:bodyPr/>
                    <a:lstStyle/>
                    <a:p>
                      <a:endParaRPr lang="de-DE" sz="1100"/>
                    </a:p>
                  </a:txBody>
                  <a:tcPr/>
                </a:tc>
                <a:extLst>
                  <a:ext uri="{0D108BD9-81ED-4DB2-BD59-A6C34878D82A}">
                    <a16:rowId xmlns:a16="http://schemas.microsoft.com/office/drawing/2014/main" val="1134860738"/>
                  </a:ext>
                </a:extLst>
              </a:tr>
              <a:tr h="249246">
                <a:tc>
                  <a:txBody>
                    <a:bodyPr/>
                    <a:lstStyle/>
                    <a:p>
                      <a:r>
                        <a:rPr lang="de-DE" sz="1100"/>
                        <a:t>Nicht verfügbar (n)</a:t>
                      </a:r>
                    </a:p>
                  </a:txBody>
                  <a:tcPr/>
                </a:tc>
                <a:tc>
                  <a:txBody>
                    <a:bodyPr/>
                    <a:lstStyle/>
                    <a:p>
                      <a:r>
                        <a:rPr lang="de-DE" sz="1100"/>
                        <a:t>2</a:t>
                      </a:r>
                    </a:p>
                  </a:txBody>
                  <a:tcPr/>
                </a:tc>
                <a:tc>
                  <a:txBody>
                    <a:bodyPr/>
                    <a:lstStyle/>
                    <a:p>
                      <a:r>
                        <a:rPr lang="de-DE" sz="1100"/>
                        <a:t>4</a:t>
                      </a:r>
                    </a:p>
                  </a:txBody>
                  <a:tcPr/>
                </a:tc>
                <a:tc>
                  <a:txBody>
                    <a:bodyPr/>
                    <a:lstStyle/>
                    <a:p>
                      <a:endParaRPr lang="de-DE" sz="1100"/>
                    </a:p>
                  </a:txBody>
                  <a:tcPr/>
                </a:tc>
                <a:extLst>
                  <a:ext uri="{0D108BD9-81ED-4DB2-BD59-A6C34878D82A}">
                    <a16:rowId xmlns:a16="http://schemas.microsoft.com/office/drawing/2014/main" val="1703252036"/>
                  </a:ext>
                </a:extLst>
              </a:tr>
            </a:tbl>
          </a:graphicData>
        </a:graphic>
      </p:graphicFrame>
      <p:sp>
        <p:nvSpPr>
          <p:cNvPr id="14" name="Inhaltsplatzhalter 2">
            <a:extLst>
              <a:ext uri="{FF2B5EF4-FFF2-40B4-BE49-F238E27FC236}">
                <a16:creationId xmlns:a16="http://schemas.microsoft.com/office/drawing/2014/main" id="{5BEBA5BF-3E66-79B4-50C2-60F455185C98}"/>
              </a:ext>
            </a:extLst>
          </p:cNvPr>
          <p:cNvSpPr txBox="1">
            <a:spLocks/>
          </p:cNvSpPr>
          <p:nvPr/>
        </p:nvSpPr>
        <p:spPr>
          <a:xfrm>
            <a:off x="647700" y="5241407"/>
            <a:ext cx="10896000" cy="67903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e-DE" sz="1800" b="0" i="0" u="none" strike="noStrike" kern="1200" cap="none" spc="0" normalizeH="0" baseline="0" noProof="0">
              <a:ln>
                <a:noFill/>
              </a:ln>
              <a:solidFill>
                <a:srgbClr val="001965"/>
              </a:solidFill>
              <a:effectLst/>
              <a:uLnTx/>
              <a:uFillTx/>
              <a:latin typeface="Apis For Office"/>
              <a:ea typeface="+mn-ea"/>
              <a:cs typeface="+mn-cs"/>
            </a:endParaRPr>
          </a:p>
        </p:txBody>
      </p:sp>
      <p:pic>
        <p:nvPicPr>
          <p:cNvPr id="15" name="Grafik 14">
            <a:extLst>
              <a:ext uri="{FF2B5EF4-FFF2-40B4-BE49-F238E27FC236}">
                <a16:creationId xmlns:a16="http://schemas.microsoft.com/office/drawing/2014/main" id="{AA09AA3E-5378-40D9-7B7E-A83167A189F4}"/>
              </a:ext>
            </a:extLst>
          </p:cNvPr>
          <p:cNvPicPr>
            <a:picLocks noChangeAspect="1"/>
          </p:cNvPicPr>
          <p:nvPr/>
        </p:nvPicPr>
        <p:blipFill>
          <a:blip r:embed="rId4"/>
          <a:stretch>
            <a:fillRect/>
          </a:stretch>
        </p:blipFill>
        <p:spPr>
          <a:xfrm>
            <a:off x="5621160" y="2330371"/>
            <a:ext cx="6172636" cy="2733700"/>
          </a:xfrm>
          <a:prstGeom prst="rect">
            <a:avLst/>
          </a:prstGeom>
        </p:spPr>
      </p:pic>
      <p:sp>
        <p:nvSpPr>
          <p:cNvPr id="17" name="Textfeld 16">
            <a:extLst>
              <a:ext uri="{FF2B5EF4-FFF2-40B4-BE49-F238E27FC236}">
                <a16:creationId xmlns:a16="http://schemas.microsoft.com/office/drawing/2014/main" id="{5AB82A41-8ED1-2C0B-0A11-F261E9918A21}"/>
              </a:ext>
            </a:extLst>
          </p:cNvPr>
          <p:cNvSpPr txBox="1"/>
          <p:nvPr/>
        </p:nvSpPr>
        <p:spPr>
          <a:xfrm>
            <a:off x="6012872" y="1317459"/>
            <a:ext cx="5530828" cy="59208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sz="1400" b="1" spc="-30">
                <a:solidFill>
                  <a:srgbClr val="001965"/>
                </a:solidFill>
                <a:latin typeface="Apis For Office"/>
              </a:rPr>
              <a:t>Menschen mit Diabetes Typ 2 und nicht-zirrhotischer MASH haben höhere Progressionsraten zur Zirrhose als Menschen ohne Diabetes Typ 2</a:t>
            </a:r>
          </a:p>
        </p:txBody>
      </p:sp>
      <p:sp>
        <p:nvSpPr>
          <p:cNvPr id="13" name="Rechteck 12">
            <a:extLst>
              <a:ext uri="{FF2B5EF4-FFF2-40B4-BE49-F238E27FC236}">
                <a16:creationId xmlns:a16="http://schemas.microsoft.com/office/drawing/2014/main" id="{C4C4C016-B600-7D4B-FF71-0946C9511D63}"/>
              </a:ext>
            </a:extLst>
          </p:cNvPr>
          <p:cNvSpPr/>
          <p:nvPr/>
        </p:nvSpPr>
        <p:spPr>
          <a:xfrm>
            <a:off x="6084946" y="2466011"/>
            <a:ext cx="241300" cy="1428750"/>
          </a:xfrm>
          <a:prstGeom prst="rect">
            <a:avLst/>
          </a:prstGeom>
          <a:solidFill>
            <a:schemeClr val="bg1"/>
          </a:solidFill>
          <a:ln w="9525" cap="flat">
            <a:noFill/>
            <a:prstDash val="solid"/>
            <a:miter/>
          </a:ln>
        </p:spPr>
        <p:txBody>
          <a:bodyPr vert="vert270" rtlCol="0" anchor="ctr"/>
          <a:lstStyle/>
          <a:p>
            <a:pPr algn="l"/>
            <a:r>
              <a:rPr lang="de-DE" sz="1100" b="1">
                <a:solidFill>
                  <a:srgbClr val="001965"/>
                </a:solidFill>
              </a:rPr>
              <a:t>Kumulative Häufigkeit </a:t>
            </a:r>
          </a:p>
        </p:txBody>
      </p:sp>
      <p:sp>
        <p:nvSpPr>
          <p:cNvPr id="16" name="Rechteck 15">
            <a:extLst>
              <a:ext uri="{FF2B5EF4-FFF2-40B4-BE49-F238E27FC236}">
                <a16:creationId xmlns:a16="http://schemas.microsoft.com/office/drawing/2014/main" id="{588FD703-A164-09C3-8CEE-A49E0510264B}"/>
              </a:ext>
            </a:extLst>
          </p:cNvPr>
          <p:cNvSpPr/>
          <p:nvPr/>
        </p:nvSpPr>
        <p:spPr>
          <a:xfrm>
            <a:off x="8377084" y="4209112"/>
            <a:ext cx="846429" cy="166494"/>
          </a:xfrm>
          <a:prstGeom prst="rect">
            <a:avLst/>
          </a:prstGeom>
          <a:solidFill>
            <a:schemeClr val="bg1"/>
          </a:solidFill>
          <a:ln w="9525" cap="flat">
            <a:noFill/>
            <a:prstDash val="solid"/>
            <a:miter/>
          </a:ln>
        </p:spPr>
        <p:txBody>
          <a:bodyPr rtlCol="0" anchor="ctr"/>
          <a:lstStyle/>
          <a:p>
            <a:pPr algn="l"/>
            <a:r>
              <a:rPr lang="de-DE" sz="1100" b="1">
                <a:solidFill>
                  <a:srgbClr val="001965"/>
                </a:solidFill>
              </a:rPr>
              <a:t>Monate</a:t>
            </a:r>
          </a:p>
        </p:txBody>
      </p:sp>
      <p:sp>
        <p:nvSpPr>
          <p:cNvPr id="18" name="Rechteck 17">
            <a:extLst>
              <a:ext uri="{FF2B5EF4-FFF2-40B4-BE49-F238E27FC236}">
                <a16:creationId xmlns:a16="http://schemas.microsoft.com/office/drawing/2014/main" id="{07B1B994-A4E4-52C6-3EF5-2BE38BBC3787}"/>
              </a:ext>
            </a:extLst>
          </p:cNvPr>
          <p:cNvSpPr/>
          <p:nvPr/>
        </p:nvSpPr>
        <p:spPr>
          <a:xfrm>
            <a:off x="5564931" y="4430034"/>
            <a:ext cx="1327150" cy="147141"/>
          </a:xfrm>
          <a:prstGeom prst="rect">
            <a:avLst/>
          </a:prstGeom>
          <a:solidFill>
            <a:schemeClr val="bg1"/>
          </a:solidFill>
          <a:ln w="9525" cap="flat">
            <a:noFill/>
            <a:prstDash val="solid"/>
            <a:miter/>
          </a:ln>
        </p:spPr>
        <p:txBody>
          <a:bodyPr rtlCol="0" anchor="ctr"/>
          <a:lstStyle/>
          <a:p>
            <a:pPr algn="l"/>
            <a:r>
              <a:rPr lang="de-DE" sz="800" b="1">
                <a:solidFill>
                  <a:srgbClr val="001965"/>
                </a:solidFill>
              </a:rPr>
              <a:t>Patienten mit erhöhtem Risiko</a:t>
            </a:r>
          </a:p>
        </p:txBody>
      </p:sp>
      <p:sp>
        <p:nvSpPr>
          <p:cNvPr id="3" name="Rechteck 2">
            <a:extLst>
              <a:ext uri="{FF2B5EF4-FFF2-40B4-BE49-F238E27FC236}">
                <a16:creationId xmlns:a16="http://schemas.microsoft.com/office/drawing/2014/main" id="{8409E14B-0E73-67D0-1287-5ACDBE4FBF12}"/>
              </a:ext>
            </a:extLst>
          </p:cNvPr>
          <p:cNvSpPr/>
          <p:nvPr/>
        </p:nvSpPr>
        <p:spPr>
          <a:xfrm>
            <a:off x="5564931" y="4623875"/>
            <a:ext cx="1327150" cy="147141"/>
          </a:xfrm>
          <a:prstGeom prst="rect">
            <a:avLst/>
          </a:prstGeom>
          <a:solidFill>
            <a:schemeClr val="bg1"/>
          </a:solidFill>
          <a:ln w="9525" cap="flat">
            <a:noFill/>
            <a:prstDash val="solid"/>
            <a:miter/>
          </a:ln>
        </p:spPr>
        <p:txBody>
          <a:bodyPr rtlCol="0" anchor="ctr"/>
          <a:lstStyle/>
          <a:p>
            <a:pPr algn="l"/>
            <a:r>
              <a:rPr lang="de-DE" sz="800" b="1">
                <a:solidFill>
                  <a:srgbClr val="001965"/>
                </a:solidFill>
              </a:rPr>
              <a:t>T2D</a:t>
            </a:r>
          </a:p>
        </p:txBody>
      </p:sp>
      <p:sp>
        <p:nvSpPr>
          <p:cNvPr id="7" name="Rechteck 6">
            <a:extLst>
              <a:ext uri="{FF2B5EF4-FFF2-40B4-BE49-F238E27FC236}">
                <a16:creationId xmlns:a16="http://schemas.microsoft.com/office/drawing/2014/main" id="{F79BD8BF-818D-E1EE-0B48-D7196844D41C}"/>
              </a:ext>
            </a:extLst>
          </p:cNvPr>
          <p:cNvSpPr/>
          <p:nvPr/>
        </p:nvSpPr>
        <p:spPr>
          <a:xfrm>
            <a:off x="5564931" y="4797267"/>
            <a:ext cx="1327150" cy="147141"/>
          </a:xfrm>
          <a:prstGeom prst="rect">
            <a:avLst/>
          </a:prstGeom>
          <a:solidFill>
            <a:schemeClr val="bg1"/>
          </a:solidFill>
          <a:ln w="9525" cap="flat">
            <a:noFill/>
            <a:prstDash val="solid"/>
            <a:miter/>
          </a:ln>
        </p:spPr>
        <p:txBody>
          <a:bodyPr rtlCol="0" anchor="ctr"/>
          <a:lstStyle/>
          <a:p>
            <a:pPr algn="l"/>
            <a:r>
              <a:rPr lang="de-DE" sz="800" b="1">
                <a:solidFill>
                  <a:srgbClr val="3B97DE"/>
                </a:solidFill>
              </a:rPr>
              <a:t>Kein T2D</a:t>
            </a:r>
          </a:p>
        </p:txBody>
      </p:sp>
      <p:graphicFrame>
        <p:nvGraphicFramePr>
          <p:cNvPr id="10" name="Tabelle 9">
            <a:extLst>
              <a:ext uri="{FF2B5EF4-FFF2-40B4-BE49-F238E27FC236}">
                <a16:creationId xmlns:a16="http://schemas.microsoft.com/office/drawing/2014/main" id="{81FA8FD1-F2C8-8B8B-8008-461BB9A33570}"/>
              </a:ext>
            </a:extLst>
          </p:cNvPr>
          <p:cNvGraphicFramePr>
            <a:graphicFrameLocks noGrp="1"/>
          </p:cNvGraphicFramePr>
          <p:nvPr>
            <p:extLst>
              <p:ext uri="{D42A27DB-BD31-4B8C-83A1-F6EECF244321}">
                <p14:modId xmlns:p14="http://schemas.microsoft.com/office/powerpoint/2010/main" val="138996278"/>
              </p:ext>
            </p:extLst>
          </p:nvPr>
        </p:nvGraphicFramePr>
        <p:xfrm>
          <a:off x="6643306" y="2155854"/>
          <a:ext cx="2290500" cy="1005840"/>
        </p:xfrm>
        <a:graphic>
          <a:graphicData uri="http://schemas.openxmlformats.org/drawingml/2006/table">
            <a:tbl>
              <a:tblPr firstRow="1" bandRow="1">
                <a:tableStyleId>{5C22544A-7EE6-4342-B048-85BDC9FD1C3A}</a:tableStyleId>
              </a:tblPr>
              <a:tblGrid>
                <a:gridCol w="623425">
                  <a:extLst>
                    <a:ext uri="{9D8B030D-6E8A-4147-A177-3AD203B41FA5}">
                      <a16:colId xmlns:a16="http://schemas.microsoft.com/office/drawing/2014/main" val="3636221876"/>
                    </a:ext>
                  </a:extLst>
                </a:gridCol>
                <a:gridCol w="491663">
                  <a:extLst>
                    <a:ext uri="{9D8B030D-6E8A-4147-A177-3AD203B41FA5}">
                      <a16:colId xmlns:a16="http://schemas.microsoft.com/office/drawing/2014/main" val="3861140961"/>
                    </a:ext>
                  </a:extLst>
                </a:gridCol>
                <a:gridCol w="496425">
                  <a:extLst>
                    <a:ext uri="{9D8B030D-6E8A-4147-A177-3AD203B41FA5}">
                      <a16:colId xmlns:a16="http://schemas.microsoft.com/office/drawing/2014/main" val="1402762036"/>
                    </a:ext>
                  </a:extLst>
                </a:gridCol>
                <a:gridCol w="678987">
                  <a:extLst>
                    <a:ext uri="{9D8B030D-6E8A-4147-A177-3AD203B41FA5}">
                      <a16:colId xmlns:a16="http://schemas.microsoft.com/office/drawing/2014/main" val="2851275457"/>
                    </a:ext>
                  </a:extLst>
                </a:gridCol>
              </a:tblGrid>
              <a:tr h="197362">
                <a:tc>
                  <a:txBody>
                    <a:bodyPr/>
                    <a:lstStyle/>
                    <a:p>
                      <a:r>
                        <a:rPr lang="de-DE" sz="800"/>
                        <a:t>Kohorte</a:t>
                      </a:r>
                    </a:p>
                  </a:txBody>
                  <a:tcPr marL="72000" marR="72000" anchor="ctr"/>
                </a:tc>
                <a:tc>
                  <a:txBody>
                    <a:bodyPr/>
                    <a:lstStyle/>
                    <a:p>
                      <a:pPr algn="ctr"/>
                      <a:r>
                        <a:rPr lang="de-DE" sz="800"/>
                        <a:t>Gesamt</a:t>
                      </a:r>
                    </a:p>
                  </a:txBody>
                  <a:tcPr marL="72000" marR="72000" anchor="ctr"/>
                </a:tc>
                <a:tc>
                  <a:txBody>
                    <a:bodyPr/>
                    <a:lstStyle/>
                    <a:p>
                      <a:pPr algn="ctr"/>
                      <a:r>
                        <a:rPr lang="de-DE" sz="800"/>
                        <a:t>Ereignis</a:t>
                      </a:r>
                    </a:p>
                  </a:txBody>
                  <a:tcPr marL="72000" marR="72000" anchor="ctr"/>
                </a:tc>
                <a:tc>
                  <a:txBody>
                    <a:bodyPr/>
                    <a:lstStyle/>
                    <a:p>
                      <a:pPr algn="ctr"/>
                      <a:r>
                        <a:rPr lang="de-DE" sz="800"/>
                        <a:t>HR (CI 95%)</a:t>
                      </a:r>
                    </a:p>
                  </a:txBody>
                  <a:tcPr marL="72000" marR="72000" anchor="ctr"/>
                </a:tc>
                <a:extLst>
                  <a:ext uri="{0D108BD9-81ED-4DB2-BD59-A6C34878D82A}">
                    <a16:rowId xmlns:a16="http://schemas.microsoft.com/office/drawing/2014/main" val="212352853"/>
                  </a:ext>
                </a:extLst>
              </a:tr>
              <a:tr h="197362">
                <a:tc>
                  <a:txBody>
                    <a:bodyPr/>
                    <a:lstStyle/>
                    <a:p>
                      <a:pPr marL="92075" indent="0"/>
                      <a:r>
                        <a:rPr lang="de-DE" sz="800"/>
                        <a:t>T2D</a:t>
                      </a:r>
                    </a:p>
                  </a:txBody>
                  <a:tcPr marL="72000" marR="72000" anchor="ctr"/>
                </a:tc>
                <a:tc>
                  <a:txBody>
                    <a:bodyPr/>
                    <a:lstStyle/>
                    <a:p>
                      <a:pPr algn="ctr"/>
                      <a:r>
                        <a:rPr lang="de-DE" sz="800"/>
                        <a:t>784</a:t>
                      </a:r>
                    </a:p>
                  </a:txBody>
                  <a:tcPr marL="72000" marR="72000" anchor="ctr"/>
                </a:tc>
                <a:tc>
                  <a:txBody>
                    <a:bodyPr/>
                    <a:lstStyle/>
                    <a:p>
                      <a:pPr algn="ctr"/>
                      <a:r>
                        <a:rPr lang="de-DE" sz="800"/>
                        <a:t>189</a:t>
                      </a:r>
                    </a:p>
                  </a:txBody>
                  <a:tcPr marL="72000" marR="72000" anchor="ctr"/>
                </a:tc>
                <a:tc>
                  <a:txBody>
                    <a:bodyPr/>
                    <a:lstStyle/>
                    <a:p>
                      <a:pPr algn="ctr"/>
                      <a:r>
                        <a:rPr lang="de-DE" sz="800"/>
                        <a:t>2,1 (1,7; 2,7)</a:t>
                      </a:r>
                    </a:p>
                  </a:txBody>
                  <a:tcPr marL="72000" marR="72000" anchor="ctr"/>
                </a:tc>
                <a:extLst>
                  <a:ext uri="{0D108BD9-81ED-4DB2-BD59-A6C34878D82A}">
                    <a16:rowId xmlns:a16="http://schemas.microsoft.com/office/drawing/2014/main" val="2377723969"/>
                  </a:ext>
                </a:extLst>
              </a:tr>
              <a:tr h="197362">
                <a:tc>
                  <a:txBody>
                    <a:bodyPr/>
                    <a:lstStyle/>
                    <a:p>
                      <a:pPr marL="92075" indent="0"/>
                      <a:r>
                        <a:rPr lang="de-DE" sz="800"/>
                        <a:t>Kein T2D</a:t>
                      </a:r>
                    </a:p>
                  </a:txBody>
                  <a:tcPr marL="72000" marR="72000" anchor="ctr"/>
                </a:tc>
                <a:tc>
                  <a:txBody>
                    <a:bodyPr/>
                    <a:lstStyle/>
                    <a:p>
                      <a:pPr algn="ctr"/>
                      <a:r>
                        <a:rPr lang="de-DE" sz="800"/>
                        <a:t>964</a:t>
                      </a:r>
                    </a:p>
                  </a:txBody>
                  <a:tcPr marL="72000" marR="72000" anchor="ctr"/>
                </a:tc>
                <a:tc>
                  <a:txBody>
                    <a:bodyPr/>
                    <a:lstStyle/>
                    <a:p>
                      <a:pPr algn="ctr"/>
                      <a:r>
                        <a:rPr lang="de-DE" sz="800"/>
                        <a:t>121</a:t>
                      </a:r>
                    </a:p>
                  </a:txBody>
                  <a:tcPr marL="72000" marR="72000" anchor="ctr"/>
                </a:tc>
                <a:tc>
                  <a:txBody>
                    <a:bodyPr/>
                    <a:lstStyle/>
                    <a:p>
                      <a:pPr algn="ctr"/>
                      <a:r>
                        <a:rPr lang="de-DE" sz="800"/>
                        <a:t>Ref</a:t>
                      </a:r>
                    </a:p>
                  </a:txBody>
                  <a:tcPr marL="72000" marR="72000" anchor="ctr"/>
                </a:tc>
                <a:extLst>
                  <a:ext uri="{0D108BD9-81ED-4DB2-BD59-A6C34878D82A}">
                    <a16:rowId xmlns:a16="http://schemas.microsoft.com/office/drawing/2014/main" val="2965473169"/>
                  </a:ext>
                </a:extLst>
              </a:tr>
            </a:tbl>
          </a:graphicData>
        </a:graphic>
      </p:graphicFrame>
      <p:cxnSp>
        <p:nvCxnSpPr>
          <p:cNvPr id="12" name="Gerader Verbinder 11">
            <a:extLst>
              <a:ext uri="{FF2B5EF4-FFF2-40B4-BE49-F238E27FC236}">
                <a16:creationId xmlns:a16="http://schemas.microsoft.com/office/drawing/2014/main" id="{AA4F31FC-6265-2A4F-287C-C4F014D7CCAF}"/>
              </a:ext>
            </a:extLst>
          </p:cNvPr>
          <p:cNvCxnSpPr/>
          <p:nvPr/>
        </p:nvCxnSpPr>
        <p:spPr>
          <a:xfrm>
            <a:off x="6682417" y="2647344"/>
            <a:ext cx="976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1EC44FC7-F56A-5AB6-3A2D-534D0E0D7F48}"/>
              </a:ext>
            </a:extLst>
          </p:cNvPr>
          <p:cNvCxnSpPr/>
          <p:nvPr/>
        </p:nvCxnSpPr>
        <p:spPr>
          <a:xfrm>
            <a:off x="6682417" y="2985481"/>
            <a:ext cx="976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5207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93E8-45B1-5AEF-ACCE-D3457869D5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BA8F21-9B11-11E8-AB87-4A09B596E341}"/>
              </a:ext>
            </a:extLst>
          </p:cNvPr>
          <p:cNvSpPr>
            <a:spLocks noGrp="1"/>
          </p:cNvSpPr>
          <p:nvPr>
            <p:ph type="ctrTitle"/>
          </p:nvPr>
        </p:nvSpPr>
        <p:spPr/>
        <p:txBody>
          <a:bodyPr/>
          <a:lstStyle/>
          <a:p>
            <a:r>
              <a:rPr lang="de-DE" sz="4000" err="1"/>
              <a:t>FibroScan-based</a:t>
            </a:r>
            <a:r>
              <a:rPr lang="de-DE" sz="4000"/>
              <a:t> </a:t>
            </a:r>
            <a:r>
              <a:rPr lang="de-DE" sz="4000" err="1"/>
              <a:t>screening</a:t>
            </a:r>
            <a:r>
              <a:rPr lang="de-DE" sz="4000"/>
              <a:t> </a:t>
            </a:r>
            <a:r>
              <a:rPr lang="de-DE" sz="4000" err="1"/>
              <a:t>to</a:t>
            </a:r>
            <a:r>
              <a:rPr lang="de-DE" sz="4000"/>
              <a:t> </a:t>
            </a:r>
            <a:r>
              <a:rPr lang="de-DE" sz="4000" err="1"/>
              <a:t>determine</a:t>
            </a:r>
            <a:r>
              <a:rPr lang="de-DE" sz="4000"/>
              <a:t> </a:t>
            </a:r>
            <a:r>
              <a:rPr lang="de-DE" sz="4000" err="1"/>
              <a:t>the</a:t>
            </a:r>
            <a:r>
              <a:rPr lang="de-DE" sz="4000"/>
              <a:t> </a:t>
            </a:r>
            <a:r>
              <a:rPr lang="de-DE" sz="4000" err="1"/>
              <a:t>prevalence</a:t>
            </a:r>
            <a:r>
              <a:rPr lang="de-DE" sz="4000"/>
              <a:t> and </a:t>
            </a:r>
            <a:r>
              <a:rPr lang="de-DE" sz="4000" err="1"/>
              <a:t>severity</a:t>
            </a:r>
            <a:r>
              <a:rPr lang="de-DE" sz="4000"/>
              <a:t> </a:t>
            </a:r>
            <a:r>
              <a:rPr lang="de-DE" sz="4000" err="1"/>
              <a:t>of</a:t>
            </a:r>
            <a:r>
              <a:rPr lang="de-DE" sz="4000"/>
              <a:t> </a:t>
            </a:r>
            <a:r>
              <a:rPr lang="de-DE" sz="4000" err="1"/>
              <a:t>steatotic</a:t>
            </a:r>
            <a:r>
              <a:rPr lang="de-DE" sz="4000"/>
              <a:t> </a:t>
            </a:r>
            <a:r>
              <a:rPr lang="de-DE" sz="4000" err="1"/>
              <a:t>liver</a:t>
            </a:r>
            <a:r>
              <a:rPr lang="de-DE" sz="4000"/>
              <a:t> </a:t>
            </a:r>
            <a:r>
              <a:rPr lang="de-DE" sz="4000" err="1"/>
              <a:t>disease</a:t>
            </a:r>
            <a:r>
              <a:rPr lang="de-DE" sz="4000"/>
              <a:t> in type 1 </a:t>
            </a:r>
            <a:r>
              <a:rPr lang="de-DE" sz="4000" err="1"/>
              <a:t>diabetes</a:t>
            </a:r>
            <a:r>
              <a:rPr lang="de-DE" sz="4000"/>
              <a:t> – an </a:t>
            </a:r>
            <a:r>
              <a:rPr lang="de-DE" sz="4000" err="1"/>
              <a:t>Australian</a:t>
            </a:r>
            <a:r>
              <a:rPr lang="de-DE" sz="4000"/>
              <a:t> </a:t>
            </a:r>
            <a:r>
              <a:rPr lang="de-DE" sz="4000" err="1"/>
              <a:t>quantentary</a:t>
            </a:r>
            <a:r>
              <a:rPr lang="de-DE" sz="4000"/>
              <a:t> </a:t>
            </a:r>
            <a:r>
              <a:rPr lang="de-DE" sz="4000" err="1"/>
              <a:t>centre</a:t>
            </a:r>
            <a:r>
              <a:rPr lang="de-DE" sz="4000"/>
              <a:t> </a:t>
            </a:r>
            <a:r>
              <a:rPr lang="de-DE" sz="4000" err="1"/>
              <a:t>experience</a:t>
            </a:r>
            <a:endParaRPr lang="de-DE" sz="4000"/>
          </a:p>
        </p:txBody>
      </p:sp>
      <p:sp>
        <p:nvSpPr>
          <p:cNvPr id="3" name="Textplatzhalter 2">
            <a:extLst>
              <a:ext uri="{FF2B5EF4-FFF2-40B4-BE49-F238E27FC236}">
                <a16:creationId xmlns:a16="http://schemas.microsoft.com/office/drawing/2014/main" id="{D5B7B815-768F-A652-C7C2-C54C231FCC19}"/>
              </a:ext>
            </a:extLst>
          </p:cNvPr>
          <p:cNvSpPr>
            <a:spLocks noGrp="1"/>
          </p:cNvSpPr>
          <p:nvPr>
            <p:ph type="body" sz="quarter" idx="17"/>
          </p:nvPr>
        </p:nvSpPr>
        <p:spPr/>
        <p:txBody>
          <a:bodyPr/>
          <a:lstStyle/>
          <a:p>
            <a:r>
              <a:rPr lang="de-DE" err="1"/>
              <a:t>ePoster</a:t>
            </a:r>
            <a:r>
              <a:rPr lang="de-DE"/>
              <a:t> (WED-424) vom EASL 2025, 07.-10. Mai 2025, Amsterdam.</a:t>
            </a:r>
          </a:p>
        </p:txBody>
      </p:sp>
      <p:sp>
        <p:nvSpPr>
          <p:cNvPr id="4" name="Textplatzhalter 3">
            <a:extLst>
              <a:ext uri="{FF2B5EF4-FFF2-40B4-BE49-F238E27FC236}">
                <a16:creationId xmlns:a16="http://schemas.microsoft.com/office/drawing/2014/main" id="{CDD62998-C3DB-AD2F-476A-EBC2FC231FE0}"/>
              </a:ext>
            </a:extLst>
          </p:cNvPr>
          <p:cNvSpPr>
            <a:spLocks noGrp="1"/>
          </p:cNvSpPr>
          <p:nvPr>
            <p:ph type="body" sz="quarter" idx="14"/>
          </p:nvPr>
        </p:nvSpPr>
        <p:spPr/>
        <p:txBody>
          <a:bodyPr/>
          <a:lstStyle/>
          <a:p>
            <a:r>
              <a:rPr lang="de-DE"/>
              <a:t>Raj, A. et al.</a:t>
            </a:r>
          </a:p>
        </p:txBody>
      </p:sp>
      <p:pic>
        <p:nvPicPr>
          <p:cNvPr id="6" name="Grafik 5">
            <a:extLst>
              <a:ext uri="{FF2B5EF4-FFF2-40B4-BE49-F238E27FC236}">
                <a16:creationId xmlns:a16="http://schemas.microsoft.com/office/drawing/2014/main" id="{EA9571A6-2BC1-0781-AB4B-87157FE2D28B}"/>
              </a:ext>
            </a:extLst>
          </p:cNvPr>
          <p:cNvPicPr>
            <a:picLocks noChangeAspect="1"/>
          </p:cNvPicPr>
          <p:nvPr/>
        </p:nvPicPr>
        <p:blipFill>
          <a:blip r:embed="rId4"/>
          <a:stretch>
            <a:fillRect/>
          </a:stretch>
        </p:blipFill>
        <p:spPr>
          <a:xfrm>
            <a:off x="8459984" y="4511040"/>
            <a:ext cx="3084015" cy="1910248"/>
          </a:xfrm>
          <a:prstGeom prst="rect">
            <a:avLst/>
          </a:prstGeom>
        </p:spPr>
      </p:pic>
    </p:spTree>
    <p:custDataLst>
      <p:tags r:id="rId1"/>
    </p:custDataLst>
    <p:extLst>
      <p:ext uri="{BB962C8B-B14F-4D97-AF65-F5344CB8AC3E}">
        <p14:creationId xmlns:p14="http://schemas.microsoft.com/office/powerpoint/2010/main" val="3051461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DF37C-EA09-67C1-3167-3E57EF0DFEB0}"/>
            </a:ext>
          </a:extLst>
        </p:cNvPr>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3294B6B1-CC02-4CBD-FB52-7E6CA8F98AA4}"/>
              </a:ext>
            </a:extLst>
          </p:cNvPr>
          <p:cNvSpPr/>
          <p:nvPr/>
        </p:nvSpPr>
        <p:spPr>
          <a:xfrm>
            <a:off x="647700" y="5359619"/>
            <a:ext cx="10896599" cy="554707"/>
          </a:xfrm>
          <a:prstGeom prst="roundRect">
            <a:avLst>
              <a:gd name="adj" fmla="val 13589"/>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indent="0" algn="ctr">
              <a:spcBef>
                <a:spcPts val="0"/>
              </a:spcBef>
              <a:buNone/>
            </a:pPr>
            <a:r>
              <a:rPr lang="en-US">
                <a:solidFill>
                  <a:srgbClr val="001965"/>
                </a:solidFill>
              </a:rPr>
              <a:t>Hohe </a:t>
            </a:r>
            <a:r>
              <a:rPr lang="en-US" err="1">
                <a:solidFill>
                  <a:srgbClr val="001965"/>
                </a:solidFill>
              </a:rPr>
              <a:t>Prävalenz</a:t>
            </a:r>
            <a:r>
              <a:rPr lang="en-US">
                <a:solidFill>
                  <a:srgbClr val="001965"/>
                </a:solidFill>
              </a:rPr>
              <a:t> von </a:t>
            </a:r>
            <a:r>
              <a:rPr lang="en-US" err="1">
                <a:solidFill>
                  <a:srgbClr val="001965"/>
                </a:solidFill>
              </a:rPr>
              <a:t>Steatose</a:t>
            </a:r>
            <a:r>
              <a:rPr lang="en-US">
                <a:solidFill>
                  <a:srgbClr val="001965"/>
                </a:solidFill>
              </a:rPr>
              <a:t> und </a:t>
            </a:r>
            <a:r>
              <a:rPr lang="en-US" err="1">
                <a:solidFill>
                  <a:srgbClr val="001965"/>
                </a:solidFill>
              </a:rPr>
              <a:t>signifikanter</a:t>
            </a:r>
            <a:r>
              <a:rPr lang="en-US">
                <a:solidFill>
                  <a:srgbClr val="001965"/>
                </a:solidFill>
              </a:rPr>
              <a:t> Fibrose </a:t>
            </a:r>
            <a:r>
              <a:rPr lang="de-DE">
                <a:solidFill>
                  <a:srgbClr val="001965"/>
                </a:solidFill>
              </a:rPr>
              <a:t>auch bei Menschen mit Diabetes Typ 1.</a:t>
            </a:r>
            <a:endParaRPr lang="en-US">
              <a:solidFill>
                <a:srgbClr val="001965"/>
              </a:solidFill>
            </a:endParaRPr>
          </a:p>
        </p:txBody>
      </p:sp>
      <p:sp>
        <p:nvSpPr>
          <p:cNvPr id="4" name="Textplatzhalter 3">
            <a:extLst>
              <a:ext uri="{FF2B5EF4-FFF2-40B4-BE49-F238E27FC236}">
                <a16:creationId xmlns:a16="http://schemas.microsoft.com/office/drawing/2014/main" id="{23997A99-1262-27D7-E186-DBEA4B98FBEC}"/>
              </a:ext>
            </a:extLst>
          </p:cNvPr>
          <p:cNvSpPr>
            <a:spLocks noGrp="1"/>
          </p:cNvSpPr>
          <p:nvPr>
            <p:ph type="body" sz="quarter" idx="15"/>
          </p:nvPr>
        </p:nvSpPr>
        <p:spPr>
          <a:xfrm>
            <a:off x="647700" y="6136489"/>
            <a:ext cx="6446520" cy="608799"/>
          </a:xfrm>
        </p:spPr>
        <p:txBody>
          <a:bodyPr/>
          <a:lstStyle/>
          <a:p>
            <a:r>
              <a:rPr lang="de-DE" i="1"/>
              <a:t>Grafik von Novo Nordisk nach Daten von Raj A. et al.</a:t>
            </a:r>
            <a:br>
              <a:rPr lang="de-DE"/>
            </a:br>
            <a:r>
              <a:rPr lang="de-DE"/>
              <a:t>*Hypoglykämie: wiederkehrende hypoglykämische Episoden, die nicht durch eine Änderung der Medikation oder der Ernährung oder andere eindeutige Auslöser erklärt werden können.</a:t>
            </a:r>
            <a:br>
              <a:rPr lang="de-DE"/>
            </a:br>
            <a:r>
              <a:rPr lang="en-US"/>
              <a:t>AF, advanced fibrosis, </a:t>
            </a:r>
            <a:r>
              <a:rPr lang="en-US" err="1"/>
              <a:t>fortgeschrittene</a:t>
            </a:r>
            <a:r>
              <a:rPr lang="en-US"/>
              <a:t> Fibrose; </a:t>
            </a:r>
            <a:r>
              <a:rPr lang="de-DE"/>
              <a:t>ALT, Alanin-Aminotransferase; BMI, Body-Mass-Index; T1D, Diabetes Typ 1; T1DM, Diabetes Mellitus Typ 1; T2D, Diabetes Typ 2; T2DM, Diabetes Mellitus Typ 2.</a:t>
            </a:r>
          </a:p>
        </p:txBody>
      </p:sp>
      <p:sp>
        <p:nvSpPr>
          <p:cNvPr id="5" name="Textplatzhalter 4">
            <a:extLst>
              <a:ext uri="{FF2B5EF4-FFF2-40B4-BE49-F238E27FC236}">
                <a16:creationId xmlns:a16="http://schemas.microsoft.com/office/drawing/2014/main" id="{B4165DC7-668D-5601-649D-343E0B36525E}"/>
              </a:ext>
            </a:extLst>
          </p:cNvPr>
          <p:cNvSpPr>
            <a:spLocks noGrp="1"/>
          </p:cNvSpPr>
          <p:nvPr>
            <p:ph type="body" sz="quarter" idx="17"/>
          </p:nvPr>
        </p:nvSpPr>
        <p:spPr>
          <a:xfrm>
            <a:off x="7439025" y="6421288"/>
            <a:ext cx="4105274" cy="324000"/>
          </a:xfrm>
        </p:spPr>
        <p:txBody>
          <a:bodyPr/>
          <a:lstStyle/>
          <a:p>
            <a:r>
              <a:rPr lang="de-DE"/>
              <a:t>Raj A. et al. J </a:t>
            </a:r>
            <a:r>
              <a:rPr lang="de-DE" err="1"/>
              <a:t>Hepatol</a:t>
            </a:r>
            <a:r>
              <a:rPr lang="de-DE"/>
              <a:t>. 2025;82(Suppl.1):WED-424.</a:t>
            </a:r>
          </a:p>
        </p:txBody>
      </p:sp>
      <p:sp>
        <p:nvSpPr>
          <p:cNvPr id="2" name="Titel 1">
            <a:extLst>
              <a:ext uri="{FF2B5EF4-FFF2-40B4-BE49-F238E27FC236}">
                <a16:creationId xmlns:a16="http://schemas.microsoft.com/office/drawing/2014/main" id="{6E384E2E-ECA4-428C-432B-2EB31593A9DF}"/>
              </a:ext>
            </a:extLst>
          </p:cNvPr>
          <p:cNvSpPr>
            <a:spLocks noGrp="1"/>
          </p:cNvSpPr>
          <p:nvPr>
            <p:ph type="title"/>
          </p:nvPr>
        </p:nvSpPr>
        <p:spPr>
          <a:xfrm>
            <a:off x="648000" y="370092"/>
            <a:ext cx="10187640" cy="1296000"/>
          </a:xfrm>
        </p:spPr>
        <p:txBody>
          <a:bodyPr/>
          <a:lstStyle/>
          <a:p>
            <a:r>
              <a:rPr lang="de-DE" dirty="0"/>
              <a:t>FibroScan</a:t>
            </a:r>
            <a:r>
              <a:rPr lang="de-DE" sz="3600" baseline="30000" dirty="0"/>
              <a:t>®</a:t>
            </a:r>
            <a:r>
              <a:rPr lang="de-DE" dirty="0"/>
              <a:t>-basiertes Screening bei Menschen mit Diabetes Typ 1</a:t>
            </a:r>
          </a:p>
        </p:txBody>
      </p:sp>
      <p:graphicFrame>
        <p:nvGraphicFramePr>
          <p:cNvPr id="3" name="Tabelle 2">
            <a:extLst>
              <a:ext uri="{FF2B5EF4-FFF2-40B4-BE49-F238E27FC236}">
                <a16:creationId xmlns:a16="http://schemas.microsoft.com/office/drawing/2014/main" id="{128FF529-1EC6-F360-A7EA-1D9F789050F6}"/>
              </a:ext>
            </a:extLst>
          </p:cNvPr>
          <p:cNvGraphicFramePr>
            <a:graphicFrameLocks noGrp="1"/>
          </p:cNvGraphicFramePr>
          <p:nvPr>
            <p:extLst>
              <p:ext uri="{D42A27DB-BD31-4B8C-83A1-F6EECF244321}">
                <p14:modId xmlns:p14="http://schemas.microsoft.com/office/powerpoint/2010/main" val="115687240"/>
              </p:ext>
            </p:extLst>
          </p:nvPr>
        </p:nvGraphicFramePr>
        <p:xfrm>
          <a:off x="5952864" y="2357252"/>
          <a:ext cx="5382988" cy="1185584"/>
        </p:xfrm>
        <a:graphic>
          <a:graphicData uri="http://schemas.openxmlformats.org/drawingml/2006/table">
            <a:tbl>
              <a:tblPr firstRow="1" bandRow="1">
                <a:tableStyleId>{5C22544A-7EE6-4342-B048-85BDC9FD1C3A}</a:tableStyleId>
              </a:tblPr>
              <a:tblGrid>
                <a:gridCol w="2124879">
                  <a:extLst>
                    <a:ext uri="{9D8B030D-6E8A-4147-A177-3AD203B41FA5}">
                      <a16:colId xmlns:a16="http://schemas.microsoft.com/office/drawing/2014/main" val="43363384"/>
                    </a:ext>
                  </a:extLst>
                </a:gridCol>
                <a:gridCol w="1133398">
                  <a:extLst>
                    <a:ext uri="{9D8B030D-6E8A-4147-A177-3AD203B41FA5}">
                      <a16:colId xmlns:a16="http://schemas.microsoft.com/office/drawing/2014/main" val="3025111793"/>
                    </a:ext>
                  </a:extLst>
                </a:gridCol>
                <a:gridCol w="1098066">
                  <a:extLst>
                    <a:ext uri="{9D8B030D-6E8A-4147-A177-3AD203B41FA5}">
                      <a16:colId xmlns:a16="http://schemas.microsoft.com/office/drawing/2014/main" val="3645705509"/>
                    </a:ext>
                  </a:extLst>
                </a:gridCol>
                <a:gridCol w="1026645">
                  <a:extLst>
                    <a:ext uri="{9D8B030D-6E8A-4147-A177-3AD203B41FA5}">
                      <a16:colId xmlns:a16="http://schemas.microsoft.com/office/drawing/2014/main" val="1992209148"/>
                    </a:ext>
                  </a:extLst>
                </a:gridCol>
              </a:tblGrid>
              <a:tr h="296396">
                <a:tc>
                  <a:txBody>
                    <a:bodyPr/>
                    <a:lstStyle/>
                    <a:p>
                      <a:endParaRPr lang="de-DE" sz="1100"/>
                    </a:p>
                  </a:txBody>
                  <a:tcPr/>
                </a:tc>
                <a:tc>
                  <a:txBody>
                    <a:bodyPr/>
                    <a:lstStyle/>
                    <a:p>
                      <a:r>
                        <a:rPr lang="de-DE" sz="1100"/>
                        <a:t>Keine AF</a:t>
                      </a:r>
                    </a:p>
                  </a:txBody>
                  <a:tcPr/>
                </a:tc>
                <a:tc>
                  <a:txBody>
                    <a:bodyPr/>
                    <a:lstStyle/>
                    <a:p>
                      <a:r>
                        <a:rPr lang="de-DE" sz="1100"/>
                        <a:t>AF</a:t>
                      </a:r>
                    </a:p>
                  </a:txBody>
                  <a:tcPr/>
                </a:tc>
                <a:tc>
                  <a:txBody>
                    <a:bodyPr/>
                    <a:lstStyle/>
                    <a:p>
                      <a:r>
                        <a:rPr lang="de-DE" sz="1100"/>
                        <a:t>p-Wert</a:t>
                      </a:r>
                    </a:p>
                  </a:txBody>
                  <a:tcPr/>
                </a:tc>
                <a:extLst>
                  <a:ext uri="{0D108BD9-81ED-4DB2-BD59-A6C34878D82A}">
                    <a16:rowId xmlns:a16="http://schemas.microsoft.com/office/drawing/2014/main" val="2999552438"/>
                  </a:ext>
                </a:extLst>
              </a:tr>
              <a:tr h="296396">
                <a:tc>
                  <a:txBody>
                    <a:bodyPr/>
                    <a:lstStyle/>
                    <a:p>
                      <a:r>
                        <a:rPr lang="de-DE" sz="1100"/>
                        <a:t>BMI (kg/m</a:t>
                      </a:r>
                      <a:r>
                        <a:rPr lang="de-DE" sz="1100" kern="1200" baseline="30000">
                          <a:solidFill>
                            <a:schemeClr val="dk1"/>
                          </a:solidFill>
                          <a:effectLst/>
                          <a:latin typeface="+mn-lt"/>
                          <a:ea typeface="+mn-ea"/>
                          <a:cs typeface="+mn-cs"/>
                        </a:rPr>
                        <a:t>2</a:t>
                      </a:r>
                      <a:r>
                        <a:rPr lang="de-DE" sz="1100"/>
                        <a:t>)</a:t>
                      </a:r>
                    </a:p>
                  </a:txBody>
                  <a:tcPr/>
                </a:tc>
                <a:tc>
                  <a:txBody>
                    <a:bodyPr/>
                    <a:lstStyle/>
                    <a:p>
                      <a:r>
                        <a:rPr lang="de-DE" sz="1100"/>
                        <a:t>28</a:t>
                      </a:r>
                    </a:p>
                  </a:txBody>
                  <a:tcPr/>
                </a:tc>
                <a:tc>
                  <a:txBody>
                    <a:bodyPr/>
                    <a:lstStyle/>
                    <a:p>
                      <a:r>
                        <a:rPr lang="de-DE" sz="1100"/>
                        <a:t>37</a:t>
                      </a:r>
                    </a:p>
                  </a:txBody>
                  <a:tcPr/>
                </a:tc>
                <a:tc>
                  <a:txBody>
                    <a:bodyPr/>
                    <a:lstStyle/>
                    <a:p>
                      <a:r>
                        <a:rPr lang="de-DE" sz="1100"/>
                        <a:t>0,00</a:t>
                      </a:r>
                    </a:p>
                  </a:txBody>
                  <a:tcPr/>
                </a:tc>
                <a:extLst>
                  <a:ext uri="{0D108BD9-81ED-4DB2-BD59-A6C34878D82A}">
                    <a16:rowId xmlns:a16="http://schemas.microsoft.com/office/drawing/2014/main" val="3299388962"/>
                  </a:ext>
                </a:extLst>
              </a:tr>
              <a:tr h="296396">
                <a:tc>
                  <a:txBody>
                    <a:bodyPr/>
                    <a:lstStyle/>
                    <a:p>
                      <a:r>
                        <a:rPr lang="de-DE" sz="1100"/>
                        <a:t>ALT (U/L)</a:t>
                      </a:r>
                    </a:p>
                  </a:txBody>
                  <a:tcPr/>
                </a:tc>
                <a:tc>
                  <a:txBody>
                    <a:bodyPr/>
                    <a:lstStyle/>
                    <a:p>
                      <a:r>
                        <a:rPr lang="de-DE" sz="1100"/>
                        <a:t>21</a:t>
                      </a:r>
                    </a:p>
                  </a:txBody>
                  <a:tcPr/>
                </a:tc>
                <a:tc>
                  <a:txBody>
                    <a:bodyPr/>
                    <a:lstStyle/>
                    <a:p>
                      <a:r>
                        <a:rPr lang="de-DE" sz="1100"/>
                        <a:t>34</a:t>
                      </a:r>
                    </a:p>
                  </a:txBody>
                  <a:tcPr/>
                </a:tc>
                <a:tc>
                  <a:txBody>
                    <a:bodyPr/>
                    <a:lstStyle/>
                    <a:p>
                      <a:r>
                        <a:rPr lang="de-DE" sz="1100"/>
                        <a:t>0,00</a:t>
                      </a:r>
                    </a:p>
                  </a:txBody>
                  <a:tcPr/>
                </a:tc>
                <a:extLst>
                  <a:ext uri="{0D108BD9-81ED-4DB2-BD59-A6C34878D82A}">
                    <a16:rowId xmlns:a16="http://schemas.microsoft.com/office/drawing/2014/main" val="3997735577"/>
                  </a:ext>
                </a:extLst>
              </a:tr>
              <a:tr h="296396">
                <a:tc>
                  <a:txBody>
                    <a:bodyPr/>
                    <a:lstStyle/>
                    <a:p>
                      <a:r>
                        <a:rPr lang="de-DE" sz="1100"/>
                        <a:t>Hypoglykämie</a:t>
                      </a:r>
                      <a:r>
                        <a:rPr lang="de-DE" sz="1100" kern="1200" baseline="30000">
                          <a:solidFill>
                            <a:schemeClr val="dk1"/>
                          </a:solidFill>
                          <a:effectLst/>
                          <a:latin typeface="+mn-lt"/>
                          <a:ea typeface="+mn-ea"/>
                          <a:cs typeface="+mn-cs"/>
                        </a:rPr>
                        <a:t>#</a:t>
                      </a:r>
                      <a:endParaRPr lang="de-DE" sz="1100"/>
                    </a:p>
                  </a:txBody>
                  <a:tcPr/>
                </a:tc>
                <a:tc>
                  <a:txBody>
                    <a:bodyPr/>
                    <a:lstStyle/>
                    <a:p>
                      <a:r>
                        <a:rPr lang="de-DE" sz="1100"/>
                        <a:t>4 %</a:t>
                      </a:r>
                    </a:p>
                  </a:txBody>
                  <a:tcPr/>
                </a:tc>
                <a:tc>
                  <a:txBody>
                    <a:bodyPr/>
                    <a:lstStyle/>
                    <a:p>
                      <a:r>
                        <a:rPr lang="de-DE" sz="1100"/>
                        <a:t>67 %</a:t>
                      </a:r>
                    </a:p>
                  </a:txBody>
                  <a:tcPr/>
                </a:tc>
                <a:tc>
                  <a:txBody>
                    <a:bodyPr/>
                    <a:lstStyle/>
                    <a:p>
                      <a:r>
                        <a:rPr lang="de-DE" sz="1100"/>
                        <a:t>0,03</a:t>
                      </a:r>
                    </a:p>
                  </a:txBody>
                  <a:tcPr/>
                </a:tc>
                <a:extLst>
                  <a:ext uri="{0D108BD9-81ED-4DB2-BD59-A6C34878D82A}">
                    <a16:rowId xmlns:a16="http://schemas.microsoft.com/office/drawing/2014/main" val="451469879"/>
                  </a:ext>
                </a:extLst>
              </a:tr>
            </a:tbl>
          </a:graphicData>
        </a:graphic>
      </p:graphicFrame>
      <p:graphicFrame>
        <p:nvGraphicFramePr>
          <p:cNvPr id="6" name="Tabelle 5">
            <a:extLst>
              <a:ext uri="{FF2B5EF4-FFF2-40B4-BE49-F238E27FC236}">
                <a16:creationId xmlns:a16="http://schemas.microsoft.com/office/drawing/2014/main" id="{6B7AB3F2-C435-76B8-6CA9-7E94A79F955E}"/>
              </a:ext>
            </a:extLst>
          </p:cNvPr>
          <p:cNvGraphicFramePr>
            <a:graphicFrameLocks noGrp="1"/>
          </p:cNvGraphicFramePr>
          <p:nvPr>
            <p:extLst>
              <p:ext uri="{D42A27DB-BD31-4B8C-83A1-F6EECF244321}">
                <p14:modId xmlns:p14="http://schemas.microsoft.com/office/powerpoint/2010/main" val="3612772035"/>
              </p:ext>
            </p:extLst>
          </p:nvPr>
        </p:nvGraphicFramePr>
        <p:xfrm>
          <a:off x="5952863" y="3933082"/>
          <a:ext cx="5382990" cy="1186408"/>
        </p:xfrm>
        <a:graphic>
          <a:graphicData uri="http://schemas.openxmlformats.org/drawingml/2006/table">
            <a:tbl>
              <a:tblPr firstRow="1" bandRow="1">
                <a:tableStyleId>{5C22544A-7EE6-4342-B048-85BDC9FD1C3A}</a:tableStyleId>
              </a:tblPr>
              <a:tblGrid>
                <a:gridCol w="2124880">
                  <a:extLst>
                    <a:ext uri="{9D8B030D-6E8A-4147-A177-3AD203B41FA5}">
                      <a16:colId xmlns:a16="http://schemas.microsoft.com/office/drawing/2014/main" val="43363384"/>
                    </a:ext>
                  </a:extLst>
                </a:gridCol>
                <a:gridCol w="1133398">
                  <a:extLst>
                    <a:ext uri="{9D8B030D-6E8A-4147-A177-3AD203B41FA5}">
                      <a16:colId xmlns:a16="http://schemas.microsoft.com/office/drawing/2014/main" val="3025111793"/>
                    </a:ext>
                  </a:extLst>
                </a:gridCol>
                <a:gridCol w="1098067">
                  <a:extLst>
                    <a:ext uri="{9D8B030D-6E8A-4147-A177-3AD203B41FA5}">
                      <a16:colId xmlns:a16="http://schemas.microsoft.com/office/drawing/2014/main" val="3645705509"/>
                    </a:ext>
                  </a:extLst>
                </a:gridCol>
                <a:gridCol w="1026645">
                  <a:extLst>
                    <a:ext uri="{9D8B030D-6E8A-4147-A177-3AD203B41FA5}">
                      <a16:colId xmlns:a16="http://schemas.microsoft.com/office/drawing/2014/main" val="1992209148"/>
                    </a:ext>
                  </a:extLst>
                </a:gridCol>
              </a:tblGrid>
              <a:tr h="296602">
                <a:tc>
                  <a:txBody>
                    <a:bodyPr/>
                    <a:lstStyle/>
                    <a:p>
                      <a:endParaRPr lang="de-DE" sz="1100"/>
                    </a:p>
                  </a:txBody>
                  <a:tcPr/>
                </a:tc>
                <a:tc>
                  <a:txBody>
                    <a:bodyPr/>
                    <a:lstStyle/>
                    <a:p>
                      <a:r>
                        <a:rPr lang="de-DE" sz="1100"/>
                        <a:t>Keine AF</a:t>
                      </a:r>
                    </a:p>
                  </a:txBody>
                  <a:tcPr/>
                </a:tc>
                <a:tc>
                  <a:txBody>
                    <a:bodyPr/>
                    <a:lstStyle/>
                    <a:p>
                      <a:r>
                        <a:rPr lang="de-DE" sz="1100"/>
                        <a:t>AF</a:t>
                      </a:r>
                    </a:p>
                  </a:txBody>
                  <a:tcPr/>
                </a:tc>
                <a:tc>
                  <a:txBody>
                    <a:bodyPr/>
                    <a:lstStyle/>
                    <a:p>
                      <a:r>
                        <a:rPr lang="de-DE" sz="1100"/>
                        <a:t>p-Wert</a:t>
                      </a:r>
                    </a:p>
                  </a:txBody>
                  <a:tcPr/>
                </a:tc>
                <a:extLst>
                  <a:ext uri="{0D108BD9-81ED-4DB2-BD59-A6C34878D82A}">
                    <a16:rowId xmlns:a16="http://schemas.microsoft.com/office/drawing/2014/main" val="2999552438"/>
                  </a:ext>
                </a:extLst>
              </a:tr>
              <a:tr h="296602">
                <a:tc>
                  <a:txBody>
                    <a:bodyPr/>
                    <a:lstStyle/>
                    <a:p>
                      <a:r>
                        <a:rPr lang="de-DE" sz="1100"/>
                        <a:t>BMI (kg/m</a:t>
                      </a:r>
                      <a:r>
                        <a:rPr lang="de-DE" sz="1100" kern="1200" baseline="30000">
                          <a:solidFill>
                            <a:schemeClr val="dk1"/>
                          </a:solidFill>
                          <a:effectLst/>
                          <a:latin typeface="+mn-lt"/>
                          <a:ea typeface="+mn-ea"/>
                          <a:cs typeface="+mn-cs"/>
                        </a:rPr>
                        <a:t>2</a:t>
                      </a:r>
                      <a:r>
                        <a:rPr lang="de-DE" sz="1100"/>
                        <a:t>)</a:t>
                      </a:r>
                    </a:p>
                  </a:txBody>
                  <a:tcPr/>
                </a:tc>
                <a:tc>
                  <a:txBody>
                    <a:bodyPr/>
                    <a:lstStyle/>
                    <a:p>
                      <a:r>
                        <a:rPr lang="de-DE" sz="1100"/>
                        <a:t>28</a:t>
                      </a:r>
                    </a:p>
                  </a:txBody>
                  <a:tcPr/>
                </a:tc>
                <a:tc>
                  <a:txBody>
                    <a:bodyPr/>
                    <a:lstStyle/>
                    <a:p>
                      <a:r>
                        <a:rPr lang="de-DE" sz="1100"/>
                        <a:t>34</a:t>
                      </a:r>
                    </a:p>
                  </a:txBody>
                  <a:tcPr/>
                </a:tc>
                <a:tc>
                  <a:txBody>
                    <a:bodyPr/>
                    <a:lstStyle/>
                    <a:p>
                      <a:r>
                        <a:rPr lang="de-DE" sz="1100"/>
                        <a:t>0,00</a:t>
                      </a:r>
                    </a:p>
                  </a:txBody>
                  <a:tcPr/>
                </a:tc>
                <a:extLst>
                  <a:ext uri="{0D108BD9-81ED-4DB2-BD59-A6C34878D82A}">
                    <a16:rowId xmlns:a16="http://schemas.microsoft.com/office/drawing/2014/main" val="3299388962"/>
                  </a:ext>
                </a:extLst>
              </a:tr>
              <a:tr h="296602">
                <a:tc>
                  <a:txBody>
                    <a:bodyPr/>
                    <a:lstStyle/>
                    <a:p>
                      <a:r>
                        <a:rPr lang="de-DE" sz="1100"/>
                        <a:t>ALT (U/L)</a:t>
                      </a:r>
                    </a:p>
                  </a:txBody>
                  <a:tcPr/>
                </a:tc>
                <a:tc>
                  <a:txBody>
                    <a:bodyPr/>
                    <a:lstStyle/>
                    <a:p>
                      <a:r>
                        <a:rPr lang="de-DE" sz="1100"/>
                        <a:t>27</a:t>
                      </a:r>
                    </a:p>
                  </a:txBody>
                  <a:tcPr/>
                </a:tc>
                <a:tc>
                  <a:txBody>
                    <a:bodyPr/>
                    <a:lstStyle/>
                    <a:p>
                      <a:r>
                        <a:rPr lang="de-DE" sz="1100"/>
                        <a:t>42</a:t>
                      </a:r>
                    </a:p>
                  </a:txBody>
                  <a:tcPr/>
                </a:tc>
                <a:tc>
                  <a:txBody>
                    <a:bodyPr/>
                    <a:lstStyle/>
                    <a:p>
                      <a:r>
                        <a:rPr lang="de-DE" sz="1100"/>
                        <a:t>0,03</a:t>
                      </a:r>
                    </a:p>
                  </a:txBody>
                  <a:tcPr/>
                </a:tc>
                <a:extLst>
                  <a:ext uri="{0D108BD9-81ED-4DB2-BD59-A6C34878D82A}">
                    <a16:rowId xmlns:a16="http://schemas.microsoft.com/office/drawing/2014/main" val="3997735577"/>
                  </a:ext>
                </a:extLst>
              </a:tr>
              <a:tr h="296602">
                <a:tc>
                  <a:txBody>
                    <a:bodyPr/>
                    <a:lstStyle/>
                    <a:p>
                      <a:r>
                        <a:rPr lang="de-DE" sz="1100"/>
                        <a:t>Hypoglykämie*</a:t>
                      </a:r>
                    </a:p>
                  </a:txBody>
                  <a:tcPr/>
                </a:tc>
                <a:tc>
                  <a:txBody>
                    <a:bodyPr/>
                    <a:lstStyle/>
                    <a:p>
                      <a:r>
                        <a:rPr lang="de-DE" sz="1100"/>
                        <a:t>18 %</a:t>
                      </a:r>
                    </a:p>
                  </a:txBody>
                  <a:tcPr/>
                </a:tc>
                <a:tc>
                  <a:txBody>
                    <a:bodyPr/>
                    <a:lstStyle/>
                    <a:p>
                      <a:r>
                        <a:rPr lang="de-DE" sz="1100"/>
                        <a:t>50 %</a:t>
                      </a:r>
                    </a:p>
                  </a:txBody>
                  <a:tcPr/>
                </a:tc>
                <a:tc>
                  <a:txBody>
                    <a:bodyPr/>
                    <a:lstStyle/>
                    <a:p>
                      <a:r>
                        <a:rPr lang="de-DE" sz="1100"/>
                        <a:t>0,02</a:t>
                      </a:r>
                    </a:p>
                  </a:txBody>
                  <a:tcPr/>
                </a:tc>
                <a:extLst>
                  <a:ext uri="{0D108BD9-81ED-4DB2-BD59-A6C34878D82A}">
                    <a16:rowId xmlns:a16="http://schemas.microsoft.com/office/drawing/2014/main" val="451469879"/>
                  </a:ext>
                </a:extLst>
              </a:tr>
            </a:tbl>
          </a:graphicData>
        </a:graphic>
      </p:graphicFrame>
      <p:sp>
        <p:nvSpPr>
          <p:cNvPr id="7" name="Rechteck 6">
            <a:extLst>
              <a:ext uri="{FF2B5EF4-FFF2-40B4-BE49-F238E27FC236}">
                <a16:creationId xmlns:a16="http://schemas.microsoft.com/office/drawing/2014/main" id="{303772A5-9C56-320E-50F9-FE682C1ACD85}"/>
              </a:ext>
            </a:extLst>
          </p:cNvPr>
          <p:cNvSpPr/>
          <p:nvPr/>
        </p:nvSpPr>
        <p:spPr>
          <a:xfrm>
            <a:off x="5909326" y="1747618"/>
            <a:ext cx="5426525" cy="562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Faktoren, die signifikant mit fortgeschrittener Fibrose assoziiert waren,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a) bei ambulanten Patienten mit </a:t>
            </a:r>
            <a:r>
              <a:rPr kumimoji="0" lang="de-DE" sz="1400" b="1" i="0" u="sng" strike="noStrike" kern="1200" cap="none" spc="0" normalizeH="0" baseline="0" noProof="0">
                <a:ln>
                  <a:noFill/>
                </a:ln>
                <a:solidFill>
                  <a:srgbClr val="001965"/>
                </a:solidFill>
                <a:effectLst/>
                <a:uLnTx/>
                <a:uFillTx/>
                <a:latin typeface="Apis For Office"/>
                <a:ea typeface="+mn-ea"/>
                <a:cs typeface="+mn-cs"/>
              </a:rPr>
              <a:t>T1D</a:t>
            </a:r>
            <a:r>
              <a:rPr kumimoji="0" lang="de-DE" sz="1400" b="1" i="0" u="none" strike="noStrike" kern="1200" cap="none" spc="0" normalizeH="0" baseline="0" noProof="0">
                <a:ln>
                  <a:noFill/>
                </a:ln>
                <a:solidFill>
                  <a:srgbClr val="001965"/>
                </a:solidFill>
                <a:effectLst/>
                <a:uLnTx/>
                <a:uFillTx/>
                <a:latin typeface="Apis For Office"/>
                <a:ea typeface="+mn-ea"/>
                <a:cs typeface="+mn-cs"/>
              </a:rPr>
              <a:t>.</a:t>
            </a:r>
          </a:p>
        </p:txBody>
      </p:sp>
      <p:sp>
        <p:nvSpPr>
          <p:cNvPr id="9" name="Rechteck 8">
            <a:extLst>
              <a:ext uri="{FF2B5EF4-FFF2-40B4-BE49-F238E27FC236}">
                <a16:creationId xmlns:a16="http://schemas.microsoft.com/office/drawing/2014/main" id="{F42ECCC7-9A30-44EC-1783-43E6C3B30361}"/>
              </a:ext>
            </a:extLst>
          </p:cNvPr>
          <p:cNvSpPr/>
          <p:nvPr/>
        </p:nvSpPr>
        <p:spPr>
          <a:xfrm>
            <a:off x="5909327" y="3657724"/>
            <a:ext cx="5426525" cy="25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b) bei ambulanten Patienten mit </a:t>
            </a:r>
            <a:r>
              <a:rPr kumimoji="0" lang="de-DE" sz="1400" b="1" i="0" u="sng" strike="noStrike" kern="1200" cap="none" spc="0" normalizeH="0" baseline="0" noProof="0">
                <a:ln>
                  <a:noFill/>
                </a:ln>
                <a:solidFill>
                  <a:srgbClr val="001965"/>
                </a:solidFill>
                <a:effectLst/>
                <a:uLnTx/>
                <a:uFillTx/>
                <a:latin typeface="Apis For Office"/>
                <a:ea typeface="+mn-ea"/>
                <a:cs typeface="+mn-cs"/>
              </a:rPr>
              <a:t>T2D</a:t>
            </a:r>
            <a:r>
              <a:rPr kumimoji="0" lang="de-DE" sz="1400" b="1" i="0" u="none" strike="noStrike" kern="1200" cap="none" spc="0" normalizeH="0" baseline="0" noProof="0">
                <a:ln>
                  <a:noFill/>
                </a:ln>
                <a:solidFill>
                  <a:srgbClr val="001965"/>
                </a:solidFill>
                <a:effectLst/>
                <a:uLnTx/>
                <a:uFillTx/>
                <a:latin typeface="Apis For Office"/>
                <a:ea typeface="+mn-ea"/>
                <a:cs typeface="+mn-cs"/>
              </a:rPr>
              <a:t>.</a:t>
            </a:r>
          </a:p>
        </p:txBody>
      </p:sp>
      <p:sp>
        <p:nvSpPr>
          <p:cNvPr id="10" name="Rechteck 9">
            <a:extLst>
              <a:ext uri="{FF2B5EF4-FFF2-40B4-BE49-F238E27FC236}">
                <a16:creationId xmlns:a16="http://schemas.microsoft.com/office/drawing/2014/main" id="{F107B8C2-0525-269A-15C9-9BA37BD50145}"/>
              </a:ext>
            </a:extLst>
          </p:cNvPr>
          <p:cNvSpPr/>
          <p:nvPr/>
        </p:nvSpPr>
        <p:spPr>
          <a:xfrm>
            <a:off x="951200" y="1747618"/>
            <a:ext cx="3922004" cy="554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Steatose und fortgeschrittene Fibrose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Diabetes-Subgruppen</a:t>
            </a:r>
          </a:p>
        </p:txBody>
      </p:sp>
      <p:graphicFrame>
        <p:nvGraphicFramePr>
          <p:cNvPr id="12" name="Inhaltsplatzhalter 8">
            <a:extLst>
              <a:ext uri="{FF2B5EF4-FFF2-40B4-BE49-F238E27FC236}">
                <a16:creationId xmlns:a16="http://schemas.microsoft.com/office/drawing/2014/main" id="{069612BA-6B68-2BA5-E8EE-3AE9CD1E0BAA}"/>
              </a:ext>
            </a:extLst>
          </p:cNvPr>
          <p:cNvGraphicFramePr>
            <a:graphicFrameLocks/>
          </p:cNvGraphicFramePr>
          <p:nvPr>
            <p:extLst>
              <p:ext uri="{D42A27DB-BD31-4B8C-83A1-F6EECF244321}">
                <p14:modId xmlns:p14="http://schemas.microsoft.com/office/powerpoint/2010/main" val="2145009051"/>
              </p:ext>
            </p:extLst>
          </p:nvPr>
        </p:nvGraphicFramePr>
        <p:xfrm>
          <a:off x="483219" y="2050274"/>
          <a:ext cx="5426525" cy="3471811"/>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hteck 13">
            <a:extLst>
              <a:ext uri="{FF2B5EF4-FFF2-40B4-BE49-F238E27FC236}">
                <a16:creationId xmlns:a16="http://schemas.microsoft.com/office/drawing/2014/main" id="{C57C2C88-D46C-E784-3203-7E19FC002B91}"/>
              </a:ext>
            </a:extLst>
          </p:cNvPr>
          <p:cNvSpPr/>
          <p:nvPr/>
        </p:nvSpPr>
        <p:spPr>
          <a:xfrm rot="16200000">
            <a:off x="-86113" y="3510561"/>
            <a:ext cx="2225307" cy="29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Anteil Teilnehmer (%)</a:t>
            </a:r>
          </a:p>
        </p:txBody>
      </p:sp>
      <p:sp>
        <p:nvSpPr>
          <p:cNvPr id="15" name="Rechteck 14">
            <a:extLst>
              <a:ext uri="{FF2B5EF4-FFF2-40B4-BE49-F238E27FC236}">
                <a16:creationId xmlns:a16="http://schemas.microsoft.com/office/drawing/2014/main" id="{77A13B5F-B8E4-53C2-432B-D5D045A16B96}"/>
              </a:ext>
            </a:extLst>
          </p:cNvPr>
          <p:cNvSpPr/>
          <p:nvPr/>
        </p:nvSpPr>
        <p:spPr>
          <a:xfrm>
            <a:off x="1811977" y="5002473"/>
            <a:ext cx="1206829" cy="295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T1D</a:t>
            </a:r>
          </a:p>
        </p:txBody>
      </p:sp>
      <p:sp>
        <p:nvSpPr>
          <p:cNvPr id="17" name="Rechteck 16">
            <a:extLst>
              <a:ext uri="{FF2B5EF4-FFF2-40B4-BE49-F238E27FC236}">
                <a16:creationId xmlns:a16="http://schemas.microsoft.com/office/drawing/2014/main" id="{0A00C6B8-81BD-3E4B-DDD9-19E09951C0BC}"/>
              </a:ext>
            </a:extLst>
          </p:cNvPr>
          <p:cNvSpPr/>
          <p:nvPr/>
        </p:nvSpPr>
        <p:spPr>
          <a:xfrm>
            <a:off x="3613054" y="5003152"/>
            <a:ext cx="1206829" cy="295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T2D</a:t>
            </a:r>
          </a:p>
        </p:txBody>
      </p:sp>
    </p:spTree>
    <p:custDataLst>
      <p:tags r:id="rId1"/>
    </p:custDataLst>
    <p:extLst>
      <p:ext uri="{BB962C8B-B14F-4D97-AF65-F5344CB8AC3E}">
        <p14:creationId xmlns:p14="http://schemas.microsoft.com/office/powerpoint/2010/main" val="2267084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11CAE5-5EF1-4684-9572-527E8DFBDA1B}"/>
              </a:ext>
            </a:extLst>
          </p:cNvPr>
          <p:cNvSpPr>
            <a:spLocks noGrp="1"/>
          </p:cNvSpPr>
          <p:nvPr>
            <p:ph type="ctrTitle"/>
          </p:nvPr>
        </p:nvSpPr>
        <p:spPr>
          <a:xfrm>
            <a:off x="648000" y="648000"/>
            <a:ext cx="6210000" cy="5562000"/>
          </a:xfrm>
        </p:spPr>
        <p:txBody>
          <a:bodyPr/>
          <a:lstStyle/>
          <a:p>
            <a:r>
              <a:rPr lang="de-DE"/>
              <a:t>Diabetestherapie und MASLD: Ergebnisse zu etablierten Wirkstoffen</a:t>
            </a:r>
            <a:endParaRPr lang="en-US"/>
          </a:p>
        </p:txBody>
      </p:sp>
      <p:pic>
        <p:nvPicPr>
          <p:cNvPr id="8" name="Grafik 7" descr="Ein Bild, das Taschenrechner, Rechteck, Abakus, Regal enthält.&#10;&#10;KI-generierte Inhalte können fehlerhaft sein.">
            <a:extLst>
              <a:ext uri="{FF2B5EF4-FFF2-40B4-BE49-F238E27FC236}">
                <a16:creationId xmlns:a16="http://schemas.microsoft.com/office/drawing/2014/main" id="{8AFC9AE7-EFA8-6FFA-87C8-7C4362400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2" name="Grafik 1"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5337D640-B67A-357D-8249-0B138CD5F0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27842796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27BE2-9FCC-3C98-F2B4-E09B507CBE88}"/>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E479EB4-A2BD-DEE9-AED3-81D648114AA2}"/>
              </a:ext>
            </a:extLst>
          </p:cNvPr>
          <p:cNvSpPr>
            <a:spLocks noGrp="1"/>
          </p:cNvSpPr>
          <p:nvPr>
            <p:ph type="ctrTitle"/>
          </p:nvPr>
        </p:nvSpPr>
        <p:spPr>
          <a:xfrm>
            <a:off x="648000" y="648000"/>
            <a:ext cx="9270700" cy="5562000"/>
          </a:xfrm>
        </p:spPr>
        <p:txBody>
          <a:bodyPr/>
          <a:lstStyle/>
          <a:p>
            <a:r>
              <a:rPr lang="de-DE" sz="4000"/>
              <a:t>Statin, but not </a:t>
            </a:r>
            <a:r>
              <a:rPr lang="de-DE" sz="4000" err="1"/>
              <a:t>aspirin</a:t>
            </a:r>
            <a:r>
              <a:rPr lang="de-DE" sz="4000"/>
              <a:t> </a:t>
            </a:r>
            <a:r>
              <a:rPr lang="de-DE" sz="4000" err="1"/>
              <a:t>use</a:t>
            </a:r>
            <a:r>
              <a:rPr lang="de-DE" sz="4000"/>
              <a:t> </a:t>
            </a:r>
            <a:r>
              <a:rPr lang="de-DE" sz="4000" err="1"/>
              <a:t>is</a:t>
            </a:r>
            <a:r>
              <a:rPr lang="de-DE" sz="4000"/>
              <a:t> </a:t>
            </a:r>
            <a:r>
              <a:rPr lang="de-DE" sz="4000" err="1"/>
              <a:t>inversely</a:t>
            </a:r>
            <a:r>
              <a:rPr lang="de-DE" sz="4000"/>
              <a:t> </a:t>
            </a:r>
            <a:r>
              <a:rPr lang="de-DE" sz="4000" err="1"/>
              <a:t>associated</a:t>
            </a:r>
            <a:r>
              <a:rPr lang="de-DE" sz="4000"/>
              <a:t> </a:t>
            </a:r>
            <a:r>
              <a:rPr lang="de-DE" sz="4000" err="1"/>
              <a:t>with</a:t>
            </a:r>
            <a:r>
              <a:rPr lang="de-DE" sz="4000"/>
              <a:t> </a:t>
            </a:r>
            <a:r>
              <a:rPr lang="de-DE" sz="4000" err="1"/>
              <a:t>steatotic</a:t>
            </a:r>
            <a:r>
              <a:rPr lang="de-DE" sz="4000"/>
              <a:t> </a:t>
            </a:r>
            <a:r>
              <a:rPr lang="de-DE" sz="4000" err="1"/>
              <a:t>liver</a:t>
            </a:r>
            <a:r>
              <a:rPr lang="de-DE" sz="4000"/>
              <a:t> </a:t>
            </a:r>
            <a:r>
              <a:rPr lang="de-DE" sz="4000" err="1"/>
              <a:t>disease</a:t>
            </a:r>
            <a:r>
              <a:rPr lang="de-DE" sz="4000"/>
              <a:t> and </a:t>
            </a:r>
            <a:r>
              <a:rPr lang="de-DE" sz="4000" err="1"/>
              <a:t>increased</a:t>
            </a:r>
            <a:r>
              <a:rPr lang="de-DE" sz="4000"/>
              <a:t> </a:t>
            </a:r>
            <a:r>
              <a:rPr lang="de-DE" sz="4000" err="1"/>
              <a:t>liver</a:t>
            </a:r>
            <a:r>
              <a:rPr lang="de-DE" sz="4000"/>
              <a:t> </a:t>
            </a:r>
            <a:r>
              <a:rPr lang="de-DE" sz="4000" err="1"/>
              <a:t>stiffness</a:t>
            </a:r>
            <a:r>
              <a:rPr lang="de-DE" sz="4000"/>
              <a:t>: </a:t>
            </a:r>
            <a:r>
              <a:rPr lang="de-DE" sz="4000" err="1"/>
              <a:t>Results</a:t>
            </a:r>
            <a:r>
              <a:rPr lang="de-DE" sz="4000"/>
              <a:t> </a:t>
            </a:r>
            <a:r>
              <a:rPr lang="de-DE" sz="4000" err="1"/>
              <a:t>from</a:t>
            </a:r>
            <a:r>
              <a:rPr lang="de-DE" sz="4000"/>
              <a:t> </a:t>
            </a:r>
            <a:r>
              <a:rPr lang="de-DE" sz="4000" err="1"/>
              <a:t>two</a:t>
            </a:r>
            <a:r>
              <a:rPr lang="de-DE" sz="4000"/>
              <a:t> large </a:t>
            </a:r>
            <a:r>
              <a:rPr lang="de-DE" sz="4000" err="1"/>
              <a:t>prospective</a:t>
            </a:r>
            <a:r>
              <a:rPr lang="de-DE" sz="4000"/>
              <a:t> </a:t>
            </a:r>
            <a:r>
              <a:rPr lang="de-DE" sz="4000" err="1"/>
              <a:t>population</a:t>
            </a:r>
            <a:r>
              <a:rPr lang="de-DE" sz="4000"/>
              <a:t> </a:t>
            </a:r>
            <a:r>
              <a:rPr lang="de-DE" sz="4000" err="1"/>
              <a:t>based</a:t>
            </a:r>
            <a:r>
              <a:rPr lang="de-DE" sz="4000"/>
              <a:t> </a:t>
            </a:r>
            <a:r>
              <a:rPr lang="de-DE" sz="4000" err="1"/>
              <a:t>studies</a:t>
            </a:r>
            <a:endParaRPr lang="en-US" sz="4000"/>
          </a:p>
        </p:txBody>
      </p:sp>
      <p:sp>
        <p:nvSpPr>
          <p:cNvPr id="7" name="Textplatzhalter 6">
            <a:extLst>
              <a:ext uri="{FF2B5EF4-FFF2-40B4-BE49-F238E27FC236}">
                <a16:creationId xmlns:a16="http://schemas.microsoft.com/office/drawing/2014/main" id="{2220E590-07E4-C866-1639-4642DB9D6A57}"/>
              </a:ext>
            </a:extLst>
          </p:cNvPr>
          <p:cNvSpPr>
            <a:spLocks noGrp="1"/>
          </p:cNvSpPr>
          <p:nvPr>
            <p:ph type="body" sz="quarter" idx="17"/>
          </p:nvPr>
        </p:nvSpPr>
        <p:spPr/>
        <p:txBody>
          <a:bodyPr/>
          <a:lstStyle/>
          <a:p>
            <a:r>
              <a:rPr lang="en-US" err="1"/>
              <a:t>ePoster</a:t>
            </a:r>
            <a:r>
              <a:rPr lang="en-US"/>
              <a:t> (TOP-457-YI) </a:t>
            </a:r>
            <a:r>
              <a:rPr lang="en-US" err="1"/>
              <a:t>vom</a:t>
            </a:r>
            <a:r>
              <a:rPr lang="en-US"/>
              <a:t> EASL 2025, 07.-10. Mai 2025, Amsterdam.</a:t>
            </a:r>
          </a:p>
        </p:txBody>
      </p:sp>
      <p:sp>
        <p:nvSpPr>
          <p:cNvPr id="6" name="Textplatzhalter 5">
            <a:extLst>
              <a:ext uri="{FF2B5EF4-FFF2-40B4-BE49-F238E27FC236}">
                <a16:creationId xmlns:a16="http://schemas.microsoft.com/office/drawing/2014/main" id="{64CAF0FE-8E61-D71B-6AC9-681CA3DBD964}"/>
              </a:ext>
            </a:extLst>
          </p:cNvPr>
          <p:cNvSpPr>
            <a:spLocks noGrp="1"/>
          </p:cNvSpPr>
          <p:nvPr>
            <p:ph type="body" sz="quarter" idx="14"/>
          </p:nvPr>
        </p:nvSpPr>
        <p:spPr/>
        <p:txBody>
          <a:bodyPr/>
          <a:lstStyle/>
          <a:p>
            <a:r>
              <a:rPr lang="en-US" err="1"/>
              <a:t>Pustjens</a:t>
            </a:r>
            <a:r>
              <a:rPr lang="en-US"/>
              <a:t>, J. et al.</a:t>
            </a:r>
          </a:p>
        </p:txBody>
      </p:sp>
      <p:pic>
        <p:nvPicPr>
          <p:cNvPr id="2" name="Grafik 1">
            <a:extLst>
              <a:ext uri="{FF2B5EF4-FFF2-40B4-BE49-F238E27FC236}">
                <a16:creationId xmlns:a16="http://schemas.microsoft.com/office/drawing/2014/main" id="{43F8F3F0-613E-6BCE-B446-D0592A85CF3E}"/>
              </a:ext>
            </a:extLst>
          </p:cNvPr>
          <p:cNvPicPr>
            <a:picLocks noChangeAspect="1"/>
          </p:cNvPicPr>
          <p:nvPr/>
        </p:nvPicPr>
        <p:blipFill>
          <a:blip r:embed="rId3"/>
          <a:stretch>
            <a:fillRect/>
          </a:stretch>
        </p:blipFill>
        <p:spPr>
          <a:xfrm>
            <a:off x="8317653" y="4418279"/>
            <a:ext cx="3226347" cy="2003009"/>
          </a:xfrm>
          <a:prstGeom prst="rect">
            <a:avLst/>
          </a:prstGeom>
        </p:spPr>
      </p:pic>
    </p:spTree>
    <p:custDataLst>
      <p:tags r:id="rId1"/>
    </p:custDataLst>
    <p:extLst>
      <p:ext uri="{BB962C8B-B14F-4D97-AF65-F5344CB8AC3E}">
        <p14:creationId xmlns:p14="http://schemas.microsoft.com/office/powerpoint/2010/main" val="12654641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DAD-8F5A-CABF-687B-9D506BDAC065}"/>
              </a:ext>
            </a:extLst>
          </p:cNvPr>
          <p:cNvSpPr>
            <a:spLocks noGrp="1"/>
          </p:cNvSpPr>
          <p:nvPr>
            <p:ph type="title"/>
          </p:nvPr>
        </p:nvSpPr>
        <p:spPr>
          <a:xfrm>
            <a:off x="647999" y="648000"/>
            <a:ext cx="10297707" cy="1296000"/>
          </a:xfrm>
        </p:spPr>
        <p:txBody>
          <a:bodyPr/>
          <a:lstStyle/>
          <a:p>
            <a:pPr algn="l">
              <a:lnSpc>
                <a:spcPct val="120000"/>
              </a:lnSpc>
            </a:pPr>
            <a:r>
              <a:rPr lang="de-DE" sz="3600">
                <a:solidFill>
                  <a:schemeClr val="tx2"/>
                </a:solidFill>
              </a:rPr>
              <a:t>Ergebnisse der logistischen Regressionsanalyse</a:t>
            </a:r>
          </a:p>
        </p:txBody>
      </p:sp>
      <p:sp>
        <p:nvSpPr>
          <p:cNvPr id="4" name="Textplatzhalter 3">
            <a:extLst>
              <a:ext uri="{FF2B5EF4-FFF2-40B4-BE49-F238E27FC236}">
                <a16:creationId xmlns:a16="http://schemas.microsoft.com/office/drawing/2014/main" id="{8689DD5E-9800-596D-3123-5A07A5AF3780}"/>
              </a:ext>
            </a:extLst>
          </p:cNvPr>
          <p:cNvSpPr>
            <a:spLocks noGrp="1"/>
          </p:cNvSpPr>
          <p:nvPr>
            <p:ph type="body" sz="quarter" idx="15"/>
          </p:nvPr>
        </p:nvSpPr>
        <p:spPr/>
        <p:txBody>
          <a:bodyPr/>
          <a:lstStyle/>
          <a:p>
            <a:r>
              <a:rPr lang="de-DE" i="1"/>
              <a:t>Grafik von Novo Nordisk nach Daten von </a:t>
            </a:r>
            <a:r>
              <a:rPr lang="de-DE" i="1" err="1"/>
              <a:t>Pustjens</a:t>
            </a:r>
            <a:r>
              <a:rPr lang="de-DE" i="1"/>
              <a:t> J. et al.</a:t>
            </a:r>
          </a:p>
        </p:txBody>
      </p:sp>
      <p:sp>
        <p:nvSpPr>
          <p:cNvPr id="5" name="Textplatzhalter 4">
            <a:extLst>
              <a:ext uri="{FF2B5EF4-FFF2-40B4-BE49-F238E27FC236}">
                <a16:creationId xmlns:a16="http://schemas.microsoft.com/office/drawing/2014/main" id="{29523517-9E40-6657-0431-7672E4687722}"/>
              </a:ext>
            </a:extLst>
          </p:cNvPr>
          <p:cNvSpPr>
            <a:spLocks noGrp="1"/>
          </p:cNvSpPr>
          <p:nvPr>
            <p:ph type="body" sz="quarter" idx="17"/>
          </p:nvPr>
        </p:nvSpPr>
        <p:spPr/>
        <p:txBody>
          <a:bodyPr/>
          <a:lstStyle/>
          <a:p>
            <a:r>
              <a:rPr lang="de-DE" err="1"/>
              <a:t>Pustjens</a:t>
            </a:r>
            <a:r>
              <a:rPr lang="de-DE"/>
              <a:t> J. et al. J </a:t>
            </a:r>
            <a:r>
              <a:rPr lang="de-DE" err="1"/>
              <a:t>Hepatol</a:t>
            </a:r>
            <a:r>
              <a:rPr lang="de-DE"/>
              <a:t>. 2025;82(Suppl.1):TOP-457-YI.</a:t>
            </a:r>
          </a:p>
        </p:txBody>
      </p:sp>
      <p:pic>
        <p:nvPicPr>
          <p:cNvPr id="6" name="Grafik 5">
            <a:extLst>
              <a:ext uri="{FF2B5EF4-FFF2-40B4-BE49-F238E27FC236}">
                <a16:creationId xmlns:a16="http://schemas.microsoft.com/office/drawing/2014/main" id="{79E98B56-780E-28F0-0251-F008281E5B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b="12808"/>
          <a:stretch/>
        </p:blipFill>
        <p:spPr>
          <a:xfrm>
            <a:off x="952817" y="1944000"/>
            <a:ext cx="5157743" cy="3439670"/>
          </a:xfrm>
          <a:prstGeom prst="rect">
            <a:avLst/>
          </a:prstGeom>
        </p:spPr>
      </p:pic>
      <p:sp>
        <p:nvSpPr>
          <p:cNvPr id="3" name="Textfeld 2">
            <a:extLst>
              <a:ext uri="{FF2B5EF4-FFF2-40B4-BE49-F238E27FC236}">
                <a16:creationId xmlns:a16="http://schemas.microsoft.com/office/drawing/2014/main" id="{9DA72761-54B2-2342-29E6-2AA531733851}"/>
              </a:ext>
            </a:extLst>
          </p:cNvPr>
          <p:cNvSpPr txBox="1"/>
          <p:nvPr/>
        </p:nvSpPr>
        <p:spPr>
          <a:xfrm>
            <a:off x="6828983" y="2364797"/>
            <a:ext cx="3851209" cy="1306127"/>
          </a:xfrm>
          <a:prstGeom prst="rect">
            <a:avLst/>
          </a:prstGeom>
          <a:solidFill>
            <a:schemeClr val="bg1"/>
          </a:solidFill>
        </p:spPr>
        <p:txBody>
          <a:bodyPr wrap="square" lIns="0" tIns="0" rIns="0" bIns="0" rtlCol="0">
            <a:spAutoFit/>
          </a:bodyPr>
          <a:lstStyle/>
          <a:p>
            <a:pPr marR="0" lvl="0" algn="l" defTabSz="914400" rtl="0" eaLnBrk="1" fontAlgn="auto" latinLnBrk="0" hangingPunct="1">
              <a:lnSpc>
                <a:spcPct val="120000"/>
              </a:lnSpc>
              <a:spcBef>
                <a:spcPts val="0"/>
              </a:spcBef>
              <a:spcAft>
                <a:spcPts val="0"/>
              </a:spcAft>
              <a:buClrTx/>
              <a:buSzTx/>
              <a:tabLst/>
              <a:defRPr/>
            </a:pPr>
            <a:r>
              <a:rPr kumimoji="0" lang="de-DE" b="0" i="0" u="none" strike="noStrike" kern="1200" cap="none" spc="0" normalizeH="0" baseline="0" noProof="0">
                <a:ln>
                  <a:noFill/>
                </a:ln>
                <a:solidFill>
                  <a:srgbClr val="001965"/>
                </a:solidFill>
                <a:effectLst/>
                <a:uLnTx/>
                <a:uFillTx/>
                <a:latin typeface="Apis For Office"/>
                <a:ea typeface="+mn-ea"/>
                <a:cs typeface="+mn-cs"/>
              </a:rPr>
              <a:t>Analyse des Steatose- und </a:t>
            </a:r>
            <a:r>
              <a:rPr kumimoji="0" lang="de-DE" b="0" i="0" u="none" strike="noStrike" kern="1200" cap="none" spc="0" normalizeH="0" baseline="0" noProof="0" err="1">
                <a:ln>
                  <a:noFill/>
                </a:ln>
                <a:solidFill>
                  <a:srgbClr val="001965"/>
                </a:solidFill>
                <a:effectLst/>
                <a:uLnTx/>
                <a:uFillTx/>
                <a:latin typeface="Apis For Office"/>
                <a:ea typeface="+mn-ea"/>
                <a:cs typeface="+mn-cs"/>
              </a:rPr>
              <a:t>Fibroserisikos</a:t>
            </a:r>
            <a:r>
              <a:rPr kumimoji="0" lang="de-DE" b="0" i="0" u="none" strike="noStrike" kern="1200" cap="none" spc="0" normalizeH="0" baseline="0" noProof="0">
                <a:ln>
                  <a:noFill/>
                </a:ln>
                <a:solidFill>
                  <a:srgbClr val="001965"/>
                </a:solidFill>
                <a:effectLst/>
                <a:uLnTx/>
                <a:uFillTx/>
                <a:latin typeface="Apis For Office"/>
                <a:ea typeface="+mn-ea"/>
                <a:cs typeface="+mn-cs"/>
              </a:rPr>
              <a:t> bei fehlender Dyslipidämie, </a:t>
            </a:r>
            <a:r>
              <a:rPr kumimoji="0" lang="de-DE" b="0" i="0" u="none" strike="noStrike" kern="1200" cap="none" spc="0" normalizeH="0" baseline="0" noProof="0" err="1">
                <a:ln>
                  <a:noFill/>
                </a:ln>
                <a:solidFill>
                  <a:srgbClr val="001965"/>
                </a:solidFill>
                <a:effectLst/>
                <a:uLnTx/>
                <a:uFillTx/>
                <a:latin typeface="Apis For Office"/>
                <a:ea typeface="+mn-ea"/>
                <a:cs typeface="+mn-cs"/>
              </a:rPr>
              <a:t>Statineinnahme</a:t>
            </a:r>
            <a:r>
              <a:rPr kumimoji="0" lang="de-DE" b="0" i="0" u="none" strike="noStrike" kern="1200" cap="none" spc="0" normalizeH="0" baseline="0" noProof="0">
                <a:ln>
                  <a:noFill/>
                </a:ln>
                <a:solidFill>
                  <a:srgbClr val="001965"/>
                </a:solidFill>
                <a:effectLst/>
                <a:uLnTx/>
                <a:uFillTx/>
                <a:latin typeface="Apis For Office"/>
                <a:ea typeface="+mn-ea"/>
                <a:cs typeface="+mn-cs"/>
              </a:rPr>
              <a:t> und </a:t>
            </a:r>
            <a:r>
              <a:rPr kumimoji="0" lang="de-DE" b="0" i="0" u="none" strike="noStrike" kern="1200" cap="none" spc="0" normalizeH="0" baseline="0" noProof="0" err="1">
                <a:ln>
                  <a:noFill/>
                </a:ln>
                <a:solidFill>
                  <a:srgbClr val="001965"/>
                </a:solidFill>
                <a:effectLst/>
                <a:uLnTx/>
                <a:uFillTx/>
                <a:latin typeface="Apis For Office"/>
                <a:ea typeface="+mn-ea"/>
                <a:cs typeface="+mn-cs"/>
              </a:rPr>
              <a:t>Aspirineinnahme</a:t>
            </a:r>
            <a:r>
              <a:rPr kumimoji="0" lang="de-DE" b="0" i="0" u="none" strike="noStrike" kern="1200" cap="none" spc="0" normalizeH="0" baseline="0" noProof="0">
                <a:ln>
                  <a:noFill/>
                </a:ln>
                <a:solidFill>
                  <a:srgbClr val="001965"/>
                </a:solidFill>
                <a:effectLst/>
                <a:uLnTx/>
                <a:uFillTx/>
                <a:latin typeface="Apis For Office"/>
                <a:ea typeface="+mn-ea"/>
                <a:cs typeface="+mn-cs"/>
              </a:rPr>
              <a:t> </a:t>
            </a:r>
          </a:p>
        </p:txBody>
      </p:sp>
      <p:sp>
        <p:nvSpPr>
          <p:cNvPr id="10" name="Rechteck: abgerundete Ecken 9">
            <a:extLst>
              <a:ext uri="{FF2B5EF4-FFF2-40B4-BE49-F238E27FC236}">
                <a16:creationId xmlns:a16="http://schemas.microsoft.com/office/drawing/2014/main" id="{A852FA31-C0B8-4328-4C2A-B2976D36BA40}"/>
              </a:ext>
            </a:extLst>
          </p:cNvPr>
          <p:cNvSpPr/>
          <p:nvPr/>
        </p:nvSpPr>
        <p:spPr>
          <a:xfrm>
            <a:off x="557784" y="5712112"/>
            <a:ext cx="10982585" cy="535439"/>
          </a:xfrm>
          <a:prstGeom prst="roundRect">
            <a:avLst>
              <a:gd name="adj" fmla="val 9010"/>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a:ln>
                  <a:noFill/>
                </a:ln>
                <a:solidFill>
                  <a:srgbClr val="001965"/>
                </a:solidFill>
                <a:effectLst/>
                <a:uLnTx/>
                <a:uFillTx/>
                <a:latin typeface="Apis For Office"/>
                <a:ea typeface="+mn-ea"/>
                <a:cs typeface="+mn-cs"/>
              </a:rPr>
              <a:t>Es gab keine signifikante Interaktion zwischen der Statin- und der </a:t>
            </a:r>
            <a:r>
              <a:rPr kumimoji="0" lang="de-DE" b="0" i="0" u="none" strike="noStrike" kern="1200" cap="none" spc="0" normalizeH="0" baseline="0" noProof="0" err="1">
                <a:ln>
                  <a:noFill/>
                </a:ln>
                <a:solidFill>
                  <a:srgbClr val="001965"/>
                </a:solidFill>
                <a:effectLst/>
                <a:uLnTx/>
                <a:uFillTx/>
                <a:latin typeface="Apis For Office"/>
                <a:ea typeface="+mn-ea"/>
                <a:cs typeface="+mn-cs"/>
              </a:rPr>
              <a:t>Aspirineinnahme</a:t>
            </a:r>
            <a:r>
              <a:rPr kumimoji="0" lang="de-DE" b="0" i="0" u="none" strike="noStrike" kern="1200" cap="none" spc="0" normalizeH="0" baseline="0" noProof="0">
                <a:ln>
                  <a:noFill/>
                </a:ln>
                <a:solidFill>
                  <a:srgbClr val="001965"/>
                </a:solidFill>
                <a:effectLst/>
                <a:uLnTx/>
                <a:uFillTx/>
                <a:latin typeface="Apis For Office"/>
                <a:ea typeface="+mn-ea"/>
                <a:cs typeface="+mn-cs"/>
              </a:rPr>
              <a:t>.</a:t>
            </a:r>
            <a:endParaRPr kumimoji="0" lang="de-DE" b="0" i="0" u="none" strike="noStrike" kern="1200" cap="none" spc="0" normalizeH="0" baseline="0" noProof="0">
              <a:ln>
                <a:noFill/>
              </a:ln>
              <a:solidFill>
                <a:srgbClr val="FFFFFF"/>
              </a:solidFill>
              <a:effectLst/>
              <a:uLnTx/>
              <a:uFillTx/>
              <a:latin typeface="Apis For Office"/>
              <a:ea typeface="+mn-ea"/>
              <a:cs typeface="+mn-cs"/>
            </a:endParaRPr>
          </a:p>
        </p:txBody>
      </p:sp>
      <p:grpSp>
        <p:nvGrpSpPr>
          <p:cNvPr id="26" name="Gruppieren 25">
            <a:extLst>
              <a:ext uri="{FF2B5EF4-FFF2-40B4-BE49-F238E27FC236}">
                <a16:creationId xmlns:a16="http://schemas.microsoft.com/office/drawing/2014/main" id="{07DCCFCD-3EF1-F6D4-60A5-D64488C4685E}"/>
              </a:ext>
            </a:extLst>
          </p:cNvPr>
          <p:cNvGrpSpPr/>
          <p:nvPr/>
        </p:nvGrpSpPr>
        <p:grpSpPr>
          <a:xfrm>
            <a:off x="675435" y="2027420"/>
            <a:ext cx="5195538" cy="2903793"/>
            <a:chOff x="474267" y="2027420"/>
            <a:chExt cx="5195538" cy="2903793"/>
          </a:xfrm>
        </p:grpSpPr>
        <p:sp>
          <p:nvSpPr>
            <p:cNvPr id="13" name="Rechteck 12">
              <a:extLst>
                <a:ext uri="{FF2B5EF4-FFF2-40B4-BE49-F238E27FC236}">
                  <a16:creationId xmlns:a16="http://schemas.microsoft.com/office/drawing/2014/main" id="{1439591A-32F0-150A-A3C7-B68B430AEC7E}"/>
                </a:ext>
              </a:extLst>
            </p:cNvPr>
            <p:cNvSpPr/>
            <p:nvPr/>
          </p:nvSpPr>
          <p:spPr>
            <a:xfrm>
              <a:off x="474267" y="2478894"/>
              <a:ext cx="1127236" cy="329184"/>
            </a:xfrm>
            <a:prstGeom prst="rect">
              <a:avLst/>
            </a:prstGeom>
            <a:solidFill>
              <a:schemeClr val="bg1"/>
            </a:solidFill>
            <a:ln w="9525" cap="flat">
              <a:solidFill>
                <a:schemeClr val="bg1"/>
              </a:solidFill>
              <a:prstDash val="solid"/>
              <a:miter/>
            </a:ln>
          </p:spPr>
          <p:txBody>
            <a:bodyPr rtlCol="0" anchor="ctr"/>
            <a:lstStyle/>
            <a:p>
              <a:pPr algn="l"/>
              <a:r>
                <a:rPr lang="de-DE" sz="1600">
                  <a:solidFill>
                    <a:srgbClr val="001965"/>
                  </a:solidFill>
                </a:rPr>
                <a:t>Steatose</a:t>
              </a:r>
            </a:p>
          </p:txBody>
        </p:sp>
        <p:sp>
          <p:nvSpPr>
            <p:cNvPr id="14" name="Rechteck 13">
              <a:extLst>
                <a:ext uri="{FF2B5EF4-FFF2-40B4-BE49-F238E27FC236}">
                  <a16:creationId xmlns:a16="http://schemas.microsoft.com/office/drawing/2014/main" id="{267D039C-6AFF-48BF-9BBC-03F594B3F1FF}"/>
                </a:ext>
              </a:extLst>
            </p:cNvPr>
            <p:cNvSpPr/>
            <p:nvPr/>
          </p:nvSpPr>
          <p:spPr>
            <a:xfrm>
              <a:off x="586995" y="4060974"/>
              <a:ext cx="1127236" cy="329184"/>
            </a:xfrm>
            <a:prstGeom prst="rect">
              <a:avLst/>
            </a:prstGeom>
            <a:solidFill>
              <a:schemeClr val="bg1"/>
            </a:solidFill>
            <a:ln w="9525" cap="flat">
              <a:solidFill>
                <a:schemeClr val="bg1"/>
              </a:solidFill>
              <a:prstDash val="solid"/>
              <a:miter/>
            </a:ln>
          </p:spPr>
          <p:txBody>
            <a:bodyPr rtlCol="0" anchor="ctr"/>
            <a:lstStyle/>
            <a:p>
              <a:pPr algn="l"/>
              <a:r>
                <a:rPr lang="de-DE" sz="1600">
                  <a:solidFill>
                    <a:srgbClr val="001965"/>
                  </a:solidFill>
                </a:rPr>
                <a:t>Fibrose</a:t>
              </a:r>
            </a:p>
          </p:txBody>
        </p:sp>
        <p:sp>
          <p:nvSpPr>
            <p:cNvPr id="15" name="Rechteck 14">
              <a:extLst>
                <a:ext uri="{FF2B5EF4-FFF2-40B4-BE49-F238E27FC236}">
                  <a16:creationId xmlns:a16="http://schemas.microsoft.com/office/drawing/2014/main" id="{63D72A58-1839-391F-5881-DEFE2314C3EE}"/>
                </a:ext>
              </a:extLst>
            </p:cNvPr>
            <p:cNvSpPr/>
            <p:nvPr/>
          </p:nvSpPr>
          <p:spPr>
            <a:xfrm>
              <a:off x="1482631" y="2027420"/>
              <a:ext cx="1297145" cy="329184"/>
            </a:xfrm>
            <a:prstGeom prst="rect">
              <a:avLst/>
            </a:prstGeom>
            <a:solidFill>
              <a:schemeClr val="bg1"/>
            </a:solidFill>
            <a:ln w="9525" cap="flat">
              <a:solidFill>
                <a:schemeClr val="bg1"/>
              </a:solidFill>
              <a:prstDash val="solid"/>
              <a:miter/>
            </a:ln>
          </p:spPr>
          <p:txBody>
            <a:bodyPr rtlCol="0" anchor="ctr"/>
            <a:lstStyle/>
            <a:p>
              <a:pPr algn="l"/>
              <a:r>
                <a:rPr lang="de-DE" sz="1050" b="1">
                  <a:solidFill>
                    <a:srgbClr val="001965"/>
                  </a:solidFill>
                </a:rPr>
                <a:t>Keine Dyslipidämie</a:t>
              </a:r>
            </a:p>
          </p:txBody>
        </p:sp>
        <p:sp>
          <p:nvSpPr>
            <p:cNvPr id="17" name="Rechteck 16">
              <a:extLst>
                <a:ext uri="{FF2B5EF4-FFF2-40B4-BE49-F238E27FC236}">
                  <a16:creationId xmlns:a16="http://schemas.microsoft.com/office/drawing/2014/main" id="{F0932D68-FB76-9AAC-685E-CDE8F82C8C46}"/>
                </a:ext>
              </a:extLst>
            </p:cNvPr>
            <p:cNvSpPr/>
            <p:nvPr/>
          </p:nvSpPr>
          <p:spPr>
            <a:xfrm>
              <a:off x="1601503" y="2532975"/>
              <a:ext cx="1165714" cy="236568"/>
            </a:xfrm>
            <a:prstGeom prst="rect">
              <a:avLst/>
            </a:prstGeom>
            <a:solidFill>
              <a:schemeClr val="bg1"/>
            </a:solidFill>
            <a:ln w="9525" cap="flat">
              <a:solidFill>
                <a:schemeClr val="bg1"/>
              </a:solidFill>
              <a:prstDash val="solid"/>
              <a:miter/>
            </a:ln>
          </p:spPr>
          <p:txBody>
            <a:bodyPr rtlCol="0" anchor="ctr"/>
            <a:lstStyle/>
            <a:p>
              <a:pPr algn="l"/>
              <a:r>
                <a:rPr lang="de-DE" sz="1050" b="1">
                  <a:solidFill>
                    <a:srgbClr val="001965"/>
                  </a:solidFill>
                </a:rPr>
                <a:t>Statin-einnahme</a:t>
              </a:r>
            </a:p>
          </p:txBody>
        </p:sp>
        <p:sp>
          <p:nvSpPr>
            <p:cNvPr id="19" name="Rechteck 18">
              <a:extLst>
                <a:ext uri="{FF2B5EF4-FFF2-40B4-BE49-F238E27FC236}">
                  <a16:creationId xmlns:a16="http://schemas.microsoft.com/office/drawing/2014/main" id="{34FFC6FB-D58E-1634-5B1C-07222F20415D}"/>
                </a:ext>
              </a:extLst>
            </p:cNvPr>
            <p:cNvSpPr/>
            <p:nvPr/>
          </p:nvSpPr>
          <p:spPr>
            <a:xfrm>
              <a:off x="1601503" y="3018502"/>
              <a:ext cx="1191624" cy="329184"/>
            </a:xfrm>
            <a:prstGeom prst="rect">
              <a:avLst/>
            </a:prstGeom>
            <a:solidFill>
              <a:schemeClr val="bg1"/>
            </a:solidFill>
            <a:ln w="9525" cap="flat">
              <a:solidFill>
                <a:schemeClr val="bg1"/>
              </a:solidFill>
              <a:prstDash val="solid"/>
              <a:miter/>
            </a:ln>
          </p:spPr>
          <p:txBody>
            <a:bodyPr rtlCol="0" anchor="ctr"/>
            <a:lstStyle/>
            <a:p>
              <a:pPr algn="l"/>
              <a:r>
                <a:rPr lang="de-DE" sz="1050" b="1">
                  <a:solidFill>
                    <a:srgbClr val="001965"/>
                  </a:solidFill>
                </a:rPr>
                <a:t>Aspirin-einnahme</a:t>
              </a:r>
            </a:p>
          </p:txBody>
        </p:sp>
        <p:sp>
          <p:nvSpPr>
            <p:cNvPr id="21" name="Rounded Rectangle 6">
              <a:extLst>
                <a:ext uri="{FF2B5EF4-FFF2-40B4-BE49-F238E27FC236}">
                  <a16:creationId xmlns:a16="http://schemas.microsoft.com/office/drawing/2014/main" id="{97B64546-DC80-DBDA-F3E8-CFB1332E1528}"/>
                </a:ext>
              </a:extLst>
            </p:cNvPr>
            <p:cNvSpPr/>
            <p:nvPr/>
          </p:nvSpPr>
          <p:spPr>
            <a:xfrm>
              <a:off x="1574069" y="2449527"/>
              <a:ext cx="4095736" cy="40346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a:solidFill>
                <a:schemeClr val="accent4"/>
              </a:solidFill>
              <a:prstDash val="solid"/>
            </a:ln>
          </p:spPr>
          <p:txBody>
            <a:bodyPr vert="horz" wrap="square" lIns="91430" tIns="45710" rIns="91430" bIns="4571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1" i="0" u="none" strike="noStrike" kern="1200" cap="none" spc="0" normalizeH="0" baseline="0" noProof="0">
                <a:ln>
                  <a:noFill/>
                </a:ln>
                <a:solidFill>
                  <a:srgbClr val="001965"/>
                </a:solidFill>
                <a:effectLst/>
                <a:uLnTx/>
                <a:uFillTx/>
                <a:latin typeface="Apis For Office"/>
                <a:ea typeface="+mn-ea"/>
                <a:cs typeface="+mn-cs"/>
                <a:sym typeface="Symbol" pitchFamily="18" charset="2"/>
              </a:endParaRPr>
            </a:p>
          </p:txBody>
        </p:sp>
        <p:sp>
          <p:nvSpPr>
            <p:cNvPr id="22" name="Rechteck 21">
              <a:extLst>
                <a:ext uri="{FF2B5EF4-FFF2-40B4-BE49-F238E27FC236}">
                  <a16:creationId xmlns:a16="http://schemas.microsoft.com/office/drawing/2014/main" id="{A902D305-72B0-9A0D-07F5-974640BAFACB}"/>
                </a:ext>
              </a:extLst>
            </p:cNvPr>
            <p:cNvSpPr/>
            <p:nvPr/>
          </p:nvSpPr>
          <p:spPr>
            <a:xfrm>
              <a:off x="1470072" y="3610947"/>
              <a:ext cx="1297145" cy="329184"/>
            </a:xfrm>
            <a:prstGeom prst="rect">
              <a:avLst/>
            </a:prstGeom>
            <a:solidFill>
              <a:schemeClr val="bg1"/>
            </a:solidFill>
            <a:ln w="9525" cap="flat">
              <a:solidFill>
                <a:schemeClr val="bg1"/>
              </a:solidFill>
              <a:prstDash val="solid"/>
              <a:miter/>
            </a:ln>
          </p:spPr>
          <p:txBody>
            <a:bodyPr rtlCol="0" anchor="ctr"/>
            <a:lstStyle/>
            <a:p>
              <a:pPr algn="l"/>
              <a:r>
                <a:rPr lang="de-DE" sz="1050" b="1">
                  <a:solidFill>
                    <a:srgbClr val="001965"/>
                  </a:solidFill>
                </a:rPr>
                <a:t>Keine Dyslipidämie</a:t>
              </a:r>
            </a:p>
          </p:txBody>
        </p:sp>
        <p:sp>
          <p:nvSpPr>
            <p:cNvPr id="23" name="Rechteck 22">
              <a:extLst>
                <a:ext uri="{FF2B5EF4-FFF2-40B4-BE49-F238E27FC236}">
                  <a16:creationId xmlns:a16="http://schemas.microsoft.com/office/drawing/2014/main" id="{82525CCC-9ABC-7AF2-BCE7-0B258DD7BD2E}"/>
                </a:ext>
              </a:extLst>
            </p:cNvPr>
            <p:cNvSpPr/>
            <p:nvPr/>
          </p:nvSpPr>
          <p:spPr>
            <a:xfrm>
              <a:off x="1588603" y="4146817"/>
              <a:ext cx="1178614" cy="236568"/>
            </a:xfrm>
            <a:prstGeom prst="rect">
              <a:avLst/>
            </a:prstGeom>
            <a:solidFill>
              <a:schemeClr val="bg1"/>
            </a:solidFill>
            <a:ln w="9525" cap="flat">
              <a:solidFill>
                <a:schemeClr val="bg1"/>
              </a:solidFill>
              <a:prstDash val="solid"/>
              <a:miter/>
            </a:ln>
          </p:spPr>
          <p:txBody>
            <a:bodyPr rtlCol="0" anchor="ctr"/>
            <a:lstStyle/>
            <a:p>
              <a:pPr algn="l"/>
              <a:r>
                <a:rPr lang="de-DE" sz="1050" b="1">
                  <a:solidFill>
                    <a:srgbClr val="001965"/>
                  </a:solidFill>
                </a:rPr>
                <a:t>Statin-einnahme</a:t>
              </a:r>
            </a:p>
          </p:txBody>
        </p:sp>
        <p:sp>
          <p:nvSpPr>
            <p:cNvPr id="24" name="Rechteck 23">
              <a:extLst>
                <a:ext uri="{FF2B5EF4-FFF2-40B4-BE49-F238E27FC236}">
                  <a16:creationId xmlns:a16="http://schemas.microsoft.com/office/drawing/2014/main" id="{88F384BC-5F18-F50F-F20D-EF7F4B890BE6}"/>
                </a:ext>
              </a:extLst>
            </p:cNvPr>
            <p:cNvSpPr/>
            <p:nvPr/>
          </p:nvSpPr>
          <p:spPr>
            <a:xfrm>
              <a:off x="1574070" y="4602029"/>
              <a:ext cx="1205706" cy="329184"/>
            </a:xfrm>
            <a:prstGeom prst="rect">
              <a:avLst/>
            </a:prstGeom>
            <a:solidFill>
              <a:schemeClr val="bg1"/>
            </a:solidFill>
            <a:ln w="9525" cap="flat">
              <a:solidFill>
                <a:schemeClr val="bg1"/>
              </a:solidFill>
              <a:prstDash val="solid"/>
              <a:miter/>
            </a:ln>
          </p:spPr>
          <p:txBody>
            <a:bodyPr rtlCol="0" anchor="ctr"/>
            <a:lstStyle/>
            <a:p>
              <a:pPr algn="l"/>
              <a:r>
                <a:rPr lang="de-DE" sz="1050" b="1">
                  <a:solidFill>
                    <a:srgbClr val="001965"/>
                  </a:solidFill>
                </a:rPr>
                <a:t>Aspirin-einnahme</a:t>
              </a:r>
            </a:p>
          </p:txBody>
        </p:sp>
        <p:sp>
          <p:nvSpPr>
            <p:cNvPr id="25" name="Rounded Rectangle 6">
              <a:extLst>
                <a:ext uri="{FF2B5EF4-FFF2-40B4-BE49-F238E27FC236}">
                  <a16:creationId xmlns:a16="http://schemas.microsoft.com/office/drawing/2014/main" id="{C79C8831-A50C-6B8A-0037-BEAD04189B7A}"/>
                </a:ext>
              </a:extLst>
            </p:cNvPr>
            <p:cNvSpPr/>
            <p:nvPr/>
          </p:nvSpPr>
          <p:spPr>
            <a:xfrm>
              <a:off x="1561512" y="4051009"/>
              <a:ext cx="4108293" cy="40346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a:solidFill>
                <a:schemeClr val="accent4"/>
              </a:solidFill>
              <a:prstDash val="solid"/>
            </a:ln>
          </p:spPr>
          <p:txBody>
            <a:bodyPr vert="horz" wrap="square" lIns="91430" tIns="45710" rIns="91430" bIns="4571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1" i="0" u="none" strike="noStrike" kern="1200" cap="none" spc="0" normalizeH="0" baseline="0" noProof="0">
                <a:ln>
                  <a:noFill/>
                </a:ln>
                <a:solidFill>
                  <a:srgbClr val="001965"/>
                </a:solidFill>
                <a:effectLst/>
                <a:uLnTx/>
                <a:uFillTx/>
                <a:latin typeface="Apis For Office"/>
                <a:ea typeface="+mn-ea"/>
                <a:cs typeface="+mn-cs"/>
                <a:sym typeface="Symbol" pitchFamily="18" charset="2"/>
              </a:endParaRPr>
            </a:p>
          </p:txBody>
        </p:sp>
      </p:grpSp>
    </p:spTree>
    <p:custDataLst>
      <p:tags r:id="rId1"/>
    </p:custDataLst>
    <p:extLst>
      <p:ext uri="{BB962C8B-B14F-4D97-AF65-F5344CB8AC3E}">
        <p14:creationId xmlns:p14="http://schemas.microsoft.com/office/powerpoint/2010/main" val="897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E91B1-1766-CBEB-9836-9F0B88279B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40B62F-FA09-1842-31D4-C749334F7312}"/>
              </a:ext>
            </a:extLst>
          </p:cNvPr>
          <p:cNvSpPr>
            <a:spLocks noGrp="1"/>
          </p:cNvSpPr>
          <p:nvPr>
            <p:ph type="title"/>
          </p:nvPr>
        </p:nvSpPr>
        <p:spPr/>
        <p:txBody>
          <a:bodyPr/>
          <a:lstStyle/>
          <a:p>
            <a:r>
              <a:rPr lang="de-DE"/>
              <a:t>Etablierte NIT-Herausforderungen</a:t>
            </a:r>
          </a:p>
        </p:txBody>
      </p:sp>
      <p:sp>
        <p:nvSpPr>
          <p:cNvPr id="4" name="Textplatzhalter 3">
            <a:extLst>
              <a:ext uri="{FF2B5EF4-FFF2-40B4-BE49-F238E27FC236}">
                <a16:creationId xmlns:a16="http://schemas.microsoft.com/office/drawing/2014/main" id="{8B756338-0540-BDD3-3B01-608104848A97}"/>
              </a:ext>
            </a:extLst>
          </p:cNvPr>
          <p:cNvSpPr>
            <a:spLocks noGrp="1"/>
          </p:cNvSpPr>
          <p:nvPr>
            <p:ph type="body" sz="quarter" idx="15"/>
          </p:nvPr>
        </p:nvSpPr>
        <p:spPr>
          <a:xfrm>
            <a:off x="647698" y="5750014"/>
            <a:ext cx="8453393" cy="995274"/>
          </a:xfrm>
        </p:spPr>
        <p:txBody>
          <a:bodyPr/>
          <a:lstStyle/>
          <a:p>
            <a:r>
              <a:rPr lang="en-GB" i="1" err="1"/>
              <a:t>Grafik</a:t>
            </a:r>
            <a:r>
              <a:rPr lang="en-GB" i="1"/>
              <a:t> von Novo Nordisk </a:t>
            </a:r>
            <a:r>
              <a:rPr lang="en-GB" i="1" err="1"/>
              <a:t>nach</a:t>
            </a:r>
            <a:r>
              <a:rPr lang="en-GB" i="1"/>
              <a:t> Daten von Noureddin M. </a:t>
            </a:r>
            <a:br>
              <a:rPr lang="en-GB"/>
            </a:br>
            <a:r>
              <a:rPr lang="de-DE"/>
              <a:t>ALT, Alanin-Aminotransferase; AST, Aspartat-Aminotransferase; CAP, </a:t>
            </a:r>
            <a:r>
              <a:rPr lang="de-DE" err="1"/>
              <a:t>controlled</a:t>
            </a:r>
            <a:r>
              <a:rPr lang="de-DE"/>
              <a:t> </a:t>
            </a:r>
            <a:r>
              <a:rPr lang="de-DE" err="1"/>
              <a:t>attenuation</a:t>
            </a:r>
            <a:r>
              <a:rPr lang="de-DE"/>
              <a:t> </a:t>
            </a:r>
            <a:r>
              <a:rPr lang="de-DE" err="1"/>
              <a:t>parameter</a:t>
            </a:r>
            <a:r>
              <a:rPr lang="de-DE"/>
              <a:t>, kontrollierter Abschwächungsparameter; ELF, </a:t>
            </a:r>
            <a:r>
              <a:rPr lang="de-DE" err="1"/>
              <a:t>enhanced</a:t>
            </a:r>
            <a:r>
              <a:rPr lang="de-DE"/>
              <a:t> </a:t>
            </a:r>
            <a:r>
              <a:rPr lang="de-DE" err="1"/>
              <a:t>liver</a:t>
            </a:r>
            <a:r>
              <a:rPr lang="de-DE"/>
              <a:t> </a:t>
            </a:r>
            <a:r>
              <a:rPr lang="de-DE" err="1"/>
              <a:t>fibrosis</a:t>
            </a:r>
            <a:r>
              <a:rPr lang="de-DE"/>
              <a:t>, erweiterte Leberfibrose</a:t>
            </a:r>
            <a:r>
              <a:rPr lang="en-US"/>
              <a:t>; FIB-4, Fibrose-4-Index; </a:t>
            </a:r>
            <a:r>
              <a:rPr lang="de-DE"/>
              <a:t>kPa, </a:t>
            </a:r>
            <a:r>
              <a:rPr lang="de-DE" err="1"/>
              <a:t>Kilopascal</a:t>
            </a:r>
            <a:r>
              <a:rPr lang="de-DE"/>
              <a:t>; MALO, </a:t>
            </a:r>
            <a:r>
              <a:rPr lang="de-DE" err="1"/>
              <a:t>major</a:t>
            </a:r>
            <a:r>
              <a:rPr lang="de-DE"/>
              <a:t> adverse </a:t>
            </a:r>
            <a:r>
              <a:rPr lang="de-DE" err="1"/>
              <a:t>liver</a:t>
            </a:r>
            <a:r>
              <a:rPr lang="de-DE"/>
              <a:t> </a:t>
            </a:r>
            <a:r>
              <a:rPr lang="de-DE" err="1"/>
              <a:t>outcomes</a:t>
            </a:r>
            <a:r>
              <a:rPr lang="de-DE"/>
              <a:t>, schwerwiegende negative Leberoutcomes; MASH, Metabolische Dysfunktion-assoziierte Steatohepatitis; MASEF, </a:t>
            </a:r>
            <a:r>
              <a:rPr lang="de-DE" err="1"/>
              <a:t>metabolomics-advanced</a:t>
            </a:r>
            <a:r>
              <a:rPr lang="de-DE"/>
              <a:t> </a:t>
            </a:r>
            <a:r>
              <a:rPr lang="de-DE" err="1"/>
              <a:t>steatohepatitis</a:t>
            </a:r>
            <a:r>
              <a:rPr lang="de-DE"/>
              <a:t> </a:t>
            </a:r>
            <a:r>
              <a:rPr lang="de-DE" err="1"/>
              <a:t>fibrosis</a:t>
            </a:r>
            <a:r>
              <a:rPr lang="de-DE"/>
              <a:t> score, </a:t>
            </a:r>
            <a:r>
              <a:rPr lang="de-DE" err="1"/>
              <a:t>metabolomisch</a:t>
            </a:r>
            <a:r>
              <a:rPr lang="de-DE"/>
              <a:t>-basierter Score zur Beurteilung der fortgeschrittenen Steatohepatitis-Fibrose; MAST, MRI-AST Wert; MEFIB, MR-</a:t>
            </a:r>
            <a:r>
              <a:rPr lang="de-DE" err="1"/>
              <a:t>Elastografie</a:t>
            </a:r>
            <a:r>
              <a:rPr lang="de-DE"/>
              <a:t> + Fibrose-4-Score; MRE, Magnetresonanz-</a:t>
            </a:r>
            <a:r>
              <a:rPr lang="de-DE" err="1"/>
              <a:t>Elastographie</a:t>
            </a:r>
            <a:r>
              <a:rPr lang="de-DE"/>
              <a:t>; </a:t>
            </a:r>
            <a:r>
              <a:rPr lang="en-US"/>
              <a:t>MRI, magnetic resonance imaging, </a:t>
            </a:r>
            <a:r>
              <a:rPr lang="en-US" err="1"/>
              <a:t>Magnetresonanztomographie</a:t>
            </a:r>
            <a:r>
              <a:rPr lang="en-US"/>
              <a:t>; </a:t>
            </a:r>
            <a:r>
              <a:rPr lang="de-DE"/>
              <a:t>MRI-PDFF, Magnetresonanztomographie-Protonendichte-Fettfraktion; NAFLD, non-</a:t>
            </a:r>
            <a:r>
              <a:rPr lang="de-DE" err="1"/>
              <a:t>alcoholic</a:t>
            </a:r>
            <a:r>
              <a:rPr lang="de-DE"/>
              <a:t> </a:t>
            </a:r>
            <a:r>
              <a:rPr lang="de-DE" err="1"/>
              <a:t>fatty</a:t>
            </a:r>
            <a:r>
              <a:rPr lang="de-DE"/>
              <a:t> </a:t>
            </a:r>
            <a:r>
              <a:rPr lang="de-DE" err="1"/>
              <a:t>liver</a:t>
            </a:r>
            <a:r>
              <a:rPr lang="de-DE"/>
              <a:t> </a:t>
            </a:r>
            <a:r>
              <a:rPr lang="de-DE" err="1"/>
              <a:t>disease</a:t>
            </a:r>
            <a:r>
              <a:rPr lang="de-DE"/>
              <a:t>, nichtalkoholische Fettlebererkrankung; NFS, NAFLD-Fibrose-Score; NIS2+/4, nicht-invasiver Test blutbasierter Biomarker; NIT, nicht-invasiver Test; VCTE, </a:t>
            </a:r>
            <a:r>
              <a:rPr lang="de-DE" err="1"/>
              <a:t>vibration</a:t>
            </a:r>
            <a:r>
              <a:rPr lang="de-DE"/>
              <a:t> </a:t>
            </a:r>
            <a:r>
              <a:rPr lang="de-DE" err="1"/>
              <a:t>controlled</a:t>
            </a:r>
            <a:r>
              <a:rPr lang="de-DE"/>
              <a:t> transient </a:t>
            </a:r>
            <a:r>
              <a:rPr lang="de-DE" err="1"/>
              <a:t>elastography</a:t>
            </a:r>
            <a:r>
              <a:rPr lang="de-DE"/>
              <a:t>, vibrationsgesteuerte transiente </a:t>
            </a:r>
            <a:r>
              <a:rPr lang="de-DE" err="1"/>
              <a:t>Elastographie</a:t>
            </a:r>
            <a:r>
              <a:rPr lang="de-DE"/>
              <a:t>.</a:t>
            </a:r>
          </a:p>
        </p:txBody>
      </p:sp>
      <p:sp>
        <p:nvSpPr>
          <p:cNvPr id="5" name="Textplatzhalter 4">
            <a:extLst>
              <a:ext uri="{FF2B5EF4-FFF2-40B4-BE49-F238E27FC236}">
                <a16:creationId xmlns:a16="http://schemas.microsoft.com/office/drawing/2014/main" id="{0D460EC2-3481-23FE-D4CE-C37FC568D99B}"/>
              </a:ext>
            </a:extLst>
          </p:cNvPr>
          <p:cNvSpPr>
            <a:spLocks noGrp="1"/>
          </p:cNvSpPr>
          <p:nvPr>
            <p:ph type="body" sz="quarter" idx="17"/>
          </p:nvPr>
        </p:nvSpPr>
        <p:spPr>
          <a:xfrm>
            <a:off x="9271164" y="6421288"/>
            <a:ext cx="2273134" cy="324000"/>
          </a:xfrm>
        </p:spPr>
        <p:txBody>
          <a:bodyPr/>
          <a:lstStyle/>
          <a:p>
            <a:r>
              <a:rPr lang="de-DE"/>
              <a:t>Noureddin M. </a:t>
            </a:r>
            <a:r>
              <a:rPr lang="en-US" sz="900"/>
              <a:t>EASL/AASLD </a:t>
            </a:r>
            <a:r>
              <a:rPr lang="en-US"/>
              <a:t>endpoints</a:t>
            </a:r>
            <a:r>
              <a:rPr lang="en-US" sz="900"/>
              <a:t> conference on </a:t>
            </a:r>
            <a:r>
              <a:rPr lang="en-US" sz="900" err="1"/>
              <a:t>MetALD</a:t>
            </a:r>
            <a:r>
              <a:rPr lang="en-US" sz="900"/>
              <a:t> and ALD. </a:t>
            </a:r>
            <a:r>
              <a:rPr lang="de-DE" sz="900" err="1"/>
              <a:t>Symposiumsbeitrag</a:t>
            </a:r>
            <a:r>
              <a:rPr lang="de-DE" sz="900"/>
              <a:t> vom EASL 2025, 07.-10. Mai 2025, Amsterdam.</a:t>
            </a:r>
          </a:p>
        </p:txBody>
      </p:sp>
      <p:sp>
        <p:nvSpPr>
          <p:cNvPr id="8" name="Inhaltsplatzhalter 7">
            <a:extLst>
              <a:ext uri="{FF2B5EF4-FFF2-40B4-BE49-F238E27FC236}">
                <a16:creationId xmlns:a16="http://schemas.microsoft.com/office/drawing/2014/main" id="{5E9FA373-D4FD-A6A9-717D-C93CF2B9CDFF}"/>
              </a:ext>
            </a:extLst>
          </p:cNvPr>
          <p:cNvSpPr>
            <a:spLocks noGrp="1"/>
          </p:cNvSpPr>
          <p:nvPr>
            <p:ph idx="1"/>
          </p:nvPr>
        </p:nvSpPr>
        <p:spPr>
          <a:xfrm>
            <a:off x="698097" y="1698429"/>
            <a:ext cx="1628669" cy="730666"/>
          </a:xfrm>
        </p:spPr>
        <p:txBody>
          <a:bodyPr/>
          <a:lstStyle/>
          <a:p>
            <a:pPr marL="0" indent="0">
              <a:buNone/>
            </a:pPr>
            <a:r>
              <a:rPr lang="de-DE" sz="1800" b="1"/>
              <a:t>Variabilität</a:t>
            </a:r>
            <a:br>
              <a:rPr lang="de-DE" sz="1800" b="1"/>
            </a:br>
            <a:r>
              <a:rPr lang="de-DE" sz="1800" b="1"/>
              <a:t>bei VCTE</a:t>
            </a:r>
          </a:p>
        </p:txBody>
      </p:sp>
      <p:sp>
        <p:nvSpPr>
          <p:cNvPr id="20" name="Rechteck: abgerundete Ecken 19">
            <a:extLst>
              <a:ext uri="{FF2B5EF4-FFF2-40B4-BE49-F238E27FC236}">
                <a16:creationId xmlns:a16="http://schemas.microsoft.com/office/drawing/2014/main" id="{914B6529-9FCA-C629-71B1-931BFA4205BD}"/>
              </a:ext>
            </a:extLst>
          </p:cNvPr>
          <p:cNvSpPr/>
          <p:nvPr/>
        </p:nvSpPr>
        <p:spPr>
          <a:xfrm>
            <a:off x="6882174" y="5173808"/>
            <a:ext cx="1188000" cy="5872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endParaRPr kumimoji="0" lang="de-DE" sz="1600" b="1" i="0" u="none" strike="noStrike" kern="1200" cap="none" spc="0" normalizeH="0" baseline="0" noProof="0">
              <a:ln>
                <a:noFill/>
              </a:ln>
              <a:solidFill>
                <a:srgbClr val="FFFFFF"/>
              </a:solidFill>
              <a:effectLst/>
              <a:uLnTx/>
              <a:uFillTx/>
              <a:latin typeface="Apis For Office"/>
              <a:ea typeface="+mn-ea"/>
              <a:cs typeface="+mn-cs"/>
            </a:endParaRPr>
          </a:p>
        </p:txBody>
      </p:sp>
      <p:sp>
        <p:nvSpPr>
          <p:cNvPr id="7" name="Inhaltsplatzhalter 7">
            <a:extLst>
              <a:ext uri="{FF2B5EF4-FFF2-40B4-BE49-F238E27FC236}">
                <a16:creationId xmlns:a16="http://schemas.microsoft.com/office/drawing/2014/main" id="{C36A45D8-9882-170F-14D9-92F8FB917BE8}"/>
              </a:ext>
            </a:extLst>
          </p:cNvPr>
          <p:cNvSpPr txBox="1">
            <a:spLocks/>
          </p:cNvSpPr>
          <p:nvPr/>
        </p:nvSpPr>
        <p:spPr>
          <a:xfrm>
            <a:off x="698097" y="4170537"/>
            <a:ext cx="1628669" cy="32400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1965"/>
                </a:solidFill>
                <a:effectLst/>
                <a:uLnTx/>
                <a:uFillTx/>
                <a:latin typeface="Apis For Office"/>
                <a:ea typeface="+mn-ea"/>
                <a:cs typeface="+mn-cs"/>
              </a:rPr>
              <a:t>MRI-PDFF</a:t>
            </a:r>
          </a:p>
        </p:txBody>
      </p:sp>
      <p:sp>
        <p:nvSpPr>
          <p:cNvPr id="10" name="Inhaltsplatzhalter 7">
            <a:extLst>
              <a:ext uri="{FF2B5EF4-FFF2-40B4-BE49-F238E27FC236}">
                <a16:creationId xmlns:a16="http://schemas.microsoft.com/office/drawing/2014/main" id="{7B626054-3625-0495-128D-96DEDF68E2F5}"/>
              </a:ext>
            </a:extLst>
          </p:cNvPr>
          <p:cNvSpPr txBox="1">
            <a:spLocks/>
          </p:cNvSpPr>
          <p:nvPr/>
        </p:nvSpPr>
        <p:spPr>
          <a:xfrm>
            <a:off x="698097" y="3146096"/>
            <a:ext cx="1628669" cy="477184"/>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1965"/>
                </a:solidFill>
                <a:effectLst/>
                <a:uLnTx/>
                <a:uFillTx/>
                <a:latin typeface="Apis For Office"/>
                <a:ea typeface="+mn-ea"/>
                <a:cs typeface="+mn-cs"/>
              </a:rPr>
              <a:t>ELF</a:t>
            </a:r>
          </a:p>
        </p:txBody>
      </p:sp>
      <p:sp>
        <p:nvSpPr>
          <p:cNvPr id="11" name="Inhaltsplatzhalter 7">
            <a:extLst>
              <a:ext uri="{FF2B5EF4-FFF2-40B4-BE49-F238E27FC236}">
                <a16:creationId xmlns:a16="http://schemas.microsoft.com/office/drawing/2014/main" id="{D7CCF0ED-7710-041D-591C-051FD2D745D1}"/>
              </a:ext>
            </a:extLst>
          </p:cNvPr>
          <p:cNvSpPr txBox="1">
            <a:spLocks/>
          </p:cNvSpPr>
          <p:nvPr/>
        </p:nvSpPr>
        <p:spPr>
          <a:xfrm>
            <a:off x="698097" y="4825820"/>
            <a:ext cx="1628669" cy="498964"/>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1965"/>
                </a:solidFill>
                <a:effectLst/>
                <a:uLnTx/>
                <a:uFillTx/>
                <a:latin typeface="Apis For Office"/>
                <a:ea typeface="+mn-ea"/>
                <a:cs typeface="+mn-cs"/>
              </a:rPr>
              <a:t>MRE</a:t>
            </a:r>
          </a:p>
        </p:txBody>
      </p:sp>
      <p:sp>
        <p:nvSpPr>
          <p:cNvPr id="22" name="Textfeld 21">
            <a:extLst>
              <a:ext uri="{FF2B5EF4-FFF2-40B4-BE49-F238E27FC236}">
                <a16:creationId xmlns:a16="http://schemas.microsoft.com/office/drawing/2014/main" id="{E01DAB47-DDA2-8E13-13AF-007DFAA85F2F}"/>
              </a:ext>
            </a:extLst>
          </p:cNvPr>
          <p:cNvSpPr txBox="1"/>
          <p:nvPr/>
        </p:nvSpPr>
        <p:spPr>
          <a:xfrm>
            <a:off x="1937318" y="1698429"/>
            <a:ext cx="6088777" cy="1138773"/>
          </a:xfrm>
          <a:prstGeom prst="rect">
            <a:avLst/>
          </a:prstGeom>
          <a:noFill/>
        </p:spPr>
        <p:txBody>
          <a:bodyPr wrap="square" lIns="0" tIns="0" rIns="0" bIns="0" rtlCol="0">
            <a:spAutoFit/>
          </a:bodyPr>
          <a:lstStyle/>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Weniger ein Problem bei MALO-Studien</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Problematischer bei der Kontrolle von </a:t>
            </a:r>
            <a:br>
              <a:rPr kumimoji="0" lang="de-DE" sz="1600" b="0" i="0" u="none" strike="noStrike" kern="1200" cap="none" spc="0" normalizeH="0" baseline="0" noProof="0">
                <a:ln>
                  <a:noFill/>
                </a:ln>
                <a:solidFill>
                  <a:srgbClr val="001965"/>
                </a:solidFill>
                <a:effectLst/>
                <a:uLnTx/>
                <a:uFillTx/>
                <a:latin typeface="Apis For Office"/>
                <a:ea typeface="+mn-ea"/>
                <a:cs typeface="+mn-cs"/>
              </a:rPr>
            </a:br>
            <a:r>
              <a:rPr kumimoji="0" lang="de-DE" sz="1600" b="0" i="0" u="none" strike="noStrike" kern="1200" cap="none" spc="0" normalizeH="0" baseline="0" noProof="0">
                <a:ln>
                  <a:noFill/>
                </a:ln>
                <a:solidFill>
                  <a:srgbClr val="001965"/>
                </a:solidFill>
                <a:effectLst/>
                <a:uLnTx/>
                <a:uFillTx/>
                <a:latin typeface="Apis For Office"/>
                <a:ea typeface="+mn-ea"/>
                <a:cs typeface="+mn-cs"/>
              </a:rPr>
              <a:t>Veränderungen in kPa</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CAP ist weniger zuverlässig</a:t>
            </a:r>
          </a:p>
        </p:txBody>
      </p:sp>
      <p:sp>
        <p:nvSpPr>
          <p:cNvPr id="25" name="Textfeld 24">
            <a:extLst>
              <a:ext uri="{FF2B5EF4-FFF2-40B4-BE49-F238E27FC236}">
                <a16:creationId xmlns:a16="http://schemas.microsoft.com/office/drawing/2014/main" id="{9907C00E-1279-212D-BD89-9002DA8A44D0}"/>
              </a:ext>
            </a:extLst>
          </p:cNvPr>
          <p:cNvSpPr txBox="1"/>
          <p:nvPr/>
        </p:nvSpPr>
        <p:spPr>
          <a:xfrm>
            <a:off x="1937317" y="3141106"/>
            <a:ext cx="6088777" cy="569387"/>
          </a:xfrm>
          <a:prstGeom prst="rect">
            <a:avLst/>
          </a:prstGeom>
          <a:noFill/>
        </p:spPr>
        <p:txBody>
          <a:bodyPr wrap="square" lIns="0" tIns="0" rIns="0" bIns="0" rtlCol="0">
            <a:spAutoFit/>
          </a:bodyPr>
          <a:lstStyle/>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Veränderungen noch nicht ausreichend erforscht</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Unbekannte Effekte der einzelnen Komponenten</a:t>
            </a:r>
          </a:p>
        </p:txBody>
      </p:sp>
      <p:sp>
        <p:nvSpPr>
          <p:cNvPr id="26" name="Textfeld 25">
            <a:extLst>
              <a:ext uri="{FF2B5EF4-FFF2-40B4-BE49-F238E27FC236}">
                <a16:creationId xmlns:a16="http://schemas.microsoft.com/office/drawing/2014/main" id="{28118E28-078E-249D-029C-822465EBAB5A}"/>
              </a:ext>
            </a:extLst>
          </p:cNvPr>
          <p:cNvSpPr txBox="1"/>
          <p:nvPr/>
        </p:nvSpPr>
        <p:spPr>
          <a:xfrm>
            <a:off x="1937316" y="4170537"/>
            <a:ext cx="6088777" cy="246221"/>
          </a:xfrm>
          <a:prstGeom prst="rect">
            <a:avLst/>
          </a:prstGeom>
          <a:noFill/>
        </p:spPr>
        <p:txBody>
          <a:bodyPr wrap="square" lIns="0" tIns="0" rIns="0" bIns="0" rtlCol="0">
            <a:spAutoFit/>
          </a:bodyPr>
          <a:lstStyle/>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Weniger verfügbar</a:t>
            </a:r>
          </a:p>
        </p:txBody>
      </p:sp>
      <p:sp>
        <p:nvSpPr>
          <p:cNvPr id="27" name="Textfeld 26">
            <a:extLst>
              <a:ext uri="{FF2B5EF4-FFF2-40B4-BE49-F238E27FC236}">
                <a16:creationId xmlns:a16="http://schemas.microsoft.com/office/drawing/2014/main" id="{8EBEDAE4-D644-6194-4C90-702AD14C856E}"/>
              </a:ext>
            </a:extLst>
          </p:cNvPr>
          <p:cNvSpPr txBox="1"/>
          <p:nvPr/>
        </p:nvSpPr>
        <p:spPr>
          <a:xfrm>
            <a:off x="1937317" y="4821776"/>
            <a:ext cx="6088777" cy="569387"/>
          </a:xfrm>
          <a:prstGeom prst="rect">
            <a:avLst/>
          </a:prstGeom>
          <a:noFill/>
        </p:spPr>
        <p:txBody>
          <a:bodyPr wrap="square" lIns="0" tIns="0" rIns="0" bIns="0" rtlCol="0">
            <a:spAutoFit/>
          </a:bodyPr>
          <a:lstStyle/>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Weniger verfügbar</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001965"/>
                </a:solidFill>
                <a:effectLst/>
                <a:uLnTx/>
                <a:uFillTx/>
                <a:latin typeface="Apis For Office"/>
                <a:ea typeface="+mn-ea"/>
                <a:cs typeface="+mn-cs"/>
              </a:rPr>
              <a:t>Veränderungen sind noch nicht ausreichend erforscht</a:t>
            </a:r>
          </a:p>
        </p:txBody>
      </p:sp>
      <p:grpSp>
        <p:nvGrpSpPr>
          <p:cNvPr id="128" name="Gruppieren 127">
            <a:extLst>
              <a:ext uri="{FF2B5EF4-FFF2-40B4-BE49-F238E27FC236}">
                <a16:creationId xmlns:a16="http://schemas.microsoft.com/office/drawing/2014/main" id="{252BDF74-5C22-124F-10DF-579EBA073D42}"/>
              </a:ext>
            </a:extLst>
          </p:cNvPr>
          <p:cNvGrpSpPr/>
          <p:nvPr/>
        </p:nvGrpSpPr>
        <p:grpSpPr>
          <a:xfrm>
            <a:off x="7858228" y="1696064"/>
            <a:ext cx="3686073" cy="3804062"/>
            <a:chOff x="7858228" y="1696064"/>
            <a:chExt cx="3686073" cy="3804062"/>
          </a:xfrm>
        </p:grpSpPr>
        <p:sp>
          <p:nvSpPr>
            <p:cNvPr id="19" name="Rechteck: abgerundete Ecken 18">
              <a:extLst>
                <a:ext uri="{FF2B5EF4-FFF2-40B4-BE49-F238E27FC236}">
                  <a16:creationId xmlns:a16="http://schemas.microsoft.com/office/drawing/2014/main" id="{E121932F-AC41-FAFD-9F46-9AD592E25176}"/>
                </a:ext>
              </a:extLst>
            </p:cNvPr>
            <p:cNvSpPr/>
            <p:nvPr/>
          </p:nvSpPr>
          <p:spPr>
            <a:xfrm>
              <a:off x="8029326" y="4912896"/>
              <a:ext cx="1188000" cy="5872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endParaRPr kumimoji="0" lang="de-DE" sz="1400" b="1" i="0" u="none" strike="noStrike" kern="1200" cap="none" spc="0" normalizeH="0" baseline="0" noProof="0">
                <a:ln>
                  <a:noFill/>
                </a:ln>
                <a:solidFill>
                  <a:srgbClr val="FFFFFF"/>
                </a:solidFill>
                <a:effectLst/>
                <a:uLnTx/>
                <a:uFillTx/>
                <a:latin typeface="Apis For Office"/>
                <a:ea typeface="+mn-ea"/>
                <a:cs typeface="+mn-cs"/>
              </a:endParaRPr>
            </a:p>
          </p:txBody>
        </p:sp>
        <p:sp>
          <p:nvSpPr>
            <p:cNvPr id="21" name="Rechteck: abgerundete Ecken 20">
              <a:extLst>
                <a:ext uri="{FF2B5EF4-FFF2-40B4-BE49-F238E27FC236}">
                  <a16:creationId xmlns:a16="http://schemas.microsoft.com/office/drawing/2014/main" id="{B79F1B35-2C27-BB1F-F315-50C6A0CA959D}"/>
                </a:ext>
              </a:extLst>
            </p:cNvPr>
            <p:cNvSpPr/>
            <p:nvPr/>
          </p:nvSpPr>
          <p:spPr>
            <a:xfrm>
              <a:off x="7858228" y="3838304"/>
              <a:ext cx="724462" cy="5608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endParaRPr kumimoji="0" lang="de-DE" sz="1400" b="1" i="0" u="none" strike="noStrike" kern="1200" cap="none" spc="0" normalizeH="0" baseline="0" noProof="0">
                <a:ln>
                  <a:noFill/>
                </a:ln>
                <a:solidFill>
                  <a:srgbClr val="FFFFFF"/>
                </a:solidFill>
                <a:effectLst/>
                <a:uLnTx/>
                <a:uFillTx/>
                <a:latin typeface="Apis For Office"/>
                <a:ea typeface="+mn-ea"/>
                <a:cs typeface="+mn-cs"/>
              </a:endParaRPr>
            </a:p>
          </p:txBody>
        </p:sp>
        <p:sp>
          <p:nvSpPr>
            <p:cNvPr id="23" name="Rechteck: abgerundete Ecken 22">
              <a:extLst>
                <a:ext uri="{FF2B5EF4-FFF2-40B4-BE49-F238E27FC236}">
                  <a16:creationId xmlns:a16="http://schemas.microsoft.com/office/drawing/2014/main" id="{8C1077E8-7101-B4B9-2471-AA28783BE138}"/>
                </a:ext>
              </a:extLst>
            </p:cNvPr>
            <p:cNvSpPr/>
            <p:nvPr/>
          </p:nvSpPr>
          <p:spPr>
            <a:xfrm>
              <a:off x="9976919" y="3627140"/>
              <a:ext cx="805758" cy="5872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endParaRPr kumimoji="0" lang="de-DE" sz="1400" b="1" i="0" u="none" strike="noStrike" kern="1200" cap="none" spc="0" normalizeH="0" baseline="0" noProof="0">
                <a:ln>
                  <a:noFill/>
                </a:ln>
                <a:solidFill>
                  <a:srgbClr val="FFFFFF"/>
                </a:solidFill>
                <a:effectLst/>
                <a:uLnTx/>
                <a:uFillTx/>
                <a:latin typeface="Apis For Office"/>
                <a:ea typeface="+mn-ea"/>
                <a:cs typeface="+mn-cs"/>
              </a:endParaRPr>
            </a:p>
          </p:txBody>
        </p:sp>
        <p:sp>
          <p:nvSpPr>
            <p:cNvPr id="12" name="Inhaltsplatzhalter 7">
              <a:extLst>
                <a:ext uri="{FF2B5EF4-FFF2-40B4-BE49-F238E27FC236}">
                  <a16:creationId xmlns:a16="http://schemas.microsoft.com/office/drawing/2014/main" id="{D9068402-2E18-7673-7CB7-E73CB8BF6614}"/>
                </a:ext>
              </a:extLst>
            </p:cNvPr>
            <p:cNvSpPr txBox="1">
              <a:spLocks/>
            </p:cNvSpPr>
            <p:nvPr/>
          </p:nvSpPr>
          <p:spPr>
            <a:xfrm>
              <a:off x="9101091" y="1891273"/>
              <a:ext cx="1367913"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NIT in MASH</a:t>
              </a:r>
            </a:p>
          </p:txBody>
        </p:sp>
        <p:grpSp>
          <p:nvGrpSpPr>
            <p:cNvPr id="6" name="Gruppieren 5">
              <a:extLst>
                <a:ext uri="{FF2B5EF4-FFF2-40B4-BE49-F238E27FC236}">
                  <a16:creationId xmlns:a16="http://schemas.microsoft.com/office/drawing/2014/main" id="{11489FA5-D4E0-3FB7-E343-E5A26030684B}"/>
                </a:ext>
              </a:extLst>
            </p:cNvPr>
            <p:cNvGrpSpPr/>
            <p:nvPr/>
          </p:nvGrpSpPr>
          <p:grpSpPr>
            <a:xfrm>
              <a:off x="9257473" y="2959274"/>
              <a:ext cx="1177677" cy="847131"/>
              <a:chOff x="7800855" y="1379863"/>
              <a:chExt cx="1774989" cy="1168707"/>
            </a:xfrm>
          </p:grpSpPr>
          <p:pic>
            <p:nvPicPr>
              <p:cNvPr id="17" name="Grafik 16">
                <a:extLst>
                  <a:ext uri="{FF2B5EF4-FFF2-40B4-BE49-F238E27FC236}">
                    <a16:creationId xmlns:a16="http://schemas.microsoft.com/office/drawing/2014/main" id="{921FB005-5866-B4D7-1A58-F2D2CA044D01}"/>
                  </a:ext>
                </a:extLst>
              </p:cNvPr>
              <p:cNvPicPr>
                <a:picLocks noChangeAspect="1"/>
              </p:cNvPicPr>
              <p:nvPr/>
            </p:nvPicPr>
            <p:blipFill>
              <a:blip r:embed="rId4"/>
              <a:stretch>
                <a:fillRect/>
              </a:stretch>
            </p:blipFill>
            <p:spPr>
              <a:xfrm>
                <a:off x="7800855" y="1379863"/>
                <a:ext cx="1774989" cy="1168706"/>
              </a:xfrm>
              <a:prstGeom prst="rect">
                <a:avLst/>
              </a:prstGeom>
            </p:spPr>
          </p:pic>
          <p:sp>
            <p:nvSpPr>
              <p:cNvPr id="18" name="Rechteck 17">
                <a:extLst>
                  <a:ext uri="{FF2B5EF4-FFF2-40B4-BE49-F238E27FC236}">
                    <a16:creationId xmlns:a16="http://schemas.microsoft.com/office/drawing/2014/main" id="{0FE162DB-945B-06D5-3818-400CC9EB16BA}"/>
                  </a:ext>
                </a:extLst>
              </p:cNvPr>
              <p:cNvSpPr/>
              <p:nvPr/>
            </p:nvSpPr>
            <p:spPr>
              <a:xfrm>
                <a:off x="8776063" y="2364582"/>
                <a:ext cx="110762" cy="183988"/>
              </a:xfrm>
              <a:prstGeom prst="rect">
                <a:avLst/>
              </a:prstGeom>
              <a:solidFill>
                <a:schemeClr val="bg1"/>
              </a:solidFill>
              <a:ln w="9525" cap="flat">
                <a:solidFill>
                  <a:schemeClr val="bg1"/>
                </a:solidFill>
                <a:prstDash val="solid"/>
                <a:miter/>
              </a:ln>
            </p:spPr>
            <p:txBody>
              <a:bodyPr rtlCol="0" anchor="ctr"/>
              <a:lstStyle/>
              <a:p>
                <a:pPr algn="l"/>
                <a:endParaRPr lang="de-DE" sz="1600"/>
              </a:p>
            </p:txBody>
          </p:sp>
        </p:grpSp>
        <p:grpSp>
          <p:nvGrpSpPr>
            <p:cNvPr id="107" name="Gruppieren 106">
              <a:extLst>
                <a:ext uri="{FF2B5EF4-FFF2-40B4-BE49-F238E27FC236}">
                  <a16:creationId xmlns:a16="http://schemas.microsoft.com/office/drawing/2014/main" id="{ED8E9130-FEB6-F182-622A-C4165BE958CF}"/>
                </a:ext>
              </a:extLst>
            </p:cNvPr>
            <p:cNvGrpSpPr/>
            <p:nvPr/>
          </p:nvGrpSpPr>
          <p:grpSpPr>
            <a:xfrm>
              <a:off x="8584211" y="4356557"/>
              <a:ext cx="1215498" cy="943699"/>
              <a:chOff x="8269026" y="4356557"/>
              <a:chExt cx="1215498" cy="943699"/>
            </a:xfrm>
          </p:grpSpPr>
          <p:sp>
            <p:nvSpPr>
              <p:cNvPr id="29" name="Abgerundetes Rechteck 28">
                <a:extLst>
                  <a:ext uri="{FF2B5EF4-FFF2-40B4-BE49-F238E27FC236}">
                    <a16:creationId xmlns:a16="http://schemas.microsoft.com/office/drawing/2014/main" id="{573FE700-9683-0DDC-4BD7-610970F12308}"/>
                  </a:ext>
                </a:extLst>
              </p:cNvPr>
              <p:cNvSpPr/>
              <p:nvPr/>
            </p:nvSpPr>
            <p:spPr>
              <a:xfrm>
                <a:off x="8269026" y="4356557"/>
                <a:ext cx="1215498" cy="471638"/>
              </a:xfrm>
              <a:prstGeom prst="roundRect">
                <a:avLst>
                  <a:gd name="adj" fmla="val 35714"/>
                </a:avLst>
              </a:prstGeom>
              <a:solidFill>
                <a:srgbClr val="D8EAF8"/>
              </a:solidFill>
              <a:ln w="9525" cap="flat">
                <a:noFill/>
                <a:prstDash val="solid"/>
                <a:miter/>
              </a:ln>
            </p:spPr>
            <p:txBody>
              <a:bodyPr rtlCol="0" anchor="ctr"/>
              <a:lstStyle/>
              <a:p>
                <a:pPr algn="ctr"/>
                <a:r>
                  <a:rPr lang="de-DE" sz="1200"/>
                  <a:t>Proprietäre  Tests</a:t>
                </a:r>
              </a:p>
            </p:txBody>
          </p:sp>
          <p:sp>
            <p:nvSpPr>
              <p:cNvPr id="32" name="Abgerundetes Rechteck 31">
                <a:extLst>
                  <a:ext uri="{FF2B5EF4-FFF2-40B4-BE49-F238E27FC236}">
                    <a16:creationId xmlns:a16="http://schemas.microsoft.com/office/drawing/2014/main" id="{A790E6BD-8A10-C29A-7BCA-3B8FE0B79F74}"/>
                  </a:ext>
                </a:extLst>
              </p:cNvPr>
              <p:cNvSpPr/>
              <p:nvPr/>
            </p:nvSpPr>
            <p:spPr>
              <a:xfrm>
                <a:off x="8269026" y="4828618"/>
                <a:ext cx="1215498" cy="471638"/>
              </a:xfrm>
              <a:prstGeom prst="roundRect">
                <a:avLst>
                  <a:gd name="adj" fmla="val 0"/>
                </a:avLst>
              </a:prstGeom>
              <a:noFill/>
              <a:ln w="9525" cap="flat">
                <a:noFill/>
                <a:prstDash val="solid"/>
                <a:miter/>
              </a:ln>
            </p:spPr>
            <p:txBody>
              <a:bodyPr rtlCol="0" anchor="ctr"/>
              <a:lstStyle/>
              <a:p>
                <a:pPr algn="ctr">
                  <a:lnSpc>
                    <a:spcPts val="1240"/>
                  </a:lnSpc>
                </a:pPr>
                <a:r>
                  <a:rPr lang="de-DE" sz="1100"/>
                  <a:t>NIS4, MAST,</a:t>
                </a:r>
                <a:br>
                  <a:rPr lang="de-DE" sz="1100"/>
                </a:br>
                <a:r>
                  <a:rPr lang="de-DE" sz="1100"/>
                  <a:t>MEFIB Wert</a:t>
                </a:r>
              </a:p>
            </p:txBody>
          </p:sp>
        </p:grpSp>
        <p:grpSp>
          <p:nvGrpSpPr>
            <p:cNvPr id="111" name="Gruppieren 110">
              <a:extLst>
                <a:ext uri="{FF2B5EF4-FFF2-40B4-BE49-F238E27FC236}">
                  <a16:creationId xmlns:a16="http://schemas.microsoft.com/office/drawing/2014/main" id="{04E1A6AA-0D6A-BE51-D5F1-5E0BAA308B0B}"/>
                </a:ext>
              </a:extLst>
            </p:cNvPr>
            <p:cNvGrpSpPr/>
            <p:nvPr/>
          </p:nvGrpSpPr>
          <p:grpSpPr>
            <a:xfrm>
              <a:off x="9879451" y="4129096"/>
              <a:ext cx="1215498" cy="1237176"/>
              <a:chOff x="9941252" y="4129096"/>
              <a:chExt cx="1215498" cy="1237176"/>
            </a:xfrm>
          </p:grpSpPr>
          <p:sp>
            <p:nvSpPr>
              <p:cNvPr id="110" name="Rechteck 109">
                <a:extLst>
                  <a:ext uri="{FF2B5EF4-FFF2-40B4-BE49-F238E27FC236}">
                    <a16:creationId xmlns:a16="http://schemas.microsoft.com/office/drawing/2014/main" id="{116E725F-6963-E3BA-9EB1-5DDD2234FEE6}"/>
                  </a:ext>
                </a:extLst>
              </p:cNvPr>
              <p:cNvSpPr/>
              <p:nvPr/>
            </p:nvSpPr>
            <p:spPr>
              <a:xfrm>
                <a:off x="10270666" y="4214370"/>
                <a:ext cx="557762" cy="756351"/>
              </a:xfrm>
              <a:custGeom>
                <a:avLst/>
                <a:gdLst>
                  <a:gd name="connsiteX0" fmla="*/ 0 w 547130"/>
                  <a:gd name="connsiteY0" fmla="*/ 0 h 756351"/>
                  <a:gd name="connsiteX1" fmla="*/ 547130 w 547130"/>
                  <a:gd name="connsiteY1" fmla="*/ 0 h 756351"/>
                  <a:gd name="connsiteX2" fmla="*/ 547130 w 547130"/>
                  <a:gd name="connsiteY2" fmla="*/ 756351 h 756351"/>
                  <a:gd name="connsiteX3" fmla="*/ 0 w 547130"/>
                  <a:gd name="connsiteY3" fmla="*/ 756351 h 756351"/>
                  <a:gd name="connsiteX4" fmla="*/ 0 w 547130"/>
                  <a:gd name="connsiteY4" fmla="*/ 0 h 756351"/>
                  <a:gd name="connsiteX0" fmla="*/ 0 w 547130"/>
                  <a:gd name="connsiteY0" fmla="*/ 0 h 756351"/>
                  <a:gd name="connsiteX1" fmla="*/ 351260 w 547130"/>
                  <a:gd name="connsiteY1" fmla="*/ 1439 h 756351"/>
                  <a:gd name="connsiteX2" fmla="*/ 547130 w 547130"/>
                  <a:gd name="connsiteY2" fmla="*/ 0 h 756351"/>
                  <a:gd name="connsiteX3" fmla="*/ 547130 w 547130"/>
                  <a:gd name="connsiteY3" fmla="*/ 756351 h 756351"/>
                  <a:gd name="connsiteX4" fmla="*/ 0 w 547130"/>
                  <a:gd name="connsiteY4" fmla="*/ 756351 h 756351"/>
                  <a:gd name="connsiteX5" fmla="*/ 0 w 547130"/>
                  <a:gd name="connsiteY5" fmla="*/ 0 h 756351"/>
                  <a:gd name="connsiteX0" fmla="*/ 0 w 557762"/>
                  <a:gd name="connsiteY0" fmla="*/ 0 h 756351"/>
                  <a:gd name="connsiteX1" fmla="*/ 351260 w 557762"/>
                  <a:gd name="connsiteY1" fmla="*/ 1439 h 756351"/>
                  <a:gd name="connsiteX2" fmla="*/ 557762 w 557762"/>
                  <a:gd name="connsiteY2" fmla="*/ 207335 h 756351"/>
                  <a:gd name="connsiteX3" fmla="*/ 547130 w 557762"/>
                  <a:gd name="connsiteY3" fmla="*/ 756351 h 756351"/>
                  <a:gd name="connsiteX4" fmla="*/ 0 w 557762"/>
                  <a:gd name="connsiteY4" fmla="*/ 756351 h 756351"/>
                  <a:gd name="connsiteX5" fmla="*/ 0 w 557762"/>
                  <a:gd name="connsiteY5" fmla="*/ 0 h 7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762" h="756351">
                    <a:moveTo>
                      <a:pt x="0" y="0"/>
                    </a:moveTo>
                    <a:lnTo>
                      <a:pt x="351260" y="1439"/>
                    </a:lnTo>
                    <a:lnTo>
                      <a:pt x="557762" y="207335"/>
                    </a:lnTo>
                    <a:lnTo>
                      <a:pt x="547130" y="756351"/>
                    </a:lnTo>
                    <a:lnTo>
                      <a:pt x="0" y="756351"/>
                    </a:lnTo>
                    <a:lnTo>
                      <a:pt x="0" y="0"/>
                    </a:lnTo>
                    <a:close/>
                  </a:path>
                </a:pathLst>
              </a:custGeom>
              <a:solidFill>
                <a:srgbClr val="D8EAF8"/>
              </a:solidFill>
              <a:ln w="9525" cap="flat">
                <a:noFill/>
                <a:prstDash val="solid"/>
                <a:miter/>
              </a:ln>
            </p:spPr>
            <p:txBody>
              <a:bodyPr rtlCol="0" anchor="ctr"/>
              <a:lstStyle/>
              <a:p>
                <a:pPr algn="l"/>
                <a:endParaRPr lang="de-DE" sz="1600"/>
              </a:p>
            </p:txBody>
          </p:sp>
          <p:grpSp>
            <p:nvGrpSpPr>
              <p:cNvPr id="106" name="Gruppieren 105">
                <a:extLst>
                  <a:ext uri="{FF2B5EF4-FFF2-40B4-BE49-F238E27FC236}">
                    <a16:creationId xmlns:a16="http://schemas.microsoft.com/office/drawing/2014/main" id="{7F25764C-9F9A-39E5-02DE-F7F5D5667FAC}"/>
                  </a:ext>
                </a:extLst>
              </p:cNvPr>
              <p:cNvGrpSpPr/>
              <p:nvPr/>
            </p:nvGrpSpPr>
            <p:grpSpPr>
              <a:xfrm>
                <a:off x="9941252" y="4129096"/>
                <a:ext cx="1215498" cy="1237176"/>
                <a:chOff x="10105438" y="4129096"/>
                <a:chExt cx="1215498" cy="1237176"/>
              </a:xfrm>
            </p:grpSpPr>
            <p:sp>
              <p:nvSpPr>
                <p:cNvPr id="33" name="Abgerundetes Rechteck 32">
                  <a:extLst>
                    <a:ext uri="{FF2B5EF4-FFF2-40B4-BE49-F238E27FC236}">
                      <a16:creationId xmlns:a16="http://schemas.microsoft.com/office/drawing/2014/main" id="{5F33BC16-A095-AFB7-0062-486B42302710}"/>
                    </a:ext>
                  </a:extLst>
                </p:cNvPr>
                <p:cNvSpPr/>
                <p:nvPr/>
              </p:nvSpPr>
              <p:spPr>
                <a:xfrm>
                  <a:off x="10105438" y="4894634"/>
                  <a:ext cx="1215498" cy="471638"/>
                </a:xfrm>
                <a:prstGeom prst="roundRect">
                  <a:avLst>
                    <a:gd name="adj" fmla="val 0"/>
                  </a:avLst>
                </a:prstGeom>
                <a:noFill/>
                <a:ln w="9525" cap="flat">
                  <a:noFill/>
                  <a:prstDash val="solid"/>
                  <a:miter/>
                </a:ln>
              </p:spPr>
              <p:txBody>
                <a:bodyPr rtlCol="0" anchor="ctr"/>
                <a:lstStyle/>
                <a:p>
                  <a:pPr algn="ctr"/>
                  <a:r>
                    <a:rPr lang="de-DE" sz="1100"/>
                    <a:t>MASEF Wert</a:t>
                  </a:r>
                </a:p>
              </p:txBody>
            </p:sp>
            <p:grpSp>
              <p:nvGrpSpPr>
                <p:cNvPr id="39" name="Gruppieren 38">
                  <a:extLst>
                    <a:ext uri="{FF2B5EF4-FFF2-40B4-BE49-F238E27FC236}">
                      <a16:creationId xmlns:a16="http://schemas.microsoft.com/office/drawing/2014/main" id="{4A28FCF9-7D8D-C9FD-B5AC-68EFC2BE42FA}"/>
                    </a:ext>
                  </a:extLst>
                </p:cNvPr>
                <p:cNvGrpSpPr/>
                <p:nvPr/>
              </p:nvGrpSpPr>
              <p:grpSpPr>
                <a:xfrm>
                  <a:off x="10264993" y="4129096"/>
                  <a:ext cx="914400" cy="914400"/>
                  <a:chOff x="11240416" y="4037337"/>
                  <a:chExt cx="914400" cy="914400"/>
                </a:xfrm>
              </p:grpSpPr>
              <p:pic>
                <p:nvPicPr>
                  <p:cNvPr id="37" name="Grafik 36" descr="Papier Silhouette">
                    <a:extLst>
                      <a:ext uri="{FF2B5EF4-FFF2-40B4-BE49-F238E27FC236}">
                        <a16:creationId xmlns:a16="http://schemas.microsoft.com/office/drawing/2014/main" id="{27481EE0-E9EF-55E1-A895-A8EFDD6164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0416" y="4037337"/>
                    <a:ext cx="914400" cy="914400"/>
                  </a:xfrm>
                  <a:prstGeom prst="rect">
                    <a:avLst/>
                  </a:prstGeom>
                </p:spPr>
              </p:pic>
              <p:sp>
                <p:nvSpPr>
                  <p:cNvPr id="38" name="Abgerundetes Rechteck 37">
                    <a:extLst>
                      <a:ext uri="{FF2B5EF4-FFF2-40B4-BE49-F238E27FC236}">
                        <a16:creationId xmlns:a16="http://schemas.microsoft.com/office/drawing/2014/main" id="{663A54E4-A911-93A3-DDE7-977D3B677D38}"/>
                      </a:ext>
                    </a:extLst>
                  </p:cNvPr>
                  <p:cNvSpPr/>
                  <p:nvPr/>
                </p:nvSpPr>
                <p:spPr>
                  <a:xfrm>
                    <a:off x="11424213" y="4366911"/>
                    <a:ext cx="537412" cy="471638"/>
                  </a:xfrm>
                  <a:prstGeom prst="roundRect">
                    <a:avLst>
                      <a:gd name="adj" fmla="val 0"/>
                    </a:avLst>
                  </a:prstGeom>
                  <a:noFill/>
                  <a:ln w="9525" cap="flat">
                    <a:noFill/>
                    <a:prstDash val="solid"/>
                    <a:miter/>
                  </a:ln>
                </p:spPr>
                <p:txBody>
                  <a:bodyPr lIns="0" tIns="0" rIns="0" bIns="0" rtlCol="0" anchor="ctr"/>
                  <a:lstStyle/>
                  <a:p>
                    <a:pPr algn="ctr">
                      <a:lnSpc>
                        <a:spcPts val="1140"/>
                      </a:lnSpc>
                    </a:pPr>
                    <a:r>
                      <a:rPr lang="de-DE" sz="1100"/>
                      <a:t>NIS4</a:t>
                    </a:r>
                    <a:br>
                      <a:rPr lang="de-DE" sz="1100"/>
                    </a:br>
                    <a:r>
                      <a:rPr lang="de-DE" sz="1100"/>
                      <a:t>MAST</a:t>
                    </a:r>
                    <a:br>
                      <a:rPr lang="de-DE" sz="1100"/>
                    </a:br>
                    <a:r>
                      <a:rPr lang="de-DE" sz="1100"/>
                      <a:t>MEFIB</a:t>
                    </a:r>
                  </a:p>
                </p:txBody>
              </p:sp>
            </p:grpSp>
          </p:grpSp>
        </p:grpSp>
        <p:grpSp>
          <p:nvGrpSpPr>
            <p:cNvPr id="109" name="Gruppieren 108">
              <a:extLst>
                <a:ext uri="{FF2B5EF4-FFF2-40B4-BE49-F238E27FC236}">
                  <a16:creationId xmlns:a16="http://schemas.microsoft.com/office/drawing/2014/main" id="{79472606-57E8-5532-E086-37EBEE796A10}"/>
                </a:ext>
              </a:extLst>
            </p:cNvPr>
            <p:cNvGrpSpPr/>
            <p:nvPr/>
          </p:nvGrpSpPr>
          <p:grpSpPr>
            <a:xfrm>
              <a:off x="10210047" y="2232686"/>
              <a:ext cx="1264386" cy="1751916"/>
              <a:chOff x="10291821" y="2232686"/>
              <a:chExt cx="1264386" cy="1751916"/>
            </a:xfrm>
          </p:grpSpPr>
          <p:sp>
            <p:nvSpPr>
              <p:cNvPr id="28" name="Abgerundetes Rechteck 27">
                <a:extLst>
                  <a:ext uri="{FF2B5EF4-FFF2-40B4-BE49-F238E27FC236}">
                    <a16:creationId xmlns:a16="http://schemas.microsoft.com/office/drawing/2014/main" id="{B55EA97A-4A12-81C0-D818-D32F9604BE8F}"/>
                  </a:ext>
                </a:extLst>
              </p:cNvPr>
              <p:cNvSpPr/>
              <p:nvPr/>
            </p:nvSpPr>
            <p:spPr>
              <a:xfrm>
                <a:off x="10291821" y="2232686"/>
                <a:ext cx="1215498" cy="471638"/>
              </a:xfrm>
              <a:prstGeom prst="roundRect">
                <a:avLst>
                  <a:gd name="adj" fmla="val 35714"/>
                </a:avLst>
              </a:prstGeom>
              <a:solidFill>
                <a:srgbClr val="D8EAF8"/>
              </a:solidFill>
              <a:ln w="9525" cap="flat">
                <a:noFill/>
                <a:prstDash val="solid"/>
                <a:miter/>
              </a:ln>
            </p:spPr>
            <p:txBody>
              <a:bodyPr rtlCol="0" anchor="ctr"/>
              <a:lstStyle/>
              <a:p>
                <a:pPr algn="ctr"/>
                <a:r>
                  <a:rPr lang="de-DE" sz="1200"/>
                  <a:t>Bildgebungs-basiert</a:t>
                </a:r>
              </a:p>
            </p:txBody>
          </p:sp>
          <p:sp>
            <p:nvSpPr>
              <p:cNvPr id="31" name="Abgerundetes Rechteck 30">
                <a:extLst>
                  <a:ext uri="{FF2B5EF4-FFF2-40B4-BE49-F238E27FC236}">
                    <a16:creationId xmlns:a16="http://schemas.microsoft.com/office/drawing/2014/main" id="{6B360C48-6929-3A0B-B25B-B6E6292CE124}"/>
                  </a:ext>
                </a:extLst>
              </p:cNvPr>
              <p:cNvSpPr/>
              <p:nvPr/>
            </p:nvSpPr>
            <p:spPr>
              <a:xfrm>
                <a:off x="10340709" y="3512964"/>
                <a:ext cx="1215498" cy="471638"/>
              </a:xfrm>
              <a:prstGeom prst="roundRect">
                <a:avLst>
                  <a:gd name="adj" fmla="val 0"/>
                </a:avLst>
              </a:prstGeom>
              <a:noFill/>
              <a:ln w="9525" cap="flat">
                <a:noFill/>
                <a:prstDash val="solid"/>
                <a:miter/>
              </a:ln>
            </p:spPr>
            <p:txBody>
              <a:bodyPr rtlCol="0" anchor="ctr"/>
              <a:lstStyle/>
              <a:p>
                <a:pPr algn="ctr">
                  <a:lnSpc>
                    <a:spcPts val="1240"/>
                  </a:lnSpc>
                </a:pPr>
                <a:r>
                  <a:rPr lang="de-DE" sz="1100" err="1"/>
                  <a:t>FibroScan</a:t>
                </a:r>
                <a:r>
                  <a:rPr lang="de-DE" sz="1100"/>
                  <a:t>®,</a:t>
                </a:r>
                <a:br>
                  <a:rPr lang="de-DE" sz="1100"/>
                </a:br>
                <a:r>
                  <a:rPr lang="de-DE" sz="1100"/>
                  <a:t>MAST, MEFIB</a:t>
                </a:r>
              </a:p>
            </p:txBody>
          </p:sp>
          <p:grpSp>
            <p:nvGrpSpPr>
              <p:cNvPr id="42" name="Grafik 40">
                <a:extLst>
                  <a:ext uri="{FF2B5EF4-FFF2-40B4-BE49-F238E27FC236}">
                    <a16:creationId xmlns:a16="http://schemas.microsoft.com/office/drawing/2014/main" id="{CE346120-A577-32F5-5720-4D93BB80C660}"/>
                  </a:ext>
                </a:extLst>
              </p:cNvPr>
              <p:cNvGrpSpPr/>
              <p:nvPr/>
            </p:nvGrpSpPr>
            <p:grpSpPr>
              <a:xfrm>
                <a:off x="10726845" y="2893932"/>
                <a:ext cx="653197" cy="661608"/>
                <a:chOff x="7829502" y="-662691"/>
                <a:chExt cx="2777967" cy="2813731"/>
              </a:xfrm>
            </p:grpSpPr>
            <p:grpSp>
              <p:nvGrpSpPr>
                <p:cNvPr id="43" name="Grafik 40">
                  <a:extLst>
                    <a:ext uri="{FF2B5EF4-FFF2-40B4-BE49-F238E27FC236}">
                      <a16:creationId xmlns:a16="http://schemas.microsoft.com/office/drawing/2014/main" id="{98D7D75A-1F3B-6BCB-ECB9-03F74630576C}"/>
                    </a:ext>
                  </a:extLst>
                </p:cNvPr>
                <p:cNvGrpSpPr/>
                <p:nvPr/>
              </p:nvGrpSpPr>
              <p:grpSpPr>
                <a:xfrm>
                  <a:off x="7829502" y="-662691"/>
                  <a:ext cx="2710447" cy="2483091"/>
                  <a:chOff x="7829502" y="-662691"/>
                  <a:chExt cx="2710447" cy="2483091"/>
                </a:xfrm>
              </p:grpSpPr>
              <p:sp>
                <p:nvSpPr>
                  <p:cNvPr id="44" name="Freihandform 43">
                    <a:extLst>
                      <a:ext uri="{FF2B5EF4-FFF2-40B4-BE49-F238E27FC236}">
                        <a16:creationId xmlns:a16="http://schemas.microsoft.com/office/drawing/2014/main" id="{543D10A6-2F58-A292-3FD7-06EDD0091B40}"/>
                      </a:ext>
                    </a:extLst>
                  </p:cNvPr>
                  <p:cNvSpPr/>
                  <p:nvPr/>
                </p:nvSpPr>
                <p:spPr>
                  <a:xfrm>
                    <a:off x="10091922" y="348832"/>
                    <a:ext cx="448027" cy="629873"/>
                  </a:xfrm>
                  <a:custGeom>
                    <a:avLst/>
                    <a:gdLst>
                      <a:gd name="connsiteX0" fmla="*/ 447959 w 448027"/>
                      <a:gd name="connsiteY0" fmla="*/ 137541 h 629873"/>
                      <a:gd name="connsiteX1" fmla="*/ 425365 w 448027"/>
                      <a:gd name="connsiteY1" fmla="*/ 176274 h 629873"/>
                      <a:gd name="connsiteX2" fmla="*/ 380179 w 448027"/>
                      <a:gd name="connsiteY2" fmla="*/ 228867 h 629873"/>
                      <a:gd name="connsiteX3" fmla="*/ 366130 w 448027"/>
                      <a:gd name="connsiteY3" fmla="*/ 324560 h 629873"/>
                      <a:gd name="connsiteX4" fmla="*/ 361383 w 448027"/>
                      <a:gd name="connsiteY4" fmla="*/ 500377 h 629873"/>
                      <a:gd name="connsiteX5" fmla="*/ 115516 w 448027"/>
                      <a:gd name="connsiteY5" fmla="*/ 491073 h 629873"/>
                      <a:gd name="connsiteX6" fmla="*/ 115326 w 448027"/>
                      <a:gd name="connsiteY6" fmla="*/ 323800 h 629873"/>
                      <a:gd name="connsiteX7" fmla="*/ 20397 w 448027"/>
                      <a:gd name="connsiteY7" fmla="*/ 158426 h 629873"/>
                      <a:gd name="connsiteX8" fmla="*/ 5208 w 448027"/>
                      <a:gd name="connsiteY8" fmla="*/ 136402 h 629873"/>
                      <a:gd name="connsiteX9" fmla="*/ 82 w 448027"/>
                      <a:gd name="connsiteY9" fmla="*/ 72037 h 629873"/>
                      <a:gd name="connsiteX10" fmla="*/ 11853 w 448027"/>
                      <a:gd name="connsiteY10" fmla="*/ 50582 h 629873"/>
                      <a:gd name="connsiteX11" fmla="*/ 421758 w 448027"/>
                      <a:gd name="connsiteY11" fmla="*/ 49253 h 629873"/>
                      <a:gd name="connsiteX12" fmla="*/ 445680 w 448027"/>
                      <a:gd name="connsiteY12" fmla="*/ 87036 h 629873"/>
                      <a:gd name="connsiteX13" fmla="*/ 447959 w 448027"/>
                      <a:gd name="connsiteY13" fmla="*/ 137541 h 62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027" h="629873">
                        <a:moveTo>
                          <a:pt x="447959" y="137541"/>
                        </a:moveTo>
                        <a:cubicBezTo>
                          <a:pt x="448908" y="153869"/>
                          <a:pt x="439985" y="168679"/>
                          <a:pt x="425365" y="176274"/>
                        </a:cubicBezTo>
                        <a:cubicBezTo>
                          <a:pt x="405050" y="187096"/>
                          <a:pt x="389102" y="207222"/>
                          <a:pt x="380179" y="228867"/>
                        </a:cubicBezTo>
                        <a:cubicBezTo>
                          <a:pt x="368028" y="258866"/>
                          <a:pt x="367079" y="292093"/>
                          <a:pt x="366130" y="324560"/>
                        </a:cubicBezTo>
                        <a:cubicBezTo>
                          <a:pt x="364611" y="383039"/>
                          <a:pt x="362902" y="441708"/>
                          <a:pt x="361383" y="500377"/>
                        </a:cubicBezTo>
                        <a:cubicBezTo>
                          <a:pt x="356826" y="667270"/>
                          <a:pt x="130515" y="681890"/>
                          <a:pt x="115516" y="491073"/>
                        </a:cubicBezTo>
                        <a:cubicBezTo>
                          <a:pt x="110200" y="423670"/>
                          <a:pt x="120642" y="391203"/>
                          <a:pt x="115326" y="323800"/>
                        </a:cubicBezTo>
                        <a:cubicBezTo>
                          <a:pt x="112478" y="285827"/>
                          <a:pt x="102036" y="194691"/>
                          <a:pt x="20397" y="158426"/>
                        </a:cubicBezTo>
                        <a:cubicBezTo>
                          <a:pt x="11663" y="154439"/>
                          <a:pt x="5968" y="145895"/>
                          <a:pt x="5208" y="136402"/>
                        </a:cubicBezTo>
                        <a:lnTo>
                          <a:pt x="82" y="72037"/>
                        </a:lnTo>
                        <a:cubicBezTo>
                          <a:pt x="-677" y="63113"/>
                          <a:pt x="3879" y="54569"/>
                          <a:pt x="11853" y="50582"/>
                        </a:cubicBezTo>
                        <a:cubicBezTo>
                          <a:pt x="147982" y="-18720"/>
                          <a:pt x="287338" y="-14543"/>
                          <a:pt x="421758" y="49253"/>
                        </a:cubicBezTo>
                        <a:cubicBezTo>
                          <a:pt x="436377" y="56088"/>
                          <a:pt x="445301" y="71087"/>
                          <a:pt x="445680" y="87036"/>
                        </a:cubicBezTo>
                        <a:cubicBezTo>
                          <a:pt x="446250" y="102795"/>
                          <a:pt x="446819" y="119124"/>
                          <a:pt x="447959" y="137541"/>
                        </a:cubicBezTo>
                        <a:close/>
                      </a:path>
                    </a:pathLst>
                  </a:custGeom>
                  <a:solidFill>
                    <a:srgbClr val="D8EAF8"/>
                  </a:solidFill>
                  <a:ln w="12700" cap="flat">
                    <a:solidFill>
                      <a:schemeClr val="tx1"/>
                    </a:solidFill>
                    <a:prstDash val="solid"/>
                    <a:miter/>
                  </a:ln>
                </p:spPr>
                <p:txBody>
                  <a:bodyPr rtlCol="0" anchor="ctr"/>
                  <a:lstStyle/>
                  <a:p>
                    <a:endParaRPr lang="de-DE" sz="1600"/>
                  </a:p>
                </p:txBody>
              </p:sp>
              <p:sp>
                <p:nvSpPr>
                  <p:cNvPr id="45" name="Freihandform 44">
                    <a:extLst>
                      <a:ext uri="{FF2B5EF4-FFF2-40B4-BE49-F238E27FC236}">
                        <a16:creationId xmlns:a16="http://schemas.microsoft.com/office/drawing/2014/main" id="{B6B94BC8-8F02-7C0E-1574-AC7166192099}"/>
                      </a:ext>
                    </a:extLst>
                  </p:cNvPr>
                  <p:cNvSpPr/>
                  <p:nvPr/>
                </p:nvSpPr>
                <p:spPr>
                  <a:xfrm>
                    <a:off x="7829502" y="870952"/>
                    <a:ext cx="1828675" cy="949448"/>
                  </a:xfrm>
                  <a:custGeom>
                    <a:avLst/>
                    <a:gdLst>
                      <a:gd name="connsiteX0" fmla="*/ 748570 w 1828675"/>
                      <a:gd name="connsiteY0" fmla="*/ 661 h 949448"/>
                      <a:gd name="connsiteX1" fmla="*/ 1099808 w 1828675"/>
                      <a:gd name="connsiteY1" fmla="*/ 282 h 949448"/>
                      <a:gd name="connsiteX2" fmla="*/ 1515599 w 1828675"/>
                      <a:gd name="connsiteY2" fmla="*/ 7117 h 949448"/>
                      <a:gd name="connsiteX3" fmla="*/ 1828675 w 1828675"/>
                      <a:gd name="connsiteY3" fmla="*/ 632539 h 949448"/>
                      <a:gd name="connsiteX4" fmla="*/ 1811588 w 1828675"/>
                      <a:gd name="connsiteY4" fmla="*/ 949048 h 949448"/>
                      <a:gd name="connsiteX5" fmla="*/ 11919 w 1828675"/>
                      <a:gd name="connsiteY5" fmla="*/ 949048 h 949448"/>
                      <a:gd name="connsiteX6" fmla="*/ 147 w 1828675"/>
                      <a:gd name="connsiteY6" fmla="*/ 624944 h 949448"/>
                      <a:gd name="connsiteX7" fmla="*/ 327463 w 1828675"/>
                      <a:gd name="connsiteY7" fmla="*/ 2560 h 949448"/>
                      <a:gd name="connsiteX8" fmla="*/ 748570 w 1828675"/>
                      <a:gd name="connsiteY8" fmla="*/ 661 h 949448"/>
                      <a:gd name="connsiteX9" fmla="*/ 1623818 w 1828675"/>
                      <a:gd name="connsiteY9" fmla="*/ 472671 h 949448"/>
                      <a:gd name="connsiteX10" fmla="*/ 1549583 w 1828675"/>
                      <a:gd name="connsiteY10" fmla="*/ 412673 h 949448"/>
                      <a:gd name="connsiteX11" fmla="*/ 1475159 w 1828675"/>
                      <a:gd name="connsiteY11" fmla="*/ 472671 h 949448"/>
                      <a:gd name="connsiteX12" fmla="*/ 1549583 w 1828675"/>
                      <a:gd name="connsiteY12" fmla="*/ 532859 h 949448"/>
                      <a:gd name="connsiteX13" fmla="*/ 1623818 w 1828675"/>
                      <a:gd name="connsiteY13" fmla="*/ 472671 h 949448"/>
                      <a:gd name="connsiteX14" fmla="*/ 1335992 w 1828675"/>
                      <a:gd name="connsiteY14" fmla="*/ 472671 h 949448"/>
                      <a:gd name="connsiteX15" fmla="*/ 1261568 w 1828675"/>
                      <a:gd name="connsiteY15" fmla="*/ 412673 h 949448"/>
                      <a:gd name="connsiteX16" fmla="*/ 1187143 w 1828675"/>
                      <a:gd name="connsiteY16" fmla="*/ 472671 h 949448"/>
                      <a:gd name="connsiteX17" fmla="*/ 1261568 w 1828675"/>
                      <a:gd name="connsiteY17" fmla="*/ 532859 h 949448"/>
                      <a:gd name="connsiteX18" fmla="*/ 1335992 w 1828675"/>
                      <a:gd name="connsiteY18" fmla="*/ 472671 h 949448"/>
                      <a:gd name="connsiteX19" fmla="*/ 1061457 w 1828675"/>
                      <a:gd name="connsiteY19" fmla="*/ 472671 h 949448"/>
                      <a:gd name="connsiteX20" fmla="*/ 923809 w 1828675"/>
                      <a:gd name="connsiteY20" fmla="*/ 391978 h 949448"/>
                      <a:gd name="connsiteX21" fmla="*/ 786162 w 1828675"/>
                      <a:gd name="connsiteY21" fmla="*/ 472671 h 949448"/>
                      <a:gd name="connsiteX22" fmla="*/ 923809 w 1828675"/>
                      <a:gd name="connsiteY22" fmla="*/ 553365 h 949448"/>
                      <a:gd name="connsiteX23" fmla="*/ 1061457 w 1828675"/>
                      <a:gd name="connsiteY23" fmla="*/ 472671 h 949448"/>
                      <a:gd name="connsiteX24" fmla="*/ 655539 w 1828675"/>
                      <a:gd name="connsiteY24" fmla="*/ 472671 h 949448"/>
                      <a:gd name="connsiteX25" fmla="*/ 581304 w 1828675"/>
                      <a:gd name="connsiteY25" fmla="*/ 412673 h 949448"/>
                      <a:gd name="connsiteX26" fmla="*/ 506880 w 1828675"/>
                      <a:gd name="connsiteY26" fmla="*/ 472671 h 949448"/>
                      <a:gd name="connsiteX27" fmla="*/ 581304 w 1828675"/>
                      <a:gd name="connsiteY27" fmla="*/ 532859 h 949448"/>
                      <a:gd name="connsiteX28" fmla="*/ 655539 w 1828675"/>
                      <a:gd name="connsiteY28" fmla="*/ 472671 h 949448"/>
                      <a:gd name="connsiteX29" fmla="*/ 367714 w 1828675"/>
                      <a:gd name="connsiteY29" fmla="*/ 472671 h 949448"/>
                      <a:gd name="connsiteX30" fmla="*/ 293289 w 1828675"/>
                      <a:gd name="connsiteY30" fmla="*/ 412673 h 949448"/>
                      <a:gd name="connsiteX31" fmla="*/ 218864 w 1828675"/>
                      <a:gd name="connsiteY31" fmla="*/ 472671 h 949448"/>
                      <a:gd name="connsiteX32" fmla="*/ 293289 w 1828675"/>
                      <a:gd name="connsiteY32" fmla="*/ 532859 h 949448"/>
                      <a:gd name="connsiteX33" fmla="*/ 367714 w 1828675"/>
                      <a:gd name="connsiteY33" fmla="*/ 472671 h 94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8675" h="949448">
                        <a:moveTo>
                          <a:pt x="748570" y="661"/>
                        </a:moveTo>
                        <a:cubicBezTo>
                          <a:pt x="865902" y="92"/>
                          <a:pt x="983045" y="-288"/>
                          <a:pt x="1099808" y="282"/>
                        </a:cubicBezTo>
                        <a:cubicBezTo>
                          <a:pt x="1239164" y="661"/>
                          <a:pt x="1377951" y="2750"/>
                          <a:pt x="1515599" y="7117"/>
                        </a:cubicBezTo>
                        <a:cubicBezTo>
                          <a:pt x="1628185" y="205528"/>
                          <a:pt x="1731468" y="409256"/>
                          <a:pt x="1828675" y="632539"/>
                        </a:cubicBezTo>
                        <a:cubicBezTo>
                          <a:pt x="1827536" y="731650"/>
                          <a:pt x="1825448" y="844621"/>
                          <a:pt x="1811588" y="949048"/>
                        </a:cubicBezTo>
                        <a:cubicBezTo>
                          <a:pt x="1196636" y="950187"/>
                          <a:pt x="583203" y="948478"/>
                          <a:pt x="11919" y="949048"/>
                        </a:cubicBezTo>
                        <a:cubicBezTo>
                          <a:pt x="2805" y="838545"/>
                          <a:pt x="-802" y="731650"/>
                          <a:pt x="147" y="624944"/>
                        </a:cubicBezTo>
                        <a:cubicBezTo>
                          <a:pt x="109886" y="409445"/>
                          <a:pt x="218675" y="205908"/>
                          <a:pt x="327463" y="2560"/>
                        </a:cubicBezTo>
                        <a:cubicBezTo>
                          <a:pt x="467579" y="2560"/>
                          <a:pt x="608075" y="1421"/>
                          <a:pt x="748570" y="661"/>
                        </a:cubicBezTo>
                        <a:close/>
                        <a:moveTo>
                          <a:pt x="1623818" y="472671"/>
                        </a:moveTo>
                        <a:cubicBezTo>
                          <a:pt x="1623818" y="439634"/>
                          <a:pt x="1590593" y="412673"/>
                          <a:pt x="1549583" y="412673"/>
                        </a:cubicBezTo>
                        <a:cubicBezTo>
                          <a:pt x="1508574" y="412673"/>
                          <a:pt x="1475159" y="439634"/>
                          <a:pt x="1475159" y="472671"/>
                        </a:cubicBezTo>
                        <a:cubicBezTo>
                          <a:pt x="1475159" y="505708"/>
                          <a:pt x="1508384" y="532859"/>
                          <a:pt x="1549583" y="532859"/>
                        </a:cubicBezTo>
                        <a:cubicBezTo>
                          <a:pt x="1590783" y="532859"/>
                          <a:pt x="1623818" y="505898"/>
                          <a:pt x="1623818" y="472671"/>
                        </a:cubicBezTo>
                        <a:close/>
                        <a:moveTo>
                          <a:pt x="1335992" y="472671"/>
                        </a:moveTo>
                        <a:cubicBezTo>
                          <a:pt x="1335992" y="439634"/>
                          <a:pt x="1302577" y="412673"/>
                          <a:pt x="1261568" y="412673"/>
                        </a:cubicBezTo>
                        <a:cubicBezTo>
                          <a:pt x="1220558" y="412673"/>
                          <a:pt x="1187143" y="439634"/>
                          <a:pt x="1187143" y="472671"/>
                        </a:cubicBezTo>
                        <a:cubicBezTo>
                          <a:pt x="1187143" y="505708"/>
                          <a:pt x="1220558" y="532859"/>
                          <a:pt x="1261568" y="532859"/>
                        </a:cubicBezTo>
                        <a:cubicBezTo>
                          <a:pt x="1302577" y="532859"/>
                          <a:pt x="1335992" y="505898"/>
                          <a:pt x="1335992" y="472671"/>
                        </a:cubicBezTo>
                        <a:close/>
                        <a:moveTo>
                          <a:pt x="1061457" y="472671"/>
                        </a:moveTo>
                        <a:cubicBezTo>
                          <a:pt x="1061457" y="428242"/>
                          <a:pt x="999753" y="391978"/>
                          <a:pt x="923809" y="391978"/>
                        </a:cubicBezTo>
                        <a:cubicBezTo>
                          <a:pt x="847866" y="391978"/>
                          <a:pt x="786162" y="428242"/>
                          <a:pt x="786162" y="472671"/>
                        </a:cubicBezTo>
                        <a:cubicBezTo>
                          <a:pt x="786162" y="517100"/>
                          <a:pt x="847866" y="553365"/>
                          <a:pt x="923809" y="553365"/>
                        </a:cubicBezTo>
                        <a:cubicBezTo>
                          <a:pt x="999753" y="553365"/>
                          <a:pt x="1061457" y="517290"/>
                          <a:pt x="1061457" y="472671"/>
                        </a:cubicBezTo>
                        <a:close/>
                        <a:moveTo>
                          <a:pt x="655539" y="472671"/>
                        </a:moveTo>
                        <a:cubicBezTo>
                          <a:pt x="655539" y="439634"/>
                          <a:pt x="622314" y="412673"/>
                          <a:pt x="581304" y="412673"/>
                        </a:cubicBezTo>
                        <a:cubicBezTo>
                          <a:pt x="540295" y="412673"/>
                          <a:pt x="506880" y="439634"/>
                          <a:pt x="506880" y="472671"/>
                        </a:cubicBezTo>
                        <a:cubicBezTo>
                          <a:pt x="506880" y="505708"/>
                          <a:pt x="540105" y="532859"/>
                          <a:pt x="581304" y="532859"/>
                        </a:cubicBezTo>
                        <a:cubicBezTo>
                          <a:pt x="622504" y="532859"/>
                          <a:pt x="655539" y="505898"/>
                          <a:pt x="655539" y="472671"/>
                        </a:cubicBezTo>
                        <a:close/>
                        <a:moveTo>
                          <a:pt x="367714" y="472671"/>
                        </a:moveTo>
                        <a:cubicBezTo>
                          <a:pt x="367714" y="439634"/>
                          <a:pt x="334298" y="412673"/>
                          <a:pt x="293289" y="412673"/>
                        </a:cubicBezTo>
                        <a:cubicBezTo>
                          <a:pt x="252279" y="412673"/>
                          <a:pt x="218864" y="439634"/>
                          <a:pt x="218864" y="472671"/>
                        </a:cubicBezTo>
                        <a:cubicBezTo>
                          <a:pt x="218864" y="505708"/>
                          <a:pt x="252279" y="532859"/>
                          <a:pt x="293289" y="532859"/>
                        </a:cubicBezTo>
                        <a:cubicBezTo>
                          <a:pt x="334298" y="532859"/>
                          <a:pt x="367714" y="505898"/>
                          <a:pt x="367714" y="472671"/>
                        </a:cubicBezTo>
                        <a:close/>
                      </a:path>
                    </a:pathLst>
                  </a:custGeom>
                  <a:solidFill>
                    <a:srgbClr val="D8EAF8"/>
                  </a:solidFill>
                  <a:ln w="12700" cap="flat">
                    <a:solidFill>
                      <a:schemeClr val="tx1"/>
                    </a:solidFill>
                    <a:prstDash val="solid"/>
                    <a:miter/>
                  </a:ln>
                </p:spPr>
                <p:txBody>
                  <a:bodyPr rtlCol="0" anchor="ctr"/>
                  <a:lstStyle/>
                  <a:p>
                    <a:endParaRPr lang="de-DE" sz="1600"/>
                  </a:p>
                </p:txBody>
              </p:sp>
              <p:sp>
                <p:nvSpPr>
                  <p:cNvPr id="46" name="Freihandform 45">
                    <a:extLst>
                      <a:ext uri="{FF2B5EF4-FFF2-40B4-BE49-F238E27FC236}">
                        <a16:creationId xmlns:a16="http://schemas.microsoft.com/office/drawing/2014/main" id="{06FF08E1-08DD-D854-B2C5-8072B771409B}"/>
                      </a:ext>
                    </a:extLst>
                  </p:cNvPr>
                  <p:cNvSpPr/>
                  <p:nvPr/>
                </p:nvSpPr>
                <p:spPr>
                  <a:xfrm>
                    <a:off x="7843286" y="-662691"/>
                    <a:ext cx="1812348" cy="1314641"/>
                  </a:xfrm>
                  <a:custGeom>
                    <a:avLst/>
                    <a:gdLst>
                      <a:gd name="connsiteX0" fmla="*/ 728141 w 1812348"/>
                      <a:gd name="connsiteY0" fmla="*/ 1313680 h 1314641"/>
                      <a:gd name="connsiteX1" fmla="*/ 172045 w 1812348"/>
                      <a:gd name="connsiteY1" fmla="*/ 1291086 h 1314641"/>
                      <a:gd name="connsiteX2" fmla="*/ 46928 w 1812348"/>
                      <a:gd name="connsiteY2" fmla="*/ 1252733 h 1314641"/>
                      <a:gd name="connsiteX3" fmla="*/ 3640 w 1812348"/>
                      <a:gd name="connsiteY3" fmla="*/ 1117357 h 1314641"/>
                      <a:gd name="connsiteX4" fmla="*/ 3450 w 1812348"/>
                      <a:gd name="connsiteY4" fmla="*/ 1113940 h 1314641"/>
                      <a:gd name="connsiteX5" fmla="*/ 1172 w 1812348"/>
                      <a:gd name="connsiteY5" fmla="*/ 220235 h 1314641"/>
                      <a:gd name="connsiteX6" fmla="*/ 211915 w 1812348"/>
                      <a:gd name="connsiteY6" fmla="*/ 17647 h 1314641"/>
                      <a:gd name="connsiteX7" fmla="*/ 1641170 w 1812348"/>
                      <a:gd name="connsiteY7" fmla="*/ 7394 h 1314641"/>
                      <a:gd name="connsiteX8" fmla="*/ 1744643 w 1812348"/>
                      <a:gd name="connsiteY8" fmla="*/ 28090 h 1314641"/>
                      <a:gd name="connsiteX9" fmla="*/ 1792298 w 1812348"/>
                      <a:gd name="connsiteY9" fmla="*/ 168402 h 1314641"/>
                      <a:gd name="connsiteX10" fmla="*/ 1812043 w 1812348"/>
                      <a:gd name="connsiteY10" fmla="*/ 1052043 h 1314641"/>
                      <a:gd name="connsiteX11" fmla="*/ 1760212 w 1812348"/>
                      <a:gd name="connsiteY11" fmla="*/ 1243049 h 1314641"/>
                      <a:gd name="connsiteX12" fmla="*/ 1618767 w 1812348"/>
                      <a:gd name="connsiteY12" fmla="*/ 1285770 h 1314641"/>
                      <a:gd name="connsiteX13" fmla="*/ 1080328 w 1812348"/>
                      <a:gd name="connsiteY13" fmla="*/ 1311971 h 1314641"/>
                      <a:gd name="connsiteX14" fmla="*/ 728141 w 1812348"/>
                      <a:gd name="connsiteY14" fmla="*/ 1313680 h 1314641"/>
                      <a:gd name="connsiteX15" fmla="*/ 1637183 w 1812348"/>
                      <a:gd name="connsiteY15" fmla="*/ 1131977 h 1314641"/>
                      <a:gd name="connsiteX16" fmla="*/ 1639082 w 1812348"/>
                      <a:gd name="connsiteY16" fmla="*/ 173338 h 1314641"/>
                      <a:gd name="connsiteX17" fmla="*/ 165400 w 1812348"/>
                      <a:gd name="connsiteY17" fmla="*/ 176376 h 1314641"/>
                      <a:gd name="connsiteX18" fmla="*/ 161413 w 1812348"/>
                      <a:gd name="connsiteY18" fmla="*/ 1118876 h 1314641"/>
                      <a:gd name="connsiteX19" fmla="*/ 1637183 w 1812348"/>
                      <a:gd name="connsiteY19" fmla="*/ 1131977 h 131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2348" h="1314641">
                        <a:moveTo>
                          <a:pt x="728141" y="1313680"/>
                        </a:moveTo>
                        <a:cubicBezTo>
                          <a:pt x="542649" y="1311402"/>
                          <a:pt x="357157" y="1303807"/>
                          <a:pt x="172045" y="1291086"/>
                        </a:cubicBezTo>
                        <a:cubicBezTo>
                          <a:pt x="127618" y="1287858"/>
                          <a:pt x="79394" y="1283111"/>
                          <a:pt x="46928" y="1252733"/>
                        </a:cubicBezTo>
                        <a:cubicBezTo>
                          <a:pt x="11234" y="1219506"/>
                          <a:pt x="5349" y="1166723"/>
                          <a:pt x="3640" y="1117357"/>
                        </a:cubicBezTo>
                        <a:cubicBezTo>
                          <a:pt x="3450" y="1116218"/>
                          <a:pt x="3450" y="1115079"/>
                          <a:pt x="3450" y="1113940"/>
                        </a:cubicBezTo>
                        <a:cubicBezTo>
                          <a:pt x="-2625" y="815089"/>
                          <a:pt x="1172" y="462126"/>
                          <a:pt x="1172" y="220235"/>
                        </a:cubicBezTo>
                        <a:cubicBezTo>
                          <a:pt x="1172" y="109163"/>
                          <a:pt x="29841" y="23343"/>
                          <a:pt x="211915" y="17647"/>
                        </a:cubicBezTo>
                        <a:cubicBezTo>
                          <a:pt x="689599" y="2458"/>
                          <a:pt x="1204306" y="-7605"/>
                          <a:pt x="1641170" y="7394"/>
                        </a:cubicBezTo>
                        <a:cubicBezTo>
                          <a:pt x="1676864" y="6825"/>
                          <a:pt x="1715595" y="7014"/>
                          <a:pt x="1744643" y="28090"/>
                        </a:cubicBezTo>
                        <a:cubicBezTo>
                          <a:pt x="1786222" y="58089"/>
                          <a:pt x="1791159" y="117137"/>
                          <a:pt x="1792298" y="168402"/>
                        </a:cubicBezTo>
                        <a:cubicBezTo>
                          <a:pt x="1798943" y="463075"/>
                          <a:pt x="1805588" y="757559"/>
                          <a:pt x="1812043" y="1052043"/>
                        </a:cubicBezTo>
                        <a:cubicBezTo>
                          <a:pt x="1813562" y="1120205"/>
                          <a:pt x="1811284" y="1197861"/>
                          <a:pt x="1760212" y="1243049"/>
                        </a:cubicBezTo>
                        <a:cubicBezTo>
                          <a:pt x="1722620" y="1276276"/>
                          <a:pt x="1668700" y="1281972"/>
                          <a:pt x="1618767" y="1285770"/>
                        </a:cubicBezTo>
                        <a:cubicBezTo>
                          <a:pt x="1439731" y="1299440"/>
                          <a:pt x="1260124" y="1308174"/>
                          <a:pt x="1080328" y="1311971"/>
                        </a:cubicBezTo>
                        <a:cubicBezTo>
                          <a:pt x="962996" y="1314819"/>
                          <a:pt x="845663" y="1315389"/>
                          <a:pt x="728141" y="1313680"/>
                        </a:cubicBezTo>
                        <a:close/>
                        <a:moveTo>
                          <a:pt x="1637183" y="1131977"/>
                        </a:moveTo>
                        <a:cubicBezTo>
                          <a:pt x="1645347" y="812621"/>
                          <a:pt x="1645917" y="492884"/>
                          <a:pt x="1639082" y="173338"/>
                        </a:cubicBezTo>
                        <a:cubicBezTo>
                          <a:pt x="1142222" y="154351"/>
                          <a:pt x="653526" y="157199"/>
                          <a:pt x="165400" y="176376"/>
                        </a:cubicBezTo>
                        <a:cubicBezTo>
                          <a:pt x="154008" y="495732"/>
                          <a:pt x="158375" y="806165"/>
                          <a:pt x="161413" y="1118876"/>
                        </a:cubicBezTo>
                        <a:cubicBezTo>
                          <a:pt x="654665" y="1149635"/>
                          <a:pt x="1149437" y="1154571"/>
                          <a:pt x="1637183" y="1131977"/>
                        </a:cubicBezTo>
                        <a:close/>
                      </a:path>
                    </a:pathLst>
                  </a:custGeom>
                  <a:solidFill>
                    <a:srgbClr val="D8EAF8"/>
                  </a:solidFill>
                  <a:ln w="12700" cap="flat">
                    <a:solidFill>
                      <a:schemeClr val="tx1"/>
                    </a:solidFill>
                    <a:prstDash val="solid"/>
                    <a:miter/>
                  </a:ln>
                </p:spPr>
                <p:txBody>
                  <a:bodyPr rtlCol="0" anchor="ctr"/>
                  <a:lstStyle/>
                  <a:p>
                    <a:endParaRPr lang="de-DE" sz="1600"/>
                  </a:p>
                </p:txBody>
              </p:sp>
              <p:sp>
                <p:nvSpPr>
                  <p:cNvPr id="47" name="Freihandform 46">
                    <a:extLst>
                      <a:ext uri="{FF2B5EF4-FFF2-40B4-BE49-F238E27FC236}">
                        <a16:creationId xmlns:a16="http://schemas.microsoft.com/office/drawing/2014/main" id="{37ECE7CE-B0DC-7A94-0ED2-A47F5A08F163}"/>
                      </a:ext>
                    </a:extLst>
                  </p:cNvPr>
                  <p:cNvSpPr/>
                  <p:nvPr/>
                </p:nvSpPr>
                <p:spPr>
                  <a:xfrm>
                    <a:off x="9304660" y="1283625"/>
                    <a:ext cx="148659" cy="120185"/>
                  </a:xfrm>
                  <a:custGeom>
                    <a:avLst/>
                    <a:gdLst>
                      <a:gd name="connsiteX0" fmla="*/ 74425 w 148659"/>
                      <a:gd name="connsiteY0" fmla="*/ 0 h 120185"/>
                      <a:gd name="connsiteX1" fmla="*/ 148659 w 148659"/>
                      <a:gd name="connsiteY1" fmla="*/ 59998 h 120185"/>
                      <a:gd name="connsiteX2" fmla="*/ 74425 w 148659"/>
                      <a:gd name="connsiteY2" fmla="*/ 120186 h 120185"/>
                      <a:gd name="connsiteX3" fmla="*/ 0 w 148659"/>
                      <a:gd name="connsiteY3" fmla="*/ 59998 h 120185"/>
                      <a:gd name="connsiteX4" fmla="*/ 74425 w 148659"/>
                      <a:gd name="connsiteY4" fmla="*/ 0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9" h="120185">
                        <a:moveTo>
                          <a:pt x="74425" y="0"/>
                        </a:moveTo>
                        <a:cubicBezTo>
                          <a:pt x="115434" y="0"/>
                          <a:pt x="148659" y="26961"/>
                          <a:pt x="148659" y="59998"/>
                        </a:cubicBezTo>
                        <a:cubicBezTo>
                          <a:pt x="148659" y="93035"/>
                          <a:pt x="115434" y="120186"/>
                          <a:pt x="74425" y="120186"/>
                        </a:cubicBezTo>
                        <a:cubicBezTo>
                          <a:pt x="33415" y="120186"/>
                          <a:pt x="0" y="93225"/>
                          <a:pt x="0" y="59998"/>
                        </a:cubicBezTo>
                        <a:cubicBezTo>
                          <a:pt x="0" y="26771"/>
                          <a:pt x="33225" y="0"/>
                          <a:pt x="74425" y="0"/>
                        </a:cubicBezTo>
                        <a:close/>
                      </a:path>
                    </a:pathLst>
                  </a:custGeom>
                  <a:solidFill>
                    <a:srgbClr val="FFFFFF"/>
                  </a:solidFill>
                  <a:ln w="12700" cap="flat">
                    <a:solidFill>
                      <a:schemeClr val="tx1"/>
                    </a:solidFill>
                    <a:prstDash val="solid"/>
                    <a:miter/>
                  </a:ln>
                </p:spPr>
                <p:txBody>
                  <a:bodyPr rtlCol="0" anchor="ctr"/>
                  <a:lstStyle/>
                  <a:p>
                    <a:endParaRPr lang="de-DE" sz="1600"/>
                  </a:p>
                </p:txBody>
              </p:sp>
              <p:sp>
                <p:nvSpPr>
                  <p:cNvPr id="48" name="Freihandform 47">
                    <a:extLst>
                      <a:ext uri="{FF2B5EF4-FFF2-40B4-BE49-F238E27FC236}">
                        <a16:creationId xmlns:a16="http://schemas.microsoft.com/office/drawing/2014/main" id="{55B0567C-C2F0-E98E-C154-F2B286FCCE83}"/>
                      </a:ext>
                    </a:extLst>
                  </p:cNvPr>
                  <p:cNvSpPr/>
                  <p:nvPr/>
                </p:nvSpPr>
                <p:spPr>
                  <a:xfrm>
                    <a:off x="9016645" y="1283625"/>
                    <a:ext cx="148849" cy="120185"/>
                  </a:xfrm>
                  <a:custGeom>
                    <a:avLst/>
                    <a:gdLst>
                      <a:gd name="connsiteX0" fmla="*/ 74425 w 148849"/>
                      <a:gd name="connsiteY0" fmla="*/ 0 h 120185"/>
                      <a:gd name="connsiteX1" fmla="*/ 148849 w 148849"/>
                      <a:gd name="connsiteY1" fmla="*/ 59998 h 120185"/>
                      <a:gd name="connsiteX2" fmla="*/ 74425 w 148849"/>
                      <a:gd name="connsiteY2" fmla="*/ 120186 h 120185"/>
                      <a:gd name="connsiteX3" fmla="*/ 0 w 148849"/>
                      <a:gd name="connsiteY3" fmla="*/ 59998 h 120185"/>
                      <a:gd name="connsiteX4" fmla="*/ 74425 w 148849"/>
                      <a:gd name="connsiteY4" fmla="*/ 0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49" h="120185">
                        <a:moveTo>
                          <a:pt x="74425" y="0"/>
                        </a:moveTo>
                        <a:cubicBezTo>
                          <a:pt x="115434" y="0"/>
                          <a:pt x="148849" y="26961"/>
                          <a:pt x="148849" y="59998"/>
                        </a:cubicBezTo>
                        <a:cubicBezTo>
                          <a:pt x="148849" y="93035"/>
                          <a:pt x="115434" y="120186"/>
                          <a:pt x="74425" y="120186"/>
                        </a:cubicBezTo>
                        <a:cubicBezTo>
                          <a:pt x="33415" y="120186"/>
                          <a:pt x="0" y="93225"/>
                          <a:pt x="0" y="59998"/>
                        </a:cubicBezTo>
                        <a:cubicBezTo>
                          <a:pt x="0" y="26771"/>
                          <a:pt x="33415" y="0"/>
                          <a:pt x="74425" y="0"/>
                        </a:cubicBezTo>
                        <a:close/>
                      </a:path>
                    </a:pathLst>
                  </a:custGeom>
                  <a:solidFill>
                    <a:srgbClr val="FFFFFF"/>
                  </a:solidFill>
                  <a:ln w="12700" cap="flat">
                    <a:solidFill>
                      <a:schemeClr val="tx1"/>
                    </a:solidFill>
                    <a:prstDash val="solid"/>
                    <a:miter/>
                  </a:ln>
                </p:spPr>
                <p:txBody>
                  <a:bodyPr rtlCol="0" anchor="ctr"/>
                  <a:lstStyle/>
                  <a:p>
                    <a:endParaRPr lang="de-DE" sz="1600"/>
                  </a:p>
                </p:txBody>
              </p:sp>
              <p:sp>
                <p:nvSpPr>
                  <p:cNvPr id="49" name="Freihandform 48">
                    <a:extLst>
                      <a:ext uri="{FF2B5EF4-FFF2-40B4-BE49-F238E27FC236}">
                        <a16:creationId xmlns:a16="http://schemas.microsoft.com/office/drawing/2014/main" id="{B4CDD8A7-8C44-8373-4576-8C509CB0C79D}"/>
                      </a:ext>
                    </a:extLst>
                  </p:cNvPr>
                  <p:cNvSpPr/>
                  <p:nvPr/>
                </p:nvSpPr>
                <p:spPr>
                  <a:xfrm>
                    <a:off x="8615664" y="1262929"/>
                    <a:ext cx="275294" cy="161387"/>
                  </a:xfrm>
                  <a:custGeom>
                    <a:avLst/>
                    <a:gdLst>
                      <a:gd name="connsiteX0" fmla="*/ 137647 w 275294"/>
                      <a:gd name="connsiteY0" fmla="*/ 0 h 161387"/>
                      <a:gd name="connsiteX1" fmla="*/ 275295 w 275294"/>
                      <a:gd name="connsiteY1" fmla="*/ 80694 h 161387"/>
                      <a:gd name="connsiteX2" fmla="*/ 137647 w 275294"/>
                      <a:gd name="connsiteY2" fmla="*/ 161387 h 161387"/>
                      <a:gd name="connsiteX3" fmla="*/ 0 w 275294"/>
                      <a:gd name="connsiteY3" fmla="*/ 80694 h 161387"/>
                      <a:gd name="connsiteX4" fmla="*/ 137647 w 275294"/>
                      <a:gd name="connsiteY4" fmla="*/ 0 h 16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94" h="161387">
                        <a:moveTo>
                          <a:pt x="137647" y="0"/>
                        </a:moveTo>
                        <a:cubicBezTo>
                          <a:pt x="213591" y="0"/>
                          <a:pt x="275295" y="36265"/>
                          <a:pt x="275295" y="80694"/>
                        </a:cubicBezTo>
                        <a:cubicBezTo>
                          <a:pt x="275295" y="125123"/>
                          <a:pt x="213591" y="161387"/>
                          <a:pt x="137647" y="161387"/>
                        </a:cubicBezTo>
                        <a:cubicBezTo>
                          <a:pt x="61704" y="161387"/>
                          <a:pt x="0" y="125312"/>
                          <a:pt x="0" y="80694"/>
                        </a:cubicBezTo>
                        <a:cubicBezTo>
                          <a:pt x="0" y="36075"/>
                          <a:pt x="61704" y="0"/>
                          <a:pt x="137647" y="0"/>
                        </a:cubicBezTo>
                        <a:close/>
                      </a:path>
                    </a:pathLst>
                  </a:custGeom>
                  <a:solidFill>
                    <a:srgbClr val="FFFFFF"/>
                  </a:solidFill>
                  <a:ln w="12700" cap="flat">
                    <a:solidFill>
                      <a:schemeClr val="tx1"/>
                    </a:solidFill>
                    <a:prstDash val="solid"/>
                    <a:miter/>
                  </a:ln>
                </p:spPr>
                <p:txBody>
                  <a:bodyPr rtlCol="0" anchor="ctr"/>
                  <a:lstStyle/>
                  <a:p>
                    <a:endParaRPr lang="de-DE" sz="1600"/>
                  </a:p>
                </p:txBody>
              </p:sp>
              <p:sp>
                <p:nvSpPr>
                  <p:cNvPr id="50" name="Freihandform 49">
                    <a:extLst>
                      <a:ext uri="{FF2B5EF4-FFF2-40B4-BE49-F238E27FC236}">
                        <a16:creationId xmlns:a16="http://schemas.microsoft.com/office/drawing/2014/main" id="{70B431B5-B820-718D-0B2B-831EB2D08669}"/>
                      </a:ext>
                    </a:extLst>
                  </p:cNvPr>
                  <p:cNvSpPr/>
                  <p:nvPr/>
                </p:nvSpPr>
                <p:spPr>
                  <a:xfrm>
                    <a:off x="8336382" y="1283625"/>
                    <a:ext cx="148659" cy="120185"/>
                  </a:xfrm>
                  <a:custGeom>
                    <a:avLst/>
                    <a:gdLst>
                      <a:gd name="connsiteX0" fmla="*/ 74425 w 148659"/>
                      <a:gd name="connsiteY0" fmla="*/ 0 h 120185"/>
                      <a:gd name="connsiteX1" fmla="*/ 148659 w 148659"/>
                      <a:gd name="connsiteY1" fmla="*/ 59998 h 120185"/>
                      <a:gd name="connsiteX2" fmla="*/ 74425 w 148659"/>
                      <a:gd name="connsiteY2" fmla="*/ 120186 h 120185"/>
                      <a:gd name="connsiteX3" fmla="*/ 0 w 148659"/>
                      <a:gd name="connsiteY3" fmla="*/ 59998 h 120185"/>
                      <a:gd name="connsiteX4" fmla="*/ 74425 w 148659"/>
                      <a:gd name="connsiteY4" fmla="*/ 0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9" h="120185">
                        <a:moveTo>
                          <a:pt x="74425" y="0"/>
                        </a:moveTo>
                        <a:cubicBezTo>
                          <a:pt x="115434" y="0"/>
                          <a:pt x="148659" y="26961"/>
                          <a:pt x="148659" y="59998"/>
                        </a:cubicBezTo>
                        <a:cubicBezTo>
                          <a:pt x="148659" y="93035"/>
                          <a:pt x="115434" y="120186"/>
                          <a:pt x="74425" y="120186"/>
                        </a:cubicBezTo>
                        <a:cubicBezTo>
                          <a:pt x="33415" y="120186"/>
                          <a:pt x="0" y="93225"/>
                          <a:pt x="0" y="59998"/>
                        </a:cubicBezTo>
                        <a:cubicBezTo>
                          <a:pt x="0" y="26771"/>
                          <a:pt x="33225" y="0"/>
                          <a:pt x="74425" y="0"/>
                        </a:cubicBezTo>
                        <a:close/>
                      </a:path>
                    </a:pathLst>
                  </a:custGeom>
                  <a:solidFill>
                    <a:srgbClr val="FFFFFF"/>
                  </a:solidFill>
                  <a:ln w="12700" cap="flat">
                    <a:solidFill>
                      <a:schemeClr val="tx1"/>
                    </a:solidFill>
                    <a:prstDash val="solid"/>
                    <a:miter/>
                  </a:ln>
                </p:spPr>
                <p:txBody>
                  <a:bodyPr rtlCol="0" anchor="ctr"/>
                  <a:lstStyle/>
                  <a:p>
                    <a:endParaRPr lang="de-DE" sz="1600"/>
                  </a:p>
                </p:txBody>
              </p:sp>
              <p:sp>
                <p:nvSpPr>
                  <p:cNvPr id="51" name="Freihandform 50">
                    <a:extLst>
                      <a:ext uri="{FF2B5EF4-FFF2-40B4-BE49-F238E27FC236}">
                        <a16:creationId xmlns:a16="http://schemas.microsoft.com/office/drawing/2014/main" id="{670C62D7-2D20-0CFC-47B1-41F49DB4F502}"/>
                      </a:ext>
                    </a:extLst>
                  </p:cNvPr>
                  <p:cNvSpPr/>
                  <p:nvPr/>
                </p:nvSpPr>
                <p:spPr>
                  <a:xfrm>
                    <a:off x="8048366" y="1283625"/>
                    <a:ext cx="148849" cy="120185"/>
                  </a:xfrm>
                  <a:custGeom>
                    <a:avLst/>
                    <a:gdLst>
                      <a:gd name="connsiteX0" fmla="*/ 74425 w 148849"/>
                      <a:gd name="connsiteY0" fmla="*/ 0 h 120185"/>
                      <a:gd name="connsiteX1" fmla="*/ 148849 w 148849"/>
                      <a:gd name="connsiteY1" fmla="*/ 59998 h 120185"/>
                      <a:gd name="connsiteX2" fmla="*/ 74425 w 148849"/>
                      <a:gd name="connsiteY2" fmla="*/ 120186 h 120185"/>
                      <a:gd name="connsiteX3" fmla="*/ 0 w 148849"/>
                      <a:gd name="connsiteY3" fmla="*/ 59998 h 120185"/>
                      <a:gd name="connsiteX4" fmla="*/ 74425 w 148849"/>
                      <a:gd name="connsiteY4" fmla="*/ 0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49" h="120185">
                        <a:moveTo>
                          <a:pt x="74425" y="0"/>
                        </a:moveTo>
                        <a:cubicBezTo>
                          <a:pt x="115434" y="0"/>
                          <a:pt x="148849" y="26961"/>
                          <a:pt x="148849" y="59998"/>
                        </a:cubicBezTo>
                        <a:cubicBezTo>
                          <a:pt x="148849" y="93035"/>
                          <a:pt x="115434" y="120186"/>
                          <a:pt x="74425" y="120186"/>
                        </a:cubicBezTo>
                        <a:cubicBezTo>
                          <a:pt x="33415" y="120186"/>
                          <a:pt x="0" y="93225"/>
                          <a:pt x="0" y="59998"/>
                        </a:cubicBezTo>
                        <a:cubicBezTo>
                          <a:pt x="0" y="26771"/>
                          <a:pt x="33415" y="0"/>
                          <a:pt x="74425" y="0"/>
                        </a:cubicBezTo>
                        <a:close/>
                      </a:path>
                    </a:pathLst>
                  </a:custGeom>
                  <a:solidFill>
                    <a:srgbClr val="FFFFFF"/>
                  </a:solidFill>
                  <a:ln w="12700" cap="flat">
                    <a:solidFill>
                      <a:schemeClr val="tx1"/>
                    </a:solidFill>
                    <a:prstDash val="solid"/>
                    <a:miter/>
                  </a:ln>
                </p:spPr>
                <p:txBody>
                  <a:bodyPr rtlCol="0" anchor="ctr"/>
                  <a:lstStyle/>
                  <a:p>
                    <a:endParaRPr lang="de-DE" sz="1600"/>
                  </a:p>
                </p:txBody>
              </p:sp>
              <p:sp>
                <p:nvSpPr>
                  <p:cNvPr id="52" name="Freihandform 51">
                    <a:extLst>
                      <a:ext uri="{FF2B5EF4-FFF2-40B4-BE49-F238E27FC236}">
                        <a16:creationId xmlns:a16="http://schemas.microsoft.com/office/drawing/2014/main" id="{79144388-3DC1-3760-57B3-18700BBC32C0}"/>
                      </a:ext>
                    </a:extLst>
                  </p:cNvPr>
                  <p:cNvSpPr/>
                  <p:nvPr/>
                </p:nvSpPr>
                <p:spPr>
                  <a:xfrm>
                    <a:off x="8222087" y="-352839"/>
                    <a:ext cx="1044791" cy="652768"/>
                  </a:xfrm>
                  <a:custGeom>
                    <a:avLst/>
                    <a:gdLst>
                      <a:gd name="connsiteX0" fmla="*/ 781078 w 1044791"/>
                      <a:gd name="connsiteY0" fmla="*/ 0 h 652768"/>
                      <a:gd name="connsiteX1" fmla="*/ 1044792 w 1044791"/>
                      <a:gd name="connsiteY1" fmla="*/ 515109 h 652768"/>
                      <a:gd name="connsiteX2" fmla="*/ 522871 w 1044791"/>
                      <a:gd name="connsiteY2" fmla="*/ 652763 h 652768"/>
                      <a:gd name="connsiteX3" fmla="*/ 0 w 1044791"/>
                      <a:gd name="connsiteY3" fmla="*/ 511312 h 652768"/>
                      <a:gd name="connsiteX4" fmla="*/ 247955 w 1044791"/>
                      <a:gd name="connsiteY4" fmla="*/ 4747 h 652768"/>
                      <a:gd name="connsiteX5" fmla="*/ 781078 w 1044791"/>
                      <a:gd name="connsiteY5" fmla="*/ 0 h 6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791" h="652768">
                        <a:moveTo>
                          <a:pt x="781078" y="0"/>
                        </a:moveTo>
                        <a:cubicBezTo>
                          <a:pt x="878666" y="166513"/>
                          <a:pt x="966760" y="338533"/>
                          <a:pt x="1044792" y="515109"/>
                        </a:cubicBezTo>
                        <a:cubicBezTo>
                          <a:pt x="887969" y="605107"/>
                          <a:pt x="705515" y="653333"/>
                          <a:pt x="522871" y="652763"/>
                        </a:cubicBezTo>
                        <a:cubicBezTo>
                          <a:pt x="340227" y="652194"/>
                          <a:pt x="157962" y="603018"/>
                          <a:pt x="0" y="511312"/>
                        </a:cubicBezTo>
                        <a:cubicBezTo>
                          <a:pt x="73475" y="341381"/>
                          <a:pt x="157583" y="171450"/>
                          <a:pt x="247955" y="4747"/>
                        </a:cubicBezTo>
                        <a:cubicBezTo>
                          <a:pt x="415600" y="71200"/>
                          <a:pt x="613813" y="70441"/>
                          <a:pt x="781078" y="0"/>
                        </a:cubicBezTo>
                        <a:close/>
                      </a:path>
                    </a:pathLst>
                  </a:custGeom>
                  <a:solidFill>
                    <a:srgbClr val="D8EAF8"/>
                  </a:solidFill>
                  <a:ln w="12700" cap="flat">
                    <a:solidFill>
                      <a:schemeClr val="tx1"/>
                    </a:solidFill>
                    <a:prstDash val="solid"/>
                    <a:miter/>
                  </a:ln>
                </p:spPr>
                <p:txBody>
                  <a:bodyPr rtlCol="0" anchor="ctr"/>
                  <a:lstStyle/>
                  <a:p>
                    <a:endParaRPr lang="de-DE" sz="1600"/>
                  </a:p>
                </p:txBody>
              </p:sp>
              <p:sp>
                <p:nvSpPr>
                  <p:cNvPr id="53" name="Freihandform 52">
                    <a:extLst>
                      <a:ext uri="{FF2B5EF4-FFF2-40B4-BE49-F238E27FC236}">
                        <a16:creationId xmlns:a16="http://schemas.microsoft.com/office/drawing/2014/main" id="{F2B10AFA-D7C9-952D-4904-0923F5A2ABCD}"/>
                      </a:ext>
                    </a:extLst>
                  </p:cNvPr>
                  <p:cNvSpPr/>
                  <p:nvPr/>
                </p:nvSpPr>
                <p:spPr>
                  <a:xfrm>
                    <a:off x="8571427" y="649279"/>
                    <a:ext cx="357883" cy="222334"/>
                  </a:xfrm>
                  <a:custGeom>
                    <a:avLst/>
                    <a:gdLst>
                      <a:gd name="connsiteX0" fmla="*/ 352188 w 357883"/>
                      <a:gd name="connsiteY0" fmla="*/ 0 h 222334"/>
                      <a:gd name="connsiteX1" fmla="*/ 357883 w 357883"/>
                      <a:gd name="connsiteY1" fmla="*/ 221955 h 222334"/>
                      <a:gd name="connsiteX2" fmla="*/ 6645 w 357883"/>
                      <a:gd name="connsiteY2" fmla="*/ 222334 h 222334"/>
                      <a:gd name="connsiteX3" fmla="*/ 0 w 357883"/>
                      <a:gd name="connsiteY3" fmla="*/ 1709 h 222334"/>
                      <a:gd name="connsiteX4" fmla="*/ 352188 w 357883"/>
                      <a:gd name="connsiteY4" fmla="*/ 0 h 22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883" h="222334">
                        <a:moveTo>
                          <a:pt x="352188" y="0"/>
                        </a:moveTo>
                        <a:cubicBezTo>
                          <a:pt x="354086" y="74048"/>
                          <a:pt x="355985" y="147907"/>
                          <a:pt x="357883" y="221955"/>
                        </a:cubicBezTo>
                        <a:cubicBezTo>
                          <a:pt x="241120" y="221385"/>
                          <a:pt x="123978" y="221765"/>
                          <a:pt x="6645" y="222334"/>
                        </a:cubicBezTo>
                        <a:cubicBezTo>
                          <a:pt x="4367" y="148856"/>
                          <a:pt x="2278" y="75187"/>
                          <a:pt x="0" y="1709"/>
                        </a:cubicBezTo>
                        <a:cubicBezTo>
                          <a:pt x="117522" y="3418"/>
                          <a:pt x="234855" y="2848"/>
                          <a:pt x="352188" y="0"/>
                        </a:cubicBezTo>
                        <a:close/>
                      </a:path>
                    </a:pathLst>
                  </a:custGeom>
                  <a:solidFill>
                    <a:srgbClr val="3B97DE"/>
                  </a:solidFill>
                  <a:ln w="12700" cap="flat">
                    <a:solidFill>
                      <a:schemeClr val="tx1"/>
                    </a:solidFill>
                    <a:prstDash val="solid"/>
                    <a:miter/>
                  </a:ln>
                </p:spPr>
                <p:txBody>
                  <a:bodyPr rtlCol="0" anchor="ctr"/>
                  <a:lstStyle/>
                  <a:p>
                    <a:endParaRPr lang="de-DE" sz="1600"/>
                  </a:p>
                </p:txBody>
              </p:sp>
              <p:sp>
                <p:nvSpPr>
                  <p:cNvPr id="54" name="Freihandform 53">
                    <a:extLst>
                      <a:ext uri="{FF2B5EF4-FFF2-40B4-BE49-F238E27FC236}">
                        <a16:creationId xmlns:a16="http://schemas.microsoft.com/office/drawing/2014/main" id="{D6C7BBBD-8EAB-75FF-73D9-4A5A9B311563}"/>
                      </a:ext>
                    </a:extLst>
                  </p:cNvPr>
                  <p:cNvSpPr/>
                  <p:nvPr/>
                </p:nvSpPr>
                <p:spPr>
                  <a:xfrm>
                    <a:off x="8001280" y="-502230"/>
                    <a:ext cx="1485801" cy="985543"/>
                  </a:xfrm>
                  <a:custGeom>
                    <a:avLst/>
                    <a:gdLst>
                      <a:gd name="connsiteX0" fmla="*/ 1481088 w 1485801"/>
                      <a:gd name="connsiteY0" fmla="*/ 12877 h 985543"/>
                      <a:gd name="connsiteX1" fmla="*/ 1479189 w 1485801"/>
                      <a:gd name="connsiteY1" fmla="*/ 971516 h 985543"/>
                      <a:gd name="connsiteX2" fmla="*/ 3418 w 1485801"/>
                      <a:gd name="connsiteY2" fmla="*/ 958415 h 985543"/>
                      <a:gd name="connsiteX3" fmla="*/ 7405 w 1485801"/>
                      <a:gd name="connsiteY3" fmla="*/ 15915 h 985543"/>
                      <a:gd name="connsiteX4" fmla="*/ 1481088 w 1485801"/>
                      <a:gd name="connsiteY4" fmla="*/ 12877 h 985543"/>
                      <a:gd name="connsiteX5" fmla="*/ 1265598 w 1485801"/>
                      <a:gd name="connsiteY5" fmla="*/ 664501 h 985543"/>
                      <a:gd name="connsiteX6" fmla="*/ 1001885 w 1485801"/>
                      <a:gd name="connsiteY6" fmla="*/ 149392 h 985543"/>
                      <a:gd name="connsiteX7" fmla="*/ 468762 w 1485801"/>
                      <a:gd name="connsiteY7" fmla="*/ 154138 h 985543"/>
                      <a:gd name="connsiteX8" fmla="*/ 220806 w 1485801"/>
                      <a:gd name="connsiteY8" fmla="*/ 660704 h 985543"/>
                      <a:gd name="connsiteX9" fmla="*/ 743677 w 1485801"/>
                      <a:gd name="connsiteY9" fmla="*/ 802155 h 985543"/>
                      <a:gd name="connsiteX10" fmla="*/ 1265598 w 1485801"/>
                      <a:gd name="connsiteY10" fmla="*/ 664501 h 98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801" h="985543">
                        <a:moveTo>
                          <a:pt x="1481088" y="12877"/>
                        </a:moveTo>
                        <a:cubicBezTo>
                          <a:pt x="1487923" y="332423"/>
                          <a:pt x="1487353" y="652160"/>
                          <a:pt x="1479189" y="971516"/>
                        </a:cubicBezTo>
                        <a:cubicBezTo>
                          <a:pt x="991442" y="994110"/>
                          <a:pt x="496671" y="989174"/>
                          <a:pt x="3418" y="958415"/>
                        </a:cubicBezTo>
                        <a:cubicBezTo>
                          <a:pt x="381" y="645704"/>
                          <a:pt x="-3986" y="335271"/>
                          <a:pt x="7405" y="15915"/>
                        </a:cubicBezTo>
                        <a:cubicBezTo>
                          <a:pt x="495532" y="-3262"/>
                          <a:pt x="984228" y="-6110"/>
                          <a:pt x="1481088" y="12877"/>
                        </a:cubicBezTo>
                        <a:close/>
                        <a:moveTo>
                          <a:pt x="1265598" y="664501"/>
                        </a:moveTo>
                        <a:cubicBezTo>
                          <a:pt x="1187566" y="487925"/>
                          <a:pt x="1099472" y="315905"/>
                          <a:pt x="1001885" y="149392"/>
                        </a:cubicBezTo>
                        <a:cubicBezTo>
                          <a:pt x="834619" y="219832"/>
                          <a:pt x="636407" y="220592"/>
                          <a:pt x="468762" y="154138"/>
                        </a:cubicBezTo>
                        <a:cubicBezTo>
                          <a:pt x="378389" y="320842"/>
                          <a:pt x="294282" y="490773"/>
                          <a:pt x="220806" y="660704"/>
                        </a:cubicBezTo>
                        <a:cubicBezTo>
                          <a:pt x="378769" y="752410"/>
                          <a:pt x="561033" y="801585"/>
                          <a:pt x="743677" y="802155"/>
                        </a:cubicBezTo>
                        <a:cubicBezTo>
                          <a:pt x="926321" y="802724"/>
                          <a:pt x="1108775" y="754498"/>
                          <a:pt x="1265598" y="664501"/>
                        </a:cubicBezTo>
                        <a:close/>
                      </a:path>
                    </a:pathLst>
                  </a:custGeom>
                  <a:solidFill>
                    <a:srgbClr val="3B97DE"/>
                  </a:solidFill>
                  <a:ln w="12700" cap="flat">
                    <a:solidFill>
                      <a:srgbClr val="001965"/>
                    </a:solidFill>
                    <a:prstDash val="solid"/>
                    <a:miter/>
                  </a:ln>
                </p:spPr>
                <p:txBody>
                  <a:bodyPr rtlCol="0" anchor="ctr"/>
                  <a:lstStyle/>
                  <a:p>
                    <a:endParaRPr lang="de-DE" sz="1600"/>
                  </a:p>
                </p:txBody>
              </p:sp>
            </p:grpSp>
            <p:grpSp>
              <p:nvGrpSpPr>
                <p:cNvPr id="55" name="Grafik 40">
                  <a:extLst>
                    <a:ext uri="{FF2B5EF4-FFF2-40B4-BE49-F238E27FC236}">
                      <a16:creationId xmlns:a16="http://schemas.microsoft.com/office/drawing/2014/main" id="{4F503F15-68E4-9683-AD39-53614DD6CA4E}"/>
                    </a:ext>
                  </a:extLst>
                </p:cNvPr>
                <p:cNvGrpSpPr/>
                <p:nvPr/>
              </p:nvGrpSpPr>
              <p:grpSpPr>
                <a:xfrm>
                  <a:off x="7829502" y="-662691"/>
                  <a:ext cx="2777967" cy="2813731"/>
                  <a:chOff x="7829502" y="-662691"/>
                  <a:chExt cx="2777967" cy="2813731"/>
                </a:xfrm>
                <a:noFill/>
              </p:grpSpPr>
              <p:sp>
                <p:nvSpPr>
                  <p:cNvPr id="56" name="Freihandform 55">
                    <a:extLst>
                      <a:ext uri="{FF2B5EF4-FFF2-40B4-BE49-F238E27FC236}">
                        <a16:creationId xmlns:a16="http://schemas.microsoft.com/office/drawing/2014/main" id="{156F0F06-8178-3EBB-2806-2031C4B141F9}"/>
                      </a:ext>
                    </a:extLst>
                  </p:cNvPr>
                  <p:cNvSpPr/>
                  <p:nvPr/>
                </p:nvSpPr>
                <p:spPr>
                  <a:xfrm>
                    <a:off x="8222087" y="-352839"/>
                    <a:ext cx="1044791" cy="652768"/>
                  </a:xfrm>
                  <a:custGeom>
                    <a:avLst/>
                    <a:gdLst>
                      <a:gd name="connsiteX0" fmla="*/ 1044792 w 1044791"/>
                      <a:gd name="connsiteY0" fmla="*/ 515109 h 652768"/>
                      <a:gd name="connsiteX1" fmla="*/ 781078 w 1044791"/>
                      <a:gd name="connsiteY1" fmla="*/ 0 h 652768"/>
                      <a:gd name="connsiteX2" fmla="*/ 247955 w 1044791"/>
                      <a:gd name="connsiteY2" fmla="*/ 4747 h 652768"/>
                      <a:gd name="connsiteX3" fmla="*/ 0 w 1044791"/>
                      <a:gd name="connsiteY3" fmla="*/ 511312 h 652768"/>
                      <a:gd name="connsiteX4" fmla="*/ 522871 w 1044791"/>
                      <a:gd name="connsiteY4" fmla="*/ 652763 h 652768"/>
                      <a:gd name="connsiteX5" fmla="*/ 1044792 w 1044791"/>
                      <a:gd name="connsiteY5" fmla="*/ 515109 h 6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791" h="652768">
                        <a:moveTo>
                          <a:pt x="1044792" y="515109"/>
                        </a:moveTo>
                        <a:cubicBezTo>
                          <a:pt x="966760" y="338533"/>
                          <a:pt x="878666" y="166513"/>
                          <a:pt x="781078" y="0"/>
                        </a:cubicBezTo>
                        <a:cubicBezTo>
                          <a:pt x="613813" y="70441"/>
                          <a:pt x="415600" y="71200"/>
                          <a:pt x="247955" y="4747"/>
                        </a:cubicBezTo>
                        <a:cubicBezTo>
                          <a:pt x="157583" y="171450"/>
                          <a:pt x="73475" y="341381"/>
                          <a:pt x="0" y="511312"/>
                        </a:cubicBezTo>
                        <a:cubicBezTo>
                          <a:pt x="157962" y="603018"/>
                          <a:pt x="340227" y="652194"/>
                          <a:pt x="522871" y="652763"/>
                        </a:cubicBezTo>
                        <a:cubicBezTo>
                          <a:pt x="705515" y="653333"/>
                          <a:pt x="887969" y="605107"/>
                          <a:pt x="1044792" y="515109"/>
                        </a:cubicBezTo>
                        <a:close/>
                      </a:path>
                    </a:pathLst>
                  </a:custGeom>
                  <a:noFill/>
                  <a:ln w="12700" cap="rnd">
                    <a:solidFill>
                      <a:srgbClr val="001965"/>
                    </a:solidFill>
                    <a:prstDash val="solid"/>
                    <a:round/>
                  </a:ln>
                </p:spPr>
                <p:txBody>
                  <a:bodyPr rtlCol="0" anchor="ctr"/>
                  <a:lstStyle/>
                  <a:p>
                    <a:endParaRPr lang="de-DE" sz="1600"/>
                  </a:p>
                </p:txBody>
              </p:sp>
              <p:sp>
                <p:nvSpPr>
                  <p:cNvPr id="57" name="Freihandform 56">
                    <a:extLst>
                      <a:ext uri="{FF2B5EF4-FFF2-40B4-BE49-F238E27FC236}">
                        <a16:creationId xmlns:a16="http://schemas.microsoft.com/office/drawing/2014/main" id="{A1BCC06D-8B9D-C01F-8831-14805DB5359A}"/>
                      </a:ext>
                    </a:extLst>
                  </p:cNvPr>
                  <p:cNvSpPr/>
                  <p:nvPr/>
                </p:nvSpPr>
                <p:spPr>
                  <a:xfrm>
                    <a:off x="8001280" y="-502230"/>
                    <a:ext cx="1485801" cy="985543"/>
                  </a:xfrm>
                  <a:custGeom>
                    <a:avLst/>
                    <a:gdLst>
                      <a:gd name="connsiteX0" fmla="*/ 1479189 w 1485801"/>
                      <a:gd name="connsiteY0" fmla="*/ 971516 h 985543"/>
                      <a:gd name="connsiteX1" fmla="*/ 1481088 w 1485801"/>
                      <a:gd name="connsiteY1" fmla="*/ 12877 h 985543"/>
                      <a:gd name="connsiteX2" fmla="*/ 7405 w 1485801"/>
                      <a:gd name="connsiteY2" fmla="*/ 15915 h 985543"/>
                      <a:gd name="connsiteX3" fmla="*/ 3418 w 1485801"/>
                      <a:gd name="connsiteY3" fmla="*/ 958415 h 985543"/>
                      <a:gd name="connsiteX4" fmla="*/ 1479189 w 1485801"/>
                      <a:gd name="connsiteY4" fmla="*/ 971516 h 98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01" h="985543">
                        <a:moveTo>
                          <a:pt x="1479189" y="971516"/>
                        </a:moveTo>
                        <a:cubicBezTo>
                          <a:pt x="1487353" y="652160"/>
                          <a:pt x="1487923" y="332423"/>
                          <a:pt x="1481088" y="12877"/>
                        </a:cubicBezTo>
                        <a:cubicBezTo>
                          <a:pt x="984228" y="-6110"/>
                          <a:pt x="495532" y="-3262"/>
                          <a:pt x="7405" y="15915"/>
                        </a:cubicBezTo>
                        <a:cubicBezTo>
                          <a:pt x="-3986" y="335271"/>
                          <a:pt x="381" y="645704"/>
                          <a:pt x="3418" y="958415"/>
                        </a:cubicBezTo>
                        <a:cubicBezTo>
                          <a:pt x="496671" y="989174"/>
                          <a:pt x="991442" y="994110"/>
                          <a:pt x="1479189" y="971516"/>
                        </a:cubicBezTo>
                        <a:close/>
                      </a:path>
                    </a:pathLst>
                  </a:custGeom>
                  <a:noFill/>
                  <a:ln w="12700" cap="rnd">
                    <a:solidFill>
                      <a:srgbClr val="001965"/>
                    </a:solidFill>
                    <a:prstDash val="solid"/>
                    <a:round/>
                  </a:ln>
                </p:spPr>
                <p:txBody>
                  <a:bodyPr rtlCol="0" anchor="ctr"/>
                  <a:lstStyle/>
                  <a:p>
                    <a:endParaRPr lang="de-DE" sz="1600"/>
                  </a:p>
                </p:txBody>
              </p:sp>
              <p:sp>
                <p:nvSpPr>
                  <p:cNvPr id="58" name="Freihandform 57">
                    <a:extLst>
                      <a:ext uri="{FF2B5EF4-FFF2-40B4-BE49-F238E27FC236}">
                        <a16:creationId xmlns:a16="http://schemas.microsoft.com/office/drawing/2014/main" id="{159A4972-1AF2-FA83-4EA7-055120BDCE08}"/>
                      </a:ext>
                    </a:extLst>
                  </p:cNvPr>
                  <p:cNvSpPr/>
                  <p:nvPr/>
                </p:nvSpPr>
                <p:spPr>
                  <a:xfrm>
                    <a:off x="7846926" y="454665"/>
                    <a:ext cx="9492" cy="3797"/>
                  </a:xfrm>
                  <a:custGeom>
                    <a:avLst/>
                    <a:gdLst>
                      <a:gd name="connsiteX0" fmla="*/ 0 w 9492"/>
                      <a:gd name="connsiteY0" fmla="*/ 0 h 3797"/>
                      <a:gd name="connsiteX1" fmla="*/ 0 w 9492"/>
                      <a:gd name="connsiteY1" fmla="*/ 3797 h 3797"/>
                    </a:gdLst>
                    <a:ahLst/>
                    <a:cxnLst>
                      <a:cxn ang="0">
                        <a:pos x="connsiteX0" y="connsiteY0"/>
                      </a:cxn>
                      <a:cxn ang="0">
                        <a:pos x="connsiteX1" y="connsiteY1"/>
                      </a:cxn>
                    </a:cxnLst>
                    <a:rect l="l" t="t" r="r" b="b"/>
                    <a:pathLst>
                      <a:path w="9492" h="3797">
                        <a:moveTo>
                          <a:pt x="0" y="0"/>
                        </a:moveTo>
                        <a:lnTo>
                          <a:pt x="0" y="3797"/>
                        </a:lnTo>
                      </a:path>
                    </a:pathLst>
                  </a:custGeom>
                  <a:noFill/>
                  <a:ln w="12700" cap="rnd">
                    <a:solidFill>
                      <a:srgbClr val="1B408A"/>
                    </a:solidFill>
                    <a:prstDash val="solid"/>
                    <a:round/>
                  </a:ln>
                </p:spPr>
                <p:txBody>
                  <a:bodyPr rtlCol="0" anchor="ctr"/>
                  <a:lstStyle/>
                  <a:p>
                    <a:endParaRPr lang="de-DE" sz="1600"/>
                  </a:p>
                </p:txBody>
              </p:sp>
              <p:sp>
                <p:nvSpPr>
                  <p:cNvPr id="59" name="Freihandform 58">
                    <a:extLst>
                      <a:ext uri="{FF2B5EF4-FFF2-40B4-BE49-F238E27FC236}">
                        <a16:creationId xmlns:a16="http://schemas.microsoft.com/office/drawing/2014/main" id="{386CDBCC-310A-24E8-FA76-6EB54FF312FB}"/>
                      </a:ext>
                    </a:extLst>
                  </p:cNvPr>
                  <p:cNvSpPr/>
                  <p:nvPr/>
                </p:nvSpPr>
                <p:spPr>
                  <a:xfrm>
                    <a:off x="7843286" y="-662691"/>
                    <a:ext cx="1641170" cy="1113939"/>
                  </a:xfrm>
                  <a:custGeom>
                    <a:avLst/>
                    <a:gdLst>
                      <a:gd name="connsiteX0" fmla="*/ 1641170 w 1641170"/>
                      <a:gd name="connsiteY0" fmla="*/ 7394 h 1113939"/>
                      <a:gd name="connsiteX1" fmla="*/ 211915 w 1641170"/>
                      <a:gd name="connsiteY1" fmla="*/ 17647 h 1113939"/>
                      <a:gd name="connsiteX2" fmla="*/ 1172 w 1641170"/>
                      <a:gd name="connsiteY2" fmla="*/ 220235 h 1113939"/>
                      <a:gd name="connsiteX3" fmla="*/ 3450 w 1641170"/>
                      <a:gd name="connsiteY3" fmla="*/ 1113940 h 1113939"/>
                    </a:gdLst>
                    <a:ahLst/>
                    <a:cxnLst>
                      <a:cxn ang="0">
                        <a:pos x="connsiteX0" y="connsiteY0"/>
                      </a:cxn>
                      <a:cxn ang="0">
                        <a:pos x="connsiteX1" y="connsiteY1"/>
                      </a:cxn>
                      <a:cxn ang="0">
                        <a:pos x="connsiteX2" y="connsiteY2"/>
                      </a:cxn>
                      <a:cxn ang="0">
                        <a:pos x="connsiteX3" y="connsiteY3"/>
                      </a:cxn>
                    </a:cxnLst>
                    <a:rect l="l" t="t" r="r" b="b"/>
                    <a:pathLst>
                      <a:path w="1641170" h="1113939">
                        <a:moveTo>
                          <a:pt x="1641170" y="7394"/>
                        </a:moveTo>
                        <a:cubicBezTo>
                          <a:pt x="1204306" y="-7605"/>
                          <a:pt x="689599" y="2458"/>
                          <a:pt x="211915" y="17647"/>
                        </a:cubicBezTo>
                        <a:cubicBezTo>
                          <a:pt x="29841" y="23343"/>
                          <a:pt x="1172" y="109163"/>
                          <a:pt x="1172" y="220235"/>
                        </a:cubicBezTo>
                        <a:cubicBezTo>
                          <a:pt x="1172" y="462126"/>
                          <a:pt x="-2625" y="815089"/>
                          <a:pt x="3450" y="1113940"/>
                        </a:cubicBezTo>
                      </a:path>
                    </a:pathLst>
                  </a:custGeom>
                  <a:noFill/>
                  <a:ln w="12700" cap="rnd">
                    <a:solidFill>
                      <a:srgbClr val="001965"/>
                    </a:solidFill>
                    <a:prstDash val="solid"/>
                    <a:round/>
                  </a:ln>
                </p:spPr>
                <p:txBody>
                  <a:bodyPr rtlCol="0" anchor="ctr"/>
                  <a:lstStyle/>
                  <a:p>
                    <a:endParaRPr lang="de-DE" sz="1600"/>
                  </a:p>
                </p:txBody>
              </p:sp>
              <p:sp>
                <p:nvSpPr>
                  <p:cNvPr id="60" name="Freihandform 59">
                    <a:extLst>
                      <a:ext uri="{FF2B5EF4-FFF2-40B4-BE49-F238E27FC236}">
                        <a16:creationId xmlns:a16="http://schemas.microsoft.com/office/drawing/2014/main" id="{B106F3F3-2F2B-2B03-9781-6A6F4357C8BF}"/>
                      </a:ext>
                    </a:extLst>
                  </p:cNvPr>
                  <p:cNvSpPr/>
                  <p:nvPr/>
                </p:nvSpPr>
                <p:spPr>
                  <a:xfrm>
                    <a:off x="8571427" y="650798"/>
                    <a:ext cx="6645" cy="221005"/>
                  </a:xfrm>
                  <a:custGeom>
                    <a:avLst/>
                    <a:gdLst>
                      <a:gd name="connsiteX0" fmla="*/ 6645 w 6645"/>
                      <a:gd name="connsiteY0" fmla="*/ 221005 h 221005"/>
                      <a:gd name="connsiteX1" fmla="*/ 6645 w 6645"/>
                      <a:gd name="connsiteY1" fmla="*/ 220815 h 221005"/>
                      <a:gd name="connsiteX2" fmla="*/ 0 w 6645"/>
                      <a:gd name="connsiteY2" fmla="*/ 190 h 221005"/>
                      <a:gd name="connsiteX3" fmla="*/ 0 w 6645"/>
                      <a:gd name="connsiteY3" fmla="*/ 0 h 221005"/>
                    </a:gdLst>
                    <a:ahLst/>
                    <a:cxnLst>
                      <a:cxn ang="0">
                        <a:pos x="connsiteX0" y="connsiteY0"/>
                      </a:cxn>
                      <a:cxn ang="0">
                        <a:pos x="connsiteX1" y="connsiteY1"/>
                      </a:cxn>
                      <a:cxn ang="0">
                        <a:pos x="connsiteX2" y="connsiteY2"/>
                      </a:cxn>
                      <a:cxn ang="0">
                        <a:pos x="connsiteX3" y="connsiteY3"/>
                      </a:cxn>
                    </a:cxnLst>
                    <a:rect l="l" t="t" r="r" b="b"/>
                    <a:pathLst>
                      <a:path w="6645" h="221005">
                        <a:moveTo>
                          <a:pt x="6645" y="221005"/>
                        </a:moveTo>
                        <a:lnTo>
                          <a:pt x="6645" y="220815"/>
                        </a:lnTo>
                        <a:cubicBezTo>
                          <a:pt x="4367" y="147337"/>
                          <a:pt x="2278" y="73668"/>
                          <a:pt x="0" y="190"/>
                        </a:cubicBezTo>
                        <a:lnTo>
                          <a:pt x="0" y="0"/>
                        </a:lnTo>
                      </a:path>
                    </a:pathLst>
                  </a:custGeom>
                  <a:noFill/>
                  <a:ln w="12700" cap="rnd">
                    <a:solidFill>
                      <a:srgbClr val="1B408A"/>
                    </a:solidFill>
                    <a:prstDash val="solid"/>
                    <a:round/>
                  </a:ln>
                </p:spPr>
                <p:txBody>
                  <a:bodyPr rtlCol="0" anchor="ctr"/>
                  <a:lstStyle/>
                  <a:p>
                    <a:endParaRPr lang="de-DE" sz="1600"/>
                  </a:p>
                </p:txBody>
              </p:sp>
              <p:sp>
                <p:nvSpPr>
                  <p:cNvPr id="61" name="Freihandform 60">
                    <a:extLst>
                      <a:ext uri="{FF2B5EF4-FFF2-40B4-BE49-F238E27FC236}">
                        <a16:creationId xmlns:a16="http://schemas.microsoft.com/office/drawing/2014/main" id="{941B57DA-6707-543A-92AC-FDA70FDA0F8E}"/>
                      </a:ext>
                    </a:extLst>
                  </p:cNvPr>
                  <p:cNvSpPr/>
                  <p:nvPr/>
                </p:nvSpPr>
                <p:spPr>
                  <a:xfrm>
                    <a:off x="8923614" y="649279"/>
                    <a:ext cx="5695" cy="221954"/>
                  </a:xfrm>
                  <a:custGeom>
                    <a:avLst/>
                    <a:gdLst>
                      <a:gd name="connsiteX0" fmla="*/ 5696 w 5695"/>
                      <a:gd name="connsiteY0" fmla="*/ 221955 h 221954"/>
                      <a:gd name="connsiteX1" fmla="*/ 0 w 5695"/>
                      <a:gd name="connsiteY1" fmla="*/ 0 h 221954"/>
                    </a:gdLst>
                    <a:ahLst/>
                    <a:cxnLst>
                      <a:cxn ang="0">
                        <a:pos x="connsiteX0" y="connsiteY0"/>
                      </a:cxn>
                      <a:cxn ang="0">
                        <a:pos x="connsiteX1" y="connsiteY1"/>
                      </a:cxn>
                    </a:cxnLst>
                    <a:rect l="l" t="t" r="r" b="b"/>
                    <a:pathLst>
                      <a:path w="5695" h="221954">
                        <a:moveTo>
                          <a:pt x="5696" y="221955"/>
                        </a:moveTo>
                        <a:cubicBezTo>
                          <a:pt x="3797" y="147907"/>
                          <a:pt x="1899" y="74048"/>
                          <a:pt x="0" y="0"/>
                        </a:cubicBezTo>
                      </a:path>
                    </a:pathLst>
                  </a:custGeom>
                  <a:noFill/>
                  <a:ln w="12700" cap="rnd">
                    <a:solidFill>
                      <a:srgbClr val="1B408A"/>
                    </a:solidFill>
                    <a:prstDash val="solid"/>
                    <a:round/>
                  </a:ln>
                </p:spPr>
                <p:txBody>
                  <a:bodyPr rtlCol="0" anchor="ctr"/>
                  <a:lstStyle/>
                  <a:p>
                    <a:endParaRPr lang="de-DE" sz="1600"/>
                  </a:p>
                </p:txBody>
              </p:sp>
              <p:sp>
                <p:nvSpPr>
                  <p:cNvPr id="62" name="Freihandform 61">
                    <a:extLst>
                      <a:ext uri="{FF2B5EF4-FFF2-40B4-BE49-F238E27FC236}">
                        <a16:creationId xmlns:a16="http://schemas.microsoft.com/office/drawing/2014/main" id="{658D63BB-1143-8AEB-B614-781A04CA50B3}"/>
                      </a:ext>
                    </a:extLst>
                  </p:cNvPr>
                  <p:cNvSpPr/>
                  <p:nvPr/>
                </p:nvSpPr>
                <p:spPr>
                  <a:xfrm>
                    <a:off x="7829502" y="870952"/>
                    <a:ext cx="1828675" cy="949448"/>
                  </a:xfrm>
                  <a:custGeom>
                    <a:avLst/>
                    <a:gdLst>
                      <a:gd name="connsiteX0" fmla="*/ 1099808 w 1828675"/>
                      <a:gd name="connsiteY0" fmla="*/ 282 h 949448"/>
                      <a:gd name="connsiteX1" fmla="*/ 1515599 w 1828675"/>
                      <a:gd name="connsiteY1" fmla="*/ 7117 h 949448"/>
                      <a:gd name="connsiteX2" fmla="*/ 1828675 w 1828675"/>
                      <a:gd name="connsiteY2" fmla="*/ 632539 h 949448"/>
                      <a:gd name="connsiteX3" fmla="*/ 1811588 w 1828675"/>
                      <a:gd name="connsiteY3" fmla="*/ 949048 h 949448"/>
                      <a:gd name="connsiteX4" fmla="*/ 11919 w 1828675"/>
                      <a:gd name="connsiteY4" fmla="*/ 949048 h 949448"/>
                      <a:gd name="connsiteX5" fmla="*/ 147 w 1828675"/>
                      <a:gd name="connsiteY5" fmla="*/ 624944 h 949448"/>
                      <a:gd name="connsiteX6" fmla="*/ 327463 w 1828675"/>
                      <a:gd name="connsiteY6" fmla="*/ 2560 h 949448"/>
                      <a:gd name="connsiteX7" fmla="*/ 748570 w 1828675"/>
                      <a:gd name="connsiteY7" fmla="*/ 661 h 949448"/>
                      <a:gd name="connsiteX8" fmla="*/ 1099808 w 1828675"/>
                      <a:gd name="connsiteY8" fmla="*/ 282 h 94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675" h="949448">
                        <a:moveTo>
                          <a:pt x="1099808" y="282"/>
                        </a:moveTo>
                        <a:cubicBezTo>
                          <a:pt x="1239164" y="661"/>
                          <a:pt x="1377951" y="2750"/>
                          <a:pt x="1515599" y="7117"/>
                        </a:cubicBezTo>
                        <a:cubicBezTo>
                          <a:pt x="1628185" y="205528"/>
                          <a:pt x="1731468" y="409256"/>
                          <a:pt x="1828675" y="632539"/>
                        </a:cubicBezTo>
                        <a:cubicBezTo>
                          <a:pt x="1827536" y="731650"/>
                          <a:pt x="1825448" y="844621"/>
                          <a:pt x="1811588" y="949048"/>
                        </a:cubicBezTo>
                        <a:cubicBezTo>
                          <a:pt x="1196636" y="950187"/>
                          <a:pt x="583203" y="948478"/>
                          <a:pt x="11919" y="949048"/>
                        </a:cubicBezTo>
                        <a:cubicBezTo>
                          <a:pt x="2805" y="838545"/>
                          <a:pt x="-802" y="731650"/>
                          <a:pt x="147" y="624944"/>
                        </a:cubicBezTo>
                        <a:cubicBezTo>
                          <a:pt x="109886" y="409445"/>
                          <a:pt x="218675" y="205908"/>
                          <a:pt x="327463" y="2560"/>
                        </a:cubicBezTo>
                        <a:cubicBezTo>
                          <a:pt x="467579" y="2560"/>
                          <a:pt x="608075" y="1421"/>
                          <a:pt x="748570" y="661"/>
                        </a:cubicBezTo>
                        <a:cubicBezTo>
                          <a:pt x="865902" y="92"/>
                          <a:pt x="983045" y="-288"/>
                          <a:pt x="1099808" y="282"/>
                        </a:cubicBezTo>
                        <a:close/>
                      </a:path>
                    </a:pathLst>
                  </a:custGeom>
                  <a:noFill/>
                  <a:ln w="12700" cap="rnd">
                    <a:solidFill>
                      <a:srgbClr val="001965"/>
                    </a:solidFill>
                    <a:prstDash val="solid"/>
                    <a:round/>
                  </a:ln>
                </p:spPr>
                <p:txBody>
                  <a:bodyPr rtlCol="0" anchor="ctr"/>
                  <a:lstStyle/>
                  <a:p>
                    <a:endParaRPr lang="de-DE" sz="1600"/>
                  </a:p>
                </p:txBody>
              </p:sp>
              <p:sp>
                <p:nvSpPr>
                  <p:cNvPr id="63" name="Freihandform 62">
                    <a:extLst>
                      <a:ext uri="{FF2B5EF4-FFF2-40B4-BE49-F238E27FC236}">
                        <a16:creationId xmlns:a16="http://schemas.microsoft.com/office/drawing/2014/main" id="{BC2F1ACC-8832-8525-20B4-E437823DAD94}"/>
                      </a:ext>
                    </a:extLst>
                  </p:cNvPr>
                  <p:cNvSpPr/>
                  <p:nvPr/>
                </p:nvSpPr>
                <p:spPr>
                  <a:xfrm>
                    <a:off x="7953817" y="1531591"/>
                    <a:ext cx="1568042" cy="2088"/>
                  </a:xfrm>
                  <a:custGeom>
                    <a:avLst/>
                    <a:gdLst>
                      <a:gd name="connsiteX0" fmla="*/ 0 w 1568042"/>
                      <a:gd name="connsiteY0" fmla="*/ 0 h 2088"/>
                      <a:gd name="connsiteX1" fmla="*/ 1568042 w 1568042"/>
                      <a:gd name="connsiteY1" fmla="*/ 2089 h 2088"/>
                    </a:gdLst>
                    <a:ahLst/>
                    <a:cxnLst>
                      <a:cxn ang="0">
                        <a:pos x="connsiteX0" y="connsiteY0"/>
                      </a:cxn>
                      <a:cxn ang="0">
                        <a:pos x="connsiteX1" y="connsiteY1"/>
                      </a:cxn>
                    </a:cxnLst>
                    <a:rect l="l" t="t" r="r" b="b"/>
                    <a:pathLst>
                      <a:path w="1568042" h="2088">
                        <a:moveTo>
                          <a:pt x="0" y="0"/>
                        </a:moveTo>
                        <a:cubicBezTo>
                          <a:pt x="522681" y="570"/>
                          <a:pt x="1045361" y="1329"/>
                          <a:pt x="1568042" y="2089"/>
                        </a:cubicBezTo>
                      </a:path>
                    </a:pathLst>
                  </a:custGeom>
                  <a:noFill/>
                  <a:ln w="12700" cap="rnd">
                    <a:solidFill>
                      <a:srgbClr val="001965"/>
                    </a:solidFill>
                    <a:prstDash val="solid"/>
                    <a:round/>
                  </a:ln>
                </p:spPr>
                <p:txBody>
                  <a:bodyPr rtlCol="0" anchor="ctr"/>
                  <a:lstStyle/>
                  <a:p>
                    <a:endParaRPr lang="de-DE" sz="1600"/>
                  </a:p>
                </p:txBody>
              </p:sp>
              <p:sp>
                <p:nvSpPr>
                  <p:cNvPr id="64" name="Freihandform 63">
                    <a:extLst>
                      <a:ext uri="{FF2B5EF4-FFF2-40B4-BE49-F238E27FC236}">
                        <a16:creationId xmlns:a16="http://schemas.microsoft.com/office/drawing/2014/main" id="{3F88EF1D-3B58-FCC4-4F8D-76F3F7C0A0F8}"/>
                      </a:ext>
                    </a:extLst>
                  </p:cNvPr>
                  <p:cNvSpPr/>
                  <p:nvPr/>
                </p:nvSpPr>
                <p:spPr>
                  <a:xfrm>
                    <a:off x="9484457" y="-655437"/>
                    <a:ext cx="103472" cy="20835"/>
                  </a:xfrm>
                  <a:custGeom>
                    <a:avLst/>
                    <a:gdLst>
                      <a:gd name="connsiteX0" fmla="*/ 103473 w 103472"/>
                      <a:gd name="connsiteY0" fmla="*/ 20835 h 20835"/>
                      <a:gd name="connsiteX1" fmla="*/ 0 w 103472"/>
                      <a:gd name="connsiteY1" fmla="*/ 140 h 20835"/>
                    </a:gdLst>
                    <a:ahLst/>
                    <a:cxnLst>
                      <a:cxn ang="0">
                        <a:pos x="connsiteX0" y="connsiteY0"/>
                      </a:cxn>
                      <a:cxn ang="0">
                        <a:pos x="connsiteX1" y="connsiteY1"/>
                      </a:cxn>
                    </a:cxnLst>
                    <a:rect l="l" t="t" r="r" b="b"/>
                    <a:pathLst>
                      <a:path w="103472" h="20835">
                        <a:moveTo>
                          <a:pt x="103473" y="20835"/>
                        </a:moveTo>
                        <a:cubicBezTo>
                          <a:pt x="74425" y="-240"/>
                          <a:pt x="35693" y="-430"/>
                          <a:pt x="0" y="140"/>
                        </a:cubicBezTo>
                      </a:path>
                    </a:pathLst>
                  </a:custGeom>
                  <a:noFill/>
                  <a:ln w="12700" cap="rnd">
                    <a:solidFill>
                      <a:srgbClr val="001965"/>
                    </a:solidFill>
                    <a:prstDash val="solid"/>
                    <a:round/>
                  </a:ln>
                </p:spPr>
                <p:txBody>
                  <a:bodyPr rtlCol="0" anchor="ctr"/>
                  <a:lstStyle/>
                  <a:p>
                    <a:endParaRPr lang="de-DE" sz="1600"/>
                  </a:p>
                </p:txBody>
              </p:sp>
              <p:sp>
                <p:nvSpPr>
                  <p:cNvPr id="65" name="Freihandform 64">
                    <a:extLst>
                      <a:ext uri="{FF2B5EF4-FFF2-40B4-BE49-F238E27FC236}">
                        <a16:creationId xmlns:a16="http://schemas.microsoft.com/office/drawing/2014/main" id="{D4C4AF9F-7BAC-4B09-4E98-5DA11D83EBDB}"/>
                      </a:ext>
                    </a:extLst>
                  </p:cNvPr>
                  <p:cNvSpPr/>
                  <p:nvPr/>
                </p:nvSpPr>
                <p:spPr>
                  <a:xfrm>
                    <a:off x="9587929" y="-634601"/>
                    <a:ext cx="47654" cy="140311"/>
                  </a:xfrm>
                  <a:custGeom>
                    <a:avLst/>
                    <a:gdLst>
                      <a:gd name="connsiteX0" fmla="*/ 47655 w 47654"/>
                      <a:gd name="connsiteY0" fmla="*/ 140312 h 140311"/>
                      <a:gd name="connsiteX1" fmla="*/ 0 w 47654"/>
                      <a:gd name="connsiteY1" fmla="*/ 0 h 140311"/>
                    </a:gdLst>
                    <a:ahLst/>
                    <a:cxnLst>
                      <a:cxn ang="0">
                        <a:pos x="connsiteX0" y="connsiteY0"/>
                      </a:cxn>
                      <a:cxn ang="0">
                        <a:pos x="connsiteX1" y="connsiteY1"/>
                      </a:cxn>
                    </a:cxnLst>
                    <a:rect l="l" t="t" r="r" b="b"/>
                    <a:pathLst>
                      <a:path w="47654" h="140311">
                        <a:moveTo>
                          <a:pt x="47655" y="140312"/>
                        </a:moveTo>
                        <a:cubicBezTo>
                          <a:pt x="46515" y="89048"/>
                          <a:pt x="41579" y="29999"/>
                          <a:pt x="0" y="0"/>
                        </a:cubicBezTo>
                      </a:path>
                    </a:pathLst>
                  </a:custGeom>
                  <a:noFill/>
                  <a:ln w="12700" cap="rnd">
                    <a:solidFill>
                      <a:srgbClr val="1B408A"/>
                    </a:solidFill>
                    <a:prstDash val="solid"/>
                    <a:round/>
                  </a:ln>
                </p:spPr>
                <p:txBody>
                  <a:bodyPr rtlCol="0" anchor="ctr"/>
                  <a:lstStyle/>
                  <a:p>
                    <a:endParaRPr lang="de-DE" sz="1600"/>
                  </a:p>
                </p:txBody>
              </p:sp>
              <p:sp>
                <p:nvSpPr>
                  <p:cNvPr id="66" name="Freihandform 65">
                    <a:extLst>
                      <a:ext uri="{FF2B5EF4-FFF2-40B4-BE49-F238E27FC236}">
                        <a16:creationId xmlns:a16="http://schemas.microsoft.com/office/drawing/2014/main" id="{E88BC2F7-A029-6F83-3928-23DFCC6484E5}"/>
                      </a:ext>
                    </a:extLst>
                  </p:cNvPr>
                  <p:cNvSpPr/>
                  <p:nvPr/>
                </p:nvSpPr>
                <p:spPr>
                  <a:xfrm>
                    <a:off x="9635584" y="-494290"/>
                    <a:ext cx="19745" cy="883641"/>
                  </a:xfrm>
                  <a:custGeom>
                    <a:avLst/>
                    <a:gdLst>
                      <a:gd name="connsiteX0" fmla="*/ 19745 w 19745"/>
                      <a:gd name="connsiteY0" fmla="*/ 883642 h 883641"/>
                      <a:gd name="connsiteX1" fmla="*/ 0 w 19745"/>
                      <a:gd name="connsiteY1" fmla="*/ 0 h 883641"/>
                    </a:gdLst>
                    <a:ahLst/>
                    <a:cxnLst>
                      <a:cxn ang="0">
                        <a:pos x="connsiteX0" y="connsiteY0"/>
                      </a:cxn>
                      <a:cxn ang="0">
                        <a:pos x="connsiteX1" y="connsiteY1"/>
                      </a:cxn>
                    </a:cxnLst>
                    <a:rect l="l" t="t" r="r" b="b"/>
                    <a:pathLst>
                      <a:path w="19745" h="883641">
                        <a:moveTo>
                          <a:pt x="19745" y="883642"/>
                        </a:moveTo>
                        <a:cubicBezTo>
                          <a:pt x="13290" y="589158"/>
                          <a:pt x="6645" y="294674"/>
                          <a:pt x="0" y="0"/>
                        </a:cubicBezTo>
                      </a:path>
                    </a:pathLst>
                  </a:custGeom>
                  <a:noFill/>
                  <a:ln w="12700" cap="rnd">
                    <a:solidFill>
                      <a:srgbClr val="001965"/>
                    </a:solidFill>
                    <a:prstDash val="solid"/>
                    <a:round/>
                  </a:ln>
                </p:spPr>
                <p:txBody>
                  <a:bodyPr rtlCol="0" anchor="ctr"/>
                  <a:lstStyle/>
                  <a:p>
                    <a:endParaRPr lang="de-DE" sz="1600"/>
                  </a:p>
                </p:txBody>
              </p:sp>
              <p:sp>
                <p:nvSpPr>
                  <p:cNvPr id="67" name="Freihandform 66">
                    <a:extLst>
                      <a:ext uri="{FF2B5EF4-FFF2-40B4-BE49-F238E27FC236}">
                        <a16:creationId xmlns:a16="http://schemas.microsoft.com/office/drawing/2014/main" id="{797B49AC-E178-7105-9F80-035A6361BEA1}"/>
                      </a:ext>
                    </a:extLst>
                  </p:cNvPr>
                  <p:cNvSpPr/>
                  <p:nvPr/>
                </p:nvSpPr>
                <p:spPr>
                  <a:xfrm>
                    <a:off x="9603498" y="389351"/>
                    <a:ext cx="52136" cy="191006"/>
                  </a:xfrm>
                  <a:custGeom>
                    <a:avLst/>
                    <a:gdLst>
                      <a:gd name="connsiteX0" fmla="*/ 0 w 52136"/>
                      <a:gd name="connsiteY0" fmla="*/ 191006 h 191006"/>
                      <a:gd name="connsiteX1" fmla="*/ 51831 w 52136"/>
                      <a:gd name="connsiteY1" fmla="*/ 0 h 191006"/>
                    </a:gdLst>
                    <a:ahLst/>
                    <a:cxnLst>
                      <a:cxn ang="0">
                        <a:pos x="connsiteX0" y="connsiteY0"/>
                      </a:cxn>
                      <a:cxn ang="0">
                        <a:pos x="connsiteX1" y="connsiteY1"/>
                      </a:cxn>
                    </a:cxnLst>
                    <a:rect l="l" t="t" r="r" b="b"/>
                    <a:pathLst>
                      <a:path w="52136" h="191006">
                        <a:moveTo>
                          <a:pt x="0" y="191006"/>
                        </a:moveTo>
                        <a:cubicBezTo>
                          <a:pt x="51072" y="145818"/>
                          <a:pt x="53350" y="68162"/>
                          <a:pt x="51831" y="0"/>
                        </a:cubicBezTo>
                      </a:path>
                    </a:pathLst>
                  </a:custGeom>
                  <a:noFill/>
                  <a:ln w="12700" cap="rnd">
                    <a:solidFill>
                      <a:srgbClr val="1B408A"/>
                    </a:solidFill>
                    <a:prstDash val="solid"/>
                    <a:round/>
                  </a:ln>
                </p:spPr>
                <p:txBody>
                  <a:bodyPr rtlCol="0" anchor="ctr"/>
                  <a:lstStyle/>
                  <a:p>
                    <a:endParaRPr lang="de-DE" sz="1600"/>
                  </a:p>
                </p:txBody>
              </p:sp>
              <p:sp>
                <p:nvSpPr>
                  <p:cNvPr id="68" name="Freihandform 67">
                    <a:extLst>
                      <a:ext uri="{FF2B5EF4-FFF2-40B4-BE49-F238E27FC236}">
                        <a16:creationId xmlns:a16="http://schemas.microsoft.com/office/drawing/2014/main" id="{B1741E82-BA17-5828-28A4-EAF4F89D5A64}"/>
                      </a:ext>
                    </a:extLst>
                  </p:cNvPr>
                  <p:cNvSpPr/>
                  <p:nvPr/>
                </p:nvSpPr>
                <p:spPr>
                  <a:xfrm>
                    <a:off x="9462053" y="580357"/>
                    <a:ext cx="141444" cy="42720"/>
                  </a:xfrm>
                  <a:custGeom>
                    <a:avLst/>
                    <a:gdLst>
                      <a:gd name="connsiteX0" fmla="*/ 0 w 141444"/>
                      <a:gd name="connsiteY0" fmla="*/ 42720 h 42720"/>
                      <a:gd name="connsiteX1" fmla="*/ 141445 w 141444"/>
                      <a:gd name="connsiteY1" fmla="*/ 0 h 42720"/>
                    </a:gdLst>
                    <a:ahLst/>
                    <a:cxnLst>
                      <a:cxn ang="0">
                        <a:pos x="connsiteX0" y="connsiteY0"/>
                      </a:cxn>
                      <a:cxn ang="0">
                        <a:pos x="connsiteX1" y="connsiteY1"/>
                      </a:cxn>
                    </a:cxnLst>
                    <a:rect l="l" t="t" r="r" b="b"/>
                    <a:pathLst>
                      <a:path w="141444" h="42720">
                        <a:moveTo>
                          <a:pt x="0" y="42720"/>
                        </a:moveTo>
                        <a:cubicBezTo>
                          <a:pt x="49933" y="38923"/>
                          <a:pt x="103853" y="33227"/>
                          <a:pt x="141445" y="0"/>
                        </a:cubicBezTo>
                      </a:path>
                    </a:pathLst>
                  </a:custGeom>
                  <a:noFill/>
                  <a:ln w="12700" cap="rnd">
                    <a:solidFill>
                      <a:srgbClr val="1B408A"/>
                    </a:solidFill>
                    <a:prstDash val="solid"/>
                    <a:round/>
                  </a:ln>
                </p:spPr>
                <p:txBody>
                  <a:bodyPr rtlCol="0" anchor="ctr"/>
                  <a:lstStyle/>
                  <a:p>
                    <a:endParaRPr lang="de-DE" sz="1600"/>
                  </a:p>
                </p:txBody>
              </p:sp>
              <p:sp>
                <p:nvSpPr>
                  <p:cNvPr id="69" name="Freihandform 68">
                    <a:extLst>
                      <a:ext uri="{FF2B5EF4-FFF2-40B4-BE49-F238E27FC236}">
                        <a16:creationId xmlns:a16="http://schemas.microsoft.com/office/drawing/2014/main" id="{9EE7F534-8516-33EA-7284-E8210BE02C83}"/>
                      </a:ext>
                    </a:extLst>
                  </p:cNvPr>
                  <p:cNvSpPr/>
                  <p:nvPr/>
                </p:nvSpPr>
                <p:spPr>
                  <a:xfrm>
                    <a:off x="8015331" y="623077"/>
                    <a:ext cx="1446722" cy="28871"/>
                  </a:xfrm>
                  <a:custGeom>
                    <a:avLst/>
                    <a:gdLst>
                      <a:gd name="connsiteX0" fmla="*/ 0 w 1446722"/>
                      <a:gd name="connsiteY0" fmla="*/ 5316 h 28871"/>
                      <a:gd name="connsiteX1" fmla="*/ 556096 w 1446722"/>
                      <a:gd name="connsiteY1" fmla="*/ 27910 h 28871"/>
                      <a:gd name="connsiteX2" fmla="*/ 908283 w 1446722"/>
                      <a:gd name="connsiteY2" fmla="*/ 26202 h 28871"/>
                      <a:gd name="connsiteX3" fmla="*/ 1446722 w 1446722"/>
                      <a:gd name="connsiteY3" fmla="*/ 0 h 28871"/>
                    </a:gdLst>
                    <a:ahLst/>
                    <a:cxnLst>
                      <a:cxn ang="0">
                        <a:pos x="connsiteX0" y="connsiteY0"/>
                      </a:cxn>
                      <a:cxn ang="0">
                        <a:pos x="connsiteX1" y="connsiteY1"/>
                      </a:cxn>
                      <a:cxn ang="0">
                        <a:pos x="connsiteX2" y="connsiteY2"/>
                      </a:cxn>
                      <a:cxn ang="0">
                        <a:pos x="connsiteX3" y="connsiteY3"/>
                      </a:cxn>
                    </a:cxnLst>
                    <a:rect l="l" t="t" r="r" b="b"/>
                    <a:pathLst>
                      <a:path w="1446722" h="28871">
                        <a:moveTo>
                          <a:pt x="0" y="5316"/>
                        </a:moveTo>
                        <a:cubicBezTo>
                          <a:pt x="185112" y="18037"/>
                          <a:pt x="370604" y="25632"/>
                          <a:pt x="556096" y="27910"/>
                        </a:cubicBezTo>
                        <a:cubicBezTo>
                          <a:pt x="673618" y="29619"/>
                          <a:pt x="790951" y="29050"/>
                          <a:pt x="908283" y="26202"/>
                        </a:cubicBezTo>
                        <a:cubicBezTo>
                          <a:pt x="1088080" y="22404"/>
                          <a:pt x="1267686" y="13670"/>
                          <a:pt x="1446722" y="0"/>
                        </a:cubicBezTo>
                      </a:path>
                    </a:pathLst>
                  </a:custGeom>
                  <a:noFill/>
                  <a:ln w="12700" cap="rnd">
                    <a:solidFill>
                      <a:srgbClr val="001965"/>
                    </a:solidFill>
                    <a:prstDash val="solid"/>
                    <a:round/>
                  </a:ln>
                </p:spPr>
                <p:txBody>
                  <a:bodyPr rtlCol="0" anchor="ctr"/>
                  <a:lstStyle/>
                  <a:p>
                    <a:endParaRPr lang="de-DE" sz="1600"/>
                  </a:p>
                </p:txBody>
              </p:sp>
              <p:sp>
                <p:nvSpPr>
                  <p:cNvPr id="70" name="Freihandform 69">
                    <a:extLst>
                      <a:ext uri="{FF2B5EF4-FFF2-40B4-BE49-F238E27FC236}">
                        <a16:creationId xmlns:a16="http://schemas.microsoft.com/office/drawing/2014/main" id="{0F15889D-08B7-8C05-D3AD-2A5A15CFDA8A}"/>
                      </a:ext>
                    </a:extLst>
                  </p:cNvPr>
                  <p:cNvSpPr/>
                  <p:nvPr/>
                </p:nvSpPr>
                <p:spPr>
                  <a:xfrm>
                    <a:off x="7890214" y="590040"/>
                    <a:ext cx="125116" cy="38353"/>
                  </a:xfrm>
                  <a:custGeom>
                    <a:avLst/>
                    <a:gdLst>
                      <a:gd name="connsiteX0" fmla="*/ 0 w 125116"/>
                      <a:gd name="connsiteY0" fmla="*/ 0 h 38353"/>
                      <a:gd name="connsiteX1" fmla="*/ 125117 w 125116"/>
                      <a:gd name="connsiteY1" fmla="*/ 38353 h 38353"/>
                    </a:gdLst>
                    <a:ahLst/>
                    <a:cxnLst>
                      <a:cxn ang="0">
                        <a:pos x="connsiteX0" y="connsiteY0"/>
                      </a:cxn>
                      <a:cxn ang="0">
                        <a:pos x="connsiteX1" y="connsiteY1"/>
                      </a:cxn>
                    </a:cxnLst>
                    <a:rect l="l" t="t" r="r" b="b"/>
                    <a:pathLst>
                      <a:path w="125116" h="38353">
                        <a:moveTo>
                          <a:pt x="0" y="0"/>
                        </a:moveTo>
                        <a:cubicBezTo>
                          <a:pt x="32466" y="30379"/>
                          <a:pt x="80690" y="35126"/>
                          <a:pt x="125117" y="38353"/>
                        </a:cubicBezTo>
                      </a:path>
                    </a:pathLst>
                  </a:custGeom>
                  <a:noFill/>
                  <a:ln w="12700" cap="rnd">
                    <a:solidFill>
                      <a:srgbClr val="1B408A"/>
                    </a:solidFill>
                    <a:prstDash val="solid"/>
                    <a:round/>
                  </a:ln>
                </p:spPr>
                <p:txBody>
                  <a:bodyPr rtlCol="0" anchor="ctr"/>
                  <a:lstStyle/>
                  <a:p>
                    <a:endParaRPr lang="de-DE" sz="1600"/>
                  </a:p>
                </p:txBody>
              </p:sp>
              <p:sp>
                <p:nvSpPr>
                  <p:cNvPr id="71" name="Freihandform 70">
                    <a:extLst>
                      <a:ext uri="{FF2B5EF4-FFF2-40B4-BE49-F238E27FC236}">
                        <a16:creationId xmlns:a16="http://schemas.microsoft.com/office/drawing/2014/main" id="{BDD7B007-EF4B-73FF-96D8-16AB3E637780}"/>
                      </a:ext>
                    </a:extLst>
                  </p:cNvPr>
                  <p:cNvSpPr/>
                  <p:nvPr/>
                </p:nvSpPr>
                <p:spPr>
                  <a:xfrm>
                    <a:off x="7846547" y="444982"/>
                    <a:ext cx="43667" cy="145058"/>
                  </a:xfrm>
                  <a:custGeom>
                    <a:avLst/>
                    <a:gdLst>
                      <a:gd name="connsiteX0" fmla="*/ 0 w 43667"/>
                      <a:gd name="connsiteY0" fmla="*/ 0 h 145058"/>
                      <a:gd name="connsiteX1" fmla="*/ 190 w 43667"/>
                      <a:gd name="connsiteY1" fmla="*/ 6266 h 145058"/>
                      <a:gd name="connsiteX2" fmla="*/ 380 w 43667"/>
                      <a:gd name="connsiteY2" fmla="*/ 9683 h 145058"/>
                      <a:gd name="connsiteX3" fmla="*/ 43667 w 43667"/>
                      <a:gd name="connsiteY3" fmla="*/ 145058 h 145058"/>
                    </a:gdLst>
                    <a:ahLst/>
                    <a:cxnLst>
                      <a:cxn ang="0">
                        <a:pos x="connsiteX0" y="connsiteY0"/>
                      </a:cxn>
                      <a:cxn ang="0">
                        <a:pos x="connsiteX1" y="connsiteY1"/>
                      </a:cxn>
                      <a:cxn ang="0">
                        <a:pos x="connsiteX2" y="connsiteY2"/>
                      </a:cxn>
                      <a:cxn ang="0">
                        <a:pos x="connsiteX3" y="connsiteY3"/>
                      </a:cxn>
                    </a:cxnLst>
                    <a:rect l="l" t="t" r="r" b="b"/>
                    <a:pathLst>
                      <a:path w="43667" h="145058">
                        <a:moveTo>
                          <a:pt x="0" y="0"/>
                        </a:moveTo>
                        <a:cubicBezTo>
                          <a:pt x="0" y="2088"/>
                          <a:pt x="190" y="4177"/>
                          <a:pt x="190" y="6266"/>
                        </a:cubicBezTo>
                        <a:cubicBezTo>
                          <a:pt x="190" y="7405"/>
                          <a:pt x="190" y="8544"/>
                          <a:pt x="380" y="9683"/>
                        </a:cubicBezTo>
                        <a:cubicBezTo>
                          <a:pt x="2088" y="59049"/>
                          <a:pt x="7974" y="111832"/>
                          <a:pt x="43667" y="145058"/>
                        </a:cubicBezTo>
                      </a:path>
                    </a:pathLst>
                  </a:custGeom>
                  <a:noFill/>
                  <a:ln w="12700" cap="rnd">
                    <a:solidFill>
                      <a:srgbClr val="1B408A"/>
                    </a:solidFill>
                    <a:prstDash val="solid"/>
                    <a:round/>
                  </a:ln>
                </p:spPr>
                <p:txBody>
                  <a:bodyPr rtlCol="0" anchor="ctr"/>
                  <a:lstStyle/>
                  <a:p>
                    <a:endParaRPr lang="de-DE" sz="1600"/>
                  </a:p>
                </p:txBody>
              </p:sp>
              <p:sp>
                <p:nvSpPr>
                  <p:cNvPr id="72" name="Freihandform 71">
                    <a:extLst>
                      <a:ext uri="{FF2B5EF4-FFF2-40B4-BE49-F238E27FC236}">
                        <a16:creationId xmlns:a16="http://schemas.microsoft.com/office/drawing/2014/main" id="{5927C7F4-8CB5-BE43-70EF-4A921259564B}"/>
                      </a:ext>
                    </a:extLst>
                  </p:cNvPr>
                  <p:cNvSpPr/>
                  <p:nvPr/>
                </p:nvSpPr>
                <p:spPr>
                  <a:xfrm>
                    <a:off x="8615664" y="1262929"/>
                    <a:ext cx="275294" cy="161387"/>
                  </a:xfrm>
                  <a:custGeom>
                    <a:avLst/>
                    <a:gdLst>
                      <a:gd name="connsiteX0" fmla="*/ 0 w 275294"/>
                      <a:gd name="connsiteY0" fmla="*/ 80694 h 161387"/>
                      <a:gd name="connsiteX1" fmla="*/ 137647 w 275294"/>
                      <a:gd name="connsiteY1" fmla="*/ 0 h 161387"/>
                      <a:gd name="connsiteX2" fmla="*/ 275295 w 275294"/>
                      <a:gd name="connsiteY2" fmla="*/ 80694 h 161387"/>
                      <a:gd name="connsiteX3" fmla="*/ 137647 w 275294"/>
                      <a:gd name="connsiteY3" fmla="*/ 161387 h 161387"/>
                      <a:gd name="connsiteX4" fmla="*/ 0 w 275294"/>
                      <a:gd name="connsiteY4" fmla="*/ 80694 h 16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94" h="161387">
                        <a:moveTo>
                          <a:pt x="0" y="80694"/>
                        </a:moveTo>
                        <a:cubicBezTo>
                          <a:pt x="0" y="36265"/>
                          <a:pt x="61704" y="0"/>
                          <a:pt x="137647" y="0"/>
                        </a:cubicBezTo>
                        <a:cubicBezTo>
                          <a:pt x="213591" y="0"/>
                          <a:pt x="275295" y="36265"/>
                          <a:pt x="275295" y="80694"/>
                        </a:cubicBezTo>
                        <a:cubicBezTo>
                          <a:pt x="275295" y="125123"/>
                          <a:pt x="213591" y="161387"/>
                          <a:pt x="137647" y="161387"/>
                        </a:cubicBezTo>
                        <a:cubicBezTo>
                          <a:pt x="61704" y="161387"/>
                          <a:pt x="0" y="125312"/>
                          <a:pt x="0" y="80694"/>
                        </a:cubicBezTo>
                        <a:close/>
                      </a:path>
                    </a:pathLst>
                  </a:custGeom>
                  <a:noFill/>
                  <a:ln w="12700" cap="rnd">
                    <a:solidFill>
                      <a:srgbClr val="1B408A"/>
                    </a:solidFill>
                    <a:prstDash val="solid"/>
                    <a:round/>
                  </a:ln>
                </p:spPr>
                <p:txBody>
                  <a:bodyPr rtlCol="0" anchor="ctr"/>
                  <a:lstStyle/>
                  <a:p>
                    <a:endParaRPr lang="de-DE" sz="1600"/>
                  </a:p>
                </p:txBody>
              </p:sp>
              <p:sp>
                <p:nvSpPr>
                  <p:cNvPr id="73" name="Freihandform 72">
                    <a:extLst>
                      <a:ext uri="{FF2B5EF4-FFF2-40B4-BE49-F238E27FC236}">
                        <a16:creationId xmlns:a16="http://schemas.microsoft.com/office/drawing/2014/main" id="{10574DAD-756B-777D-36A5-647DD8AEF02F}"/>
                      </a:ext>
                    </a:extLst>
                  </p:cNvPr>
                  <p:cNvSpPr/>
                  <p:nvPr/>
                </p:nvSpPr>
                <p:spPr>
                  <a:xfrm>
                    <a:off x="9016645" y="1283625"/>
                    <a:ext cx="148849" cy="120185"/>
                  </a:xfrm>
                  <a:custGeom>
                    <a:avLst/>
                    <a:gdLst>
                      <a:gd name="connsiteX0" fmla="*/ 0 w 148849"/>
                      <a:gd name="connsiteY0" fmla="*/ 59998 h 120185"/>
                      <a:gd name="connsiteX1" fmla="*/ 74425 w 148849"/>
                      <a:gd name="connsiteY1" fmla="*/ 0 h 120185"/>
                      <a:gd name="connsiteX2" fmla="*/ 148849 w 148849"/>
                      <a:gd name="connsiteY2" fmla="*/ 59998 h 120185"/>
                      <a:gd name="connsiteX3" fmla="*/ 74425 w 148849"/>
                      <a:gd name="connsiteY3" fmla="*/ 120186 h 120185"/>
                      <a:gd name="connsiteX4" fmla="*/ 0 w 148849"/>
                      <a:gd name="connsiteY4" fmla="*/ 59998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49" h="120185">
                        <a:moveTo>
                          <a:pt x="0" y="59998"/>
                        </a:moveTo>
                        <a:cubicBezTo>
                          <a:pt x="0" y="26961"/>
                          <a:pt x="33415" y="0"/>
                          <a:pt x="74425" y="0"/>
                        </a:cubicBezTo>
                        <a:cubicBezTo>
                          <a:pt x="115434" y="0"/>
                          <a:pt x="148849" y="26961"/>
                          <a:pt x="148849" y="59998"/>
                        </a:cubicBezTo>
                        <a:cubicBezTo>
                          <a:pt x="148849" y="93035"/>
                          <a:pt x="115434" y="120186"/>
                          <a:pt x="74425" y="120186"/>
                        </a:cubicBezTo>
                        <a:cubicBezTo>
                          <a:pt x="33415" y="120186"/>
                          <a:pt x="0" y="93225"/>
                          <a:pt x="0" y="59998"/>
                        </a:cubicBezTo>
                        <a:close/>
                      </a:path>
                    </a:pathLst>
                  </a:custGeom>
                  <a:noFill/>
                  <a:ln w="12700" cap="rnd">
                    <a:solidFill>
                      <a:srgbClr val="1B408A"/>
                    </a:solidFill>
                    <a:prstDash val="solid"/>
                    <a:round/>
                  </a:ln>
                </p:spPr>
                <p:txBody>
                  <a:bodyPr rtlCol="0" anchor="ctr"/>
                  <a:lstStyle/>
                  <a:p>
                    <a:endParaRPr lang="de-DE" sz="1600"/>
                  </a:p>
                </p:txBody>
              </p:sp>
              <p:sp>
                <p:nvSpPr>
                  <p:cNvPr id="74" name="Freihandform 73">
                    <a:extLst>
                      <a:ext uri="{FF2B5EF4-FFF2-40B4-BE49-F238E27FC236}">
                        <a16:creationId xmlns:a16="http://schemas.microsoft.com/office/drawing/2014/main" id="{09DC0057-FEC7-AD6A-9398-976732212464}"/>
                      </a:ext>
                    </a:extLst>
                  </p:cNvPr>
                  <p:cNvSpPr/>
                  <p:nvPr/>
                </p:nvSpPr>
                <p:spPr>
                  <a:xfrm>
                    <a:off x="9304660" y="1283625"/>
                    <a:ext cx="148659" cy="120185"/>
                  </a:xfrm>
                  <a:custGeom>
                    <a:avLst/>
                    <a:gdLst>
                      <a:gd name="connsiteX0" fmla="*/ 0 w 148659"/>
                      <a:gd name="connsiteY0" fmla="*/ 59998 h 120185"/>
                      <a:gd name="connsiteX1" fmla="*/ 74425 w 148659"/>
                      <a:gd name="connsiteY1" fmla="*/ 0 h 120185"/>
                      <a:gd name="connsiteX2" fmla="*/ 148659 w 148659"/>
                      <a:gd name="connsiteY2" fmla="*/ 59998 h 120185"/>
                      <a:gd name="connsiteX3" fmla="*/ 74425 w 148659"/>
                      <a:gd name="connsiteY3" fmla="*/ 120186 h 120185"/>
                      <a:gd name="connsiteX4" fmla="*/ 0 w 148659"/>
                      <a:gd name="connsiteY4" fmla="*/ 59998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9" h="120185">
                        <a:moveTo>
                          <a:pt x="0" y="59998"/>
                        </a:moveTo>
                        <a:cubicBezTo>
                          <a:pt x="0" y="26961"/>
                          <a:pt x="33225" y="0"/>
                          <a:pt x="74425" y="0"/>
                        </a:cubicBezTo>
                        <a:cubicBezTo>
                          <a:pt x="115624" y="0"/>
                          <a:pt x="148659" y="26961"/>
                          <a:pt x="148659" y="59998"/>
                        </a:cubicBezTo>
                        <a:cubicBezTo>
                          <a:pt x="148659" y="93035"/>
                          <a:pt x="115434" y="120186"/>
                          <a:pt x="74425" y="120186"/>
                        </a:cubicBezTo>
                        <a:cubicBezTo>
                          <a:pt x="33415" y="120186"/>
                          <a:pt x="0" y="93225"/>
                          <a:pt x="0" y="59998"/>
                        </a:cubicBezTo>
                        <a:close/>
                      </a:path>
                    </a:pathLst>
                  </a:custGeom>
                  <a:noFill/>
                  <a:ln w="12700" cap="rnd">
                    <a:solidFill>
                      <a:srgbClr val="1B408A"/>
                    </a:solidFill>
                    <a:prstDash val="solid"/>
                    <a:round/>
                  </a:ln>
                </p:spPr>
                <p:txBody>
                  <a:bodyPr rtlCol="0" anchor="ctr"/>
                  <a:lstStyle/>
                  <a:p>
                    <a:endParaRPr lang="de-DE" sz="1600"/>
                  </a:p>
                </p:txBody>
              </p:sp>
              <p:sp>
                <p:nvSpPr>
                  <p:cNvPr id="75" name="Freihandform 74">
                    <a:extLst>
                      <a:ext uri="{FF2B5EF4-FFF2-40B4-BE49-F238E27FC236}">
                        <a16:creationId xmlns:a16="http://schemas.microsoft.com/office/drawing/2014/main" id="{6F673B7B-D554-A49A-4A28-795F062A261C}"/>
                      </a:ext>
                    </a:extLst>
                  </p:cNvPr>
                  <p:cNvSpPr/>
                  <p:nvPr/>
                </p:nvSpPr>
                <p:spPr>
                  <a:xfrm>
                    <a:off x="8048366" y="1283625"/>
                    <a:ext cx="148849" cy="120185"/>
                  </a:xfrm>
                  <a:custGeom>
                    <a:avLst/>
                    <a:gdLst>
                      <a:gd name="connsiteX0" fmla="*/ 0 w 148849"/>
                      <a:gd name="connsiteY0" fmla="*/ 59998 h 120185"/>
                      <a:gd name="connsiteX1" fmla="*/ 74425 w 148849"/>
                      <a:gd name="connsiteY1" fmla="*/ 0 h 120185"/>
                      <a:gd name="connsiteX2" fmla="*/ 148849 w 148849"/>
                      <a:gd name="connsiteY2" fmla="*/ 59998 h 120185"/>
                      <a:gd name="connsiteX3" fmla="*/ 74425 w 148849"/>
                      <a:gd name="connsiteY3" fmla="*/ 120186 h 120185"/>
                      <a:gd name="connsiteX4" fmla="*/ 0 w 148849"/>
                      <a:gd name="connsiteY4" fmla="*/ 59998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49" h="120185">
                        <a:moveTo>
                          <a:pt x="0" y="59998"/>
                        </a:moveTo>
                        <a:cubicBezTo>
                          <a:pt x="0" y="26961"/>
                          <a:pt x="33415" y="0"/>
                          <a:pt x="74425" y="0"/>
                        </a:cubicBezTo>
                        <a:cubicBezTo>
                          <a:pt x="115434" y="0"/>
                          <a:pt x="148849" y="26961"/>
                          <a:pt x="148849" y="59998"/>
                        </a:cubicBezTo>
                        <a:cubicBezTo>
                          <a:pt x="148849" y="93035"/>
                          <a:pt x="115434" y="120186"/>
                          <a:pt x="74425" y="120186"/>
                        </a:cubicBezTo>
                        <a:cubicBezTo>
                          <a:pt x="33415" y="120186"/>
                          <a:pt x="0" y="93225"/>
                          <a:pt x="0" y="59998"/>
                        </a:cubicBezTo>
                        <a:close/>
                      </a:path>
                    </a:pathLst>
                  </a:custGeom>
                  <a:noFill/>
                  <a:ln w="12700" cap="rnd">
                    <a:solidFill>
                      <a:srgbClr val="1B408A"/>
                    </a:solidFill>
                    <a:prstDash val="solid"/>
                    <a:round/>
                  </a:ln>
                </p:spPr>
                <p:txBody>
                  <a:bodyPr rtlCol="0" anchor="ctr"/>
                  <a:lstStyle/>
                  <a:p>
                    <a:endParaRPr lang="de-DE" sz="1600"/>
                  </a:p>
                </p:txBody>
              </p:sp>
              <p:sp>
                <p:nvSpPr>
                  <p:cNvPr id="76" name="Freihandform 75">
                    <a:extLst>
                      <a:ext uri="{FF2B5EF4-FFF2-40B4-BE49-F238E27FC236}">
                        <a16:creationId xmlns:a16="http://schemas.microsoft.com/office/drawing/2014/main" id="{BBE2416A-89F3-3589-39D4-7E8D1C809ABF}"/>
                      </a:ext>
                    </a:extLst>
                  </p:cNvPr>
                  <p:cNvSpPr/>
                  <p:nvPr/>
                </p:nvSpPr>
                <p:spPr>
                  <a:xfrm>
                    <a:off x="8336382" y="1283625"/>
                    <a:ext cx="148659" cy="120185"/>
                  </a:xfrm>
                  <a:custGeom>
                    <a:avLst/>
                    <a:gdLst>
                      <a:gd name="connsiteX0" fmla="*/ 0 w 148659"/>
                      <a:gd name="connsiteY0" fmla="*/ 59998 h 120185"/>
                      <a:gd name="connsiteX1" fmla="*/ 74425 w 148659"/>
                      <a:gd name="connsiteY1" fmla="*/ 0 h 120185"/>
                      <a:gd name="connsiteX2" fmla="*/ 148659 w 148659"/>
                      <a:gd name="connsiteY2" fmla="*/ 59998 h 120185"/>
                      <a:gd name="connsiteX3" fmla="*/ 74425 w 148659"/>
                      <a:gd name="connsiteY3" fmla="*/ 120186 h 120185"/>
                      <a:gd name="connsiteX4" fmla="*/ 0 w 148659"/>
                      <a:gd name="connsiteY4" fmla="*/ 59998 h 1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9" h="120185">
                        <a:moveTo>
                          <a:pt x="0" y="59998"/>
                        </a:moveTo>
                        <a:cubicBezTo>
                          <a:pt x="0" y="26961"/>
                          <a:pt x="33225" y="0"/>
                          <a:pt x="74425" y="0"/>
                        </a:cubicBezTo>
                        <a:cubicBezTo>
                          <a:pt x="115624" y="0"/>
                          <a:pt x="148659" y="26961"/>
                          <a:pt x="148659" y="59998"/>
                        </a:cubicBezTo>
                        <a:cubicBezTo>
                          <a:pt x="148659" y="93035"/>
                          <a:pt x="115434" y="120186"/>
                          <a:pt x="74425" y="120186"/>
                        </a:cubicBezTo>
                        <a:cubicBezTo>
                          <a:pt x="33415" y="120186"/>
                          <a:pt x="0" y="93225"/>
                          <a:pt x="0" y="59998"/>
                        </a:cubicBezTo>
                        <a:close/>
                      </a:path>
                    </a:pathLst>
                  </a:custGeom>
                  <a:noFill/>
                  <a:ln w="12700" cap="rnd">
                    <a:solidFill>
                      <a:srgbClr val="1B408A"/>
                    </a:solidFill>
                    <a:prstDash val="solid"/>
                    <a:round/>
                  </a:ln>
                </p:spPr>
                <p:txBody>
                  <a:bodyPr rtlCol="0" anchor="ctr"/>
                  <a:lstStyle/>
                  <a:p>
                    <a:endParaRPr lang="de-DE" sz="1600"/>
                  </a:p>
                </p:txBody>
              </p:sp>
              <p:sp>
                <p:nvSpPr>
                  <p:cNvPr id="77" name="Freihandform 76">
                    <a:extLst>
                      <a:ext uri="{FF2B5EF4-FFF2-40B4-BE49-F238E27FC236}">
                        <a16:creationId xmlns:a16="http://schemas.microsoft.com/office/drawing/2014/main" id="{01DA9808-69C8-81CF-004B-03BDC8EDB542}"/>
                      </a:ext>
                    </a:extLst>
                  </p:cNvPr>
                  <p:cNvSpPr/>
                  <p:nvPr/>
                </p:nvSpPr>
                <p:spPr>
                  <a:xfrm>
                    <a:off x="9655709" y="978508"/>
                    <a:ext cx="680023" cy="1172532"/>
                  </a:xfrm>
                  <a:custGeom>
                    <a:avLst/>
                    <a:gdLst>
                      <a:gd name="connsiteX0" fmla="*/ 671150 w 680023"/>
                      <a:gd name="connsiteY0" fmla="*/ 0 h 1172532"/>
                      <a:gd name="connsiteX1" fmla="*/ 673239 w 680023"/>
                      <a:gd name="connsiteY1" fmla="*/ 906046 h 1172532"/>
                      <a:gd name="connsiteX2" fmla="*/ 608687 w 680023"/>
                      <a:gd name="connsiteY2" fmla="*/ 1124013 h 1172532"/>
                      <a:gd name="connsiteX3" fmla="*/ 483000 w 680023"/>
                      <a:gd name="connsiteY3" fmla="*/ 1172240 h 1172532"/>
                      <a:gd name="connsiteX4" fmla="*/ 364529 w 680023"/>
                      <a:gd name="connsiteY4" fmla="*/ 1108824 h 1172532"/>
                      <a:gd name="connsiteX5" fmla="*/ 272637 w 680023"/>
                      <a:gd name="connsiteY5" fmla="*/ 733267 h 1172532"/>
                      <a:gd name="connsiteX6" fmla="*/ 126066 w 680023"/>
                      <a:gd name="connsiteY6" fmla="*/ 653333 h 1172532"/>
                      <a:gd name="connsiteX7" fmla="*/ 0 w 680023"/>
                      <a:gd name="connsiteY7" fmla="*/ 652763 h 117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023" h="1172532">
                        <a:moveTo>
                          <a:pt x="671150" y="0"/>
                        </a:moveTo>
                        <a:cubicBezTo>
                          <a:pt x="679314" y="302079"/>
                          <a:pt x="685200" y="604157"/>
                          <a:pt x="673239" y="906046"/>
                        </a:cubicBezTo>
                        <a:cubicBezTo>
                          <a:pt x="670201" y="983512"/>
                          <a:pt x="662986" y="1068572"/>
                          <a:pt x="608687" y="1124013"/>
                        </a:cubicBezTo>
                        <a:cubicBezTo>
                          <a:pt x="576221" y="1157050"/>
                          <a:pt x="529326" y="1175088"/>
                          <a:pt x="483000" y="1172240"/>
                        </a:cubicBezTo>
                        <a:cubicBezTo>
                          <a:pt x="437055" y="1169392"/>
                          <a:pt x="392628" y="1145658"/>
                          <a:pt x="364529" y="1108824"/>
                        </a:cubicBezTo>
                        <a:cubicBezTo>
                          <a:pt x="285168" y="1004777"/>
                          <a:pt x="350479" y="838833"/>
                          <a:pt x="272637" y="733267"/>
                        </a:cubicBezTo>
                        <a:cubicBezTo>
                          <a:pt x="238842" y="687319"/>
                          <a:pt x="182644" y="661877"/>
                          <a:pt x="126066" y="653333"/>
                        </a:cubicBezTo>
                        <a:cubicBezTo>
                          <a:pt x="84297" y="647067"/>
                          <a:pt x="42149" y="648776"/>
                          <a:pt x="0" y="652763"/>
                        </a:cubicBezTo>
                      </a:path>
                    </a:pathLst>
                  </a:custGeom>
                  <a:noFill/>
                  <a:ln w="12700" cap="rnd">
                    <a:solidFill>
                      <a:srgbClr val="001965"/>
                    </a:solidFill>
                    <a:prstDash val="solid"/>
                    <a:round/>
                  </a:ln>
                </p:spPr>
                <p:txBody>
                  <a:bodyPr rtlCol="0" anchor="ctr"/>
                  <a:lstStyle/>
                  <a:p>
                    <a:endParaRPr lang="de-DE" sz="1600"/>
                  </a:p>
                </p:txBody>
              </p:sp>
              <p:sp>
                <p:nvSpPr>
                  <p:cNvPr id="78" name="Freihandform 77">
                    <a:extLst>
                      <a:ext uri="{FF2B5EF4-FFF2-40B4-BE49-F238E27FC236}">
                        <a16:creationId xmlns:a16="http://schemas.microsoft.com/office/drawing/2014/main" id="{B443C5D4-4938-A777-6C02-143A822E7DAE}"/>
                      </a:ext>
                    </a:extLst>
                  </p:cNvPr>
                  <p:cNvSpPr/>
                  <p:nvPr/>
                </p:nvSpPr>
                <p:spPr>
                  <a:xfrm>
                    <a:off x="10091922" y="348832"/>
                    <a:ext cx="448027" cy="629873"/>
                  </a:xfrm>
                  <a:custGeom>
                    <a:avLst/>
                    <a:gdLst>
                      <a:gd name="connsiteX0" fmla="*/ 5208 w 448027"/>
                      <a:gd name="connsiteY0" fmla="*/ 136402 h 629873"/>
                      <a:gd name="connsiteX1" fmla="*/ 82 w 448027"/>
                      <a:gd name="connsiteY1" fmla="*/ 72037 h 629873"/>
                      <a:gd name="connsiteX2" fmla="*/ 11853 w 448027"/>
                      <a:gd name="connsiteY2" fmla="*/ 50582 h 629873"/>
                      <a:gd name="connsiteX3" fmla="*/ 421758 w 448027"/>
                      <a:gd name="connsiteY3" fmla="*/ 49253 h 629873"/>
                      <a:gd name="connsiteX4" fmla="*/ 445680 w 448027"/>
                      <a:gd name="connsiteY4" fmla="*/ 87036 h 629873"/>
                      <a:gd name="connsiteX5" fmla="*/ 447959 w 448027"/>
                      <a:gd name="connsiteY5" fmla="*/ 137541 h 629873"/>
                      <a:gd name="connsiteX6" fmla="*/ 425365 w 448027"/>
                      <a:gd name="connsiteY6" fmla="*/ 176274 h 629873"/>
                      <a:gd name="connsiteX7" fmla="*/ 380179 w 448027"/>
                      <a:gd name="connsiteY7" fmla="*/ 228867 h 629873"/>
                      <a:gd name="connsiteX8" fmla="*/ 366130 w 448027"/>
                      <a:gd name="connsiteY8" fmla="*/ 324560 h 629873"/>
                      <a:gd name="connsiteX9" fmla="*/ 361383 w 448027"/>
                      <a:gd name="connsiteY9" fmla="*/ 500377 h 629873"/>
                      <a:gd name="connsiteX10" fmla="*/ 115516 w 448027"/>
                      <a:gd name="connsiteY10" fmla="*/ 491073 h 629873"/>
                      <a:gd name="connsiteX11" fmla="*/ 115326 w 448027"/>
                      <a:gd name="connsiteY11" fmla="*/ 323800 h 629873"/>
                      <a:gd name="connsiteX12" fmla="*/ 20397 w 448027"/>
                      <a:gd name="connsiteY12" fmla="*/ 158426 h 629873"/>
                      <a:gd name="connsiteX13" fmla="*/ 5208 w 448027"/>
                      <a:gd name="connsiteY13" fmla="*/ 136402 h 62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027" h="629873">
                        <a:moveTo>
                          <a:pt x="5208" y="136402"/>
                        </a:moveTo>
                        <a:lnTo>
                          <a:pt x="82" y="72037"/>
                        </a:lnTo>
                        <a:cubicBezTo>
                          <a:pt x="-677" y="63113"/>
                          <a:pt x="3879" y="54569"/>
                          <a:pt x="11853" y="50582"/>
                        </a:cubicBezTo>
                        <a:cubicBezTo>
                          <a:pt x="147982" y="-18720"/>
                          <a:pt x="287338" y="-14543"/>
                          <a:pt x="421758" y="49253"/>
                        </a:cubicBezTo>
                        <a:cubicBezTo>
                          <a:pt x="436377" y="56088"/>
                          <a:pt x="445301" y="71087"/>
                          <a:pt x="445680" y="87036"/>
                        </a:cubicBezTo>
                        <a:cubicBezTo>
                          <a:pt x="446250" y="102795"/>
                          <a:pt x="446819" y="119124"/>
                          <a:pt x="447959" y="137541"/>
                        </a:cubicBezTo>
                        <a:cubicBezTo>
                          <a:pt x="448908" y="153869"/>
                          <a:pt x="439985" y="168679"/>
                          <a:pt x="425365" y="176274"/>
                        </a:cubicBezTo>
                        <a:cubicBezTo>
                          <a:pt x="405050" y="187096"/>
                          <a:pt x="389102" y="207222"/>
                          <a:pt x="380179" y="228867"/>
                        </a:cubicBezTo>
                        <a:cubicBezTo>
                          <a:pt x="368028" y="258866"/>
                          <a:pt x="367079" y="292093"/>
                          <a:pt x="366130" y="324560"/>
                        </a:cubicBezTo>
                        <a:cubicBezTo>
                          <a:pt x="364611" y="383039"/>
                          <a:pt x="362902" y="441708"/>
                          <a:pt x="361383" y="500377"/>
                        </a:cubicBezTo>
                        <a:cubicBezTo>
                          <a:pt x="356826" y="667270"/>
                          <a:pt x="130515" y="681890"/>
                          <a:pt x="115516" y="491073"/>
                        </a:cubicBezTo>
                        <a:cubicBezTo>
                          <a:pt x="110200" y="423670"/>
                          <a:pt x="120642" y="391203"/>
                          <a:pt x="115326" y="323800"/>
                        </a:cubicBezTo>
                        <a:cubicBezTo>
                          <a:pt x="112478" y="285827"/>
                          <a:pt x="102036" y="194691"/>
                          <a:pt x="20397" y="158426"/>
                        </a:cubicBezTo>
                        <a:cubicBezTo>
                          <a:pt x="11663" y="154439"/>
                          <a:pt x="5968" y="145895"/>
                          <a:pt x="5208" y="136402"/>
                        </a:cubicBezTo>
                        <a:close/>
                      </a:path>
                    </a:pathLst>
                  </a:custGeom>
                  <a:noFill/>
                  <a:ln w="12700" cap="rnd">
                    <a:solidFill>
                      <a:srgbClr val="001965"/>
                    </a:solidFill>
                    <a:prstDash val="solid"/>
                    <a:round/>
                  </a:ln>
                </p:spPr>
                <p:txBody>
                  <a:bodyPr rtlCol="0" anchor="ctr"/>
                  <a:lstStyle/>
                  <a:p>
                    <a:endParaRPr lang="de-DE" sz="1600"/>
                  </a:p>
                </p:txBody>
              </p:sp>
              <p:sp>
                <p:nvSpPr>
                  <p:cNvPr id="79" name="Freihandform 78">
                    <a:extLst>
                      <a:ext uri="{FF2B5EF4-FFF2-40B4-BE49-F238E27FC236}">
                        <a16:creationId xmlns:a16="http://schemas.microsoft.com/office/drawing/2014/main" id="{ACFCD1EF-09CC-2D47-A68B-164993ECB8B4}"/>
                      </a:ext>
                    </a:extLst>
                  </p:cNvPr>
                  <p:cNvSpPr/>
                  <p:nvPr/>
                </p:nvSpPr>
                <p:spPr>
                  <a:xfrm>
                    <a:off x="10225664" y="170106"/>
                    <a:ext cx="194794" cy="32985"/>
                  </a:xfrm>
                  <a:custGeom>
                    <a:avLst/>
                    <a:gdLst>
                      <a:gd name="connsiteX0" fmla="*/ 194795 w 194794"/>
                      <a:gd name="connsiteY0" fmla="*/ 32985 h 32985"/>
                      <a:gd name="connsiteX1" fmla="*/ 0 w 194794"/>
                      <a:gd name="connsiteY1" fmla="*/ 22923 h 32985"/>
                    </a:gdLst>
                    <a:ahLst/>
                    <a:cxnLst>
                      <a:cxn ang="0">
                        <a:pos x="connsiteX0" y="connsiteY0"/>
                      </a:cxn>
                      <a:cxn ang="0">
                        <a:pos x="connsiteX1" y="connsiteY1"/>
                      </a:cxn>
                    </a:cxnLst>
                    <a:rect l="l" t="t" r="r" b="b"/>
                    <a:pathLst>
                      <a:path w="194794" h="32985">
                        <a:moveTo>
                          <a:pt x="194795" y="32985"/>
                        </a:moveTo>
                        <a:cubicBezTo>
                          <a:pt x="138976" y="-6887"/>
                          <a:pt x="59616" y="-11064"/>
                          <a:pt x="0" y="22923"/>
                        </a:cubicBezTo>
                      </a:path>
                    </a:pathLst>
                  </a:custGeom>
                  <a:noFill/>
                  <a:ln w="12700" cap="rnd">
                    <a:solidFill>
                      <a:srgbClr val="3B97DE"/>
                    </a:solidFill>
                    <a:prstDash val="solid"/>
                    <a:round/>
                  </a:ln>
                </p:spPr>
                <p:txBody>
                  <a:bodyPr rtlCol="0" anchor="ctr"/>
                  <a:lstStyle/>
                  <a:p>
                    <a:endParaRPr lang="de-DE" sz="1600"/>
                  </a:p>
                </p:txBody>
              </p:sp>
              <p:sp>
                <p:nvSpPr>
                  <p:cNvPr id="80" name="Freihandform 79">
                    <a:extLst>
                      <a:ext uri="{FF2B5EF4-FFF2-40B4-BE49-F238E27FC236}">
                        <a16:creationId xmlns:a16="http://schemas.microsoft.com/office/drawing/2014/main" id="{EF6E4630-4645-F1B8-29FF-81420F8962E3}"/>
                      </a:ext>
                    </a:extLst>
                  </p:cNvPr>
                  <p:cNvSpPr/>
                  <p:nvPr/>
                </p:nvSpPr>
                <p:spPr>
                  <a:xfrm>
                    <a:off x="10148772" y="-8338"/>
                    <a:ext cx="353516" cy="61434"/>
                  </a:xfrm>
                  <a:custGeom>
                    <a:avLst/>
                    <a:gdLst>
                      <a:gd name="connsiteX0" fmla="*/ 353517 w 353516"/>
                      <a:gd name="connsiteY0" fmla="*/ 61435 h 61434"/>
                      <a:gd name="connsiteX1" fmla="*/ 0 w 353516"/>
                      <a:gd name="connsiteY1" fmla="*/ 43777 h 61434"/>
                    </a:gdLst>
                    <a:ahLst/>
                    <a:cxnLst>
                      <a:cxn ang="0">
                        <a:pos x="connsiteX0" y="connsiteY0"/>
                      </a:cxn>
                      <a:cxn ang="0">
                        <a:pos x="connsiteX1" y="connsiteY1"/>
                      </a:cxn>
                    </a:cxnLst>
                    <a:rect l="l" t="t" r="r" b="b"/>
                    <a:pathLst>
                      <a:path w="353516" h="61434">
                        <a:moveTo>
                          <a:pt x="353517" y="61435"/>
                        </a:moveTo>
                        <a:cubicBezTo>
                          <a:pt x="253271" y="-13373"/>
                          <a:pt x="107270" y="-20588"/>
                          <a:pt x="0" y="43777"/>
                        </a:cubicBezTo>
                      </a:path>
                    </a:pathLst>
                  </a:custGeom>
                  <a:noFill/>
                  <a:ln w="12700" cap="rnd">
                    <a:solidFill>
                      <a:srgbClr val="3B97DE"/>
                    </a:solidFill>
                    <a:prstDash val="solid"/>
                    <a:round/>
                  </a:ln>
                </p:spPr>
                <p:txBody>
                  <a:bodyPr rtlCol="0" anchor="ctr"/>
                  <a:lstStyle/>
                  <a:p>
                    <a:endParaRPr lang="de-DE" sz="1600"/>
                  </a:p>
                </p:txBody>
              </p:sp>
              <p:sp>
                <p:nvSpPr>
                  <p:cNvPr id="81" name="Freihandform 80">
                    <a:extLst>
                      <a:ext uri="{FF2B5EF4-FFF2-40B4-BE49-F238E27FC236}">
                        <a16:creationId xmlns:a16="http://schemas.microsoft.com/office/drawing/2014/main" id="{615A2EF6-A6B4-D7B7-021D-4F58BEC69037}"/>
                      </a:ext>
                    </a:extLst>
                  </p:cNvPr>
                  <p:cNvSpPr/>
                  <p:nvPr/>
                </p:nvSpPr>
                <p:spPr>
                  <a:xfrm>
                    <a:off x="10043020" y="-174370"/>
                    <a:ext cx="564449" cy="105003"/>
                  </a:xfrm>
                  <a:custGeom>
                    <a:avLst/>
                    <a:gdLst>
                      <a:gd name="connsiteX0" fmla="*/ 564450 w 564449"/>
                      <a:gd name="connsiteY0" fmla="*/ 105003 h 105003"/>
                      <a:gd name="connsiteX1" fmla="*/ 282700 w 564449"/>
                      <a:gd name="connsiteY1" fmla="*/ 7 h 105003"/>
                      <a:gd name="connsiteX2" fmla="*/ 0 w 564449"/>
                      <a:gd name="connsiteY2" fmla="*/ 102155 h 105003"/>
                    </a:gdLst>
                    <a:ahLst/>
                    <a:cxnLst>
                      <a:cxn ang="0">
                        <a:pos x="connsiteX0" y="connsiteY0"/>
                      </a:cxn>
                      <a:cxn ang="0">
                        <a:pos x="connsiteX1" y="connsiteY1"/>
                      </a:cxn>
                      <a:cxn ang="0">
                        <a:pos x="connsiteX2" y="connsiteY2"/>
                      </a:cxn>
                    </a:cxnLst>
                    <a:rect l="l" t="t" r="r" b="b"/>
                    <a:pathLst>
                      <a:path w="564449" h="105003">
                        <a:moveTo>
                          <a:pt x="564450" y="105003"/>
                        </a:moveTo>
                        <a:cubicBezTo>
                          <a:pt x="486798" y="38360"/>
                          <a:pt x="385033" y="386"/>
                          <a:pt x="282700" y="7"/>
                        </a:cubicBezTo>
                        <a:cubicBezTo>
                          <a:pt x="180366" y="-563"/>
                          <a:pt x="78412" y="36271"/>
                          <a:pt x="0" y="102155"/>
                        </a:cubicBezTo>
                      </a:path>
                    </a:pathLst>
                  </a:custGeom>
                  <a:noFill/>
                  <a:ln w="12700" cap="rnd">
                    <a:solidFill>
                      <a:srgbClr val="3B97DE"/>
                    </a:solidFill>
                    <a:prstDash val="solid"/>
                    <a:round/>
                  </a:ln>
                </p:spPr>
                <p:txBody>
                  <a:bodyPr rtlCol="0" anchor="ctr"/>
                  <a:lstStyle/>
                  <a:p>
                    <a:endParaRPr lang="de-DE" sz="1600"/>
                  </a:p>
                </p:txBody>
              </p:sp>
              <p:sp>
                <p:nvSpPr>
                  <p:cNvPr id="82" name="Freihandform 81">
                    <a:extLst>
                      <a:ext uri="{FF2B5EF4-FFF2-40B4-BE49-F238E27FC236}">
                        <a16:creationId xmlns:a16="http://schemas.microsoft.com/office/drawing/2014/main" id="{F62CD750-3C08-5F61-181F-1C4FD90F419F}"/>
                      </a:ext>
                    </a:extLst>
                  </p:cNvPr>
                  <p:cNvSpPr/>
                  <p:nvPr/>
                </p:nvSpPr>
                <p:spPr>
                  <a:xfrm>
                    <a:off x="8268222" y="1014014"/>
                    <a:ext cx="45755" cy="1139"/>
                  </a:xfrm>
                  <a:custGeom>
                    <a:avLst/>
                    <a:gdLst>
                      <a:gd name="connsiteX0" fmla="*/ 0 w 45755"/>
                      <a:gd name="connsiteY0" fmla="*/ 1139 h 1139"/>
                      <a:gd name="connsiteX1" fmla="*/ 45756 w 45755"/>
                      <a:gd name="connsiteY1" fmla="*/ 0 h 1139"/>
                    </a:gdLst>
                    <a:ahLst/>
                    <a:cxnLst>
                      <a:cxn ang="0">
                        <a:pos x="connsiteX0" y="connsiteY0"/>
                      </a:cxn>
                      <a:cxn ang="0">
                        <a:pos x="connsiteX1" y="connsiteY1"/>
                      </a:cxn>
                    </a:cxnLst>
                    <a:rect l="l" t="t" r="r" b="b"/>
                    <a:pathLst>
                      <a:path w="45755" h="1139">
                        <a:moveTo>
                          <a:pt x="0" y="1139"/>
                        </a:moveTo>
                        <a:cubicBezTo>
                          <a:pt x="15379" y="759"/>
                          <a:pt x="30567" y="380"/>
                          <a:pt x="45756" y="0"/>
                        </a:cubicBezTo>
                      </a:path>
                    </a:pathLst>
                  </a:custGeom>
                  <a:noFill/>
                  <a:ln w="12700" cap="rnd">
                    <a:solidFill>
                      <a:srgbClr val="1B408A"/>
                    </a:solidFill>
                    <a:prstDash val="solid"/>
                    <a:round/>
                  </a:ln>
                </p:spPr>
                <p:txBody>
                  <a:bodyPr rtlCol="0" anchor="ctr"/>
                  <a:lstStyle/>
                  <a:p>
                    <a:endParaRPr lang="de-DE" sz="1600"/>
                  </a:p>
                </p:txBody>
              </p:sp>
              <p:sp>
                <p:nvSpPr>
                  <p:cNvPr id="83" name="Freihandform 82">
                    <a:extLst>
                      <a:ext uri="{FF2B5EF4-FFF2-40B4-BE49-F238E27FC236}">
                        <a16:creationId xmlns:a16="http://schemas.microsoft.com/office/drawing/2014/main" id="{8D9C4C78-F8DB-88D8-C3DC-D02DE6346CC6}"/>
                      </a:ext>
                    </a:extLst>
                  </p:cNvPr>
                  <p:cNvSpPr/>
                  <p:nvPr/>
                </p:nvSpPr>
                <p:spPr>
                  <a:xfrm>
                    <a:off x="8487699" y="1013824"/>
                    <a:ext cx="55248" cy="1518"/>
                  </a:xfrm>
                  <a:custGeom>
                    <a:avLst/>
                    <a:gdLst>
                      <a:gd name="connsiteX0" fmla="*/ 0 w 55248"/>
                      <a:gd name="connsiteY0" fmla="*/ 0 h 1518"/>
                      <a:gd name="connsiteX1" fmla="*/ 55249 w 55248"/>
                      <a:gd name="connsiteY1" fmla="*/ 1519 h 1518"/>
                    </a:gdLst>
                    <a:ahLst/>
                    <a:cxnLst>
                      <a:cxn ang="0">
                        <a:pos x="connsiteX0" y="connsiteY0"/>
                      </a:cxn>
                      <a:cxn ang="0">
                        <a:pos x="connsiteX1" y="connsiteY1"/>
                      </a:cxn>
                    </a:cxnLst>
                    <a:rect l="l" t="t" r="r" b="b"/>
                    <a:pathLst>
                      <a:path w="55248" h="1518">
                        <a:moveTo>
                          <a:pt x="0" y="0"/>
                        </a:moveTo>
                        <a:cubicBezTo>
                          <a:pt x="18416" y="570"/>
                          <a:pt x="36833" y="1139"/>
                          <a:pt x="55249" y="1519"/>
                        </a:cubicBezTo>
                      </a:path>
                    </a:pathLst>
                  </a:custGeom>
                  <a:noFill/>
                  <a:ln w="12700" cap="rnd">
                    <a:solidFill>
                      <a:srgbClr val="1B408A"/>
                    </a:solidFill>
                    <a:prstDash val="solid"/>
                    <a:round/>
                  </a:ln>
                </p:spPr>
                <p:txBody>
                  <a:bodyPr rtlCol="0" anchor="ctr"/>
                  <a:lstStyle/>
                  <a:p>
                    <a:endParaRPr lang="de-DE" sz="1600"/>
                  </a:p>
                </p:txBody>
              </p:sp>
              <p:sp>
                <p:nvSpPr>
                  <p:cNvPr id="84" name="Freihandform 83">
                    <a:extLst>
                      <a:ext uri="{FF2B5EF4-FFF2-40B4-BE49-F238E27FC236}">
                        <a16:creationId xmlns:a16="http://schemas.microsoft.com/office/drawing/2014/main" id="{0A58A3F4-8CB1-46B1-FB86-3EA75B1AE9CF}"/>
                      </a:ext>
                    </a:extLst>
                  </p:cNvPr>
                  <p:cNvSpPr/>
                  <p:nvPr/>
                </p:nvSpPr>
                <p:spPr>
                  <a:xfrm>
                    <a:off x="8720466" y="1014583"/>
                    <a:ext cx="62653" cy="9493"/>
                  </a:xfrm>
                  <a:custGeom>
                    <a:avLst/>
                    <a:gdLst>
                      <a:gd name="connsiteX0" fmla="*/ 0 w 62653"/>
                      <a:gd name="connsiteY0" fmla="*/ 0 h 9493"/>
                      <a:gd name="connsiteX1" fmla="*/ 62653 w 62653"/>
                      <a:gd name="connsiteY1" fmla="*/ 0 h 9493"/>
                    </a:gdLst>
                    <a:ahLst/>
                    <a:cxnLst>
                      <a:cxn ang="0">
                        <a:pos x="connsiteX0" y="connsiteY0"/>
                      </a:cxn>
                      <a:cxn ang="0">
                        <a:pos x="connsiteX1" y="connsiteY1"/>
                      </a:cxn>
                    </a:cxnLst>
                    <a:rect l="l" t="t" r="r" b="b"/>
                    <a:pathLst>
                      <a:path w="62653" h="9493">
                        <a:moveTo>
                          <a:pt x="0" y="0"/>
                        </a:moveTo>
                        <a:lnTo>
                          <a:pt x="62653" y="0"/>
                        </a:lnTo>
                      </a:path>
                    </a:pathLst>
                  </a:custGeom>
                  <a:noFill/>
                  <a:ln w="12700" cap="rnd">
                    <a:solidFill>
                      <a:srgbClr val="1B408A"/>
                    </a:solidFill>
                    <a:prstDash val="solid"/>
                    <a:round/>
                  </a:ln>
                </p:spPr>
                <p:txBody>
                  <a:bodyPr rtlCol="0" anchor="ctr"/>
                  <a:lstStyle/>
                  <a:p>
                    <a:endParaRPr lang="de-DE" sz="1600"/>
                  </a:p>
                </p:txBody>
              </p:sp>
              <p:sp>
                <p:nvSpPr>
                  <p:cNvPr id="85" name="Freihandform 84">
                    <a:extLst>
                      <a:ext uri="{FF2B5EF4-FFF2-40B4-BE49-F238E27FC236}">
                        <a16:creationId xmlns:a16="http://schemas.microsoft.com/office/drawing/2014/main" id="{092386B4-ADC8-E892-C5AA-E48075E68E12}"/>
                      </a:ext>
                    </a:extLst>
                  </p:cNvPr>
                  <p:cNvSpPr/>
                  <p:nvPr/>
                </p:nvSpPr>
                <p:spPr>
                  <a:xfrm>
                    <a:off x="8993102" y="1013824"/>
                    <a:ext cx="40249" cy="1518"/>
                  </a:xfrm>
                  <a:custGeom>
                    <a:avLst/>
                    <a:gdLst>
                      <a:gd name="connsiteX0" fmla="*/ 0 w 40249"/>
                      <a:gd name="connsiteY0" fmla="*/ 0 h 1518"/>
                      <a:gd name="connsiteX1" fmla="*/ 40250 w 40249"/>
                      <a:gd name="connsiteY1" fmla="*/ 1519 h 1518"/>
                    </a:gdLst>
                    <a:ahLst/>
                    <a:cxnLst>
                      <a:cxn ang="0">
                        <a:pos x="connsiteX0" y="connsiteY0"/>
                      </a:cxn>
                      <a:cxn ang="0">
                        <a:pos x="connsiteX1" y="connsiteY1"/>
                      </a:cxn>
                    </a:cxnLst>
                    <a:rect l="l" t="t" r="r" b="b"/>
                    <a:pathLst>
                      <a:path w="40249" h="1518">
                        <a:moveTo>
                          <a:pt x="0" y="0"/>
                        </a:moveTo>
                        <a:cubicBezTo>
                          <a:pt x="13290" y="570"/>
                          <a:pt x="26770" y="949"/>
                          <a:pt x="40250" y="1519"/>
                        </a:cubicBezTo>
                      </a:path>
                    </a:pathLst>
                  </a:custGeom>
                  <a:noFill/>
                  <a:ln w="12700" cap="rnd">
                    <a:solidFill>
                      <a:srgbClr val="1B408A"/>
                    </a:solidFill>
                    <a:prstDash val="solid"/>
                    <a:round/>
                  </a:ln>
                </p:spPr>
                <p:txBody>
                  <a:bodyPr rtlCol="0" anchor="ctr"/>
                  <a:lstStyle/>
                  <a:p>
                    <a:endParaRPr lang="de-DE" sz="1600"/>
                  </a:p>
                </p:txBody>
              </p:sp>
              <p:sp>
                <p:nvSpPr>
                  <p:cNvPr id="86" name="Freihandform 85">
                    <a:extLst>
                      <a:ext uri="{FF2B5EF4-FFF2-40B4-BE49-F238E27FC236}">
                        <a16:creationId xmlns:a16="http://schemas.microsoft.com/office/drawing/2014/main" id="{7F4983F2-44F7-B07D-8188-59D9756637CF}"/>
                      </a:ext>
                    </a:extLst>
                  </p:cNvPr>
                  <p:cNvSpPr/>
                  <p:nvPr/>
                </p:nvSpPr>
                <p:spPr>
                  <a:xfrm>
                    <a:off x="8187912" y="1150148"/>
                    <a:ext cx="84676" cy="3227"/>
                  </a:xfrm>
                  <a:custGeom>
                    <a:avLst/>
                    <a:gdLst>
                      <a:gd name="connsiteX0" fmla="*/ 0 w 84676"/>
                      <a:gd name="connsiteY0" fmla="*/ 0 h 3227"/>
                      <a:gd name="connsiteX1" fmla="*/ 84677 w 84676"/>
                      <a:gd name="connsiteY1" fmla="*/ 3228 h 3227"/>
                    </a:gdLst>
                    <a:ahLst/>
                    <a:cxnLst>
                      <a:cxn ang="0">
                        <a:pos x="connsiteX0" y="connsiteY0"/>
                      </a:cxn>
                      <a:cxn ang="0">
                        <a:pos x="connsiteX1" y="connsiteY1"/>
                      </a:cxn>
                    </a:cxnLst>
                    <a:rect l="l" t="t" r="r" b="b"/>
                    <a:pathLst>
                      <a:path w="84676" h="3227">
                        <a:moveTo>
                          <a:pt x="0" y="0"/>
                        </a:moveTo>
                        <a:cubicBezTo>
                          <a:pt x="28289" y="1139"/>
                          <a:pt x="56388" y="2089"/>
                          <a:pt x="84677" y="3228"/>
                        </a:cubicBezTo>
                      </a:path>
                    </a:pathLst>
                  </a:custGeom>
                  <a:noFill/>
                  <a:ln w="12700" cap="rnd">
                    <a:solidFill>
                      <a:srgbClr val="1B408A"/>
                    </a:solidFill>
                    <a:prstDash val="solid"/>
                    <a:round/>
                  </a:ln>
                </p:spPr>
                <p:txBody>
                  <a:bodyPr rtlCol="0" anchor="ctr"/>
                  <a:lstStyle/>
                  <a:p>
                    <a:endParaRPr lang="de-DE" sz="1600"/>
                  </a:p>
                </p:txBody>
              </p:sp>
              <p:sp>
                <p:nvSpPr>
                  <p:cNvPr id="87" name="Freihandform 86">
                    <a:extLst>
                      <a:ext uri="{FF2B5EF4-FFF2-40B4-BE49-F238E27FC236}">
                        <a16:creationId xmlns:a16="http://schemas.microsoft.com/office/drawing/2014/main" id="{E78F7578-F8DA-D3E6-A7BF-D82E84CD76AB}"/>
                      </a:ext>
                    </a:extLst>
                  </p:cNvPr>
                  <p:cNvSpPr/>
                  <p:nvPr/>
                </p:nvSpPr>
                <p:spPr>
                  <a:xfrm>
                    <a:off x="8448398" y="1150718"/>
                    <a:ext cx="82588" cy="2088"/>
                  </a:xfrm>
                  <a:custGeom>
                    <a:avLst/>
                    <a:gdLst>
                      <a:gd name="connsiteX0" fmla="*/ 0 w 82588"/>
                      <a:gd name="connsiteY0" fmla="*/ 0 h 2088"/>
                      <a:gd name="connsiteX1" fmla="*/ 82588 w 82588"/>
                      <a:gd name="connsiteY1" fmla="*/ 2088 h 2088"/>
                    </a:gdLst>
                    <a:ahLst/>
                    <a:cxnLst>
                      <a:cxn ang="0">
                        <a:pos x="connsiteX0" y="connsiteY0"/>
                      </a:cxn>
                      <a:cxn ang="0">
                        <a:pos x="connsiteX1" y="connsiteY1"/>
                      </a:cxn>
                    </a:cxnLst>
                    <a:rect l="l" t="t" r="r" b="b"/>
                    <a:pathLst>
                      <a:path w="82588" h="2088">
                        <a:moveTo>
                          <a:pt x="0" y="0"/>
                        </a:moveTo>
                        <a:cubicBezTo>
                          <a:pt x="27530" y="759"/>
                          <a:pt x="55059" y="1329"/>
                          <a:pt x="82588" y="2088"/>
                        </a:cubicBezTo>
                      </a:path>
                    </a:pathLst>
                  </a:custGeom>
                  <a:noFill/>
                  <a:ln w="12700" cap="rnd">
                    <a:solidFill>
                      <a:srgbClr val="1B408A"/>
                    </a:solidFill>
                    <a:prstDash val="solid"/>
                    <a:round/>
                  </a:ln>
                </p:spPr>
                <p:txBody>
                  <a:bodyPr rtlCol="0" anchor="ctr"/>
                  <a:lstStyle/>
                  <a:p>
                    <a:endParaRPr lang="de-DE" sz="1600"/>
                  </a:p>
                </p:txBody>
              </p:sp>
              <p:sp>
                <p:nvSpPr>
                  <p:cNvPr id="88" name="Freihandform 87">
                    <a:extLst>
                      <a:ext uri="{FF2B5EF4-FFF2-40B4-BE49-F238E27FC236}">
                        <a16:creationId xmlns:a16="http://schemas.microsoft.com/office/drawing/2014/main" id="{A2762C1C-D7DF-6059-E37F-6F3EBCC2D989}"/>
                      </a:ext>
                    </a:extLst>
                  </p:cNvPr>
                  <p:cNvSpPr/>
                  <p:nvPr/>
                </p:nvSpPr>
                <p:spPr>
                  <a:xfrm>
                    <a:off x="8691607" y="1150148"/>
                    <a:ext cx="106510" cy="3227"/>
                  </a:xfrm>
                  <a:custGeom>
                    <a:avLst/>
                    <a:gdLst>
                      <a:gd name="connsiteX0" fmla="*/ 0 w 106510"/>
                      <a:gd name="connsiteY0" fmla="*/ 0 h 3227"/>
                      <a:gd name="connsiteX1" fmla="*/ 106511 w 106510"/>
                      <a:gd name="connsiteY1" fmla="*/ 3228 h 3227"/>
                    </a:gdLst>
                    <a:ahLst/>
                    <a:cxnLst>
                      <a:cxn ang="0">
                        <a:pos x="connsiteX0" y="connsiteY0"/>
                      </a:cxn>
                      <a:cxn ang="0">
                        <a:pos x="connsiteX1" y="connsiteY1"/>
                      </a:cxn>
                    </a:cxnLst>
                    <a:rect l="l" t="t" r="r" b="b"/>
                    <a:pathLst>
                      <a:path w="106510" h="3227">
                        <a:moveTo>
                          <a:pt x="0" y="0"/>
                        </a:moveTo>
                        <a:cubicBezTo>
                          <a:pt x="35504" y="1139"/>
                          <a:pt x="71007" y="2089"/>
                          <a:pt x="106511" y="3228"/>
                        </a:cubicBezTo>
                      </a:path>
                    </a:pathLst>
                  </a:custGeom>
                  <a:noFill/>
                  <a:ln w="12700" cap="rnd">
                    <a:solidFill>
                      <a:srgbClr val="1B408A"/>
                    </a:solidFill>
                    <a:prstDash val="solid"/>
                    <a:round/>
                  </a:ln>
                </p:spPr>
                <p:txBody>
                  <a:bodyPr rtlCol="0" anchor="ctr"/>
                  <a:lstStyle/>
                  <a:p>
                    <a:endParaRPr lang="de-DE" sz="1600"/>
                  </a:p>
                </p:txBody>
              </p:sp>
              <p:sp>
                <p:nvSpPr>
                  <p:cNvPr id="89" name="Freihandform 88">
                    <a:extLst>
                      <a:ext uri="{FF2B5EF4-FFF2-40B4-BE49-F238E27FC236}">
                        <a16:creationId xmlns:a16="http://schemas.microsoft.com/office/drawing/2014/main" id="{16BB9ABA-84AE-A5DF-A630-8C3464C6BE94}"/>
                      </a:ext>
                    </a:extLst>
                  </p:cNvPr>
                  <p:cNvSpPr/>
                  <p:nvPr/>
                </p:nvSpPr>
                <p:spPr>
                  <a:xfrm>
                    <a:off x="8970509" y="1150148"/>
                    <a:ext cx="87145" cy="3227"/>
                  </a:xfrm>
                  <a:custGeom>
                    <a:avLst/>
                    <a:gdLst>
                      <a:gd name="connsiteX0" fmla="*/ 0 w 87145"/>
                      <a:gd name="connsiteY0" fmla="*/ 0 h 3227"/>
                      <a:gd name="connsiteX1" fmla="*/ 87145 w 87145"/>
                      <a:gd name="connsiteY1" fmla="*/ 3228 h 3227"/>
                    </a:gdLst>
                    <a:ahLst/>
                    <a:cxnLst>
                      <a:cxn ang="0">
                        <a:pos x="connsiteX0" y="connsiteY0"/>
                      </a:cxn>
                      <a:cxn ang="0">
                        <a:pos x="connsiteX1" y="connsiteY1"/>
                      </a:cxn>
                    </a:cxnLst>
                    <a:rect l="l" t="t" r="r" b="b"/>
                    <a:pathLst>
                      <a:path w="87145" h="3227">
                        <a:moveTo>
                          <a:pt x="0" y="0"/>
                        </a:moveTo>
                        <a:cubicBezTo>
                          <a:pt x="29048" y="949"/>
                          <a:pt x="58097" y="2089"/>
                          <a:pt x="87145" y="3228"/>
                        </a:cubicBezTo>
                      </a:path>
                    </a:pathLst>
                  </a:custGeom>
                  <a:noFill/>
                  <a:ln w="12700" cap="rnd">
                    <a:solidFill>
                      <a:srgbClr val="1B408A"/>
                    </a:solidFill>
                    <a:prstDash val="solid"/>
                    <a:round/>
                  </a:ln>
                </p:spPr>
                <p:txBody>
                  <a:bodyPr rtlCol="0" anchor="ctr"/>
                  <a:lstStyle/>
                  <a:p>
                    <a:endParaRPr lang="de-DE" sz="1600"/>
                  </a:p>
                </p:txBody>
              </p:sp>
              <p:sp>
                <p:nvSpPr>
                  <p:cNvPr id="90" name="Freihandform 89">
                    <a:extLst>
                      <a:ext uri="{FF2B5EF4-FFF2-40B4-BE49-F238E27FC236}">
                        <a16:creationId xmlns:a16="http://schemas.microsoft.com/office/drawing/2014/main" id="{572A5D87-D6CF-A18A-1485-47C54F499A1F}"/>
                      </a:ext>
                    </a:extLst>
                  </p:cNvPr>
                  <p:cNvSpPr/>
                  <p:nvPr/>
                </p:nvSpPr>
                <p:spPr>
                  <a:xfrm>
                    <a:off x="9187708" y="1149959"/>
                    <a:ext cx="91701" cy="3607"/>
                  </a:xfrm>
                  <a:custGeom>
                    <a:avLst/>
                    <a:gdLst>
                      <a:gd name="connsiteX0" fmla="*/ 0 w 91701"/>
                      <a:gd name="connsiteY0" fmla="*/ 0 h 3607"/>
                      <a:gd name="connsiteX1" fmla="*/ 91702 w 91701"/>
                      <a:gd name="connsiteY1" fmla="*/ 3607 h 3607"/>
                    </a:gdLst>
                    <a:ahLst/>
                    <a:cxnLst>
                      <a:cxn ang="0">
                        <a:pos x="connsiteX0" y="connsiteY0"/>
                      </a:cxn>
                      <a:cxn ang="0">
                        <a:pos x="connsiteX1" y="connsiteY1"/>
                      </a:cxn>
                    </a:cxnLst>
                    <a:rect l="l" t="t" r="r" b="b"/>
                    <a:pathLst>
                      <a:path w="91701" h="3607">
                        <a:moveTo>
                          <a:pt x="0" y="0"/>
                        </a:moveTo>
                        <a:cubicBezTo>
                          <a:pt x="30567" y="1139"/>
                          <a:pt x="61134" y="2468"/>
                          <a:pt x="91702" y="3607"/>
                        </a:cubicBezTo>
                      </a:path>
                    </a:pathLst>
                  </a:custGeom>
                  <a:noFill/>
                  <a:ln w="12700" cap="rnd">
                    <a:solidFill>
                      <a:srgbClr val="1B408A"/>
                    </a:solidFill>
                    <a:prstDash val="solid"/>
                    <a:round/>
                  </a:ln>
                </p:spPr>
                <p:txBody>
                  <a:bodyPr rtlCol="0" anchor="ctr"/>
                  <a:lstStyle/>
                  <a:p>
                    <a:endParaRPr lang="de-DE" sz="1600"/>
                  </a:p>
                </p:txBody>
              </p:sp>
              <p:sp>
                <p:nvSpPr>
                  <p:cNvPr id="91" name="Freihandform 90">
                    <a:extLst>
                      <a:ext uri="{FF2B5EF4-FFF2-40B4-BE49-F238E27FC236}">
                        <a16:creationId xmlns:a16="http://schemas.microsoft.com/office/drawing/2014/main" id="{9AD99FF5-AE7F-9A17-9D8A-FE91F85BDBD7}"/>
                      </a:ext>
                    </a:extLst>
                  </p:cNvPr>
                  <p:cNvSpPr/>
                  <p:nvPr/>
                </p:nvSpPr>
                <p:spPr>
                  <a:xfrm>
                    <a:off x="9201947" y="1014583"/>
                    <a:ext cx="53160" cy="9493"/>
                  </a:xfrm>
                  <a:custGeom>
                    <a:avLst/>
                    <a:gdLst>
                      <a:gd name="connsiteX0" fmla="*/ 0 w 53160"/>
                      <a:gd name="connsiteY0" fmla="*/ 0 h 9493"/>
                      <a:gd name="connsiteX1" fmla="*/ 53160 w 53160"/>
                      <a:gd name="connsiteY1" fmla="*/ 0 h 9493"/>
                    </a:gdLst>
                    <a:ahLst/>
                    <a:cxnLst>
                      <a:cxn ang="0">
                        <a:pos x="connsiteX0" y="connsiteY0"/>
                      </a:cxn>
                      <a:cxn ang="0">
                        <a:pos x="connsiteX1" y="connsiteY1"/>
                      </a:cxn>
                    </a:cxnLst>
                    <a:rect l="l" t="t" r="r" b="b"/>
                    <a:pathLst>
                      <a:path w="53160" h="9493">
                        <a:moveTo>
                          <a:pt x="0" y="0"/>
                        </a:moveTo>
                        <a:lnTo>
                          <a:pt x="53160" y="0"/>
                        </a:lnTo>
                      </a:path>
                    </a:pathLst>
                  </a:custGeom>
                  <a:noFill/>
                  <a:ln w="12700" cap="rnd">
                    <a:solidFill>
                      <a:srgbClr val="1B408A"/>
                    </a:solidFill>
                    <a:prstDash val="solid"/>
                    <a:round/>
                  </a:ln>
                </p:spPr>
                <p:txBody>
                  <a:bodyPr rtlCol="0" anchor="ctr"/>
                  <a:lstStyle/>
                  <a:p>
                    <a:endParaRPr lang="de-DE" sz="1600"/>
                  </a:p>
                </p:txBody>
              </p:sp>
            </p:grpSp>
          </p:grpSp>
        </p:grpSp>
        <p:grpSp>
          <p:nvGrpSpPr>
            <p:cNvPr id="108" name="Gruppieren 107">
              <a:extLst>
                <a:ext uri="{FF2B5EF4-FFF2-40B4-BE49-F238E27FC236}">
                  <a16:creationId xmlns:a16="http://schemas.microsoft.com/office/drawing/2014/main" id="{48298113-9BEB-9946-AF4E-4BBF3A16003E}"/>
                </a:ext>
              </a:extLst>
            </p:cNvPr>
            <p:cNvGrpSpPr/>
            <p:nvPr/>
          </p:nvGrpSpPr>
          <p:grpSpPr>
            <a:xfrm>
              <a:off x="8055666" y="2232686"/>
              <a:ext cx="1302211" cy="1751916"/>
              <a:chOff x="8182713" y="2232686"/>
              <a:chExt cx="1302211" cy="1751916"/>
            </a:xfrm>
          </p:grpSpPr>
          <p:sp>
            <p:nvSpPr>
              <p:cNvPr id="24" name="Abgerundetes Rechteck 23">
                <a:extLst>
                  <a:ext uri="{FF2B5EF4-FFF2-40B4-BE49-F238E27FC236}">
                    <a16:creationId xmlns:a16="http://schemas.microsoft.com/office/drawing/2014/main" id="{370A52D2-134A-120B-F81F-3181B6621EDD}"/>
                  </a:ext>
                </a:extLst>
              </p:cNvPr>
              <p:cNvSpPr/>
              <p:nvPr/>
            </p:nvSpPr>
            <p:spPr>
              <a:xfrm>
                <a:off x="8269426" y="2232686"/>
                <a:ext cx="1215498" cy="471638"/>
              </a:xfrm>
              <a:prstGeom prst="roundRect">
                <a:avLst>
                  <a:gd name="adj" fmla="val 35714"/>
                </a:avLst>
              </a:prstGeom>
              <a:solidFill>
                <a:srgbClr val="D8EAF8"/>
              </a:solidFill>
              <a:ln w="9525" cap="flat">
                <a:noFill/>
                <a:prstDash val="solid"/>
                <a:miter/>
              </a:ln>
            </p:spPr>
            <p:txBody>
              <a:bodyPr rtlCol="0" anchor="ctr"/>
              <a:lstStyle/>
              <a:p>
                <a:pPr algn="ctr"/>
                <a:r>
                  <a:rPr lang="de-DE" sz="1200"/>
                  <a:t>Blutbasierte Biomarker</a:t>
                </a:r>
              </a:p>
            </p:txBody>
          </p:sp>
          <p:sp>
            <p:nvSpPr>
              <p:cNvPr id="30" name="Abgerundetes Rechteck 29">
                <a:extLst>
                  <a:ext uri="{FF2B5EF4-FFF2-40B4-BE49-F238E27FC236}">
                    <a16:creationId xmlns:a16="http://schemas.microsoft.com/office/drawing/2014/main" id="{B5145AC7-3A3F-6DB0-178C-3C4E2C2E472B}"/>
                  </a:ext>
                </a:extLst>
              </p:cNvPr>
              <p:cNvSpPr/>
              <p:nvPr/>
            </p:nvSpPr>
            <p:spPr>
              <a:xfrm>
                <a:off x="8182713" y="3512964"/>
                <a:ext cx="1215498" cy="471638"/>
              </a:xfrm>
              <a:prstGeom prst="roundRect">
                <a:avLst>
                  <a:gd name="adj" fmla="val 0"/>
                </a:avLst>
              </a:prstGeom>
              <a:noFill/>
              <a:ln w="9525" cap="flat">
                <a:noFill/>
                <a:prstDash val="solid"/>
                <a:miter/>
              </a:ln>
            </p:spPr>
            <p:txBody>
              <a:bodyPr rtlCol="0" anchor="ctr"/>
              <a:lstStyle/>
              <a:p>
                <a:pPr algn="ctr">
                  <a:lnSpc>
                    <a:spcPts val="1240"/>
                  </a:lnSpc>
                </a:pPr>
                <a:r>
                  <a:rPr lang="de-DE" sz="1100"/>
                  <a:t>ALT, AST, FIB-4, NFS, ELF</a:t>
                </a:r>
              </a:p>
            </p:txBody>
          </p:sp>
          <p:grpSp>
            <p:nvGrpSpPr>
              <p:cNvPr id="94" name="Grafik 92">
                <a:extLst>
                  <a:ext uri="{FF2B5EF4-FFF2-40B4-BE49-F238E27FC236}">
                    <a16:creationId xmlns:a16="http://schemas.microsoft.com/office/drawing/2014/main" id="{D8878F4D-E1C6-681E-AEE0-D91F3234B7AC}"/>
                  </a:ext>
                </a:extLst>
              </p:cNvPr>
              <p:cNvGrpSpPr/>
              <p:nvPr/>
            </p:nvGrpSpPr>
            <p:grpSpPr>
              <a:xfrm>
                <a:off x="8570688" y="2931661"/>
                <a:ext cx="495396" cy="506897"/>
                <a:chOff x="6682696" y="4028787"/>
                <a:chExt cx="815379" cy="834309"/>
              </a:xfrm>
            </p:grpSpPr>
            <p:grpSp>
              <p:nvGrpSpPr>
                <p:cNvPr id="95" name="Grafik 92">
                  <a:extLst>
                    <a:ext uri="{FF2B5EF4-FFF2-40B4-BE49-F238E27FC236}">
                      <a16:creationId xmlns:a16="http://schemas.microsoft.com/office/drawing/2014/main" id="{9CACCC5B-789E-C4D7-8C60-F30426AF198C}"/>
                    </a:ext>
                  </a:extLst>
                </p:cNvPr>
                <p:cNvGrpSpPr/>
                <p:nvPr/>
              </p:nvGrpSpPr>
              <p:grpSpPr>
                <a:xfrm>
                  <a:off x="6682696" y="4028787"/>
                  <a:ext cx="815379" cy="834309"/>
                  <a:chOff x="6682696" y="4028787"/>
                  <a:chExt cx="815379" cy="834309"/>
                </a:xfrm>
              </p:grpSpPr>
              <p:sp>
                <p:nvSpPr>
                  <p:cNvPr id="96" name="Freihandform 95">
                    <a:extLst>
                      <a:ext uri="{FF2B5EF4-FFF2-40B4-BE49-F238E27FC236}">
                        <a16:creationId xmlns:a16="http://schemas.microsoft.com/office/drawing/2014/main" id="{0AB40F2B-C353-CEB7-5CB6-58659E47BCBA}"/>
                      </a:ext>
                    </a:extLst>
                  </p:cNvPr>
                  <p:cNvSpPr/>
                  <p:nvPr/>
                </p:nvSpPr>
                <p:spPr>
                  <a:xfrm>
                    <a:off x="6995002" y="4191795"/>
                    <a:ext cx="336015" cy="211830"/>
                  </a:xfrm>
                  <a:custGeom>
                    <a:avLst/>
                    <a:gdLst>
                      <a:gd name="connsiteX0" fmla="*/ 336015 w 336015"/>
                      <a:gd name="connsiteY0" fmla="*/ 142303 h 211830"/>
                      <a:gd name="connsiteX1" fmla="*/ 275861 w 336015"/>
                      <a:gd name="connsiteY1" fmla="*/ 211831 h 211830"/>
                      <a:gd name="connsiteX2" fmla="*/ 0 w 336015"/>
                      <a:gd name="connsiteY2" fmla="*/ 185912 h 211830"/>
                      <a:gd name="connsiteX3" fmla="*/ 186216 w 336015"/>
                      <a:gd name="connsiteY3" fmla="*/ 0 h 211830"/>
                      <a:gd name="connsiteX4" fmla="*/ 336015 w 336015"/>
                      <a:gd name="connsiteY4" fmla="*/ 142303 h 2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15" h="211830">
                        <a:moveTo>
                          <a:pt x="336015" y="142303"/>
                        </a:moveTo>
                        <a:cubicBezTo>
                          <a:pt x="316076" y="165591"/>
                          <a:pt x="296080" y="188767"/>
                          <a:pt x="275861" y="211831"/>
                        </a:cubicBezTo>
                        <a:cubicBezTo>
                          <a:pt x="183870" y="203210"/>
                          <a:pt x="91991" y="194533"/>
                          <a:pt x="0" y="185912"/>
                        </a:cubicBezTo>
                        <a:cubicBezTo>
                          <a:pt x="62053" y="123941"/>
                          <a:pt x="124163" y="61971"/>
                          <a:pt x="186216" y="0"/>
                        </a:cubicBezTo>
                        <a:cubicBezTo>
                          <a:pt x="234809" y="48871"/>
                          <a:pt x="284853" y="96287"/>
                          <a:pt x="336015" y="142303"/>
                        </a:cubicBezTo>
                        <a:close/>
                      </a:path>
                    </a:pathLst>
                  </a:custGeom>
                  <a:solidFill>
                    <a:srgbClr val="FFFFFF"/>
                  </a:solidFill>
                  <a:ln w="2790" cap="flat">
                    <a:noFill/>
                    <a:prstDash val="solid"/>
                    <a:miter/>
                  </a:ln>
                </p:spPr>
                <p:txBody>
                  <a:bodyPr rtlCol="0" anchor="ctr"/>
                  <a:lstStyle/>
                  <a:p>
                    <a:endParaRPr lang="de-DE" sz="1600"/>
                  </a:p>
                </p:txBody>
              </p:sp>
              <p:sp>
                <p:nvSpPr>
                  <p:cNvPr id="97" name="Freihandform 96">
                    <a:extLst>
                      <a:ext uri="{FF2B5EF4-FFF2-40B4-BE49-F238E27FC236}">
                        <a16:creationId xmlns:a16="http://schemas.microsoft.com/office/drawing/2014/main" id="{1ACE6652-0728-3730-9EBA-7521181DAB78}"/>
                      </a:ext>
                    </a:extLst>
                  </p:cNvPr>
                  <p:cNvSpPr/>
                  <p:nvPr/>
                </p:nvSpPr>
                <p:spPr>
                  <a:xfrm>
                    <a:off x="6682696" y="4377707"/>
                    <a:ext cx="588167" cy="485389"/>
                  </a:xfrm>
                  <a:custGeom>
                    <a:avLst/>
                    <a:gdLst>
                      <a:gd name="connsiteX0" fmla="*/ 312306 w 588167"/>
                      <a:gd name="connsiteY0" fmla="*/ 0 h 485389"/>
                      <a:gd name="connsiteX1" fmla="*/ 588167 w 588167"/>
                      <a:gd name="connsiteY1" fmla="*/ 25919 h 485389"/>
                      <a:gd name="connsiteX2" fmla="*/ 212943 w 588167"/>
                      <a:gd name="connsiteY2" fmla="*/ 425285 h 485389"/>
                      <a:gd name="connsiteX3" fmla="*/ 136367 w 588167"/>
                      <a:gd name="connsiteY3" fmla="*/ 480482 h 485389"/>
                      <a:gd name="connsiteX4" fmla="*/ 52643 w 588167"/>
                      <a:gd name="connsiteY4" fmla="*/ 471637 h 485389"/>
                      <a:gd name="connsiteX5" fmla="*/ 2710 w 588167"/>
                      <a:gd name="connsiteY5" fmla="*/ 403733 h 485389"/>
                      <a:gd name="connsiteX6" fmla="*/ 23152 w 588167"/>
                      <a:gd name="connsiteY6" fmla="*/ 301176 h 485389"/>
                      <a:gd name="connsiteX7" fmla="*/ 92131 w 588167"/>
                      <a:gd name="connsiteY7" fmla="*/ 219724 h 485389"/>
                      <a:gd name="connsiteX8" fmla="*/ 312306 w 588167"/>
                      <a:gd name="connsiteY8" fmla="*/ 0 h 4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67" h="485389">
                        <a:moveTo>
                          <a:pt x="312306" y="0"/>
                        </a:moveTo>
                        <a:cubicBezTo>
                          <a:pt x="404297" y="8621"/>
                          <a:pt x="496176" y="17298"/>
                          <a:pt x="588167" y="25919"/>
                        </a:cubicBezTo>
                        <a:cubicBezTo>
                          <a:pt x="467691" y="163296"/>
                          <a:pt x="342523" y="296586"/>
                          <a:pt x="212943" y="425285"/>
                        </a:cubicBezTo>
                        <a:cubicBezTo>
                          <a:pt x="190378" y="447733"/>
                          <a:pt x="166528" y="470629"/>
                          <a:pt x="136367" y="480482"/>
                        </a:cubicBezTo>
                        <a:cubicBezTo>
                          <a:pt x="108888" y="489383"/>
                          <a:pt x="77721" y="486024"/>
                          <a:pt x="52643" y="471637"/>
                        </a:cubicBezTo>
                        <a:cubicBezTo>
                          <a:pt x="27676" y="457194"/>
                          <a:pt x="9077" y="431947"/>
                          <a:pt x="2710" y="403733"/>
                        </a:cubicBezTo>
                        <a:cubicBezTo>
                          <a:pt x="-5221" y="368857"/>
                          <a:pt x="5056" y="331909"/>
                          <a:pt x="23152" y="301176"/>
                        </a:cubicBezTo>
                        <a:cubicBezTo>
                          <a:pt x="41361" y="270443"/>
                          <a:pt x="66886" y="244915"/>
                          <a:pt x="92131" y="219724"/>
                        </a:cubicBezTo>
                        <a:cubicBezTo>
                          <a:pt x="165523" y="146501"/>
                          <a:pt x="238915" y="73279"/>
                          <a:pt x="312306" y="0"/>
                        </a:cubicBezTo>
                        <a:close/>
                      </a:path>
                    </a:pathLst>
                  </a:custGeom>
                  <a:solidFill>
                    <a:srgbClr val="3B97DE"/>
                  </a:solidFill>
                  <a:ln w="2790" cap="flat">
                    <a:noFill/>
                    <a:prstDash val="solid"/>
                    <a:miter/>
                  </a:ln>
                </p:spPr>
                <p:txBody>
                  <a:bodyPr rtlCol="0" anchor="ctr"/>
                  <a:lstStyle/>
                  <a:p>
                    <a:endParaRPr lang="de-DE" sz="1600"/>
                  </a:p>
                </p:txBody>
              </p:sp>
              <p:sp>
                <p:nvSpPr>
                  <p:cNvPr id="98" name="Freihandform 97">
                    <a:extLst>
                      <a:ext uri="{FF2B5EF4-FFF2-40B4-BE49-F238E27FC236}">
                        <a16:creationId xmlns:a16="http://schemas.microsoft.com/office/drawing/2014/main" id="{490601EA-F795-9B35-D85B-D5E44D4EBAA8}"/>
                      </a:ext>
                    </a:extLst>
                  </p:cNvPr>
                  <p:cNvSpPr/>
                  <p:nvPr/>
                </p:nvSpPr>
                <p:spPr>
                  <a:xfrm>
                    <a:off x="7151336" y="4028787"/>
                    <a:ext cx="346739" cy="329606"/>
                  </a:xfrm>
                  <a:custGeom>
                    <a:avLst/>
                    <a:gdLst>
                      <a:gd name="connsiteX0" fmla="*/ 315349 w 346739"/>
                      <a:gd name="connsiteY0" fmla="*/ 125781 h 329606"/>
                      <a:gd name="connsiteX1" fmla="*/ 346739 w 346739"/>
                      <a:gd name="connsiteY1" fmla="*/ 182825 h 329606"/>
                      <a:gd name="connsiteX2" fmla="*/ 315740 w 346739"/>
                      <a:gd name="connsiteY2" fmla="*/ 238246 h 329606"/>
                      <a:gd name="connsiteX3" fmla="*/ 206938 w 346739"/>
                      <a:gd name="connsiteY3" fmla="*/ 329607 h 329606"/>
                      <a:gd name="connsiteX4" fmla="*/ 179681 w 346739"/>
                      <a:gd name="connsiteY4" fmla="*/ 305311 h 329606"/>
                      <a:gd name="connsiteX5" fmla="*/ 29882 w 346739"/>
                      <a:gd name="connsiteY5" fmla="*/ 163008 h 329606"/>
                      <a:gd name="connsiteX6" fmla="*/ 0 w 346739"/>
                      <a:gd name="connsiteY6" fmla="*/ 132667 h 329606"/>
                      <a:gd name="connsiteX7" fmla="*/ 103776 w 346739"/>
                      <a:gd name="connsiteY7" fmla="*/ 26807 h 329606"/>
                      <a:gd name="connsiteX8" fmla="*/ 142483 w 346739"/>
                      <a:gd name="connsiteY8" fmla="*/ 1000 h 329606"/>
                      <a:gd name="connsiteX9" fmla="*/ 200626 w 346739"/>
                      <a:gd name="connsiteY9" fmla="*/ 19586 h 329606"/>
                      <a:gd name="connsiteX10" fmla="*/ 315349 w 346739"/>
                      <a:gd name="connsiteY10" fmla="*/ 125781 h 32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739" h="329606">
                        <a:moveTo>
                          <a:pt x="315349" y="125781"/>
                        </a:moveTo>
                        <a:cubicBezTo>
                          <a:pt x="330597" y="142016"/>
                          <a:pt x="346851" y="160489"/>
                          <a:pt x="346739" y="182825"/>
                        </a:cubicBezTo>
                        <a:cubicBezTo>
                          <a:pt x="346739" y="204546"/>
                          <a:pt x="331100" y="222796"/>
                          <a:pt x="315740" y="238246"/>
                        </a:cubicBezTo>
                        <a:cubicBezTo>
                          <a:pt x="282340" y="271835"/>
                          <a:pt x="245868" y="302456"/>
                          <a:pt x="206938" y="329607"/>
                        </a:cubicBezTo>
                        <a:cubicBezTo>
                          <a:pt x="197778" y="321546"/>
                          <a:pt x="188729" y="313484"/>
                          <a:pt x="179681" y="305311"/>
                        </a:cubicBezTo>
                        <a:cubicBezTo>
                          <a:pt x="128519" y="259295"/>
                          <a:pt x="78474" y="211879"/>
                          <a:pt x="29882" y="163008"/>
                        </a:cubicBezTo>
                        <a:cubicBezTo>
                          <a:pt x="19828" y="152988"/>
                          <a:pt x="9886" y="142855"/>
                          <a:pt x="0" y="132667"/>
                        </a:cubicBezTo>
                        <a:cubicBezTo>
                          <a:pt x="33847" y="96391"/>
                          <a:pt x="68532" y="61291"/>
                          <a:pt x="103776" y="26807"/>
                        </a:cubicBezTo>
                        <a:cubicBezTo>
                          <a:pt x="115003" y="15779"/>
                          <a:pt x="127179" y="4359"/>
                          <a:pt x="142483" y="1000"/>
                        </a:cubicBezTo>
                        <a:cubicBezTo>
                          <a:pt x="163037" y="-3422"/>
                          <a:pt x="183479" y="7550"/>
                          <a:pt x="200626" y="19586"/>
                        </a:cubicBezTo>
                        <a:cubicBezTo>
                          <a:pt x="243466" y="49479"/>
                          <a:pt x="279547" y="87770"/>
                          <a:pt x="315349" y="125781"/>
                        </a:cubicBezTo>
                        <a:close/>
                      </a:path>
                    </a:pathLst>
                  </a:custGeom>
                  <a:solidFill>
                    <a:srgbClr val="D8EAF8"/>
                  </a:solidFill>
                  <a:ln w="2790" cap="flat">
                    <a:noFill/>
                    <a:prstDash val="solid"/>
                    <a:miter/>
                  </a:ln>
                </p:spPr>
                <p:txBody>
                  <a:bodyPr rtlCol="0" anchor="ctr"/>
                  <a:lstStyle/>
                  <a:p>
                    <a:endParaRPr lang="de-DE" sz="1600"/>
                  </a:p>
                </p:txBody>
              </p:sp>
            </p:grpSp>
            <p:grpSp>
              <p:nvGrpSpPr>
                <p:cNvPr id="99" name="Grafik 92">
                  <a:extLst>
                    <a:ext uri="{FF2B5EF4-FFF2-40B4-BE49-F238E27FC236}">
                      <a16:creationId xmlns:a16="http://schemas.microsoft.com/office/drawing/2014/main" id="{13F1CCA9-EECB-1977-6EC3-56444AD4B2A7}"/>
                    </a:ext>
                  </a:extLst>
                </p:cNvPr>
                <p:cNvGrpSpPr/>
                <p:nvPr/>
              </p:nvGrpSpPr>
              <p:grpSpPr>
                <a:xfrm>
                  <a:off x="6682696" y="4028787"/>
                  <a:ext cx="815379" cy="834309"/>
                  <a:chOff x="6682696" y="4028787"/>
                  <a:chExt cx="815379" cy="834309"/>
                </a:xfrm>
                <a:noFill/>
              </p:grpSpPr>
              <p:sp>
                <p:nvSpPr>
                  <p:cNvPr id="100" name="Freihandform 99">
                    <a:extLst>
                      <a:ext uri="{FF2B5EF4-FFF2-40B4-BE49-F238E27FC236}">
                        <a16:creationId xmlns:a16="http://schemas.microsoft.com/office/drawing/2014/main" id="{A8BBAF1E-1D16-75F5-40C7-E0C2FB13D693}"/>
                      </a:ext>
                    </a:extLst>
                  </p:cNvPr>
                  <p:cNvSpPr/>
                  <p:nvPr/>
                </p:nvSpPr>
                <p:spPr>
                  <a:xfrm>
                    <a:off x="7151336" y="4028787"/>
                    <a:ext cx="346739" cy="329606"/>
                  </a:xfrm>
                  <a:custGeom>
                    <a:avLst/>
                    <a:gdLst>
                      <a:gd name="connsiteX0" fmla="*/ 29882 w 346739"/>
                      <a:gd name="connsiteY0" fmla="*/ 163008 h 329606"/>
                      <a:gd name="connsiteX1" fmla="*/ 0 w 346739"/>
                      <a:gd name="connsiteY1" fmla="*/ 132667 h 329606"/>
                      <a:gd name="connsiteX2" fmla="*/ 103776 w 346739"/>
                      <a:gd name="connsiteY2" fmla="*/ 26807 h 329606"/>
                      <a:gd name="connsiteX3" fmla="*/ 142483 w 346739"/>
                      <a:gd name="connsiteY3" fmla="*/ 1000 h 329606"/>
                      <a:gd name="connsiteX4" fmla="*/ 200626 w 346739"/>
                      <a:gd name="connsiteY4" fmla="*/ 19586 h 329606"/>
                      <a:gd name="connsiteX5" fmla="*/ 315349 w 346739"/>
                      <a:gd name="connsiteY5" fmla="*/ 125781 h 329606"/>
                      <a:gd name="connsiteX6" fmla="*/ 346739 w 346739"/>
                      <a:gd name="connsiteY6" fmla="*/ 182825 h 329606"/>
                      <a:gd name="connsiteX7" fmla="*/ 315740 w 346739"/>
                      <a:gd name="connsiteY7" fmla="*/ 238246 h 329606"/>
                      <a:gd name="connsiteX8" fmla="*/ 206938 w 346739"/>
                      <a:gd name="connsiteY8" fmla="*/ 329607 h 329606"/>
                      <a:gd name="connsiteX9" fmla="*/ 179681 w 346739"/>
                      <a:gd name="connsiteY9" fmla="*/ 305311 h 32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739" h="329606">
                        <a:moveTo>
                          <a:pt x="29882" y="163008"/>
                        </a:moveTo>
                        <a:cubicBezTo>
                          <a:pt x="19828" y="152988"/>
                          <a:pt x="9886" y="142855"/>
                          <a:pt x="0" y="132667"/>
                        </a:cubicBezTo>
                        <a:cubicBezTo>
                          <a:pt x="33847" y="96391"/>
                          <a:pt x="68532" y="61291"/>
                          <a:pt x="103776" y="26807"/>
                        </a:cubicBezTo>
                        <a:cubicBezTo>
                          <a:pt x="115003" y="15779"/>
                          <a:pt x="127179" y="4359"/>
                          <a:pt x="142483" y="1000"/>
                        </a:cubicBezTo>
                        <a:cubicBezTo>
                          <a:pt x="163037" y="-3422"/>
                          <a:pt x="183479" y="7550"/>
                          <a:pt x="200626" y="19586"/>
                        </a:cubicBezTo>
                        <a:cubicBezTo>
                          <a:pt x="243466" y="49479"/>
                          <a:pt x="279547" y="87770"/>
                          <a:pt x="315349" y="125781"/>
                        </a:cubicBezTo>
                        <a:cubicBezTo>
                          <a:pt x="330597" y="142016"/>
                          <a:pt x="346851" y="160489"/>
                          <a:pt x="346739" y="182825"/>
                        </a:cubicBezTo>
                        <a:cubicBezTo>
                          <a:pt x="346739" y="204546"/>
                          <a:pt x="331100" y="222796"/>
                          <a:pt x="315740" y="238246"/>
                        </a:cubicBezTo>
                        <a:cubicBezTo>
                          <a:pt x="282340" y="271835"/>
                          <a:pt x="245868" y="302456"/>
                          <a:pt x="206938" y="329607"/>
                        </a:cubicBezTo>
                        <a:cubicBezTo>
                          <a:pt x="197778" y="321546"/>
                          <a:pt x="188729" y="313484"/>
                          <a:pt x="179681" y="305311"/>
                        </a:cubicBezTo>
                      </a:path>
                    </a:pathLst>
                  </a:custGeom>
                  <a:noFill/>
                  <a:ln w="12835" cap="rnd">
                    <a:solidFill>
                      <a:srgbClr val="1B408A"/>
                    </a:solidFill>
                    <a:prstDash val="solid"/>
                    <a:round/>
                  </a:ln>
                </p:spPr>
                <p:txBody>
                  <a:bodyPr rtlCol="0" anchor="ctr"/>
                  <a:lstStyle/>
                  <a:p>
                    <a:endParaRPr lang="de-DE" sz="1600"/>
                  </a:p>
                </p:txBody>
              </p:sp>
              <p:sp>
                <p:nvSpPr>
                  <p:cNvPr id="101" name="Freihandform 100">
                    <a:extLst>
                      <a:ext uri="{FF2B5EF4-FFF2-40B4-BE49-F238E27FC236}">
                        <a16:creationId xmlns:a16="http://schemas.microsoft.com/office/drawing/2014/main" id="{E6E6CF46-2838-E64B-50BB-F230CFF517C1}"/>
                      </a:ext>
                    </a:extLst>
                  </p:cNvPr>
                  <p:cNvSpPr/>
                  <p:nvPr/>
                </p:nvSpPr>
                <p:spPr>
                  <a:xfrm>
                    <a:off x="6682696" y="4377707"/>
                    <a:ext cx="588167" cy="485389"/>
                  </a:xfrm>
                  <a:custGeom>
                    <a:avLst/>
                    <a:gdLst>
                      <a:gd name="connsiteX0" fmla="*/ 588167 w 588167"/>
                      <a:gd name="connsiteY0" fmla="*/ 25919 h 485389"/>
                      <a:gd name="connsiteX1" fmla="*/ 212943 w 588167"/>
                      <a:gd name="connsiteY1" fmla="*/ 425285 h 485389"/>
                      <a:gd name="connsiteX2" fmla="*/ 136367 w 588167"/>
                      <a:gd name="connsiteY2" fmla="*/ 480482 h 485389"/>
                      <a:gd name="connsiteX3" fmla="*/ 52643 w 588167"/>
                      <a:gd name="connsiteY3" fmla="*/ 471637 h 485389"/>
                      <a:gd name="connsiteX4" fmla="*/ 2710 w 588167"/>
                      <a:gd name="connsiteY4" fmla="*/ 403733 h 485389"/>
                      <a:gd name="connsiteX5" fmla="*/ 23152 w 588167"/>
                      <a:gd name="connsiteY5" fmla="*/ 301176 h 485389"/>
                      <a:gd name="connsiteX6" fmla="*/ 92131 w 588167"/>
                      <a:gd name="connsiteY6" fmla="*/ 219724 h 485389"/>
                      <a:gd name="connsiteX7" fmla="*/ 312306 w 588167"/>
                      <a:gd name="connsiteY7" fmla="*/ 0 h 4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167" h="485389">
                        <a:moveTo>
                          <a:pt x="588167" y="25919"/>
                        </a:moveTo>
                        <a:cubicBezTo>
                          <a:pt x="467691" y="163296"/>
                          <a:pt x="342523" y="296586"/>
                          <a:pt x="212943" y="425285"/>
                        </a:cubicBezTo>
                        <a:cubicBezTo>
                          <a:pt x="190378" y="447733"/>
                          <a:pt x="166528" y="470629"/>
                          <a:pt x="136367" y="480482"/>
                        </a:cubicBezTo>
                        <a:cubicBezTo>
                          <a:pt x="108888" y="489383"/>
                          <a:pt x="77721" y="486024"/>
                          <a:pt x="52643" y="471637"/>
                        </a:cubicBezTo>
                        <a:cubicBezTo>
                          <a:pt x="27676" y="457194"/>
                          <a:pt x="9077" y="431947"/>
                          <a:pt x="2710" y="403733"/>
                        </a:cubicBezTo>
                        <a:cubicBezTo>
                          <a:pt x="-5221" y="368857"/>
                          <a:pt x="5056" y="331909"/>
                          <a:pt x="23152" y="301176"/>
                        </a:cubicBezTo>
                        <a:cubicBezTo>
                          <a:pt x="41361" y="270443"/>
                          <a:pt x="66886" y="244915"/>
                          <a:pt x="92131" y="219724"/>
                        </a:cubicBezTo>
                        <a:cubicBezTo>
                          <a:pt x="165523" y="146501"/>
                          <a:pt x="238915" y="73279"/>
                          <a:pt x="312306" y="0"/>
                        </a:cubicBezTo>
                      </a:path>
                    </a:pathLst>
                  </a:custGeom>
                  <a:noFill/>
                  <a:ln w="12835" cap="rnd">
                    <a:solidFill>
                      <a:srgbClr val="1B408A"/>
                    </a:solidFill>
                    <a:prstDash val="solid"/>
                    <a:round/>
                  </a:ln>
                </p:spPr>
                <p:txBody>
                  <a:bodyPr rtlCol="0" anchor="ctr"/>
                  <a:lstStyle/>
                  <a:p>
                    <a:endParaRPr lang="de-DE" sz="1600"/>
                  </a:p>
                </p:txBody>
              </p:sp>
              <p:sp>
                <p:nvSpPr>
                  <p:cNvPr id="102" name="Freihandform 101">
                    <a:extLst>
                      <a:ext uri="{FF2B5EF4-FFF2-40B4-BE49-F238E27FC236}">
                        <a16:creationId xmlns:a16="http://schemas.microsoft.com/office/drawing/2014/main" id="{8D525F22-64AE-5662-A1CC-9BB1DCD72BF4}"/>
                      </a:ext>
                    </a:extLst>
                  </p:cNvPr>
                  <p:cNvSpPr/>
                  <p:nvPr/>
                </p:nvSpPr>
                <p:spPr>
                  <a:xfrm>
                    <a:off x="6995002" y="4191795"/>
                    <a:ext cx="336015" cy="211830"/>
                  </a:xfrm>
                  <a:custGeom>
                    <a:avLst/>
                    <a:gdLst>
                      <a:gd name="connsiteX0" fmla="*/ 336015 w 336015"/>
                      <a:gd name="connsiteY0" fmla="*/ 142303 h 211830"/>
                      <a:gd name="connsiteX1" fmla="*/ 275861 w 336015"/>
                      <a:gd name="connsiteY1" fmla="*/ 211831 h 211830"/>
                      <a:gd name="connsiteX2" fmla="*/ 0 w 336015"/>
                      <a:gd name="connsiteY2" fmla="*/ 185912 h 211830"/>
                      <a:gd name="connsiteX3" fmla="*/ 186216 w 336015"/>
                      <a:gd name="connsiteY3" fmla="*/ 0 h 211830"/>
                      <a:gd name="connsiteX4" fmla="*/ 336015 w 336015"/>
                      <a:gd name="connsiteY4" fmla="*/ 142303 h 2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15" h="211830">
                        <a:moveTo>
                          <a:pt x="336015" y="142303"/>
                        </a:moveTo>
                        <a:cubicBezTo>
                          <a:pt x="316076" y="165591"/>
                          <a:pt x="296080" y="188767"/>
                          <a:pt x="275861" y="211831"/>
                        </a:cubicBezTo>
                        <a:cubicBezTo>
                          <a:pt x="183870" y="203210"/>
                          <a:pt x="91991" y="194533"/>
                          <a:pt x="0" y="185912"/>
                        </a:cubicBezTo>
                        <a:cubicBezTo>
                          <a:pt x="62053" y="123941"/>
                          <a:pt x="124163" y="61971"/>
                          <a:pt x="186216" y="0"/>
                        </a:cubicBezTo>
                        <a:cubicBezTo>
                          <a:pt x="234809" y="48871"/>
                          <a:pt x="284853" y="96287"/>
                          <a:pt x="336015" y="142303"/>
                        </a:cubicBezTo>
                        <a:close/>
                      </a:path>
                    </a:pathLst>
                  </a:custGeom>
                  <a:noFill/>
                  <a:ln w="12835" cap="rnd">
                    <a:solidFill>
                      <a:srgbClr val="1B408A"/>
                    </a:solidFill>
                    <a:prstDash val="solid"/>
                    <a:round/>
                  </a:ln>
                </p:spPr>
                <p:txBody>
                  <a:bodyPr rtlCol="0" anchor="ctr"/>
                  <a:lstStyle/>
                  <a:p>
                    <a:endParaRPr lang="de-DE" sz="1600"/>
                  </a:p>
                </p:txBody>
              </p:sp>
              <p:sp>
                <p:nvSpPr>
                  <p:cNvPr id="103" name="Freihandform 102">
                    <a:extLst>
                      <a:ext uri="{FF2B5EF4-FFF2-40B4-BE49-F238E27FC236}">
                        <a16:creationId xmlns:a16="http://schemas.microsoft.com/office/drawing/2014/main" id="{B7B1A1B2-EF63-310D-0803-17E7EDCBDF30}"/>
                      </a:ext>
                    </a:extLst>
                  </p:cNvPr>
                  <p:cNvSpPr/>
                  <p:nvPr/>
                </p:nvSpPr>
                <p:spPr>
                  <a:xfrm>
                    <a:off x="6841572" y="4453225"/>
                    <a:ext cx="166667" cy="162399"/>
                  </a:xfrm>
                  <a:custGeom>
                    <a:avLst/>
                    <a:gdLst>
                      <a:gd name="connsiteX0" fmla="*/ 166667 w 166667"/>
                      <a:gd name="connsiteY0" fmla="*/ 0 h 162399"/>
                      <a:gd name="connsiteX1" fmla="*/ 0 w 166667"/>
                      <a:gd name="connsiteY1" fmla="*/ 162400 h 162399"/>
                    </a:gdLst>
                    <a:ahLst/>
                    <a:cxnLst>
                      <a:cxn ang="0">
                        <a:pos x="connsiteX0" y="connsiteY0"/>
                      </a:cxn>
                      <a:cxn ang="0">
                        <a:pos x="connsiteX1" y="connsiteY1"/>
                      </a:cxn>
                    </a:cxnLst>
                    <a:rect l="l" t="t" r="r" b="b"/>
                    <a:pathLst>
                      <a:path w="166667" h="162399">
                        <a:moveTo>
                          <a:pt x="166667" y="0"/>
                        </a:moveTo>
                        <a:cubicBezTo>
                          <a:pt x="111093" y="54133"/>
                          <a:pt x="55574" y="108267"/>
                          <a:pt x="0" y="162400"/>
                        </a:cubicBezTo>
                      </a:path>
                    </a:pathLst>
                  </a:custGeom>
                  <a:noFill/>
                  <a:ln w="12835" cap="rnd">
                    <a:solidFill>
                      <a:srgbClr val="FFFFFF"/>
                    </a:solidFill>
                    <a:prstDash val="solid"/>
                    <a:round/>
                  </a:ln>
                </p:spPr>
                <p:txBody>
                  <a:bodyPr rtlCol="0" anchor="ctr"/>
                  <a:lstStyle/>
                  <a:p>
                    <a:endParaRPr lang="de-DE" sz="1600"/>
                  </a:p>
                </p:txBody>
              </p:sp>
              <p:sp>
                <p:nvSpPr>
                  <p:cNvPr id="104" name="Freihandform 103">
                    <a:extLst>
                      <a:ext uri="{FF2B5EF4-FFF2-40B4-BE49-F238E27FC236}">
                        <a16:creationId xmlns:a16="http://schemas.microsoft.com/office/drawing/2014/main" id="{CDDBBC4A-9CAA-64DA-DC66-BC2BE1085FB6}"/>
                      </a:ext>
                    </a:extLst>
                  </p:cNvPr>
                  <p:cNvSpPr/>
                  <p:nvPr/>
                </p:nvSpPr>
                <p:spPr>
                  <a:xfrm>
                    <a:off x="6750340" y="4684257"/>
                    <a:ext cx="33367" cy="82235"/>
                  </a:xfrm>
                  <a:custGeom>
                    <a:avLst/>
                    <a:gdLst>
                      <a:gd name="connsiteX0" fmla="*/ 33368 w 33367"/>
                      <a:gd name="connsiteY0" fmla="*/ 0 h 82235"/>
                      <a:gd name="connsiteX1" fmla="*/ 1699 w 33367"/>
                      <a:gd name="connsiteY1" fmla="*/ 82236 h 82235"/>
                    </a:gdLst>
                    <a:ahLst/>
                    <a:cxnLst>
                      <a:cxn ang="0">
                        <a:pos x="connsiteX0" y="connsiteY0"/>
                      </a:cxn>
                      <a:cxn ang="0">
                        <a:pos x="connsiteX1" y="connsiteY1"/>
                      </a:cxn>
                    </a:cxnLst>
                    <a:rect l="l" t="t" r="r" b="b"/>
                    <a:pathLst>
                      <a:path w="33367" h="82235">
                        <a:moveTo>
                          <a:pt x="33368" y="0"/>
                        </a:moveTo>
                        <a:cubicBezTo>
                          <a:pt x="8122" y="18082"/>
                          <a:pt x="-4892" y="51838"/>
                          <a:pt x="1699" y="82236"/>
                        </a:cubicBezTo>
                      </a:path>
                    </a:pathLst>
                  </a:custGeom>
                  <a:noFill/>
                  <a:ln w="12835" cap="rnd">
                    <a:solidFill>
                      <a:srgbClr val="FFFFFF"/>
                    </a:solidFill>
                    <a:prstDash val="solid"/>
                    <a:round/>
                  </a:ln>
                </p:spPr>
                <p:txBody>
                  <a:bodyPr rtlCol="0" anchor="ctr"/>
                  <a:lstStyle/>
                  <a:p>
                    <a:endParaRPr lang="de-DE" sz="1600"/>
                  </a:p>
                </p:txBody>
              </p:sp>
            </p:grpSp>
          </p:grpSp>
        </p:grpSp>
        <p:sp>
          <p:nvSpPr>
            <p:cNvPr id="105" name="Rechteck: abgerundete Ecken 2">
              <a:extLst>
                <a:ext uri="{FF2B5EF4-FFF2-40B4-BE49-F238E27FC236}">
                  <a16:creationId xmlns:a16="http://schemas.microsoft.com/office/drawing/2014/main" id="{639D3466-5BD9-6933-DD9B-6B3459777CCD}"/>
                </a:ext>
              </a:extLst>
            </p:cNvPr>
            <p:cNvSpPr/>
            <p:nvPr/>
          </p:nvSpPr>
          <p:spPr>
            <a:xfrm>
              <a:off x="8026093" y="1696064"/>
              <a:ext cx="3518208" cy="3682285"/>
            </a:xfrm>
            <a:prstGeom prst="roundRect">
              <a:avLst>
                <a:gd name="adj" fmla="val 117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Apis For Office"/>
                <a:ea typeface="+mn-ea"/>
                <a:cs typeface="+mn-cs"/>
              </a:endParaRPr>
            </a:p>
          </p:txBody>
        </p:sp>
        <p:cxnSp>
          <p:nvCxnSpPr>
            <p:cNvPr id="119" name="Gerade Verbindung 118">
              <a:extLst>
                <a:ext uri="{FF2B5EF4-FFF2-40B4-BE49-F238E27FC236}">
                  <a16:creationId xmlns:a16="http://schemas.microsoft.com/office/drawing/2014/main" id="{80381159-16B7-5E5E-E66A-C1D6EBE02C42}"/>
                </a:ext>
              </a:extLst>
            </p:cNvPr>
            <p:cNvCxnSpPr>
              <a:cxnSpLocks/>
            </p:cNvCxnSpPr>
            <p:nvPr/>
          </p:nvCxnSpPr>
          <p:spPr>
            <a:xfrm>
              <a:off x="9846312" y="3704240"/>
              <a:ext cx="0" cy="2954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a:extLst>
                <a:ext uri="{FF2B5EF4-FFF2-40B4-BE49-F238E27FC236}">
                  <a16:creationId xmlns:a16="http://schemas.microsoft.com/office/drawing/2014/main" id="{48FD67FA-9842-A165-D05D-F20B19607B18}"/>
                </a:ext>
              </a:extLst>
            </p:cNvPr>
            <p:cNvCxnSpPr>
              <a:cxnSpLocks/>
            </p:cNvCxnSpPr>
            <p:nvPr/>
          </p:nvCxnSpPr>
          <p:spPr>
            <a:xfrm flipH="1">
              <a:off x="9191960" y="4001151"/>
              <a:ext cx="1277044"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2F36C0E6-4129-E9B1-BE31-D209CE15DCCC}"/>
                </a:ext>
              </a:extLst>
            </p:cNvPr>
            <p:cNvCxnSpPr>
              <a:cxnSpLocks/>
            </p:cNvCxnSpPr>
            <p:nvPr/>
          </p:nvCxnSpPr>
          <p:spPr>
            <a:xfrm>
              <a:off x="9191960" y="3999658"/>
              <a:ext cx="0" cy="24934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C84C3F5B-4B86-1D0F-1913-77C2A378942B}"/>
                </a:ext>
              </a:extLst>
            </p:cNvPr>
            <p:cNvCxnSpPr>
              <a:cxnSpLocks/>
            </p:cNvCxnSpPr>
            <p:nvPr/>
          </p:nvCxnSpPr>
          <p:spPr>
            <a:xfrm>
              <a:off x="10469004" y="4003610"/>
              <a:ext cx="0" cy="11514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72357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000AA-43FC-06A9-0E9B-8290881F23D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D4F7041-AFEA-BEC2-B163-FE71B60960F7}"/>
              </a:ext>
            </a:extLst>
          </p:cNvPr>
          <p:cNvSpPr>
            <a:spLocks noGrp="1"/>
          </p:cNvSpPr>
          <p:nvPr>
            <p:ph type="title"/>
          </p:nvPr>
        </p:nvSpPr>
        <p:spPr>
          <a:xfrm>
            <a:off x="648000" y="414917"/>
            <a:ext cx="9232601" cy="1296000"/>
          </a:xfrm>
        </p:spPr>
        <p:txBody>
          <a:bodyPr/>
          <a:lstStyle/>
          <a:p>
            <a:r>
              <a:rPr lang="de-DE" dirty="0"/>
              <a:t>Steatose- und Fibroserisiko bei Risikopatienten unter Therapie</a:t>
            </a:r>
          </a:p>
        </p:txBody>
      </p:sp>
      <p:sp>
        <p:nvSpPr>
          <p:cNvPr id="4" name="Textplatzhalter 3">
            <a:extLst>
              <a:ext uri="{FF2B5EF4-FFF2-40B4-BE49-F238E27FC236}">
                <a16:creationId xmlns:a16="http://schemas.microsoft.com/office/drawing/2014/main" id="{F13FCB7A-8FBE-1EE6-9A79-9F27B9E30CF5}"/>
              </a:ext>
            </a:extLst>
          </p:cNvPr>
          <p:cNvSpPr>
            <a:spLocks noGrp="1"/>
          </p:cNvSpPr>
          <p:nvPr>
            <p:ph type="body" sz="quarter" idx="15"/>
          </p:nvPr>
        </p:nvSpPr>
        <p:spPr/>
        <p:txBody>
          <a:bodyPr/>
          <a:lstStyle/>
          <a:p>
            <a:r>
              <a:rPr lang="de-DE"/>
              <a:t>aOR, </a:t>
            </a:r>
            <a:r>
              <a:rPr lang="de-DE" err="1"/>
              <a:t>adjusted</a:t>
            </a:r>
            <a:r>
              <a:rPr lang="de-DE"/>
              <a:t> Odds Ratio; CI, </a:t>
            </a:r>
            <a:r>
              <a:rPr lang="de-DE" err="1"/>
              <a:t>confidence</a:t>
            </a:r>
            <a:r>
              <a:rPr lang="de-DE"/>
              <a:t> </a:t>
            </a:r>
            <a:r>
              <a:rPr lang="de-DE" err="1"/>
              <a:t>interval</a:t>
            </a:r>
            <a:r>
              <a:rPr lang="de-DE"/>
              <a:t>, Konfidenzintervall; </a:t>
            </a:r>
            <a:r>
              <a:rPr lang="de-DE" err="1"/>
              <a:t>Ref</a:t>
            </a:r>
            <a:r>
              <a:rPr lang="de-DE"/>
              <a:t>, Referenz.  </a:t>
            </a:r>
          </a:p>
        </p:txBody>
      </p:sp>
      <p:sp>
        <p:nvSpPr>
          <p:cNvPr id="5" name="Textplatzhalter 4">
            <a:extLst>
              <a:ext uri="{FF2B5EF4-FFF2-40B4-BE49-F238E27FC236}">
                <a16:creationId xmlns:a16="http://schemas.microsoft.com/office/drawing/2014/main" id="{20EFFE5E-4D09-2DC2-BE96-51912342A0D1}"/>
              </a:ext>
            </a:extLst>
          </p:cNvPr>
          <p:cNvSpPr>
            <a:spLocks noGrp="1"/>
          </p:cNvSpPr>
          <p:nvPr>
            <p:ph type="body" sz="quarter" idx="17"/>
          </p:nvPr>
        </p:nvSpPr>
        <p:spPr/>
        <p:txBody>
          <a:bodyPr/>
          <a:lstStyle/>
          <a:p>
            <a:r>
              <a:rPr lang="de-DE" err="1"/>
              <a:t>Pustjens</a:t>
            </a:r>
            <a:r>
              <a:rPr lang="de-DE"/>
              <a:t> J. et al. J </a:t>
            </a:r>
            <a:r>
              <a:rPr lang="de-DE" err="1"/>
              <a:t>Hepatol</a:t>
            </a:r>
            <a:r>
              <a:rPr lang="de-DE"/>
              <a:t>. 2025;82(Suppl.1):TOP-457-YI.</a:t>
            </a:r>
          </a:p>
        </p:txBody>
      </p:sp>
      <p:graphicFrame>
        <p:nvGraphicFramePr>
          <p:cNvPr id="9" name="Tabelle 8">
            <a:extLst>
              <a:ext uri="{FF2B5EF4-FFF2-40B4-BE49-F238E27FC236}">
                <a16:creationId xmlns:a16="http://schemas.microsoft.com/office/drawing/2014/main" id="{F2C3D047-61AE-8D93-DBC0-C21B181ED22B}"/>
              </a:ext>
            </a:extLst>
          </p:cNvPr>
          <p:cNvGraphicFramePr>
            <a:graphicFrameLocks noGrp="1"/>
          </p:cNvGraphicFramePr>
          <p:nvPr>
            <p:extLst>
              <p:ext uri="{D42A27DB-BD31-4B8C-83A1-F6EECF244321}">
                <p14:modId xmlns:p14="http://schemas.microsoft.com/office/powerpoint/2010/main" val="2645214402"/>
              </p:ext>
            </p:extLst>
          </p:nvPr>
        </p:nvGraphicFramePr>
        <p:xfrm>
          <a:off x="647700" y="2510301"/>
          <a:ext cx="7955632" cy="3048000"/>
        </p:xfrm>
        <a:graphic>
          <a:graphicData uri="http://schemas.openxmlformats.org/drawingml/2006/table">
            <a:tbl>
              <a:tblPr firstRow="1" bandRow="1">
                <a:tableStyleId>{5C22544A-7EE6-4342-B048-85BDC9FD1C3A}</a:tableStyleId>
              </a:tblPr>
              <a:tblGrid>
                <a:gridCol w="2074941">
                  <a:extLst>
                    <a:ext uri="{9D8B030D-6E8A-4147-A177-3AD203B41FA5}">
                      <a16:colId xmlns:a16="http://schemas.microsoft.com/office/drawing/2014/main" val="1189987377"/>
                    </a:ext>
                  </a:extLst>
                </a:gridCol>
                <a:gridCol w="695325">
                  <a:extLst>
                    <a:ext uri="{9D8B030D-6E8A-4147-A177-3AD203B41FA5}">
                      <a16:colId xmlns:a16="http://schemas.microsoft.com/office/drawing/2014/main" val="276196242"/>
                    </a:ext>
                  </a:extLst>
                </a:gridCol>
                <a:gridCol w="669811">
                  <a:extLst>
                    <a:ext uri="{9D8B030D-6E8A-4147-A177-3AD203B41FA5}">
                      <a16:colId xmlns:a16="http://schemas.microsoft.com/office/drawing/2014/main" val="1493737558"/>
                    </a:ext>
                  </a:extLst>
                </a:gridCol>
                <a:gridCol w="903111">
                  <a:extLst>
                    <a:ext uri="{9D8B030D-6E8A-4147-A177-3AD203B41FA5}">
                      <a16:colId xmlns:a16="http://schemas.microsoft.com/office/drawing/2014/main" val="4195570350"/>
                    </a:ext>
                  </a:extLst>
                </a:gridCol>
                <a:gridCol w="903111">
                  <a:extLst>
                    <a:ext uri="{9D8B030D-6E8A-4147-A177-3AD203B41FA5}">
                      <a16:colId xmlns:a16="http://schemas.microsoft.com/office/drawing/2014/main" val="766405250"/>
                    </a:ext>
                  </a:extLst>
                </a:gridCol>
                <a:gridCol w="903111">
                  <a:extLst>
                    <a:ext uri="{9D8B030D-6E8A-4147-A177-3AD203B41FA5}">
                      <a16:colId xmlns:a16="http://schemas.microsoft.com/office/drawing/2014/main" val="1574093816"/>
                    </a:ext>
                  </a:extLst>
                </a:gridCol>
                <a:gridCol w="903111">
                  <a:extLst>
                    <a:ext uri="{9D8B030D-6E8A-4147-A177-3AD203B41FA5}">
                      <a16:colId xmlns:a16="http://schemas.microsoft.com/office/drawing/2014/main" val="1683250547"/>
                    </a:ext>
                  </a:extLst>
                </a:gridCol>
                <a:gridCol w="903111">
                  <a:extLst>
                    <a:ext uri="{9D8B030D-6E8A-4147-A177-3AD203B41FA5}">
                      <a16:colId xmlns:a16="http://schemas.microsoft.com/office/drawing/2014/main" val="3445158990"/>
                    </a:ext>
                  </a:extLst>
                </a:gridCol>
              </a:tblGrid>
              <a:tr h="0">
                <a:tc>
                  <a:txBody>
                    <a:bodyPr/>
                    <a:lstStyle/>
                    <a:p>
                      <a:pPr algn="ctr"/>
                      <a:endParaRPr lang="de-DE" sz="1000"/>
                    </a:p>
                  </a:txBody>
                  <a:tcPr anchor="ctr"/>
                </a:tc>
                <a:tc>
                  <a:txBody>
                    <a:bodyPr/>
                    <a:lstStyle/>
                    <a:p>
                      <a:pPr algn="ctr"/>
                      <a:endParaRPr lang="de-DE" sz="1000"/>
                    </a:p>
                  </a:txBody>
                  <a:tcPr anchor="ctr"/>
                </a:tc>
                <a:tc gridSpan="3">
                  <a:txBody>
                    <a:bodyPr/>
                    <a:lstStyle/>
                    <a:p>
                      <a:pPr algn="ctr"/>
                      <a:r>
                        <a:rPr lang="de-DE" sz="1000"/>
                        <a:t>Steatose</a:t>
                      </a:r>
                    </a:p>
                  </a:txBody>
                  <a:tcPr anchor="ctr"/>
                </a:tc>
                <a:tc hMerge="1">
                  <a:txBody>
                    <a:bodyPr/>
                    <a:lstStyle/>
                    <a:p>
                      <a:endParaRPr lang="de-DE"/>
                    </a:p>
                  </a:txBody>
                  <a:tcPr/>
                </a:tc>
                <a:tc hMerge="1">
                  <a:txBody>
                    <a:bodyPr/>
                    <a:lstStyle/>
                    <a:p>
                      <a:endParaRPr lang="de-DE"/>
                    </a:p>
                  </a:txBody>
                  <a:tcPr/>
                </a:tc>
                <a:tc gridSpan="3">
                  <a:txBody>
                    <a:bodyPr/>
                    <a:lstStyle/>
                    <a:p>
                      <a:pPr algn="ctr"/>
                      <a:r>
                        <a:rPr lang="de-DE" sz="1000"/>
                        <a:t>Fibrose</a:t>
                      </a:r>
                    </a:p>
                  </a:txBody>
                  <a:tcPr anchor="ct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142631182"/>
                  </a:ext>
                </a:extLst>
              </a:tr>
              <a:tr h="0">
                <a:tc>
                  <a:txBody>
                    <a:bodyPr/>
                    <a:lstStyle/>
                    <a:p>
                      <a:pPr algn="ctr"/>
                      <a:endParaRPr lang="de-DE" sz="1000"/>
                    </a:p>
                  </a:txBody>
                  <a:tcPr anchor="ctr"/>
                </a:tc>
                <a:tc>
                  <a:txBody>
                    <a:bodyPr/>
                    <a:lstStyle/>
                    <a:p>
                      <a:pPr algn="ctr"/>
                      <a:r>
                        <a:rPr lang="de-DE" sz="1000" b="1"/>
                        <a:t>n</a:t>
                      </a:r>
                    </a:p>
                  </a:txBody>
                  <a:tcPr anchor="ctr"/>
                </a:tc>
                <a:tc>
                  <a:txBody>
                    <a:bodyPr/>
                    <a:lstStyle/>
                    <a:p>
                      <a:pPr algn="ctr"/>
                      <a:r>
                        <a:rPr lang="de-DE" sz="1000" b="1"/>
                        <a:t>aOR</a:t>
                      </a:r>
                    </a:p>
                  </a:txBody>
                  <a:tcPr anchor="ctr"/>
                </a:tc>
                <a:tc>
                  <a:txBody>
                    <a:bodyPr/>
                    <a:lstStyle/>
                    <a:p>
                      <a:pPr algn="ctr"/>
                      <a:r>
                        <a:rPr lang="de-DE" sz="1000" b="1"/>
                        <a:t>95% KI</a:t>
                      </a:r>
                    </a:p>
                  </a:txBody>
                  <a:tcPr anchor="ctr"/>
                </a:tc>
                <a:tc>
                  <a:txBody>
                    <a:bodyPr/>
                    <a:lstStyle/>
                    <a:p>
                      <a:pPr algn="ctr"/>
                      <a:r>
                        <a:rPr lang="de-DE" sz="1000" b="1"/>
                        <a:t>p</a:t>
                      </a:r>
                    </a:p>
                  </a:txBody>
                  <a:tcPr anchor="ctr"/>
                </a:tc>
                <a:tc>
                  <a:txBody>
                    <a:bodyPr/>
                    <a:lstStyle/>
                    <a:p>
                      <a:pPr algn="ctr"/>
                      <a:r>
                        <a:rPr lang="de-DE" sz="1000" b="1"/>
                        <a:t>aOR</a:t>
                      </a:r>
                    </a:p>
                  </a:txBody>
                  <a:tcPr anchor="ctr"/>
                </a:tc>
                <a:tc>
                  <a:txBody>
                    <a:bodyPr/>
                    <a:lstStyle/>
                    <a:p>
                      <a:pPr algn="ctr"/>
                      <a:r>
                        <a:rPr lang="de-DE" sz="1000" b="1"/>
                        <a:t>95% KI</a:t>
                      </a:r>
                    </a:p>
                  </a:txBody>
                  <a:tcPr anchor="ctr"/>
                </a:tc>
                <a:tc>
                  <a:txBody>
                    <a:bodyPr/>
                    <a:lstStyle/>
                    <a:p>
                      <a:pPr algn="ctr"/>
                      <a:r>
                        <a:rPr lang="de-DE" sz="1000" b="1"/>
                        <a:t>p</a:t>
                      </a:r>
                    </a:p>
                  </a:txBody>
                  <a:tcPr anchor="ctr"/>
                </a:tc>
                <a:extLst>
                  <a:ext uri="{0D108BD9-81ED-4DB2-BD59-A6C34878D82A}">
                    <a16:rowId xmlns:a16="http://schemas.microsoft.com/office/drawing/2014/main" val="418649649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lang="de-DE" sz="1000" b="1"/>
                        <a:t>Adipositas</a:t>
                      </a:r>
                    </a:p>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Unbehandelte Dyslipidämie</a:t>
                      </a:r>
                    </a:p>
                  </a:txBody>
                  <a:tcPr anchor="ctr"/>
                </a:tc>
                <a:tc>
                  <a:txBody>
                    <a:bodyPr/>
                    <a:lstStyle/>
                    <a:p>
                      <a:pPr algn="ctr"/>
                      <a:r>
                        <a:rPr lang="de-DE" sz="1000"/>
                        <a:t>2.963</a:t>
                      </a:r>
                    </a:p>
                    <a:p>
                      <a:pPr algn="ctr"/>
                      <a:r>
                        <a:rPr lang="de-DE" sz="1000"/>
                        <a:t>1.078</a:t>
                      </a:r>
                    </a:p>
                  </a:txBody>
                  <a:tcPr anchor="ctr"/>
                </a:tc>
                <a:tc>
                  <a:txBody>
                    <a:bodyPr/>
                    <a:lstStyle/>
                    <a:p>
                      <a:pPr algn="ctr"/>
                      <a:endParaRPr lang="de-DE" sz="1000"/>
                    </a:p>
                  </a:txBody>
                  <a:tcPr anchor="ctr"/>
                </a:tc>
                <a:tc>
                  <a:txBody>
                    <a:bodyPr/>
                    <a:lstStyle/>
                    <a:p>
                      <a:pPr algn="ctr"/>
                      <a:endParaRPr lang="de-DE" sz="1000"/>
                    </a:p>
                    <a:p>
                      <a:pPr algn="ctr"/>
                      <a:r>
                        <a:rPr lang="de-DE" sz="1000"/>
                        <a:t>Ref</a:t>
                      </a:r>
                    </a:p>
                  </a:txBody>
                  <a:tcPr anchor="ctr"/>
                </a:tc>
                <a:tc>
                  <a:txBody>
                    <a:bodyPr/>
                    <a:lstStyle/>
                    <a:p>
                      <a:pPr algn="ctr"/>
                      <a:endParaRPr lang="de-DE" sz="1000"/>
                    </a:p>
                  </a:txBody>
                  <a:tcPr anchor="ctr"/>
                </a:tc>
                <a:tc>
                  <a:txBody>
                    <a:bodyPr/>
                    <a:lstStyle/>
                    <a:p>
                      <a:pPr algn="ctr"/>
                      <a:endParaRPr lang="de-DE" sz="1000"/>
                    </a:p>
                  </a:txBody>
                  <a:tcPr anchor="ctr"/>
                </a:tc>
                <a:tc>
                  <a:txBody>
                    <a:bodyPr/>
                    <a:lstStyle/>
                    <a:p>
                      <a:pPr algn="ctr"/>
                      <a:endParaRPr lang="de-DE" sz="1000"/>
                    </a:p>
                    <a:p>
                      <a:pPr algn="ctr"/>
                      <a:r>
                        <a:rPr lang="de-DE" sz="1000"/>
                        <a:t>Ref</a:t>
                      </a:r>
                    </a:p>
                  </a:txBody>
                  <a:tcPr anchor="ctr"/>
                </a:tc>
                <a:tc>
                  <a:txBody>
                    <a:bodyPr/>
                    <a:lstStyle/>
                    <a:p>
                      <a:pPr algn="ctr"/>
                      <a:endParaRPr lang="de-DE" sz="1000"/>
                    </a:p>
                  </a:txBody>
                  <a:tcPr anchor="ctr"/>
                </a:tc>
                <a:extLst>
                  <a:ext uri="{0D108BD9-81ED-4DB2-BD59-A6C34878D82A}">
                    <a16:rowId xmlns:a16="http://schemas.microsoft.com/office/drawing/2014/main" val="3639048625"/>
                  </a:ext>
                </a:extLst>
              </a:tr>
              <a:tr h="0">
                <a:tc>
                  <a:txBody>
                    <a:bodyPr/>
                    <a:lstStyle/>
                    <a:p>
                      <a:pPr marL="355600" marR="0" lvl="0" indent="-177800" algn="l" defTabSz="914400" rtl="0" eaLnBrk="1" fontAlgn="auto" latinLnBrk="0" hangingPunct="1">
                        <a:lnSpc>
                          <a:spcPct val="100000"/>
                        </a:lnSpc>
                        <a:spcBef>
                          <a:spcPts val="0"/>
                        </a:spcBef>
                        <a:spcAft>
                          <a:spcPts val="0"/>
                        </a:spcAft>
                        <a:buClrTx/>
                        <a:buSzTx/>
                        <a:buFontTx/>
                        <a:buNone/>
                        <a:tabLst/>
                        <a:defRPr sz="1000"/>
                      </a:pPr>
                      <a:r>
                        <a:rPr lang="de-DE" sz="1000"/>
                        <a:t>Statinbehandlung</a:t>
                      </a:r>
                    </a:p>
                    <a:p>
                      <a:pPr marL="355600" marR="0" lvl="0" indent="-177800" algn="l" defTabSz="914400" rtl="0" eaLnBrk="1" fontAlgn="auto" latinLnBrk="0" hangingPunct="1">
                        <a:lnSpc>
                          <a:spcPct val="100000"/>
                        </a:lnSpc>
                        <a:spcBef>
                          <a:spcPts val="0"/>
                        </a:spcBef>
                        <a:spcAft>
                          <a:spcPts val="0"/>
                        </a:spcAft>
                        <a:buClrTx/>
                        <a:buSzTx/>
                        <a:buFontTx/>
                        <a:buNone/>
                        <a:tabLst/>
                        <a:defRPr sz="1000"/>
                      </a:pPr>
                      <a:r>
                        <a:rPr lang="de-DE" sz="1000"/>
                        <a:t>Keine Dyslipidämie</a:t>
                      </a:r>
                    </a:p>
                  </a:txBody>
                  <a:tcPr anchor="ctr"/>
                </a:tc>
                <a:tc>
                  <a:txBody>
                    <a:bodyPr/>
                    <a:lstStyle/>
                    <a:p>
                      <a:pPr algn="ctr"/>
                      <a:r>
                        <a:rPr lang="de-DE" sz="1000"/>
                        <a:t>859</a:t>
                      </a:r>
                    </a:p>
                    <a:p>
                      <a:pPr algn="ctr"/>
                      <a:r>
                        <a:rPr lang="de-DE" sz="1000"/>
                        <a:t>1.026</a:t>
                      </a:r>
                    </a:p>
                  </a:txBody>
                  <a:tcPr anchor="ctr"/>
                </a:tc>
                <a:tc>
                  <a:txBody>
                    <a:bodyPr/>
                    <a:lstStyle/>
                    <a:p>
                      <a:pPr algn="ctr"/>
                      <a:r>
                        <a:rPr lang="de-DE" sz="1000"/>
                        <a:t>0,76</a:t>
                      </a:r>
                    </a:p>
                    <a:p>
                      <a:pPr algn="ctr"/>
                      <a:r>
                        <a:rPr lang="de-DE" sz="1000"/>
                        <a:t>0,58</a:t>
                      </a:r>
                    </a:p>
                  </a:txBody>
                  <a:tcPr anchor="ctr"/>
                </a:tc>
                <a:tc>
                  <a:txBody>
                    <a:bodyPr/>
                    <a:lstStyle/>
                    <a:p>
                      <a:pPr algn="ctr"/>
                      <a:r>
                        <a:rPr lang="de-DE" sz="1000"/>
                        <a:t>0,60 – 0,95</a:t>
                      </a:r>
                    </a:p>
                    <a:p>
                      <a:pPr algn="ctr"/>
                      <a:r>
                        <a:rPr lang="de-DE" sz="1000"/>
                        <a:t>0,48 – 0,70</a:t>
                      </a:r>
                    </a:p>
                  </a:txBody>
                  <a:tcPr anchor="ctr"/>
                </a:tc>
                <a:tc>
                  <a:txBody>
                    <a:bodyPr/>
                    <a:lstStyle/>
                    <a:p>
                      <a:pPr algn="ctr"/>
                      <a:r>
                        <a:rPr lang="de-DE" sz="1000" b="1"/>
                        <a:t>0,016</a:t>
                      </a:r>
                      <a:br>
                        <a:rPr lang="de-DE" sz="1000" b="1"/>
                      </a:br>
                      <a:r>
                        <a:rPr lang="de-DE" sz="1000" b="1"/>
                        <a:t>&lt;0,01</a:t>
                      </a:r>
                    </a:p>
                  </a:txBody>
                  <a:tcPr anchor="ctr"/>
                </a:tc>
                <a:tc>
                  <a:txBody>
                    <a:bodyPr/>
                    <a:lstStyle/>
                    <a:p>
                      <a:pPr algn="ctr"/>
                      <a:r>
                        <a:rPr lang="de-DE" sz="1000"/>
                        <a:t>0,70</a:t>
                      </a:r>
                    </a:p>
                    <a:p>
                      <a:pPr algn="ctr"/>
                      <a:r>
                        <a:rPr lang="de-DE" sz="1000"/>
                        <a:t>0,92</a:t>
                      </a:r>
                    </a:p>
                  </a:txBody>
                  <a:tcPr anchor="ctr"/>
                </a:tc>
                <a:tc>
                  <a:txBody>
                    <a:bodyPr/>
                    <a:lstStyle/>
                    <a:p>
                      <a:pPr algn="ctr"/>
                      <a:r>
                        <a:rPr lang="de-DE" sz="1000"/>
                        <a:t>0,53 – 0,94</a:t>
                      </a:r>
                    </a:p>
                    <a:p>
                      <a:pPr algn="ctr"/>
                      <a:r>
                        <a:rPr lang="de-DE" sz="1000"/>
                        <a:t>0,70 – 1,22</a:t>
                      </a:r>
                    </a:p>
                  </a:txBody>
                  <a:tcPr anchor="ctr"/>
                </a:tc>
                <a:tc>
                  <a:txBody>
                    <a:bodyPr/>
                    <a:lstStyle/>
                    <a:p>
                      <a:pPr algn="ctr"/>
                      <a:r>
                        <a:rPr lang="de-DE" sz="1000" b="1"/>
                        <a:t>0,017</a:t>
                      </a:r>
                    </a:p>
                    <a:p>
                      <a:pPr algn="ctr"/>
                      <a:r>
                        <a:rPr lang="de-DE" sz="1000"/>
                        <a:t>0,562</a:t>
                      </a:r>
                    </a:p>
                  </a:txBody>
                  <a:tcPr anchor="ctr"/>
                </a:tc>
                <a:extLst>
                  <a:ext uri="{0D108BD9-81ED-4DB2-BD59-A6C34878D82A}">
                    <a16:rowId xmlns:a16="http://schemas.microsoft.com/office/drawing/2014/main" val="3928228421"/>
                  </a:ext>
                </a:extLst>
              </a:tr>
              <a:tr h="0">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Keine Aspirinbehandlung</a:t>
                      </a:r>
                    </a:p>
                  </a:txBody>
                  <a:tcPr anchor="ctr"/>
                </a:tc>
                <a:tc>
                  <a:txBody>
                    <a:bodyPr/>
                    <a:lstStyle/>
                    <a:p>
                      <a:pPr algn="ctr"/>
                      <a:r>
                        <a:rPr lang="de-DE" sz="1000"/>
                        <a:t>2.248</a:t>
                      </a:r>
                    </a:p>
                  </a:txBody>
                  <a:tcPr anchor="ctr"/>
                </a:tc>
                <a:tc>
                  <a:txBody>
                    <a:bodyPr/>
                    <a:lstStyle/>
                    <a:p>
                      <a:pPr algn="ctr"/>
                      <a:endParaRPr lang="de-DE" sz="1000"/>
                    </a:p>
                  </a:txBody>
                  <a:tcPr anchor="ctr"/>
                </a:tc>
                <a:tc>
                  <a:txBody>
                    <a:bodyPr/>
                    <a:lstStyle/>
                    <a:p>
                      <a:pPr algn="ctr"/>
                      <a:r>
                        <a:rPr lang="de-DE" sz="1000"/>
                        <a:t>Ref</a:t>
                      </a:r>
                    </a:p>
                  </a:txBody>
                  <a:tcPr anchor="ctr"/>
                </a:tc>
                <a:tc>
                  <a:txBody>
                    <a:bodyPr/>
                    <a:lstStyle/>
                    <a:p>
                      <a:pPr algn="ctr"/>
                      <a:endParaRPr lang="de-DE" sz="1000"/>
                    </a:p>
                  </a:txBody>
                  <a:tcPr anchor="ctr"/>
                </a:tc>
                <a:tc>
                  <a:txBody>
                    <a:bodyPr/>
                    <a:lstStyle/>
                    <a:p>
                      <a:pPr algn="ctr"/>
                      <a:endParaRPr lang="de-DE" sz="1000"/>
                    </a:p>
                  </a:txBody>
                  <a:tcPr anchor="ctr"/>
                </a:tc>
                <a:tc>
                  <a:txBody>
                    <a:bodyPr/>
                    <a:lstStyle/>
                    <a:p>
                      <a:pPr algn="ctr"/>
                      <a:r>
                        <a:rPr lang="de-DE" sz="1000"/>
                        <a:t>Ref</a:t>
                      </a:r>
                    </a:p>
                  </a:txBody>
                  <a:tcPr anchor="ctr"/>
                </a:tc>
                <a:tc>
                  <a:txBody>
                    <a:bodyPr/>
                    <a:lstStyle/>
                    <a:p>
                      <a:pPr algn="ctr"/>
                      <a:endParaRPr lang="de-DE" sz="1000"/>
                    </a:p>
                  </a:txBody>
                  <a:tcPr anchor="ctr"/>
                </a:tc>
                <a:extLst>
                  <a:ext uri="{0D108BD9-81ED-4DB2-BD59-A6C34878D82A}">
                    <a16:rowId xmlns:a16="http://schemas.microsoft.com/office/drawing/2014/main" val="2294282689"/>
                  </a:ext>
                </a:extLst>
              </a:tr>
              <a:tr h="0">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Aspirinbehandlung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715</a:t>
                      </a:r>
                    </a:p>
                  </a:txBody>
                  <a:tcPr anchor="ctr"/>
                </a:tc>
                <a:tc>
                  <a:txBody>
                    <a:bodyPr/>
                    <a:lstStyle/>
                    <a:p>
                      <a:pPr algn="ctr"/>
                      <a:r>
                        <a:rPr lang="de-DE" sz="1000"/>
                        <a:t>1,08</a:t>
                      </a:r>
                    </a:p>
                  </a:txBody>
                  <a:tcPr anchor="ctr"/>
                </a:tc>
                <a:tc>
                  <a:txBody>
                    <a:bodyPr/>
                    <a:lstStyle/>
                    <a:p>
                      <a:pPr algn="ctr"/>
                      <a:r>
                        <a:rPr lang="de-DE" sz="1000"/>
                        <a:t>0,87 – 1,34</a:t>
                      </a:r>
                    </a:p>
                  </a:txBody>
                  <a:tcPr anchor="ctr"/>
                </a:tc>
                <a:tc>
                  <a:txBody>
                    <a:bodyPr/>
                    <a:lstStyle/>
                    <a:p>
                      <a:pPr algn="ctr"/>
                      <a:r>
                        <a:rPr lang="de-DE" sz="1000"/>
                        <a:t>0,477</a:t>
                      </a:r>
                    </a:p>
                  </a:txBody>
                  <a:tcPr anchor="ctr"/>
                </a:tc>
                <a:tc>
                  <a:txBody>
                    <a:bodyPr/>
                    <a:lstStyle/>
                    <a:p>
                      <a:pPr algn="ctr"/>
                      <a:r>
                        <a:rPr lang="de-DE" sz="1000"/>
                        <a:t>0,89</a:t>
                      </a:r>
                    </a:p>
                  </a:txBody>
                  <a:tcPr anchor="ctr"/>
                </a:tc>
                <a:tc>
                  <a:txBody>
                    <a:bodyPr/>
                    <a:lstStyle/>
                    <a:p>
                      <a:pPr algn="ctr"/>
                      <a:r>
                        <a:rPr lang="de-DE" sz="1000"/>
                        <a:t>0,68 – 1,17</a:t>
                      </a:r>
                    </a:p>
                  </a:txBody>
                  <a:tcPr anchor="ctr"/>
                </a:tc>
                <a:tc>
                  <a:txBody>
                    <a:bodyPr/>
                    <a:lstStyle/>
                    <a:p>
                      <a:pPr algn="ctr"/>
                      <a:r>
                        <a:rPr lang="de-DE" sz="1000"/>
                        <a:t>0,397</a:t>
                      </a:r>
                    </a:p>
                  </a:txBody>
                  <a:tcPr anchor="ctr"/>
                </a:tc>
                <a:extLst>
                  <a:ext uri="{0D108BD9-81ED-4DB2-BD59-A6C34878D82A}">
                    <a16:rowId xmlns:a16="http://schemas.microsoft.com/office/drawing/2014/main" val="372092728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lang="de-DE" sz="1000" b="1"/>
                        <a:t>Diabetes </a:t>
                      </a:r>
                    </a:p>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Unbehandelte Dyslipidämie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1.885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526</a:t>
                      </a:r>
                    </a:p>
                  </a:txBody>
                  <a:tcPr anchor="ctr"/>
                </a:tc>
                <a:tc>
                  <a:txBody>
                    <a:bodyPr/>
                    <a:lstStyle/>
                    <a:p>
                      <a:pPr algn="ctr"/>
                      <a:endParaRPr lang="de-DE" sz="1000"/>
                    </a:p>
                  </a:txBody>
                  <a:tcPr anchor="ctr"/>
                </a:tc>
                <a:tc>
                  <a:txBody>
                    <a:bodyPr/>
                    <a:lstStyle/>
                    <a:p>
                      <a:pPr algn="ctr"/>
                      <a:endParaRPr lang="de-DE" sz="1000"/>
                    </a:p>
                    <a:p>
                      <a:pPr algn="ctr"/>
                      <a:r>
                        <a:rPr lang="de-DE" sz="1000"/>
                        <a:t>Ref</a:t>
                      </a:r>
                    </a:p>
                  </a:txBody>
                  <a:tcPr anchor="ctr"/>
                </a:tc>
                <a:tc>
                  <a:txBody>
                    <a:bodyPr/>
                    <a:lstStyle/>
                    <a:p>
                      <a:pPr algn="ctr"/>
                      <a:endParaRPr lang="de-DE" sz="1000"/>
                    </a:p>
                  </a:txBody>
                  <a:tcPr anchor="ctr"/>
                </a:tc>
                <a:tc>
                  <a:txBody>
                    <a:bodyPr/>
                    <a:lstStyle/>
                    <a:p>
                      <a:pPr algn="ctr"/>
                      <a:endParaRPr lang="de-DE" sz="1000"/>
                    </a:p>
                  </a:txBody>
                  <a:tcPr anchor="ctr"/>
                </a:tc>
                <a:tc>
                  <a:txBody>
                    <a:bodyPr/>
                    <a:lstStyle/>
                    <a:p>
                      <a:pPr algn="ctr"/>
                      <a:endParaRPr lang="de-DE" sz="1000"/>
                    </a:p>
                    <a:p>
                      <a:pPr algn="ctr"/>
                      <a:r>
                        <a:rPr lang="de-DE" sz="1000"/>
                        <a:t>Ref</a:t>
                      </a:r>
                    </a:p>
                  </a:txBody>
                  <a:tcPr anchor="ctr"/>
                </a:tc>
                <a:tc>
                  <a:txBody>
                    <a:bodyPr/>
                    <a:lstStyle/>
                    <a:p>
                      <a:pPr algn="ctr"/>
                      <a:endParaRPr lang="de-DE" sz="1000"/>
                    </a:p>
                  </a:txBody>
                  <a:tcPr anchor="ctr"/>
                </a:tc>
                <a:extLst>
                  <a:ext uri="{0D108BD9-81ED-4DB2-BD59-A6C34878D82A}">
                    <a16:rowId xmlns:a16="http://schemas.microsoft.com/office/drawing/2014/main" val="3206838633"/>
                  </a:ext>
                </a:extLst>
              </a:tr>
              <a:tr h="0">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Statinbehandlung</a:t>
                      </a:r>
                    </a:p>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Keine Dyslipidämie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961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398</a:t>
                      </a:r>
                    </a:p>
                  </a:txBody>
                  <a:tcPr anchor="ctr"/>
                </a:tc>
                <a:tc>
                  <a:txBody>
                    <a:bodyPr/>
                    <a:lstStyle/>
                    <a:p>
                      <a:pPr algn="ctr"/>
                      <a:r>
                        <a:rPr lang="de-DE" sz="1000"/>
                        <a:t>0,49</a:t>
                      </a:r>
                    </a:p>
                    <a:p>
                      <a:pPr algn="ctr"/>
                      <a:r>
                        <a:rPr lang="de-DE" sz="1000"/>
                        <a:t>0,42</a:t>
                      </a:r>
                    </a:p>
                  </a:txBody>
                  <a:tcPr anchor="ctr"/>
                </a:tc>
                <a:tc>
                  <a:txBody>
                    <a:bodyPr/>
                    <a:lstStyle/>
                    <a:p>
                      <a:pPr algn="ctr"/>
                      <a:r>
                        <a:rPr lang="de-DE" sz="1000"/>
                        <a:t>0,38 – 0,64</a:t>
                      </a:r>
                    </a:p>
                    <a:p>
                      <a:pPr algn="ctr"/>
                      <a:r>
                        <a:rPr lang="de-DE" sz="1000"/>
                        <a:t>0,31 – 0,58</a:t>
                      </a:r>
                    </a:p>
                  </a:txBody>
                  <a:tcPr anchor="ctr"/>
                </a:tc>
                <a:tc>
                  <a:txBody>
                    <a:bodyPr/>
                    <a:lstStyle/>
                    <a:p>
                      <a:pPr algn="ctr"/>
                      <a:r>
                        <a:rPr lang="de-DE" sz="1000" b="1"/>
                        <a:t>&lt;0,001</a:t>
                      </a:r>
                    </a:p>
                    <a:p>
                      <a:pPr algn="ctr"/>
                      <a:r>
                        <a:rPr lang="de-DE" sz="1000" b="1"/>
                        <a:t>&lt;0,001</a:t>
                      </a:r>
                      <a:endParaRPr lang="de-DE" sz="1000"/>
                    </a:p>
                  </a:txBody>
                  <a:tcPr anchor="ctr"/>
                </a:tc>
                <a:tc>
                  <a:txBody>
                    <a:bodyPr/>
                    <a:lstStyle/>
                    <a:p>
                      <a:pPr algn="ctr"/>
                      <a:r>
                        <a:rPr lang="de-DE" sz="1000"/>
                        <a:t>0,60</a:t>
                      </a:r>
                    </a:p>
                    <a:p>
                      <a:pPr algn="ctr"/>
                      <a:r>
                        <a:rPr lang="de-DE" sz="1000"/>
                        <a:t>0,69</a:t>
                      </a:r>
                    </a:p>
                  </a:txBody>
                  <a:tcPr anchor="ctr"/>
                </a:tc>
                <a:tc>
                  <a:txBody>
                    <a:bodyPr/>
                    <a:lstStyle/>
                    <a:p>
                      <a:pPr algn="ctr"/>
                      <a:r>
                        <a:rPr lang="de-DE" sz="1000"/>
                        <a:t>0,44 – 0,82</a:t>
                      </a:r>
                    </a:p>
                    <a:p>
                      <a:pPr algn="ctr"/>
                      <a:r>
                        <a:rPr lang="de-DE" sz="1000"/>
                        <a:t>0,48 – 1,00</a:t>
                      </a:r>
                    </a:p>
                  </a:txBody>
                  <a:tcPr anchor="ctr"/>
                </a:tc>
                <a:tc>
                  <a:txBody>
                    <a:bodyPr/>
                    <a:lstStyle/>
                    <a:p>
                      <a:pPr algn="ctr"/>
                      <a:r>
                        <a:rPr lang="de-DE" sz="1000" b="1"/>
                        <a:t>0,001</a:t>
                      </a:r>
                    </a:p>
                    <a:p>
                      <a:pPr algn="ctr"/>
                      <a:r>
                        <a:rPr lang="de-DE" sz="1000"/>
                        <a:t>0,051</a:t>
                      </a:r>
                    </a:p>
                  </a:txBody>
                  <a:tcPr anchor="ctr"/>
                </a:tc>
                <a:extLst>
                  <a:ext uri="{0D108BD9-81ED-4DB2-BD59-A6C34878D82A}">
                    <a16:rowId xmlns:a16="http://schemas.microsoft.com/office/drawing/2014/main" val="1919871291"/>
                  </a:ext>
                </a:extLst>
              </a:tr>
              <a:tr h="0">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Keine Aspirinbehandlung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1.204</a:t>
                      </a:r>
                    </a:p>
                  </a:txBody>
                  <a:tcPr anchor="ctr"/>
                </a:tc>
                <a:tc>
                  <a:txBody>
                    <a:bodyPr/>
                    <a:lstStyle/>
                    <a:p>
                      <a:pPr algn="ctr"/>
                      <a:endParaRPr lang="de-DE" sz="1000"/>
                    </a:p>
                  </a:txBody>
                  <a:tcPr anchor="ctr"/>
                </a:tc>
                <a:tc>
                  <a:txBody>
                    <a:bodyPr/>
                    <a:lstStyle/>
                    <a:p>
                      <a:pPr algn="ctr"/>
                      <a:r>
                        <a:rPr lang="de-DE" sz="1000"/>
                        <a:t>Ref</a:t>
                      </a:r>
                    </a:p>
                  </a:txBody>
                  <a:tcPr anchor="ctr"/>
                </a:tc>
                <a:tc>
                  <a:txBody>
                    <a:bodyPr/>
                    <a:lstStyle/>
                    <a:p>
                      <a:pPr algn="ctr"/>
                      <a:endParaRPr lang="de-DE" sz="1000"/>
                    </a:p>
                  </a:txBody>
                  <a:tcPr anchor="ctr"/>
                </a:tc>
                <a:tc>
                  <a:txBody>
                    <a:bodyPr/>
                    <a:lstStyle/>
                    <a:p>
                      <a:pPr algn="ctr"/>
                      <a:endParaRPr lang="de-DE" sz="1000"/>
                    </a:p>
                  </a:txBody>
                  <a:tcPr anchor="ctr"/>
                </a:tc>
                <a:tc>
                  <a:txBody>
                    <a:bodyPr/>
                    <a:lstStyle/>
                    <a:p>
                      <a:pPr algn="ctr"/>
                      <a:r>
                        <a:rPr lang="de-DE" sz="1000"/>
                        <a:t>Ref</a:t>
                      </a:r>
                    </a:p>
                  </a:txBody>
                  <a:tcPr anchor="ctr"/>
                </a:tc>
                <a:tc>
                  <a:txBody>
                    <a:bodyPr/>
                    <a:lstStyle/>
                    <a:p>
                      <a:pPr algn="ctr"/>
                      <a:endParaRPr lang="de-DE" sz="1000"/>
                    </a:p>
                  </a:txBody>
                  <a:tcPr anchor="ctr"/>
                </a:tc>
                <a:extLst>
                  <a:ext uri="{0D108BD9-81ED-4DB2-BD59-A6C34878D82A}">
                    <a16:rowId xmlns:a16="http://schemas.microsoft.com/office/drawing/2014/main" val="2443291721"/>
                  </a:ext>
                </a:extLst>
              </a:tr>
              <a:tr h="0">
                <a:tc>
                  <a:txBody>
                    <a:bodyPr/>
                    <a:lstStyle/>
                    <a:p>
                      <a:pPr marL="177800" marR="0" lvl="0" indent="0" algn="l" defTabSz="914400" rtl="0" eaLnBrk="1" fontAlgn="auto" latinLnBrk="0" hangingPunct="1">
                        <a:lnSpc>
                          <a:spcPct val="100000"/>
                        </a:lnSpc>
                        <a:spcBef>
                          <a:spcPts val="0"/>
                        </a:spcBef>
                        <a:spcAft>
                          <a:spcPts val="0"/>
                        </a:spcAft>
                        <a:buClrTx/>
                        <a:buSzTx/>
                        <a:buFontTx/>
                        <a:buNone/>
                        <a:tabLst/>
                        <a:defRPr sz="1000"/>
                      </a:pPr>
                      <a:r>
                        <a:rPr lang="de-DE" sz="1000"/>
                        <a:t>Aspirinbehandlung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681</a:t>
                      </a:r>
                    </a:p>
                  </a:txBody>
                  <a:tcPr anchor="ctr"/>
                </a:tc>
                <a:tc>
                  <a:txBody>
                    <a:bodyPr/>
                    <a:lstStyle/>
                    <a:p>
                      <a:pPr algn="ctr"/>
                      <a:r>
                        <a:rPr lang="de-DE" sz="1000"/>
                        <a:t>0,86</a:t>
                      </a:r>
                    </a:p>
                  </a:txBody>
                  <a:tcPr anchor="ctr"/>
                </a:tc>
                <a:tc>
                  <a:txBody>
                    <a:bodyPr/>
                    <a:lstStyle/>
                    <a:p>
                      <a:pPr algn="ctr"/>
                      <a:r>
                        <a:rPr lang="de-DE" sz="1000"/>
                        <a:t>0,68 – 1,08</a:t>
                      </a:r>
                    </a:p>
                  </a:txBody>
                  <a:tcPr anchor="ctr"/>
                </a:tc>
                <a:tc>
                  <a:txBody>
                    <a:bodyPr/>
                    <a:lstStyle/>
                    <a:p>
                      <a:pPr algn="ctr"/>
                      <a:r>
                        <a:rPr lang="de-DE" sz="1000"/>
                        <a:t>0,198</a:t>
                      </a:r>
                    </a:p>
                  </a:txBody>
                  <a:tcPr anchor="ctr"/>
                </a:tc>
                <a:tc>
                  <a:txBody>
                    <a:bodyPr/>
                    <a:lstStyle/>
                    <a:p>
                      <a:pPr algn="ctr"/>
                      <a:r>
                        <a:rPr lang="de-DE" sz="1000"/>
                        <a:t>1,18</a:t>
                      </a:r>
                    </a:p>
                  </a:txBody>
                  <a:tcPr anchor="ctr"/>
                </a:tc>
                <a:tc>
                  <a:txBody>
                    <a:bodyPr/>
                    <a:lstStyle/>
                    <a:p>
                      <a:pPr algn="ctr"/>
                      <a:r>
                        <a:rPr lang="de-DE" sz="1000"/>
                        <a:t>0,89 – 1,57</a:t>
                      </a:r>
                    </a:p>
                  </a:txBody>
                  <a:tcPr anchor="ctr"/>
                </a:tc>
                <a:tc>
                  <a:txBody>
                    <a:bodyPr/>
                    <a:lstStyle/>
                    <a:p>
                      <a:pPr algn="ctr"/>
                      <a:r>
                        <a:rPr lang="de-DE" sz="1000"/>
                        <a:t>0,243</a:t>
                      </a:r>
                    </a:p>
                  </a:txBody>
                  <a:tcPr anchor="ctr"/>
                </a:tc>
                <a:extLst>
                  <a:ext uri="{0D108BD9-81ED-4DB2-BD59-A6C34878D82A}">
                    <a16:rowId xmlns:a16="http://schemas.microsoft.com/office/drawing/2014/main" val="1611305748"/>
                  </a:ext>
                </a:extLst>
              </a:tr>
            </a:tbl>
          </a:graphicData>
        </a:graphic>
      </p:graphicFrame>
      <p:sp>
        <p:nvSpPr>
          <p:cNvPr id="13" name="Rounded Rectangle 6">
            <a:extLst>
              <a:ext uri="{FF2B5EF4-FFF2-40B4-BE49-F238E27FC236}">
                <a16:creationId xmlns:a16="http://schemas.microsoft.com/office/drawing/2014/main" id="{9BA95BA8-8740-65AD-D1FC-896642A9A98A}"/>
              </a:ext>
            </a:extLst>
          </p:cNvPr>
          <p:cNvSpPr/>
          <p:nvPr/>
        </p:nvSpPr>
        <p:spPr>
          <a:xfrm>
            <a:off x="647701" y="4254442"/>
            <a:ext cx="7955631" cy="43658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Apis For Office"/>
              <a:ea typeface="+mn-ea"/>
              <a:cs typeface="+mn-cs"/>
              <a:sym typeface="Symbol" pitchFamily="18" charset="2"/>
            </a:endParaRPr>
          </a:p>
        </p:txBody>
      </p:sp>
      <p:sp>
        <p:nvSpPr>
          <p:cNvPr id="2" name="Textfeld 1">
            <a:extLst>
              <a:ext uri="{FF2B5EF4-FFF2-40B4-BE49-F238E27FC236}">
                <a16:creationId xmlns:a16="http://schemas.microsoft.com/office/drawing/2014/main" id="{6D3F3D2D-E8BD-DA45-0760-C400B4E6DC2C}"/>
              </a:ext>
            </a:extLst>
          </p:cNvPr>
          <p:cNvSpPr txBox="1"/>
          <p:nvPr/>
        </p:nvSpPr>
        <p:spPr>
          <a:xfrm>
            <a:off x="667017" y="1889525"/>
            <a:ext cx="7040505" cy="498791"/>
          </a:xfrm>
          <a:prstGeom prst="rect">
            <a:avLst/>
          </a:prstGeom>
          <a:noFill/>
        </p:spPr>
        <p:txBody>
          <a:bodyPr wrap="square" lIns="0" tIns="0" rIns="0" bIns="0" rtlCol="0">
            <a:spAutoFit/>
          </a:bodyPr>
          <a:lstStyle/>
          <a:p>
            <a:pPr>
              <a:lnSpc>
                <a:spcPct val="120000"/>
              </a:lnSpc>
            </a:pPr>
            <a:r>
              <a:rPr lang="de-DE" sz="1400" b="1">
                <a:solidFill>
                  <a:schemeClr val="tx2"/>
                </a:solidFill>
              </a:rPr>
              <a:t>Risiko von Lebersteatose und -</a:t>
            </a:r>
            <a:r>
              <a:rPr lang="de-DE" sz="1400" b="1" err="1">
                <a:solidFill>
                  <a:schemeClr val="tx2"/>
                </a:solidFill>
              </a:rPr>
              <a:t>fibrose</a:t>
            </a:r>
            <a:r>
              <a:rPr lang="de-DE" sz="1400" b="1">
                <a:solidFill>
                  <a:schemeClr val="tx2"/>
                </a:solidFill>
              </a:rPr>
              <a:t> bei aktueller Aspirin- und Statintherapie in Risikogruppen</a:t>
            </a:r>
          </a:p>
        </p:txBody>
      </p:sp>
      <p:sp>
        <p:nvSpPr>
          <p:cNvPr id="7" name="Textfeld 6">
            <a:extLst>
              <a:ext uri="{FF2B5EF4-FFF2-40B4-BE49-F238E27FC236}">
                <a16:creationId xmlns:a16="http://schemas.microsoft.com/office/drawing/2014/main" id="{588FC1F3-357C-2E4C-9686-00C6B8050A53}"/>
              </a:ext>
            </a:extLst>
          </p:cNvPr>
          <p:cNvSpPr txBox="1"/>
          <p:nvPr/>
        </p:nvSpPr>
        <p:spPr>
          <a:xfrm>
            <a:off x="647700" y="5693617"/>
            <a:ext cx="10947332" cy="646986"/>
          </a:xfrm>
          <a:prstGeom prst="roundRect">
            <a:avLst/>
          </a:prstGeom>
          <a:solidFill>
            <a:srgbClr val="D8EAF8"/>
          </a:solidFill>
          <a:ln>
            <a:solidFill>
              <a:srgbClr val="D8EAF8"/>
            </a:solidFill>
          </a:ln>
        </p:spPr>
        <p:txBody>
          <a:bodyPr wrap="square" anchor="ctr" anchorCtr="0">
            <a:spAutoFit/>
          </a:bodyPr>
          <a:lstStyle/>
          <a:p>
            <a:r>
              <a:rPr lang="de-DE" sz="1600">
                <a:solidFill>
                  <a:srgbClr val="001965"/>
                </a:solidFill>
              </a:rPr>
              <a:t>Die Einnahme von Statinen ist mit einem geringeren Risiko sowohl für Steatose als auch für Fibrose verbunden, während dies für Aspirin nicht zutrifft.</a:t>
            </a:r>
          </a:p>
        </p:txBody>
      </p:sp>
    </p:spTree>
    <p:custDataLst>
      <p:tags r:id="rId1"/>
    </p:custDataLst>
    <p:extLst>
      <p:ext uri="{BB962C8B-B14F-4D97-AF65-F5344CB8AC3E}">
        <p14:creationId xmlns:p14="http://schemas.microsoft.com/office/powerpoint/2010/main" val="1242375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02E1C-7AEA-68E0-AAF0-EB0139D685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5A6209-6899-7114-05A6-A1850615992F}"/>
              </a:ext>
            </a:extLst>
          </p:cNvPr>
          <p:cNvSpPr>
            <a:spLocks noGrp="1"/>
          </p:cNvSpPr>
          <p:nvPr>
            <p:ph type="ctrTitle"/>
          </p:nvPr>
        </p:nvSpPr>
        <p:spPr>
          <a:xfrm>
            <a:off x="647999" y="648000"/>
            <a:ext cx="9163745" cy="5562000"/>
          </a:xfrm>
        </p:spPr>
        <p:txBody>
          <a:bodyPr/>
          <a:lstStyle/>
          <a:p>
            <a:r>
              <a:rPr lang="de-DE" sz="3600"/>
              <a:t>The </a:t>
            </a:r>
            <a:r>
              <a:rPr lang="de-DE" sz="3600" err="1"/>
              <a:t>impact</a:t>
            </a:r>
            <a:r>
              <a:rPr lang="de-DE" sz="3600"/>
              <a:t> </a:t>
            </a:r>
            <a:r>
              <a:rPr lang="de-DE" sz="3600" err="1"/>
              <a:t>of</a:t>
            </a:r>
            <a:r>
              <a:rPr lang="de-DE" sz="3600"/>
              <a:t> SGLT2i and GLP1-RA on </a:t>
            </a:r>
            <a:r>
              <a:rPr lang="de-DE" sz="3600" err="1"/>
              <a:t>liver-related</a:t>
            </a:r>
            <a:r>
              <a:rPr lang="de-DE" sz="3600"/>
              <a:t> </a:t>
            </a:r>
            <a:r>
              <a:rPr lang="de-DE" sz="3600" err="1"/>
              <a:t>events</a:t>
            </a:r>
            <a:r>
              <a:rPr lang="de-DE" sz="3600"/>
              <a:t> in </a:t>
            </a:r>
            <a:r>
              <a:rPr lang="de-DE" sz="3600" err="1"/>
              <a:t>patients</a:t>
            </a:r>
            <a:r>
              <a:rPr lang="de-DE" sz="3600"/>
              <a:t> </a:t>
            </a:r>
            <a:r>
              <a:rPr lang="de-DE" sz="3600" err="1"/>
              <a:t>with</a:t>
            </a:r>
            <a:r>
              <a:rPr lang="de-DE" sz="3600"/>
              <a:t> </a:t>
            </a:r>
            <a:r>
              <a:rPr lang="de-DE" sz="3600" err="1"/>
              <a:t>metabolic</a:t>
            </a:r>
            <a:r>
              <a:rPr lang="de-DE" sz="3600"/>
              <a:t> </a:t>
            </a:r>
            <a:r>
              <a:rPr lang="de-DE" sz="3600" err="1"/>
              <a:t>dysfunction-associated</a:t>
            </a:r>
            <a:r>
              <a:rPr lang="de-DE" sz="3600"/>
              <a:t> </a:t>
            </a:r>
            <a:r>
              <a:rPr lang="de-DE" sz="3600" err="1"/>
              <a:t>steatotic</a:t>
            </a:r>
            <a:r>
              <a:rPr lang="de-DE" sz="3600"/>
              <a:t> </a:t>
            </a:r>
            <a:r>
              <a:rPr lang="de-DE" sz="3600" err="1"/>
              <a:t>liver</a:t>
            </a:r>
            <a:r>
              <a:rPr lang="de-DE" sz="3600"/>
              <a:t> </a:t>
            </a:r>
            <a:r>
              <a:rPr lang="de-DE" sz="3600" err="1"/>
              <a:t>disease</a:t>
            </a:r>
            <a:r>
              <a:rPr lang="de-DE" sz="3600"/>
              <a:t> and type 2 </a:t>
            </a:r>
            <a:r>
              <a:rPr lang="de-DE" sz="3600" err="1"/>
              <a:t>diabetes</a:t>
            </a:r>
            <a:r>
              <a:rPr lang="de-DE" sz="3600"/>
              <a:t>: a </a:t>
            </a:r>
            <a:r>
              <a:rPr lang="de-DE" sz="3600" err="1"/>
              <a:t>systematic</a:t>
            </a:r>
            <a:r>
              <a:rPr lang="de-DE" sz="3600"/>
              <a:t> review and network meta-analysis</a:t>
            </a:r>
          </a:p>
        </p:txBody>
      </p:sp>
      <p:sp>
        <p:nvSpPr>
          <p:cNvPr id="3" name="Textplatzhalter 2">
            <a:extLst>
              <a:ext uri="{FF2B5EF4-FFF2-40B4-BE49-F238E27FC236}">
                <a16:creationId xmlns:a16="http://schemas.microsoft.com/office/drawing/2014/main" id="{BEB65AC3-627F-6134-50EF-317995114A14}"/>
              </a:ext>
            </a:extLst>
          </p:cNvPr>
          <p:cNvSpPr>
            <a:spLocks noGrp="1"/>
          </p:cNvSpPr>
          <p:nvPr>
            <p:ph type="body" sz="quarter" idx="17"/>
          </p:nvPr>
        </p:nvSpPr>
        <p:spPr/>
        <p:txBody>
          <a:bodyPr/>
          <a:lstStyle/>
          <a:p>
            <a:r>
              <a:rPr lang="de-DE" err="1"/>
              <a:t>ePoster</a:t>
            </a:r>
            <a:r>
              <a:rPr lang="de-DE"/>
              <a:t> (SAT-416) vom EASL 2025, 07.-10. Mai 2025, Amsterdam.</a:t>
            </a:r>
          </a:p>
        </p:txBody>
      </p:sp>
      <p:sp>
        <p:nvSpPr>
          <p:cNvPr id="4" name="Textplatzhalter 3">
            <a:extLst>
              <a:ext uri="{FF2B5EF4-FFF2-40B4-BE49-F238E27FC236}">
                <a16:creationId xmlns:a16="http://schemas.microsoft.com/office/drawing/2014/main" id="{837C0CCC-842D-3A69-7BDE-9ADC4584BEB9}"/>
              </a:ext>
            </a:extLst>
          </p:cNvPr>
          <p:cNvSpPr>
            <a:spLocks noGrp="1"/>
          </p:cNvSpPr>
          <p:nvPr>
            <p:ph type="body" sz="quarter" idx="14"/>
          </p:nvPr>
        </p:nvSpPr>
        <p:spPr/>
        <p:txBody>
          <a:bodyPr/>
          <a:lstStyle/>
          <a:p>
            <a:r>
              <a:rPr lang="de-DE"/>
              <a:t>Li, L. et al.</a:t>
            </a:r>
          </a:p>
        </p:txBody>
      </p:sp>
      <p:pic>
        <p:nvPicPr>
          <p:cNvPr id="6" name="Grafik 5">
            <a:extLst>
              <a:ext uri="{FF2B5EF4-FFF2-40B4-BE49-F238E27FC236}">
                <a16:creationId xmlns:a16="http://schemas.microsoft.com/office/drawing/2014/main" id="{9C4E51E3-7947-EFBE-D2B1-BC5D6C720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859" y="4511586"/>
            <a:ext cx="3076142" cy="1909702"/>
          </a:xfrm>
          <a:prstGeom prst="rect">
            <a:avLst/>
          </a:prstGeom>
        </p:spPr>
      </p:pic>
    </p:spTree>
    <p:custDataLst>
      <p:tags r:id="rId1"/>
    </p:custDataLst>
    <p:extLst>
      <p:ext uri="{BB962C8B-B14F-4D97-AF65-F5344CB8AC3E}">
        <p14:creationId xmlns:p14="http://schemas.microsoft.com/office/powerpoint/2010/main" val="4118654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549C-8F96-E2BE-98A9-7EB1F5156E24}"/>
            </a:ext>
          </a:extLst>
        </p:cNvPr>
        <p:cNvGrpSpPr/>
        <p:nvPr/>
      </p:nvGrpSpPr>
      <p:grpSpPr>
        <a:xfrm>
          <a:off x="0" y="0"/>
          <a:ext cx="0" cy="0"/>
          <a:chOff x="0" y="0"/>
          <a:chExt cx="0" cy="0"/>
        </a:xfrm>
      </p:grpSpPr>
      <p:graphicFrame>
        <p:nvGraphicFramePr>
          <p:cNvPr id="10" name="Tabelle 9">
            <a:extLst>
              <a:ext uri="{FF2B5EF4-FFF2-40B4-BE49-F238E27FC236}">
                <a16:creationId xmlns:a16="http://schemas.microsoft.com/office/drawing/2014/main" id="{6E6FCD0C-A8CB-99FE-8A25-B3588EF0A329}"/>
              </a:ext>
            </a:extLst>
          </p:cNvPr>
          <p:cNvGraphicFramePr>
            <a:graphicFrameLocks noGrp="1"/>
          </p:cNvGraphicFramePr>
          <p:nvPr>
            <p:extLst>
              <p:ext uri="{D42A27DB-BD31-4B8C-83A1-F6EECF244321}">
                <p14:modId xmlns:p14="http://schemas.microsoft.com/office/powerpoint/2010/main" val="4142377918"/>
              </p:ext>
            </p:extLst>
          </p:nvPr>
        </p:nvGraphicFramePr>
        <p:xfrm>
          <a:off x="4675308" y="1640974"/>
          <a:ext cx="6880823" cy="3364808"/>
        </p:xfrm>
        <a:graphic>
          <a:graphicData uri="http://schemas.openxmlformats.org/drawingml/2006/table">
            <a:tbl>
              <a:tblPr firstRow="1" bandRow="1">
                <a:tableStyleId>{5C22544A-7EE6-4342-B048-85BDC9FD1C3A}</a:tableStyleId>
              </a:tblPr>
              <a:tblGrid>
                <a:gridCol w="1729521">
                  <a:extLst>
                    <a:ext uri="{9D8B030D-6E8A-4147-A177-3AD203B41FA5}">
                      <a16:colId xmlns:a16="http://schemas.microsoft.com/office/drawing/2014/main" val="1189987377"/>
                    </a:ext>
                  </a:extLst>
                </a:gridCol>
                <a:gridCol w="1813053">
                  <a:extLst>
                    <a:ext uri="{9D8B030D-6E8A-4147-A177-3AD203B41FA5}">
                      <a16:colId xmlns:a16="http://schemas.microsoft.com/office/drawing/2014/main" val="276196242"/>
                    </a:ext>
                  </a:extLst>
                </a:gridCol>
                <a:gridCol w="783221">
                  <a:extLst>
                    <a:ext uri="{9D8B030D-6E8A-4147-A177-3AD203B41FA5}">
                      <a16:colId xmlns:a16="http://schemas.microsoft.com/office/drawing/2014/main" val="1493737558"/>
                    </a:ext>
                  </a:extLst>
                </a:gridCol>
                <a:gridCol w="1224610">
                  <a:extLst>
                    <a:ext uri="{9D8B030D-6E8A-4147-A177-3AD203B41FA5}">
                      <a16:colId xmlns:a16="http://schemas.microsoft.com/office/drawing/2014/main" val="4195570350"/>
                    </a:ext>
                  </a:extLst>
                </a:gridCol>
                <a:gridCol w="1330418">
                  <a:extLst>
                    <a:ext uri="{9D8B030D-6E8A-4147-A177-3AD203B41FA5}">
                      <a16:colId xmlns:a16="http://schemas.microsoft.com/office/drawing/2014/main" val="766405250"/>
                    </a:ext>
                  </a:extLst>
                </a:gridCol>
              </a:tblGrid>
              <a:tr h="425791">
                <a:tc>
                  <a:txBody>
                    <a:bodyPr/>
                    <a:lstStyle/>
                    <a:p>
                      <a:r>
                        <a:rPr lang="de-DE" sz="1000"/>
                        <a:t>Subgruppe</a:t>
                      </a:r>
                    </a:p>
                  </a:txBody>
                  <a:tcPr/>
                </a:tc>
                <a:tc>
                  <a:txBody>
                    <a:bodyPr/>
                    <a:lstStyle/>
                    <a:p>
                      <a:r>
                        <a:rPr lang="de-DE" sz="1000"/>
                        <a:t>Therapie-Vergleich</a:t>
                      </a:r>
                    </a:p>
                  </a:txBody>
                  <a:tcPr/>
                </a:tc>
                <a:tc>
                  <a:txBody>
                    <a:bodyPr/>
                    <a:lstStyle/>
                    <a:p>
                      <a:r>
                        <a:rPr lang="de-DE" sz="1000"/>
                        <a:t>Studien (n)</a:t>
                      </a:r>
                    </a:p>
                  </a:txBody>
                  <a:tcPr/>
                </a:tc>
                <a:tc>
                  <a:txBody>
                    <a:bodyPr/>
                    <a:lstStyle/>
                    <a:p>
                      <a:r>
                        <a:rPr lang="de-DE" sz="1000"/>
                        <a:t>Gepoolte HR</a:t>
                      </a:r>
                      <a:br>
                        <a:rPr lang="de-DE" sz="1000"/>
                      </a:br>
                      <a:r>
                        <a:rPr lang="de-DE" sz="1000"/>
                        <a:t>(95 % CI)</a:t>
                      </a:r>
                    </a:p>
                  </a:txBody>
                  <a:tcPr/>
                </a:tc>
                <a:tc>
                  <a:txBody>
                    <a:bodyPr/>
                    <a:lstStyle/>
                    <a:p>
                      <a:r>
                        <a:rPr lang="de-DE" sz="1000"/>
                        <a:t>Heterogenität </a:t>
                      </a:r>
                    </a:p>
                    <a:p>
                      <a:r>
                        <a:rPr lang="de-DE" sz="1000"/>
                        <a:t>(Q-Test)</a:t>
                      </a:r>
                    </a:p>
                  </a:txBody>
                  <a:tcPr/>
                </a:tc>
                <a:extLst>
                  <a:ext uri="{0D108BD9-81ED-4DB2-BD59-A6C34878D82A}">
                    <a16:rowId xmlns:a16="http://schemas.microsoft.com/office/drawing/2014/main" val="4142631182"/>
                  </a:ext>
                </a:extLst>
              </a:tr>
              <a:tr h="202837">
                <a:tc>
                  <a:txBody>
                    <a:bodyPr/>
                    <a:lstStyle/>
                    <a:p>
                      <a:r>
                        <a:rPr lang="de-DE" sz="1000" b="1">
                          <a:solidFill>
                            <a:schemeClr val="tx2"/>
                          </a:solidFill>
                        </a:rPr>
                        <a:t>Studiendesign</a:t>
                      </a: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extLst>
                  <a:ext uri="{0D108BD9-81ED-4DB2-BD59-A6C34878D82A}">
                    <a16:rowId xmlns:a16="http://schemas.microsoft.com/office/drawing/2014/main" val="4186496497"/>
                  </a:ext>
                </a:extLst>
              </a:tr>
              <a:tr h="202837">
                <a:tc>
                  <a:txBody>
                    <a:bodyPr/>
                    <a:lstStyle/>
                    <a:p>
                      <a:r>
                        <a:rPr lang="de-DE" sz="1000">
                          <a:solidFill>
                            <a:schemeClr val="tx2"/>
                          </a:solidFill>
                        </a:rPr>
                        <a:t>Kohorte</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GLP-1 RA vs. SGLT-2i</a:t>
                      </a:r>
                    </a:p>
                  </a:txBody>
                  <a:tcPr marL="72000" marR="72000" marT="18000" marB="18000"/>
                </a:tc>
                <a:tc>
                  <a:txBody>
                    <a:bodyPr/>
                    <a:lstStyle/>
                    <a:p>
                      <a:r>
                        <a:rPr lang="de-DE" sz="1000">
                          <a:solidFill>
                            <a:schemeClr val="tx2"/>
                          </a:solidFill>
                        </a:rPr>
                        <a:t>4</a:t>
                      </a:r>
                    </a:p>
                  </a:txBody>
                  <a:tcPr marL="72000" marR="72000" marT="18000" marB="18000"/>
                </a:tc>
                <a:tc>
                  <a:txBody>
                    <a:bodyPr/>
                    <a:lstStyle/>
                    <a:p>
                      <a:r>
                        <a:rPr lang="de-DE" sz="1000">
                          <a:solidFill>
                            <a:schemeClr val="tx2"/>
                          </a:solidFill>
                        </a:rPr>
                        <a:t>1,0 (0,95 </a:t>
                      </a:r>
                      <a:r>
                        <a:rPr lang="de-DE" sz="1000" b="1">
                          <a:solidFill>
                            <a:schemeClr val="tx2"/>
                          </a:solidFill>
                        </a:rPr>
                        <a:t>–</a:t>
                      </a:r>
                      <a:r>
                        <a:rPr lang="de-DE" sz="1000">
                          <a:solidFill>
                            <a:schemeClr val="tx2"/>
                          </a:solidFill>
                        </a:rPr>
                        <a:t> 1,05)</a:t>
                      </a:r>
                    </a:p>
                  </a:txBody>
                  <a:tcPr marL="72000" marR="72000" marT="18000" marB="18000"/>
                </a:tc>
                <a:tc>
                  <a:txBody>
                    <a:bodyPr/>
                    <a:lstStyle/>
                    <a:p>
                      <a:r>
                        <a:rPr lang="de-DE" sz="1000">
                          <a:solidFill>
                            <a:schemeClr val="tx2"/>
                          </a:solidFill>
                        </a:rPr>
                        <a:t>p = 0,18, I</a:t>
                      </a:r>
                      <a:r>
                        <a:rPr lang="de-DE" sz="1000" kern="1200" baseline="30000">
                          <a:solidFill>
                            <a:schemeClr val="tx2"/>
                          </a:solidFill>
                          <a:effectLst/>
                        </a:rPr>
                        <a:t>2</a:t>
                      </a:r>
                      <a:r>
                        <a:rPr lang="de-DE" sz="1000">
                          <a:solidFill>
                            <a:schemeClr val="tx2"/>
                          </a:solidFill>
                        </a:rPr>
                        <a:t> = 39 %</a:t>
                      </a:r>
                    </a:p>
                  </a:txBody>
                  <a:tcPr marL="72000" marR="72000" marT="18000" marB="18000"/>
                </a:tc>
                <a:extLst>
                  <a:ext uri="{0D108BD9-81ED-4DB2-BD59-A6C34878D82A}">
                    <a16:rowId xmlns:a16="http://schemas.microsoft.com/office/drawing/2014/main" val="3639048625"/>
                  </a:ext>
                </a:extLst>
              </a:tr>
              <a:tr h="202837">
                <a:tc>
                  <a:txBody>
                    <a:bodyPr/>
                    <a:lstStyle/>
                    <a:p>
                      <a:r>
                        <a:rPr lang="de-DE" sz="1000" b="1">
                          <a:solidFill>
                            <a:schemeClr val="tx2"/>
                          </a:solidFill>
                        </a:rPr>
                        <a:t>Region</a:t>
                      </a: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extLst>
                  <a:ext uri="{0D108BD9-81ED-4DB2-BD59-A6C34878D82A}">
                    <a16:rowId xmlns:a16="http://schemas.microsoft.com/office/drawing/2014/main" val="3928228421"/>
                  </a:ext>
                </a:extLst>
              </a:tr>
              <a:tr h="368423">
                <a:tc>
                  <a:txBody>
                    <a:bodyPr/>
                    <a:lstStyle/>
                    <a:p>
                      <a:r>
                        <a:rPr lang="de-DE" sz="1000">
                          <a:solidFill>
                            <a:schemeClr val="tx2"/>
                          </a:solidFill>
                        </a:rPr>
                        <a:t>Asien</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Non-SGLT-2i</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DPP-4i</a:t>
                      </a:r>
                    </a:p>
                  </a:txBody>
                  <a:tcPr marL="72000" marR="72000" marT="18000" marB="18000"/>
                </a:tc>
                <a:tc>
                  <a:txBody>
                    <a:bodyPr/>
                    <a:lstStyle/>
                    <a:p>
                      <a:r>
                        <a:rPr lang="de-DE" sz="1000">
                          <a:solidFill>
                            <a:schemeClr val="tx2"/>
                          </a:solidFill>
                        </a:rPr>
                        <a:t>4</a:t>
                      </a:r>
                    </a:p>
                    <a:p>
                      <a:r>
                        <a:rPr lang="de-DE" sz="1000">
                          <a:solidFill>
                            <a:schemeClr val="tx2"/>
                          </a:solidFill>
                        </a:rPr>
                        <a:t>2</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a:solidFill>
                            <a:schemeClr val="tx2"/>
                          </a:solidFill>
                        </a:rPr>
                        <a:t>0,68 (0,51 – 0,90)</a:t>
                      </a:r>
                    </a:p>
                    <a:p>
                      <a:r>
                        <a:rPr lang="de-DE" sz="1000" b="1">
                          <a:solidFill>
                            <a:schemeClr val="tx2"/>
                          </a:solidFill>
                        </a:rPr>
                        <a:t>0,51 (0,32 – 0,80)</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0,09, I</a:t>
                      </a:r>
                      <a:r>
                        <a:rPr lang="de-DE" sz="1000" kern="1200" baseline="30000">
                          <a:solidFill>
                            <a:schemeClr val="tx2"/>
                          </a:solidFill>
                          <a:effectLst/>
                        </a:rPr>
                        <a:t>2</a:t>
                      </a:r>
                      <a:r>
                        <a:rPr lang="de-DE" sz="1000">
                          <a:solidFill>
                            <a:schemeClr val="tx2"/>
                          </a:solidFill>
                        </a:rPr>
                        <a:t> = 55 %</a:t>
                      </a:r>
                    </a:p>
                    <a:p>
                      <a:r>
                        <a:rPr lang="de-DE" sz="1000">
                          <a:solidFill>
                            <a:schemeClr val="tx2"/>
                          </a:solidFill>
                        </a:rPr>
                        <a:t>p = 0,32, I</a:t>
                      </a:r>
                      <a:r>
                        <a:rPr lang="de-DE" sz="1000" kern="1200" baseline="30000">
                          <a:solidFill>
                            <a:schemeClr val="tx2"/>
                          </a:solidFill>
                          <a:effectLst/>
                        </a:rPr>
                        <a:t>2</a:t>
                      </a:r>
                      <a:r>
                        <a:rPr lang="de-DE" sz="1000">
                          <a:solidFill>
                            <a:schemeClr val="tx2"/>
                          </a:solidFill>
                        </a:rPr>
                        <a:t> = 0 %</a:t>
                      </a:r>
                    </a:p>
                  </a:txBody>
                  <a:tcPr marL="72000" marR="72000" marT="18000" marB="18000"/>
                </a:tc>
                <a:extLst>
                  <a:ext uri="{0D108BD9-81ED-4DB2-BD59-A6C34878D82A}">
                    <a16:rowId xmlns:a16="http://schemas.microsoft.com/office/drawing/2014/main" val="2294282689"/>
                  </a:ext>
                </a:extLst>
              </a:tr>
              <a:tr h="368423">
                <a:tc>
                  <a:txBody>
                    <a:bodyPr/>
                    <a:lstStyle/>
                    <a:p>
                      <a:r>
                        <a:rPr lang="de-DE" sz="1000">
                          <a:solidFill>
                            <a:schemeClr val="tx2"/>
                          </a:solidFill>
                        </a:rPr>
                        <a:t>Nicht-Asien</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GLP-1 RA vs. SGLT-2i</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DPP-4i</a:t>
                      </a:r>
                    </a:p>
                  </a:txBody>
                  <a:tcPr marL="72000" marR="72000" marT="18000" marB="18000"/>
                </a:tc>
                <a:tc>
                  <a:txBody>
                    <a:bodyPr/>
                    <a:lstStyle/>
                    <a:p>
                      <a:r>
                        <a:rPr lang="de-DE" sz="1000">
                          <a:solidFill>
                            <a:schemeClr val="tx2"/>
                          </a:solidFill>
                        </a:rPr>
                        <a:t>4</a:t>
                      </a:r>
                    </a:p>
                    <a:p>
                      <a:r>
                        <a:rPr lang="de-DE" sz="1000">
                          <a:solidFill>
                            <a:schemeClr val="tx2"/>
                          </a:solidFill>
                        </a:rPr>
                        <a:t>2</a:t>
                      </a:r>
                    </a:p>
                  </a:txBody>
                  <a:tcPr marL="72000" marR="72000" marT="18000" marB="18000"/>
                </a:tc>
                <a:tc>
                  <a:txBody>
                    <a:bodyPr/>
                    <a:lstStyle/>
                    <a:p>
                      <a:r>
                        <a:rPr lang="de-DE" sz="1000" b="1">
                          <a:solidFill>
                            <a:schemeClr val="tx2"/>
                          </a:solidFill>
                        </a:rPr>
                        <a:t>0,91 (0,83 – 0,99)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a:solidFill>
                            <a:schemeClr val="tx2"/>
                          </a:solidFill>
                        </a:rPr>
                        <a:t>0,80 (0,76 – 0,84)</a:t>
                      </a:r>
                    </a:p>
                  </a:txBody>
                  <a:tcPr marL="72000" marR="72000" marT="18000" marB="18000"/>
                </a:tc>
                <a:tc>
                  <a:txBody>
                    <a:bodyPr/>
                    <a:lstStyle/>
                    <a:p>
                      <a:r>
                        <a:rPr lang="de-DE" sz="1000">
                          <a:solidFill>
                            <a:schemeClr val="tx2"/>
                          </a:solidFill>
                        </a:rPr>
                        <a:t>p &lt; 0,01, I</a:t>
                      </a:r>
                      <a:r>
                        <a:rPr lang="de-DE" sz="1000" kern="1200" baseline="30000">
                          <a:solidFill>
                            <a:schemeClr val="tx2"/>
                          </a:solidFill>
                          <a:effectLst/>
                        </a:rPr>
                        <a:t>2</a:t>
                      </a:r>
                      <a:r>
                        <a:rPr lang="de-DE" sz="1000">
                          <a:solidFill>
                            <a:schemeClr val="tx2"/>
                          </a:solidFill>
                        </a:rPr>
                        <a:t> = 85 %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0,87, I</a:t>
                      </a:r>
                      <a:r>
                        <a:rPr lang="de-DE" sz="1000" kern="1200" baseline="30000">
                          <a:solidFill>
                            <a:schemeClr val="tx2"/>
                          </a:solidFill>
                          <a:effectLst/>
                        </a:rPr>
                        <a:t>2</a:t>
                      </a:r>
                      <a:r>
                        <a:rPr lang="de-DE" sz="1000">
                          <a:solidFill>
                            <a:schemeClr val="tx2"/>
                          </a:solidFill>
                        </a:rPr>
                        <a:t> = 0 %</a:t>
                      </a:r>
                    </a:p>
                  </a:txBody>
                  <a:tcPr marL="72000" marR="72000" marT="18000" marB="18000"/>
                </a:tc>
                <a:extLst>
                  <a:ext uri="{0D108BD9-81ED-4DB2-BD59-A6C34878D82A}">
                    <a16:rowId xmlns:a16="http://schemas.microsoft.com/office/drawing/2014/main" val="3720927285"/>
                  </a:ext>
                </a:extLst>
              </a:tr>
              <a:tr h="202837">
                <a:tc>
                  <a:txBody>
                    <a:bodyPr/>
                    <a:lstStyle/>
                    <a:p>
                      <a:r>
                        <a:rPr lang="de-DE" sz="1000" b="1" spc="-30" baseline="0">
                          <a:solidFill>
                            <a:schemeClr val="tx2"/>
                          </a:solidFill>
                        </a:rPr>
                        <a:t>Medianes Follow-up (Jahre)</a:t>
                      </a: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tc>
                  <a:txBody>
                    <a:bodyPr/>
                    <a:lstStyle/>
                    <a:p>
                      <a:endParaRPr lang="de-DE" sz="1000">
                        <a:solidFill>
                          <a:schemeClr val="tx2"/>
                        </a:solidFill>
                      </a:endParaRPr>
                    </a:p>
                  </a:txBody>
                  <a:tcPr marL="72000" marR="72000" marT="18000" marB="18000"/>
                </a:tc>
                <a:extLst>
                  <a:ext uri="{0D108BD9-81ED-4DB2-BD59-A6C34878D82A}">
                    <a16:rowId xmlns:a16="http://schemas.microsoft.com/office/drawing/2014/main" val="3206838633"/>
                  </a:ext>
                </a:extLst>
              </a:tr>
              <a:tr h="368423">
                <a:tc>
                  <a:txBody>
                    <a:bodyPr/>
                    <a:lstStyle/>
                    <a:p>
                      <a:r>
                        <a:rPr lang="de-DE" sz="1000" b="0" kern="1200">
                          <a:solidFill>
                            <a:schemeClr val="tx2"/>
                          </a:solidFill>
                          <a:effectLst/>
                        </a:rPr>
                        <a:t>≥3</a:t>
                      </a:r>
                      <a:endParaRPr lang="de-DE" sz="1000">
                        <a:solidFill>
                          <a:schemeClr val="tx2"/>
                        </a:solidFill>
                      </a:endParaRP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Non-SGLT-2i</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GLP-1 RA vs. Non-GLP-1 RA</a:t>
                      </a:r>
                    </a:p>
                  </a:txBody>
                  <a:tcPr marL="72000" marR="72000" marT="18000" marB="18000"/>
                </a:tc>
                <a:tc>
                  <a:txBody>
                    <a:bodyPr/>
                    <a:lstStyle/>
                    <a:p>
                      <a:r>
                        <a:rPr lang="de-DE" sz="1000">
                          <a:solidFill>
                            <a:schemeClr val="tx2"/>
                          </a:solidFill>
                        </a:rPr>
                        <a:t>2</a:t>
                      </a:r>
                    </a:p>
                    <a:p>
                      <a:r>
                        <a:rPr lang="de-DE" sz="1000">
                          <a:solidFill>
                            <a:schemeClr val="tx2"/>
                          </a:solidFill>
                        </a:rPr>
                        <a:t>2</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0,84 (0,67 – 1,06)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a:solidFill>
                            <a:schemeClr val="tx2"/>
                          </a:solidFill>
                        </a:rPr>
                        <a:t>0,83 (0,78 – 0,88)</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0,80, I</a:t>
                      </a:r>
                      <a:r>
                        <a:rPr lang="de-DE" sz="1000" kern="1200" baseline="30000">
                          <a:solidFill>
                            <a:schemeClr val="tx2"/>
                          </a:solidFill>
                          <a:effectLst/>
                        </a:rPr>
                        <a:t>2</a:t>
                      </a:r>
                      <a:r>
                        <a:rPr lang="de-DE" sz="1000">
                          <a:solidFill>
                            <a:schemeClr val="tx2"/>
                          </a:solidFill>
                        </a:rPr>
                        <a:t> = 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0,16, I</a:t>
                      </a:r>
                      <a:r>
                        <a:rPr lang="de-DE" sz="1000" kern="1200" baseline="30000">
                          <a:solidFill>
                            <a:schemeClr val="tx2"/>
                          </a:solidFill>
                          <a:effectLst/>
                        </a:rPr>
                        <a:t>2</a:t>
                      </a:r>
                      <a:r>
                        <a:rPr lang="de-DE" sz="1000">
                          <a:solidFill>
                            <a:schemeClr val="tx2"/>
                          </a:solidFill>
                        </a:rPr>
                        <a:t> = 50 %</a:t>
                      </a:r>
                    </a:p>
                  </a:txBody>
                  <a:tcPr marL="72000" marR="72000" marT="18000" marB="18000"/>
                </a:tc>
                <a:extLst>
                  <a:ext uri="{0D108BD9-81ED-4DB2-BD59-A6C34878D82A}">
                    <a16:rowId xmlns:a16="http://schemas.microsoft.com/office/drawing/2014/main" val="1919871291"/>
                  </a:ext>
                </a:extLst>
              </a:tr>
              <a:tr h="202837">
                <a:tc>
                  <a:txBody>
                    <a:bodyPr/>
                    <a:lstStyle/>
                    <a:p>
                      <a:r>
                        <a:rPr lang="de-DE" sz="1000">
                          <a:solidFill>
                            <a:schemeClr val="tx2"/>
                          </a:solidFill>
                        </a:rPr>
                        <a:t>&lt;3</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DPP-4i</a:t>
                      </a:r>
                    </a:p>
                  </a:txBody>
                  <a:tcPr marL="72000" marR="72000" marT="18000" marB="18000"/>
                </a:tc>
                <a:tc>
                  <a:txBody>
                    <a:bodyPr/>
                    <a:lstStyle/>
                    <a:p>
                      <a:r>
                        <a:rPr lang="de-DE" sz="1000">
                          <a:solidFill>
                            <a:schemeClr val="tx2"/>
                          </a:solidFill>
                        </a:rPr>
                        <a:t>2</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a:solidFill>
                            <a:schemeClr val="tx2"/>
                          </a:solidFill>
                        </a:rPr>
                        <a:t>0,51 (0,32 – 0,80)</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0,32, I</a:t>
                      </a:r>
                      <a:r>
                        <a:rPr lang="de-DE" sz="1000" kern="1200" baseline="30000">
                          <a:solidFill>
                            <a:schemeClr val="tx2"/>
                          </a:solidFill>
                          <a:effectLst/>
                        </a:rPr>
                        <a:t>2</a:t>
                      </a:r>
                      <a:r>
                        <a:rPr lang="de-DE" sz="1000">
                          <a:solidFill>
                            <a:schemeClr val="tx2"/>
                          </a:solidFill>
                        </a:rPr>
                        <a:t> = 0 %</a:t>
                      </a:r>
                    </a:p>
                  </a:txBody>
                  <a:tcPr marL="72000" marR="72000" marT="18000" marB="18000"/>
                </a:tc>
                <a:extLst>
                  <a:ext uri="{0D108BD9-81ED-4DB2-BD59-A6C34878D82A}">
                    <a16:rowId xmlns:a16="http://schemas.microsoft.com/office/drawing/2014/main" val="2443291721"/>
                  </a:ext>
                </a:extLst>
              </a:tr>
              <a:tr h="202837">
                <a:tc>
                  <a:txBody>
                    <a:bodyPr/>
                    <a:lstStyle/>
                    <a:p>
                      <a:r>
                        <a:rPr lang="de-DE" sz="1000" b="1">
                          <a:solidFill>
                            <a:schemeClr val="tx2"/>
                          </a:solidFill>
                        </a:rPr>
                        <a:t>Diabetische Komplikationen</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Non-SGLT-2i</a:t>
                      </a:r>
                    </a:p>
                  </a:txBody>
                  <a:tcPr marL="72000" marR="72000" marT="18000" marB="18000"/>
                </a:tc>
                <a:tc>
                  <a:txBody>
                    <a:bodyPr/>
                    <a:lstStyle/>
                    <a:p>
                      <a:r>
                        <a:rPr lang="de-DE" sz="1000">
                          <a:solidFill>
                            <a:schemeClr val="tx2"/>
                          </a:solidFill>
                        </a:rPr>
                        <a:t>2</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0,87 (0,64 – 1,18)</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0,03, I</a:t>
                      </a:r>
                      <a:r>
                        <a:rPr lang="de-DE" sz="1000" kern="1200" baseline="30000">
                          <a:solidFill>
                            <a:schemeClr val="tx2"/>
                          </a:solidFill>
                          <a:effectLst/>
                        </a:rPr>
                        <a:t>2</a:t>
                      </a:r>
                      <a:r>
                        <a:rPr lang="de-DE" sz="1000">
                          <a:solidFill>
                            <a:schemeClr val="tx2"/>
                          </a:solidFill>
                        </a:rPr>
                        <a:t> = 80 %</a:t>
                      </a:r>
                    </a:p>
                  </a:txBody>
                  <a:tcPr marL="72000" marR="72000" marT="18000" marB="18000"/>
                </a:tc>
                <a:extLst>
                  <a:ext uri="{0D108BD9-81ED-4DB2-BD59-A6C34878D82A}">
                    <a16:rowId xmlns:a16="http://schemas.microsoft.com/office/drawing/2014/main" val="1611305748"/>
                  </a:ext>
                </a:extLst>
              </a:tr>
              <a:tr h="332715">
                <a:tc>
                  <a:txBody>
                    <a:bodyPr/>
                    <a:lstStyle/>
                    <a:p>
                      <a:r>
                        <a:rPr lang="de-DE" sz="1000" b="1">
                          <a:solidFill>
                            <a:schemeClr val="tx2"/>
                          </a:solidFill>
                        </a:rPr>
                        <a:t>Adipositas</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SGLT-2i vs. Non-SGLT-2i</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GLP-1 RA vs. Non-GLP-1 RA</a:t>
                      </a:r>
                    </a:p>
                  </a:txBody>
                  <a:tcPr marL="72000" marR="72000" marT="18000" marB="18000"/>
                </a:tc>
                <a:tc>
                  <a:txBody>
                    <a:bodyPr/>
                    <a:lstStyle/>
                    <a:p>
                      <a:r>
                        <a:rPr lang="de-DE" sz="1000">
                          <a:solidFill>
                            <a:schemeClr val="tx2"/>
                          </a:solidFill>
                        </a:rPr>
                        <a:t>3</a:t>
                      </a:r>
                    </a:p>
                    <a:p>
                      <a:r>
                        <a:rPr lang="de-DE" sz="1000">
                          <a:solidFill>
                            <a:schemeClr val="tx2"/>
                          </a:solidFill>
                        </a:rPr>
                        <a:t>2</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0,52 (0,14 – 2,01)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a:solidFill>
                            <a:schemeClr val="tx2"/>
                          </a:solidFill>
                        </a:rPr>
                        <a:t>0,74 (0,56 – 0,99)</a:t>
                      </a:r>
                    </a:p>
                  </a:txBody>
                  <a:tcPr marL="72000" marR="72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0,04, I</a:t>
                      </a:r>
                      <a:r>
                        <a:rPr lang="de-DE" sz="1000" kern="1200" baseline="30000">
                          <a:solidFill>
                            <a:schemeClr val="tx2"/>
                          </a:solidFill>
                          <a:effectLst/>
                        </a:rPr>
                        <a:t>2</a:t>
                      </a:r>
                      <a:r>
                        <a:rPr lang="de-DE" sz="1000">
                          <a:solidFill>
                            <a:schemeClr val="tx2"/>
                          </a:solidFill>
                        </a:rPr>
                        <a:t> = 68 %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tx2"/>
                          </a:solidFill>
                        </a:rPr>
                        <a:t>p = 0,01, I</a:t>
                      </a:r>
                      <a:r>
                        <a:rPr lang="de-DE" sz="1000" kern="1200" baseline="30000">
                          <a:solidFill>
                            <a:schemeClr val="tx2"/>
                          </a:solidFill>
                          <a:effectLst/>
                        </a:rPr>
                        <a:t>2</a:t>
                      </a:r>
                      <a:r>
                        <a:rPr lang="de-DE" sz="1000">
                          <a:solidFill>
                            <a:schemeClr val="tx2"/>
                          </a:solidFill>
                        </a:rPr>
                        <a:t> = 85 %</a:t>
                      </a:r>
                    </a:p>
                  </a:txBody>
                  <a:tcPr marL="72000" marR="72000" marT="18000" marB="18000"/>
                </a:tc>
                <a:extLst>
                  <a:ext uri="{0D108BD9-81ED-4DB2-BD59-A6C34878D82A}">
                    <a16:rowId xmlns:a16="http://schemas.microsoft.com/office/drawing/2014/main" val="1386085325"/>
                  </a:ext>
                </a:extLst>
              </a:tr>
            </a:tbl>
          </a:graphicData>
        </a:graphic>
      </p:graphicFrame>
      <p:sp>
        <p:nvSpPr>
          <p:cNvPr id="3" name="Rechteck: abgerundete Ecken 2">
            <a:extLst>
              <a:ext uri="{FF2B5EF4-FFF2-40B4-BE49-F238E27FC236}">
                <a16:creationId xmlns:a16="http://schemas.microsoft.com/office/drawing/2014/main" id="{BA91C618-62E4-FF5B-E836-E39B4728B209}"/>
              </a:ext>
            </a:extLst>
          </p:cNvPr>
          <p:cNvSpPr/>
          <p:nvPr/>
        </p:nvSpPr>
        <p:spPr>
          <a:xfrm>
            <a:off x="565042" y="5094755"/>
            <a:ext cx="11013002" cy="869197"/>
          </a:xfrm>
          <a:prstGeom prst="roundRect">
            <a:avLst/>
          </a:prstGeom>
          <a:solidFill>
            <a:srgbClr val="D8EAF8"/>
          </a:solidFill>
          <a:ln>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285750" indent="-285750">
              <a:spcBef>
                <a:spcPts val="0"/>
              </a:spcBef>
              <a:buFont typeface="Arial" panose="020B0604020202020204" pitchFamily="34" charset="0"/>
              <a:buChar char="•"/>
            </a:pPr>
            <a:r>
              <a:rPr lang="de-DE" sz="1600">
                <a:solidFill>
                  <a:srgbClr val="001965"/>
                </a:solidFill>
              </a:rPr>
              <a:t>GLP-1 RA und SGLT-2i reduzieren signifikant leberbezogene Ereignisse bei diabetischer MASLD </a:t>
            </a:r>
          </a:p>
          <a:p>
            <a:pPr marL="285750" indent="-285750">
              <a:spcBef>
                <a:spcPts val="0"/>
              </a:spcBef>
              <a:buFont typeface="Arial" panose="020B0604020202020204" pitchFamily="34" charset="0"/>
              <a:buChar char="•"/>
            </a:pPr>
            <a:r>
              <a:rPr lang="de-DE" sz="1600">
                <a:solidFill>
                  <a:srgbClr val="001965"/>
                </a:solidFill>
              </a:rPr>
              <a:t>GLP-1 RA übertrafen SGLT-2i in adipösen und nicht-asiatischen Populationen, was für einen personalisierten Ansatz für Behandlungsentscheidungen spricht</a:t>
            </a:r>
          </a:p>
        </p:txBody>
      </p:sp>
      <p:sp>
        <p:nvSpPr>
          <p:cNvPr id="4" name="Textplatzhalter 3">
            <a:extLst>
              <a:ext uri="{FF2B5EF4-FFF2-40B4-BE49-F238E27FC236}">
                <a16:creationId xmlns:a16="http://schemas.microsoft.com/office/drawing/2014/main" id="{D0CEEAE0-DD09-8147-41ED-20608DDED810}"/>
              </a:ext>
            </a:extLst>
          </p:cNvPr>
          <p:cNvSpPr>
            <a:spLocks noGrp="1"/>
          </p:cNvSpPr>
          <p:nvPr>
            <p:ph type="body" sz="quarter" idx="15"/>
          </p:nvPr>
        </p:nvSpPr>
        <p:spPr>
          <a:xfrm>
            <a:off x="647699" y="6225147"/>
            <a:ext cx="8429394" cy="520141"/>
          </a:xfrm>
        </p:spPr>
        <p:txBody>
          <a:bodyPr/>
          <a:lstStyle/>
          <a:p>
            <a:r>
              <a:rPr lang="de-DE" i="1"/>
              <a:t>Grafik von Novo Nordisk nach Daten von Li L. et al.</a:t>
            </a:r>
            <a:br>
              <a:rPr lang="de-DE"/>
            </a:br>
            <a:r>
              <a:rPr lang="de-DE"/>
              <a:t>CI, </a:t>
            </a:r>
            <a:r>
              <a:rPr lang="de-DE" err="1"/>
              <a:t>confidence</a:t>
            </a:r>
            <a:r>
              <a:rPr lang="de-DE"/>
              <a:t> </a:t>
            </a:r>
            <a:r>
              <a:rPr lang="de-DE" err="1"/>
              <a:t>interval</a:t>
            </a:r>
            <a:r>
              <a:rPr lang="de-DE"/>
              <a:t>, Konfidenzintervall; DPP-4i, Dipeptidyl-Peptidase-4-Inhibitor; GLP-1 , Glucagon-like Peptid 1; GLP-1R, Glucagon-like Peptid 1-Rezeptor; HR, </a:t>
            </a:r>
            <a:r>
              <a:rPr lang="de-DE" err="1"/>
              <a:t>hazard</a:t>
            </a:r>
            <a:r>
              <a:rPr lang="de-DE"/>
              <a:t> </a:t>
            </a:r>
            <a:r>
              <a:rPr lang="de-DE" err="1"/>
              <a:t>ratio</a:t>
            </a:r>
            <a:r>
              <a:rPr lang="de-DE"/>
              <a:t>, Risikoquotient; I</a:t>
            </a:r>
            <a:r>
              <a:rPr lang="de-DE" baseline="30000"/>
              <a:t>2</a:t>
            </a:r>
            <a:r>
              <a:rPr lang="de-DE"/>
              <a:t>, Kennzahl der Heterogenität in Metaanalysen;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SGLT-2i, Sodium-Glucose Co-Transporter 2 Inhibitor; SUCRA, </a:t>
            </a:r>
            <a:r>
              <a:rPr lang="de-DE" err="1"/>
              <a:t>surface</a:t>
            </a:r>
            <a:r>
              <a:rPr lang="de-DE"/>
              <a:t> </a:t>
            </a:r>
            <a:r>
              <a:rPr lang="de-DE" err="1"/>
              <a:t>under</a:t>
            </a:r>
            <a:r>
              <a:rPr lang="de-DE"/>
              <a:t> </a:t>
            </a:r>
            <a:r>
              <a:rPr lang="de-DE" err="1"/>
              <a:t>the</a:t>
            </a:r>
            <a:r>
              <a:rPr lang="de-DE"/>
              <a:t> </a:t>
            </a:r>
            <a:r>
              <a:rPr lang="de-DE" err="1"/>
              <a:t>cumulative</a:t>
            </a:r>
            <a:r>
              <a:rPr lang="de-DE"/>
              <a:t> </a:t>
            </a:r>
            <a:r>
              <a:rPr lang="de-DE" err="1"/>
              <a:t>ranking</a:t>
            </a:r>
            <a:r>
              <a:rPr lang="de-DE"/>
              <a:t> </a:t>
            </a:r>
            <a:r>
              <a:rPr lang="de-DE" err="1"/>
              <a:t>curve</a:t>
            </a:r>
            <a:r>
              <a:rPr lang="de-DE"/>
              <a:t>, Fläche unter der kumulativen Ranking-Kurve; T2D, Diabetes Typ 2.</a:t>
            </a:r>
          </a:p>
        </p:txBody>
      </p:sp>
      <p:sp>
        <p:nvSpPr>
          <p:cNvPr id="5" name="Textplatzhalter 4">
            <a:extLst>
              <a:ext uri="{FF2B5EF4-FFF2-40B4-BE49-F238E27FC236}">
                <a16:creationId xmlns:a16="http://schemas.microsoft.com/office/drawing/2014/main" id="{21DAE83C-87F6-BBC8-E52A-C94ACB8DC85F}"/>
              </a:ext>
            </a:extLst>
          </p:cNvPr>
          <p:cNvSpPr>
            <a:spLocks noGrp="1"/>
          </p:cNvSpPr>
          <p:nvPr>
            <p:ph type="body" sz="quarter" idx="17"/>
          </p:nvPr>
        </p:nvSpPr>
        <p:spPr>
          <a:xfrm>
            <a:off x="8961119" y="6421288"/>
            <a:ext cx="2583179" cy="324000"/>
          </a:xfrm>
        </p:spPr>
        <p:txBody>
          <a:bodyPr/>
          <a:lstStyle/>
          <a:p>
            <a:r>
              <a:rPr lang="de-DE"/>
              <a:t>Li L. et al. J </a:t>
            </a:r>
            <a:r>
              <a:rPr lang="de-DE" err="1"/>
              <a:t>Hepatol</a:t>
            </a:r>
            <a:r>
              <a:rPr lang="de-DE"/>
              <a:t>. 2025;82(Suppl.1):SAT-416.</a:t>
            </a:r>
          </a:p>
        </p:txBody>
      </p:sp>
      <p:sp>
        <p:nvSpPr>
          <p:cNvPr id="2" name="Titel 1">
            <a:extLst>
              <a:ext uri="{FF2B5EF4-FFF2-40B4-BE49-F238E27FC236}">
                <a16:creationId xmlns:a16="http://schemas.microsoft.com/office/drawing/2014/main" id="{08CF257C-27F6-A09F-FEDF-2782839AFA8F}"/>
              </a:ext>
            </a:extLst>
          </p:cNvPr>
          <p:cNvSpPr>
            <a:spLocks noGrp="1"/>
          </p:cNvSpPr>
          <p:nvPr>
            <p:ph type="title"/>
          </p:nvPr>
        </p:nvSpPr>
        <p:spPr>
          <a:xfrm>
            <a:off x="648000" y="325267"/>
            <a:ext cx="10343850" cy="1296000"/>
          </a:xfrm>
        </p:spPr>
        <p:txBody>
          <a:bodyPr/>
          <a:lstStyle/>
          <a:p>
            <a:r>
              <a:rPr lang="de-DE" dirty="0"/>
              <a:t>SGLT-2i, GLP-1 RA und leberbezogene Ereignisse bei T2D</a:t>
            </a:r>
          </a:p>
        </p:txBody>
      </p:sp>
      <p:graphicFrame>
        <p:nvGraphicFramePr>
          <p:cNvPr id="15" name="Diagramm 14">
            <a:extLst>
              <a:ext uri="{FF2B5EF4-FFF2-40B4-BE49-F238E27FC236}">
                <a16:creationId xmlns:a16="http://schemas.microsoft.com/office/drawing/2014/main" id="{5A0601B6-062D-69AF-9601-E59150258EEF}"/>
              </a:ext>
            </a:extLst>
          </p:cNvPr>
          <p:cNvGraphicFramePr/>
          <p:nvPr>
            <p:extLst>
              <p:ext uri="{D42A27DB-BD31-4B8C-83A1-F6EECF244321}">
                <p14:modId xmlns:p14="http://schemas.microsoft.com/office/powerpoint/2010/main" val="3426528545"/>
              </p:ext>
            </p:extLst>
          </p:nvPr>
        </p:nvGraphicFramePr>
        <p:xfrm>
          <a:off x="905123" y="1662981"/>
          <a:ext cx="3528421" cy="224886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5">
            <a:extLst>
              <a:ext uri="{FF2B5EF4-FFF2-40B4-BE49-F238E27FC236}">
                <a16:creationId xmlns:a16="http://schemas.microsoft.com/office/drawing/2014/main" id="{AE2F1B6F-E409-C17D-44C9-4C2578E9B15D}"/>
              </a:ext>
            </a:extLst>
          </p:cNvPr>
          <p:cNvSpPr txBox="1"/>
          <p:nvPr/>
        </p:nvSpPr>
        <p:spPr>
          <a:xfrm rot="16200000">
            <a:off x="705549" y="2816436"/>
            <a:ext cx="399148" cy="18960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SUCRA</a:t>
            </a:r>
          </a:p>
        </p:txBody>
      </p:sp>
      <p:sp>
        <p:nvSpPr>
          <p:cNvPr id="17" name="Textfeld 16">
            <a:extLst>
              <a:ext uri="{FF2B5EF4-FFF2-40B4-BE49-F238E27FC236}">
                <a16:creationId xmlns:a16="http://schemas.microsoft.com/office/drawing/2014/main" id="{3C53740D-8989-FC42-B11C-C1F9FF57E9FC}"/>
              </a:ext>
            </a:extLst>
          </p:cNvPr>
          <p:cNvSpPr txBox="1"/>
          <p:nvPr/>
        </p:nvSpPr>
        <p:spPr>
          <a:xfrm rot="18545211">
            <a:off x="1289130" y="4190147"/>
            <a:ext cx="527388" cy="18960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GLP-1 RA</a:t>
            </a:r>
          </a:p>
        </p:txBody>
      </p:sp>
      <p:sp>
        <p:nvSpPr>
          <p:cNvPr id="18" name="Textfeld 17">
            <a:extLst>
              <a:ext uri="{FF2B5EF4-FFF2-40B4-BE49-F238E27FC236}">
                <a16:creationId xmlns:a16="http://schemas.microsoft.com/office/drawing/2014/main" id="{3A010C2F-F249-4674-C95F-C55F626F3BB9}"/>
              </a:ext>
            </a:extLst>
          </p:cNvPr>
          <p:cNvSpPr txBox="1"/>
          <p:nvPr/>
        </p:nvSpPr>
        <p:spPr>
          <a:xfrm rot="18545211">
            <a:off x="1833710" y="4173543"/>
            <a:ext cx="437620" cy="18960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SGLT-2i</a:t>
            </a:r>
          </a:p>
        </p:txBody>
      </p:sp>
      <p:sp>
        <p:nvSpPr>
          <p:cNvPr id="19" name="Textfeld 18">
            <a:extLst>
              <a:ext uri="{FF2B5EF4-FFF2-40B4-BE49-F238E27FC236}">
                <a16:creationId xmlns:a16="http://schemas.microsoft.com/office/drawing/2014/main" id="{F5AA991D-050D-56AB-EA17-94AA4C8D90F7}"/>
              </a:ext>
            </a:extLst>
          </p:cNvPr>
          <p:cNvSpPr txBox="1"/>
          <p:nvPr/>
        </p:nvSpPr>
        <p:spPr>
          <a:xfrm rot="18545211">
            <a:off x="2161306" y="4223355"/>
            <a:ext cx="639599" cy="18960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err="1">
                <a:ln>
                  <a:noFill/>
                </a:ln>
                <a:solidFill>
                  <a:srgbClr val="001965"/>
                </a:solidFill>
                <a:effectLst/>
                <a:uLnTx/>
                <a:uFillTx/>
                <a:latin typeface="Apis For Office"/>
                <a:ea typeface="+mn-ea"/>
                <a:cs typeface="+mn-cs"/>
              </a:rPr>
              <a:t>Metformin</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0" name="Textfeld 19">
            <a:extLst>
              <a:ext uri="{FF2B5EF4-FFF2-40B4-BE49-F238E27FC236}">
                <a16:creationId xmlns:a16="http://schemas.microsoft.com/office/drawing/2014/main" id="{CAA18756-0D44-4491-7F46-D62CC15CFD92}"/>
              </a:ext>
            </a:extLst>
          </p:cNvPr>
          <p:cNvSpPr txBox="1"/>
          <p:nvPr/>
        </p:nvSpPr>
        <p:spPr>
          <a:xfrm rot="18545211">
            <a:off x="2436599" y="4252798"/>
            <a:ext cx="939360" cy="189539"/>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err="1">
                <a:ln>
                  <a:noFill/>
                </a:ln>
                <a:solidFill>
                  <a:srgbClr val="001965"/>
                </a:solidFill>
                <a:effectLst/>
                <a:uLnTx/>
                <a:uFillTx/>
                <a:latin typeface="Apis For Office"/>
                <a:ea typeface="+mn-ea"/>
                <a:cs typeface="+mn-cs"/>
              </a:rPr>
              <a:t>Thiazolidinedion</a:t>
            </a:r>
            <a:endParaRPr kumimoji="0" lang="de-DE" sz="11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1" name="Textfeld 20">
            <a:extLst>
              <a:ext uri="{FF2B5EF4-FFF2-40B4-BE49-F238E27FC236}">
                <a16:creationId xmlns:a16="http://schemas.microsoft.com/office/drawing/2014/main" id="{6B7B1CEB-D4F5-CB6D-D8B4-4214912A438B}"/>
              </a:ext>
            </a:extLst>
          </p:cNvPr>
          <p:cNvSpPr txBox="1"/>
          <p:nvPr/>
        </p:nvSpPr>
        <p:spPr>
          <a:xfrm rot="18545211">
            <a:off x="3345347" y="4145355"/>
            <a:ext cx="389530" cy="18960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DPP-4i</a:t>
            </a:r>
          </a:p>
        </p:txBody>
      </p:sp>
      <p:sp>
        <p:nvSpPr>
          <p:cNvPr id="22" name="Textfeld 21">
            <a:extLst>
              <a:ext uri="{FF2B5EF4-FFF2-40B4-BE49-F238E27FC236}">
                <a16:creationId xmlns:a16="http://schemas.microsoft.com/office/drawing/2014/main" id="{51F15686-1D4D-5944-DA53-ADF17391FA98}"/>
              </a:ext>
            </a:extLst>
          </p:cNvPr>
          <p:cNvSpPr txBox="1"/>
          <p:nvPr/>
        </p:nvSpPr>
        <p:spPr>
          <a:xfrm rot="18545211">
            <a:off x="3389095" y="4262548"/>
            <a:ext cx="982641" cy="18960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1965"/>
                </a:solidFill>
                <a:effectLst/>
                <a:uLnTx/>
                <a:uFillTx/>
                <a:latin typeface="Apis For Office"/>
                <a:ea typeface="+mn-ea"/>
                <a:cs typeface="+mn-cs"/>
              </a:rPr>
              <a:t>Sulfonylharnstoff</a:t>
            </a:r>
          </a:p>
        </p:txBody>
      </p:sp>
      <p:sp>
        <p:nvSpPr>
          <p:cNvPr id="23" name="Rechteck: abgerundete Ecken 22">
            <a:extLst>
              <a:ext uri="{FF2B5EF4-FFF2-40B4-BE49-F238E27FC236}">
                <a16:creationId xmlns:a16="http://schemas.microsoft.com/office/drawing/2014/main" id="{BA6FD890-0E9F-9DE7-2D7C-35246B51B0A5}"/>
              </a:ext>
            </a:extLst>
          </p:cNvPr>
          <p:cNvSpPr/>
          <p:nvPr/>
        </p:nvSpPr>
        <p:spPr>
          <a:xfrm>
            <a:off x="4700809" y="3034554"/>
            <a:ext cx="6853333" cy="363995"/>
          </a:xfrm>
          <a:prstGeom prst="roundRect">
            <a:avLst/>
          </a:prstGeom>
          <a:noFill/>
          <a:ln w="28575">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4" name="Rechteck: abgerundete Ecken 23">
            <a:extLst>
              <a:ext uri="{FF2B5EF4-FFF2-40B4-BE49-F238E27FC236}">
                <a16:creationId xmlns:a16="http://schemas.microsoft.com/office/drawing/2014/main" id="{276137EE-047F-8776-31E5-80889B885AE4}"/>
              </a:ext>
            </a:extLst>
          </p:cNvPr>
          <p:cNvSpPr/>
          <p:nvPr/>
        </p:nvSpPr>
        <p:spPr>
          <a:xfrm>
            <a:off x="4700809" y="4638935"/>
            <a:ext cx="6853333" cy="363995"/>
          </a:xfrm>
          <a:prstGeom prst="roundRect">
            <a:avLst/>
          </a:prstGeom>
          <a:noFill/>
          <a:ln w="28575">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Apis For Office"/>
              <a:ea typeface="+mn-ea"/>
              <a:cs typeface="+mn-cs"/>
            </a:endParaRPr>
          </a:p>
        </p:txBody>
      </p:sp>
    </p:spTree>
    <p:custDataLst>
      <p:tags r:id="rId1"/>
    </p:custDataLst>
    <p:extLst>
      <p:ext uri="{BB962C8B-B14F-4D97-AF65-F5344CB8AC3E}">
        <p14:creationId xmlns:p14="http://schemas.microsoft.com/office/powerpoint/2010/main" val="1430621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EB196-5179-8A35-7704-71856C9622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14E943-F5D1-DB07-442B-89C1CECB0E63}"/>
              </a:ext>
            </a:extLst>
          </p:cNvPr>
          <p:cNvSpPr>
            <a:spLocks noGrp="1"/>
          </p:cNvSpPr>
          <p:nvPr>
            <p:ph type="ctrTitle"/>
          </p:nvPr>
        </p:nvSpPr>
        <p:spPr/>
        <p:txBody>
          <a:bodyPr/>
          <a:lstStyle/>
          <a:p>
            <a:r>
              <a:rPr lang="de-DE" err="1"/>
              <a:t>Therapeutic</a:t>
            </a:r>
            <a:r>
              <a:rPr lang="de-DE"/>
              <a:t> </a:t>
            </a:r>
            <a:r>
              <a:rPr lang="de-DE" err="1"/>
              <a:t>Effects</a:t>
            </a:r>
            <a:r>
              <a:rPr lang="de-DE"/>
              <a:t> </a:t>
            </a:r>
            <a:r>
              <a:rPr lang="de-DE" err="1"/>
              <a:t>of</a:t>
            </a:r>
            <a:r>
              <a:rPr lang="de-DE"/>
              <a:t> GLP-1 </a:t>
            </a:r>
            <a:r>
              <a:rPr lang="de-DE" err="1"/>
              <a:t>agonist</a:t>
            </a:r>
            <a:r>
              <a:rPr lang="de-DE"/>
              <a:t> versus SGLT2i on </a:t>
            </a:r>
            <a:r>
              <a:rPr lang="de-DE" err="1"/>
              <a:t>patients</a:t>
            </a:r>
            <a:r>
              <a:rPr lang="de-DE"/>
              <a:t> </a:t>
            </a:r>
            <a:r>
              <a:rPr lang="de-DE" err="1"/>
              <a:t>with</a:t>
            </a:r>
            <a:r>
              <a:rPr lang="de-DE"/>
              <a:t> T2D and MASLD</a:t>
            </a:r>
            <a:br>
              <a:rPr lang="de-DE" b="1"/>
            </a:br>
            <a:endParaRPr lang="de-DE" b="1"/>
          </a:p>
        </p:txBody>
      </p:sp>
      <p:sp>
        <p:nvSpPr>
          <p:cNvPr id="3" name="Textplatzhalter 2">
            <a:extLst>
              <a:ext uri="{FF2B5EF4-FFF2-40B4-BE49-F238E27FC236}">
                <a16:creationId xmlns:a16="http://schemas.microsoft.com/office/drawing/2014/main" id="{24FB49CD-8F84-2425-239D-D3E992585145}"/>
              </a:ext>
            </a:extLst>
          </p:cNvPr>
          <p:cNvSpPr>
            <a:spLocks noGrp="1"/>
          </p:cNvSpPr>
          <p:nvPr>
            <p:ph type="body" sz="quarter" idx="17"/>
          </p:nvPr>
        </p:nvSpPr>
        <p:spPr/>
        <p:txBody>
          <a:bodyPr/>
          <a:lstStyle/>
          <a:p>
            <a:r>
              <a:rPr lang="de-DE" err="1"/>
              <a:t>ePoster</a:t>
            </a:r>
            <a:r>
              <a:rPr lang="de-DE"/>
              <a:t> (SAT-454) vom EASL 2025, 07.-10. Mai 2025, Amsterdam.</a:t>
            </a:r>
          </a:p>
        </p:txBody>
      </p:sp>
      <p:sp>
        <p:nvSpPr>
          <p:cNvPr id="4" name="Textplatzhalter 3">
            <a:extLst>
              <a:ext uri="{FF2B5EF4-FFF2-40B4-BE49-F238E27FC236}">
                <a16:creationId xmlns:a16="http://schemas.microsoft.com/office/drawing/2014/main" id="{1B820360-132F-F8E4-0A6E-3A9F69EF263A}"/>
              </a:ext>
            </a:extLst>
          </p:cNvPr>
          <p:cNvSpPr>
            <a:spLocks noGrp="1"/>
          </p:cNvSpPr>
          <p:nvPr>
            <p:ph type="body" sz="quarter" idx="14"/>
          </p:nvPr>
        </p:nvSpPr>
        <p:spPr/>
        <p:txBody>
          <a:bodyPr/>
          <a:lstStyle/>
          <a:p>
            <a:r>
              <a:rPr lang="de-DE" err="1"/>
              <a:t>Stratina</a:t>
            </a:r>
            <a:r>
              <a:rPr lang="de-DE"/>
              <a:t>, E. et al.</a:t>
            </a:r>
          </a:p>
        </p:txBody>
      </p:sp>
      <p:pic>
        <p:nvPicPr>
          <p:cNvPr id="5" name="Grafik 4">
            <a:extLst>
              <a:ext uri="{FF2B5EF4-FFF2-40B4-BE49-F238E27FC236}">
                <a16:creationId xmlns:a16="http://schemas.microsoft.com/office/drawing/2014/main" id="{9D3C394F-23D1-B525-71F8-952FB8D242FE}"/>
              </a:ext>
            </a:extLst>
          </p:cNvPr>
          <p:cNvPicPr>
            <a:picLocks noChangeAspect="1"/>
          </p:cNvPicPr>
          <p:nvPr/>
        </p:nvPicPr>
        <p:blipFill>
          <a:blip r:embed="rId3"/>
          <a:stretch>
            <a:fillRect/>
          </a:stretch>
        </p:blipFill>
        <p:spPr>
          <a:xfrm>
            <a:off x="8331530" y="4430332"/>
            <a:ext cx="3212469" cy="1990956"/>
          </a:xfrm>
          <a:prstGeom prst="rect">
            <a:avLst/>
          </a:prstGeom>
        </p:spPr>
      </p:pic>
    </p:spTree>
    <p:custDataLst>
      <p:tags r:id="rId1"/>
    </p:custDataLst>
    <p:extLst>
      <p:ext uri="{BB962C8B-B14F-4D97-AF65-F5344CB8AC3E}">
        <p14:creationId xmlns:p14="http://schemas.microsoft.com/office/powerpoint/2010/main" val="778562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839C-A4AD-7EF1-755F-B19ECA54A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4DE95-5EC0-6502-C5E6-D84A3AAE9119}"/>
              </a:ext>
            </a:extLst>
          </p:cNvPr>
          <p:cNvSpPr>
            <a:spLocks noGrp="1"/>
          </p:cNvSpPr>
          <p:nvPr>
            <p:ph type="title"/>
          </p:nvPr>
        </p:nvSpPr>
        <p:spPr>
          <a:xfrm>
            <a:off x="648000" y="648000"/>
            <a:ext cx="10179834" cy="1296000"/>
          </a:xfrm>
        </p:spPr>
        <p:txBody>
          <a:bodyPr/>
          <a:lstStyle/>
          <a:p>
            <a:r>
              <a:rPr lang="de-DE"/>
              <a:t>Patienten mit Diabetes Typ 2 und MASLD</a:t>
            </a:r>
            <a:endParaRPr lang="en-US" spc="-50"/>
          </a:p>
        </p:txBody>
      </p:sp>
      <p:sp>
        <p:nvSpPr>
          <p:cNvPr id="4" name="Text Placeholder 3">
            <a:extLst>
              <a:ext uri="{FF2B5EF4-FFF2-40B4-BE49-F238E27FC236}">
                <a16:creationId xmlns:a16="http://schemas.microsoft.com/office/drawing/2014/main" id="{0775B845-F1D4-A541-299B-2983BA25A1DD}"/>
              </a:ext>
            </a:extLst>
          </p:cNvPr>
          <p:cNvSpPr>
            <a:spLocks noGrp="1"/>
          </p:cNvSpPr>
          <p:nvPr>
            <p:ph type="body" sz="quarter" idx="15"/>
          </p:nvPr>
        </p:nvSpPr>
        <p:spPr>
          <a:xfrm>
            <a:off x="647699" y="6210000"/>
            <a:ext cx="6772275" cy="535288"/>
          </a:xfrm>
        </p:spPr>
        <p:txBody>
          <a:bodyPr/>
          <a:lstStyle/>
          <a:p>
            <a:r>
              <a:rPr lang="en-US"/>
              <a:t>GLP-1 , Glucagon-like </a:t>
            </a:r>
            <a:r>
              <a:rPr lang="en-US" err="1"/>
              <a:t>Peptid</a:t>
            </a:r>
            <a:r>
              <a:rPr lang="en-US"/>
              <a:t> 1; MASLD, metabolic dysfunction-associated </a:t>
            </a:r>
            <a:r>
              <a:rPr lang="en-US" err="1"/>
              <a:t>steatotic</a:t>
            </a:r>
            <a:r>
              <a:rPr lang="en-US"/>
              <a:t> liver disease, </a:t>
            </a:r>
            <a:r>
              <a:rPr lang="en-US" err="1"/>
              <a:t>Metabolische</a:t>
            </a:r>
            <a:r>
              <a:rPr lang="en-US"/>
              <a:t> </a:t>
            </a:r>
            <a:r>
              <a:rPr lang="en-US" err="1"/>
              <a:t>Dysfunktion-assoziierte</a:t>
            </a:r>
            <a:r>
              <a:rPr lang="en-US"/>
              <a:t> </a:t>
            </a:r>
            <a:r>
              <a:rPr lang="en-US" err="1"/>
              <a:t>steatotische</a:t>
            </a:r>
            <a:r>
              <a:rPr lang="en-US"/>
              <a:t> </a:t>
            </a:r>
            <a:r>
              <a:rPr lang="en-US" err="1"/>
              <a:t>Lebererkrankung</a:t>
            </a:r>
            <a:r>
              <a:rPr lang="en-US"/>
              <a:t>; SGLT-2, Sodium-Glucose Co-Transporter 2; T2D, Diabetes </a:t>
            </a:r>
            <a:r>
              <a:rPr lang="en-US" err="1"/>
              <a:t>Typ</a:t>
            </a:r>
            <a:r>
              <a:rPr lang="en-US"/>
              <a:t> 2.</a:t>
            </a:r>
          </a:p>
        </p:txBody>
      </p:sp>
      <p:sp>
        <p:nvSpPr>
          <p:cNvPr id="8" name="Textplatzhalter 10">
            <a:extLst>
              <a:ext uri="{FF2B5EF4-FFF2-40B4-BE49-F238E27FC236}">
                <a16:creationId xmlns:a16="http://schemas.microsoft.com/office/drawing/2014/main" id="{618A6F80-AF37-11C3-212F-E6837EAB60EF}"/>
              </a:ext>
            </a:extLst>
          </p:cNvPr>
          <p:cNvSpPr>
            <a:spLocks noGrp="1"/>
          </p:cNvSpPr>
          <p:nvPr>
            <p:ph type="body" sz="quarter" idx="17"/>
          </p:nvPr>
        </p:nvSpPr>
        <p:spPr>
          <a:xfrm>
            <a:off x="6207125" y="6421438"/>
            <a:ext cx="5337175" cy="323850"/>
          </a:xfrm>
        </p:spPr>
        <p:txBody>
          <a:bodyPr/>
          <a:lstStyle/>
          <a:p>
            <a:r>
              <a:rPr lang="de-DE" err="1"/>
              <a:t>Stratina</a:t>
            </a:r>
            <a:r>
              <a:rPr lang="de-DE"/>
              <a:t> E. et al. J </a:t>
            </a:r>
            <a:r>
              <a:rPr lang="de-DE" err="1"/>
              <a:t>Hepatol</a:t>
            </a:r>
            <a:r>
              <a:rPr lang="de-DE"/>
              <a:t>. 2025;82(Suppl.1):SAT-454.</a:t>
            </a:r>
          </a:p>
        </p:txBody>
      </p:sp>
      <p:pic>
        <p:nvPicPr>
          <p:cNvPr id="10" name="Grafik 9">
            <a:extLst>
              <a:ext uri="{FF2B5EF4-FFF2-40B4-BE49-F238E27FC236}">
                <a16:creationId xmlns:a16="http://schemas.microsoft.com/office/drawing/2014/main" id="{6A4D8907-74A3-451A-5C63-5279DC15FD58}"/>
              </a:ext>
            </a:extLst>
          </p:cNvPr>
          <p:cNvPicPr>
            <a:picLocks noChangeAspect="1"/>
          </p:cNvPicPr>
          <p:nvPr/>
        </p:nvPicPr>
        <p:blipFill>
          <a:blip r:embed="rId4"/>
          <a:srcRect r="3352"/>
          <a:stretch/>
        </p:blipFill>
        <p:spPr>
          <a:xfrm>
            <a:off x="780930" y="1699152"/>
            <a:ext cx="6526639" cy="4185232"/>
          </a:xfrm>
          <a:prstGeom prst="rect">
            <a:avLst/>
          </a:prstGeom>
        </p:spPr>
      </p:pic>
      <p:sp>
        <p:nvSpPr>
          <p:cNvPr id="12" name="Textfeld 11">
            <a:extLst>
              <a:ext uri="{FF2B5EF4-FFF2-40B4-BE49-F238E27FC236}">
                <a16:creationId xmlns:a16="http://schemas.microsoft.com/office/drawing/2014/main" id="{457AB83A-F2A2-CA27-0CD3-149ADDC73138}"/>
              </a:ext>
            </a:extLst>
          </p:cNvPr>
          <p:cNvSpPr txBox="1"/>
          <p:nvPr/>
        </p:nvSpPr>
        <p:spPr>
          <a:xfrm>
            <a:off x="7419974" y="1744858"/>
            <a:ext cx="3407860" cy="4093819"/>
          </a:xfrm>
          <a:prstGeom prst="roundRect">
            <a:avLst/>
          </a:prstGeom>
          <a:solidFill>
            <a:schemeClr val="bg1"/>
          </a:solidFill>
          <a:ln w="38100">
            <a:solidFill>
              <a:srgbClr val="001965"/>
            </a:solidFill>
          </a:ln>
        </p:spPr>
        <p:txBody>
          <a:bodyPr wrap="square" lIns="72000" tIns="36000" rIns="72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001965"/>
                </a:solidFill>
                <a:effectLst/>
                <a:uLnTx/>
                <a:uFillTx/>
                <a:latin typeface="Apis For Office"/>
                <a:ea typeface="+mn-ea"/>
                <a:cs typeface="+mn-cs"/>
              </a:rPr>
              <a:t>Therapeutische Wirkung von GLP-1-Agonisten im Vergleich zu SGLT-2-Inhibitoren </a:t>
            </a:r>
            <a:br>
              <a:rPr kumimoji="0" lang="de-DE" sz="2000" b="0" i="0" u="none" strike="noStrike" kern="1200" cap="none" spc="0" normalizeH="0" baseline="0" noProof="0">
                <a:ln>
                  <a:noFill/>
                </a:ln>
                <a:solidFill>
                  <a:srgbClr val="001965"/>
                </a:solidFill>
                <a:effectLst/>
                <a:uLnTx/>
                <a:uFillTx/>
                <a:latin typeface="Apis For Office"/>
                <a:ea typeface="+mn-ea"/>
                <a:cs typeface="+mn-cs"/>
              </a:rPr>
            </a:br>
            <a:r>
              <a:rPr kumimoji="0" lang="de-DE" sz="2000" b="0" i="0" u="none" strike="noStrike" kern="1200" cap="none" spc="0" normalizeH="0" baseline="0" noProof="0">
                <a:ln>
                  <a:noFill/>
                </a:ln>
                <a:solidFill>
                  <a:srgbClr val="001965"/>
                </a:solidFill>
                <a:effectLst/>
                <a:uLnTx/>
                <a:uFillTx/>
                <a:latin typeface="Apis For Office"/>
                <a:ea typeface="+mn-ea"/>
                <a:cs typeface="+mn-cs"/>
              </a:rPr>
              <a:t>Die Stoffwechseleffekte waren in der Gruppe, die mit (oralem) </a:t>
            </a:r>
            <a:r>
              <a:rPr kumimoji="0" lang="de-DE" sz="2000" b="0" i="0" u="none" strike="noStrike" kern="1200" cap="none" spc="0" normalizeH="0" baseline="0" noProof="0" err="1">
                <a:ln>
                  <a:noFill/>
                </a:ln>
                <a:solidFill>
                  <a:srgbClr val="001965"/>
                </a:solidFill>
                <a:effectLst/>
                <a:uLnTx/>
                <a:uFillTx/>
                <a:latin typeface="Apis For Office"/>
                <a:ea typeface="+mn-ea"/>
                <a:cs typeface="+mn-cs"/>
              </a:rPr>
              <a:t>Semaglutid</a:t>
            </a:r>
            <a:r>
              <a:rPr kumimoji="0" lang="de-DE" sz="2000" b="0" i="0" u="none" strike="noStrike" kern="1200" cap="none" spc="0" normalizeH="0" baseline="0" noProof="0">
                <a:ln>
                  <a:noFill/>
                </a:ln>
                <a:solidFill>
                  <a:srgbClr val="001965"/>
                </a:solidFill>
                <a:effectLst/>
                <a:uLnTx/>
                <a:uFillTx/>
                <a:latin typeface="Apis For Office"/>
                <a:ea typeface="+mn-ea"/>
                <a:cs typeface="+mn-cs"/>
              </a:rPr>
              <a:t> behandelt wurde, besser als in der Gruppe, die </a:t>
            </a:r>
            <a:r>
              <a:rPr kumimoji="0" lang="de-DE" sz="2000" b="0" i="0" u="none" strike="noStrike" kern="1200" cap="none" spc="0" normalizeH="0" baseline="0" noProof="0" err="1">
                <a:ln>
                  <a:noFill/>
                </a:ln>
                <a:solidFill>
                  <a:srgbClr val="001965"/>
                </a:solidFill>
                <a:effectLst/>
                <a:uLnTx/>
                <a:uFillTx/>
                <a:latin typeface="Apis For Office"/>
                <a:ea typeface="+mn-ea"/>
                <a:cs typeface="+mn-cs"/>
              </a:rPr>
              <a:t>Dapagliflozin</a:t>
            </a:r>
            <a:r>
              <a:rPr kumimoji="0" lang="de-DE" sz="2000" b="0" i="0" u="none" strike="noStrike" kern="1200" cap="none" spc="0" normalizeH="0" baseline="0" noProof="0">
                <a:ln>
                  <a:noFill/>
                </a:ln>
                <a:solidFill>
                  <a:srgbClr val="001965"/>
                </a:solidFill>
                <a:effectLst/>
                <a:uLnTx/>
                <a:uFillTx/>
                <a:latin typeface="Apis For Office"/>
                <a:ea typeface="+mn-ea"/>
                <a:cs typeface="+mn-cs"/>
              </a:rPr>
              <a:t> erhielt.</a:t>
            </a:r>
          </a:p>
        </p:txBody>
      </p:sp>
    </p:spTree>
    <p:custDataLst>
      <p:tags r:id="rId1"/>
    </p:custDataLst>
    <p:extLst>
      <p:ext uri="{BB962C8B-B14F-4D97-AF65-F5344CB8AC3E}">
        <p14:creationId xmlns:p14="http://schemas.microsoft.com/office/powerpoint/2010/main" val="3667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B4263-A269-6D7B-8220-527560F48952}"/>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51F9DB3F-2E92-E1EC-FDB1-20167B4AE57D}"/>
              </a:ext>
            </a:extLst>
          </p:cNvPr>
          <p:cNvPicPr>
            <a:picLocks noChangeAspect="1"/>
          </p:cNvPicPr>
          <p:nvPr/>
        </p:nvPicPr>
        <p:blipFill>
          <a:blip r:embed="rId3"/>
          <a:srcRect l="67453" b="40239"/>
          <a:stretch/>
        </p:blipFill>
        <p:spPr>
          <a:xfrm>
            <a:off x="9413099" y="1721147"/>
            <a:ext cx="1696227" cy="1583292"/>
          </a:xfrm>
          <a:prstGeom prst="rect">
            <a:avLst/>
          </a:prstGeom>
        </p:spPr>
      </p:pic>
      <p:pic>
        <p:nvPicPr>
          <p:cNvPr id="14" name="Grafik 13">
            <a:extLst>
              <a:ext uri="{FF2B5EF4-FFF2-40B4-BE49-F238E27FC236}">
                <a16:creationId xmlns:a16="http://schemas.microsoft.com/office/drawing/2014/main" id="{C018DB6C-5FCF-5EB4-EAC6-0940D09F12C0}"/>
              </a:ext>
            </a:extLst>
          </p:cNvPr>
          <p:cNvPicPr>
            <a:picLocks noChangeAspect="1"/>
          </p:cNvPicPr>
          <p:nvPr/>
        </p:nvPicPr>
        <p:blipFill>
          <a:blip r:embed="rId3"/>
          <a:srcRect l="67453" t="92507"/>
          <a:stretch/>
        </p:blipFill>
        <p:spPr>
          <a:xfrm>
            <a:off x="9413099" y="3304113"/>
            <a:ext cx="1696227" cy="198507"/>
          </a:xfrm>
          <a:prstGeom prst="rect">
            <a:avLst/>
          </a:prstGeom>
        </p:spPr>
      </p:pic>
      <p:graphicFrame>
        <p:nvGraphicFramePr>
          <p:cNvPr id="5" name="Tabelle 4">
            <a:extLst>
              <a:ext uri="{FF2B5EF4-FFF2-40B4-BE49-F238E27FC236}">
                <a16:creationId xmlns:a16="http://schemas.microsoft.com/office/drawing/2014/main" id="{A1FAA472-5665-EE41-86A1-1617A40E1BF1}"/>
              </a:ext>
            </a:extLst>
          </p:cNvPr>
          <p:cNvGraphicFramePr>
            <a:graphicFrameLocks noGrp="1"/>
          </p:cNvGraphicFramePr>
          <p:nvPr>
            <p:extLst>
              <p:ext uri="{D42A27DB-BD31-4B8C-83A1-F6EECF244321}">
                <p14:modId xmlns:p14="http://schemas.microsoft.com/office/powerpoint/2010/main" val="1646912858"/>
              </p:ext>
            </p:extLst>
          </p:nvPr>
        </p:nvGraphicFramePr>
        <p:xfrm>
          <a:off x="647700" y="1695608"/>
          <a:ext cx="8648700" cy="1903440"/>
        </p:xfrm>
        <a:graphic>
          <a:graphicData uri="http://schemas.openxmlformats.org/drawingml/2006/table">
            <a:tbl>
              <a:tblPr firstRow="1" bandRow="1">
                <a:tableStyleId>{5C22544A-7EE6-4342-B048-85BDC9FD1C3A}</a:tableStyleId>
              </a:tblPr>
              <a:tblGrid>
                <a:gridCol w="1729740">
                  <a:extLst>
                    <a:ext uri="{9D8B030D-6E8A-4147-A177-3AD203B41FA5}">
                      <a16:colId xmlns:a16="http://schemas.microsoft.com/office/drawing/2014/main" val="276195772"/>
                    </a:ext>
                  </a:extLst>
                </a:gridCol>
                <a:gridCol w="1729740">
                  <a:extLst>
                    <a:ext uri="{9D8B030D-6E8A-4147-A177-3AD203B41FA5}">
                      <a16:colId xmlns:a16="http://schemas.microsoft.com/office/drawing/2014/main" val="1817270194"/>
                    </a:ext>
                  </a:extLst>
                </a:gridCol>
                <a:gridCol w="2036445">
                  <a:extLst>
                    <a:ext uri="{9D8B030D-6E8A-4147-A177-3AD203B41FA5}">
                      <a16:colId xmlns:a16="http://schemas.microsoft.com/office/drawing/2014/main" val="3161093285"/>
                    </a:ext>
                  </a:extLst>
                </a:gridCol>
                <a:gridCol w="1423035">
                  <a:extLst>
                    <a:ext uri="{9D8B030D-6E8A-4147-A177-3AD203B41FA5}">
                      <a16:colId xmlns:a16="http://schemas.microsoft.com/office/drawing/2014/main" val="4053509490"/>
                    </a:ext>
                  </a:extLst>
                </a:gridCol>
                <a:gridCol w="1729740">
                  <a:extLst>
                    <a:ext uri="{9D8B030D-6E8A-4147-A177-3AD203B41FA5}">
                      <a16:colId xmlns:a16="http://schemas.microsoft.com/office/drawing/2014/main" val="491217507"/>
                    </a:ext>
                  </a:extLst>
                </a:gridCol>
              </a:tblGrid>
              <a:tr h="0">
                <a:tc>
                  <a:txBody>
                    <a:bodyPr/>
                    <a:lstStyle/>
                    <a:p>
                      <a:pPr marL="0" indent="0" algn="l">
                        <a:buFont typeface="Arial" panose="020B0604020202020204" pitchFamily="34" charset="0"/>
                        <a:buNone/>
                      </a:pPr>
                      <a:r>
                        <a:rPr lang="de-DE" sz="1000" b="1"/>
                        <a:t>Studie</a:t>
                      </a:r>
                    </a:p>
                  </a:txBody>
                  <a:tcPr marL="45720" marR="45720" anchor="ctr"/>
                </a:tc>
                <a:tc>
                  <a:txBody>
                    <a:bodyPr/>
                    <a:lstStyle/>
                    <a:p>
                      <a:pPr marL="0" indent="0" algn="l">
                        <a:buFont typeface="Arial" panose="020B0604020202020204" pitchFamily="34" charset="0"/>
                        <a:buNone/>
                      </a:pPr>
                      <a:r>
                        <a:rPr lang="de-DE" sz="1000" b="1"/>
                        <a:t>Wirkstoff</a:t>
                      </a:r>
                    </a:p>
                  </a:txBody>
                  <a:tcPr marL="45720" marR="45720" anchor="ctr"/>
                </a:tc>
                <a:tc>
                  <a:txBody>
                    <a:bodyPr/>
                    <a:lstStyle/>
                    <a:p>
                      <a:pPr marL="0" indent="0" algn="l">
                        <a:buFont typeface="Arial" panose="020B0604020202020204" pitchFamily="34" charset="0"/>
                        <a:buNone/>
                      </a:pPr>
                      <a:r>
                        <a:rPr lang="de-DE" sz="1000" b="1"/>
                        <a:t>Verhältnis der Ereignisrate (95 % CI)</a:t>
                      </a:r>
                    </a:p>
                  </a:txBody>
                  <a:tcPr marL="45720" marR="45720" anchor="ctr"/>
                </a:tc>
                <a:tc>
                  <a:txBody>
                    <a:bodyPr/>
                    <a:lstStyle/>
                    <a:p>
                      <a:pPr marL="0" indent="0" algn="l">
                        <a:buFont typeface="Arial" panose="020B0604020202020204" pitchFamily="34" charset="0"/>
                        <a:buNone/>
                      </a:pPr>
                      <a:r>
                        <a:rPr lang="de-DE" sz="1000" b="1"/>
                        <a:t>Z-Wert</a:t>
                      </a:r>
                    </a:p>
                  </a:txBody>
                  <a:tcPr marL="45720" marR="45720" anchor="ctr"/>
                </a:tc>
                <a:tc>
                  <a:txBody>
                    <a:bodyPr/>
                    <a:lstStyle/>
                    <a:p>
                      <a:pPr marL="0" indent="0" algn="l">
                        <a:buFont typeface="Arial" panose="020B0604020202020204" pitchFamily="34" charset="0"/>
                        <a:buNone/>
                      </a:pPr>
                      <a:r>
                        <a:rPr lang="de-DE" sz="1000" b="1"/>
                        <a:t>p-Wert</a:t>
                      </a:r>
                    </a:p>
                  </a:txBody>
                  <a:tcPr marL="45720" marR="45720" anchor="ctr"/>
                </a:tc>
                <a:extLst>
                  <a:ext uri="{0D108BD9-81ED-4DB2-BD59-A6C34878D82A}">
                    <a16:rowId xmlns:a16="http://schemas.microsoft.com/office/drawing/2014/main" val="2591713300"/>
                  </a:ext>
                </a:extLst>
              </a:tr>
              <a:tr h="0">
                <a:tc>
                  <a:txBody>
                    <a:bodyPr/>
                    <a:lstStyle/>
                    <a:p>
                      <a:pPr marL="0" indent="0">
                        <a:buFont typeface="Arial" panose="020B0604020202020204" pitchFamily="34" charset="0"/>
                        <a:buNone/>
                      </a:pPr>
                      <a:r>
                        <a:rPr lang="de-DE" sz="1000" b="0"/>
                        <a:t>Pfeffer et al. 2015</a:t>
                      </a:r>
                    </a:p>
                  </a:txBody>
                  <a:tcPr marL="45720" marR="45720" marT="36000" marB="0"/>
                </a:tc>
                <a:tc>
                  <a:txBody>
                    <a:bodyPr/>
                    <a:lstStyle/>
                    <a:p>
                      <a:pPr marL="0" indent="0">
                        <a:buFont typeface="Arial" panose="020B0604020202020204" pitchFamily="34" charset="0"/>
                        <a:buNone/>
                      </a:pPr>
                      <a:r>
                        <a:rPr lang="de-DE" sz="1000" b="0"/>
                        <a:t>Lixisenatid</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0,63 (0,20-1,91)</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- 0,82</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0,41</a:t>
                      </a:r>
                    </a:p>
                  </a:txBody>
                  <a:tcPr marL="45720" marR="45720" marT="36000" marB="0"/>
                </a:tc>
                <a:extLst>
                  <a:ext uri="{0D108BD9-81ED-4DB2-BD59-A6C34878D82A}">
                    <a16:rowId xmlns:a16="http://schemas.microsoft.com/office/drawing/2014/main" val="3424646015"/>
                  </a:ext>
                </a:extLst>
              </a:tr>
              <a:tr h="0">
                <a:tc>
                  <a:txBody>
                    <a:bodyPr/>
                    <a:lstStyle/>
                    <a:p>
                      <a:pPr marL="0" indent="0">
                        <a:buFont typeface="Arial" panose="020B0604020202020204" pitchFamily="34" charset="0"/>
                        <a:buNone/>
                      </a:pPr>
                      <a:r>
                        <a:rPr lang="de-DE" sz="1000" b="0"/>
                        <a:t>Marso et al. 2016a</a:t>
                      </a:r>
                    </a:p>
                  </a:txBody>
                  <a:tcPr marL="45720" marR="45720" marT="36000" marB="0"/>
                </a:tc>
                <a:tc>
                  <a:txBody>
                    <a:bodyPr/>
                    <a:lstStyle/>
                    <a:p>
                      <a:pPr marL="0" indent="0">
                        <a:buFont typeface="Arial" panose="020B0604020202020204" pitchFamily="34" charset="0"/>
                        <a:buNone/>
                      </a:pPr>
                      <a:r>
                        <a:rPr lang="de-DE" sz="1000" b="0"/>
                        <a:t>Liraglutid</a:t>
                      </a:r>
                    </a:p>
                  </a:txBody>
                  <a:tcPr marL="45720" marR="45720" marT="36000" marB="0"/>
                </a:tc>
                <a:tc>
                  <a:txBody>
                    <a:bodyPr/>
                    <a:lstStyle/>
                    <a:p>
                      <a:pPr marL="0" indent="0">
                        <a:buFont typeface="Arial" panose="020B0604020202020204" pitchFamily="34" charset="0"/>
                        <a:buNone/>
                      </a:pPr>
                      <a:r>
                        <a:rPr lang="de-DE" sz="1000" b="0"/>
                        <a:t>0,78 (0,42-1,45)</a:t>
                      </a:r>
                    </a:p>
                  </a:txBody>
                  <a:tcPr marL="45720" marR="45720" marT="36000" marB="0"/>
                </a:tc>
                <a:tc>
                  <a:txBody>
                    <a:bodyPr/>
                    <a:lstStyle/>
                    <a:p>
                      <a:pPr marL="0" indent="0">
                        <a:buFont typeface="Arial" panose="020B0604020202020204" pitchFamily="34" charset="0"/>
                        <a:buNone/>
                      </a:pPr>
                      <a:r>
                        <a:rPr lang="de-DE" sz="1000" b="0"/>
                        <a:t>- 0,87</a:t>
                      </a:r>
                    </a:p>
                  </a:txBody>
                  <a:tcPr marL="45720" marR="45720" marT="36000" marB="0"/>
                </a:tc>
                <a:tc>
                  <a:txBody>
                    <a:bodyPr/>
                    <a:lstStyle/>
                    <a:p>
                      <a:pPr marL="0" indent="0">
                        <a:buFont typeface="Arial" panose="020B0604020202020204" pitchFamily="34" charset="0"/>
                        <a:buNone/>
                      </a:pPr>
                      <a:r>
                        <a:rPr lang="de-DE" sz="1000" b="0"/>
                        <a:t>0,44</a:t>
                      </a:r>
                    </a:p>
                  </a:txBody>
                  <a:tcPr marL="45720" marR="45720" marT="36000" marB="0"/>
                </a:tc>
                <a:extLst>
                  <a:ext uri="{0D108BD9-81ED-4DB2-BD59-A6C34878D82A}">
                    <a16:rowId xmlns:a16="http://schemas.microsoft.com/office/drawing/2014/main" val="1483102669"/>
                  </a:ext>
                </a:extLst>
              </a:tr>
              <a:tr h="0">
                <a:tc>
                  <a:txBody>
                    <a:bodyPr/>
                    <a:lstStyle/>
                    <a:p>
                      <a:pPr marL="0" indent="0">
                        <a:buFont typeface="Arial" panose="020B0604020202020204" pitchFamily="34" charset="0"/>
                        <a:buNone/>
                      </a:pPr>
                      <a:r>
                        <a:rPr lang="de-DE" sz="1000" b="0"/>
                        <a:t>Holman et al. 2017</a:t>
                      </a:r>
                    </a:p>
                  </a:txBody>
                  <a:tcPr marL="45720" marR="45720" marT="36000" marB="0"/>
                </a:tc>
                <a:tc>
                  <a:txBody>
                    <a:bodyPr/>
                    <a:lstStyle/>
                    <a:p>
                      <a:pPr marL="0" indent="0">
                        <a:buFont typeface="Arial" panose="020B0604020202020204" pitchFamily="34" charset="0"/>
                        <a:buNone/>
                      </a:pPr>
                      <a:r>
                        <a:rPr lang="de-DE" sz="1000" b="0"/>
                        <a:t>Exenatid q.w.</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1,20 (0,67-2,10)</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0,60</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0,55</a:t>
                      </a:r>
                    </a:p>
                  </a:txBody>
                  <a:tcPr marL="45720" marR="45720" marT="36000" marB="0"/>
                </a:tc>
                <a:extLst>
                  <a:ext uri="{0D108BD9-81ED-4DB2-BD59-A6C34878D82A}">
                    <a16:rowId xmlns:a16="http://schemas.microsoft.com/office/drawing/2014/main" val="627496015"/>
                  </a:ext>
                </a:extLst>
              </a:tr>
              <a:tr h="0">
                <a:tc>
                  <a:txBody>
                    <a:bodyPr/>
                    <a:lstStyle/>
                    <a:p>
                      <a:pPr marL="0" indent="0">
                        <a:buFont typeface="Arial" panose="020B0604020202020204" pitchFamily="34" charset="0"/>
                        <a:buNone/>
                      </a:pPr>
                      <a:r>
                        <a:rPr lang="de-DE" sz="1000" b="0"/>
                        <a:t>Gerstein et al. 2019</a:t>
                      </a:r>
                    </a:p>
                  </a:txBody>
                  <a:tcPr marL="45720" marR="45720" marT="36000" marB="0"/>
                </a:tc>
                <a:tc>
                  <a:txBody>
                    <a:bodyPr/>
                    <a:lstStyle/>
                    <a:p>
                      <a:pPr marL="0" indent="0">
                        <a:buFont typeface="Arial" panose="020B0604020202020204" pitchFamily="34" charset="0"/>
                        <a:buNone/>
                      </a:pPr>
                      <a:r>
                        <a:rPr lang="de-DE" sz="1000" b="0"/>
                        <a:t>Dulaglutid</a:t>
                      </a:r>
                    </a:p>
                  </a:txBody>
                  <a:tcPr marL="45720" marR="45720" marT="36000" marB="0"/>
                </a:tc>
                <a:tc>
                  <a:txBody>
                    <a:bodyPr/>
                    <a:lstStyle/>
                    <a:p>
                      <a:pPr marL="0" indent="0">
                        <a:buFont typeface="Arial" panose="020B0604020202020204" pitchFamily="34" charset="0"/>
                        <a:buNone/>
                      </a:pPr>
                      <a:r>
                        <a:rPr lang="de-DE" sz="1000" b="0"/>
                        <a:t>1,77 (0,90-3,49)</a:t>
                      </a:r>
                    </a:p>
                  </a:txBody>
                  <a:tcPr marL="45720" marR="45720" marT="36000" marB="0"/>
                </a:tc>
                <a:tc>
                  <a:txBody>
                    <a:bodyPr/>
                    <a:lstStyle/>
                    <a:p>
                      <a:pPr marL="0" indent="0">
                        <a:buFont typeface="Arial" panose="020B0604020202020204" pitchFamily="34" charset="0"/>
                        <a:buNone/>
                      </a:pPr>
                      <a:r>
                        <a:rPr lang="de-DE" sz="1000" b="0"/>
                        <a:t>1,65</a:t>
                      </a:r>
                    </a:p>
                  </a:txBody>
                  <a:tcPr marL="45720" marR="45720" marT="36000" marB="0"/>
                </a:tc>
                <a:tc>
                  <a:txBody>
                    <a:bodyPr/>
                    <a:lstStyle/>
                    <a:p>
                      <a:pPr marL="0" indent="0">
                        <a:buFont typeface="Arial" panose="020B0604020202020204" pitchFamily="34" charset="0"/>
                        <a:buNone/>
                      </a:pPr>
                      <a:r>
                        <a:rPr lang="de-DE" sz="1000" b="0"/>
                        <a:t>0,10</a:t>
                      </a:r>
                    </a:p>
                  </a:txBody>
                  <a:tcPr marL="45720" marR="45720" marT="36000" marB="0"/>
                </a:tc>
                <a:extLst>
                  <a:ext uri="{0D108BD9-81ED-4DB2-BD59-A6C34878D82A}">
                    <a16:rowId xmlns:a16="http://schemas.microsoft.com/office/drawing/2014/main" val="595777582"/>
                  </a:ext>
                </a:extLst>
              </a:tr>
              <a:tr h="0">
                <a:tc>
                  <a:txBody>
                    <a:bodyPr/>
                    <a:lstStyle/>
                    <a:p>
                      <a:pPr marL="0" indent="0">
                        <a:buFont typeface="Arial" panose="020B0604020202020204" pitchFamily="34" charset="0"/>
                        <a:buNone/>
                      </a:pPr>
                      <a:r>
                        <a:rPr lang="de-DE" sz="1000" b="0"/>
                        <a:t>Hernandez et al. 2018</a:t>
                      </a:r>
                    </a:p>
                  </a:txBody>
                  <a:tcPr marL="45720" marR="45720" marT="36000" marB="0"/>
                </a:tc>
                <a:tc>
                  <a:txBody>
                    <a:bodyPr/>
                    <a:lstStyle/>
                    <a:p>
                      <a:pPr marL="0" indent="0">
                        <a:buFont typeface="Arial" panose="020B0604020202020204" pitchFamily="34" charset="0"/>
                        <a:buNone/>
                      </a:pPr>
                      <a:r>
                        <a:rPr lang="de-DE" sz="1000" b="0"/>
                        <a:t>Albiglutid</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1,43 (0,54-3,80)</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0,72</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0,50</a:t>
                      </a:r>
                    </a:p>
                  </a:txBody>
                  <a:tcPr marL="45720" marR="45720" marT="36000" marB="0"/>
                </a:tc>
                <a:extLst>
                  <a:ext uri="{0D108BD9-81ED-4DB2-BD59-A6C34878D82A}">
                    <a16:rowId xmlns:a16="http://schemas.microsoft.com/office/drawing/2014/main" val="1937218282"/>
                  </a:ext>
                </a:extLst>
              </a:tr>
              <a:tr h="0">
                <a:tc>
                  <a:txBody>
                    <a:bodyPr/>
                    <a:lstStyle/>
                    <a:p>
                      <a:pPr marL="0" indent="0">
                        <a:buFont typeface="Arial" panose="020B0604020202020204" pitchFamily="34" charset="0"/>
                        <a:buNone/>
                      </a:pPr>
                      <a:r>
                        <a:rPr lang="de-DE" sz="1000" b="0"/>
                        <a:t>Marso et al. 2016</a:t>
                      </a:r>
                    </a:p>
                  </a:txBody>
                  <a:tcPr marL="45720" marR="45720" marT="36000" marB="0"/>
                </a:tc>
                <a:tc>
                  <a:txBody>
                    <a:bodyPr/>
                    <a:lstStyle/>
                    <a:p>
                      <a:pPr marL="0" indent="0">
                        <a:buFont typeface="Arial" panose="020B0604020202020204" pitchFamily="34" charset="0"/>
                        <a:buNone/>
                      </a:pPr>
                      <a:r>
                        <a:rPr lang="de-DE" sz="1000" b="0"/>
                        <a:t>Semaglutid s.c.</a:t>
                      </a:r>
                    </a:p>
                  </a:txBody>
                  <a:tcPr marL="45720" marR="45720" marT="36000" marB="0"/>
                </a:tc>
                <a:tc>
                  <a:txBody>
                    <a:bodyPr/>
                    <a:lstStyle/>
                    <a:p>
                      <a:pPr marL="0" indent="0">
                        <a:buFont typeface="Arial" panose="020B0604020202020204" pitchFamily="34" charset="0"/>
                        <a:buNone/>
                      </a:pPr>
                      <a:r>
                        <a:rPr lang="de-DE" sz="1000" b="0"/>
                        <a:t>0,75 (0,32-1,78)</a:t>
                      </a:r>
                    </a:p>
                  </a:txBody>
                  <a:tcPr marL="45720" marR="45720" marT="36000" marB="0"/>
                </a:tc>
                <a:tc>
                  <a:txBody>
                    <a:bodyPr/>
                    <a:lstStyle/>
                    <a:p>
                      <a:pPr marL="0" indent="0">
                        <a:buFont typeface="Arial" panose="020B0604020202020204" pitchFamily="34" charset="0"/>
                        <a:buNone/>
                      </a:pPr>
                      <a:r>
                        <a:rPr lang="de-DE" sz="1000" b="0"/>
                        <a:t>- 0,65</a:t>
                      </a:r>
                    </a:p>
                  </a:txBody>
                  <a:tcPr marL="45720" marR="45720" marT="36000" marB="0"/>
                </a:tc>
                <a:tc>
                  <a:txBody>
                    <a:bodyPr/>
                    <a:lstStyle/>
                    <a:p>
                      <a:pPr marL="0" indent="0">
                        <a:buFont typeface="Arial" panose="020B0604020202020204" pitchFamily="34" charset="0"/>
                        <a:buNone/>
                      </a:pPr>
                      <a:r>
                        <a:rPr lang="de-DE" sz="1000" b="0"/>
                        <a:t>0,52</a:t>
                      </a:r>
                    </a:p>
                  </a:txBody>
                  <a:tcPr marL="45720" marR="45720" marT="36000" marB="0"/>
                </a:tc>
                <a:extLst>
                  <a:ext uri="{0D108BD9-81ED-4DB2-BD59-A6C34878D82A}">
                    <a16:rowId xmlns:a16="http://schemas.microsoft.com/office/drawing/2014/main" val="1797330710"/>
                  </a:ext>
                </a:extLst>
              </a:tr>
              <a:tr h="0">
                <a:tc>
                  <a:txBody>
                    <a:bodyPr/>
                    <a:lstStyle/>
                    <a:p>
                      <a:pPr marL="0" indent="0">
                        <a:buFont typeface="Arial" panose="020B0604020202020204" pitchFamily="34" charset="0"/>
                        <a:buNone/>
                      </a:pPr>
                      <a:r>
                        <a:rPr lang="de-DE" sz="1000" b="0"/>
                        <a:t>Husain et al. 2019</a:t>
                      </a:r>
                    </a:p>
                  </a:txBody>
                  <a:tcPr marL="45720" marR="45720" marT="36000" marB="0"/>
                </a:tc>
                <a:tc>
                  <a:txBody>
                    <a:bodyPr/>
                    <a:lstStyle/>
                    <a:p>
                      <a:pPr marL="0" indent="0">
                        <a:buFont typeface="Arial" panose="020B0604020202020204" pitchFamily="34" charset="0"/>
                        <a:buNone/>
                      </a:pPr>
                      <a:r>
                        <a:rPr lang="de-DE" sz="1000" b="0"/>
                        <a:t>Semaglutid oral</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0,33 (0,04-3,21)</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- 0,95</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0,34</a:t>
                      </a:r>
                    </a:p>
                  </a:txBody>
                  <a:tcPr marL="45720" marR="45720" marT="36000" marB="0"/>
                </a:tc>
                <a:extLst>
                  <a:ext uri="{0D108BD9-81ED-4DB2-BD59-A6C34878D82A}">
                    <a16:rowId xmlns:a16="http://schemas.microsoft.com/office/drawing/2014/main" val="2348487161"/>
                  </a:ext>
                </a:extLst>
              </a:tr>
              <a:tr h="0">
                <a:tc>
                  <a:txBody>
                    <a:bodyPr/>
                    <a:lstStyle/>
                    <a:p>
                      <a:pPr marL="0" indent="0">
                        <a:buFont typeface="Arial" panose="020B0604020202020204" pitchFamily="34" charset="0"/>
                        <a:buNone/>
                      </a:pPr>
                      <a:r>
                        <a:rPr lang="de-DE" sz="1000" b="1"/>
                        <a:t>Alle GLP-1 RA</a:t>
                      </a:r>
                    </a:p>
                  </a:txBody>
                  <a:tcPr marL="45720" marR="45720" marT="36000" marB="0"/>
                </a:tc>
                <a:tc>
                  <a:txBody>
                    <a:bodyPr/>
                    <a:lstStyle/>
                    <a:p>
                      <a:pPr marL="0" indent="0">
                        <a:buFont typeface="Arial" panose="020B0604020202020204" pitchFamily="34" charset="0"/>
                        <a:buNone/>
                      </a:pPr>
                      <a:endParaRPr lang="de-DE" sz="1000" b="1"/>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t>1,05 (0,78-1,41)</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t>0,31</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1"/>
                        <a:t>0,75</a:t>
                      </a:r>
                    </a:p>
                  </a:txBody>
                  <a:tcPr marL="45720" marR="45720" marT="36000" marB="0"/>
                </a:tc>
                <a:extLst>
                  <a:ext uri="{0D108BD9-81ED-4DB2-BD59-A6C34878D82A}">
                    <a16:rowId xmlns:a16="http://schemas.microsoft.com/office/drawing/2014/main" val="3616254679"/>
                  </a:ext>
                </a:extLst>
              </a:tr>
            </a:tbl>
          </a:graphicData>
        </a:graphic>
      </p:graphicFrame>
      <p:sp>
        <p:nvSpPr>
          <p:cNvPr id="6" name="Titel 5">
            <a:extLst>
              <a:ext uri="{FF2B5EF4-FFF2-40B4-BE49-F238E27FC236}">
                <a16:creationId xmlns:a16="http://schemas.microsoft.com/office/drawing/2014/main" id="{E30CDD46-1673-6BE7-E934-86782DC5B9E8}"/>
              </a:ext>
            </a:extLst>
          </p:cNvPr>
          <p:cNvSpPr>
            <a:spLocks noGrp="1"/>
          </p:cNvSpPr>
          <p:nvPr>
            <p:ph type="title"/>
          </p:nvPr>
        </p:nvSpPr>
        <p:spPr>
          <a:xfrm>
            <a:off x="648000" y="388022"/>
            <a:ext cx="10477200" cy="1124658"/>
          </a:xfrm>
        </p:spPr>
        <p:txBody>
          <a:bodyPr/>
          <a:lstStyle/>
          <a:p>
            <a:r>
              <a:rPr lang="de-DE" dirty="0">
                <a:latin typeface="+mn-lt"/>
              </a:rPr>
              <a:t>Pankreatitis unter GLP-1 RA bei Menschen mit Diabetes und/oder Adipositas</a:t>
            </a:r>
            <a:endParaRPr lang="de-DE" dirty="0"/>
          </a:p>
        </p:txBody>
      </p:sp>
      <p:sp>
        <p:nvSpPr>
          <p:cNvPr id="8" name="Textplatzhalter 7">
            <a:extLst>
              <a:ext uri="{FF2B5EF4-FFF2-40B4-BE49-F238E27FC236}">
                <a16:creationId xmlns:a16="http://schemas.microsoft.com/office/drawing/2014/main" id="{EF42770D-C6F5-52C6-B4A6-DA9AB0EDF890}"/>
              </a:ext>
            </a:extLst>
          </p:cNvPr>
          <p:cNvSpPr>
            <a:spLocks noGrp="1"/>
          </p:cNvSpPr>
          <p:nvPr>
            <p:ph type="body" sz="quarter" idx="15"/>
          </p:nvPr>
        </p:nvSpPr>
        <p:spPr>
          <a:xfrm>
            <a:off x="647699" y="6421288"/>
            <a:ext cx="5880919" cy="324000"/>
          </a:xfrm>
        </p:spPr>
        <p:txBody>
          <a:bodyPr/>
          <a:lstStyle/>
          <a:p>
            <a:r>
              <a:rPr lang="de-DE"/>
              <a:t>Ein direkter Vergleich der Studien ist aufgrund unterschiedlicher Studiendesigns, -populationen und -methoden nicht möglich.</a:t>
            </a:r>
            <a:br>
              <a:rPr lang="de-DE"/>
            </a:br>
            <a:r>
              <a:rPr lang="de-DE"/>
              <a:t>GLP-1 , Glucagon-like Peptid 1; GLP-1R, Glucagon-like Peptid 1-Rezeptor; I</a:t>
            </a:r>
            <a:r>
              <a:rPr lang="de-DE" baseline="30000"/>
              <a:t>2</a:t>
            </a:r>
            <a:r>
              <a:rPr lang="de-DE"/>
              <a:t>, Kennzahl der Heterogenität in Metaanalysen</a:t>
            </a:r>
          </a:p>
        </p:txBody>
      </p:sp>
      <p:sp>
        <p:nvSpPr>
          <p:cNvPr id="9" name="Textplatzhalter 8">
            <a:extLst>
              <a:ext uri="{FF2B5EF4-FFF2-40B4-BE49-F238E27FC236}">
                <a16:creationId xmlns:a16="http://schemas.microsoft.com/office/drawing/2014/main" id="{69E4D90D-C605-5968-337D-C51444EDED5D}"/>
              </a:ext>
            </a:extLst>
          </p:cNvPr>
          <p:cNvSpPr>
            <a:spLocks noGrp="1"/>
          </p:cNvSpPr>
          <p:nvPr>
            <p:ph type="body" sz="quarter" idx="17"/>
          </p:nvPr>
        </p:nvSpPr>
        <p:spPr/>
        <p:txBody>
          <a:bodyPr/>
          <a:lstStyle/>
          <a:p>
            <a:r>
              <a:rPr lang="de-DE"/>
              <a:t>Abd El Aziz M. et al. Diabetes Obes </a:t>
            </a:r>
            <a:r>
              <a:rPr lang="de-DE" err="1"/>
              <a:t>Metab</a:t>
            </a:r>
            <a:r>
              <a:rPr lang="de-DE"/>
              <a:t>. 2020;22(4):699-704;</a:t>
            </a:r>
            <a:br>
              <a:rPr lang="de-DE"/>
            </a:br>
            <a:r>
              <a:rPr lang="de-DE" err="1"/>
              <a:t>Badve</a:t>
            </a:r>
            <a:r>
              <a:rPr lang="de-DE"/>
              <a:t> SV. et al. Lancet Diabetes </a:t>
            </a:r>
            <a:r>
              <a:rPr lang="de-DE" err="1"/>
              <a:t>Endocrinol</a:t>
            </a:r>
            <a:r>
              <a:rPr lang="de-DE"/>
              <a:t>. 2025;13(1):15-28. </a:t>
            </a:r>
          </a:p>
        </p:txBody>
      </p:sp>
      <p:graphicFrame>
        <p:nvGraphicFramePr>
          <p:cNvPr id="10" name="Tabelle 9">
            <a:extLst>
              <a:ext uri="{FF2B5EF4-FFF2-40B4-BE49-F238E27FC236}">
                <a16:creationId xmlns:a16="http://schemas.microsoft.com/office/drawing/2014/main" id="{49D0658C-B784-9906-1381-91811A6ECB99}"/>
              </a:ext>
            </a:extLst>
          </p:cNvPr>
          <p:cNvGraphicFramePr>
            <a:graphicFrameLocks noGrp="1"/>
          </p:cNvGraphicFramePr>
          <p:nvPr>
            <p:extLst>
              <p:ext uri="{D42A27DB-BD31-4B8C-83A1-F6EECF244321}">
                <p14:modId xmlns:p14="http://schemas.microsoft.com/office/powerpoint/2010/main" val="871531493"/>
              </p:ext>
            </p:extLst>
          </p:nvPr>
        </p:nvGraphicFramePr>
        <p:xfrm>
          <a:off x="647699" y="3703809"/>
          <a:ext cx="10791826" cy="2208240"/>
        </p:xfrm>
        <a:graphic>
          <a:graphicData uri="http://schemas.openxmlformats.org/drawingml/2006/table">
            <a:tbl>
              <a:tblPr firstRow="1" bandRow="1">
                <a:tableStyleId>{5C22544A-7EE6-4342-B048-85BDC9FD1C3A}</a:tableStyleId>
              </a:tblPr>
              <a:tblGrid>
                <a:gridCol w="2402781">
                  <a:extLst>
                    <a:ext uri="{9D8B030D-6E8A-4147-A177-3AD203B41FA5}">
                      <a16:colId xmlns:a16="http://schemas.microsoft.com/office/drawing/2014/main" val="276195772"/>
                    </a:ext>
                  </a:extLst>
                </a:gridCol>
                <a:gridCol w="667146">
                  <a:extLst>
                    <a:ext uri="{9D8B030D-6E8A-4147-A177-3AD203B41FA5}">
                      <a16:colId xmlns:a16="http://schemas.microsoft.com/office/drawing/2014/main" val="1817270194"/>
                    </a:ext>
                  </a:extLst>
                </a:gridCol>
                <a:gridCol w="2230361">
                  <a:extLst>
                    <a:ext uri="{9D8B030D-6E8A-4147-A177-3AD203B41FA5}">
                      <a16:colId xmlns:a16="http://schemas.microsoft.com/office/drawing/2014/main" val="3161093285"/>
                    </a:ext>
                  </a:extLst>
                </a:gridCol>
                <a:gridCol w="1563816">
                  <a:extLst>
                    <a:ext uri="{9D8B030D-6E8A-4147-A177-3AD203B41FA5}">
                      <a16:colId xmlns:a16="http://schemas.microsoft.com/office/drawing/2014/main" val="4053509490"/>
                    </a:ext>
                  </a:extLst>
                </a:gridCol>
                <a:gridCol w="1761452">
                  <a:extLst>
                    <a:ext uri="{9D8B030D-6E8A-4147-A177-3AD203B41FA5}">
                      <a16:colId xmlns:a16="http://schemas.microsoft.com/office/drawing/2014/main" val="491217507"/>
                    </a:ext>
                  </a:extLst>
                </a:gridCol>
                <a:gridCol w="1461270">
                  <a:extLst>
                    <a:ext uri="{9D8B030D-6E8A-4147-A177-3AD203B41FA5}">
                      <a16:colId xmlns:a16="http://schemas.microsoft.com/office/drawing/2014/main" val="1009277570"/>
                    </a:ext>
                  </a:extLst>
                </a:gridCol>
                <a:gridCol w="705000">
                  <a:extLst>
                    <a:ext uri="{9D8B030D-6E8A-4147-A177-3AD203B41FA5}">
                      <a16:colId xmlns:a16="http://schemas.microsoft.com/office/drawing/2014/main" val="2440279727"/>
                    </a:ext>
                  </a:extLst>
                </a:gridCol>
              </a:tblGrid>
              <a:tr h="0">
                <a:tc>
                  <a:txBody>
                    <a:bodyPr/>
                    <a:lstStyle/>
                    <a:p>
                      <a:pPr marL="0" indent="0" algn="l">
                        <a:buFont typeface="Arial" panose="020B0604020202020204" pitchFamily="34" charset="0"/>
                        <a:buNone/>
                      </a:pPr>
                      <a:endParaRPr lang="de-DE" sz="1000" b="1"/>
                    </a:p>
                  </a:txBody>
                  <a:tcPr marL="45720" marR="45720" anchor="ctr"/>
                </a:tc>
                <a:tc>
                  <a:txBody>
                    <a:bodyPr/>
                    <a:lstStyle/>
                    <a:p>
                      <a:pPr marL="0" indent="0" algn="l">
                        <a:buFont typeface="Arial" panose="020B0604020202020204" pitchFamily="34" charset="0"/>
                        <a:buNone/>
                      </a:pPr>
                      <a:r>
                        <a:rPr lang="de-DE" sz="1000" b="1"/>
                        <a:t>Studien (n)</a:t>
                      </a:r>
                    </a:p>
                  </a:txBody>
                  <a:tcPr marL="45720" marR="45720" anchor="ctr"/>
                </a:tc>
                <a:tc>
                  <a:txBody>
                    <a:bodyPr/>
                    <a:lstStyle/>
                    <a:p>
                      <a:pPr marL="0" indent="0" algn="l">
                        <a:buFont typeface="Arial" panose="020B0604020202020204" pitchFamily="34" charset="0"/>
                        <a:buNone/>
                      </a:pPr>
                      <a:r>
                        <a:rPr lang="de-DE" sz="1000" b="1"/>
                        <a:t>GLP-1-Rezeptor-Agonist (n/N [%])</a:t>
                      </a:r>
                    </a:p>
                  </a:txBody>
                  <a:tcPr marL="45720" marR="45720" anchor="ctr"/>
                </a:tc>
                <a:tc>
                  <a:txBody>
                    <a:bodyPr/>
                    <a:lstStyle/>
                    <a:p>
                      <a:pPr marL="0" indent="0" algn="l">
                        <a:buFont typeface="Arial" panose="020B0604020202020204" pitchFamily="34" charset="0"/>
                        <a:buNone/>
                      </a:pPr>
                      <a:r>
                        <a:rPr lang="de-DE" sz="1000" b="1"/>
                        <a:t>Placebo (n/N [%])</a:t>
                      </a:r>
                    </a:p>
                  </a:txBody>
                  <a:tcPr marL="45720" marR="45720" anchor="ctr"/>
                </a:tc>
                <a:tc>
                  <a:txBody>
                    <a:bodyPr/>
                    <a:lstStyle/>
                    <a:p>
                      <a:pPr marL="0" indent="0" algn="l">
                        <a:buFont typeface="Arial" panose="020B0604020202020204" pitchFamily="34" charset="0"/>
                        <a:buNone/>
                      </a:pPr>
                      <a:endParaRPr lang="de-DE" sz="1000" b="1"/>
                    </a:p>
                  </a:txBody>
                  <a:tcPr marL="45720" marR="45720" anchor="ctr"/>
                </a:tc>
                <a:tc>
                  <a:txBody>
                    <a:bodyPr/>
                    <a:lstStyle/>
                    <a:p>
                      <a:pPr marL="0" indent="0" algn="l">
                        <a:buFont typeface="Arial" panose="020B0604020202020204" pitchFamily="34" charset="0"/>
                        <a:buNone/>
                      </a:pPr>
                      <a:r>
                        <a:rPr lang="de-DE" sz="1000" b="1"/>
                        <a:t>Hazard-Ratio (95 % CI)</a:t>
                      </a:r>
                    </a:p>
                  </a:txBody>
                  <a:tcPr marL="45720" marR="45720" anchor="ctr"/>
                </a:tc>
                <a:tc>
                  <a:txBody>
                    <a:bodyPr/>
                    <a:lstStyle/>
                    <a:p>
                      <a:pPr marL="0" indent="0" algn="l">
                        <a:buFont typeface="Arial" panose="020B0604020202020204" pitchFamily="34" charset="0"/>
                        <a:buNone/>
                      </a:pPr>
                      <a:r>
                        <a:rPr lang="de-DE" sz="1000" b="1"/>
                        <a:t>I</a:t>
                      </a:r>
                      <a:r>
                        <a:rPr lang="de-DE" sz="1000" b="1" baseline="30000"/>
                        <a:t>2</a:t>
                      </a:r>
                      <a:r>
                        <a:rPr lang="de-DE" sz="1000" b="1"/>
                        <a:t> (%)</a:t>
                      </a:r>
                    </a:p>
                  </a:txBody>
                  <a:tcPr marL="45720" marR="45720" anchor="ctr"/>
                </a:tc>
                <a:extLst>
                  <a:ext uri="{0D108BD9-81ED-4DB2-BD59-A6C34878D82A}">
                    <a16:rowId xmlns:a16="http://schemas.microsoft.com/office/drawing/2014/main" val="2591713300"/>
                  </a:ext>
                </a:extLst>
              </a:tr>
              <a:tr h="0">
                <a:tc>
                  <a:txBody>
                    <a:bodyPr/>
                    <a:lstStyle/>
                    <a:p>
                      <a:pPr marL="0" indent="0">
                        <a:buFont typeface="Arial" panose="020B0604020202020204" pitchFamily="34" charset="0"/>
                        <a:buNone/>
                      </a:pPr>
                      <a:r>
                        <a:rPr lang="de-DE" sz="1000" b="0"/>
                        <a:t>Gesamt schwere unerwünschte Ereignisse</a:t>
                      </a:r>
                    </a:p>
                  </a:txBody>
                  <a:tcPr marL="45720" marR="45720" marT="36000" marB="0"/>
                </a:tc>
                <a:tc>
                  <a:txBody>
                    <a:bodyPr/>
                    <a:lstStyle/>
                    <a:p>
                      <a:pPr marL="0" indent="0">
                        <a:buFont typeface="Arial" panose="020B0604020202020204" pitchFamily="34" charset="0"/>
                        <a:buNone/>
                      </a:pPr>
                      <a:r>
                        <a:rPr lang="de-DE" sz="1000" b="0"/>
                        <a:t>9</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112.836/356.440 (31,7 %)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11.731/35.680 (32,9 %)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0,95 (0,90-1,01)</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88,5 %</a:t>
                      </a:r>
                    </a:p>
                  </a:txBody>
                  <a:tcPr marL="45720" marR="45720" marT="36000" marB="0"/>
                </a:tc>
                <a:extLst>
                  <a:ext uri="{0D108BD9-81ED-4DB2-BD59-A6C34878D82A}">
                    <a16:rowId xmlns:a16="http://schemas.microsoft.com/office/drawing/2014/main" val="3424646015"/>
                  </a:ext>
                </a:extLst>
              </a:tr>
              <a:tr h="0">
                <a:tc>
                  <a:txBody>
                    <a:bodyPr/>
                    <a:lstStyle/>
                    <a:p>
                      <a:pPr marL="0" indent="0">
                        <a:buFont typeface="Arial" panose="020B0604020202020204" pitchFamily="34" charset="0"/>
                        <a:buNone/>
                      </a:pPr>
                      <a:r>
                        <a:rPr lang="de-DE" sz="1000" b="0"/>
                        <a:t>Abbruch aufgrund unerwünschter Ereignisse </a:t>
                      </a:r>
                    </a:p>
                  </a:txBody>
                  <a:tcPr marL="45720" marR="45720" marT="36000" marB="0"/>
                </a:tc>
                <a:tc>
                  <a:txBody>
                    <a:bodyPr/>
                    <a:lstStyle/>
                    <a:p>
                      <a:pPr marL="0" indent="0">
                        <a:buFont typeface="Arial" panose="020B0604020202020204" pitchFamily="34" charset="0"/>
                        <a:buNone/>
                      </a:pPr>
                      <a:r>
                        <a:rPr lang="de-DE" sz="1000" b="0"/>
                        <a:t>9</a:t>
                      </a:r>
                    </a:p>
                  </a:txBody>
                  <a:tcPr marL="45720" marR="45720" marT="36000" marB="0"/>
                </a:tc>
                <a:tc>
                  <a:txBody>
                    <a:bodyPr/>
                    <a:lstStyle/>
                    <a:p>
                      <a:pPr marL="0" indent="0">
                        <a:buFont typeface="Arial" panose="020B0604020202020204" pitchFamily="34" charset="0"/>
                        <a:buNone/>
                      </a:pPr>
                      <a:r>
                        <a:rPr lang="de-DE" sz="1000" b="0"/>
                        <a:t>4.494/35.329 (12,7 %)</a:t>
                      </a:r>
                    </a:p>
                  </a:txBody>
                  <a:tcPr marL="45720" marR="45720" marT="36000" marB="0"/>
                </a:tc>
                <a:tc>
                  <a:txBody>
                    <a:bodyPr/>
                    <a:lstStyle/>
                    <a:p>
                      <a:pPr marL="0" indent="0">
                        <a:buFont typeface="Arial" panose="020B0604020202020204" pitchFamily="34" charset="0"/>
                        <a:buNone/>
                      </a:pPr>
                      <a:r>
                        <a:rPr lang="de-DE" sz="1000" b="0"/>
                        <a:t>3.127/33.996 (9,2 %)</a:t>
                      </a:r>
                    </a:p>
                  </a:txBody>
                  <a:tcPr marL="45720" marR="45720" marT="36000" marB="0"/>
                </a:tc>
                <a:tc>
                  <a:txBody>
                    <a:bodyPr/>
                    <a:lstStyle/>
                    <a:p>
                      <a:pPr marL="0" indent="0">
                        <a:buFont typeface="Arial" panose="020B0604020202020204" pitchFamily="34" charset="0"/>
                        <a:buNone/>
                      </a:pPr>
                      <a:endParaRPr lang="de-DE" sz="1000" b="0"/>
                    </a:p>
                  </a:txBody>
                  <a:tcPr marL="45720" marR="45720" marT="36000" marB="0"/>
                </a:tc>
                <a:tc>
                  <a:txBody>
                    <a:bodyPr/>
                    <a:lstStyle/>
                    <a:p>
                      <a:pPr marL="0" indent="0">
                        <a:buFont typeface="Arial" panose="020B0604020202020204" pitchFamily="34" charset="0"/>
                        <a:buNone/>
                      </a:pPr>
                      <a:r>
                        <a:rPr lang="de-DE" sz="1000" b="0"/>
                        <a:t>1,51 (1,18-1,94)</a:t>
                      </a:r>
                    </a:p>
                  </a:txBody>
                  <a:tcPr marL="45720" marR="45720" marT="36000" marB="0"/>
                </a:tc>
                <a:tc>
                  <a:txBody>
                    <a:bodyPr/>
                    <a:lstStyle/>
                    <a:p>
                      <a:pPr marL="0" indent="0">
                        <a:buFont typeface="Arial" panose="020B0604020202020204" pitchFamily="34" charset="0"/>
                        <a:buNone/>
                      </a:pPr>
                      <a:r>
                        <a:rPr lang="de-DE" sz="1000" b="0"/>
                        <a:t>96,3 %</a:t>
                      </a:r>
                    </a:p>
                  </a:txBody>
                  <a:tcPr marL="45720" marR="45720" marT="36000" marB="0"/>
                </a:tc>
                <a:extLst>
                  <a:ext uri="{0D108BD9-81ED-4DB2-BD59-A6C34878D82A}">
                    <a16:rowId xmlns:a16="http://schemas.microsoft.com/office/drawing/2014/main" val="1483102669"/>
                  </a:ext>
                </a:extLst>
              </a:tr>
              <a:tr h="0">
                <a:tc>
                  <a:txBody>
                    <a:bodyPr/>
                    <a:lstStyle/>
                    <a:p>
                      <a:pPr marL="0" indent="0">
                        <a:buFont typeface="Arial" panose="020B0604020202020204" pitchFamily="34" charset="0"/>
                        <a:buNone/>
                      </a:pPr>
                      <a:r>
                        <a:rPr lang="de-DE" sz="1000" b="0"/>
                        <a:t>Karzinome</a:t>
                      </a:r>
                    </a:p>
                  </a:txBody>
                  <a:tcPr marL="45720" marR="45720" marT="36000" marB="0"/>
                </a:tc>
                <a:tc>
                  <a:txBody>
                    <a:bodyPr/>
                    <a:lstStyle/>
                    <a:p>
                      <a:pPr marL="0" indent="0">
                        <a:buFont typeface="Arial" panose="020B0604020202020204" pitchFamily="34" charset="0"/>
                        <a:buNone/>
                      </a:pPr>
                      <a:r>
                        <a:rPr lang="de-DE" sz="1000" b="0"/>
                        <a:t>10</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1.884/41.235 (4,6 %)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1.838/39.910 (4,6 %)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1,01 (0,95-1,07)</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0 %</a:t>
                      </a:r>
                    </a:p>
                  </a:txBody>
                  <a:tcPr marL="45720" marR="45720" marT="36000" marB="0"/>
                </a:tc>
                <a:extLst>
                  <a:ext uri="{0D108BD9-81ED-4DB2-BD59-A6C34878D82A}">
                    <a16:rowId xmlns:a16="http://schemas.microsoft.com/office/drawing/2014/main" val="627496015"/>
                  </a:ext>
                </a:extLst>
              </a:tr>
              <a:tr h="0">
                <a:tc>
                  <a:txBody>
                    <a:bodyPr/>
                    <a:lstStyle/>
                    <a:p>
                      <a:pPr marL="0" indent="0">
                        <a:buFont typeface="Arial" panose="020B0604020202020204" pitchFamily="34" charset="0"/>
                        <a:buNone/>
                      </a:pPr>
                      <a:r>
                        <a:rPr lang="de-DE" sz="1000" b="0"/>
                        <a:t>Pankreas Karzinome</a:t>
                      </a:r>
                    </a:p>
                  </a:txBody>
                  <a:tcPr marL="45720" marR="45720" marT="36000" marB="0"/>
                </a:tc>
                <a:tc>
                  <a:txBody>
                    <a:bodyPr/>
                    <a:lstStyle/>
                    <a:p>
                      <a:pPr marL="0" indent="0">
                        <a:buFont typeface="Arial" panose="020B0604020202020204" pitchFamily="34" charset="0"/>
                        <a:buNone/>
                      </a:pPr>
                      <a:r>
                        <a:rPr lang="de-DE" sz="1000" b="0"/>
                        <a:t>9</a:t>
                      </a:r>
                    </a:p>
                  </a:txBody>
                  <a:tcPr marL="45720" marR="45720" marT="36000" marB="0"/>
                </a:tc>
                <a:tc>
                  <a:txBody>
                    <a:bodyPr/>
                    <a:lstStyle/>
                    <a:p>
                      <a:pPr marL="0" indent="0">
                        <a:buFont typeface="Arial" panose="020B0604020202020204" pitchFamily="34" charset="0"/>
                        <a:buNone/>
                      </a:pPr>
                      <a:r>
                        <a:rPr lang="de-DE" sz="1000" b="0"/>
                        <a:t>63/32.739 (0,2 %)</a:t>
                      </a:r>
                    </a:p>
                  </a:txBody>
                  <a:tcPr marL="45720" marR="45720" marT="36000" marB="0"/>
                </a:tc>
                <a:tc>
                  <a:txBody>
                    <a:bodyPr/>
                    <a:lstStyle/>
                    <a:p>
                      <a:pPr marL="0" indent="0">
                        <a:buFont typeface="Arial" panose="020B0604020202020204" pitchFamily="34" charset="0"/>
                        <a:buNone/>
                      </a:pPr>
                      <a:r>
                        <a:rPr lang="de-DE" sz="1000" b="0"/>
                        <a:t>56/31.413 (0,2 %)</a:t>
                      </a:r>
                    </a:p>
                  </a:txBody>
                  <a:tcPr marL="45720" marR="45720" marT="36000" marB="0"/>
                </a:tc>
                <a:tc>
                  <a:txBody>
                    <a:bodyPr/>
                    <a:lstStyle/>
                    <a:p>
                      <a:pPr marL="0" indent="0">
                        <a:buFont typeface="Arial" panose="020B0604020202020204" pitchFamily="34" charset="0"/>
                        <a:buNone/>
                      </a:pPr>
                      <a:endParaRPr lang="de-DE" sz="1000" b="0"/>
                    </a:p>
                  </a:txBody>
                  <a:tcPr marL="45720" marR="45720" marT="36000" marB="0"/>
                </a:tc>
                <a:tc>
                  <a:txBody>
                    <a:bodyPr/>
                    <a:lstStyle/>
                    <a:p>
                      <a:pPr marL="0" indent="0">
                        <a:buFont typeface="Arial" panose="020B0604020202020204" pitchFamily="34" charset="0"/>
                        <a:buNone/>
                      </a:pPr>
                      <a:r>
                        <a:rPr lang="de-DE" sz="1000" b="0"/>
                        <a:t>1,04 (0,63-1,71)</a:t>
                      </a:r>
                    </a:p>
                  </a:txBody>
                  <a:tcPr marL="45720" marR="45720" marT="36000" marB="0"/>
                </a:tc>
                <a:tc>
                  <a:txBody>
                    <a:bodyPr/>
                    <a:lstStyle/>
                    <a:p>
                      <a:pPr marL="0" indent="0">
                        <a:buFont typeface="Arial" panose="020B0604020202020204" pitchFamily="34" charset="0"/>
                        <a:buNone/>
                      </a:pPr>
                      <a:r>
                        <a:rPr lang="de-DE" sz="1000" b="0"/>
                        <a:t>30,5 %</a:t>
                      </a:r>
                    </a:p>
                  </a:txBody>
                  <a:tcPr marL="45720" marR="45720" marT="36000" marB="0"/>
                </a:tc>
                <a:extLst>
                  <a:ext uri="{0D108BD9-81ED-4DB2-BD59-A6C34878D82A}">
                    <a16:rowId xmlns:a16="http://schemas.microsoft.com/office/drawing/2014/main" val="595777582"/>
                  </a:ext>
                </a:extLst>
              </a:tr>
              <a:tr h="0">
                <a:tc>
                  <a:txBody>
                    <a:bodyPr/>
                    <a:lstStyle/>
                    <a:p>
                      <a:pPr marL="0" indent="0">
                        <a:buFont typeface="Arial" panose="020B0604020202020204" pitchFamily="34" charset="0"/>
                        <a:buNone/>
                      </a:pPr>
                      <a:r>
                        <a:rPr lang="de-DE" sz="1000" b="0"/>
                        <a:t>Medulläres Schilddrüsenkarzinom</a:t>
                      </a:r>
                    </a:p>
                  </a:txBody>
                  <a:tcPr marL="45720" marR="45720" marT="36000" marB="0"/>
                </a:tc>
                <a:tc>
                  <a:txBody>
                    <a:bodyPr/>
                    <a:lstStyle/>
                    <a:p>
                      <a:pPr marL="0" indent="0">
                        <a:buFont typeface="Arial" panose="020B0604020202020204" pitchFamily="34" charset="0"/>
                        <a:buNone/>
                      </a:pPr>
                      <a:r>
                        <a:rPr lang="de-DE" sz="1000" b="0"/>
                        <a:t>8</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4/30.665 (&lt;0,1 %)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2/29,343 (&lt;0,01 %)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1,63 (0,38-7,03)</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0 %</a:t>
                      </a:r>
                    </a:p>
                  </a:txBody>
                  <a:tcPr marL="45720" marR="45720" marT="36000" marB="0"/>
                </a:tc>
                <a:extLst>
                  <a:ext uri="{0D108BD9-81ED-4DB2-BD59-A6C34878D82A}">
                    <a16:rowId xmlns:a16="http://schemas.microsoft.com/office/drawing/2014/main" val="1937218282"/>
                  </a:ext>
                </a:extLst>
              </a:tr>
              <a:tr h="0">
                <a:tc>
                  <a:txBody>
                    <a:bodyPr/>
                    <a:lstStyle/>
                    <a:p>
                      <a:pPr marL="0" indent="0">
                        <a:buFont typeface="Arial" panose="020B0604020202020204" pitchFamily="34" charset="0"/>
                        <a:buNone/>
                      </a:pPr>
                      <a:r>
                        <a:rPr lang="de-DE" sz="1000" b="0"/>
                        <a:t>Akute Pankreatitis</a:t>
                      </a:r>
                    </a:p>
                  </a:txBody>
                  <a:tcPr marL="45720" marR="45720" marT="36000" marB="0"/>
                </a:tc>
                <a:tc>
                  <a:txBody>
                    <a:bodyPr/>
                    <a:lstStyle/>
                    <a:p>
                      <a:pPr marL="0" indent="0">
                        <a:buFont typeface="Arial" panose="020B0604020202020204" pitchFamily="34" charset="0"/>
                        <a:buNone/>
                      </a:pPr>
                      <a:r>
                        <a:rPr lang="de-DE" sz="1000" b="0"/>
                        <a:t>11</a:t>
                      </a:r>
                    </a:p>
                  </a:txBody>
                  <a:tcPr marL="45720" marR="45720" marT="36000" marB="0"/>
                </a:tc>
                <a:tc>
                  <a:txBody>
                    <a:bodyPr/>
                    <a:lstStyle/>
                    <a:p>
                      <a:pPr marL="0" indent="0">
                        <a:buFont typeface="Arial" panose="020B0604020202020204" pitchFamily="34" charset="0"/>
                        <a:buNone/>
                      </a:pPr>
                      <a:r>
                        <a:rPr lang="de-DE" sz="1000" b="0"/>
                        <a:t>138/43.309 (0,3 %)</a:t>
                      </a:r>
                    </a:p>
                  </a:txBody>
                  <a:tcPr marL="45720" marR="45720" marT="36000" marB="0"/>
                </a:tc>
                <a:tc>
                  <a:txBody>
                    <a:bodyPr/>
                    <a:lstStyle/>
                    <a:p>
                      <a:pPr marL="0" indent="0">
                        <a:buFont typeface="Arial" panose="020B0604020202020204" pitchFamily="34" charset="0"/>
                        <a:buNone/>
                      </a:pPr>
                      <a:r>
                        <a:rPr lang="de-DE" sz="1000" b="0"/>
                        <a:t>104/41.980 (0,3 %)</a:t>
                      </a:r>
                    </a:p>
                  </a:txBody>
                  <a:tcPr marL="45720" marR="45720" marT="36000" marB="0"/>
                </a:tc>
                <a:tc>
                  <a:txBody>
                    <a:bodyPr/>
                    <a:lstStyle/>
                    <a:p>
                      <a:pPr marL="0" indent="0">
                        <a:buFont typeface="Arial" panose="020B0604020202020204" pitchFamily="34" charset="0"/>
                        <a:buNone/>
                      </a:pPr>
                      <a:endParaRPr lang="de-DE" sz="1000" b="0"/>
                    </a:p>
                  </a:txBody>
                  <a:tcPr marL="45720" marR="45720" marT="36000" marB="0"/>
                </a:tc>
                <a:tc>
                  <a:txBody>
                    <a:bodyPr/>
                    <a:lstStyle/>
                    <a:p>
                      <a:pPr marL="0" indent="0">
                        <a:buFont typeface="Arial" panose="020B0604020202020204" pitchFamily="34" charset="0"/>
                        <a:buNone/>
                      </a:pPr>
                      <a:r>
                        <a:rPr lang="de-DE" sz="1000" b="0"/>
                        <a:t>1,02 (0,78-1,33)</a:t>
                      </a:r>
                    </a:p>
                  </a:txBody>
                  <a:tcPr marL="45720" marR="45720" marT="36000" marB="0"/>
                </a:tc>
                <a:tc>
                  <a:txBody>
                    <a:bodyPr/>
                    <a:lstStyle/>
                    <a:p>
                      <a:pPr marL="0" indent="0">
                        <a:buFont typeface="Arial" panose="020B0604020202020204" pitchFamily="34" charset="0"/>
                        <a:buNone/>
                      </a:pPr>
                      <a:r>
                        <a:rPr lang="de-DE" sz="1000" b="0"/>
                        <a:t>10,8 %</a:t>
                      </a:r>
                    </a:p>
                  </a:txBody>
                  <a:tcPr marL="45720" marR="45720" marT="36000" marB="0"/>
                </a:tc>
                <a:extLst>
                  <a:ext uri="{0D108BD9-81ED-4DB2-BD59-A6C34878D82A}">
                    <a16:rowId xmlns:a16="http://schemas.microsoft.com/office/drawing/2014/main" val="1797330710"/>
                  </a:ext>
                </a:extLst>
              </a:tr>
              <a:tr h="0">
                <a:tc>
                  <a:txBody>
                    <a:bodyPr/>
                    <a:lstStyle/>
                    <a:p>
                      <a:pPr marL="0" indent="0">
                        <a:buFont typeface="Arial" panose="020B0604020202020204" pitchFamily="34" charset="0"/>
                        <a:buNone/>
                      </a:pPr>
                      <a:r>
                        <a:rPr lang="de-DE" sz="1000" b="0"/>
                        <a:t>Schwere Hypoglykämie</a:t>
                      </a:r>
                    </a:p>
                  </a:txBody>
                  <a:tcPr marL="45720" marR="45720" marT="36000" marB="0"/>
                </a:tc>
                <a:tc>
                  <a:txBody>
                    <a:bodyPr/>
                    <a:lstStyle/>
                    <a:p>
                      <a:pPr marL="0" indent="0">
                        <a:buFont typeface="Arial" panose="020B0604020202020204" pitchFamily="34" charset="0"/>
                        <a:buNone/>
                      </a:pPr>
                      <a:r>
                        <a:rPr lang="de-DE" sz="1000" b="0"/>
                        <a:t>11</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943/43.309 (2,5 %)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949/41.980 (2,3 %)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0,95 (0,80-1,12)</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57,4 %</a:t>
                      </a:r>
                    </a:p>
                  </a:txBody>
                  <a:tcPr marL="45720" marR="45720" marT="36000" marB="0"/>
                </a:tc>
                <a:extLst>
                  <a:ext uri="{0D108BD9-81ED-4DB2-BD59-A6C34878D82A}">
                    <a16:rowId xmlns:a16="http://schemas.microsoft.com/office/drawing/2014/main" val="2348487161"/>
                  </a:ext>
                </a:extLst>
              </a:tr>
              <a:tr h="0">
                <a:tc>
                  <a:txBody>
                    <a:bodyPr/>
                    <a:lstStyle/>
                    <a:p>
                      <a:pPr marL="0" indent="0">
                        <a:buFont typeface="Arial" panose="020B0604020202020204" pitchFamily="34" charset="0"/>
                        <a:buNone/>
                      </a:pPr>
                      <a:r>
                        <a:rPr lang="de-DE" sz="1000" b="0"/>
                        <a:t>Retinopathie</a:t>
                      </a:r>
                    </a:p>
                  </a:txBody>
                  <a:tcPr marL="45720" marR="45720" marT="36000" marB="0"/>
                </a:tc>
                <a:tc>
                  <a:txBody>
                    <a:bodyPr/>
                    <a:lstStyle/>
                    <a:p>
                      <a:pPr marL="0" indent="0">
                        <a:buFont typeface="Arial" panose="020B0604020202020204" pitchFamily="34" charset="0"/>
                        <a:buNone/>
                      </a:pPr>
                      <a:r>
                        <a:rPr lang="de-DE" sz="1000" b="0"/>
                        <a:t>10</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1.107/34.506 (3,2 %)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1,059/33.196 (3,2 %)</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b="0"/>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1,04 (0,92-1,18)</a:t>
                      </a:r>
                    </a:p>
                  </a:txBody>
                  <a:tcPr marL="45720" marR="45720" marT="3600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b="0"/>
                        <a:t>39,9 %</a:t>
                      </a:r>
                    </a:p>
                  </a:txBody>
                  <a:tcPr marL="45720" marR="45720" marT="36000" marB="0"/>
                </a:tc>
                <a:extLst>
                  <a:ext uri="{0D108BD9-81ED-4DB2-BD59-A6C34878D82A}">
                    <a16:rowId xmlns:a16="http://schemas.microsoft.com/office/drawing/2014/main" val="3616254679"/>
                  </a:ext>
                </a:extLst>
              </a:tr>
            </a:tbl>
          </a:graphicData>
        </a:graphic>
      </p:graphicFrame>
      <p:sp>
        <p:nvSpPr>
          <p:cNvPr id="11" name="Textfeld 10">
            <a:extLst>
              <a:ext uri="{FF2B5EF4-FFF2-40B4-BE49-F238E27FC236}">
                <a16:creationId xmlns:a16="http://schemas.microsoft.com/office/drawing/2014/main" id="{659962D3-79C8-DA1B-11BC-7A5CF153E247}"/>
              </a:ext>
            </a:extLst>
          </p:cNvPr>
          <p:cNvSpPr txBox="1"/>
          <p:nvPr/>
        </p:nvSpPr>
        <p:spPr>
          <a:xfrm>
            <a:off x="7441204" y="5923012"/>
            <a:ext cx="844149" cy="35625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latin typeface="Apis For Office"/>
                <a:ea typeface="+mn-ea"/>
                <a:cs typeface="+mn-cs"/>
              </a:rPr>
              <a:t>Favorisiert GLP-1-RA    </a:t>
            </a:r>
          </a:p>
        </p:txBody>
      </p:sp>
      <p:pic>
        <p:nvPicPr>
          <p:cNvPr id="18" name="Grafik 17" descr="Ein Bild, das Text, Schrift, Screenshot, Zahl enthält.&#10;&#10;KI-generierte Inhalte können fehlerhaft sein.">
            <a:extLst>
              <a:ext uri="{FF2B5EF4-FFF2-40B4-BE49-F238E27FC236}">
                <a16:creationId xmlns:a16="http://schemas.microsoft.com/office/drawing/2014/main" id="{86511CD6-BE8F-F265-C1EC-B0B8C60C7E14}"/>
              </a:ext>
            </a:extLst>
          </p:cNvPr>
          <p:cNvPicPr>
            <a:picLocks noChangeAspect="1"/>
          </p:cNvPicPr>
          <p:nvPr/>
        </p:nvPicPr>
        <p:blipFill>
          <a:blip r:embed="rId4">
            <a:extLst>
              <a:ext uri="{28A0092B-C50C-407E-A947-70E740481C1C}">
                <a14:useLocalDpi xmlns:a14="http://schemas.microsoft.com/office/drawing/2010/main" val="0"/>
              </a:ext>
            </a:extLst>
          </a:blip>
          <a:srcRect l="60424" t="11882" r="19740" b="6096"/>
          <a:stretch/>
        </p:blipFill>
        <p:spPr>
          <a:xfrm>
            <a:off x="7532660" y="3684624"/>
            <a:ext cx="1714500" cy="2219338"/>
          </a:xfrm>
          <a:prstGeom prst="rect">
            <a:avLst/>
          </a:prstGeom>
        </p:spPr>
      </p:pic>
      <p:sp>
        <p:nvSpPr>
          <p:cNvPr id="3" name="Textfeld 2">
            <a:extLst>
              <a:ext uri="{FF2B5EF4-FFF2-40B4-BE49-F238E27FC236}">
                <a16:creationId xmlns:a16="http://schemas.microsoft.com/office/drawing/2014/main" id="{63908F13-49FD-B0CA-78F4-D302ECDA0A4D}"/>
              </a:ext>
            </a:extLst>
          </p:cNvPr>
          <p:cNvSpPr txBox="1"/>
          <p:nvPr/>
        </p:nvSpPr>
        <p:spPr>
          <a:xfrm>
            <a:off x="8244944" y="5845827"/>
            <a:ext cx="1151881" cy="400110"/>
          </a:xfrm>
          <a:prstGeom prst="rect">
            <a:avLst/>
          </a:prstGeom>
          <a:noFill/>
        </p:spPr>
        <p:txBody>
          <a:bodyPr wrap="square">
            <a:spAutoFit/>
          </a:bodyPr>
          <a:lstStyle/>
          <a:p>
            <a:r>
              <a:rPr kumimoji="0" lang="de-DE" sz="1000" b="0" i="0" u="none" strike="noStrike" kern="1200" cap="none" spc="0" normalizeH="0" baseline="0" noProof="0">
                <a:ln>
                  <a:noFill/>
                </a:ln>
                <a:solidFill>
                  <a:srgbClr val="001965"/>
                </a:solidFill>
                <a:effectLst/>
                <a:uLnTx/>
                <a:uFillTx/>
                <a:latin typeface="Apis For Office"/>
                <a:ea typeface="+mn-ea"/>
                <a:cs typeface="+mn-cs"/>
              </a:rPr>
              <a:t>Favorisiert </a:t>
            </a:r>
            <a:r>
              <a:rPr lang="de-DE" sz="1000">
                <a:solidFill>
                  <a:srgbClr val="001965"/>
                </a:solidFill>
                <a:latin typeface="Apis For Office"/>
              </a:rPr>
              <a:t>P</a:t>
            </a:r>
            <a:r>
              <a:rPr kumimoji="0" lang="de-DE" sz="1000" b="0" i="0" u="none" strike="noStrike" kern="1200" cap="none" spc="0" normalizeH="0" baseline="0" noProof="0" err="1">
                <a:ln>
                  <a:noFill/>
                </a:ln>
                <a:solidFill>
                  <a:srgbClr val="001965"/>
                </a:solidFill>
                <a:effectLst/>
                <a:uLnTx/>
                <a:uFillTx/>
                <a:latin typeface="Apis For Office"/>
                <a:ea typeface="+mn-ea"/>
                <a:cs typeface="+mn-cs"/>
              </a:rPr>
              <a:t>lacebo</a:t>
            </a:r>
            <a:endParaRPr lang="de-DE" sz="1000"/>
          </a:p>
        </p:txBody>
      </p:sp>
    </p:spTree>
    <p:custDataLst>
      <p:tags r:id="rId1"/>
    </p:custDataLst>
    <p:extLst>
      <p:ext uri="{BB962C8B-B14F-4D97-AF65-F5344CB8AC3E}">
        <p14:creationId xmlns:p14="http://schemas.microsoft.com/office/powerpoint/2010/main" val="3839979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5CA5E-7AF0-06AD-12DA-4BAA8BB34E4E}"/>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3391839-1635-4F67-AE20-CECA36E181BE}"/>
              </a:ext>
            </a:extLst>
          </p:cNvPr>
          <p:cNvSpPr>
            <a:spLocks noGrp="1"/>
          </p:cNvSpPr>
          <p:nvPr>
            <p:ph type="ctrTitle"/>
          </p:nvPr>
        </p:nvSpPr>
        <p:spPr>
          <a:xfrm>
            <a:off x="647999" y="648000"/>
            <a:ext cx="5724225" cy="5562000"/>
          </a:xfrm>
        </p:spPr>
        <p:txBody>
          <a:bodyPr/>
          <a:lstStyle/>
          <a:p>
            <a:r>
              <a:rPr lang="en-US" sz="4000" err="1"/>
              <a:t>Alkoholgewohnheiten</a:t>
            </a:r>
            <a:r>
              <a:rPr lang="en-US" sz="4000"/>
              <a:t> und ALD </a:t>
            </a:r>
          </a:p>
        </p:txBody>
      </p:sp>
      <p:pic>
        <p:nvPicPr>
          <p:cNvPr id="8" name="Grafik 7" descr="Ein Bild, das draußen, Wasser, Gebäude, Fenster enthält.&#10;&#10;KI-generierte Inhalte können fehlerhaft sein.">
            <a:extLst>
              <a:ext uri="{FF2B5EF4-FFF2-40B4-BE49-F238E27FC236}">
                <a16:creationId xmlns:a16="http://schemas.microsoft.com/office/drawing/2014/main" id="{D7A855EF-79CC-0D05-B0E0-7AFB21BB457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2" name="Grafik 1" descr="Start mit einfarbiger Füllung">
            <a:hlinkClick r:id="rId5" action="ppaction://hlinksldjump" highlightClick="1"/>
            <a:hlinkHover r:id="" action="ppaction://hlinkshowjump?jump=nextslide" highlightClick="1"/>
            <a:extLst>
              <a:ext uri="{FF2B5EF4-FFF2-40B4-BE49-F238E27FC236}">
                <a16:creationId xmlns:a16="http://schemas.microsoft.com/office/drawing/2014/main" id="{1B308D6B-DEA5-958B-BA27-EA5A4A3449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1587903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CEE9A-6576-2849-518A-CE704CAC3C54}"/>
              </a:ext>
            </a:extLst>
          </p:cNvPr>
          <p:cNvSpPr>
            <a:spLocks noGrp="1"/>
          </p:cNvSpPr>
          <p:nvPr>
            <p:ph type="title"/>
          </p:nvPr>
        </p:nvSpPr>
        <p:spPr>
          <a:xfrm>
            <a:off x="648000" y="441805"/>
            <a:ext cx="10896000" cy="1296000"/>
          </a:xfrm>
        </p:spPr>
        <p:txBody>
          <a:bodyPr/>
          <a:lstStyle/>
          <a:p>
            <a:r>
              <a:rPr lang="de-DE"/>
              <a:t>Neue Nomenklatur – Delphi Consensus 2023</a:t>
            </a:r>
          </a:p>
        </p:txBody>
      </p:sp>
      <p:sp>
        <p:nvSpPr>
          <p:cNvPr id="4" name="Textplatzhalter 3">
            <a:extLst>
              <a:ext uri="{FF2B5EF4-FFF2-40B4-BE49-F238E27FC236}">
                <a16:creationId xmlns:a16="http://schemas.microsoft.com/office/drawing/2014/main" id="{C532C0FC-EAB8-2E90-880A-A5952F1321F5}"/>
              </a:ext>
            </a:extLst>
          </p:cNvPr>
          <p:cNvSpPr>
            <a:spLocks noGrp="1"/>
          </p:cNvSpPr>
          <p:nvPr>
            <p:ph type="body" sz="quarter" idx="15"/>
          </p:nvPr>
        </p:nvSpPr>
        <p:spPr>
          <a:xfrm>
            <a:off x="647699" y="6099327"/>
            <a:ext cx="6920409" cy="645961"/>
          </a:xfrm>
        </p:spPr>
        <p:txBody>
          <a:bodyPr/>
          <a:lstStyle/>
          <a:p>
            <a:r>
              <a:rPr lang="de-DE" i="1"/>
              <a:t>Grafik von Novo Nordisk nach Daten von </a:t>
            </a:r>
            <a:r>
              <a:rPr lang="de-DE" i="1" err="1"/>
              <a:t>Rinella</a:t>
            </a:r>
            <a:r>
              <a:rPr lang="de-DE" i="1"/>
              <a:t> ME. </a:t>
            </a:r>
            <a:br>
              <a:rPr lang="de-DE"/>
            </a:br>
            <a:r>
              <a:rPr lang="de-DE"/>
              <a:t>*Wöchentliche Aufnahme 140-350 g bei Frauen, 210-420 g bei Männern (durchschnittlich täglich 20-50 g bei Frauen, 30-60 g bei Männern)</a:t>
            </a:r>
            <a:br>
              <a:rPr lang="de-DE"/>
            </a:br>
            <a:r>
              <a:rPr lang="de-DE"/>
              <a:t>**z.B. Lysosomal Acid Lipase </a:t>
            </a:r>
            <a:r>
              <a:rPr lang="de-DE" err="1"/>
              <a:t>Deficiency</a:t>
            </a:r>
            <a:r>
              <a:rPr lang="de-DE"/>
              <a:t> (LALD), Wilson-Krankheit, </a:t>
            </a:r>
            <a:r>
              <a:rPr lang="de-DE" err="1"/>
              <a:t>Hypobetalipoproteinämie</a:t>
            </a:r>
            <a:r>
              <a:rPr lang="de-DE"/>
              <a:t>, angeborene Stoffwechselstörungen</a:t>
            </a:r>
            <a:br>
              <a:rPr lang="de-DE"/>
            </a:br>
            <a:r>
              <a:rPr lang="de-DE"/>
              <a:t>***z.B. Hepatitis-C-Virus (HCV), Hauptnahrung, Zöliakie</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DILI, </a:t>
            </a:r>
            <a:r>
              <a:rPr lang="de-DE" err="1"/>
              <a:t>drug-induced</a:t>
            </a:r>
            <a:r>
              <a:rPr lang="de-DE"/>
              <a:t> </a:t>
            </a:r>
            <a:r>
              <a:rPr lang="de-DE" err="1"/>
              <a:t>liver</a:t>
            </a:r>
            <a:r>
              <a:rPr lang="de-DE"/>
              <a:t> </a:t>
            </a:r>
            <a:r>
              <a:rPr lang="de-DE" err="1"/>
              <a:t>injury</a:t>
            </a:r>
            <a:r>
              <a:rPr lang="de-DE"/>
              <a:t>, medikamenteninduzierter Leberschaden; HCV, Hepatitis-C-Virus; LALD, lysosomal </a:t>
            </a:r>
            <a:r>
              <a:rPr lang="de-DE" err="1"/>
              <a:t>acid</a:t>
            </a:r>
            <a:r>
              <a:rPr lang="de-DE"/>
              <a:t> </a:t>
            </a:r>
            <a:r>
              <a:rPr lang="de-DE" err="1"/>
              <a:t>lipase</a:t>
            </a:r>
            <a:r>
              <a:rPr lang="de-DE"/>
              <a:t> </a:t>
            </a:r>
            <a:r>
              <a:rPr lang="de-DE" err="1"/>
              <a:t>deficiency</a:t>
            </a:r>
            <a:r>
              <a:rPr lang="de-DE"/>
              <a:t>, lysosomale saure Lipase-Defizienz;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270C5FF7-A563-001E-52A6-2F31FEB870BD}"/>
              </a:ext>
            </a:extLst>
          </p:cNvPr>
          <p:cNvSpPr>
            <a:spLocks noGrp="1"/>
          </p:cNvSpPr>
          <p:nvPr>
            <p:ph type="body" sz="quarter" idx="17"/>
          </p:nvPr>
        </p:nvSpPr>
        <p:spPr>
          <a:xfrm>
            <a:off x="8124825" y="6295926"/>
            <a:ext cx="3419474" cy="449362"/>
          </a:xfrm>
        </p:spPr>
        <p:txBody>
          <a:bodyPr/>
          <a:lstStyle/>
          <a:p>
            <a:r>
              <a:rPr lang="en-US"/>
              <a:t>Rinella ME. EASL/AASLD endpoints conference on </a:t>
            </a:r>
            <a:r>
              <a:rPr lang="en-US" err="1"/>
              <a:t>MetALD</a:t>
            </a:r>
            <a:r>
              <a:rPr lang="en-US"/>
              <a:t> and ALD. </a:t>
            </a:r>
            <a:r>
              <a:rPr lang="en-US" err="1"/>
              <a:t>Symposiumsbeitrag</a:t>
            </a:r>
            <a:r>
              <a:rPr lang="en-US"/>
              <a:t> </a:t>
            </a:r>
            <a:r>
              <a:rPr lang="en-US" err="1"/>
              <a:t>vom</a:t>
            </a:r>
            <a:r>
              <a:rPr lang="en-US"/>
              <a:t> EASL 2025, 07.-10. Mai 2025, Amsterdam</a:t>
            </a:r>
            <a:r>
              <a:rPr lang="fi-FI"/>
              <a:t>; Rinella ME. et al. Hepatology 2023;78(6):1966-1986. </a:t>
            </a:r>
            <a:endParaRPr lang="de-DE"/>
          </a:p>
        </p:txBody>
      </p:sp>
      <p:sp>
        <p:nvSpPr>
          <p:cNvPr id="8" name="Rechteck: abgerundete Ecken 7">
            <a:extLst>
              <a:ext uri="{FF2B5EF4-FFF2-40B4-BE49-F238E27FC236}">
                <a16:creationId xmlns:a16="http://schemas.microsoft.com/office/drawing/2014/main" id="{49970ED7-F2C7-A049-F75C-68B0AA382A22}"/>
              </a:ext>
            </a:extLst>
          </p:cNvPr>
          <p:cNvSpPr/>
          <p:nvPr/>
        </p:nvSpPr>
        <p:spPr>
          <a:xfrm>
            <a:off x="647699" y="1737805"/>
            <a:ext cx="8927920" cy="44936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Steatotische</a:t>
            </a:r>
            <a:r>
              <a:rPr kumimoji="0" lang="de-DE" sz="1400" b="1" i="0" u="none" strike="noStrike" kern="1200" cap="none" spc="0" normalizeH="0" baseline="0" noProof="0">
                <a:ln>
                  <a:noFill/>
                </a:ln>
                <a:solidFill>
                  <a:srgbClr val="001965"/>
                </a:solidFill>
                <a:effectLst/>
                <a:uLnTx/>
                <a:uFillTx/>
                <a:latin typeface="Apis For Office"/>
                <a:ea typeface="+mn-ea"/>
                <a:cs typeface="+mn-cs"/>
              </a:rPr>
              <a:t> Lebererkrankung (SLD)</a:t>
            </a:r>
          </a:p>
        </p:txBody>
      </p:sp>
      <p:sp>
        <p:nvSpPr>
          <p:cNvPr id="9" name="Rechteck: abgerundete Ecken 8">
            <a:extLst>
              <a:ext uri="{FF2B5EF4-FFF2-40B4-BE49-F238E27FC236}">
                <a16:creationId xmlns:a16="http://schemas.microsoft.com/office/drawing/2014/main" id="{5EEA33E3-FF78-C475-6D34-EAEC260A0BA7}"/>
              </a:ext>
            </a:extLst>
          </p:cNvPr>
          <p:cNvSpPr/>
          <p:nvPr/>
        </p:nvSpPr>
        <p:spPr>
          <a:xfrm>
            <a:off x="647699" y="2451700"/>
            <a:ext cx="1657818" cy="822386"/>
          </a:xfrm>
          <a:prstGeom prst="roundRect">
            <a:avLst>
              <a:gd name="adj" fmla="val 1049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FFFFFF"/>
                </a:solidFill>
                <a:effectLst/>
                <a:uLnTx/>
                <a:uFillTx/>
                <a:latin typeface="Apis For Office"/>
                <a:ea typeface="+mn-ea"/>
                <a:cs typeface="+mn-cs"/>
              </a:rPr>
              <a:t>Metabolische Dysfunktion-assoziierte </a:t>
            </a:r>
            <a:r>
              <a:rPr kumimoji="0" lang="de-DE" sz="1050" b="0" i="0" u="none" strike="noStrike" kern="1200" cap="none" spc="0" normalizeH="0" baseline="0" noProof="0" err="1">
                <a:ln>
                  <a:noFill/>
                </a:ln>
                <a:solidFill>
                  <a:srgbClr val="FFFFFF"/>
                </a:solidFill>
                <a:effectLst/>
                <a:uLnTx/>
                <a:uFillTx/>
                <a:latin typeface="Apis For Office"/>
                <a:ea typeface="+mn-ea"/>
                <a:cs typeface="+mn-cs"/>
              </a:rPr>
              <a:t>steatotische</a:t>
            </a:r>
            <a:r>
              <a:rPr kumimoji="0" lang="de-DE" sz="1050" b="0" i="0" u="none" strike="noStrike" kern="1200" cap="none" spc="0" normalizeH="0" baseline="0" noProof="0">
                <a:ln>
                  <a:noFill/>
                </a:ln>
                <a:solidFill>
                  <a:srgbClr val="FFFFFF"/>
                </a:solidFill>
                <a:effectLst/>
                <a:uLnTx/>
                <a:uFillTx/>
                <a:latin typeface="Apis For Office"/>
                <a:ea typeface="+mn-ea"/>
                <a:cs typeface="+mn-cs"/>
              </a:rPr>
              <a:t> Lebererkrankung (MASLD)</a:t>
            </a:r>
          </a:p>
        </p:txBody>
      </p:sp>
      <p:sp>
        <p:nvSpPr>
          <p:cNvPr id="10" name="Rechteck: abgerundete Ecken 9">
            <a:extLst>
              <a:ext uri="{FF2B5EF4-FFF2-40B4-BE49-F238E27FC236}">
                <a16:creationId xmlns:a16="http://schemas.microsoft.com/office/drawing/2014/main" id="{420E1523-333C-24FE-A719-64B7149DA423}"/>
              </a:ext>
            </a:extLst>
          </p:cNvPr>
          <p:cNvSpPr/>
          <p:nvPr/>
        </p:nvSpPr>
        <p:spPr>
          <a:xfrm>
            <a:off x="2403777" y="2451700"/>
            <a:ext cx="2988516" cy="2494971"/>
          </a:xfrm>
          <a:prstGeom prst="roundRect">
            <a:avLst>
              <a:gd name="adj" fmla="val 7759"/>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err="1">
                <a:ln>
                  <a:noFill/>
                </a:ln>
                <a:solidFill>
                  <a:srgbClr val="FFFFFF"/>
                </a:solidFill>
                <a:effectLst/>
                <a:uLnTx/>
                <a:uFillTx/>
                <a:latin typeface="Apis For Office"/>
                <a:ea typeface="+mn-ea"/>
                <a:cs typeface="+mn-cs"/>
              </a:rPr>
              <a:t>MetALD</a:t>
            </a:r>
            <a:endParaRPr kumimoji="0" lang="de-DE" sz="1050" b="1" i="0" u="none" strike="noStrike" kern="1200" cap="none" spc="0" normalizeH="0" baseline="0" noProof="0">
              <a:ln>
                <a:noFill/>
              </a:ln>
              <a:solidFill>
                <a:srgbClr val="FFFFFF"/>
              </a:solidFill>
              <a:effectLst/>
              <a:uLnTx/>
              <a:uFillTx/>
              <a:latin typeface="Apis For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FFFF"/>
                </a:solidFill>
                <a:effectLst/>
                <a:uLnTx/>
                <a:uFillTx/>
                <a:latin typeface="Apis For Office"/>
                <a:ea typeface="+mn-ea"/>
                <a:cs typeface="+mn-cs"/>
              </a:rPr>
              <a:t>(MASLD und erhöhter Alkoholkonsum*)</a:t>
            </a:r>
          </a:p>
        </p:txBody>
      </p:sp>
      <p:sp>
        <p:nvSpPr>
          <p:cNvPr id="11" name="Rechteck: abgerundete Ecken 10">
            <a:extLst>
              <a:ext uri="{FF2B5EF4-FFF2-40B4-BE49-F238E27FC236}">
                <a16:creationId xmlns:a16="http://schemas.microsoft.com/office/drawing/2014/main" id="{65CC9362-202F-5891-87AE-5883F5670FEF}"/>
              </a:ext>
            </a:extLst>
          </p:cNvPr>
          <p:cNvSpPr/>
          <p:nvPr/>
        </p:nvSpPr>
        <p:spPr>
          <a:xfrm>
            <a:off x="5494330" y="2451700"/>
            <a:ext cx="1284913" cy="82238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pis For Office"/>
                <a:ea typeface="+mn-ea"/>
                <a:cs typeface="+mn-cs"/>
              </a:rPr>
              <a:t>Alkohol-assoziierte Lebererkrankung (ALD)</a:t>
            </a:r>
          </a:p>
        </p:txBody>
      </p:sp>
      <p:sp>
        <p:nvSpPr>
          <p:cNvPr id="12" name="Rechteck: abgerundete Ecken 11">
            <a:extLst>
              <a:ext uri="{FF2B5EF4-FFF2-40B4-BE49-F238E27FC236}">
                <a16:creationId xmlns:a16="http://schemas.microsoft.com/office/drawing/2014/main" id="{42B63A35-841A-42A4-86AF-FBCBDC644471}"/>
              </a:ext>
            </a:extLst>
          </p:cNvPr>
          <p:cNvSpPr/>
          <p:nvPr/>
        </p:nvSpPr>
        <p:spPr>
          <a:xfrm>
            <a:off x="6869502" y="2451700"/>
            <a:ext cx="1654530" cy="39058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pis For Office"/>
                <a:ea typeface="+mn-ea"/>
                <a:cs typeface="+mn-cs"/>
              </a:rPr>
              <a:t>Spezifische Ätiologie SLD</a:t>
            </a:r>
          </a:p>
        </p:txBody>
      </p:sp>
      <p:sp>
        <p:nvSpPr>
          <p:cNvPr id="13" name="Rechteck: abgerundete Ecken 12">
            <a:extLst>
              <a:ext uri="{FF2B5EF4-FFF2-40B4-BE49-F238E27FC236}">
                <a16:creationId xmlns:a16="http://schemas.microsoft.com/office/drawing/2014/main" id="{94100E79-E3ED-BFAC-E241-5B7E4FEC0280}"/>
              </a:ext>
            </a:extLst>
          </p:cNvPr>
          <p:cNvSpPr/>
          <p:nvPr/>
        </p:nvSpPr>
        <p:spPr>
          <a:xfrm>
            <a:off x="8621008" y="2451700"/>
            <a:ext cx="954610" cy="82238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pis For Office"/>
                <a:ea typeface="+mn-ea"/>
                <a:cs typeface="+mn-cs"/>
              </a:rPr>
              <a:t>Kryptogenes SLD</a:t>
            </a:r>
          </a:p>
        </p:txBody>
      </p:sp>
      <p:sp>
        <p:nvSpPr>
          <p:cNvPr id="18" name="Textfeld 17">
            <a:extLst>
              <a:ext uri="{FF2B5EF4-FFF2-40B4-BE49-F238E27FC236}">
                <a16:creationId xmlns:a16="http://schemas.microsoft.com/office/drawing/2014/main" id="{3FA8C210-AF9E-2B98-678D-9D09A9BB6F0A}"/>
              </a:ext>
            </a:extLst>
          </p:cNvPr>
          <p:cNvSpPr txBox="1"/>
          <p:nvPr/>
        </p:nvSpPr>
        <p:spPr>
          <a:xfrm>
            <a:off x="2538904" y="2971598"/>
            <a:ext cx="9848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pis For Office"/>
                <a:ea typeface="+mn-ea"/>
                <a:cs typeface="+mn-cs"/>
              </a:rPr>
              <a:t>MASLD</a:t>
            </a:r>
            <a:br>
              <a:rPr kumimoji="0" lang="de-DE" sz="900" b="0" i="0" u="none" strike="noStrike" kern="1200" cap="none" spc="0" normalizeH="0" baseline="0" noProof="0">
                <a:ln>
                  <a:noFill/>
                </a:ln>
                <a:solidFill>
                  <a:srgbClr val="FFFFFF"/>
                </a:solidFill>
                <a:effectLst/>
                <a:uLnTx/>
                <a:uFillTx/>
                <a:latin typeface="Apis For Office"/>
                <a:ea typeface="+mn-ea"/>
                <a:cs typeface="+mn-cs"/>
              </a:rPr>
            </a:br>
            <a:r>
              <a:rPr kumimoji="0" lang="de-DE" sz="900" b="0" i="0" u="none" strike="noStrike" kern="1200" cap="none" spc="0" normalizeH="0" baseline="0" noProof="0">
                <a:ln>
                  <a:noFill/>
                </a:ln>
                <a:solidFill>
                  <a:srgbClr val="FFFFFF"/>
                </a:solidFill>
                <a:effectLst/>
                <a:uLnTx/>
                <a:uFillTx/>
                <a:latin typeface="Apis For Office"/>
                <a:ea typeface="+mn-ea"/>
                <a:cs typeface="+mn-cs"/>
              </a:rPr>
              <a:t>vorherrschend</a:t>
            </a:r>
          </a:p>
        </p:txBody>
      </p:sp>
      <p:sp>
        <p:nvSpPr>
          <p:cNvPr id="19" name="Textfeld 18">
            <a:extLst>
              <a:ext uri="{FF2B5EF4-FFF2-40B4-BE49-F238E27FC236}">
                <a16:creationId xmlns:a16="http://schemas.microsoft.com/office/drawing/2014/main" id="{870C1E8C-ACD6-28B2-F35A-E476F9AD0AB2}"/>
              </a:ext>
            </a:extLst>
          </p:cNvPr>
          <p:cNvSpPr txBox="1"/>
          <p:nvPr/>
        </p:nvSpPr>
        <p:spPr>
          <a:xfrm>
            <a:off x="4333881" y="2971598"/>
            <a:ext cx="9848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pis For Office"/>
                <a:ea typeface="+mn-ea"/>
                <a:cs typeface="+mn-cs"/>
              </a:rPr>
              <a:t>ALD</a:t>
            </a:r>
            <a:br>
              <a:rPr kumimoji="0" lang="de-DE" sz="900" b="0" i="0" u="none" strike="noStrike" kern="1200" cap="none" spc="0" normalizeH="0" baseline="0" noProof="0">
                <a:ln>
                  <a:noFill/>
                </a:ln>
                <a:solidFill>
                  <a:srgbClr val="FFFFFF"/>
                </a:solidFill>
                <a:effectLst/>
                <a:uLnTx/>
                <a:uFillTx/>
                <a:latin typeface="Apis For Office"/>
                <a:ea typeface="+mn-ea"/>
                <a:cs typeface="+mn-cs"/>
              </a:rPr>
            </a:br>
            <a:r>
              <a:rPr kumimoji="0" lang="de-DE" sz="900" b="0" i="0" u="none" strike="noStrike" kern="1200" cap="none" spc="0" normalizeH="0" baseline="0" noProof="0">
                <a:ln>
                  <a:noFill/>
                </a:ln>
                <a:solidFill>
                  <a:srgbClr val="FFFFFF"/>
                </a:solidFill>
                <a:effectLst/>
                <a:uLnTx/>
                <a:uFillTx/>
                <a:latin typeface="Apis For Office"/>
                <a:ea typeface="+mn-ea"/>
                <a:cs typeface="+mn-cs"/>
              </a:rPr>
              <a:t>vorherrschend</a:t>
            </a:r>
          </a:p>
        </p:txBody>
      </p:sp>
      <p:sp>
        <p:nvSpPr>
          <p:cNvPr id="20" name="Textfeld 19">
            <a:extLst>
              <a:ext uri="{FF2B5EF4-FFF2-40B4-BE49-F238E27FC236}">
                <a16:creationId xmlns:a16="http://schemas.microsoft.com/office/drawing/2014/main" id="{29B6D58D-B8D4-39A4-ABDF-4793E540ED24}"/>
              </a:ext>
            </a:extLst>
          </p:cNvPr>
          <p:cNvSpPr txBox="1"/>
          <p:nvPr/>
        </p:nvSpPr>
        <p:spPr>
          <a:xfrm>
            <a:off x="2538904" y="3990573"/>
            <a:ext cx="9848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pis For Office"/>
                <a:ea typeface="+mn-ea"/>
                <a:cs typeface="+mn-cs"/>
              </a:rPr>
              <a:t>MASLD</a:t>
            </a:r>
            <a:br>
              <a:rPr kumimoji="0" lang="de-DE" sz="900" b="0" i="0" u="none" strike="noStrike" kern="1200" cap="none" spc="0" normalizeH="0" baseline="0" noProof="0">
                <a:ln>
                  <a:noFill/>
                </a:ln>
                <a:solidFill>
                  <a:srgbClr val="FFFFFF"/>
                </a:solidFill>
                <a:effectLst/>
                <a:uLnTx/>
                <a:uFillTx/>
                <a:latin typeface="Apis For Office"/>
                <a:ea typeface="+mn-ea"/>
                <a:cs typeface="+mn-cs"/>
              </a:rPr>
            </a:br>
            <a:r>
              <a:rPr kumimoji="0" lang="de-DE" sz="900" b="0" i="0" u="none" strike="noStrike" kern="1200" cap="none" spc="0" normalizeH="0" baseline="0" noProof="0">
                <a:ln>
                  <a:noFill/>
                </a:ln>
                <a:solidFill>
                  <a:srgbClr val="FFFFFF"/>
                </a:solidFill>
                <a:effectLst/>
                <a:uLnTx/>
                <a:uFillTx/>
                <a:latin typeface="Apis For Office"/>
                <a:ea typeface="+mn-ea"/>
                <a:cs typeface="+mn-cs"/>
              </a:rPr>
              <a:t>vorherrschend</a:t>
            </a:r>
          </a:p>
        </p:txBody>
      </p:sp>
      <p:sp>
        <p:nvSpPr>
          <p:cNvPr id="21" name="Textfeld 20">
            <a:extLst>
              <a:ext uri="{FF2B5EF4-FFF2-40B4-BE49-F238E27FC236}">
                <a16:creationId xmlns:a16="http://schemas.microsoft.com/office/drawing/2014/main" id="{D67F5925-09E1-C079-1832-0F82C87D381B}"/>
              </a:ext>
            </a:extLst>
          </p:cNvPr>
          <p:cNvSpPr txBox="1"/>
          <p:nvPr/>
        </p:nvSpPr>
        <p:spPr>
          <a:xfrm>
            <a:off x="4333881" y="3990573"/>
            <a:ext cx="98483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pis For Office"/>
                <a:ea typeface="+mn-ea"/>
                <a:cs typeface="+mn-cs"/>
              </a:rPr>
              <a:t>ALD</a:t>
            </a:r>
            <a:br>
              <a:rPr kumimoji="0" lang="de-DE" sz="900" b="0" i="0" u="none" strike="noStrike" kern="1200" cap="none" spc="0" normalizeH="0" baseline="0" noProof="0">
                <a:ln>
                  <a:noFill/>
                </a:ln>
                <a:solidFill>
                  <a:srgbClr val="FFFFFF"/>
                </a:solidFill>
                <a:effectLst/>
                <a:uLnTx/>
                <a:uFillTx/>
                <a:latin typeface="Apis For Office"/>
                <a:ea typeface="+mn-ea"/>
                <a:cs typeface="+mn-cs"/>
              </a:rPr>
            </a:br>
            <a:r>
              <a:rPr kumimoji="0" lang="de-DE" sz="900" b="0" i="0" u="none" strike="noStrike" kern="1200" cap="none" spc="0" normalizeH="0" baseline="0" noProof="0">
                <a:ln>
                  <a:noFill/>
                </a:ln>
                <a:solidFill>
                  <a:srgbClr val="FFFFFF"/>
                </a:solidFill>
                <a:effectLst/>
                <a:uLnTx/>
                <a:uFillTx/>
                <a:latin typeface="Apis For Office"/>
                <a:ea typeface="+mn-ea"/>
                <a:cs typeface="+mn-cs"/>
              </a:rPr>
              <a:t>vorherrschend</a:t>
            </a:r>
          </a:p>
        </p:txBody>
      </p:sp>
      <p:sp>
        <p:nvSpPr>
          <p:cNvPr id="22" name="Textfeld 21">
            <a:extLst>
              <a:ext uri="{FF2B5EF4-FFF2-40B4-BE49-F238E27FC236}">
                <a16:creationId xmlns:a16="http://schemas.microsoft.com/office/drawing/2014/main" id="{37147F56-8BB5-CFEF-D9C6-94C6EAE29ECE}"/>
              </a:ext>
            </a:extLst>
          </p:cNvPr>
          <p:cNvSpPr txBox="1"/>
          <p:nvPr/>
        </p:nvSpPr>
        <p:spPr>
          <a:xfrm>
            <a:off x="2872465" y="3666328"/>
            <a:ext cx="205113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pis For Office"/>
                <a:ea typeface="+mn-ea"/>
                <a:cs typeface="+mn-cs"/>
              </a:rPr>
              <a:t>Wöchentlicher Alkoholkonsum (g)</a:t>
            </a:r>
          </a:p>
        </p:txBody>
      </p:sp>
      <p:sp>
        <p:nvSpPr>
          <p:cNvPr id="23" name="Textfeld 22">
            <a:extLst>
              <a:ext uri="{FF2B5EF4-FFF2-40B4-BE49-F238E27FC236}">
                <a16:creationId xmlns:a16="http://schemas.microsoft.com/office/drawing/2014/main" id="{61AD481F-BA89-7983-1DE5-FD9EF00E8473}"/>
              </a:ext>
            </a:extLst>
          </p:cNvPr>
          <p:cNvSpPr txBox="1"/>
          <p:nvPr/>
        </p:nvSpPr>
        <p:spPr>
          <a:xfrm>
            <a:off x="2595098" y="4684978"/>
            <a:ext cx="267670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Apis For Office"/>
                <a:ea typeface="+mn-ea"/>
                <a:cs typeface="+mn-cs"/>
              </a:rPr>
              <a:t>Durchschnittlicher täglicher Alkoholkonsum (g)</a:t>
            </a:r>
          </a:p>
        </p:txBody>
      </p:sp>
      <p:sp>
        <p:nvSpPr>
          <p:cNvPr id="24" name="Rechteck 23">
            <a:extLst>
              <a:ext uri="{FF2B5EF4-FFF2-40B4-BE49-F238E27FC236}">
                <a16:creationId xmlns:a16="http://schemas.microsoft.com/office/drawing/2014/main" id="{FCB96F3F-A62B-6F25-5B67-DC9C91410854}"/>
              </a:ext>
            </a:extLst>
          </p:cNvPr>
          <p:cNvSpPr/>
          <p:nvPr/>
        </p:nvSpPr>
        <p:spPr>
          <a:xfrm>
            <a:off x="2494035" y="3406349"/>
            <a:ext cx="2808000" cy="272954"/>
          </a:xfrm>
          <a:prstGeom prst="rect">
            <a:avLst/>
          </a:prstGeom>
          <a:gradFill flip="none" rotWithShape="1">
            <a:gsLst>
              <a:gs pos="0">
                <a:srgbClr val="AAD3D1"/>
              </a:gs>
              <a:gs pos="100000">
                <a:srgbClr val="2A918B"/>
              </a:gs>
            </a:gsLst>
            <a:lin ang="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FFFFFF"/>
                </a:solidFill>
                <a:effectLst/>
                <a:uLnTx/>
                <a:uFillTx/>
                <a:latin typeface="Apis For Office"/>
                <a:ea typeface="+mn-ea"/>
                <a:cs typeface="+mn-cs"/>
              </a:rPr>
              <a:t>140/210            210            280            350/420</a:t>
            </a:r>
          </a:p>
        </p:txBody>
      </p:sp>
      <p:sp>
        <p:nvSpPr>
          <p:cNvPr id="25" name="Rechteck 24">
            <a:extLst>
              <a:ext uri="{FF2B5EF4-FFF2-40B4-BE49-F238E27FC236}">
                <a16:creationId xmlns:a16="http://schemas.microsoft.com/office/drawing/2014/main" id="{A922B940-8F68-0E53-942C-B404F5B2FE7A}"/>
              </a:ext>
            </a:extLst>
          </p:cNvPr>
          <p:cNvSpPr/>
          <p:nvPr/>
        </p:nvSpPr>
        <p:spPr>
          <a:xfrm>
            <a:off x="2494035" y="4413562"/>
            <a:ext cx="2808000" cy="272954"/>
          </a:xfrm>
          <a:prstGeom prst="rect">
            <a:avLst/>
          </a:prstGeom>
          <a:gradFill flip="none" rotWithShape="1">
            <a:gsLst>
              <a:gs pos="0">
                <a:srgbClr val="AAD3D1"/>
              </a:gs>
              <a:gs pos="100000">
                <a:srgbClr val="2A918B"/>
              </a:gs>
            </a:gsLst>
            <a:lin ang="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FFFFFF"/>
                </a:solidFill>
                <a:effectLst/>
                <a:uLnTx/>
                <a:uFillTx/>
                <a:latin typeface="Apis For Office"/>
                <a:ea typeface="+mn-ea"/>
                <a:cs typeface="+mn-cs"/>
              </a:rPr>
              <a:t>20/30                 30                 40                 50/60</a:t>
            </a:r>
          </a:p>
        </p:txBody>
      </p:sp>
      <p:cxnSp>
        <p:nvCxnSpPr>
          <p:cNvPr id="27" name="Gerade Verbindung mit Pfeil 26">
            <a:extLst>
              <a:ext uri="{FF2B5EF4-FFF2-40B4-BE49-F238E27FC236}">
                <a16:creationId xmlns:a16="http://schemas.microsoft.com/office/drawing/2014/main" id="{BA05FB21-32A1-83B3-C2A3-E2AF972F5BF7}"/>
              </a:ext>
            </a:extLst>
          </p:cNvPr>
          <p:cNvCxnSpPr>
            <a:cxnSpLocks/>
          </p:cNvCxnSpPr>
          <p:nvPr/>
        </p:nvCxnSpPr>
        <p:spPr>
          <a:xfrm>
            <a:off x="3888134" y="2187166"/>
            <a:ext cx="0" cy="25839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2124E976-9CBF-D477-8BD8-F774251651CB}"/>
              </a:ext>
            </a:extLst>
          </p:cNvPr>
          <p:cNvCxnSpPr>
            <a:cxnSpLocks/>
          </p:cNvCxnSpPr>
          <p:nvPr/>
        </p:nvCxnSpPr>
        <p:spPr>
          <a:xfrm>
            <a:off x="1486288" y="2187167"/>
            <a:ext cx="0" cy="25839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6095B979-0F24-2F69-8EFD-B207257193B2}"/>
              </a:ext>
            </a:extLst>
          </p:cNvPr>
          <p:cNvCxnSpPr>
            <a:cxnSpLocks/>
          </p:cNvCxnSpPr>
          <p:nvPr/>
        </p:nvCxnSpPr>
        <p:spPr>
          <a:xfrm>
            <a:off x="6057472" y="2187166"/>
            <a:ext cx="0" cy="25839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064C84C2-9EF4-7E3B-0213-A30E00992E5E}"/>
              </a:ext>
            </a:extLst>
          </p:cNvPr>
          <p:cNvCxnSpPr>
            <a:cxnSpLocks/>
          </p:cNvCxnSpPr>
          <p:nvPr/>
        </p:nvCxnSpPr>
        <p:spPr>
          <a:xfrm>
            <a:off x="7692297" y="2187166"/>
            <a:ext cx="0" cy="25839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6E57321-789C-5995-9A39-851779632693}"/>
              </a:ext>
            </a:extLst>
          </p:cNvPr>
          <p:cNvCxnSpPr>
            <a:cxnSpLocks/>
          </p:cNvCxnSpPr>
          <p:nvPr/>
        </p:nvCxnSpPr>
        <p:spPr>
          <a:xfrm>
            <a:off x="9087783" y="2187166"/>
            <a:ext cx="0" cy="25839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8EEB68E1-F8C1-9B90-6DCD-97E9DAD000F2}"/>
              </a:ext>
            </a:extLst>
          </p:cNvPr>
          <p:cNvCxnSpPr>
            <a:cxnSpLocks/>
          </p:cNvCxnSpPr>
          <p:nvPr/>
        </p:nvCxnSpPr>
        <p:spPr>
          <a:xfrm>
            <a:off x="6930993" y="3485733"/>
            <a:ext cx="179739" cy="0"/>
          </a:xfrm>
          <a:prstGeom prst="straightConnector1">
            <a:avLst/>
          </a:prstGeom>
          <a:ln w="12700">
            <a:solidFill>
              <a:srgbClr val="939AA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21D40555-C6EA-269F-6959-C4D94837C30F}"/>
              </a:ext>
            </a:extLst>
          </p:cNvPr>
          <p:cNvCxnSpPr>
            <a:cxnSpLocks/>
          </p:cNvCxnSpPr>
          <p:nvPr/>
        </p:nvCxnSpPr>
        <p:spPr>
          <a:xfrm>
            <a:off x="6930993" y="4227900"/>
            <a:ext cx="179739" cy="0"/>
          </a:xfrm>
          <a:prstGeom prst="straightConnector1">
            <a:avLst/>
          </a:prstGeom>
          <a:ln w="12700">
            <a:solidFill>
              <a:srgbClr val="939AA7"/>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A68C3EE7-06A8-0160-19A2-83FBDDB4709C}"/>
              </a:ext>
            </a:extLst>
          </p:cNvPr>
          <p:cNvCxnSpPr>
            <a:cxnSpLocks/>
          </p:cNvCxnSpPr>
          <p:nvPr/>
        </p:nvCxnSpPr>
        <p:spPr>
          <a:xfrm>
            <a:off x="6930993" y="4718967"/>
            <a:ext cx="179739" cy="0"/>
          </a:xfrm>
          <a:prstGeom prst="straightConnector1">
            <a:avLst/>
          </a:prstGeom>
          <a:ln w="12700">
            <a:solidFill>
              <a:srgbClr val="939AA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84CC1995-C94D-A2FB-EE0B-2BA096B8E3EE}"/>
              </a:ext>
            </a:extLst>
          </p:cNvPr>
          <p:cNvCxnSpPr/>
          <p:nvPr/>
        </p:nvCxnSpPr>
        <p:spPr>
          <a:xfrm>
            <a:off x="6930993" y="2859006"/>
            <a:ext cx="0" cy="1859961"/>
          </a:xfrm>
          <a:prstGeom prst="line">
            <a:avLst/>
          </a:prstGeom>
          <a:ln w="12700">
            <a:solidFill>
              <a:srgbClr val="939AA7"/>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41899D8E-DE01-292A-A6A2-61C81D2BA837}"/>
              </a:ext>
            </a:extLst>
          </p:cNvPr>
          <p:cNvCxnSpPr>
            <a:cxnSpLocks/>
          </p:cNvCxnSpPr>
          <p:nvPr/>
        </p:nvCxnSpPr>
        <p:spPr>
          <a:xfrm flipH="1">
            <a:off x="2494035" y="2947979"/>
            <a:ext cx="280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678C413F-0A82-71A6-9EAF-73DB7C9E95EA}"/>
              </a:ext>
            </a:extLst>
          </p:cNvPr>
          <p:cNvCxnSpPr>
            <a:cxnSpLocks/>
          </p:cNvCxnSpPr>
          <p:nvPr/>
        </p:nvCxnSpPr>
        <p:spPr>
          <a:xfrm flipH="1">
            <a:off x="2494035" y="3964200"/>
            <a:ext cx="2808000" cy="0"/>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4" name="Rechteck: abgerundete Ecken 13">
            <a:extLst>
              <a:ext uri="{FF2B5EF4-FFF2-40B4-BE49-F238E27FC236}">
                <a16:creationId xmlns:a16="http://schemas.microsoft.com/office/drawing/2014/main" id="{616B4379-5BD1-7487-C509-59308D30E60C}"/>
              </a:ext>
            </a:extLst>
          </p:cNvPr>
          <p:cNvSpPr/>
          <p:nvPr/>
        </p:nvSpPr>
        <p:spPr>
          <a:xfrm>
            <a:off x="7089623" y="3063474"/>
            <a:ext cx="1434407" cy="85341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pis For Office"/>
                <a:ea typeface="+mn-ea"/>
                <a:cs typeface="+mn-cs"/>
              </a:rPr>
              <a:t>Medikamenten-induzierte Leberschädigung (DILI)</a:t>
            </a:r>
          </a:p>
        </p:txBody>
      </p:sp>
      <p:sp>
        <p:nvSpPr>
          <p:cNvPr id="15" name="Rechteck: abgerundete Ecken 14">
            <a:extLst>
              <a:ext uri="{FF2B5EF4-FFF2-40B4-BE49-F238E27FC236}">
                <a16:creationId xmlns:a16="http://schemas.microsoft.com/office/drawing/2014/main" id="{A9BAC14D-29E3-0689-BD76-BE821DBA1055}"/>
              </a:ext>
            </a:extLst>
          </p:cNvPr>
          <p:cNvSpPr/>
          <p:nvPr/>
        </p:nvSpPr>
        <p:spPr>
          <a:xfrm>
            <a:off x="7089623" y="4019118"/>
            <a:ext cx="1434406" cy="4146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pis For Office"/>
                <a:ea typeface="+mn-ea"/>
                <a:cs typeface="+mn-cs"/>
              </a:rPr>
              <a:t>Monogenetische Krankheiten**</a:t>
            </a:r>
          </a:p>
        </p:txBody>
      </p:sp>
      <p:sp>
        <p:nvSpPr>
          <p:cNvPr id="16" name="Rechteck: abgerundete Ecken 15">
            <a:extLst>
              <a:ext uri="{FF2B5EF4-FFF2-40B4-BE49-F238E27FC236}">
                <a16:creationId xmlns:a16="http://schemas.microsoft.com/office/drawing/2014/main" id="{1EDBDADC-F3DA-B56D-4142-E7A6BA238E4F}"/>
              </a:ext>
            </a:extLst>
          </p:cNvPr>
          <p:cNvSpPr/>
          <p:nvPr/>
        </p:nvSpPr>
        <p:spPr>
          <a:xfrm>
            <a:off x="7089623" y="4535768"/>
            <a:ext cx="1434406" cy="4146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Apis For Office"/>
                <a:ea typeface="+mn-ea"/>
                <a:cs typeface="+mn-cs"/>
              </a:rPr>
              <a:t>Sonstiges***</a:t>
            </a:r>
          </a:p>
        </p:txBody>
      </p:sp>
    </p:spTree>
    <p:custDataLst>
      <p:tags r:id="rId1"/>
    </p:custDataLst>
    <p:extLst>
      <p:ext uri="{BB962C8B-B14F-4D97-AF65-F5344CB8AC3E}">
        <p14:creationId xmlns:p14="http://schemas.microsoft.com/office/powerpoint/2010/main" val="41269098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22C83B06-2425-128C-0740-E620ACAFB2D8}"/>
              </a:ext>
            </a:extLst>
          </p:cNvPr>
          <p:cNvGraphicFramePr/>
          <p:nvPr>
            <p:extLst>
              <p:ext uri="{D42A27DB-BD31-4B8C-83A1-F6EECF244321}">
                <p14:modId xmlns:p14="http://schemas.microsoft.com/office/powerpoint/2010/main" val="1738597932"/>
              </p:ext>
            </p:extLst>
          </p:nvPr>
        </p:nvGraphicFramePr>
        <p:xfrm>
          <a:off x="4947052" y="1989043"/>
          <a:ext cx="4933550" cy="3268192"/>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hteck 13">
            <a:extLst>
              <a:ext uri="{FF2B5EF4-FFF2-40B4-BE49-F238E27FC236}">
                <a16:creationId xmlns:a16="http://schemas.microsoft.com/office/drawing/2014/main" id="{16D6C210-9565-1A91-C370-097ABB59C7AB}"/>
              </a:ext>
            </a:extLst>
          </p:cNvPr>
          <p:cNvSpPr/>
          <p:nvPr/>
        </p:nvSpPr>
        <p:spPr>
          <a:xfrm>
            <a:off x="8069507" y="4457144"/>
            <a:ext cx="748076" cy="797364"/>
          </a:xfrm>
          <a:prstGeom prst="rect">
            <a:avLst/>
          </a:prstGeom>
          <a:solidFill>
            <a:schemeClr val="bg1"/>
          </a:solidFill>
          <a:ln w="9525" cap="flat">
            <a:noFill/>
            <a:prstDash val="solid"/>
            <a:miter/>
          </a:ln>
        </p:spPr>
        <p:txBody>
          <a:bodyPr lIns="0" tIns="0" rIns="0" bIns="0" rtlCol="0" anchor="ctr"/>
          <a:lstStyle/>
          <a:p>
            <a:pPr algn="ctr"/>
            <a:r>
              <a:rPr lang="de-DE" sz="900"/>
              <a:t>Klinisches Setting </a:t>
            </a:r>
          </a:p>
        </p:txBody>
      </p:sp>
      <p:sp>
        <p:nvSpPr>
          <p:cNvPr id="2" name="Titel 1">
            <a:extLst>
              <a:ext uri="{FF2B5EF4-FFF2-40B4-BE49-F238E27FC236}">
                <a16:creationId xmlns:a16="http://schemas.microsoft.com/office/drawing/2014/main" id="{84C25451-F596-B4CC-286A-6BB6796E90D0}"/>
              </a:ext>
            </a:extLst>
          </p:cNvPr>
          <p:cNvSpPr>
            <a:spLocks noGrp="1"/>
          </p:cNvSpPr>
          <p:nvPr>
            <p:ph type="title"/>
          </p:nvPr>
        </p:nvSpPr>
        <p:spPr>
          <a:xfrm>
            <a:off x="648000" y="397972"/>
            <a:ext cx="9477307" cy="1296000"/>
          </a:xfrm>
        </p:spPr>
        <p:txBody>
          <a:bodyPr/>
          <a:lstStyle/>
          <a:p>
            <a:r>
              <a:rPr lang="de-DE" err="1"/>
              <a:t>Steatotische</a:t>
            </a:r>
            <a:r>
              <a:rPr lang="de-DE"/>
              <a:t> Lebererkrankung und Alkoholkonsum </a:t>
            </a:r>
          </a:p>
        </p:txBody>
      </p:sp>
      <p:sp>
        <p:nvSpPr>
          <p:cNvPr id="3" name="Inhaltsplatzhalter 2">
            <a:extLst>
              <a:ext uri="{FF2B5EF4-FFF2-40B4-BE49-F238E27FC236}">
                <a16:creationId xmlns:a16="http://schemas.microsoft.com/office/drawing/2014/main" id="{11E41F53-CD3C-2695-9F5A-EEA26A922B7D}"/>
              </a:ext>
            </a:extLst>
          </p:cNvPr>
          <p:cNvSpPr>
            <a:spLocks noGrp="1"/>
          </p:cNvSpPr>
          <p:nvPr>
            <p:ph idx="1"/>
          </p:nvPr>
        </p:nvSpPr>
        <p:spPr>
          <a:xfrm>
            <a:off x="647698" y="4658944"/>
            <a:ext cx="4933549" cy="1182996"/>
          </a:xfrm>
        </p:spPr>
        <p:txBody>
          <a:bodyPr/>
          <a:lstStyle/>
          <a:p>
            <a:pPr marL="0" indent="0">
              <a:spcAft>
                <a:spcPts val="0"/>
              </a:spcAft>
              <a:buNone/>
            </a:pPr>
            <a:r>
              <a:rPr lang="de-DE" sz="1400"/>
              <a:t>Europa und USA:</a:t>
            </a:r>
          </a:p>
          <a:p>
            <a:pPr>
              <a:spcAft>
                <a:spcPts val="0"/>
              </a:spcAft>
            </a:pPr>
            <a:r>
              <a:rPr lang="de-DE" sz="1400"/>
              <a:t>90 % konsumieren Alkohol</a:t>
            </a:r>
          </a:p>
          <a:p>
            <a:pPr>
              <a:spcAft>
                <a:spcPts val="0"/>
              </a:spcAft>
            </a:pPr>
            <a:r>
              <a:rPr lang="de-DE" sz="1400"/>
              <a:t>25 % konsumieren regelmäßig Alkohol im Übermaß</a:t>
            </a:r>
          </a:p>
          <a:p>
            <a:pPr>
              <a:spcAft>
                <a:spcPts val="0"/>
              </a:spcAft>
            </a:pPr>
            <a:r>
              <a:rPr lang="de-DE" sz="1400"/>
              <a:t>10 % haben schädliche Trinkgewohnheiten</a:t>
            </a:r>
          </a:p>
        </p:txBody>
      </p:sp>
      <p:sp>
        <p:nvSpPr>
          <p:cNvPr id="4" name="Textplatzhalter 3">
            <a:extLst>
              <a:ext uri="{FF2B5EF4-FFF2-40B4-BE49-F238E27FC236}">
                <a16:creationId xmlns:a16="http://schemas.microsoft.com/office/drawing/2014/main" id="{D530D609-C53F-5A5F-6075-5ECD43473D82}"/>
              </a:ext>
            </a:extLst>
          </p:cNvPr>
          <p:cNvSpPr>
            <a:spLocks noGrp="1"/>
          </p:cNvSpPr>
          <p:nvPr>
            <p:ph type="body" sz="quarter" idx="15"/>
          </p:nvPr>
        </p:nvSpPr>
        <p:spPr>
          <a:xfrm>
            <a:off x="647699" y="6421288"/>
            <a:ext cx="6188530" cy="324000"/>
          </a:xfrm>
        </p:spPr>
        <p:txBody>
          <a:bodyPr/>
          <a:lstStyle/>
          <a:p>
            <a:r>
              <a:rPr lang="de-DE" i="1"/>
              <a:t>Grafiken von Novo Nordisk nach Daten von </a:t>
            </a:r>
            <a:r>
              <a:rPr lang="de-DE" i="1" err="1"/>
              <a:t>Rinella</a:t>
            </a:r>
            <a:r>
              <a:rPr lang="de-DE" i="1"/>
              <a:t> ME. </a:t>
            </a:r>
            <a:br>
              <a:rPr lang="de-DE"/>
            </a:br>
            <a:r>
              <a:rPr lang="de-DE"/>
              <a:t>ALD, </a:t>
            </a:r>
            <a:r>
              <a:rPr lang="de-DE" err="1"/>
              <a:t>alcohol-associated</a:t>
            </a:r>
            <a:r>
              <a:rPr lang="de-DE"/>
              <a:t> </a:t>
            </a:r>
            <a:r>
              <a:rPr lang="de-DE" err="1"/>
              <a:t>liver</a:t>
            </a:r>
            <a:r>
              <a:rPr lang="de-DE"/>
              <a:t> </a:t>
            </a:r>
            <a:r>
              <a:rPr lang="de-DE" err="1"/>
              <a:t>disease</a:t>
            </a:r>
            <a:r>
              <a:rPr lang="de-DE"/>
              <a:t>, Alkohol-assoziierte Lebererkrankung; ICD, international </a:t>
            </a:r>
            <a:r>
              <a:rPr lang="de-DE" err="1"/>
              <a:t>classification</a:t>
            </a:r>
            <a:r>
              <a:rPr lang="de-DE"/>
              <a:t> </a:t>
            </a:r>
            <a:r>
              <a:rPr lang="de-DE" err="1"/>
              <a:t>of</a:t>
            </a:r>
            <a:r>
              <a:rPr lang="de-DE"/>
              <a:t> </a:t>
            </a:r>
            <a:r>
              <a:rPr lang="de-DE" err="1"/>
              <a:t>diseases</a:t>
            </a:r>
            <a:r>
              <a:rPr lang="de-DE"/>
              <a:t>, internationale Klassifikation der Krankheiten;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51C6662F-5940-26D5-CDA0-A445555809F7}"/>
              </a:ext>
            </a:extLst>
          </p:cNvPr>
          <p:cNvSpPr>
            <a:spLocks noGrp="1"/>
          </p:cNvSpPr>
          <p:nvPr>
            <p:ph type="body" sz="quarter" idx="17"/>
          </p:nvPr>
        </p:nvSpPr>
        <p:spPr>
          <a:xfrm>
            <a:off x="7521677" y="6006539"/>
            <a:ext cx="4022621" cy="738749"/>
          </a:xfrm>
        </p:spPr>
        <p:txBody>
          <a:bodyPr/>
          <a:lstStyle/>
          <a:p>
            <a:r>
              <a:rPr lang="en-US"/>
              <a:t>Rinella ME. EASL/AASLD endpoints conference on </a:t>
            </a:r>
            <a:r>
              <a:rPr lang="en-US" err="1"/>
              <a:t>MetALD</a:t>
            </a:r>
            <a:r>
              <a:rPr lang="en-US"/>
              <a:t> and ALD. </a:t>
            </a:r>
            <a:r>
              <a:rPr lang="en-US" err="1"/>
              <a:t>Symposiumsbeitrag</a:t>
            </a:r>
            <a:r>
              <a:rPr lang="en-US"/>
              <a:t> </a:t>
            </a:r>
            <a:r>
              <a:rPr lang="en-US" err="1"/>
              <a:t>vom</a:t>
            </a:r>
            <a:r>
              <a:rPr lang="en-US"/>
              <a:t> EASL 2025, 07.-10. Mai 2025, Amsterdam</a:t>
            </a:r>
            <a:r>
              <a:rPr lang="fi-FI"/>
              <a:t>; </a:t>
            </a:r>
            <a:br>
              <a:rPr lang="fi-FI"/>
            </a:br>
            <a:r>
              <a:rPr lang="da-DK"/>
              <a:t>Krag A. et al. Lancet Gastroenterol Hepatol. 2025;10(4):282-284; </a:t>
            </a:r>
            <a:br>
              <a:rPr lang="da-DK"/>
            </a:br>
            <a:r>
              <a:rPr lang="de-DE"/>
              <a:t>World Health </a:t>
            </a:r>
            <a:r>
              <a:rPr lang="de-DE" err="1"/>
              <a:t>Organization</a:t>
            </a:r>
            <a:r>
              <a:rPr lang="de-DE"/>
              <a:t> – Global Health Observatory 2020; https://www.who.int/health-topics/alcohol. Letzter Zugriff am 10.05.2025. </a:t>
            </a:r>
          </a:p>
        </p:txBody>
      </p:sp>
      <p:pic>
        <p:nvPicPr>
          <p:cNvPr id="10" name="Grafik 9">
            <a:extLst>
              <a:ext uri="{FF2B5EF4-FFF2-40B4-BE49-F238E27FC236}">
                <a16:creationId xmlns:a16="http://schemas.microsoft.com/office/drawing/2014/main" id="{590D888F-843F-313F-7F63-CEE0F6C0E43E}"/>
              </a:ext>
            </a:extLst>
          </p:cNvPr>
          <p:cNvPicPr>
            <a:picLocks noChangeAspect="1"/>
          </p:cNvPicPr>
          <p:nvPr/>
        </p:nvPicPr>
        <p:blipFill>
          <a:blip r:embed="rId5"/>
          <a:stretch>
            <a:fillRect/>
          </a:stretch>
        </p:blipFill>
        <p:spPr>
          <a:xfrm>
            <a:off x="583361" y="2278677"/>
            <a:ext cx="4260362" cy="2157341"/>
          </a:xfrm>
          <a:prstGeom prst="rect">
            <a:avLst/>
          </a:prstGeom>
        </p:spPr>
      </p:pic>
      <p:sp>
        <p:nvSpPr>
          <p:cNvPr id="11" name="Textfeld 10">
            <a:extLst>
              <a:ext uri="{FF2B5EF4-FFF2-40B4-BE49-F238E27FC236}">
                <a16:creationId xmlns:a16="http://schemas.microsoft.com/office/drawing/2014/main" id="{BA980F2A-1CD0-6A95-DB5D-E2DEA42AA479}"/>
              </a:ext>
            </a:extLst>
          </p:cNvPr>
          <p:cNvSpPr txBox="1"/>
          <p:nvPr/>
        </p:nvSpPr>
        <p:spPr>
          <a:xfrm>
            <a:off x="5423770" y="1787795"/>
            <a:ext cx="3500602" cy="49981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Einfluss der Untererfassung auf die </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kumimoji="0" lang="de-DE" sz="1400" b="1" i="0" u="none" strike="noStrike" kern="1200" cap="none" spc="0" normalizeH="0" baseline="0" noProof="0">
                <a:ln>
                  <a:noFill/>
                </a:ln>
                <a:solidFill>
                  <a:srgbClr val="001965"/>
                </a:solidFill>
                <a:effectLst/>
                <a:uLnTx/>
                <a:uFillTx/>
                <a:latin typeface="Apis For Office"/>
                <a:ea typeface="+mn-ea"/>
                <a:cs typeface="+mn-cs"/>
              </a:rPr>
              <a:t>SLD-Klassifizierung</a:t>
            </a:r>
          </a:p>
        </p:txBody>
      </p:sp>
      <p:sp>
        <p:nvSpPr>
          <p:cNvPr id="9" name="Inhaltsplatzhalter 2">
            <a:extLst>
              <a:ext uri="{FF2B5EF4-FFF2-40B4-BE49-F238E27FC236}">
                <a16:creationId xmlns:a16="http://schemas.microsoft.com/office/drawing/2014/main" id="{78F4ACCE-4637-D99A-9CEF-39072AAEEBC1}"/>
              </a:ext>
            </a:extLst>
          </p:cNvPr>
          <p:cNvSpPr txBox="1">
            <a:spLocks/>
          </p:cNvSpPr>
          <p:nvPr/>
        </p:nvSpPr>
        <p:spPr>
          <a:xfrm>
            <a:off x="9209272" y="1808678"/>
            <a:ext cx="2618373" cy="430887"/>
          </a:xfrm>
          <a:prstGeom prst="rect">
            <a:avLst/>
          </a:prstGeom>
          <a:noFill/>
        </p:spPr>
        <p:txBody>
          <a:bodyPr wrap="square" lIns="0" tIns="0" rIns="0" bIns="0" rtlCol="0">
            <a:spAutoFit/>
          </a:bodyPr>
          <a:lstStyle>
            <a:defPPr>
              <a:defRPr lang="de-DE"/>
            </a:defPPr>
            <a:lvl1pPr marR="0" lvl="0" indent="0" fontAlgn="auto">
              <a:lnSpc>
                <a:spcPct val="120000"/>
              </a:lnSpc>
              <a:spcBef>
                <a:spcPts val="0"/>
              </a:spcBef>
              <a:spcAft>
                <a:spcPts val="0"/>
              </a:spcAft>
              <a:buClrTx/>
              <a:buSzTx/>
              <a:buFontTx/>
              <a:buNone/>
              <a:tabLst/>
              <a:defRPr sz="1400" b="1">
                <a:solidFill>
                  <a:srgbClr val="001965"/>
                </a:solidFill>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a:ln>
                  <a:noFill/>
                </a:ln>
                <a:solidFill>
                  <a:srgbClr val="001965"/>
                </a:solidFill>
                <a:effectLst/>
                <a:uLnTx/>
                <a:uFillTx/>
                <a:latin typeface="Apis For Office"/>
                <a:ea typeface="+mn-ea"/>
                <a:cs typeface="+mn-cs"/>
              </a:rPr>
              <a:t>Ohne Korrektur der </a:t>
            </a:r>
            <a:br>
              <a:rPr kumimoji="0" lang="de-DE" b="1" i="0" u="none" strike="noStrike" kern="1200" cap="none" spc="0" normalizeH="0" baseline="0" noProof="0">
                <a:ln>
                  <a:noFill/>
                </a:ln>
                <a:solidFill>
                  <a:srgbClr val="001965"/>
                </a:solidFill>
                <a:effectLst/>
                <a:uLnTx/>
                <a:uFillTx/>
                <a:latin typeface="Apis For Office"/>
                <a:ea typeface="+mn-ea"/>
                <a:cs typeface="+mn-cs"/>
              </a:rPr>
            </a:br>
            <a:r>
              <a:rPr kumimoji="0" lang="de-DE" b="1" i="0" u="none" strike="noStrike" kern="1200" cap="none" spc="0" normalizeH="0" baseline="0" noProof="0">
                <a:ln>
                  <a:noFill/>
                </a:ln>
                <a:solidFill>
                  <a:srgbClr val="001965"/>
                </a:solidFill>
                <a:effectLst/>
                <a:uLnTx/>
                <a:uFillTx/>
                <a:latin typeface="Apis For Office"/>
                <a:ea typeface="+mn-ea"/>
                <a:cs typeface="+mn-cs"/>
              </a:rPr>
              <a:t>Untererfassung</a:t>
            </a:r>
          </a:p>
        </p:txBody>
      </p:sp>
      <p:sp>
        <p:nvSpPr>
          <p:cNvPr id="13" name="Inhaltsplatzhalter 2">
            <a:extLst>
              <a:ext uri="{FF2B5EF4-FFF2-40B4-BE49-F238E27FC236}">
                <a16:creationId xmlns:a16="http://schemas.microsoft.com/office/drawing/2014/main" id="{9348D4AE-2AE3-CE02-3371-3AC1168ADC59}"/>
              </a:ext>
            </a:extLst>
          </p:cNvPr>
          <p:cNvSpPr txBox="1">
            <a:spLocks/>
          </p:cNvSpPr>
          <p:nvPr/>
        </p:nvSpPr>
        <p:spPr>
          <a:xfrm>
            <a:off x="9421702" y="3651045"/>
            <a:ext cx="2121592" cy="20124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55% Korrektur der Untererfassung</a:t>
            </a:r>
          </a:p>
        </p:txBody>
      </p:sp>
      <p:sp>
        <p:nvSpPr>
          <p:cNvPr id="16" name="Textfeld 15">
            <a:extLst>
              <a:ext uri="{FF2B5EF4-FFF2-40B4-BE49-F238E27FC236}">
                <a16:creationId xmlns:a16="http://schemas.microsoft.com/office/drawing/2014/main" id="{FCCDB371-55F1-D4CF-4834-00A3414E79A7}"/>
              </a:ext>
            </a:extLst>
          </p:cNvPr>
          <p:cNvSpPr txBox="1"/>
          <p:nvPr/>
        </p:nvSpPr>
        <p:spPr>
          <a:xfrm>
            <a:off x="514772" y="1806933"/>
            <a:ext cx="3500602" cy="24128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Alkoholkonsum pro Kopf</a:t>
            </a:r>
          </a:p>
        </p:txBody>
      </p:sp>
      <p:graphicFrame>
        <p:nvGraphicFramePr>
          <p:cNvPr id="15" name="Diagramm 14">
            <a:extLst>
              <a:ext uri="{FF2B5EF4-FFF2-40B4-BE49-F238E27FC236}">
                <a16:creationId xmlns:a16="http://schemas.microsoft.com/office/drawing/2014/main" id="{9E5B1DB1-DE6A-EDB2-BC8F-46C2D9320FE1}"/>
              </a:ext>
            </a:extLst>
          </p:cNvPr>
          <p:cNvGraphicFramePr/>
          <p:nvPr>
            <p:extLst>
              <p:ext uri="{D42A27DB-BD31-4B8C-83A1-F6EECF244321}">
                <p14:modId xmlns:p14="http://schemas.microsoft.com/office/powerpoint/2010/main" val="2529717414"/>
              </p:ext>
            </p:extLst>
          </p:nvPr>
        </p:nvGraphicFramePr>
        <p:xfrm>
          <a:off x="8612227" y="2165679"/>
          <a:ext cx="2988217" cy="14821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Diagramm 16">
            <a:extLst>
              <a:ext uri="{FF2B5EF4-FFF2-40B4-BE49-F238E27FC236}">
                <a16:creationId xmlns:a16="http://schemas.microsoft.com/office/drawing/2014/main" id="{7875C8F2-526F-3461-BA93-C730D638E04D}"/>
              </a:ext>
            </a:extLst>
          </p:cNvPr>
          <p:cNvGraphicFramePr/>
          <p:nvPr>
            <p:extLst>
              <p:ext uri="{D42A27DB-BD31-4B8C-83A1-F6EECF244321}">
                <p14:modId xmlns:p14="http://schemas.microsoft.com/office/powerpoint/2010/main" val="1199201313"/>
              </p:ext>
            </p:extLst>
          </p:nvPr>
        </p:nvGraphicFramePr>
        <p:xfrm>
          <a:off x="8775782" y="4014389"/>
          <a:ext cx="2577698" cy="1482140"/>
        </p:xfrm>
        <a:graphic>
          <a:graphicData uri="http://schemas.openxmlformats.org/drawingml/2006/chart">
            <c:chart xmlns:c="http://schemas.openxmlformats.org/drawingml/2006/chart" xmlns:r="http://schemas.openxmlformats.org/officeDocument/2006/relationships" r:id="rId7"/>
          </a:graphicData>
        </a:graphic>
      </p:graphicFrame>
      <p:sp>
        <p:nvSpPr>
          <p:cNvPr id="6" name="Rechteck 5">
            <a:extLst>
              <a:ext uri="{FF2B5EF4-FFF2-40B4-BE49-F238E27FC236}">
                <a16:creationId xmlns:a16="http://schemas.microsoft.com/office/drawing/2014/main" id="{9ABF9DE7-9FA0-E3EE-2293-593E5C9EB01C}"/>
              </a:ext>
            </a:extLst>
          </p:cNvPr>
          <p:cNvSpPr/>
          <p:nvPr/>
        </p:nvSpPr>
        <p:spPr>
          <a:xfrm>
            <a:off x="5738893" y="4459869"/>
            <a:ext cx="871862" cy="794639"/>
          </a:xfrm>
          <a:prstGeom prst="rect">
            <a:avLst/>
          </a:prstGeom>
          <a:solidFill>
            <a:schemeClr val="bg1"/>
          </a:solidFill>
          <a:ln w="9525" cap="flat">
            <a:noFill/>
            <a:prstDash val="solid"/>
            <a:miter/>
          </a:ln>
        </p:spPr>
        <p:txBody>
          <a:bodyPr lIns="0" tIns="0" rIns="0" bIns="0" rtlCol="0" anchor="ctr"/>
          <a:lstStyle/>
          <a:p>
            <a:pPr algn="ctr"/>
            <a:r>
              <a:rPr lang="de-DE" sz="900"/>
              <a:t>Randomisierte kontrollierte Studien </a:t>
            </a:r>
          </a:p>
        </p:txBody>
      </p:sp>
      <p:sp>
        <p:nvSpPr>
          <p:cNvPr id="12" name="Rechteck 11">
            <a:extLst>
              <a:ext uri="{FF2B5EF4-FFF2-40B4-BE49-F238E27FC236}">
                <a16:creationId xmlns:a16="http://schemas.microsoft.com/office/drawing/2014/main" id="{48CBA22F-F455-3DC1-8985-081D9218D7AA}"/>
              </a:ext>
            </a:extLst>
          </p:cNvPr>
          <p:cNvSpPr/>
          <p:nvPr/>
        </p:nvSpPr>
        <p:spPr>
          <a:xfrm>
            <a:off x="7200095" y="4457144"/>
            <a:ext cx="931678" cy="797364"/>
          </a:xfrm>
          <a:prstGeom prst="rect">
            <a:avLst/>
          </a:prstGeom>
          <a:solidFill>
            <a:schemeClr val="bg1"/>
          </a:solidFill>
          <a:ln w="9525" cap="flat">
            <a:noFill/>
            <a:prstDash val="solid"/>
            <a:miter/>
          </a:ln>
        </p:spPr>
        <p:txBody>
          <a:bodyPr lIns="0" tIns="0" rIns="0" bIns="0" rtlCol="0" anchor="ctr"/>
          <a:lstStyle/>
          <a:p>
            <a:pPr algn="ctr"/>
            <a:r>
              <a:rPr lang="de-DE" sz="900"/>
              <a:t>Beobachtungs-studien  </a:t>
            </a:r>
          </a:p>
        </p:txBody>
      </p:sp>
      <p:sp>
        <p:nvSpPr>
          <p:cNvPr id="7" name="Rechteck 6">
            <a:extLst>
              <a:ext uri="{FF2B5EF4-FFF2-40B4-BE49-F238E27FC236}">
                <a16:creationId xmlns:a16="http://schemas.microsoft.com/office/drawing/2014/main" id="{DFD3EA5A-DA40-84D7-225E-0BE4AF927E03}"/>
              </a:ext>
            </a:extLst>
          </p:cNvPr>
          <p:cNvSpPr/>
          <p:nvPr/>
        </p:nvSpPr>
        <p:spPr>
          <a:xfrm>
            <a:off x="6599606" y="4457408"/>
            <a:ext cx="600490" cy="794639"/>
          </a:xfrm>
          <a:prstGeom prst="rect">
            <a:avLst/>
          </a:prstGeom>
          <a:solidFill>
            <a:schemeClr val="bg1"/>
          </a:solidFill>
          <a:ln w="9525" cap="flat">
            <a:noFill/>
            <a:prstDash val="solid"/>
            <a:miter/>
          </a:ln>
        </p:spPr>
        <p:txBody>
          <a:bodyPr lIns="0" tIns="0" rIns="0" bIns="0" rtlCol="0" anchor="ctr"/>
          <a:lstStyle/>
          <a:p>
            <a:pPr algn="ctr"/>
            <a:r>
              <a:rPr lang="de-DE" sz="900"/>
              <a:t>ICD-</a:t>
            </a:r>
          </a:p>
          <a:p>
            <a:pPr algn="l"/>
            <a:r>
              <a:rPr lang="de-DE" sz="900"/>
              <a:t>Kodierung </a:t>
            </a:r>
          </a:p>
        </p:txBody>
      </p:sp>
    </p:spTree>
    <p:custDataLst>
      <p:tags r:id="rId1"/>
    </p:custDataLst>
    <p:extLst>
      <p:ext uri="{BB962C8B-B14F-4D97-AF65-F5344CB8AC3E}">
        <p14:creationId xmlns:p14="http://schemas.microsoft.com/office/powerpoint/2010/main" val="3354794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E8DCB-F5D4-DD55-17A4-66AD90BAC4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E65BC8-00D6-38D9-6F56-39B793BC160A}"/>
              </a:ext>
            </a:extLst>
          </p:cNvPr>
          <p:cNvSpPr>
            <a:spLocks noGrp="1"/>
          </p:cNvSpPr>
          <p:nvPr>
            <p:ph type="title"/>
          </p:nvPr>
        </p:nvSpPr>
        <p:spPr>
          <a:xfrm>
            <a:off x="648000" y="522490"/>
            <a:ext cx="10896000" cy="1296000"/>
          </a:xfrm>
        </p:spPr>
        <p:txBody>
          <a:bodyPr/>
          <a:lstStyle/>
          <a:p>
            <a:r>
              <a:rPr lang="de-DE" spc="-70"/>
              <a:t>Ansätze in der Behandlung von </a:t>
            </a:r>
            <a:r>
              <a:rPr lang="de-DE" spc="-70" err="1"/>
              <a:t>MetALD</a:t>
            </a:r>
            <a:r>
              <a:rPr lang="de-DE" spc="-70"/>
              <a:t>/ALD</a:t>
            </a:r>
          </a:p>
        </p:txBody>
      </p:sp>
      <p:sp>
        <p:nvSpPr>
          <p:cNvPr id="4" name="Textplatzhalter 3">
            <a:extLst>
              <a:ext uri="{FF2B5EF4-FFF2-40B4-BE49-F238E27FC236}">
                <a16:creationId xmlns:a16="http://schemas.microsoft.com/office/drawing/2014/main" id="{0487A346-E141-2212-0CDB-59657D12C01F}"/>
              </a:ext>
            </a:extLst>
          </p:cNvPr>
          <p:cNvSpPr>
            <a:spLocks noGrp="1"/>
          </p:cNvSpPr>
          <p:nvPr>
            <p:ph type="body" sz="quarter" idx="15"/>
          </p:nvPr>
        </p:nvSpPr>
        <p:spPr>
          <a:xfrm>
            <a:off x="647700" y="6008969"/>
            <a:ext cx="6185180" cy="736319"/>
          </a:xfrm>
        </p:spPr>
        <p:txBody>
          <a:bodyPr/>
          <a:lstStyle/>
          <a:p>
            <a:r>
              <a:rPr lang="de-DE" i="1"/>
              <a:t>Grafik von Novo Nordisk nach Daten von </a:t>
            </a:r>
            <a:r>
              <a:rPr lang="de-DE" i="1" err="1"/>
              <a:t>Rinella</a:t>
            </a:r>
            <a:r>
              <a:rPr lang="de-DE" i="1"/>
              <a:t> ME. </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AUD, </a:t>
            </a:r>
            <a:r>
              <a:rPr lang="de-DE" err="1"/>
              <a:t>alcohol</a:t>
            </a:r>
            <a:r>
              <a:rPr lang="de-DE"/>
              <a:t> </a:t>
            </a:r>
            <a:r>
              <a:rPr lang="de-DE" err="1"/>
              <a:t>use</a:t>
            </a:r>
            <a:r>
              <a:rPr lang="de-DE"/>
              <a:t> </a:t>
            </a:r>
            <a:r>
              <a:rPr lang="de-DE" err="1"/>
              <a:t>disorder</a:t>
            </a:r>
            <a:r>
              <a:rPr lang="de-DE"/>
              <a:t>, Alkoholkonsumstörungen; 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GLP-1 , Glucagon-like Peptid 1; GLP-1R, Glucagon-like Peptid 1-Rezeptor;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a:t>
            </a:r>
          </a:p>
        </p:txBody>
      </p:sp>
      <p:sp>
        <p:nvSpPr>
          <p:cNvPr id="5" name="Textplatzhalter 4">
            <a:extLst>
              <a:ext uri="{FF2B5EF4-FFF2-40B4-BE49-F238E27FC236}">
                <a16:creationId xmlns:a16="http://schemas.microsoft.com/office/drawing/2014/main" id="{9C25FD2A-202A-659E-C26E-3B6C2A9D682F}"/>
              </a:ext>
            </a:extLst>
          </p:cNvPr>
          <p:cNvSpPr>
            <a:spLocks noGrp="1"/>
          </p:cNvSpPr>
          <p:nvPr>
            <p:ph type="body" sz="quarter" idx="17"/>
          </p:nvPr>
        </p:nvSpPr>
        <p:spPr>
          <a:xfrm>
            <a:off x="8058150" y="5876357"/>
            <a:ext cx="3486149" cy="868931"/>
          </a:xfrm>
        </p:spPr>
        <p:txBody>
          <a:bodyPr/>
          <a:lstStyle/>
          <a:p>
            <a:r>
              <a:rPr lang="en-US"/>
              <a:t>Rinella ME. EASL/AASLD endpoints conference on </a:t>
            </a:r>
            <a:r>
              <a:rPr lang="en-US" err="1"/>
              <a:t>MetALD</a:t>
            </a:r>
            <a:r>
              <a:rPr lang="en-US"/>
              <a:t> and ALD. </a:t>
            </a:r>
            <a:r>
              <a:rPr lang="en-US" err="1"/>
              <a:t>Symposiumsbeitrag</a:t>
            </a:r>
            <a:r>
              <a:rPr lang="en-US"/>
              <a:t> </a:t>
            </a:r>
            <a:r>
              <a:rPr lang="en-US" err="1"/>
              <a:t>vom</a:t>
            </a:r>
            <a:r>
              <a:rPr lang="en-US"/>
              <a:t> EASL 2025, 07.-10. Mai 2025, Amsterdam</a:t>
            </a:r>
            <a:r>
              <a:rPr lang="fi-FI"/>
              <a:t>;</a:t>
            </a:r>
            <a:br>
              <a:rPr lang="fi-FI"/>
            </a:br>
            <a:r>
              <a:rPr lang="de-DE" err="1"/>
              <a:t>Jerlhag</a:t>
            </a:r>
            <a:r>
              <a:rPr lang="de-DE"/>
              <a:t> E. </a:t>
            </a:r>
            <a:r>
              <a:rPr lang="de-DE" err="1"/>
              <a:t>Endocrinology</a:t>
            </a:r>
            <a:r>
              <a:rPr lang="de-DE"/>
              <a:t>. 2025;166(4):bqaf028;</a:t>
            </a:r>
            <a:br>
              <a:rPr lang="de-DE"/>
            </a:br>
            <a:r>
              <a:rPr lang="it-IT"/>
              <a:t>Flippo KH. et al. Cell </a:t>
            </a:r>
            <a:r>
              <a:rPr lang="it-IT" err="1"/>
              <a:t>Metab</a:t>
            </a:r>
            <a:r>
              <a:rPr lang="it-IT"/>
              <a:t>. 2022;34(2):317-328.e6;</a:t>
            </a:r>
            <a:br>
              <a:rPr lang="it-IT"/>
            </a:br>
            <a:r>
              <a:rPr lang="it-IT"/>
              <a:t>Harrison SA. et al. J </a:t>
            </a:r>
            <a:r>
              <a:rPr lang="it-IT" err="1"/>
              <a:t>Hepatol</a:t>
            </a:r>
            <a:r>
              <a:rPr lang="it-IT"/>
              <a:t>. 2024;81(3):562-576.</a:t>
            </a:r>
            <a:br>
              <a:rPr lang="it-IT"/>
            </a:br>
            <a:endParaRPr lang="de-DE"/>
          </a:p>
        </p:txBody>
      </p:sp>
      <p:sp>
        <p:nvSpPr>
          <p:cNvPr id="12" name="Inhaltsplatzhalter 2">
            <a:extLst>
              <a:ext uri="{FF2B5EF4-FFF2-40B4-BE49-F238E27FC236}">
                <a16:creationId xmlns:a16="http://schemas.microsoft.com/office/drawing/2014/main" id="{67947462-1241-B1A8-17A6-6DE2CD2049EB}"/>
              </a:ext>
            </a:extLst>
          </p:cNvPr>
          <p:cNvSpPr txBox="1">
            <a:spLocks/>
          </p:cNvSpPr>
          <p:nvPr/>
        </p:nvSpPr>
        <p:spPr>
          <a:xfrm>
            <a:off x="3371133" y="1861016"/>
            <a:ext cx="5237996" cy="32400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400" b="1"/>
              <a:t>GLP-1 RA bei </a:t>
            </a:r>
            <a:r>
              <a:rPr lang="de-DE" sz="1400" b="1" err="1"/>
              <a:t>MetALD</a:t>
            </a:r>
            <a:r>
              <a:rPr lang="de-DE" sz="1400" b="1"/>
              <a:t>/ALD</a:t>
            </a:r>
          </a:p>
        </p:txBody>
      </p:sp>
      <p:grpSp>
        <p:nvGrpSpPr>
          <p:cNvPr id="55" name="Gruppieren 54">
            <a:extLst>
              <a:ext uri="{FF2B5EF4-FFF2-40B4-BE49-F238E27FC236}">
                <a16:creationId xmlns:a16="http://schemas.microsoft.com/office/drawing/2014/main" id="{9344FC64-F9CA-2ED4-30AE-411F08D3787C}"/>
              </a:ext>
            </a:extLst>
          </p:cNvPr>
          <p:cNvGrpSpPr/>
          <p:nvPr/>
        </p:nvGrpSpPr>
        <p:grpSpPr>
          <a:xfrm>
            <a:off x="2218031" y="2225547"/>
            <a:ext cx="7559412" cy="3307742"/>
            <a:chOff x="658942" y="2874643"/>
            <a:chExt cx="5589377" cy="2445720"/>
          </a:xfrm>
        </p:grpSpPr>
        <p:sp>
          <p:nvSpPr>
            <p:cNvPr id="15" name="Textfeld 14">
              <a:extLst>
                <a:ext uri="{FF2B5EF4-FFF2-40B4-BE49-F238E27FC236}">
                  <a16:creationId xmlns:a16="http://schemas.microsoft.com/office/drawing/2014/main" id="{AC8FD397-B797-F323-624B-C4191AAD9F13}"/>
                </a:ext>
              </a:extLst>
            </p:cNvPr>
            <p:cNvSpPr txBox="1"/>
            <p:nvPr/>
          </p:nvSpPr>
          <p:spPr>
            <a:xfrm>
              <a:off x="1234376" y="2876579"/>
              <a:ext cx="1905328" cy="568919"/>
            </a:xfrm>
            <a:prstGeom prst="rect">
              <a:avLst/>
            </a:prstGeom>
            <a:solidFill>
              <a:schemeClr val="bg1"/>
            </a:solidFill>
          </p:spPr>
          <p:txBody>
            <a:bodyPr wrap="square" lIns="0" tIns="0" rIns="0" bIns="0" rtlCol="0">
              <a:spAutoFit/>
            </a:bodyPr>
            <a:lstStyle/>
            <a:p>
              <a:pPr algn="l"/>
              <a:r>
                <a:rPr lang="de-DE" sz="1000">
                  <a:solidFill>
                    <a:schemeClr val="tx2"/>
                  </a:solidFill>
                </a:rPr>
                <a:t>Alkoholkonsum bei</a:t>
              </a:r>
              <a:br>
                <a:rPr lang="de-DE" sz="1000">
                  <a:solidFill>
                    <a:schemeClr val="tx2"/>
                  </a:solidFill>
                </a:rPr>
              </a:br>
              <a:r>
                <a:rPr lang="de-DE" sz="1000">
                  <a:solidFill>
                    <a:schemeClr val="tx2"/>
                  </a:solidFill>
                </a:rPr>
                <a:t>i) übergewichtigen AUD-Patienten</a:t>
              </a:r>
            </a:p>
            <a:p>
              <a:pPr algn="l"/>
              <a:r>
                <a:rPr lang="de-DE" sz="1000">
                  <a:solidFill>
                    <a:schemeClr val="tx2"/>
                  </a:solidFill>
                </a:rPr>
                <a:t>ii) Patienten mit Adipositas oder Diabetes Typ 2 und hohem Alkoholkonsum</a:t>
              </a:r>
            </a:p>
            <a:p>
              <a:pPr algn="l"/>
              <a:r>
                <a:rPr lang="de-DE" sz="1000">
                  <a:solidFill>
                    <a:schemeClr val="tx2"/>
                  </a:solidFill>
                </a:rPr>
                <a:t>iii) rauchenden AUD-Patienten</a:t>
              </a:r>
            </a:p>
          </p:txBody>
        </p:sp>
        <p:pic>
          <p:nvPicPr>
            <p:cNvPr id="18" name="Grafik 17" descr="Mann mit einfarbiger Füllung">
              <a:extLst>
                <a:ext uri="{FF2B5EF4-FFF2-40B4-BE49-F238E27FC236}">
                  <a16:creationId xmlns:a16="http://schemas.microsoft.com/office/drawing/2014/main" id="{113E1665-CB05-02C2-BE14-F604C7B724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4506" y="4009395"/>
              <a:ext cx="684000" cy="684000"/>
            </a:xfrm>
            <a:prstGeom prst="rect">
              <a:avLst/>
            </a:prstGeom>
          </p:spPr>
        </p:pic>
        <p:pic>
          <p:nvPicPr>
            <p:cNvPr id="20" name="Grafik 19" descr="Ratte mit einfarbiger Füllung">
              <a:extLst>
                <a:ext uri="{FF2B5EF4-FFF2-40B4-BE49-F238E27FC236}">
                  <a16:creationId xmlns:a16="http://schemas.microsoft.com/office/drawing/2014/main" id="{201F7F2C-7DA9-342F-A093-A740474DC8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567897" y="3910178"/>
              <a:ext cx="684000" cy="684000"/>
            </a:xfrm>
            <a:prstGeom prst="rect">
              <a:avLst/>
            </a:prstGeom>
          </p:spPr>
        </p:pic>
        <p:pic>
          <p:nvPicPr>
            <p:cNvPr id="22" name="Grafik 21" descr="Pfeil nach rechts mit einfarbiger Füllung">
              <a:extLst>
                <a:ext uri="{FF2B5EF4-FFF2-40B4-BE49-F238E27FC236}">
                  <a16:creationId xmlns:a16="http://schemas.microsoft.com/office/drawing/2014/main" id="{263ED118-7ED8-E238-5458-20F83BE0FC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1004036" y="2892464"/>
              <a:ext cx="216000" cy="216000"/>
            </a:xfrm>
            <a:prstGeom prst="rect">
              <a:avLst/>
            </a:prstGeom>
          </p:spPr>
        </p:pic>
        <p:sp>
          <p:nvSpPr>
            <p:cNvPr id="23" name="Ellipse 22">
              <a:extLst>
                <a:ext uri="{FF2B5EF4-FFF2-40B4-BE49-F238E27FC236}">
                  <a16:creationId xmlns:a16="http://schemas.microsoft.com/office/drawing/2014/main" id="{D95170B1-9DB8-563D-F6B7-649633286393}"/>
                </a:ext>
              </a:extLst>
            </p:cNvPr>
            <p:cNvSpPr>
              <a:spLocks noChangeAspect="1"/>
            </p:cNvSpPr>
            <p:nvPr/>
          </p:nvSpPr>
          <p:spPr>
            <a:xfrm>
              <a:off x="2916492" y="3514178"/>
              <a:ext cx="1332000" cy="1332000"/>
            </a:xfrm>
            <a:prstGeom prst="ellipse">
              <a:avLst/>
            </a:prstGeom>
            <a:noFill/>
            <a:ln w="19050" cap="flat">
              <a:solidFill>
                <a:srgbClr val="3B97DE"/>
              </a:solidFill>
              <a:prstDash val="sysDash"/>
              <a:miter/>
            </a:ln>
          </p:spPr>
          <p:txBody>
            <a:bodyPr rtlCol="0" anchor="ctr"/>
            <a:lstStyle/>
            <a:p>
              <a:pPr algn="l"/>
              <a:endParaRPr lang="de-DE"/>
            </a:p>
          </p:txBody>
        </p:sp>
        <p:sp>
          <p:nvSpPr>
            <p:cNvPr id="26" name="Textfeld 25">
              <a:extLst>
                <a:ext uri="{FF2B5EF4-FFF2-40B4-BE49-F238E27FC236}">
                  <a16:creationId xmlns:a16="http://schemas.microsoft.com/office/drawing/2014/main" id="{59F36069-D39B-A60E-6734-999312A29DAA}"/>
                </a:ext>
              </a:extLst>
            </p:cNvPr>
            <p:cNvSpPr txBox="1"/>
            <p:nvPr/>
          </p:nvSpPr>
          <p:spPr>
            <a:xfrm>
              <a:off x="881987" y="3782923"/>
              <a:ext cx="1552011" cy="341352"/>
            </a:xfrm>
            <a:prstGeom prst="rect">
              <a:avLst/>
            </a:prstGeom>
            <a:solidFill>
              <a:schemeClr val="bg1"/>
            </a:solidFill>
          </p:spPr>
          <p:txBody>
            <a:bodyPr wrap="square" lIns="0" tIns="0" rIns="0" bIns="0" rtlCol="0">
              <a:spAutoFit/>
            </a:bodyPr>
            <a:lstStyle/>
            <a:p>
              <a:pPr algn="l"/>
              <a:r>
                <a:rPr lang="de-DE" sz="1000">
                  <a:solidFill>
                    <a:schemeClr val="tx2"/>
                  </a:solidFill>
                </a:rPr>
                <a:t>AUDIT-Werte in AUD- oder alkoholkonsumierenden Patienten mit Adipositas oder Diabetes Typ 2</a:t>
              </a:r>
            </a:p>
          </p:txBody>
        </p:sp>
        <p:pic>
          <p:nvPicPr>
            <p:cNvPr id="27" name="Grafik 26" descr="Pfeil nach rechts mit einfarbiger Füllung">
              <a:extLst>
                <a:ext uri="{FF2B5EF4-FFF2-40B4-BE49-F238E27FC236}">
                  <a16:creationId xmlns:a16="http://schemas.microsoft.com/office/drawing/2014/main" id="{B6E27D94-A9D1-760D-714A-1089C84D1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658942" y="3792592"/>
              <a:ext cx="216000" cy="216000"/>
            </a:xfrm>
            <a:prstGeom prst="rect">
              <a:avLst/>
            </a:prstGeom>
          </p:spPr>
        </p:pic>
        <p:pic>
          <p:nvPicPr>
            <p:cNvPr id="29" name="Grafik 28" descr="Pfeil: Gerade mit einfarbiger Füllung">
              <a:extLst>
                <a:ext uri="{FF2B5EF4-FFF2-40B4-BE49-F238E27FC236}">
                  <a16:creationId xmlns:a16="http://schemas.microsoft.com/office/drawing/2014/main" id="{B96AE8BA-952C-DD6A-6192-85B2FDF47A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26241" y="3808956"/>
              <a:ext cx="432000" cy="219606"/>
            </a:xfrm>
            <a:prstGeom prst="rect">
              <a:avLst/>
            </a:prstGeom>
          </p:spPr>
        </p:pic>
        <p:pic>
          <p:nvPicPr>
            <p:cNvPr id="30" name="Grafik 29" descr="Pfeil: Gerade mit einfarbiger Füllung">
              <a:extLst>
                <a:ext uri="{FF2B5EF4-FFF2-40B4-BE49-F238E27FC236}">
                  <a16:creationId xmlns:a16="http://schemas.microsoft.com/office/drawing/2014/main" id="{02EBA16E-B3DD-DA7A-58B2-8A27CDD138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675714">
              <a:off x="2895237" y="3302526"/>
              <a:ext cx="432000" cy="219606"/>
            </a:xfrm>
            <a:prstGeom prst="rect">
              <a:avLst/>
            </a:prstGeom>
          </p:spPr>
        </p:pic>
        <p:pic>
          <p:nvPicPr>
            <p:cNvPr id="31" name="Grafik 30" descr="Pfeil: Gerade mit einfarbiger Füllung">
              <a:extLst>
                <a:ext uri="{FF2B5EF4-FFF2-40B4-BE49-F238E27FC236}">
                  <a16:creationId xmlns:a16="http://schemas.microsoft.com/office/drawing/2014/main" id="{69651326-FD19-A9FD-1293-F2A5737157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923557">
              <a:off x="3650555" y="3217402"/>
              <a:ext cx="432000" cy="219606"/>
            </a:xfrm>
            <a:prstGeom prst="rect">
              <a:avLst/>
            </a:prstGeom>
          </p:spPr>
        </p:pic>
        <p:pic>
          <p:nvPicPr>
            <p:cNvPr id="32" name="Grafik 31" descr="Pfeil: Gerade mit einfarbiger Füllung">
              <a:extLst>
                <a:ext uri="{FF2B5EF4-FFF2-40B4-BE49-F238E27FC236}">
                  <a16:creationId xmlns:a16="http://schemas.microsoft.com/office/drawing/2014/main" id="{FE41BD84-42D3-6FE2-8167-3C477E557B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390683">
              <a:off x="2511965" y="4285982"/>
              <a:ext cx="432000" cy="219606"/>
            </a:xfrm>
            <a:prstGeom prst="rect">
              <a:avLst/>
            </a:prstGeom>
          </p:spPr>
        </p:pic>
        <p:pic>
          <p:nvPicPr>
            <p:cNvPr id="33" name="Grafik 32" descr="Pfeil: Gerade mit einfarbiger Füllung">
              <a:extLst>
                <a:ext uri="{FF2B5EF4-FFF2-40B4-BE49-F238E27FC236}">
                  <a16:creationId xmlns:a16="http://schemas.microsoft.com/office/drawing/2014/main" id="{533FD490-4A0B-1944-B18E-A5B8D8C373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682737">
              <a:off x="2648926" y="4651340"/>
              <a:ext cx="432000" cy="219606"/>
            </a:xfrm>
            <a:prstGeom prst="rect">
              <a:avLst/>
            </a:prstGeom>
          </p:spPr>
        </p:pic>
        <p:pic>
          <p:nvPicPr>
            <p:cNvPr id="34" name="Grafik 33" descr="Pfeil: Gerade mit einfarbiger Füllung">
              <a:extLst>
                <a:ext uri="{FF2B5EF4-FFF2-40B4-BE49-F238E27FC236}">
                  <a16:creationId xmlns:a16="http://schemas.microsoft.com/office/drawing/2014/main" id="{1234CC85-FCA4-33B3-C028-098194184D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397943">
              <a:off x="4119931" y="3531143"/>
              <a:ext cx="432000" cy="219606"/>
            </a:xfrm>
            <a:prstGeom prst="rect">
              <a:avLst/>
            </a:prstGeom>
          </p:spPr>
        </p:pic>
        <p:pic>
          <p:nvPicPr>
            <p:cNvPr id="35" name="Grafik 34" descr="Pfeil: Gerade mit einfarbiger Füllung">
              <a:extLst>
                <a:ext uri="{FF2B5EF4-FFF2-40B4-BE49-F238E27FC236}">
                  <a16:creationId xmlns:a16="http://schemas.microsoft.com/office/drawing/2014/main" id="{3E9CCBDB-6BDD-380B-6469-FE3F745AE8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613699">
              <a:off x="4305355" y="3851098"/>
              <a:ext cx="432000" cy="219606"/>
            </a:xfrm>
            <a:prstGeom prst="rect">
              <a:avLst/>
            </a:prstGeom>
          </p:spPr>
        </p:pic>
        <p:pic>
          <p:nvPicPr>
            <p:cNvPr id="36" name="Grafik 35" descr="Pfeil: Gerade mit einfarbiger Füllung">
              <a:extLst>
                <a:ext uri="{FF2B5EF4-FFF2-40B4-BE49-F238E27FC236}">
                  <a16:creationId xmlns:a16="http://schemas.microsoft.com/office/drawing/2014/main" id="{623C0329-3754-07ED-29BB-0143FFB218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701332">
              <a:off x="4305562" y="4173575"/>
              <a:ext cx="432000" cy="219606"/>
            </a:xfrm>
            <a:prstGeom prst="rect">
              <a:avLst/>
            </a:prstGeom>
          </p:spPr>
        </p:pic>
        <p:pic>
          <p:nvPicPr>
            <p:cNvPr id="37" name="Grafik 36" descr="Pfeil: Gerade mit einfarbiger Füllung">
              <a:extLst>
                <a:ext uri="{FF2B5EF4-FFF2-40B4-BE49-F238E27FC236}">
                  <a16:creationId xmlns:a16="http://schemas.microsoft.com/office/drawing/2014/main" id="{E131DBAD-FD83-832D-DF4C-910F7BEA5A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422143">
              <a:off x="4182185" y="4499955"/>
              <a:ext cx="432000" cy="219606"/>
            </a:xfrm>
            <a:prstGeom prst="rect">
              <a:avLst/>
            </a:prstGeom>
          </p:spPr>
        </p:pic>
        <p:pic>
          <p:nvPicPr>
            <p:cNvPr id="38" name="Grafik 37" descr="Pfeil: Gerade mit einfarbiger Füllung">
              <a:extLst>
                <a:ext uri="{FF2B5EF4-FFF2-40B4-BE49-F238E27FC236}">
                  <a16:creationId xmlns:a16="http://schemas.microsoft.com/office/drawing/2014/main" id="{E6409CCB-14CB-BA9E-CC78-C0ACBDE52B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110293">
              <a:off x="3715968" y="4893433"/>
              <a:ext cx="432000" cy="219606"/>
            </a:xfrm>
            <a:prstGeom prst="rect">
              <a:avLst/>
            </a:prstGeom>
          </p:spPr>
        </p:pic>
        <p:pic>
          <p:nvPicPr>
            <p:cNvPr id="39" name="Grafik 38" descr="Pfeil: Gerade mit einfarbiger Füllung">
              <a:extLst>
                <a:ext uri="{FF2B5EF4-FFF2-40B4-BE49-F238E27FC236}">
                  <a16:creationId xmlns:a16="http://schemas.microsoft.com/office/drawing/2014/main" id="{4F483934-2A5A-55B0-7CFD-6805CA7BF5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27958">
              <a:off x="2975972" y="4885622"/>
              <a:ext cx="432000" cy="219606"/>
            </a:xfrm>
            <a:prstGeom prst="rect">
              <a:avLst/>
            </a:prstGeom>
          </p:spPr>
        </p:pic>
        <p:sp>
          <p:nvSpPr>
            <p:cNvPr id="42" name="Textfeld 41">
              <a:extLst>
                <a:ext uri="{FF2B5EF4-FFF2-40B4-BE49-F238E27FC236}">
                  <a16:creationId xmlns:a16="http://schemas.microsoft.com/office/drawing/2014/main" id="{761A2F61-7521-0BFE-E08C-8556B4DA9B32}"/>
                </a:ext>
              </a:extLst>
            </p:cNvPr>
            <p:cNvSpPr txBox="1"/>
            <p:nvPr/>
          </p:nvSpPr>
          <p:spPr>
            <a:xfrm>
              <a:off x="940549" y="4296820"/>
              <a:ext cx="1552254" cy="341352"/>
            </a:xfrm>
            <a:prstGeom prst="rect">
              <a:avLst/>
            </a:prstGeom>
            <a:solidFill>
              <a:schemeClr val="bg1"/>
            </a:solidFill>
          </p:spPr>
          <p:txBody>
            <a:bodyPr wrap="square" lIns="0" tIns="0" rIns="0" bIns="0" rtlCol="0">
              <a:spAutoFit/>
            </a:bodyPr>
            <a:lstStyle/>
            <a:p>
              <a:pPr algn="l"/>
              <a:r>
                <a:rPr lang="de-DE" sz="1000">
                  <a:solidFill>
                    <a:schemeClr val="tx2"/>
                  </a:solidFill>
                </a:rPr>
                <a:t>Verlangen, Alkohol zu konsumieren, in Patienten mit Adipositas oder Diabetes Typ 2</a:t>
              </a:r>
            </a:p>
          </p:txBody>
        </p:sp>
        <p:pic>
          <p:nvPicPr>
            <p:cNvPr id="43" name="Grafik 42" descr="Pfeil nach rechts mit einfarbiger Füllung">
              <a:extLst>
                <a:ext uri="{FF2B5EF4-FFF2-40B4-BE49-F238E27FC236}">
                  <a16:creationId xmlns:a16="http://schemas.microsoft.com/office/drawing/2014/main" id="{56B09B48-E7B5-E6C3-392B-128E6427B1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726590" y="4287999"/>
              <a:ext cx="216000" cy="205681"/>
            </a:xfrm>
            <a:prstGeom prst="rect">
              <a:avLst/>
            </a:prstGeom>
          </p:spPr>
        </p:pic>
        <p:sp>
          <p:nvSpPr>
            <p:cNvPr id="44" name="Textfeld 43">
              <a:extLst>
                <a:ext uri="{FF2B5EF4-FFF2-40B4-BE49-F238E27FC236}">
                  <a16:creationId xmlns:a16="http://schemas.microsoft.com/office/drawing/2014/main" id="{109610B5-C5F9-4B95-5302-146C8A2FB7BB}"/>
                </a:ext>
              </a:extLst>
            </p:cNvPr>
            <p:cNvSpPr txBox="1"/>
            <p:nvPr/>
          </p:nvSpPr>
          <p:spPr>
            <a:xfrm>
              <a:off x="1097814" y="4741805"/>
              <a:ext cx="1659553" cy="227568"/>
            </a:xfrm>
            <a:prstGeom prst="rect">
              <a:avLst/>
            </a:prstGeom>
            <a:solidFill>
              <a:schemeClr val="bg1"/>
            </a:solidFill>
          </p:spPr>
          <p:txBody>
            <a:bodyPr wrap="square" lIns="0" tIns="0" rIns="0" bIns="0" rtlCol="0">
              <a:spAutoFit/>
            </a:bodyPr>
            <a:lstStyle/>
            <a:p>
              <a:pPr algn="l"/>
              <a:r>
                <a:rPr lang="de-DE" sz="1000">
                  <a:solidFill>
                    <a:schemeClr val="tx2"/>
                  </a:solidFill>
                </a:rPr>
                <a:t>alkoholbezogene Posts bei Patienten mit Adipositas oder Diabetes Typ 2</a:t>
              </a:r>
            </a:p>
          </p:txBody>
        </p:sp>
        <p:pic>
          <p:nvPicPr>
            <p:cNvPr id="45" name="Grafik 44" descr="Pfeil nach rechts mit einfarbiger Füllung">
              <a:extLst>
                <a:ext uri="{FF2B5EF4-FFF2-40B4-BE49-F238E27FC236}">
                  <a16:creationId xmlns:a16="http://schemas.microsoft.com/office/drawing/2014/main" id="{C977FB2A-0EA3-79FD-DB48-DBC0B0A633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889018" y="4749028"/>
              <a:ext cx="216000" cy="200569"/>
            </a:xfrm>
            <a:prstGeom prst="rect">
              <a:avLst/>
            </a:prstGeom>
          </p:spPr>
        </p:pic>
        <p:sp>
          <p:nvSpPr>
            <p:cNvPr id="46" name="Textfeld 45">
              <a:extLst>
                <a:ext uri="{FF2B5EF4-FFF2-40B4-BE49-F238E27FC236}">
                  <a16:creationId xmlns:a16="http://schemas.microsoft.com/office/drawing/2014/main" id="{123F34B5-96A2-5D3B-C8CD-E6139645BD43}"/>
                </a:ext>
              </a:extLst>
            </p:cNvPr>
            <p:cNvSpPr txBox="1"/>
            <p:nvPr/>
          </p:nvSpPr>
          <p:spPr>
            <a:xfrm>
              <a:off x="2070588" y="5192631"/>
              <a:ext cx="1481943" cy="113784"/>
            </a:xfrm>
            <a:prstGeom prst="rect">
              <a:avLst/>
            </a:prstGeom>
            <a:solidFill>
              <a:schemeClr val="bg1"/>
            </a:solidFill>
          </p:spPr>
          <p:txBody>
            <a:bodyPr wrap="square" lIns="0" tIns="0" rIns="0" bIns="0" rtlCol="0">
              <a:spAutoFit/>
            </a:bodyPr>
            <a:lstStyle/>
            <a:p>
              <a:pPr algn="l"/>
              <a:r>
                <a:rPr lang="de-DE" sz="1000">
                  <a:solidFill>
                    <a:schemeClr val="tx2"/>
                  </a:solidFill>
                </a:rPr>
                <a:t>          alkoholbedingte Belohnung</a:t>
              </a:r>
            </a:p>
          </p:txBody>
        </p:sp>
        <p:pic>
          <p:nvPicPr>
            <p:cNvPr id="47" name="Grafik 46" descr="Pfeil nach rechts mit einfarbiger Füllung">
              <a:extLst>
                <a:ext uri="{FF2B5EF4-FFF2-40B4-BE49-F238E27FC236}">
                  <a16:creationId xmlns:a16="http://schemas.microsoft.com/office/drawing/2014/main" id="{FF465378-A78F-D80D-7E45-9EC3D5FB76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105196" y="5093962"/>
              <a:ext cx="197336" cy="197336"/>
            </a:xfrm>
            <a:prstGeom prst="rect">
              <a:avLst/>
            </a:prstGeom>
          </p:spPr>
        </p:pic>
        <p:cxnSp>
          <p:nvCxnSpPr>
            <p:cNvPr id="49" name="Gerader Verbinder 48">
              <a:extLst>
                <a:ext uri="{FF2B5EF4-FFF2-40B4-BE49-F238E27FC236}">
                  <a16:creationId xmlns:a16="http://schemas.microsoft.com/office/drawing/2014/main" id="{A366E754-4554-2122-386A-BDD40192A3A4}"/>
                </a:ext>
              </a:extLst>
            </p:cNvPr>
            <p:cNvCxnSpPr/>
            <p:nvPr/>
          </p:nvCxnSpPr>
          <p:spPr>
            <a:xfrm>
              <a:off x="3582492" y="3348333"/>
              <a:ext cx="0" cy="1961037"/>
            </a:xfrm>
            <a:prstGeom prst="line">
              <a:avLst/>
            </a:prstGeom>
            <a:ln w="12700">
              <a:solidFill>
                <a:srgbClr val="3B97DE"/>
              </a:solidFill>
              <a:prstDash val="sysDas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B9CC89D0-838F-A4EE-B5EB-019919AFFF6B}"/>
                </a:ext>
              </a:extLst>
            </p:cNvPr>
            <p:cNvSpPr txBox="1"/>
            <p:nvPr/>
          </p:nvSpPr>
          <p:spPr>
            <a:xfrm>
              <a:off x="3657213" y="5206579"/>
              <a:ext cx="1481943" cy="113784"/>
            </a:xfrm>
            <a:prstGeom prst="rect">
              <a:avLst/>
            </a:prstGeom>
            <a:solidFill>
              <a:schemeClr val="bg1"/>
            </a:solidFill>
          </p:spPr>
          <p:txBody>
            <a:bodyPr wrap="square" lIns="0" tIns="0" rIns="0" bIns="0" rtlCol="0">
              <a:spAutoFit/>
            </a:bodyPr>
            <a:lstStyle/>
            <a:p>
              <a:pPr algn="l"/>
              <a:r>
                <a:rPr lang="de-DE" sz="1000">
                  <a:solidFill>
                    <a:schemeClr val="tx2"/>
                  </a:solidFill>
                </a:rPr>
                <a:t>          alkoholbedingte Belohnung</a:t>
              </a:r>
            </a:p>
          </p:txBody>
        </p:sp>
        <p:sp>
          <p:nvSpPr>
            <p:cNvPr id="11" name="Textfeld 10">
              <a:extLst>
                <a:ext uri="{FF2B5EF4-FFF2-40B4-BE49-F238E27FC236}">
                  <a16:creationId xmlns:a16="http://schemas.microsoft.com/office/drawing/2014/main" id="{D4B27FD7-302F-48E7-FB08-FDDE2042C233}"/>
                </a:ext>
              </a:extLst>
            </p:cNvPr>
            <p:cNvSpPr txBox="1"/>
            <p:nvPr/>
          </p:nvSpPr>
          <p:spPr>
            <a:xfrm>
              <a:off x="4614057" y="4621404"/>
              <a:ext cx="1481943" cy="113784"/>
            </a:xfrm>
            <a:prstGeom prst="rect">
              <a:avLst/>
            </a:prstGeom>
            <a:solidFill>
              <a:schemeClr val="bg1"/>
            </a:solidFill>
          </p:spPr>
          <p:txBody>
            <a:bodyPr wrap="square" lIns="0" tIns="0" rIns="0" bIns="0" rtlCol="0">
              <a:spAutoFit/>
            </a:bodyPr>
            <a:lstStyle/>
            <a:p>
              <a:pPr algn="l"/>
              <a:r>
                <a:rPr lang="de-DE" sz="1000">
                  <a:solidFill>
                    <a:schemeClr val="tx2"/>
                  </a:solidFill>
                </a:rPr>
                <a:t>Abstinenz-Symptome</a:t>
              </a:r>
            </a:p>
          </p:txBody>
        </p:sp>
        <p:sp>
          <p:nvSpPr>
            <p:cNvPr id="13" name="Textfeld 12">
              <a:extLst>
                <a:ext uri="{FF2B5EF4-FFF2-40B4-BE49-F238E27FC236}">
                  <a16:creationId xmlns:a16="http://schemas.microsoft.com/office/drawing/2014/main" id="{992CCB4F-4E6F-2DDA-7142-842752D4DCD8}"/>
                </a:ext>
              </a:extLst>
            </p:cNvPr>
            <p:cNvSpPr txBox="1"/>
            <p:nvPr/>
          </p:nvSpPr>
          <p:spPr>
            <a:xfrm>
              <a:off x="4766376" y="4267261"/>
              <a:ext cx="1481943" cy="113784"/>
            </a:xfrm>
            <a:prstGeom prst="rect">
              <a:avLst/>
            </a:prstGeom>
            <a:solidFill>
              <a:schemeClr val="bg1"/>
            </a:solidFill>
          </p:spPr>
          <p:txBody>
            <a:bodyPr wrap="square" lIns="0" tIns="0" rIns="0" bIns="0" rtlCol="0">
              <a:spAutoFit/>
            </a:bodyPr>
            <a:lstStyle/>
            <a:p>
              <a:pPr algn="l"/>
              <a:r>
                <a:rPr lang="de-DE" sz="1000">
                  <a:solidFill>
                    <a:schemeClr val="tx2"/>
                  </a:solidFill>
                </a:rPr>
                <a:t>Rückfallartiges Trinken</a:t>
              </a:r>
            </a:p>
          </p:txBody>
        </p:sp>
        <p:sp>
          <p:nvSpPr>
            <p:cNvPr id="16" name="Textfeld 15">
              <a:extLst>
                <a:ext uri="{FF2B5EF4-FFF2-40B4-BE49-F238E27FC236}">
                  <a16:creationId xmlns:a16="http://schemas.microsoft.com/office/drawing/2014/main" id="{E16AA85E-3995-87B6-C648-C7C74CDAFB0C}"/>
                </a:ext>
              </a:extLst>
            </p:cNvPr>
            <p:cNvSpPr txBox="1"/>
            <p:nvPr/>
          </p:nvSpPr>
          <p:spPr>
            <a:xfrm>
              <a:off x="3829050" y="2982015"/>
              <a:ext cx="1720183" cy="113784"/>
            </a:xfrm>
            <a:prstGeom prst="rect">
              <a:avLst/>
            </a:prstGeom>
            <a:solidFill>
              <a:schemeClr val="bg1"/>
            </a:solidFill>
          </p:spPr>
          <p:txBody>
            <a:bodyPr wrap="square" lIns="0" tIns="0" rIns="0" bIns="0" rtlCol="0">
              <a:spAutoFit/>
            </a:bodyPr>
            <a:lstStyle/>
            <a:p>
              <a:pPr algn="l"/>
              <a:r>
                <a:rPr lang="de-DE" sz="1000">
                  <a:solidFill>
                    <a:schemeClr val="tx2"/>
                  </a:solidFill>
                </a:rPr>
                <a:t>Alkoholkonsum (oral oder intravenös)</a:t>
              </a:r>
            </a:p>
          </p:txBody>
        </p:sp>
        <p:sp>
          <p:nvSpPr>
            <p:cNvPr id="17" name="Textfeld 16">
              <a:extLst>
                <a:ext uri="{FF2B5EF4-FFF2-40B4-BE49-F238E27FC236}">
                  <a16:creationId xmlns:a16="http://schemas.microsoft.com/office/drawing/2014/main" id="{E659652E-D86E-6BD6-F06D-9D21433163BB}"/>
                </a:ext>
              </a:extLst>
            </p:cNvPr>
            <p:cNvSpPr txBox="1"/>
            <p:nvPr/>
          </p:nvSpPr>
          <p:spPr>
            <a:xfrm>
              <a:off x="4380692" y="3329185"/>
              <a:ext cx="1720183" cy="113784"/>
            </a:xfrm>
            <a:prstGeom prst="rect">
              <a:avLst/>
            </a:prstGeom>
            <a:solidFill>
              <a:schemeClr val="bg1"/>
            </a:solidFill>
          </p:spPr>
          <p:txBody>
            <a:bodyPr wrap="square" lIns="0" tIns="0" rIns="0" bIns="0" rtlCol="0">
              <a:spAutoFit/>
            </a:bodyPr>
            <a:lstStyle/>
            <a:p>
              <a:pPr algn="l"/>
              <a:r>
                <a:rPr lang="de-DE" sz="1000">
                  <a:solidFill>
                    <a:schemeClr val="tx2"/>
                  </a:solidFill>
                </a:rPr>
                <a:t>Die Motivation zum Alkoholkonsum</a:t>
              </a:r>
            </a:p>
          </p:txBody>
        </p:sp>
        <p:sp>
          <p:nvSpPr>
            <p:cNvPr id="19" name="Textfeld 18">
              <a:extLst>
                <a:ext uri="{FF2B5EF4-FFF2-40B4-BE49-F238E27FC236}">
                  <a16:creationId xmlns:a16="http://schemas.microsoft.com/office/drawing/2014/main" id="{1229386A-0EB9-11B4-8509-B2E9956F515C}"/>
                </a:ext>
              </a:extLst>
            </p:cNvPr>
            <p:cNvSpPr txBox="1"/>
            <p:nvPr/>
          </p:nvSpPr>
          <p:spPr>
            <a:xfrm>
              <a:off x="4755652" y="3853131"/>
              <a:ext cx="678400" cy="113784"/>
            </a:xfrm>
            <a:prstGeom prst="rect">
              <a:avLst/>
            </a:prstGeom>
            <a:solidFill>
              <a:schemeClr val="bg1"/>
            </a:solidFill>
          </p:spPr>
          <p:txBody>
            <a:bodyPr wrap="square" lIns="0" tIns="0" rIns="0" bIns="0" rtlCol="0">
              <a:spAutoFit/>
            </a:bodyPr>
            <a:lstStyle/>
            <a:p>
              <a:pPr algn="l"/>
              <a:r>
                <a:rPr lang="de-DE" sz="1000">
                  <a:solidFill>
                    <a:schemeClr val="tx2"/>
                  </a:solidFill>
                </a:rPr>
                <a:t>Alkoholsucht</a:t>
              </a:r>
            </a:p>
          </p:txBody>
        </p:sp>
        <p:pic>
          <p:nvPicPr>
            <p:cNvPr id="25" name="Grafik 24" descr="Pfeil nach rechts mit einfarbiger Füllung">
              <a:extLst>
                <a:ext uri="{FF2B5EF4-FFF2-40B4-BE49-F238E27FC236}">
                  <a16:creationId xmlns:a16="http://schemas.microsoft.com/office/drawing/2014/main" id="{71491565-94AE-A987-47F0-64C550C568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465524" y="2874643"/>
              <a:ext cx="216000" cy="216000"/>
            </a:xfrm>
            <a:prstGeom prst="rect">
              <a:avLst/>
            </a:prstGeom>
          </p:spPr>
        </p:pic>
        <p:pic>
          <p:nvPicPr>
            <p:cNvPr id="28" name="Grafik 27" descr="Pfeil nach rechts mit einfarbiger Füllung">
              <a:extLst>
                <a:ext uri="{FF2B5EF4-FFF2-40B4-BE49-F238E27FC236}">
                  <a16:creationId xmlns:a16="http://schemas.microsoft.com/office/drawing/2014/main" id="{3386C91D-F0F1-9D46-6278-55D756DDC5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916986" y="3204464"/>
              <a:ext cx="216000" cy="216000"/>
            </a:xfrm>
            <a:prstGeom prst="rect">
              <a:avLst/>
            </a:prstGeom>
          </p:spPr>
        </p:pic>
        <p:pic>
          <p:nvPicPr>
            <p:cNvPr id="40" name="Grafik 39" descr="Pfeil nach rechts mit einfarbiger Füllung">
              <a:extLst>
                <a:ext uri="{FF2B5EF4-FFF2-40B4-BE49-F238E27FC236}">
                  <a16:creationId xmlns:a16="http://schemas.microsoft.com/office/drawing/2014/main" id="{57E26CED-3781-2EB7-6A5A-564A53158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327021" y="3745131"/>
              <a:ext cx="216000" cy="216000"/>
            </a:xfrm>
            <a:prstGeom prst="rect">
              <a:avLst/>
            </a:prstGeom>
          </p:spPr>
        </p:pic>
        <p:pic>
          <p:nvPicPr>
            <p:cNvPr id="41" name="Grafik 40" descr="Pfeil nach rechts mit einfarbiger Füllung">
              <a:extLst>
                <a:ext uri="{FF2B5EF4-FFF2-40B4-BE49-F238E27FC236}">
                  <a16:creationId xmlns:a16="http://schemas.microsoft.com/office/drawing/2014/main" id="{9F8E000D-CB84-A93A-A07C-22A8512915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759687" y="4151222"/>
              <a:ext cx="216000" cy="216000"/>
            </a:xfrm>
            <a:prstGeom prst="rect">
              <a:avLst/>
            </a:prstGeom>
          </p:spPr>
        </p:pic>
        <p:pic>
          <p:nvPicPr>
            <p:cNvPr id="48" name="Grafik 47" descr="Pfeil nach rechts mit einfarbiger Füllung">
              <a:extLst>
                <a:ext uri="{FF2B5EF4-FFF2-40B4-BE49-F238E27FC236}">
                  <a16:creationId xmlns:a16="http://schemas.microsoft.com/office/drawing/2014/main" id="{1BF3F44F-15E2-C92C-8507-E763B493FE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534910" y="4514664"/>
              <a:ext cx="216000" cy="216000"/>
            </a:xfrm>
            <a:prstGeom prst="rect">
              <a:avLst/>
            </a:prstGeom>
          </p:spPr>
        </p:pic>
        <p:pic>
          <p:nvPicPr>
            <p:cNvPr id="50" name="Grafik 49" descr="Pfeil nach rechts mit einfarbiger Füllung">
              <a:extLst>
                <a:ext uri="{FF2B5EF4-FFF2-40B4-BE49-F238E27FC236}">
                  <a16:creationId xmlns:a16="http://schemas.microsoft.com/office/drawing/2014/main" id="{5AB855D0-1E22-BFE8-0799-AB00109DED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5106569" y="5088707"/>
              <a:ext cx="216000" cy="216000"/>
            </a:xfrm>
            <a:prstGeom prst="rect">
              <a:avLst/>
            </a:prstGeom>
          </p:spPr>
        </p:pic>
        <p:sp>
          <p:nvSpPr>
            <p:cNvPr id="54" name="Textfeld 53">
              <a:extLst>
                <a:ext uri="{FF2B5EF4-FFF2-40B4-BE49-F238E27FC236}">
                  <a16:creationId xmlns:a16="http://schemas.microsoft.com/office/drawing/2014/main" id="{F4EC4FE4-D28D-5C04-3296-D08F3AB1B609}"/>
                </a:ext>
              </a:extLst>
            </p:cNvPr>
            <p:cNvSpPr txBox="1"/>
            <p:nvPr/>
          </p:nvSpPr>
          <p:spPr>
            <a:xfrm>
              <a:off x="3294129" y="3665294"/>
              <a:ext cx="564211" cy="238946"/>
            </a:xfrm>
            <a:prstGeom prst="rect">
              <a:avLst/>
            </a:prstGeom>
            <a:solidFill>
              <a:schemeClr val="bg1"/>
            </a:solidFill>
          </p:spPr>
          <p:txBody>
            <a:bodyPr wrap="square" lIns="0" tIns="0" rIns="0" bIns="0" rtlCol="0">
              <a:spAutoFit/>
            </a:bodyPr>
            <a:lstStyle/>
            <a:p>
              <a:pPr algn="ctr"/>
              <a:r>
                <a:rPr lang="de-DE" sz="1050" b="1">
                  <a:solidFill>
                    <a:schemeClr val="tx2"/>
                  </a:solidFill>
                </a:rPr>
                <a:t>GLP-1R-</a:t>
              </a:r>
            </a:p>
            <a:p>
              <a:pPr algn="ctr"/>
              <a:r>
                <a:rPr lang="de-DE" sz="1050" b="1">
                  <a:solidFill>
                    <a:schemeClr val="tx2"/>
                  </a:solidFill>
                </a:rPr>
                <a:t>Agonisten</a:t>
              </a:r>
            </a:p>
          </p:txBody>
        </p:sp>
      </p:grpSp>
    </p:spTree>
    <p:custDataLst>
      <p:tags r:id="rId1"/>
    </p:custDataLst>
    <p:extLst>
      <p:ext uri="{BB962C8B-B14F-4D97-AF65-F5344CB8AC3E}">
        <p14:creationId xmlns:p14="http://schemas.microsoft.com/office/powerpoint/2010/main" val="279120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A8E1BD06-1EC6-EEBE-5D59-E29711FE447A}"/>
              </a:ext>
            </a:extLst>
          </p:cNvPr>
          <p:cNvSpPr>
            <a:spLocks noGrp="1"/>
          </p:cNvSpPr>
          <p:nvPr>
            <p:ph type="ctrTitle"/>
          </p:nvPr>
        </p:nvSpPr>
        <p:spPr/>
        <p:txBody>
          <a:bodyPr/>
          <a:lstStyle/>
          <a:p>
            <a:r>
              <a:rPr lang="de-DE" sz="2800" err="1"/>
              <a:t>Evaluating</a:t>
            </a:r>
            <a:r>
              <a:rPr lang="de-DE" sz="2800"/>
              <a:t> </a:t>
            </a:r>
            <a:r>
              <a:rPr lang="de-DE" sz="2800" err="1"/>
              <a:t>the</a:t>
            </a:r>
            <a:r>
              <a:rPr lang="de-DE" sz="2800"/>
              <a:t> </a:t>
            </a:r>
            <a:r>
              <a:rPr lang="de-DE" sz="2800" err="1"/>
              <a:t>influence</a:t>
            </a:r>
            <a:r>
              <a:rPr lang="de-DE" sz="2800"/>
              <a:t> </a:t>
            </a:r>
            <a:r>
              <a:rPr lang="de-DE" sz="2800" err="1"/>
              <a:t>of</a:t>
            </a:r>
            <a:r>
              <a:rPr lang="de-DE" sz="2800"/>
              <a:t> </a:t>
            </a:r>
            <a:r>
              <a:rPr lang="de-DE" sz="2800" err="1"/>
              <a:t>obesity</a:t>
            </a:r>
            <a:r>
              <a:rPr lang="de-DE" sz="2800"/>
              <a:t> and </a:t>
            </a:r>
            <a:r>
              <a:rPr lang="de-DE" sz="2800" err="1"/>
              <a:t>diabetes</a:t>
            </a:r>
            <a:r>
              <a:rPr lang="de-DE" sz="2800"/>
              <a:t> on </a:t>
            </a:r>
            <a:r>
              <a:rPr lang="de-DE" sz="2800" err="1"/>
              <a:t>fibrosis</a:t>
            </a:r>
            <a:r>
              <a:rPr lang="de-DE" sz="2800"/>
              <a:t> </a:t>
            </a:r>
            <a:r>
              <a:rPr lang="de-DE" sz="2800" err="1"/>
              <a:t>staging</a:t>
            </a:r>
            <a:r>
              <a:rPr lang="de-DE" sz="2800"/>
              <a:t> </a:t>
            </a:r>
            <a:r>
              <a:rPr lang="de-DE" sz="2800" err="1"/>
              <a:t>discrepancies</a:t>
            </a:r>
            <a:r>
              <a:rPr lang="de-DE" sz="2800"/>
              <a:t> in </a:t>
            </a:r>
            <a:r>
              <a:rPr lang="de-DE" sz="2800" err="1"/>
              <a:t>patients</a:t>
            </a:r>
            <a:r>
              <a:rPr lang="de-DE" sz="2800"/>
              <a:t> </a:t>
            </a:r>
            <a:r>
              <a:rPr lang="de-DE" sz="2800" err="1"/>
              <a:t>with</a:t>
            </a:r>
            <a:r>
              <a:rPr lang="de-DE" sz="2800"/>
              <a:t> </a:t>
            </a:r>
            <a:r>
              <a:rPr lang="de-DE" sz="2800" err="1"/>
              <a:t>metabolic-associated</a:t>
            </a:r>
            <a:r>
              <a:rPr lang="de-DE" sz="2800"/>
              <a:t> </a:t>
            </a:r>
            <a:r>
              <a:rPr lang="de-DE" sz="2800" err="1"/>
              <a:t>steatotic</a:t>
            </a:r>
            <a:r>
              <a:rPr lang="de-DE" sz="2800"/>
              <a:t> </a:t>
            </a:r>
            <a:r>
              <a:rPr lang="de-DE" sz="2800" err="1"/>
              <a:t>liver</a:t>
            </a:r>
            <a:r>
              <a:rPr lang="de-DE" sz="2800"/>
              <a:t> </a:t>
            </a:r>
            <a:r>
              <a:rPr lang="de-DE" sz="2800" err="1"/>
              <a:t>disease</a:t>
            </a:r>
            <a:r>
              <a:rPr lang="de-DE" sz="2800"/>
              <a:t>: </a:t>
            </a:r>
            <a:r>
              <a:rPr lang="de-DE" sz="2800" err="1"/>
              <a:t>Comparing</a:t>
            </a:r>
            <a:r>
              <a:rPr lang="de-DE" sz="2800"/>
              <a:t> </a:t>
            </a:r>
            <a:r>
              <a:rPr lang="de-DE" sz="2800" err="1"/>
              <a:t>liver</a:t>
            </a:r>
            <a:r>
              <a:rPr lang="de-DE" sz="2800"/>
              <a:t> </a:t>
            </a:r>
            <a:r>
              <a:rPr lang="de-DE" sz="2800" err="1"/>
              <a:t>biopsy</a:t>
            </a:r>
            <a:r>
              <a:rPr lang="de-DE" sz="2800"/>
              <a:t> and transient </a:t>
            </a:r>
            <a:r>
              <a:rPr lang="de-DE" sz="2800" err="1"/>
              <a:t>elastography</a:t>
            </a:r>
            <a:endParaRPr lang="de-DE" sz="2800"/>
          </a:p>
        </p:txBody>
      </p:sp>
      <p:sp>
        <p:nvSpPr>
          <p:cNvPr id="12" name="Textplatzhalter 11">
            <a:extLst>
              <a:ext uri="{FF2B5EF4-FFF2-40B4-BE49-F238E27FC236}">
                <a16:creationId xmlns:a16="http://schemas.microsoft.com/office/drawing/2014/main" id="{34118E87-EF70-FB38-0F61-F49FE20613BD}"/>
              </a:ext>
            </a:extLst>
          </p:cNvPr>
          <p:cNvSpPr>
            <a:spLocks noGrp="1"/>
          </p:cNvSpPr>
          <p:nvPr>
            <p:ph type="body" sz="quarter" idx="17"/>
          </p:nvPr>
        </p:nvSpPr>
        <p:spPr/>
        <p:txBody>
          <a:bodyPr/>
          <a:lstStyle/>
          <a:p>
            <a:r>
              <a:rPr lang="de-DE" err="1"/>
              <a:t>ePoster</a:t>
            </a:r>
            <a:r>
              <a:rPr lang="de-DE"/>
              <a:t> (WED-357-YI) vom EASL 2025, 07.-10. Mai 2025, Amsterdam.</a:t>
            </a:r>
          </a:p>
        </p:txBody>
      </p:sp>
      <p:sp>
        <p:nvSpPr>
          <p:cNvPr id="11" name="Textplatzhalter 10">
            <a:extLst>
              <a:ext uri="{FF2B5EF4-FFF2-40B4-BE49-F238E27FC236}">
                <a16:creationId xmlns:a16="http://schemas.microsoft.com/office/drawing/2014/main" id="{88BEB01E-3EB6-88A0-D278-CDFB13A2AD96}"/>
              </a:ext>
            </a:extLst>
          </p:cNvPr>
          <p:cNvSpPr>
            <a:spLocks noGrp="1"/>
          </p:cNvSpPr>
          <p:nvPr>
            <p:ph type="body" sz="quarter" idx="14"/>
          </p:nvPr>
        </p:nvSpPr>
        <p:spPr/>
        <p:txBody>
          <a:bodyPr/>
          <a:lstStyle/>
          <a:p>
            <a:r>
              <a:rPr lang="de-DE"/>
              <a:t>Jiménez-</a:t>
            </a:r>
            <a:r>
              <a:rPr lang="de-DE" err="1"/>
              <a:t>Masip</a:t>
            </a:r>
            <a:r>
              <a:rPr lang="de-DE"/>
              <a:t>, A. et al.</a:t>
            </a:r>
          </a:p>
        </p:txBody>
      </p:sp>
      <p:pic>
        <p:nvPicPr>
          <p:cNvPr id="14" name="Grafik 13">
            <a:extLst>
              <a:ext uri="{FF2B5EF4-FFF2-40B4-BE49-F238E27FC236}">
                <a16:creationId xmlns:a16="http://schemas.microsoft.com/office/drawing/2014/main" id="{A319815E-B2C0-98F8-41D2-26A437C3171C}"/>
              </a:ext>
            </a:extLst>
          </p:cNvPr>
          <p:cNvPicPr>
            <a:picLocks noChangeAspect="1"/>
          </p:cNvPicPr>
          <p:nvPr/>
        </p:nvPicPr>
        <p:blipFill>
          <a:blip r:embed="rId3"/>
          <a:stretch>
            <a:fillRect/>
          </a:stretch>
        </p:blipFill>
        <p:spPr>
          <a:xfrm>
            <a:off x="8329770" y="4436533"/>
            <a:ext cx="3214229" cy="1984755"/>
          </a:xfrm>
          <a:prstGeom prst="rect">
            <a:avLst/>
          </a:prstGeom>
        </p:spPr>
      </p:pic>
    </p:spTree>
    <p:custDataLst>
      <p:tags r:id="rId1"/>
    </p:custDataLst>
    <p:extLst>
      <p:ext uri="{BB962C8B-B14F-4D97-AF65-F5344CB8AC3E}">
        <p14:creationId xmlns:p14="http://schemas.microsoft.com/office/powerpoint/2010/main" val="17809666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E8C92-62F6-7007-B3FE-8C5CE17C8A7B}"/>
            </a:ext>
          </a:extLst>
        </p:cNvPr>
        <p:cNvGrpSpPr/>
        <p:nvPr/>
      </p:nvGrpSpPr>
      <p:grpSpPr>
        <a:xfrm>
          <a:off x="0" y="0"/>
          <a:ext cx="0" cy="0"/>
          <a:chOff x="0" y="0"/>
          <a:chExt cx="0" cy="0"/>
        </a:xfrm>
      </p:grpSpPr>
      <p:pic>
        <p:nvPicPr>
          <p:cNvPr id="51" name="Grafik 50">
            <a:extLst>
              <a:ext uri="{FF2B5EF4-FFF2-40B4-BE49-F238E27FC236}">
                <a16:creationId xmlns:a16="http://schemas.microsoft.com/office/drawing/2014/main" id="{3F8B54EC-9A42-4731-06FF-C3B7BFCF046C}"/>
              </a:ext>
            </a:extLst>
          </p:cNvPr>
          <p:cNvPicPr>
            <a:picLocks noChangeAspect="1"/>
          </p:cNvPicPr>
          <p:nvPr/>
        </p:nvPicPr>
        <p:blipFill>
          <a:blip r:embed="rId4"/>
          <a:stretch>
            <a:fillRect/>
          </a:stretch>
        </p:blipFill>
        <p:spPr>
          <a:xfrm>
            <a:off x="1289568" y="1177637"/>
            <a:ext cx="5498807" cy="4251706"/>
          </a:xfrm>
          <a:prstGeom prst="rect">
            <a:avLst/>
          </a:prstGeom>
        </p:spPr>
      </p:pic>
      <p:sp>
        <p:nvSpPr>
          <p:cNvPr id="2" name="Titel 1">
            <a:extLst>
              <a:ext uri="{FF2B5EF4-FFF2-40B4-BE49-F238E27FC236}">
                <a16:creationId xmlns:a16="http://schemas.microsoft.com/office/drawing/2014/main" id="{16E9487E-9B81-BD41-44A4-6FA45C399F27}"/>
              </a:ext>
            </a:extLst>
          </p:cNvPr>
          <p:cNvSpPr>
            <a:spLocks noGrp="1"/>
          </p:cNvSpPr>
          <p:nvPr>
            <p:ph type="title"/>
          </p:nvPr>
        </p:nvSpPr>
        <p:spPr>
          <a:xfrm>
            <a:off x="648000" y="396980"/>
            <a:ext cx="10896000" cy="1296000"/>
          </a:xfrm>
        </p:spPr>
        <p:txBody>
          <a:bodyPr/>
          <a:lstStyle/>
          <a:p>
            <a:r>
              <a:rPr lang="de-DE" spc="-70" dirty="0"/>
              <a:t>FGF-21 Agonisten bei MetALD/ALD</a:t>
            </a:r>
          </a:p>
        </p:txBody>
      </p:sp>
      <p:sp>
        <p:nvSpPr>
          <p:cNvPr id="4" name="Textplatzhalter 3">
            <a:extLst>
              <a:ext uri="{FF2B5EF4-FFF2-40B4-BE49-F238E27FC236}">
                <a16:creationId xmlns:a16="http://schemas.microsoft.com/office/drawing/2014/main" id="{F4732C39-35FD-64C6-26EB-DDEF969BF6C6}"/>
              </a:ext>
            </a:extLst>
          </p:cNvPr>
          <p:cNvSpPr>
            <a:spLocks noGrp="1"/>
          </p:cNvSpPr>
          <p:nvPr>
            <p:ph type="body" sz="quarter" idx="15"/>
          </p:nvPr>
        </p:nvSpPr>
        <p:spPr>
          <a:xfrm>
            <a:off x="647700" y="6421288"/>
            <a:ext cx="7111448" cy="324000"/>
          </a:xfrm>
        </p:spPr>
        <p:txBody>
          <a:bodyPr/>
          <a:lstStyle/>
          <a:p>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BLA, </a:t>
            </a:r>
            <a:r>
              <a:rPr lang="de-DE" err="1"/>
              <a:t>Basolaterale</a:t>
            </a:r>
            <a:r>
              <a:rPr lang="de-DE"/>
              <a:t> Amygdala; D2-MSN, D2 type medium </a:t>
            </a:r>
            <a:r>
              <a:rPr lang="de-DE" err="1"/>
              <a:t>spiny</a:t>
            </a:r>
            <a:r>
              <a:rPr lang="de-DE"/>
              <a:t> </a:t>
            </a:r>
            <a:r>
              <a:rPr lang="de-DE" err="1"/>
              <a:t>neurons</a:t>
            </a:r>
            <a:r>
              <a:rPr lang="de-DE"/>
              <a:t>, mittelgroße dornentragende Projektionsneurone vom D2-Typ; DNL, de </a:t>
            </a:r>
            <a:r>
              <a:rPr lang="de-DE" err="1"/>
              <a:t>novo</a:t>
            </a:r>
            <a:r>
              <a:rPr lang="de-DE"/>
              <a:t> Lipogenese; ER, endoplasmatisches </a:t>
            </a:r>
            <a:r>
              <a:rPr lang="de-DE" err="1"/>
              <a:t>Reticulum</a:t>
            </a:r>
            <a:r>
              <a:rPr lang="de-DE"/>
              <a:t>; </a:t>
            </a:r>
            <a:r>
              <a:rPr lang="de-DE" err="1"/>
              <a:t>eGFR</a:t>
            </a:r>
            <a:r>
              <a:rPr lang="de-DE"/>
              <a:t>, </a:t>
            </a:r>
            <a:r>
              <a:rPr lang="de-DE" err="1"/>
              <a:t>estimated</a:t>
            </a:r>
            <a:r>
              <a:rPr lang="de-DE"/>
              <a:t> </a:t>
            </a:r>
            <a:r>
              <a:rPr lang="de-DE" err="1"/>
              <a:t>glomerular</a:t>
            </a:r>
            <a:r>
              <a:rPr lang="de-DE"/>
              <a:t> </a:t>
            </a:r>
            <a:r>
              <a:rPr lang="de-DE" err="1"/>
              <a:t>filtration</a:t>
            </a:r>
            <a:r>
              <a:rPr lang="de-DE"/>
              <a:t> rate, geschätzte glomeruläre Filtrationsrate; FGF21, </a:t>
            </a:r>
            <a:r>
              <a:rPr lang="de-DE" err="1"/>
              <a:t>fibroblast</a:t>
            </a:r>
            <a:r>
              <a:rPr lang="de-DE"/>
              <a:t> </a:t>
            </a:r>
            <a:r>
              <a:rPr lang="de-DE" err="1"/>
              <a:t>growth</a:t>
            </a:r>
            <a:r>
              <a:rPr lang="de-DE"/>
              <a:t> </a:t>
            </a:r>
            <a:r>
              <a:rPr lang="de-DE" err="1"/>
              <a:t>factor</a:t>
            </a:r>
            <a:r>
              <a:rPr lang="de-DE"/>
              <a:t> 21, Fibroblasten-Wachstumsfaktor 21; </a:t>
            </a:r>
            <a:r>
              <a:rPr lang="en-US"/>
              <a:t>FGFR1c/2c/3c/4, Fibroblast growth factor receptor 1c/2c/3c/4, </a:t>
            </a:r>
            <a:r>
              <a:rPr lang="en-US" err="1"/>
              <a:t>Fibroblasten-Wachstumsfaktor-Rezeptor</a:t>
            </a:r>
            <a:r>
              <a:rPr lang="en-US"/>
              <a:t> 1c/2c/3c/4; </a:t>
            </a:r>
            <a:r>
              <a:rPr lang="de-DE"/>
              <a:t>GLP-1R, Glucagon-like Peptid 1-Rezeptor; HNF-4a, </a:t>
            </a:r>
            <a:r>
              <a:rPr lang="de-DE" err="1"/>
              <a:t>hepatocyte</a:t>
            </a:r>
            <a:r>
              <a:rPr lang="de-DE"/>
              <a:t> </a:t>
            </a:r>
            <a:r>
              <a:rPr lang="de-DE" err="1"/>
              <a:t>nuclear</a:t>
            </a:r>
            <a:r>
              <a:rPr lang="de-DE"/>
              <a:t> </a:t>
            </a:r>
            <a:r>
              <a:rPr lang="de-DE" err="1"/>
              <a:t>factor</a:t>
            </a:r>
            <a:r>
              <a:rPr lang="de-DE"/>
              <a:t> 4 </a:t>
            </a:r>
            <a:r>
              <a:rPr lang="de-DE" err="1"/>
              <a:t>alpha</a:t>
            </a:r>
            <a:r>
              <a:rPr lang="de-DE"/>
              <a:t>, Hepatozyten-Kernfaktor 4 </a:t>
            </a:r>
            <a:r>
              <a:rPr lang="de-DE" err="1"/>
              <a:t>alpha</a:t>
            </a:r>
            <a:r>
              <a:rPr lang="de-DE"/>
              <a:t>; KLB, Klotho-Beta;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NAc</a:t>
            </a:r>
            <a:r>
              <a:rPr lang="de-DE"/>
              <a:t>, </a:t>
            </a:r>
            <a:r>
              <a:rPr lang="de-DE" err="1"/>
              <a:t>nucleus</a:t>
            </a:r>
            <a:r>
              <a:rPr lang="de-DE"/>
              <a:t> accumbens; </a:t>
            </a:r>
            <a:r>
              <a:rPr lang="de-DE" err="1"/>
              <a:t>sEPSC</a:t>
            </a:r>
            <a:r>
              <a:rPr lang="de-DE"/>
              <a:t>, </a:t>
            </a:r>
            <a:r>
              <a:rPr lang="de-DE" err="1"/>
              <a:t>spontaneous</a:t>
            </a:r>
            <a:r>
              <a:rPr lang="de-DE"/>
              <a:t> </a:t>
            </a:r>
            <a:r>
              <a:rPr lang="de-DE" err="1"/>
              <a:t>excitatory</a:t>
            </a:r>
            <a:r>
              <a:rPr lang="de-DE"/>
              <a:t> </a:t>
            </a:r>
            <a:r>
              <a:rPr lang="de-DE" err="1"/>
              <a:t>postsynaptic</a:t>
            </a:r>
            <a:r>
              <a:rPr lang="de-DE"/>
              <a:t> </a:t>
            </a:r>
            <a:r>
              <a:rPr lang="de-DE" err="1"/>
              <a:t>current</a:t>
            </a:r>
            <a:r>
              <a:rPr lang="de-DE"/>
              <a:t>, spontaner erregender postsynaptischer Strom.</a:t>
            </a:r>
          </a:p>
        </p:txBody>
      </p:sp>
      <p:sp>
        <p:nvSpPr>
          <p:cNvPr id="5" name="Textplatzhalter 4">
            <a:extLst>
              <a:ext uri="{FF2B5EF4-FFF2-40B4-BE49-F238E27FC236}">
                <a16:creationId xmlns:a16="http://schemas.microsoft.com/office/drawing/2014/main" id="{ED6EE31B-E1C1-6DDC-DB11-1AA440BF3CC4}"/>
              </a:ext>
            </a:extLst>
          </p:cNvPr>
          <p:cNvSpPr>
            <a:spLocks noGrp="1"/>
          </p:cNvSpPr>
          <p:nvPr>
            <p:ph type="body" sz="quarter" idx="17"/>
          </p:nvPr>
        </p:nvSpPr>
        <p:spPr>
          <a:xfrm>
            <a:off x="8058150" y="5876357"/>
            <a:ext cx="3486149" cy="868931"/>
          </a:xfrm>
        </p:spPr>
        <p:txBody>
          <a:bodyPr/>
          <a:lstStyle/>
          <a:p>
            <a:r>
              <a:rPr lang="en-US"/>
              <a:t>Rinella ME. EASL/AASLD endpoints conference on </a:t>
            </a:r>
            <a:r>
              <a:rPr lang="en-US" err="1"/>
              <a:t>MetALD</a:t>
            </a:r>
            <a:r>
              <a:rPr lang="en-US"/>
              <a:t> and ALD. </a:t>
            </a:r>
            <a:r>
              <a:rPr lang="en-US" err="1"/>
              <a:t>Symposiumsbeitrag</a:t>
            </a:r>
            <a:r>
              <a:rPr lang="en-US"/>
              <a:t> </a:t>
            </a:r>
            <a:r>
              <a:rPr lang="en-US" err="1"/>
              <a:t>vom</a:t>
            </a:r>
            <a:r>
              <a:rPr lang="en-US"/>
              <a:t> EASL 2025, 07.-10. Mai 2025, Amsterdam</a:t>
            </a:r>
            <a:r>
              <a:rPr lang="fi-FI"/>
              <a:t>;</a:t>
            </a:r>
            <a:r>
              <a:rPr lang="de-DE"/>
              <a:t>;</a:t>
            </a:r>
            <a:br>
              <a:rPr lang="de-DE"/>
            </a:br>
            <a:r>
              <a:rPr lang="it-IT"/>
              <a:t>Flippo KH. et al. Cell </a:t>
            </a:r>
            <a:r>
              <a:rPr lang="it-IT" err="1"/>
              <a:t>Metab</a:t>
            </a:r>
            <a:r>
              <a:rPr lang="it-IT"/>
              <a:t>. 2022;34(2):317-328.e6;</a:t>
            </a:r>
            <a:br>
              <a:rPr lang="it-IT"/>
            </a:br>
            <a:r>
              <a:rPr lang="it-IT"/>
              <a:t>Harrison SA. et al. J </a:t>
            </a:r>
            <a:r>
              <a:rPr lang="it-IT" err="1"/>
              <a:t>Hepatol</a:t>
            </a:r>
            <a:r>
              <a:rPr lang="it-IT"/>
              <a:t>. 2024;81(3):562-576.</a:t>
            </a:r>
            <a:br>
              <a:rPr lang="it-IT"/>
            </a:br>
            <a:endParaRPr lang="de-DE"/>
          </a:p>
        </p:txBody>
      </p:sp>
      <p:sp>
        <p:nvSpPr>
          <p:cNvPr id="14" name="Inhaltsplatzhalter 10">
            <a:extLst>
              <a:ext uri="{FF2B5EF4-FFF2-40B4-BE49-F238E27FC236}">
                <a16:creationId xmlns:a16="http://schemas.microsoft.com/office/drawing/2014/main" id="{3F3977A3-7BC9-2288-4DA6-D10DBA273B25}"/>
              </a:ext>
            </a:extLst>
          </p:cNvPr>
          <p:cNvSpPr txBox="1">
            <a:spLocks/>
          </p:cNvSpPr>
          <p:nvPr/>
        </p:nvSpPr>
        <p:spPr>
          <a:xfrm>
            <a:off x="3197671" y="1251815"/>
            <a:ext cx="3979011" cy="273023"/>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200" b="1"/>
              <a:t>Wirkmechanismus von FGF-21 Agonisten</a:t>
            </a:r>
            <a:endParaRPr lang="de-DE" sz="1200"/>
          </a:p>
        </p:txBody>
      </p:sp>
      <p:pic>
        <p:nvPicPr>
          <p:cNvPr id="21" name="Grafik 20">
            <a:extLst>
              <a:ext uri="{FF2B5EF4-FFF2-40B4-BE49-F238E27FC236}">
                <a16:creationId xmlns:a16="http://schemas.microsoft.com/office/drawing/2014/main" id="{8A8669AB-73F9-32D8-ACAA-262919A0862B}"/>
              </a:ext>
            </a:extLst>
          </p:cNvPr>
          <p:cNvPicPr>
            <a:picLocks noChangeAspect="1"/>
          </p:cNvPicPr>
          <p:nvPr/>
        </p:nvPicPr>
        <p:blipFill>
          <a:blip r:embed="rId5"/>
          <a:stretch>
            <a:fillRect/>
          </a:stretch>
        </p:blipFill>
        <p:spPr>
          <a:xfrm>
            <a:off x="7615508" y="1812914"/>
            <a:ext cx="3590447" cy="3340763"/>
          </a:xfrm>
          <a:prstGeom prst="rect">
            <a:avLst/>
          </a:prstGeom>
        </p:spPr>
      </p:pic>
      <p:sp>
        <p:nvSpPr>
          <p:cNvPr id="3" name="Inhaltsplatzhalter 10">
            <a:extLst>
              <a:ext uri="{FF2B5EF4-FFF2-40B4-BE49-F238E27FC236}">
                <a16:creationId xmlns:a16="http://schemas.microsoft.com/office/drawing/2014/main" id="{28E19C1B-75FE-4683-312F-38BACF63E011}"/>
              </a:ext>
            </a:extLst>
          </p:cNvPr>
          <p:cNvSpPr txBox="1">
            <a:spLocks/>
          </p:cNvSpPr>
          <p:nvPr/>
        </p:nvSpPr>
        <p:spPr>
          <a:xfrm>
            <a:off x="7615508" y="1251815"/>
            <a:ext cx="3590446" cy="41375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200" b="1"/>
              <a:t>FGF-21 unterdrückt den Alkoholkonsum durch einen Kreislauf zwischen Amygdala und Striatum</a:t>
            </a:r>
            <a:endParaRPr lang="de-DE" sz="1200"/>
          </a:p>
        </p:txBody>
      </p:sp>
    </p:spTree>
    <p:custDataLst>
      <p:tags r:id="rId1"/>
    </p:custDataLst>
    <p:extLst>
      <p:ext uri="{BB962C8B-B14F-4D97-AF65-F5344CB8AC3E}">
        <p14:creationId xmlns:p14="http://schemas.microsoft.com/office/powerpoint/2010/main" val="19301646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7CF5-CE22-773F-8D41-F263E7478009}"/>
            </a:ext>
          </a:extLst>
        </p:cNvPr>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72474EAE-917B-FBB4-06E0-273CFCF59FAE}"/>
              </a:ext>
            </a:extLst>
          </p:cNvPr>
          <p:cNvSpPr>
            <a:spLocks noGrp="1"/>
          </p:cNvSpPr>
          <p:nvPr>
            <p:ph idx="1"/>
          </p:nvPr>
        </p:nvSpPr>
        <p:spPr>
          <a:xfrm>
            <a:off x="648000" y="2366320"/>
            <a:ext cx="6412557" cy="3719848"/>
          </a:xfrm>
        </p:spPr>
        <p:txBody>
          <a:bodyPr/>
          <a:lstStyle/>
          <a:p>
            <a:pPr lvl="1"/>
            <a:r>
              <a:rPr lang="de-DE"/>
              <a:t>3 Fragen zum jüngsten Alkoholkonsum</a:t>
            </a:r>
          </a:p>
          <a:p>
            <a:pPr lvl="1"/>
            <a:r>
              <a:rPr lang="de-DE"/>
              <a:t>&lt;1 Minute Bearbeitungszeit</a:t>
            </a:r>
          </a:p>
          <a:p>
            <a:pPr lvl="1"/>
            <a:r>
              <a:rPr lang="de-DE"/>
              <a:t>Validiert, übersetzt in 54 Sprachen</a:t>
            </a:r>
          </a:p>
          <a:p>
            <a:r>
              <a:rPr lang="de-DE" b="1"/>
              <a:t>Klinische Studie: </a:t>
            </a:r>
            <a:r>
              <a:rPr lang="de-DE"/>
              <a:t>Timeline Follow Back (TLFB)</a:t>
            </a:r>
          </a:p>
          <a:p>
            <a:pPr lvl="1"/>
            <a:r>
              <a:rPr lang="de-DE"/>
              <a:t>Kalender mit visuellen Aufforderungen, in dem die Patienten selbst detaillierte Angaben zum Alkoholkonsum nach Datum machen</a:t>
            </a:r>
          </a:p>
          <a:p>
            <a:pPr lvl="1"/>
            <a:r>
              <a:rPr lang="de-DE"/>
              <a:t>Kann je nach Alkoholkonsum und abgefragtem Zeitrahmen mehr als 15 Minuten in Anspruch nehmen</a:t>
            </a:r>
          </a:p>
          <a:p>
            <a:pPr lvl="1"/>
            <a:r>
              <a:rPr lang="de-DE"/>
              <a:t>Goldstandard für Studien zum Alkoholkonsum</a:t>
            </a:r>
          </a:p>
        </p:txBody>
      </p:sp>
      <p:sp>
        <p:nvSpPr>
          <p:cNvPr id="2" name="Title 1">
            <a:extLst>
              <a:ext uri="{FF2B5EF4-FFF2-40B4-BE49-F238E27FC236}">
                <a16:creationId xmlns:a16="http://schemas.microsoft.com/office/drawing/2014/main" id="{A4B0FC18-8572-7E53-83E3-DD3B8845AE2B}"/>
              </a:ext>
            </a:extLst>
          </p:cNvPr>
          <p:cNvSpPr>
            <a:spLocks noGrp="1"/>
          </p:cNvSpPr>
          <p:nvPr>
            <p:ph type="title"/>
          </p:nvPr>
        </p:nvSpPr>
        <p:spPr>
          <a:xfrm>
            <a:off x="648000" y="459735"/>
            <a:ext cx="10277175" cy="1296000"/>
          </a:xfrm>
        </p:spPr>
        <p:txBody>
          <a:bodyPr/>
          <a:lstStyle/>
          <a:p>
            <a:r>
              <a:rPr lang="en-US" sz="2600" spc="-60" dirty="0"/>
              <a:t>AUDIT-C </a:t>
            </a:r>
            <a:r>
              <a:rPr lang="en-US" sz="2600" spc="-60" dirty="0" err="1"/>
              <a:t>als</a:t>
            </a:r>
            <a:r>
              <a:rPr lang="en-US" sz="2600" spc="-60" dirty="0"/>
              <a:t> </a:t>
            </a:r>
            <a:r>
              <a:rPr lang="en-US" sz="2600" spc="-60" dirty="0" err="1"/>
              <a:t>Goldstandard</a:t>
            </a:r>
            <a:r>
              <a:rPr lang="en-US" sz="2600" spc="-60" dirty="0"/>
              <a:t> </a:t>
            </a:r>
            <a:r>
              <a:rPr lang="en-US" sz="2600" spc="-60" dirty="0" err="1"/>
              <a:t>zur</a:t>
            </a:r>
            <a:r>
              <a:rPr lang="en-US" sz="2600" spc="-60" dirty="0"/>
              <a:t> </a:t>
            </a:r>
            <a:r>
              <a:rPr lang="en-US" sz="2600" spc="-60" dirty="0" err="1"/>
              <a:t>Selbsterfassung</a:t>
            </a:r>
            <a:r>
              <a:rPr lang="en-US" sz="2600" spc="-60" dirty="0"/>
              <a:t> des </a:t>
            </a:r>
            <a:r>
              <a:rPr lang="en-US" sz="2600" spc="-60" dirty="0" err="1"/>
              <a:t>Alkoholkonsums</a:t>
            </a:r>
            <a:r>
              <a:rPr lang="en-US" sz="2600" spc="-60" dirty="0"/>
              <a:t> &amp; </a:t>
            </a:r>
            <a:r>
              <a:rPr lang="en-US" sz="2600" spc="-60" dirty="0" err="1"/>
              <a:t>PEth</a:t>
            </a:r>
            <a:r>
              <a:rPr lang="en-US" sz="2600" spc="-60" dirty="0"/>
              <a:t> (</a:t>
            </a:r>
            <a:r>
              <a:rPr lang="en-US" sz="2600" spc="-60" dirty="0" err="1"/>
              <a:t>Phosphatidylethanol</a:t>
            </a:r>
            <a:r>
              <a:rPr lang="en-US" sz="2600" spc="-60" dirty="0"/>
              <a:t>) </a:t>
            </a:r>
            <a:r>
              <a:rPr lang="en-US" sz="2600" spc="-60" dirty="0" err="1"/>
              <a:t>als</a:t>
            </a:r>
            <a:r>
              <a:rPr lang="en-US" sz="2600" spc="-60" dirty="0"/>
              <a:t> </a:t>
            </a:r>
            <a:r>
              <a:rPr lang="en-US" sz="2600" spc="-60" dirty="0" err="1"/>
              <a:t>objektivierbarer</a:t>
            </a:r>
            <a:r>
              <a:rPr lang="en-US" sz="2600" spc="-60" dirty="0"/>
              <a:t> Serum-Marker</a:t>
            </a:r>
          </a:p>
        </p:txBody>
      </p:sp>
      <p:sp>
        <p:nvSpPr>
          <p:cNvPr id="4" name="Text Placeholder 3">
            <a:extLst>
              <a:ext uri="{FF2B5EF4-FFF2-40B4-BE49-F238E27FC236}">
                <a16:creationId xmlns:a16="http://schemas.microsoft.com/office/drawing/2014/main" id="{15CE2AB1-E3A8-8E4A-818B-140D8ACBA00C}"/>
              </a:ext>
            </a:extLst>
          </p:cNvPr>
          <p:cNvSpPr>
            <a:spLocks noGrp="1"/>
          </p:cNvSpPr>
          <p:nvPr>
            <p:ph type="body" sz="quarter" idx="15"/>
          </p:nvPr>
        </p:nvSpPr>
        <p:spPr>
          <a:xfrm>
            <a:off x="647700" y="6210000"/>
            <a:ext cx="5365642" cy="535288"/>
          </a:xfrm>
        </p:spPr>
        <p:txBody>
          <a:bodyPr/>
          <a:lstStyle/>
          <a:p>
            <a:r>
              <a:rPr lang="de-DE" i="1"/>
              <a:t>Grafik von Novo Nordisk nach Daten von Lee B.</a:t>
            </a:r>
            <a:br>
              <a:rPr lang="de-DE" i="1"/>
            </a:br>
            <a:r>
              <a:rPr lang="en-US"/>
              <a:t>AUDIT-C, alcohol use disorders identification test, Test </a:t>
            </a:r>
            <a:r>
              <a:rPr lang="en-US" err="1"/>
              <a:t>zur</a:t>
            </a:r>
            <a:r>
              <a:rPr lang="en-US"/>
              <a:t> </a:t>
            </a:r>
            <a:r>
              <a:rPr lang="en-US" err="1"/>
              <a:t>Identifizierung</a:t>
            </a:r>
            <a:r>
              <a:rPr lang="en-US"/>
              <a:t> von </a:t>
            </a:r>
            <a:r>
              <a:rPr lang="en-US" err="1"/>
              <a:t>Alkoholkonsumstörungen</a:t>
            </a:r>
            <a:r>
              <a:rPr lang="en-US"/>
              <a:t>; </a:t>
            </a:r>
            <a:r>
              <a:rPr lang="en-US" err="1"/>
              <a:t>PEth</a:t>
            </a:r>
            <a:r>
              <a:rPr lang="en-US"/>
              <a:t>, </a:t>
            </a:r>
            <a:r>
              <a:rPr lang="en-US" err="1"/>
              <a:t>Phosphatidylethanol</a:t>
            </a:r>
            <a:r>
              <a:rPr lang="en-US"/>
              <a:t>; TLFB, timeline follow back.</a:t>
            </a:r>
          </a:p>
        </p:txBody>
      </p:sp>
      <p:sp>
        <p:nvSpPr>
          <p:cNvPr id="5" name="Text Placeholder 4">
            <a:extLst>
              <a:ext uri="{FF2B5EF4-FFF2-40B4-BE49-F238E27FC236}">
                <a16:creationId xmlns:a16="http://schemas.microsoft.com/office/drawing/2014/main" id="{D3FB4DE0-6E5A-ABFC-2B23-81319098C2B7}"/>
              </a:ext>
            </a:extLst>
          </p:cNvPr>
          <p:cNvSpPr>
            <a:spLocks noGrp="1"/>
          </p:cNvSpPr>
          <p:nvPr>
            <p:ph type="body" sz="quarter" idx="17"/>
          </p:nvPr>
        </p:nvSpPr>
        <p:spPr>
          <a:xfrm>
            <a:off x="7832369" y="6421288"/>
            <a:ext cx="3711929" cy="324000"/>
          </a:xfrm>
        </p:spPr>
        <p:txBody>
          <a:bodyPr/>
          <a:lstStyle/>
          <a:p>
            <a:r>
              <a:rPr lang="en-US"/>
              <a:t>Lee B. EASL/AASLD endpoints conference on </a:t>
            </a:r>
            <a:r>
              <a:rPr lang="en-US" err="1"/>
              <a:t>MetALD</a:t>
            </a:r>
            <a:r>
              <a:rPr lang="en-US"/>
              <a:t> and ALD. </a:t>
            </a:r>
            <a:r>
              <a:rPr lang="en-US" err="1"/>
              <a:t>Symposiumsbeitrag</a:t>
            </a:r>
            <a:r>
              <a:rPr lang="en-US"/>
              <a:t> </a:t>
            </a:r>
            <a:r>
              <a:rPr lang="en-US" err="1"/>
              <a:t>vom</a:t>
            </a:r>
            <a:r>
              <a:rPr lang="en-US"/>
              <a:t> EASL 2025, 07.-10. Mai 2025, Amsterdam</a:t>
            </a:r>
            <a:r>
              <a:rPr lang="fi-FI"/>
              <a:t>;</a:t>
            </a:r>
            <a:br>
              <a:rPr lang="fi-FI"/>
            </a:br>
            <a:r>
              <a:rPr lang="en-US"/>
              <a:t>Singal AK. &amp; Mathurin P. JAMA. 2021;326(2):165-176;</a:t>
            </a:r>
            <a:br>
              <a:rPr lang="en-US"/>
            </a:br>
            <a:r>
              <a:rPr lang="en-US"/>
              <a:t>Dam-Larsen S. et al. Gut. 2004;53(5):750-5.</a:t>
            </a:r>
          </a:p>
        </p:txBody>
      </p:sp>
      <p:sp>
        <p:nvSpPr>
          <p:cNvPr id="13" name="Inhaltsplatzhalter 10">
            <a:extLst>
              <a:ext uri="{FF2B5EF4-FFF2-40B4-BE49-F238E27FC236}">
                <a16:creationId xmlns:a16="http://schemas.microsoft.com/office/drawing/2014/main" id="{8D0072C7-2C2D-332D-57ED-3522B122C5F7}"/>
              </a:ext>
            </a:extLst>
          </p:cNvPr>
          <p:cNvSpPr txBox="1">
            <a:spLocks/>
          </p:cNvSpPr>
          <p:nvPr/>
        </p:nvSpPr>
        <p:spPr>
          <a:xfrm>
            <a:off x="7189160" y="2641754"/>
            <a:ext cx="4304359" cy="318489"/>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pPr>
            <a:r>
              <a:rPr lang="de-DE" sz="1400" b="1"/>
              <a:t>Zeitplan Follow-back-Kalender: 2024</a:t>
            </a:r>
            <a:endParaRPr lang="de-DE" sz="1400"/>
          </a:p>
        </p:txBody>
      </p:sp>
      <p:sp>
        <p:nvSpPr>
          <p:cNvPr id="6" name="Textfeld 5">
            <a:extLst>
              <a:ext uri="{FF2B5EF4-FFF2-40B4-BE49-F238E27FC236}">
                <a16:creationId xmlns:a16="http://schemas.microsoft.com/office/drawing/2014/main" id="{1C58C558-ABAF-FB4C-C78D-33ECC933C58B}"/>
              </a:ext>
            </a:extLst>
          </p:cNvPr>
          <p:cNvSpPr txBox="1"/>
          <p:nvPr/>
        </p:nvSpPr>
        <p:spPr>
          <a:xfrm>
            <a:off x="533400" y="1906818"/>
            <a:ext cx="10391775" cy="400110"/>
          </a:xfrm>
          <a:prstGeom prst="rect">
            <a:avLst/>
          </a:prstGeom>
          <a:noFill/>
        </p:spPr>
        <p:txBody>
          <a:bodyPr wrap="square">
            <a:spAutoFit/>
          </a:bodyPr>
          <a:lstStyle/>
          <a:p>
            <a:pPr marL="285750" indent="-285750">
              <a:buFont typeface="Arial" panose="020B0604020202020204" pitchFamily="34" charset="0"/>
              <a:buChar char="•"/>
            </a:pPr>
            <a:r>
              <a:rPr lang="de-DE" sz="2000" b="1">
                <a:solidFill>
                  <a:srgbClr val="001965"/>
                </a:solidFill>
              </a:rPr>
              <a:t>Klinische Praxis: </a:t>
            </a:r>
            <a:r>
              <a:rPr lang="de-DE" sz="2000" err="1">
                <a:solidFill>
                  <a:srgbClr val="001965"/>
                </a:solidFill>
              </a:rPr>
              <a:t>Alcohol</a:t>
            </a:r>
            <a:r>
              <a:rPr lang="de-DE" sz="2000">
                <a:solidFill>
                  <a:srgbClr val="001965"/>
                </a:solidFill>
              </a:rPr>
              <a:t> Use </a:t>
            </a:r>
            <a:r>
              <a:rPr lang="de-DE" sz="2000" err="1">
                <a:solidFill>
                  <a:srgbClr val="001965"/>
                </a:solidFill>
              </a:rPr>
              <a:t>Disorders</a:t>
            </a:r>
            <a:r>
              <a:rPr lang="de-DE" sz="2000">
                <a:solidFill>
                  <a:srgbClr val="001965"/>
                </a:solidFill>
              </a:rPr>
              <a:t> </a:t>
            </a:r>
            <a:r>
              <a:rPr lang="de-DE" sz="2000" err="1">
                <a:solidFill>
                  <a:srgbClr val="001965"/>
                </a:solidFill>
              </a:rPr>
              <a:t>Identification</a:t>
            </a:r>
            <a:r>
              <a:rPr lang="de-DE" sz="2000">
                <a:solidFill>
                  <a:srgbClr val="001965"/>
                </a:solidFill>
              </a:rPr>
              <a:t> Test </a:t>
            </a:r>
            <a:r>
              <a:rPr lang="de-DE" sz="2000" b="1">
                <a:solidFill>
                  <a:srgbClr val="001965"/>
                </a:solidFill>
              </a:rPr>
              <a:t>(AUDIT-C)</a:t>
            </a:r>
          </a:p>
        </p:txBody>
      </p:sp>
      <p:grpSp>
        <p:nvGrpSpPr>
          <p:cNvPr id="22" name="Gruppieren 21">
            <a:extLst>
              <a:ext uri="{FF2B5EF4-FFF2-40B4-BE49-F238E27FC236}">
                <a16:creationId xmlns:a16="http://schemas.microsoft.com/office/drawing/2014/main" id="{CDBE1067-5DE4-45ED-2B1A-8D87030B9E44}"/>
              </a:ext>
            </a:extLst>
          </p:cNvPr>
          <p:cNvGrpSpPr/>
          <p:nvPr/>
        </p:nvGrpSpPr>
        <p:grpSpPr>
          <a:xfrm>
            <a:off x="7194869" y="3040806"/>
            <a:ext cx="4298651" cy="698063"/>
            <a:chOff x="7200578" y="2071605"/>
            <a:chExt cx="4298651" cy="698063"/>
          </a:xfrm>
        </p:grpSpPr>
        <p:sp>
          <p:nvSpPr>
            <p:cNvPr id="7" name="Rechteck: abgerundete Ecken 6">
              <a:extLst>
                <a:ext uri="{FF2B5EF4-FFF2-40B4-BE49-F238E27FC236}">
                  <a16:creationId xmlns:a16="http://schemas.microsoft.com/office/drawing/2014/main" id="{63FC5336-2119-CE48-F518-8A474EB49990}"/>
                </a:ext>
              </a:extLst>
            </p:cNvPr>
            <p:cNvSpPr/>
            <p:nvPr/>
          </p:nvSpPr>
          <p:spPr>
            <a:xfrm>
              <a:off x="7200578" y="2071605"/>
              <a:ext cx="4298651" cy="698063"/>
            </a:xfrm>
            <a:prstGeom prst="roundRect">
              <a:avLst/>
            </a:prstGeom>
            <a:solidFill>
              <a:schemeClr val="bg1"/>
            </a:solidFill>
            <a:ln w="9525" cap="flat">
              <a:solidFill>
                <a:srgbClr val="001965"/>
              </a:solidFill>
              <a:prstDash val="solid"/>
              <a:miter/>
            </a:ln>
          </p:spPr>
          <p:txBody>
            <a:bodyPr rtlCol="0" anchor="t" anchorCtr="0">
              <a:spAutoFit/>
            </a:bodyPr>
            <a:lstStyle/>
            <a:p>
              <a:pPr algn="ctr"/>
              <a:r>
                <a:rPr lang="de-DE" sz="700" b="1">
                  <a:solidFill>
                    <a:srgbClr val="001965"/>
                  </a:solidFill>
                </a:rPr>
                <a:t>1 Standardgetränk entspricht</a:t>
              </a:r>
            </a:p>
            <a:p>
              <a:pPr algn="ctr"/>
              <a:endParaRPr lang="de-DE" sz="700">
                <a:solidFill>
                  <a:srgbClr val="001965"/>
                </a:solidFill>
              </a:endParaRPr>
            </a:p>
            <a:p>
              <a:pPr marL="266700" defTabSz="1165225">
                <a:tabLst>
                  <a:tab pos="1346200" algn="l"/>
                  <a:tab pos="2419350" algn="l"/>
                  <a:tab pos="3498850" algn="l"/>
                </a:tabLst>
              </a:pPr>
              <a:r>
                <a:rPr lang="de-DE" sz="700">
                  <a:solidFill>
                    <a:srgbClr val="001965"/>
                  </a:solidFill>
                </a:rPr>
                <a:t>Eine Dose/	Ein Glas Wein 	44 ml Schnaps 	Ein Cocktail </a:t>
              </a:r>
              <a:br>
                <a:rPr lang="de-DE" sz="700">
                  <a:solidFill>
                    <a:srgbClr val="001965"/>
                  </a:solidFill>
                </a:rPr>
              </a:br>
              <a:r>
                <a:rPr lang="de-DE" sz="700">
                  <a:solidFill>
                    <a:srgbClr val="001965"/>
                  </a:solidFill>
                </a:rPr>
                <a:t>Flasche Bier 	(12 % Alkohol) 	(z. B. Rum, 	mit 44 ml </a:t>
              </a:r>
              <a:br>
                <a:rPr lang="de-DE" sz="700">
                  <a:solidFill>
                    <a:srgbClr val="001965"/>
                  </a:solidFill>
                </a:rPr>
              </a:br>
              <a:r>
                <a:rPr lang="de-DE" sz="700">
                  <a:solidFill>
                    <a:srgbClr val="001965"/>
                  </a:solidFill>
                </a:rPr>
                <a:t>mit 355 ml	mit 148 ml	Vodka, Whiskey)	Schnaps</a:t>
              </a:r>
            </a:p>
          </p:txBody>
        </p:sp>
        <p:pic>
          <p:nvPicPr>
            <p:cNvPr id="10" name="Grafik 9" descr="Flasche mit einfarbiger Füllung">
              <a:extLst>
                <a:ext uri="{FF2B5EF4-FFF2-40B4-BE49-F238E27FC236}">
                  <a16:creationId xmlns:a16="http://schemas.microsoft.com/office/drawing/2014/main" id="{D71BF222-0AA6-EF38-B413-FA0313F60F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8033" y="2372318"/>
              <a:ext cx="360000" cy="360000"/>
            </a:xfrm>
            <a:prstGeom prst="rect">
              <a:avLst/>
            </a:prstGeom>
          </p:spPr>
        </p:pic>
        <p:pic>
          <p:nvPicPr>
            <p:cNvPr id="14" name="Grafik 13" descr="Wein mit einfarbiger Füllung">
              <a:extLst>
                <a:ext uri="{FF2B5EF4-FFF2-40B4-BE49-F238E27FC236}">
                  <a16:creationId xmlns:a16="http://schemas.microsoft.com/office/drawing/2014/main" id="{08EA100B-FCFA-607C-0EE7-AB952BC6C1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2252" y="2372318"/>
              <a:ext cx="360000" cy="360000"/>
            </a:xfrm>
            <a:prstGeom prst="rect">
              <a:avLst/>
            </a:prstGeom>
          </p:spPr>
        </p:pic>
        <p:pic>
          <p:nvPicPr>
            <p:cNvPr id="17" name="Grafik 16" descr="Martini mit einfarbiger Füllung">
              <a:extLst>
                <a:ext uri="{FF2B5EF4-FFF2-40B4-BE49-F238E27FC236}">
                  <a16:creationId xmlns:a16="http://schemas.microsoft.com/office/drawing/2014/main" id="{9028AB06-8614-8CE5-BD30-F734CF22A0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7934" y="2372318"/>
              <a:ext cx="360000" cy="360000"/>
            </a:xfrm>
            <a:prstGeom prst="rect">
              <a:avLst/>
            </a:prstGeom>
          </p:spPr>
        </p:pic>
        <p:pic>
          <p:nvPicPr>
            <p:cNvPr id="19" name="Grafik 18">
              <a:extLst>
                <a:ext uri="{FF2B5EF4-FFF2-40B4-BE49-F238E27FC236}">
                  <a16:creationId xmlns:a16="http://schemas.microsoft.com/office/drawing/2014/main" id="{53C557A0-E77E-C256-0E89-2C0F75028C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85786" y="2372318"/>
              <a:ext cx="361365" cy="360000"/>
            </a:xfrm>
            <a:prstGeom prst="rect">
              <a:avLst/>
            </a:prstGeom>
          </p:spPr>
        </p:pic>
      </p:grpSp>
      <p:sp>
        <p:nvSpPr>
          <p:cNvPr id="20" name="Rechteck: abgerundete Ecken 19">
            <a:extLst>
              <a:ext uri="{FF2B5EF4-FFF2-40B4-BE49-F238E27FC236}">
                <a16:creationId xmlns:a16="http://schemas.microsoft.com/office/drawing/2014/main" id="{5DEBDE1B-81AF-9CC9-CCB3-66248E2890E3}"/>
              </a:ext>
            </a:extLst>
          </p:cNvPr>
          <p:cNvSpPr/>
          <p:nvPr/>
        </p:nvSpPr>
        <p:spPr>
          <a:xfrm>
            <a:off x="7194869" y="3904562"/>
            <a:ext cx="4298651" cy="552412"/>
          </a:xfrm>
          <a:prstGeom prst="roundRect">
            <a:avLst/>
          </a:prstGeom>
          <a:solidFill>
            <a:schemeClr val="bg1"/>
          </a:solidFill>
          <a:ln w="9525" cap="flat">
            <a:solidFill>
              <a:srgbClr val="001965"/>
            </a:solidFill>
            <a:prstDash val="solid"/>
            <a:miter/>
          </a:ln>
        </p:spPr>
        <p:txBody>
          <a:bodyPr rtlCol="0" anchor="ctr"/>
          <a:lstStyle/>
          <a:p>
            <a:pPr algn="ctr"/>
            <a:r>
              <a:rPr lang="de-DE" sz="700" b="1">
                <a:solidFill>
                  <a:srgbClr val="001965"/>
                </a:solidFill>
              </a:rPr>
              <a:t>Füllen Sie die folgenden Felder aus</a:t>
            </a:r>
          </a:p>
          <a:p>
            <a:pPr algn="l"/>
            <a:endParaRPr lang="de-DE" sz="700">
              <a:solidFill>
                <a:srgbClr val="001965"/>
              </a:solidFill>
            </a:endParaRPr>
          </a:p>
          <a:p>
            <a:pPr algn="l"/>
            <a:r>
              <a:rPr lang="de-DE" sz="700" b="1">
                <a:solidFill>
                  <a:srgbClr val="001965"/>
                </a:solidFill>
              </a:rPr>
              <a:t>Anfangsdatum</a:t>
            </a:r>
            <a:r>
              <a:rPr lang="de-DE" sz="700">
                <a:solidFill>
                  <a:srgbClr val="001965"/>
                </a:solidFill>
              </a:rPr>
              <a:t> (Tag 1): ___________________     </a:t>
            </a:r>
            <a:r>
              <a:rPr lang="de-DE" sz="700" b="1">
                <a:solidFill>
                  <a:srgbClr val="001965"/>
                </a:solidFill>
              </a:rPr>
              <a:t>Enddatum</a:t>
            </a:r>
            <a:r>
              <a:rPr lang="de-DE" sz="700">
                <a:solidFill>
                  <a:srgbClr val="001965"/>
                </a:solidFill>
              </a:rPr>
              <a:t> (gestern): ______________________</a:t>
            </a:r>
          </a:p>
        </p:txBody>
      </p:sp>
      <p:graphicFrame>
        <p:nvGraphicFramePr>
          <p:cNvPr id="21" name="Tabelle 20">
            <a:extLst>
              <a:ext uri="{FF2B5EF4-FFF2-40B4-BE49-F238E27FC236}">
                <a16:creationId xmlns:a16="http://schemas.microsoft.com/office/drawing/2014/main" id="{74D3B83B-B313-DD02-2492-08F308017A7B}"/>
              </a:ext>
            </a:extLst>
          </p:cNvPr>
          <p:cNvGraphicFramePr>
            <a:graphicFrameLocks noGrp="1"/>
          </p:cNvGraphicFramePr>
          <p:nvPr>
            <p:extLst>
              <p:ext uri="{D42A27DB-BD31-4B8C-83A1-F6EECF244321}">
                <p14:modId xmlns:p14="http://schemas.microsoft.com/office/powerpoint/2010/main" val="2034120065"/>
              </p:ext>
            </p:extLst>
          </p:nvPr>
        </p:nvGraphicFramePr>
        <p:xfrm>
          <a:off x="7189160" y="4623284"/>
          <a:ext cx="4304360" cy="990600"/>
        </p:xfrm>
        <a:graphic>
          <a:graphicData uri="http://schemas.openxmlformats.org/drawingml/2006/table">
            <a:tbl>
              <a:tblPr firstRow="1" bandRow="1">
                <a:tableStyleId>{5C22544A-7EE6-4342-B048-85BDC9FD1C3A}</a:tableStyleId>
              </a:tblPr>
              <a:tblGrid>
                <a:gridCol w="538045">
                  <a:extLst>
                    <a:ext uri="{9D8B030D-6E8A-4147-A177-3AD203B41FA5}">
                      <a16:colId xmlns:a16="http://schemas.microsoft.com/office/drawing/2014/main" val="2622857656"/>
                    </a:ext>
                  </a:extLst>
                </a:gridCol>
                <a:gridCol w="538045">
                  <a:extLst>
                    <a:ext uri="{9D8B030D-6E8A-4147-A177-3AD203B41FA5}">
                      <a16:colId xmlns:a16="http://schemas.microsoft.com/office/drawing/2014/main" val="181923745"/>
                    </a:ext>
                  </a:extLst>
                </a:gridCol>
                <a:gridCol w="538045">
                  <a:extLst>
                    <a:ext uri="{9D8B030D-6E8A-4147-A177-3AD203B41FA5}">
                      <a16:colId xmlns:a16="http://schemas.microsoft.com/office/drawing/2014/main" val="1382316438"/>
                    </a:ext>
                  </a:extLst>
                </a:gridCol>
                <a:gridCol w="538045">
                  <a:extLst>
                    <a:ext uri="{9D8B030D-6E8A-4147-A177-3AD203B41FA5}">
                      <a16:colId xmlns:a16="http://schemas.microsoft.com/office/drawing/2014/main" val="1731755945"/>
                    </a:ext>
                  </a:extLst>
                </a:gridCol>
                <a:gridCol w="538045">
                  <a:extLst>
                    <a:ext uri="{9D8B030D-6E8A-4147-A177-3AD203B41FA5}">
                      <a16:colId xmlns:a16="http://schemas.microsoft.com/office/drawing/2014/main" val="1584480646"/>
                    </a:ext>
                  </a:extLst>
                </a:gridCol>
                <a:gridCol w="538045">
                  <a:extLst>
                    <a:ext uri="{9D8B030D-6E8A-4147-A177-3AD203B41FA5}">
                      <a16:colId xmlns:a16="http://schemas.microsoft.com/office/drawing/2014/main" val="203809449"/>
                    </a:ext>
                  </a:extLst>
                </a:gridCol>
                <a:gridCol w="538045">
                  <a:extLst>
                    <a:ext uri="{9D8B030D-6E8A-4147-A177-3AD203B41FA5}">
                      <a16:colId xmlns:a16="http://schemas.microsoft.com/office/drawing/2014/main" val="4159243776"/>
                    </a:ext>
                  </a:extLst>
                </a:gridCol>
                <a:gridCol w="538045">
                  <a:extLst>
                    <a:ext uri="{9D8B030D-6E8A-4147-A177-3AD203B41FA5}">
                      <a16:colId xmlns:a16="http://schemas.microsoft.com/office/drawing/2014/main" val="953285265"/>
                    </a:ext>
                  </a:extLst>
                </a:gridCol>
              </a:tblGrid>
              <a:tr h="0">
                <a:tc>
                  <a:txBody>
                    <a:bodyPr/>
                    <a:lstStyle/>
                    <a:p>
                      <a:pPr algn="ctr"/>
                      <a:r>
                        <a:rPr lang="de-DE" sz="700">
                          <a:solidFill>
                            <a:srgbClr val="001965"/>
                          </a:solidFill>
                        </a:rPr>
                        <a:t>2024</a:t>
                      </a:r>
                    </a:p>
                  </a:txBody>
                  <a:tcPr>
                    <a:lnL w="9525" cap="flat" cmpd="sng" algn="ctr">
                      <a:no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700">
                          <a:solidFill>
                            <a:srgbClr val="001965"/>
                          </a:solidFill>
                        </a:rPr>
                        <a:t>SO</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MO</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DI</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MI</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DO</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FR</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SA</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extLst>
                  <a:ext uri="{0D108BD9-81ED-4DB2-BD59-A6C34878D82A}">
                    <a16:rowId xmlns:a16="http://schemas.microsoft.com/office/drawing/2014/main" val="3329597723"/>
                  </a:ext>
                </a:extLst>
              </a:tr>
              <a:tr h="0">
                <a:tc>
                  <a:txBody>
                    <a:bodyPr/>
                    <a:lstStyle/>
                    <a:p>
                      <a:endParaRPr lang="de-DE" sz="700">
                        <a:solidFill>
                          <a:srgbClr val="001965"/>
                        </a:solidFill>
                      </a:endParaRP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700">
                        <a:solidFill>
                          <a:srgbClr val="001965"/>
                        </a:solidFill>
                      </a:endParaRPr>
                    </a:p>
                  </a:txBody>
                  <a:tcPr>
                    <a:lnL w="12700" cap="flat" cmpd="sng" algn="ctr">
                      <a:no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700">
                          <a:solidFill>
                            <a:srgbClr val="001965"/>
                          </a:solidFill>
                        </a:rPr>
                        <a:t>1 </a:t>
                      </a:r>
                      <a:r>
                        <a:rPr lang="de-DE" sz="700" baseline="30000">
                          <a:solidFill>
                            <a:srgbClr val="001965"/>
                          </a:solidFill>
                        </a:rPr>
                        <a:t>Neujahr</a:t>
                      </a:r>
                      <a:endParaRPr lang="de-DE" sz="700">
                        <a:solidFill>
                          <a:srgbClr val="001965"/>
                        </a:solidFill>
                      </a:endParaRP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3</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4</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5</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6</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extLst>
                  <a:ext uri="{0D108BD9-81ED-4DB2-BD59-A6C34878D82A}">
                    <a16:rowId xmlns:a16="http://schemas.microsoft.com/office/drawing/2014/main" val="2237857127"/>
                  </a:ext>
                </a:extLst>
              </a:tr>
              <a:tr h="0">
                <a:tc rowSpan="3">
                  <a:txBody>
                    <a:bodyPr/>
                    <a:lstStyle/>
                    <a:p>
                      <a:pPr algn="ctr"/>
                      <a:r>
                        <a:rPr lang="de-DE" sz="700">
                          <a:solidFill>
                            <a:srgbClr val="001965"/>
                          </a:solidFill>
                        </a:rPr>
                        <a:t>J</a:t>
                      </a:r>
                    </a:p>
                    <a:p>
                      <a:pPr algn="ctr"/>
                      <a:r>
                        <a:rPr lang="de-DE" sz="700">
                          <a:solidFill>
                            <a:srgbClr val="001965"/>
                          </a:solidFill>
                        </a:rPr>
                        <a:t>A</a:t>
                      </a:r>
                    </a:p>
                    <a:p>
                      <a:pPr algn="ctr"/>
                      <a:r>
                        <a:rPr lang="de-DE" sz="700">
                          <a:solidFill>
                            <a:srgbClr val="001965"/>
                          </a:solidFill>
                        </a:rPr>
                        <a:t>N</a:t>
                      </a:r>
                    </a:p>
                  </a:txBody>
                  <a:tcPr anchor="ct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7</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8</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9</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10</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11</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12</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13</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extLst>
                  <a:ext uri="{0D108BD9-81ED-4DB2-BD59-A6C34878D82A}">
                    <a16:rowId xmlns:a16="http://schemas.microsoft.com/office/drawing/2014/main" val="1618351617"/>
                  </a:ext>
                </a:extLst>
              </a:tr>
              <a:tr h="0">
                <a:tc vMerge="1">
                  <a:txBody>
                    <a:bodyPr/>
                    <a:lstStyle/>
                    <a:p>
                      <a:endParaRPr/>
                    </a:p>
                  </a:txBody>
                  <a:tcPr/>
                </a:tc>
                <a:tc>
                  <a:txBody>
                    <a:bodyPr/>
                    <a:lstStyle/>
                    <a:p>
                      <a:r>
                        <a:rPr lang="de-DE" sz="700">
                          <a:solidFill>
                            <a:srgbClr val="001965"/>
                          </a:solidFill>
                        </a:rPr>
                        <a:t>14</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15</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16</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17</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18</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ysClr val="windowText" lastClr="000000"/>
                          </a:solidFill>
                        </a:rPr>
                        <a:t>19</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20</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extLst>
                  <a:ext uri="{0D108BD9-81ED-4DB2-BD59-A6C34878D82A}">
                    <a16:rowId xmlns:a16="http://schemas.microsoft.com/office/drawing/2014/main" val="1279020397"/>
                  </a:ext>
                </a:extLst>
              </a:tr>
              <a:tr h="0">
                <a:tc vMerge="1">
                  <a:txBody>
                    <a:bodyPr/>
                    <a:lstStyle/>
                    <a:p>
                      <a:endParaRPr/>
                    </a:p>
                  </a:txBody>
                  <a:tcPr/>
                </a:tc>
                <a:tc>
                  <a:txBody>
                    <a:bodyPr/>
                    <a:lstStyle/>
                    <a:p>
                      <a:r>
                        <a:rPr lang="de-DE" sz="700">
                          <a:solidFill>
                            <a:srgbClr val="001965"/>
                          </a:solidFill>
                        </a:rPr>
                        <a:t>21</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22</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23</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24</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25</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26</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tc>
                  <a:txBody>
                    <a:bodyPr/>
                    <a:lstStyle/>
                    <a:p>
                      <a:r>
                        <a:rPr lang="de-DE" sz="700">
                          <a:solidFill>
                            <a:srgbClr val="001965"/>
                          </a:solidFill>
                        </a:rPr>
                        <a:t>27</a:t>
                      </a:r>
                    </a:p>
                  </a:txBody>
                  <a:tcP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solidFill>
                        <a:srgbClr val="001965"/>
                      </a:solidFill>
                      <a:prstDash val="solid"/>
                      <a:round/>
                      <a:headEnd type="none" w="med" len="med"/>
                      <a:tailEnd type="none" w="med" len="med"/>
                    </a:lnT>
                    <a:lnB w="9525" cap="flat" cmpd="sng" algn="ctr">
                      <a:solidFill>
                        <a:srgbClr val="001965"/>
                      </a:solidFill>
                      <a:prstDash val="solid"/>
                      <a:round/>
                      <a:headEnd type="none" w="med" len="med"/>
                      <a:tailEnd type="none" w="med" len="med"/>
                    </a:lnB>
                    <a:solidFill>
                      <a:schemeClr val="bg1"/>
                    </a:solidFill>
                  </a:tcPr>
                </a:tc>
                <a:extLst>
                  <a:ext uri="{0D108BD9-81ED-4DB2-BD59-A6C34878D82A}">
                    <a16:rowId xmlns:a16="http://schemas.microsoft.com/office/drawing/2014/main" val="2949008492"/>
                  </a:ext>
                </a:extLst>
              </a:tr>
            </a:tbl>
          </a:graphicData>
        </a:graphic>
      </p:graphicFrame>
    </p:spTree>
    <p:custDataLst>
      <p:tags r:id="rId1"/>
    </p:custDataLst>
    <p:extLst>
      <p:ext uri="{BB962C8B-B14F-4D97-AF65-F5344CB8AC3E}">
        <p14:creationId xmlns:p14="http://schemas.microsoft.com/office/powerpoint/2010/main" val="3471316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5F7A-8F39-C0A4-71E0-DD9FEE3CE1F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0A3CC11-7198-DEC4-9131-C7B52C36DF96}"/>
              </a:ext>
            </a:extLst>
          </p:cNvPr>
          <p:cNvSpPr>
            <a:spLocks noGrp="1"/>
          </p:cNvSpPr>
          <p:nvPr>
            <p:ph type="ctrTitle"/>
          </p:nvPr>
        </p:nvSpPr>
        <p:spPr>
          <a:xfrm>
            <a:off x="648000" y="648000"/>
            <a:ext cx="9138796" cy="5562000"/>
          </a:xfrm>
        </p:spPr>
        <p:txBody>
          <a:bodyPr/>
          <a:lstStyle/>
          <a:p>
            <a:r>
              <a:rPr lang="en-US" err="1"/>
              <a:t>Diskrepanzen</a:t>
            </a:r>
            <a:r>
              <a:rPr lang="en-US"/>
              <a:t> </a:t>
            </a:r>
            <a:r>
              <a:rPr lang="en-US" err="1"/>
              <a:t>zwischen</a:t>
            </a:r>
            <a:r>
              <a:rPr lang="en-US"/>
              <a:t> </a:t>
            </a:r>
            <a:r>
              <a:rPr lang="en-US" err="1"/>
              <a:t>selbst</a:t>
            </a:r>
            <a:r>
              <a:rPr lang="en-US"/>
              <a:t> </a:t>
            </a:r>
            <a:r>
              <a:rPr lang="en-US" err="1"/>
              <a:t>berichtetem</a:t>
            </a:r>
            <a:r>
              <a:rPr lang="en-US"/>
              <a:t> </a:t>
            </a:r>
            <a:r>
              <a:rPr lang="en-US" err="1"/>
              <a:t>Alkoholkonsum</a:t>
            </a:r>
            <a:r>
              <a:rPr lang="en-US"/>
              <a:t> und </a:t>
            </a:r>
            <a:r>
              <a:rPr lang="en-US" err="1"/>
              <a:t>Phosphatidylethanol</a:t>
            </a:r>
            <a:r>
              <a:rPr lang="en-US"/>
              <a:t> </a:t>
            </a:r>
            <a:r>
              <a:rPr lang="en-US" err="1"/>
              <a:t>bei</a:t>
            </a:r>
            <a:r>
              <a:rPr lang="en-US"/>
              <a:t> 2.924 </a:t>
            </a:r>
            <a:r>
              <a:rPr lang="en-US" err="1"/>
              <a:t>Individuen</a:t>
            </a:r>
            <a:r>
              <a:rPr lang="en-US"/>
              <a:t> </a:t>
            </a:r>
            <a:r>
              <a:rPr lang="en-US" err="1"/>
              <a:t>mit</a:t>
            </a:r>
            <a:r>
              <a:rPr lang="en-US"/>
              <a:t> </a:t>
            </a:r>
            <a:r>
              <a:rPr lang="en-US" err="1"/>
              <a:t>Risiko</a:t>
            </a:r>
            <a:r>
              <a:rPr lang="en-US"/>
              <a:t> für </a:t>
            </a:r>
            <a:r>
              <a:rPr lang="en-US" err="1"/>
              <a:t>steatotische</a:t>
            </a:r>
            <a:r>
              <a:rPr lang="en-US"/>
              <a:t> </a:t>
            </a:r>
            <a:r>
              <a:rPr lang="en-US" err="1"/>
              <a:t>Lebererkrankungen</a:t>
            </a:r>
            <a:endParaRPr lang="en-US"/>
          </a:p>
        </p:txBody>
      </p:sp>
      <p:sp>
        <p:nvSpPr>
          <p:cNvPr id="6" name="Textplatzhalter 5">
            <a:extLst>
              <a:ext uri="{FF2B5EF4-FFF2-40B4-BE49-F238E27FC236}">
                <a16:creationId xmlns:a16="http://schemas.microsoft.com/office/drawing/2014/main" id="{E5487257-8A84-EB9A-B149-422BEC55762E}"/>
              </a:ext>
            </a:extLst>
          </p:cNvPr>
          <p:cNvSpPr>
            <a:spLocks noGrp="1"/>
          </p:cNvSpPr>
          <p:nvPr>
            <p:ph type="body" sz="quarter" idx="14"/>
          </p:nvPr>
        </p:nvSpPr>
        <p:spPr/>
        <p:txBody>
          <a:bodyPr vert="horz" lIns="0" tIns="0" rIns="0" bIns="0" rtlCol="0" anchor="t">
            <a:noAutofit/>
          </a:bodyPr>
          <a:lstStyle/>
          <a:p>
            <a:r>
              <a:rPr lang="en-US"/>
              <a:t>Bech, K. </a:t>
            </a:r>
          </a:p>
        </p:txBody>
      </p:sp>
      <p:sp>
        <p:nvSpPr>
          <p:cNvPr id="4" name="Abgerundetes Rechteck 4">
            <a:extLst>
              <a:ext uri="{FF2B5EF4-FFF2-40B4-BE49-F238E27FC236}">
                <a16:creationId xmlns:a16="http://schemas.microsoft.com/office/drawing/2014/main" id="{F4F84B80-655E-E3ED-F999-DAA9B8BD55BF}"/>
              </a:ext>
            </a:extLst>
          </p:cNvPr>
          <p:cNvSpPr/>
          <p:nvPr/>
        </p:nvSpPr>
        <p:spPr>
          <a:xfrm>
            <a:off x="9571964" y="3212661"/>
            <a:ext cx="1953930" cy="2946515"/>
          </a:xfrm>
          <a:prstGeom prst="roundRect">
            <a:avLst/>
          </a:prstGeom>
          <a:solidFill>
            <a:srgbClr val="D8EA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solidFill>
                  <a:srgbClr val="002060"/>
                </a:solidFill>
                <a:latin typeface="Apis For Office" panose="020B0504010101010104"/>
                <a:ea typeface="Apis For Office" panose="020B0504010101010104" pitchFamily="34" charset="0"/>
                <a:cs typeface="Apis For Office" panose="020B0504010101010104" pitchFamily="34" charset="0"/>
              </a:rPr>
              <a:t>Ziel</a:t>
            </a:r>
          </a:p>
          <a:p>
            <a:pPr algn="ctr"/>
            <a:r>
              <a:rPr lang="de-DE" sz="1400">
                <a:solidFill>
                  <a:srgbClr val="002060"/>
                </a:solidFill>
                <a:latin typeface="Apis For Office" panose="020B0504010101010104"/>
                <a:ea typeface="Apis For Office" panose="020B0504010101010104" pitchFamily="34" charset="0"/>
                <a:cs typeface="Apis For Office" panose="020B0504010101010104" pitchFamily="34" charset="0"/>
              </a:rPr>
              <a:t>Bewertung der Korrelation zwischen </a:t>
            </a:r>
            <a:r>
              <a:rPr lang="de-DE" sz="1400" err="1">
                <a:solidFill>
                  <a:srgbClr val="002060"/>
                </a:solidFill>
                <a:latin typeface="Apis For Office" panose="020B0504010101010104"/>
                <a:ea typeface="Apis For Office" panose="020B0504010101010104" pitchFamily="34" charset="0"/>
                <a:cs typeface="Apis For Office" panose="020B0504010101010104" pitchFamily="34" charset="0"/>
              </a:rPr>
              <a:t>PEth</a:t>
            </a:r>
            <a:r>
              <a:rPr lang="de-DE" sz="1400">
                <a:solidFill>
                  <a:srgbClr val="002060"/>
                </a:solidFill>
                <a:latin typeface="Apis For Office" panose="020B0504010101010104"/>
                <a:ea typeface="Apis For Office" panose="020B0504010101010104" pitchFamily="34" charset="0"/>
                <a:cs typeface="Apis For Office" panose="020B0504010101010104" pitchFamily="34" charset="0"/>
              </a:rPr>
              <a:t> und dem selbst angegebenen Alkoholkonsum bei Personen mit dem Risiko einer </a:t>
            </a:r>
            <a:r>
              <a:rPr lang="de-DE" sz="1400" err="1">
                <a:solidFill>
                  <a:srgbClr val="002060"/>
                </a:solidFill>
                <a:latin typeface="Apis For Office" panose="020B0504010101010104"/>
                <a:ea typeface="Apis For Office" panose="020B0504010101010104" pitchFamily="34" charset="0"/>
                <a:cs typeface="Apis For Office" panose="020B0504010101010104" pitchFamily="34" charset="0"/>
              </a:rPr>
              <a:t>steatotischen</a:t>
            </a:r>
            <a:r>
              <a:rPr lang="de-DE" sz="1400">
                <a:solidFill>
                  <a:srgbClr val="002060"/>
                </a:solidFill>
                <a:latin typeface="Apis For Office" panose="020B0504010101010104"/>
                <a:ea typeface="Apis For Office" panose="020B0504010101010104" pitchFamily="34" charset="0"/>
                <a:cs typeface="Apis For Office" panose="020B0504010101010104" pitchFamily="34" charset="0"/>
              </a:rPr>
              <a:t> Lebererkrankung</a:t>
            </a:r>
          </a:p>
        </p:txBody>
      </p:sp>
      <p:pic>
        <p:nvPicPr>
          <p:cNvPr id="2" name="Content Placeholder 11">
            <a:extLst>
              <a:ext uri="{FF2B5EF4-FFF2-40B4-BE49-F238E27FC236}">
                <a16:creationId xmlns:a16="http://schemas.microsoft.com/office/drawing/2014/main" id="{A1C268E8-0435-A874-72A6-F8E83AE3A909}"/>
              </a:ext>
            </a:extLst>
          </p:cNvPr>
          <p:cNvPicPr>
            <a:picLocks noChangeAspect="1"/>
          </p:cNvPicPr>
          <p:nvPr/>
        </p:nvPicPr>
        <p:blipFill>
          <a:blip r:embed="rId3"/>
          <a:srcRect l="59151" t="28688" r="9545" b="12966"/>
          <a:stretch/>
        </p:blipFill>
        <p:spPr>
          <a:xfrm>
            <a:off x="10159376" y="2456585"/>
            <a:ext cx="779105" cy="756076"/>
          </a:xfrm>
          <a:prstGeom prst="rect">
            <a:avLst/>
          </a:prstGeom>
        </p:spPr>
      </p:pic>
      <p:sp>
        <p:nvSpPr>
          <p:cNvPr id="10" name="Textfeld 9">
            <a:extLst>
              <a:ext uri="{FF2B5EF4-FFF2-40B4-BE49-F238E27FC236}">
                <a16:creationId xmlns:a16="http://schemas.microsoft.com/office/drawing/2014/main" id="{B15FE193-5600-FFD6-C396-64D12A265110}"/>
              </a:ext>
            </a:extLst>
          </p:cNvPr>
          <p:cNvSpPr txBox="1"/>
          <p:nvPr/>
        </p:nvSpPr>
        <p:spPr>
          <a:xfrm>
            <a:off x="5543550" y="6423447"/>
            <a:ext cx="60960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900" b="0" i="1" u="none" strike="noStrike" kern="1200" cap="none" spc="0" normalizeH="0" baseline="0" noProof="0" err="1">
                <a:ln>
                  <a:noFill/>
                </a:ln>
                <a:solidFill>
                  <a:srgbClr val="939AA7"/>
                </a:solidFill>
                <a:effectLst/>
                <a:uLnTx/>
                <a:uFillTx/>
                <a:latin typeface="Apis For Office"/>
                <a:ea typeface="+mn-ea"/>
                <a:cs typeface="+mn-cs"/>
              </a:rPr>
              <a:t>Vortrag</a:t>
            </a:r>
            <a:r>
              <a:rPr kumimoji="0" lang="en-US" sz="900" b="0" i="1" u="none" strike="noStrike" kern="1200" cap="none" spc="0" normalizeH="0" baseline="0" noProof="0">
                <a:ln>
                  <a:noFill/>
                </a:ln>
                <a:solidFill>
                  <a:srgbClr val="939AA7"/>
                </a:solidFill>
                <a:effectLst/>
                <a:uLnTx/>
                <a:uFillTx/>
                <a:latin typeface="Apis For Office"/>
                <a:ea typeface="+mn-ea"/>
                <a:cs typeface="+mn-cs"/>
              </a:rPr>
              <a:t> (OS-030-YI) </a:t>
            </a:r>
            <a:r>
              <a:rPr kumimoji="0" lang="en-US" sz="900" b="0" i="1" u="none" strike="noStrike" kern="1200" cap="none" spc="0" normalizeH="0" baseline="0" noProof="0" err="1">
                <a:ln>
                  <a:noFill/>
                </a:ln>
                <a:solidFill>
                  <a:srgbClr val="939AA7"/>
                </a:solidFill>
                <a:effectLst/>
                <a:uLnTx/>
                <a:uFillTx/>
                <a:latin typeface="Apis For Office"/>
                <a:ea typeface="+mn-ea"/>
                <a:cs typeface="+mn-cs"/>
              </a:rPr>
              <a:t>vom</a:t>
            </a:r>
            <a:r>
              <a:rPr kumimoji="0" lang="en-US" sz="900" b="0" i="1" u="none" strike="noStrike" kern="1200" cap="none" spc="0" normalizeH="0" baseline="0" noProof="0">
                <a:ln>
                  <a:noFill/>
                </a:ln>
                <a:solidFill>
                  <a:srgbClr val="939AA7"/>
                </a:solidFill>
                <a:effectLst/>
                <a:uLnTx/>
                <a:uFillTx/>
                <a:latin typeface="Apis For Office"/>
                <a:ea typeface="+mn-ea"/>
                <a:cs typeface="+mn-cs"/>
              </a:rPr>
              <a:t> EASL 2025, 07.-10. Mai 2025, Amsterdam.</a:t>
            </a:r>
          </a:p>
        </p:txBody>
      </p:sp>
    </p:spTree>
    <p:custDataLst>
      <p:tags r:id="rId1"/>
    </p:custDataLst>
    <p:extLst>
      <p:ext uri="{BB962C8B-B14F-4D97-AF65-F5344CB8AC3E}">
        <p14:creationId xmlns:p14="http://schemas.microsoft.com/office/powerpoint/2010/main" val="1817576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E443ECA-A6F9-A158-1E89-6AB1C6D8A236}"/>
              </a:ext>
            </a:extLst>
          </p:cNvPr>
          <p:cNvSpPr>
            <a:spLocks noGrp="1"/>
          </p:cNvSpPr>
          <p:nvPr>
            <p:ph type="title"/>
          </p:nvPr>
        </p:nvSpPr>
        <p:spPr>
          <a:xfrm>
            <a:off x="648000" y="370090"/>
            <a:ext cx="10896000" cy="1296000"/>
          </a:xfrm>
        </p:spPr>
        <p:txBody>
          <a:bodyPr/>
          <a:lstStyle/>
          <a:p>
            <a:r>
              <a:rPr lang="de-DE" dirty="0"/>
              <a:t>Alkoholgewohnheiten und ALD </a:t>
            </a:r>
          </a:p>
        </p:txBody>
      </p:sp>
      <p:sp>
        <p:nvSpPr>
          <p:cNvPr id="8" name="Textplatzhalter 7">
            <a:extLst>
              <a:ext uri="{FF2B5EF4-FFF2-40B4-BE49-F238E27FC236}">
                <a16:creationId xmlns:a16="http://schemas.microsoft.com/office/drawing/2014/main" id="{1F0CCC4C-32ED-66F2-031B-DA4E61A0AD2A}"/>
              </a:ext>
            </a:extLst>
          </p:cNvPr>
          <p:cNvSpPr>
            <a:spLocks noGrp="1"/>
          </p:cNvSpPr>
          <p:nvPr>
            <p:ph type="body" sz="quarter" idx="15"/>
          </p:nvPr>
        </p:nvSpPr>
        <p:spPr/>
        <p:txBody>
          <a:bodyPr/>
          <a:lstStyle/>
          <a:p>
            <a:r>
              <a:rPr lang="de-DE" i="1"/>
              <a:t>Grafik von Novo Nordisk nach Daten von </a:t>
            </a:r>
            <a:r>
              <a:rPr lang="de-DE" i="1" err="1"/>
              <a:t>Griswald</a:t>
            </a:r>
            <a:r>
              <a:rPr lang="de-DE" i="1"/>
              <a:t> MG. et al.</a:t>
            </a:r>
            <a:br>
              <a:rPr lang="de-DE"/>
            </a:br>
            <a:r>
              <a:rPr lang="de-DE"/>
              <a:t>ALD, </a:t>
            </a:r>
            <a:r>
              <a:rPr lang="de-DE" err="1"/>
              <a:t>alcohol-associated</a:t>
            </a:r>
            <a:r>
              <a:rPr lang="de-DE"/>
              <a:t> </a:t>
            </a:r>
            <a:r>
              <a:rPr lang="de-DE" err="1"/>
              <a:t>liver</a:t>
            </a:r>
            <a:r>
              <a:rPr lang="de-DE"/>
              <a:t> </a:t>
            </a:r>
            <a:r>
              <a:rPr lang="de-DE" err="1"/>
              <a:t>disease</a:t>
            </a:r>
            <a:r>
              <a:rPr lang="de-DE"/>
              <a:t>, Alkohol-assoziierte Lebererkrankung;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a:t>
            </a:r>
          </a:p>
        </p:txBody>
      </p:sp>
      <p:sp>
        <p:nvSpPr>
          <p:cNvPr id="9" name="Textplatzhalter 8">
            <a:extLst>
              <a:ext uri="{FF2B5EF4-FFF2-40B4-BE49-F238E27FC236}">
                <a16:creationId xmlns:a16="http://schemas.microsoft.com/office/drawing/2014/main" id="{6E97610E-4921-FDFC-D148-3C59CEB301FE}"/>
              </a:ext>
            </a:extLst>
          </p:cNvPr>
          <p:cNvSpPr>
            <a:spLocks noGrp="1"/>
          </p:cNvSpPr>
          <p:nvPr>
            <p:ph type="body" sz="quarter" idx="17"/>
          </p:nvPr>
        </p:nvSpPr>
        <p:spPr>
          <a:xfrm>
            <a:off x="6682153" y="6421288"/>
            <a:ext cx="4862145"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br>
              <a:rPr lang="en-US"/>
            </a:br>
            <a:r>
              <a:rPr lang="da-DK"/>
              <a:t>Griswold MG. et al. Lancet. 2018;392(10152):1015-1035;</a:t>
            </a:r>
            <a:br>
              <a:rPr lang="da-DK"/>
            </a:br>
            <a:r>
              <a:rPr lang="da-DK"/>
              <a:t>Rinella ME. et al. Hepatology. 2023;78(6):1966-1986. </a:t>
            </a:r>
          </a:p>
        </p:txBody>
      </p:sp>
      <p:pic>
        <p:nvPicPr>
          <p:cNvPr id="4" name="Grafik 3">
            <a:extLst>
              <a:ext uri="{FF2B5EF4-FFF2-40B4-BE49-F238E27FC236}">
                <a16:creationId xmlns:a16="http://schemas.microsoft.com/office/drawing/2014/main" id="{3978D1BC-CD03-4BB4-017E-26FC732CF4C6}"/>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25152" y="1988794"/>
            <a:ext cx="3419952" cy="2279967"/>
          </a:xfrm>
          <a:prstGeom prst="rect">
            <a:avLst/>
          </a:prstGeom>
        </p:spPr>
      </p:pic>
      <p:sp>
        <p:nvSpPr>
          <p:cNvPr id="14" name="Abgerundetes Rechteck 4">
            <a:extLst>
              <a:ext uri="{FF2B5EF4-FFF2-40B4-BE49-F238E27FC236}">
                <a16:creationId xmlns:a16="http://schemas.microsoft.com/office/drawing/2014/main" id="{6FB67834-38F0-3ABD-AB60-735E8F83CBE7}"/>
              </a:ext>
            </a:extLst>
          </p:cNvPr>
          <p:cNvSpPr/>
          <p:nvPr/>
        </p:nvSpPr>
        <p:spPr>
          <a:xfrm>
            <a:off x="4341210" y="4028332"/>
            <a:ext cx="1774989" cy="1744159"/>
          </a:xfrm>
          <a:prstGeom prst="roundRect">
            <a:avLst/>
          </a:prstGeom>
          <a:solidFill>
            <a:srgbClr val="F9FEB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nchorCtr="0"/>
          <a:lstStyle/>
          <a:p>
            <a:pPr marR="0" lvl="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rPr>
              <a:t>MASLD</a:t>
            </a:r>
          </a:p>
          <a:p>
            <a:pPr marR="0" lvl="0" algn="ctr" defTabSz="914400" rtl="0" eaLnBrk="1" fontAlgn="auto" latinLnBrk="0" hangingPunct="1">
              <a:lnSpc>
                <a:spcPct val="100000"/>
              </a:lnSpc>
              <a:spcBef>
                <a:spcPts val="0"/>
              </a:spcBef>
              <a:spcAft>
                <a:spcPts val="0"/>
              </a:spcAft>
              <a:buClrTx/>
              <a:buSzTx/>
              <a:buFontTx/>
              <a:buNone/>
              <a:tabLst/>
              <a:defRPr/>
            </a:pPr>
            <a:r>
              <a:rPr lang="de-DE" sz="1200">
                <a:solidFill>
                  <a:schemeClr val="tx2"/>
                </a:solidFill>
              </a:rPr>
              <a:t>Metabolische Dysfunktion-assoziierte </a:t>
            </a:r>
            <a:r>
              <a:rPr lang="de-DE" sz="1200" err="1">
                <a:solidFill>
                  <a:schemeClr val="tx2"/>
                </a:solidFill>
              </a:rPr>
              <a:t>steatotische</a:t>
            </a:r>
            <a:r>
              <a:rPr lang="de-DE" sz="1200">
                <a:solidFill>
                  <a:schemeClr val="tx2"/>
                </a:solidFill>
              </a:rPr>
              <a:t> Lebererkrankung</a:t>
            </a:r>
          </a:p>
          <a:p>
            <a:pPr marR="0" lvl="0" algn="ctr" defTabSz="914400" rtl="0" eaLnBrk="1" fontAlgn="auto" latinLnBrk="0" hangingPunct="1">
              <a:lnSpc>
                <a:spcPct val="100000"/>
              </a:lnSpc>
              <a:spcBef>
                <a:spcPts val="0"/>
              </a:spcBef>
              <a:spcAft>
                <a:spcPts val="0"/>
              </a:spcAft>
              <a:buClrTx/>
              <a:buSzTx/>
              <a:buFontTx/>
              <a:buNone/>
              <a:tabLst/>
              <a:defRPr/>
            </a:pPr>
            <a:endParaRPr lang="de-DE" sz="1200">
              <a:solidFill>
                <a:schemeClr val="tx2"/>
              </a:solidFill>
            </a:endParaRPr>
          </a:p>
          <a:p>
            <a:pPr marR="0" lvl="0" algn="ctr" defTabSz="914400" rtl="0" eaLnBrk="1" fontAlgn="auto" latinLnBrk="0" hangingPunct="1">
              <a:lnSpc>
                <a:spcPct val="100000"/>
              </a:lnSpc>
              <a:spcBef>
                <a:spcPts val="0"/>
              </a:spcBef>
              <a:spcAft>
                <a:spcPts val="0"/>
              </a:spcAft>
              <a:buClrTx/>
              <a:buSzTx/>
              <a:buFontTx/>
              <a:buNone/>
              <a:tabLst/>
              <a:defRPr/>
            </a:pPr>
            <a:r>
              <a:rPr lang="de-DE" sz="1200">
                <a:solidFill>
                  <a:schemeClr val="tx2"/>
                </a:solidFill>
              </a:rPr>
              <a:t>♀/♂  &lt;20/&lt;30 g/Tag</a:t>
            </a:r>
            <a:endParaRPr kumimoji="0" lang="de-DE" sz="1400" b="1" i="0" u="none" strike="noStrike" kern="1200" cap="none" spc="0" normalizeH="0" baseline="0" noProof="0">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endParaRPr>
          </a:p>
        </p:txBody>
      </p:sp>
      <p:sp>
        <p:nvSpPr>
          <p:cNvPr id="17" name="Abgerundetes Rechteck 4">
            <a:extLst>
              <a:ext uri="{FF2B5EF4-FFF2-40B4-BE49-F238E27FC236}">
                <a16:creationId xmlns:a16="http://schemas.microsoft.com/office/drawing/2014/main" id="{E9C9993A-8045-CF64-52BF-5B8BD3566312}"/>
              </a:ext>
            </a:extLst>
          </p:cNvPr>
          <p:cNvSpPr/>
          <p:nvPr/>
        </p:nvSpPr>
        <p:spPr>
          <a:xfrm>
            <a:off x="6268599" y="4025316"/>
            <a:ext cx="1774989" cy="1737971"/>
          </a:xfrm>
          <a:prstGeom prst="roundRect">
            <a:avLst/>
          </a:prstGeom>
          <a:solidFill>
            <a:srgbClr val="FFEE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R="0" lvl="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rPr>
              <a:t>MetALD</a:t>
            </a:r>
            <a:endParaRPr kumimoji="0" lang="de-DE" sz="2000" b="1" i="0" u="none" strike="noStrike" kern="1200" cap="none" spc="0" normalizeH="0" baseline="0" noProof="0">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endParaRPr>
          </a:p>
          <a:p>
            <a:pPr marR="0" lvl="0" algn="ctr" defTabSz="914400" rtl="0" eaLnBrk="1" fontAlgn="auto" latinLnBrk="0" hangingPunct="1">
              <a:lnSpc>
                <a:spcPct val="100000"/>
              </a:lnSpc>
              <a:spcBef>
                <a:spcPts val="0"/>
              </a:spcBef>
              <a:spcAft>
                <a:spcPts val="0"/>
              </a:spcAft>
              <a:buClrTx/>
              <a:buSzTx/>
              <a:buFontTx/>
              <a:buNone/>
              <a:tabLst/>
              <a:defRPr/>
            </a:pPr>
            <a:r>
              <a:rPr lang="de-DE" sz="1200">
                <a:solidFill>
                  <a:schemeClr val="tx2"/>
                </a:solidFill>
              </a:rPr>
              <a:t>Metabolische und alkoholbedingte Lebererkrankung</a:t>
            </a:r>
          </a:p>
          <a:p>
            <a:pPr marR="0" lvl="0" algn="ctr" defTabSz="914400" rtl="0" eaLnBrk="1" fontAlgn="auto" latinLnBrk="0" hangingPunct="1">
              <a:lnSpc>
                <a:spcPct val="100000"/>
              </a:lnSpc>
              <a:spcBef>
                <a:spcPts val="0"/>
              </a:spcBef>
              <a:spcAft>
                <a:spcPts val="0"/>
              </a:spcAft>
              <a:buClrTx/>
              <a:buSzTx/>
              <a:buFontTx/>
              <a:buNone/>
              <a:tabLst/>
              <a:defRPr/>
            </a:pPr>
            <a:endParaRPr lang="de-DE" sz="1200">
              <a:solidFill>
                <a:schemeClr val="tx2"/>
              </a:solidFill>
            </a:endParaRPr>
          </a:p>
          <a:p>
            <a:pPr lvl="0" algn="ctr">
              <a:defRPr/>
            </a:pPr>
            <a:r>
              <a:rPr lang="de-DE" sz="1200">
                <a:solidFill>
                  <a:schemeClr val="tx2"/>
                </a:solidFill>
              </a:rPr>
              <a:t>♀/♂ 20-50/30-60 g/Tag</a:t>
            </a:r>
            <a:endParaRPr kumimoji="0" lang="de-DE" sz="1400" b="1" i="0" u="none" strike="noStrike" kern="1200" cap="none" spc="0" normalizeH="0" baseline="0" noProof="0">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endParaRPr>
          </a:p>
        </p:txBody>
      </p:sp>
      <p:sp>
        <p:nvSpPr>
          <p:cNvPr id="18" name="Abgerundetes Rechteck 4">
            <a:extLst>
              <a:ext uri="{FF2B5EF4-FFF2-40B4-BE49-F238E27FC236}">
                <a16:creationId xmlns:a16="http://schemas.microsoft.com/office/drawing/2014/main" id="{4292C62B-6BF2-95B2-49FB-45A7706582FC}"/>
              </a:ext>
            </a:extLst>
          </p:cNvPr>
          <p:cNvSpPr/>
          <p:nvPr/>
        </p:nvSpPr>
        <p:spPr>
          <a:xfrm>
            <a:off x="8195988" y="4018407"/>
            <a:ext cx="1774989" cy="1744880"/>
          </a:xfrm>
          <a:prstGeom prst="roundRect">
            <a:avLst/>
          </a:prstGeom>
          <a:solidFill>
            <a:srgbClr val="F37E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R="0" lvl="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rPr>
              <a:t>ALD</a:t>
            </a:r>
          </a:p>
          <a:p>
            <a:pPr marR="0" lvl="0" algn="ctr" defTabSz="914400" rtl="0" eaLnBrk="1" fontAlgn="auto" latinLnBrk="0" hangingPunct="1">
              <a:lnSpc>
                <a:spcPct val="100000"/>
              </a:lnSpc>
              <a:spcBef>
                <a:spcPts val="0"/>
              </a:spcBef>
              <a:spcAft>
                <a:spcPts val="0"/>
              </a:spcAft>
              <a:buClrTx/>
              <a:buSzTx/>
              <a:buFontTx/>
              <a:buNone/>
              <a:tabLst/>
              <a:defRPr/>
            </a:pPr>
            <a:r>
              <a:rPr lang="de-DE" sz="1200">
                <a:solidFill>
                  <a:schemeClr val="tx2"/>
                </a:solidFill>
              </a:rPr>
              <a:t>Alkoholbedingte Lebererkrankung</a:t>
            </a:r>
          </a:p>
          <a:p>
            <a:pPr marR="0" lvl="0" algn="ctr" defTabSz="914400" rtl="0" eaLnBrk="1" fontAlgn="auto" latinLnBrk="0" hangingPunct="1">
              <a:lnSpc>
                <a:spcPct val="100000"/>
              </a:lnSpc>
              <a:spcBef>
                <a:spcPts val="0"/>
              </a:spcBef>
              <a:spcAft>
                <a:spcPts val="0"/>
              </a:spcAft>
              <a:buClrTx/>
              <a:buSzTx/>
              <a:buFontTx/>
              <a:buNone/>
              <a:tabLst/>
              <a:defRPr/>
            </a:pPr>
            <a:endParaRPr lang="de-DE" sz="1200">
              <a:solidFill>
                <a:schemeClr val="tx2"/>
              </a:solidFill>
            </a:endParaRPr>
          </a:p>
          <a:p>
            <a:pPr marR="0" lvl="0" algn="ctr" defTabSz="914400" rtl="0" eaLnBrk="1" fontAlgn="auto" latinLnBrk="0" hangingPunct="1">
              <a:lnSpc>
                <a:spcPct val="100000"/>
              </a:lnSpc>
              <a:spcBef>
                <a:spcPts val="0"/>
              </a:spcBef>
              <a:spcAft>
                <a:spcPts val="0"/>
              </a:spcAft>
              <a:buClrTx/>
              <a:buSzTx/>
              <a:buFontTx/>
              <a:buNone/>
              <a:tabLst/>
              <a:defRPr/>
            </a:pPr>
            <a:endParaRPr lang="de-DE" sz="1200">
              <a:solidFill>
                <a:schemeClr val="tx2"/>
              </a:solidFill>
            </a:endParaRPr>
          </a:p>
          <a:p>
            <a:pPr marR="0" lvl="0" algn="ctr" defTabSz="914400" rtl="0" eaLnBrk="1" fontAlgn="auto" latinLnBrk="0" hangingPunct="1">
              <a:lnSpc>
                <a:spcPct val="100000"/>
              </a:lnSpc>
              <a:spcBef>
                <a:spcPts val="0"/>
              </a:spcBef>
              <a:spcAft>
                <a:spcPts val="0"/>
              </a:spcAft>
              <a:buClrTx/>
              <a:buSzTx/>
              <a:buFontTx/>
              <a:buNone/>
              <a:tabLst/>
              <a:defRPr/>
            </a:pPr>
            <a:endParaRPr lang="de-DE" sz="1200">
              <a:solidFill>
                <a:schemeClr val="tx2"/>
              </a:solidFill>
            </a:endParaRPr>
          </a:p>
          <a:p>
            <a:pPr lvl="0" algn="ctr">
              <a:defRPr/>
            </a:pPr>
            <a:r>
              <a:rPr lang="de-DE" sz="1200">
                <a:solidFill>
                  <a:schemeClr val="tx2"/>
                </a:solidFill>
              </a:rPr>
              <a:t>♀/♂  </a:t>
            </a:r>
            <a:r>
              <a:rPr lang="de-DE" sz="1200">
                <a:solidFill>
                  <a:schemeClr val="tx2"/>
                </a:solidFill>
                <a:latin typeface="Apis For Office" panose="020B0504010101010104"/>
              </a:rPr>
              <a:t>≥</a:t>
            </a:r>
            <a:r>
              <a:rPr lang="de-DE" sz="1200">
                <a:solidFill>
                  <a:schemeClr val="tx2"/>
                </a:solidFill>
              </a:rPr>
              <a:t>50/60 g/Tag</a:t>
            </a:r>
            <a:endParaRPr kumimoji="0" lang="de-DE" sz="1400" b="1" i="0" u="none" strike="noStrike" kern="1200" cap="none" spc="0" normalizeH="0" baseline="0" noProof="0">
              <a:ln>
                <a:noFill/>
              </a:ln>
              <a:solidFill>
                <a:schemeClr val="tx2"/>
              </a:solidFill>
              <a:effectLst/>
              <a:uLnTx/>
              <a:uFillTx/>
              <a:latin typeface="Apis For Office" panose="020B0504010101010104"/>
              <a:ea typeface="Apis For Office" panose="020B0504010101010104" pitchFamily="34" charset="0"/>
              <a:cs typeface="Apis For Office" panose="020B0504010101010104" pitchFamily="34" charset="0"/>
            </a:endParaRPr>
          </a:p>
        </p:txBody>
      </p:sp>
      <p:cxnSp>
        <p:nvCxnSpPr>
          <p:cNvPr id="20" name="Gerade Verbindung mit Pfeil 19">
            <a:extLst>
              <a:ext uri="{FF2B5EF4-FFF2-40B4-BE49-F238E27FC236}">
                <a16:creationId xmlns:a16="http://schemas.microsoft.com/office/drawing/2014/main" id="{61570A6D-CB3A-7273-6EB5-E681057AE97E}"/>
              </a:ext>
            </a:extLst>
          </p:cNvPr>
          <p:cNvCxnSpPr>
            <a:cxnSpLocks/>
          </p:cNvCxnSpPr>
          <p:nvPr/>
        </p:nvCxnSpPr>
        <p:spPr>
          <a:xfrm>
            <a:off x="5191248" y="3023331"/>
            <a:ext cx="0" cy="992777"/>
          </a:xfrm>
          <a:prstGeom prst="straightConnector1">
            <a:avLst/>
          </a:prstGeom>
          <a:ln w="28575">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37AF50EB-A2F8-0A94-F29F-A3C5C6B62AC9}"/>
              </a:ext>
            </a:extLst>
          </p:cNvPr>
          <p:cNvCxnSpPr>
            <a:cxnSpLocks/>
          </p:cNvCxnSpPr>
          <p:nvPr/>
        </p:nvCxnSpPr>
        <p:spPr>
          <a:xfrm>
            <a:off x="9086700" y="3019476"/>
            <a:ext cx="0" cy="992777"/>
          </a:xfrm>
          <a:prstGeom prst="straightConnector1">
            <a:avLst/>
          </a:prstGeom>
          <a:ln w="28575">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358A78CB-BCD2-3438-0D7E-07ACD91959B3}"/>
              </a:ext>
            </a:extLst>
          </p:cNvPr>
          <p:cNvCxnSpPr>
            <a:cxnSpLocks/>
          </p:cNvCxnSpPr>
          <p:nvPr/>
        </p:nvCxnSpPr>
        <p:spPr>
          <a:xfrm>
            <a:off x="7142331" y="3595570"/>
            <a:ext cx="0" cy="429746"/>
          </a:xfrm>
          <a:prstGeom prst="straightConnector1">
            <a:avLst/>
          </a:prstGeom>
          <a:ln w="28575">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50532E5B-34F1-A6A9-95FF-DC2976CFC013}"/>
              </a:ext>
            </a:extLst>
          </p:cNvPr>
          <p:cNvCxnSpPr/>
          <p:nvPr/>
        </p:nvCxnSpPr>
        <p:spPr>
          <a:xfrm>
            <a:off x="5178548" y="3032857"/>
            <a:ext cx="3914502" cy="0"/>
          </a:xfrm>
          <a:prstGeom prst="line">
            <a:avLst/>
          </a:prstGeom>
          <a:ln w="28575">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E6D8F66-8306-379D-AE02-38237E77B16D}"/>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6052585" y="2186034"/>
            <a:ext cx="1991003" cy="1333686"/>
          </a:xfrm>
          <a:prstGeom prst="rect">
            <a:avLst/>
          </a:prstGeom>
        </p:spPr>
      </p:pic>
      <p:grpSp>
        <p:nvGrpSpPr>
          <p:cNvPr id="21" name="Gruppieren 20">
            <a:extLst>
              <a:ext uri="{FF2B5EF4-FFF2-40B4-BE49-F238E27FC236}">
                <a16:creationId xmlns:a16="http://schemas.microsoft.com/office/drawing/2014/main" id="{D9386F1A-EB37-9607-4F23-CC9E939B18F0}"/>
              </a:ext>
            </a:extLst>
          </p:cNvPr>
          <p:cNvGrpSpPr/>
          <p:nvPr/>
        </p:nvGrpSpPr>
        <p:grpSpPr>
          <a:xfrm>
            <a:off x="6481374" y="1215351"/>
            <a:ext cx="1349437" cy="970683"/>
            <a:chOff x="7800856" y="1379863"/>
            <a:chExt cx="1774989" cy="1168707"/>
          </a:xfrm>
        </p:grpSpPr>
        <p:pic>
          <p:nvPicPr>
            <p:cNvPr id="12" name="Grafik 11">
              <a:extLst>
                <a:ext uri="{FF2B5EF4-FFF2-40B4-BE49-F238E27FC236}">
                  <a16:creationId xmlns:a16="http://schemas.microsoft.com/office/drawing/2014/main" id="{4E190DD9-332C-CED8-D89B-78AC8B17F185}"/>
                </a:ext>
              </a:extLst>
            </p:cNvPr>
            <p:cNvPicPr>
              <a:picLocks noChangeAspect="1"/>
            </p:cNvPicPr>
            <p:nvPr/>
          </p:nvPicPr>
          <p:blipFill>
            <a:blip r:embed="rId8"/>
            <a:stretch>
              <a:fillRect/>
            </a:stretch>
          </p:blipFill>
          <p:spPr>
            <a:xfrm>
              <a:off x="7800856" y="1379863"/>
              <a:ext cx="1774989" cy="1168706"/>
            </a:xfrm>
            <a:prstGeom prst="rect">
              <a:avLst/>
            </a:prstGeom>
          </p:spPr>
        </p:pic>
        <p:sp>
          <p:nvSpPr>
            <p:cNvPr id="19" name="Rechteck 18">
              <a:extLst>
                <a:ext uri="{FF2B5EF4-FFF2-40B4-BE49-F238E27FC236}">
                  <a16:creationId xmlns:a16="http://schemas.microsoft.com/office/drawing/2014/main" id="{A4E40534-7A21-B2A3-331C-11BF58CFB515}"/>
                </a:ext>
              </a:extLst>
            </p:cNvPr>
            <p:cNvSpPr/>
            <p:nvPr/>
          </p:nvSpPr>
          <p:spPr>
            <a:xfrm>
              <a:off x="8776063" y="2364582"/>
              <a:ext cx="110762" cy="183988"/>
            </a:xfrm>
            <a:prstGeom prst="rect">
              <a:avLst/>
            </a:prstGeom>
            <a:solidFill>
              <a:schemeClr val="bg1"/>
            </a:solidFill>
            <a:ln w="9525" cap="flat">
              <a:solidFill>
                <a:schemeClr val="bg1"/>
              </a:solidFill>
              <a:prstDash val="solid"/>
              <a:miter/>
            </a:ln>
          </p:spPr>
          <p:txBody>
            <a:bodyPr rtlCol="0" anchor="ctr"/>
            <a:lstStyle/>
            <a:p>
              <a:pPr algn="l"/>
              <a:endParaRPr lang="de-DE"/>
            </a:p>
          </p:txBody>
        </p:sp>
      </p:grpSp>
    </p:spTree>
    <p:custDataLst>
      <p:tags r:id="rId1"/>
    </p:custDataLst>
    <p:extLst>
      <p:ext uri="{BB962C8B-B14F-4D97-AF65-F5344CB8AC3E}">
        <p14:creationId xmlns:p14="http://schemas.microsoft.com/office/powerpoint/2010/main" val="4001796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8C00D-AFB0-8BF2-1F4B-CF59B4867A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6EE808-70C2-EB06-0B65-301B3DD8592E}"/>
              </a:ext>
            </a:extLst>
          </p:cNvPr>
          <p:cNvSpPr>
            <a:spLocks noGrp="1"/>
          </p:cNvSpPr>
          <p:nvPr>
            <p:ph type="title"/>
          </p:nvPr>
        </p:nvSpPr>
        <p:spPr>
          <a:xfrm>
            <a:off x="648000" y="450770"/>
            <a:ext cx="10896000" cy="1296000"/>
          </a:xfrm>
        </p:spPr>
        <p:txBody>
          <a:bodyPr/>
          <a:lstStyle/>
          <a:p>
            <a:r>
              <a:rPr lang="de-DE" err="1"/>
              <a:t>Phosphatidylethanol</a:t>
            </a:r>
            <a:r>
              <a:rPr lang="de-DE"/>
              <a:t> als Marker für Alkoholkonsum </a:t>
            </a:r>
          </a:p>
        </p:txBody>
      </p:sp>
      <p:sp>
        <p:nvSpPr>
          <p:cNvPr id="4" name="Textplatzhalter 3">
            <a:extLst>
              <a:ext uri="{FF2B5EF4-FFF2-40B4-BE49-F238E27FC236}">
                <a16:creationId xmlns:a16="http://schemas.microsoft.com/office/drawing/2014/main" id="{300FCAEB-9AFF-69CB-91D9-228D84BBB993}"/>
              </a:ext>
            </a:extLst>
          </p:cNvPr>
          <p:cNvSpPr>
            <a:spLocks noGrp="1"/>
          </p:cNvSpPr>
          <p:nvPr>
            <p:ph type="body" sz="quarter" idx="15"/>
          </p:nvPr>
        </p:nvSpPr>
        <p:spPr/>
        <p:txBody>
          <a:bodyPr/>
          <a:lstStyle/>
          <a:p>
            <a:r>
              <a:rPr lang="de-DE" i="1"/>
              <a:t>Grafiken von Novo Nordisk nach Daten von Bech K.</a:t>
            </a:r>
            <a:br>
              <a:rPr lang="de-DE"/>
            </a:br>
            <a:r>
              <a:rPr lang="de-DE" err="1"/>
              <a:t>PEth</a:t>
            </a:r>
            <a:r>
              <a:rPr lang="de-DE"/>
              <a:t>, </a:t>
            </a:r>
            <a:r>
              <a:rPr lang="de-DE" err="1"/>
              <a:t>Phosphatidylethanol</a:t>
            </a:r>
            <a:r>
              <a:rPr lang="de-DE"/>
              <a:t>.</a:t>
            </a:r>
          </a:p>
        </p:txBody>
      </p:sp>
      <p:sp>
        <p:nvSpPr>
          <p:cNvPr id="5" name="Textplatzhalter 4">
            <a:extLst>
              <a:ext uri="{FF2B5EF4-FFF2-40B4-BE49-F238E27FC236}">
                <a16:creationId xmlns:a16="http://schemas.microsoft.com/office/drawing/2014/main" id="{4C169F9E-2495-448E-7E6B-F3C60865C214}"/>
              </a:ext>
            </a:extLst>
          </p:cNvPr>
          <p:cNvSpPr>
            <a:spLocks noGrp="1"/>
          </p:cNvSpPr>
          <p:nvPr>
            <p:ph type="body" sz="quarter" idx="17"/>
          </p:nvPr>
        </p:nvSpPr>
        <p:spPr>
          <a:xfrm>
            <a:off x="6725265" y="6421288"/>
            <a:ext cx="4819034"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br>
              <a:rPr lang="en-US"/>
            </a:br>
            <a:r>
              <a:rPr lang="da-DK"/>
              <a:t>Luginbühl M. et al. Drug Test Anal. 2022;14(10):1800-1802;</a:t>
            </a:r>
            <a:br>
              <a:rPr lang="da-DK"/>
            </a:br>
            <a:r>
              <a:rPr lang="fr-FR"/>
              <a:t>Stewart SH. et al. </a:t>
            </a:r>
            <a:r>
              <a:rPr lang="fr-FR" err="1"/>
              <a:t>Alcohol</a:t>
            </a:r>
            <a:r>
              <a:rPr lang="fr-FR"/>
              <a:t> Clin </a:t>
            </a:r>
            <a:r>
              <a:rPr lang="fr-FR" err="1"/>
              <a:t>Exp</a:t>
            </a:r>
            <a:r>
              <a:rPr lang="fr-FR"/>
              <a:t> </a:t>
            </a:r>
            <a:r>
              <a:rPr lang="fr-FR" err="1"/>
              <a:t>Res</a:t>
            </a:r>
            <a:r>
              <a:rPr lang="fr-FR"/>
              <a:t>. 2014;38(6):1706-11. </a:t>
            </a:r>
            <a:endParaRPr lang="de-DE"/>
          </a:p>
        </p:txBody>
      </p:sp>
      <p:sp>
        <p:nvSpPr>
          <p:cNvPr id="8" name="Abgerundetes Rechteck 4">
            <a:extLst>
              <a:ext uri="{FF2B5EF4-FFF2-40B4-BE49-F238E27FC236}">
                <a16:creationId xmlns:a16="http://schemas.microsoft.com/office/drawing/2014/main" id="{889FFC10-9C61-AA2A-06E8-2D4AF3944A33}"/>
              </a:ext>
            </a:extLst>
          </p:cNvPr>
          <p:cNvSpPr/>
          <p:nvPr/>
        </p:nvSpPr>
        <p:spPr>
          <a:xfrm>
            <a:off x="637654" y="2306217"/>
            <a:ext cx="2955214" cy="3127918"/>
          </a:xfrm>
          <a:prstGeom prst="roundRect">
            <a:avLst/>
          </a:prstGeom>
          <a:solidFill>
            <a:srgbClr val="D8EAF8"/>
          </a:solidFill>
          <a:ln w="6350">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err="1">
                <a:solidFill>
                  <a:srgbClr val="002060"/>
                </a:solidFill>
                <a:latin typeface="Apis For Office" panose="020B0504010101010104"/>
                <a:ea typeface="Apis For Office" panose="020B0504010101010104" pitchFamily="34" charset="0"/>
                <a:cs typeface="Apis For Office" panose="020B0504010101010104" pitchFamily="34" charset="0"/>
              </a:rPr>
              <a:t>PEth</a:t>
            </a:r>
            <a:r>
              <a:rPr lang="de-DE" sz="2000">
                <a:solidFill>
                  <a:srgbClr val="002060"/>
                </a:solidFill>
                <a:latin typeface="Apis For Office" panose="020B0504010101010104"/>
                <a:ea typeface="Apis For Office" panose="020B0504010101010104" pitchFamily="34" charset="0"/>
                <a:cs typeface="Apis For Office" panose="020B0504010101010104" pitchFamily="34" charset="0"/>
              </a:rPr>
              <a:t> ist ein direkter Alkohol-Biomarker, der den Alkohol-konsum der letzten 2-4 Wochen widerspiegelt</a:t>
            </a:r>
          </a:p>
        </p:txBody>
      </p:sp>
      <p:sp>
        <p:nvSpPr>
          <p:cNvPr id="16" name="Inhaltsplatzhalter 7">
            <a:extLst>
              <a:ext uri="{FF2B5EF4-FFF2-40B4-BE49-F238E27FC236}">
                <a16:creationId xmlns:a16="http://schemas.microsoft.com/office/drawing/2014/main" id="{7C4DE3A0-0A95-5775-6D10-089E7A6F61DE}"/>
              </a:ext>
            </a:extLst>
          </p:cNvPr>
          <p:cNvSpPr txBox="1">
            <a:spLocks/>
          </p:cNvSpPr>
          <p:nvPr/>
        </p:nvSpPr>
        <p:spPr>
          <a:xfrm>
            <a:off x="3914898" y="4350906"/>
            <a:ext cx="2259214" cy="296776"/>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spcBef>
                <a:spcPts val="300"/>
              </a:spcBef>
              <a:spcAft>
                <a:spcPts val="600"/>
              </a:spcAft>
              <a:buClrTx/>
              <a:buSzTx/>
              <a:buFont typeface="Arial" panose="020B0604020202020204" pitchFamily="34" charset="0"/>
              <a:buNone/>
              <a:tabLst/>
              <a:defRPr/>
            </a:pPr>
            <a:r>
              <a:rPr kumimoji="0" lang="de-DE" sz="1600" b="1" i="0" u="none" strike="noStrike" kern="1200" cap="none" spc="0" normalizeH="0" baseline="0" noProof="0" err="1">
                <a:ln>
                  <a:noFill/>
                </a:ln>
                <a:solidFill>
                  <a:srgbClr val="001965"/>
                </a:solidFill>
                <a:effectLst/>
                <a:uLnTx/>
                <a:uFillTx/>
                <a:latin typeface="Apis For Office"/>
                <a:ea typeface="+mn-ea"/>
                <a:cs typeface="+mn-cs"/>
              </a:rPr>
              <a:t>PEth</a:t>
            </a:r>
            <a:r>
              <a:rPr kumimoji="0" lang="de-DE" sz="1600" b="1" i="0" u="none" strike="noStrike" kern="1200" cap="none" spc="0" normalizeH="0" baseline="0" noProof="0">
                <a:ln>
                  <a:noFill/>
                </a:ln>
                <a:solidFill>
                  <a:srgbClr val="001965"/>
                </a:solidFill>
                <a:effectLst/>
                <a:uLnTx/>
                <a:uFillTx/>
                <a:latin typeface="Apis For Office"/>
                <a:ea typeface="+mn-ea"/>
                <a:cs typeface="+mn-cs"/>
              </a:rPr>
              <a:t> &lt;20 </a:t>
            </a:r>
            <a:r>
              <a:rPr kumimoji="0" lang="de-DE" sz="1600" b="1" i="0" u="none" strike="noStrike" kern="1200" cap="none" spc="0" normalizeH="0" baseline="0" noProof="0" err="1">
                <a:ln>
                  <a:noFill/>
                </a:ln>
                <a:solidFill>
                  <a:srgbClr val="001965"/>
                </a:solidFill>
                <a:effectLst/>
                <a:uLnTx/>
                <a:uFillTx/>
                <a:latin typeface="Apis For Office"/>
                <a:ea typeface="+mn-ea"/>
                <a:cs typeface="+mn-cs"/>
              </a:rPr>
              <a:t>ng</a:t>
            </a:r>
            <a:r>
              <a:rPr kumimoji="0" lang="de-DE" sz="1600" b="1" i="0" u="none" strike="noStrike" kern="1200" cap="none" spc="0" normalizeH="0" baseline="0" noProof="0">
                <a:ln>
                  <a:noFill/>
                </a:ln>
                <a:solidFill>
                  <a:srgbClr val="001965"/>
                </a:solidFill>
                <a:effectLst/>
                <a:uLnTx/>
                <a:uFillTx/>
                <a:latin typeface="Apis For Office"/>
                <a:ea typeface="+mn-ea"/>
                <a:cs typeface="+mn-cs"/>
              </a:rPr>
              <a:t>/</a:t>
            </a:r>
            <a:r>
              <a:rPr kumimoji="0" lang="de-DE" sz="1600" b="1" i="0" u="none" strike="noStrike" kern="1200" cap="none" spc="0" normalizeH="0" baseline="0" noProof="0" err="1">
                <a:ln>
                  <a:noFill/>
                </a:ln>
                <a:solidFill>
                  <a:srgbClr val="001965"/>
                </a:solidFill>
                <a:effectLst/>
                <a:uLnTx/>
                <a:uFillTx/>
                <a:latin typeface="Apis For Office"/>
                <a:ea typeface="+mn-ea"/>
                <a:cs typeface="+mn-cs"/>
              </a:rPr>
              <a:t>mL</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kumimoji="0" lang="de-DE" sz="1400" i="0" u="none" strike="noStrike" kern="1200" cap="none" spc="0" normalizeH="0" baseline="0" noProof="0">
                <a:ln>
                  <a:noFill/>
                </a:ln>
                <a:solidFill>
                  <a:srgbClr val="001965"/>
                </a:solidFill>
                <a:effectLst/>
                <a:uLnTx/>
                <a:uFillTx/>
                <a:latin typeface="Apis For Office"/>
                <a:ea typeface="+mn-ea"/>
                <a:cs typeface="+mn-cs"/>
              </a:rPr>
              <a:t>Geringer/Gelegentlicher </a:t>
            </a:r>
            <a:r>
              <a:rPr lang="de-DE" sz="1400">
                <a:latin typeface="Apis For Office"/>
              </a:rPr>
              <a:t>Alkoholkonsum</a:t>
            </a:r>
            <a:endParaRPr kumimoji="0" lang="de-DE" sz="1400" i="0" u="none" strike="noStrike" kern="1200" cap="none" spc="0" normalizeH="0" baseline="0" noProof="0">
              <a:ln>
                <a:noFill/>
              </a:ln>
              <a:solidFill>
                <a:srgbClr val="001965"/>
              </a:solidFill>
              <a:effectLst/>
              <a:uLnTx/>
              <a:uFillTx/>
              <a:latin typeface="Apis For Office"/>
              <a:ea typeface="+mn-ea"/>
              <a:cs typeface="+mn-cs"/>
            </a:endParaRPr>
          </a:p>
        </p:txBody>
      </p:sp>
      <p:sp>
        <p:nvSpPr>
          <p:cNvPr id="22" name="Rechteck: abgerundete Ecken 2">
            <a:extLst>
              <a:ext uri="{FF2B5EF4-FFF2-40B4-BE49-F238E27FC236}">
                <a16:creationId xmlns:a16="http://schemas.microsoft.com/office/drawing/2014/main" id="{3A258704-FB00-0132-D177-FC2D780E5AFD}"/>
              </a:ext>
            </a:extLst>
          </p:cNvPr>
          <p:cNvSpPr/>
          <p:nvPr/>
        </p:nvSpPr>
        <p:spPr>
          <a:xfrm>
            <a:off x="3844416" y="2306218"/>
            <a:ext cx="2400178" cy="3127918"/>
          </a:xfrm>
          <a:prstGeom prst="roundRect">
            <a:avLst>
              <a:gd name="adj" fmla="val 1539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pic>
        <p:nvPicPr>
          <p:cNvPr id="123" name="Grafik 122" descr="Flasche mit einfarbiger Füllung">
            <a:extLst>
              <a:ext uri="{FF2B5EF4-FFF2-40B4-BE49-F238E27FC236}">
                <a16:creationId xmlns:a16="http://schemas.microsoft.com/office/drawing/2014/main" id="{EF50C4F0-C558-1A55-2EBD-614D2F9D2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1330" y="3013827"/>
            <a:ext cx="1076984" cy="1076984"/>
          </a:xfrm>
          <a:prstGeom prst="rect">
            <a:avLst/>
          </a:prstGeom>
        </p:spPr>
      </p:pic>
      <p:pic>
        <p:nvPicPr>
          <p:cNvPr id="125" name="Grafik 124" descr="Wein mit einfarbiger Füllung">
            <a:extLst>
              <a:ext uri="{FF2B5EF4-FFF2-40B4-BE49-F238E27FC236}">
                <a16:creationId xmlns:a16="http://schemas.microsoft.com/office/drawing/2014/main" id="{2FF9E081-600D-8121-9D31-C776D82B22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3447">
            <a:off x="3890176" y="3158718"/>
            <a:ext cx="914400" cy="914400"/>
          </a:xfrm>
          <a:prstGeom prst="rect">
            <a:avLst/>
          </a:prstGeom>
        </p:spPr>
      </p:pic>
      <p:pic>
        <p:nvPicPr>
          <p:cNvPr id="127" name="Grafik 126" descr="Bier mit einfarbiger Füllung">
            <a:extLst>
              <a:ext uri="{FF2B5EF4-FFF2-40B4-BE49-F238E27FC236}">
                <a16:creationId xmlns:a16="http://schemas.microsoft.com/office/drawing/2014/main" id="{91BFCEFB-51F2-AFC7-B334-C9DD0AF229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19528">
            <a:off x="5209009" y="3095119"/>
            <a:ext cx="914400" cy="914400"/>
          </a:xfrm>
          <a:prstGeom prst="rect">
            <a:avLst/>
          </a:prstGeom>
        </p:spPr>
      </p:pic>
      <p:sp>
        <p:nvSpPr>
          <p:cNvPr id="131" name="&quot;Nein&quot;-Symbol 130">
            <a:extLst>
              <a:ext uri="{FF2B5EF4-FFF2-40B4-BE49-F238E27FC236}">
                <a16:creationId xmlns:a16="http://schemas.microsoft.com/office/drawing/2014/main" id="{ACCCE5CC-BFF8-B8EE-E515-936B033A682F}"/>
              </a:ext>
            </a:extLst>
          </p:cNvPr>
          <p:cNvSpPr/>
          <p:nvPr/>
        </p:nvSpPr>
        <p:spPr>
          <a:xfrm>
            <a:off x="4351075" y="2940545"/>
            <a:ext cx="1294769" cy="1294769"/>
          </a:xfrm>
          <a:prstGeom prst="noSmoking">
            <a:avLst>
              <a:gd name="adj" fmla="val 6044"/>
            </a:avLst>
          </a:prstGeom>
          <a:solidFill>
            <a:srgbClr val="C00000"/>
          </a:solidFill>
          <a:ln w="9525" cap="flat">
            <a:noFill/>
            <a:prstDash val="solid"/>
            <a:miter/>
          </a:ln>
        </p:spPr>
        <p:txBody>
          <a:bodyPr rtlCol="0" anchor="ctr"/>
          <a:lstStyle/>
          <a:p>
            <a:pPr algn="l"/>
            <a:endParaRPr lang="de-DE"/>
          </a:p>
        </p:txBody>
      </p:sp>
      <p:grpSp>
        <p:nvGrpSpPr>
          <p:cNvPr id="133" name="Gruppieren 132">
            <a:extLst>
              <a:ext uri="{FF2B5EF4-FFF2-40B4-BE49-F238E27FC236}">
                <a16:creationId xmlns:a16="http://schemas.microsoft.com/office/drawing/2014/main" id="{A82D66CE-34D8-7E07-7A8B-B93CF029F764}"/>
              </a:ext>
            </a:extLst>
          </p:cNvPr>
          <p:cNvGrpSpPr/>
          <p:nvPr/>
        </p:nvGrpSpPr>
        <p:grpSpPr>
          <a:xfrm>
            <a:off x="6496142" y="2306216"/>
            <a:ext cx="5228250" cy="3127919"/>
            <a:chOff x="6496142" y="2759920"/>
            <a:chExt cx="5228250" cy="2771276"/>
          </a:xfrm>
        </p:grpSpPr>
        <p:sp>
          <p:nvSpPr>
            <p:cNvPr id="14" name="Rechteck: abgerundete Ecken 20">
              <a:extLst>
                <a:ext uri="{FF2B5EF4-FFF2-40B4-BE49-F238E27FC236}">
                  <a16:creationId xmlns:a16="http://schemas.microsoft.com/office/drawing/2014/main" id="{2FC15FA0-055D-D2EB-EB42-9925BF91BC25}"/>
                </a:ext>
              </a:extLst>
            </p:cNvPr>
            <p:cNvSpPr/>
            <p:nvPr/>
          </p:nvSpPr>
          <p:spPr>
            <a:xfrm>
              <a:off x="10999930" y="3789174"/>
              <a:ext cx="724462" cy="5608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13000"/>
                </a:lnSpc>
                <a:spcBef>
                  <a:spcPts val="0"/>
                </a:spcBef>
                <a:spcAft>
                  <a:spcPts val="0"/>
                </a:spcAft>
                <a:buClrTx/>
                <a:buSzTx/>
                <a:buFontTx/>
                <a:buNone/>
                <a:tabLst/>
                <a:defRPr/>
              </a:pPr>
              <a:endParaRPr kumimoji="0" lang="de-DE" sz="1600" b="1" i="0" u="none" strike="noStrike" kern="1200" cap="none" spc="0" normalizeH="0" baseline="0" noProof="0">
                <a:ln>
                  <a:noFill/>
                </a:ln>
                <a:solidFill>
                  <a:srgbClr val="FFFFFF"/>
                </a:solidFill>
                <a:effectLst/>
                <a:uLnTx/>
                <a:uFillTx/>
                <a:latin typeface="Apis For Office"/>
                <a:ea typeface="+mn-ea"/>
                <a:cs typeface="+mn-cs"/>
              </a:endParaRPr>
            </a:p>
          </p:txBody>
        </p:sp>
        <p:sp>
          <p:nvSpPr>
            <p:cNvPr id="102" name="Rechteck: abgerundete Ecken 2">
              <a:extLst>
                <a:ext uri="{FF2B5EF4-FFF2-40B4-BE49-F238E27FC236}">
                  <a16:creationId xmlns:a16="http://schemas.microsoft.com/office/drawing/2014/main" id="{FB65C1B2-4C92-8970-9203-9E23C14EC245}"/>
                </a:ext>
              </a:extLst>
            </p:cNvPr>
            <p:cNvSpPr/>
            <p:nvPr/>
          </p:nvSpPr>
          <p:spPr>
            <a:xfrm>
              <a:off x="6496142" y="2759920"/>
              <a:ext cx="2400178" cy="2771276"/>
            </a:xfrm>
            <a:prstGeom prst="roundRect">
              <a:avLst>
                <a:gd name="adj" fmla="val 15395"/>
              </a:avLst>
            </a:prstGeom>
            <a:noFill/>
            <a:ln w="762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03" name="Rechteck: abgerundete Ecken 2">
              <a:extLst>
                <a:ext uri="{FF2B5EF4-FFF2-40B4-BE49-F238E27FC236}">
                  <a16:creationId xmlns:a16="http://schemas.microsoft.com/office/drawing/2014/main" id="{755928BD-8906-17B1-D4BB-9DF45F9D64E0}"/>
                </a:ext>
              </a:extLst>
            </p:cNvPr>
            <p:cNvSpPr/>
            <p:nvPr/>
          </p:nvSpPr>
          <p:spPr>
            <a:xfrm>
              <a:off x="9147867" y="2759920"/>
              <a:ext cx="2400178" cy="2771276"/>
            </a:xfrm>
            <a:prstGeom prst="roundRect">
              <a:avLst>
                <a:gd name="adj" fmla="val 1539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04" name="Inhaltsplatzhalter 7">
              <a:extLst>
                <a:ext uri="{FF2B5EF4-FFF2-40B4-BE49-F238E27FC236}">
                  <a16:creationId xmlns:a16="http://schemas.microsoft.com/office/drawing/2014/main" id="{D401CB7A-2D67-0CAC-4228-43D517C72F97}"/>
                </a:ext>
              </a:extLst>
            </p:cNvPr>
            <p:cNvSpPr txBox="1">
              <a:spLocks/>
            </p:cNvSpPr>
            <p:nvPr/>
          </p:nvSpPr>
          <p:spPr>
            <a:xfrm>
              <a:off x="6566622" y="4900303"/>
              <a:ext cx="2259214"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1600" b="1" i="0" u="none" strike="noStrike" kern="1200" cap="none" spc="0" normalizeH="0" baseline="0" noProof="0" err="1">
                  <a:ln>
                    <a:noFill/>
                  </a:ln>
                  <a:solidFill>
                    <a:srgbClr val="001965"/>
                  </a:solidFill>
                  <a:effectLst/>
                  <a:uLnTx/>
                  <a:uFillTx/>
                  <a:latin typeface="Apis For Office"/>
                  <a:ea typeface="+mn-ea"/>
                  <a:cs typeface="+mn-cs"/>
                </a:rPr>
                <a:t>PEth</a:t>
              </a:r>
              <a:r>
                <a:rPr kumimoji="0" lang="de-DE" sz="1600" b="1" i="0" u="none" strike="noStrike" kern="1200" cap="none" spc="0" normalizeH="0" baseline="0" noProof="0">
                  <a:ln>
                    <a:noFill/>
                  </a:ln>
                  <a:solidFill>
                    <a:srgbClr val="001965"/>
                  </a:solidFill>
                  <a:effectLst/>
                  <a:uLnTx/>
                  <a:uFillTx/>
                  <a:latin typeface="Apis For Office"/>
                  <a:ea typeface="+mn-ea"/>
                  <a:cs typeface="+mn-cs"/>
                </a:rPr>
                <a:t> ≥80 </a:t>
              </a:r>
              <a:r>
                <a:rPr kumimoji="0" lang="de-DE" sz="1600" b="1" i="0" u="none" strike="noStrike" kern="1200" cap="none" spc="0" normalizeH="0" baseline="0" noProof="0" err="1">
                  <a:ln>
                    <a:noFill/>
                  </a:ln>
                  <a:solidFill>
                    <a:srgbClr val="001965"/>
                  </a:solidFill>
                  <a:effectLst/>
                  <a:uLnTx/>
                  <a:uFillTx/>
                  <a:latin typeface="Apis For Office"/>
                  <a:ea typeface="+mn-ea"/>
                  <a:cs typeface="+mn-cs"/>
                </a:rPr>
                <a:t>ng</a:t>
              </a:r>
              <a:r>
                <a:rPr kumimoji="0" lang="de-DE" sz="1600" b="1" i="0" u="none" strike="noStrike" kern="1200" cap="none" spc="0" normalizeH="0" baseline="0" noProof="0">
                  <a:ln>
                    <a:noFill/>
                  </a:ln>
                  <a:solidFill>
                    <a:srgbClr val="001965"/>
                  </a:solidFill>
                  <a:effectLst/>
                  <a:uLnTx/>
                  <a:uFillTx/>
                  <a:latin typeface="Apis For Office"/>
                  <a:ea typeface="+mn-ea"/>
                  <a:cs typeface="+mn-cs"/>
                </a:rPr>
                <a:t>/</a:t>
              </a:r>
              <a:r>
                <a:rPr kumimoji="0" lang="de-DE" sz="1600" b="1" i="0" u="none" strike="noStrike" kern="1200" cap="none" spc="0" normalizeH="0" baseline="0" noProof="0" err="1">
                  <a:ln>
                    <a:noFill/>
                  </a:ln>
                  <a:solidFill>
                    <a:srgbClr val="001965"/>
                  </a:solidFill>
                  <a:effectLst/>
                  <a:uLnTx/>
                  <a:uFillTx/>
                  <a:latin typeface="Apis For Office"/>
                  <a:ea typeface="+mn-ea"/>
                  <a:cs typeface="+mn-cs"/>
                </a:rPr>
                <a:t>mL</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lang="de-DE" sz="1400">
                  <a:latin typeface="Apis For Office"/>
                </a:rPr>
                <a:t>Durchschnitt </a:t>
              </a:r>
              <a:r>
                <a:rPr kumimoji="0" lang="de-DE" sz="1400" i="0" u="none" strike="noStrike" kern="1200" cap="none" spc="0" normalizeH="0" baseline="0" noProof="0">
                  <a:ln>
                    <a:noFill/>
                  </a:ln>
                  <a:solidFill>
                    <a:srgbClr val="001965"/>
                  </a:solidFill>
                  <a:effectLst/>
                  <a:uLnTx/>
                  <a:uFillTx/>
                  <a:latin typeface="Apis For Office"/>
                  <a:ea typeface="+mn-ea"/>
                  <a:cs typeface="+mn-cs"/>
                </a:rPr>
                <a:t>≥4 Drinks/Tag</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105" name="Inhaltsplatzhalter 7">
              <a:extLst>
                <a:ext uri="{FF2B5EF4-FFF2-40B4-BE49-F238E27FC236}">
                  <a16:creationId xmlns:a16="http://schemas.microsoft.com/office/drawing/2014/main" id="{CF5E723F-088C-8696-D851-0B996353D7C0}"/>
                </a:ext>
              </a:extLst>
            </p:cNvPr>
            <p:cNvSpPr txBox="1">
              <a:spLocks/>
            </p:cNvSpPr>
            <p:nvPr/>
          </p:nvSpPr>
          <p:spPr>
            <a:xfrm>
              <a:off x="9218349" y="4900303"/>
              <a:ext cx="2259214"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lvl="0" indent="0" algn="ctr">
                <a:buNone/>
                <a:defRPr/>
              </a:pPr>
              <a:r>
                <a:rPr kumimoji="0" lang="de-DE" sz="1600" b="1" i="0" u="none" strike="noStrike" kern="1200" cap="none" spc="0" normalizeH="0" baseline="0" noProof="0" err="1">
                  <a:ln>
                    <a:noFill/>
                  </a:ln>
                  <a:solidFill>
                    <a:srgbClr val="001965"/>
                  </a:solidFill>
                  <a:effectLst/>
                  <a:uLnTx/>
                  <a:uFillTx/>
                  <a:latin typeface="Apis For Office"/>
                  <a:ea typeface="+mn-ea"/>
                  <a:cs typeface="+mn-cs"/>
                </a:rPr>
                <a:t>PEth</a:t>
              </a:r>
              <a:r>
                <a:rPr lang="de-DE" sz="1600" b="1"/>
                <a:t> ≥</a:t>
              </a:r>
              <a:r>
                <a:rPr kumimoji="0" lang="de-DE" sz="1600" b="1" i="0" u="none" strike="noStrike" kern="1200" cap="none" spc="0" normalizeH="0" baseline="0" noProof="0">
                  <a:ln>
                    <a:noFill/>
                  </a:ln>
                  <a:solidFill>
                    <a:srgbClr val="001965"/>
                  </a:solidFill>
                  <a:effectLst/>
                  <a:uLnTx/>
                  <a:uFillTx/>
                  <a:latin typeface="Apis For Office"/>
                  <a:ea typeface="+mn-ea"/>
                  <a:cs typeface="+mn-cs"/>
                </a:rPr>
                <a:t>200 </a:t>
              </a:r>
              <a:r>
                <a:rPr kumimoji="0" lang="de-DE" sz="1600" b="1" i="0" u="none" strike="noStrike" kern="1200" cap="none" spc="0" normalizeH="0" baseline="0" noProof="0" err="1">
                  <a:ln>
                    <a:noFill/>
                  </a:ln>
                  <a:solidFill>
                    <a:srgbClr val="001965"/>
                  </a:solidFill>
                  <a:effectLst/>
                  <a:uLnTx/>
                  <a:uFillTx/>
                  <a:latin typeface="Apis For Office"/>
                  <a:ea typeface="+mn-ea"/>
                  <a:cs typeface="+mn-cs"/>
                </a:rPr>
                <a:t>ng</a:t>
              </a:r>
              <a:r>
                <a:rPr kumimoji="0" lang="de-DE" sz="1600" b="1" i="0" u="none" strike="noStrike" kern="1200" cap="none" spc="0" normalizeH="0" baseline="0" noProof="0">
                  <a:ln>
                    <a:noFill/>
                  </a:ln>
                  <a:solidFill>
                    <a:srgbClr val="001965"/>
                  </a:solidFill>
                  <a:effectLst/>
                  <a:uLnTx/>
                  <a:uFillTx/>
                  <a:latin typeface="Apis For Office"/>
                  <a:ea typeface="+mn-ea"/>
                  <a:cs typeface="+mn-cs"/>
                </a:rPr>
                <a:t>/</a:t>
              </a:r>
              <a:r>
                <a:rPr kumimoji="0" lang="de-DE" sz="1600" b="1" i="0" u="none" strike="noStrike" kern="1200" cap="none" spc="0" normalizeH="0" baseline="0" noProof="0" err="1">
                  <a:ln>
                    <a:noFill/>
                  </a:ln>
                  <a:solidFill>
                    <a:srgbClr val="001965"/>
                  </a:solidFill>
                  <a:effectLst/>
                  <a:uLnTx/>
                  <a:uFillTx/>
                  <a:latin typeface="Apis For Office"/>
                  <a:ea typeface="+mn-ea"/>
                  <a:cs typeface="+mn-cs"/>
                </a:rPr>
                <a:t>mL</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lang="de-DE" sz="1400">
                  <a:latin typeface="Apis For Office"/>
                </a:rPr>
                <a:t>Übermäßiger Alkoholkonsum</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121" name="Gruppieren 120">
              <a:extLst>
                <a:ext uri="{FF2B5EF4-FFF2-40B4-BE49-F238E27FC236}">
                  <a16:creationId xmlns:a16="http://schemas.microsoft.com/office/drawing/2014/main" id="{1802A7D1-1F9B-F72F-41E3-46B412D2BA4C}"/>
                </a:ext>
              </a:extLst>
            </p:cNvPr>
            <p:cNvGrpSpPr/>
            <p:nvPr/>
          </p:nvGrpSpPr>
          <p:grpSpPr>
            <a:xfrm>
              <a:off x="6880358" y="3068826"/>
              <a:ext cx="1656579" cy="1589989"/>
              <a:chOff x="6880358" y="3068826"/>
              <a:chExt cx="1656579" cy="1589989"/>
            </a:xfrm>
          </p:grpSpPr>
          <p:grpSp>
            <p:nvGrpSpPr>
              <p:cNvPr id="120" name="Gruppieren 119">
                <a:extLst>
                  <a:ext uri="{FF2B5EF4-FFF2-40B4-BE49-F238E27FC236}">
                    <a16:creationId xmlns:a16="http://schemas.microsoft.com/office/drawing/2014/main" id="{4A5F31B0-FB99-52CF-D4FD-6889B3F8A3A4}"/>
                  </a:ext>
                </a:extLst>
              </p:cNvPr>
              <p:cNvGrpSpPr/>
              <p:nvPr/>
            </p:nvGrpSpPr>
            <p:grpSpPr>
              <a:xfrm>
                <a:off x="6880358" y="3068826"/>
                <a:ext cx="1589989" cy="1589989"/>
                <a:chOff x="6880358" y="3068826"/>
                <a:chExt cx="1589989" cy="1589989"/>
              </a:xfrm>
            </p:grpSpPr>
            <p:pic>
              <p:nvPicPr>
                <p:cNvPr id="109" name="Grafik 108" descr="Monatskalender Silhouette">
                  <a:extLst>
                    <a:ext uri="{FF2B5EF4-FFF2-40B4-BE49-F238E27FC236}">
                      <a16:creationId xmlns:a16="http://schemas.microsoft.com/office/drawing/2014/main" id="{2325ECFB-8C2F-0808-5A0C-BF2C061397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0358" y="3068826"/>
                  <a:ext cx="1589989" cy="1589989"/>
                </a:xfrm>
                <a:prstGeom prst="rect">
                  <a:avLst/>
                </a:prstGeom>
              </p:spPr>
            </p:pic>
            <p:pic>
              <p:nvPicPr>
                <p:cNvPr id="111" name="Grafik 110" descr="Schließen mit einfarbiger Füllung">
                  <a:extLst>
                    <a:ext uri="{FF2B5EF4-FFF2-40B4-BE49-F238E27FC236}">
                      <a16:creationId xmlns:a16="http://schemas.microsoft.com/office/drawing/2014/main" id="{4E64EC1B-86A6-6245-01D9-B055329F39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90988" y="3779456"/>
                  <a:ext cx="168727" cy="168727"/>
                </a:xfrm>
                <a:prstGeom prst="rect">
                  <a:avLst/>
                </a:prstGeom>
              </p:spPr>
            </p:pic>
            <p:pic>
              <p:nvPicPr>
                <p:cNvPr id="113" name="Grafik 112" descr="Häkchen mit einfarbiger Füllung">
                  <a:extLst>
                    <a:ext uri="{FF2B5EF4-FFF2-40B4-BE49-F238E27FC236}">
                      <a16:creationId xmlns:a16="http://schemas.microsoft.com/office/drawing/2014/main" id="{479364EA-3E45-71D1-760A-1EBCD99C91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66291" y="3629669"/>
                  <a:ext cx="144000" cy="144000"/>
                </a:xfrm>
                <a:prstGeom prst="rect">
                  <a:avLst/>
                </a:prstGeom>
              </p:spPr>
            </p:pic>
            <p:pic>
              <p:nvPicPr>
                <p:cNvPr id="114" name="Grafik 113" descr="Schließen mit einfarbiger Füllung">
                  <a:extLst>
                    <a:ext uri="{FF2B5EF4-FFF2-40B4-BE49-F238E27FC236}">
                      <a16:creationId xmlns:a16="http://schemas.microsoft.com/office/drawing/2014/main" id="{E277A6C2-0A64-FB83-C8E8-A08FD6F6CA43}"/>
                    </a:ext>
                  </a:extLst>
                </p:cNvPr>
                <p:cNvPicPr>
                  <a:picLocks noChangeAspect="1"/>
                </p:cNvPicPr>
                <p:nvPr/>
              </p:nvPicPr>
              <p:blipFill>
                <a:blip r:embed="rId11">
                  <a:extLst>
                    <a:ext uri="{96DAC541-7B7A-43D3-8B79-37D633B846F1}">
                      <asvg:svgBlip xmlns:asvg="http://schemas.microsoft.com/office/drawing/2016/SVG/main" r:embed="rId15"/>
                    </a:ext>
                  </a:extLst>
                </a:blip>
                <a:stretch>
                  <a:fillRect/>
                </a:stretch>
              </p:blipFill>
              <p:spPr>
                <a:xfrm>
                  <a:off x="7255077" y="3948183"/>
                  <a:ext cx="168727" cy="168727"/>
                </a:xfrm>
                <a:prstGeom prst="rect">
                  <a:avLst/>
                </a:prstGeom>
              </p:spPr>
            </p:pic>
            <p:pic>
              <p:nvPicPr>
                <p:cNvPr id="115" name="Grafik 114" descr="Schließen mit einfarbiger Füllung">
                  <a:extLst>
                    <a:ext uri="{FF2B5EF4-FFF2-40B4-BE49-F238E27FC236}">
                      <a16:creationId xmlns:a16="http://schemas.microsoft.com/office/drawing/2014/main" id="{CC1A4774-419C-0F06-07AF-FBB722C0E452}"/>
                    </a:ext>
                  </a:extLst>
                </p:cNvPr>
                <p:cNvPicPr>
                  <a:picLocks noChangeAspect="1"/>
                </p:cNvPicPr>
                <p:nvPr/>
              </p:nvPicPr>
              <p:blipFill>
                <a:blip r:embed="rId11">
                  <a:extLst>
                    <a:ext uri="{96DAC541-7B7A-43D3-8B79-37D633B846F1}">
                      <asvg:svgBlip xmlns:asvg="http://schemas.microsoft.com/office/drawing/2016/SVG/main" r:embed="rId15"/>
                    </a:ext>
                  </a:extLst>
                </a:blip>
                <a:stretch>
                  <a:fillRect/>
                </a:stretch>
              </p:blipFill>
              <p:spPr>
                <a:xfrm>
                  <a:off x="7753928" y="3944769"/>
                  <a:ext cx="168727" cy="168727"/>
                </a:xfrm>
                <a:prstGeom prst="rect">
                  <a:avLst/>
                </a:prstGeom>
              </p:spPr>
            </p:pic>
            <p:pic>
              <p:nvPicPr>
                <p:cNvPr id="116" name="Grafik 115" descr="Häkchen mit einfarbiger Füllung">
                  <a:extLst>
                    <a:ext uri="{FF2B5EF4-FFF2-40B4-BE49-F238E27FC236}">
                      <a16:creationId xmlns:a16="http://schemas.microsoft.com/office/drawing/2014/main" id="{0FF899A6-D937-8F37-E074-910008004A5F}"/>
                    </a:ext>
                  </a:extLst>
                </p:cNvPr>
                <p:cNvPicPr>
                  <a:picLocks noChangeAspect="1"/>
                </p:cNvPicPr>
                <p:nvPr/>
              </p:nvPicPr>
              <p:blipFill>
                <a:blip r:embed="rId13">
                  <a:extLst>
                    <a:ext uri="{96DAC541-7B7A-43D3-8B79-37D633B846F1}">
                      <asvg:svgBlip xmlns:asvg="http://schemas.microsoft.com/office/drawing/2016/SVG/main" r:embed="rId16"/>
                    </a:ext>
                  </a:extLst>
                </a:blip>
                <a:stretch>
                  <a:fillRect/>
                </a:stretch>
              </p:blipFill>
              <p:spPr>
                <a:xfrm>
                  <a:off x="7440412" y="3633331"/>
                  <a:ext cx="144000" cy="144000"/>
                </a:xfrm>
                <a:prstGeom prst="rect">
                  <a:avLst/>
                </a:prstGeom>
              </p:spPr>
            </p:pic>
            <p:pic>
              <p:nvPicPr>
                <p:cNvPr id="117" name="Grafik 116" descr="Häkchen mit einfarbiger Füllung">
                  <a:extLst>
                    <a:ext uri="{FF2B5EF4-FFF2-40B4-BE49-F238E27FC236}">
                      <a16:creationId xmlns:a16="http://schemas.microsoft.com/office/drawing/2014/main" id="{883D4581-023F-4B2C-EFB6-3539C9FFE695}"/>
                    </a:ext>
                  </a:extLst>
                </p:cNvPr>
                <p:cNvPicPr>
                  <a:picLocks noChangeAspect="1"/>
                </p:cNvPicPr>
                <p:nvPr/>
              </p:nvPicPr>
              <p:blipFill>
                <a:blip r:embed="rId13">
                  <a:extLst>
                    <a:ext uri="{96DAC541-7B7A-43D3-8B79-37D633B846F1}">
                      <asvg:svgBlip xmlns:asvg="http://schemas.microsoft.com/office/drawing/2016/SVG/main" r:embed="rId16"/>
                    </a:ext>
                  </a:extLst>
                </a:blip>
                <a:stretch>
                  <a:fillRect/>
                </a:stretch>
              </p:blipFill>
              <p:spPr>
                <a:xfrm>
                  <a:off x="7267440" y="3791819"/>
                  <a:ext cx="144000" cy="144000"/>
                </a:xfrm>
                <a:prstGeom prst="rect">
                  <a:avLst/>
                </a:prstGeom>
              </p:spPr>
            </p:pic>
            <p:pic>
              <p:nvPicPr>
                <p:cNvPr id="118" name="Grafik 117" descr="Häkchen mit einfarbiger Füllung">
                  <a:extLst>
                    <a:ext uri="{FF2B5EF4-FFF2-40B4-BE49-F238E27FC236}">
                      <a16:creationId xmlns:a16="http://schemas.microsoft.com/office/drawing/2014/main" id="{684543AB-A514-A866-C34E-79811EA3CB17}"/>
                    </a:ext>
                  </a:extLst>
                </p:cNvPr>
                <p:cNvPicPr>
                  <a:picLocks noChangeAspect="1"/>
                </p:cNvPicPr>
                <p:nvPr/>
              </p:nvPicPr>
              <p:blipFill>
                <a:blip r:embed="rId13">
                  <a:extLst>
                    <a:ext uri="{96DAC541-7B7A-43D3-8B79-37D633B846F1}">
                      <asvg:svgBlip xmlns:asvg="http://schemas.microsoft.com/office/drawing/2016/SVG/main" r:embed="rId16"/>
                    </a:ext>
                  </a:extLst>
                </a:blip>
                <a:stretch>
                  <a:fillRect/>
                </a:stretch>
              </p:blipFill>
              <p:spPr>
                <a:xfrm>
                  <a:off x="7435821" y="4119690"/>
                  <a:ext cx="144000" cy="144000"/>
                </a:xfrm>
                <a:prstGeom prst="rect">
                  <a:avLst/>
                </a:prstGeom>
              </p:spPr>
            </p:pic>
            <p:pic>
              <p:nvPicPr>
                <p:cNvPr id="119" name="Grafik 118" descr="Häkchen mit einfarbiger Füllung">
                  <a:extLst>
                    <a:ext uri="{FF2B5EF4-FFF2-40B4-BE49-F238E27FC236}">
                      <a16:creationId xmlns:a16="http://schemas.microsoft.com/office/drawing/2014/main" id="{95EEEB8F-B402-652C-8D47-16AC4C0F3D60}"/>
                    </a:ext>
                  </a:extLst>
                </p:cNvPr>
                <p:cNvPicPr>
                  <a:picLocks noChangeAspect="1"/>
                </p:cNvPicPr>
                <p:nvPr/>
              </p:nvPicPr>
              <p:blipFill>
                <a:blip r:embed="rId13">
                  <a:extLst>
                    <a:ext uri="{96DAC541-7B7A-43D3-8B79-37D633B846F1}">
                      <asvg:svgBlip xmlns:asvg="http://schemas.microsoft.com/office/drawing/2016/SVG/main" r:embed="rId16"/>
                    </a:ext>
                  </a:extLst>
                </a:blip>
                <a:stretch>
                  <a:fillRect/>
                </a:stretch>
              </p:blipFill>
              <p:spPr>
                <a:xfrm>
                  <a:off x="7933070" y="3960730"/>
                  <a:ext cx="144000" cy="144000"/>
                </a:xfrm>
                <a:prstGeom prst="rect">
                  <a:avLst/>
                </a:prstGeom>
              </p:spPr>
            </p:pic>
          </p:grpSp>
          <p:grpSp>
            <p:nvGrpSpPr>
              <p:cNvPr id="29" name="Grafik 92">
                <a:extLst>
                  <a:ext uri="{FF2B5EF4-FFF2-40B4-BE49-F238E27FC236}">
                    <a16:creationId xmlns:a16="http://schemas.microsoft.com/office/drawing/2014/main" id="{C52714AB-5EB3-4BDA-8779-CECF8A7BBFF7}"/>
                  </a:ext>
                </a:extLst>
              </p:cNvPr>
              <p:cNvGrpSpPr/>
              <p:nvPr/>
            </p:nvGrpSpPr>
            <p:grpSpPr>
              <a:xfrm>
                <a:off x="7906730" y="3847312"/>
                <a:ext cx="630207" cy="644838"/>
                <a:chOff x="6682696" y="4028787"/>
                <a:chExt cx="815379" cy="834309"/>
              </a:xfrm>
            </p:grpSpPr>
            <p:grpSp>
              <p:nvGrpSpPr>
                <p:cNvPr id="30" name="Grafik 92">
                  <a:extLst>
                    <a:ext uri="{FF2B5EF4-FFF2-40B4-BE49-F238E27FC236}">
                      <a16:creationId xmlns:a16="http://schemas.microsoft.com/office/drawing/2014/main" id="{DCBA9BFE-5712-160D-9026-BCB3C5824424}"/>
                    </a:ext>
                  </a:extLst>
                </p:cNvPr>
                <p:cNvGrpSpPr/>
                <p:nvPr/>
              </p:nvGrpSpPr>
              <p:grpSpPr>
                <a:xfrm>
                  <a:off x="6682696" y="4028787"/>
                  <a:ext cx="815379" cy="834309"/>
                  <a:chOff x="6682696" y="4028787"/>
                  <a:chExt cx="815379" cy="834309"/>
                </a:xfrm>
              </p:grpSpPr>
              <p:sp>
                <p:nvSpPr>
                  <p:cNvPr id="37" name="Freihandform 36">
                    <a:extLst>
                      <a:ext uri="{FF2B5EF4-FFF2-40B4-BE49-F238E27FC236}">
                        <a16:creationId xmlns:a16="http://schemas.microsoft.com/office/drawing/2014/main" id="{AA675B4C-5887-40B9-DF75-01FCCCAD01F6}"/>
                      </a:ext>
                    </a:extLst>
                  </p:cNvPr>
                  <p:cNvSpPr/>
                  <p:nvPr/>
                </p:nvSpPr>
                <p:spPr>
                  <a:xfrm>
                    <a:off x="6995002" y="4191795"/>
                    <a:ext cx="336015" cy="211830"/>
                  </a:xfrm>
                  <a:custGeom>
                    <a:avLst/>
                    <a:gdLst>
                      <a:gd name="connsiteX0" fmla="*/ 336015 w 336015"/>
                      <a:gd name="connsiteY0" fmla="*/ 142303 h 211830"/>
                      <a:gd name="connsiteX1" fmla="*/ 275861 w 336015"/>
                      <a:gd name="connsiteY1" fmla="*/ 211831 h 211830"/>
                      <a:gd name="connsiteX2" fmla="*/ 0 w 336015"/>
                      <a:gd name="connsiteY2" fmla="*/ 185912 h 211830"/>
                      <a:gd name="connsiteX3" fmla="*/ 186216 w 336015"/>
                      <a:gd name="connsiteY3" fmla="*/ 0 h 211830"/>
                      <a:gd name="connsiteX4" fmla="*/ 336015 w 336015"/>
                      <a:gd name="connsiteY4" fmla="*/ 142303 h 2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15" h="211830">
                        <a:moveTo>
                          <a:pt x="336015" y="142303"/>
                        </a:moveTo>
                        <a:cubicBezTo>
                          <a:pt x="316076" y="165591"/>
                          <a:pt x="296080" y="188767"/>
                          <a:pt x="275861" y="211831"/>
                        </a:cubicBezTo>
                        <a:cubicBezTo>
                          <a:pt x="183870" y="203210"/>
                          <a:pt x="91991" y="194533"/>
                          <a:pt x="0" y="185912"/>
                        </a:cubicBezTo>
                        <a:cubicBezTo>
                          <a:pt x="62053" y="123941"/>
                          <a:pt x="124163" y="61971"/>
                          <a:pt x="186216" y="0"/>
                        </a:cubicBezTo>
                        <a:cubicBezTo>
                          <a:pt x="234809" y="48871"/>
                          <a:pt x="284853" y="96287"/>
                          <a:pt x="336015" y="142303"/>
                        </a:cubicBezTo>
                        <a:close/>
                      </a:path>
                    </a:pathLst>
                  </a:custGeom>
                  <a:solidFill>
                    <a:srgbClr val="FFFFFF"/>
                  </a:solidFill>
                  <a:ln w="2790" cap="flat">
                    <a:noFill/>
                    <a:prstDash val="solid"/>
                    <a:miter/>
                  </a:ln>
                </p:spPr>
                <p:txBody>
                  <a:bodyPr rtlCol="0" anchor="ctr"/>
                  <a:lstStyle/>
                  <a:p>
                    <a:endParaRPr lang="de-DE"/>
                  </a:p>
                </p:txBody>
              </p:sp>
              <p:sp>
                <p:nvSpPr>
                  <p:cNvPr id="38" name="Freihandform 37">
                    <a:extLst>
                      <a:ext uri="{FF2B5EF4-FFF2-40B4-BE49-F238E27FC236}">
                        <a16:creationId xmlns:a16="http://schemas.microsoft.com/office/drawing/2014/main" id="{8CB1177C-7DF6-BE1B-A4C9-88D337562B6B}"/>
                      </a:ext>
                    </a:extLst>
                  </p:cNvPr>
                  <p:cNvSpPr/>
                  <p:nvPr/>
                </p:nvSpPr>
                <p:spPr>
                  <a:xfrm>
                    <a:off x="6682696" y="4377707"/>
                    <a:ext cx="588167" cy="485389"/>
                  </a:xfrm>
                  <a:custGeom>
                    <a:avLst/>
                    <a:gdLst>
                      <a:gd name="connsiteX0" fmla="*/ 312306 w 588167"/>
                      <a:gd name="connsiteY0" fmla="*/ 0 h 485389"/>
                      <a:gd name="connsiteX1" fmla="*/ 588167 w 588167"/>
                      <a:gd name="connsiteY1" fmla="*/ 25919 h 485389"/>
                      <a:gd name="connsiteX2" fmla="*/ 212943 w 588167"/>
                      <a:gd name="connsiteY2" fmla="*/ 425285 h 485389"/>
                      <a:gd name="connsiteX3" fmla="*/ 136367 w 588167"/>
                      <a:gd name="connsiteY3" fmla="*/ 480482 h 485389"/>
                      <a:gd name="connsiteX4" fmla="*/ 52643 w 588167"/>
                      <a:gd name="connsiteY4" fmla="*/ 471637 h 485389"/>
                      <a:gd name="connsiteX5" fmla="*/ 2710 w 588167"/>
                      <a:gd name="connsiteY5" fmla="*/ 403733 h 485389"/>
                      <a:gd name="connsiteX6" fmla="*/ 23152 w 588167"/>
                      <a:gd name="connsiteY6" fmla="*/ 301176 h 485389"/>
                      <a:gd name="connsiteX7" fmla="*/ 92131 w 588167"/>
                      <a:gd name="connsiteY7" fmla="*/ 219724 h 485389"/>
                      <a:gd name="connsiteX8" fmla="*/ 312306 w 588167"/>
                      <a:gd name="connsiteY8" fmla="*/ 0 h 4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67" h="485389">
                        <a:moveTo>
                          <a:pt x="312306" y="0"/>
                        </a:moveTo>
                        <a:cubicBezTo>
                          <a:pt x="404297" y="8621"/>
                          <a:pt x="496176" y="17298"/>
                          <a:pt x="588167" y="25919"/>
                        </a:cubicBezTo>
                        <a:cubicBezTo>
                          <a:pt x="467691" y="163296"/>
                          <a:pt x="342523" y="296586"/>
                          <a:pt x="212943" y="425285"/>
                        </a:cubicBezTo>
                        <a:cubicBezTo>
                          <a:pt x="190378" y="447733"/>
                          <a:pt x="166528" y="470629"/>
                          <a:pt x="136367" y="480482"/>
                        </a:cubicBezTo>
                        <a:cubicBezTo>
                          <a:pt x="108888" y="489383"/>
                          <a:pt x="77721" y="486024"/>
                          <a:pt x="52643" y="471637"/>
                        </a:cubicBezTo>
                        <a:cubicBezTo>
                          <a:pt x="27676" y="457194"/>
                          <a:pt x="9077" y="431947"/>
                          <a:pt x="2710" y="403733"/>
                        </a:cubicBezTo>
                        <a:cubicBezTo>
                          <a:pt x="-5221" y="368857"/>
                          <a:pt x="5056" y="331909"/>
                          <a:pt x="23152" y="301176"/>
                        </a:cubicBezTo>
                        <a:cubicBezTo>
                          <a:pt x="41361" y="270443"/>
                          <a:pt x="66886" y="244915"/>
                          <a:pt x="92131" y="219724"/>
                        </a:cubicBezTo>
                        <a:cubicBezTo>
                          <a:pt x="165523" y="146501"/>
                          <a:pt x="238915" y="73279"/>
                          <a:pt x="312306" y="0"/>
                        </a:cubicBezTo>
                        <a:close/>
                      </a:path>
                    </a:pathLst>
                  </a:custGeom>
                  <a:solidFill>
                    <a:srgbClr val="C00000"/>
                  </a:solidFill>
                  <a:ln w="2790" cap="flat">
                    <a:noFill/>
                    <a:prstDash val="solid"/>
                    <a:miter/>
                  </a:ln>
                </p:spPr>
                <p:txBody>
                  <a:bodyPr rtlCol="0" anchor="ctr"/>
                  <a:lstStyle/>
                  <a:p>
                    <a:endParaRPr lang="de-DE"/>
                  </a:p>
                </p:txBody>
              </p:sp>
              <p:sp>
                <p:nvSpPr>
                  <p:cNvPr id="39" name="Freihandform 38">
                    <a:extLst>
                      <a:ext uri="{FF2B5EF4-FFF2-40B4-BE49-F238E27FC236}">
                        <a16:creationId xmlns:a16="http://schemas.microsoft.com/office/drawing/2014/main" id="{F7B75524-386A-90DF-0AE6-A0D81EC35879}"/>
                      </a:ext>
                    </a:extLst>
                  </p:cNvPr>
                  <p:cNvSpPr/>
                  <p:nvPr/>
                </p:nvSpPr>
                <p:spPr>
                  <a:xfrm>
                    <a:off x="7151336" y="4028787"/>
                    <a:ext cx="346739" cy="329606"/>
                  </a:xfrm>
                  <a:custGeom>
                    <a:avLst/>
                    <a:gdLst>
                      <a:gd name="connsiteX0" fmla="*/ 315349 w 346739"/>
                      <a:gd name="connsiteY0" fmla="*/ 125781 h 329606"/>
                      <a:gd name="connsiteX1" fmla="*/ 346739 w 346739"/>
                      <a:gd name="connsiteY1" fmla="*/ 182825 h 329606"/>
                      <a:gd name="connsiteX2" fmla="*/ 315740 w 346739"/>
                      <a:gd name="connsiteY2" fmla="*/ 238246 h 329606"/>
                      <a:gd name="connsiteX3" fmla="*/ 206938 w 346739"/>
                      <a:gd name="connsiteY3" fmla="*/ 329607 h 329606"/>
                      <a:gd name="connsiteX4" fmla="*/ 179681 w 346739"/>
                      <a:gd name="connsiteY4" fmla="*/ 305311 h 329606"/>
                      <a:gd name="connsiteX5" fmla="*/ 29882 w 346739"/>
                      <a:gd name="connsiteY5" fmla="*/ 163008 h 329606"/>
                      <a:gd name="connsiteX6" fmla="*/ 0 w 346739"/>
                      <a:gd name="connsiteY6" fmla="*/ 132667 h 329606"/>
                      <a:gd name="connsiteX7" fmla="*/ 103776 w 346739"/>
                      <a:gd name="connsiteY7" fmla="*/ 26807 h 329606"/>
                      <a:gd name="connsiteX8" fmla="*/ 142483 w 346739"/>
                      <a:gd name="connsiteY8" fmla="*/ 1000 h 329606"/>
                      <a:gd name="connsiteX9" fmla="*/ 200626 w 346739"/>
                      <a:gd name="connsiteY9" fmla="*/ 19586 h 329606"/>
                      <a:gd name="connsiteX10" fmla="*/ 315349 w 346739"/>
                      <a:gd name="connsiteY10" fmla="*/ 125781 h 32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739" h="329606">
                        <a:moveTo>
                          <a:pt x="315349" y="125781"/>
                        </a:moveTo>
                        <a:cubicBezTo>
                          <a:pt x="330597" y="142016"/>
                          <a:pt x="346851" y="160489"/>
                          <a:pt x="346739" y="182825"/>
                        </a:cubicBezTo>
                        <a:cubicBezTo>
                          <a:pt x="346739" y="204546"/>
                          <a:pt x="331100" y="222796"/>
                          <a:pt x="315740" y="238246"/>
                        </a:cubicBezTo>
                        <a:cubicBezTo>
                          <a:pt x="282340" y="271835"/>
                          <a:pt x="245868" y="302456"/>
                          <a:pt x="206938" y="329607"/>
                        </a:cubicBezTo>
                        <a:cubicBezTo>
                          <a:pt x="197778" y="321546"/>
                          <a:pt x="188729" y="313484"/>
                          <a:pt x="179681" y="305311"/>
                        </a:cubicBezTo>
                        <a:cubicBezTo>
                          <a:pt x="128519" y="259295"/>
                          <a:pt x="78474" y="211879"/>
                          <a:pt x="29882" y="163008"/>
                        </a:cubicBezTo>
                        <a:cubicBezTo>
                          <a:pt x="19828" y="152988"/>
                          <a:pt x="9886" y="142855"/>
                          <a:pt x="0" y="132667"/>
                        </a:cubicBezTo>
                        <a:cubicBezTo>
                          <a:pt x="33847" y="96391"/>
                          <a:pt x="68532" y="61291"/>
                          <a:pt x="103776" y="26807"/>
                        </a:cubicBezTo>
                        <a:cubicBezTo>
                          <a:pt x="115003" y="15779"/>
                          <a:pt x="127179" y="4359"/>
                          <a:pt x="142483" y="1000"/>
                        </a:cubicBezTo>
                        <a:cubicBezTo>
                          <a:pt x="163037" y="-3422"/>
                          <a:pt x="183479" y="7550"/>
                          <a:pt x="200626" y="19586"/>
                        </a:cubicBezTo>
                        <a:cubicBezTo>
                          <a:pt x="243466" y="49479"/>
                          <a:pt x="279547" y="87770"/>
                          <a:pt x="315349" y="125781"/>
                        </a:cubicBezTo>
                        <a:close/>
                      </a:path>
                    </a:pathLst>
                  </a:custGeom>
                  <a:solidFill>
                    <a:srgbClr val="D8EAF8"/>
                  </a:solidFill>
                  <a:ln w="2790" cap="flat">
                    <a:noFill/>
                    <a:prstDash val="solid"/>
                    <a:miter/>
                  </a:ln>
                </p:spPr>
                <p:txBody>
                  <a:bodyPr rtlCol="0" anchor="ctr"/>
                  <a:lstStyle/>
                  <a:p>
                    <a:endParaRPr lang="de-DE"/>
                  </a:p>
                </p:txBody>
              </p:sp>
            </p:grpSp>
            <p:grpSp>
              <p:nvGrpSpPr>
                <p:cNvPr id="31" name="Grafik 92">
                  <a:extLst>
                    <a:ext uri="{FF2B5EF4-FFF2-40B4-BE49-F238E27FC236}">
                      <a16:creationId xmlns:a16="http://schemas.microsoft.com/office/drawing/2014/main" id="{91550214-E305-1243-0B78-DE9197B53403}"/>
                    </a:ext>
                  </a:extLst>
                </p:cNvPr>
                <p:cNvGrpSpPr/>
                <p:nvPr/>
              </p:nvGrpSpPr>
              <p:grpSpPr>
                <a:xfrm>
                  <a:off x="6682696" y="4028787"/>
                  <a:ext cx="815379" cy="834309"/>
                  <a:chOff x="6682696" y="4028787"/>
                  <a:chExt cx="815379" cy="834309"/>
                </a:xfrm>
                <a:noFill/>
              </p:grpSpPr>
              <p:sp>
                <p:nvSpPr>
                  <p:cNvPr id="32" name="Freihandform 31">
                    <a:extLst>
                      <a:ext uri="{FF2B5EF4-FFF2-40B4-BE49-F238E27FC236}">
                        <a16:creationId xmlns:a16="http://schemas.microsoft.com/office/drawing/2014/main" id="{AE74CCAE-134C-E9D3-DAA3-17CCD69E44D6}"/>
                      </a:ext>
                    </a:extLst>
                  </p:cNvPr>
                  <p:cNvSpPr/>
                  <p:nvPr/>
                </p:nvSpPr>
                <p:spPr>
                  <a:xfrm>
                    <a:off x="7151336" y="4028787"/>
                    <a:ext cx="346739" cy="329606"/>
                  </a:xfrm>
                  <a:custGeom>
                    <a:avLst/>
                    <a:gdLst>
                      <a:gd name="connsiteX0" fmla="*/ 29882 w 346739"/>
                      <a:gd name="connsiteY0" fmla="*/ 163008 h 329606"/>
                      <a:gd name="connsiteX1" fmla="*/ 0 w 346739"/>
                      <a:gd name="connsiteY1" fmla="*/ 132667 h 329606"/>
                      <a:gd name="connsiteX2" fmla="*/ 103776 w 346739"/>
                      <a:gd name="connsiteY2" fmla="*/ 26807 h 329606"/>
                      <a:gd name="connsiteX3" fmla="*/ 142483 w 346739"/>
                      <a:gd name="connsiteY3" fmla="*/ 1000 h 329606"/>
                      <a:gd name="connsiteX4" fmla="*/ 200626 w 346739"/>
                      <a:gd name="connsiteY4" fmla="*/ 19586 h 329606"/>
                      <a:gd name="connsiteX5" fmla="*/ 315349 w 346739"/>
                      <a:gd name="connsiteY5" fmla="*/ 125781 h 329606"/>
                      <a:gd name="connsiteX6" fmla="*/ 346739 w 346739"/>
                      <a:gd name="connsiteY6" fmla="*/ 182825 h 329606"/>
                      <a:gd name="connsiteX7" fmla="*/ 315740 w 346739"/>
                      <a:gd name="connsiteY7" fmla="*/ 238246 h 329606"/>
                      <a:gd name="connsiteX8" fmla="*/ 206938 w 346739"/>
                      <a:gd name="connsiteY8" fmla="*/ 329607 h 329606"/>
                      <a:gd name="connsiteX9" fmla="*/ 179681 w 346739"/>
                      <a:gd name="connsiteY9" fmla="*/ 305311 h 32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739" h="329606">
                        <a:moveTo>
                          <a:pt x="29882" y="163008"/>
                        </a:moveTo>
                        <a:cubicBezTo>
                          <a:pt x="19828" y="152988"/>
                          <a:pt x="9886" y="142855"/>
                          <a:pt x="0" y="132667"/>
                        </a:cubicBezTo>
                        <a:cubicBezTo>
                          <a:pt x="33847" y="96391"/>
                          <a:pt x="68532" y="61291"/>
                          <a:pt x="103776" y="26807"/>
                        </a:cubicBezTo>
                        <a:cubicBezTo>
                          <a:pt x="115003" y="15779"/>
                          <a:pt x="127179" y="4359"/>
                          <a:pt x="142483" y="1000"/>
                        </a:cubicBezTo>
                        <a:cubicBezTo>
                          <a:pt x="163037" y="-3422"/>
                          <a:pt x="183479" y="7550"/>
                          <a:pt x="200626" y="19586"/>
                        </a:cubicBezTo>
                        <a:cubicBezTo>
                          <a:pt x="243466" y="49479"/>
                          <a:pt x="279547" y="87770"/>
                          <a:pt x="315349" y="125781"/>
                        </a:cubicBezTo>
                        <a:cubicBezTo>
                          <a:pt x="330597" y="142016"/>
                          <a:pt x="346851" y="160489"/>
                          <a:pt x="346739" y="182825"/>
                        </a:cubicBezTo>
                        <a:cubicBezTo>
                          <a:pt x="346739" y="204546"/>
                          <a:pt x="331100" y="222796"/>
                          <a:pt x="315740" y="238246"/>
                        </a:cubicBezTo>
                        <a:cubicBezTo>
                          <a:pt x="282340" y="271835"/>
                          <a:pt x="245868" y="302456"/>
                          <a:pt x="206938" y="329607"/>
                        </a:cubicBezTo>
                        <a:cubicBezTo>
                          <a:pt x="197778" y="321546"/>
                          <a:pt x="188729" y="313484"/>
                          <a:pt x="179681" y="305311"/>
                        </a:cubicBezTo>
                      </a:path>
                    </a:pathLst>
                  </a:custGeom>
                  <a:noFill/>
                  <a:ln w="12835" cap="rnd">
                    <a:solidFill>
                      <a:srgbClr val="1B408A"/>
                    </a:solidFill>
                    <a:prstDash val="solid"/>
                    <a:round/>
                  </a:ln>
                </p:spPr>
                <p:txBody>
                  <a:bodyPr rtlCol="0" anchor="ctr"/>
                  <a:lstStyle/>
                  <a:p>
                    <a:endParaRPr lang="de-DE"/>
                  </a:p>
                </p:txBody>
              </p:sp>
              <p:sp>
                <p:nvSpPr>
                  <p:cNvPr id="33" name="Freihandform 32">
                    <a:extLst>
                      <a:ext uri="{FF2B5EF4-FFF2-40B4-BE49-F238E27FC236}">
                        <a16:creationId xmlns:a16="http://schemas.microsoft.com/office/drawing/2014/main" id="{CF5DD2B5-3073-1630-93BA-A3AE5DE534F8}"/>
                      </a:ext>
                    </a:extLst>
                  </p:cNvPr>
                  <p:cNvSpPr/>
                  <p:nvPr/>
                </p:nvSpPr>
                <p:spPr>
                  <a:xfrm>
                    <a:off x="6682696" y="4377707"/>
                    <a:ext cx="588167" cy="485389"/>
                  </a:xfrm>
                  <a:custGeom>
                    <a:avLst/>
                    <a:gdLst>
                      <a:gd name="connsiteX0" fmla="*/ 588167 w 588167"/>
                      <a:gd name="connsiteY0" fmla="*/ 25919 h 485389"/>
                      <a:gd name="connsiteX1" fmla="*/ 212943 w 588167"/>
                      <a:gd name="connsiteY1" fmla="*/ 425285 h 485389"/>
                      <a:gd name="connsiteX2" fmla="*/ 136367 w 588167"/>
                      <a:gd name="connsiteY2" fmla="*/ 480482 h 485389"/>
                      <a:gd name="connsiteX3" fmla="*/ 52643 w 588167"/>
                      <a:gd name="connsiteY3" fmla="*/ 471637 h 485389"/>
                      <a:gd name="connsiteX4" fmla="*/ 2710 w 588167"/>
                      <a:gd name="connsiteY4" fmla="*/ 403733 h 485389"/>
                      <a:gd name="connsiteX5" fmla="*/ 23152 w 588167"/>
                      <a:gd name="connsiteY5" fmla="*/ 301176 h 485389"/>
                      <a:gd name="connsiteX6" fmla="*/ 92131 w 588167"/>
                      <a:gd name="connsiteY6" fmla="*/ 219724 h 485389"/>
                      <a:gd name="connsiteX7" fmla="*/ 312306 w 588167"/>
                      <a:gd name="connsiteY7" fmla="*/ 0 h 4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167" h="485389">
                        <a:moveTo>
                          <a:pt x="588167" y="25919"/>
                        </a:moveTo>
                        <a:cubicBezTo>
                          <a:pt x="467691" y="163296"/>
                          <a:pt x="342523" y="296586"/>
                          <a:pt x="212943" y="425285"/>
                        </a:cubicBezTo>
                        <a:cubicBezTo>
                          <a:pt x="190378" y="447733"/>
                          <a:pt x="166528" y="470629"/>
                          <a:pt x="136367" y="480482"/>
                        </a:cubicBezTo>
                        <a:cubicBezTo>
                          <a:pt x="108888" y="489383"/>
                          <a:pt x="77721" y="486024"/>
                          <a:pt x="52643" y="471637"/>
                        </a:cubicBezTo>
                        <a:cubicBezTo>
                          <a:pt x="27676" y="457194"/>
                          <a:pt x="9077" y="431947"/>
                          <a:pt x="2710" y="403733"/>
                        </a:cubicBezTo>
                        <a:cubicBezTo>
                          <a:pt x="-5221" y="368857"/>
                          <a:pt x="5056" y="331909"/>
                          <a:pt x="23152" y="301176"/>
                        </a:cubicBezTo>
                        <a:cubicBezTo>
                          <a:pt x="41361" y="270443"/>
                          <a:pt x="66886" y="244915"/>
                          <a:pt x="92131" y="219724"/>
                        </a:cubicBezTo>
                        <a:cubicBezTo>
                          <a:pt x="165523" y="146501"/>
                          <a:pt x="238915" y="73279"/>
                          <a:pt x="312306" y="0"/>
                        </a:cubicBezTo>
                      </a:path>
                    </a:pathLst>
                  </a:custGeom>
                  <a:noFill/>
                  <a:ln w="12835" cap="rnd">
                    <a:solidFill>
                      <a:srgbClr val="1B408A"/>
                    </a:solidFill>
                    <a:prstDash val="solid"/>
                    <a:round/>
                  </a:ln>
                </p:spPr>
                <p:txBody>
                  <a:bodyPr rtlCol="0" anchor="ctr"/>
                  <a:lstStyle/>
                  <a:p>
                    <a:endParaRPr lang="de-DE"/>
                  </a:p>
                </p:txBody>
              </p:sp>
              <p:sp>
                <p:nvSpPr>
                  <p:cNvPr id="34" name="Freihandform 33">
                    <a:extLst>
                      <a:ext uri="{FF2B5EF4-FFF2-40B4-BE49-F238E27FC236}">
                        <a16:creationId xmlns:a16="http://schemas.microsoft.com/office/drawing/2014/main" id="{234F0B99-F93B-7E9C-42EB-2FF6D6768E0B}"/>
                      </a:ext>
                    </a:extLst>
                  </p:cNvPr>
                  <p:cNvSpPr/>
                  <p:nvPr/>
                </p:nvSpPr>
                <p:spPr>
                  <a:xfrm>
                    <a:off x="6995002" y="4191795"/>
                    <a:ext cx="336015" cy="211830"/>
                  </a:xfrm>
                  <a:custGeom>
                    <a:avLst/>
                    <a:gdLst>
                      <a:gd name="connsiteX0" fmla="*/ 336015 w 336015"/>
                      <a:gd name="connsiteY0" fmla="*/ 142303 h 211830"/>
                      <a:gd name="connsiteX1" fmla="*/ 275861 w 336015"/>
                      <a:gd name="connsiteY1" fmla="*/ 211831 h 211830"/>
                      <a:gd name="connsiteX2" fmla="*/ 0 w 336015"/>
                      <a:gd name="connsiteY2" fmla="*/ 185912 h 211830"/>
                      <a:gd name="connsiteX3" fmla="*/ 186216 w 336015"/>
                      <a:gd name="connsiteY3" fmla="*/ 0 h 211830"/>
                      <a:gd name="connsiteX4" fmla="*/ 336015 w 336015"/>
                      <a:gd name="connsiteY4" fmla="*/ 142303 h 2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15" h="211830">
                        <a:moveTo>
                          <a:pt x="336015" y="142303"/>
                        </a:moveTo>
                        <a:cubicBezTo>
                          <a:pt x="316076" y="165591"/>
                          <a:pt x="296080" y="188767"/>
                          <a:pt x="275861" y="211831"/>
                        </a:cubicBezTo>
                        <a:cubicBezTo>
                          <a:pt x="183870" y="203210"/>
                          <a:pt x="91991" y="194533"/>
                          <a:pt x="0" y="185912"/>
                        </a:cubicBezTo>
                        <a:cubicBezTo>
                          <a:pt x="62053" y="123941"/>
                          <a:pt x="124163" y="61971"/>
                          <a:pt x="186216" y="0"/>
                        </a:cubicBezTo>
                        <a:cubicBezTo>
                          <a:pt x="234809" y="48871"/>
                          <a:pt x="284853" y="96287"/>
                          <a:pt x="336015" y="142303"/>
                        </a:cubicBezTo>
                        <a:close/>
                      </a:path>
                    </a:pathLst>
                  </a:custGeom>
                  <a:noFill/>
                  <a:ln w="12835" cap="rnd">
                    <a:solidFill>
                      <a:srgbClr val="1B408A"/>
                    </a:solidFill>
                    <a:prstDash val="solid"/>
                    <a:round/>
                  </a:ln>
                </p:spPr>
                <p:txBody>
                  <a:bodyPr rtlCol="0" anchor="ctr"/>
                  <a:lstStyle/>
                  <a:p>
                    <a:endParaRPr lang="de-DE"/>
                  </a:p>
                </p:txBody>
              </p:sp>
              <p:sp>
                <p:nvSpPr>
                  <p:cNvPr id="35" name="Freihandform 34">
                    <a:extLst>
                      <a:ext uri="{FF2B5EF4-FFF2-40B4-BE49-F238E27FC236}">
                        <a16:creationId xmlns:a16="http://schemas.microsoft.com/office/drawing/2014/main" id="{2B65A395-54D2-FD44-E648-4A41182A4572}"/>
                      </a:ext>
                    </a:extLst>
                  </p:cNvPr>
                  <p:cNvSpPr/>
                  <p:nvPr/>
                </p:nvSpPr>
                <p:spPr>
                  <a:xfrm>
                    <a:off x="6841572" y="4453225"/>
                    <a:ext cx="166667" cy="162399"/>
                  </a:xfrm>
                  <a:custGeom>
                    <a:avLst/>
                    <a:gdLst>
                      <a:gd name="connsiteX0" fmla="*/ 166667 w 166667"/>
                      <a:gd name="connsiteY0" fmla="*/ 0 h 162399"/>
                      <a:gd name="connsiteX1" fmla="*/ 0 w 166667"/>
                      <a:gd name="connsiteY1" fmla="*/ 162400 h 162399"/>
                    </a:gdLst>
                    <a:ahLst/>
                    <a:cxnLst>
                      <a:cxn ang="0">
                        <a:pos x="connsiteX0" y="connsiteY0"/>
                      </a:cxn>
                      <a:cxn ang="0">
                        <a:pos x="connsiteX1" y="connsiteY1"/>
                      </a:cxn>
                    </a:cxnLst>
                    <a:rect l="l" t="t" r="r" b="b"/>
                    <a:pathLst>
                      <a:path w="166667" h="162399">
                        <a:moveTo>
                          <a:pt x="166667" y="0"/>
                        </a:moveTo>
                        <a:cubicBezTo>
                          <a:pt x="111093" y="54133"/>
                          <a:pt x="55574" y="108267"/>
                          <a:pt x="0" y="162400"/>
                        </a:cubicBezTo>
                      </a:path>
                    </a:pathLst>
                  </a:custGeom>
                  <a:noFill/>
                  <a:ln w="12835" cap="rnd">
                    <a:solidFill>
                      <a:srgbClr val="FFFFFF"/>
                    </a:solidFill>
                    <a:prstDash val="solid"/>
                    <a:round/>
                  </a:ln>
                </p:spPr>
                <p:txBody>
                  <a:bodyPr rtlCol="0" anchor="ctr"/>
                  <a:lstStyle/>
                  <a:p>
                    <a:endParaRPr lang="de-DE"/>
                  </a:p>
                </p:txBody>
              </p:sp>
              <p:sp>
                <p:nvSpPr>
                  <p:cNvPr id="36" name="Freihandform 35">
                    <a:extLst>
                      <a:ext uri="{FF2B5EF4-FFF2-40B4-BE49-F238E27FC236}">
                        <a16:creationId xmlns:a16="http://schemas.microsoft.com/office/drawing/2014/main" id="{FBCD15CE-6DD3-A554-2C0D-0D0828CE9634}"/>
                      </a:ext>
                    </a:extLst>
                  </p:cNvPr>
                  <p:cNvSpPr/>
                  <p:nvPr/>
                </p:nvSpPr>
                <p:spPr>
                  <a:xfrm>
                    <a:off x="6750340" y="4684257"/>
                    <a:ext cx="33367" cy="82235"/>
                  </a:xfrm>
                  <a:custGeom>
                    <a:avLst/>
                    <a:gdLst>
                      <a:gd name="connsiteX0" fmla="*/ 33368 w 33367"/>
                      <a:gd name="connsiteY0" fmla="*/ 0 h 82235"/>
                      <a:gd name="connsiteX1" fmla="*/ 1699 w 33367"/>
                      <a:gd name="connsiteY1" fmla="*/ 82236 h 82235"/>
                    </a:gdLst>
                    <a:ahLst/>
                    <a:cxnLst>
                      <a:cxn ang="0">
                        <a:pos x="connsiteX0" y="connsiteY0"/>
                      </a:cxn>
                      <a:cxn ang="0">
                        <a:pos x="connsiteX1" y="connsiteY1"/>
                      </a:cxn>
                    </a:cxnLst>
                    <a:rect l="l" t="t" r="r" b="b"/>
                    <a:pathLst>
                      <a:path w="33367" h="82235">
                        <a:moveTo>
                          <a:pt x="33368" y="0"/>
                        </a:moveTo>
                        <a:cubicBezTo>
                          <a:pt x="8122" y="18082"/>
                          <a:pt x="-4892" y="51838"/>
                          <a:pt x="1699" y="82236"/>
                        </a:cubicBezTo>
                      </a:path>
                    </a:pathLst>
                  </a:custGeom>
                  <a:noFill/>
                  <a:ln w="12835" cap="rnd">
                    <a:solidFill>
                      <a:srgbClr val="FFFFFF"/>
                    </a:solidFill>
                    <a:prstDash val="solid"/>
                    <a:round/>
                  </a:ln>
                </p:spPr>
                <p:txBody>
                  <a:bodyPr rtlCol="0" anchor="ctr"/>
                  <a:lstStyle/>
                  <a:p>
                    <a:endParaRPr lang="de-DE"/>
                  </a:p>
                </p:txBody>
              </p:sp>
            </p:grpSp>
          </p:grpSp>
        </p:grpSp>
        <p:grpSp>
          <p:nvGrpSpPr>
            <p:cNvPr id="137" name="Grafik 134">
              <a:extLst>
                <a:ext uri="{FF2B5EF4-FFF2-40B4-BE49-F238E27FC236}">
                  <a16:creationId xmlns:a16="http://schemas.microsoft.com/office/drawing/2014/main" id="{591FBA83-E121-0908-93FC-8A2549E49A6E}"/>
                </a:ext>
              </a:extLst>
            </p:cNvPr>
            <p:cNvGrpSpPr/>
            <p:nvPr/>
          </p:nvGrpSpPr>
          <p:grpSpPr>
            <a:xfrm>
              <a:off x="10697088" y="3996316"/>
              <a:ext cx="377000" cy="745300"/>
              <a:chOff x="15263819" y="1152118"/>
              <a:chExt cx="814918" cy="1611023"/>
            </a:xfrm>
            <a:solidFill>
              <a:srgbClr val="001965"/>
            </a:solidFill>
          </p:grpSpPr>
          <p:sp>
            <p:nvSpPr>
              <p:cNvPr id="138" name="Freihandform 137">
                <a:extLst>
                  <a:ext uri="{FF2B5EF4-FFF2-40B4-BE49-F238E27FC236}">
                    <a16:creationId xmlns:a16="http://schemas.microsoft.com/office/drawing/2014/main" id="{2B5BF282-1420-1113-A212-B695E6C50D43}"/>
                  </a:ext>
                </a:extLst>
              </p:cNvPr>
              <p:cNvSpPr/>
              <p:nvPr/>
            </p:nvSpPr>
            <p:spPr>
              <a:xfrm>
                <a:off x="15400968" y="1152118"/>
                <a:ext cx="294315" cy="294331"/>
              </a:xfrm>
              <a:custGeom>
                <a:avLst/>
                <a:gdLst>
                  <a:gd name="connsiteX0" fmla="*/ 147173 w 294315"/>
                  <a:gd name="connsiteY0" fmla="*/ 0 h 294331"/>
                  <a:gd name="connsiteX1" fmla="*/ 0 w 294315"/>
                  <a:gd name="connsiteY1" fmla="*/ 147166 h 294331"/>
                  <a:gd name="connsiteX2" fmla="*/ 147173 w 294315"/>
                  <a:gd name="connsiteY2" fmla="*/ 294332 h 294331"/>
                  <a:gd name="connsiteX3" fmla="*/ 294315 w 294315"/>
                  <a:gd name="connsiteY3" fmla="*/ 147166 h 294331"/>
                  <a:gd name="connsiteX4" fmla="*/ 147173 w 294315"/>
                  <a:gd name="connsiteY4" fmla="*/ 0 h 294331"/>
                  <a:gd name="connsiteX5" fmla="*/ 253057 w 294315"/>
                  <a:gd name="connsiteY5" fmla="*/ 194286 h 294331"/>
                  <a:gd name="connsiteX6" fmla="*/ 213079 w 294315"/>
                  <a:gd name="connsiteY6" fmla="*/ 161275 h 294331"/>
                  <a:gd name="connsiteX7" fmla="*/ 238352 w 294315"/>
                  <a:gd name="connsiteY7" fmla="*/ 116000 h 294331"/>
                  <a:gd name="connsiteX8" fmla="*/ 278330 w 294315"/>
                  <a:gd name="connsiteY8" fmla="*/ 149011 h 294331"/>
                  <a:gd name="connsiteX9" fmla="*/ 253057 w 294315"/>
                  <a:gd name="connsiteY9" fmla="*/ 194286 h 29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15" h="294331">
                    <a:moveTo>
                      <a:pt x="147173" y="0"/>
                    </a:moveTo>
                    <a:cubicBezTo>
                      <a:pt x="65906" y="0"/>
                      <a:pt x="0" y="65873"/>
                      <a:pt x="0" y="147166"/>
                    </a:cubicBezTo>
                    <a:cubicBezTo>
                      <a:pt x="0" y="228458"/>
                      <a:pt x="65876" y="294332"/>
                      <a:pt x="147173" y="294332"/>
                    </a:cubicBezTo>
                    <a:cubicBezTo>
                      <a:pt x="228469" y="294332"/>
                      <a:pt x="294315" y="228458"/>
                      <a:pt x="294315" y="147166"/>
                    </a:cubicBezTo>
                    <a:cubicBezTo>
                      <a:pt x="294315" y="65873"/>
                      <a:pt x="228439" y="0"/>
                      <a:pt x="147173" y="0"/>
                    </a:cubicBezTo>
                    <a:close/>
                    <a:moveTo>
                      <a:pt x="253057" y="194286"/>
                    </a:moveTo>
                    <a:cubicBezTo>
                      <a:pt x="235047" y="197680"/>
                      <a:pt x="217127" y="182886"/>
                      <a:pt x="213079" y="161275"/>
                    </a:cubicBezTo>
                    <a:cubicBezTo>
                      <a:pt x="209001" y="139665"/>
                      <a:pt x="220312" y="119394"/>
                      <a:pt x="238352" y="116000"/>
                    </a:cubicBezTo>
                    <a:cubicBezTo>
                      <a:pt x="256361" y="112607"/>
                      <a:pt x="274282" y="127401"/>
                      <a:pt x="278330" y="149011"/>
                    </a:cubicBezTo>
                    <a:cubicBezTo>
                      <a:pt x="282408" y="170622"/>
                      <a:pt x="271096" y="190893"/>
                      <a:pt x="253057" y="194286"/>
                    </a:cubicBezTo>
                    <a:close/>
                  </a:path>
                </a:pathLst>
              </a:custGeom>
              <a:grpFill/>
              <a:ln w="2977" cap="flat">
                <a:noFill/>
                <a:prstDash val="solid"/>
                <a:miter/>
              </a:ln>
            </p:spPr>
            <p:txBody>
              <a:bodyPr rtlCol="0" anchor="ctr"/>
              <a:lstStyle/>
              <a:p>
                <a:endParaRPr lang="de-DE"/>
              </a:p>
            </p:txBody>
          </p:sp>
          <p:sp>
            <p:nvSpPr>
              <p:cNvPr id="139" name="Freihandform 138">
                <a:extLst>
                  <a:ext uri="{FF2B5EF4-FFF2-40B4-BE49-F238E27FC236}">
                    <a16:creationId xmlns:a16="http://schemas.microsoft.com/office/drawing/2014/main" id="{7A851EB4-1FA7-42EC-286D-453C88641211}"/>
                  </a:ext>
                </a:extLst>
              </p:cNvPr>
              <p:cNvSpPr/>
              <p:nvPr/>
            </p:nvSpPr>
            <p:spPr>
              <a:xfrm>
                <a:off x="15646700" y="1171853"/>
                <a:ext cx="432037" cy="168151"/>
              </a:xfrm>
              <a:custGeom>
                <a:avLst/>
                <a:gdLst>
                  <a:gd name="connsiteX0" fmla="*/ 431607 w 432037"/>
                  <a:gd name="connsiteY0" fmla="*/ 99152 h 168151"/>
                  <a:gd name="connsiteX1" fmla="*/ 416187 w 432037"/>
                  <a:gd name="connsiteY1" fmla="*/ 16401 h 168151"/>
                  <a:gd name="connsiteX2" fmla="*/ 396481 w 432037"/>
                  <a:gd name="connsiteY2" fmla="*/ 0 h 168151"/>
                  <a:gd name="connsiteX3" fmla="*/ 392790 w 432037"/>
                  <a:gd name="connsiteY3" fmla="*/ 357 h 168151"/>
                  <a:gd name="connsiteX4" fmla="*/ 373470 w 432037"/>
                  <a:gd name="connsiteY4" fmla="*/ 3959 h 168151"/>
                  <a:gd name="connsiteX5" fmla="*/ 376149 w 432037"/>
                  <a:gd name="connsiteY5" fmla="*/ 14645 h 168151"/>
                  <a:gd name="connsiteX6" fmla="*/ 315721 w 432037"/>
                  <a:gd name="connsiteY6" fmla="*/ 91264 h 168151"/>
                  <a:gd name="connsiteX7" fmla="*/ 289525 w 432037"/>
                  <a:gd name="connsiteY7" fmla="*/ 94360 h 168151"/>
                  <a:gd name="connsiteX8" fmla="*/ 281368 w 432037"/>
                  <a:gd name="connsiteY8" fmla="*/ 94836 h 168151"/>
                  <a:gd name="connsiteX9" fmla="*/ 212902 w 432037"/>
                  <a:gd name="connsiteY9" fmla="*/ 33934 h 168151"/>
                  <a:gd name="connsiteX10" fmla="*/ 212902 w 432037"/>
                  <a:gd name="connsiteY10" fmla="*/ 33874 h 168151"/>
                  <a:gd name="connsiteX11" fmla="*/ 150955 w 432037"/>
                  <a:gd name="connsiteY11" fmla="*/ 45424 h 168151"/>
                  <a:gd name="connsiteX12" fmla="*/ 137560 w 432037"/>
                  <a:gd name="connsiteY12" fmla="*/ 51496 h 168151"/>
                  <a:gd name="connsiteX13" fmla="*/ 109905 w 432037"/>
                  <a:gd name="connsiteY13" fmla="*/ 73226 h 168151"/>
                  <a:gd name="connsiteX14" fmla="*/ 60490 w 432037"/>
                  <a:gd name="connsiteY14" fmla="*/ 95610 h 168151"/>
                  <a:gd name="connsiteX15" fmla="*/ 16702 w 432037"/>
                  <a:gd name="connsiteY15" fmla="*/ 103766 h 168151"/>
                  <a:gd name="connsiteX16" fmla="*/ 9885 w 432037"/>
                  <a:gd name="connsiteY16" fmla="*/ 101028 h 168151"/>
                  <a:gd name="connsiteX17" fmla="*/ 7146 w 432037"/>
                  <a:gd name="connsiteY17" fmla="*/ 101415 h 168151"/>
                  <a:gd name="connsiteX18" fmla="*/ 181 w 432037"/>
                  <a:gd name="connsiteY18" fmla="*/ 113262 h 168151"/>
                  <a:gd name="connsiteX19" fmla="*/ 8635 w 432037"/>
                  <a:gd name="connsiteY19" fmla="*/ 158685 h 168151"/>
                  <a:gd name="connsiteX20" fmla="*/ 18547 w 432037"/>
                  <a:gd name="connsiteY20" fmla="*/ 167258 h 168151"/>
                  <a:gd name="connsiteX21" fmla="*/ 19411 w 432037"/>
                  <a:gd name="connsiteY21" fmla="*/ 167228 h 168151"/>
                  <a:gd name="connsiteX22" fmla="*/ 27478 w 432037"/>
                  <a:gd name="connsiteY22" fmla="*/ 161603 h 168151"/>
                  <a:gd name="connsiteX23" fmla="*/ 71266 w 432037"/>
                  <a:gd name="connsiteY23" fmla="*/ 153446 h 168151"/>
                  <a:gd name="connsiteX24" fmla="*/ 92104 w 432037"/>
                  <a:gd name="connsiteY24" fmla="*/ 151512 h 168151"/>
                  <a:gd name="connsiteX25" fmla="*/ 125444 w 432037"/>
                  <a:gd name="connsiteY25" fmla="*/ 156512 h 168151"/>
                  <a:gd name="connsiteX26" fmla="*/ 159052 w 432037"/>
                  <a:gd name="connsiteY26" fmla="*/ 166812 h 168151"/>
                  <a:gd name="connsiteX27" fmla="*/ 168101 w 432037"/>
                  <a:gd name="connsiteY27" fmla="*/ 168151 h 168151"/>
                  <a:gd name="connsiteX28" fmla="*/ 173757 w 432037"/>
                  <a:gd name="connsiteY28" fmla="*/ 167615 h 168151"/>
                  <a:gd name="connsiteX29" fmla="*/ 213676 w 432037"/>
                  <a:gd name="connsiteY29" fmla="*/ 160174 h 168151"/>
                  <a:gd name="connsiteX30" fmla="*/ 213587 w 432037"/>
                  <a:gd name="connsiteY30" fmla="*/ 159965 h 168151"/>
                  <a:gd name="connsiteX31" fmla="*/ 235585 w 432037"/>
                  <a:gd name="connsiteY31" fmla="*/ 99301 h 168151"/>
                  <a:gd name="connsiteX32" fmla="*/ 254905 w 432037"/>
                  <a:gd name="connsiteY32" fmla="*/ 94985 h 168151"/>
                  <a:gd name="connsiteX33" fmla="*/ 254905 w 432037"/>
                  <a:gd name="connsiteY33" fmla="*/ 94985 h 168151"/>
                  <a:gd name="connsiteX34" fmla="*/ 296252 w 432037"/>
                  <a:gd name="connsiteY34" fmla="*/ 121269 h 168151"/>
                  <a:gd name="connsiteX35" fmla="*/ 306373 w 432037"/>
                  <a:gd name="connsiteY35" fmla="*/ 142879 h 168151"/>
                  <a:gd name="connsiteX36" fmla="*/ 415651 w 432037"/>
                  <a:gd name="connsiteY36" fmla="*/ 122519 h 168151"/>
                  <a:gd name="connsiteX37" fmla="*/ 431696 w 432037"/>
                  <a:gd name="connsiteY37" fmla="*/ 99123 h 16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037" h="168151">
                    <a:moveTo>
                      <a:pt x="431607" y="99152"/>
                    </a:moveTo>
                    <a:lnTo>
                      <a:pt x="416187" y="16401"/>
                    </a:lnTo>
                    <a:cubicBezTo>
                      <a:pt x="414401" y="6757"/>
                      <a:pt x="405947" y="0"/>
                      <a:pt x="396481" y="0"/>
                    </a:cubicBezTo>
                    <a:cubicBezTo>
                      <a:pt x="395260" y="0"/>
                      <a:pt x="394040" y="119"/>
                      <a:pt x="392790" y="357"/>
                    </a:cubicBezTo>
                    <a:lnTo>
                      <a:pt x="373470" y="3959"/>
                    </a:lnTo>
                    <a:cubicBezTo>
                      <a:pt x="374780" y="7323"/>
                      <a:pt x="375703" y="10895"/>
                      <a:pt x="376149" y="14645"/>
                    </a:cubicBezTo>
                    <a:cubicBezTo>
                      <a:pt x="380614" y="52419"/>
                      <a:pt x="353526" y="86799"/>
                      <a:pt x="315721" y="91264"/>
                    </a:cubicBezTo>
                    <a:lnTo>
                      <a:pt x="289525" y="94360"/>
                    </a:lnTo>
                    <a:cubicBezTo>
                      <a:pt x="286816" y="94687"/>
                      <a:pt x="284077" y="94836"/>
                      <a:pt x="281368" y="94836"/>
                    </a:cubicBezTo>
                    <a:cubicBezTo>
                      <a:pt x="246451" y="94836"/>
                      <a:pt x="217010" y="68642"/>
                      <a:pt x="212902" y="33934"/>
                    </a:cubicBezTo>
                    <a:cubicBezTo>
                      <a:pt x="212902" y="33934"/>
                      <a:pt x="212902" y="33904"/>
                      <a:pt x="212902" y="33874"/>
                    </a:cubicBezTo>
                    <a:lnTo>
                      <a:pt x="150955" y="45424"/>
                    </a:lnTo>
                    <a:cubicBezTo>
                      <a:pt x="146073" y="46346"/>
                      <a:pt x="141459" y="48430"/>
                      <a:pt x="137560" y="51496"/>
                    </a:cubicBezTo>
                    <a:lnTo>
                      <a:pt x="109905" y="73226"/>
                    </a:lnTo>
                    <a:cubicBezTo>
                      <a:pt x="95468" y="84567"/>
                      <a:pt x="78530" y="92246"/>
                      <a:pt x="60490" y="95610"/>
                    </a:cubicBezTo>
                    <a:lnTo>
                      <a:pt x="16702" y="103766"/>
                    </a:lnTo>
                    <a:cubicBezTo>
                      <a:pt x="14886" y="102069"/>
                      <a:pt x="12475" y="101028"/>
                      <a:pt x="9885" y="101028"/>
                    </a:cubicBezTo>
                    <a:cubicBezTo>
                      <a:pt x="8992" y="101028"/>
                      <a:pt x="8069" y="101147"/>
                      <a:pt x="7146" y="101415"/>
                    </a:cubicBezTo>
                    <a:cubicBezTo>
                      <a:pt x="2116" y="102843"/>
                      <a:pt x="-772" y="108142"/>
                      <a:pt x="181" y="113262"/>
                    </a:cubicBezTo>
                    <a:lnTo>
                      <a:pt x="8635" y="158685"/>
                    </a:lnTo>
                    <a:cubicBezTo>
                      <a:pt x="9528" y="163537"/>
                      <a:pt x="13695" y="167258"/>
                      <a:pt x="18547" y="167258"/>
                    </a:cubicBezTo>
                    <a:cubicBezTo>
                      <a:pt x="18845" y="167258"/>
                      <a:pt x="19113" y="167258"/>
                      <a:pt x="19411" y="167228"/>
                    </a:cubicBezTo>
                    <a:cubicBezTo>
                      <a:pt x="23102" y="166901"/>
                      <a:pt x="26049" y="164609"/>
                      <a:pt x="27478" y="161603"/>
                    </a:cubicBezTo>
                    <a:lnTo>
                      <a:pt x="71266" y="153446"/>
                    </a:lnTo>
                    <a:cubicBezTo>
                      <a:pt x="78173" y="152167"/>
                      <a:pt x="85138" y="151512"/>
                      <a:pt x="92104" y="151512"/>
                    </a:cubicBezTo>
                    <a:cubicBezTo>
                      <a:pt x="103356" y="151512"/>
                      <a:pt x="114608" y="153179"/>
                      <a:pt x="125444" y="156512"/>
                    </a:cubicBezTo>
                    <a:lnTo>
                      <a:pt x="159052" y="166812"/>
                    </a:lnTo>
                    <a:cubicBezTo>
                      <a:pt x="161999" y="167705"/>
                      <a:pt x="165035" y="168151"/>
                      <a:pt x="168101" y="168151"/>
                    </a:cubicBezTo>
                    <a:cubicBezTo>
                      <a:pt x="169977" y="168151"/>
                      <a:pt x="171882" y="167973"/>
                      <a:pt x="173757" y="167615"/>
                    </a:cubicBezTo>
                    <a:lnTo>
                      <a:pt x="213676" y="160174"/>
                    </a:lnTo>
                    <a:lnTo>
                      <a:pt x="213587" y="159965"/>
                    </a:lnTo>
                    <a:cubicBezTo>
                      <a:pt x="202930" y="137164"/>
                      <a:pt x="212783" y="109958"/>
                      <a:pt x="235585" y="99301"/>
                    </a:cubicBezTo>
                    <a:cubicBezTo>
                      <a:pt x="241688" y="96444"/>
                      <a:pt x="248177" y="94985"/>
                      <a:pt x="254905" y="94985"/>
                    </a:cubicBezTo>
                    <a:lnTo>
                      <a:pt x="254905" y="94985"/>
                    </a:lnTo>
                    <a:cubicBezTo>
                      <a:pt x="272557" y="94985"/>
                      <a:pt x="288780" y="105314"/>
                      <a:pt x="296252" y="121269"/>
                    </a:cubicBezTo>
                    <a:lnTo>
                      <a:pt x="306373" y="142879"/>
                    </a:lnTo>
                    <a:lnTo>
                      <a:pt x="415651" y="122519"/>
                    </a:lnTo>
                    <a:cubicBezTo>
                      <a:pt x="426546" y="120495"/>
                      <a:pt x="433721" y="110017"/>
                      <a:pt x="431696" y="99123"/>
                    </a:cubicBezTo>
                    <a:close/>
                  </a:path>
                </a:pathLst>
              </a:custGeom>
              <a:grpFill/>
              <a:ln w="2977" cap="flat">
                <a:noFill/>
                <a:prstDash val="solid"/>
                <a:miter/>
              </a:ln>
            </p:spPr>
            <p:txBody>
              <a:bodyPr rtlCol="0" anchor="ctr"/>
              <a:lstStyle/>
              <a:p>
                <a:endParaRPr lang="de-DE"/>
              </a:p>
            </p:txBody>
          </p:sp>
          <p:sp>
            <p:nvSpPr>
              <p:cNvPr id="140" name="Freihandform 139">
                <a:extLst>
                  <a:ext uri="{FF2B5EF4-FFF2-40B4-BE49-F238E27FC236}">
                    <a16:creationId xmlns:a16="http://schemas.microsoft.com/office/drawing/2014/main" id="{1FAE98DD-2937-E4B8-8DB9-44C3EE84299F}"/>
                  </a:ext>
                </a:extLst>
              </p:cNvPr>
              <p:cNvSpPr/>
              <p:nvPr/>
            </p:nvSpPr>
            <p:spPr>
              <a:xfrm>
                <a:off x="15885286" y="1173639"/>
                <a:ext cx="112082" cy="67093"/>
              </a:xfrm>
              <a:custGeom>
                <a:avLst/>
                <a:gdLst>
                  <a:gd name="connsiteX0" fmla="*/ 42782 w 112082"/>
                  <a:gd name="connsiteY0" fmla="*/ 67064 h 67093"/>
                  <a:gd name="connsiteX1" fmla="*/ 47902 w 112082"/>
                  <a:gd name="connsiteY1" fmla="*/ 66766 h 67093"/>
                  <a:gd name="connsiteX2" fmla="*/ 74098 w 112082"/>
                  <a:gd name="connsiteY2" fmla="*/ 63671 h 67093"/>
                  <a:gd name="connsiteX3" fmla="*/ 111784 w 112082"/>
                  <a:gd name="connsiteY3" fmla="*/ 15895 h 67093"/>
                  <a:gd name="connsiteX4" fmla="*/ 93924 w 112082"/>
                  <a:gd name="connsiteY4" fmla="*/ 0 h 67093"/>
                  <a:gd name="connsiteX5" fmla="*/ 91780 w 112082"/>
                  <a:gd name="connsiteY5" fmla="*/ 119 h 67093"/>
                  <a:gd name="connsiteX6" fmla="*/ 15902 w 112082"/>
                  <a:gd name="connsiteY6" fmla="*/ 9109 h 67093"/>
                  <a:gd name="connsiteX7" fmla="*/ 125 w 112082"/>
                  <a:gd name="connsiteY7" fmla="*/ 29112 h 67093"/>
                  <a:gd name="connsiteX8" fmla="*/ 42812 w 112082"/>
                  <a:gd name="connsiteY8" fmla="*/ 67094 h 6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82" h="67093">
                    <a:moveTo>
                      <a:pt x="42782" y="67064"/>
                    </a:moveTo>
                    <a:cubicBezTo>
                      <a:pt x="44479" y="67064"/>
                      <a:pt x="46176" y="66975"/>
                      <a:pt x="47902" y="66766"/>
                    </a:cubicBezTo>
                    <a:lnTo>
                      <a:pt x="74098" y="63671"/>
                    </a:lnTo>
                    <a:cubicBezTo>
                      <a:pt x="97704" y="60873"/>
                      <a:pt x="114553" y="39500"/>
                      <a:pt x="111784" y="15895"/>
                    </a:cubicBezTo>
                    <a:cubicBezTo>
                      <a:pt x="110712" y="6727"/>
                      <a:pt x="102913" y="0"/>
                      <a:pt x="93924" y="0"/>
                    </a:cubicBezTo>
                    <a:cubicBezTo>
                      <a:pt x="93209" y="0"/>
                      <a:pt x="92495" y="30"/>
                      <a:pt x="91780" y="119"/>
                    </a:cubicBezTo>
                    <a:lnTo>
                      <a:pt x="15902" y="9109"/>
                    </a:lnTo>
                    <a:cubicBezTo>
                      <a:pt x="6019" y="10269"/>
                      <a:pt x="-1036" y="19229"/>
                      <a:pt x="125" y="29112"/>
                    </a:cubicBezTo>
                    <a:cubicBezTo>
                      <a:pt x="2715" y="50990"/>
                      <a:pt x="21290" y="67094"/>
                      <a:pt x="42812" y="67094"/>
                    </a:cubicBezTo>
                    <a:close/>
                  </a:path>
                </a:pathLst>
              </a:custGeom>
              <a:grpFill/>
              <a:ln w="2977" cap="flat">
                <a:noFill/>
                <a:prstDash val="solid"/>
                <a:miter/>
              </a:ln>
            </p:spPr>
            <p:txBody>
              <a:bodyPr rtlCol="0" anchor="ctr"/>
              <a:lstStyle/>
              <a:p>
                <a:endParaRPr lang="de-DE"/>
              </a:p>
            </p:txBody>
          </p:sp>
          <p:sp>
            <p:nvSpPr>
              <p:cNvPr id="141" name="Freihandform 140">
                <a:extLst>
                  <a:ext uri="{FF2B5EF4-FFF2-40B4-BE49-F238E27FC236}">
                    <a16:creationId xmlns:a16="http://schemas.microsoft.com/office/drawing/2014/main" id="{2B0AB88B-0D82-437A-4C53-DB0181E0DC99}"/>
                  </a:ext>
                </a:extLst>
              </p:cNvPr>
              <p:cNvSpPr/>
              <p:nvPr/>
            </p:nvSpPr>
            <p:spPr>
              <a:xfrm>
                <a:off x="15263819" y="1292824"/>
                <a:ext cx="801181" cy="1470317"/>
              </a:xfrm>
              <a:custGeom>
                <a:avLst/>
                <a:gdLst>
                  <a:gd name="connsiteX0" fmla="*/ 801182 w 801181"/>
                  <a:gd name="connsiteY0" fmla="*/ 289718 h 1470317"/>
                  <a:gd name="connsiteX1" fmla="*/ 800676 w 801181"/>
                  <a:gd name="connsiteY1" fmla="*/ 282782 h 1470317"/>
                  <a:gd name="connsiteX2" fmla="*/ 765818 w 801181"/>
                  <a:gd name="connsiteY2" fmla="*/ 44441 h 1470317"/>
                  <a:gd name="connsiteX3" fmla="*/ 764478 w 801181"/>
                  <a:gd name="connsiteY3" fmla="*/ 34351 h 1470317"/>
                  <a:gd name="connsiteX4" fmla="*/ 711521 w 801181"/>
                  <a:gd name="connsiteY4" fmla="*/ 44203 h 1470317"/>
                  <a:gd name="connsiteX5" fmla="*/ 657998 w 801181"/>
                  <a:gd name="connsiteY5" fmla="*/ 16699 h 1470317"/>
                  <a:gd name="connsiteX6" fmla="*/ 655498 w 801181"/>
                  <a:gd name="connsiteY6" fmla="*/ 11341 h 1470317"/>
                  <a:gd name="connsiteX7" fmla="*/ 637667 w 801181"/>
                  <a:gd name="connsiteY7" fmla="*/ 0 h 1470317"/>
                  <a:gd name="connsiteX8" fmla="*/ 626742 w 801181"/>
                  <a:gd name="connsiteY8" fmla="*/ 3304 h 1470317"/>
                  <a:gd name="connsiteX9" fmla="*/ 620193 w 801181"/>
                  <a:gd name="connsiteY9" fmla="*/ 28695 h 1470317"/>
                  <a:gd name="connsiteX10" fmla="*/ 624569 w 801181"/>
                  <a:gd name="connsiteY10" fmla="*/ 38071 h 1470317"/>
                  <a:gd name="connsiteX11" fmla="*/ 650229 w 801181"/>
                  <a:gd name="connsiteY11" fmla="*/ 146332 h 1470317"/>
                  <a:gd name="connsiteX12" fmla="*/ 652015 w 801181"/>
                  <a:gd name="connsiteY12" fmla="*/ 210509 h 1470317"/>
                  <a:gd name="connsiteX13" fmla="*/ 380978 w 801181"/>
                  <a:gd name="connsiteY13" fmla="*/ 182231 h 1470317"/>
                  <a:gd name="connsiteX14" fmla="*/ 380800 w 801181"/>
                  <a:gd name="connsiteY14" fmla="*/ 182350 h 1470317"/>
                  <a:gd name="connsiteX15" fmla="*/ 365112 w 801181"/>
                  <a:gd name="connsiteY15" fmla="*/ 181129 h 1470317"/>
                  <a:gd name="connsiteX16" fmla="*/ 322841 w 801181"/>
                  <a:gd name="connsiteY16" fmla="*/ 181129 h 1470317"/>
                  <a:gd name="connsiteX17" fmla="*/ 230055 w 801181"/>
                  <a:gd name="connsiteY17" fmla="*/ 226672 h 1470317"/>
                  <a:gd name="connsiteX18" fmla="*/ 21352 w 801181"/>
                  <a:gd name="connsiteY18" fmla="*/ 482248 h 1470317"/>
                  <a:gd name="connsiteX19" fmla="*/ 20935 w 801181"/>
                  <a:gd name="connsiteY19" fmla="*/ 482783 h 1470317"/>
                  <a:gd name="connsiteX20" fmla="*/ 4742 w 801181"/>
                  <a:gd name="connsiteY20" fmla="*/ 524992 h 1470317"/>
                  <a:gd name="connsiteX21" fmla="*/ 1169 w 801181"/>
                  <a:gd name="connsiteY21" fmla="*/ 766369 h 1470317"/>
                  <a:gd name="connsiteX22" fmla="*/ 8 w 801181"/>
                  <a:gd name="connsiteY22" fmla="*/ 806048 h 1470317"/>
                  <a:gd name="connsiteX23" fmla="*/ 1229 w 801181"/>
                  <a:gd name="connsiteY23" fmla="*/ 819086 h 1470317"/>
                  <a:gd name="connsiteX24" fmla="*/ 36206 w 801181"/>
                  <a:gd name="connsiteY24" fmla="*/ 853823 h 1470317"/>
                  <a:gd name="connsiteX25" fmla="*/ 40314 w 801181"/>
                  <a:gd name="connsiteY25" fmla="*/ 854954 h 1470317"/>
                  <a:gd name="connsiteX26" fmla="*/ 52608 w 801181"/>
                  <a:gd name="connsiteY26" fmla="*/ 856353 h 1470317"/>
                  <a:gd name="connsiteX27" fmla="*/ 67165 w 801181"/>
                  <a:gd name="connsiteY27" fmla="*/ 856621 h 1470317"/>
                  <a:gd name="connsiteX28" fmla="*/ 68028 w 801181"/>
                  <a:gd name="connsiteY28" fmla="*/ 856621 h 1470317"/>
                  <a:gd name="connsiteX29" fmla="*/ 113692 w 801181"/>
                  <a:gd name="connsiteY29" fmla="*/ 816883 h 1470317"/>
                  <a:gd name="connsiteX30" fmla="*/ 115567 w 801181"/>
                  <a:gd name="connsiteY30" fmla="*/ 803071 h 1470317"/>
                  <a:gd name="connsiteX31" fmla="*/ 115776 w 801181"/>
                  <a:gd name="connsiteY31" fmla="*/ 801940 h 1470317"/>
                  <a:gd name="connsiteX32" fmla="*/ 116282 w 801181"/>
                  <a:gd name="connsiteY32" fmla="*/ 798130 h 1470317"/>
                  <a:gd name="connsiteX33" fmla="*/ 120777 w 801181"/>
                  <a:gd name="connsiteY33" fmla="*/ 802000 h 1470317"/>
                  <a:gd name="connsiteX34" fmla="*/ 128368 w 801181"/>
                  <a:gd name="connsiteY34" fmla="*/ 805840 h 1470317"/>
                  <a:gd name="connsiteX35" fmla="*/ 132267 w 801181"/>
                  <a:gd name="connsiteY35" fmla="*/ 806286 h 1470317"/>
                  <a:gd name="connsiteX36" fmla="*/ 145633 w 801181"/>
                  <a:gd name="connsiteY36" fmla="*/ 800154 h 1470317"/>
                  <a:gd name="connsiteX37" fmla="*/ 143788 w 801181"/>
                  <a:gd name="connsiteY37" fmla="*/ 775299 h 1470317"/>
                  <a:gd name="connsiteX38" fmla="*/ 121819 w 801181"/>
                  <a:gd name="connsiteY38" fmla="*/ 756368 h 1470317"/>
                  <a:gd name="connsiteX39" fmla="*/ 148402 w 801181"/>
                  <a:gd name="connsiteY39" fmla="*/ 556247 h 1470317"/>
                  <a:gd name="connsiteX40" fmla="*/ 256816 w 801181"/>
                  <a:gd name="connsiteY40" fmla="*/ 423459 h 1470317"/>
                  <a:gd name="connsiteX41" fmla="*/ 229221 w 801181"/>
                  <a:gd name="connsiteY41" fmla="*/ 498322 h 1470317"/>
                  <a:gd name="connsiteX42" fmla="*/ 229400 w 801181"/>
                  <a:gd name="connsiteY42" fmla="*/ 509276 h 1470317"/>
                  <a:gd name="connsiteX43" fmla="*/ 203710 w 801181"/>
                  <a:gd name="connsiteY43" fmla="*/ 772084 h 1470317"/>
                  <a:gd name="connsiteX44" fmla="*/ 186623 w 801181"/>
                  <a:gd name="connsiteY44" fmla="*/ 976521 h 1470317"/>
                  <a:gd name="connsiteX45" fmla="*/ 186623 w 801181"/>
                  <a:gd name="connsiteY45" fmla="*/ 977325 h 1470317"/>
                  <a:gd name="connsiteX46" fmla="*/ 101368 w 801181"/>
                  <a:gd name="connsiteY46" fmla="*/ 1388758 h 1470317"/>
                  <a:gd name="connsiteX47" fmla="*/ 100267 w 801181"/>
                  <a:gd name="connsiteY47" fmla="*/ 1396199 h 1470317"/>
                  <a:gd name="connsiteX48" fmla="*/ 100267 w 801181"/>
                  <a:gd name="connsiteY48" fmla="*/ 1396199 h 1470317"/>
                  <a:gd name="connsiteX49" fmla="*/ 100237 w 801181"/>
                  <a:gd name="connsiteY49" fmla="*/ 1396795 h 1470317"/>
                  <a:gd name="connsiteX50" fmla="*/ 100059 w 801181"/>
                  <a:gd name="connsiteY50" fmla="*/ 1399801 h 1470317"/>
                  <a:gd name="connsiteX51" fmla="*/ 98451 w 801181"/>
                  <a:gd name="connsiteY51" fmla="*/ 1449690 h 1470317"/>
                  <a:gd name="connsiteX52" fmla="*/ 121432 w 801181"/>
                  <a:gd name="connsiteY52" fmla="*/ 1470288 h 1470317"/>
                  <a:gd name="connsiteX53" fmla="*/ 275987 w 801181"/>
                  <a:gd name="connsiteY53" fmla="*/ 1470288 h 1470317"/>
                  <a:gd name="connsiteX54" fmla="*/ 298997 w 801181"/>
                  <a:gd name="connsiteY54" fmla="*/ 1445076 h 1470317"/>
                  <a:gd name="connsiteX55" fmla="*/ 293758 w 801181"/>
                  <a:gd name="connsiteY55" fmla="*/ 1414297 h 1470317"/>
                  <a:gd name="connsiteX56" fmla="*/ 272683 w 801181"/>
                  <a:gd name="connsiteY56" fmla="*/ 1385960 h 1470317"/>
                  <a:gd name="connsiteX57" fmla="*/ 246338 w 801181"/>
                  <a:gd name="connsiteY57" fmla="*/ 1376166 h 1470317"/>
                  <a:gd name="connsiteX58" fmla="*/ 355318 w 801181"/>
                  <a:gd name="connsiteY58" fmla="*/ 1010872 h 1470317"/>
                  <a:gd name="connsiteX59" fmla="*/ 358831 w 801181"/>
                  <a:gd name="connsiteY59" fmla="*/ 987088 h 1470317"/>
                  <a:gd name="connsiteX60" fmla="*/ 371750 w 801181"/>
                  <a:gd name="connsiteY60" fmla="*/ 832391 h 1470317"/>
                  <a:gd name="connsiteX61" fmla="*/ 450695 w 801181"/>
                  <a:gd name="connsiteY61" fmla="*/ 978843 h 1470317"/>
                  <a:gd name="connsiteX62" fmla="*/ 468287 w 801181"/>
                  <a:gd name="connsiteY62" fmla="*/ 1405457 h 1470317"/>
                  <a:gd name="connsiteX63" fmla="*/ 468466 w 801181"/>
                  <a:gd name="connsiteY63" fmla="*/ 1407243 h 1470317"/>
                  <a:gd name="connsiteX64" fmla="*/ 467007 w 801181"/>
                  <a:gd name="connsiteY64" fmla="*/ 1449720 h 1470317"/>
                  <a:gd name="connsiteX65" fmla="*/ 489988 w 801181"/>
                  <a:gd name="connsiteY65" fmla="*/ 1470318 h 1470317"/>
                  <a:gd name="connsiteX66" fmla="*/ 644543 w 801181"/>
                  <a:gd name="connsiteY66" fmla="*/ 1470318 h 1470317"/>
                  <a:gd name="connsiteX67" fmla="*/ 667554 w 801181"/>
                  <a:gd name="connsiteY67" fmla="*/ 1445106 h 1470317"/>
                  <a:gd name="connsiteX68" fmla="*/ 662315 w 801181"/>
                  <a:gd name="connsiteY68" fmla="*/ 1414327 h 1470317"/>
                  <a:gd name="connsiteX69" fmla="*/ 641239 w 801181"/>
                  <a:gd name="connsiteY69" fmla="*/ 1385989 h 1470317"/>
                  <a:gd name="connsiteX70" fmla="*/ 605577 w 801181"/>
                  <a:gd name="connsiteY70" fmla="*/ 1372714 h 1470317"/>
                  <a:gd name="connsiteX71" fmla="*/ 605071 w 801181"/>
                  <a:gd name="connsiteY71" fmla="*/ 1372803 h 1470317"/>
                  <a:gd name="connsiteX72" fmla="*/ 622068 w 801181"/>
                  <a:gd name="connsiteY72" fmla="*/ 961161 h 1470317"/>
                  <a:gd name="connsiteX73" fmla="*/ 622068 w 801181"/>
                  <a:gd name="connsiteY73" fmla="*/ 960179 h 1470317"/>
                  <a:gd name="connsiteX74" fmla="*/ 611948 w 801181"/>
                  <a:gd name="connsiteY74" fmla="*/ 914577 h 1470317"/>
                  <a:gd name="connsiteX75" fmla="*/ 476414 w 801181"/>
                  <a:gd name="connsiteY75" fmla="*/ 661770 h 1470317"/>
                  <a:gd name="connsiteX76" fmla="*/ 476414 w 801181"/>
                  <a:gd name="connsiteY76" fmla="*/ 339309 h 1470317"/>
                  <a:gd name="connsiteX77" fmla="*/ 721255 w 801181"/>
                  <a:gd name="connsiteY77" fmla="*/ 363807 h 1470317"/>
                  <a:gd name="connsiteX78" fmla="*/ 721970 w 801181"/>
                  <a:gd name="connsiteY78" fmla="*/ 363836 h 1470317"/>
                  <a:gd name="connsiteX79" fmla="*/ 722714 w 801181"/>
                  <a:gd name="connsiteY79" fmla="*/ 363926 h 1470317"/>
                  <a:gd name="connsiteX80" fmla="*/ 724917 w 801181"/>
                  <a:gd name="connsiteY80" fmla="*/ 363985 h 1470317"/>
                  <a:gd name="connsiteX81" fmla="*/ 799723 w 801181"/>
                  <a:gd name="connsiteY81" fmla="*/ 305821 h 1470317"/>
                  <a:gd name="connsiteX82" fmla="*/ 800438 w 801181"/>
                  <a:gd name="connsiteY82" fmla="*/ 301059 h 1470317"/>
                  <a:gd name="connsiteX83" fmla="*/ 800795 w 801181"/>
                  <a:gd name="connsiteY83" fmla="*/ 298767 h 1470317"/>
                  <a:gd name="connsiteX84" fmla="*/ 800795 w 801181"/>
                  <a:gd name="connsiteY84" fmla="*/ 298767 h 1470317"/>
                  <a:gd name="connsiteX85" fmla="*/ 800795 w 801181"/>
                  <a:gd name="connsiteY85" fmla="*/ 298648 h 1470317"/>
                  <a:gd name="connsiteX86" fmla="*/ 801004 w 801181"/>
                  <a:gd name="connsiteY86" fmla="*/ 294659 h 1470317"/>
                  <a:gd name="connsiteX87" fmla="*/ 801152 w 801181"/>
                  <a:gd name="connsiteY87" fmla="*/ 291027 h 1470317"/>
                  <a:gd name="connsiteX88" fmla="*/ 801093 w 801181"/>
                  <a:gd name="connsiteY88" fmla="*/ 289688 h 14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01181" h="1470317">
                    <a:moveTo>
                      <a:pt x="801182" y="289718"/>
                    </a:moveTo>
                    <a:cubicBezTo>
                      <a:pt x="801122" y="287366"/>
                      <a:pt x="800974" y="285074"/>
                      <a:pt x="800676" y="282782"/>
                    </a:cubicBezTo>
                    <a:lnTo>
                      <a:pt x="765818" y="44441"/>
                    </a:lnTo>
                    <a:lnTo>
                      <a:pt x="764478" y="34351"/>
                    </a:lnTo>
                    <a:lnTo>
                      <a:pt x="711521" y="44203"/>
                    </a:lnTo>
                    <a:cubicBezTo>
                      <a:pt x="689493" y="48311"/>
                      <a:pt x="667494" y="37000"/>
                      <a:pt x="657998" y="16699"/>
                    </a:cubicBezTo>
                    <a:lnTo>
                      <a:pt x="655498" y="11341"/>
                    </a:lnTo>
                    <a:cubicBezTo>
                      <a:pt x="652164" y="4197"/>
                      <a:pt x="645079" y="0"/>
                      <a:pt x="637667" y="0"/>
                    </a:cubicBezTo>
                    <a:cubicBezTo>
                      <a:pt x="633975" y="0"/>
                      <a:pt x="630165" y="1042"/>
                      <a:pt x="626742" y="3304"/>
                    </a:cubicBezTo>
                    <a:cubicBezTo>
                      <a:pt x="618496" y="8751"/>
                      <a:pt x="616026" y="19765"/>
                      <a:pt x="620193" y="28695"/>
                    </a:cubicBezTo>
                    <a:lnTo>
                      <a:pt x="624569" y="38071"/>
                    </a:lnTo>
                    <a:cubicBezTo>
                      <a:pt x="640465" y="72005"/>
                      <a:pt x="649187" y="108856"/>
                      <a:pt x="650229" y="146332"/>
                    </a:cubicBezTo>
                    <a:lnTo>
                      <a:pt x="652015" y="210509"/>
                    </a:lnTo>
                    <a:lnTo>
                      <a:pt x="380978" y="182231"/>
                    </a:lnTo>
                    <a:cubicBezTo>
                      <a:pt x="380978" y="182231"/>
                      <a:pt x="380859" y="182290"/>
                      <a:pt x="380800" y="182350"/>
                    </a:cubicBezTo>
                    <a:cubicBezTo>
                      <a:pt x="375650" y="181635"/>
                      <a:pt x="370470" y="181129"/>
                      <a:pt x="365112" y="181129"/>
                    </a:cubicBezTo>
                    <a:lnTo>
                      <a:pt x="322841" y="181129"/>
                    </a:lnTo>
                    <a:cubicBezTo>
                      <a:pt x="322841" y="181129"/>
                      <a:pt x="272563" y="174670"/>
                      <a:pt x="230055" y="226672"/>
                    </a:cubicBezTo>
                    <a:lnTo>
                      <a:pt x="21352" y="482248"/>
                    </a:lnTo>
                    <a:cubicBezTo>
                      <a:pt x="21203" y="482426"/>
                      <a:pt x="21084" y="482605"/>
                      <a:pt x="20935" y="482783"/>
                    </a:cubicBezTo>
                    <a:cubicBezTo>
                      <a:pt x="11439" y="494363"/>
                      <a:pt x="5426" y="508918"/>
                      <a:pt x="4742" y="524992"/>
                    </a:cubicBezTo>
                    <a:lnTo>
                      <a:pt x="1169" y="766369"/>
                    </a:lnTo>
                    <a:lnTo>
                      <a:pt x="8" y="806048"/>
                    </a:lnTo>
                    <a:cubicBezTo>
                      <a:pt x="-51" y="810424"/>
                      <a:pt x="187" y="814829"/>
                      <a:pt x="1229" y="819086"/>
                    </a:cubicBezTo>
                    <a:cubicBezTo>
                      <a:pt x="5486" y="836499"/>
                      <a:pt x="18494" y="848019"/>
                      <a:pt x="36206" y="853823"/>
                    </a:cubicBezTo>
                    <a:cubicBezTo>
                      <a:pt x="37546" y="854270"/>
                      <a:pt x="38945" y="854627"/>
                      <a:pt x="40314" y="854954"/>
                    </a:cubicBezTo>
                    <a:cubicBezTo>
                      <a:pt x="44333" y="855877"/>
                      <a:pt x="48471" y="856264"/>
                      <a:pt x="52608" y="856353"/>
                    </a:cubicBezTo>
                    <a:lnTo>
                      <a:pt x="67165" y="856621"/>
                    </a:lnTo>
                    <a:cubicBezTo>
                      <a:pt x="67463" y="856621"/>
                      <a:pt x="67760" y="856621"/>
                      <a:pt x="68028" y="856621"/>
                    </a:cubicBezTo>
                    <a:cubicBezTo>
                      <a:pt x="90979" y="856621"/>
                      <a:pt x="110507" y="839714"/>
                      <a:pt x="113692" y="816883"/>
                    </a:cubicBezTo>
                    <a:lnTo>
                      <a:pt x="115567" y="803071"/>
                    </a:lnTo>
                    <a:cubicBezTo>
                      <a:pt x="115627" y="802684"/>
                      <a:pt x="115716" y="802327"/>
                      <a:pt x="115776" y="801940"/>
                    </a:cubicBezTo>
                    <a:lnTo>
                      <a:pt x="116282" y="798130"/>
                    </a:lnTo>
                    <a:lnTo>
                      <a:pt x="120777" y="802000"/>
                    </a:lnTo>
                    <a:cubicBezTo>
                      <a:pt x="123039" y="803935"/>
                      <a:pt x="125659" y="805215"/>
                      <a:pt x="128368" y="805840"/>
                    </a:cubicBezTo>
                    <a:cubicBezTo>
                      <a:pt x="129648" y="806137"/>
                      <a:pt x="130957" y="806286"/>
                      <a:pt x="132267" y="806286"/>
                    </a:cubicBezTo>
                    <a:cubicBezTo>
                      <a:pt x="137209" y="806286"/>
                      <a:pt x="142150" y="804203"/>
                      <a:pt x="145633" y="800154"/>
                    </a:cubicBezTo>
                    <a:cubicBezTo>
                      <a:pt x="151974" y="792772"/>
                      <a:pt x="151170" y="781639"/>
                      <a:pt x="143788" y="775299"/>
                    </a:cubicBezTo>
                    <a:lnTo>
                      <a:pt x="121819" y="756368"/>
                    </a:lnTo>
                    <a:lnTo>
                      <a:pt x="148402" y="556247"/>
                    </a:lnTo>
                    <a:lnTo>
                      <a:pt x="256816" y="423459"/>
                    </a:lnTo>
                    <a:lnTo>
                      <a:pt x="229221" y="498322"/>
                    </a:lnTo>
                    <a:cubicBezTo>
                      <a:pt x="229311" y="501983"/>
                      <a:pt x="229400" y="505614"/>
                      <a:pt x="229400" y="509276"/>
                    </a:cubicBezTo>
                    <a:cubicBezTo>
                      <a:pt x="229400" y="597117"/>
                      <a:pt x="203710" y="684243"/>
                      <a:pt x="203710" y="772084"/>
                    </a:cubicBezTo>
                    <a:lnTo>
                      <a:pt x="186623" y="976521"/>
                    </a:lnTo>
                    <a:cubicBezTo>
                      <a:pt x="186623" y="976789"/>
                      <a:pt x="186623" y="977057"/>
                      <a:pt x="186623" y="977325"/>
                    </a:cubicBezTo>
                    <a:lnTo>
                      <a:pt x="101368" y="1388758"/>
                    </a:lnTo>
                    <a:cubicBezTo>
                      <a:pt x="100862" y="1391228"/>
                      <a:pt x="100505" y="1393729"/>
                      <a:pt x="100267" y="1396199"/>
                    </a:cubicBezTo>
                    <a:lnTo>
                      <a:pt x="100267" y="1396199"/>
                    </a:lnTo>
                    <a:cubicBezTo>
                      <a:pt x="100267" y="1396199"/>
                      <a:pt x="100267" y="1396438"/>
                      <a:pt x="100237" y="1396795"/>
                    </a:cubicBezTo>
                    <a:cubicBezTo>
                      <a:pt x="100148" y="1397807"/>
                      <a:pt x="100088" y="1398789"/>
                      <a:pt x="100059" y="1399801"/>
                    </a:cubicBezTo>
                    <a:cubicBezTo>
                      <a:pt x="99404" y="1410428"/>
                      <a:pt x="97558" y="1441504"/>
                      <a:pt x="98451" y="1449690"/>
                    </a:cubicBezTo>
                    <a:cubicBezTo>
                      <a:pt x="99731" y="1461418"/>
                      <a:pt x="109644" y="1470288"/>
                      <a:pt x="121432" y="1470288"/>
                    </a:cubicBezTo>
                    <a:lnTo>
                      <a:pt x="275987" y="1470288"/>
                    </a:lnTo>
                    <a:cubicBezTo>
                      <a:pt x="289591" y="1470288"/>
                      <a:pt x="300248" y="1458620"/>
                      <a:pt x="298997" y="1445076"/>
                    </a:cubicBezTo>
                    <a:lnTo>
                      <a:pt x="293758" y="1414297"/>
                    </a:lnTo>
                    <a:cubicBezTo>
                      <a:pt x="291675" y="1402034"/>
                      <a:pt x="283816" y="1391496"/>
                      <a:pt x="272683" y="1385960"/>
                    </a:cubicBezTo>
                    <a:lnTo>
                      <a:pt x="246338" y="1376166"/>
                    </a:lnTo>
                    <a:lnTo>
                      <a:pt x="355318" y="1010872"/>
                    </a:lnTo>
                    <a:cubicBezTo>
                      <a:pt x="357700" y="1002924"/>
                      <a:pt x="358771" y="994946"/>
                      <a:pt x="358831" y="987088"/>
                    </a:cubicBezTo>
                    <a:lnTo>
                      <a:pt x="371750" y="832391"/>
                    </a:lnTo>
                    <a:lnTo>
                      <a:pt x="450695" y="978843"/>
                    </a:lnTo>
                    <a:lnTo>
                      <a:pt x="468287" y="1405457"/>
                    </a:lnTo>
                    <a:cubicBezTo>
                      <a:pt x="468287" y="1406052"/>
                      <a:pt x="468407" y="1406647"/>
                      <a:pt x="468466" y="1407243"/>
                    </a:cubicBezTo>
                    <a:cubicBezTo>
                      <a:pt x="467633" y="1419209"/>
                      <a:pt x="466204" y="1442486"/>
                      <a:pt x="467007" y="1449720"/>
                    </a:cubicBezTo>
                    <a:cubicBezTo>
                      <a:pt x="468287" y="1461448"/>
                      <a:pt x="478200" y="1470318"/>
                      <a:pt x="489988" y="1470318"/>
                    </a:cubicBezTo>
                    <a:lnTo>
                      <a:pt x="644543" y="1470318"/>
                    </a:lnTo>
                    <a:cubicBezTo>
                      <a:pt x="658147" y="1470318"/>
                      <a:pt x="668804" y="1458650"/>
                      <a:pt x="667554" y="1445106"/>
                    </a:cubicBezTo>
                    <a:lnTo>
                      <a:pt x="662315" y="1414327"/>
                    </a:lnTo>
                    <a:cubicBezTo>
                      <a:pt x="660231" y="1402063"/>
                      <a:pt x="652372" y="1391526"/>
                      <a:pt x="641239" y="1385989"/>
                    </a:cubicBezTo>
                    <a:lnTo>
                      <a:pt x="605577" y="1372714"/>
                    </a:lnTo>
                    <a:lnTo>
                      <a:pt x="605071" y="1372803"/>
                    </a:lnTo>
                    <a:lnTo>
                      <a:pt x="622068" y="961161"/>
                    </a:lnTo>
                    <a:cubicBezTo>
                      <a:pt x="622068" y="960834"/>
                      <a:pt x="622068" y="960507"/>
                      <a:pt x="622068" y="960179"/>
                    </a:cubicBezTo>
                    <a:cubicBezTo>
                      <a:pt x="622932" y="944849"/>
                      <a:pt x="619776" y="929073"/>
                      <a:pt x="611948" y="914577"/>
                    </a:cubicBezTo>
                    <a:lnTo>
                      <a:pt x="476414" y="661770"/>
                    </a:lnTo>
                    <a:lnTo>
                      <a:pt x="476414" y="339309"/>
                    </a:lnTo>
                    <a:lnTo>
                      <a:pt x="721255" y="363807"/>
                    </a:lnTo>
                    <a:cubicBezTo>
                      <a:pt x="721493" y="363807"/>
                      <a:pt x="721732" y="363807"/>
                      <a:pt x="721970" y="363836"/>
                    </a:cubicBezTo>
                    <a:cubicBezTo>
                      <a:pt x="722208" y="363836"/>
                      <a:pt x="722446" y="363896"/>
                      <a:pt x="722714" y="363926"/>
                    </a:cubicBezTo>
                    <a:cubicBezTo>
                      <a:pt x="723428" y="363985"/>
                      <a:pt x="724172" y="363955"/>
                      <a:pt x="724917" y="363985"/>
                    </a:cubicBezTo>
                    <a:cubicBezTo>
                      <a:pt x="760936" y="365801"/>
                      <a:pt x="792728" y="340857"/>
                      <a:pt x="799723" y="305821"/>
                    </a:cubicBezTo>
                    <a:cubicBezTo>
                      <a:pt x="800051" y="304244"/>
                      <a:pt x="800230" y="302636"/>
                      <a:pt x="800438" y="301059"/>
                    </a:cubicBezTo>
                    <a:cubicBezTo>
                      <a:pt x="800527" y="300285"/>
                      <a:pt x="800706" y="299541"/>
                      <a:pt x="800795" y="298767"/>
                    </a:cubicBezTo>
                    <a:lnTo>
                      <a:pt x="800795" y="298767"/>
                    </a:lnTo>
                    <a:cubicBezTo>
                      <a:pt x="800795" y="298767"/>
                      <a:pt x="800795" y="298677"/>
                      <a:pt x="800795" y="298648"/>
                    </a:cubicBezTo>
                    <a:cubicBezTo>
                      <a:pt x="800914" y="297338"/>
                      <a:pt x="800944" y="295998"/>
                      <a:pt x="801004" y="294659"/>
                    </a:cubicBezTo>
                    <a:cubicBezTo>
                      <a:pt x="801063" y="293439"/>
                      <a:pt x="801152" y="292218"/>
                      <a:pt x="801152" y="291027"/>
                    </a:cubicBezTo>
                    <a:cubicBezTo>
                      <a:pt x="801152" y="290581"/>
                      <a:pt x="801093" y="290134"/>
                      <a:pt x="801093" y="289688"/>
                    </a:cubicBezTo>
                    <a:close/>
                  </a:path>
                </a:pathLst>
              </a:custGeom>
              <a:grpFill/>
              <a:ln w="2977" cap="flat">
                <a:noFill/>
                <a:prstDash val="solid"/>
                <a:miter/>
              </a:ln>
            </p:spPr>
            <p:txBody>
              <a:bodyPr rtlCol="0" anchor="ctr"/>
              <a:lstStyle/>
              <a:p>
                <a:endParaRPr lang="de-DE"/>
              </a:p>
            </p:txBody>
          </p:sp>
        </p:grpSp>
        <p:grpSp>
          <p:nvGrpSpPr>
            <p:cNvPr id="150" name="Grafik 134">
              <a:extLst>
                <a:ext uri="{FF2B5EF4-FFF2-40B4-BE49-F238E27FC236}">
                  <a16:creationId xmlns:a16="http://schemas.microsoft.com/office/drawing/2014/main" id="{630F165D-2D30-8151-F4F5-BB483E21A1C2}"/>
                </a:ext>
              </a:extLst>
            </p:cNvPr>
            <p:cNvGrpSpPr/>
            <p:nvPr/>
          </p:nvGrpSpPr>
          <p:grpSpPr>
            <a:xfrm>
              <a:off x="10404054" y="2979492"/>
              <a:ext cx="754055" cy="899015"/>
              <a:chOff x="16990243" y="1152125"/>
              <a:chExt cx="1351370" cy="1611165"/>
            </a:xfrm>
            <a:solidFill>
              <a:srgbClr val="001965"/>
            </a:solidFill>
          </p:grpSpPr>
          <p:sp>
            <p:nvSpPr>
              <p:cNvPr id="151" name="Freihandform 150">
                <a:extLst>
                  <a:ext uri="{FF2B5EF4-FFF2-40B4-BE49-F238E27FC236}">
                    <a16:creationId xmlns:a16="http://schemas.microsoft.com/office/drawing/2014/main" id="{812006DA-AE13-033E-F77A-22F5288C2F7E}"/>
                  </a:ext>
                </a:extLst>
              </p:cNvPr>
              <p:cNvSpPr/>
              <p:nvPr/>
            </p:nvSpPr>
            <p:spPr>
              <a:xfrm>
                <a:off x="17239017" y="1325954"/>
                <a:ext cx="89759" cy="89894"/>
              </a:xfrm>
              <a:custGeom>
                <a:avLst/>
                <a:gdLst>
                  <a:gd name="connsiteX0" fmla="*/ 25392 w 89759"/>
                  <a:gd name="connsiteY0" fmla="*/ 80340 h 89894"/>
                  <a:gd name="connsiteX1" fmla="*/ 52243 w 89759"/>
                  <a:gd name="connsiteY1" fmla="*/ 89895 h 89894"/>
                  <a:gd name="connsiteX2" fmla="*/ 80641 w 89759"/>
                  <a:gd name="connsiteY2" fmla="*/ 44144 h 89894"/>
                  <a:gd name="connsiteX3" fmla="*/ 88709 w 89759"/>
                  <a:gd name="connsiteY3" fmla="*/ 38994 h 89894"/>
                  <a:gd name="connsiteX4" fmla="*/ 85047 w 89759"/>
                  <a:gd name="connsiteY4" fmla="*/ 26165 h 89894"/>
                  <a:gd name="connsiteX5" fmla="*/ 47480 w 89759"/>
                  <a:gd name="connsiteY5" fmla="*/ 1697 h 89894"/>
                  <a:gd name="connsiteX6" fmla="*/ 41794 w 89759"/>
                  <a:gd name="connsiteY6" fmla="*/ 0 h 89894"/>
                  <a:gd name="connsiteX7" fmla="*/ 34263 w 89759"/>
                  <a:gd name="connsiteY7" fmla="*/ 3542 h 89894"/>
                  <a:gd name="connsiteX8" fmla="*/ 32804 w 89759"/>
                  <a:gd name="connsiteY8" fmla="*/ 12978 h 89894"/>
                  <a:gd name="connsiteX9" fmla="*/ 0 w 89759"/>
                  <a:gd name="connsiteY9" fmla="*/ 65486 h 89894"/>
                  <a:gd name="connsiteX10" fmla="*/ 10895 w 89759"/>
                  <a:gd name="connsiteY10" fmla="*/ 82900 h 89894"/>
                  <a:gd name="connsiteX11" fmla="*/ 25422 w 89759"/>
                  <a:gd name="connsiteY11" fmla="*/ 80340 h 89894"/>
                  <a:gd name="connsiteX12" fmla="*/ 25422 w 89759"/>
                  <a:gd name="connsiteY12" fmla="*/ 80340 h 8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759" h="89894">
                    <a:moveTo>
                      <a:pt x="25392" y="80340"/>
                    </a:moveTo>
                    <a:cubicBezTo>
                      <a:pt x="35364" y="80340"/>
                      <a:pt x="44801" y="83852"/>
                      <a:pt x="52243" y="89895"/>
                    </a:cubicBezTo>
                    <a:lnTo>
                      <a:pt x="80641" y="44144"/>
                    </a:lnTo>
                    <a:cubicBezTo>
                      <a:pt x="83886" y="43965"/>
                      <a:pt x="87012" y="42179"/>
                      <a:pt x="88709" y="38994"/>
                    </a:cubicBezTo>
                    <a:cubicBezTo>
                      <a:pt x="91060" y="34499"/>
                      <a:pt x="89304" y="28933"/>
                      <a:pt x="85047" y="26165"/>
                    </a:cubicBezTo>
                    <a:lnTo>
                      <a:pt x="47480" y="1697"/>
                    </a:lnTo>
                    <a:cubicBezTo>
                      <a:pt x="45753" y="566"/>
                      <a:pt x="43759" y="0"/>
                      <a:pt x="41794" y="0"/>
                    </a:cubicBezTo>
                    <a:cubicBezTo>
                      <a:pt x="38936" y="0"/>
                      <a:pt x="36138" y="1191"/>
                      <a:pt x="34263" y="3542"/>
                    </a:cubicBezTo>
                    <a:cubicBezTo>
                      <a:pt x="32030" y="6370"/>
                      <a:pt x="31643" y="9942"/>
                      <a:pt x="32804" y="12978"/>
                    </a:cubicBezTo>
                    <a:lnTo>
                      <a:pt x="0" y="65486"/>
                    </a:lnTo>
                    <a:cubicBezTo>
                      <a:pt x="4703" y="70696"/>
                      <a:pt x="8335" y="76589"/>
                      <a:pt x="10895" y="82900"/>
                    </a:cubicBezTo>
                    <a:cubicBezTo>
                      <a:pt x="15569" y="81203"/>
                      <a:pt x="20451" y="80340"/>
                      <a:pt x="25422" y="80340"/>
                    </a:cubicBezTo>
                    <a:lnTo>
                      <a:pt x="25422" y="80340"/>
                    </a:lnTo>
                    <a:close/>
                  </a:path>
                </a:pathLst>
              </a:custGeom>
              <a:grpFill/>
              <a:ln w="2977" cap="flat">
                <a:noFill/>
                <a:prstDash val="solid"/>
                <a:miter/>
              </a:ln>
            </p:spPr>
            <p:txBody>
              <a:bodyPr rtlCol="0" anchor="ctr"/>
              <a:lstStyle/>
              <a:p>
                <a:endParaRPr lang="de-DE"/>
              </a:p>
            </p:txBody>
          </p:sp>
          <p:sp>
            <p:nvSpPr>
              <p:cNvPr id="152" name="Freihandform 151">
                <a:extLst>
                  <a:ext uri="{FF2B5EF4-FFF2-40B4-BE49-F238E27FC236}">
                    <a16:creationId xmlns:a16="http://schemas.microsoft.com/office/drawing/2014/main" id="{3F5BA84C-CC67-D2E0-4359-1E8A33E90C13}"/>
                  </a:ext>
                </a:extLst>
              </p:cNvPr>
              <p:cNvSpPr/>
              <p:nvPr/>
            </p:nvSpPr>
            <p:spPr>
              <a:xfrm>
                <a:off x="16990243" y="1479936"/>
                <a:ext cx="245312" cy="304809"/>
              </a:xfrm>
              <a:custGeom>
                <a:avLst/>
                <a:gdLst>
                  <a:gd name="connsiteX0" fmla="*/ 201979 w 245312"/>
                  <a:gd name="connsiteY0" fmla="*/ 13961 h 304809"/>
                  <a:gd name="connsiteX1" fmla="*/ 170961 w 245312"/>
                  <a:gd name="connsiteY1" fmla="*/ 5120 h 304809"/>
                  <a:gd name="connsiteX2" fmla="*/ 143902 w 245312"/>
                  <a:gd name="connsiteY2" fmla="*/ 20301 h 304809"/>
                  <a:gd name="connsiteX3" fmla="*/ 133483 w 245312"/>
                  <a:gd name="connsiteY3" fmla="*/ 30064 h 304809"/>
                  <a:gd name="connsiteX4" fmla="*/ 3159 w 245312"/>
                  <a:gd name="connsiteY4" fmla="*/ 230125 h 304809"/>
                  <a:gd name="connsiteX5" fmla="*/ 8845 w 245312"/>
                  <a:gd name="connsiteY5" fmla="*/ 257064 h 304809"/>
                  <a:gd name="connsiteX6" fmla="*/ 77311 w 245312"/>
                  <a:gd name="connsiteY6" fmla="*/ 301654 h 304809"/>
                  <a:gd name="connsiteX7" fmla="*/ 87908 w 245312"/>
                  <a:gd name="connsiteY7" fmla="*/ 304809 h 304809"/>
                  <a:gd name="connsiteX8" fmla="*/ 104251 w 245312"/>
                  <a:gd name="connsiteY8" fmla="*/ 295969 h 304809"/>
                  <a:gd name="connsiteX9" fmla="*/ 234575 w 245312"/>
                  <a:gd name="connsiteY9" fmla="*/ 95908 h 304809"/>
                  <a:gd name="connsiteX10" fmla="*/ 239278 w 245312"/>
                  <a:gd name="connsiteY10" fmla="*/ 82424 h 304809"/>
                  <a:gd name="connsiteX11" fmla="*/ 242523 w 245312"/>
                  <a:gd name="connsiteY11" fmla="*/ 48460 h 304809"/>
                  <a:gd name="connsiteX12" fmla="*/ 243178 w 245312"/>
                  <a:gd name="connsiteY12" fmla="*/ 44680 h 304809"/>
                  <a:gd name="connsiteX13" fmla="*/ 241123 w 245312"/>
                  <a:gd name="connsiteY13" fmla="*/ 2858 h 304809"/>
                  <a:gd name="connsiteX14" fmla="*/ 240082 w 245312"/>
                  <a:gd name="connsiteY14" fmla="*/ 0 h 304809"/>
                  <a:gd name="connsiteX15" fmla="*/ 201949 w 245312"/>
                  <a:gd name="connsiteY15" fmla="*/ 13931 h 30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312" h="304809">
                    <a:moveTo>
                      <a:pt x="201979" y="13961"/>
                    </a:moveTo>
                    <a:cubicBezTo>
                      <a:pt x="190875" y="13961"/>
                      <a:pt x="180278" y="10895"/>
                      <a:pt x="170961" y="5120"/>
                    </a:cubicBezTo>
                    <a:lnTo>
                      <a:pt x="143902" y="20301"/>
                    </a:lnTo>
                    <a:cubicBezTo>
                      <a:pt x="139704" y="22652"/>
                      <a:pt x="136102" y="26016"/>
                      <a:pt x="133483" y="30064"/>
                    </a:cubicBezTo>
                    <a:lnTo>
                      <a:pt x="3159" y="230125"/>
                    </a:lnTo>
                    <a:cubicBezTo>
                      <a:pt x="-2705" y="239144"/>
                      <a:pt x="-175" y="251200"/>
                      <a:pt x="8845" y="257064"/>
                    </a:cubicBezTo>
                    <a:lnTo>
                      <a:pt x="77311" y="301654"/>
                    </a:lnTo>
                    <a:cubicBezTo>
                      <a:pt x="80585" y="303797"/>
                      <a:pt x="84276" y="304809"/>
                      <a:pt x="87908" y="304809"/>
                    </a:cubicBezTo>
                    <a:cubicBezTo>
                      <a:pt x="94278" y="304809"/>
                      <a:pt x="100500" y="301684"/>
                      <a:pt x="104251" y="295969"/>
                    </a:cubicBezTo>
                    <a:lnTo>
                      <a:pt x="234575" y="95908"/>
                    </a:lnTo>
                    <a:cubicBezTo>
                      <a:pt x="237224" y="91860"/>
                      <a:pt x="238832" y="87246"/>
                      <a:pt x="239278" y="82424"/>
                    </a:cubicBezTo>
                    <a:lnTo>
                      <a:pt x="242523" y="48460"/>
                    </a:lnTo>
                    <a:cubicBezTo>
                      <a:pt x="242642" y="47359"/>
                      <a:pt x="242850" y="46079"/>
                      <a:pt x="243178" y="44680"/>
                    </a:cubicBezTo>
                    <a:cubicBezTo>
                      <a:pt x="246482" y="30779"/>
                      <a:pt x="246065" y="16253"/>
                      <a:pt x="241123" y="2858"/>
                    </a:cubicBezTo>
                    <a:lnTo>
                      <a:pt x="240082" y="0"/>
                    </a:lnTo>
                    <a:cubicBezTo>
                      <a:pt x="229514" y="8930"/>
                      <a:pt x="216148" y="13931"/>
                      <a:pt x="201949" y="13931"/>
                    </a:cubicBezTo>
                    <a:close/>
                  </a:path>
                </a:pathLst>
              </a:custGeom>
              <a:grpFill/>
              <a:ln w="2977" cap="flat">
                <a:noFill/>
                <a:prstDash val="solid"/>
                <a:miter/>
              </a:ln>
            </p:spPr>
            <p:txBody>
              <a:bodyPr rtlCol="0" anchor="ctr"/>
              <a:lstStyle/>
              <a:p>
                <a:endParaRPr lang="de-DE"/>
              </a:p>
            </p:txBody>
          </p:sp>
          <p:sp>
            <p:nvSpPr>
              <p:cNvPr id="153" name="Freihandform 152">
                <a:extLst>
                  <a:ext uri="{FF2B5EF4-FFF2-40B4-BE49-F238E27FC236}">
                    <a16:creationId xmlns:a16="http://schemas.microsoft.com/office/drawing/2014/main" id="{80DBDFAD-954B-EA9C-5C49-1EAB6FF069FE}"/>
                  </a:ext>
                </a:extLst>
              </p:cNvPr>
              <p:cNvSpPr/>
              <p:nvPr/>
            </p:nvSpPr>
            <p:spPr>
              <a:xfrm>
                <a:off x="17243218" y="1427607"/>
                <a:ext cx="1098395" cy="1335683"/>
              </a:xfrm>
              <a:custGeom>
                <a:avLst/>
                <a:gdLst>
                  <a:gd name="connsiteX0" fmla="*/ 1097123 w 1098395"/>
                  <a:gd name="connsiteY0" fmla="*/ 986701 h 1335683"/>
                  <a:gd name="connsiteX1" fmla="*/ 1086823 w 1098395"/>
                  <a:gd name="connsiteY1" fmla="*/ 965507 h 1335683"/>
                  <a:gd name="connsiteX2" fmla="*/ 1065539 w 1098395"/>
                  <a:gd name="connsiteY2" fmla="*/ 949404 h 1335683"/>
                  <a:gd name="connsiteX3" fmla="*/ 1040266 w 1098395"/>
                  <a:gd name="connsiteY3" fmla="*/ 947558 h 1335683"/>
                  <a:gd name="connsiteX4" fmla="*/ 895385 w 1098395"/>
                  <a:gd name="connsiteY4" fmla="*/ 636319 h 1335683"/>
                  <a:gd name="connsiteX5" fmla="*/ 894850 w 1098395"/>
                  <a:gd name="connsiteY5" fmla="*/ 635277 h 1335683"/>
                  <a:gd name="connsiteX6" fmla="*/ 820103 w 1098395"/>
                  <a:gd name="connsiteY6" fmla="*/ 595539 h 1335683"/>
                  <a:gd name="connsiteX7" fmla="*/ 627177 w 1098395"/>
                  <a:gd name="connsiteY7" fmla="*/ 625871 h 1335683"/>
                  <a:gd name="connsiteX8" fmla="*/ 567135 w 1098395"/>
                  <a:gd name="connsiteY8" fmla="*/ 385893 h 1335683"/>
                  <a:gd name="connsiteX9" fmla="*/ 731007 w 1098395"/>
                  <a:gd name="connsiteY9" fmla="*/ 390001 h 1335683"/>
                  <a:gd name="connsiteX10" fmla="*/ 779529 w 1098395"/>
                  <a:gd name="connsiteY10" fmla="*/ 371754 h 1335683"/>
                  <a:gd name="connsiteX11" fmla="*/ 910329 w 1098395"/>
                  <a:gd name="connsiteY11" fmla="*/ 223963 h 1335683"/>
                  <a:gd name="connsiteX12" fmla="*/ 932179 w 1098395"/>
                  <a:gd name="connsiteY12" fmla="*/ 199972 h 1335683"/>
                  <a:gd name="connsiteX13" fmla="*/ 938370 w 1098395"/>
                  <a:gd name="connsiteY13" fmla="*/ 191220 h 1335683"/>
                  <a:gd name="connsiteX14" fmla="*/ 935185 w 1098395"/>
                  <a:gd name="connsiteY14" fmla="*/ 151035 h 1335683"/>
                  <a:gd name="connsiteX15" fmla="*/ 933250 w 1098395"/>
                  <a:gd name="connsiteY15" fmla="*/ 148148 h 1335683"/>
                  <a:gd name="connsiteX16" fmla="*/ 926374 w 1098395"/>
                  <a:gd name="connsiteY16" fmla="*/ 140736 h 1335683"/>
                  <a:gd name="connsiteX17" fmla="*/ 917503 w 1098395"/>
                  <a:gd name="connsiteY17" fmla="*/ 132818 h 1335683"/>
                  <a:gd name="connsiteX18" fmla="*/ 867463 w 1098395"/>
                  <a:gd name="connsiteY18" fmla="*/ 132669 h 1335683"/>
                  <a:gd name="connsiteX19" fmla="*/ 858950 w 1098395"/>
                  <a:gd name="connsiteY19" fmla="*/ 140260 h 1335683"/>
                  <a:gd name="connsiteX20" fmla="*/ 858235 w 1098395"/>
                  <a:gd name="connsiteY20" fmla="*/ 140855 h 1335683"/>
                  <a:gd name="connsiteX21" fmla="*/ 855883 w 1098395"/>
                  <a:gd name="connsiteY21" fmla="*/ 142969 h 1335683"/>
                  <a:gd name="connsiteX22" fmla="*/ 855169 w 1098395"/>
                  <a:gd name="connsiteY22" fmla="*/ 138147 h 1335683"/>
                  <a:gd name="connsiteX23" fmla="*/ 852520 w 1098395"/>
                  <a:gd name="connsiteY23" fmla="*/ 131717 h 1335683"/>
                  <a:gd name="connsiteX24" fmla="*/ 836594 w 1098395"/>
                  <a:gd name="connsiteY24" fmla="*/ 126538 h 1335683"/>
                  <a:gd name="connsiteX25" fmla="*/ 826771 w 1098395"/>
                  <a:gd name="connsiteY25" fmla="*/ 142998 h 1335683"/>
                  <a:gd name="connsiteX26" fmla="*/ 830223 w 1098395"/>
                  <a:gd name="connsiteY26" fmla="*/ 165889 h 1335683"/>
                  <a:gd name="connsiteX27" fmla="*/ 712789 w 1098395"/>
                  <a:gd name="connsiteY27" fmla="*/ 270756 h 1335683"/>
                  <a:gd name="connsiteX28" fmla="*/ 475450 w 1098395"/>
                  <a:gd name="connsiteY28" fmla="*/ 264833 h 1335683"/>
                  <a:gd name="connsiteX29" fmla="*/ 441514 w 1098395"/>
                  <a:gd name="connsiteY29" fmla="*/ 267571 h 1335683"/>
                  <a:gd name="connsiteX30" fmla="*/ 364356 w 1098395"/>
                  <a:gd name="connsiteY30" fmla="*/ 288854 h 1335683"/>
                  <a:gd name="connsiteX31" fmla="*/ 364118 w 1098395"/>
                  <a:gd name="connsiteY31" fmla="*/ 288914 h 1335683"/>
                  <a:gd name="connsiteX32" fmla="*/ 321996 w 1098395"/>
                  <a:gd name="connsiteY32" fmla="*/ 280788 h 1335683"/>
                  <a:gd name="connsiteX33" fmla="*/ 182206 w 1098395"/>
                  <a:gd name="connsiteY33" fmla="*/ 168151 h 1335683"/>
                  <a:gd name="connsiteX34" fmla="*/ 182206 w 1098395"/>
                  <a:gd name="connsiteY34" fmla="*/ 168151 h 1335683"/>
                  <a:gd name="connsiteX35" fmla="*/ 177800 w 1098395"/>
                  <a:gd name="connsiteY35" fmla="*/ 163299 h 1335683"/>
                  <a:gd name="connsiteX36" fmla="*/ 74833 w 1098395"/>
                  <a:gd name="connsiteY36" fmla="*/ 63611 h 1335683"/>
                  <a:gd name="connsiteX37" fmla="*/ 41434 w 1098395"/>
                  <a:gd name="connsiteY37" fmla="*/ 14288 h 1335683"/>
                  <a:gd name="connsiteX38" fmla="*/ 21221 w 1098395"/>
                  <a:gd name="connsiteY38" fmla="*/ 0 h 1335683"/>
                  <a:gd name="connsiteX39" fmla="*/ 10058 w 1098395"/>
                  <a:gd name="connsiteY39" fmla="*/ 3125 h 1335683"/>
                  <a:gd name="connsiteX40" fmla="*/ 1455 w 1098395"/>
                  <a:gd name="connsiteY40" fmla="*/ 29767 h 1335683"/>
                  <a:gd name="connsiteX41" fmla="*/ 3241 w 1098395"/>
                  <a:gd name="connsiteY41" fmla="*/ 34589 h 1335683"/>
                  <a:gd name="connsiteX42" fmla="*/ 10773 w 1098395"/>
                  <a:gd name="connsiteY42" fmla="*/ 102754 h 1335683"/>
                  <a:gd name="connsiteX43" fmla="*/ 10773 w 1098395"/>
                  <a:gd name="connsiteY43" fmla="*/ 102873 h 1335683"/>
                  <a:gd name="connsiteX44" fmla="*/ 7498 w 1098395"/>
                  <a:gd name="connsiteY44" fmla="*/ 136837 h 1335683"/>
                  <a:gd name="connsiteX45" fmla="*/ 10892 w 1098395"/>
                  <a:gd name="connsiteY45" fmla="*/ 148029 h 1335683"/>
                  <a:gd name="connsiteX46" fmla="*/ 90432 w 1098395"/>
                  <a:gd name="connsiteY46" fmla="*/ 245544 h 1335683"/>
                  <a:gd name="connsiteX47" fmla="*/ 99779 w 1098395"/>
                  <a:gd name="connsiteY47" fmla="*/ 254236 h 1335683"/>
                  <a:gd name="connsiteX48" fmla="*/ 100464 w 1098395"/>
                  <a:gd name="connsiteY48" fmla="*/ 254861 h 1335683"/>
                  <a:gd name="connsiteX49" fmla="*/ 306398 w 1098395"/>
                  <a:gd name="connsiteY49" fmla="*/ 420810 h 1335683"/>
                  <a:gd name="connsiteX50" fmla="*/ 370935 w 1098395"/>
                  <a:gd name="connsiteY50" fmla="*/ 650220 h 1335683"/>
                  <a:gd name="connsiteX51" fmla="*/ 401417 w 1098395"/>
                  <a:gd name="connsiteY51" fmla="*/ 758302 h 1335683"/>
                  <a:gd name="connsiteX52" fmla="*/ 401953 w 1098395"/>
                  <a:gd name="connsiteY52" fmla="*/ 760446 h 1335683"/>
                  <a:gd name="connsiteX53" fmla="*/ 402697 w 1098395"/>
                  <a:gd name="connsiteY53" fmla="*/ 763333 h 1335683"/>
                  <a:gd name="connsiteX54" fmla="*/ 402786 w 1098395"/>
                  <a:gd name="connsiteY54" fmla="*/ 763363 h 1335683"/>
                  <a:gd name="connsiteX55" fmla="*/ 406061 w 1098395"/>
                  <a:gd name="connsiteY55" fmla="*/ 772352 h 1335683"/>
                  <a:gd name="connsiteX56" fmla="*/ 488458 w 1098395"/>
                  <a:gd name="connsiteY56" fmla="*/ 954404 h 1335683"/>
                  <a:gd name="connsiteX57" fmla="*/ 392516 w 1098395"/>
                  <a:gd name="connsiteY57" fmla="*/ 1262042 h 1335683"/>
                  <a:gd name="connsiteX58" fmla="*/ 390045 w 1098395"/>
                  <a:gd name="connsiteY58" fmla="*/ 1275556 h 1335683"/>
                  <a:gd name="connsiteX59" fmla="*/ 389986 w 1098395"/>
                  <a:gd name="connsiteY59" fmla="*/ 1275556 h 1335683"/>
                  <a:gd name="connsiteX60" fmla="*/ 389986 w 1098395"/>
                  <a:gd name="connsiteY60" fmla="*/ 1276836 h 1335683"/>
                  <a:gd name="connsiteX61" fmla="*/ 389927 w 1098395"/>
                  <a:gd name="connsiteY61" fmla="*/ 1279425 h 1335683"/>
                  <a:gd name="connsiteX62" fmla="*/ 389956 w 1098395"/>
                  <a:gd name="connsiteY62" fmla="*/ 1320116 h 1335683"/>
                  <a:gd name="connsiteX63" fmla="*/ 407311 w 1098395"/>
                  <a:gd name="connsiteY63" fmla="*/ 1335684 h 1335683"/>
                  <a:gd name="connsiteX64" fmla="*/ 524031 w 1098395"/>
                  <a:gd name="connsiteY64" fmla="*/ 1335684 h 1335683"/>
                  <a:gd name="connsiteX65" fmla="*/ 541416 w 1098395"/>
                  <a:gd name="connsiteY65" fmla="*/ 1316633 h 1335683"/>
                  <a:gd name="connsiteX66" fmla="*/ 537456 w 1098395"/>
                  <a:gd name="connsiteY66" fmla="*/ 1293386 h 1335683"/>
                  <a:gd name="connsiteX67" fmla="*/ 521530 w 1098395"/>
                  <a:gd name="connsiteY67" fmla="*/ 1271984 h 1335683"/>
                  <a:gd name="connsiteX68" fmla="*/ 509861 w 1098395"/>
                  <a:gd name="connsiteY68" fmla="*/ 1267638 h 1335683"/>
                  <a:gd name="connsiteX69" fmla="*/ 625837 w 1098395"/>
                  <a:gd name="connsiteY69" fmla="*/ 983814 h 1335683"/>
                  <a:gd name="connsiteX70" fmla="*/ 628159 w 1098395"/>
                  <a:gd name="connsiteY70" fmla="*/ 921215 h 1335683"/>
                  <a:gd name="connsiteX71" fmla="*/ 564128 w 1098395"/>
                  <a:gd name="connsiteY71" fmla="*/ 779764 h 1335683"/>
                  <a:gd name="connsiteX72" fmla="*/ 794294 w 1098395"/>
                  <a:gd name="connsiteY72" fmla="*/ 742616 h 1335683"/>
                  <a:gd name="connsiteX73" fmla="*/ 944235 w 1098395"/>
                  <a:gd name="connsiteY73" fmla="*/ 1003757 h 1335683"/>
                  <a:gd name="connsiteX74" fmla="*/ 952718 w 1098395"/>
                  <a:gd name="connsiteY74" fmla="*/ 1032542 h 1335683"/>
                  <a:gd name="connsiteX75" fmla="*/ 973735 w 1098395"/>
                  <a:gd name="connsiteY75" fmla="*/ 1042632 h 1335683"/>
                  <a:gd name="connsiteX76" fmla="*/ 1029639 w 1098395"/>
                  <a:gd name="connsiteY76" fmla="*/ 1026350 h 1335683"/>
                  <a:gd name="connsiteX77" fmla="*/ 1085811 w 1098395"/>
                  <a:gd name="connsiteY77" fmla="*/ 1010008 h 1335683"/>
                  <a:gd name="connsiteX78" fmla="*/ 1097182 w 1098395"/>
                  <a:gd name="connsiteY78" fmla="*/ 986850 h 133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8395" h="1335683">
                    <a:moveTo>
                      <a:pt x="1097123" y="986701"/>
                    </a:moveTo>
                    <a:lnTo>
                      <a:pt x="1086823" y="965507"/>
                    </a:lnTo>
                    <a:cubicBezTo>
                      <a:pt x="1082715" y="957054"/>
                      <a:pt x="1074797" y="951071"/>
                      <a:pt x="1065539" y="949404"/>
                    </a:cubicBezTo>
                    <a:lnTo>
                      <a:pt x="1040266" y="947558"/>
                    </a:lnTo>
                    <a:lnTo>
                      <a:pt x="895385" y="636319"/>
                    </a:lnTo>
                    <a:cubicBezTo>
                      <a:pt x="895207" y="635962"/>
                      <a:pt x="894998" y="635635"/>
                      <a:pt x="894850" y="635277"/>
                    </a:cubicBezTo>
                    <a:cubicBezTo>
                      <a:pt x="881901" y="607595"/>
                      <a:pt x="851835" y="590568"/>
                      <a:pt x="820103" y="595539"/>
                    </a:cubicBezTo>
                    <a:lnTo>
                      <a:pt x="627177" y="625871"/>
                    </a:lnTo>
                    <a:lnTo>
                      <a:pt x="567135" y="385893"/>
                    </a:lnTo>
                    <a:lnTo>
                      <a:pt x="731007" y="390001"/>
                    </a:lnTo>
                    <a:cubicBezTo>
                      <a:pt x="748570" y="391668"/>
                      <a:pt x="766580" y="385566"/>
                      <a:pt x="779529" y="371754"/>
                    </a:cubicBezTo>
                    <a:lnTo>
                      <a:pt x="910329" y="223963"/>
                    </a:lnTo>
                    <a:lnTo>
                      <a:pt x="932179" y="199972"/>
                    </a:lnTo>
                    <a:cubicBezTo>
                      <a:pt x="934560" y="197293"/>
                      <a:pt x="936763" y="194435"/>
                      <a:pt x="938370" y="191220"/>
                    </a:cubicBezTo>
                    <a:cubicBezTo>
                      <a:pt x="945038" y="178153"/>
                      <a:pt x="943074" y="164103"/>
                      <a:pt x="935185" y="151035"/>
                    </a:cubicBezTo>
                    <a:cubicBezTo>
                      <a:pt x="934590" y="150053"/>
                      <a:pt x="933935" y="149071"/>
                      <a:pt x="933250" y="148148"/>
                    </a:cubicBezTo>
                    <a:cubicBezTo>
                      <a:pt x="931226" y="145439"/>
                      <a:pt x="928874" y="142969"/>
                      <a:pt x="926374" y="140736"/>
                    </a:cubicBezTo>
                    <a:lnTo>
                      <a:pt x="917503" y="132818"/>
                    </a:lnTo>
                    <a:cubicBezTo>
                      <a:pt x="903274" y="120108"/>
                      <a:pt x="881782" y="120048"/>
                      <a:pt x="867463" y="132669"/>
                    </a:cubicBezTo>
                    <a:lnTo>
                      <a:pt x="858950" y="140260"/>
                    </a:lnTo>
                    <a:cubicBezTo>
                      <a:pt x="858712" y="140468"/>
                      <a:pt x="858474" y="140647"/>
                      <a:pt x="858235" y="140855"/>
                    </a:cubicBezTo>
                    <a:lnTo>
                      <a:pt x="855883" y="142969"/>
                    </a:lnTo>
                    <a:lnTo>
                      <a:pt x="855169" y="138147"/>
                    </a:lnTo>
                    <a:cubicBezTo>
                      <a:pt x="854812" y="135735"/>
                      <a:pt x="853859" y="133562"/>
                      <a:pt x="852520" y="131717"/>
                    </a:cubicBezTo>
                    <a:cubicBezTo>
                      <a:pt x="849037" y="127014"/>
                      <a:pt x="842816" y="124632"/>
                      <a:pt x="836594" y="126538"/>
                    </a:cubicBezTo>
                    <a:cubicBezTo>
                      <a:pt x="829718" y="128651"/>
                      <a:pt x="825699" y="135854"/>
                      <a:pt x="826771" y="142998"/>
                    </a:cubicBezTo>
                    <a:lnTo>
                      <a:pt x="830223" y="165889"/>
                    </a:lnTo>
                    <a:lnTo>
                      <a:pt x="712789" y="270756"/>
                    </a:lnTo>
                    <a:lnTo>
                      <a:pt x="475450" y="264833"/>
                    </a:lnTo>
                    <a:cubicBezTo>
                      <a:pt x="464376" y="263642"/>
                      <a:pt x="452915" y="264446"/>
                      <a:pt x="441514" y="267571"/>
                    </a:cubicBezTo>
                    <a:lnTo>
                      <a:pt x="364356" y="288854"/>
                    </a:lnTo>
                    <a:cubicBezTo>
                      <a:pt x="364356" y="288854"/>
                      <a:pt x="364207" y="288884"/>
                      <a:pt x="364118" y="288914"/>
                    </a:cubicBezTo>
                    <a:cubicBezTo>
                      <a:pt x="349472" y="292992"/>
                      <a:pt x="333814" y="290313"/>
                      <a:pt x="321996" y="280788"/>
                    </a:cubicBezTo>
                    <a:lnTo>
                      <a:pt x="182206" y="168151"/>
                    </a:lnTo>
                    <a:cubicBezTo>
                      <a:pt x="182206" y="168151"/>
                      <a:pt x="182206" y="168151"/>
                      <a:pt x="182206" y="168151"/>
                    </a:cubicBezTo>
                    <a:cubicBezTo>
                      <a:pt x="180837" y="166484"/>
                      <a:pt x="179378" y="164847"/>
                      <a:pt x="177800" y="163299"/>
                    </a:cubicBezTo>
                    <a:lnTo>
                      <a:pt x="74833" y="63611"/>
                    </a:lnTo>
                    <a:cubicBezTo>
                      <a:pt x="60425" y="49651"/>
                      <a:pt x="48131" y="33219"/>
                      <a:pt x="41434" y="14288"/>
                    </a:cubicBezTo>
                    <a:cubicBezTo>
                      <a:pt x="38308" y="5477"/>
                      <a:pt x="30033" y="0"/>
                      <a:pt x="21221" y="0"/>
                    </a:cubicBezTo>
                    <a:cubicBezTo>
                      <a:pt x="17471" y="0"/>
                      <a:pt x="13630" y="982"/>
                      <a:pt x="10058" y="3125"/>
                    </a:cubicBezTo>
                    <a:cubicBezTo>
                      <a:pt x="1098" y="8483"/>
                      <a:pt x="-2177" y="19973"/>
                      <a:pt x="1455" y="29767"/>
                    </a:cubicBezTo>
                    <a:lnTo>
                      <a:pt x="3241" y="34589"/>
                    </a:lnTo>
                    <a:cubicBezTo>
                      <a:pt x="11279" y="56348"/>
                      <a:pt x="13868" y="79745"/>
                      <a:pt x="10773" y="102754"/>
                    </a:cubicBezTo>
                    <a:lnTo>
                      <a:pt x="10773" y="102873"/>
                    </a:lnTo>
                    <a:cubicBezTo>
                      <a:pt x="10773" y="102873"/>
                      <a:pt x="7498" y="136837"/>
                      <a:pt x="7498" y="136837"/>
                    </a:cubicBezTo>
                    <a:cubicBezTo>
                      <a:pt x="7111" y="140885"/>
                      <a:pt x="8332" y="144903"/>
                      <a:pt x="10892" y="148029"/>
                    </a:cubicBezTo>
                    <a:lnTo>
                      <a:pt x="90432" y="245544"/>
                    </a:lnTo>
                    <a:cubicBezTo>
                      <a:pt x="93289" y="248848"/>
                      <a:pt x="96445" y="251736"/>
                      <a:pt x="99779" y="254236"/>
                    </a:cubicBezTo>
                    <a:cubicBezTo>
                      <a:pt x="100017" y="254444"/>
                      <a:pt x="100225" y="254653"/>
                      <a:pt x="100464" y="254861"/>
                    </a:cubicBezTo>
                    <a:lnTo>
                      <a:pt x="306398" y="420810"/>
                    </a:lnTo>
                    <a:cubicBezTo>
                      <a:pt x="327474" y="495762"/>
                      <a:pt x="350187" y="576369"/>
                      <a:pt x="370935" y="650220"/>
                    </a:cubicBezTo>
                    <a:cubicBezTo>
                      <a:pt x="381829" y="688976"/>
                      <a:pt x="391236" y="719487"/>
                      <a:pt x="401417" y="758302"/>
                    </a:cubicBezTo>
                    <a:cubicBezTo>
                      <a:pt x="401566" y="759017"/>
                      <a:pt x="401774" y="759731"/>
                      <a:pt x="401953" y="760446"/>
                    </a:cubicBezTo>
                    <a:cubicBezTo>
                      <a:pt x="402221" y="761398"/>
                      <a:pt x="402429" y="762381"/>
                      <a:pt x="402697" y="763333"/>
                    </a:cubicBezTo>
                    <a:cubicBezTo>
                      <a:pt x="402727" y="763333"/>
                      <a:pt x="402756" y="763363"/>
                      <a:pt x="402786" y="763363"/>
                    </a:cubicBezTo>
                    <a:cubicBezTo>
                      <a:pt x="403679" y="766399"/>
                      <a:pt x="404721" y="769405"/>
                      <a:pt x="406061" y="772352"/>
                    </a:cubicBezTo>
                    <a:lnTo>
                      <a:pt x="488458" y="954404"/>
                    </a:lnTo>
                    <a:lnTo>
                      <a:pt x="392516" y="1262042"/>
                    </a:lnTo>
                    <a:cubicBezTo>
                      <a:pt x="391117" y="1266507"/>
                      <a:pt x="390373" y="1271031"/>
                      <a:pt x="390045" y="1275556"/>
                    </a:cubicBezTo>
                    <a:lnTo>
                      <a:pt x="389986" y="1275556"/>
                    </a:lnTo>
                    <a:cubicBezTo>
                      <a:pt x="389986" y="1275556"/>
                      <a:pt x="389986" y="1276032"/>
                      <a:pt x="389986" y="1276836"/>
                    </a:cubicBezTo>
                    <a:cubicBezTo>
                      <a:pt x="389956" y="1277699"/>
                      <a:pt x="389927" y="1278562"/>
                      <a:pt x="389927" y="1279425"/>
                    </a:cubicBezTo>
                    <a:cubicBezTo>
                      <a:pt x="389718" y="1289099"/>
                      <a:pt x="389301" y="1314133"/>
                      <a:pt x="389956" y="1320116"/>
                    </a:cubicBezTo>
                    <a:cubicBezTo>
                      <a:pt x="390939" y="1328987"/>
                      <a:pt x="398410" y="1335684"/>
                      <a:pt x="407311" y="1335684"/>
                    </a:cubicBezTo>
                    <a:lnTo>
                      <a:pt x="524031" y="1335684"/>
                    </a:lnTo>
                    <a:cubicBezTo>
                      <a:pt x="534301" y="1335684"/>
                      <a:pt x="542368" y="1326873"/>
                      <a:pt x="541416" y="1316633"/>
                    </a:cubicBezTo>
                    <a:lnTo>
                      <a:pt x="537456" y="1293386"/>
                    </a:lnTo>
                    <a:cubicBezTo>
                      <a:pt x="535878" y="1284128"/>
                      <a:pt x="529955" y="1276151"/>
                      <a:pt x="521530" y="1271984"/>
                    </a:cubicBezTo>
                    <a:lnTo>
                      <a:pt x="509861" y="1267638"/>
                    </a:lnTo>
                    <a:lnTo>
                      <a:pt x="625837" y="983814"/>
                    </a:lnTo>
                    <a:cubicBezTo>
                      <a:pt x="635958" y="965091"/>
                      <a:pt x="637595" y="942081"/>
                      <a:pt x="628159" y="921215"/>
                    </a:cubicBezTo>
                    <a:lnTo>
                      <a:pt x="564128" y="779764"/>
                    </a:lnTo>
                    <a:lnTo>
                      <a:pt x="794294" y="742616"/>
                    </a:lnTo>
                    <a:lnTo>
                      <a:pt x="944235" y="1003757"/>
                    </a:lnTo>
                    <a:cubicBezTo>
                      <a:pt x="946675" y="1012896"/>
                      <a:pt x="950754" y="1027838"/>
                      <a:pt x="952718" y="1032542"/>
                    </a:cubicBezTo>
                    <a:cubicBezTo>
                      <a:pt x="956142" y="1040787"/>
                      <a:pt x="965162" y="1045133"/>
                      <a:pt x="973735" y="1042632"/>
                    </a:cubicBezTo>
                    <a:lnTo>
                      <a:pt x="1029639" y="1026350"/>
                    </a:lnTo>
                    <a:lnTo>
                      <a:pt x="1085811" y="1010008"/>
                    </a:lnTo>
                    <a:cubicBezTo>
                      <a:pt x="1095664" y="1007151"/>
                      <a:pt x="1100933" y="996405"/>
                      <a:pt x="1097182" y="986850"/>
                    </a:cubicBezTo>
                    <a:close/>
                  </a:path>
                </a:pathLst>
              </a:custGeom>
              <a:grpFill/>
              <a:ln w="2977" cap="flat">
                <a:noFill/>
                <a:prstDash val="solid"/>
                <a:miter/>
              </a:ln>
            </p:spPr>
            <p:txBody>
              <a:bodyPr rtlCol="0" anchor="ctr"/>
              <a:lstStyle/>
              <a:p>
                <a:endParaRPr lang="de-DE"/>
              </a:p>
            </p:txBody>
          </p:sp>
          <p:sp>
            <p:nvSpPr>
              <p:cNvPr id="154" name="Freihandform 153">
                <a:extLst>
                  <a:ext uri="{FF2B5EF4-FFF2-40B4-BE49-F238E27FC236}">
                    <a16:creationId xmlns:a16="http://schemas.microsoft.com/office/drawing/2014/main" id="{51E81735-5E10-542B-D89A-9399FDE95A00}"/>
                  </a:ext>
                </a:extLst>
              </p:cNvPr>
              <p:cNvSpPr/>
              <p:nvPr/>
            </p:nvSpPr>
            <p:spPr>
              <a:xfrm>
                <a:off x="17493801" y="1428154"/>
                <a:ext cx="240672" cy="240669"/>
              </a:xfrm>
              <a:custGeom>
                <a:avLst/>
                <a:gdLst>
                  <a:gd name="connsiteX0" fmla="*/ 142796 w 240672"/>
                  <a:gd name="connsiteY0" fmla="*/ 238538 h 240669"/>
                  <a:gd name="connsiteX1" fmla="*/ 233350 w 240672"/>
                  <a:gd name="connsiteY1" fmla="*/ 79049 h 240669"/>
                  <a:gd name="connsiteX2" fmla="*/ 97876 w 240672"/>
                  <a:gd name="connsiteY2" fmla="*/ 2132 h 240669"/>
                  <a:gd name="connsiteX3" fmla="*/ 7322 w 240672"/>
                  <a:gd name="connsiteY3" fmla="*/ 161621 h 240669"/>
                  <a:gd name="connsiteX4" fmla="*/ 142796 w 240672"/>
                  <a:gd name="connsiteY4" fmla="*/ 238538 h 24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72" h="240669">
                    <a:moveTo>
                      <a:pt x="142796" y="238538"/>
                    </a:moveTo>
                    <a:cubicBezTo>
                      <a:pt x="215816" y="224458"/>
                      <a:pt x="258682" y="148941"/>
                      <a:pt x="233350" y="79049"/>
                    </a:cubicBezTo>
                    <a:cubicBezTo>
                      <a:pt x="213405" y="24070"/>
                      <a:pt x="155298" y="-8941"/>
                      <a:pt x="97876" y="2132"/>
                    </a:cubicBezTo>
                    <a:cubicBezTo>
                      <a:pt x="24855" y="16212"/>
                      <a:pt x="-18010" y="91729"/>
                      <a:pt x="7322" y="161621"/>
                    </a:cubicBezTo>
                    <a:cubicBezTo>
                      <a:pt x="27267" y="216600"/>
                      <a:pt x="85374" y="249611"/>
                      <a:pt x="142796" y="238538"/>
                    </a:cubicBezTo>
                    <a:close/>
                  </a:path>
                </a:pathLst>
              </a:custGeom>
              <a:grpFill/>
              <a:ln w="2977" cap="flat">
                <a:noFill/>
                <a:prstDash val="solid"/>
                <a:miter/>
              </a:ln>
            </p:spPr>
            <p:txBody>
              <a:bodyPr rtlCol="0" anchor="ctr"/>
              <a:lstStyle/>
              <a:p>
                <a:endParaRPr lang="de-DE"/>
              </a:p>
            </p:txBody>
          </p:sp>
          <p:sp>
            <p:nvSpPr>
              <p:cNvPr id="155" name="Freihandform 154">
                <a:extLst>
                  <a:ext uri="{FF2B5EF4-FFF2-40B4-BE49-F238E27FC236}">
                    <a16:creationId xmlns:a16="http://schemas.microsoft.com/office/drawing/2014/main" id="{CD1411DB-736C-C2E4-2504-11D13C06B094}"/>
                  </a:ext>
                </a:extLst>
              </p:cNvPr>
              <p:cNvSpPr/>
              <p:nvPr/>
            </p:nvSpPr>
            <p:spPr>
              <a:xfrm>
                <a:off x="17164540" y="1398733"/>
                <a:ext cx="68483" cy="73940"/>
              </a:xfrm>
              <a:custGeom>
                <a:avLst/>
                <a:gdLst>
                  <a:gd name="connsiteX0" fmla="*/ 57658 w 68483"/>
                  <a:gd name="connsiteY0" fmla="*/ 59295 h 73940"/>
                  <a:gd name="connsiteX1" fmla="*/ 60456 w 68483"/>
                  <a:gd name="connsiteY1" fmla="*/ 55723 h 73940"/>
                  <a:gd name="connsiteX2" fmla="*/ 53877 w 68483"/>
                  <a:gd name="connsiteY2" fmla="*/ 2411 h 73940"/>
                  <a:gd name="connsiteX3" fmla="*/ 46911 w 68483"/>
                  <a:gd name="connsiteY3" fmla="*/ 0 h 73940"/>
                  <a:gd name="connsiteX4" fmla="*/ 37951 w 68483"/>
                  <a:gd name="connsiteY4" fmla="*/ 4376 h 73940"/>
                  <a:gd name="connsiteX5" fmla="*/ 2408 w 68483"/>
                  <a:gd name="connsiteY5" fmla="*/ 49948 h 73940"/>
                  <a:gd name="connsiteX6" fmla="*/ 4373 w 68483"/>
                  <a:gd name="connsiteY6" fmla="*/ 65903 h 73940"/>
                  <a:gd name="connsiteX7" fmla="*/ 4373 w 68483"/>
                  <a:gd name="connsiteY7" fmla="*/ 65903 h 73940"/>
                  <a:gd name="connsiteX8" fmla="*/ 27711 w 68483"/>
                  <a:gd name="connsiteY8" fmla="*/ 73940 h 73940"/>
                  <a:gd name="connsiteX9" fmla="*/ 57687 w 68483"/>
                  <a:gd name="connsiteY9" fmla="*/ 59325 h 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83" h="73940">
                    <a:moveTo>
                      <a:pt x="57658" y="59295"/>
                    </a:moveTo>
                    <a:lnTo>
                      <a:pt x="60456" y="55723"/>
                    </a:lnTo>
                    <a:cubicBezTo>
                      <a:pt x="73345" y="39173"/>
                      <a:pt x="70398" y="15330"/>
                      <a:pt x="53877" y="2411"/>
                    </a:cubicBezTo>
                    <a:cubicBezTo>
                      <a:pt x="51793" y="804"/>
                      <a:pt x="49352" y="0"/>
                      <a:pt x="46911" y="0"/>
                    </a:cubicBezTo>
                    <a:cubicBezTo>
                      <a:pt x="43518" y="0"/>
                      <a:pt x="40184" y="1488"/>
                      <a:pt x="37951" y="4376"/>
                    </a:cubicBezTo>
                    <a:lnTo>
                      <a:pt x="2408" y="49948"/>
                    </a:lnTo>
                    <a:cubicBezTo>
                      <a:pt x="-1461" y="54889"/>
                      <a:pt x="-568" y="62033"/>
                      <a:pt x="4373" y="65903"/>
                    </a:cubicBezTo>
                    <a:lnTo>
                      <a:pt x="4373" y="65903"/>
                    </a:lnTo>
                    <a:cubicBezTo>
                      <a:pt x="11309" y="71321"/>
                      <a:pt x="19525" y="73940"/>
                      <a:pt x="27711" y="73940"/>
                    </a:cubicBezTo>
                    <a:cubicBezTo>
                      <a:pt x="39023" y="73940"/>
                      <a:pt x="50186" y="68910"/>
                      <a:pt x="57687" y="59325"/>
                    </a:cubicBezTo>
                    <a:close/>
                  </a:path>
                </a:pathLst>
              </a:custGeom>
              <a:grpFill/>
              <a:ln w="2977" cap="flat">
                <a:noFill/>
                <a:prstDash val="solid"/>
                <a:miter/>
              </a:ln>
            </p:spPr>
            <p:txBody>
              <a:bodyPr rtlCol="0" anchor="ctr"/>
              <a:lstStyle/>
              <a:p>
                <a:endParaRPr lang="de-DE"/>
              </a:p>
            </p:txBody>
          </p:sp>
          <p:sp>
            <p:nvSpPr>
              <p:cNvPr id="156" name="Freihandform 155">
                <a:extLst>
                  <a:ext uri="{FF2B5EF4-FFF2-40B4-BE49-F238E27FC236}">
                    <a16:creationId xmlns:a16="http://schemas.microsoft.com/office/drawing/2014/main" id="{250EF798-E3DD-18B6-1EED-690E753D9F76}"/>
                  </a:ext>
                </a:extLst>
              </p:cNvPr>
              <p:cNvSpPr/>
              <p:nvPr/>
            </p:nvSpPr>
            <p:spPr>
              <a:xfrm>
                <a:off x="17419232" y="1208466"/>
                <a:ext cx="192508" cy="65545"/>
              </a:xfrm>
              <a:custGeom>
                <a:avLst/>
                <a:gdLst>
                  <a:gd name="connsiteX0" fmla="*/ 37210 w 192508"/>
                  <a:gd name="connsiteY0" fmla="*/ 51794 h 65545"/>
                  <a:gd name="connsiteX1" fmla="*/ 192509 w 192508"/>
                  <a:gd name="connsiteY1" fmla="*/ 19884 h 65545"/>
                  <a:gd name="connsiteX2" fmla="*/ 178726 w 192508"/>
                  <a:gd name="connsiteY2" fmla="*/ 6459 h 65545"/>
                  <a:gd name="connsiteX3" fmla="*/ 174410 w 192508"/>
                  <a:gd name="connsiteY3" fmla="*/ 0 h 65545"/>
                  <a:gd name="connsiteX4" fmla="*/ 29143 w 192508"/>
                  <a:gd name="connsiteY4" fmla="*/ 32178 h 65545"/>
                  <a:gd name="connsiteX5" fmla="*/ 0 w 192508"/>
                  <a:gd name="connsiteY5" fmla="*/ 46436 h 65545"/>
                  <a:gd name="connsiteX6" fmla="*/ 9436 w 192508"/>
                  <a:gd name="connsiteY6" fmla="*/ 65546 h 65545"/>
                  <a:gd name="connsiteX7" fmla="*/ 37210 w 192508"/>
                  <a:gd name="connsiteY7" fmla="*/ 51824 h 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8" h="65545">
                    <a:moveTo>
                      <a:pt x="37210" y="51794"/>
                    </a:moveTo>
                    <a:cubicBezTo>
                      <a:pt x="78081" y="35005"/>
                      <a:pt x="133182" y="23694"/>
                      <a:pt x="192509" y="19884"/>
                    </a:cubicBezTo>
                    <a:lnTo>
                      <a:pt x="178726" y="6459"/>
                    </a:lnTo>
                    <a:cubicBezTo>
                      <a:pt x="176791" y="4584"/>
                      <a:pt x="175362" y="2381"/>
                      <a:pt x="174410" y="0"/>
                    </a:cubicBezTo>
                    <a:cubicBezTo>
                      <a:pt x="119220" y="4911"/>
                      <a:pt x="68168" y="16133"/>
                      <a:pt x="29143" y="32178"/>
                    </a:cubicBezTo>
                    <a:cubicBezTo>
                      <a:pt x="18158" y="36702"/>
                      <a:pt x="8454" y="41465"/>
                      <a:pt x="0" y="46436"/>
                    </a:cubicBezTo>
                    <a:lnTo>
                      <a:pt x="9436" y="65546"/>
                    </a:lnTo>
                    <a:cubicBezTo>
                      <a:pt x="17325" y="60813"/>
                      <a:pt x="26612" y="56169"/>
                      <a:pt x="37210" y="51824"/>
                    </a:cubicBezTo>
                    <a:close/>
                  </a:path>
                </a:pathLst>
              </a:custGeom>
              <a:grpFill/>
              <a:ln w="2977" cap="flat">
                <a:noFill/>
                <a:prstDash val="solid"/>
                <a:miter/>
              </a:ln>
            </p:spPr>
            <p:txBody>
              <a:bodyPr rtlCol="0" anchor="ctr"/>
              <a:lstStyle/>
              <a:p>
                <a:endParaRPr lang="de-DE"/>
              </a:p>
            </p:txBody>
          </p:sp>
          <p:sp>
            <p:nvSpPr>
              <p:cNvPr id="157" name="Freihandform 156">
                <a:extLst>
                  <a:ext uri="{FF2B5EF4-FFF2-40B4-BE49-F238E27FC236}">
                    <a16:creationId xmlns:a16="http://schemas.microsoft.com/office/drawing/2014/main" id="{773C4A61-5926-AD6B-CA76-BCF558EF287F}"/>
                  </a:ext>
                </a:extLst>
              </p:cNvPr>
              <p:cNvSpPr/>
              <p:nvPr/>
            </p:nvSpPr>
            <p:spPr>
              <a:xfrm>
                <a:off x="17712297" y="1210639"/>
                <a:ext cx="145462" cy="107457"/>
              </a:xfrm>
              <a:custGeom>
                <a:avLst/>
                <a:gdLst>
                  <a:gd name="connsiteX0" fmla="*/ 67067 w 145462"/>
                  <a:gd name="connsiteY0" fmla="*/ 9644 h 107457"/>
                  <a:gd name="connsiteX1" fmla="*/ 18516 w 145462"/>
                  <a:gd name="connsiteY1" fmla="*/ 0 h 107457"/>
                  <a:gd name="connsiteX2" fmla="*/ 15271 w 145462"/>
                  <a:gd name="connsiteY2" fmla="*/ 4257 h 107457"/>
                  <a:gd name="connsiteX3" fmla="*/ 0 w 145462"/>
                  <a:gd name="connsiteY3" fmla="*/ 19140 h 107457"/>
                  <a:gd name="connsiteX4" fmla="*/ 61471 w 145462"/>
                  <a:gd name="connsiteY4" fmla="*/ 30094 h 107457"/>
                  <a:gd name="connsiteX5" fmla="*/ 124192 w 145462"/>
                  <a:gd name="connsiteY5" fmla="*/ 71589 h 107457"/>
                  <a:gd name="connsiteX6" fmla="*/ 124192 w 145462"/>
                  <a:gd name="connsiteY6" fmla="*/ 71589 h 107457"/>
                  <a:gd name="connsiteX7" fmla="*/ 105914 w 145462"/>
                  <a:gd name="connsiteY7" fmla="*/ 99242 h 107457"/>
                  <a:gd name="connsiteX8" fmla="*/ 117315 w 145462"/>
                  <a:gd name="connsiteY8" fmla="*/ 100909 h 107457"/>
                  <a:gd name="connsiteX9" fmla="*/ 128895 w 145462"/>
                  <a:gd name="connsiteY9" fmla="*/ 107457 h 107457"/>
                  <a:gd name="connsiteX10" fmla="*/ 145386 w 145462"/>
                  <a:gd name="connsiteY10" fmla="*/ 70309 h 107457"/>
                  <a:gd name="connsiteX11" fmla="*/ 67067 w 145462"/>
                  <a:gd name="connsiteY11" fmla="*/ 9644 h 10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2" h="107457">
                    <a:moveTo>
                      <a:pt x="67067" y="9644"/>
                    </a:moveTo>
                    <a:cubicBezTo>
                      <a:pt x="52273" y="5596"/>
                      <a:pt x="35930" y="2381"/>
                      <a:pt x="18516" y="0"/>
                    </a:cubicBezTo>
                    <a:cubicBezTo>
                      <a:pt x="17653" y="1548"/>
                      <a:pt x="16581" y="2977"/>
                      <a:pt x="15271" y="4257"/>
                    </a:cubicBezTo>
                    <a:lnTo>
                      <a:pt x="0" y="19140"/>
                    </a:lnTo>
                    <a:cubicBezTo>
                      <a:pt x="22415" y="21432"/>
                      <a:pt x="43193" y="25123"/>
                      <a:pt x="61471" y="30094"/>
                    </a:cubicBezTo>
                    <a:cubicBezTo>
                      <a:pt x="99812" y="40572"/>
                      <a:pt x="123239" y="56080"/>
                      <a:pt x="124192" y="71589"/>
                    </a:cubicBezTo>
                    <a:lnTo>
                      <a:pt x="124192" y="71589"/>
                    </a:lnTo>
                    <a:cubicBezTo>
                      <a:pt x="124728" y="80280"/>
                      <a:pt x="118238" y="89865"/>
                      <a:pt x="105914" y="99242"/>
                    </a:cubicBezTo>
                    <a:lnTo>
                      <a:pt x="117315" y="100909"/>
                    </a:lnTo>
                    <a:cubicBezTo>
                      <a:pt x="121959" y="101593"/>
                      <a:pt x="126037" y="103975"/>
                      <a:pt x="128895" y="107457"/>
                    </a:cubicBezTo>
                    <a:cubicBezTo>
                      <a:pt x="140594" y="95759"/>
                      <a:pt x="146190" y="83287"/>
                      <a:pt x="145386" y="70309"/>
                    </a:cubicBezTo>
                    <a:cubicBezTo>
                      <a:pt x="143779" y="44203"/>
                      <a:pt x="116690" y="23218"/>
                      <a:pt x="67067" y="9644"/>
                    </a:cubicBezTo>
                    <a:close/>
                  </a:path>
                </a:pathLst>
              </a:custGeom>
              <a:grpFill/>
              <a:ln w="2977" cap="flat">
                <a:noFill/>
                <a:prstDash val="solid"/>
                <a:miter/>
              </a:ln>
            </p:spPr>
            <p:txBody>
              <a:bodyPr rtlCol="0" anchor="ctr"/>
              <a:lstStyle/>
              <a:p>
                <a:endParaRPr lang="de-DE"/>
              </a:p>
            </p:txBody>
          </p:sp>
          <p:sp>
            <p:nvSpPr>
              <p:cNvPr id="158" name="Freihandform 157">
                <a:extLst>
                  <a:ext uri="{FF2B5EF4-FFF2-40B4-BE49-F238E27FC236}">
                    <a16:creationId xmlns:a16="http://schemas.microsoft.com/office/drawing/2014/main" id="{2E0913E6-A921-F705-FE01-A82657B13EFA}"/>
                  </a:ext>
                </a:extLst>
              </p:cNvPr>
              <p:cNvSpPr/>
              <p:nvPr/>
            </p:nvSpPr>
            <p:spPr>
              <a:xfrm>
                <a:off x="17448285" y="1346939"/>
                <a:ext cx="280919" cy="38726"/>
              </a:xfrm>
              <a:custGeom>
                <a:avLst/>
                <a:gdLst>
                  <a:gd name="connsiteX0" fmla="*/ 269131 w 280919"/>
                  <a:gd name="connsiteY0" fmla="*/ 3096 h 38726"/>
                  <a:gd name="connsiteX1" fmla="*/ 173725 w 280919"/>
                  <a:gd name="connsiteY1" fmla="*/ 16223 h 38726"/>
                  <a:gd name="connsiteX2" fmla="*/ 13693 w 280919"/>
                  <a:gd name="connsiteY2" fmla="*/ 3661 h 38726"/>
                  <a:gd name="connsiteX3" fmla="*/ 1518 w 280919"/>
                  <a:gd name="connsiteY3" fmla="*/ 0 h 38726"/>
                  <a:gd name="connsiteX4" fmla="*/ 2947 w 280919"/>
                  <a:gd name="connsiteY4" fmla="*/ 8335 h 38726"/>
                  <a:gd name="connsiteX5" fmla="*/ 0 w 280919"/>
                  <a:gd name="connsiteY5" fmla="*/ 21819 h 38726"/>
                  <a:gd name="connsiteX6" fmla="*/ 8067 w 280919"/>
                  <a:gd name="connsiteY6" fmla="*/ 24170 h 38726"/>
                  <a:gd name="connsiteX7" fmla="*/ 133122 w 280919"/>
                  <a:gd name="connsiteY7" fmla="*/ 38726 h 38726"/>
                  <a:gd name="connsiteX8" fmla="*/ 175005 w 280919"/>
                  <a:gd name="connsiteY8" fmla="*/ 37417 h 38726"/>
                  <a:gd name="connsiteX9" fmla="*/ 279580 w 280919"/>
                  <a:gd name="connsiteY9" fmla="*/ 22444 h 38726"/>
                  <a:gd name="connsiteX10" fmla="*/ 280920 w 280919"/>
                  <a:gd name="connsiteY10" fmla="*/ 14645 h 38726"/>
                  <a:gd name="connsiteX11" fmla="*/ 269102 w 280919"/>
                  <a:gd name="connsiteY11" fmla="*/ 3125 h 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919" h="38726">
                    <a:moveTo>
                      <a:pt x="269131" y="3096"/>
                    </a:moveTo>
                    <a:cubicBezTo>
                      <a:pt x="239870" y="9644"/>
                      <a:pt x="207482" y="14139"/>
                      <a:pt x="173725" y="16223"/>
                    </a:cubicBezTo>
                    <a:cubicBezTo>
                      <a:pt x="113654" y="19914"/>
                      <a:pt x="56797" y="15449"/>
                      <a:pt x="13693" y="3661"/>
                    </a:cubicBezTo>
                    <a:cubicBezTo>
                      <a:pt x="9436" y="2500"/>
                      <a:pt x="5418" y="1280"/>
                      <a:pt x="1518" y="0"/>
                    </a:cubicBezTo>
                    <a:lnTo>
                      <a:pt x="2947" y="8335"/>
                    </a:lnTo>
                    <a:cubicBezTo>
                      <a:pt x="3780" y="13157"/>
                      <a:pt x="2649" y="17919"/>
                      <a:pt x="0" y="21819"/>
                    </a:cubicBezTo>
                    <a:cubicBezTo>
                      <a:pt x="2619" y="22623"/>
                      <a:pt x="5298" y="23426"/>
                      <a:pt x="8067" y="24170"/>
                    </a:cubicBezTo>
                    <a:cubicBezTo>
                      <a:pt x="43074" y="33755"/>
                      <a:pt x="86446" y="38726"/>
                      <a:pt x="133122" y="38726"/>
                    </a:cubicBezTo>
                    <a:cubicBezTo>
                      <a:pt x="146845" y="38726"/>
                      <a:pt x="160836" y="38310"/>
                      <a:pt x="175005" y="37417"/>
                    </a:cubicBezTo>
                    <a:cubicBezTo>
                      <a:pt x="212067" y="35125"/>
                      <a:pt x="247669" y="29975"/>
                      <a:pt x="279580" y="22444"/>
                    </a:cubicBezTo>
                    <a:lnTo>
                      <a:pt x="280920" y="14645"/>
                    </a:lnTo>
                    <a:lnTo>
                      <a:pt x="269102" y="3125"/>
                    </a:lnTo>
                    <a:close/>
                  </a:path>
                </a:pathLst>
              </a:custGeom>
              <a:grpFill/>
              <a:ln w="2977" cap="flat">
                <a:noFill/>
                <a:prstDash val="solid"/>
                <a:miter/>
              </a:ln>
            </p:spPr>
            <p:txBody>
              <a:bodyPr rtlCol="0" anchor="ctr"/>
              <a:lstStyle/>
              <a:p>
                <a:endParaRPr lang="de-DE"/>
              </a:p>
            </p:txBody>
          </p:sp>
          <p:sp>
            <p:nvSpPr>
              <p:cNvPr id="159" name="Freihandform 158">
                <a:extLst>
                  <a:ext uri="{FF2B5EF4-FFF2-40B4-BE49-F238E27FC236}">
                    <a16:creationId xmlns:a16="http://schemas.microsoft.com/office/drawing/2014/main" id="{AC716C87-F0CA-2D87-AD4E-4FE906E9881E}"/>
                  </a:ext>
                </a:extLst>
              </p:cNvPr>
              <p:cNvSpPr/>
              <p:nvPr/>
            </p:nvSpPr>
            <p:spPr>
              <a:xfrm>
                <a:off x="17718876" y="1287890"/>
                <a:ext cx="112284" cy="107175"/>
              </a:xfrm>
              <a:custGeom>
                <a:avLst/>
                <a:gdLst>
                  <a:gd name="connsiteX0" fmla="*/ 108682 w 112284"/>
                  <a:gd name="connsiteY0" fmla="*/ 37766 h 107175"/>
                  <a:gd name="connsiteX1" fmla="*/ 77188 w 112284"/>
                  <a:gd name="connsiteY1" fmla="*/ 33182 h 107175"/>
                  <a:gd name="connsiteX2" fmla="*/ 74003 w 112284"/>
                  <a:gd name="connsiteY2" fmla="*/ 30890 h 107175"/>
                  <a:gd name="connsiteX3" fmla="*/ 59923 w 112284"/>
                  <a:gd name="connsiteY3" fmla="*/ 2344 h 107175"/>
                  <a:gd name="connsiteX4" fmla="*/ 52362 w 112284"/>
                  <a:gd name="connsiteY4" fmla="*/ 2344 h 107175"/>
                  <a:gd name="connsiteX5" fmla="*/ 38281 w 112284"/>
                  <a:gd name="connsiteY5" fmla="*/ 30890 h 107175"/>
                  <a:gd name="connsiteX6" fmla="*/ 35096 w 112284"/>
                  <a:gd name="connsiteY6" fmla="*/ 33182 h 107175"/>
                  <a:gd name="connsiteX7" fmla="*/ 3602 w 112284"/>
                  <a:gd name="connsiteY7" fmla="*/ 37766 h 107175"/>
                  <a:gd name="connsiteX8" fmla="*/ 1280 w 112284"/>
                  <a:gd name="connsiteY8" fmla="*/ 44940 h 107175"/>
                  <a:gd name="connsiteX9" fmla="*/ 24082 w 112284"/>
                  <a:gd name="connsiteY9" fmla="*/ 67146 h 107175"/>
                  <a:gd name="connsiteX10" fmla="*/ 25302 w 112284"/>
                  <a:gd name="connsiteY10" fmla="*/ 70867 h 107175"/>
                  <a:gd name="connsiteX11" fmla="*/ 19915 w 112284"/>
                  <a:gd name="connsiteY11" fmla="*/ 102241 h 107175"/>
                  <a:gd name="connsiteX12" fmla="*/ 26017 w 112284"/>
                  <a:gd name="connsiteY12" fmla="*/ 106676 h 107175"/>
                  <a:gd name="connsiteX13" fmla="*/ 54178 w 112284"/>
                  <a:gd name="connsiteY13" fmla="*/ 91882 h 107175"/>
                  <a:gd name="connsiteX14" fmla="*/ 58107 w 112284"/>
                  <a:gd name="connsiteY14" fmla="*/ 91882 h 107175"/>
                  <a:gd name="connsiteX15" fmla="*/ 86267 w 112284"/>
                  <a:gd name="connsiteY15" fmla="*/ 106676 h 107175"/>
                  <a:gd name="connsiteX16" fmla="*/ 92370 w 112284"/>
                  <a:gd name="connsiteY16" fmla="*/ 102241 h 107175"/>
                  <a:gd name="connsiteX17" fmla="*/ 86982 w 112284"/>
                  <a:gd name="connsiteY17" fmla="*/ 70867 h 107175"/>
                  <a:gd name="connsiteX18" fmla="*/ 88202 w 112284"/>
                  <a:gd name="connsiteY18" fmla="*/ 67146 h 107175"/>
                  <a:gd name="connsiteX19" fmla="*/ 111004 w 112284"/>
                  <a:gd name="connsiteY19" fmla="*/ 44940 h 107175"/>
                  <a:gd name="connsiteX20" fmla="*/ 108682 w 112284"/>
                  <a:gd name="connsiteY20" fmla="*/ 37766 h 10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284" h="107175">
                    <a:moveTo>
                      <a:pt x="108682" y="37766"/>
                    </a:moveTo>
                    <a:lnTo>
                      <a:pt x="77188" y="33182"/>
                    </a:lnTo>
                    <a:cubicBezTo>
                      <a:pt x="75819" y="32974"/>
                      <a:pt x="74628" y="32111"/>
                      <a:pt x="74003" y="30890"/>
                    </a:cubicBezTo>
                    <a:lnTo>
                      <a:pt x="59923" y="2344"/>
                    </a:lnTo>
                    <a:cubicBezTo>
                      <a:pt x="58375" y="-781"/>
                      <a:pt x="53909" y="-781"/>
                      <a:pt x="52362" y="2344"/>
                    </a:cubicBezTo>
                    <a:lnTo>
                      <a:pt x="38281" y="30890"/>
                    </a:lnTo>
                    <a:cubicBezTo>
                      <a:pt x="37656" y="32140"/>
                      <a:pt x="36495" y="33004"/>
                      <a:pt x="35096" y="33182"/>
                    </a:cubicBezTo>
                    <a:lnTo>
                      <a:pt x="3602" y="37766"/>
                    </a:lnTo>
                    <a:cubicBezTo>
                      <a:pt x="149" y="38272"/>
                      <a:pt x="-1220" y="42529"/>
                      <a:pt x="1280" y="44940"/>
                    </a:cubicBezTo>
                    <a:lnTo>
                      <a:pt x="24082" y="67146"/>
                    </a:lnTo>
                    <a:cubicBezTo>
                      <a:pt x="25064" y="68128"/>
                      <a:pt x="25541" y="69497"/>
                      <a:pt x="25302" y="70867"/>
                    </a:cubicBezTo>
                    <a:lnTo>
                      <a:pt x="19915" y="102241"/>
                    </a:lnTo>
                    <a:cubicBezTo>
                      <a:pt x="19319" y="105694"/>
                      <a:pt x="22951" y="108313"/>
                      <a:pt x="26017" y="106676"/>
                    </a:cubicBezTo>
                    <a:lnTo>
                      <a:pt x="54178" y="91882"/>
                    </a:lnTo>
                    <a:cubicBezTo>
                      <a:pt x="55398" y="91227"/>
                      <a:pt x="56886" y="91227"/>
                      <a:pt x="58107" y="91882"/>
                    </a:cubicBezTo>
                    <a:lnTo>
                      <a:pt x="86267" y="106676"/>
                    </a:lnTo>
                    <a:cubicBezTo>
                      <a:pt x="89363" y="108313"/>
                      <a:pt x="92965" y="105664"/>
                      <a:pt x="92370" y="102241"/>
                    </a:cubicBezTo>
                    <a:lnTo>
                      <a:pt x="86982" y="70867"/>
                    </a:lnTo>
                    <a:cubicBezTo>
                      <a:pt x="86743" y="69497"/>
                      <a:pt x="87190" y="68098"/>
                      <a:pt x="88202" y="67146"/>
                    </a:cubicBezTo>
                    <a:lnTo>
                      <a:pt x="111004" y="44940"/>
                    </a:lnTo>
                    <a:cubicBezTo>
                      <a:pt x="113505" y="42499"/>
                      <a:pt x="112136" y="38243"/>
                      <a:pt x="108682" y="37766"/>
                    </a:cubicBezTo>
                    <a:close/>
                  </a:path>
                </a:pathLst>
              </a:custGeom>
              <a:grpFill/>
              <a:ln w="2977" cap="flat">
                <a:noFill/>
                <a:prstDash val="solid"/>
                <a:miter/>
              </a:ln>
            </p:spPr>
            <p:txBody>
              <a:bodyPr rtlCol="0" anchor="ctr"/>
              <a:lstStyle/>
              <a:p>
                <a:endParaRPr lang="de-DE"/>
              </a:p>
            </p:txBody>
          </p:sp>
          <p:sp>
            <p:nvSpPr>
              <p:cNvPr id="160" name="Freihandform 159">
                <a:extLst>
                  <a:ext uri="{FF2B5EF4-FFF2-40B4-BE49-F238E27FC236}">
                    <a16:creationId xmlns:a16="http://schemas.microsoft.com/office/drawing/2014/main" id="{F7749D54-6023-DAF8-1924-39916638EF01}"/>
                  </a:ext>
                </a:extLst>
              </p:cNvPr>
              <p:cNvSpPr/>
              <p:nvPr/>
            </p:nvSpPr>
            <p:spPr>
              <a:xfrm>
                <a:off x="17344842" y="1255445"/>
                <a:ext cx="112284" cy="107175"/>
              </a:xfrm>
              <a:custGeom>
                <a:avLst/>
                <a:gdLst>
                  <a:gd name="connsiteX0" fmla="*/ 86267 w 112284"/>
                  <a:gd name="connsiteY0" fmla="*/ 106676 h 107175"/>
                  <a:gd name="connsiteX1" fmla="*/ 92370 w 112284"/>
                  <a:gd name="connsiteY1" fmla="*/ 102241 h 107175"/>
                  <a:gd name="connsiteX2" fmla="*/ 86982 w 112284"/>
                  <a:gd name="connsiteY2" fmla="*/ 70867 h 107175"/>
                  <a:gd name="connsiteX3" fmla="*/ 88202 w 112284"/>
                  <a:gd name="connsiteY3" fmla="*/ 67146 h 107175"/>
                  <a:gd name="connsiteX4" fmla="*/ 111004 w 112284"/>
                  <a:gd name="connsiteY4" fmla="*/ 44940 h 107175"/>
                  <a:gd name="connsiteX5" fmla="*/ 108682 w 112284"/>
                  <a:gd name="connsiteY5" fmla="*/ 37766 h 107175"/>
                  <a:gd name="connsiteX6" fmla="*/ 77188 w 112284"/>
                  <a:gd name="connsiteY6" fmla="*/ 33182 h 107175"/>
                  <a:gd name="connsiteX7" fmla="*/ 74003 w 112284"/>
                  <a:gd name="connsiteY7" fmla="*/ 30890 h 107175"/>
                  <a:gd name="connsiteX8" fmla="*/ 59923 w 112284"/>
                  <a:gd name="connsiteY8" fmla="*/ 2344 h 107175"/>
                  <a:gd name="connsiteX9" fmla="*/ 52362 w 112284"/>
                  <a:gd name="connsiteY9" fmla="*/ 2344 h 107175"/>
                  <a:gd name="connsiteX10" fmla="*/ 38282 w 112284"/>
                  <a:gd name="connsiteY10" fmla="*/ 30890 h 107175"/>
                  <a:gd name="connsiteX11" fmla="*/ 35096 w 112284"/>
                  <a:gd name="connsiteY11" fmla="*/ 33182 h 107175"/>
                  <a:gd name="connsiteX12" fmla="*/ 3602 w 112284"/>
                  <a:gd name="connsiteY12" fmla="*/ 37766 h 107175"/>
                  <a:gd name="connsiteX13" fmla="*/ 1280 w 112284"/>
                  <a:gd name="connsiteY13" fmla="*/ 44940 h 107175"/>
                  <a:gd name="connsiteX14" fmla="*/ 24082 w 112284"/>
                  <a:gd name="connsiteY14" fmla="*/ 67146 h 107175"/>
                  <a:gd name="connsiteX15" fmla="*/ 25303 w 112284"/>
                  <a:gd name="connsiteY15" fmla="*/ 70867 h 107175"/>
                  <a:gd name="connsiteX16" fmla="*/ 19915 w 112284"/>
                  <a:gd name="connsiteY16" fmla="*/ 102241 h 107175"/>
                  <a:gd name="connsiteX17" fmla="*/ 26017 w 112284"/>
                  <a:gd name="connsiteY17" fmla="*/ 106676 h 107175"/>
                  <a:gd name="connsiteX18" fmla="*/ 54178 w 112284"/>
                  <a:gd name="connsiteY18" fmla="*/ 91882 h 107175"/>
                  <a:gd name="connsiteX19" fmla="*/ 58107 w 112284"/>
                  <a:gd name="connsiteY19" fmla="*/ 91882 h 107175"/>
                  <a:gd name="connsiteX20" fmla="*/ 86267 w 112284"/>
                  <a:gd name="connsiteY20" fmla="*/ 106676 h 10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284" h="107175">
                    <a:moveTo>
                      <a:pt x="86267" y="106676"/>
                    </a:moveTo>
                    <a:cubicBezTo>
                      <a:pt x="89363" y="108313"/>
                      <a:pt x="92965" y="105664"/>
                      <a:pt x="92370" y="102241"/>
                    </a:cubicBezTo>
                    <a:lnTo>
                      <a:pt x="86982" y="70867"/>
                    </a:lnTo>
                    <a:cubicBezTo>
                      <a:pt x="86743" y="69497"/>
                      <a:pt x="87190" y="68098"/>
                      <a:pt x="88202" y="67146"/>
                    </a:cubicBezTo>
                    <a:lnTo>
                      <a:pt x="111004" y="44940"/>
                    </a:lnTo>
                    <a:cubicBezTo>
                      <a:pt x="113505" y="42499"/>
                      <a:pt x="112136" y="38243"/>
                      <a:pt x="108682" y="37766"/>
                    </a:cubicBezTo>
                    <a:lnTo>
                      <a:pt x="77188" y="33182"/>
                    </a:lnTo>
                    <a:cubicBezTo>
                      <a:pt x="75819" y="32974"/>
                      <a:pt x="74628" y="32111"/>
                      <a:pt x="74003" y="30890"/>
                    </a:cubicBezTo>
                    <a:lnTo>
                      <a:pt x="59923" y="2344"/>
                    </a:lnTo>
                    <a:cubicBezTo>
                      <a:pt x="58375" y="-781"/>
                      <a:pt x="53910" y="-781"/>
                      <a:pt x="52362" y="2344"/>
                    </a:cubicBezTo>
                    <a:lnTo>
                      <a:pt x="38282" y="30890"/>
                    </a:lnTo>
                    <a:cubicBezTo>
                      <a:pt x="37656" y="32140"/>
                      <a:pt x="36495" y="33004"/>
                      <a:pt x="35096" y="33182"/>
                    </a:cubicBezTo>
                    <a:lnTo>
                      <a:pt x="3602" y="37766"/>
                    </a:lnTo>
                    <a:cubicBezTo>
                      <a:pt x="149" y="38272"/>
                      <a:pt x="-1220" y="42529"/>
                      <a:pt x="1280" y="44940"/>
                    </a:cubicBezTo>
                    <a:lnTo>
                      <a:pt x="24082" y="67146"/>
                    </a:lnTo>
                    <a:cubicBezTo>
                      <a:pt x="25064" y="68128"/>
                      <a:pt x="25541" y="69497"/>
                      <a:pt x="25303" y="70867"/>
                    </a:cubicBezTo>
                    <a:lnTo>
                      <a:pt x="19915" y="102241"/>
                    </a:lnTo>
                    <a:cubicBezTo>
                      <a:pt x="19319" y="105694"/>
                      <a:pt x="22951" y="108313"/>
                      <a:pt x="26017" y="106676"/>
                    </a:cubicBezTo>
                    <a:lnTo>
                      <a:pt x="54178" y="91882"/>
                    </a:lnTo>
                    <a:cubicBezTo>
                      <a:pt x="55398" y="91227"/>
                      <a:pt x="56857" y="91227"/>
                      <a:pt x="58107" y="91882"/>
                    </a:cubicBezTo>
                    <a:lnTo>
                      <a:pt x="86267" y="106676"/>
                    </a:lnTo>
                    <a:close/>
                  </a:path>
                </a:pathLst>
              </a:custGeom>
              <a:grpFill/>
              <a:ln w="2977" cap="flat">
                <a:noFill/>
                <a:prstDash val="solid"/>
                <a:miter/>
              </a:ln>
            </p:spPr>
            <p:txBody>
              <a:bodyPr rtlCol="0" anchor="ctr"/>
              <a:lstStyle/>
              <a:p>
                <a:endParaRPr lang="de-DE"/>
              </a:p>
            </p:txBody>
          </p:sp>
          <p:sp>
            <p:nvSpPr>
              <p:cNvPr id="161" name="Freihandform 160">
                <a:extLst>
                  <a:ext uri="{FF2B5EF4-FFF2-40B4-BE49-F238E27FC236}">
                    <a16:creationId xmlns:a16="http://schemas.microsoft.com/office/drawing/2014/main" id="{E5E7740A-F8DC-4BB2-7AA5-082C205A0676}"/>
                  </a:ext>
                </a:extLst>
              </p:cNvPr>
              <p:cNvSpPr/>
              <p:nvPr/>
            </p:nvSpPr>
            <p:spPr>
              <a:xfrm>
                <a:off x="17606591" y="1152125"/>
                <a:ext cx="112284" cy="107175"/>
              </a:xfrm>
              <a:custGeom>
                <a:avLst/>
                <a:gdLst>
                  <a:gd name="connsiteX0" fmla="*/ 24082 w 112284"/>
                  <a:gd name="connsiteY0" fmla="*/ 67146 h 107175"/>
                  <a:gd name="connsiteX1" fmla="*/ 25303 w 112284"/>
                  <a:gd name="connsiteY1" fmla="*/ 70867 h 107175"/>
                  <a:gd name="connsiteX2" fmla="*/ 19915 w 112284"/>
                  <a:gd name="connsiteY2" fmla="*/ 102241 h 107175"/>
                  <a:gd name="connsiteX3" fmla="*/ 26017 w 112284"/>
                  <a:gd name="connsiteY3" fmla="*/ 106676 h 107175"/>
                  <a:gd name="connsiteX4" fmla="*/ 54177 w 112284"/>
                  <a:gd name="connsiteY4" fmla="*/ 91882 h 107175"/>
                  <a:gd name="connsiteX5" fmla="*/ 58107 w 112284"/>
                  <a:gd name="connsiteY5" fmla="*/ 91882 h 107175"/>
                  <a:gd name="connsiteX6" fmla="*/ 86267 w 112284"/>
                  <a:gd name="connsiteY6" fmla="*/ 106676 h 107175"/>
                  <a:gd name="connsiteX7" fmla="*/ 92370 w 112284"/>
                  <a:gd name="connsiteY7" fmla="*/ 102241 h 107175"/>
                  <a:gd name="connsiteX8" fmla="*/ 86982 w 112284"/>
                  <a:gd name="connsiteY8" fmla="*/ 70867 h 107175"/>
                  <a:gd name="connsiteX9" fmla="*/ 88202 w 112284"/>
                  <a:gd name="connsiteY9" fmla="*/ 67146 h 107175"/>
                  <a:gd name="connsiteX10" fmla="*/ 111005 w 112284"/>
                  <a:gd name="connsiteY10" fmla="*/ 44940 h 107175"/>
                  <a:gd name="connsiteX11" fmla="*/ 108683 w 112284"/>
                  <a:gd name="connsiteY11" fmla="*/ 37766 h 107175"/>
                  <a:gd name="connsiteX12" fmla="*/ 77188 w 112284"/>
                  <a:gd name="connsiteY12" fmla="*/ 33182 h 107175"/>
                  <a:gd name="connsiteX13" fmla="*/ 74003 w 112284"/>
                  <a:gd name="connsiteY13" fmla="*/ 30890 h 107175"/>
                  <a:gd name="connsiteX14" fmla="*/ 59923 w 112284"/>
                  <a:gd name="connsiteY14" fmla="*/ 2344 h 107175"/>
                  <a:gd name="connsiteX15" fmla="*/ 52362 w 112284"/>
                  <a:gd name="connsiteY15" fmla="*/ 2344 h 107175"/>
                  <a:gd name="connsiteX16" fmla="*/ 38281 w 112284"/>
                  <a:gd name="connsiteY16" fmla="*/ 30890 h 107175"/>
                  <a:gd name="connsiteX17" fmla="*/ 35096 w 112284"/>
                  <a:gd name="connsiteY17" fmla="*/ 33182 h 107175"/>
                  <a:gd name="connsiteX18" fmla="*/ 3602 w 112284"/>
                  <a:gd name="connsiteY18" fmla="*/ 37766 h 107175"/>
                  <a:gd name="connsiteX19" fmla="*/ 1280 w 112284"/>
                  <a:gd name="connsiteY19" fmla="*/ 44940 h 107175"/>
                  <a:gd name="connsiteX20" fmla="*/ 24082 w 112284"/>
                  <a:gd name="connsiteY20" fmla="*/ 67146 h 10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284" h="107175">
                    <a:moveTo>
                      <a:pt x="24082" y="67146"/>
                    </a:moveTo>
                    <a:cubicBezTo>
                      <a:pt x="25065" y="68128"/>
                      <a:pt x="25541" y="69497"/>
                      <a:pt x="25303" y="70867"/>
                    </a:cubicBezTo>
                    <a:lnTo>
                      <a:pt x="19915" y="102241"/>
                    </a:lnTo>
                    <a:cubicBezTo>
                      <a:pt x="19319" y="105694"/>
                      <a:pt x="22951" y="108313"/>
                      <a:pt x="26017" y="106676"/>
                    </a:cubicBezTo>
                    <a:lnTo>
                      <a:pt x="54177" y="91882"/>
                    </a:lnTo>
                    <a:cubicBezTo>
                      <a:pt x="55398" y="91227"/>
                      <a:pt x="56857" y="91227"/>
                      <a:pt x="58107" y="91882"/>
                    </a:cubicBezTo>
                    <a:lnTo>
                      <a:pt x="86267" y="106676"/>
                    </a:lnTo>
                    <a:cubicBezTo>
                      <a:pt x="89363" y="108313"/>
                      <a:pt x="92965" y="105664"/>
                      <a:pt x="92370" y="102241"/>
                    </a:cubicBezTo>
                    <a:lnTo>
                      <a:pt x="86982" y="70867"/>
                    </a:lnTo>
                    <a:cubicBezTo>
                      <a:pt x="86744" y="69497"/>
                      <a:pt x="87190" y="68098"/>
                      <a:pt x="88202" y="67146"/>
                    </a:cubicBezTo>
                    <a:lnTo>
                      <a:pt x="111005" y="44940"/>
                    </a:lnTo>
                    <a:cubicBezTo>
                      <a:pt x="113505" y="42499"/>
                      <a:pt x="112136" y="38243"/>
                      <a:pt x="108683" y="37766"/>
                    </a:cubicBezTo>
                    <a:lnTo>
                      <a:pt x="77188" y="33182"/>
                    </a:lnTo>
                    <a:cubicBezTo>
                      <a:pt x="75819" y="32974"/>
                      <a:pt x="74628" y="32111"/>
                      <a:pt x="74003" y="30890"/>
                    </a:cubicBezTo>
                    <a:lnTo>
                      <a:pt x="59923" y="2344"/>
                    </a:lnTo>
                    <a:cubicBezTo>
                      <a:pt x="58375" y="-781"/>
                      <a:pt x="53910" y="-781"/>
                      <a:pt x="52362" y="2344"/>
                    </a:cubicBezTo>
                    <a:lnTo>
                      <a:pt x="38281" y="30890"/>
                    </a:lnTo>
                    <a:cubicBezTo>
                      <a:pt x="37656" y="32140"/>
                      <a:pt x="36495" y="33004"/>
                      <a:pt x="35096" y="33182"/>
                    </a:cubicBezTo>
                    <a:lnTo>
                      <a:pt x="3602" y="37766"/>
                    </a:lnTo>
                    <a:cubicBezTo>
                      <a:pt x="149" y="38272"/>
                      <a:pt x="-1221" y="42529"/>
                      <a:pt x="1280" y="44940"/>
                    </a:cubicBezTo>
                    <a:lnTo>
                      <a:pt x="24082" y="67146"/>
                    </a:lnTo>
                    <a:close/>
                  </a:path>
                </a:pathLst>
              </a:custGeom>
              <a:grpFill/>
              <a:ln w="2977" cap="flat">
                <a:noFill/>
                <a:prstDash val="solid"/>
                <a:miter/>
              </a:ln>
            </p:spPr>
            <p:txBody>
              <a:bodyPr rtlCol="0" anchor="ctr"/>
              <a:lstStyle/>
              <a:p>
                <a:endParaRPr lang="de-DE"/>
              </a:p>
            </p:txBody>
          </p:sp>
        </p:grpSp>
        <p:grpSp>
          <p:nvGrpSpPr>
            <p:cNvPr id="162" name="Grafik 134">
              <a:extLst>
                <a:ext uri="{FF2B5EF4-FFF2-40B4-BE49-F238E27FC236}">
                  <a16:creationId xmlns:a16="http://schemas.microsoft.com/office/drawing/2014/main" id="{16099E9B-6427-7EAB-560B-5216763692A7}"/>
                </a:ext>
              </a:extLst>
            </p:cNvPr>
            <p:cNvGrpSpPr/>
            <p:nvPr/>
          </p:nvGrpSpPr>
          <p:grpSpPr>
            <a:xfrm>
              <a:off x="9463379" y="4144300"/>
              <a:ext cx="745380" cy="592540"/>
              <a:chOff x="12811714" y="5568370"/>
              <a:chExt cx="1611199" cy="1280823"/>
            </a:xfrm>
            <a:solidFill>
              <a:srgbClr val="001965"/>
            </a:solidFill>
          </p:grpSpPr>
          <p:sp>
            <p:nvSpPr>
              <p:cNvPr id="163" name="Freihandform 162">
                <a:extLst>
                  <a:ext uri="{FF2B5EF4-FFF2-40B4-BE49-F238E27FC236}">
                    <a16:creationId xmlns:a16="http://schemas.microsoft.com/office/drawing/2014/main" id="{02EA3553-49AC-6234-073B-C7CB6C3E3BFE}"/>
                  </a:ext>
                </a:extLst>
              </p:cNvPr>
              <p:cNvSpPr/>
              <p:nvPr/>
            </p:nvSpPr>
            <p:spPr>
              <a:xfrm>
                <a:off x="13557055" y="6243122"/>
                <a:ext cx="515252" cy="400236"/>
              </a:xfrm>
              <a:custGeom>
                <a:avLst/>
                <a:gdLst>
                  <a:gd name="connsiteX0" fmla="*/ 137379 w 515252"/>
                  <a:gd name="connsiteY0" fmla="*/ 390324 h 400236"/>
                  <a:gd name="connsiteX1" fmla="*/ 239691 w 515252"/>
                  <a:gd name="connsiteY1" fmla="*/ 265037 h 400236"/>
                  <a:gd name="connsiteX2" fmla="*/ 321106 w 515252"/>
                  <a:gd name="connsiteY2" fmla="*/ 395147 h 400236"/>
                  <a:gd name="connsiteX3" fmla="*/ 515253 w 515252"/>
                  <a:gd name="connsiteY3" fmla="*/ 400237 h 400236"/>
                  <a:gd name="connsiteX4" fmla="*/ 337628 w 515252"/>
                  <a:gd name="connsiteY4" fmla="*/ 53665 h 400236"/>
                  <a:gd name="connsiteX5" fmla="*/ 304258 w 515252"/>
                  <a:gd name="connsiteY5" fmla="*/ 16516 h 400236"/>
                  <a:gd name="connsiteX6" fmla="*/ 174083 w 515252"/>
                  <a:gd name="connsiteY6" fmla="*/ 35924 h 400236"/>
                  <a:gd name="connsiteX7" fmla="*/ 0 w 515252"/>
                  <a:gd name="connsiteY7" fmla="*/ 249052 h 400236"/>
                  <a:gd name="connsiteX8" fmla="*/ 112374 w 515252"/>
                  <a:gd name="connsiteY8" fmla="*/ 389640 h 400236"/>
                  <a:gd name="connsiteX9" fmla="*/ 137349 w 515252"/>
                  <a:gd name="connsiteY9" fmla="*/ 390295 h 40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252" h="400236">
                    <a:moveTo>
                      <a:pt x="137379" y="390324"/>
                    </a:moveTo>
                    <a:lnTo>
                      <a:pt x="239691" y="265037"/>
                    </a:lnTo>
                    <a:lnTo>
                      <a:pt x="321106" y="395147"/>
                    </a:lnTo>
                    <a:lnTo>
                      <a:pt x="515253" y="400237"/>
                    </a:lnTo>
                    <a:lnTo>
                      <a:pt x="337628" y="53665"/>
                    </a:lnTo>
                    <a:cubicBezTo>
                      <a:pt x="329620" y="38008"/>
                      <a:pt x="317951" y="25506"/>
                      <a:pt x="304258" y="16516"/>
                    </a:cubicBezTo>
                    <a:cubicBezTo>
                      <a:pt x="262821" y="-11256"/>
                      <a:pt x="206292" y="-3487"/>
                      <a:pt x="174083" y="35924"/>
                    </a:cubicBezTo>
                    <a:lnTo>
                      <a:pt x="0" y="249052"/>
                    </a:lnTo>
                    <a:lnTo>
                      <a:pt x="112374" y="389640"/>
                    </a:lnTo>
                    <a:lnTo>
                      <a:pt x="137349" y="390295"/>
                    </a:lnTo>
                    <a:close/>
                  </a:path>
                </a:pathLst>
              </a:custGeom>
              <a:grpFill/>
              <a:ln w="2977" cap="flat">
                <a:noFill/>
                <a:prstDash val="solid"/>
                <a:miter/>
              </a:ln>
            </p:spPr>
            <p:txBody>
              <a:bodyPr rtlCol="0" anchor="ctr"/>
              <a:lstStyle/>
              <a:p>
                <a:endParaRPr lang="de-DE"/>
              </a:p>
            </p:txBody>
          </p:sp>
          <p:sp>
            <p:nvSpPr>
              <p:cNvPr id="164" name="Freihandform 163">
                <a:extLst>
                  <a:ext uri="{FF2B5EF4-FFF2-40B4-BE49-F238E27FC236}">
                    <a16:creationId xmlns:a16="http://schemas.microsoft.com/office/drawing/2014/main" id="{12D1FD6E-2F14-FCAE-33BC-2843DDA0111F}"/>
                  </a:ext>
                </a:extLst>
              </p:cNvPr>
              <p:cNvSpPr/>
              <p:nvPr/>
            </p:nvSpPr>
            <p:spPr>
              <a:xfrm rot="-415801">
                <a:off x="12811714" y="5907994"/>
                <a:ext cx="334055" cy="334039"/>
              </a:xfrm>
              <a:custGeom>
                <a:avLst/>
                <a:gdLst>
                  <a:gd name="connsiteX0" fmla="*/ 334055 w 334055"/>
                  <a:gd name="connsiteY0" fmla="*/ 167020 h 334039"/>
                  <a:gd name="connsiteX1" fmla="*/ 167028 w 334055"/>
                  <a:gd name="connsiteY1" fmla="*/ 334040 h 334039"/>
                  <a:gd name="connsiteX2" fmla="*/ 0 w 334055"/>
                  <a:gd name="connsiteY2" fmla="*/ 167020 h 334039"/>
                  <a:gd name="connsiteX3" fmla="*/ 167028 w 334055"/>
                  <a:gd name="connsiteY3" fmla="*/ 0 h 334039"/>
                  <a:gd name="connsiteX4" fmla="*/ 334055 w 334055"/>
                  <a:gd name="connsiteY4" fmla="*/ 167020 h 334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55" h="334039">
                    <a:moveTo>
                      <a:pt x="334055" y="167020"/>
                    </a:moveTo>
                    <a:cubicBezTo>
                      <a:pt x="334055" y="259262"/>
                      <a:pt x="259275" y="334040"/>
                      <a:pt x="167028" y="334040"/>
                    </a:cubicBezTo>
                    <a:cubicBezTo>
                      <a:pt x="74781" y="334040"/>
                      <a:pt x="0" y="259262"/>
                      <a:pt x="0" y="167020"/>
                    </a:cubicBezTo>
                    <a:cubicBezTo>
                      <a:pt x="0" y="74777"/>
                      <a:pt x="74781" y="0"/>
                      <a:pt x="167028" y="0"/>
                    </a:cubicBezTo>
                    <a:cubicBezTo>
                      <a:pt x="259275" y="0"/>
                      <a:pt x="334055" y="74777"/>
                      <a:pt x="334055" y="167020"/>
                    </a:cubicBezTo>
                    <a:close/>
                  </a:path>
                </a:pathLst>
              </a:custGeom>
              <a:grpFill/>
              <a:ln w="2977" cap="flat">
                <a:noFill/>
                <a:prstDash val="solid"/>
                <a:miter/>
              </a:ln>
            </p:spPr>
            <p:txBody>
              <a:bodyPr rtlCol="0" anchor="ctr"/>
              <a:lstStyle/>
              <a:p>
                <a:endParaRPr lang="de-DE"/>
              </a:p>
            </p:txBody>
          </p:sp>
          <p:sp>
            <p:nvSpPr>
              <p:cNvPr id="165" name="Freihandform 164">
                <a:extLst>
                  <a:ext uri="{FF2B5EF4-FFF2-40B4-BE49-F238E27FC236}">
                    <a16:creationId xmlns:a16="http://schemas.microsoft.com/office/drawing/2014/main" id="{86DAE329-C84F-C504-F337-083E9D59C97A}"/>
                  </a:ext>
                </a:extLst>
              </p:cNvPr>
              <p:cNvSpPr/>
              <p:nvPr/>
            </p:nvSpPr>
            <p:spPr>
              <a:xfrm>
                <a:off x="13342289" y="5800549"/>
                <a:ext cx="308460" cy="344528"/>
              </a:xfrm>
              <a:custGeom>
                <a:avLst/>
                <a:gdLst>
                  <a:gd name="connsiteX0" fmla="*/ 299425 w 308460"/>
                  <a:gd name="connsiteY0" fmla="*/ 224083 h 344528"/>
                  <a:gd name="connsiteX1" fmla="*/ 175769 w 308460"/>
                  <a:gd name="connsiteY1" fmla="*/ 0 h 344528"/>
                  <a:gd name="connsiteX2" fmla="*/ 135523 w 308460"/>
                  <a:gd name="connsiteY2" fmla="*/ 28219 h 344528"/>
                  <a:gd name="connsiteX3" fmla="*/ 126920 w 308460"/>
                  <a:gd name="connsiteY3" fmla="*/ 34261 h 344528"/>
                  <a:gd name="connsiteX4" fmla="*/ 67325 w 308460"/>
                  <a:gd name="connsiteY4" fmla="*/ 36881 h 344528"/>
                  <a:gd name="connsiteX5" fmla="*/ 34788 w 308460"/>
                  <a:gd name="connsiteY5" fmla="*/ 18098 h 344528"/>
                  <a:gd name="connsiteX6" fmla="*/ 23179 w 308460"/>
                  <a:gd name="connsiteY6" fmla="*/ 14973 h 344528"/>
                  <a:gd name="connsiteX7" fmla="*/ 2460 w 308460"/>
                  <a:gd name="connsiteY7" fmla="*/ 27564 h 344528"/>
                  <a:gd name="connsiteX8" fmla="*/ 12522 w 308460"/>
                  <a:gd name="connsiteY8" fmla="*/ 58997 h 344528"/>
                  <a:gd name="connsiteX9" fmla="*/ 12522 w 308460"/>
                  <a:gd name="connsiteY9" fmla="*/ 58997 h 344528"/>
                  <a:gd name="connsiteX10" fmla="*/ 87537 w 308460"/>
                  <a:gd name="connsiteY10" fmla="*/ 145022 h 344528"/>
                  <a:gd name="connsiteX11" fmla="*/ 148234 w 308460"/>
                  <a:gd name="connsiteY11" fmla="*/ 293974 h 344528"/>
                  <a:gd name="connsiteX12" fmla="*/ 248790 w 308460"/>
                  <a:gd name="connsiteY12" fmla="*/ 340886 h 344528"/>
                  <a:gd name="connsiteX13" fmla="*/ 259744 w 308460"/>
                  <a:gd name="connsiteY13" fmla="*/ 336719 h 344528"/>
                  <a:gd name="connsiteX14" fmla="*/ 259744 w 308460"/>
                  <a:gd name="connsiteY14" fmla="*/ 336719 h 344528"/>
                  <a:gd name="connsiteX15" fmla="*/ 299425 w 308460"/>
                  <a:gd name="connsiteY15" fmla="*/ 224083 h 34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460" h="344528">
                    <a:moveTo>
                      <a:pt x="299425" y="224083"/>
                    </a:moveTo>
                    <a:lnTo>
                      <a:pt x="175769" y="0"/>
                    </a:lnTo>
                    <a:lnTo>
                      <a:pt x="135523" y="28219"/>
                    </a:lnTo>
                    <a:lnTo>
                      <a:pt x="126920" y="34261"/>
                    </a:lnTo>
                    <a:cubicBezTo>
                      <a:pt x="109268" y="46644"/>
                      <a:pt x="86019" y="47656"/>
                      <a:pt x="67325" y="36881"/>
                    </a:cubicBezTo>
                    <a:lnTo>
                      <a:pt x="34788" y="18098"/>
                    </a:lnTo>
                    <a:cubicBezTo>
                      <a:pt x="31127" y="15985"/>
                      <a:pt x="27108" y="14973"/>
                      <a:pt x="23179" y="14973"/>
                    </a:cubicBezTo>
                    <a:cubicBezTo>
                      <a:pt x="14784" y="14973"/>
                      <a:pt x="6658" y="19497"/>
                      <a:pt x="2460" y="27564"/>
                    </a:cubicBezTo>
                    <a:cubicBezTo>
                      <a:pt x="-3344" y="38786"/>
                      <a:pt x="1567" y="52657"/>
                      <a:pt x="12522" y="58997"/>
                    </a:cubicBezTo>
                    <a:lnTo>
                      <a:pt x="12522" y="58997"/>
                    </a:lnTo>
                    <a:cubicBezTo>
                      <a:pt x="46398" y="78554"/>
                      <a:pt x="72772" y="108826"/>
                      <a:pt x="87537" y="145022"/>
                    </a:cubicBezTo>
                    <a:lnTo>
                      <a:pt x="148234" y="293974"/>
                    </a:lnTo>
                    <a:cubicBezTo>
                      <a:pt x="164487" y="333564"/>
                      <a:pt x="208425" y="353180"/>
                      <a:pt x="248790" y="340886"/>
                    </a:cubicBezTo>
                    <a:cubicBezTo>
                      <a:pt x="252481" y="339755"/>
                      <a:pt x="256142" y="338386"/>
                      <a:pt x="259744" y="336719"/>
                    </a:cubicBezTo>
                    <a:lnTo>
                      <a:pt x="259744" y="336719"/>
                    </a:lnTo>
                    <a:cubicBezTo>
                      <a:pt x="302789" y="316805"/>
                      <a:pt x="320858" y="265607"/>
                      <a:pt x="299425" y="224083"/>
                    </a:cubicBezTo>
                    <a:close/>
                  </a:path>
                </a:pathLst>
              </a:custGeom>
              <a:grpFill/>
              <a:ln w="2977" cap="flat">
                <a:noFill/>
                <a:prstDash val="solid"/>
                <a:miter/>
              </a:ln>
            </p:spPr>
            <p:txBody>
              <a:bodyPr rtlCol="0" anchor="ctr"/>
              <a:lstStyle/>
              <a:p>
                <a:endParaRPr lang="de-DE"/>
              </a:p>
            </p:txBody>
          </p:sp>
          <p:sp>
            <p:nvSpPr>
              <p:cNvPr id="166" name="Freihandform 165">
                <a:extLst>
                  <a:ext uri="{FF2B5EF4-FFF2-40B4-BE49-F238E27FC236}">
                    <a16:creationId xmlns:a16="http://schemas.microsoft.com/office/drawing/2014/main" id="{6C4EB518-3F90-3002-418D-3B6086CA9EB3}"/>
                  </a:ext>
                </a:extLst>
              </p:cNvPr>
              <p:cNvSpPr/>
              <p:nvPr/>
            </p:nvSpPr>
            <p:spPr>
              <a:xfrm>
                <a:off x="13125367" y="5568370"/>
                <a:ext cx="511538" cy="403812"/>
              </a:xfrm>
              <a:custGeom>
                <a:avLst/>
                <a:gdLst>
                  <a:gd name="connsiteX0" fmla="*/ 507476 w 511538"/>
                  <a:gd name="connsiteY0" fmla="*/ 87901 h 403812"/>
                  <a:gd name="connsiteX1" fmla="*/ 452614 w 511538"/>
                  <a:gd name="connsiteY1" fmla="*/ 9674 h 403812"/>
                  <a:gd name="connsiteX2" fmla="*/ 433949 w 511538"/>
                  <a:gd name="connsiteY2" fmla="*/ 0 h 403812"/>
                  <a:gd name="connsiteX3" fmla="*/ 420881 w 511538"/>
                  <a:gd name="connsiteY3" fmla="*/ 4138 h 403812"/>
                  <a:gd name="connsiteX4" fmla="*/ 364084 w 511538"/>
                  <a:gd name="connsiteY4" fmla="*/ 43935 h 403812"/>
                  <a:gd name="connsiteX5" fmla="*/ 367537 w 511538"/>
                  <a:gd name="connsiteY5" fmla="*/ 49085 h 403812"/>
                  <a:gd name="connsiteX6" fmla="*/ 377420 w 511538"/>
                  <a:gd name="connsiteY6" fmla="*/ 124186 h 403812"/>
                  <a:gd name="connsiteX7" fmla="*/ 331310 w 511538"/>
                  <a:gd name="connsiteY7" fmla="*/ 184285 h 403812"/>
                  <a:gd name="connsiteX8" fmla="*/ 318212 w 511538"/>
                  <a:gd name="connsiteY8" fmla="*/ 191845 h 403812"/>
                  <a:gd name="connsiteX9" fmla="*/ 268767 w 511538"/>
                  <a:gd name="connsiteY9" fmla="*/ 205121 h 403812"/>
                  <a:gd name="connsiteX10" fmla="*/ 190001 w 511538"/>
                  <a:gd name="connsiteY10" fmla="*/ 166157 h 403812"/>
                  <a:gd name="connsiteX11" fmla="*/ 181190 w 511538"/>
                  <a:gd name="connsiteY11" fmla="*/ 176992 h 403812"/>
                  <a:gd name="connsiteX12" fmla="*/ 162853 w 511538"/>
                  <a:gd name="connsiteY12" fmla="*/ 212444 h 403812"/>
                  <a:gd name="connsiteX13" fmla="*/ 122339 w 511538"/>
                  <a:gd name="connsiteY13" fmla="*/ 258790 h 403812"/>
                  <a:gd name="connsiteX14" fmla="*/ 14817 w 511538"/>
                  <a:gd name="connsiteY14" fmla="*/ 338148 h 403812"/>
                  <a:gd name="connsiteX15" fmla="*/ 11126 w 511538"/>
                  <a:gd name="connsiteY15" fmla="*/ 337523 h 403812"/>
                  <a:gd name="connsiteX16" fmla="*/ 3833 w 511538"/>
                  <a:gd name="connsiteY16" fmla="*/ 340202 h 403812"/>
                  <a:gd name="connsiteX17" fmla="*/ 2196 w 511538"/>
                  <a:gd name="connsiteY17" fmla="*/ 355710 h 403812"/>
                  <a:gd name="connsiteX18" fmla="*/ 32321 w 511538"/>
                  <a:gd name="connsiteY18" fmla="*/ 398604 h 403812"/>
                  <a:gd name="connsiteX19" fmla="*/ 42174 w 511538"/>
                  <a:gd name="connsiteY19" fmla="*/ 403813 h 403812"/>
                  <a:gd name="connsiteX20" fmla="*/ 47473 w 511538"/>
                  <a:gd name="connsiteY20" fmla="*/ 402414 h 403812"/>
                  <a:gd name="connsiteX21" fmla="*/ 53129 w 511538"/>
                  <a:gd name="connsiteY21" fmla="*/ 392739 h 403812"/>
                  <a:gd name="connsiteX22" fmla="*/ 160650 w 511538"/>
                  <a:gd name="connsiteY22" fmla="*/ 313442 h 403812"/>
                  <a:gd name="connsiteX23" fmla="*/ 194258 w 511538"/>
                  <a:gd name="connsiteY23" fmla="*/ 296564 h 403812"/>
                  <a:gd name="connsiteX24" fmla="*/ 194318 w 511538"/>
                  <a:gd name="connsiteY24" fmla="*/ 244026 h 403812"/>
                  <a:gd name="connsiteX25" fmla="*/ 240041 w 511538"/>
                  <a:gd name="connsiteY25" fmla="*/ 217653 h 403812"/>
                  <a:gd name="connsiteX26" fmla="*/ 240041 w 511538"/>
                  <a:gd name="connsiteY26" fmla="*/ 217653 h 403812"/>
                  <a:gd name="connsiteX27" fmla="*/ 266386 w 511538"/>
                  <a:gd name="connsiteY27" fmla="*/ 224737 h 403812"/>
                  <a:gd name="connsiteX28" fmla="*/ 313270 w 511538"/>
                  <a:gd name="connsiteY28" fmla="*/ 251825 h 403812"/>
                  <a:gd name="connsiteX29" fmla="*/ 335447 w 511538"/>
                  <a:gd name="connsiteY29" fmla="*/ 236257 h 403812"/>
                  <a:gd name="connsiteX30" fmla="*/ 501820 w 511538"/>
                  <a:gd name="connsiteY30" fmla="*/ 119602 h 403812"/>
                  <a:gd name="connsiteX31" fmla="*/ 507417 w 511538"/>
                  <a:gd name="connsiteY31" fmla="*/ 87901 h 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1538" h="403812">
                    <a:moveTo>
                      <a:pt x="507476" y="87901"/>
                    </a:moveTo>
                    <a:lnTo>
                      <a:pt x="452614" y="9674"/>
                    </a:lnTo>
                    <a:cubicBezTo>
                      <a:pt x="448178" y="3364"/>
                      <a:pt x="441123" y="0"/>
                      <a:pt x="433949" y="0"/>
                    </a:cubicBezTo>
                    <a:cubicBezTo>
                      <a:pt x="429425" y="0"/>
                      <a:pt x="424870" y="1339"/>
                      <a:pt x="420881" y="4138"/>
                    </a:cubicBezTo>
                    <a:lnTo>
                      <a:pt x="364084" y="43935"/>
                    </a:lnTo>
                    <a:cubicBezTo>
                      <a:pt x="365334" y="45572"/>
                      <a:pt x="366495" y="47269"/>
                      <a:pt x="367537" y="49085"/>
                    </a:cubicBezTo>
                    <a:cubicBezTo>
                      <a:pt x="380754" y="71976"/>
                      <a:pt x="384267" y="98646"/>
                      <a:pt x="377420" y="124186"/>
                    </a:cubicBezTo>
                    <a:cubicBezTo>
                      <a:pt x="370574" y="149726"/>
                      <a:pt x="354201" y="171068"/>
                      <a:pt x="331310" y="184285"/>
                    </a:cubicBezTo>
                    <a:lnTo>
                      <a:pt x="318212" y="191845"/>
                    </a:lnTo>
                    <a:cubicBezTo>
                      <a:pt x="303179" y="200537"/>
                      <a:pt x="286092" y="205121"/>
                      <a:pt x="268767" y="205121"/>
                    </a:cubicBezTo>
                    <a:cubicBezTo>
                      <a:pt x="237749" y="205121"/>
                      <a:pt x="208577" y="190446"/>
                      <a:pt x="190001" y="166157"/>
                    </a:cubicBezTo>
                    <a:cubicBezTo>
                      <a:pt x="186370" y="169133"/>
                      <a:pt x="183363" y="172795"/>
                      <a:pt x="181190" y="176992"/>
                    </a:cubicBezTo>
                    <a:lnTo>
                      <a:pt x="162853" y="212444"/>
                    </a:lnTo>
                    <a:cubicBezTo>
                      <a:pt x="153268" y="230899"/>
                      <a:pt x="139366" y="246824"/>
                      <a:pt x="122339" y="258790"/>
                    </a:cubicBezTo>
                    <a:lnTo>
                      <a:pt x="14817" y="338148"/>
                    </a:lnTo>
                    <a:cubicBezTo>
                      <a:pt x="13627" y="337731"/>
                      <a:pt x="12376" y="337523"/>
                      <a:pt x="11126" y="337523"/>
                    </a:cubicBezTo>
                    <a:cubicBezTo>
                      <a:pt x="8566" y="337523"/>
                      <a:pt x="6006" y="338386"/>
                      <a:pt x="3833" y="340202"/>
                    </a:cubicBezTo>
                    <a:cubicBezTo>
                      <a:pt x="-662" y="344071"/>
                      <a:pt x="-1198" y="350858"/>
                      <a:pt x="2196" y="355710"/>
                    </a:cubicBezTo>
                    <a:lnTo>
                      <a:pt x="32321" y="398604"/>
                    </a:lnTo>
                    <a:cubicBezTo>
                      <a:pt x="34613" y="401878"/>
                      <a:pt x="38393" y="403813"/>
                      <a:pt x="42174" y="403813"/>
                    </a:cubicBezTo>
                    <a:cubicBezTo>
                      <a:pt x="43990" y="403813"/>
                      <a:pt x="45806" y="403366"/>
                      <a:pt x="47473" y="402414"/>
                    </a:cubicBezTo>
                    <a:cubicBezTo>
                      <a:pt x="51134" y="400330"/>
                      <a:pt x="53069" y="396609"/>
                      <a:pt x="53129" y="392739"/>
                    </a:cubicBezTo>
                    <a:lnTo>
                      <a:pt x="160650" y="313442"/>
                    </a:lnTo>
                    <a:cubicBezTo>
                      <a:pt x="170980" y="306149"/>
                      <a:pt x="182321" y="300523"/>
                      <a:pt x="194258" y="296564"/>
                    </a:cubicBezTo>
                    <a:cubicBezTo>
                      <a:pt x="185268" y="280788"/>
                      <a:pt x="184584" y="260844"/>
                      <a:pt x="194318" y="244026"/>
                    </a:cubicBezTo>
                    <a:cubicBezTo>
                      <a:pt x="203724" y="227744"/>
                      <a:pt x="221228" y="217653"/>
                      <a:pt x="240041" y="217653"/>
                    </a:cubicBezTo>
                    <a:lnTo>
                      <a:pt x="240041" y="217653"/>
                    </a:lnTo>
                    <a:cubicBezTo>
                      <a:pt x="249269" y="217653"/>
                      <a:pt x="258378" y="220094"/>
                      <a:pt x="266386" y="224737"/>
                    </a:cubicBezTo>
                    <a:lnTo>
                      <a:pt x="313270" y="251825"/>
                    </a:lnTo>
                    <a:lnTo>
                      <a:pt x="335447" y="236257"/>
                    </a:lnTo>
                    <a:lnTo>
                      <a:pt x="501820" y="119602"/>
                    </a:lnTo>
                    <a:cubicBezTo>
                      <a:pt x="512150" y="112398"/>
                      <a:pt x="514620" y="98230"/>
                      <a:pt x="507417" y="87901"/>
                    </a:cubicBezTo>
                    <a:close/>
                  </a:path>
                </a:pathLst>
              </a:custGeom>
              <a:grpFill/>
              <a:ln w="2977" cap="flat">
                <a:noFill/>
                <a:prstDash val="solid"/>
                <a:miter/>
              </a:ln>
            </p:spPr>
            <p:txBody>
              <a:bodyPr rtlCol="0" anchor="ctr"/>
              <a:lstStyle/>
              <a:p>
                <a:endParaRPr lang="de-DE"/>
              </a:p>
            </p:txBody>
          </p:sp>
          <p:sp>
            <p:nvSpPr>
              <p:cNvPr id="167" name="Freihandform 166">
                <a:extLst>
                  <a:ext uri="{FF2B5EF4-FFF2-40B4-BE49-F238E27FC236}">
                    <a16:creationId xmlns:a16="http://schemas.microsoft.com/office/drawing/2014/main" id="{B1C1E136-9698-E3DD-0EFE-409956549C99}"/>
                  </a:ext>
                </a:extLst>
              </p:cNvPr>
              <p:cNvSpPr/>
              <p:nvPr/>
            </p:nvSpPr>
            <p:spPr>
              <a:xfrm>
                <a:off x="13331271" y="5622277"/>
                <a:ext cx="145447" cy="121685"/>
              </a:xfrm>
              <a:custGeom>
                <a:avLst/>
                <a:gdLst>
                  <a:gd name="connsiteX0" fmla="*/ 62893 w 145447"/>
                  <a:gd name="connsiteY0" fmla="*/ 121686 h 121685"/>
                  <a:gd name="connsiteX1" fmla="*/ 97573 w 145447"/>
                  <a:gd name="connsiteY1" fmla="*/ 112369 h 121685"/>
                  <a:gd name="connsiteX2" fmla="*/ 110671 w 145447"/>
                  <a:gd name="connsiteY2" fmla="*/ 104808 h 121685"/>
                  <a:gd name="connsiteX3" fmla="*/ 136122 w 145447"/>
                  <a:gd name="connsiteY3" fmla="*/ 9853 h 121685"/>
                  <a:gd name="connsiteX4" fmla="*/ 119036 w 145447"/>
                  <a:gd name="connsiteY4" fmla="*/ 0 h 121685"/>
                  <a:gd name="connsiteX5" fmla="*/ 109183 w 145447"/>
                  <a:gd name="connsiteY5" fmla="*/ 2649 h 121685"/>
                  <a:gd name="connsiteX6" fmla="*/ 9877 w 145447"/>
                  <a:gd name="connsiteY6" fmla="*/ 59980 h 121685"/>
                  <a:gd name="connsiteX7" fmla="*/ 2643 w 145447"/>
                  <a:gd name="connsiteY7" fmla="*/ 86918 h 121685"/>
                  <a:gd name="connsiteX8" fmla="*/ 62893 w 145447"/>
                  <a:gd name="connsiteY8" fmla="*/ 121686 h 12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447" h="121685">
                    <a:moveTo>
                      <a:pt x="62893" y="121686"/>
                    </a:moveTo>
                    <a:cubicBezTo>
                      <a:pt x="74682" y="121686"/>
                      <a:pt x="86648" y="118679"/>
                      <a:pt x="97573" y="112369"/>
                    </a:cubicBezTo>
                    <a:lnTo>
                      <a:pt x="110671" y="104808"/>
                    </a:lnTo>
                    <a:cubicBezTo>
                      <a:pt x="143922" y="85609"/>
                      <a:pt x="155323" y="43102"/>
                      <a:pt x="136122" y="9853"/>
                    </a:cubicBezTo>
                    <a:cubicBezTo>
                      <a:pt x="132461" y="3513"/>
                      <a:pt x="125853" y="0"/>
                      <a:pt x="119036" y="0"/>
                    </a:cubicBezTo>
                    <a:cubicBezTo>
                      <a:pt x="115702" y="0"/>
                      <a:pt x="112308" y="863"/>
                      <a:pt x="109183" y="2649"/>
                    </a:cubicBezTo>
                    <a:lnTo>
                      <a:pt x="9877" y="59980"/>
                    </a:lnTo>
                    <a:cubicBezTo>
                      <a:pt x="440" y="65427"/>
                      <a:pt x="-2804" y="77482"/>
                      <a:pt x="2643" y="86918"/>
                    </a:cubicBezTo>
                    <a:cubicBezTo>
                      <a:pt x="15533" y="109214"/>
                      <a:pt x="38871" y="121686"/>
                      <a:pt x="62893" y="121686"/>
                    </a:cubicBezTo>
                    <a:close/>
                  </a:path>
                </a:pathLst>
              </a:custGeom>
              <a:grpFill/>
              <a:ln w="2977" cap="flat">
                <a:noFill/>
                <a:prstDash val="solid"/>
                <a:miter/>
              </a:ln>
            </p:spPr>
            <p:txBody>
              <a:bodyPr rtlCol="0" anchor="ctr"/>
              <a:lstStyle/>
              <a:p>
                <a:endParaRPr lang="de-DE"/>
              </a:p>
            </p:txBody>
          </p:sp>
          <p:sp>
            <p:nvSpPr>
              <p:cNvPr id="168" name="Freihandform 167">
                <a:extLst>
                  <a:ext uri="{FF2B5EF4-FFF2-40B4-BE49-F238E27FC236}">
                    <a16:creationId xmlns:a16="http://schemas.microsoft.com/office/drawing/2014/main" id="{036C52B3-845E-ED35-F360-9B4D82B0608E}"/>
                  </a:ext>
                </a:extLst>
              </p:cNvPr>
              <p:cNvSpPr/>
              <p:nvPr/>
            </p:nvSpPr>
            <p:spPr>
              <a:xfrm>
                <a:off x="12902304" y="5979159"/>
                <a:ext cx="1520609" cy="870034"/>
              </a:xfrm>
              <a:custGeom>
                <a:avLst/>
                <a:gdLst>
                  <a:gd name="connsiteX0" fmla="*/ 1520579 w 1520609"/>
                  <a:gd name="connsiteY0" fmla="*/ 793059 h 870034"/>
                  <a:gd name="connsiteX1" fmla="*/ 1520579 w 1520609"/>
                  <a:gd name="connsiteY1" fmla="*/ 668605 h 870034"/>
                  <a:gd name="connsiteX2" fmla="*/ 1492151 w 1520609"/>
                  <a:gd name="connsiteY2" fmla="*/ 642678 h 870034"/>
                  <a:gd name="connsiteX3" fmla="*/ 1457472 w 1520609"/>
                  <a:gd name="connsiteY3" fmla="*/ 648602 h 870034"/>
                  <a:gd name="connsiteX4" fmla="*/ 1425531 w 1520609"/>
                  <a:gd name="connsiteY4" fmla="*/ 672355 h 870034"/>
                  <a:gd name="connsiteX5" fmla="*/ 1406539 w 1520609"/>
                  <a:gd name="connsiteY5" fmla="*/ 715130 h 870034"/>
                  <a:gd name="connsiteX6" fmla="*/ 752687 w 1520609"/>
                  <a:gd name="connsiteY6" fmla="*/ 682744 h 870034"/>
                  <a:gd name="connsiteX7" fmla="*/ 437593 w 1520609"/>
                  <a:gd name="connsiteY7" fmla="*/ 288516 h 870034"/>
                  <a:gd name="connsiteX8" fmla="*/ 429318 w 1520609"/>
                  <a:gd name="connsiteY8" fmla="*/ 278990 h 870034"/>
                  <a:gd name="connsiteX9" fmla="*/ 480757 w 1520609"/>
                  <a:gd name="connsiteY9" fmla="*/ 295302 h 870034"/>
                  <a:gd name="connsiteX10" fmla="*/ 709672 w 1520609"/>
                  <a:gd name="connsiteY10" fmla="*/ 152393 h 870034"/>
                  <a:gd name="connsiteX11" fmla="*/ 735957 w 1520609"/>
                  <a:gd name="connsiteY11" fmla="*/ 38804 h 870034"/>
                  <a:gd name="connsiteX12" fmla="*/ 735957 w 1520609"/>
                  <a:gd name="connsiteY12" fmla="*/ 38804 h 870034"/>
                  <a:gd name="connsiteX13" fmla="*/ 622363 w 1520609"/>
                  <a:gd name="connsiteY13" fmla="*/ 12520 h 870034"/>
                  <a:gd name="connsiteX14" fmla="*/ 314592 w 1520609"/>
                  <a:gd name="connsiteY14" fmla="*/ 198144 h 870034"/>
                  <a:gd name="connsiteX15" fmla="*/ 235588 w 1520609"/>
                  <a:gd name="connsiteY15" fmla="*/ 246188 h 870034"/>
                  <a:gd name="connsiteX16" fmla="*/ 218769 w 1520609"/>
                  <a:gd name="connsiteY16" fmla="*/ 256428 h 870034"/>
                  <a:gd name="connsiteX17" fmla="*/ 217489 w 1520609"/>
                  <a:gd name="connsiteY17" fmla="*/ 257201 h 870034"/>
                  <a:gd name="connsiteX18" fmla="*/ 217668 w 1520609"/>
                  <a:gd name="connsiteY18" fmla="*/ 257201 h 870034"/>
                  <a:gd name="connsiteX19" fmla="*/ 209839 w 1520609"/>
                  <a:gd name="connsiteY19" fmla="*/ 262946 h 870034"/>
                  <a:gd name="connsiteX20" fmla="*/ 199450 w 1520609"/>
                  <a:gd name="connsiteY20" fmla="*/ 272025 h 870034"/>
                  <a:gd name="connsiteX21" fmla="*/ 150452 w 1520609"/>
                  <a:gd name="connsiteY21" fmla="*/ 351799 h 870034"/>
                  <a:gd name="connsiteX22" fmla="*/ 5066 w 1520609"/>
                  <a:gd name="connsiteY22" fmla="*/ 747962 h 870034"/>
                  <a:gd name="connsiteX23" fmla="*/ 15901 w 1520609"/>
                  <a:gd name="connsiteY23" fmla="*/ 824998 h 870034"/>
                  <a:gd name="connsiteX24" fmla="*/ 79307 w 1520609"/>
                  <a:gd name="connsiteY24" fmla="*/ 859378 h 870034"/>
                  <a:gd name="connsiteX25" fmla="*/ 353320 w 1520609"/>
                  <a:gd name="connsiteY25" fmla="*/ 861849 h 870034"/>
                  <a:gd name="connsiteX26" fmla="*/ 398359 w 1520609"/>
                  <a:gd name="connsiteY26" fmla="*/ 862891 h 870034"/>
                  <a:gd name="connsiteX27" fmla="*/ 399103 w 1520609"/>
                  <a:gd name="connsiteY27" fmla="*/ 862891 h 870034"/>
                  <a:gd name="connsiteX28" fmla="*/ 403807 w 1520609"/>
                  <a:gd name="connsiteY28" fmla="*/ 862772 h 870034"/>
                  <a:gd name="connsiteX29" fmla="*/ 413154 w 1520609"/>
                  <a:gd name="connsiteY29" fmla="*/ 861432 h 870034"/>
                  <a:gd name="connsiteX30" fmla="*/ 452358 w 1520609"/>
                  <a:gd name="connsiteY30" fmla="*/ 821486 h 870034"/>
                  <a:gd name="connsiteX31" fmla="*/ 453608 w 1520609"/>
                  <a:gd name="connsiteY31" fmla="*/ 816812 h 870034"/>
                  <a:gd name="connsiteX32" fmla="*/ 455097 w 1520609"/>
                  <a:gd name="connsiteY32" fmla="*/ 802852 h 870034"/>
                  <a:gd name="connsiteX33" fmla="*/ 455305 w 1520609"/>
                  <a:gd name="connsiteY33" fmla="*/ 786331 h 870034"/>
                  <a:gd name="connsiteX34" fmla="*/ 409909 w 1520609"/>
                  <a:gd name="connsiteY34" fmla="*/ 733764 h 870034"/>
                  <a:gd name="connsiteX35" fmla="*/ 341175 w 1520609"/>
                  <a:gd name="connsiteY35" fmla="*/ 724953 h 870034"/>
                  <a:gd name="connsiteX36" fmla="*/ 195937 w 1520609"/>
                  <a:gd name="connsiteY36" fmla="*/ 706497 h 870034"/>
                  <a:gd name="connsiteX37" fmla="*/ 260266 w 1520609"/>
                  <a:gd name="connsiteY37" fmla="*/ 531232 h 870034"/>
                  <a:gd name="connsiteX38" fmla="*/ 267976 w 1520609"/>
                  <a:gd name="connsiteY38" fmla="*/ 595796 h 870034"/>
                  <a:gd name="connsiteX39" fmla="*/ 347992 w 1520609"/>
                  <a:gd name="connsiteY39" fmla="*/ 696139 h 870034"/>
                  <a:gd name="connsiteX40" fmla="*/ 413809 w 1520609"/>
                  <a:gd name="connsiteY40" fmla="*/ 704592 h 870034"/>
                  <a:gd name="connsiteX41" fmla="*/ 484775 w 1520609"/>
                  <a:gd name="connsiteY41" fmla="*/ 786778 h 870034"/>
                  <a:gd name="connsiteX42" fmla="*/ 484567 w 1520609"/>
                  <a:gd name="connsiteY42" fmla="*/ 803298 h 870034"/>
                  <a:gd name="connsiteX43" fmla="*/ 482364 w 1520609"/>
                  <a:gd name="connsiteY43" fmla="*/ 823242 h 870034"/>
                  <a:gd name="connsiteX44" fmla="*/ 480400 w 1520609"/>
                  <a:gd name="connsiteY44" fmla="*/ 830564 h 870034"/>
                  <a:gd name="connsiteX45" fmla="*/ 475726 w 1520609"/>
                  <a:gd name="connsiteY45" fmla="*/ 842531 h 870034"/>
                  <a:gd name="connsiteX46" fmla="*/ 554522 w 1520609"/>
                  <a:gd name="connsiteY46" fmla="*/ 868338 h 870034"/>
                  <a:gd name="connsiteX47" fmla="*/ 554581 w 1520609"/>
                  <a:gd name="connsiteY47" fmla="*/ 868338 h 870034"/>
                  <a:gd name="connsiteX48" fmla="*/ 564851 w 1520609"/>
                  <a:gd name="connsiteY48" fmla="*/ 868665 h 870034"/>
                  <a:gd name="connsiteX49" fmla="*/ 579646 w 1520609"/>
                  <a:gd name="connsiteY49" fmla="*/ 867981 h 870034"/>
                  <a:gd name="connsiteX50" fmla="*/ 1440415 w 1520609"/>
                  <a:gd name="connsiteY50" fmla="*/ 870035 h 870034"/>
                  <a:gd name="connsiteX51" fmla="*/ 1497390 w 1520609"/>
                  <a:gd name="connsiteY51" fmla="*/ 868665 h 870034"/>
                  <a:gd name="connsiteX52" fmla="*/ 1520609 w 1520609"/>
                  <a:gd name="connsiteY52" fmla="*/ 842769 h 870034"/>
                  <a:gd name="connsiteX53" fmla="*/ 1520609 w 1520609"/>
                  <a:gd name="connsiteY53" fmla="*/ 793118 h 870034"/>
                  <a:gd name="connsiteX54" fmla="*/ 1520609 w 1520609"/>
                  <a:gd name="connsiteY54" fmla="*/ 793118 h 870034"/>
                  <a:gd name="connsiteX55" fmla="*/ 1520609 w 1520609"/>
                  <a:gd name="connsiteY55" fmla="*/ 793118 h 87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0609" h="870034">
                    <a:moveTo>
                      <a:pt x="1520579" y="793059"/>
                    </a:moveTo>
                    <a:lnTo>
                      <a:pt x="1520579" y="668605"/>
                    </a:lnTo>
                    <a:cubicBezTo>
                      <a:pt x="1520579" y="653275"/>
                      <a:pt x="1507422" y="641279"/>
                      <a:pt x="1492151" y="642678"/>
                    </a:cubicBezTo>
                    <a:lnTo>
                      <a:pt x="1457472" y="648602"/>
                    </a:lnTo>
                    <a:cubicBezTo>
                      <a:pt x="1443630" y="650953"/>
                      <a:pt x="1431782" y="659794"/>
                      <a:pt x="1425531" y="672355"/>
                    </a:cubicBezTo>
                    <a:lnTo>
                      <a:pt x="1406539" y="715130"/>
                    </a:lnTo>
                    <a:lnTo>
                      <a:pt x="752687" y="682744"/>
                    </a:lnTo>
                    <a:lnTo>
                      <a:pt x="437593" y="288516"/>
                    </a:lnTo>
                    <a:cubicBezTo>
                      <a:pt x="434944" y="285182"/>
                      <a:pt x="432146" y="282056"/>
                      <a:pt x="429318" y="278990"/>
                    </a:cubicBezTo>
                    <a:lnTo>
                      <a:pt x="480757" y="295302"/>
                    </a:lnTo>
                    <a:lnTo>
                      <a:pt x="709672" y="152393"/>
                    </a:lnTo>
                    <a:cubicBezTo>
                      <a:pt x="748311" y="128282"/>
                      <a:pt x="760069" y="77412"/>
                      <a:pt x="735957" y="38804"/>
                    </a:cubicBezTo>
                    <a:lnTo>
                      <a:pt x="735957" y="38804"/>
                    </a:lnTo>
                    <a:cubicBezTo>
                      <a:pt x="711845" y="167"/>
                      <a:pt x="660972" y="-11590"/>
                      <a:pt x="622363" y="12520"/>
                    </a:cubicBezTo>
                    <a:lnTo>
                      <a:pt x="314592" y="198144"/>
                    </a:lnTo>
                    <a:lnTo>
                      <a:pt x="235588" y="246188"/>
                    </a:lnTo>
                    <a:cubicBezTo>
                      <a:pt x="229843" y="249224"/>
                      <a:pt x="224217" y="252617"/>
                      <a:pt x="218769" y="256428"/>
                    </a:cubicBezTo>
                    <a:lnTo>
                      <a:pt x="217489" y="257201"/>
                    </a:lnTo>
                    <a:lnTo>
                      <a:pt x="217668" y="257201"/>
                    </a:lnTo>
                    <a:cubicBezTo>
                      <a:pt x="215048" y="259077"/>
                      <a:pt x="212399" y="260922"/>
                      <a:pt x="209839" y="262946"/>
                    </a:cubicBezTo>
                    <a:cubicBezTo>
                      <a:pt x="206207" y="265834"/>
                      <a:pt x="202754" y="268900"/>
                      <a:pt x="199450" y="272025"/>
                    </a:cubicBezTo>
                    <a:cubicBezTo>
                      <a:pt x="199450" y="272025"/>
                      <a:pt x="172302" y="292266"/>
                      <a:pt x="150452" y="351799"/>
                    </a:cubicBezTo>
                    <a:lnTo>
                      <a:pt x="5066" y="747962"/>
                    </a:lnTo>
                    <a:cubicBezTo>
                      <a:pt x="-4788" y="774841"/>
                      <a:pt x="214" y="803506"/>
                      <a:pt x="15901" y="824998"/>
                    </a:cubicBezTo>
                    <a:cubicBezTo>
                      <a:pt x="30130" y="845001"/>
                      <a:pt x="52992" y="858396"/>
                      <a:pt x="79307" y="859378"/>
                    </a:cubicBezTo>
                    <a:lnTo>
                      <a:pt x="353320" y="861849"/>
                    </a:lnTo>
                    <a:lnTo>
                      <a:pt x="398359" y="862891"/>
                    </a:lnTo>
                    <a:cubicBezTo>
                      <a:pt x="398597" y="862891"/>
                      <a:pt x="398836" y="862891"/>
                      <a:pt x="399103" y="862891"/>
                    </a:cubicBezTo>
                    <a:cubicBezTo>
                      <a:pt x="400681" y="862891"/>
                      <a:pt x="402259" y="862861"/>
                      <a:pt x="403807" y="862772"/>
                    </a:cubicBezTo>
                    <a:cubicBezTo>
                      <a:pt x="406962" y="862593"/>
                      <a:pt x="410088" y="862177"/>
                      <a:pt x="413154" y="861432"/>
                    </a:cubicBezTo>
                    <a:cubicBezTo>
                      <a:pt x="432920" y="856491"/>
                      <a:pt x="445869" y="841667"/>
                      <a:pt x="452358" y="821486"/>
                    </a:cubicBezTo>
                    <a:cubicBezTo>
                      <a:pt x="452864" y="819938"/>
                      <a:pt x="453281" y="818390"/>
                      <a:pt x="453608" y="816812"/>
                    </a:cubicBezTo>
                    <a:cubicBezTo>
                      <a:pt x="454621" y="812228"/>
                      <a:pt x="455037" y="807525"/>
                      <a:pt x="455097" y="802852"/>
                    </a:cubicBezTo>
                    <a:lnTo>
                      <a:pt x="455305" y="786331"/>
                    </a:lnTo>
                    <a:cubicBezTo>
                      <a:pt x="455662" y="759839"/>
                      <a:pt x="436164" y="737276"/>
                      <a:pt x="409909" y="733764"/>
                    </a:cubicBezTo>
                    <a:lnTo>
                      <a:pt x="341175" y="724953"/>
                    </a:lnTo>
                    <a:lnTo>
                      <a:pt x="195937" y="706497"/>
                    </a:lnTo>
                    <a:lnTo>
                      <a:pt x="260266" y="531232"/>
                    </a:lnTo>
                    <a:lnTo>
                      <a:pt x="267976" y="595796"/>
                    </a:lnTo>
                    <a:lnTo>
                      <a:pt x="347992" y="696139"/>
                    </a:lnTo>
                    <a:lnTo>
                      <a:pt x="413809" y="704592"/>
                    </a:lnTo>
                    <a:cubicBezTo>
                      <a:pt x="454799" y="710070"/>
                      <a:pt x="485311" y="745402"/>
                      <a:pt x="484775" y="786778"/>
                    </a:cubicBezTo>
                    <a:lnTo>
                      <a:pt x="484567" y="803298"/>
                    </a:lnTo>
                    <a:cubicBezTo>
                      <a:pt x="484478" y="810472"/>
                      <a:pt x="483763" y="816991"/>
                      <a:pt x="482364" y="823242"/>
                    </a:cubicBezTo>
                    <a:cubicBezTo>
                      <a:pt x="481828" y="825742"/>
                      <a:pt x="481144" y="828183"/>
                      <a:pt x="480400" y="830564"/>
                    </a:cubicBezTo>
                    <a:cubicBezTo>
                      <a:pt x="479060" y="834761"/>
                      <a:pt x="477482" y="838720"/>
                      <a:pt x="475726" y="842531"/>
                    </a:cubicBezTo>
                    <a:cubicBezTo>
                      <a:pt x="499600" y="857920"/>
                      <a:pt x="526808" y="866642"/>
                      <a:pt x="554522" y="868338"/>
                    </a:cubicBezTo>
                    <a:lnTo>
                      <a:pt x="554581" y="868338"/>
                    </a:lnTo>
                    <a:cubicBezTo>
                      <a:pt x="558005" y="868547"/>
                      <a:pt x="561428" y="868665"/>
                      <a:pt x="564851" y="868665"/>
                    </a:cubicBezTo>
                    <a:cubicBezTo>
                      <a:pt x="569793" y="868665"/>
                      <a:pt x="574734" y="868427"/>
                      <a:pt x="579646" y="867981"/>
                    </a:cubicBezTo>
                    <a:lnTo>
                      <a:pt x="1440415" y="870035"/>
                    </a:lnTo>
                    <a:cubicBezTo>
                      <a:pt x="1440415" y="870035"/>
                      <a:pt x="1486257" y="869886"/>
                      <a:pt x="1497390" y="868665"/>
                    </a:cubicBezTo>
                    <a:cubicBezTo>
                      <a:pt x="1510607" y="867207"/>
                      <a:pt x="1520609" y="856074"/>
                      <a:pt x="1520609" y="842769"/>
                    </a:cubicBezTo>
                    <a:lnTo>
                      <a:pt x="1520609" y="793118"/>
                    </a:lnTo>
                    <a:cubicBezTo>
                      <a:pt x="1520609" y="793118"/>
                      <a:pt x="1520609" y="793118"/>
                      <a:pt x="1520609" y="793118"/>
                    </a:cubicBezTo>
                    <a:cubicBezTo>
                      <a:pt x="1520609" y="793118"/>
                      <a:pt x="1520609" y="793118"/>
                      <a:pt x="1520609" y="793118"/>
                    </a:cubicBezTo>
                    <a:close/>
                  </a:path>
                </a:pathLst>
              </a:custGeom>
              <a:grpFill/>
              <a:ln w="2977" cap="flat">
                <a:noFill/>
                <a:prstDash val="solid"/>
                <a:miter/>
              </a:ln>
            </p:spPr>
            <p:txBody>
              <a:bodyPr rtlCol="0" anchor="ctr"/>
              <a:lstStyle/>
              <a:p>
                <a:endParaRPr lang="de-DE"/>
              </a:p>
            </p:txBody>
          </p:sp>
        </p:grpSp>
        <p:grpSp>
          <p:nvGrpSpPr>
            <p:cNvPr id="169" name="Grafik 134">
              <a:extLst>
                <a:ext uri="{FF2B5EF4-FFF2-40B4-BE49-F238E27FC236}">
                  <a16:creationId xmlns:a16="http://schemas.microsoft.com/office/drawing/2014/main" id="{F26406C2-4A25-B605-5E82-535F1B2E20F0}"/>
                </a:ext>
              </a:extLst>
            </p:cNvPr>
            <p:cNvGrpSpPr/>
            <p:nvPr/>
          </p:nvGrpSpPr>
          <p:grpSpPr>
            <a:xfrm>
              <a:off x="9448880" y="3073669"/>
              <a:ext cx="600645" cy="748175"/>
              <a:chOff x="12970564" y="1152059"/>
              <a:chExt cx="1293419" cy="1611112"/>
            </a:xfrm>
            <a:solidFill>
              <a:srgbClr val="001965"/>
            </a:solidFill>
          </p:grpSpPr>
          <p:sp>
            <p:nvSpPr>
              <p:cNvPr id="170" name="Freihandform 169">
                <a:extLst>
                  <a:ext uri="{FF2B5EF4-FFF2-40B4-BE49-F238E27FC236}">
                    <a16:creationId xmlns:a16="http://schemas.microsoft.com/office/drawing/2014/main" id="{12BF2B35-6F27-1255-104B-5099E8EEA9AA}"/>
                  </a:ext>
                </a:extLst>
              </p:cNvPr>
              <p:cNvSpPr/>
              <p:nvPr/>
            </p:nvSpPr>
            <p:spPr>
              <a:xfrm rot="-3939599">
                <a:off x="13560476" y="1152066"/>
                <a:ext cx="287617" cy="287604"/>
              </a:xfrm>
              <a:custGeom>
                <a:avLst/>
                <a:gdLst>
                  <a:gd name="connsiteX0" fmla="*/ 287618 w 287617"/>
                  <a:gd name="connsiteY0" fmla="*/ 143802 h 287604"/>
                  <a:gd name="connsiteX1" fmla="*/ 143809 w 287617"/>
                  <a:gd name="connsiteY1" fmla="*/ 287604 h 287604"/>
                  <a:gd name="connsiteX2" fmla="*/ 0 w 287617"/>
                  <a:gd name="connsiteY2" fmla="*/ 143802 h 287604"/>
                  <a:gd name="connsiteX3" fmla="*/ 143809 w 287617"/>
                  <a:gd name="connsiteY3" fmla="*/ 0 h 287604"/>
                  <a:gd name="connsiteX4" fmla="*/ 287618 w 287617"/>
                  <a:gd name="connsiteY4" fmla="*/ 143802 h 28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17" h="287604">
                    <a:moveTo>
                      <a:pt x="287618" y="143802"/>
                    </a:moveTo>
                    <a:cubicBezTo>
                      <a:pt x="287618" y="223222"/>
                      <a:pt x="223232" y="287604"/>
                      <a:pt x="143809" y="287604"/>
                    </a:cubicBezTo>
                    <a:cubicBezTo>
                      <a:pt x="64385" y="287604"/>
                      <a:pt x="0" y="223222"/>
                      <a:pt x="0" y="143802"/>
                    </a:cubicBezTo>
                    <a:cubicBezTo>
                      <a:pt x="0" y="64382"/>
                      <a:pt x="64385" y="0"/>
                      <a:pt x="143809" y="0"/>
                    </a:cubicBezTo>
                    <a:cubicBezTo>
                      <a:pt x="223232" y="0"/>
                      <a:pt x="287618" y="64382"/>
                      <a:pt x="287618" y="143802"/>
                    </a:cubicBezTo>
                    <a:close/>
                  </a:path>
                </a:pathLst>
              </a:custGeom>
              <a:grpFill/>
              <a:ln w="2977" cap="flat">
                <a:noFill/>
                <a:prstDash val="solid"/>
                <a:miter/>
              </a:ln>
            </p:spPr>
            <p:txBody>
              <a:bodyPr rtlCol="0" anchor="ctr"/>
              <a:lstStyle/>
              <a:p>
                <a:endParaRPr lang="de-DE"/>
              </a:p>
            </p:txBody>
          </p:sp>
          <p:sp>
            <p:nvSpPr>
              <p:cNvPr id="171" name="Freihandform 170">
                <a:extLst>
                  <a:ext uri="{FF2B5EF4-FFF2-40B4-BE49-F238E27FC236}">
                    <a16:creationId xmlns:a16="http://schemas.microsoft.com/office/drawing/2014/main" id="{A3A78786-C0D6-FB64-C7BE-3360F312F13D}"/>
                  </a:ext>
                </a:extLst>
              </p:cNvPr>
              <p:cNvSpPr/>
              <p:nvPr/>
            </p:nvSpPr>
            <p:spPr>
              <a:xfrm>
                <a:off x="12975045" y="1570933"/>
                <a:ext cx="73816" cy="103885"/>
              </a:xfrm>
              <a:custGeom>
                <a:avLst/>
                <a:gdLst>
                  <a:gd name="connsiteX0" fmla="*/ 71638 w 73816"/>
                  <a:gd name="connsiteY0" fmla="*/ 54264 h 103885"/>
                  <a:gd name="connsiteX1" fmla="*/ 64762 w 73816"/>
                  <a:gd name="connsiteY1" fmla="*/ 74982 h 103885"/>
                  <a:gd name="connsiteX2" fmla="*/ 24695 w 73816"/>
                  <a:gd name="connsiteY2" fmla="*/ 103885 h 103885"/>
                  <a:gd name="connsiteX3" fmla="*/ 11358 w 73816"/>
                  <a:gd name="connsiteY3" fmla="*/ 101712 h 103885"/>
                  <a:gd name="connsiteX4" fmla="*/ 850 w 73816"/>
                  <a:gd name="connsiteY4" fmla="*/ 80727 h 103885"/>
                  <a:gd name="connsiteX5" fmla="*/ 23921 w 73816"/>
                  <a:gd name="connsiteY5" fmla="*/ 11371 h 103885"/>
                  <a:gd name="connsiteX6" fmla="*/ 39668 w 73816"/>
                  <a:gd name="connsiteY6" fmla="*/ 0 h 103885"/>
                  <a:gd name="connsiteX7" fmla="*/ 44907 w 73816"/>
                  <a:gd name="connsiteY7" fmla="*/ 863 h 103885"/>
                  <a:gd name="connsiteX8" fmla="*/ 44907 w 73816"/>
                  <a:gd name="connsiteY8" fmla="*/ 863 h 103885"/>
                  <a:gd name="connsiteX9" fmla="*/ 71638 w 73816"/>
                  <a:gd name="connsiteY9" fmla="*/ 54264 h 1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16" h="103885">
                    <a:moveTo>
                      <a:pt x="71638" y="54264"/>
                    </a:moveTo>
                    <a:lnTo>
                      <a:pt x="64762" y="74982"/>
                    </a:lnTo>
                    <a:cubicBezTo>
                      <a:pt x="58868" y="92693"/>
                      <a:pt x="42377" y="103885"/>
                      <a:pt x="24695" y="103885"/>
                    </a:cubicBezTo>
                    <a:cubicBezTo>
                      <a:pt x="20289" y="103885"/>
                      <a:pt x="15794" y="103201"/>
                      <a:pt x="11358" y="101712"/>
                    </a:cubicBezTo>
                    <a:cubicBezTo>
                      <a:pt x="2666" y="98825"/>
                      <a:pt x="-2037" y="89419"/>
                      <a:pt x="850" y="80727"/>
                    </a:cubicBezTo>
                    <a:lnTo>
                      <a:pt x="23921" y="11371"/>
                    </a:lnTo>
                    <a:cubicBezTo>
                      <a:pt x="26242" y="4405"/>
                      <a:pt x="32702" y="0"/>
                      <a:pt x="39668" y="0"/>
                    </a:cubicBezTo>
                    <a:cubicBezTo>
                      <a:pt x="41394" y="0"/>
                      <a:pt x="43180" y="268"/>
                      <a:pt x="44907" y="863"/>
                    </a:cubicBezTo>
                    <a:lnTo>
                      <a:pt x="44907" y="863"/>
                    </a:lnTo>
                    <a:cubicBezTo>
                      <a:pt x="67024" y="8216"/>
                      <a:pt x="79021" y="32118"/>
                      <a:pt x="71638" y="54264"/>
                    </a:cubicBezTo>
                    <a:close/>
                  </a:path>
                </a:pathLst>
              </a:custGeom>
              <a:grpFill/>
              <a:ln w="2977" cap="flat">
                <a:noFill/>
                <a:prstDash val="solid"/>
                <a:miter/>
              </a:ln>
            </p:spPr>
            <p:txBody>
              <a:bodyPr rtlCol="0" anchor="ctr"/>
              <a:lstStyle/>
              <a:p>
                <a:endParaRPr lang="de-DE"/>
              </a:p>
            </p:txBody>
          </p:sp>
          <p:sp>
            <p:nvSpPr>
              <p:cNvPr id="172" name="Freihandform 171">
                <a:extLst>
                  <a:ext uri="{FF2B5EF4-FFF2-40B4-BE49-F238E27FC236}">
                    <a16:creationId xmlns:a16="http://schemas.microsoft.com/office/drawing/2014/main" id="{F0F76046-748B-62A1-B02F-8FC6F8CE9EF5}"/>
                  </a:ext>
                </a:extLst>
              </p:cNvPr>
              <p:cNvSpPr/>
              <p:nvPr/>
            </p:nvSpPr>
            <p:spPr>
              <a:xfrm>
                <a:off x="12970564" y="1380844"/>
                <a:ext cx="207929" cy="418130"/>
              </a:xfrm>
              <a:custGeom>
                <a:avLst/>
                <a:gdLst>
                  <a:gd name="connsiteX0" fmla="*/ 985 w 207929"/>
                  <a:gd name="connsiteY0" fmla="*/ 367736 h 418130"/>
                  <a:gd name="connsiteX1" fmla="*/ 16732 w 207929"/>
                  <a:gd name="connsiteY1" fmla="*/ 318145 h 418130"/>
                  <a:gd name="connsiteX2" fmla="*/ 29146 w 207929"/>
                  <a:gd name="connsiteY2" fmla="*/ 319335 h 418130"/>
                  <a:gd name="connsiteX3" fmla="*/ 93296 w 207929"/>
                  <a:gd name="connsiteY3" fmla="*/ 273048 h 418130"/>
                  <a:gd name="connsiteX4" fmla="*/ 100172 w 207929"/>
                  <a:gd name="connsiteY4" fmla="*/ 252331 h 418130"/>
                  <a:gd name="connsiteX5" fmla="*/ 63974 w 207929"/>
                  <a:gd name="connsiteY5" fmla="*/ 169431 h 418130"/>
                  <a:gd name="connsiteX6" fmla="*/ 73768 w 207929"/>
                  <a:gd name="connsiteY6" fmla="*/ 138563 h 418130"/>
                  <a:gd name="connsiteX7" fmla="*/ 81269 w 207929"/>
                  <a:gd name="connsiteY7" fmla="*/ 126299 h 418130"/>
                  <a:gd name="connsiteX8" fmla="*/ 105649 w 207929"/>
                  <a:gd name="connsiteY8" fmla="*/ 102099 h 418130"/>
                  <a:gd name="connsiteX9" fmla="*/ 133304 w 207929"/>
                  <a:gd name="connsiteY9" fmla="*/ 56854 h 418130"/>
                  <a:gd name="connsiteX10" fmla="*/ 146491 w 207929"/>
                  <a:gd name="connsiteY10" fmla="*/ 15389 h 418130"/>
                  <a:gd name="connsiteX11" fmla="*/ 145360 w 207929"/>
                  <a:gd name="connsiteY11" fmla="*/ 5834 h 418130"/>
                  <a:gd name="connsiteX12" fmla="*/ 154498 w 207929"/>
                  <a:gd name="connsiteY12" fmla="*/ 0 h 418130"/>
                  <a:gd name="connsiteX13" fmla="*/ 157684 w 207929"/>
                  <a:gd name="connsiteY13" fmla="*/ 506 h 418130"/>
                  <a:gd name="connsiteX14" fmla="*/ 200728 w 207929"/>
                  <a:gd name="connsiteY14" fmla="*/ 14169 h 418130"/>
                  <a:gd name="connsiteX15" fmla="*/ 207723 w 207929"/>
                  <a:gd name="connsiteY15" fmla="*/ 25629 h 418130"/>
                  <a:gd name="connsiteX16" fmla="*/ 201294 w 207929"/>
                  <a:gd name="connsiteY16" fmla="*/ 32773 h 418130"/>
                  <a:gd name="connsiteX17" fmla="*/ 188106 w 207929"/>
                  <a:gd name="connsiteY17" fmla="*/ 74238 h 418130"/>
                  <a:gd name="connsiteX18" fmla="*/ 184564 w 207929"/>
                  <a:gd name="connsiteY18" fmla="*/ 127133 h 418130"/>
                  <a:gd name="connsiteX19" fmla="*/ 190518 w 207929"/>
                  <a:gd name="connsiteY19" fmla="*/ 160977 h 418130"/>
                  <a:gd name="connsiteX20" fmla="*/ 189714 w 207929"/>
                  <a:gd name="connsiteY20" fmla="*/ 174670 h 418130"/>
                  <a:gd name="connsiteX21" fmla="*/ 173937 w 207929"/>
                  <a:gd name="connsiteY21" fmla="*/ 171842 h 418130"/>
                  <a:gd name="connsiteX22" fmla="*/ 173937 w 207929"/>
                  <a:gd name="connsiteY22" fmla="*/ 171842 h 418130"/>
                  <a:gd name="connsiteX23" fmla="*/ 146431 w 207929"/>
                  <a:gd name="connsiteY23" fmla="*/ 181189 h 418130"/>
                  <a:gd name="connsiteX24" fmla="*/ 129166 w 207929"/>
                  <a:gd name="connsiteY24" fmla="*/ 211134 h 418130"/>
                  <a:gd name="connsiteX25" fmla="*/ 138126 w 207929"/>
                  <a:gd name="connsiteY25" fmla="*/ 244532 h 418130"/>
                  <a:gd name="connsiteX26" fmla="*/ 158934 w 207929"/>
                  <a:gd name="connsiteY26" fmla="*/ 271620 h 418130"/>
                  <a:gd name="connsiteX27" fmla="*/ 116723 w 207929"/>
                  <a:gd name="connsiteY27" fmla="*/ 404468 h 418130"/>
                  <a:gd name="connsiteX28" fmla="*/ 98029 w 207929"/>
                  <a:gd name="connsiteY28" fmla="*/ 418131 h 418130"/>
                  <a:gd name="connsiteX29" fmla="*/ 92075 w 207929"/>
                  <a:gd name="connsiteY29" fmla="*/ 417208 h 418130"/>
                  <a:gd name="connsiteX30" fmla="*/ 13666 w 207929"/>
                  <a:gd name="connsiteY30" fmla="*/ 392293 h 418130"/>
                  <a:gd name="connsiteX31" fmla="*/ 926 w 207929"/>
                  <a:gd name="connsiteY31" fmla="*/ 367676 h 4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7929" h="418130">
                    <a:moveTo>
                      <a:pt x="985" y="367736"/>
                    </a:moveTo>
                    <a:lnTo>
                      <a:pt x="16732" y="318145"/>
                    </a:lnTo>
                    <a:cubicBezTo>
                      <a:pt x="20811" y="318919"/>
                      <a:pt x="24978" y="319335"/>
                      <a:pt x="29146" y="319335"/>
                    </a:cubicBezTo>
                    <a:cubicBezTo>
                      <a:pt x="58318" y="319335"/>
                      <a:pt x="84097" y="300731"/>
                      <a:pt x="93296" y="273048"/>
                    </a:cubicBezTo>
                    <a:lnTo>
                      <a:pt x="100172" y="252331"/>
                    </a:lnTo>
                    <a:cubicBezTo>
                      <a:pt x="111186" y="219231"/>
                      <a:pt x="95052" y="183511"/>
                      <a:pt x="63974" y="169431"/>
                    </a:cubicBezTo>
                    <a:lnTo>
                      <a:pt x="73768" y="138563"/>
                    </a:lnTo>
                    <a:cubicBezTo>
                      <a:pt x="75226" y="133920"/>
                      <a:pt x="77816" y="129723"/>
                      <a:pt x="81269" y="126299"/>
                    </a:cubicBezTo>
                    <a:lnTo>
                      <a:pt x="105649" y="102099"/>
                    </a:lnTo>
                    <a:cubicBezTo>
                      <a:pt x="118390" y="89478"/>
                      <a:pt x="127856" y="73940"/>
                      <a:pt x="133304" y="56854"/>
                    </a:cubicBezTo>
                    <a:lnTo>
                      <a:pt x="146491" y="15389"/>
                    </a:lnTo>
                    <a:cubicBezTo>
                      <a:pt x="144556" y="12740"/>
                      <a:pt x="143961" y="9168"/>
                      <a:pt x="145360" y="5834"/>
                    </a:cubicBezTo>
                    <a:cubicBezTo>
                      <a:pt x="146937" y="2143"/>
                      <a:pt x="150629" y="0"/>
                      <a:pt x="154498" y="0"/>
                    </a:cubicBezTo>
                    <a:cubicBezTo>
                      <a:pt x="155570" y="0"/>
                      <a:pt x="156642" y="149"/>
                      <a:pt x="157684" y="506"/>
                    </a:cubicBezTo>
                    <a:lnTo>
                      <a:pt x="200728" y="14169"/>
                    </a:lnTo>
                    <a:cubicBezTo>
                      <a:pt x="205580" y="15717"/>
                      <a:pt x="208795" y="20658"/>
                      <a:pt x="207723" y="25629"/>
                    </a:cubicBezTo>
                    <a:cubicBezTo>
                      <a:pt x="206949" y="29171"/>
                      <a:pt x="204389" y="31731"/>
                      <a:pt x="201294" y="32773"/>
                    </a:cubicBezTo>
                    <a:lnTo>
                      <a:pt x="188106" y="74238"/>
                    </a:lnTo>
                    <a:cubicBezTo>
                      <a:pt x="182689" y="91324"/>
                      <a:pt x="181468" y="109481"/>
                      <a:pt x="184564" y="127133"/>
                    </a:cubicBezTo>
                    <a:lnTo>
                      <a:pt x="190518" y="160977"/>
                    </a:lnTo>
                    <a:cubicBezTo>
                      <a:pt x="191321" y="165532"/>
                      <a:pt x="191024" y="170235"/>
                      <a:pt x="189714" y="174670"/>
                    </a:cubicBezTo>
                    <a:cubicBezTo>
                      <a:pt x="184743" y="172825"/>
                      <a:pt x="179444" y="171842"/>
                      <a:pt x="173937" y="171842"/>
                    </a:cubicBezTo>
                    <a:lnTo>
                      <a:pt x="173937" y="171842"/>
                    </a:lnTo>
                    <a:cubicBezTo>
                      <a:pt x="164054" y="171842"/>
                      <a:pt x="154290" y="175176"/>
                      <a:pt x="146431" y="181189"/>
                    </a:cubicBezTo>
                    <a:cubicBezTo>
                      <a:pt x="136876" y="188541"/>
                      <a:pt x="130744" y="199168"/>
                      <a:pt x="129166" y="211134"/>
                    </a:cubicBezTo>
                    <a:cubicBezTo>
                      <a:pt x="127588" y="223100"/>
                      <a:pt x="130773" y="234947"/>
                      <a:pt x="138126" y="244532"/>
                    </a:cubicBezTo>
                    <a:lnTo>
                      <a:pt x="158934" y="271620"/>
                    </a:lnTo>
                    <a:lnTo>
                      <a:pt x="116723" y="404468"/>
                    </a:lnTo>
                    <a:cubicBezTo>
                      <a:pt x="114074" y="412802"/>
                      <a:pt x="106364" y="418131"/>
                      <a:pt x="98029" y="418131"/>
                    </a:cubicBezTo>
                    <a:cubicBezTo>
                      <a:pt x="96064" y="418131"/>
                      <a:pt x="94069" y="417833"/>
                      <a:pt x="92075" y="417208"/>
                    </a:cubicBezTo>
                    <a:lnTo>
                      <a:pt x="13666" y="392293"/>
                    </a:lnTo>
                    <a:cubicBezTo>
                      <a:pt x="3337" y="389019"/>
                      <a:pt x="-2349" y="378005"/>
                      <a:pt x="926" y="367676"/>
                    </a:cubicBezTo>
                    <a:close/>
                  </a:path>
                </a:pathLst>
              </a:custGeom>
              <a:grpFill/>
              <a:ln w="2977" cap="flat">
                <a:noFill/>
                <a:prstDash val="solid"/>
                <a:miter/>
              </a:ln>
            </p:spPr>
            <p:txBody>
              <a:bodyPr rtlCol="0" anchor="ctr"/>
              <a:lstStyle/>
              <a:p>
                <a:endParaRPr lang="de-DE"/>
              </a:p>
            </p:txBody>
          </p:sp>
          <p:sp>
            <p:nvSpPr>
              <p:cNvPr id="173" name="Freihandform 172">
                <a:extLst>
                  <a:ext uri="{FF2B5EF4-FFF2-40B4-BE49-F238E27FC236}">
                    <a16:creationId xmlns:a16="http://schemas.microsoft.com/office/drawing/2014/main" id="{345C31FD-B70F-074B-46D5-F9F71E872CE9}"/>
                  </a:ext>
                </a:extLst>
              </p:cNvPr>
              <p:cNvSpPr/>
              <p:nvPr/>
            </p:nvSpPr>
            <p:spPr>
              <a:xfrm>
                <a:off x="13125051" y="1178829"/>
                <a:ext cx="1138932" cy="1584342"/>
              </a:xfrm>
              <a:custGeom>
                <a:avLst/>
                <a:gdLst>
                  <a:gd name="connsiteX0" fmla="*/ 4447 w 1138932"/>
                  <a:gd name="connsiteY0" fmla="*/ 431961 h 1584342"/>
                  <a:gd name="connsiteX1" fmla="*/ 7185 w 1138932"/>
                  <a:gd name="connsiteY1" fmla="*/ 403564 h 1584342"/>
                  <a:gd name="connsiteX2" fmla="*/ 19479 w 1138932"/>
                  <a:gd name="connsiteY2" fmla="*/ 399277 h 1584342"/>
                  <a:gd name="connsiteX3" fmla="*/ 35197 w 1138932"/>
                  <a:gd name="connsiteY3" fmla="*/ 407017 h 1584342"/>
                  <a:gd name="connsiteX4" fmla="*/ 35614 w 1138932"/>
                  <a:gd name="connsiteY4" fmla="*/ 407553 h 1584342"/>
                  <a:gd name="connsiteX5" fmla="*/ 89047 w 1138932"/>
                  <a:gd name="connsiteY5" fmla="*/ 442260 h 1584342"/>
                  <a:gd name="connsiteX6" fmla="*/ 205440 w 1138932"/>
                  <a:gd name="connsiteY6" fmla="*/ 470330 h 1584342"/>
                  <a:gd name="connsiteX7" fmla="*/ 459777 w 1138932"/>
                  <a:gd name="connsiteY7" fmla="*/ 325605 h 1584342"/>
                  <a:gd name="connsiteX8" fmla="*/ 460967 w 1138932"/>
                  <a:gd name="connsiteY8" fmla="*/ 325010 h 1584342"/>
                  <a:gd name="connsiteX9" fmla="*/ 518330 w 1138932"/>
                  <a:gd name="connsiteY9" fmla="*/ 308549 h 1584342"/>
                  <a:gd name="connsiteX10" fmla="*/ 640289 w 1138932"/>
                  <a:gd name="connsiteY10" fmla="*/ 308549 h 1584342"/>
                  <a:gd name="connsiteX11" fmla="*/ 643415 w 1138932"/>
                  <a:gd name="connsiteY11" fmla="*/ 308698 h 1584342"/>
                  <a:gd name="connsiteX12" fmla="*/ 643653 w 1138932"/>
                  <a:gd name="connsiteY12" fmla="*/ 308609 h 1584342"/>
                  <a:gd name="connsiteX13" fmla="*/ 919333 w 1138932"/>
                  <a:gd name="connsiteY13" fmla="*/ 239788 h 1584342"/>
                  <a:gd name="connsiteX14" fmla="*/ 1006732 w 1138932"/>
                  <a:gd name="connsiteY14" fmla="*/ 76191 h 1584342"/>
                  <a:gd name="connsiteX15" fmla="*/ 993426 w 1138932"/>
                  <a:gd name="connsiteY15" fmla="*/ 51932 h 1584342"/>
                  <a:gd name="connsiteX16" fmla="*/ 997683 w 1138932"/>
                  <a:gd name="connsiteY16" fmla="*/ 29428 h 1584342"/>
                  <a:gd name="connsiteX17" fmla="*/ 1017687 w 1138932"/>
                  <a:gd name="connsiteY17" fmla="*/ 28684 h 1584342"/>
                  <a:gd name="connsiteX18" fmla="*/ 1023313 w 1138932"/>
                  <a:gd name="connsiteY18" fmla="*/ 34786 h 1584342"/>
                  <a:gd name="connsiteX19" fmla="*/ 1026111 w 1138932"/>
                  <a:gd name="connsiteY19" fmla="*/ 39876 h 1584342"/>
                  <a:gd name="connsiteX20" fmla="*/ 1027897 w 1138932"/>
                  <a:gd name="connsiteY20" fmla="*/ 36542 h 1584342"/>
                  <a:gd name="connsiteX21" fmla="*/ 1028463 w 1138932"/>
                  <a:gd name="connsiteY21" fmla="*/ 35590 h 1584342"/>
                  <a:gd name="connsiteX22" fmla="*/ 1034892 w 1138932"/>
                  <a:gd name="connsiteY22" fmla="*/ 23564 h 1584342"/>
                  <a:gd name="connsiteX23" fmla="*/ 1091124 w 1138932"/>
                  <a:gd name="connsiteY23" fmla="*/ 3174 h 1584342"/>
                  <a:gd name="connsiteX24" fmla="*/ 1104341 w 1138932"/>
                  <a:gd name="connsiteY24" fmla="*/ 8413 h 1584342"/>
                  <a:gd name="connsiteX25" fmla="*/ 1115117 w 1138932"/>
                  <a:gd name="connsiteY25" fmla="*/ 13920 h 1584342"/>
                  <a:gd name="connsiteX26" fmla="*/ 1118481 w 1138932"/>
                  <a:gd name="connsiteY26" fmla="*/ 16361 h 1584342"/>
                  <a:gd name="connsiteX27" fmla="*/ 1138604 w 1138932"/>
                  <a:gd name="connsiteY27" fmla="*/ 60147 h 1584342"/>
                  <a:gd name="connsiteX28" fmla="*/ 1135240 w 1138932"/>
                  <a:gd name="connsiteY28" fmla="*/ 72500 h 1584342"/>
                  <a:gd name="connsiteX29" fmla="*/ 1120565 w 1138932"/>
                  <a:gd name="connsiteY29" fmla="*/ 108399 h 1584342"/>
                  <a:gd name="connsiteX30" fmla="*/ 1036649 w 1138932"/>
                  <a:gd name="connsiteY30" fmla="*/ 322688 h 1584342"/>
                  <a:gd name="connsiteX31" fmla="*/ 1035488 w 1138932"/>
                  <a:gd name="connsiteY31" fmla="*/ 325635 h 1584342"/>
                  <a:gd name="connsiteX32" fmla="*/ 1034535 w 1138932"/>
                  <a:gd name="connsiteY32" fmla="*/ 328076 h 1584342"/>
                  <a:gd name="connsiteX33" fmla="*/ 1034446 w 1138932"/>
                  <a:gd name="connsiteY33" fmla="*/ 328284 h 1584342"/>
                  <a:gd name="connsiteX34" fmla="*/ 1032511 w 1138932"/>
                  <a:gd name="connsiteY34" fmla="*/ 332273 h 1584342"/>
                  <a:gd name="connsiteX35" fmla="*/ 986639 w 1138932"/>
                  <a:gd name="connsiteY35" fmla="*/ 368707 h 1584342"/>
                  <a:gd name="connsiteX36" fmla="*/ 749061 w 1138932"/>
                  <a:gd name="connsiteY36" fmla="*/ 432467 h 1584342"/>
                  <a:gd name="connsiteX37" fmla="*/ 749061 w 1138932"/>
                  <a:gd name="connsiteY37" fmla="*/ 886853 h 1584342"/>
                  <a:gd name="connsiteX38" fmla="*/ 748853 w 1138932"/>
                  <a:gd name="connsiteY38" fmla="*/ 890783 h 1584342"/>
                  <a:gd name="connsiteX39" fmla="*/ 776745 w 1138932"/>
                  <a:gd name="connsiteY39" fmla="*/ 1073132 h 1584342"/>
                  <a:gd name="connsiteX40" fmla="*/ 777609 w 1138932"/>
                  <a:gd name="connsiteY40" fmla="*/ 1088819 h 1584342"/>
                  <a:gd name="connsiteX41" fmla="*/ 777638 w 1138932"/>
                  <a:gd name="connsiteY41" fmla="*/ 1089444 h 1584342"/>
                  <a:gd name="connsiteX42" fmla="*/ 778412 w 1138932"/>
                  <a:gd name="connsiteY42" fmla="*/ 1492692 h 1584342"/>
                  <a:gd name="connsiteX43" fmla="*/ 810740 w 1138932"/>
                  <a:gd name="connsiteY43" fmla="*/ 1504717 h 1584342"/>
                  <a:gd name="connsiteX44" fmla="*/ 830655 w 1138932"/>
                  <a:gd name="connsiteY44" fmla="*/ 1531477 h 1584342"/>
                  <a:gd name="connsiteX45" fmla="*/ 835596 w 1138932"/>
                  <a:gd name="connsiteY45" fmla="*/ 1560529 h 1584342"/>
                  <a:gd name="connsiteX46" fmla="*/ 813866 w 1138932"/>
                  <a:gd name="connsiteY46" fmla="*/ 1584343 h 1584342"/>
                  <a:gd name="connsiteX47" fmla="*/ 715215 w 1138932"/>
                  <a:gd name="connsiteY47" fmla="*/ 1584343 h 1584342"/>
                  <a:gd name="connsiteX48" fmla="*/ 715215 w 1138932"/>
                  <a:gd name="connsiteY48" fmla="*/ 1584343 h 1584342"/>
                  <a:gd name="connsiteX49" fmla="*/ 715215 w 1138932"/>
                  <a:gd name="connsiteY49" fmla="*/ 1584343 h 1584342"/>
                  <a:gd name="connsiteX50" fmla="*/ 715215 w 1138932"/>
                  <a:gd name="connsiteY50" fmla="*/ 1584343 h 1584342"/>
                  <a:gd name="connsiteX51" fmla="*/ 668003 w 1138932"/>
                  <a:gd name="connsiteY51" fmla="*/ 1584343 h 1584342"/>
                  <a:gd name="connsiteX52" fmla="*/ 646302 w 1138932"/>
                  <a:gd name="connsiteY52" fmla="*/ 1564905 h 1584342"/>
                  <a:gd name="connsiteX53" fmla="*/ 645826 w 1138932"/>
                  <a:gd name="connsiteY53" fmla="*/ 1518797 h 1584342"/>
                  <a:gd name="connsiteX54" fmla="*/ 645826 w 1138932"/>
                  <a:gd name="connsiteY54" fmla="*/ 1518797 h 1584342"/>
                  <a:gd name="connsiteX55" fmla="*/ 609598 w 1138932"/>
                  <a:gd name="connsiteY55" fmla="*/ 1097005 h 1584342"/>
                  <a:gd name="connsiteX56" fmla="*/ 609569 w 1138932"/>
                  <a:gd name="connsiteY56" fmla="*/ 1096112 h 1584342"/>
                  <a:gd name="connsiteX57" fmla="*/ 573133 w 1138932"/>
                  <a:gd name="connsiteY57" fmla="*/ 937665 h 1584342"/>
                  <a:gd name="connsiteX58" fmla="*/ 503267 w 1138932"/>
                  <a:gd name="connsiteY58" fmla="*/ 1122158 h 1584342"/>
                  <a:gd name="connsiteX59" fmla="*/ 443166 w 1138932"/>
                  <a:gd name="connsiteY59" fmla="*/ 1521387 h 1584342"/>
                  <a:gd name="connsiteX60" fmla="*/ 442660 w 1138932"/>
                  <a:gd name="connsiteY60" fmla="*/ 1564905 h 1584342"/>
                  <a:gd name="connsiteX61" fmla="*/ 420959 w 1138932"/>
                  <a:gd name="connsiteY61" fmla="*/ 1584343 h 1584342"/>
                  <a:gd name="connsiteX62" fmla="*/ 275067 w 1138932"/>
                  <a:gd name="connsiteY62" fmla="*/ 1584343 h 1584342"/>
                  <a:gd name="connsiteX63" fmla="*/ 253336 w 1138932"/>
                  <a:gd name="connsiteY63" fmla="*/ 1560529 h 1584342"/>
                  <a:gd name="connsiteX64" fmla="*/ 258278 w 1138932"/>
                  <a:gd name="connsiteY64" fmla="*/ 1531477 h 1584342"/>
                  <a:gd name="connsiteX65" fmla="*/ 278192 w 1138932"/>
                  <a:gd name="connsiteY65" fmla="*/ 1504717 h 1584342"/>
                  <a:gd name="connsiteX66" fmla="*/ 311860 w 1138932"/>
                  <a:gd name="connsiteY66" fmla="*/ 1492186 h 1584342"/>
                  <a:gd name="connsiteX67" fmla="*/ 311949 w 1138932"/>
                  <a:gd name="connsiteY67" fmla="*/ 1492186 h 1584342"/>
                  <a:gd name="connsiteX68" fmla="*/ 337311 w 1138932"/>
                  <a:gd name="connsiteY68" fmla="*/ 1095517 h 1584342"/>
                  <a:gd name="connsiteX69" fmla="*/ 341092 w 1138932"/>
                  <a:gd name="connsiteY69" fmla="*/ 1075603 h 1584342"/>
                  <a:gd name="connsiteX70" fmla="*/ 341479 w 1138932"/>
                  <a:gd name="connsiteY70" fmla="*/ 1074144 h 1584342"/>
                  <a:gd name="connsiteX71" fmla="*/ 392977 w 1138932"/>
                  <a:gd name="connsiteY71" fmla="*/ 912066 h 1584342"/>
                  <a:gd name="connsiteX72" fmla="*/ 409439 w 1138932"/>
                  <a:gd name="connsiteY72" fmla="*/ 805978 h 1584342"/>
                  <a:gd name="connsiteX73" fmla="*/ 409439 w 1138932"/>
                  <a:gd name="connsiteY73" fmla="*/ 517540 h 1584342"/>
                  <a:gd name="connsiteX74" fmla="*/ 253515 w 1138932"/>
                  <a:gd name="connsiteY74" fmla="*/ 606274 h 1584342"/>
                  <a:gd name="connsiteX75" fmla="*/ 192104 w 1138932"/>
                  <a:gd name="connsiteY75" fmla="*/ 614460 h 1584342"/>
                  <a:gd name="connsiteX76" fmla="*/ 7959 w 1138932"/>
                  <a:gd name="connsiteY76" fmla="*/ 546443 h 1584342"/>
                  <a:gd name="connsiteX77" fmla="*/ 21861 w 1138932"/>
                  <a:gd name="connsiteY77" fmla="*/ 502686 h 1584342"/>
                  <a:gd name="connsiteX78" fmla="*/ 10936 w 1138932"/>
                  <a:gd name="connsiteY78" fmla="*/ 440474 h 1584342"/>
                  <a:gd name="connsiteX79" fmla="*/ 4387 w 1138932"/>
                  <a:gd name="connsiteY79" fmla="*/ 431961 h 158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38932" h="1584342">
                    <a:moveTo>
                      <a:pt x="4447" y="431961"/>
                    </a:moveTo>
                    <a:cubicBezTo>
                      <a:pt x="-2251" y="423240"/>
                      <a:pt x="-1418" y="410410"/>
                      <a:pt x="7185" y="403564"/>
                    </a:cubicBezTo>
                    <a:cubicBezTo>
                      <a:pt x="10847" y="400676"/>
                      <a:pt x="15163" y="399277"/>
                      <a:pt x="19479" y="399277"/>
                    </a:cubicBezTo>
                    <a:cubicBezTo>
                      <a:pt x="25403" y="399277"/>
                      <a:pt x="31297" y="401927"/>
                      <a:pt x="35197" y="407017"/>
                    </a:cubicBezTo>
                    <a:lnTo>
                      <a:pt x="35614" y="407553"/>
                    </a:lnTo>
                    <a:cubicBezTo>
                      <a:pt x="48920" y="424906"/>
                      <a:pt x="67793" y="437140"/>
                      <a:pt x="89047" y="442260"/>
                    </a:cubicBezTo>
                    <a:lnTo>
                      <a:pt x="205440" y="470330"/>
                    </a:lnTo>
                    <a:lnTo>
                      <a:pt x="459777" y="325605"/>
                    </a:lnTo>
                    <a:cubicBezTo>
                      <a:pt x="460164" y="325397"/>
                      <a:pt x="460580" y="325218"/>
                      <a:pt x="460967" y="325010"/>
                    </a:cubicBezTo>
                    <a:cubicBezTo>
                      <a:pt x="477637" y="314621"/>
                      <a:pt x="497254" y="308549"/>
                      <a:pt x="518330" y="308549"/>
                    </a:cubicBezTo>
                    <a:lnTo>
                      <a:pt x="640289" y="308549"/>
                    </a:lnTo>
                    <a:cubicBezTo>
                      <a:pt x="641331" y="308549"/>
                      <a:pt x="642373" y="308668"/>
                      <a:pt x="643415" y="308698"/>
                    </a:cubicBezTo>
                    <a:cubicBezTo>
                      <a:pt x="643504" y="308698"/>
                      <a:pt x="643593" y="308638"/>
                      <a:pt x="643653" y="308609"/>
                    </a:cubicBezTo>
                    <a:lnTo>
                      <a:pt x="919333" y="239788"/>
                    </a:lnTo>
                    <a:lnTo>
                      <a:pt x="1006732" y="76191"/>
                    </a:lnTo>
                    <a:lnTo>
                      <a:pt x="993426" y="51932"/>
                    </a:lnTo>
                    <a:cubicBezTo>
                      <a:pt x="989288" y="44371"/>
                      <a:pt x="990836" y="34637"/>
                      <a:pt x="997683" y="29428"/>
                    </a:cubicBezTo>
                    <a:cubicBezTo>
                      <a:pt x="1003874" y="24695"/>
                      <a:pt x="1011852" y="24844"/>
                      <a:pt x="1017687" y="28684"/>
                    </a:cubicBezTo>
                    <a:cubicBezTo>
                      <a:pt x="1019979" y="30172"/>
                      <a:pt x="1021914" y="32256"/>
                      <a:pt x="1023313" y="34786"/>
                    </a:cubicBezTo>
                    <a:lnTo>
                      <a:pt x="1026111" y="39876"/>
                    </a:lnTo>
                    <a:lnTo>
                      <a:pt x="1027897" y="36542"/>
                    </a:lnTo>
                    <a:cubicBezTo>
                      <a:pt x="1028076" y="36215"/>
                      <a:pt x="1028284" y="35917"/>
                      <a:pt x="1028463" y="35590"/>
                    </a:cubicBezTo>
                    <a:lnTo>
                      <a:pt x="1034892" y="23564"/>
                    </a:lnTo>
                    <a:cubicBezTo>
                      <a:pt x="1045788" y="3531"/>
                      <a:pt x="1069900" y="-5220"/>
                      <a:pt x="1091124" y="3174"/>
                    </a:cubicBezTo>
                    <a:lnTo>
                      <a:pt x="1104341" y="8413"/>
                    </a:lnTo>
                    <a:cubicBezTo>
                      <a:pt x="1108092" y="9901"/>
                      <a:pt x="1111753" y="11687"/>
                      <a:pt x="1115117" y="13920"/>
                    </a:cubicBezTo>
                    <a:cubicBezTo>
                      <a:pt x="1116278" y="14694"/>
                      <a:pt x="1117409" y="15497"/>
                      <a:pt x="1118481" y="16361"/>
                    </a:cubicBezTo>
                    <a:cubicBezTo>
                      <a:pt x="1132740" y="27761"/>
                      <a:pt x="1140688" y="42734"/>
                      <a:pt x="1138604" y="60147"/>
                    </a:cubicBezTo>
                    <a:cubicBezTo>
                      <a:pt x="1138098" y="64404"/>
                      <a:pt x="1136788" y="68512"/>
                      <a:pt x="1135240" y="72500"/>
                    </a:cubicBezTo>
                    <a:lnTo>
                      <a:pt x="1120565" y="108399"/>
                    </a:lnTo>
                    <a:lnTo>
                      <a:pt x="1036649" y="322688"/>
                    </a:lnTo>
                    <a:cubicBezTo>
                      <a:pt x="1036292" y="323700"/>
                      <a:pt x="1035875" y="324653"/>
                      <a:pt x="1035488" y="325635"/>
                    </a:cubicBezTo>
                    <a:lnTo>
                      <a:pt x="1034535" y="328076"/>
                    </a:lnTo>
                    <a:cubicBezTo>
                      <a:pt x="1034535" y="328076"/>
                      <a:pt x="1034476" y="328225"/>
                      <a:pt x="1034446" y="328284"/>
                    </a:cubicBezTo>
                    <a:cubicBezTo>
                      <a:pt x="1033851" y="329624"/>
                      <a:pt x="1033196" y="330963"/>
                      <a:pt x="1032511" y="332273"/>
                    </a:cubicBezTo>
                    <a:cubicBezTo>
                      <a:pt x="1023015" y="351085"/>
                      <a:pt x="1006018" y="363915"/>
                      <a:pt x="986639" y="368707"/>
                    </a:cubicBezTo>
                    <a:lnTo>
                      <a:pt x="749061" y="432467"/>
                    </a:lnTo>
                    <a:lnTo>
                      <a:pt x="749061" y="886853"/>
                    </a:lnTo>
                    <a:cubicBezTo>
                      <a:pt x="749061" y="888163"/>
                      <a:pt x="748972" y="889473"/>
                      <a:pt x="748853" y="890783"/>
                    </a:cubicBezTo>
                    <a:lnTo>
                      <a:pt x="776745" y="1073132"/>
                    </a:lnTo>
                    <a:cubicBezTo>
                      <a:pt x="777549" y="1078431"/>
                      <a:pt x="777787" y="1083670"/>
                      <a:pt x="777609" y="1088819"/>
                    </a:cubicBezTo>
                    <a:cubicBezTo>
                      <a:pt x="777609" y="1089028"/>
                      <a:pt x="777638" y="1089236"/>
                      <a:pt x="777638" y="1089444"/>
                    </a:cubicBezTo>
                    <a:lnTo>
                      <a:pt x="778412" y="1492692"/>
                    </a:lnTo>
                    <a:lnTo>
                      <a:pt x="810740" y="1504717"/>
                    </a:lnTo>
                    <a:cubicBezTo>
                      <a:pt x="821278" y="1509926"/>
                      <a:pt x="828660" y="1519868"/>
                      <a:pt x="830655" y="1531477"/>
                    </a:cubicBezTo>
                    <a:lnTo>
                      <a:pt x="835596" y="1560529"/>
                    </a:lnTo>
                    <a:cubicBezTo>
                      <a:pt x="836757" y="1573299"/>
                      <a:pt x="826696" y="1584343"/>
                      <a:pt x="813866" y="1584343"/>
                    </a:cubicBezTo>
                    <a:lnTo>
                      <a:pt x="715215" y="1584343"/>
                    </a:lnTo>
                    <a:cubicBezTo>
                      <a:pt x="715215" y="1584343"/>
                      <a:pt x="715215" y="1584343"/>
                      <a:pt x="715215" y="1584343"/>
                    </a:cubicBezTo>
                    <a:lnTo>
                      <a:pt x="715215" y="1584343"/>
                    </a:lnTo>
                    <a:cubicBezTo>
                      <a:pt x="715215" y="1584343"/>
                      <a:pt x="715215" y="1584343"/>
                      <a:pt x="715215" y="1584343"/>
                    </a:cubicBezTo>
                    <a:lnTo>
                      <a:pt x="668003" y="1584343"/>
                    </a:lnTo>
                    <a:cubicBezTo>
                      <a:pt x="656870" y="1584343"/>
                      <a:pt x="647523" y="1575978"/>
                      <a:pt x="646302" y="1564905"/>
                    </a:cubicBezTo>
                    <a:cubicBezTo>
                      <a:pt x="645290" y="1555559"/>
                      <a:pt x="645826" y="1518797"/>
                      <a:pt x="645826" y="1518797"/>
                    </a:cubicBezTo>
                    <a:lnTo>
                      <a:pt x="645826" y="1518797"/>
                    </a:lnTo>
                    <a:lnTo>
                      <a:pt x="609598" y="1097005"/>
                    </a:lnTo>
                    <a:cubicBezTo>
                      <a:pt x="609598" y="1096707"/>
                      <a:pt x="609598" y="1096410"/>
                      <a:pt x="609569" y="1096112"/>
                    </a:cubicBezTo>
                    <a:lnTo>
                      <a:pt x="573133" y="937665"/>
                    </a:lnTo>
                    <a:lnTo>
                      <a:pt x="503267" y="1122158"/>
                    </a:lnTo>
                    <a:lnTo>
                      <a:pt x="443166" y="1521387"/>
                    </a:lnTo>
                    <a:cubicBezTo>
                      <a:pt x="443226" y="1526030"/>
                      <a:pt x="443613" y="1556273"/>
                      <a:pt x="442660" y="1564905"/>
                    </a:cubicBezTo>
                    <a:cubicBezTo>
                      <a:pt x="441440" y="1575978"/>
                      <a:pt x="432122" y="1584343"/>
                      <a:pt x="420959" y="1584343"/>
                    </a:cubicBezTo>
                    <a:lnTo>
                      <a:pt x="275067" y="1584343"/>
                    </a:lnTo>
                    <a:cubicBezTo>
                      <a:pt x="262237" y="1584343"/>
                      <a:pt x="252175" y="1573329"/>
                      <a:pt x="253336" y="1560529"/>
                    </a:cubicBezTo>
                    <a:lnTo>
                      <a:pt x="258278" y="1531477"/>
                    </a:lnTo>
                    <a:cubicBezTo>
                      <a:pt x="260242" y="1519898"/>
                      <a:pt x="267655" y="1509956"/>
                      <a:pt x="278192" y="1504717"/>
                    </a:cubicBezTo>
                    <a:lnTo>
                      <a:pt x="311860" y="1492186"/>
                    </a:lnTo>
                    <a:lnTo>
                      <a:pt x="311949" y="1492186"/>
                    </a:lnTo>
                    <a:cubicBezTo>
                      <a:pt x="311949" y="1492186"/>
                      <a:pt x="337311" y="1095517"/>
                      <a:pt x="337311" y="1095517"/>
                    </a:cubicBezTo>
                    <a:cubicBezTo>
                      <a:pt x="337758" y="1088581"/>
                      <a:pt x="339097" y="1081943"/>
                      <a:pt x="341092" y="1075603"/>
                    </a:cubicBezTo>
                    <a:cubicBezTo>
                      <a:pt x="341241" y="1075127"/>
                      <a:pt x="341330" y="1074621"/>
                      <a:pt x="341479" y="1074144"/>
                    </a:cubicBezTo>
                    <a:lnTo>
                      <a:pt x="392977" y="912066"/>
                    </a:lnTo>
                    <a:cubicBezTo>
                      <a:pt x="403872" y="877745"/>
                      <a:pt x="409439" y="841965"/>
                      <a:pt x="409439" y="805978"/>
                    </a:cubicBezTo>
                    <a:lnTo>
                      <a:pt x="409439" y="517540"/>
                    </a:lnTo>
                    <a:lnTo>
                      <a:pt x="253515" y="606274"/>
                    </a:lnTo>
                    <a:cubicBezTo>
                      <a:pt x="235952" y="617942"/>
                      <a:pt x="213536" y="621723"/>
                      <a:pt x="192104" y="614460"/>
                    </a:cubicBezTo>
                    <a:lnTo>
                      <a:pt x="7959" y="546443"/>
                    </a:lnTo>
                    <a:lnTo>
                      <a:pt x="21861" y="502686"/>
                    </a:lnTo>
                    <a:cubicBezTo>
                      <a:pt x="28618" y="481403"/>
                      <a:pt x="24540" y="458156"/>
                      <a:pt x="10936" y="440474"/>
                    </a:cubicBezTo>
                    <a:lnTo>
                      <a:pt x="4387" y="431961"/>
                    </a:lnTo>
                    <a:close/>
                  </a:path>
                </a:pathLst>
              </a:custGeom>
              <a:grpFill/>
              <a:ln w="2977" cap="flat">
                <a:noFill/>
                <a:prstDash val="solid"/>
                <a:miter/>
              </a:ln>
            </p:spPr>
            <p:txBody>
              <a:bodyPr rtlCol="0" anchor="ctr"/>
              <a:lstStyle/>
              <a:p>
                <a:endParaRPr lang="de-DE"/>
              </a:p>
            </p:txBody>
          </p:sp>
        </p:grpSp>
      </p:grpSp>
      <p:sp>
        <p:nvSpPr>
          <p:cNvPr id="7" name="Flussdiagramm: Manuelle Verarbeitung 6">
            <a:extLst>
              <a:ext uri="{FF2B5EF4-FFF2-40B4-BE49-F238E27FC236}">
                <a16:creationId xmlns:a16="http://schemas.microsoft.com/office/drawing/2014/main" id="{7023C12F-EB8E-DC6A-2C34-DB5B3F29BEA3}"/>
              </a:ext>
            </a:extLst>
          </p:cNvPr>
          <p:cNvSpPr/>
          <p:nvPr/>
        </p:nvSpPr>
        <p:spPr>
          <a:xfrm rot="10800000">
            <a:off x="9651090" y="2950073"/>
            <a:ext cx="262748" cy="2549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7808 w 10000"/>
              <a:gd name="connsiteY2" fmla="*/ 9619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7808 w 10000"/>
              <a:gd name="connsiteY2" fmla="*/ 9619 h 10000"/>
              <a:gd name="connsiteX3" fmla="*/ 2000 w 10000"/>
              <a:gd name="connsiteY3" fmla="*/ 10000 h 10000"/>
              <a:gd name="connsiteX4" fmla="*/ 0 w 10000"/>
              <a:gd name="connsiteY4" fmla="*/ 0 h 10000"/>
              <a:gd name="connsiteX0" fmla="*/ 0 w 10575"/>
              <a:gd name="connsiteY0" fmla="*/ 0 h 10000"/>
              <a:gd name="connsiteX1" fmla="*/ 10575 w 10575"/>
              <a:gd name="connsiteY1" fmla="*/ 95 h 10000"/>
              <a:gd name="connsiteX2" fmla="*/ 7808 w 10575"/>
              <a:gd name="connsiteY2" fmla="*/ 9619 h 10000"/>
              <a:gd name="connsiteX3" fmla="*/ 2000 w 10575"/>
              <a:gd name="connsiteY3" fmla="*/ 10000 h 10000"/>
              <a:gd name="connsiteX4" fmla="*/ 0 w 10575"/>
              <a:gd name="connsiteY4" fmla="*/ 0 h 10000"/>
              <a:gd name="connsiteX0" fmla="*/ 0 w 10575"/>
              <a:gd name="connsiteY0" fmla="*/ 0 h 10190"/>
              <a:gd name="connsiteX1" fmla="*/ 10575 w 10575"/>
              <a:gd name="connsiteY1" fmla="*/ 95 h 10190"/>
              <a:gd name="connsiteX2" fmla="*/ 7808 w 10575"/>
              <a:gd name="connsiteY2" fmla="*/ 9619 h 10190"/>
              <a:gd name="connsiteX3" fmla="*/ 2479 w 10575"/>
              <a:gd name="connsiteY3" fmla="*/ 10190 h 10190"/>
              <a:gd name="connsiteX4" fmla="*/ 0 w 10575"/>
              <a:gd name="connsiteY4" fmla="*/ 0 h 10190"/>
              <a:gd name="connsiteX0" fmla="*/ 0 w 10575"/>
              <a:gd name="connsiteY0" fmla="*/ 0 h 10190"/>
              <a:gd name="connsiteX1" fmla="*/ 10575 w 10575"/>
              <a:gd name="connsiteY1" fmla="*/ 95 h 10190"/>
              <a:gd name="connsiteX2" fmla="*/ 7808 w 10575"/>
              <a:gd name="connsiteY2" fmla="*/ 9619 h 10190"/>
              <a:gd name="connsiteX3" fmla="*/ 2479 w 10575"/>
              <a:gd name="connsiteY3" fmla="*/ 10190 h 10190"/>
              <a:gd name="connsiteX4" fmla="*/ 0 w 10575"/>
              <a:gd name="connsiteY4" fmla="*/ 0 h 1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5" h="10190">
                <a:moveTo>
                  <a:pt x="0" y="0"/>
                </a:moveTo>
                <a:lnTo>
                  <a:pt x="10575" y="95"/>
                </a:lnTo>
                <a:cubicBezTo>
                  <a:pt x="9844" y="3301"/>
                  <a:pt x="9593" y="3843"/>
                  <a:pt x="7808" y="9619"/>
                </a:cubicBezTo>
                <a:lnTo>
                  <a:pt x="2479" y="10190"/>
                </a:lnTo>
                <a:cubicBezTo>
                  <a:pt x="120" y="1653"/>
                  <a:pt x="826" y="3397"/>
                  <a:pt x="0" y="0"/>
                </a:cubicBezTo>
                <a:close/>
              </a:path>
            </a:pathLst>
          </a:custGeom>
          <a:solidFill>
            <a:srgbClr val="001965"/>
          </a:solidFill>
          <a:ln w="9525" cap="flat">
            <a:solidFill>
              <a:srgbClr val="001965"/>
            </a:solidFill>
            <a:prstDash val="solid"/>
            <a:miter/>
          </a:ln>
        </p:spPr>
        <p:txBody>
          <a:bodyPr rtlCol="0" anchor="ctr"/>
          <a:lstStyle/>
          <a:p>
            <a:pPr algn="l"/>
            <a:endParaRPr lang="de-DE"/>
          </a:p>
        </p:txBody>
      </p:sp>
      <p:sp>
        <p:nvSpPr>
          <p:cNvPr id="9" name="Flussdiagramm: Manuelle Verarbeitung 6">
            <a:extLst>
              <a:ext uri="{FF2B5EF4-FFF2-40B4-BE49-F238E27FC236}">
                <a16:creationId xmlns:a16="http://schemas.microsoft.com/office/drawing/2014/main" id="{9906FE00-73B8-D216-A020-C082E5C49891}"/>
              </a:ext>
            </a:extLst>
          </p:cNvPr>
          <p:cNvSpPr/>
          <p:nvPr/>
        </p:nvSpPr>
        <p:spPr>
          <a:xfrm rot="10800000">
            <a:off x="10741906" y="3873087"/>
            <a:ext cx="274676" cy="2715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7808 w 10000"/>
              <a:gd name="connsiteY2" fmla="*/ 9619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7808 w 10000"/>
              <a:gd name="connsiteY2" fmla="*/ 9619 h 10000"/>
              <a:gd name="connsiteX3" fmla="*/ 2000 w 10000"/>
              <a:gd name="connsiteY3" fmla="*/ 10000 h 10000"/>
              <a:gd name="connsiteX4" fmla="*/ 0 w 10000"/>
              <a:gd name="connsiteY4" fmla="*/ 0 h 10000"/>
              <a:gd name="connsiteX0" fmla="*/ 0 w 10575"/>
              <a:gd name="connsiteY0" fmla="*/ 0 h 10000"/>
              <a:gd name="connsiteX1" fmla="*/ 10575 w 10575"/>
              <a:gd name="connsiteY1" fmla="*/ 95 h 10000"/>
              <a:gd name="connsiteX2" fmla="*/ 7808 w 10575"/>
              <a:gd name="connsiteY2" fmla="*/ 9619 h 10000"/>
              <a:gd name="connsiteX3" fmla="*/ 2000 w 10575"/>
              <a:gd name="connsiteY3" fmla="*/ 10000 h 10000"/>
              <a:gd name="connsiteX4" fmla="*/ 0 w 10575"/>
              <a:gd name="connsiteY4" fmla="*/ 0 h 10000"/>
              <a:gd name="connsiteX0" fmla="*/ 0 w 10575"/>
              <a:gd name="connsiteY0" fmla="*/ 0 h 9619"/>
              <a:gd name="connsiteX1" fmla="*/ 10575 w 10575"/>
              <a:gd name="connsiteY1" fmla="*/ 95 h 9619"/>
              <a:gd name="connsiteX2" fmla="*/ 7808 w 10575"/>
              <a:gd name="connsiteY2" fmla="*/ 9619 h 9619"/>
              <a:gd name="connsiteX3" fmla="*/ 3533 w 10575"/>
              <a:gd name="connsiteY3" fmla="*/ 9619 h 9619"/>
              <a:gd name="connsiteX4" fmla="*/ 0 w 10575"/>
              <a:gd name="connsiteY4" fmla="*/ 0 h 9619"/>
              <a:gd name="connsiteX0" fmla="*/ 0 w 10000"/>
              <a:gd name="connsiteY0" fmla="*/ 0 h 10000"/>
              <a:gd name="connsiteX1" fmla="*/ 10000 w 10000"/>
              <a:gd name="connsiteY1" fmla="*/ 99 h 10000"/>
              <a:gd name="connsiteX2" fmla="*/ 8199 w 10000"/>
              <a:gd name="connsiteY2" fmla="*/ 10000 h 10000"/>
              <a:gd name="connsiteX3" fmla="*/ 3341 w 10000"/>
              <a:gd name="connsiteY3" fmla="*/ 10000 h 10000"/>
              <a:gd name="connsiteX4" fmla="*/ 0 w 10000"/>
              <a:gd name="connsiteY4" fmla="*/ 0 h 10000"/>
              <a:gd name="connsiteX0" fmla="*/ 0 w 10000"/>
              <a:gd name="connsiteY0" fmla="*/ 0 h 12078"/>
              <a:gd name="connsiteX1" fmla="*/ 10000 w 10000"/>
              <a:gd name="connsiteY1" fmla="*/ 99 h 12078"/>
              <a:gd name="connsiteX2" fmla="*/ 8199 w 10000"/>
              <a:gd name="connsiteY2" fmla="*/ 10000 h 12078"/>
              <a:gd name="connsiteX3" fmla="*/ 3341 w 10000"/>
              <a:gd name="connsiteY3" fmla="*/ 12078 h 12078"/>
              <a:gd name="connsiteX4" fmla="*/ 0 w 10000"/>
              <a:gd name="connsiteY4" fmla="*/ 0 h 12078"/>
              <a:gd name="connsiteX0" fmla="*/ 0 w 10000"/>
              <a:gd name="connsiteY0" fmla="*/ 0 h 12078"/>
              <a:gd name="connsiteX1" fmla="*/ 10000 w 10000"/>
              <a:gd name="connsiteY1" fmla="*/ 99 h 12078"/>
              <a:gd name="connsiteX2" fmla="*/ 7836 w 10000"/>
              <a:gd name="connsiteY2" fmla="*/ 10396 h 12078"/>
              <a:gd name="connsiteX3" fmla="*/ 3341 w 10000"/>
              <a:gd name="connsiteY3" fmla="*/ 12078 h 12078"/>
              <a:gd name="connsiteX4" fmla="*/ 0 w 10000"/>
              <a:gd name="connsiteY4" fmla="*/ 0 h 12078"/>
              <a:gd name="connsiteX0" fmla="*/ 0 w 10000"/>
              <a:gd name="connsiteY0" fmla="*/ 0 h 12078"/>
              <a:gd name="connsiteX1" fmla="*/ 10000 w 10000"/>
              <a:gd name="connsiteY1" fmla="*/ 99 h 12078"/>
              <a:gd name="connsiteX2" fmla="*/ 7836 w 10000"/>
              <a:gd name="connsiteY2" fmla="*/ 10396 h 12078"/>
              <a:gd name="connsiteX3" fmla="*/ 3341 w 10000"/>
              <a:gd name="connsiteY3" fmla="*/ 12078 h 12078"/>
              <a:gd name="connsiteX4" fmla="*/ 0 w 10000"/>
              <a:gd name="connsiteY4" fmla="*/ 0 h 12078"/>
              <a:gd name="connsiteX0" fmla="*/ 0 w 11088"/>
              <a:gd name="connsiteY0" fmla="*/ 0 h 12771"/>
              <a:gd name="connsiteX1" fmla="*/ 11088 w 11088"/>
              <a:gd name="connsiteY1" fmla="*/ 792 h 12771"/>
              <a:gd name="connsiteX2" fmla="*/ 8924 w 11088"/>
              <a:gd name="connsiteY2" fmla="*/ 11089 h 12771"/>
              <a:gd name="connsiteX3" fmla="*/ 4429 w 11088"/>
              <a:gd name="connsiteY3" fmla="*/ 12771 h 12771"/>
              <a:gd name="connsiteX4" fmla="*/ 0 w 11088"/>
              <a:gd name="connsiteY4" fmla="*/ 0 h 12771"/>
              <a:gd name="connsiteX0" fmla="*/ 0 w 11088"/>
              <a:gd name="connsiteY0" fmla="*/ 0 h 12771"/>
              <a:gd name="connsiteX1" fmla="*/ 11088 w 11088"/>
              <a:gd name="connsiteY1" fmla="*/ 792 h 12771"/>
              <a:gd name="connsiteX2" fmla="*/ 8924 w 11088"/>
              <a:gd name="connsiteY2" fmla="*/ 11089 h 12771"/>
              <a:gd name="connsiteX3" fmla="*/ 4429 w 11088"/>
              <a:gd name="connsiteY3" fmla="*/ 12771 h 12771"/>
              <a:gd name="connsiteX4" fmla="*/ 0 w 11088"/>
              <a:gd name="connsiteY4" fmla="*/ 0 h 12771"/>
              <a:gd name="connsiteX0" fmla="*/ 0 w 11088"/>
              <a:gd name="connsiteY0" fmla="*/ 0 h 12771"/>
              <a:gd name="connsiteX1" fmla="*/ 11088 w 11088"/>
              <a:gd name="connsiteY1" fmla="*/ 792 h 12771"/>
              <a:gd name="connsiteX2" fmla="*/ 8924 w 11088"/>
              <a:gd name="connsiteY2" fmla="*/ 11089 h 12771"/>
              <a:gd name="connsiteX3" fmla="*/ 4429 w 11088"/>
              <a:gd name="connsiteY3" fmla="*/ 12771 h 12771"/>
              <a:gd name="connsiteX4" fmla="*/ 0 w 11088"/>
              <a:gd name="connsiteY4" fmla="*/ 0 h 12771"/>
              <a:gd name="connsiteX0" fmla="*/ 0 w 10997"/>
              <a:gd name="connsiteY0" fmla="*/ 198 h 11979"/>
              <a:gd name="connsiteX1" fmla="*/ 10997 w 10997"/>
              <a:gd name="connsiteY1" fmla="*/ 0 h 11979"/>
              <a:gd name="connsiteX2" fmla="*/ 8833 w 10997"/>
              <a:gd name="connsiteY2" fmla="*/ 10297 h 11979"/>
              <a:gd name="connsiteX3" fmla="*/ 4338 w 10997"/>
              <a:gd name="connsiteY3" fmla="*/ 11979 h 11979"/>
              <a:gd name="connsiteX4" fmla="*/ 0 w 10997"/>
              <a:gd name="connsiteY4" fmla="*/ 198 h 11979"/>
              <a:gd name="connsiteX0" fmla="*/ 0 w 10997"/>
              <a:gd name="connsiteY0" fmla="*/ 0 h 11781"/>
              <a:gd name="connsiteX1" fmla="*/ 10997 w 10997"/>
              <a:gd name="connsiteY1" fmla="*/ 495 h 11781"/>
              <a:gd name="connsiteX2" fmla="*/ 8833 w 10997"/>
              <a:gd name="connsiteY2" fmla="*/ 10099 h 11781"/>
              <a:gd name="connsiteX3" fmla="*/ 4338 w 10997"/>
              <a:gd name="connsiteY3" fmla="*/ 11781 h 11781"/>
              <a:gd name="connsiteX4" fmla="*/ 0 w 10997"/>
              <a:gd name="connsiteY4" fmla="*/ 0 h 11781"/>
              <a:gd name="connsiteX0" fmla="*/ 0 w 10997"/>
              <a:gd name="connsiteY0" fmla="*/ 0 h 11781"/>
              <a:gd name="connsiteX1" fmla="*/ 10997 w 10997"/>
              <a:gd name="connsiteY1" fmla="*/ 495 h 11781"/>
              <a:gd name="connsiteX2" fmla="*/ 8833 w 10997"/>
              <a:gd name="connsiteY2" fmla="*/ 10099 h 11781"/>
              <a:gd name="connsiteX3" fmla="*/ 4338 w 10997"/>
              <a:gd name="connsiteY3" fmla="*/ 11781 h 11781"/>
              <a:gd name="connsiteX4" fmla="*/ 0 w 10997"/>
              <a:gd name="connsiteY4" fmla="*/ 0 h 11781"/>
              <a:gd name="connsiteX0" fmla="*/ 0 w 10997"/>
              <a:gd name="connsiteY0" fmla="*/ 0 h 11781"/>
              <a:gd name="connsiteX1" fmla="*/ 10997 w 10997"/>
              <a:gd name="connsiteY1" fmla="*/ 495 h 11781"/>
              <a:gd name="connsiteX2" fmla="*/ 8470 w 10997"/>
              <a:gd name="connsiteY2" fmla="*/ 10495 h 11781"/>
              <a:gd name="connsiteX3" fmla="*/ 4338 w 10997"/>
              <a:gd name="connsiteY3" fmla="*/ 11781 h 11781"/>
              <a:gd name="connsiteX4" fmla="*/ 0 w 10997"/>
              <a:gd name="connsiteY4" fmla="*/ 0 h 11781"/>
              <a:gd name="connsiteX0" fmla="*/ 0 w 10997"/>
              <a:gd name="connsiteY0" fmla="*/ 0 h 11781"/>
              <a:gd name="connsiteX1" fmla="*/ 10997 w 10997"/>
              <a:gd name="connsiteY1" fmla="*/ 495 h 11781"/>
              <a:gd name="connsiteX2" fmla="*/ 8470 w 10997"/>
              <a:gd name="connsiteY2" fmla="*/ 10495 h 11781"/>
              <a:gd name="connsiteX3" fmla="*/ 4701 w 10997"/>
              <a:gd name="connsiteY3" fmla="*/ 11781 h 11781"/>
              <a:gd name="connsiteX4" fmla="*/ 0 w 10997"/>
              <a:gd name="connsiteY4" fmla="*/ 0 h 11781"/>
              <a:gd name="connsiteX0" fmla="*/ 0 w 10816"/>
              <a:gd name="connsiteY0" fmla="*/ 198 h 11286"/>
              <a:gd name="connsiteX1" fmla="*/ 10816 w 10816"/>
              <a:gd name="connsiteY1" fmla="*/ 0 h 11286"/>
              <a:gd name="connsiteX2" fmla="*/ 8289 w 10816"/>
              <a:gd name="connsiteY2" fmla="*/ 10000 h 11286"/>
              <a:gd name="connsiteX3" fmla="*/ 4520 w 10816"/>
              <a:gd name="connsiteY3" fmla="*/ 11286 h 11286"/>
              <a:gd name="connsiteX4" fmla="*/ 0 w 10816"/>
              <a:gd name="connsiteY4" fmla="*/ 198 h 11286"/>
              <a:gd name="connsiteX0" fmla="*/ 0 w 10544"/>
              <a:gd name="connsiteY0" fmla="*/ 990 h 11286"/>
              <a:gd name="connsiteX1" fmla="*/ 10544 w 10544"/>
              <a:gd name="connsiteY1" fmla="*/ 0 h 11286"/>
              <a:gd name="connsiteX2" fmla="*/ 8017 w 10544"/>
              <a:gd name="connsiteY2" fmla="*/ 10000 h 11286"/>
              <a:gd name="connsiteX3" fmla="*/ 4248 w 10544"/>
              <a:gd name="connsiteY3" fmla="*/ 11286 h 11286"/>
              <a:gd name="connsiteX4" fmla="*/ 0 w 10544"/>
              <a:gd name="connsiteY4" fmla="*/ 990 h 11286"/>
              <a:gd name="connsiteX0" fmla="*/ 0 w 10544"/>
              <a:gd name="connsiteY0" fmla="*/ 990 h 11286"/>
              <a:gd name="connsiteX1" fmla="*/ 10544 w 10544"/>
              <a:gd name="connsiteY1" fmla="*/ 0 h 11286"/>
              <a:gd name="connsiteX2" fmla="*/ 8017 w 10544"/>
              <a:gd name="connsiteY2" fmla="*/ 10000 h 11286"/>
              <a:gd name="connsiteX3" fmla="*/ 4248 w 10544"/>
              <a:gd name="connsiteY3" fmla="*/ 11286 h 11286"/>
              <a:gd name="connsiteX4" fmla="*/ 0 w 10544"/>
              <a:gd name="connsiteY4" fmla="*/ 990 h 11286"/>
              <a:gd name="connsiteX0" fmla="*/ 0 w 10544"/>
              <a:gd name="connsiteY0" fmla="*/ 1089 h 11286"/>
              <a:gd name="connsiteX1" fmla="*/ 10544 w 10544"/>
              <a:gd name="connsiteY1" fmla="*/ 0 h 11286"/>
              <a:gd name="connsiteX2" fmla="*/ 8017 w 10544"/>
              <a:gd name="connsiteY2" fmla="*/ 10000 h 11286"/>
              <a:gd name="connsiteX3" fmla="*/ 4248 w 10544"/>
              <a:gd name="connsiteY3" fmla="*/ 11286 h 11286"/>
              <a:gd name="connsiteX4" fmla="*/ 0 w 10544"/>
              <a:gd name="connsiteY4" fmla="*/ 1089 h 11286"/>
              <a:gd name="connsiteX0" fmla="*/ 0 w 10363"/>
              <a:gd name="connsiteY0" fmla="*/ 1881 h 11286"/>
              <a:gd name="connsiteX1" fmla="*/ 10363 w 10363"/>
              <a:gd name="connsiteY1" fmla="*/ 0 h 11286"/>
              <a:gd name="connsiteX2" fmla="*/ 7836 w 10363"/>
              <a:gd name="connsiteY2" fmla="*/ 10000 h 11286"/>
              <a:gd name="connsiteX3" fmla="*/ 4067 w 10363"/>
              <a:gd name="connsiteY3" fmla="*/ 11286 h 11286"/>
              <a:gd name="connsiteX4" fmla="*/ 0 w 10363"/>
              <a:gd name="connsiteY4" fmla="*/ 1881 h 11286"/>
              <a:gd name="connsiteX0" fmla="*/ 0 w 10454"/>
              <a:gd name="connsiteY0" fmla="*/ 990 h 11286"/>
              <a:gd name="connsiteX1" fmla="*/ 10454 w 10454"/>
              <a:gd name="connsiteY1" fmla="*/ 0 h 11286"/>
              <a:gd name="connsiteX2" fmla="*/ 7927 w 10454"/>
              <a:gd name="connsiteY2" fmla="*/ 10000 h 11286"/>
              <a:gd name="connsiteX3" fmla="*/ 4158 w 10454"/>
              <a:gd name="connsiteY3" fmla="*/ 11286 h 11286"/>
              <a:gd name="connsiteX4" fmla="*/ 0 w 10454"/>
              <a:gd name="connsiteY4" fmla="*/ 990 h 1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4" h="11286">
                <a:moveTo>
                  <a:pt x="0" y="990"/>
                </a:moveTo>
                <a:cubicBezTo>
                  <a:pt x="3515" y="-231"/>
                  <a:pt x="6939" y="330"/>
                  <a:pt x="10454" y="0"/>
                </a:cubicBezTo>
                <a:cubicBezTo>
                  <a:pt x="8857" y="4125"/>
                  <a:pt x="9343" y="3599"/>
                  <a:pt x="7927" y="10000"/>
                </a:cubicBezTo>
                <a:lnTo>
                  <a:pt x="4158" y="11286"/>
                </a:lnTo>
                <a:cubicBezTo>
                  <a:pt x="2682" y="7029"/>
                  <a:pt x="2020" y="9503"/>
                  <a:pt x="0" y="990"/>
                </a:cubicBezTo>
                <a:close/>
              </a:path>
            </a:pathLst>
          </a:custGeom>
          <a:solidFill>
            <a:srgbClr val="001965"/>
          </a:solidFill>
          <a:ln w="9525" cap="flat">
            <a:solidFill>
              <a:srgbClr val="001965"/>
            </a:solidFill>
            <a:prstDash val="solid"/>
            <a:miter/>
          </a:ln>
        </p:spPr>
        <p:txBody>
          <a:bodyPr rtlCol="0" anchor="ctr"/>
          <a:lstStyle/>
          <a:p>
            <a:pPr algn="l"/>
            <a:endParaRPr lang="de-DE"/>
          </a:p>
        </p:txBody>
      </p:sp>
    </p:spTree>
    <p:custDataLst>
      <p:tags r:id="rId1"/>
    </p:custDataLst>
    <p:extLst>
      <p:ext uri="{BB962C8B-B14F-4D97-AF65-F5344CB8AC3E}">
        <p14:creationId xmlns:p14="http://schemas.microsoft.com/office/powerpoint/2010/main" val="11108621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000F-0087-2F6B-F9DA-1FE7DC3D06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D11967-2A56-E764-827D-EF7E95B38E1D}"/>
              </a:ext>
            </a:extLst>
          </p:cNvPr>
          <p:cNvSpPr>
            <a:spLocks noGrp="1"/>
          </p:cNvSpPr>
          <p:nvPr>
            <p:ph type="title"/>
          </p:nvPr>
        </p:nvSpPr>
        <p:spPr>
          <a:xfrm>
            <a:off x="648000" y="540420"/>
            <a:ext cx="9232601" cy="1296000"/>
          </a:xfrm>
        </p:spPr>
        <p:txBody>
          <a:bodyPr/>
          <a:lstStyle/>
          <a:p>
            <a:r>
              <a:rPr lang="de-DE" dirty="0"/>
              <a:t>Prospektive Studie in Individuen mit Risiko für steatotische Lebererkrankung</a:t>
            </a:r>
          </a:p>
        </p:txBody>
      </p:sp>
      <p:sp>
        <p:nvSpPr>
          <p:cNvPr id="4" name="Textplatzhalter 3">
            <a:extLst>
              <a:ext uri="{FF2B5EF4-FFF2-40B4-BE49-F238E27FC236}">
                <a16:creationId xmlns:a16="http://schemas.microsoft.com/office/drawing/2014/main" id="{73DED2B3-59FD-2D67-8512-C4EEE73AAA9B}"/>
              </a:ext>
            </a:extLst>
          </p:cNvPr>
          <p:cNvSpPr>
            <a:spLocks noGrp="1"/>
          </p:cNvSpPr>
          <p:nvPr>
            <p:ph type="body" sz="quarter" idx="15"/>
          </p:nvPr>
        </p:nvSpPr>
        <p:spPr/>
        <p:txBody>
          <a:bodyPr/>
          <a:lstStyle/>
          <a:p>
            <a:r>
              <a:rPr lang="de-DE" i="1"/>
              <a:t>Grafiken von Novo Nordisk nach Daten von Bech K. </a:t>
            </a:r>
            <a:br>
              <a:rPr lang="de-DE"/>
            </a:br>
            <a:r>
              <a:rPr lang="de-DE"/>
              <a:t>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77A16636-E8B3-18F1-E661-8F9D0C2F9A19}"/>
              </a:ext>
            </a:extLst>
          </p:cNvPr>
          <p:cNvSpPr>
            <a:spLocks noGrp="1"/>
          </p:cNvSpPr>
          <p:nvPr>
            <p:ph type="body" sz="quarter" idx="17"/>
          </p:nvPr>
        </p:nvSpPr>
        <p:spPr>
          <a:xfrm>
            <a:off x="7928149" y="6421288"/>
            <a:ext cx="3616149"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sp>
        <p:nvSpPr>
          <p:cNvPr id="18" name="Rechteck: abgerundete Ecken 2">
            <a:extLst>
              <a:ext uri="{FF2B5EF4-FFF2-40B4-BE49-F238E27FC236}">
                <a16:creationId xmlns:a16="http://schemas.microsoft.com/office/drawing/2014/main" id="{6027A79C-9698-D116-7F7B-EAC3E503F8D7}"/>
              </a:ext>
            </a:extLst>
          </p:cNvPr>
          <p:cNvSpPr/>
          <p:nvPr/>
        </p:nvSpPr>
        <p:spPr>
          <a:xfrm>
            <a:off x="4410552" y="2314021"/>
            <a:ext cx="3375920" cy="3254260"/>
          </a:xfrm>
          <a:prstGeom prst="roundRect">
            <a:avLst>
              <a:gd name="adj" fmla="val 1539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err="1">
              <a:solidFill>
                <a:srgbClr val="FFFFFF"/>
              </a:solidFill>
              <a:latin typeface="Apis For Office"/>
            </a:endParaRPr>
          </a:p>
        </p:txBody>
      </p:sp>
      <p:sp>
        <p:nvSpPr>
          <p:cNvPr id="20" name="Inhaltsplatzhalter 7">
            <a:extLst>
              <a:ext uri="{FF2B5EF4-FFF2-40B4-BE49-F238E27FC236}">
                <a16:creationId xmlns:a16="http://schemas.microsoft.com/office/drawing/2014/main" id="{25BEC822-D360-538D-661F-F37DA4998870}"/>
              </a:ext>
            </a:extLst>
          </p:cNvPr>
          <p:cNvSpPr txBox="1">
            <a:spLocks/>
          </p:cNvSpPr>
          <p:nvPr/>
        </p:nvSpPr>
        <p:spPr>
          <a:xfrm>
            <a:off x="4968903" y="2455412"/>
            <a:ext cx="2259214"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Bevölkerung</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lang="de-DE" sz="1400"/>
              <a:t>Teilnehmer mit dem Risiko einer SLD</a:t>
            </a:r>
            <a:r>
              <a:rPr lang="de-DE" sz="1400">
                <a:latin typeface="Apis For Office"/>
              </a:rPr>
              <a:t> (30-75 Jahre)</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6" name="Gruppieren 5">
            <a:extLst>
              <a:ext uri="{FF2B5EF4-FFF2-40B4-BE49-F238E27FC236}">
                <a16:creationId xmlns:a16="http://schemas.microsoft.com/office/drawing/2014/main" id="{254BC53D-99D3-9F1D-FB3B-B665D478129D}"/>
              </a:ext>
            </a:extLst>
          </p:cNvPr>
          <p:cNvGrpSpPr/>
          <p:nvPr/>
        </p:nvGrpSpPr>
        <p:grpSpPr>
          <a:xfrm>
            <a:off x="5579532" y="4047024"/>
            <a:ext cx="377000" cy="735468"/>
            <a:chOff x="5591434" y="4208949"/>
            <a:chExt cx="377000" cy="735468"/>
          </a:xfrm>
        </p:grpSpPr>
        <p:sp>
          <p:nvSpPr>
            <p:cNvPr id="49" name="Freihandform 48">
              <a:extLst>
                <a:ext uri="{FF2B5EF4-FFF2-40B4-BE49-F238E27FC236}">
                  <a16:creationId xmlns:a16="http://schemas.microsoft.com/office/drawing/2014/main" id="{A40D312E-EFF9-714F-5572-6AD8AA10EF86}"/>
                </a:ext>
              </a:extLst>
            </p:cNvPr>
            <p:cNvSpPr/>
            <p:nvPr/>
          </p:nvSpPr>
          <p:spPr>
            <a:xfrm>
              <a:off x="5654882" y="4208949"/>
              <a:ext cx="136157" cy="136165"/>
            </a:xfrm>
            <a:custGeom>
              <a:avLst/>
              <a:gdLst>
                <a:gd name="connsiteX0" fmla="*/ 147173 w 294315"/>
                <a:gd name="connsiteY0" fmla="*/ 0 h 294331"/>
                <a:gd name="connsiteX1" fmla="*/ 0 w 294315"/>
                <a:gd name="connsiteY1" fmla="*/ 147166 h 294331"/>
                <a:gd name="connsiteX2" fmla="*/ 147173 w 294315"/>
                <a:gd name="connsiteY2" fmla="*/ 294332 h 294331"/>
                <a:gd name="connsiteX3" fmla="*/ 294315 w 294315"/>
                <a:gd name="connsiteY3" fmla="*/ 147166 h 294331"/>
                <a:gd name="connsiteX4" fmla="*/ 147173 w 294315"/>
                <a:gd name="connsiteY4" fmla="*/ 0 h 294331"/>
                <a:gd name="connsiteX5" fmla="*/ 253057 w 294315"/>
                <a:gd name="connsiteY5" fmla="*/ 194286 h 294331"/>
                <a:gd name="connsiteX6" fmla="*/ 213079 w 294315"/>
                <a:gd name="connsiteY6" fmla="*/ 161275 h 294331"/>
                <a:gd name="connsiteX7" fmla="*/ 238352 w 294315"/>
                <a:gd name="connsiteY7" fmla="*/ 116000 h 294331"/>
                <a:gd name="connsiteX8" fmla="*/ 278330 w 294315"/>
                <a:gd name="connsiteY8" fmla="*/ 149011 h 294331"/>
                <a:gd name="connsiteX9" fmla="*/ 253057 w 294315"/>
                <a:gd name="connsiteY9" fmla="*/ 194286 h 29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15" h="294331">
                  <a:moveTo>
                    <a:pt x="147173" y="0"/>
                  </a:moveTo>
                  <a:cubicBezTo>
                    <a:pt x="65906" y="0"/>
                    <a:pt x="0" y="65873"/>
                    <a:pt x="0" y="147166"/>
                  </a:cubicBezTo>
                  <a:cubicBezTo>
                    <a:pt x="0" y="228458"/>
                    <a:pt x="65876" y="294332"/>
                    <a:pt x="147173" y="294332"/>
                  </a:cubicBezTo>
                  <a:cubicBezTo>
                    <a:pt x="228469" y="294332"/>
                    <a:pt x="294315" y="228458"/>
                    <a:pt x="294315" y="147166"/>
                  </a:cubicBezTo>
                  <a:cubicBezTo>
                    <a:pt x="294315" y="65873"/>
                    <a:pt x="228439" y="0"/>
                    <a:pt x="147173" y="0"/>
                  </a:cubicBezTo>
                  <a:close/>
                  <a:moveTo>
                    <a:pt x="253057" y="194286"/>
                  </a:moveTo>
                  <a:cubicBezTo>
                    <a:pt x="235047" y="197680"/>
                    <a:pt x="217127" y="182886"/>
                    <a:pt x="213079" y="161275"/>
                  </a:cubicBezTo>
                  <a:cubicBezTo>
                    <a:pt x="209001" y="139665"/>
                    <a:pt x="220312" y="119394"/>
                    <a:pt x="238352" y="116000"/>
                  </a:cubicBezTo>
                  <a:cubicBezTo>
                    <a:pt x="256361" y="112607"/>
                    <a:pt x="274282" y="127401"/>
                    <a:pt x="278330" y="149011"/>
                  </a:cubicBezTo>
                  <a:cubicBezTo>
                    <a:pt x="282408" y="170622"/>
                    <a:pt x="271096" y="190893"/>
                    <a:pt x="253057" y="194286"/>
                  </a:cubicBezTo>
                  <a:close/>
                </a:path>
              </a:pathLst>
            </a:custGeom>
            <a:solidFill>
              <a:srgbClr val="001965"/>
            </a:solidFill>
            <a:ln w="2977" cap="flat">
              <a:noFill/>
              <a:prstDash val="solid"/>
              <a:miter/>
            </a:ln>
          </p:spPr>
          <p:txBody>
            <a:bodyPr rtlCol="0" anchor="ctr"/>
            <a:lstStyle/>
            <a:p>
              <a:endParaRPr lang="de-DE"/>
            </a:p>
          </p:txBody>
        </p:sp>
        <p:sp>
          <p:nvSpPr>
            <p:cNvPr id="50" name="Freihandform 49">
              <a:extLst>
                <a:ext uri="{FF2B5EF4-FFF2-40B4-BE49-F238E27FC236}">
                  <a16:creationId xmlns:a16="http://schemas.microsoft.com/office/drawing/2014/main" id="{B59C2DDA-F451-DF69-A6D0-811B5528371C}"/>
                </a:ext>
              </a:extLst>
            </p:cNvPr>
            <p:cNvSpPr/>
            <p:nvPr/>
          </p:nvSpPr>
          <p:spPr>
            <a:xfrm>
              <a:off x="5768564" y="4218079"/>
              <a:ext cx="199870" cy="77791"/>
            </a:xfrm>
            <a:custGeom>
              <a:avLst/>
              <a:gdLst>
                <a:gd name="connsiteX0" fmla="*/ 431607 w 432037"/>
                <a:gd name="connsiteY0" fmla="*/ 99152 h 168151"/>
                <a:gd name="connsiteX1" fmla="*/ 416187 w 432037"/>
                <a:gd name="connsiteY1" fmla="*/ 16401 h 168151"/>
                <a:gd name="connsiteX2" fmla="*/ 396481 w 432037"/>
                <a:gd name="connsiteY2" fmla="*/ 0 h 168151"/>
                <a:gd name="connsiteX3" fmla="*/ 392790 w 432037"/>
                <a:gd name="connsiteY3" fmla="*/ 357 h 168151"/>
                <a:gd name="connsiteX4" fmla="*/ 373470 w 432037"/>
                <a:gd name="connsiteY4" fmla="*/ 3959 h 168151"/>
                <a:gd name="connsiteX5" fmla="*/ 376149 w 432037"/>
                <a:gd name="connsiteY5" fmla="*/ 14645 h 168151"/>
                <a:gd name="connsiteX6" fmla="*/ 315721 w 432037"/>
                <a:gd name="connsiteY6" fmla="*/ 91264 h 168151"/>
                <a:gd name="connsiteX7" fmla="*/ 289525 w 432037"/>
                <a:gd name="connsiteY7" fmla="*/ 94360 h 168151"/>
                <a:gd name="connsiteX8" fmla="*/ 281368 w 432037"/>
                <a:gd name="connsiteY8" fmla="*/ 94836 h 168151"/>
                <a:gd name="connsiteX9" fmla="*/ 212902 w 432037"/>
                <a:gd name="connsiteY9" fmla="*/ 33934 h 168151"/>
                <a:gd name="connsiteX10" fmla="*/ 212902 w 432037"/>
                <a:gd name="connsiteY10" fmla="*/ 33874 h 168151"/>
                <a:gd name="connsiteX11" fmla="*/ 150955 w 432037"/>
                <a:gd name="connsiteY11" fmla="*/ 45424 h 168151"/>
                <a:gd name="connsiteX12" fmla="*/ 137560 w 432037"/>
                <a:gd name="connsiteY12" fmla="*/ 51496 h 168151"/>
                <a:gd name="connsiteX13" fmla="*/ 109905 w 432037"/>
                <a:gd name="connsiteY13" fmla="*/ 73226 h 168151"/>
                <a:gd name="connsiteX14" fmla="*/ 60490 w 432037"/>
                <a:gd name="connsiteY14" fmla="*/ 95610 h 168151"/>
                <a:gd name="connsiteX15" fmla="*/ 16702 w 432037"/>
                <a:gd name="connsiteY15" fmla="*/ 103766 h 168151"/>
                <a:gd name="connsiteX16" fmla="*/ 9885 w 432037"/>
                <a:gd name="connsiteY16" fmla="*/ 101028 h 168151"/>
                <a:gd name="connsiteX17" fmla="*/ 7146 w 432037"/>
                <a:gd name="connsiteY17" fmla="*/ 101415 h 168151"/>
                <a:gd name="connsiteX18" fmla="*/ 181 w 432037"/>
                <a:gd name="connsiteY18" fmla="*/ 113262 h 168151"/>
                <a:gd name="connsiteX19" fmla="*/ 8635 w 432037"/>
                <a:gd name="connsiteY19" fmla="*/ 158685 h 168151"/>
                <a:gd name="connsiteX20" fmla="*/ 18547 w 432037"/>
                <a:gd name="connsiteY20" fmla="*/ 167258 h 168151"/>
                <a:gd name="connsiteX21" fmla="*/ 19411 w 432037"/>
                <a:gd name="connsiteY21" fmla="*/ 167228 h 168151"/>
                <a:gd name="connsiteX22" fmla="*/ 27478 w 432037"/>
                <a:gd name="connsiteY22" fmla="*/ 161603 h 168151"/>
                <a:gd name="connsiteX23" fmla="*/ 71266 w 432037"/>
                <a:gd name="connsiteY23" fmla="*/ 153446 h 168151"/>
                <a:gd name="connsiteX24" fmla="*/ 92104 w 432037"/>
                <a:gd name="connsiteY24" fmla="*/ 151512 h 168151"/>
                <a:gd name="connsiteX25" fmla="*/ 125444 w 432037"/>
                <a:gd name="connsiteY25" fmla="*/ 156512 h 168151"/>
                <a:gd name="connsiteX26" fmla="*/ 159052 w 432037"/>
                <a:gd name="connsiteY26" fmla="*/ 166812 h 168151"/>
                <a:gd name="connsiteX27" fmla="*/ 168101 w 432037"/>
                <a:gd name="connsiteY27" fmla="*/ 168151 h 168151"/>
                <a:gd name="connsiteX28" fmla="*/ 173757 w 432037"/>
                <a:gd name="connsiteY28" fmla="*/ 167615 h 168151"/>
                <a:gd name="connsiteX29" fmla="*/ 213676 w 432037"/>
                <a:gd name="connsiteY29" fmla="*/ 160174 h 168151"/>
                <a:gd name="connsiteX30" fmla="*/ 213587 w 432037"/>
                <a:gd name="connsiteY30" fmla="*/ 159965 h 168151"/>
                <a:gd name="connsiteX31" fmla="*/ 235585 w 432037"/>
                <a:gd name="connsiteY31" fmla="*/ 99301 h 168151"/>
                <a:gd name="connsiteX32" fmla="*/ 254905 w 432037"/>
                <a:gd name="connsiteY32" fmla="*/ 94985 h 168151"/>
                <a:gd name="connsiteX33" fmla="*/ 254905 w 432037"/>
                <a:gd name="connsiteY33" fmla="*/ 94985 h 168151"/>
                <a:gd name="connsiteX34" fmla="*/ 296252 w 432037"/>
                <a:gd name="connsiteY34" fmla="*/ 121269 h 168151"/>
                <a:gd name="connsiteX35" fmla="*/ 306373 w 432037"/>
                <a:gd name="connsiteY35" fmla="*/ 142879 h 168151"/>
                <a:gd name="connsiteX36" fmla="*/ 415651 w 432037"/>
                <a:gd name="connsiteY36" fmla="*/ 122519 h 168151"/>
                <a:gd name="connsiteX37" fmla="*/ 431696 w 432037"/>
                <a:gd name="connsiteY37" fmla="*/ 99123 h 16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037" h="168151">
                  <a:moveTo>
                    <a:pt x="431607" y="99152"/>
                  </a:moveTo>
                  <a:lnTo>
                    <a:pt x="416187" y="16401"/>
                  </a:lnTo>
                  <a:cubicBezTo>
                    <a:pt x="414401" y="6757"/>
                    <a:pt x="405947" y="0"/>
                    <a:pt x="396481" y="0"/>
                  </a:cubicBezTo>
                  <a:cubicBezTo>
                    <a:pt x="395260" y="0"/>
                    <a:pt x="394040" y="119"/>
                    <a:pt x="392790" y="357"/>
                  </a:cubicBezTo>
                  <a:lnTo>
                    <a:pt x="373470" y="3959"/>
                  </a:lnTo>
                  <a:cubicBezTo>
                    <a:pt x="374780" y="7323"/>
                    <a:pt x="375703" y="10895"/>
                    <a:pt x="376149" y="14645"/>
                  </a:cubicBezTo>
                  <a:cubicBezTo>
                    <a:pt x="380614" y="52419"/>
                    <a:pt x="353526" y="86799"/>
                    <a:pt x="315721" y="91264"/>
                  </a:cubicBezTo>
                  <a:lnTo>
                    <a:pt x="289525" y="94360"/>
                  </a:lnTo>
                  <a:cubicBezTo>
                    <a:pt x="286816" y="94687"/>
                    <a:pt x="284077" y="94836"/>
                    <a:pt x="281368" y="94836"/>
                  </a:cubicBezTo>
                  <a:cubicBezTo>
                    <a:pt x="246451" y="94836"/>
                    <a:pt x="217010" y="68642"/>
                    <a:pt x="212902" y="33934"/>
                  </a:cubicBezTo>
                  <a:cubicBezTo>
                    <a:pt x="212902" y="33934"/>
                    <a:pt x="212902" y="33904"/>
                    <a:pt x="212902" y="33874"/>
                  </a:cubicBezTo>
                  <a:lnTo>
                    <a:pt x="150955" y="45424"/>
                  </a:lnTo>
                  <a:cubicBezTo>
                    <a:pt x="146073" y="46346"/>
                    <a:pt x="141459" y="48430"/>
                    <a:pt x="137560" y="51496"/>
                  </a:cubicBezTo>
                  <a:lnTo>
                    <a:pt x="109905" y="73226"/>
                  </a:lnTo>
                  <a:cubicBezTo>
                    <a:pt x="95468" y="84567"/>
                    <a:pt x="78530" y="92246"/>
                    <a:pt x="60490" y="95610"/>
                  </a:cubicBezTo>
                  <a:lnTo>
                    <a:pt x="16702" y="103766"/>
                  </a:lnTo>
                  <a:cubicBezTo>
                    <a:pt x="14886" y="102069"/>
                    <a:pt x="12475" y="101028"/>
                    <a:pt x="9885" y="101028"/>
                  </a:cubicBezTo>
                  <a:cubicBezTo>
                    <a:pt x="8992" y="101028"/>
                    <a:pt x="8069" y="101147"/>
                    <a:pt x="7146" y="101415"/>
                  </a:cubicBezTo>
                  <a:cubicBezTo>
                    <a:pt x="2116" y="102843"/>
                    <a:pt x="-772" y="108142"/>
                    <a:pt x="181" y="113262"/>
                  </a:cubicBezTo>
                  <a:lnTo>
                    <a:pt x="8635" y="158685"/>
                  </a:lnTo>
                  <a:cubicBezTo>
                    <a:pt x="9528" y="163537"/>
                    <a:pt x="13695" y="167258"/>
                    <a:pt x="18547" y="167258"/>
                  </a:cubicBezTo>
                  <a:cubicBezTo>
                    <a:pt x="18845" y="167258"/>
                    <a:pt x="19113" y="167258"/>
                    <a:pt x="19411" y="167228"/>
                  </a:cubicBezTo>
                  <a:cubicBezTo>
                    <a:pt x="23102" y="166901"/>
                    <a:pt x="26049" y="164609"/>
                    <a:pt x="27478" y="161603"/>
                  </a:cubicBezTo>
                  <a:lnTo>
                    <a:pt x="71266" y="153446"/>
                  </a:lnTo>
                  <a:cubicBezTo>
                    <a:pt x="78173" y="152167"/>
                    <a:pt x="85138" y="151512"/>
                    <a:pt x="92104" y="151512"/>
                  </a:cubicBezTo>
                  <a:cubicBezTo>
                    <a:pt x="103356" y="151512"/>
                    <a:pt x="114608" y="153179"/>
                    <a:pt x="125444" y="156512"/>
                  </a:cubicBezTo>
                  <a:lnTo>
                    <a:pt x="159052" y="166812"/>
                  </a:lnTo>
                  <a:cubicBezTo>
                    <a:pt x="161999" y="167705"/>
                    <a:pt x="165035" y="168151"/>
                    <a:pt x="168101" y="168151"/>
                  </a:cubicBezTo>
                  <a:cubicBezTo>
                    <a:pt x="169977" y="168151"/>
                    <a:pt x="171882" y="167973"/>
                    <a:pt x="173757" y="167615"/>
                  </a:cubicBezTo>
                  <a:lnTo>
                    <a:pt x="213676" y="160174"/>
                  </a:lnTo>
                  <a:lnTo>
                    <a:pt x="213587" y="159965"/>
                  </a:lnTo>
                  <a:cubicBezTo>
                    <a:pt x="202930" y="137164"/>
                    <a:pt x="212783" y="109958"/>
                    <a:pt x="235585" y="99301"/>
                  </a:cubicBezTo>
                  <a:cubicBezTo>
                    <a:pt x="241688" y="96444"/>
                    <a:pt x="248177" y="94985"/>
                    <a:pt x="254905" y="94985"/>
                  </a:cubicBezTo>
                  <a:lnTo>
                    <a:pt x="254905" y="94985"/>
                  </a:lnTo>
                  <a:cubicBezTo>
                    <a:pt x="272557" y="94985"/>
                    <a:pt x="288780" y="105314"/>
                    <a:pt x="296252" y="121269"/>
                  </a:cubicBezTo>
                  <a:lnTo>
                    <a:pt x="306373" y="142879"/>
                  </a:lnTo>
                  <a:lnTo>
                    <a:pt x="415651" y="122519"/>
                  </a:lnTo>
                  <a:cubicBezTo>
                    <a:pt x="426546" y="120495"/>
                    <a:pt x="433721" y="110017"/>
                    <a:pt x="431696" y="99123"/>
                  </a:cubicBezTo>
                  <a:close/>
                </a:path>
              </a:pathLst>
            </a:custGeom>
            <a:solidFill>
              <a:srgbClr val="001965"/>
            </a:solidFill>
            <a:ln w="2977" cap="flat">
              <a:noFill/>
              <a:prstDash val="solid"/>
              <a:miter/>
            </a:ln>
          </p:spPr>
          <p:txBody>
            <a:bodyPr rtlCol="0" anchor="ctr"/>
            <a:lstStyle/>
            <a:p>
              <a:endParaRPr lang="de-DE"/>
            </a:p>
          </p:txBody>
        </p:sp>
        <p:sp>
          <p:nvSpPr>
            <p:cNvPr id="51" name="Freihandform 50">
              <a:extLst>
                <a:ext uri="{FF2B5EF4-FFF2-40B4-BE49-F238E27FC236}">
                  <a16:creationId xmlns:a16="http://schemas.microsoft.com/office/drawing/2014/main" id="{9127000A-0711-2AD6-D135-50125AD52825}"/>
                </a:ext>
              </a:extLst>
            </p:cNvPr>
            <p:cNvSpPr/>
            <p:nvPr/>
          </p:nvSpPr>
          <p:spPr>
            <a:xfrm>
              <a:off x="5878939" y="4218905"/>
              <a:ext cx="51852" cy="31039"/>
            </a:xfrm>
            <a:custGeom>
              <a:avLst/>
              <a:gdLst>
                <a:gd name="connsiteX0" fmla="*/ 42782 w 112082"/>
                <a:gd name="connsiteY0" fmla="*/ 67064 h 67093"/>
                <a:gd name="connsiteX1" fmla="*/ 47902 w 112082"/>
                <a:gd name="connsiteY1" fmla="*/ 66766 h 67093"/>
                <a:gd name="connsiteX2" fmla="*/ 74098 w 112082"/>
                <a:gd name="connsiteY2" fmla="*/ 63671 h 67093"/>
                <a:gd name="connsiteX3" fmla="*/ 111784 w 112082"/>
                <a:gd name="connsiteY3" fmla="*/ 15895 h 67093"/>
                <a:gd name="connsiteX4" fmla="*/ 93924 w 112082"/>
                <a:gd name="connsiteY4" fmla="*/ 0 h 67093"/>
                <a:gd name="connsiteX5" fmla="*/ 91780 w 112082"/>
                <a:gd name="connsiteY5" fmla="*/ 119 h 67093"/>
                <a:gd name="connsiteX6" fmla="*/ 15902 w 112082"/>
                <a:gd name="connsiteY6" fmla="*/ 9109 h 67093"/>
                <a:gd name="connsiteX7" fmla="*/ 125 w 112082"/>
                <a:gd name="connsiteY7" fmla="*/ 29112 h 67093"/>
                <a:gd name="connsiteX8" fmla="*/ 42812 w 112082"/>
                <a:gd name="connsiteY8" fmla="*/ 67094 h 6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82" h="67093">
                  <a:moveTo>
                    <a:pt x="42782" y="67064"/>
                  </a:moveTo>
                  <a:cubicBezTo>
                    <a:pt x="44479" y="67064"/>
                    <a:pt x="46176" y="66975"/>
                    <a:pt x="47902" y="66766"/>
                  </a:cubicBezTo>
                  <a:lnTo>
                    <a:pt x="74098" y="63671"/>
                  </a:lnTo>
                  <a:cubicBezTo>
                    <a:pt x="97704" y="60873"/>
                    <a:pt x="114553" y="39500"/>
                    <a:pt x="111784" y="15895"/>
                  </a:cubicBezTo>
                  <a:cubicBezTo>
                    <a:pt x="110712" y="6727"/>
                    <a:pt x="102913" y="0"/>
                    <a:pt x="93924" y="0"/>
                  </a:cubicBezTo>
                  <a:cubicBezTo>
                    <a:pt x="93209" y="0"/>
                    <a:pt x="92495" y="30"/>
                    <a:pt x="91780" y="119"/>
                  </a:cubicBezTo>
                  <a:lnTo>
                    <a:pt x="15902" y="9109"/>
                  </a:lnTo>
                  <a:cubicBezTo>
                    <a:pt x="6019" y="10269"/>
                    <a:pt x="-1036" y="19229"/>
                    <a:pt x="125" y="29112"/>
                  </a:cubicBezTo>
                  <a:cubicBezTo>
                    <a:pt x="2715" y="50990"/>
                    <a:pt x="21290" y="67094"/>
                    <a:pt x="42812" y="67094"/>
                  </a:cubicBezTo>
                  <a:close/>
                </a:path>
              </a:pathLst>
            </a:custGeom>
            <a:solidFill>
              <a:srgbClr val="001965"/>
            </a:solidFill>
            <a:ln w="2977" cap="flat">
              <a:noFill/>
              <a:prstDash val="solid"/>
              <a:miter/>
            </a:ln>
          </p:spPr>
          <p:txBody>
            <a:bodyPr rtlCol="0" anchor="ctr"/>
            <a:lstStyle/>
            <a:p>
              <a:endParaRPr lang="de-DE"/>
            </a:p>
          </p:txBody>
        </p:sp>
        <p:sp>
          <p:nvSpPr>
            <p:cNvPr id="52" name="Freihandform 51">
              <a:extLst>
                <a:ext uri="{FF2B5EF4-FFF2-40B4-BE49-F238E27FC236}">
                  <a16:creationId xmlns:a16="http://schemas.microsoft.com/office/drawing/2014/main" id="{A7DDF94A-4DE2-5C00-FD46-F771F39473F6}"/>
                </a:ext>
              </a:extLst>
            </p:cNvPr>
            <p:cNvSpPr/>
            <p:nvPr/>
          </p:nvSpPr>
          <p:spPr>
            <a:xfrm>
              <a:off x="5591434" y="4264211"/>
              <a:ext cx="370645" cy="680206"/>
            </a:xfrm>
            <a:custGeom>
              <a:avLst/>
              <a:gdLst>
                <a:gd name="connsiteX0" fmla="*/ 801182 w 801181"/>
                <a:gd name="connsiteY0" fmla="*/ 289718 h 1470317"/>
                <a:gd name="connsiteX1" fmla="*/ 800676 w 801181"/>
                <a:gd name="connsiteY1" fmla="*/ 282782 h 1470317"/>
                <a:gd name="connsiteX2" fmla="*/ 765818 w 801181"/>
                <a:gd name="connsiteY2" fmla="*/ 44441 h 1470317"/>
                <a:gd name="connsiteX3" fmla="*/ 764478 w 801181"/>
                <a:gd name="connsiteY3" fmla="*/ 34351 h 1470317"/>
                <a:gd name="connsiteX4" fmla="*/ 711521 w 801181"/>
                <a:gd name="connsiteY4" fmla="*/ 44203 h 1470317"/>
                <a:gd name="connsiteX5" fmla="*/ 657998 w 801181"/>
                <a:gd name="connsiteY5" fmla="*/ 16699 h 1470317"/>
                <a:gd name="connsiteX6" fmla="*/ 655498 w 801181"/>
                <a:gd name="connsiteY6" fmla="*/ 11341 h 1470317"/>
                <a:gd name="connsiteX7" fmla="*/ 637667 w 801181"/>
                <a:gd name="connsiteY7" fmla="*/ 0 h 1470317"/>
                <a:gd name="connsiteX8" fmla="*/ 626742 w 801181"/>
                <a:gd name="connsiteY8" fmla="*/ 3304 h 1470317"/>
                <a:gd name="connsiteX9" fmla="*/ 620193 w 801181"/>
                <a:gd name="connsiteY9" fmla="*/ 28695 h 1470317"/>
                <a:gd name="connsiteX10" fmla="*/ 624569 w 801181"/>
                <a:gd name="connsiteY10" fmla="*/ 38071 h 1470317"/>
                <a:gd name="connsiteX11" fmla="*/ 650229 w 801181"/>
                <a:gd name="connsiteY11" fmla="*/ 146332 h 1470317"/>
                <a:gd name="connsiteX12" fmla="*/ 652015 w 801181"/>
                <a:gd name="connsiteY12" fmla="*/ 210509 h 1470317"/>
                <a:gd name="connsiteX13" fmla="*/ 380978 w 801181"/>
                <a:gd name="connsiteY13" fmla="*/ 182231 h 1470317"/>
                <a:gd name="connsiteX14" fmla="*/ 380800 w 801181"/>
                <a:gd name="connsiteY14" fmla="*/ 182350 h 1470317"/>
                <a:gd name="connsiteX15" fmla="*/ 365112 w 801181"/>
                <a:gd name="connsiteY15" fmla="*/ 181129 h 1470317"/>
                <a:gd name="connsiteX16" fmla="*/ 322841 w 801181"/>
                <a:gd name="connsiteY16" fmla="*/ 181129 h 1470317"/>
                <a:gd name="connsiteX17" fmla="*/ 230055 w 801181"/>
                <a:gd name="connsiteY17" fmla="*/ 226672 h 1470317"/>
                <a:gd name="connsiteX18" fmla="*/ 21352 w 801181"/>
                <a:gd name="connsiteY18" fmla="*/ 482248 h 1470317"/>
                <a:gd name="connsiteX19" fmla="*/ 20935 w 801181"/>
                <a:gd name="connsiteY19" fmla="*/ 482783 h 1470317"/>
                <a:gd name="connsiteX20" fmla="*/ 4742 w 801181"/>
                <a:gd name="connsiteY20" fmla="*/ 524992 h 1470317"/>
                <a:gd name="connsiteX21" fmla="*/ 1169 w 801181"/>
                <a:gd name="connsiteY21" fmla="*/ 766369 h 1470317"/>
                <a:gd name="connsiteX22" fmla="*/ 8 w 801181"/>
                <a:gd name="connsiteY22" fmla="*/ 806048 h 1470317"/>
                <a:gd name="connsiteX23" fmla="*/ 1229 w 801181"/>
                <a:gd name="connsiteY23" fmla="*/ 819086 h 1470317"/>
                <a:gd name="connsiteX24" fmla="*/ 36206 w 801181"/>
                <a:gd name="connsiteY24" fmla="*/ 853823 h 1470317"/>
                <a:gd name="connsiteX25" fmla="*/ 40314 w 801181"/>
                <a:gd name="connsiteY25" fmla="*/ 854954 h 1470317"/>
                <a:gd name="connsiteX26" fmla="*/ 52608 w 801181"/>
                <a:gd name="connsiteY26" fmla="*/ 856353 h 1470317"/>
                <a:gd name="connsiteX27" fmla="*/ 67165 w 801181"/>
                <a:gd name="connsiteY27" fmla="*/ 856621 h 1470317"/>
                <a:gd name="connsiteX28" fmla="*/ 68028 w 801181"/>
                <a:gd name="connsiteY28" fmla="*/ 856621 h 1470317"/>
                <a:gd name="connsiteX29" fmla="*/ 113692 w 801181"/>
                <a:gd name="connsiteY29" fmla="*/ 816883 h 1470317"/>
                <a:gd name="connsiteX30" fmla="*/ 115567 w 801181"/>
                <a:gd name="connsiteY30" fmla="*/ 803071 h 1470317"/>
                <a:gd name="connsiteX31" fmla="*/ 115776 w 801181"/>
                <a:gd name="connsiteY31" fmla="*/ 801940 h 1470317"/>
                <a:gd name="connsiteX32" fmla="*/ 116282 w 801181"/>
                <a:gd name="connsiteY32" fmla="*/ 798130 h 1470317"/>
                <a:gd name="connsiteX33" fmla="*/ 120777 w 801181"/>
                <a:gd name="connsiteY33" fmla="*/ 802000 h 1470317"/>
                <a:gd name="connsiteX34" fmla="*/ 128368 w 801181"/>
                <a:gd name="connsiteY34" fmla="*/ 805840 h 1470317"/>
                <a:gd name="connsiteX35" fmla="*/ 132267 w 801181"/>
                <a:gd name="connsiteY35" fmla="*/ 806286 h 1470317"/>
                <a:gd name="connsiteX36" fmla="*/ 145633 w 801181"/>
                <a:gd name="connsiteY36" fmla="*/ 800154 h 1470317"/>
                <a:gd name="connsiteX37" fmla="*/ 143788 w 801181"/>
                <a:gd name="connsiteY37" fmla="*/ 775299 h 1470317"/>
                <a:gd name="connsiteX38" fmla="*/ 121819 w 801181"/>
                <a:gd name="connsiteY38" fmla="*/ 756368 h 1470317"/>
                <a:gd name="connsiteX39" fmla="*/ 148402 w 801181"/>
                <a:gd name="connsiteY39" fmla="*/ 556247 h 1470317"/>
                <a:gd name="connsiteX40" fmla="*/ 256816 w 801181"/>
                <a:gd name="connsiteY40" fmla="*/ 423459 h 1470317"/>
                <a:gd name="connsiteX41" fmla="*/ 229221 w 801181"/>
                <a:gd name="connsiteY41" fmla="*/ 498322 h 1470317"/>
                <a:gd name="connsiteX42" fmla="*/ 229400 w 801181"/>
                <a:gd name="connsiteY42" fmla="*/ 509276 h 1470317"/>
                <a:gd name="connsiteX43" fmla="*/ 203710 w 801181"/>
                <a:gd name="connsiteY43" fmla="*/ 772084 h 1470317"/>
                <a:gd name="connsiteX44" fmla="*/ 186623 w 801181"/>
                <a:gd name="connsiteY44" fmla="*/ 976521 h 1470317"/>
                <a:gd name="connsiteX45" fmla="*/ 186623 w 801181"/>
                <a:gd name="connsiteY45" fmla="*/ 977325 h 1470317"/>
                <a:gd name="connsiteX46" fmla="*/ 101368 w 801181"/>
                <a:gd name="connsiteY46" fmla="*/ 1388758 h 1470317"/>
                <a:gd name="connsiteX47" fmla="*/ 100267 w 801181"/>
                <a:gd name="connsiteY47" fmla="*/ 1396199 h 1470317"/>
                <a:gd name="connsiteX48" fmla="*/ 100267 w 801181"/>
                <a:gd name="connsiteY48" fmla="*/ 1396199 h 1470317"/>
                <a:gd name="connsiteX49" fmla="*/ 100237 w 801181"/>
                <a:gd name="connsiteY49" fmla="*/ 1396795 h 1470317"/>
                <a:gd name="connsiteX50" fmla="*/ 100059 w 801181"/>
                <a:gd name="connsiteY50" fmla="*/ 1399801 h 1470317"/>
                <a:gd name="connsiteX51" fmla="*/ 98451 w 801181"/>
                <a:gd name="connsiteY51" fmla="*/ 1449690 h 1470317"/>
                <a:gd name="connsiteX52" fmla="*/ 121432 w 801181"/>
                <a:gd name="connsiteY52" fmla="*/ 1470288 h 1470317"/>
                <a:gd name="connsiteX53" fmla="*/ 275987 w 801181"/>
                <a:gd name="connsiteY53" fmla="*/ 1470288 h 1470317"/>
                <a:gd name="connsiteX54" fmla="*/ 298997 w 801181"/>
                <a:gd name="connsiteY54" fmla="*/ 1445076 h 1470317"/>
                <a:gd name="connsiteX55" fmla="*/ 293758 w 801181"/>
                <a:gd name="connsiteY55" fmla="*/ 1414297 h 1470317"/>
                <a:gd name="connsiteX56" fmla="*/ 272683 w 801181"/>
                <a:gd name="connsiteY56" fmla="*/ 1385960 h 1470317"/>
                <a:gd name="connsiteX57" fmla="*/ 246338 w 801181"/>
                <a:gd name="connsiteY57" fmla="*/ 1376166 h 1470317"/>
                <a:gd name="connsiteX58" fmla="*/ 355318 w 801181"/>
                <a:gd name="connsiteY58" fmla="*/ 1010872 h 1470317"/>
                <a:gd name="connsiteX59" fmla="*/ 358831 w 801181"/>
                <a:gd name="connsiteY59" fmla="*/ 987088 h 1470317"/>
                <a:gd name="connsiteX60" fmla="*/ 371750 w 801181"/>
                <a:gd name="connsiteY60" fmla="*/ 832391 h 1470317"/>
                <a:gd name="connsiteX61" fmla="*/ 450695 w 801181"/>
                <a:gd name="connsiteY61" fmla="*/ 978843 h 1470317"/>
                <a:gd name="connsiteX62" fmla="*/ 468287 w 801181"/>
                <a:gd name="connsiteY62" fmla="*/ 1405457 h 1470317"/>
                <a:gd name="connsiteX63" fmla="*/ 468466 w 801181"/>
                <a:gd name="connsiteY63" fmla="*/ 1407243 h 1470317"/>
                <a:gd name="connsiteX64" fmla="*/ 467007 w 801181"/>
                <a:gd name="connsiteY64" fmla="*/ 1449720 h 1470317"/>
                <a:gd name="connsiteX65" fmla="*/ 489988 w 801181"/>
                <a:gd name="connsiteY65" fmla="*/ 1470318 h 1470317"/>
                <a:gd name="connsiteX66" fmla="*/ 644543 w 801181"/>
                <a:gd name="connsiteY66" fmla="*/ 1470318 h 1470317"/>
                <a:gd name="connsiteX67" fmla="*/ 667554 w 801181"/>
                <a:gd name="connsiteY67" fmla="*/ 1445106 h 1470317"/>
                <a:gd name="connsiteX68" fmla="*/ 662315 w 801181"/>
                <a:gd name="connsiteY68" fmla="*/ 1414327 h 1470317"/>
                <a:gd name="connsiteX69" fmla="*/ 641239 w 801181"/>
                <a:gd name="connsiteY69" fmla="*/ 1385989 h 1470317"/>
                <a:gd name="connsiteX70" fmla="*/ 605577 w 801181"/>
                <a:gd name="connsiteY70" fmla="*/ 1372714 h 1470317"/>
                <a:gd name="connsiteX71" fmla="*/ 605071 w 801181"/>
                <a:gd name="connsiteY71" fmla="*/ 1372803 h 1470317"/>
                <a:gd name="connsiteX72" fmla="*/ 622068 w 801181"/>
                <a:gd name="connsiteY72" fmla="*/ 961161 h 1470317"/>
                <a:gd name="connsiteX73" fmla="*/ 622068 w 801181"/>
                <a:gd name="connsiteY73" fmla="*/ 960179 h 1470317"/>
                <a:gd name="connsiteX74" fmla="*/ 611948 w 801181"/>
                <a:gd name="connsiteY74" fmla="*/ 914577 h 1470317"/>
                <a:gd name="connsiteX75" fmla="*/ 476414 w 801181"/>
                <a:gd name="connsiteY75" fmla="*/ 661770 h 1470317"/>
                <a:gd name="connsiteX76" fmla="*/ 476414 w 801181"/>
                <a:gd name="connsiteY76" fmla="*/ 339309 h 1470317"/>
                <a:gd name="connsiteX77" fmla="*/ 721255 w 801181"/>
                <a:gd name="connsiteY77" fmla="*/ 363807 h 1470317"/>
                <a:gd name="connsiteX78" fmla="*/ 721970 w 801181"/>
                <a:gd name="connsiteY78" fmla="*/ 363836 h 1470317"/>
                <a:gd name="connsiteX79" fmla="*/ 722714 w 801181"/>
                <a:gd name="connsiteY79" fmla="*/ 363926 h 1470317"/>
                <a:gd name="connsiteX80" fmla="*/ 724917 w 801181"/>
                <a:gd name="connsiteY80" fmla="*/ 363985 h 1470317"/>
                <a:gd name="connsiteX81" fmla="*/ 799723 w 801181"/>
                <a:gd name="connsiteY81" fmla="*/ 305821 h 1470317"/>
                <a:gd name="connsiteX82" fmla="*/ 800438 w 801181"/>
                <a:gd name="connsiteY82" fmla="*/ 301059 h 1470317"/>
                <a:gd name="connsiteX83" fmla="*/ 800795 w 801181"/>
                <a:gd name="connsiteY83" fmla="*/ 298767 h 1470317"/>
                <a:gd name="connsiteX84" fmla="*/ 800795 w 801181"/>
                <a:gd name="connsiteY84" fmla="*/ 298767 h 1470317"/>
                <a:gd name="connsiteX85" fmla="*/ 800795 w 801181"/>
                <a:gd name="connsiteY85" fmla="*/ 298648 h 1470317"/>
                <a:gd name="connsiteX86" fmla="*/ 801004 w 801181"/>
                <a:gd name="connsiteY86" fmla="*/ 294659 h 1470317"/>
                <a:gd name="connsiteX87" fmla="*/ 801152 w 801181"/>
                <a:gd name="connsiteY87" fmla="*/ 291027 h 1470317"/>
                <a:gd name="connsiteX88" fmla="*/ 801093 w 801181"/>
                <a:gd name="connsiteY88" fmla="*/ 289688 h 14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01181" h="1470317">
                  <a:moveTo>
                    <a:pt x="801182" y="289718"/>
                  </a:moveTo>
                  <a:cubicBezTo>
                    <a:pt x="801122" y="287366"/>
                    <a:pt x="800974" y="285074"/>
                    <a:pt x="800676" y="282782"/>
                  </a:cubicBezTo>
                  <a:lnTo>
                    <a:pt x="765818" y="44441"/>
                  </a:lnTo>
                  <a:lnTo>
                    <a:pt x="764478" y="34351"/>
                  </a:lnTo>
                  <a:lnTo>
                    <a:pt x="711521" y="44203"/>
                  </a:lnTo>
                  <a:cubicBezTo>
                    <a:pt x="689493" y="48311"/>
                    <a:pt x="667494" y="37000"/>
                    <a:pt x="657998" y="16699"/>
                  </a:cubicBezTo>
                  <a:lnTo>
                    <a:pt x="655498" y="11341"/>
                  </a:lnTo>
                  <a:cubicBezTo>
                    <a:pt x="652164" y="4197"/>
                    <a:pt x="645079" y="0"/>
                    <a:pt x="637667" y="0"/>
                  </a:cubicBezTo>
                  <a:cubicBezTo>
                    <a:pt x="633975" y="0"/>
                    <a:pt x="630165" y="1042"/>
                    <a:pt x="626742" y="3304"/>
                  </a:cubicBezTo>
                  <a:cubicBezTo>
                    <a:pt x="618496" y="8751"/>
                    <a:pt x="616026" y="19765"/>
                    <a:pt x="620193" y="28695"/>
                  </a:cubicBezTo>
                  <a:lnTo>
                    <a:pt x="624569" y="38071"/>
                  </a:lnTo>
                  <a:cubicBezTo>
                    <a:pt x="640465" y="72005"/>
                    <a:pt x="649187" y="108856"/>
                    <a:pt x="650229" y="146332"/>
                  </a:cubicBezTo>
                  <a:lnTo>
                    <a:pt x="652015" y="210509"/>
                  </a:lnTo>
                  <a:lnTo>
                    <a:pt x="380978" y="182231"/>
                  </a:lnTo>
                  <a:cubicBezTo>
                    <a:pt x="380978" y="182231"/>
                    <a:pt x="380859" y="182290"/>
                    <a:pt x="380800" y="182350"/>
                  </a:cubicBezTo>
                  <a:cubicBezTo>
                    <a:pt x="375650" y="181635"/>
                    <a:pt x="370470" y="181129"/>
                    <a:pt x="365112" y="181129"/>
                  </a:cubicBezTo>
                  <a:lnTo>
                    <a:pt x="322841" y="181129"/>
                  </a:lnTo>
                  <a:cubicBezTo>
                    <a:pt x="322841" y="181129"/>
                    <a:pt x="272563" y="174670"/>
                    <a:pt x="230055" y="226672"/>
                  </a:cubicBezTo>
                  <a:lnTo>
                    <a:pt x="21352" y="482248"/>
                  </a:lnTo>
                  <a:cubicBezTo>
                    <a:pt x="21203" y="482426"/>
                    <a:pt x="21084" y="482605"/>
                    <a:pt x="20935" y="482783"/>
                  </a:cubicBezTo>
                  <a:cubicBezTo>
                    <a:pt x="11439" y="494363"/>
                    <a:pt x="5426" y="508918"/>
                    <a:pt x="4742" y="524992"/>
                  </a:cubicBezTo>
                  <a:lnTo>
                    <a:pt x="1169" y="766369"/>
                  </a:lnTo>
                  <a:lnTo>
                    <a:pt x="8" y="806048"/>
                  </a:lnTo>
                  <a:cubicBezTo>
                    <a:pt x="-51" y="810424"/>
                    <a:pt x="187" y="814829"/>
                    <a:pt x="1229" y="819086"/>
                  </a:cubicBezTo>
                  <a:cubicBezTo>
                    <a:pt x="5486" y="836499"/>
                    <a:pt x="18494" y="848019"/>
                    <a:pt x="36206" y="853823"/>
                  </a:cubicBezTo>
                  <a:cubicBezTo>
                    <a:pt x="37546" y="854270"/>
                    <a:pt x="38945" y="854627"/>
                    <a:pt x="40314" y="854954"/>
                  </a:cubicBezTo>
                  <a:cubicBezTo>
                    <a:pt x="44333" y="855877"/>
                    <a:pt x="48471" y="856264"/>
                    <a:pt x="52608" y="856353"/>
                  </a:cubicBezTo>
                  <a:lnTo>
                    <a:pt x="67165" y="856621"/>
                  </a:lnTo>
                  <a:cubicBezTo>
                    <a:pt x="67463" y="856621"/>
                    <a:pt x="67760" y="856621"/>
                    <a:pt x="68028" y="856621"/>
                  </a:cubicBezTo>
                  <a:cubicBezTo>
                    <a:pt x="90979" y="856621"/>
                    <a:pt x="110507" y="839714"/>
                    <a:pt x="113692" y="816883"/>
                  </a:cubicBezTo>
                  <a:lnTo>
                    <a:pt x="115567" y="803071"/>
                  </a:lnTo>
                  <a:cubicBezTo>
                    <a:pt x="115627" y="802684"/>
                    <a:pt x="115716" y="802327"/>
                    <a:pt x="115776" y="801940"/>
                  </a:cubicBezTo>
                  <a:lnTo>
                    <a:pt x="116282" y="798130"/>
                  </a:lnTo>
                  <a:lnTo>
                    <a:pt x="120777" y="802000"/>
                  </a:lnTo>
                  <a:cubicBezTo>
                    <a:pt x="123039" y="803935"/>
                    <a:pt x="125659" y="805215"/>
                    <a:pt x="128368" y="805840"/>
                  </a:cubicBezTo>
                  <a:cubicBezTo>
                    <a:pt x="129648" y="806137"/>
                    <a:pt x="130957" y="806286"/>
                    <a:pt x="132267" y="806286"/>
                  </a:cubicBezTo>
                  <a:cubicBezTo>
                    <a:pt x="137209" y="806286"/>
                    <a:pt x="142150" y="804203"/>
                    <a:pt x="145633" y="800154"/>
                  </a:cubicBezTo>
                  <a:cubicBezTo>
                    <a:pt x="151974" y="792772"/>
                    <a:pt x="151170" y="781639"/>
                    <a:pt x="143788" y="775299"/>
                  </a:cubicBezTo>
                  <a:lnTo>
                    <a:pt x="121819" y="756368"/>
                  </a:lnTo>
                  <a:lnTo>
                    <a:pt x="148402" y="556247"/>
                  </a:lnTo>
                  <a:lnTo>
                    <a:pt x="256816" y="423459"/>
                  </a:lnTo>
                  <a:lnTo>
                    <a:pt x="229221" y="498322"/>
                  </a:lnTo>
                  <a:cubicBezTo>
                    <a:pt x="229311" y="501983"/>
                    <a:pt x="229400" y="505614"/>
                    <a:pt x="229400" y="509276"/>
                  </a:cubicBezTo>
                  <a:cubicBezTo>
                    <a:pt x="229400" y="597117"/>
                    <a:pt x="203710" y="684243"/>
                    <a:pt x="203710" y="772084"/>
                  </a:cubicBezTo>
                  <a:lnTo>
                    <a:pt x="186623" y="976521"/>
                  </a:lnTo>
                  <a:cubicBezTo>
                    <a:pt x="186623" y="976789"/>
                    <a:pt x="186623" y="977057"/>
                    <a:pt x="186623" y="977325"/>
                  </a:cubicBezTo>
                  <a:lnTo>
                    <a:pt x="101368" y="1388758"/>
                  </a:lnTo>
                  <a:cubicBezTo>
                    <a:pt x="100862" y="1391228"/>
                    <a:pt x="100505" y="1393729"/>
                    <a:pt x="100267" y="1396199"/>
                  </a:cubicBezTo>
                  <a:lnTo>
                    <a:pt x="100267" y="1396199"/>
                  </a:lnTo>
                  <a:cubicBezTo>
                    <a:pt x="100267" y="1396199"/>
                    <a:pt x="100267" y="1396438"/>
                    <a:pt x="100237" y="1396795"/>
                  </a:cubicBezTo>
                  <a:cubicBezTo>
                    <a:pt x="100148" y="1397807"/>
                    <a:pt x="100088" y="1398789"/>
                    <a:pt x="100059" y="1399801"/>
                  </a:cubicBezTo>
                  <a:cubicBezTo>
                    <a:pt x="99404" y="1410428"/>
                    <a:pt x="97558" y="1441504"/>
                    <a:pt x="98451" y="1449690"/>
                  </a:cubicBezTo>
                  <a:cubicBezTo>
                    <a:pt x="99731" y="1461418"/>
                    <a:pt x="109644" y="1470288"/>
                    <a:pt x="121432" y="1470288"/>
                  </a:cubicBezTo>
                  <a:lnTo>
                    <a:pt x="275987" y="1470288"/>
                  </a:lnTo>
                  <a:cubicBezTo>
                    <a:pt x="289591" y="1470288"/>
                    <a:pt x="300248" y="1458620"/>
                    <a:pt x="298997" y="1445076"/>
                  </a:cubicBezTo>
                  <a:lnTo>
                    <a:pt x="293758" y="1414297"/>
                  </a:lnTo>
                  <a:cubicBezTo>
                    <a:pt x="291675" y="1402034"/>
                    <a:pt x="283816" y="1391496"/>
                    <a:pt x="272683" y="1385960"/>
                  </a:cubicBezTo>
                  <a:lnTo>
                    <a:pt x="246338" y="1376166"/>
                  </a:lnTo>
                  <a:lnTo>
                    <a:pt x="355318" y="1010872"/>
                  </a:lnTo>
                  <a:cubicBezTo>
                    <a:pt x="357700" y="1002924"/>
                    <a:pt x="358771" y="994946"/>
                    <a:pt x="358831" y="987088"/>
                  </a:cubicBezTo>
                  <a:lnTo>
                    <a:pt x="371750" y="832391"/>
                  </a:lnTo>
                  <a:lnTo>
                    <a:pt x="450695" y="978843"/>
                  </a:lnTo>
                  <a:lnTo>
                    <a:pt x="468287" y="1405457"/>
                  </a:lnTo>
                  <a:cubicBezTo>
                    <a:pt x="468287" y="1406052"/>
                    <a:pt x="468407" y="1406647"/>
                    <a:pt x="468466" y="1407243"/>
                  </a:cubicBezTo>
                  <a:cubicBezTo>
                    <a:pt x="467633" y="1419209"/>
                    <a:pt x="466204" y="1442486"/>
                    <a:pt x="467007" y="1449720"/>
                  </a:cubicBezTo>
                  <a:cubicBezTo>
                    <a:pt x="468287" y="1461448"/>
                    <a:pt x="478200" y="1470318"/>
                    <a:pt x="489988" y="1470318"/>
                  </a:cubicBezTo>
                  <a:lnTo>
                    <a:pt x="644543" y="1470318"/>
                  </a:lnTo>
                  <a:cubicBezTo>
                    <a:pt x="658147" y="1470318"/>
                    <a:pt x="668804" y="1458650"/>
                    <a:pt x="667554" y="1445106"/>
                  </a:cubicBezTo>
                  <a:lnTo>
                    <a:pt x="662315" y="1414327"/>
                  </a:lnTo>
                  <a:cubicBezTo>
                    <a:pt x="660231" y="1402063"/>
                    <a:pt x="652372" y="1391526"/>
                    <a:pt x="641239" y="1385989"/>
                  </a:cubicBezTo>
                  <a:lnTo>
                    <a:pt x="605577" y="1372714"/>
                  </a:lnTo>
                  <a:lnTo>
                    <a:pt x="605071" y="1372803"/>
                  </a:lnTo>
                  <a:lnTo>
                    <a:pt x="622068" y="961161"/>
                  </a:lnTo>
                  <a:cubicBezTo>
                    <a:pt x="622068" y="960834"/>
                    <a:pt x="622068" y="960507"/>
                    <a:pt x="622068" y="960179"/>
                  </a:cubicBezTo>
                  <a:cubicBezTo>
                    <a:pt x="622932" y="944849"/>
                    <a:pt x="619776" y="929073"/>
                    <a:pt x="611948" y="914577"/>
                  </a:cubicBezTo>
                  <a:lnTo>
                    <a:pt x="476414" y="661770"/>
                  </a:lnTo>
                  <a:lnTo>
                    <a:pt x="476414" y="339309"/>
                  </a:lnTo>
                  <a:lnTo>
                    <a:pt x="721255" y="363807"/>
                  </a:lnTo>
                  <a:cubicBezTo>
                    <a:pt x="721493" y="363807"/>
                    <a:pt x="721732" y="363807"/>
                    <a:pt x="721970" y="363836"/>
                  </a:cubicBezTo>
                  <a:cubicBezTo>
                    <a:pt x="722208" y="363836"/>
                    <a:pt x="722446" y="363896"/>
                    <a:pt x="722714" y="363926"/>
                  </a:cubicBezTo>
                  <a:cubicBezTo>
                    <a:pt x="723428" y="363985"/>
                    <a:pt x="724172" y="363955"/>
                    <a:pt x="724917" y="363985"/>
                  </a:cubicBezTo>
                  <a:cubicBezTo>
                    <a:pt x="760936" y="365801"/>
                    <a:pt x="792728" y="340857"/>
                    <a:pt x="799723" y="305821"/>
                  </a:cubicBezTo>
                  <a:cubicBezTo>
                    <a:pt x="800051" y="304244"/>
                    <a:pt x="800230" y="302636"/>
                    <a:pt x="800438" y="301059"/>
                  </a:cubicBezTo>
                  <a:cubicBezTo>
                    <a:pt x="800527" y="300285"/>
                    <a:pt x="800706" y="299541"/>
                    <a:pt x="800795" y="298767"/>
                  </a:cubicBezTo>
                  <a:lnTo>
                    <a:pt x="800795" y="298767"/>
                  </a:lnTo>
                  <a:cubicBezTo>
                    <a:pt x="800795" y="298767"/>
                    <a:pt x="800795" y="298677"/>
                    <a:pt x="800795" y="298648"/>
                  </a:cubicBezTo>
                  <a:cubicBezTo>
                    <a:pt x="800914" y="297338"/>
                    <a:pt x="800944" y="295998"/>
                    <a:pt x="801004" y="294659"/>
                  </a:cubicBezTo>
                  <a:cubicBezTo>
                    <a:pt x="801063" y="293439"/>
                    <a:pt x="801152" y="292218"/>
                    <a:pt x="801152" y="291027"/>
                  </a:cubicBezTo>
                  <a:cubicBezTo>
                    <a:pt x="801152" y="290581"/>
                    <a:pt x="801093" y="290134"/>
                    <a:pt x="801093" y="289688"/>
                  </a:cubicBezTo>
                  <a:close/>
                </a:path>
              </a:pathLst>
            </a:custGeom>
            <a:solidFill>
              <a:srgbClr val="001965"/>
            </a:solidFill>
            <a:ln w="2977" cap="flat">
              <a:noFill/>
              <a:prstDash val="solid"/>
              <a:miter/>
            </a:ln>
          </p:spPr>
          <p:txBody>
            <a:bodyPr rtlCol="0" anchor="ctr"/>
            <a:lstStyle/>
            <a:p>
              <a:endParaRPr lang="de-DE"/>
            </a:p>
          </p:txBody>
        </p:sp>
      </p:grpSp>
      <p:grpSp>
        <p:nvGrpSpPr>
          <p:cNvPr id="3" name="Gruppieren 2">
            <a:extLst>
              <a:ext uri="{FF2B5EF4-FFF2-40B4-BE49-F238E27FC236}">
                <a16:creationId xmlns:a16="http://schemas.microsoft.com/office/drawing/2014/main" id="{7F76F148-F575-4E17-7820-7F391ABC7948}"/>
              </a:ext>
            </a:extLst>
          </p:cNvPr>
          <p:cNvGrpSpPr/>
          <p:nvPr/>
        </p:nvGrpSpPr>
        <p:grpSpPr>
          <a:xfrm>
            <a:off x="4810756" y="4034313"/>
            <a:ext cx="600645" cy="748179"/>
            <a:chOff x="4727942" y="3877130"/>
            <a:chExt cx="600645" cy="748179"/>
          </a:xfrm>
        </p:grpSpPr>
        <p:sp>
          <p:nvSpPr>
            <p:cNvPr id="73" name="Freihandform 72">
              <a:extLst>
                <a:ext uri="{FF2B5EF4-FFF2-40B4-BE49-F238E27FC236}">
                  <a16:creationId xmlns:a16="http://schemas.microsoft.com/office/drawing/2014/main" id="{1A473364-8031-34A1-D890-9C7496E8427C}"/>
                </a:ext>
              </a:extLst>
            </p:cNvPr>
            <p:cNvSpPr/>
            <p:nvPr/>
          </p:nvSpPr>
          <p:spPr>
            <a:xfrm rot="17660401">
              <a:off x="5001890" y="3877133"/>
              <a:ext cx="133565" cy="133559"/>
            </a:xfrm>
            <a:custGeom>
              <a:avLst/>
              <a:gdLst>
                <a:gd name="connsiteX0" fmla="*/ 287618 w 287617"/>
                <a:gd name="connsiteY0" fmla="*/ 143802 h 287604"/>
                <a:gd name="connsiteX1" fmla="*/ 143809 w 287617"/>
                <a:gd name="connsiteY1" fmla="*/ 287604 h 287604"/>
                <a:gd name="connsiteX2" fmla="*/ 0 w 287617"/>
                <a:gd name="connsiteY2" fmla="*/ 143802 h 287604"/>
                <a:gd name="connsiteX3" fmla="*/ 143809 w 287617"/>
                <a:gd name="connsiteY3" fmla="*/ 0 h 287604"/>
                <a:gd name="connsiteX4" fmla="*/ 287618 w 287617"/>
                <a:gd name="connsiteY4" fmla="*/ 143802 h 28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17" h="287604">
                  <a:moveTo>
                    <a:pt x="287618" y="143802"/>
                  </a:moveTo>
                  <a:cubicBezTo>
                    <a:pt x="287618" y="223222"/>
                    <a:pt x="223232" y="287604"/>
                    <a:pt x="143809" y="287604"/>
                  </a:cubicBezTo>
                  <a:cubicBezTo>
                    <a:pt x="64385" y="287604"/>
                    <a:pt x="0" y="223222"/>
                    <a:pt x="0" y="143802"/>
                  </a:cubicBezTo>
                  <a:cubicBezTo>
                    <a:pt x="0" y="64382"/>
                    <a:pt x="64385" y="0"/>
                    <a:pt x="143809" y="0"/>
                  </a:cubicBezTo>
                  <a:cubicBezTo>
                    <a:pt x="223232" y="0"/>
                    <a:pt x="287618" y="64382"/>
                    <a:pt x="287618" y="143802"/>
                  </a:cubicBezTo>
                  <a:close/>
                </a:path>
              </a:pathLst>
            </a:custGeom>
            <a:solidFill>
              <a:srgbClr val="001965"/>
            </a:solidFill>
            <a:ln w="2977" cap="flat">
              <a:noFill/>
              <a:prstDash val="solid"/>
              <a:miter/>
            </a:ln>
          </p:spPr>
          <p:txBody>
            <a:bodyPr rtlCol="0" anchor="ctr"/>
            <a:lstStyle/>
            <a:p>
              <a:endParaRPr lang="de-DE"/>
            </a:p>
          </p:txBody>
        </p:sp>
        <p:sp>
          <p:nvSpPr>
            <p:cNvPr id="74" name="Freihandform 73">
              <a:extLst>
                <a:ext uri="{FF2B5EF4-FFF2-40B4-BE49-F238E27FC236}">
                  <a16:creationId xmlns:a16="http://schemas.microsoft.com/office/drawing/2014/main" id="{26DC6372-7BB7-D931-D994-1BF41B0C2B4B}"/>
                </a:ext>
              </a:extLst>
            </p:cNvPr>
            <p:cNvSpPr/>
            <p:nvPr/>
          </p:nvSpPr>
          <p:spPr>
            <a:xfrm>
              <a:off x="4730023" y="4081485"/>
              <a:ext cx="34279" cy="48243"/>
            </a:xfrm>
            <a:custGeom>
              <a:avLst/>
              <a:gdLst>
                <a:gd name="connsiteX0" fmla="*/ 71638 w 73816"/>
                <a:gd name="connsiteY0" fmla="*/ 54264 h 103885"/>
                <a:gd name="connsiteX1" fmla="*/ 64762 w 73816"/>
                <a:gd name="connsiteY1" fmla="*/ 74982 h 103885"/>
                <a:gd name="connsiteX2" fmla="*/ 24695 w 73816"/>
                <a:gd name="connsiteY2" fmla="*/ 103885 h 103885"/>
                <a:gd name="connsiteX3" fmla="*/ 11358 w 73816"/>
                <a:gd name="connsiteY3" fmla="*/ 101712 h 103885"/>
                <a:gd name="connsiteX4" fmla="*/ 850 w 73816"/>
                <a:gd name="connsiteY4" fmla="*/ 80727 h 103885"/>
                <a:gd name="connsiteX5" fmla="*/ 23921 w 73816"/>
                <a:gd name="connsiteY5" fmla="*/ 11371 h 103885"/>
                <a:gd name="connsiteX6" fmla="*/ 39668 w 73816"/>
                <a:gd name="connsiteY6" fmla="*/ 0 h 103885"/>
                <a:gd name="connsiteX7" fmla="*/ 44907 w 73816"/>
                <a:gd name="connsiteY7" fmla="*/ 863 h 103885"/>
                <a:gd name="connsiteX8" fmla="*/ 44907 w 73816"/>
                <a:gd name="connsiteY8" fmla="*/ 863 h 103885"/>
                <a:gd name="connsiteX9" fmla="*/ 71638 w 73816"/>
                <a:gd name="connsiteY9" fmla="*/ 54264 h 1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16" h="103885">
                  <a:moveTo>
                    <a:pt x="71638" y="54264"/>
                  </a:moveTo>
                  <a:lnTo>
                    <a:pt x="64762" y="74982"/>
                  </a:lnTo>
                  <a:cubicBezTo>
                    <a:pt x="58868" y="92693"/>
                    <a:pt x="42377" y="103885"/>
                    <a:pt x="24695" y="103885"/>
                  </a:cubicBezTo>
                  <a:cubicBezTo>
                    <a:pt x="20289" y="103885"/>
                    <a:pt x="15794" y="103201"/>
                    <a:pt x="11358" y="101712"/>
                  </a:cubicBezTo>
                  <a:cubicBezTo>
                    <a:pt x="2666" y="98825"/>
                    <a:pt x="-2037" y="89419"/>
                    <a:pt x="850" y="80727"/>
                  </a:cubicBezTo>
                  <a:lnTo>
                    <a:pt x="23921" y="11371"/>
                  </a:lnTo>
                  <a:cubicBezTo>
                    <a:pt x="26242" y="4405"/>
                    <a:pt x="32702" y="0"/>
                    <a:pt x="39668" y="0"/>
                  </a:cubicBezTo>
                  <a:cubicBezTo>
                    <a:pt x="41394" y="0"/>
                    <a:pt x="43180" y="268"/>
                    <a:pt x="44907" y="863"/>
                  </a:cubicBezTo>
                  <a:lnTo>
                    <a:pt x="44907" y="863"/>
                  </a:lnTo>
                  <a:cubicBezTo>
                    <a:pt x="67024" y="8216"/>
                    <a:pt x="79021" y="32118"/>
                    <a:pt x="71638" y="54264"/>
                  </a:cubicBezTo>
                  <a:close/>
                </a:path>
              </a:pathLst>
            </a:custGeom>
            <a:solidFill>
              <a:srgbClr val="001965"/>
            </a:solidFill>
            <a:ln w="2977" cap="flat">
              <a:noFill/>
              <a:prstDash val="solid"/>
              <a:miter/>
            </a:ln>
          </p:spPr>
          <p:txBody>
            <a:bodyPr rtlCol="0" anchor="ctr"/>
            <a:lstStyle/>
            <a:p>
              <a:endParaRPr lang="de-DE"/>
            </a:p>
          </p:txBody>
        </p:sp>
        <p:sp>
          <p:nvSpPr>
            <p:cNvPr id="75" name="Freihandform 74">
              <a:extLst>
                <a:ext uri="{FF2B5EF4-FFF2-40B4-BE49-F238E27FC236}">
                  <a16:creationId xmlns:a16="http://schemas.microsoft.com/office/drawing/2014/main" id="{6E9BC4CC-63CA-F43F-72DF-BB6AA91EC2A5}"/>
                </a:ext>
              </a:extLst>
            </p:cNvPr>
            <p:cNvSpPr/>
            <p:nvPr/>
          </p:nvSpPr>
          <p:spPr>
            <a:xfrm>
              <a:off x="4727942" y="3993213"/>
              <a:ext cx="96559" cy="194173"/>
            </a:xfrm>
            <a:custGeom>
              <a:avLst/>
              <a:gdLst>
                <a:gd name="connsiteX0" fmla="*/ 985 w 207929"/>
                <a:gd name="connsiteY0" fmla="*/ 367736 h 418130"/>
                <a:gd name="connsiteX1" fmla="*/ 16732 w 207929"/>
                <a:gd name="connsiteY1" fmla="*/ 318145 h 418130"/>
                <a:gd name="connsiteX2" fmla="*/ 29146 w 207929"/>
                <a:gd name="connsiteY2" fmla="*/ 319335 h 418130"/>
                <a:gd name="connsiteX3" fmla="*/ 93296 w 207929"/>
                <a:gd name="connsiteY3" fmla="*/ 273048 h 418130"/>
                <a:gd name="connsiteX4" fmla="*/ 100172 w 207929"/>
                <a:gd name="connsiteY4" fmla="*/ 252331 h 418130"/>
                <a:gd name="connsiteX5" fmla="*/ 63974 w 207929"/>
                <a:gd name="connsiteY5" fmla="*/ 169431 h 418130"/>
                <a:gd name="connsiteX6" fmla="*/ 73768 w 207929"/>
                <a:gd name="connsiteY6" fmla="*/ 138563 h 418130"/>
                <a:gd name="connsiteX7" fmla="*/ 81269 w 207929"/>
                <a:gd name="connsiteY7" fmla="*/ 126299 h 418130"/>
                <a:gd name="connsiteX8" fmla="*/ 105649 w 207929"/>
                <a:gd name="connsiteY8" fmla="*/ 102099 h 418130"/>
                <a:gd name="connsiteX9" fmla="*/ 133304 w 207929"/>
                <a:gd name="connsiteY9" fmla="*/ 56854 h 418130"/>
                <a:gd name="connsiteX10" fmla="*/ 146491 w 207929"/>
                <a:gd name="connsiteY10" fmla="*/ 15389 h 418130"/>
                <a:gd name="connsiteX11" fmla="*/ 145360 w 207929"/>
                <a:gd name="connsiteY11" fmla="*/ 5834 h 418130"/>
                <a:gd name="connsiteX12" fmla="*/ 154498 w 207929"/>
                <a:gd name="connsiteY12" fmla="*/ 0 h 418130"/>
                <a:gd name="connsiteX13" fmla="*/ 157684 w 207929"/>
                <a:gd name="connsiteY13" fmla="*/ 506 h 418130"/>
                <a:gd name="connsiteX14" fmla="*/ 200728 w 207929"/>
                <a:gd name="connsiteY14" fmla="*/ 14169 h 418130"/>
                <a:gd name="connsiteX15" fmla="*/ 207723 w 207929"/>
                <a:gd name="connsiteY15" fmla="*/ 25629 h 418130"/>
                <a:gd name="connsiteX16" fmla="*/ 201294 w 207929"/>
                <a:gd name="connsiteY16" fmla="*/ 32773 h 418130"/>
                <a:gd name="connsiteX17" fmla="*/ 188106 w 207929"/>
                <a:gd name="connsiteY17" fmla="*/ 74238 h 418130"/>
                <a:gd name="connsiteX18" fmla="*/ 184564 w 207929"/>
                <a:gd name="connsiteY18" fmla="*/ 127133 h 418130"/>
                <a:gd name="connsiteX19" fmla="*/ 190518 w 207929"/>
                <a:gd name="connsiteY19" fmla="*/ 160977 h 418130"/>
                <a:gd name="connsiteX20" fmla="*/ 189714 w 207929"/>
                <a:gd name="connsiteY20" fmla="*/ 174670 h 418130"/>
                <a:gd name="connsiteX21" fmla="*/ 173937 w 207929"/>
                <a:gd name="connsiteY21" fmla="*/ 171842 h 418130"/>
                <a:gd name="connsiteX22" fmla="*/ 173937 w 207929"/>
                <a:gd name="connsiteY22" fmla="*/ 171842 h 418130"/>
                <a:gd name="connsiteX23" fmla="*/ 146431 w 207929"/>
                <a:gd name="connsiteY23" fmla="*/ 181189 h 418130"/>
                <a:gd name="connsiteX24" fmla="*/ 129166 w 207929"/>
                <a:gd name="connsiteY24" fmla="*/ 211134 h 418130"/>
                <a:gd name="connsiteX25" fmla="*/ 138126 w 207929"/>
                <a:gd name="connsiteY25" fmla="*/ 244532 h 418130"/>
                <a:gd name="connsiteX26" fmla="*/ 158934 w 207929"/>
                <a:gd name="connsiteY26" fmla="*/ 271620 h 418130"/>
                <a:gd name="connsiteX27" fmla="*/ 116723 w 207929"/>
                <a:gd name="connsiteY27" fmla="*/ 404468 h 418130"/>
                <a:gd name="connsiteX28" fmla="*/ 98029 w 207929"/>
                <a:gd name="connsiteY28" fmla="*/ 418131 h 418130"/>
                <a:gd name="connsiteX29" fmla="*/ 92075 w 207929"/>
                <a:gd name="connsiteY29" fmla="*/ 417208 h 418130"/>
                <a:gd name="connsiteX30" fmla="*/ 13666 w 207929"/>
                <a:gd name="connsiteY30" fmla="*/ 392293 h 418130"/>
                <a:gd name="connsiteX31" fmla="*/ 926 w 207929"/>
                <a:gd name="connsiteY31" fmla="*/ 367676 h 4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7929" h="418130">
                  <a:moveTo>
                    <a:pt x="985" y="367736"/>
                  </a:moveTo>
                  <a:lnTo>
                    <a:pt x="16732" y="318145"/>
                  </a:lnTo>
                  <a:cubicBezTo>
                    <a:pt x="20811" y="318919"/>
                    <a:pt x="24978" y="319335"/>
                    <a:pt x="29146" y="319335"/>
                  </a:cubicBezTo>
                  <a:cubicBezTo>
                    <a:pt x="58318" y="319335"/>
                    <a:pt x="84097" y="300731"/>
                    <a:pt x="93296" y="273048"/>
                  </a:cubicBezTo>
                  <a:lnTo>
                    <a:pt x="100172" y="252331"/>
                  </a:lnTo>
                  <a:cubicBezTo>
                    <a:pt x="111186" y="219231"/>
                    <a:pt x="95052" y="183511"/>
                    <a:pt x="63974" y="169431"/>
                  </a:cubicBezTo>
                  <a:lnTo>
                    <a:pt x="73768" y="138563"/>
                  </a:lnTo>
                  <a:cubicBezTo>
                    <a:pt x="75226" y="133920"/>
                    <a:pt x="77816" y="129723"/>
                    <a:pt x="81269" y="126299"/>
                  </a:cubicBezTo>
                  <a:lnTo>
                    <a:pt x="105649" y="102099"/>
                  </a:lnTo>
                  <a:cubicBezTo>
                    <a:pt x="118390" y="89478"/>
                    <a:pt x="127856" y="73940"/>
                    <a:pt x="133304" y="56854"/>
                  </a:cubicBezTo>
                  <a:lnTo>
                    <a:pt x="146491" y="15389"/>
                  </a:lnTo>
                  <a:cubicBezTo>
                    <a:pt x="144556" y="12740"/>
                    <a:pt x="143961" y="9168"/>
                    <a:pt x="145360" y="5834"/>
                  </a:cubicBezTo>
                  <a:cubicBezTo>
                    <a:pt x="146937" y="2143"/>
                    <a:pt x="150629" y="0"/>
                    <a:pt x="154498" y="0"/>
                  </a:cubicBezTo>
                  <a:cubicBezTo>
                    <a:pt x="155570" y="0"/>
                    <a:pt x="156642" y="149"/>
                    <a:pt x="157684" y="506"/>
                  </a:cubicBezTo>
                  <a:lnTo>
                    <a:pt x="200728" y="14169"/>
                  </a:lnTo>
                  <a:cubicBezTo>
                    <a:pt x="205580" y="15717"/>
                    <a:pt x="208795" y="20658"/>
                    <a:pt x="207723" y="25629"/>
                  </a:cubicBezTo>
                  <a:cubicBezTo>
                    <a:pt x="206949" y="29171"/>
                    <a:pt x="204389" y="31731"/>
                    <a:pt x="201294" y="32773"/>
                  </a:cubicBezTo>
                  <a:lnTo>
                    <a:pt x="188106" y="74238"/>
                  </a:lnTo>
                  <a:cubicBezTo>
                    <a:pt x="182689" y="91324"/>
                    <a:pt x="181468" y="109481"/>
                    <a:pt x="184564" y="127133"/>
                  </a:cubicBezTo>
                  <a:lnTo>
                    <a:pt x="190518" y="160977"/>
                  </a:lnTo>
                  <a:cubicBezTo>
                    <a:pt x="191321" y="165532"/>
                    <a:pt x="191024" y="170235"/>
                    <a:pt x="189714" y="174670"/>
                  </a:cubicBezTo>
                  <a:cubicBezTo>
                    <a:pt x="184743" y="172825"/>
                    <a:pt x="179444" y="171842"/>
                    <a:pt x="173937" y="171842"/>
                  </a:cubicBezTo>
                  <a:lnTo>
                    <a:pt x="173937" y="171842"/>
                  </a:lnTo>
                  <a:cubicBezTo>
                    <a:pt x="164054" y="171842"/>
                    <a:pt x="154290" y="175176"/>
                    <a:pt x="146431" y="181189"/>
                  </a:cubicBezTo>
                  <a:cubicBezTo>
                    <a:pt x="136876" y="188541"/>
                    <a:pt x="130744" y="199168"/>
                    <a:pt x="129166" y="211134"/>
                  </a:cubicBezTo>
                  <a:cubicBezTo>
                    <a:pt x="127588" y="223100"/>
                    <a:pt x="130773" y="234947"/>
                    <a:pt x="138126" y="244532"/>
                  </a:cubicBezTo>
                  <a:lnTo>
                    <a:pt x="158934" y="271620"/>
                  </a:lnTo>
                  <a:lnTo>
                    <a:pt x="116723" y="404468"/>
                  </a:lnTo>
                  <a:cubicBezTo>
                    <a:pt x="114074" y="412802"/>
                    <a:pt x="106364" y="418131"/>
                    <a:pt x="98029" y="418131"/>
                  </a:cubicBezTo>
                  <a:cubicBezTo>
                    <a:pt x="96064" y="418131"/>
                    <a:pt x="94069" y="417833"/>
                    <a:pt x="92075" y="417208"/>
                  </a:cubicBezTo>
                  <a:lnTo>
                    <a:pt x="13666" y="392293"/>
                  </a:lnTo>
                  <a:cubicBezTo>
                    <a:pt x="3337" y="389019"/>
                    <a:pt x="-2349" y="378005"/>
                    <a:pt x="926" y="367676"/>
                  </a:cubicBezTo>
                  <a:close/>
                </a:path>
              </a:pathLst>
            </a:custGeom>
            <a:solidFill>
              <a:srgbClr val="001965"/>
            </a:solidFill>
            <a:ln w="2977" cap="flat">
              <a:noFill/>
              <a:prstDash val="solid"/>
              <a:miter/>
            </a:ln>
          </p:spPr>
          <p:txBody>
            <a:bodyPr rtlCol="0" anchor="ctr"/>
            <a:lstStyle/>
            <a:p>
              <a:endParaRPr lang="de-DE"/>
            </a:p>
          </p:txBody>
        </p:sp>
        <p:sp>
          <p:nvSpPr>
            <p:cNvPr id="76" name="Freihandform 75">
              <a:extLst>
                <a:ext uri="{FF2B5EF4-FFF2-40B4-BE49-F238E27FC236}">
                  <a16:creationId xmlns:a16="http://schemas.microsoft.com/office/drawing/2014/main" id="{4FB72E99-14B8-C414-FF93-8D1606D45059}"/>
                </a:ext>
              </a:extLst>
            </p:cNvPr>
            <p:cNvSpPr/>
            <p:nvPr/>
          </p:nvSpPr>
          <p:spPr>
            <a:xfrm>
              <a:off x="4799684" y="3889565"/>
              <a:ext cx="528903" cy="735744"/>
            </a:xfrm>
            <a:custGeom>
              <a:avLst/>
              <a:gdLst>
                <a:gd name="connsiteX0" fmla="*/ 4447 w 1138932"/>
                <a:gd name="connsiteY0" fmla="*/ 431961 h 1584342"/>
                <a:gd name="connsiteX1" fmla="*/ 7185 w 1138932"/>
                <a:gd name="connsiteY1" fmla="*/ 403564 h 1584342"/>
                <a:gd name="connsiteX2" fmla="*/ 19479 w 1138932"/>
                <a:gd name="connsiteY2" fmla="*/ 399277 h 1584342"/>
                <a:gd name="connsiteX3" fmla="*/ 35197 w 1138932"/>
                <a:gd name="connsiteY3" fmla="*/ 407017 h 1584342"/>
                <a:gd name="connsiteX4" fmla="*/ 35614 w 1138932"/>
                <a:gd name="connsiteY4" fmla="*/ 407553 h 1584342"/>
                <a:gd name="connsiteX5" fmla="*/ 89047 w 1138932"/>
                <a:gd name="connsiteY5" fmla="*/ 442260 h 1584342"/>
                <a:gd name="connsiteX6" fmla="*/ 205440 w 1138932"/>
                <a:gd name="connsiteY6" fmla="*/ 470330 h 1584342"/>
                <a:gd name="connsiteX7" fmla="*/ 459777 w 1138932"/>
                <a:gd name="connsiteY7" fmla="*/ 325605 h 1584342"/>
                <a:gd name="connsiteX8" fmla="*/ 460967 w 1138932"/>
                <a:gd name="connsiteY8" fmla="*/ 325010 h 1584342"/>
                <a:gd name="connsiteX9" fmla="*/ 518330 w 1138932"/>
                <a:gd name="connsiteY9" fmla="*/ 308549 h 1584342"/>
                <a:gd name="connsiteX10" fmla="*/ 640289 w 1138932"/>
                <a:gd name="connsiteY10" fmla="*/ 308549 h 1584342"/>
                <a:gd name="connsiteX11" fmla="*/ 643415 w 1138932"/>
                <a:gd name="connsiteY11" fmla="*/ 308698 h 1584342"/>
                <a:gd name="connsiteX12" fmla="*/ 643653 w 1138932"/>
                <a:gd name="connsiteY12" fmla="*/ 308609 h 1584342"/>
                <a:gd name="connsiteX13" fmla="*/ 919333 w 1138932"/>
                <a:gd name="connsiteY13" fmla="*/ 239788 h 1584342"/>
                <a:gd name="connsiteX14" fmla="*/ 1006732 w 1138932"/>
                <a:gd name="connsiteY14" fmla="*/ 76191 h 1584342"/>
                <a:gd name="connsiteX15" fmla="*/ 993426 w 1138932"/>
                <a:gd name="connsiteY15" fmla="*/ 51932 h 1584342"/>
                <a:gd name="connsiteX16" fmla="*/ 997683 w 1138932"/>
                <a:gd name="connsiteY16" fmla="*/ 29428 h 1584342"/>
                <a:gd name="connsiteX17" fmla="*/ 1017687 w 1138932"/>
                <a:gd name="connsiteY17" fmla="*/ 28684 h 1584342"/>
                <a:gd name="connsiteX18" fmla="*/ 1023313 w 1138932"/>
                <a:gd name="connsiteY18" fmla="*/ 34786 h 1584342"/>
                <a:gd name="connsiteX19" fmla="*/ 1026111 w 1138932"/>
                <a:gd name="connsiteY19" fmla="*/ 39876 h 1584342"/>
                <a:gd name="connsiteX20" fmla="*/ 1027897 w 1138932"/>
                <a:gd name="connsiteY20" fmla="*/ 36542 h 1584342"/>
                <a:gd name="connsiteX21" fmla="*/ 1028463 w 1138932"/>
                <a:gd name="connsiteY21" fmla="*/ 35590 h 1584342"/>
                <a:gd name="connsiteX22" fmla="*/ 1034892 w 1138932"/>
                <a:gd name="connsiteY22" fmla="*/ 23564 h 1584342"/>
                <a:gd name="connsiteX23" fmla="*/ 1091124 w 1138932"/>
                <a:gd name="connsiteY23" fmla="*/ 3174 h 1584342"/>
                <a:gd name="connsiteX24" fmla="*/ 1104341 w 1138932"/>
                <a:gd name="connsiteY24" fmla="*/ 8413 h 1584342"/>
                <a:gd name="connsiteX25" fmla="*/ 1115117 w 1138932"/>
                <a:gd name="connsiteY25" fmla="*/ 13920 h 1584342"/>
                <a:gd name="connsiteX26" fmla="*/ 1118481 w 1138932"/>
                <a:gd name="connsiteY26" fmla="*/ 16361 h 1584342"/>
                <a:gd name="connsiteX27" fmla="*/ 1138604 w 1138932"/>
                <a:gd name="connsiteY27" fmla="*/ 60147 h 1584342"/>
                <a:gd name="connsiteX28" fmla="*/ 1135240 w 1138932"/>
                <a:gd name="connsiteY28" fmla="*/ 72500 h 1584342"/>
                <a:gd name="connsiteX29" fmla="*/ 1120565 w 1138932"/>
                <a:gd name="connsiteY29" fmla="*/ 108399 h 1584342"/>
                <a:gd name="connsiteX30" fmla="*/ 1036649 w 1138932"/>
                <a:gd name="connsiteY30" fmla="*/ 322688 h 1584342"/>
                <a:gd name="connsiteX31" fmla="*/ 1035488 w 1138932"/>
                <a:gd name="connsiteY31" fmla="*/ 325635 h 1584342"/>
                <a:gd name="connsiteX32" fmla="*/ 1034535 w 1138932"/>
                <a:gd name="connsiteY32" fmla="*/ 328076 h 1584342"/>
                <a:gd name="connsiteX33" fmla="*/ 1034446 w 1138932"/>
                <a:gd name="connsiteY33" fmla="*/ 328284 h 1584342"/>
                <a:gd name="connsiteX34" fmla="*/ 1032511 w 1138932"/>
                <a:gd name="connsiteY34" fmla="*/ 332273 h 1584342"/>
                <a:gd name="connsiteX35" fmla="*/ 986639 w 1138932"/>
                <a:gd name="connsiteY35" fmla="*/ 368707 h 1584342"/>
                <a:gd name="connsiteX36" fmla="*/ 749061 w 1138932"/>
                <a:gd name="connsiteY36" fmla="*/ 432467 h 1584342"/>
                <a:gd name="connsiteX37" fmla="*/ 749061 w 1138932"/>
                <a:gd name="connsiteY37" fmla="*/ 886853 h 1584342"/>
                <a:gd name="connsiteX38" fmla="*/ 748853 w 1138932"/>
                <a:gd name="connsiteY38" fmla="*/ 890783 h 1584342"/>
                <a:gd name="connsiteX39" fmla="*/ 776745 w 1138932"/>
                <a:gd name="connsiteY39" fmla="*/ 1073132 h 1584342"/>
                <a:gd name="connsiteX40" fmla="*/ 777609 w 1138932"/>
                <a:gd name="connsiteY40" fmla="*/ 1088819 h 1584342"/>
                <a:gd name="connsiteX41" fmla="*/ 777638 w 1138932"/>
                <a:gd name="connsiteY41" fmla="*/ 1089444 h 1584342"/>
                <a:gd name="connsiteX42" fmla="*/ 778412 w 1138932"/>
                <a:gd name="connsiteY42" fmla="*/ 1492692 h 1584342"/>
                <a:gd name="connsiteX43" fmla="*/ 810740 w 1138932"/>
                <a:gd name="connsiteY43" fmla="*/ 1504717 h 1584342"/>
                <a:gd name="connsiteX44" fmla="*/ 830655 w 1138932"/>
                <a:gd name="connsiteY44" fmla="*/ 1531477 h 1584342"/>
                <a:gd name="connsiteX45" fmla="*/ 835596 w 1138932"/>
                <a:gd name="connsiteY45" fmla="*/ 1560529 h 1584342"/>
                <a:gd name="connsiteX46" fmla="*/ 813866 w 1138932"/>
                <a:gd name="connsiteY46" fmla="*/ 1584343 h 1584342"/>
                <a:gd name="connsiteX47" fmla="*/ 715215 w 1138932"/>
                <a:gd name="connsiteY47" fmla="*/ 1584343 h 1584342"/>
                <a:gd name="connsiteX48" fmla="*/ 715215 w 1138932"/>
                <a:gd name="connsiteY48" fmla="*/ 1584343 h 1584342"/>
                <a:gd name="connsiteX49" fmla="*/ 715215 w 1138932"/>
                <a:gd name="connsiteY49" fmla="*/ 1584343 h 1584342"/>
                <a:gd name="connsiteX50" fmla="*/ 715215 w 1138932"/>
                <a:gd name="connsiteY50" fmla="*/ 1584343 h 1584342"/>
                <a:gd name="connsiteX51" fmla="*/ 668003 w 1138932"/>
                <a:gd name="connsiteY51" fmla="*/ 1584343 h 1584342"/>
                <a:gd name="connsiteX52" fmla="*/ 646302 w 1138932"/>
                <a:gd name="connsiteY52" fmla="*/ 1564905 h 1584342"/>
                <a:gd name="connsiteX53" fmla="*/ 645826 w 1138932"/>
                <a:gd name="connsiteY53" fmla="*/ 1518797 h 1584342"/>
                <a:gd name="connsiteX54" fmla="*/ 645826 w 1138932"/>
                <a:gd name="connsiteY54" fmla="*/ 1518797 h 1584342"/>
                <a:gd name="connsiteX55" fmla="*/ 609598 w 1138932"/>
                <a:gd name="connsiteY55" fmla="*/ 1097005 h 1584342"/>
                <a:gd name="connsiteX56" fmla="*/ 609569 w 1138932"/>
                <a:gd name="connsiteY56" fmla="*/ 1096112 h 1584342"/>
                <a:gd name="connsiteX57" fmla="*/ 573133 w 1138932"/>
                <a:gd name="connsiteY57" fmla="*/ 937665 h 1584342"/>
                <a:gd name="connsiteX58" fmla="*/ 503267 w 1138932"/>
                <a:gd name="connsiteY58" fmla="*/ 1122158 h 1584342"/>
                <a:gd name="connsiteX59" fmla="*/ 443166 w 1138932"/>
                <a:gd name="connsiteY59" fmla="*/ 1521387 h 1584342"/>
                <a:gd name="connsiteX60" fmla="*/ 442660 w 1138932"/>
                <a:gd name="connsiteY60" fmla="*/ 1564905 h 1584342"/>
                <a:gd name="connsiteX61" fmla="*/ 420959 w 1138932"/>
                <a:gd name="connsiteY61" fmla="*/ 1584343 h 1584342"/>
                <a:gd name="connsiteX62" fmla="*/ 275067 w 1138932"/>
                <a:gd name="connsiteY62" fmla="*/ 1584343 h 1584342"/>
                <a:gd name="connsiteX63" fmla="*/ 253336 w 1138932"/>
                <a:gd name="connsiteY63" fmla="*/ 1560529 h 1584342"/>
                <a:gd name="connsiteX64" fmla="*/ 258278 w 1138932"/>
                <a:gd name="connsiteY64" fmla="*/ 1531477 h 1584342"/>
                <a:gd name="connsiteX65" fmla="*/ 278192 w 1138932"/>
                <a:gd name="connsiteY65" fmla="*/ 1504717 h 1584342"/>
                <a:gd name="connsiteX66" fmla="*/ 311860 w 1138932"/>
                <a:gd name="connsiteY66" fmla="*/ 1492186 h 1584342"/>
                <a:gd name="connsiteX67" fmla="*/ 311949 w 1138932"/>
                <a:gd name="connsiteY67" fmla="*/ 1492186 h 1584342"/>
                <a:gd name="connsiteX68" fmla="*/ 337311 w 1138932"/>
                <a:gd name="connsiteY68" fmla="*/ 1095517 h 1584342"/>
                <a:gd name="connsiteX69" fmla="*/ 341092 w 1138932"/>
                <a:gd name="connsiteY69" fmla="*/ 1075603 h 1584342"/>
                <a:gd name="connsiteX70" fmla="*/ 341479 w 1138932"/>
                <a:gd name="connsiteY70" fmla="*/ 1074144 h 1584342"/>
                <a:gd name="connsiteX71" fmla="*/ 392977 w 1138932"/>
                <a:gd name="connsiteY71" fmla="*/ 912066 h 1584342"/>
                <a:gd name="connsiteX72" fmla="*/ 409439 w 1138932"/>
                <a:gd name="connsiteY72" fmla="*/ 805978 h 1584342"/>
                <a:gd name="connsiteX73" fmla="*/ 409439 w 1138932"/>
                <a:gd name="connsiteY73" fmla="*/ 517540 h 1584342"/>
                <a:gd name="connsiteX74" fmla="*/ 253515 w 1138932"/>
                <a:gd name="connsiteY74" fmla="*/ 606274 h 1584342"/>
                <a:gd name="connsiteX75" fmla="*/ 192104 w 1138932"/>
                <a:gd name="connsiteY75" fmla="*/ 614460 h 1584342"/>
                <a:gd name="connsiteX76" fmla="*/ 7959 w 1138932"/>
                <a:gd name="connsiteY76" fmla="*/ 546443 h 1584342"/>
                <a:gd name="connsiteX77" fmla="*/ 21861 w 1138932"/>
                <a:gd name="connsiteY77" fmla="*/ 502686 h 1584342"/>
                <a:gd name="connsiteX78" fmla="*/ 10936 w 1138932"/>
                <a:gd name="connsiteY78" fmla="*/ 440474 h 1584342"/>
                <a:gd name="connsiteX79" fmla="*/ 4387 w 1138932"/>
                <a:gd name="connsiteY79" fmla="*/ 431961 h 158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38932" h="1584342">
                  <a:moveTo>
                    <a:pt x="4447" y="431961"/>
                  </a:moveTo>
                  <a:cubicBezTo>
                    <a:pt x="-2251" y="423240"/>
                    <a:pt x="-1418" y="410410"/>
                    <a:pt x="7185" y="403564"/>
                  </a:cubicBezTo>
                  <a:cubicBezTo>
                    <a:pt x="10847" y="400676"/>
                    <a:pt x="15163" y="399277"/>
                    <a:pt x="19479" y="399277"/>
                  </a:cubicBezTo>
                  <a:cubicBezTo>
                    <a:pt x="25403" y="399277"/>
                    <a:pt x="31297" y="401927"/>
                    <a:pt x="35197" y="407017"/>
                  </a:cubicBezTo>
                  <a:lnTo>
                    <a:pt x="35614" y="407553"/>
                  </a:lnTo>
                  <a:cubicBezTo>
                    <a:pt x="48920" y="424906"/>
                    <a:pt x="67793" y="437140"/>
                    <a:pt x="89047" y="442260"/>
                  </a:cubicBezTo>
                  <a:lnTo>
                    <a:pt x="205440" y="470330"/>
                  </a:lnTo>
                  <a:lnTo>
                    <a:pt x="459777" y="325605"/>
                  </a:lnTo>
                  <a:cubicBezTo>
                    <a:pt x="460164" y="325397"/>
                    <a:pt x="460580" y="325218"/>
                    <a:pt x="460967" y="325010"/>
                  </a:cubicBezTo>
                  <a:cubicBezTo>
                    <a:pt x="477637" y="314621"/>
                    <a:pt x="497254" y="308549"/>
                    <a:pt x="518330" y="308549"/>
                  </a:cubicBezTo>
                  <a:lnTo>
                    <a:pt x="640289" y="308549"/>
                  </a:lnTo>
                  <a:cubicBezTo>
                    <a:pt x="641331" y="308549"/>
                    <a:pt x="642373" y="308668"/>
                    <a:pt x="643415" y="308698"/>
                  </a:cubicBezTo>
                  <a:cubicBezTo>
                    <a:pt x="643504" y="308698"/>
                    <a:pt x="643593" y="308638"/>
                    <a:pt x="643653" y="308609"/>
                  </a:cubicBezTo>
                  <a:lnTo>
                    <a:pt x="919333" y="239788"/>
                  </a:lnTo>
                  <a:lnTo>
                    <a:pt x="1006732" y="76191"/>
                  </a:lnTo>
                  <a:lnTo>
                    <a:pt x="993426" y="51932"/>
                  </a:lnTo>
                  <a:cubicBezTo>
                    <a:pt x="989288" y="44371"/>
                    <a:pt x="990836" y="34637"/>
                    <a:pt x="997683" y="29428"/>
                  </a:cubicBezTo>
                  <a:cubicBezTo>
                    <a:pt x="1003874" y="24695"/>
                    <a:pt x="1011852" y="24844"/>
                    <a:pt x="1017687" y="28684"/>
                  </a:cubicBezTo>
                  <a:cubicBezTo>
                    <a:pt x="1019979" y="30172"/>
                    <a:pt x="1021914" y="32256"/>
                    <a:pt x="1023313" y="34786"/>
                  </a:cubicBezTo>
                  <a:lnTo>
                    <a:pt x="1026111" y="39876"/>
                  </a:lnTo>
                  <a:lnTo>
                    <a:pt x="1027897" y="36542"/>
                  </a:lnTo>
                  <a:cubicBezTo>
                    <a:pt x="1028076" y="36215"/>
                    <a:pt x="1028284" y="35917"/>
                    <a:pt x="1028463" y="35590"/>
                  </a:cubicBezTo>
                  <a:lnTo>
                    <a:pt x="1034892" y="23564"/>
                  </a:lnTo>
                  <a:cubicBezTo>
                    <a:pt x="1045788" y="3531"/>
                    <a:pt x="1069900" y="-5220"/>
                    <a:pt x="1091124" y="3174"/>
                  </a:cubicBezTo>
                  <a:lnTo>
                    <a:pt x="1104341" y="8413"/>
                  </a:lnTo>
                  <a:cubicBezTo>
                    <a:pt x="1108092" y="9901"/>
                    <a:pt x="1111753" y="11687"/>
                    <a:pt x="1115117" y="13920"/>
                  </a:cubicBezTo>
                  <a:cubicBezTo>
                    <a:pt x="1116278" y="14694"/>
                    <a:pt x="1117409" y="15497"/>
                    <a:pt x="1118481" y="16361"/>
                  </a:cubicBezTo>
                  <a:cubicBezTo>
                    <a:pt x="1132740" y="27761"/>
                    <a:pt x="1140688" y="42734"/>
                    <a:pt x="1138604" y="60147"/>
                  </a:cubicBezTo>
                  <a:cubicBezTo>
                    <a:pt x="1138098" y="64404"/>
                    <a:pt x="1136788" y="68512"/>
                    <a:pt x="1135240" y="72500"/>
                  </a:cubicBezTo>
                  <a:lnTo>
                    <a:pt x="1120565" y="108399"/>
                  </a:lnTo>
                  <a:lnTo>
                    <a:pt x="1036649" y="322688"/>
                  </a:lnTo>
                  <a:cubicBezTo>
                    <a:pt x="1036292" y="323700"/>
                    <a:pt x="1035875" y="324653"/>
                    <a:pt x="1035488" y="325635"/>
                  </a:cubicBezTo>
                  <a:lnTo>
                    <a:pt x="1034535" y="328076"/>
                  </a:lnTo>
                  <a:cubicBezTo>
                    <a:pt x="1034535" y="328076"/>
                    <a:pt x="1034476" y="328225"/>
                    <a:pt x="1034446" y="328284"/>
                  </a:cubicBezTo>
                  <a:cubicBezTo>
                    <a:pt x="1033851" y="329624"/>
                    <a:pt x="1033196" y="330963"/>
                    <a:pt x="1032511" y="332273"/>
                  </a:cubicBezTo>
                  <a:cubicBezTo>
                    <a:pt x="1023015" y="351085"/>
                    <a:pt x="1006018" y="363915"/>
                    <a:pt x="986639" y="368707"/>
                  </a:cubicBezTo>
                  <a:lnTo>
                    <a:pt x="749061" y="432467"/>
                  </a:lnTo>
                  <a:lnTo>
                    <a:pt x="749061" y="886853"/>
                  </a:lnTo>
                  <a:cubicBezTo>
                    <a:pt x="749061" y="888163"/>
                    <a:pt x="748972" y="889473"/>
                    <a:pt x="748853" y="890783"/>
                  </a:cubicBezTo>
                  <a:lnTo>
                    <a:pt x="776745" y="1073132"/>
                  </a:lnTo>
                  <a:cubicBezTo>
                    <a:pt x="777549" y="1078431"/>
                    <a:pt x="777787" y="1083670"/>
                    <a:pt x="777609" y="1088819"/>
                  </a:cubicBezTo>
                  <a:cubicBezTo>
                    <a:pt x="777609" y="1089028"/>
                    <a:pt x="777638" y="1089236"/>
                    <a:pt x="777638" y="1089444"/>
                  </a:cubicBezTo>
                  <a:lnTo>
                    <a:pt x="778412" y="1492692"/>
                  </a:lnTo>
                  <a:lnTo>
                    <a:pt x="810740" y="1504717"/>
                  </a:lnTo>
                  <a:cubicBezTo>
                    <a:pt x="821278" y="1509926"/>
                    <a:pt x="828660" y="1519868"/>
                    <a:pt x="830655" y="1531477"/>
                  </a:cubicBezTo>
                  <a:lnTo>
                    <a:pt x="835596" y="1560529"/>
                  </a:lnTo>
                  <a:cubicBezTo>
                    <a:pt x="836757" y="1573299"/>
                    <a:pt x="826696" y="1584343"/>
                    <a:pt x="813866" y="1584343"/>
                  </a:cubicBezTo>
                  <a:lnTo>
                    <a:pt x="715215" y="1584343"/>
                  </a:lnTo>
                  <a:cubicBezTo>
                    <a:pt x="715215" y="1584343"/>
                    <a:pt x="715215" y="1584343"/>
                    <a:pt x="715215" y="1584343"/>
                  </a:cubicBezTo>
                  <a:lnTo>
                    <a:pt x="715215" y="1584343"/>
                  </a:lnTo>
                  <a:cubicBezTo>
                    <a:pt x="715215" y="1584343"/>
                    <a:pt x="715215" y="1584343"/>
                    <a:pt x="715215" y="1584343"/>
                  </a:cubicBezTo>
                  <a:lnTo>
                    <a:pt x="668003" y="1584343"/>
                  </a:lnTo>
                  <a:cubicBezTo>
                    <a:pt x="656870" y="1584343"/>
                    <a:pt x="647523" y="1575978"/>
                    <a:pt x="646302" y="1564905"/>
                  </a:cubicBezTo>
                  <a:cubicBezTo>
                    <a:pt x="645290" y="1555559"/>
                    <a:pt x="645826" y="1518797"/>
                    <a:pt x="645826" y="1518797"/>
                  </a:cubicBezTo>
                  <a:lnTo>
                    <a:pt x="645826" y="1518797"/>
                  </a:lnTo>
                  <a:lnTo>
                    <a:pt x="609598" y="1097005"/>
                  </a:lnTo>
                  <a:cubicBezTo>
                    <a:pt x="609598" y="1096707"/>
                    <a:pt x="609598" y="1096410"/>
                    <a:pt x="609569" y="1096112"/>
                  </a:cubicBezTo>
                  <a:lnTo>
                    <a:pt x="573133" y="937665"/>
                  </a:lnTo>
                  <a:lnTo>
                    <a:pt x="503267" y="1122158"/>
                  </a:lnTo>
                  <a:lnTo>
                    <a:pt x="443166" y="1521387"/>
                  </a:lnTo>
                  <a:cubicBezTo>
                    <a:pt x="443226" y="1526030"/>
                    <a:pt x="443613" y="1556273"/>
                    <a:pt x="442660" y="1564905"/>
                  </a:cubicBezTo>
                  <a:cubicBezTo>
                    <a:pt x="441440" y="1575978"/>
                    <a:pt x="432122" y="1584343"/>
                    <a:pt x="420959" y="1584343"/>
                  </a:cubicBezTo>
                  <a:lnTo>
                    <a:pt x="275067" y="1584343"/>
                  </a:lnTo>
                  <a:cubicBezTo>
                    <a:pt x="262237" y="1584343"/>
                    <a:pt x="252175" y="1573329"/>
                    <a:pt x="253336" y="1560529"/>
                  </a:cubicBezTo>
                  <a:lnTo>
                    <a:pt x="258278" y="1531477"/>
                  </a:lnTo>
                  <a:cubicBezTo>
                    <a:pt x="260242" y="1519898"/>
                    <a:pt x="267655" y="1509956"/>
                    <a:pt x="278192" y="1504717"/>
                  </a:cubicBezTo>
                  <a:lnTo>
                    <a:pt x="311860" y="1492186"/>
                  </a:lnTo>
                  <a:lnTo>
                    <a:pt x="311949" y="1492186"/>
                  </a:lnTo>
                  <a:cubicBezTo>
                    <a:pt x="311949" y="1492186"/>
                    <a:pt x="337311" y="1095517"/>
                    <a:pt x="337311" y="1095517"/>
                  </a:cubicBezTo>
                  <a:cubicBezTo>
                    <a:pt x="337758" y="1088581"/>
                    <a:pt x="339097" y="1081943"/>
                    <a:pt x="341092" y="1075603"/>
                  </a:cubicBezTo>
                  <a:cubicBezTo>
                    <a:pt x="341241" y="1075127"/>
                    <a:pt x="341330" y="1074621"/>
                    <a:pt x="341479" y="1074144"/>
                  </a:cubicBezTo>
                  <a:lnTo>
                    <a:pt x="392977" y="912066"/>
                  </a:lnTo>
                  <a:cubicBezTo>
                    <a:pt x="403872" y="877745"/>
                    <a:pt x="409439" y="841965"/>
                    <a:pt x="409439" y="805978"/>
                  </a:cubicBezTo>
                  <a:lnTo>
                    <a:pt x="409439" y="517540"/>
                  </a:lnTo>
                  <a:lnTo>
                    <a:pt x="253515" y="606274"/>
                  </a:lnTo>
                  <a:cubicBezTo>
                    <a:pt x="235952" y="617942"/>
                    <a:pt x="213536" y="621723"/>
                    <a:pt x="192104" y="614460"/>
                  </a:cubicBezTo>
                  <a:lnTo>
                    <a:pt x="7959" y="546443"/>
                  </a:lnTo>
                  <a:lnTo>
                    <a:pt x="21861" y="502686"/>
                  </a:lnTo>
                  <a:cubicBezTo>
                    <a:pt x="28618" y="481403"/>
                    <a:pt x="24540" y="458156"/>
                    <a:pt x="10936" y="440474"/>
                  </a:cubicBezTo>
                  <a:lnTo>
                    <a:pt x="4387" y="431961"/>
                  </a:lnTo>
                  <a:close/>
                </a:path>
              </a:pathLst>
            </a:custGeom>
            <a:solidFill>
              <a:srgbClr val="001965"/>
            </a:solidFill>
            <a:ln w="2977" cap="flat">
              <a:noFill/>
              <a:prstDash val="solid"/>
              <a:miter/>
            </a:ln>
          </p:spPr>
          <p:txBody>
            <a:bodyPr rtlCol="0" anchor="ctr"/>
            <a:lstStyle/>
            <a:p>
              <a:endParaRPr lang="de-DE"/>
            </a:p>
          </p:txBody>
        </p:sp>
      </p:grpSp>
      <p:sp>
        <p:nvSpPr>
          <p:cNvPr id="80" name="&quot;Nein&quot;-Symbol 79">
            <a:extLst>
              <a:ext uri="{FF2B5EF4-FFF2-40B4-BE49-F238E27FC236}">
                <a16:creationId xmlns:a16="http://schemas.microsoft.com/office/drawing/2014/main" id="{D536F346-1863-EFB5-5946-E2D3CAC5C751}"/>
              </a:ext>
            </a:extLst>
          </p:cNvPr>
          <p:cNvSpPr/>
          <p:nvPr/>
        </p:nvSpPr>
        <p:spPr>
          <a:xfrm>
            <a:off x="4721949" y="4996201"/>
            <a:ext cx="325006" cy="325006"/>
          </a:xfrm>
          <a:prstGeom prst="noSmoking">
            <a:avLst>
              <a:gd name="adj" fmla="val 6044"/>
            </a:avLst>
          </a:prstGeom>
          <a:solidFill>
            <a:srgbClr val="C00000"/>
          </a:solidFill>
          <a:ln w="9525" cap="flat">
            <a:noFill/>
            <a:prstDash val="solid"/>
            <a:miter/>
          </a:ln>
        </p:spPr>
        <p:txBody>
          <a:bodyPr rtlCol="0" anchor="ctr"/>
          <a:lstStyle/>
          <a:p>
            <a:pPr algn="l"/>
            <a:endParaRPr lang="de-DE"/>
          </a:p>
        </p:txBody>
      </p:sp>
      <p:sp>
        <p:nvSpPr>
          <p:cNvPr id="81" name="Inhaltsplatzhalter 7">
            <a:extLst>
              <a:ext uri="{FF2B5EF4-FFF2-40B4-BE49-F238E27FC236}">
                <a16:creationId xmlns:a16="http://schemas.microsoft.com/office/drawing/2014/main" id="{2B413D99-2812-EFCA-5426-FEC6CE956A43}"/>
              </a:ext>
            </a:extLst>
          </p:cNvPr>
          <p:cNvSpPr txBox="1">
            <a:spLocks/>
          </p:cNvSpPr>
          <p:nvPr/>
        </p:nvSpPr>
        <p:spPr>
          <a:xfrm>
            <a:off x="5125729" y="5021044"/>
            <a:ext cx="2377236" cy="262938"/>
          </a:xfrm>
          <a:prstGeom prst="rect">
            <a:avLst/>
          </a:prstGeom>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None/>
              <a:defRPr/>
            </a:pPr>
            <a:r>
              <a:rPr lang="de-DE" sz="900">
                <a:solidFill>
                  <a:schemeClr val="bg1">
                    <a:lumMod val="65000"/>
                  </a:schemeClr>
                </a:solidFill>
                <a:latin typeface="Apis For Office"/>
              </a:rPr>
              <a:t>Bekannte chronische Lebererkrankung               Aktiver Krebs/kurze Überlebenserwartung</a:t>
            </a:r>
            <a:endParaRPr kumimoji="0" lang="de-DE" sz="900" b="1" i="0" u="none" strike="noStrike" kern="1200" cap="none" spc="0" normalizeH="0" baseline="0" noProof="0">
              <a:ln>
                <a:noFill/>
              </a:ln>
              <a:solidFill>
                <a:schemeClr val="bg1">
                  <a:lumMod val="65000"/>
                </a:schemeClr>
              </a:solidFill>
              <a:effectLst/>
              <a:uLnTx/>
              <a:uFillTx/>
              <a:latin typeface="Apis For Office"/>
              <a:ea typeface="+mn-ea"/>
              <a:cs typeface="+mn-cs"/>
            </a:endParaRPr>
          </a:p>
        </p:txBody>
      </p:sp>
      <p:sp>
        <p:nvSpPr>
          <p:cNvPr id="85" name="Inhaltsplatzhalter 7">
            <a:extLst>
              <a:ext uri="{FF2B5EF4-FFF2-40B4-BE49-F238E27FC236}">
                <a16:creationId xmlns:a16="http://schemas.microsoft.com/office/drawing/2014/main" id="{66E3274F-9BB3-0600-C440-96CCAE657814}"/>
              </a:ext>
            </a:extLst>
          </p:cNvPr>
          <p:cNvSpPr txBox="1">
            <a:spLocks/>
          </p:cNvSpPr>
          <p:nvPr/>
        </p:nvSpPr>
        <p:spPr>
          <a:xfrm>
            <a:off x="4896127" y="3332508"/>
            <a:ext cx="894904" cy="22788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Alkohol-</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kumimoji="0" lang="de-DE" sz="1400" b="1" i="0" u="none" strike="noStrike" kern="1200" cap="none" spc="0" normalizeH="0" baseline="0" noProof="0">
                <a:ln>
                  <a:noFill/>
                </a:ln>
                <a:solidFill>
                  <a:srgbClr val="001965"/>
                </a:solidFill>
                <a:effectLst/>
                <a:uLnTx/>
                <a:uFillTx/>
                <a:latin typeface="Apis For Office"/>
                <a:ea typeface="+mn-ea"/>
                <a:cs typeface="+mn-cs"/>
              </a:rPr>
              <a:t>gruppe</a:t>
            </a:r>
          </a:p>
        </p:txBody>
      </p:sp>
      <p:sp>
        <p:nvSpPr>
          <p:cNvPr id="86" name="Inhaltsplatzhalter 7">
            <a:extLst>
              <a:ext uri="{FF2B5EF4-FFF2-40B4-BE49-F238E27FC236}">
                <a16:creationId xmlns:a16="http://schemas.microsoft.com/office/drawing/2014/main" id="{5B11733C-0C2B-A3BF-B8EB-EBCA370FD434}"/>
              </a:ext>
            </a:extLst>
          </p:cNvPr>
          <p:cNvSpPr txBox="1">
            <a:spLocks/>
          </p:cNvSpPr>
          <p:nvPr/>
        </p:nvSpPr>
        <p:spPr>
          <a:xfrm>
            <a:off x="6362355" y="3332508"/>
            <a:ext cx="1267170" cy="22788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Metabolische</a:t>
            </a:r>
            <a:r>
              <a:rPr lang="de-DE" sz="1400" b="1">
                <a:latin typeface="Apis For Office"/>
              </a:rPr>
              <a:t> G</a:t>
            </a:r>
            <a:r>
              <a:rPr kumimoji="0" lang="de-DE" sz="1400" b="1" i="0" u="none" strike="noStrike" kern="1200" cap="none" spc="0" normalizeH="0" baseline="0" noProof="0" err="1">
                <a:ln>
                  <a:noFill/>
                </a:ln>
                <a:solidFill>
                  <a:srgbClr val="001965"/>
                </a:solidFill>
                <a:effectLst/>
                <a:uLnTx/>
                <a:uFillTx/>
                <a:latin typeface="Apis For Office"/>
                <a:ea typeface="+mn-ea"/>
                <a:cs typeface="+mn-cs"/>
              </a:rPr>
              <a:t>ruppe</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12" name="Gruppieren 11">
            <a:extLst>
              <a:ext uri="{FF2B5EF4-FFF2-40B4-BE49-F238E27FC236}">
                <a16:creationId xmlns:a16="http://schemas.microsoft.com/office/drawing/2014/main" id="{354243A4-0F61-BB56-4144-27F63BF0F24A}"/>
              </a:ext>
            </a:extLst>
          </p:cNvPr>
          <p:cNvGrpSpPr/>
          <p:nvPr/>
        </p:nvGrpSpPr>
        <p:grpSpPr>
          <a:xfrm>
            <a:off x="6572542" y="4018923"/>
            <a:ext cx="762604" cy="767691"/>
            <a:chOff x="6572542" y="4018923"/>
            <a:chExt cx="762604" cy="767691"/>
          </a:xfrm>
        </p:grpSpPr>
        <p:sp>
          <p:nvSpPr>
            <p:cNvPr id="94" name="Freihandform 93">
              <a:extLst>
                <a:ext uri="{FF2B5EF4-FFF2-40B4-BE49-F238E27FC236}">
                  <a16:creationId xmlns:a16="http://schemas.microsoft.com/office/drawing/2014/main" id="{49F978C8-21DB-DC1B-9AEB-7FA962C50DF3}"/>
                </a:ext>
              </a:extLst>
            </p:cNvPr>
            <p:cNvSpPr/>
            <p:nvPr/>
          </p:nvSpPr>
          <p:spPr>
            <a:xfrm>
              <a:off x="7166357" y="4400908"/>
              <a:ext cx="30916" cy="97917"/>
            </a:xfrm>
            <a:custGeom>
              <a:avLst/>
              <a:gdLst>
                <a:gd name="connsiteX0" fmla="*/ 0 w 35138"/>
                <a:gd name="connsiteY0" fmla="*/ 0 h 111290"/>
                <a:gd name="connsiteX1" fmla="*/ 35139 w 35138"/>
                <a:gd name="connsiteY1" fmla="*/ 0 h 111290"/>
                <a:gd name="connsiteX2" fmla="*/ 35139 w 35138"/>
                <a:gd name="connsiteY2" fmla="*/ 111290 h 111290"/>
                <a:gd name="connsiteX3" fmla="*/ 0 w 35138"/>
                <a:gd name="connsiteY3" fmla="*/ 111290 h 111290"/>
              </a:gdLst>
              <a:ahLst/>
              <a:cxnLst>
                <a:cxn ang="0">
                  <a:pos x="connsiteX0" y="connsiteY0"/>
                </a:cxn>
                <a:cxn ang="0">
                  <a:pos x="connsiteX1" y="connsiteY1"/>
                </a:cxn>
                <a:cxn ang="0">
                  <a:pos x="connsiteX2" y="connsiteY2"/>
                </a:cxn>
                <a:cxn ang="0">
                  <a:pos x="connsiteX3" y="connsiteY3"/>
                </a:cxn>
              </a:cxnLst>
              <a:rect l="l" t="t" r="r" b="b"/>
              <a:pathLst>
                <a:path w="35138" h="111290">
                  <a:moveTo>
                    <a:pt x="0" y="0"/>
                  </a:moveTo>
                  <a:lnTo>
                    <a:pt x="35139" y="0"/>
                  </a:lnTo>
                  <a:lnTo>
                    <a:pt x="35139" y="111290"/>
                  </a:lnTo>
                  <a:lnTo>
                    <a:pt x="0" y="111290"/>
                  </a:lnTo>
                  <a:close/>
                </a:path>
              </a:pathLst>
            </a:custGeom>
            <a:solidFill>
              <a:srgbClr val="001965"/>
            </a:solidFill>
            <a:ln w="1588" cap="flat">
              <a:noFill/>
              <a:prstDash val="solid"/>
              <a:miter/>
            </a:ln>
          </p:spPr>
          <p:txBody>
            <a:bodyPr rtlCol="0" anchor="ctr"/>
            <a:lstStyle/>
            <a:p>
              <a:endParaRPr lang="de-DE"/>
            </a:p>
          </p:txBody>
        </p:sp>
        <p:grpSp>
          <p:nvGrpSpPr>
            <p:cNvPr id="11" name="Gruppieren 10">
              <a:extLst>
                <a:ext uri="{FF2B5EF4-FFF2-40B4-BE49-F238E27FC236}">
                  <a16:creationId xmlns:a16="http://schemas.microsoft.com/office/drawing/2014/main" id="{6539B6EE-8A10-C38B-3974-8171F7A9A6BD}"/>
                </a:ext>
              </a:extLst>
            </p:cNvPr>
            <p:cNvGrpSpPr/>
            <p:nvPr/>
          </p:nvGrpSpPr>
          <p:grpSpPr>
            <a:xfrm>
              <a:off x="6572542" y="4018923"/>
              <a:ext cx="762604" cy="767691"/>
              <a:chOff x="6526779" y="4179751"/>
              <a:chExt cx="762604" cy="767691"/>
            </a:xfrm>
          </p:grpSpPr>
          <p:pic>
            <p:nvPicPr>
              <p:cNvPr id="89" name="Grafik 88">
                <a:extLst>
                  <a:ext uri="{FF2B5EF4-FFF2-40B4-BE49-F238E27FC236}">
                    <a16:creationId xmlns:a16="http://schemas.microsoft.com/office/drawing/2014/main" id="{9B060837-B89A-3867-8359-554248BB26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6779" y="4208955"/>
                <a:ext cx="364900" cy="738487"/>
              </a:xfrm>
              <a:prstGeom prst="rect">
                <a:avLst/>
              </a:prstGeom>
            </p:spPr>
          </p:pic>
          <p:sp>
            <p:nvSpPr>
              <p:cNvPr id="93" name="Freihandform 92">
                <a:extLst>
                  <a:ext uri="{FF2B5EF4-FFF2-40B4-BE49-F238E27FC236}">
                    <a16:creationId xmlns:a16="http://schemas.microsoft.com/office/drawing/2014/main" id="{E0D5781D-1EBB-EE05-3F50-EB5B0B18F963}"/>
                  </a:ext>
                </a:extLst>
              </p:cNvPr>
              <p:cNvSpPr/>
              <p:nvPr/>
            </p:nvSpPr>
            <p:spPr>
              <a:xfrm>
                <a:off x="6987421" y="4179751"/>
                <a:ext cx="293538" cy="419413"/>
              </a:xfrm>
              <a:custGeom>
                <a:avLst/>
                <a:gdLst>
                  <a:gd name="connsiteX0" fmla="*/ 166815 w 333629"/>
                  <a:gd name="connsiteY0" fmla="*/ 0 h 476695"/>
                  <a:gd name="connsiteX1" fmla="*/ 0 w 333629"/>
                  <a:gd name="connsiteY1" fmla="*/ 86049 h 476695"/>
                  <a:gd name="connsiteX2" fmla="*/ 0 w 333629"/>
                  <a:gd name="connsiteY2" fmla="*/ 317712 h 476695"/>
                  <a:gd name="connsiteX3" fmla="*/ 133713 w 333629"/>
                  <a:gd name="connsiteY3" fmla="*/ 476696 h 476695"/>
                  <a:gd name="connsiteX4" fmla="*/ 133713 w 333629"/>
                  <a:gd name="connsiteY4" fmla="*/ 466927 h 476695"/>
                  <a:gd name="connsiteX5" fmla="*/ 166815 w 333629"/>
                  <a:gd name="connsiteY5" fmla="*/ 433783 h 476695"/>
                  <a:gd name="connsiteX6" fmla="*/ 199916 w 333629"/>
                  <a:gd name="connsiteY6" fmla="*/ 466927 h 476695"/>
                  <a:gd name="connsiteX7" fmla="*/ 199916 w 333629"/>
                  <a:gd name="connsiteY7" fmla="*/ 476696 h 476695"/>
                  <a:gd name="connsiteX8" fmla="*/ 333629 w 333629"/>
                  <a:gd name="connsiteY8" fmla="*/ 317712 h 476695"/>
                  <a:gd name="connsiteX9" fmla="*/ 333629 w 333629"/>
                  <a:gd name="connsiteY9" fmla="*/ 86049 h 476695"/>
                  <a:gd name="connsiteX10" fmla="*/ 166815 w 333629"/>
                  <a:gd name="connsiteY10" fmla="*/ 0 h 476695"/>
                  <a:gd name="connsiteX11" fmla="*/ 153494 w 333629"/>
                  <a:gd name="connsiteY11" fmla="*/ 371222 h 476695"/>
                  <a:gd name="connsiteX12" fmla="*/ 144773 w 333629"/>
                  <a:gd name="connsiteY12" fmla="*/ 379954 h 476695"/>
                  <a:gd name="connsiteX13" fmla="*/ 82261 w 333629"/>
                  <a:gd name="connsiteY13" fmla="*/ 379954 h 476695"/>
                  <a:gd name="connsiteX14" fmla="*/ 73540 w 333629"/>
                  <a:gd name="connsiteY14" fmla="*/ 371222 h 476695"/>
                  <a:gd name="connsiteX15" fmla="*/ 73540 w 333629"/>
                  <a:gd name="connsiteY15" fmla="*/ 337360 h 476695"/>
                  <a:gd name="connsiteX16" fmla="*/ 82261 w 333629"/>
                  <a:gd name="connsiteY16" fmla="*/ 328628 h 476695"/>
                  <a:gd name="connsiteX17" fmla="*/ 144773 w 333629"/>
                  <a:gd name="connsiteY17" fmla="*/ 328628 h 476695"/>
                  <a:gd name="connsiteX18" fmla="*/ 153494 w 333629"/>
                  <a:gd name="connsiteY18" fmla="*/ 337360 h 476695"/>
                  <a:gd name="connsiteX19" fmla="*/ 153494 w 333629"/>
                  <a:gd name="connsiteY19" fmla="*/ 371222 h 476695"/>
                  <a:gd name="connsiteX20" fmla="*/ 260089 w 333629"/>
                  <a:gd name="connsiteY20" fmla="*/ 371222 h 476695"/>
                  <a:gd name="connsiteX21" fmla="*/ 251368 w 333629"/>
                  <a:gd name="connsiteY21" fmla="*/ 379954 h 476695"/>
                  <a:gd name="connsiteX22" fmla="*/ 188856 w 333629"/>
                  <a:gd name="connsiteY22" fmla="*/ 379954 h 476695"/>
                  <a:gd name="connsiteX23" fmla="*/ 180135 w 333629"/>
                  <a:gd name="connsiteY23" fmla="*/ 371222 h 476695"/>
                  <a:gd name="connsiteX24" fmla="*/ 180135 w 333629"/>
                  <a:gd name="connsiteY24" fmla="*/ 337360 h 476695"/>
                  <a:gd name="connsiteX25" fmla="*/ 188856 w 333629"/>
                  <a:gd name="connsiteY25" fmla="*/ 328628 h 476695"/>
                  <a:gd name="connsiteX26" fmla="*/ 251368 w 333629"/>
                  <a:gd name="connsiteY26" fmla="*/ 328628 h 476695"/>
                  <a:gd name="connsiteX27" fmla="*/ 260089 w 333629"/>
                  <a:gd name="connsiteY27" fmla="*/ 337360 h 476695"/>
                  <a:gd name="connsiteX28" fmla="*/ 260089 w 333629"/>
                  <a:gd name="connsiteY28" fmla="*/ 371222 h 476695"/>
                  <a:gd name="connsiteX29" fmla="*/ 287955 w 333629"/>
                  <a:gd name="connsiteY29" fmla="*/ 99912 h 476695"/>
                  <a:gd name="connsiteX30" fmla="*/ 287955 w 333629"/>
                  <a:gd name="connsiteY30" fmla="*/ 286591 h 476695"/>
                  <a:gd name="connsiteX31" fmla="*/ 278677 w 333629"/>
                  <a:gd name="connsiteY31" fmla="*/ 295881 h 476695"/>
                  <a:gd name="connsiteX32" fmla="*/ 54952 w 333629"/>
                  <a:gd name="connsiteY32" fmla="*/ 295881 h 476695"/>
                  <a:gd name="connsiteX33" fmla="*/ 45674 w 333629"/>
                  <a:gd name="connsiteY33" fmla="*/ 286591 h 476695"/>
                  <a:gd name="connsiteX34" fmla="*/ 45674 w 333629"/>
                  <a:gd name="connsiteY34" fmla="*/ 86798 h 476695"/>
                  <a:gd name="connsiteX35" fmla="*/ 54952 w 333629"/>
                  <a:gd name="connsiteY35" fmla="*/ 77508 h 476695"/>
                  <a:gd name="connsiteX36" fmla="*/ 278677 w 333629"/>
                  <a:gd name="connsiteY36" fmla="*/ 77508 h 476695"/>
                  <a:gd name="connsiteX37" fmla="*/ 287955 w 333629"/>
                  <a:gd name="connsiteY37" fmla="*/ 86798 h 476695"/>
                  <a:gd name="connsiteX38" fmla="*/ 287955 w 333629"/>
                  <a:gd name="connsiteY38" fmla="*/ 99897 h 47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3629" h="476695">
                    <a:moveTo>
                      <a:pt x="166815" y="0"/>
                    </a:moveTo>
                    <a:cubicBezTo>
                      <a:pt x="49175" y="0"/>
                      <a:pt x="0" y="36905"/>
                      <a:pt x="0" y="86049"/>
                    </a:cubicBezTo>
                    <a:lnTo>
                      <a:pt x="0" y="317712"/>
                    </a:lnTo>
                    <a:cubicBezTo>
                      <a:pt x="0" y="399984"/>
                      <a:pt x="51324" y="463374"/>
                      <a:pt x="133713" y="476696"/>
                    </a:cubicBezTo>
                    <a:lnTo>
                      <a:pt x="133713" y="466927"/>
                    </a:lnTo>
                    <a:cubicBezTo>
                      <a:pt x="133713" y="448618"/>
                      <a:pt x="148529" y="433783"/>
                      <a:pt x="166815" y="433783"/>
                    </a:cubicBezTo>
                    <a:cubicBezTo>
                      <a:pt x="185100" y="433783"/>
                      <a:pt x="199916" y="448618"/>
                      <a:pt x="199916" y="466927"/>
                    </a:cubicBezTo>
                    <a:lnTo>
                      <a:pt x="199916" y="476696"/>
                    </a:lnTo>
                    <a:cubicBezTo>
                      <a:pt x="282305" y="463374"/>
                      <a:pt x="333629" y="399984"/>
                      <a:pt x="333629" y="317712"/>
                    </a:cubicBezTo>
                    <a:lnTo>
                      <a:pt x="333629" y="86049"/>
                    </a:lnTo>
                    <a:cubicBezTo>
                      <a:pt x="333629" y="36905"/>
                      <a:pt x="284454" y="0"/>
                      <a:pt x="166815" y="0"/>
                    </a:cubicBezTo>
                    <a:close/>
                    <a:moveTo>
                      <a:pt x="153494" y="371222"/>
                    </a:moveTo>
                    <a:cubicBezTo>
                      <a:pt x="153494" y="376050"/>
                      <a:pt x="149595" y="379954"/>
                      <a:pt x="144773" y="379954"/>
                    </a:cubicBezTo>
                    <a:lnTo>
                      <a:pt x="82261" y="379954"/>
                    </a:lnTo>
                    <a:cubicBezTo>
                      <a:pt x="77439" y="379954"/>
                      <a:pt x="73540" y="376050"/>
                      <a:pt x="73540" y="371222"/>
                    </a:cubicBezTo>
                    <a:lnTo>
                      <a:pt x="73540" y="337360"/>
                    </a:lnTo>
                    <a:cubicBezTo>
                      <a:pt x="73540" y="332532"/>
                      <a:pt x="77439" y="328628"/>
                      <a:pt x="82261" y="328628"/>
                    </a:cubicBezTo>
                    <a:lnTo>
                      <a:pt x="144773" y="328628"/>
                    </a:lnTo>
                    <a:cubicBezTo>
                      <a:pt x="149595" y="328628"/>
                      <a:pt x="153494" y="332532"/>
                      <a:pt x="153494" y="337360"/>
                    </a:cubicBezTo>
                    <a:lnTo>
                      <a:pt x="153494" y="371222"/>
                    </a:lnTo>
                    <a:close/>
                    <a:moveTo>
                      <a:pt x="260089" y="371222"/>
                    </a:moveTo>
                    <a:cubicBezTo>
                      <a:pt x="260089" y="376050"/>
                      <a:pt x="256190" y="379954"/>
                      <a:pt x="251368" y="379954"/>
                    </a:cubicBezTo>
                    <a:lnTo>
                      <a:pt x="188856" y="379954"/>
                    </a:lnTo>
                    <a:cubicBezTo>
                      <a:pt x="184034" y="379954"/>
                      <a:pt x="180135" y="376050"/>
                      <a:pt x="180135" y="371222"/>
                    </a:cubicBezTo>
                    <a:lnTo>
                      <a:pt x="180135" y="337360"/>
                    </a:lnTo>
                    <a:cubicBezTo>
                      <a:pt x="180135" y="332532"/>
                      <a:pt x="184034" y="328628"/>
                      <a:pt x="188856" y="328628"/>
                    </a:cubicBezTo>
                    <a:lnTo>
                      <a:pt x="251368" y="328628"/>
                    </a:lnTo>
                    <a:cubicBezTo>
                      <a:pt x="256174" y="328628"/>
                      <a:pt x="260089" y="332532"/>
                      <a:pt x="260089" y="337360"/>
                    </a:cubicBezTo>
                    <a:lnTo>
                      <a:pt x="260089" y="371222"/>
                    </a:lnTo>
                    <a:close/>
                    <a:moveTo>
                      <a:pt x="287955" y="99912"/>
                    </a:moveTo>
                    <a:lnTo>
                      <a:pt x="287955" y="286591"/>
                    </a:lnTo>
                    <a:cubicBezTo>
                      <a:pt x="287955" y="291722"/>
                      <a:pt x="283801" y="295881"/>
                      <a:pt x="278677" y="295881"/>
                    </a:cubicBezTo>
                    <a:lnTo>
                      <a:pt x="54952" y="295881"/>
                    </a:lnTo>
                    <a:cubicBezTo>
                      <a:pt x="49828" y="295881"/>
                      <a:pt x="45674" y="291722"/>
                      <a:pt x="45674" y="286591"/>
                    </a:cubicBezTo>
                    <a:lnTo>
                      <a:pt x="45674" y="86798"/>
                    </a:lnTo>
                    <a:cubicBezTo>
                      <a:pt x="45674" y="81667"/>
                      <a:pt x="49828" y="77508"/>
                      <a:pt x="54952" y="77508"/>
                    </a:cubicBezTo>
                    <a:lnTo>
                      <a:pt x="278677" y="77508"/>
                    </a:lnTo>
                    <a:cubicBezTo>
                      <a:pt x="283801" y="77508"/>
                      <a:pt x="287955" y="81667"/>
                      <a:pt x="287955" y="86798"/>
                    </a:cubicBezTo>
                    <a:lnTo>
                      <a:pt x="287955" y="99897"/>
                    </a:lnTo>
                    <a:close/>
                  </a:path>
                </a:pathLst>
              </a:custGeom>
              <a:solidFill>
                <a:srgbClr val="001965"/>
              </a:solidFill>
              <a:ln w="1588" cap="flat">
                <a:noFill/>
                <a:prstDash val="solid"/>
                <a:miter/>
              </a:ln>
            </p:spPr>
            <p:txBody>
              <a:bodyPr rtlCol="0" anchor="ctr"/>
              <a:lstStyle/>
              <a:p>
                <a:endParaRPr lang="de-DE"/>
              </a:p>
            </p:txBody>
          </p:sp>
          <p:sp>
            <p:nvSpPr>
              <p:cNvPr id="96" name="Inhaltsplatzhalter 7">
                <a:extLst>
                  <a:ext uri="{FF2B5EF4-FFF2-40B4-BE49-F238E27FC236}">
                    <a16:creationId xmlns:a16="http://schemas.microsoft.com/office/drawing/2014/main" id="{825FCF83-8B66-1F5F-E90D-D19AB2D458FA}"/>
                  </a:ext>
                </a:extLst>
              </p:cNvPr>
              <p:cNvSpPr txBox="1">
                <a:spLocks/>
              </p:cNvSpPr>
              <p:nvPr/>
            </p:nvSpPr>
            <p:spPr>
              <a:xfrm>
                <a:off x="6986492" y="4283569"/>
                <a:ext cx="302891" cy="122299"/>
              </a:xfrm>
              <a:prstGeom prst="rect">
                <a:avLst/>
              </a:prstGeom>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600" i="0" u="none" strike="noStrike" kern="1200" cap="none" spc="0" normalizeH="0" baseline="0" noProof="0">
                    <a:ln>
                      <a:noFill/>
                    </a:ln>
                    <a:solidFill>
                      <a:srgbClr val="3B97DE"/>
                    </a:solidFill>
                    <a:effectLst/>
                    <a:uLnTx/>
                    <a:uFillTx/>
                    <a:latin typeface="Apis For Office"/>
                    <a:ea typeface="+mn-ea"/>
                    <a:cs typeface="+mn-cs"/>
                  </a:rPr>
                  <a:t>T2DM</a:t>
                </a:r>
              </a:p>
            </p:txBody>
          </p:sp>
        </p:grpSp>
      </p:grpSp>
      <p:grpSp>
        <p:nvGrpSpPr>
          <p:cNvPr id="274" name="Gruppieren 273">
            <a:extLst>
              <a:ext uri="{FF2B5EF4-FFF2-40B4-BE49-F238E27FC236}">
                <a16:creationId xmlns:a16="http://schemas.microsoft.com/office/drawing/2014/main" id="{059CE005-2781-4158-DAA3-68456FDEB126}"/>
              </a:ext>
            </a:extLst>
          </p:cNvPr>
          <p:cNvGrpSpPr/>
          <p:nvPr/>
        </p:nvGrpSpPr>
        <p:grpSpPr>
          <a:xfrm>
            <a:off x="652726" y="2314022"/>
            <a:ext cx="3375920" cy="3254260"/>
            <a:chOff x="652726" y="2314022"/>
            <a:chExt cx="3375920" cy="3254260"/>
          </a:xfrm>
        </p:grpSpPr>
        <p:sp>
          <p:nvSpPr>
            <p:cNvPr id="13" name="Inhaltsplatzhalter 7">
              <a:extLst>
                <a:ext uri="{FF2B5EF4-FFF2-40B4-BE49-F238E27FC236}">
                  <a16:creationId xmlns:a16="http://schemas.microsoft.com/office/drawing/2014/main" id="{AEB4E530-5AC0-BEC6-77F0-21A56596A997}"/>
                </a:ext>
              </a:extLst>
            </p:cNvPr>
            <p:cNvSpPr txBox="1">
              <a:spLocks/>
            </p:cNvSpPr>
            <p:nvPr/>
          </p:nvSpPr>
          <p:spPr>
            <a:xfrm>
              <a:off x="1211079" y="4880238"/>
              <a:ext cx="2259214"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spcBef>
                  <a:spcPts val="300"/>
                </a:spcBef>
                <a:spcAft>
                  <a:spcPts val="600"/>
                </a:spcAft>
                <a:buClrTx/>
                <a:buSzTx/>
                <a:buFont typeface="Arial" panose="020B0604020202020204" pitchFamily="34" charset="0"/>
                <a:buNone/>
                <a:tabLst/>
                <a:defRPr/>
              </a:pPr>
              <a:r>
                <a:rPr kumimoji="0" lang="de-DE" sz="1400" b="1" i="0" u="none" strike="noStrike" kern="1200" cap="none" spc="0" normalizeH="0" baseline="0" noProof="0" err="1">
                  <a:ln>
                    <a:noFill/>
                  </a:ln>
                  <a:solidFill>
                    <a:srgbClr val="001965"/>
                  </a:solidFill>
                  <a:effectLst/>
                  <a:uLnTx/>
                  <a:uFillTx/>
                  <a:latin typeface="Apis For Office"/>
                  <a:ea typeface="+mn-ea"/>
                  <a:cs typeface="+mn-cs"/>
                </a:rPr>
                <a:t>PEth</a:t>
              </a:r>
              <a:r>
                <a:rPr kumimoji="0" lang="de-DE" sz="1400" b="1" i="0" u="none" strike="noStrike" kern="1200" cap="none" spc="0" normalizeH="0" baseline="0" noProof="0">
                  <a:ln>
                    <a:noFill/>
                  </a:ln>
                  <a:solidFill>
                    <a:srgbClr val="001965"/>
                  </a:solidFill>
                  <a:effectLst/>
                  <a:uLnTx/>
                  <a:uFillTx/>
                  <a:latin typeface="Apis For Office"/>
                  <a:ea typeface="+mn-ea"/>
                  <a:cs typeface="+mn-cs"/>
                </a:rPr>
                <a:t> &lt;20 </a:t>
              </a:r>
              <a:r>
                <a:rPr kumimoji="0" lang="de-DE" sz="1400" b="1" i="0" u="none" strike="noStrike" kern="1200" cap="none" spc="0" normalizeH="0" baseline="0" noProof="0" err="1">
                  <a:ln>
                    <a:noFill/>
                  </a:ln>
                  <a:solidFill>
                    <a:srgbClr val="001965"/>
                  </a:solidFill>
                  <a:effectLst/>
                  <a:uLnTx/>
                  <a:uFillTx/>
                  <a:latin typeface="Apis For Office"/>
                  <a:ea typeface="+mn-ea"/>
                  <a:cs typeface="+mn-cs"/>
                </a:rPr>
                <a:t>ng</a:t>
              </a:r>
              <a:r>
                <a:rPr kumimoji="0" lang="de-DE" sz="1400" b="1" i="0" u="none" strike="noStrike" kern="1200" cap="none" spc="0" normalizeH="0" baseline="0" noProof="0">
                  <a:ln>
                    <a:noFill/>
                  </a:ln>
                  <a:solidFill>
                    <a:srgbClr val="001965"/>
                  </a:solidFill>
                  <a:effectLst/>
                  <a:uLnTx/>
                  <a:uFillTx/>
                  <a:latin typeface="Apis For Office"/>
                  <a:ea typeface="+mn-ea"/>
                  <a:cs typeface="+mn-cs"/>
                </a:rPr>
                <a:t>/</a:t>
              </a:r>
              <a:r>
                <a:rPr kumimoji="0" lang="de-DE" sz="1400" b="1" i="0" u="none" strike="noStrike" kern="1200" cap="none" spc="0" normalizeH="0" baseline="0" noProof="0" err="1">
                  <a:ln>
                    <a:noFill/>
                  </a:ln>
                  <a:solidFill>
                    <a:srgbClr val="001965"/>
                  </a:solidFill>
                  <a:effectLst/>
                  <a:uLnTx/>
                  <a:uFillTx/>
                  <a:latin typeface="Apis For Office"/>
                  <a:ea typeface="+mn-ea"/>
                  <a:cs typeface="+mn-cs"/>
                </a:rPr>
                <a:t>mL</a:t>
              </a:r>
              <a:r>
                <a:rPr lang="de-DE" sz="1400" b="1">
                  <a:latin typeface="Apis For Office"/>
                </a:rPr>
                <a:t> </a:t>
              </a:r>
              <a:r>
                <a:rPr lang="de-DE" sz="1400">
                  <a:latin typeface="Apis For Office"/>
                </a:rPr>
                <a:t>Geringer/Gelegentlicher Alkoholkonsum</a:t>
              </a:r>
              <a:endParaRPr kumimoji="0" lang="de-DE" sz="1400" i="0" u="none" strike="noStrike" kern="1200" cap="none" spc="0" normalizeH="0" baseline="0" noProof="0">
                <a:ln>
                  <a:noFill/>
                </a:ln>
                <a:solidFill>
                  <a:srgbClr val="001965"/>
                </a:solidFill>
                <a:effectLst/>
                <a:uLnTx/>
                <a:uFillTx/>
                <a:latin typeface="Apis For Office"/>
                <a:ea typeface="+mn-ea"/>
                <a:cs typeface="+mn-cs"/>
              </a:endParaRPr>
            </a:p>
          </p:txBody>
        </p:sp>
        <p:sp>
          <p:nvSpPr>
            <p:cNvPr id="17" name="Rechteck: abgerundete Ecken 2">
              <a:extLst>
                <a:ext uri="{FF2B5EF4-FFF2-40B4-BE49-F238E27FC236}">
                  <a16:creationId xmlns:a16="http://schemas.microsoft.com/office/drawing/2014/main" id="{DC1CF863-B738-2D57-A081-A589AB8114A9}"/>
                </a:ext>
              </a:extLst>
            </p:cNvPr>
            <p:cNvSpPr/>
            <p:nvPr/>
          </p:nvSpPr>
          <p:spPr>
            <a:xfrm>
              <a:off x="652726" y="2314022"/>
              <a:ext cx="3375920" cy="3254260"/>
            </a:xfrm>
            <a:prstGeom prst="roundRect">
              <a:avLst>
                <a:gd name="adj" fmla="val 1539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2" name="Inhaltsplatzhalter 7">
              <a:extLst>
                <a:ext uri="{FF2B5EF4-FFF2-40B4-BE49-F238E27FC236}">
                  <a16:creationId xmlns:a16="http://schemas.microsoft.com/office/drawing/2014/main" id="{CFC22021-D80A-3F4E-A196-3C0E10DCCE93}"/>
                </a:ext>
              </a:extLst>
            </p:cNvPr>
            <p:cNvSpPr txBox="1">
              <a:spLocks/>
            </p:cNvSpPr>
            <p:nvPr/>
          </p:nvSpPr>
          <p:spPr>
            <a:xfrm>
              <a:off x="1211079" y="2460334"/>
              <a:ext cx="2259214"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Studiendesign</a:t>
              </a:r>
              <a:br>
                <a:rPr kumimoji="0" lang="de-DE" sz="1400" b="1" i="0" u="none" strike="noStrike" kern="1200" cap="none" spc="0" normalizeH="0" baseline="0" noProof="0">
                  <a:ln>
                    <a:noFill/>
                  </a:ln>
                  <a:solidFill>
                    <a:srgbClr val="001965"/>
                  </a:solidFill>
                  <a:effectLst/>
                  <a:uLnTx/>
                  <a:uFillTx/>
                  <a:latin typeface="Apis For Office"/>
                  <a:ea typeface="+mn-ea"/>
                  <a:cs typeface="+mn-cs"/>
                </a:rPr>
              </a:br>
              <a:r>
                <a:rPr lang="de-DE" sz="1400"/>
                <a:t>Prospektive Studie </a:t>
              </a:r>
              <a:br>
                <a:rPr lang="de-DE" sz="1400"/>
              </a:br>
              <a:r>
                <a:rPr lang="de-DE" sz="1400"/>
                <a:t>(Ein Zentrum)</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grpSp>
          <p:nvGrpSpPr>
            <p:cNvPr id="270" name="Gruppieren 269">
              <a:extLst>
                <a:ext uri="{FF2B5EF4-FFF2-40B4-BE49-F238E27FC236}">
                  <a16:creationId xmlns:a16="http://schemas.microsoft.com/office/drawing/2014/main" id="{EAE7F4B1-EA28-2694-DFEB-72637106AB32}"/>
                </a:ext>
              </a:extLst>
            </p:cNvPr>
            <p:cNvGrpSpPr/>
            <p:nvPr/>
          </p:nvGrpSpPr>
          <p:grpSpPr>
            <a:xfrm>
              <a:off x="1539165" y="3115232"/>
              <a:ext cx="1808873" cy="1700990"/>
              <a:chOff x="1187541" y="3160202"/>
              <a:chExt cx="1808873" cy="1700990"/>
            </a:xfrm>
          </p:grpSpPr>
          <p:grpSp>
            <p:nvGrpSpPr>
              <p:cNvPr id="233" name="Grafik 231">
                <a:extLst>
                  <a:ext uri="{FF2B5EF4-FFF2-40B4-BE49-F238E27FC236}">
                    <a16:creationId xmlns:a16="http://schemas.microsoft.com/office/drawing/2014/main" id="{950446BE-4F96-3092-5913-6C7F963A6C16}"/>
                  </a:ext>
                </a:extLst>
              </p:cNvPr>
              <p:cNvGrpSpPr/>
              <p:nvPr/>
            </p:nvGrpSpPr>
            <p:grpSpPr>
              <a:xfrm>
                <a:off x="1276905" y="3160202"/>
                <a:ext cx="1333875" cy="1655411"/>
                <a:chOff x="1192132" y="3178016"/>
                <a:chExt cx="1333875" cy="1655411"/>
              </a:xfrm>
              <a:solidFill>
                <a:srgbClr val="B1D5F2"/>
              </a:solidFill>
            </p:grpSpPr>
            <p:sp>
              <p:nvSpPr>
                <p:cNvPr id="234" name="Freihandform 233">
                  <a:extLst>
                    <a:ext uri="{FF2B5EF4-FFF2-40B4-BE49-F238E27FC236}">
                      <a16:creationId xmlns:a16="http://schemas.microsoft.com/office/drawing/2014/main" id="{8DA8E933-D874-779F-1447-E0FA95EF0CC6}"/>
                    </a:ext>
                  </a:extLst>
                </p:cNvPr>
                <p:cNvSpPr/>
                <p:nvPr/>
              </p:nvSpPr>
              <p:spPr>
                <a:xfrm>
                  <a:off x="1232438" y="3178016"/>
                  <a:ext cx="698688" cy="572744"/>
                </a:xfrm>
                <a:custGeom>
                  <a:avLst/>
                  <a:gdLst>
                    <a:gd name="connsiteX0" fmla="*/ 480842 w 698688"/>
                    <a:gd name="connsiteY0" fmla="*/ 371203 h 572744"/>
                    <a:gd name="connsiteX1" fmla="*/ 481371 w 698688"/>
                    <a:gd name="connsiteY1" fmla="*/ 371074 h 572744"/>
                    <a:gd name="connsiteX2" fmla="*/ 482951 w 698688"/>
                    <a:gd name="connsiteY2" fmla="*/ 370463 h 572744"/>
                    <a:gd name="connsiteX3" fmla="*/ 484406 w 698688"/>
                    <a:gd name="connsiteY3" fmla="*/ 369949 h 572744"/>
                    <a:gd name="connsiteX4" fmla="*/ 485131 w 698688"/>
                    <a:gd name="connsiteY4" fmla="*/ 369764 h 572744"/>
                    <a:gd name="connsiteX5" fmla="*/ 485716 w 698688"/>
                    <a:gd name="connsiteY5" fmla="*/ 369431 h 572744"/>
                    <a:gd name="connsiteX6" fmla="*/ 486622 w 698688"/>
                    <a:gd name="connsiteY6" fmla="*/ 369212 h 572744"/>
                    <a:gd name="connsiteX7" fmla="*/ 488125 w 698688"/>
                    <a:gd name="connsiteY7" fmla="*/ 368757 h 572744"/>
                    <a:gd name="connsiteX8" fmla="*/ 490797 w 698688"/>
                    <a:gd name="connsiteY8" fmla="*/ 368380 h 572744"/>
                    <a:gd name="connsiteX9" fmla="*/ 492214 w 698688"/>
                    <a:gd name="connsiteY9" fmla="*/ 368014 h 572744"/>
                    <a:gd name="connsiteX10" fmla="*/ 494638 w 698688"/>
                    <a:gd name="connsiteY10" fmla="*/ 367440 h 572744"/>
                    <a:gd name="connsiteX11" fmla="*/ 496160 w 698688"/>
                    <a:gd name="connsiteY11" fmla="*/ 366918 h 572744"/>
                    <a:gd name="connsiteX12" fmla="*/ 497159 w 698688"/>
                    <a:gd name="connsiteY12" fmla="*/ 366071 h 572744"/>
                    <a:gd name="connsiteX13" fmla="*/ 498328 w 698688"/>
                    <a:gd name="connsiteY13" fmla="*/ 365542 h 572744"/>
                    <a:gd name="connsiteX14" fmla="*/ 498817 w 698688"/>
                    <a:gd name="connsiteY14" fmla="*/ 365556 h 572744"/>
                    <a:gd name="connsiteX15" fmla="*/ 499257 w 698688"/>
                    <a:gd name="connsiteY15" fmla="*/ 365423 h 572744"/>
                    <a:gd name="connsiteX16" fmla="*/ 500567 w 698688"/>
                    <a:gd name="connsiteY16" fmla="*/ 365434 h 572744"/>
                    <a:gd name="connsiteX17" fmla="*/ 501278 w 698688"/>
                    <a:gd name="connsiteY17" fmla="*/ 365316 h 572744"/>
                    <a:gd name="connsiteX18" fmla="*/ 501848 w 698688"/>
                    <a:gd name="connsiteY18" fmla="*/ 364872 h 572744"/>
                    <a:gd name="connsiteX19" fmla="*/ 502999 w 698688"/>
                    <a:gd name="connsiteY19" fmla="*/ 364110 h 572744"/>
                    <a:gd name="connsiteX20" fmla="*/ 504002 w 698688"/>
                    <a:gd name="connsiteY20" fmla="*/ 363499 h 572744"/>
                    <a:gd name="connsiteX21" fmla="*/ 504609 w 698688"/>
                    <a:gd name="connsiteY21" fmla="*/ 363133 h 572744"/>
                    <a:gd name="connsiteX22" fmla="*/ 504749 w 698688"/>
                    <a:gd name="connsiteY22" fmla="*/ 362988 h 572744"/>
                    <a:gd name="connsiteX23" fmla="*/ 505175 w 698688"/>
                    <a:gd name="connsiteY23" fmla="*/ 362937 h 572744"/>
                    <a:gd name="connsiteX24" fmla="*/ 505789 w 698688"/>
                    <a:gd name="connsiteY24" fmla="*/ 362322 h 572744"/>
                    <a:gd name="connsiteX25" fmla="*/ 505967 w 698688"/>
                    <a:gd name="connsiteY25" fmla="*/ 361789 h 572744"/>
                    <a:gd name="connsiteX26" fmla="*/ 506292 w 698688"/>
                    <a:gd name="connsiteY26" fmla="*/ 361364 h 572744"/>
                    <a:gd name="connsiteX27" fmla="*/ 507277 w 698688"/>
                    <a:gd name="connsiteY27" fmla="*/ 360283 h 572744"/>
                    <a:gd name="connsiteX28" fmla="*/ 511718 w 698688"/>
                    <a:gd name="connsiteY28" fmla="*/ 359465 h 572744"/>
                    <a:gd name="connsiteX29" fmla="*/ 521359 w 698688"/>
                    <a:gd name="connsiteY29" fmla="*/ 359465 h 572744"/>
                    <a:gd name="connsiteX30" fmla="*/ 526980 w 698688"/>
                    <a:gd name="connsiteY30" fmla="*/ 359465 h 572744"/>
                    <a:gd name="connsiteX31" fmla="*/ 531210 w 698688"/>
                    <a:gd name="connsiteY31" fmla="*/ 359558 h 572744"/>
                    <a:gd name="connsiteX32" fmla="*/ 533594 w 698688"/>
                    <a:gd name="connsiteY32" fmla="*/ 360650 h 572744"/>
                    <a:gd name="connsiteX33" fmla="*/ 535603 w 698688"/>
                    <a:gd name="connsiteY33" fmla="*/ 361334 h 572744"/>
                    <a:gd name="connsiteX34" fmla="*/ 536913 w 698688"/>
                    <a:gd name="connsiteY34" fmla="*/ 363665 h 572744"/>
                    <a:gd name="connsiteX35" fmla="*/ 541543 w 698688"/>
                    <a:gd name="connsiteY35" fmla="*/ 366082 h 572744"/>
                    <a:gd name="connsiteX36" fmla="*/ 543412 w 698688"/>
                    <a:gd name="connsiteY36" fmla="*/ 367869 h 572744"/>
                    <a:gd name="connsiteX37" fmla="*/ 545140 w 698688"/>
                    <a:gd name="connsiteY37" fmla="*/ 370241 h 572744"/>
                    <a:gd name="connsiteX38" fmla="*/ 546802 w 698688"/>
                    <a:gd name="connsiteY38" fmla="*/ 371788 h 572744"/>
                    <a:gd name="connsiteX39" fmla="*/ 548112 w 698688"/>
                    <a:gd name="connsiteY39" fmla="*/ 373590 h 572744"/>
                    <a:gd name="connsiteX40" fmla="*/ 549737 w 698688"/>
                    <a:gd name="connsiteY40" fmla="*/ 375525 h 572744"/>
                    <a:gd name="connsiteX41" fmla="*/ 550207 w 698688"/>
                    <a:gd name="connsiteY41" fmla="*/ 377202 h 572744"/>
                    <a:gd name="connsiteX42" fmla="*/ 553034 w 698688"/>
                    <a:gd name="connsiteY42" fmla="*/ 380702 h 572744"/>
                    <a:gd name="connsiteX43" fmla="*/ 559625 w 698688"/>
                    <a:gd name="connsiteY43" fmla="*/ 391027 h 572744"/>
                    <a:gd name="connsiteX44" fmla="*/ 562190 w 698688"/>
                    <a:gd name="connsiteY44" fmla="*/ 393029 h 572744"/>
                    <a:gd name="connsiteX45" fmla="*/ 563785 w 698688"/>
                    <a:gd name="connsiteY45" fmla="*/ 393754 h 572744"/>
                    <a:gd name="connsiteX46" fmla="*/ 568726 w 698688"/>
                    <a:gd name="connsiteY46" fmla="*/ 398372 h 572744"/>
                    <a:gd name="connsiteX47" fmla="*/ 573774 w 698688"/>
                    <a:gd name="connsiteY47" fmla="*/ 400988 h 572744"/>
                    <a:gd name="connsiteX48" fmla="*/ 575465 w 698688"/>
                    <a:gd name="connsiteY48" fmla="*/ 401806 h 572744"/>
                    <a:gd name="connsiteX49" fmla="*/ 579536 w 698688"/>
                    <a:gd name="connsiteY49" fmla="*/ 403827 h 572744"/>
                    <a:gd name="connsiteX50" fmla="*/ 582134 w 698688"/>
                    <a:gd name="connsiteY50" fmla="*/ 404308 h 572744"/>
                    <a:gd name="connsiteX51" fmla="*/ 586945 w 698688"/>
                    <a:gd name="connsiteY51" fmla="*/ 405407 h 572744"/>
                    <a:gd name="connsiteX52" fmla="*/ 588866 w 698688"/>
                    <a:gd name="connsiteY52" fmla="*/ 406447 h 572744"/>
                    <a:gd name="connsiteX53" fmla="*/ 592222 w 698688"/>
                    <a:gd name="connsiteY53" fmla="*/ 406539 h 572744"/>
                    <a:gd name="connsiteX54" fmla="*/ 603954 w 698688"/>
                    <a:gd name="connsiteY54" fmla="*/ 406265 h 572744"/>
                    <a:gd name="connsiteX55" fmla="*/ 608003 w 698688"/>
                    <a:gd name="connsiteY55" fmla="*/ 405333 h 572744"/>
                    <a:gd name="connsiteX56" fmla="*/ 610064 w 698688"/>
                    <a:gd name="connsiteY56" fmla="*/ 403616 h 572744"/>
                    <a:gd name="connsiteX57" fmla="*/ 612851 w 698688"/>
                    <a:gd name="connsiteY57" fmla="*/ 401555 h 572744"/>
                    <a:gd name="connsiteX58" fmla="*/ 617877 w 698688"/>
                    <a:gd name="connsiteY58" fmla="*/ 396270 h 572744"/>
                    <a:gd name="connsiteX59" fmla="*/ 619942 w 698688"/>
                    <a:gd name="connsiteY59" fmla="*/ 393806 h 572744"/>
                    <a:gd name="connsiteX60" fmla="*/ 620071 w 698688"/>
                    <a:gd name="connsiteY60" fmla="*/ 392932 h 572744"/>
                    <a:gd name="connsiteX61" fmla="*/ 621133 w 698688"/>
                    <a:gd name="connsiteY61" fmla="*/ 391363 h 572744"/>
                    <a:gd name="connsiteX62" fmla="*/ 620667 w 698688"/>
                    <a:gd name="connsiteY62" fmla="*/ 389391 h 572744"/>
                    <a:gd name="connsiteX63" fmla="*/ 621444 w 698688"/>
                    <a:gd name="connsiteY63" fmla="*/ 387319 h 572744"/>
                    <a:gd name="connsiteX64" fmla="*/ 623428 w 698688"/>
                    <a:gd name="connsiteY64" fmla="*/ 381158 h 572744"/>
                    <a:gd name="connsiteX65" fmla="*/ 625785 w 698688"/>
                    <a:gd name="connsiteY65" fmla="*/ 377698 h 572744"/>
                    <a:gd name="connsiteX66" fmla="*/ 627144 w 698688"/>
                    <a:gd name="connsiteY66" fmla="*/ 374386 h 572744"/>
                    <a:gd name="connsiteX67" fmla="*/ 628417 w 698688"/>
                    <a:gd name="connsiteY67" fmla="*/ 366489 h 572744"/>
                    <a:gd name="connsiteX68" fmla="*/ 628920 w 698688"/>
                    <a:gd name="connsiteY68" fmla="*/ 355647 h 572744"/>
                    <a:gd name="connsiteX69" fmla="*/ 629775 w 698688"/>
                    <a:gd name="connsiteY69" fmla="*/ 350629 h 572744"/>
                    <a:gd name="connsiteX70" fmla="*/ 630071 w 698688"/>
                    <a:gd name="connsiteY70" fmla="*/ 348719 h 572744"/>
                    <a:gd name="connsiteX71" fmla="*/ 630459 w 698688"/>
                    <a:gd name="connsiteY71" fmla="*/ 348320 h 572744"/>
                    <a:gd name="connsiteX72" fmla="*/ 630600 w 698688"/>
                    <a:gd name="connsiteY72" fmla="*/ 345937 h 572744"/>
                    <a:gd name="connsiteX73" fmla="*/ 631078 w 698688"/>
                    <a:gd name="connsiteY73" fmla="*/ 343731 h 572744"/>
                    <a:gd name="connsiteX74" fmla="*/ 632580 w 698688"/>
                    <a:gd name="connsiteY74" fmla="*/ 342166 h 572744"/>
                    <a:gd name="connsiteX75" fmla="*/ 633350 w 698688"/>
                    <a:gd name="connsiteY75" fmla="*/ 338817 h 572744"/>
                    <a:gd name="connsiteX76" fmla="*/ 634271 w 698688"/>
                    <a:gd name="connsiteY76" fmla="*/ 335638 h 572744"/>
                    <a:gd name="connsiteX77" fmla="*/ 638091 w 698688"/>
                    <a:gd name="connsiteY77" fmla="*/ 323131 h 572744"/>
                    <a:gd name="connsiteX78" fmla="*/ 639319 w 698688"/>
                    <a:gd name="connsiteY78" fmla="*/ 318320 h 572744"/>
                    <a:gd name="connsiteX79" fmla="*/ 639956 w 698688"/>
                    <a:gd name="connsiteY79" fmla="*/ 315101 h 572744"/>
                    <a:gd name="connsiteX80" fmla="*/ 641666 w 698688"/>
                    <a:gd name="connsiteY80" fmla="*/ 312947 h 572744"/>
                    <a:gd name="connsiteX81" fmla="*/ 644119 w 698688"/>
                    <a:gd name="connsiteY81" fmla="*/ 309861 h 572744"/>
                    <a:gd name="connsiteX82" fmla="*/ 646070 w 698688"/>
                    <a:gd name="connsiteY82" fmla="*/ 305997 h 572744"/>
                    <a:gd name="connsiteX83" fmla="*/ 648316 w 698688"/>
                    <a:gd name="connsiteY83" fmla="*/ 302948 h 572744"/>
                    <a:gd name="connsiteX84" fmla="*/ 651069 w 698688"/>
                    <a:gd name="connsiteY84" fmla="*/ 299651 h 572744"/>
                    <a:gd name="connsiteX85" fmla="*/ 656884 w 698688"/>
                    <a:gd name="connsiteY85" fmla="*/ 295873 h 572744"/>
                    <a:gd name="connsiteX86" fmla="*/ 659100 w 698688"/>
                    <a:gd name="connsiteY86" fmla="*/ 294130 h 572744"/>
                    <a:gd name="connsiteX87" fmla="*/ 660207 w 698688"/>
                    <a:gd name="connsiteY87" fmla="*/ 294093 h 572744"/>
                    <a:gd name="connsiteX88" fmla="*/ 661591 w 698688"/>
                    <a:gd name="connsiteY88" fmla="*/ 293027 h 572744"/>
                    <a:gd name="connsiteX89" fmla="*/ 663786 w 698688"/>
                    <a:gd name="connsiteY89" fmla="*/ 291070 h 572744"/>
                    <a:gd name="connsiteX90" fmla="*/ 666002 w 698688"/>
                    <a:gd name="connsiteY90" fmla="*/ 289930 h 572744"/>
                    <a:gd name="connsiteX91" fmla="*/ 666846 w 698688"/>
                    <a:gd name="connsiteY91" fmla="*/ 287517 h 572744"/>
                    <a:gd name="connsiteX92" fmla="*/ 668815 w 698688"/>
                    <a:gd name="connsiteY92" fmla="*/ 285523 h 572744"/>
                    <a:gd name="connsiteX93" fmla="*/ 669866 w 698688"/>
                    <a:gd name="connsiteY93" fmla="*/ 282670 h 572744"/>
                    <a:gd name="connsiteX94" fmla="*/ 671591 w 698688"/>
                    <a:gd name="connsiteY94" fmla="*/ 281123 h 572744"/>
                    <a:gd name="connsiteX95" fmla="*/ 672523 w 698688"/>
                    <a:gd name="connsiteY95" fmla="*/ 279047 h 572744"/>
                    <a:gd name="connsiteX96" fmla="*/ 674292 w 698688"/>
                    <a:gd name="connsiteY96" fmla="*/ 277178 h 572744"/>
                    <a:gd name="connsiteX97" fmla="*/ 674944 w 698688"/>
                    <a:gd name="connsiteY97" fmla="*/ 275025 h 572744"/>
                    <a:gd name="connsiteX98" fmla="*/ 676021 w 698688"/>
                    <a:gd name="connsiteY98" fmla="*/ 271383 h 572744"/>
                    <a:gd name="connsiteX99" fmla="*/ 675991 w 698688"/>
                    <a:gd name="connsiteY99" fmla="*/ 265899 h 572744"/>
                    <a:gd name="connsiteX100" fmla="*/ 675991 w 698688"/>
                    <a:gd name="connsiteY100" fmla="*/ 252611 h 572744"/>
                    <a:gd name="connsiteX101" fmla="*/ 675007 w 698688"/>
                    <a:gd name="connsiteY101" fmla="*/ 246357 h 572744"/>
                    <a:gd name="connsiteX102" fmla="*/ 674055 w 698688"/>
                    <a:gd name="connsiteY102" fmla="*/ 244707 h 572744"/>
                    <a:gd name="connsiteX103" fmla="*/ 673104 w 698688"/>
                    <a:gd name="connsiteY103" fmla="*/ 242072 h 572744"/>
                    <a:gd name="connsiteX104" fmla="*/ 672116 w 698688"/>
                    <a:gd name="connsiteY104" fmla="*/ 236495 h 572744"/>
                    <a:gd name="connsiteX105" fmla="*/ 671117 w 698688"/>
                    <a:gd name="connsiteY105" fmla="*/ 234305 h 572744"/>
                    <a:gd name="connsiteX106" fmla="*/ 670321 w 698688"/>
                    <a:gd name="connsiteY106" fmla="*/ 230956 h 572744"/>
                    <a:gd name="connsiteX107" fmla="*/ 669244 w 698688"/>
                    <a:gd name="connsiteY107" fmla="*/ 226001 h 572744"/>
                    <a:gd name="connsiteX108" fmla="*/ 668338 w 698688"/>
                    <a:gd name="connsiteY108" fmla="*/ 224894 h 572744"/>
                    <a:gd name="connsiteX109" fmla="*/ 668260 w 698688"/>
                    <a:gd name="connsiteY109" fmla="*/ 223507 h 572744"/>
                    <a:gd name="connsiteX110" fmla="*/ 667705 w 698688"/>
                    <a:gd name="connsiteY110" fmla="*/ 220587 h 572744"/>
                    <a:gd name="connsiteX111" fmla="*/ 666339 w 698688"/>
                    <a:gd name="connsiteY111" fmla="*/ 214681 h 572744"/>
                    <a:gd name="connsiteX112" fmla="*/ 664937 w 698688"/>
                    <a:gd name="connsiteY112" fmla="*/ 208157 h 572744"/>
                    <a:gd name="connsiteX113" fmla="*/ 664367 w 698688"/>
                    <a:gd name="connsiteY113" fmla="*/ 204949 h 572744"/>
                    <a:gd name="connsiteX114" fmla="*/ 662938 w 698688"/>
                    <a:gd name="connsiteY114" fmla="*/ 202758 h 572744"/>
                    <a:gd name="connsiteX115" fmla="*/ 662705 w 698688"/>
                    <a:gd name="connsiteY115" fmla="*/ 196101 h 572744"/>
                    <a:gd name="connsiteX116" fmla="*/ 665196 w 698688"/>
                    <a:gd name="connsiteY116" fmla="*/ 179479 h 572744"/>
                    <a:gd name="connsiteX117" fmla="*/ 665469 w 698688"/>
                    <a:gd name="connsiteY117" fmla="*/ 174761 h 572744"/>
                    <a:gd name="connsiteX118" fmla="*/ 667364 w 698688"/>
                    <a:gd name="connsiteY118" fmla="*/ 169835 h 572744"/>
                    <a:gd name="connsiteX119" fmla="*/ 669859 w 698688"/>
                    <a:gd name="connsiteY119" fmla="*/ 165894 h 572744"/>
                    <a:gd name="connsiteX120" fmla="*/ 671998 w 698688"/>
                    <a:gd name="connsiteY120" fmla="*/ 162327 h 572744"/>
                    <a:gd name="connsiteX121" fmla="*/ 673241 w 698688"/>
                    <a:gd name="connsiteY121" fmla="*/ 157886 h 572744"/>
                    <a:gd name="connsiteX122" fmla="*/ 673252 w 698688"/>
                    <a:gd name="connsiteY122" fmla="*/ 153191 h 572744"/>
                    <a:gd name="connsiteX123" fmla="*/ 670181 w 698688"/>
                    <a:gd name="connsiteY123" fmla="*/ 145146 h 572744"/>
                    <a:gd name="connsiteX124" fmla="*/ 667986 w 698688"/>
                    <a:gd name="connsiteY124" fmla="*/ 141812 h 572744"/>
                    <a:gd name="connsiteX125" fmla="*/ 666313 w 698688"/>
                    <a:gd name="connsiteY125" fmla="*/ 140672 h 572744"/>
                    <a:gd name="connsiteX126" fmla="*/ 663493 w 698688"/>
                    <a:gd name="connsiteY126" fmla="*/ 139062 h 572744"/>
                    <a:gd name="connsiteX127" fmla="*/ 661743 w 698688"/>
                    <a:gd name="connsiteY127" fmla="*/ 138085 h 572744"/>
                    <a:gd name="connsiteX128" fmla="*/ 660521 w 698688"/>
                    <a:gd name="connsiteY128" fmla="*/ 136849 h 572744"/>
                    <a:gd name="connsiteX129" fmla="*/ 658786 w 698688"/>
                    <a:gd name="connsiteY129" fmla="*/ 135735 h 572744"/>
                    <a:gd name="connsiteX130" fmla="*/ 657465 w 698688"/>
                    <a:gd name="connsiteY130" fmla="*/ 134337 h 572744"/>
                    <a:gd name="connsiteX131" fmla="*/ 655832 w 698688"/>
                    <a:gd name="connsiteY131" fmla="*/ 133197 h 572744"/>
                    <a:gd name="connsiteX132" fmla="*/ 654397 w 698688"/>
                    <a:gd name="connsiteY132" fmla="*/ 131587 h 572744"/>
                    <a:gd name="connsiteX133" fmla="*/ 651961 w 698688"/>
                    <a:gd name="connsiteY133" fmla="*/ 127332 h 572744"/>
                    <a:gd name="connsiteX134" fmla="*/ 650847 w 698688"/>
                    <a:gd name="connsiteY134" fmla="*/ 125996 h 572744"/>
                    <a:gd name="connsiteX135" fmla="*/ 649956 w 698688"/>
                    <a:gd name="connsiteY135" fmla="*/ 123920 h 572744"/>
                    <a:gd name="connsiteX136" fmla="*/ 648279 w 698688"/>
                    <a:gd name="connsiteY136" fmla="*/ 121615 h 572744"/>
                    <a:gd name="connsiteX137" fmla="*/ 647317 w 698688"/>
                    <a:gd name="connsiteY137" fmla="*/ 119694 h 572744"/>
                    <a:gd name="connsiteX138" fmla="*/ 647147 w 698688"/>
                    <a:gd name="connsiteY138" fmla="*/ 118595 h 572744"/>
                    <a:gd name="connsiteX139" fmla="*/ 646432 w 698688"/>
                    <a:gd name="connsiteY139" fmla="*/ 117947 h 572744"/>
                    <a:gd name="connsiteX140" fmla="*/ 644656 w 698688"/>
                    <a:gd name="connsiteY140" fmla="*/ 114384 h 572744"/>
                    <a:gd name="connsiteX141" fmla="*/ 642128 w 698688"/>
                    <a:gd name="connsiteY141" fmla="*/ 109806 h 572744"/>
                    <a:gd name="connsiteX142" fmla="*/ 640544 w 698688"/>
                    <a:gd name="connsiteY142" fmla="*/ 108045 h 572744"/>
                    <a:gd name="connsiteX143" fmla="*/ 639556 w 698688"/>
                    <a:gd name="connsiteY143" fmla="*/ 106050 h 572744"/>
                    <a:gd name="connsiteX144" fmla="*/ 638857 w 698688"/>
                    <a:gd name="connsiteY144" fmla="*/ 101343 h 572744"/>
                    <a:gd name="connsiteX145" fmla="*/ 637750 w 698688"/>
                    <a:gd name="connsiteY145" fmla="*/ 98616 h 572744"/>
                    <a:gd name="connsiteX146" fmla="*/ 637347 w 698688"/>
                    <a:gd name="connsiteY146" fmla="*/ 96958 h 572744"/>
                    <a:gd name="connsiteX147" fmla="*/ 637228 w 698688"/>
                    <a:gd name="connsiteY147" fmla="*/ 92533 h 572744"/>
                    <a:gd name="connsiteX148" fmla="*/ 637202 w 698688"/>
                    <a:gd name="connsiteY148" fmla="*/ 83370 h 572744"/>
                    <a:gd name="connsiteX149" fmla="*/ 637321 w 698688"/>
                    <a:gd name="connsiteY149" fmla="*/ 82075 h 572744"/>
                    <a:gd name="connsiteX150" fmla="*/ 638242 w 698688"/>
                    <a:gd name="connsiteY150" fmla="*/ 81490 h 572744"/>
                    <a:gd name="connsiteX151" fmla="*/ 638453 w 698688"/>
                    <a:gd name="connsiteY151" fmla="*/ 79825 h 572744"/>
                    <a:gd name="connsiteX152" fmla="*/ 638853 w 698688"/>
                    <a:gd name="connsiteY152" fmla="*/ 76865 h 572744"/>
                    <a:gd name="connsiteX153" fmla="*/ 640037 w 698688"/>
                    <a:gd name="connsiteY153" fmla="*/ 74234 h 572744"/>
                    <a:gd name="connsiteX154" fmla="*/ 641103 w 698688"/>
                    <a:gd name="connsiteY154" fmla="*/ 70382 h 572744"/>
                    <a:gd name="connsiteX155" fmla="*/ 642476 w 698688"/>
                    <a:gd name="connsiteY155" fmla="*/ 65889 h 572744"/>
                    <a:gd name="connsiteX156" fmla="*/ 644023 w 698688"/>
                    <a:gd name="connsiteY156" fmla="*/ 63155 h 572744"/>
                    <a:gd name="connsiteX157" fmla="*/ 645052 w 698688"/>
                    <a:gd name="connsiteY157" fmla="*/ 61689 h 572744"/>
                    <a:gd name="connsiteX158" fmla="*/ 647169 w 698688"/>
                    <a:gd name="connsiteY158" fmla="*/ 59499 h 572744"/>
                    <a:gd name="connsiteX159" fmla="*/ 647717 w 698688"/>
                    <a:gd name="connsiteY159" fmla="*/ 58226 h 572744"/>
                    <a:gd name="connsiteX160" fmla="*/ 650781 w 698688"/>
                    <a:gd name="connsiteY160" fmla="*/ 55199 h 572744"/>
                    <a:gd name="connsiteX161" fmla="*/ 654104 w 698688"/>
                    <a:gd name="connsiteY161" fmla="*/ 50199 h 572744"/>
                    <a:gd name="connsiteX162" fmla="*/ 655910 w 698688"/>
                    <a:gd name="connsiteY162" fmla="*/ 46558 h 572744"/>
                    <a:gd name="connsiteX163" fmla="*/ 657601 w 698688"/>
                    <a:gd name="connsiteY163" fmla="*/ 43897 h 572744"/>
                    <a:gd name="connsiteX164" fmla="*/ 658397 w 698688"/>
                    <a:gd name="connsiteY164" fmla="*/ 43142 h 572744"/>
                    <a:gd name="connsiteX165" fmla="*/ 659074 w 698688"/>
                    <a:gd name="connsiteY165" fmla="*/ 41973 h 572744"/>
                    <a:gd name="connsiteX166" fmla="*/ 659948 w 698688"/>
                    <a:gd name="connsiteY166" fmla="*/ 41481 h 572744"/>
                    <a:gd name="connsiteX167" fmla="*/ 660599 w 698688"/>
                    <a:gd name="connsiteY167" fmla="*/ 40071 h 572744"/>
                    <a:gd name="connsiteX168" fmla="*/ 663560 w 698688"/>
                    <a:gd name="connsiteY168" fmla="*/ 36271 h 572744"/>
                    <a:gd name="connsiteX169" fmla="*/ 665284 w 698688"/>
                    <a:gd name="connsiteY169" fmla="*/ 34235 h 572744"/>
                    <a:gd name="connsiteX170" fmla="*/ 666617 w 698688"/>
                    <a:gd name="connsiteY170" fmla="*/ 32722 h 572744"/>
                    <a:gd name="connsiteX171" fmla="*/ 667031 w 698688"/>
                    <a:gd name="connsiteY171" fmla="*/ 31723 h 572744"/>
                    <a:gd name="connsiteX172" fmla="*/ 669237 w 698688"/>
                    <a:gd name="connsiteY172" fmla="*/ 30598 h 572744"/>
                    <a:gd name="connsiteX173" fmla="*/ 671568 w 698688"/>
                    <a:gd name="connsiteY173" fmla="*/ 28263 h 572744"/>
                    <a:gd name="connsiteX174" fmla="*/ 673134 w 698688"/>
                    <a:gd name="connsiteY174" fmla="*/ 27482 h 572744"/>
                    <a:gd name="connsiteX175" fmla="*/ 673741 w 698688"/>
                    <a:gd name="connsiteY175" fmla="*/ 26187 h 572744"/>
                    <a:gd name="connsiteX176" fmla="*/ 678278 w 698688"/>
                    <a:gd name="connsiteY176" fmla="*/ 22857 h 572744"/>
                    <a:gd name="connsiteX177" fmla="*/ 681135 w 698688"/>
                    <a:gd name="connsiteY177" fmla="*/ 20196 h 572744"/>
                    <a:gd name="connsiteX178" fmla="*/ 683060 w 698688"/>
                    <a:gd name="connsiteY178" fmla="*/ 17757 h 572744"/>
                    <a:gd name="connsiteX179" fmla="*/ 686601 w 698688"/>
                    <a:gd name="connsiteY179" fmla="*/ 14109 h 572744"/>
                    <a:gd name="connsiteX180" fmla="*/ 688352 w 698688"/>
                    <a:gd name="connsiteY180" fmla="*/ 13295 h 572744"/>
                    <a:gd name="connsiteX181" fmla="*/ 689288 w 698688"/>
                    <a:gd name="connsiteY181" fmla="*/ 12062 h 572744"/>
                    <a:gd name="connsiteX182" fmla="*/ 691224 w 698688"/>
                    <a:gd name="connsiteY182" fmla="*/ 11089 h 572744"/>
                    <a:gd name="connsiteX183" fmla="*/ 698688 w 698688"/>
                    <a:gd name="connsiteY183" fmla="*/ 3370 h 572744"/>
                    <a:gd name="connsiteX184" fmla="*/ 694199 w 698688"/>
                    <a:gd name="connsiteY184" fmla="*/ 2567 h 572744"/>
                    <a:gd name="connsiteX185" fmla="*/ 690957 w 698688"/>
                    <a:gd name="connsiteY185" fmla="*/ 1190 h 572744"/>
                    <a:gd name="connsiteX186" fmla="*/ 681217 w 698688"/>
                    <a:gd name="connsiteY186" fmla="*/ 51 h 572744"/>
                    <a:gd name="connsiteX187" fmla="*/ 676561 w 698688"/>
                    <a:gd name="connsiteY187" fmla="*/ 25 h 572744"/>
                    <a:gd name="connsiteX188" fmla="*/ 671802 w 698688"/>
                    <a:gd name="connsiteY188" fmla="*/ 2019 h 572744"/>
                    <a:gd name="connsiteX189" fmla="*/ 665447 w 698688"/>
                    <a:gd name="connsiteY189" fmla="*/ 5531 h 572744"/>
                    <a:gd name="connsiteX190" fmla="*/ 660962 w 698688"/>
                    <a:gd name="connsiteY190" fmla="*/ 8636 h 572744"/>
                    <a:gd name="connsiteX191" fmla="*/ 658778 w 698688"/>
                    <a:gd name="connsiteY191" fmla="*/ 10479 h 572744"/>
                    <a:gd name="connsiteX192" fmla="*/ 657727 w 698688"/>
                    <a:gd name="connsiteY192" fmla="*/ 13424 h 572744"/>
                    <a:gd name="connsiteX193" fmla="*/ 656040 w 698688"/>
                    <a:gd name="connsiteY193" fmla="*/ 14745 h 572744"/>
                    <a:gd name="connsiteX194" fmla="*/ 654156 w 698688"/>
                    <a:gd name="connsiteY194" fmla="*/ 17687 h 572744"/>
                    <a:gd name="connsiteX195" fmla="*/ 649145 w 698688"/>
                    <a:gd name="connsiteY195" fmla="*/ 24747 h 572744"/>
                    <a:gd name="connsiteX196" fmla="*/ 645459 w 698688"/>
                    <a:gd name="connsiteY196" fmla="*/ 25710 h 572744"/>
                    <a:gd name="connsiteX197" fmla="*/ 642410 w 698688"/>
                    <a:gd name="connsiteY197" fmla="*/ 27945 h 572744"/>
                    <a:gd name="connsiteX198" fmla="*/ 642032 w 698688"/>
                    <a:gd name="connsiteY198" fmla="*/ 29736 h 572744"/>
                    <a:gd name="connsiteX199" fmla="*/ 637983 w 698688"/>
                    <a:gd name="connsiteY199" fmla="*/ 30724 h 572744"/>
                    <a:gd name="connsiteX200" fmla="*/ 635274 w 698688"/>
                    <a:gd name="connsiteY200" fmla="*/ 33003 h 572744"/>
                    <a:gd name="connsiteX201" fmla="*/ 630867 w 698688"/>
                    <a:gd name="connsiteY201" fmla="*/ 37399 h 572744"/>
                    <a:gd name="connsiteX202" fmla="*/ 625937 w 698688"/>
                    <a:gd name="connsiteY202" fmla="*/ 42328 h 572744"/>
                    <a:gd name="connsiteX203" fmla="*/ 623657 w 698688"/>
                    <a:gd name="connsiteY203" fmla="*/ 44597 h 572744"/>
                    <a:gd name="connsiteX204" fmla="*/ 621144 w 698688"/>
                    <a:gd name="connsiteY204" fmla="*/ 47542 h 572744"/>
                    <a:gd name="connsiteX205" fmla="*/ 618313 w 698688"/>
                    <a:gd name="connsiteY205" fmla="*/ 47857 h 572744"/>
                    <a:gd name="connsiteX206" fmla="*/ 615667 w 698688"/>
                    <a:gd name="connsiteY206" fmla="*/ 51058 h 572744"/>
                    <a:gd name="connsiteX207" fmla="*/ 612751 w 698688"/>
                    <a:gd name="connsiteY207" fmla="*/ 52408 h 572744"/>
                    <a:gd name="connsiteX208" fmla="*/ 610878 w 698688"/>
                    <a:gd name="connsiteY208" fmla="*/ 54262 h 572744"/>
                    <a:gd name="connsiteX209" fmla="*/ 609842 w 698688"/>
                    <a:gd name="connsiteY209" fmla="*/ 57452 h 572744"/>
                    <a:gd name="connsiteX210" fmla="*/ 605327 w 698688"/>
                    <a:gd name="connsiteY210" fmla="*/ 59809 h 572744"/>
                    <a:gd name="connsiteX211" fmla="*/ 600708 w 698688"/>
                    <a:gd name="connsiteY211" fmla="*/ 66478 h 572744"/>
                    <a:gd name="connsiteX212" fmla="*/ 598155 w 698688"/>
                    <a:gd name="connsiteY212" fmla="*/ 69549 h 572744"/>
                    <a:gd name="connsiteX213" fmla="*/ 596678 w 698688"/>
                    <a:gd name="connsiteY213" fmla="*/ 70378 h 572744"/>
                    <a:gd name="connsiteX214" fmla="*/ 595509 w 698688"/>
                    <a:gd name="connsiteY214" fmla="*/ 72961 h 572744"/>
                    <a:gd name="connsiteX215" fmla="*/ 587837 w 698688"/>
                    <a:gd name="connsiteY215" fmla="*/ 75610 h 572744"/>
                    <a:gd name="connsiteX216" fmla="*/ 585783 w 698688"/>
                    <a:gd name="connsiteY216" fmla="*/ 77664 h 572744"/>
                    <a:gd name="connsiteX217" fmla="*/ 581486 w 698688"/>
                    <a:gd name="connsiteY217" fmla="*/ 77557 h 572744"/>
                    <a:gd name="connsiteX218" fmla="*/ 573544 w 698688"/>
                    <a:gd name="connsiteY218" fmla="*/ 79551 h 572744"/>
                    <a:gd name="connsiteX219" fmla="*/ 565132 w 698688"/>
                    <a:gd name="connsiteY219" fmla="*/ 80891 h 572744"/>
                    <a:gd name="connsiteX220" fmla="*/ 556879 w 698688"/>
                    <a:gd name="connsiteY220" fmla="*/ 83144 h 572744"/>
                    <a:gd name="connsiteX221" fmla="*/ 551421 w 698688"/>
                    <a:gd name="connsiteY221" fmla="*/ 83959 h 572744"/>
                    <a:gd name="connsiteX222" fmla="*/ 546787 w 698688"/>
                    <a:gd name="connsiteY222" fmla="*/ 85006 h 572744"/>
                    <a:gd name="connsiteX223" fmla="*/ 543715 w 698688"/>
                    <a:gd name="connsiteY223" fmla="*/ 87611 h 572744"/>
                    <a:gd name="connsiteX224" fmla="*/ 524874 w 698688"/>
                    <a:gd name="connsiteY224" fmla="*/ 88662 h 572744"/>
                    <a:gd name="connsiteX225" fmla="*/ 504812 w 698688"/>
                    <a:gd name="connsiteY225" fmla="*/ 88858 h 572744"/>
                    <a:gd name="connsiteX226" fmla="*/ 499664 w 698688"/>
                    <a:gd name="connsiteY226" fmla="*/ 91467 h 572744"/>
                    <a:gd name="connsiteX227" fmla="*/ 492766 w 698688"/>
                    <a:gd name="connsiteY227" fmla="*/ 93546 h 572744"/>
                    <a:gd name="connsiteX228" fmla="*/ 490667 w 698688"/>
                    <a:gd name="connsiteY228" fmla="*/ 96522 h 572744"/>
                    <a:gd name="connsiteX229" fmla="*/ 488218 w 698688"/>
                    <a:gd name="connsiteY229" fmla="*/ 97458 h 572744"/>
                    <a:gd name="connsiteX230" fmla="*/ 483899 w 698688"/>
                    <a:gd name="connsiteY230" fmla="*/ 101532 h 572744"/>
                    <a:gd name="connsiteX231" fmla="*/ 481575 w 698688"/>
                    <a:gd name="connsiteY231" fmla="*/ 107397 h 572744"/>
                    <a:gd name="connsiteX232" fmla="*/ 479968 w 698688"/>
                    <a:gd name="connsiteY232" fmla="*/ 115198 h 572744"/>
                    <a:gd name="connsiteX233" fmla="*/ 475372 w 698688"/>
                    <a:gd name="connsiteY233" fmla="*/ 122295 h 572744"/>
                    <a:gd name="connsiteX234" fmla="*/ 471323 w 698688"/>
                    <a:gd name="connsiteY234" fmla="*/ 126943 h 572744"/>
                    <a:gd name="connsiteX235" fmla="*/ 465979 w 698688"/>
                    <a:gd name="connsiteY235" fmla="*/ 131014 h 572744"/>
                    <a:gd name="connsiteX236" fmla="*/ 462130 w 698688"/>
                    <a:gd name="connsiteY236" fmla="*/ 134659 h 572744"/>
                    <a:gd name="connsiteX237" fmla="*/ 459758 w 698688"/>
                    <a:gd name="connsiteY237" fmla="*/ 138248 h 572744"/>
                    <a:gd name="connsiteX238" fmla="*/ 455295 w 698688"/>
                    <a:gd name="connsiteY238" fmla="*/ 143099 h 572744"/>
                    <a:gd name="connsiteX239" fmla="*/ 451753 w 698688"/>
                    <a:gd name="connsiteY239" fmla="*/ 150978 h 572744"/>
                    <a:gd name="connsiteX240" fmla="*/ 447342 w 698688"/>
                    <a:gd name="connsiteY240" fmla="*/ 154867 h 572744"/>
                    <a:gd name="connsiteX241" fmla="*/ 447319 w 698688"/>
                    <a:gd name="connsiteY241" fmla="*/ 158460 h 572744"/>
                    <a:gd name="connsiteX242" fmla="*/ 446124 w 698688"/>
                    <a:gd name="connsiteY242" fmla="*/ 160351 h 572744"/>
                    <a:gd name="connsiteX243" fmla="*/ 444773 w 698688"/>
                    <a:gd name="connsiteY243" fmla="*/ 165724 h 572744"/>
                    <a:gd name="connsiteX244" fmla="*/ 442771 w 698688"/>
                    <a:gd name="connsiteY244" fmla="*/ 172833 h 572744"/>
                    <a:gd name="connsiteX245" fmla="*/ 442020 w 698688"/>
                    <a:gd name="connsiteY245" fmla="*/ 177373 h 572744"/>
                    <a:gd name="connsiteX246" fmla="*/ 438363 w 698688"/>
                    <a:gd name="connsiteY246" fmla="*/ 179893 h 572744"/>
                    <a:gd name="connsiteX247" fmla="*/ 436187 w 698688"/>
                    <a:gd name="connsiteY247" fmla="*/ 183612 h 572744"/>
                    <a:gd name="connsiteX248" fmla="*/ 432538 w 698688"/>
                    <a:gd name="connsiteY248" fmla="*/ 190639 h 572744"/>
                    <a:gd name="connsiteX249" fmla="*/ 430059 w 698688"/>
                    <a:gd name="connsiteY249" fmla="*/ 197259 h 572744"/>
                    <a:gd name="connsiteX250" fmla="*/ 420625 w 698688"/>
                    <a:gd name="connsiteY250" fmla="*/ 213804 h 572744"/>
                    <a:gd name="connsiteX251" fmla="*/ 420485 w 698688"/>
                    <a:gd name="connsiteY251" fmla="*/ 218082 h 572744"/>
                    <a:gd name="connsiteX252" fmla="*/ 417542 w 698688"/>
                    <a:gd name="connsiteY252" fmla="*/ 219569 h 572744"/>
                    <a:gd name="connsiteX253" fmla="*/ 413105 w 698688"/>
                    <a:gd name="connsiteY253" fmla="*/ 223943 h 572744"/>
                    <a:gd name="connsiteX254" fmla="*/ 411873 w 698688"/>
                    <a:gd name="connsiteY254" fmla="*/ 227411 h 572744"/>
                    <a:gd name="connsiteX255" fmla="*/ 408450 w 698688"/>
                    <a:gd name="connsiteY255" fmla="*/ 230982 h 572744"/>
                    <a:gd name="connsiteX256" fmla="*/ 406207 w 698688"/>
                    <a:gd name="connsiteY256" fmla="*/ 234290 h 572744"/>
                    <a:gd name="connsiteX257" fmla="*/ 405115 w 698688"/>
                    <a:gd name="connsiteY257" fmla="*/ 239841 h 572744"/>
                    <a:gd name="connsiteX258" fmla="*/ 402003 w 698688"/>
                    <a:gd name="connsiteY258" fmla="*/ 244303 h 572744"/>
                    <a:gd name="connsiteX259" fmla="*/ 400707 w 698688"/>
                    <a:gd name="connsiteY259" fmla="*/ 248951 h 572744"/>
                    <a:gd name="connsiteX260" fmla="*/ 396825 w 698688"/>
                    <a:gd name="connsiteY260" fmla="*/ 257229 h 572744"/>
                    <a:gd name="connsiteX261" fmla="*/ 391270 w 698688"/>
                    <a:gd name="connsiteY261" fmla="*/ 265081 h 572744"/>
                    <a:gd name="connsiteX262" fmla="*/ 388232 w 698688"/>
                    <a:gd name="connsiteY262" fmla="*/ 267576 h 572744"/>
                    <a:gd name="connsiteX263" fmla="*/ 382185 w 698688"/>
                    <a:gd name="connsiteY263" fmla="*/ 272438 h 572744"/>
                    <a:gd name="connsiteX264" fmla="*/ 379057 w 698688"/>
                    <a:gd name="connsiteY264" fmla="*/ 273526 h 572744"/>
                    <a:gd name="connsiteX265" fmla="*/ 377203 w 698688"/>
                    <a:gd name="connsiteY265" fmla="*/ 277870 h 572744"/>
                    <a:gd name="connsiteX266" fmla="*/ 374957 w 698688"/>
                    <a:gd name="connsiteY266" fmla="*/ 280542 h 572744"/>
                    <a:gd name="connsiteX267" fmla="*/ 372237 w 698688"/>
                    <a:gd name="connsiteY267" fmla="*/ 284694 h 572744"/>
                    <a:gd name="connsiteX268" fmla="*/ 364857 w 698688"/>
                    <a:gd name="connsiteY268" fmla="*/ 291000 h 572744"/>
                    <a:gd name="connsiteX269" fmla="*/ 353048 w 698688"/>
                    <a:gd name="connsiteY269" fmla="*/ 298819 h 572744"/>
                    <a:gd name="connsiteX270" fmla="*/ 346871 w 698688"/>
                    <a:gd name="connsiteY270" fmla="*/ 303500 h 572744"/>
                    <a:gd name="connsiteX271" fmla="*/ 342241 w 698688"/>
                    <a:gd name="connsiteY271" fmla="*/ 307363 h 572744"/>
                    <a:gd name="connsiteX272" fmla="*/ 337689 w 698688"/>
                    <a:gd name="connsiteY272" fmla="*/ 310878 h 572744"/>
                    <a:gd name="connsiteX273" fmla="*/ 332867 w 698688"/>
                    <a:gd name="connsiteY273" fmla="*/ 313743 h 572744"/>
                    <a:gd name="connsiteX274" fmla="*/ 331046 w 698688"/>
                    <a:gd name="connsiteY274" fmla="*/ 315608 h 572744"/>
                    <a:gd name="connsiteX275" fmla="*/ 326950 w 698688"/>
                    <a:gd name="connsiteY275" fmla="*/ 316814 h 572744"/>
                    <a:gd name="connsiteX276" fmla="*/ 322705 w 698688"/>
                    <a:gd name="connsiteY276" fmla="*/ 319060 h 572744"/>
                    <a:gd name="connsiteX277" fmla="*/ 313775 w 698688"/>
                    <a:gd name="connsiteY277" fmla="*/ 320392 h 572744"/>
                    <a:gd name="connsiteX278" fmla="*/ 299996 w 698688"/>
                    <a:gd name="connsiteY278" fmla="*/ 322886 h 572744"/>
                    <a:gd name="connsiteX279" fmla="*/ 296651 w 698688"/>
                    <a:gd name="connsiteY279" fmla="*/ 324585 h 572744"/>
                    <a:gd name="connsiteX280" fmla="*/ 288694 w 698688"/>
                    <a:gd name="connsiteY280" fmla="*/ 325677 h 572744"/>
                    <a:gd name="connsiteX281" fmla="*/ 272488 w 698688"/>
                    <a:gd name="connsiteY281" fmla="*/ 325932 h 572744"/>
                    <a:gd name="connsiteX282" fmla="*/ 261274 w 698688"/>
                    <a:gd name="connsiteY282" fmla="*/ 326790 h 572744"/>
                    <a:gd name="connsiteX283" fmla="*/ 255631 w 698688"/>
                    <a:gd name="connsiteY283" fmla="*/ 326872 h 572744"/>
                    <a:gd name="connsiteX284" fmla="*/ 248873 w 698688"/>
                    <a:gd name="connsiteY284" fmla="*/ 324548 h 572744"/>
                    <a:gd name="connsiteX285" fmla="*/ 240013 w 698688"/>
                    <a:gd name="connsiteY285" fmla="*/ 319341 h 572744"/>
                    <a:gd name="connsiteX286" fmla="*/ 219555 w 698688"/>
                    <a:gd name="connsiteY286" fmla="*/ 315674 h 572744"/>
                    <a:gd name="connsiteX287" fmla="*/ 215965 w 698688"/>
                    <a:gd name="connsiteY287" fmla="*/ 316214 h 572744"/>
                    <a:gd name="connsiteX288" fmla="*/ 212719 w 698688"/>
                    <a:gd name="connsiteY288" fmla="*/ 316773 h 572744"/>
                    <a:gd name="connsiteX289" fmla="*/ 210384 w 698688"/>
                    <a:gd name="connsiteY289" fmla="*/ 319071 h 572744"/>
                    <a:gd name="connsiteX290" fmla="*/ 208097 w 698688"/>
                    <a:gd name="connsiteY290" fmla="*/ 319885 h 572744"/>
                    <a:gd name="connsiteX291" fmla="*/ 204896 w 698688"/>
                    <a:gd name="connsiteY291" fmla="*/ 326295 h 572744"/>
                    <a:gd name="connsiteX292" fmla="*/ 203693 w 698688"/>
                    <a:gd name="connsiteY292" fmla="*/ 326550 h 572744"/>
                    <a:gd name="connsiteX293" fmla="*/ 201813 w 698688"/>
                    <a:gd name="connsiteY293" fmla="*/ 329196 h 572744"/>
                    <a:gd name="connsiteX294" fmla="*/ 201191 w 698688"/>
                    <a:gd name="connsiteY294" fmla="*/ 331594 h 572744"/>
                    <a:gd name="connsiteX295" fmla="*/ 197035 w 698688"/>
                    <a:gd name="connsiteY295" fmla="*/ 335431 h 572744"/>
                    <a:gd name="connsiteX296" fmla="*/ 193934 w 698688"/>
                    <a:gd name="connsiteY296" fmla="*/ 337581 h 572744"/>
                    <a:gd name="connsiteX297" fmla="*/ 189537 w 698688"/>
                    <a:gd name="connsiteY297" fmla="*/ 340656 h 572744"/>
                    <a:gd name="connsiteX298" fmla="*/ 183941 w 698688"/>
                    <a:gd name="connsiteY298" fmla="*/ 342277 h 572744"/>
                    <a:gd name="connsiteX299" fmla="*/ 180685 w 698688"/>
                    <a:gd name="connsiteY299" fmla="*/ 344146 h 572744"/>
                    <a:gd name="connsiteX300" fmla="*/ 172125 w 698688"/>
                    <a:gd name="connsiteY300" fmla="*/ 344453 h 572744"/>
                    <a:gd name="connsiteX301" fmla="*/ 168905 w 698688"/>
                    <a:gd name="connsiteY301" fmla="*/ 342636 h 572744"/>
                    <a:gd name="connsiteX302" fmla="*/ 163624 w 698688"/>
                    <a:gd name="connsiteY302" fmla="*/ 342673 h 572744"/>
                    <a:gd name="connsiteX303" fmla="*/ 151866 w 698688"/>
                    <a:gd name="connsiteY303" fmla="*/ 342662 h 572744"/>
                    <a:gd name="connsiteX304" fmla="*/ 147788 w 698688"/>
                    <a:gd name="connsiteY304" fmla="*/ 344157 h 572744"/>
                    <a:gd name="connsiteX305" fmla="*/ 142573 w 698688"/>
                    <a:gd name="connsiteY305" fmla="*/ 345456 h 572744"/>
                    <a:gd name="connsiteX306" fmla="*/ 137204 w 698688"/>
                    <a:gd name="connsiteY306" fmla="*/ 345663 h 572744"/>
                    <a:gd name="connsiteX307" fmla="*/ 134143 w 698688"/>
                    <a:gd name="connsiteY307" fmla="*/ 343209 h 572744"/>
                    <a:gd name="connsiteX308" fmla="*/ 131719 w 698688"/>
                    <a:gd name="connsiteY308" fmla="*/ 341396 h 572744"/>
                    <a:gd name="connsiteX309" fmla="*/ 128214 w 698688"/>
                    <a:gd name="connsiteY309" fmla="*/ 338240 h 572744"/>
                    <a:gd name="connsiteX310" fmla="*/ 122322 w 698688"/>
                    <a:gd name="connsiteY310" fmla="*/ 335124 h 572744"/>
                    <a:gd name="connsiteX311" fmla="*/ 119724 w 698688"/>
                    <a:gd name="connsiteY311" fmla="*/ 333103 h 572744"/>
                    <a:gd name="connsiteX312" fmla="*/ 116235 w 698688"/>
                    <a:gd name="connsiteY312" fmla="*/ 332582 h 572744"/>
                    <a:gd name="connsiteX313" fmla="*/ 112748 w 698688"/>
                    <a:gd name="connsiteY313" fmla="*/ 330868 h 572744"/>
                    <a:gd name="connsiteX314" fmla="*/ 108818 w 698688"/>
                    <a:gd name="connsiteY314" fmla="*/ 330846 h 572744"/>
                    <a:gd name="connsiteX315" fmla="*/ 103663 w 698688"/>
                    <a:gd name="connsiteY315" fmla="*/ 333633 h 572744"/>
                    <a:gd name="connsiteX316" fmla="*/ 100132 w 698688"/>
                    <a:gd name="connsiteY316" fmla="*/ 336748 h 572744"/>
                    <a:gd name="connsiteX317" fmla="*/ 97938 w 698688"/>
                    <a:gd name="connsiteY317" fmla="*/ 341137 h 572744"/>
                    <a:gd name="connsiteX318" fmla="*/ 97812 w 698688"/>
                    <a:gd name="connsiteY318" fmla="*/ 343280 h 572744"/>
                    <a:gd name="connsiteX319" fmla="*/ 96620 w 698688"/>
                    <a:gd name="connsiteY319" fmla="*/ 344331 h 572744"/>
                    <a:gd name="connsiteX320" fmla="*/ 95236 w 698688"/>
                    <a:gd name="connsiteY320" fmla="*/ 346799 h 572744"/>
                    <a:gd name="connsiteX321" fmla="*/ 92057 w 698688"/>
                    <a:gd name="connsiteY321" fmla="*/ 349748 h 572744"/>
                    <a:gd name="connsiteX322" fmla="*/ 91990 w 698688"/>
                    <a:gd name="connsiteY322" fmla="*/ 351213 h 572744"/>
                    <a:gd name="connsiteX323" fmla="*/ 90695 w 698688"/>
                    <a:gd name="connsiteY323" fmla="*/ 353796 h 572744"/>
                    <a:gd name="connsiteX324" fmla="*/ 90410 w 698688"/>
                    <a:gd name="connsiteY324" fmla="*/ 355055 h 572744"/>
                    <a:gd name="connsiteX325" fmla="*/ 89200 w 698688"/>
                    <a:gd name="connsiteY325" fmla="*/ 355920 h 572744"/>
                    <a:gd name="connsiteX326" fmla="*/ 88652 w 698688"/>
                    <a:gd name="connsiteY326" fmla="*/ 358148 h 572744"/>
                    <a:gd name="connsiteX327" fmla="*/ 86187 w 698688"/>
                    <a:gd name="connsiteY327" fmla="*/ 361897 h 572744"/>
                    <a:gd name="connsiteX328" fmla="*/ 84459 w 698688"/>
                    <a:gd name="connsiteY328" fmla="*/ 365397 h 572744"/>
                    <a:gd name="connsiteX329" fmla="*/ 82579 w 698688"/>
                    <a:gd name="connsiteY329" fmla="*/ 367203 h 572744"/>
                    <a:gd name="connsiteX330" fmla="*/ 81720 w 698688"/>
                    <a:gd name="connsiteY330" fmla="*/ 369653 h 572744"/>
                    <a:gd name="connsiteX331" fmla="*/ 80655 w 698688"/>
                    <a:gd name="connsiteY331" fmla="*/ 370730 h 572744"/>
                    <a:gd name="connsiteX332" fmla="*/ 80085 w 698688"/>
                    <a:gd name="connsiteY332" fmla="*/ 371836 h 572744"/>
                    <a:gd name="connsiteX333" fmla="*/ 77453 w 698688"/>
                    <a:gd name="connsiteY333" fmla="*/ 373831 h 572744"/>
                    <a:gd name="connsiteX334" fmla="*/ 74374 w 698688"/>
                    <a:gd name="connsiteY334" fmla="*/ 379148 h 572744"/>
                    <a:gd name="connsiteX335" fmla="*/ 70625 w 698688"/>
                    <a:gd name="connsiteY335" fmla="*/ 382105 h 572744"/>
                    <a:gd name="connsiteX336" fmla="*/ 69182 w 698688"/>
                    <a:gd name="connsiteY336" fmla="*/ 385495 h 572744"/>
                    <a:gd name="connsiteX337" fmla="*/ 65474 w 698688"/>
                    <a:gd name="connsiteY337" fmla="*/ 389469 h 572744"/>
                    <a:gd name="connsiteX338" fmla="*/ 63009 w 698688"/>
                    <a:gd name="connsiteY338" fmla="*/ 391363 h 572744"/>
                    <a:gd name="connsiteX339" fmla="*/ 61943 w 698688"/>
                    <a:gd name="connsiteY339" fmla="*/ 393080 h 572744"/>
                    <a:gd name="connsiteX340" fmla="*/ 60441 w 698688"/>
                    <a:gd name="connsiteY340" fmla="*/ 395068 h 572744"/>
                    <a:gd name="connsiteX341" fmla="*/ 58857 w 698688"/>
                    <a:gd name="connsiteY341" fmla="*/ 397429 h 572744"/>
                    <a:gd name="connsiteX342" fmla="*/ 55667 w 698688"/>
                    <a:gd name="connsiteY342" fmla="*/ 400959 h 572744"/>
                    <a:gd name="connsiteX343" fmla="*/ 51795 w 698688"/>
                    <a:gd name="connsiteY343" fmla="*/ 407279 h 572744"/>
                    <a:gd name="connsiteX344" fmla="*/ 49386 w 698688"/>
                    <a:gd name="connsiteY344" fmla="*/ 409821 h 572744"/>
                    <a:gd name="connsiteX345" fmla="*/ 46936 w 698688"/>
                    <a:gd name="connsiteY345" fmla="*/ 413489 h 572744"/>
                    <a:gd name="connsiteX346" fmla="*/ 45260 w 698688"/>
                    <a:gd name="connsiteY346" fmla="*/ 414750 h 572744"/>
                    <a:gd name="connsiteX347" fmla="*/ 44779 w 698688"/>
                    <a:gd name="connsiteY347" fmla="*/ 416519 h 572744"/>
                    <a:gd name="connsiteX348" fmla="*/ 43909 w 698688"/>
                    <a:gd name="connsiteY348" fmla="*/ 419313 h 572744"/>
                    <a:gd name="connsiteX349" fmla="*/ 41677 w 698688"/>
                    <a:gd name="connsiteY349" fmla="*/ 421489 h 572744"/>
                    <a:gd name="connsiteX350" fmla="*/ 40341 w 698688"/>
                    <a:gd name="connsiteY350" fmla="*/ 423683 h 572744"/>
                    <a:gd name="connsiteX351" fmla="*/ 39642 w 698688"/>
                    <a:gd name="connsiteY351" fmla="*/ 425770 h 572744"/>
                    <a:gd name="connsiteX352" fmla="*/ 37902 w 698688"/>
                    <a:gd name="connsiteY352" fmla="*/ 428131 h 572744"/>
                    <a:gd name="connsiteX353" fmla="*/ 37425 w 698688"/>
                    <a:gd name="connsiteY353" fmla="*/ 429789 h 572744"/>
                    <a:gd name="connsiteX354" fmla="*/ 35116 w 698688"/>
                    <a:gd name="connsiteY354" fmla="*/ 433745 h 572744"/>
                    <a:gd name="connsiteX355" fmla="*/ 31885 w 698688"/>
                    <a:gd name="connsiteY355" fmla="*/ 437179 h 572744"/>
                    <a:gd name="connsiteX356" fmla="*/ 30279 w 698688"/>
                    <a:gd name="connsiteY356" fmla="*/ 441198 h 572744"/>
                    <a:gd name="connsiteX357" fmla="*/ 29242 w 698688"/>
                    <a:gd name="connsiteY357" fmla="*/ 442511 h 572744"/>
                    <a:gd name="connsiteX358" fmla="*/ 28621 w 698688"/>
                    <a:gd name="connsiteY358" fmla="*/ 444313 h 572744"/>
                    <a:gd name="connsiteX359" fmla="*/ 26922 w 698688"/>
                    <a:gd name="connsiteY359" fmla="*/ 447392 h 572744"/>
                    <a:gd name="connsiteX360" fmla="*/ 24831 w 698688"/>
                    <a:gd name="connsiteY360" fmla="*/ 449376 h 572744"/>
                    <a:gd name="connsiteX361" fmla="*/ 22559 w 698688"/>
                    <a:gd name="connsiteY361" fmla="*/ 452129 h 572744"/>
                    <a:gd name="connsiteX362" fmla="*/ 19291 w 698688"/>
                    <a:gd name="connsiteY362" fmla="*/ 459300 h 572744"/>
                    <a:gd name="connsiteX363" fmla="*/ 17666 w 698688"/>
                    <a:gd name="connsiteY363" fmla="*/ 463075 h 572744"/>
                    <a:gd name="connsiteX364" fmla="*/ 14850 w 698688"/>
                    <a:gd name="connsiteY364" fmla="*/ 465528 h 572744"/>
                    <a:gd name="connsiteX365" fmla="*/ 13784 w 698688"/>
                    <a:gd name="connsiteY365" fmla="*/ 466472 h 572744"/>
                    <a:gd name="connsiteX366" fmla="*/ 13758 w 698688"/>
                    <a:gd name="connsiteY366" fmla="*/ 468973 h 572744"/>
                    <a:gd name="connsiteX367" fmla="*/ 13629 w 698688"/>
                    <a:gd name="connsiteY367" fmla="*/ 472500 h 572744"/>
                    <a:gd name="connsiteX368" fmla="*/ 12407 w 698688"/>
                    <a:gd name="connsiteY368" fmla="*/ 472748 h 572744"/>
                    <a:gd name="connsiteX369" fmla="*/ 11449 w 698688"/>
                    <a:gd name="connsiteY369" fmla="*/ 476589 h 572744"/>
                    <a:gd name="connsiteX370" fmla="*/ 10061 w 698688"/>
                    <a:gd name="connsiteY370" fmla="*/ 481684 h 572744"/>
                    <a:gd name="connsiteX371" fmla="*/ 9362 w 698688"/>
                    <a:gd name="connsiteY371" fmla="*/ 483712 h 572744"/>
                    <a:gd name="connsiteX372" fmla="*/ 7766 w 698688"/>
                    <a:gd name="connsiteY372" fmla="*/ 485141 h 572744"/>
                    <a:gd name="connsiteX373" fmla="*/ 7700 w 698688"/>
                    <a:gd name="connsiteY373" fmla="*/ 487538 h 572744"/>
                    <a:gd name="connsiteX374" fmla="*/ 6368 w 698688"/>
                    <a:gd name="connsiteY374" fmla="*/ 491820 h 572744"/>
                    <a:gd name="connsiteX375" fmla="*/ 6767 w 698688"/>
                    <a:gd name="connsiteY375" fmla="*/ 492549 h 572744"/>
                    <a:gd name="connsiteX376" fmla="*/ 5705 w 698688"/>
                    <a:gd name="connsiteY376" fmla="*/ 495062 h 572744"/>
                    <a:gd name="connsiteX377" fmla="*/ 4891 w 698688"/>
                    <a:gd name="connsiteY377" fmla="*/ 499021 h 572744"/>
                    <a:gd name="connsiteX378" fmla="*/ 4310 w 698688"/>
                    <a:gd name="connsiteY378" fmla="*/ 500860 h 572744"/>
                    <a:gd name="connsiteX379" fmla="*/ 3399 w 698688"/>
                    <a:gd name="connsiteY379" fmla="*/ 503480 h 572744"/>
                    <a:gd name="connsiteX380" fmla="*/ 2685 w 698688"/>
                    <a:gd name="connsiteY380" fmla="*/ 506970 h 572744"/>
                    <a:gd name="connsiteX381" fmla="*/ 1197 w 698688"/>
                    <a:gd name="connsiteY381" fmla="*/ 510304 h 572744"/>
                    <a:gd name="connsiteX382" fmla="*/ 831 w 698688"/>
                    <a:gd name="connsiteY382" fmla="*/ 511832 h 572744"/>
                    <a:gd name="connsiteX383" fmla="*/ 361 w 698688"/>
                    <a:gd name="connsiteY383" fmla="*/ 513963 h 572744"/>
                    <a:gd name="connsiteX384" fmla="*/ 91 w 698688"/>
                    <a:gd name="connsiteY384" fmla="*/ 518559 h 572744"/>
                    <a:gd name="connsiteX385" fmla="*/ 624 w 698688"/>
                    <a:gd name="connsiteY385" fmla="*/ 520262 h 572744"/>
                    <a:gd name="connsiteX386" fmla="*/ 2989 w 698688"/>
                    <a:gd name="connsiteY386" fmla="*/ 520676 h 572744"/>
                    <a:gd name="connsiteX387" fmla="*/ 3992 w 698688"/>
                    <a:gd name="connsiteY387" fmla="*/ 521361 h 572744"/>
                    <a:gd name="connsiteX388" fmla="*/ 5994 w 698688"/>
                    <a:gd name="connsiteY388" fmla="*/ 521642 h 572744"/>
                    <a:gd name="connsiteX389" fmla="*/ 7537 w 698688"/>
                    <a:gd name="connsiteY389" fmla="*/ 521720 h 572744"/>
                    <a:gd name="connsiteX390" fmla="*/ 10731 w 698688"/>
                    <a:gd name="connsiteY390" fmla="*/ 522186 h 572744"/>
                    <a:gd name="connsiteX391" fmla="*/ 12559 w 698688"/>
                    <a:gd name="connsiteY391" fmla="*/ 522467 h 572744"/>
                    <a:gd name="connsiteX392" fmla="*/ 14635 w 698688"/>
                    <a:gd name="connsiteY392" fmla="*/ 522663 h 572744"/>
                    <a:gd name="connsiteX393" fmla="*/ 18199 w 698688"/>
                    <a:gd name="connsiteY393" fmla="*/ 526815 h 572744"/>
                    <a:gd name="connsiteX394" fmla="*/ 20068 w 698688"/>
                    <a:gd name="connsiteY394" fmla="*/ 530031 h 572744"/>
                    <a:gd name="connsiteX395" fmla="*/ 21123 w 698688"/>
                    <a:gd name="connsiteY395" fmla="*/ 531863 h 572744"/>
                    <a:gd name="connsiteX396" fmla="*/ 21889 w 698688"/>
                    <a:gd name="connsiteY396" fmla="*/ 532495 h 572744"/>
                    <a:gd name="connsiteX397" fmla="*/ 22281 w 698688"/>
                    <a:gd name="connsiteY397" fmla="*/ 533691 h 572744"/>
                    <a:gd name="connsiteX398" fmla="*/ 22984 w 698688"/>
                    <a:gd name="connsiteY398" fmla="*/ 535674 h 572744"/>
                    <a:gd name="connsiteX399" fmla="*/ 23358 w 698688"/>
                    <a:gd name="connsiteY399" fmla="*/ 537232 h 572744"/>
                    <a:gd name="connsiteX400" fmla="*/ 23410 w 698688"/>
                    <a:gd name="connsiteY400" fmla="*/ 537994 h 572744"/>
                    <a:gd name="connsiteX401" fmla="*/ 24069 w 698688"/>
                    <a:gd name="connsiteY401" fmla="*/ 538560 h 572744"/>
                    <a:gd name="connsiteX402" fmla="*/ 24072 w 698688"/>
                    <a:gd name="connsiteY402" fmla="*/ 539264 h 572744"/>
                    <a:gd name="connsiteX403" fmla="*/ 24424 w 698688"/>
                    <a:gd name="connsiteY403" fmla="*/ 540363 h 572744"/>
                    <a:gd name="connsiteX404" fmla="*/ 24735 w 698688"/>
                    <a:gd name="connsiteY404" fmla="*/ 542709 h 572744"/>
                    <a:gd name="connsiteX405" fmla="*/ 25764 w 698688"/>
                    <a:gd name="connsiteY405" fmla="*/ 544799 h 572744"/>
                    <a:gd name="connsiteX406" fmla="*/ 26748 w 698688"/>
                    <a:gd name="connsiteY406" fmla="*/ 549318 h 572744"/>
                    <a:gd name="connsiteX407" fmla="*/ 27251 w 698688"/>
                    <a:gd name="connsiteY407" fmla="*/ 550887 h 572744"/>
                    <a:gd name="connsiteX408" fmla="*/ 27758 w 698688"/>
                    <a:gd name="connsiteY408" fmla="*/ 551623 h 572744"/>
                    <a:gd name="connsiteX409" fmla="*/ 27773 w 698688"/>
                    <a:gd name="connsiteY409" fmla="*/ 552715 h 572744"/>
                    <a:gd name="connsiteX410" fmla="*/ 28125 w 698688"/>
                    <a:gd name="connsiteY410" fmla="*/ 555623 h 572744"/>
                    <a:gd name="connsiteX411" fmla="*/ 29353 w 698688"/>
                    <a:gd name="connsiteY411" fmla="*/ 558269 h 572744"/>
                    <a:gd name="connsiteX412" fmla="*/ 30016 w 698688"/>
                    <a:gd name="connsiteY412" fmla="*/ 562110 h 572744"/>
                    <a:gd name="connsiteX413" fmla="*/ 31011 w 698688"/>
                    <a:gd name="connsiteY413" fmla="*/ 563809 h 572744"/>
                    <a:gd name="connsiteX414" fmla="*/ 32292 w 698688"/>
                    <a:gd name="connsiteY414" fmla="*/ 566055 h 572744"/>
                    <a:gd name="connsiteX415" fmla="*/ 33691 w 698688"/>
                    <a:gd name="connsiteY415" fmla="*/ 566366 h 572744"/>
                    <a:gd name="connsiteX416" fmla="*/ 34313 w 698688"/>
                    <a:gd name="connsiteY416" fmla="*/ 566965 h 572744"/>
                    <a:gd name="connsiteX417" fmla="*/ 35545 w 698688"/>
                    <a:gd name="connsiteY417" fmla="*/ 567317 h 572744"/>
                    <a:gd name="connsiteX418" fmla="*/ 37040 w 698688"/>
                    <a:gd name="connsiteY418" fmla="*/ 568057 h 572744"/>
                    <a:gd name="connsiteX419" fmla="*/ 37432 w 698688"/>
                    <a:gd name="connsiteY419" fmla="*/ 568616 h 572744"/>
                    <a:gd name="connsiteX420" fmla="*/ 38650 w 698688"/>
                    <a:gd name="connsiteY420" fmla="*/ 569171 h 572744"/>
                    <a:gd name="connsiteX421" fmla="*/ 40145 w 698688"/>
                    <a:gd name="connsiteY421" fmla="*/ 570322 h 572744"/>
                    <a:gd name="connsiteX422" fmla="*/ 41962 w 698688"/>
                    <a:gd name="connsiteY422" fmla="*/ 571202 h 572744"/>
                    <a:gd name="connsiteX423" fmla="*/ 43128 w 698688"/>
                    <a:gd name="connsiteY423" fmla="*/ 572094 h 572744"/>
                    <a:gd name="connsiteX424" fmla="*/ 45308 w 698688"/>
                    <a:gd name="connsiteY424" fmla="*/ 572694 h 572744"/>
                    <a:gd name="connsiteX425" fmla="*/ 48087 w 698688"/>
                    <a:gd name="connsiteY425" fmla="*/ 572131 h 572744"/>
                    <a:gd name="connsiteX426" fmla="*/ 48346 w 698688"/>
                    <a:gd name="connsiteY426" fmla="*/ 571472 h 572744"/>
                    <a:gd name="connsiteX427" fmla="*/ 49009 w 698688"/>
                    <a:gd name="connsiteY427" fmla="*/ 571028 h 572744"/>
                    <a:gd name="connsiteX428" fmla="*/ 50633 w 698688"/>
                    <a:gd name="connsiteY428" fmla="*/ 569526 h 572744"/>
                    <a:gd name="connsiteX429" fmla="*/ 51840 w 698688"/>
                    <a:gd name="connsiteY429" fmla="*/ 567942 h 572744"/>
                    <a:gd name="connsiteX430" fmla="*/ 54645 w 698688"/>
                    <a:gd name="connsiteY430" fmla="*/ 565940 h 572744"/>
                    <a:gd name="connsiteX431" fmla="*/ 57991 w 698688"/>
                    <a:gd name="connsiteY431" fmla="*/ 565744 h 572744"/>
                    <a:gd name="connsiteX432" fmla="*/ 59156 w 698688"/>
                    <a:gd name="connsiteY432" fmla="*/ 566381 h 572744"/>
                    <a:gd name="connsiteX433" fmla="*/ 61003 w 698688"/>
                    <a:gd name="connsiteY433" fmla="*/ 566406 h 572744"/>
                    <a:gd name="connsiteX434" fmla="*/ 65944 w 698688"/>
                    <a:gd name="connsiteY434" fmla="*/ 566406 h 572744"/>
                    <a:gd name="connsiteX435" fmla="*/ 69030 w 698688"/>
                    <a:gd name="connsiteY435" fmla="*/ 566329 h 572744"/>
                    <a:gd name="connsiteX436" fmla="*/ 73005 w 698688"/>
                    <a:gd name="connsiteY436" fmla="*/ 564745 h 572744"/>
                    <a:gd name="connsiteX437" fmla="*/ 75980 w 698688"/>
                    <a:gd name="connsiteY437" fmla="*/ 563846 h 572744"/>
                    <a:gd name="connsiteX438" fmla="*/ 77250 w 698688"/>
                    <a:gd name="connsiteY438" fmla="*/ 562799 h 572744"/>
                    <a:gd name="connsiteX439" fmla="*/ 78641 w 698688"/>
                    <a:gd name="connsiteY439" fmla="*/ 561966 h 572744"/>
                    <a:gd name="connsiteX440" fmla="*/ 80962 w 698688"/>
                    <a:gd name="connsiteY440" fmla="*/ 560460 h 572744"/>
                    <a:gd name="connsiteX441" fmla="*/ 83911 w 698688"/>
                    <a:gd name="connsiteY441" fmla="*/ 558306 h 572744"/>
                    <a:gd name="connsiteX442" fmla="*/ 84988 w 698688"/>
                    <a:gd name="connsiteY442" fmla="*/ 555564 h 572744"/>
                    <a:gd name="connsiteX443" fmla="*/ 85758 w 698688"/>
                    <a:gd name="connsiteY443" fmla="*/ 553673 h 572744"/>
                    <a:gd name="connsiteX444" fmla="*/ 86121 w 698688"/>
                    <a:gd name="connsiteY444" fmla="*/ 550950 h 572744"/>
                    <a:gd name="connsiteX445" fmla="*/ 86124 w 698688"/>
                    <a:gd name="connsiteY445" fmla="*/ 547282 h 572744"/>
                    <a:gd name="connsiteX446" fmla="*/ 85369 w 698688"/>
                    <a:gd name="connsiteY446" fmla="*/ 545795 h 572744"/>
                    <a:gd name="connsiteX447" fmla="*/ 84633 w 698688"/>
                    <a:gd name="connsiteY447" fmla="*/ 544485 h 572744"/>
                    <a:gd name="connsiteX448" fmla="*/ 84259 w 698688"/>
                    <a:gd name="connsiteY448" fmla="*/ 543127 h 572744"/>
                    <a:gd name="connsiteX449" fmla="*/ 83519 w 698688"/>
                    <a:gd name="connsiteY449" fmla="*/ 542346 h 572744"/>
                    <a:gd name="connsiteX450" fmla="*/ 82623 w 698688"/>
                    <a:gd name="connsiteY450" fmla="*/ 541066 h 572744"/>
                    <a:gd name="connsiteX451" fmla="*/ 82168 w 698688"/>
                    <a:gd name="connsiteY451" fmla="*/ 539534 h 572744"/>
                    <a:gd name="connsiteX452" fmla="*/ 81276 w 698688"/>
                    <a:gd name="connsiteY452" fmla="*/ 539108 h 572744"/>
                    <a:gd name="connsiteX453" fmla="*/ 80943 w 698688"/>
                    <a:gd name="connsiteY453" fmla="*/ 538261 h 572744"/>
                    <a:gd name="connsiteX454" fmla="*/ 80011 w 698688"/>
                    <a:gd name="connsiteY454" fmla="*/ 536651 h 572744"/>
                    <a:gd name="connsiteX455" fmla="*/ 77971 w 698688"/>
                    <a:gd name="connsiteY455" fmla="*/ 531996 h 572744"/>
                    <a:gd name="connsiteX456" fmla="*/ 77205 w 698688"/>
                    <a:gd name="connsiteY456" fmla="*/ 528170 h 572744"/>
                    <a:gd name="connsiteX457" fmla="*/ 76480 w 698688"/>
                    <a:gd name="connsiteY457" fmla="*/ 524499 h 572744"/>
                    <a:gd name="connsiteX458" fmla="*/ 75714 w 698688"/>
                    <a:gd name="connsiteY458" fmla="*/ 522608 h 572744"/>
                    <a:gd name="connsiteX459" fmla="*/ 75388 w 698688"/>
                    <a:gd name="connsiteY459" fmla="*/ 520846 h 572744"/>
                    <a:gd name="connsiteX460" fmla="*/ 75107 w 698688"/>
                    <a:gd name="connsiteY460" fmla="*/ 515829 h 572744"/>
                    <a:gd name="connsiteX461" fmla="*/ 75303 w 698688"/>
                    <a:gd name="connsiteY461" fmla="*/ 511007 h 572744"/>
                    <a:gd name="connsiteX462" fmla="*/ 75940 w 698688"/>
                    <a:gd name="connsiteY462" fmla="*/ 509915 h 572744"/>
                    <a:gd name="connsiteX463" fmla="*/ 76521 w 698688"/>
                    <a:gd name="connsiteY463" fmla="*/ 509327 h 572744"/>
                    <a:gd name="connsiteX464" fmla="*/ 77231 w 698688"/>
                    <a:gd name="connsiteY464" fmla="*/ 508616 h 572744"/>
                    <a:gd name="connsiteX465" fmla="*/ 77920 w 698688"/>
                    <a:gd name="connsiteY465" fmla="*/ 508361 h 572744"/>
                    <a:gd name="connsiteX466" fmla="*/ 78504 w 698688"/>
                    <a:gd name="connsiteY466" fmla="*/ 507229 h 572744"/>
                    <a:gd name="connsiteX467" fmla="*/ 79737 w 698688"/>
                    <a:gd name="connsiteY467" fmla="*/ 506396 h 572744"/>
                    <a:gd name="connsiteX468" fmla="*/ 81709 w 698688"/>
                    <a:gd name="connsiteY468" fmla="*/ 505149 h 572744"/>
                    <a:gd name="connsiteX469" fmla="*/ 83719 w 698688"/>
                    <a:gd name="connsiteY469" fmla="*/ 503802 h 572744"/>
                    <a:gd name="connsiteX470" fmla="*/ 84999 w 698688"/>
                    <a:gd name="connsiteY470" fmla="*/ 502903 h 572744"/>
                    <a:gd name="connsiteX471" fmla="*/ 87945 w 698688"/>
                    <a:gd name="connsiteY471" fmla="*/ 501578 h 572744"/>
                    <a:gd name="connsiteX472" fmla="*/ 90051 w 698688"/>
                    <a:gd name="connsiteY472" fmla="*/ 500642 h 572744"/>
                    <a:gd name="connsiteX473" fmla="*/ 92827 w 698688"/>
                    <a:gd name="connsiteY473" fmla="*/ 498285 h 572744"/>
                    <a:gd name="connsiteX474" fmla="*/ 96616 w 698688"/>
                    <a:gd name="connsiteY474" fmla="*/ 495987 h 572744"/>
                    <a:gd name="connsiteX475" fmla="*/ 98208 w 698688"/>
                    <a:gd name="connsiteY475" fmla="*/ 494758 h 572744"/>
                    <a:gd name="connsiteX476" fmla="*/ 99222 w 698688"/>
                    <a:gd name="connsiteY476" fmla="*/ 493885 h 572744"/>
                    <a:gd name="connsiteX477" fmla="*/ 100173 w 698688"/>
                    <a:gd name="connsiteY477" fmla="*/ 492501 h 572744"/>
                    <a:gd name="connsiteX478" fmla="*/ 102793 w 698688"/>
                    <a:gd name="connsiteY478" fmla="*/ 490647 h 572744"/>
                    <a:gd name="connsiteX479" fmla="*/ 105361 w 698688"/>
                    <a:gd name="connsiteY479" fmla="*/ 488882 h 572744"/>
                    <a:gd name="connsiteX480" fmla="*/ 110010 w 698688"/>
                    <a:gd name="connsiteY480" fmla="*/ 485777 h 572744"/>
                    <a:gd name="connsiteX481" fmla="*/ 113148 w 698688"/>
                    <a:gd name="connsiteY481" fmla="*/ 481958 h 572744"/>
                    <a:gd name="connsiteX482" fmla="*/ 113966 w 698688"/>
                    <a:gd name="connsiteY482" fmla="*/ 481266 h 572744"/>
                    <a:gd name="connsiteX483" fmla="*/ 115021 w 698688"/>
                    <a:gd name="connsiteY483" fmla="*/ 479597 h 572744"/>
                    <a:gd name="connsiteX484" fmla="*/ 115957 w 698688"/>
                    <a:gd name="connsiteY484" fmla="*/ 477951 h 572744"/>
                    <a:gd name="connsiteX485" fmla="*/ 116934 w 698688"/>
                    <a:gd name="connsiteY485" fmla="*/ 475860 h 572744"/>
                    <a:gd name="connsiteX486" fmla="*/ 117482 w 698688"/>
                    <a:gd name="connsiteY486" fmla="*/ 473588 h 572744"/>
                    <a:gd name="connsiteX487" fmla="*/ 117471 w 698688"/>
                    <a:gd name="connsiteY487" fmla="*/ 467545 h 572744"/>
                    <a:gd name="connsiteX488" fmla="*/ 117863 w 698688"/>
                    <a:gd name="connsiteY488" fmla="*/ 463767 h 572744"/>
                    <a:gd name="connsiteX489" fmla="*/ 117926 w 698688"/>
                    <a:gd name="connsiteY489" fmla="*/ 460877 h 572744"/>
                    <a:gd name="connsiteX490" fmla="*/ 118318 w 698688"/>
                    <a:gd name="connsiteY490" fmla="*/ 460388 h 572744"/>
                    <a:gd name="connsiteX491" fmla="*/ 118618 w 698688"/>
                    <a:gd name="connsiteY491" fmla="*/ 458952 h 572744"/>
                    <a:gd name="connsiteX492" fmla="*/ 119321 w 698688"/>
                    <a:gd name="connsiteY492" fmla="*/ 457113 h 572744"/>
                    <a:gd name="connsiteX493" fmla="*/ 119669 w 698688"/>
                    <a:gd name="connsiteY493" fmla="*/ 455389 h 572744"/>
                    <a:gd name="connsiteX494" fmla="*/ 120228 w 698688"/>
                    <a:gd name="connsiteY494" fmla="*/ 454120 h 572744"/>
                    <a:gd name="connsiteX495" fmla="*/ 121279 w 698688"/>
                    <a:gd name="connsiteY495" fmla="*/ 451248 h 572744"/>
                    <a:gd name="connsiteX496" fmla="*/ 121912 w 698688"/>
                    <a:gd name="connsiteY496" fmla="*/ 446782 h 572744"/>
                    <a:gd name="connsiteX497" fmla="*/ 126094 w 698688"/>
                    <a:gd name="connsiteY497" fmla="*/ 442940 h 572744"/>
                    <a:gd name="connsiteX498" fmla="*/ 127245 w 698688"/>
                    <a:gd name="connsiteY498" fmla="*/ 441579 h 572744"/>
                    <a:gd name="connsiteX499" fmla="*/ 128177 w 698688"/>
                    <a:gd name="connsiteY499" fmla="*/ 438877 h 572744"/>
                    <a:gd name="connsiteX500" fmla="*/ 130405 w 698688"/>
                    <a:gd name="connsiteY500" fmla="*/ 435340 h 572744"/>
                    <a:gd name="connsiteX501" fmla="*/ 132207 w 698688"/>
                    <a:gd name="connsiteY501" fmla="*/ 430877 h 572744"/>
                    <a:gd name="connsiteX502" fmla="*/ 133325 w 698688"/>
                    <a:gd name="connsiteY502" fmla="*/ 429967 h 572744"/>
                    <a:gd name="connsiteX503" fmla="*/ 134391 w 698688"/>
                    <a:gd name="connsiteY503" fmla="*/ 427669 h 572744"/>
                    <a:gd name="connsiteX504" fmla="*/ 135945 w 698688"/>
                    <a:gd name="connsiteY504" fmla="*/ 426492 h 572744"/>
                    <a:gd name="connsiteX505" fmla="*/ 137044 w 698688"/>
                    <a:gd name="connsiteY505" fmla="*/ 425326 h 572744"/>
                    <a:gd name="connsiteX506" fmla="*/ 141456 w 698688"/>
                    <a:gd name="connsiteY506" fmla="*/ 425367 h 572744"/>
                    <a:gd name="connsiteX507" fmla="*/ 143728 w 698688"/>
                    <a:gd name="connsiteY507" fmla="*/ 425356 h 572744"/>
                    <a:gd name="connsiteX508" fmla="*/ 145912 w 698688"/>
                    <a:gd name="connsiteY508" fmla="*/ 426381 h 572744"/>
                    <a:gd name="connsiteX509" fmla="*/ 148251 w 698688"/>
                    <a:gd name="connsiteY509" fmla="*/ 426444 h 572744"/>
                    <a:gd name="connsiteX510" fmla="*/ 150478 w 698688"/>
                    <a:gd name="connsiteY510" fmla="*/ 427058 h 572744"/>
                    <a:gd name="connsiteX511" fmla="*/ 153110 w 698688"/>
                    <a:gd name="connsiteY511" fmla="*/ 427458 h 572744"/>
                    <a:gd name="connsiteX512" fmla="*/ 154897 w 698688"/>
                    <a:gd name="connsiteY512" fmla="*/ 427195 h 572744"/>
                    <a:gd name="connsiteX513" fmla="*/ 156437 w 698688"/>
                    <a:gd name="connsiteY513" fmla="*/ 426029 h 572744"/>
                    <a:gd name="connsiteX514" fmla="*/ 157577 w 698688"/>
                    <a:gd name="connsiteY514" fmla="*/ 425811 h 572744"/>
                    <a:gd name="connsiteX515" fmla="*/ 158191 w 698688"/>
                    <a:gd name="connsiteY515" fmla="*/ 424945 h 572744"/>
                    <a:gd name="connsiteX516" fmla="*/ 160822 w 698688"/>
                    <a:gd name="connsiteY516" fmla="*/ 423139 h 572744"/>
                    <a:gd name="connsiteX517" fmla="*/ 163668 w 698688"/>
                    <a:gd name="connsiteY517" fmla="*/ 421948 h 572744"/>
                    <a:gd name="connsiteX518" fmla="*/ 168220 w 698688"/>
                    <a:gd name="connsiteY518" fmla="*/ 417748 h 572744"/>
                    <a:gd name="connsiteX519" fmla="*/ 170852 w 698688"/>
                    <a:gd name="connsiteY519" fmla="*/ 415409 h 572744"/>
                    <a:gd name="connsiteX520" fmla="*/ 173068 w 698688"/>
                    <a:gd name="connsiteY520" fmla="*/ 412630 h 572744"/>
                    <a:gd name="connsiteX521" fmla="*/ 174782 w 698688"/>
                    <a:gd name="connsiteY521" fmla="*/ 409388 h 572744"/>
                    <a:gd name="connsiteX522" fmla="*/ 178982 w 698688"/>
                    <a:gd name="connsiteY522" fmla="*/ 409307 h 572744"/>
                    <a:gd name="connsiteX523" fmla="*/ 183560 w 698688"/>
                    <a:gd name="connsiteY523" fmla="*/ 409296 h 572744"/>
                    <a:gd name="connsiteX524" fmla="*/ 185377 w 698688"/>
                    <a:gd name="connsiteY524" fmla="*/ 409866 h 572744"/>
                    <a:gd name="connsiteX525" fmla="*/ 187198 w 698688"/>
                    <a:gd name="connsiteY525" fmla="*/ 410550 h 572744"/>
                    <a:gd name="connsiteX526" fmla="*/ 191924 w 698688"/>
                    <a:gd name="connsiteY526" fmla="*/ 411472 h 572744"/>
                    <a:gd name="connsiteX527" fmla="*/ 198190 w 698688"/>
                    <a:gd name="connsiteY527" fmla="*/ 410417 h 572744"/>
                    <a:gd name="connsiteX528" fmla="*/ 201043 w 698688"/>
                    <a:gd name="connsiteY528" fmla="*/ 408252 h 572744"/>
                    <a:gd name="connsiteX529" fmla="*/ 202198 w 698688"/>
                    <a:gd name="connsiteY529" fmla="*/ 407412 h 572744"/>
                    <a:gd name="connsiteX530" fmla="*/ 203223 w 698688"/>
                    <a:gd name="connsiteY530" fmla="*/ 405477 h 572744"/>
                    <a:gd name="connsiteX531" fmla="*/ 206191 w 698688"/>
                    <a:gd name="connsiteY531" fmla="*/ 402568 h 572744"/>
                    <a:gd name="connsiteX532" fmla="*/ 208500 w 698688"/>
                    <a:gd name="connsiteY532" fmla="*/ 399438 h 572744"/>
                    <a:gd name="connsiteX533" fmla="*/ 211716 w 698688"/>
                    <a:gd name="connsiteY533" fmla="*/ 397961 h 572744"/>
                    <a:gd name="connsiteX534" fmla="*/ 212445 w 698688"/>
                    <a:gd name="connsiteY534" fmla="*/ 396725 h 572744"/>
                    <a:gd name="connsiteX535" fmla="*/ 215080 w 698688"/>
                    <a:gd name="connsiteY535" fmla="*/ 395156 h 572744"/>
                    <a:gd name="connsiteX536" fmla="*/ 216106 w 698688"/>
                    <a:gd name="connsiteY536" fmla="*/ 394209 h 572744"/>
                    <a:gd name="connsiteX537" fmla="*/ 217623 w 698688"/>
                    <a:gd name="connsiteY537" fmla="*/ 393850 h 572744"/>
                    <a:gd name="connsiteX538" fmla="*/ 219521 w 698688"/>
                    <a:gd name="connsiteY538" fmla="*/ 392666 h 572744"/>
                    <a:gd name="connsiteX539" fmla="*/ 222623 w 698688"/>
                    <a:gd name="connsiteY539" fmla="*/ 391993 h 572744"/>
                    <a:gd name="connsiteX540" fmla="*/ 228237 w 698688"/>
                    <a:gd name="connsiteY540" fmla="*/ 390927 h 572744"/>
                    <a:gd name="connsiteX541" fmla="*/ 229380 w 698688"/>
                    <a:gd name="connsiteY541" fmla="*/ 389458 h 572744"/>
                    <a:gd name="connsiteX542" fmla="*/ 230987 w 698688"/>
                    <a:gd name="connsiteY542" fmla="*/ 389369 h 572744"/>
                    <a:gd name="connsiteX543" fmla="*/ 235557 w 698688"/>
                    <a:gd name="connsiteY543" fmla="*/ 389473 h 572744"/>
                    <a:gd name="connsiteX544" fmla="*/ 235742 w 698688"/>
                    <a:gd name="connsiteY544" fmla="*/ 390372 h 572744"/>
                    <a:gd name="connsiteX545" fmla="*/ 239883 w 698688"/>
                    <a:gd name="connsiteY545" fmla="*/ 392096 h 572744"/>
                    <a:gd name="connsiteX546" fmla="*/ 242859 w 698688"/>
                    <a:gd name="connsiteY546" fmla="*/ 392118 h 572744"/>
                    <a:gd name="connsiteX547" fmla="*/ 244076 w 698688"/>
                    <a:gd name="connsiteY547" fmla="*/ 391141 h 572744"/>
                    <a:gd name="connsiteX548" fmla="*/ 245324 w 698688"/>
                    <a:gd name="connsiteY548" fmla="*/ 390660 h 572744"/>
                    <a:gd name="connsiteX549" fmla="*/ 247825 w 698688"/>
                    <a:gd name="connsiteY549" fmla="*/ 389095 h 572744"/>
                    <a:gd name="connsiteX550" fmla="*/ 249184 w 698688"/>
                    <a:gd name="connsiteY550" fmla="*/ 388773 h 572744"/>
                    <a:gd name="connsiteX551" fmla="*/ 249965 w 698688"/>
                    <a:gd name="connsiteY551" fmla="*/ 387848 h 572744"/>
                    <a:gd name="connsiteX552" fmla="*/ 255479 w 698688"/>
                    <a:gd name="connsiteY552" fmla="*/ 384810 h 572744"/>
                    <a:gd name="connsiteX553" fmla="*/ 256378 w 698688"/>
                    <a:gd name="connsiteY553" fmla="*/ 383163 h 572744"/>
                    <a:gd name="connsiteX554" fmla="*/ 258192 w 698688"/>
                    <a:gd name="connsiteY554" fmla="*/ 381072 h 572744"/>
                    <a:gd name="connsiteX555" fmla="*/ 259983 w 698688"/>
                    <a:gd name="connsiteY555" fmla="*/ 379359 h 572744"/>
                    <a:gd name="connsiteX556" fmla="*/ 264487 w 698688"/>
                    <a:gd name="connsiteY556" fmla="*/ 380088 h 572744"/>
                    <a:gd name="connsiteX557" fmla="*/ 266652 w 698688"/>
                    <a:gd name="connsiteY557" fmla="*/ 382064 h 572744"/>
                    <a:gd name="connsiteX558" fmla="*/ 268432 w 698688"/>
                    <a:gd name="connsiteY558" fmla="*/ 383130 h 572744"/>
                    <a:gd name="connsiteX559" fmla="*/ 270763 w 698688"/>
                    <a:gd name="connsiteY559" fmla="*/ 384669 h 572744"/>
                    <a:gd name="connsiteX560" fmla="*/ 272310 w 698688"/>
                    <a:gd name="connsiteY560" fmla="*/ 386057 h 572744"/>
                    <a:gd name="connsiteX561" fmla="*/ 275874 w 698688"/>
                    <a:gd name="connsiteY561" fmla="*/ 388758 h 572744"/>
                    <a:gd name="connsiteX562" fmla="*/ 277181 w 698688"/>
                    <a:gd name="connsiteY562" fmla="*/ 390201 h 572744"/>
                    <a:gd name="connsiteX563" fmla="*/ 278772 w 698688"/>
                    <a:gd name="connsiteY563" fmla="*/ 392744 h 572744"/>
                    <a:gd name="connsiteX564" fmla="*/ 280241 w 698688"/>
                    <a:gd name="connsiteY564" fmla="*/ 394964 h 572744"/>
                    <a:gd name="connsiteX565" fmla="*/ 280567 w 698688"/>
                    <a:gd name="connsiteY565" fmla="*/ 396440 h 572744"/>
                    <a:gd name="connsiteX566" fmla="*/ 282021 w 698688"/>
                    <a:gd name="connsiteY566" fmla="*/ 397543 h 572744"/>
                    <a:gd name="connsiteX567" fmla="*/ 283916 w 698688"/>
                    <a:gd name="connsiteY567" fmla="*/ 399634 h 572744"/>
                    <a:gd name="connsiteX568" fmla="*/ 287147 w 698688"/>
                    <a:gd name="connsiteY568" fmla="*/ 401151 h 572744"/>
                    <a:gd name="connsiteX569" fmla="*/ 293168 w 698688"/>
                    <a:gd name="connsiteY569" fmla="*/ 401555 h 572744"/>
                    <a:gd name="connsiteX570" fmla="*/ 298290 w 698688"/>
                    <a:gd name="connsiteY570" fmla="*/ 401436 h 572744"/>
                    <a:gd name="connsiteX571" fmla="*/ 302010 w 698688"/>
                    <a:gd name="connsiteY571" fmla="*/ 400877 h 572744"/>
                    <a:gd name="connsiteX572" fmla="*/ 303764 w 698688"/>
                    <a:gd name="connsiteY572" fmla="*/ 399590 h 572744"/>
                    <a:gd name="connsiteX573" fmla="*/ 306395 w 698688"/>
                    <a:gd name="connsiteY573" fmla="*/ 399223 h 572744"/>
                    <a:gd name="connsiteX574" fmla="*/ 313205 w 698688"/>
                    <a:gd name="connsiteY574" fmla="*/ 397118 h 572744"/>
                    <a:gd name="connsiteX575" fmla="*/ 317964 w 698688"/>
                    <a:gd name="connsiteY575" fmla="*/ 394990 h 572744"/>
                    <a:gd name="connsiteX576" fmla="*/ 320532 w 698688"/>
                    <a:gd name="connsiteY576" fmla="*/ 393306 h 572744"/>
                    <a:gd name="connsiteX577" fmla="*/ 330913 w 698688"/>
                    <a:gd name="connsiteY577" fmla="*/ 390986 h 572744"/>
                    <a:gd name="connsiteX578" fmla="*/ 336113 w 698688"/>
                    <a:gd name="connsiteY578" fmla="*/ 387200 h 572744"/>
                    <a:gd name="connsiteX579" fmla="*/ 344114 w 698688"/>
                    <a:gd name="connsiteY579" fmla="*/ 382079 h 572744"/>
                    <a:gd name="connsiteX580" fmla="*/ 348807 w 698688"/>
                    <a:gd name="connsiteY580" fmla="*/ 379045 h 572744"/>
                    <a:gd name="connsiteX581" fmla="*/ 351756 w 698688"/>
                    <a:gd name="connsiteY581" fmla="*/ 378904 h 572744"/>
                    <a:gd name="connsiteX582" fmla="*/ 364495 w 698688"/>
                    <a:gd name="connsiteY582" fmla="*/ 376125 h 572744"/>
                    <a:gd name="connsiteX583" fmla="*/ 381145 w 698688"/>
                    <a:gd name="connsiteY583" fmla="*/ 373919 h 572744"/>
                    <a:gd name="connsiteX584" fmla="*/ 384194 w 698688"/>
                    <a:gd name="connsiteY584" fmla="*/ 373868 h 572744"/>
                    <a:gd name="connsiteX585" fmla="*/ 391692 w 698688"/>
                    <a:gd name="connsiteY585" fmla="*/ 373882 h 572744"/>
                    <a:gd name="connsiteX586" fmla="*/ 395937 w 698688"/>
                    <a:gd name="connsiteY586" fmla="*/ 373294 h 572744"/>
                    <a:gd name="connsiteX587" fmla="*/ 399312 w 698688"/>
                    <a:gd name="connsiteY587" fmla="*/ 373320 h 572744"/>
                    <a:gd name="connsiteX588" fmla="*/ 402480 w 698688"/>
                    <a:gd name="connsiteY588" fmla="*/ 372780 h 572744"/>
                    <a:gd name="connsiteX589" fmla="*/ 404353 w 698688"/>
                    <a:gd name="connsiteY589" fmla="*/ 370896 h 572744"/>
                    <a:gd name="connsiteX590" fmla="*/ 406222 w 698688"/>
                    <a:gd name="connsiteY590" fmla="*/ 368432 h 572744"/>
                    <a:gd name="connsiteX591" fmla="*/ 407883 w 698688"/>
                    <a:gd name="connsiteY591" fmla="*/ 366160 h 572744"/>
                    <a:gd name="connsiteX592" fmla="*/ 408857 w 698688"/>
                    <a:gd name="connsiteY592" fmla="*/ 363173 h 572744"/>
                    <a:gd name="connsiteX593" fmla="*/ 411036 w 698688"/>
                    <a:gd name="connsiteY593" fmla="*/ 361812 h 572744"/>
                    <a:gd name="connsiteX594" fmla="*/ 412942 w 698688"/>
                    <a:gd name="connsiteY594" fmla="*/ 361712 h 572744"/>
                    <a:gd name="connsiteX595" fmla="*/ 413531 w 698688"/>
                    <a:gd name="connsiteY595" fmla="*/ 361131 h 572744"/>
                    <a:gd name="connsiteX596" fmla="*/ 416218 w 698688"/>
                    <a:gd name="connsiteY596" fmla="*/ 360550 h 572744"/>
                    <a:gd name="connsiteX597" fmla="*/ 418408 w 698688"/>
                    <a:gd name="connsiteY597" fmla="*/ 361131 h 572744"/>
                    <a:gd name="connsiteX598" fmla="*/ 421162 w 698688"/>
                    <a:gd name="connsiteY598" fmla="*/ 361793 h 572744"/>
                    <a:gd name="connsiteX599" fmla="*/ 423930 w 698688"/>
                    <a:gd name="connsiteY599" fmla="*/ 363762 h 572744"/>
                    <a:gd name="connsiteX600" fmla="*/ 427305 w 698688"/>
                    <a:gd name="connsiteY600" fmla="*/ 366293 h 572744"/>
                    <a:gd name="connsiteX601" fmla="*/ 430081 w 698688"/>
                    <a:gd name="connsiteY601" fmla="*/ 367218 h 572744"/>
                    <a:gd name="connsiteX602" fmla="*/ 433778 w 698688"/>
                    <a:gd name="connsiteY602" fmla="*/ 366833 h 572744"/>
                    <a:gd name="connsiteX603" fmla="*/ 445628 w 698688"/>
                    <a:gd name="connsiteY603" fmla="*/ 356957 h 572744"/>
                    <a:gd name="connsiteX604" fmla="*/ 450528 w 698688"/>
                    <a:gd name="connsiteY604" fmla="*/ 351717 h 572744"/>
                    <a:gd name="connsiteX605" fmla="*/ 454529 w 698688"/>
                    <a:gd name="connsiteY605" fmla="*/ 350040 h 572744"/>
                    <a:gd name="connsiteX606" fmla="*/ 458848 w 698688"/>
                    <a:gd name="connsiteY606" fmla="*/ 350040 h 572744"/>
                    <a:gd name="connsiteX607" fmla="*/ 463822 w 698688"/>
                    <a:gd name="connsiteY607" fmla="*/ 352816 h 572744"/>
                    <a:gd name="connsiteX608" fmla="*/ 465480 w 698688"/>
                    <a:gd name="connsiteY608" fmla="*/ 355384 h 572744"/>
                    <a:gd name="connsiteX609" fmla="*/ 467130 w 698688"/>
                    <a:gd name="connsiteY609" fmla="*/ 357197 h 572744"/>
                    <a:gd name="connsiteX610" fmla="*/ 468218 w 698688"/>
                    <a:gd name="connsiteY610" fmla="*/ 358796 h 572744"/>
                    <a:gd name="connsiteX611" fmla="*/ 470498 w 698688"/>
                    <a:gd name="connsiteY611" fmla="*/ 360731 h 572744"/>
                    <a:gd name="connsiteX612" fmla="*/ 471545 w 698688"/>
                    <a:gd name="connsiteY612" fmla="*/ 361760 h 572744"/>
                    <a:gd name="connsiteX613" fmla="*/ 473818 w 698688"/>
                    <a:gd name="connsiteY613" fmla="*/ 364850 h 572744"/>
                    <a:gd name="connsiteX614" fmla="*/ 474883 w 698688"/>
                    <a:gd name="connsiteY614" fmla="*/ 365057 h 572744"/>
                    <a:gd name="connsiteX615" fmla="*/ 477267 w 698688"/>
                    <a:gd name="connsiteY615" fmla="*/ 368335 h 572744"/>
                    <a:gd name="connsiteX616" fmla="*/ 478891 w 698688"/>
                    <a:gd name="connsiteY616" fmla="*/ 371070 h 572744"/>
                    <a:gd name="connsiteX617" fmla="*/ 480213 w 698688"/>
                    <a:gd name="connsiteY617" fmla="*/ 371670 h 572744"/>
                    <a:gd name="connsiteX618" fmla="*/ 480372 w 698688"/>
                    <a:gd name="connsiteY618" fmla="*/ 371473 h 572744"/>
                    <a:gd name="connsiteX619" fmla="*/ 480801 w 698688"/>
                    <a:gd name="connsiteY619" fmla="*/ 371214 h 57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Lst>
                  <a:rect l="l" t="t" r="r" b="b"/>
                  <a:pathLst>
                    <a:path w="698688" h="572744">
                      <a:moveTo>
                        <a:pt x="480842" y="371203"/>
                      </a:moveTo>
                      <a:cubicBezTo>
                        <a:pt x="481027" y="371063"/>
                        <a:pt x="481153" y="371122"/>
                        <a:pt x="481371" y="371074"/>
                      </a:cubicBezTo>
                      <a:cubicBezTo>
                        <a:pt x="481930" y="370959"/>
                        <a:pt x="482366" y="370519"/>
                        <a:pt x="482951" y="370463"/>
                      </a:cubicBezTo>
                      <a:cubicBezTo>
                        <a:pt x="483510" y="370400"/>
                        <a:pt x="483884" y="370089"/>
                        <a:pt x="484406" y="369949"/>
                      </a:cubicBezTo>
                      <a:cubicBezTo>
                        <a:pt x="484642" y="369882"/>
                        <a:pt x="484894" y="369834"/>
                        <a:pt x="485131" y="369764"/>
                      </a:cubicBezTo>
                      <a:cubicBezTo>
                        <a:pt x="485379" y="369690"/>
                        <a:pt x="485505" y="369557"/>
                        <a:pt x="485716" y="369431"/>
                      </a:cubicBezTo>
                      <a:cubicBezTo>
                        <a:pt x="485979" y="369279"/>
                        <a:pt x="486326" y="369275"/>
                        <a:pt x="486622" y="369212"/>
                      </a:cubicBezTo>
                      <a:cubicBezTo>
                        <a:pt x="487129" y="369098"/>
                        <a:pt x="487622" y="368905"/>
                        <a:pt x="488125" y="368757"/>
                      </a:cubicBezTo>
                      <a:cubicBezTo>
                        <a:pt x="488998" y="368495"/>
                        <a:pt x="489887" y="368409"/>
                        <a:pt x="490797" y="368380"/>
                      </a:cubicBezTo>
                      <a:cubicBezTo>
                        <a:pt x="491289" y="368365"/>
                        <a:pt x="491696" y="368043"/>
                        <a:pt x="492214" y="368014"/>
                      </a:cubicBezTo>
                      <a:cubicBezTo>
                        <a:pt x="493043" y="367958"/>
                        <a:pt x="493839" y="367666"/>
                        <a:pt x="494638" y="367440"/>
                      </a:cubicBezTo>
                      <a:cubicBezTo>
                        <a:pt x="495168" y="367288"/>
                        <a:pt x="495738" y="367273"/>
                        <a:pt x="496160" y="366918"/>
                      </a:cubicBezTo>
                      <a:cubicBezTo>
                        <a:pt x="496511" y="366618"/>
                        <a:pt x="496715" y="366226"/>
                        <a:pt x="497159" y="366071"/>
                      </a:cubicBezTo>
                      <a:cubicBezTo>
                        <a:pt x="497547" y="365930"/>
                        <a:pt x="497921" y="365601"/>
                        <a:pt x="498328" y="365542"/>
                      </a:cubicBezTo>
                      <a:cubicBezTo>
                        <a:pt x="498484" y="365519"/>
                        <a:pt x="498661" y="365582"/>
                        <a:pt x="498817" y="365556"/>
                      </a:cubicBezTo>
                      <a:cubicBezTo>
                        <a:pt x="498976" y="365527"/>
                        <a:pt x="499091" y="365442"/>
                        <a:pt x="499257" y="365423"/>
                      </a:cubicBezTo>
                      <a:cubicBezTo>
                        <a:pt x="499686" y="365375"/>
                        <a:pt x="500138" y="365471"/>
                        <a:pt x="500567" y="365434"/>
                      </a:cubicBezTo>
                      <a:cubicBezTo>
                        <a:pt x="500778" y="365420"/>
                        <a:pt x="501071" y="365379"/>
                        <a:pt x="501278" y="365316"/>
                      </a:cubicBezTo>
                      <a:cubicBezTo>
                        <a:pt x="501522" y="365249"/>
                        <a:pt x="501663" y="365027"/>
                        <a:pt x="501848" y="364872"/>
                      </a:cubicBezTo>
                      <a:cubicBezTo>
                        <a:pt x="502207" y="364583"/>
                        <a:pt x="502588" y="364317"/>
                        <a:pt x="502999" y="364110"/>
                      </a:cubicBezTo>
                      <a:cubicBezTo>
                        <a:pt x="503358" y="363928"/>
                        <a:pt x="503665" y="363680"/>
                        <a:pt x="504002" y="363499"/>
                      </a:cubicBezTo>
                      <a:cubicBezTo>
                        <a:pt x="504209" y="363384"/>
                        <a:pt x="504420" y="363240"/>
                        <a:pt x="504609" y="363133"/>
                      </a:cubicBezTo>
                      <a:cubicBezTo>
                        <a:pt x="504649" y="363110"/>
                        <a:pt x="504686" y="363018"/>
                        <a:pt x="504749" y="362988"/>
                      </a:cubicBezTo>
                      <a:cubicBezTo>
                        <a:pt x="504879" y="362925"/>
                        <a:pt x="505038" y="362992"/>
                        <a:pt x="505175" y="362937"/>
                      </a:cubicBezTo>
                      <a:cubicBezTo>
                        <a:pt x="505419" y="362837"/>
                        <a:pt x="505693" y="362559"/>
                        <a:pt x="505789" y="362322"/>
                      </a:cubicBezTo>
                      <a:cubicBezTo>
                        <a:pt x="505867" y="362141"/>
                        <a:pt x="505863" y="361963"/>
                        <a:pt x="505967" y="361789"/>
                      </a:cubicBezTo>
                      <a:cubicBezTo>
                        <a:pt x="506059" y="361638"/>
                        <a:pt x="506189" y="361504"/>
                        <a:pt x="506292" y="361364"/>
                      </a:cubicBezTo>
                      <a:cubicBezTo>
                        <a:pt x="506592" y="360953"/>
                        <a:pt x="506848" y="360568"/>
                        <a:pt x="507277" y="360283"/>
                      </a:cubicBezTo>
                      <a:cubicBezTo>
                        <a:pt x="508624" y="359384"/>
                        <a:pt x="510171" y="359465"/>
                        <a:pt x="511718" y="359465"/>
                      </a:cubicBezTo>
                      <a:cubicBezTo>
                        <a:pt x="514934" y="359462"/>
                        <a:pt x="518150" y="359465"/>
                        <a:pt x="521359" y="359465"/>
                      </a:cubicBezTo>
                      <a:cubicBezTo>
                        <a:pt x="523231" y="359465"/>
                        <a:pt x="525108" y="359469"/>
                        <a:pt x="526980" y="359465"/>
                      </a:cubicBezTo>
                      <a:cubicBezTo>
                        <a:pt x="528242" y="359465"/>
                        <a:pt x="530019" y="359151"/>
                        <a:pt x="531210" y="359558"/>
                      </a:cubicBezTo>
                      <a:cubicBezTo>
                        <a:pt x="532076" y="359858"/>
                        <a:pt x="532724" y="360350"/>
                        <a:pt x="533594" y="360650"/>
                      </a:cubicBezTo>
                      <a:cubicBezTo>
                        <a:pt x="534082" y="360816"/>
                        <a:pt x="535237" y="361027"/>
                        <a:pt x="535603" y="361334"/>
                      </a:cubicBezTo>
                      <a:cubicBezTo>
                        <a:pt x="536280" y="361882"/>
                        <a:pt x="536225" y="363051"/>
                        <a:pt x="536913" y="363665"/>
                      </a:cubicBezTo>
                      <a:cubicBezTo>
                        <a:pt x="538186" y="364783"/>
                        <a:pt x="540311" y="364972"/>
                        <a:pt x="541543" y="366082"/>
                      </a:cubicBezTo>
                      <a:cubicBezTo>
                        <a:pt x="542176" y="366652"/>
                        <a:pt x="542749" y="367288"/>
                        <a:pt x="543412" y="367869"/>
                      </a:cubicBezTo>
                      <a:cubicBezTo>
                        <a:pt x="544189" y="368543"/>
                        <a:pt x="544433" y="369583"/>
                        <a:pt x="545140" y="370241"/>
                      </a:cubicBezTo>
                      <a:cubicBezTo>
                        <a:pt x="545792" y="370848"/>
                        <a:pt x="546265" y="371022"/>
                        <a:pt x="546802" y="371788"/>
                      </a:cubicBezTo>
                      <a:cubicBezTo>
                        <a:pt x="547228" y="372395"/>
                        <a:pt x="547635" y="373024"/>
                        <a:pt x="548112" y="373590"/>
                      </a:cubicBezTo>
                      <a:cubicBezTo>
                        <a:pt x="548649" y="374227"/>
                        <a:pt x="549293" y="374808"/>
                        <a:pt x="549737" y="375525"/>
                      </a:cubicBezTo>
                      <a:cubicBezTo>
                        <a:pt x="550147" y="376192"/>
                        <a:pt x="549970" y="376599"/>
                        <a:pt x="550207" y="377202"/>
                      </a:cubicBezTo>
                      <a:cubicBezTo>
                        <a:pt x="550854" y="378841"/>
                        <a:pt x="553001" y="378552"/>
                        <a:pt x="553034" y="380702"/>
                      </a:cubicBezTo>
                      <a:cubicBezTo>
                        <a:pt x="553097" y="384936"/>
                        <a:pt x="555754" y="389302"/>
                        <a:pt x="559625" y="391027"/>
                      </a:cubicBezTo>
                      <a:cubicBezTo>
                        <a:pt x="560717" y="391515"/>
                        <a:pt x="561076" y="392503"/>
                        <a:pt x="562190" y="393029"/>
                      </a:cubicBezTo>
                      <a:cubicBezTo>
                        <a:pt x="562797" y="393317"/>
                        <a:pt x="563241" y="393443"/>
                        <a:pt x="563785" y="393754"/>
                      </a:cubicBezTo>
                      <a:cubicBezTo>
                        <a:pt x="565846" y="394946"/>
                        <a:pt x="566779" y="397047"/>
                        <a:pt x="568726" y="398372"/>
                      </a:cubicBezTo>
                      <a:cubicBezTo>
                        <a:pt x="570247" y="399408"/>
                        <a:pt x="572186" y="400045"/>
                        <a:pt x="573774" y="400988"/>
                      </a:cubicBezTo>
                      <a:cubicBezTo>
                        <a:pt x="574373" y="401347"/>
                        <a:pt x="574758" y="401588"/>
                        <a:pt x="575465" y="401806"/>
                      </a:cubicBezTo>
                      <a:cubicBezTo>
                        <a:pt x="577086" y="402298"/>
                        <a:pt x="578107" y="402939"/>
                        <a:pt x="579536" y="403827"/>
                      </a:cubicBezTo>
                      <a:cubicBezTo>
                        <a:pt x="580468" y="404400"/>
                        <a:pt x="581057" y="404304"/>
                        <a:pt x="582134" y="404308"/>
                      </a:cubicBezTo>
                      <a:cubicBezTo>
                        <a:pt x="583947" y="404319"/>
                        <a:pt x="585368" y="405033"/>
                        <a:pt x="586945" y="405407"/>
                      </a:cubicBezTo>
                      <a:cubicBezTo>
                        <a:pt x="587774" y="405603"/>
                        <a:pt x="588103" y="406147"/>
                        <a:pt x="588866" y="406447"/>
                      </a:cubicBezTo>
                      <a:cubicBezTo>
                        <a:pt x="589809" y="406813"/>
                        <a:pt x="591227" y="406546"/>
                        <a:pt x="592222" y="406539"/>
                      </a:cubicBezTo>
                      <a:cubicBezTo>
                        <a:pt x="596027" y="406535"/>
                        <a:pt x="600283" y="406983"/>
                        <a:pt x="603954" y="406265"/>
                      </a:cubicBezTo>
                      <a:cubicBezTo>
                        <a:pt x="605227" y="406010"/>
                        <a:pt x="606693" y="405703"/>
                        <a:pt x="608003" y="405333"/>
                      </a:cubicBezTo>
                      <a:cubicBezTo>
                        <a:pt x="609224" y="404996"/>
                        <a:pt x="609239" y="404400"/>
                        <a:pt x="610064" y="403616"/>
                      </a:cubicBezTo>
                      <a:cubicBezTo>
                        <a:pt x="610882" y="402835"/>
                        <a:pt x="611970" y="402302"/>
                        <a:pt x="612851" y="401555"/>
                      </a:cubicBezTo>
                      <a:cubicBezTo>
                        <a:pt x="614761" y="399923"/>
                        <a:pt x="615860" y="397887"/>
                        <a:pt x="617877" y="396270"/>
                      </a:cubicBezTo>
                      <a:cubicBezTo>
                        <a:pt x="618746" y="395578"/>
                        <a:pt x="619579" y="394920"/>
                        <a:pt x="619942" y="393806"/>
                      </a:cubicBezTo>
                      <a:cubicBezTo>
                        <a:pt x="620023" y="393532"/>
                        <a:pt x="619968" y="393195"/>
                        <a:pt x="620071" y="392932"/>
                      </a:cubicBezTo>
                      <a:cubicBezTo>
                        <a:pt x="620327" y="392300"/>
                        <a:pt x="620841" y="391922"/>
                        <a:pt x="621133" y="391363"/>
                      </a:cubicBezTo>
                      <a:cubicBezTo>
                        <a:pt x="621885" y="389928"/>
                        <a:pt x="621215" y="390816"/>
                        <a:pt x="620667" y="389391"/>
                      </a:cubicBezTo>
                      <a:cubicBezTo>
                        <a:pt x="620315" y="388481"/>
                        <a:pt x="621082" y="388092"/>
                        <a:pt x="621444" y="387319"/>
                      </a:cubicBezTo>
                      <a:cubicBezTo>
                        <a:pt x="622340" y="385395"/>
                        <a:pt x="622569" y="383063"/>
                        <a:pt x="623428" y="381158"/>
                      </a:cubicBezTo>
                      <a:cubicBezTo>
                        <a:pt x="623994" y="379911"/>
                        <a:pt x="625182" y="378956"/>
                        <a:pt x="625785" y="377698"/>
                      </a:cubicBezTo>
                      <a:cubicBezTo>
                        <a:pt x="626281" y="376662"/>
                        <a:pt x="626862" y="375481"/>
                        <a:pt x="627144" y="374386"/>
                      </a:cubicBezTo>
                      <a:cubicBezTo>
                        <a:pt x="627795" y="371832"/>
                        <a:pt x="627795" y="369013"/>
                        <a:pt x="628417" y="366489"/>
                      </a:cubicBezTo>
                      <a:cubicBezTo>
                        <a:pt x="629238" y="363114"/>
                        <a:pt x="628975" y="359240"/>
                        <a:pt x="628920" y="355647"/>
                      </a:cubicBezTo>
                      <a:cubicBezTo>
                        <a:pt x="628890" y="353715"/>
                        <a:pt x="629175" y="352464"/>
                        <a:pt x="629775" y="350629"/>
                      </a:cubicBezTo>
                      <a:cubicBezTo>
                        <a:pt x="630004" y="349944"/>
                        <a:pt x="629890" y="349382"/>
                        <a:pt x="630071" y="348719"/>
                      </a:cubicBezTo>
                      <a:cubicBezTo>
                        <a:pt x="630123" y="348523"/>
                        <a:pt x="630434" y="348445"/>
                        <a:pt x="630459" y="348320"/>
                      </a:cubicBezTo>
                      <a:cubicBezTo>
                        <a:pt x="630615" y="347524"/>
                        <a:pt x="630526" y="346754"/>
                        <a:pt x="630600" y="345937"/>
                      </a:cubicBezTo>
                      <a:cubicBezTo>
                        <a:pt x="630667" y="345219"/>
                        <a:pt x="630752" y="344397"/>
                        <a:pt x="631078" y="343731"/>
                      </a:cubicBezTo>
                      <a:cubicBezTo>
                        <a:pt x="631425" y="343017"/>
                        <a:pt x="632243" y="342732"/>
                        <a:pt x="632580" y="342166"/>
                      </a:cubicBezTo>
                      <a:cubicBezTo>
                        <a:pt x="633113" y="341259"/>
                        <a:pt x="633102" y="339868"/>
                        <a:pt x="633350" y="338817"/>
                      </a:cubicBezTo>
                      <a:cubicBezTo>
                        <a:pt x="633609" y="337740"/>
                        <a:pt x="633912" y="336700"/>
                        <a:pt x="634271" y="335638"/>
                      </a:cubicBezTo>
                      <a:cubicBezTo>
                        <a:pt x="635674" y="331431"/>
                        <a:pt x="636929" y="327401"/>
                        <a:pt x="638091" y="323131"/>
                      </a:cubicBezTo>
                      <a:cubicBezTo>
                        <a:pt x="638527" y="321510"/>
                        <a:pt x="638820" y="319896"/>
                        <a:pt x="639319" y="318320"/>
                      </a:cubicBezTo>
                      <a:cubicBezTo>
                        <a:pt x="639626" y="317351"/>
                        <a:pt x="639475" y="315937"/>
                        <a:pt x="639956" y="315101"/>
                      </a:cubicBezTo>
                      <a:cubicBezTo>
                        <a:pt x="640433" y="314261"/>
                        <a:pt x="641210" y="313831"/>
                        <a:pt x="641666" y="312947"/>
                      </a:cubicBezTo>
                      <a:cubicBezTo>
                        <a:pt x="642313" y="311692"/>
                        <a:pt x="643405" y="311093"/>
                        <a:pt x="644119" y="309861"/>
                      </a:cubicBezTo>
                      <a:cubicBezTo>
                        <a:pt x="644885" y="308547"/>
                        <a:pt x="645004" y="307167"/>
                        <a:pt x="646070" y="305997"/>
                      </a:cubicBezTo>
                      <a:cubicBezTo>
                        <a:pt x="647006" y="304972"/>
                        <a:pt x="647735" y="304206"/>
                        <a:pt x="648316" y="302948"/>
                      </a:cubicBezTo>
                      <a:cubicBezTo>
                        <a:pt x="648912" y="301661"/>
                        <a:pt x="650144" y="300843"/>
                        <a:pt x="651069" y="299651"/>
                      </a:cubicBezTo>
                      <a:cubicBezTo>
                        <a:pt x="651939" y="298537"/>
                        <a:pt x="655714" y="296432"/>
                        <a:pt x="656884" y="295873"/>
                      </a:cubicBezTo>
                      <a:cubicBezTo>
                        <a:pt x="657753" y="295455"/>
                        <a:pt x="658257" y="294437"/>
                        <a:pt x="659100" y="294130"/>
                      </a:cubicBezTo>
                      <a:cubicBezTo>
                        <a:pt x="659474" y="293989"/>
                        <a:pt x="659826" y="294208"/>
                        <a:pt x="660207" y="294093"/>
                      </a:cubicBezTo>
                      <a:cubicBezTo>
                        <a:pt x="660818" y="293908"/>
                        <a:pt x="661143" y="293453"/>
                        <a:pt x="661591" y="293027"/>
                      </a:cubicBezTo>
                      <a:cubicBezTo>
                        <a:pt x="662290" y="292350"/>
                        <a:pt x="662949" y="291577"/>
                        <a:pt x="663786" y="291070"/>
                      </a:cubicBezTo>
                      <a:cubicBezTo>
                        <a:pt x="664422" y="290681"/>
                        <a:pt x="665599" y="290496"/>
                        <a:pt x="666002" y="289930"/>
                      </a:cubicBezTo>
                      <a:cubicBezTo>
                        <a:pt x="666417" y="289349"/>
                        <a:pt x="666432" y="288187"/>
                        <a:pt x="666846" y="287517"/>
                      </a:cubicBezTo>
                      <a:cubicBezTo>
                        <a:pt x="667405" y="286618"/>
                        <a:pt x="668308" y="286363"/>
                        <a:pt x="668815" y="285523"/>
                      </a:cubicBezTo>
                      <a:cubicBezTo>
                        <a:pt x="669348" y="284642"/>
                        <a:pt x="669167" y="283499"/>
                        <a:pt x="669866" y="282670"/>
                      </a:cubicBezTo>
                      <a:cubicBezTo>
                        <a:pt x="670532" y="281878"/>
                        <a:pt x="671161" y="281981"/>
                        <a:pt x="671591" y="281123"/>
                      </a:cubicBezTo>
                      <a:cubicBezTo>
                        <a:pt x="671931" y="280446"/>
                        <a:pt x="672031" y="279739"/>
                        <a:pt x="672523" y="279047"/>
                      </a:cubicBezTo>
                      <a:cubicBezTo>
                        <a:pt x="673019" y="278333"/>
                        <a:pt x="673896" y="277815"/>
                        <a:pt x="674292" y="277178"/>
                      </a:cubicBezTo>
                      <a:cubicBezTo>
                        <a:pt x="674633" y="276631"/>
                        <a:pt x="674733" y="275639"/>
                        <a:pt x="674944" y="275025"/>
                      </a:cubicBezTo>
                      <a:cubicBezTo>
                        <a:pt x="675362" y="273818"/>
                        <a:pt x="675902" y="272686"/>
                        <a:pt x="676021" y="271383"/>
                      </a:cubicBezTo>
                      <a:cubicBezTo>
                        <a:pt x="676180" y="269603"/>
                        <a:pt x="675991" y="267690"/>
                        <a:pt x="675991" y="265899"/>
                      </a:cubicBezTo>
                      <a:cubicBezTo>
                        <a:pt x="675991" y="261466"/>
                        <a:pt x="675980" y="257040"/>
                        <a:pt x="675991" y="252611"/>
                      </a:cubicBezTo>
                      <a:cubicBezTo>
                        <a:pt x="676002" y="250287"/>
                        <a:pt x="675639" y="248433"/>
                        <a:pt x="675007" y="246357"/>
                      </a:cubicBezTo>
                      <a:cubicBezTo>
                        <a:pt x="674699" y="245354"/>
                        <a:pt x="674770" y="245421"/>
                        <a:pt x="674055" y="244707"/>
                      </a:cubicBezTo>
                      <a:cubicBezTo>
                        <a:pt x="673208" y="243863"/>
                        <a:pt x="673352" y="243160"/>
                        <a:pt x="673104" y="242072"/>
                      </a:cubicBezTo>
                      <a:cubicBezTo>
                        <a:pt x="672690" y="240251"/>
                        <a:pt x="672471" y="238364"/>
                        <a:pt x="672116" y="236495"/>
                      </a:cubicBezTo>
                      <a:cubicBezTo>
                        <a:pt x="671924" y="235481"/>
                        <a:pt x="671620" y="235237"/>
                        <a:pt x="671117" y="234305"/>
                      </a:cubicBezTo>
                      <a:cubicBezTo>
                        <a:pt x="670599" y="233343"/>
                        <a:pt x="670640" y="231992"/>
                        <a:pt x="670321" y="230956"/>
                      </a:cubicBezTo>
                      <a:cubicBezTo>
                        <a:pt x="669833" y="229357"/>
                        <a:pt x="669973" y="227574"/>
                        <a:pt x="669244" y="226001"/>
                      </a:cubicBezTo>
                      <a:cubicBezTo>
                        <a:pt x="669063" y="225609"/>
                        <a:pt x="668493" y="225298"/>
                        <a:pt x="668338" y="224894"/>
                      </a:cubicBezTo>
                      <a:cubicBezTo>
                        <a:pt x="668141" y="224376"/>
                        <a:pt x="668341" y="224010"/>
                        <a:pt x="668260" y="223507"/>
                      </a:cubicBezTo>
                      <a:cubicBezTo>
                        <a:pt x="668101" y="222563"/>
                        <a:pt x="667912" y="221520"/>
                        <a:pt x="667705" y="220587"/>
                      </a:cubicBezTo>
                      <a:cubicBezTo>
                        <a:pt x="667253" y="218537"/>
                        <a:pt x="667042" y="216594"/>
                        <a:pt x="666339" y="214681"/>
                      </a:cubicBezTo>
                      <a:cubicBezTo>
                        <a:pt x="665518" y="212439"/>
                        <a:pt x="664992" y="210581"/>
                        <a:pt x="664937" y="208157"/>
                      </a:cubicBezTo>
                      <a:cubicBezTo>
                        <a:pt x="664907" y="207029"/>
                        <a:pt x="664570" y="206026"/>
                        <a:pt x="664367" y="204949"/>
                      </a:cubicBezTo>
                      <a:cubicBezTo>
                        <a:pt x="664122" y="203639"/>
                        <a:pt x="663615" y="203894"/>
                        <a:pt x="662938" y="202758"/>
                      </a:cubicBezTo>
                      <a:cubicBezTo>
                        <a:pt x="662046" y="201256"/>
                        <a:pt x="662705" y="197870"/>
                        <a:pt x="662705" y="196101"/>
                      </a:cubicBezTo>
                      <a:cubicBezTo>
                        <a:pt x="662705" y="191331"/>
                        <a:pt x="664115" y="183986"/>
                        <a:pt x="665196" y="179479"/>
                      </a:cubicBezTo>
                      <a:cubicBezTo>
                        <a:pt x="665580" y="177899"/>
                        <a:pt x="665403" y="176381"/>
                        <a:pt x="665469" y="174761"/>
                      </a:cubicBezTo>
                      <a:cubicBezTo>
                        <a:pt x="665551" y="172855"/>
                        <a:pt x="666406" y="171449"/>
                        <a:pt x="667364" y="169835"/>
                      </a:cubicBezTo>
                      <a:cubicBezTo>
                        <a:pt x="668238" y="168366"/>
                        <a:pt x="668600" y="167108"/>
                        <a:pt x="669859" y="165894"/>
                      </a:cubicBezTo>
                      <a:cubicBezTo>
                        <a:pt x="670765" y="165021"/>
                        <a:pt x="671576" y="163556"/>
                        <a:pt x="671998" y="162327"/>
                      </a:cubicBezTo>
                      <a:cubicBezTo>
                        <a:pt x="672486" y="160910"/>
                        <a:pt x="673182" y="159393"/>
                        <a:pt x="673241" y="157886"/>
                      </a:cubicBezTo>
                      <a:cubicBezTo>
                        <a:pt x="673293" y="156366"/>
                        <a:pt x="673374" y="154708"/>
                        <a:pt x="673252" y="153191"/>
                      </a:cubicBezTo>
                      <a:cubicBezTo>
                        <a:pt x="673008" y="150230"/>
                        <a:pt x="671890" y="147447"/>
                        <a:pt x="670181" y="145146"/>
                      </a:cubicBezTo>
                      <a:cubicBezTo>
                        <a:pt x="669366" y="144054"/>
                        <a:pt x="669093" y="142607"/>
                        <a:pt x="667986" y="141812"/>
                      </a:cubicBezTo>
                      <a:cubicBezTo>
                        <a:pt x="667372" y="141368"/>
                        <a:pt x="666854" y="141282"/>
                        <a:pt x="666313" y="140672"/>
                      </a:cubicBezTo>
                      <a:cubicBezTo>
                        <a:pt x="665236" y="139440"/>
                        <a:pt x="665066" y="139469"/>
                        <a:pt x="663493" y="139062"/>
                      </a:cubicBezTo>
                      <a:cubicBezTo>
                        <a:pt x="662742" y="138870"/>
                        <a:pt x="662405" y="138540"/>
                        <a:pt x="661743" y="138085"/>
                      </a:cubicBezTo>
                      <a:cubicBezTo>
                        <a:pt x="660903" y="137504"/>
                        <a:pt x="661028" y="137604"/>
                        <a:pt x="660521" y="136849"/>
                      </a:cubicBezTo>
                      <a:cubicBezTo>
                        <a:pt x="659933" y="135958"/>
                        <a:pt x="659637" y="136209"/>
                        <a:pt x="658786" y="135735"/>
                      </a:cubicBezTo>
                      <a:cubicBezTo>
                        <a:pt x="658175" y="135402"/>
                        <a:pt x="657997" y="134877"/>
                        <a:pt x="657465" y="134337"/>
                      </a:cubicBezTo>
                      <a:cubicBezTo>
                        <a:pt x="656972" y="133841"/>
                        <a:pt x="656314" y="133652"/>
                        <a:pt x="655832" y="133197"/>
                      </a:cubicBezTo>
                      <a:cubicBezTo>
                        <a:pt x="655296" y="132679"/>
                        <a:pt x="655029" y="132098"/>
                        <a:pt x="654397" y="131587"/>
                      </a:cubicBezTo>
                      <a:cubicBezTo>
                        <a:pt x="652946" y="130411"/>
                        <a:pt x="652831" y="128879"/>
                        <a:pt x="651961" y="127332"/>
                      </a:cubicBezTo>
                      <a:cubicBezTo>
                        <a:pt x="651691" y="126851"/>
                        <a:pt x="651158" y="126466"/>
                        <a:pt x="650847" y="125996"/>
                      </a:cubicBezTo>
                      <a:cubicBezTo>
                        <a:pt x="650392" y="125319"/>
                        <a:pt x="650311" y="124623"/>
                        <a:pt x="649956" y="123920"/>
                      </a:cubicBezTo>
                      <a:cubicBezTo>
                        <a:pt x="649515" y="123039"/>
                        <a:pt x="648801" y="122466"/>
                        <a:pt x="648279" y="121615"/>
                      </a:cubicBezTo>
                      <a:cubicBezTo>
                        <a:pt x="647942" y="121067"/>
                        <a:pt x="647513" y="120301"/>
                        <a:pt x="647317" y="119694"/>
                      </a:cubicBezTo>
                      <a:cubicBezTo>
                        <a:pt x="647209" y="119361"/>
                        <a:pt x="647306" y="118902"/>
                        <a:pt x="647147" y="118595"/>
                      </a:cubicBezTo>
                      <a:cubicBezTo>
                        <a:pt x="646925" y="118169"/>
                        <a:pt x="646632" y="118236"/>
                        <a:pt x="646432" y="117947"/>
                      </a:cubicBezTo>
                      <a:cubicBezTo>
                        <a:pt x="645681" y="116896"/>
                        <a:pt x="645489" y="115538"/>
                        <a:pt x="644656" y="114384"/>
                      </a:cubicBezTo>
                      <a:cubicBezTo>
                        <a:pt x="643657" y="113011"/>
                        <a:pt x="642398" y="111409"/>
                        <a:pt x="642128" y="109806"/>
                      </a:cubicBezTo>
                      <a:cubicBezTo>
                        <a:pt x="640988" y="109392"/>
                        <a:pt x="640781" y="109236"/>
                        <a:pt x="640544" y="108045"/>
                      </a:cubicBezTo>
                      <a:cubicBezTo>
                        <a:pt x="640352" y="107101"/>
                        <a:pt x="639974" y="106876"/>
                        <a:pt x="639556" y="106050"/>
                      </a:cubicBezTo>
                      <a:cubicBezTo>
                        <a:pt x="638786" y="104529"/>
                        <a:pt x="639112" y="102935"/>
                        <a:pt x="638857" y="101343"/>
                      </a:cubicBezTo>
                      <a:cubicBezTo>
                        <a:pt x="638698" y="100315"/>
                        <a:pt x="638002" y="99589"/>
                        <a:pt x="637750" y="98616"/>
                      </a:cubicBezTo>
                      <a:cubicBezTo>
                        <a:pt x="637617" y="98098"/>
                        <a:pt x="637487" y="97491"/>
                        <a:pt x="637347" y="96958"/>
                      </a:cubicBezTo>
                      <a:cubicBezTo>
                        <a:pt x="636995" y="95574"/>
                        <a:pt x="637228" y="93972"/>
                        <a:pt x="637228" y="92533"/>
                      </a:cubicBezTo>
                      <a:cubicBezTo>
                        <a:pt x="637228" y="89487"/>
                        <a:pt x="637077" y="86408"/>
                        <a:pt x="637202" y="83370"/>
                      </a:cubicBezTo>
                      <a:cubicBezTo>
                        <a:pt x="637217" y="82985"/>
                        <a:pt x="637140" y="82449"/>
                        <a:pt x="637321" y="82075"/>
                      </a:cubicBezTo>
                      <a:cubicBezTo>
                        <a:pt x="637424" y="81864"/>
                        <a:pt x="638113" y="81790"/>
                        <a:pt x="638242" y="81490"/>
                      </a:cubicBezTo>
                      <a:cubicBezTo>
                        <a:pt x="638453" y="80995"/>
                        <a:pt x="638350" y="80351"/>
                        <a:pt x="638453" y="79825"/>
                      </a:cubicBezTo>
                      <a:cubicBezTo>
                        <a:pt x="638657" y="78830"/>
                        <a:pt x="638712" y="77927"/>
                        <a:pt x="638853" y="76865"/>
                      </a:cubicBezTo>
                      <a:cubicBezTo>
                        <a:pt x="638983" y="75829"/>
                        <a:pt x="639697" y="75218"/>
                        <a:pt x="640037" y="74234"/>
                      </a:cubicBezTo>
                      <a:cubicBezTo>
                        <a:pt x="640481" y="72939"/>
                        <a:pt x="640448" y="71640"/>
                        <a:pt x="641103" y="70382"/>
                      </a:cubicBezTo>
                      <a:cubicBezTo>
                        <a:pt x="641806" y="69035"/>
                        <a:pt x="642202" y="67440"/>
                        <a:pt x="642476" y="65889"/>
                      </a:cubicBezTo>
                      <a:cubicBezTo>
                        <a:pt x="642765" y="64231"/>
                        <a:pt x="642880" y="64150"/>
                        <a:pt x="644023" y="63155"/>
                      </a:cubicBezTo>
                      <a:cubicBezTo>
                        <a:pt x="644697" y="62574"/>
                        <a:pt x="644630" y="62444"/>
                        <a:pt x="645052" y="61689"/>
                      </a:cubicBezTo>
                      <a:cubicBezTo>
                        <a:pt x="645585" y="60738"/>
                        <a:pt x="646610" y="60298"/>
                        <a:pt x="647169" y="59499"/>
                      </a:cubicBezTo>
                      <a:cubicBezTo>
                        <a:pt x="647406" y="59158"/>
                        <a:pt x="647528" y="58603"/>
                        <a:pt x="647717" y="58226"/>
                      </a:cubicBezTo>
                      <a:cubicBezTo>
                        <a:pt x="648442" y="56827"/>
                        <a:pt x="649922" y="56486"/>
                        <a:pt x="650781" y="55199"/>
                      </a:cubicBezTo>
                      <a:cubicBezTo>
                        <a:pt x="651873" y="53552"/>
                        <a:pt x="653009" y="51901"/>
                        <a:pt x="654104" y="50199"/>
                      </a:cubicBezTo>
                      <a:cubicBezTo>
                        <a:pt x="654841" y="49060"/>
                        <a:pt x="655559" y="47886"/>
                        <a:pt x="655910" y="46558"/>
                      </a:cubicBezTo>
                      <a:cubicBezTo>
                        <a:pt x="656299" y="45115"/>
                        <a:pt x="656558" y="44848"/>
                        <a:pt x="657601" y="43897"/>
                      </a:cubicBezTo>
                      <a:cubicBezTo>
                        <a:pt x="658064" y="43479"/>
                        <a:pt x="657912" y="43753"/>
                        <a:pt x="658397" y="43142"/>
                      </a:cubicBezTo>
                      <a:cubicBezTo>
                        <a:pt x="658693" y="42769"/>
                        <a:pt x="658738" y="42339"/>
                        <a:pt x="659074" y="41973"/>
                      </a:cubicBezTo>
                      <a:cubicBezTo>
                        <a:pt x="659322" y="41699"/>
                        <a:pt x="659748" y="41710"/>
                        <a:pt x="659948" y="41481"/>
                      </a:cubicBezTo>
                      <a:cubicBezTo>
                        <a:pt x="660351" y="41030"/>
                        <a:pt x="660340" y="40582"/>
                        <a:pt x="660599" y="40071"/>
                      </a:cubicBezTo>
                      <a:cubicBezTo>
                        <a:pt x="661310" y="38687"/>
                        <a:pt x="662490" y="37385"/>
                        <a:pt x="663560" y="36271"/>
                      </a:cubicBezTo>
                      <a:cubicBezTo>
                        <a:pt x="664133" y="35671"/>
                        <a:pt x="664659" y="34754"/>
                        <a:pt x="665284" y="34235"/>
                      </a:cubicBezTo>
                      <a:cubicBezTo>
                        <a:pt x="666117" y="33543"/>
                        <a:pt x="666165" y="33743"/>
                        <a:pt x="666617" y="32722"/>
                      </a:cubicBezTo>
                      <a:cubicBezTo>
                        <a:pt x="666794" y="32322"/>
                        <a:pt x="666683" y="32082"/>
                        <a:pt x="667031" y="31723"/>
                      </a:cubicBezTo>
                      <a:cubicBezTo>
                        <a:pt x="667468" y="31271"/>
                        <a:pt x="668667" y="31149"/>
                        <a:pt x="669237" y="30598"/>
                      </a:cubicBezTo>
                      <a:cubicBezTo>
                        <a:pt x="670084" y="29776"/>
                        <a:pt x="670458" y="28907"/>
                        <a:pt x="671568" y="28263"/>
                      </a:cubicBezTo>
                      <a:cubicBezTo>
                        <a:pt x="672112" y="27948"/>
                        <a:pt x="672660" y="27974"/>
                        <a:pt x="673134" y="27482"/>
                      </a:cubicBezTo>
                      <a:cubicBezTo>
                        <a:pt x="673419" y="27182"/>
                        <a:pt x="673404" y="26546"/>
                        <a:pt x="673741" y="26187"/>
                      </a:cubicBezTo>
                      <a:cubicBezTo>
                        <a:pt x="674896" y="24951"/>
                        <a:pt x="678382" y="24881"/>
                        <a:pt x="678278" y="22857"/>
                      </a:cubicBezTo>
                      <a:cubicBezTo>
                        <a:pt x="680147" y="22623"/>
                        <a:pt x="680199" y="21558"/>
                        <a:pt x="681135" y="20196"/>
                      </a:cubicBezTo>
                      <a:cubicBezTo>
                        <a:pt x="681824" y="19200"/>
                        <a:pt x="682527" y="18923"/>
                        <a:pt x="683060" y="17757"/>
                      </a:cubicBezTo>
                      <a:cubicBezTo>
                        <a:pt x="683774" y="16185"/>
                        <a:pt x="685106" y="15015"/>
                        <a:pt x="686601" y="14109"/>
                      </a:cubicBezTo>
                      <a:cubicBezTo>
                        <a:pt x="687138" y="13783"/>
                        <a:pt x="687848" y="13668"/>
                        <a:pt x="688352" y="13295"/>
                      </a:cubicBezTo>
                      <a:cubicBezTo>
                        <a:pt x="688911" y="12880"/>
                        <a:pt x="688885" y="12591"/>
                        <a:pt x="689288" y="12062"/>
                      </a:cubicBezTo>
                      <a:cubicBezTo>
                        <a:pt x="689869" y="11307"/>
                        <a:pt x="690439" y="11492"/>
                        <a:pt x="691224" y="11089"/>
                      </a:cubicBezTo>
                      <a:cubicBezTo>
                        <a:pt x="692560" y="10401"/>
                        <a:pt x="696786" y="3029"/>
                        <a:pt x="698688" y="3370"/>
                      </a:cubicBezTo>
                      <a:cubicBezTo>
                        <a:pt x="697012" y="3588"/>
                        <a:pt x="695687" y="3333"/>
                        <a:pt x="694199" y="2567"/>
                      </a:cubicBezTo>
                      <a:cubicBezTo>
                        <a:pt x="692811" y="1849"/>
                        <a:pt x="692378" y="1694"/>
                        <a:pt x="690957" y="1190"/>
                      </a:cubicBezTo>
                      <a:cubicBezTo>
                        <a:pt x="687567" y="-12"/>
                        <a:pt x="684847" y="51"/>
                        <a:pt x="681217" y="51"/>
                      </a:cubicBezTo>
                      <a:cubicBezTo>
                        <a:pt x="679673" y="47"/>
                        <a:pt x="678100" y="-42"/>
                        <a:pt x="676561" y="25"/>
                      </a:cubicBezTo>
                      <a:cubicBezTo>
                        <a:pt x="674178" y="132"/>
                        <a:pt x="673678" y="780"/>
                        <a:pt x="671802" y="2019"/>
                      </a:cubicBezTo>
                      <a:cubicBezTo>
                        <a:pt x="669685" y="3422"/>
                        <a:pt x="667472" y="4184"/>
                        <a:pt x="665447" y="5531"/>
                      </a:cubicBezTo>
                      <a:cubicBezTo>
                        <a:pt x="663934" y="6534"/>
                        <a:pt x="662550" y="7648"/>
                        <a:pt x="660962" y="8636"/>
                      </a:cubicBezTo>
                      <a:cubicBezTo>
                        <a:pt x="660277" y="9065"/>
                        <a:pt x="659245" y="9827"/>
                        <a:pt x="658778" y="10479"/>
                      </a:cubicBezTo>
                      <a:cubicBezTo>
                        <a:pt x="658060" y="11337"/>
                        <a:pt x="657712" y="12318"/>
                        <a:pt x="657727" y="13424"/>
                      </a:cubicBezTo>
                      <a:cubicBezTo>
                        <a:pt x="657457" y="14212"/>
                        <a:pt x="656898" y="14653"/>
                        <a:pt x="656040" y="14745"/>
                      </a:cubicBezTo>
                      <a:cubicBezTo>
                        <a:pt x="654615" y="16051"/>
                        <a:pt x="654985" y="15940"/>
                        <a:pt x="654156" y="17687"/>
                      </a:cubicBezTo>
                      <a:cubicBezTo>
                        <a:pt x="653057" y="20018"/>
                        <a:pt x="651369" y="23308"/>
                        <a:pt x="649145" y="24747"/>
                      </a:cubicBezTo>
                      <a:cubicBezTo>
                        <a:pt x="647876" y="25562"/>
                        <a:pt x="646702" y="25003"/>
                        <a:pt x="645459" y="25710"/>
                      </a:cubicBezTo>
                      <a:cubicBezTo>
                        <a:pt x="644071" y="26490"/>
                        <a:pt x="644404" y="27993"/>
                        <a:pt x="642410" y="27945"/>
                      </a:cubicBezTo>
                      <a:cubicBezTo>
                        <a:pt x="642239" y="28537"/>
                        <a:pt x="642113" y="29129"/>
                        <a:pt x="642032" y="29736"/>
                      </a:cubicBezTo>
                      <a:cubicBezTo>
                        <a:pt x="640696" y="30224"/>
                        <a:pt x="639308" y="30128"/>
                        <a:pt x="637983" y="30724"/>
                      </a:cubicBezTo>
                      <a:cubicBezTo>
                        <a:pt x="636299" y="31479"/>
                        <a:pt x="636466" y="31904"/>
                        <a:pt x="635274" y="33003"/>
                      </a:cubicBezTo>
                      <a:cubicBezTo>
                        <a:pt x="633746" y="34413"/>
                        <a:pt x="632406" y="35960"/>
                        <a:pt x="630867" y="37399"/>
                      </a:cubicBezTo>
                      <a:cubicBezTo>
                        <a:pt x="629157" y="38998"/>
                        <a:pt x="627554" y="40626"/>
                        <a:pt x="625937" y="42328"/>
                      </a:cubicBezTo>
                      <a:cubicBezTo>
                        <a:pt x="625201" y="43105"/>
                        <a:pt x="624357" y="43790"/>
                        <a:pt x="623657" y="44597"/>
                      </a:cubicBezTo>
                      <a:cubicBezTo>
                        <a:pt x="622928" y="45674"/>
                        <a:pt x="622092" y="46658"/>
                        <a:pt x="621144" y="47542"/>
                      </a:cubicBezTo>
                      <a:cubicBezTo>
                        <a:pt x="620201" y="47650"/>
                        <a:pt x="619253" y="47753"/>
                        <a:pt x="618313" y="47857"/>
                      </a:cubicBezTo>
                      <a:cubicBezTo>
                        <a:pt x="617133" y="48556"/>
                        <a:pt x="616770" y="50192"/>
                        <a:pt x="615667" y="51058"/>
                      </a:cubicBezTo>
                      <a:cubicBezTo>
                        <a:pt x="614720" y="51794"/>
                        <a:pt x="613643" y="51772"/>
                        <a:pt x="612751" y="52408"/>
                      </a:cubicBezTo>
                      <a:cubicBezTo>
                        <a:pt x="611870" y="53034"/>
                        <a:pt x="611452" y="53308"/>
                        <a:pt x="610878" y="54262"/>
                      </a:cubicBezTo>
                      <a:cubicBezTo>
                        <a:pt x="610416" y="55017"/>
                        <a:pt x="610423" y="56919"/>
                        <a:pt x="609842" y="57452"/>
                      </a:cubicBezTo>
                      <a:cubicBezTo>
                        <a:pt x="608662" y="58540"/>
                        <a:pt x="606633" y="58396"/>
                        <a:pt x="605327" y="59809"/>
                      </a:cubicBezTo>
                      <a:cubicBezTo>
                        <a:pt x="603614" y="61663"/>
                        <a:pt x="601904" y="64194"/>
                        <a:pt x="600708" y="66478"/>
                      </a:cubicBezTo>
                      <a:cubicBezTo>
                        <a:pt x="599902" y="68010"/>
                        <a:pt x="599332" y="68332"/>
                        <a:pt x="598155" y="69549"/>
                      </a:cubicBezTo>
                      <a:cubicBezTo>
                        <a:pt x="597663" y="69823"/>
                        <a:pt x="597170" y="70104"/>
                        <a:pt x="596678" y="70378"/>
                      </a:cubicBezTo>
                      <a:cubicBezTo>
                        <a:pt x="596134" y="71173"/>
                        <a:pt x="595746" y="72036"/>
                        <a:pt x="595509" y="72961"/>
                      </a:cubicBezTo>
                      <a:cubicBezTo>
                        <a:pt x="593666" y="74678"/>
                        <a:pt x="590020" y="74152"/>
                        <a:pt x="587837" y="75610"/>
                      </a:cubicBezTo>
                      <a:cubicBezTo>
                        <a:pt x="586782" y="76313"/>
                        <a:pt x="587008" y="77235"/>
                        <a:pt x="585783" y="77664"/>
                      </a:cubicBezTo>
                      <a:cubicBezTo>
                        <a:pt x="584665" y="78053"/>
                        <a:pt x="582667" y="77416"/>
                        <a:pt x="581486" y="77557"/>
                      </a:cubicBezTo>
                      <a:cubicBezTo>
                        <a:pt x="578818" y="77871"/>
                        <a:pt x="576287" y="79115"/>
                        <a:pt x="573544" y="79551"/>
                      </a:cubicBezTo>
                      <a:cubicBezTo>
                        <a:pt x="570646" y="80014"/>
                        <a:pt x="567915" y="80399"/>
                        <a:pt x="565132" y="80891"/>
                      </a:cubicBezTo>
                      <a:cubicBezTo>
                        <a:pt x="562227" y="81409"/>
                        <a:pt x="559840" y="83022"/>
                        <a:pt x="556879" y="83144"/>
                      </a:cubicBezTo>
                      <a:cubicBezTo>
                        <a:pt x="554736" y="83226"/>
                        <a:pt x="553412" y="83374"/>
                        <a:pt x="551421" y="83959"/>
                      </a:cubicBezTo>
                      <a:cubicBezTo>
                        <a:pt x="550022" y="84369"/>
                        <a:pt x="547994" y="84066"/>
                        <a:pt x="546787" y="85006"/>
                      </a:cubicBezTo>
                      <a:cubicBezTo>
                        <a:pt x="544966" y="86431"/>
                        <a:pt x="546502" y="86923"/>
                        <a:pt x="543715" y="87611"/>
                      </a:cubicBezTo>
                      <a:cubicBezTo>
                        <a:pt x="537746" y="89099"/>
                        <a:pt x="531081" y="88662"/>
                        <a:pt x="524874" y="88662"/>
                      </a:cubicBezTo>
                      <a:cubicBezTo>
                        <a:pt x="518668" y="88662"/>
                        <a:pt x="511055" y="87563"/>
                        <a:pt x="504812" y="88858"/>
                      </a:cubicBezTo>
                      <a:cubicBezTo>
                        <a:pt x="502558" y="89324"/>
                        <a:pt x="501611" y="90549"/>
                        <a:pt x="499664" y="91467"/>
                      </a:cubicBezTo>
                      <a:cubicBezTo>
                        <a:pt x="497525" y="92477"/>
                        <a:pt x="494705" y="92244"/>
                        <a:pt x="492766" y="93546"/>
                      </a:cubicBezTo>
                      <a:cubicBezTo>
                        <a:pt x="491400" y="94468"/>
                        <a:pt x="491674" y="95756"/>
                        <a:pt x="490667" y="96522"/>
                      </a:cubicBezTo>
                      <a:cubicBezTo>
                        <a:pt x="489343" y="97532"/>
                        <a:pt x="489694" y="96792"/>
                        <a:pt x="488218" y="97458"/>
                      </a:cubicBezTo>
                      <a:cubicBezTo>
                        <a:pt x="486386" y="98298"/>
                        <a:pt x="485209" y="99985"/>
                        <a:pt x="483899" y="101532"/>
                      </a:cubicBezTo>
                      <a:cubicBezTo>
                        <a:pt x="482300" y="103412"/>
                        <a:pt x="481630" y="104733"/>
                        <a:pt x="481575" y="107397"/>
                      </a:cubicBezTo>
                      <a:cubicBezTo>
                        <a:pt x="481500" y="110565"/>
                        <a:pt x="481682" y="112441"/>
                        <a:pt x="479968" y="115198"/>
                      </a:cubicBezTo>
                      <a:cubicBezTo>
                        <a:pt x="478421" y="117692"/>
                        <a:pt x="476830" y="119846"/>
                        <a:pt x="475372" y="122295"/>
                      </a:cubicBezTo>
                      <a:cubicBezTo>
                        <a:pt x="474447" y="123861"/>
                        <a:pt x="472448" y="125652"/>
                        <a:pt x="471323" y="126943"/>
                      </a:cubicBezTo>
                      <a:cubicBezTo>
                        <a:pt x="469528" y="129019"/>
                        <a:pt x="467793" y="129471"/>
                        <a:pt x="465979" y="131014"/>
                      </a:cubicBezTo>
                      <a:cubicBezTo>
                        <a:pt x="464551" y="132224"/>
                        <a:pt x="463681" y="133456"/>
                        <a:pt x="462130" y="134659"/>
                      </a:cubicBezTo>
                      <a:cubicBezTo>
                        <a:pt x="460195" y="136161"/>
                        <a:pt x="460772" y="136291"/>
                        <a:pt x="459758" y="138248"/>
                      </a:cubicBezTo>
                      <a:cubicBezTo>
                        <a:pt x="458566" y="140546"/>
                        <a:pt x="456409" y="140794"/>
                        <a:pt x="455295" y="143099"/>
                      </a:cubicBezTo>
                      <a:cubicBezTo>
                        <a:pt x="453903" y="145982"/>
                        <a:pt x="454118" y="148765"/>
                        <a:pt x="451753" y="150978"/>
                      </a:cubicBezTo>
                      <a:cubicBezTo>
                        <a:pt x="450273" y="152365"/>
                        <a:pt x="448082" y="152543"/>
                        <a:pt x="447342" y="154867"/>
                      </a:cubicBezTo>
                      <a:cubicBezTo>
                        <a:pt x="446957" y="156073"/>
                        <a:pt x="447678" y="157383"/>
                        <a:pt x="447319" y="158460"/>
                      </a:cubicBezTo>
                      <a:cubicBezTo>
                        <a:pt x="446946" y="159589"/>
                        <a:pt x="446761" y="159263"/>
                        <a:pt x="446124" y="160351"/>
                      </a:cubicBezTo>
                      <a:cubicBezTo>
                        <a:pt x="445021" y="162234"/>
                        <a:pt x="445199" y="163422"/>
                        <a:pt x="444773" y="165724"/>
                      </a:cubicBezTo>
                      <a:cubicBezTo>
                        <a:pt x="444374" y="167915"/>
                        <a:pt x="443167" y="170416"/>
                        <a:pt x="442771" y="172833"/>
                      </a:cubicBezTo>
                      <a:cubicBezTo>
                        <a:pt x="442516" y="174365"/>
                        <a:pt x="443027" y="175948"/>
                        <a:pt x="442020" y="177373"/>
                      </a:cubicBezTo>
                      <a:cubicBezTo>
                        <a:pt x="441043" y="178761"/>
                        <a:pt x="439607" y="178783"/>
                        <a:pt x="438363" y="179893"/>
                      </a:cubicBezTo>
                      <a:cubicBezTo>
                        <a:pt x="437468" y="180689"/>
                        <a:pt x="436798" y="182746"/>
                        <a:pt x="436187" y="183612"/>
                      </a:cubicBezTo>
                      <a:cubicBezTo>
                        <a:pt x="434322" y="186262"/>
                        <a:pt x="433493" y="187586"/>
                        <a:pt x="432538" y="190639"/>
                      </a:cubicBezTo>
                      <a:cubicBezTo>
                        <a:pt x="431665" y="193429"/>
                        <a:pt x="431876" y="194917"/>
                        <a:pt x="430059" y="197259"/>
                      </a:cubicBezTo>
                      <a:cubicBezTo>
                        <a:pt x="426439" y="201944"/>
                        <a:pt x="420747" y="207402"/>
                        <a:pt x="420625" y="213804"/>
                      </a:cubicBezTo>
                      <a:cubicBezTo>
                        <a:pt x="420603" y="214936"/>
                        <a:pt x="421240" y="217098"/>
                        <a:pt x="420485" y="218082"/>
                      </a:cubicBezTo>
                      <a:cubicBezTo>
                        <a:pt x="419848" y="218903"/>
                        <a:pt x="418305" y="218826"/>
                        <a:pt x="417542" y="219569"/>
                      </a:cubicBezTo>
                      <a:cubicBezTo>
                        <a:pt x="415818" y="221253"/>
                        <a:pt x="416132" y="223821"/>
                        <a:pt x="413105" y="223943"/>
                      </a:cubicBezTo>
                      <a:cubicBezTo>
                        <a:pt x="412809" y="225409"/>
                        <a:pt x="412835" y="226290"/>
                        <a:pt x="411873" y="227411"/>
                      </a:cubicBezTo>
                      <a:cubicBezTo>
                        <a:pt x="410759" y="228710"/>
                        <a:pt x="409486" y="229516"/>
                        <a:pt x="408450" y="230982"/>
                      </a:cubicBezTo>
                      <a:cubicBezTo>
                        <a:pt x="407706" y="232033"/>
                        <a:pt x="406836" y="233158"/>
                        <a:pt x="406207" y="234290"/>
                      </a:cubicBezTo>
                      <a:cubicBezTo>
                        <a:pt x="405056" y="236370"/>
                        <a:pt x="405585" y="237698"/>
                        <a:pt x="405115" y="239841"/>
                      </a:cubicBezTo>
                      <a:cubicBezTo>
                        <a:pt x="404671" y="241865"/>
                        <a:pt x="402983" y="242616"/>
                        <a:pt x="402003" y="244303"/>
                      </a:cubicBezTo>
                      <a:cubicBezTo>
                        <a:pt x="401233" y="245639"/>
                        <a:pt x="401040" y="247460"/>
                        <a:pt x="400707" y="248951"/>
                      </a:cubicBezTo>
                      <a:cubicBezTo>
                        <a:pt x="399849" y="252807"/>
                        <a:pt x="399231" y="254332"/>
                        <a:pt x="396825" y="257229"/>
                      </a:cubicBezTo>
                      <a:cubicBezTo>
                        <a:pt x="394712" y="259782"/>
                        <a:pt x="393676" y="262650"/>
                        <a:pt x="391270" y="265081"/>
                      </a:cubicBezTo>
                      <a:cubicBezTo>
                        <a:pt x="390360" y="266003"/>
                        <a:pt x="389257" y="266795"/>
                        <a:pt x="388232" y="267576"/>
                      </a:cubicBezTo>
                      <a:cubicBezTo>
                        <a:pt x="386359" y="269000"/>
                        <a:pt x="383987" y="271439"/>
                        <a:pt x="382185" y="272438"/>
                      </a:cubicBezTo>
                      <a:cubicBezTo>
                        <a:pt x="381134" y="273023"/>
                        <a:pt x="380020" y="272567"/>
                        <a:pt x="379057" y="273526"/>
                      </a:cubicBezTo>
                      <a:cubicBezTo>
                        <a:pt x="377943" y="274629"/>
                        <a:pt x="378032" y="276571"/>
                        <a:pt x="377203" y="277870"/>
                      </a:cubicBezTo>
                      <a:cubicBezTo>
                        <a:pt x="376667" y="278703"/>
                        <a:pt x="375586" y="279558"/>
                        <a:pt x="374957" y="280542"/>
                      </a:cubicBezTo>
                      <a:cubicBezTo>
                        <a:pt x="374117" y="281856"/>
                        <a:pt x="373195" y="283510"/>
                        <a:pt x="372237" y="284694"/>
                      </a:cubicBezTo>
                      <a:cubicBezTo>
                        <a:pt x="370353" y="287033"/>
                        <a:pt x="367226" y="288990"/>
                        <a:pt x="364857" y="291000"/>
                      </a:cubicBezTo>
                      <a:cubicBezTo>
                        <a:pt x="361364" y="293960"/>
                        <a:pt x="357178" y="297031"/>
                        <a:pt x="353048" y="298819"/>
                      </a:cubicBezTo>
                      <a:cubicBezTo>
                        <a:pt x="350480" y="299925"/>
                        <a:pt x="348289" y="301183"/>
                        <a:pt x="346871" y="303500"/>
                      </a:cubicBezTo>
                      <a:cubicBezTo>
                        <a:pt x="345506" y="305731"/>
                        <a:pt x="344236" y="305872"/>
                        <a:pt x="342241" y="307363"/>
                      </a:cubicBezTo>
                      <a:cubicBezTo>
                        <a:pt x="340532" y="308647"/>
                        <a:pt x="339592" y="309839"/>
                        <a:pt x="337689" y="310878"/>
                      </a:cubicBezTo>
                      <a:cubicBezTo>
                        <a:pt x="336246" y="311670"/>
                        <a:pt x="334144" y="312751"/>
                        <a:pt x="332867" y="313743"/>
                      </a:cubicBezTo>
                      <a:cubicBezTo>
                        <a:pt x="332079" y="314357"/>
                        <a:pt x="331960" y="315049"/>
                        <a:pt x="331046" y="315608"/>
                      </a:cubicBezTo>
                      <a:cubicBezTo>
                        <a:pt x="329784" y="316374"/>
                        <a:pt x="328304" y="316300"/>
                        <a:pt x="326950" y="316814"/>
                      </a:cubicBezTo>
                      <a:cubicBezTo>
                        <a:pt x="325225" y="317473"/>
                        <a:pt x="324344" y="318568"/>
                        <a:pt x="322705" y="319060"/>
                      </a:cubicBezTo>
                      <a:cubicBezTo>
                        <a:pt x="319840" y="319926"/>
                        <a:pt x="316731" y="319945"/>
                        <a:pt x="313775" y="320392"/>
                      </a:cubicBezTo>
                      <a:cubicBezTo>
                        <a:pt x="309208" y="321081"/>
                        <a:pt x="304508" y="321976"/>
                        <a:pt x="299996" y="322886"/>
                      </a:cubicBezTo>
                      <a:cubicBezTo>
                        <a:pt x="298150" y="323264"/>
                        <a:pt x="297872" y="323804"/>
                        <a:pt x="296651" y="324585"/>
                      </a:cubicBezTo>
                      <a:cubicBezTo>
                        <a:pt x="294275" y="326106"/>
                        <a:pt x="291810" y="325691"/>
                        <a:pt x="288694" y="325677"/>
                      </a:cubicBezTo>
                      <a:cubicBezTo>
                        <a:pt x="283553" y="325662"/>
                        <a:pt x="277469" y="324759"/>
                        <a:pt x="272488" y="325932"/>
                      </a:cubicBezTo>
                      <a:cubicBezTo>
                        <a:pt x="268857" y="326779"/>
                        <a:pt x="265219" y="326790"/>
                        <a:pt x="261274" y="326790"/>
                      </a:cubicBezTo>
                      <a:cubicBezTo>
                        <a:pt x="259487" y="326790"/>
                        <a:pt x="257392" y="327131"/>
                        <a:pt x="255631" y="326872"/>
                      </a:cubicBezTo>
                      <a:cubicBezTo>
                        <a:pt x="253384" y="326539"/>
                        <a:pt x="251034" y="325262"/>
                        <a:pt x="248873" y="324548"/>
                      </a:cubicBezTo>
                      <a:cubicBezTo>
                        <a:pt x="246501" y="323767"/>
                        <a:pt x="239961" y="322313"/>
                        <a:pt x="240013" y="319341"/>
                      </a:cubicBezTo>
                      <a:cubicBezTo>
                        <a:pt x="233821" y="316370"/>
                        <a:pt x="226453" y="314164"/>
                        <a:pt x="219555" y="315674"/>
                      </a:cubicBezTo>
                      <a:cubicBezTo>
                        <a:pt x="218245" y="315959"/>
                        <a:pt x="217282" y="316181"/>
                        <a:pt x="215965" y="316214"/>
                      </a:cubicBezTo>
                      <a:cubicBezTo>
                        <a:pt x="214810" y="316240"/>
                        <a:pt x="213815" y="316303"/>
                        <a:pt x="212719" y="316773"/>
                      </a:cubicBezTo>
                      <a:cubicBezTo>
                        <a:pt x="211335" y="317369"/>
                        <a:pt x="211280" y="318094"/>
                        <a:pt x="210384" y="319071"/>
                      </a:cubicBezTo>
                      <a:cubicBezTo>
                        <a:pt x="209618" y="319915"/>
                        <a:pt x="209259" y="319748"/>
                        <a:pt x="208097" y="319885"/>
                      </a:cubicBezTo>
                      <a:cubicBezTo>
                        <a:pt x="207590" y="322664"/>
                        <a:pt x="205070" y="323663"/>
                        <a:pt x="204896" y="326295"/>
                      </a:cubicBezTo>
                      <a:cubicBezTo>
                        <a:pt x="204492" y="326372"/>
                        <a:pt x="204093" y="326461"/>
                        <a:pt x="203693" y="326550"/>
                      </a:cubicBezTo>
                      <a:cubicBezTo>
                        <a:pt x="203508" y="327923"/>
                        <a:pt x="202486" y="328200"/>
                        <a:pt x="201813" y="329196"/>
                      </a:cubicBezTo>
                      <a:cubicBezTo>
                        <a:pt x="201254" y="330036"/>
                        <a:pt x="201498" y="330480"/>
                        <a:pt x="201191" y="331594"/>
                      </a:cubicBezTo>
                      <a:cubicBezTo>
                        <a:pt x="200814" y="332978"/>
                        <a:pt x="198534" y="335449"/>
                        <a:pt x="197035" y="335431"/>
                      </a:cubicBezTo>
                      <a:cubicBezTo>
                        <a:pt x="197009" y="337233"/>
                        <a:pt x="195318" y="337285"/>
                        <a:pt x="193934" y="337581"/>
                      </a:cubicBezTo>
                      <a:cubicBezTo>
                        <a:pt x="191861" y="338018"/>
                        <a:pt x="191191" y="339542"/>
                        <a:pt x="189537" y="340656"/>
                      </a:cubicBezTo>
                      <a:cubicBezTo>
                        <a:pt x="187642" y="341936"/>
                        <a:pt x="185914" y="341577"/>
                        <a:pt x="183941" y="342277"/>
                      </a:cubicBezTo>
                      <a:cubicBezTo>
                        <a:pt x="182739" y="342702"/>
                        <a:pt x="181762" y="343602"/>
                        <a:pt x="180685" y="344146"/>
                      </a:cubicBezTo>
                      <a:cubicBezTo>
                        <a:pt x="178505" y="345248"/>
                        <a:pt x="174271" y="345426"/>
                        <a:pt x="172125" y="344453"/>
                      </a:cubicBezTo>
                      <a:cubicBezTo>
                        <a:pt x="171051" y="343964"/>
                        <a:pt x="170045" y="342939"/>
                        <a:pt x="168905" y="342636"/>
                      </a:cubicBezTo>
                      <a:cubicBezTo>
                        <a:pt x="167454" y="342247"/>
                        <a:pt x="165145" y="342673"/>
                        <a:pt x="163624" y="342673"/>
                      </a:cubicBezTo>
                      <a:cubicBezTo>
                        <a:pt x="159705" y="342673"/>
                        <a:pt x="155785" y="342610"/>
                        <a:pt x="151866" y="342662"/>
                      </a:cubicBezTo>
                      <a:cubicBezTo>
                        <a:pt x="150020" y="342684"/>
                        <a:pt x="149165" y="343465"/>
                        <a:pt x="147788" y="344157"/>
                      </a:cubicBezTo>
                      <a:cubicBezTo>
                        <a:pt x="146326" y="344886"/>
                        <a:pt x="144324" y="345178"/>
                        <a:pt x="142573" y="345456"/>
                      </a:cubicBezTo>
                      <a:cubicBezTo>
                        <a:pt x="141149" y="345689"/>
                        <a:pt x="138625" y="346055"/>
                        <a:pt x="137204" y="345663"/>
                      </a:cubicBezTo>
                      <a:cubicBezTo>
                        <a:pt x="135812" y="345274"/>
                        <a:pt x="135253" y="344005"/>
                        <a:pt x="134143" y="343209"/>
                      </a:cubicBezTo>
                      <a:cubicBezTo>
                        <a:pt x="133270" y="342577"/>
                        <a:pt x="132478" y="342225"/>
                        <a:pt x="131719" y="341396"/>
                      </a:cubicBezTo>
                      <a:cubicBezTo>
                        <a:pt x="130664" y="340238"/>
                        <a:pt x="129150" y="339476"/>
                        <a:pt x="128214" y="338240"/>
                      </a:cubicBezTo>
                      <a:cubicBezTo>
                        <a:pt x="125823" y="338539"/>
                        <a:pt x="123980" y="336426"/>
                        <a:pt x="122322" y="335124"/>
                      </a:cubicBezTo>
                      <a:cubicBezTo>
                        <a:pt x="121490" y="334473"/>
                        <a:pt x="120757" y="333385"/>
                        <a:pt x="119724" y="333103"/>
                      </a:cubicBezTo>
                      <a:cubicBezTo>
                        <a:pt x="118348" y="332730"/>
                        <a:pt x="117522" y="333444"/>
                        <a:pt x="116235" y="332582"/>
                      </a:cubicBezTo>
                      <a:cubicBezTo>
                        <a:pt x="114284" y="331272"/>
                        <a:pt x="114884" y="330983"/>
                        <a:pt x="112748" y="330868"/>
                      </a:cubicBezTo>
                      <a:cubicBezTo>
                        <a:pt x="111449" y="330802"/>
                        <a:pt x="110113" y="330828"/>
                        <a:pt x="108818" y="330846"/>
                      </a:cubicBezTo>
                      <a:cubicBezTo>
                        <a:pt x="106753" y="330876"/>
                        <a:pt x="105406" y="332415"/>
                        <a:pt x="103663" y="333633"/>
                      </a:cubicBezTo>
                      <a:cubicBezTo>
                        <a:pt x="102478" y="334461"/>
                        <a:pt x="101194" y="335723"/>
                        <a:pt x="100132" y="336748"/>
                      </a:cubicBezTo>
                      <a:cubicBezTo>
                        <a:pt x="99103" y="337744"/>
                        <a:pt x="98186" y="339535"/>
                        <a:pt x="97938" y="341137"/>
                      </a:cubicBezTo>
                      <a:cubicBezTo>
                        <a:pt x="97812" y="341925"/>
                        <a:pt x="98248" y="342436"/>
                        <a:pt x="97812" y="343280"/>
                      </a:cubicBezTo>
                      <a:cubicBezTo>
                        <a:pt x="97523" y="343850"/>
                        <a:pt x="96957" y="343905"/>
                        <a:pt x="96620" y="344331"/>
                      </a:cubicBezTo>
                      <a:cubicBezTo>
                        <a:pt x="96032" y="345082"/>
                        <a:pt x="95791" y="346022"/>
                        <a:pt x="95236" y="346799"/>
                      </a:cubicBezTo>
                      <a:cubicBezTo>
                        <a:pt x="94485" y="347853"/>
                        <a:pt x="92564" y="348705"/>
                        <a:pt x="92057" y="349748"/>
                      </a:cubicBezTo>
                      <a:cubicBezTo>
                        <a:pt x="91846" y="350174"/>
                        <a:pt x="92094" y="350732"/>
                        <a:pt x="91990" y="351213"/>
                      </a:cubicBezTo>
                      <a:cubicBezTo>
                        <a:pt x="91772" y="352209"/>
                        <a:pt x="91146" y="352897"/>
                        <a:pt x="90695" y="353796"/>
                      </a:cubicBezTo>
                      <a:cubicBezTo>
                        <a:pt x="90514" y="354155"/>
                        <a:pt x="90669" y="354733"/>
                        <a:pt x="90410" y="355055"/>
                      </a:cubicBezTo>
                      <a:cubicBezTo>
                        <a:pt x="90062" y="355484"/>
                        <a:pt x="89537" y="355317"/>
                        <a:pt x="89200" y="355920"/>
                      </a:cubicBezTo>
                      <a:cubicBezTo>
                        <a:pt x="88833" y="356568"/>
                        <a:pt x="88937" y="357530"/>
                        <a:pt x="88652" y="358148"/>
                      </a:cubicBezTo>
                      <a:cubicBezTo>
                        <a:pt x="88116" y="359317"/>
                        <a:pt x="86935" y="360746"/>
                        <a:pt x="86187" y="361897"/>
                      </a:cubicBezTo>
                      <a:cubicBezTo>
                        <a:pt x="85451" y="363036"/>
                        <a:pt x="85251" y="364280"/>
                        <a:pt x="84459" y="365397"/>
                      </a:cubicBezTo>
                      <a:cubicBezTo>
                        <a:pt x="83956" y="366108"/>
                        <a:pt x="83045" y="366563"/>
                        <a:pt x="82579" y="367203"/>
                      </a:cubicBezTo>
                      <a:cubicBezTo>
                        <a:pt x="82102" y="367851"/>
                        <a:pt x="82205" y="368928"/>
                        <a:pt x="81720" y="369653"/>
                      </a:cubicBezTo>
                      <a:cubicBezTo>
                        <a:pt x="81432" y="370089"/>
                        <a:pt x="80932" y="370345"/>
                        <a:pt x="80655" y="370730"/>
                      </a:cubicBezTo>
                      <a:cubicBezTo>
                        <a:pt x="80433" y="371029"/>
                        <a:pt x="80355" y="371536"/>
                        <a:pt x="80085" y="371836"/>
                      </a:cubicBezTo>
                      <a:cubicBezTo>
                        <a:pt x="79333" y="372658"/>
                        <a:pt x="78212" y="372939"/>
                        <a:pt x="77453" y="373831"/>
                      </a:cubicBezTo>
                      <a:cubicBezTo>
                        <a:pt x="76158" y="375337"/>
                        <a:pt x="75640" y="377668"/>
                        <a:pt x="74374" y="379148"/>
                      </a:cubicBezTo>
                      <a:cubicBezTo>
                        <a:pt x="73323" y="380380"/>
                        <a:pt x="71676" y="380532"/>
                        <a:pt x="70625" y="382105"/>
                      </a:cubicBezTo>
                      <a:cubicBezTo>
                        <a:pt x="69933" y="383145"/>
                        <a:pt x="69719" y="384436"/>
                        <a:pt x="69182" y="385495"/>
                      </a:cubicBezTo>
                      <a:cubicBezTo>
                        <a:pt x="68490" y="386853"/>
                        <a:pt x="66691" y="388522"/>
                        <a:pt x="65474" y="389469"/>
                      </a:cubicBezTo>
                      <a:cubicBezTo>
                        <a:pt x="64626" y="390131"/>
                        <a:pt x="63745" y="390505"/>
                        <a:pt x="63009" y="391363"/>
                      </a:cubicBezTo>
                      <a:cubicBezTo>
                        <a:pt x="62557" y="391900"/>
                        <a:pt x="62306" y="392496"/>
                        <a:pt x="61943" y="393080"/>
                      </a:cubicBezTo>
                      <a:cubicBezTo>
                        <a:pt x="61403" y="393939"/>
                        <a:pt x="61025" y="394272"/>
                        <a:pt x="60441" y="395068"/>
                      </a:cubicBezTo>
                      <a:cubicBezTo>
                        <a:pt x="59826" y="395911"/>
                        <a:pt x="59567" y="396685"/>
                        <a:pt x="58857" y="397429"/>
                      </a:cubicBezTo>
                      <a:cubicBezTo>
                        <a:pt x="57780" y="398568"/>
                        <a:pt x="56492" y="399582"/>
                        <a:pt x="55667" y="400959"/>
                      </a:cubicBezTo>
                      <a:cubicBezTo>
                        <a:pt x="54371" y="403112"/>
                        <a:pt x="52994" y="405037"/>
                        <a:pt x="51795" y="407279"/>
                      </a:cubicBezTo>
                      <a:cubicBezTo>
                        <a:pt x="51077" y="408619"/>
                        <a:pt x="50500" y="408870"/>
                        <a:pt x="49386" y="409821"/>
                      </a:cubicBezTo>
                      <a:cubicBezTo>
                        <a:pt x="48150" y="410876"/>
                        <a:pt x="47828" y="412260"/>
                        <a:pt x="46936" y="413489"/>
                      </a:cubicBezTo>
                      <a:cubicBezTo>
                        <a:pt x="46474" y="414121"/>
                        <a:pt x="45752" y="414199"/>
                        <a:pt x="45260" y="414750"/>
                      </a:cubicBezTo>
                      <a:cubicBezTo>
                        <a:pt x="44645" y="415439"/>
                        <a:pt x="44897" y="415698"/>
                        <a:pt x="44779" y="416519"/>
                      </a:cubicBezTo>
                      <a:cubicBezTo>
                        <a:pt x="44627" y="417504"/>
                        <a:pt x="43935" y="418321"/>
                        <a:pt x="43909" y="419313"/>
                      </a:cubicBezTo>
                      <a:cubicBezTo>
                        <a:pt x="41940" y="419431"/>
                        <a:pt x="42536" y="420238"/>
                        <a:pt x="41677" y="421489"/>
                      </a:cubicBezTo>
                      <a:cubicBezTo>
                        <a:pt x="40848" y="422695"/>
                        <a:pt x="40811" y="421926"/>
                        <a:pt x="40341" y="423683"/>
                      </a:cubicBezTo>
                      <a:cubicBezTo>
                        <a:pt x="40108" y="424538"/>
                        <a:pt x="40186" y="425008"/>
                        <a:pt x="39642" y="425770"/>
                      </a:cubicBezTo>
                      <a:cubicBezTo>
                        <a:pt x="38772" y="426992"/>
                        <a:pt x="38502" y="426473"/>
                        <a:pt x="37902" y="428131"/>
                      </a:cubicBezTo>
                      <a:cubicBezTo>
                        <a:pt x="37717" y="428649"/>
                        <a:pt x="37647" y="429301"/>
                        <a:pt x="37425" y="429789"/>
                      </a:cubicBezTo>
                      <a:cubicBezTo>
                        <a:pt x="36840" y="431062"/>
                        <a:pt x="35860" y="432590"/>
                        <a:pt x="35116" y="433745"/>
                      </a:cubicBezTo>
                      <a:cubicBezTo>
                        <a:pt x="34276" y="435044"/>
                        <a:pt x="32714" y="436006"/>
                        <a:pt x="31885" y="437179"/>
                      </a:cubicBezTo>
                      <a:cubicBezTo>
                        <a:pt x="31123" y="438256"/>
                        <a:pt x="31030" y="439969"/>
                        <a:pt x="30279" y="441198"/>
                      </a:cubicBezTo>
                      <a:cubicBezTo>
                        <a:pt x="29894" y="441819"/>
                        <a:pt x="29638" y="441779"/>
                        <a:pt x="29242" y="442511"/>
                      </a:cubicBezTo>
                      <a:cubicBezTo>
                        <a:pt x="28958" y="443052"/>
                        <a:pt x="28935" y="443744"/>
                        <a:pt x="28621" y="444313"/>
                      </a:cubicBezTo>
                      <a:cubicBezTo>
                        <a:pt x="28036" y="445368"/>
                        <a:pt x="26929" y="445990"/>
                        <a:pt x="26922" y="447392"/>
                      </a:cubicBezTo>
                      <a:cubicBezTo>
                        <a:pt x="25079" y="447492"/>
                        <a:pt x="25301" y="448080"/>
                        <a:pt x="24831" y="449376"/>
                      </a:cubicBezTo>
                      <a:cubicBezTo>
                        <a:pt x="24313" y="450793"/>
                        <a:pt x="23551" y="450974"/>
                        <a:pt x="22559" y="452129"/>
                      </a:cubicBezTo>
                      <a:cubicBezTo>
                        <a:pt x="21027" y="453905"/>
                        <a:pt x="20531" y="457172"/>
                        <a:pt x="19291" y="459300"/>
                      </a:cubicBezTo>
                      <a:cubicBezTo>
                        <a:pt x="18669" y="460377"/>
                        <a:pt x="18477" y="462138"/>
                        <a:pt x="17666" y="463075"/>
                      </a:cubicBezTo>
                      <a:cubicBezTo>
                        <a:pt x="16904" y="463959"/>
                        <a:pt x="15697" y="464684"/>
                        <a:pt x="14850" y="465528"/>
                      </a:cubicBezTo>
                      <a:cubicBezTo>
                        <a:pt x="14380" y="465994"/>
                        <a:pt x="14054" y="465880"/>
                        <a:pt x="13784" y="466472"/>
                      </a:cubicBezTo>
                      <a:cubicBezTo>
                        <a:pt x="13469" y="467156"/>
                        <a:pt x="13747" y="468207"/>
                        <a:pt x="13758" y="468973"/>
                      </a:cubicBezTo>
                      <a:cubicBezTo>
                        <a:pt x="13780" y="470128"/>
                        <a:pt x="13939" y="471397"/>
                        <a:pt x="13629" y="472500"/>
                      </a:cubicBezTo>
                      <a:cubicBezTo>
                        <a:pt x="13218" y="472581"/>
                        <a:pt x="12814" y="472666"/>
                        <a:pt x="12407" y="472748"/>
                      </a:cubicBezTo>
                      <a:cubicBezTo>
                        <a:pt x="11963" y="474269"/>
                        <a:pt x="12185" y="475157"/>
                        <a:pt x="11449" y="476589"/>
                      </a:cubicBezTo>
                      <a:cubicBezTo>
                        <a:pt x="10668" y="478110"/>
                        <a:pt x="10672" y="479960"/>
                        <a:pt x="10061" y="481684"/>
                      </a:cubicBezTo>
                      <a:cubicBezTo>
                        <a:pt x="9869" y="482232"/>
                        <a:pt x="9754" y="483216"/>
                        <a:pt x="9362" y="483712"/>
                      </a:cubicBezTo>
                      <a:cubicBezTo>
                        <a:pt x="8892" y="484319"/>
                        <a:pt x="8077" y="484430"/>
                        <a:pt x="7766" y="485141"/>
                      </a:cubicBezTo>
                      <a:cubicBezTo>
                        <a:pt x="7544" y="485648"/>
                        <a:pt x="7822" y="486880"/>
                        <a:pt x="7700" y="487538"/>
                      </a:cubicBezTo>
                      <a:cubicBezTo>
                        <a:pt x="7426" y="489008"/>
                        <a:pt x="6549" y="490306"/>
                        <a:pt x="6368" y="491820"/>
                      </a:cubicBezTo>
                      <a:cubicBezTo>
                        <a:pt x="6286" y="492519"/>
                        <a:pt x="6860" y="491861"/>
                        <a:pt x="6767" y="492549"/>
                      </a:cubicBezTo>
                      <a:cubicBezTo>
                        <a:pt x="6638" y="493467"/>
                        <a:pt x="5909" y="494144"/>
                        <a:pt x="5705" y="495062"/>
                      </a:cubicBezTo>
                      <a:cubicBezTo>
                        <a:pt x="5420" y="496375"/>
                        <a:pt x="5502" y="497881"/>
                        <a:pt x="4891" y="499021"/>
                      </a:cubicBezTo>
                      <a:cubicBezTo>
                        <a:pt x="4539" y="499680"/>
                        <a:pt x="4617" y="500190"/>
                        <a:pt x="4310" y="500860"/>
                      </a:cubicBezTo>
                      <a:cubicBezTo>
                        <a:pt x="3895" y="501756"/>
                        <a:pt x="3451" y="502392"/>
                        <a:pt x="3399" y="503480"/>
                      </a:cubicBezTo>
                      <a:cubicBezTo>
                        <a:pt x="3337" y="504768"/>
                        <a:pt x="2804" y="505752"/>
                        <a:pt x="2685" y="506970"/>
                      </a:cubicBezTo>
                      <a:cubicBezTo>
                        <a:pt x="2585" y="507995"/>
                        <a:pt x="1649" y="509308"/>
                        <a:pt x="1197" y="510304"/>
                      </a:cubicBezTo>
                      <a:cubicBezTo>
                        <a:pt x="927" y="510892"/>
                        <a:pt x="813" y="511110"/>
                        <a:pt x="831" y="511832"/>
                      </a:cubicBezTo>
                      <a:cubicBezTo>
                        <a:pt x="846" y="512827"/>
                        <a:pt x="757" y="513131"/>
                        <a:pt x="361" y="513963"/>
                      </a:cubicBezTo>
                      <a:cubicBezTo>
                        <a:pt x="-253" y="515244"/>
                        <a:pt x="106" y="517168"/>
                        <a:pt x="91" y="518559"/>
                      </a:cubicBezTo>
                      <a:cubicBezTo>
                        <a:pt x="87" y="519325"/>
                        <a:pt x="-53" y="519792"/>
                        <a:pt x="624" y="520262"/>
                      </a:cubicBezTo>
                      <a:cubicBezTo>
                        <a:pt x="1416" y="520817"/>
                        <a:pt x="2237" y="520302"/>
                        <a:pt x="2989" y="520676"/>
                      </a:cubicBezTo>
                      <a:cubicBezTo>
                        <a:pt x="2922" y="521442"/>
                        <a:pt x="3429" y="521342"/>
                        <a:pt x="3992" y="521361"/>
                      </a:cubicBezTo>
                      <a:cubicBezTo>
                        <a:pt x="4832" y="521383"/>
                        <a:pt x="5224" y="521438"/>
                        <a:pt x="5994" y="521642"/>
                      </a:cubicBezTo>
                      <a:cubicBezTo>
                        <a:pt x="6512" y="521783"/>
                        <a:pt x="7004" y="521716"/>
                        <a:pt x="7537" y="521720"/>
                      </a:cubicBezTo>
                      <a:cubicBezTo>
                        <a:pt x="8584" y="521731"/>
                        <a:pt x="9717" y="521923"/>
                        <a:pt x="10731" y="522186"/>
                      </a:cubicBezTo>
                      <a:cubicBezTo>
                        <a:pt x="11408" y="522367"/>
                        <a:pt x="11823" y="522471"/>
                        <a:pt x="12559" y="522467"/>
                      </a:cubicBezTo>
                      <a:cubicBezTo>
                        <a:pt x="13233" y="522456"/>
                        <a:pt x="14036" y="522327"/>
                        <a:pt x="14635" y="522663"/>
                      </a:cubicBezTo>
                      <a:cubicBezTo>
                        <a:pt x="16230" y="523548"/>
                        <a:pt x="16889" y="525631"/>
                        <a:pt x="18199" y="526815"/>
                      </a:cubicBezTo>
                      <a:cubicBezTo>
                        <a:pt x="19198" y="527722"/>
                        <a:pt x="19176" y="529024"/>
                        <a:pt x="20068" y="530031"/>
                      </a:cubicBezTo>
                      <a:cubicBezTo>
                        <a:pt x="20649" y="530690"/>
                        <a:pt x="20694" y="531148"/>
                        <a:pt x="21123" y="531863"/>
                      </a:cubicBezTo>
                      <a:cubicBezTo>
                        <a:pt x="21360" y="532262"/>
                        <a:pt x="21611" y="532210"/>
                        <a:pt x="21889" y="532495"/>
                      </a:cubicBezTo>
                      <a:cubicBezTo>
                        <a:pt x="22255" y="532880"/>
                        <a:pt x="22170" y="533180"/>
                        <a:pt x="22281" y="533691"/>
                      </a:cubicBezTo>
                      <a:cubicBezTo>
                        <a:pt x="22448" y="534420"/>
                        <a:pt x="22866" y="534897"/>
                        <a:pt x="22984" y="535674"/>
                      </a:cubicBezTo>
                      <a:cubicBezTo>
                        <a:pt x="23066" y="536233"/>
                        <a:pt x="23232" y="536684"/>
                        <a:pt x="23358" y="537232"/>
                      </a:cubicBezTo>
                      <a:cubicBezTo>
                        <a:pt x="23410" y="537469"/>
                        <a:pt x="23269" y="537754"/>
                        <a:pt x="23410" y="537994"/>
                      </a:cubicBezTo>
                      <a:cubicBezTo>
                        <a:pt x="23580" y="538301"/>
                        <a:pt x="23932" y="538257"/>
                        <a:pt x="24069" y="538560"/>
                      </a:cubicBezTo>
                      <a:cubicBezTo>
                        <a:pt x="24176" y="538794"/>
                        <a:pt x="24032" y="539027"/>
                        <a:pt x="24072" y="539264"/>
                      </a:cubicBezTo>
                      <a:cubicBezTo>
                        <a:pt x="24146" y="539652"/>
                        <a:pt x="24346" y="539981"/>
                        <a:pt x="24424" y="540363"/>
                      </a:cubicBezTo>
                      <a:cubicBezTo>
                        <a:pt x="24576" y="541140"/>
                        <a:pt x="24554" y="541906"/>
                        <a:pt x="24735" y="542709"/>
                      </a:cubicBezTo>
                      <a:cubicBezTo>
                        <a:pt x="24938" y="543604"/>
                        <a:pt x="25323" y="543963"/>
                        <a:pt x="25764" y="544799"/>
                      </a:cubicBezTo>
                      <a:cubicBezTo>
                        <a:pt x="26493" y="546191"/>
                        <a:pt x="26400" y="547863"/>
                        <a:pt x="26748" y="549318"/>
                      </a:cubicBezTo>
                      <a:cubicBezTo>
                        <a:pt x="26867" y="549810"/>
                        <a:pt x="27070" y="550476"/>
                        <a:pt x="27251" y="550887"/>
                      </a:cubicBezTo>
                      <a:cubicBezTo>
                        <a:pt x="27359" y="551120"/>
                        <a:pt x="27670" y="551279"/>
                        <a:pt x="27758" y="551623"/>
                      </a:cubicBezTo>
                      <a:cubicBezTo>
                        <a:pt x="27851" y="551975"/>
                        <a:pt x="27784" y="552360"/>
                        <a:pt x="27773" y="552715"/>
                      </a:cubicBezTo>
                      <a:cubicBezTo>
                        <a:pt x="27747" y="553769"/>
                        <a:pt x="27770" y="554620"/>
                        <a:pt x="28125" y="555623"/>
                      </a:cubicBezTo>
                      <a:cubicBezTo>
                        <a:pt x="28465" y="556567"/>
                        <a:pt x="29046" y="557326"/>
                        <a:pt x="29353" y="558269"/>
                      </a:cubicBezTo>
                      <a:cubicBezTo>
                        <a:pt x="29753" y="559516"/>
                        <a:pt x="29738" y="560863"/>
                        <a:pt x="30016" y="562110"/>
                      </a:cubicBezTo>
                      <a:cubicBezTo>
                        <a:pt x="30160" y="562732"/>
                        <a:pt x="30704" y="563261"/>
                        <a:pt x="31011" y="563809"/>
                      </a:cubicBezTo>
                      <a:cubicBezTo>
                        <a:pt x="31396" y="564501"/>
                        <a:pt x="31715" y="565496"/>
                        <a:pt x="32292" y="566055"/>
                      </a:cubicBezTo>
                      <a:cubicBezTo>
                        <a:pt x="32795" y="566547"/>
                        <a:pt x="33139" y="566181"/>
                        <a:pt x="33691" y="566366"/>
                      </a:cubicBezTo>
                      <a:cubicBezTo>
                        <a:pt x="33965" y="566455"/>
                        <a:pt x="34076" y="566832"/>
                        <a:pt x="34313" y="566965"/>
                      </a:cubicBezTo>
                      <a:cubicBezTo>
                        <a:pt x="34620" y="567143"/>
                        <a:pt x="35230" y="567187"/>
                        <a:pt x="35545" y="567317"/>
                      </a:cubicBezTo>
                      <a:cubicBezTo>
                        <a:pt x="35971" y="567494"/>
                        <a:pt x="36670" y="567772"/>
                        <a:pt x="37040" y="568057"/>
                      </a:cubicBezTo>
                      <a:cubicBezTo>
                        <a:pt x="37225" y="568201"/>
                        <a:pt x="37270" y="568471"/>
                        <a:pt x="37432" y="568616"/>
                      </a:cubicBezTo>
                      <a:cubicBezTo>
                        <a:pt x="37799" y="568941"/>
                        <a:pt x="38236" y="568941"/>
                        <a:pt x="38650" y="569171"/>
                      </a:cubicBezTo>
                      <a:cubicBezTo>
                        <a:pt x="39198" y="569467"/>
                        <a:pt x="39609" y="569948"/>
                        <a:pt x="40145" y="570322"/>
                      </a:cubicBezTo>
                      <a:cubicBezTo>
                        <a:pt x="40900" y="570851"/>
                        <a:pt x="41130" y="570962"/>
                        <a:pt x="41962" y="571202"/>
                      </a:cubicBezTo>
                      <a:cubicBezTo>
                        <a:pt x="42702" y="571421"/>
                        <a:pt x="42551" y="571654"/>
                        <a:pt x="43128" y="572094"/>
                      </a:cubicBezTo>
                      <a:cubicBezTo>
                        <a:pt x="43642" y="572486"/>
                        <a:pt x="44671" y="572664"/>
                        <a:pt x="45308" y="572694"/>
                      </a:cubicBezTo>
                      <a:cubicBezTo>
                        <a:pt x="46229" y="572734"/>
                        <a:pt x="47562" y="572930"/>
                        <a:pt x="48087" y="572131"/>
                      </a:cubicBezTo>
                      <a:cubicBezTo>
                        <a:pt x="48220" y="571924"/>
                        <a:pt x="48165" y="571702"/>
                        <a:pt x="48346" y="571472"/>
                      </a:cubicBezTo>
                      <a:cubicBezTo>
                        <a:pt x="48524" y="571250"/>
                        <a:pt x="48809" y="571191"/>
                        <a:pt x="49009" y="571028"/>
                      </a:cubicBezTo>
                      <a:cubicBezTo>
                        <a:pt x="49605" y="570547"/>
                        <a:pt x="49960" y="570003"/>
                        <a:pt x="50633" y="569526"/>
                      </a:cubicBezTo>
                      <a:cubicBezTo>
                        <a:pt x="51292" y="569063"/>
                        <a:pt x="51799" y="568834"/>
                        <a:pt x="51840" y="567942"/>
                      </a:cubicBezTo>
                      <a:cubicBezTo>
                        <a:pt x="53094" y="567868"/>
                        <a:pt x="53542" y="566455"/>
                        <a:pt x="54645" y="565940"/>
                      </a:cubicBezTo>
                      <a:cubicBezTo>
                        <a:pt x="55426" y="565574"/>
                        <a:pt x="57088" y="565378"/>
                        <a:pt x="57991" y="565744"/>
                      </a:cubicBezTo>
                      <a:cubicBezTo>
                        <a:pt x="58401" y="565911"/>
                        <a:pt x="58616" y="566288"/>
                        <a:pt x="59156" y="566381"/>
                      </a:cubicBezTo>
                      <a:cubicBezTo>
                        <a:pt x="59745" y="566480"/>
                        <a:pt x="60404" y="566406"/>
                        <a:pt x="61003" y="566406"/>
                      </a:cubicBezTo>
                      <a:lnTo>
                        <a:pt x="65944" y="566406"/>
                      </a:lnTo>
                      <a:cubicBezTo>
                        <a:pt x="66906" y="566406"/>
                        <a:pt x="68101" y="566566"/>
                        <a:pt x="69030" y="566329"/>
                      </a:cubicBezTo>
                      <a:cubicBezTo>
                        <a:pt x="70344" y="565996"/>
                        <a:pt x="71636" y="565056"/>
                        <a:pt x="73005" y="564745"/>
                      </a:cubicBezTo>
                      <a:cubicBezTo>
                        <a:pt x="73875" y="564549"/>
                        <a:pt x="75251" y="564412"/>
                        <a:pt x="75980" y="563846"/>
                      </a:cubicBezTo>
                      <a:cubicBezTo>
                        <a:pt x="76469" y="563457"/>
                        <a:pt x="76576" y="563017"/>
                        <a:pt x="77250" y="562799"/>
                      </a:cubicBezTo>
                      <a:cubicBezTo>
                        <a:pt x="77927" y="562576"/>
                        <a:pt x="78120" y="562473"/>
                        <a:pt x="78641" y="561966"/>
                      </a:cubicBezTo>
                      <a:cubicBezTo>
                        <a:pt x="79304" y="561329"/>
                        <a:pt x="80173" y="561015"/>
                        <a:pt x="80962" y="560460"/>
                      </a:cubicBezTo>
                      <a:cubicBezTo>
                        <a:pt x="81883" y="559812"/>
                        <a:pt x="83256" y="559239"/>
                        <a:pt x="83911" y="558306"/>
                      </a:cubicBezTo>
                      <a:cubicBezTo>
                        <a:pt x="84474" y="557511"/>
                        <a:pt x="84577" y="556449"/>
                        <a:pt x="84988" y="555564"/>
                      </a:cubicBezTo>
                      <a:cubicBezTo>
                        <a:pt x="85288" y="554902"/>
                        <a:pt x="85703" y="554435"/>
                        <a:pt x="85758" y="553673"/>
                      </a:cubicBezTo>
                      <a:cubicBezTo>
                        <a:pt x="85825" y="552730"/>
                        <a:pt x="86084" y="551882"/>
                        <a:pt x="86121" y="550950"/>
                      </a:cubicBezTo>
                      <a:cubicBezTo>
                        <a:pt x="86161" y="549895"/>
                        <a:pt x="86343" y="548326"/>
                        <a:pt x="86124" y="547282"/>
                      </a:cubicBezTo>
                      <a:cubicBezTo>
                        <a:pt x="86025" y="546801"/>
                        <a:pt x="85680" y="546165"/>
                        <a:pt x="85369" y="545795"/>
                      </a:cubicBezTo>
                      <a:cubicBezTo>
                        <a:pt x="84874" y="545195"/>
                        <a:pt x="84837" y="545358"/>
                        <a:pt x="84633" y="544485"/>
                      </a:cubicBezTo>
                      <a:cubicBezTo>
                        <a:pt x="84529" y="544041"/>
                        <a:pt x="84489" y="543549"/>
                        <a:pt x="84259" y="543127"/>
                      </a:cubicBezTo>
                      <a:cubicBezTo>
                        <a:pt x="84022" y="542690"/>
                        <a:pt x="83830" y="542709"/>
                        <a:pt x="83519" y="542346"/>
                      </a:cubicBezTo>
                      <a:cubicBezTo>
                        <a:pt x="83234" y="542009"/>
                        <a:pt x="82808" y="541447"/>
                        <a:pt x="82623" y="541066"/>
                      </a:cubicBezTo>
                      <a:cubicBezTo>
                        <a:pt x="82364" y="540533"/>
                        <a:pt x="82594" y="539941"/>
                        <a:pt x="82168" y="539534"/>
                      </a:cubicBezTo>
                      <a:cubicBezTo>
                        <a:pt x="81913" y="539289"/>
                        <a:pt x="81535" y="539404"/>
                        <a:pt x="81276" y="539108"/>
                      </a:cubicBezTo>
                      <a:cubicBezTo>
                        <a:pt x="81287" y="539123"/>
                        <a:pt x="80858" y="538046"/>
                        <a:pt x="80943" y="538261"/>
                      </a:cubicBezTo>
                      <a:cubicBezTo>
                        <a:pt x="80695" y="537654"/>
                        <a:pt x="80388" y="537180"/>
                        <a:pt x="80011" y="536651"/>
                      </a:cubicBezTo>
                      <a:cubicBezTo>
                        <a:pt x="79060" y="535326"/>
                        <a:pt x="78675" y="533472"/>
                        <a:pt x="77971" y="531996"/>
                      </a:cubicBezTo>
                      <a:cubicBezTo>
                        <a:pt x="77431" y="530863"/>
                        <a:pt x="77416" y="529391"/>
                        <a:pt x="77205" y="528170"/>
                      </a:cubicBezTo>
                      <a:cubicBezTo>
                        <a:pt x="77009" y="527026"/>
                        <a:pt x="76791" y="525631"/>
                        <a:pt x="76480" y="524499"/>
                      </a:cubicBezTo>
                      <a:cubicBezTo>
                        <a:pt x="76310" y="523862"/>
                        <a:pt x="75906" y="523266"/>
                        <a:pt x="75714" y="522608"/>
                      </a:cubicBezTo>
                      <a:cubicBezTo>
                        <a:pt x="75544" y="522001"/>
                        <a:pt x="75407" y="521475"/>
                        <a:pt x="75388" y="520846"/>
                      </a:cubicBezTo>
                      <a:cubicBezTo>
                        <a:pt x="75333" y="519107"/>
                        <a:pt x="75436" y="517516"/>
                        <a:pt x="75107" y="515829"/>
                      </a:cubicBezTo>
                      <a:cubicBezTo>
                        <a:pt x="74811" y="514297"/>
                        <a:pt x="74903" y="512480"/>
                        <a:pt x="75303" y="511007"/>
                      </a:cubicBezTo>
                      <a:cubicBezTo>
                        <a:pt x="75470" y="510400"/>
                        <a:pt x="75577" y="510322"/>
                        <a:pt x="75940" y="509915"/>
                      </a:cubicBezTo>
                      <a:cubicBezTo>
                        <a:pt x="76084" y="509756"/>
                        <a:pt x="76354" y="509490"/>
                        <a:pt x="76521" y="509327"/>
                      </a:cubicBezTo>
                      <a:cubicBezTo>
                        <a:pt x="76647" y="509001"/>
                        <a:pt x="76883" y="508764"/>
                        <a:pt x="77231" y="508616"/>
                      </a:cubicBezTo>
                      <a:cubicBezTo>
                        <a:pt x="77464" y="508535"/>
                        <a:pt x="77694" y="508450"/>
                        <a:pt x="77920" y="508361"/>
                      </a:cubicBezTo>
                      <a:cubicBezTo>
                        <a:pt x="78253" y="508002"/>
                        <a:pt x="78219" y="507595"/>
                        <a:pt x="78504" y="507229"/>
                      </a:cubicBezTo>
                      <a:cubicBezTo>
                        <a:pt x="78804" y="506825"/>
                        <a:pt x="79319" y="506614"/>
                        <a:pt x="79737" y="506396"/>
                      </a:cubicBezTo>
                      <a:cubicBezTo>
                        <a:pt x="80447" y="506033"/>
                        <a:pt x="81017" y="505512"/>
                        <a:pt x="81709" y="505149"/>
                      </a:cubicBezTo>
                      <a:cubicBezTo>
                        <a:pt x="82712" y="504620"/>
                        <a:pt x="83008" y="504594"/>
                        <a:pt x="83719" y="503802"/>
                      </a:cubicBezTo>
                      <a:cubicBezTo>
                        <a:pt x="84130" y="503347"/>
                        <a:pt x="84385" y="503203"/>
                        <a:pt x="84999" y="502903"/>
                      </a:cubicBezTo>
                      <a:cubicBezTo>
                        <a:pt x="85976" y="502414"/>
                        <a:pt x="86931" y="502011"/>
                        <a:pt x="87945" y="501578"/>
                      </a:cubicBezTo>
                      <a:cubicBezTo>
                        <a:pt x="88630" y="501282"/>
                        <a:pt x="89415" y="501008"/>
                        <a:pt x="90051" y="500642"/>
                      </a:cubicBezTo>
                      <a:cubicBezTo>
                        <a:pt x="91098" y="500046"/>
                        <a:pt x="91868" y="498991"/>
                        <a:pt x="92827" y="498285"/>
                      </a:cubicBezTo>
                      <a:cubicBezTo>
                        <a:pt x="93944" y="497456"/>
                        <a:pt x="95317" y="496494"/>
                        <a:pt x="96616" y="495987"/>
                      </a:cubicBezTo>
                      <a:cubicBezTo>
                        <a:pt x="97604" y="495598"/>
                        <a:pt x="97616" y="495524"/>
                        <a:pt x="98208" y="494758"/>
                      </a:cubicBezTo>
                      <a:cubicBezTo>
                        <a:pt x="98507" y="494370"/>
                        <a:pt x="98907" y="494236"/>
                        <a:pt x="99222" y="493885"/>
                      </a:cubicBezTo>
                      <a:cubicBezTo>
                        <a:pt x="99703" y="493352"/>
                        <a:pt x="99607" y="492915"/>
                        <a:pt x="100173" y="492501"/>
                      </a:cubicBezTo>
                      <a:cubicBezTo>
                        <a:pt x="101031" y="491864"/>
                        <a:pt x="101964" y="491346"/>
                        <a:pt x="102793" y="490647"/>
                      </a:cubicBezTo>
                      <a:cubicBezTo>
                        <a:pt x="103637" y="489929"/>
                        <a:pt x="104340" y="489274"/>
                        <a:pt x="105361" y="488882"/>
                      </a:cubicBezTo>
                      <a:cubicBezTo>
                        <a:pt x="107064" y="488230"/>
                        <a:pt x="108737" y="487143"/>
                        <a:pt x="110010" y="485777"/>
                      </a:cubicBezTo>
                      <a:cubicBezTo>
                        <a:pt x="111101" y="484608"/>
                        <a:pt x="111786" y="482957"/>
                        <a:pt x="113148" y="481958"/>
                      </a:cubicBezTo>
                      <a:cubicBezTo>
                        <a:pt x="113729" y="481533"/>
                        <a:pt x="113329" y="482191"/>
                        <a:pt x="113966" y="481266"/>
                      </a:cubicBezTo>
                      <a:cubicBezTo>
                        <a:pt x="114366" y="480685"/>
                        <a:pt x="114525" y="480126"/>
                        <a:pt x="115021" y="479597"/>
                      </a:cubicBezTo>
                      <a:cubicBezTo>
                        <a:pt x="115531" y="479050"/>
                        <a:pt x="115724" y="478687"/>
                        <a:pt x="115957" y="477951"/>
                      </a:cubicBezTo>
                      <a:cubicBezTo>
                        <a:pt x="116212" y="477159"/>
                        <a:pt x="116501" y="476578"/>
                        <a:pt x="116934" y="475860"/>
                      </a:cubicBezTo>
                      <a:cubicBezTo>
                        <a:pt x="117467" y="474979"/>
                        <a:pt x="117493" y="474613"/>
                        <a:pt x="117482" y="473588"/>
                      </a:cubicBezTo>
                      <a:cubicBezTo>
                        <a:pt x="117460" y="471575"/>
                        <a:pt x="117493" y="469554"/>
                        <a:pt x="117471" y="467545"/>
                      </a:cubicBezTo>
                      <a:cubicBezTo>
                        <a:pt x="117460" y="466239"/>
                        <a:pt x="117818" y="465051"/>
                        <a:pt x="117863" y="463767"/>
                      </a:cubicBezTo>
                      <a:cubicBezTo>
                        <a:pt x="117893" y="462871"/>
                        <a:pt x="117633" y="461739"/>
                        <a:pt x="117926" y="460877"/>
                      </a:cubicBezTo>
                      <a:cubicBezTo>
                        <a:pt x="117955" y="460777"/>
                        <a:pt x="118251" y="460540"/>
                        <a:pt x="118318" y="460388"/>
                      </a:cubicBezTo>
                      <a:cubicBezTo>
                        <a:pt x="118536" y="459926"/>
                        <a:pt x="118485" y="459426"/>
                        <a:pt x="118618" y="458952"/>
                      </a:cubicBezTo>
                      <a:cubicBezTo>
                        <a:pt x="118836" y="458201"/>
                        <a:pt x="119229" y="457890"/>
                        <a:pt x="119321" y="457113"/>
                      </a:cubicBezTo>
                      <a:cubicBezTo>
                        <a:pt x="119395" y="456540"/>
                        <a:pt x="119517" y="455959"/>
                        <a:pt x="119669" y="455389"/>
                      </a:cubicBezTo>
                      <a:cubicBezTo>
                        <a:pt x="119821" y="454815"/>
                        <a:pt x="119891" y="454623"/>
                        <a:pt x="120228" y="454120"/>
                      </a:cubicBezTo>
                      <a:cubicBezTo>
                        <a:pt x="121009" y="452954"/>
                        <a:pt x="120983" y="452506"/>
                        <a:pt x="121279" y="451248"/>
                      </a:cubicBezTo>
                      <a:cubicBezTo>
                        <a:pt x="121619" y="449779"/>
                        <a:pt x="121901" y="448314"/>
                        <a:pt x="121912" y="446782"/>
                      </a:cubicBezTo>
                      <a:cubicBezTo>
                        <a:pt x="123322" y="447252"/>
                        <a:pt x="125546" y="443899"/>
                        <a:pt x="126094" y="442940"/>
                      </a:cubicBezTo>
                      <a:cubicBezTo>
                        <a:pt x="126382" y="442426"/>
                        <a:pt x="126993" y="442041"/>
                        <a:pt x="127245" y="441579"/>
                      </a:cubicBezTo>
                      <a:cubicBezTo>
                        <a:pt x="127689" y="440757"/>
                        <a:pt x="127681" y="439777"/>
                        <a:pt x="128177" y="438877"/>
                      </a:cubicBezTo>
                      <a:cubicBezTo>
                        <a:pt x="128947" y="437475"/>
                        <a:pt x="130242" y="437035"/>
                        <a:pt x="130405" y="435340"/>
                      </a:cubicBezTo>
                      <a:cubicBezTo>
                        <a:pt x="130549" y="433793"/>
                        <a:pt x="131160" y="432080"/>
                        <a:pt x="132207" y="430877"/>
                      </a:cubicBezTo>
                      <a:cubicBezTo>
                        <a:pt x="132533" y="430500"/>
                        <a:pt x="133014" y="430340"/>
                        <a:pt x="133325" y="429967"/>
                      </a:cubicBezTo>
                      <a:cubicBezTo>
                        <a:pt x="133862" y="429315"/>
                        <a:pt x="133832" y="428224"/>
                        <a:pt x="134391" y="427669"/>
                      </a:cubicBezTo>
                      <a:cubicBezTo>
                        <a:pt x="134946" y="427110"/>
                        <a:pt x="135494" y="427110"/>
                        <a:pt x="135945" y="426492"/>
                      </a:cubicBezTo>
                      <a:cubicBezTo>
                        <a:pt x="136489" y="425748"/>
                        <a:pt x="135916" y="425582"/>
                        <a:pt x="137044" y="425326"/>
                      </a:cubicBezTo>
                      <a:cubicBezTo>
                        <a:pt x="138329" y="425041"/>
                        <a:pt x="140120" y="425367"/>
                        <a:pt x="141456" y="425367"/>
                      </a:cubicBezTo>
                      <a:cubicBezTo>
                        <a:pt x="142192" y="425367"/>
                        <a:pt x="142999" y="425289"/>
                        <a:pt x="143728" y="425356"/>
                      </a:cubicBezTo>
                      <a:cubicBezTo>
                        <a:pt x="144835" y="425460"/>
                        <a:pt x="144957" y="426015"/>
                        <a:pt x="145912" y="426381"/>
                      </a:cubicBezTo>
                      <a:cubicBezTo>
                        <a:pt x="146678" y="426670"/>
                        <a:pt x="147466" y="426359"/>
                        <a:pt x="148251" y="426444"/>
                      </a:cubicBezTo>
                      <a:cubicBezTo>
                        <a:pt x="149043" y="426533"/>
                        <a:pt x="149690" y="426940"/>
                        <a:pt x="150478" y="427058"/>
                      </a:cubicBezTo>
                      <a:cubicBezTo>
                        <a:pt x="151489" y="427210"/>
                        <a:pt x="152136" y="427184"/>
                        <a:pt x="153110" y="427458"/>
                      </a:cubicBezTo>
                      <a:cubicBezTo>
                        <a:pt x="154002" y="427706"/>
                        <a:pt x="154187" y="427591"/>
                        <a:pt x="154897" y="427195"/>
                      </a:cubicBezTo>
                      <a:cubicBezTo>
                        <a:pt x="155445" y="426884"/>
                        <a:pt x="155867" y="426274"/>
                        <a:pt x="156437" y="426029"/>
                      </a:cubicBezTo>
                      <a:cubicBezTo>
                        <a:pt x="156814" y="425955"/>
                        <a:pt x="157199" y="425885"/>
                        <a:pt x="157577" y="425811"/>
                      </a:cubicBezTo>
                      <a:cubicBezTo>
                        <a:pt x="157851" y="425574"/>
                        <a:pt x="158058" y="425282"/>
                        <a:pt x="158191" y="424945"/>
                      </a:cubicBezTo>
                      <a:cubicBezTo>
                        <a:pt x="159153" y="424349"/>
                        <a:pt x="159930" y="423787"/>
                        <a:pt x="160822" y="423139"/>
                      </a:cubicBezTo>
                      <a:cubicBezTo>
                        <a:pt x="161703" y="422499"/>
                        <a:pt x="162799" y="422473"/>
                        <a:pt x="163668" y="421948"/>
                      </a:cubicBezTo>
                      <a:cubicBezTo>
                        <a:pt x="165234" y="421004"/>
                        <a:pt x="167014" y="419172"/>
                        <a:pt x="168220" y="417748"/>
                      </a:cubicBezTo>
                      <a:cubicBezTo>
                        <a:pt x="169023" y="416800"/>
                        <a:pt x="169997" y="416268"/>
                        <a:pt x="170852" y="415409"/>
                      </a:cubicBezTo>
                      <a:cubicBezTo>
                        <a:pt x="171632" y="414628"/>
                        <a:pt x="172432" y="413437"/>
                        <a:pt x="173068" y="412630"/>
                      </a:cubicBezTo>
                      <a:cubicBezTo>
                        <a:pt x="173797" y="411709"/>
                        <a:pt x="174675" y="410684"/>
                        <a:pt x="174782" y="409388"/>
                      </a:cubicBezTo>
                      <a:cubicBezTo>
                        <a:pt x="175977" y="409011"/>
                        <a:pt x="177724" y="409307"/>
                        <a:pt x="178982" y="409307"/>
                      </a:cubicBezTo>
                      <a:cubicBezTo>
                        <a:pt x="180503" y="409307"/>
                        <a:pt x="182043" y="409240"/>
                        <a:pt x="183560" y="409296"/>
                      </a:cubicBezTo>
                      <a:cubicBezTo>
                        <a:pt x="184537" y="409333"/>
                        <a:pt x="184663" y="409488"/>
                        <a:pt x="185377" y="409866"/>
                      </a:cubicBezTo>
                      <a:cubicBezTo>
                        <a:pt x="186014" y="410199"/>
                        <a:pt x="186440" y="410369"/>
                        <a:pt x="187198" y="410550"/>
                      </a:cubicBezTo>
                      <a:cubicBezTo>
                        <a:pt x="188701" y="410909"/>
                        <a:pt x="190337" y="411150"/>
                        <a:pt x="191924" y="411472"/>
                      </a:cubicBezTo>
                      <a:cubicBezTo>
                        <a:pt x="193808" y="411857"/>
                        <a:pt x="196617" y="411575"/>
                        <a:pt x="198190" y="410417"/>
                      </a:cubicBezTo>
                      <a:cubicBezTo>
                        <a:pt x="199137" y="409718"/>
                        <a:pt x="199985" y="408911"/>
                        <a:pt x="201043" y="408252"/>
                      </a:cubicBezTo>
                      <a:cubicBezTo>
                        <a:pt x="201591" y="407919"/>
                        <a:pt x="201735" y="407971"/>
                        <a:pt x="202198" y="407412"/>
                      </a:cubicBezTo>
                      <a:cubicBezTo>
                        <a:pt x="202686" y="406824"/>
                        <a:pt x="202794" y="406062"/>
                        <a:pt x="203223" y="405477"/>
                      </a:cubicBezTo>
                      <a:cubicBezTo>
                        <a:pt x="203819" y="404670"/>
                        <a:pt x="205166" y="402557"/>
                        <a:pt x="206191" y="402568"/>
                      </a:cubicBezTo>
                      <a:cubicBezTo>
                        <a:pt x="206554" y="401236"/>
                        <a:pt x="206987" y="399960"/>
                        <a:pt x="208500" y="399438"/>
                      </a:cubicBezTo>
                      <a:cubicBezTo>
                        <a:pt x="209736" y="399009"/>
                        <a:pt x="210773" y="399201"/>
                        <a:pt x="211716" y="397961"/>
                      </a:cubicBezTo>
                      <a:cubicBezTo>
                        <a:pt x="212031" y="397543"/>
                        <a:pt x="212042" y="397081"/>
                        <a:pt x="212445" y="396725"/>
                      </a:cubicBezTo>
                      <a:cubicBezTo>
                        <a:pt x="213145" y="396111"/>
                        <a:pt x="214329" y="395763"/>
                        <a:pt x="215080" y="395156"/>
                      </a:cubicBezTo>
                      <a:cubicBezTo>
                        <a:pt x="215251" y="395023"/>
                        <a:pt x="215861" y="394350"/>
                        <a:pt x="216106" y="394209"/>
                      </a:cubicBezTo>
                      <a:cubicBezTo>
                        <a:pt x="216964" y="393713"/>
                        <a:pt x="216361" y="394154"/>
                        <a:pt x="217623" y="393850"/>
                      </a:cubicBezTo>
                      <a:cubicBezTo>
                        <a:pt x="218581" y="393621"/>
                        <a:pt x="218741" y="393125"/>
                        <a:pt x="219521" y="392666"/>
                      </a:cubicBezTo>
                      <a:cubicBezTo>
                        <a:pt x="220239" y="392240"/>
                        <a:pt x="221805" y="392196"/>
                        <a:pt x="222623" y="391993"/>
                      </a:cubicBezTo>
                      <a:cubicBezTo>
                        <a:pt x="223866" y="391682"/>
                        <a:pt x="227271" y="391952"/>
                        <a:pt x="228237" y="390927"/>
                      </a:cubicBezTo>
                      <a:cubicBezTo>
                        <a:pt x="228792" y="390338"/>
                        <a:pt x="228429" y="389880"/>
                        <a:pt x="229380" y="389458"/>
                      </a:cubicBezTo>
                      <a:cubicBezTo>
                        <a:pt x="229862" y="389247"/>
                        <a:pt x="230483" y="389376"/>
                        <a:pt x="230987" y="389369"/>
                      </a:cubicBezTo>
                      <a:cubicBezTo>
                        <a:pt x="232138" y="389365"/>
                        <a:pt x="234543" y="388977"/>
                        <a:pt x="235557" y="389473"/>
                      </a:cubicBezTo>
                      <a:cubicBezTo>
                        <a:pt x="235598" y="389780"/>
                        <a:pt x="235661" y="390079"/>
                        <a:pt x="235742" y="390372"/>
                      </a:cubicBezTo>
                      <a:cubicBezTo>
                        <a:pt x="237108" y="390475"/>
                        <a:pt x="238599" y="391815"/>
                        <a:pt x="239883" y="392096"/>
                      </a:cubicBezTo>
                      <a:cubicBezTo>
                        <a:pt x="240613" y="392252"/>
                        <a:pt x="242119" y="392307"/>
                        <a:pt x="242859" y="392118"/>
                      </a:cubicBezTo>
                      <a:cubicBezTo>
                        <a:pt x="243569" y="391933"/>
                        <a:pt x="243595" y="391486"/>
                        <a:pt x="244076" y="391141"/>
                      </a:cubicBezTo>
                      <a:cubicBezTo>
                        <a:pt x="244450" y="390882"/>
                        <a:pt x="244924" y="390956"/>
                        <a:pt x="245324" y="390660"/>
                      </a:cubicBezTo>
                      <a:cubicBezTo>
                        <a:pt x="246501" y="389791"/>
                        <a:pt x="246297" y="389428"/>
                        <a:pt x="247825" y="389095"/>
                      </a:cubicBezTo>
                      <a:cubicBezTo>
                        <a:pt x="248229" y="389006"/>
                        <a:pt x="248847" y="388980"/>
                        <a:pt x="249184" y="388773"/>
                      </a:cubicBezTo>
                      <a:cubicBezTo>
                        <a:pt x="249550" y="388540"/>
                        <a:pt x="249569" y="388140"/>
                        <a:pt x="249965" y="387848"/>
                      </a:cubicBezTo>
                      <a:cubicBezTo>
                        <a:pt x="251534" y="386708"/>
                        <a:pt x="254143" y="386438"/>
                        <a:pt x="255479" y="384810"/>
                      </a:cubicBezTo>
                      <a:cubicBezTo>
                        <a:pt x="255853" y="384355"/>
                        <a:pt x="255930" y="383692"/>
                        <a:pt x="256378" y="383163"/>
                      </a:cubicBezTo>
                      <a:cubicBezTo>
                        <a:pt x="256989" y="382438"/>
                        <a:pt x="257607" y="381772"/>
                        <a:pt x="258192" y="381072"/>
                      </a:cubicBezTo>
                      <a:cubicBezTo>
                        <a:pt x="258702" y="380458"/>
                        <a:pt x="259165" y="379618"/>
                        <a:pt x="259983" y="379359"/>
                      </a:cubicBezTo>
                      <a:cubicBezTo>
                        <a:pt x="261193" y="378967"/>
                        <a:pt x="263399" y="379503"/>
                        <a:pt x="264487" y="380088"/>
                      </a:cubicBezTo>
                      <a:cubicBezTo>
                        <a:pt x="265379" y="380569"/>
                        <a:pt x="265911" y="381480"/>
                        <a:pt x="266652" y="382064"/>
                      </a:cubicBezTo>
                      <a:cubicBezTo>
                        <a:pt x="267262" y="382556"/>
                        <a:pt x="267780" y="382804"/>
                        <a:pt x="268432" y="383130"/>
                      </a:cubicBezTo>
                      <a:cubicBezTo>
                        <a:pt x="269261" y="383548"/>
                        <a:pt x="270134" y="383996"/>
                        <a:pt x="270763" y="384669"/>
                      </a:cubicBezTo>
                      <a:cubicBezTo>
                        <a:pt x="271429" y="385387"/>
                        <a:pt x="271426" y="385654"/>
                        <a:pt x="272310" y="386057"/>
                      </a:cubicBezTo>
                      <a:cubicBezTo>
                        <a:pt x="273802" y="386723"/>
                        <a:pt x="274468" y="387870"/>
                        <a:pt x="275874" y="388758"/>
                      </a:cubicBezTo>
                      <a:cubicBezTo>
                        <a:pt x="276644" y="389254"/>
                        <a:pt x="276729" y="389202"/>
                        <a:pt x="277181" y="390201"/>
                      </a:cubicBezTo>
                      <a:cubicBezTo>
                        <a:pt x="277754" y="391471"/>
                        <a:pt x="277813" y="391774"/>
                        <a:pt x="278772" y="392744"/>
                      </a:cubicBezTo>
                      <a:cubicBezTo>
                        <a:pt x="279290" y="393265"/>
                        <a:pt x="279949" y="394250"/>
                        <a:pt x="280241" y="394964"/>
                      </a:cubicBezTo>
                      <a:cubicBezTo>
                        <a:pt x="280419" y="395404"/>
                        <a:pt x="280345" y="396026"/>
                        <a:pt x="280567" y="396440"/>
                      </a:cubicBezTo>
                      <a:cubicBezTo>
                        <a:pt x="280667" y="396625"/>
                        <a:pt x="282151" y="397647"/>
                        <a:pt x="282021" y="397543"/>
                      </a:cubicBezTo>
                      <a:cubicBezTo>
                        <a:pt x="282776" y="398180"/>
                        <a:pt x="283280" y="399020"/>
                        <a:pt x="283916" y="399634"/>
                      </a:cubicBezTo>
                      <a:cubicBezTo>
                        <a:pt x="284656" y="400348"/>
                        <a:pt x="286185" y="400711"/>
                        <a:pt x="287147" y="401151"/>
                      </a:cubicBezTo>
                      <a:cubicBezTo>
                        <a:pt x="288923" y="401973"/>
                        <a:pt x="291222" y="401555"/>
                        <a:pt x="293168" y="401555"/>
                      </a:cubicBezTo>
                      <a:cubicBezTo>
                        <a:pt x="294845" y="401558"/>
                        <a:pt x="296643" y="401788"/>
                        <a:pt x="298290" y="401436"/>
                      </a:cubicBezTo>
                      <a:cubicBezTo>
                        <a:pt x="299486" y="401181"/>
                        <a:pt x="300881" y="401233"/>
                        <a:pt x="302010" y="400877"/>
                      </a:cubicBezTo>
                      <a:cubicBezTo>
                        <a:pt x="302624" y="400681"/>
                        <a:pt x="303190" y="399863"/>
                        <a:pt x="303764" y="399590"/>
                      </a:cubicBezTo>
                      <a:cubicBezTo>
                        <a:pt x="304633" y="399186"/>
                        <a:pt x="305440" y="399449"/>
                        <a:pt x="306395" y="399223"/>
                      </a:cubicBezTo>
                      <a:cubicBezTo>
                        <a:pt x="308804" y="398650"/>
                        <a:pt x="310862" y="398017"/>
                        <a:pt x="313205" y="397118"/>
                      </a:cubicBezTo>
                      <a:cubicBezTo>
                        <a:pt x="314726" y="396526"/>
                        <a:pt x="316498" y="395834"/>
                        <a:pt x="317964" y="394990"/>
                      </a:cubicBezTo>
                      <a:cubicBezTo>
                        <a:pt x="318830" y="394494"/>
                        <a:pt x="319596" y="393754"/>
                        <a:pt x="320532" y="393306"/>
                      </a:cubicBezTo>
                      <a:cubicBezTo>
                        <a:pt x="323752" y="391785"/>
                        <a:pt x="327730" y="392492"/>
                        <a:pt x="330913" y="390986"/>
                      </a:cubicBezTo>
                      <a:cubicBezTo>
                        <a:pt x="332963" y="390013"/>
                        <a:pt x="334392" y="388588"/>
                        <a:pt x="336113" y="387200"/>
                      </a:cubicBezTo>
                      <a:cubicBezTo>
                        <a:pt x="338607" y="385191"/>
                        <a:pt x="341435" y="383789"/>
                        <a:pt x="344114" y="382079"/>
                      </a:cubicBezTo>
                      <a:cubicBezTo>
                        <a:pt x="345605" y="381128"/>
                        <a:pt x="347215" y="379792"/>
                        <a:pt x="348807" y="379045"/>
                      </a:cubicBezTo>
                      <a:cubicBezTo>
                        <a:pt x="349769" y="378601"/>
                        <a:pt x="350764" y="378919"/>
                        <a:pt x="351756" y="378904"/>
                      </a:cubicBezTo>
                      <a:cubicBezTo>
                        <a:pt x="356157" y="378848"/>
                        <a:pt x="360142" y="376221"/>
                        <a:pt x="364495" y="376125"/>
                      </a:cubicBezTo>
                      <a:cubicBezTo>
                        <a:pt x="370187" y="375992"/>
                        <a:pt x="375586" y="374882"/>
                        <a:pt x="381145" y="373919"/>
                      </a:cubicBezTo>
                      <a:cubicBezTo>
                        <a:pt x="382148" y="373749"/>
                        <a:pt x="383180" y="373868"/>
                        <a:pt x="384194" y="373868"/>
                      </a:cubicBezTo>
                      <a:cubicBezTo>
                        <a:pt x="386681" y="373879"/>
                        <a:pt x="389213" y="374008"/>
                        <a:pt x="391692" y="373882"/>
                      </a:cubicBezTo>
                      <a:cubicBezTo>
                        <a:pt x="393143" y="373805"/>
                        <a:pt x="394460" y="373327"/>
                        <a:pt x="395937" y="373294"/>
                      </a:cubicBezTo>
                      <a:cubicBezTo>
                        <a:pt x="397062" y="373268"/>
                        <a:pt x="398191" y="373346"/>
                        <a:pt x="399312" y="373320"/>
                      </a:cubicBezTo>
                      <a:cubicBezTo>
                        <a:pt x="400326" y="373298"/>
                        <a:pt x="401592" y="373320"/>
                        <a:pt x="402480" y="372780"/>
                      </a:cubicBezTo>
                      <a:cubicBezTo>
                        <a:pt x="403172" y="372365"/>
                        <a:pt x="403775" y="371510"/>
                        <a:pt x="404353" y="370896"/>
                      </a:cubicBezTo>
                      <a:cubicBezTo>
                        <a:pt x="405067" y="370141"/>
                        <a:pt x="405470" y="369198"/>
                        <a:pt x="406222" y="368432"/>
                      </a:cubicBezTo>
                      <a:cubicBezTo>
                        <a:pt x="407065" y="367573"/>
                        <a:pt x="407543" y="367318"/>
                        <a:pt x="407883" y="366160"/>
                      </a:cubicBezTo>
                      <a:cubicBezTo>
                        <a:pt x="408190" y="365131"/>
                        <a:pt x="408276" y="364098"/>
                        <a:pt x="408857" y="363173"/>
                      </a:cubicBezTo>
                      <a:cubicBezTo>
                        <a:pt x="409404" y="362307"/>
                        <a:pt x="409908" y="362074"/>
                        <a:pt x="411036" y="361812"/>
                      </a:cubicBezTo>
                      <a:cubicBezTo>
                        <a:pt x="411499" y="361704"/>
                        <a:pt x="412609" y="361867"/>
                        <a:pt x="412942" y="361712"/>
                      </a:cubicBezTo>
                      <a:cubicBezTo>
                        <a:pt x="413253" y="361571"/>
                        <a:pt x="413331" y="361231"/>
                        <a:pt x="413531" y="361131"/>
                      </a:cubicBezTo>
                      <a:cubicBezTo>
                        <a:pt x="414378" y="360705"/>
                        <a:pt x="415100" y="360324"/>
                        <a:pt x="416218" y="360550"/>
                      </a:cubicBezTo>
                      <a:cubicBezTo>
                        <a:pt x="417010" y="360705"/>
                        <a:pt x="417594" y="361038"/>
                        <a:pt x="418408" y="361131"/>
                      </a:cubicBezTo>
                      <a:cubicBezTo>
                        <a:pt x="419334" y="361234"/>
                        <a:pt x="420263" y="361467"/>
                        <a:pt x="421162" y="361793"/>
                      </a:cubicBezTo>
                      <a:cubicBezTo>
                        <a:pt x="422265" y="362196"/>
                        <a:pt x="423005" y="363099"/>
                        <a:pt x="423930" y="363762"/>
                      </a:cubicBezTo>
                      <a:cubicBezTo>
                        <a:pt x="425100" y="364602"/>
                        <a:pt x="426280" y="365253"/>
                        <a:pt x="427305" y="366293"/>
                      </a:cubicBezTo>
                      <a:cubicBezTo>
                        <a:pt x="428382" y="367381"/>
                        <a:pt x="428490" y="367229"/>
                        <a:pt x="430081" y="367218"/>
                      </a:cubicBezTo>
                      <a:cubicBezTo>
                        <a:pt x="431395" y="367207"/>
                        <a:pt x="432535" y="367333"/>
                        <a:pt x="433778" y="366833"/>
                      </a:cubicBezTo>
                      <a:cubicBezTo>
                        <a:pt x="438460" y="364942"/>
                        <a:pt x="443500" y="361823"/>
                        <a:pt x="445628" y="356957"/>
                      </a:cubicBezTo>
                      <a:cubicBezTo>
                        <a:pt x="446598" y="354747"/>
                        <a:pt x="448378" y="352893"/>
                        <a:pt x="450528" y="351717"/>
                      </a:cubicBezTo>
                      <a:cubicBezTo>
                        <a:pt x="452186" y="350810"/>
                        <a:pt x="452564" y="350007"/>
                        <a:pt x="454529" y="350040"/>
                      </a:cubicBezTo>
                      <a:cubicBezTo>
                        <a:pt x="455965" y="350066"/>
                        <a:pt x="457408" y="350000"/>
                        <a:pt x="458848" y="350040"/>
                      </a:cubicBezTo>
                      <a:cubicBezTo>
                        <a:pt x="460680" y="350092"/>
                        <a:pt x="462745" y="351273"/>
                        <a:pt x="463822" y="352816"/>
                      </a:cubicBezTo>
                      <a:cubicBezTo>
                        <a:pt x="464406" y="353659"/>
                        <a:pt x="464976" y="354492"/>
                        <a:pt x="465480" y="355384"/>
                      </a:cubicBezTo>
                      <a:cubicBezTo>
                        <a:pt x="466024" y="356346"/>
                        <a:pt x="466353" y="356487"/>
                        <a:pt x="467130" y="357197"/>
                      </a:cubicBezTo>
                      <a:cubicBezTo>
                        <a:pt x="467637" y="357663"/>
                        <a:pt x="467770" y="358315"/>
                        <a:pt x="468218" y="358796"/>
                      </a:cubicBezTo>
                      <a:cubicBezTo>
                        <a:pt x="468910" y="359547"/>
                        <a:pt x="469765" y="360013"/>
                        <a:pt x="470498" y="360731"/>
                      </a:cubicBezTo>
                      <a:cubicBezTo>
                        <a:pt x="470768" y="360994"/>
                        <a:pt x="471260" y="361456"/>
                        <a:pt x="471545" y="361760"/>
                      </a:cubicBezTo>
                      <a:cubicBezTo>
                        <a:pt x="472337" y="362626"/>
                        <a:pt x="472955" y="364121"/>
                        <a:pt x="473818" y="364850"/>
                      </a:cubicBezTo>
                      <a:cubicBezTo>
                        <a:pt x="474036" y="365031"/>
                        <a:pt x="474776" y="364938"/>
                        <a:pt x="474883" y="365057"/>
                      </a:cubicBezTo>
                      <a:cubicBezTo>
                        <a:pt x="475779" y="365982"/>
                        <a:pt x="476523" y="367310"/>
                        <a:pt x="477267" y="368335"/>
                      </a:cubicBezTo>
                      <a:cubicBezTo>
                        <a:pt x="477748" y="369009"/>
                        <a:pt x="478296" y="370578"/>
                        <a:pt x="478891" y="371070"/>
                      </a:cubicBezTo>
                      <a:cubicBezTo>
                        <a:pt x="479224" y="371340"/>
                        <a:pt x="479735" y="371507"/>
                        <a:pt x="480213" y="371670"/>
                      </a:cubicBezTo>
                      <a:cubicBezTo>
                        <a:pt x="480250" y="371607"/>
                        <a:pt x="480264" y="371529"/>
                        <a:pt x="480372" y="371473"/>
                      </a:cubicBezTo>
                      <a:cubicBezTo>
                        <a:pt x="480553" y="371385"/>
                        <a:pt x="480620" y="371344"/>
                        <a:pt x="480801" y="371214"/>
                      </a:cubicBezTo>
                      <a:close/>
                    </a:path>
                  </a:pathLst>
                </a:custGeom>
                <a:grpFill/>
                <a:ln w="369" cap="flat">
                  <a:noFill/>
                  <a:prstDash val="solid"/>
                  <a:miter/>
                </a:ln>
              </p:spPr>
              <p:txBody>
                <a:bodyPr rtlCol="0" anchor="ctr"/>
                <a:lstStyle/>
                <a:p>
                  <a:endParaRPr lang="de-DE"/>
                </a:p>
              </p:txBody>
            </p:sp>
            <p:sp>
              <p:nvSpPr>
                <p:cNvPr id="235" name="Freihandform 234">
                  <a:extLst>
                    <a:ext uri="{FF2B5EF4-FFF2-40B4-BE49-F238E27FC236}">
                      <a16:creationId xmlns:a16="http://schemas.microsoft.com/office/drawing/2014/main" id="{D2F794BD-FBDA-7B29-59DB-47884A39E599}"/>
                    </a:ext>
                  </a:extLst>
                </p:cNvPr>
                <p:cNvSpPr/>
                <p:nvPr/>
              </p:nvSpPr>
              <p:spPr>
                <a:xfrm>
                  <a:off x="1712134" y="3549674"/>
                  <a:ext cx="2284" cy="1461"/>
                </a:xfrm>
                <a:custGeom>
                  <a:avLst/>
                  <a:gdLst>
                    <a:gd name="connsiteX0" fmla="*/ 553 w 2284"/>
                    <a:gd name="connsiteY0" fmla="*/ 0 h 1461"/>
                    <a:gd name="connsiteX1" fmla="*/ 408 w 2284"/>
                    <a:gd name="connsiteY1" fmla="*/ 167 h 1461"/>
                    <a:gd name="connsiteX2" fmla="*/ 20 w 2284"/>
                    <a:gd name="connsiteY2" fmla="*/ 648 h 1461"/>
                    <a:gd name="connsiteX3" fmla="*/ 212 w 2284"/>
                    <a:gd name="connsiteY3" fmla="*/ 1254 h 1461"/>
                    <a:gd name="connsiteX4" fmla="*/ 682 w 2284"/>
                    <a:gd name="connsiteY4" fmla="*/ 1303 h 1461"/>
                    <a:gd name="connsiteX5" fmla="*/ 1419 w 2284"/>
                    <a:gd name="connsiteY5" fmla="*/ 1462 h 1461"/>
                    <a:gd name="connsiteX6" fmla="*/ 2285 w 2284"/>
                    <a:gd name="connsiteY6" fmla="*/ 788 h 1461"/>
                    <a:gd name="connsiteX7" fmla="*/ 556 w 2284"/>
                    <a:gd name="connsiteY7" fmla="*/ 0 h 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 h="1461">
                      <a:moveTo>
                        <a:pt x="553" y="0"/>
                      </a:moveTo>
                      <a:cubicBezTo>
                        <a:pt x="516" y="52"/>
                        <a:pt x="460" y="74"/>
                        <a:pt x="408" y="167"/>
                      </a:cubicBezTo>
                      <a:cubicBezTo>
                        <a:pt x="316" y="352"/>
                        <a:pt x="87" y="463"/>
                        <a:pt x="20" y="648"/>
                      </a:cubicBezTo>
                      <a:cubicBezTo>
                        <a:pt x="-43" y="829"/>
                        <a:pt x="49" y="1166"/>
                        <a:pt x="212" y="1254"/>
                      </a:cubicBezTo>
                      <a:cubicBezTo>
                        <a:pt x="331" y="1317"/>
                        <a:pt x="553" y="1277"/>
                        <a:pt x="682" y="1303"/>
                      </a:cubicBezTo>
                      <a:cubicBezTo>
                        <a:pt x="945" y="1354"/>
                        <a:pt x="1175" y="1417"/>
                        <a:pt x="1419" y="1462"/>
                      </a:cubicBezTo>
                      <a:cubicBezTo>
                        <a:pt x="1678" y="1229"/>
                        <a:pt x="2133" y="1047"/>
                        <a:pt x="2285" y="788"/>
                      </a:cubicBezTo>
                      <a:cubicBezTo>
                        <a:pt x="1778" y="426"/>
                        <a:pt x="1178" y="218"/>
                        <a:pt x="556" y="0"/>
                      </a:cubicBezTo>
                      <a:close/>
                    </a:path>
                  </a:pathLst>
                </a:custGeom>
                <a:grpFill/>
                <a:ln w="369" cap="flat">
                  <a:noFill/>
                  <a:prstDash val="solid"/>
                  <a:miter/>
                </a:ln>
              </p:spPr>
              <p:txBody>
                <a:bodyPr rtlCol="0" anchor="ctr"/>
                <a:lstStyle/>
                <a:p>
                  <a:endParaRPr lang="de-DE"/>
                </a:p>
              </p:txBody>
            </p:sp>
            <p:sp>
              <p:nvSpPr>
                <p:cNvPr id="236" name="Freihandform 235">
                  <a:extLst>
                    <a:ext uri="{FF2B5EF4-FFF2-40B4-BE49-F238E27FC236}">
                      <a16:creationId xmlns:a16="http://schemas.microsoft.com/office/drawing/2014/main" id="{A661ED81-A95D-ECBB-B4A1-4699230F3C09}"/>
                    </a:ext>
                  </a:extLst>
                </p:cNvPr>
                <p:cNvSpPr/>
                <p:nvPr/>
              </p:nvSpPr>
              <p:spPr>
                <a:xfrm>
                  <a:off x="1192132" y="3541750"/>
                  <a:ext cx="828892" cy="1201671"/>
                </a:xfrm>
                <a:custGeom>
                  <a:avLst/>
                  <a:gdLst>
                    <a:gd name="connsiteX0" fmla="*/ 229928 w 828892"/>
                    <a:gd name="connsiteY0" fmla="*/ 1179388 h 1201671"/>
                    <a:gd name="connsiteX1" fmla="*/ 228384 w 828892"/>
                    <a:gd name="connsiteY1" fmla="*/ 1167102 h 1201671"/>
                    <a:gd name="connsiteX2" fmla="*/ 235127 w 828892"/>
                    <a:gd name="connsiteY2" fmla="*/ 1155827 h 1201671"/>
                    <a:gd name="connsiteX3" fmla="*/ 237259 w 828892"/>
                    <a:gd name="connsiteY3" fmla="*/ 1150705 h 1201671"/>
                    <a:gd name="connsiteX4" fmla="*/ 240642 w 828892"/>
                    <a:gd name="connsiteY4" fmla="*/ 1148755 h 1201671"/>
                    <a:gd name="connsiteX5" fmla="*/ 245897 w 828892"/>
                    <a:gd name="connsiteY5" fmla="*/ 1142272 h 1201671"/>
                    <a:gd name="connsiteX6" fmla="*/ 258147 w 828892"/>
                    <a:gd name="connsiteY6" fmla="*/ 1137502 h 1201671"/>
                    <a:gd name="connsiteX7" fmla="*/ 274467 w 828892"/>
                    <a:gd name="connsiteY7" fmla="*/ 1137628 h 1201671"/>
                    <a:gd name="connsiteX8" fmla="*/ 290126 w 828892"/>
                    <a:gd name="connsiteY8" fmla="*/ 1138016 h 1201671"/>
                    <a:gd name="connsiteX9" fmla="*/ 301957 w 828892"/>
                    <a:gd name="connsiteY9" fmla="*/ 1141092 h 1201671"/>
                    <a:gd name="connsiteX10" fmla="*/ 304907 w 828892"/>
                    <a:gd name="connsiteY10" fmla="*/ 1141321 h 1201671"/>
                    <a:gd name="connsiteX11" fmla="*/ 308567 w 828892"/>
                    <a:gd name="connsiteY11" fmla="*/ 1144537 h 1201671"/>
                    <a:gd name="connsiteX12" fmla="*/ 322848 w 828892"/>
                    <a:gd name="connsiteY12" fmla="*/ 1146453 h 1201671"/>
                    <a:gd name="connsiteX13" fmla="*/ 327896 w 828892"/>
                    <a:gd name="connsiteY13" fmla="*/ 1149084 h 1201671"/>
                    <a:gd name="connsiteX14" fmla="*/ 335668 w 828892"/>
                    <a:gd name="connsiteY14" fmla="*/ 1152999 h 1201671"/>
                    <a:gd name="connsiteX15" fmla="*/ 368432 w 828892"/>
                    <a:gd name="connsiteY15" fmla="*/ 1162240 h 1201671"/>
                    <a:gd name="connsiteX16" fmla="*/ 390996 w 828892"/>
                    <a:gd name="connsiteY16" fmla="*/ 1167909 h 1201671"/>
                    <a:gd name="connsiteX17" fmla="*/ 391181 w 828892"/>
                    <a:gd name="connsiteY17" fmla="*/ 1163601 h 1201671"/>
                    <a:gd name="connsiteX18" fmla="*/ 395389 w 828892"/>
                    <a:gd name="connsiteY18" fmla="*/ 1153525 h 1201671"/>
                    <a:gd name="connsiteX19" fmla="*/ 400540 w 828892"/>
                    <a:gd name="connsiteY19" fmla="*/ 1147930 h 1201671"/>
                    <a:gd name="connsiteX20" fmla="*/ 405577 w 828892"/>
                    <a:gd name="connsiteY20" fmla="*/ 1144711 h 1201671"/>
                    <a:gd name="connsiteX21" fmla="*/ 407742 w 828892"/>
                    <a:gd name="connsiteY21" fmla="*/ 1144944 h 1201671"/>
                    <a:gd name="connsiteX22" fmla="*/ 411684 w 828892"/>
                    <a:gd name="connsiteY22" fmla="*/ 1142664 h 1201671"/>
                    <a:gd name="connsiteX23" fmla="*/ 416772 w 828892"/>
                    <a:gd name="connsiteY23" fmla="*/ 1137669 h 1201671"/>
                    <a:gd name="connsiteX24" fmla="*/ 420810 w 828892"/>
                    <a:gd name="connsiteY24" fmla="*/ 1135881 h 1201671"/>
                    <a:gd name="connsiteX25" fmla="*/ 426657 w 828892"/>
                    <a:gd name="connsiteY25" fmla="*/ 1131977 h 1201671"/>
                    <a:gd name="connsiteX26" fmla="*/ 429944 w 828892"/>
                    <a:gd name="connsiteY26" fmla="*/ 1127107 h 1201671"/>
                    <a:gd name="connsiteX27" fmla="*/ 431912 w 828892"/>
                    <a:gd name="connsiteY27" fmla="*/ 1124769 h 1201671"/>
                    <a:gd name="connsiteX28" fmla="*/ 434806 w 828892"/>
                    <a:gd name="connsiteY28" fmla="*/ 1122515 h 1201671"/>
                    <a:gd name="connsiteX29" fmla="*/ 436846 w 828892"/>
                    <a:gd name="connsiteY29" fmla="*/ 1121916 h 1201671"/>
                    <a:gd name="connsiteX30" fmla="*/ 441076 w 828892"/>
                    <a:gd name="connsiteY30" fmla="*/ 1118078 h 1201671"/>
                    <a:gd name="connsiteX31" fmla="*/ 443085 w 828892"/>
                    <a:gd name="connsiteY31" fmla="*/ 1114896 h 1201671"/>
                    <a:gd name="connsiteX32" fmla="*/ 444821 w 828892"/>
                    <a:gd name="connsiteY32" fmla="*/ 1112291 h 1201671"/>
                    <a:gd name="connsiteX33" fmla="*/ 445406 w 828892"/>
                    <a:gd name="connsiteY33" fmla="*/ 1109345 h 1201671"/>
                    <a:gd name="connsiteX34" fmla="*/ 446094 w 828892"/>
                    <a:gd name="connsiteY34" fmla="*/ 1105549 h 1201671"/>
                    <a:gd name="connsiteX35" fmla="*/ 448914 w 828892"/>
                    <a:gd name="connsiteY35" fmla="*/ 1105508 h 1201671"/>
                    <a:gd name="connsiteX36" fmla="*/ 451545 w 828892"/>
                    <a:gd name="connsiteY36" fmla="*/ 1105937 h 1201671"/>
                    <a:gd name="connsiteX37" fmla="*/ 453670 w 828892"/>
                    <a:gd name="connsiteY37" fmla="*/ 1106588 h 1201671"/>
                    <a:gd name="connsiteX38" fmla="*/ 454062 w 828892"/>
                    <a:gd name="connsiteY38" fmla="*/ 1107743 h 1201671"/>
                    <a:gd name="connsiteX39" fmla="*/ 455450 w 828892"/>
                    <a:gd name="connsiteY39" fmla="*/ 1108402 h 1201671"/>
                    <a:gd name="connsiteX40" fmla="*/ 456627 w 828892"/>
                    <a:gd name="connsiteY40" fmla="*/ 1110344 h 1201671"/>
                    <a:gd name="connsiteX41" fmla="*/ 458744 w 828892"/>
                    <a:gd name="connsiteY41" fmla="*/ 1113164 h 1201671"/>
                    <a:gd name="connsiteX42" fmla="*/ 455938 w 828892"/>
                    <a:gd name="connsiteY42" fmla="*/ 1114785 h 1201671"/>
                    <a:gd name="connsiteX43" fmla="*/ 454177 w 828892"/>
                    <a:gd name="connsiteY43" fmla="*/ 1117016 h 1201671"/>
                    <a:gd name="connsiteX44" fmla="*/ 452001 w 828892"/>
                    <a:gd name="connsiteY44" fmla="*/ 1120880 h 1201671"/>
                    <a:gd name="connsiteX45" fmla="*/ 449236 w 828892"/>
                    <a:gd name="connsiteY45" fmla="*/ 1122667 h 1201671"/>
                    <a:gd name="connsiteX46" fmla="*/ 448929 w 828892"/>
                    <a:gd name="connsiteY46" fmla="*/ 1125971 h 1201671"/>
                    <a:gd name="connsiteX47" fmla="*/ 448400 w 828892"/>
                    <a:gd name="connsiteY47" fmla="*/ 1129017 h 1201671"/>
                    <a:gd name="connsiteX48" fmla="*/ 450206 w 828892"/>
                    <a:gd name="connsiteY48" fmla="*/ 1131182 h 1201671"/>
                    <a:gd name="connsiteX49" fmla="*/ 450972 w 828892"/>
                    <a:gd name="connsiteY49" fmla="*/ 1132547 h 1201671"/>
                    <a:gd name="connsiteX50" fmla="*/ 453096 w 828892"/>
                    <a:gd name="connsiteY50" fmla="*/ 1134338 h 1201671"/>
                    <a:gd name="connsiteX51" fmla="*/ 454158 w 828892"/>
                    <a:gd name="connsiteY51" fmla="*/ 1136218 h 1201671"/>
                    <a:gd name="connsiteX52" fmla="*/ 454858 w 828892"/>
                    <a:gd name="connsiteY52" fmla="*/ 1141462 h 1201671"/>
                    <a:gd name="connsiteX53" fmla="*/ 455842 w 828892"/>
                    <a:gd name="connsiteY53" fmla="*/ 1143871 h 1201671"/>
                    <a:gd name="connsiteX54" fmla="*/ 458762 w 828892"/>
                    <a:gd name="connsiteY54" fmla="*/ 1145384 h 1201671"/>
                    <a:gd name="connsiteX55" fmla="*/ 461423 w 828892"/>
                    <a:gd name="connsiteY55" fmla="*/ 1146620 h 1201671"/>
                    <a:gd name="connsiteX56" fmla="*/ 463536 w 828892"/>
                    <a:gd name="connsiteY56" fmla="*/ 1148996 h 1201671"/>
                    <a:gd name="connsiteX57" fmla="*/ 467663 w 828892"/>
                    <a:gd name="connsiteY57" fmla="*/ 1150764 h 1201671"/>
                    <a:gd name="connsiteX58" fmla="*/ 468714 w 828892"/>
                    <a:gd name="connsiteY58" fmla="*/ 1152089 h 1201671"/>
                    <a:gd name="connsiteX59" fmla="*/ 470360 w 828892"/>
                    <a:gd name="connsiteY59" fmla="*/ 1152729 h 1201671"/>
                    <a:gd name="connsiteX60" fmla="*/ 475915 w 828892"/>
                    <a:gd name="connsiteY60" fmla="*/ 1153133 h 1201671"/>
                    <a:gd name="connsiteX61" fmla="*/ 478832 w 828892"/>
                    <a:gd name="connsiteY61" fmla="*/ 1153133 h 1201671"/>
                    <a:gd name="connsiteX62" fmla="*/ 481285 w 828892"/>
                    <a:gd name="connsiteY62" fmla="*/ 1152430 h 1201671"/>
                    <a:gd name="connsiteX63" fmla="*/ 483154 w 828892"/>
                    <a:gd name="connsiteY63" fmla="*/ 1151486 h 1201671"/>
                    <a:gd name="connsiteX64" fmla="*/ 483802 w 828892"/>
                    <a:gd name="connsiteY64" fmla="*/ 1149825 h 1201671"/>
                    <a:gd name="connsiteX65" fmla="*/ 483787 w 828892"/>
                    <a:gd name="connsiteY65" fmla="*/ 1142738 h 1201671"/>
                    <a:gd name="connsiteX66" fmla="*/ 483713 w 828892"/>
                    <a:gd name="connsiteY66" fmla="*/ 1140925 h 1201671"/>
                    <a:gd name="connsiteX67" fmla="*/ 482806 w 828892"/>
                    <a:gd name="connsiteY67" fmla="*/ 1139412 h 1201671"/>
                    <a:gd name="connsiteX68" fmla="*/ 482588 w 828892"/>
                    <a:gd name="connsiteY68" fmla="*/ 1138150 h 1201671"/>
                    <a:gd name="connsiteX69" fmla="*/ 481896 w 828892"/>
                    <a:gd name="connsiteY69" fmla="*/ 1137384 h 1201671"/>
                    <a:gd name="connsiteX70" fmla="*/ 478654 w 828892"/>
                    <a:gd name="connsiteY70" fmla="*/ 1132521 h 1201671"/>
                    <a:gd name="connsiteX71" fmla="*/ 478691 w 828892"/>
                    <a:gd name="connsiteY71" fmla="*/ 1129890 h 1201671"/>
                    <a:gd name="connsiteX72" fmla="*/ 477266 w 828892"/>
                    <a:gd name="connsiteY72" fmla="*/ 1127659 h 1201671"/>
                    <a:gd name="connsiteX73" fmla="*/ 476385 w 828892"/>
                    <a:gd name="connsiteY73" fmla="*/ 1125413 h 1201671"/>
                    <a:gd name="connsiteX74" fmla="*/ 480042 w 828892"/>
                    <a:gd name="connsiteY74" fmla="*/ 1123503 h 1201671"/>
                    <a:gd name="connsiteX75" fmla="*/ 491429 w 828892"/>
                    <a:gd name="connsiteY75" fmla="*/ 1123000 h 1201671"/>
                    <a:gd name="connsiteX76" fmla="*/ 494024 w 828892"/>
                    <a:gd name="connsiteY76" fmla="*/ 1124469 h 1201671"/>
                    <a:gd name="connsiteX77" fmla="*/ 496818 w 828892"/>
                    <a:gd name="connsiteY77" fmla="*/ 1125701 h 1201671"/>
                    <a:gd name="connsiteX78" fmla="*/ 498650 w 828892"/>
                    <a:gd name="connsiteY78" fmla="*/ 1127518 h 1201671"/>
                    <a:gd name="connsiteX79" fmla="*/ 500141 w 828892"/>
                    <a:gd name="connsiteY79" fmla="*/ 1129294 h 1201671"/>
                    <a:gd name="connsiteX80" fmla="*/ 505278 w 828892"/>
                    <a:gd name="connsiteY80" fmla="*/ 1129306 h 1201671"/>
                    <a:gd name="connsiteX81" fmla="*/ 509316 w 828892"/>
                    <a:gd name="connsiteY81" fmla="*/ 1129679 h 1201671"/>
                    <a:gd name="connsiteX82" fmla="*/ 510940 w 828892"/>
                    <a:gd name="connsiteY82" fmla="*/ 1127707 h 1201671"/>
                    <a:gd name="connsiteX83" fmla="*/ 511429 w 828892"/>
                    <a:gd name="connsiteY83" fmla="*/ 1126253 h 1201671"/>
                    <a:gd name="connsiteX84" fmla="*/ 513520 w 828892"/>
                    <a:gd name="connsiteY84" fmla="*/ 1124835 h 1201671"/>
                    <a:gd name="connsiteX85" fmla="*/ 514974 w 828892"/>
                    <a:gd name="connsiteY85" fmla="*/ 1123196 h 1201671"/>
                    <a:gd name="connsiteX86" fmla="*/ 516206 w 828892"/>
                    <a:gd name="connsiteY86" fmla="*/ 1123289 h 1201671"/>
                    <a:gd name="connsiteX87" fmla="*/ 519256 w 828892"/>
                    <a:gd name="connsiteY87" fmla="*/ 1120369 h 1201671"/>
                    <a:gd name="connsiteX88" fmla="*/ 521787 w 828892"/>
                    <a:gd name="connsiteY88" fmla="*/ 1116643 h 1201671"/>
                    <a:gd name="connsiteX89" fmla="*/ 526521 w 828892"/>
                    <a:gd name="connsiteY89" fmla="*/ 1116576 h 1201671"/>
                    <a:gd name="connsiteX90" fmla="*/ 529359 w 828892"/>
                    <a:gd name="connsiteY90" fmla="*/ 1117808 h 1201671"/>
                    <a:gd name="connsiteX91" fmla="*/ 531839 w 828892"/>
                    <a:gd name="connsiteY91" fmla="*/ 1120313 h 1201671"/>
                    <a:gd name="connsiteX92" fmla="*/ 534444 w 828892"/>
                    <a:gd name="connsiteY92" fmla="*/ 1123244 h 1201671"/>
                    <a:gd name="connsiteX93" fmla="*/ 535518 w 828892"/>
                    <a:gd name="connsiteY93" fmla="*/ 1124384 h 1201671"/>
                    <a:gd name="connsiteX94" fmla="*/ 538552 w 828892"/>
                    <a:gd name="connsiteY94" fmla="*/ 1124991 h 1201671"/>
                    <a:gd name="connsiteX95" fmla="*/ 540995 w 828892"/>
                    <a:gd name="connsiteY95" fmla="*/ 1126582 h 1201671"/>
                    <a:gd name="connsiteX96" fmla="*/ 543482 w 828892"/>
                    <a:gd name="connsiteY96" fmla="*/ 1127655 h 1201671"/>
                    <a:gd name="connsiteX97" fmla="*/ 545743 w 828892"/>
                    <a:gd name="connsiteY97" fmla="*/ 1129864 h 1201671"/>
                    <a:gd name="connsiteX98" fmla="*/ 545810 w 828892"/>
                    <a:gd name="connsiteY98" fmla="*/ 1130867 h 1201671"/>
                    <a:gd name="connsiteX99" fmla="*/ 546779 w 828892"/>
                    <a:gd name="connsiteY99" fmla="*/ 1132233 h 1201671"/>
                    <a:gd name="connsiteX100" fmla="*/ 548533 w 828892"/>
                    <a:gd name="connsiteY100" fmla="*/ 1134520 h 1201671"/>
                    <a:gd name="connsiteX101" fmla="*/ 549562 w 828892"/>
                    <a:gd name="connsiteY101" fmla="*/ 1136521 h 1201671"/>
                    <a:gd name="connsiteX102" fmla="*/ 551638 w 828892"/>
                    <a:gd name="connsiteY102" fmla="*/ 1138764 h 1201671"/>
                    <a:gd name="connsiteX103" fmla="*/ 552564 w 828892"/>
                    <a:gd name="connsiteY103" fmla="*/ 1139334 h 1201671"/>
                    <a:gd name="connsiteX104" fmla="*/ 555384 w 828892"/>
                    <a:gd name="connsiteY104" fmla="*/ 1139319 h 1201671"/>
                    <a:gd name="connsiteX105" fmla="*/ 558922 w 828892"/>
                    <a:gd name="connsiteY105" fmla="*/ 1137450 h 1201671"/>
                    <a:gd name="connsiteX106" fmla="*/ 561324 w 828892"/>
                    <a:gd name="connsiteY106" fmla="*/ 1136503 h 1201671"/>
                    <a:gd name="connsiteX107" fmla="*/ 562741 w 828892"/>
                    <a:gd name="connsiteY107" fmla="*/ 1136462 h 1201671"/>
                    <a:gd name="connsiteX108" fmla="*/ 564491 w 828892"/>
                    <a:gd name="connsiteY108" fmla="*/ 1134797 h 1201671"/>
                    <a:gd name="connsiteX109" fmla="*/ 569691 w 828892"/>
                    <a:gd name="connsiteY109" fmla="*/ 1134864 h 1201671"/>
                    <a:gd name="connsiteX110" fmla="*/ 573906 w 828892"/>
                    <a:gd name="connsiteY110" fmla="*/ 1134216 h 1201671"/>
                    <a:gd name="connsiteX111" fmla="*/ 574957 w 828892"/>
                    <a:gd name="connsiteY111" fmla="*/ 1132555 h 1201671"/>
                    <a:gd name="connsiteX112" fmla="*/ 575091 w 828892"/>
                    <a:gd name="connsiteY112" fmla="*/ 1128225 h 1201671"/>
                    <a:gd name="connsiteX113" fmla="*/ 574062 w 828892"/>
                    <a:gd name="connsiteY113" fmla="*/ 1126434 h 1201671"/>
                    <a:gd name="connsiteX114" fmla="*/ 573000 w 828892"/>
                    <a:gd name="connsiteY114" fmla="*/ 1124217 h 1201671"/>
                    <a:gd name="connsiteX115" fmla="*/ 571667 w 828892"/>
                    <a:gd name="connsiteY115" fmla="*/ 1122245 h 1201671"/>
                    <a:gd name="connsiteX116" fmla="*/ 571601 w 828892"/>
                    <a:gd name="connsiteY116" fmla="*/ 1120221 h 1201671"/>
                    <a:gd name="connsiteX117" fmla="*/ 570624 w 828892"/>
                    <a:gd name="connsiteY117" fmla="*/ 1115410 h 1201671"/>
                    <a:gd name="connsiteX118" fmla="*/ 569680 w 828892"/>
                    <a:gd name="connsiteY118" fmla="*/ 1113530 h 1201671"/>
                    <a:gd name="connsiteX119" fmla="*/ 568081 w 828892"/>
                    <a:gd name="connsiteY119" fmla="*/ 1112113 h 1201671"/>
                    <a:gd name="connsiteX120" fmla="*/ 567848 w 828892"/>
                    <a:gd name="connsiteY120" fmla="*/ 1107380 h 1201671"/>
                    <a:gd name="connsiteX121" fmla="*/ 567885 w 828892"/>
                    <a:gd name="connsiteY121" fmla="*/ 1103025 h 1201671"/>
                    <a:gd name="connsiteX122" fmla="*/ 565224 w 828892"/>
                    <a:gd name="connsiteY122" fmla="*/ 1098462 h 1201671"/>
                    <a:gd name="connsiteX123" fmla="*/ 562341 w 828892"/>
                    <a:gd name="connsiteY123" fmla="*/ 1093574 h 1201671"/>
                    <a:gd name="connsiteX124" fmla="*/ 558152 w 828892"/>
                    <a:gd name="connsiteY124" fmla="*/ 1089193 h 1201671"/>
                    <a:gd name="connsiteX125" fmla="*/ 557427 w 828892"/>
                    <a:gd name="connsiteY125" fmla="*/ 1087975 h 1201671"/>
                    <a:gd name="connsiteX126" fmla="*/ 557360 w 828892"/>
                    <a:gd name="connsiteY126" fmla="*/ 1086798 h 1201671"/>
                    <a:gd name="connsiteX127" fmla="*/ 556061 w 828892"/>
                    <a:gd name="connsiteY127" fmla="*/ 1084778 h 1201671"/>
                    <a:gd name="connsiteX128" fmla="*/ 554558 w 828892"/>
                    <a:gd name="connsiteY128" fmla="*/ 1081784 h 1201671"/>
                    <a:gd name="connsiteX129" fmla="*/ 552908 w 828892"/>
                    <a:gd name="connsiteY129" fmla="*/ 1079704 h 1201671"/>
                    <a:gd name="connsiteX130" fmla="*/ 550106 w 828892"/>
                    <a:gd name="connsiteY130" fmla="*/ 1075368 h 1201671"/>
                    <a:gd name="connsiteX131" fmla="*/ 548904 w 828892"/>
                    <a:gd name="connsiteY131" fmla="*/ 1073717 h 1201671"/>
                    <a:gd name="connsiteX132" fmla="*/ 547738 w 828892"/>
                    <a:gd name="connsiteY132" fmla="*/ 1073014 h 1201671"/>
                    <a:gd name="connsiteX133" fmla="*/ 547283 w 828892"/>
                    <a:gd name="connsiteY133" fmla="*/ 1071501 h 1201671"/>
                    <a:gd name="connsiteX134" fmla="*/ 544263 w 828892"/>
                    <a:gd name="connsiteY134" fmla="*/ 1068348 h 1201671"/>
                    <a:gd name="connsiteX135" fmla="*/ 541587 w 828892"/>
                    <a:gd name="connsiteY135" fmla="*/ 1066753 h 1201671"/>
                    <a:gd name="connsiteX136" fmla="*/ 538911 w 828892"/>
                    <a:gd name="connsiteY136" fmla="*/ 1066520 h 1201671"/>
                    <a:gd name="connsiteX137" fmla="*/ 536406 w 828892"/>
                    <a:gd name="connsiteY137" fmla="*/ 1065025 h 1201671"/>
                    <a:gd name="connsiteX138" fmla="*/ 534315 w 828892"/>
                    <a:gd name="connsiteY138" fmla="*/ 1064951 h 1201671"/>
                    <a:gd name="connsiteX139" fmla="*/ 532834 w 828892"/>
                    <a:gd name="connsiteY139" fmla="*/ 1064525 h 1201671"/>
                    <a:gd name="connsiteX140" fmla="*/ 530214 w 828892"/>
                    <a:gd name="connsiteY140" fmla="*/ 1063992 h 1201671"/>
                    <a:gd name="connsiteX141" fmla="*/ 527620 w 828892"/>
                    <a:gd name="connsiteY141" fmla="*/ 1062594 h 1201671"/>
                    <a:gd name="connsiteX142" fmla="*/ 523741 w 828892"/>
                    <a:gd name="connsiteY142" fmla="*/ 1060351 h 1201671"/>
                    <a:gd name="connsiteX143" fmla="*/ 521069 w 828892"/>
                    <a:gd name="connsiteY143" fmla="*/ 1056980 h 1201671"/>
                    <a:gd name="connsiteX144" fmla="*/ 518046 w 828892"/>
                    <a:gd name="connsiteY144" fmla="*/ 1054201 h 1201671"/>
                    <a:gd name="connsiteX145" fmla="*/ 515241 w 828892"/>
                    <a:gd name="connsiteY145" fmla="*/ 1050604 h 1201671"/>
                    <a:gd name="connsiteX146" fmla="*/ 512957 w 828892"/>
                    <a:gd name="connsiteY146" fmla="*/ 1048891 h 1201671"/>
                    <a:gd name="connsiteX147" fmla="*/ 509171 w 828892"/>
                    <a:gd name="connsiteY147" fmla="*/ 1046759 h 1201671"/>
                    <a:gd name="connsiteX148" fmla="*/ 508220 w 828892"/>
                    <a:gd name="connsiteY148" fmla="*/ 1045694 h 1201671"/>
                    <a:gd name="connsiteX149" fmla="*/ 506244 w 828892"/>
                    <a:gd name="connsiteY149" fmla="*/ 1044768 h 1201671"/>
                    <a:gd name="connsiteX150" fmla="*/ 498043 w 828892"/>
                    <a:gd name="connsiteY150" fmla="*/ 1036820 h 1201671"/>
                    <a:gd name="connsiteX151" fmla="*/ 496407 w 828892"/>
                    <a:gd name="connsiteY151" fmla="*/ 1036305 h 1201671"/>
                    <a:gd name="connsiteX152" fmla="*/ 494619 w 828892"/>
                    <a:gd name="connsiteY152" fmla="*/ 1035007 h 1201671"/>
                    <a:gd name="connsiteX153" fmla="*/ 488210 w 828892"/>
                    <a:gd name="connsiteY153" fmla="*/ 1033530 h 1201671"/>
                    <a:gd name="connsiteX154" fmla="*/ 479875 w 828892"/>
                    <a:gd name="connsiteY154" fmla="*/ 1031869 h 1201671"/>
                    <a:gd name="connsiteX155" fmla="*/ 472092 w 828892"/>
                    <a:gd name="connsiteY155" fmla="*/ 1031280 h 1201671"/>
                    <a:gd name="connsiteX156" fmla="*/ 468147 w 828892"/>
                    <a:gd name="connsiteY156" fmla="*/ 1031809 h 1201671"/>
                    <a:gd name="connsiteX157" fmla="*/ 466019 w 828892"/>
                    <a:gd name="connsiteY157" fmla="*/ 1033401 h 1201671"/>
                    <a:gd name="connsiteX158" fmla="*/ 462074 w 828892"/>
                    <a:gd name="connsiteY158" fmla="*/ 1036024 h 1201671"/>
                    <a:gd name="connsiteX159" fmla="*/ 456508 w 828892"/>
                    <a:gd name="connsiteY159" fmla="*/ 1040383 h 1201671"/>
                    <a:gd name="connsiteX160" fmla="*/ 456560 w 828892"/>
                    <a:gd name="connsiteY160" fmla="*/ 1046959 h 1201671"/>
                    <a:gd name="connsiteX161" fmla="*/ 455394 w 828892"/>
                    <a:gd name="connsiteY161" fmla="*/ 1053242 h 1201671"/>
                    <a:gd name="connsiteX162" fmla="*/ 456260 w 828892"/>
                    <a:gd name="connsiteY162" fmla="*/ 1057017 h 1201671"/>
                    <a:gd name="connsiteX163" fmla="*/ 456997 w 828892"/>
                    <a:gd name="connsiteY163" fmla="*/ 1057472 h 1201671"/>
                    <a:gd name="connsiteX164" fmla="*/ 457137 w 828892"/>
                    <a:gd name="connsiteY164" fmla="*/ 1058072 h 1201671"/>
                    <a:gd name="connsiteX165" fmla="*/ 461190 w 828892"/>
                    <a:gd name="connsiteY165" fmla="*/ 1059248 h 1201671"/>
                    <a:gd name="connsiteX166" fmla="*/ 466819 w 828892"/>
                    <a:gd name="connsiteY166" fmla="*/ 1062853 h 1201671"/>
                    <a:gd name="connsiteX167" fmla="*/ 470261 w 828892"/>
                    <a:gd name="connsiteY167" fmla="*/ 1065680 h 1201671"/>
                    <a:gd name="connsiteX168" fmla="*/ 472747 w 828892"/>
                    <a:gd name="connsiteY168" fmla="*/ 1065883 h 1201671"/>
                    <a:gd name="connsiteX169" fmla="*/ 475083 w 828892"/>
                    <a:gd name="connsiteY169" fmla="*/ 1066753 h 1201671"/>
                    <a:gd name="connsiteX170" fmla="*/ 480197 w 828892"/>
                    <a:gd name="connsiteY170" fmla="*/ 1066742 h 1201671"/>
                    <a:gd name="connsiteX171" fmla="*/ 492976 w 828892"/>
                    <a:gd name="connsiteY171" fmla="*/ 1066720 h 1201671"/>
                    <a:gd name="connsiteX172" fmla="*/ 497417 w 828892"/>
                    <a:gd name="connsiteY172" fmla="*/ 1070590 h 1201671"/>
                    <a:gd name="connsiteX173" fmla="*/ 495874 w 828892"/>
                    <a:gd name="connsiteY173" fmla="*/ 1077066 h 1201671"/>
                    <a:gd name="connsiteX174" fmla="*/ 498454 w 828892"/>
                    <a:gd name="connsiteY174" fmla="*/ 1081196 h 1201671"/>
                    <a:gd name="connsiteX175" fmla="*/ 503579 w 828892"/>
                    <a:gd name="connsiteY175" fmla="*/ 1084571 h 1201671"/>
                    <a:gd name="connsiteX176" fmla="*/ 506899 w 828892"/>
                    <a:gd name="connsiteY176" fmla="*/ 1089614 h 1201671"/>
                    <a:gd name="connsiteX177" fmla="*/ 509549 w 828892"/>
                    <a:gd name="connsiteY177" fmla="*/ 1097537 h 1201671"/>
                    <a:gd name="connsiteX178" fmla="*/ 513042 w 828892"/>
                    <a:gd name="connsiteY178" fmla="*/ 1101182 h 1201671"/>
                    <a:gd name="connsiteX179" fmla="*/ 509530 w 828892"/>
                    <a:gd name="connsiteY179" fmla="*/ 1103284 h 1201671"/>
                    <a:gd name="connsiteX180" fmla="*/ 507250 w 828892"/>
                    <a:gd name="connsiteY180" fmla="*/ 1103221 h 1201671"/>
                    <a:gd name="connsiteX181" fmla="*/ 505563 w 828892"/>
                    <a:gd name="connsiteY181" fmla="*/ 1101197 h 1201671"/>
                    <a:gd name="connsiteX182" fmla="*/ 504120 w 828892"/>
                    <a:gd name="connsiteY182" fmla="*/ 1099576 h 1201671"/>
                    <a:gd name="connsiteX183" fmla="*/ 503650 w 828892"/>
                    <a:gd name="connsiteY183" fmla="*/ 1096575 h 1201671"/>
                    <a:gd name="connsiteX184" fmla="*/ 502014 w 828892"/>
                    <a:gd name="connsiteY184" fmla="*/ 1094107 h 1201671"/>
                    <a:gd name="connsiteX185" fmla="*/ 500063 w 828892"/>
                    <a:gd name="connsiteY185" fmla="*/ 1093000 h 1201671"/>
                    <a:gd name="connsiteX186" fmla="*/ 495856 w 828892"/>
                    <a:gd name="connsiteY186" fmla="*/ 1088604 h 1201671"/>
                    <a:gd name="connsiteX187" fmla="*/ 490630 w 828892"/>
                    <a:gd name="connsiteY187" fmla="*/ 1086154 h 1201671"/>
                    <a:gd name="connsiteX188" fmla="*/ 487662 w 828892"/>
                    <a:gd name="connsiteY188" fmla="*/ 1089026 h 1201671"/>
                    <a:gd name="connsiteX189" fmla="*/ 487547 w 828892"/>
                    <a:gd name="connsiteY189" fmla="*/ 1093356 h 1201671"/>
                    <a:gd name="connsiteX190" fmla="*/ 487492 w 828892"/>
                    <a:gd name="connsiteY190" fmla="*/ 1095846 h 1201671"/>
                    <a:gd name="connsiteX191" fmla="*/ 489139 w 828892"/>
                    <a:gd name="connsiteY191" fmla="*/ 1098285 h 1201671"/>
                    <a:gd name="connsiteX192" fmla="*/ 488350 w 828892"/>
                    <a:gd name="connsiteY192" fmla="*/ 1104309 h 1201671"/>
                    <a:gd name="connsiteX193" fmla="*/ 484653 w 828892"/>
                    <a:gd name="connsiteY193" fmla="*/ 1101770 h 1201671"/>
                    <a:gd name="connsiteX194" fmla="*/ 484216 w 828892"/>
                    <a:gd name="connsiteY194" fmla="*/ 1096001 h 1201671"/>
                    <a:gd name="connsiteX195" fmla="*/ 483672 w 828892"/>
                    <a:gd name="connsiteY195" fmla="*/ 1090266 h 1201671"/>
                    <a:gd name="connsiteX196" fmla="*/ 481493 w 828892"/>
                    <a:gd name="connsiteY196" fmla="*/ 1086243 h 1201671"/>
                    <a:gd name="connsiteX197" fmla="*/ 477599 w 828892"/>
                    <a:gd name="connsiteY197" fmla="*/ 1083320 h 1201671"/>
                    <a:gd name="connsiteX198" fmla="*/ 476963 w 828892"/>
                    <a:gd name="connsiteY198" fmla="*/ 1078731 h 1201671"/>
                    <a:gd name="connsiteX199" fmla="*/ 470653 w 828892"/>
                    <a:gd name="connsiteY199" fmla="*/ 1078369 h 1201671"/>
                    <a:gd name="connsiteX200" fmla="*/ 462918 w 828892"/>
                    <a:gd name="connsiteY200" fmla="*/ 1077333 h 1201671"/>
                    <a:gd name="connsiteX201" fmla="*/ 460283 w 828892"/>
                    <a:gd name="connsiteY201" fmla="*/ 1074061 h 1201671"/>
                    <a:gd name="connsiteX202" fmla="*/ 457615 w 828892"/>
                    <a:gd name="connsiteY202" fmla="*/ 1071308 h 1201671"/>
                    <a:gd name="connsiteX203" fmla="*/ 449858 w 828892"/>
                    <a:gd name="connsiteY203" fmla="*/ 1062127 h 1201671"/>
                    <a:gd name="connsiteX204" fmla="*/ 447974 w 828892"/>
                    <a:gd name="connsiteY204" fmla="*/ 1060891 h 1201671"/>
                    <a:gd name="connsiteX205" fmla="*/ 447349 w 828892"/>
                    <a:gd name="connsiteY205" fmla="*/ 1058449 h 1201671"/>
                    <a:gd name="connsiteX206" fmla="*/ 444288 w 828892"/>
                    <a:gd name="connsiteY206" fmla="*/ 1053857 h 1201671"/>
                    <a:gd name="connsiteX207" fmla="*/ 431146 w 828892"/>
                    <a:gd name="connsiteY207" fmla="*/ 1053446 h 1201671"/>
                    <a:gd name="connsiteX208" fmla="*/ 423093 w 828892"/>
                    <a:gd name="connsiteY208" fmla="*/ 1053864 h 1201671"/>
                    <a:gd name="connsiteX209" fmla="*/ 420936 w 828892"/>
                    <a:gd name="connsiteY209" fmla="*/ 1054497 h 1201671"/>
                    <a:gd name="connsiteX210" fmla="*/ 418811 w 828892"/>
                    <a:gd name="connsiteY210" fmla="*/ 1056525 h 1201671"/>
                    <a:gd name="connsiteX211" fmla="*/ 417205 w 828892"/>
                    <a:gd name="connsiteY211" fmla="*/ 1057369 h 1201671"/>
                    <a:gd name="connsiteX212" fmla="*/ 416739 w 828892"/>
                    <a:gd name="connsiteY212" fmla="*/ 1058320 h 1201671"/>
                    <a:gd name="connsiteX213" fmla="*/ 415288 w 828892"/>
                    <a:gd name="connsiteY213" fmla="*/ 1058760 h 1201671"/>
                    <a:gd name="connsiteX214" fmla="*/ 408893 w 828892"/>
                    <a:gd name="connsiteY214" fmla="*/ 1063278 h 1201671"/>
                    <a:gd name="connsiteX215" fmla="*/ 400822 w 828892"/>
                    <a:gd name="connsiteY215" fmla="*/ 1064521 h 1201671"/>
                    <a:gd name="connsiteX216" fmla="*/ 396244 w 828892"/>
                    <a:gd name="connsiteY216" fmla="*/ 1063911 h 1201671"/>
                    <a:gd name="connsiteX217" fmla="*/ 396162 w 828892"/>
                    <a:gd name="connsiteY217" fmla="*/ 1059685 h 1201671"/>
                    <a:gd name="connsiteX218" fmla="*/ 396088 w 828892"/>
                    <a:gd name="connsiteY218" fmla="*/ 1054538 h 1201671"/>
                    <a:gd name="connsiteX219" fmla="*/ 399867 w 828892"/>
                    <a:gd name="connsiteY219" fmla="*/ 1052499 h 1201671"/>
                    <a:gd name="connsiteX220" fmla="*/ 405799 w 828892"/>
                    <a:gd name="connsiteY220" fmla="*/ 1050375 h 1201671"/>
                    <a:gd name="connsiteX221" fmla="*/ 408097 w 828892"/>
                    <a:gd name="connsiteY221" fmla="*/ 1049838 h 1201671"/>
                    <a:gd name="connsiteX222" fmla="*/ 409496 w 828892"/>
                    <a:gd name="connsiteY222" fmla="*/ 1047655 h 1201671"/>
                    <a:gd name="connsiteX223" fmla="*/ 411369 w 828892"/>
                    <a:gd name="connsiteY223" fmla="*/ 1046474 h 1201671"/>
                    <a:gd name="connsiteX224" fmla="*/ 414171 w 828892"/>
                    <a:gd name="connsiteY224" fmla="*/ 1044569 h 1201671"/>
                    <a:gd name="connsiteX225" fmla="*/ 415984 w 828892"/>
                    <a:gd name="connsiteY225" fmla="*/ 1043429 h 1201671"/>
                    <a:gd name="connsiteX226" fmla="*/ 418919 w 828892"/>
                    <a:gd name="connsiteY226" fmla="*/ 1041915 h 1201671"/>
                    <a:gd name="connsiteX227" fmla="*/ 424137 w 828892"/>
                    <a:gd name="connsiteY227" fmla="*/ 1037338 h 1201671"/>
                    <a:gd name="connsiteX228" fmla="*/ 425536 w 828892"/>
                    <a:gd name="connsiteY228" fmla="*/ 1033671 h 1201671"/>
                    <a:gd name="connsiteX229" fmla="*/ 425410 w 828892"/>
                    <a:gd name="connsiteY229" fmla="*/ 1029893 h 1201671"/>
                    <a:gd name="connsiteX230" fmla="*/ 424644 w 828892"/>
                    <a:gd name="connsiteY230" fmla="*/ 1028660 h 1201671"/>
                    <a:gd name="connsiteX231" fmla="*/ 424433 w 828892"/>
                    <a:gd name="connsiteY231" fmla="*/ 1026962 h 1201671"/>
                    <a:gd name="connsiteX232" fmla="*/ 423264 w 828892"/>
                    <a:gd name="connsiteY232" fmla="*/ 1024952 h 1201671"/>
                    <a:gd name="connsiteX233" fmla="*/ 422749 w 828892"/>
                    <a:gd name="connsiteY233" fmla="*/ 1022414 h 1201671"/>
                    <a:gd name="connsiteX234" fmla="*/ 419948 w 828892"/>
                    <a:gd name="connsiteY234" fmla="*/ 1018954 h 1201671"/>
                    <a:gd name="connsiteX235" fmla="*/ 417601 w 828892"/>
                    <a:gd name="connsiteY235" fmla="*/ 1015786 h 1201671"/>
                    <a:gd name="connsiteX236" fmla="*/ 416069 w 828892"/>
                    <a:gd name="connsiteY236" fmla="*/ 1011346 h 1201671"/>
                    <a:gd name="connsiteX237" fmla="*/ 417479 w 828892"/>
                    <a:gd name="connsiteY237" fmla="*/ 1006854 h 1201671"/>
                    <a:gd name="connsiteX238" fmla="*/ 419400 w 828892"/>
                    <a:gd name="connsiteY238" fmla="*/ 1001521 h 1201671"/>
                    <a:gd name="connsiteX239" fmla="*/ 419463 w 828892"/>
                    <a:gd name="connsiteY239" fmla="*/ 996666 h 1201671"/>
                    <a:gd name="connsiteX240" fmla="*/ 417512 w 828892"/>
                    <a:gd name="connsiteY240" fmla="*/ 995870 h 1201671"/>
                    <a:gd name="connsiteX241" fmla="*/ 416125 w 828892"/>
                    <a:gd name="connsiteY241" fmla="*/ 994287 h 1201671"/>
                    <a:gd name="connsiteX242" fmla="*/ 414478 w 828892"/>
                    <a:gd name="connsiteY242" fmla="*/ 993180 h 1201671"/>
                    <a:gd name="connsiteX243" fmla="*/ 415566 w 828892"/>
                    <a:gd name="connsiteY243" fmla="*/ 989676 h 1201671"/>
                    <a:gd name="connsiteX244" fmla="*/ 416865 w 828892"/>
                    <a:gd name="connsiteY244" fmla="*/ 988573 h 1201671"/>
                    <a:gd name="connsiteX245" fmla="*/ 419522 w 828892"/>
                    <a:gd name="connsiteY245" fmla="*/ 986001 h 1201671"/>
                    <a:gd name="connsiteX246" fmla="*/ 422039 w 828892"/>
                    <a:gd name="connsiteY246" fmla="*/ 984251 h 1201671"/>
                    <a:gd name="connsiteX247" fmla="*/ 424463 w 828892"/>
                    <a:gd name="connsiteY247" fmla="*/ 982397 h 1201671"/>
                    <a:gd name="connsiteX248" fmla="*/ 425787 w 828892"/>
                    <a:gd name="connsiteY248" fmla="*/ 981409 h 1201671"/>
                    <a:gd name="connsiteX249" fmla="*/ 431109 w 828892"/>
                    <a:gd name="connsiteY249" fmla="*/ 981450 h 1201671"/>
                    <a:gd name="connsiteX250" fmla="*/ 437364 w 828892"/>
                    <a:gd name="connsiteY250" fmla="*/ 981461 h 1201671"/>
                    <a:gd name="connsiteX251" fmla="*/ 440358 w 828892"/>
                    <a:gd name="connsiteY251" fmla="*/ 980917 h 1201671"/>
                    <a:gd name="connsiteX252" fmla="*/ 444980 w 828892"/>
                    <a:gd name="connsiteY252" fmla="*/ 979792 h 1201671"/>
                    <a:gd name="connsiteX253" fmla="*/ 455402 w 828892"/>
                    <a:gd name="connsiteY253" fmla="*/ 979107 h 1201671"/>
                    <a:gd name="connsiteX254" fmla="*/ 459554 w 828892"/>
                    <a:gd name="connsiteY254" fmla="*/ 975914 h 1201671"/>
                    <a:gd name="connsiteX255" fmla="*/ 464080 w 828892"/>
                    <a:gd name="connsiteY255" fmla="*/ 971618 h 1201671"/>
                    <a:gd name="connsiteX256" fmla="*/ 467119 w 828892"/>
                    <a:gd name="connsiteY256" fmla="*/ 969830 h 1201671"/>
                    <a:gd name="connsiteX257" fmla="*/ 468432 w 828892"/>
                    <a:gd name="connsiteY257" fmla="*/ 967506 h 1201671"/>
                    <a:gd name="connsiteX258" fmla="*/ 469661 w 828892"/>
                    <a:gd name="connsiteY258" fmla="*/ 963928 h 1201671"/>
                    <a:gd name="connsiteX259" fmla="*/ 471012 w 828892"/>
                    <a:gd name="connsiteY259" fmla="*/ 961349 h 1201671"/>
                    <a:gd name="connsiteX260" fmla="*/ 472540 w 828892"/>
                    <a:gd name="connsiteY260" fmla="*/ 950177 h 1201671"/>
                    <a:gd name="connsiteX261" fmla="*/ 472033 w 828892"/>
                    <a:gd name="connsiteY261" fmla="*/ 944027 h 1201671"/>
                    <a:gd name="connsiteX262" fmla="*/ 470864 w 828892"/>
                    <a:gd name="connsiteY262" fmla="*/ 939642 h 1201671"/>
                    <a:gd name="connsiteX263" fmla="*/ 469350 w 828892"/>
                    <a:gd name="connsiteY263" fmla="*/ 937270 h 1201671"/>
                    <a:gd name="connsiteX264" fmla="*/ 465364 w 828892"/>
                    <a:gd name="connsiteY264" fmla="*/ 935224 h 1201671"/>
                    <a:gd name="connsiteX265" fmla="*/ 462955 w 828892"/>
                    <a:gd name="connsiteY265" fmla="*/ 933762 h 1201671"/>
                    <a:gd name="connsiteX266" fmla="*/ 460971 w 828892"/>
                    <a:gd name="connsiteY266" fmla="*/ 932489 h 1201671"/>
                    <a:gd name="connsiteX267" fmla="*/ 460009 w 828892"/>
                    <a:gd name="connsiteY267" fmla="*/ 931286 h 1201671"/>
                    <a:gd name="connsiteX268" fmla="*/ 456986 w 828892"/>
                    <a:gd name="connsiteY268" fmla="*/ 929414 h 1201671"/>
                    <a:gd name="connsiteX269" fmla="*/ 455328 w 828892"/>
                    <a:gd name="connsiteY269" fmla="*/ 927867 h 1201671"/>
                    <a:gd name="connsiteX270" fmla="*/ 453707 w 828892"/>
                    <a:gd name="connsiteY270" fmla="*/ 926076 h 1201671"/>
                    <a:gd name="connsiteX271" fmla="*/ 453629 w 828892"/>
                    <a:gd name="connsiteY271" fmla="*/ 924063 h 1201671"/>
                    <a:gd name="connsiteX272" fmla="*/ 453200 w 828892"/>
                    <a:gd name="connsiteY272" fmla="*/ 911119 h 1201671"/>
                    <a:gd name="connsiteX273" fmla="*/ 450406 w 828892"/>
                    <a:gd name="connsiteY273" fmla="*/ 901686 h 1201671"/>
                    <a:gd name="connsiteX274" fmla="*/ 450306 w 828892"/>
                    <a:gd name="connsiteY274" fmla="*/ 899485 h 1201671"/>
                    <a:gd name="connsiteX275" fmla="*/ 449758 w 828892"/>
                    <a:gd name="connsiteY275" fmla="*/ 896854 h 1201671"/>
                    <a:gd name="connsiteX276" fmla="*/ 449321 w 828892"/>
                    <a:gd name="connsiteY276" fmla="*/ 895625 h 1201671"/>
                    <a:gd name="connsiteX277" fmla="*/ 449188 w 828892"/>
                    <a:gd name="connsiteY277" fmla="*/ 894248 h 1201671"/>
                    <a:gd name="connsiteX278" fmla="*/ 447452 w 828892"/>
                    <a:gd name="connsiteY278" fmla="*/ 893453 h 1201671"/>
                    <a:gd name="connsiteX279" fmla="*/ 447093 w 828892"/>
                    <a:gd name="connsiteY279" fmla="*/ 891836 h 1201671"/>
                    <a:gd name="connsiteX280" fmla="*/ 446401 w 828892"/>
                    <a:gd name="connsiteY280" fmla="*/ 890126 h 1201671"/>
                    <a:gd name="connsiteX281" fmla="*/ 446038 w 828892"/>
                    <a:gd name="connsiteY281" fmla="*/ 886744 h 1201671"/>
                    <a:gd name="connsiteX282" fmla="*/ 444847 w 828892"/>
                    <a:gd name="connsiteY282" fmla="*/ 883976 h 1201671"/>
                    <a:gd name="connsiteX283" fmla="*/ 445457 w 828892"/>
                    <a:gd name="connsiteY283" fmla="*/ 881201 h 1201671"/>
                    <a:gd name="connsiteX284" fmla="*/ 445324 w 828892"/>
                    <a:gd name="connsiteY284" fmla="*/ 878007 h 1201671"/>
                    <a:gd name="connsiteX285" fmla="*/ 444862 w 828892"/>
                    <a:gd name="connsiteY285" fmla="*/ 876201 h 1201671"/>
                    <a:gd name="connsiteX286" fmla="*/ 444917 w 828892"/>
                    <a:gd name="connsiteY286" fmla="*/ 873981 h 1201671"/>
                    <a:gd name="connsiteX287" fmla="*/ 444307 w 828892"/>
                    <a:gd name="connsiteY287" fmla="*/ 871491 h 1201671"/>
                    <a:gd name="connsiteX288" fmla="*/ 443318 w 828892"/>
                    <a:gd name="connsiteY288" fmla="*/ 869152 h 1201671"/>
                    <a:gd name="connsiteX289" fmla="*/ 443278 w 828892"/>
                    <a:gd name="connsiteY289" fmla="*/ 867476 h 1201671"/>
                    <a:gd name="connsiteX290" fmla="*/ 442097 w 828892"/>
                    <a:gd name="connsiteY290" fmla="*/ 864597 h 1201671"/>
                    <a:gd name="connsiteX291" fmla="*/ 442123 w 828892"/>
                    <a:gd name="connsiteY291" fmla="*/ 860693 h 1201671"/>
                    <a:gd name="connsiteX292" fmla="*/ 442093 w 828892"/>
                    <a:gd name="connsiteY292" fmla="*/ 855138 h 1201671"/>
                    <a:gd name="connsiteX293" fmla="*/ 445868 w 828892"/>
                    <a:gd name="connsiteY293" fmla="*/ 851752 h 1201671"/>
                    <a:gd name="connsiteX294" fmla="*/ 447386 w 828892"/>
                    <a:gd name="connsiteY294" fmla="*/ 850524 h 1201671"/>
                    <a:gd name="connsiteX295" fmla="*/ 448814 w 828892"/>
                    <a:gd name="connsiteY295" fmla="*/ 849913 h 1201671"/>
                    <a:gd name="connsiteX296" fmla="*/ 451016 w 828892"/>
                    <a:gd name="connsiteY296" fmla="*/ 848566 h 1201671"/>
                    <a:gd name="connsiteX297" fmla="*/ 452648 w 828892"/>
                    <a:gd name="connsiteY297" fmla="*/ 846723 h 1201671"/>
                    <a:gd name="connsiteX298" fmla="*/ 453673 w 828892"/>
                    <a:gd name="connsiteY298" fmla="*/ 846216 h 1201671"/>
                    <a:gd name="connsiteX299" fmla="*/ 453866 w 828892"/>
                    <a:gd name="connsiteY299" fmla="*/ 844766 h 1201671"/>
                    <a:gd name="connsiteX300" fmla="*/ 454906 w 828892"/>
                    <a:gd name="connsiteY300" fmla="*/ 843263 h 1201671"/>
                    <a:gd name="connsiteX301" fmla="*/ 456005 w 828892"/>
                    <a:gd name="connsiteY301" fmla="*/ 840995 h 1201671"/>
                    <a:gd name="connsiteX302" fmla="*/ 456564 w 828892"/>
                    <a:gd name="connsiteY302" fmla="*/ 840277 h 1201671"/>
                    <a:gd name="connsiteX303" fmla="*/ 456541 w 828892"/>
                    <a:gd name="connsiteY303" fmla="*/ 837465 h 1201671"/>
                    <a:gd name="connsiteX304" fmla="*/ 455402 w 828892"/>
                    <a:gd name="connsiteY304" fmla="*/ 834586 h 1201671"/>
                    <a:gd name="connsiteX305" fmla="*/ 454328 w 828892"/>
                    <a:gd name="connsiteY305" fmla="*/ 832084 h 1201671"/>
                    <a:gd name="connsiteX306" fmla="*/ 453203 w 828892"/>
                    <a:gd name="connsiteY306" fmla="*/ 829735 h 1201671"/>
                    <a:gd name="connsiteX307" fmla="*/ 452504 w 828892"/>
                    <a:gd name="connsiteY307" fmla="*/ 826785 h 1201671"/>
                    <a:gd name="connsiteX308" fmla="*/ 451982 w 828892"/>
                    <a:gd name="connsiteY308" fmla="*/ 825238 h 1201671"/>
                    <a:gd name="connsiteX309" fmla="*/ 450554 w 828892"/>
                    <a:gd name="connsiteY309" fmla="*/ 823925 h 1201671"/>
                    <a:gd name="connsiteX310" fmla="*/ 449932 w 828892"/>
                    <a:gd name="connsiteY310" fmla="*/ 822456 h 1201671"/>
                    <a:gd name="connsiteX311" fmla="*/ 447352 w 828892"/>
                    <a:gd name="connsiteY311" fmla="*/ 821949 h 1201671"/>
                    <a:gd name="connsiteX312" fmla="*/ 443770 w 828892"/>
                    <a:gd name="connsiteY312" fmla="*/ 821960 h 1201671"/>
                    <a:gd name="connsiteX313" fmla="*/ 440021 w 828892"/>
                    <a:gd name="connsiteY313" fmla="*/ 822086 h 1201671"/>
                    <a:gd name="connsiteX314" fmla="*/ 438559 w 828892"/>
                    <a:gd name="connsiteY314" fmla="*/ 822563 h 1201671"/>
                    <a:gd name="connsiteX315" fmla="*/ 437745 w 828892"/>
                    <a:gd name="connsiteY315" fmla="*/ 823525 h 1201671"/>
                    <a:gd name="connsiteX316" fmla="*/ 435813 w 828892"/>
                    <a:gd name="connsiteY316" fmla="*/ 823607 h 1201671"/>
                    <a:gd name="connsiteX317" fmla="*/ 433581 w 828892"/>
                    <a:gd name="connsiteY317" fmla="*/ 824102 h 1201671"/>
                    <a:gd name="connsiteX318" fmla="*/ 430347 w 828892"/>
                    <a:gd name="connsiteY318" fmla="*/ 824780 h 1201671"/>
                    <a:gd name="connsiteX319" fmla="*/ 426887 w 828892"/>
                    <a:gd name="connsiteY319" fmla="*/ 825283 h 1201671"/>
                    <a:gd name="connsiteX320" fmla="*/ 422738 w 828892"/>
                    <a:gd name="connsiteY320" fmla="*/ 825116 h 1201671"/>
                    <a:gd name="connsiteX321" fmla="*/ 427730 w 828892"/>
                    <a:gd name="connsiteY321" fmla="*/ 819884 h 1201671"/>
                    <a:gd name="connsiteX322" fmla="*/ 429810 w 828892"/>
                    <a:gd name="connsiteY322" fmla="*/ 818544 h 1201671"/>
                    <a:gd name="connsiteX323" fmla="*/ 430458 w 828892"/>
                    <a:gd name="connsiteY323" fmla="*/ 817057 h 1201671"/>
                    <a:gd name="connsiteX324" fmla="*/ 431872 w 828892"/>
                    <a:gd name="connsiteY324" fmla="*/ 816494 h 1201671"/>
                    <a:gd name="connsiteX325" fmla="*/ 434673 w 828892"/>
                    <a:gd name="connsiteY325" fmla="*/ 814718 h 1201671"/>
                    <a:gd name="connsiteX326" fmla="*/ 437127 w 828892"/>
                    <a:gd name="connsiteY326" fmla="*/ 813911 h 1201671"/>
                    <a:gd name="connsiteX327" fmla="*/ 442563 w 828892"/>
                    <a:gd name="connsiteY327" fmla="*/ 810814 h 1201671"/>
                    <a:gd name="connsiteX328" fmla="*/ 445028 w 828892"/>
                    <a:gd name="connsiteY328" fmla="*/ 807380 h 1201671"/>
                    <a:gd name="connsiteX329" fmla="*/ 448092 w 828892"/>
                    <a:gd name="connsiteY329" fmla="*/ 805915 h 1201671"/>
                    <a:gd name="connsiteX330" fmla="*/ 449232 w 828892"/>
                    <a:gd name="connsiteY330" fmla="*/ 805204 h 1201671"/>
                    <a:gd name="connsiteX331" fmla="*/ 449595 w 828892"/>
                    <a:gd name="connsiteY331" fmla="*/ 804261 h 1201671"/>
                    <a:gd name="connsiteX332" fmla="*/ 454006 w 828892"/>
                    <a:gd name="connsiteY332" fmla="*/ 804238 h 1201671"/>
                    <a:gd name="connsiteX333" fmla="*/ 456501 w 828892"/>
                    <a:gd name="connsiteY333" fmla="*/ 803650 h 1201671"/>
                    <a:gd name="connsiteX334" fmla="*/ 459561 w 828892"/>
                    <a:gd name="connsiteY334" fmla="*/ 803680 h 1201671"/>
                    <a:gd name="connsiteX335" fmla="*/ 466267 w 828892"/>
                    <a:gd name="connsiteY335" fmla="*/ 802588 h 1201671"/>
                    <a:gd name="connsiteX336" fmla="*/ 467163 w 828892"/>
                    <a:gd name="connsiteY336" fmla="*/ 801567 h 1201671"/>
                    <a:gd name="connsiteX337" fmla="*/ 468925 w 828892"/>
                    <a:gd name="connsiteY337" fmla="*/ 800878 h 1201671"/>
                    <a:gd name="connsiteX338" fmla="*/ 471300 w 828892"/>
                    <a:gd name="connsiteY338" fmla="*/ 798695 h 1201671"/>
                    <a:gd name="connsiteX339" fmla="*/ 473051 w 828892"/>
                    <a:gd name="connsiteY339" fmla="*/ 798033 h 1201671"/>
                    <a:gd name="connsiteX340" fmla="*/ 473684 w 828892"/>
                    <a:gd name="connsiteY340" fmla="*/ 796726 h 1201671"/>
                    <a:gd name="connsiteX341" fmla="*/ 475860 w 828892"/>
                    <a:gd name="connsiteY341" fmla="*/ 794266 h 1201671"/>
                    <a:gd name="connsiteX342" fmla="*/ 478728 w 828892"/>
                    <a:gd name="connsiteY342" fmla="*/ 789943 h 1201671"/>
                    <a:gd name="connsiteX343" fmla="*/ 483321 w 828892"/>
                    <a:gd name="connsiteY343" fmla="*/ 789303 h 1201671"/>
                    <a:gd name="connsiteX344" fmla="*/ 484331 w 828892"/>
                    <a:gd name="connsiteY344" fmla="*/ 788282 h 1201671"/>
                    <a:gd name="connsiteX345" fmla="*/ 485874 w 828892"/>
                    <a:gd name="connsiteY345" fmla="*/ 787786 h 1201671"/>
                    <a:gd name="connsiteX346" fmla="*/ 490582 w 828892"/>
                    <a:gd name="connsiteY346" fmla="*/ 783975 h 1201671"/>
                    <a:gd name="connsiteX347" fmla="*/ 494438 w 828892"/>
                    <a:gd name="connsiteY347" fmla="*/ 779342 h 1201671"/>
                    <a:gd name="connsiteX348" fmla="*/ 496400 w 828892"/>
                    <a:gd name="connsiteY348" fmla="*/ 776537 h 1201671"/>
                    <a:gd name="connsiteX349" fmla="*/ 496981 w 828892"/>
                    <a:gd name="connsiteY349" fmla="*/ 775482 h 1201671"/>
                    <a:gd name="connsiteX350" fmla="*/ 496925 w 828892"/>
                    <a:gd name="connsiteY350" fmla="*/ 773883 h 1201671"/>
                    <a:gd name="connsiteX351" fmla="*/ 500670 w 828892"/>
                    <a:gd name="connsiteY351" fmla="*/ 767966 h 1201671"/>
                    <a:gd name="connsiteX352" fmla="*/ 504123 w 828892"/>
                    <a:gd name="connsiteY352" fmla="*/ 765902 h 1201671"/>
                    <a:gd name="connsiteX353" fmla="*/ 507510 w 828892"/>
                    <a:gd name="connsiteY353" fmla="*/ 763589 h 1201671"/>
                    <a:gd name="connsiteX354" fmla="*/ 509663 w 828892"/>
                    <a:gd name="connsiteY354" fmla="*/ 762645 h 1201671"/>
                    <a:gd name="connsiteX355" fmla="*/ 511351 w 828892"/>
                    <a:gd name="connsiteY355" fmla="*/ 761124 h 1201671"/>
                    <a:gd name="connsiteX356" fmla="*/ 512583 w 828892"/>
                    <a:gd name="connsiteY356" fmla="*/ 760954 h 1201671"/>
                    <a:gd name="connsiteX357" fmla="*/ 514708 w 828892"/>
                    <a:gd name="connsiteY357" fmla="*/ 759396 h 1201671"/>
                    <a:gd name="connsiteX358" fmla="*/ 515489 w 828892"/>
                    <a:gd name="connsiteY358" fmla="*/ 758123 h 1201671"/>
                    <a:gd name="connsiteX359" fmla="*/ 516821 w 828892"/>
                    <a:gd name="connsiteY359" fmla="*/ 757043 h 1201671"/>
                    <a:gd name="connsiteX360" fmla="*/ 513020 w 828892"/>
                    <a:gd name="connsiteY360" fmla="*/ 753202 h 1201671"/>
                    <a:gd name="connsiteX361" fmla="*/ 501392 w 828892"/>
                    <a:gd name="connsiteY361" fmla="*/ 753264 h 1201671"/>
                    <a:gd name="connsiteX362" fmla="*/ 493894 w 828892"/>
                    <a:gd name="connsiteY362" fmla="*/ 754408 h 1201671"/>
                    <a:gd name="connsiteX363" fmla="*/ 490327 w 828892"/>
                    <a:gd name="connsiteY363" fmla="*/ 754423 h 1201671"/>
                    <a:gd name="connsiteX364" fmla="*/ 487962 w 828892"/>
                    <a:gd name="connsiteY364" fmla="*/ 752321 h 1201671"/>
                    <a:gd name="connsiteX365" fmla="*/ 486874 w 828892"/>
                    <a:gd name="connsiteY365" fmla="*/ 748854 h 1201671"/>
                    <a:gd name="connsiteX366" fmla="*/ 483343 w 828892"/>
                    <a:gd name="connsiteY366" fmla="*/ 744265 h 1201671"/>
                    <a:gd name="connsiteX367" fmla="*/ 480900 w 828892"/>
                    <a:gd name="connsiteY367" fmla="*/ 740439 h 1201671"/>
                    <a:gd name="connsiteX368" fmla="*/ 478684 w 828892"/>
                    <a:gd name="connsiteY368" fmla="*/ 736679 h 1201671"/>
                    <a:gd name="connsiteX369" fmla="*/ 467296 w 828892"/>
                    <a:gd name="connsiteY369" fmla="*/ 729737 h 1201671"/>
                    <a:gd name="connsiteX370" fmla="*/ 465424 w 828892"/>
                    <a:gd name="connsiteY370" fmla="*/ 728049 h 1201671"/>
                    <a:gd name="connsiteX371" fmla="*/ 463170 w 828892"/>
                    <a:gd name="connsiteY371" fmla="*/ 727269 h 1201671"/>
                    <a:gd name="connsiteX372" fmla="*/ 458484 w 828892"/>
                    <a:gd name="connsiteY372" fmla="*/ 725618 h 1201671"/>
                    <a:gd name="connsiteX373" fmla="*/ 458107 w 828892"/>
                    <a:gd name="connsiteY373" fmla="*/ 724634 h 1201671"/>
                    <a:gd name="connsiteX374" fmla="*/ 456201 w 828892"/>
                    <a:gd name="connsiteY374" fmla="*/ 723402 h 1201671"/>
                    <a:gd name="connsiteX375" fmla="*/ 455202 w 828892"/>
                    <a:gd name="connsiteY375" fmla="*/ 721836 h 1201671"/>
                    <a:gd name="connsiteX376" fmla="*/ 452774 w 828892"/>
                    <a:gd name="connsiteY376" fmla="*/ 721067 h 1201671"/>
                    <a:gd name="connsiteX377" fmla="*/ 449203 w 828892"/>
                    <a:gd name="connsiteY377" fmla="*/ 719513 h 1201671"/>
                    <a:gd name="connsiteX378" fmla="*/ 445217 w 828892"/>
                    <a:gd name="connsiteY378" fmla="*/ 719513 h 1201671"/>
                    <a:gd name="connsiteX379" fmla="*/ 441113 w 828892"/>
                    <a:gd name="connsiteY379" fmla="*/ 718902 h 1201671"/>
                    <a:gd name="connsiteX380" fmla="*/ 441065 w 828892"/>
                    <a:gd name="connsiteY380" fmla="*/ 715882 h 1201671"/>
                    <a:gd name="connsiteX381" fmla="*/ 443700 w 828892"/>
                    <a:gd name="connsiteY381" fmla="*/ 713507 h 1201671"/>
                    <a:gd name="connsiteX382" fmla="*/ 447090 w 828892"/>
                    <a:gd name="connsiteY382" fmla="*/ 712311 h 1201671"/>
                    <a:gd name="connsiteX383" fmla="*/ 453203 w 828892"/>
                    <a:gd name="connsiteY383" fmla="*/ 711194 h 1201671"/>
                    <a:gd name="connsiteX384" fmla="*/ 461094 w 828892"/>
                    <a:gd name="connsiteY384" fmla="*/ 711194 h 1201671"/>
                    <a:gd name="connsiteX385" fmla="*/ 465250 w 828892"/>
                    <a:gd name="connsiteY385" fmla="*/ 712326 h 1201671"/>
                    <a:gd name="connsiteX386" fmla="*/ 470379 w 828892"/>
                    <a:gd name="connsiteY386" fmla="*/ 713962 h 1201671"/>
                    <a:gd name="connsiteX387" fmla="*/ 472477 w 828892"/>
                    <a:gd name="connsiteY387" fmla="*/ 716741 h 1201671"/>
                    <a:gd name="connsiteX388" fmla="*/ 473099 w 828892"/>
                    <a:gd name="connsiteY388" fmla="*/ 718295 h 1201671"/>
                    <a:gd name="connsiteX389" fmla="*/ 474746 w 828892"/>
                    <a:gd name="connsiteY389" fmla="*/ 719039 h 1201671"/>
                    <a:gd name="connsiteX390" fmla="*/ 477614 w 828892"/>
                    <a:gd name="connsiteY390" fmla="*/ 721119 h 1201671"/>
                    <a:gd name="connsiteX391" fmla="*/ 479609 w 828892"/>
                    <a:gd name="connsiteY391" fmla="*/ 721141 h 1201671"/>
                    <a:gd name="connsiteX392" fmla="*/ 482584 w 828892"/>
                    <a:gd name="connsiteY392" fmla="*/ 721877 h 1201671"/>
                    <a:gd name="connsiteX393" fmla="*/ 485364 w 828892"/>
                    <a:gd name="connsiteY393" fmla="*/ 722240 h 1201671"/>
                    <a:gd name="connsiteX394" fmla="*/ 486204 w 828892"/>
                    <a:gd name="connsiteY394" fmla="*/ 723058 h 1201671"/>
                    <a:gd name="connsiteX395" fmla="*/ 487543 w 828892"/>
                    <a:gd name="connsiteY395" fmla="*/ 723509 h 1201671"/>
                    <a:gd name="connsiteX396" fmla="*/ 490389 w 828892"/>
                    <a:gd name="connsiteY396" fmla="*/ 725296 h 1201671"/>
                    <a:gd name="connsiteX397" fmla="*/ 492906 w 828892"/>
                    <a:gd name="connsiteY397" fmla="*/ 726765 h 1201671"/>
                    <a:gd name="connsiteX398" fmla="*/ 495900 w 828892"/>
                    <a:gd name="connsiteY398" fmla="*/ 726832 h 1201671"/>
                    <a:gd name="connsiteX399" fmla="*/ 500704 w 828892"/>
                    <a:gd name="connsiteY399" fmla="*/ 727261 h 1201671"/>
                    <a:gd name="connsiteX400" fmla="*/ 507447 w 828892"/>
                    <a:gd name="connsiteY400" fmla="*/ 726584 h 1201671"/>
                    <a:gd name="connsiteX401" fmla="*/ 511936 w 828892"/>
                    <a:gd name="connsiteY401" fmla="*/ 725045 h 1201671"/>
                    <a:gd name="connsiteX402" fmla="*/ 513542 w 828892"/>
                    <a:gd name="connsiteY402" fmla="*/ 724619 h 1201671"/>
                    <a:gd name="connsiteX403" fmla="*/ 516503 w 828892"/>
                    <a:gd name="connsiteY403" fmla="*/ 724519 h 1201671"/>
                    <a:gd name="connsiteX404" fmla="*/ 519978 w 828892"/>
                    <a:gd name="connsiteY404" fmla="*/ 723938 h 1201671"/>
                    <a:gd name="connsiteX405" fmla="*/ 522120 w 828892"/>
                    <a:gd name="connsiteY405" fmla="*/ 723994 h 1201671"/>
                    <a:gd name="connsiteX406" fmla="*/ 524755 w 828892"/>
                    <a:gd name="connsiteY406" fmla="*/ 722799 h 1201671"/>
                    <a:gd name="connsiteX407" fmla="*/ 535806 w 828892"/>
                    <a:gd name="connsiteY407" fmla="*/ 720641 h 1201671"/>
                    <a:gd name="connsiteX408" fmla="*/ 542272 w 828892"/>
                    <a:gd name="connsiteY408" fmla="*/ 718954 h 1201671"/>
                    <a:gd name="connsiteX409" fmla="*/ 546679 w 828892"/>
                    <a:gd name="connsiteY409" fmla="*/ 717847 h 1201671"/>
                    <a:gd name="connsiteX410" fmla="*/ 552686 w 828892"/>
                    <a:gd name="connsiteY410" fmla="*/ 717311 h 1201671"/>
                    <a:gd name="connsiteX411" fmla="*/ 554244 w 828892"/>
                    <a:gd name="connsiteY411" fmla="*/ 716867 h 1201671"/>
                    <a:gd name="connsiteX412" fmla="*/ 555706 w 828892"/>
                    <a:gd name="connsiteY412" fmla="*/ 716759 h 1201671"/>
                    <a:gd name="connsiteX413" fmla="*/ 556327 w 828892"/>
                    <a:gd name="connsiteY413" fmla="*/ 716308 h 1201671"/>
                    <a:gd name="connsiteX414" fmla="*/ 557467 w 828892"/>
                    <a:gd name="connsiteY414" fmla="*/ 716204 h 1201671"/>
                    <a:gd name="connsiteX415" fmla="*/ 559092 w 828892"/>
                    <a:gd name="connsiteY415" fmla="*/ 715079 h 1201671"/>
                    <a:gd name="connsiteX416" fmla="*/ 560557 w 828892"/>
                    <a:gd name="connsiteY416" fmla="*/ 714043 h 1201671"/>
                    <a:gd name="connsiteX417" fmla="*/ 560713 w 828892"/>
                    <a:gd name="connsiteY417" fmla="*/ 712319 h 1201671"/>
                    <a:gd name="connsiteX418" fmla="*/ 562215 w 828892"/>
                    <a:gd name="connsiteY418" fmla="*/ 710480 h 1201671"/>
                    <a:gd name="connsiteX419" fmla="*/ 562926 w 828892"/>
                    <a:gd name="connsiteY419" fmla="*/ 705110 h 1201671"/>
                    <a:gd name="connsiteX420" fmla="*/ 561053 w 828892"/>
                    <a:gd name="connsiteY420" fmla="*/ 700622 h 1201671"/>
                    <a:gd name="connsiteX421" fmla="*/ 566841 w 828892"/>
                    <a:gd name="connsiteY421" fmla="*/ 698572 h 1201671"/>
                    <a:gd name="connsiteX422" fmla="*/ 571745 w 828892"/>
                    <a:gd name="connsiteY422" fmla="*/ 696666 h 1201671"/>
                    <a:gd name="connsiteX423" fmla="*/ 575468 w 828892"/>
                    <a:gd name="connsiteY423" fmla="*/ 694031 h 1201671"/>
                    <a:gd name="connsiteX424" fmla="*/ 576282 w 828892"/>
                    <a:gd name="connsiteY424" fmla="*/ 693047 h 1201671"/>
                    <a:gd name="connsiteX425" fmla="*/ 577467 w 828892"/>
                    <a:gd name="connsiteY425" fmla="*/ 692407 h 1201671"/>
                    <a:gd name="connsiteX426" fmla="*/ 578099 w 828892"/>
                    <a:gd name="connsiteY426" fmla="*/ 690708 h 1201671"/>
                    <a:gd name="connsiteX427" fmla="*/ 578932 w 828892"/>
                    <a:gd name="connsiteY427" fmla="*/ 689228 h 1201671"/>
                    <a:gd name="connsiteX428" fmla="*/ 576008 w 828892"/>
                    <a:gd name="connsiteY428" fmla="*/ 686826 h 1201671"/>
                    <a:gd name="connsiteX429" fmla="*/ 573163 w 828892"/>
                    <a:gd name="connsiteY429" fmla="*/ 686253 h 1201671"/>
                    <a:gd name="connsiteX430" fmla="*/ 570350 w 828892"/>
                    <a:gd name="connsiteY430" fmla="*/ 685150 h 1201671"/>
                    <a:gd name="connsiteX431" fmla="*/ 564521 w 828892"/>
                    <a:gd name="connsiteY431" fmla="*/ 685076 h 1201671"/>
                    <a:gd name="connsiteX432" fmla="*/ 562870 w 828892"/>
                    <a:gd name="connsiteY432" fmla="*/ 680883 h 1201671"/>
                    <a:gd name="connsiteX433" fmla="*/ 563130 w 828892"/>
                    <a:gd name="connsiteY433" fmla="*/ 674929 h 1201671"/>
                    <a:gd name="connsiteX434" fmla="*/ 564258 w 828892"/>
                    <a:gd name="connsiteY434" fmla="*/ 672998 h 1201671"/>
                    <a:gd name="connsiteX435" fmla="*/ 565324 w 828892"/>
                    <a:gd name="connsiteY435" fmla="*/ 670866 h 1201671"/>
                    <a:gd name="connsiteX436" fmla="*/ 566738 w 828892"/>
                    <a:gd name="connsiteY436" fmla="*/ 670148 h 1201671"/>
                    <a:gd name="connsiteX437" fmla="*/ 568296 w 828892"/>
                    <a:gd name="connsiteY437" fmla="*/ 668283 h 1201671"/>
                    <a:gd name="connsiteX438" fmla="*/ 570065 w 828892"/>
                    <a:gd name="connsiteY438" fmla="*/ 664990 h 1201671"/>
                    <a:gd name="connsiteX439" fmla="*/ 572748 w 828892"/>
                    <a:gd name="connsiteY439" fmla="*/ 661393 h 1201671"/>
                    <a:gd name="connsiteX440" fmla="*/ 572852 w 828892"/>
                    <a:gd name="connsiteY440" fmla="*/ 658322 h 1201671"/>
                    <a:gd name="connsiteX441" fmla="*/ 571201 w 828892"/>
                    <a:gd name="connsiteY441" fmla="*/ 655939 h 1201671"/>
                    <a:gd name="connsiteX442" fmla="*/ 567582 w 828892"/>
                    <a:gd name="connsiteY442" fmla="*/ 655272 h 1201671"/>
                    <a:gd name="connsiteX443" fmla="*/ 564547 w 828892"/>
                    <a:gd name="connsiteY443" fmla="*/ 654595 h 1201671"/>
                    <a:gd name="connsiteX444" fmla="*/ 558903 w 828892"/>
                    <a:gd name="connsiteY444" fmla="*/ 653248 h 1201671"/>
                    <a:gd name="connsiteX445" fmla="*/ 556313 w 828892"/>
                    <a:gd name="connsiteY445" fmla="*/ 651394 h 1201671"/>
                    <a:gd name="connsiteX446" fmla="*/ 553852 w 828892"/>
                    <a:gd name="connsiteY446" fmla="*/ 650591 h 1201671"/>
                    <a:gd name="connsiteX447" fmla="*/ 551890 w 828892"/>
                    <a:gd name="connsiteY447" fmla="*/ 649400 h 1201671"/>
                    <a:gd name="connsiteX448" fmla="*/ 549077 w 828892"/>
                    <a:gd name="connsiteY448" fmla="*/ 649130 h 1201671"/>
                    <a:gd name="connsiteX449" fmla="*/ 545695 w 828892"/>
                    <a:gd name="connsiteY449" fmla="*/ 648194 h 1201671"/>
                    <a:gd name="connsiteX450" fmla="*/ 542668 w 828892"/>
                    <a:gd name="connsiteY450" fmla="*/ 647749 h 1201671"/>
                    <a:gd name="connsiteX451" fmla="*/ 539226 w 828892"/>
                    <a:gd name="connsiteY451" fmla="*/ 646414 h 1201671"/>
                    <a:gd name="connsiteX452" fmla="*/ 535747 w 828892"/>
                    <a:gd name="connsiteY452" fmla="*/ 645855 h 1201671"/>
                    <a:gd name="connsiteX453" fmla="*/ 531843 w 828892"/>
                    <a:gd name="connsiteY453" fmla="*/ 644275 h 1201671"/>
                    <a:gd name="connsiteX454" fmla="*/ 529493 w 828892"/>
                    <a:gd name="connsiteY454" fmla="*/ 643771 h 1201671"/>
                    <a:gd name="connsiteX455" fmla="*/ 527472 w 828892"/>
                    <a:gd name="connsiteY455" fmla="*/ 642528 h 1201671"/>
                    <a:gd name="connsiteX456" fmla="*/ 525651 w 828892"/>
                    <a:gd name="connsiteY456" fmla="*/ 638091 h 1201671"/>
                    <a:gd name="connsiteX457" fmla="*/ 516806 w 828892"/>
                    <a:gd name="connsiteY457" fmla="*/ 637011 h 1201671"/>
                    <a:gd name="connsiteX458" fmla="*/ 511499 w 828892"/>
                    <a:gd name="connsiteY458" fmla="*/ 637111 h 1201671"/>
                    <a:gd name="connsiteX459" fmla="*/ 517520 w 828892"/>
                    <a:gd name="connsiteY459" fmla="*/ 634321 h 1201671"/>
                    <a:gd name="connsiteX460" fmla="*/ 519419 w 828892"/>
                    <a:gd name="connsiteY460" fmla="*/ 633999 h 1201671"/>
                    <a:gd name="connsiteX461" fmla="*/ 520803 w 828892"/>
                    <a:gd name="connsiteY461" fmla="*/ 632633 h 1201671"/>
                    <a:gd name="connsiteX462" fmla="*/ 525089 w 828892"/>
                    <a:gd name="connsiteY462" fmla="*/ 632567 h 1201671"/>
                    <a:gd name="connsiteX463" fmla="*/ 527864 w 828892"/>
                    <a:gd name="connsiteY463" fmla="*/ 632541 h 1201671"/>
                    <a:gd name="connsiteX464" fmla="*/ 529204 w 828892"/>
                    <a:gd name="connsiteY464" fmla="*/ 633432 h 1201671"/>
                    <a:gd name="connsiteX465" fmla="*/ 530203 w 828892"/>
                    <a:gd name="connsiteY465" fmla="*/ 633662 h 1201671"/>
                    <a:gd name="connsiteX466" fmla="*/ 530854 w 828892"/>
                    <a:gd name="connsiteY466" fmla="*/ 634235 h 1201671"/>
                    <a:gd name="connsiteX467" fmla="*/ 533445 w 828892"/>
                    <a:gd name="connsiteY467" fmla="*/ 635342 h 1201671"/>
                    <a:gd name="connsiteX468" fmla="*/ 541631 w 828892"/>
                    <a:gd name="connsiteY468" fmla="*/ 633965 h 1201671"/>
                    <a:gd name="connsiteX469" fmla="*/ 544085 w 828892"/>
                    <a:gd name="connsiteY469" fmla="*/ 631567 h 1201671"/>
                    <a:gd name="connsiteX470" fmla="*/ 544592 w 828892"/>
                    <a:gd name="connsiteY470" fmla="*/ 628814 h 1201671"/>
                    <a:gd name="connsiteX471" fmla="*/ 544995 w 828892"/>
                    <a:gd name="connsiteY471" fmla="*/ 626353 h 1201671"/>
                    <a:gd name="connsiteX472" fmla="*/ 545810 w 828892"/>
                    <a:gd name="connsiteY472" fmla="*/ 624462 h 1201671"/>
                    <a:gd name="connsiteX473" fmla="*/ 550017 w 828892"/>
                    <a:gd name="connsiteY473" fmla="*/ 622842 h 1201671"/>
                    <a:gd name="connsiteX474" fmla="*/ 560654 w 828892"/>
                    <a:gd name="connsiteY474" fmla="*/ 622597 h 1201671"/>
                    <a:gd name="connsiteX475" fmla="*/ 594080 w 828892"/>
                    <a:gd name="connsiteY475" fmla="*/ 622597 h 1201671"/>
                    <a:gd name="connsiteX476" fmla="*/ 605848 w 828892"/>
                    <a:gd name="connsiteY476" fmla="*/ 622594 h 1201671"/>
                    <a:gd name="connsiteX477" fmla="*/ 613372 w 828892"/>
                    <a:gd name="connsiteY477" fmla="*/ 621917 h 1201671"/>
                    <a:gd name="connsiteX478" fmla="*/ 616929 w 828892"/>
                    <a:gd name="connsiteY478" fmla="*/ 620140 h 1201671"/>
                    <a:gd name="connsiteX479" fmla="*/ 620903 w 828892"/>
                    <a:gd name="connsiteY479" fmla="*/ 614782 h 1201671"/>
                    <a:gd name="connsiteX480" fmla="*/ 621595 w 828892"/>
                    <a:gd name="connsiteY480" fmla="*/ 614745 h 1201671"/>
                    <a:gd name="connsiteX481" fmla="*/ 622402 w 828892"/>
                    <a:gd name="connsiteY481" fmla="*/ 613794 h 1201671"/>
                    <a:gd name="connsiteX482" fmla="*/ 623531 w 828892"/>
                    <a:gd name="connsiteY482" fmla="*/ 613109 h 1201671"/>
                    <a:gd name="connsiteX483" fmla="*/ 625981 w 828892"/>
                    <a:gd name="connsiteY483" fmla="*/ 611603 h 1201671"/>
                    <a:gd name="connsiteX484" fmla="*/ 628771 w 828892"/>
                    <a:gd name="connsiteY484" fmla="*/ 608195 h 1201671"/>
                    <a:gd name="connsiteX485" fmla="*/ 630677 w 828892"/>
                    <a:gd name="connsiteY485" fmla="*/ 599836 h 1201671"/>
                    <a:gd name="connsiteX486" fmla="*/ 631536 w 828892"/>
                    <a:gd name="connsiteY486" fmla="*/ 593763 h 1201671"/>
                    <a:gd name="connsiteX487" fmla="*/ 631525 w 828892"/>
                    <a:gd name="connsiteY487" fmla="*/ 581474 h 1201671"/>
                    <a:gd name="connsiteX488" fmla="*/ 632683 w 828892"/>
                    <a:gd name="connsiteY488" fmla="*/ 575102 h 1201671"/>
                    <a:gd name="connsiteX489" fmla="*/ 632694 w 828892"/>
                    <a:gd name="connsiteY489" fmla="*/ 570447 h 1201671"/>
                    <a:gd name="connsiteX490" fmla="*/ 631536 w 828892"/>
                    <a:gd name="connsiteY490" fmla="*/ 566857 h 1201671"/>
                    <a:gd name="connsiteX491" fmla="*/ 630378 w 828892"/>
                    <a:gd name="connsiteY491" fmla="*/ 564948 h 1201671"/>
                    <a:gd name="connsiteX492" fmla="*/ 630433 w 828892"/>
                    <a:gd name="connsiteY492" fmla="*/ 561817 h 1201671"/>
                    <a:gd name="connsiteX493" fmla="*/ 630433 w 828892"/>
                    <a:gd name="connsiteY493" fmla="*/ 554938 h 1201671"/>
                    <a:gd name="connsiteX494" fmla="*/ 631536 w 828892"/>
                    <a:gd name="connsiteY494" fmla="*/ 545069 h 1201671"/>
                    <a:gd name="connsiteX495" fmla="*/ 630459 w 828892"/>
                    <a:gd name="connsiteY495" fmla="*/ 533472 h 1201671"/>
                    <a:gd name="connsiteX496" fmla="*/ 629278 w 828892"/>
                    <a:gd name="connsiteY496" fmla="*/ 527307 h 1201671"/>
                    <a:gd name="connsiteX497" fmla="*/ 629075 w 828892"/>
                    <a:gd name="connsiteY497" fmla="*/ 522611 h 1201671"/>
                    <a:gd name="connsiteX498" fmla="*/ 628168 w 828892"/>
                    <a:gd name="connsiteY498" fmla="*/ 520746 h 1201671"/>
                    <a:gd name="connsiteX499" fmla="*/ 628268 w 828892"/>
                    <a:gd name="connsiteY499" fmla="*/ 517908 h 1201671"/>
                    <a:gd name="connsiteX500" fmla="*/ 625104 w 828892"/>
                    <a:gd name="connsiteY500" fmla="*/ 514388 h 1201671"/>
                    <a:gd name="connsiteX501" fmla="*/ 621729 w 828892"/>
                    <a:gd name="connsiteY501" fmla="*/ 507939 h 1201671"/>
                    <a:gd name="connsiteX502" fmla="*/ 621629 w 828892"/>
                    <a:gd name="connsiteY502" fmla="*/ 505511 h 1201671"/>
                    <a:gd name="connsiteX503" fmla="*/ 619997 w 828892"/>
                    <a:gd name="connsiteY503" fmla="*/ 501870 h 1201671"/>
                    <a:gd name="connsiteX504" fmla="*/ 619408 w 828892"/>
                    <a:gd name="connsiteY504" fmla="*/ 486842 h 1201671"/>
                    <a:gd name="connsiteX505" fmla="*/ 617084 w 828892"/>
                    <a:gd name="connsiteY505" fmla="*/ 480792 h 1201671"/>
                    <a:gd name="connsiteX506" fmla="*/ 617080 w 828892"/>
                    <a:gd name="connsiteY506" fmla="*/ 476895 h 1201671"/>
                    <a:gd name="connsiteX507" fmla="*/ 618416 w 828892"/>
                    <a:gd name="connsiteY507" fmla="*/ 474446 h 1201671"/>
                    <a:gd name="connsiteX508" fmla="*/ 627110 w 828892"/>
                    <a:gd name="connsiteY508" fmla="*/ 468699 h 1201671"/>
                    <a:gd name="connsiteX509" fmla="*/ 630429 w 828892"/>
                    <a:gd name="connsiteY509" fmla="*/ 463585 h 1201671"/>
                    <a:gd name="connsiteX510" fmla="*/ 633479 w 828892"/>
                    <a:gd name="connsiteY510" fmla="*/ 460095 h 1201671"/>
                    <a:gd name="connsiteX511" fmla="*/ 634959 w 828892"/>
                    <a:gd name="connsiteY511" fmla="*/ 455362 h 1201671"/>
                    <a:gd name="connsiteX512" fmla="*/ 638061 w 828892"/>
                    <a:gd name="connsiteY512" fmla="*/ 450796 h 1201671"/>
                    <a:gd name="connsiteX513" fmla="*/ 640433 w 828892"/>
                    <a:gd name="connsiteY513" fmla="*/ 448187 h 1201671"/>
                    <a:gd name="connsiteX514" fmla="*/ 642727 w 828892"/>
                    <a:gd name="connsiteY514" fmla="*/ 444091 h 1201671"/>
                    <a:gd name="connsiteX515" fmla="*/ 647450 w 828892"/>
                    <a:gd name="connsiteY515" fmla="*/ 440091 h 1201671"/>
                    <a:gd name="connsiteX516" fmla="*/ 649411 w 828892"/>
                    <a:gd name="connsiteY516" fmla="*/ 437038 h 1201671"/>
                    <a:gd name="connsiteX517" fmla="*/ 653848 w 828892"/>
                    <a:gd name="connsiteY517" fmla="*/ 432845 h 1201671"/>
                    <a:gd name="connsiteX518" fmla="*/ 661117 w 828892"/>
                    <a:gd name="connsiteY518" fmla="*/ 418236 h 1201671"/>
                    <a:gd name="connsiteX519" fmla="*/ 663881 w 828892"/>
                    <a:gd name="connsiteY519" fmla="*/ 412700 h 1201671"/>
                    <a:gd name="connsiteX520" fmla="*/ 668452 w 828892"/>
                    <a:gd name="connsiteY520" fmla="*/ 409432 h 1201671"/>
                    <a:gd name="connsiteX521" fmla="*/ 670917 w 828892"/>
                    <a:gd name="connsiteY521" fmla="*/ 407134 h 1201671"/>
                    <a:gd name="connsiteX522" fmla="*/ 676116 w 828892"/>
                    <a:gd name="connsiteY522" fmla="*/ 407186 h 1201671"/>
                    <a:gd name="connsiteX523" fmla="*/ 686146 w 828892"/>
                    <a:gd name="connsiteY523" fmla="*/ 409107 h 1201671"/>
                    <a:gd name="connsiteX524" fmla="*/ 691327 w 828892"/>
                    <a:gd name="connsiteY524" fmla="*/ 418617 h 1201671"/>
                    <a:gd name="connsiteX525" fmla="*/ 695646 w 828892"/>
                    <a:gd name="connsiteY525" fmla="*/ 421533 h 1201671"/>
                    <a:gd name="connsiteX526" fmla="*/ 695779 w 828892"/>
                    <a:gd name="connsiteY526" fmla="*/ 426010 h 1201671"/>
                    <a:gd name="connsiteX527" fmla="*/ 692792 w 828892"/>
                    <a:gd name="connsiteY527" fmla="*/ 433822 h 1201671"/>
                    <a:gd name="connsiteX528" fmla="*/ 686645 w 828892"/>
                    <a:gd name="connsiteY528" fmla="*/ 436953 h 1201671"/>
                    <a:gd name="connsiteX529" fmla="*/ 683270 w 828892"/>
                    <a:gd name="connsiteY529" fmla="*/ 444365 h 1201671"/>
                    <a:gd name="connsiteX530" fmla="*/ 681223 w 828892"/>
                    <a:gd name="connsiteY530" fmla="*/ 449038 h 1201671"/>
                    <a:gd name="connsiteX531" fmla="*/ 678274 w 828892"/>
                    <a:gd name="connsiteY531" fmla="*/ 449209 h 1201671"/>
                    <a:gd name="connsiteX532" fmla="*/ 676760 w 828892"/>
                    <a:gd name="connsiteY532" fmla="*/ 450378 h 1201671"/>
                    <a:gd name="connsiteX533" fmla="*/ 676050 w 828892"/>
                    <a:gd name="connsiteY533" fmla="*/ 451270 h 1201671"/>
                    <a:gd name="connsiteX534" fmla="*/ 671287 w 828892"/>
                    <a:gd name="connsiteY534" fmla="*/ 451751 h 1201671"/>
                    <a:gd name="connsiteX535" fmla="*/ 667031 w 828892"/>
                    <a:gd name="connsiteY535" fmla="*/ 452805 h 1201671"/>
                    <a:gd name="connsiteX536" fmla="*/ 660436 w 828892"/>
                    <a:gd name="connsiteY536" fmla="*/ 455218 h 1201671"/>
                    <a:gd name="connsiteX537" fmla="*/ 658708 w 828892"/>
                    <a:gd name="connsiteY537" fmla="*/ 460702 h 1201671"/>
                    <a:gd name="connsiteX538" fmla="*/ 655862 w 828892"/>
                    <a:gd name="connsiteY538" fmla="*/ 464902 h 1201671"/>
                    <a:gd name="connsiteX539" fmla="*/ 656546 w 828892"/>
                    <a:gd name="connsiteY539" fmla="*/ 471767 h 1201671"/>
                    <a:gd name="connsiteX540" fmla="*/ 660676 w 828892"/>
                    <a:gd name="connsiteY540" fmla="*/ 473780 h 1201671"/>
                    <a:gd name="connsiteX541" fmla="*/ 663792 w 828892"/>
                    <a:gd name="connsiteY541" fmla="*/ 473465 h 1201671"/>
                    <a:gd name="connsiteX542" fmla="*/ 664932 w 828892"/>
                    <a:gd name="connsiteY542" fmla="*/ 477932 h 1201671"/>
                    <a:gd name="connsiteX543" fmla="*/ 670243 w 828892"/>
                    <a:gd name="connsiteY543" fmla="*/ 479160 h 1201671"/>
                    <a:gd name="connsiteX544" fmla="*/ 674295 w 828892"/>
                    <a:gd name="connsiteY544" fmla="*/ 479286 h 1201671"/>
                    <a:gd name="connsiteX545" fmla="*/ 676113 w 828892"/>
                    <a:gd name="connsiteY545" fmla="*/ 477499 h 1201671"/>
                    <a:gd name="connsiteX546" fmla="*/ 681494 w 828892"/>
                    <a:gd name="connsiteY546" fmla="*/ 474375 h 1201671"/>
                    <a:gd name="connsiteX547" fmla="*/ 683000 w 828892"/>
                    <a:gd name="connsiteY547" fmla="*/ 479393 h 1201671"/>
                    <a:gd name="connsiteX548" fmla="*/ 685568 w 828892"/>
                    <a:gd name="connsiteY548" fmla="*/ 482483 h 1201671"/>
                    <a:gd name="connsiteX549" fmla="*/ 688151 w 828892"/>
                    <a:gd name="connsiteY549" fmla="*/ 487582 h 1201671"/>
                    <a:gd name="connsiteX550" fmla="*/ 689362 w 828892"/>
                    <a:gd name="connsiteY550" fmla="*/ 491257 h 1201671"/>
                    <a:gd name="connsiteX551" fmla="*/ 691286 w 828892"/>
                    <a:gd name="connsiteY551" fmla="*/ 491124 h 1201671"/>
                    <a:gd name="connsiteX552" fmla="*/ 694609 w 828892"/>
                    <a:gd name="connsiteY552" fmla="*/ 499983 h 1201671"/>
                    <a:gd name="connsiteX553" fmla="*/ 706404 w 828892"/>
                    <a:gd name="connsiteY553" fmla="*/ 502984 h 1201671"/>
                    <a:gd name="connsiteX554" fmla="*/ 712140 w 828892"/>
                    <a:gd name="connsiteY554" fmla="*/ 502347 h 1201671"/>
                    <a:gd name="connsiteX555" fmla="*/ 714065 w 828892"/>
                    <a:gd name="connsiteY555" fmla="*/ 498247 h 1201671"/>
                    <a:gd name="connsiteX556" fmla="*/ 715860 w 828892"/>
                    <a:gd name="connsiteY556" fmla="*/ 493747 h 1201671"/>
                    <a:gd name="connsiteX557" fmla="*/ 716818 w 828892"/>
                    <a:gd name="connsiteY557" fmla="*/ 485758 h 1201671"/>
                    <a:gd name="connsiteX558" fmla="*/ 716703 w 828892"/>
                    <a:gd name="connsiteY558" fmla="*/ 479142 h 1201671"/>
                    <a:gd name="connsiteX559" fmla="*/ 719142 w 828892"/>
                    <a:gd name="connsiteY559" fmla="*/ 474964 h 1201671"/>
                    <a:gd name="connsiteX560" fmla="*/ 717880 w 828892"/>
                    <a:gd name="connsiteY560" fmla="*/ 461960 h 1201671"/>
                    <a:gd name="connsiteX561" fmla="*/ 720452 w 828892"/>
                    <a:gd name="connsiteY561" fmla="*/ 457054 h 1201671"/>
                    <a:gd name="connsiteX562" fmla="*/ 721996 w 828892"/>
                    <a:gd name="connsiteY562" fmla="*/ 454767 h 1201671"/>
                    <a:gd name="connsiteX563" fmla="*/ 725419 w 828892"/>
                    <a:gd name="connsiteY563" fmla="*/ 453523 h 1201671"/>
                    <a:gd name="connsiteX564" fmla="*/ 731673 w 828892"/>
                    <a:gd name="connsiteY564" fmla="*/ 445530 h 1201671"/>
                    <a:gd name="connsiteX565" fmla="*/ 734101 w 828892"/>
                    <a:gd name="connsiteY565" fmla="*/ 441356 h 1201671"/>
                    <a:gd name="connsiteX566" fmla="*/ 740837 w 828892"/>
                    <a:gd name="connsiteY566" fmla="*/ 441745 h 1201671"/>
                    <a:gd name="connsiteX567" fmla="*/ 745374 w 828892"/>
                    <a:gd name="connsiteY567" fmla="*/ 445675 h 1201671"/>
                    <a:gd name="connsiteX568" fmla="*/ 748916 w 828892"/>
                    <a:gd name="connsiteY568" fmla="*/ 451399 h 1201671"/>
                    <a:gd name="connsiteX569" fmla="*/ 749981 w 828892"/>
                    <a:gd name="connsiteY569" fmla="*/ 459300 h 1201671"/>
                    <a:gd name="connsiteX570" fmla="*/ 742950 w 828892"/>
                    <a:gd name="connsiteY570" fmla="*/ 465269 h 1201671"/>
                    <a:gd name="connsiteX571" fmla="*/ 742143 w 828892"/>
                    <a:gd name="connsiteY571" fmla="*/ 469043 h 1201671"/>
                    <a:gd name="connsiteX572" fmla="*/ 739193 w 828892"/>
                    <a:gd name="connsiteY572" fmla="*/ 470830 h 1201671"/>
                    <a:gd name="connsiteX573" fmla="*/ 735704 w 828892"/>
                    <a:gd name="connsiteY573" fmla="*/ 475656 h 1201671"/>
                    <a:gd name="connsiteX574" fmla="*/ 731266 w 828892"/>
                    <a:gd name="connsiteY574" fmla="*/ 476992 h 1201671"/>
                    <a:gd name="connsiteX575" fmla="*/ 731329 w 828892"/>
                    <a:gd name="connsiteY575" fmla="*/ 484818 h 1201671"/>
                    <a:gd name="connsiteX576" fmla="*/ 736311 w 828892"/>
                    <a:gd name="connsiteY576" fmla="*/ 486842 h 1201671"/>
                    <a:gd name="connsiteX577" fmla="*/ 740174 w 828892"/>
                    <a:gd name="connsiteY577" fmla="*/ 491564 h 1201671"/>
                    <a:gd name="connsiteX578" fmla="*/ 744093 w 828892"/>
                    <a:gd name="connsiteY578" fmla="*/ 495642 h 1201671"/>
                    <a:gd name="connsiteX579" fmla="*/ 754511 w 828892"/>
                    <a:gd name="connsiteY579" fmla="*/ 490894 h 1201671"/>
                    <a:gd name="connsiteX580" fmla="*/ 757006 w 828892"/>
                    <a:gd name="connsiteY580" fmla="*/ 486990 h 1201671"/>
                    <a:gd name="connsiteX581" fmla="*/ 760018 w 828892"/>
                    <a:gd name="connsiteY581" fmla="*/ 486324 h 1201671"/>
                    <a:gd name="connsiteX582" fmla="*/ 764200 w 828892"/>
                    <a:gd name="connsiteY582" fmla="*/ 482250 h 1201671"/>
                    <a:gd name="connsiteX583" fmla="*/ 765773 w 828892"/>
                    <a:gd name="connsiteY583" fmla="*/ 477203 h 1201671"/>
                    <a:gd name="connsiteX584" fmla="*/ 767586 w 828892"/>
                    <a:gd name="connsiteY584" fmla="*/ 475933 h 1201671"/>
                    <a:gd name="connsiteX585" fmla="*/ 767771 w 828892"/>
                    <a:gd name="connsiteY585" fmla="*/ 471656 h 1201671"/>
                    <a:gd name="connsiteX586" fmla="*/ 767749 w 828892"/>
                    <a:gd name="connsiteY586" fmla="*/ 464743 h 1201671"/>
                    <a:gd name="connsiteX587" fmla="*/ 769185 w 828892"/>
                    <a:gd name="connsiteY587" fmla="*/ 460399 h 1201671"/>
                    <a:gd name="connsiteX588" fmla="*/ 770188 w 828892"/>
                    <a:gd name="connsiteY588" fmla="*/ 453916 h 1201671"/>
                    <a:gd name="connsiteX589" fmla="*/ 771587 w 828892"/>
                    <a:gd name="connsiteY589" fmla="*/ 452643 h 1201671"/>
                    <a:gd name="connsiteX590" fmla="*/ 774477 w 828892"/>
                    <a:gd name="connsiteY590" fmla="*/ 449205 h 1201671"/>
                    <a:gd name="connsiteX591" fmla="*/ 779163 w 828892"/>
                    <a:gd name="connsiteY591" fmla="*/ 438385 h 1201671"/>
                    <a:gd name="connsiteX592" fmla="*/ 781313 w 828892"/>
                    <a:gd name="connsiteY592" fmla="*/ 435972 h 1201671"/>
                    <a:gd name="connsiteX593" fmla="*/ 783648 w 828892"/>
                    <a:gd name="connsiteY593" fmla="*/ 434951 h 1201671"/>
                    <a:gd name="connsiteX594" fmla="*/ 784607 w 828892"/>
                    <a:gd name="connsiteY594" fmla="*/ 432590 h 1201671"/>
                    <a:gd name="connsiteX595" fmla="*/ 787797 w 828892"/>
                    <a:gd name="connsiteY595" fmla="*/ 430736 h 1201671"/>
                    <a:gd name="connsiteX596" fmla="*/ 789625 w 828892"/>
                    <a:gd name="connsiteY596" fmla="*/ 426802 h 1201671"/>
                    <a:gd name="connsiteX597" fmla="*/ 790794 w 828892"/>
                    <a:gd name="connsiteY597" fmla="*/ 425814 h 1201671"/>
                    <a:gd name="connsiteX598" fmla="*/ 791479 w 828892"/>
                    <a:gd name="connsiteY598" fmla="*/ 422743 h 1201671"/>
                    <a:gd name="connsiteX599" fmla="*/ 796353 w 828892"/>
                    <a:gd name="connsiteY599" fmla="*/ 419993 h 1201671"/>
                    <a:gd name="connsiteX600" fmla="*/ 798873 w 828892"/>
                    <a:gd name="connsiteY600" fmla="*/ 414276 h 1201671"/>
                    <a:gd name="connsiteX601" fmla="*/ 802089 w 828892"/>
                    <a:gd name="connsiteY601" fmla="*/ 409114 h 1201671"/>
                    <a:gd name="connsiteX602" fmla="*/ 805901 w 828892"/>
                    <a:gd name="connsiteY602" fmla="*/ 403882 h 1201671"/>
                    <a:gd name="connsiteX603" fmla="*/ 812748 w 828892"/>
                    <a:gd name="connsiteY603" fmla="*/ 391677 h 1201671"/>
                    <a:gd name="connsiteX604" fmla="*/ 815993 w 828892"/>
                    <a:gd name="connsiteY604" fmla="*/ 385438 h 1201671"/>
                    <a:gd name="connsiteX605" fmla="*/ 817629 w 828892"/>
                    <a:gd name="connsiteY605" fmla="*/ 376147 h 1201671"/>
                    <a:gd name="connsiteX606" fmla="*/ 818669 w 828892"/>
                    <a:gd name="connsiteY606" fmla="*/ 362137 h 1201671"/>
                    <a:gd name="connsiteX607" fmla="*/ 822200 w 828892"/>
                    <a:gd name="connsiteY607" fmla="*/ 356282 h 1201671"/>
                    <a:gd name="connsiteX608" fmla="*/ 822148 w 828892"/>
                    <a:gd name="connsiteY608" fmla="*/ 352464 h 1201671"/>
                    <a:gd name="connsiteX609" fmla="*/ 823225 w 828892"/>
                    <a:gd name="connsiteY609" fmla="*/ 349081 h 1201671"/>
                    <a:gd name="connsiteX610" fmla="*/ 823965 w 828892"/>
                    <a:gd name="connsiteY610" fmla="*/ 341244 h 1201671"/>
                    <a:gd name="connsiteX611" fmla="*/ 825316 w 828892"/>
                    <a:gd name="connsiteY611" fmla="*/ 336537 h 1201671"/>
                    <a:gd name="connsiteX612" fmla="*/ 827714 w 828892"/>
                    <a:gd name="connsiteY612" fmla="*/ 332718 h 1201671"/>
                    <a:gd name="connsiteX613" fmla="*/ 827529 w 828892"/>
                    <a:gd name="connsiteY613" fmla="*/ 329669 h 1201671"/>
                    <a:gd name="connsiteX614" fmla="*/ 828450 w 828892"/>
                    <a:gd name="connsiteY614" fmla="*/ 326357 h 1201671"/>
                    <a:gd name="connsiteX615" fmla="*/ 825701 w 828892"/>
                    <a:gd name="connsiteY615" fmla="*/ 320492 h 1201671"/>
                    <a:gd name="connsiteX616" fmla="*/ 813440 w 828892"/>
                    <a:gd name="connsiteY616" fmla="*/ 314164 h 1201671"/>
                    <a:gd name="connsiteX617" fmla="*/ 809095 w 828892"/>
                    <a:gd name="connsiteY617" fmla="*/ 303055 h 1201671"/>
                    <a:gd name="connsiteX618" fmla="*/ 803544 w 828892"/>
                    <a:gd name="connsiteY618" fmla="*/ 297464 h 1201671"/>
                    <a:gd name="connsiteX619" fmla="*/ 800757 w 828892"/>
                    <a:gd name="connsiteY619" fmla="*/ 292257 h 1201671"/>
                    <a:gd name="connsiteX620" fmla="*/ 799055 w 828892"/>
                    <a:gd name="connsiteY620" fmla="*/ 291114 h 1201671"/>
                    <a:gd name="connsiteX621" fmla="*/ 795916 w 828892"/>
                    <a:gd name="connsiteY621" fmla="*/ 284235 h 1201671"/>
                    <a:gd name="connsiteX622" fmla="*/ 784732 w 828892"/>
                    <a:gd name="connsiteY622" fmla="*/ 284238 h 1201671"/>
                    <a:gd name="connsiteX623" fmla="*/ 768086 w 828892"/>
                    <a:gd name="connsiteY623" fmla="*/ 285097 h 1201671"/>
                    <a:gd name="connsiteX624" fmla="*/ 749560 w 828892"/>
                    <a:gd name="connsiteY624" fmla="*/ 285345 h 1201671"/>
                    <a:gd name="connsiteX625" fmla="*/ 733627 w 828892"/>
                    <a:gd name="connsiteY625" fmla="*/ 286396 h 1201671"/>
                    <a:gd name="connsiteX626" fmla="*/ 732084 w 828892"/>
                    <a:gd name="connsiteY626" fmla="*/ 288475 h 1201671"/>
                    <a:gd name="connsiteX627" fmla="*/ 728135 w 828892"/>
                    <a:gd name="connsiteY627" fmla="*/ 289522 h 1201671"/>
                    <a:gd name="connsiteX628" fmla="*/ 719549 w 828892"/>
                    <a:gd name="connsiteY628" fmla="*/ 290329 h 1201671"/>
                    <a:gd name="connsiteX629" fmla="*/ 702548 w 828892"/>
                    <a:gd name="connsiteY629" fmla="*/ 290877 h 1201671"/>
                    <a:gd name="connsiteX630" fmla="*/ 682737 w 828892"/>
                    <a:gd name="connsiteY630" fmla="*/ 289519 h 1201671"/>
                    <a:gd name="connsiteX631" fmla="*/ 678141 w 828892"/>
                    <a:gd name="connsiteY631" fmla="*/ 286111 h 1201671"/>
                    <a:gd name="connsiteX632" fmla="*/ 670095 w 828892"/>
                    <a:gd name="connsiteY632" fmla="*/ 281067 h 1201671"/>
                    <a:gd name="connsiteX633" fmla="*/ 665258 w 828892"/>
                    <a:gd name="connsiteY633" fmla="*/ 278551 h 1201671"/>
                    <a:gd name="connsiteX634" fmla="*/ 660007 w 828892"/>
                    <a:gd name="connsiteY634" fmla="*/ 275487 h 1201671"/>
                    <a:gd name="connsiteX635" fmla="*/ 658141 w 828892"/>
                    <a:gd name="connsiteY635" fmla="*/ 270632 h 1201671"/>
                    <a:gd name="connsiteX636" fmla="*/ 655802 w 828892"/>
                    <a:gd name="connsiteY636" fmla="*/ 264481 h 1201671"/>
                    <a:gd name="connsiteX637" fmla="*/ 651273 w 828892"/>
                    <a:gd name="connsiteY637" fmla="*/ 262161 h 1201671"/>
                    <a:gd name="connsiteX638" fmla="*/ 651528 w 828892"/>
                    <a:gd name="connsiteY638" fmla="*/ 257710 h 1201671"/>
                    <a:gd name="connsiteX639" fmla="*/ 650362 w 828892"/>
                    <a:gd name="connsiteY639" fmla="*/ 247681 h 1201671"/>
                    <a:gd name="connsiteX640" fmla="*/ 646317 w 828892"/>
                    <a:gd name="connsiteY640" fmla="*/ 250990 h 1201671"/>
                    <a:gd name="connsiteX641" fmla="*/ 645070 w 828892"/>
                    <a:gd name="connsiteY641" fmla="*/ 252932 h 1201671"/>
                    <a:gd name="connsiteX642" fmla="*/ 643860 w 828892"/>
                    <a:gd name="connsiteY642" fmla="*/ 254461 h 1201671"/>
                    <a:gd name="connsiteX643" fmla="*/ 643108 w 828892"/>
                    <a:gd name="connsiteY643" fmla="*/ 255474 h 1201671"/>
                    <a:gd name="connsiteX644" fmla="*/ 642457 w 828892"/>
                    <a:gd name="connsiteY644" fmla="*/ 256821 h 1201671"/>
                    <a:gd name="connsiteX645" fmla="*/ 641772 w 828892"/>
                    <a:gd name="connsiteY645" fmla="*/ 257251 h 1201671"/>
                    <a:gd name="connsiteX646" fmla="*/ 641188 w 828892"/>
                    <a:gd name="connsiteY646" fmla="*/ 257784 h 1201671"/>
                    <a:gd name="connsiteX647" fmla="*/ 640096 w 828892"/>
                    <a:gd name="connsiteY647" fmla="*/ 258187 h 1201671"/>
                    <a:gd name="connsiteX648" fmla="*/ 638827 w 828892"/>
                    <a:gd name="connsiteY648" fmla="*/ 259001 h 1201671"/>
                    <a:gd name="connsiteX649" fmla="*/ 638408 w 828892"/>
                    <a:gd name="connsiteY649" fmla="*/ 259353 h 1201671"/>
                    <a:gd name="connsiteX650" fmla="*/ 637679 w 828892"/>
                    <a:gd name="connsiteY650" fmla="*/ 259538 h 1201671"/>
                    <a:gd name="connsiteX651" fmla="*/ 636898 w 828892"/>
                    <a:gd name="connsiteY651" fmla="*/ 260292 h 1201671"/>
                    <a:gd name="connsiteX652" fmla="*/ 635914 w 828892"/>
                    <a:gd name="connsiteY652" fmla="*/ 261162 h 1201671"/>
                    <a:gd name="connsiteX653" fmla="*/ 635048 w 828892"/>
                    <a:gd name="connsiteY653" fmla="*/ 262139 h 1201671"/>
                    <a:gd name="connsiteX654" fmla="*/ 634293 w 828892"/>
                    <a:gd name="connsiteY654" fmla="*/ 263375 h 1201671"/>
                    <a:gd name="connsiteX655" fmla="*/ 633657 w 828892"/>
                    <a:gd name="connsiteY655" fmla="*/ 264311 h 1201671"/>
                    <a:gd name="connsiteX656" fmla="*/ 632816 w 828892"/>
                    <a:gd name="connsiteY656" fmla="*/ 265388 h 1201671"/>
                    <a:gd name="connsiteX657" fmla="*/ 632594 w 828892"/>
                    <a:gd name="connsiteY657" fmla="*/ 266465 h 1201671"/>
                    <a:gd name="connsiteX658" fmla="*/ 632272 w 828892"/>
                    <a:gd name="connsiteY658" fmla="*/ 266672 h 1201671"/>
                    <a:gd name="connsiteX659" fmla="*/ 631873 w 828892"/>
                    <a:gd name="connsiteY659" fmla="*/ 267364 h 1201671"/>
                    <a:gd name="connsiteX660" fmla="*/ 631488 w 828892"/>
                    <a:gd name="connsiteY660" fmla="*/ 268607 h 1201671"/>
                    <a:gd name="connsiteX661" fmla="*/ 631099 w 828892"/>
                    <a:gd name="connsiteY661" fmla="*/ 268878 h 1201671"/>
                    <a:gd name="connsiteX662" fmla="*/ 630603 w 828892"/>
                    <a:gd name="connsiteY662" fmla="*/ 270047 h 1201671"/>
                    <a:gd name="connsiteX663" fmla="*/ 629945 w 828892"/>
                    <a:gd name="connsiteY663" fmla="*/ 270939 h 1201671"/>
                    <a:gd name="connsiteX664" fmla="*/ 629175 w 828892"/>
                    <a:gd name="connsiteY664" fmla="*/ 271416 h 1201671"/>
                    <a:gd name="connsiteX665" fmla="*/ 628890 w 828892"/>
                    <a:gd name="connsiteY665" fmla="*/ 272049 h 1201671"/>
                    <a:gd name="connsiteX666" fmla="*/ 628257 w 828892"/>
                    <a:gd name="connsiteY666" fmla="*/ 273285 h 1201671"/>
                    <a:gd name="connsiteX667" fmla="*/ 627854 w 828892"/>
                    <a:gd name="connsiteY667" fmla="*/ 274650 h 1201671"/>
                    <a:gd name="connsiteX668" fmla="*/ 627102 w 828892"/>
                    <a:gd name="connsiteY668" fmla="*/ 275727 h 1201671"/>
                    <a:gd name="connsiteX669" fmla="*/ 626588 w 828892"/>
                    <a:gd name="connsiteY669" fmla="*/ 277415 h 1201671"/>
                    <a:gd name="connsiteX670" fmla="*/ 626599 w 828892"/>
                    <a:gd name="connsiteY670" fmla="*/ 278280 h 1201671"/>
                    <a:gd name="connsiteX671" fmla="*/ 626159 w 828892"/>
                    <a:gd name="connsiteY671" fmla="*/ 278673 h 1201671"/>
                    <a:gd name="connsiteX672" fmla="*/ 625937 w 828892"/>
                    <a:gd name="connsiteY672" fmla="*/ 279905 h 1201671"/>
                    <a:gd name="connsiteX673" fmla="*/ 625622 w 828892"/>
                    <a:gd name="connsiteY673" fmla="*/ 281211 h 1201671"/>
                    <a:gd name="connsiteX674" fmla="*/ 625059 w 828892"/>
                    <a:gd name="connsiteY674" fmla="*/ 282888 h 1201671"/>
                    <a:gd name="connsiteX675" fmla="*/ 624893 w 828892"/>
                    <a:gd name="connsiteY675" fmla="*/ 283864 h 1201671"/>
                    <a:gd name="connsiteX676" fmla="*/ 624634 w 828892"/>
                    <a:gd name="connsiteY676" fmla="*/ 284834 h 1201671"/>
                    <a:gd name="connsiteX677" fmla="*/ 624145 w 828892"/>
                    <a:gd name="connsiteY677" fmla="*/ 287117 h 1201671"/>
                    <a:gd name="connsiteX678" fmla="*/ 623901 w 828892"/>
                    <a:gd name="connsiteY678" fmla="*/ 289892 h 1201671"/>
                    <a:gd name="connsiteX679" fmla="*/ 623646 w 828892"/>
                    <a:gd name="connsiteY679" fmla="*/ 290732 h 1201671"/>
                    <a:gd name="connsiteX680" fmla="*/ 622894 w 828892"/>
                    <a:gd name="connsiteY680" fmla="*/ 291950 h 1201671"/>
                    <a:gd name="connsiteX681" fmla="*/ 621440 w 828892"/>
                    <a:gd name="connsiteY681" fmla="*/ 290707 h 1201671"/>
                    <a:gd name="connsiteX682" fmla="*/ 619712 w 828892"/>
                    <a:gd name="connsiteY682" fmla="*/ 288046 h 1201671"/>
                    <a:gd name="connsiteX683" fmla="*/ 618716 w 828892"/>
                    <a:gd name="connsiteY683" fmla="*/ 285689 h 1201671"/>
                    <a:gd name="connsiteX684" fmla="*/ 618727 w 828892"/>
                    <a:gd name="connsiteY684" fmla="*/ 284227 h 1201671"/>
                    <a:gd name="connsiteX685" fmla="*/ 618724 w 828892"/>
                    <a:gd name="connsiteY685" fmla="*/ 282813 h 1201671"/>
                    <a:gd name="connsiteX686" fmla="*/ 619231 w 828892"/>
                    <a:gd name="connsiteY686" fmla="*/ 281467 h 1201671"/>
                    <a:gd name="connsiteX687" fmla="*/ 619786 w 828892"/>
                    <a:gd name="connsiteY687" fmla="*/ 279561 h 1201671"/>
                    <a:gd name="connsiteX688" fmla="*/ 621399 w 828892"/>
                    <a:gd name="connsiteY688" fmla="*/ 278887 h 1201671"/>
                    <a:gd name="connsiteX689" fmla="*/ 621481 w 828892"/>
                    <a:gd name="connsiteY689" fmla="*/ 277944 h 1201671"/>
                    <a:gd name="connsiteX690" fmla="*/ 621917 w 828892"/>
                    <a:gd name="connsiteY690" fmla="*/ 276893 h 1201671"/>
                    <a:gd name="connsiteX691" fmla="*/ 621929 w 828892"/>
                    <a:gd name="connsiteY691" fmla="*/ 275250 h 1201671"/>
                    <a:gd name="connsiteX692" fmla="*/ 621929 w 828892"/>
                    <a:gd name="connsiteY692" fmla="*/ 269570 h 1201671"/>
                    <a:gd name="connsiteX693" fmla="*/ 621917 w 828892"/>
                    <a:gd name="connsiteY693" fmla="*/ 266883 h 1201671"/>
                    <a:gd name="connsiteX694" fmla="*/ 622528 w 828892"/>
                    <a:gd name="connsiteY694" fmla="*/ 265395 h 1201671"/>
                    <a:gd name="connsiteX695" fmla="*/ 623372 w 828892"/>
                    <a:gd name="connsiteY695" fmla="*/ 264270 h 1201671"/>
                    <a:gd name="connsiteX696" fmla="*/ 623764 w 828892"/>
                    <a:gd name="connsiteY696" fmla="*/ 263297 h 1201671"/>
                    <a:gd name="connsiteX697" fmla="*/ 624630 w 828892"/>
                    <a:gd name="connsiteY697" fmla="*/ 262076 h 1201671"/>
                    <a:gd name="connsiteX698" fmla="*/ 624997 w 828892"/>
                    <a:gd name="connsiteY698" fmla="*/ 261436 h 1201671"/>
                    <a:gd name="connsiteX699" fmla="*/ 625589 w 828892"/>
                    <a:gd name="connsiteY699" fmla="*/ 261166 h 1201671"/>
                    <a:gd name="connsiteX700" fmla="*/ 625740 w 828892"/>
                    <a:gd name="connsiteY700" fmla="*/ 260374 h 1201671"/>
                    <a:gd name="connsiteX701" fmla="*/ 626743 w 828892"/>
                    <a:gd name="connsiteY701" fmla="*/ 259630 h 1201671"/>
                    <a:gd name="connsiteX702" fmla="*/ 627276 w 828892"/>
                    <a:gd name="connsiteY702" fmla="*/ 258672 h 1201671"/>
                    <a:gd name="connsiteX703" fmla="*/ 628342 w 828892"/>
                    <a:gd name="connsiteY703" fmla="*/ 257558 h 1201671"/>
                    <a:gd name="connsiteX704" fmla="*/ 630366 w 828892"/>
                    <a:gd name="connsiteY704" fmla="*/ 254986 h 1201671"/>
                    <a:gd name="connsiteX705" fmla="*/ 631610 w 828892"/>
                    <a:gd name="connsiteY705" fmla="*/ 253576 h 1201671"/>
                    <a:gd name="connsiteX706" fmla="*/ 632691 w 828892"/>
                    <a:gd name="connsiteY706" fmla="*/ 252044 h 1201671"/>
                    <a:gd name="connsiteX707" fmla="*/ 633368 w 828892"/>
                    <a:gd name="connsiteY707" fmla="*/ 251367 h 1201671"/>
                    <a:gd name="connsiteX708" fmla="*/ 634138 w 828892"/>
                    <a:gd name="connsiteY708" fmla="*/ 251319 h 1201671"/>
                    <a:gd name="connsiteX709" fmla="*/ 634371 w 828892"/>
                    <a:gd name="connsiteY709" fmla="*/ 250875 h 1201671"/>
                    <a:gd name="connsiteX710" fmla="*/ 635237 w 828892"/>
                    <a:gd name="connsiteY710" fmla="*/ 250286 h 1201671"/>
                    <a:gd name="connsiteX711" fmla="*/ 636273 w 828892"/>
                    <a:gd name="connsiteY711" fmla="*/ 249779 h 1201671"/>
                    <a:gd name="connsiteX712" fmla="*/ 637191 w 828892"/>
                    <a:gd name="connsiteY712" fmla="*/ 248988 h 1201671"/>
                    <a:gd name="connsiteX713" fmla="*/ 639478 w 828892"/>
                    <a:gd name="connsiteY713" fmla="*/ 247367 h 1201671"/>
                    <a:gd name="connsiteX714" fmla="*/ 640140 w 828892"/>
                    <a:gd name="connsiteY714" fmla="*/ 246664 h 1201671"/>
                    <a:gd name="connsiteX715" fmla="*/ 641110 w 828892"/>
                    <a:gd name="connsiteY715" fmla="*/ 246220 h 1201671"/>
                    <a:gd name="connsiteX716" fmla="*/ 642046 w 828892"/>
                    <a:gd name="connsiteY716" fmla="*/ 245568 h 1201671"/>
                    <a:gd name="connsiteX717" fmla="*/ 643412 w 828892"/>
                    <a:gd name="connsiteY717" fmla="*/ 244921 h 1201671"/>
                    <a:gd name="connsiteX718" fmla="*/ 644078 w 828892"/>
                    <a:gd name="connsiteY718" fmla="*/ 244210 h 1201671"/>
                    <a:gd name="connsiteX719" fmla="*/ 645055 w 828892"/>
                    <a:gd name="connsiteY719" fmla="*/ 243689 h 1201671"/>
                    <a:gd name="connsiteX720" fmla="*/ 646757 w 828892"/>
                    <a:gd name="connsiteY720" fmla="*/ 242460 h 1201671"/>
                    <a:gd name="connsiteX721" fmla="*/ 648027 w 828892"/>
                    <a:gd name="connsiteY721" fmla="*/ 241513 h 1201671"/>
                    <a:gd name="connsiteX722" fmla="*/ 649974 w 828892"/>
                    <a:gd name="connsiteY722" fmla="*/ 240543 h 1201671"/>
                    <a:gd name="connsiteX723" fmla="*/ 651228 w 828892"/>
                    <a:gd name="connsiteY723" fmla="*/ 239592 h 1201671"/>
                    <a:gd name="connsiteX724" fmla="*/ 652409 w 828892"/>
                    <a:gd name="connsiteY724" fmla="*/ 238941 h 1201671"/>
                    <a:gd name="connsiteX725" fmla="*/ 653434 w 828892"/>
                    <a:gd name="connsiteY725" fmla="*/ 237646 h 1201671"/>
                    <a:gd name="connsiteX726" fmla="*/ 654718 w 828892"/>
                    <a:gd name="connsiteY726" fmla="*/ 236310 h 1201671"/>
                    <a:gd name="connsiteX727" fmla="*/ 657420 w 828892"/>
                    <a:gd name="connsiteY727" fmla="*/ 231877 h 1201671"/>
                    <a:gd name="connsiteX728" fmla="*/ 658423 w 828892"/>
                    <a:gd name="connsiteY728" fmla="*/ 230441 h 1201671"/>
                    <a:gd name="connsiteX729" fmla="*/ 659303 w 828892"/>
                    <a:gd name="connsiteY729" fmla="*/ 229442 h 1201671"/>
                    <a:gd name="connsiteX730" fmla="*/ 659377 w 828892"/>
                    <a:gd name="connsiteY730" fmla="*/ 228239 h 1201671"/>
                    <a:gd name="connsiteX731" fmla="*/ 659585 w 828892"/>
                    <a:gd name="connsiteY731" fmla="*/ 228224 h 1201671"/>
                    <a:gd name="connsiteX732" fmla="*/ 659222 w 828892"/>
                    <a:gd name="connsiteY732" fmla="*/ 216446 h 1201671"/>
                    <a:gd name="connsiteX733" fmla="*/ 658478 w 828892"/>
                    <a:gd name="connsiteY733" fmla="*/ 213108 h 1201671"/>
                    <a:gd name="connsiteX734" fmla="*/ 657842 w 828892"/>
                    <a:gd name="connsiteY734" fmla="*/ 210011 h 1201671"/>
                    <a:gd name="connsiteX735" fmla="*/ 657001 w 828892"/>
                    <a:gd name="connsiteY735" fmla="*/ 207439 h 1201671"/>
                    <a:gd name="connsiteX736" fmla="*/ 657001 w 828892"/>
                    <a:gd name="connsiteY736" fmla="*/ 203509 h 1201671"/>
                    <a:gd name="connsiteX737" fmla="*/ 657001 w 828892"/>
                    <a:gd name="connsiteY737" fmla="*/ 199905 h 1201671"/>
                    <a:gd name="connsiteX738" fmla="*/ 655603 w 828892"/>
                    <a:gd name="connsiteY738" fmla="*/ 198539 h 1201671"/>
                    <a:gd name="connsiteX739" fmla="*/ 654033 w 828892"/>
                    <a:gd name="connsiteY739" fmla="*/ 197747 h 1201671"/>
                    <a:gd name="connsiteX740" fmla="*/ 651113 w 828892"/>
                    <a:gd name="connsiteY740" fmla="*/ 196630 h 1201671"/>
                    <a:gd name="connsiteX741" fmla="*/ 647583 w 828892"/>
                    <a:gd name="connsiteY741" fmla="*/ 195964 h 1201671"/>
                    <a:gd name="connsiteX742" fmla="*/ 644633 w 828892"/>
                    <a:gd name="connsiteY742" fmla="*/ 194528 h 1201671"/>
                    <a:gd name="connsiteX743" fmla="*/ 641143 w 828892"/>
                    <a:gd name="connsiteY743" fmla="*/ 194506 h 1201671"/>
                    <a:gd name="connsiteX744" fmla="*/ 632850 w 828892"/>
                    <a:gd name="connsiteY744" fmla="*/ 196167 h 1201671"/>
                    <a:gd name="connsiteX745" fmla="*/ 629493 w 828892"/>
                    <a:gd name="connsiteY745" fmla="*/ 196896 h 1201671"/>
                    <a:gd name="connsiteX746" fmla="*/ 626366 w 828892"/>
                    <a:gd name="connsiteY746" fmla="*/ 198217 h 1201671"/>
                    <a:gd name="connsiteX747" fmla="*/ 624723 w 828892"/>
                    <a:gd name="connsiteY747" fmla="*/ 198232 h 1201671"/>
                    <a:gd name="connsiteX748" fmla="*/ 623298 w 828892"/>
                    <a:gd name="connsiteY748" fmla="*/ 198554 h 1201671"/>
                    <a:gd name="connsiteX749" fmla="*/ 622117 w 828892"/>
                    <a:gd name="connsiteY749" fmla="*/ 198931 h 1201671"/>
                    <a:gd name="connsiteX750" fmla="*/ 620641 w 828892"/>
                    <a:gd name="connsiteY750" fmla="*/ 199642 h 1201671"/>
                    <a:gd name="connsiteX751" fmla="*/ 616129 w 828892"/>
                    <a:gd name="connsiteY751" fmla="*/ 200460 h 1201671"/>
                    <a:gd name="connsiteX752" fmla="*/ 614523 w 828892"/>
                    <a:gd name="connsiteY752" fmla="*/ 200774 h 1201671"/>
                    <a:gd name="connsiteX753" fmla="*/ 613150 w 828892"/>
                    <a:gd name="connsiteY753" fmla="*/ 201814 h 1201671"/>
                    <a:gd name="connsiteX754" fmla="*/ 609583 w 828892"/>
                    <a:gd name="connsiteY754" fmla="*/ 202465 h 1201671"/>
                    <a:gd name="connsiteX755" fmla="*/ 608976 w 828892"/>
                    <a:gd name="connsiteY755" fmla="*/ 200005 h 1201671"/>
                    <a:gd name="connsiteX756" fmla="*/ 608990 w 828892"/>
                    <a:gd name="connsiteY756" fmla="*/ 196530 h 1201671"/>
                    <a:gd name="connsiteX757" fmla="*/ 608883 w 828892"/>
                    <a:gd name="connsiteY757" fmla="*/ 194976 h 1201671"/>
                    <a:gd name="connsiteX758" fmla="*/ 606766 w 828892"/>
                    <a:gd name="connsiteY758" fmla="*/ 193806 h 1201671"/>
                    <a:gd name="connsiteX759" fmla="*/ 603846 w 828892"/>
                    <a:gd name="connsiteY759" fmla="*/ 193766 h 1201671"/>
                    <a:gd name="connsiteX760" fmla="*/ 600786 w 828892"/>
                    <a:gd name="connsiteY760" fmla="*/ 193766 h 1201671"/>
                    <a:gd name="connsiteX761" fmla="*/ 597259 w 828892"/>
                    <a:gd name="connsiteY761" fmla="*/ 193725 h 1201671"/>
                    <a:gd name="connsiteX762" fmla="*/ 596089 w 828892"/>
                    <a:gd name="connsiteY762" fmla="*/ 194532 h 1201671"/>
                    <a:gd name="connsiteX763" fmla="*/ 595064 w 828892"/>
                    <a:gd name="connsiteY763" fmla="*/ 194561 h 1201671"/>
                    <a:gd name="connsiteX764" fmla="*/ 593909 w 828892"/>
                    <a:gd name="connsiteY764" fmla="*/ 195161 h 1201671"/>
                    <a:gd name="connsiteX765" fmla="*/ 589772 w 828892"/>
                    <a:gd name="connsiteY765" fmla="*/ 196715 h 1201671"/>
                    <a:gd name="connsiteX766" fmla="*/ 587411 w 828892"/>
                    <a:gd name="connsiteY766" fmla="*/ 197129 h 1201671"/>
                    <a:gd name="connsiteX767" fmla="*/ 585298 w 828892"/>
                    <a:gd name="connsiteY767" fmla="*/ 198399 h 1201671"/>
                    <a:gd name="connsiteX768" fmla="*/ 581626 w 828892"/>
                    <a:gd name="connsiteY768" fmla="*/ 199668 h 1201671"/>
                    <a:gd name="connsiteX769" fmla="*/ 578125 w 828892"/>
                    <a:gd name="connsiteY769" fmla="*/ 200645 h 1201671"/>
                    <a:gd name="connsiteX770" fmla="*/ 575505 w 828892"/>
                    <a:gd name="connsiteY770" fmla="*/ 202632 h 1201671"/>
                    <a:gd name="connsiteX771" fmla="*/ 570935 w 828892"/>
                    <a:gd name="connsiteY771" fmla="*/ 205592 h 1201671"/>
                    <a:gd name="connsiteX772" fmla="*/ 568573 w 828892"/>
                    <a:gd name="connsiteY772" fmla="*/ 208371 h 1201671"/>
                    <a:gd name="connsiteX773" fmla="*/ 567941 w 828892"/>
                    <a:gd name="connsiteY773" fmla="*/ 209437 h 1201671"/>
                    <a:gd name="connsiteX774" fmla="*/ 565465 w 828892"/>
                    <a:gd name="connsiteY774" fmla="*/ 211036 h 1201671"/>
                    <a:gd name="connsiteX775" fmla="*/ 563322 w 828892"/>
                    <a:gd name="connsiteY775" fmla="*/ 212675 h 1201671"/>
                    <a:gd name="connsiteX776" fmla="*/ 557445 w 828892"/>
                    <a:gd name="connsiteY776" fmla="*/ 216020 h 1201671"/>
                    <a:gd name="connsiteX777" fmla="*/ 555828 w 828892"/>
                    <a:gd name="connsiteY777" fmla="*/ 216660 h 1201671"/>
                    <a:gd name="connsiteX778" fmla="*/ 553585 w 828892"/>
                    <a:gd name="connsiteY778" fmla="*/ 216708 h 1201671"/>
                    <a:gd name="connsiteX779" fmla="*/ 552467 w 828892"/>
                    <a:gd name="connsiteY779" fmla="*/ 217323 h 1201671"/>
                    <a:gd name="connsiteX780" fmla="*/ 551805 w 828892"/>
                    <a:gd name="connsiteY780" fmla="*/ 217363 h 1201671"/>
                    <a:gd name="connsiteX781" fmla="*/ 548160 w 828892"/>
                    <a:gd name="connsiteY781" fmla="*/ 218518 h 1201671"/>
                    <a:gd name="connsiteX782" fmla="*/ 544070 w 828892"/>
                    <a:gd name="connsiteY782" fmla="*/ 219425 h 1201671"/>
                    <a:gd name="connsiteX783" fmla="*/ 541609 w 828892"/>
                    <a:gd name="connsiteY783" fmla="*/ 219969 h 1201671"/>
                    <a:gd name="connsiteX784" fmla="*/ 530481 w 828892"/>
                    <a:gd name="connsiteY784" fmla="*/ 220335 h 1201671"/>
                    <a:gd name="connsiteX785" fmla="*/ 522513 w 828892"/>
                    <a:gd name="connsiteY785" fmla="*/ 219439 h 1201671"/>
                    <a:gd name="connsiteX786" fmla="*/ 514741 w 828892"/>
                    <a:gd name="connsiteY786" fmla="*/ 219532 h 1201671"/>
                    <a:gd name="connsiteX787" fmla="*/ 518286 w 828892"/>
                    <a:gd name="connsiteY787" fmla="*/ 219018 h 1201671"/>
                    <a:gd name="connsiteX788" fmla="*/ 521995 w 828892"/>
                    <a:gd name="connsiteY788" fmla="*/ 218044 h 1201671"/>
                    <a:gd name="connsiteX789" fmla="*/ 524100 w 828892"/>
                    <a:gd name="connsiteY789" fmla="*/ 216797 h 1201671"/>
                    <a:gd name="connsiteX790" fmla="*/ 527957 w 828892"/>
                    <a:gd name="connsiteY790" fmla="*/ 216320 h 1201671"/>
                    <a:gd name="connsiteX791" fmla="*/ 529289 w 828892"/>
                    <a:gd name="connsiteY791" fmla="*/ 215602 h 1201671"/>
                    <a:gd name="connsiteX792" fmla="*/ 531132 w 828892"/>
                    <a:gd name="connsiteY792" fmla="*/ 215165 h 1201671"/>
                    <a:gd name="connsiteX793" fmla="*/ 536909 w 828892"/>
                    <a:gd name="connsiteY793" fmla="*/ 214792 h 1201671"/>
                    <a:gd name="connsiteX794" fmla="*/ 542912 w 828892"/>
                    <a:gd name="connsiteY794" fmla="*/ 214348 h 1201671"/>
                    <a:gd name="connsiteX795" fmla="*/ 543837 w 828892"/>
                    <a:gd name="connsiteY795" fmla="*/ 213752 h 1201671"/>
                    <a:gd name="connsiteX796" fmla="*/ 544381 w 828892"/>
                    <a:gd name="connsiteY796" fmla="*/ 213704 h 1201671"/>
                    <a:gd name="connsiteX797" fmla="*/ 546124 w 828892"/>
                    <a:gd name="connsiteY797" fmla="*/ 212183 h 1201671"/>
                    <a:gd name="connsiteX798" fmla="*/ 547730 w 828892"/>
                    <a:gd name="connsiteY798" fmla="*/ 211298 h 1201671"/>
                    <a:gd name="connsiteX799" fmla="*/ 552164 w 828892"/>
                    <a:gd name="connsiteY799" fmla="*/ 207487 h 1201671"/>
                    <a:gd name="connsiteX800" fmla="*/ 553230 w 828892"/>
                    <a:gd name="connsiteY800" fmla="*/ 205770 h 1201671"/>
                    <a:gd name="connsiteX801" fmla="*/ 554577 w 828892"/>
                    <a:gd name="connsiteY801" fmla="*/ 204068 h 1201671"/>
                    <a:gd name="connsiteX802" fmla="*/ 556960 w 828892"/>
                    <a:gd name="connsiteY802" fmla="*/ 202303 h 1201671"/>
                    <a:gd name="connsiteX803" fmla="*/ 558059 w 828892"/>
                    <a:gd name="connsiteY803" fmla="*/ 201995 h 1201671"/>
                    <a:gd name="connsiteX804" fmla="*/ 559110 w 828892"/>
                    <a:gd name="connsiteY804" fmla="*/ 201137 h 1201671"/>
                    <a:gd name="connsiteX805" fmla="*/ 562104 w 828892"/>
                    <a:gd name="connsiteY805" fmla="*/ 200045 h 1201671"/>
                    <a:gd name="connsiteX806" fmla="*/ 564906 w 828892"/>
                    <a:gd name="connsiteY806" fmla="*/ 199679 h 1201671"/>
                    <a:gd name="connsiteX807" fmla="*/ 566760 w 828892"/>
                    <a:gd name="connsiteY807" fmla="*/ 198876 h 1201671"/>
                    <a:gd name="connsiteX808" fmla="*/ 570561 w 828892"/>
                    <a:gd name="connsiteY808" fmla="*/ 196719 h 1201671"/>
                    <a:gd name="connsiteX809" fmla="*/ 574584 w 828892"/>
                    <a:gd name="connsiteY809" fmla="*/ 194783 h 1201671"/>
                    <a:gd name="connsiteX810" fmla="*/ 577052 w 828892"/>
                    <a:gd name="connsiteY810" fmla="*/ 193366 h 1201671"/>
                    <a:gd name="connsiteX811" fmla="*/ 584809 w 828892"/>
                    <a:gd name="connsiteY811" fmla="*/ 189680 h 1201671"/>
                    <a:gd name="connsiteX812" fmla="*/ 588536 w 828892"/>
                    <a:gd name="connsiteY812" fmla="*/ 189721 h 1201671"/>
                    <a:gd name="connsiteX813" fmla="*/ 589561 w 828892"/>
                    <a:gd name="connsiteY813" fmla="*/ 188862 h 1201671"/>
                    <a:gd name="connsiteX814" fmla="*/ 592218 w 828892"/>
                    <a:gd name="connsiteY814" fmla="*/ 187852 h 1201671"/>
                    <a:gd name="connsiteX815" fmla="*/ 593462 w 828892"/>
                    <a:gd name="connsiteY815" fmla="*/ 187134 h 1201671"/>
                    <a:gd name="connsiteX816" fmla="*/ 595590 w 828892"/>
                    <a:gd name="connsiteY816" fmla="*/ 187197 h 1201671"/>
                    <a:gd name="connsiteX817" fmla="*/ 601404 w 828892"/>
                    <a:gd name="connsiteY817" fmla="*/ 188222 h 1201671"/>
                    <a:gd name="connsiteX818" fmla="*/ 604956 w 828892"/>
                    <a:gd name="connsiteY818" fmla="*/ 188589 h 1201671"/>
                    <a:gd name="connsiteX819" fmla="*/ 611440 w 828892"/>
                    <a:gd name="connsiteY819" fmla="*/ 188589 h 1201671"/>
                    <a:gd name="connsiteX820" fmla="*/ 619708 w 828892"/>
                    <a:gd name="connsiteY820" fmla="*/ 188315 h 1201671"/>
                    <a:gd name="connsiteX821" fmla="*/ 625296 w 828892"/>
                    <a:gd name="connsiteY821" fmla="*/ 186809 h 1201671"/>
                    <a:gd name="connsiteX822" fmla="*/ 629708 w 828892"/>
                    <a:gd name="connsiteY822" fmla="*/ 186746 h 1201671"/>
                    <a:gd name="connsiteX823" fmla="*/ 638371 w 828892"/>
                    <a:gd name="connsiteY823" fmla="*/ 187330 h 1201671"/>
                    <a:gd name="connsiteX824" fmla="*/ 639719 w 828892"/>
                    <a:gd name="connsiteY824" fmla="*/ 187849 h 1201671"/>
                    <a:gd name="connsiteX825" fmla="*/ 641876 w 828892"/>
                    <a:gd name="connsiteY825" fmla="*/ 188174 h 1201671"/>
                    <a:gd name="connsiteX826" fmla="*/ 647672 w 828892"/>
                    <a:gd name="connsiteY826" fmla="*/ 188955 h 1201671"/>
                    <a:gd name="connsiteX827" fmla="*/ 650184 w 828892"/>
                    <a:gd name="connsiteY827" fmla="*/ 188925 h 1201671"/>
                    <a:gd name="connsiteX828" fmla="*/ 651380 w 828892"/>
                    <a:gd name="connsiteY828" fmla="*/ 188548 h 1201671"/>
                    <a:gd name="connsiteX829" fmla="*/ 651617 w 828892"/>
                    <a:gd name="connsiteY829" fmla="*/ 187908 h 1201671"/>
                    <a:gd name="connsiteX830" fmla="*/ 653130 w 828892"/>
                    <a:gd name="connsiteY830" fmla="*/ 185665 h 1201671"/>
                    <a:gd name="connsiteX831" fmla="*/ 654751 w 828892"/>
                    <a:gd name="connsiteY831" fmla="*/ 183201 h 1201671"/>
                    <a:gd name="connsiteX832" fmla="*/ 654700 w 828892"/>
                    <a:gd name="connsiteY832" fmla="*/ 181099 h 1201671"/>
                    <a:gd name="connsiteX833" fmla="*/ 653856 w 828892"/>
                    <a:gd name="connsiteY833" fmla="*/ 180385 h 1201671"/>
                    <a:gd name="connsiteX834" fmla="*/ 652871 w 828892"/>
                    <a:gd name="connsiteY834" fmla="*/ 178816 h 1201671"/>
                    <a:gd name="connsiteX835" fmla="*/ 649074 w 828892"/>
                    <a:gd name="connsiteY835" fmla="*/ 173935 h 1201671"/>
                    <a:gd name="connsiteX836" fmla="*/ 647742 w 828892"/>
                    <a:gd name="connsiteY836" fmla="*/ 171237 h 1201671"/>
                    <a:gd name="connsiteX837" fmla="*/ 646654 w 828892"/>
                    <a:gd name="connsiteY837" fmla="*/ 168684 h 1201671"/>
                    <a:gd name="connsiteX838" fmla="*/ 645333 w 828892"/>
                    <a:gd name="connsiteY838" fmla="*/ 166623 h 1201671"/>
                    <a:gd name="connsiteX839" fmla="*/ 643897 w 828892"/>
                    <a:gd name="connsiteY839" fmla="*/ 164558 h 1201671"/>
                    <a:gd name="connsiteX840" fmla="*/ 641872 w 828892"/>
                    <a:gd name="connsiteY840" fmla="*/ 162193 h 1201671"/>
                    <a:gd name="connsiteX841" fmla="*/ 640222 w 828892"/>
                    <a:gd name="connsiteY841" fmla="*/ 160040 h 1201671"/>
                    <a:gd name="connsiteX842" fmla="*/ 639271 w 828892"/>
                    <a:gd name="connsiteY842" fmla="*/ 157301 h 1201671"/>
                    <a:gd name="connsiteX843" fmla="*/ 638568 w 828892"/>
                    <a:gd name="connsiteY843" fmla="*/ 154963 h 1201671"/>
                    <a:gd name="connsiteX844" fmla="*/ 638538 w 828892"/>
                    <a:gd name="connsiteY844" fmla="*/ 149989 h 1201671"/>
                    <a:gd name="connsiteX845" fmla="*/ 638538 w 828892"/>
                    <a:gd name="connsiteY845" fmla="*/ 145771 h 1201671"/>
                    <a:gd name="connsiteX846" fmla="*/ 636073 w 828892"/>
                    <a:gd name="connsiteY846" fmla="*/ 141726 h 1201671"/>
                    <a:gd name="connsiteX847" fmla="*/ 633827 w 828892"/>
                    <a:gd name="connsiteY847" fmla="*/ 134632 h 1201671"/>
                    <a:gd name="connsiteX848" fmla="*/ 631569 w 828892"/>
                    <a:gd name="connsiteY848" fmla="*/ 123942 h 1201671"/>
                    <a:gd name="connsiteX849" fmla="*/ 631517 w 828892"/>
                    <a:gd name="connsiteY849" fmla="*/ 117536 h 1201671"/>
                    <a:gd name="connsiteX850" fmla="*/ 631569 w 828892"/>
                    <a:gd name="connsiteY850" fmla="*/ 109458 h 1201671"/>
                    <a:gd name="connsiteX851" fmla="*/ 632117 w 828892"/>
                    <a:gd name="connsiteY851" fmla="*/ 105110 h 1201671"/>
                    <a:gd name="connsiteX852" fmla="*/ 632646 w 828892"/>
                    <a:gd name="connsiteY852" fmla="*/ 103570 h 1201671"/>
                    <a:gd name="connsiteX853" fmla="*/ 632720 w 828892"/>
                    <a:gd name="connsiteY853" fmla="*/ 101861 h 1201671"/>
                    <a:gd name="connsiteX854" fmla="*/ 633782 w 828892"/>
                    <a:gd name="connsiteY854" fmla="*/ 99789 h 1201671"/>
                    <a:gd name="connsiteX855" fmla="*/ 633705 w 828892"/>
                    <a:gd name="connsiteY855" fmla="*/ 98660 h 1201671"/>
                    <a:gd name="connsiteX856" fmla="*/ 634241 w 828892"/>
                    <a:gd name="connsiteY856" fmla="*/ 97764 h 1201671"/>
                    <a:gd name="connsiteX857" fmla="*/ 634263 w 828892"/>
                    <a:gd name="connsiteY857" fmla="*/ 95133 h 1201671"/>
                    <a:gd name="connsiteX858" fmla="*/ 634848 w 828892"/>
                    <a:gd name="connsiteY858" fmla="*/ 91167 h 1201671"/>
                    <a:gd name="connsiteX859" fmla="*/ 634845 w 828892"/>
                    <a:gd name="connsiteY859" fmla="*/ 87647 h 1201671"/>
                    <a:gd name="connsiteX860" fmla="*/ 634848 w 828892"/>
                    <a:gd name="connsiteY860" fmla="*/ 83740 h 1201671"/>
                    <a:gd name="connsiteX861" fmla="*/ 635092 w 828892"/>
                    <a:gd name="connsiteY861" fmla="*/ 81952 h 1201671"/>
                    <a:gd name="connsiteX862" fmla="*/ 635977 w 828892"/>
                    <a:gd name="connsiteY862" fmla="*/ 79873 h 1201671"/>
                    <a:gd name="connsiteX863" fmla="*/ 636354 w 828892"/>
                    <a:gd name="connsiteY863" fmla="*/ 75991 h 1201671"/>
                    <a:gd name="connsiteX864" fmla="*/ 637565 w 828892"/>
                    <a:gd name="connsiteY864" fmla="*/ 73464 h 1201671"/>
                    <a:gd name="connsiteX865" fmla="*/ 637709 w 828892"/>
                    <a:gd name="connsiteY865" fmla="*/ 71687 h 1201671"/>
                    <a:gd name="connsiteX866" fmla="*/ 638531 w 828892"/>
                    <a:gd name="connsiteY866" fmla="*/ 70377 h 1201671"/>
                    <a:gd name="connsiteX867" fmla="*/ 642616 w 828892"/>
                    <a:gd name="connsiteY867" fmla="*/ 63672 h 1201671"/>
                    <a:gd name="connsiteX868" fmla="*/ 643149 w 828892"/>
                    <a:gd name="connsiteY868" fmla="*/ 57174 h 1201671"/>
                    <a:gd name="connsiteX869" fmla="*/ 643197 w 828892"/>
                    <a:gd name="connsiteY869" fmla="*/ 49943 h 1201671"/>
                    <a:gd name="connsiteX870" fmla="*/ 632520 w 828892"/>
                    <a:gd name="connsiteY870" fmla="*/ 47742 h 1201671"/>
                    <a:gd name="connsiteX871" fmla="*/ 627062 w 828892"/>
                    <a:gd name="connsiteY871" fmla="*/ 47161 h 1201671"/>
                    <a:gd name="connsiteX872" fmla="*/ 623764 w 828892"/>
                    <a:gd name="connsiteY872" fmla="*/ 47212 h 1201671"/>
                    <a:gd name="connsiteX873" fmla="*/ 621003 w 828892"/>
                    <a:gd name="connsiteY873" fmla="*/ 46509 h 1201671"/>
                    <a:gd name="connsiteX874" fmla="*/ 619331 w 828892"/>
                    <a:gd name="connsiteY874" fmla="*/ 46121 h 1201671"/>
                    <a:gd name="connsiteX875" fmla="*/ 617699 w 828892"/>
                    <a:gd name="connsiteY875" fmla="*/ 44800 h 1201671"/>
                    <a:gd name="connsiteX876" fmla="*/ 613661 w 828892"/>
                    <a:gd name="connsiteY876" fmla="*/ 43308 h 1201671"/>
                    <a:gd name="connsiteX877" fmla="*/ 610622 w 828892"/>
                    <a:gd name="connsiteY877" fmla="*/ 41218 h 1201671"/>
                    <a:gd name="connsiteX878" fmla="*/ 608672 w 828892"/>
                    <a:gd name="connsiteY878" fmla="*/ 40111 h 1201671"/>
                    <a:gd name="connsiteX879" fmla="*/ 607547 w 828892"/>
                    <a:gd name="connsiteY879" fmla="*/ 39889 h 1201671"/>
                    <a:gd name="connsiteX880" fmla="*/ 606911 w 828892"/>
                    <a:gd name="connsiteY880" fmla="*/ 39005 h 1201671"/>
                    <a:gd name="connsiteX881" fmla="*/ 600589 w 828892"/>
                    <a:gd name="connsiteY881" fmla="*/ 37251 h 1201671"/>
                    <a:gd name="connsiteX882" fmla="*/ 597614 w 828892"/>
                    <a:gd name="connsiteY882" fmla="*/ 34916 h 1201671"/>
                    <a:gd name="connsiteX883" fmla="*/ 594265 w 828892"/>
                    <a:gd name="connsiteY883" fmla="*/ 31578 h 1201671"/>
                    <a:gd name="connsiteX884" fmla="*/ 592788 w 828892"/>
                    <a:gd name="connsiteY884" fmla="*/ 28166 h 1201671"/>
                    <a:gd name="connsiteX885" fmla="*/ 590519 w 828892"/>
                    <a:gd name="connsiteY885" fmla="*/ 26716 h 1201671"/>
                    <a:gd name="connsiteX886" fmla="*/ 590131 w 828892"/>
                    <a:gd name="connsiteY886" fmla="*/ 25350 h 1201671"/>
                    <a:gd name="connsiteX887" fmla="*/ 589402 w 828892"/>
                    <a:gd name="connsiteY887" fmla="*/ 23393 h 1201671"/>
                    <a:gd name="connsiteX888" fmla="*/ 588428 w 828892"/>
                    <a:gd name="connsiteY888" fmla="*/ 19959 h 1201671"/>
                    <a:gd name="connsiteX889" fmla="*/ 587104 w 828892"/>
                    <a:gd name="connsiteY889" fmla="*/ 16843 h 1201671"/>
                    <a:gd name="connsiteX890" fmla="*/ 585782 w 828892"/>
                    <a:gd name="connsiteY890" fmla="*/ 16210 h 1201671"/>
                    <a:gd name="connsiteX891" fmla="*/ 585220 w 828892"/>
                    <a:gd name="connsiteY891" fmla="*/ 14837 h 1201671"/>
                    <a:gd name="connsiteX892" fmla="*/ 584443 w 828892"/>
                    <a:gd name="connsiteY892" fmla="*/ 14008 h 1201671"/>
                    <a:gd name="connsiteX893" fmla="*/ 583888 w 828892"/>
                    <a:gd name="connsiteY893" fmla="*/ 12543 h 1201671"/>
                    <a:gd name="connsiteX894" fmla="*/ 582552 w 828892"/>
                    <a:gd name="connsiteY894" fmla="*/ 10363 h 1201671"/>
                    <a:gd name="connsiteX895" fmla="*/ 581978 w 828892"/>
                    <a:gd name="connsiteY895" fmla="*/ 7799 h 1201671"/>
                    <a:gd name="connsiteX896" fmla="*/ 579887 w 828892"/>
                    <a:gd name="connsiteY896" fmla="*/ 5686 h 1201671"/>
                    <a:gd name="connsiteX897" fmla="*/ 577245 w 828892"/>
                    <a:gd name="connsiteY897" fmla="*/ 3725 h 1201671"/>
                    <a:gd name="connsiteX898" fmla="*/ 574791 w 828892"/>
                    <a:gd name="connsiteY898" fmla="*/ 2574 h 1201671"/>
                    <a:gd name="connsiteX899" fmla="*/ 571123 w 828892"/>
                    <a:gd name="connsiteY899" fmla="*/ 783 h 1201671"/>
                    <a:gd name="connsiteX900" fmla="*/ 567478 w 828892"/>
                    <a:gd name="connsiteY900" fmla="*/ 390 h 1201671"/>
                    <a:gd name="connsiteX901" fmla="*/ 557860 w 828892"/>
                    <a:gd name="connsiteY901" fmla="*/ 117 h 1201671"/>
                    <a:gd name="connsiteX902" fmla="*/ 550539 w 828892"/>
                    <a:gd name="connsiteY902" fmla="*/ 91 h 1201671"/>
                    <a:gd name="connsiteX903" fmla="*/ 548633 w 828892"/>
                    <a:gd name="connsiteY903" fmla="*/ 698 h 1201671"/>
                    <a:gd name="connsiteX904" fmla="*/ 547379 w 828892"/>
                    <a:gd name="connsiteY904" fmla="*/ 2085 h 1201671"/>
                    <a:gd name="connsiteX905" fmla="*/ 546850 w 828892"/>
                    <a:gd name="connsiteY905" fmla="*/ 2396 h 1201671"/>
                    <a:gd name="connsiteX906" fmla="*/ 545180 w 828892"/>
                    <a:gd name="connsiteY906" fmla="*/ 3384 h 1201671"/>
                    <a:gd name="connsiteX907" fmla="*/ 543819 w 828892"/>
                    <a:gd name="connsiteY907" fmla="*/ 4228 h 1201671"/>
                    <a:gd name="connsiteX908" fmla="*/ 543119 w 828892"/>
                    <a:gd name="connsiteY908" fmla="*/ 4483 h 1201671"/>
                    <a:gd name="connsiteX909" fmla="*/ 542135 w 828892"/>
                    <a:gd name="connsiteY909" fmla="*/ 4705 h 1201671"/>
                    <a:gd name="connsiteX910" fmla="*/ 541184 w 828892"/>
                    <a:gd name="connsiteY910" fmla="*/ 4935 h 1201671"/>
                    <a:gd name="connsiteX911" fmla="*/ 540033 w 828892"/>
                    <a:gd name="connsiteY911" fmla="*/ 5242 h 1201671"/>
                    <a:gd name="connsiteX912" fmla="*/ 538504 w 828892"/>
                    <a:gd name="connsiteY912" fmla="*/ 5471 h 1201671"/>
                    <a:gd name="connsiteX913" fmla="*/ 537879 w 828892"/>
                    <a:gd name="connsiteY913" fmla="*/ 5693 h 1201671"/>
                    <a:gd name="connsiteX914" fmla="*/ 537090 w 828892"/>
                    <a:gd name="connsiteY914" fmla="*/ 5838 h 1201671"/>
                    <a:gd name="connsiteX915" fmla="*/ 535199 w 828892"/>
                    <a:gd name="connsiteY915" fmla="*/ 6326 h 1201671"/>
                    <a:gd name="connsiteX916" fmla="*/ 533682 w 828892"/>
                    <a:gd name="connsiteY916" fmla="*/ 6648 h 1201671"/>
                    <a:gd name="connsiteX917" fmla="*/ 533282 w 828892"/>
                    <a:gd name="connsiteY917" fmla="*/ 6700 h 1201671"/>
                    <a:gd name="connsiteX918" fmla="*/ 532923 w 828892"/>
                    <a:gd name="connsiteY918" fmla="*/ 6896 h 1201671"/>
                    <a:gd name="connsiteX919" fmla="*/ 532409 w 828892"/>
                    <a:gd name="connsiteY919" fmla="*/ 6951 h 1201671"/>
                    <a:gd name="connsiteX920" fmla="*/ 530322 w 828892"/>
                    <a:gd name="connsiteY920" fmla="*/ 7081 h 1201671"/>
                    <a:gd name="connsiteX921" fmla="*/ 528190 w 828892"/>
                    <a:gd name="connsiteY921" fmla="*/ 7077 h 1201671"/>
                    <a:gd name="connsiteX922" fmla="*/ 526624 w 828892"/>
                    <a:gd name="connsiteY922" fmla="*/ 7444 h 1201671"/>
                    <a:gd name="connsiteX923" fmla="*/ 525770 w 828892"/>
                    <a:gd name="connsiteY923" fmla="*/ 8065 h 1201671"/>
                    <a:gd name="connsiteX924" fmla="*/ 524593 w 828892"/>
                    <a:gd name="connsiteY924" fmla="*/ 8380 h 1201671"/>
                    <a:gd name="connsiteX925" fmla="*/ 523253 w 828892"/>
                    <a:gd name="connsiteY925" fmla="*/ 8990 h 1201671"/>
                    <a:gd name="connsiteX926" fmla="*/ 522590 w 828892"/>
                    <a:gd name="connsiteY926" fmla="*/ 9168 h 1201671"/>
                    <a:gd name="connsiteX927" fmla="*/ 522206 w 828892"/>
                    <a:gd name="connsiteY927" fmla="*/ 9397 h 1201671"/>
                    <a:gd name="connsiteX928" fmla="*/ 521643 w 828892"/>
                    <a:gd name="connsiteY928" fmla="*/ 9420 h 1201671"/>
                    <a:gd name="connsiteX929" fmla="*/ 521380 w 828892"/>
                    <a:gd name="connsiteY929" fmla="*/ 9357 h 1201671"/>
                    <a:gd name="connsiteX930" fmla="*/ 516343 w 828892"/>
                    <a:gd name="connsiteY930" fmla="*/ 12213 h 1201671"/>
                    <a:gd name="connsiteX931" fmla="*/ 506525 w 828892"/>
                    <a:gd name="connsiteY931" fmla="*/ 14989 h 1201671"/>
                    <a:gd name="connsiteX932" fmla="*/ 501066 w 828892"/>
                    <a:gd name="connsiteY932" fmla="*/ 15030 h 1201671"/>
                    <a:gd name="connsiteX933" fmla="*/ 497151 w 828892"/>
                    <a:gd name="connsiteY933" fmla="*/ 14493 h 1201671"/>
                    <a:gd name="connsiteX934" fmla="*/ 496414 w 828892"/>
                    <a:gd name="connsiteY934" fmla="*/ 13738 h 1201671"/>
                    <a:gd name="connsiteX935" fmla="*/ 494312 w 828892"/>
                    <a:gd name="connsiteY935" fmla="*/ 13405 h 1201671"/>
                    <a:gd name="connsiteX936" fmla="*/ 490719 w 828892"/>
                    <a:gd name="connsiteY936" fmla="*/ 13290 h 1201671"/>
                    <a:gd name="connsiteX937" fmla="*/ 487244 w 828892"/>
                    <a:gd name="connsiteY937" fmla="*/ 12750 h 1201671"/>
                    <a:gd name="connsiteX938" fmla="*/ 483077 w 828892"/>
                    <a:gd name="connsiteY938" fmla="*/ 11729 h 1201671"/>
                    <a:gd name="connsiteX939" fmla="*/ 476644 w 828892"/>
                    <a:gd name="connsiteY939" fmla="*/ 12036 h 1201671"/>
                    <a:gd name="connsiteX940" fmla="*/ 473647 w 828892"/>
                    <a:gd name="connsiteY940" fmla="*/ 14541 h 1201671"/>
                    <a:gd name="connsiteX941" fmla="*/ 471622 w 828892"/>
                    <a:gd name="connsiteY941" fmla="*/ 16458 h 1201671"/>
                    <a:gd name="connsiteX942" fmla="*/ 467548 w 828892"/>
                    <a:gd name="connsiteY942" fmla="*/ 20310 h 1201671"/>
                    <a:gd name="connsiteX943" fmla="*/ 466404 w 828892"/>
                    <a:gd name="connsiteY943" fmla="*/ 22308 h 1201671"/>
                    <a:gd name="connsiteX944" fmla="*/ 465098 w 828892"/>
                    <a:gd name="connsiteY944" fmla="*/ 23381 h 1201671"/>
                    <a:gd name="connsiteX945" fmla="*/ 464202 w 828892"/>
                    <a:gd name="connsiteY945" fmla="*/ 26042 h 1201671"/>
                    <a:gd name="connsiteX946" fmla="*/ 461319 w 828892"/>
                    <a:gd name="connsiteY946" fmla="*/ 27818 h 1201671"/>
                    <a:gd name="connsiteX947" fmla="*/ 458103 w 828892"/>
                    <a:gd name="connsiteY947" fmla="*/ 30879 h 1201671"/>
                    <a:gd name="connsiteX948" fmla="*/ 455442 w 828892"/>
                    <a:gd name="connsiteY948" fmla="*/ 34487 h 1201671"/>
                    <a:gd name="connsiteX949" fmla="*/ 453381 w 828892"/>
                    <a:gd name="connsiteY949" fmla="*/ 36118 h 1201671"/>
                    <a:gd name="connsiteX950" fmla="*/ 452463 w 828892"/>
                    <a:gd name="connsiteY950" fmla="*/ 37780 h 1201671"/>
                    <a:gd name="connsiteX951" fmla="*/ 450905 w 828892"/>
                    <a:gd name="connsiteY951" fmla="*/ 40526 h 1201671"/>
                    <a:gd name="connsiteX952" fmla="*/ 450709 w 828892"/>
                    <a:gd name="connsiteY952" fmla="*/ 42768 h 1201671"/>
                    <a:gd name="connsiteX953" fmla="*/ 448440 w 828892"/>
                    <a:gd name="connsiteY953" fmla="*/ 45507 h 1201671"/>
                    <a:gd name="connsiteX954" fmla="*/ 446390 w 828892"/>
                    <a:gd name="connsiteY954" fmla="*/ 48863 h 1201671"/>
                    <a:gd name="connsiteX955" fmla="*/ 444825 w 828892"/>
                    <a:gd name="connsiteY955" fmla="*/ 50436 h 1201671"/>
                    <a:gd name="connsiteX956" fmla="*/ 443751 w 828892"/>
                    <a:gd name="connsiteY956" fmla="*/ 53318 h 1201671"/>
                    <a:gd name="connsiteX957" fmla="*/ 441834 w 828892"/>
                    <a:gd name="connsiteY957" fmla="*/ 57196 h 1201671"/>
                    <a:gd name="connsiteX958" fmla="*/ 439684 w 828892"/>
                    <a:gd name="connsiteY958" fmla="*/ 58950 h 1201671"/>
                    <a:gd name="connsiteX959" fmla="*/ 438245 w 828892"/>
                    <a:gd name="connsiteY959" fmla="*/ 61274 h 1201671"/>
                    <a:gd name="connsiteX960" fmla="*/ 436113 w 828892"/>
                    <a:gd name="connsiteY960" fmla="*/ 64423 h 1201671"/>
                    <a:gd name="connsiteX961" fmla="*/ 434455 w 828892"/>
                    <a:gd name="connsiteY961" fmla="*/ 65992 h 1201671"/>
                    <a:gd name="connsiteX962" fmla="*/ 431342 w 828892"/>
                    <a:gd name="connsiteY962" fmla="*/ 69848 h 1201671"/>
                    <a:gd name="connsiteX963" fmla="*/ 429392 w 828892"/>
                    <a:gd name="connsiteY963" fmla="*/ 71587 h 1201671"/>
                    <a:gd name="connsiteX964" fmla="*/ 423545 w 828892"/>
                    <a:gd name="connsiteY964" fmla="*/ 64046 h 1201671"/>
                    <a:gd name="connsiteX965" fmla="*/ 423264 w 828892"/>
                    <a:gd name="connsiteY965" fmla="*/ 59198 h 1201671"/>
                    <a:gd name="connsiteX966" fmla="*/ 424859 w 828892"/>
                    <a:gd name="connsiteY966" fmla="*/ 58040 h 1201671"/>
                    <a:gd name="connsiteX967" fmla="*/ 426424 w 828892"/>
                    <a:gd name="connsiteY967" fmla="*/ 55461 h 1201671"/>
                    <a:gd name="connsiteX968" fmla="*/ 431520 w 828892"/>
                    <a:gd name="connsiteY968" fmla="*/ 50521 h 1201671"/>
                    <a:gd name="connsiteX969" fmla="*/ 431986 w 828892"/>
                    <a:gd name="connsiteY969" fmla="*/ 47753 h 1201671"/>
                    <a:gd name="connsiteX970" fmla="*/ 432112 w 828892"/>
                    <a:gd name="connsiteY970" fmla="*/ 44926 h 1201671"/>
                    <a:gd name="connsiteX971" fmla="*/ 430143 w 828892"/>
                    <a:gd name="connsiteY971" fmla="*/ 39971 h 1201671"/>
                    <a:gd name="connsiteX972" fmla="*/ 428837 w 828892"/>
                    <a:gd name="connsiteY972" fmla="*/ 37606 h 1201671"/>
                    <a:gd name="connsiteX973" fmla="*/ 428267 w 828892"/>
                    <a:gd name="connsiteY973" fmla="*/ 36385 h 1201671"/>
                    <a:gd name="connsiteX974" fmla="*/ 426583 w 828892"/>
                    <a:gd name="connsiteY974" fmla="*/ 35797 h 1201671"/>
                    <a:gd name="connsiteX975" fmla="*/ 423563 w 828892"/>
                    <a:gd name="connsiteY975" fmla="*/ 35016 h 1201671"/>
                    <a:gd name="connsiteX976" fmla="*/ 415373 w 828892"/>
                    <a:gd name="connsiteY976" fmla="*/ 35064 h 1201671"/>
                    <a:gd name="connsiteX977" fmla="*/ 411576 w 828892"/>
                    <a:gd name="connsiteY977" fmla="*/ 34009 h 1201671"/>
                    <a:gd name="connsiteX978" fmla="*/ 407724 w 828892"/>
                    <a:gd name="connsiteY978" fmla="*/ 33957 h 1201671"/>
                    <a:gd name="connsiteX979" fmla="*/ 405126 w 828892"/>
                    <a:gd name="connsiteY979" fmla="*/ 32903 h 1201671"/>
                    <a:gd name="connsiteX980" fmla="*/ 402380 w 828892"/>
                    <a:gd name="connsiteY980" fmla="*/ 32840 h 1201671"/>
                    <a:gd name="connsiteX981" fmla="*/ 398438 w 828892"/>
                    <a:gd name="connsiteY981" fmla="*/ 32233 h 1201671"/>
                    <a:gd name="connsiteX982" fmla="*/ 395289 w 828892"/>
                    <a:gd name="connsiteY982" fmla="*/ 32248 h 1201671"/>
                    <a:gd name="connsiteX983" fmla="*/ 389168 w 828892"/>
                    <a:gd name="connsiteY983" fmla="*/ 31693 h 1201671"/>
                    <a:gd name="connsiteX984" fmla="*/ 384767 w 828892"/>
                    <a:gd name="connsiteY984" fmla="*/ 31696 h 1201671"/>
                    <a:gd name="connsiteX985" fmla="*/ 382288 w 828892"/>
                    <a:gd name="connsiteY985" fmla="*/ 31648 h 1201671"/>
                    <a:gd name="connsiteX986" fmla="*/ 375656 w 828892"/>
                    <a:gd name="connsiteY986" fmla="*/ 33413 h 1201671"/>
                    <a:gd name="connsiteX987" fmla="*/ 372140 w 828892"/>
                    <a:gd name="connsiteY987" fmla="*/ 34168 h 1201671"/>
                    <a:gd name="connsiteX988" fmla="*/ 370737 w 828892"/>
                    <a:gd name="connsiteY988" fmla="*/ 34894 h 1201671"/>
                    <a:gd name="connsiteX989" fmla="*/ 367595 w 828892"/>
                    <a:gd name="connsiteY989" fmla="*/ 35567 h 1201671"/>
                    <a:gd name="connsiteX990" fmla="*/ 363521 w 828892"/>
                    <a:gd name="connsiteY990" fmla="*/ 39793 h 1201671"/>
                    <a:gd name="connsiteX991" fmla="*/ 361396 w 828892"/>
                    <a:gd name="connsiteY991" fmla="*/ 42217 h 1201671"/>
                    <a:gd name="connsiteX992" fmla="*/ 352855 w 828892"/>
                    <a:gd name="connsiteY992" fmla="*/ 48212 h 1201671"/>
                    <a:gd name="connsiteX993" fmla="*/ 348455 w 828892"/>
                    <a:gd name="connsiteY993" fmla="*/ 50791 h 1201671"/>
                    <a:gd name="connsiteX994" fmla="*/ 344287 w 828892"/>
                    <a:gd name="connsiteY994" fmla="*/ 53596 h 1201671"/>
                    <a:gd name="connsiteX995" fmla="*/ 340527 w 828892"/>
                    <a:gd name="connsiteY995" fmla="*/ 54513 h 1201671"/>
                    <a:gd name="connsiteX996" fmla="*/ 338936 w 828892"/>
                    <a:gd name="connsiteY996" fmla="*/ 55927 h 1201671"/>
                    <a:gd name="connsiteX997" fmla="*/ 336986 w 828892"/>
                    <a:gd name="connsiteY997" fmla="*/ 57267 h 1201671"/>
                    <a:gd name="connsiteX998" fmla="*/ 334454 w 828892"/>
                    <a:gd name="connsiteY998" fmla="*/ 60771 h 1201671"/>
                    <a:gd name="connsiteX999" fmla="*/ 333481 w 828892"/>
                    <a:gd name="connsiteY999" fmla="*/ 64198 h 1201671"/>
                    <a:gd name="connsiteX1000" fmla="*/ 333211 w 828892"/>
                    <a:gd name="connsiteY1000" fmla="*/ 68198 h 1201671"/>
                    <a:gd name="connsiteX1001" fmla="*/ 331508 w 828892"/>
                    <a:gd name="connsiteY1001" fmla="*/ 68745 h 1201671"/>
                    <a:gd name="connsiteX1002" fmla="*/ 327404 w 828892"/>
                    <a:gd name="connsiteY1002" fmla="*/ 71025 h 1201671"/>
                    <a:gd name="connsiteX1003" fmla="*/ 323204 w 828892"/>
                    <a:gd name="connsiteY1003" fmla="*/ 72975 h 1201671"/>
                    <a:gd name="connsiteX1004" fmla="*/ 319285 w 828892"/>
                    <a:gd name="connsiteY1004" fmla="*/ 75998 h 1201671"/>
                    <a:gd name="connsiteX1005" fmla="*/ 317412 w 828892"/>
                    <a:gd name="connsiteY1005" fmla="*/ 77164 h 1201671"/>
                    <a:gd name="connsiteX1006" fmla="*/ 317464 w 828892"/>
                    <a:gd name="connsiteY1006" fmla="*/ 81708 h 1201671"/>
                    <a:gd name="connsiteX1007" fmla="*/ 317464 w 828892"/>
                    <a:gd name="connsiteY1007" fmla="*/ 95367 h 1201671"/>
                    <a:gd name="connsiteX1008" fmla="*/ 317564 w 828892"/>
                    <a:gd name="connsiteY1008" fmla="*/ 99444 h 1201671"/>
                    <a:gd name="connsiteX1009" fmla="*/ 319085 w 828892"/>
                    <a:gd name="connsiteY1009" fmla="*/ 102523 h 1201671"/>
                    <a:gd name="connsiteX1010" fmla="*/ 319769 w 828892"/>
                    <a:gd name="connsiteY1010" fmla="*/ 104725 h 1201671"/>
                    <a:gd name="connsiteX1011" fmla="*/ 322205 w 828892"/>
                    <a:gd name="connsiteY1011" fmla="*/ 107289 h 1201671"/>
                    <a:gd name="connsiteX1012" fmla="*/ 323330 w 828892"/>
                    <a:gd name="connsiteY1012" fmla="*/ 109236 h 1201671"/>
                    <a:gd name="connsiteX1013" fmla="*/ 325261 w 828892"/>
                    <a:gd name="connsiteY1013" fmla="*/ 111256 h 1201671"/>
                    <a:gd name="connsiteX1014" fmla="*/ 325794 w 828892"/>
                    <a:gd name="connsiteY1014" fmla="*/ 118406 h 1201671"/>
                    <a:gd name="connsiteX1015" fmla="*/ 325654 w 828892"/>
                    <a:gd name="connsiteY1015" fmla="*/ 121780 h 1201671"/>
                    <a:gd name="connsiteX1016" fmla="*/ 324014 w 828892"/>
                    <a:gd name="connsiteY1016" fmla="*/ 124804 h 1201671"/>
                    <a:gd name="connsiteX1017" fmla="*/ 322201 w 828892"/>
                    <a:gd name="connsiteY1017" fmla="*/ 127927 h 1201671"/>
                    <a:gd name="connsiteX1018" fmla="*/ 317812 w 828892"/>
                    <a:gd name="connsiteY1018" fmla="*/ 134196 h 1201671"/>
                    <a:gd name="connsiteX1019" fmla="*/ 315813 w 828892"/>
                    <a:gd name="connsiteY1019" fmla="*/ 140453 h 1201671"/>
                    <a:gd name="connsiteX1020" fmla="*/ 316294 w 828892"/>
                    <a:gd name="connsiteY1020" fmla="*/ 147184 h 1201671"/>
                    <a:gd name="connsiteX1021" fmla="*/ 318981 w 828892"/>
                    <a:gd name="connsiteY1021" fmla="*/ 154629 h 1201671"/>
                    <a:gd name="connsiteX1022" fmla="*/ 323274 w 828892"/>
                    <a:gd name="connsiteY1022" fmla="*/ 160739 h 1201671"/>
                    <a:gd name="connsiteX1023" fmla="*/ 325406 w 828892"/>
                    <a:gd name="connsiteY1023" fmla="*/ 163129 h 1201671"/>
                    <a:gd name="connsiteX1024" fmla="*/ 328466 w 828892"/>
                    <a:gd name="connsiteY1024" fmla="*/ 164166 h 1201671"/>
                    <a:gd name="connsiteX1025" fmla="*/ 328929 w 828892"/>
                    <a:gd name="connsiteY1025" fmla="*/ 164828 h 1201671"/>
                    <a:gd name="connsiteX1026" fmla="*/ 330809 w 828892"/>
                    <a:gd name="connsiteY1026" fmla="*/ 165254 h 1201671"/>
                    <a:gd name="connsiteX1027" fmla="*/ 331871 w 828892"/>
                    <a:gd name="connsiteY1027" fmla="*/ 167925 h 1201671"/>
                    <a:gd name="connsiteX1028" fmla="*/ 332556 w 828892"/>
                    <a:gd name="connsiteY1028" fmla="*/ 167759 h 1201671"/>
                    <a:gd name="connsiteX1029" fmla="*/ 332560 w 828892"/>
                    <a:gd name="connsiteY1029" fmla="*/ 168510 h 1201671"/>
                    <a:gd name="connsiteX1030" fmla="*/ 332978 w 828892"/>
                    <a:gd name="connsiteY1030" fmla="*/ 171937 h 1201671"/>
                    <a:gd name="connsiteX1031" fmla="*/ 332852 w 828892"/>
                    <a:gd name="connsiteY1031" fmla="*/ 177894 h 1201671"/>
                    <a:gd name="connsiteX1032" fmla="*/ 331453 w 828892"/>
                    <a:gd name="connsiteY1032" fmla="*/ 181280 h 1201671"/>
                    <a:gd name="connsiteX1033" fmla="*/ 329765 w 828892"/>
                    <a:gd name="connsiteY1033" fmla="*/ 182431 h 1201671"/>
                    <a:gd name="connsiteX1034" fmla="*/ 329573 w 828892"/>
                    <a:gd name="connsiteY1034" fmla="*/ 183874 h 1201671"/>
                    <a:gd name="connsiteX1035" fmla="*/ 328544 w 828892"/>
                    <a:gd name="connsiteY1035" fmla="*/ 184344 h 1201671"/>
                    <a:gd name="connsiteX1036" fmla="*/ 326042 w 828892"/>
                    <a:gd name="connsiteY1036" fmla="*/ 188648 h 1201671"/>
                    <a:gd name="connsiteX1037" fmla="*/ 324392 w 828892"/>
                    <a:gd name="connsiteY1037" fmla="*/ 191708 h 1201671"/>
                    <a:gd name="connsiteX1038" fmla="*/ 323071 w 828892"/>
                    <a:gd name="connsiteY1038" fmla="*/ 193162 h 1201671"/>
                    <a:gd name="connsiteX1039" fmla="*/ 322445 w 828892"/>
                    <a:gd name="connsiteY1039" fmla="*/ 195838 h 1201671"/>
                    <a:gd name="connsiteX1040" fmla="*/ 321009 w 828892"/>
                    <a:gd name="connsiteY1040" fmla="*/ 196685 h 1201671"/>
                    <a:gd name="connsiteX1041" fmla="*/ 320739 w 828892"/>
                    <a:gd name="connsiteY1041" fmla="*/ 198051 h 1201671"/>
                    <a:gd name="connsiteX1042" fmla="*/ 317963 w 828892"/>
                    <a:gd name="connsiteY1042" fmla="*/ 204756 h 1201671"/>
                    <a:gd name="connsiteX1043" fmla="*/ 317197 w 828892"/>
                    <a:gd name="connsiteY1043" fmla="*/ 207783 h 1201671"/>
                    <a:gd name="connsiteX1044" fmla="*/ 316402 w 828892"/>
                    <a:gd name="connsiteY1044" fmla="*/ 211594 h 1201671"/>
                    <a:gd name="connsiteX1045" fmla="*/ 320683 w 828892"/>
                    <a:gd name="connsiteY1045" fmla="*/ 211583 h 1201671"/>
                    <a:gd name="connsiteX1046" fmla="*/ 322019 w 828892"/>
                    <a:gd name="connsiteY1046" fmla="*/ 210114 h 1201671"/>
                    <a:gd name="connsiteX1047" fmla="*/ 323592 w 828892"/>
                    <a:gd name="connsiteY1047" fmla="*/ 209345 h 1201671"/>
                    <a:gd name="connsiteX1048" fmla="*/ 325224 w 828892"/>
                    <a:gd name="connsiteY1048" fmla="*/ 207243 h 1201671"/>
                    <a:gd name="connsiteX1049" fmla="*/ 326331 w 828892"/>
                    <a:gd name="connsiteY1049" fmla="*/ 206284 h 1201671"/>
                    <a:gd name="connsiteX1050" fmla="*/ 327989 w 828892"/>
                    <a:gd name="connsiteY1050" fmla="*/ 204885 h 1201671"/>
                    <a:gd name="connsiteX1051" fmla="*/ 330191 w 828892"/>
                    <a:gd name="connsiteY1051" fmla="*/ 203372 h 1201671"/>
                    <a:gd name="connsiteX1052" fmla="*/ 332263 w 828892"/>
                    <a:gd name="connsiteY1052" fmla="*/ 202118 h 1201671"/>
                    <a:gd name="connsiteX1053" fmla="*/ 336827 w 828892"/>
                    <a:gd name="connsiteY1053" fmla="*/ 201585 h 1201671"/>
                    <a:gd name="connsiteX1054" fmla="*/ 342826 w 828892"/>
                    <a:gd name="connsiteY1054" fmla="*/ 199609 h 1201671"/>
                    <a:gd name="connsiteX1055" fmla="*/ 346301 w 828892"/>
                    <a:gd name="connsiteY1055" fmla="*/ 199475 h 1201671"/>
                    <a:gd name="connsiteX1056" fmla="*/ 347937 w 828892"/>
                    <a:gd name="connsiteY1056" fmla="*/ 200038 h 1201671"/>
                    <a:gd name="connsiteX1057" fmla="*/ 349717 w 828892"/>
                    <a:gd name="connsiteY1057" fmla="*/ 200574 h 1201671"/>
                    <a:gd name="connsiteX1058" fmla="*/ 353488 w 828892"/>
                    <a:gd name="connsiteY1058" fmla="*/ 202095 h 1201671"/>
                    <a:gd name="connsiteX1059" fmla="*/ 355671 w 828892"/>
                    <a:gd name="connsiteY1059" fmla="*/ 204053 h 1201671"/>
                    <a:gd name="connsiteX1060" fmla="*/ 356811 w 828892"/>
                    <a:gd name="connsiteY1060" fmla="*/ 205004 h 1201671"/>
                    <a:gd name="connsiteX1061" fmla="*/ 356748 w 828892"/>
                    <a:gd name="connsiteY1061" fmla="*/ 205585 h 1201671"/>
                    <a:gd name="connsiteX1062" fmla="*/ 357655 w 828892"/>
                    <a:gd name="connsiteY1062" fmla="*/ 206247 h 1201671"/>
                    <a:gd name="connsiteX1063" fmla="*/ 357903 w 828892"/>
                    <a:gd name="connsiteY1063" fmla="*/ 209448 h 1201671"/>
                    <a:gd name="connsiteX1064" fmla="*/ 357374 w 828892"/>
                    <a:gd name="connsiteY1064" fmla="*/ 217230 h 1201671"/>
                    <a:gd name="connsiteX1065" fmla="*/ 356334 w 828892"/>
                    <a:gd name="connsiteY1065" fmla="*/ 218437 h 1201671"/>
                    <a:gd name="connsiteX1066" fmla="*/ 356115 w 828892"/>
                    <a:gd name="connsiteY1066" fmla="*/ 219976 h 1201671"/>
                    <a:gd name="connsiteX1067" fmla="*/ 355560 w 828892"/>
                    <a:gd name="connsiteY1067" fmla="*/ 222744 h 1201671"/>
                    <a:gd name="connsiteX1068" fmla="*/ 354702 w 828892"/>
                    <a:gd name="connsiteY1068" fmla="*/ 226063 h 1201671"/>
                    <a:gd name="connsiteX1069" fmla="*/ 354620 w 828892"/>
                    <a:gd name="connsiteY1069" fmla="*/ 227725 h 1201671"/>
                    <a:gd name="connsiteX1070" fmla="*/ 353443 w 828892"/>
                    <a:gd name="connsiteY1070" fmla="*/ 229915 h 1201671"/>
                    <a:gd name="connsiteX1071" fmla="*/ 352929 w 828892"/>
                    <a:gd name="connsiteY1071" fmla="*/ 234249 h 1201671"/>
                    <a:gd name="connsiteX1072" fmla="*/ 352359 w 828892"/>
                    <a:gd name="connsiteY1072" fmla="*/ 238663 h 1201671"/>
                    <a:gd name="connsiteX1073" fmla="*/ 352363 w 828892"/>
                    <a:gd name="connsiteY1073" fmla="*/ 242645 h 1201671"/>
                    <a:gd name="connsiteX1074" fmla="*/ 352899 w 828892"/>
                    <a:gd name="connsiteY1074" fmla="*/ 246912 h 1201671"/>
                    <a:gd name="connsiteX1075" fmla="*/ 352851 w 828892"/>
                    <a:gd name="connsiteY1075" fmla="*/ 248092 h 1201671"/>
                    <a:gd name="connsiteX1076" fmla="*/ 353769 w 828892"/>
                    <a:gd name="connsiteY1076" fmla="*/ 250087 h 1201671"/>
                    <a:gd name="connsiteX1077" fmla="*/ 353987 w 828892"/>
                    <a:gd name="connsiteY1077" fmla="*/ 251656 h 1201671"/>
                    <a:gd name="connsiteX1078" fmla="*/ 355001 w 828892"/>
                    <a:gd name="connsiteY1078" fmla="*/ 256536 h 1201671"/>
                    <a:gd name="connsiteX1079" fmla="*/ 355083 w 828892"/>
                    <a:gd name="connsiteY1079" fmla="*/ 260485 h 1201671"/>
                    <a:gd name="connsiteX1080" fmla="*/ 356138 w 828892"/>
                    <a:gd name="connsiteY1080" fmla="*/ 261462 h 1201671"/>
                    <a:gd name="connsiteX1081" fmla="*/ 356230 w 828892"/>
                    <a:gd name="connsiteY1081" fmla="*/ 264422 h 1201671"/>
                    <a:gd name="connsiteX1082" fmla="*/ 356230 w 828892"/>
                    <a:gd name="connsiteY1082" fmla="*/ 271442 h 1201671"/>
                    <a:gd name="connsiteX1083" fmla="*/ 356023 w 828892"/>
                    <a:gd name="connsiteY1083" fmla="*/ 275265 h 1201671"/>
                    <a:gd name="connsiteX1084" fmla="*/ 351922 w 828892"/>
                    <a:gd name="connsiteY1084" fmla="*/ 274835 h 1201671"/>
                    <a:gd name="connsiteX1085" fmla="*/ 350127 w 828892"/>
                    <a:gd name="connsiteY1085" fmla="*/ 271501 h 1201671"/>
                    <a:gd name="connsiteX1086" fmla="*/ 350139 w 828892"/>
                    <a:gd name="connsiteY1086" fmla="*/ 265614 h 1201671"/>
                    <a:gd name="connsiteX1087" fmla="*/ 349461 w 828892"/>
                    <a:gd name="connsiteY1087" fmla="*/ 256185 h 1201671"/>
                    <a:gd name="connsiteX1088" fmla="*/ 349062 w 828892"/>
                    <a:gd name="connsiteY1088" fmla="*/ 254860 h 1201671"/>
                    <a:gd name="connsiteX1089" fmla="*/ 347881 w 828892"/>
                    <a:gd name="connsiteY1089" fmla="*/ 253225 h 1201671"/>
                    <a:gd name="connsiteX1090" fmla="*/ 347877 w 828892"/>
                    <a:gd name="connsiteY1090" fmla="*/ 251811 h 1201671"/>
                    <a:gd name="connsiteX1091" fmla="*/ 347370 w 828892"/>
                    <a:gd name="connsiteY1091" fmla="*/ 249876 h 1201671"/>
                    <a:gd name="connsiteX1092" fmla="*/ 346941 w 828892"/>
                    <a:gd name="connsiteY1092" fmla="*/ 248225 h 1201671"/>
                    <a:gd name="connsiteX1093" fmla="*/ 346848 w 828892"/>
                    <a:gd name="connsiteY1093" fmla="*/ 245413 h 1201671"/>
                    <a:gd name="connsiteX1094" fmla="*/ 346238 w 828892"/>
                    <a:gd name="connsiteY1094" fmla="*/ 243674 h 1201671"/>
                    <a:gd name="connsiteX1095" fmla="*/ 346171 w 828892"/>
                    <a:gd name="connsiteY1095" fmla="*/ 240532 h 1201671"/>
                    <a:gd name="connsiteX1096" fmla="*/ 343899 w 828892"/>
                    <a:gd name="connsiteY1096" fmla="*/ 239381 h 1201671"/>
                    <a:gd name="connsiteX1097" fmla="*/ 342974 w 828892"/>
                    <a:gd name="connsiteY1097" fmla="*/ 238230 h 1201671"/>
                    <a:gd name="connsiteX1098" fmla="*/ 341442 w 828892"/>
                    <a:gd name="connsiteY1098" fmla="*/ 237564 h 1201671"/>
                    <a:gd name="connsiteX1099" fmla="*/ 339732 w 828892"/>
                    <a:gd name="connsiteY1099" fmla="*/ 236321 h 1201671"/>
                    <a:gd name="connsiteX1100" fmla="*/ 338555 w 828892"/>
                    <a:gd name="connsiteY1100" fmla="*/ 234741 h 1201671"/>
                    <a:gd name="connsiteX1101" fmla="*/ 333485 w 828892"/>
                    <a:gd name="connsiteY1101" fmla="*/ 234367 h 1201671"/>
                    <a:gd name="connsiteX1102" fmla="*/ 328792 w 828892"/>
                    <a:gd name="connsiteY1102" fmla="*/ 235041 h 1201671"/>
                    <a:gd name="connsiteX1103" fmla="*/ 326882 w 828892"/>
                    <a:gd name="connsiteY1103" fmla="*/ 236051 h 1201671"/>
                    <a:gd name="connsiteX1104" fmla="*/ 325221 w 828892"/>
                    <a:gd name="connsiteY1104" fmla="*/ 235999 h 1201671"/>
                    <a:gd name="connsiteX1105" fmla="*/ 323570 w 828892"/>
                    <a:gd name="connsiteY1105" fmla="*/ 236610 h 1201671"/>
                    <a:gd name="connsiteX1106" fmla="*/ 321494 w 828892"/>
                    <a:gd name="connsiteY1106" fmla="*/ 236569 h 1201671"/>
                    <a:gd name="connsiteX1107" fmla="*/ 317097 w 828892"/>
                    <a:gd name="connsiteY1107" fmla="*/ 237512 h 1201671"/>
                    <a:gd name="connsiteX1108" fmla="*/ 312216 w 828892"/>
                    <a:gd name="connsiteY1108" fmla="*/ 240044 h 1201671"/>
                    <a:gd name="connsiteX1109" fmla="*/ 311191 w 828892"/>
                    <a:gd name="connsiteY1109" fmla="*/ 240795 h 1201671"/>
                    <a:gd name="connsiteX1110" fmla="*/ 309677 w 828892"/>
                    <a:gd name="connsiteY1110" fmla="*/ 240998 h 1201671"/>
                    <a:gd name="connsiteX1111" fmla="*/ 308467 w 828892"/>
                    <a:gd name="connsiteY1111" fmla="*/ 242001 h 1201671"/>
                    <a:gd name="connsiteX1112" fmla="*/ 307094 w 828892"/>
                    <a:gd name="connsiteY1112" fmla="*/ 242789 h 1201671"/>
                    <a:gd name="connsiteX1113" fmla="*/ 305281 w 828892"/>
                    <a:gd name="connsiteY1113" fmla="*/ 244373 h 1201671"/>
                    <a:gd name="connsiteX1114" fmla="*/ 302113 w 828892"/>
                    <a:gd name="connsiteY1114" fmla="*/ 247108 h 1201671"/>
                    <a:gd name="connsiteX1115" fmla="*/ 300318 w 828892"/>
                    <a:gd name="connsiteY1115" fmla="*/ 248340 h 1201671"/>
                    <a:gd name="connsiteX1116" fmla="*/ 298501 w 828892"/>
                    <a:gd name="connsiteY1116" fmla="*/ 249783 h 1201671"/>
                    <a:gd name="connsiteX1117" fmla="*/ 296709 w 828892"/>
                    <a:gd name="connsiteY1117" fmla="*/ 250357 h 1201671"/>
                    <a:gd name="connsiteX1118" fmla="*/ 294293 w 828892"/>
                    <a:gd name="connsiteY1118" fmla="*/ 252662 h 1201671"/>
                    <a:gd name="connsiteX1119" fmla="*/ 292709 w 828892"/>
                    <a:gd name="connsiteY1119" fmla="*/ 261099 h 1201671"/>
                    <a:gd name="connsiteX1120" fmla="*/ 290181 w 828892"/>
                    <a:gd name="connsiteY1120" fmla="*/ 264137 h 1201671"/>
                    <a:gd name="connsiteX1121" fmla="*/ 289404 w 828892"/>
                    <a:gd name="connsiteY1121" fmla="*/ 265810 h 1201671"/>
                    <a:gd name="connsiteX1122" fmla="*/ 287653 w 828892"/>
                    <a:gd name="connsiteY1122" fmla="*/ 267161 h 1201671"/>
                    <a:gd name="connsiteX1123" fmla="*/ 287576 w 828892"/>
                    <a:gd name="connsiteY1123" fmla="*/ 267564 h 1201671"/>
                    <a:gd name="connsiteX1124" fmla="*/ 286617 w 828892"/>
                    <a:gd name="connsiteY1124" fmla="*/ 268715 h 1201671"/>
                    <a:gd name="connsiteX1125" fmla="*/ 285318 w 828892"/>
                    <a:gd name="connsiteY1125" fmla="*/ 269714 h 1201671"/>
                    <a:gd name="connsiteX1126" fmla="*/ 281466 w 828892"/>
                    <a:gd name="connsiteY1126" fmla="*/ 270365 h 1201671"/>
                    <a:gd name="connsiteX1127" fmla="*/ 276688 w 828892"/>
                    <a:gd name="connsiteY1127" fmla="*/ 268870 h 1201671"/>
                    <a:gd name="connsiteX1128" fmla="*/ 275363 w 828892"/>
                    <a:gd name="connsiteY1128" fmla="*/ 264837 h 1201671"/>
                    <a:gd name="connsiteX1129" fmla="*/ 275918 w 828892"/>
                    <a:gd name="connsiteY1129" fmla="*/ 256492 h 1201671"/>
                    <a:gd name="connsiteX1130" fmla="*/ 276762 w 828892"/>
                    <a:gd name="connsiteY1130" fmla="*/ 255452 h 1201671"/>
                    <a:gd name="connsiteX1131" fmla="*/ 277591 w 828892"/>
                    <a:gd name="connsiteY1131" fmla="*/ 253321 h 1201671"/>
                    <a:gd name="connsiteX1132" fmla="*/ 278509 w 828892"/>
                    <a:gd name="connsiteY1132" fmla="*/ 249768 h 1201671"/>
                    <a:gd name="connsiteX1133" fmla="*/ 280792 w 828892"/>
                    <a:gd name="connsiteY1133" fmla="*/ 247015 h 1201671"/>
                    <a:gd name="connsiteX1134" fmla="*/ 281429 w 828892"/>
                    <a:gd name="connsiteY1134" fmla="*/ 242723 h 1201671"/>
                    <a:gd name="connsiteX1135" fmla="*/ 282483 w 828892"/>
                    <a:gd name="connsiteY1135" fmla="*/ 240340 h 1201671"/>
                    <a:gd name="connsiteX1136" fmla="*/ 282535 w 828892"/>
                    <a:gd name="connsiteY1136" fmla="*/ 237657 h 1201671"/>
                    <a:gd name="connsiteX1137" fmla="*/ 284075 w 828892"/>
                    <a:gd name="connsiteY1137" fmla="*/ 233235 h 1201671"/>
                    <a:gd name="connsiteX1138" fmla="*/ 285407 w 828892"/>
                    <a:gd name="connsiteY1138" fmla="*/ 231014 h 1201671"/>
                    <a:gd name="connsiteX1139" fmla="*/ 285481 w 828892"/>
                    <a:gd name="connsiteY1139" fmla="*/ 229275 h 1201671"/>
                    <a:gd name="connsiteX1140" fmla="*/ 286169 w 828892"/>
                    <a:gd name="connsiteY1140" fmla="*/ 226737 h 1201671"/>
                    <a:gd name="connsiteX1141" fmla="*/ 287017 w 828892"/>
                    <a:gd name="connsiteY1141" fmla="*/ 225379 h 1201671"/>
                    <a:gd name="connsiteX1142" fmla="*/ 287650 w 828892"/>
                    <a:gd name="connsiteY1142" fmla="*/ 223702 h 1201671"/>
                    <a:gd name="connsiteX1143" fmla="*/ 291780 w 828892"/>
                    <a:gd name="connsiteY1143" fmla="*/ 219854 h 1201671"/>
                    <a:gd name="connsiteX1144" fmla="*/ 297971 w 828892"/>
                    <a:gd name="connsiteY1144" fmla="*/ 216401 h 1201671"/>
                    <a:gd name="connsiteX1145" fmla="*/ 299193 w 828892"/>
                    <a:gd name="connsiteY1145" fmla="*/ 211676 h 1201671"/>
                    <a:gd name="connsiteX1146" fmla="*/ 299544 w 828892"/>
                    <a:gd name="connsiteY1146" fmla="*/ 206651 h 1201671"/>
                    <a:gd name="connsiteX1147" fmla="*/ 301843 w 828892"/>
                    <a:gd name="connsiteY1147" fmla="*/ 205755 h 1201671"/>
                    <a:gd name="connsiteX1148" fmla="*/ 304044 w 828892"/>
                    <a:gd name="connsiteY1148" fmla="*/ 204016 h 1201671"/>
                    <a:gd name="connsiteX1149" fmla="*/ 309026 w 828892"/>
                    <a:gd name="connsiteY1149" fmla="*/ 201152 h 1201671"/>
                    <a:gd name="connsiteX1150" fmla="*/ 312915 w 828892"/>
                    <a:gd name="connsiteY1150" fmla="*/ 197710 h 1201671"/>
                    <a:gd name="connsiteX1151" fmla="*/ 315055 w 828892"/>
                    <a:gd name="connsiteY1151" fmla="*/ 193325 h 1201671"/>
                    <a:gd name="connsiteX1152" fmla="*/ 314670 w 828892"/>
                    <a:gd name="connsiteY1152" fmla="*/ 190158 h 1201671"/>
                    <a:gd name="connsiteX1153" fmla="*/ 314733 w 828892"/>
                    <a:gd name="connsiteY1153" fmla="*/ 188518 h 1201671"/>
                    <a:gd name="connsiteX1154" fmla="*/ 313471 w 828892"/>
                    <a:gd name="connsiteY1154" fmla="*/ 185070 h 1201671"/>
                    <a:gd name="connsiteX1155" fmla="*/ 311302 w 828892"/>
                    <a:gd name="connsiteY1155" fmla="*/ 182076 h 1201671"/>
                    <a:gd name="connsiteX1156" fmla="*/ 310136 w 828892"/>
                    <a:gd name="connsiteY1156" fmla="*/ 180947 h 1201671"/>
                    <a:gd name="connsiteX1157" fmla="*/ 309451 w 828892"/>
                    <a:gd name="connsiteY1157" fmla="*/ 179689 h 1201671"/>
                    <a:gd name="connsiteX1158" fmla="*/ 308582 w 828892"/>
                    <a:gd name="connsiteY1158" fmla="*/ 179434 h 1201671"/>
                    <a:gd name="connsiteX1159" fmla="*/ 307061 w 828892"/>
                    <a:gd name="connsiteY1159" fmla="*/ 176666 h 1201671"/>
                    <a:gd name="connsiteX1160" fmla="*/ 306702 w 828892"/>
                    <a:gd name="connsiteY1160" fmla="*/ 173465 h 1201671"/>
                    <a:gd name="connsiteX1161" fmla="*/ 305795 w 828892"/>
                    <a:gd name="connsiteY1161" fmla="*/ 172258 h 1201671"/>
                    <a:gd name="connsiteX1162" fmla="*/ 305588 w 828892"/>
                    <a:gd name="connsiteY1162" fmla="*/ 169572 h 1201671"/>
                    <a:gd name="connsiteX1163" fmla="*/ 304859 w 828892"/>
                    <a:gd name="connsiteY1163" fmla="*/ 166963 h 1201671"/>
                    <a:gd name="connsiteX1164" fmla="*/ 304363 w 828892"/>
                    <a:gd name="connsiteY1164" fmla="*/ 163640 h 1201671"/>
                    <a:gd name="connsiteX1165" fmla="*/ 303079 w 828892"/>
                    <a:gd name="connsiteY1165" fmla="*/ 158830 h 1201671"/>
                    <a:gd name="connsiteX1166" fmla="*/ 302586 w 828892"/>
                    <a:gd name="connsiteY1166" fmla="*/ 155429 h 1201671"/>
                    <a:gd name="connsiteX1167" fmla="*/ 300562 w 828892"/>
                    <a:gd name="connsiteY1167" fmla="*/ 151251 h 1201671"/>
                    <a:gd name="connsiteX1168" fmla="*/ 296432 w 828892"/>
                    <a:gd name="connsiteY1168" fmla="*/ 148531 h 1201671"/>
                    <a:gd name="connsiteX1169" fmla="*/ 293353 w 828892"/>
                    <a:gd name="connsiteY1169" fmla="*/ 146640 h 1201671"/>
                    <a:gd name="connsiteX1170" fmla="*/ 291014 w 828892"/>
                    <a:gd name="connsiteY1170" fmla="*/ 146211 h 1201671"/>
                    <a:gd name="connsiteX1171" fmla="*/ 289382 w 828892"/>
                    <a:gd name="connsiteY1171" fmla="*/ 145301 h 1201671"/>
                    <a:gd name="connsiteX1172" fmla="*/ 284948 w 828892"/>
                    <a:gd name="connsiteY1172" fmla="*/ 145208 h 1201671"/>
                    <a:gd name="connsiteX1173" fmla="*/ 279230 w 828892"/>
                    <a:gd name="connsiteY1173" fmla="*/ 145745 h 1201671"/>
                    <a:gd name="connsiteX1174" fmla="*/ 269464 w 828892"/>
                    <a:gd name="connsiteY1174" fmla="*/ 146870 h 1201671"/>
                    <a:gd name="connsiteX1175" fmla="*/ 259605 w 828892"/>
                    <a:gd name="connsiteY1175" fmla="*/ 146337 h 1201671"/>
                    <a:gd name="connsiteX1176" fmla="*/ 251167 w 828892"/>
                    <a:gd name="connsiteY1176" fmla="*/ 145323 h 1201671"/>
                    <a:gd name="connsiteX1177" fmla="*/ 249091 w 828892"/>
                    <a:gd name="connsiteY1177" fmla="*/ 146089 h 1201671"/>
                    <a:gd name="connsiteX1178" fmla="*/ 248206 w 828892"/>
                    <a:gd name="connsiteY1178" fmla="*/ 147247 h 1201671"/>
                    <a:gd name="connsiteX1179" fmla="*/ 242781 w 828892"/>
                    <a:gd name="connsiteY1179" fmla="*/ 151295 h 1201671"/>
                    <a:gd name="connsiteX1180" fmla="*/ 241667 w 828892"/>
                    <a:gd name="connsiteY1180" fmla="*/ 153512 h 1201671"/>
                    <a:gd name="connsiteX1181" fmla="*/ 239631 w 828892"/>
                    <a:gd name="connsiteY1181" fmla="*/ 155051 h 1201671"/>
                    <a:gd name="connsiteX1182" fmla="*/ 236519 w 828892"/>
                    <a:gd name="connsiteY1182" fmla="*/ 157505 h 1201671"/>
                    <a:gd name="connsiteX1183" fmla="*/ 227592 w 828892"/>
                    <a:gd name="connsiteY1183" fmla="*/ 165453 h 1201671"/>
                    <a:gd name="connsiteX1184" fmla="*/ 223392 w 828892"/>
                    <a:gd name="connsiteY1184" fmla="*/ 170989 h 1201671"/>
                    <a:gd name="connsiteX1185" fmla="*/ 222656 w 828892"/>
                    <a:gd name="connsiteY1185" fmla="*/ 176140 h 1201671"/>
                    <a:gd name="connsiteX1186" fmla="*/ 221749 w 828892"/>
                    <a:gd name="connsiteY1186" fmla="*/ 177321 h 1201671"/>
                    <a:gd name="connsiteX1187" fmla="*/ 221671 w 828892"/>
                    <a:gd name="connsiteY1187" fmla="*/ 179245 h 1201671"/>
                    <a:gd name="connsiteX1188" fmla="*/ 221227 w 828892"/>
                    <a:gd name="connsiteY1188" fmla="*/ 181617 h 1201671"/>
                    <a:gd name="connsiteX1189" fmla="*/ 221101 w 828892"/>
                    <a:gd name="connsiteY1189" fmla="*/ 185143 h 1201671"/>
                    <a:gd name="connsiteX1190" fmla="*/ 221105 w 828892"/>
                    <a:gd name="connsiteY1190" fmla="*/ 189891 h 1201671"/>
                    <a:gd name="connsiteX1191" fmla="*/ 220990 w 828892"/>
                    <a:gd name="connsiteY1191" fmla="*/ 192489 h 1201671"/>
                    <a:gd name="connsiteX1192" fmla="*/ 223740 w 828892"/>
                    <a:gd name="connsiteY1192" fmla="*/ 193980 h 1201671"/>
                    <a:gd name="connsiteX1193" fmla="*/ 234654 w 828892"/>
                    <a:gd name="connsiteY1193" fmla="*/ 192881 h 1201671"/>
                    <a:gd name="connsiteX1194" fmla="*/ 240246 w 828892"/>
                    <a:gd name="connsiteY1194" fmla="*/ 191220 h 1201671"/>
                    <a:gd name="connsiteX1195" fmla="*/ 241996 w 828892"/>
                    <a:gd name="connsiteY1195" fmla="*/ 192219 h 1201671"/>
                    <a:gd name="connsiteX1196" fmla="*/ 240671 w 828892"/>
                    <a:gd name="connsiteY1196" fmla="*/ 194953 h 1201671"/>
                    <a:gd name="connsiteX1197" fmla="*/ 237688 w 828892"/>
                    <a:gd name="connsiteY1197" fmla="*/ 196278 h 1201671"/>
                    <a:gd name="connsiteX1198" fmla="*/ 235616 w 828892"/>
                    <a:gd name="connsiteY1198" fmla="*/ 197744 h 1201671"/>
                    <a:gd name="connsiteX1199" fmla="*/ 232096 w 828892"/>
                    <a:gd name="connsiteY1199" fmla="*/ 199923 h 1201671"/>
                    <a:gd name="connsiteX1200" fmla="*/ 229835 w 828892"/>
                    <a:gd name="connsiteY1200" fmla="*/ 201048 h 1201671"/>
                    <a:gd name="connsiteX1201" fmla="*/ 226453 w 828892"/>
                    <a:gd name="connsiteY1201" fmla="*/ 201148 h 1201671"/>
                    <a:gd name="connsiteX1202" fmla="*/ 220520 w 828892"/>
                    <a:gd name="connsiteY1202" fmla="*/ 201148 h 1201671"/>
                    <a:gd name="connsiteX1203" fmla="*/ 217756 w 828892"/>
                    <a:gd name="connsiteY1203" fmla="*/ 201189 h 1201671"/>
                    <a:gd name="connsiteX1204" fmla="*/ 214373 w 828892"/>
                    <a:gd name="connsiteY1204" fmla="*/ 200049 h 1201671"/>
                    <a:gd name="connsiteX1205" fmla="*/ 208936 w 828892"/>
                    <a:gd name="connsiteY1205" fmla="*/ 203283 h 1201671"/>
                    <a:gd name="connsiteX1206" fmla="*/ 205709 w 828892"/>
                    <a:gd name="connsiteY1206" fmla="*/ 210458 h 1201671"/>
                    <a:gd name="connsiteX1207" fmla="*/ 204240 w 828892"/>
                    <a:gd name="connsiteY1207" fmla="*/ 213271 h 1201671"/>
                    <a:gd name="connsiteX1208" fmla="*/ 202127 w 828892"/>
                    <a:gd name="connsiteY1208" fmla="*/ 216238 h 1201671"/>
                    <a:gd name="connsiteX1209" fmla="*/ 193445 w 828892"/>
                    <a:gd name="connsiteY1209" fmla="*/ 226004 h 1201671"/>
                    <a:gd name="connsiteX1210" fmla="*/ 190810 w 828892"/>
                    <a:gd name="connsiteY1210" fmla="*/ 227851 h 1201671"/>
                    <a:gd name="connsiteX1211" fmla="*/ 188608 w 828892"/>
                    <a:gd name="connsiteY1211" fmla="*/ 229967 h 1201671"/>
                    <a:gd name="connsiteX1212" fmla="*/ 183160 w 828892"/>
                    <a:gd name="connsiteY1212" fmla="*/ 233634 h 1201671"/>
                    <a:gd name="connsiteX1213" fmla="*/ 180373 w 828892"/>
                    <a:gd name="connsiteY1213" fmla="*/ 235825 h 1201671"/>
                    <a:gd name="connsiteX1214" fmla="*/ 178430 w 828892"/>
                    <a:gd name="connsiteY1214" fmla="*/ 249369 h 1201671"/>
                    <a:gd name="connsiteX1215" fmla="*/ 180170 w 828892"/>
                    <a:gd name="connsiteY1215" fmla="*/ 253439 h 1201671"/>
                    <a:gd name="connsiteX1216" fmla="*/ 181635 w 828892"/>
                    <a:gd name="connsiteY1216" fmla="*/ 254701 h 1201671"/>
                    <a:gd name="connsiteX1217" fmla="*/ 183230 w 828892"/>
                    <a:gd name="connsiteY1217" fmla="*/ 257010 h 1201671"/>
                    <a:gd name="connsiteX1218" fmla="*/ 184104 w 828892"/>
                    <a:gd name="connsiteY1218" fmla="*/ 258960 h 1201671"/>
                    <a:gd name="connsiteX1219" fmla="*/ 185392 w 828892"/>
                    <a:gd name="connsiteY1219" fmla="*/ 260370 h 1201671"/>
                    <a:gd name="connsiteX1220" fmla="*/ 186284 w 828892"/>
                    <a:gd name="connsiteY1220" fmla="*/ 262539 h 1201671"/>
                    <a:gd name="connsiteX1221" fmla="*/ 188734 w 828892"/>
                    <a:gd name="connsiteY1221" fmla="*/ 264000 h 1201671"/>
                    <a:gd name="connsiteX1222" fmla="*/ 190099 w 828892"/>
                    <a:gd name="connsiteY1222" fmla="*/ 267479 h 1201671"/>
                    <a:gd name="connsiteX1223" fmla="*/ 193189 w 828892"/>
                    <a:gd name="connsiteY1223" fmla="*/ 270979 h 1201671"/>
                    <a:gd name="connsiteX1224" fmla="*/ 193952 w 828892"/>
                    <a:gd name="connsiteY1224" fmla="*/ 275076 h 1201671"/>
                    <a:gd name="connsiteX1225" fmla="*/ 194007 w 828892"/>
                    <a:gd name="connsiteY1225" fmla="*/ 277544 h 1201671"/>
                    <a:gd name="connsiteX1226" fmla="*/ 191957 w 828892"/>
                    <a:gd name="connsiteY1226" fmla="*/ 283639 h 1201671"/>
                    <a:gd name="connsiteX1227" fmla="*/ 191206 w 828892"/>
                    <a:gd name="connsiteY1227" fmla="*/ 289478 h 1201671"/>
                    <a:gd name="connsiteX1228" fmla="*/ 190595 w 828892"/>
                    <a:gd name="connsiteY1228" fmla="*/ 291998 h 1201671"/>
                    <a:gd name="connsiteX1229" fmla="*/ 190414 w 828892"/>
                    <a:gd name="connsiteY1229" fmla="*/ 293630 h 1201671"/>
                    <a:gd name="connsiteX1230" fmla="*/ 188926 w 828892"/>
                    <a:gd name="connsiteY1230" fmla="*/ 295236 h 1201671"/>
                    <a:gd name="connsiteX1231" fmla="*/ 188460 w 828892"/>
                    <a:gd name="connsiteY1231" fmla="*/ 298478 h 1201671"/>
                    <a:gd name="connsiteX1232" fmla="*/ 187620 w 828892"/>
                    <a:gd name="connsiteY1232" fmla="*/ 309294 h 1201671"/>
                    <a:gd name="connsiteX1233" fmla="*/ 183560 w 828892"/>
                    <a:gd name="connsiteY1233" fmla="*/ 313013 h 1201671"/>
                    <a:gd name="connsiteX1234" fmla="*/ 181591 w 828892"/>
                    <a:gd name="connsiteY1234" fmla="*/ 314001 h 1201671"/>
                    <a:gd name="connsiteX1235" fmla="*/ 175170 w 828892"/>
                    <a:gd name="connsiteY1235" fmla="*/ 314712 h 1201671"/>
                    <a:gd name="connsiteX1236" fmla="*/ 172169 w 828892"/>
                    <a:gd name="connsiteY1236" fmla="*/ 314637 h 1201671"/>
                    <a:gd name="connsiteX1237" fmla="*/ 166225 w 828892"/>
                    <a:gd name="connsiteY1237" fmla="*/ 316014 h 1201671"/>
                    <a:gd name="connsiteX1238" fmla="*/ 161077 w 828892"/>
                    <a:gd name="connsiteY1238" fmla="*/ 315363 h 1201671"/>
                    <a:gd name="connsiteX1239" fmla="*/ 159171 w 828892"/>
                    <a:gd name="connsiteY1239" fmla="*/ 314737 h 1201671"/>
                    <a:gd name="connsiteX1240" fmla="*/ 157872 w 828892"/>
                    <a:gd name="connsiteY1240" fmla="*/ 313154 h 1201671"/>
                    <a:gd name="connsiteX1241" fmla="*/ 154386 w 828892"/>
                    <a:gd name="connsiteY1241" fmla="*/ 310933 h 1201671"/>
                    <a:gd name="connsiteX1242" fmla="*/ 153287 w 828892"/>
                    <a:gd name="connsiteY1242" fmla="*/ 309190 h 1201671"/>
                    <a:gd name="connsiteX1243" fmla="*/ 152169 w 828892"/>
                    <a:gd name="connsiteY1243" fmla="*/ 307995 h 1201671"/>
                    <a:gd name="connsiteX1244" fmla="*/ 151348 w 828892"/>
                    <a:gd name="connsiteY1244" fmla="*/ 306112 h 1201671"/>
                    <a:gd name="connsiteX1245" fmla="*/ 151240 w 828892"/>
                    <a:gd name="connsiteY1245" fmla="*/ 305412 h 1201671"/>
                    <a:gd name="connsiteX1246" fmla="*/ 149734 w 828892"/>
                    <a:gd name="connsiteY1246" fmla="*/ 304332 h 1201671"/>
                    <a:gd name="connsiteX1247" fmla="*/ 148968 w 828892"/>
                    <a:gd name="connsiteY1247" fmla="*/ 302200 h 1201671"/>
                    <a:gd name="connsiteX1248" fmla="*/ 148095 w 828892"/>
                    <a:gd name="connsiteY1248" fmla="*/ 300868 h 1201671"/>
                    <a:gd name="connsiteX1249" fmla="*/ 147887 w 828892"/>
                    <a:gd name="connsiteY1249" fmla="*/ 298441 h 1201671"/>
                    <a:gd name="connsiteX1250" fmla="*/ 147121 w 828892"/>
                    <a:gd name="connsiteY1250" fmla="*/ 297271 h 1201671"/>
                    <a:gd name="connsiteX1251" fmla="*/ 146851 w 828892"/>
                    <a:gd name="connsiteY1251" fmla="*/ 295158 h 1201671"/>
                    <a:gd name="connsiteX1252" fmla="*/ 146873 w 828892"/>
                    <a:gd name="connsiteY1252" fmla="*/ 286133 h 1201671"/>
                    <a:gd name="connsiteX1253" fmla="*/ 146873 w 828892"/>
                    <a:gd name="connsiteY1253" fmla="*/ 282288 h 1201671"/>
                    <a:gd name="connsiteX1254" fmla="*/ 146625 w 828892"/>
                    <a:gd name="connsiteY1254" fmla="*/ 278647 h 1201671"/>
                    <a:gd name="connsiteX1255" fmla="*/ 142743 w 828892"/>
                    <a:gd name="connsiteY1255" fmla="*/ 277141 h 1201671"/>
                    <a:gd name="connsiteX1256" fmla="*/ 139823 w 828892"/>
                    <a:gd name="connsiteY1256" fmla="*/ 276449 h 1201671"/>
                    <a:gd name="connsiteX1257" fmla="*/ 129816 w 828892"/>
                    <a:gd name="connsiteY1257" fmla="*/ 276475 h 1201671"/>
                    <a:gd name="connsiteX1258" fmla="*/ 125612 w 828892"/>
                    <a:gd name="connsiteY1258" fmla="*/ 275979 h 1201671"/>
                    <a:gd name="connsiteX1259" fmla="*/ 124350 w 828892"/>
                    <a:gd name="connsiteY1259" fmla="*/ 274880 h 1201671"/>
                    <a:gd name="connsiteX1260" fmla="*/ 121889 w 828892"/>
                    <a:gd name="connsiteY1260" fmla="*/ 273696 h 1201671"/>
                    <a:gd name="connsiteX1261" fmla="*/ 118843 w 828892"/>
                    <a:gd name="connsiteY1261" fmla="*/ 273074 h 1201671"/>
                    <a:gd name="connsiteX1262" fmla="*/ 115979 w 828892"/>
                    <a:gd name="connsiteY1262" fmla="*/ 271168 h 1201671"/>
                    <a:gd name="connsiteX1263" fmla="*/ 111564 w 828892"/>
                    <a:gd name="connsiteY1263" fmla="*/ 268992 h 1201671"/>
                    <a:gd name="connsiteX1264" fmla="*/ 104895 w 828892"/>
                    <a:gd name="connsiteY1264" fmla="*/ 265525 h 1201671"/>
                    <a:gd name="connsiteX1265" fmla="*/ 102075 w 828892"/>
                    <a:gd name="connsiteY1265" fmla="*/ 265321 h 1201671"/>
                    <a:gd name="connsiteX1266" fmla="*/ 98259 w 828892"/>
                    <a:gd name="connsiteY1266" fmla="*/ 263956 h 1201671"/>
                    <a:gd name="connsiteX1267" fmla="*/ 94821 w 828892"/>
                    <a:gd name="connsiteY1267" fmla="*/ 263186 h 1201671"/>
                    <a:gd name="connsiteX1268" fmla="*/ 93307 w 828892"/>
                    <a:gd name="connsiteY1268" fmla="*/ 262879 h 1201671"/>
                    <a:gd name="connsiteX1269" fmla="*/ 92045 w 828892"/>
                    <a:gd name="connsiteY1269" fmla="*/ 262180 h 1201671"/>
                    <a:gd name="connsiteX1270" fmla="*/ 89396 w 828892"/>
                    <a:gd name="connsiteY1270" fmla="*/ 260589 h 1201671"/>
                    <a:gd name="connsiteX1271" fmla="*/ 85243 w 828892"/>
                    <a:gd name="connsiteY1271" fmla="*/ 260222 h 1201671"/>
                    <a:gd name="connsiteX1272" fmla="*/ 82527 w 828892"/>
                    <a:gd name="connsiteY1272" fmla="*/ 260685 h 1201671"/>
                    <a:gd name="connsiteX1273" fmla="*/ 81835 w 828892"/>
                    <a:gd name="connsiteY1273" fmla="*/ 261277 h 1201671"/>
                    <a:gd name="connsiteX1274" fmla="*/ 80451 w 828892"/>
                    <a:gd name="connsiteY1274" fmla="*/ 261377 h 1201671"/>
                    <a:gd name="connsiteX1275" fmla="*/ 78948 w 828892"/>
                    <a:gd name="connsiteY1275" fmla="*/ 262257 h 1201671"/>
                    <a:gd name="connsiteX1276" fmla="*/ 77312 w 828892"/>
                    <a:gd name="connsiteY1276" fmla="*/ 263375 h 1201671"/>
                    <a:gd name="connsiteX1277" fmla="*/ 75887 w 828892"/>
                    <a:gd name="connsiteY1277" fmla="*/ 264015 h 1201671"/>
                    <a:gd name="connsiteX1278" fmla="*/ 74877 w 828892"/>
                    <a:gd name="connsiteY1278" fmla="*/ 264848 h 1201671"/>
                    <a:gd name="connsiteX1279" fmla="*/ 74485 w 828892"/>
                    <a:gd name="connsiteY1279" fmla="*/ 265384 h 1201671"/>
                    <a:gd name="connsiteX1280" fmla="*/ 73767 w 828892"/>
                    <a:gd name="connsiteY1280" fmla="*/ 265421 h 1201671"/>
                    <a:gd name="connsiteX1281" fmla="*/ 72686 w 828892"/>
                    <a:gd name="connsiteY1281" fmla="*/ 266358 h 1201671"/>
                    <a:gd name="connsiteX1282" fmla="*/ 69263 w 828892"/>
                    <a:gd name="connsiteY1282" fmla="*/ 268652 h 1201671"/>
                    <a:gd name="connsiteX1283" fmla="*/ 67139 w 828892"/>
                    <a:gd name="connsiteY1283" fmla="*/ 269092 h 1201671"/>
                    <a:gd name="connsiteX1284" fmla="*/ 65092 w 828892"/>
                    <a:gd name="connsiteY1284" fmla="*/ 269118 h 1201671"/>
                    <a:gd name="connsiteX1285" fmla="*/ 64004 w 828892"/>
                    <a:gd name="connsiteY1285" fmla="*/ 268263 h 1201671"/>
                    <a:gd name="connsiteX1286" fmla="*/ 62409 w 828892"/>
                    <a:gd name="connsiteY1286" fmla="*/ 267357 h 1201671"/>
                    <a:gd name="connsiteX1287" fmla="*/ 61602 w 828892"/>
                    <a:gd name="connsiteY1287" fmla="*/ 266136 h 1201671"/>
                    <a:gd name="connsiteX1288" fmla="*/ 60658 w 828892"/>
                    <a:gd name="connsiteY1288" fmla="*/ 264659 h 1201671"/>
                    <a:gd name="connsiteX1289" fmla="*/ 60111 w 828892"/>
                    <a:gd name="connsiteY1289" fmla="*/ 261340 h 1201671"/>
                    <a:gd name="connsiteX1290" fmla="*/ 59374 w 828892"/>
                    <a:gd name="connsiteY1290" fmla="*/ 257835 h 1201671"/>
                    <a:gd name="connsiteX1291" fmla="*/ 58838 w 828892"/>
                    <a:gd name="connsiteY1291" fmla="*/ 256307 h 1201671"/>
                    <a:gd name="connsiteX1292" fmla="*/ 57409 w 828892"/>
                    <a:gd name="connsiteY1292" fmla="*/ 254690 h 1201671"/>
                    <a:gd name="connsiteX1293" fmla="*/ 56147 w 828892"/>
                    <a:gd name="connsiteY1293" fmla="*/ 251730 h 1201671"/>
                    <a:gd name="connsiteX1294" fmla="*/ 52128 w 828892"/>
                    <a:gd name="connsiteY1294" fmla="*/ 248695 h 1201671"/>
                    <a:gd name="connsiteX1295" fmla="*/ 49027 w 828892"/>
                    <a:gd name="connsiteY1295" fmla="*/ 245868 h 1201671"/>
                    <a:gd name="connsiteX1296" fmla="*/ 47765 w 828892"/>
                    <a:gd name="connsiteY1296" fmla="*/ 245209 h 1201671"/>
                    <a:gd name="connsiteX1297" fmla="*/ 45911 w 828892"/>
                    <a:gd name="connsiteY1297" fmla="*/ 243533 h 1201671"/>
                    <a:gd name="connsiteX1298" fmla="*/ 44545 w 828892"/>
                    <a:gd name="connsiteY1298" fmla="*/ 242134 h 1201671"/>
                    <a:gd name="connsiteX1299" fmla="*/ 42835 w 828892"/>
                    <a:gd name="connsiteY1299" fmla="*/ 241132 h 1201671"/>
                    <a:gd name="connsiteX1300" fmla="*/ 42591 w 828892"/>
                    <a:gd name="connsiteY1300" fmla="*/ 240680 h 1201671"/>
                    <a:gd name="connsiteX1301" fmla="*/ 41629 w 828892"/>
                    <a:gd name="connsiteY1301" fmla="*/ 239529 h 1201671"/>
                    <a:gd name="connsiteX1302" fmla="*/ 40666 w 828892"/>
                    <a:gd name="connsiteY1302" fmla="*/ 237749 h 1201671"/>
                    <a:gd name="connsiteX1303" fmla="*/ 39534 w 828892"/>
                    <a:gd name="connsiteY1303" fmla="*/ 236772 h 1201671"/>
                    <a:gd name="connsiteX1304" fmla="*/ 38701 w 828892"/>
                    <a:gd name="connsiteY1304" fmla="*/ 235681 h 1201671"/>
                    <a:gd name="connsiteX1305" fmla="*/ 36285 w 828892"/>
                    <a:gd name="connsiteY1305" fmla="*/ 232709 h 1201671"/>
                    <a:gd name="connsiteX1306" fmla="*/ 35308 w 828892"/>
                    <a:gd name="connsiteY1306" fmla="*/ 230970 h 1201671"/>
                    <a:gd name="connsiteX1307" fmla="*/ 34479 w 828892"/>
                    <a:gd name="connsiteY1307" fmla="*/ 230115 h 1201671"/>
                    <a:gd name="connsiteX1308" fmla="*/ 34120 w 828892"/>
                    <a:gd name="connsiteY1308" fmla="*/ 227987 h 1201671"/>
                    <a:gd name="connsiteX1309" fmla="*/ 34090 w 828892"/>
                    <a:gd name="connsiteY1309" fmla="*/ 221464 h 1201671"/>
                    <a:gd name="connsiteX1310" fmla="*/ 34090 w 828892"/>
                    <a:gd name="connsiteY1310" fmla="*/ 214806 h 1201671"/>
                    <a:gd name="connsiteX1311" fmla="*/ 34086 w 828892"/>
                    <a:gd name="connsiteY1311" fmla="*/ 208175 h 1201671"/>
                    <a:gd name="connsiteX1312" fmla="*/ 32987 w 828892"/>
                    <a:gd name="connsiteY1312" fmla="*/ 205955 h 1201671"/>
                    <a:gd name="connsiteX1313" fmla="*/ 29364 w 828892"/>
                    <a:gd name="connsiteY1313" fmla="*/ 207435 h 1201671"/>
                    <a:gd name="connsiteX1314" fmla="*/ 28184 w 828892"/>
                    <a:gd name="connsiteY1314" fmla="*/ 209992 h 1201671"/>
                    <a:gd name="connsiteX1315" fmla="*/ 27343 w 828892"/>
                    <a:gd name="connsiteY1315" fmla="*/ 215872 h 1201671"/>
                    <a:gd name="connsiteX1316" fmla="*/ 26707 w 828892"/>
                    <a:gd name="connsiteY1316" fmla="*/ 217989 h 1201671"/>
                    <a:gd name="connsiteX1317" fmla="*/ 26418 w 828892"/>
                    <a:gd name="connsiteY1317" fmla="*/ 219328 h 1201671"/>
                    <a:gd name="connsiteX1318" fmla="*/ 26252 w 828892"/>
                    <a:gd name="connsiteY1318" fmla="*/ 221031 h 1201671"/>
                    <a:gd name="connsiteX1319" fmla="*/ 25630 w 828892"/>
                    <a:gd name="connsiteY1319" fmla="*/ 222722 h 1201671"/>
                    <a:gd name="connsiteX1320" fmla="*/ 25308 w 828892"/>
                    <a:gd name="connsiteY1320" fmla="*/ 224405 h 1201671"/>
                    <a:gd name="connsiteX1321" fmla="*/ 25149 w 828892"/>
                    <a:gd name="connsiteY1321" fmla="*/ 226196 h 1201671"/>
                    <a:gd name="connsiteX1322" fmla="*/ 24838 w 828892"/>
                    <a:gd name="connsiteY1322" fmla="*/ 226585 h 1201671"/>
                    <a:gd name="connsiteX1323" fmla="*/ 24853 w 828892"/>
                    <a:gd name="connsiteY1323" fmla="*/ 227843 h 1201671"/>
                    <a:gd name="connsiteX1324" fmla="*/ 24401 w 828892"/>
                    <a:gd name="connsiteY1324" fmla="*/ 228269 h 1201671"/>
                    <a:gd name="connsiteX1325" fmla="*/ 23687 w 828892"/>
                    <a:gd name="connsiteY1325" fmla="*/ 229590 h 1201671"/>
                    <a:gd name="connsiteX1326" fmla="*/ 23113 w 828892"/>
                    <a:gd name="connsiteY1326" fmla="*/ 231248 h 1201671"/>
                    <a:gd name="connsiteX1327" fmla="*/ 21533 w 828892"/>
                    <a:gd name="connsiteY1327" fmla="*/ 234386 h 1201671"/>
                    <a:gd name="connsiteX1328" fmla="*/ 21507 w 828892"/>
                    <a:gd name="connsiteY1328" fmla="*/ 238134 h 1201671"/>
                    <a:gd name="connsiteX1329" fmla="*/ 20841 w 828892"/>
                    <a:gd name="connsiteY1329" fmla="*/ 240317 h 1201671"/>
                    <a:gd name="connsiteX1330" fmla="*/ 20201 w 828892"/>
                    <a:gd name="connsiteY1330" fmla="*/ 243170 h 1201671"/>
                    <a:gd name="connsiteX1331" fmla="*/ 19686 w 828892"/>
                    <a:gd name="connsiteY1331" fmla="*/ 245350 h 1201671"/>
                    <a:gd name="connsiteX1332" fmla="*/ 19609 w 828892"/>
                    <a:gd name="connsiteY1332" fmla="*/ 247526 h 1201671"/>
                    <a:gd name="connsiteX1333" fmla="*/ 19320 w 828892"/>
                    <a:gd name="connsiteY1333" fmla="*/ 248784 h 1201671"/>
                    <a:gd name="connsiteX1334" fmla="*/ 19035 w 828892"/>
                    <a:gd name="connsiteY1334" fmla="*/ 249976 h 1201671"/>
                    <a:gd name="connsiteX1335" fmla="*/ 18954 w 828892"/>
                    <a:gd name="connsiteY1335" fmla="*/ 252847 h 1201671"/>
                    <a:gd name="connsiteX1336" fmla="*/ 18939 w 828892"/>
                    <a:gd name="connsiteY1336" fmla="*/ 254120 h 1201671"/>
                    <a:gd name="connsiteX1337" fmla="*/ 17925 w 828892"/>
                    <a:gd name="connsiteY1337" fmla="*/ 255042 h 1201671"/>
                    <a:gd name="connsiteX1338" fmla="*/ 17817 w 828892"/>
                    <a:gd name="connsiteY1338" fmla="*/ 256688 h 1201671"/>
                    <a:gd name="connsiteX1339" fmla="*/ 17492 w 828892"/>
                    <a:gd name="connsiteY1339" fmla="*/ 257995 h 1201671"/>
                    <a:gd name="connsiteX1340" fmla="*/ 17129 w 828892"/>
                    <a:gd name="connsiteY1340" fmla="*/ 259848 h 1201671"/>
                    <a:gd name="connsiteX1341" fmla="*/ 16352 w 828892"/>
                    <a:gd name="connsiteY1341" fmla="*/ 262080 h 1201671"/>
                    <a:gd name="connsiteX1342" fmla="*/ 16000 w 828892"/>
                    <a:gd name="connsiteY1342" fmla="*/ 268700 h 1201671"/>
                    <a:gd name="connsiteX1343" fmla="*/ 16000 w 828892"/>
                    <a:gd name="connsiteY1343" fmla="*/ 275183 h 1201671"/>
                    <a:gd name="connsiteX1344" fmla="*/ 16000 w 828892"/>
                    <a:gd name="connsiteY1344" fmla="*/ 278480 h 1201671"/>
                    <a:gd name="connsiteX1345" fmla="*/ 15919 w 828892"/>
                    <a:gd name="connsiteY1345" fmla="*/ 280534 h 1201671"/>
                    <a:gd name="connsiteX1346" fmla="*/ 15060 w 828892"/>
                    <a:gd name="connsiteY1346" fmla="*/ 282295 h 1201671"/>
                    <a:gd name="connsiteX1347" fmla="*/ 14916 w 828892"/>
                    <a:gd name="connsiteY1347" fmla="*/ 283861 h 1201671"/>
                    <a:gd name="connsiteX1348" fmla="*/ 14331 w 828892"/>
                    <a:gd name="connsiteY1348" fmla="*/ 285149 h 1201671"/>
                    <a:gd name="connsiteX1349" fmla="*/ 14180 w 828892"/>
                    <a:gd name="connsiteY1349" fmla="*/ 286444 h 1201671"/>
                    <a:gd name="connsiteX1350" fmla="*/ 13787 w 828892"/>
                    <a:gd name="connsiteY1350" fmla="*/ 288442 h 1201671"/>
                    <a:gd name="connsiteX1351" fmla="*/ 13809 w 828892"/>
                    <a:gd name="connsiteY1351" fmla="*/ 289230 h 1201671"/>
                    <a:gd name="connsiteX1352" fmla="*/ 13421 w 828892"/>
                    <a:gd name="connsiteY1352" fmla="*/ 289844 h 1201671"/>
                    <a:gd name="connsiteX1353" fmla="*/ 13054 w 828892"/>
                    <a:gd name="connsiteY1353" fmla="*/ 291428 h 1201671"/>
                    <a:gd name="connsiteX1354" fmla="*/ 13054 w 828892"/>
                    <a:gd name="connsiteY1354" fmla="*/ 294929 h 1201671"/>
                    <a:gd name="connsiteX1355" fmla="*/ 12603 w 828892"/>
                    <a:gd name="connsiteY1355" fmla="*/ 297889 h 1201671"/>
                    <a:gd name="connsiteX1356" fmla="*/ 11944 w 828892"/>
                    <a:gd name="connsiteY1356" fmla="*/ 299443 h 1201671"/>
                    <a:gd name="connsiteX1357" fmla="*/ 11578 w 828892"/>
                    <a:gd name="connsiteY1357" fmla="*/ 301575 h 1201671"/>
                    <a:gd name="connsiteX1358" fmla="*/ 11163 w 828892"/>
                    <a:gd name="connsiteY1358" fmla="*/ 307388 h 1201671"/>
                    <a:gd name="connsiteX1359" fmla="*/ 12218 w 828892"/>
                    <a:gd name="connsiteY1359" fmla="*/ 309131 h 1201671"/>
                    <a:gd name="connsiteX1360" fmla="*/ 12436 w 828892"/>
                    <a:gd name="connsiteY1360" fmla="*/ 311944 h 1201671"/>
                    <a:gd name="connsiteX1361" fmla="*/ 12851 w 828892"/>
                    <a:gd name="connsiteY1361" fmla="*/ 313605 h 1201671"/>
                    <a:gd name="connsiteX1362" fmla="*/ 13421 w 828892"/>
                    <a:gd name="connsiteY1362" fmla="*/ 315359 h 1201671"/>
                    <a:gd name="connsiteX1363" fmla="*/ 13850 w 828892"/>
                    <a:gd name="connsiteY1363" fmla="*/ 317006 h 1201671"/>
                    <a:gd name="connsiteX1364" fmla="*/ 13976 w 828892"/>
                    <a:gd name="connsiteY1364" fmla="*/ 322445 h 1201671"/>
                    <a:gd name="connsiteX1365" fmla="*/ 13976 w 828892"/>
                    <a:gd name="connsiteY1365" fmla="*/ 326860 h 1201671"/>
                    <a:gd name="connsiteX1366" fmla="*/ 14069 w 828892"/>
                    <a:gd name="connsiteY1366" fmla="*/ 328551 h 1201671"/>
                    <a:gd name="connsiteX1367" fmla="*/ 14979 w 828892"/>
                    <a:gd name="connsiteY1367" fmla="*/ 329199 h 1201671"/>
                    <a:gd name="connsiteX1368" fmla="*/ 15186 w 828892"/>
                    <a:gd name="connsiteY1368" fmla="*/ 330172 h 1201671"/>
                    <a:gd name="connsiteX1369" fmla="*/ 16189 w 828892"/>
                    <a:gd name="connsiteY1369" fmla="*/ 331856 h 1201671"/>
                    <a:gd name="connsiteX1370" fmla="*/ 17773 w 828892"/>
                    <a:gd name="connsiteY1370" fmla="*/ 333462 h 1201671"/>
                    <a:gd name="connsiteX1371" fmla="*/ 17951 w 828892"/>
                    <a:gd name="connsiteY1371" fmla="*/ 335486 h 1201671"/>
                    <a:gd name="connsiteX1372" fmla="*/ 19986 w 828892"/>
                    <a:gd name="connsiteY1372" fmla="*/ 336385 h 1201671"/>
                    <a:gd name="connsiteX1373" fmla="*/ 22336 w 828892"/>
                    <a:gd name="connsiteY1373" fmla="*/ 339009 h 1201671"/>
                    <a:gd name="connsiteX1374" fmla="*/ 25634 w 828892"/>
                    <a:gd name="connsiteY1374" fmla="*/ 343734 h 1201671"/>
                    <a:gd name="connsiteX1375" fmla="*/ 25726 w 828892"/>
                    <a:gd name="connsiteY1375" fmla="*/ 346239 h 1201671"/>
                    <a:gd name="connsiteX1376" fmla="*/ 26155 w 828892"/>
                    <a:gd name="connsiteY1376" fmla="*/ 348456 h 1201671"/>
                    <a:gd name="connsiteX1377" fmla="*/ 26159 w 828892"/>
                    <a:gd name="connsiteY1377" fmla="*/ 353870 h 1201671"/>
                    <a:gd name="connsiteX1378" fmla="*/ 26640 w 828892"/>
                    <a:gd name="connsiteY1378" fmla="*/ 358529 h 1201671"/>
                    <a:gd name="connsiteX1379" fmla="*/ 29767 w 828892"/>
                    <a:gd name="connsiteY1379" fmla="*/ 361400 h 1201671"/>
                    <a:gd name="connsiteX1380" fmla="*/ 31988 w 828892"/>
                    <a:gd name="connsiteY1380" fmla="*/ 363513 h 1201671"/>
                    <a:gd name="connsiteX1381" fmla="*/ 32662 w 828892"/>
                    <a:gd name="connsiteY1381" fmla="*/ 364975 h 1201671"/>
                    <a:gd name="connsiteX1382" fmla="*/ 33587 w 828892"/>
                    <a:gd name="connsiteY1382" fmla="*/ 365730 h 1201671"/>
                    <a:gd name="connsiteX1383" fmla="*/ 33961 w 828892"/>
                    <a:gd name="connsiteY1383" fmla="*/ 366862 h 1201671"/>
                    <a:gd name="connsiteX1384" fmla="*/ 34686 w 828892"/>
                    <a:gd name="connsiteY1384" fmla="*/ 367891 h 1201671"/>
                    <a:gd name="connsiteX1385" fmla="*/ 36140 w 828892"/>
                    <a:gd name="connsiteY1385" fmla="*/ 369893 h 1201671"/>
                    <a:gd name="connsiteX1386" fmla="*/ 38357 w 828892"/>
                    <a:gd name="connsiteY1386" fmla="*/ 371440 h 1201671"/>
                    <a:gd name="connsiteX1387" fmla="*/ 43431 w 828892"/>
                    <a:gd name="connsiteY1387" fmla="*/ 374863 h 1201671"/>
                    <a:gd name="connsiteX1388" fmla="*/ 45348 w 828892"/>
                    <a:gd name="connsiteY1388" fmla="*/ 376169 h 1201671"/>
                    <a:gd name="connsiteX1389" fmla="*/ 45674 w 828892"/>
                    <a:gd name="connsiteY1389" fmla="*/ 377127 h 1201671"/>
                    <a:gd name="connsiteX1390" fmla="*/ 46754 w 828892"/>
                    <a:gd name="connsiteY1390" fmla="*/ 379492 h 1201671"/>
                    <a:gd name="connsiteX1391" fmla="*/ 48183 w 828892"/>
                    <a:gd name="connsiteY1391" fmla="*/ 381109 h 1201671"/>
                    <a:gd name="connsiteX1392" fmla="*/ 48416 w 828892"/>
                    <a:gd name="connsiteY1392" fmla="*/ 382263 h 1201671"/>
                    <a:gd name="connsiteX1393" fmla="*/ 49312 w 828892"/>
                    <a:gd name="connsiteY1393" fmla="*/ 382926 h 1201671"/>
                    <a:gd name="connsiteX1394" fmla="*/ 50522 w 828892"/>
                    <a:gd name="connsiteY1394" fmla="*/ 385142 h 1201671"/>
                    <a:gd name="connsiteX1395" fmla="*/ 52198 w 828892"/>
                    <a:gd name="connsiteY1395" fmla="*/ 387352 h 1201671"/>
                    <a:gd name="connsiteX1396" fmla="*/ 53797 w 828892"/>
                    <a:gd name="connsiteY1396" fmla="*/ 393050 h 1201671"/>
                    <a:gd name="connsiteX1397" fmla="*/ 54249 w 828892"/>
                    <a:gd name="connsiteY1397" fmla="*/ 395530 h 1201671"/>
                    <a:gd name="connsiteX1398" fmla="*/ 54633 w 828892"/>
                    <a:gd name="connsiteY1398" fmla="*/ 396518 h 1201671"/>
                    <a:gd name="connsiteX1399" fmla="*/ 56103 w 828892"/>
                    <a:gd name="connsiteY1399" fmla="*/ 397206 h 1201671"/>
                    <a:gd name="connsiteX1400" fmla="*/ 56736 w 828892"/>
                    <a:gd name="connsiteY1400" fmla="*/ 399948 h 1201671"/>
                    <a:gd name="connsiteX1401" fmla="*/ 57165 w 828892"/>
                    <a:gd name="connsiteY1401" fmla="*/ 402283 h 1201671"/>
                    <a:gd name="connsiteX1402" fmla="*/ 57180 w 828892"/>
                    <a:gd name="connsiteY1402" fmla="*/ 405051 h 1201671"/>
                    <a:gd name="connsiteX1403" fmla="*/ 55066 w 828892"/>
                    <a:gd name="connsiteY1403" fmla="*/ 408111 h 1201671"/>
                    <a:gd name="connsiteX1404" fmla="*/ 51862 w 828892"/>
                    <a:gd name="connsiteY1404" fmla="*/ 409151 h 1201671"/>
                    <a:gd name="connsiteX1405" fmla="*/ 49996 w 828892"/>
                    <a:gd name="connsiteY1405" fmla="*/ 407686 h 1201671"/>
                    <a:gd name="connsiteX1406" fmla="*/ 48009 w 828892"/>
                    <a:gd name="connsiteY1406" fmla="*/ 406320 h 1201671"/>
                    <a:gd name="connsiteX1407" fmla="*/ 47702 w 828892"/>
                    <a:gd name="connsiteY1407" fmla="*/ 405188 h 1201671"/>
                    <a:gd name="connsiteX1408" fmla="*/ 46740 w 828892"/>
                    <a:gd name="connsiteY1408" fmla="*/ 404255 h 1201671"/>
                    <a:gd name="connsiteX1409" fmla="*/ 46366 w 828892"/>
                    <a:gd name="connsiteY1409" fmla="*/ 401891 h 1201671"/>
                    <a:gd name="connsiteX1410" fmla="*/ 45589 w 828892"/>
                    <a:gd name="connsiteY1410" fmla="*/ 399119 h 1201671"/>
                    <a:gd name="connsiteX1411" fmla="*/ 40278 w 828892"/>
                    <a:gd name="connsiteY1411" fmla="*/ 394331 h 1201671"/>
                    <a:gd name="connsiteX1412" fmla="*/ 38405 w 828892"/>
                    <a:gd name="connsiteY1412" fmla="*/ 391592 h 1201671"/>
                    <a:gd name="connsiteX1413" fmla="*/ 34327 w 828892"/>
                    <a:gd name="connsiteY1413" fmla="*/ 391640 h 1201671"/>
                    <a:gd name="connsiteX1414" fmla="*/ 25156 w 828892"/>
                    <a:gd name="connsiteY1414" fmla="*/ 391640 h 1201671"/>
                    <a:gd name="connsiteX1415" fmla="*/ 21696 w 828892"/>
                    <a:gd name="connsiteY1415" fmla="*/ 391666 h 1201671"/>
                    <a:gd name="connsiteX1416" fmla="*/ 19505 w 828892"/>
                    <a:gd name="connsiteY1416" fmla="*/ 389490 h 1201671"/>
                    <a:gd name="connsiteX1417" fmla="*/ 16159 w 828892"/>
                    <a:gd name="connsiteY1417" fmla="*/ 382619 h 1201671"/>
                    <a:gd name="connsiteX1418" fmla="*/ 15312 w 828892"/>
                    <a:gd name="connsiteY1418" fmla="*/ 380036 h 1201671"/>
                    <a:gd name="connsiteX1419" fmla="*/ 13417 w 828892"/>
                    <a:gd name="connsiteY1419" fmla="*/ 378348 h 1201671"/>
                    <a:gd name="connsiteX1420" fmla="*/ 12899 w 828892"/>
                    <a:gd name="connsiteY1420" fmla="*/ 375973 h 1201671"/>
                    <a:gd name="connsiteX1421" fmla="*/ 12211 w 828892"/>
                    <a:gd name="connsiteY1421" fmla="*/ 374937 h 1201671"/>
                    <a:gd name="connsiteX1422" fmla="*/ 10590 w 828892"/>
                    <a:gd name="connsiteY1422" fmla="*/ 375962 h 1201671"/>
                    <a:gd name="connsiteX1423" fmla="*/ 10642 w 828892"/>
                    <a:gd name="connsiteY1423" fmla="*/ 381823 h 1201671"/>
                    <a:gd name="connsiteX1424" fmla="*/ 10630 w 828892"/>
                    <a:gd name="connsiteY1424" fmla="*/ 388314 h 1201671"/>
                    <a:gd name="connsiteX1425" fmla="*/ 11215 w 828892"/>
                    <a:gd name="connsiteY1425" fmla="*/ 391085 h 1201671"/>
                    <a:gd name="connsiteX1426" fmla="*/ 12536 w 828892"/>
                    <a:gd name="connsiteY1426" fmla="*/ 393642 h 1201671"/>
                    <a:gd name="connsiteX1427" fmla="*/ 13458 w 828892"/>
                    <a:gd name="connsiteY1427" fmla="*/ 399115 h 1201671"/>
                    <a:gd name="connsiteX1428" fmla="*/ 13965 w 828892"/>
                    <a:gd name="connsiteY1428" fmla="*/ 411120 h 1201671"/>
                    <a:gd name="connsiteX1429" fmla="*/ 13965 w 828892"/>
                    <a:gd name="connsiteY1429" fmla="*/ 426676 h 1201671"/>
                    <a:gd name="connsiteX1430" fmla="*/ 10619 w 828892"/>
                    <a:gd name="connsiteY1430" fmla="*/ 441778 h 1201671"/>
                    <a:gd name="connsiteX1431" fmla="*/ 10671 w 828892"/>
                    <a:gd name="connsiteY1431" fmla="*/ 444520 h 1201671"/>
                    <a:gd name="connsiteX1432" fmla="*/ 9232 w 828892"/>
                    <a:gd name="connsiteY1432" fmla="*/ 448402 h 1201671"/>
                    <a:gd name="connsiteX1433" fmla="*/ 8984 w 828892"/>
                    <a:gd name="connsiteY1433" fmla="*/ 455325 h 1201671"/>
                    <a:gd name="connsiteX1434" fmla="*/ 8984 w 828892"/>
                    <a:gd name="connsiteY1434" fmla="*/ 461968 h 1201671"/>
                    <a:gd name="connsiteX1435" fmla="*/ 8954 w 828892"/>
                    <a:gd name="connsiteY1435" fmla="*/ 465072 h 1201671"/>
                    <a:gd name="connsiteX1436" fmla="*/ 9535 w 828892"/>
                    <a:gd name="connsiteY1436" fmla="*/ 466860 h 1201671"/>
                    <a:gd name="connsiteX1437" fmla="*/ 10094 w 828892"/>
                    <a:gd name="connsiteY1437" fmla="*/ 468062 h 1201671"/>
                    <a:gd name="connsiteX1438" fmla="*/ 8976 w 828892"/>
                    <a:gd name="connsiteY1438" fmla="*/ 468447 h 1201671"/>
                    <a:gd name="connsiteX1439" fmla="*/ 8610 w 828892"/>
                    <a:gd name="connsiteY1439" fmla="*/ 469535 h 1201671"/>
                    <a:gd name="connsiteX1440" fmla="*/ 8606 w 828892"/>
                    <a:gd name="connsiteY1440" fmla="*/ 471182 h 1201671"/>
                    <a:gd name="connsiteX1441" fmla="*/ 9006 w 828892"/>
                    <a:gd name="connsiteY1441" fmla="*/ 472107 h 1201671"/>
                    <a:gd name="connsiteX1442" fmla="*/ 8969 w 828892"/>
                    <a:gd name="connsiteY1442" fmla="*/ 473232 h 1201671"/>
                    <a:gd name="connsiteX1443" fmla="*/ 9372 w 828892"/>
                    <a:gd name="connsiteY1443" fmla="*/ 474338 h 1201671"/>
                    <a:gd name="connsiteX1444" fmla="*/ 9816 w 828892"/>
                    <a:gd name="connsiteY1444" fmla="*/ 477217 h 1201671"/>
                    <a:gd name="connsiteX1445" fmla="*/ 10075 w 828892"/>
                    <a:gd name="connsiteY1445" fmla="*/ 478039 h 1201671"/>
                    <a:gd name="connsiteX1446" fmla="*/ 10767 w 828892"/>
                    <a:gd name="connsiteY1446" fmla="*/ 478738 h 1201671"/>
                    <a:gd name="connsiteX1447" fmla="*/ 10815 w 828892"/>
                    <a:gd name="connsiteY1447" fmla="*/ 480385 h 1201671"/>
                    <a:gd name="connsiteX1448" fmla="*/ 11215 w 828892"/>
                    <a:gd name="connsiteY1448" fmla="*/ 482120 h 1201671"/>
                    <a:gd name="connsiteX1449" fmla="*/ 11489 w 828892"/>
                    <a:gd name="connsiteY1449" fmla="*/ 482912 h 1201671"/>
                    <a:gd name="connsiteX1450" fmla="*/ 11552 w 828892"/>
                    <a:gd name="connsiteY1450" fmla="*/ 483960 h 1201671"/>
                    <a:gd name="connsiteX1451" fmla="*/ 12988 w 828892"/>
                    <a:gd name="connsiteY1451" fmla="*/ 485788 h 1201671"/>
                    <a:gd name="connsiteX1452" fmla="*/ 13869 w 828892"/>
                    <a:gd name="connsiteY1452" fmla="*/ 487653 h 1201671"/>
                    <a:gd name="connsiteX1453" fmla="*/ 14553 w 828892"/>
                    <a:gd name="connsiteY1453" fmla="*/ 488352 h 1201671"/>
                    <a:gd name="connsiteX1454" fmla="*/ 14527 w 828892"/>
                    <a:gd name="connsiteY1454" fmla="*/ 489843 h 1201671"/>
                    <a:gd name="connsiteX1455" fmla="*/ 14550 w 828892"/>
                    <a:gd name="connsiteY1455" fmla="*/ 492434 h 1201671"/>
                    <a:gd name="connsiteX1456" fmla="*/ 13780 w 828892"/>
                    <a:gd name="connsiteY1456" fmla="*/ 495486 h 1201671"/>
                    <a:gd name="connsiteX1457" fmla="*/ 13140 w 828892"/>
                    <a:gd name="connsiteY1457" fmla="*/ 498077 h 1201671"/>
                    <a:gd name="connsiteX1458" fmla="*/ 12688 w 828892"/>
                    <a:gd name="connsiteY1458" fmla="*/ 500478 h 1201671"/>
                    <a:gd name="connsiteX1459" fmla="*/ 12311 w 828892"/>
                    <a:gd name="connsiteY1459" fmla="*/ 501370 h 1201671"/>
                    <a:gd name="connsiteX1460" fmla="*/ 12311 w 828892"/>
                    <a:gd name="connsiteY1460" fmla="*/ 502784 h 1201671"/>
                    <a:gd name="connsiteX1461" fmla="*/ 12584 w 828892"/>
                    <a:gd name="connsiteY1461" fmla="*/ 503875 h 1201671"/>
                    <a:gd name="connsiteX1462" fmla="*/ 13051 w 828892"/>
                    <a:gd name="connsiteY1462" fmla="*/ 505522 h 1201671"/>
                    <a:gd name="connsiteX1463" fmla="*/ 13787 w 828892"/>
                    <a:gd name="connsiteY1463" fmla="*/ 506362 h 1201671"/>
                    <a:gd name="connsiteX1464" fmla="*/ 14901 w 828892"/>
                    <a:gd name="connsiteY1464" fmla="*/ 507125 h 1201671"/>
                    <a:gd name="connsiteX1465" fmla="*/ 16955 w 828892"/>
                    <a:gd name="connsiteY1465" fmla="*/ 508301 h 1201671"/>
                    <a:gd name="connsiteX1466" fmla="*/ 19279 w 828892"/>
                    <a:gd name="connsiteY1466" fmla="*/ 509818 h 1201671"/>
                    <a:gd name="connsiteX1467" fmla="*/ 21792 w 828892"/>
                    <a:gd name="connsiteY1467" fmla="*/ 509459 h 1201671"/>
                    <a:gd name="connsiteX1468" fmla="*/ 23054 w 828892"/>
                    <a:gd name="connsiteY1468" fmla="*/ 508101 h 1201671"/>
                    <a:gd name="connsiteX1469" fmla="*/ 24860 w 828892"/>
                    <a:gd name="connsiteY1469" fmla="*/ 507687 h 1201671"/>
                    <a:gd name="connsiteX1470" fmla="*/ 26744 w 828892"/>
                    <a:gd name="connsiteY1470" fmla="*/ 506910 h 1201671"/>
                    <a:gd name="connsiteX1471" fmla="*/ 29494 w 828892"/>
                    <a:gd name="connsiteY1471" fmla="*/ 507017 h 1201671"/>
                    <a:gd name="connsiteX1472" fmla="*/ 30793 w 828892"/>
                    <a:gd name="connsiteY1472" fmla="*/ 507787 h 1201671"/>
                    <a:gd name="connsiteX1473" fmla="*/ 31570 w 828892"/>
                    <a:gd name="connsiteY1473" fmla="*/ 509067 h 1201671"/>
                    <a:gd name="connsiteX1474" fmla="*/ 32736 w 828892"/>
                    <a:gd name="connsiteY1474" fmla="*/ 509767 h 1201671"/>
                    <a:gd name="connsiteX1475" fmla="*/ 33609 w 828892"/>
                    <a:gd name="connsiteY1475" fmla="*/ 510880 h 1201671"/>
                    <a:gd name="connsiteX1476" fmla="*/ 36662 w 828892"/>
                    <a:gd name="connsiteY1476" fmla="*/ 510895 h 1201671"/>
                    <a:gd name="connsiteX1477" fmla="*/ 40071 w 828892"/>
                    <a:gd name="connsiteY1477" fmla="*/ 510958 h 1201671"/>
                    <a:gd name="connsiteX1478" fmla="*/ 42965 w 828892"/>
                    <a:gd name="connsiteY1478" fmla="*/ 513141 h 1201671"/>
                    <a:gd name="connsiteX1479" fmla="*/ 44171 w 828892"/>
                    <a:gd name="connsiteY1479" fmla="*/ 513819 h 1201671"/>
                    <a:gd name="connsiteX1480" fmla="*/ 45304 w 828892"/>
                    <a:gd name="connsiteY1480" fmla="*/ 515476 h 1201671"/>
                    <a:gd name="connsiteX1481" fmla="*/ 46392 w 828892"/>
                    <a:gd name="connsiteY1481" fmla="*/ 516616 h 1201671"/>
                    <a:gd name="connsiteX1482" fmla="*/ 47187 w 828892"/>
                    <a:gd name="connsiteY1482" fmla="*/ 517693 h 1201671"/>
                    <a:gd name="connsiteX1483" fmla="*/ 48416 w 828892"/>
                    <a:gd name="connsiteY1483" fmla="*/ 518651 h 1201671"/>
                    <a:gd name="connsiteX1484" fmla="*/ 49234 w 828892"/>
                    <a:gd name="connsiteY1484" fmla="*/ 519573 h 1201671"/>
                    <a:gd name="connsiteX1485" fmla="*/ 51495 w 828892"/>
                    <a:gd name="connsiteY1485" fmla="*/ 521079 h 1201671"/>
                    <a:gd name="connsiteX1486" fmla="*/ 52898 w 828892"/>
                    <a:gd name="connsiteY1486" fmla="*/ 522359 h 1201671"/>
                    <a:gd name="connsiteX1487" fmla="*/ 54571 w 828892"/>
                    <a:gd name="connsiteY1487" fmla="*/ 523085 h 1201671"/>
                    <a:gd name="connsiteX1488" fmla="*/ 56254 w 828892"/>
                    <a:gd name="connsiteY1488" fmla="*/ 525035 h 1201671"/>
                    <a:gd name="connsiteX1489" fmla="*/ 57398 w 828892"/>
                    <a:gd name="connsiteY1489" fmla="*/ 528924 h 1201671"/>
                    <a:gd name="connsiteX1490" fmla="*/ 61399 w 828892"/>
                    <a:gd name="connsiteY1490" fmla="*/ 530093 h 1201671"/>
                    <a:gd name="connsiteX1491" fmla="*/ 64911 w 828892"/>
                    <a:gd name="connsiteY1491" fmla="*/ 530778 h 1201671"/>
                    <a:gd name="connsiteX1492" fmla="*/ 66946 w 828892"/>
                    <a:gd name="connsiteY1492" fmla="*/ 533605 h 1201671"/>
                    <a:gd name="connsiteX1493" fmla="*/ 67346 w 828892"/>
                    <a:gd name="connsiteY1493" fmla="*/ 535111 h 1201671"/>
                    <a:gd name="connsiteX1494" fmla="*/ 67475 w 828892"/>
                    <a:gd name="connsiteY1494" fmla="*/ 536850 h 1201671"/>
                    <a:gd name="connsiteX1495" fmla="*/ 68486 w 828892"/>
                    <a:gd name="connsiteY1495" fmla="*/ 538027 h 1201671"/>
                    <a:gd name="connsiteX1496" fmla="*/ 67664 w 828892"/>
                    <a:gd name="connsiteY1496" fmla="*/ 539411 h 1201671"/>
                    <a:gd name="connsiteX1497" fmla="*/ 67701 w 828892"/>
                    <a:gd name="connsiteY1497" fmla="*/ 543393 h 1201671"/>
                    <a:gd name="connsiteX1498" fmla="*/ 67701 w 828892"/>
                    <a:gd name="connsiteY1498" fmla="*/ 568874 h 1201671"/>
                    <a:gd name="connsiteX1499" fmla="*/ 69359 w 828892"/>
                    <a:gd name="connsiteY1499" fmla="*/ 570465 h 1201671"/>
                    <a:gd name="connsiteX1500" fmla="*/ 71876 w 828892"/>
                    <a:gd name="connsiteY1500" fmla="*/ 572330 h 1201671"/>
                    <a:gd name="connsiteX1501" fmla="*/ 73445 w 828892"/>
                    <a:gd name="connsiteY1501" fmla="*/ 574229 h 1201671"/>
                    <a:gd name="connsiteX1502" fmla="*/ 74340 w 828892"/>
                    <a:gd name="connsiteY1502" fmla="*/ 575894 h 1201671"/>
                    <a:gd name="connsiteX1503" fmla="*/ 77505 w 828892"/>
                    <a:gd name="connsiteY1503" fmla="*/ 577944 h 1201671"/>
                    <a:gd name="connsiteX1504" fmla="*/ 78049 w 828892"/>
                    <a:gd name="connsiteY1504" fmla="*/ 578629 h 1201671"/>
                    <a:gd name="connsiteX1505" fmla="*/ 78552 w 828892"/>
                    <a:gd name="connsiteY1505" fmla="*/ 578865 h 1201671"/>
                    <a:gd name="connsiteX1506" fmla="*/ 79910 w 828892"/>
                    <a:gd name="connsiteY1506" fmla="*/ 579816 h 1201671"/>
                    <a:gd name="connsiteX1507" fmla="*/ 81750 w 828892"/>
                    <a:gd name="connsiteY1507" fmla="*/ 583258 h 1201671"/>
                    <a:gd name="connsiteX1508" fmla="*/ 82109 w 828892"/>
                    <a:gd name="connsiteY1508" fmla="*/ 587476 h 1201671"/>
                    <a:gd name="connsiteX1509" fmla="*/ 81824 w 828892"/>
                    <a:gd name="connsiteY1509" fmla="*/ 590625 h 1201671"/>
                    <a:gd name="connsiteX1510" fmla="*/ 82146 w 828892"/>
                    <a:gd name="connsiteY1510" fmla="*/ 592879 h 1201671"/>
                    <a:gd name="connsiteX1511" fmla="*/ 84636 w 828892"/>
                    <a:gd name="connsiteY1511" fmla="*/ 593649 h 1201671"/>
                    <a:gd name="connsiteX1512" fmla="*/ 85073 w 828892"/>
                    <a:gd name="connsiteY1512" fmla="*/ 595606 h 1201671"/>
                    <a:gd name="connsiteX1513" fmla="*/ 85069 w 828892"/>
                    <a:gd name="connsiteY1513" fmla="*/ 598163 h 1201671"/>
                    <a:gd name="connsiteX1514" fmla="*/ 84481 w 828892"/>
                    <a:gd name="connsiteY1514" fmla="*/ 600617 h 1201671"/>
                    <a:gd name="connsiteX1515" fmla="*/ 83556 w 828892"/>
                    <a:gd name="connsiteY1515" fmla="*/ 601705 h 1201671"/>
                    <a:gd name="connsiteX1516" fmla="*/ 83515 w 828892"/>
                    <a:gd name="connsiteY1516" fmla="*/ 602744 h 1201671"/>
                    <a:gd name="connsiteX1517" fmla="*/ 83200 w 828892"/>
                    <a:gd name="connsiteY1517" fmla="*/ 607363 h 1201671"/>
                    <a:gd name="connsiteX1518" fmla="*/ 83474 w 828892"/>
                    <a:gd name="connsiteY1518" fmla="*/ 608299 h 1201671"/>
                    <a:gd name="connsiteX1519" fmla="*/ 84370 w 828892"/>
                    <a:gd name="connsiteY1519" fmla="*/ 608932 h 1201671"/>
                    <a:gd name="connsiteX1520" fmla="*/ 84418 w 828892"/>
                    <a:gd name="connsiteY1520" fmla="*/ 610308 h 1201671"/>
                    <a:gd name="connsiteX1521" fmla="*/ 84751 w 828892"/>
                    <a:gd name="connsiteY1521" fmla="*/ 611515 h 1201671"/>
                    <a:gd name="connsiteX1522" fmla="*/ 84325 w 828892"/>
                    <a:gd name="connsiteY1522" fmla="*/ 615248 h 1201671"/>
                    <a:gd name="connsiteX1523" fmla="*/ 82445 w 828892"/>
                    <a:gd name="connsiteY1523" fmla="*/ 617557 h 1201671"/>
                    <a:gd name="connsiteX1524" fmla="*/ 80469 w 828892"/>
                    <a:gd name="connsiteY1524" fmla="*/ 619974 h 1201671"/>
                    <a:gd name="connsiteX1525" fmla="*/ 79640 w 828892"/>
                    <a:gd name="connsiteY1525" fmla="*/ 620259 h 1201671"/>
                    <a:gd name="connsiteX1526" fmla="*/ 77527 w 828892"/>
                    <a:gd name="connsiteY1526" fmla="*/ 622701 h 1201671"/>
                    <a:gd name="connsiteX1527" fmla="*/ 76683 w 828892"/>
                    <a:gd name="connsiteY1527" fmla="*/ 622845 h 1201671"/>
                    <a:gd name="connsiteX1528" fmla="*/ 75155 w 828892"/>
                    <a:gd name="connsiteY1528" fmla="*/ 624466 h 1201671"/>
                    <a:gd name="connsiteX1529" fmla="*/ 73301 w 828892"/>
                    <a:gd name="connsiteY1529" fmla="*/ 626997 h 1201671"/>
                    <a:gd name="connsiteX1530" fmla="*/ 71924 w 828892"/>
                    <a:gd name="connsiteY1530" fmla="*/ 629214 h 1201671"/>
                    <a:gd name="connsiteX1531" fmla="*/ 71461 w 828892"/>
                    <a:gd name="connsiteY1531" fmla="*/ 630002 h 1201671"/>
                    <a:gd name="connsiteX1532" fmla="*/ 71147 w 828892"/>
                    <a:gd name="connsiteY1532" fmla="*/ 630524 h 1201671"/>
                    <a:gd name="connsiteX1533" fmla="*/ 70695 w 828892"/>
                    <a:gd name="connsiteY1533" fmla="*/ 630735 h 1201671"/>
                    <a:gd name="connsiteX1534" fmla="*/ 70669 w 828892"/>
                    <a:gd name="connsiteY1534" fmla="*/ 630990 h 1201671"/>
                    <a:gd name="connsiteX1535" fmla="*/ 70447 w 828892"/>
                    <a:gd name="connsiteY1535" fmla="*/ 631989 h 1201671"/>
                    <a:gd name="connsiteX1536" fmla="*/ 70173 w 828892"/>
                    <a:gd name="connsiteY1536" fmla="*/ 633236 h 1201671"/>
                    <a:gd name="connsiteX1537" fmla="*/ 69788 w 828892"/>
                    <a:gd name="connsiteY1537" fmla="*/ 634017 h 1201671"/>
                    <a:gd name="connsiteX1538" fmla="*/ 69540 w 828892"/>
                    <a:gd name="connsiteY1538" fmla="*/ 634761 h 1201671"/>
                    <a:gd name="connsiteX1539" fmla="*/ 68952 w 828892"/>
                    <a:gd name="connsiteY1539" fmla="*/ 635294 h 1201671"/>
                    <a:gd name="connsiteX1540" fmla="*/ 68604 w 828892"/>
                    <a:gd name="connsiteY1540" fmla="*/ 635827 h 1201671"/>
                    <a:gd name="connsiteX1541" fmla="*/ 68123 w 828892"/>
                    <a:gd name="connsiteY1541" fmla="*/ 636082 h 1201671"/>
                    <a:gd name="connsiteX1542" fmla="*/ 67912 w 828892"/>
                    <a:gd name="connsiteY1542" fmla="*/ 636585 h 1201671"/>
                    <a:gd name="connsiteX1543" fmla="*/ 67020 w 828892"/>
                    <a:gd name="connsiteY1543" fmla="*/ 637196 h 1201671"/>
                    <a:gd name="connsiteX1544" fmla="*/ 66628 w 828892"/>
                    <a:gd name="connsiteY1544" fmla="*/ 637569 h 1201671"/>
                    <a:gd name="connsiteX1545" fmla="*/ 66106 w 828892"/>
                    <a:gd name="connsiteY1545" fmla="*/ 637858 h 1201671"/>
                    <a:gd name="connsiteX1546" fmla="*/ 65362 w 828892"/>
                    <a:gd name="connsiteY1546" fmla="*/ 638036 h 1201671"/>
                    <a:gd name="connsiteX1547" fmla="*/ 64463 w 828892"/>
                    <a:gd name="connsiteY1547" fmla="*/ 638421 h 1201671"/>
                    <a:gd name="connsiteX1548" fmla="*/ 63719 w 828892"/>
                    <a:gd name="connsiteY1548" fmla="*/ 638447 h 1201671"/>
                    <a:gd name="connsiteX1549" fmla="*/ 62535 w 828892"/>
                    <a:gd name="connsiteY1549" fmla="*/ 638691 h 1201671"/>
                    <a:gd name="connsiteX1550" fmla="*/ 61247 w 828892"/>
                    <a:gd name="connsiteY1550" fmla="*/ 639394 h 1201671"/>
                    <a:gd name="connsiteX1551" fmla="*/ 60133 w 828892"/>
                    <a:gd name="connsiteY1551" fmla="*/ 640304 h 1201671"/>
                    <a:gd name="connsiteX1552" fmla="*/ 58641 w 828892"/>
                    <a:gd name="connsiteY1552" fmla="*/ 640482 h 1201671"/>
                    <a:gd name="connsiteX1553" fmla="*/ 57912 w 828892"/>
                    <a:gd name="connsiteY1553" fmla="*/ 640374 h 1201671"/>
                    <a:gd name="connsiteX1554" fmla="*/ 56943 w 828892"/>
                    <a:gd name="connsiteY1554" fmla="*/ 639553 h 1201671"/>
                    <a:gd name="connsiteX1555" fmla="*/ 56643 w 828892"/>
                    <a:gd name="connsiteY1555" fmla="*/ 638839 h 1201671"/>
                    <a:gd name="connsiteX1556" fmla="*/ 56665 w 828892"/>
                    <a:gd name="connsiteY1556" fmla="*/ 638128 h 1201671"/>
                    <a:gd name="connsiteX1557" fmla="*/ 56391 w 828892"/>
                    <a:gd name="connsiteY1557" fmla="*/ 637625 h 1201671"/>
                    <a:gd name="connsiteX1558" fmla="*/ 56517 w 828892"/>
                    <a:gd name="connsiteY1558" fmla="*/ 636241 h 1201671"/>
                    <a:gd name="connsiteX1559" fmla="*/ 57065 w 828892"/>
                    <a:gd name="connsiteY1559" fmla="*/ 635453 h 1201671"/>
                    <a:gd name="connsiteX1560" fmla="*/ 57713 w 828892"/>
                    <a:gd name="connsiteY1560" fmla="*/ 634391 h 1201671"/>
                    <a:gd name="connsiteX1561" fmla="*/ 58075 w 828892"/>
                    <a:gd name="connsiteY1561" fmla="*/ 633284 h 1201671"/>
                    <a:gd name="connsiteX1562" fmla="*/ 58697 w 828892"/>
                    <a:gd name="connsiteY1562" fmla="*/ 631849 h 1201671"/>
                    <a:gd name="connsiteX1563" fmla="*/ 58686 w 828892"/>
                    <a:gd name="connsiteY1563" fmla="*/ 629410 h 1201671"/>
                    <a:gd name="connsiteX1564" fmla="*/ 58567 w 828892"/>
                    <a:gd name="connsiteY1564" fmla="*/ 627967 h 1201671"/>
                    <a:gd name="connsiteX1565" fmla="*/ 58175 w 828892"/>
                    <a:gd name="connsiteY1565" fmla="*/ 627608 h 1201671"/>
                    <a:gd name="connsiteX1566" fmla="*/ 57713 w 828892"/>
                    <a:gd name="connsiteY1566" fmla="*/ 626624 h 1201671"/>
                    <a:gd name="connsiteX1567" fmla="*/ 57117 w 828892"/>
                    <a:gd name="connsiteY1567" fmla="*/ 625003 h 1201671"/>
                    <a:gd name="connsiteX1568" fmla="*/ 54752 w 828892"/>
                    <a:gd name="connsiteY1568" fmla="*/ 623678 h 1201671"/>
                    <a:gd name="connsiteX1569" fmla="*/ 52783 w 828892"/>
                    <a:gd name="connsiteY1569" fmla="*/ 622423 h 1201671"/>
                    <a:gd name="connsiteX1570" fmla="*/ 51577 w 828892"/>
                    <a:gd name="connsiteY1570" fmla="*/ 621887 h 1201671"/>
                    <a:gd name="connsiteX1571" fmla="*/ 50400 w 828892"/>
                    <a:gd name="connsiteY1571" fmla="*/ 621313 h 1201671"/>
                    <a:gd name="connsiteX1572" fmla="*/ 49859 w 828892"/>
                    <a:gd name="connsiteY1572" fmla="*/ 621110 h 1201671"/>
                    <a:gd name="connsiteX1573" fmla="*/ 49674 w 828892"/>
                    <a:gd name="connsiteY1573" fmla="*/ 620725 h 1201671"/>
                    <a:gd name="connsiteX1574" fmla="*/ 49079 w 828892"/>
                    <a:gd name="connsiteY1574" fmla="*/ 620444 h 1201671"/>
                    <a:gd name="connsiteX1575" fmla="*/ 47565 w 828892"/>
                    <a:gd name="connsiteY1575" fmla="*/ 619389 h 1201671"/>
                    <a:gd name="connsiteX1576" fmla="*/ 45670 w 828892"/>
                    <a:gd name="connsiteY1576" fmla="*/ 618053 h 1201671"/>
                    <a:gd name="connsiteX1577" fmla="*/ 44312 w 828892"/>
                    <a:gd name="connsiteY1577" fmla="*/ 617058 h 1201671"/>
                    <a:gd name="connsiteX1578" fmla="*/ 43179 w 828892"/>
                    <a:gd name="connsiteY1578" fmla="*/ 616266 h 1201671"/>
                    <a:gd name="connsiteX1579" fmla="*/ 42232 w 828892"/>
                    <a:gd name="connsiteY1579" fmla="*/ 617924 h 1201671"/>
                    <a:gd name="connsiteX1580" fmla="*/ 41769 w 828892"/>
                    <a:gd name="connsiteY1580" fmla="*/ 619334 h 1201671"/>
                    <a:gd name="connsiteX1581" fmla="*/ 41692 w 828892"/>
                    <a:gd name="connsiteY1581" fmla="*/ 622387 h 1201671"/>
                    <a:gd name="connsiteX1582" fmla="*/ 41692 w 828892"/>
                    <a:gd name="connsiteY1582" fmla="*/ 630875 h 1201671"/>
                    <a:gd name="connsiteX1583" fmla="*/ 39682 w 828892"/>
                    <a:gd name="connsiteY1583" fmla="*/ 631993 h 1201671"/>
                    <a:gd name="connsiteX1584" fmla="*/ 38461 w 828892"/>
                    <a:gd name="connsiteY1584" fmla="*/ 631889 h 1201671"/>
                    <a:gd name="connsiteX1585" fmla="*/ 37772 w 828892"/>
                    <a:gd name="connsiteY1585" fmla="*/ 631279 h 1201671"/>
                    <a:gd name="connsiteX1586" fmla="*/ 36929 w 828892"/>
                    <a:gd name="connsiteY1586" fmla="*/ 630646 h 1201671"/>
                    <a:gd name="connsiteX1587" fmla="*/ 35789 w 828892"/>
                    <a:gd name="connsiteY1587" fmla="*/ 629632 h 1201671"/>
                    <a:gd name="connsiteX1588" fmla="*/ 35063 w 828892"/>
                    <a:gd name="connsiteY1588" fmla="*/ 628984 h 1201671"/>
                    <a:gd name="connsiteX1589" fmla="*/ 34127 w 828892"/>
                    <a:gd name="connsiteY1589" fmla="*/ 628292 h 1201671"/>
                    <a:gd name="connsiteX1590" fmla="*/ 33535 w 828892"/>
                    <a:gd name="connsiteY1590" fmla="*/ 627386 h 1201671"/>
                    <a:gd name="connsiteX1591" fmla="*/ 33054 w 828892"/>
                    <a:gd name="connsiteY1591" fmla="*/ 626361 h 1201671"/>
                    <a:gd name="connsiteX1592" fmla="*/ 32743 w 828892"/>
                    <a:gd name="connsiteY1592" fmla="*/ 625106 h 1201671"/>
                    <a:gd name="connsiteX1593" fmla="*/ 32462 w 828892"/>
                    <a:gd name="connsiteY1593" fmla="*/ 624340 h 1201671"/>
                    <a:gd name="connsiteX1594" fmla="*/ 32199 w 828892"/>
                    <a:gd name="connsiteY1594" fmla="*/ 624052 h 1201671"/>
                    <a:gd name="connsiteX1595" fmla="*/ 31988 w 828892"/>
                    <a:gd name="connsiteY1595" fmla="*/ 623156 h 1201671"/>
                    <a:gd name="connsiteX1596" fmla="*/ 31159 w 828892"/>
                    <a:gd name="connsiteY1596" fmla="*/ 621258 h 1201671"/>
                    <a:gd name="connsiteX1597" fmla="*/ 30611 w 828892"/>
                    <a:gd name="connsiteY1597" fmla="*/ 619445 h 1201671"/>
                    <a:gd name="connsiteX1598" fmla="*/ 30200 w 828892"/>
                    <a:gd name="connsiteY1598" fmla="*/ 617498 h 1201671"/>
                    <a:gd name="connsiteX1599" fmla="*/ 29723 w 828892"/>
                    <a:gd name="connsiteY1599" fmla="*/ 616251 h 1201671"/>
                    <a:gd name="connsiteX1600" fmla="*/ 29545 w 828892"/>
                    <a:gd name="connsiteY1600" fmla="*/ 615137 h 1201671"/>
                    <a:gd name="connsiteX1601" fmla="*/ 29420 w 828892"/>
                    <a:gd name="connsiteY1601" fmla="*/ 614101 h 1201671"/>
                    <a:gd name="connsiteX1602" fmla="*/ 28990 w 828892"/>
                    <a:gd name="connsiteY1602" fmla="*/ 613080 h 1201671"/>
                    <a:gd name="connsiteX1603" fmla="*/ 28417 w 828892"/>
                    <a:gd name="connsiteY1603" fmla="*/ 610034 h 1201671"/>
                    <a:gd name="connsiteX1604" fmla="*/ 28069 w 828892"/>
                    <a:gd name="connsiteY1604" fmla="*/ 608969 h 1201671"/>
                    <a:gd name="connsiteX1605" fmla="*/ 27758 w 828892"/>
                    <a:gd name="connsiteY1605" fmla="*/ 607507 h 1201671"/>
                    <a:gd name="connsiteX1606" fmla="*/ 27436 w 828892"/>
                    <a:gd name="connsiteY1606" fmla="*/ 605845 h 1201671"/>
                    <a:gd name="connsiteX1607" fmla="*/ 26918 w 828892"/>
                    <a:gd name="connsiteY1607" fmla="*/ 604384 h 1201671"/>
                    <a:gd name="connsiteX1608" fmla="*/ 26555 w 828892"/>
                    <a:gd name="connsiteY1608" fmla="*/ 602115 h 1201671"/>
                    <a:gd name="connsiteX1609" fmla="*/ 26189 w 828892"/>
                    <a:gd name="connsiteY1609" fmla="*/ 601268 h 1201671"/>
                    <a:gd name="connsiteX1610" fmla="*/ 26096 w 828892"/>
                    <a:gd name="connsiteY1610" fmla="*/ 600117 h 1201671"/>
                    <a:gd name="connsiteX1611" fmla="*/ 25463 w 828892"/>
                    <a:gd name="connsiteY1611" fmla="*/ 597405 h 1201671"/>
                    <a:gd name="connsiteX1612" fmla="*/ 24975 w 828892"/>
                    <a:gd name="connsiteY1612" fmla="*/ 596043 h 1201671"/>
                    <a:gd name="connsiteX1613" fmla="*/ 24712 w 828892"/>
                    <a:gd name="connsiteY1613" fmla="*/ 594370 h 1201671"/>
                    <a:gd name="connsiteX1614" fmla="*/ 24127 w 828892"/>
                    <a:gd name="connsiteY1614" fmla="*/ 592983 h 1201671"/>
                    <a:gd name="connsiteX1615" fmla="*/ 24150 w 828892"/>
                    <a:gd name="connsiteY1615" fmla="*/ 591969 h 1201671"/>
                    <a:gd name="connsiteX1616" fmla="*/ 24161 w 828892"/>
                    <a:gd name="connsiteY1616" fmla="*/ 589201 h 1201671"/>
                    <a:gd name="connsiteX1617" fmla="*/ 23787 w 828892"/>
                    <a:gd name="connsiteY1617" fmla="*/ 586932 h 1201671"/>
                    <a:gd name="connsiteX1618" fmla="*/ 23446 w 828892"/>
                    <a:gd name="connsiteY1618" fmla="*/ 586063 h 1201671"/>
                    <a:gd name="connsiteX1619" fmla="*/ 23417 w 828892"/>
                    <a:gd name="connsiteY1619" fmla="*/ 585041 h 1201671"/>
                    <a:gd name="connsiteX1620" fmla="*/ 23421 w 828892"/>
                    <a:gd name="connsiteY1620" fmla="*/ 583151 h 1201671"/>
                    <a:gd name="connsiteX1621" fmla="*/ 23043 w 828892"/>
                    <a:gd name="connsiteY1621" fmla="*/ 581582 h 1201671"/>
                    <a:gd name="connsiteX1622" fmla="*/ 21733 w 828892"/>
                    <a:gd name="connsiteY1622" fmla="*/ 580556 h 1201671"/>
                    <a:gd name="connsiteX1623" fmla="*/ 20523 w 828892"/>
                    <a:gd name="connsiteY1623" fmla="*/ 578673 h 1201671"/>
                    <a:gd name="connsiteX1624" fmla="*/ 18502 w 828892"/>
                    <a:gd name="connsiteY1624" fmla="*/ 575779 h 1201671"/>
                    <a:gd name="connsiteX1625" fmla="*/ 18065 w 828892"/>
                    <a:gd name="connsiteY1625" fmla="*/ 574810 h 1201671"/>
                    <a:gd name="connsiteX1626" fmla="*/ 17425 w 828892"/>
                    <a:gd name="connsiteY1626" fmla="*/ 573962 h 1201671"/>
                    <a:gd name="connsiteX1627" fmla="*/ 17207 w 828892"/>
                    <a:gd name="connsiteY1627" fmla="*/ 572882 h 1201671"/>
                    <a:gd name="connsiteX1628" fmla="*/ 16918 w 828892"/>
                    <a:gd name="connsiteY1628" fmla="*/ 572401 h 1201671"/>
                    <a:gd name="connsiteX1629" fmla="*/ 16722 w 828892"/>
                    <a:gd name="connsiteY1629" fmla="*/ 571609 h 1201671"/>
                    <a:gd name="connsiteX1630" fmla="*/ 16208 w 828892"/>
                    <a:gd name="connsiteY1630" fmla="*/ 570765 h 1201671"/>
                    <a:gd name="connsiteX1631" fmla="*/ 15900 w 828892"/>
                    <a:gd name="connsiteY1631" fmla="*/ 569766 h 1201671"/>
                    <a:gd name="connsiteX1632" fmla="*/ 15715 w 828892"/>
                    <a:gd name="connsiteY1632" fmla="*/ 568985 h 1201671"/>
                    <a:gd name="connsiteX1633" fmla="*/ 15405 w 828892"/>
                    <a:gd name="connsiteY1633" fmla="*/ 567638 h 1201671"/>
                    <a:gd name="connsiteX1634" fmla="*/ 15238 w 828892"/>
                    <a:gd name="connsiteY1634" fmla="*/ 566635 h 1201671"/>
                    <a:gd name="connsiteX1635" fmla="*/ 14716 w 828892"/>
                    <a:gd name="connsiteY1635" fmla="*/ 565529 h 1201671"/>
                    <a:gd name="connsiteX1636" fmla="*/ 14431 w 828892"/>
                    <a:gd name="connsiteY1636" fmla="*/ 563697 h 1201671"/>
                    <a:gd name="connsiteX1637" fmla="*/ 14235 w 828892"/>
                    <a:gd name="connsiteY1637" fmla="*/ 562776 h 1201671"/>
                    <a:gd name="connsiteX1638" fmla="*/ 14143 w 828892"/>
                    <a:gd name="connsiteY1638" fmla="*/ 561462 h 1201671"/>
                    <a:gd name="connsiteX1639" fmla="*/ 13673 w 828892"/>
                    <a:gd name="connsiteY1639" fmla="*/ 560474 h 1201671"/>
                    <a:gd name="connsiteX1640" fmla="*/ 13695 w 828892"/>
                    <a:gd name="connsiteY1640" fmla="*/ 559849 h 1201671"/>
                    <a:gd name="connsiteX1641" fmla="*/ 13439 w 828892"/>
                    <a:gd name="connsiteY1641" fmla="*/ 558265 h 1201671"/>
                    <a:gd name="connsiteX1642" fmla="*/ 13462 w 828892"/>
                    <a:gd name="connsiteY1642" fmla="*/ 557477 h 1201671"/>
                    <a:gd name="connsiteX1643" fmla="*/ 13062 w 828892"/>
                    <a:gd name="connsiteY1643" fmla="*/ 556544 h 1201671"/>
                    <a:gd name="connsiteX1644" fmla="*/ 12936 w 828892"/>
                    <a:gd name="connsiteY1644" fmla="*/ 555922 h 1201671"/>
                    <a:gd name="connsiteX1645" fmla="*/ 12518 w 828892"/>
                    <a:gd name="connsiteY1645" fmla="*/ 555467 h 1201671"/>
                    <a:gd name="connsiteX1646" fmla="*/ 12100 w 828892"/>
                    <a:gd name="connsiteY1646" fmla="*/ 554313 h 1201671"/>
                    <a:gd name="connsiteX1647" fmla="*/ 11478 w 828892"/>
                    <a:gd name="connsiteY1647" fmla="*/ 553525 h 1201671"/>
                    <a:gd name="connsiteX1648" fmla="*/ 10982 w 828892"/>
                    <a:gd name="connsiteY1648" fmla="*/ 552862 h 1201671"/>
                    <a:gd name="connsiteX1649" fmla="*/ 10671 w 828892"/>
                    <a:gd name="connsiteY1649" fmla="*/ 552107 h 1201671"/>
                    <a:gd name="connsiteX1650" fmla="*/ 10493 w 828892"/>
                    <a:gd name="connsiteY1650" fmla="*/ 555582 h 1201671"/>
                    <a:gd name="connsiteX1651" fmla="*/ 10479 w 828892"/>
                    <a:gd name="connsiteY1651" fmla="*/ 557902 h 1201671"/>
                    <a:gd name="connsiteX1652" fmla="*/ 9931 w 828892"/>
                    <a:gd name="connsiteY1652" fmla="*/ 558761 h 1201671"/>
                    <a:gd name="connsiteX1653" fmla="*/ 9753 w 828892"/>
                    <a:gd name="connsiteY1653" fmla="*/ 559863 h 1201671"/>
                    <a:gd name="connsiteX1654" fmla="*/ 9794 w 828892"/>
                    <a:gd name="connsiteY1654" fmla="*/ 562683 h 1201671"/>
                    <a:gd name="connsiteX1655" fmla="*/ 10379 w 828892"/>
                    <a:gd name="connsiteY1655" fmla="*/ 563808 h 1201671"/>
                    <a:gd name="connsiteX1656" fmla="*/ 10664 w 828892"/>
                    <a:gd name="connsiteY1656" fmla="*/ 564941 h 1201671"/>
                    <a:gd name="connsiteX1657" fmla="*/ 11341 w 828892"/>
                    <a:gd name="connsiteY1657" fmla="*/ 565644 h 1201671"/>
                    <a:gd name="connsiteX1658" fmla="*/ 11496 w 828892"/>
                    <a:gd name="connsiteY1658" fmla="*/ 566761 h 1201671"/>
                    <a:gd name="connsiteX1659" fmla="*/ 11730 w 828892"/>
                    <a:gd name="connsiteY1659" fmla="*/ 567620 h 1201671"/>
                    <a:gd name="connsiteX1660" fmla="*/ 11707 w 828892"/>
                    <a:gd name="connsiteY1660" fmla="*/ 568371 h 1201671"/>
                    <a:gd name="connsiteX1661" fmla="*/ 11966 w 828892"/>
                    <a:gd name="connsiteY1661" fmla="*/ 569148 h 1201671"/>
                    <a:gd name="connsiteX1662" fmla="*/ 12214 w 828892"/>
                    <a:gd name="connsiteY1662" fmla="*/ 570314 h 1201671"/>
                    <a:gd name="connsiteX1663" fmla="*/ 12448 w 828892"/>
                    <a:gd name="connsiteY1663" fmla="*/ 572179 h 1201671"/>
                    <a:gd name="connsiteX1664" fmla="*/ 12707 w 828892"/>
                    <a:gd name="connsiteY1664" fmla="*/ 573037 h 1201671"/>
                    <a:gd name="connsiteX1665" fmla="*/ 13225 w 828892"/>
                    <a:gd name="connsiteY1665" fmla="*/ 574214 h 1201671"/>
                    <a:gd name="connsiteX1666" fmla="*/ 13199 w 828892"/>
                    <a:gd name="connsiteY1666" fmla="*/ 576560 h 1201671"/>
                    <a:gd name="connsiteX1667" fmla="*/ 13188 w 828892"/>
                    <a:gd name="connsiteY1667" fmla="*/ 577711 h 1201671"/>
                    <a:gd name="connsiteX1668" fmla="*/ 13798 w 828892"/>
                    <a:gd name="connsiteY1668" fmla="*/ 579224 h 1201671"/>
                    <a:gd name="connsiteX1669" fmla="*/ 14120 w 828892"/>
                    <a:gd name="connsiteY1669" fmla="*/ 583683 h 1201671"/>
                    <a:gd name="connsiteX1670" fmla="*/ 14616 w 828892"/>
                    <a:gd name="connsiteY1670" fmla="*/ 585893 h 1201671"/>
                    <a:gd name="connsiteX1671" fmla="*/ 15020 w 828892"/>
                    <a:gd name="connsiteY1671" fmla="*/ 587199 h 1201671"/>
                    <a:gd name="connsiteX1672" fmla="*/ 15290 w 828892"/>
                    <a:gd name="connsiteY1672" fmla="*/ 588549 h 1201671"/>
                    <a:gd name="connsiteX1673" fmla="*/ 15682 w 828892"/>
                    <a:gd name="connsiteY1673" fmla="*/ 590389 h 1201671"/>
                    <a:gd name="connsiteX1674" fmla="*/ 15889 w 828892"/>
                    <a:gd name="connsiteY1674" fmla="*/ 591517 h 1201671"/>
                    <a:gd name="connsiteX1675" fmla="*/ 16407 w 828892"/>
                    <a:gd name="connsiteY1675" fmla="*/ 592542 h 1201671"/>
                    <a:gd name="connsiteX1676" fmla="*/ 16822 w 828892"/>
                    <a:gd name="connsiteY1676" fmla="*/ 595140 h 1201671"/>
                    <a:gd name="connsiteX1677" fmla="*/ 17636 w 828892"/>
                    <a:gd name="connsiteY1677" fmla="*/ 597645 h 1201671"/>
                    <a:gd name="connsiteX1678" fmla="*/ 18128 w 828892"/>
                    <a:gd name="connsiteY1678" fmla="*/ 599865 h 1201671"/>
                    <a:gd name="connsiteX1679" fmla="*/ 18672 w 828892"/>
                    <a:gd name="connsiteY1679" fmla="*/ 602585 h 1201671"/>
                    <a:gd name="connsiteX1680" fmla="*/ 19113 w 828892"/>
                    <a:gd name="connsiteY1680" fmla="*/ 604180 h 1201671"/>
                    <a:gd name="connsiteX1681" fmla="*/ 19350 w 828892"/>
                    <a:gd name="connsiteY1681" fmla="*/ 606267 h 1201671"/>
                    <a:gd name="connsiteX1682" fmla="*/ 19350 w 828892"/>
                    <a:gd name="connsiteY1682" fmla="*/ 611914 h 1201671"/>
                    <a:gd name="connsiteX1683" fmla="*/ 19350 w 828892"/>
                    <a:gd name="connsiteY1683" fmla="*/ 614246 h 1201671"/>
                    <a:gd name="connsiteX1684" fmla="*/ 19346 w 828892"/>
                    <a:gd name="connsiteY1684" fmla="*/ 615426 h 1201671"/>
                    <a:gd name="connsiteX1685" fmla="*/ 19394 w 828892"/>
                    <a:gd name="connsiteY1685" fmla="*/ 616377 h 1201671"/>
                    <a:gd name="connsiteX1686" fmla="*/ 19809 w 828892"/>
                    <a:gd name="connsiteY1686" fmla="*/ 617106 h 1201671"/>
                    <a:gd name="connsiteX1687" fmla="*/ 19968 w 828892"/>
                    <a:gd name="connsiteY1687" fmla="*/ 618438 h 1201671"/>
                    <a:gd name="connsiteX1688" fmla="*/ 20093 w 828892"/>
                    <a:gd name="connsiteY1688" fmla="*/ 619619 h 1201671"/>
                    <a:gd name="connsiteX1689" fmla="*/ 20364 w 828892"/>
                    <a:gd name="connsiteY1689" fmla="*/ 622172 h 1201671"/>
                    <a:gd name="connsiteX1690" fmla="*/ 20700 w 828892"/>
                    <a:gd name="connsiteY1690" fmla="*/ 623208 h 1201671"/>
                    <a:gd name="connsiteX1691" fmla="*/ 21085 w 828892"/>
                    <a:gd name="connsiteY1691" fmla="*/ 623989 h 1201671"/>
                    <a:gd name="connsiteX1692" fmla="*/ 21322 w 828892"/>
                    <a:gd name="connsiteY1692" fmla="*/ 626272 h 1201671"/>
                    <a:gd name="connsiteX1693" fmla="*/ 21322 w 828892"/>
                    <a:gd name="connsiteY1693" fmla="*/ 631567 h 1201671"/>
                    <a:gd name="connsiteX1694" fmla="*/ 21326 w 828892"/>
                    <a:gd name="connsiteY1694" fmla="*/ 633851 h 1201671"/>
                    <a:gd name="connsiteX1695" fmla="*/ 21518 w 828892"/>
                    <a:gd name="connsiteY1695" fmla="*/ 635016 h 1201671"/>
                    <a:gd name="connsiteX1696" fmla="*/ 21559 w 828892"/>
                    <a:gd name="connsiteY1696" fmla="*/ 636056 h 1201671"/>
                    <a:gd name="connsiteX1697" fmla="*/ 21866 w 828892"/>
                    <a:gd name="connsiteY1697" fmla="*/ 637240 h 1201671"/>
                    <a:gd name="connsiteX1698" fmla="*/ 22318 w 828892"/>
                    <a:gd name="connsiteY1698" fmla="*/ 638017 h 1201671"/>
                    <a:gd name="connsiteX1699" fmla="*/ 22814 w 828892"/>
                    <a:gd name="connsiteY1699" fmla="*/ 641078 h 1201671"/>
                    <a:gd name="connsiteX1700" fmla="*/ 22784 w 828892"/>
                    <a:gd name="connsiteY1700" fmla="*/ 642310 h 1201671"/>
                    <a:gd name="connsiteX1701" fmla="*/ 23313 w 828892"/>
                    <a:gd name="connsiteY1701" fmla="*/ 643313 h 1201671"/>
                    <a:gd name="connsiteX1702" fmla="*/ 23273 w 828892"/>
                    <a:gd name="connsiteY1702" fmla="*/ 643679 h 1201671"/>
                    <a:gd name="connsiteX1703" fmla="*/ 23750 w 828892"/>
                    <a:gd name="connsiteY1703" fmla="*/ 644293 h 1201671"/>
                    <a:gd name="connsiteX1704" fmla="*/ 24039 w 828892"/>
                    <a:gd name="connsiteY1704" fmla="*/ 645400 h 1201671"/>
                    <a:gd name="connsiteX1705" fmla="*/ 23380 w 828892"/>
                    <a:gd name="connsiteY1705" fmla="*/ 644700 h 1201671"/>
                    <a:gd name="connsiteX1706" fmla="*/ 23446 w 828892"/>
                    <a:gd name="connsiteY1706" fmla="*/ 650288 h 1201671"/>
                    <a:gd name="connsiteX1707" fmla="*/ 23421 w 828892"/>
                    <a:gd name="connsiteY1707" fmla="*/ 653585 h 1201671"/>
                    <a:gd name="connsiteX1708" fmla="*/ 23421 w 828892"/>
                    <a:gd name="connsiteY1708" fmla="*/ 660660 h 1201671"/>
                    <a:gd name="connsiteX1709" fmla="*/ 23421 w 828892"/>
                    <a:gd name="connsiteY1709" fmla="*/ 667458 h 1201671"/>
                    <a:gd name="connsiteX1710" fmla="*/ 23976 w 828892"/>
                    <a:gd name="connsiteY1710" fmla="*/ 674622 h 1201671"/>
                    <a:gd name="connsiteX1711" fmla="*/ 23976 w 828892"/>
                    <a:gd name="connsiteY1711" fmla="*/ 704526 h 1201671"/>
                    <a:gd name="connsiteX1712" fmla="*/ 24002 w 828892"/>
                    <a:gd name="connsiteY1712" fmla="*/ 707575 h 1201671"/>
                    <a:gd name="connsiteX1713" fmla="*/ 22455 w 828892"/>
                    <a:gd name="connsiteY1713" fmla="*/ 710624 h 1201671"/>
                    <a:gd name="connsiteX1714" fmla="*/ 21718 w 828892"/>
                    <a:gd name="connsiteY1714" fmla="*/ 713670 h 1201671"/>
                    <a:gd name="connsiteX1715" fmla="*/ 18828 w 828892"/>
                    <a:gd name="connsiteY1715" fmla="*/ 717226 h 1201671"/>
                    <a:gd name="connsiteX1716" fmla="*/ 17325 w 828892"/>
                    <a:gd name="connsiteY1716" fmla="*/ 721278 h 1201671"/>
                    <a:gd name="connsiteX1717" fmla="*/ 16093 w 828892"/>
                    <a:gd name="connsiteY1717" fmla="*/ 725459 h 1201671"/>
                    <a:gd name="connsiteX1718" fmla="*/ 15219 w 828892"/>
                    <a:gd name="connsiteY1718" fmla="*/ 726791 h 1201671"/>
                    <a:gd name="connsiteX1719" fmla="*/ 15157 w 828892"/>
                    <a:gd name="connsiteY1719" fmla="*/ 728338 h 1201671"/>
                    <a:gd name="connsiteX1720" fmla="*/ 13946 w 828892"/>
                    <a:gd name="connsiteY1720" fmla="*/ 730584 h 1201671"/>
                    <a:gd name="connsiteX1721" fmla="*/ 14035 w 828892"/>
                    <a:gd name="connsiteY1721" fmla="*/ 731661 h 1201671"/>
                    <a:gd name="connsiteX1722" fmla="*/ 13573 w 828892"/>
                    <a:gd name="connsiteY1722" fmla="*/ 732768 h 1201671"/>
                    <a:gd name="connsiteX1723" fmla="*/ 13480 w 828892"/>
                    <a:gd name="connsiteY1723" fmla="*/ 735569 h 1201671"/>
                    <a:gd name="connsiteX1724" fmla="*/ 12314 w 828892"/>
                    <a:gd name="connsiteY1724" fmla="*/ 738278 h 1201671"/>
                    <a:gd name="connsiteX1725" fmla="*/ 12233 w 828892"/>
                    <a:gd name="connsiteY1725" fmla="*/ 740287 h 1201671"/>
                    <a:gd name="connsiteX1726" fmla="*/ 11637 w 828892"/>
                    <a:gd name="connsiteY1726" fmla="*/ 740938 h 1201671"/>
                    <a:gd name="connsiteX1727" fmla="*/ 11237 w 828892"/>
                    <a:gd name="connsiteY1727" fmla="*/ 742182 h 1201671"/>
                    <a:gd name="connsiteX1728" fmla="*/ 10667 w 828892"/>
                    <a:gd name="connsiteY1728" fmla="*/ 743776 h 1201671"/>
                    <a:gd name="connsiteX1729" fmla="*/ 9990 w 828892"/>
                    <a:gd name="connsiteY1729" fmla="*/ 747732 h 1201671"/>
                    <a:gd name="connsiteX1730" fmla="*/ 9476 w 828892"/>
                    <a:gd name="connsiteY1730" fmla="*/ 751044 h 1201671"/>
                    <a:gd name="connsiteX1731" fmla="*/ 8499 w 828892"/>
                    <a:gd name="connsiteY1731" fmla="*/ 752432 h 1201671"/>
                    <a:gd name="connsiteX1732" fmla="*/ 8343 w 828892"/>
                    <a:gd name="connsiteY1732" fmla="*/ 753816 h 1201671"/>
                    <a:gd name="connsiteX1733" fmla="*/ 7899 w 828892"/>
                    <a:gd name="connsiteY1733" fmla="*/ 755477 h 1201671"/>
                    <a:gd name="connsiteX1734" fmla="*/ 7792 w 828892"/>
                    <a:gd name="connsiteY1734" fmla="*/ 757553 h 1201671"/>
                    <a:gd name="connsiteX1735" fmla="*/ 5701 w 828892"/>
                    <a:gd name="connsiteY1735" fmla="*/ 763922 h 1201671"/>
                    <a:gd name="connsiteX1736" fmla="*/ 4702 w 828892"/>
                    <a:gd name="connsiteY1736" fmla="*/ 767112 h 1201671"/>
                    <a:gd name="connsiteX1737" fmla="*/ 3484 w 828892"/>
                    <a:gd name="connsiteY1737" fmla="*/ 772647 h 1201671"/>
                    <a:gd name="connsiteX1738" fmla="*/ 1730 w 828892"/>
                    <a:gd name="connsiteY1738" fmla="*/ 779305 h 1201671"/>
                    <a:gd name="connsiteX1739" fmla="*/ 690 w 828892"/>
                    <a:gd name="connsiteY1739" fmla="*/ 780278 h 1201671"/>
                    <a:gd name="connsiteX1740" fmla="*/ 153 w 828892"/>
                    <a:gd name="connsiteY1740" fmla="*/ 781495 h 1201671"/>
                    <a:gd name="connsiteX1741" fmla="*/ 209 w 828892"/>
                    <a:gd name="connsiteY1741" fmla="*/ 785662 h 1201671"/>
                    <a:gd name="connsiteX1742" fmla="*/ 745 w 828892"/>
                    <a:gd name="connsiteY1742" fmla="*/ 787039 h 1201671"/>
                    <a:gd name="connsiteX1743" fmla="*/ 812 w 828892"/>
                    <a:gd name="connsiteY1743" fmla="*/ 788552 h 1201671"/>
                    <a:gd name="connsiteX1744" fmla="*/ 2085 w 828892"/>
                    <a:gd name="connsiteY1744" fmla="*/ 790410 h 1201671"/>
                    <a:gd name="connsiteX1745" fmla="*/ 3373 w 828892"/>
                    <a:gd name="connsiteY1745" fmla="*/ 791024 h 1201671"/>
                    <a:gd name="connsiteX1746" fmla="*/ 4550 w 828892"/>
                    <a:gd name="connsiteY1746" fmla="*/ 792889 h 1201671"/>
                    <a:gd name="connsiteX1747" fmla="*/ 6833 w 828892"/>
                    <a:gd name="connsiteY1747" fmla="*/ 794118 h 1201671"/>
                    <a:gd name="connsiteX1748" fmla="*/ 8465 w 828892"/>
                    <a:gd name="connsiteY1748" fmla="*/ 794769 h 1201671"/>
                    <a:gd name="connsiteX1749" fmla="*/ 10112 w 828892"/>
                    <a:gd name="connsiteY1749" fmla="*/ 796075 h 1201671"/>
                    <a:gd name="connsiteX1750" fmla="*/ 11970 w 828892"/>
                    <a:gd name="connsiteY1750" fmla="*/ 796878 h 1201671"/>
                    <a:gd name="connsiteX1751" fmla="*/ 12844 w 828892"/>
                    <a:gd name="connsiteY1751" fmla="*/ 797707 h 1201671"/>
                    <a:gd name="connsiteX1752" fmla="*/ 17192 w 828892"/>
                    <a:gd name="connsiteY1752" fmla="*/ 799246 h 1201671"/>
                    <a:gd name="connsiteX1753" fmla="*/ 20308 w 828892"/>
                    <a:gd name="connsiteY1753" fmla="*/ 799776 h 1201671"/>
                    <a:gd name="connsiteX1754" fmla="*/ 21167 w 828892"/>
                    <a:gd name="connsiteY1754" fmla="*/ 799894 h 1201671"/>
                    <a:gd name="connsiteX1755" fmla="*/ 21711 w 828892"/>
                    <a:gd name="connsiteY1755" fmla="*/ 800801 h 1201671"/>
                    <a:gd name="connsiteX1756" fmla="*/ 26185 w 828892"/>
                    <a:gd name="connsiteY1756" fmla="*/ 801570 h 1201671"/>
                    <a:gd name="connsiteX1757" fmla="*/ 28457 w 828892"/>
                    <a:gd name="connsiteY1757" fmla="*/ 802540 h 1201671"/>
                    <a:gd name="connsiteX1758" fmla="*/ 29327 w 828892"/>
                    <a:gd name="connsiteY1758" fmla="*/ 803828 h 1201671"/>
                    <a:gd name="connsiteX1759" fmla="*/ 31585 w 828892"/>
                    <a:gd name="connsiteY1759" fmla="*/ 805434 h 1201671"/>
                    <a:gd name="connsiteX1760" fmla="*/ 32362 w 828892"/>
                    <a:gd name="connsiteY1760" fmla="*/ 807402 h 1201671"/>
                    <a:gd name="connsiteX1761" fmla="*/ 34434 w 828892"/>
                    <a:gd name="connsiteY1761" fmla="*/ 809234 h 1201671"/>
                    <a:gd name="connsiteX1762" fmla="*/ 34797 w 828892"/>
                    <a:gd name="connsiteY1762" fmla="*/ 810385 h 1201671"/>
                    <a:gd name="connsiteX1763" fmla="*/ 36588 w 828892"/>
                    <a:gd name="connsiteY1763" fmla="*/ 811554 h 1201671"/>
                    <a:gd name="connsiteX1764" fmla="*/ 39171 w 828892"/>
                    <a:gd name="connsiteY1764" fmla="*/ 813630 h 1201671"/>
                    <a:gd name="connsiteX1765" fmla="*/ 42683 w 828892"/>
                    <a:gd name="connsiteY1765" fmla="*/ 815540 h 1201671"/>
                    <a:gd name="connsiteX1766" fmla="*/ 44423 w 828892"/>
                    <a:gd name="connsiteY1766" fmla="*/ 817368 h 1201671"/>
                    <a:gd name="connsiteX1767" fmla="*/ 47084 w 828892"/>
                    <a:gd name="connsiteY1767" fmla="*/ 819014 h 1201671"/>
                    <a:gd name="connsiteX1768" fmla="*/ 51665 w 828892"/>
                    <a:gd name="connsiteY1768" fmla="*/ 821386 h 1201671"/>
                    <a:gd name="connsiteX1769" fmla="*/ 52228 w 828892"/>
                    <a:gd name="connsiteY1769" fmla="*/ 821346 h 1201671"/>
                    <a:gd name="connsiteX1770" fmla="*/ 52927 w 828892"/>
                    <a:gd name="connsiteY1770" fmla="*/ 822219 h 1201671"/>
                    <a:gd name="connsiteX1771" fmla="*/ 53990 w 828892"/>
                    <a:gd name="connsiteY1771" fmla="*/ 823181 h 1201671"/>
                    <a:gd name="connsiteX1772" fmla="*/ 55451 w 828892"/>
                    <a:gd name="connsiteY1772" fmla="*/ 823725 h 1201671"/>
                    <a:gd name="connsiteX1773" fmla="*/ 56669 w 828892"/>
                    <a:gd name="connsiteY1773" fmla="*/ 824998 h 1201671"/>
                    <a:gd name="connsiteX1774" fmla="*/ 63367 w 828892"/>
                    <a:gd name="connsiteY1774" fmla="*/ 822445 h 1201671"/>
                    <a:gd name="connsiteX1775" fmla="*/ 63249 w 828892"/>
                    <a:gd name="connsiteY1775" fmla="*/ 818382 h 1201671"/>
                    <a:gd name="connsiteX1776" fmla="*/ 62187 w 828892"/>
                    <a:gd name="connsiteY1776" fmla="*/ 813205 h 1201671"/>
                    <a:gd name="connsiteX1777" fmla="*/ 60603 w 828892"/>
                    <a:gd name="connsiteY1777" fmla="*/ 809937 h 1201671"/>
                    <a:gd name="connsiteX1778" fmla="*/ 59422 w 828892"/>
                    <a:gd name="connsiteY1778" fmla="*/ 809201 h 1201671"/>
                    <a:gd name="connsiteX1779" fmla="*/ 57787 w 828892"/>
                    <a:gd name="connsiteY1779" fmla="*/ 808076 h 1201671"/>
                    <a:gd name="connsiteX1780" fmla="*/ 56151 w 828892"/>
                    <a:gd name="connsiteY1780" fmla="*/ 807572 h 1201671"/>
                    <a:gd name="connsiteX1781" fmla="*/ 52994 w 828892"/>
                    <a:gd name="connsiteY1781" fmla="*/ 805563 h 1201671"/>
                    <a:gd name="connsiteX1782" fmla="*/ 49452 w 828892"/>
                    <a:gd name="connsiteY1782" fmla="*/ 802562 h 1201671"/>
                    <a:gd name="connsiteX1783" fmla="*/ 46129 w 828892"/>
                    <a:gd name="connsiteY1783" fmla="*/ 796127 h 1201671"/>
                    <a:gd name="connsiteX1784" fmla="*/ 46129 w 828892"/>
                    <a:gd name="connsiteY1784" fmla="*/ 786335 h 1201671"/>
                    <a:gd name="connsiteX1785" fmla="*/ 46107 w 828892"/>
                    <a:gd name="connsiteY1785" fmla="*/ 781066 h 1201671"/>
                    <a:gd name="connsiteX1786" fmla="*/ 46688 w 828892"/>
                    <a:gd name="connsiteY1786" fmla="*/ 779882 h 1201671"/>
                    <a:gd name="connsiteX1787" fmla="*/ 47284 w 828892"/>
                    <a:gd name="connsiteY1787" fmla="*/ 779075 h 1201671"/>
                    <a:gd name="connsiteX1788" fmla="*/ 47358 w 828892"/>
                    <a:gd name="connsiteY1788" fmla="*/ 777029 h 1201671"/>
                    <a:gd name="connsiteX1789" fmla="*/ 47783 w 828892"/>
                    <a:gd name="connsiteY1789" fmla="*/ 774953 h 1201671"/>
                    <a:gd name="connsiteX1790" fmla="*/ 49715 w 828892"/>
                    <a:gd name="connsiteY1790" fmla="*/ 772370 h 1201671"/>
                    <a:gd name="connsiteX1791" fmla="*/ 51392 w 828892"/>
                    <a:gd name="connsiteY1791" fmla="*/ 770797 h 1201671"/>
                    <a:gd name="connsiteX1792" fmla="*/ 54548 w 828892"/>
                    <a:gd name="connsiteY1792" fmla="*/ 769680 h 1201671"/>
                    <a:gd name="connsiteX1793" fmla="*/ 57076 w 828892"/>
                    <a:gd name="connsiteY1793" fmla="*/ 767696 h 1201671"/>
                    <a:gd name="connsiteX1794" fmla="*/ 59744 w 828892"/>
                    <a:gd name="connsiteY1794" fmla="*/ 769043 h 1201671"/>
                    <a:gd name="connsiteX1795" fmla="*/ 61765 w 828892"/>
                    <a:gd name="connsiteY1795" fmla="*/ 772518 h 1201671"/>
                    <a:gd name="connsiteX1796" fmla="*/ 62779 w 828892"/>
                    <a:gd name="connsiteY1796" fmla="*/ 775512 h 1201671"/>
                    <a:gd name="connsiteX1797" fmla="*/ 62872 w 828892"/>
                    <a:gd name="connsiteY1797" fmla="*/ 780418 h 1201671"/>
                    <a:gd name="connsiteX1798" fmla="*/ 63871 w 828892"/>
                    <a:gd name="connsiteY1798" fmla="*/ 783804 h 1201671"/>
                    <a:gd name="connsiteX1799" fmla="*/ 65429 w 828892"/>
                    <a:gd name="connsiteY1799" fmla="*/ 788815 h 1201671"/>
                    <a:gd name="connsiteX1800" fmla="*/ 66717 w 828892"/>
                    <a:gd name="connsiteY1800" fmla="*/ 793592 h 1201671"/>
                    <a:gd name="connsiteX1801" fmla="*/ 67701 w 828892"/>
                    <a:gd name="connsiteY1801" fmla="*/ 797592 h 1201671"/>
                    <a:gd name="connsiteX1802" fmla="*/ 68860 w 828892"/>
                    <a:gd name="connsiteY1802" fmla="*/ 798643 h 1201671"/>
                    <a:gd name="connsiteX1803" fmla="*/ 69626 w 828892"/>
                    <a:gd name="connsiteY1803" fmla="*/ 799975 h 1201671"/>
                    <a:gd name="connsiteX1804" fmla="*/ 71376 w 828892"/>
                    <a:gd name="connsiteY1804" fmla="*/ 801711 h 1201671"/>
                    <a:gd name="connsiteX1805" fmla="*/ 72257 w 828892"/>
                    <a:gd name="connsiteY1805" fmla="*/ 803979 h 1201671"/>
                    <a:gd name="connsiteX1806" fmla="*/ 75347 w 828892"/>
                    <a:gd name="connsiteY1806" fmla="*/ 805474 h 1201671"/>
                    <a:gd name="connsiteX1807" fmla="*/ 77190 w 828892"/>
                    <a:gd name="connsiteY1807" fmla="*/ 805981 h 1201671"/>
                    <a:gd name="connsiteX1808" fmla="*/ 78193 w 828892"/>
                    <a:gd name="connsiteY1808" fmla="*/ 807017 h 1201671"/>
                    <a:gd name="connsiteX1809" fmla="*/ 80125 w 828892"/>
                    <a:gd name="connsiteY1809" fmla="*/ 807288 h 1201671"/>
                    <a:gd name="connsiteX1810" fmla="*/ 82005 w 828892"/>
                    <a:gd name="connsiteY1810" fmla="*/ 808494 h 1201671"/>
                    <a:gd name="connsiteX1811" fmla="*/ 85454 w 828892"/>
                    <a:gd name="connsiteY1811" fmla="*/ 810858 h 1201671"/>
                    <a:gd name="connsiteX1812" fmla="*/ 84869 w 828892"/>
                    <a:gd name="connsiteY1812" fmla="*/ 814015 h 1201671"/>
                    <a:gd name="connsiteX1813" fmla="*/ 86179 w 828892"/>
                    <a:gd name="connsiteY1813" fmla="*/ 815573 h 1201671"/>
                    <a:gd name="connsiteX1814" fmla="*/ 86960 w 828892"/>
                    <a:gd name="connsiteY1814" fmla="*/ 816250 h 1201671"/>
                    <a:gd name="connsiteX1815" fmla="*/ 87671 w 828892"/>
                    <a:gd name="connsiteY1815" fmla="*/ 817689 h 1201671"/>
                    <a:gd name="connsiteX1816" fmla="*/ 88685 w 828892"/>
                    <a:gd name="connsiteY1816" fmla="*/ 818859 h 1201671"/>
                    <a:gd name="connsiteX1817" fmla="*/ 89888 w 828892"/>
                    <a:gd name="connsiteY1817" fmla="*/ 820976 h 1201671"/>
                    <a:gd name="connsiteX1818" fmla="*/ 91279 w 828892"/>
                    <a:gd name="connsiteY1818" fmla="*/ 821738 h 1201671"/>
                    <a:gd name="connsiteX1819" fmla="*/ 92449 w 828892"/>
                    <a:gd name="connsiteY1819" fmla="*/ 822715 h 1201671"/>
                    <a:gd name="connsiteX1820" fmla="*/ 94229 w 828892"/>
                    <a:gd name="connsiteY1820" fmla="*/ 825072 h 1201671"/>
                    <a:gd name="connsiteX1821" fmla="*/ 95802 w 828892"/>
                    <a:gd name="connsiteY1821" fmla="*/ 827810 h 1201671"/>
                    <a:gd name="connsiteX1822" fmla="*/ 96501 w 828892"/>
                    <a:gd name="connsiteY1822" fmla="*/ 829054 h 1201671"/>
                    <a:gd name="connsiteX1823" fmla="*/ 98474 w 828892"/>
                    <a:gd name="connsiteY1823" fmla="*/ 830249 h 1201671"/>
                    <a:gd name="connsiteX1824" fmla="*/ 101160 w 828892"/>
                    <a:gd name="connsiteY1824" fmla="*/ 832373 h 1201671"/>
                    <a:gd name="connsiteX1825" fmla="*/ 101982 w 828892"/>
                    <a:gd name="connsiteY1825" fmla="*/ 833268 h 1201671"/>
                    <a:gd name="connsiteX1826" fmla="*/ 102056 w 828892"/>
                    <a:gd name="connsiteY1826" fmla="*/ 834316 h 1201671"/>
                    <a:gd name="connsiteX1827" fmla="*/ 102356 w 828892"/>
                    <a:gd name="connsiteY1827" fmla="*/ 835122 h 1201671"/>
                    <a:gd name="connsiteX1828" fmla="*/ 102645 w 828892"/>
                    <a:gd name="connsiteY1828" fmla="*/ 836910 h 1201671"/>
                    <a:gd name="connsiteX1829" fmla="*/ 103744 w 828892"/>
                    <a:gd name="connsiteY1829" fmla="*/ 838042 h 1201671"/>
                    <a:gd name="connsiteX1830" fmla="*/ 105757 w 828892"/>
                    <a:gd name="connsiteY1830" fmla="*/ 838812 h 1201671"/>
                    <a:gd name="connsiteX1831" fmla="*/ 107889 w 828892"/>
                    <a:gd name="connsiteY1831" fmla="*/ 839678 h 1201671"/>
                    <a:gd name="connsiteX1832" fmla="*/ 109735 w 828892"/>
                    <a:gd name="connsiteY1832" fmla="*/ 839900 h 1201671"/>
                    <a:gd name="connsiteX1833" fmla="*/ 111567 w 828892"/>
                    <a:gd name="connsiteY1833" fmla="*/ 840584 h 1201671"/>
                    <a:gd name="connsiteX1834" fmla="*/ 115601 w 828892"/>
                    <a:gd name="connsiteY1834" fmla="*/ 840581 h 1201671"/>
                    <a:gd name="connsiteX1835" fmla="*/ 120442 w 828892"/>
                    <a:gd name="connsiteY1835" fmla="*/ 840581 h 1201671"/>
                    <a:gd name="connsiteX1836" fmla="*/ 122000 w 828892"/>
                    <a:gd name="connsiteY1836" fmla="*/ 840603 h 1201671"/>
                    <a:gd name="connsiteX1837" fmla="*/ 123843 w 828892"/>
                    <a:gd name="connsiteY1837" fmla="*/ 840214 h 1201671"/>
                    <a:gd name="connsiteX1838" fmla="*/ 127148 w 828892"/>
                    <a:gd name="connsiteY1838" fmla="*/ 840192 h 1201671"/>
                    <a:gd name="connsiteX1839" fmla="*/ 129391 w 828892"/>
                    <a:gd name="connsiteY1839" fmla="*/ 841010 h 1201671"/>
                    <a:gd name="connsiteX1840" fmla="*/ 131308 w 828892"/>
                    <a:gd name="connsiteY1840" fmla="*/ 841402 h 1201671"/>
                    <a:gd name="connsiteX1841" fmla="*/ 134231 w 828892"/>
                    <a:gd name="connsiteY1841" fmla="*/ 842039 h 1201671"/>
                    <a:gd name="connsiteX1842" fmla="*/ 134616 w 828892"/>
                    <a:gd name="connsiteY1842" fmla="*/ 842608 h 1201671"/>
                    <a:gd name="connsiteX1843" fmla="*/ 136052 w 828892"/>
                    <a:gd name="connsiteY1843" fmla="*/ 843152 h 1201671"/>
                    <a:gd name="connsiteX1844" fmla="*/ 137595 w 828892"/>
                    <a:gd name="connsiteY1844" fmla="*/ 844281 h 1201671"/>
                    <a:gd name="connsiteX1845" fmla="*/ 139357 w 828892"/>
                    <a:gd name="connsiteY1845" fmla="*/ 845021 h 1201671"/>
                    <a:gd name="connsiteX1846" fmla="*/ 141481 w 828892"/>
                    <a:gd name="connsiteY1846" fmla="*/ 845358 h 1201671"/>
                    <a:gd name="connsiteX1847" fmla="*/ 143328 w 828892"/>
                    <a:gd name="connsiteY1847" fmla="*/ 846205 h 1201671"/>
                    <a:gd name="connsiteX1848" fmla="*/ 146067 w 828892"/>
                    <a:gd name="connsiteY1848" fmla="*/ 847908 h 1201671"/>
                    <a:gd name="connsiteX1849" fmla="*/ 148076 w 828892"/>
                    <a:gd name="connsiteY1849" fmla="*/ 848651 h 1201671"/>
                    <a:gd name="connsiteX1850" fmla="*/ 149157 w 828892"/>
                    <a:gd name="connsiteY1850" fmla="*/ 849247 h 1201671"/>
                    <a:gd name="connsiteX1851" fmla="*/ 150245 w 828892"/>
                    <a:gd name="connsiteY1851" fmla="*/ 850180 h 1201671"/>
                    <a:gd name="connsiteX1852" fmla="*/ 151325 w 828892"/>
                    <a:gd name="connsiteY1852" fmla="*/ 850572 h 1201671"/>
                    <a:gd name="connsiteX1853" fmla="*/ 152191 w 828892"/>
                    <a:gd name="connsiteY1853" fmla="*/ 851671 h 1201671"/>
                    <a:gd name="connsiteX1854" fmla="*/ 153894 w 828892"/>
                    <a:gd name="connsiteY1854" fmla="*/ 853173 h 1201671"/>
                    <a:gd name="connsiteX1855" fmla="*/ 155593 w 828892"/>
                    <a:gd name="connsiteY1855" fmla="*/ 855623 h 1201671"/>
                    <a:gd name="connsiteX1856" fmla="*/ 156669 w 828892"/>
                    <a:gd name="connsiteY1856" fmla="*/ 857403 h 1201671"/>
                    <a:gd name="connsiteX1857" fmla="*/ 157561 w 828892"/>
                    <a:gd name="connsiteY1857" fmla="*/ 858276 h 1201671"/>
                    <a:gd name="connsiteX1858" fmla="*/ 159116 w 828892"/>
                    <a:gd name="connsiteY1858" fmla="*/ 860752 h 1201671"/>
                    <a:gd name="connsiteX1859" fmla="*/ 160034 w 828892"/>
                    <a:gd name="connsiteY1859" fmla="*/ 863464 h 1201671"/>
                    <a:gd name="connsiteX1860" fmla="*/ 160407 w 828892"/>
                    <a:gd name="connsiteY1860" fmla="*/ 866421 h 1201671"/>
                    <a:gd name="connsiteX1861" fmla="*/ 160592 w 828892"/>
                    <a:gd name="connsiteY1861" fmla="*/ 869366 h 1201671"/>
                    <a:gd name="connsiteX1862" fmla="*/ 160774 w 828892"/>
                    <a:gd name="connsiteY1862" fmla="*/ 872327 h 1201671"/>
                    <a:gd name="connsiteX1863" fmla="*/ 160748 w 828892"/>
                    <a:gd name="connsiteY1863" fmla="*/ 873444 h 1201671"/>
                    <a:gd name="connsiteX1864" fmla="*/ 161536 w 828892"/>
                    <a:gd name="connsiteY1864" fmla="*/ 874817 h 1201671"/>
                    <a:gd name="connsiteX1865" fmla="*/ 161914 w 828892"/>
                    <a:gd name="connsiteY1865" fmla="*/ 876941 h 1201671"/>
                    <a:gd name="connsiteX1866" fmla="*/ 162265 w 828892"/>
                    <a:gd name="connsiteY1866" fmla="*/ 878048 h 1201671"/>
                    <a:gd name="connsiteX1867" fmla="*/ 162421 w 828892"/>
                    <a:gd name="connsiteY1867" fmla="*/ 879524 h 1201671"/>
                    <a:gd name="connsiteX1868" fmla="*/ 163353 w 828892"/>
                    <a:gd name="connsiteY1868" fmla="*/ 881770 h 1201671"/>
                    <a:gd name="connsiteX1869" fmla="*/ 163753 w 828892"/>
                    <a:gd name="connsiteY1869" fmla="*/ 883765 h 1201671"/>
                    <a:gd name="connsiteX1870" fmla="*/ 163790 w 828892"/>
                    <a:gd name="connsiteY1870" fmla="*/ 886111 h 1201671"/>
                    <a:gd name="connsiteX1871" fmla="*/ 165577 w 828892"/>
                    <a:gd name="connsiteY1871" fmla="*/ 891984 h 1201671"/>
                    <a:gd name="connsiteX1872" fmla="*/ 166321 w 828892"/>
                    <a:gd name="connsiteY1872" fmla="*/ 896680 h 1201671"/>
                    <a:gd name="connsiteX1873" fmla="*/ 166318 w 828892"/>
                    <a:gd name="connsiteY1873" fmla="*/ 898548 h 1201671"/>
                    <a:gd name="connsiteX1874" fmla="*/ 166691 w 828892"/>
                    <a:gd name="connsiteY1874" fmla="*/ 899733 h 1201671"/>
                    <a:gd name="connsiteX1875" fmla="*/ 167058 w 828892"/>
                    <a:gd name="connsiteY1875" fmla="*/ 903340 h 1201671"/>
                    <a:gd name="connsiteX1876" fmla="*/ 169641 w 828892"/>
                    <a:gd name="connsiteY1876" fmla="*/ 916077 h 1201671"/>
                    <a:gd name="connsiteX1877" fmla="*/ 169456 w 828892"/>
                    <a:gd name="connsiteY1877" fmla="*/ 926409 h 1201671"/>
                    <a:gd name="connsiteX1878" fmla="*/ 167617 w 828892"/>
                    <a:gd name="connsiteY1878" fmla="*/ 926787 h 1201671"/>
                    <a:gd name="connsiteX1879" fmla="*/ 167424 w 828892"/>
                    <a:gd name="connsiteY1879" fmla="*/ 936001 h 1201671"/>
                    <a:gd name="connsiteX1880" fmla="*/ 167372 w 828892"/>
                    <a:gd name="connsiteY1880" fmla="*/ 948212 h 1201671"/>
                    <a:gd name="connsiteX1881" fmla="*/ 169722 w 828892"/>
                    <a:gd name="connsiteY1881" fmla="*/ 952013 h 1201671"/>
                    <a:gd name="connsiteX1882" fmla="*/ 169641 w 828892"/>
                    <a:gd name="connsiteY1882" fmla="*/ 956501 h 1201671"/>
                    <a:gd name="connsiteX1883" fmla="*/ 169641 w 828892"/>
                    <a:gd name="connsiteY1883" fmla="*/ 966441 h 1201671"/>
                    <a:gd name="connsiteX1884" fmla="*/ 169826 w 828892"/>
                    <a:gd name="connsiteY1884" fmla="*/ 972306 h 1201671"/>
                    <a:gd name="connsiteX1885" fmla="*/ 171669 w 828892"/>
                    <a:gd name="connsiteY1885" fmla="*/ 975377 h 1201671"/>
                    <a:gd name="connsiteX1886" fmla="*/ 171821 w 828892"/>
                    <a:gd name="connsiteY1886" fmla="*/ 977598 h 1201671"/>
                    <a:gd name="connsiteX1887" fmla="*/ 172975 w 828892"/>
                    <a:gd name="connsiteY1887" fmla="*/ 982401 h 1201671"/>
                    <a:gd name="connsiteX1888" fmla="*/ 172964 w 828892"/>
                    <a:gd name="connsiteY1888" fmla="*/ 990031 h 1201671"/>
                    <a:gd name="connsiteX1889" fmla="*/ 172975 w 828892"/>
                    <a:gd name="connsiteY1889" fmla="*/ 1001355 h 1201671"/>
                    <a:gd name="connsiteX1890" fmla="*/ 169774 w 828892"/>
                    <a:gd name="connsiteY1890" fmla="*/ 1010269 h 1201671"/>
                    <a:gd name="connsiteX1891" fmla="*/ 168261 w 828892"/>
                    <a:gd name="connsiteY1891" fmla="*/ 1016578 h 1201671"/>
                    <a:gd name="connsiteX1892" fmla="*/ 167235 w 828892"/>
                    <a:gd name="connsiteY1892" fmla="*/ 1021837 h 1201671"/>
                    <a:gd name="connsiteX1893" fmla="*/ 165422 w 828892"/>
                    <a:gd name="connsiteY1893" fmla="*/ 1024083 h 1201671"/>
                    <a:gd name="connsiteX1894" fmla="*/ 164967 w 828892"/>
                    <a:gd name="connsiteY1894" fmla="*/ 1026026 h 1201671"/>
                    <a:gd name="connsiteX1895" fmla="*/ 163020 w 828892"/>
                    <a:gd name="connsiteY1895" fmla="*/ 1030981 h 1201671"/>
                    <a:gd name="connsiteX1896" fmla="*/ 161854 w 828892"/>
                    <a:gd name="connsiteY1896" fmla="*/ 1036272 h 1201671"/>
                    <a:gd name="connsiteX1897" fmla="*/ 160774 w 828892"/>
                    <a:gd name="connsiteY1897" fmla="*/ 1040672 h 1201671"/>
                    <a:gd name="connsiteX1898" fmla="*/ 158564 w 828892"/>
                    <a:gd name="connsiteY1898" fmla="*/ 1050582 h 1201671"/>
                    <a:gd name="connsiteX1899" fmla="*/ 158564 w 828892"/>
                    <a:gd name="connsiteY1899" fmla="*/ 1063397 h 1201671"/>
                    <a:gd name="connsiteX1900" fmla="*/ 158809 w 828892"/>
                    <a:gd name="connsiteY1900" fmla="*/ 1070690 h 1201671"/>
                    <a:gd name="connsiteX1901" fmla="*/ 159667 w 828892"/>
                    <a:gd name="connsiteY1901" fmla="*/ 1075516 h 1201671"/>
                    <a:gd name="connsiteX1902" fmla="*/ 161947 w 828892"/>
                    <a:gd name="connsiteY1902" fmla="*/ 1087194 h 1201671"/>
                    <a:gd name="connsiteX1903" fmla="*/ 161884 w 828892"/>
                    <a:gd name="connsiteY1903" fmla="*/ 1101337 h 1201671"/>
                    <a:gd name="connsiteX1904" fmla="*/ 161947 w 828892"/>
                    <a:gd name="connsiteY1904" fmla="*/ 1114988 h 1201671"/>
                    <a:gd name="connsiteX1905" fmla="*/ 160766 w 828892"/>
                    <a:gd name="connsiteY1905" fmla="*/ 1120876 h 1201671"/>
                    <a:gd name="connsiteX1906" fmla="*/ 160781 w 828892"/>
                    <a:gd name="connsiteY1906" fmla="*/ 1127307 h 1201671"/>
                    <a:gd name="connsiteX1907" fmla="*/ 161884 w 828892"/>
                    <a:gd name="connsiteY1907" fmla="*/ 1134257 h 1201671"/>
                    <a:gd name="connsiteX1908" fmla="*/ 163183 w 828892"/>
                    <a:gd name="connsiteY1908" fmla="*/ 1139497 h 1201671"/>
                    <a:gd name="connsiteX1909" fmla="*/ 166066 w 828892"/>
                    <a:gd name="connsiteY1909" fmla="*/ 1144751 h 1201671"/>
                    <a:gd name="connsiteX1910" fmla="*/ 166510 w 828892"/>
                    <a:gd name="connsiteY1910" fmla="*/ 1147279 h 1201671"/>
                    <a:gd name="connsiteX1911" fmla="*/ 169700 w 828892"/>
                    <a:gd name="connsiteY1911" fmla="*/ 1151157 h 1201671"/>
                    <a:gd name="connsiteX1912" fmla="*/ 172687 w 828892"/>
                    <a:gd name="connsiteY1912" fmla="*/ 1156108 h 1201671"/>
                    <a:gd name="connsiteX1913" fmla="*/ 174008 w 828892"/>
                    <a:gd name="connsiteY1913" fmla="*/ 1159220 h 1201671"/>
                    <a:gd name="connsiteX1914" fmla="*/ 176347 w 828892"/>
                    <a:gd name="connsiteY1914" fmla="*/ 1161618 h 1201671"/>
                    <a:gd name="connsiteX1915" fmla="*/ 179578 w 828892"/>
                    <a:gd name="connsiteY1915" fmla="*/ 1168101 h 1201671"/>
                    <a:gd name="connsiteX1916" fmla="*/ 186010 w 828892"/>
                    <a:gd name="connsiteY1916" fmla="*/ 1173559 h 1201671"/>
                    <a:gd name="connsiteX1917" fmla="*/ 188412 w 828892"/>
                    <a:gd name="connsiteY1917" fmla="*/ 1176416 h 1201671"/>
                    <a:gd name="connsiteX1918" fmla="*/ 191798 w 828892"/>
                    <a:gd name="connsiteY1918" fmla="*/ 1178011 h 1201671"/>
                    <a:gd name="connsiteX1919" fmla="*/ 198530 w 828892"/>
                    <a:gd name="connsiteY1919" fmla="*/ 1181852 h 1201671"/>
                    <a:gd name="connsiteX1920" fmla="*/ 205069 w 828892"/>
                    <a:gd name="connsiteY1920" fmla="*/ 1186326 h 1201671"/>
                    <a:gd name="connsiteX1921" fmla="*/ 214506 w 828892"/>
                    <a:gd name="connsiteY1921" fmla="*/ 1190841 h 1201671"/>
                    <a:gd name="connsiteX1922" fmla="*/ 221227 w 828892"/>
                    <a:gd name="connsiteY1922" fmla="*/ 1195603 h 1201671"/>
                    <a:gd name="connsiteX1923" fmla="*/ 224832 w 828892"/>
                    <a:gd name="connsiteY1923" fmla="*/ 1197964 h 1201671"/>
                    <a:gd name="connsiteX1924" fmla="*/ 227145 w 828892"/>
                    <a:gd name="connsiteY1924" fmla="*/ 1200521 h 1201671"/>
                    <a:gd name="connsiteX1925" fmla="*/ 233233 w 828892"/>
                    <a:gd name="connsiteY1925" fmla="*/ 1201194 h 1201671"/>
                    <a:gd name="connsiteX1926" fmla="*/ 234594 w 828892"/>
                    <a:gd name="connsiteY1926" fmla="*/ 1201672 h 1201671"/>
                    <a:gd name="connsiteX1927" fmla="*/ 231871 w 828892"/>
                    <a:gd name="connsiteY1927" fmla="*/ 1190892 h 1201671"/>
                    <a:gd name="connsiteX1928" fmla="*/ 229920 w 828892"/>
                    <a:gd name="connsiteY1928" fmla="*/ 1179358 h 120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Lst>
                  <a:rect l="l" t="t" r="r" b="b"/>
                  <a:pathLst>
                    <a:path w="828892" h="1201671">
                      <a:moveTo>
                        <a:pt x="229928" y="1179388"/>
                      </a:moveTo>
                      <a:cubicBezTo>
                        <a:pt x="229280" y="1175868"/>
                        <a:pt x="227467" y="1170851"/>
                        <a:pt x="228384" y="1167102"/>
                      </a:cubicBezTo>
                      <a:cubicBezTo>
                        <a:pt x="229406" y="1162946"/>
                        <a:pt x="233599" y="1159838"/>
                        <a:pt x="235127" y="1155827"/>
                      </a:cubicBezTo>
                      <a:cubicBezTo>
                        <a:pt x="235893" y="1153806"/>
                        <a:pt x="235512" y="1152311"/>
                        <a:pt x="237259" y="1150705"/>
                      </a:cubicBezTo>
                      <a:cubicBezTo>
                        <a:pt x="238288" y="1149758"/>
                        <a:pt x="239728" y="1149703"/>
                        <a:pt x="240642" y="1148755"/>
                      </a:cubicBezTo>
                      <a:cubicBezTo>
                        <a:pt x="243129" y="1146157"/>
                        <a:pt x="242381" y="1144200"/>
                        <a:pt x="245897" y="1142272"/>
                      </a:cubicBezTo>
                      <a:cubicBezTo>
                        <a:pt x="248883" y="1140640"/>
                        <a:pt x="254771" y="1137831"/>
                        <a:pt x="258147" y="1137502"/>
                      </a:cubicBezTo>
                      <a:cubicBezTo>
                        <a:pt x="263417" y="1136995"/>
                        <a:pt x="269171" y="1137620"/>
                        <a:pt x="274467" y="1137628"/>
                      </a:cubicBezTo>
                      <a:cubicBezTo>
                        <a:pt x="279649" y="1137632"/>
                        <a:pt x="285004" y="1137095"/>
                        <a:pt x="290126" y="1138016"/>
                      </a:cubicBezTo>
                      <a:cubicBezTo>
                        <a:pt x="294023" y="1138708"/>
                        <a:pt x="298238" y="1139693"/>
                        <a:pt x="301957" y="1141092"/>
                      </a:cubicBezTo>
                      <a:cubicBezTo>
                        <a:pt x="302916" y="1141454"/>
                        <a:pt x="303919" y="1140699"/>
                        <a:pt x="304907" y="1141321"/>
                      </a:cubicBezTo>
                      <a:cubicBezTo>
                        <a:pt x="306528" y="1142346"/>
                        <a:pt x="306372" y="1143911"/>
                        <a:pt x="308567" y="1144537"/>
                      </a:cubicBezTo>
                      <a:cubicBezTo>
                        <a:pt x="312964" y="1145791"/>
                        <a:pt x="318315" y="1145384"/>
                        <a:pt x="322848" y="1146453"/>
                      </a:cubicBezTo>
                      <a:cubicBezTo>
                        <a:pt x="325402" y="1147053"/>
                        <a:pt x="325809" y="1147219"/>
                        <a:pt x="327896" y="1149084"/>
                      </a:cubicBezTo>
                      <a:cubicBezTo>
                        <a:pt x="332101" y="1152829"/>
                        <a:pt x="330857" y="1151797"/>
                        <a:pt x="335668" y="1152999"/>
                      </a:cubicBezTo>
                      <a:cubicBezTo>
                        <a:pt x="346478" y="1155701"/>
                        <a:pt x="357729" y="1157855"/>
                        <a:pt x="368432" y="1162240"/>
                      </a:cubicBezTo>
                      <a:cubicBezTo>
                        <a:pt x="375697" y="1165215"/>
                        <a:pt x="383461" y="1166266"/>
                        <a:pt x="390996" y="1167909"/>
                      </a:cubicBezTo>
                      <a:cubicBezTo>
                        <a:pt x="391059" y="1166428"/>
                        <a:pt x="391177" y="1164937"/>
                        <a:pt x="391181" y="1163601"/>
                      </a:cubicBezTo>
                      <a:cubicBezTo>
                        <a:pt x="391181" y="1159979"/>
                        <a:pt x="390145" y="1153758"/>
                        <a:pt x="395389" y="1153525"/>
                      </a:cubicBezTo>
                      <a:cubicBezTo>
                        <a:pt x="396273" y="1149721"/>
                        <a:pt x="396954" y="1149010"/>
                        <a:pt x="400540" y="1147930"/>
                      </a:cubicBezTo>
                      <a:cubicBezTo>
                        <a:pt x="402694" y="1147282"/>
                        <a:pt x="403723" y="1145495"/>
                        <a:pt x="405577" y="1144711"/>
                      </a:cubicBezTo>
                      <a:cubicBezTo>
                        <a:pt x="406151" y="1144466"/>
                        <a:pt x="407132" y="1145099"/>
                        <a:pt x="407742" y="1144944"/>
                      </a:cubicBezTo>
                      <a:cubicBezTo>
                        <a:pt x="409211" y="1144566"/>
                        <a:pt x="410477" y="1143530"/>
                        <a:pt x="411684" y="1142664"/>
                      </a:cubicBezTo>
                      <a:cubicBezTo>
                        <a:pt x="413604" y="1141280"/>
                        <a:pt x="414866" y="1138760"/>
                        <a:pt x="416772" y="1137669"/>
                      </a:cubicBezTo>
                      <a:cubicBezTo>
                        <a:pt x="418108" y="1136903"/>
                        <a:pt x="419474" y="1136644"/>
                        <a:pt x="420810" y="1135881"/>
                      </a:cubicBezTo>
                      <a:cubicBezTo>
                        <a:pt x="423090" y="1134586"/>
                        <a:pt x="425232" y="1134090"/>
                        <a:pt x="426657" y="1131977"/>
                      </a:cubicBezTo>
                      <a:cubicBezTo>
                        <a:pt x="427756" y="1130356"/>
                        <a:pt x="428756" y="1128732"/>
                        <a:pt x="429944" y="1127107"/>
                      </a:cubicBezTo>
                      <a:cubicBezTo>
                        <a:pt x="429862" y="1125820"/>
                        <a:pt x="431020" y="1125379"/>
                        <a:pt x="431912" y="1124769"/>
                      </a:cubicBezTo>
                      <a:cubicBezTo>
                        <a:pt x="432900" y="1124103"/>
                        <a:pt x="433744" y="1123085"/>
                        <a:pt x="434806" y="1122515"/>
                      </a:cubicBezTo>
                      <a:cubicBezTo>
                        <a:pt x="435495" y="1122141"/>
                        <a:pt x="436094" y="1122234"/>
                        <a:pt x="436846" y="1121916"/>
                      </a:cubicBezTo>
                      <a:cubicBezTo>
                        <a:pt x="438437" y="1121242"/>
                        <a:pt x="439677" y="1119140"/>
                        <a:pt x="441076" y="1118078"/>
                      </a:cubicBezTo>
                      <a:cubicBezTo>
                        <a:pt x="442464" y="1117027"/>
                        <a:pt x="442386" y="1116324"/>
                        <a:pt x="443085" y="1114896"/>
                      </a:cubicBezTo>
                      <a:cubicBezTo>
                        <a:pt x="443540" y="1113963"/>
                        <a:pt x="444525" y="1113301"/>
                        <a:pt x="444821" y="1112291"/>
                      </a:cubicBezTo>
                      <a:cubicBezTo>
                        <a:pt x="445076" y="1111432"/>
                        <a:pt x="445265" y="1110200"/>
                        <a:pt x="445406" y="1109345"/>
                      </a:cubicBezTo>
                      <a:cubicBezTo>
                        <a:pt x="445546" y="1108464"/>
                        <a:pt x="445224" y="1106152"/>
                        <a:pt x="446094" y="1105549"/>
                      </a:cubicBezTo>
                      <a:cubicBezTo>
                        <a:pt x="446657" y="1105156"/>
                        <a:pt x="448244" y="1105512"/>
                        <a:pt x="448914" y="1105508"/>
                      </a:cubicBezTo>
                      <a:cubicBezTo>
                        <a:pt x="450021" y="1105504"/>
                        <a:pt x="450539" y="1105689"/>
                        <a:pt x="451545" y="1105937"/>
                      </a:cubicBezTo>
                      <a:cubicBezTo>
                        <a:pt x="452363" y="1106144"/>
                        <a:pt x="453066" y="1105885"/>
                        <a:pt x="453670" y="1106588"/>
                      </a:cubicBezTo>
                      <a:cubicBezTo>
                        <a:pt x="453940" y="1106903"/>
                        <a:pt x="453747" y="1107402"/>
                        <a:pt x="454062" y="1107743"/>
                      </a:cubicBezTo>
                      <a:cubicBezTo>
                        <a:pt x="454410" y="1108109"/>
                        <a:pt x="455057" y="1108094"/>
                        <a:pt x="455450" y="1108402"/>
                      </a:cubicBezTo>
                      <a:cubicBezTo>
                        <a:pt x="456142" y="1108931"/>
                        <a:pt x="456186" y="1109675"/>
                        <a:pt x="456627" y="1110344"/>
                      </a:cubicBezTo>
                      <a:cubicBezTo>
                        <a:pt x="457071" y="1111007"/>
                        <a:pt x="459051" y="1112165"/>
                        <a:pt x="458744" y="1113164"/>
                      </a:cubicBezTo>
                      <a:cubicBezTo>
                        <a:pt x="458488" y="1114004"/>
                        <a:pt x="456690" y="1114293"/>
                        <a:pt x="455938" y="1114785"/>
                      </a:cubicBezTo>
                      <a:cubicBezTo>
                        <a:pt x="454987" y="1115410"/>
                        <a:pt x="454769" y="1116054"/>
                        <a:pt x="454177" y="1117016"/>
                      </a:cubicBezTo>
                      <a:cubicBezTo>
                        <a:pt x="453422" y="1118260"/>
                        <a:pt x="453388" y="1120147"/>
                        <a:pt x="452001" y="1120880"/>
                      </a:cubicBezTo>
                      <a:cubicBezTo>
                        <a:pt x="451049" y="1121383"/>
                        <a:pt x="449565" y="1121320"/>
                        <a:pt x="449236" y="1122667"/>
                      </a:cubicBezTo>
                      <a:cubicBezTo>
                        <a:pt x="448951" y="1123807"/>
                        <a:pt x="449403" y="1124791"/>
                        <a:pt x="448929" y="1125971"/>
                      </a:cubicBezTo>
                      <a:cubicBezTo>
                        <a:pt x="448500" y="1127037"/>
                        <a:pt x="447933" y="1127892"/>
                        <a:pt x="448400" y="1129017"/>
                      </a:cubicBezTo>
                      <a:cubicBezTo>
                        <a:pt x="448736" y="1129831"/>
                        <a:pt x="449710" y="1130445"/>
                        <a:pt x="450206" y="1131182"/>
                      </a:cubicBezTo>
                      <a:cubicBezTo>
                        <a:pt x="450480" y="1131585"/>
                        <a:pt x="450594" y="1132192"/>
                        <a:pt x="450972" y="1132547"/>
                      </a:cubicBezTo>
                      <a:cubicBezTo>
                        <a:pt x="451664" y="1133210"/>
                        <a:pt x="452463" y="1133457"/>
                        <a:pt x="453096" y="1134338"/>
                      </a:cubicBezTo>
                      <a:cubicBezTo>
                        <a:pt x="453525" y="1134949"/>
                        <a:pt x="453866" y="1135530"/>
                        <a:pt x="454158" y="1136218"/>
                      </a:cubicBezTo>
                      <a:cubicBezTo>
                        <a:pt x="454924" y="1138020"/>
                        <a:pt x="454835" y="1139541"/>
                        <a:pt x="454858" y="1141462"/>
                      </a:cubicBezTo>
                      <a:cubicBezTo>
                        <a:pt x="454869" y="1142979"/>
                        <a:pt x="454887" y="1143031"/>
                        <a:pt x="455842" y="1143871"/>
                      </a:cubicBezTo>
                      <a:cubicBezTo>
                        <a:pt x="456752" y="1144674"/>
                        <a:pt x="457659" y="1144995"/>
                        <a:pt x="458762" y="1145384"/>
                      </a:cubicBezTo>
                      <a:cubicBezTo>
                        <a:pt x="459502" y="1145654"/>
                        <a:pt x="460827" y="1146058"/>
                        <a:pt x="461423" y="1146620"/>
                      </a:cubicBezTo>
                      <a:cubicBezTo>
                        <a:pt x="462178" y="1147338"/>
                        <a:pt x="462626" y="1148348"/>
                        <a:pt x="463536" y="1148996"/>
                      </a:cubicBezTo>
                      <a:cubicBezTo>
                        <a:pt x="464794" y="1149888"/>
                        <a:pt x="466549" y="1149825"/>
                        <a:pt x="467663" y="1150764"/>
                      </a:cubicBezTo>
                      <a:cubicBezTo>
                        <a:pt x="468177" y="1151201"/>
                        <a:pt x="468129" y="1151727"/>
                        <a:pt x="468714" y="1152089"/>
                      </a:cubicBezTo>
                      <a:cubicBezTo>
                        <a:pt x="469024" y="1152274"/>
                        <a:pt x="469998" y="1152578"/>
                        <a:pt x="470360" y="1152729"/>
                      </a:cubicBezTo>
                      <a:cubicBezTo>
                        <a:pt x="472044" y="1153447"/>
                        <a:pt x="474095" y="1153133"/>
                        <a:pt x="475915" y="1153133"/>
                      </a:cubicBezTo>
                      <a:cubicBezTo>
                        <a:pt x="476889" y="1153133"/>
                        <a:pt x="477862" y="1153122"/>
                        <a:pt x="478832" y="1153133"/>
                      </a:cubicBezTo>
                      <a:cubicBezTo>
                        <a:pt x="480249" y="1153144"/>
                        <a:pt x="480271" y="1153018"/>
                        <a:pt x="481285" y="1152430"/>
                      </a:cubicBezTo>
                      <a:cubicBezTo>
                        <a:pt x="481963" y="1152030"/>
                        <a:pt x="482621" y="1152067"/>
                        <a:pt x="483154" y="1151486"/>
                      </a:cubicBezTo>
                      <a:cubicBezTo>
                        <a:pt x="483517" y="1151086"/>
                        <a:pt x="483598" y="1150320"/>
                        <a:pt x="483802" y="1149825"/>
                      </a:cubicBezTo>
                      <a:cubicBezTo>
                        <a:pt x="484720" y="1147593"/>
                        <a:pt x="484176" y="1145047"/>
                        <a:pt x="483787" y="1142738"/>
                      </a:cubicBezTo>
                      <a:cubicBezTo>
                        <a:pt x="483698" y="1142179"/>
                        <a:pt x="483839" y="1141439"/>
                        <a:pt x="483713" y="1140925"/>
                      </a:cubicBezTo>
                      <a:cubicBezTo>
                        <a:pt x="483561" y="1140318"/>
                        <a:pt x="483021" y="1139974"/>
                        <a:pt x="482806" y="1139412"/>
                      </a:cubicBezTo>
                      <a:cubicBezTo>
                        <a:pt x="482677" y="1139078"/>
                        <a:pt x="482688" y="1138364"/>
                        <a:pt x="482588" y="1138150"/>
                      </a:cubicBezTo>
                      <a:cubicBezTo>
                        <a:pt x="482351" y="1137635"/>
                        <a:pt x="482292" y="1138035"/>
                        <a:pt x="481896" y="1137384"/>
                      </a:cubicBezTo>
                      <a:cubicBezTo>
                        <a:pt x="480756" y="1135519"/>
                        <a:pt x="479131" y="1134856"/>
                        <a:pt x="478654" y="1132521"/>
                      </a:cubicBezTo>
                      <a:cubicBezTo>
                        <a:pt x="478488" y="1131707"/>
                        <a:pt x="478717" y="1130730"/>
                        <a:pt x="478691" y="1129890"/>
                      </a:cubicBezTo>
                      <a:cubicBezTo>
                        <a:pt x="478650" y="1128255"/>
                        <a:pt x="478369" y="1128628"/>
                        <a:pt x="477266" y="1127659"/>
                      </a:cubicBezTo>
                      <a:cubicBezTo>
                        <a:pt x="476707" y="1127163"/>
                        <a:pt x="476108" y="1126234"/>
                        <a:pt x="476385" y="1125413"/>
                      </a:cubicBezTo>
                      <a:cubicBezTo>
                        <a:pt x="476759" y="1124321"/>
                        <a:pt x="479106" y="1123921"/>
                        <a:pt x="480042" y="1123503"/>
                      </a:cubicBezTo>
                      <a:cubicBezTo>
                        <a:pt x="483095" y="1122127"/>
                        <a:pt x="488480" y="1120976"/>
                        <a:pt x="491429" y="1123000"/>
                      </a:cubicBezTo>
                      <a:cubicBezTo>
                        <a:pt x="492588" y="1123792"/>
                        <a:pt x="492443" y="1124117"/>
                        <a:pt x="494024" y="1124469"/>
                      </a:cubicBezTo>
                      <a:cubicBezTo>
                        <a:pt x="495245" y="1124743"/>
                        <a:pt x="496026" y="1124821"/>
                        <a:pt x="496818" y="1125701"/>
                      </a:cubicBezTo>
                      <a:cubicBezTo>
                        <a:pt x="497414" y="1126367"/>
                        <a:pt x="497976" y="1126882"/>
                        <a:pt x="498650" y="1127518"/>
                      </a:cubicBezTo>
                      <a:cubicBezTo>
                        <a:pt x="499234" y="1128073"/>
                        <a:pt x="499497" y="1128969"/>
                        <a:pt x="500141" y="1129294"/>
                      </a:cubicBezTo>
                      <a:cubicBezTo>
                        <a:pt x="501092" y="1129790"/>
                        <a:pt x="504308" y="1129317"/>
                        <a:pt x="505278" y="1129306"/>
                      </a:cubicBezTo>
                      <a:cubicBezTo>
                        <a:pt x="506447" y="1129294"/>
                        <a:pt x="508287" y="1130097"/>
                        <a:pt x="509316" y="1129679"/>
                      </a:cubicBezTo>
                      <a:cubicBezTo>
                        <a:pt x="509837" y="1129472"/>
                        <a:pt x="510663" y="1128251"/>
                        <a:pt x="510940" y="1127707"/>
                      </a:cubicBezTo>
                      <a:cubicBezTo>
                        <a:pt x="511159" y="1127296"/>
                        <a:pt x="511147" y="1126604"/>
                        <a:pt x="511429" y="1126253"/>
                      </a:cubicBezTo>
                      <a:cubicBezTo>
                        <a:pt x="511847" y="1125731"/>
                        <a:pt x="512961" y="1125413"/>
                        <a:pt x="513520" y="1124835"/>
                      </a:cubicBezTo>
                      <a:cubicBezTo>
                        <a:pt x="514038" y="1124299"/>
                        <a:pt x="514264" y="1123437"/>
                        <a:pt x="514974" y="1123196"/>
                      </a:cubicBezTo>
                      <a:cubicBezTo>
                        <a:pt x="515392" y="1123055"/>
                        <a:pt x="515777" y="1123377"/>
                        <a:pt x="516206" y="1123289"/>
                      </a:cubicBezTo>
                      <a:cubicBezTo>
                        <a:pt x="517402" y="1123044"/>
                        <a:pt x="518708" y="1121139"/>
                        <a:pt x="519256" y="1120369"/>
                      </a:cubicBezTo>
                      <a:cubicBezTo>
                        <a:pt x="519918" y="1119444"/>
                        <a:pt x="520803" y="1117220"/>
                        <a:pt x="521787" y="1116643"/>
                      </a:cubicBezTo>
                      <a:cubicBezTo>
                        <a:pt x="522724" y="1116087"/>
                        <a:pt x="525462" y="1116543"/>
                        <a:pt x="526521" y="1116576"/>
                      </a:cubicBezTo>
                      <a:cubicBezTo>
                        <a:pt x="527805" y="1116617"/>
                        <a:pt x="528442" y="1116824"/>
                        <a:pt x="529359" y="1117808"/>
                      </a:cubicBezTo>
                      <a:cubicBezTo>
                        <a:pt x="530244" y="1118755"/>
                        <a:pt x="530732" y="1119573"/>
                        <a:pt x="531839" y="1120313"/>
                      </a:cubicBezTo>
                      <a:cubicBezTo>
                        <a:pt x="533112" y="1121161"/>
                        <a:pt x="533634" y="1121938"/>
                        <a:pt x="534444" y="1123244"/>
                      </a:cubicBezTo>
                      <a:cubicBezTo>
                        <a:pt x="534811" y="1123833"/>
                        <a:pt x="534874" y="1124006"/>
                        <a:pt x="535518" y="1124384"/>
                      </a:cubicBezTo>
                      <a:cubicBezTo>
                        <a:pt x="536409" y="1124902"/>
                        <a:pt x="537760" y="1124488"/>
                        <a:pt x="538552" y="1124991"/>
                      </a:cubicBezTo>
                      <a:cubicBezTo>
                        <a:pt x="539681" y="1125701"/>
                        <a:pt x="539437" y="1126401"/>
                        <a:pt x="540995" y="1126582"/>
                      </a:cubicBezTo>
                      <a:cubicBezTo>
                        <a:pt x="542423" y="1126749"/>
                        <a:pt x="542523" y="1126501"/>
                        <a:pt x="543482" y="1127655"/>
                      </a:cubicBezTo>
                      <a:cubicBezTo>
                        <a:pt x="544159" y="1128469"/>
                        <a:pt x="545195" y="1129072"/>
                        <a:pt x="545743" y="1129864"/>
                      </a:cubicBezTo>
                      <a:cubicBezTo>
                        <a:pt x="545769" y="1129901"/>
                        <a:pt x="545717" y="1130667"/>
                        <a:pt x="545810" y="1130867"/>
                      </a:cubicBezTo>
                      <a:cubicBezTo>
                        <a:pt x="545891" y="1131052"/>
                        <a:pt x="546731" y="1132181"/>
                        <a:pt x="546779" y="1132233"/>
                      </a:cubicBezTo>
                      <a:cubicBezTo>
                        <a:pt x="547493" y="1133150"/>
                        <a:pt x="548026" y="1133543"/>
                        <a:pt x="548533" y="1134520"/>
                      </a:cubicBezTo>
                      <a:cubicBezTo>
                        <a:pt x="548874" y="1135171"/>
                        <a:pt x="549225" y="1135866"/>
                        <a:pt x="549562" y="1136521"/>
                      </a:cubicBezTo>
                      <a:cubicBezTo>
                        <a:pt x="550014" y="1137406"/>
                        <a:pt x="550824" y="1138113"/>
                        <a:pt x="551638" y="1138764"/>
                      </a:cubicBezTo>
                      <a:cubicBezTo>
                        <a:pt x="552160" y="1139182"/>
                        <a:pt x="551849" y="1139164"/>
                        <a:pt x="552564" y="1139334"/>
                      </a:cubicBezTo>
                      <a:cubicBezTo>
                        <a:pt x="553159" y="1139474"/>
                        <a:pt x="554714" y="1139349"/>
                        <a:pt x="555384" y="1139319"/>
                      </a:cubicBezTo>
                      <a:cubicBezTo>
                        <a:pt x="557327" y="1139219"/>
                        <a:pt x="557549" y="1138453"/>
                        <a:pt x="558922" y="1137450"/>
                      </a:cubicBezTo>
                      <a:cubicBezTo>
                        <a:pt x="559444" y="1137065"/>
                        <a:pt x="560606" y="1136621"/>
                        <a:pt x="561324" y="1136503"/>
                      </a:cubicBezTo>
                      <a:cubicBezTo>
                        <a:pt x="561675" y="1136447"/>
                        <a:pt x="562349" y="1136681"/>
                        <a:pt x="562741" y="1136462"/>
                      </a:cubicBezTo>
                      <a:cubicBezTo>
                        <a:pt x="563507" y="1136033"/>
                        <a:pt x="563459" y="1135104"/>
                        <a:pt x="564491" y="1134797"/>
                      </a:cubicBezTo>
                      <a:cubicBezTo>
                        <a:pt x="565927" y="1134357"/>
                        <a:pt x="568133" y="1134849"/>
                        <a:pt x="569691" y="1134864"/>
                      </a:cubicBezTo>
                      <a:cubicBezTo>
                        <a:pt x="571153" y="1134875"/>
                        <a:pt x="572522" y="1134823"/>
                        <a:pt x="573906" y="1134216"/>
                      </a:cubicBezTo>
                      <a:cubicBezTo>
                        <a:pt x="573988" y="1133395"/>
                        <a:pt x="573851" y="1132514"/>
                        <a:pt x="574957" y="1132555"/>
                      </a:cubicBezTo>
                      <a:cubicBezTo>
                        <a:pt x="575376" y="1131555"/>
                        <a:pt x="575257" y="1129324"/>
                        <a:pt x="575091" y="1128225"/>
                      </a:cubicBezTo>
                      <a:cubicBezTo>
                        <a:pt x="574957" y="1127344"/>
                        <a:pt x="574454" y="1127107"/>
                        <a:pt x="574062" y="1126434"/>
                      </a:cubicBezTo>
                      <a:cubicBezTo>
                        <a:pt x="573633" y="1125698"/>
                        <a:pt x="573492" y="1124902"/>
                        <a:pt x="573000" y="1124217"/>
                      </a:cubicBezTo>
                      <a:cubicBezTo>
                        <a:pt x="572496" y="1123514"/>
                        <a:pt x="571830" y="1123207"/>
                        <a:pt x="571667" y="1122245"/>
                      </a:cubicBezTo>
                      <a:cubicBezTo>
                        <a:pt x="571560" y="1121579"/>
                        <a:pt x="571730" y="1120913"/>
                        <a:pt x="571601" y="1120221"/>
                      </a:cubicBezTo>
                      <a:cubicBezTo>
                        <a:pt x="571290" y="1118563"/>
                        <a:pt x="571227" y="1116961"/>
                        <a:pt x="570624" y="1115410"/>
                      </a:cubicBezTo>
                      <a:cubicBezTo>
                        <a:pt x="570350" y="1114711"/>
                        <a:pt x="570161" y="1114089"/>
                        <a:pt x="569680" y="1113530"/>
                      </a:cubicBezTo>
                      <a:cubicBezTo>
                        <a:pt x="569217" y="1112994"/>
                        <a:pt x="568433" y="1112735"/>
                        <a:pt x="568081" y="1112113"/>
                      </a:cubicBezTo>
                      <a:cubicBezTo>
                        <a:pt x="567422" y="1110955"/>
                        <a:pt x="567848" y="1108661"/>
                        <a:pt x="567848" y="1107380"/>
                      </a:cubicBezTo>
                      <a:cubicBezTo>
                        <a:pt x="567848" y="1105937"/>
                        <a:pt x="567922" y="1104472"/>
                        <a:pt x="567885" y="1103025"/>
                      </a:cubicBezTo>
                      <a:cubicBezTo>
                        <a:pt x="567830" y="1101030"/>
                        <a:pt x="566175" y="1100057"/>
                        <a:pt x="565224" y="1098462"/>
                      </a:cubicBezTo>
                      <a:cubicBezTo>
                        <a:pt x="564247" y="1096838"/>
                        <a:pt x="563685" y="1094973"/>
                        <a:pt x="562341" y="1093574"/>
                      </a:cubicBezTo>
                      <a:cubicBezTo>
                        <a:pt x="560876" y="1092057"/>
                        <a:pt x="559085" y="1090876"/>
                        <a:pt x="558152" y="1089193"/>
                      </a:cubicBezTo>
                      <a:cubicBezTo>
                        <a:pt x="557915" y="1088774"/>
                        <a:pt x="557567" y="1088452"/>
                        <a:pt x="557427" y="1087975"/>
                      </a:cubicBezTo>
                      <a:cubicBezTo>
                        <a:pt x="557319" y="1087587"/>
                        <a:pt x="557467" y="1087154"/>
                        <a:pt x="557360" y="1086798"/>
                      </a:cubicBezTo>
                      <a:cubicBezTo>
                        <a:pt x="557097" y="1085966"/>
                        <a:pt x="556387" y="1085607"/>
                        <a:pt x="556061" y="1084778"/>
                      </a:cubicBezTo>
                      <a:cubicBezTo>
                        <a:pt x="555565" y="1083516"/>
                        <a:pt x="555698" y="1082743"/>
                        <a:pt x="554558" y="1081784"/>
                      </a:cubicBezTo>
                      <a:cubicBezTo>
                        <a:pt x="553700" y="1081066"/>
                        <a:pt x="553378" y="1080681"/>
                        <a:pt x="552908" y="1079704"/>
                      </a:cubicBezTo>
                      <a:cubicBezTo>
                        <a:pt x="552131" y="1078073"/>
                        <a:pt x="551316" y="1076729"/>
                        <a:pt x="550106" y="1075368"/>
                      </a:cubicBezTo>
                      <a:cubicBezTo>
                        <a:pt x="549662" y="1074864"/>
                        <a:pt x="549351" y="1074165"/>
                        <a:pt x="548904" y="1073717"/>
                      </a:cubicBezTo>
                      <a:cubicBezTo>
                        <a:pt x="548563" y="1073366"/>
                        <a:pt x="548097" y="1073395"/>
                        <a:pt x="547738" y="1073014"/>
                      </a:cubicBezTo>
                      <a:cubicBezTo>
                        <a:pt x="547286" y="1072537"/>
                        <a:pt x="547431" y="1072119"/>
                        <a:pt x="547283" y="1071501"/>
                      </a:cubicBezTo>
                      <a:cubicBezTo>
                        <a:pt x="546846" y="1069698"/>
                        <a:pt x="545573" y="1069413"/>
                        <a:pt x="544263" y="1068348"/>
                      </a:cubicBezTo>
                      <a:cubicBezTo>
                        <a:pt x="543419" y="1067663"/>
                        <a:pt x="542716" y="1066938"/>
                        <a:pt x="541587" y="1066753"/>
                      </a:cubicBezTo>
                      <a:cubicBezTo>
                        <a:pt x="540665" y="1066597"/>
                        <a:pt x="539796" y="1067001"/>
                        <a:pt x="538911" y="1066520"/>
                      </a:cubicBezTo>
                      <a:cubicBezTo>
                        <a:pt x="537923" y="1065987"/>
                        <a:pt x="537623" y="1065184"/>
                        <a:pt x="536406" y="1065025"/>
                      </a:cubicBezTo>
                      <a:cubicBezTo>
                        <a:pt x="535695" y="1064925"/>
                        <a:pt x="535044" y="1065128"/>
                        <a:pt x="534315" y="1064951"/>
                      </a:cubicBezTo>
                      <a:cubicBezTo>
                        <a:pt x="533741" y="1064818"/>
                        <a:pt x="533523" y="1064577"/>
                        <a:pt x="532834" y="1064525"/>
                      </a:cubicBezTo>
                      <a:cubicBezTo>
                        <a:pt x="531883" y="1064447"/>
                        <a:pt x="531110" y="1064322"/>
                        <a:pt x="530214" y="1063992"/>
                      </a:cubicBezTo>
                      <a:cubicBezTo>
                        <a:pt x="529215" y="1063619"/>
                        <a:pt x="528578" y="1063082"/>
                        <a:pt x="527620" y="1062594"/>
                      </a:cubicBezTo>
                      <a:cubicBezTo>
                        <a:pt x="526177" y="1061857"/>
                        <a:pt x="524948" y="1061520"/>
                        <a:pt x="523741" y="1060351"/>
                      </a:cubicBezTo>
                      <a:cubicBezTo>
                        <a:pt x="522627" y="1059274"/>
                        <a:pt x="522239" y="1057927"/>
                        <a:pt x="521069" y="1056980"/>
                      </a:cubicBezTo>
                      <a:cubicBezTo>
                        <a:pt x="520015" y="1056125"/>
                        <a:pt x="518853" y="1055244"/>
                        <a:pt x="518046" y="1054201"/>
                      </a:cubicBezTo>
                      <a:cubicBezTo>
                        <a:pt x="517061" y="1052921"/>
                        <a:pt x="516669" y="1051629"/>
                        <a:pt x="515241" y="1050604"/>
                      </a:cubicBezTo>
                      <a:cubicBezTo>
                        <a:pt x="514463" y="1050045"/>
                        <a:pt x="513790" y="1049387"/>
                        <a:pt x="512957" y="1048891"/>
                      </a:cubicBezTo>
                      <a:cubicBezTo>
                        <a:pt x="511751" y="1048165"/>
                        <a:pt x="510178" y="1047766"/>
                        <a:pt x="509171" y="1046759"/>
                      </a:cubicBezTo>
                      <a:cubicBezTo>
                        <a:pt x="508768" y="1046356"/>
                        <a:pt x="508705" y="1045997"/>
                        <a:pt x="508220" y="1045694"/>
                      </a:cubicBezTo>
                      <a:cubicBezTo>
                        <a:pt x="507580" y="1045283"/>
                        <a:pt x="506843" y="1045250"/>
                        <a:pt x="506244" y="1044768"/>
                      </a:cubicBezTo>
                      <a:cubicBezTo>
                        <a:pt x="503183" y="1042319"/>
                        <a:pt x="502247" y="1037667"/>
                        <a:pt x="498043" y="1036820"/>
                      </a:cubicBezTo>
                      <a:cubicBezTo>
                        <a:pt x="497299" y="1036675"/>
                        <a:pt x="497081" y="1036809"/>
                        <a:pt x="496407" y="1036305"/>
                      </a:cubicBezTo>
                      <a:cubicBezTo>
                        <a:pt x="495733" y="1035810"/>
                        <a:pt x="495437" y="1035332"/>
                        <a:pt x="494619" y="1035007"/>
                      </a:cubicBezTo>
                      <a:cubicBezTo>
                        <a:pt x="492580" y="1034200"/>
                        <a:pt x="490264" y="1034281"/>
                        <a:pt x="488210" y="1033530"/>
                      </a:cubicBezTo>
                      <a:cubicBezTo>
                        <a:pt x="485445" y="1032520"/>
                        <a:pt x="482799" y="1031932"/>
                        <a:pt x="479875" y="1031869"/>
                      </a:cubicBezTo>
                      <a:cubicBezTo>
                        <a:pt x="477266" y="1031806"/>
                        <a:pt x="474746" y="1031228"/>
                        <a:pt x="472092" y="1031280"/>
                      </a:cubicBezTo>
                      <a:cubicBezTo>
                        <a:pt x="470949" y="1031302"/>
                        <a:pt x="469161" y="1031277"/>
                        <a:pt x="468147" y="1031809"/>
                      </a:cubicBezTo>
                      <a:cubicBezTo>
                        <a:pt x="467352" y="1032235"/>
                        <a:pt x="466937" y="1032994"/>
                        <a:pt x="466019" y="1033401"/>
                      </a:cubicBezTo>
                      <a:cubicBezTo>
                        <a:pt x="464491" y="1034067"/>
                        <a:pt x="463403" y="1034992"/>
                        <a:pt x="462074" y="1036024"/>
                      </a:cubicBezTo>
                      <a:cubicBezTo>
                        <a:pt x="460350" y="1037364"/>
                        <a:pt x="457000" y="1038096"/>
                        <a:pt x="456508" y="1040383"/>
                      </a:cubicBezTo>
                      <a:cubicBezTo>
                        <a:pt x="456071" y="1042404"/>
                        <a:pt x="456664" y="1044894"/>
                        <a:pt x="456560" y="1046959"/>
                      </a:cubicBezTo>
                      <a:cubicBezTo>
                        <a:pt x="456453" y="1049142"/>
                        <a:pt x="455357" y="1051048"/>
                        <a:pt x="455394" y="1053242"/>
                      </a:cubicBezTo>
                      <a:cubicBezTo>
                        <a:pt x="455420" y="1054645"/>
                        <a:pt x="455446" y="1055885"/>
                        <a:pt x="456260" y="1057017"/>
                      </a:cubicBezTo>
                      <a:cubicBezTo>
                        <a:pt x="456464" y="1057302"/>
                        <a:pt x="456797" y="1057246"/>
                        <a:pt x="456997" y="1057472"/>
                      </a:cubicBezTo>
                      <a:cubicBezTo>
                        <a:pt x="457115" y="1057613"/>
                        <a:pt x="457023" y="1057927"/>
                        <a:pt x="457137" y="1058072"/>
                      </a:cubicBezTo>
                      <a:cubicBezTo>
                        <a:pt x="458425" y="1059703"/>
                        <a:pt x="459199" y="1059737"/>
                        <a:pt x="461190" y="1059248"/>
                      </a:cubicBezTo>
                      <a:cubicBezTo>
                        <a:pt x="464006" y="1058560"/>
                        <a:pt x="466138" y="1059963"/>
                        <a:pt x="466819" y="1062853"/>
                      </a:cubicBezTo>
                      <a:cubicBezTo>
                        <a:pt x="467218" y="1064555"/>
                        <a:pt x="468262" y="1065513"/>
                        <a:pt x="470261" y="1065680"/>
                      </a:cubicBezTo>
                      <a:cubicBezTo>
                        <a:pt x="471186" y="1065757"/>
                        <a:pt x="471833" y="1065502"/>
                        <a:pt x="472747" y="1065883"/>
                      </a:cubicBezTo>
                      <a:cubicBezTo>
                        <a:pt x="473758" y="1066301"/>
                        <a:pt x="473932" y="1066705"/>
                        <a:pt x="475083" y="1066753"/>
                      </a:cubicBezTo>
                      <a:cubicBezTo>
                        <a:pt x="476781" y="1066827"/>
                        <a:pt x="478499" y="1066742"/>
                        <a:pt x="480197" y="1066742"/>
                      </a:cubicBezTo>
                      <a:cubicBezTo>
                        <a:pt x="484453" y="1066742"/>
                        <a:pt x="488720" y="1066668"/>
                        <a:pt x="492976" y="1066720"/>
                      </a:cubicBezTo>
                      <a:cubicBezTo>
                        <a:pt x="495452" y="1066745"/>
                        <a:pt x="496710" y="1068207"/>
                        <a:pt x="497417" y="1070590"/>
                      </a:cubicBezTo>
                      <a:cubicBezTo>
                        <a:pt x="498187" y="1073181"/>
                        <a:pt x="496499" y="1074824"/>
                        <a:pt x="495874" y="1077066"/>
                      </a:cubicBezTo>
                      <a:cubicBezTo>
                        <a:pt x="495326" y="1079027"/>
                        <a:pt x="496977" y="1080282"/>
                        <a:pt x="498454" y="1081196"/>
                      </a:cubicBezTo>
                      <a:cubicBezTo>
                        <a:pt x="500178" y="1082269"/>
                        <a:pt x="501984" y="1083320"/>
                        <a:pt x="503579" y="1084571"/>
                      </a:cubicBezTo>
                      <a:cubicBezTo>
                        <a:pt x="505282" y="1085903"/>
                        <a:pt x="506695" y="1087335"/>
                        <a:pt x="506899" y="1089614"/>
                      </a:cubicBezTo>
                      <a:cubicBezTo>
                        <a:pt x="507143" y="1092349"/>
                        <a:pt x="507443" y="1095513"/>
                        <a:pt x="509549" y="1097537"/>
                      </a:cubicBezTo>
                      <a:cubicBezTo>
                        <a:pt x="510781" y="1098718"/>
                        <a:pt x="512854" y="1099480"/>
                        <a:pt x="513042" y="1101182"/>
                      </a:cubicBezTo>
                      <a:cubicBezTo>
                        <a:pt x="513353" y="1103906"/>
                        <a:pt x="511743" y="1103258"/>
                        <a:pt x="509530" y="1103284"/>
                      </a:cubicBezTo>
                      <a:cubicBezTo>
                        <a:pt x="508820" y="1103295"/>
                        <a:pt x="507906" y="1103506"/>
                        <a:pt x="507250" y="1103221"/>
                      </a:cubicBezTo>
                      <a:cubicBezTo>
                        <a:pt x="506344" y="1102829"/>
                        <a:pt x="506288" y="1101785"/>
                        <a:pt x="505563" y="1101197"/>
                      </a:cubicBezTo>
                      <a:cubicBezTo>
                        <a:pt x="504719" y="1100497"/>
                        <a:pt x="504345" y="1100882"/>
                        <a:pt x="504120" y="1099576"/>
                      </a:cubicBezTo>
                      <a:cubicBezTo>
                        <a:pt x="503942" y="1098540"/>
                        <a:pt x="504046" y="1097618"/>
                        <a:pt x="503650" y="1096575"/>
                      </a:cubicBezTo>
                      <a:cubicBezTo>
                        <a:pt x="503283" y="1095613"/>
                        <a:pt x="502784" y="1094814"/>
                        <a:pt x="502014" y="1094107"/>
                      </a:cubicBezTo>
                      <a:cubicBezTo>
                        <a:pt x="501337" y="1093485"/>
                        <a:pt x="500900" y="1093430"/>
                        <a:pt x="500063" y="1093000"/>
                      </a:cubicBezTo>
                      <a:cubicBezTo>
                        <a:pt x="498624" y="1092260"/>
                        <a:pt x="496666" y="1089999"/>
                        <a:pt x="495856" y="1088604"/>
                      </a:cubicBezTo>
                      <a:cubicBezTo>
                        <a:pt x="494879" y="1086932"/>
                        <a:pt x="492739" y="1085396"/>
                        <a:pt x="490630" y="1086154"/>
                      </a:cubicBezTo>
                      <a:cubicBezTo>
                        <a:pt x="489653" y="1086506"/>
                        <a:pt x="488025" y="1088012"/>
                        <a:pt x="487662" y="1089026"/>
                      </a:cubicBezTo>
                      <a:cubicBezTo>
                        <a:pt x="487221" y="1090273"/>
                        <a:pt x="487555" y="1092049"/>
                        <a:pt x="487547" y="1093356"/>
                      </a:cubicBezTo>
                      <a:cubicBezTo>
                        <a:pt x="487543" y="1094147"/>
                        <a:pt x="487377" y="1095073"/>
                        <a:pt x="487492" y="1095846"/>
                      </a:cubicBezTo>
                      <a:cubicBezTo>
                        <a:pt x="487684" y="1097082"/>
                        <a:pt x="488724" y="1097197"/>
                        <a:pt x="489139" y="1098285"/>
                      </a:cubicBezTo>
                      <a:cubicBezTo>
                        <a:pt x="489594" y="1099495"/>
                        <a:pt x="489727" y="1103646"/>
                        <a:pt x="488350" y="1104309"/>
                      </a:cubicBezTo>
                      <a:cubicBezTo>
                        <a:pt x="486933" y="1104993"/>
                        <a:pt x="485142" y="1102847"/>
                        <a:pt x="484653" y="1101770"/>
                      </a:cubicBezTo>
                      <a:cubicBezTo>
                        <a:pt x="483857" y="1100009"/>
                        <a:pt x="484209" y="1097878"/>
                        <a:pt x="484216" y="1096001"/>
                      </a:cubicBezTo>
                      <a:cubicBezTo>
                        <a:pt x="484228" y="1093966"/>
                        <a:pt x="484461" y="1092131"/>
                        <a:pt x="483672" y="1090266"/>
                      </a:cubicBezTo>
                      <a:cubicBezTo>
                        <a:pt x="483088" y="1088874"/>
                        <a:pt x="482936" y="1086961"/>
                        <a:pt x="481493" y="1086243"/>
                      </a:cubicBezTo>
                      <a:cubicBezTo>
                        <a:pt x="480068" y="1085533"/>
                        <a:pt x="478169" y="1085011"/>
                        <a:pt x="477599" y="1083320"/>
                      </a:cubicBezTo>
                      <a:cubicBezTo>
                        <a:pt x="477103" y="1081858"/>
                        <a:pt x="478376" y="1079753"/>
                        <a:pt x="476963" y="1078731"/>
                      </a:cubicBezTo>
                      <a:cubicBezTo>
                        <a:pt x="475579" y="1077729"/>
                        <a:pt x="472252" y="1078365"/>
                        <a:pt x="470653" y="1078369"/>
                      </a:cubicBezTo>
                      <a:cubicBezTo>
                        <a:pt x="467959" y="1078369"/>
                        <a:pt x="465398" y="1078539"/>
                        <a:pt x="462918" y="1077333"/>
                      </a:cubicBezTo>
                      <a:cubicBezTo>
                        <a:pt x="461345" y="1076563"/>
                        <a:pt x="461319" y="1075331"/>
                        <a:pt x="460283" y="1074061"/>
                      </a:cubicBezTo>
                      <a:cubicBezTo>
                        <a:pt x="459391" y="1072962"/>
                        <a:pt x="458348" y="1072592"/>
                        <a:pt x="457615" y="1071308"/>
                      </a:cubicBezTo>
                      <a:cubicBezTo>
                        <a:pt x="455568" y="1067704"/>
                        <a:pt x="453126" y="1064732"/>
                        <a:pt x="449858" y="1062127"/>
                      </a:cubicBezTo>
                      <a:cubicBezTo>
                        <a:pt x="449340" y="1061713"/>
                        <a:pt x="448344" y="1061402"/>
                        <a:pt x="447974" y="1060891"/>
                      </a:cubicBezTo>
                      <a:cubicBezTo>
                        <a:pt x="447511" y="1060255"/>
                        <a:pt x="447560" y="1059234"/>
                        <a:pt x="447349" y="1058449"/>
                      </a:cubicBezTo>
                      <a:cubicBezTo>
                        <a:pt x="446819" y="1056514"/>
                        <a:pt x="446349" y="1054412"/>
                        <a:pt x="444288" y="1053857"/>
                      </a:cubicBezTo>
                      <a:cubicBezTo>
                        <a:pt x="440217" y="1052754"/>
                        <a:pt x="435376" y="1053446"/>
                        <a:pt x="431146" y="1053446"/>
                      </a:cubicBezTo>
                      <a:cubicBezTo>
                        <a:pt x="428422" y="1053446"/>
                        <a:pt x="425732" y="1053302"/>
                        <a:pt x="423093" y="1053864"/>
                      </a:cubicBezTo>
                      <a:cubicBezTo>
                        <a:pt x="422338" y="1054023"/>
                        <a:pt x="421613" y="1054082"/>
                        <a:pt x="420936" y="1054497"/>
                      </a:cubicBezTo>
                      <a:cubicBezTo>
                        <a:pt x="420096" y="1055011"/>
                        <a:pt x="419640" y="1056044"/>
                        <a:pt x="418811" y="1056525"/>
                      </a:cubicBezTo>
                      <a:cubicBezTo>
                        <a:pt x="418145" y="1056913"/>
                        <a:pt x="417749" y="1056884"/>
                        <a:pt x="417205" y="1057369"/>
                      </a:cubicBezTo>
                      <a:cubicBezTo>
                        <a:pt x="417002" y="1057546"/>
                        <a:pt x="416983" y="1058105"/>
                        <a:pt x="416739" y="1058320"/>
                      </a:cubicBezTo>
                      <a:cubicBezTo>
                        <a:pt x="416491" y="1058549"/>
                        <a:pt x="415599" y="1058653"/>
                        <a:pt x="415288" y="1058760"/>
                      </a:cubicBezTo>
                      <a:cubicBezTo>
                        <a:pt x="412820" y="1059644"/>
                        <a:pt x="410966" y="1061720"/>
                        <a:pt x="408893" y="1063278"/>
                      </a:cubicBezTo>
                      <a:cubicBezTo>
                        <a:pt x="406502" y="1065084"/>
                        <a:pt x="403690" y="1064499"/>
                        <a:pt x="400822" y="1064521"/>
                      </a:cubicBezTo>
                      <a:cubicBezTo>
                        <a:pt x="399119" y="1064536"/>
                        <a:pt x="397861" y="1064096"/>
                        <a:pt x="396244" y="1063911"/>
                      </a:cubicBezTo>
                      <a:cubicBezTo>
                        <a:pt x="395907" y="1062631"/>
                        <a:pt x="396162" y="1061013"/>
                        <a:pt x="396162" y="1059685"/>
                      </a:cubicBezTo>
                      <a:cubicBezTo>
                        <a:pt x="396162" y="1058357"/>
                        <a:pt x="395633" y="1055755"/>
                        <a:pt x="396088" y="1054538"/>
                      </a:cubicBezTo>
                      <a:cubicBezTo>
                        <a:pt x="396577" y="1053254"/>
                        <a:pt x="398723" y="1052995"/>
                        <a:pt x="399867" y="1052499"/>
                      </a:cubicBezTo>
                      <a:cubicBezTo>
                        <a:pt x="401876" y="1051640"/>
                        <a:pt x="403642" y="1050889"/>
                        <a:pt x="405799" y="1050375"/>
                      </a:cubicBezTo>
                      <a:cubicBezTo>
                        <a:pt x="406491" y="1050216"/>
                        <a:pt x="407528" y="1050267"/>
                        <a:pt x="408097" y="1049838"/>
                      </a:cubicBezTo>
                      <a:cubicBezTo>
                        <a:pt x="408789" y="1049305"/>
                        <a:pt x="408886" y="1048284"/>
                        <a:pt x="409496" y="1047655"/>
                      </a:cubicBezTo>
                      <a:cubicBezTo>
                        <a:pt x="410033" y="1047096"/>
                        <a:pt x="410744" y="1046900"/>
                        <a:pt x="411369" y="1046474"/>
                      </a:cubicBezTo>
                      <a:cubicBezTo>
                        <a:pt x="412328" y="1045834"/>
                        <a:pt x="413138" y="1045109"/>
                        <a:pt x="414171" y="1044569"/>
                      </a:cubicBezTo>
                      <a:cubicBezTo>
                        <a:pt x="414859" y="1044206"/>
                        <a:pt x="415388" y="1043932"/>
                        <a:pt x="415984" y="1043429"/>
                      </a:cubicBezTo>
                      <a:cubicBezTo>
                        <a:pt x="417065" y="1042511"/>
                        <a:pt x="417549" y="1042271"/>
                        <a:pt x="418919" y="1041915"/>
                      </a:cubicBezTo>
                      <a:cubicBezTo>
                        <a:pt x="421258" y="1041305"/>
                        <a:pt x="422682" y="1039129"/>
                        <a:pt x="424137" y="1037338"/>
                      </a:cubicBezTo>
                      <a:cubicBezTo>
                        <a:pt x="425018" y="1036246"/>
                        <a:pt x="425436" y="1035206"/>
                        <a:pt x="425536" y="1033671"/>
                      </a:cubicBezTo>
                      <a:cubicBezTo>
                        <a:pt x="425610" y="1032568"/>
                        <a:pt x="425743" y="1030921"/>
                        <a:pt x="425410" y="1029893"/>
                      </a:cubicBezTo>
                      <a:cubicBezTo>
                        <a:pt x="425255" y="1029397"/>
                        <a:pt x="424822" y="1029115"/>
                        <a:pt x="424644" y="1028660"/>
                      </a:cubicBezTo>
                      <a:cubicBezTo>
                        <a:pt x="424414" y="1028076"/>
                        <a:pt x="424603" y="1027480"/>
                        <a:pt x="424433" y="1026962"/>
                      </a:cubicBezTo>
                      <a:cubicBezTo>
                        <a:pt x="424159" y="1026144"/>
                        <a:pt x="423515" y="1025807"/>
                        <a:pt x="423264" y="1024952"/>
                      </a:cubicBezTo>
                      <a:cubicBezTo>
                        <a:pt x="423027" y="1024138"/>
                        <a:pt x="423001" y="1023243"/>
                        <a:pt x="422749" y="1022414"/>
                      </a:cubicBezTo>
                      <a:cubicBezTo>
                        <a:pt x="422227" y="1020653"/>
                        <a:pt x="420806" y="1020508"/>
                        <a:pt x="419948" y="1018954"/>
                      </a:cubicBezTo>
                      <a:cubicBezTo>
                        <a:pt x="419185" y="1017570"/>
                        <a:pt x="418700" y="1016863"/>
                        <a:pt x="417601" y="1015786"/>
                      </a:cubicBezTo>
                      <a:cubicBezTo>
                        <a:pt x="416617" y="1014835"/>
                        <a:pt x="416150" y="1012737"/>
                        <a:pt x="416069" y="1011346"/>
                      </a:cubicBezTo>
                      <a:cubicBezTo>
                        <a:pt x="415962" y="1009477"/>
                        <a:pt x="416332" y="1008337"/>
                        <a:pt x="417479" y="1006854"/>
                      </a:cubicBezTo>
                      <a:cubicBezTo>
                        <a:pt x="418845" y="1005077"/>
                        <a:pt x="419322" y="1003723"/>
                        <a:pt x="419400" y="1001521"/>
                      </a:cubicBezTo>
                      <a:cubicBezTo>
                        <a:pt x="419452" y="1000045"/>
                        <a:pt x="420725" y="997861"/>
                        <a:pt x="419463" y="996666"/>
                      </a:cubicBezTo>
                      <a:cubicBezTo>
                        <a:pt x="418919" y="996148"/>
                        <a:pt x="418123" y="996229"/>
                        <a:pt x="417512" y="995870"/>
                      </a:cubicBezTo>
                      <a:cubicBezTo>
                        <a:pt x="416794" y="995441"/>
                        <a:pt x="416757" y="994790"/>
                        <a:pt x="416125" y="994287"/>
                      </a:cubicBezTo>
                      <a:cubicBezTo>
                        <a:pt x="415477" y="993772"/>
                        <a:pt x="414881" y="994102"/>
                        <a:pt x="414478" y="993180"/>
                      </a:cubicBezTo>
                      <a:cubicBezTo>
                        <a:pt x="413960" y="992003"/>
                        <a:pt x="414889" y="990523"/>
                        <a:pt x="415566" y="989676"/>
                      </a:cubicBezTo>
                      <a:cubicBezTo>
                        <a:pt x="416080" y="989036"/>
                        <a:pt x="416206" y="988991"/>
                        <a:pt x="416865" y="988573"/>
                      </a:cubicBezTo>
                      <a:cubicBezTo>
                        <a:pt x="418045" y="987818"/>
                        <a:pt x="418575" y="986934"/>
                        <a:pt x="419522" y="986001"/>
                      </a:cubicBezTo>
                      <a:cubicBezTo>
                        <a:pt x="420266" y="985272"/>
                        <a:pt x="421250" y="984899"/>
                        <a:pt x="422039" y="984251"/>
                      </a:cubicBezTo>
                      <a:cubicBezTo>
                        <a:pt x="422834" y="983592"/>
                        <a:pt x="423604" y="983015"/>
                        <a:pt x="424463" y="982397"/>
                      </a:cubicBezTo>
                      <a:cubicBezTo>
                        <a:pt x="425062" y="981968"/>
                        <a:pt x="425021" y="981616"/>
                        <a:pt x="425787" y="981409"/>
                      </a:cubicBezTo>
                      <a:cubicBezTo>
                        <a:pt x="427301" y="980998"/>
                        <a:pt x="429525" y="981450"/>
                        <a:pt x="431109" y="981450"/>
                      </a:cubicBezTo>
                      <a:cubicBezTo>
                        <a:pt x="433197" y="981450"/>
                        <a:pt x="435284" y="981502"/>
                        <a:pt x="437364" y="981461"/>
                      </a:cubicBezTo>
                      <a:cubicBezTo>
                        <a:pt x="438492" y="981439"/>
                        <a:pt x="439281" y="981317"/>
                        <a:pt x="440358" y="980917"/>
                      </a:cubicBezTo>
                      <a:cubicBezTo>
                        <a:pt x="441905" y="980343"/>
                        <a:pt x="443418" y="980225"/>
                        <a:pt x="444980" y="979792"/>
                      </a:cubicBezTo>
                      <a:cubicBezTo>
                        <a:pt x="448414" y="978856"/>
                        <a:pt x="451956" y="979770"/>
                        <a:pt x="455402" y="979107"/>
                      </a:cubicBezTo>
                      <a:cubicBezTo>
                        <a:pt x="457400" y="978719"/>
                        <a:pt x="458166" y="977250"/>
                        <a:pt x="459554" y="975914"/>
                      </a:cubicBezTo>
                      <a:cubicBezTo>
                        <a:pt x="461123" y="974408"/>
                        <a:pt x="462548" y="973046"/>
                        <a:pt x="464080" y="971618"/>
                      </a:cubicBezTo>
                      <a:cubicBezTo>
                        <a:pt x="464961" y="970804"/>
                        <a:pt x="466275" y="970648"/>
                        <a:pt x="467119" y="969830"/>
                      </a:cubicBezTo>
                      <a:cubicBezTo>
                        <a:pt x="467700" y="969268"/>
                        <a:pt x="468133" y="968235"/>
                        <a:pt x="468432" y="967506"/>
                      </a:cubicBezTo>
                      <a:cubicBezTo>
                        <a:pt x="468895" y="966393"/>
                        <a:pt x="469032" y="964964"/>
                        <a:pt x="469661" y="963928"/>
                      </a:cubicBezTo>
                      <a:cubicBezTo>
                        <a:pt x="470323" y="962848"/>
                        <a:pt x="470779" y="962748"/>
                        <a:pt x="471012" y="961349"/>
                      </a:cubicBezTo>
                      <a:cubicBezTo>
                        <a:pt x="471619" y="957715"/>
                        <a:pt x="473214" y="953929"/>
                        <a:pt x="472540" y="950177"/>
                      </a:cubicBezTo>
                      <a:cubicBezTo>
                        <a:pt x="472166" y="948090"/>
                        <a:pt x="472033" y="946166"/>
                        <a:pt x="472033" y="944027"/>
                      </a:cubicBezTo>
                      <a:cubicBezTo>
                        <a:pt x="472033" y="942206"/>
                        <a:pt x="472263" y="940956"/>
                        <a:pt x="470864" y="939642"/>
                      </a:cubicBezTo>
                      <a:cubicBezTo>
                        <a:pt x="470005" y="938839"/>
                        <a:pt x="470005" y="938165"/>
                        <a:pt x="469350" y="937270"/>
                      </a:cubicBezTo>
                      <a:cubicBezTo>
                        <a:pt x="468451" y="936038"/>
                        <a:pt x="466586" y="935938"/>
                        <a:pt x="465364" y="935224"/>
                      </a:cubicBezTo>
                      <a:cubicBezTo>
                        <a:pt x="464524" y="934735"/>
                        <a:pt x="463758" y="934202"/>
                        <a:pt x="462955" y="933762"/>
                      </a:cubicBezTo>
                      <a:cubicBezTo>
                        <a:pt x="462367" y="933429"/>
                        <a:pt x="461512" y="932940"/>
                        <a:pt x="460971" y="932489"/>
                      </a:cubicBezTo>
                      <a:cubicBezTo>
                        <a:pt x="460631" y="932204"/>
                        <a:pt x="460335" y="931608"/>
                        <a:pt x="460009" y="931286"/>
                      </a:cubicBezTo>
                      <a:cubicBezTo>
                        <a:pt x="459139" y="930406"/>
                        <a:pt x="458040" y="930024"/>
                        <a:pt x="456986" y="929414"/>
                      </a:cubicBezTo>
                      <a:cubicBezTo>
                        <a:pt x="456105" y="928907"/>
                        <a:pt x="455990" y="928441"/>
                        <a:pt x="455328" y="927867"/>
                      </a:cubicBezTo>
                      <a:cubicBezTo>
                        <a:pt x="454454" y="927105"/>
                        <a:pt x="453821" y="927479"/>
                        <a:pt x="453707" y="926076"/>
                      </a:cubicBezTo>
                      <a:cubicBezTo>
                        <a:pt x="453651" y="925366"/>
                        <a:pt x="453758" y="924744"/>
                        <a:pt x="453629" y="924063"/>
                      </a:cubicBezTo>
                      <a:cubicBezTo>
                        <a:pt x="452852" y="919911"/>
                        <a:pt x="453200" y="915397"/>
                        <a:pt x="453200" y="911119"/>
                      </a:cubicBezTo>
                      <a:cubicBezTo>
                        <a:pt x="453200" y="908325"/>
                        <a:pt x="450876" y="904395"/>
                        <a:pt x="450406" y="901686"/>
                      </a:cubicBezTo>
                      <a:cubicBezTo>
                        <a:pt x="450276" y="900950"/>
                        <a:pt x="450505" y="900236"/>
                        <a:pt x="450306" y="899485"/>
                      </a:cubicBezTo>
                      <a:cubicBezTo>
                        <a:pt x="450069" y="898578"/>
                        <a:pt x="449943" y="897771"/>
                        <a:pt x="449758" y="896854"/>
                      </a:cubicBezTo>
                      <a:cubicBezTo>
                        <a:pt x="449691" y="896528"/>
                        <a:pt x="449369" y="896113"/>
                        <a:pt x="449321" y="895625"/>
                      </a:cubicBezTo>
                      <a:cubicBezTo>
                        <a:pt x="449266" y="895077"/>
                        <a:pt x="449584" y="894689"/>
                        <a:pt x="449188" y="894248"/>
                      </a:cubicBezTo>
                      <a:cubicBezTo>
                        <a:pt x="448722" y="893727"/>
                        <a:pt x="447944" y="894026"/>
                        <a:pt x="447452" y="893453"/>
                      </a:cubicBezTo>
                      <a:cubicBezTo>
                        <a:pt x="447152" y="893094"/>
                        <a:pt x="447145" y="892191"/>
                        <a:pt x="447093" y="891836"/>
                      </a:cubicBezTo>
                      <a:cubicBezTo>
                        <a:pt x="446975" y="890944"/>
                        <a:pt x="446771" y="890874"/>
                        <a:pt x="446401" y="890126"/>
                      </a:cubicBezTo>
                      <a:cubicBezTo>
                        <a:pt x="445820" y="888957"/>
                        <a:pt x="446338" y="887884"/>
                        <a:pt x="446038" y="886744"/>
                      </a:cubicBezTo>
                      <a:cubicBezTo>
                        <a:pt x="445739" y="885600"/>
                        <a:pt x="444828" y="885267"/>
                        <a:pt x="444847" y="883976"/>
                      </a:cubicBezTo>
                      <a:cubicBezTo>
                        <a:pt x="444858" y="882981"/>
                        <a:pt x="445383" y="882196"/>
                        <a:pt x="445457" y="881201"/>
                      </a:cubicBezTo>
                      <a:cubicBezTo>
                        <a:pt x="445535" y="880164"/>
                        <a:pt x="445520" y="879025"/>
                        <a:pt x="445324" y="878007"/>
                      </a:cubicBezTo>
                      <a:cubicBezTo>
                        <a:pt x="445221" y="877463"/>
                        <a:pt x="444921" y="876790"/>
                        <a:pt x="444862" y="876201"/>
                      </a:cubicBezTo>
                      <a:cubicBezTo>
                        <a:pt x="444788" y="875487"/>
                        <a:pt x="445069" y="874684"/>
                        <a:pt x="444917" y="873981"/>
                      </a:cubicBezTo>
                      <a:cubicBezTo>
                        <a:pt x="444736" y="873126"/>
                        <a:pt x="444480" y="872345"/>
                        <a:pt x="444307" y="871491"/>
                      </a:cubicBezTo>
                      <a:cubicBezTo>
                        <a:pt x="444129" y="870651"/>
                        <a:pt x="443492" y="869973"/>
                        <a:pt x="443318" y="869152"/>
                      </a:cubicBezTo>
                      <a:cubicBezTo>
                        <a:pt x="443215" y="868660"/>
                        <a:pt x="443396" y="867890"/>
                        <a:pt x="443278" y="867476"/>
                      </a:cubicBezTo>
                      <a:cubicBezTo>
                        <a:pt x="442919" y="866273"/>
                        <a:pt x="442160" y="865984"/>
                        <a:pt x="442097" y="864597"/>
                      </a:cubicBezTo>
                      <a:cubicBezTo>
                        <a:pt x="442042" y="863309"/>
                        <a:pt x="442123" y="861988"/>
                        <a:pt x="442123" y="860693"/>
                      </a:cubicBezTo>
                      <a:cubicBezTo>
                        <a:pt x="442123" y="858953"/>
                        <a:pt x="441783" y="856829"/>
                        <a:pt x="442093" y="855138"/>
                      </a:cubicBezTo>
                      <a:cubicBezTo>
                        <a:pt x="442530" y="852814"/>
                        <a:pt x="444310" y="852881"/>
                        <a:pt x="445868" y="851752"/>
                      </a:cubicBezTo>
                      <a:cubicBezTo>
                        <a:pt x="446375" y="851386"/>
                        <a:pt x="446697" y="850846"/>
                        <a:pt x="447386" y="850524"/>
                      </a:cubicBezTo>
                      <a:cubicBezTo>
                        <a:pt x="447848" y="850305"/>
                        <a:pt x="448385" y="850146"/>
                        <a:pt x="448814" y="849913"/>
                      </a:cubicBezTo>
                      <a:cubicBezTo>
                        <a:pt x="449421" y="849591"/>
                        <a:pt x="450513" y="849081"/>
                        <a:pt x="451016" y="848566"/>
                      </a:cubicBezTo>
                      <a:cubicBezTo>
                        <a:pt x="451682" y="847882"/>
                        <a:pt x="451771" y="847230"/>
                        <a:pt x="452648" y="846723"/>
                      </a:cubicBezTo>
                      <a:cubicBezTo>
                        <a:pt x="452807" y="846631"/>
                        <a:pt x="453507" y="846442"/>
                        <a:pt x="453673" y="846216"/>
                      </a:cubicBezTo>
                      <a:cubicBezTo>
                        <a:pt x="453981" y="845791"/>
                        <a:pt x="453599" y="845221"/>
                        <a:pt x="453866" y="844766"/>
                      </a:cubicBezTo>
                      <a:cubicBezTo>
                        <a:pt x="454225" y="844155"/>
                        <a:pt x="454617" y="843985"/>
                        <a:pt x="454906" y="843263"/>
                      </a:cubicBezTo>
                      <a:cubicBezTo>
                        <a:pt x="455231" y="842457"/>
                        <a:pt x="455609" y="841776"/>
                        <a:pt x="456005" y="840995"/>
                      </a:cubicBezTo>
                      <a:cubicBezTo>
                        <a:pt x="456175" y="840647"/>
                        <a:pt x="456442" y="840725"/>
                        <a:pt x="456564" y="840277"/>
                      </a:cubicBezTo>
                      <a:cubicBezTo>
                        <a:pt x="456786" y="839496"/>
                        <a:pt x="456567" y="838294"/>
                        <a:pt x="456541" y="837465"/>
                      </a:cubicBezTo>
                      <a:cubicBezTo>
                        <a:pt x="456493" y="836118"/>
                        <a:pt x="456012" y="835726"/>
                        <a:pt x="455402" y="834586"/>
                      </a:cubicBezTo>
                      <a:cubicBezTo>
                        <a:pt x="454946" y="833731"/>
                        <a:pt x="454769" y="832898"/>
                        <a:pt x="454328" y="832084"/>
                      </a:cubicBezTo>
                      <a:cubicBezTo>
                        <a:pt x="453784" y="831063"/>
                        <a:pt x="453411" y="830748"/>
                        <a:pt x="453203" y="829735"/>
                      </a:cubicBezTo>
                      <a:cubicBezTo>
                        <a:pt x="452996" y="828747"/>
                        <a:pt x="452837" y="827784"/>
                        <a:pt x="452504" y="826785"/>
                      </a:cubicBezTo>
                      <a:cubicBezTo>
                        <a:pt x="452385" y="826434"/>
                        <a:pt x="452230" y="825601"/>
                        <a:pt x="451982" y="825238"/>
                      </a:cubicBezTo>
                      <a:cubicBezTo>
                        <a:pt x="451590" y="824654"/>
                        <a:pt x="450957" y="824472"/>
                        <a:pt x="450554" y="823925"/>
                      </a:cubicBezTo>
                      <a:cubicBezTo>
                        <a:pt x="450272" y="823551"/>
                        <a:pt x="450294" y="822807"/>
                        <a:pt x="449932" y="822456"/>
                      </a:cubicBezTo>
                      <a:cubicBezTo>
                        <a:pt x="449195" y="821742"/>
                        <a:pt x="448292" y="821934"/>
                        <a:pt x="447352" y="821949"/>
                      </a:cubicBezTo>
                      <a:cubicBezTo>
                        <a:pt x="446157" y="821971"/>
                        <a:pt x="444962" y="821960"/>
                        <a:pt x="443770" y="821960"/>
                      </a:cubicBezTo>
                      <a:cubicBezTo>
                        <a:pt x="442578" y="821960"/>
                        <a:pt x="441239" y="821819"/>
                        <a:pt x="440021" y="822086"/>
                      </a:cubicBezTo>
                      <a:cubicBezTo>
                        <a:pt x="439825" y="822126"/>
                        <a:pt x="438774" y="822419"/>
                        <a:pt x="438559" y="822563"/>
                      </a:cubicBezTo>
                      <a:cubicBezTo>
                        <a:pt x="438245" y="822781"/>
                        <a:pt x="438115" y="823333"/>
                        <a:pt x="437745" y="823525"/>
                      </a:cubicBezTo>
                      <a:cubicBezTo>
                        <a:pt x="437156" y="823840"/>
                        <a:pt x="436435" y="823573"/>
                        <a:pt x="435813" y="823607"/>
                      </a:cubicBezTo>
                      <a:cubicBezTo>
                        <a:pt x="435043" y="823647"/>
                        <a:pt x="434322" y="823880"/>
                        <a:pt x="433581" y="824102"/>
                      </a:cubicBezTo>
                      <a:cubicBezTo>
                        <a:pt x="432456" y="824450"/>
                        <a:pt x="431494" y="824580"/>
                        <a:pt x="430347" y="824780"/>
                      </a:cubicBezTo>
                      <a:cubicBezTo>
                        <a:pt x="429126" y="824991"/>
                        <a:pt x="428223" y="825290"/>
                        <a:pt x="426887" y="825283"/>
                      </a:cubicBezTo>
                      <a:cubicBezTo>
                        <a:pt x="425784" y="825272"/>
                        <a:pt x="423504" y="825790"/>
                        <a:pt x="422738" y="825116"/>
                      </a:cubicBezTo>
                      <a:cubicBezTo>
                        <a:pt x="422427" y="822818"/>
                        <a:pt x="425973" y="820964"/>
                        <a:pt x="427730" y="819884"/>
                      </a:cubicBezTo>
                      <a:cubicBezTo>
                        <a:pt x="428430" y="819455"/>
                        <a:pt x="429351" y="819144"/>
                        <a:pt x="429810" y="818544"/>
                      </a:cubicBezTo>
                      <a:cubicBezTo>
                        <a:pt x="430136" y="818115"/>
                        <a:pt x="430014" y="817490"/>
                        <a:pt x="430458" y="817057"/>
                      </a:cubicBezTo>
                      <a:cubicBezTo>
                        <a:pt x="430780" y="816742"/>
                        <a:pt x="431472" y="816639"/>
                        <a:pt x="431872" y="816494"/>
                      </a:cubicBezTo>
                      <a:cubicBezTo>
                        <a:pt x="433049" y="816065"/>
                        <a:pt x="433596" y="815403"/>
                        <a:pt x="434673" y="814718"/>
                      </a:cubicBezTo>
                      <a:cubicBezTo>
                        <a:pt x="435528" y="814174"/>
                        <a:pt x="436161" y="814366"/>
                        <a:pt x="437127" y="813911"/>
                      </a:cubicBezTo>
                      <a:cubicBezTo>
                        <a:pt x="439074" y="812994"/>
                        <a:pt x="440502" y="810955"/>
                        <a:pt x="442563" y="810814"/>
                      </a:cubicBezTo>
                      <a:cubicBezTo>
                        <a:pt x="442748" y="809430"/>
                        <a:pt x="443973" y="808216"/>
                        <a:pt x="445028" y="807380"/>
                      </a:cubicBezTo>
                      <a:cubicBezTo>
                        <a:pt x="446042" y="806584"/>
                        <a:pt x="446964" y="806473"/>
                        <a:pt x="448092" y="805915"/>
                      </a:cubicBezTo>
                      <a:cubicBezTo>
                        <a:pt x="448270" y="805826"/>
                        <a:pt x="448999" y="805448"/>
                        <a:pt x="449232" y="805204"/>
                      </a:cubicBezTo>
                      <a:cubicBezTo>
                        <a:pt x="449521" y="804916"/>
                        <a:pt x="449218" y="804531"/>
                        <a:pt x="449595" y="804261"/>
                      </a:cubicBezTo>
                      <a:cubicBezTo>
                        <a:pt x="450320" y="803754"/>
                        <a:pt x="453074" y="804275"/>
                        <a:pt x="454006" y="804238"/>
                      </a:cubicBezTo>
                      <a:cubicBezTo>
                        <a:pt x="454991" y="804198"/>
                        <a:pt x="455579" y="803824"/>
                        <a:pt x="456501" y="803650"/>
                      </a:cubicBezTo>
                      <a:cubicBezTo>
                        <a:pt x="457433" y="803472"/>
                        <a:pt x="458625" y="803680"/>
                        <a:pt x="459561" y="803680"/>
                      </a:cubicBezTo>
                      <a:cubicBezTo>
                        <a:pt x="461815" y="803680"/>
                        <a:pt x="464273" y="803887"/>
                        <a:pt x="466267" y="802588"/>
                      </a:cubicBezTo>
                      <a:cubicBezTo>
                        <a:pt x="466563" y="802396"/>
                        <a:pt x="466908" y="801722"/>
                        <a:pt x="467163" y="801567"/>
                      </a:cubicBezTo>
                      <a:cubicBezTo>
                        <a:pt x="467696" y="801245"/>
                        <a:pt x="468366" y="801267"/>
                        <a:pt x="468925" y="800878"/>
                      </a:cubicBezTo>
                      <a:cubicBezTo>
                        <a:pt x="469850" y="800238"/>
                        <a:pt x="470286" y="799258"/>
                        <a:pt x="471300" y="798695"/>
                      </a:cubicBezTo>
                      <a:cubicBezTo>
                        <a:pt x="471770" y="798436"/>
                        <a:pt x="472666" y="798380"/>
                        <a:pt x="473051" y="798033"/>
                      </a:cubicBezTo>
                      <a:cubicBezTo>
                        <a:pt x="473332" y="797785"/>
                        <a:pt x="473436" y="797056"/>
                        <a:pt x="473684" y="796726"/>
                      </a:cubicBezTo>
                      <a:cubicBezTo>
                        <a:pt x="474368" y="795816"/>
                        <a:pt x="475294" y="795335"/>
                        <a:pt x="475860" y="794266"/>
                      </a:cubicBezTo>
                      <a:cubicBezTo>
                        <a:pt x="476570" y="792930"/>
                        <a:pt x="477377" y="790806"/>
                        <a:pt x="478728" y="789943"/>
                      </a:cubicBezTo>
                      <a:cubicBezTo>
                        <a:pt x="479894" y="789203"/>
                        <a:pt x="481974" y="790088"/>
                        <a:pt x="483321" y="789303"/>
                      </a:cubicBezTo>
                      <a:cubicBezTo>
                        <a:pt x="483758" y="789048"/>
                        <a:pt x="483983" y="788497"/>
                        <a:pt x="484331" y="788282"/>
                      </a:cubicBezTo>
                      <a:cubicBezTo>
                        <a:pt x="484772" y="788012"/>
                        <a:pt x="485397" y="788008"/>
                        <a:pt x="485874" y="787786"/>
                      </a:cubicBezTo>
                      <a:cubicBezTo>
                        <a:pt x="487492" y="787031"/>
                        <a:pt x="489412" y="785270"/>
                        <a:pt x="490582" y="783975"/>
                      </a:cubicBezTo>
                      <a:cubicBezTo>
                        <a:pt x="491918" y="782494"/>
                        <a:pt x="493280" y="780948"/>
                        <a:pt x="494438" y="779342"/>
                      </a:cubicBezTo>
                      <a:cubicBezTo>
                        <a:pt x="495130" y="778383"/>
                        <a:pt x="495841" y="777421"/>
                        <a:pt x="496400" y="776537"/>
                      </a:cubicBezTo>
                      <a:cubicBezTo>
                        <a:pt x="496733" y="776019"/>
                        <a:pt x="496803" y="776204"/>
                        <a:pt x="496981" y="775482"/>
                      </a:cubicBezTo>
                      <a:cubicBezTo>
                        <a:pt x="497088" y="775027"/>
                        <a:pt x="496855" y="774339"/>
                        <a:pt x="496925" y="773883"/>
                      </a:cubicBezTo>
                      <a:cubicBezTo>
                        <a:pt x="497310" y="771304"/>
                        <a:pt x="498598" y="769539"/>
                        <a:pt x="500670" y="767966"/>
                      </a:cubicBezTo>
                      <a:cubicBezTo>
                        <a:pt x="501788" y="767119"/>
                        <a:pt x="502932" y="766497"/>
                        <a:pt x="504123" y="765902"/>
                      </a:cubicBezTo>
                      <a:cubicBezTo>
                        <a:pt x="505433" y="765254"/>
                        <a:pt x="506333" y="764399"/>
                        <a:pt x="507510" y="763589"/>
                      </a:cubicBezTo>
                      <a:cubicBezTo>
                        <a:pt x="508187" y="763122"/>
                        <a:pt x="508964" y="763045"/>
                        <a:pt x="509663" y="762645"/>
                      </a:cubicBezTo>
                      <a:cubicBezTo>
                        <a:pt x="510315" y="762279"/>
                        <a:pt x="510737" y="761417"/>
                        <a:pt x="511351" y="761124"/>
                      </a:cubicBezTo>
                      <a:cubicBezTo>
                        <a:pt x="511691" y="760958"/>
                        <a:pt x="512258" y="761061"/>
                        <a:pt x="512583" y="760954"/>
                      </a:cubicBezTo>
                      <a:cubicBezTo>
                        <a:pt x="513386" y="760684"/>
                        <a:pt x="514167" y="760044"/>
                        <a:pt x="514708" y="759396"/>
                      </a:cubicBezTo>
                      <a:cubicBezTo>
                        <a:pt x="515022" y="759011"/>
                        <a:pt x="515174" y="758489"/>
                        <a:pt x="515489" y="758123"/>
                      </a:cubicBezTo>
                      <a:cubicBezTo>
                        <a:pt x="515529" y="758075"/>
                        <a:pt x="516706" y="757254"/>
                        <a:pt x="516821" y="757043"/>
                      </a:cubicBezTo>
                      <a:cubicBezTo>
                        <a:pt x="518172" y="754552"/>
                        <a:pt x="514811" y="753335"/>
                        <a:pt x="513020" y="753202"/>
                      </a:cubicBezTo>
                      <a:cubicBezTo>
                        <a:pt x="509312" y="752917"/>
                        <a:pt x="505122" y="753050"/>
                        <a:pt x="501392" y="753264"/>
                      </a:cubicBezTo>
                      <a:cubicBezTo>
                        <a:pt x="498850" y="753409"/>
                        <a:pt x="496425" y="754364"/>
                        <a:pt x="493894" y="754408"/>
                      </a:cubicBezTo>
                      <a:cubicBezTo>
                        <a:pt x="492717" y="754430"/>
                        <a:pt x="491503" y="754475"/>
                        <a:pt x="490327" y="754423"/>
                      </a:cubicBezTo>
                      <a:cubicBezTo>
                        <a:pt x="488643" y="754356"/>
                        <a:pt x="488358" y="753816"/>
                        <a:pt x="487962" y="752321"/>
                      </a:cubicBezTo>
                      <a:cubicBezTo>
                        <a:pt x="487703" y="751348"/>
                        <a:pt x="487458" y="749853"/>
                        <a:pt x="486874" y="748854"/>
                      </a:cubicBezTo>
                      <a:cubicBezTo>
                        <a:pt x="485930" y="747229"/>
                        <a:pt x="484509" y="745741"/>
                        <a:pt x="483343" y="744265"/>
                      </a:cubicBezTo>
                      <a:cubicBezTo>
                        <a:pt x="482392" y="743047"/>
                        <a:pt x="481796" y="741686"/>
                        <a:pt x="480900" y="740439"/>
                      </a:cubicBezTo>
                      <a:cubicBezTo>
                        <a:pt x="480053" y="739254"/>
                        <a:pt x="479231" y="738011"/>
                        <a:pt x="478684" y="736679"/>
                      </a:cubicBezTo>
                      <a:cubicBezTo>
                        <a:pt x="477129" y="732919"/>
                        <a:pt x="470753" y="731920"/>
                        <a:pt x="467296" y="729737"/>
                      </a:cubicBezTo>
                      <a:cubicBezTo>
                        <a:pt x="466567" y="729274"/>
                        <a:pt x="466075" y="728464"/>
                        <a:pt x="465424" y="728049"/>
                      </a:cubicBezTo>
                      <a:cubicBezTo>
                        <a:pt x="464850" y="727687"/>
                        <a:pt x="463803" y="727494"/>
                        <a:pt x="463170" y="727269"/>
                      </a:cubicBezTo>
                      <a:cubicBezTo>
                        <a:pt x="462011" y="726851"/>
                        <a:pt x="459339" y="726654"/>
                        <a:pt x="458484" y="725618"/>
                      </a:cubicBezTo>
                      <a:cubicBezTo>
                        <a:pt x="458255" y="725337"/>
                        <a:pt x="458318" y="724878"/>
                        <a:pt x="458107" y="724634"/>
                      </a:cubicBezTo>
                      <a:cubicBezTo>
                        <a:pt x="457630" y="724071"/>
                        <a:pt x="456715" y="723997"/>
                        <a:pt x="456201" y="723402"/>
                      </a:cubicBezTo>
                      <a:cubicBezTo>
                        <a:pt x="455761" y="722895"/>
                        <a:pt x="455713" y="722284"/>
                        <a:pt x="455202" y="721836"/>
                      </a:cubicBezTo>
                      <a:cubicBezTo>
                        <a:pt x="454628" y="721341"/>
                        <a:pt x="453448" y="721374"/>
                        <a:pt x="452774" y="721067"/>
                      </a:cubicBezTo>
                      <a:cubicBezTo>
                        <a:pt x="451157" y="720323"/>
                        <a:pt x="451020" y="719483"/>
                        <a:pt x="449203" y="719513"/>
                      </a:cubicBezTo>
                      <a:cubicBezTo>
                        <a:pt x="447878" y="719538"/>
                        <a:pt x="446546" y="719501"/>
                        <a:pt x="445217" y="719513"/>
                      </a:cubicBezTo>
                      <a:cubicBezTo>
                        <a:pt x="444170" y="719516"/>
                        <a:pt x="441871" y="719953"/>
                        <a:pt x="441113" y="718902"/>
                      </a:cubicBezTo>
                      <a:cubicBezTo>
                        <a:pt x="440709" y="718343"/>
                        <a:pt x="440891" y="716437"/>
                        <a:pt x="441065" y="715882"/>
                      </a:cubicBezTo>
                      <a:cubicBezTo>
                        <a:pt x="441457" y="714654"/>
                        <a:pt x="442612" y="714014"/>
                        <a:pt x="443700" y="713507"/>
                      </a:cubicBezTo>
                      <a:cubicBezTo>
                        <a:pt x="444843" y="712974"/>
                        <a:pt x="445876" y="712493"/>
                        <a:pt x="447090" y="712311"/>
                      </a:cubicBezTo>
                      <a:cubicBezTo>
                        <a:pt x="449110" y="712015"/>
                        <a:pt x="451160" y="711286"/>
                        <a:pt x="453203" y="711194"/>
                      </a:cubicBezTo>
                      <a:cubicBezTo>
                        <a:pt x="455798" y="711075"/>
                        <a:pt x="458488" y="711131"/>
                        <a:pt x="461094" y="711194"/>
                      </a:cubicBezTo>
                      <a:cubicBezTo>
                        <a:pt x="462818" y="711242"/>
                        <a:pt x="463529" y="712300"/>
                        <a:pt x="465250" y="712326"/>
                      </a:cubicBezTo>
                      <a:cubicBezTo>
                        <a:pt x="467285" y="712352"/>
                        <a:pt x="468895" y="712445"/>
                        <a:pt x="470379" y="713962"/>
                      </a:cubicBezTo>
                      <a:cubicBezTo>
                        <a:pt x="471097" y="714691"/>
                        <a:pt x="472081" y="715808"/>
                        <a:pt x="472477" y="716741"/>
                      </a:cubicBezTo>
                      <a:cubicBezTo>
                        <a:pt x="472773" y="717429"/>
                        <a:pt x="472500" y="717729"/>
                        <a:pt x="473099" y="718295"/>
                      </a:cubicBezTo>
                      <a:cubicBezTo>
                        <a:pt x="473465" y="718643"/>
                        <a:pt x="474291" y="718791"/>
                        <a:pt x="474746" y="719039"/>
                      </a:cubicBezTo>
                      <a:cubicBezTo>
                        <a:pt x="475697" y="719557"/>
                        <a:pt x="476578" y="720830"/>
                        <a:pt x="477614" y="721119"/>
                      </a:cubicBezTo>
                      <a:cubicBezTo>
                        <a:pt x="478288" y="721304"/>
                        <a:pt x="478913" y="721107"/>
                        <a:pt x="479609" y="721141"/>
                      </a:cubicBezTo>
                      <a:cubicBezTo>
                        <a:pt x="480664" y="721193"/>
                        <a:pt x="481585" y="721585"/>
                        <a:pt x="482584" y="721877"/>
                      </a:cubicBezTo>
                      <a:cubicBezTo>
                        <a:pt x="483424" y="722125"/>
                        <a:pt x="484638" y="721966"/>
                        <a:pt x="485364" y="722240"/>
                      </a:cubicBezTo>
                      <a:cubicBezTo>
                        <a:pt x="485885" y="722432"/>
                        <a:pt x="485782" y="722795"/>
                        <a:pt x="486204" y="723058"/>
                      </a:cubicBezTo>
                      <a:cubicBezTo>
                        <a:pt x="486655" y="723342"/>
                        <a:pt x="487022" y="723328"/>
                        <a:pt x="487543" y="723509"/>
                      </a:cubicBezTo>
                      <a:cubicBezTo>
                        <a:pt x="488617" y="723875"/>
                        <a:pt x="489538" y="724575"/>
                        <a:pt x="490389" y="725296"/>
                      </a:cubicBezTo>
                      <a:cubicBezTo>
                        <a:pt x="491285" y="726051"/>
                        <a:pt x="491762" y="726540"/>
                        <a:pt x="492906" y="726765"/>
                      </a:cubicBezTo>
                      <a:cubicBezTo>
                        <a:pt x="493883" y="726962"/>
                        <a:pt x="494890" y="726536"/>
                        <a:pt x="495900" y="726832"/>
                      </a:cubicBezTo>
                      <a:cubicBezTo>
                        <a:pt x="497506" y="727298"/>
                        <a:pt x="498979" y="727261"/>
                        <a:pt x="500704" y="727261"/>
                      </a:cubicBezTo>
                      <a:cubicBezTo>
                        <a:pt x="502972" y="727261"/>
                        <a:pt x="505422" y="727679"/>
                        <a:pt x="507447" y="726584"/>
                      </a:cubicBezTo>
                      <a:cubicBezTo>
                        <a:pt x="509056" y="725715"/>
                        <a:pt x="510182" y="725330"/>
                        <a:pt x="511936" y="725045"/>
                      </a:cubicBezTo>
                      <a:cubicBezTo>
                        <a:pt x="512561" y="724945"/>
                        <a:pt x="512935" y="724782"/>
                        <a:pt x="513542" y="724619"/>
                      </a:cubicBezTo>
                      <a:cubicBezTo>
                        <a:pt x="514541" y="724338"/>
                        <a:pt x="515529" y="724723"/>
                        <a:pt x="516503" y="724519"/>
                      </a:cubicBezTo>
                      <a:cubicBezTo>
                        <a:pt x="517890" y="724234"/>
                        <a:pt x="518412" y="723920"/>
                        <a:pt x="519978" y="723938"/>
                      </a:cubicBezTo>
                      <a:cubicBezTo>
                        <a:pt x="520618" y="723949"/>
                        <a:pt x="521491" y="724068"/>
                        <a:pt x="522120" y="723994"/>
                      </a:cubicBezTo>
                      <a:cubicBezTo>
                        <a:pt x="523253" y="723864"/>
                        <a:pt x="523764" y="723187"/>
                        <a:pt x="524755" y="722799"/>
                      </a:cubicBezTo>
                      <a:cubicBezTo>
                        <a:pt x="528271" y="721426"/>
                        <a:pt x="532450" y="722184"/>
                        <a:pt x="535806" y="720641"/>
                      </a:cubicBezTo>
                      <a:cubicBezTo>
                        <a:pt x="537960" y="719653"/>
                        <a:pt x="539955" y="719113"/>
                        <a:pt x="542272" y="718954"/>
                      </a:cubicBezTo>
                      <a:cubicBezTo>
                        <a:pt x="543711" y="718854"/>
                        <a:pt x="545351" y="718425"/>
                        <a:pt x="546679" y="717847"/>
                      </a:cubicBezTo>
                      <a:cubicBezTo>
                        <a:pt x="548630" y="717000"/>
                        <a:pt x="550528" y="717407"/>
                        <a:pt x="552686" y="717311"/>
                      </a:cubicBezTo>
                      <a:cubicBezTo>
                        <a:pt x="553629" y="717263"/>
                        <a:pt x="553533" y="716989"/>
                        <a:pt x="554244" y="716867"/>
                      </a:cubicBezTo>
                      <a:cubicBezTo>
                        <a:pt x="554721" y="716715"/>
                        <a:pt x="555213" y="716682"/>
                        <a:pt x="555706" y="716759"/>
                      </a:cubicBezTo>
                      <a:cubicBezTo>
                        <a:pt x="556017" y="716745"/>
                        <a:pt x="556224" y="716600"/>
                        <a:pt x="556327" y="716308"/>
                      </a:cubicBezTo>
                      <a:cubicBezTo>
                        <a:pt x="556705" y="716230"/>
                        <a:pt x="557097" y="716282"/>
                        <a:pt x="557467" y="716204"/>
                      </a:cubicBezTo>
                      <a:cubicBezTo>
                        <a:pt x="558607" y="715956"/>
                        <a:pt x="558352" y="715712"/>
                        <a:pt x="559092" y="715079"/>
                      </a:cubicBezTo>
                      <a:cubicBezTo>
                        <a:pt x="559529" y="714713"/>
                        <a:pt x="560232" y="714506"/>
                        <a:pt x="560557" y="714043"/>
                      </a:cubicBezTo>
                      <a:cubicBezTo>
                        <a:pt x="560631" y="713470"/>
                        <a:pt x="560683" y="712900"/>
                        <a:pt x="560713" y="712319"/>
                      </a:cubicBezTo>
                      <a:cubicBezTo>
                        <a:pt x="561027" y="711557"/>
                        <a:pt x="561531" y="710946"/>
                        <a:pt x="562215" y="710480"/>
                      </a:cubicBezTo>
                      <a:cubicBezTo>
                        <a:pt x="563137" y="709336"/>
                        <a:pt x="563218" y="706576"/>
                        <a:pt x="562926" y="705110"/>
                      </a:cubicBezTo>
                      <a:cubicBezTo>
                        <a:pt x="562586" y="703434"/>
                        <a:pt x="561072" y="702461"/>
                        <a:pt x="561053" y="700622"/>
                      </a:cubicBezTo>
                      <a:cubicBezTo>
                        <a:pt x="562012" y="699671"/>
                        <a:pt x="566904" y="700592"/>
                        <a:pt x="566841" y="698572"/>
                      </a:cubicBezTo>
                      <a:cubicBezTo>
                        <a:pt x="568673" y="697965"/>
                        <a:pt x="570095" y="697654"/>
                        <a:pt x="571745" y="696666"/>
                      </a:cubicBezTo>
                      <a:cubicBezTo>
                        <a:pt x="573122" y="695844"/>
                        <a:pt x="574376" y="695241"/>
                        <a:pt x="575468" y="694031"/>
                      </a:cubicBezTo>
                      <a:cubicBezTo>
                        <a:pt x="575879" y="693587"/>
                        <a:pt x="575690" y="693539"/>
                        <a:pt x="576282" y="693047"/>
                      </a:cubicBezTo>
                      <a:cubicBezTo>
                        <a:pt x="576708" y="692699"/>
                        <a:pt x="577052" y="692928"/>
                        <a:pt x="577467" y="692407"/>
                      </a:cubicBezTo>
                      <a:cubicBezTo>
                        <a:pt x="577807" y="691963"/>
                        <a:pt x="577877" y="691204"/>
                        <a:pt x="578099" y="690708"/>
                      </a:cubicBezTo>
                      <a:cubicBezTo>
                        <a:pt x="578292" y="690283"/>
                        <a:pt x="578843" y="689635"/>
                        <a:pt x="578932" y="689228"/>
                      </a:cubicBezTo>
                      <a:cubicBezTo>
                        <a:pt x="579280" y="687618"/>
                        <a:pt x="577167" y="687267"/>
                        <a:pt x="576008" y="686826"/>
                      </a:cubicBezTo>
                      <a:cubicBezTo>
                        <a:pt x="575009" y="686441"/>
                        <a:pt x="574154" y="686504"/>
                        <a:pt x="573163" y="686253"/>
                      </a:cubicBezTo>
                      <a:cubicBezTo>
                        <a:pt x="572023" y="685957"/>
                        <a:pt x="571708" y="685198"/>
                        <a:pt x="570350" y="685150"/>
                      </a:cubicBezTo>
                      <a:cubicBezTo>
                        <a:pt x="568622" y="685087"/>
                        <a:pt x="566131" y="685679"/>
                        <a:pt x="564521" y="685076"/>
                      </a:cubicBezTo>
                      <a:cubicBezTo>
                        <a:pt x="562523" y="684332"/>
                        <a:pt x="562870" y="682652"/>
                        <a:pt x="562870" y="680883"/>
                      </a:cubicBezTo>
                      <a:cubicBezTo>
                        <a:pt x="562874" y="679015"/>
                        <a:pt x="562482" y="676691"/>
                        <a:pt x="563130" y="674929"/>
                      </a:cubicBezTo>
                      <a:cubicBezTo>
                        <a:pt x="563400" y="674211"/>
                        <a:pt x="563892" y="673631"/>
                        <a:pt x="564258" y="672998"/>
                      </a:cubicBezTo>
                      <a:cubicBezTo>
                        <a:pt x="564617" y="672387"/>
                        <a:pt x="564847" y="671373"/>
                        <a:pt x="565324" y="670866"/>
                      </a:cubicBezTo>
                      <a:cubicBezTo>
                        <a:pt x="565931" y="670219"/>
                        <a:pt x="566209" y="670552"/>
                        <a:pt x="566738" y="670148"/>
                      </a:cubicBezTo>
                      <a:cubicBezTo>
                        <a:pt x="567404" y="669630"/>
                        <a:pt x="567789" y="668927"/>
                        <a:pt x="568296" y="668283"/>
                      </a:cubicBezTo>
                      <a:cubicBezTo>
                        <a:pt x="569140" y="667218"/>
                        <a:pt x="569343" y="666048"/>
                        <a:pt x="570065" y="664990"/>
                      </a:cubicBezTo>
                      <a:cubicBezTo>
                        <a:pt x="570909" y="663754"/>
                        <a:pt x="572156" y="662807"/>
                        <a:pt x="572748" y="661393"/>
                      </a:cubicBezTo>
                      <a:cubicBezTo>
                        <a:pt x="573107" y="660535"/>
                        <a:pt x="572829" y="659243"/>
                        <a:pt x="572852" y="658322"/>
                      </a:cubicBezTo>
                      <a:cubicBezTo>
                        <a:pt x="572881" y="656671"/>
                        <a:pt x="572892" y="656246"/>
                        <a:pt x="571201" y="655939"/>
                      </a:cubicBezTo>
                      <a:cubicBezTo>
                        <a:pt x="569861" y="655694"/>
                        <a:pt x="568855" y="655783"/>
                        <a:pt x="567582" y="655272"/>
                      </a:cubicBezTo>
                      <a:cubicBezTo>
                        <a:pt x="566483" y="654828"/>
                        <a:pt x="565709" y="654803"/>
                        <a:pt x="564547" y="654595"/>
                      </a:cubicBezTo>
                      <a:cubicBezTo>
                        <a:pt x="562674" y="654262"/>
                        <a:pt x="560613" y="654107"/>
                        <a:pt x="558903" y="653248"/>
                      </a:cubicBezTo>
                      <a:cubicBezTo>
                        <a:pt x="557930" y="652767"/>
                        <a:pt x="557212" y="651887"/>
                        <a:pt x="556313" y="651394"/>
                      </a:cubicBezTo>
                      <a:cubicBezTo>
                        <a:pt x="555680" y="651047"/>
                        <a:pt x="554444" y="650865"/>
                        <a:pt x="553852" y="650591"/>
                      </a:cubicBezTo>
                      <a:cubicBezTo>
                        <a:pt x="553200" y="650295"/>
                        <a:pt x="552519" y="649633"/>
                        <a:pt x="551890" y="649400"/>
                      </a:cubicBezTo>
                      <a:cubicBezTo>
                        <a:pt x="550928" y="649041"/>
                        <a:pt x="550099" y="649318"/>
                        <a:pt x="549077" y="649130"/>
                      </a:cubicBezTo>
                      <a:cubicBezTo>
                        <a:pt x="547949" y="648923"/>
                        <a:pt x="546824" y="648393"/>
                        <a:pt x="545695" y="648194"/>
                      </a:cubicBezTo>
                      <a:cubicBezTo>
                        <a:pt x="544614" y="648001"/>
                        <a:pt x="543641" y="648223"/>
                        <a:pt x="542668" y="647749"/>
                      </a:cubicBezTo>
                      <a:cubicBezTo>
                        <a:pt x="541398" y="647139"/>
                        <a:pt x="540665" y="646621"/>
                        <a:pt x="539226" y="646414"/>
                      </a:cubicBezTo>
                      <a:cubicBezTo>
                        <a:pt x="538056" y="646243"/>
                        <a:pt x="536905" y="645977"/>
                        <a:pt x="535747" y="645855"/>
                      </a:cubicBezTo>
                      <a:cubicBezTo>
                        <a:pt x="534167" y="645685"/>
                        <a:pt x="533271" y="644726"/>
                        <a:pt x="531843" y="644275"/>
                      </a:cubicBezTo>
                      <a:cubicBezTo>
                        <a:pt x="530984" y="644001"/>
                        <a:pt x="530277" y="644156"/>
                        <a:pt x="529493" y="643771"/>
                      </a:cubicBezTo>
                      <a:cubicBezTo>
                        <a:pt x="528763" y="643420"/>
                        <a:pt x="528105" y="643068"/>
                        <a:pt x="527472" y="642528"/>
                      </a:cubicBezTo>
                      <a:cubicBezTo>
                        <a:pt x="526417" y="641629"/>
                        <a:pt x="524408" y="639686"/>
                        <a:pt x="525651" y="638091"/>
                      </a:cubicBezTo>
                      <a:cubicBezTo>
                        <a:pt x="522831" y="636985"/>
                        <a:pt x="519804" y="637092"/>
                        <a:pt x="516806" y="637011"/>
                      </a:cubicBezTo>
                      <a:cubicBezTo>
                        <a:pt x="515078" y="636970"/>
                        <a:pt x="513235" y="636844"/>
                        <a:pt x="511499" y="637111"/>
                      </a:cubicBezTo>
                      <a:cubicBezTo>
                        <a:pt x="513176" y="635852"/>
                        <a:pt x="515481" y="634864"/>
                        <a:pt x="517520" y="634321"/>
                      </a:cubicBezTo>
                      <a:cubicBezTo>
                        <a:pt x="518172" y="634324"/>
                        <a:pt x="518804" y="634217"/>
                        <a:pt x="519419" y="633999"/>
                      </a:cubicBezTo>
                      <a:cubicBezTo>
                        <a:pt x="519948" y="633606"/>
                        <a:pt x="520407" y="633151"/>
                        <a:pt x="520803" y="632633"/>
                      </a:cubicBezTo>
                      <a:cubicBezTo>
                        <a:pt x="521928" y="632171"/>
                        <a:pt x="523901" y="632567"/>
                        <a:pt x="525089" y="632567"/>
                      </a:cubicBezTo>
                      <a:cubicBezTo>
                        <a:pt x="525969" y="632567"/>
                        <a:pt x="526998" y="632426"/>
                        <a:pt x="527864" y="632541"/>
                      </a:cubicBezTo>
                      <a:cubicBezTo>
                        <a:pt x="528956" y="632685"/>
                        <a:pt x="528419" y="632837"/>
                        <a:pt x="529204" y="633432"/>
                      </a:cubicBezTo>
                      <a:cubicBezTo>
                        <a:pt x="529474" y="633754"/>
                        <a:pt x="529811" y="633832"/>
                        <a:pt x="530203" y="633662"/>
                      </a:cubicBezTo>
                      <a:cubicBezTo>
                        <a:pt x="530592" y="633647"/>
                        <a:pt x="530803" y="633839"/>
                        <a:pt x="530854" y="634235"/>
                      </a:cubicBezTo>
                      <a:cubicBezTo>
                        <a:pt x="531643" y="634613"/>
                        <a:pt x="532553" y="634972"/>
                        <a:pt x="533445" y="635342"/>
                      </a:cubicBezTo>
                      <a:cubicBezTo>
                        <a:pt x="536239" y="636507"/>
                        <a:pt x="539155" y="635849"/>
                        <a:pt x="541631" y="633965"/>
                      </a:cubicBezTo>
                      <a:cubicBezTo>
                        <a:pt x="542290" y="633462"/>
                        <a:pt x="543504" y="632282"/>
                        <a:pt x="544085" y="631567"/>
                      </a:cubicBezTo>
                      <a:cubicBezTo>
                        <a:pt x="544759" y="630738"/>
                        <a:pt x="544614" y="630054"/>
                        <a:pt x="544592" y="628814"/>
                      </a:cubicBezTo>
                      <a:cubicBezTo>
                        <a:pt x="544570" y="627760"/>
                        <a:pt x="544655" y="627193"/>
                        <a:pt x="544995" y="626353"/>
                      </a:cubicBezTo>
                      <a:cubicBezTo>
                        <a:pt x="545166" y="625924"/>
                        <a:pt x="545528" y="624714"/>
                        <a:pt x="545810" y="624462"/>
                      </a:cubicBezTo>
                      <a:cubicBezTo>
                        <a:pt x="546587" y="623759"/>
                        <a:pt x="550310" y="624296"/>
                        <a:pt x="550017" y="622842"/>
                      </a:cubicBezTo>
                      <a:cubicBezTo>
                        <a:pt x="553441" y="622153"/>
                        <a:pt x="557164" y="622597"/>
                        <a:pt x="560654" y="622597"/>
                      </a:cubicBezTo>
                      <a:lnTo>
                        <a:pt x="594080" y="622597"/>
                      </a:lnTo>
                      <a:cubicBezTo>
                        <a:pt x="597999" y="622597"/>
                        <a:pt x="601925" y="622575"/>
                        <a:pt x="605848" y="622594"/>
                      </a:cubicBezTo>
                      <a:cubicBezTo>
                        <a:pt x="608439" y="622605"/>
                        <a:pt x="610867" y="622723"/>
                        <a:pt x="613372" y="621917"/>
                      </a:cubicBezTo>
                      <a:cubicBezTo>
                        <a:pt x="614849" y="621447"/>
                        <a:pt x="616033" y="621199"/>
                        <a:pt x="616929" y="620140"/>
                      </a:cubicBezTo>
                      <a:cubicBezTo>
                        <a:pt x="618431" y="618364"/>
                        <a:pt x="618953" y="615992"/>
                        <a:pt x="620903" y="614782"/>
                      </a:cubicBezTo>
                      <a:cubicBezTo>
                        <a:pt x="621137" y="614771"/>
                        <a:pt x="621370" y="614760"/>
                        <a:pt x="621595" y="614745"/>
                      </a:cubicBezTo>
                      <a:cubicBezTo>
                        <a:pt x="621910" y="614464"/>
                        <a:pt x="622180" y="614146"/>
                        <a:pt x="622402" y="613794"/>
                      </a:cubicBezTo>
                      <a:cubicBezTo>
                        <a:pt x="622765" y="613479"/>
                        <a:pt x="623198" y="613376"/>
                        <a:pt x="623531" y="613109"/>
                      </a:cubicBezTo>
                      <a:cubicBezTo>
                        <a:pt x="624327" y="612477"/>
                        <a:pt x="625026" y="612192"/>
                        <a:pt x="625981" y="611603"/>
                      </a:cubicBezTo>
                      <a:cubicBezTo>
                        <a:pt x="627088" y="610915"/>
                        <a:pt x="628213" y="609335"/>
                        <a:pt x="628771" y="608195"/>
                      </a:cubicBezTo>
                      <a:cubicBezTo>
                        <a:pt x="629889" y="605908"/>
                        <a:pt x="630067" y="602315"/>
                        <a:pt x="630677" y="599836"/>
                      </a:cubicBezTo>
                      <a:cubicBezTo>
                        <a:pt x="631221" y="597641"/>
                        <a:pt x="631558" y="596195"/>
                        <a:pt x="631536" y="593763"/>
                      </a:cubicBezTo>
                      <a:cubicBezTo>
                        <a:pt x="631506" y="589663"/>
                        <a:pt x="631577" y="585567"/>
                        <a:pt x="631525" y="581474"/>
                      </a:cubicBezTo>
                      <a:cubicBezTo>
                        <a:pt x="631495" y="578747"/>
                        <a:pt x="632561" y="577622"/>
                        <a:pt x="632683" y="575102"/>
                      </a:cubicBezTo>
                      <a:cubicBezTo>
                        <a:pt x="632761" y="573581"/>
                        <a:pt x="632735" y="571971"/>
                        <a:pt x="632694" y="570447"/>
                      </a:cubicBezTo>
                      <a:cubicBezTo>
                        <a:pt x="632642" y="568667"/>
                        <a:pt x="632243" y="568160"/>
                        <a:pt x="631536" y="566857"/>
                      </a:cubicBezTo>
                      <a:cubicBezTo>
                        <a:pt x="631099" y="566051"/>
                        <a:pt x="630677" y="566191"/>
                        <a:pt x="630378" y="564948"/>
                      </a:cubicBezTo>
                      <a:cubicBezTo>
                        <a:pt x="630167" y="564052"/>
                        <a:pt x="630429" y="562754"/>
                        <a:pt x="630433" y="561817"/>
                      </a:cubicBezTo>
                      <a:cubicBezTo>
                        <a:pt x="630444" y="559523"/>
                        <a:pt x="630444" y="557229"/>
                        <a:pt x="630433" y="554938"/>
                      </a:cubicBezTo>
                      <a:cubicBezTo>
                        <a:pt x="630411" y="551219"/>
                        <a:pt x="631558" y="548825"/>
                        <a:pt x="631536" y="545069"/>
                      </a:cubicBezTo>
                      <a:cubicBezTo>
                        <a:pt x="631521" y="541043"/>
                        <a:pt x="630733" y="537416"/>
                        <a:pt x="630459" y="533472"/>
                      </a:cubicBezTo>
                      <a:cubicBezTo>
                        <a:pt x="630315" y="531340"/>
                        <a:pt x="629463" y="529423"/>
                        <a:pt x="629278" y="527307"/>
                      </a:cubicBezTo>
                      <a:cubicBezTo>
                        <a:pt x="629145" y="525671"/>
                        <a:pt x="629438" y="524206"/>
                        <a:pt x="629075" y="522611"/>
                      </a:cubicBezTo>
                      <a:cubicBezTo>
                        <a:pt x="628968" y="522130"/>
                        <a:pt x="628313" y="521453"/>
                        <a:pt x="628168" y="520746"/>
                      </a:cubicBezTo>
                      <a:cubicBezTo>
                        <a:pt x="627983" y="519839"/>
                        <a:pt x="628438" y="518822"/>
                        <a:pt x="628268" y="517908"/>
                      </a:cubicBezTo>
                      <a:cubicBezTo>
                        <a:pt x="627979" y="516365"/>
                        <a:pt x="626773" y="514522"/>
                        <a:pt x="625104" y="514388"/>
                      </a:cubicBezTo>
                      <a:cubicBezTo>
                        <a:pt x="624719" y="511672"/>
                        <a:pt x="622495" y="510381"/>
                        <a:pt x="621729" y="507939"/>
                      </a:cubicBezTo>
                      <a:cubicBezTo>
                        <a:pt x="621459" y="507080"/>
                        <a:pt x="621766" y="506340"/>
                        <a:pt x="621629" y="505511"/>
                      </a:cubicBezTo>
                      <a:cubicBezTo>
                        <a:pt x="621314" y="503550"/>
                        <a:pt x="620785" y="503435"/>
                        <a:pt x="619997" y="501870"/>
                      </a:cubicBezTo>
                      <a:cubicBezTo>
                        <a:pt x="617769" y="497429"/>
                        <a:pt x="620863" y="491468"/>
                        <a:pt x="619408" y="486842"/>
                      </a:cubicBezTo>
                      <a:cubicBezTo>
                        <a:pt x="618735" y="484711"/>
                        <a:pt x="617240" y="483508"/>
                        <a:pt x="617084" y="480792"/>
                      </a:cubicBezTo>
                      <a:cubicBezTo>
                        <a:pt x="617018" y="479586"/>
                        <a:pt x="616914" y="478068"/>
                        <a:pt x="617080" y="476895"/>
                      </a:cubicBezTo>
                      <a:cubicBezTo>
                        <a:pt x="617351" y="474997"/>
                        <a:pt x="616847" y="475667"/>
                        <a:pt x="618416" y="474446"/>
                      </a:cubicBezTo>
                      <a:cubicBezTo>
                        <a:pt x="621203" y="472270"/>
                        <a:pt x="624841" y="471371"/>
                        <a:pt x="627110" y="468699"/>
                      </a:cubicBezTo>
                      <a:cubicBezTo>
                        <a:pt x="628468" y="467104"/>
                        <a:pt x="628757" y="465032"/>
                        <a:pt x="630429" y="463585"/>
                      </a:cubicBezTo>
                      <a:cubicBezTo>
                        <a:pt x="631806" y="462382"/>
                        <a:pt x="632791" y="461797"/>
                        <a:pt x="633479" y="460095"/>
                      </a:cubicBezTo>
                      <a:cubicBezTo>
                        <a:pt x="634090" y="458582"/>
                        <a:pt x="634271" y="456813"/>
                        <a:pt x="634959" y="455362"/>
                      </a:cubicBezTo>
                      <a:cubicBezTo>
                        <a:pt x="635736" y="453731"/>
                        <a:pt x="637091" y="452310"/>
                        <a:pt x="638061" y="450796"/>
                      </a:cubicBezTo>
                      <a:cubicBezTo>
                        <a:pt x="638904" y="449475"/>
                        <a:pt x="639408" y="449153"/>
                        <a:pt x="640433" y="448187"/>
                      </a:cubicBezTo>
                      <a:cubicBezTo>
                        <a:pt x="641624" y="447062"/>
                        <a:pt x="641624" y="445700"/>
                        <a:pt x="642727" y="444091"/>
                      </a:cubicBezTo>
                      <a:cubicBezTo>
                        <a:pt x="643819" y="442500"/>
                        <a:pt x="646125" y="441560"/>
                        <a:pt x="647450" y="440091"/>
                      </a:cubicBezTo>
                      <a:cubicBezTo>
                        <a:pt x="648138" y="439321"/>
                        <a:pt x="648771" y="437656"/>
                        <a:pt x="649411" y="437038"/>
                      </a:cubicBezTo>
                      <a:cubicBezTo>
                        <a:pt x="651306" y="435199"/>
                        <a:pt x="654422" y="436449"/>
                        <a:pt x="653848" y="432845"/>
                      </a:cubicBezTo>
                      <a:cubicBezTo>
                        <a:pt x="660950" y="431857"/>
                        <a:pt x="659437" y="423424"/>
                        <a:pt x="661117" y="418236"/>
                      </a:cubicBezTo>
                      <a:cubicBezTo>
                        <a:pt x="661727" y="416352"/>
                        <a:pt x="662608" y="414243"/>
                        <a:pt x="663881" y="412700"/>
                      </a:cubicBezTo>
                      <a:cubicBezTo>
                        <a:pt x="665243" y="411053"/>
                        <a:pt x="667149" y="410964"/>
                        <a:pt x="668452" y="409432"/>
                      </a:cubicBezTo>
                      <a:cubicBezTo>
                        <a:pt x="669788" y="407867"/>
                        <a:pt x="668815" y="407593"/>
                        <a:pt x="670917" y="407134"/>
                      </a:cubicBezTo>
                      <a:cubicBezTo>
                        <a:pt x="672438" y="406798"/>
                        <a:pt x="674536" y="407186"/>
                        <a:pt x="676116" y="407186"/>
                      </a:cubicBezTo>
                      <a:cubicBezTo>
                        <a:pt x="679499" y="407186"/>
                        <a:pt x="683470" y="406587"/>
                        <a:pt x="686146" y="409107"/>
                      </a:cubicBezTo>
                      <a:cubicBezTo>
                        <a:pt x="688803" y="411612"/>
                        <a:pt x="689295" y="415797"/>
                        <a:pt x="691327" y="418617"/>
                      </a:cubicBezTo>
                      <a:cubicBezTo>
                        <a:pt x="692433" y="420160"/>
                        <a:pt x="694813" y="420082"/>
                        <a:pt x="695646" y="421533"/>
                      </a:cubicBezTo>
                      <a:cubicBezTo>
                        <a:pt x="696297" y="422658"/>
                        <a:pt x="695779" y="424774"/>
                        <a:pt x="695779" y="426010"/>
                      </a:cubicBezTo>
                      <a:cubicBezTo>
                        <a:pt x="695779" y="429626"/>
                        <a:pt x="695079" y="431184"/>
                        <a:pt x="692792" y="433822"/>
                      </a:cubicBezTo>
                      <a:cubicBezTo>
                        <a:pt x="691301" y="435546"/>
                        <a:pt x="688329" y="435206"/>
                        <a:pt x="686645" y="436953"/>
                      </a:cubicBezTo>
                      <a:cubicBezTo>
                        <a:pt x="685132" y="438518"/>
                        <a:pt x="683858" y="442340"/>
                        <a:pt x="683270" y="444365"/>
                      </a:cubicBezTo>
                      <a:cubicBezTo>
                        <a:pt x="682830" y="445860"/>
                        <a:pt x="682793" y="448113"/>
                        <a:pt x="681223" y="449038"/>
                      </a:cubicBezTo>
                      <a:cubicBezTo>
                        <a:pt x="680261" y="449360"/>
                        <a:pt x="679281" y="449416"/>
                        <a:pt x="678274" y="449209"/>
                      </a:cubicBezTo>
                      <a:cubicBezTo>
                        <a:pt x="677327" y="449075"/>
                        <a:pt x="676823" y="449464"/>
                        <a:pt x="676760" y="450378"/>
                      </a:cubicBezTo>
                      <a:cubicBezTo>
                        <a:pt x="676523" y="450674"/>
                        <a:pt x="676290" y="450966"/>
                        <a:pt x="676050" y="451270"/>
                      </a:cubicBezTo>
                      <a:cubicBezTo>
                        <a:pt x="674466" y="451466"/>
                        <a:pt x="672874" y="451629"/>
                        <a:pt x="671287" y="451751"/>
                      </a:cubicBezTo>
                      <a:cubicBezTo>
                        <a:pt x="669851" y="452117"/>
                        <a:pt x="668441" y="452409"/>
                        <a:pt x="667031" y="452805"/>
                      </a:cubicBezTo>
                      <a:cubicBezTo>
                        <a:pt x="665395" y="453268"/>
                        <a:pt x="661531" y="453982"/>
                        <a:pt x="660436" y="455218"/>
                      </a:cubicBezTo>
                      <a:cubicBezTo>
                        <a:pt x="659433" y="456350"/>
                        <a:pt x="659540" y="459178"/>
                        <a:pt x="658708" y="460702"/>
                      </a:cubicBezTo>
                      <a:cubicBezTo>
                        <a:pt x="657816" y="462334"/>
                        <a:pt x="656420" y="463244"/>
                        <a:pt x="655862" y="464902"/>
                      </a:cubicBezTo>
                      <a:cubicBezTo>
                        <a:pt x="655306" y="466534"/>
                        <a:pt x="655488" y="470375"/>
                        <a:pt x="656546" y="471767"/>
                      </a:cubicBezTo>
                      <a:cubicBezTo>
                        <a:pt x="657690" y="472925"/>
                        <a:pt x="659067" y="473595"/>
                        <a:pt x="660676" y="473780"/>
                      </a:cubicBezTo>
                      <a:cubicBezTo>
                        <a:pt x="661716" y="473713"/>
                        <a:pt x="662756" y="473609"/>
                        <a:pt x="663792" y="473465"/>
                      </a:cubicBezTo>
                      <a:cubicBezTo>
                        <a:pt x="665676" y="474590"/>
                        <a:pt x="663896" y="476244"/>
                        <a:pt x="664932" y="477932"/>
                      </a:cubicBezTo>
                      <a:cubicBezTo>
                        <a:pt x="666165" y="479941"/>
                        <a:pt x="668152" y="479175"/>
                        <a:pt x="670243" y="479160"/>
                      </a:cubicBezTo>
                      <a:cubicBezTo>
                        <a:pt x="671594" y="479216"/>
                        <a:pt x="672945" y="479260"/>
                        <a:pt x="674295" y="479286"/>
                      </a:cubicBezTo>
                      <a:cubicBezTo>
                        <a:pt x="675450" y="479204"/>
                        <a:pt x="676061" y="478609"/>
                        <a:pt x="676113" y="477499"/>
                      </a:cubicBezTo>
                      <a:cubicBezTo>
                        <a:pt x="677722" y="476370"/>
                        <a:pt x="679684" y="475215"/>
                        <a:pt x="681494" y="474375"/>
                      </a:cubicBezTo>
                      <a:cubicBezTo>
                        <a:pt x="682793" y="475870"/>
                        <a:pt x="682334" y="477680"/>
                        <a:pt x="683000" y="479393"/>
                      </a:cubicBezTo>
                      <a:cubicBezTo>
                        <a:pt x="683692" y="481195"/>
                        <a:pt x="684254" y="481069"/>
                        <a:pt x="685568" y="482483"/>
                      </a:cubicBezTo>
                      <a:cubicBezTo>
                        <a:pt x="687071" y="484104"/>
                        <a:pt x="687563" y="485458"/>
                        <a:pt x="688151" y="487582"/>
                      </a:cubicBezTo>
                      <a:cubicBezTo>
                        <a:pt x="688462" y="488696"/>
                        <a:pt x="688499" y="490376"/>
                        <a:pt x="689362" y="491257"/>
                      </a:cubicBezTo>
                      <a:cubicBezTo>
                        <a:pt x="689713" y="491616"/>
                        <a:pt x="691168" y="491027"/>
                        <a:pt x="691286" y="491124"/>
                      </a:cubicBezTo>
                      <a:cubicBezTo>
                        <a:pt x="694632" y="493614"/>
                        <a:pt x="694258" y="496323"/>
                        <a:pt x="694609" y="499983"/>
                      </a:cubicBezTo>
                      <a:cubicBezTo>
                        <a:pt x="695105" y="505130"/>
                        <a:pt x="702644" y="503853"/>
                        <a:pt x="706404" y="502984"/>
                      </a:cubicBezTo>
                      <a:cubicBezTo>
                        <a:pt x="707736" y="502673"/>
                        <a:pt x="711019" y="503098"/>
                        <a:pt x="712140" y="502347"/>
                      </a:cubicBezTo>
                      <a:cubicBezTo>
                        <a:pt x="713051" y="501748"/>
                        <a:pt x="713399" y="499268"/>
                        <a:pt x="714065" y="498247"/>
                      </a:cubicBezTo>
                      <a:cubicBezTo>
                        <a:pt x="715179" y="496537"/>
                        <a:pt x="715464" y="495783"/>
                        <a:pt x="715860" y="493747"/>
                      </a:cubicBezTo>
                      <a:cubicBezTo>
                        <a:pt x="716396" y="490961"/>
                        <a:pt x="716844" y="488618"/>
                        <a:pt x="716818" y="485758"/>
                      </a:cubicBezTo>
                      <a:cubicBezTo>
                        <a:pt x="716796" y="483823"/>
                        <a:pt x="716171" y="480896"/>
                        <a:pt x="716703" y="479142"/>
                      </a:cubicBezTo>
                      <a:cubicBezTo>
                        <a:pt x="717240" y="477380"/>
                        <a:pt x="718998" y="476932"/>
                        <a:pt x="719142" y="474964"/>
                      </a:cubicBezTo>
                      <a:cubicBezTo>
                        <a:pt x="719442" y="470816"/>
                        <a:pt x="717706" y="466271"/>
                        <a:pt x="717880" y="461960"/>
                      </a:cubicBezTo>
                      <a:cubicBezTo>
                        <a:pt x="717995" y="458937"/>
                        <a:pt x="719009" y="459107"/>
                        <a:pt x="720452" y="457054"/>
                      </a:cubicBezTo>
                      <a:cubicBezTo>
                        <a:pt x="721170" y="456032"/>
                        <a:pt x="720985" y="455485"/>
                        <a:pt x="721996" y="454767"/>
                      </a:cubicBezTo>
                      <a:cubicBezTo>
                        <a:pt x="722980" y="454064"/>
                        <a:pt x="724383" y="454171"/>
                        <a:pt x="725419" y="453523"/>
                      </a:cubicBezTo>
                      <a:cubicBezTo>
                        <a:pt x="728054" y="451862"/>
                        <a:pt x="730471" y="448420"/>
                        <a:pt x="731673" y="445530"/>
                      </a:cubicBezTo>
                      <a:cubicBezTo>
                        <a:pt x="732599" y="443303"/>
                        <a:pt x="731747" y="442459"/>
                        <a:pt x="734101" y="441356"/>
                      </a:cubicBezTo>
                      <a:cubicBezTo>
                        <a:pt x="735311" y="440786"/>
                        <a:pt x="739800" y="441186"/>
                        <a:pt x="740837" y="441745"/>
                      </a:cubicBezTo>
                      <a:cubicBezTo>
                        <a:pt x="742469" y="442614"/>
                        <a:pt x="743794" y="444550"/>
                        <a:pt x="745374" y="445675"/>
                      </a:cubicBezTo>
                      <a:cubicBezTo>
                        <a:pt x="748372" y="447802"/>
                        <a:pt x="748272" y="448272"/>
                        <a:pt x="748916" y="451399"/>
                      </a:cubicBezTo>
                      <a:cubicBezTo>
                        <a:pt x="749463" y="454086"/>
                        <a:pt x="750448" y="456502"/>
                        <a:pt x="749981" y="459300"/>
                      </a:cubicBezTo>
                      <a:cubicBezTo>
                        <a:pt x="749178" y="464151"/>
                        <a:pt x="744689" y="461231"/>
                        <a:pt x="742950" y="465269"/>
                      </a:cubicBezTo>
                      <a:cubicBezTo>
                        <a:pt x="742461" y="466401"/>
                        <a:pt x="742939" y="467992"/>
                        <a:pt x="742143" y="469043"/>
                      </a:cubicBezTo>
                      <a:cubicBezTo>
                        <a:pt x="741510" y="469890"/>
                        <a:pt x="739963" y="470105"/>
                        <a:pt x="739193" y="470830"/>
                      </a:cubicBezTo>
                      <a:cubicBezTo>
                        <a:pt x="737950" y="472000"/>
                        <a:pt x="737299" y="474856"/>
                        <a:pt x="735704" y="475656"/>
                      </a:cubicBezTo>
                      <a:cubicBezTo>
                        <a:pt x="733731" y="476640"/>
                        <a:pt x="732562" y="474879"/>
                        <a:pt x="731266" y="476992"/>
                      </a:cubicBezTo>
                      <a:cubicBezTo>
                        <a:pt x="730837" y="477695"/>
                        <a:pt x="730789" y="484071"/>
                        <a:pt x="731329" y="484818"/>
                      </a:cubicBezTo>
                      <a:cubicBezTo>
                        <a:pt x="732266" y="486113"/>
                        <a:pt x="734997" y="485958"/>
                        <a:pt x="736311" y="486842"/>
                      </a:cubicBezTo>
                      <a:cubicBezTo>
                        <a:pt x="737817" y="487852"/>
                        <a:pt x="739726" y="489799"/>
                        <a:pt x="740174" y="491564"/>
                      </a:cubicBezTo>
                      <a:cubicBezTo>
                        <a:pt x="740977" y="494772"/>
                        <a:pt x="738790" y="496600"/>
                        <a:pt x="744093" y="495642"/>
                      </a:cubicBezTo>
                      <a:cubicBezTo>
                        <a:pt x="747594" y="495005"/>
                        <a:pt x="751850" y="493436"/>
                        <a:pt x="754511" y="490894"/>
                      </a:cubicBezTo>
                      <a:cubicBezTo>
                        <a:pt x="754267" y="491127"/>
                        <a:pt x="756558" y="487279"/>
                        <a:pt x="757006" y="486990"/>
                      </a:cubicBezTo>
                      <a:cubicBezTo>
                        <a:pt x="757761" y="486509"/>
                        <a:pt x="759119" y="486705"/>
                        <a:pt x="760018" y="486324"/>
                      </a:cubicBezTo>
                      <a:cubicBezTo>
                        <a:pt x="761665" y="485625"/>
                        <a:pt x="763382" y="483845"/>
                        <a:pt x="764200" y="482250"/>
                      </a:cubicBezTo>
                      <a:cubicBezTo>
                        <a:pt x="764918" y="480840"/>
                        <a:pt x="764840" y="478446"/>
                        <a:pt x="765773" y="477203"/>
                      </a:cubicBezTo>
                      <a:cubicBezTo>
                        <a:pt x="766236" y="476588"/>
                        <a:pt x="767098" y="476733"/>
                        <a:pt x="767586" y="475933"/>
                      </a:cubicBezTo>
                      <a:cubicBezTo>
                        <a:pt x="768182" y="474960"/>
                        <a:pt x="767783" y="472662"/>
                        <a:pt x="767771" y="471656"/>
                      </a:cubicBezTo>
                      <a:cubicBezTo>
                        <a:pt x="767746" y="469372"/>
                        <a:pt x="767646" y="467023"/>
                        <a:pt x="767749" y="464743"/>
                      </a:cubicBezTo>
                      <a:cubicBezTo>
                        <a:pt x="767831" y="462797"/>
                        <a:pt x="768493" y="462023"/>
                        <a:pt x="769185" y="460399"/>
                      </a:cubicBezTo>
                      <a:cubicBezTo>
                        <a:pt x="770092" y="458245"/>
                        <a:pt x="769318" y="455899"/>
                        <a:pt x="770188" y="453916"/>
                      </a:cubicBezTo>
                      <a:cubicBezTo>
                        <a:pt x="770303" y="453645"/>
                        <a:pt x="771631" y="452591"/>
                        <a:pt x="771587" y="452643"/>
                      </a:cubicBezTo>
                      <a:cubicBezTo>
                        <a:pt x="772845" y="451307"/>
                        <a:pt x="773600" y="450615"/>
                        <a:pt x="774477" y="449205"/>
                      </a:cubicBezTo>
                      <a:cubicBezTo>
                        <a:pt x="776491" y="445952"/>
                        <a:pt x="777616" y="442033"/>
                        <a:pt x="779163" y="438385"/>
                      </a:cubicBezTo>
                      <a:cubicBezTo>
                        <a:pt x="780136" y="436079"/>
                        <a:pt x="779592" y="437097"/>
                        <a:pt x="781313" y="435972"/>
                      </a:cubicBezTo>
                      <a:cubicBezTo>
                        <a:pt x="782364" y="435287"/>
                        <a:pt x="782541" y="436139"/>
                        <a:pt x="783648" y="434951"/>
                      </a:cubicBezTo>
                      <a:cubicBezTo>
                        <a:pt x="784185" y="434377"/>
                        <a:pt x="784100" y="433215"/>
                        <a:pt x="784607" y="432590"/>
                      </a:cubicBezTo>
                      <a:cubicBezTo>
                        <a:pt x="785517" y="431472"/>
                        <a:pt x="786853" y="431587"/>
                        <a:pt x="787797" y="430736"/>
                      </a:cubicBezTo>
                      <a:cubicBezTo>
                        <a:pt x="789003" y="429644"/>
                        <a:pt x="788870" y="428234"/>
                        <a:pt x="789625" y="426802"/>
                      </a:cubicBezTo>
                      <a:cubicBezTo>
                        <a:pt x="789832" y="426414"/>
                        <a:pt x="790550" y="426221"/>
                        <a:pt x="790794" y="425814"/>
                      </a:cubicBezTo>
                      <a:cubicBezTo>
                        <a:pt x="791342" y="424871"/>
                        <a:pt x="790798" y="423638"/>
                        <a:pt x="791479" y="422743"/>
                      </a:cubicBezTo>
                      <a:cubicBezTo>
                        <a:pt x="792689" y="421152"/>
                        <a:pt x="795113" y="421714"/>
                        <a:pt x="796353" y="419993"/>
                      </a:cubicBezTo>
                      <a:cubicBezTo>
                        <a:pt x="797637" y="418213"/>
                        <a:pt x="797467" y="415986"/>
                        <a:pt x="798873" y="414276"/>
                      </a:cubicBezTo>
                      <a:cubicBezTo>
                        <a:pt x="800591" y="412197"/>
                        <a:pt x="801386" y="411619"/>
                        <a:pt x="802089" y="409114"/>
                      </a:cubicBezTo>
                      <a:cubicBezTo>
                        <a:pt x="802933" y="406094"/>
                        <a:pt x="804402" y="406498"/>
                        <a:pt x="805901" y="403882"/>
                      </a:cubicBezTo>
                      <a:cubicBezTo>
                        <a:pt x="808225" y="399807"/>
                        <a:pt x="810897" y="396122"/>
                        <a:pt x="812748" y="391677"/>
                      </a:cubicBezTo>
                      <a:cubicBezTo>
                        <a:pt x="813647" y="389509"/>
                        <a:pt x="815098" y="387566"/>
                        <a:pt x="815993" y="385438"/>
                      </a:cubicBezTo>
                      <a:cubicBezTo>
                        <a:pt x="817189" y="382608"/>
                        <a:pt x="816763" y="379014"/>
                        <a:pt x="817629" y="376147"/>
                      </a:cubicBezTo>
                      <a:cubicBezTo>
                        <a:pt x="818950" y="371736"/>
                        <a:pt x="818536" y="367069"/>
                        <a:pt x="818669" y="362137"/>
                      </a:cubicBezTo>
                      <a:cubicBezTo>
                        <a:pt x="818762" y="358788"/>
                        <a:pt x="821215" y="358880"/>
                        <a:pt x="822200" y="356282"/>
                      </a:cubicBezTo>
                      <a:cubicBezTo>
                        <a:pt x="822562" y="355332"/>
                        <a:pt x="821978" y="353559"/>
                        <a:pt x="822148" y="352464"/>
                      </a:cubicBezTo>
                      <a:cubicBezTo>
                        <a:pt x="822340" y="351202"/>
                        <a:pt x="823044" y="350476"/>
                        <a:pt x="823225" y="349081"/>
                      </a:cubicBezTo>
                      <a:cubicBezTo>
                        <a:pt x="823573" y="346384"/>
                        <a:pt x="823132" y="343953"/>
                        <a:pt x="823965" y="341244"/>
                      </a:cubicBezTo>
                      <a:cubicBezTo>
                        <a:pt x="824365" y="339963"/>
                        <a:pt x="824783" y="337691"/>
                        <a:pt x="825316" y="336537"/>
                      </a:cubicBezTo>
                      <a:cubicBezTo>
                        <a:pt x="825993" y="335075"/>
                        <a:pt x="827259" y="334280"/>
                        <a:pt x="827714" y="332718"/>
                      </a:cubicBezTo>
                      <a:cubicBezTo>
                        <a:pt x="827962" y="331863"/>
                        <a:pt x="827433" y="330535"/>
                        <a:pt x="827529" y="329669"/>
                      </a:cubicBezTo>
                      <a:cubicBezTo>
                        <a:pt x="827658" y="328503"/>
                        <a:pt x="828232" y="327486"/>
                        <a:pt x="828450" y="326357"/>
                      </a:cubicBezTo>
                      <a:cubicBezTo>
                        <a:pt x="829220" y="322331"/>
                        <a:pt x="829357" y="321483"/>
                        <a:pt x="825701" y="320492"/>
                      </a:cubicBezTo>
                      <a:cubicBezTo>
                        <a:pt x="820571" y="319093"/>
                        <a:pt x="814842" y="320377"/>
                        <a:pt x="813440" y="314164"/>
                      </a:cubicBezTo>
                      <a:cubicBezTo>
                        <a:pt x="812418" y="309649"/>
                        <a:pt x="812015" y="306759"/>
                        <a:pt x="809095" y="303055"/>
                      </a:cubicBezTo>
                      <a:cubicBezTo>
                        <a:pt x="807500" y="301042"/>
                        <a:pt x="805161" y="299473"/>
                        <a:pt x="803544" y="297464"/>
                      </a:cubicBezTo>
                      <a:cubicBezTo>
                        <a:pt x="802289" y="295898"/>
                        <a:pt x="801782" y="294041"/>
                        <a:pt x="800757" y="292257"/>
                      </a:cubicBezTo>
                      <a:cubicBezTo>
                        <a:pt x="800587" y="291957"/>
                        <a:pt x="799373" y="291521"/>
                        <a:pt x="799055" y="291114"/>
                      </a:cubicBezTo>
                      <a:cubicBezTo>
                        <a:pt x="797482" y="289086"/>
                        <a:pt x="799007" y="285548"/>
                        <a:pt x="795916" y="284235"/>
                      </a:cubicBezTo>
                      <a:cubicBezTo>
                        <a:pt x="793274" y="283110"/>
                        <a:pt x="787778" y="284238"/>
                        <a:pt x="784732" y="284238"/>
                      </a:cubicBezTo>
                      <a:cubicBezTo>
                        <a:pt x="779129" y="284235"/>
                        <a:pt x="773397" y="283839"/>
                        <a:pt x="768086" y="285097"/>
                      </a:cubicBezTo>
                      <a:cubicBezTo>
                        <a:pt x="762379" y="286447"/>
                        <a:pt x="755451" y="285345"/>
                        <a:pt x="749560" y="285345"/>
                      </a:cubicBezTo>
                      <a:cubicBezTo>
                        <a:pt x="745392" y="285345"/>
                        <a:pt x="736988" y="283705"/>
                        <a:pt x="733627" y="286396"/>
                      </a:cubicBezTo>
                      <a:cubicBezTo>
                        <a:pt x="733072" y="286836"/>
                        <a:pt x="732565" y="288175"/>
                        <a:pt x="732084" y="288475"/>
                      </a:cubicBezTo>
                      <a:cubicBezTo>
                        <a:pt x="731374" y="288912"/>
                        <a:pt x="728776" y="289397"/>
                        <a:pt x="728135" y="289522"/>
                      </a:cubicBezTo>
                      <a:cubicBezTo>
                        <a:pt x="725264" y="290092"/>
                        <a:pt x="722388" y="289626"/>
                        <a:pt x="719549" y="290329"/>
                      </a:cubicBezTo>
                      <a:cubicBezTo>
                        <a:pt x="714272" y="291624"/>
                        <a:pt x="708069" y="290877"/>
                        <a:pt x="702548" y="290877"/>
                      </a:cubicBezTo>
                      <a:cubicBezTo>
                        <a:pt x="695920" y="290877"/>
                        <a:pt x="689106" y="291239"/>
                        <a:pt x="682737" y="289519"/>
                      </a:cubicBezTo>
                      <a:cubicBezTo>
                        <a:pt x="680728" y="288982"/>
                        <a:pt x="679717" y="287328"/>
                        <a:pt x="678141" y="286111"/>
                      </a:cubicBezTo>
                      <a:cubicBezTo>
                        <a:pt x="674921" y="283631"/>
                        <a:pt x="671657" y="285800"/>
                        <a:pt x="670095" y="281067"/>
                      </a:cubicBezTo>
                      <a:cubicBezTo>
                        <a:pt x="667771" y="280675"/>
                        <a:pt x="667057" y="279953"/>
                        <a:pt x="665258" y="278551"/>
                      </a:cubicBezTo>
                      <a:cubicBezTo>
                        <a:pt x="663663" y="277318"/>
                        <a:pt x="661161" y="276956"/>
                        <a:pt x="660007" y="275487"/>
                      </a:cubicBezTo>
                      <a:cubicBezTo>
                        <a:pt x="658941" y="274125"/>
                        <a:pt x="659089" y="272071"/>
                        <a:pt x="658141" y="270632"/>
                      </a:cubicBezTo>
                      <a:cubicBezTo>
                        <a:pt x="656676" y="268397"/>
                        <a:pt x="656283" y="267205"/>
                        <a:pt x="655802" y="264481"/>
                      </a:cubicBezTo>
                      <a:cubicBezTo>
                        <a:pt x="654378" y="264071"/>
                        <a:pt x="651909" y="263738"/>
                        <a:pt x="651273" y="262161"/>
                      </a:cubicBezTo>
                      <a:cubicBezTo>
                        <a:pt x="650895" y="261229"/>
                        <a:pt x="651609" y="258772"/>
                        <a:pt x="651528" y="257710"/>
                      </a:cubicBezTo>
                      <a:cubicBezTo>
                        <a:pt x="651269" y="254250"/>
                        <a:pt x="650410" y="251208"/>
                        <a:pt x="650362" y="247681"/>
                      </a:cubicBezTo>
                      <a:cubicBezTo>
                        <a:pt x="648649" y="247833"/>
                        <a:pt x="647376" y="249813"/>
                        <a:pt x="646317" y="250990"/>
                      </a:cubicBezTo>
                      <a:cubicBezTo>
                        <a:pt x="645736" y="251630"/>
                        <a:pt x="645425" y="252159"/>
                        <a:pt x="645070" y="252932"/>
                      </a:cubicBezTo>
                      <a:cubicBezTo>
                        <a:pt x="644789" y="253528"/>
                        <a:pt x="644282" y="253961"/>
                        <a:pt x="643860" y="254461"/>
                      </a:cubicBezTo>
                      <a:cubicBezTo>
                        <a:pt x="643597" y="254771"/>
                        <a:pt x="643338" y="255134"/>
                        <a:pt x="643108" y="255474"/>
                      </a:cubicBezTo>
                      <a:cubicBezTo>
                        <a:pt x="642835" y="255893"/>
                        <a:pt x="642735" y="256470"/>
                        <a:pt x="642457" y="256821"/>
                      </a:cubicBezTo>
                      <a:cubicBezTo>
                        <a:pt x="642291" y="257025"/>
                        <a:pt x="641991" y="257110"/>
                        <a:pt x="641772" y="257251"/>
                      </a:cubicBezTo>
                      <a:cubicBezTo>
                        <a:pt x="641536" y="257402"/>
                        <a:pt x="641388" y="257639"/>
                        <a:pt x="641188" y="257784"/>
                      </a:cubicBezTo>
                      <a:cubicBezTo>
                        <a:pt x="640851" y="258032"/>
                        <a:pt x="640529" y="257995"/>
                        <a:pt x="640096" y="258187"/>
                      </a:cubicBezTo>
                      <a:cubicBezTo>
                        <a:pt x="639667" y="258379"/>
                        <a:pt x="639204" y="258723"/>
                        <a:pt x="638827" y="259001"/>
                      </a:cubicBezTo>
                      <a:cubicBezTo>
                        <a:pt x="638671" y="259116"/>
                        <a:pt x="638579" y="259264"/>
                        <a:pt x="638408" y="259353"/>
                      </a:cubicBezTo>
                      <a:cubicBezTo>
                        <a:pt x="638172" y="259478"/>
                        <a:pt x="637894" y="259427"/>
                        <a:pt x="637679" y="259538"/>
                      </a:cubicBezTo>
                      <a:cubicBezTo>
                        <a:pt x="637365" y="259697"/>
                        <a:pt x="637158" y="260082"/>
                        <a:pt x="636898" y="260292"/>
                      </a:cubicBezTo>
                      <a:cubicBezTo>
                        <a:pt x="636588" y="260552"/>
                        <a:pt x="636225" y="260925"/>
                        <a:pt x="635914" y="261162"/>
                      </a:cubicBezTo>
                      <a:cubicBezTo>
                        <a:pt x="635333" y="261606"/>
                        <a:pt x="635381" y="261425"/>
                        <a:pt x="635048" y="262139"/>
                      </a:cubicBezTo>
                      <a:cubicBezTo>
                        <a:pt x="634841" y="262591"/>
                        <a:pt x="634515" y="262931"/>
                        <a:pt x="634293" y="263375"/>
                      </a:cubicBezTo>
                      <a:cubicBezTo>
                        <a:pt x="634056" y="263845"/>
                        <a:pt x="633986" y="263956"/>
                        <a:pt x="633657" y="264311"/>
                      </a:cubicBezTo>
                      <a:cubicBezTo>
                        <a:pt x="633420" y="264581"/>
                        <a:pt x="632939" y="265025"/>
                        <a:pt x="632816" y="265388"/>
                      </a:cubicBezTo>
                      <a:cubicBezTo>
                        <a:pt x="632691" y="265754"/>
                        <a:pt x="632831" y="266124"/>
                        <a:pt x="632594" y="266465"/>
                      </a:cubicBezTo>
                      <a:cubicBezTo>
                        <a:pt x="632506" y="266580"/>
                        <a:pt x="632361" y="266572"/>
                        <a:pt x="632272" y="266672"/>
                      </a:cubicBezTo>
                      <a:cubicBezTo>
                        <a:pt x="632069" y="266890"/>
                        <a:pt x="632002" y="267098"/>
                        <a:pt x="631873" y="267364"/>
                      </a:cubicBezTo>
                      <a:cubicBezTo>
                        <a:pt x="631643" y="267808"/>
                        <a:pt x="631665" y="268197"/>
                        <a:pt x="631488" y="268607"/>
                      </a:cubicBezTo>
                      <a:cubicBezTo>
                        <a:pt x="631395" y="268837"/>
                        <a:pt x="631199" y="268733"/>
                        <a:pt x="631099" y="268878"/>
                      </a:cubicBezTo>
                      <a:cubicBezTo>
                        <a:pt x="630870" y="269237"/>
                        <a:pt x="630799" y="269673"/>
                        <a:pt x="630603" y="270047"/>
                      </a:cubicBezTo>
                      <a:cubicBezTo>
                        <a:pt x="630444" y="270347"/>
                        <a:pt x="630193" y="270706"/>
                        <a:pt x="629945" y="270939"/>
                      </a:cubicBezTo>
                      <a:cubicBezTo>
                        <a:pt x="629726" y="271146"/>
                        <a:pt x="629371" y="271201"/>
                        <a:pt x="629175" y="271416"/>
                      </a:cubicBezTo>
                      <a:cubicBezTo>
                        <a:pt x="629016" y="271594"/>
                        <a:pt x="628982" y="271845"/>
                        <a:pt x="628890" y="272049"/>
                      </a:cubicBezTo>
                      <a:cubicBezTo>
                        <a:pt x="628686" y="272463"/>
                        <a:pt x="628424" y="272844"/>
                        <a:pt x="628257" y="273285"/>
                      </a:cubicBezTo>
                      <a:cubicBezTo>
                        <a:pt x="628072" y="273777"/>
                        <a:pt x="628131" y="274228"/>
                        <a:pt x="627854" y="274650"/>
                      </a:cubicBezTo>
                      <a:cubicBezTo>
                        <a:pt x="627583" y="275054"/>
                        <a:pt x="627295" y="275302"/>
                        <a:pt x="627102" y="275727"/>
                      </a:cubicBezTo>
                      <a:cubicBezTo>
                        <a:pt x="626865" y="276249"/>
                        <a:pt x="626614" y="276826"/>
                        <a:pt x="626588" y="277415"/>
                      </a:cubicBezTo>
                      <a:cubicBezTo>
                        <a:pt x="626577" y="277685"/>
                        <a:pt x="626695" y="278021"/>
                        <a:pt x="626599" y="278280"/>
                      </a:cubicBezTo>
                      <a:cubicBezTo>
                        <a:pt x="626506" y="278510"/>
                        <a:pt x="626288" y="278458"/>
                        <a:pt x="626159" y="278673"/>
                      </a:cubicBezTo>
                      <a:cubicBezTo>
                        <a:pt x="625974" y="278984"/>
                        <a:pt x="626081" y="279531"/>
                        <a:pt x="625937" y="279905"/>
                      </a:cubicBezTo>
                      <a:cubicBezTo>
                        <a:pt x="625759" y="280360"/>
                        <a:pt x="625655" y="280734"/>
                        <a:pt x="625622" y="281211"/>
                      </a:cubicBezTo>
                      <a:cubicBezTo>
                        <a:pt x="625574" y="281914"/>
                        <a:pt x="625326" y="282233"/>
                        <a:pt x="625059" y="282888"/>
                      </a:cubicBezTo>
                      <a:cubicBezTo>
                        <a:pt x="624908" y="283261"/>
                        <a:pt x="624941" y="283476"/>
                        <a:pt x="624893" y="283864"/>
                      </a:cubicBezTo>
                      <a:cubicBezTo>
                        <a:pt x="624852" y="284253"/>
                        <a:pt x="624686" y="284449"/>
                        <a:pt x="624634" y="284834"/>
                      </a:cubicBezTo>
                      <a:cubicBezTo>
                        <a:pt x="624530" y="285667"/>
                        <a:pt x="624515" y="286340"/>
                        <a:pt x="624145" y="287117"/>
                      </a:cubicBezTo>
                      <a:cubicBezTo>
                        <a:pt x="623735" y="287990"/>
                        <a:pt x="623949" y="288934"/>
                        <a:pt x="623901" y="289892"/>
                      </a:cubicBezTo>
                      <a:cubicBezTo>
                        <a:pt x="623879" y="290303"/>
                        <a:pt x="623746" y="290388"/>
                        <a:pt x="623646" y="290732"/>
                      </a:cubicBezTo>
                      <a:cubicBezTo>
                        <a:pt x="623479" y="291306"/>
                        <a:pt x="623786" y="291965"/>
                        <a:pt x="622894" y="291950"/>
                      </a:cubicBezTo>
                      <a:cubicBezTo>
                        <a:pt x="622288" y="291939"/>
                        <a:pt x="621788" y="291147"/>
                        <a:pt x="621440" y="290707"/>
                      </a:cubicBezTo>
                      <a:cubicBezTo>
                        <a:pt x="620789" y="289878"/>
                        <a:pt x="620282" y="288927"/>
                        <a:pt x="619712" y="288046"/>
                      </a:cubicBezTo>
                      <a:cubicBezTo>
                        <a:pt x="619220" y="287284"/>
                        <a:pt x="618779" y="286606"/>
                        <a:pt x="618716" y="285689"/>
                      </a:cubicBezTo>
                      <a:cubicBezTo>
                        <a:pt x="618687" y="285211"/>
                        <a:pt x="618727" y="284704"/>
                        <a:pt x="618727" y="284227"/>
                      </a:cubicBezTo>
                      <a:cubicBezTo>
                        <a:pt x="618727" y="283750"/>
                        <a:pt x="618705" y="283280"/>
                        <a:pt x="618724" y="282813"/>
                      </a:cubicBezTo>
                      <a:cubicBezTo>
                        <a:pt x="618746" y="282173"/>
                        <a:pt x="618979" y="282022"/>
                        <a:pt x="619231" y="281467"/>
                      </a:cubicBezTo>
                      <a:cubicBezTo>
                        <a:pt x="619412" y="281074"/>
                        <a:pt x="619460" y="279853"/>
                        <a:pt x="619786" y="279561"/>
                      </a:cubicBezTo>
                      <a:cubicBezTo>
                        <a:pt x="620419" y="279013"/>
                        <a:pt x="621266" y="280131"/>
                        <a:pt x="621399" y="278887"/>
                      </a:cubicBezTo>
                      <a:cubicBezTo>
                        <a:pt x="621429" y="278588"/>
                        <a:pt x="621403" y="278247"/>
                        <a:pt x="621481" y="277944"/>
                      </a:cubicBezTo>
                      <a:cubicBezTo>
                        <a:pt x="621584" y="277581"/>
                        <a:pt x="621843" y="277281"/>
                        <a:pt x="621917" y="276893"/>
                      </a:cubicBezTo>
                      <a:cubicBezTo>
                        <a:pt x="622010" y="276375"/>
                        <a:pt x="621929" y="275779"/>
                        <a:pt x="621929" y="275250"/>
                      </a:cubicBezTo>
                      <a:lnTo>
                        <a:pt x="621929" y="269570"/>
                      </a:lnTo>
                      <a:cubicBezTo>
                        <a:pt x="621929" y="268685"/>
                        <a:pt x="621855" y="267764"/>
                        <a:pt x="621917" y="266883"/>
                      </a:cubicBezTo>
                      <a:cubicBezTo>
                        <a:pt x="621958" y="266302"/>
                        <a:pt x="622206" y="265884"/>
                        <a:pt x="622528" y="265395"/>
                      </a:cubicBezTo>
                      <a:cubicBezTo>
                        <a:pt x="622787" y="265011"/>
                        <a:pt x="623216" y="264707"/>
                        <a:pt x="623372" y="264270"/>
                      </a:cubicBezTo>
                      <a:cubicBezTo>
                        <a:pt x="623513" y="263867"/>
                        <a:pt x="623479" y="263645"/>
                        <a:pt x="623764" y="263297"/>
                      </a:cubicBezTo>
                      <a:cubicBezTo>
                        <a:pt x="624079" y="262912"/>
                        <a:pt x="624364" y="262491"/>
                        <a:pt x="624630" y="262076"/>
                      </a:cubicBezTo>
                      <a:cubicBezTo>
                        <a:pt x="624745" y="261895"/>
                        <a:pt x="624852" y="261569"/>
                        <a:pt x="624997" y="261436"/>
                      </a:cubicBezTo>
                      <a:cubicBezTo>
                        <a:pt x="625011" y="261421"/>
                        <a:pt x="625544" y="261225"/>
                        <a:pt x="625589" y="261166"/>
                      </a:cubicBezTo>
                      <a:cubicBezTo>
                        <a:pt x="625740" y="260947"/>
                        <a:pt x="625615" y="260622"/>
                        <a:pt x="625740" y="260374"/>
                      </a:cubicBezTo>
                      <a:cubicBezTo>
                        <a:pt x="625974" y="259911"/>
                        <a:pt x="626381" y="259985"/>
                        <a:pt x="626743" y="259630"/>
                      </a:cubicBezTo>
                      <a:cubicBezTo>
                        <a:pt x="626991" y="259386"/>
                        <a:pt x="627065" y="258931"/>
                        <a:pt x="627276" y="258672"/>
                      </a:cubicBezTo>
                      <a:cubicBezTo>
                        <a:pt x="627572" y="258298"/>
                        <a:pt x="628016" y="257902"/>
                        <a:pt x="628342" y="257558"/>
                      </a:cubicBezTo>
                      <a:cubicBezTo>
                        <a:pt x="629082" y="256770"/>
                        <a:pt x="629819" y="255952"/>
                        <a:pt x="630366" y="254986"/>
                      </a:cubicBezTo>
                      <a:cubicBezTo>
                        <a:pt x="630744" y="254320"/>
                        <a:pt x="631077" y="254094"/>
                        <a:pt x="631610" y="253576"/>
                      </a:cubicBezTo>
                      <a:cubicBezTo>
                        <a:pt x="632047" y="253158"/>
                        <a:pt x="632284" y="252510"/>
                        <a:pt x="632691" y="252044"/>
                      </a:cubicBezTo>
                      <a:cubicBezTo>
                        <a:pt x="632894" y="251807"/>
                        <a:pt x="633068" y="251463"/>
                        <a:pt x="633368" y="251367"/>
                      </a:cubicBezTo>
                      <a:cubicBezTo>
                        <a:pt x="633597" y="251289"/>
                        <a:pt x="633923" y="251467"/>
                        <a:pt x="634138" y="251319"/>
                      </a:cubicBezTo>
                      <a:cubicBezTo>
                        <a:pt x="634256" y="251237"/>
                        <a:pt x="634289" y="250978"/>
                        <a:pt x="634371" y="250875"/>
                      </a:cubicBezTo>
                      <a:cubicBezTo>
                        <a:pt x="634556" y="250627"/>
                        <a:pt x="634959" y="250409"/>
                        <a:pt x="635237" y="250286"/>
                      </a:cubicBezTo>
                      <a:cubicBezTo>
                        <a:pt x="635666" y="250090"/>
                        <a:pt x="635899" y="250127"/>
                        <a:pt x="636273" y="249779"/>
                      </a:cubicBezTo>
                      <a:cubicBezTo>
                        <a:pt x="636599" y="249469"/>
                        <a:pt x="636780" y="249224"/>
                        <a:pt x="637191" y="248988"/>
                      </a:cubicBezTo>
                      <a:cubicBezTo>
                        <a:pt x="637968" y="248532"/>
                        <a:pt x="638816" y="247988"/>
                        <a:pt x="639478" y="247367"/>
                      </a:cubicBezTo>
                      <a:cubicBezTo>
                        <a:pt x="639696" y="247160"/>
                        <a:pt x="639896" y="246830"/>
                        <a:pt x="640140" y="246664"/>
                      </a:cubicBezTo>
                      <a:cubicBezTo>
                        <a:pt x="640448" y="246456"/>
                        <a:pt x="640792" y="246405"/>
                        <a:pt x="641110" y="246220"/>
                      </a:cubicBezTo>
                      <a:cubicBezTo>
                        <a:pt x="641447" y="246016"/>
                        <a:pt x="641665" y="245724"/>
                        <a:pt x="642046" y="245568"/>
                      </a:cubicBezTo>
                      <a:cubicBezTo>
                        <a:pt x="642635" y="245320"/>
                        <a:pt x="642931" y="245357"/>
                        <a:pt x="643412" y="244921"/>
                      </a:cubicBezTo>
                      <a:cubicBezTo>
                        <a:pt x="643641" y="244714"/>
                        <a:pt x="643838" y="244406"/>
                        <a:pt x="644078" y="244210"/>
                      </a:cubicBezTo>
                      <a:cubicBezTo>
                        <a:pt x="644393" y="243955"/>
                        <a:pt x="644718" y="243877"/>
                        <a:pt x="645055" y="243689"/>
                      </a:cubicBezTo>
                      <a:cubicBezTo>
                        <a:pt x="645640" y="243363"/>
                        <a:pt x="646225" y="242886"/>
                        <a:pt x="646757" y="242460"/>
                      </a:cubicBezTo>
                      <a:cubicBezTo>
                        <a:pt x="647168" y="242138"/>
                        <a:pt x="647579" y="241786"/>
                        <a:pt x="648027" y="241513"/>
                      </a:cubicBezTo>
                      <a:cubicBezTo>
                        <a:pt x="648649" y="241128"/>
                        <a:pt x="649352" y="240932"/>
                        <a:pt x="649974" y="240543"/>
                      </a:cubicBezTo>
                      <a:cubicBezTo>
                        <a:pt x="650418" y="240262"/>
                        <a:pt x="650780" y="239881"/>
                        <a:pt x="651228" y="239592"/>
                      </a:cubicBezTo>
                      <a:cubicBezTo>
                        <a:pt x="651602" y="239355"/>
                        <a:pt x="652083" y="239241"/>
                        <a:pt x="652409" y="238941"/>
                      </a:cubicBezTo>
                      <a:cubicBezTo>
                        <a:pt x="652801" y="238582"/>
                        <a:pt x="653060" y="238060"/>
                        <a:pt x="653434" y="237646"/>
                      </a:cubicBezTo>
                      <a:cubicBezTo>
                        <a:pt x="653848" y="237176"/>
                        <a:pt x="654378" y="236824"/>
                        <a:pt x="654718" y="236310"/>
                      </a:cubicBezTo>
                      <a:cubicBezTo>
                        <a:pt x="655688" y="234885"/>
                        <a:pt x="656480" y="233312"/>
                        <a:pt x="657420" y="231877"/>
                      </a:cubicBezTo>
                      <a:cubicBezTo>
                        <a:pt x="657727" y="231410"/>
                        <a:pt x="658186" y="230955"/>
                        <a:pt x="658423" y="230441"/>
                      </a:cubicBezTo>
                      <a:cubicBezTo>
                        <a:pt x="658652" y="229960"/>
                        <a:pt x="658556" y="229360"/>
                        <a:pt x="659303" y="229442"/>
                      </a:cubicBezTo>
                      <a:cubicBezTo>
                        <a:pt x="659407" y="229038"/>
                        <a:pt x="659263" y="228646"/>
                        <a:pt x="659377" y="228239"/>
                      </a:cubicBezTo>
                      <a:cubicBezTo>
                        <a:pt x="659451" y="228235"/>
                        <a:pt x="659518" y="228228"/>
                        <a:pt x="659585" y="228224"/>
                      </a:cubicBezTo>
                      <a:cubicBezTo>
                        <a:pt x="659918" y="224953"/>
                        <a:pt x="659289" y="219743"/>
                        <a:pt x="659222" y="216446"/>
                      </a:cubicBezTo>
                      <a:cubicBezTo>
                        <a:pt x="659196" y="215354"/>
                        <a:pt x="658881" y="214122"/>
                        <a:pt x="658478" y="213108"/>
                      </a:cubicBezTo>
                      <a:cubicBezTo>
                        <a:pt x="658064" y="212061"/>
                        <a:pt x="658282" y="211006"/>
                        <a:pt x="657842" y="210011"/>
                      </a:cubicBezTo>
                      <a:cubicBezTo>
                        <a:pt x="657405" y="209041"/>
                        <a:pt x="657020" y="208516"/>
                        <a:pt x="657001" y="207439"/>
                      </a:cubicBezTo>
                      <a:cubicBezTo>
                        <a:pt x="656987" y="206129"/>
                        <a:pt x="657001" y="204819"/>
                        <a:pt x="657001" y="203509"/>
                      </a:cubicBezTo>
                      <a:cubicBezTo>
                        <a:pt x="657001" y="202513"/>
                        <a:pt x="657338" y="200848"/>
                        <a:pt x="657001" y="199905"/>
                      </a:cubicBezTo>
                      <a:cubicBezTo>
                        <a:pt x="656857" y="199505"/>
                        <a:pt x="655973" y="198817"/>
                        <a:pt x="655603" y="198539"/>
                      </a:cubicBezTo>
                      <a:cubicBezTo>
                        <a:pt x="655121" y="198165"/>
                        <a:pt x="654574" y="198069"/>
                        <a:pt x="654033" y="197747"/>
                      </a:cubicBezTo>
                      <a:cubicBezTo>
                        <a:pt x="653034" y="197159"/>
                        <a:pt x="652272" y="196944"/>
                        <a:pt x="651113" y="196630"/>
                      </a:cubicBezTo>
                      <a:cubicBezTo>
                        <a:pt x="649962" y="196323"/>
                        <a:pt x="648689" y="196356"/>
                        <a:pt x="647583" y="195964"/>
                      </a:cubicBezTo>
                      <a:cubicBezTo>
                        <a:pt x="646587" y="195612"/>
                        <a:pt x="645725" y="194754"/>
                        <a:pt x="644633" y="194528"/>
                      </a:cubicBezTo>
                      <a:cubicBezTo>
                        <a:pt x="643582" y="194310"/>
                        <a:pt x="642220" y="194506"/>
                        <a:pt x="641143" y="194506"/>
                      </a:cubicBezTo>
                      <a:cubicBezTo>
                        <a:pt x="638209" y="194509"/>
                        <a:pt x="635651" y="195468"/>
                        <a:pt x="632850" y="196167"/>
                      </a:cubicBezTo>
                      <a:cubicBezTo>
                        <a:pt x="631743" y="196441"/>
                        <a:pt x="630563" y="196585"/>
                        <a:pt x="629493" y="196896"/>
                      </a:cubicBezTo>
                      <a:cubicBezTo>
                        <a:pt x="628405" y="197211"/>
                        <a:pt x="627495" y="198014"/>
                        <a:pt x="626366" y="198217"/>
                      </a:cubicBezTo>
                      <a:cubicBezTo>
                        <a:pt x="625826" y="198317"/>
                        <a:pt x="625274" y="198114"/>
                        <a:pt x="624723" y="198232"/>
                      </a:cubicBezTo>
                      <a:cubicBezTo>
                        <a:pt x="624260" y="198332"/>
                        <a:pt x="623753" y="198450"/>
                        <a:pt x="623298" y="198554"/>
                      </a:cubicBezTo>
                      <a:cubicBezTo>
                        <a:pt x="622887" y="198658"/>
                        <a:pt x="622495" y="198802"/>
                        <a:pt x="622117" y="198931"/>
                      </a:cubicBezTo>
                      <a:cubicBezTo>
                        <a:pt x="621570" y="199124"/>
                        <a:pt x="621192" y="199401"/>
                        <a:pt x="620641" y="199642"/>
                      </a:cubicBezTo>
                      <a:cubicBezTo>
                        <a:pt x="619279" y="200249"/>
                        <a:pt x="617576" y="200108"/>
                        <a:pt x="616129" y="200460"/>
                      </a:cubicBezTo>
                      <a:cubicBezTo>
                        <a:pt x="615574" y="200593"/>
                        <a:pt x="615078" y="200693"/>
                        <a:pt x="614523" y="200774"/>
                      </a:cubicBezTo>
                      <a:cubicBezTo>
                        <a:pt x="613642" y="200907"/>
                        <a:pt x="613872" y="201359"/>
                        <a:pt x="613150" y="201814"/>
                      </a:cubicBezTo>
                      <a:cubicBezTo>
                        <a:pt x="612617" y="202155"/>
                        <a:pt x="609805" y="202695"/>
                        <a:pt x="609583" y="202465"/>
                      </a:cubicBezTo>
                      <a:cubicBezTo>
                        <a:pt x="609179" y="202055"/>
                        <a:pt x="609050" y="200648"/>
                        <a:pt x="608976" y="200005"/>
                      </a:cubicBezTo>
                      <a:cubicBezTo>
                        <a:pt x="608846" y="198891"/>
                        <a:pt x="608987" y="197647"/>
                        <a:pt x="608990" y="196530"/>
                      </a:cubicBezTo>
                      <a:cubicBezTo>
                        <a:pt x="608994" y="196034"/>
                        <a:pt x="609150" y="195386"/>
                        <a:pt x="608883" y="194976"/>
                      </a:cubicBezTo>
                      <a:cubicBezTo>
                        <a:pt x="608639" y="194613"/>
                        <a:pt x="607196" y="193928"/>
                        <a:pt x="606766" y="193806"/>
                      </a:cubicBezTo>
                      <a:cubicBezTo>
                        <a:pt x="605945" y="193569"/>
                        <a:pt x="604690" y="193766"/>
                        <a:pt x="603846" y="193766"/>
                      </a:cubicBezTo>
                      <a:lnTo>
                        <a:pt x="600786" y="193766"/>
                      </a:lnTo>
                      <a:cubicBezTo>
                        <a:pt x="599786" y="193766"/>
                        <a:pt x="598221" y="193466"/>
                        <a:pt x="597259" y="193725"/>
                      </a:cubicBezTo>
                      <a:cubicBezTo>
                        <a:pt x="596741" y="193869"/>
                        <a:pt x="596574" y="194372"/>
                        <a:pt x="596089" y="194532"/>
                      </a:cubicBezTo>
                      <a:cubicBezTo>
                        <a:pt x="595830" y="194613"/>
                        <a:pt x="595371" y="194483"/>
                        <a:pt x="595064" y="194561"/>
                      </a:cubicBezTo>
                      <a:cubicBezTo>
                        <a:pt x="594701" y="194661"/>
                        <a:pt x="594231" y="194961"/>
                        <a:pt x="593909" y="195161"/>
                      </a:cubicBezTo>
                      <a:cubicBezTo>
                        <a:pt x="592577" y="195967"/>
                        <a:pt x="591319" y="196382"/>
                        <a:pt x="589772" y="196715"/>
                      </a:cubicBezTo>
                      <a:cubicBezTo>
                        <a:pt x="588976" y="196881"/>
                        <a:pt x="588218" y="197003"/>
                        <a:pt x="587411" y="197129"/>
                      </a:cubicBezTo>
                      <a:cubicBezTo>
                        <a:pt x="586123" y="197322"/>
                        <a:pt x="586260" y="197736"/>
                        <a:pt x="585298" y="198399"/>
                      </a:cubicBezTo>
                      <a:cubicBezTo>
                        <a:pt x="584321" y="199072"/>
                        <a:pt x="582740" y="199216"/>
                        <a:pt x="581626" y="199668"/>
                      </a:cubicBezTo>
                      <a:cubicBezTo>
                        <a:pt x="580486" y="200134"/>
                        <a:pt x="579243" y="200071"/>
                        <a:pt x="578125" y="200645"/>
                      </a:cubicBezTo>
                      <a:cubicBezTo>
                        <a:pt x="577122" y="201167"/>
                        <a:pt x="576449" y="202036"/>
                        <a:pt x="575505" y="202632"/>
                      </a:cubicBezTo>
                      <a:cubicBezTo>
                        <a:pt x="573936" y="203609"/>
                        <a:pt x="572433" y="204478"/>
                        <a:pt x="570935" y="205592"/>
                      </a:cubicBezTo>
                      <a:cubicBezTo>
                        <a:pt x="569932" y="206343"/>
                        <a:pt x="569258" y="207331"/>
                        <a:pt x="568573" y="208371"/>
                      </a:cubicBezTo>
                      <a:cubicBezTo>
                        <a:pt x="568340" y="208723"/>
                        <a:pt x="568214" y="209108"/>
                        <a:pt x="567941" y="209437"/>
                      </a:cubicBezTo>
                      <a:cubicBezTo>
                        <a:pt x="567352" y="210162"/>
                        <a:pt x="566249" y="210569"/>
                        <a:pt x="565465" y="211036"/>
                      </a:cubicBezTo>
                      <a:cubicBezTo>
                        <a:pt x="564673" y="211506"/>
                        <a:pt x="564062" y="212138"/>
                        <a:pt x="563322" y="212675"/>
                      </a:cubicBezTo>
                      <a:cubicBezTo>
                        <a:pt x="561468" y="214037"/>
                        <a:pt x="559407" y="214954"/>
                        <a:pt x="557445" y="216020"/>
                      </a:cubicBezTo>
                      <a:cubicBezTo>
                        <a:pt x="556968" y="216279"/>
                        <a:pt x="556364" y="216568"/>
                        <a:pt x="555828" y="216660"/>
                      </a:cubicBezTo>
                      <a:cubicBezTo>
                        <a:pt x="555099" y="216790"/>
                        <a:pt x="554325" y="216501"/>
                        <a:pt x="553585" y="216708"/>
                      </a:cubicBezTo>
                      <a:cubicBezTo>
                        <a:pt x="553174" y="216827"/>
                        <a:pt x="552849" y="217201"/>
                        <a:pt x="552467" y="217323"/>
                      </a:cubicBezTo>
                      <a:cubicBezTo>
                        <a:pt x="552245" y="217397"/>
                        <a:pt x="551997" y="217301"/>
                        <a:pt x="551805" y="217363"/>
                      </a:cubicBezTo>
                      <a:cubicBezTo>
                        <a:pt x="550598" y="217726"/>
                        <a:pt x="549381" y="218203"/>
                        <a:pt x="548160" y="218518"/>
                      </a:cubicBezTo>
                      <a:cubicBezTo>
                        <a:pt x="546735" y="218892"/>
                        <a:pt x="545417" y="218844"/>
                        <a:pt x="544070" y="219425"/>
                      </a:cubicBezTo>
                      <a:cubicBezTo>
                        <a:pt x="543330" y="219747"/>
                        <a:pt x="542420" y="219861"/>
                        <a:pt x="541609" y="219969"/>
                      </a:cubicBezTo>
                      <a:cubicBezTo>
                        <a:pt x="537949" y="220464"/>
                        <a:pt x="534170" y="220335"/>
                        <a:pt x="530481" y="220335"/>
                      </a:cubicBezTo>
                      <a:cubicBezTo>
                        <a:pt x="527768" y="220335"/>
                        <a:pt x="525177" y="220024"/>
                        <a:pt x="522513" y="219439"/>
                      </a:cubicBezTo>
                      <a:cubicBezTo>
                        <a:pt x="519904" y="218866"/>
                        <a:pt x="517365" y="219632"/>
                        <a:pt x="514741" y="219532"/>
                      </a:cubicBezTo>
                      <a:cubicBezTo>
                        <a:pt x="515918" y="219284"/>
                        <a:pt x="517132" y="219314"/>
                        <a:pt x="518286" y="219018"/>
                      </a:cubicBezTo>
                      <a:cubicBezTo>
                        <a:pt x="519504" y="218707"/>
                        <a:pt x="520803" y="218407"/>
                        <a:pt x="521995" y="218044"/>
                      </a:cubicBezTo>
                      <a:cubicBezTo>
                        <a:pt x="522842" y="217785"/>
                        <a:pt x="523283" y="217049"/>
                        <a:pt x="524100" y="216797"/>
                      </a:cubicBezTo>
                      <a:cubicBezTo>
                        <a:pt x="525270" y="216438"/>
                        <a:pt x="526750" y="216501"/>
                        <a:pt x="527957" y="216320"/>
                      </a:cubicBezTo>
                      <a:cubicBezTo>
                        <a:pt x="528878" y="216187"/>
                        <a:pt x="528578" y="216013"/>
                        <a:pt x="529289" y="215602"/>
                      </a:cubicBezTo>
                      <a:cubicBezTo>
                        <a:pt x="529666" y="215384"/>
                        <a:pt x="530673" y="215317"/>
                        <a:pt x="531132" y="215165"/>
                      </a:cubicBezTo>
                      <a:cubicBezTo>
                        <a:pt x="532964" y="214566"/>
                        <a:pt x="534999" y="214788"/>
                        <a:pt x="536909" y="214792"/>
                      </a:cubicBezTo>
                      <a:cubicBezTo>
                        <a:pt x="538808" y="214803"/>
                        <a:pt x="541113" y="215025"/>
                        <a:pt x="542912" y="214348"/>
                      </a:cubicBezTo>
                      <a:cubicBezTo>
                        <a:pt x="543289" y="214207"/>
                        <a:pt x="543474" y="213911"/>
                        <a:pt x="543837" y="213752"/>
                      </a:cubicBezTo>
                      <a:cubicBezTo>
                        <a:pt x="544022" y="213670"/>
                        <a:pt x="544237" y="213774"/>
                        <a:pt x="544381" y="213704"/>
                      </a:cubicBezTo>
                      <a:cubicBezTo>
                        <a:pt x="545003" y="213415"/>
                        <a:pt x="545484" y="212601"/>
                        <a:pt x="546124" y="212183"/>
                      </a:cubicBezTo>
                      <a:cubicBezTo>
                        <a:pt x="546642" y="211842"/>
                        <a:pt x="547216" y="211624"/>
                        <a:pt x="547730" y="211298"/>
                      </a:cubicBezTo>
                      <a:cubicBezTo>
                        <a:pt x="549362" y="210251"/>
                        <a:pt x="550713" y="208756"/>
                        <a:pt x="552164" y="207487"/>
                      </a:cubicBezTo>
                      <a:cubicBezTo>
                        <a:pt x="552823" y="206913"/>
                        <a:pt x="552875" y="206699"/>
                        <a:pt x="553230" y="205770"/>
                      </a:cubicBezTo>
                      <a:cubicBezTo>
                        <a:pt x="553526" y="205015"/>
                        <a:pt x="553996" y="204663"/>
                        <a:pt x="554577" y="204068"/>
                      </a:cubicBezTo>
                      <a:cubicBezTo>
                        <a:pt x="555239" y="203390"/>
                        <a:pt x="556057" y="202665"/>
                        <a:pt x="556960" y="202303"/>
                      </a:cubicBezTo>
                      <a:cubicBezTo>
                        <a:pt x="557312" y="202158"/>
                        <a:pt x="557737" y="202247"/>
                        <a:pt x="558059" y="201995"/>
                      </a:cubicBezTo>
                      <a:cubicBezTo>
                        <a:pt x="558644" y="201529"/>
                        <a:pt x="558381" y="201363"/>
                        <a:pt x="559110" y="201137"/>
                      </a:cubicBezTo>
                      <a:cubicBezTo>
                        <a:pt x="560110" y="200830"/>
                        <a:pt x="561031" y="200238"/>
                        <a:pt x="562104" y="200045"/>
                      </a:cubicBezTo>
                      <a:cubicBezTo>
                        <a:pt x="563004" y="199890"/>
                        <a:pt x="564025" y="199945"/>
                        <a:pt x="564906" y="199679"/>
                      </a:cubicBezTo>
                      <a:cubicBezTo>
                        <a:pt x="565650" y="199449"/>
                        <a:pt x="565946" y="199042"/>
                        <a:pt x="566760" y="198876"/>
                      </a:cubicBezTo>
                      <a:cubicBezTo>
                        <a:pt x="568214" y="198576"/>
                        <a:pt x="569236" y="197399"/>
                        <a:pt x="570561" y="196719"/>
                      </a:cubicBezTo>
                      <a:cubicBezTo>
                        <a:pt x="571867" y="196052"/>
                        <a:pt x="573314" y="195483"/>
                        <a:pt x="574584" y="194783"/>
                      </a:cubicBezTo>
                      <a:cubicBezTo>
                        <a:pt x="575427" y="194313"/>
                        <a:pt x="576164" y="193717"/>
                        <a:pt x="577052" y="193366"/>
                      </a:cubicBezTo>
                      <a:cubicBezTo>
                        <a:pt x="579754" y="192300"/>
                        <a:pt x="581908" y="190072"/>
                        <a:pt x="584809" y="189680"/>
                      </a:cubicBezTo>
                      <a:cubicBezTo>
                        <a:pt x="585882" y="189540"/>
                        <a:pt x="587603" y="190169"/>
                        <a:pt x="588536" y="189721"/>
                      </a:cubicBezTo>
                      <a:cubicBezTo>
                        <a:pt x="588980" y="189510"/>
                        <a:pt x="589080" y="189147"/>
                        <a:pt x="589561" y="188862"/>
                      </a:cubicBezTo>
                      <a:cubicBezTo>
                        <a:pt x="590379" y="188385"/>
                        <a:pt x="591382" y="188200"/>
                        <a:pt x="592218" y="187852"/>
                      </a:cubicBezTo>
                      <a:cubicBezTo>
                        <a:pt x="592710" y="187649"/>
                        <a:pt x="592921" y="187279"/>
                        <a:pt x="593462" y="187134"/>
                      </a:cubicBezTo>
                      <a:cubicBezTo>
                        <a:pt x="594098" y="186957"/>
                        <a:pt x="594957" y="187083"/>
                        <a:pt x="595590" y="187197"/>
                      </a:cubicBezTo>
                      <a:cubicBezTo>
                        <a:pt x="597547" y="187545"/>
                        <a:pt x="599487" y="187612"/>
                        <a:pt x="601404" y="188222"/>
                      </a:cubicBezTo>
                      <a:cubicBezTo>
                        <a:pt x="602599" y="188607"/>
                        <a:pt x="603691" y="188589"/>
                        <a:pt x="604956" y="188589"/>
                      </a:cubicBezTo>
                      <a:cubicBezTo>
                        <a:pt x="607114" y="188592"/>
                        <a:pt x="609279" y="188589"/>
                        <a:pt x="611440" y="188589"/>
                      </a:cubicBezTo>
                      <a:cubicBezTo>
                        <a:pt x="614138" y="188589"/>
                        <a:pt x="617121" y="188922"/>
                        <a:pt x="619708" y="188315"/>
                      </a:cubicBezTo>
                      <a:cubicBezTo>
                        <a:pt x="621555" y="187878"/>
                        <a:pt x="623446" y="187134"/>
                        <a:pt x="625296" y="186809"/>
                      </a:cubicBezTo>
                      <a:cubicBezTo>
                        <a:pt x="626699" y="186564"/>
                        <a:pt x="628272" y="186746"/>
                        <a:pt x="629708" y="186746"/>
                      </a:cubicBezTo>
                      <a:cubicBezTo>
                        <a:pt x="632376" y="186746"/>
                        <a:pt x="635951" y="186157"/>
                        <a:pt x="638371" y="187330"/>
                      </a:cubicBezTo>
                      <a:cubicBezTo>
                        <a:pt x="639023" y="187645"/>
                        <a:pt x="638997" y="187797"/>
                        <a:pt x="639719" y="187849"/>
                      </a:cubicBezTo>
                      <a:cubicBezTo>
                        <a:pt x="640459" y="187904"/>
                        <a:pt x="641136" y="188067"/>
                        <a:pt x="641876" y="188174"/>
                      </a:cubicBezTo>
                      <a:cubicBezTo>
                        <a:pt x="643878" y="188474"/>
                        <a:pt x="645640" y="188966"/>
                        <a:pt x="647672" y="188955"/>
                      </a:cubicBezTo>
                      <a:cubicBezTo>
                        <a:pt x="648478" y="188955"/>
                        <a:pt x="649396" y="189073"/>
                        <a:pt x="650184" y="188925"/>
                      </a:cubicBezTo>
                      <a:cubicBezTo>
                        <a:pt x="650440" y="188877"/>
                        <a:pt x="651221" y="188689"/>
                        <a:pt x="651380" y="188548"/>
                      </a:cubicBezTo>
                      <a:cubicBezTo>
                        <a:pt x="651498" y="188444"/>
                        <a:pt x="651558" y="188015"/>
                        <a:pt x="651617" y="187908"/>
                      </a:cubicBezTo>
                      <a:cubicBezTo>
                        <a:pt x="652079" y="187127"/>
                        <a:pt x="652549" y="186379"/>
                        <a:pt x="653130" y="185665"/>
                      </a:cubicBezTo>
                      <a:cubicBezTo>
                        <a:pt x="653689" y="184981"/>
                        <a:pt x="654540" y="184100"/>
                        <a:pt x="654751" y="183201"/>
                      </a:cubicBezTo>
                      <a:cubicBezTo>
                        <a:pt x="654892" y="182631"/>
                        <a:pt x="654944" y="181576"/>
                        <a:pt x="654700" y="181099"/>
                      </a:cubicBezTo>
                      <a:cubicBezTo>
                        <a:pt x="654489" y="180684"/>
                        <a:pt x="654185" y="180684"/>
                        <a:pt x="653856" y="180385"/>
                      </a:cubicBezTo>
                      <a:cubicBezTo>
                        <a:pt x="653360" y="179944"/>
                        <a:pt x="653241" y="179345"/>
                        <a:pt x="652871" y="178816"/>
                      </a:cubicBezTo>
                      <a:cubicBezTo>
                        <a:pt x="651669" y="177106"/>
                        <a:pt x="649744" y="175933"/>
                        <a:pt x="649074" y="173935"/>
                      </a:cubicBezTo>
                      <a:cubicBezTo>
                        <a:pt x="648741" y="172947"/>
                        <a:pt x="648071" y="172207"/>
                        <a:pt x="647742" y="171237"/>
                      </a:cubicBezTo>
                      <a:cubicBezTo>
                        <a:pt x="647401" y="170234"/>
                        <a:pt x="647350" y="169572"/>
                        <a:pt x="646654" y="168684"/>
                      </a:cubicBezTo>
                      <a:cubicBezTo>
                        <a:pt x="646121" y="168010"/>
                        <a:pt x="645840" y="167300"/>
                        <a:pt x="645333" y="166623"/>
                      </a:cubicBezTo>
                      <a:cubicBezTo>
                        <a:pt x="644803" y="165920"/>
                        <a:pt x="644330" y="165335"/>
                        <a:pt x="643897" y="164558"/>
                      </a:cubicBezTo>
                      <a:cubicBezTo>
                        <a:pt x="643327" y="163529"/>
                        <a:pt x="642642" y="163070"/>
                        <a:pt x="641872" y="162193"/>
                      </a:cubicBezTo>
                      <a:cubicBezTo>
                        <a:pt x="641288" y="161520"/>
                        <a:pt x="640773" y="160739"/>
                        <a:pt x="640222" y="160040"/>
                      </a:cubicBezTo>
                      <a:cubicBezTo>
                        <a:pt x="639596" y="159251"/>
                        <a:pt x="639582" y="158271"/>
                        <a:pt x="639271" y="157301"/>
                      </a:cubicBezTo>
                      <a:cubicBezTo>
                        <a:pt x="639034" y="156550"/>
                        <a:pt x="638712" y="155703"/>
                        <a:pt x="638568" y="154963"/>
                      </a:cubicBezTo>
                      <a:cubicBezTo>
                        <a:pt x="638268" y="153423"/>
                        <a:pt x="638538" y="151547"/>
                        <a:pt x="638538" y="149989"/>
                      </a:cubicBezTo>
                      <a:lnTo>
                        <a:pt x="638538" y="145771"/>
                      </a:lnTo>
                      <a:cubicBezTo>
                        <a:pt x="638538" y="143591"/>
                        <a:pt x="636395" y="143824"/>
                        <a:pt x="636073" y="141726"/>
                      </a:cubicBezTo>
                      <a:cubicBezTo>
                        <a:pt x="635655" y="139043"/>
                        <a:pt x="634882" y="137211"/>
                        <a:pt x="633827" y="134632"/>
                      </a:cubicBezTo>
                      <a:cubicBezTo>
                        <a:pt x="632402" y="131146"/>
                        <a:pt x="632202" y="127538"/>
                        <a:pt x="631569" y="123942"/>
                      </a:cubicBezTo>
                      <a:cubicBezTo>
                        <a:pt x="631210" y="121917"/>
                        <a:pt x="631517" y="119608"/>
                        <a:pt x="631517" y="117536"/>
                      </a:cubicBezTo>
                      <a:cubicBezTo>
                        <a:pt x="631517" y="114927"/>
                        <a:pt x="631151" y="112026"/>
                        <a:pt x="631569" y="109458"/>
                      </a:cubicBezTo>
                      <a:cubicBezTo>
                        <a:pt x="631802" y="108015"/>
                        <a:pt x="631880" y="106538"/>
                        <a:pt x="632117" y="105110"/>
                      </a:cubicBezTo>
                      <a:cubicBezTo>
                        <a:pt x="632217" y="104551"/>
                        <a:pt x="632535" y="104159"/>
                        <a:pt x="632646" y="103570"/>
                      </a:cubicBezTo>
                      <a:cubicBezTo>
                        <a:pt x="632750" y="103008"/>
                        <a:pt x="632554" y="102438"/>
                        <a:pt x="632720" y="101861"/>
                      </a:cubicBezTo>
                      <a:cubicBezTo>
                        <a:pt x="632957" y="101073"/>
                        <a:pt x="633642" y="100614"/>
                        <a:pt x="633782" y="99789"/>
                      </a:cubicBezTo>
                      <a:cubicBezTo>
                        <a:pt x="633845" y="99426"/>
                        <a:pt x="633638" y="99026"/>
                        <a:pt x="633705" y="98660"/>
                      </a:cubicBezTo>
                      <a:cubicBezTo>
                        <a:pt x="633797" y="98190"/>
                        <a:pt x="634160" y="98197"/>
                        <a:pt x="634241" y="97764"/>
                      </a:cubicBezTo>
                      <a:cubicBezTo>
                        <a:pt x="634411" y="96899"/>
                        <a:pt x="634219" y="96014"/>
                        <a:pt x="634263" y="95133"/>
                      </a:cubicBezTo>
                      <a:cubicBezTo>
                        <a:pt x="634326" y="93775"/>
                        <a:pt x="634808" y="92525"/>
                        <a:pt x="634848" y="91167"/>
                      </a:cubicBezTo>
                      <a:cubicBezTo>
                        <a:pt x="634885" y="89997"/>
                        <a:pt x="634845" y="88817"/>
                        <a:pt x="634845" y="87647"/>
                      </a:cubicBezTo>
                      <a:cubicBezTo>
                        <a:pt x="634845" y="86352"/>
                        <a:pt x="634763" y="85027"/>
                        <a:pt x="634848" y="83740"/>
                      </a:cubicBezTo>
                      <a:cubicBezTo>
                        <a:pt x="634904" y="82944"/>
                        <a:pt x="634793" y="82752"/>
                        <a:pt x="635092" y="81952"/>
                      </a:cubicBezTo>
                      <a:cubicBezTo>
                        <a:pt x="635400" y="81138"/>
                        <a:pt x="635884" y="80809"/>
                        <a:pt x="635977" y="79873"/>
                      </a:cubicBezTo>
                      <a:cubicBezTo>
                        <a:pt x="636118" y="78496"/>
                        <a:pt x="635903" y="77331"/>
                        <a:pt x="636354" y="75991"/>
                      </a:cubicBezTo>
                      <a:cubicBezTo>
                        <a:pt x="636662" y="75084"/>
                        <a:pt x="637254" y="74263"/>
                        <a:pt x="637565" y="73464"/>
                      </a:cubicBezTo>
                      <a:cubicBezTo>
                        <a:pt x="637783" y="72901"/>
                        <a:pt x="637491" y="72305"/>
                        <a:pt x="637709" y="71687"/>
                      </a:cubicBezTo>
                      <a:cubicBezTo>
                        <a:pt x="637850" y="71288"/>
                        <a:pt x="638301" y="70770"/>
                        <a:pt x="638531" y="70377"/>
                      </a:cubicBezTo>
                      <a:cubicBezTo>
                        <a:pt x="639763" y="68290"/>
                        <a:pt x="642098" y="66070"/>
                        <a:pt x="642616" y="63672"/>
                      </a:cubicBezTo>
                      <a:cubicBezTo>
                        <a:pt x="643083" y="61522"/>
                        <a:pt x="643149" y="59442"/>
                        <a:pt x="643149" y="57174"/>
                      </a:cubicBezTo>
                      <a:cubicBezTo>
                        <a:pt x="643149" y="54906"/>
                        <a:pt x="643434" y="52267"/>
                        <a:pt x="643197" y="49943"/>
                      </a:cubicBezTo>
                      <a:cubicBezTo>
                        <a:pt x="642835" y="46454"/>
                        <a:pt x="635203" y="47723"/>
                        <a:pt x="632520" y="47742"/>
                      </a:cubicBezTo>
                      <a:cubicBezTo>
                        <a:pt x="630600" y="47753"/>
                        <a:pt x="628938" y="47338"/>
                        <a:pt x="627062" y="47161"/>
                      </a:cubicBezTo>
                      <a:cubicBezTo>
                        <a:pt x="626007" y="47057"/>
                        <a:pt x="624800" y="47434"/>
                        <a:pt x="623764" y="47212"/>
                      </a:cubicBezTo>
                      <a:cubicBezTo>
                        <a:pt x="622820" y="47016"/>
                        <a:pt x="621958" y="46709"/>
                        <a:pt x="621003" y="46509"/>
                      </a:cubicBezTo>
                      <a:cubicBezTo>
                        <a:pt x="620485" y="46406"/>
                        <a:pt x="619875" y="46228"/>
                        <a:pt x="619331" y="46121"/>
                      </a:cubicBezTo>
                      <a:cubicBezTo>
                        <a:pt x="618165" y="45888"/>
                        <a:pt x="618587" y="45410"/>
                        <a:pt x="617699" y="44800"/>
                      </a:cubicBezTo>
                      <a:cubicBezTo>
                        <a:pt x="616573" y="44023"/>
                        <a:pt x="614938" y="43930"/>
                        <a:pt x="613661" y="43308"/>
                      </a:cubicBezTo>
                      <a:cubicBezTo>
                        <a:pt x="612403" y="42698"/>
                        <a:pt x="611711" y="41995"/>
                        <a:pt x="610622" y="41218"/>
                      </a:cubicBezTo>
                      <a:cubicBezTo>
                        <a:pt x="610182" y="40907"/>
                        <a:pt x="609187" y="40311"/>
                        <a:pt x="608672" y="40111"/>
                      </a:cubicBezTo>
                      <a:cubicBezTo>
                        <a:pt x="608261" y="40163"/>
                        <a:pt x="607884" y="40089"/>
                        <a:pt x="607547" y="39889"/>
                      </a:cubicBezTo>
                      <a:cubicBezTo>
                        <a:pt x="607162" y="39771"/>
                        <a:pt x="606951" y="39471"/>
                        <a:pt x="606911" y="39005"/>
                      </a:cubicBezTo>
                      <a:cubicBezTo>
                        <a:pt x="605327" y="37554"/>
                        <a:pt x="602447" y="38457"/>
                        <a:pt x="600589" y="37251"/>
                      </a:cubicBezTo>
                      <a:cubicBezTo>
                        <a:pt x="599587" y="36599"/>
                        <a:pt x="598539" y="35682"/>
                        <a:pt x="597614" y="34916"/>
                      </a:cubicBezTo>
                      <a:cubicBezTo>
                        <a:pt x="596618" y="34094"/>
                        <a:pt x="594901" y="32673"/>
                        <a:pt x="594265" y="31578"/>
                      </a:cubicBezTo>
                      <a:cubicBezTo>
                        <a:pt x="593691" y="30590"/>
                        <a:pt x="593499" y="29032"/>
                        <a:pt x="592788" y="28166"/>
                      </a:cubicBezTo>
                      <a:cubicBezTo>
                        <a:pt x="592148" y="27389"/>
                        <a:pt x="591115" y="27807"/>
                        <a:pt x="590519" y="26716"/>
                      </a:cubicBezTo>
                      <a:cubicBezTo>
                        <a:pt x="590468" y="26608"/>
                        <a:pt x="590198" y="25539"/>
                        <a:pt x="590131" y="25350"/>
                      </a:cubicBezTo>
                      <a:cubicBezTo>
                        <a:pt x="589901" y="24688"/>
                        <a:pt x="589517" y="24092"/>
                        <a:pt x="589402" y="23393"/>
                      </a:cubicBezTo>
                      <a:cubicBezTo>
                        <a:pt x="589224" y="22342"/>
                        <a:pt x="590183" y="19888"/>
                        <a:pt x="588428" y="19959"/>
                      </a:cubicBezTo>
                      <a:cubicBezTo>
                        <a:pt x="588114" y="18956"/>
                        <a:pt x="587947" y="17624"/>
                        <a:pt x="587104" y="16843"/>
                      </a:cubicBezTo>
                      <a:cubicBezTo>
                        <a:pt x="586778" y="16536"/>
                        <a:pt x="586093" y="16573"/>
                        <a:pt x="585782" y="16210"/>
                      </a:cubicBezTo>
                      <a:cubicBezTo>
                        <a:pt x="585457" y="15825"/>
                        <a:pt x="585468" y="15233"/>
                        <a:pt x="585220" y="14837"/>
                      </a:cubicBezTo>
                      <a:cubicBezTo>
                        <a:pt x="584965" y="14445"/>
                        <a:pt x="584687" y="14434"/>
                        <a:pt x="584443" y="14008"/>
                      </a:cubicBezTo>
                      <a:cubicBezTo>
                        <a:pt x="584213" y="13605"/>
                        <a:pt x="584128" y="13005"/>
                        <a:pt x="583888" y="12543"/>
                      </a:cubicBezTo>
                      <a:cubicBezTo>
                        <a:pt x="583521" y="11832"/>
                        <a:pt x="582911" y="11126"/>
                        <a:pt x="582552" y="10363"/>
                      </a:cubicBezTo>
                      <a:cubicBezTo>
                        <a:pt x="582152" y="9494"/>
                        <a:pt x="582344" y="8676"/>
                        <a:pt x="581978" y="7799"/>
                      </a:cubicBezTo>
                      <a:cubicBezTo>
                        <a:pt x="581552" y="6789"/>
                        <a:pt x="580709" y="6356"/>
                        <a:pt x="579887" y="5686"/>
                      </a:cubicBezTo>
                      <a:cubicBezTo>
                        <a:pt x="578980" y="4946"/>
                        <a:pt x="578225" y="4261"/>
                        <a:pt x="577245" y="3725"/>
                      </a:cubicBezTo>
                      <a:cubicBezTo>
                        <a:pt x="576427" y="3273"/>
                        <a:pt x="575598" y="2988"/>
                        <a:pt x="574791" y="2574"/>
                      </a:cubicBezTo>
                      <a:cubicBezTo>
                        <a:pt x="573588" y="1952"/>
                        <a:pt x="572493" y="1097"/>
                        <a:pt x="571123" y="783"/>
                      </a:cubicBezTo>
                      <a:cubicBezTo>
                        <a:pt x="569946" y="509"/>
                        <a:pt x="568688" y="590"/>
                        <a:pt x="567478" y="390"/>
                      </a:cubicBezTo>
                      <a:cubicBezTo>
                        <a:pt x="564340" y="-128"/>
                        <a:pt x="561039" y="117"/>
                        <a:pt x="557860" y="117"/>
                      </a:cubicBezTo>
                      <a:cubicBezTo>
                        <a:pt x="555447" y="117"/>
                        <a:pt x="552930" y="-128"/>
                        <a:pt x="550539" y="91"/>
                      </a:cubicBezTo>
                      <a:cubicBezTo>
                        <a:pt x="549836" y="154"/>
                        <a:pt x="549225" y="313"/>
                        <a:pt x="548633" y="698"/>
                      </a:cubicBezTo>
                      <a:cubicBezTo>
                        <a:pt x="548089" y="1045"/>
                        <a:pt x="547882" y="1708"/>
                        <a:pt x="547379" y="2085"/>
                      </a:cubicBezTo>
                      <a:cubicBezTo>
                        <a:pt x="547212" y="2211"/>
                        <a:pt x="547020" y="2289"/>
                        <a:pt x="546850" y="2396"/>
                      </a:cubicBezTo>
                      <a:cubicBezTo>
                        <a:pt x="546294" y="2755"/>
                        <a:pt x="545784" y="3096"/>
                        <a:pt x="545180" y="3384"/>
                      </a:cubicBezTo>
                      <a:cubicBezTo>
                        <a:pt x="544699" y="3621"/>
                        <a:pt x="544259" y="3939"/>
                        <a:pt x="543819" y="4228"/>
                      </a:cubicBezTo>
                      <a:cubicBezTo>
                        <a:pt x="543571" y="4387"/>
                        <a:pt x="543452" y="4483"/>
                        <a:pt x="543119" y="4483"/>
                      </a:cubicBezTo>
                      <a:cubicBezTo>
                        <a:pt x="542786" y="4483"/>
                        <a:pt x="542453" y="4628"/>
                        <a:pt x="542135" y="4705"/>
                      </a:cubicBezTo>
                      <a:cubicBezTo>
                        <a:pt x="541772" y="4794"/>
                        <a:pt x="541520" y="4735"/>
                        <a:pt x="541184" y="4935"/>
                      </a:cubicBezTo>
                      <a:cubicBezTo>
                        <a:pt x="540843" y="5127"/>
                        <a:pt x="540421" y="5190"/>
                        <a:pt x="540033" y="5242"/>
                      </a:cubicBezTo>
                      <a:cubicBezTo>
                        <a:pt x="539511" y="5316"/>
                        <a:pt x="539022" y="5464"/>
                        <a:pt x="538504" y="5471"/>
                      </a:cubicBezTo>
                      <a:cubicBezTo>
                        <a:pt x="538223" y="5471"/>
                        <a:pt x="538112" y="5527"/>
                        <a:pt x="537879" y="5693"/>
                      </a:cubicBezTo>
                      <a:cubicBezTo>
                        <a:pt x="537594" y="5897"/>
                        <a:pt x="537435" y="5819"/>
                        <a:pt x="537090" y="5838"/>
                      </a:cubicBezTo>
                      <a:cubicBezTo>
                        <a:pt x="536417" y="5875"/>
                        <a:pt x="535836" y="6185"/>
                        <a:pt x="535199" y="6326"/>
                      </a:cubicBezTo>
                      <a:cubicBezTo>
                        <a:pt x="534696" y="6433"/>
                        <a:pt x="534185" y="6555"/>
                        <a:pt x="533682" y="6648"/>
                      </a:cubicBezTo>
                      <a:cubicBezTo>
                        <a:pt x="533552" y="6674"/>
                        <a:pt x="533412" y="6670"/>
                        <a:pt x="533282" y="6700"/>
                      </a:cubicBezTo>
                      <a:cubicBezTo>
                        <a:pt x="533112" y="6740"/>
                        <a:pt x="533075" y="6829"/>
                        <a:pt x="532923" y="6896"/>
                      </a:cubicBezTo>
                      <a:cubicBezTo>
                        <a:pt x="532742" y="6974"/>
                        <a:pt x="532601" y="6951"/>
                        <a:pt x="532409" y="6951"/>
                      </a:cubicBezTo>
                      <a:cubicBezTo>
                        <a:pt x="531698" y="6937"/>
                        <a:pt x="531025" y="7025"/>
                        <a:pt x="530322" y="7081"/>
                      </a:cubicBezTo>
                      <a:cubicBezTo>
                        <a:pt x="529622" y="7136"/>
                        <a:pt x="528893" y="7070"/>
                        <a:pt x="528190" y="7077"/>
                      </a:cubicBezTo>
                      <a:cubicBezTo>
                        <a:pt x="527694" y="7077"/>
                        <a:pt x="527072" y="7210"/>
                        <a:pt x="526624" y="7444"/>
                      </a:cubicBezTo>
                      <a:cubicBezTo>
                        <a:pt x="526310" y="7614"/>
                        <a:pt x="526066" y="7880"/>
                        <a:pt x="525770" y="8065"/>
                      </a:cubicBezTo>
                      <a:cubicBezTo>
                        <a:pt x="525444" y="8276"/>
                        <a:pt x="524955" y="8247"/>
                        <a:pt x="524593" y="8380"/>
                      </a:cubicBezTo>
                      <a:cubicBezTo>
                        <a:pt x="524126" y="8557"/>
                        <a:pt x="523712" y="8831"/>
                        <a:pt x="523253" y="8990"/>
                      </a:cubicBezTo>
                      <a:cubicBezTo>
                        <a:pt x="523042" y="9068"/>
                        <a:pt x="522809" y="9094"/>
                        <a:pt x="522590" y="9168"/>
                      </a:cubicBezTo>
                      <a:cubicBezTo>
                        <a:pt x="522450" y="9216"/>
                        <a:pt x="522328" y="9353"/>
                        <a:pt x="522206" y="9397"/>
                      </a:cubicBezTo>
                      <a:cubicBezTo>
                        <a:pt x="522035" y="9460"/>
                        <a:pt x="521821" y="9420"/>
                        <a:pt x="521643" y="9420"/>
                      </a:cubicBezTo>
                      <a:cubicBezTo>
                        <a:pt x="521551" y="9420"/>
                        <a:pt x="521465" y="9379"/>
                        <a:pt x="521380" y="9357"/>
                      </a:cubicBezTo>
                      <a:cubicBezTo>
                        <a:pt x="520029" y="10589"/>
                        <a:pt x="517709" y="11614"/>
                        <a:pt x="516343" y="12213"/>
                      </a:cubicBezTo>
                      <a:cubicBezTo>
                        <a:pt x="513294" y="13553"/>
                        <a:pt x="509819" y="14523"/>
                        <a:pt x="506525" y="14989"/>
                      </a:cubicBezTo>
                      <a:cubicBezTo>
                        <a:pt x="504797" y="15237"/>
                        <a:pt x="502817" y="15218"/>
                        <a:pt x="501066" y="15030"/>
                      </a:cubicBezTo>
                      <a:cubicBezTo>
                        <a:pt x="500115" y="14926"/>
                        <a:pt x="497995" y="14904"/>
                        <a:pt x="497151" y="14493"/>
                      </a:cubicBezTo>
                      <a:cubicBezTo>
                        <a:pt x="496777" y="14308"/>
                        <a:pt x="496707" y="13923"/>
                        <a:pt x="496414" y="13738"/>
                      </a:cubicBezTo>
                      <a:cubicBezTo>
                        <a:pt x="495767" y="13335"/>
                        <a:pt x="495160" y="13390"/>
                        <a:pt x="494312" y="13405"/>
                      </a:cubicBezTo>
                      <a:cubicBezTo>
                        <a:pt x="493102" y="13427"/>
                        <a:pt x="491910" y="13498"/>
                        <a:pt x="490719" y="13290"/>
                      </a:cubicBezTo>
                      <a:cubicBezTo>
                        <a:pt x="489560" y="13094"/>
                        <a:pt x="488406" y="12954"/>
                        <a:pt x="487244" y="12750"/>
                      </a:cubicBezTo>
                      <a:cubicBezTo>
                        <a:pt x="485752" y="12491"/>
                        <a:pt x="484609" y="11788"/>
                        <a:pt x="483077" y="11729"/>
                      </a:cubicBezTo>
                      <a:cubicBezTo>
                        <a:pt x="481222" y="11662"/>
                        <a:pt x="478277" y="11259"/>
                        <a:pt x="476644" y="12036"/>
                      </a:cubicBezTo>
                      <a:cubicBezTo>
                        <a:pt x="475505" y="12580"/>
                        <a:pt x="474702" y="13838"/>
                        <a:pt x="473647" y="14541"/>
                      </a:cubicBezTo>
                      <a:cubicBezTo>
                        <a:pt x="472622" y="15226"/>
                        <a:pt x="472337" y="15603"/>
                        <a:pt x="471622" y="16458"/>
                      </a:cubicBezTo>
                      <a:cubicBezTo>
                        <a:pt x="470446" y="17875"/>
                        <a:pt x="468706" y="18797"/>
                        <a:pt x="467548" y="20310"/>
                      </a:cubicBezTo>
                      <a:cubicBezTo>
                        <a:pt x="467070" y="20924"/>
                        <a:pt x="466911" y="21698"/>
                        <a:pt x="466404" y="22308"/>
                      </a:cubicBezTo>
                      <a:cubicBezTo>
                        <a:pt x="466019" y="22775"/>
                        <a:pt x="465494" y="22971"/>
                        <a:pt x="465098" y="23381"/>
                      </a:cubicBezTo>
                      <a:cubicBezTo>
                        <a:pt x="464409" y="24099"/>
                        <a:pt x="464406" y="25080"/>
                        <a:pt x="464202" y="26042"/>
                      </a:cubicBezTo>
                      <a:cubicBezTo>
                        <a:pt x="462800" y="26471"/>
                        <a:pt x="462137" y="26708"/>
                        <a:pt x="461319" y="27818"/>
                      </a:cubicBezTo>
                      <a:cubicBezTo>
                        <a:pt x="460435" y="29014"/>
                        <a:pt x="459306" y="29865"/>
                        <a:pt x="458103" y="30879"/>
                      </a:cubicBezTo>
                      <a:cubicBezTo>
                        <a:pt x="456664" y="32100"/>
                        <a:pt x="456416" y="32955"/>
                        <a:pt x="455442" y="34487"/>
                      </a:cubicBezTo>
                      <a:cubicBezTo>
                        <a:pt x="454946" y="35275"/>
                        <a:pt x="454258" y="35819"/>
                        <a:pt x="453381" y="36118"/>
                      </a:cubicBezTo>
                      <a:cubicBezTo>
                        <a:pt x="452730" y="36477"/>
                        <a:pt x="452422" y="37036"/>
                        <a:pt x="452463" y="37780"/>
                      </a:cubicBezTo>
                      <a:cubicBezTo>
                        <a:pt x="451997" y="38601"/>
                        <a:pt x="451127" y="39612"/>
                        <a:pt x="450905" y="40526"/>
                      </a:cubicBezTo>
                      <a:cubicBezTo>
                        <a:pt x="450713" y="41288"/>
                        <a:pt x="451020" y="41943"/>
                        <a:pt x="450709" y="42768"/>
                      </a:cubicBezTo>
                      <a:cubicBezTo>
                        <a:pt x="450280" y="43912"/>
                        <a:pt x="449099" y="44607"/>
                        <a:pt x="448440" y="45507"/>
                      </a:cubicBezTo>
                      <a:cubicBezTo>
                        <a:pt x="447626" y="46631"/>
                        <a:pt x="447323" y="47793"/>
                        <a:pt x="446390" y="48863"/>
                      </a:cubicBezTo>
                      <a:cubicBezTo>
                        <a:pt x="445717" y="49237"/>
                        <a:pt x="445195" y="49762"/>
                        <a:pt x="444825" y="50436"/>
                      </a:cubicBezTo>
                      <a:cubicBezTo>
                        <a:pt x="444399" y="51372"/>
                        <a:pt x="444044" y="52334"/>
                        <a:pt x="443751" y="53318"/>
                      </a:cubicBezTo>
                      <a:cubicBezTo>
                        <a:pt x="443322" y="54473"/>
                        <a:pt x="442686" y="56242"/>
                        <a:pt x="441834" y="57196"/>
                      </a:cubicBezTo>
                      <a:cubicBezTo>
                        <a:pt x="441235" y="57870"/>
                        <a:pt x="440317" y="58273"/>
                        <a:pt x="439684" y="58950"/>
                      </a:cubicBezTo>
                      <a:cubicBezTo>
                        <a:pt x="439037" y="59639"/>
                        <a:pt x="438707" y="60519"/>
                        <a:pt x="438245" y="61274"/>
                      </a:cubicBezTo>
                      <a:cubicBezTo>
                        <a:pt x="437660" y="62236"/>
                        <a:pt x="436853" y="63580"/>
                        <a:pt x="436113" y="64423"/>
                      </a:cubicBezTo>
                      <a:cubicBezTo>
                        <a:pt x="435595" y="65004"/>
                        <a:pt x="434954" y="65345"/>
                        <a:pt x="434455" y="65992"/>
                      </a:cubicBezTo>
                      <a:cubicBezTo>
                        <a:pt x="433441" y="67313"/>
                        <a:pt x="432571" y="68616"/>
                        <a:pt x="431342" y="69848"/>
                      </a:cubicBezTo>
                      <a:cubicBezTo>
                        <a:pt x="430798" y="70396"/>
                        <a:pt x="430173" y="71428"/>
                        <a:pt x="429392" y="71587"/>
                      </a:cubicBezTo>
                      <a:cubicBezTo>
                        <a:pt x="426916" y="69637"/>
                        <a:pt x="424899" y="66843"/>
                        <a:pt x="423545" y="64046"/>
                      </a:cubicBezTo>
                      <a:cubicBezTo>
                        <a:pt x="423090" y="63099"/>
                        <a:pt x="422808" y="60190"/>
                        <a:pt x="423264" y="59198"/>
                      </a:cubicBezTo>
                      <a:cubicBezTo>
                        <a:pt x="423545" y="58584"/>
                        <a:pt x="424318" y="58510"/>
                        <a:pt x="424859" y="58040"/>
                      </a:cubicBezTo>
                      <a:cubicBezTo>
                        <a:pt x="425665" y="57329"/>
                        <a:pt x="425776" y="56297"/>
                        <a:pt x="426424" y="55461"/>
                      </a:cubicBezTo>
                      <a:cubicBezTo>
                        <a:pt x="427723" y="53773"/>
                        <a:pt x="430695" y="52552"/>
                        <a:pt x="431520" y="50521"/>
                      </a:cubicBezTo>
                      <a:cubicBezTo>
                        <a:pt x="431809" y="49803"/>
                        <a:pt x="431853" y="48533"/>
                        <a:pt x="431986" y="47753"/>
                      </a:cubicBezTo>
                      <a:cubicBezTo>
                        <a:pt x="432153" y="46802"/>
                        <a:pt x="432112" y="45888"/>
                        <a:pt x="432112" y="44926"/>
                      </a:cubicBezTo>
                      <a:cubicBezTo>
                        <a:pt x="432116" y="42587"/>
                        <a:pt x="431790" y="41695"/>
                        <a:pt x="430143" y="39971"/>
                      </a:cubicBezTo>
                      <a:cubicBezTo>
                        <a:pt x="429407" y="39201"/>
                        <a:pt x="429226" y="38635"/>
                        <a:pt x="428837" y="37606"/>
                      </a:cubicBezTo>
                      <a:cubicBezTo>
                        <a:pt x="428626" y="37047"/>
                        <a:pt x="428756" y="36785"/>
                        <a:pt x="428267" y="36385"/>
                      </a:cubicBezTo>
                      <a:cubicBezTo>
                        <a:pt x="427830" y="36022"/>
                        <a:pt x="427109" y="36022"/>
                        <a:pt x="426583" y="35797"/>
                      </a:cubicBezTo>
                      <a:cubicBezTo>
                        <a:pt x="425336" y="35249"/>
                        <a:pt x="424933" y="34990"/>
                        <a:pt x="423563" y="35016"/>
                      </a:cubicBezTo>
                      <a:cubicBezTo>
                        <a:pt x="420851" y="35064"/>
                        <a:pt x="418075" y="35175"/>
                        <a:pt x="415373" y="35064"/>
                      </a:cubicBezTo>
                      <a:cubicBezTo>
                        <a:pt x="413974" y="35001"/>
                        <a:pt x="412905" y="34309"/>
                        <a:pt x="411576" y="34009"/>
                      </a:cubicBezTo>
                      <a:cubicBezTo>
                        <a:pt x="410292" y="33721"/>
                        <a:pt x="409012" y="34076"/>
                        <a:pt x="407724" y="33957"/>
                      </a:cubicBezTo>
                      <a:cubicBezTo>
                        <a:pt x="406643" y="33854"/>
                        <a:pt x="406099" y="33202"/>
                        <a:pt x="405126" y="32903"/>
                      </a:cubicBezTo>
                      <a:cubicBezTo>
                        <a:pt x="404230" y="32629"/>
                        <a:pt x="403297" y="32888"/>
                        <a:pt x="402380" y="32840"/>
                      </a:cubicBezTo>
                      <a:cubicBezTo>
                        <a:pt x="401047" y="32766"/>
                        <a:pt x="399774" y="32296"/>
                        <a:pt x="398438" y="32233"/>
                      </a:cubicBezTo>
                      <a:cubicBezTo>
                        <a:pt x="397398" y="32181"/>
                        <a:pt x="396332" y="32248"/>
                        <a:pt x="395289" y="32248"/>
                      </a:cubicBezTo>
                      <a:cubicBezTo>
                        <a:pt x="393187" y="32259"/>
                        <a:pt x="391236" y="31741"/>
                        <a:pt x="389168" y="31693"/>
                      </a:cubicBezTo>
                      <a:cubicBezTo>
                        <a:pt x="387702" y="31656"/>
                        <a:pt x="386237" y="31704"/>
                        <a:pt x="384767" y="31696"/>
                      </a:cubicBezTo>
                      <a:cubicBezTo>
                        <a:pt x="383946" y="31696"/>
                        <a:pt x="383109" y="31634"/>
                        <a:pt x="382288" y="31648"/>
                      </a:cubicBezTo>
                      <a:cubicBezTo>
                        <a:pt x="379890" y="31704"/>
                        <a:pt x="377906" y="32740"/>
                        <a:pt x="375656" y="33413"/>
                      </a:cubicBezTo>
                      <a:cubicBezTo>
                        <a:pt x="374486" y="33765"/>
                        <a:pt x="373272" y="33750"/>
                        <a:pt x="372140" y="34168"/>
                      </a:cubicBezTo>
                      <a:cubicBezTo>
                        <a:pt x="371629" y="34353"/>
                        <a:pt x="371281" y="34727"/>
                        <a:pt x="370737" y="34894"/>
                      </a:cubicBezTo>
                      <a:cubicBezTo>
                        <a:pt x="369701" y="35204"/>
                        <a:pt x="368584" y="34997"/>
                        <a:pt x="367595" y="35567"/>
                      </a:cubicBezTo>
                      <a:cubicBezTo>
                        <a:pt x="366015" y="36477"/>
                        <a:pt x="364853" y="38542"/>
                        <a:pt x="363521" y="39793"/>
                      </a:cubicBezTo>
                      <a:cubicBezTo>
                        <a:pt x="362699" y="40563"/>
                        <a:pt x="362085" y="41358"/>
                        <a:pt x="361396" y="42217"/>
                      </a:cubicBezTo>
                      <a:cubicBezTo>
                        <a:pt x="359194" y="44937"/>
                        <a:pt x="355338" y="45799"/>
                        <a:pt x="352855" y="48212"/>
                      </a:cubicBezTo>
                      <a:cubicBezTo>
                        <a:pt x="351582" y="49455"/>
                        <a:pt x="349983" y="50058"/>
                        <a:pt x="348455" y="50791"/>
                      </a:cubicBezTo>
                      <a:cubicBezTo>
                        <a:pt x="346934" y="51527"/>
                        <a:pt x="345820" y="52867"/>
                        <a:pt x="344287" y="53596"/>
                      </a:cubicBezTo>
                      <a:cubicBezTo>
                        <a:pt x="343059" y="54184"/>
                        <a:pt x="341689" y="54014"/>
                        <a:pt x="340527" y="54513"/>
                      </a:cubicBezTo>
                      <a:cubicBezTo>
                        <a:pt x="339839" y="54810"/>
                        <a:pt x="339462" y="55398"/>
                        <a:pt x="338936" y="55927"/>
                      </a:cubicBezTo>
                      <a:cubicBezTo>
                        <a:pt x="338277" y="56589"/>
                        <a:pt x="337663" y="56771"/>
                        <a:pt x="336986" y="57267"/>
                      </a:cubicBezTo>
                      <a:cubicBezTo>
                        <a:pt x="335894" y="58062"/>
                        <a:pt x="335002" y="59528"/>
                        <a:pt x="334454" y="60771"/>
                      </a:cubicBezTo>
                      <a:cubicBezTo>
                        <a:pt x="333973" y="61859"/>
                        <a:pt x="333533" y="63002"/>
                        <a:pt x="333481" y="64198"/>
                      </a:cubicBezTo>
                      <a:cubicBezTo>
                        <a:pt x="333429" y="65297"/>
                        <a:pt x="334003" y="67406"/>
                        <a:pt x="333211" y="68198"/>
                      </a:cubicBezTo>
                      <a:cubicBezTo>
                        <a:pt x="332904" y="68509"/>
                        <a:pt x="331886" y="68616"/>
                        <a:pt x="331508" y="68745"/>
                      </a:cubicBezTo>
                      <a:cubicBezTo>
                        <a:pt x="329902" y="69289"/>
                        <a:pt x="328899" y="70403"/>
                        <a:pt x="327404" y="71025"/>
                      </a:cubicBezTo>
                      <a:cubicBezTo>
                        <a:pt x="325928" y="71636"/>
                        <a:pt x="324610" y="72128"/>
                        <a:pt x="323204" y="72975"/>
                      </a:cubicBezTo>
                      <a:cubicBezTo>
                        <a:pt x="321790" y="73830"/>
                        <a:pt x="320661" y="75210"/>
                        <a:pt x="319285" y="75998"/>
                      </a:cubicBezTo>
                      <a:cubicBezTo>
                        <a:pt x="318367" y="76528"/>
                        <a:pt x="317767" y="76206"/>
                        <a:pt x="317412" y="77164"/>
                      </a:cubicBezTo>
                      <a:cubicBezTo>
                        <a:pt x="316997" y="78282"/>
                        <a:pt x="317464" y="80535"/>
                        <a:pt x="317464" y="81708"/>
                      </a:cubicBezTo>
                      <a:cubicBezTo>
                        <a:pt x="317464" y="86260"/>
                        <a:pt x="317486" y="90815"/>
                        <a:pt x="317464" y="95367"/>
                      </a:cubicBezTo>
                      <a:cubicBezTo>
                        <a:pt x="317464" y="96665"/>
                        <a:pt x="317242" y="98168"/>
                        <a:pt x="317564" y="99444"/>
                      </a:cubicBezTo>
                      <a:cubicBezTo>
                        <a:pt x="317849" y="100558"/>
                        <a:pt x="318611" y="101491"/>
                        <a:pt x="319085" y="102523"/>
                      </a:cubicBezTo>
                      <a:cubicBezTo>
                        <a:pt x="319407" y="103212"/>
                        <a:pt x="319418" y="104096"/>
                        <a:pt x="319769" y="104725"/>
                      </a:cubicBezTo>
                      <a:cubicBezTo>
                        <a:pt x="320302" y="105672"/>
                        <a:pt x="321498" y="106398"/>
                        <a:pt x="322205" y="107289"/>
                      </a:cubicBezTo>
                      <a:cubicBezTo>
                        <a:pt x="322719" y="107952"/>
                        <a:pt x="322919" y="108518"/>
                        <a:pt x="323330" y="109236"/>
                      </a:cubicBezTo>
                      <a:cubicBezTo>
                        <a:pt x="323826" y="110109"/>
                        <a:pt x="324692" y="110439"/>
                        <a:pt x="325261" y="111256"/>
                      </a:cubicBezTo>
                      <a:cubicBezTo>
                        <a:pt x="326457" y="112981"/>
                        <a:pt x="325754" y="116404"/>
                        <a:pt x="325794" y="118406"/>
                      </a:cubicBezTo>
                      <a:cubicBezTo>
                        <a:pt x="325817" y="119560"/>
                        <a:pt x="325979" y="120659"/>
                        <a:pt x="325654" y="121780"/>
                      </a:cubicBezTo>
                      <a:cubicBezTo>
                        <a:pt x="325317" y="122935"/>
                        <a:pt x="324592" y="123764"/>
                        <a:pt x="324014" y="124804"/>
                      </a:cubicBezTo>
                      <a:cubicBezTo>
                        <a:pt x="323426" y="125858"/>
                        <a:pt x="322967" y="126961"/>
                        <a:pt x="322201" y="127927"/>
                      </a:cubicBezTo>
                      <a:cubicBezTo>
                        <a:pt x="320554" y="130018"/>
                        <a:pt x="319007" y="131790"/>
                        <a:pt x="317812" y="134196"/>
                      </a:cubicBezTo>
                      <a:cubicBezTo>
                        <a:pt x="316731" y="136375"/>
                        <a:pt x="315787" y="138033"/>
                        <a:pt x="315813" y="140453"/>
                      </a:cubicBezTo>
                      <a:cubicBezTo>
                        <a:pt x="315835" y="142836"/>
                        <a:pt x="315724" y="144942"/>
                        <a:pt x="316294" y="147184"/>
                      </a:cubicBezTo>
                      <a:cubicBezTo>
                        <a:pt x="316957" y="149782"/>
                        <a:pt x="316931" y="152702"/>
                        <a:pt x="318981" y="154629"/>
                      </a:cubicBezTo>
                      <a:cubicBezTo>
                        <a:pt x="320846" y="156380"/>
                        <a:pt x="322019" y="158626"/>
                        <a:pt x="323274" y="160739"/>
                      </a:cubicBezTo>
                      <a:cubicBezTo>
                        <a:pt x="323766" y="161568"/>
                        <a:pt x="324625" y="162622"/>
                        <a:pt x="325406" y="163129"/>
                      </a:cubicBezTo>
                      <a:cubicBezTo>
                        <a:pt x="326327" y="163729"/>
                        <a:pt x="327563" y="163555"/>
                        <a:pt x="328466" y="164166"/>
                      </a:cubicBezTo>
                      <a:cubicBezTo>
                        <a:pt x="328696" y="164321"/>
                        <a:pt x="328622" y="164654"/>
                        <a:pt x="328929" y="164828"/>
                      </a:cubicBezTo>
                      <a:cubicBezTo>
                        <a:pt x="329536" y="165187"/>
                        <a:pt x="330176" y="164961"/>
                        <a:pt x="330809" y="165254"/>
                      </a:cubicBezTo>
                      <a:cubicBezTo>
                        <a:pt x="331834" y="165720"/>
                        <a:pt x="332078" y="166900"/>
                        <a:pt x="331871" y="167925"/>
                      </a:cubicBezTo>
                      <a:cubicBezTo>
                        <a:pt x="332260" y="167903"/>
                        <a:pt x="332389" y="167825"/>
                        <a:pt x="332556" y="167759"/>
                      </a:cubicBezTo>
                      <a:cubicBezTo>
                        <a:pt x="332508" y="167936"/>
                        <a:pt x="332463" y="168110"/>
                        <a:pt x="332560" y="168510"/>
                      </a:cubicBezTo>
                      <a:cubicBezTo>
                        <a:pt x="332859" y="169727"/>
                        <a:pt x="332985" y="170615"/>
                        <a:pt x="332978" y="171937"/>
                      </a:cubicBezTo>
                      <a:cubicBezTo>
                        <a:pt x="332974" y="173816"/>
                        <a:pt x="333311" y="176074"/>
                        <a:pt x="332852" y="177894"/>
                      </a:cubicBezTo>
                      <a:cubicBezTo>
                        <a:pt x="332604" y="178897"/>
                        <a:pt x="332204" y="180514"/>
                        <a:pt x="331453" y="181280"/>
                      </a:cubicBezTo>
                      <a:cubicBezTo>
                        <a:pt x="330957" y="181783"/>
                        <a:pt x="330184" y="181798"/>
                        <a:pt x="329765" y="182431"/>
                      </a:cubicBezTo>
                      <a:cubicBezTo>
                        <a:pt x="329469" y="182875"/>
                        <a:pt x="329906" y="183471"/>
                        <a:pt x="329573" y="183874"/>
                      </a:cubicBezTo>
                      <a:cubicBezTo>
                        <a:pt x="329336" y="184163"/>
                        <a:pt x="328829" y="184144"/>
                        <a:pt x="328544" y="184344"/>
                      </a:cubicBezTo>
                      <a:cubicBezTo>
                        <a:pt x="327327" y="185203"/>
                        <a:pt x="326908" y="187345"/>
                        <a:pt x="326042" y="188648"/>
                      </a:cubicBezTo>
                      <a:cubicBezTo>
                        <a:pt x="325391" y="189617"/>
                        <a:pt x="325032" y="190779"/>
                        <a:pt x="324392" y="191708"/>
                      </a:cubicBezTo>
                      <a:cubicBezTo>
                        <a:pt x="324014" y="192256"/>
                        <a:pt x="323407" y="192607"/>
                        <a:pt x="323071" y="193162"/>
                      </a:cubicBezTo>
                      <a:cubicBezTo>
                        <a:pt x="322604" y="193932"/>
                        <a:pt x="322815" y="195183"/>
                        <a:pt x="322445" y="195838"/>
                      </a:cubicBezTo>
                      <a:cubicBezTo>
                        <a:pt x="322149" y="196367"/>
                        <a:pt x="321416" y="196175"/>
                        <a:pt x="321009" y="196685"/>
                      </a:cubicBezTo>
                      <a:cubicBezTo>
                        <a:pt x="320646" y="197151"/>
                        <a:pt x="320917" y="197566"/>
                        <a:pt x="320739" y="198051"/>
                      </a:cubicBezTo>
                      <a:cubicBezTo>
                        <a:pt x="319936" y="200278"/>
                        <a:pt x="318581" y="202414"/>
                        <a:pt x="317963" y="204756"/>
                      </a:cubicBezTo>
                      <a:cubicBezTo>
                        <a:pt x="317693" y="205781"/>
                        <a:pt x="317460" y="206743"/>
                        <a:pt x="317197" y="207783"/>
                      </a:cubicBezTo>
                      <a:cubicBezTo>
                        <a:pt x="316990" y="208612"/>
                        <a:pt x="316032" y="210858"/>
                        <a:pt x="316402" y="211594"/>
                      </a:cubicBezTo>
                      <a:cubicBezTo>
                        <a:pt x="317312" y="211842"/>
                        <a:pt x="319784" y="211972"/>
                        <a:pt x="320683" y="211583"/>
                      </a:cubicBezTo>
                      <a:cubicBezTo>
                        <a:pt x="321575" y="211198"/>
                        <a:pt x="321427" y="210662"/>
                        <a:pt x="322019" y="210114"/>
                      </a:cubicBezTo>
                      <a:cubicBezTo>
                        <a:pt x="322460" y="209711"/>
                        <a:pt x="323152" y="209722"/>
                        <a:pt x="323592" y="209345"/>
                      </a:cubicBezTo>
                      <a:cubicBezTo>
                        <a:pt x="324244" y="208789"/>
                        <a:pt x="324666" y="207790"/>
                        <a:pt x="325224" y="207243"/>
                      </a:cubicBezTo>
                      <a:cubicBezTo>
                        <a:pt x="325665" y="206806"/>
                        <a:pt x="325669" y="206688"/>
                        <a:pt x="326331" y="206284"/>
                      </a:cubicBezTo>
                      <a:cubicBezTo>
                        <a:pt x="326968" y="205899"/>
                        <a:pt x="327500" y="205441"/>
                        <a:pt x="327989" y="204885"/>
                      </a:cubicBezTo>
                      <a:cubicBezTo>
                        <a:pt x="328703" y="204079"/>
                        <a:pt x="329284" y="203857"/>
                        <a:pt x="330191" y="203372"/>
                      </a:cubicBezTo>
                      <a:cubicBezTo>
                        <a:pt x="330972" y="202961"/>
                        <a:pt x="331471" y="202517"/>
                        <a:pt x="332263" y="202118"/>
                      </a:cubicBezTo>
                      <a:cubicBezTo>
                        <a:pt x="333636" y="201426"/>
                        <a:pt x="335250" y="201855"/>
                        <a:pt x="336827" y="201585"/>
                      </a:cubicBezTo>
                      <a:cubicBezTo>
                        <a:pt x="338932" y="201226"/>
                        <a:pt x="340742" y="199990"/>
                        <a:pt x="342826" y="199609"/>
                      </a:cubicBezTo>
                      <a:cubicBezTo>
                        <a:pt x="343906" y="199405"/>
                        <a:pt x="345187" y="199372"/>
                        <a:pt x="346301" y="199475"/>
                      </a:cubicBezTo>
                      <a:cubicBezTo>
                        <a:pt x="347182" y="199553"/>
                        <a:pt x="347148" y="199616"/>
                        <a:pt x="347937" y="200038"/>
                      </a:cubicBezTo>
                      <a:cubicBezTo>
                        <a:pt x="348843" y="200530"/>
                        <a:pt x="348703" y="200423"/>
                        <a:pt x="349717" y="200574"/>
                      </a:cubicBezTo>
                      <a:cubicBezTo>
                        <a:pt x="351023" y="200771"/>
                        <a:pt x="352341" y="201422"/>
                        <a:pt x="353488" y="202095"/>
                      </a:cubicBezTo>
                      <a:cubicBezTo>
                        <a:pt x="354383" y="202628"/>
                        <a:pt x="354802" y="203472"/>
                        <a:pt x="355671" y="204053"/>
                      </a:cubicBezTo>
                      <a:cubicBezTo>
                        <a:pt x="356312" y="204478"/>
                        <a:pt x="356374" y="204530"/>
                        <a:pt x="356811" y="205004"/>
                      </a:cubicBezTo>
                      <a:cubicBezTo>
                        <a:pt x="356789" y="205200"/>
                        <a:pt x="356770" y="205392"/>
                        <a:pt x="356748" y="205585"/>
                      </a:cubicBezTo>
                      <a:cubicBezTo>
                        <a:pt x="356907" y="205984"/>
                        <a:pt x="357215" y="206207"/>
                        <a:pt x="357655" y="206247"/>
                      </a:cubicBezTo>
                      <a:cubicBezTo>
                        <a:pt x="358210" y="207035"/>
                        <a:pt x="357899" y="208468"/>
                        <a:pt x="357903" y="209448"/>
                      </a:cubicBezTo>
                      <a:cubicBezTo>
                        <a:pt x="357903" y="212046"/>
                        <a:pt x="358166" y="214855"/>
                        <a:pt x="357374" y="217230"/>
                      </a:cubicBezTo>
                      <a:cubicBezTo>
                        <a:pt x="357111" y="218033"/>
                        <a:pt x="356733" y="217844"/>
                        <a:pt x="356334" y="218437"/>
                      </a:cubicBezTo>
                      <a:cubicBezTo>
                        <a:pt x="356075" y="218814"/>
                        <a:pt x="356226" y="219525"/>
                        <a:pt x="356115" y="219976"/>
                      </a:cubicBezTo>
                      <a:cubicBezTo>
                        <a:pt x="355897" y="220886"/>
                        <a:pt x="355793" y="221830"/>
                        <a:pt x="355560" y="222744"/>
                      </a:cubicBezTo>
                      <a:cubicBezTo>
                        <a:pt x="355275" y="223861"/>
                        <a:pt x="354987" y="224949"/>
                        <a:pt x="354702" y="226063"/>
                      </a:cubicBezTo>
                      <a:cubicBezTo>
                        <a:pt x="354550" y="226659"/>
                        <a:pt x="354728" y="227162"/>
                        <a:pt x="354620" y="227725"/>
                      </a:cubicBezTo>
                      <a:cubicBezTo>
                        <a:pt x="354450" y="228617"/>
                        <a:pt x="353695" y="229057"/>
                        <a:pt x="353443" y="229915"/>
                      </a:cubicBezTo>
                      <a:cubicBezTo>
                        <a:pt x="353055" y="231225"/>
                        <a:pt x="353147" y="232898"/>
                        <a:pt x="352929" y="234249"/>
                      </a:cubicBezTo>
                      <a:cubicBezTo>
                        <a:pt x="352674" y="235832"/>
                        <a:pt x="352355" y="237039"/>
                        <a:pt x="352359" y="238663"/>
                      </a:cubicBezTo>
                      <a:cubicBezTo>
                        <a:pt x="352363" y="239995"/>
                        <a:pt x="352374" y="241320"/>
                        <a:pt x="352363" y="242645"/>
                      </a:cubicBezTo>
                      <a:cubicBezTo>
                        <a:pt x="352341" y="244218"/>
                        <a:pt x="352896" y="245409"/>
                        <a:pt x="352899" y="246912"/>
                      </a:cubicBezTo>
                      <a:cubicBezTo>
                        <a:pt x="352877" y="247304"/>
                        <a:pt x="352870" y="247700"/>
                        <a:pt x="352851" y="248092"/>
                      </a:cubicBezTo>
                      <a:cubicBezTo>
                        <a:pt x="352825" y="248925"/>
                        <a:pt x="353132" y="249594"/>
                        <a:pt x="353769" y="250087"/>
                      </a:cubicBezTo>
                      <a:cubicBezTo>
                        <a:pt x="353947" y="250719"/>
                        <a:pt x="353928" y="250882"/>
                        <a:pt x="353987" y="251656"/>
                      </a:cubicBezTo>
                      <a:cubicBezTo>
                        <a:pt x="354102" y="253262"/>
                        <a:pt x="354646" y="255019"/>
                        <a:pt x="355001" y="256536"/>
                      </a:cubicBezTo>
                      <a:cubicBezTo>
                        <a:pt x="355283" y="257713"/>
                        <a:pt x="354613" y="259497"/>
                        <a:pt x="355083" y="260485"/>
                      </a:cubicBezTo>
                      <a:cubicBezTo>
                        <a:pt x="355353" y="261044"/>
                        <a:pt x="355801" y="260936"/>
                        <a:pt x="356138" y="261462"/>
                      </a:cubicBezTo>
                      <a:cubicBezTo>
                        <a:pt x="356556" y="262128"/>
                        <a:pt x="356230" y="263678"/>
                        <a:pt x="356230" y="264422"/>
                      </a:cubicBezTo>
                      <a:cubicBezTo>
                        <a:pt x="356219" y="266761"/>
                        <a:pt x="356230" y="269103"/>
                        <a:pt x="356230" y="271442"/>
                      </a:cubicBezTo>
                      <a:cubicBezTo>
                        <a:pt x="356230" y="272212"/>
                        <a:pt x="356667" y="274713"/>
                        <a:pt x="356023" y="275265"/>
                      </a:cubicBezTo>
                      <a:cubicBezTo>
                        <a:pt x="355309" y="275875"/>
                        <a:pt x="352485" y="275390"/>
                        <a:pt x="351922" y="274835"/>
                      </a:cubicBezTo>
                      <a:cubicBezTo>
                        <a:pt x="351049" y="273977"/>
                        <a:pt x="350287" y="272682"/>
                        <a:pt x="350127" y="271501"/>
                      </a:cubicBezTo>
                      <a:cubicBezTo>
                        <a:pt x="349872" y="269632"/>
                        <a:pt x="350139" y="267501"/>
                        <a:pt x="350139" y="265614"/>
                      </a:cubicBezTo>
                      <a:cubicBezTo>
                        <a:pt x="350139" y="262435"/>
                        <a:pt x="350009" y="259282"/>
                        <a:pt x="349461" y="256185"/>
                      </a:cubicBezTo>
                      <a:cubicBezTo>
                        <a:pt x="349472" y="256211"/>
                        <a:pt x="349036" y="254797"/>
                        <a:pt x="349062" y="254860"/>
                      </a:cubicBezTo>
                      <a:cubicBezTo>
                        <a:pt x="348754" y="254168"/>
                        <a:pt x="348077" y="253883"/>
                        <a:pt x="347881" y="253225"/>
                      </a:cubicBezTo>
                      <a:cubicBezTo>
                        <a:pt x="347763" y="252832"/>
                        <a:pt x="347959" y="252248"/>
                        <a:pt x="347877" y="251811"/>
                      </a:cubicBezTo>
                      <a:cubicBezTo>
                        <a:pt x="347751" y="251112"/>
                        <a:pt x="347452" y="250605"/>
                        <a:pt x="347370" y="249876"/>
                      </a:cubicBezTo>
                      <a:cubicBezTo>
                        <a:pt x="347296" y="249198"/>
                        <a:pt x="347111" y="248865"/>
                        <a:pt x="346941" y="248225"/>
                      </a:cubicBezTo>
                      <a:cubicBezTo>
                        <a:pt x="346697" y="247289"/>
                        <a:pt x="347048" y="246331"/>
                        <a:pt x="346848" y="245413"/>
                      </a:cubicBezTo>
                      <a:cubicBezTo>
                        <a:pt x="346708" y="244776"/>
                        <a:pt x="346360" y="244332"/>
                        <a:pt x="346238" y="243674"/>
                      </a:cubicBezTo>
                      <a:cubicBezTo>
                        <a:pt x="346042" y="242638"/>
                        <a:pt x="346545" y="241550"/>
                        <a:pt x="346171" y="240532"/>
                      </a:cubicBezTo>
                      <a:cubicBezTo>
                        <a:pt x="345416" y="240528"/>
                        <a:pt x="344332" y="239896"/>
                        <a:pt x="343899" y="239381"/>
                      </a:cubicBezTo>
                      <a:cubicBezTo>
                        <a:pt x="343381" y="238782"/>
                        <a:pt x="343636" y="238637"/>
                        <a:pt x="342974" y="238230"/>
                      </a:cubicBezTo>
                      <a:cubicBezTo>
                        <a:pt x="342530" y="237960"/>
                        <a:pt x="341923" y="237879"/>
                        <a:pt x="341442" y="237564"/>
                      </a:cubicBezTo>
                      <a:cubicBezTo>
                        <a:pt x="340946" y="237242"/>
                        <a:pt x="340128" y="236772"/>
                        <a:pt x="339732" y="236321"/>
                      </a:cubicBezTo>
                      <a:cubicBezTo>
                        <a:pt x="339147" y="235655"/>
                        <a:pt x="339421" y="235248"/>
                        <a:pt x="338555" y="234741"/>
                      </a:cubicBezTo>
                      <a:cubicBezTo>
                        <a:pt x="337234" y="233978"/>
                        <a:pt x="334932" y="234367"/>
                        <a:pt x="333485" y="234367"/>
                      </a:cubicBezTo>
                      <a:cubicBezTo>
                        <a:pt x="331849" y="234367"/>
                        <a:pt x="330213" y="234034"/>
                        <a:pt x="328792" y="235041"/>
                      </a:cubicBezTo>
                      <a:cubicBezTo>
                        <a:pt x="327797" y="235744"/>
                        <a:pt x="327952" y="235951"/>
                        <a:pt x="326882" y="236051"/>
                      </a:cubicBezTo>
                      <a:cubicBezTo>
                        <a:pt x="326349" y="236103"/>
                        <a:pt x="325750" y="235906"/>
                        <a:pt x="325221" y="235999"/>
                      </a:cubicBezTo>
                      <a:cubicBezTo>
                        <a:pt x="324610" y="236106"/>
                        <a:pt x="324173" y="236495"/>
                        <a:pt x="323570" y="236610"/>
                      </a:cubicBezTo>
                      <a:cubicBezTo>
                        <a:pt x="322945" y="236728"/>
                        <a:pt x="322134" y="236554"/>
                        <a:pt x="321494" y="236569"/>
                      </a:cubicBezTo>
                      <a:cubicBezTo>
                        <a:pt x="320003" y="236617"/>
                        <a:pt x="318522" y="237035"/>
                        <a:pt x="317097" y="237512"/>
                      </a:cubicBezTo>
                      <a:cubicBezTo>
                        <a:pt x="315436" y="238060"/>
                        <a:pt x="313696" y="239122"/>
                        <a:pt x="312216" y="240044"/>
                      </a:cubicBezTo>
                      <a:cubicBezTo>
                        <a:pt x="311875" y="240292"/>
                        <a:pt x="311531" y="240547"/>
                        <a:pt x="311191" y="240795"/>
                      </a:cubicBezTo>
                      <a:cubicBezTo>
                        <a:pt x="310710" y="241091"/>
                        <a:pt x="310206" y="241154"/>
                        <a:pt x="309677" y="240998"/>
                      </a:cubicBezTo>
                      <a:cubicBezTo>
                        <a:pt x="308896" y="241279"/>
                        <a:pt x="309015" y="241468"/>
                        <a:pt x="308467" y="242001"/>
                      </a:cubicBezTo>
                      <a:cubicBezTo>
                        <a:pt x="307990" y="242456"/>
                        <a:pt x="307671" y="242453"/>
                        <a:pt x="307094" y="242789"/>
                      </a:cubicBezTo>
                      <a:cubicBezTo>
                        <a:pt x="306313" y="243241"/>
                        <a:pt x="305969" y="243844"/>
                        <a:pt x="305281" y="244373"/>
                      </a:cubicBezTo>
                      <a:cubicBezTo>
                        <a:pt x="304148" y="245243"/>
                        <a:pt x="303234" y="246220"/>
                        <a:pt x="302113" y="247108"/>
                      </a:cubicBezTo>
                      <a:cubicBezTo>
                        <a:pt x="301550" y="247548"/>
                        <a:pt x="300902" y="247926"/>
                        <a:pt x="300318" y="248340"/>
                      </a:cubicBezTo>
                      <a:cubicBezTo>
                        <a:pt x="299789" y="248703"/>
                        <a:pt x="299034" y="249543"/>
                        <a:pt x="298501" y="249783"/>
                      </a:cubicBezTo>
                      <a:cubicBezTo>
                        <a:pt x="297849" y="250079"/>
                        <a:pt x="297368" y="249939"/>
                        <a:pt x="296709" y="250357"/>
                      </a:cubicBezTo>
                      <a:cubicBezTo>
                        <a:pt x="296043" y="250782"/>
                        <a:pt x="294892" y="252085"/>
                        <a:pt x="294293" y="252662"/>
                      </a:cubicBezTo>
                      <a:cubicBezTo>
                        <a:pt x="291891" y="254923"/>
                        <a:pt x="294097" y="258627"/>
                        <a:pt x="292709" y="261099"/>
                      </a:cubicBezTo>
                      <a:cubicBezTo>
                        <a:pt x="292057" y="262265"/>
                        <a:pt x="290895" y="263009"/>
                        <a:pt x="290181" y="264137"/>
                      </a:cubicBezTo>
                      <a:cubicBezTo>
                        <a:pt x="289859" y="264641"/>
                        <a:pt x="289704" y="265329"/>
                        <a:pt x="289404" y="265810"/>
                      </a:cubicBezTo>
                      <a:cubicBezTo>
                        <a:pt x="288823" y="266731"/>
                        <a:pt x="288383" y="266546"/>
                        <a:pt x="287653" y="267161"/>
                      </a:cubicBezTo>
                      <a:cubicBezTo>
                        <a:pt x="287628" y="267294"/>
                        <a:pt x="287602" y="267431"/>
                        <a:pt x="287576" y="267564"/>
                      </a:cubicBezTo>
                      <a:cubicBezTo>
                        <a:pt x="287461" y="268100"/>
                        <a:pt x="287146" y="268485"/>
                        <a:pt x="286617" y="268715"/>
                      </a:cubicBezTo>
                      <a:cubicBezTo>
                        <a:pt x="286258" y="269055"/>
                        <a:pt x="285736" y="269470"/>
                        <a:pt x="285318" y="269714"/>
                      </a:cubicBezTo>
                      <a:cubicBezTo>
                        <a:pt x="284141" y="270402"/>
                        <a:pt x="282850" y="270365"/>
                        <a:pt x="281466" y="270365"/>
                      </a:cubicBezTo>
                      <a:cubicBezTo>
                        <a:pt x="279623" y="270361"/>
                        <a:pt x="277909" y="270646"/>
                        <a:pt x="276688" y="268870"/>
                      </a:cubicBezTo>
                      <a:cubicBezTo>
                        <a:pt x="275977" y="267830"/>
                        <a:pt x="275407" y="266065"/>
                        <a:pt x="275363" y="264837"/>
                      </a:cubicBezTo>
                      <a:cubicBezTo>
                        <a:pt x="275259" y="262191"/>
                        <a:pt x="275000" y="258931"/>
                        <a:pt x="275918" y="256492"/>
                      </a:cubicBezTo>
                      <a:cubicBezTo>
                        <a:pt x="276151" y="255882"/>
                        <a:pt x="276370" y="255978"/>
                        <a:pt x="276762" y="255452"/>
                      </a:cubicBezTo>
                      <a:cubicBezTo>
                        <a:pt x="277517" y="254438"/>
                        <a:pt x="277291" y="254501"/>
                        <a:pt x="277591" y="253321"/>
                      </a:cubicBezTo>
                      <a:cubicBezTo>
                        <a:pt x="277880" y="252163"/>
                        <a:pt x="278031" y="250753"/>
                        <a:pt x="278509" y="249768"/>
                      </a:cubicBezTo>
                      <a:cubicBezTo>
                        <a:pt x="279005" y="248743"/>
                        <a:pt x="280329" y="248029"/>
                        <a:pt x="280792" y="247015"/>
                      </a:cubicBezTo>
                      <a:cubicBezTo>
                        <a:pt x="281429" y="245613"/>
                        <a:pt x="281262" y="244170"/>
                        <a:pt x="281429" y="242723"/>
                      </a:cubicBezTo>
                      <a:cubicBezTo>
                        <a:pt x="281547" y="241709"/>
                        <a:pt x="282224" y="241176"/>
                        <a:pt x="282483" y="240340"/>
                      </a:cubicBezTo>
                      <a:cubicBezTo>
                        <a:pt x="282765" y="239433"/>
                        <a:pt x="282339" y="238526"/>
                        <a:pt x="282535" y="237657"/>
                      </a:cubicBezTo>
                      <a:cubicBezTo>
                        <a:pt x="282842" y="236291"/>
                        <a:pt x="283460" y="234519"/>
                        <a:pt x="284075" y="233235"/>
                      </a:cubicBezTo>
                      <a:cubicBezTo>
                        <a:pt x="284449" y="232432"/>
                        <a:pt x="285152" y="231895"/>
                        <a:pt x="285407" y="231014"/>
                      </a:cubicBezTo>
                      <a:cubicBezTo>
                        <a:pt x="285533" y="230585"/>
                        <a:pt x="285403" y="229745"/>
                        <a:pt x="285481" y="229275"/>
                      </a:cubicBezTo>
                      <a:cubicBezTo>
                        <a:pt x="285599" y="228494"/>
                        <a:pt x="285855" y="227473"/>
                        <a:pt x="286169" y="226737"/>
                      </a:cubicBezTo>
                      <a:cubicBezTo>
                        <a:pt x="286610" y="226385"/>
                        <a:pt x="286895" y="225930"/>
                        <a:pt x="287017" y="225379"/>
                      </a:cubicBezTo>
                      <a:cubicBezTo>
                        <a:pt x="286943" y="224727"/>
                        <a:pt x="287150" y="224169"/>
                        <a:pt x="287650" y="223702"/>
                      </a:cubicBezTo>
                      <a:cubicBezTo>
                        <a:pt x="288793" y="222211"/>
                        <a:pt x="290074" y="220657"/>
                        <a:pt x="291780" y="219854"/>
                      </a:cubicBezTo>
                      <a:cubicBezTo>
                        <a:pt x="293819" y="218892"/>
                        <a:pt x="296473" y="218163"/>
                        <a:pt x="297971" y="216401"/>
                      </a:cubicBezTo>
                      <a:cubicBezTo>
                        <a:pt x="299174" y="214988"/>
                        <a:pt x="299204" y="213430"/>
                        <a:pt x="299193" y="211676"/>
                      </a:cubicBezTo>
                      <a:cubicBezTo>
                        <a:pt x="299189" y="210370"/>
                        <a:pt x="298663" y="207787"/>
                        <a:pt x="299544" y="206651"/>
                      </a:cubicBezTo>
                      <a:cubicBezTo>
                        <a:pt x="300166" y="205844"/>
                        <a:pt x="301032" y="206181"/>
                        <a:pt x="301843" y="205755"/>
                      </a:cubicBezTo>
                      <a:cubicBezTo>
                        <a:pt x="302701" y="205304"/>
                        <a:pt x="303208" y="204534"/>
                        <a:pt x="304044" y="204016"/>
                      </a:cubicBezTo>
                      <a:cubicBezTo>
                        <a:pt x="305643" y="203028"/>
                        <a:pt x="307601" y="202417"/>
                        <a:pt x="309026" y="201152"/>
                      </a:cubicBezTo>
                      <a:cubicBezTo>
                        <a:pt x="310262" y="200053"/>
                        <a:pt x="312227" y="199131"/>
                        <a:pt x="312915" y="197710"/>
                      </a:cubicBezTo>
                      <a:cubicBezTo>
                        <a:pt x="313474" y="196545"/>
                        <a:pt x="313411" y="193429"/>
                        <a:pt x="315055" y="193325"/>
                      </a:cubicBezTo>
                      <a:cubicBezTo>
                        <a:pt x="315421" y="192278"/>
                        <a:pt x="314744" y="191223"/>
                        <a:pt x="314670" y="190158"/>
                      </a:cubicBezTo>
                      <a:cubicBezTo>
                        <a:pt x="314633" y="189621"/>
                        <a:pt x="314810" y="189051"/>
                        <a:pt x="314733" y="188518"/>
                      </a:cubicBezTo>
                      <a:cubicBezTo>
                        <a:pt x="314577" y="187478"/>
                        <a:pt x="313904" y="186024"/>
                        <a:pt x="313471" y="185070"/>
                      </a:cubicBezTo>
                      <a:cubicBezTo>
                        <a:pt x="312952" y="183937"/>
                        <a:pt x="312149" y="182968"/>
                        <a:pt x="311302" y="182076"/>
                      </a:cubicBezTo>
                      <a:cubicBezTo>
                        <a:pt x="310747" y="181495"/>
                        <a:pt x="310636" y="181795"/>
                        <a:pt x="310136" y="180947"/>
                      </a:cubicBezTo>
                      <a:cubicBezTo>
                        <a:pt x="310132" y="180362"/>
                        <a:pt x="309903" y="179937"/>
                        <a:pt x="309451" y="179689"/>
                      </a:cubicBezTo>
                      <a:cubicBezTo>
                        <a:pt x="309218" y="179445"/>
                        <a:pt x="308930" y="179363"/>
                        <a:pt x="308582" y="179434"/>
                      </a:cubicBezTo>
                      <a:cubicBezTo>
                        <a:pt x="308112" y="179041"/>
                        <a:pt x="307249" y="177254"/>
                        <a:pt x="307061" y="176666"/>
                      </a:cubicBezTo>
                      <a:cubicBezTo>
                        <a:pt x="306709" y="175567"/>
                        <a:pt x="307194" y="174508"/>
                        <a:pt x="306702" y="173465"/>
                      </a:cubicBezTo>
                      <a:cubicBezTo>
                        <a:pt x="306454" y="172936"/>
                        <a:pt x="306036" y="172936"/>
                        <a:pt x="305795" y="172258"/>
                      </a:cubicBezTo>
                      <a:cubicBezTo>
                        <a:pt x="305551" y="171555"/>
                        <a:pt x="305739" y="170375"/>
                        <a:pt x="305588" y="169572"/>
                      </a:cubicBezTo>
                      <a:cubicBezTo>
                        <a:pt x="305418" y="168680"/>
                        <a:pt x="305040" y="167836"/>
                        <a:pt x="304859" y="166963"/>
                      </a:cubicBezTo>
                      <a:cubicBezTo>
                        <a:pt x="304626" y="165857"/>
                        <a:pt x="304707" y="164732"/>
                        <a:pt x="304363" y="163640"/>
                      </a:cubicBezTo>
                      <a:cubicBezTo>
                        <a:pt x="303815" y="161901"/>
                        <a:pt x="303027" y="160695"/>
                        <a:pt x="303079" y="158830"/>
                      </a:cubicBezTo>
                      <a:cubicBezTo>
                        <a:pt x="303108" y="157516"/>
                        <a:pt x="302953" y="156594"/>
                        <a:pt x="302586" y="155429"/>
                      </a:cubicBezTo>
                      <a:cubicBezTo>
                        <a:pt x="302016" y="153638"/>
                        <a:pt x="301979" y="152624"/>
                        <a:pt x="300562" y="151251"/>
                      </a:cubicBezTo>
                      <a:cubicBezTo>
                        <a:pt x="299226" y="149952"/>
                        <a:pt x="297879" y="149589"/>
                        <a:pt x="296432" y="148531"/>
                      </a:cubicBezTo>
                      <a:cubicBezTo>
                        <a:pt x="295533" y="147880"/>
                        <a:pt x="294378" y="147040"/>
                        <a:pt x="293353" y="146640"/>
                      </a:cubicBezTo>
                      <a:cubicBezTo>
                        <a:pt x="292590" y="146340"/>
                        <a:pt x="291780" y="146470"/>
                        <a:pt x="291014" y="146211"/>
                      </a:cubicBezTo>
                      <a:cubicBezTo>
                        <a:pt x="290455" y="146019"/>
                        <a:pt x="289952" y="145467"/>
                        <a:pt x="289382" y="145301"/>
                      </a:cubicBezTo>
                      <a:cubicBezTo>
                        <a:pt x="288031" y="144912"/>
                        <a:pt x="286362" y="145223"/>
                        <a:pt x="284948" y="145208"/>
                      </a:cubicBezTo>
                      <a:cubicBezTo>
                        <a:pt x="283083" y="145197"/>
                        <a:pt x="281018" y="145315"/>
                        <a:pt x="279230" y="145745"/>
                      </a:cubicBezTo>
                      <a:cubicBezTo>
                        <a:pt x="276140" y="146485"/>
                        <a:pt x="272758" y="146877"/>
                        <a:pt x="269464" y="146870"/>
                      </a:cubicBezTo>
                      <a:cubicBezTo>
                        <a:pt x="266288" y="146855"/>
                        <a:pt x="262573" y="147476"/>
                        <a:pt x="259605" y="146337"/>
                      </a:cubicBezTo>
                      <a:cubicBezTo>
                        <a:pt x="256870" y="145282"/>
                        <a:pt x="254157" y="144664"/>
                        <a:pt x="251167" y="145323"/>
                      </a:cubicBezTo>
                      <a:cubicBezTo>
                        <a:pt x="250545" y="145456"/>
                        <a:pt x="249638" y="145752"/>
                        <a:pt x="249091" y="146089"/>
                      </a:cubicBezTo>
                      <a:cubicBezTo>
                        <a:pt x="248517" y="146448"/>
                        <a:pt x="248536" y="146936"/>
                        <a:pt x="248206" y="147247"/>
                      </a:cubicBezTo>
                      <a:cubicBezTo>
                        <a:pt x="246633" y="148712"/>
                        <a:pt x="243991" y="149453"/>
                        <a:pt x="242781" y="151295"/>
                      </a:cubicBezTo>
                      <a:cubicBezTo>
                        <a:pt x="242292" y="152024"/>
                        <a:pt x="242326" y="152816"/>
                        <a:pt x="241667" y="153512"/>
                      </a:cubicBezTo>
                      <a:cubicBezTo>
                        <a:pt x="241123" y="154093"/>
                        <a:pt x="240216" y="154592"/>
                        <a:pt x="239631" y="155051"/>
                      </a:cubicBezTo>
                      <a:cubicBezTo>
                        <a:pt x="238477" y="155947"/>
                        <a:pt x="237799" y="156846"/>
                        <a:pt x="236519" y="157505"/>
                      </a:cubicBezTo>
                      <a:cubicBezTo>
                        <a:pt x="233007" y="159296"/>
                        <a:pt x="230394" y="162696"/>
                        <a:pt x="227592" y="165453"/>
                      </a:cubicBezTo>
                      <a:cubicBezTo>
                        <a:pt x="226064" y="166956"/>
                        <a:pt x="224088" y="168869"/>
                        <a:pt x="223392" y="170989"/>
                      </a:cubicBezTo>
                      <a:cubicBezTo>
                        <a:pt x="222870" y="172580"/>
                        <a:pt x="223329" y="174623"/>
                        <a:pt x="222656" y="176140"/>
                      </a:cubicBezTo>
                      <a:cubicBezTo>
                        <a:pt x="222470" y="176570"/>
                        <a:pt x="221904" y="176910"/>
                        <a:pt x="221749" y="177321"/>
                      </a:cubicBezTo>
                      <a:cubicBezTo>
                        <a:pt x="221505" y="177961"/>
                        <a:pt x="221682" y="178594"/>
                        <a:pt x="221671" y="179245"/>
                      </a:cubicBezTo>
                      <a:cubicBezTo>
                        <a:pt x="221656" y="180115"/>
                        <a:pt x="221371" y="180784"/>
                        <a:pt x="221227" y="181617"/>
                      </a:cubicBezTo>
                      <a:cubicBezTo>
                        <a:pt x="221020" y="182801"/>
                        <a:pt x="221101" y="183915"/>
                        <a:pt x="221101" y="185143"/>
                      </a:cubicBezTo>
                      <a:cubicBezTo>
                        <a:pt x="221105" y="186724"/>
                        <a:pt x="221138" y="188311"/>
                        <a:pt x="221105" y="189891"/>
                      </a:cubicBezTo>
                      <a:cubicBezTo>
                        <a:pt x="221090" y="190594"/>
                        <a:pt x="220835" y="191919"/>
                        <a:pt x="220990" y="192489"/>
                      </a:cubicBezTo>
                      <a:cubicBezTo>
                        <a:pt x="221368" y="193906"/>
                        <a:pt x="222408" y="193940"/>
                        <a:pt x="223740" y="193980"/>
                      </a:cubicBezTo>
                      <a:cubicBezTo>
                        <a:pt x="227518" y="194095"/>
                        <a:pt x="231068" y="193033"/>
                        <a:pt x="234654" y="192881"/>
                      </a:cubicBezTo>
                      <a:cubicBezTo>
                        <a:pt x="236663" y="192792"/>
                        <a:pt x="238051" y="191190"/>
                        <a:pt x="240246" y="191220"/>
                      </a:cubicBezTo>
                      <a:cubicBezTo>
                        <a:pt x="241112" y="191231"/>
                        <a:pt x="241611" y="191423"/>
                        <a:pt x="241996" y="192219"/>
                      </a:cubicBezTo>
                      <a:cubicBezTo>
                        <a:pt x="242681" y="193647"/>
                        <a:pt x="241793" y="194265"/>
                        <a:pt x="240671" y="194953"/>
                      </a:cubicBezTo>
                      <a:cubicBezTo>
                        <a:pt x="239724" y="195534"/>
                        <a:pt x="238610" y="195731"/>
                        <a:pt x="237688" y="196278"/>
                      </a:cubicBezTo>
                      <a:cubicBezTo>
                        <a:pt x="236952" y="196719"/>
                        <a:pt x="236511" y="197522"/>
                        <a:pt x="235616" y="197744"/>
                      </a:cubicBezTo>
                      <a:cubicBezTo>
                        <a:pt x="234258" y="198080"/>
                        <a:pt x="232122" y="197795"/>
                        <a:pt x="232096" y="199923"/>
                      </a:cubicBezTo>
                      <a:cubicBezTo>
                        <a:pt x="231278" y="200182"/>
                        <a:pt x="230575" y="200782"/>
                        <a:pt x="229835" y="201048"/>
                      </a:cubicBezTo>
                      <a:cubicBezTo>
                        <a:pt x="228832" y="201407"/>
                        <a:pt x="227485" y="201148"/>
                        <a:pt x="226453" y="201148"/>
                      </a:cubicBezTo>
                      <a:cubicBezTo>
                        <a:pt x="224476" y="201137"/>
                        <a:pt x="222496" y="201144"/>
                        <a:pt x="220520" y="201148"/>
                      </a:cubicBezTo>
                      <a:cubicBezTo>
                        <a:pt x="219628" y="201148"/>
                        <a:pt x="218636" y="201303"/>
                        <a:pt x="217756" y="201189"/>
                      </a:cubicBezTo>
                      <a:cubicBezTo>
                        <a:pt x="216545" y="201030"/>
                        <a:pt x="215576" y="200267"/>
                        <a:pt x="214373" y="200049"/>
                      </a:cubicBezTo>
                      <a:cubicBezTo>
                        <a:pt x="212167" y="199657"/>
                        <a:pt x="210017" y="201433"/>
                        <a:pt x="208936" y="203283"/>
                      </a:cubicBezTo>
                      <a:cubicBezTo>
                        <a:pt x="207549" y="205659"/>
                        <a:pt x="207260" y="208197"/>
                        <a:pt x="205709" y="210458"/>
                      </a:cubicBezTo>
                      <a:cubicBezTo>
                        <a:pt x="205095" y="211358"/>
                        <a:pt x="204814" y="212357"/>
                        <a:pt x="204240" y="213271"/>
                      </a:cubicBezTo>
                      <a:cubicBezTo>
                        <a:pt x="203581" y="214307"/>
                        <a:pt x="202775" y="215188"/>
                        <a:pt x="202127" y="216238"/>
                      </a:cubicBezTo>
                      <a:cubicBezTo>
                        <a:pt x="199869" y="219924"/>
                        <a:pt x="196028" y="222637"/>
                        <a:pt x="193445" y="226004"/>
                      </a:cubicBezTo>
                      <a:cubicBezTo>
                        <a:pt x="192767" y="226885"/>
                        <a:pt x="191720" y="227155"/>
                        <a:pt x="190810" y="227851"/>
                      </a:cubicBezTo>
                      <a:cubicBezTo>
                        <a:pt x="190003" y="228476"/>
                        <a:pt x="189437" y="229353"/>
                        <a:pt x="188608" y="229967"/>
                      </a:cubicBezTo>
                      <a:cubicBezTo>
                        <a:pt x="186839" y="231273"/>
                        <a:pt x="184859" y="232169"/>
                        <a:pt x="183160" y="233634"/>
                      </a:cubicBezTo>
                      <a:cubicBezTo>
                        <a:pt x="182161" y="234504"/>
                        <a:pt x="181006" y="234785"/>
                        <a:pt x="180373" y="235825"/>
                      </a:cubicBezTo>
                      <a:cubicBezTo>
                        <a:pt x="177997" y="239759"/>
                        <a:pt x="177131" y="244906"/>
                        <a:pt x="178430" y="249369"/>
                      </a:cubicBezTo>
                      <a:cubicBezTo>
                        <a:pt x="178793" y="250612"/>
                        <a:pt x="179518" y="252314"/>
                        <a:pt x="180170" y="253439"/>
                      </a:cubicBezTo>
                      <a:cubicBezTo>
                        <a:pt x="180496" y="254013"/>
                        <a:pt x="181132" y="254231"/>
                        <a:pt x="181635" y="254701"/>
                      </a:cubicBezTo>
                      <a:cubicBezTo>
                        <a:pt x="182350" y="255363"/>
                        <a:pt x="182738" y="256196"/>
                        <a:pt x="183230" y="257010"/>
                      </a:cubicBezTo>
                      <a:cubicBezTo>
                        <a:pt x="183675" y="257754"/>
                        <a:pt x="183786" y="258139"/>
                        <a:pt x="184104" y="258960"/>
                      </a:cubicBezTo>
                      <a:cubicBezTo>
                        <a:pt x="184426" y="259793"/>
                        <a:pt x="184925" y="259774"/>
                        <a:pt x="185392" y="260370"/>
                      </a:cubicBezTo>
                      <a:cubicBezTo>
                        <a:pt x="185832" y="260936"/>
                        <a:pt x="185777" y="262061"/>
                        <a:pt x="186284" y="262539"/>
                      </a:cubicBezTo>
                      <a:cubicBezTo>
                        <a:pt x="187065" y="263282"/>
                        <a:pt x="188034" y="262879"/>
                        <a:pt x="188734" y="264000"/>
                      </a:cubicBezTo>
                      <a:cubicBezTo>
                        <a:pt x="189396" y="265066"/>
                        <a:pt x="189459" y="266391"/>
                        <a:pt x="190099" y="267479"/>
                      </a:cubicBezTo>
                      <a:cubicBezTo>
                        <a:pt x="190895" y="268841"/>
                        <a:pt x="192212" y="269766"/>
                        <a:pt x="193189" y="270979"/>
                      </a:cubicBezTo>
                      <a:cubicBezTo>
                        <a:pt x="194200" y="272226"/>
                        <a:pt x="193955" y="273551"/>
                        <a:pt x="193952" y="275076"/>
                      </a:cubicBezTo>
                      <a:cubicBezTo>
                        <a:pt x="193952" y="275897"/>
                        <a:pt x="194018" y="276726"/>
                        <a:pt x="194007" y="277544"/>
                      </a:cubicBezTo>
                      <a:cubicBezTo>
                        <a:pt x="193970" y="279812"/>
                        <a:pt x="192830" y="281618"/>
                        <a:pt x="191957" y="283639"/>
                      </a:cubicBezTo>
                      <a:cubicBezTo>
                        <a:pt x="191084" y="285652"/>
                        <a:pt x="191398" y="287391"/>
                        <a:pt x="191206" y="289478"/>
                      </a:cubicBezTo>
                      <a:cubicBezTo>
                        <a:pt x="191124" y="290351"/>
                        <a:pt x="190728" y="291125"/>
                        <a:pt x="190595" y="291998"/>
                      </a:cubicBezTo>
                      <a:cubicBezTo>
                        <a:pt x="190495" y="292660"/>
                        <a:pt x="190802" y="292993"/>
                        <a:pt x="190414" y="293630"/>
                      </a:cubicBezTo>
                      <a:cubicBezTo>
                        <a:pt x="189973" y="294348"/>
                        <a:pt x="189207" y="294355"/>
                        <a:pt x="188926" y="295236"/>
                      </a:cubicBezTo>
                      <a:cubicBezTo>
                        <a:pt x="188652" y="296106"/>
                        <a:pt x="188637" y="297515"/>
                        <a:pt x="188460" y="298478"/>
                      </a:cubicBezTo>
                      <a:cubicBezTo>
                        <a:pt x="187860" y="301734"/>
                        <a:pt x="189640" y="306400"/>
                        <a:pt x="187620" y="309294"/>
                      </a:cubicBezTo>
                      <a:cubicBezTo>
                        <a:pt x="186569" y="310796"/>
                        <a:pt x="184996" y="312014"/>
                        <a:pt x="183560" y="313013"/>
                      </a:cubicBezTo>
                      <a:cubicBezTo>
                        <a:pt x="182897" y="313479"/>
                        <a:pt x="182601" y="313831"/>
                        <a:pt x="181591" y="314001"/>
                      </a:cubicBezTo>
                      <a:cubicBezTo>
                        <a:pt x="179526" y="314353"/>
                        <a:pt x="177261" y="314612"/>
                        <a:pt x="175170" y="314712"/>
                      </a:cubicBezTo>
                      <a:cubicBezTo>
                        <a:pt x="174171" y="314752"/>
                        <a:pt x="173168" y="314645"/>
                        <a:pt x="172169" y="314637"/>
                      </a:cubicBezTo>
                      <a:cubicBezTo>
                        <a:pt x="170026" y="314637"/>
                        <a:pt x="168286" y="315563"/>
                        <a:pt x="166225" y="316014"/>
                      </a:cubicBezTo>
                      <a:cubicBezTo>
                        <a:pt x="164186" y="316454"/>
                        <a:pt x="162946" y="316029"/>
                        <a:pt x="161077" y="315363"/>
                      </a:cubicBezTo>
                      <a:cubicBezTo>
                        <a:pt x="160430" y="315126"/>
                        <a:pt x="159771" y="315152"/>
                        <a:pt x="159171" y="314737"/>
                      </a:cubicBezTo>
                      <a:cubicBezTo>
                        <a:pt x="158601" y="314349"/>
                        <a:pt x="158357" y="313605"/>
                        <a:pt x="157872" y="313154"/>
                      </a:cubicBezTo>
                      <a:cubicBezTo>
                        <a:pt x="156862" y="312217"/>
                        <a:pt x="155319" y="311958"/>
                        <a:pt x="154386" y="310933"/>
                      </a:cubicBezTo>
                      <a:cubicBezTo>
                        <a:pt x="153909" y="310412"/>
                        <a:pt x="153694" y="309753"/>
                        <a:pt x="153287" y="309190"/>
                      </a:cubicBezTo>
                      <a:cubicBezTo>
                        <a:pt x="152976" y="308754"/>
                        <a:pt x="152495" y="308435"/>
                        <a:pt x="152169" y="307995"/>
                      </a:cubicBezTo>
                      <a:cubicBezTo>
                        <a:pt x="151740" y="307399"/>
                        <a:pt x="151636" y="306726"/>
                        <a:pt x="151348" y="306112"/>
                      </a:cubicBezTo>
                      <a:cubicBezTo>
                        <a:pt x="151270" y="305945"/>
                        <a:pt x="151362" y="305579"/>
                        <a:pt x="151240" y="305412"/>
                      </a:cubicBezTo>
                      <a:cubicBezTo>
                        <a:pt x="150892" y="304961"/>
                        <a:pt x="150126" y="304761"/>
                        <a:pt x="149734" y="304332"/>
                      </a:cubicBezTo>
                      <a:cubicBezTo>
                        <a:pt x="149042" y="303569"/>
                        <a:pt x="149305" y="303051"/>
                        <a:pt x="148968" y="302200"/>
                      </a:cubicBezTo>
                      <a:cubicBezTo>
                        <a:pt x="148776" y="301712"/>
                        <a:pt x="148276" y="301382"/>
                        <a:pt x="148095" y="300868"/>
                      </a:cubicBezTo>
                      <a:cubicBezTo>
                        <a:pt x="147806" y="300061"/>
                        <a:pt x="148150" y="299232"/>
                        <a:pt x="147887" y="298441"/>
                      </a:cubicBezTo>
                      <a:cubicBezTo>
                        <a:pt x="147732" y="297971"/>
                        <a:pt x="147314" y="297704"/>
                        <a:pt x="147121" y="297271"/>
                      </a:cubicBezTo>
                      <a:cubicBezTo>
                        <a:pt x="146810" y="296561"/>
                        <a:pt x="146866" y="295906"/>
                        <a:pt x="146851" y="295158"/>
                      </a:cubicBezTo>
                      <a:cubicBezTo>
                        <a:pt x="146770" y="292161"/>
                        <a:pt x="146873" y="289138"/>
                        <a:pt x="146873" y="286133"/>
                      </a:cubicBezTo>
                      <a:cubicBezTo>
                        <a:pt x="146873" y="284852"/>
                        <a:pt x="146870" y="283568"/>
                        <a:pt x="146873" y="282288"/>
                      </a:cubicBezTo>
                      <a:cubicBezTo>
                        <a:pt x="146873" y="281407"/>
                        <a:pt x="147310" y="279313"/>
                        <a:pt x="146625" y="278647"/>
                      </a:cubicBezTo>
                      <a:cubicBezTo>
                        <a:pt x="145985" y="278025"/>
                        <a:pt x="143535" y="277440"/>
                        <a:pt x="142743" y="277141"/>
                      </a:cubicBezTo>
                      <a:cubicBezTo>
                        <a:pt x="141833" y="276782"/>
                        <a:pt x="140808" y="276501"/>
                        <a:pt x="139823" y="276449"/>
                      </a:cubicBezTo>
                      <a:cubicBezTo>
                        <a:pt x="136537" y="276264"/>
                        <a:pt x="133117" y="276426"/>
                        <a:pt x="129816" y="276475"/>
                      </a:cubicBezTo>
                      <a:cubicBezTo>
                        <a:pt x="128425" y="276489"/>
                        <a:pt x="126911" y="276604"/>
                        <a:pt x="125612" y="275979"/>
                      </a:cubicBezTo>
                      <a:cubicBezTo>
                        <a:pt x="125057" y="275709"/>
                        <a:pt x="124768" y="275213"/>
                        <a:pt x="124350" y="274880"/>
                      </a:cubicBezTo>
                      <a:cubicBezTo>
                        <a:pt x="123484" y="274203"/>
                        <a:pt x="123106" y="273962"/>
                        <a:pt x="121889" y="273696"/>
                      </a:cubicBezTo>
                      <a:cubicBezTo>
                        <a:pt x="120967" y="273499"/>
                        <a:pt x="119720" y="273433"/>
                        <a:pt x="118843" y="273074"/>
                      </a:cubicBezTo>
                      <a:cubicBezTo>
                        <a:pt x="117781" y="272648"/>
                        <a:pt x="116959" y="271727"/>
                        <a:pt x="115979" y="271168"/>
                      </a:cubicBezTo>
                      <a:cubicBezTo>
                        <a:pt x="114484" y="270321"/>
                        <a:pt x="113011" y="269973"/>
                        <a:pt x="111564" y="268992"/>
                      </a:cubicBezTo>
                      <a:cubicBezTo>
                        <a:pt x="109595" y="267656"/>
                        <a:pt x="107163" y="266258"/>
                        <a:pt x="104895" y="265525"/>
                      </a:cubicBezTo>
                      <a:cubicBezTo>
                        <a:pt x="104117" y="265266"/>
                        <a:pt x="102693" y="265436"/>
                        <a:pt x="102075" y="265321"/>
                      </a:cubicBezTo>
                      <a:cubicBezTo>
                        <a:pt x="100683" y="265062"/>
                        <a:pt x="99569" y="264333"/>
                        <a:pt x="98259" y="263956"/>
                      </a:cubicBezTo>
                      <a:cubicBezTo>
                        <a:pt x="97108" y="263619"/>
                        <a:pt x="96039" y="263567"/>
                        <a:pt x="94821" y="263186"/>
                      </a:cubicBezTo>
                      <a:cubicBezTo>
                        <a:pt x="93774" y="263331"/>
                        <a:pt x="93981" y="263564"/>
                        <a:pt x="93307" y="262879"/>
                      </a:cubicBezTo>
                      <a:cubicBezTo>
                        <a:pt x="92871" y="262428"/>
                        <a:pt x="92649" y="262428"/>
                        <a:pt x="92045" y="262180"/>
                      </a:cubicBezTo>
                      <a:cubicBezTo>
                        <a:pt x="90983" y="261743"/>
                        <a:pt x="90487" y="260648"/>
                        <a:pt x="89396" y="260589"/>
                      </a:cubicBezTo>
                      <a:cubicBezTo>
                        <a:pt x="87960" y="260511"/>
                        <a:pt x="86775" y="260230"/>
                        <a:pt x="85243" y="260222"/>
                      </a:cubicBezTo>
                      <a:cubicBezTo>
                        <a:pt x="84311" y="260211"/>
                        <a:pt x="83348" y="260185"/>
                        <a:pt x="82527" y="260685"/>
                      </a:cubicBezTo>
                      <a:cubicBezTo>
                        <a:pt x="82201" y="260877"/>
                        <a:pt x="82305" y="261073"/>
                        <a:pt x="81835" y="261277"/>
                      </a:cubicBezTo>
                      <a:cubicBezTo>
                        <a:pt x="81409" y="261462"/>
                        <a:pt x="80887" y="261281"/>
                        <a:pt x="80451" y="261377"/>
                      </a:cubicBezTo>
                      <a:cubicBezTo>
                        <a:pt x="79866" y="261491"/>
                        <a:pt x="79374" y="261865"/>
                        <a:pt x="78948" y="262257"/>
                      </a:cubicBezTo>
                      <a:cubicBezTo>
                        <a:pt x="78363" y="262794"/>
                        <a:pt x="78001" y="263009"/>
                        <a:pt x="77312" y="263375"/>
                      </a:cubicBezTo>
                      <a:cubicBezTo>
                        <a:pt x="76820" y="263645"/>
                        <a:pt x="76406" y="263815"/>
                        <a:pt x="75887" y="264015"/>
                      </a:cubicBezTo>
                      <a:cubicBezTo>
                        <a:pt x="75380" y="264219"/>
                        <a:pt x="75229" y="264485"/>
                        <a:pt x="74877" y="264848"/>
                      </a:cubicBezTo>
                      <a:cubicBezTo>
                        <a:pt x="74707" y="265029"/>
                        <a:pt x="74718" y="265247"/>
                        <a:pt x="74485" y="265384"/>
                      </a:cubicBezTo>
                      <a:cubicBezTo>
                        <a:pt x="74266" y="265514"/>
                        <a:pt x="74004" y="265318"/>
                        <a:pt x="73767" y="265421"/>
                      </a:cubicBezTo>
                      <a:cubicBezTo>
                        <a:pt x="73408" y="265580"/>
                        <a:pt x="72990" y="266073"/>
                        <a:pt x="72686" y="266358"/>
                      </a:cubicBezTo>
                      <a:cubicBezTo>
                        <a:pt x="71672" y="267305"/>
                        <a:pt x="70388" y="267845"/>
                        <a:pt x="69263" y="268652"/>
                      </a:cubicBezTo>
                      <a:cubicBezTo>
                        <a:pt x="68512" y="269185"/>
                        <a:pt x="68027" y="269103"/>
                        <a:pt x="67139" y="269092"/>
                      </a:cubicBezTo>
                      <a:cubicBezTo>
                        <a:pt x="66609" y="269088"/>
                        <a:pt x="65621" y="269270"/>
                        <a:pt x="65092" y="269118"/>
                      </a:cubicBezTo>
                      <a:cubicBezTo>
                        <a:pt x="64559" y="268974"/>
                        <a:pt x="64400" y="268622"/>
                        <a:pt x="64004" y="268263"/>
                      </a:cubicBezTo>
                      <a:cubicBezTo>
                        <a:pt x="63501" y="267801"/>
                        <a:pt x="62886" y="267760"/>
                        <a:pt x="62409" y="267357"/>
                      </a:cubicBezTo>
                      <a:cubicBezTo>
                        <a:pt x="62046" y="267046"/>
                        <a:pt x="61880" y="266513"/>
                        <a:pt x="61602" y="266136"/>
                      </a:cubicBezTo>
                      <a:cubicBezTo>
                        <a:pt x="61199" y="265599"/>
                        <a:pt x="60810" y="265347"/>
                        <a:pt x="60658" y="264659"/>
                      </a:cubicBezTo>
                      <a:cubicBezTo>
                        <a:pt x="60422" y="263571"/>
                        <a:pt x="60399" y="262431"/>
                        <a:pt x="60111" y="261340"/>
                      </a:cubicBezTo>
                      <a:cubicBezTo>
                        <a:pt x="59804" y="260181"/>
                        <a:pt x="59659" y="258983"/>
                        <a:pt x="59374" y="257835"/>
                      </a:cubicBezTo>
                      <a:cubicBezTo>
                        <a:pt x="59241" y="257280"/>
                        <a:pt x="59126" y="256796"/>
                        <a:pt x="58838" y="256307"/>
                      </a:cubicBezTo>
                      <a:cubicBezTo>
                        <a:pt x="58471" y="255697"/>
                        <a:pt x="57698" y="255330"/>
                        <a:pt x="57409" y="254690"/>
                      </a:cubicBezTo>
                      <a:cubicBezTo>
                        <a:pt x="56965" y="253728"/>
                        <a:pt x="56665" y="252695"/>
                        <a:pt x="56147" y="251730"/>
                      </a:cubicBezTo>
                      <a:cubicBezTo>
                        <a:pt x="55277" y="250120"/>
                        <a:pt x="53405" y="249898"/>
                        <a:pt x="52128" y="248695"/>
                      </a:cubicBezTo>
                      <a:cubicBezTo>
                        <a:pt x="51077" y="247700"/>
                        <a:pt x="50340" y="246490"/>
                        <a:pt x="49027" y="245868"/>
                      </a:cubicBezTo>
                      <a:cubicBezTo>
                        <a:pt x="48590" y="245665"/>
                        <a:pt x="48179" y="245483"/>
                        <a:pt x="47765" y="245209"/>
                      </a:cubicBezTo>
                      <a:cubicBezTo>
                        <a:pt x="47021" y="244714"/>
                        <a:pt x="46595" y="244044"/>
                        <a:pt x="45911" y="243533"/>
                      </a:cubicBezTo>
                      <a:cubicBezTo>
                        <a:pt x="45367" y="243122"/>
                        <a:pt x="45041" y="242523"/>
                        <a:pt x="44545" y="242134"/>
                      </a:cubicBezTo>
                      <a:cubicBezTo>
                        <a:pt x="44038" y="241735"/>
                        <a:pt x="43264" y="241668"/>
                        <a:pt x="42835" y="241132"/>
                      </a:cubicBezTo>
                      <a:cubicBezTo>
                        <a:pt x="42676" y="240928"/>
                        <a:pt x="42709" y="240861"/>
                        <a:pt x="42591" y="240680"/>
                      </a:cubicBezTo>
                      <a:cubicBezTo>
                        <a:pt x="42239" y="240125"/>
                        <a:pt x="42162" y="240047"/>
                        <a:pt x="41629" y="239529"/>
                      </a:cubicBezTo>
                      <a:cubicBezTo>
                        <a:pt x="41048" y="238963"/>
                        <a:pt x="41040" y="238475"/>
                        <a:pt x="40666" y="237749"/>
                      </a:cubicBezTo>
                      <a:cubicBezTo>
                        <a:pt x="39604" y="237646"/>
                        <a:pt x="39926" y="237616"/>
                        <a:pt x="39534" y="236772"/>
                      </a:cubicBezTo>
                      <a:cubicBezTo>
                        <a:pt x="39342" y="236354"/>
                        <a:pt x="38979" y="236029"/>
                        <a:pt x="38701" y="235681"/>
                      </a:cubicBezTo>
                      <a:cubicBezTo>
                        <a:pt x="37913" y="234707"/>
                        <a:pt x="37043" y="233723"/>
                        <a:pt x="36285" y="232709"/>
                      </a:cubicBezTo>
                      <a:cubicBezTo>
                        <a:pt x="35885" y="232173"/>
                        <a:pt x="35685" y="231529"/>
                        <a:pt x="35308" y="230970"/>
                      </a:cubicBezTo>
                      <a:cubicBezTo>
                        <a:pt x="35086" y="230637"/>
                        <a:pt x="34645" y="230422"/>
                        <a:pt x="34479" y="230115"/>
                      </a:cubicBezTo>
                      <a:cubicBezTo>
                        <a:pt x="34242" y="229660"/>
                        <a:pt x="34190" y="228543"/>
                        <a:pt x="34120" y="227987"/>
                      </a:cubicBezTo>
                      <a:cubicBezTo>
                        <a:pt x="33857" y="225882"/>
                        <a:pt x="34090" y="223591"/>
                        <a:pt x="34090" y="221464"/>
                      </a:cubicBezTo>
                      <a:lnTo>
                        <a:pt x="34090" y="214806"/>
                      </a:lnTo>
                      <a:cubicBezTo>
                        <a:pt x="34090" y="212597"/>
                        <a:pt x="34075" y="210384"/>
                        <a:pt x="34086" y="208175"/>
                      </a:cubicBezTo>
                      <a:cubicBezTo>
                        <a:pt x="34097" y="207095"/>
                        <a:pt x="34205" y="206103"/>
                        <a:pt x="32987" y="205955"/>
                      </a:cubicBezTo>
                      <a:cubicBezTo>
                        <a:pt x="31655" y="205788"/>
                        <a:pt x="30345" y="206643"/>
                        <a:pt x="29364" y="207435"/>
                      </a:cubicBezTo>
                      <a:cubicBezTo>
                        <a:pt x="28472" y="208160"/>
                        <a:pt x="28206" y="208878"/>
                        <a:pt x="28184" y="209992"/>
                      </a:cubicBezTo>
                      <a:cubicBezTo>
                        <a:pt x="28143" y="212083"/>
                        <a:pt x="28076" y="213885"/>
                        <a:pt x="27343" y="215872"/>
                      </a:cubicBezTo>
                      <a:cubicBezTo>
                        <a:pt x="27033" y="216720"/>
                        <a:pt x="26685" y="216971"/>
                        <a:pt x="26707" y="217989"/>
                      </a:cubicBezTo>
                      <a:cubicBezTo>
                        <a:pt x="26722" y="218551"/>
                        <a:pt x="26514" y="218910"/>
                        <a:pt x="26418" y="219328"/>
                      </a:cubicBezTo>
                      <a:cubicBezTo>
                        <a:pt x="26289" y="219887"/>
                        <a:pt x="26392" y="220457"/>
                        <a:pt x="26252" y="221031"/>
                      </a:cubicBezTo>
                      <a:cubicBezTo>
                        <a:pt x="26133" y="221508"/>
                        <a:pt x="25719" y="222130"/>
                        <a:pt x="25630" y="222722"/>
                      </a:cubicBezTo>
                      <a:cubicBezTo>
                        <a:pt x="25530" y="223358"/>
                        <a:pt x="25471" y="223787"/>
                        <a:pt x="25308" y="224405"/>
                      </a:cubicBezTo>
                      <a:cubicBezTo>
                        <a:pt x="25153" y="225001"/>
                        <a:pt x="25304" y="225597"/>
                        <a:pt x="25149" y="226196"/>
                      </a:cubicBezTo>
                      <a:cubicBezTo>
                        <a:pt x="25119" y="226296"/>
                        <a:pt x="24879" y="226415"/>
                        <a:pt x="24838" y="226585"/>
                      </a:cubicBezTo>
                      <a:cubicBezTo>
                        <a:pt x="24745" y="226996"/>
                        <a:pt x="24993" y="227432"/>
                        <a:pt x="24853" y="227843"/>
                      </a:cubicBezTo>
                      <a:cubicBezTo>
                        <a:pt x="24753" y="228150"/>
                        <a:pt x="24583" y="228047"/>
                        <a:pt x="24401" y="228269"/>
                      </a:cubicBezTo>
                      <a:cubicBezTo>
                        <a:pt x="23920" y="228883"/>
                        <a:pt x="23872" y="228876"/>
                        <a:pt x="23687" y="229590"/>
                      </a:cubicBezTo>
                      <a:cubicBezTo>
                        <a:pt x="23532" y="230178"/>
                        <a:pt x="23380" y="230707"/>
                        <a:pt x="23113" y="231248"/>
                      </a:cubicBezTo>
                      <a:cubicBezTo>
                        <a:pt x="22492" y="232480"/>
                        <a:pt x="21496" y="232865"/>
                        <a:pt x="21533" y="234386"/>
                      </a:cubicBezTo>
                      <a:cubicBezTo>
                        <a:pt x="21570" y="235847"/>
                        <a:pt x="21711" y="236695"/>
                        <a:pt x="21507" y="238134"/>
                      </a:cubicBezTo>
                      <a:cubicBezTo>
                        <a:pt x="21400" y="238911"/>
                        <a:pt x="21000" y="239570"/>
                        <a:pt x="20841" y="240317"/>
                      </a:cubicBezTo>
                      <a:cubicBezTo>
                        <a:pt x="20630" y="241276"/>
                        <a:pt x="20545" y="242242"/>
                        <a:pt x="20201" y="243170"/>
                      </a:cubicBezTo>
                      <a:cubicBezTo>
                        <a:pt x="19875" y="244036"/>
                        <a:pt x="19694" y="244429"/>
                        <a:pt x="19686" y="245350"/>
                      </a:cubicBezTo>
                      <a:cubicBezTo>
                        <a:pt x="19683" y="246075"/>
                        <a:pt x="19794" y="246819"/>
                        <a:pt x="19609" y="247526"/>
                      </a:cubicBezTo>
                      <a:cubicBezTo>
                        <a:pt x="19468" y="248055"/>
                        <a:pt x="19302" y="248148"/>
                        <a:pt x="19320" y="248784"/>
                      </a:cubicBezTo>
                      <a:cubicBezTo>
                        <a:pt x="19335" y="249317"/>
                        <a:pt x="19113" y="249591"/>
                        <a:pt x="19035" y="249976"/>
                      </a:cubicBezTo>
                      <a:cubicBezTo>
                        <a:pt x="18843" y="250875"/>
                        <a:pt x="18946" y="251907"/>
                        <a:pt x="18954" y="252847"/>
                      </a:cubicBezTo>
                      <a:cubicBezTo>
                        <a:pt x="18954" y="253143"/>
                        <a:pt x="19094" y="253898"/>
                        <a:pt x="18939" y="254120"/>
                      </a:cubicBezTo>
                      <a:cubicBezTo>
                        <a:pt x="18602" y="254575"/>
                        <a:pt x="18173" y="254287"/>
                        <a:pt x="17925" y="255042"/>
                      </a:cubicBezTo>
                      <a:cubicBezTo>
                        <a:pt x="17743" y="255586"/>
                        <a:pt x="17928" y="256133"/>
                        <a:pt x="17817" y="256688"/>
                      </a:cubicBezTo>
                      <a:cubicBezTo>
                        <a:pt x="17729" y="257117"/>
                        <a:pt x="17584" y="257569"/>
                        <a:pt x="17492" y="257995"/>
                      </a:cubicBezTo>
                      <a:cubicBezTo>
                        <a:pt x="17347" y="258616"/>
                        <a:pt x="17255" y="259249"/>
                        <a:pt x="17129" y="259848"/>
                      </a:cubicBezTo>
                      <a:cubicBezTo>
                        <a:pt x="16959" y="260688"/>
                        <a:pt x="16389" y="261214"/>
                        <a:pt x="16352" y="262080"/>
                      </a:cubicBezTo>
                      <a:cubicBezTo>
                        <a:pt x="16259" y="264337"/>
                        <a:pt x="16000" y="266413"/>
                        <a:pt x="16000" y="268700"/>
                      </a:cubicBezTo>
                      <a:lnTo>
                        <a:pt x="16000" y="275183"/>
                      </a:lnTo>
                      <a:cubicBezTo>
                        <a:pt x="16000" y="276282"/>
                        <a:pt x="16004" y="277385"/>
                        <a:pt x="16000" y="278480"/>
                      </a:cubicBezTo>
                      <a:cubicBezTo>
                        <a:pt x="16000" y="279172"/>
                        <a:pt x="16082" y="279864"/>
                        <a:pt x="15919" y="280534"/>
                      </a:cubicBezTo>
                      <a:cubicBezTo>
                        <a:pt x="15764" y="281171"/>
                        <a:pt x="15282" y="281703"/>
                        <a:pt x="15060" y="282295"/>
                      </a:cubicBezTo>
                      <a:cubicBezTo>
                        <a:pt x="14831" y="282921"/>
                        <a:pt x="15020" y="283239"/>
                        <a:pt x="14916" y="283861"/>
                      </a:cubicBezTo>
                      <a:cubicBezTo>
                        <a:pt x="14835" y="284349"/>
                        <a:pt x="14502" y="284693"/>
                        <a:pt x="14331" y="285149"/>
                      </a:cubicBezTo>
                      <a:cubicBezTo>
                        <a:pt x="14146" y="285641"/>
                        <a:pt x="14265" y="285966"/>
                        <a:pt x="14180" y="286444"/>
                      </a:cubicBezTo>
                      <a:cubicBezTo>
                        <a:pt x="14054" y="287162"/>
                        <a:pt x="13765" y="287661"/>
                        <a:pt x="13787" y="288442"/>
                      </a:cubicBezTo>
                      <a:cubicBezTo>
                        <a:pt x="13791" y="288679"/>
                        <a:pt x="13865" y="289001"/>
                        <a:pt x="13809" y="289230"/>
                      </a:cubicBezTo>
                      <a:cubicBezTo>
                        <a:pt x="13710" y="289619"/>
                        <a:pt x="13591" y="289578"/>
                        <a:pt x="13421" y="289844"/>
                      </a:cubicBezTo>
                      <a:cubicBezTo>
                        <a:pt x="13054" y="290440"/>
                        <a:pt x="13043" y="290684"/>
                        <a:pt x="13054" y="291428"/>
                      </a:cubicBezTo>
                      <a:cubicBezTo>
                        <a:pt x="13069" y="292594"/>
                        <a:pt x="13054" y="293763"/>
                        <a:pt x="13054" y="294929"/>
                      </a:cubicBezTo>
                      <a:cubicBezTo>
                        <a:pt x="13054" y="296094"/>
                        <a:pt x="12847" y="296835"/>
                        <a:pt x="12603" y="297889"/>
                      </a:cubicBezTo>
                      <a:cubicBezTo>
                        <a:pt x="12477" y="298418"/>
                        <a:pt x="12163" y="298955"/>
                        <a:pt x="11944" y="299443"/>
                      </a:cubicBezTo>
                      <a:cubicBezTo>
                        <a:pt x="11570" y="300291"/>
                        <a:pt x="11593" y="300676"/>
                        <a:pt x="11578" y="301575"/>
                      </a:cubicBezTo>
                      <a:cubicBezTo>
                        <a:pt x="12788" y="302130"/>
                        <a:pt x="10938" y="306437"/>
                        <a:pt x="11163" y="307388"/>
                      </a:cubicBezTo>
                      <a:cubicBezTo>
                        <a:pt x="11382" y="308288"/>
                        <a:pt x="11904" y="308339"/>
                        <a:pt x="12218" y="309131"/>
                      </a:cubicBezTo>
                      <a:cubicBezTo>
                        <a:pt x="12570" y="310005"/>
                        <a:pt x="12203" y="311011"/>
                        <a:pt x="12436" y="311944"/>
                      </a:cubicBezTo>
                      <a:cubicBezTo>
                        <a:pt x="12562" y="312436"/>
                        <a:pt x="12710" y="313150"/>
                        <a:pt x="12851" y="313605"/>
                      </a:cubicBezTo>
                      <a:cubicBezTo>
                        <a:pt x="13106" y="314412"/>
                        <a:pt x="13332" y="314397"/>
                        <a:pt x="13421" y="315359"/>
                      </a:cubicBezTo>
                      <a:cubicBezTo>
                        <a:pt x="13484" y="316018"/>
                        <a:pt x="13743" y="316528"/>
                        <a:pt x="13850" y="317006"/>
                      </a:cubicBezTo>
                      <a:cubicBezTo>
                        <a:pt x="14239" y="318656"/>
                        <a:pt x="13976" y="320725"/>
                        <a:pt x="13976" y="322445"/>
                      </a:cubicBezTo>
                      <a:cubicBezTo>
                        <a:pt x="13976" y="323915"/>
                        <a:pt x="14013" y="325395"/>
                        <a:pt x="13976" y="326860"/>
                      </a:cubicBezTo>
                      <a:cubicBezTo>
                        <a:pt x="13972" y="327337"/>
                        <a:pt x="13821" y="328118"/>
                        <a:pt x="14069" y="328551"/>
                      </a:cubicBezTo>
                      <a:cubicBezTo>
                        <a:pt x="14328" y="328832"/>
                        <a:pt x="14627" y="329047"/>
                        <a:pt x="14979" y="329199"/>
                      </a:cubicBezTo>
                      <a:cubicBezTo>
                        <a:pt x="15071" y="329513"/>
                        <a:pt x="15145" y="329839"/>
                        <a:pt x="15186" y="330172"/>
                      </a:cubicBezTo>
                      <a:cubicBezTo>
                        <a:pt x="15623" y="330820"/>
                        <a:pt x="15860" y="331208"/>
                        <a:pt x="16189" y="331856"/>
                      </a:cubicBezTo>
                      <a:cubicBezTo>
                        <a:pt x="16618" y="332688"/>
                        <a:pt x="17318" y="332722"/>
                        <a:pt x="17773" y="333462"/>
                      </a:cubicBezTo>
                      <a:cubicBezTo>
                        <a:pt x="18132" y="334046"/>
                        <a:pt x="17618" y="334875"/>
                        <a:pt x="17951" y="335486"/>
                      </a:cubicBezTo>
                      <a:cubicBezTo>
                        <a:pt x="18413" y="336341"/>
                        <a:pt x="19146" y="336170"/>
                        <a:pt x="19986" y="336385"/>
                      </a:cubicBezTo>
                      <a:cubicBezTo>
                        <a:pt x="20075" y="337976"/>
                        <a:pt x="21100" y="338439"/>
                        <a:pt x="22336" y="339009"/>
                      </a:cubicBezTo>
                      <a:cubicBezTo>
                        <a:pt x="23669" y="339623"/>
                        <a:pt x="25345" y="342280"/>
                        <a:pt x="25634" y="343734"/>
                      </a:cubicBezTo>
                      <a:cubicBezTo>
                        <a:pt x="25800" y="344567"/>
                        <a:pt x="25504" y="345385"/>
                        <a:pt x="25726" y="346239"/>
                      </a:cubicBezTo>
                      <a:cubicBezTo>
                        <a:pt x="25948" y="347079"/>
                        <a:pt x="26170" y="347546"/>
                        <a:pt x="26155" y="348456"/>
                      </a:cubicBezTo>
                      <a:cubicBezTo>
                        <a:pt x="26133" y="350262"/>
                        <a:pt x="26159" y="352064"/>
                        <a:pt x="26159" y="353870"/>
                      </a:cubicBezTo>
                      <a:cubicBezTo>
                        <a:pt x="26159" y="355409"/>
                        <a:pt x="25796" y="357407"/>
                        <a:pt x="26640" y="358529"/>
                      </a:cubicBezTo>
                      <a:cubicBezTo>
                        <a:pt x="27403" y="359543"/>
                        <a:pt x="28842" y="360527"/>
                        <a:pt x="29767" y="361400"/>
                      </a:cubicBezTo>
                      <a:cubicBezTo>
                        <a:pt x="30471" y="362066"/>
                        <a:pt x="31407" y="362825"/>
                        <a:pt x="31988" y="363513"/>
                      </a:cubicBezTo>
                      <a:cubicBezTo>
                        <a:pt x="32391" y="364002"/>
                        <a:pt x="32328" y="364549"/>
                        <a:pt x="32662" y="364975"/>
                      </a:cubicBezTo>
                      <a:cubicBezTo>
                        <a:pt x="32972" y="365367"/>
                        <a:pt x="33380" y="365426"/>
                        <a:pt x="33587" y="365730"/>
                      </a:cubicBezTo>
                      <a:cubicBezTo>
                        <a:pt x="33809" y="366063"/>
                        <a:pt x="33768" y="366481"/>
                        <a:pt x="33961" y="366862"/>
                      </a:cubicBezTo>
                      <a:cubicBezTo>
                        <a:pt x="34153" y="367247"/>
                        <a:pt x="34490" y="367476"/>
                        <a:pt x="34686" y="367891"/>
                      </a:cubicBezTo>
                      <a:cubicBezTo>
                        <a:pt x="35348" y="369282"/>
                        <a:pt x="34923" y="369008"/>
                        <a:pt x="36140" y="369893"/>
                      </a:cubicBezTo>
                      <a:cubicBezTo>
                        <a:pt x="37032" y="370533"/>
                        <a:pt x="37243" y="370959"/>
                        <a:pt x="38357" y="371440"/>
                      </a:cubicBezTo>
                      <a:cubicBezTo>
                        <a:pt x="40148" y="372206"/>
                        <a:pt x="41910" y="373667"/>
                        <a:pt x="43431" y="374863"/>
                      </a:cubicBezTo>
                      <a:cubicBezTo>
                        <a:pt x="43964" y="375281"/>
                        <a:pt x="44922" y="375677"/>
                        <a:pt x="45348" y="376169"/>
                      </a:cubicBezTo>
                      <a:cubicBezTo>
                        <a:pt x="45681" y="376546"/>
                        <a:pt x="45455" y="376816"/>
                        <a:pt x="45674" y="377127"/>
                      </a:cubicBezTo>
                      <a:cubicBezTo>
                        <a:pt x="46229" y="377919"/>
                        <a:pt x="46325" y="378681"/>
                        <a:pt x="46754" y="379492"/>
                      </a:cubicBezTo>
                      <a:cubicBezTo>
                        <a:pt x="47106" y="380150"/>
                        <a:pt x="47883" y="380299"/>
                        <a:pt x="48183" y="381109"/>
                      </a:cubicBezTo>
                      <a:cubicBezTo>
                        <a:pt x="48287" y="381379"/>
                        <a:pt x="48246" y="381993"/>
                        <a:pt x="48416" y="382263"/>
                      </a:cubicBezTo>
                      <a:cubicBezTo>
                        <a:pt x="48671" y="382656"/>
                        <a:pt x="49064" y="382615"/>
                        <a:pt x="49312" y="382926"/>
                      </a:cubicBezTo>
                      <a:cubicBezTo>
                        <a:pt x="49748" y="383470"/>
                        <a:pt x="50115" y="384506"/>
                        <a:pt x="50522" y="385142"/>
                      </a:cubicBezTo>
                      <a:cubicBezTo>
                        <a:pt x="51018" y="385908"/>
                        <a:pt x="51702" y="386663"/>
                        <a:pt x="52198" y="387352"/>
                      </a:cubicBezTo>
                      <a:cubicBezTo>
                        <a:pt x="53260" y="388839"/>
                        <a:pt x="53505" y="391241"/>
                        <a:pt x="53797" y="393050"/>
                      </a:cubicBezTo>
                      <a:cubicBezTo>
                        <a:pt x="53953" y="394001"/>
                        <a:pt x="53797" y="394630"/>
                        <a:pt x="54249" y="395530"/>
                      </a:cubicBezTo>
                      <a:cubicBezTo>
                        <a:pt x="54441" y="395914"/>
                        <a:pt x="54219" y="396188"/>
                        <a:pt x="54633" y="396518"/>
                      </a:cubicBezTo>
                      <a:cubicBezTo>
                        <a:pt x="55115" y="396906"/>
                        <a:pt x="55629" y="396569"/>
                        <a:pt x="56103" y="397206"/>
                      </a:cubicBezTo>
                      <a:cubicBezTo>
                        <a:pt x="56684" y="397987"/>
                        <a:pt x="56517" y="399075"/>
                        <a:pt x="56736" y="399948"/>
                      </a:cubicBezTo>
                      <a:cubicBezTo>
                        <a:pt x="56965" y="400847"/>
                        <a:pt x="57180" y="401299"/>
                        <a:pt x="57165" y="402283"/>
                      </a:cubicBezTo>
                      <a:cubicBezTo>
                        <a:pt x="57154" y="403208"/>
                        <a:pt x="57187" y="404130"/>
                        <a:pt x="57180" y="405051"/>
                      </a:cubicBezTo>
                      <a:cubicBezTo>
                        <a:pt x="57165" y="407008"/>
                        <a:pt x="56595" y="407101"/>
                        <a:pt x="55066" y="408111"/>
                      </a:cubicBezTo>
                      <a:cubicBezTo>
                        <a:pt x="53975" y="408840"/>
                        <a:pt x="53342" y="409887"/>
                        <a:pt x="51862" y="409151"/>
                      </a:cubicBezTo>
                      <a:cubicBezTo>
                        <a:pt x="51058" y="408751"/>
                        <a:pt x="50773" y="407971"/>
                        <a:pt x="49996" y="407686"/>
                      </a:cubicBezTo>
                      <a:cubicBezTo>
                        <a:pt x="48805" y="407245"/>
                        <a:pt x="48586" y="407760"/>
                        <a:pt x="48009" y="406320"/>
                      </a:cubicBezTo>
                      <a:cubicBezTo>
                        <a:pt x="47865" y="405969"/>
                        <a:pt x="47879" y="405513"/>
                        <a:pt x="47702" y="405188"/>
                      </a:cubicBezTo>
                      <a:cubicBezTo>
                        <a:pt x="47480" y="404773"/>
                        <a:pt x="46936" y="404592"/>
                        <a:pt x="46740" y="404255"/>
                      </a:cubicBezTo>
                      <a:cubicBezTo>
                        <a:pt x="46466" y="403789"/>
                        <a:pt x="46506" y="402464"/>
                        <a:pt x="46366" y="401891"/>
                      </a:cubicBezTo>
                      <a:cubicBezTo>
                        <a:pt x="46118" y="400918"/>
                        <a:pt x="46118" y="399992"/>
                        <a:pt x="45589" y="399119"/>
                      </a:cubicBezTo>
                      <a:cubicBezTo>
                        <a:pt x="44316" y="397032"/>
                        <a:pt x="41536" y="396329"/>
                        <a:pt x="40278" y="394331"/>
                      </a:cubicBezTo>
                      <a:cubicBezTo>
                        <a:pt x="39627" y="393295"/>
                        <a:pt x="39567" y="392010"/>
                        <a:pt x="38405" y="391592"/>
                      </a:cubicBezTo>
                      <a:cubicBezTo>
                        <a:pt x="37417" y="391233"/>
                        <a:pt x="35422" y="391640"/>
                        <a:pt x="34327" y="391640"/>
                      </a:cubicBezTo>
                      <a:lnTo>
                        <a:pt x="25156" y="391640"/>
                      </a:lnTo>
                      <a:cubicBezTo>
                        <a:pt x="24094" y="391640"/>
                        <a:pt x="22743" y="391848"/>
                        <a:pt x="21696" y="391666"/>
                      </a:cubicBezTo>
                      <a:cubicBezTo>
                        <a:pt x="20364" y="391433"/>
                        <a:pt x="20116" y="390619"/>
                        <a:pt x="19505" y="389490"/>
                      </a:cubicBezTo>
                      <a:cubicBezTo>
                        <a:pt x="18247" y="387178"/>
                        <a:pt x="16159" y="385394"/>
                        <a:pt x="16159" y="382619"/>
                      </a:cubicBezTo>
                      <a:cubicBezTo>
                        <a:pt x="16159" y="381346"/>
                        <a:pt x="16674" y="380491"/>
                        <a:pt x="15312" y="380036"/>
                      </a:cubicBezTo>
                      <a:cubicBezTo>
                        <a:pt x="13769" y="379521"/>
                        <a:pt x="13998" y="379999"/>
                        <a:pt x="13417" y="378348"/>
                      </a:cubicBezTo>
                      <a:cubicBezTo>
                        <a:pt x="13132" y="377545"/>
                        <a:pt x="13128" y="376716"/>
                        <a:pt x="12899" y="375973"/>
                      </a:cubicBezTo>
                      <a:cubicBezTo>
                        <a:pt x="12688" y="375281"/>
                        <a:pt x="13084" y="375307"/>
                        <a:pt x="12211" y="374937"/>
                      </a:cubicBezTo>
                      <a:cubicBezTo>
                        <a:pt x="11263" y="374537"/>
                        <a:pt x="10786" y="375244"/>
                        <a:pt x="10590" y="375962"/>
                      </a:cubicBezTo>
                      <a:cubicBezTo>
                        <a:pt x="10160" y="377553"/>
                        <a:pt x="10642" y="380165"/>
                        <a:pt x="10642" y="381823"/>
                      </a:cubicBezTo>
                      <a:cubicBezTo>
                        <a:pt x="10642" y="383988"/>
                        <a:pt x="10586" y="386156"/>
                        <a:pt x="10630" y="388314"/>
                      </a:cubicBezTo>
                      <a:cubicBezTo>
                        <a:pt x="10653" y="389439"/>
                        <a:pt x="11008" y="390057"/>
                        <a:pt x="11215" y="391085"/>
                      </a:cubicBezTo>
                      <a:cubicBezTo>
                        <a:pt x="11463" y="392332"/>
                        <a:pt x="11789" y="392503"/>
                        <a:pt x="12536" y="393642"/>
                      </a:cubicBezTo>
                      <a:cubicBezTo>
                        <a:pt x="13747" y="395511"/>
                        <a:pt x="13014" y="397154"/>
                        <a:pt x="13458" y="399115"/>
                      </a:cubicBezTo>
                      <a:cubicBezTo>
                        <a:pt x="14331" y="402927"/>
                        <a:pt x="13965" y="407142"/>
                        <a:pt x="13965" y="411120"/>
                      </a:cubicBezTo>
                      <a:cubicBezTo>
                        <a:pt x="13965" y="416300"/>
                        <a:pt x="13913" y="421496"/>
                        <a:pt x="13965" y="426676"/>
                      </a:cubicBezTo>
                      <a:cubicBezTo>
                        <a:pt x="14017" y="432005"/>
                        <a:pt x="11108" y="436534"/>
                        <a:pt x="10619" y="441778"/>
                      </a:cubicBezTo>
                      <a:cubicBezTo>
                        <a:pt x="10538" y="442670"/>
                        <a:pt x="10797" y="443636"/>
                        <a:pt x="10671" y="444520"/>
                      </a:cubicBezTo>
                      <a:cubicBezTo>
                        <a:pt x="10475" y="445860"/>
                        <a:pt x="9572" y="447040"/>
                        <a:pt x="9232" y="448402"/>
                      </a:cubicBezTo>
                      <a:cubicBezTo>
                        <a:pt x="8684" y="450585"/>
                        <a:pt x="8984" y="453061"/>
                        <a:pt x="8984" y="455325"/>
                      </a:cubicBezTo>
                      <a:lnTo>
                        <a:pt x="8984" y="461968"/>
                      </a:lnTo>
                      <a:cubicBezTo>
                        <a:pt x="8984" y="462996"/>
                        <a:pt x="8917" y="464044"/>
                        <a:pt x="8954" y="465072"/>
                      </a:cubicBezTo>
                      <a:cubicBezTo>
                        <a:pt x="8984" y="465916"/>
                        <a:pt x="9235" y="466160"/>
                        <a:pt x="9535" y="466860"/>
                      </a:cubicBezTo>
                      <a:cubicBezTo>
                        <a:pt x="9753" y="467356"/>
                        <a:pt x="10431" y="467093"/>
                        <a:pt x="10094" y="468062"/>
                      </a:cubicBezTo>
                      <a:cubicBezTo>
                        <a:pt x="9846" y="468765"/>
                        <a:pt x="9306" y="467826"/>
                        <a:pt x="8976" y="468447"/>
                      </a:cubicBezTo>
                      <a:cubicBezTo>
                        <a:pt x="8732" y="468902"/>
                        <a:pt x="8636" y="468995"/>
                        <a:pt x="8610" y="469535"/>
                      </a:cubicBezTo>
                      <a:cubicBezTo>
                        <a:pt x="8584" y="470013"/>
                        <a:pt x="8502" y="470719"/>
                        <a:pt x="8606" y="471182"/>
                      </a:cubicBezTo>
                      <a:cubicBezTo>
                        <a:pt x="8687" y="471582"/>
                        <a:pt x="8917" y="471741"/>
                        <a:pt x="9006" y="472107"/>
                      </a:cubicBezTo>
                      <a:cubicBezTo>
                        <a:pt x="9095" y="472459"/>
                        <a:pt x="8906" y="472873"/>
                        <a:pt x="8969" y="473232"/>
                      </a:cubicBezTo>
                      <a:cubicBezTo>
                        <a:pt x="9035" y="473635"/>
                        <a:pt x="9302" y="473942"/>
                        <a:pt x="9372" y="474338"/>
                      </a:cubicBezTo>
                      <a:cubicBezTo>
                        <a:pt x="9557" y="475315"/>
                        <a:pt x="9479" y="476222"/>
                        <a:pt x="9816" y="477217"/>
                      </a:cubicBezTo>
                      <a:cubicBezTo>
                        <a:pt x="9857" y="477351"/>
                        <a:pt x="10020" y="477932"/>
                        <a:pt x="10075" y="478039"/>
                      </a:cubicBezTo>
                      <a:cubicBezTo>
                        <a:pt x="10253" y="478376"/>
                        <a:pt x="10571" y="478424"/>
                        <a:pt x="10767" y="478738"/>
                      </a:cubicBezTo>
                      <a:cubicBezTo>
                        <a:pt x="11026" y="479164"/>
                        <a:pt x="10782" y="479941"/>
                        <a:pt x="10815" y="480385"/>
                      </a:cubicBezTo>
                      <a:cubicBezTo>
                        <a:pt x="10864" y="480981"/>
                        <a:pt x="11071" y="481539"/>
                        <a:pt x="11215" y="482120"/>
                      </a:cubicBezTo>
                      <a:cubicBezTo>
                        <a:pt x="11271" y="482357"/>
                        <a:pt x="11452" y="482735"/>
                        <a:pt x="11489" y="482912"/>
                      </a:cubicBezTo>
                      <a:cubicBezTo>
                        <a:pt x="11563" y="483260"/>
                        <a:pt x="11478" y="483623"/>
                        <a:pt x="11552" y="483960"/>
                      </a:cubicBezTo>
                      <a:cubicBezTo>
                        <a:pt x="11733" y="484818"/>
                        <a:pt x="12562" y="485088"/>
                        <a:pt x="12988" y="485788"/>
                      </a:cubicBezTo>
                      <a:cubicBezTo>
                        <a:pt x="13325" y="486343"/>
                        <a:pt x="13454" y="487086"/>
                        <a:pt x="13869" y="487653"/>
                      </a:cubicBezTo>
                      <a:cubicBezTo>
                        <a:pt x="14102" y="487967"/>
                        <a:pt x="14424" y="487975"/>
                        <a:pt x="14553" y="488352"/>
                      </a:cubicBezTo>
                      <a:cubicBezTo>
                        <a:pt x="14687" y="488726"/>
                        <a:pt x="14531" y="489425"/>
                        <a:pt x="14527" y="489843"/>
                      </a:cubicBezTo>
                      <a:cubicBezTo>
                        <a:pt x="14527" y="490646"/>
                        <a:pt x="14705" y="491645"/>
                        <a:pt x="14550" y="492434"/>
                      </a:cubicBezTo>
                      <a:cubicBezTo>
                        <a:pt x="14342" y="493462"/>
                        <a:pt x="13917" y="494421"/>
                        <a:pt x="13780" y="495486"/>
                      </a:cubicBezTo>
                      <a:cubicBezTo>
                        <a:pt x="13665" y="496412"/>
                        <a:pt x="13354" y="497196"/>
                        <a:pt x="13140" y="498077"/>
                      </a:cubicBezTo>
                      <a:cubicBezTo>
                        <a:pt x="12918" y="498987"/>
                        <a:pt x="13180" y="499672"/>
                        <a:pt x="12688" y="500478"/>
                      </a:cubicBezTo>
                      <a:cubicBezTo>
                        <a:pt x="12425" y="500908"/>
                        <a:pt x="12340" y="500715"/>
                        <a:pt x="12311" y="501370"/>
                      </a:cubicBezTo>
                      <a:cubicBezTo>
                        <a:pt x="12288" y="501825"/>
                        <a:pt x="12285" y="502321"/>
                        <a:pt x="12311" y="502784"/>
                      </a:cubicBezTo>
                      <a:cubicBezTo>
                        <a:pt x="12333" y="503228"/>
                        <a:pt x="12411" y="503468"/>
                        <a:pt x="12584" y="503875"/>
                      </a:cubicBezTo>
                      <a:cubicBezTo>
                        <a:pt x="12840" y="504456"/>
                        <a:pt x="12892" y="504937"/>
                        <a:pt x="13051" y="505522"/>
                      </a:cubicBezTo>
                      <a:cubicBezTo>
                        <a:pt x="13221" y="506144"/>
                        <a:pt x="13217" y="506051"/>
                        <a:pt x="13787" y="506362"/>
                      </a:cubicBezTo>
                      <a:cubicBezTo>
                        <a:pt x="14191" y="506592"/>
                        <a:pt x="14516" y="506884"/>
                        <a:pt x="14901" y="507125"/>
                      </a:cubicBezTo>
                      <a:cubicBezTo>
                        <a:pt x="15586" y="507543"/>
                        <a:pt x="16300" y="507842"/>
                        <a:pt x="16955" y="508301"/>
                      </a:cubicBezTo>
                      <a:cubicBezTo>
                        <a:pt x="17655" y="508790"/>
                        <a:pt x="18406" y="509637"/>
                        <a:pt x="19279" y="509818"/>
                      </a:cubicBezTo>
                      <a:cubicBezTo>
                        <a:pt x="19964" y="509963"/>
                        <a:pt x="21189" y="509807"/>
                        <a:pt x="21792" y="509459"/>
                      </a:cubicBezTo>
                      <a:cubicBezTo>
                        <a:pt x="22355" y="509134"/>
                        <a:pt x="22521" y="508431"/>
                        <a:pt x="23054" y="508101"/>
                      </a:cubicBezTo>
                      <a:cubicBezTo>
                        <a:pt x="23495" y="507831"/>
                        <a:pt x="24375" y="507805"/>
                        <a:pt x="24860" y="507687"/>
                      </a:cubicBezTo>
                      <a:cubicBezTo>
                        <a:pt x="25574" y="507509"/>
                        <a:pt x="26093" y="507184"/>
                        <a:pt x="26744" y="506910"/>
                      </a:cubicBezTo>
                      <a:cubicBezTo>
                        <a:pt x="27806" y="506458"/>
                        <a:pt x="28550" y="506299"/>
                        <a:pt x="29494" y="507017"/>
                      </a:cubicBezTo>
                      <a:cubicBezTo>
                        <a:pt x="29945" y="507358"/>
                        <a:pt x="30297" y="507513"/>
                        <a:pt x="30793" y="507787"/>
                      </a:cubicBezTo>
                      <a:cubicBezTo>
                        <a:pt x="31622" y="508242"/>
                        <a:pt x="31203" y="508497"/>
                        <a:pt x="31570" y="509067"/>
                      </a:cubicBezTo>
                      <a:cubicBezTo>
                        <a:pt x="31788" y="509415"/>
                        <a:pt x="32425" y="509482"/>
                        <a:pt x="32736" y="509767"/>
                      </a:cubicBezTo>
                      <a:cubicBezTo>
                        <a:pt x="33098" y="510100"/>
                        <a:pt x="33176" y="510684"/>
                        <a:pt x="33609" y="510880"/>
                      </a:cubicBezTo>
                      <a:cubicBezTo>
                        <a:pt x="34283" y="511188"/>
                        <a:pt x="35941" y="510895"/>
                        <a:pt x="36662" y="510895"/>
                      </a:cubicBezTo>
                      <a:cubicBezTo>
                        <a:pt x="37743" y="510895"/>
                        <a:pt x="39012" y="510729"/>
                        <a:pt x="40071" y="510958"/>
                      </a:cubicBezTo>
                      <a:cubicBezTo>
                        <a:pt x="41729" y="511310"/>
                        <a:pt x="41847" y="512179"/>
                        <a:pt x="42965" y="513141"/>
                      </a:cubicBezTo>
                      <a:cubicBezTo>
                        <a:pt x="43327" y="513452"/>
                        <a:pt x="43783" y="513552"/>
                        <a:pt x="44171" y="513819"/>
                      </a:cubicBezTo>
                      <a:cubicBezTo>
                        <a:pt x="44804" y="514270"/>
                        <a:pt x="44908" y="514847"/>
                        <a:pt x="45304" y="515476"/>
                      </a:cubicBezTo>
                      <a:cubicBezTo>
                        <a:pt x="45611" y="515969"/>
                        <a:pt x="46014" y="516194"/>
                        <a:pt x="46392" y="516616"/>
                      </a:cubicBezTo>
                      <a:cubicBezTo>
                        <a:pt x="46703" y="516964"/>
                        <a:pt x="46832" y="517378"/>
                        <a:pt x="47187" y="517693"/>
                      </a:cubicBezTo>
                      <a:cubicBezTo>
                        <a:pt x="47639" y="518082"/>
                        <a:pt x="48027" y="518174"/>
                        <a:pt x="48416" y="518651"/>
                      </a:cubicBezTo>
                      <a:cubicBezTo>
                        <a:pt x="48705" y="519003"/>
                        <a:pt x="48853" y="519273"/>
                        <a:pt x="49234" y="519573"/>
                      </a:cubicBezTo>
                      <a:cubicBezTo>
                        <a:pt x="50000" y="520172"/>
                        <a:pt x="50607" y="520679"/>
                        <a:pt x="51495" y="521079"/>
                      </a:cubicBezTo>
                      <a:cubicBezTo>
                        <a:pt x="52235" y="521412"/>
                        <a:pt x="52350" y="521875"/>
                        <a:pt x="52898" y="522359"/>
                      </a:cubicBezTo>
                      <a:cubicBezTo>
                        <a:pt x="53334" y="522744"/>
                        <a:pt x="54056" y="522851"/>
                        <a:pt x="54571" y="523085"/>
                      </a:cubicBezTo>
                      <a:cubicBezTo>
                        <a:pt x="55599" y="523551"/>
                        <a:pt x="55818" y="523932"/>
                        <a:pt x="56254" y="525035"/>
                      </a:cubicBezTo>
                      <a:cubicBezTo>
                        <a:pt x="56717" y="526204"/>
                        <a:pt x="56732" y="527784"/>
                        <a:pt x="57398" y="528924"/>
                      </a:cubicBezTo>
                      <a:cubicBezTo>
                        <a:pt x="58231" y="530349"/>
                        <a:pt x="59992" y="530104"/>
                        <a:pt x="61399" y="530093"/>
                      </a:cubicBezTo>
                      <a:cubicBezTo>
                        <a:pt x="62786" y="530082"/>
                        <a:pt x="63671" y="530226"/>
                        <a:pt x="64911" y="530778"/>
                      </a:cubicBezTo>
                      <a:cubicBezTo>
                        <a:pt x="66373" y="531414"/>
                        <a:pt x="66754" y="532114"/>
                        <a:pt x="66946" y="533605"/>
                      </a:cubicBezTo>
                      <a:cubicBezTo>
                        <a:pt x="67020" y="534142"/>
                        <a:pt x="67287" y="534567"/>
                        <a:pt x="67346" y="535111"/>
                      </a:cubicBezTo>
                      <a:cubicBezTo>
                        <a:pt x="67409" y="535718"/>
                        <a:pt x="67142" y="536288"/>
                        <a:pt x="67475" y="536850"/>
                      </a:cubicBezTo>
                      <a:cubicBezTo>
                        <a:pt x="67783" y="537365"/>
                        <a:pt x="68475" y="537365"/>
                        <a:pt x="68486" y="538027"/>
                      </a:cubicBezTo>
                      <a:cubicBezTo>
                        <a:pt x="68497" y="538612"/>
                        <a:pt x="67808" y="538849"/>
                        <a:pt x="67664" y="539411"/>
                      </a:cubicBezTo>
                      <a:cubicBezTo>
                        <a:pt x="67375" y="540510"/>
                        <a:pt x="67701" y="542231"/>
                        <a:pt x="67701" y="543393"/>
                      </a:cubicBezTo>
                      <a:lnTo>
                        <a:pt x="67701" y="568874"/>
                      </a:lnTo>
                      <a:cubicBezTo>
                        <a:pt x="68575" y="568874"/>
                        <a:pt x="68763" y="569988"/>
                        <a:pt x="69359" y="570465"/>
                      </a:cubicBezTo>
                      <a:cubicBezTo>
                        <a:pt x="70166" y="571117"/>
                        <a:pt x="71073" y="571657"/>
                        <a:pt x="71876" y="572330"/>
                      </a:cubicBezTo>
                      <a:cubicBezTo>
                        <a:pt x="72527" y="572878"/>
                        <a:pt x="73045" y="573474"/>
                        <a:pt x="73445" y="574229"/>
                      </a:cubicBezTo>
                      <a:cubicBezTo>
                        <a:pt x="73730" y="574776"/>
                        <a:pt x="73900" y="575450"/>
                        <a:pt x="74340" y="575894"/>
                      </a:cubicBezTo>
                      <a:cubicBezTo>
                        <a:pt x="75258" y="576826"/>
                        <a:pt x="76546" y="577078"/>
                        <a:pt x="77505" y="577944"/>
                      </a:cubicBezTo>
                      <a:cubicBezTo>
                        <a:pt x="77708" y="578125"/>
                        <a:pt x="77841" y="578473"/>
                        <a:pt x="78049" y="578629"/>
                      </a:cubicBezTo>
                      <a:cubicBezTo>
                        <a:pt x="78182" y="578728"/>
                        <a:pt x="78426" y="578762"/>
                        <a:pt x="78552" y="578865"/>
                      </a:cubicBezTo>
                      <a:cubicBezTo>
                        <a:pt x="78944" y="579198"/>
                        <a:pt x="79522" y="579480"/>
                        <a:pt x="79910" y="579816"/>
                      </a:cubicBezTo>
                      <a:cubicBezTo>
                        <a:pt x="80791" y="580571"/>
                        <a:pt x="81220" y="582259"/>
                        <a:pt x="81750" y="583258"/>
                      </a:cubicBezTo>
                      <a:cubicBezTo>
                        <a:pt x="82371" y="584442"/>
                        <a:pt x="82109" y="586100"/>
                        <a:pt x="82109" y="587476"/>
                      </a:cubicBezTo>
                      <a:cubicBezTo>
                        <a:pt x="82109" y="588620"/>
                        <a:pt x="82112" y="589556"/>
                        <a:pt x="81824" y="590625"/>
                      </a:cubicBezTo>
                      <a:cubicBezTo>
                        <a:pt x="81613" y="591403"/>
                        <a:pt x="81579" y="592283"/>
                        <a:pt x="82146" y="592879"/>
                      </a:cubicBezTo>
                      <a:cubicBezTo>
                        <a:pt x="82952" y="593737"/>
                        <a:pt x="83718" y="593330"/>
                        <a:pt x="84636" y="593649"/>
                      </a:cubicBezTo>
                      <a:cubicBezTo>
                        <a:pt x="84736" y="594378"/>
                        <a:pt x="85054" y="594859"/>
                        <a:pt x="85073" y="595606"/>
                      </a:cubicBezTo>
                      <a:cubicBezTo>
                        <a:pt x="85095" y="596461"/>
                        <a:pt x="85058" y="597316"/>
                        <a:pt x="85069" y="598163"/>
                      </a:cubicBezTo>
                      <a:cubicBezTo>
                        <a:pt x="85073" y="599188"/>
                        <a:pt x="85184" y="599788"/>
                        <a:pt x="84481" y="600617"/>
                      </a:cubicBezTo>
                      <a:cubicBezTo>
                        <a:pt x="84181" y="600976"/>
                        <a:pt x="83700" y="601238"/>
                        <a:pt x="83556" y="601705"/>
                      </a:cubicBezTo>
                      <a:cubicBezTo>
                        <a:pt x="83467" y="601990"/>
                        <a:pt x="83581" y="602430"/>
                        <a:pt x="83515" y="602744"/>
                      </a:cubicBezTo>
                      <a:cubicBezTo>
                        <a:pt x="83189" y="604239"/>
                        <a:pt x="83123" y="605790"/>
                        <a:pt x="83200" y="607363"/>
                      </a:cubicBezTo>
                      <a:cubicBezTo>
                        <a:pt x="83222" y="607799"/>
                        <a:pt x="83123" y="607973"/>
                        <a:pt x="83474" y="608299"/>
                      </a:cubicBezTo>
                      <a:cubicBezTo>
                        <a:pt x="84059" y="608847"/>
                        <a:pt x="84174" y="608210"/>
                        <a:pt x="84370" y="608932"/>
                      </a:cubicBezTo>
                      <a:cubicBezTo>
                        <a:pt x="84477" y="609324"/>
                        <a:pt x="84340" y="609875"/>
                        <a:pt x="84418" y="610308"/>
                      </a:cubicBezTo>
                      <a:cubicBezTo>
                        <a:pt x="84484" y="610700"/>
                        <a:pt x="84651" y="611126"/>
                        <a:pt x="84751" y="611515"/>
                      </a:cubicBezTo>
                      <a:cubicBezTo>
                        <a:pt x="85117" y="612939"/>
                        <a:pt x="85376" y="614031"/>
                        <a:pt x="84325" y="615248"/>
                      </a:cubicBezTo>
                      <a:cubicBezTo>
                        <a:pt x="83678" y="616000"/>
                        <a:pt x="83056" y="616780"/>
                        <a:pt x="82445" y="617557"/>
                      </a:cubicBezTo>
                      <a:cubicBezTo>
                        <a:pt x="81857" y="618301"/>
                        <a:pt x="81235" y="619422"/>
                        <a:pt x="80469" y="619974"/>
                      </a:cubicBezTo>
                      <a:cubicBezTo>
                        <a:pt x="80206" y="620159"/>
                        <a:pt x="79929" y="620133"/>
                        <a:pt x="79640" y="620259"/>
                      </a:cubicBezTo>
                      <a:cubicBezTo>
                        <a:pt x="78548" y="620725"/>
                        <a:pt x="78585" y="622246"/>
                        <a:pt x="77527" y="622701"/>
                      </a:cubicBezTo>
                      <a:cubicBezTo>
                        <a:pt x="77246" y="622827"/>
                        <a:pt x="76968" y="622782"/>
                        <a:pt x="76683" y="622845"/>
                      </a:cubicBezTo>
                      <a:cubicBezTo>
                        <a:pt x="75995" y="622979"/>
                        <a:pt x="75517" y="623918"/>
                        <a:pt x="75155" y="624466"/>
                      </a:cubicBezTo>
                      <a:cubicBezTo>
                        <a:pt x="74574" y="625339"/>
                        <a:pt x="73893" y="626142"/>
                        <a:pt x="73301" y="626997"/>
                      </a:cubicBezTo>
                      <a:cubicBezTo>
                        <a:pt x="72805" y="627711"/>
                        <a:pt x="72416" y="628500"/>
                        <a:pt x="71924" y="629214"/>
                      </a:cubicBezTo>
                      <a:cubicBezTo>
                        <a:pt x="71742" y="629484"/>
                        <a:pt x="71598" y="629732"/>
                        <a:pt x="71461" y="630002"/>
                      </a:cubicBezTo>
                      <a:cubicBezTo>
                        <a:pt x="71380" y="630161"/>
                        <a:pt x="71280" y="630402"/>
                        <a:pt x="71147" y="630524"/>
                      </a:cubicBezTo>
                      <a:cubicBezTo>
                        <a:pt x="71002" y="630613"/>
                        <a:pt x="70858" y="630683"/>
                        <a:pt x="70695" y="630735"/>
                      </a:cubicBezTo>
                      <a:cubicBezTo>
                        <a:pt x="70658" y="630816"/>
                        <a:pt x="70647" y="630901"/>
                        <a:pt x="70669" y="630990"/>
                      </a:cubicBezTo>
                      <a:cubicBezTo>
                        <a:pt x="70540" y="631271"/>
                        <a:pt x="70514" y="631675"/>
                        <a:pt x="70447" y="631989"/>
                      </a:cubicBezTo>
                      <a:cubicBezTo>
                        <a:pt x="70358" y="632389"/>
                        <a:pt x="70307" y="632829"/>
                        <a:pt x="70173" y="633236"/>
                      </a:cubicBezTo>
                      <a:cubicBezTo>
                        <a:pt x="70081" y="633525"/>
                        <a:pt x="69914" y="633751"/>
                        <a:pt x="69788" y="634017"/>
                      </a:cubicBezTo>
                      <a:cubicBezTo>
                        <a:pt x="69685" y="634250"/>
                        <a:pt x="69663" y="634546"/>
                        <a:pt x="69540" y="634761"/>
                      </a:cubicBezTo>
                      <a:cubicBezTo>
                        <a:pt x="69389" y="635009"/>
                        <a:pt x="69137" y="635094"/>
                        <a:pt x="68952" y="635294"/>
                      </a:cubicBezTo>
                      <a:cubicBezTo>
                        <a:pt x="68808" y="635449"/>
                        <a:pt x="68756" y="635679"/>
                        <a:pt x="68604" y="635827"/>
                      </a:cubicBezTo>
                      <a:cubicBezTo>
                        <a:pt x="68475" y="635956"/>
                        <a:pt x="68253" y="635952"/>
                        <a:pt x="68123" y="636082"/>
                      </a:cubicBezTo>
                      <a:cubicBezTo>
                        <a:pt x="67990" y="636215"/>
                        <a:pt x="67997" y="636422"/>
                        <a:pt x="67912" y="636585"/>
                      </a:cubicBezTo>
                      <a:cubicBezTo>
                        <a:pt x="67690" y="636996"/>
                        <a:pt x="67357" y="636977"/>
                        <a:pt x="67020" y="637196"/>
                      </a:cubicBezTo>
                      <a:cubicBezTo>
                        <a:pt x="66891" y="637277"/>
                        <a:pt x="66776" y="637470"/>
                        <a:pt x="66628" y="637569"/>
                      </a:cubicBezTo>
                      <a:cubicBezTo>
                        <a:pt x="66484" y="637669"/>
                        <a:pt x="66276" y="637803"/>
                        <a:pt x="66106" y="637858"/>
                      </a:cubicBezTo>
                      <a:cubicBezTo>
                        <a:pt x="65884" y="637932"/>
                        <a:pt x="65588" y="637984"/>
                        <a:pt x="65362" y="638036"/>
                      </a:cubicBezTo>
                      <a:cubicBezTo>
                        <a:pt x="65011" y="638117"/>
                        <a:pt x="64792" y="638317"/>
                        <a:pt x="64463" y="638421"/>
                      </a:cubicBezTo>
                      <a:cubicBezTo>
                        <a:pt x="64219" y="638498"/>
                        <a:pt x="63971" y="638443"/>
                        <a:pt x="63719" y="638447"/>
                      </a:cubicBezTo>
                      <a:cubicBezTo>
                        <a:pt x="63282" y="638458"/>
                        <a:pt x="62942" y="638576"/>
                        <a:pt x="62535" y="638691"/>
                      </a:cubicBezTo>
                      <a:cubicBezTo>
                        <a:pt x="62017" y="638835"/>
                        <a:pt x="61650" y="639002"/>
                        <a:pt x="61247" y="639394"/>
                      </a:cubicBezTo>
                      <a:cubicBezTo>
                        <a:pt x="60906" y="639716"/>
                        <a:pt x="60584" y="640160"/>
                        <a:pt x="60133" y="640304"/>
                      </a:cubicBezTo>
                      <a:cubicBezTo>
                        <a:pt x="59704" y="640437"/>
                        <a:pt x="59104" y="640471"/>
                        <a:pt x="58641" y="640482"/>
                      </a:cubicBezTo>
                      <a:cubicBezTo>
                        <a:pt x="58283" y="640485"/>
                        <a:pt x="58223" y="640537"/>
                        <a:pt x="57912" y="640374"/>
                      </a:cubicBezTo>
                      <a:cubicBezTo>
                        <a:pt x="57694" y="640256"/>
                        <a:pt x="57072" y="639786"/>
                        <a:pt x="56943" y="639553"/>
                      </a:cubicBezTo>
                      <a:cubicBezTo>
                        <a:pt x="56843" y="639383"/>
                        <a:pt x="56684" y="639016"/>
                        <a:pt x="56643" y="638839"/>
                      </a:cubicBezTo>
                      <a:cubicBezTo>
                        <a:pt x="56588" y="638617"/>
                        <a:pt x="56717" y="638350"/>
                        <a:pt x="56665" y="638128"/>
                      </a:cubicBezTo>
                      <a:cubicBezTo>
                        <a:pt x="56613" y="637880"/>
                        <a:pt x="56469" y="637832"/>
                        <a:pt x="56391" y="637625"/>
                      </a:cubicBezTo>
                      <a:cubicBezTo>
                        <a:pt x="56195" y="637096"/>
                        <a:pt x="56266" y="636730"/>
                        <a:pt x="56517" y="636241"/>
                      </a:cubicBezTo>
                      <a:cubicBezTo>
                        <a:pt x="56699" y="635882"/>
                        <a:pt x="56761" y="635682"/>
                        <a:pt x="57065" y="635453"/>
                      </a:cubicBezTo>
                      <a:cubicBezTo>
                        <a:pt x="57542" y="635094"/>
                        <a:pt x="57502" y="634931"/>
                        <a:pt x="57713" y="634391"/>
                      </a:cubicBezTo>
                      <a:cubicBezTo>
                        <a:pt x="57853" y="634024"/>
                        <a:pt x="57920" y="633636"/>
                        <a:pt x="58075" y="633284"/>
                      </a:cubicBezTo>
                      <a:cubicBezTo>
                        <a:pt x="58286" y="632796"/>
                        <a:pt x="58634" y="632393"/>
                        <a:pt x="58697" y="631849"/>
                      </a:cubicBezTo>
                      <a:cubicBezTo>
                        <a:pt x="58786" y="631068"/>
                        <a:pt x="58686" y="630206"/>
                        <a:pt x="58686" y="629410"/>
                      </a:cubicBezTo>
                      <a:cubicBezTo>
                        <a:pt x="58686" y="628970"/>
                        <a:pt x="58801" y="628363"/>
                        <a:pt x="58567" y="627967"/>
                      </a:cubicBezTo>
                      <a:cubicBezTo>
                        <a:pt x="58434" y="627734"/>
                        <a:pt x="58364" y="627800"/>
                        <a:pt x="58175" y="627608"/>
                      </a:cubicBezTo>
                      <a:cubicBezTo>
                        <a:pt x="57890" y="627327"/>
                        <a:pt x="57853" y="627020"/>
                        <a:pt x="57713" y="626624"/>
                      </a:cubicBezTo>
                      <a:cubicBezTo>
                        <a:pt x="57491" y="625991"/>
                        <a:pt x="57883" y="625258"/>
                        <a:pt x="57117" y="625003"/>
                      </a:cubicBezTo>
                      <a:cubicBezTo>
                        <a:pt x="56273" y="624718"/>
                        <a:pt x="55536" y="624111"/>
                        <a:pt x="54752" y="623678"/>
                      </a:cubicBezTo>
                      <a:cubicBezTo>
                        <a:pt x="54064" y="623301"/>
                        <a:pt x="53442" y="622834"/>
                        <a:pt x="52783" y="622423"/>
                      </a:cubicBezTo>
                      <a:cubicBezTo>
                        <a:pt x="52394" y="622187"/>
                        <a:pt x="51969" y="622124"/>
                        <a:pt x="51577" y="621887"/>
                      </a:cubicBezTo>
                      <a:cubicBezTo>
                        <a:pt x="51199" y="621657"/>
                        <a:pt x="50840" y="621424"/>
                        <a:pt x="50400" y="621313"/>
                      </a:cubicBezTo>
                      <a:cubicBezTo>
                        <a:pt x="50141" y="621250"/>
                        <a:pt x="50052" y="621313"/>
                        <a:pt x="49859" y="621110"/>
                      </a:cubicBezTo>
                      <a:cubicBezTo>
                        <a:pt x="49830" y="620969"/>
                        <a:pt x="49767" y="620840"/>
                        <a:pt x="49674" y="620725"/>
                      </a:cubicBezTo>
                      <a:cubicBezTo>
                        <a:pt x="49489" y="620607"/>
                        <a:pt x="49289" y="620514"/>
                        <a:pt x="49079" y="620444"/>
                      </a:cubicBezTo>
                      <a:cubicBezTo>
                        <a:pt x="48531" y="620170"/>
                        <a:pt x="48050" y="619781"/>
                        <a:pt x="47565" y="619389"/>
                      </a:cubicBezTo>
                      <a:cubicBezTo>
                        <a:pt x="46976" y="618908"/>
                        <a:pt x="46332" y="618416"/>
                        <a:pt x="45670" y="618053"/>
                      </a:cubicBezTo>
                      <a:cubicBezTo>
                        <a:pt x="45152" y="617768"/>
                        <a:pt x="44771" y="617428"/>
                        <a:pt x="44312" y="617058"/>
                      </a:cubicBezTo>
                      <a:cubicBezTo>
                        <a:pt x="43938" y="616762"/>
                        <a:pt x="43468" y="616658"/>
                        <a:pt x="43179" y="616266"/>
                      </a:cubicBezTo>
                      <a:cubicBezTo>
                        <a:pt x="42728" y="616399"/>
                        <a:pt x="42336" y="617650"/>
                        <a:pt x="42232" y="617924"/>
                      </a:cubicBezTo>
                      <a:cubicBezTo>
                        <a:pt x="42054" y="618379"/>
                        <a:pt x="41869" y="618856"/>
                        <a:pt x="41769" y="619334"/>
                      </a:cubicBezTo>
                      <a:cubicBezTo>
                        <a:pt x="41573" y="620307"/>
                        <a:pt x="41692" y="621395"/>
                        <a:pt x="41692" y="622387"/>
                      </a:cubicBezTo>
                      <a:lnTo>
                        <a:pt x="41692" y="630875"/>
                      </a:lnTo>
                      <a:cubicBezTo>
                        <a:pt x="41599" y="631175"/>
                        <a:pt x="40122" y="631886"/>
                        <a:pt x="39682" y="631993"/>
                      </a:cubicBezTo>
                      <a:cubicBezTo>
                        <a:pt x="39319" y="632082"/>
                        <a:pt x="38809" y="631993"/>
                        <a:pt x="38461" y="631889"/>
                      </a:cubicBezTo>
                      <a:cubicBezTo>
                        <a:pt x="37994" y="631760"/>
                        <a:pt x="38046" y="631634"/>
                        <a:pt x="37772" y="631279"/>
                      </a:cubicBezTo>
                      <a:cubicBezTo>
                        <a:pt x="37550" y="630998"/>
                        <a:pt x="37184" y="630886"/>
                        <a:pt x="36929" y="630646"/>
                      </a:cubicBezTo>
                      <a:cubicBezTo>
                        <a:pt x="36570" y="630298"/>
                        <a:pt x="36174" y="629969"/>
                        <a:pt x="35789" y="629632"/>
                      </a:cubicBezTo>
                      <a:cubicBezTo>
                        <a:pt x="35556" y="629425"/>
                        <a:pt x="35326" y="629144"/>
                        <a:pt x="35063" y="628984"/>
                      </a:cubicBezTo>
                      <a:cubicBezTo>
                        <a:pt x="34793" y="628818"/>
                        <a:pt x="33998" y="628751"/>
                        <a:pt x="34127" y="628292"/>
                      </a:cubicBezTo>
                      <a:cubicBezTo>
                        <a:pt x="34227" y="627930"/>
                        <a:pt x="33709" y="627634"/>
                        <a:pt x="33535" y="627386"/>
                      </a:cubicBezTo>
                      <a:cubicBezTo>
                        <a:pt x="33343" y="627112"/>
                        <a:pt x="33132" y="626698"/>
                        <a:pt x="33054" y="626361"/>
                      </a:cubicBezTo>
                      <a:cubicBezTo>
                        <a:pt x="32947" y="625906"/>
                        <a:pt x="32939" y="625547"/>
                        <a:pt x="32743" y="625106"/>
                      </a:cubicBezTo>
                      <a:cubicBezTo>
                        <a:pt x="32628" y="624870"/>
                        <a:pt x="32599" y="624559"/>
                        <a:pt x="32462" y="624340"/>
                      </a:cubicBezTo>
                      <a:cubicBezTo>
                        <a:pt x="32399" y="624248"/>
                        <a:pt x="32240" y="624122"/>
                        <a:pt x="32199" y="624052"/>
                      </a:cubicBezTo>
                      <a:cubicBezTo>
                        <a:pt x="32066" y="623804"/>
                        <a:pt x="32106" y="623467"/>
                        <a:pt x="31988" y="623156"/>
                      </a:cubicBezTo>
                      <a:cubicBezTo>
                        <a:pt x="31725" y="622494"/>
                        <a:pt x="31348" y="621950"/>
                        <a:pt x="31159" y="621258"/>
                      </a:cubicBezTo>
                      <a:cubicBezTo>
                        <a:pt x="31000" y="620647"/>
                        <a:pt x="30745" y="620055"/>
                        <a:pt x="30611" y="619445"/>
                      </a:cubicBezTo>
                      <a:cubicBezTo>
                        <a:pt x="30471" y="618804"/>
                        <a:pt x="30374" y="618149"/>
                        <a:pt x="30200" y="617498"/>
                      </a:cubicBezTo>
                      <a:cubicBezTo>
                        <a:pt x="30082" y="617054"/>
                        <a:pt x="29849" y="616677"/>
                        <a:pt x="29723" y="616251"/>
                      </a:cubicBezTo>
                      <a:cubicBezTo>
                        <a:pt x="29623" y="615914"/>
                        <a:pt x="29616" y="615489"/>
                        <a:pt x="29545" y="615137"/>
                      </a:cubicBezTo>
                      <a:cubicBezTo>
                        <a:pt x="29479" y="614789"/>
                        <a:pt x="29508" y="614449"/>
                        <a:pt x="29420" y="614101"/>
                      </a:cubicBezTo>
                      <a:cubicBezTo>
                        <a:pt x="29327" y="613727"/>
                        <a:pt x="29112" y="613439"/>
                        <a:pt x="28990" y="613080"/>
                      </a:cubicBezTo>
                      <a:cubicBezTo>
                        <a:pt x="28679" y="612155"/>
                        <a:pt x="28528" y="611004"/>
                        <a:pt x="28417" y="610034"/>
                      </a:cubicBezTo>
                      <a:cubicBezTo>
                        <a:pt x="28365" y="609579"/>
                        <a:pt x="28335" y="609368"/>
                        <a:pt x="28069" y="608969"/>
                      </a:cubicBezTo>
                      <a:cubicBezTo>
                        <a:pt x="27780" y="608528"/>
                        <a:pt x="27839" y="608010"/>
                        <a:pt x="27758" y="607507"/>
                      </a:cubicBezTo>
                      <a:cubicBezTo>
                        <a:pt x="27658" y="606963"/>
                        <a:pt x="27599" y="606375"/>
                        <a:pt x="27436" y="605845"/>
                      </a:cubicBezTo>
                      <a:cubicBezTo>
                        <a:pt x="27281" y="605327"/>
                        <a:pt x="26992" y="604935"/>
                        <a:pt x="26918" y="604384"/>
                      </a:cubicBezTo>
                      <a:cubicBezTo>
                        <a:pt x="26814" y="603640"/>
                        <a:pt x="26766" y="602830"/>
                        <a:pt x="26555" y="602115"/>
                      </a:cubicBezTo>
                      <a:cubicBezTo>
                        <a:pt x="26463" y="601816"/>
                        <a:pt x="26259" y="601571"/>
                        <a:pt x="26189" y="601268"/>
                      </a:cubicBezTo>
                      <a:cubicBezTo>
                        <a:pt x="26100" y="600905"/>
                        <a:pt x="26178" y="600502"/>
                        <a:pt x="26096" y="600117"/>
                      </a:cubicBezTo>
                      <a:cubicBezTo>
                        <a:pt x="25889" y="599185"/>
                        <a:pt x="25774" y="598300"/>
                        <a:pt x="25463" y="597405"/>
                      </a:cubicBezTo>
                      <a:cubicBezTo>
                        <a:pt x="25304" y="596942"/>
                        <a:pt x="25141" y="596498"/>
                        <a:pt x="24975" y="596043"/>
                      </a:cubicBezTo>
                      <a:cubicBezTo>
                        <a:pt x="24790" y="595536"/>
                        <a:pt x="24819" y="594911"/>
                        <a:pt x="24712" y="594370"/>
                      </a:cubicBezTo>
                      <a:cubicBezTo>
                        <a:pt x="24605" y="593852"/>
                        <a:pt x="24231" y="593478"/>
                        <a:pt x="24127" y="592983"/>
                      </a:cubicBezTo>
                      <a:cubicBezTo>
                        <a:pt x="24061" y="592683"/>
                        <a:pt x="24150" y="592280"/>
                        <a:pt x="24150" y="591969"/>
                      </a:cubicBezTo>
                      <a:cubicBezTo>
                        <a:pt x="24153" y="591051"/>
                        <a:pt x="24213" y="590111"/>
                        <a:pt x="24161" y="589201"/>
                      </a:cubicBezTo>
                      <a:cubicBezTo>
                        <a:pt x="24120" y="588431"/>
                        <a:pt x="23850" y="587695"/>
                        <a:pt x="23787" y="586932"/>
                      </a:cubicBezTo>
                      <a:cubicBezTo>
                        <a:pt x="23757" y="586566"/>
                        <a:pt x="23550" y="586400"/>
                        <a:pt x="23446" y="586063"/>
                      </a:cubicBezTo>
                      <a:cubicBezTo>
                        <a:pt x="23347" y="585748"/>
                        <a:pt x="23409" y="585371"/>
                        <a:pt x="23417" y="585041"/>
                      </a:cubicBezTo>
                      <a:cubicBezTo>
                        <a:pt x="23417" y="584431"/>
                        <a:pt x="23498" y="583757"/>
                        <a:pt x="23421" y="583151"/>
                      </a:cubicBezTo>
                      <a:cubicBezTo>
                        <a:pt x="23347" y="582603"/>
                        <a:pt x="23032" y="582151"/>
                        <a:pt x="23043" y="581582"/>
                      </a:cubicBezTo>
                      <a:cubicBezTo>
                        <a:pt x="22529" y="581145"/>
                        <a:pt x="22170" y="581075"/>
                        <a:pt x="21733" y="580556"/>
                      </a:cubicBezTo>
                      <a:cubicBezTo>
                        <a:pt x="21252" y="579983"/>
                        <a:pt x="20982" y="579261"/>
                        <a:pt x="20523" y="578673"/>
                      </a:cubicBezTo>
                      <a:cubicBezTo>
                        <a:pt x="19768" y="577703"/>
                        <a:pt x="19124" y="576860"/>
                        <a:pt x="18502" y="575779"/>
                      </a:cubicBezTo>
                      <a:cubicBezTo>
                        <a:pt x="18321" y="575457"/>
                        <a:pt x="18221" y="575132"/>
                        <a:pt x="18065" y="574810"/>
                      </a:cubicBezTo>
                      <a:cubicBezTo>
                        <a:pt x="17910" y="574477"/>
                        <a:pt x="17570" y="574251"/>
                        <a:pt x="17425" y="573962"/>
                      </a:cubicBezTo>
                      <a:cubicBezTo>
                        <a:pt x="17266" y="573629"/>
                        <a:pt x="17351" y="573222"/>
                        <a:pt x="17207" y="572882"/>
                      </a:cubicBezTo>
                      <a:cubicBezTo>
                        <a:pt x="17125" y="572697"/>
                        <a:pt x="16985" y="572567"/>
                        <a:pt x="16918" y="572401"/>
                      </a:cubicBezTo>
                      <a:cubicBezTo>
                        <a:pt x="16815" y="572153"/>
                        <a:pt x="16826" y="571864"/>
                        <a:pt x="16722" y="571609"/>
                      </a:cubicBezTo>
                      <a:cubicBezTo>
                        <a:pt x="16589" y="571287"/>
                        <a:pt x="16363" y="571065"/>
                        <a:pt x="16208" y="570765"/>
                      </a:cubicBezTo>
                      <a:cubicBezTo>
                        <a:pt x="16056" y="570476"/>
                        <a:pt x="15952" y="570080"/>
                        <a:pt x="15900" y="569766"/>
                      </a:cubicBezTo>
                      <a:cubicBezTo>
                        <a:pt x="15849" y="569507"/>
                        <a:pt x="15756" y="569211"/>
                        <a:pt x="15715" y="568985"/>
                      </a:cubicBezTo>
                      <a:cubicBezTo>
                        <a:pt x="15615" y="568493"/>
                        <a:pt x="15530" y="568101"/>
                        <a:pt x="15405" y="567638"/>
                      </a:cubicBezTo>
                      <a:cubicBezTo>
                        <a:pt x="15316" y="567313"/>
                        <a:pt x="15375" y="566972"/>
                        <a:pt x="15238" y="566635"/>
                      </a:cubicBezTo>
                      <a:cubicBezTo>
                        <a:pt x="15083" y="566243"/>
                        <a:pt x="14820" y="565951"/>
                        <a:pt x="14716" y="565529"/>
                      </a:cubicBezTo>
                      <a:cubicBezTo>
                        <a:pt x="14576" y="564941"/>
                        <a:pt x="14535" y="564286"/>
                        <a:pt x="14431" y="563697"/>
                      </a:cubicBezTo>
                      <a:cubicBezTo>
                        <a:pt x="14376" y="563397"/>
                        <a:pt x="14287" y="563076"/>
                        <a:pt x="14235" y="562776"/>
                      </a:cubicBezTo>
                      <a:cubicBezTo>
                        <a:pt x="14168" y="562361"/>
                        <a:pt x="14276" y="561854"/>
                        <a:pt x="14143" y="561462"/>
                      </a:cubicBezTo>
                      <a:cubicBezTo>
                        <a:pt x="14013" y="561073"/>
                        <a:pt x="13739" y="560903"/>
                        <a:pt x="13673" y="560474"/>
                      </a:cubicBezTo>
                      <a:cubicBezTo>
                        <a:pt x="13647" y="560282"/>
                        <a:pt x="13687" y="560045"/>
                        <a:pt x="13695" y="559849"/>
                      </a:cubicBezTo>
                      <a:cubicBezTo>
                        <a:pt x="13710" y="559249"/>
                        <a:pt x="13465" y="558846"/>
                        <a:pt x="13439" y="558265"/>
                      </a:cubicBezTo>
                      <a:cubicBezTo>
                        <a:pt x="13428" y="558006"/>
                        <a:pt x="13469" y="557743"/>
                        <a:pt x="13462" y="557477"/>
                      </a:cubicBezTo>
                      <a:cubicBezTo>
                        <a:pt x="13432" y="556814"/>
                        <a:pt x="13328" y="557073"/>
                        <a:pt x="13062" y="556544"/>
                      </a:cubicBezTo>
                      <a:cubicBezTo>
                        <a:pt x="12955" y="556322"/>
                        <a:pt x="13025" y="556130"/>
                        <a:pt x="12936" y="555922"/>
                      </a:cubicBezTo>
                      <a:cubicBezTo>
                        <a:pt x="12844" y="555715"/>
                        <a:pt x="12640" y="555652"/>
                        <a:pt x="12518" y="555467"/>
                      </a:cubicBezTo>
                      <a:cubicBezTo>
                        <a:pt x="12311" y="555156"/>
                        <a:pt x="12337" y="554672"/>
                        <a:pt x="12100" y="554313"/>
                      </a:cubicBezTo>
                      <a:cubicBezTo>
                        <a:pt x="11922" y="554054"/>
                        <a:pt x="11681" y="553765"/>
                        <a:pt x="11478" y="553525"/>
                      </a:cubicBezTo>
                      <a:cubicBezTo>
                        <a:pt x="11293" y="553303"/>
                        <a:pt x="11104" y="553114"/>
                        <a:pt x="10982" y="552862"/>
                      </a:cubicBezTo>
                      <a:cubicBezTo>
                        <a:pt x="10864" y="552618"/>
                        <a:pt x="10841" y="552348"/>
                        <a:pt x="10671" y="552107"/>
                      </a:cubicBezTo>
                      <a:cubicBezTo>
                        <a:pt x="10164" y="552455"/>
                        <a:pt x="10493" y="554990"/>
                        <a:pt x="10493" y="555582"/>
                      </a:cubicBezTo>
                      <a:cubicBezTo>
                        <a:pt x="10493" y="556259"/>
                        <a:pt x="10671" y="557247"/>
                        <a:pt x="10479" y="557902"/>
                      </a:cubicBezTo>
                      <a:cubicBezTo>
                        <a:pt x="10386" y="558224"/>
                        <a:pt x="10075" y="558450"/>
                        <a:pt x="9931" y="558761"/>
                      </a:cubicBezTo>
                      <a:cubicBezTo>
                        <a:pt x="9746" y="559134"/>
                        <a:pt x="9750" y="559438"/>
                        <a:pt x="9753" y="559863"/>
                      </a:cubicBezTo>
                      <a:cubicBezTo>
                        <a:pt x="9764" y="560707"/>
                        <a:pt x="9535" y="561877"/>
                        <a:pt x="9794" y="562683"/>
                      </a:cubicBezTo>
                      <a:cubicBezTo>
                        <a:pt x="9920" y="563072"/>
                        <a:pt x="10246" y="563412"/>
                        <a:pt x="10379" y="563808"/>
                      </a:cubicBezTo>
                      <a:cubicBezTo>
                        <a:pt x="10497" y="564167"/>
                        <a:pt x="10479" y="564611"/>
                        <a:pt x="10664" y="564941"/>
                      </a:cubicBezTo>
                      <a:cubicBezTo>
                        <a:pt x="10830" y="565237"/>
                        <a:pt x="11171" y="565318"/>
                        <a:pt x="11341" y="565644"/>
                      </a:cubicBezTo>
                      <a:cubicBezTo>
                        <a:pt x="11545" y="566032"/>
                        <a:pt x="11408" y="566358"/>
                        <a:pt x="11496" y="566761"/>
                      </a:cubicBezTo>
                      <a:cubicBezTo>
                        <a:pt x="11563" y="567087"/>
                        <a:pt x="11707" y="567268"/>
                        <a:pt x="11730" y="567620"/>
                      </a:cubicBezTo>
                      <a:cubicBezTo>
                        <a:pt x="11741" y="567853"/>
                        <a:pt x="11652" y="568149"/>
                        <a:pt x="11707" y="568371"/>
                      </a:cubicBezTo>
                      <a:cubicBezTo>
                        <a:pt x="11800" y="568745"/>
                        <a:pt x="11937" y="568696"/>
                        <a:pt x="11966" y="569148"/>
                      </a:cubicBezTo>
                      <a:cubicBezTo>
                        <a:pt x="12003" y="569599"/>
                        <a:pt x="12070" y="569888"/>
                        <a:pt x="12214" y="570314"/>
                      </a:cubicBezTo>
                      <a:cubicBezTo>
                        <a:pt x="12422" y="570965"/>
                        <a:pt x="12366" y="571524"/>
                        <a:pt x="12448" y="572179"/>
                      </a:cubicBezTo>
                      <a:cubicBezTo>
                        <a:pt x="12488" y="572486"/>
                        <a:pt x="12618" y="572741"/>
                        <a:pt x="12707" y="573037"/>
                      </a:cubicBezTo>
                      <a:cubicBezTo>
                        <a:pt x="12825" y="573429"/>
                        <a:pt x="13143" y="573792"/>
                        <a:pt x="13225" y="574214"/>
                      </a:cubicBezTo>
                      <a:cubicBezTo>
                        <a:pt x="13365" y="574924"/>
                        <a:pt x="13199" y="575838"/>
                        <a:pt x="13199" y="576560"/>
                      </a:cubicBezTo>
                      <a:cubicBezTo>
                        <a:pt x="13199" y="576945"/>
                        <a:pt x="13169" y="577326"/>
                        <a:pt x="13188" y="577711"/>
                      </a:cubicBezTo>
                      <a:cubicBezTo>
                        <a:pt x="13214" y="578395"/>
                        <a:pt x="13561" y="578636"/>
                        <a:pt x="13798" y="579224"/>
                      </a:cubicBezTo>
                      <a:cubicBezTo>
                        <a:pt x="14346" y="580538"/>
                        <a:pt x="13747" y="582296"/>
                        <a:pt x="14120" y="583683"/>
                      </a:cubicBezTo>
                      <a:cubicBezTo>
                        <a:pt x="14316" y="584423"/>
                        <a:pt x="14453" y="585152"/>
                        <a:pt x="14616" y="585893"/>
                      </a:cubicBezTo>
                      <a:cubicBezTo>
                        <a:pt x="14731" y="586433"/>
                        <a:pt x="14761" y="586699"/>
                        <a:pt x="15020" y="587199"/>
                      </a:cubicBezTo>
                      <a:cubicBezTo>
                        <a:pt x="15238" y="587602"/>
                        <a:pt x="15164" y="588094"/>
                        <a:pt x="15290" y="588549"/>
                      </a:cubicBezTo>
                      <a:cubicBezTo>
                        <a:pt x="15460" y="589186"/>
                        <a:pt x="15545" y="589771"/>
                        <a:pt x="15682" y="590389"/>
                      </a:cubicBezTo>
                      <a:cubicBezTo>
                        <a:pt x="15764" y="590751"/>
                        <a:pt x="15808" y="591177"/>
                        <a:pt x="15889" y="591517"/>
                      </a:cubicBezTo>
                      <a:cubicBezTo>
                        <a:pt x="15993" y="591921"/>
                        <a:pt x="16319" y="592124"/>
                        <a:pt x="16407" y="592542"/>
                      </a:cubicBezTo>
                      <a:cubicBezTo>
                        <a:pt x="16592" y="593375"/>
                        <a:pt x="16511" y="594322"/>
                        <a:pt x="16822" y="595140"/>
                      </a:cubicBezTo>
                      <a:cubicBezTo>
                        <a:pt x="17133" y="595969"/>
                        <a:pt x="17636" y="596746"/>
                        <a:pt x="17636" y="597645"/>
                      </a:cubicBezTo>
                      <a:cubicBezTo>
                        <a:pt x="17640" y="598459"/>
                        <a:pt x="18036" y="599074"/>
                        <a:pt x="18128" y="599865"/>
                      </a:cubicBezTo>
                      <a:cubicBezTo>
                        <a:pt x="18232" y="600783"/>
                        <a:pt x="18399" y="601686"/>
                        <a:pt x="18672" y="602585"/>
                      </a:cubicBezTo>
                      <a:cubicBezTo>
                        <a:pt x="18832" y="603103"/>
                        <a:pt x="19050" y="603640"/>
                        <a:pt x="19113" y="604180"/>
                      </a:cubicBezTo>
                      <a:cubicBezTo>
                        <a:pt x="19202" y="604872"/>
                        <a:pt x="19361" y="605564"/>
                        <a:pt x="19350" y="606267"/>
                      </a:cubicBezTo>
                      <a:cubicBezTo>
                        <a:pt x="19327" y="608147"/>
                        <a:pt x="19350" y="610031"/>
                        <a:pt x="19350" y="611914"/>
                      </a:cubicBezTo>
                      <a:lnTo>
                        <a:pt x="19350" y="614246"/>
                      </a:lnTo>
                      <a:cubicBezTo>
                        <a:pt x="19350" y="614638"/>
                        <a:pt x="19339" y="615034"/>
                        <a:pt x="19346" y="615426"/>
                      </a:cubicBezTo>
                      <a:cubicBezTo>
                        <a:pt x="19350" y="615759"/>
                        <a:pt x="19298" y="616048"/>
                        <a:pt x="19394" y="616377"/>
                      </a:cubicBezTo>
                      <a:cubicBezTo>
                        <a:pt x="19475" y="616647"/>
                        <a:pt x="19727" y="616854"/>
                        <a:pt x="19809" y="617106"/>
                      </a:cubicBezTo>
                      <a:cubicBezTo>
                        <a:pt x="19934" y="617520"/>
                        <a:pt x="19871" y="618001"/>
                        <a:pt x="19968" y="618438"/>
                      </a:cubicBezTo>
                      <a:cubicBezTo>
                        <a:pt x="20056" y="618849"/>
                        <a:pt x="20097" y="619193"/>
                        <a:pt x="20093" y="619619"/>
                      </a:cubicBezTo>
                      <a:cubicBezTo>
                        <a:pt x="20079" y="620503"/>
                        <a:pt x="20193" y="621317"/>
                        <a:pt x="20364" y="622172"/>
                      </a:cubicBezTo>
                      <a:cubicBezTo>
                        <a:pt x="20430" y="622505"/>
                        <a:pt x="20493" y="622942"/>
                        <a:pt x="20700" y="623208"/>
                      </a:cubicBezTo>
                      <a:cubicBezTo>
                        <a:pt x="20996" y="623582"/>
                        <a:pt x="21104" y="623312"/>
                        <a:pt x="21085" y="623989"/>
                      </a:cubicBezTo>
                      <a:cubicBezTo>
                        <a:pt x="21056" y="624770"/>
                        <a:pt x="21330" y="625458"/>
                        <a:pt x="21322" y="626272"/>
                      </a:cubicBezTo>
                      <a:cubicBezTo>
                        <a:pt x="21318" y="628037"/>
                        <a:pt x="21322" y="629802"/>
                        <a:pt x="21322" y="631567"/>
                      </a:cubicBezTo>
                      <a:cubicBezTo>
                        <a:pt x="21322" y="632330"/>
                        <a:pt x="21318" y="633088"/>
                        <a:pt x="21326" y="633851"/>
                      </a:cubicBezTo>
                      <a:cubicBezTo>
                        <a:pt x="21330" y="634291"/>
                        <a:pt x="21426" y="634591"/>
                        <a:pt x="21518" y="635016"/>
                      </a:cubicBezTo>
                      <a:cubicBezTo>
                        <a:pt x="21592" y="635368"/>
                        <a:pt x="21492" y="635716"/>
                        <a:pt x="21559" y="636056"/>
                      </a:cubicBezTo>
                      <a:cubicBezTo>
                        <a:pt x="21611" y="636330"/>
                        <a:pt x="21737" y="637014"/>
                        <a:pt x="21866" y="637240"/>
                      </a:cubicBezTo>
                      <a:cubicBezTo>
                        <a:pt x="22110" y="637684"/>
                        <a:pt x="22233" y="637521"/>
                        <a:pt x="22318" y="638017"/>
                      </a:cubicBezTo>
                      <a:cubicBezTo>
                        <a:pt x="22484" y="638990"/>
                        <a:pt x="22758" y="640082"/>
                        <a:pt x="22814" y="641078"/>
                      </a:cubicBezTo>
                      <a:cubicBezTo>
                        <a:pt x="22836" y="641470"/>
                        <a:pt x="22710" y="641925"/>
                        <a:pt x="22784" y="642310"/>
                      </a:cubicBezTo>
                      <a:cubicBezTo>
                        <a:pt x="22862" y="642713"/>
                        <a:pt x="23184" y="642932"/>
                        <a:pt x="23313" y="643313"/>
                      </a:cubicBezTo>
                      <a:cubicBezTo>
                        <a:pt x="23343" y="643420"/>
                        <a:pt x="23239" y="643572"/>
                        <a:pt x="23273" y="643679"/>
                      </a:cubicBezTo>
                      <a:cubicBezTo>
                        <a:pt x="23347" y="643968"/>
                        <a:pt x="23635" y="644045"/>
                        <a:pt x="23750" y="644293"/>
                      </a:cubicBezTo>
                      <a:cubicBezTo>
                        <a:pt x="23931" y="644686"/>
                        <a:pt x="23620" y="645059"/>
                        <a:pt x="24039" y="645400"/>
                      </a:cubicBezTo>
                      <a:cubicBezTo>
                        <a:pt x="23835" y="645207"/>
                        <a:pt x="23576" y="644893"/>
                        <a:pt x="23380" y="644700"/>
                      </a:cubicBezTo>
                      <a:cubicBezTo>
                        <a:pt x="21800" y="645340"/>
                        <a:pt x="23376" y="649122"/>
                        <a:pt x="23446" y="650288"/>
                      </a:cubicBezTo>
                      <a:cubicBezTo>
                        <a:pt x="23520" y="651368"/>
                        <a:pt x="23417" y="652497"/>
                        <a:pt x="23421" y="653585"/>
                      </a:cubicBezTo>
                      <a:lnTo>
                        <a:pt x="23421" y="660660"/>
                      </a:lnTo>
                      <a:cubicBezTo>
                        <a:pt x="23421" y="662921"/>
                        <a:pt x="23417" y="665190"/>
                        <a:pt x="23421" y="667458"/>
                      </a:cubicBezTo>
                      <a:cubicBezTo>
                        <a:pt x="23421" y="669971"/>
                        <a:pt x="23976" y="672113"/>
                        <a:pt x="23976" y="674622"/>
                      </a:cubicBezTo>
                      <a:cubicBezTo>
                        <a:pt x="23979" y="684595"/>
                        <a:pt x="23976" y="694560"/>
                        <a:pt x="23976" y="704526"/>
                      </a:cubicBezTo>
                      <a:cubicBezTo>
                        <a:pt x="23976" y="705484"/>
                        <a:pt x="24157" y="706639"/>
                        <a:pt x="24002" y="707575"/>
                      </a:cubicBezTo>
                      <a:cubicBezTo>
                        <a:pt x="23809" y="708718"/>
                        <a:pt x="22988" y="709562"/>
                        <a:pt x="22455" y="710624"/>
                      </a:cubicBezTo>
                      <a:cubicBezTo>
                        <a:pt x="21874" y="711775"/>
                        <a:pt x="21962" y="712482"/>
                        <a:pt x="21718" y="713670"/>
                      </a:cubicBezTo>
                      <a:cubicBezTo>
                        <a:pt x="21355" y="715420"/>
                        <a:pt x="19809" y="715949"/>
                        <a:pt x="18828" y="717226"/>
                      </a:cubicBezTo>
                      <a:cubicBezTo>
                        <a:pt x="17943" y="718380"/>
                        <a:pt x="17829" y="719986"/>
                        <a:pt x="17325" y="721278"/>
                      </a:cubicBezTo>
                      <a:cubicBezTo>
                        <a:pt x="16807" y="722617"/>
                        <a:pt x="16663" y="724142"/>
                        <a:pt x="16093" y="725459"/>
                      </a:cubicBezTo>
                      <a:cubicBezTo>
                        <a:pt x="15882" y="725966"/>
                        <a:pt x="15405" y="726125"/>
                        <a:pt x="15219" y="726791"/>
                      </a:cubicBezTo>
                      <a:cubicBezTo>
                        <a:pt x="15068" y="727320"/>
                        <a:pt x="15293" y="727864"/>
                        <a:pt x="15157" y="728338"/>
                      </a:cubicBezTo>
                      <a:cubicBezTo>
                        <a:pt x="14912" y="729204"/>
                        <a:pt x="14194" y="729726"/>
                        <a:pt x="13946" y="730584"/>
                      </a:cubicBezTo>
                      <a:cubicBezTo>
                        <a:pt x="13976" y="730943"/>
                        <a:pt x="14009" y="731298"/>
                        <a:pt x="14035" y="731661"/>
                      </a:cubicBezTo>
                      <a:cubicBezTo>
                        <a:pt x="13972" y="732065"/>
                        <a:pt x="13817" y="732438"/>
                        <a:pt x="13573" y="732768"/>
                      </a:cubicBezTo>
                      <a:cubicBezTo>
                        <a:pt x="13328" y="733711"/>
                        <a:pt x="13665" y="734647"/>
                        <a:pt x="13480" y="735569"/>
                      </a:cubicBezTo>
                      <a:cubicBezTo>
                        <a:pt x="13302" y="736438"/>
                        <a:pt x="12455" y="737345"/>
                        <a:pt x="12314" y="738278"/>
                      </a:cubicBezTo>
                      <a:cubicBezTo>
                        <a:pt x="12211" y="738944"/>
                        <a:pt x="12551" y="739625"/>
                        <a:pt x="12233" y="740287"/>
                      </a:cubicBezTo>
                      <a:cubicBezTo>
                        <a:pt x="12118" y="740531"/>
                        <a:pt x="11718" y="740742"/>
                        <a:pt x="11637" y="740938"/>
                      </a:cubicBezTo>
                      <a:cubicBezTo>
                        <a:pt x="11456" y="741367"/>
                        <a:pt x="11393" y="741726"/>
                        <a:pt x="11237" y="742182"/>
                      </a:cubicBezTo>
                      <a:cubicBezTo>
                        <a:pt x="11052" y="742737"/>
                        <a:pt x="10845" y="743229"/>
                        <a:pt x="10667" y="743776"/>
                      </a:cubicBezTo>
                      <a:cubicBezTo>
                        <a:pt x="10279" y="744946"/>
                        <a:pt x="10382" y="746478"/>
                        <a:pt x="9990" y="747732"/>
                      </a:cubicBezTo>
                      <a:cubicBezTo>
                        <a:pt x="9653" y="748805"/>
                        <a:pt x="9864" y="750038"/>
                        <a:pt x="9476" y="751044"/>
                      </a:cubicBezTo>
                      <a:cubicBezTo>
                        <a:pt x="9272" y="751577"/>
                        <a:pt x="8695" y="751873"/>
                        <a:pt x="8499" y="752432"/>
                      </a:cubicBezTo>
                      <a:cubicBezTo>
                        <a:pt x="8343" y="752861"/>
                        <a:pt x="8458" y="753350"/>
                        <a:pt x="8343" y="753816"/>
                      </a:cubicBezTo>
                      <a:cubicBezTo>
                        <a:pt x="8188" y="754467"/>
                        <a:pt x="7933" y="754763"/>
                        <a:pt x="7899" y="755477"/>
                      </a:cubicBezTo>
                      <a:cubicBezTo>
                        <a:pt x="7862" y="756214"/>
                        <a:pt x="7940" y="756843"/>
                        <a:pt x="7792" y="757553"/>
                      </a:cubicBezTo>
                      <a:cubicBezTo>
                        <a:pt x="7340" y="759600"/>
                        <a:pt x="5830" y="761690"/>
                        <a:pt x="5701" y="763922"/>
                      </a:cubicBezTo>
                      <a:cubicBezTo>
                        <a:pt x="5619" y="765269"/>
                        <a:pt x="4998" y="765805"/>
                        <a:pt x="4702" y="767112"/>
                      </a:cubicBezTo>
                      <a:cubicBezTo>
                        <a:pt x="4276" y="768980"/>
                        <a:pt x="4250" y="770831"/>
                        <a:pt x="3484" y="772647"/>
                      </a:cubicBezTo>
                      <a:cubicBezTo>
                        <a:pt x="2592" y="774772"/>
                        <a:pt x="2785" y="777262"/>
                        <a:pt x="1730" y="779305"/>
                      </a:cubicBezTo>
                      <a:cubicBezTo>
                        <a:pt x="1471" y="779800"/>
                        <a:pt x="990" y="779863"/>
                        <a:pt x="690" y="780278"/>
                      </a:cubicBezTo>
                      <a:cubicBezTo>
                        <a:pt x="161" y="780992"/>
                        <a:pt x="357" y="780548"/>
                        <a:pt x="153" y="781495"/>
                      </a:cubicBezTo>
                      <a:cubicBezTo>
                        <a:pt x="-95" y="782628"/>
                        <a:pt x="-17" y="784544"/>
                        <a:pt x="209" y="785662"/>
                      </a:cubicBezTo>
                      <a:cubicBezTo>
                        <a:pt x="312" y="786169"/>
                        <a:pt x="664" y="786517"/>
                        <a:pt x="745" y="787039"/>
                      </a:cubicBezTo>
                      <a:cubicBezTo>
                        <a:pt x="834" y="787597"/>
                        <a:pt x="605" y="788001"/>
                        <a:pt x="812" y="788552"/>
                      </a:cubicBezTo>
                      <a:cubicBezTo>
                        <a:pt x="919" y="788848"/>
                        <a:pt x="1848" y="790210"/>
                        <a:pt x="2085" y="790410"/>
                      </a:cubicBezTo>
                      <a:cubicBezTo>
                        <a:pt x="2392" y="790684"/>
                        <a:pt x="3088" y="790746"/>
                        <a:pt x="3373" y="791024"/>
                      </a:cubicBezTo>
                      <a:cubicBezTo>
                        <a:pt x="3902" y="791535"/>
                        <a:pt x="3973" y="792360"/>
                        <a:pt x="4550" y="792889"/>
                      </a:cubicBezTo>
                      <a:cubicBezTo>
                        <a:pt x="5112" y="793407"/>
                        <a:pt x="6149" y="793762"/>
                        <a:pt x="6833" y="794118"/>
                      </a:cubicBezTo>
                      <a:cubicBezTo>
                        <a:pt x="7355" y="794380"/>
                        <a:pt x="7977" y="794517"/>
                        <a:pt x="8465" y="794769"/>
                      </a:cubicBezTo>
                      <a:cubicBezTo>
                        <a:pt x="9150" y="795120"/>
                        <a:pt x="9465" y="795675"/>
                        <a:pt x="10112" y="796075"/>
                      </a:cubicBezTo>
                      <a:cubicBezTo>
                        <a:pt x="10697" y="796434"/>
                        <a:pt x="11393" y="796475"/>
                        <a:pt x="11970" y="796878"/>
                      </a:cubicBezTo>
                      <a:cubicBezTo>
                        <a:pt x="12307" y="797111"/>
                        <a:pt x="12477" y="797466"/>
                        <a:pt x="12844" y="797707"/>
                      </a:cubicBezTo>
                      <a:cubicBezTo>
                        <a:pt x="14054" y="798488"/>
                        <a:pt x="15812" y="798910"/>
                        <a:pt x="17192" y="799246"/>
                      </a:cubicBezTo>
                      <a:cubicBezTo>
                        <a:pt x="18176" y="799480"/>
                        <a:pt x="19376" y="799494"/>
                        <a:pt x="20308" y="799776"/>
                      </a:cubicBezTo>
                      <a:cubicBezTo>
                        <a:pt x="20593" y="799813"/>
                        <a:pt x="20878" y="799853"/>
                        <a:pt x="21167" y="799894"/>
                      </a:cubicBezTo>
                      <a:cubicBezTo>
                        <a:pt x="21281" y="800234"/>
                        <a:pt x="21463" y="800534"/>
                        <a:pt x="21711" y="800801"/>
                      </a:cubicBezTo>
                      <a:cubicBezTo>
                        <a:pt x="23032" y="801271"/>
                        <a:pt x="24771" y="801211"/>
                        <a:pt x="26185" y="801570"/>
                      </a:cubicBezTo>
                      <a:cubicBezTo>
                        <a:pt x="26873" y="801748"/>
                        <a:pt x="27928" y="802037"/>
                        <a:pt x="28457" y="802540"/>
                      </a:cubicBezTo>
                      <a:cubicBezTo>
                        <a:pt x="28824" y="802891"/>
                        <a:pt x="28913" y="803535"/>
                        <a:pt x="29327" y="803828"/>
                      </a:cubicBezTo>
                      <a:cubicBezTo>
                        <a:pt x="30608" y="804734"/>
                        <a:pt x="30926" y="803779"/>
                        <a:pt x="31585" y="805434"/>
                      </a:cubicBezTo>
                      <a:cubicBezTo>
                        <a:pt x="31847" y="806096"/>
                        <a:pt x="31921" y="806821"/>
                        <a:pt x="32362" y="807402"/>
                      </a:cubicBezTo>
                      <a:cubicBezTo>
                        <a:pt x="32910" y="808128"/>
                        <a:pt x="33927" y="808353"/>
                        <a:pt x="34434" y="809234"/>
                      </a:cubicBezTo>
                      <a:cubicBezTo>
                        <a:pt x="34642" y="809597"/>
                        <a:pt x="34553" y="810000"/>
                        <a:pt x="34797" y="810385"/>
                      </a:cubicBezTo>
                      <a:cubicBezTo>
                        <a:pt x="35274" y="811121"/>
                        <a:pt x="35948" y="811154"/>
                        <a:pt x="36588" y="811554"/>
                      </a:cubicBezTo>
                      <a:cubicBezTo>
                        <a:pt x="37602" y="812176"/>
                        <a:pt x="38339" y="812816"/>
                        <a:pt x="39171" y="813630"/>
                      </a:cubicBezTo>
                      <a:cubicBezTo>
                        <a:pt x="40208" y="814640"/>
                        <a:pt x="41510" y="814788"/>
                        <a:pt x="42683" y="815540"/>
                      </a:cubicBezTo>
                      <a:cubicBezTo>
                        <a:pt x="43479" y="816058"/>
                        <a:pt x="43786" y="816731"/>
                        <a:pt x="44423" y="817368"/>
                      </a:cubicBezTo>
                      <a:cubicBezTo>
                        <a:pt x="45293" y="818237"/>
                        <a:pt x="46003" y="818493"/>
                        <a:pt x="47084" y="819014"/>
                      </a:cubicBezTo>
                      <a:cubicBezTo>
                        <a:pt x="48623" y="819758"/>
                        <a:pt x="50170" y="820594"/>
                        <a:pt x="51665" y="821386"/>
                      </a:cubicBezTo>
                      <a:cubicBezTo>
                        <a:pt x="51850" y="821372"/>
                        <a:pt x="52043" y="821360"/>
                        <a:pt x="52228" y="821346"/>
                      </a:cubicBezTo>
                      <a:cubicBezTo>
                        <a:pt x="52639" y="821486"/>
                        <a:pt x="52864" y="821782"/>
                        <a:pt x="52927" y="822219"/>
                      </a:cubicBezTo>
                      <a:cubicBezTo>
                        <a:pt x="53449" y="822800"/>
                        <a:pt x="53260" y="822737"/>
                        <a:pt x="53990" y="823181"/>
                      </a:cubicBezTo>
                      <a:cubicBezTo>
                        <a:pt x="54430" y="823451"/>
                        <a:pt x="55000" y="823436"/>
                        <a:pt x="55451" y="823725"/>
                      </a:cubicBezTo>
                      <a:cubicBezTo>
                        <a:pt x="55881" y="823999"/>
                        <a:pt x="56291" y="824661"/>
                        <a:pt x="56669" y="824998"/>
                      </a:cubicBezTo>
                      <a:cubicBezTo>
                        <a:pt x="59315" y="827359"/>
                        <a:pt x="62779" y="826375"/>
                        <a:pt x="63367" y="822445"/>
                      </a:cubicBezTo>
                      <a:cubicBezTo>
                        <a:pt x="63534" y="821294"/>
                        <a:pt x="63449" y="819514"/>
                        <a:pt x="63249" y="818382"/>
                      </a:cubicBezTo>
                      <a:cubicBezTo>
                        <a:pt x="62942" y="816668"/>
                        <a:pt x="62705" y="814866"/>
                        <a:pt x="62187" y="813205"/>
                      </a:cubicBezTo>
                      <a:cubicBezTo>
                        <a:pt x="61761" y="811843"/>
                        <a:pt x="61839" y="810736"/>
                        <a:pt x="60603" y="809937"/>
                      </a:cubicBezTo>
                      <a:cubicBezTo>
                        <a:pt x="60188" y="809674"/>
                        <a:pt x="59822" y="809434"/>
                        <a:pt x="59422" y="809201"/>
                      </a:cubicBezTo>
                      <a:cubicBezTo>
                        <a:pt x="58827" y="808849"/>
                        <a:pt x="58368" y="808412"/>
                        <a:pt x="57787" y="808076"/>
                      </a:cubicBezTo>
                      <a:cubicBezTo>
                        <a:pt x="57346" y="807820"/>
                        <a:pt x="56636" y="807739"/>
                        <a:pt x="56151" y="807572"/>
                      </a:cubicBezTo>
                      <a:cubicBezTo>
                        <a:pt x="54748" y="807080"/>
                        <a:pt x="54182" y="806732"/>
                        <a:pt x="52994" y="805563"/>
                      </a:cubicBezTo>
                      <a:cubicBezTo>
                        <a:pt x="51876" y="804460"/>
                        <a:pt x="50607" y="803628"/>
                        <a:pt x="49452" y="802562"/>
                      </a:cubicBezTo>
                      <a:cubicBezTo>
                        <a:pt x="47380" y="800656"/>
                        <a:pt x="46118" y="798928"/>
                        <a:pt x="46129" y="796127"/>
                      </a:cubicBezTo>
                      <a:cubicBezTo>
                        <a:pt x="46151" y="792867"/>
                        <a:pt x="46129" y="789599"/>
                        <a:pt x="46129" y="786335"/>
                      </a:cubicBezTo>
                      <a:cubicBezTo>
                        <a:pt x="46129" y="784644"/>
                        <a:pt x="45881" y="782742"/>
                        <a:pt x="46107" y="781066"/>
                      </a:cubicBezTo>
                      <a:cubicBezTo>
                        <a:pt x="46236" y="780067"/>
                        <a:pt x="46444" y="780478"/>
                        <a:pt x="46688" y="779882"/>
                      </a:cubicBezTo>
                      <a:cubicBezTo>
                        <a:pt x="47091" y="779834"/>
                        <a:pt x="47287" y="779567"/>
                        <a:pt x="47284" y="779075"/>
                      </a:cubicBezTo>
                      <a:cubicBezTo>
                        <a:pt x="47184" y="778387"/>
                        <a:pt x="47206" y="777710"/>
                        <a:pt x="47358" y="777029"/>
                      </a:cubicBezTo>
                      <a:cubicBezTo>
                        <a:pt x="47476" y="776511"/>
                        <a:pt x="47631" y="775434"/>
                        <a:pt x="47783" y="774953"/>
                      </a:cubicBezTo>
                      <a:cubicBezTo>
                        <a:pt x="48098" y="773976"/>
                        <a:pt x="48990" y="773158"/>
                        <a:pt x="49715" y="772370"/>
                      </a:cubicBezTo>
                      <a:cubicBezTo>
                        <a:pt x="50233" y="771800"/>
                        <a:pt x="50770" y="771256"/>
                        <a:pt x="51392" y="770797"/>
                      </a:cubicBezTo>
                      <a:cubicBezTo>
                        <a:pt x="52594" y="769913"/>
                        <a:pt x="53401" y="770227"/>
                        <a:pt x="54548" y="769680"/>
                      </a:cubicBezTo>
                      <a:cubicBezTo>
                        <a:pt x="55459" y="769239"/>
                        <a:pt x="55988" y="767900"/>
                        <a:pt x="57076" y="767696"/>
                      </a:cubicBezTo>
                      <a:cubicBezTo>
                        <a:pt x="58279" y="767474"/>
                        <a:pt x="58904" y="768229"/>
                        <a:pt x="59744" y="769043"/>
                      </a:cubicBezTo>
                      <a:cubicBezTo>
                        <a:pt x="60980" y="770238"/>
                        <a:pt x="61421" y="770975"/>
                        <a:pt x="61765" y="772518"/>
                      </a:cubicBezTo>
                      <a:cubicBezTo>
                        <a:pt x="61969" y="773428"/>
                        <a:pt x="62535" y="774564"/>
                        <a:pt x="62779" y="775512"/>
                      </a:cubicBezTo>
                      <a:cubicBezTo>
                        <a:pt x="63168" y="777051"/>
                        <a:pt x="62516" y="778846"/>
                        <a:pt x="62872" y="780418"/>
                      </a:cubicBezTo>
                      <a:cubicBezTo>
                        <a:pt x="63134" y="781584"/>
                        <a:pt x="63597" y="782724"/>
                        <a:pt x="63871" y="783804"/>
                      </a:cubicBezTo>
                      <a:cubicBezTo>
                        <a:pt x="64182" y="785026"/>
                        <a:pt x="63745" y="788737"/>
                        <a:pt x="65429" y="788815"/>
                      </a:cubicBezTo>
                      <a:cubicBezTo>
                        <a:pt x="65466" y="790450"/>
                        <a:pt x="66339" y="791982"/>
                        <a:pt x="66717" y="793592"/>
                      </a:cubicBezTo>
                      <a:cubicBezTo>
                        <a:pt x="66976" y="794710"/>
                        <a:pt x="66979" y="796671"/>
                        <a:pt x="67701" y="797592"/>
                      </a:cubicBezTo>
                      <a:cubicBezTo>
                        <a:pt x="68075" y="798070"/>
                        <a:pt x="68489" y="798173"/>
                        <a:pt x="68860" y="798643"/>
                      </a:cubicBezTo>
                      <a:cubicBezTo>
                        <a:pt x="69156" y="799028"/>
                        <a:pt x="69200" y="799550"/>
                        <a:pt x="69626" y="799975"/>
                      </a:cubicBezTo>
                      <a:cubicBezTo>
                        <a:pt x="70251" y="800597"/>
                        <a:pt x="70910" y="800901"/>
                        <a:pt x="71376" y="801711"/>
                      </a:cubicBezTo>
                      <a:cubicBezTo>
                        <a:pt x="71631" y="802155"/>
                        <a:pt x="71905" y="803609"/>
                        <a:pt x="72257" y="803979"/>
                      </a:cubicBezTo>
                      <a:cubicBezTo>
                        <a:pt x="72890" y="804642"/>
                        <a:pt x="74492" y="805160"/>
                        <a:pt x="75347" y="805474"/>
                      </a:cubicBezTo>
                      <a:cubicBezTo>
                        <a:pt x="75736" y="805619"/>
                        <a:pt x="76894" y="805796"/>
                        <a:pt x="77190" y="805981"/>
                      </a:cubicBezTo>
                      <a:cubicBezTo>
                        <a:pt x="77682" y="806296"/>
                        <a:pt x="77656" y="806762"/>
                        <a:pt x="78193" y="807017"/>
                      </a:cubicBezTo>
                      <a:cubicBezTo>
                        <a:pt x="78715" y="807254"/>
                        <a:pt x="79499" y="806977"/>
                        <a:pt x="80125" y="807288"/>
                      </a:cubicBezTo>
                      <a:cubicBezTo>
                        <a:pt x="80724" y="807595"/>
                        <a:pt x="81439" y="808102"/>
                        <a:pt x="82005" y="808494"/>
                      </a:cubicBezTo>
                      <a:cubicBezTo>
                        <a:pt x="83034" y="809219"/>
                        <a:pt x="83974" y="811010"/>
                        <a:pt x="85454" y="810858"/>
                      </a:cubicBezTo>
                      <a:cubicBezTo>
                        <a:pt x="85428" y="812483"/>
                        <a:pt x="83948" y="812587"/>
                        <a:pt x="84869" y="814015"/>
                      </a:cubicBezTo>
                      <a:cubicBezTo>
                        <a:pt x="85254" y="814603"/>
                        <a:pt x="85610" y="815144"/>
                        <a:pt x="86179" y="815573"/>
                      </a:cubicBezTo>
                      <a:cubicBezTo>
                        <a:pt x="86516" y="815828"/>
                        <a:pt x="86753" y="815899"/>
                        <a:pt x="86960" y="816250"/>
                      </a:cubicBezTo>
                      <a:cubicBezTo>
                        <a:pt x="87231" y="816713"/>
                        <a:pt x="87390" y="817249"/>
                        <a:pt x="87671" y="817689"/>
                      </a:cubicBezTo>
                      <a:cubicBezTo>
                        <a:pt x="87967" y="818156"/>
                        <a:pt x="88348" y="818441"/>
                        <a:pt x="88685" y="818859"/>
                      </a:cubicBezTo>
                      <a:cubicBezTo>
                        <a:pt x="89177" y="819473"/>
                        <a:pt x="89240" y="820472"/>
                        <a:pt x="89888" y="820976"/>
                      </a:cubicBezTo>
                      <a:cubicBezTo>
                        <a:pt x="90324" y="821312"/>
                        <a:pt x="90876" y="821312"/>
                        <a:pt x="91279" y="821738"/>
                      </a:cubicBezTo>
                      <a:cubicBezTo>
                        <a:pt x="91734" y="822226"/>
                        <a:pt x="91838" y="822352"/>
                        <a:pt x="92449" y="822715"/>
                      </a:cubicBezTo>
                      <a:cubicBezTo>
                        <a:pt x="93226" y="823177"/>
                        <a:pt x="93929" y="824202"/>
                        <a:pt x="94229" y="825072"/>
                      </a:cubicBezTo>
                      <a:cubicBezTo>
                        <a:pt x="94617" y="826190"/>
                        <a:pt x="95187" y="826800"/>
                        <a:pt x="95802" y="827810"/>
                      </a:cubicBezTo>
                      <a:cubicBezTo>
                        <a:pt x="96061" y="828225"/>
                        <a:pt x="96164" y="828702"/>
                        <a:pt x="96501" y="829054"/>
                      </a:cubicBezTo>
                      <a:cubicBezTo>
                        <a:pt x="96964" y="829535"/>
                        <a:pt x="97889" y="830031"/>
                        <a:pt x="98474" y="830249"/>
                      </a:cubicBezTo>
                      <a:cubicBezTo>
                        <a:pt x="99625" y="830678"/>
                        <a:pt x="100224" y="831529"/>
                        <a:pt x="101160" y="832373"/>
                      </a:cubicBezTo>
                      <a:cubicBezTo>
                        <a:pt x="101475" y="832654"/>
                        <a:pt x="101834" y="832836"/>
                        <a:pt x="101982" y="833268"/>
                      </a:cubicBezTo>
                      <a:cubicBezTo>
                        <a:pt x="102108" y="833635"/>
                        <a:pt x="102012" y="833935"/>
                        <a:pt x="102056" y="834316"/>
                      </a:cubicBezTo>
                      <a:cubicBezTo>
                        <a:pt x="102093" y="834652"/>
                        <a:pt x="102300" y="834904"/>
                        <a:pt x="102356" y="835122"/>
                      </a:cubicBezTo>
                      <a:cubicBezTo>
                        <a:pt x="102500" y="835744"/>
                        <a:pt x="102334" y="836381"/>
                        <a:pt x="102645" y="836910"/>
                      </a:cubicBezTo>
                      <a:cubicBezTo>
                        <a:pt x="102830" y="837217"/>
                        <a:pt x="103474" y="837779"/>
                        <a:pt x="103744" y="838042"/>
                      </a:cubicBezTo>
                      <a:cubicBezTo>
                        <a:pt x="104469" y="838741"/>
                        <a:pt x="104928" y="838597"/>
                        <a:pt x="105757" y="838812"/>
                      </a:cubicBezTo>
                      <a:cubicBezTo>
                        <a:pt x="106534" y="839015"/>
                        <a:pt x="107145" y="839408"/>
                        <a:pt x="107889" y="839678"/>
                      </a:cubicBezTo>
                      <a:cubicBezTo>
                        <a:pt x="108514" y="839900"/>
                        <a:pt x="109121" y="839667"/>
                        <a:pt x="109735" y="839900"/>
                      </a:cubicBezTo>
                      <a:cubicBezTo>
                        <a:pt x="110527" y="840207"/>
                        <a:pt x="110635" y="840562"/>
                        <a:pt x="111567" y="840584"/>
                      </a:cubicBezTo>
                      <a:cubicBezTo>
                        <a:pt x="112914" y="840621"/>
                        <a:pt x="114258" y="840581"/>
                        <a:pt x="115601" y="840581"/>
                      </a:cubicBezTo>
                      <a:lnTo>
                        <a:pt x="120442" y="840581"/>
                      </a:lnTo>
                      <a:cubicBezTo>
                        <a:pt x="120912" y="840581"/>
                        <a:pt x="121541" y="840699"/>
                        <a:pt x="122000" y="840603"/>
                      </a:cubicBezTo>
                      <a:cubicBezTo>
                        <a:pt x="122688" y="840458"/>
                        <a:pt x="123118" y="840203"/>
                        <a:pt x="123843" y="840214"/>
                      </a:cubicBezTo>
                      <a:cubicBezTo>
                        <a:pt x="124942" y="840229"/>
                        <a:pt x="126052" y="840140"/>
                        <a:pt x="127148" y="840192"/>
                      </a:cubicBezTo>
                      <a:cubicBezTo>
                        <a:pt x="128066" y="840240"/>
                        <a:pt x="128532" y="840747"/>
                        <a:pt x="129391" y="841010"/>
                      </a:cubicBezTo>
                      <a:cubicBezTo>
                        <a:pt x="130049" y="841213"/>
                        <a:pt x="130634" y="841291"/>
                        <a:pt x="131308" y="841402"/>
                      </a:cubicBezTo>
                      <a:cubicBezTo>
                        <a:pt x="132033" y="841517"/>
                        <a:pt x="133606" y="841665"/>
                        <a:pt x="134231" y="842039"/>
                      </a:cubicBezTo>
                      <a:cubicBezTo>
                        <a:pt x="134520" y="842209"/>
                        <a:pt x="134413" y="842468"/>
                        <a:pt x="134616" y="842608"/>
                      </a:cubicBezTo>
                      <a:cubicBezTo>
                        <a:pt x="135119" y="842967"/>
                        <a:pt x="135523" y="842956"/>
                        <a:pt x="136052" y="843152"/>
                      </a:cubicBezTo>
                      <a:cubicBezTo>
                        <a:pt x="136726" y="843400"/>
                        <a:pt x="137066" y="843892"/>
                        <a:pt x="137595" y="844281"/>
                      </a:cubicBezTo>
                      <a:cubicBezTo>
                        <a:pt x="138088" y="844644"/>
                        <a:pt x="138724" y="844869"/>
                        <a:pt x="139357" y="845021"/>
                      </a:cubicBezTo>
                      <a:cubicBezTo>
                        <a:pt x="140067" y="845188"/>
                        <a:pt x="140756" y="845251"/>
                        <a:pt x="141481" y="845358"/>
                      </a:cubicBezTo>
                      <a:cubicBezTo>
                        <a:pt x="142207" y="845473"/>
                        <a:pt x="142691" y="845917"/>
                        <a:pt x="143328" y="846205"/>
                      </a:cubicBezTo>
                      <a:cubicBezTo>
                        <a:pt x="144253" y="846631"/>
                        <a:pt x="146044" y="846383"/>
                        <a:pt x="146067" y="847908"/>
                      </a:cubicBezTo>
                      <a:cubicBezTo>
                        <a:pt x="146884" y="848059"/>
                        <a:pt x="147299" y="848374"/>
                        <a:pt x="148076" y="848651"/>
                      </a:cubicBezTo>
                      <a:cubicBezTo>
                        <a:pt x="148687" y="848873"/>
                        <a:pt x="148724" y="848792"/>
                        <a:pt x="149157" y="849247"/>
                      </a:cubicBezTo>
                      <a:cubicBezTo>
                        <a:pt x="149542" y="849650"/>
                        <a:pt x="149675" y="849909"/>
                        <a:pt x="150245" y="850180"/>
                      </a:cubicBezTo>
                      <a:cubicBezTo>
                        <a:pt x="150552" y="850324"/>
                        <a:pt x="151066" y="850398"/>
                        <a:pt x="151325" y="850572"/>
                      </a:cubicBezTo>
                      <a:cubicBezTo>
                        <a:pt x="151692" y="850820"/>
                        <a:pt x="151873" y="851323"/>
                        <a:pt x="152191" y="851671"/>
                      </a:cubicBezTo>
                      <a:cubicBezTo>
                        <a:pt x="152710" y="852241"/>
                        <a:pt x="153320" y="852759"/>
                        <a:pt x="153894" y="853173"/>
                      </a:cubicBezTo>
                      <a:cubicBezTo>
                        <a:pt x="154804" y="853832"/>
                        <a:pt x="154974" y="854676"/>
                        <a:pt x="155593" y="855623"/>
                      </a:cubicBezTo>
                      <a:cubicBezTo>
                        <a:pt x="155955" y="856178"/>
                        <a:pt x="156296" y="856907"/>
                        <a:pt x="156669" y="857403"/>
                      </a:cubicBezTo>
                      <a:cubicBezTo>
                        <a:pt x="156940" y="857766"/>
                        <a:pt x="157250" y="857914"/>
                        <a:pt x="157561" y="858276"/>
                      </a:cubicBezTo>
                      <a:cubicBezTo>
                        <a:pt x="158183" y="858990"/>
                        <a:pt x="158535" y="860012"/>
                        <a:pt x="159116" y="860752"/>
                      </a:cubicBezTo>
                      <a:cubicBezTo>
                        <a:pt x="159852" y="861703"/>
                        <a:pt x="160059" y="862213"/>
                        <a:pt x="160034" y="863464"/>
                      </a:cubicBezTo>
                      <a:cubicBezTo>
                        <a:pt x="160019" y="864500"/>
                        <a:pt x="160418" y="865370"/>
                        <a:pt x="160407" y="866421"/>
                      </a:cubicBezTo>
                      <a:cubicBezTo>
                        <a:pt x="160396" y="867424"/>
                        <a:pt x="160330" y="868404"/>
                        <a:pt x="160592" y="869366"/>
                      </a:cubicBezTo>
                      <a:cubicBezTo>
                        <a:pt x="160855" y="870340"/>
                        <a:pt x="160785" y="871324"/>
                        <a:pt x="160774" y="872327"/>
                      </a:cubicBezTo>
                      <a:cubicBezTo>
                        <a:pt x="160774" y="872649"/>
                        <a:pt x="160670" y="873134"/>
                        <a:pt x="160748" y="873444"/>
                      </a:cubicBezTo>
                      <a:cubicBezTo>
                        <a:pt x="160900" y="874029"/>
                        <a:pt x="161373" y="874210"/>
                        <a:pt x="161536" y="874817"/>
                      </a:cubicBezTo>
                      <a:cubicBezTo>
                        <a:pt x="161729" y="875535"/>
                        <a:pt x="161747" y="876179"/>
                        <a:pt x="161914" y="876941"/>
                      </a:cubicBezTo>
                      <a:cubicBezTo>
                        <a:pt x="162006" y="877341"/>
                        <a:pt x="162224" y="877630"/>
                        <a:pt x="162265" y="878048"/>
                      </a:cubicBezTo>
                      <a:cubicBezTo>
                        <a:pt x="162328" y="878603"/>
                        <a:pt x="162202" y="878980"/>
                        <a:pt x="162421" y="879524"/>
                      </a:cubicBezTo>
                      <a:cubicBezTo>
                        <a:pt x="162787" y="880449"/>
                        <a:pt x="163287" y="880753"/>
                        <a:pt x="163353" y="881770"/>
                      </a:cubicBezTo>
                      <a:cubicBezTo>
                        <a:pt x="163394" y="882462"/>
                        <a:pt x="163686" y="883069"/>
                        <a:pt x="163753" y="883765"/>
                      </a:cubicBezTo>
                      <a:cubicBezTo>
                        <a:pt x="163831" y="884553"/>
                        <a:pt x="163575" y="885345"/>
                        <a:pt x="163790" y="886111"/>
                      </a:cubicBezTo>
                      <a:cubicBezTo>
                        <a:pt x="164349" y="888109"/>
                        <a:pt x="165374" y="889874"/>
                        <a:pt x="165577" y="891984"/>
                      </a:cubicBezTo>
                      <a:cubicBezTo>
                        <a:pt x="165737" y="893619"/>
                        <a:pt x="166340" y="895037"/>
                        <a:pt x="166321" y="896680"/>
                      </a:cubicBezTo>
                      <a:cubicBezTo>
                        <a:pt x="166318" y="897301"/>
                        <a:pt x="166325" y="897927"/>
                        <a:pt x="166318" y="898548"/>
                      </a:cubicBezTo>
                      <a:cubicBezTo>
                        <a:pt x="166303" y="899292"/>
                        <a:pt x="166384" y="899240"/>
                        <a:pt x="166691" y="899733"/>
                      </a:cubicBezTo>
                      <a:cubicBezTo>
                        <a:pt x="167306" y="900728"/>
                        <a:pt x="167058" y="902116"/>
                        <a:pt x="167058" y="903340"/>
                      </a:cubicBezTo>
                      <a:cubicBezTo>
                        <a:pt x="167058" y="907959"/>
                        <a:pt x="169641" y="911463"/>
                        <a:pt x="169641" y="916077"/>
                      </a:cubicBezTo>
                      <a:cubicBezTo>
                        <a:pt x="169641" y="919260"/>
                        <a:pt x="170307" y="923386"/>
                        <a:pt x="169456" y="926409"/>
                      </a:cubicBezTo>
                      <a:cubicBezTo>
                        <a:pt x="168842" y="926535"/>
                        <a:pt x="168227" y="926664"/>
                        <a:pt x="167617" y="926787"/>
                      </a:cubicBezTo>
                      <a:cubicBezTo>
                        <a:pt x="166839" y="929525"/>
                        <a:pt x="167424" y="933118"/>
                        <a:pt x="167424" y="936001"/>
                      </a:cubicBezTo>
                      <a:cubicBezTo>
                        <a:pt x="167424" y="939919"/>
                        <a:pt x="166813" y="944353"/>
                        <a:pt x="167372" y="948212"/>
                      </a:cubicBezTo>
                      <a:cubicBezTo>
                        <a:pt x="167698" y="950447"/>
                        <a:pt x="169089" y="950210"/>
                        <a:pt x="169722" y="952013"/>
                      </a:cubicBezTo>
                      <a:cubicBezTo>
                        <a:pt x="170107" y="953101"/>
                        <a:pt x="169641" y="955295"/>
                        <a:pt x="169641" y="956501"/>
                      </a:cubicBezTo>
                      <a:cubicBezTo>
                        <a:pt x="169630" y="959813"/>
                        <a:pt x="169656" y="963129"/>
                        <a:pt x="169641" y="966441"/>
                      </a:cubicBezTo>
                      <a:cubicBezTo>
                        <a:pt x="169630" y="968335"/>
                        <a:pt x="169230" y="970478"/>
                        <a:pt x="169826" y="972306"/>
                      </a:cubicBezTo>
                      <a:cubicBezTo>
                        <a:pt x="170174" y="973368"/>
                        <a:pt x="171373" y="974330"/>
                        <a:pt x="171669" y="975377"/>
                      </a:cubicBezTo>
                      <a:cubicBezTo>
                        <a:pt x="171898" y="976180"/>
                        <a:pt x="171628" y="976895"/>
                        <a:pt x="171821" y="977598"/>
                      </a:cubicBezTo>
                      <a:cubicBezTo>
                        <a:pt x="172302" y="979411"/>
                        <a:pt x="173001" y="980084"/>
                        <a:pt x="172975" y="982401"/>
                      </a:cubicBezTo>
                      <a:cubicBezTo>
                        <a:pt x="172946" y="984943"/>
                        <a:pt x="172964" y="987485"/>
                        <a:pt x="172964" y="990031"/>
                      </a:cubicBezTo>
                      <a:cubicBezTo>
                        <a:pt x="172964" y="993802"/>
                        <a:pt x="173016" y="997580"/>
                        <a:pt x="172975" y="1001355"/>
                      </a:cubicBezTo>
                      <a:cubicBezTo>
                        <a:pt x="172935" y="1004689"/>
                        <a:pt x="170640" y="1007286"/>
                        <a:pt x="169774" y="1010269"/>
                      </a:cubicBezTo>
                      <a:cubicBezTo>
                        <a:pt x="169175" y="1012349"/>
                        <a:pt x="168764" y="1014469"/>
                        <a:pt x="168261" y="1016578"/>
                      </a:cubicBezTo>
                      <a:cubicBezTo>
                        <a:pt x="167887" y="1018133"/>
                        <a:pt x="167868" y="1020430"/>
                        <a:pt x="167235" y="1021837"/>
                      </a:cubicBezTo>
                      <a:cubicBezTo>
                        <a:pt x="166895" y="1022614"/>
                        <a:pt x="165848" y="1023380"/>
                        <a:pt x="165422" y="1024083"/>
                      </a:cubicBezTo>
                      <a:cubicBezTo>
                        <a:pt x="165100" y="1024619"/>
                        <a:pt x="165281" y="1025467"/>
                        <a:pt x="164967" y="1026026"/>
                      </a:cubicBezTo>
                      <a:cubicBezTo>
                        <a:pt x="163838" y="1027987"/>
                        <a:pt x="163498" y="1028723"/>
                        <a:pt x="163020" y="1030981"/>
                      </a:cubicBezTo>
                      <a:cubicBezTo>
                        <a:pt x="162632" y="1032849"/>
                        <a:pt x="161995" y="1034337"/>
                        <a:pt x="161854" y="1036272"/>
                      </a:cubicBezTo>
                      <a:cubicBezTo>
                        <a:pt x="161703" y="1038293"/>
                        <a:pt x="161736" y="1038863"/>
                        <a:pt x="160774" y="1040672"/>
                      </a:cubicBezTo>
                      <a:cubicBezTo>
                        <a:pt x="159208" y="1043621"/>
                        <a:pt x="158531" y="1047092"/>
                        <a:pt x="158564" y="1050582"/>
                      </a:cubicBezTo>
                      <a:cubicBezTo>
                        <a:pt x="158601" y="1054852"/>
                        <a:pt x="158579" y="1059123"/>
                        <a:pt x="158564" y="1063397"/>
                      </a:cubicBezTo>
                      <a:cubicBezTo>
                        <a:pt x="158553" y="1065761"/>
                        <a:pt x="158179" y="1068381"/>
                        <a:pt x="158809" y="1070690"/>
                      </a:cubicBezTo>
                      <a:cubicBezTo>
                        <a:pt x="159312" y="1072522"/>
                        <a:pt x="159708" y="1073503"/>
                        <a:pt x="159667" y="1075516"/>
                      </a:cubicBezTo>
                      <a:cubicBezTo>
                        <a:pt x="159589" y="1079845"/>
                        <a:pt x="161384" y="1082946"/>
                        <a:pt x="161947" y="1087194"/>
                      </a:cubicBezTo>
                      <a:cubicBezTo>
                        <a:pt x="162535" y="1091709"/>
                        <a:pt x="161884" y="1096756"/>
                        <a:pt x="161884" y="1101337"/>
                      </a:cubicBezTo>
                      <a:cubicBezTo>
                        <a:pt x="161884" y="1105563"/>
                        <a:pt x="162924" y="1110977"/>
                        <a:pt x="161947" y="1114988"/>
                      </a:cubicBezTo>
                      <a:cubicBezTo>
                        <a:pt x="161377" y="1117298"/>
                        <a:pt x="160740" y="1118334"/>
                        <a:pt x="160766" y="1120876"/>
                      </a:cubicBezTo>
                      <a:cubicBezTo>
                        <a:pt x="160792" y="1123018"/>
                        <a:pt x="160792" y="1125161"/>
                        <a:pt x="160781" y="1127307"/>
                      </a:cubicBezTo>
                      <a:cubicBezTo>
                        <a:pt x="160770" y="1130379"/>
                        <a:pt x="160663" y="1131663"/>
                        <a:pt x="161884" y="1134257"/>
                      </a:cubicBezTo>
                      <a:cubicBezTo>
                        <a:pt x="162831" y="1136266"/>
                        <a:pt x="162628" y="1137413"/>
                        <a:pt x="163183" y="1139497"/>
                      </a:cubicBezTo>
                      <a:cubicBezTo>
                        <a:pt x="163690" y="1141402"/>
                        <a:pt x="165426" y="1142879"/>
                        <a:pt x="166066" y="1144751"/>
                      </a:cubicBezTo>
                      <a:cubicBezTo>
                        <a:pt x="166336" y="1145539"/>
                        <a:pt x="166192" y="1146539"/>
                        <a:pt x="166510" y="1147279"/>
                      </a:cubicBezTo>
                      <a:cubicBezTo>
                        <a:pt x="167187" y="1148885"/>
                        <a:pt x="168716" y="1149754"/>
                        <a:pt x="169700" y="1151157"/>
                      </a:cubicBezTo>
                      <a:cubicBezTo>
                        <a:pt x="170747" y="1152652"/>
                        <a:pt x="171832" y="1154491"/>
                        <a:pt x="172687" y="1156108"/>
                      </a:cubicBezTo>
                      <a:cubicBezTo>
                        <a:pt x="173260" y="1157196"/>
                        <a:pt x="173260" y="1158117"/>
                        <a:pt x="174008" y="1159220"/>
                      </a:cubicBezTo>
                      <a:cubicBezTo>
                        <a:pt x="174630" y="1160138"/>
                        <a:pt x="175707" y="1160634"/>
                        <a:pt x="176347" y="1161618"/>
                      </a:cubicBezTo>
                      <a:cubicBezTo>
                        <a:pt x="177724" y="1163742"/>
                        <a:pt x="177853" y="1166110"/>
                        <a:pt x="179578" y="1168101"/>
                      </a:cubicBezTo>
                      <a:cubicBezTo>
                        <a:pt x="181484" y="1170303"/>
                        <a:pt x="183885" y="1171683"/>
                        <a:pt x="186010" y="1173559"/>
                      </a:cubicBezTo>
                      <a:cubicBezTo>
                        <a:pt x="186824" y="1174274"/>
                        <a:pt x="187553" y="1175761"/>
                        <a:pt x="188412" y="1176416"/>
                      </a:cubicBezTo>
                      <a:cubicBezTo>
                        <a:pt x="189474" y="1177234"/>
                        <a:pt x="190643" y="1177419"/>
                        <a:pt x="191798" y="1178011"/>
                      </a:cubicBezTo>
                      <a:cubicBezTo>
                        <a:pt x="194078" y="1179180"/>
                        <a:pt x="196413" y="1180453"/>
                        <a:pt x="198530" y="1181852"/>
                      </a:cubicBezTo>
                      <a:cubicBezTo>
                        <a:pt x="200747" y="1183314"/>
                        <a:pt x="202919" y="1184768"/>
                        <a:pt x="205069" y="1186326"/>
                      </a:cubicBezTo>
                      <a:cubicBezTo>
                        <a:pt x="208244" y="1188620"/>
                        <a:pt x="210831" y="1189568"/>
                        <a:pt x="214506" y="1190841"/>
                      </a:cubicBezTo>
                      <a:cubicBezTo>
                        <a:pt x="217715" y="1191947"/>
                        <a:pt x="218818" y="1193679"/>
                        <a:pt x="221227" y="1195603"/>
                      </a:cubicBezTo>
                      <a:cubicBezTo>
                        <a:pt x="222382" y="1196524"/>
                        <a:pt x="223755" y="1196898"/>
                        <a:pt x="224832" y="1197964"/>
                      </a:cubicBezTo>
                      <a:cubicBezTo>
                        <a:pt x="225690" y="1198811"/>
                        <a:pt x="226157" y="1199836"/>
                        <a:pt x="227145" y="1200521"/>
                      </a:cubicBezTo>
                      <a:cubicBezTo>
                        <a:pt x="228906" y="1201738"/>
                        <a:pt x="231282" y="1201157"/>
                        <a:pt x="233233" y="1201194"/>
                      </a:cubicBezTo>
                      <a:cubicBezTo>
                        <a:pt x="233817" y="1201205"/>
                        <a:pt x="234099" y="1201568"/>
                        <a:pt x="234594" y="1201672"/>
                      </a:cubicBezTo>
                      <a:cubicBezTo>
                        <a:pt x="233754" y="1198027"/>
                        <a:pt x="232996" y="1194345"/>
                        <a:pt x="231871" y="1190892"/>
                      </a:cubicBezTo>
                      <a:cubicBezTo>
                        <a:pt x="230524" y="1186726"/>
                        <a:pt x="230679" y="1183551"/>
                        <a:pt x="229920" y="1179358"/>
                      </a:cubicBezTo>
                      <a:close/>
                    </a:path>
                  </a:pathLst>
                </a:custGeom>
                <a:grpFill/>
                <a:ln w="369" cap="flat">
                  <a:noFill/>
                  <a:prstDash val="solid"/>
                  <a:miter/>
                </a:ln>
              </p:spPr>
              <p:txBody>
                <a:bodyPr rtlCol="0" anchor="ctr"/>
                <a:lstStyle/>
                <a:p>
                  <a:endParaRPr lang="de-DE"/>
                </a:p>
              </p:txBody>
            </p:sp>
            <p:sp>
              <p:nvSpPr>
                <p:cNvPr id="237" name="Freihandform 236">
                  <a:extLst>
                    <a:ext uri="{FF2B5EF4-FFF2-40B4-BE49-F238E27FC236}">
                      <a16:creationId xmlns:a16="http://schemas.microsoft.com/office/drawing/2014/main" id="{58BBCC28-A87D-784B-FE49-A8AF37CFD296}"/>
                    </a:ext>
                  </a:extLst>
                </p:cNvPr>
                <p:cNvSpPr/>
                <p:nvPr/>
              </p:nvSpPr>
              <p:spPr>
                <a:xfrm>
                  <a:off x="1325962" y="3594431"/>
                  <a:ext cx="111980" cy="155960"/>
                </a:xfrm>
                <a:custGeom>
                  <a:avLst/>
                  <a:gdLst>
                    <a:gd name="connsiteX0" fmla="*/ 31807 w 111980"/>
                    <a:gd name="connsiteY0" fmla="*/ 85899 h 155960"/>
                    <a:gd name="connsiteX1" fmla="*/ 29757 w 111980"/>
                    <a:gd name="connsiteY1" fmla="*/ 87198 h 155960"/>
                    <a:gd name="connsiteX2" fmla="*/ 29146 w 111980"/>
                    <a:gd name="connsiteY2" fmla="*/ 88634 h 155960"/>
                    <a:gd name="connsiteX3" fmla="*/ 26555 w 111980"/>
                    <a:gd name="connsiteY3" fmla="*/ 89611 h 155960"/>
                    <a:gd name="connsiteX4" fmla="*/ 25119 w 111980"/>
                    <a:gd name="connsiteY4" fmla="*/ 90636 h 155960"/>
                    <a:gd name="connsiteX5" fmla="*/ 22681 w 111980"/>
                    <a:gd name="connsiteY5" fmla="*/ 91794 h 155960"/>
                    <a:gd name="connsiteX6" fmla="*/ 20238 w 111980"/>
                    <a:gd name="connsiteY6" fmla="*/ 93615 h 155960"/>
                    <a:gd name="connsiteX7" fmla="*/ 18773 w 111980"/>
                    <a:gd name="connsiteY7" fmla="*/ 94262 h 155960"/>
                    <a:gd name="connsiteX8" fmla="*/ 17492 w 111980"/>
                    <a:gd name="connsiteY8" fmla="*/ 95291 h 155960"/>
                    <a:gd name="connsiteX9" fmla="*/ 15075 w 111980"/>
                    <a:gd name="connsiteY9" fmla="*/ 96897 h 155960"/>
                    <a:gd name="connsiteX10" fmla="*/ 10220 w 111980"/>
                    <a:gd name="connsiteY10" fmla="*/ 99391 h 155960"/>
                    <a:gd name="connsiteX11" fmla="*/ 8492 w 111980"/>
                    <a:gd name="connsiteY11" fmla="*/ 100790 h 155960"/>
                    <a:gd name="connsiteX12" fmla="*/ 6752 w 111980"/>
                    <a:gd name="connsiteY12" fmla="*/ 101493 h 155960"/>
                    <a:gd name="connsiteX13" fmla="*/ 4780 w 111980"/>
                    <a:gd name="connsiteY13" fmla="*/ 102673 h 155960"/>
                    <a:gd name="connsiteX14" fmla="*/ 3692 w 111980"/>
                    <a:gd name="connsiteY14" fmla="*/ 104476 h 155960"/>
                    <a:gd name="connsiteX15" fmla="*/ 886 w 111980"/>
                    <a:gd name="connsiteY15" fmla="*/ 107884 h 155960"/>
                    <a:gd name="connsiteX16" fmla="*/ 2 w 111980"/>
                    <a:gd name="connsiteY16" fmla="*/ 110267 h 155960"/>
                    <a:gd name="connsiteX17" fmla="*/ 1308 w 111980"/>
                    <a:gd name="connsiteY17" fmla="*/ 118478 h 155960"/>
                    <a:gd name="connsiteX18" fmla="*/ 3362 w 111980"/>
                    <a:gd name="connsiteY18" fmla="*/ 120195 h 155960"/>
                    <a:gd name="connsiteX19" fmla="*/ 5760 w 111980"/>
                    <a:gd name="connsiteY19" fmla="*/ 121860 h 155960"/>
                    <a:gd name="connsiteX20" fmla="*/ 10953 w 111980"/>
                    <a:gd name="connsiteY20" fmla="*/ 124921 h 155960"/>
                    <a:gd name="connsiteX21" fmla="*/ 15823 w 111980"/>
                    <a:gd name="connsiteY21" fmla="*/ 127955 h 155960"/>
                    <a:gd name="connsiteX22" fmla="*/ 18573 w 111980"/>
                    <a:gd name="connsiteY22" fmla="*/ 130690 h 155960"/>
                    <a:gd name="connsiteX23" fmla="*/ 19650 w 111980"/>
                    <a:gd name="connsiteY23" fmla="*/ 134065 h 155960"/>
                    <a:gd name="connsiteX24" fmla="*/ 21885 w 111980"/>
                    <a:gd name="connsiteY24" fmla="*/ 139452 h 155960"/>
                    <a:gd name="connsiteX25" fmla="*/ 23894 w 111980"/>
                    <a:gd name="connsiteY25" fmla="*/ 143046 h 155960"/>
                    <a:gd name="connsiteX26" fmla="*/ 24712 w 111980"/>
                    <a:gd name="connsiteY26" fmla="*/ 144418 h 155960"/>
                    <a:gd name="connsiteX27" fmla="*/ 25826 w 111980"/>
                    <a:gd name="connsiteY27" fmla="*/ 146091 h 155960"/>
                    <a:gd name="connsiteX28" fmla="*/ 26763 w 111980"/>
                    <a:gd name="connsiteY28" fmla="*/ 149451 h 155960"/>
                    <a:gd name="connsiteX29" fmla="*/ 27947 w 111980"/>
                    <a:gd name="connsiteY29" fmla="*/ 151982 h 155960"/>
                    <a:gd name="connsiteX30" fmla="*/ 30460 w 111980"/>
                    <a:gd name="connsiteY30" fmla="*/ 155139 h 155960"/>
                    <a:gd name="connsiteX31" fmla="*/ 34024 w 111980"/>
                    <a:gd name="connsiteY31" fmla="*/ 155882 h 155960"/>
                    <a:gd name="connsiteX32" fmla="*/ 37232 w 111980"/>
                    <a:gd name="connsiteY32" fmla="*/ 155912 h 155960"/>
                    <a:gd name="connsiteX33" fmla="*/ 40545 w 111980"/>
                    <a:gd name="connsiteY33" fmla="*/ 155120 h 155960"/>
                    <a:gd name="connsiteX34" fmla="*/ 47698 w 111980"/>
                    <a:gd name="connsiteY34" fmla="*/ 153174 h 155960"/>
                    <a:gd name="connsiteX35" fmla="*/ 52095 w 111980"/>
                    <a:gd name="connsiteY35" fmla="*/ 150602 h 155960"/>
                    <a:gd name="connsiteX36" fmla="*/ 53124 w 111980"/>
                    <a:gd name="connsiteY36" fmla="*/ 149229 h 155960"/>
                    <a:gd name="connsiteX37" fmla="*/ 55226 w 111980"/>
                    <a:gd name="connsiteY37" fmla="*/ 147812 h 155960"/>
                    <a:gd name="connsiteX38" fmla="*/ 56340 w 111980"/>
                    <a:gd name="connsiteY38" fmla="*/ 146135 h 155960"/>
                    <a:gd name="connsiteX39" fmla="*/ 57753 w 111980"/>
                    <a:gd name="connsiteY39" fmla="*/ 144888 h 155960"/>
                    <a:gd name="connsiteX40" fmla="*/ 60947 w 111980"/>
                    <a:gd name="connsiteY40" fmla="*/ 142505 h 155960"/>
                    <a:gd name="connsiteX41" fmla="*/ 64308 w 111980"/>
                    <a:gd name="connsiteY41" fmla="*/ 140818 h 155960"/>
                    <a:gd name="connsiteX42" fmla="*/ 66732 w 111980"/>
                    <a:gd name="connsiteY42" fmla="*/ 138871 h 155960"/>
                    <a:gd name="connsiteX43" fmla="*/ 69011 w 111980"/>
                    <a:gd name="connsiteY43" fmla="*/ 137369 h 155960"/>
                    <a:gd name="connsiteX44" fmla="*/ 70518 w 111980"/>
                    <a:gd name="connsiteY44" fmla="*/ 136070 h 155960"/>
                    <a:gd name="connsiteX45" fmla="*/ 70780 w 111980"/>
                    <a:gd name="connsiteY45" fmla="*/ 135112 h 155960"/>
                    <a:gd name="connsiteX46" fmla="*/ 72727 w 111980"/>
                    <a:gd name="connsiteY46" fmla="*/ 132573 h 155960"/>
                    <a:gd name="connsiteX47" fmla="*/ 72971 w 111980"/>
                    <a:gd name="connsiteY47" fmla="*/ 131522 h 155960"/>
                    <a:gd name="connsiteX48" fmla="*/ 73974 w 111980"/>
                    <a:gd name="connsiteY48" fmla="*/ 130046 h 155960"/>
                    <a:gd name="connsiteX49" fmla="*/ 74418 w 111980"/>
                    <a:gd name="connsiteY49" fmla="*/ 128514 h 155960"/>
                    <a:gd name="connsiteX50" fmla="*/ 77312 w 111980"/>
                    <a:gd name="connsiteY50" fmla="*/ 124839 h 155960"/>
                    <a:gd name="connsiteX51" fmla="*/ 79981 w 111980"/>
                    <a:gd name="connsiteY51" fmla="*/ 122656 h 155960"/>
                    <a:gd name="connsiteX52" fmla="*/ 81320 w 111980"/>
                    <a:gd name="connsiteY52" fmla="*/ 120791 h 155960"/>
                    <a:gd name="connsiteX53" fmla="*/ 82553 w 111980"/>
                    <a:gd name="connsiteY53" fmla="*/ 118752 h 155960"/>
                    <a:gd name="connsiteX54" fmla="*/ 83452 w 111980"/>
                    <a:gd name="connsiteY54" fmla="*/ 117116 h 155960"/>
                    <a:gd name="connsiteX55" fmla="*/ 83437 w 111980"/>
                    <a:gd name="connsiteY55" fmla="*/ 115447 h 155960"/>
                    <a:gd name="connsiteX56" fmla="*/ 83389 w 111980"/>
                    <a:gd name="connsiteY56" fmla="*/ 113523 h 155960"/>
                    <a:gd name="connsiteX57" fmla="*/ 82209 w 111980"/>
                    <a:gd name="connsiteY57" fmla="*/ 111244 h 155960"/>
                    <a:gd name="connsiteX58" fmla="*/ 78267 w 111980"/>
                    <a:gd name="connsiteY58" fmla="*/ 104624 h 155960"/>
                    <a:gd name="connsiteX59" fmla="*/ 76883 w 111980"/>
                    <a:gd name="connsiteY59" fmla="*/ 103602 h 155960"/>
                    <a:gd name="connsiteX60" fmla="*/ 76498 w 111980"/>
                    <a:gd name="connsiteY60" fmla="*/ 102348 h 155960"/>
                    <a:gd name="connsiteX61" fmla="*/ 76228 w 111980"/>
                    <a:gd name="connsiteY61" fmla="*/ 99387 h 155960"/>
                    <a:gd name="connsiteX62" fmla="*/ 75828 w 111980"/>
                    <a:gd name="connsiteY62" fmla="*/ 97719 h 155960"/>
                    <a:gd name="connsiteX63" fmla="*/ 75307 w 111980"/>
                    <a:gd name="connsiteY63" fmla="*/ 96549 h 155960"/>
                    <a:gd name="connsiteX64" fmla="*/ 75088 w 111980"/>
                    <a:gd name="connsiteY64" fmla="*/ 95236 h 155960"/>
                    <a:gd name="connsiteX65" fmla="*/ 74644 w 111980"/>
                    <a:gd name="connsiteY65" fmla="*/ 94851 h 155960"/>
                    <a:gd name="connsiteX66" fmla="*/ 74259 w 111980"/>
                    <a:gd name="connsiteY66" fmla="*/ 93644 h 155960"/>
                    <a:gd name="connsiteX67" fmla="*/ 73360 w 111980"/>
                    <a:gd name="connsiteY67" fmla="*/ 92778 h 155960"/>
                    <a:gd name="connsiteX68" fmla="*/ 72531 w 111980"/>
                    <a:gd name="connsiteY68" fmla="*/ 91239 h 155960"/>
                    <a:gd name="connsiteX69" fmla="*/ 71143 w 111980"/>
                    <a:gd name="connsiteY69" fmla="*/ 89411 h 155960"/>
                    <a:gd name="connsiteX70" fmla="*/ 69940 w 111980"/>
                    <a:gd name="connsiteY70" fmla="*/ 87476 h 155960"/>
                    <a:gd name="connsiteX71" fmla="*/ 69263 w 111980"/>
                    <a:gd name="connsiteY71" fmla="*/ 86595 h 155960"/>
                    <a:gd name="connsiteX72" fmla="*/ 68279 w 111980"/>
                    <a:gd name="connsiteY72" fmla="*/ 85829 h 155960"/>
                    <a:gd name="connsiteX73" fmla="*/ 65918 w 111980"/>
                    <a:gd name="connsiteY73" fmla="*/ 83949 h 155960"/>
                    <a:gd name="connsiteX74" fmla="*/ 62158 w 111980"/>
                    <a:gd name="connsiteY74" fmla="*/ 83509 h 155960"/>
                    <a:gd name="connsiteX75" fmla="*/ 59993 w 111980"/>
                    <a:gd name="connsiteY75" fmla="*/ 82643 h 155960"/>
                    <a:gd name="connsiteX76" fmla="*/ 58164 w 111980"/>
                    <a:gd name="connsiteY76" fmla="*/ 81536 h 155960"/>
                    <a:gd name="connsiteX77" fmla="*/ 56455 w 111980"/>
                    <a:gd name="connsiteY77" fmla="*/ 80937 h 155960"/>
                    <a:gd name="connsiteX78" fmla="*/ 55366 w 111980"/>
                    <a:gd name="connsiteY78" fmla="*/ 79812 h 155960"/>
                    <a:gd name="connsiteX79" fmla="*/ 53875 w 111980"/>
                    <a:gd name="connsiteY79" fmla="*/ 78609 h 155960"/>
                    <a:gd name="connsiteX80" fmla="*/ 52931 w 111980"/>
                    <a:gd name="connsiteY80" fmla="*/ 77588 h 155960"/>
                    <a:gd name="connsiteX81" fmla="*/ 51854 w 111980"/>
                    <a:gd name="connsiteY81" fmla="*/ 76826 h 155960"/>
                    <a:gd name="connsiteX82" fmla="*/ 50570 w 111980"/>
                    <a:gd name="connsiteY82" fmla="*/ 75623 h 155960"/>
                    <a:gd name="connsiteX83" fmla="*/ 49012 w 111980"/>
                    <a:gd name="connsiteY83" fmla="*/ 74920 h 155960"/>
                    <a:gd name="connsiteX84" fmla="*/ 47609 w 111980"/>
                    <a:gd name="connsiteY84" fmla="*/ 73973 h 155960"/>
                    <a:gd name="connsiteX85" fmla="*/ 45052 w 111980"/>
                    <a:gd name="connsiteY85" fmla="*/ 71908 h 155960"/>
                    <a:gd name="connsiteX86" fmla="*/ 45145 w 111980"/>
                    <a:gd name="connsiteY86" fmla="*/ 69329 h 155960"/>
                    <a:gd name="connsiteX87" fmla="*/ 47547 w 111980"/>
                    <a:gd name="connsiteY87" fmla="*/ 68626 h 155960"/>
                    <a:gd name="connsiteX88" fmla="*/ 51162 w 111980"/>
                    <a:gd name="connsiteY88" fmla="*/ 69832 h 155960"/>
                    <a:gd name="connsiteX89" fmla="*/ 54641 w 111980"/>
                    <a:gd name="connsiteY89" fmla="*/ 72208 h 155960"/>
                    <a:gd name="connsiteX90" fmla="*/ 57480 w 111980"/>
                    <a:gd name="connsiteY90" fmla="*/ 73891 h 155960"/>
                    <a:gd name="connsiteX91" fmla="*/ 61436 w 111980"/>
                    <a:gd name="connsiteY91" fmla="*/ 76411 h 155960"/>
                    <a:gd name="connsiteX92" fmla="*/ 63671 w 111980"/>
                    <a:gd name="connsiteY92" fmla="*/ 76804 h 155960"/>
                    <a:gd name="connsiteX93" fmla="*/ 66262 w 111980"/>
                    <a:gd name="connsiteY93" fmla="*/ 77233 h 155960"/>
                    <a:gd name="connsiteX94" fmla="*/ 67531 w 111980"/>
                    <a:gd name="connsiteY94" fmla="*/ 77248 h 155960"/>
                    <a:gd name="connsiteX95" fmla="*/ 69026 w 111980"/>
                    <a:gd name="connsiteY95" fmla="*/ 78339 h 155960"/>
                    <a:gd name="connsiteX96" fmla="*/ 70880 w 111980"/>
                    <a:gd name="connsiteY96" fmla="*/ 79312 h 155960"/>
                    <a:gd name="connsiteX97" fmla="*/ 72883 w 111980"/>
                    <a:gd name="connsiteY97" fmla="*/ 82158 h 155960"/>
                    <a:gd name="connsiteX98" fmla="*/ 74178 w 111980"/>
                    <a:gd name="connsiteY98" fmla="*/ 83353 h 155960"/>
                    <a:gd name="connsiteX99" fmla="*/ 74566 w 111980"/>
                    <a:gd name="connsiteY99" fmla="*/ 84234 h 155960"/>
                    <a:gd name="connsiteX100" fmla="*/ 75099 w 111980"/>
                    <a:gd name="connsiteY100" fmla="*/ 84926 h 155960"/>
                    <a:gd name="connsiteX101" fmla="*/ 76258 w 111980"/>
                    <a:gd name="connsiteY101" fmla="*/ 86432 h 155960"/>
                    <a:gd name="connsiteX102" fmla="*/ 77442 w 111980"/>
                    <a:gd name="connsiteY102" fmla="*/ 86887 h 155960"/>
                    <a:gd name="connsiteX103" fmla="*/ 78219 w 111980"/>
                    <a:gd name="connsiteY103" fmla="*/ 88094 h 155960"/>
                    <a:gd name="connsiteX104" fmla="*/ 79155 w 111980"/>
                    <a:gd name="connsiteY104" fmla="*/ 90795 h 155960"/>
                    <a:gd name="connsiteX105" fmla="*/ 80003 w 111980"/>
                    <a:gd name="connsiteY105" fmla="*/ 92627 h 155960"/>
                    <a:gd name="connsiteX106" fmla="*/ 80388 w 111980"/>
                    <a:gd name="connsiteY106" fmla="*/ 94114 h 155960"/>
                    <a:gd name="connsiteX107" fmla="*/ 80673 w 111980"/>
                    <a:gd name="connsiteY107" fmla="*/ 95750 h 155960"/>
                    <a:gd name="connsiteX108" fmla="*/ 81605 w 111980"/>
                    <a:gd name="connsiteY108" fmla="*/ 97578 h 155960"/>
                    <a:gd name="connsiteX109" fmla="*/ 81839 w 111980"/>
                    <a:gd name="connsiteY109" fmla="*/ 101212 h 155960"/>
                    <a:gd name="connsiteX110" fmla="*/ 83978 w 111980"/>
                    <a:gd name="connsiteY110" fmla="*/ 103029 h 155960"/>
                    <a:gd name="connsiteX111" fmla="*/ 86901 w 111980"/>
                    <a:gd name="connsiteY111" fmla="*/ 102859 h 155960"/>
                    <a:gd name="connsiteX112" fmla="*/ 88408 w 111980"/>
                    <a:gd name="connsiteY112" fmla="*/ 99536 h 155960"/>
                    <a:gd name="connsiteX113" fmla="*/ 88952 w 111980"/>
                    <a:gd name="connsiteY113" fmla="*/ 98177 h 155960"/>
                    <a:gd name="connsiteX114" fmla="*/ 89311 w 111980"/>
                    <a:gd name="connsiteY114" fmla="*/ 97397 h 155960"/>
                    <a:gd name="connsiteX115" fmla="*/ 89855 w 111980"/>
                    <a:gd name="connsiteY115" fmla="*/ 97167 h 155960"/>
                    <a:gd name="connsiteX116" fmla="*/ 90491 w 111980"/>
                    <a:gd name="connsiteY116" fmla="*/ 95458 h 155960"/>
                    <a:gd name="connsiteX117" fmla="*/ 91864 w 111980"/>
                    <a:gd name="connsiteY117" fmla="*/ 94507 h 155960"/>
                    <a:gd name="connsiteX118" fmla="*/ 92549 w 111980"/>
                    <a:gd name="connsiteY118" fmla="*/ 92989 h 155960"/>
                    <a:gd name="connsiteX119" fmla="*/ 93704 w 111980"/>
                    <a:gd name="connsiteY119" fmla="*/ 92264 h 155960"/>
                    <a:gd name="connsiteX120" fmla="*/ 94140 w 111980"/>
                    <a:gd name="connsiteY120" fmla="*/ 88919 h 155960"/>
                    <a:gd name="connsiteX121" fmla="*/ 94074 w 111980"/>
                    <a:gd name="connsiteY121" fmla="*/ 87983 h 155960"/>
                    <a:gd name="connsiteX122" fmla="*/ 93611 w 111980"/>
                    <a:gd name="connsiteY122" fmla="*/ 87713 h 155960"/>
                    <a:gd name="connsiteX123" fmla="*/ 93433 w 111980"/>
                    <a:gd name="connsiteY123" fmla="*/ 86036 h 155960"/>
                    <a:gd name="connsiteX124" fmla="*/ 92638 w 111980"/>
                    <a:gd name="connsiteY124" fmla="*/ 85374 h 155960"/>
                    <a:gd name="connsiteX125" fmla="*/ 92286 w 111980"/>
                    <a:gd name="connsiteY125" fmla="*/ 83661 h 155960"/>
                    <a:gd name="connsiteX126" fmla="*/ 91935 w 111980"/>
                    <a:gd name="connsiteY126" fmla="*/ 82014 h 155960"/>
                    <a:gd name="connsiteX127" fmla="*/ 91246 w 111980"/>
                    <a:gd name="connsiteY127" fmla="*/ 80700 h 155960"/>
                    <a:gd name="connsiteX128" fmla="*/ 91102 w 111980"/>
                    <a:gd name="connsiteY128" fmla="*/ 78672 h 155960"/>
                    <a:gd name="connsiteX129" fmla="*/ 90821 w 111980"/>
                    <a:gd name="connsiteY129" fmla="*/ 77296 h 155960"/>
                    <a:gd name="connsiteX130" fmla="*/ 88152 w 111980"/>
                    <a:gd name="connsiteY130" fmla="*/ 72097 h 155960"/>
                    <a:gd name="connsiteX131" fmla="*/ 87553 w 111980"/>
                    <a:gd name="connsiteY131" fmla="*/ 71982 h 155960"/>
                    <a:gd name="connsiteX132" fmla="*/ 87116 w 111980"/>
                    <a:gd name="connsiteY132" fmla="*/ 70202 h 155960"/>
                    <a:gd name="connsiteX133" fmla="*/ 86491 w 111980"/>
                    <a:gd name="connsiteY133" fmla="*/ 68711 h 155960"/>
                    <a:gd name="connsiteX134" fmla="*/ 84814 w 111980"/>
                    <a:gd name="connsiteY134" fmla="*/ 65710 h 155960"/>
                    <a:gd name="connsiteX135" fmla="*/ 84166 w 111980"/>
                    <a:gd name="connsiteY135" fmla="*/ 63534 h 155960"/>
                    <a:gd name="connsiteX136" fmla="*/ 83611 w 111980"/>
                    <a:gd name="connsiteY136" fmla="*/ 61558 h 155960"/>
                    <a:gd name="connsiteX137" fmla="*/ 83426 w 111980"/>
                    <a:gd name="connsiteY137" fmla="*/ 57731 h 155960"/>
                    <a:gd name="connsiteX138" fmla="*/ 83411 w 111980"/>
                    <a:gd name="connsiteY138" fmla="*/ 54512 h 155960"/>
                    <a:gd name="connsiteX139" fmla="*/ 83778 w 111980"/>
                    <a:gd name="connsiteY139" fmla="*/ 52828 h 155960"/>
                    <a:gd name="connsiteX140" fmla="*/ 84840 w 111980"/>
                    <a:gd name="connsiteY140" fmla="*/ 51751 h 155960"/>
                    <a:gd name="connsiteX141" fmla="*/ 85491 w 111980"/>
                    <a:gd name="connsiteY141" fmla="*/ 50249 h 155960"/>
                    <a:gd name="connsiteX142" fmla="*/ 86668 w 111980"/>
                    <a:gd name="connsiteY142" fmla="*/ 49083 h 155960"/>
                    <a:gd name="connsiteX143" fmla="*/ 87368 w 111980"/>
                    <a:gd name="connsiteY143" fmla="*/ 47211 h 155960"/>
                    <a:gd name="connsiteX144" fmla="*/ 88622 w 111980"/>
                    <a:gd name="connsiteY144" fmla="*/ 46341 h 155960"/>
                    <a:gd name="connsiteX145" fmla="*/ 89170 w 111980"/>
                    <a:gd name="connsiteY145" fmla="*/ 45668 h 155960"/>
                    <a:gd name="connsiteX146" fmla="*/ 93230 w 111980"/>
                    <a:gd name="connsiteY146" fmla="*/ 45483 h 155960"/>
                    <a:gd name="connsiteX147" fmla="*/ 94869 w 111980"/>
                    <a:gd name="connsiteY147" fmla="*/ 46523 h 155960"/>
                    <a:gd name="connsiteX148" fmla="*/ 96350 w 111980"/>
                    <a:gd name="connsiteY148" fmla="*/ 46863 h 155960"/>
                    <a:gd name="connsiteX149" fmla="*/ 98918 w 111980"/>
                    <a:gd name="connsiteY149" fmla="*/ 47851 h 155960"/>
                    <a:gd name="connsiteX150" fmla="*/ 100750 w 111980"/>
                    <a:gd name="connsiteY150" fmla="*/ 48425 h 155960"/>
                    <a:gd name="connsiteX151" fmla="*/ 102267 w 111980"/>
                    <a:gd name="connsiteY151" fmla="*/ 48195 h 155960"/>
                    <a:gd name="connsiteX152" fmla="*/ 103744 w 111980"/>
                    <a:gd name="connsiteY152" fmla="*/ 44721 h 155960"/>
                    <a:gd name="connsiteX153" fmla="*/ 104651 w 111980"/>
                    <a:gd name="connsiteY153" fmla="*/ 41775 h 155960"/>
                    <a:gd name="connsiteX154" fmla="*/ 105209 w 111980"/>
                    <a:gd name="connsiteY154" fmla="*/ 39544 h 155960"/>
                    <a:gd name="connsiteX155" fmla="*/ 105572 w 111980"/>
                    <a:gd name="connsiteY155" fmla="*/ 37697 h 155960"/>
                    <a:gd name="connsiteX156" fmla="*/ 106690 w 111980"/>
                    <a:gd name="connsiteY156" fmla="*/ 35144 h 155960"/>
                    <a:gd name="connsiteX157" fmla="*/ 108170 w 111980"/>
                    <a:gd name="connsiteY157" fmla="*/ 31132 h 155960"/>
                    <a:gd name="connsiteX158" fmla="*/ 108148 w 111980"/>
                    <a:gd name="connsiteY158" fmla="*/ 27191 h 155960"/>
                    <a:gd name="connsiteX159" fmla="*/ 109055 w 111980"/>
                    <a:gd name="connsiteY159" fmla="*/ 25230 h 155960"/>
                    <a:gd name="connsiteX160" fmla="*/ 110405 w 111980"/>
                    <a:gd name="connsiteY160" fmla="*/ 24246 h 155960"/>
                    <a:gd name="connsiteX161" fmla="*/ 110428 w 111980"/>
                    <a:gd name="connsiteY161" fmla="*/ 22977 h 155960"/>
                    <a:gd name="connsiteX162" fmla="*/ 111790 w 111980"/>
                    <a:gd name="connsiteY162" fmla="*/ 20146 h 155960"/>
                    <a:gd name="connsiteX163" fmla="*/ 111856 w 111980"/>
                    <a:gd name="connsiteY163" fmla="*/ 12897 h 155960"/>
                    <a:gd name="connsiteX164" fmla="*/ 111690 w 111980"/>
                    <a:gd name="connsiteY164" fmla="*/ 10732 h 155960"/>
                    <a:gd name="connsiteX165" fmla="*/ 110820 w 111980"/>
                    <a:gd name="connsiteY165" fmla="*/ 10032 h 155960"/>
                    <a:gd name="connsiteX166" fmla="*/ 110013 w 111980"/>
                    <a:gd name="connsiteY166" fmla="*/ 6909 h 155960"/>
                    <a:gd name="connsiteX167" fmla="*/ 108444 w 111980"/>
                    <a:gd name="connsiteY167" fmla="*/ 4571 h 155960"/>
                    <a:gd name="connsiteX168" fmla="*/ 106975 w 111980"/>
                    <a:gd name="connsiteY168" fmla="*/ 2491 h 155960"/>
                    <a:gd name="connsiteX169" fmla="*/ 104473 w 111980"/>
                    <a:gd name="connsiteY169" fmla="*/ 134 h 155960"/>
                    <a:gd name="connsiteX170" fmla="*/ 100998 w 111980"/>
                    <a:gd name="connsiteY170" fmla="*/ 52 h 155960"/>
                    <a:gd name="connsiteX171" fmla="*/ 99295 w 111980"/>
                    <a:gd name="connsiteY171" fmla="*/ 615 h 155960"/>
                    <a:gd name="connsiteX172" fmla="*/ 98344 w 111980"/>
                    <a:gd name="connsiteY172" fmla="*/ 1103 h 155960"/>
                    <a:gd name="connsiteX173" fmla="*/ 97349 w 111980"/>
                    <a:gd name="connsiteY173" fmla="*/ 2091 h 155960"/>
                    <a:gd name="connsiteX174" fmla="*/ 96820 w 111980"/>
                    <a:gd name="connsiteY174" fmla="*/ 3087 h 155960"/>
                    <a:gd name="connsiteX175" fmla="*/ 96287 w 111980"/>
                    <a:gd name="connsiteY175" fmla="*/ 4408 h 155960"/>
                    <a:gd name="connsiteX176" fmla="*/ 95143 w 111980"/>
                    <a:gd name="connsiteY176" fmla="*/ 5292 h 155960"/>
                    <a:gd name="connsiteX177" fmla="*/ 94510 w 111980"/>
                    <a:gd name="connsiteY177" fmla="*/ 6513 h 155960"/>
                    <a:gd name="connsiteX178" fmla="*/ 93977 w 111980"/>
                    <a:gd name="connsiteY178" fmla="*/ 6913 h 155960"/>
                    <a:gd name="connsiteX179" fmla="*/ 93770 w 111980"/>
                    <a:gd name="connsiteY179" fmla="*/ 7446 h 155960"/>
                    <a:gd name="connsiteX180" fmla="*/ 91257 w 111980"/>
                    <a:gd name="connsiteY180" fmla="*/ 8993 h 155960"/>
                    <a:gd name="connsiteX181" fmla="*/ 91113 w 111980"/>
                    <a:gd name="connsiteY181" fmla="*/ 9566 h 155960"/>
                    <a:gd name="connsiteX182" fmla="*/ 90428 w 111980"/>
                    <a:gd name="connsiteY182" fmla="*/ 9925 h 155960"/>
                    <a:gd name="connsiteX183" fmla="*/ 89714 w 111980"/>
                    <a:gd name="connsiteY183" fmla="*/ 10565 h 155960"/>
                    <a:gd name="connsiteX184" fmla="*/ 87860 w 111980"/>
                    <a:gd name="connsiteY184" fmla="*/ 13059 h 155960"/>
                    <a:gd name="connsiteX185" fmla="*/ 85902 w 111980"/>
                    <a:gd name="connsiteY185" fmla="*/ 15565 h 155960"/>
                    <a:gd name="connsiteX186" fmla="*/ 85425 w 111980"/>
                    <a:gd name="connsiteY186" fmla="*/ 17404 h 155960"/>
                    <a:gd name="connsiteX187" fmla="*/ 84611 w 111980"/>
                    <a:gd name="connsiteY187" fmla="*/ 18599 h 155960"/>
                    <a:gd name="connsiteX188" fmla="*/ 84166 w 111980"/>
                    <a:gd name="connsiteY188" fmla="*/ 19576 h 155960"/>
                    <a:gd name="connsiteX189" fmla="*/ 83256 w 111980"/>
                    <a:gd name="connsiteY189" fmla="*/ 21289 h 155960"/>
                    <a:gd name="connsiteX190" fmla="*/ 82975 w 111980"/>
                    <a:gd name="connsiteY190" fmla="*/ 22925 h 155960"/>
                    <a:gd name="connsiteX191" fmla="*/ 81894 w 111980"/>
                    <a:gd name="connsiteY191" fmla="*/ 24845 h 155960"/>
                    <a:gd name="connsiteX192" fmla="*/ 78486 w 111980"/>
                    <a:gd name="connsiteY192" fmla="*/ 28812 h 155960"/>
                    <a:gd name="connsiteX193" fmla="*/ 76776 w 111980"/>
                    <a:gd name="connsiteY193" fmla="*/ 30692 h 155960"/>
                    <a:gd name="connsiteX194" fmla="*/ 74496 w 111980"/>
                    <a:gd name="connsiteY194" fmla="*/ 34307 h 155960"/>
                    <a:gd name="connsiteX195" fmla="*/ 71384 w 111980"/>
                    <a:gd name="connsiteY195" fmla="*/ 36121 h 155960"/>
                    <a:gd name="connsiteX196" fmla="*/ 69422 w 111980"/>
                    <a:gd name="connsiteY196" fmla="*/ 37249 h 155960"/>
                    <a:gd name="connsiteX197" fmla="*/ 66454 w 111980"/>
                    <a:gd name="connsiteY197" fmla="*/ 37719 h 155960"/>
                    <a:gd name="connsiteX198" fmla="*/ 62331 w 111980"/>
                    <a:gd name="connsiteY198" fmla="*/ 39129 h 155960"/>
                    <a:gd name="connsiteX199" fmla="*/ 58805 w 111980"/>
                    <a:gd name="connsiteY199" fmla="*/ 39547 h 155960"/>
                    <a:gd name="connsiteX200" fmla="*/ 55822 w 111980"/>
                    <a:gd name="connsiteY200" fmla="*/ 39921 h 155960"/>
                    <a:gd name="connsiteX201" fmla="*/ 55104 w 111980"/>
                    <a:gd name="connsiteY201" fmla="*/ 40273 h 155960"/>
                    <a:gd name="connsiteX202" fmla="*/ 53246 w 111980"/>
                    <a:gd name="connsiteY202" fmla="*/ 40284 h 155960"/>
                    <a:gd name="connsiteX203" fmla="*/ 48546 w 111980"/>
                    <a:gd name="connsiteY203" fmla="*/ 40998 h 155960"/>
                    <a:gd name="connsiteX204" fmla="*/ 46362 w 111980"/>
                    <a:gd name="connsiteY204" fmla="*/ 41090 h 155960"/>
                    <a:gd name="connsiteX205" fmla="*/ 44153 w 111980"/>
                    <a:gd name="connsiteY205" fmla="*/ 41764 h 155960"/>
                    <a:gd name="connsiteX206" fmla="*/ 40663 w 111980"/>
                    <a:gd name="connsiteY206" fmla="*/ 42896 h 155960"/>
                    <a:gd name="connsiteX207" fmla="*/ 37887 w 111980"/>
                    <a:gd name="connsiteY207" fmla="*/ 43699 h 155960"/>
                    <a:gd name="connsiteX208" fmla="*/ 32854 w 111980"/>
                    <a:gd name="connsiteY208" fmla="*/ 46867 h 155960"/>
                    <a:gd name="connsiteX209" fmla="*/ 31729 w 111980"/>
                    <a:gd name="connsiteY209" fmla="*/ 50782 h 155960"/>
                    <a:gd name="connsiteX210" fmla="*/ 32014 w 111980"/>
                    <a:gd name="connsiteY210" fmla="*/ 53598 h 155960"/>
                    <a:gd name="connsiteX211" fmla="*/ 32340 w 111980"/>
                    <a:gd name="connsiteY211" fmla="*/ 54971 h 155960"/>
                    <a:gd name="connsiteX212" fmla="*/ 33235 w 111980"/>
                    <a:gd name="connsiteY212" fmla="*/ 57150 h 155960"/>
                    <a:gd name="connsiteX213" fmla="*/ 33058 w 111980"/>
                    <a:gd name="connsiteY213" fmla="*/ 59859 h 155960"/>
                    <a:gd name="connsiteX214" fmla="*/ 31629 w 111980"/>
                    <a:gd name="connsiteY214" fmla="*/ 60951 h 155960"/>
                    <a:gd name="connsiteX215" fmla="*/ 30045 w 111980"/>
                    <a:gd name="connsiteY215" fmla="*/ 62694 h 155960"/>
                    <a:gd name="connsiteX216" fmla="*/ 28058 w 111980"/>
                    <a:gd name="connsiteY216" fmla="*/ 65421 h 155960"/>
                    <a:gd name="connsiteX217" fmla="*/ 25874 w 111980"/>
                    <a:gd name="connsiteY217" fmla="*/ 67242 h 155960"/>
                    <a:gd name="connsiteX218" fmla="*/ 25071 w 111980"/>
                    <a:gd name="connsiteY218" fmla="*/ 71390 h 155960"/>
                    <a:gd name="connsiteX219" fmla="*/ 26370 w 111980"/>
                    <a:gd name="connsiteY219" fmla="*/ 75423 h 155960"/>
                    <a:gd name="connsiteX220" fmla="*/ 29631 w 111980"/>
                    <a:gd name="connsiteY220" fmla="*/ 79901 h 155960"/>
                    <a:gd name="connsiteX221" fmla="*/ 30449 w 111980"/>
                    <a:gd name="connsiteY221" fmla="*/ 81392 h 155960"/>
                    <a:gd name="connsiteX222" fmla="*/ 31929 w 111980"/>
                    <a:gd name="connsiteY222" fmla="*/ 83209 h 155960"/>
                    <a:gd name="connsiteX223" fmla="*/ 32499 w 111980"/>
                    <a:gd name="connsiteY223" fmla="*/ 85089 h 155960"/>
                    <a:gd name="connsiteX224" fmla="*/ 31781 w 111980"/>
                    <a:gd name="connsiteY224" fmla="*/ 85866 h 15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11980" h="155960">
                      <a:moveTo>
                        <a:pt x="31807" y="85899"/>
                      </a:moveTo>
                      <a:cubicBezTo>
                        <a:pt x="31207" y="86495"/>
                        <a:pt x="30345" y="86669"/>
                        <a:pt x="29757" y="87198"/>
                      </a:cubicBezTo>
                      <a:cubicBezTo>
                        <a:pt x="29320" y="87590"/>
                        <a:pt x="29331" y="88120"/>
                        <a:pt x="29146" y="88634"/>
                      </a:cubicBezTo>
                      <a:cubicBezTo>
                        <a:pt x="28150" y="88712"/>
                        <a:pt x="27292" y="88915"/>
                        <a:pt x="26555" y="89611"/>
                      </a:cubicBezTo>
                      <a:cubicBezTo>
                        <a:pt x="25985" y="90140"/>
                        <a:pt x="25893" y="90355"/>
                        <a:pt x="25119" y="90636"/>
                      </a:cubicBezTo>
                      <a:cubicBezTo>
                        <a:pt x="24220" y="90962"/>
                        <a:pt x="23498" y="91261"/>
                        <a:pt x="22681" y="91794"/>
                      </a:cubicBezTo>
                      <a:cubicBezTo>
                        <a:pt x="21833" y="92349"/>
                        <a:pt x="21074" y="93093"/>
                        <a:pt x="20238" y="93615"/>
                      </a:cubicBezTo>
                      <a:cubicBezTo>
                        <a:pt x="19772" y="93900"/>
                        <a:pt x="19250" y="93951"/>
                        <a:pt x="18773" y="94262"/>
                      </a:cubicBezTo>
                      <a:cubicBezTo>
                        <a:pt x="18317" y="94562"/>
                        <a:pt x="17958" y="94988"/>
                        <a:pt x="17492" y="95291"/>
                      </a:cubicBezTo>
                      <a:cubicBezTo>
                        <a:pt x="16622" y="95865"/>
                        <a:pt x="15849" y="96216"/>
                        <a:pt x="15075" y="96897"/>
                      </a:cubicBezTo>
                      <a:cubicBezTo>
                        <a:pt x="13639" y="98140"/>
                        <a:pt x="11652" y="98078"/>
                        <a:pt x="10220" y="99391"/>
                      </a:cubicBezTo>
                      <a:cubicBezTo>
                        <a:pt x="9650" y="99909"/>
                        <a:pt x="9210" y="100453"/>
                        <a:pt x="8492" y="100790"/>
                      </a:cubicBezTo>
                      <a:cubicBezTo>
                        <a:pt x="7907" y="101064"/>
                        <a:pt x="7315" y="101167"/>
                        <a:pt x="6752" y="101493"/>
                      </a:cubicBezTo>
                      <a:cubicBezTo>
                        <a:pt x="6142" y="101845"/>
                        <a:pt x="5290" y="102196"/>
                        <a:pt x="4780" y="102673"/>
                      </a:cubicBezTo>
                      <a:cubicBezTo>
                        <a:pt x="4284" y="103136"/>
                        <a:pt x="4036" y="103902"/>
                        <a:pt x="3692" y="104476"/>
                      </a:cubicBezTo>
                      <a:cubicBezTo>
                        <a:pt x="2948" y="105712"/>
                        <a:pt x="1889" y="106888"/>
                        <a:pt x="886" y="107884"/>
                      </a:cubicBezTo>
                      <a:cubicBezTo>
                        <a:pt x="-9" y="108768"/>
                        <a:pt x="-6" y="108949"/>
                        <a:pt x="2" y="110267"/>
                      </a:cubicBezTo>
                      <a:cubicBezTo>
                        <a:pt x="6" y="112950"/>
                        <a:pt x="-128" y="116069"/>
                        <a:pt x="1308" y="118478"/>
                      </a:cubicBezTo>
                      <a:cubicBezTo>
                        <a:pt x="1760" y="119229"/>
                        <a:pt x="2700" y="119629"/>
                        <a:pt x="3362" y="120195"/>
                      </a:cubicBezTo>
                      <a:cubicBezTo>
                        <a:pt x="4073" y="120802"/>
                        <a:pt x="4850" y="121561"/>
                        <a:pt x="5760" y="121860"/>
                      </a:cubicBezTo>
                      <a:cubicBezTo>
                        <a:pt x="7618" y="122460"/>
                        <a:pt x="9406" y="123651"/>
                        <a:pt x="10953" y="124921"/>
                      </a:cubicBezTo>
                      <a:cubicBezTo>
                        <a:pt x="12466" y="126153"/>
                        <a:pt x="14032" y="127215"/>
                        <a:pt x="15823" y="127955"/>
                      </a:cubicBezTo>
                      <a:cubicBezTo>
                        <a:pt x="16989" y="128436"/>
                        <a:pt x="17740" y="129742"/>
                        <a:pt x="18573" y="130690"/>
                      </a:cubicBezTo>
                      <a:cubicBezTo>
                        <a:pt x="19361" y="131585"/>
                        <a:pt x="19431" y="132921"/>
                        <a:pt x="19650" y="134065"/>
                      </a:cubicBezTo>
                      <a:cubicBezTo>
                        <a:pt x="20009" y="135937"/>
                        <a:pt x="20801" y="137883"/>
                        <a:pt x="21885" y="139452"/>
                      </a:cubicBezTo>
                      <a:cubicBezTo>
                        <a:pt x="22681" y="140611"/>
                        <a:pt x="23003" y="142032"/>
                        <a:pt x="23894" y="143046"/>
                      </a:cubicBezTo>
                      <a:cubicBezTo>
                        <a:pt x="24331" y="143538"/>
                        <a:pt x="24464" y="143886"/>
                        <a:pt x="24712" y="144418"/>
                      </a:cubicBezTo>
                      <a:cubicBezTo>
                        <a:pt x="25008" y="145044"/>
                        <a:pt x="25541" y="145492"/>
                        <a:pt x="25826" y="146091"/>
                      </a:cubicBezTo>
                      <a:cubicBezTo>
                        <a:pt x="26344" y="147179"/>
                        <a:pt x="26215" y="148352"/>
                        <a:pt x="26763" y="149451"/>
                      </a:cubicBezTo>
                      <a:cubicBezTo>
                        <a:pt x="27188" y="150306"/>
                        <a:pt x="27558" y="151135"/>
                        <a:pt x="27947" y="151982"/>
                      </a:cubicBezTo>
                      <a:cubicBezTo>
                        <a:pt x="28554" y="153292"/>
                        <a:pt x="29124" y="154547"/>
                        <a:pt x="30460" y="155139"/>
                      </a:cubicBezTo>
                      <a:cubicBezTo>
                        <a:pt x="31600" y="155646"/>
                        <a:pt x="32758" y="155894"/>
                        <a:pt x="34024" y="155882"/>
                      </a:cubicBezTo>
                      <a:cubicBezTo>
                        <a:pt x="35049" y="155871"/>
                        <a:pt x="36226" y="156042"/>
                        <a:pt x="37232" y="155912"/>
                      </a:cubicBezTo>
                      <a:cubicBezTo>
                        <a:pt x="38339" y="155760"/>
                        <a:pt x="39386" y="155235"/>
                        <a:pt x="40545" y="155120"/>
                      </a:cubicBezTo>
                      <a:cubicBezTo>
                        <a:pt x="43009" y="154887"/>
                        <a:pt x="45463" y="154214"/>
                        <a:pt x="47698" y="153174"/>
                      </a:cubicBezTo>
                      <a:cubicBezTo>
                        <a:pt x="49253" y="152448"/>
                        <a:pt x="50959" y="151993"/>
                        <a:pt x="52095" y="150602"/>
                      </a:cubicBezTo>
                      <a:cubicBezTo>
                        <a:pt x="52461" y="150147"/>
                        <a:pt x="52694" y="149643"/>
                        <a:pt x="53124" y="149229"/>
                      </a:cubicBezTo>
                      <a:cubicBezTo>
                        <a:pt x="53749" y="148622"/>
                        <a:pt x="54645" y="148400"/>
                        <a:pt x="55226" y="147812"/>
                      </a:cubicBezTo>
                      <a:cubicBezTo>
                        <a:pt x="55688" y="147342"/>
                        <a:pt x="55888" y="146631"/>
                        <a:pt x="56340" y="146135"/>
                      </a:cubicBezTo>
                      <a:cubicBezTo>
                        <a:pt x="56739" y="145695"/>
                        <a:pt x="57309" y="145270"/>
                        <a:pt x="57753" y="144888"/>
                      </a:cubicBezTo>
                      <a:cubicBezTo>
                        <a:pt x="58753" y="144030"/>
                        <a:pt x="59852" y="143219"/>
                        <a:pt x="60947" y="142505"/>
                      </a:cubicBezTo>
                      <a:cubicBezTo>
                        <a:pt x="62009" y="141817"/>
                        <a:pt x="63216" y="141451"/>
                        <a:pt x="64308" y="140818"/>
                      </a:cubicBezTo>
                      <a:cubicBezTo>
                        <a:pt x="65251" y="140270"/>
                        <a:pt x="65903" y="139545"/>
                        <a:pt x="66732" y="138871"/>
                      </a:cubicBezTo>
                      <a:cubicBezTo>
                        <a:pt x="67446" y="138290"/>
                        <a:pt x="68275" y="137913"/>
                        <a:pt x="69011" y="137369"/>
                      </a:cubicBezTo>
                      <a:cubicBezTo>
                        <a:pt x="69437" y="137055"/>
                        <a:pt x="70307" y="136540"/>
                        <a:pt x="70518" y="136070"/>
                      </a:cubicBezTo>
                      <a:cubicBezTo>
                        <a:pt x="70669" y="135737"/>
                        <a:pt x="70607" y="135445"/>
                        <a:pt x="70780" y="135112"/>
                      </a:cubicBezTo>
                      <a:cubicBezTo>
                        <a:pt x="71284" y="134164"/>
                        <a:pt x="72302" y="133424"/>
                        <a:pt x="72727" y="132573"/>
                      </a:cubicBezTo>
                      <a:cubicBezTo>
                        <a:pt x="72860" y="132303"/>
                        <a:pt x="72834" y="131837"/>
                        <a:pt x="72971" y="131522"/>
                      </a:cubicBezTo>
                      <a:cubicBezTo>
                        <a:pt x="73208" y="130960"/>
                        <a:pt x="73723" y="130597"/>
                        <a:pt x="73974" y="130046"/>
                      </a:cubicBezTo>
                      <a:cubicBezTo>
                        <a:pt x="74204" y="129539"/>
                        <a:pt x="74230" y="129036"/>
                        <a:pt x="74418" y="128514"/>
                      </a:cubicBezTo>
                      <a:cubicBezTo>
                        <a:pt x="74962" y="127026"/>
                        <a:pt x="76291" y="125975"/>
                        <a:pt x="77312" y="124839"/>
                      </a:cubicBezTo>
                      <a:cubicBezTo>
                        <a:pt x="78182" y="123855"/>
                        <a:pt x="78948" y="123429"/>
                        <a:pt x="79981" y="122656"/>
                      </a:cubicBezTo>
                      <a:cubicBezTo>
                        <a:pt x="80569" y="122216"/>
                        <a:pt x="80913" y="121387"/>
                        <a:pt x="81320" y="120791"/>
                      </a:cubicBezTo>
                      <a:cubicBezTo>
                        <a:pt x="81765" y="120140"/>
                        <a:pt x="82083" y="119392"/>
                        <a:pt x="82553" y="118752"/>
                      </a:cubicBezTo>
                      <a:cubicBezTo>
                        <a:pt x="83019" y="118127"/>
                        <a:pt x="83400" y="117905"/>
                        <a:pt x="83452" y="117116"/>
                      </a:cubicBezTo>
                      <a:cubicBezTo>
                        <a:pt x="83493" y="116572"/>
                        <a:pt x="83430" y="115999"/>
                        <a:pt x="83437" y="115447"/>
                      </a:cubicBezTo>
                      <a:cubicBezTo>
                        <a:pt x="83441" y="114837"/>
                        <a:pt x="83597" y="114112"/>
                        <a:pt x="83389" y="113523"/>
                      </a:cubicBezTo>
                      <a:cubicBezTo>
                        <a:pt x="83115" y="112746"/>
                        <a:pt x="82523" y="112036"/>
                        <a:pt x="82209" y="111244"/>
                      </a:cubicBezTo>
                      <a:cubicBezTo>
                        <a:pt x="81232" y="108783"/>
                        <a:pt x="79651" y="106837"/>
                        <a:pt x="78267" y="104624"/>
                      </a:cubicBezTo>
                      <a:cubicBezTo>
                        <a:pt x="77856" y="103965"/>
                        <a:pt x="77294" y="104094"/>
                        <a:pt x="76883" y="103602"/>
                      </a:cubicBezTo>
                      <a:cubicBezTo>
                        <a:pt x="76768" y="103462"/>
                        <a:pt x="76569" y="102618"/>
                        <a:pt x="76498" y="102348"/>
                      </a:cubicBezTo>
                      <a:cubicBezTo>
                        <a:pt x="76261" y="101364"/>
                        <a:pt x="76495" y="100372"/>
                        <a:pt x="76228" y="99387"/>
                      </a:cubicBezTo>
                      <a:cubicBezTo>
                        <a:pt x="76073" y="98795"/>
                        <a:pt x="76073" y="98248"/>
                        <a:pt x="75828" y="97719"/>
                      </a:cubicBezTo>
                      <a:cubicBezTo>
                        <a:pt x="75592" y="97200"/>
                        <a:pt x="75410" y="97130"/>
                        <a:pt x="75307" y="96549"/>
                      </a:cubicBezTo>
                      <a:cubicBezTo>
                        <a:pt x="75229" y="96094"/>
                        <a:pt x="75355" y="95657"/>
                        <a:pt x="75088" y="95236"/>
                      </a:cubicBezTo>
                      <a:cubicBezTo>
                        <a:pt x="74962" y="95028"/>
                        <a:pt x="74737" y="95006"/>
                        <a:pt x="74644" y="94851"/>
                      </a:cubicBezTo>
                      <a:cubicBezTo>
                        <a:pt x="74426" y="94510"/>
                        <a:pt x="74463" y="94003"/>
                        <a:pt x="74259" y="93644"/>
                      </a:cubicBezTo>
                      <a:cubicBezTo>
                        <a:pt x="73997" y="93193"/>
                        <a:pt x="73737" y="93149"/>
                        <a:pt x="73360" y="92778"/>
                      </a:cubicBezTo>
                      <a:cubicBezTo>
                        <a:pt x="72968" y="92386"/>
                        <a:pt x="72846" y="91698"/>
                        <a:pt x="72531" y="91239"/>
                      </a:cubicBezTo>
                      <a:cubicBezTo>
                        <a:pt x="72076" y="90591"/>
                        <a:pt x="71476" y="90210"/>
                        <a:pt x="71143" y="89411"/>
                      </a:cubicBezTo>
                      <a:cubicBezTo>
                        <a:pt x="70780" y="88519"/>
                        <a:pt x="70521" y="88131"/>
                        <a:pt x="69940" y="87476"/>
                      </a:cubicBezTo>
                      <a:cubicBezTo>
                        <a:pt x="69678" y="87176"/>
                        <a:pt x="69537" y="86902"/>
                        <a:pt x="69263" y="86595"/>
                      </a:cubicBezTo>
                      <a:cubicBezTo>
                        <a:pt x="68930" y="86221"/>
                        <a:pt x="68649" y="86144"/>
                        <a:pt x="68279" y="85829"/>
                      </a:cubicBezTo>
                      <a:cubicBezTo>
                        <a:pt x="67335" y="85011"/>
                        <a:pt x="67361" y="84204"/>
                        <a:pt x="65918" y="83949"/>
                      </a:cubicBezTo>
                      <a:cubicBezTo>
                        <a:pt x="64593" y="83712"/>
                        <a:pt x="63334" y="84142"/>
                        <a:pt x="62158" y="83509"/>
                      </a:cubicBezTo>
                      <a:cubicBezTo>
                        <a:pt x="61469" y="83135"/>
                        <a:pt x="60722" y="82991"/>
                        <a:pt x="59993" y="82643"/>
                      </a:cubicBezTo>
                      <a:cubicBezTo>
                        <a:pt x="59326" y="82328"/>
                        <a:pt x="58797" y="81873"/>
                        <a:pt x="58164" y="81536"/>
                      </a:cubicBezTo>
                      <a:cubicBezTo>
                        <a:pt x="57617" y="81240"/>
                        <a:pt x="57024" y="81255"/>
                        <a:pt x="56455" y="80937"/>
                      </a:cubicBezTo>
                      <a:cubicBezTo>
                        <a:pt x="55948" y="80648"/>
                        <a:pt x="55703" y="80260"/>
                        <a:pt x="55366" y="79812"/>
                      </a:cubicBezTo>
                      <a:cubicBezTo>
                        <a:pt x="54819" y="79098"/>
                        <a:pt x="54611" y="79020"/>
                        <a:pt x="53875" y="78609"/>
                      </a:cubicBezTo>
                      <a:cubicBezTo>
                        <a:pt x="53290" y="78284"/>
                        <a:pt x="53253" y="78165"/>
                        <a:pt x="52931" y="77588"/>
                      </a:cubicBezTo>
                      <a:cubicBezTo>
                        <a:pt x="52558" y="76926"/>
                        <a:pt x="52384" y="77137"/>
                        <a:pt x="51854" y="76826"/>
                      </a:cubicBezTo>
                      <a:cubicBezTo>
                        <a:pt x="51336" y="76530"/>
                        <a:pt x="51099" y="75952"/>
                        <a:pt x="50570" y="75623"/>
                      </a:cubicBezTo>
                      <a:cubicBezTo>
                        <a:pt x="50141" y="75353"/>
                        <a:pt x="49490" y="75135"/>
                        <a:pt x="49012" y="74920"/>
                      </a:cubicBezTo>
                      <a:cubicBezTo>
                        <a:pt x="48346" y="74620"/>
                        <a:pt x="48154" y="74413"/>
                        <a:pt x="47609" y="73973"/>
                      </a:cubicBezTo>
                      <a:cubicBezTo>
                        <a:pt x="46533" y="73099"/>
                        <a:pt x="45322" y="73714"/>
                        <a:pt x="45052" y="71908"/>
                      </a:cubicBezTo>
                      <a:cubicBezTo>
                        <a:pt x="44937" y="71131"/>
                        <a:pt x="44919" y="70069"/>
                        <a:pt x="45145" y="69329"/>
                      </a:cubicBezTo>
                      <a:cubicBezTo>
                        <a:pt x="45530" y="68041"/>
                        <a:pt x="46388" y="68352"/>
                        <a:pt x="47547" y="68626"/>
                      </a:cubicBezTo>
                      <a:cubicBezTo>
                        <a:pt x="48801" y="68925"/>
                        <a:pt x="49919" y="69440"/>
                        <a:pt x="51162" y="69832"/>
                      </a:cubicBezTo>
                      <a:cubicBezTo>
                        <a:pt x="52524" y="70261"/>
                        <a:pt x="53572" y="71338"/>
                        <a:pt x="54641" y="72208"/>
                      </a:cubicBezTo>
                      <a:cubicBezTo>
                        <a:pt x="55485" y="72892"/>
                        <a:pt x="56566" y="73255"/>
                        <a:pt x="57480" y="73891"/>
                      </a:cubicBezTo>
                      <a:cubicBezTo>
                        <a:pt x="58620" y="74687"/>
                        <a:pt x="60111" y="75927"/>
                        <a:pt x="61436" y="76411"/>
                      </a:cubicBezTo>
                      <a:cubicBezTo>
                        <a:pt x="62121" y="76659"/>
                        <a:pt x="62957" y="76718"/>
                        <a:pt x="63671" y="76804"/>
                      </a:cubicBezTo>
                      <a:cubicBezTo>
                        <a:pt x="64537" y="76911"/>
                        <a:pt x="65407" y="77188"/>
                        <a:pt x="66262" y="77233"/>
                      </a:cubicBezTo>
                      <a:cubicBezTo>
                        <a:pt x="66680" y="77259"/>
                        <a:pt x="67120" y="77133"/>
                        <a:pt x="67531" y="77248"/>
                      </a:cubicBezTo>
                      <a:cubicBezTo>
                        <a:pt x="67857" y="77336"/>
                        <a:pt x="69023" y="78336"/>
                        <a:pt x="69026" y="78339"/>
                      </a:cubicBezTo>
                      <a:cubicBezTo>
                        <a:pt x="69607" y="78724"/>
                        <a:pt x="70310" y="78935"/>
                        <a:pt x="70880" y="79312"/>
                      </a:cubicBezTo>
                      <a:cubicBezTo>
                        <a:pt x="71894" y="79997"/>
                        <a:pt x="72357" y="81133"/>
                        <a:pt x="72883" y="82158"/>
                      </a:cubicBezTo>
                      <a:cubicBezTo>
                        <a:pt x="73230" y="82824"/>
                        <a:pt x="73767" y="82876"/>
                        <a:pt x="74178" y="83353"/>
                      </a:cubicBezTo>
                      <a:cubicBezTo>
                        <a:pt x="74337" y="83538"/>
                        <a:pt x="74433" y="84012"/>
                        <a:pt x="74566" y="84234"/>
                      </a:cubicBezTo>
                      <a:cubicBezTo>
                        <a:pt x="74744" y="84523"/>
                        <a:pt x="74863" y="84652"/>
                        <a:pt x="75099" y="84926"/>
                      </a:cubicBezTo>
                      <a:cubicBezTo>
                        <a:pt x="75440" y="85326"/>
                        <a:pt x="75895" y="86195"/>
                        <a:pt x="76258" y="86432"/>
                      </a:cubicBezTo>
                      <a:cubicBezTo>
                        <a:pt x="76609" y="86662"/>
                        <a:pt x="77102" y="86547"/>
                        <a:pt x="77442" y="86887"/>
                      </a:cubicBezTo>
                      <a:cubicBezTo>
                        <a:pt x="77653" y="87098"/>
                        <a:pt x="78016" y="87805"/>
                        <a:pt x="78219" y="88094"/>
                      </a:cubicBezTo>
                      <a:cubicBezTo>
                        <a:pt x="78830" y="88974"/>
                        <a:pt x="78756" y="89896"/>
                        <a:pt x="79155" y="90795"/>
                      </a:cubicBezTo>
                      <a:cubicBezTo>
                        <a:pt x="79444" y="91454"/>
                        <a:pt x="79829" y="91872"/>
                        <a:pt x="80003" y="92627"/>
                      </a:cubicBezTo>
                      <a:cubicBezTo>
                        <a:pt x="80121" y="93119"/>
                        <a:pt x="80292" y="93626"/>
                        <a:pt x="80388" y="94114"/>
                      </a:cubicBezTo>
                      <a:cubicBezTo>
                        <a:pt x="80495" y="94695"/>
                        <a:pt x="80469" y="95187"/>
                        <a:pt x="80673" y="95750"/>
                      </a:cubicBezTo>
                      <a:cubicBezTo>
                        <a:pt x="80906" y="96412"/>
                        <a:pt x="81424" y="96934"/>
                        <a:pt x="81605" y="97578"/>
                      </a:cubicBezTo>
                      <a:cubicBezTo>
                        <a:pt x="81931" y="98773"/>
                        <a:pt x="81265" y="100031"/>
                        <a:pt x="81839" y="101212"/>
                      </a:cubicBezTo>
                      <a:cubicBezTo>
                        <a:pt x="82257" y="102067"/>
                        <a:pt x="83030" y="102796"/>
                        <a:pt x="83978" y="103029"/>
                      </a:cubicBezTo>
                      <a:cubicBezTo>
                        <a:pt x="84625" y="103188"/>
                        <a:pt x="86354" y="103291"/>
                        <a:pt x="86901" y="102859"/>
                      </a:cubicBezTo>
                      <a:cubicBezTo>
                        <a:pt x="87601" y="102300"/>
                        <a:pt x="88163" y="100327"/>
                        <a:pt x="88408" y="99536"/>
                      </a:cubicBezTo>
                      <a:cubicBezTo>
                        <a:pt x="88563" y="99040"/>
                        <a:pt x="88744" y="98618"/>
                        <a:pt x="88952" y="98177"/>
                      </a:cubicBezTo>
                      <a:cubicBezTo>
                        <a:pt x="89144" y="97774"/>
                        <a:pt x="88900" y="97767"/>
                        <a:pt x="89311" y="97397"/>
                      </a:cubicBezTo>
                      <a:cubicBezTo>
                        <a:pt x="89451" y="97271"/>
                        <a:pt x="89721" y="97308"/>
                        <a:pt x="89855" y="97167"/>
                      </a:cubicBezTo>
                      <a:cubicBezTo>
                        <a:pt x="90365" y="96645"/>
                        <a:pt x="90169" y="96131"/>
                        <a:pt x="90491" y="95458"/>
                      </a:cubicBezTo>
                      <a:cubicBezTo>
                        <a:pt x="90843" y="94729"/>
                        <a:pt x="91424" y="94962"/>
                        <a:pt x="91864" y="94507"/>
                      </a:cubicBezTo>
                      <a:cubicBezTo>
                        <a:pt x="92216" y="94140"/>
                        <a:pt x="92223" y="93415"/>
                        <a:pt x="92549" y="92989"/>
                      </a:cubicBezTo>
                      <a:cubicBezTo>
                        <a:pt x="92908" y="92523"/>
                        <a:pt x="93278" y="92586"/>
                        <a:pt x="93704" y="92264"/>
                      </a:cubicBezTo>
                      <a:cubicBezTo>
                        <a:pt x="94507" y="91657"/>
                        <a:pt x="94148" y="89899"/>
                        <a:pt x="94140" y="88919"/>
                      </a:cubicBezTo>
                      <a:cubicBezTo>
                        <a:pt x="94140" y="88608"/>
                        <a:pt x="94207" y="88279"/>
                        <a:pt x="94074" y="87983"/>
                      </a:cubicBezTo>
                      <a:cubicBezTo>
                        <a:pt x="94018" y="87853"/>
                        <a:pt x="93696" y="87868"/>
                        <a:pt x="93611" y="87713"/>
                      </a:cubicBezTo>
                      <a:cubicBezTo>
                        <a:pt x="93363" y="87220"/>
                        <a:pt x="93667" y="86432"/>
                        <a:pt x="93433" y="86036"/>
                      </a:cubicBezTo>
                      <a:cubicBezTo>
                        <a:pt x="93237" y="85688"/>
                        <a:pt x="92863" y="85699"/>
                        <a:pt x="92638" y="85374"/>
                      </a:cubicBezTo>
                      <a:cubicBezTo>
                        <a:pt x="92368" y="84974"/>
                        <a:pt x="92393" y="84127"/>
                        <a:pt x="92286" y="83661"/>
                      </a:cubicBezTo>
                      <a:cubicBezTo>
                        <a:pt x="92160" y="83102"/>
                        <a:pt x="92027" y="82584"/>
                        <a:pt x="91935" y="82014"/>
                      </a:cubicBezTo>
                      <a:cubicBezTo>
                        <a:pt x="91831" y="81355"/>
                        <a:pt x="91505" y="81252"/>
                        <a:pt x="91246" y="80700"/>
                      </a:cubicBezTo>
                      <a:cubicBezTo>
                        <a:pt x="90972" y="80119"/>
                        <a:pt x="91250" y="79324"/>
                        <a:pt x="91102" y="78672"/>
                      </a:cubicBezTo>
                      <a:cubicBezTo>
                        <a:pt x="90994" y="78210"/>
                        <a:pt x="90909" y="77780"/>
                        <a:pt x="90821" y="77296"/>
                      </a:cubicBezTo>
                      <a:cubicBezTo>
                        <a:pt x="90473" y="75309"/>
                        <a:pt x="88600" y="74076"/>
                        <a:pt x="88152" y="72097"/>
                      </a:cubicBezTo>
                      <a:cubicBezTo>
                        <a:pt x="87956" y="72056"/>
                        <a:pt x="87753" y="72015"/>
                        <a:pt x="87553" y="71982"/>
                      </a:cubicBezTo>
                      <a:cubicBezTo>
                        <a:pt x="87283" y="71290"/>
                        <a:pt x="87479" y="70894"/>
                        <a:pt x="87116" y="70202"/>
                      </a:cubicBezTo>
                      <a:cubicBezTo>
                        <a:pt x="86857" y="69713"/>
                        <a:pt x="86753" y="69203"/>
                        <a:pt x="86491" y="68711"/>
                      </a:cubicBezTo>
                      <a:cubicBezTo>
                        <a:pt x="85947" y="67689"/>
                        <a:pt x="85103" y="66842"/>
                        <a:pt x="84814" y="65710"/>
                      </a:cubicBezTo>
                      <a:cubicBezTo>
                        <a:pt x="84618" y="64947"/>
                        <a:pt x="84492" y="64229"/>
                        <a:pt x="84166" y="63534"/>
                      </a:cubicBezTo>
                      <a:cubicBezTo>
                        <a:pt x="83844" y="62857"/>
                        <a:pt x="83793" y="62338"/>
                        <a:pt x="83611" y="61558"/>
                      </a:cubicBezTo>
                      <a:cubicBezTo>
                        <a:pt x="83326" y="60322"/>
                        <a:pt x="83426" y="59019"/>
                        <a:pt x="83426" y="57731"/>
                      </a:cubicBezTo>
                      <a:cubicBezTo>
                        <a:pt x="83426" y="56695"/>
                        <a:pt x="83275" y="55530"/>
                        <a:pt x="83411" y="54512"/>
                      </a:cubicBezTo>
                      <a:cubicBezTo>
                        <a:pt x="83474" y="54083"/>
                        <a:pt x="83619" y="53202"/>
                        <a:pt x="83778" y="52828"/>
                      </a:cubicBezTo>
                      <a:cubicBezTo>
                        <a:pt x="83989" y="52340"/>
                        <a:pt x="84581" y="52266"/>
                        <a:pt x="84840" y="51751"/>
                      </a:cubicBezTo>
                      <a:cubicBezTo>
                        <a:pt x="85110" y="51222"/>
                        <a:pt x="84973" y="50678"/>
                        <a:pt x="85491" y="50249"/>
                      </a:cubicBezTo>
                      <a:cubicBezTo>
                        <a:pt x="86117" y="49731"/>
                        <a:pt x="86387" y="49960"/>
                        <a:pt x="86668" y="49083"/>
                      </a:cubicBezTo>
                      <a:cubicBezTo>
                        <a:pt x="86901" y="48343"/>
                        <a:pt x="86761" y="47799"/>
                        <a:pt x="87368" y="47211"/>
                      </a:cubicBezTo>
                      <a:cubicBezTo>
                        <a:pt x="87741" y="46852"/>
                        <a:pt x="88267" y="46682"/>
                        <a:pt x="88622" y="46341"/>
                      </a:cubicBezTo>
                      <a:cubicBezTo>
                        <a:pt x="88844" y="46123"/>
                        <a:pt x="88885" y="45860"/>
                        <a:pt x="89170" y="45668"/>
                      </a:cubicBezTo>
                      <a:cubicBezTo>
                        <a:pt x="89895" y="45187"/>
                        <a:pt x="92412" y="45331"/>
                        <a:pt x="93230" y="45483"/>
                      </a:cubicBezTo>
                      <a:cubicBezTo>
                        <a:pt x="94077" y="45638"/>
                        <a:pt x="94203" y="46249"/>
                        <a:pt x="94869" y="46523"/>
                      </a:cubicBezTo>
                      <a:cubicBezTo>
                        <a:pt x="95228" y="46667"/>
                        <a:pt x="95968" y="46771"/>
                        <a:pt x="96350" y="46863"/>
                      </a:cubicBezTo>
                      <a:cubicBezTo>
                        <a:pt x="97338" y="47100"/>
                        <a:pt x="98041" y="47315"/>
                        <a:pt x="98918" y="47851"/>
                      </a:cubicBezTo>
                      <a:cubicBezTo>
                        <a:pt x="99643" y="48295"/>
                        <a:pt x="99836" y="48436"/>
                        <a:pt x="100750" y="48425"/>
                      </a:cubicBezTo>
                      <a:cubicBezTo>
                        <a:pt x="101246" y="48425"/>
                        <a:pt x="101823" y="48499"/>
                        <a:pt x="102267" y="48195"/>
                      </a:cubicBezTo>
                      <a:cubicBezTo>
                        <a:pt x="103037" y="47659"/>
                        <a:pt x="103529" y="45657"/>
                        <a:pt x="103744" y="44721"/>
                      </a:cubicBezTo>
                      <a:cubicBezTo>
                        <a:pt x="103973" y="43736"/>
                        <a:pt x="104340" y="42770"/>
                        <a:pt x="104651" y="41775"/>
                      </a:cubicBezTo>
                      <a:cubicBezTo>
                        <a:pt x="104906" y="40957"/>
                        <a:pt x="105139" y="40402"/>
                        <a:pt x="105209" y="39544"/>
                      </a:cubicBezTo>
                      <a:cubicBezTo>
                        <a:pt x="105265" y="38929"/>
                        <a:pt x="105376" y="38289"/>
                        <a:pt x="105572" y="37697"/>
                      </a:cubicBezTo>
                      <a:cubicBezTo>
                        <a:pt x="105872" y="36816"/>
                        <a:pt x="106338" y="35969"/>
                        <a:pt x="106690" y="35144"/>
                      </a:cubicBezTo>
                      <a:cubicBezTo>
                        <a:pt x="107297" y="33730"/>
                        <a:pt x="108155" y="32809"/>
                        <a:pt x="108170" y="31132"/>
                      </a:cubicBezTo>
                      <a:cubicBezTo>
                        <a:pt x="108185" y="29822"/>
                        <a:pt x="108078" y="28490"/>
                        <a:pt x="108148" y="27191"/>
                      </a:cubicBezTo>
                      <a:cubicBezTo>
                        <a:pt x="108189" y="26474"/>
                        <a:pt x="108433" y="25726"/>
                        <a:pt x="109055" y="25230"/>
                      </a:cubicBezTo>
                      <a:cubicBezTo>
                        <a:pt x="109691" y="24723"/>
                        <a:pt x="110231" y="25023"/>
                        <a:pt x="110405" y="24246"/>
                      </a:cubicBezTo>
                      <a:cubicBezTo>
                        <a:pt x="110498" y="23831"/>
                        <a:pt x="110280" y="23406"/>
                        <a:pt x="110428" y="22977"/>
                      </a:cubicBezTo>
                      <a:cubicBezTo>
                        <a:pt x="110768" y="21926"/>
                        <a:pt x="111593" y="21337"/>
                        <a:pt x="111790" y="20146"/>
                      </a:cubicBezTo>
                      <a:cubicBezTo>
                        <a:pt x="112178" y="17826"/>
                        <a:pt x="111852" y="15250"/>
                        <a:pt x="111856" y="12897"/>
                      </a:cubicBezTo>
                      <a:cubicBezTo>
                        <a:pt x="111856" y="12234"/>
                        <a:pt x="112052" y="11291"/>
                        <a:pt x="111690" y="10732"/>
                      </a:cubicBezTo>
                      <a:cubicBezTo>
                        <a:pt x="111486" y="10417"/>
                        <a:pt x="111027" y="10358"/>
                        <a:pt x="110820" y="10032"/>
                      </a:cubicBezTo>
                      <a:cubicBezTo>
                        <a:pt x="110261" y="9148"/>
                        <a:pt x="110454" y="7849"/>
                        <a:pt x="110013" y="6909"/>
                      </a:cubicBezTo>
                      <a:cubicBezTo>
                        <a:pt x="109610" y="6054"/>
                        <a:pt x="108910" y="5403"/>
                        <a:pt x="108444" y="4571"/>
                      </a:cubicBezTo>
                      <a:cubicBezTo>
                        <a:pt x="107963" y="3712"/>
                        <a:pt x="107674" y="3168"/>
                        <a:pt x="106975" y="2491"/>
                      </a:cubicBezTo>
                      <a:cubicBezTo>
                        <a:pt x="106001" y="1544"/>
                        <a:pt x="105909" y="470"/>
                        <a:pt x="104473" y="134"/>
                      </a:cubicBezTo>
                      <a:cubicBezTo>
                        <a:pt x="103374" y="-122"/>
                        <a:pt x="102127" y="71"/>
                        <a:pt x="100998" y="52"/>
                      </a:cubicBezTo>
                      <a:cubicBezTo>
                        <a:pt x="100036" y="37"/>
                        <a:pt x="100062" y="74"/>
                        <a:pt x="99295" y="615"/>
                      </a:cubicBezTo>
                      <a:cubicBezTo>
                        <a:pt x="99025" y="807"/>
                        <a:pt x="98622" y="966"/>
                        <a:pt x="98344" y="1103"/>
                      </a:cubicBezTo>
                      <a:cubicBezTo>
                        <a:pt x="97686" y="1425"/>
                        <a:pt x="97671" y="1392"/>
                        <a:pt x="97349" y="2091"/>
                      </a:cubicBezTo>
                      <a:cubicBezTo>
                        <a:pt x="97190" y="2443"/>
                        <a:pt x="96997" y="2765"/>
                        <a:pt x="96820" y="3087"/>
                      </a:cubicBezTo>
                      <a:cubicBezTo>
                        <a:pt x="96642" y="3412"/>
                        <a:pt x="96509" y="4167"/>
                        <a:pt x="96287" y="4408"/>
                      </a:cubicBezTo>
                      <a:cubicBezTo>
                        <a:pt x="95857" y="4874"/>
                        <a:pt x="95495" y="4704"/>
                        <a:pt x="95143" y="5292"/>
                      </a:cubicBezTo>
                      <a:cubicBezTo>
                        <a:pt x="94888" y="5718"/>
                        <a:pt x="94869" y="6136"/>
                        <a:pt x="94510" y="6513"/>
                      </a:cubicBezTo>
                      <a:cubicBezTo>
                        <a:pt x="94355" y="6683"/>
                        <a:pt x="94118" y="6720"/>
                        <a:pt x="93977" y="6913"/>
                      </a:cubicBezTo>
                      <a:cubicBezTo>
                        <a:pt x="93859" y="7079"/>
                        <a:pt x="93877" y="7305"/>
                        <a:pt x="93770" y="7446"/>
                      </a:cubicBezTo>
                      <a:cubicBezTo>
                        <a:pt x="93208" y="8175"/>
                        <a:pt x="91953" y="8164"/>
                        <a:pt x="91257" y="8993"/>
                      </a:cubicBezTo>
                      <a:cubicBezTo>
                        <a:pt x="91154" y="9118"/>
                        <a:pt x="91228" y="9448"/>
                        <a:pt x="91113" y="9566"/>
                      </a:cubicBezTo>
                      <a:cubicBezTo>
                        <a:pt x="90920" y="9770"/>
                        <a:pt x="90647" y="9777"/>
                        <a:pt x="90428" y="9925"/>
                      </a:cubicBezTo>
                      <a:cubicBezTo>
                        <a:pt x="90147" y="10118"/>
                        <a:pt x="89966" y="10354"/>
                        <a:pt x="89714" y="10565"/>
                      </a:cubicBezTo>
                      <a:cubicBezTo>
                        <a:pt x="88741" y="11383"/>
                        <a:pt x="88452" y="12112"/>
                        <a:pt x="87860" y="13059"/>
                      </a:cubicBezTo>
                      <a:cubicBezTo>
                        <a:pt x="87290" y="13981"/>
                        <a:pt x="86368" y="14510"/>
                        <a:pt x="85902" y="15565"/>
                      </a:cubicBezTo>
                      <a:cubicBezTo>
                        <a:pt x="85621" y="16186"/>
                        <a:pt x="85695" y="16775"/>
                        <a:pt x="85425" y="17404"/>
                      </a:cubicBezTo>
                      <a:cubicBezTo>
                        <a:pt x="85229" y="17870"/>
                        <a:pt x="84870" y="18192"/>
                        <a:pt x="84611" y="18599"/>
                      </a:cubicBezTo>
                      <a:cubicBezTo>
                        <a:pt x="84455" y="18843"/>
                        <a:pt x="84274" y="19302"/>
                        <a:pt x="84166" y="19576"/>
                      </a:cubicBezTo>
                      <a:cubicBezTo>
                        <a:pt x="83907" y="20238"/>
                        <a:pt x="83597" y="20649"/>
                        <a:pt x="83256" y="21289"/>
                      </a:cubicBezTo>
                      <a:cubicBezTo>
                        <a:pt x="82960" y="21837"/>
                        <a:pt x="83126" y="22336"/>
                        <a:pt x="82975" y="22925"/>
                      </a:cubicBezTo>
                      <a:cubicBezTo>
                        <a:pt x="82797" y="23628"/>
                        <a:pt x="82301" y="24283"/>
                        <a:pt x="81894" y="24845"/>
                      </a:cubicBezTo>
                      <a:cubicBezTo>
                        <a:pt x="80895" y="26211"/>
                        <a:pt x="79659" y="27569"/>
                        <a:pt x="78486" y="28812"/>
                      </a:cubicBezTo>
                      <a:cubicBezTo>
                        <a:pt x="77953" y="29375"/>
                        <a:pt x="77042" y="29937"/>
                        <a:pt x="76776" y="30692"/>
                      </a:cubicBezTo>
                      <a:cubicBezTo>
                        <a:pt x="75244" y="32172"/>
                        <a:pt x="74555" y="33686"/>
                        <a:pt x="74496" y="34307"/>
                      </a:cubicBezTo>
                      <a:cubicBezTo>
                        <a:pt x="73456" y="34415"/>
                        <a:pt x="72228" y="35514"/>
                        <a:pt x="71384" y="36121"/>
                      </a:cubicBezTo>
                      <a:cubicBezTo>
                        <a:pt x="70684" y="36628"/>
                        <a:pt x="70281" y="37020"/>
                        <a:pt x="69422" y="37249"/>
                      </a:cubicBezTo>
                      <a:cubicBezTo>
                        <a:pt x="68438" y="37519"/>
                        <a:pt x="67446" y="37549"/>
                        <a:pt x="66454" y="37719"/>
                      </a:cubicBezTo>
                      <a:cubicBezTo>
                        <a:pt x="65037" y="37967"/>
                        <a:pt x="63782" y="38844"/>
                        <a:pt x="62331" y="39129"/>
                      </a:cubicBezTo>
                      <a:cubicBezTo>
                        <a:pt x="61177" y="39359"/>
                        <a:pt x="59974" y="39518"/>
                        <a:pt x="58805" y="39547"/>
                      </a:cubicBezTo>
                      <a:cubicBezTo>
                        <a:pt x="57776" y="39577"/>
                        <a:pt x="56795" y="39544"/>
                        <a:pt x="55822" y="39921"/>
                      </a:cubicBezTo>
                      <a:cubicBezTo>
                        <a:pt x="55559" y="40025"/>
                        <a:pt x="55385" y="40206"/>
                        <a:pt x="55104" y="40273"/>
                      </a:cubicBezTo>
                      <a:cubicBezTo>
                        <a:pt x="54530" y="40413"/>
                        <a:pt x="53842" y="40273"/>
                        <a:pt x="53246" y="40284"/>
                      </a:cubicBezTo>
                      <a:cubicBezTo>
                        <a:pt x="51640" y="40306"/>
                        <a:pt x="50108" y="40772"/>
                        <a:pt x="48546" y="40998"/>
                      </a:cubicBezTo>
                      <a:cubicBezTo>
                        <a:pt x="47817" y="41105"/>
                        <a:pt x="47069" y="40891"/>
                        <a:pt x="46362" y="41090"/>
                      </a:cubicBezTo>
                      <a:cubicBezTo>
                        <a:pt x="45567" y="41320"/>
                        <a:pt x="44989" y="41649"/>
                        <a:pt x="44153" y="41764"/>
                      </a:cubicBezTo>
                      <a:cubicBezTo>
                        <a:pt x="42921" y="41934"/>
                        <a:pt x="41858" y="42500"/>
                        <a:pt x="40663" y="42896"/>
                      </a:cubicBezTo>
                      <a:cubicBezTo>
                        <a:pt x="39756" y="43196"/>
                        <a:pt x="38783" y="43362"/>
                        <a:pt x="37887" y="43699"/>
                      </a:cubicBezTo>
                      <a:cubicBezTo>
                        <a:pt x="36055" y="44384"/>
                        <a:pt x="34542" y="45894"/>
                        <a:pt x="32854" y="46867"/>
                      </a:cubicBezTo>
                      <a:cubicBezTo>
                        <a:pt x="31311" y="47751"/>
                        <a:pt x="31729" y="49187"/>
                        <a:pt x="31729" y="50782"/>
                      </a:cubicBezTo>
                      <a:cubicBezTo>
                        <a:pt x="31729" y="51796"/>
                        <a:pt x="31829" y="52621"/>
                        <a:pt x="32014" y="53598"/>
                      </a:cubicBezTo>
                      <a:cubicBezTo>
                        <a:pt x="32118" y="54131"/>
                        <a:pt x="32107" y="54468"/>
                        <a:pt x="32340" y="54971"/>
                      </a:cubicBezTo>
                      <a:cubicBezTo>
                        <a:pt x="32691" y="55722"/>
                        <a:pt x="33169" y="56310"/>
                        <a:pt x="33235" y="57150"/>
                      </a:cubicBezTo>
                      <a:cubicBezTo>
                        <a:pt x="33287" y="57842"/>
                        <a:pt x="33432" y="59256"/>
                        <a:pt x="33058" y="59859"/>
                      </a:cubicBezTo>
                      <a:cubicBezTo>
                        <a:pt x="32784" y="60299"/>
                        <a:pt x="32010" y="60570"/>
                        <a:pt x="31629" y="60951"/>
                      </a:cubicBezTo>
                      <a:cubicBezTo>
                        <a:pt x="31111" y="61473"/>
                        <a:pt x="30463" y="62102"/>
                        <a:pt x="30045" y="62694"/>
                      </a:cubicBezTo>
                      <a:cubicBezTo>
                        <a:pt x="29346" y="63689"/>
                        <a:pt x="29068" y="64603"/>
                        <a:pt x="28058" y="65421"/>
                      </a:cubicBezTo>
                      <a:cubicBezTo>
                        <a:pt x="27277" y="66054"/>
                        <a:pt x="26385" y="66365"/>
                        <a:pt x="25874" y="67242"/>
                      </a:cubicBezTo>
                      <a:cubicBezTo>
                        <a:pt x="25212" y="68381"/>
                        <a:pt x="25097" y="70135"/>
                        <a:pt x="25071" y="71390"/>
                      </a:cubicBezTo>
                      <a:cubicBezTo>
                        <a:pt x="25034" y="72970"/>
                        <a:pt x="25560" y="74024"/>
                        <a:pt x="26370" y="75423"/>
                      </a:cubicBezTo>
                      <a:cubicBezTo>
                        <a:pt x="27307" y="77040"/>
                        <a:pt x="28717" y="78302"/>
                        <a:pt x="29631" y="79901"/>
                      </a:cubicBezTo>
                      <a:cubicBezTo>
                        <a:pt x="29927" y="80415"/>
                        <a:pt x="30075" y="80926"/>
                        <a:pt x="30449" y="81392"/>
                      </a:cubicBezTo>
                      <a:cubicBezTo>
                        <a:pt x="30956" y="82017"/>
                        <a:pt x="31474" y="82524"/>
                        <a:pt x="31929" y="83209"/>
                      </a:cubicBezTo>
                      <a:cubicBezTo>
                        <a:pt x="32358" y="83849"/>
                        <a:pt x="32865" y="84341"/>
                        <a:pt x="32499" y="85089"/>
                      </a:cubicBezTo>
                      <a:cubicBezTo>
                        <a:pt x="32399" y="85285"/>
                        <a:pt x="31955" y="85696"/>
                        <a:pt x="31781" y="85866"/>
                      </a:cubicBezTo>
                      <a:close/>
                    </a:path>
                  </a:pathLst>
                </a:custGeom>
                <a:grpFill/>
                <a:ln w="369" cap="flat">
                  <a:noFill/>
                  <a:prstDash val="solid"/>
                  <a:miter/>
                </a:ln>
              </p:spPr>
              <p:txBody>
                <a:bodyPr rtlCol="0" anchor="ctr"/>
                <a:lstStyle/>
                <a:p>
                  <a:endParaRPr lang="de-DE"/>
                </a:p>
              </p:txBody>
            </p:sp>
            <p:sp>
              <p:nvSpPr>
                <p:cNvPr id="238" name="Freihandform 237">
                  <a:extLst>
                    <a:ext uri="{FF2B5EF4-FFF2-40B4-BE49-F238E27FC236}">
                      <a16:creationId xmlns:a16="http://schemas.microsoft.com/office/drawing/2014/main" id="{2F0DA8F8-22B7-9A38-F86E-E5124E94B2E9}"/>
                    </a:ext>
                  </a:extLst>
                </p:cNvPr>
                <p:cNvSpPr/>
                <p:nvPr/>
              </p:nvSpPr>
              <p:spPr>
                <a:xfrm>
                  <a:off x="1293684" y="3746986"/>
                  <a:ext cx="60817" cy="46097"/>
                </a:xfrm>
                <a:custGeom>
                  <a:avLst/>
                  <a:gdLst>
                    <a:gd name="connsiteX0" fmla="*/ 28027 w 60817"/>
                    <a:gd name="connsiteY0" fmla="*/ 744 h 46097"/>
                    <a:gd name="connsiteX1" fmla="*/ 25714 w 60817"/>
                    <a:gd name="connsiteY1" fmla="*/ 1858 h 46097"/>
                    <a:gd name="connsiteX2" fmla="*/ 24885 w 60817"/>
                    <a:gd name="connsiteY2" fmla="*/ 3301 h 46097"/>
                    <a:gd name="connsiteX3" fmla="*/ 24674 w 60817"/>
                    <a:gd name="connsiteY3" fmla="*/ 4793 h 46097"/>
                    <a:gd name="connsiteX4" fmla="*/ 21754 w 60817"/>
                    <a:gd name="connsiteY4" fmla="*/ 5892 h 46097"/>
                    <a:gd name="connsiteX5" fmla="*/ 20862 w 60817"/>
                    <a:gd name="connsiteY5" fmla="*/ 5240 h 46097"/>
                    <a:gd name="connsiteX6" fmla="*/ 19941 w 60817"/>
                    <a:gd name="connsiteY6" fmla="*/ 5122 h 46097"/>
                    <a:gd name="connsiteX7" fmla="*/ 18808 w 60817"/>
                    <a:gd name="connsiteY7" fmla="*/ 4800 h 46097"/>
                    <a:gd name="connsiteX8" fmla="*/ 16114 w 60817"/>
                    <a:gd name="connsiteY8" fmla="*/ 4141 h 46097"/>
                    <a:gd name="connsiteX9" fmla="*/ 10678 w 60817"/>
                    <a:gd name="connsiteY9" fmla="*/ 4078 h 46097"/>
                    <a:gd name="connsiteX10" fmla="*/ 9212 w 60817"/>
                    <a:gd name="connsiteY10" fmla="*/ 3342 h 46097"/>
                    <a:gd name="connsiteX11" fmla="*/ 7721 w 60817"/>
                    <a:gd name="connsiteY11" fmla="*/ 3135 h 46097"/>
                    <a:gd name="connsiteX12" fmla="*/ 3850 w 60817"/>
                    <a:gd name="connsiteY12" fmla="*/ 2587 h 46097"/>
                    <a:gd name="connsiteX13" fmla="*/ 1407 w 60817"/>
                    <a:gd name="connsiteY13" fmla="*/ 3923 h 46097"/>
                    <a:gd name="connsiteX14" fmla="*/ 1085 w 60817"/>
                    <a:gd name="connsiteY14" fmla="*/ 4430 h 46097"/>
                    <a:gd name="connsiteX15" fmla="*/ 219 w 60817"/>
                    <a:gd name="connsiteY15" fmla="*/ 5233 h 46097"/>
                    <a:gd name="connsiteX16" fmla="*/ 1104 w 60817"/>
                    <a:gd name="connsiteY16" fmla="*/ 8463 h 46097"/>
                    <a:gd name="connsiteX17" fmla="*/ 2081 w 60817"/>
                    <a:gd name="connsiteY17" fmla="*/ 10317 h 46097"/>
                    <a:gd name="connsiteX18" fmla="*/ 3742 w 60817"/>
                    <a:gd name="connsiteY18" fmla="*/ 13407 h 46097"/>
                    <a:gd name="connsiteX19" fmla="*/ 4764 w 60817"/>
                    <a:gd name="connsiteY19" fmla="*/ 14007 h 46097"/>
                    <a:gd name="connsiteX20" fmla="*/ 5959 w 60817"/>
                    <a:gd name="connsiteY20" fmla="*/ 15239 h 46097"/>
                    <a:gd name="connsiteX21" fmla="*/ 7280 w 60817"/>
                    <a:gd name="connsiteY21" fmla="*/ 16327 h 46097"/>
                    <a:gd name="connsiteX22" fmla="*/ 8302 w 60817"/>
                    <a:gd name="connsiteY22" fmla="*/ 17944 h 46097"/>
                    <a:gd name="connsiteX23" fmla="*/ 9771 w 60817"/>
                    <a:gd name="connsiteY23" fmla="*/ 19557 h 46097"/>
                    <a:gd name="connsiteX24" fmla="*/ 10707 w 60817"/>
                    <a:gd name="connsiteY24" fmla="*/ 21200 h 46097"/>
                    <a:gd name="connsiteX25" fmla="*/ 11784 w 60817"/>
                    <a:gd name="connsiteY25" fmla="*/ 22325 h 46097"/>
                    <a:gd name="connsiteX26" fmla="*/ 13157 w 60817"/>
                    <a:gd name="connsiteY26" fmla="*/ 24009 h 46097"/>
                    <a:gd name="connsiteX27" fmla="*/ 16762 w 60817"/>
                    <a:gd name="connsiteY27" fmla="*/ 26303 h 46097"/>
                    <a:gd name="connsiteX28" fmla="*/ 18912 w 60817"/>
                    <a:gd name="connsiteY28" fmla="*/ 27628 h 46097"/>
                    <a:gd name="connsiteX29" fmla="*/ 20655 w 60817"/>
                    <a:gd name="connsiteY29" fmla="*/ 28461 h 46097"/>
                    <a:gd name="connsiteX30" fmla="*/ 21939 w 60817"/>
                    <a:gd name="connsiteY30" fmla="*/ 34615 h 46097"/>
                    <a:gd name="connsiteX31" fmla="*/ 21936 w 60817"/>
                    <a:gd name="connsiteY31" fmla="*/ 36702 h 46097"/>
                    <a:gd name="connsiteX32" fmla="*/ 22517 w 60817"/>
                    <a:gd name="connsiteY32" fmla="*/ 38593 h 46097"/>
                    <a:gd name="connsiteX33" fmla="*/ 22657 w 60817"/>
                    <a:gd name="connsiteY33" fmla="*/ 40136 h 46097"/>
                    <a:gd name="connsiteX34" fmla="*/ 23094 w 60817"/>
                    <a:gd name="connsiteY34" fmla="*/ 42615 h 46097"/>
                    <a:gd name="connsiteX35" fmla="*/ 25052 w 60817"/>
                    <a:gd name="connsiteY35" fmla="*/ 45265 h 46097"/>
                    <a:gd name="connsiteX36" fmla="*/ 29049 w 60817"/>
                    <a:gd name="connsiteY36" fmla="*/ 45860 h 46097"/>
                    <a:gd name="connsiteX37" fmla="*/ 32176 w 60817"/>
                    <a:gd name="connsiteY37" fmla="*/ 45054 h 46097"/>
                    <a:gd name="connsiteX38" fmla="*/ 34267 w 60817"/>
                    <a:gd name="connsiteY38" fmla="*/ 44380 h 46097"/>
                    <a:gd name="connsiteX39" fmla="*/ 35385 w 60817"/>
                    <a:gd name="connsiteY39" fmla="*/ 44276 h 46097"/>
                    <a:gd name="connsiteX40" fmla="*/ 36621 w 60817"/>
                    <a:gd name="connsiteY40" fmla="*/ 43644 h 46097"/>
                    <a:gd name="connsiteX41" fmla="*/ 38005 w 60817"/>
                    <a:gd name="connsiteY41" fmla="*/ 43059 h 46097"/>
                    <a:gd name="connsiteX42" fmla="*/ 41102 w 60817"/>
                    <a:gd name="connsiteY42" fmla="*/ 42034 h 46097"/>
                    <a:gd name="connsiteX43" fmla="*/ 43711 w 60817"/>
                    <a:gd name="connsiteY43" fmla="*/ 40258 h 46097"/>
                    <a:gd name="connsiteX44" fmla="*/ 46176 w 60817"/>
                    <a:gd name="connsiteY44" fmla="*/ 38445 h 46097"/>
                    <a:gd name="connsiteX45" fmla="*/ 46694 w 60817"/>
                    <a:gd name="connsiteY45" fmla="*/ 38182 h 46097"/>
                    <a:gd name="connsiteX46" fmla="*/ 47057 w 60817"/>
                    <a:gd name="connsiteY46" fmla="*/ 36924 h 46097"/>
                    <a:gd name="connsiteX47" fmla="*/ 47509 w 60817"/>
                    <a:gd name="connsiteY47" fmla="*/ 35003 h 46097"/>
                    <a:gd name="connsiteX48" fmla="*/ 48870 w 60817"/>
                    <a:gd name="connsiteY48" fmla="*/ 31569 h 46097"/>
                    <a:gd name="connsiteX49" fmla="*/ 48922 w 60817"/>
                    <a:gd name="connsiteY49" fmla="*/ 28039 h 46097"/>
                    <a:gd name="connsiteX50" fmla="*/ 48497 w 60817"/>
                    <a:gd name="connsiteY50" fmla="*/ 26314 h 46097"/>
                    <a:gd name="connsiteX51" fmla="*/ 46839 w 60817"/>
                    <a:gd name="connsiteY51" fmla="*/ 24708 h 46097"/>
                    <a:gd name="connsiteX52" fmla="*/ 45751 w 60817"/>
                    <a:gd name="connsiteY52" fmla="*/ 24005 h 46097"/>
                    <a:gd name="connsiteX53" fmla="*/ 44948 w 60817"/>
                    <a:gd name="connsiteY53" fmla="*/ 23158 h 46097"/>
                    <a:gd name="connsiteX54" fmla="*/ 43608 w 60817"/>
                    <a:gd name="connsiteY54" fmla="*/ 22262 h 46097"/>
                    <a:gd name="connsiteX55" fmla="*/ 43297 w 60817"/>
                    <a:gd name="connsiteY55" fmla="*/ 21519 h 46097"/>
                    <a:gd name="connsiteX56" fmla="*/ 42398 w 60817"/>
                    <a:gd name="connsiteY56" fmla="*/ 20690 h 46097"/>
                    <a:gd name="connsiteX57" fmla="*/ 42239 w 60817"/>
                    <a:gd name="connsiteY57" fmla="*/ 17049 h 46097"/>
                    <a:gd name="connsiteX58" fmla="*/ 42886 w 60817"/>
                    <a:gd name="connsiteY58" fmla="*/ 15916 h 46097"/>
                    <a:gd name="connsiteX59" fmla="*/ 44248 w 60817"/>
                    <a:gd name="connsiteY59" fmla="*/ 16434 h 46097"/>
                    <a:gd name="connsiteX60" fmla="*/ 47882 w 60817"/>
                    <a:gd name="connsiteY60" fmla="*/ 17707 h 46097"/>
                    <a:gd name="connsiteX61" fmla="*/ 48560 w 60817"/>
                    <a:gd name="connsiteY61" fmla="*/ 18162 h 46097"/>
                    <a:gd name="connsiteX62" fmla="*/ 48704 w 60817"/>
                    <a:gd name="connsiteY62" fmla="*/ 18814 h 46097"/>
                    <a:gd name="connsiteX63" fmla="*/ 49455 w 60817"/>
                    <a:gd name="connsiteY63" fmla="*/ 19198 h 46097"/>
                    <a:gd name="connsiteX64" fmla="*/ 50743 w 60817"/>
                    <a:gd name="connsiteY64" fmla="*/ 20864 h 46097"/>
                    <a:gd name="connsiteX65" fmla="*/ 51043 w 60817"/>
                    <a:gd name="connsiteY65" fmla="*/ 21119 h 46097"/>
                    <a:gd name="connsiteX66" fmla="*/ 51095 w 60817"/>
                    <a:gd name="connsiteY66" fmla="*/ 21796 h 46097"/>
                    <a:gd name="connsiteX67" fmla="*/ 51861 w 60817"/>
                    <a:gd name="connsiteY67" fmla="*/ 22510 h 46097"/>
                    <a:gd name="connsiteX68" fmla="*/ 54148 w 60817"/>
                    <a:gd name="connsiteY68" fmla="*/ 24405 h 46097"/>
                    <a:gd name="connsiteX69" fmla="*/ 57068 w 60817"/>
                    <a:gd name="connsiteY69" fmla="*/ 23110 h 46097"/>
                    <a:gd name="connsiteX70" fmla="*/ 58300 w 60817"/>
                    <a:gd name="connsiteY70" fmla="*/ 22496 h 46097"/>
                    <a:gd name="connsiteX71" fmla="*/ 59248 w 60817"/>
                    <a:gd name="connsiteY71" fmla="*/ 21630 h 46097"/>
                    <a:gd name="connsiteX72" fmla="*/ 60739 w 60817"/>
                    <a:gd name="connsiteY72" fmla="*/ 19113 h 46097"/>
                    <a:gd name="connsiteX73" fmla="*/ 60658 w 60817"/>
                    <a:gd name="connsiteY73" fmla="*/ 16690 h 46097"/>
                    <a:gd name="connsiteX74" fmla="*/ 59681 w 60817"/>
                    <a:gd name="connsiteY74" fmla="*/ 15764 h 46097"/>
                    <a:gd name="connsiteX75" fmla="*/ 57978 w 60817"/>
                    <a:gd name="connsiteY75" fmla="*/ 14403 h 46097"/>
                    <a:gd name="connsiteX76" fmla="*/ 52116 w 60817"/>
                    <a:gd name="connsiteY76" fmla="*/ 10069 h 46097"/>
                    <a:gd name="connsiteX77" fmla="*/ 51261 w 60817"/>
                    <a:gd name="connsiteY77" fmla="*/ 8652 h 46097"/>
                    <a:gd name="connsiteX78" fmla="*/ 50288 w 60817"/>
                    <a:gd name="connsiteY78" fmla="*/ 7694 h 46097"/>
                    <a:gd name="connsiteX79" fmla="*/ 48682 w 60817"/>
                    <a:gd name="connsiteY79" fmla="*/ 5388 h 46097"/>
                    <a:gd name="connsiteX80" fmla="*/ 46065 w 60817"/>
                    <a:gd name="connsiteY80" fmla="*/ 3457 h 46097"/>
                    <a:gd name="connsiteX81" fmla="*/ 44270 w 60817"/>
                    <a:gd name="connsiteY81" fmla="*/ 2506 h 46097"/>
                    <a:gd name="connsiteX82" fmla="*/ 42605 w 60817"/>
                    <a:gd name="connsiteY82" fmla="*/ 1185 h 46097"/>
                    <a:gd name="connsiteX83" fmla="*/ 37076 w 60817"/>
                    <a:gd name="connsiteY83" fmla="*/ 0 h 46097"/>
                    <a:gd name="connsiteX84" fmla="*/ 30992 w 60817"/>
                    <a:gd name="connsiteY84" fmla="*/ 0 h 46097"/>
                    <a:gd name="connsiteX85" fmla="*/ 28035 w 60817"/>
                    <a:gd name="connsiteY85" fmla="*/ 744 h 4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0817" h="46097">
                      <a:moveTo>
                        <a:pt x="28027" y="744"/>
                      </a:moveTo>
                      <a:cubicBezTo>
                        <a:pt x="26773" y="774"/>
                        <a:pt x="26602" y="963"/>
                        <a:pt x="25714" y="1858"/>
                      </a:cubicBezTo>
                      <a:cubicBezTo>
                        <a:pt x="25222" y="2354"/>
                        <a:pt x="24996" y="2620"/>
                        <a:pt x="24885" y="3301"/>
                      </a:cubicBezTo>
                      <a:cubicBezTo>
                        <a:pt x="24796" y="3849"/>
                        <a:pt x="24941" y="4274"/>
                        <a:pt x="24674" y="4793"/>
                      </a:cubicBezTo>
                      <a:cubicBezTo>
                        <a:pt x="24171" y="5744"/>
                        <a:pt x="22768" y="6210"/>
                        <a:pt x="21754" y="5892"/>
                      </a:cubicBezTo>
                      <a:cubicBezTo>
                        <a:pt x="21369" y="5766"/>
                        <a:pt x="21225" y="5403"/>
                        <a:pt x="20862" y="5240"/>
                      </a:cubicBezTo>
                      <a:cubicBezTo>
                        <a:pt x="20603" y="5126"/>
                        <a:pt x="20215" y="5189"/>
                        <a:pt x="19941" y="5122"/>
                      </a:cubicBezTo>
                      <a:cubicBezTo>
                        <a:pt x="19567" y="5033"/>
                        <a:pt x="19160" y="4918"/>
                        <a:pt x="18808" y="4800"/>
                      </a:cubicBezTo>
                      <a:cubicBezTo>
                        <a:pt x="17954" y="4519"/>
                        <a:pt x="17014" y="4330"/>
                        <a:pt x="16114" y="4141"/>
                      </a:cubicBezTo>
                      <a:cubicBezTo>
                        <a:pt x="14349" y="3779"/>
                        <a:pt x="12454" y="4311"/>
                        <a:pt x="10678" y="4078"/>
                      </a:cubicBezTo>
                      <a:cubicBezTo>
                        <a:pt x="10019" y="3997"/>
                        <a:pt x="9812" y="3549"/>
                        <a:pt x="9212" y="3342"/>
                      </a:cubicBezTo>
                      <a:cubicBezTo>
                        <a:pt x="8787" y="3198"/>
                        <a:pt x="8187" y="3242"/>
                        <a:pt x="7721" y="3135"/>
                      </a:cubicBezTo>
                      <a:cubicBezTo>
                        <a:pt x="6562" y="2865"/>
                        <a:pt x="5038" y="2443"/>
                        <a:pt x="3850" y="2587"/>
                      </a:cubicBezTo>
                      <a:cubicBezTo>
                        <a:pt x="2358" y="3756"/>
                        <a:pt x="1814" y="3583"/>
                        <a:pt x="1407" y="3923"/>
                      </a:cubicBezTo>
                      <a:cubicBezTo>
                        <a:pt x="1178" y="4115"/>
                        <a:pt x="1255" y="4223"/>
                        <a:pt x="1085" y="4430"/>
                      </a:cubicBezTo>
                      <a:cubicBezTo>
                        <a:pt x="889" y="4659"/>
                        <a:pt x="330" y="5022"/>
                        <a:pt x="219" y="5233"/>
                      </a:cubicBezTo>
                      <a:cubicBezTo>
                        <a:pt x="-443" y="6502"/>
                        <a:pt x="556" y="7487"/>
                        <a:pt x="1104" y="8463"/>
                      </a:cubicBezTo>
                      <a:cubicBezTo>
                        <a:pt x="1455" y="9100"/>
                        <a:pt x="1666" y="9711"/>
                        <a:pt x="2081" y="10317"/>
                      </a:cubicBezTo>
                      <a:cubicBezTo>
                        <a:pt x="2695" y="11217"/>
                        <a:pt x="3058" y="12630"/>
                        <a:pt x="3742" y="13407"/>
                      </a:cubicBezTo>
                      <a:cubicBezTo>
                        <a:pt x="4027" y="13729"/>
                        <a:pt x="4427" y="13785"/>
                        <a:pt x="4764" y="14007"/>
                      </a:cubicBezTo>
                      <a:cubicBezTo>
                        <a:pt x="5260" y="14329"/>
                        <a:pt x="5545" y="14821"/>
                        <a:pt x="5959" y="15239"/>
                      </a:cubicBezTo>
                      <a:cubicBezTo>
                        <a:pt x="6363" y="15642"/>
                        <a:pt x="6870" y="15927"/>
                        <a:pt x="7280" y="16327"/>
                      </a:cubicBezTo>
                      <a:cubicBezTo>
                        <a:pt x="7773" y="16808"/>
                        <a:pt x="7947" y="17374"/>
                        <a:pt x="8302" y="17944"/>
                      </a:cubicBezTo>
                      <a:cubicBezTo>
                        <a:pt x="8701" y="18584"/>
                        <a:pt x="9290" y="18991"/>
                        <a:pt x="9771" y="19557"/>
                      </a:cubicBezTo>
                      <a:cubicBezTo>
                        <a:pt x="10208" y="20061"/>
                        <a:pt x="10319" y="20708"/>
                        <a:pt x="10707" y="21200"/>
                      </a:cubicBezTo>
                      <a:cubicBezTo>
                        <a:pt x="11029" y="21611"/>
                        <a:pt x="11470" y="21863"/>
                        <a:pt x="11784" y="22325"/>
                      </a:cubicBezTo>
                      <a:cubicBezTo>
                        <a:pt x="12225" y="22958"/>
                        <a:pt x="12554" y="23517"/>
                        <a:pt x="13157" y="24009"/>
                      </a:cubicBezTo>
                      <a:cubicBezTo>
                        <a:pt x="14264" y="24908"/>
                        <a:pt x="15515" y="25711"/>
                        <a:pt x="16762" y="26303"/>
                      </a:cubicBezTo>
                      <a:cubicBezTo>
                        <a:pt x="17550" y="26670"/>
                        <a:pt x="18161" y="27195"/>
                        <a:pt x="18912" y="27628"/>
                      </a:cubicBezTo>
                      <a:cubicBezTo>
                        <a:pt x="19475" y="27961"/>
                        <a:pt x="20122" y="28094"/>
                        <a:pt x="20655" y="28461"/>
                      </a:cubicBezTo>
                      <a:cubicBezTo>
                        <a:pt x="22406" y="29689"/>
                        <a:pt x="21939" y="32713"/>
                        <a:pt x="21939" y="34615"/>
                      </a:cubicBezTo>
                      <a:cubicBezTo>
                        <a:pt x="21939" y="35307"/>
                        <a:pt x="21910" y="36006"/>
                        <a:pt x="21936" y="36702"/>
                      </a:cubicBezTo>
                      <a:cubicBezTo>
                        <a:pt x="21962" y="37505"/>
                        <a:pt x="22235" y="37852"/>
                        <a:pt x="22517" y="38593"/>
                      </a:cubicBezTo>
                      <a:cubicBezTo>
                        <a:pt x="22735" y="39177"/>
                        <a:pt x="22609" y="39544"/>
                        <a:pt x="22657" y="40136"/>
                      </a:cubicBezTo>
                      <a:cubicBezTo>
                        <a:pt x="22724" y="40942"/>
                        <a:pt x="22983" y="41793"/>
                        <a:pt x="23094" y="42615"/>
                      </a:cubicBezTo>
                      <a:cubicBezTo>
                        <a:pt x="23316" y="44332"/>
                        <a:pt x="23768" y="44358"/>
                        <a:pt x="25052" y="45265"/>
                      </a:cubicBezTo>
                      <a:cubicBezTo>
                        <a:pt x="26517" y="46290"/>
                        <a:pt x="27391" y="46212"/>
                        <a:pt x="29049" y="45860"/>
                      </a:cubicBezTo>
                      <a:cubicBezTo>
                        <a:pt x="30181" y="45623"/>
                        <a:pt x="31047" y="45468"/>
                        <a:pt x="32176" y="45054"/>
                      </a:cubicBezTo>
                      <a:cubicBezTo>
                        <a:pt x="32838" y="44809"/>
                        <a:pt x="33575" y="44517"/>
                        <a:pt x="34267" y="44380"/>
                      </a:cubicBezTo>
                      <a:cubicBezTo>
                        <a:pt x="34619" y="44314"/>
                        <a:pt x="35048" y="44391"/>
                        <a:pt x="35385" y="44276"/>
                      </a:cubicBezTo>
                      <a:cubicBezTo>
                        <a:pt x="35799" y="44143"/>
                        <a:pt x="36140" y="43781"/>
                        <a:pt x="36621" y="43644"/>
                      </a:cubicBezTo>
                      <a:cubicBezTo>
                        <a:pt x="37272" y="43466"/>
                        <a:pt x="37439" y="43407"/>
                        <a:pt x="38005" y="43059"/>
                      </a:cubicBezTo>
                      <a:cubicBezTo>
                        <a:pt x="39030" y="42426"/>
                        <a:pt x="39922" y="42252"/>
                        <a:pt x="41102" y="42034"/>
                      </a:cubicBezTo>
                      <a:cubicBezTo>
                        <a:pt x="41609" y="40539"/>
                        <a:pt x="42616" y="40909"/>
                        <a:pt x="43711" y="40258"/>
                      </a:cubicBezTo>
                      <a:cubicBezTo>
                        <a:pt x="44629" y="39714"/>
                        <a:pt x="45347" y="39063"/>
                        <a:pt x="46176" y="38445"/>
                      </a:cubicBezTo>
                      <a:cubicBezTo>
                        <a:pt x="46395" y="38285"/>
                        <a:pt x="46491" y="38396"/>
                        <a:pt x="46694" y="38182"/>
                      </a:cubicBezTo>
                      <a:cubicBezTo>
                        <a:pt x="46965" y="37886"/>
                        <a:pt x="46957" y="37309"/>
                        <a:pt x="47057" y="36924"/>
                      </a:cubicBezTo>
                      <a:cubicBezTo>
                        <a:pt x="47224" y="36284"/>
                        <a:pt x="47357" y="35651"/>
                        <a:pt x="47509" y="35003"/>
                      </a:cubicBezTo>
                      <a:cubicBezTo>
                        <a:pt x="47794" y="33745"/>
                        <a:pt x="48589" y="32801"/>
                        <a:pt x="48870" y="31569"/>
                      </a:cubicBezTo>
                      <a:cubicBezTo>
                        <a:pt x="49067" y="30685"/>
                        <a:pt x="49100" y="28949"/>
                        <a:pt x="48922" y="28039"/>
                      </a:cubicBezTo>
                      <a:cubicBezTo>
                        <a:pt x="48830" y="27584"/>
                        <a:pt x="48678" y="26740"/>
                        <a:pt x="48497" y="26314"/>
                      </a:cubicBezTo>
                      <a:cubicBezTo>
                        <a:pt x="48234" y="25715"/>
                        <a:pt x="47346" y="25119"/>
                        <a:pt x="46839" y="24708"/>
                      </a:cubicBezTo>
                      <a:cubicBezTo>
                        <a:pt x="46487" y="24420"/>
                        <a:pt x="46124" y="24264"/>
                        <a:pt x="45751" y="24005"/>
                      </a:cubicBezTo>
                      <a:cubicBezTo>
                        <a:pt x="45399" y="23761"/>
                        <a:pt x="45255" y="23439"/>
                        <a:pt x="44948" y="23158"/>
                      </a:cubicBezTo>
                      <a:cubicBezTo>
                        <a:pt x="44555" y="22795"/>
                        <a:pt x="43945" y="22703"/>
                        <a:pt x="43608" y="22262"/>
                      </a:cubicBezTo>
                      <a:cubicBezTo>
                        <a:pt x="43438" y="22044"/>
                        <a:pt x="43441" y="21733"/>
                        <a:pt x="43297" y="21519"/>
                      </a:cubicBezTo>
                      <a:cubicBezTo>
                        <a:pt x="43090" y="21197"/>
                        <a:pt x="42561" y="20960"/>
                        <a:pt x="42398" y="20690"/>
                      </a:cubicBezTo>
                      <a:cubicBezTo>
                        <a:pt x="41972" y="19964"/>
                        <a:pt x="42161" y="17863"/>
                        <a:pt x="42239" y="17049"/>
                      </a:cubicBezTo>
                      <a:cubicBezTo>
                        <a:pt x="42290" y="16512"/>
                        <a:pt x="42242" y="16127"/>
                        <a:pt x="42886" y="15916"/>
                      </a:cubicBezTo>
                      <a:cubicBezTo>
                        <a:pt x="43571" y="15698"/>
                        <a:pt x="43674" y="16179"/>
                        <a:pt x="44248" y="16434"/>
                      </a:cubicBezTo>
                      <a:cubicBezTo>
                        <a:pt x="45399" y="16949"/>
                        <a:pt x="46794" y="17122"/>
                        <a:pt x="47882" y="17707"/>
                      </a:cubicBezTo>
                      <a:cubicBezTo>
                        <a:pt x="48567" y="18070"/>
                        <a:pt x="48204" y="17633"/>
                        <a:pt x="48560" y="18162"/>
                      </a:cubicBezTo>
                      <a:cubicBezTo>
                        <a:pt x="48685" y="18347"/>
                        <a:pt x="48548" y="18617"/>
                        <a:pt x="48704" y="18814"/>
                      </a:cubicBezTo>
                      <a:cubicBezTo>
                        <a:pt x="48985" y="19165"/>
                        <a:pt x="49070" y="19062"/>
                        <a:pt x="49455" y="19198"/>
                      </a:cubicBezTo>
                      <a:cubicBezTo>
                        <a:pt x="50329" y="19520"/>
                        <a:pt x="50321" y="20079"/>
                        <a:pt x="50743" y="20864"/>
                      </a:cubicBezTo>
                      <a:cubicBezTo>
                        <a:pt x="50799" y="20967"/>
                        <a:pt x="50980" y="21008"/>
                        <a:pt x="51043" y="21119"/>
                      </a:cubicBezTo>
                      <a:cubicBezTo>
                        <a:pt x="51169" y="21352"/>
                        <a:pt x="51002" y="21611"/>
                        <a:pt x="51095" y="21796"/>
                      </a:cubicBezTo>
                      <a:cubicBezTo>
                        <a:pt x="51298" y="22185"/>
                        <a:pt x="51535" y="22188"/>
                        <a:pt x="51861" y="22510"/>
                      </a:cubicBezTo>
                      <a:cubicBezTo>
                        <a:pt x="52616" y="23247"/>
                        <a:pt x="52989" y="24261"/>
                        <a:pt x="54148" y="24405"/>
                      </a:cubicBezTo>
                      <a:cubicBezTo>
                        <a:pt x="55458" y="24560"/>
                        <a:pt x="56176" y="23820"/>
                        <a:pt x="57068" y="23110"/>
                      </a:cubicBezTo>
                      <a:cubicBezTo>
                        <a:pt x="57453" y="22799"/>
                        <a:pt x="57915" y="22721"/>
                        <a:pt x="58300" y="22496"/>
                      </a:cubicBezTo>
                      <a:cubicBezTo>
                        <a:pt x="58744" y="22233"/>
                        <a:pt x="58889" y="22003"/>
                        <a:pt x="59248" y="21630"/>
                      </a:cubicBezTo>
                      <a:cubicBezTo>
                        <a:pt x="60003" y="20841"/>
                        <a:pt x="60650" y="20331"/>
                        <a:pt x="60739" y="19113"/>
                      </a:cubicBezTo>
                      <a:cubicBezTo>
                        <a:pt x="60787" y="18481"/>
                        <a:pt x="60924" y="17271"/>
                        <a:pt x="60658" y="16690"/>
                      </a:cubicBezTo>
                      <a:cubicBezTo>
                        <a:pt x="60513" y="16368"/>
                        <a:pt x="59932" y="16027"/>
                        <a:pt x="59681" y="15764"/>
                      </a:cubicBezTo>
                      <a:cubicBezTo>
                        <a:pt x="59096" y="15165"/>
                        <a:pt x="58396" y="15150"/>
                        <a:pt x="57978" y="14403"/>
                      </a:cubicBezTo>
                      <a:cubicBezTo>
                        <a:pt x="56783" y="12297"/>
                        <a:pt x="53785" y="11886"/>
                        <a:pt x="52116" y="10069"/>
                      </a:cubicBezTo>
                      <a:cubicBezTo>
                        <a:pt x="51713" y="9633"/>
                        <a:pt x="51609" y="9100"/>
                        <a:pt x="51261" y="8652"/>
                      </a:cubicBezTo>
                      <a:cubicBezTo>
                        <a:pt x="50954" y="8252"/>
                        <a:pt x="50573" y="8104"/>
                        <a:pt x="50288" y="7694"/>
                      </a:cubicBezTo>
                      <a:cubicBezTo>
                        <a:pt x="49729" y="6902"/>
                        <a:pt x="49396" y="6047"/>
                        <a:pt x="48682" y="5388"/>
                      </a:cubicBezTo>
                      <a:cubicBezTo>
                        <a:pt x="47993" y="4756"/>
                        <a:pt x="46879" y="3886"/>
                        <a:pt x="46065" y="3457"/>
                      </a:cubicBezTo>
                      <a:cubicBezTo>
                        <a:pt x="45381" y="3094"/>
                        <a:pt x="44796" y="3057"/>
                        <a:pt x="44270" y="2506"/>
                      </a:cubicBezTo>
                      <a:cubicBezTo>
                        <a:pt x="43671" y="1891"/>
                        <a:pt x="43489" y="1495"/>
                        <a:pt x="42605" y="1185"/>
                      </a:cubicBezTo>
                      <a:cubicBezTo>
                        <a:pt x="40914" y="589"/>
                        <a:pt x="38867" y="-18"/>
                        <a:pt x="37076" y="0"/>
                      </a:cubicBezTo>
                      <a:cubicBezTo>
                        <a:pt x="35052" y="23"/>
                        <a:pt x="33016" y="49"/>
                        <a:pt x="30992" y="0"/>
                      </a:cubicBezTo>
                      <a:cubicBezTo>
                        <a:pt x="29815" y="-22"/>
                        <a:pt x="29152" y="718"/>
                        <a:pt x="28035" y="744"/>
                      </a:cubicBezTo>
                      <a:close/>
                    </a:path>
                  </a:pathLst>
                </a:custGeom>
                <a:grpFill/>
                <a:ln w="369" cap="flat">
                  <a:noFill/>
                  <a:prstDash val="solid"/>
                  <a:miter/>
                </a:ln>
              </p:spPr>
              <p:txBody>
                <a:bodyPr rtlCol="0" anchor="ctr"/>
                <a:lstStyle/>
                <a:p>
                  <a:endParaRPr lang="de-DE"/>
                </a:p>
              </p:txBody>
            </p:sp>
            <p:sp>
              <p:nvSpPr>
                <p:cNvPr id="239" name="Freihandform 238">
                  <a:extLst>
                    <a:ext uri="{FF2B5EF4-FFF2-40B4-BE49-F238E27FC236}">
                      <a16:creationId xmlns:a16="http://schemas.microsoft.com/office/drawing/2014/main" id="{512345DC-D404-1AB4-1889-3344170D573A}"/>
                    </a:ext>
                  </a:extLst>
                </p:cNvPr>
                <p:cNvSpPr/>
                <p:nvPr/>
              </p:nvSpPr>
              <p:spPr>
                <a:xfrm>
                  <a:off x="1444037" y="3660954"/>
                  <a:ext cx="38163" cy="17833"/>
                </a:xfrm>
                <a:custGeom>
                  <a:avLst/>
                  <a:gdLst>
                    <a:gd name="connsiteX0" fmla="*/ 1364 w 38163"/>
                    <a:gd name="connsiteY0" fmla="*/ 6273 h 17833"/>
                    <a:gd name="connsiteX1" fmla="*/ 2678 w 38163"/>
                    <a:gd name="connsiteY1" fmla="*/ 8119 h 17833"/>
                    <a:gd name="connsiteX2" fmla="*/ 2941 w 38163"/>
                    <a:gd name="connsiteY2" fmla="*/ 8915 h 17833"/>
                    <a:gd name="connsiteX3" fmla="*/ 3303 w 38163"/>
                    <a:gd name="connsiteY3" fmla="*/ 10754 h 17833"/>
                    <a:gd name="connsiteX4" fmla="*/ 4428 w 38163"/>
                    <a:gd name="connsiteY4" fmla="*/ 12267 h 17833"/>
                    <a:gd name="connsiteX5" fmla="*/ 5624 w 38163"/>
                    <a:gd name="connsiteY5" fmla="*/ 13396 h 17833"/>
                    <a:gd name="connsiteX6" fmla="*/ 7078 w 38163"/>
                    <a:gd name="connsiteY6" fmla="*/ 14295 h 17833"/>
                    <a:gd name="connsiteX7" fmla="*/ 8548 w 38163"/>
                    <a:gd name="connsiteY7" fmla="*/ 15320 h 17833"/>
                    <a:gd name="connsiteX8" fmla="*/ 14476 w 38163"/>
                    <a:gd name="connsiteY8" fmla="*/ 17733 h 17833"/>
                    <a:gd name="connsiteX9" fmla="*/ 16837 w 38163"/>
                    <a:gd name="connsiteY9" fmla="*/ 17733 h 17833"/>
                    <a:gd name="connsiteX10" fmla="*/ 19210 w 38163"/>
                    <a:gd name="connsiteY10" fmla="*/ 17678 h 17833"/>
                    <a:gd name="connsiteX11" fmla="*/ 19780 w 38163"/>
                    <a:gd name="connsiteY11" fmla="*/ 16701 h 17833"/>
                    <a:gd name="connsiteX12" fmla="*/ 21297 w 38163"/>
                    <a:gd name="connsiteY12" fmla="*/ 16301 h 17833"/>
                    <a:gd name="connsiteX13" fmla="*/ 22970 w 38163"/>
                    <a:gd name="connsiteY13" fmla="*/ 14754 h 17833"/>
                    <a:gd name="connsiteX14" fmla="*/ 25035 w 38163"/>
                    <a:gd name="connsiteY14" fmla="*/ 14414 h 17833"/>
                    <a:gd name="connsiteX15" fmla="*/ 26226 w 38163"/>
                    <a:gd name="connsiteY15" fmla="*/ 14351 h 17833"/>
                    <a:gd name="connsiteX16" fmla="*/ 27018 w 38163"/>
                    <a:gd name="connsiteY16" fmla="*/ 13648 h 17833"/>
                    <a:gd name="connsiteX17" fmla="*/ 29598 w 38163"/>
                    <a:gd name="connsiteY17" fmla="*/ 13689 h 17833"/>
                    <a:gd name="connsiteX18" fmla="*/ 31852 w 38163"/>
                    <a:gd name="connsiteY18" fmla="*/ 12945 h 17833"/>
                    <a:gd name="connsiteX19" fmla="*/ 33680 w 38163"/>
                    <a:gd name="connsiteY19" fmla="*/ 11724 h 17833"/>
                    <a:gd name="connsiteX20" fmla="*/ 34787 w 38163"/>
                    <a:gd name="connsiteY20" fmla="*/ 11398 h 17833"/>
                    <a:gd name="connsiteX21" fmla="*/ 35789 w 38163"/>
                    <a:gd name="connsiteY21" fmla="*/ 10325 h 17833"/>
                    <a:gd name="connsiteX22" fmla="*/ 37662 w 38163"/>
                    <a:gd name="connsiteY22" fmla="*/ 9529 h 17833"/>
                    <a:gd name="connsiteX23" fmla="*/ 38158 w 38163"/>
                    <a:gd name="connsiteY23" fmla="*/ 8593 h 17833"/>
                    <a:gd name="connsiteX24" fmla="*/ 37003 w 38163"/>
                    <a:gd name="connsiteY24" fmla="*/ 7882 h 17833"/>
                    <a:gd name="connsiteX25" fmla="*/ 32784 w 38163"/>
                    <a:gd name="connsiteY25" fmla="*/ 4293 h 17833"/>
                    <a:gd name="connsiteX26" fmla="*/ 31837 w 38163"/>
                    <a:gd name="connsiteY26" fmla="*/ 2591 h 17833"/>
                    <a:gd name="connsiteX27" fmla="*/ 30693 w 38163"/>
                    <a:gd name="connsiteY27" fmla="*/ 822 h 17833"/>
                    <a:gd name="connsiteX28" fmla="*/ 27296 w 38163"/>
                    <a:gd name="connsiteY28" fmla="*/ 104 h 17833"/>
                    <a:gd name="connsiteX29" fmla="*/ 24961 w 38163"/>
                    <a:gd name="connsiteY29" fmla="*/ 15 h 17833"/>
                    <a:gd name="connsiteX30" fmla="*/ 22200 w 38163"/>
                    <a:gd name="connsiteY30" fmla="*/ 741 h 17833"/>
                    <a:gd name="connsiteX31" fmla="*/ 21334 w 38163"/>
                    <a:gd name="connsiteY31" fmla="*/ 1803 h 17833"/>
                    <a:gd name="connsiteX32" fmla="*/ 20039 w 38163"/>
                    <a:gd name="connsiteY32" fmla="*/ 2154 h 17833"/>
                    <a:gd name="connsiteX33" fmla="*/ 18440 w 38163"/>
                    <a:gd name="connsiteY33" fmla="*/ 2258 h 17833"/>
                    <a:gd name="connsiteX34" fmla="*/ 16567 w 38163"/>
                    <a:gd name="connsiteY34" fmla="*/ 2957 h 17833"/>
                    <a:gd name="connsiteX35" fmla="*/ 14480 w 38163"/>
                    <a:gd name="connsiteY35" fmla="*/ 2972 h 17833"/>
                    <a:gd name="connsiteX36" fmla="*/ 10753 w 38163"/>
                    <a:gd name="connsiteY36" fmla="*/ 2998 h 17833"/>
                    <a:gd name="connsiteX37" fmla="*/ 9443 w 38163"/>
                    <a:gd name="connsiteY37" fmla="*/ 2450 h 17833"/>
                    <a:gd name="connsiteX38" fmla="*/ 8000 w 38163"/>
                    <a:gd name="connsiteY38" fmla="*/ 2232 h 17833"/>
                    <a:gd name="connsiteX39" fmla="*/ 2460 w 38163"/>
                    <a:gd name="connsiteY39" fmla="*/ 2221 h 17833"/>
                    <a:gd name="connsiteX40" fmla="*/ 1705 w 38163"/>
                    <a:gd name="connsiteY40" fmla="*/ 2572 h 17833"/>
                    <a:gd name="connsiteX41" fmla="*/ 794 w 38163"/>
                    <a:gd name="connsiteY41" fmla="*/ 2572 h 17833"/>
                    <a:gd name="connsiteX42" fmla="*/ 143 w 38163"/>
                    <a:gd name="connsiteY42" fmla="*/ 4855 h 17833"/>
                    <a:gd name="connsiteX43" fmla="*/ 913 w 38163"/>
                    <a:gd name="connsiteY43" fmla="*/ 5544 h 17833"/>
                    <a:gd name="connsiteX44" fmla="*/ 1364 w 38163"/>
                    <a:gd name="connsiteY44" fmla="*/ 6280 h 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63" h="17833">
                      <a:moveTo>
                        <a:pt x="1364" y="6273"/>
                      </a:moveTo>
                      <a:cubicBezTo>
                        <a:pt x="1756" y="6965"/>
                        <a:pt x="2323" y="7520"/>
                        <a:pt x="2678" y="8119"/>
                      </a:cubicBezTo>
                      <a:cubicBezTo>
                        <a:pt x="2519" y="7849"/>
                        <a:pt x="2985" y="9107"/>
                        <a:pt x="2941" y="8915"/>
                      </a:cubicBezTo>
                      <a:cubicBezTo>
                        <a:pt x="3085" y="9529"/>
                        <a:pt x="3137" y="10136"/>
                        <a:pt x="3303" y="10754"/>
                      </a:cubicBezTo>
                      <a:cubicBezTo>
                        <a:pt x="3496" y="11446"/>
                        <a:pt x="3562" y="12234"/>
                        <a:pt x="4428" y="12267"/>
                      </a:cubicBezTo>
                      <a:cubicBezTo>
                        <a:pt x="4454" y="12919"/>
                        <a:pt x="5172" y="13059"/>
                        <a:pt x="5624" y="13396"/>
                      </a:cubicBezTo>
                      <a:cubicBezTo>
                        <a:pt x="6212" y="13833"/>
                        <a:pt x="6364" y="14029"/>
                        <a:pt x="7078" y="14295"/>
                      </a:cubicBezTo>
                      <a:cubicBezTo>
                        <a:pt x="7719" y="14540"/>
                        <a:pt x="8092" y="14832"/>
                        <a:pt x="8548" y="15320"/>
                      </a:cubicBezTo>
                      <a:cubicBezTo>
                        <a:pt x="8873" y="15672"/>
                        <a:pt x="9924" y="16242"/>
                        <a:pt x="14476" y="17733"/>
                      </a:cubicBezTo>
                      <a:lnTo>
                        <a:pt x="16837" y="17733"/>
                      </a:lnTo>
                      <a:cubicBezTo>
                        <a:pt x="17367" y="17733"/>
                        <a:pt x="18773" y="17992"/>
                        <a:pt x="19210" y="17678"/>
                      </a:cubicBezTo>
                      <a:cubicBezTo>
                        <a:pt x="19483" y="17481"/>
                        <a:pt x="19495" y="16949"/>
                        <a:pt x="19780" y="16701"/>
                      </a:cubicBezTo>
                      <a:cubicBezTo>
                        <a:pt x="20139" y="16394"/>
                        <a:pt x="20894" y="16471"/>
                        <a:pt x="21297" y="16301"/>
                      </a:cubicBezTo>
                      <a:cubicBezTo>
                        <a:pt x="22063" y="15986"/>
                        <a:pt x="22267" y="15272"/>
                        <a:pt x="22970" y="14754"/>
                      </a:cubicBezTo>
                      <a:cubicBezTo>
                        <a:pt x="23610" y="14277"/>
                        <a:pt x="24254" y="14403"/>
                        <a:pt x="25035" y="14414"/>
                      </a:cubicBezTo>
                      <a:cubicBezTo>
                        <a:pt x="25386" y="14425"/>
                        <a:pt x="25904" y="14558"/>
                        <a:pt x="26226" y="14351"/>
                      </a:cubicBezTo>
                      <a:cubicBezTo>
                        <a:pt x="26682" y="14062"/>
                        <a:pt x="26367" y="13807"/>
                        <a:pt x="27018" y="13648"/>
                      </a:cubicBezTo>
                      <a:cubicBezTo>
                        <a:pt x="27796" y="13455"/>
                        <a:pt x="28810" y="13788"/>
                        <a:pt x="29598" y="13689"/>
                      </a:cubicBezTo>
                      <a:cubicBezTo>
                        <a:pt x="30338" y="13596"/>
                        <a:pt x="31100" y="13200"/>
                        <a:pt x="31852" y="12945"/>
                      </a:cubicBezTo>
                      <a:cubicBezTo>
                        <a:pt x="32581" y="12697"/>
                        <a:pt x="32969" y="12053"/>
                        <a:pt x="33680" y="11724"/>
                      </a:cubicBezTo>
                      <a:cubicBezTo>
                        <a:pt x="34032" y="11553"/>
                        <a:pt x="34446" y="11557"/>
                        <a:pt x="34787" y="11398"/>
                      </a:cubicBezTo>
                      <a:cubicBezTo>
                        <a:pt x="35308" y="11143"/>
                        <a:pt x="35397" y="10669"/>
                        <a:pt x="35789" y="10325"/>
                      </a:cubicBezTo>
                      <a:cubicBezTo>
                        <a:pt x="36333" y="9847"/>
                        <a:pt x="37096" y="10044"/>
                        <a:pt x="37662" y="9529"/>
                      </a:cubicBezTo>
                      <a:cubicBezTo>
                        <a:pt x="37910" y="9300"/>
                        <a:pt x="38206" y="8970"/>
                        <a:pt x="38158" y="8593"/>
                      </a:cubicBezTo>
                      <a:cubicBezTo>
                        <a:pt x="38065" y="7905"/>
                        <a:pt x="37577" y="8123"/>
                        <a:pt x="37003" y="7882"/>
                      </a:cubicBezTo>
                      <a:cubicBezTo>
                        <a:pt x="35353" y="7194"/>
                        <a:pt x="33828" y="5714"/>
                        <a:pt x="32784" y="4293"/>
                      </a:cubicBezTo>
                      <a:cubicBezTo>
                        <a:pt x="32366" y="3731"/>
                        <a:pt x="32111" y="3216"/>
                        <a:pt x="31837" y="2591"/>
                      </a:cubicBezTo>
                      <a:cubicBezTo>
                        <a:pt x="31511" y="1854"/>
                        <a:pt x="30630" y="1762"/>
                        <a:pt x="30693" y="822"/>
                      </a:cubicBezTo>
                      <a:cubicBezTo>
                        <a:pt x="29550" y="626"/>
                        <a:pt x="28373" y="345"/>
                        <a:pt x="27296" y="104"/>
                      </a:cubicBezTo>
                      <a:cubicBezTo>
                        <a:pt x="26556" y="-66"/>
                        <a:pt x="25738" y="26"/>
                        <a:pt x="24961" y="15"/>
                      </a:cubicBezTo>
                      <a:cubicBezTo>
                        <a:pt x="23984" y="4"/>
                        <a:pt x="23062" y="226"/>
                        <a:pt x="22200" y="741"/>
                      </a:cubicBezTo>
                      <a:cubicBezTo>
                        <a:pt x="21719" y="1022"/>
                        <a:pt x="21682" y="1610"/>
                        <a:pt x="21334" y="1803"/>
                      </a:cubicBezTo>
                      <a:cubicBezTo>
                        <a:pt x="21193" y="1880"/>
                        <a:pt x="20220" y="2113"/>
                        <a:pt x="20039" y="2154"/>
                      </a:cubicBezTo>
                      <a:cubicBezTo>
                        <a:pt x="19502" y="2261"/>
                        <a:pt x="18965" y="2139"/>
                        <a:pt x="18440" y="2258"/>
                      </a:cubicBezTo>
                      <a:cubicBezTo>
                        <a:pt x="17781" y="2402"/>
                        <a:pt x="17256" y="2854"/>
                        <a:pt x="16567" y="2957"/>
                      </a:cubicBezTo>
                      <a:cubicBezTo>
                        <a:pt x="15901" y="3057"/>
                        <a:pt x="15157" y="2972"/>
                        <a:pt x="14480" y="2972"/>
                      </a:cubicBezTo>
                      <a:cubicBezTo>
                        <a:pt x="13262" y="2972"/>
                        <a:pt x="11952" y="3127"/>
                        <a:pt x="10753" y="2998"/>
                      </a:cubicBezTo>
                      <a:cubicBezTo>
                        <a:pt x="10172" y="2942"/>
                        <a:pt x="9946" y="2698"/>
                        <a:pt x="9443" y="2450"/>
                      </a:cubicBezTo>
                      <a:cubicBezTo>
                        <a:pt x="8940" y="2206"/>
                        <a:pt x="8548" y="2243"/>
                        <a:pt x="8000" y="2232"/>
                      </a:cubicBezTo>
                      <a:cubicBezTo>
                        <a:pt x="6257" y="2202"/>
                        <a:pt x="4162" y="1899"/>
                        <a:pt x="2460" y="2221"/>
                      </a:cubicBezTo>
                      <a:cubicBezTo>
                        <a:pt x="2134" y="2284"/>
                        <a:pt x="1979" y="2509"/>
                        <a:pt x="1705" y="2572"/>
                      </a:cubicBezTo>
                      <a:cubicBezTo>
                        <a:pt x="1431" y="2635"/>
                        <a:pt x="1046" y="2491"/>
                        <a:pt x="794" y="2572"/>
                      </a:cubicBezTo>
                      <a:cubicBezTo>
                        <a:pt x="54" y="2831"/>
                        <a:pt x="-183" y="4182"/>
                        <a:pt x="143" y="4855"/>
                      </a:cubicBezTo>
                      <a:cubicBezTo>
                        <a:pt x="276" y="5129"/>
                        <a:pt x="724" y="5296"/>
                        <a:pt x="913" y="5544"/>
                      </a:cubicBezTo>
                      <a:cubicBezTo>
                        <a:pt x="1064" y="5736"/>
                        <a:pt x="1249" y="6077"/>
                        <a:pt x="1364" y="6280"/>
                      </a:cubicBezTo>
                      <a:close/>
                    </a:path>
                  </a:pathLst>
                </a:custGeom>
                <a:grpFill/>
                <a:ln w="369" cap="flat">
                  <a:noFill/>
                  <a:prstDash val="solid"/>
                  <a:miter/>
                </a:ln>
              </p:spPr>
              <p:txBody>
                <a:bodyPr rtlCol="0" anchor="ctr"/>
                <a:lstStyle/>
                <a:p>
                  <a:endParaRPr lang="de-DE"/>
                </a:p>
              </p:txBody>
            </p:sp>
            <p:sp>
              <p:nvSpPr>
                <p:cNvPr id="240" name="Freihandform 239">
                  <a:extLst>
                    <a:ext uri="{FF2B5EF4-FFF2-40B4-BE49-F238E27FC236}">
                      <a16:creationId xmlns:a16="http://schemas.microsoft.com/office/drawing/2014/main" id="{0E6E6568-848C-40C8-D433-136FD8B47AF4}"/>
                    </a:ext>
                  </a:extLst>
                </p:cNvPr>
                <p:cNvSpPr/>
                <p:nvPr/>
              </p:nvSpPr>
              <p:spPr>
                <a:xfrm>
                  <a:off x="1263868" y="4373875"/>
                  <a:ext cx="42565" cy="64613"/>
                </a:xfrm>
                <a:custGeom>
                  <a:avLst/>
                  <a:gdLst>
                    <a:gd name="connsiteX0" fmla="*/ 55 w 42565"/>
                    <a:gd name="connsiteY0" fmla="*/ 14635 h 64613"/>
                    <a:gd name="connsiteX1" fmla="*/ 2753 w 42565"/>
                    <a:gd name="connsiteY1" fmla="*/ 17707 h 64613"/>
                    <a:gd name="connsiteX2" fmla="*/ 3467 w 42565"/>
                    <a:gd name="connsiteY2" fmla="*/ 19487 h 64613"/>
                    <a:gd name="connsiteX3" fmla="*/ 4659 w 42565"/>
                    <a:gd name="connsiteY3" fmla="*/ 21041 h 64613"/>
                    <a:gd name="connsiteX4" fmla="*/ 4918 w 42565"/>
                    <a:gd name="connsiteY4" fmla="*/ 22910 h 64613"/>
                    <a:gd name="connsiteX5" fmla="*/ 6635 w 42565"/>
                    <a:gd name="connsiteY5" fmla="*/ 23391 h 64613"/>
                    <a:gd name="connsiteX6" fmla="*/ 6976 w 42565"/>
                    <a:gd name="connsiteY6" fmla="*/ 24386 h 64613"/>
                    <a:gd name="connsiteX7" fmla="*/ 7627 w 42565"/>
                    <a:gd name="connsiteY7" fmla="*/ 25078 h 64613"/>
                    <a:gd name="connsiteX8" fmla="*/ 8830 w 42565"/>
                    <a:gd name="connsiteY8" fmla="*/ 27076 h 64613"/>
                    <a:gd name="connsiteX9" fmla="*/ 10736 w 42565"/>
                    <a:gd name="connsiteY9" fmla="*/ 29530 h 64613"/>
                    <a:gd name="connsiteX10" fmla="*/ 11024 w 42565"/>
                    <a:gd name="connsiteY10" fmla="*/ 30377 h 64613"/>
                    <a:gd name="connsiteX11" fmla="*/ 11495 w 42565"/>
                    <a:gd name="connsiteY11" fmla="*/ 30688 h 64613"/>
                    <a:gd name="connsiteX12" fmla="*/ 12627 w 42565"/>
                    <a:gd name="connsiteY12" fmla="*/ 32335 h 64613"/>
                    <a:gd name="connsiteX13" fmla="*/ 16313 w 42565"/>
                    <a:gd name="connsiteY13" fmla="*/ 35147 h 64613"/>
                    <a:gd name="connsiteX14" fmla="*/ 17764 w 42565"/>
                    <a:gd name="connsiteY14" fmla="*/ 36390 h 64613"/>
                    <a:gd name="connsiteX15" fmla="*/ 18167 w 42565"/>
                    <a:gd name="connsiteY15" fmla="*/ 38093 h 64613"/>
                    <a:gd name="connsiteX16" fmla="*/ 18138 w 42565"/>
                    <a:gd name="connsiteY16" fmla="*/ 43036 h 64613"/>
                    <a:gd name="connsiteX17" fmla="*/ 18500 w 42565"/>
                    <a:gd name="connsiteY17" fmla="*/ 44702 h 64613"/>
                    <a:gd name="connsiteX18" fmla="*/ 19203 w 42565"/>
                    <a:gd name="connsiteY18" fmla="*/ 45401 h 64613"/>
                    <a:gd name="connsiteX19" fmla="*/ 19581 w 42565"/>
                    <a:gd name="connsiteY19" fmla="*/ 46737 h 64613"/>
                    <a:gd name="connsiteX20" fmla="*/ 20136 w 42565"/>
                    <a:gd name="connsiteY20" fmla="*/ 47906 h 64613"/>
                    <a:gd name="connsiteX21" fmla="*/ 22223 w 42565"/>
                    <a:gd name="connsiteY21" fmla="*/ 48798 h 64613"/>
                    <a:gd name="connsiteX22" fmla="*/ 23548 w 42565"/>
                    <a:gd name="connsiteY22" fmla="*/ 50052 h 64613"/>
                    <a:gd name="connsiteX23" fmla="*/ 24880 w 42565"/>
                    <a:gd name="connsiteY23" fmla="*/ 51677 h 64613"/>
                    <a:gd name="connsiteX24" fmla="*/ 25476 w 42565"/>
                    <a:gd name="connsiteY24" fmla="*/ 52417 h 64613"/>
                    <a:gd name="connsiteX25" fmla="*/ 25517 w 42565"/>
                    <a:gd name="connsiteY25" fmla="*/ 53179 h 64613"/>
                    <a:gd name="connsiteX26" fmla="*/ 26061 w 42565"/>
                    <a:gd name="connsiteY26" fmla="*/ 53760 h 64613"/>
                    <a:gd name="connsiteX27" fmla="*/ 26309 w 42565"/>
                    <a:gd name="connsiteY27" fmla="*/ 55537 h 64613"/>
                    <a:gd name="connsiteX28" fmla="*/ 26986 w 42565"/>
                    <a:gd name="connsiteY28" fmla="*/ 57535 h 64613"/>
                    <a:gd name="connsiteX29" fmla="*/ 28696 w 42565"/>
                    <a:gd name="connsiteY29" fmla="*/ 58327 h 64613"/>
                    <a:gd name="connsiteX30" fmla="*/ 30361 w 42565"/>
                    <a:gd name="connsiteY30" fmla="*/ 59415 h 64613"/>
                    <a:gd name="connsiteX31" fmla="*/ 31442 w 42565"/>
                    <a:gd name="connsiteY31" fmla="*/ 61217 h 64613"/>
                    <a:gd name="connsiteX32" fmla="*/ 32697 w 42565"/>
                    <a:gd name="connsiteY32" fmla="*/ 61683 h 64613"/>
                    <a:gd name="connsiteX33" fmla="*/ 33751 w 42565"/>
                    <a:gd name="connsiteY33" fmla="*/ 62682 h 64613"/>
                    <a:gd name="connsiteX34" fmla="*/ 35428 w 42565"/>
                    <a:gd name="connsiteY34" fmla="*/ 62812 h 64613"/>
                    <a:gd name="connsiteX35" fmla="*/ 36275 w 42565"/>
                    <a:gd name="connsiteY35" fmla="*/ 63659 h 64613"/>
                    <a:gd name="connsiteX36" fmla="*/ 37537 w 42565"/>
                    <a:gd name="connsiteY36" fmla="*/ 64085 h 64613"/>
                    <a:gd name="connsiteX37" fmla="*/ 39162 w 42565"/>
                    <a:gd name="connsiteY37" fmla="*/ 64614 h 64613"/>
                    <a:gd name="connsiteX38" fmla="*/ 41146 w 42565"/>
                    <a:gd name="connsiteY38" fmla="*/ 63870 h 64613"/>
                    <a:gd name="connsiteX39" fmla="*/ 42149 w 42565"/>
                    <a:gd name="connsiteY39" fmla="*/ 62419 h 64613"/>
                    <a:gd name="connsiteX40" fmla="*/ 42145 w 42565"/>
                    <a:gd name="connsiteY40" fmla="*/ 60096 h 64613"/>
                    <a:gd name="connsiteX41" fmla="*/ 42145 w 42565"/>
                    <a:gd name="connsiteY41" fmla="*/ 58249 h 64613"/>
                    <a:gd name="connsiteX42" fmla="*/ 41756 w 42565"/>
                    <a:gd name="connsiteY42" fmla="*/ 56136 h 64613"/>
                    <a:gd name="connsiteX43" fmla="*/ 41779 w 42565"/>
                    <a:gd name="connsiteY43" fmla="*/ 51229 h 64613"/>
                    <a:gd name="connsiteX44" fmla="*/ 41856 w 42565"/>
                    <a:gd name="connsiteY44" fmla="*/ 42900 h 64613"/>
                    <a:gd name="connsiteX45" fmla="*/ 42156 w 42565"/>
                    <a:gd name="connsiteY45" fmla="*/ 42396 h 64613"/>
                    <a:gd name="connsiteX46" fmla="*/ 42230 w 42565"/>
                    <a:gd name="connsiteY46" fmla="*/ 41331 h 64613"/>
                    <a:gd name="connsiteX47" fmla="*/ 42526 w 42565"/>
                    <a:gd name="connsiteY47" fmla="*/ 38759 h 64613"/>
                    <a:gd name="connsiteX48" fmla="*/ 42463 w 42565"/>
                    <a:gd name="connsiteY48" fmla="*/ 37427 h 64613"/>
                    <a:gd name="connsiteX49" fmla="*/ 41764 w 42565"/>
                    <a:gd name="connsiteY49" fmla="*/ 36931 h 64613"/>
                    <a:gd name="connsiteX50" fmla="*/ 40779 w 42565"/>
                    <a:gd name="connsiteY50" fmla="*/ 35339 h 64613"/>
                    <a:gd name="connsiteX51" fmla="*/ 39972 w 42565"/>
                    <a:gd name="connsiteY51" fmla="*/ 34862 h 64613"/>
                    <a:gd name="connsiteX52" fmla="*/ 39288 w 42565"/>
                    <a:gd name="connsiteY52" fmla="*/ 33863 h 64613"/>
                    <a:gd name="connsiteX53" fmla="*/ 38170 w 42565"/>
                    <a:gd name="connsiteY53" fmla="*/ 32516 h 64613"/>
                    <a:gd name="connsiteX54" fmla="*/ 37300 w 42565"/>
                    <a:gd name="connsiteY54" fmla="*/ 30270 h 64613"/>
                    <a:gd name="connsiteX55" fmla="*/ 36212 w 42565"/>
                    <a:gd name="connsiteY55" fmla="*/ 28075 h 64613"/>
                    <a:gd name="connsiteX56" fmla="*/ 36249 w 42565"/>
                    <a:gd name="connsiteY56" fmla="*/ 25763 h 64613"/>
                    <a:gd name="connsiteX57" fmla="*/ 36157 w 42565"/>
                    <a:gd name="connsiteY57" fmla="*/ 24741 h 64613"/>
                    <a:gd name="connsiteX58" fmla="*/ 35883 w 42565"/>
                    <a:gd name="connsiteY58" fmla="*/ 22936 h 64613"/>
                    <a:gd name="connsiteX59" fmla="*/ 35583 w 42565"/>
                    <a:gd name="connsiteY59" fmla="*/ 22440 h 64613"/>
                    <a:gd name="connsiteX60" fmla="*/ 35520 w 42565"/>
                    <a:gd name="connsiteY60" fmla="*/ 21126 h 64613"/>
                    <a:gd name="connsiteX61" fmla="*/ 34340 w 42565"/>
                    <a:gd name="connsiteY61" fmla="*/ 18665 h 64613"/>
                    <a:gd name="connsiteX62" fmla="*/ 33085 w 42565"/>
                    <a:gd name="connsiteY62" fmla="*/ 16819 h 64613"/>
                    <a:gd name="connsiteX63" fmla="*/ 32537 w 42565"/>
                    <a:gd name="connsiteY63" fmla="*/ 16264 h 64613"/>
                    <a:gd name="connsiteX64" fmla="*/ 32101 w 42565"/>
                    <a:gd name="connsiteY64" fmla="*/ 15239 h 64613"/>
                    <a:gd name="connsiteX65" fmla="*/ 28363 w 42565"/>
                    <a:gd name="connsiteY65" fmla="*/ 11805 h 64613"/>
                    <a:gd name="connsiteX66" fmla="*/ 26901 w 42565"/>
                    <a:gd name="connsiteY66" fmla="*/ 9677 h 64613"/>
                    <a:gd name="connsiteX67" fmla="*/ 23685 w 42565"/>
                    <a:gd name="connsiteY67" fmla="*/ 7190 h 64613"/>
                    <a:gd name="connsiteX68" fmla="*/ 18874 w 42565"/>
                    <a:gd name="connsiteY68" fmla="*/ 5825 h 64613"/>
                    <a:gd name="connsiteX69" fmla="*/ 15077 w 42565"/>
                    <a:gd name="connsiteY69" fmla="*/ 4071 h 64613"/>
                    <a:gd name="connsiteX70" fmla="*/ 14411 w 42565"/>
                    <a:gd name="connsiteY70" fmla="*/ 3523 h 64613"/>
                    <a:gd name="connsiteX71" fmla="*/ 13634 w 42565"/>
                    <a:gd name="connsiteY71" fmla="*/ 2657 h 64613"/>
                    <a:gd name="connsiteX72" fmla="*/ 9648 w 42565"/>
                    <a:gd name="connsiteY72" fmla="*/ 0 h 64613"/>
                    <a:gd name="connsiteX73" fmla="*/ 7427 w 42565"/>
                    <a:gd name="connsiteY73" fmla="*/ 1924 h 64613"/>
                    <a:gd name="connsiteX74" fmla="*/ 6336 w 42565"/>
                    <a:gd name="connsiteY74" fmla="*/ 3134 h 64613"/>
                    <a:gd name="connsiteX75" fmla="*/ 4752 w 42565"/>
                    <a:gd name="connsiteY75" fmla="*/ 4330 h 64613"/>
                    <a:gd name="connsiteX76" fmla="*/ 2635 w 42565"/>
                    <a:gd name="connsiteY76" fmla="*/ 5747 h 64613"/>
                    <a:gd name="connsiteX77" fmla="*/ 1147 w 42565"/>
                    <a:gd name="connsiteY77" fmla="*/ 9584 h 64613"/>
                    <a:gd name="connsiteX78" fmla="*/ 943 w 42565"/>
                    <a:gd name="connsiteY78" fmla="*/ 10657 h 64613"/>
                    <a:gd name="connsiteX79" fmla="*/ 436 w 42565"/>
                    <a:gd name="connsiteY79" fmla="*/ 11486 h 64613"/>
                    <a:gd name="connsiteX80" fmla="*/ 440 w 42565"/>
                    <a:gd name="connsiteY80" fmla="*/ 12578 h 64613"/>
                    <a:gd name="connsiteX81" fmla="*/ 129 w 42565"/>
                    <a:gd name="connsiteY81" fmla="*/ 13003 h 64613"/>
                    <a:gd name="connsiteX82" fmla="*/ 40 w 42565"/>
                    <a:gd name="connsiteY82" fmla="*/ 14639 h 6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2565" h="64613">
                      <a:moveTo>
                        <a:pt x="55" y="14635"/>
                      </a:moveTo>
                      <a:cubicBezTo>
                        <a:pt x="318" y="16190"/>
                        <a:pt x="1976" y="16519"/>
                        <a:pt x="2753" y="17707"/>
                      </a:cubicBezTo>
                      <a:cubicBezTo>
                        <a:pt x="3131" y="18288"/>
                        <a:pt x="3197" y="18898"/>
                        <a:pt x="3467" y="19487"/>
                      </a:cubicBezTo>
                      <a:cubicBezTo>
                        <a:pt x="3726" y="20042"/>
                        <a:pt x="4389" y="20460"/>
                        <a:pt x="4659" y="21041"/>
                      </a:cubicBezTo>
                      <a:cubicBezTo>
                        <a:pt x="4933" y="21614"/>
                        <a:pt x="4611" y="22406"/>
                        <a:pt x="4918" y="22910"/>
                      </a:cubicBezTo>
                      <a:cubicBezTo>
                        <a:pt x="5358" y="23627"/>
                        <a:pt x="6139" y="22906"/>
                        <a:pt x="6635" y="23391"/>
                      </a:cubicBezTo>
                      <a:cubicBezTo>
                        <a:pt x="6839" y="23587"/>
                        <a:pt x="6831" y="24120"/>
                        <a:pt x="6976" y="24386"/>
                      </a:cubicBezTo>
                      <a:cubicBezTo>
                        <a:pt x="7172" y="24749"/>
                        <a:pt x="7427" y="24815"/>
                        <a:pt x="7627" y="25078"/>
                      </a:cubicBezTo>
                      <a:cubicBezTo>
                        <a:pt x="8093" y="25678"/>
                        <a:pt x="8286" y="26469"/>
                        <a:pt x="8830" y="27076"/>
                      </a:cubicBezTo>
                      <a:cubicBezTo>
                        <a:pt x="9574" y="27898"/>
                        <a:pt x="10318" y="28531"/>
                        <a:pt x="10736" y="29530"/>
                      </a:cubicBezTo>
                      <a:cubicBezTo>
                        <a:pt x="10869" y="29844"/>
                        <a:pt x="10828" y="30085"/>
                        <a:pt x="11024" y="30377"/>
                      </a:cubicBezTo>
                      <a:cubicBezTo>
                        <a:pt x="11124" y="30522"/>
                        <a:pt x="11391" y="30584"/>
                        <a:pt x="11495" y="30688"/>
                      </a:cubicBezTo>
                      <a:cubicBezTo>
                        <a:pt x="12009" y="31184"/>
                        <a:pt x="12157" y="31820"/>
                        <a:pt x="12627" y="32335"/>
                      </a:cubicBezTo>
                      <a:cubicBezTo>
                        <a:pt x="13678" y="33460"/>
                        <a:pt x="15077" y="34292"/>
                        <a:pt x="16313" y="35147"/>
                      </a:cubicBezTo>
                      <a:cubicBezTo>
                        <a:pt x="16705" y="35421"/>
                        <a:pt x="17568" y="36020"/>
                        <a:pt x="17764" y="36390"/>
                      </a:cubicBezTo>
                      <a:cubicBezTo>
                        <a:pt x="17915" y="36675"/>
                        <a:pt x="18104" y="37723"/>
                        <a:pt x="18167" y="38093"/>
                      </a:cubicBezTo>
                      <a:cubicBezTo>
                        <a:pt x="18426" y="39647"/>
                        <a:pt x="18104" y="41456"/>
                        <a:pt x="18138" y="43036"/>
                      </a:cubicBezTo>
                      <a:cubicBezTo>
                        <a:pt x="18149" y="43673"/>
                        <a:pt x="18141" y="44143"/>
                        <a:pt x="18500" y="44702"/>
                      </a:cubicBezTo>
                      <a:cubicBezTo>
                        <a:pt x="18685" y="44987"/>
                        <a:pt x="19063" y="45049"/>
                        <a:pt x="19203" y="45401"/>
                      </a:cubicBezTo>
                      <a:cubicBezTo>
                        <a:pt x="19388" y="45856"/>
                        <a:pt x="19388" y="46285"/>
                        <a:pt x="19581" y="46737"/>
                      </a:cubicBezTo>
                      <a:cubicBezTo>
                        <a:pt x="19714" y="47059"/>
                        <a:pt x="19888" y="47669"/>
                        <a:pt x="20136" y="47906"/>
                      </a:cubicBezTo>
                      <a:cubicBezTo>
                        <a:pt x="20643" y="48395"/>
                        <a:pt x="21664" y="48254"/>
                        <a:pt x="22223" y="48798"/>
                      </a:cubicBezTo>
                      <a:cubicBezTo>
                        <a:pt x="22734" y="49294"/>
                        <a:pt x="22926" y="49627"/>
                        <a:pt x="23548" y="50052"/>
                      </a:cubicBezTo>
                      <a:cubicBezTo>
                        <a:pt x="24303" y="50567"/>
                        <a:pt x="24444" y="50963"/>
                        <a:pt x="24880" y="51677"/>
                      </a:cubicBezTo>
                      <a:cubicBezTo>
                        <a:pt x="25025" y="51925"/>
                        <a:pt x="25376" y="52154"/>
                        <a:pt x="25476" y="52417"/>
                      </a:cubicBezTo>
                      <a:cubicBezTo>
                        <a:pt x="25558" y="52654"/>
                        <a:pt x="25439" y="52983"/>
                        <a:pt x="25517" y="53179"/>
                      </a:cubicBezTo>
                      <a:cubicBezTo>
                        <a:pt x="25658" y="53527"/>
                        <a:pt x="25883" y="53453"/>
                        <a:pt x="26061" y="53760"/>
                      </a:cubicBezTo>
                      <a:cubicBezTo>
                        <a:pt x="26383" y="54334"/>
                        <a:pt x="26216" y="54904"/>
                        <a:pt x="26309" y="55537"/>
                      </a:cubicBezTo>
                      <a:cubicBezTo>
                        <a:pt x="26387" y="56032"/>
                        <a:pt x="26616" y="57172"/>
                        <a:pt x="26986" y="57535"/>
                      </a:cubicBezTo>
                      <a:cubicBezTo>
                        <a:pt x="27379" y="57912"/>
                        <a:pt x="28222" y="58027"/>
                        <a:pt x="28696" y="58327"/>
                      </a:cubicBezTo>
                      <a:cubicBezTo>
                        <a:pt x="29107" y="58586"/>
                        <a:pt x="30058" y="59071"/>
                        <a:pt x="30361" y="59415"/>
                      </a:cubicBezTo>
                      <a:cubicBezTo>
                        <a:pt x="30920" y="60047"/>
                        <a:pt x="30661" y="60699"/>
                        <a:pt x="31442" y="61217"/>
                      </a:cubicBezTo>
                      <a:cubicBezTo>
                        <a:pt x="31783" y="61446"/>
                        <a:pt x="32375" y="61387"/>
                        <a:pt x="32697" y="61683"/>
                      </a:cubicBezTo>
                      <a:cubicBezTo>
                        <a:pt x="33070" y="62020"/>
                        <a:pt x="33111" y="62471"/>
                        <a:pt x="33751" y="62682"/>
                      </a:cubicBezTo>
                      <a:cubicBezTo>
                        <a:pt x="34281" y="62860"/>
                        <a:pt x="34932" y="62556"/>
                        <a:pt x="35428" y="62812"/>
                      </a:cubicBezTo>
                      <a:cubicBezTo>
                        <a:pt x="35839" y="63019"/>
                        <a:pt x="35905" y="63426"/>
                        <a:pt x="36275" y="63659"/>
                      </a:cubicBezTo>
                      <a:cubicBezTo>
                        <a:pt x="36660" y="63903"/>
                        <a:pt x="37134" y="63889"/>
                        <a:pt x="37537" y="64085"/>
                      </a:cubicBezTo>
                      <a:cubicBezTo>
                        <a:pt x="38292" y="64447"/>
                        <a:pt x="38266" y="64614"/>
                        <a:pt x="39162" y="64614"/>
                      </a:cubicBezTo>
                      <a:cubicBezTo>
                        <a:pt x="40095" y="64610"/>
                        <a:pt x="40498" y="64470"/>
                        <a:pt x="41146" y="63870"/>
                      </a:cubicBezTo>
                      <a:cubicBezTo>
                        <a:pt x="41730" y="63322"/>
                        <a:pt x="42038" y="63156"/>
                        <a:pt x="42149" y="62419"/>
                      </a:cubicBezTo>
                      <a:cubicBezTo>
                        <a:pt x="42267" y="61683"/>
                        <a:pt x="42145" y="60847"/>
                        <a:pt x="42145" y="60096"/>
                      </a:cubicBezTo>
                      <a:cubicBezTo>
                        <a:pt x="42145" y="59481"/>
                        <a:pt x="42141" y="58863"/>
                        <a:pt x="42145" y="58249"/>
                      </a:cubicBezTo>
                      <a:cubicBezTo>
                        <a:pt x="42149" y="57324"/>
                        <a:pt x="41938" y="56976"/>
                        <a:pt x="41756" y="56136"/>
                      </a:cubicBezTo>
                      <a:cubicBezTo>
                        <a:pt x="41442" y="54660"/>
                        <a:pt x="41779" y="52750"/>
                        <a:pt x="41779" y="51229"/>
                      </a:cubicBezTo>
                      <a:cubicBezTo>
                        <a:pt x="41779" y="48558"/>
                        <a:pt x="41379" y="45508"/>
                        <a:pt x="41856" y="42900"/>
                      </a:cubicBezTo>
                      <a:cubicBezTo>
                        <a:pt x="41878" y="42792"/>
                        <a:pt x="42115" y="42585"/>
                        <a:pt x="42156" y="42396"/>
                      </a:cubicBezTo>
                      <a:cubicBezTo>
                        <a:pt x="42234" y="42045"/>
                        <a:pt x="42126" y="41693"/>
                        <a:pt x="42230" y="41331"/>
                      </a:cubicBezTo>
                      <a:cubicBezTo>
                        <a:pt x="42478" y="40398"/>
                        <a:pt x="42504" y="39791"/>
                        <a:pt x="42526" y="38759"/>
                      </a:cubicBezTo>
                      <a:cubicBezTo>
                        <a:pt x="42530" y="38400"/>
                        <a:pt x="42645" y="37745"/>
                        <a:pt x="42463" y="37427"/>
                      </a:cubicBezTo>
                      <a:cubicBezTo>
                        <a:pt x="42308" y="37164"/>
                        <a:pt x="41960" y="37138"/>
                        <a:pt x="41764" y="36931"/>
                      </a:cubicBezTo>
                      <a:cubicBezTo>
                        <a:pt x="41327" y="36464"/>
                        <a:pt x="41246" y="35791"/>
                        <a:pt x="40779" y="35339"/>
                      </a:cubicBezTo>
                      <a:cubicBezTo>
                        <a:pt x="40535" y="35110"/>
                        <a:pt x="40232" y="35066"/>
                        <a:pt x="39972" y="34862"/>
                      </a:cubicBezTo>
                      <a:cubicBezTo>
                        <a:pt x="39536" y="34525"/>
                        <a:pt x="39547" y="34329"/>
                        <a:pt x="39288" y="33863"/>
                      </a:cubicBezTo>
                      <a:cubicBezTo>
                        <a:pt x="38966" y="33304"/>
                        <a:pt x="38525" y="33045"/>
                        <a:pt x="38170" y="32516"/>
                      </a:cubicBezTo>
                      <a:cubicBezTo>
                        <a:pt x="37745" y="31894"/>
                        <a:pt x="37456" y="30977"/>
                        <a:pt x="37300" y="30270"/>
                      </a:cubicBezTo>
                      <a:cubicBezTo>
                        <a:pt x="37108" y="29389"/>
                        <a:pt x="36420" y="28886"/>
                        <a:pt x="36212" y="28075"/>
                      </a:cubicBezTo>
                      <a:cubicBezTo>
                        <a:pt x="36035" y="27402"/>
                        <a:pt x="36264" y="26477"/>
                        <a:pt x="36249" y="25763"/>
                      </a:cubicBezTo>
                      <a:cubicBezTo>
                        <a:pt x="36238" y="25337"/>
                        <a:pt x="36238" y="25130"/>
                        <a:pt x="36157" y="24741"/>
                      </a:cubicBezTo>
                      <a:cubicBezTo>
                        <a:pt x="36050" y="24223"/>
                        <a:pt x="36013" y="23417"/>
                        <a:pt x="35883" y="22936"/>
                      </a:cubicBezTo>
                      <a:cubicBezTo>
                        <a:pt x="35846" y="22817"/>
                        <a:pt x="35598" y="22510"/>
                        <a:pt x="35583" y="22440"/>
                      </a:cubicBezTo>
                      <a:cubicBezTo>
                        <a:pt x="35491" y="21999"/>
                        <a:pt x="35587" y="21566"/>
                        <a:pt x="35520" y="21126"/>
                      </a:cubicBezTo>
                      <a:cubicBezTo>
                        <a:pt x="35387" y="20293"/>
                        <a:pt x="34732" y="19387"/>
                        <a:pt x="34340" y="18665"/>
                      </a:cubicBezTo>
                      <a:cubicBezTo>
                        <a:pt x="33977" y="18014"/>
                        <a:pt x="33622" y="17359"/>
                        <a:pt x="33085" y="16819"/>
                      </a:cubicBezTo>
                      <a:cubicBezTo>
                        <a:pt x="32837" y="16563"/>
                        <a:pt x="32723" y="16574"/>
                        <a:pt x="32537" y="16264"/>
                      </a:cubicBezTo>
                      <a:cubicBezTo>
                        <a:pt x="32356" y="15964"/>
                        <a:pt x="32319" y="15564"/>
                        <a:pt x="32101" y="15239"/>
                      </a:cubicBezTo>
                      <a:cubicBezTo>
                        <a:pt x="31098" y="13707"/>
                        <a:pt x="29170" y="13444"/>
                        <a:pt x="28363" y="11805"/>
                      </a:cubicBezTo>
                      <a:cubicBezTo>
                        <a:pt x="27945" y="10950"/>
                        <a:pt x="27586" y="10413"/>
                        <a:pt x="26901" y="9677"/>
                      </a:cubicBezTo>
                      <a:cubicBezTo>
                        <a:pt x="26028" y="8744"/>
                        <a:pt x="24892" y="7623"/>
                        <a:pt x="23685" y="7190"/>
                      </a:cubicBezTo>
                      <a:cubicBezTo>
                        <a:pt x="22194" y="6661"/>
                        <a:pt x="20232" y="6642"/>
                        <a:pt x="18874" y="5825"/>
                      </a:cubicBezTo>
                      <a:cubicBezTo>
                        <a:pt x="17612" y="5062"/>
                        <a:pt x="16424" y="4622"/>
                        <a:pt x="15077" y="4071"/>
                      </a:cubicBezTo>
                      <a:cubicBezTo>
                        <a:pt x="14359" y="3771"/>
                        <a:pt x="14803" y="3952"/>
                        <a:pt x="14411" y="3523"/>
                      </a:cubicBezTo>
                      <a:cubicBezTo>
                        <a:pt x="14122" y="3208"/>
                        <a:pt x="14078" y="2916"/>
                        <a:pt x="13634" y="2657"/>
                      </a:cubicBezTo>
                      <a:cubicBezTo>
                        <a:pt x="12949" y="2257"/>
                        <a:pt x="11535" y="1724"/>
                        <a:pt x="9648" y="0"/>
                      </a:cubicBezTo>
                      <a:cubicBezTo>
                        <a:pt x="8956" y="144"/>
                        <a:pt x="7805" y="1384"/>
                        <a:pt x="7427" y="1924"/>
                      </a:cubicBezTo>
                      <a:cubicBezTo>
                        <a:pt x="6987" y="2557"/>
                        <a:pt x="7087" y="2790"/>
                        <a:pt x="6336" y="3134"/>
                      </a:cubicBezTo>
                      <a:cubicBezTo>
                        <a:pt x="5662" y="3441"/>
                        <a:pt x="5336" y="3874"/>
                        <a:pt x="4752" y="4330"/>
                      </a:cubicBezTo>
                      <a:cubicBezTo>
                        <a:pt x="4093" y="4844"/>
                        <a:pt x="3260" y="5170"/>
                        <a:pt x="2635" y="5747"/>
                      </a:cubicBezTo>
                      <a:cubicBezTo>
                        <a:pt x="1598" y="6694"/>
                        <a:pt x="1450" y="8326"/>
                        <a:pt x="1147" y="9584"/>
                      </a:cubicBezTo>
                      <a:cubicBezTo>
                        <a:pt x="1054" y="9977"/>
                        <a:pt x="1151" y="10261"/>
                        <a:pt x="943" y="10657"/>
                      </a:cubicBezTo>
                      <a:cubicBezTo>
                        <a:pt x="777" y="10968"/>
                        <a:pt x="533" y="11146"/>
                        <a:pt x="436" y="11486"/>
                      </a:cubicBezTo>
                      <a:cubicBezTo>
                        <a:pt x="329" y="11853"/>
                        <a:pt x="525" y="12226"/>
                        <a:pt x="440" y="12578"/>
                      </a:cubicBezTo>
                      <a:cubicBezTo>
                        <a:pt x="399" y="12733"/>
                        <a:pt x="151" y="12918"/>
                        <a:pt x="129" y="13003"/>
                      </a:cubicBezTo>
                      <a:cubicBezTo>
                        <a:pt x="22" y="13510"/>
                        <a:pt x="-48" y="14110"/>
                        <a:pt x="40" y="14639"/>
                      </a:cubicBezTo>
                      <a:close/>
                    </a:path>
                  </a:pathLst>
                </a:custGeom>
                <a:grpFill/>
                <a:ln w="369" cap="flat">
                  <a:noFill/>
                  <a:prstDash val="solid"/>
                  <a:miter/>
                </a:ln>
              </p:spPr>
              <p:txBody>
                <a:bodyPr rtlCol="0" anchor="ctr"/>
                <a:lstStyle/>
                <a:p>
                  <a:endParaRPr lang="de-DE"/>
                </a:p>
              </p:txBody>
            </p:sp>
            <p:sp>
              <p:nvSpPr>
                <p:cNvPr id="241" name="Freihandform 240">
                  <a:extLst>
                    <a:ext uri="{FF2B5EF4-FFF2-40B4-BE49-F238E27FC236}">
                      <a16:creationId xmlns:a16="http://schemas.microsoft.com/office/drawing/2014/main" id="{168CD960-4204-CDFD-41EC-5F9BD62A0DC1}"/>
                    </a:ext>
                  </a:extLst>
                </p:cNvPr>
                <p:cNvSpPr/>
                <p:nvPr/>
              </p:nvSpPr>
              <p:spPr>
                <a:xfrm>
                  <a:off x="1299992" y="4509355"/>
                  <a:ext cx="32988" cy="72048"/>
                </a:xfrm>
                <a:custGeom>
                  <a:avLst/>
                  <a:gdLst>
                    <a:gd name="connsiteX0" fmla="*/ 28851 w 32988"/>
                    <a:gd name="connsiteY0" fmla="*/ 16416 h 72048"/>
                    <a:gd name="connsiteX1" fmla="*/ 27985 w 32988"/>
                    <a:gd name="connsiteY1" fmla="*/ 14585 h 72048"/>
                    <a:gd name="connsiteX2" fmla="*/ 27781 w 32988"/>
                    <a:gd name="connsiteY2" fmla="*/ 11095 h 72048"/>
                    <a:gd name="connsiteX3" fmla="*/ 26993 w 32988"/>
                    <a:gd name="connsiteY3" fmla="*/ 7761 h 72048"/>
                    <a:gd name="connsiteX4" fmla="*/ 25217 w 32988"/>
                    <a:gd name="connsiteY4" fmla="*/ 4375 h 72048"/>
                    <a:gd name="connsiteX5" fmla="*/ 23385 w 32988"/>
                    <a:gd name="connsiteY5" fmla="*/ 1485 h 72048"/>
                    <a:gd name="connsiteX6" fmla="*/ 14325 w 32988"/>
                    <a:gd name="connsiteY6" fmla="*/ 5 h 72048"/>
                    <a:gd name="connsiteX7" fmla="*/ 12797 w 32988"/>
                    <a:gd name="connsiteY7" fmla="*/ 756 h 72048"/>
                    <a:gd name="connsiteX8" fmla="*/ 11579 w 32988"/>
                    <a:gd name="connsiteY8" fmla="*/ 1167 h 72048"/>
                    <a:gd name="connsiteX9" fmla="*/ 10324 w 32988"/>
                    <a:gd name="connsiteY9" fmla="*/ 2151 h 72048"/>
                    <a:gd name="connsiteX10" fmla="*/ 8988 w 32988"/>
                    <a:gd name="connsiteY10" fmla="*/ 4009 h 72048"/>
                    <a:gd name="connsiteX11" fmla="*/ 7934 w 32988"/>
                    <a:gd name="connsiteY11" fmla="*/ 4789 h 72048"/>
                    <a:gd name="connsiteX12" fmla="*/ 7830 w 32988"/>
                    <a:gd name="connsiteY12" fmla="*/ 5518 h 72048"/>
                    <a:gd name="connsiteX13" fmla="*/ 5447 w 32988"/>
                    <a:gd name="connsiteY13" fmla="*/ 8486 h 72048"/>
                    <a:gd name="connsiteX14" fmla="*/ 4744 w 32988"/>
                    <a:gd name="connsiteY14" fmla="*/ 10385 h 72048"/>
                    <a:gd name="connsiteX15" fmla="*/ 4170 w 32988"/>
                    <a:gd name="connsiteY15" fmla="*/ 10966 h 72048"/>
                    <a:gd name="connsiteX16" fmla="*/ 3829 w 32988"/>
                    <a:gd name="connsiteY16" fmla="*/ 11891 h 72048"/>
                    <a:gd name="connsiteX17" fmla="*/ 3352 w 32988"/>
                    <a:gd name="connsiteY17" fmla="*/ 12268 h 72048"/>
                    <a:gd name="connsiteX18" fmla="*/ 2686 w 32988"/>
                    <a:gd name="connsiteY18" fmla="*/ 13227 h 72048"/>
                    <a:gd name="connsiteX19" fmla="*/ 1724 w 32988"/>
                    <a:gd name="connsiteY19" fmla="*/ 14773 h 72048"/>
                    <a:gd name="connsiteX20" fmla="*/ 99 w 32988"/>
                    <a:gd name="connsiteY20" fmla="*/ 16538 h 72048"/>
                    <a:gd name="connsiteX21" fmla="*/ 125 w 32988"/>
                    <a:gd name="connsiteY21" fmla="*/ 19935 h 72048"/>
                    <a:gd name="connsiteX22" fmla="*/ 410 w 32988"/>
                    <a:gd name="connsiteY22" fmla="*/ 24361 h 72048"/>
                    <a:gd name="connsiteX23" fmla="*/ 473 w 32988"/>
                    <a:gd name="connsiteY23" fmla="*/ 25867 h 72048"/>
                    <a:gd name="connsiteX24" fmla="*/ 784 w 32988"/>
                    <a:gd name="connsiteY24" fmla="*/ 26582 h 72048"/>
                    <a:gd name="connsiteX25" fmla="*/ 887 w 32988"/>
                    <a:gd name="connsiteY25" fmla="*/ 27492 h 72048"/>
                    <a:gd name="connsiteX26" fmla="*/ 1539 w 32988"/>
                    <a:gd name="connsiteY26" fmla="*/ 28698 h 72048"/>
                    <a:gd name="connsiteX27" fmla="*/ 1601 w 32988"/>
                    <a:gd name="connsiteY27" fmla="*/ 33228 h 72048"/>
                    <a:gd name="connsiteX28" fmla="*/ 1783 w 32988"/>
                    <a:gd name="connsiteY28" fmla="*/ 36924 h 72048"/>
                    <a:gd name="connsiteX29" fmla="*/ 2708 w 32988"/>
                    <a:gd name="connsiteY29" fmla="*/ 44296 h 72048"/>
                    <a:gd name="connsiteX30" fmla="*/ 2704 w 32988"/>
                    <a:gd name="connsiteY30" fmla="*/ 46505 h 72048"/>
                    <a:gd name="connsiteX31" fmla="*/ 3382 w 32988"/>
                    <a:gd name="connsiteY31" fmla="*/ 48362 h 72048"/>
                    <a:gd name="connsiteX32" fmla="*/ 3482 w 32988"/>
                    <a:gd name="connsiteY32" fmla="*/ 50390 h 72048"/>
                    <a:gd name="connsiteX33" fmla="*/ 3818 w 32988"/>
                    <a:gd name="connsiteY33" fmla="*/ 52411 h 72048"/>
                    <a:gd name="connsiteX34" fmla="*/ 4107 w 32988"/>
                    <a:gd name="connsiteY34" fmla="*/ 55008 h 72048"/>
                    <a:gd name="connsiteX35" fmla="*/ 4262 w 32988"/>
                    <a:gd name="connsiteY35" fmla="*/ 57140 h 72048"/>
                    <a:gd name="connsiteX36" fmla="*/ 4925 w 32988"/>
                    <a:gd name="connsiteY36" fmla="*/ 59109 h 72048"/>
                    <a:gd name="connsiteX37" fmla="*/ 5547 w 32988"/>
                    <a:gd name="connsiteY37" fmla="*/ 60666 h 72048"/>
                    <a:gd name="connsiteX38" fmla="*/ 7660 w 32988"/>
                    <a:gd name="connsiteY38" fmla="*/ 62173 h 72048"/>
                    <a:gd name="connsiteX39" fmla="*/ 9077 w 32988"/>
                    <a:gd name="connsiteY39" fmla="*/ 63571 h 72048"/>
                    <a:gd name="connsiteX40" fmla="*/ 10073 w 32988"/>
                    <a:gd name="connsiteY40" fmla="*/ 65633 h 72048"/>
                    <a:gd name="connsiteX41" fmla="*/ 11253 w 32988"/>
                    <a:gd name="connsiteY41" fmla="*/ 67335 h 72048"/>
                    <a:gd name="connsiteX42" fmla="*/ 12822 w 32988"/>
                    <a:gd name="connsiteY42" fmla="*/ 69448 h 72048"/>
                    <a:gd name="connsiteX43" fmla="*/ 13119 w 32988"/>
                    <a:gd name="connsiteY43" fmla="*/ 70069 h 72048"/>
                    <a:gd name="connsiteX44" fmla="*/ 14714 w 32988"/>
                    <a:gd name="connsiteY44" fmla="*/ 71057 h 72048"/>
                    <a:gd name="connsiteX45" fmla="*/ 16175 w 32988"/>
                    <a:gd name="connsiteY45" fmla="*/ 72005 h 72048"/>
                    <a:gd name="connsiteX46" fmla="*/ 18229 w 32988"/>
                    <a:gd name="connsiteY46" fmla="*/ 71990 h 72048"/>
                    <a:gd name="connsiteX47" fmla="*/ 21801 w 32988"/>
                    <a:gd name="connsiteY47" fmla="*/ 71709 h 72048"/>
                    <a:gd name="connsiteX48" fmla="*/ 26345 w 32988"/>
                    <a:gd name="connsiteY48" fmla="*/ 70317 h 72048"/>
                    <a:gd name="connsiteX49" fmla="*/ 27770 w 32988"/>
                    <a:gd name="connsiteY49" fmla="*/ 69548 h 72048"/>
                    <a:gd name="connsiteX50" fmla="*/ 28159 w 32988"/>
                    <a:gd name="connsiteY50" fmla="*/ 68937 h 72048"/>
                    <a:gd name="connsiteX51" fmla="*/ 28929 w 32988"/>
                    <a:gd name="connsiteY51" fmla="*/ 68586 h 72048"/>
                    <a:gd name="connsiteX52" fmla="*/ 29643 w 32988"/>
                    <a:gd name="connsiteY52" fmla="*/ 68012 h 72048"/>
                    <a:gd name="connsiteX53" fmla="*/ 30709 w 32988"/>
                    <a:gd name="connsiteY53" fmla="*/ 67779 h 72048"/>
                    <a:gd name="connsiteX54" fmla="*/ 31589 w 32988"/>
                    <a:gd name="connsiteY54" fmla="*/ 66458 h 72048"/>
                    <a:gd name="connsiteX55" fmla="*/ 32988 w 32988"/>
                    <a:gd name="connsiteY55" fmla="*/ 63346 h 72048"/>
                    <a:gd name="connsiteX56" fmla="*/ 32526 w 32988"/>
                    <a:gd name="connsiteY56" fmla="*/ 59508 h 72048"/>
                    <a:gd name="connsiteX57" fmla="*/ 32267 w 32988"/>
                    <a:gd name="connsiteY57" fmla="*/ 58032 h 72048"/>
                    <a:gd name="connsiteX58" fmla="*/ 31878 w 32988"/>
                    <a:gd name="connsiteY58" fmla="*/ 57314 h 72048"/>
                    <a:gd name="connsiteX59" fmla="*/ 31501 w 32988"/>
                    <a:gd name="connsiteY59" fmla="*/ 56707 h 72048"/>
                    <a:gd name="connsiteX60" fmla="*/ 31219 w 32988"/>
                    <a:gd name="connsiteY60" fmla="*/ 55334 h 72048"/>
                    <a:gd name="connsiteX61" fmla="*/ 30801 w 32988"/>
                    <a:gd name="connsiteY61" fmla="*/ 53739 h 72048"/>
                    <a:gd name="connsiteX62" fmla="*/ 30790 w 32988"/>
                    <a:gd name="connsiteY62" fmla="*/ 50990 h 72048"/>
                    <a:gd name="connsiteX63" fmla="*/ 30413 w 32988"/>
                    <a:gd name="connsiteY63" fmla="*/ 49654 h 72048"/>
                    <a:gd name="connsiteX64" fmla="*/ 29650 w 32988"/>
                    <a:gd name="connsiteY64" fmla="*/ 47911 h 72048"/>
                    <a:gd name="connsiteX65" fmla="*/ 29391 w 32988"/>
                    <a:gd name="connsiteY65" fmla="*/ 46856 h 72048"/>
                    <a:gd name="connsiteX66" fmla="*/ 28999 w 32988"/>
                    <a:gd name="connsiteY66" fmla="*/ 46353 h 72048"/>
                    <a:gd name="connsiteX67" fmla="*/ 28843 w 32988"/>
                    <a:gd name="connsiteY67" fmla="*/ 44692 h 72048"/>
                    <a:gd name="connsiteX68" fmla="*/ 28166 w 32988"/>
                    <a:gd name="connsiteY68" fmla="*/ 39748 h 72048"/>
                    <a:gd name="connsiteX69" fmla="*/ 28555 w 32988"/>
                    <a:gd name="connsiteY69" fmla="*/ 38849 h 72048"/>
                    <a:gd name="connsiteX70" fmla="*/ 28954 w 32988"/>
                    <a:gd name="connsiteY70" fmla="*/ 38412 h 72048"/>
                    <a:gd name="connsiteX71" fmla="*/ 29191 w 32988"/>
                    <a:gd name="connsiteY71" fmla="*/ 37183 h 72048"/>
                    <a:gd name="connsiteX72" fmla="*/ 30335 w 32988"/>
                    <a:gd name="connsiteY72" fmla="*/ 35707 h 72048"/>
                    <a:gd name="connsiteX73" fmla="*/ 30398 w 32988"/>
                    <a:gd name="connsiteY73" fmla="*/ 34330 h 72048"/>
                    <a:gd name="connsiteX74" fmla="*/ 30031 w 32988"/>
                    <a:gd name="connsiteY74" fmla="*/ 30630 h 72048"/>
                    <a:gd name="connsiteX75" fmla="*/ 29684 w 32988"/>
                    <a:gd name="connsiteY75" fmla="*/ 28791 h 72048"/>
                    <a:gd name="connsiteX76" fmla="*/ 29202 w 32988"/>
                    <a:gd name="connsiteY76" fmla="*/ 27780 h 72048"/>
                    <a:gd name="connsiteX77" fmla="*/ 28914 w 32988"/>
                    <a:gd name="connsiteY77" fmla="*/ 19606 h 72048"/>
                    <a:gd name="connsiteX78" fmla="*/ 28851 w 32988"/>
                    <a:gd name="connsiteY78" fmla="*/ 16405 h 7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988" h="72048">
                      <a:moveTo>
                        <a:pt x="28851" y="16416"/>
                      </a:moveTo>
                      <a:cubicBezTo>
                        <a:pt x="28647" y="15821"/>
                        <a:pt x="28199" y="15206"/>
                        <a:pt x="27985" y="14585"/>
                      </a:cubicBezTo>
                      <a:cubicBezTo>
                        <a:pt x="27600" y="13467"/>
                        <a:pt x="27974" y="12253"/>
                        <a:pt x="27781" y="11095"/>
                      </a:cubicBezTo>
                      <a:cubicBezTo>
                        <a:pt x="27600" y="9966"/>
                        <a:pt x="27485" y="8756"/>
                        <a:pt x="26993" y="7761"/>
                      </a:cubicBezTo>
                      <a:cubicBezTo>
                        <a:pt x="26397" y="6569"/>
                        <a:pt x="25302" y="5789"/>
                        <a:pt x="25217" y="4375"/>
                      </a:cubicBezTo>
                      <a:cubicBezTo>
                        <a:pt x="25135" y="2784"/>
                        <a:pt x="25564" y="1237"/>
                        <a:pt x="23385" y="1485"/>
                      </a:cubicBezTo>
                      <a:cubicBezTo>
                        <a:pt x="18107" y="160"/>
                        <a:pt x="16364" y="-36"/>
                        <a:pt x="14325" y="5"/>
                      </a:cubicBezTo>
                      <a:cubicBezTo>
                        <a:pt x="13352" y="20"/>
                        <a:pt x="13522" y="293"/>
                        <a:pt x="12797" y="756"/>
                      </a:cubicBezTo>
                      <a:cubicBezTo>
                        <a:pt x="12430" y="989"/>
                        <a:pt x="11964" y="974"/>
                        <a:pt x="11579" y="1167"/>
                      </a:cubicBezTo>
                      <a:cubicBezTo>
                        <a:pt x="11124" y="1400"/>
                        <a:pt x="10698" y="1803"/>
                        <a:pt x="10324" y="2151"/>
                      </a:cubicBezTo>
                      <a:cubicBezTo>
                        <a:pt x="9743" y="2699"/>
                        <a:pt x="9532" y="3465"/>
                        <a:pt x="8988" y="4009"/>
                      </a:cubicBezTo>
                      <a:cubicBezTo>
                        <a:pt x="8689" y="4316"/>
                        <a:pt x="8159" y="4427"/>
                        <a:pt x="7934" y="4789"/>
                      </a:cubicBezTo>
                      <a:cubicBezTo>
                        <a:pt x="7815" y="4974"/>
                        <a:pt x="7919" y="5308"/>
                        <a:pt x="7830" y="5518"/>
                      </a:cubicBezTo>
                      <a:cubicBezTo>
                        <a:pt x="7375" y="6606"/>
                        <a:pt x="5972" y="7450"/>
                        <a:pt x="5447" y="8486"/>
                      </a:cubicBezTo>
                      <a:cubicBezTo>
                        <a:pt x="5099" y="9160"/>
                        <a:pt x="5214" y="9741"/>
                        <a:pt x="4744" y="10385"/>
                      </a:cubicBezTo>
                      <a:cubicBezTo>
                        <a:pt x="4588" y="10595"/>
                        <a:pt x="4329" y="10725"/>
                        <a:pt x="4170" y="10966"/>
                      </a:cubicBezTo>
                      <a:cubicBezTo>
                        <a:pt x="4055" y="11276"/>
                        <a:pt x="3940" y="11580"/>
                        <a:pt x="3829" y="11891"/>
                      </a:cubicBezTo>
                      <a:cubicBezTo>
                        <a:pt x="3803" y="12150"/>
                        <a:pt x="3644" y="12275"/>
                        <a:pt x="3352" y="12268"/>
                      </a:cubicBezTo>
                      <a:cubicBezTo>
                        <a:pt x="2952" y="12712"/>
                        <a:pt x="2993" y="12816"/>
                        <a:pt x="2686" y="13227"/>
                      </a:cubicBezTo>
                      <a:cubicBezTo>
                        <a:pt x="2353" y="13667"/>
                        <a:pt x="2071" y="14252"/>
                        <a:pt x="1724" y="14773"/>
                      </a:cubicBezTo>
                      <a:cubicBezTo>
                        <a:pt x="1257" y="15473"/>
                        <a:pt x="299" y="15691"/>
                        <a:pt x="99" y="16538"/>
                      </a:cubicBezTo>
                      <a:cubicBezTo>
                        <a:pt x="-138" y="17541"/>
                        <a:pt x="125" y="18885"/>
                        <a:pt x="125" y="19935"/>
                      </a:cubicBezTo>
                      <a:cubicBezTo>
                        <a:pt x="125" y="21456"/>
                        <a:pt x="73" y="22922"/>
                        <a:pt x="410" y="24361"/>
                      </a:cubicBezTo>
                      <a:cubicBezTo>
                        <a:pt x="536" y="24864"/>
                        <a:pt x="369" y="25383"/>
                        <a:pt x="473" y="25867"/>
                      </a:cubicBezTo>
                      <a:cubicBezTo>
                        <a:pt x="528" y="26130"/>
                        <a:pt x="721" y="26337"/>
                        <a:pt x="784" y="26582"/>
                      </a:cubicBezTo>
                      <a:cubicBezTo>
                        <a:pt x="861" y="26892"/>
                        <a:pt x="798" y="27196"/>
                        <a:pt x="887" y="27492"/>
                      </a:cubicBezTo>
                      <a:cubicBezTo>
                        <a:pt x="1013" y="27947"/>
                        <a:pt x="1402" y="28243"/>
                        <a:pt x="1539" y="28698"/>
                      </a:cubicBezTo>
                      <a:cubicBezTo>
                        <a:pt x="1942" y="30023"/>
                        <a:pt x="1601" y="31840"/>
                        <a:pt x="1601" y="33228"/>
                      </a:cubicBezTo>
                      <a:cubicBezTo>
                        <a:pt x="1601" y="34460"/>
                        <a:pt x="1476" y="35740"/>
                        <a:pt x="1783" y="36924"/>
                      </a:cubicBezTo>
                      <a:cubicBezTo>
                        <a:pt x="2430" y="39400"/>
                        <a:pt x="2708" y="41698"/>
                        <a:pt x="2708" y="44296"/>
                      </a:cubicBezTo>
                      <a:cubicBezTo>
                        <a:pt x="2708" y="45032"/>
                        <a:pt x="2693" y="45772"/>
                        <a:pt x="2704" y="46505"/>
                      </a:cubicBezTo>
                      <a:cubicBezTo>
                        <a:pt x="2715" y="47404"/>
                        <a:pt x="3115" y="47608"/>
                        <a:pt x="3382" y="48362"/>
                      </a:cubicBezTo>
                      <a:cubicBezTo>
                        <a:pt x="3611" y="48984"/>
                        <a:pt x="3382" y="49746"/>
                        <a:pt x="3482" y="50390"/>
                      </a:cubicBezTo>
                      <a:cubicBezTo>
                        <a:pt x="3589" y="51105"/>
                        <a:pt x="3829" y="51663"/>
                        <a:pt x="3818" y="52411"/>
                      </a:cubicBezTo>
                      <a:cubicBezTo>
                        <a:pt x="3803" y="53373"/>
                        <a:pt x="3900" y="54109"/>
                        <a:pt x="4107" y="55008"/>
                      </a:cubicBezTo>
                      <a:cubicBezTo>
                        <a:pt x="4266" y="55719"/>
                        <a:pt x="4066" y="56433"/>
                        <a:pt x="4262" y="57140"/>
                      </a:cubicBezTo>
                      <a:cubicBezTo>
                        <a:pt x="4433" y="57773"/>
                        <a:pt x="4706" y="58487"/>
                        <a:pt x="4925" y="59109"/>
                      </a:cubicBezTo>
                      <a:cubicBezTo>
                        <a:pt x="5054" y="59486"/>
                        <a:pt x="5313" y="60415"/>
                        <a:pt x="5547" y="60666"/>
                      </a:cubicBezTo>
                      <a:cubicBezTo>
                        <a:pt x="6017" y="61181"/>
                        <a:pt x="7090" y="61677"/>
                        <a:pt x="7660" y="62173"/>
                      </a:cubicBezTo>
                      <a:cubicBezTo>
                        <a:pt x="8293" y="62720"/>
                        <a:pt x="8663" y="62850"/>
                        <a:pt x="9077" y="63571"/>
                      </a:cubicBezTo>
                      <a:cubicBezTo>
                        <a:pt x="9451" y="64223"/>
                        <a:pt x="9666" y="65007"/>
                        <a:pt x="10073" y="65633"/>
                      </a:cubicBezTo>
                      <a:cubicBezTo>
                        <a:pt x="10502" y="66284"/>
                        <a:pt x="10913" y="66635"/>
                        <a:pt x="11253" y="67335"/>
                      </a:cubicBezTo>
                      <a:cubicBezTo>
                        <a:pt x="11679" y="68190"/>
                        <a:pt x="12238" y="68722"/>
                        <a:pt x="12822" y="69448"/>
                      </a:cubicBezTo>
                      <a:cubicBezTo>
                        <a:pt x="12937" y="69588"/>
                        <a:pt x="12963" y="69936"/>
                        <a:pt x="13119" y="70069"/>
                      </a:cubicBezTo>
                      <a:cubicBezTo>
                        <a:pt x="13600" y="70480"/>
                        <a:pt x="14225" y="70613"/>
                        <a:pt x="14714" y="71057"/>
                      </a:cubicBezTo>
                      <a:cubicBezTo>
                        <a:pt x="15284" y="71575"/>
                        <a:pt x="15417" y="71879"/>
                        <a:pt x="16175" y="72005"/>
                      </a:cubicBezTo>
                      <a:cubicBezTo>
                        <a:pt x="16812" y="72112"/>
                        <a:pt x="17574" y="71990"/>
                        <a:pt x="18229" y="71990"/>
                      </a:cubicBezTo>
                      <a:cubicBezTo>
                        <a:pt x="19491" y="71990"/>
                        <a:pt x="20579" y="71979"/>
                        <a:pt x="21801" y="71709"/>
                      </a:cubicBezTo>
                      <a:cubicBezTo>
                        <a:pt x="23399" y="71361"/>
                        <a:pt x="24798" y="70784"/>
                        <a:pt x="26345" y="70317"/>
                      </a:cubicBezTo>
                      <a:cubicBezTo>
                        <a:pt x="27111" y="70084"/>
                        <a:pt x="27308" y="70114"/>
                        <a:pt x="27770" y="69548"/>
                      </a:cubicBezTo>
                      <a:cubicBezTo>
                        <a:pt x="27977" y="69300"/>
                        <a:pt x="27874" y="69185"/>
                        <a:pt x="28159" y="68937"/>
                      </a:cubicBezTo>
                      <a:cubicBezTo>
                        <a:pt x="28329" y="68785"/>
                        <a:pt x="28747" y="68700"/>
                        <a:pt x="28929" y="68586"/>
                      </a:cubicBezTo>
                      <a:cubicBezTo>
                        <a:pt x="29188" y="68430"/>
                        <a:pt x="29365" y="68145"/>
                        <a:pt x="29643" y="68012"/>
                      </a:cubicBezTo>
                      <a:cubicBezTo>
                        <a:pt x="29994" y="67834"/>
                        <a:pt x="30316" y="68049"/>
                        <a:pt x="30709" y="67779"/>
                      </a:cubicBezTo>
                      <a:cubicBezTo>
                        <a:pt x="31119" y="67490"/>
                        <a:pt x="31253" y="66831"/>
                        <a:pt x="31589" y="66458"/>
                      </a:cubicBezTo>
                      <a:cubicBezTo>
                        <a:pt x="32644" y="65292"/>
                        <a:pt x="32999" y="65096"/>
                        <a:pt x="32988" y="63346"/>
                      </a:cubicBezTo>
                      <a:cubicBezTo>
                        <a:pt x="32977" y="61999"/>
                        <a:pt x="32829" y="60826"/>
                        <a:pt x="32526" y="59508"/>
                      </a:cubicBezTo>
                      <a:cubicBezTo>
                        <a:pt x="32422" y="59053"/>
                        <a:pt x="32370" y="58468"/>
                        <a:pt x="32267" y="58032"/>
                      </a:cubicBezTo>
                      <a:cubicBezTo>
                        <a:pt x="32152" y="57577"/>
                        <a:pt x="32108" y="57706"/>
                        <a:pt x="31878" y="57314"/>
                      </a:cubicBezTo>
                      <a:cubicBezTo>
                        <a:pt x="31615" y="56859"/>
                        <a:pt x="31786" y="57599"/>
                        <a:pt x="31501" y="56707"/>
                      </a:cubicBezTo>
                      <a:cubicBezTo>
                        <a:pt x="31423" y="56470"/>
                        <a:pt x="31282" y="55671"/>
                        <a:pt x="31219" y="55334"/>
                      </a:cubicBezTo>
                      <a:cubicBezTo>
                        <a:pt x="31119" y="54779"/>
                        <a:pt x="30905" y="54279"/>
                        <a:pt x="30801" y="53739"/>
                      </a:cubicBezTo>
                      <a:cubicBezTo>
                        <a:pt x="30631" y="52884"/>
                        <a:pt x="31038" y="51808"/>
                        <a:pt x="30790" y="50990"/>
                      </a:cubicBezTo>
                      <a:cubicBezTo>
                        <a:pt x="30631" y="50468"/>
                        <a:pt x="30535" y="50209"/>
                        <a:pt x="30413" y="49654"/>
                      </a:cubicBezTo>
                      <a:cubicBezTo>
                        <a:pt x="30268" y="49003"/>
                        <a:pt x="29876" y="48547"/>
                        <a:pt x="29650" y="47911"/>
                      </a:cubicBezTo>
                      <a:cubicBezTo>
                        <a:pt x="29524" y="47552"/>
                        <a:pt x="29547" y="47234"/>
                        <a:pt x="29391" y="46856"/>
                      </a:cubicBezTo>
                      <a:cubicBezTo>
                        <a:pt x="29325" y="46686"/>
                        <a:pt x="29051" y="46542"/>
                        <a:pt x="28999" y="46353"/>
                      </a:cubicBezTo>
                      <a:cubicBezTo>
                        <a:pt x="28832" y="45813"/>
                        <a:pt x="28936" y="45236"/>
                        <a:pt x="28843" y="44692"/>
                      </a:cubicBezTo>
                      <a:cubicBezTo>
                        <a:pt x="28570" y="43126"/>
                        <a:pt x="27855" y="41387"/>
                        <a:pt x="28166" y="39748"/>
                      </a:cubicBezTo>
                      <a:cubicBezTo>
                        <a:pt x="28266" y="39233"/>
                        <a:pt x="28281" y="39270"/>
                        <a:pt x="28555" y="38849"/>
                      </a:cubicBezTo>
                      <a:cubicBezTo>
                        <a:pt x="28725" y="38586"/>
                        <a:pt x="28825" y="38819"/>
                        <a:pt x="28954" y="38412"/>
                      </a:cubicBezTo>
                      <a:cubicBezTo>
                        <a:pt x="29106" y="37946"/>
                        <a:pt x="28954" y="37635"/>
                        <a:pt x="29191" y="37183"/>
                      </a:cubicBezTo>
                      <a:cubicBezTo>
                        <a:pt x="29447" y="36702"/>
                        <a:pt x="30139" y="36214"/>
                        <a:pt x="30335" y="35707"/>
                      </a:cubicBezTo>
                      <a:cubicBezTo>
                        <a:pt x="30501" y="35281"/>
                        <a:pt x="30401" y="34782"/>
                        <a:pt x="30398" y="34330"/>
                      </a:cubicBezTo>
                      <a:cubicBezTo>
                        <a:pt x="30394" y="33050"/>
                        <a:pt x="30601" y="31740"/>
                        <a:pt x="30031" y="30630"/>
                      </a:cubicBezTo>
                      <a:cubicBezTo>
                        <a:pt x="29646" y="29879"/>
                        <a:pt x="29809" y="29616"/>
                        <a:pt x="29684" y="28791"/>
                      </a:cubicBezTo>
                      <a:cubicBezTo>
                        <a:pt x="29621" y="28398"/>
                        <a:pt x="29321" y="28125"/>
                        <a:pt x="29202" y="27780"/>
                      </a:cubicBezTo>
                      <a:cubicBezTo>
                        <a:pt x="28592" y="26078"/>
                        <a:pt x="28917" y="20113"/>
                        <a:pt x="28914" y="19606"/>
                      </a:cubicBezTo>
                      <a:cubicBezTo>
                        <a:pt x="28910" y="15691"/>
                        <a:pt x="29265" y="17593"/>
                        <a:pt x="28851" y="16405"/>
                      </a:cubicBezTo>
                      <a:close/>
                    </a:path>
                  </a:pathLst>
                </a:custGeom>
                <a:grpFill/>
                <a:ln w="369" cap="flat">
                  <a:noFill/>
                  <a:prstDash val="solid"/>
                  <a:miter/>
                </a:ln>
              </p:spPr>
              <p:txBody>
                <a:bodyPr rtlCol="0" anchor="ctr"/>
                <a:lstStyle/>
                <a:p>
                  <a:endParaRPr lang="de-DE"/>
                </a:p>
              </p:txBody>
            </p:sp>
            <p:sp>
              <p:nvSpPr>
                <p:cNvPr id="242" name="Freihandform 241">
                  <a:extLst>
                    <a:ext uri="{FF2B5EF4-FFF2-40B4-BE49-F238E27FC236}">
                      <a16:creationId xmlns:a16="http://schemas.microsoft.com/office/drawing/2014/main" id="{20F70237-F6E8-6F8E-8CFD-FE3F377CF307}"/>
                    </a:ext>
                  </a:extLst>
                </p:cNvPr>
                <p:cNvSpPr/>
                <p:nvPr/>
              </p:nvSpPr>
              <p:spPr>
                <a:xfrm>
                  <a:off x="2001523" y="3403656"/>
                  <a:ext cx="94755" cy="58762"/>
                </a:xfrm>
                <a:custGeom>
                  <a:avLst/>
                  <a:gdLst>
                    <a:gd name="connsiteX0" fmla="*/ 2176 w 94755"/>
                    <a:gd name="connsiteY0" fmla="*/ 41554 h 58762"/>
                    <a:gd name="connsiteX1" fmla="*/ 4541 w 94755"/>
                    <a:gd name="connsiteY1" fmla="*/ 43771 h 58762"/>
                    <a:gd name="connsiteX2" fmla="*/ 8697 w 94755"/>
                    <a:gd name="connsiteY2" fmla="*/ 44637 h 58762"/>
                    <a:gd name="connsiteX3" fmla="*/ 11606 w 94755"/>
                    <a:gd name="connsiteY3" fmla="*/ 45518 h 58762"/>
                    <a:gd name="connsiteX4" fmla="*/ 17742 w 94755"/>
                    <a:gd name="connsiteY4" fmla="*/ 48348 h 58762"/>
                    <a:gd name="connsiteX5" fmla="*/ 20129 w 94755"/>
                    <a:gd name="connsiteY5" fmla="*/ 51283 h 58762"/>
                    <a:gd name="connsiteX6" fmla="*/ 20207 w 94755"/>
                    <a:gd name="connsiteY6" fmla="*/ 54103 h 58762"/>
                    <a:gd name="connsiteX7" fmla="*/ 21905 w 94755"/>
                    <a:gd name="connsiteY7" fmla="*/ 55054 h 58762"/>
                    <a:gd name="connsiteX8" fmla="*/ 23641 w 94755"/>
                    <a:gd name="connsiteY8" fmla="*/ 56652 h 58762"/>
                    <a:gd name="connsiteX9" fmla="*/ 33389 w 94755"/>
                    <a:gd name="connsiteY9" fmla="*/ 58699 h 58762"/>
                    <a:gd name="connsiteX10" fmla="*/ 38700 w 94755"/>
                    <a:gd name="connsiteY10" fmla="*/ 57374 h 58762"/>
                    <a:gd name="connsiteX11" fmla="*/ 41490 w 94755"/>
                    <a:gd name="connsiteY11" fmla="*/ 57259 h 58762"/>
                    <a:gd name="connsiteX12" fmla="*/ 43814 w 94755"/>
                    <a:gd name="connsiteY12" fmla="*/ 55531 h 58762"/>
                    <a:gd name="connsiteX13" fmla="*/ 48652 w 94755"/>
                    <a:gd name="connsiteY13" fmla="*/ 53348 h 58762"/>
                    <a:gd name="connsiteX14" fmla="*/ 51116 w 94755"/>
                    <a:gd name="connsiteY14" fmla="*/ 51505 h 58762"/>
                    <a:gd name="connsiteX15" fmla="*/ 53141 w 94755"/>
                    <a:gd name="connsiteY15" fmla="*/ 49662 h 58762"/>
                    <a:gd name="connsiteX16" fmla="*/ 54725 w 94755"/>
                    <a:gd name="connsiteY16" fmla="*/ 45029 h 58762"/>
                    <a:gd name="connsiteX17" fmla="*/ 56205 w 94755"/>
                    <a:gd name="connsiteY17" fmla="*/ 43471 h 58762"/>
                    <a:gd name="connsiteX18" fmla="*/ 56201 w 94755"/>
                    <a:gd name="connsiteY18" fmla="*/ 42446 h 58762"/>
                    <a:gd name="connsiteX19" fmla="*/ 57904 w 94755"/>
                    <a:gd name="connsiteY19" fmla="*/ 40244 h 58762"/>
                    <a:gd name="connsiteX20" fmla="*/ 59928 w 94755"/>
                    <a:gd name="connsiteY20" fmla="*/ 35093 h 58762"/>
                    <a:gd name="connsiteX21" fmla="*/ 59236 w 94755"/>
                    <a:gd name="connsiteY21" fmla="*/ 27507 h 58762"/>
                    <a:gd name="connsiteX22" fmla="*/ 57848 w 94755"/>
                    <a:gd name="connsiteY22" fmla="*/ 21113 h 58762"/>
                    <a:gd name="connsiteX23" fmla="*/ 60343 w 94755"/>
                    <a:gd name="connsiteY23" fmla="*/ 18937 h 58762"/>
                    <a:gd name="connsiteX24" fmla="*/ 64317 w 94755"/>
                    <a:gd name="connsiteY24" fmla="*/ 18045 h 58762"/>
                    <a:gd name="connsiteX25" fmla="*/ 72481 w 94755"/>
                    <a:gd name="connsiteY25" fmla="*/ 18071 h 58762"/>
                    <a:gd name="connsiteX26" fmla="*/ 79146 w 94755"/>
                    <a:gd name="connsiteY26" fmla="*/ 18071 h 58762"/>
                    <a:gd name="connsiteX27" fmla="*/ 86352 w 94755"/>
                    <a:gd name="connsiteY27" fmla="*/ 16021 h 58762"/>
                    <a:gd name="connsiteX28" fmla="*/ 92803 w 94755"/>
                    <a:gd name="connsiteY28" fmla="*/ 12898 h 58762"/>
                    <a:gd name="connsiteX29" fmla="*/ 94675 w 94755"/>
                    <a:gd name="connsiteY29" fmla="*/ 11081 h 58762"/>
                    <a:gd name="connsiteX30" fmla="*/ 94635 w 94755"/>
                    <a:gd name="connsiteY30" fmla="*/ 8513 h 58762"/>
                    <a:gd name="connsiteX31" fmla="*/ 93010 w 94755"/>
                    <a:gd name="connsiteY31" fmla="*/ 2688 h 58762"/>
                    <a:gd name="connsiteX32" fmla="*/ 87806 w 94755"/>
                    <a:gd name="connsiteY32" fmla="*/ 331 h 58762"/>
                    <a:gd name="connsiteX33" fmla="*/ 73932 w 94755"/>
                    <a:gd name="connsiteY33" fmla="*/ 513 h 58762"/>
                    <a:gd name="connsiteX34" fmla="*/ 69524 w 94755"/>
                    <a:gd name="connsiteY34" fmla="*/ 3299 h 58762"/>
                    <a:gd name="connsiteX35" fmla="*/ 63625 w 94755"/>
                    <a:gd name="connsiteY35" fmla="*/ 4764 h 58762"/>
                    <a:gd name="connsiteX36" fmla="*/ 61094 w 94755"/>
                    <a:gd name="connsiteY36" fmla="*/ 6126 h 58762"/>
                    <a:gd name="connsiteX37" fmla="*/ 57859 w 94755"/>
                    <a:gd name="connsiteY37" fmla="*/ 6252 h 58762"/>
                    <a:gd name="connsiteX38" fmla="*/ 51790 w 94755"/>
                    <a:gd name="connsiteY38" fmla="*/ 6256 h 58762"/>
                    <a:gd name="connsiteX39" fmla="*/ 41990 w 94755"/>
                    <a:gd name="connsiteY39" fmla="*/ 8087 h 58762"/>
                    <a:gd name="connsiteX40" fmla="*/ 40769 w 94755"/>
                    <a:gd name="connsiteY40" fmla="*/ 13061 h 58762"/>
                    <a:gd name="connsiteX41" fmla="*/ 36709 w 94755"/>
                    <a:gd name="connsiteY41" fmla="*/ 17346 h 58762"/>
                    <a:gd name="connsiteX42" fmla="*/ 31295 w 94755"/>
                    <a:gd name="connsiteY42" fmla="*/ 17953 h 58762"/>
                    <a:gd name="connsiteX43" fmla="*/ 30473 w 94755"/>
                    <a:gd name="connsiteY43" fmla="*/ 16602 h 58762"/>
                    <a:gd name="connsiteX44" fmla="*/ 28893 w 94755"/>
                    <a:gd name="connsiteY44" fmla="*/ 15510 h 58762"/>
                    <a:gd name="connsiteX45" fmla="*/ 27442 w 94755"/>
                    <a:gd name="connsiteY45" fmla="*/ 12162 h 58762"/>
                    <a:gd name="connsiteX46" fmla="*/ 19778 w 94755"/>
                    <a:gd name="connsiteY46" fmla="*/ 15170 h 58762"/>
                    <a:gd name="connsiteX47" fmla="*/ 18619 w 94755"/>
                    <a:gd name="connsiteY47" fmla="*/ 16635 h 58762"/>
                    <a:gd name="connsiteX48" fmla="*/ 17098 w 94755"/>
                    <a:gd name="connsiteY48" fmla="*/ 17309 h 58762"/>
                    <a:gd name="connsiteX49" fmla="*/ 11950 w 94755"/>
                    <a:gd name="connsiteY49" fmla="*/ 21006 h 58762"/>
                    <a:gd name="connsiteX50" fmla="*/ 9463 w 94755"/>
                    <a:gd name="connsiteY50" fmla="*/ 22663 h 58762"/>
                    <a:gd name="connsiteX51" fmla="*/ 6736 w 94755"/>
                    <a:gd name="connsiteY51" fmla="*/ 24325 h 58762"/>
                    <a:gd name="connsiteX52" fmla="*/ 2898 w 94755"/>
                    <a:gd name="connsiteY52" fmla="*/ 28373 h 58762"/>
                    <a:gd name="connsiteX53" fmla="*/ 204 w 94755"/>
                    <a:gd name="connsiteY53" fmla="*/ 32122 h 58762"/>
                    <a:gd name="connsiteX54" fmla="*/ 111 w 94755"/>
                    <a:gd name="connsiteY54" fmla="*/ 35830 h 58762"/>
                    <a:gd name="connsiteX55" fmla="*/ 163 w 94755"/>
                    <a:gd name="connsiteY55" fmla="*/ 38439 h 58762"/>
                    <a:gd name="connsiteX56" fmla="*/ 2165 w 94755"/>
                    <a:gd name="connsiteY56" fmla="*/ 41551 h 5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4755" h="58762">
                      <a:moveTo>
                        <a:pt x="2176" y="41554"/>
                      </a:moveTo>
                      <a:cubicBezTo>
                        <a:pt x="2905" y="42239"/>
                        <a:pt x="3671" y="43134"/>
                        <a:pt x="4541" y="43771"/>
                      </a:cubicBezTo>
                      <a:cubicBezTo>
                        <a:pt x="5940" y="44792"/>
                        <a:pt x="7084" y="44411"/>
                        <a:pt x="8697" y="44637"/>
                      </a:cubicBezTo>
                      <a:cubicBezTo>
                        <a:pt x="9719" y="44781"/>
                        <a:pt x="10503" y="45270"/>
                        <a:pt x="11606" y="45518"/>
                      </a:cubicBezTo>
                      <a:cubicBezTo>
                        <a:pt x="13745" y="46006"/>
                        <a:pt x="16121" y="46816"/>
                        <a:pt x="17742" y="48348"/>
                      </a:cubicBezTo>
                      <a:cubicBezTo>
                        <a:pt x="18427" y="48996"/>
                        <a:pt x="19822" y="50395"/>
                        <a:pt x="20129" y="51283"/>
                      </a:cubicBezTo>
                      <a:cubicBezTo>
                        <a:pt x="20436" y="52156"/>
                        <a:pt x="19666" y="53218"/>
                        <a:pt x="20207" y="54103"/>
                      </a:cubicBezTo>
                      <a:cubicBezTo>
                        <a:pt x="20647" y="54828"/>
                        <a:pt x="21310" y="54673"/>
                        <a:pt x="21905" y="55054"/>
                      </a:cubicBezTo>
                      <a:cubicBezTo>
                        <a:pt x="22609" y="55509"/>
                        <a:pt x="22968" y="56116"/>
                        <a:pt x="23641" y="56652"/>
                      </a:cubicBezTo>
                      <a:cubicBezTo>
                        <a:pt x="26006" y="58551"/>
                        <a:pt x="30477" y="58939"/>
                        <a:pt x="33389" y="58699"/>
                      </a:cubicBezTo>
                      <a:cubicBezTo>
                        <a:pt x="35192" y="58554"/>
                        <a:pt x="37116" y="57714"/>
                        <a:pt x="38700" y="57374"/>
                      </a:cubicBezTo>
                      <a:cubicBezTo>
                        <a:pt x="39599" y="57178"/>
                        <a:pt x="40617" y="57474"/>
                        <a:pt x="41490" y="57259"/>
                      </a:cubicBezTo>
                      <a:cubicBezTo>
                        <a:pt x="42623" y="56989"/>
                        <a:pt x="42863" y="56101"/>
                        <a:pt x="43814" y="55531"/>
                      </a:cubicBezTo>
                      <a:cubicBezTo>
                        <a:pt x="45398" y="54580"/>
                        <a:pt x="47241" y="54558"/>
                        <a:pt x="48652" y="53348"/>
                      </a:cubicBezTo>
                      <a:cubicBezTo>
                        <a:pt x="49492" y="52634"/>
                        <a:pt x="50206" y="52145"/>
                        <a:pt x="51116" y="51505"/>
                      </a:cubicBezTo>
                      <a:cubicBezTo>
                        <a:pt x="51597" y="51168"/>
                        <a:pt x="52830" y="50121"/>
                        <a:pt x="53141" y="49662"/>
                      </a:cubicBezTo>
                      <a:cubicBezTo>
                        <a:pt x="54099" y="48249"/>
                        <a:pt x="53762" y="46339"/>
                        <a:pt x="54725" y="45029"/>
                      </a:cubicBezTo>
                      <a:cubicBezTo>
                        <a:pt x="55169" y="44430"/>
                        <a:pt x="55894" y="44163"/>
                        <a:pt x="56205" y="43471"/>
                      </a:cubicBezTo>
                      <a:cubicBezTo>
                        <a:pt x="56360" y="43131"/>
                        <a:pt x="56072" y="42735"/>
                        <a:pt x="56201" y="42446"/>
                      </a:cubicBezTo>
                      <a:cubicBezTo>
                        <a:pt x="56638" y="41469"/>
                        <a:pt x="57112" y="41003"/>
                        <a:pt x="57904" y="40244"/>
                      </a:cubicBezTo>
                      <a:cubicBezTo>
                        <a:pt x="59484" y="38738"/>
                        <a:pt x="59891" y="37217"/>
                        <a:pt x="59928" y="35093"/>
                      </a:cubicBezTo>
                      <a:cubicBezTo>
                        <a:pt x="59976" y="32607"/>
                        <a:pt x="60468" y="29698"/>
                        <a:pt x="59236" y="27507"/>
                      </a:cubicBezTo>
                      <a:cubicBezTo>
                        <a:pt x="58066" y="25431"/>
                        <a:pt x="56993" y="23670"/>
                        <a:pt x="57848" y="21113"/>
                      </a:cubicBezTo>
                      <a:cubicBezTo>
                        <a:pt x="59443" y="21305"/>
                        <a:pt x="59247" y="19574"/>
                        <a:pt x="60343" y="18937"/>
                      </a:cubicBezTo>
                      <a:cubicBezTo>
                        <a:pt x="61268" y="18393"/>
                        <a:pt x="63277" y="18142"/>
                        <a:pt x="64317" y="18045"/>
                      </a:cubicBezTo>
                      <a:cubicBezTo>
                        <a:pt x="66989" y="17801"/>
                        <a:pt x="69794" y="18071"/>
                        <a:pt x="72481" y="18071"/>
                      </a:cubicBezTo>
                      <a:cubicBezTo>
                        <a:pt x="74702" y="18071"/>
                        <a:pt x="76930" y="18056"/>
                        <a:pt x="79146" y="18071"/>
                      </a:cubicBezTo>
                      <a:cubicBezTo>
                        <a:pt x="82018" y="18086"/>
                        <a:pt x="83639" y="17009"/>
                        <a:pt x="86352" y="16021"/>
                      </a:cubicBezTo>
                      <a:cubicBezTo>
                        <a:pt x="88709" y="15155"/>
                        <a:pt x="90630" y="14112"/>
                        <a:pt x="92803" y="12898"/>
                      </a:cubicBezTo>
                      <a:cubicBezTo>
                        <a:pt x="94098" y="12184"/>
                        <a:pt x="94324" y="12276"/>
                        <a:pt x="94675" y="11081"/>
                      </a:cubicBezTo>
                      <a:cubicBezTo>
                        <a:pt x="94882" y="10382"/>
                        <a:pt x="94623" y="9253"/>
                        <a:pt x="94635" y="8513"/>
                      </a:cubicBezTo>
                      <a:cubicBezTo>
                        <a:pt x="94649" y="6615"/>
                        <a:pt x="94501" y="3891"/>
                        <a:pt x="93010" y="2688"/>
                      </a:cubicBezTo>
                      <a:cubicBezTo>
                        <a:pt x="91626" y="1575"/>
                        <a:pt x="89483" y="368"/>
                        <a:pt x="87806" y="331"/>
                      </a:cubicBezTo>
                      <a:cubicBezTo>
                        <a:pt x="83550" y="250"/>
                        <a:pt x="78036" y="-472"/>
                        <a:pt x="73932" y="513"/>
                      </a:cubicBezTo>
                      <a:cubicBezTo>
                        <a:pt x="72089" y="957"/>
                        <a:pt x="71101" y="2292"/>
                        <a:pt x="69524" y="3299"/>
                      </a:cubicBezTo>
                      <a:cubicBezTo>
                        <a:pt x="67418" y="4639"/>
                        <a:pt x="66086" y="4657"/>
                        <a:pt x="63625" y="4764"/>
                      </a:cubicBezTo>
                      <a:cubicBezTo>
                        <a:pt x="61993" y="4838"/>
                        <a:pt x="62367" y="5464"/>
                        <a:pt x="61094" y="6126"/>
                      </a:cubicBezTo>
                      <a:cubicBezTo>
                        <a:pt x="60235" y="6581"/>
                        <a:pt x="58788" y="6259"/>
                        <a:pt x="57859" y="6252"/>
                      </a:cubicBezTo>
                      <a:cubicBezTo>
                        <a:pt x="55835" y="6237"/>
                        <a:pt x="53814" y="6256"/>
                        <a:pt x="51790" y="6256"/>
                      </a:cubicBezTo>
                      <a:cubicBezTo>
                        <a:pt x="48925" y="6256"/>
                        <a:pt x="43629" y="5253"/>
                        <a:pt x="41990" y="8087"/>
                      </a:cubicBezTo>
                      <a:cubicBezTo>
                        <a:pt x="41054" y="9701"/>
                        <a:pt x="41731" y="11381"/>
                        <a:pt x="40769" y="13061"/>
                      </a:cubicBezTo>
                      <a:cubicBezTo>
                        <a:pt x="39655" y="15004"/>
                        <a:pt x="38563" y="16199"/>
                        <a:pt x="36709" y="17346"/>
                      </a:cubicBezTo>
                      <a:cubicBezTo>
                        <a:pt x="35636" y="18008"/>
                        <a:pt x="32545" y="18745"/>
                        <a:pt x="31295" y="17953"/>
                      </a:cubicBezTo>
                      <a:cubicBezTo>
                        <a:pt x="30998" y="17768"/>
                        <a:pt x="30739" y="16891"/>
                        <a:pt x="30473" y="16602"/>
                      </a:cubicBezTo>
                      <a:cubicBezTo>
                        <a:pt x="30044" y="16132"/>
                        <a:pt x="29374" y="15899"/>
                        <a:pt x="28893" y="15510"/>
                      </a:cubicBezTo>
                      <a:cubicBezTo>
                        <a:pt x="27690" y="14537"/>
                        <a:pt x="27190" y="13823"/>
                        <a:pt x="27442" y="12162"/>
                      </a:cubicBezTo>
                      <a:cubicBezTo>
                        <a:pt x="22005" y="14108"/>
                        <a:pt x="20551" y="14559"/>
                        <a:pt x="19778" y="15170"/>
                      </a:cubicBezTo>
                      <a:cubicBezTo>
                        <a:pt x="19300" y="15548"/>
                        <a:pt x="19093" y="16217"/>
                        <a:pt x="18619" y="16635"/>
                      </a:cubicBezTo>
                      <a:cubicBezTo>
                        <a:pt x="18071" y="17113"/>
                        <a:pt x="17668" y="16976"/>
                        <a:pt x="17098" y="17309"/>
                      </a:cubicBezTo>
                      <a:cubicBezTo>
                        <a:pt x="15311" y="18356"/>
                        <a:pt x="13716" y="19951"/>
                        <a:pt x="11950" y="21006"/>
                      </a:cubicBezTo>
                      <a:cubicBezTo>
                        <a:pt x="11077" y="21527"/>
                        <a:pt x="10274" y="22016"/>
                        <a:pt x="9463" y="22663"/>
                      </a:cubicBezTo>
                      <a:cubicBezTo>
                        <a:pt x="8553" y="23400"/>
                        <a:pt x="7683" y="23729"/>
                        <a:pt x="6736" y="24325"/>
                      </a:cubicBezTo>
                      <a:cubicBezTo>
                        <a:pt x="5155" y="25313"/>
                        <a:pt x="3812" y="26775"/>
                        <a:pt x="2898" y="28373"/>
                      </a:cubicBezTo>
                      <a:cubicBezTo>
                        <a:pt x="2210" y="29591"/>
                        <a:pt x="681" y="30886"/>
                        <a:pt x="204" y="32122"/>
                      </a:cubicBezTo>
                      <a:cubicBezTo>
                        <a:pt x="-200" y="33162"/>
                        <a:pt x="122" y="34738"/>
                        <a:pt x="111" y="35830"/>
                      </a:cubicBezTo>
                      <a:cubicBezTo>
                        <a:pt x="111" y="36699"/>
                        <a:pt x="37" y="37580"/>
                        <a:pt x="163" y="38439"/>
                      </a:cubicBezTo>
                      <a:cubicBezTo>
                        <a:pt x="396" y="40063"/>
                        <a:pt x="1099" y="40552"/>
                        <a:pt x="2165" y="41551"/>
                      </a:cubicBezTo>
                      <a:close/>
                    </a:path>
                  </a:pathLst>
                </a:custGeom>
                <a:grpFill/>
                <a:ln w="369" cap="flat">
                  <a:noFill/>
                  <a:prstDash val="solid"/>
                  <a:miter/>
                </a:ln>
              </p:spPr>
              <p:txBody>
                <a:bodyPr rtlCol="0" anchor="ctr"/>
                <a:lstStyle/>
                <a:p>
                  <a:endParaRPr lang="de-DE"/>
                </a:p>
              </p:txBody>
            </p:sp>
            <p:sp>
              <p:nvSpPr>
                <p:cNvPr id="243" name="Freihandform 242">
                  <a:extLst>
                    <a:ext uri="{FF2B5EF4-FFF2-40B4-BE49-F238E27FC236}">
                      <a16:creationId xmlns:a16="http://schemas.microsoft.com/office/drawing/2014/main" id="{F66F7445-DBBD-CC96-1716-AF34EEB85A07}"/>
                    </a:ext>
                  </a:extLst>
                </p:cNvPr>
                <p:cNvSpPr/>
                <p:nvPr/>
              </p:nvSpPr>
              <p:spPr>
                <a:xfrm>
                  <a:off x="2188571" y="3717966"/>
                  <a:ext cx="31898" cy="24993"/>
                </a:xfrm>
                <a:custGeom>
                  <a:avLst/>
                  <a:gdLst>
                    <a:gd name="connsiteX0" fmla="*/ 3135 w 31898"/>
                    <a:gd name="connsiteY0" fmla="*/ 20851 h 24993"/>
                    <a:gd name="connsiteX1" fmla="*/ 4534 w 31898"/>
                    <a:gd name="connsiteY1" fmla="*/ 22372 h 24993"/>
                    <a:gd name="connsiteX2" fmla="*/ 7169 w 31898"/>
                    <a:gd name="connsiteY2" fmla="*/ 23541 h 24993"/>
                    <a:gd name="connsiteX3" fmla="*/ 8102 w 31898"/>
                    <a:gd name="connsiteY3" fmla="*/ 24425 h 24993"/>
                    <a:gd name="connsiteX4" fmla="*/ 9778 w 31898"/>
                    <a:gd name="connsiteY4" fmla="*/ 24906 h 24993"/>
                    <a:gd name="connsiteX5" fmla="*/ 13268 w 31898"/>
                    <a:gd name="connsiteY5" fmla="*/ 24248 h 24993"/>
                    <a:gd name="connsiteX6" fmla="*/ 15292 w 31898"/>
                    <a:gd name="connsiteY6" fmla="*/ 22453 h 24993"/>
                    <a:gd name="connsiteX7" fmla="*/ 18768 w 31898"/>
                    <a:gd name="connsiteY7" fmla="*/ 20529 h 24993"/>
                    <a:gd name="connsiteX8" fmla="*/ 22228 w 31898"/>
                    <a:gd name="connsiteY8" fmla="*/ 18727 h 24993"/>
                    <a:gd name="connsiteX9" fmla="*/ 24045 w 31898"/>
                    <a:gd name="connsiteY9" fmla="*/ 16777 h 24993"/>
                    <a:gd name="connsiteX10" fmla="*/ 26136 w 31898"/>
                    <a:gd name="connsiteY10" fmla="*/ 13857 h 24993"/>
                    <a:gd name="connsiteX11" fmla="*/ 27572 w 31898"/>
                    <a:gd name="connsiteY11" fmla="*/ 11718 h 24993"/>
                    <a:gd name="connsiteX12" fmla="*/ 28471 w 31898"/>
                    <a:gd name="connsiteY12" fmla="*/ 11130 h 24993"/>
                    <a:gd name="connsiteX13" fmla="*/ 29448 w 31898"/>
                    <a:gd name="connsiteY13" fmla="*/ 10023 h 24993"/>
                    <a:gd name="connsiteX14" fmla="*/ 31176 w 31898"/>
                    <a:gd name="connsiteY14" fmla="*/ 7533 h 24993"/>
                    <a:gd name="connsiteX15" fmla="*/ 31576 w 31898"/>
                    <a:gd name="connsiteY15" fmla="*/ 99 h 24993"/>
                    <a:gd name="connsiteX16" fmla="*/ 26780 w 31898"/>
                    <a:gd name="connsiteY16" fmla="*/ 1690 h 24993"/>
                    <a:gd name="connsiteX17" fmla="*/ 25337 w 31898"/>
                    <a:gd name="connsiteY17" fmla="*/ 3366 h 24993"/>
                    <a:gd name="connsiteX18" fmla="*/ 23272 w 31898"/>
                    <a:gd name="connsiteY18" fmla="*/ 5490 h 24993"/>
                    <a:gd name="connsiteX19" fmla="*/ 20873 w 31898"/>
                    <a:gd name="connsiteY19" fmla="*/ 6130 h 24993"/>
                    <a:gd name="connsiteX20" fmla="*/ 19460 w 31898"/>
                    <a:gd name="connsiteY20" fmla="*/ 6648 h 24993"/>
                    <a:gd name="connsiteX21" fmla="*/ 18486 w 31898"/>
                    <a:gd name="connsiteY21" fmla="*/ 7840 h 24993"/>
                    <a:gd name="connsiteX22" fmla="*/ 13375 w 31898"/>
                    <a:gd name="connsiteY22" fmla="*/ 8906 h 24993"/>
                    <a:gd name="connsiteX23" fmla="*/ 7617 w 31898"/>
                    <a:gd name="connsiteY23" fmla="*/ 8906 h 24993"/>
                    <a:gd name="connsiteX24" fmla="*/ 4490 w 31898"/>
                    <a:gd name="connsiteY24" fmla="*/ 8880 h 24993"/>
                    <a:gd name="connsiteX25" fmla="*/ 2306 w 31898"/>
                    <a:gd name="connsiteY25" fmla="*/ 10012 h 24993"/>
                    <a:gd name="connsiteX26" fmla="*/ 1736 w 31898"/>
                    <a:gd name="connsiteY26" fmla="*/ 19855 h 24993"/>
                    <a:gd name="connsiteX27" fmla="*/ 3135 w 31898"/>
                    <a:gd name="connsiteY27" fmla="*/ 20854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898" h="24993">
                      <a:moveTo>
                        <a:pt x="3135" y="20851"/>
                      </a:moveTo>
                      <a:cubicBezTo>
                        <a:pt x="3631" y="21384"/>
                        <a:pt x="3931" y="21942"/>
                        <a:pt x="4534" y="22372"/>
                      </a:cubicBezTo>
                      <a:cubicBezTo>
                        <a:pt x="5393" y="22978"/>
                        <a:pt x="6425" y="22997"/>
                        <a:pt x="7169" y="23541"/>
                      </a:cubicBezTo>
                      <a:cubicBezTo>
                        <a:pt x="7558" y="23822"/>
                        <a:pt x="7595" y="24174"/>
                        <a:pt x="8102" y="24425"/>
                      </a:cubicBezTo>
                      <a:cubicBezTo>
                        <a:pt x="8435" y="24592"/>
                        <a:pt x="9375" y="24829"/>
                        <a:pt x="9778" y="24906"/>
                      </a:cubicBezTo>
                      <a:cubicBezTo>
                        <a:pt x="11099" y="25165"/>
                        <a:pt x="12125" y="24818"/>
                        <a:pt x="13268" y="24248"/>
                      </a:cubicBezTo>
                      <a:cubicBezTo>
                        <a:pt x="14241" y="23767"/>
                        <a:pt x="14500" y="23260"/>
                        <a:pt x="15292" y="22453"/>
                      </a:cubicBezTo>
                      <a:cubicBezTo>
                        <a:pt x="16214" y="21509"/>
                        <a:pt x="17702" y="21191"/>
                        <a:pt x="18768" y="20529"/>
                      </a:cubicBezTo>
                      <a:cubicBezTo>
                        <a:pt x="19870" y="19852"/>
                        <a:pt x="21103" y="19441"/>
                        <a:pt x="22228" y="18727"/>
                      </a:cubicBezTo>
                      <a:cubicBezTo>
                        <a:pt x="23231" y="18086"/>
                        <a:pt x="23382" y="17779"/>
                        <a:pt x="24045" y="16777"/>
                      </a:cubicBezTo>
                      <a:cubicBezTo>
                        <a:pt x="24722" y="15748"/>
                        <a:pt x="25559" y="14904"/>
                        <a:pt x="26136" y="13857"/>
                      </a:cubicBezTo>
                      <a:cubicBezTo>
                        <a:pt x="26536" y="13139"/>
                        <a:pt x="26994" y="12258"/>
                        <a:pt x="27572" y="11718"/>
                      </a:cubicBezTo>
                      <a:cubicBezTo>
                        <a:pt x="27738" y="11559"/>
                        <a:pt x="28245" y="11300"/>
                        <a:pt x="28471" y="11130"/>
                      </a:cubicBezTo>
                      <a:cubicBezTo>
                        <a:pt x="28949" y="10778"/>
                        <a:pt x="29134" y="10393"/>
                        <a:pt x="29448" y="10023"/>
                      </a:cubicBezTo>
                      <a:cubicBezTo>
                        <a:pt x="30063" y="9287"/>
                        <a:pt x="30762" y="8428"/>
                        <a:pt x="31176" y="7533"/>
                      </a:cubicBezTo>
                      <a:cubicBezTo>
                        <a:pt x="32017" y="5716"/>
                        <a:pt x="32087" y="2034"/>
                        <a:pt x="31576" y="99"/>
                      </a:cubicBezTo>
                      <a:cubicBezTo>
                        <a:pt x="29966" y="-331"/>
                        <a:pt x="27942" y="724"/>
                        <a:pt x="26780" y="1690"/>
                      </a:cubicBezTo>
                      <a:cubicBezTo>
                        <a:pt x="26247" y="2134"/>
                        <a:pt x="25921" y="2926"/>
                        <a:pt x="25337" y="3366"/>
                      </a:cubicBezTo>
                      <a:cubicBezTo>
                        <a:pt x="24286" y="4158"/>
                        <a:pt x="23308" y="3947"/>
                        <a:pt x="23272" y="5490"/>
                      </a:cubicBezTo>
                      <a:cubicBezTo>
                        <a:pt x="22439" y="5642"/>
                        <a:pt x="21621" y="5853"/>
                        <a:pt x="20873" y="6130"/>
                      </a:cubicBezTo>
                      <a:cubicBezTo>
                        <a:pt x="20222" y="6375"/>
                        <a:pt x="20155" y="6104"/>
                        <a:pt x="19460" y="6648"/>
                      </a:cubicBezTo>
                      <a:cubicBezTo>
                        <a:pt x="19041" y="6974"/>
                        <a:pt x="18853" y="7496"/>
                        <a:pt x="18486" y="7840"/>
                      </a:cubicBezTo>
                      <a:cubicBezTo>
                        <a:pt x="17302" y="8939"/>
                        <a:pt x="15052" y="8917"/>
                        <a:pt x="13375" y="8906"/>
                      </a:cubicBezTo>
                      <a:cubicBezTo>
                        <a:pt x="11458" y="8891"/>
                        <a:pt x="9538" y="8906"/>
                        <a:pt x="7617" y="8906"/>
                      </a:cubicBezTo>
                      <a:cubicBezTo>
                        <a:pt x="6603" y="8906"/>
                        <a:pt x="5478" y="8739"/>
                        <a:pt x="4490" y="8880"/>
                      </a:cubicBezTo>
                      <a:cubicBezTo>
                        <a:pt x="3494" y="9020"/>
                        <a:pt x="3217" y="9657"/>
                        <a:pt x="2306" y="10012"/>
                      </a:cubicBezTo>
                      <a:cubicBezTo>
                        <a:pt x="-462" y="15237"/>
                        <a:pt x="-843" y="17728"/>
                        <a:pt x="1736" y="19855"/>
                      </a:cubicBezTo>
                      <a:cubicBezTo>
                        <a:pt x="2188" y="20229"/>
                        <a:pt x="2698" y="20388"/>
                        <a:pt x="3135" y="20854"/>
                      </a:cubicBezTo>
                      <a:close/>
                    </a:path>
                  </a:pathLst>
                </a:custGeom>
                <a:grpFill/>
                <a:ln w="369" cap="flat">
                  <a:noFill/>
                  <a:prstDash val="solid"/>
                  <a:miter/>
                </a:ln>
              </p:spPr>
              <p:txBody>
                <a:bodyPr rtlCol="0" anchor="ctr"/>
                <a:lstStyle/>
                <a:p>
                  <a:endParaRPr lang="de-DE"/>
                </a:p>
              </p:txBody>
            </p:sp>
            <p:sp>
              <p:nvSpPr>
                <p:cNvPr id="244" name="Freihandform 243">
                  <a:extLst>
                    <a:ext uri="{FF2B5EF4-FFF2-40B4-BE49-F238E27FC236}">
                      <a16:creationId xmlns:a16="http://schemas.microsoft.com/office/drawing/2014/main" id="{C33DAC0D-A6B9-8E87-3F39-8747104629DD}"/>
                    </a:ext>
                  </a:extLst>
                </p:cNvPr>
                <p:cNvSpPr/>
                <p:nvPr/>
              </p:nvSpPr>
              <p:spPr>
                <a:xfrm>
                  <a:off x="1896999" y="4107228"/>
                  <a:ext cx="43087" cy="117251"/>
                </a:xfrm>
                <a:custGeom>
                  <a:avLst/>
                  <a:gdLst>
                    <a:gd name="connsiteX0" fmla="*/ 172 w 43087"/>
                    <a:gd name="connsiteY0" fmla="*/ 19686 h 117251"/>
                    <a:gd name="connsiteX1" fmla="*/ 1278 w 43087"/>
                    <a:gd name="connsiteY1" fmla="*/ 20785 h 117251"/>
                    <a:gd name="connsiteX2" fmla="*/ 1619 w 43087"/>
                    <a:gd name="connsiteY2" fmla="*/ 21643 h 117251"/>
                    <a:gd name="connsiteX3" fmla="*/ 2362 w 43087"/>
                    <a:gd name="connsiteY3" fmla="*/ 22594 h 117251"/>
                    <a:gd name="connsiteX4" fmla="*/ 6060 w 43087"/>
                    <a:gd name="connsiteY4" fmla="*/ 25917 h 117251"/>
                    <a:gd name="connsiteX5" fmla="*/ 7718 w 43087"/>
                    <a:gd name="connsiteY5" fmla="*/ 27231 h 117251"/>
                    <a:gd name="connsiteX6" fmla="*/ 10101 w 43087"/>
                    <a:gd name="connsiteY6" fmla="*/ 28234 h 117251"/>
                    <a:gd name="connsiteX7" fmla="*/ 11685 w 43087"/>
                    <a:gd name="connsiteY7" fmla="*/ 29677 h 117251"/>
                    <a:gd name="connsiteX8" fmla="*/ 13139 w 43087"/>
                    <a:gd name="connsiteY8" fmla="*/ 30795 h 117251"/>
                    <a:gd name="connsiteX9" fmla="*/ 14464 w 43087"/>
                    <a:gd name="connsiteY9" fmla="*/ 31934 h 117251"/>
                    <a:gd name="connsiteX10" fmla="*/ 17528 w 43087"/>
                    <a:gd name="connsiteY10" fmla="*/ 34047 h 117251"/>
                    <a:gd name="connsiteX11" fmla="*/ 19094 w 43087"/>
                    <a:gd name="connsiteY11" fmla="*/ 35150 h 117251"/>
                    <a:gd name="connsiteX12" fmla="*/ 20367 w 43087"/>
                    <a:gd name="connsiteY12" fmla="*/ 35772 h 117251"/>
                    <a:gd name="connsiteX13" fmla="*/ 21921 w 43087"/>
                    <a:gd name="connsiteY13" fmla="*/ 38728 h 117251"/>
                    <a:gd name="connsiteX14" fmla="*/ 23054 w 43087"/>
                    <a:gd name="connsiteY14" fmla="*/ 43284 h 117251"/>
                    <a:gd name="connsiteX15" fmla="*/ 23065 w 43087"/>
                    <a:gd name="connsiteY15" fmla="*/ 49993 h 117251"/>
                    <a:gd name="connsiteX16" fmla="*/ 22391 w 43087"/>
                    <a:gd name="connsiteY16" fmla="*/ 52442 h 117251"/>
                    <a:gd name="connsiteX17" fmla="*/ 22258 w 43087"/>
                    <a:gd name="connsiteY17" fmla="*/ 53160 h 117251"/>
                    <a:gd name="connsiteX18" fmla="*/ 21870 w 43087"/>
                    <a:gd name="connsiteY18" fmla="*/ 53305 h 117251"/>
                    <a:gd name="connsiteX19" fmla="*/ 21081 w 43087"/>
                    <a:gd name="connsiteY19" fmla="*/ 54267 h 117251"/>
                    <a:gd name="connsiteX20" fmla="*/ 20741 w 43087"/>
                    <a:gd name="connsiteY20" fmla="*/ 55021 h 117251"/>
                    <a:gd name="connsiteX21" fmla="*/ 20115 w 43087"/>
                    <a:gd name="connsiteY21" fmla="*/ 55610 h 117251"/>
                    <a:gd name="connsiteX22" fmla="*/ 15234 w 43087"/>
                    <a:gd name="connsiteY22" fmla="*/ 60606 h 117251"/>
                    <a:gd name="connsiteX23" fmla="*/ 14168 w 43087"/>
                    <a:gd name="connsiteY23" fmla="*/ 61061 h 117251"/>
                    <a:gd name="connsiteX24" fmla="*/ 13465 w 43087"/>
                    <a:gd name="connsiteY24" fmla="*/ 61853 h 117251"/>
                    <a:gd name="connsiteX25" fmla="*/ 12244 w 43087"/>
                    <a:gd name="connsiteY25" fmla="*/ 62530 h 117251"/>
                    <a:gd name="connsiteX26" fmla="*/ 10945 w 43087"/>
                    <a:gd name="connsiteY26" fmla="*/ 64043 h 117251"/>
                    <a:gd name="connsiteX27" fmla="*/ 10456 w 43087"/>
                    <a:gd name="connsiteY27" fmla="*/ 64561 h 117251"/>
                    <a:gd name="connsiteX28" fmla="*/ 8539 w 43087"/>
                    <a:gd name="connsiteY28" fmla="*/ 66249 h 117251"/>
                    <a:gd name="connsiteX29" fmla="*/ 7544 w 43087"/>
                    <a:gd name="connsiteY29" fmla="*/ 67573 h 117251"/>
                    <a:gd name="connsiteX30" fmla="*/ 6781 w 43087"/>
                    <a:gd name="connsiteY30" fmla="*/ 67758 h 117251"/>
                    <a:gd name="connsiteX31" fmla="*/ 6341 w 43087"/>
                    <a:gd name="connsiteY31" fmla="*/ 69043 h 117251"/>
                    <a:gd name="connsiteX32" fmla="*/ 5590 w 43087"/>
                    <a:gd name="connsiteY32" fmla="*/ 70301 h 117251"/>
                    <a:gd name="connsiteX33" fmla="*/ 4594 w 43087"/>
                    <a:gd name="connsiteY33" fmla="*/ 72066 h 117251"/>
                    <a:gd name="connsiteX34" fmla="*/ 3450 w 43087"/>
                    <a:gd name="connsiteY34" fmla="*/ 73328 h 117251"/>
                    <a:gd name="connsiteX35" fmla="*/ 3110 w 43087"/>
                    <a:gd name="connsiteY35" fmla="*/ 76477 h 117251"/>
                    <a:gd name="connsiteX36" fmla="*/ 3110 w 43087"/>
                    <a:gd name="connsiteY36" fmla="*/ 83067 h 117251"/>
                    <a:gd name="connsiteX37" fmla="*/ 3110 w 43087"/>
                    <a:gd name="connsiteY37" fmla="*/ 89787 h 117251"/>
                    <a:gd name="connsiteX38" fmla="*/ 3058 w 43087"/>
                    <a:gd name="connsiteY38" fmla="*/ 92574 h 117251"/>
                    <a:gd name="connsiteX39" fmla="*/ 2085 w 43087"/>
                    <a:gd name="connsiteY39" fmla="*/ 93458 h 117251"/>
                    <a:gd name="connsiteX40" fmla="*/ 1356 w 43087"/>
                    <a:gd name="connsiteY40" fmla="*/ 94868 h 117251"/>
                    <a:gd name="connsiteX41" fmla="*/ 138 w 43087"/>
                    <a:gd name="connsiteY41" fmla="*/ 100937 h 117251"/>
                    <a:gd name="connsiteX42" fmla="*/ 538 w 43087"/>
                    <a:gd name="connsiteY42" fmla="*/ 102609 h 117251"/>
                    <a:gd name="connsiteX43" fmla="*/ 786 w 43087"/>
                    <a:gd name="connsiteY43" fmla="*/ 104493 h 117251"/>
                    <a:gd name="connsiteX44" fmla="*/ 2251 w 43087"/>
                    <a:gd name="connsiteY44" fmla="*/ 107128 h 117251"/>
                    <a:gd name="connsiteX45" fmla="*/ 3487 w 43087"/>
                    <a:gd name="connsiteY45" fmla="*/ 109059 h 117251"/>
                    <a:gd name="connsiteX46" fmla="*/ 4205 w 43087"/>
                    <a:gd name="connsiteY46" fmla="*/ 110861 h 117251"/>
                    <a:gd name="connsiteX47" fmla="*/ 7044 w 43087"/>
                    <a:gd name="connsiteY47" fmla="*/ 113589 h 117251"/>
                    <a:gd name="connsiteX48" fmla="*/ 9772 w 43087"/>
                    <a:gd name="connsiteY48" fmla="*/ 115202 h 117251"/>
                    <a:gd name="connsiteX49" fmla="*/ 11929 w 43087"/>
                    <a:gd name="connsiteY49" fmla="*/ 115620 h 117251"/>
                    <a:gd name="connsiteX50" fmla="*/ 12684 w 43087"/>
                    <a:gd name="connsiteY50" fmla="*/ 116305 h 117251"/>
                    <a:gd name="connsiteX51" fmla="*/ 13887 w 43087"/>
                    <a:gd name="connsiteY51" fmla="*/ 116346 h 117251"/>
                    <a:gd name="connsiteX52" fmla="*/ 17517 w 43087"/>
                    <a:gd name="connsiteY52" fmla="*/ 117115 h 117251"/>
                    <a:gd name="connsiteX53" fmla="*/ 20530 w 43087"/>
                    <a:gd name="connsiteY53" fmla="*/ 117104 h 117251"/>
                    <a:gd name="connsiteX54" fmla="*/ 23454 w 43087"/>
                    <a:gd name="connsiteY54" fmla="*/ 117104 h 117251"/>
                    <a:gd name="connsiteX55" fmla="*/ 27410 w 43087"/>
                    <a:gd name="connsiteY55" fmla="*/ 117119 h 117251"/>
                    <a:gd name="connsiteX56" fmla="*/ 29027 w 43087"/>
                    <a:gd name="connsiteY56" fmla="*/ 115539 h 117251"/>
                    <a:gd name="connsiteX57" fmla="*/ 31436 w 43087"/>
                    <a:gd name="connsiteY57" fmla="*/ 112949 h 117251"/>
                    <a:gd name="connsiteX58" fmla="*/ 32931 w 43087"/>
                    <a:gd name="connsiteY58" fmla="*/ 111095 h 117251"/>
                    <a:gd name="connsiteX59" fmla="*/ 34138 w 43087"/>
                    <a:gd name="connsiteY59" fmla="*/ 109204 h 117251"/>
                    <a:gd name="connsiteX60" fmla="*/ 34501 w 43087"/>
                    <a:gd name="connsiteY60" fmla="*/ 107942 h 117251"/>
                    <a:gd name="connsiteX61" fmla="*/ 34782 w 43087"/>
                    <a:gd name="connsiteY61" fmla="*/ 106969 h 117251"/>
                    <a:gd name="connsiteX62" fmla="*/ 35600 w 43087"/>
                    <a:gd name="connsiteY62" fmla="*/ 104260 h 117251"/>
                    <a:gd name="connsiteX63" fmla="*/ 35966 w 43087"/>
                    <a:gd name="connsiteY63" fmla="*/ 103364 h 117251"/>
                    <a:gd name="connsiteX64" fmla="*/ 36255 w 43087"/>
                    <a:gd name="connsiteY64" fmla="*/ 101951 h 117251"/>
                    <a:gd name="connsiteX65" fmla="*/ 37073 w 43087"/>
                    <a:gd name="connsiteY65" fmla="*/ 95686 h 117251"/>
                    <a:gd name="connsiteX66" fmla="*/ 37073 w 43087"/>
                    <a:gd name="connsiteY66" fmla="*/ 89506 h 117251"/>
                    <a:gd name="connsiteX67" fmla="*/ 37095 w 43087"/>
                    <a:gd name="connsiteY67" fmla="*/ 86453 h 117251"/>
                    <a:gd name="connsiteX68" fmla="*/ 36913 w 43087"/>
                    <a:gd name="connsiteY68" fmla="*/ 85802 h 117251"/>
                    <a:gd name="connsiteX69" fmla="*/ 36503 w 43087"/>
                    <a:gd name="connsiteY69" fmla="*/ 85647 h 117251"/>
                    <a:gd name="connsiteX70" fmla="*/ 36336 w 43087"/>
                    <a:gd name="connsiteY70" fmla="*/ 84322 h 117251"/>
                    <a:gd name="connsiteX71" fmla="*/ 36418 w 43087"/>
                    <a:gd name="connsiteY71" fmla="*/ 80544 h 117251"/>
                    <a:gd name="connsiteX72" fmla="*/ 37339 w 43087"/>
                    <a:gd name="connsiteY72" fmla="*/ 77480 h 117251"/>
                    <a:gd name="connsiteX73" fmla="*/ 38645 w 43087"/>
                    <a:gd name="connsiteY73" fmla="*/ 75304 h 117251"/>
                    <a:gd name="connsiteX74" fmla="*/ 39667 w 43087"/>
                    <a:gd name="connsiteY74" fmla="*/ 72432 h 117251"/>
                    <a:gd name="connsiteX75" fmla="*/ 39948 w 43087"/>
                    <a:gd name="connsiteY75" fmla="*/ 69128 h 117251"/>
                    <a:gd name="connsiteX76" fmla="*/ 40104 w 43087"/>
                    <a:gd name="connsiteY76" fmla="*/ 66134 h 117251"/>
                    <a:gd name="connsiteX77" fmla="*/ 41506 w 43087"/>
                    <a:gd name="connsiteY77" fmla="*/ 63951 h 117251"/>
                    <a:gd name="connsiteX78" fmla="*/ 42246 w 43087"/>
                    <a:gd name="connsiteY78" fmla="*/ 62744 h 117251"/>
                    <a:gd name="connsiteX79" fmla="*/ 42613 w 43087"/>
                    <a:gd name="connsiteY79" fmla="*/ 61786 h 117251"/>
                    <a:gd name="connsiteX80" fmla="*/ 42924 w 43087"/>
                    <a:gd name="connsiteY80" fmla="*/ 61634 h 117251"/>
                    <a:gd name="connsiteX81" fmla="*/ 42987 w 43087"/>
                    <a:gd name="connsiteY81" fmla="*/ 58859 h 117251"/>
                    <a:gd name="connsiteX82" fmla="*/ 43012 w 43087"/>
                    <a:gd name="connsiteY82" fmla="*/ 57379 h 117251"/>
                    <a:gd name="connsiteX83" fmla="*/ 42243 w 43087"/>
                    <a:gd name="connsiteY83" fmla="*/ 56291 h 117251"/>
                    <a:gd name="connsiteX84" fmla="*/ 41343 w 43087"/>
                    <a:gd name="connsiteY84" fmla="*/ 55121 h 117251"/>
                    <a:gd name="connsiteX85" fmla="*/ 40033 w 43087"/>
                    <a:gd name="connsiteY85" fmla="*/ 55081 h 117251"/>
                    <a:gd name="connsiteX86" fmla="*/ 37817 w 43087"/>
                    <a:gd name="connsiteY86" fmla="*/ 55081 h 117251"/>
                    <a:gd name="connsiteX87" fmla="*/ 34575 w 43087"/>
                    <a:gd name="connsiteY87" fmla="*/ 55084 h 117251"/>
                    <a:gd name="connsiteX88" fmla="*/ 32495 w 43087"/>
                    <a:gd name="connsiteY88" fmla="*/ 54063 h 117251"/>
                    <a:gd name="connsiteX89" fmla="*/ 30900 w 43087"/>
                    <a:gd name="connsiteY89" fmla="*/ 53534 h 117251"/>
                    <a:gd name="connsiteX90" fmla="*/ 28849 w 43087"/>
                    <a:gd name="connsiteY90" fmla="*/ 52209 h 117251"/>
                    <a:gd name="connsiteX91" fmla="*/ 27436 w 43087"/>
                    <a:gd name="connsiteY91" fmla="*/ 50729 h 117251"/>
                    <a:gd name="connsiteX92" fmla="*/ 27476 w 43087"/>
                    <a:gd name="connsiteY92" fmla="*/ 49537 h 117251"/>
                    <a:gd name="connsiteX93" fmla="*/ 27765 w 43087"/>
                    <a:gd name="connsiteY93" fmla="*/ 46869 h 117251"/>
                    <a:gd name="connsiteX94" fmla="*/ 27932 w 43087"/>
                    <a:gd name="connsiteY94" fmla="*/ 43894 h 117251"/>
                    <a:gd name="connsiteX95" fmla="*/ 28202 w 43087"/>
                    <a:gd name="connsiteY95" fmla="*/ 42510 h 117251"/>
                    <a:gd name="connsiteX96" fmla="*/ 28894 w 43087"/>
                    <a:gd name="connsiteY96" fmla="*/ 41411 h 117251"/>
                    <a:gd name="connsiteX97" fmla="*/ 28946 w 43087"/>
                    <a:gd name="connsiteY97" fmla="*/ 40220 h 117251"/>
                    <a:gd name="connsiteX98" fmla="*/ 29245 w 43087"/>
                    <a:gd name="connsiteY98" fmla="*/ 38754 h 117251"/>
                    <a:gd name="connsiteX99" fmla="*/ 29689 w 43087"/>
                    <a:gd name="connsiteY99" fmla="*/ 34747 h 117251"/>
                    <a:gd name="connsiteX100" fmla="*/ 29701 w 43087"/>
                    <a:gd name="connsiteY100" fmla="*/ 32541 h 117251"/>
                    <a:gd name="connsiteX101" fmla="*/ 29404 w 43087"/>
                    <a:gd name="connsiteY101" fmla="*/ 31749 h 117251"/>
                    <a:gd name="connsiteX102" fmla="*/ 29249 w 43087"/>
                    <a:gd name="connsiteY102" fmla="*/ 30306 h 117251"/>
                    <a:gd name="connsiteX103" fmla="*/ 27917 w 43087"/>
                    <a:gd name="connsiteY103" fmla="*/ 28867 h 117251"/>
                    <a:gd name="connsiteX104" fmla="*/ 27761 w 43087"/>
                    <a:gd name="connsiteY104" fmla="*/ 28193 h 117251"/>
                    <a:gd name="connsiteX105" fmla="*/ 27373 w 43087"/>
                    <a:gd name="connsiteY105" fmla="*/ 27853 h 117251"/>
                    <a:gd name="connsiteX106" fmla="*/ 27014 w 43087"/>
                    <a:gd name="connsiteY106" fmla="*/ 27102 h 117251"/>
                    <a:gd name="connsiteX107" fmla="*/ 26751 w 43087"/>
                    <a:gd name="connsiteY107" fmla="*/ 26269 h 117251"/>
                    <a:gd name="connsiteX108" fmla="*/ 25974 w 43087"/>
                    <a:gd name="connsiteY108" fmla="*/ 25636 h 117251"/>
                    <a:gd name="connsiteX109" fmla="*/ 25563 w 43087"/>
                    <a:gd name="connsiteY109" fmla="*/ 24881 h 117251"/>
                    <a:gd name="connsiteX110" fmla="*/ 24497 w 43087"/>
                    <a:gd name="connsiteY110" fmla="*/ 24430 h 117251"/>
                    <a:gd name="connsiteX111" fmla="*/ 23046 w 43087"/>
                    <a:gd name="connsiteY111" fmla="*/ 23408 h 117251"/>
                    <a:gd name="connsiteX112" fmla="*/ 21585 w 43087"/>
                    <a:gd name="connsiteY112" fmla="*/ 22568 h 117251"/>
                    <a:gd name="connsiteX113" fmla="*/ 20134 w 43087"/>
                    <a:gd name="connsiteY113" fmla="*/ 22139 h 117251"/>
                    <a:gd name="connsiteX114" fmla="*/ 19560 w 43087"/>
                    <a:gd name="connsiteY114" fmla="*/ 21266 h 117251"/>
                    <a:gd name="connsiteX115" fmla="*/ 18209 w 43087"/>
                    <a:gd name="connsiteY115" fmla="*/ 20840 h 117251"/>
                    <a:gd name="connsiteX116" fmla="*/ 17121 w 43087"/>
                    <a:gd name="connsiteY116" fmla="*/ 19634 h 117251"/>
                    <a:gd name="connsiteX117" fmla="*/ 17195 w 43087"/>
                    <a:gd name="connsiteY117" fmla="*/ 17477 h 117251"/>
                    <a:gd name="connsiteX118" fmla="*/ 17806 w 43087"/>
                    <a:gd name="connsiteY118" fmla="*/ 17358 h 117251"/>
                    <a:gd name="connsiteX119" fmla="*/ 17950 w 43087"/>
                    <a:gd name="connsiteY119" fmla="*/ 14909 h 117251"/>
                    <a:gd name="connsiteX120" fmla="*/ 18239 w 43087"/>
                    <a:gd name="connsiteY120" fmla="*/ 12603 h 117251"/>
                    <a:gd name="connsiteX121" fmla="*/ 18250 w 43087"/>
                    <a:gd name="connsiteY121" fmla="*/ 8351 h 117251"/>
                    <a:gd name="connsiteX122" fmla="*/ 16748 w 43087"/>
                    <a:gd name="connsiteY122" fmla="*/ 4203 h 117251"/>
                    <a:gd name="connsiteX123" fmla="*/ 12699 w 43087"/>
                    <a:gd name="connsiteY123" fmla="*/ 55 h 117251"/>
                    <a:gd name="connsiteX124" fmla="*/ 6496 w 43087"/>
                    <a:gd name="connsiteY124" fmla="*/ 869 h 117251"/>
                    <a:gd name="connsiteX125" fmla="*/ 5486 w 43087"/>
                    <a:gd name="connsiteY125" fmla="*/ 2282 h 117251"/>
                    <a:gd name="connsiteX126" fmla="*/ 4561 w 43087"/>
                    <a:gd name="connsiteY126" fmla="*/ 4207 h 117251"/>
                    <a:gd name="connsiteX127" fmla="*/ 3095 w 43087"/>
                    <a:gd name="connsiteY127" fmla="*/ 6349 h 117251"/>
                    <a:gd name="connsiteX128" fmla="*/ 1911 w 43087"/>
                    <a:gd name="connsiteY128" fmla="*/ 9128 h 117251"/>
                    <a:gd name="connsiteX129" fmla="*/ 1237 w 43087"/>
                    <a:gd name="connsiteY129" fmla="*/ 9724 h 117251"/>
                    <a:gd name="connsiteX130" fmla="*/ 886 w 43087"/>
                    <a:gd name="connsiteY130" fmla="*/ 10779 h 117251"/>
                    <a:gd name="connsiteX131" fmla="*/ 131 w 43087"/>
                    <a:gd name="connsiteY131" fmla="*/ 12392 h 117251"/>
                    <a:gd name="connsiteX132" fmla="*/ 153 w 43087"/>
                    <a:gd name="connsiteY132" fmla="*/ 14712 h 117251"/>
                    <a:gd name="connsiteX133" fmla="*/ 164 w 43087"/>
                    <a:gd name="connsiteY133" fmla="*/ 19652 h 1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3087" h="117251">
                      <a:moveTo>
                        <a:pt x="172" y="19686"/>
                      </a:moveTo>
                      <a:cubicBezTo>
                        <a:pt x="375" y="20422"/>
                        <a:pt x="908" y="20248"/>
                        <a:pt x="1278" y="20785"/>
                      </a:cubicBezTo>
                      <a:cubicBezTo>
                        <a:pt x="1448" y="21022"/>
                        <a:pt x="1463" y="21384"/>
                        <a:pt x="1619" y="21643"/>
                      </a:cubicBezTo>
                      <a:cubicBezTo>
                        <a:pt x="1822" y="21980"/>
                        <a:pt x="2140" y="22254"/>
                        <a:pt x="2362" y="22594"/>
                      </a:cubicBezTo>
                      <a:cubicBezTo>
                        <a:pt x="3166" y="23849"/>
                        <a:pt x="4735" y="25236"/>
                        <a:pt x="6060" y="25917"/>
                      </a:cubicBezTo>
                      <a:cubicBezTo>
                        <a:pt x="6726" y="26258"/>
                        <a:pt x="7088" y="26828"/>
                        <a:pt x="7718" y="27231"/>
                      </a:cubicBezTo>
                      <a:cubicBezTo>
                        <a:pt x="8436" y="27697"/>
                        <a:pt x="9309" y="27919"/>
                        <a:pt x="10101" y="28234"/>
                      </a:cubicBezTo>
                      <a:cubicBezTo>
                        <a:pt x="10001" y="29129"/>
                        <a:pt x="11085" y="29462"/>
                        <a:pt x="11685" y="29677"/>
                      </a:cubicBezTo>
                      <a:cubicBezTo>
                        <a:pt x="12273" y="29888"/>
                        <a:pt x="12710" y="30413"/>
                        <a:pt x="13139" y="30795"/>
                      </a:cubicBezTo>
                      <a:cubicBezTo>
                        <a:pt x="13580" y="31183"/>
                        <a:pt x="14035" y="31512"/>
                        <a:pt x="14464" y="31934"/>
                      </a:cubicBezTo>
                      <a:cubicBezTo>
                        <a:pt x="15382" y="32815"/>
                        <a:pt x="16751" y="33085"/>
                        <a:pt x="17528" y="34047"/>
                      </a:cubicBezTo>
                      <a:cubicBezTo>
                        <a:pt x="18102" y="34758"/>
                        <a:pt x="18232" y="34706"/>
                        <a:pt x="19094" y="35150"/>
                      </a:cubicBezTo>
                      <a:cubicBezTo>
                        <a:pt x="19471" y="35354"/>
                        <a:pt x="20004" y="35564"/>
                        <a:pt x="20367" y="35772"/>
                      </a:cubicBezTo>
                      <a:cubicBezTo>
                        <a:pt x="21585" y="36456"/>
                        <a:pt x="21544" y="37548"/>
                        <a:pt x="21921" y="38728"/>
                      </a:cubicBezTo>
                      <a:cubicBezTo>
                        <a:pt x="22417" y="40275"/>
                        <a:pt x="23002" y="41626"/>
                        <a:pt x="23054" y="43284"/>
                      </a:cubicBezTo>
                      <a:cubicBezTo>
                        <a:pt x="23128" y="45474"/>
                        <a:pt x="23231" y="47813"/>
                        <a:pt x="23065" y="49993"/>
                      </a:cubicBezTo>
                      <a:cubicBezTo>
                        <a:pt x="23009" y="50796"/>
                        <a:pt x="22728" y="51710"/>
                        <a:pt x="22391" y="52442"/>
                      </a:cubicBezTo>
                      <a:cubicBezTo>
                        <a:pt x="22380" y="52690"/>
                        <a:pt x="22340" y="52931"/>
                        <a:pt x="22258" y="53160"/>
                      </a:cubicBezTo>
                      <a:cubicBezTo>
                        <a:pt x="22129" y="53208"/>
                        <a:pt x="21999" y="53260"/>
                        <a:pt x="21870" y="53305"/>
                      </a:cubicBezTo>
                      <a:cubicBezTo>
                        <a:pt x="21444" y="53490"/>
                        <a:pt x="21181" y="53811"/>
                        <a:pt x="21081" y="54267"/>
                      </a:cubicBezTo>
                      <a:cubicBezTo>
                        <a:pt x="21033" y="54552"/>
                        <a:pt x="20922" y="54799"/>
                        <a:pt x="20741" y="55021"/>
                      </a:cubicBezTo>
                      <a:cubicBezTo>
                        <a:pt x="20596" y="55229"/>
                        <a:pt x="20286" y="55432"/>
                        <a:pt x="20115" y="55610"/>
                      </a:cubicBezTo>
                      <a:cubicBezTo>
                        <a:pt x="18542" y="57275"/>
                        <a:pt x="17236" y="59540"/>
                        <a:pt x="15234" y="60606"/>
                      </a:cubicBezTo>
                      <a:cubicBezTo>
                        <a:pt x="14794" y="60554"/>
                        <a:pt x="14438" y="60709"/>
                        <a:pt x="14168" y="61061"/>
                      </a:cubicBezTo>
                      <a:cubicBezTo>
                        <a:pt x="14009" y="61397"/>
                        <a:pt x="13776" y="61660"/>
                        <a:pt x="13465" y="61853"/>
                      </a:cubicBezTo>
                      <a:cubicBezTo>
                        <a:pt x="12936" y="62186"/>
                        <a:pt x="12695" y="62056"/>
                        <a:pt x="12244" y="62530"/>
                      </a:cubicBezTo>
                      <a:cubicBezTo>
                        <a:pt x="11748" y="63059"/>
                        <a:pt x="11559" y="63566"/>
                        <a:pt x="10945" y="64043"/>
                      </a:cubicBezTo>
                      <a:cubicBezTo>
                        <a:pt x="10760" y="64188"/>
                        <a:pt x="10637" y="64417"/>
                        <a:pt x="10456" y="64561"/>
                      </a:cubicBezTo>
                      <a:cubicBezTo>
                        <a:pt x="9727" y="65142"/>
                        <a:pt x="9079" y="65505"/>
                        <a:pt x="8539" y="66249"/>
                      </a:cubicBezTo>
                      <a:cubicBezTo>
                        <a:pt x="8176" y="66756"/>
                        <a:pt x="8154" y="67252"/>
                        <a:pt x="7544" y="67573"/>
                      </a:cubicBezTo>
                      <a:cubicBezTo>
                        <a:pt x="7270" y="67562"/>
                        <a:pt x="7014" y="67625"/>
                        <a:pt x="6781" y="67758"/>
                      </a:cubicBezTo>
                      <a:cubicBezTo>
                        <a:pt x="6559" y="68162"/>
                        <a:pt x="6415" y="68587"/>
                        <a:pt x="6341" y="69043"/>
                      </a:cubicBezTo>
                      <a:cubicBezTo>
                        <a:pt x="6097" y="69505"/>
                        <a:pt x="5812" y="69831"/>
                        <a:pt x="5590" y="70301"/>
                      </a:cubicBezTo>
                      <a:cubicBezTo>
                        <a:pt x="5242" y="71052"/>
                        <a:pt x="5201" y="71455"/>
                        <a:pt x="4594" y="72066"/>
                      </a:cubicBezTo>
                      <a:cubicBezTo>
                        <a:pt x="4176" y="72491"/>
                        <a:pt x="3747" y="72784"/>
                        <a:pt x="3450" y="73328"/>
                      </a:cubicBezTo>
                      <a:cubicBezTo>
                        <a:pt x="2932" y="74290"/>
                        <a:pt x="3103" y="75418"/>
                        <a:pt x="3110" y="76477"/>
                      </a:cubicBezTo>
                      <a:cubicBezTo>
                        <a:pt x="3114" y="78671"/>
                        <a:pt x="3110" y="80866"/>
                        <a:pt x="3110" y="83067"/>
                      </a:cubicBezTo>
                      <a:lnTo>
                        <a:pt x="3110" y="89787"/>
                      </a:lnTo>
                      <a:cubicBezTo>
                        <a:pt x="3110" y="90498"/>
                        <a:pt x="3410" y="91941"/>
                        <a:pt x="3058" y="92574"/>
                      </a:cubicBezTo>
                      <a:cubicBezTo>
                        <a:pt x="2862" y="92922"/>
                        <a:pt x="2344" y="93129"/>
                        <a:pt x="2085" y="93458"/>
                      </a:cubicBezTo>
                      <a:cubicBezTo>
                        <a:pt x="1785" y="93843"/>
                        <a:pt x="1578" y="94435"/>
                        <a:pt x="1356" y="94868"/>
                      </a:cubicBezTo>
                      <a:cubicBezTo>
                        <a:pt x="320" y="96866"/>
                        <a:pt x="-80" y="98661"/>
                        <a:pt x="138" y="100937"/>
                      </a:cubicBezTo>
                      <a:cubicBezTo>
                        <a:pt x="190" y="101521"/>
                        <a:pt x="445" y="102036"/>
                        <a:pt x="538" y="102609"/>
                      </a:cubicBezTo>
                      <a:cubicBezTo>
                        <a:pt x="641" y="103261"/>
                        <a:pt x="512" y="103845"/>
                        <a:pt x="786" y="104493"/>
                      </a:cubicBezTo>
                      <a:cubicBezTo>
                        <a:pt x="1163" y="105385"/>
                        <a:pt x="1785" y="106258"/>
                        <a:pt x="2251" y="107128"/>
                      </a:cubicBezTo>
                      <a:cubicBezTo>
                        <a:pt x="2640" y="107864"/>
                        <a:pt x="3203" y="108308"/>
                        <a:pt x="3487" y="109059"/>
                      </a:cubicBezTo>
                      <a:cubicBezTo>
                        <a:pt x="3761" y="109777"/>
                        <a:pt x="3658" y="110214"/>
                        <a:pt x="4205" y="110861"/>
                      </a:cubicBezTo>
                      <a:cubicBezTo>
                        <a:pt x="5086" y="111898"/>
                        <a:pt x="5941" y="112793"/>
                        <a:pt x="7044" y="113589"/>
                      </a:cubicBezTo>
                      <a:cubicBezTo>
                        <a:pt x="7977" y="114262"/>
                        <a:pt x="8628" y="114902"/>
                        <a:pt x="9772" y="115202"/>
                      </a:cubicBezTo>
                      <a:cubicBezTo>
                        <a:pt x="10356" y="115358"/>
                        <a:pt x="11418" y="115346"/>
                        <a:pt x="11929" y="115620"/>
                      </a:cubicBezTo>
                      <a:cubicBezTo>
                        <a:pt x="12229" y="115776"/>
                        <a:pt x="12406" y="116183"/>
                        <a:pt x="12684" y="116305"/>
                      </a:cubicBezTo>
                      <a:cubicBezTo>
                        <a:pt x="13099" y="116475"/>
                        <a:pt x="13461" y="116316"/>
                        <a:pt x="13887" y="116346"/>
                      </a:cubicBezTo>
                      <a:cubicBezTo>
                        <a:pt x="15130" y="116445"/>
                        <a:pt x="16285" y="117056"/>
                        <a:pt x="17517" y="117115"/>
                      </a:cubicBezTo>
                      <a:cubicBezTo>
                        <a:pt x="18513" y="117163"/>
                        <a:pt x="19531" y="117104"/>
                        <a:pt x="20530" y="117104"/>
                      </a:cubicBezTo>
                      <a:lnTo>
                        <a:pt x="23454" y="117104"/>
                      </a:lnTo>
                      <a:cubicBezTo>
                        <a:pt x="24604" y="117104"/>
                        <a:pt x="26299" y="117426"/>
                        <a:pt x="27410" y="117119"/>
                      </a:cubicBezTo>
                      <a:cubicBezTo>
                        <a:pt x="28250" y="116890"/>
                        <a:pt x="28605" y="116253"/>
                        <a:pt x="29027" y="115539"/>
                      </a:cubicBezTo>
                      <a:cubicBezTo>
                        <a:pt x="29649" y="114477"/>
                        <a:pt x="30678" y="113929"/>
                        <a:pt x="31436" y="112949"/>
                      </a:cubicBezTo>
                      <a:cubicBezTo>
                        <a:pt x="31932" y="112297"/>
                        <a:pt x="32410" y="111676"/>
                        <a:pt x="32931" y="111095"/>
                      </a:cubicBezTo>
                      <a:cubicBezTo>
                        <a:pt x="33453" y="110510"/>
                        <a:pt x="33812" y="109936"/>
                        <a:pt x="34138" y="109204"/>
                      </a:cubicBezTo>
                      <a:cubicBezTo>
                        <a:pt x="34330" y="108767"/>
                        <a:pt x="34375" y="108390"/>
                        <a:pt x="34501" y="107942"/>
                      </a:cubicBezTo>
                      <a:cubicBezTo>
                        <a:pt x="34538" y="107801"/>
                        <a:pt x="34756" y="107113"/>
                        <a:pt x="34782" y="106969"/>
                      </a:cubicBezTo>
                      <a:cubicBezTo>
                        <a:pt x="34967" y="105929"/>
                        <a:pt x="35104" y="105152"/>
                        <a:pt x="35600" y="104260"/>
                      </a:cubicBezTo>
                      <a:cubicBezTo>
                        <a:pt x="35922" y="103686"/>
                        <a:pt x="35907" y="104223"/>
                        <a:pt x="35966" y="103364"/>
                      </a:cubicBezTo>
                      <a:cubicBezTo>
                        <a:pt x="36018" y="102769"/>
                        <a:pt x="36121" y="102495"/>
                        <a:pt x="36255" y="101951"/>
                      </a:cubicBezTo>
                      <a:cubicBezTo>
                        <a:pt x="36791" y="99853"/>
                        <a:pt x="37073" y="97877"/>
                        <a:pt x="37073" y="95686"/>
                      </a:cubicBezTo>
                      <a:cubicBezTo>
                        <a:pt x="37076" y="93625"/>
                        <a:pt x="37073" y="91564"/>
                        <a:pt x="37073" y="89506"/>
                      </a:cubicBezTo>
                      <a:cubicBezTo>
                        <a:pt x="37073" y="88625"/>
                        <a:pt x="37358" y="87290"/>
                        <a:pt x="37095" y="86453"/>
                      </a:cubicBezTo>
                      <a:cubicBezTo>
                        <a:pt x="37187" y="86183"/>
                        <a:pt x="37132" y="85972"/>
                        <a:pt x="36913" y="85802"/>
                      </a:cubicBezTo>
                      <a:cubicBezTo>
                        <a:pt x="36773" y="85750"/>
                        <a:pt x="36640" y="85698"/>
                        <a:pt x="36503" y="85647"/>
                      </a:cubicBezTo>
                      <a:cubicBezTo>
                        <a:pt x="36196" y="85217"/>
                        <a:pt x="36332" y="84855"/>
                        <a:pt x="36336" y="84322"/>
                      </a:cubicBezTo>
                      <a:cubicBezTo>
                        <a:pt x="36358" y="83093"/>
                        <a:pt x="36129" y="81739"/>
                        <a:pt x="36418" y="80544"/>
                      </a:cubicBezTo>
                      <a:cubicBezTo>
                        <a:pt x="36673" y="79482"/>
                        <a:pt x="36521" y="78327"/>
                        <a:pt x="37339" y="77480"/>
                      </a:cubicBezTo>
                      <a:cubicBezTo>
                        <a:pt x="38076" y="76725"/>
                        <a:pt x="38246" y="76288"/>
                        <a:pt x="38645" y="75304"/>
                      </a:cubicBezTo>
                      <a:cubicBezTo>
                        <a:pt x="39030" y="74353"/>
                        <a:pt x="39630" y="73450"/>
                        <a:pt x="39667" y="72432"/>
                      </a:cubicBezTo>
                      <a:cubicBezTo>
                        <a:pt x="39715" y="71248"/>
                        <a:pt x="39637" y="70238"/>
                        <a:pt x="39948" y="69128"/>
                      </a:cubicBezTo>
                      <a:cubicBezTo>
                        <a:pt x="40222" y="68154"/>
                        <a:pt x="39793" y="67092"/>
                        <a:pt x="40104" y="66134"/>
                      </a:cubicBezTo>
                      <a:cubicBezTo>
                        <a:pt x="40392" y="65250"/>
                        <a:pt x="40855" y="64543"/>
                        <a:pt x="41506" y="63951"/>
                      </a:cubicBezTo>
                      <a:cubicBezTo>
                        <a:pt x="42035" y="63470"/>
                        <a:pt x="42010" y="63351"/>
                        <a:pt x="42246" y="62744"/>
                      </a:cubicBezTo>
                      <a:cubicBezTo>
                        <a:pt x="42191" y="62352"/>
                        <a:pt x="42313" y="62030"/>
                        <a:pt x="42613" y="61786"/>
                      </a:cubicBezTo>
                      <a:cubicBezTo>
                        <a:pt x="42716" y="61734"/>
                        <a:pt x="42820" y="61686"/>
                        <a:pt x="42924" y="61634"/>
                      </a:cubicBezTo>
                      <a:cubicBezTo>
                        <a:pt x="43257" y="61009"/>
                        <a:pt x="42979" y="59558"/>
                        <a:pt x="42987" y="58859"/>
                      </a:cubicBezTo>
                      <a:cubicBezTo>
                        <a:pt x="42987" y="58418"/>
                        <a:pt x="43094" y="57797"/>
                        <a:pt x="43012" y="57379"/>
                      </a:cubicBezTo>
                      <a:cubicBezTo>
                        <a:pt x="42868" y="56668"/>
                        <a:pt x="42702" y="56757"/>
                        <a:pt x="42243" y="56291"/>
                      </a:cubicBezTo>
                      <a:cubicBezTo>
                        <a:pt x="41984" y="56021"/>
                        <a:pt x="41636" y="55295"/>
                        <a:pt x="41343" y="55121"/>
                      </a:cubicBezTo>
                      <a:cubicBezTo>
                        <a:pt x="41007" y="54918"/>
                        <a:pt x="40407" y="55070"/>
                        <a:pt x="40033" y="55081"/>
                      </a:cubicBezTo>
                      <a:cubicBezTo>
                        <a:pt x="39293" y="55095"/>
                        <a:pt x="38557" y="55081"/>
                        <a:pt x="37817" y="55081"/>
                      </a:cubicBezTo>
                      <a:cubicBezTo>
                        <a:pt x="36743" y="55081"/>
                        <a:pt x="35648" y="55133"/>
                        <a:pt x="34575" y="55084"/>
                      </a:cubicBezTo>
                      <a:cubicBezTo>
                        <a:pt x="33598" y="55036"/>
                        <a:pt x="33316" y="54500"/>
                        <a:pt x="32495" y="54063"/>
                      </a:cubicBezTo>
                      <a:cubicBezTo>
                        <a:pt x="31991" y="53793"/>
                        <a:pt x="31414" y="53763"/>
                        <a:pt x="30900" y="53534"/>
                      </a:cubicBezTo>
                      <a:cubicBezTo>
                        <a:pt x="30148" y="53197"/>
                        <a:pt x="29560" y="52624"/>
                        <a:pt x="28849" y="52209"/>
                      </a:cubicBezTo>
                      <a:cubicBezTo>
                        <a:pt x="27983" y="51713"/>
                        <a:pt x="27576" y="51717"/>
                        <a:pt x="27436" y="50729"/>
                      </a:cubicBezTo>
                      <a:cubicBezTo>
                        <a:pt x="27388" y="50381"/>
                        <a:pt x="27476" y="49896"/>
                        <a:pt x="27476" y="49537"/>
                      </a:cubicBezTo>
                      <a:cubicBezTo>
                        <a:pt x="27487" y="48549"/>
                        <a:pt x="27550" y="47809"/>
                        <a:pt x="27765" y="46869"/>
                      </a:cubicBezTo>
                      <a:cubicBezTo>
                        <a:pt x="27994" y="45892"/>
                        <a:pt x="27743" y="44886"/>
                        <a:pt x="27932" y="43894"/>
                      </a:cubicBezTo>
                      <a:cubicBezTo>
                        <a:pt x="27998" y="43528"/>
                        <a:pt x="28098" y="42865"/>
                        <a:pt x="28202" y="42510"/>
                      </a:cubicBezTo>
                      <a:cubicBezTo>
                        <a:pt x="28335" y="42022"/>
                        <a:pt x="28709" y="41852"/>
                        <a:pt x="28894" y="41411"/>
                      </a:cubicBezTo>
                      <a:cubicBezTo>
                        <a:pt x="29053" y="41023"/>
                        <a:pt x="28942" y="40619"/>
                        <a:pt x="28946" y="40220"/>
                      </a:cubicBezTo>
                      <a:cubicBezTo>
                        <a:pt x="28949" y="39598"/>
                        <a:pt x="29123" y="39324"/>
                        <a:pt x="29245" y="38754"/>
                      </a:cubicBezTo>
                      <a:cubicBezTo>
                        <a:pt x="29504" y="37492"/>
                        <a:pt x="29708" y="36038"/>
                        <a:pt x="29689" y="34747"/>
                      </a:cubicBezTo>
                      <a:cubicBezTo>
                        <a:pt x="29678" y="34032"/>
                        <a:pt x="29793" y="33244"/>
                        <a:pt x="29701" y="32541"/>
                      </a:cubicBezTo>
                      <a:cubicBezTo>
                        <a:pt x="29652" y="32193"/>
                        <a:pt x="29453" y="31982"/>
                        <a:pt x="29404" y="31749"/>
                      </a:cubicBezTo>
                      <a:cubicBezTo>
                        <a:pt x="29301" y="31268"/>
                        <a:pt x="29416" y="30772"/>
                        <a:pt x="29249" y="30306"/>
                      </a:cubicBezTo>
                      <a:cubicBezTo>
                        <a:pt x="28986" y="29577"/>
                        <a:pt x="28342" y="29425"/>
                        <a:pt x="27917" y="28867"/>
                      </a:cubicBezTo>
                      <a:cubicBezTo>
                        <a:pt x="27869" y="28637"/>
                        <a:pt x="27824" y="28415"/>
                        <a:pt x="27761" y="28193"/>
                      </a:cubicBezTo>
                      <a:cubicBezTo>
                        <a:pt x="27635" y="28067"/>
                        <a:pt x="27513" y="27956"/>
                        <a:pt x="27373" y="27853"/>
                      </a:cubicBezTo>
                      <a:cubicBezTo>
                        <a:pt x="27214" y="27594"/>
                        <a:pt x="27136" y="27401"/>
                        <a:pt x="27014" y="27102"/>
                      </a:cubicBezTo>
                      <a:cubicBezTo>
                        <a:pt x="26984" y="27035"/>
                        <a:pt x="26744" y="26254"/>
                        <a:pt x="26751" y="26269"/>
                      </a:cubicBezTo>
                      <a:cubicBezTo>
                        <a:pt x="26477" y="25840"/>
                        <a:pt x="26373" y="25984"/>
                        <a:pt x="25974" y="25636"/>
                      </a:cubicBezTo>
                      <a:cubicBezTo>
                        <a:pt x="25674" y="25377"/>
                        <a:pt x="25789" y="25100"/>
                        <a:pt x="25563" y="24881"/>
                      </a:cubicBezTo>
                      <a:cubicBezTo>
                        <a:pt x="25241" y="24570"/>
                        <a:pt x="24849" y="24611"/>
                        <a:pt x="24497" y="24430"/>
                      </a:cubicBezTo>
                      <a:cubicBezTo>
                        <a:pt x="23975" y="24156"/>
                        <a:pt x="23605" y="23705"/>
                        <a:pt x="23046" y="23408"/>
                      </a:cubicBezTo>
                      <a:cubicBezTo>
                        <a:pt x="22551" y="23149"/>
                        <a:pt x="22069" y="22824"/>
                        <a:pt x="21585" y="22568"/>
                      </a:cubicBezTo>
                      <a:cubicBezTo>
                        <a:pt x="21140" y="22339"/>
                        <a:pt x="20519" y="22372"/>
                        <a:pt x="20134" y="22139"/>
                      </a:cubicBezTo>
                      <a:cubicBezTo>
                        <a:pt x="19838" y="21954"/>
                        <a:pt x="19838" y="21492"/>
                        <a:pt x="19560" y="21266"/>
                      </a:cubicBezTo>
                      <a:cubicBezTo>
                        <a:pt x="19212" y="20992"/>
                        <a:pt x="18613" y="21022"/>
                        <a:pt x="18209" y="20840"/>
                      </a:cubicBezTo>
                      <a:cubicBezTo>
                        <a:pt x="17543" y="20533"/>
                        <a:pt x="17225" y="20296"/>
                        <a:pt x="17121" y="19634"/>
                      </a:cubicBezTo>
                      <a:cubicBezTo>
                        <a:pt x="17033" y="19027"/>
                        <a:pt x="17021" y="18050"/>
                        <a:pt x="17195" y="17477"/>
                      </a:cubicBezTo>
                      <a:cubicBezTo>
                        <a:pt x="17399" y="17428"/>
                        <a:pt x="17599" y="17395"/>
                        <a:pt x="17806" y="17358"/>
                      </a:cubicBezTo>
                      <a:cubicBezTo>
                        <a:pt x="18102" y="16629"/>
                        <a:pt x="17780" y="15700"/>
                        <a:pt x="17950" y="14909"/>
                      </a:cubicBezTo>
                      <a:cubicBezTo>
                        <a:pt x="18135" y="14080"/>
                        <a:pt x="18246" y="13495"/>
                        <a:pt x="18239" y="12603"/>
                      </a:cubicBezTo>
                      <a:cubicBezTo>
                        <a:pt x="18228" y="11193"/>
                        <a:pt x="18332" y="9757"/>
                        <a:pt x="18250" y="8351"/>
                      </a:cubicBezTo>
                      <a:cubicBezTo>
                        <a:pt x="18169" y="6934"/>
                        <a:pt x="17499" y="5435"/>
                        <a:pt x="16748" y="4203"/>
                      </a:cubicBezTo>
                      <a:cubicBezTo>
                        <a:pt x="16063" y="3071"/>
                        <a:pt x="14279" y="-482"/>
                        <a:pt x="12699" y="55"/>
                      </a:cubicBezTo>
                      <a:cubicBezTo>
                        <a:pt x="7817" y="595"/>
                        <a:pt x="7007" y="380"/>
                        <a:pt x="6496" y="869"/>
                      </a:cubicBezTo>
                      <a:cubicBezTo>
                        <a:pt x="6130" y="1221"/>
                        <a:pt x="5838" y="1872"/>
                        <a:pt x="5486" y="2282"/>
                      </a:cubicBezTo>
                      <a:cubicBezTo>
                        <a:pt x="4957" y="2904"/>
                        <a:pt x="4879" y="3422"/>
                        <a:pt x="4561" y="4207"/>
                      </a:cubicBezTo>
                      <a:cubicBezTo>
                        <a:pt x="4194" y="5099"/>
                        <a:pt x="3462" y="5532"/>
                        <a:pt x="3095" y="6349"/>
                      </a:cubicBezTo>
                      <a:cubicBezTo>
                        <a:pt x="2718" y="7208"/>
                        <a:pt x="2429" y="8359"/>
                        <a:pt x="1911" y="9128"/>
                      </a:cubicBezTo>
                      <a:cubicBezTo>
                        <a:pt x="1752" y="9373"/>
                        <a:pt x="1404" y="9487"/>
                        <a:pt x="1237" y="9724"/>
                      </a:cubicBezTo>
                      <a:cubicBezTo>
                        <a:pt x="989" y="10076"/>
                        <a:pt x="1026" y="10416"/>
                        <a:pt x="886" y="10779"/>
                      </a:cubicBezTo>
                      <a:cubicBezTo>
                        <a:pt x="656" y="11378"/>
                        <a:pt x="223" y="11748"/>
                        <a:pt x="131" y="12392"/>
                      </a:cubicBezTo>
                      <a:cubicBezTo>
                        <a:pt x="27" y="13129"/>
                        <a:pt x="153" y="13965"/>
                        <a:pt x="153" y="14712"/>
                      </a:cubicBezTo>
                      <a:cubicBezTo>
                        <a:pt x="153" y="16078"/>
                        <a:pt x="-199" y="18309"/>
                        <a:pt x="164" y="19652"/>
                      </a:cubicBezTo>
                      <a:close/>
                    </a:path>
                  </a:pathLst>
                </a:custGeom>
                <a:grpFill/>
                <a:ln w="369" cap="flat">
                  <a:noFill/>
                  <a:prstDash val="solid"/>
                  <a:miter/>
                </a:ln>
              </p:spPr>
              <p:txBody>
                <a:bodyPr rtlCol="0" anchor="ctr"/>
                <a:lstStyle/>
                <a:p>
                  <a:endParaRPr lang="de-DE"/>
                </a:p>
              </p:txBody>
            </p:sp>
            <p:sp>
              <p:nvSpPr>
                <p:cNvPr id="245" name="Freihandform 244">
                  <a:extLst>
                    <a:ext uri="{FF2B5EF4-FFF2-40B4-BE49-F238E27FC236}">
                      <a16:creationId xmlns:a16="http://schemas.microsoft.com/office/drawing/2014/main" id="{DC7985D0-7D56-FB10-BF26-9766F2B9279A}"/>
                    </a:ext>
                  </a:extLst>
                </p:cNvPr>
                <p:cNvSpPr/>
                <p:nvPr/>
              </p:nvSpPr>
              <p:spPr>
                <a:xfrm>
                  <a:off x="1669274" y="4298803"/>
                  <a:ext cx="321949" cy="300771"/>
                </a:xfrm>
                <a:custGeom>
                  <a:avLst/>
                  <a:gdLst>
                    <a:gd name="connsiteX0" fmla="*/ 233796 w 321949"/>
                    <a:gd name="connsiteY0" fmla="*/ 295082 h 300771"/>
                    <a:gd name="connsiteX1" fmla="*/ 238695 w 321949"/>
                    <a:gd name="connsiteY1" fmla="*/ 294105 h 300771"/>
                    <a:gd name="connsiteX2" fmla="*/ 256748 w 321949"/>
                    <a:gd name="connsiteY2" fmla="*/ 288081 h 300771"/>
                    <a:gd name="connsiteX3" fmla="*/ 270330 w 321949"/>
                    <a:gd name="connsiteY3" fmla="*/ 287511 h 300771"/>
                    <a:gd name="connsiteX4" fmla="*/ 275415 w 321949"/>
                    <a:gd name="connsiteY4" fmla="*/ 286201 h 300771"/>
                    <a:gd name="connsiteX5" fmla="*/ 281588 w 321949"/>
                    <a:gd name="connsiteY5" fmla="*/ 285876 h 300771"/>
                    <a:gd name="connsiteX6" fmla="*/ 286714 w 321949"/>
                    <a:gd name="connsiteY6" fmla="*/ 283903 h 300771"/>
                    <a:gd name="connsiteX7" fmla="*/ 292502 w 321949"/>
                    <a:gd name="connsiteY7" fmla="*/ 278778 h 300771"/>
                    <a:gd name="connsiteX8" fmla="*/ 293342 w 321949"/>
                    <a:gd name="connsiteY8" fmla="*/ 276273 h 300771"/>
                    <a:gd name="connsiteX9" fmla="*/ 295651 w 321949"/>
                    <a:gd name="connsiteY9" fmla="*/ 273949 h 300771"/>
                    <a:gd name="connsiteX10" fmla="*/ 298050 w 321949"/>
                    <a:gd name="connsiteY10" fmla="*/ 268036 h 300771"/>
                    <a:gd name="connsiteX11" fmla="*/ 299178 w 321949"/>
                    <a:gd name="connsiteY11" fmla="*/ 265808 h 300771"/>
                    <a:gd name="connsiteX12" fmla="*/ 299974 w 321949"/>
                    <a:gd name="connsiteY12" fmla="*/ 258067 h 300771"/>
                    <a:gd name="connsiteX13" fmla="*/ 301062 w 321949"/>
                    <a:gd name="connsiteY13" fmla="*/ 254884 h 300771"/>
                    <a:gd name="connsiteX14" fmla="*/ 302124 w 321949"/>
                    <a:gd name="connsiteY14" fmla="*/ 252368 h 300771"/>
                    <a:gd name="connsiteX15" fmla="*/ 303409 w 321949"/>
                    <a:gd name="connsiteY15" fmla="*/ 247883 h 300771"/>
                    <a:gd name="connsiteX16" fmla="*/ 303560 w 321949"/>
                    <a:gd name="connsiteY16" fmla="*/ 244523 h 300771"/>
                    <a:gd name="connsiteX17" fmla="*/ 304149 w 321949"/>
                    <a:gd name="connsiteY17" fmla="*/ 242306 h 300771"/>
                    <a:gd name="connsiteX18" fmla="*/ 304437 w 321949"/>
                    <a:gd name="connsiteY18" fmla="*/ 239723 h 300771"/>
                    <a:gd name="connsiteX19" fmla="*/ 305969 w 321949"/>
                    <a:gd name="connsiteY19" fmla="*/ 236970 h 300771"/>
                    <a:gd name="connsiteX20" fmla="*/ 307165 w 321949"/>
                    <a:gd name="connsiteY20" fmla="*/ 233440 h 300771"/>
                    <a:gd name="connsiteX21" fmla="*/ 309152 w 321949"/>
                    <a:gd name="connsiteY21" fmla="*/ 230517 h 300771"/>
                    <a:gd name="connsiteX22" fmla="*/ 310866 w 321949"/>
                    <a:gd name="connsiteY22" fmla="*/ 224896 h 300771"/>
                    <a:gd name="connsiteX23" fmla="*/ 312461 w 321949"/>
                    <a:gd name="connsiteY23" fmla="*/ 218250 h 300771"/>
                    <a:gd name="connsiteX24" fmla="*/ 312435 w 321949"/>
                    <a:gd name="connsiteY24" fmla="*/ 210708 h 300771"/>
                    <a:gd name="connsiteX25" fmla="*/ 312413 w 321949"/>
                    <a:gd name="connsiteY25" fmla="*/ 203218 h 300771"/>
                    <a:gd name="connsiteX26" fmla="*/ 313841 w 321949"/>
                    <a:gd name="connsiteY26" fmla="*/ 195729 h 300771"/>
                    <a:gd name="connsiteX27" fmla="*/ 313908 w 321949"/>
                    <a:gd name="connsiteY27" fmla="*/ 189090 h 300771"/>
                    <a:gd name="connsiteX28" fmla="*/ 313830 w 321949"/>
                    <a:gd name="connsiteY28" fmla="*/ 180290 h 300771"/>
                    <a:gd name="connsiteX29" fmla="*/ 309959 w 321949"/>
                    <a:gd name="connsiteY29" fmla="*/ 180424 h 300771"/>
                    <a:gd name="connsiteX30" fmla="*/ 308764 w 321949"/>
                    <a:gd name="connsiteY30" fmla="*/ 177267 h 300771"/>
                    <a:gd name="connsiteX31" fmla="*/ 307206 w 321949"/>
                    <a:gd name="connsiteY31" fmla="*/ 175902 h 300771"/>
                    <a:gd name="connsiteX32" fmla="*/ 306210 w 321949"/>
                    <a:gd name="connsiteY32" fmla="*/ 173345 h 300771"/>
                    <a:gd name="connsiteX33" fmla="*/ 303483 w 321949"/>
                    <a:gd name="connsiteY33" fmla="*/ 171291 h 300771"/>
                    <a:gd name="connsiteX34" fmla="*/ 303557 w 321949"/>
                    <a:gd name="connsiteY34" fmla="*/ 168527 h 300771"/>
                    <a:gd name="connsiteX35" fmla="*/ 307146 w 321949"/>
                    <a:gd name="connsiteY35" fmla="*/ 161855 h 300771"/>
                    <a:gd name="connsiteX36" fmla="*/ 310329 w 321949"/>
                    <a:gd name="connsiteY36" fmla="*/ 164648 h 300771"/>
                    <a:gd name="connsiteX37" fmla="*/ 315425 w 321949"/>
                    <a:gd name="connsiteY37" fmla="*/ 166066 h 300771"/>
                    <a:gd name="connsiteX38" fmla="*/ 318471 w 321949"/>
                    <a:gd name="connsiteY38" fmla="*/ 167753 h 300771"/>
                    <a:gd name="connsiteX39" fmla="*/ 321705 w 321949"/>
                    <a:gd name="connsiteY39" fmla="*/ 165873 h 300771"/>
                    <a:gd name="connsiteX40" fmla="*/ 317916 w 321949"/>
                    <a:gd name="connsiteY40" fmla="*/ 161977 h 300771"/>
                    <a:gd name="connsiteX41" fmla="*/ 315618 w 321949"/>
                    <a:gd name="connsiteY41" fmla="*/ 158698 h 300771"/>
                    <a:gd name="connsiteX42" fmla="*/ 313837 w 321949"/>
                    <a:gd name="connsiteY42" fmla="*/ 156670 h 300771"/>
                    <a:gd name="connsiteX43" fmla="*/ 313978 w 321949"/>
                    <a:gd name="connsiteY43" fmla="*/ 155153 h 300771"/>
                    <a:gd name="connsiteX44" fmla="*/ 312601 w 321949"/>
                    <a:gd name="connsiteY44" fmla="*/ 153588 h 300771"/>
                    <a:gd name="connsiteX45" fmla="*/ 312113 w 321949"/>
                    <a:gd name="connsiteY45" fmla="*/ 151438 h 300771"/>
                    <a:gd name="connsiteX46" fmla="*/ 310403 w 321949"/>
                    <a:gd name="connsiteY46" fmla="*/ 149695 h 300771"/>
                    <a:gd name="connsiteX47" fmla="*/ 309041 w 321949"/>
                    <a:gd name="connsiteY47" fmla="*/ 147475 h 300771"/>
                    <a:gd name="connsiteX48" fmla="*/ 307194 w 321949"/>
                    <a:gd name="connsiteY48" fmla="*/ 144448 h 300771"/>
                    <a:gd name="connsiteX49" fmla="*/ 307113 w 321949"/>
                    <a:gd name="connsiteY49" fmla="*/ 142605 h 300771"/>
                    <a:gd name="connsiteX50" fmla="*/ 306539 w 321949"/>
                    <a:gd name="connsiteY50" fmla="*/ 138949 h 300771"/>
                    <a:gd name="connsiteX51" fmla="*/ 305629 w 321949"/>
                    <a:gd name="connsiteY51" fmla="*/ 135396 h 300771"/>
                    <a:gd name="connsiteX52" fmla="*/ 304315 w 321949"/>
                    <a:gd name="connsiteY52" fmla="*/ 133997 h 300771"/>
                    <a:gd name="connsiteX53" fmla="*/ 303653 w 321949"/>
                    <a:gd name="connsiteY53" fmla="*/ 132299 h 300771"/>
                    <a:gd name="connsiteX54" fmla="*/ 299837 w 321949"/>
                    <a:gd name="connsiteY54" fmla="*/ 127851 h 300771"/>
                    <a:gd name="connsiteX55" fmla="*/ 298227 w 321949"/>
                    <a:gd name="connsiteY55" fmla="*/ 121057 h 300771"/>
                    <a:gd name="connsiteX56" fmla="*/ 295622 w 321949"/>
                    <a:gd name="connsiteY56" fmla="*/ 116735 h 300771"/>
                    <a:gd name="connsiteX57" fmla="*/ 292909 w 321949"/>
                    <a:gd name="connsiteY57" fmla="*/ 114985 h 300771"/>
                    <a:gd name="connsiteX58" fmla="*/ 292365 w 321949"/>
                    <a:gd name="connsiteY58" fmla="*/ 113060 h 300771"/>
                    <a:gd name="connsiteX59" fmla="*/ 291170 w 321949"/>
                    <a:gd name="connsiteY59" fmla="*/ 112180 h 300771"/>
                    <a:gd name="connsiteX60" fmla="*/ 290304 w 321949"/>
                    <a:gd name="connsiteY60" fmla="*/ 110204 h 300771"/>
                    <a:gd name="connsiteX61" fmla="*/ 287421 w 321949"/>
                    <a:gd name="connsiteY61" fmla="*/ 105341 h 300771"/>
                    <a:gd name="connsiteX62" fmla="*/ 285282 w 321949"/>
                    <a:gd name="connsiteY62" fmla="*/ 102418 h 300771"/>
                    <a:gd name="connsiteX63" fmla="*/ 284020 w 321949"/>
                    <a:gd name="connsiteY63" fmla="*/ 99813 h 300771"/>
                    <a:gd name="connsiteX64" fmla="*/ 281607 w 321949"/>
                    <a:gd name="connsiteY64" fmla="*/ 97578 h 300771"/>
                    <a:gd name="connsiteX65" fmla="*/ 277939 w 321949"/>
                    <a:gd name="connsiteY65" fmla="*/ 95398 h 300771"/>
                    <a:gd name="connsiteX66" fmla="*/ 275667 w 321949"/>
                    <a:gd name="connsiteY66" fmla="*/ 93907 h 300771"/>
                    <a:gd name="connsiteX67" fmla="*/ 272103 w 321949"/>
                    <a:gd name="connsiteY67" fmla="*/ 92445 h 300771"/>
                    <a:gd name="connsiteX68" fmla="*/ 269457 w 321949"/>
                    <a:gd name="connsiteY68" fmla="*/ 90043 h 300771"/>
                    <a:gd name="connsiteX69" fmla="*/ 264265 w 321949"/>
                    <a:gd name="connsiteY69" fmla="*/ 85684 h 300771"/>
                    <a:gd name="connsiteX70" fmla="*/ 268584 w 321949"/>
                    <a:gd name="connsiteY70" fmla="*/ 83323 h 300771"/>
                    <a:gd name="connsiteX71" fmla="*/ 271396 w 321949"/>
                    <a:gd name="connsiteY71" fmla="*/ 82117 h 300771"/>
                    <a:gd name="connsiteX72" fmla="*/ 274605 w 321949"/>
                    <a:gd name="connsiteY72" fmla="*/ 79501 h 300771"/>
                    <a:gd name="connsiteX73" fmla="*/ 278890 w 321949"/>
                    <a:gd name="connsiteY73" fmla="*/ 76999 h 300771"/>
                    <a:gd name="connsiteX74" fmla="*/ 282924 w 321949"/>
                    <a:gd name="connsiteY74" fmla="*/ 73806 h 300771"/>
                    <a:gd name="connsiteX75" fmla="*/ 285704 w 321949"/>
                    <a:gd name="connsiteY75" fmla="*/ 71012 h 300771"/>
                    <a:gd name="connsiteX76" fmla="*/ 287328 w 321949"/>
                    <a:gd name="connsiteY76" fmla="*/ 64370 h 300771"/>
                    <a:gd name="connsiteX77" fmla="*/ 287299 w 321949"/>
                    <a:gd name="connsiteY77" fmla="*/ 60677 h 300771"/>
                    <a:gd name="connsiteX78" fmla="*/ 288842 w 321949"/>
                    <a:gd name="connsiteY78" fmla="*/ 56983 h 300771"/>
                    <a:gd name="connsiteX79" fmla="*/ 288738 w 321949"/>
                    <a:gd name="connsiteY79" fmla="*/ 49708 h 300771"/>
                    <a:gd name="connsiteX80" fmla="*/ 285841 w 321949"/>
                    <a:gd name="connsiteY80" fmla="*/ 48136 h 300771"/>
                    <a:gd name="connsiteX81" fmla="*/ 283624 w 321949"/>
                    <a:gd name="connsiteY81" fmla="*/ 45786 h 300771"/>
                    <a:gd name="connsiteX82" fmla="*/ 281485 w 321949"/>
                    <a:gd name="connsiteY82" fmla="*/ 42737 h 300771"/>
                    <a:gd name="connsiteX83" fmla="*/ 278491 w 321949"/>
                    <a:gd name="connsiteY83" fmla="*/ 41327 h 300771"/>
                    <a:gd name="connsiteX84" fmla="*/ 275648 w 321949"/>
                    <a:gd name="connsiteY84" fmla="*/ 38559 h 300771"/>
                    <a:gd name="connsiteX85" fmla="*/ 274612 w 321949"/>
                    <a:gd name="connsiteY85" fmla="*/ 34670 h 300771"/>
                    <a:gd name="connsiteX86" fmla="*/ 271925 w 321949"/>
                    <a:gd name="connsiteY86" fmla="*/ 29219 h 300771"/>
                    <a:gd name="connsiteX87" fmla="*/ 269057 w 321949"/>
                    <a:gd name="connsiteY87" fmla="*/ 25211 h 300771"/>
                    <a:gd name="connsiteX88" fmla="*/ 267965 w 321949"/>
                    <a:gd name="connsiteY88" fmla="*/ 23035 h 300771"/>
                    <a:gd name="connsiteX89" fmla="*/ 267266 w 321949"/>
                    <a:gd name="connsiteY89" fmla="*/ 21496 h 300771"/>
                    <a:gd name="connsiteX90" fmla="*/ 265512 w 321949"/>
                    <a:gd name="connsiteY90" fmla="*/ 20675 h 300771"/>
                    <a:gd name="connsiteX91" fmla="*/ 264461 w 321949"/>
                    <a:gd name="connsiteY91" fmla="*/ 17052 h 300771"/>
                    <a:gd name="connsiteX92" fmla="*/ 263698 w 321949"/>
                    <a:gd name="connsiteY92" fmla="*/ 14928 h 300771"/>
                    <a:gd name="connsiteX93" fmla="*/ 262366 w 321949"/>
                    <a:gd name="connsiteY93" fmla="*/ 10998 h 300771"/>
                    <a:gd name="connsiteX94" fmla="*/ 261585 w 321949"/>
                    <a:gd name="connsiteY94" fmla="*/ 7834 h 300771"/>
                    <a:gd name="connsiteX95" fmla="*/ 260149 w 321949"/>
                    <a:gd name="connsiteY95" fmla="*/ 6887 h 300771"/>
                    <a:gd name="connsiteX96" fmla="*/ 258658 w 321949"/>
                    <a:gd name="connsiteY96" fmla="*/ 9484 h 300771"/>
                    <a:gd name="connsiteX97" fmla="*/ 258528 w 321949"/>
                    <a:gd name="connsiteY97" fmla="*/ 17881 h 300771"/>
                    <a:gd name="connsiteX98" fmla="*/ 257958 w 321949"/>
                    <a:gd name="connsiteY98" fmla="*/ 29659 h 300771"/>
                    <a:gd name="connsiteX99" fmla="*/ 257792 w 321949"/>
                    <a:gd name="connsiteY99" fmla="*/ 42248 h 300771"/>
                    <a:gd name="connsiteX100" fmla="*/ 256893 w 321949"/>
                    <a:gd name="connsiteY100" fmla="*/ 50171 h 300771"/>
                    <a:gd name="connsiteX101" fmla="*/ 256064 w 321949"/>
                    <a:gd name="connsiteY101" fmla="*/ 54560 h 300771"/>
                    <a:gd name="connsiteX102" fmla="*/ 253362 w 321949"/>
                    <a:gd name="connsiteY102" fmla="*/ 59189 h 300771"/>
                    <a:gd name="connsiteX103" fmla="*/ 256286 w 321949"/>
                    <a:gd name="connsiteY103" fmla="*/ 65676 h 300771"/>
                    <a:gd name="connsiteX104" fmla="*/ 254757 w 321949"/>
                    <a:gd name="connsiteY104" fmla="*/ 71619 h 300771"/>
                    <a:gd name="connsiteX105" fmla="*/ 249065 w 321949"/>
                    <a:gd name="connsiteY105" fmla="*/ 73684 h 300771"/>
                    <a:gd name="connsiteX106" fmla="*/ 244968 w 321949"/>
                    <a:gd name="connsiteY106" fmla="*/ 75297 h 300771"/>
                    <a:gd name="connsiteX107" fmla="*/ 242726 w 321949"/>
                    <a:gd name="connsiteY107" fmla="*/ 75534 h 300771"/>
                    <a:gd name="connsiteX108" fmla="*/ 239987 w 321949"/>
                    <a:gd name="connsiteY108" fmla="*/ 78909 h 300771"/>
                    <a:gd name="connsiteX109" fmla="*/ 233929 w 321949"/>
                    <a:gd name="connsiteY109" fmla="*/ 81181 h 300771"/>
                    <a:gd name="connsiteX110" fmla="*/ 228119 w 321949"/>
                    <a:gd name="connsiteY110" fmla="*/ 80441 h 300771"/>
                    <a:gd name="connsiteX111" fmla="*/ 221524 w 321949"/>
                    <a:gd name="connsiteY111" fmla="*/ 80185 h 300771"/>
                    <a:gd name="connsiteX112" fmla="*/ 218178 w 321949"/>
                    <a:gd name="connsiteY112" fmla="*/ 82443 h 300771"/>
                    <a:gd name="connsiteX113" fmla="*/ 215117 w 321949"/>
                    <a:gd name="connsiteY113" fmla="*/ 85088 h 300771"/>
                    <a:gd name="connsiteX114" fmla="*/ 208652 w 321949"/>
                    <a:gd name="connsiteY114" fmla="*/ 88722 h 300771"/>
                    <a:gd name="connsiteX115" fmla="*/ 201780 w 321949"/>
                    <a:gd name="connsiteY115" fmla="*/ 86321 h 300771"/>
                    <a:gd name="connsiteX116" fmla="*/ 203793 w 321949"/>
                    <a:gd name="connsiteY116" fmla="*/ 83223 h 300771"/>
                    <a:gd name="connsiteX117" fmla="*/ 206816 w 321949"/>
                    <a:gd name="connsiteY117" fmla="*/ 81148 h 300771"/>
                    <a:gd name="connsiteX118" fmla="*/ 206890 w 321949"/>
                    <a:gd name="connsiteY118" fmla="*/ 79826 h 300771"/>
                    <a:gd name="connsiteX119" fmla="*/ 206835 w 321949"/>
                    <a:gd name="connsiteY119" fmla="*/ 71249 h 300771"/>
                    <a:gd name="connsiteX120" fmla="*/ 206835 w 321949"/>
                    <a:gd name="connsiteY120" fmla="*/ 63115 h 300771"/>
                    <a:gd name="connsiteX121" fmla="*/ 207005 w 321949"/>
                    <a:gd name="connsiteY121" fmla="*/ 58630 h 300771"/>
                    <a:gd name="connsiteX122" fmla="*/ 213075 w 321949"/>
                    <a:gd name="connsiteY122" fmla="*/ 54697 h 300771"/>
                    <a:gd name="connsiteX123" fmla="*/ 215043 w 321949"/>
                    <a:gd name="connsiteY123" fmla="*/ 51829 h 300771"/>
                    <a:gd name="connsiteX124" fmla="*/ 218615 w 321949"/>
                    <a:gd name="connsiteY124" fmla="*/ 48065 h 300771"/>
                    <a:gd name="connsiteX125" fmla="*/ 218330 w 321949"/>
                    <a:gd name="connsiteY125" fmla="*/ 40705 h 300771"/>
                    <a:gd name="connsiteX126" fmla="*/ 214803 w 321949"/>
                    <a:gd name="connsiteY126" fmla="*/ 36020 h 300771"/>
                    <a:gd name="connsiteX127" fmla="*/ 212353 w 321949"/>
                    <a:gd name="connsiteY127" fmla="*/ 31698 h 300771"/>
                    <a:gd name="connsiteX128" fmla="*/ 210584 w 321949"/>
                    <a:gd name="connsiteY128" fmla="*/ 27154 h 300771"/>
                    <a:gd name="connsiteX129" fmla="*/ 207172 w 321949"/>
                    <a:gd name="connsiteY129" fmla="*/ 24416 h 300771"/>
                    <a:gd name="connsiteX130" fmla="*/ 200991 w 321949"/>
                    <a:gd name="connsiteY130" fmla="*/ 18928 h 300771"/>
                    <a:gd name="connsiteX131" fmla="*/ 194219 w 321949"/>
                    <a:gd name="connsiteY131" fmla="*/ 14454 h 300771"/>
                    <a:gd name="connsiteX132" fmla="*/ 192820 w 321949"/>
                    <a:gd name="connsiteY132" fmla="*/ 11316 h 300771"/>
                    <a:gd name="connsiteX133" fmla="*/ 190370 w 321949"/>
                    <a:gd name="connsiteY133" fmla="*/ 9329 h 300771"/>
                    <a:gd name="connsiteX134" fmla="*/ 185074 w 321949"/>
                    <a:gd name="connsiteY134" fmla="*/ 6616 h 300771"/>
                    <a:gd name="connsiteX135" fmla="*/ 178213 w 321949"/>
                    <a:gd name="connsiteY135" fmla="*/ 2180 h 300771"/>
                    <a:gd name="connsiteX136" fmla="*/ 174112 w 321949"/>
                    <a:gd name="connsiteY136" fmla="*/ 0 h 300771"/>
                    <a:gd name="connsiteX137" fmla="*/ 169508 w 321949"/>
                    <a:gd name="connsiteY137" fmla="*/ 2254 h 300771"/>
                    <a:gd name="connsiteX138" fmla="*/ 165215 w 321949"/>
                    <a:gd name="connsiteY138" fmla="*/ 4059 h 300771"/>
                    <a:gd name="connsiteX139" fmla="*/ 168498 w 321949"/>
                    <a:gd name="connsiteY139" fmla="*/ 9629 h 300771"/>
                    <a:gd name="connsiteX140" fmla="*/ 167787 w 321949"/>
                    <a:gd name="connsiteY140" fmla="*/ 15808 h 300771"/>
                    <a:gd name="connsiteX141" fmla="*/ 164494 w 321949"/>
                    <a:gd name="connsiteY141" fmla="*/ 17862 h 300771"/>
                    <a:gd name="connsiteX142" fmla="*/ 160304 w 321949"/>
                    <a:gd name="connsiteY142" fmla="*/ 17755 h 300771"/>
                    <a:gd name="connsiteX143" fmla="*/ 158968 w 321949"/>
                    <a:gd name="connsiteY143" fmla="*/ 16589 h 300771"/>
                    <a:gd name="connsiteX144" fmla="*/ 156985 w 321949"/>
                    <a:gd name="connsiteY144" fmla="*/ 14528 h 300771"/>
                    <a:gd name="connsiteX145" fmla="*/ 154131 w 321949"/>
                    <a:gd name="connsiteY145" fmla="*/ 11671 h 300771"/>
                    <a:gd name="connsiteX146" fmla="*/ 149846 w 321949"/>
                    <a:gd name="connsiteY146" fmla="*/ 10465 h 300771"/>
                    <a:gd name="connsiteX147" fmla="*/ 144024 w 321949"/>
                    <a:gd name="connsiteY147" fmla="*/ 10454 h 300771"/>
                    <a:gd name="connsiteX148" fmla="*/ 139831 w 321949"/>
                    <a:gd name="connsiteY148" fmla="*/ 11101 h 300771"/>
                    <a:gd name="connsiteX149" fmla="*/ 133769 w 321949"/>
                    <a:gd name="connsiteY149" fmla="*/ 15527 h 300771"/>
                    <a:gd name="connsiteX150" fmla="*/ 127829 w 321949"/>
                    <a:gd name="connsiteY150" fmla="*/ 16471 h 300771"/>
                    <a:gd name="connsiteX151" fmla="*/ 125220 w 321949"/>
                    <a:gd name="connsiteY151" fmla="*/ 18595 h 300771"/>
                    <a:gd name="connsiteX152" fmla="*/ 123103 w 321949"/>
                    <a:gd name="connsiteY152" fmla="*/ 19968 h 300771"/>
                    <a:gd name="connsiteX153" fmla="*/ 117567 w 321949"/>
                    <a:gd name="connsiteY153" fmla="*/ 22525 h 300771"/>
                    <a:gd name="connsiteX154" fmla="*/ 108355 w 321949"/>
                    <a:gd name="connsiteY154" fmla="*/ 28834 h 300771"/>
                    <a:gd name="connsiteX155" fmla="*/ 99015 w 321949"/>
                    <a:gd name="connsiteY155" fmla="*/ 30388 h 300771"/>
                    <a:gd name="connsiteX156" fmla="*/ 95343 w 321949"/>
                    <a:gd name="connsiteY156" fmla="*/ 30518 h 300771"/>
                    <a:gd name="connsiteX157" fmla="*/ 89011 w 321949"/>
                    <a:gd name="connsiteY157" fmla="*/ 33304 h 300771"/>
                    <a:gd name="connsiteX158" fmla="*/ 84862 w 321949"/>
                    <a:gd name="connsiteY158" fmla="*/ 36272 h 300771"/>
                    <a:gd name="connsiteX159" fmla="*/ 80273 w 321949"/>
                    <a:gd name="connsiteY159" fmla="*/ 39554 h 300771"/>
                    <a:gd name="connsiteX160" fmla="*/ 67713 w 321949"/>
                    <a:gd name="connsiteY160" fmla="*/ 42944 h 300771"/>
                    <a:gd name="connsiteX161" fmla="*/ 62994 w 321949"/>
                    <a:gd name="connsiteY161" fmla="*/ 43606 h 300771"/>
                    <a:gd name="connsiteX162" fmla="*/ 61917 w 321949"/>
                    <a:gd name="connsiteY162" fmla="*/ 45371 h 300771"/>
                    <a:gd name="connsiteX163" fmla="*/ 60500 w 321949"/>
                    <a:gd name="connsiteY163" fmla="*/ 46237 h 300771"/>
                    <a:gd name="connsiteX164" fmla="*/ 55859 w 321949"/>
                    <a:gd name="connsiteY164" fmla="*/ 48273 h 300771"/>
                    <a:gd name="connsiteX165" fmla="*/ 51914 w 321949"/>
                    <a:gd name="connsiteY165" fmla="*/ 49938 h 300771"/>
                    <a:gd name="connsiteX166" fmla="*/ 45974 w 321949"/>
                    <a:gd name="connsiteY166" fmla="*/ 51832 h 300771"/>
                    <a:gd name="connsiteX167" fmla="*/ 43613 w 321949"/>
                    <a:gd name="connsiteY167" fmla="*/ 51063 h 300771"/>
                    <a:gd name="connsiteX168" fmla="*/ 37817 w 321949"/>
                    <a:gd name="connsiteY168" fmla="*/ 49712 h 300771"/>
                    <a:gd name="connsiteX169" fmla="*/ 34816 w 321949"/>
                    <a:gd name="connsiteY169" fmla="*/ 47322 h 300771"/>
                    <a:gd name="connsiteX170" fmla="*/ 27255 w 321949"/>
                    <a:gd name="connsiteY170" fmla="*/ 42444 h 300771"/>
                    <a:gd name="connsiteX171" fmla="*/ 18044 w 321949"/>
                    <a:gd name="connsiteY171" fmla="*/ 34118 h 300771"/>
                    <a:gd name="connsiteX172" fmla="*/ 14139 w 321949"/>
                    <a:gd name="connsiteY172" fmla="*/ 37353 h 300771"/>
                    <a:gd name="connsiteX173" fmla="*/ 11937 w 321949"/>
                    <a:gd name="connsiteY173" fmla="*/ 39976 h 300771"/>
                    <a:gd name="connsiteX174" fmla="*/ 3958 w 321949"/>
                    <a:gd name="connsiteY174" fmla="*/ 48846 h 300771"/>
                    <a:gd name="connsiteX175" fmla="*/ 10 w 321949"/>
                    <a:gd name="connsiteY175" fmla="*/ 53261 h 300771"/>
                    <a:gd name="connsiteX176" fmla="*/ 58 w 321949"/>
                    <a:gd name="connsiteY176" fmla="*/ 58997 h 300771"/>
                    <a:gd name="connsiteX177" fmla="*/ 594 w 321949"/>
                    <a:gd name="connsiteY177" fmla="*/ 63378 h 300771"/>
                    <a:gd name="connsiteX178" fmla="*/ 1305 w 321949"/>
                    <a:gd name="connsiteY178" fmla="*/ 67019 h 300771"/>
                    <a:gd name="connsiteX179" fmla="*/ 2704 w 321949"/>
                    <a:gd name="connsiteY179" fmla="*/ 69484 h 300771"/>
                    <a:gd name="connsiteX180" fmla="*/ 4258 w 321949"/>
                    <a:gd name="connsiteY180" fmla="*/ 75623 h 300771"/>
                    <a:gd name="connsiteX181" fmla="*/ 9162 w 321949"/>
                    <a:gd name="connsiteY181" fmla="*/ 83131 h 300771"/>
                    <a:gd name="connsiteX182" fmla="*/ 11941 w 321949"/>
                    <a:gd name="connsiteY182" fmla="*/ 85558 h 300771"/>
                    <a:gd name="connsiteX183" fmla="*/ 12578 w 321949"/>
                    <a:gd name="connsiteY183" fmla="*/ 87035 h 300771"/>
                    <a:gd name="connsiteX184" fmla="*/ 16652 w 321949"/>
                    <a:gd name="connsiteY184" fmla="*/ 91649 h 300771"/>
                    <a:gd name="connsiteX185" fmla="*/ 22203 w 321949"/>
                    <a:gd name="connsiteY185" fmla="*/ 97541 h 300771"/>
                    <a:gd name="connsiteX186" fmla="*/ 22955 w 321949"/>
                    <a:gd name="connsiteY186" fmla="*/ 101496 h 300771"/>
                    <a:gd name="connsiteX187" fmla="*/ 23425 w 321949"/>
                    <a:gd name="connsiteY187" fmla="*/ 107014 h 300771"/>
                    <a:gd name="connsiteX188" fmla="*/ 25930 w 321949"/>
                    <a:gd name="connsiteY188" fmla="*/ 111776 h 300771"/>
                    <a:gd name="connsiteX189" fmla="*/ 25357 w 321949"/>
                    <a:gd name="connsiteY189" fmla="*/ 116021 h 300771"/>
                    <a:gd name="connsiteX190" fmla="*/ 23125 w 321949"/>
                    <a:gd name="connsiteY190" fmla="*/ 119951 h 300771"/>
                    <a:gd name="connsiteX191" fmla="*/ 17315 w 321949"/>
                    <a:gd name="connsiteY191" fmla="*/ 123477 h 300771"/>
                    <a:gd name="connsiteX192" fmla="*/ 16356 w 321949"/>
                    <a:gd name="connsiteY192" fmla="*/ 126796 h 300771"/>
                    <a:gd name="connsiteX193" fmla="*/ 18377 w 321949"/>
                    <a:gd name="connsiteY193" fmla="*/ 128003 h 300771"/>
                    <a:gd name="connsiteX194" fmla="*/ 19402 w 321949"/>
                    <a:gd name="connsiteY194" fmla="*/ 130079 h 300771"/>
                    <a:gd name="connsiteX195" fmla="*/ 25512 w 321949"/>
                    <a:gd name="connsiteY195" fmla="*/ 135726 h 300771"/>
                    <a:gd name="connsiteX196" fmla="*/ 28728 w 321949"/>
                    <a:gd name="connsiteY196" fmla="*/ 136136 h 300771"/>
                    <a:gd name="connsiteX197" fmla="*/ 30845 w 321949"/>
                    <a:gd name="connsiteY197" fmla="*/ 137317 h 300771"/>
                    <a:gd name="connsiteX198" fmla="*/ 40241 w 321949"/>
                    <a:gd name="connsiteY198" fmla="*/ 139078 h 300771"/>
                    <a:gd name="connsiteX199" fmla="*/ 42884 w 321949"/>
                    <a:gd name="connsiteY199" fmla="*/ 141891 h 300771"/>
                    <a:gd name="connsiteX200" fmla="*/ 44956 w 321949"/>
                    <a:gd name="connsiteY200" fmla="*/ 144281 h 300771"/>
                    <a:gd name="connsiteX201" fmla="*/ 45841 w 321949"/>
                    <a:gd name="connsiteY201" fmla="*/ 156959 h 300771"/>
                    <a:gd name="connsiteX202" fmla="*/ 46488 w 321949"/>
                    <a:gd name="connsiteY202" fmla="*/ 176294 h 300771"/>
                    <a:gd name="connsiteX203" fmla="*/ 48098 w 321949"/>
                    <a:gd name="connsiteY203" fmla="*/ 185208 h 300771"/>
                    <a:gd name="connsiteX204" fmla="*/ 48927 w 321949"/>
                    <a:gd name="connsiteY204" fmla="*/ 191044 h 300771"/>
                    <a:gd name="connsiteX205" fmla="*/ 52858 w 321949"/>
                    <a:gd name="connsiteY205" fmla="*/ 195425 h 300771"/>
                    <a:gd name="connsiteX206" fmla="*/ 57654 w 321949"/>
                    <a:gd name="connsiteY206" fmla="*/ 200032 h 300771"/>
                    <a:gd name="connsiteX207" fmla="*/ 62805 w 321949"/>
                    <a:gd name="connsiteY207" fmla="*/ 204118 h 300771"/>
                    <a:gd name="connsiteX208" fmla="*/ 64819 w 321949"/>
                    <a:gd name="connsiteY208" fmla="*/ 204906 h 300771"/>
                    <a:gd name="connsiteX209" fmla="*/ 67502 w 321949"/>
                    <a:gd name="connsiteY209" fmla="*/ 207855 h 300771"/>
                    <a:gd name="connsiteX210" fmla="*/ 68941 w 321949"/>
                    <a:gd name="connsiteY210" fmla="*/ 209243 h 300771"/>
                    <a:gd name="connsiteX211" fmla="*/ 70281 w 321949"/>
                    <a:gd name="connsiteY211" fmla="*/ 211278 h 300771"/>
                    <a:gd name="connsiteX212" fmla="*/ 74741 w 321949"/>
                    <a:gd name="connsiteY212" fmla="*/ 214453 h 300771"/>
                    <a:gd name="connsiteX213" fmla="*/ 76077 w 321949"/>
                    <a:gd name="connsiteY213" fmla="*/ 216285 h 300771"/>
                    <a:gd name="connsiteX214" fmla="*/ 79441 w 321949"/>
                    <a:gd name="connsiteY214" fmla="*/ 219826 h 300771"/>
                    <a:gd name="connsiteX215" fmla="*/ 81295 w 321949"/>
                    <a:gd name="connsiteY215" fmla="*/ 221576 h 300771"/>
                    <a:gd name="connsiteX216" fmla="*/ 84500 w 321949"/>
                    <a:gd name="connsiteY216" fmla="*/ 222746 h 300771"/>
                    <a:gd name="connsiteX217" fmla="*/ 87701 w 321949"/>
                    <a:gd name="connsiteY217" fmla="*/ 223930 h 300771"/>
                    <a:gd name="connsiteX218" fmla="*/ 93800 w 321949"/>
                    <a:gd name="connsiteY218" fmla="*/ 223841 h 300771"/>
                    <a:gd name="connsiteX219" fmla="*/ 99222 w 321949"/>
                    <a:gd name="connsiteY219" fmla="*/ 223327 h 300771"/>
                    <a:gd name="connsiteX220" fmla="*/ 104203 w 321949"/>
                    <a:gd name="connsiteY220" fmla="*/ 221576 h 300771"/>
                    <a:gd name="connsiteX221" fmla="*/ 113788 w 321949"/>
                    <a:gd name="connsiteY221" fmla="*/ 221728 h 300771"/>
                    <a:gd name="connsiteX222" fmla="*/ 113751 w 321949"/>
                    <a:gd name="connsiteY222" fmla="*/ 229011 h 300771"/>
                    <a:gd name="connsiteX223" fmla="*/ 114932 w 321949"/>
                    <a:gd name="connsiteY223" fmla="*/ 231978 h 300771"/>
                    <a:gd name="connsiteX224" fmla="*/ 115383 w 321949"/>
                    <a:gd name="connsiteY224" fmla="*/ 235535 h 300771"/>
                    <a:gd name="connsiteX225" fmla="*/ 118810 w 321949"/>
                    <a:gd name="connsiteY225" fmla="*/ 240889 h 300771"/>
                    <a:gd name="connsiteX226" fmla="*/ 121482 w 321949"/>
                    <a:gd name="connsiteY226" fmla="*/ 244486 h 300771"/>
                    <a:gd name="connsiteX227" fmla="*/ 121260 w 321949"/>
                    <a:gd name="connsiteY227" fmla="*/ 249456 h 300771"/>
                    <a:gd name="connsiteX228" fmla="*/ 118337 w 321949"/>
                    <a:gd name="connsiteY228" fmla="*/ 253034 h 300771"/>
                    <a:gd name="connsiteX229" fmla="*/ 116179 w 321949"/>
                    <a:gd name="connsiteY229" fmla="*/ 256424 h 300771"/>
                    <a:gd name="connsiteX230" fmla="*/ 109029 w 321949"/>
                    <a:gd name="connsiteY230" fmla="*/ 257782 h 300771"/>
                    <a:gd name="connsiteX231" fmla="*/ 105258 w 321949"/>
                    <a:gd name="connsiteY231" fmla="*/ 268269 h 300771"/>
                    <a:gd name="connsiteX232" fmla="*/ 111138 w 321949"/>
                    <a:gd name="connsiteY232" fmla="*/ 270330 h 300771"/>
                    <a:gd name="connsiteX233" fmla="*/ 115058 w 321949"/>
                    <a:gd name="connsiteY233" fmla="*/ 270693 h 300771"/>
                    <a:gd name="connsiteX234" fmla="*/ 119854 w 321949"/>
                    <a:gd name="connsiteY234" fmla="*/ 271966 h 300771"/>
                    <a:gd name="connsiteX235" fmla="*/ 123447 w 321949"/>
                    <a:gd name="connsiteY235" fmla="*/ 274064 h 300771"/>
                    <a:gd name="connsiteX236" fmla="*/ 132244 w 321949"/>
                    <a:gd name="connsiteY236" fmla="*/ 275403 h 300771"/>
                    <a:gd name="connsiteX237" fmla="*/ 136323 w 321949"/>
                    <a:gd name="connsiteY237" fmla="*/ 272746 h 300771"/>
                    <a:gd name="connsiteX238" fmla="*/ 139280 w 321949"/>
                    <a:gd name="connsiteY238" fmla="*/ 270918 h 300771"/>
                    <a:gd name="connsiteX239" fmla="*/ 140553 w 321949"/>
                    <a:gd name="connsiteY239" fmla="*/ 269312 h 300771"/>
                    <a:gd name="connsiteX240" fmla="*/ 144446 w 321949"/>
                    <a:gd name="connsiteY240" fmla="*/ 268887 h 300771"/>
                    <a:gd name="connsiteX241" fmla="*/ 153125 w 321949"/>
                    <a:gd name="connsiteY241" fmla="*/ 270933 h 300771"/>
                    <a:gd name="connsiteX242" fmla="*/ 157980 w 321949"/>
                    <a:gd name="connsiteY242" fmla="*/ 271962 h 300771"/>
                    <a:gd name="connsiteX243" fmla="*/ 159564 w 321949"/>
                    <a:gd name="connsiteY243" fmla="*/ 274079 h 300771"/>
                    <a:gd name="connsiteX244" fmla="*/ 162688 w 321949"/>
                    <a:gd name="connsiteY244" fmla="*/ 277746 h 300771"/>
                    <a:gd name="connsiteX245" fmla="*/ 164764 w 321949"/>
                    <a:gd name="connsiteY245" fmla="*/ 279936 h 300771"/>
                    <a:gd name="connsiteX246" fmla="*/ 166307 w 321949"/>
                    <a:gd name="connsiteY246" fmla="*/ 281520 h 300771"/>
                    <a:gd name="connsiteX247" fmla="*/ 170404 w 321949"/>
                    <a:gd name="connsiteY247" fmla="*/ 285154 h 300771"/>
                    <a:gd name="connsiteX248" fmla="*/ 173009 w 321949"/>
                    <a:gd name="connsiteY248" fmla="*/ 285295 h 300771"/>
                    <a:gd name="connsiteX249" fmla="*/ 194952 w 321949"/>
                    <a:gd name="connsiteY249" fmla="*/ 289524 h 300771"/>
                    <a:gd name="connsiteX250" fmla="*/ 198726 w 321949"/>
                    <a:gd name="connsiteY250" fmla="*/ 291667 h 300771"/>
                    <a:gd name="connsiteX251" fmla="*/ 201487 w 321949"/>
                    <a:gd name="connsiteY251" fmla="*/ 291767 h 300771"/>
                    <a:gd name="connsiteX252" fmla="*/ 205810 w 321949"/>
                    <a:gd name="connsiteY252" fmla="*/ 292178 h 300771"/>
                    <a:gd name="connsiteX253" fmla="*/ 208297 w 321949"/>
                    <a:gd name="connsiteY253" fmla="*/ 294679 h 300771"/>
                    <a:gd name="connsiteX254" fmla="*/ 214918 w 321949"/>
                    <a:gd name="connsiteY254" fmla="*/ 300674 h 300771"/>
                    <a:gd name="connsiteX255" fmla="*/ 225432 w 321949"/>
                    <a:gd name="connsiteY255" fmla="*/ 299819 h 300771"/>
                    <a:gd name="connsiteX256" fmla="*/ 229658 w 321949"/>
                    <a:gd name="connsiteY256" fmla="*/ 297499 h 300771"/>
                    <a:gd name="connsiteX257" fmla="*/ 233796 w 321949"/>
                    <a:gd name="connsiteY257" fmla="*/ 295082 h 30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321949" h="300771">
                      <a:moveTo>
                        <a:pt x="233796" y="295082"/>
                      </a:moveTo>
                      <a:cubicBezTo>
                        <a:pt x="235535" y="294653"/>
                        <a:pt x="237141" y="294716"/>
                        <a:pt x="238695" y="294105"/>
                      </a:cubicBezTo>
                      <a:cubicBezTo>
                        <a:pt x="244713" y="291719"/>
                        <a:pt x="250142" y="288018"/>
                        <a:pt x="256748" y="288081"/>
                      </a:cubicBezTo>
                      <a:cubicBezTo>
                        <a:pt x="261267" y="288129"/>
                        <a:pt x="265974" y="288444"/>
                        <a:pt x="270330" y="287511"/>
                      </a:cubicBezTo>
                      <a:cubicBezTo>
                        <a:pt x="272173" y="287112"/>
                        <a:pt x="273613" y="286890"/>
                        <a:pt x="275415" y="286201"/>
                      </a:cubicBezTo>
                      <a:cubicBezTo>
                        <a:pt x="277347" y="285461"/>
                        <a:pt x="279579" y="285894"/>
                        <a:pt x="281588" y="285876"/>
                      </a:cubicBezTo>
                      <a:cubicBezTo>
                        <a:pt x="283661" y="285853"/>
                        <a:pt x="285041" y="285121"/>
                        <a:pt x="286714" y="283903"/>
                      </a:cubicBezTo>
                      <a:cubicBezTo>
                        <a:pt x="288842" y="282349"/>
                        <a:pt x="291347" y="281183"/>
                        <a:pt x="292502" y="278778"/>
                      </a:cubicBezTo>
                      <a:cubicBezTo>
                        <a:pt x="292876" y="277997"/>
                        <a:pt x="292946" y="276983"/>
                        <a:pt x="293342" y="276273"/>
                      </a:cubicBezTo>
                      <a:cubicBezTo>
                        <a:pt x="293845" y="275377"/>
                        <a:pt x="295045" y="274837"/>
                        <a:pt x="295651" y="273949"/>
                      </a:cubicBezTo>
                      <a:cubicBezTo>
                        <a:pt x="296884" y="272158"/>
                        <a:pt x="296932" y="269838"/>
                        <a:pt x="298050" y="268036"/>
                      </a:cubicBezTo>
                      <a:cubicBezTo>
                        <a:pt x="298723" y="266959"/>
                        <a:pt x="299008" y="267151"/>
                        <a:pt x="299178" y="265808"/>
                      </a:cubicBezTo>
                      <a:cubicBezTo>
                        <a:pt x="299519" y="263151"/>
                        <a:pt x="299349" y="260746"/>
                        <a:pt x="299974" y="258067"/>
                      </a:cubicBezTo>
                      <a:cubicBezTo>
                        <a:pt x="300244" y="256901"/>
                        <a:pt x="300581" y="255787"/>
                        <a:pt x="301062" y="254884"/>
                      </a:cubicBezTo>
                      <a:cubicBezTo>
                        <a:pt x="301591" y="253870"/>
                        <a:pt x="302047" y="253741"/>
                        <a:pt x="302124" y="252368"/>
                      </a:cubicBezTo>
                      <a:cubicBezTo>
                        <a:pt x="302239" y="250399"/>
                        <a:pt x="302890" y="249615"/>
                        <a:pt x="303409" y="247883"/>
                      </a:cubicBezTo>
                      <a:cubicBezTo>
                        <a:pt x="303749" y="246751"/>
                        <a:pt x="303490" y="245674"/>
                        <a:pt x="303560" y="244523"/>
                      </a:cubicBezTo>
                      <a:cubicBezTo>
                        <a:pt x="303612" y="243624"/>
                        <a:pt x="303945" y="243135"/>
                        <a:pt x="304149" y="242306"/>
                      </a:cubicBezTo>
                      <a:cubicBezTo>
                        <a:pt x="304367" y="241440"/>
                        <a:pt x="304093" y="240501"/>
                        <a:pt x="304437" y="239723"/>
                      </a:cubicBezTo>
                      <a:cubicBezTo>
                        <a:pt x="304926" y="238632"/>
                        <a:pt x="305566" y="238191"/>
                        <a:pt x="305969" y="236970"/>
                      </a:cubicBezTo>
                      <a:cubicBezTo>
                        <a:pt x="306369" y="235786"/>
                        <a:pt x="306913" y="234650"/>
                        <a:pt x="307165" y="233440"/>
                      </a:cubicBezTo>
                      <a:cubicBezTo>
                        <a:pt x="307565" y="231575"/>
                        <a:pt x="307890" y="231927"/>
                        <a:pt x="309152" y="230517"/>
                      </a:cubicBezTo>
                      <a:cubicBezTo>
                        <a:pt x="310385" y="229129"/>
                        <a:pt x="310422" y="226627"/>
                        <a:pt x="310866" y="224896"/>
                      </a:cubicBezTo>
                      <a:cubicBezTo>
                        <a:pt x="311410" y="222779"/>
                        <a:pt x="312250" y="220407"/>
                        <a:pt x="312461" y="218250"/>
                      </a:cubicBezTo>
                      <a:cubicBezTo>
                        <a:pt x="312705" y="215807"/>
                        <a:pt x="312435" y="213165"/>
                        <a:pt x="312435" y="210708"/>
                      </a:cubicBezTo>
                      <a:cubicBezTo>
                        <a:pt x="312435" y="208251"/>
                        <a:pt x="312383" y="205712"/>
                        <a:pt x="312413" y="203218"/>
                      </a:cubicBezTo>
                      <a:cubicBezTo>
                        <a:pt x="312450" y="200569"/>
                        <a:pt x="313305" y="198182"/>
                        <a:pt x="313841" y="195729"/>
                      </a:cubicBezTo>
                      <a:cubicBezTo>
                        <a:pt x="314296" y="193690"/>
                        <a:pt x="313908" y="191184"/>
                        <a:pt x="313908" y="189090"/>
                      </a:cubicBezTo>
                      <a:cubicBezTo>
                        <a:pt x="313908" y="186252"/>
                        <a:pt x="314337" y="183069"/>
                        <a:pt x="313830" y="180290"/>
                      </a:cubicBezTo>
                      <a:cubicBezTo>
                        <a:pt x="312464" y="179835"/>
                        <a:pt x="311317" y="181293"/>
                        <a:pt x="309959" y="180424"/>
                      </a:cubicBezTo>
                      <a:cubicBezTo>
                        <a:pt x="309063" y="179843"/>
                        <a:pt x="309285" y="177929"/>
                        <a:pt x="308764" y="177267"/>
                      </a:cubicBezTo>
                      <a:cubicBezTo>
                        <a:pt x="308271" y="176642"/>
                        <a:pt x="307579" y="176608"/>
                        <a:pt x="307206" y="175902"/>
                      </a:cubicBezTo>
                      <a:cubicBezTo>
                        <a:pt x="306687" y="174939"/>
                        <a:pt x="307435" y="174251"/>
                        <a:pt x="306210" y="173345"/>
                      </a:cubicBezTo>
                      <a:cubicBezTo>
                        <a:pt x="305081" y="172501"/>
                        <a:pt x="303927" y="172900"/>
                        <a:pt x="303483" y="171291"/>
                      </a:cubicBezTo>
                      <a:cubicBezTo>
                        <a:pt x="303327" y="170732"/>
                        <a:pt x="303534" y="169185"/>
                        <a:pt x="303557" y="168527"/>
                      </a:cubicBezTo>
                      <a:cubicBezTo>
                        <a:pt x="303623" y="166140"/>
                        <a:pt x="304519" y="162806"/>
                        <a:pt x="307146" y="161855"/>
                      </a:cubicBezTo>
                      <a:cubicBezTo>
                        <a:pt x="307487" y="162506"/>
                        <a:pt x="309652" y="164245"/>
                        <a:pt x="310329" y="164648"/>
                      </a:cubicBezTo>
                      <a:cubicBezTo>
                        <a:pt x="311713" y="165466"/>
                        <a:pt x="313874" y="165144"/>
                        <a:pt x="315425" y="166066"/>
                      </a:cubicBezTo>
                      <a:cubicBezTo>
                        <a:pt x="316750" y="166854"/>
                        <a:pt x="316894" y="167638"/>
                        <a:pt x="318471" y="167753"/>
                      </a:cubicBezTo>
                      <a:cubicBezTo>
                        <a:pt x="320303" y="167886"/>
                        <a:pt x="322731" y="168282"/>
                        <a:pt x="321705" y="165873"/>
                      </a:cubicBezTo>
                      <a:cubicBezTo>
                        <a:pt x="320980" y="164175"/>
                        <a:pt x="319185" y="163150"/>
                        <a:pt x="317916" y="161977"/>
                      </a:cubicBezTo>
                      <a:cubicBezTo>
                        <a:pt x="316835" y="160981"/>
                        <a:pt x="316465" y="159823"/>
                        <a:pt x="315618" y="158698"/>
                      </a:cubicBezTo>
                      <a:cubicBezTo>
                        <a:pt x="315059" y="157962"/>
                        <a:pt x="314089" y="157662"/>
                        <a:pt x="313837" y="156670"/>
                      </a:cubicBezTo>
                      <a:cubicBezTo>
                        <a:pt x="313719" y="156204"/>
                        <a:pt x="314097" y="155608"/>
                        <a:pt x="313978" y="155153"/>
                      </a:cubicBezTo>
                      <a:cubicBezTo>
                        <a:pt x="313771" y="154376"/>
                        <a:pt x="313027" y="154324"/>
                        <a:pt x="312601" y="153588"/>
                      </a:cubicBezTo>
                      <a:cubicBezTo>
                        <a:pt x="312276" y="153025"/>
                        <a:pt x="312509" y="152067"/>
                        <a:pt x="312113" y="151438"/>
                      </a:cubicBezTo>
                      <a:cubicBezTo>
                        <a:pt x="311684" y="150761"/>
                        <a:pt x="310866" y="150376"/>
                        <a:pt x="310403" y="149695"/>
                      </a:cubicBezTo>
                      <a:cubicBezTo>
                        <a:pt x="309874" y="148907"/>
                        <a:pt x="309704" y="148200"/>
                        <a:pt x="309041" y="147475"/>
                      </a:cubicBezTo>
                      <a:cubicBezTo>
                        <a:pt x="307990" y="146320"/>
                        <a:pt x="307420" y="146187"/>
                        <a:pt x="307194" y="144448"/>
                      </a:cubicBezTo>
                      <a:cubicBezTo>
                        <a:pt x="307106" y="143782"/>
                        <a:pt x="307276" y="143293"/>
                        <a:pt x="307113" y="142605"/>
                      </a:cubicBezTo>
                      <a:cubicBezTo>
                        <a:pt x="306776" y="141239"/>
                        <a:pt x="306513" y="140503"/>
                        <a:pt x="306539" y="138949"/>
                      </a:cubicBezTo>
                      <a:cubicBezTo>
                        <a:pt x="306565" y="137587"/>
                        <a:pt x="306517" y="136488"/>
                        <a:pt x="305629" y="135396"/>
                      </a:cubicBezTo>
                      <a:cubicBezTo>
                        <a:pt x="304759" y="134331"/>
                        <a:pt x="305111" y="135681"/>
                        <a:pt x="304315" y="133997"/>
                      </a:cubicBezTo>
                      <a:cubicBezTo>
                        <a:pt x="303953" y="133220"/>
                        <a:pt x="304097" y="132995"/>
                        <a:pt x="303653" y="132299"/>
                      </a:cubicBezTo>
                      <a:cubicBezTo>
                        <a:pt x="302550" y="130571"/>
                        <a:pt x="300396" y="129938"/>
                        <a:pt x="299837" y="127851"/>
                      </a:cubicBezTo>
                      <a:cubicBezTo>
                        <a:pt x="299223" y="125557"/>
                        <a:pt x="299149" y="123340"/>
                        <a:pt x="298227" y="121057"/>
                      </a:cubicBezTo>
                      <a:cubicBezTo>
                        <a:pt x="297561" y="119407"/>
                        <a:pt x="296991" y="117967"/>
                        <a:pt x="295622" y="116735"/>
                      </a:cubicBezTo>
                      <a:cubicBezTo>
                        <a:pt x="294808" y="116010"/>
                        <a:pt x="293627" y="115958"/>
                        <a:pt x="292909" y="114985"/>
                      </a:cubicBezTo>
                      <a:cubicBezTo>
                        <a:pt x="292458" y="114374"/>
                        <a:pt x="292732" y="113652"/>
                        <a:pt x="292365" y="113060"/>
                      </a:cubicBezTo>
                      <a:cubicBezTo>
                        <a:pt x="292095" y="112635"/>
                        <a:pt x="291466" y="112531"/>
                        <a:pt x="291170" y="112180"/>
                      </a:cubicBezTo>
                      <a:cubicBezTo>
                        <a:pt x="290833" y="111776"/>
                        <a:pt x="290537" y="110699"/>
                        <a:pt x="290304" y="110204"/>
                      </a:cubicBezTo>
                      <a:cubicBezTo>
                        <a:pt x="289438" y="108339"/>
                        <a:pt x="288920" y="106781"/>
                        <a:pt x="287421" y="105341"/>
                      </a:cubicBezTo>
                      <a:cubicBezTo>
                        <a:pt x="286670" y="104627"/>
                        <a:pt x="285670" y="103450"/>
                        <a:pt x="285282" y="102418"/>
                      </a:cubicBezTo>
                      <a:cubicBezTo>
                        <a:pt x="284786" y="101086"/>
                        <a:pt x="285049" y="100845"/>
                        <a:pt x="284020" y="99813"/>
                      </a:cubicBezTo>
                      <a:cubicBezTo>
                        <a:pt x="283291" y="99084"/>
                        <a:pt x="282377" y="98221"/>
                        <a:pt x="281607" y="97578"/>
                      </a:cubicBezTo>
                      <a:cubicBezTo>
                        <a:pt x="280515" y="96660"/>
                        <a:pt x="279131" y="96268"/>
                        <a:pt x="277939" y="95398"/>
                      </a:cubicBezTo>
                      <a:cubicBezTo>
                        <a:pt x="277121" y="94810"/>
                        <a:pt x="276737" y="94306"/>
                        <a:pt x="275667" y="93907"/>
                      </a:cubicBezTo>
                      <a:cubicBezTo>
                        <a:pt x="274501" y="93466"/>
                        <a:pt x="273121" y="93233"/>
                        <a:pt x="272103" y="92445"/>
                      </a:cubicBezTo>
                      <a:cubicBezTo>
                        <a:pt x="271000" y="91598"/>
                        <a:pt x="270638" y="90769"/>
                        <a:pt x="269457" y="90043"/>
                      </a:cubicBezTo>
                      <a:cubicBezTo>
                        <a:pt x="268609" y="89525"/>
                        <a:pt x="263895" y="86917"/>
                        <a:pt x="264265" y="85684"/>
                      </a:cubicBezTo>
                      <a:cubicBezTo>
                        <a:pt x="264498" y="84889"/>
                        <a:pt x="267706" y="83716"/>
                        <a:pt x="268584" y="83323"/>
                      </a:cubicBezTo>
                      <a:cubicBezTo>
                        <a:pt x="269468" y="82924"/>
                        <a:pt x="270619" y="82691"/>
                        <a:pt x="271396" y="82117"/>
                      </a:cubicBezTo>
                      <a:cubicBezTo>
                        <a:pt x="272525" y="81277"/>
                        <a:pt x="273302" y="80304"/>
                        <a:pt x="274605" y="79501"/>
                      </a:cubicBezTo>
                      <a:cubicBezTo>
                        <a:pt x="276007" y="78642"/>
                        <a:pt x="277521" y="77828"/>
                        <a:pt x="278890" y="76999"/>
                      </a:cubicBezTo>
                      <a:cubicBezTo>
                        <a:pt x="280237" y="76185"/>
                        <a:pt x="281807" y="74986"/>
                        <a:pt x="282924" y="73806"/>
                      </a:cubicBezTo>
                      <a:cubicBezTo>
                        <a:pt x="283842" y="72833"/>
                        <a:pt x="284782" y="71963"/>
                        <a:pt x="285704" y="71012"/>
                      </a:cubicBezTo>
                      <a:cubicBezTo>
                        <a:pt x="287232" y="69439"/>
                        <a:pt x="287347" y="66471"/>
                        <a:pt x="287328" y="64370"/>
                      </a:cubicBezTo>
                      <a:cubicBezTo>
                        <a:pt x="287325" y="63167"/>
                        <a:pt x="287177" y="61864"/>
                        <a:pt x="287299" y="60677"/>
                      </a:cubicBezTo>
                      <a:cubicBezTo>
                        <a:pt x="287458" y="59104"/>
                        <a:pt x="288687" y="58560"/>
                        <a:pt x="288842" y="56983"/>
                      </a:cubicBezTo>
                      <a:cubicBezTo>
                        <a:pt x="289027" y="55141"/>
                        <a:pt x="289375" y="51366"/>
                        <a:pt x="288738" y="49708"/>
                      </a:cubicBezTo>
                      <a:cubicBezTo>
                        <a:pt x="286973" y="49449"/>
                        <a:pt x="286614" y="49583"/>
                        <a:pt x="285841" y="48136"/>
                      </a:cubicBezTo>
                      <a:cubicBezTo>
                        <a:pt x="285104" y="46770"/>
                        <a:pt x="284793" y="46774"/>
                        <a:pt x="283624" y="45786"/>
                      </a:cubicBezTo>
                      <a:cubicBezTo>
                        <a:pt x="282558" y="44879"/>
                        <a:pt x="282536" y="43514"/>
                        <a:pt x="281485" y="42737"/>
                      </a:cubicBezTo>
                      <a:cubicBezTo>
                        <a:pt x="280652" y="42122"/>
                        <a:pt x="279397" y="41967"/>
                        <a:pt x="278491" y="41327"/>
                      </a:cubicBezTo>
                      <a:cubicBezTo>
                        <a:pt x="277554" y="40668"/>
                        <a:pt x="276152" y="39614"/>
                        <a:pt x="275648" y="38559"/>
                      </a:cubicBezTo>
                      <a:cubicBezTo>
                        <a:pt x="275101" y="37427"/>
                        <a:pt x="275160" y="35902"/>
                        <a:pt x="274612" y="34670"/>
                      </a:cubicBezTo>
                      <a:cubicBezTo>
                        <a:pt x="273783" y="32816"/>
                        <a:pt x="272780" y="30973"/>
                        <a:pt x="271925" y="29219"/>
                      </a:cubicBezTo>
                      <a:cubicBezTo>
                        <a:pt x="271174" y="27687"/>
                        <a:pt x="269982" y="26758"/>
                        <a:pt x="269057" y="25211"/>
                      </a:cubicBezTo>
                      <a:cubicBezTo>
                        <a:pt x="268554" y="24371"/>
                        <a:pt x="268358" y="23931"/>
                        <a:pt x="267965" y="23035"/>
                      </a:cubicBezTo>
                      <a:cubicBezTo>
                        <a:pt x="267758" y="22506"/>
                        <a:pt x="267525" y="21999"/>
                        <a:pt x="267266" y="21496"/>
                      </a:cubicBezTo>
                      <a:cubicBezTo>
                        <a:pt x="266759" y="21056"/>
                        <a:pt x="266174" y="20778"/>
                        <a:pt x="265512" y="20675"/>
                      </a:cubicBezTo>
                      <a:cubicBezTo>
                        <a:pt x="264346" y="19561"/>
                        <a:pt x="264849" y="18343"/>
                        <a:pt x="264461" y="17052"/>
                      </a:cubicBezTo>
                      <a:cubicBezTo>
                        <a:pt x="264202" y="16193"/>
                        <a:pt x="263887" y="15871"/>
                        <a:pt x="263698" y="14928"/>
                      </a:cubicBezTo>
                      <a:cubicBezTo>
                        <a:pt x="263410" y="13451"/>
                        <a:pt x="262840" y="12452"/>
                        <a:pt x="262366" y="10998"/>
                      </a:cubicBezTo>
                      <a:cubicBezTo>
                        <a:pt x="262026" y="9936"/>
                        <a:pt x="262111" y="8855"/>
                        <a:pt x="261585" y="7834"/>
                      </a:cubicBezTo>
                      <a:cubicBezTo>
                        <a:pt x="261171" y="7042"/>
                        <a:pt x="261374" y="6339"/>
                        <a:pt x="260149" y="6887"/>
                      </a:cubicBezTo>
                      <a:cubicBezTo>
                        <a:pt x="260242" y="6846"/>
                        <a:pt x="258647" y="9503"/>
                        <a:pt x="258658" y="9484"/>
                      </a:cubicBezTo>
                      <a:cubicBezTo>
                        <a:pt x="257751" y="11601"/>
                        <a:pt x="258528" y="15561"/>
                        <a:pt x="258528" y="17881"/>
                      </a:cubicBezTo>
                      <a:cubicBezTo>
                        <a:pt x="258528" y="21799"/>
                        <a:pt x="258921" y="25948"/>
                        <a:pt x="257958" y="29659"/>
                      </a:cubicBezTo>
                      <a:cubicBezTo>
                        <a:pt x="256981" y="33408"/>
                        <a:pt x="257762" y="38355"/>
                        <a:pt x="257792" y="42248"/>
                      </a:cubicBezTo>
                      <a:cubicBezTo>
                        <a:pt x="257814" y="44890"/>
                        <a:pt x="257403" y="47595"/>
                        <a:pt x="256893" y="50171"/>
                      </a:cubicBezTo>
                      <a:cubicBezTo>
                        <a:pt x="256648" y="51381"/>
                        <a:pt x="256619" y="53501"/>
                        <a:pt x="256064" y="54560"/>
                      </a:cubicBezTo>
                      <a:cubicBezTo>
                        <a:pt x="255297" y="56025"/>
                        <a:pt x="252648" y="57139"/>
                        <a:pt x="253362" y="59189"/>
                      </a:cubicBezTo>
                      <a:cubicBezTo>
                        <a:pt x="254417" y="60255"/>
                        <a:pt x="256511" y="63019"/>
                        <a:pt x="256286" y="65676"/>
                      </a:cubicBezTo>
                      <a:cubicBezTo>
                        <a:pt x="256104" y="67752"/>
                        <a:pt x="255001" y="69558"/>
                        <a:pt x="254757" y="71619"/>
                      </a:cubicBezTo>
                      <a:cubicBezTo>
                        <a:pt x="252633" y="72148"/>
                        <a:pt x="251071" y="72640"/>
                        <a:pt x="249065" y="73684"/>
                      </a:cubicBezTo>
                      <a:cubicBezTo>
                        <a:pt x="247714" y="74387"/>
                        <a:pt x="246475" y="75016"/>
                        <a:pt x="244968" y="75297"/>
                      </a:cubicBezTo>
                      <a:cubicBezTo>
                        <a:pt x="244517" y="75386"/>
                        <a:pt x="243148" y="75312"/>
                        <a:pt x="242726" y="75534"/>
                      </a:cubicBezTo>
                      <a:cubicBezTo>
                        <a:pt x="241571" y="76145"/>
                        <a:pt x="240857" y="77917"/>
                        <a:pt x="239987" y="78909"/>
                      </a:cubicBezTo>
                      <a:cubicBezTo>
                        <a:pt x="238233" y="80911"/>
                        <a:pt x="236508" y="81725"/>
                        <a:pt x="233929" y="81181"/>
                      </a:cubicBezTo>
                      <a:cubicBezTo>
                        <a:pt x="231986" y="80770"/>
                        <a:pt x="230128" y="80715"/>
                        <a:pt x="228119" y="80441"/>
                      </a:cubicBezTo>
                      <a:cubicBezTo>
                        <a:pt x="225820" y="80119"/>
                        <a:pt x="223811" y="79556"/>
                        <a:pt x="221524" y="80185"/>
                      </a:cubicBezTo>
                      <a:cubicBezTo>
                        <a:pt x="219762" y="80678"/>
                        <a:pt x="219288" y="81214"/>
                        <a:pt x="218178" y="82443"/>
                      </a:cubicBezTo>
                      <a:cubicBezTo>
                        <a:pt x="217227" y="83505"/>
                        <a:pt x="216046" y="84093"/>
                        <a:pt x="215117" y="85088"/>
                      </a:cubicBezTo>
                      <a:cubicBezTo>
                        <a:pt x="213015" y="87357"/>
                        <a:pt x="211927" y="88763"/>
                        <a:pt x="208652" y="88722"/>
                      </a:cubicBezTo>
                      <a:cubicBezTo>
                        <a:pt x="206472" y="88696"/>
                        <a:pt x="201136" y="89770"/>
                        <a:pt x="201780" y="86321"/>
                      </a:cubicBezTo>
                      <a:cubicBezTo>
                        <a:pt x="202035" y="84963"/>
                        <a:pt x="202801" y="84086"/>
                        <a:pt x="203793" y="83223"/>
                      </a:cubicBezTo>
                      <a:cubicBezTo>
                        <a:pt x="204348" y="82735"/>
                        <a:pt x="206546" y="81695"/>
                        <a:pt x="206816" y="81148"/>
                      </a:cubicBezTo>
                      <a:cubicBezTo>
                        <a:pt x="207020" y="80729"/>
                        <a:pt x="206816" y="80248"/>
                        <a:pt x="206890" y="79826"/>
                      </a:cubicBezTo>
                      <a:cubicBezTo>
                        <a:pt x="207357" y="77144"/>
                        <a:pt x="206835" y="74002"/>
                        <a:pt x="206835" y="71249"/>
                      </a:cubicBezTo>
                      <a:cubicBezTo>
                        <a:pt x="206835" y="68496"/>
                        <a:pt x="206846" y="65828"/>
                        <a:pt x="206835" y="63115"/>
                      </a:cubicBezTo>
                      <a:cubicBezTo>
                        <a:pt x="206831" y="61731"/>
                        <a:pt x="206406" y="59844"/>
                        <a:pt x="207005" y="58630"/>
                      </a:cubicBezTo>
                      <a:cubicBezTo>
                        <a:pt x="208093" y="56451"/>
                        <a:pt x="211206" y="55914"/>
                        <a:pt x="213075" y="54697"/>
                      </a:cubicBezTo>
                      <a:cubicBezTo>
                        <a:pt x="214329" y="53882"/>
                        <a:pt x="214285" y="52987"/>
                        <a:pt x="215043" y="51829"/>
                      </a:cubicBezTo>
                      <a:cubicBezTo>
                        <a:pt x="216006" y="50378"/>
                        <a:pt x="218052" y="49882"/>
                        <a:pt x="218615" y="48065"/>
                      </a:cubicBezTo>
                      <a:cubicBezTo>
                        <a:pt x="219222" y="46134"/>
                        <a:pt x="218870" y="42615"/>
                        <a:pt x="218330" y="40705"/>
                      </a:cubicBezTo>
                      <a:cubicBezTo>
                        <a:pt x="217730" y="38589"/>
                        <a:pt x="215995" y="37756"/>
                        <a:pt x="214803" y="36020"/>
                      </a:cubicBezTo>
                      <a:cubicBezTo>
                        <a:pt x="213885" y="34685"/>
                        <a:pt x="213178" y="33112"/>
                        <a:pt x="212353" y="31698"/>
                      </a:cubicBezTo>
                      <a:cubicBezTo>
                        <a:pt x="211483" y="30218"/>
                        <a:pt x="211313" y="28671"/>
                        <a:pt x="210584" y="27154"/>
                      </a:cubicBezTo>
                      <a:cubicBezTo>
                        <a:pt x="209796" y="25533"/>
                        <a:pt x="208315" y="25548"/>
                        <a:pt x="207172" y="24416"/>
                      </a:cubicBezTo>
                      <a:cubicBezTo>
                        <a:pt x="205195" y="22458"/>
                        <a:pt x="203101" y="20708"/>
                        <a:pt x="200991" y="18928"/>
                      </a:cubicBezTo>
                      <a:cubicBezTo>
                        <a:pt x="199093" y="17337"/>
                        <a:pt x="195747" y="16604"/>
                        <a:pt x="194219" y="14454"/>
                      </a:cubicBezTo>
                      <a:cubicBezTo>
                        <a:pt x="193541" y="13496"/>
                        <a:pt x="193608" y="12260"/>
                        <a:pt x="192820" y="11316"/>
                      </a:cubicBezTo>
                      <a:cubicBezTo>
                        <a:pt x="192198" y="10580"/>
                        <a:pt x="191069" y="10047"/>
                        <a:pt x="190370" y="9329"/>
                      </a:cubicBezTo>
                      <a:cubicBezTo>
                        <a:pt x="188853" y="7764"/>
                        <a:pt x="187169" y="7342"/>
                        <a:pt x="185074" y="6616"/>
                      </a:cubicBezTo>
                      <a:cubicBezTo>
                        <a:pt x="182735" y="5810"/>
                        <a:pt x="180181" y="3745"/>
                        <a:pt x="178213" y="2180"/>
                      </a:cubicBezTo>
                      <a:cubicBezTo>
                        <a:pt x="177069" y="1269"/>
                        <a:pt x="175596" y="-11"/>
                        <a:pt x="174112" y="0"/>
                      </a:cubicBezTo>
                      <a:cubicBezTo>
                        <a:pt x="173520" y="4"/>
                        <a:pt x="170245" y="1921"/>
                        <a:pt x="169508" y="2254"/>
                      </a:cubicBezTo>
                      <a:cubicBezTo>
                        <a:pt x="168080" y="2890"/>
                        <a:pt x="166666" y="3486"/>
                        <a:pt x="165215" y="4059"/>
                      </a:cubicBezTo>
                      <a:cubicBezTo>
                        <a:pt x="166418" y="5606"/>
                        <a:pt x="168191" y="7605"/>
                        <a:pt x="168498" y="9629"/>
                      </a:cubicBezTo>
                      <a:cubicBezTo>
                        <a:pt x="168835" y="11819"/>
                        <a:pt x="168202" y="13847"/>
                        <a:pt x="167787" y="15808"/>
                      </a:cubicBezTo>
                      <a:cubicBezTo>
                        <a:pt x="167243" y="18417"/>
                        <a:pt x="167136" y="17836"/>
                        <a:pt x="164494" y="17862"/>
                      </a:cubicBezTo>
                      <a:cubicBezTo>
                        <a:pt x="163076" y="18095"/>
                        <a:pt x="161677" y="18058"/>
                        <a:pt x="160304" y="17755"/>
                      </a:cubicBezTo>
                      <a:cubicBezTo>
                        <a:pt x="159431" y="17884"/>
                        <a:pt x="158983" y="17496"/>
                        <a:pt x="158968" y="16589"/>
                      </a:cubicBezTo>
                      <a:cubicBezTo>
                        <a:pt x="158087" y="15746"/>
                        <a:pt x="158176" y="15483"/>
                        <a:pt x="156985" y="14528"/>
                      </a:cubicBezTo>
                      <a:cubicBezTo>
                        <a:pt x="155860" y="13621"/>
                        <a:pt x="155301" y="12504"/>
                        <a:pt x="154131" y="11671"/>
                      </a:cubicBezTo>
                      <a:cubicBezTo>
                        <a:pt x="152862" y="10772"/>
                        <a:pt x="151378" y="10572"/>
                        <a:pt x="149846" y="10465"/>
                      </a:cubicBezTo>
                      <a:cubicBezTo>
                        <a:pt x="147921" y="10332"/>
                        <a:pt x="145956" y="10469"/>
                        <a:pt x="144024" y="10454"/>
                      </a:cubicBezTo>
                      <a:cubicBezTo>
                        <a:pt x="142333" y="10443"/>
                        <a:pt x="141230" y="10465"/>
                        <a:pt x="139831" y="11101"/>
                      </a:cubicBezTo>
                      <a:cubicBezTo>
                        <a:pt x="137577" y="12126"/>
                        <a:pt x="135975" y="14850"/>
                        <a:pt x="133769" y="15527"/>
                      </a:cubicBezTo>
                      <a:cubicBezTo>
                        <a:pt x="131937" y="16086"/>
                        <a:pt x="129646" y="15616"/>
                        <a:pt x="127829" y="16471"/>
                      </a:cubicBezTo>
                      <a:cubicBezTo>
                        <a:pt x="126956" y="16882"/>
                        <a:pt x="126090" y="18040"/>
                        <a:pt x="125220" y="18595"/>
                      </a:cubicBezTo>
                      <a:cubicBezTo>
                        <a:pt x="124517" y="19050"/>
                        <a:pt x="123777" y="19494"/>
                        <a:pt x="123103" y="19968"/>
                      </a:cubicBezTo>
                      <a:cubicBezTo>
                        <a:pt x="121386" y="21170"/>
                        <a:pt x="119402" y="21548"/>
                        <a:pt x="117567" y="22525"/>
                      </a:cubicBezTo>
                      <a:cubicBezTo>
                        <a:pt x="114325" y="24253"/>
                        <a:pt x="111542" y="26999"/>
                        <a:pt x="108355" y="28834"/>
                      </a:cubicBezTo>
                      <a:cubicBezTo>
                        <a:pt x="105487" y="30492"/>
                        <a:pt x="102390" y="30399"/>
                        <a:pt x="99015" y="30388"/>
                      </a:cubicBezTo>
                      <a:cubicBezTo>
                        <a:pt x="97823" y="30388"/>
                        <a:pt x="96476" y="30155"/>
                        <a:pt x="95343" y="30518"/>
                      </a:cubicBezTo>
                      <a:cubicBezTo>
                        <a:pt x="93411" y="31132"/>
                        <a:pt x="90858" y="32468"/>
                        <a:pt x="89011" y="33304"/>
                      </a:cubicBezTo>
                      <a:cubicBezTo>
                        <a:pt x="87327" y="34067"/>
                        <a:pt x="86432" y="35506"/>
                        <a:pt x="84862" y="36272"/>
                      </a:cubicBezTo>
                      <a:cubicBezTo>
                        <a:pt x="82816" y="37267"/>
                        <a:pt x="81865" y="37789"/>
                        <a:pt x="80273" y="39554"/>
                      </a:cubicBezTo>
                      <a:cubicBezTo>
                        <a:pt x="76961" y="43225"/>
                        <a:pt x="72265" y="42970"/>
                        <a:pt x="67713" y="42944"/>
                      </a:cubicBezTo>
                      <a:cubicBezTo>
                        <a:pt x="66362" y="42940"/>
                        <a:pt x="64175" y="42774"/>
                        <a:pt x="62994" y="43606"/>
                      </a:cubicBezTo>
                      <a:cubicBezTo>
                        <a:pt x="62058" y="44265"/>
                        <a:pt x="62698" y="44491"/>
                        <a:pt x="61917" y="45371"/>
                      </a:cubicBezTo>
                      <a:cubicBezTo>
                        <a:pt x="61336" y="46012"/>
                        <a:pt x="61355" y="45679"/>
                        <a:pt x="60500" y="46237"/>
                      </a:cubicBezTo>
                      <a:cubicBezTo>
                        <a:pt x="58834" y="47329"/>
                        <a:pt x="57791" y="47962"/>
                        <a:pt x="55859" y="48273"/>
                      </a:cubicBezTo>
                      <a:cubicBezTo>
                        <a:pt x="54031" y="48572"/>
                        <a:pt x="53320" y="49035"/>
                        <a:pt x="51914" y="49938"/>
                      </a:cubicBezTo>
                      <a:cubicBezTo>
                        <a:pt x="50112" y="51092"/>
                        <a:pt x="48165" y="51966"/>
                        <a:pt x="45974" y="51832"/>
                      </a:cubicBezTo>
                      <a:cubicBezTo>
                        <a:pt x="44686" y="51758"/>
                        <a:pt x="44690" y="51392"/>
                        <a:pt x="43613" y="51063"/>
                      </a:cubicBezTo>
                      <a:cubicBezTo>
                        <a:pt x="41577" y="50441"/>
                        <a:pt x="39679" y="50885"/>
                        <a:pt x="37817" y="49712"/>
                      </a:cubicBezTo>
                      <a:cubicBezTo>
                        <a:pt x="36844" y="49098"/>
                        <a:pt x="35841" y="48002"/>
                        <a:pt x="34816" y="47322"/>
                      </a:cubicBezTo>
                      <a:cubicBezTo>
                        <a:pt x="32348" y="45682"/>
                        <a:pt x="29557" y="44328"/>
                        <a:pt x="27255" y="42444"/>
                      </a:cubicBezTo>
                      <a:cubicBezTo>
                        <a:pt x="25242" y="40787"/>
                        <a:pt x="20856" y="33375"/>
                        <a:pt x="18044" y="34118"/>
                      </a:cubicBezTo>
                      <a:cubicBezTo>
                        <a:pt x="16926" y="34414"/>
                        <a:pt x="15257" y="36690"/>
                        <a:pt x="14139" y="37353"/>
                      </a:cubicBezTo>
                      <a:cubicBezTo>
                        <a:pt x="12711" y="38196"/>
                        <a:pt x="12319" y="38207"/>
                        <a:pt x="11937" y="39976"/>
                      </a:cubicBezTo>
                      <a:cubicBezTo>
                        <a:pt x="11097" y="43950"/>
                        <a:pt x="7889" y="47466"/>
                        <a:pt x="3958" y="48846"/>
                      </a:cubicBezTo>
                      <a:cubicBezTo>
                        <a:pt x="1042" y="49871"/>
                        <a:pt x="80" y="49845"/>
                        <a:pt x="10" y="53261"/>
                      </a:cubicBezTo>
                      <a:cubicBezTo>
                        <a:pt x="-31" y="55167"/>
                        <a:pt x="72" y="57080"/>
                        <a:pt x="58" y="58997"/>
                      </a:cubicBezTo>
                      <a:cubicBezTo>
                        <a:pt x="43" y="60577"/>
                        <a:pt x="243" y="61835"/>
                        <a:pt x="594" y="63378"/>
                      </a:cubicBezTo>
                      <a:cubicBezTo>
                        <a:pt x="857" y="64536"/>
                        <a:pt x="953" y="65865"/>
                        <a:pt x="1305" y="67019"/>
                      </a:cubicBezTo>
                      <a:cubicBezTo>
                        <a:pt x="1627" y="68059"/>
                        <a:pt x="2408" y="68588"/>
                        <a:pt x="2704" y="69484"/>
                      </a:cubicBezTo>
                      <a:cubicBezTo>
                        <a:pt x="3440" y="71737"/>
                        <a:pt x="2922" y="73476"/>
                        <a:pt x="4258" y="75623"/>
                      </a:cubicBezTo>
                      <a:cubicBezTo>
                        <a:pt x="5838" y="78169"/>
                        <a:pt x="7485" y="80641"/>
                        <a:pt x="9162" y="83131"/>
                      </a:cubicBezTo>
                      <a:cubicBezTo>
                        <a:pt x="10235" y="84715"/>
                        <a:pt x="10835" y="84385"/>
                        <a:pt x="11941" y="85558"/>
                      </a:cubicBezTo>
                      <a:cubicBezTo>
                        <a:pt x="12603" y="86262"/>
                        <a:pt x="12108" y="86047"/>
                        <a:pt x="12578" y="87035"/>
                      </a:cubicBezTo>
                      <a:cubicBezTo>
                        <a:pt x="13473" y="88915"/>
                        <a:pt x="15142" y="90121"/>
                        <a:pt x="16652" y="91649"/>
                      </a:cubicBezTo>
                      <a:cubicBezTo>
                        <a:pt x="18403" y="93418"/>
                        <a:pt x="20827" y="95435"/>
                        <a:pt x="22203" y="97541"/>
                      </a:cubicBezTo>
                      <a:cubicBezTo>
                        <a:pt x="23077" y="98888"/>
                        <a:pt x="22981" y="99839"/>
                        <a:pt x="22955" y="101496"/>
                      </a:cubicBezTo>
                      <a:cubicBezTo>
                        <a:pt x="22929" y="103380"/>
                        <a:pt x="22607" y="105256"/>
                        <a:pt x="23425" y="107014"/>
                      </a:cubicBezTo>
                      <a:cubicBezTo>
                        <a:pt x="24213" y="108727"/>
                        <a:pt x="25608" y="109893"/>
                        <a:pt x="25930" y="111776"/>
                      </a:cubicBezTo>
                      <a:cubicBezTo>
                        <a:pt x="26178" y="113264"/>
                        <a:pt x="25682" y="114603"/>
                        <a:pt x="25357" y="116021"/>
                      </a:cubicBezTo>
                      <a:cubicBezTo>
                        <a:pt x="24901" y="118008"/>
                        <a:pt x="24761" y="118663"/>
                        <a:pt x="23125" y="119951"/>
                      </a:cubicBezTo>
                      <a:cubicBezTo>
                        <a:pt x="21189" y="121483"/>
                        <a:pt x="18947" y="121416"/>
                        <a:pt x="17315" y="123477"/>
                      </a:cubicBezTo>
                      <a:cubicBezTo>
                        <a:pt x="16674" y="124284"/>
                        <a:pt x="15694" y="125657"/>
                        <a:pt x="16356" y="126796"/>
                      </a:cubicBezTo>
                      <a:cubicBezTo>
                        <a:pt x="16682" y="127359"/>
                        <a:pt x="17925" y="127514"/>
                        <a:pt x="18377" y="128003"/>
                      </a:cubicBezTo>
                      <a:cubicBezTo>
                        <a:pt x="19210" y="128902"/>
                        <a:pt x="18873" y="129298"/>
                        <a:pt x="19402" y="130079"/>
                      </a:cubicBezTo>
                      <a:cubicBezTo>
                        <a:pt x="20682" y="131984"/>
                        <a:pt x="23377" y="134878"/>
                        <a:pt x="25512" y="135726"/>
                      </a:cubicBezTo>
                      <a:cubicBezTo>
                        <a:pt x="26533" y="136129"/>
                        <a:pt x="27707" y="135877"/>
                        <a:pt x="28728" y="136136"/>
                      </a:cubicBezTo>
                      <a:cubicBezTo>
                        <a:pt x="29542" y="136347"/>
                        <a:pt x="30105" y="137043"/>
                        <a:pt x="30845" y="137317"/>
                      </a:cubicBezTo>
                      <a:cubicBezTo>
                        <a:pt x="33750" y="138394"/>
                        <a:pt x="37347" y="137731"/>
                        <a:pt x="40241" y="139078"/>
                      </a:cubicBezTo>
                      <a:cubicBezTo>
                        <a:pt x="41366" y="139596"/>
                        <a:pt x="42162" y="140999"/>
                        <a:pt x="42884" y="141891"/>
                      </a:cubicBezTo>
                      <a:cubicBezTo>
                        <a:pt x="43391" y="142516"/>
                        <a:pt x="44545" y="143345"/>
                        <a:pt x="44956" y="144281"/>
                      </a:cubicBezTo>
                      <a:cubicBezTo>
                        <a:pt x="46581" y="147989"/>
                        <a:pt x="45841" y="153029"/>
                        <a:pt x="45841" y="156959"/>
                      </a:cubicBezTo>
                      <a:cubicBezTo>
                        <a:pt x="45841" y="163209"/>
                        <a:pt x="44934" y="170325"/>
                        <a:pt x="46488" y="176294"/>
                      </a:cubicBezTo>
                      <a:cubicBezTo>
                        <a:pt x="47229" y="179147"/>
                        <a:pt x="47854" y="182263"/>
                        <a:pt x="48098" y="185208"/>
                      </a:cubicBezTo>
                      <a:cubicBezTo>
                        <a:pt x="48280" y="187454"/>
                        <a:pt x="47554" y="189123"/>
                        <a:pt x="48927" y="191044"/>
                      </a:cubicBezTo>
                      <a:cubicBezTo>
                        <a:pt x="50030" y="192587"/>
                        <a:pt x="51640" y="193960"/>
                        <a:pt x="52858" y="195425"/>
                      </a:cubicBezTo>
                      <a:cubicBezTo>
                        <a:pt x="54353" y="197216"/>
                        <a:pt x="55778" y="198608"/>
                        <a:pt x="57654" y="200032"/>
                      </a:cubicBezTo>
                      <a:cubicBezTo>
                        <a:pt x="59312" y="201287"/>
                        <a:pt x="61014" y="203207"/>
                        <a:pt x="62805" y="204118"/>
                      </a:cubicBezTo>
                      <a:cubicBezTo>
                        <a:pt x="63834" y="204639"/>
                        <a:pt x="64075" y="204232"/>
                        <a:pt x="64819" y="204906"/>
                      </a:cubicBezTo>
                      <a:cubicBezTo>
                        <a:pt x="65781" y="205764"/>
                        <a:pt x="66454" y="206967"/>
                        <a:pt x="67502" y="207855"/>
                      </a:cubicBezTo>
                      <a:cubicBezTo>
                        <a:pt x="69041" y="209161"/>
                        <a:pt x="68205" y="208266"/>
                        <a:pt x="68941" y="209243"/>
                      </a:cubicBezTo>
                      <a:cubicBezTo>
                        <a:pt x="69530" y="210035"/>
                        <a:pt x="69556" y="210564"/>
                        <a:pt x="70281" y="211278"/>
                      </a:cubicBezTo>
                      <a:cubicBezTo>
                        <a:pt x="71562" y="212536"/>
                        <a:pt x="73471" y="213213"/>
                        <a:pt x="74741" y="214453"/>
                      </a:cubicBezTo>
                      <a:cubicBezTo>
                        <a:pt x="75322" y="215023"/>
                        <a:pt x="75533" y="215682"/>
                        <a:pt x="76077" y="216285"/>
                      </a:cubicBezTo>
                      <a:cubicBezTo>
                        <a:pt x="77272" y="217621"/>
                        <a:pt x="78408" y="218294"/>
                        <a:pt x="79441" y="219826"/>
                      </a:cubicBezTo>
                      <a:cubicBezTo>
                        <a:pt x="80107" y="220821"/>
                        <a:pt x="80244" y="221121"/>
                        <a:pt x="81295" y="221576"/>
                      </a:cubicBezTo>
                      <a:cubicBezTo>
                        <a:pt x="82309" y="222020"/>
                        <a:pt x="83464" y="222183"/>
                        <a:pt x="84500" y="222746"/>
                      </a:cubicBezTo>
                      <a:cubicBezTo>
                        <a:pt x="85836" y="223475"/>
                        <a:pt x="86184" y="223708"/>
                        <a:pt x="87701" y="223930"/>
                      </a:cubicBezTo>
                      <a:cubicBezTo>
                        <a:pt x="89670" y="224226"/>
                        <a:pt x="91798" y="223826"/>
                        <a:pt x="93800" y="223841"/>
                      </a:cubicBezTo>
                      <a:cubicBezTo>
                        <a:pt x="95669" y="223856"/>
                        <a:pt x="97371" y="223737"/>
                        <a:pt x="99222" y="223327"/>
                      </a:cubicBezTo>
                      <a:cubicBezTo>
                        <a:pt x="101035" y="222927"/>
                        <a:pt x="102375" y="221813"/>
                        <a:pt x="104203" y="221576"/>
                      </a:cubicBezTo>
                      <a:cubicBezTo>
                        <a:pt x="106938" y="221217"/>
                        <a:pt x="111153" y="221199"/>
                        <a:pt x="113788" y="221728"/>
                      </a:cubicBezTo>
                      <a:cubicBezTo>
                        <a:pt x="114410" y="223878"/>
                        <a:pt x="113607" y="226750"/>
                        <a:pt x="113751" y="229011"/>
                      </a:cubicBezTo>
                      <a:cubicBezTo>
                        <a:pt x="113833" y="230358"/>
                        <a:pt x="114532" y="230828"/>
                        <a:pt x="114932" y="231978"/>
                      </a:cubicBezTo>
                      <a:cubicBezTo>
                        <a:pt x="115372" y="233222"/>
                        <a:pt x="115010" y="234154"/>
                        <a:pt x="115383" y="235535"/>
                      </a:cubicBezTo>
                      <a:cubicBezTo>
                        <a:pt x="115853" y="237259"/>
                        <a:pt x="117863" y="239339"/>
                        <a:pt x="118810" y="240889"/>
                      </a:cubicBezTo>
                      <a:cubicBezTo>
                        <a:pt x="119580" y="242147"/>
                        <a:pt x="120779" y="243328"/>
                        <a:pt x="121482" y="244486"/>
                      </a:cubicBezTo>
                      <a:cubicBezTo>
                        <a:pt x="122285" y="245807"/>
                        <a:pt x="122030" y="248027"/>
                        <a:pt x="121260" y="249456"/>
                      </a:cubicBezTo>
                      <a:cubicBezTo>
                        <a:pt x="120491" y="250891"/>
                        <a:pt x="119155" y="251554"/>
                        <a:pt x="118337" y="253034"/>
                      </a:cubicBezTo>
                      <a:cubicBezTo>
                        <a:pt x="117689" y="254214"/>
                        <a:pt x="117337" y="255499"/>
                        <a:pt x="116179" y="256424"/>
                      </a:cubicBezTo>
                      <a:cubicBezTo>
                        <a:pt x="114506" y="257760"/>
                        <a:pt x="111205" y="257190"/>
                        <a:pt x="109029" y="257782"/>
                      </a:cubicBezTo>
                      <a:cubicBezTo>
                        <a:pt x="105783" y="258655"/>
                        <a:pt x="105069" y="265531"/>
                        <a:pt x="105258" y="268269"/>
                      </a:cubicBezTo>
                      <a:cubicBezTo>
                        <a:pt x="106908" y="268957"/>
                        <a:pt x="109399" y="270008"/>
                        <a:pt x="111138" y="270330"/>
                      </a:cubicBezTo>
                      <a:cubicBezTo>
                        <a:pt x="112489" y="270578"/>
                        <a:pt x="113670" y="270230"/>
                        <a:pt x="115058" y="270693"/>
                      </a:cubicBezTo>
                      <a:cubicBezTo>
                        <a:pt x="116734" y="271251"/>
                        <a:pt x="118207" y="271536"/>
                        <a:pt x="119854" y="271966"/>
                      </a:cubicBezTo>
                      <a:cubicBezTo>
                        <a:pt x="121116" y="272299"/>
                        <a:pt x="122319" y="273435"/>
                        <a:pt x="123447" y="274064"/>
                      </a:cubicBezTo>
                      <a:cubicBezTo>
                        <a:pt x="126005" y="275477"/>
                        <a:pt x="129339" y="276143"/>
                        <a:pt x="132244" y="275403"/>
                      </a:cubicBezTo>
                      <a:cubicBezTo>
                        <a:pt x="134154" y="274915"/>
                        <a:pt x="135090" y="273942"/>
                        <a:pt x="136323" y="272746"/>
                      </a:cubicBezTo>
                      <a:cubicBezTo>
                        <a:pt x="137196" y="271892"/>
                        <a:pt x="138377" y="271673"/>
                        <a:pt x="139280" y="270918"/>
                      </a:cubicBezTo>
                      <a:cubicBezTo>
                        <a:pt x="139901" y="270389"/>
                        <a:pt x="140024" y="269764"/>
                        <a:pt x="140553" y="269312"/>
                      </a:cubicBezTo>
                      <a:cubicBezTo>
                        <a:pt x="141511" y="268480"/>
                        <a:pt x="143214" y="268887"/>
                        <a:pt x="144446" y="268887"/>
                      </a:cubicBezTo>
                      <a:cubicBezTo>
                        <a:pt x="147510" y="268887"/>
                        <a:pt x="150171" y="270149"/>
                        <a:pt x="153125" y="270933"/>
                      </a:cubicBezTo>
                      <a:cubicBezTo>
                        <a:pt x="154301" y="271244"/>
                        <a:pt x="157084" y="271240"/>
                        <a:pt x="157980" y="271962"/>
                      </a:cubicBezTo>
                      <a:cubicBezTo>
                        <a:pt x="158613" y="272469"/>
                        <a:pt x="158853" y="273494"/>
                        <a:pt x="159564" y="274079"/>
                      </a:cubicBezTo>
                      <a:cubicBezTo>
                        <a:pt x="160963" y="275222"/>
                        <a:pt x="161744" y="276299"/>
                        <a:pt x="162688" y="277746"/>
                      </a:cubicBezTo>
                      <a:cubicBezTo>
                        <a:pt x="163335" y="278741"/>
                        <a:pt x="164075" y="279059"/>
                        <a:pt x="164764" y="279936"/>
                      </a:cubicBezTo>
                      <a:cubicBezTo>
                        <a:pt x="165482" y="280858"/>
                        <a:pt x="165138" y="280836"/>
                        <a:pt x="166307" y="281520"/>
                      </a:cubicBezTo>
                      <a:cubicBezTo>
                        <a:pt x="167580" y="282271"/>
                        <a:pt x="169175" y="284751"/>
                        <a:pt x="170404" y="285154"/>
                      </a:cubicBezTo>
                      <a:cubicBezTo>
                        <a:pt x="171114" y="285391"/>
                        <a:pt x="172232" y="285139"/>
                        <a:pt x="173009" y="285295"/>
                      </a:cubicBezTo>
                      <a:cubicBezTo>
                        <a:pt x="180252" y="286738"/>
                        <a:pt x="187750" y="287593"/>
                        <a:pt x="194952" y="289524"/>
                      </a:cubicBezTo>
                      <a:cubicBezTo>
                        <a:pt x="196613" y="289968"/>
                        <a:pt x="197309" y="291027"/>
                        <a:pt x="198726" y="291667"/>
                      </a:cubicBezTo>
                      <a:cubicBezTo>
                        <a:pt x="199496" y="292015"/>
                        <a:pt x="200677" y="291782"/>
                        <a:pt x="201487" y="291767"/>
                      </a:cubicBezTo>
                      <a:cubicBezTo>
                        <a:pt x="202927" y="291741"/>
                        <a:pt x="204548" y="291486"/>
                        <a:pt x="205810" y="292178"/>
                      </a:cubicBezTo>
                      <a:cubicBezTo>
                        <a:pt x="206709" y="292666"/>
                        <a:pt x="207586" y="293928"/>
                        <a:pt x="208297" y="294679"/>
                      </a:cubicBezTo>
                      <a:cubicBezTo>
                        <a:pt x="210643" y="297181"/>
                        <a:pt x="211098" y="300233"/>
                        <a:pt x="214918" y="300674"/>
                      </a:cubicBezTo>
                      <a:cubicBezTo>
                        <a:pt x="218356" y="301073"/>
                        <a:pt x="222042" y="300141"/>
                        <a:pt x="225432" y="299819"/>
                      </a:cubicBezTo>
                      <a:cubicBezTo>
                        <a:pt x="227789" y="299601"/>
                        <a:pt x="228056" y="299186"/>
                        <a:pt x="229658" y="297499"/>
                      </a:cubicBezTo>
                      <a:cubicBezTo>
                        <a:pt x="230939" y="296148"/>
                        <a:pt x="232045" y="295512"/>
                        <a:pt x="233796" y="295082"/>
                      </a:cubicBezTo>
                      <a:close/>
                    </a:path>
                  </a:pathLst>
                </a:custGeom>
                <a:grpFill/>
                <a:ln w="369" cap="flat">
                  <a:noFill/>
                  <a:prstDash val="solid"/>
                  <a:miter/>
                </a:ln>
              </p:spPr>
              <p:txBody>
                <a:bodyPr rtlCol="0" anchor="ctr"/>
                <a:lstStyle/>
                <a:p>
                  <a:endParaRPr lang="de-DE"/>
                </a:p>
              </p:txBody>
            </p:sp>
            <p:sp>
              <p:nvSpPr>
                <p:cNvPr id="246" name="Freihandform 245">
                  <a:extLst>
                    <a:ext uri="{FF2B5EF4-FFF2-40B4-BE49-F238E27FC236}">
                      <a16:creationId xmlns:a16="http://schemas.microsoft.com/office/drawing/2014/main" id="{CF39C64F-81F5-FD0B-3124-2AA55EF3EC51}"/>
                    </a:ext>
                  </a:extLst>
                </p:cNvPr>
                <p:cNvSpPr/>
                <p:nvPr/>
              </p:nvSpPr>
              <p:spPr>
                <a:xfrm>
                  <a:off x="1931461" y="4534464"/>
                  <a:ext cx="90980" cy="213516"/>
                </a:xfrm>
                <a:custGeom>
                  <a:avLst/>
                  <a:gdLst>
                    <a:gd name="connsiteX0" fmla="*/ 85332 w 90980"/>
                    <a:gd name="connsiteY0" fmla="*/ 22155 h 213516"/>
                    <a:gd name="connsiteX1" fmla="*/ 87782 w 90980"/>
                    <a:gd name="connsiteY1" fmla="*/ 19816 h 213516"/>
                    <a:gd name="connsiteX2" fmla="*/ 90879 w 90980"/>
                    <a:gd name="connsiteY2" fmla="*/ 11816 h 213516"/>
                    <a:gd name="connsiteX3" fmla="*/ 90865 w 90980"/>
                    <a:gd name="connsiteY3" fmla="*/ 0 h 213516"/>
                    <a:gd name="connsiteX4" fmla="*/ 76998 w 90980"/>
                    <a:gd name="connsiteY4" fmla="*/ 9044 h 213516"/>
                    <a:gd name="connsiteX5" fmla="*/ 75362 w 90980"/>
                    <a:gd name="connsiteY5" fmla="*/ 12226 h 213516"/>
                    <a:gd name="connsiteX6" fmla="*/ 75247 w 90980"/>
                    <a:gd name="connsiteY6" fmla="*/ 13851 h 213516"/>
                    <a:gd name="connsiteX7" fmla="*/ 73837 w 90980"/>
                    <a:gd name="connsiteY7" fmla="*/ 15690 h 213516"/>
                    <a:gd name="connsiteX8" fmla="*/ 73082 w 90980"/>
                    <a:gd name="connsiteY8" fmla="*/ 17766 h 213516"/>
                    <a:gd name="connsiteX9" fmla="*/ 71331 w 90980"/>
                    <a:gd name="connsiteY9" fmla="*/ 26022 h 213516"/>
                    <a:gd name="connsiteX10" fmla="*/ 68819 w 90980"/>
                    <a:gd name="connsiteY10" fmla="*/ 31262 h 213516"/>
                    <a:gd name="connsiteX11" fmla="*/ 68637 w 90980"/>
                    <a:gd name="connsiteY11" fmla="*/ 33685 h 213516"/>
                    <a:gd name="connsiteX12" fmla="*/ 67990 w 90980"/>
                    <a:gd name="connsiteY12" fmla="*/ 36979 h 213516"/>
                    <a:gd name="connsiteX13" fmla="*/ 67394 w 90980"/>
                    <a:gd name="connsiteY13" fmla="*/ 37785 h 213516"/>
                    <a:gd name="connsiteX14" fmla="*/ 67301 w 90980"/>
                    <a:gd name="connsiteY14" fmla="*/ 42862 h 213516"/>
                    <a:gd name="connsiteX15" fmla="*/ 65510 w 90980"/>
                    <a:gd name="connsiteY15" fmla="*/ 44250 h 213516"/>
                    <a:gd name="connsiteX16" fmla="*/ 64929 w 90980"/>
                    <a:gd name="connsiteY16" fmla="*/ 46637 h 213516"/>
                    <a:gd name="connsiteX17" fmla="*/ 62616 w 90980"/>
                    <a:gd name="connsiteY17" fmla="*/ 53179 h 213516"/>
                    <a:gd name="connsiteX18" fmla="*/ 59459 w 90980"/>
                    <a:gd name="connsiteY18" fmla="*/ 57424 h 213516"/>
                    <a:gd name="connsiteX19" fmla="*/ 57231 w 90980"/>
                    <a:gd name="connsiteY19" fmla="*/ 60669 h 213516"/>
                    <a:gd name="connsiteX20" fmla="*/ 56932 w 90980"/>
                    <a:gd name="connsiteY20" fmla="*/ 64266 h 213516"/>
                    <a:gd name="connsiteX21" fmla="*/ 56317 w 90980"/>
                    <a:gd name="connsiteY21" fmla="*/ 65694 h 213516"/>
                    <a:gd name="connsiteX22" fmla="*/ 56188 w 90980"/>
                    <a:gd name="connsiteY22" fmla="*/ 71337 h 213516"/>
                    <a:gd name="connsiteX23" fmla="*/ 53590 w 90980"/>
                    <a:gd name="connsiteY23" fmla="*/ 77525 h 213516"/>
                    <a:gd name="connsiteX24" fmla="*/ 49308 w 90980"/>
                    <a:gd name="connsiteY24" fmla="*/ 80441 h 213516"/>
                    <a:gd name="connsiteX25" fmla="*/ 45178 w 90980"/>
                    <a:gd name="connsiteY25" fmla="*/ 84796 h 213516"/>
                    <a:gd name="connsiteX26" fmla="*/ 39808 w 90980"/>
                    <a:gd name="connsiteY26" fmla="*/ 90609 h 213516"/>
                    <a:gd name="connsiteX27" fmla="*/ 35500 w 90980"/>
                    <a:gd name="connsiteY27" fmla="*/ 94932 h 213516"/>
                    <a:gd name="connsiteX28" fmla="*/ 33838 w 90980"/>
                    <a:gd name="connsiteY28" fmla="*/ 97622 h 213516"/>
                    <a:gd name="connsiteX29" fmla="*/ 29778 w 90980"/>
                    <a:gd name="connsiteY29" fmla="*/ 101744 h 213516"/>
                    <a:gd name="connsiteX30" fmla="*/ 25881 w 90980"/>
                    <a:gd name="connsiteY30" fmla="*/ 103716 h 213516"/>
                    <a:gd name="connsiteX31" fmla="*/ 22188 w 90980"/>
                    <a:gd name="connsiteY31" fmla="*/ 106651 h 213516"/>
                    <a:gd name="connsiteX32" fmla="*/ 20656 w 90980"/>
                    <a:gd name="connsiteY32" fmla="*/ 108779 h 213516"/>
                    <a:gd name="connsiteX33" fmla="*/ 19905 w 90980"/>
                    <a:gd name="connsiteY33" fmla="*/ 110359 h 213516"/>
                    <a:gd name="connsiteX34" fmla="*/ 19979 w 90980"/>
                    <a:gd name="connsiteY34" fmla="*/ 129250 h 213516"/>
                    <a:gd name="connsiteX35" fmla="*/ 23742 w 90980"/>
                    <a:gd name="connsiteY35" fmla="*/ 138146 h 213516"/>
                    <a:gd name="connsiteX36" fmla="*/ 20589 w 90980"/>
                    <a:gd name="connsiteY36" fmla="*/ 139896 h 213516"/>
                    <a:gd name="connsiteX37" fmla="*/ 15641 w 90980"/>
                    <a:gd name="connsiteY37" fmla="*/ 141728 h 213516"/>
                    <a:gd name="connsiteX38" fmla="*/ 9254 w 90980"/>
                    <a:gd name="connsiteY38" fmla="*/ 146050 h 213516"/>
                    <a:gd name="connsiteX39" fmla="*/ 8162 w 90980"/>
                    <a:gd name="connsiteY39" fmla="*/ 146871 h 213516"/>
                    <a:gd name="connsiteX40" fmla="*/ 6796 w 90980"/>
                    <a:gd name="connsiteY40" fmla="*/ 149166 h 213516"/>
                    <a:gd name="connsiteX41" fmla="*/ 3477 w 90980"/>
                    <a:gd name="connsiteY41" fmla="*/ 152703 h 213516"/>
                    <a:gd name="connsiteX42" fmla="*/ 2437 w 90980"/>
                    <a:gd name="connsiteY42" fmla="*/ 156774 h 213516"/>
                    <a:gd name="connsiteX43" fmla="*/ 371 w 90980"/>
                    <a:gd name="connsiteY43" fmla="*/ 162872 h 213516"/>
                    <a:gd name="connsiteX44" fmla="*/ 46 w 90980"/>
                    <a:gd name="connsiteY44" fmla="*/ 167623 h 213516"/>
                    <a:gd name="connsiteX45" fmla="*/ 1515 w 90980"/>
                    <a:gd name="connsiteY45" fmla="*/ 170928 h 213516"/>
                    <a:gd name="connsiteX46" fmla="*/ 3106 w 90980"/>
                    <a:gd name="connsiteY46" fmla="*/ 172774 h 213516"/>
                    <a:gd name="connsiteX47" fmla="*/ 6282 w 90980"/>
                    <a:gd name="connsiteY47" fmla="*/ 174566 h 213516"/>
                    <a:gd name="connsiteX48" fmla="*/ 8165 w 90980"/>
                    <a:gd name="connsiteY48" fmla="*/ 180897 h 213516"/>
                    <a:gd name="connsiteX49" fmla="*/ 8169 w 90980"/>
                    <a:gd name="connsiteY49" fmla="*/ 187824 h 213516"/>
                    <a:gd name="connsiteX50" fmla="*/ 10960 w 90980"/>
                    <a:gd name="connsiteY50" fmla="*/ 197468 h 213516"/>
                    <a:gd name="connsiteX51" fmla="*/ 12014 w 90980"/>
                    <a:gd name="connsiteY51" fmla="*/ 201031 h 213516"/>
                    <a:gd name="connsiteX52" fmla="*/ 13428 w 90980"/>
                    <a:gd name="connsiteY52" fmla="*/ 203070 h 213516"/>
                    <a:gd name="connsiteX53" fmla="*/ 13872 w 90980"/>
                    <a:gd name="connsiteY53" fmla="*/ 207659 h 213516"/>
                    <a:gd name="connsiteX54" fmla="*/ 15134 w 90980"/>
                    <a:gd name="connsiteY54" fmla="*/ 210486 h 213516"/>
                    <a:gd name="connsiteX55" fmla="*/ 16896 w 90980"/>
                    <a:gd name="connsiteY55" fmla="*/ 211370 h 213516"/>
                    <a:gd name="connsiteX56" fmla="*/ 19838 w 90980"/>
                    <a:gd name="connsiteY56" fmla="*/ 213494 h 213516"/>
                    <a:gd name="connsiteX57" fmla="*/ 21540 w 90980"/>
                    <a:gd name="connsiteY57" fmla="*/ 211911 h 213516"/>
                    <a:gd name="connsiteX58" fmla="*/ 24690 w 90980"/>
                    <a:gd name="connsiteY58" fmla="*/ 210434 h 213516"/>
                    <a:gd name="connsiteX59" fmla="*/ 25678 w 90980"/>
                    <a:gd name="connsiteY59" fmla="*/ 208917 h 213516"/>
                    <a:gd name="connsiteX60" fmla="*/ 26910 w 90980"/>
                    <a:gd name="connsiteY60" fmla="*/ 208155 h 213516"/>
                    <a:gd name="connsiteX61" fmla="*/ 29908 w 90980"/>
                    <a:gd name="connsiteY61" fmla="*/ 201553 h 213516"/>
                    <a:gd name="connsiteX62" fmla="*/ 31670 w 90980"/>
                    <a:gd name="connsiteY62" fmla="*/ 199969 h 213516"/>
                    <a:gd name="connsiteX63" fmla="*/ 31958 w 90980"/>
                    <a:gd name="connsiteY63" fmla="*/ 197098 h 213516"/>
                    <a:gd name="connsiteX64" fmla="*/ 32532 w 90980"/>
                    <a:gd name="connsiteY64" fmla="*/ 192672 h 213516"/>
                    <a:gd name="connsiteX65" fmla="*/ 32676 w 90980"/>
                    <a:gd name="connsiteY65" fmla="*/ 183654 h 213516"/>
                    <a:gd name="connsiteX66" fmla="*/ 35344 w 90980"/>
                    <a:gd name="connsiteY66" fmla="*/ 177130 h 213516"/>
                    <a:gd name="connsiteX67" fmla="*/ 37521 w 90980"/>
                    <a:gd name="connsiteY67" fmla="*/ 174070 h 213516"/>
                    <a:gd name="connsiteX68" fmla="*/ 38623 w 90980"/>
                    <a:gd name="connsiteY68" fmla="*/ 172997 h 213516"/>
                    <a:gd name="connsiteX69" fmla="*/ 39974 w 90980"/>
                    <a:gd name="connsiteY69" fmla="*/ 171465 h 213516"/>
                    <a:gd name="connsiteX70" fmla="*/ 40100 w 90980"/>
                    <a:gd name="connsiteY70" fmla="*/ 170702 h 213516"/>
                    <a:gd name="connsiteX71" fmla="*/ 42161 w 90980"/>
                    <a:gd name="connsiteY71" fmla="*/ 168678 h 213516"/>
                    <a:gd name="connsiteX72" fmla="*/ 43042 w 90980"/>
                    <a:gd name="connsiteY72" fmla="*/ 163916 h 213516"/>
                    <a:gd name="connsiteX73" fmla="*/ 44948 w 90980"/>
                    <a:gd name="connsiteY73" fmla="*/ 159631 h 213516"/>
                    <a:gd name="connsiteX74" fmla="*/ 48064 w 90980"/>
                    <a:gd name="connsiteY74" fmla="*/ 149691 h 213516"/>
                    <a:gd name="connsiteX75" fmla="*/ 50259 w 90980"/>
                    <a:gd name="connsiteY75" fmla="*/ 142542 h 213516"/>
                    <a:gd name="connsiteX76" fmla="*/ 51118 w 90980"/>
                    <a:gd name="connsiteY76" fmla="*/ 138849 h 213516"/>
                    <a:gd name="connsiteX77" fmla="*/ 52476 w 90980"/>
                    <a:gd name="connsiteY77" fmla="*/ 134438 h 213516"/>
                    <a:gd name="connsiteX78" fmla="*/ 53978 w 90980"/>
                    <a:gd name="connsiteY78" fmla="*/ 125020 h 213516"/>
                    <a:gd name="connsiteX79" fmla="*/ 53897 w 90980"/>
                    <a:gd name="connsiteY79" fmla="*/ 119743 h 213516"/>
                    <a:gd name="connsiteX80" fmla="*/ 55451 w 90980"/>
                    <a:gd name="connsiteY80" fmla="*/ 116657 h 213516"/>
                    <a:gd name="connsiteX81" fmla="*/ 56928 w 90980"/>
                    <a:gd name="connsiteY81" fmla="*/ 109456 h 213516"/>
                    <a:gd name="connsiteX82" fmla="*/ 56854 w 90980"/>
                    <a:gd name="connsiteY82" fmla="*/ 107743 h 213516"/>
                    <a:gd name="connsiteX83" fmla="*/ 58423 w 90980"/>
                    <a:gd name="connsiteY83" fmla="*/ 106355 h 213516"/>
                    <a:gd name="connsiteX84" fmla="*/ 59770 w 90980"/>
                    <a:gd name="connsiteY84" fmla="*/ 102595 h 213516"/>
                    <a:gd name="connsiteX85" fmla="*/ 62094 w 90980"/>
                    <a:gd name="connsiteY85" fmla="*/ 98133 h 213516"/>
                    <a:gd name="connsiteX86" fmla="*/ 63116 w 90980"/>
                    <a:gd name="connsiteY86" fmla="*/ 96656 h 213516"/>
                    <a:gd name="connsiteX87" fmla="*/ 63700 w 90980"/>
                    <a:gd name="connsiteY87" fmla="*/ 94476 h 213516"/>
                    <a:gd name="connsiteX88" fmla="*/ 65051 w 90980"/>
                    <a:gd name="connsiteY88" fmla="*/ 92593 h 213516"/>
                    <a:gd name="connsiteX89" fmla="*/ 65950 w 90980"/>
                    <a:gd name="connsiteY89" fmla="*/ 90036 h 213516"/>
                    <a:gd name="connsiteX90" fmla="*/ 67375 w 90980"/>
                    <a:gd name="connsiteY90" fmla="*/ 86506 h 213516"/>
                    <a:gd name="connsiteX91" fmla="*/ 69481 w 90980"/>
                    <a:gd name="connsiteY91" fmla="*/ 85717 h 213516"/>
                    <a:gd name="connsiteX92" fmla="*/ 71346 w 90980"/>
                    <a:gd name="connsiteY92" fmla="*/ 83279 h 213516"/>
                    <a:gd name="connsiteX93" fmla="*/ 72031 w 90980"/>
                    <a:gd name="connsiteY93" fmla="*/ 80518 h 213516"/>
                    <a:gd name="connsiteX94" fmla="*/ 73008 w 90980"/>
                    <a:gd name="connsiteY94" fmla="*/ 78820 h 213516"/>
                    <a:gd name="connsiteX95" fmla="*/ 74629 w 90980"/>
                    <a:gd name="connsiteY95" fmla="*/ 70712 h 213516"/>
                    <a:gd name="connsiteX96" fmla="*/ 74796 w 90980"/>
                    <a:gd name="connsiteY96" fmla="*/ 66442 h 213516"/>
                    <a:gd name="connsiteX97" fmla="*/ 75391 w 90980"/>
                    <a:gd name="connsiteY97" fmla="*/ 64233 h 213516"/>
                    <a:gd name="connsiteX98" fmla="*/ 75495 w 90980"/>
                    <a:gd name="connsiteY98" fmla="*/ 62419 h 213516"/>
                    <a:gd name="connsiteX99" fmla="*/ 76931 w 90980"/>
                    <a:gd name="connsiteY99" fmla="*/ 59799 h 213516"/>
                    <a:gd name="connsiteX100" fmla="*/ 77012 w 90980"/>
                    <a:gd name="connsiteY100" fmla="*/ 57072 h 213516"/>
                    <a:gd name="connsiteX101" fmla="*/ 78163 w 90980"/>
                    <a:gd name="connsiteY101" fmla="*/ 52417 h 213516"/>
                    <a:gd name="connsiteX102" fmla="*/ 79522 w 90980"/>
                    <a:gd name="connsiteY102" fmla="*/ 48657 h 213516"/>
                    <a:gd name="connsiteX103" fmla="*/ 81283 w 90980"/>
                    <a:gd name="connsiteY103" fmla="*/ 44276 h 213516"/>
                    <a:gd name="connsiteX104" fmla="*/ 82760 w 90980"/>
                    <a:gd name="connsiteY104" fmla="*/ 35891 h 213516"/>
                    <a:gd name="connsiteX105" fmla="*/ 82708 w 90980"/>
                    <a:gd name="connsiteY105" fmla="*/ 25837 h 213516"/>
                    <a:gd name="connsiteX106" fmla="*/ 85354 w 90980"/>
                    <a:gd name="connsiteY106" fmla="*/ 22140 h 21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0980" h="213516">
                      <a:moveTo>
                        <a:pt x="85332" y="22155"/>
                      </a:moveTo>
                      <a:cubicBezTo>
                        <a:pt x="85902" y="20897"/>
                        <a:pt x="86213" y="19920"/>
                        <a:pt x="87782" y="19816"/>
                      </a:cubicBezTo>
                      <a:cubicBezTo>
                        <a:pt x="88170" y="16989"/>
                        <a:pt x="90698" y="14806"/>
                        <a:pt x="90879" y="11816"/>
                      </a:cubicBezTo>
                      <a:cubicBezTo>
                        <a:pt x="91116" y="7912"/>
                        <a:pt x="90865" y="3919"/>
                        <a:pt x="90865" y="0"/>
                      </a:cubicBezTo>
                      <a:cubicBezTo>
                        <a:pt x="82589" y="1425"/>
                        <a:pt x="79988" y="5388"/>
                        <a:pt x="76998" y="9044"/>
                      </a:cubicBezTo>
                      <a:cubicBezTo>
                        <a:pt x="76180" y="10043"/>
                        <a:pt x="75610" y="10994"/>
                        <a:pt x="75362" y="12226"/>
                      </a:cubicBezTo>
                      <a:cubicBezTo>
                        <a:pt x="75425" y="12770"/>
                        <a:pt x="75388" y="13314"/>
                        <a:pt x="75247" y="13851"/>
                      </a:cubicBezTo>
                      <a:cubicBezTo>
                        <a:pt x="74873" y="14528"/>
                        <a:pt x="74403" y="15146"/>
                        <a:pt x="73837" y="15690"/>
                      </a:cubicBezTo>
                      <a:cubicBezTo>
                        <a:pt x="73434" y="16430"/>
                        <a:pt x="73215" y="16907"/>
                        <a:pt x="73082" y="17766"/>
                      </a:cubicBezTo>
                      <a:cubicBezTo>
                        <a:pt x="72630" y="20671"/>
                        <a:pt x="72760" y="23206"/>
                        <a:pt x="71331" y="26022"/>
                      </a:cubicBezTo>
                      <a:cubicBezTo>
                        <a:pt x="70514" y="27639"/>
                        <a:pt x="69204" y="29408"/>
                        <a:pt x="68819" y="31262"/>
                      </a:cubicBezTo>
                      <a:cubicBezTo>
                        <a:pt x="68648" y="32090"/>
                        <a:pt x="68807" y="32879"/>
                        <a:pt x="68637" y="33685"/>
                      </a:cubicBezTo>
                      <a:cubicBezTo>
                        <a:pt x="68415" y="34714"/>
                        <a:pt x="68263" y="36005"/>
                        <a:pt x="67990" y="36979"/>
                      </a:cubicBezTo>
                      <a:cubicBezTo>
                        <a:pt x="67916" y="37238"/>
                        <a:pt x="67416" y="37693"/>
                        <a:pt x="67394" y="37785"/>
                      </a:cubicBezTo>
                      <a:cubicBezTo>
                        <a:pt x="67113" y="39092"/>
                        <a:pt x="67831" y="41715"/>
                        <a:pt x="67301" y="42862"/>
                      </a:cubicBezTo>
                      <a:cubicBezTo>
                        <a:pt x="66928" y="43676"/>
                        <a:pt x="66047" y="43562"/>
                        <a:pt x="65510" y="44250"/>
                      </a:cubicBezTo>
                      <a:cubicBezTo>
                        <a:pt x="64970" y="44935"/>
                        <a:pt x="65055" y="45834"/>
                        <a:pt x="64929" y="46637"/>
                      </a:cubicBezTo>
                      <a:cubicBezTo>
                        <a:pt x="64566" y="49035"/>
                        <a:pt x="64200" y="51381"/>
                        <a:pt x="62616" y="53179"/>
                      </a:cubicBezTo>
                      <a:cubicBezTo>
                        <a:pt x="61421" y="54537"/>
                        <a:pt x="60736" y="56006"/>
                        <a:pt x="59459" y="57424"/>
                      </a:cubicBezTo>
                      <a:cubicBezTo>
                        <a:pt x="58564" y="58423"/>
                        <a:pt x="57809" y="59218"/>
                        <a:pt x="57231" y="60669"/>
                      </a:cubicBezTo>
                      <a:cubicBezTo>
                        <a:pt x="56739" y="61923"/>
                        <a:pt x="57179" y="63045"/>
                        <a:pt x="56932" y="64266"/>
                      </a:cubicBezTo>
                      <a:cubicBezTo>
                        <a:pt x="56824" y="64810"/>
                        <a:pt x="56454" y="65184"/>
                        <a:pt x="56317" y="65694"/>
                      </a:cubicBezTo>
                      <a:cubicBezTo>
                        <a:pt x="55855" y="67411"/>
                        <a:pt x="56151" y="69550"/>
                        <a:pt x="56188" y="71337"/>
                      </a:cubicBezTo>
                      <a:cubicBezTo>
                        <a:pt x="56251" y="74006"/>
                        <a:pt x="55644" y="75863"/>
                        <a:pt x="53590" y="77525"/>
                      </a:cubicBezTo>
                      <a:cubicBezTo>
                        <a:pt x="52176" y="78675"/>
                        <a:pt x="50511" y="79105"/>
                        <a:pt x="49308" y="80441"/>
                      </a:cubicBezTo>
                      <a:cubicBezTo>
                        <a:pt x="47839" y="82072"/>
                        <a:pt x="46843" y="83271"/>
                        <a:pt x="45178" y="84796"/>
                      </a:cubicBezTo>
                      <a:cubicBezTo>
                        <a:pt x="43261" y="86539"/>
                        <a:pt x="41699" y="89003"/>
                        <a:pt x="39808" y="90609"/>
                      </a:cubicBezTo>
                      <a:cubicBezTo>
                        <a:pt x="38139" y="92034"/>
                        <a:pt x="36410" y="92663"/>
                        <a:pt x="35500" y="94932"/>
                      </a:cubicBezTo>
                      <a:cubicBezTo>
                        <a:pt x="34945" y="96323"/>
                        <a:pt x="34971" y="96719"/>
                        <a:pt x="33838" y="97622"/>
                      </a:cubicBezTo>
                      <a:cubicBezTo>
                        <a:pt x="32325" y="98828"/>
                        <a:pt x="31436" y="100734"/>
                        <a:pt x="29778" y="101744"/>
                      </a:cubicBezTo>
                      <a:cubicBezTo>
                        <a:pt x="28498" y="102521"/>
                        <a:pt x="27084" y="102758"/>
                        <a:pt x="25881" y="103716"/>
                      </a:cubicBezTo>
                      <a:cubicBezTo>
                        <a:pt x="24690" y="104653"/>
                        <a:pt x="23065" y="105496"/>
                        <a:pt x="22188" y="106651"/>
                      </a:cubicBezTo>
                      <a:cubicBezTo>
                        <a:pt x="21711" y="107284"/>
                        <a:pt x="21081" y="108139"/>
                        <a:pt x="20656" y="108779"/>
                      </a:cubicBezTo>
                      <a:cubicBezTo>
                        <a:pt x="20264" y="109378"/>
                        <a:pt x="20227" y="109741"/>
                        <a:pt x="19905" y="110359"/>
                      </a:cubicBezTo>
                      <a:cubicBezTo>
                        <a:pt x="17085" y="115706"/>
                        <a:pt x="16452" y="123969"/>
                        <a:pt x="19979" y="129250"/>
                      </a:cubicBezTo>
                      <a:cubicBezTo>
                        <a:pt x="21340" y="131296"/>
                        <a:pt x="25297" y="135274"/>
                        <a:pt x="23742" y="138146"/>
                      </a:cubicBezTo>
                      <a:cubicBezTo>
                        <a:pt x="23195" y="139156"/>
                        <a:pt x="21585" y="139452"/>
                        <a:pt x="20589" y="139896"/>
                      </a:cubicBezTo>
                      <a:cubicBezTo>
                        <a:pt x="18853" y="140673"/>
                        <a:pt x="17488" y="141284"/>
                        <a:pt x="15641" y="141728"/>
                      </a:cubicBezTo>
                      <a:cubicBezTo>
                        <a:pt x="12192" y="142560"/>
                        <a:pt x="11271" y="143415"/>
                        <a:pt x="9254" y="146050"/>
                      </a:cubicBezTo>
                      <a:cubicBezTo>
                        <a:pt x="9009" y="146364"/>
                        <a:pt x="8476" y="146479"/>
                        <a:pt x="8162" y="146871"/>
                      </a:cubicBezTo>
                      <a:cubicBezTo>
                        <a:pt x="7710" y="147441"/>
                        <a:pt x="7344" y="148477"/>
                        <a:pt x="6796" y="149166"/>
                      </a:cubicBezTo>
                      <a:cubicBezTo>
                        <a:pt x="5812" y="150394"/>
                        <a:pt x="4202" y="151304"/>
                        <a:pt x="3477" y="152703"/>
                      </a:cubicBezTo>
                      <a:cubicBezTo>
                        <a:pt x="2855" y="153895"/>
                        <a:pt x="2892" y="155390"/>
                        <a:pt x="2437" y="156774"/>
                      </a:cubicBezTo>
                      <a:cubicBezTo>
                        <a:pt x="1763" y="158820"/>
                        <a:pt x="1064" y="160826"/>
                        <a:pt x="371" y="162872"/>
                      </a:cubicBezTo>
                      <a:cubicBezTo>
                        <a:pt x="-161" y="164445"/>
                        <a:pt x="31" y="165947"/>
                        <a:pt x="46" y="167623"/>
                      </a:cubicBezTo>
                      <a:cubicBezTo>
                        <a:pt x="61" y="169415"/>
                        <a:pt x="50" y="169736"/>
                        <a:pt x="1515" y="170928"/>
                      </a:cubicBezTo>
                      <a:cubicBezTo>
                        <a:pt x="2218" y="171502"/>
                        <a:pt x="2551" y="172223"/>
                        <a:pt x="3106" y="172774"/>
                      </a:cubicBezTo>
                      <a:cubicBezTo>
                        <a:pt x="4032" y="173711"/>
                        <a:pt x="5234" y="173866"/>
                        <a:pt x="6282" y="174566"/>
                      </a:cubicBezTo>
                      <a:cubicBezTo>
                        <a:pt x="8673" y="176164"/>
                        <a:pt x="8188" y="178344"/>
                        <a:pt x="8165" y="180897"/>
                      </a:cubicBezTo>
                      <a:cubicBezTo>
                        <a:pt x="8151" y="183206"/>
                        <a:pt x="8195" y="185515"/>
                        <a:pt x="8169" y="187824"/>
                      </a:cubicBezTo>
                      <a:cubicBezTo>
                        <a:pt x="8121" y="191388"/>
                        <a:pt x="10179" y="194078"/>
                        <a:pt x="10960" y="197468"/>
                      </a:cubicBezTo>
                      <a:cubicBezTo>
                        <a:pt x="11311" y="198989"/>
                        <a:pt x="11000" y="199699"/>
                        <a:pt x="12014" y="201031"/>
                      </a:cubicBezTo>
                      <a:cubicBezTo>
                        <a:pt x="12573" y="201749"/>
                        <a:pt x="13243" y="202160"/>
                        <a:pt x="13428" y="203070"/>
                      </a:cubicBezTo>
                      <a:cubicBezTo>
                        <a:pt x="13750" y="204650"/>
                        <a:pt x="13354" y="206042"/>
                        <a:pt x="13872" y="207659"/>
                      </a:cubicBezTo>
                      <a:cubicBezTo>
                        <a:pt x="14187" y="208643"/>
                        <a:pt x="14376" y="209735"/>
                        <a:pt x="15134" y="210486"/>
                      </a:cubicBezTo>
                      <a:cubicBezTo>
                        <a:pt x="15589" y="210930"/>
                        <a:pt x="16433" y="210975"/>
                        <a:pt x="16896" y="211370"/>
                      </a:cubicBezTo>
                      <a:cubicBezTo>
                        <a:pt x="17865" y="212210"/>
                        <a:pt x="18158" y="213716"/>
                        <a:pt x="19838" y="213494"/>
                      </a:cubicBezTo>
                      <a:cubicBezTo>
                        <a:pt x="20874" y="213361"/>
                        <a:pt x="20785" y="212577"/>
                        <a:pt x="21540" y="211911"/>
                      </a:cubicBezTo>
                      <a:cubicBezTo>
                        <a:pt x="22451" y="211093"/>
                        <a:pt x="23787" y="211160"/>
                        <a:pt x="24690" y="210434"/>
                      </a:cubicBezTo>
                      <a:cubicBezTo>
                        <a:pt x="25289" y="209953"/>
                        <a:pt x="25186" y="209502"/>
                        <a:pt x="25678" y="208917"/>
                      </a:cubicBezTo>
                      <a:cubicBezTo>
                        <a:pt x="26181" y="208329"/>
                        <a:pt x="26470" y="208565"/>
                        <a:pt x="26910" y="208155"/>
                      </a:cubicBezTo>
                      <a:cubicBezTo>
                        <a:pt x="28779" y="206438"/>
                        <a:pt x="28583" y="203636"/>
                        <a:pt x="29908" y="201553"/>
                      </a:cubicBezTo>
                      <a:cubicBezTo>
                        <a:pt x="30271" y="200979"/>
                        <a:pt x="31399" y="200576"/>
                        <a:pt x="31670" y="199969"/>
                      </a:cubicBezTo>
                      <a:cubicBezTo>
                        <a:pt x="32058" y="199089"/>
                        <a:pt x="31707" y="198034"/>
                        <a:pt x="31958" y="197098"/>
                      </a:cubicBezTo>
                      <a:cubicBezTo>
                        <a:pt x="32369" y="195544"/>
                        <a:pt x="32539" y="194389"/>
                        <a:pt x="32532" y="192672"/>
                      </a:cubicBezTo>
                      <a:cubicBezTo>
                        <a:pt x="32517" y="189808"/>
                        <a:pt x="32054" y="186429"/>
                        <a:pt x="32676" y="183654"/>
                      </a:cubicBezTo>
                      <a:cubicBezTo>
                        <a:pt x="33172" y="181445"/>
                        <a:pt x="34545" y="179232"/>
                        <a:pt x="35344" y="177130"/>
                      </a:cubicBezTo>
                      <a:cubicBezTo>
                        <a:pt x="36003" y="175380"/>
                        <a:pt x="35985" y="175298"/>
                        <a:pt x="37521" y="174070"/>
                      </a:cubicBezTo>
                      <a:cubicBezTo>
                        <a:pt x="37791" y="173859"/>
                        <a:pt x="38350" y="173278"/>
                        <a:pt x="38623" y="172997"/>
                      </a:cubicBezTo>
                      <a:cubicBezTo>
                        <a:pt x="39441" y="172801"/>
                        <a:pt x="39893" y="172286"/>
                        <a:pt x="39974" y="171465"/>
                      </a:cubicBezTo>
                      <a:cubicBezTo>
                        <a:pt x="40015" y="171209"/>
                        <a:pt x="40056" y="170958"/>
                        <a:pt x="40100" y="170702"/>
                      </a:cubicBezTo>
                      <a:cubicBezTo>
                        <a:pt x="40578" y="169833"/>
                        <a:pt x="41621" y="169418"/>
                        <a:pt x="42161" y="168678"/>
                      </a:cubicBezTo>
                      <a:cubicBezTo>
                        <a:pt x="43216" y="167224"/>
                        <a:pt x="42650" y="165511"/>
                        <a:pt x="43042" y="163916"/>
                      </a:cubicBezTo>
                      <a:cubicBezTo>
                        <a:pt x="43427" y="162350"/>
                        <a:pt x="44338" y="161103"/>
                        <a:pt x="44948" y="159631"/>
                      </a:cubicBezTo>
                      <a:cubicBezTo>
                        <a:pt x="46273" y="156422"/>
                        <a:pt x="46632" y="152870"/>
                        <a:pt x="48064" y="149691"/>
                      </a:cubicBezTo>
                      <a:cubicBezTo>
                        <a:pt x="49145" y="147289"/>
                        <a:pt x="49223" y="144762"/>
                        <a:pt x="50259" y="142542"/>
                      </a:cubicBezTo>
                      <a:cubicBezTo>
                        <a:pt x="50840" y="141295"/>
                        <a:pt x="50703" y="140066"/>
                        <a:pt x="51118" y="138849"/>
                      </a:cubicBezTo>
                      <a:cubicBezTo>
                        <a:pt x="51754" y="136980"/>
                        <a:pt x="52465" y="136451"/>
                        <a:pt x="52476" y="134438"/>
                      </a:cubicBezTo>
                      <a:cubicBezTo>
                        <a:pt x="52487" y="131063"/>
                        <a:pt x="53530" y="128214"/>
                        <a:pt x="53978" y="125020"/>
                      </a:cubicBezTo>
                      <a:cubicBezTo>
                        <a:pt x="54197" y="123455"/>
                        <a:pt x="53397" y="121242"/>
                        <a:pt x="53897" y="119743"/>
                      </a:cubicBezTo>
                      <a:cubicBezTo>
                        <a:pt x="54348" y="118396"/>
                        <a:pt x="55399" y="118326"/>
                        <a:pt x="55451" y="116657"/>
                      </a:cubicBezTo>
                      <a:cubicBezTo>
                        <a:pt x="55518" y="114111"/>
                        <a:pt x="56869" y="111961"/>
                        <a:pt x="56928" y="109456"/>
                      </a:cubicBezTo>
                      <a:cubicBezTo>
                        <a:pt x="56939" y="109004"/>
                        <a:pt x="56717" y="108135"/>
                        <a:pt x="56854" y="107743"/>
                      </a:cubicBezTo>
                      <a:cubicBezTo>
                        <a:pt x="57179" y="106821"/>
                        <a:pt x="57775" y="107069"/>
                        <a:pt x="58423" y="106355"/>
                      </a:cubicBezTo>
                      <a:cubicBezTo>
                        <a:pt x="59322" y="105371"/>
                        <a:pt x="59367" y="103824"/>
                        <a:pt x="59770" y="102595"/>
                      </a:cubicBezTo>
                      <a:cubicBezTo>
                        <a:pt x="60303" y="100989"/>
                        <a:pt x="61262" y="99687"/>
                        <a:pt x="62094" y="98133"/>
                      </a:cubicBezTo>
                      <a:cubicBezTo>
                        <a:pt x="62364" y="97637"/>
                        <a:pt x="62882" y="97137"/>
                        <a:pt x="63116" y="96656"/>
                      </a:cubicBezTo>
                      <a:cubicBezTo>
                        <a:pt x="63430" y="95990"/>
                        <a:pt x="63415" y="95191"/>
                        <a:pt x="63700" y="94476"/>
                      </a:cubicBezTo>
                      <a:cubicBezTo>
                        <a:pt x="64015" y="93696"/>
                        <a:pt x="64600" y="93274"/>
                        <a:pt x="65051" y="92593"/>
                      </a:cubicBezTo>
                      <a:cubicBezTo>
                        <a:pt x="65621" y="91746"/>
                        <a:pt x="65599" y="90946"/>
                        <a:pt x="65950" y="90036"/>
                      </a:cubicBezTo>
                      <a:cubicBezTo>
                        <a:pt x="66432" y="88804"/>
                        <a:pt x="67187" y="87871"/>
                        <a:pt x="67375" y="86506"/>
                      </a:cubicBezTo>
                      <a:cubicBezTo>
                        <a:pt x="68167" y="86469"/>
                        <a:pt x="68893" y="86261"/>
                        <a:pt x="69481" y="85717"/>
                      </a:cubicBezTo>
                      <a:cubicBezTo>
                        <a:pt x="69581" y="85629"/>
                        <a:pt x="71272" y="83408"/>
                        <a:pt x="71346" y="83279"/>
                      </a:cubicBezTo>
                      <a:cubicBezTo>
                        <a:pt x="71835" y="82394"/>
                        <a:pt x="71739" y="81473"/>
                        <a:pt x="72031" y="80518"/>
                      </a:cubicBezTo>
                      <a:cubicBezTo>
                        <a:pt x="72234" y="79867"/>
                        <a:pt x="72838" y="79316"/>
                        <a:pt x="73008" y="78820"/>
                      </a:cubicBezTo>
                      <a:cubicBezTo>
                        <a:pt x="73830" y="76444"/>
                        <a:pt x="74659" y="73240"/>
                        <a:pt x="74629" y="70712"/>
                      </a:cubicBezTo>
                      <a:cubicBezTo>
                        <a:pt x="74607" y="69313"/>
                        <a:pt x="74444" y="67789"/>
                        <a:pt x="74796" y="66442"/>
                      </a:cubicBezTo>
                      <a:cubicBezTo>
                        <a:pt x="75043" y="65494"/>
                        <a:pt x="75302" y="65235"/>
                        <a:pt x="75391" y="64233"/>
                      </a:cubicBezTo>
                      <a:cubicBezTo>
                        <a:pt x="75454" y="63559"/>
                        <a:pt x="75240" y="63067"/>
                        <a:pt x="75495" y="62419"/>
                      </a:cubicBezTo>
                      <a:cubicBezTo>
                        <a:pt x="75898" y="61405"/>
                        <a:pt x="76727" y="60969"/>
                        <a:pt x="76931" y="59799"/>
                      </a:cubicBezTo>
                      <a:cubicBezTo>
                        <a:pt x="77083" y="58908"/>
                        <a:pt x="76864" y="57953"/>
                        <a:pt x="77012" y="57072"/>
                      </a:cubicBezTo>
                      <a:cubicBezTo>
                        <a:pt x="77271" y="55544"/>
                        <a:pt x="77782" y="53919"/>
                        <a:pt x="78163" y="52417"/>
                      </a:cubicBezTo>
                      <a:cubicBezTo>
                        <a:pt x="78556" y="50859"/>
                        <a:pt x="78556" y="50027"/>
                        <a:pt x="79522" y="48657"/>
                      </a:cubicBezTo>
                      <a:cubicBezTo>
                        <a:pt x="80569" y="47170"/>
                        <a:pt x="80983" y="45997"/>
                        <a:pt x="81283" y="44276"/>
                      </a:cubicBezTo>
                      <a:cubicBezTo>
                        <a:pt x="81760" y="41534"/>
                        <a:pt x="82774" y="38918"/>
                        <a:pt x="82760" y="35891"/>
                      </a:cubicBezTo>
                      <a:cubicBezTo>
                        <a:pt x="82738" y="32819"/>
                        <a:pt x="82045" y="28790"/>
                        <a:pt x="82708" y="25837"/>
                      </a:cubicBezTo>
                      <a:cubicBezTo>
                        <a:pt x="83074" y="24194"/>
                        <a:pt x="84658" y="23661"/>
                        <a:pt x="85354" y="22140"/>
                      </a:cubicBezTo>
                      <a:close/>
                    </a:path>
                  </a:pathLst>
                </a:custGeom>
                <a:grpFill/>
                <a:ln w="369" cap="flat">
                  <a:noFill/>
                  <a:prstDash val="solid"/>
                  <a:miter/>
                </a:ln>
              </p:spPr>
              <p:txBody>
                <a:bodyPr rtlCol="0" anchor="ctr"/>
                <a:lstStyle/>
                <a:p>
                  <a:endParaRPr lang="de-DE"/>
                </a:p>
              </p:txBody>
            </p:sp>
            <p:sp>
              <p:nvSpPr>
                <p:cNvPr id="247" name="Freihandform 246">
                  <a:extLst>
                    <a:ext uri="{FF2B5EF4-FFF2-40B4-BE49-F238E27FC236}">
                      <a16:creationId xmlns:a16="http://schemas.microsoft.com/office/drawing/2014/main" id="{02BE0701-F3C1-BA24-1FFA-4785CE98368F}"/>
                    </a:ext>
                  </a:extLst>
                </p:cNvPr>
                <p:cNvSpPr/>
                <p:nvPr/>
              </p:nvSpPr>
              <p:spPr>
                <a:xfrm>
                  <a:off x="1901832" y="4592615"/>
                  <a:ext cx="34252" cy="44730"/>
                </a:xfrm>
                <a:custGeom>
                  <a:avLst/>
                  <a:gdLst>
                    <a:gd name="connsiteX0" fmla="*/ 860 w 34252"/>
                    <a:gd name="connsiteY0" fmla="*/ 23240 h 44730"/>
                    <a:gd name="connsiteX1" fmla="*/ 1600 w 34252"/>
                    <a:gd name="connsiteY1" fmla="*/ 26600 h 44730"/>
                    <a:gd name="connsiteX2" fmla="*/ 3040 w 34252"/>
                    <a:gd name="connsiteY2" fmla="*/ 32358 h 44730"/>
                    <a:gd name="connsiteX3" fmla="*/ 5101 w 34252"/>
                    <a:gd name="connsiteY3" fmla="*/ 33413 h 44730"/>
                    <a:gd name="connsiteX4" fmla="*/ 6748 w 34252"/>
                    <a:gd name="connsiteY4" fmla="*/ 35633 h 44730"/>
                    <a:gd name="connsiteX5" fmla="*/ 7825 w 34252"/>
                    <a:gd name="connsiteY5" fmla="*/ 38575 h 44730"/>
                    <a:gd name="connsiteX6" fmla="*/ 12351 w 34252"/>
                    <a:gd name="connsiteY6" fmla="*/ 41672 h 44730"/>
                    <a:gd name="connsiteX7" fmla="*/ 14076 w 34252"/>
                    <a:gd name="connsiteY7" fmla="*/ 43415 h 44730"/>
                    <a:gd name="connsiteX8" fmla="*/ 16359 w 34252"/>
                    <a:gd name="connsiteY8" fmla="*/ 44181 h 44730"/>
                    <a:gd name="connsiteX9" fmla="*/ 20615 w 34252"/>
                    <a:gd name="connsiteY9" fmla="*/ 44488 h 44730"/>
                    <a:gd name="connsiteX10" fmla="*/ 27299 w 34252"/>
                    <a:gd name="connsiteY10" fmla="*/ 44540 h 44730"/>
                    <a:gd name="connsiteX11" fmla="*/ 31192 w 34252"/>
                    <a:gd name="connsiteY11" fmla="*/ 40792 h 44730"/>
                    <a:gd name="connsiteX12" fmla="*/ 31140 w 34252"/>
                    <a:gd name="connsiteY12" fmla="*/ 34294 h 44730"/>
                    <a:gd name="connsiteX13" fmla="*/ 31140 w 34252"/>
                    <a:gd name="connsiteY13" fmla="*/ 28247 h 44730"/>
                    <a:gd name="connsiteX14" fmla="*/ 31266 w 34252"/>
                    <a:gd name="connsiteY14" fmla="*/ 25250 h 44730"/>
                    <a:gd name="connsiteX15" fmla="*/ 32654 w 34252"/>
                    <a:gd name="connsiteY15" fmla="*/ 23851 h 44730"/>
                    <a:gd name="connsiteX16" fmla="*/ 33372 w 34252"/>
                    <a:gd name="connsiteY16" fmla="*/ 20842 h 44730"/>
                    <a:gd name="connsiteX17" fmla="*/ 33931 w 34252"/>
                    <a:gd name="connsiteY17" fmla="*/ 19218 h 44730"/>
                    <a:gd name="connsiteX18" fmla="*/ 34090 w 34252"/>
                    <a:gd name="connsiteY18" fmla="*/ 13845 h 44730"/>
                    <a:gd name="connsiteX19" fmla="*/ 34131 w 34252"/>
                    <a:gd name="connsiteY19" fmla="*/ 8672 h 44730"/>
                    <a:gd name="connsiteX20" fmla="*/ 32055 w 34252"/>
                    <a:gd name="connsiteY20" fmla="*/ 5911 h 44730"/>
                    <a:gd name="connsiteX21" fmla="*/ 29046 w 34252"/>
                    <a:gd name="connsiteY21" fmla="*/ 3772 h 44730"/>
                    <a:gd name="connsiteX22" fmla="*/ 27114 w 34252"/>
                    <a:gd name="connsiteY22" fmla="*/ 1089 h 44730"/>
                    <a:gd name="connsiteX23" fmla="*/ 24816 w 34252"/>
                    <a:gd name="connsiteY23" fmla="*/ 938 h 44730"/>
                    <a:gd name="connsiteX24" fmla="*/ 23424 w 34252"/>
                    <a:gd name="connsiteY24" fmla="*/ 342 h 44730"/>
                    <a:gd name="connsiteX25" fmla="*/ 17088 w 34252"/>
                    <a:gd name="connsiteY25" fmla="*/ 1067 h 44730"/>
                    <a:gd name="connsiteX26" fmla="*/ 14664 w 34252"/>
                    <a:gd name="connsiteY26" fmla="*/ 4464 h 44730"/>
                    <a:gd name="connsiteX27" fmla="*/ 12033 w 34252"/>
                    <a:gd name="connsiteY27" fmla="*/ 7132 h 44730"/>
                    <a:gd name="connsiteX28" fmla="*/ 4550 w 34252"/>
                    <a:gd name="connsiteY28" fmla="*/ 10518 h 44730"/>
                    <a:gd name="connsiteX29" fmla="*/ 657 w 34252"/>
                    <a:gd name="connsiteY29" fmla="*/ 14955 h 44730"/>
                    <a:gd name="connsiteX30" fmla="*/ 109 w 34252"/>
                    <a:gd name="connsiteY30" fmla="*/ 21446 h 44730"/>
                    <a:gd name="connsiteX31" fmla="*/ 860 w 34252"/>
                    <a:gd name="connsiteY31" fmla="*/ 23237 h 4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252" h="44730">
                      <a:moveTo>
                        <a:pt x="860" y="23240"/>
                      </a:moveTo>
                      <a:cubicBezTo>
                        <a:pt x="1648" y="24502"/>
                        <a:pt x="1637" y="24954"/>
                        <a:pt x="1600" y="26600"/>
                      </a:cubicBezTo>
                      <a:cubicBezTo>
                        <a:pt x="1560" y="28351"/>
                        <a:pt x="1911" y="30989"/>
                        <a:pt x="3040" y="32358"/>
                      </a:cubicBezTo>
                      <a:cubicBezTo>
                        <a:pt x="3769" y="33239"/>
                        <a:pt x="4039" y="33150"/>
                        <a:pt x="5101" y="33413"/>
                      </a:cubicBezTo>
                      <a:cubicBezTo>
                        <a:pt x="7111" y="33905"/>
                        <a:pt x="6374" y="33553"/>
                        <a:pt x="6748" y="35633"/>
                      </a:cubicBezTo>
                      <a:cubicBezTo>
                        <a:pt x="6926" y="36617"/>
                        <a:pt x="7344" y="37698"/>
                        <a:pt x="7825" y="38575"/>
                      </a:cubicBezTo>
                      <a:cubicBezTo>
                        <a:pt x="9150" y="40973"/>
                        <a:pt x="10164" y="40688"/>
                        <a:pt x="12351" y="41672"/>
                      </a:cubicBezTo>
                      <a:cubicBezTo>
                        <a:pt x="13158" y="42035"/>
                        <a:pt x="13735" y="42616"/>
                        <a:pt x="14076" y="43415"/>
                      </a:cubicBezTo>
                      <a:cubicBezTo>
                        <a:pt x="14779" y="43859"/>
                        <a:pt x="15541" y="44115"/>
                        <a:pt x="16359" y="44181"/>
                      </a:cubicBezTo>
                      <a:cubicBezTo>
                        <a:pt x="17788" y="44518"/>
                        <a:pt x="19164" y="44496"/>
                        <a:pt x="20615" y="44488"/>
                      </a:cubicBezTo>
                      <a:cubicBezTo>
                        <a:pt x="22536" y="44466"/>
                        <a:pt x="25441" y="45006"/>
                        <a:pt x="27299" y="44540"/>
                      </a:cubicBezTo>
                      <a:cubicBezTo>
                        <a:pt x="28650" y="44207"/>
                        <a:pt x="30841" y="42253"/>
                        <a:pt x="31192" y="40792"/>
                      </a:cubicBezTo>
                      <a:cubicBezTo>
                        <a:pt x="31633" y="38960"/>
                        <a:pt x="31140" y="36196"/>
                        <a:pt x="31140" y="34294"/>
                      </a:cubicBezTo>
                      <a:cubicBezTo>
                        <a:pt x="31140" y="32280"/>
                        <a:pt x="31152" y="30260"/>
                        <a:pt x="31140" y="28247"/>
                      </a:cubicBezTo>
                      <a:cubicBezTo>
                        <a:pt x="31137" y="27414"/>
                        <a:pt x="30826" y="26001"/>
                        <a:pt x="31266" y="25250"/>
                      </a:cubicBezTo>
                      <a:cubicBezTo>
                        <a:pt x="31684" y="24535"/>
                        <a:pt x="32347" y="24624"/>
                        <a:pt x="32654" y="23851"/>
                      </a:cubicBezTo>
                      <a:cubicBezTo>
                        <a:pt x="32969" y="23055"/>
                        <a:pt x="33083" y="21749"/>
                        <a:pt x="33372" y="20842"/>
                      </a:cubicBezTo>
                      <a:cubicBezTo>
                        <a:pt x="33472" y="20535"/>
                        <a:pt x="33875" y="19477"/>
                        <a:pt x="33931" y="19218"/>
                      </a:cubicBezTo>
                      <a:cubicBezTo>
                        <a:pt x="34271" y="17508"/>
                        <a:pt x="34090" y="15621"/>
                        <a:pt x="34090" y="13845"/>
                      </a:cubicBezTo>
                      <a:cubicBezTo>
                        <a:pt x="34090" y="12239"/>
                        <a:pt x="34427" y="10237"/>
                        <a:pt x="34131" y="8672"/>
                      </a:cubicBezTo>
                      <a:cubicBezTo>
                        <a:pt x="33831" y="7091"/>
                        <a:pt x="33246" y="7106"/>
                        <a:pt x="32055" y="5911"/>
                      </a:cubicBezTo>
                      <a:cubicBezTo>
                        <a:pt x="31052" y="4908"/>
                        <a:pt x="30667" y="3657"/>
                        <a:pt x="29046" y="3772"/>
                      </a:cubicBezTo>
                      <a:cubicBezTo>
                        <a:pt x="28824" y="2322"/>
                        <a:pt x="28602" y="1530"/>
                        <a:pt x="27114" y="1089"/>
                      </a:cubicBezTo>
                      <a:cubicBezTo>
                        <a:pt x="26307" y="852"/>
                        <a:pt x="25560" y="1130"/>
                        <a:pt x="24816" y="938"/>
                      </a:cubicBezTo>
                      <a:cubicBezTo>
                        <a:pt x="24360" y="819"/>
                        <a:pt x="23839" y="449"/>
                        <a:pt x="23424" y="342"/>
                      </a:cubicBezTo>
                      <a:cubicBezTo>
                        <a:pt x="21722" y="-95"/>
                        <a:pt x="18365" y="-343"/>
                        <a:pt x="17088" y="1067"/>
                      </a:cubicBezTo>
                      <a:cubicBezTo>
                        <a:pt x="16126" y="2122"/>
                        <a:pt x="15804" y="3354"/>
                        <a:pt x="14664" y="4464"/>
                      </a:cubicBezTo>
                      <a:cubicBezTo>
                        <a:pt x="13772" y="5334"/>
                        <a:pt x="12947" y="6281"/>
                        <a:pt x="12033" y="7132"/>
                      </a:cubicBezTo>
                      <a:cubicBezTo>
                        <a:pt x="10316" y="8742"/>
                        <a:pt x="6907" y="10129"/>
                        <a:pt x="4550" y="10518"/>
                      </a:cubicBezTo>
                      <a:cubicBezTo>
                        <a:pt x="3243" y="11569"/>
                        <a:pt x="1341" y="13416"/>
                        <a:pt x="657" y="14955"/>
                      </a:cubicBezTo>
                      <a:cubicBezTo>
                        <a:pt x="-202" y="16890"/>
                        <a:pt x="-17" y="19318"/>
                        <a:pt x="109" y="21446"/>
                      </a:cubicBezTo>
                      <a:cubicBezTo>
                        <a:pt x="175" y="22648"/>
                        <a:pt x="316" y="22356"/>
                        <a:pt x="860" y="23237"/>
                      </a:cubicBezTo>
                      <a:close/>
                    </a:path>
                  </a:pathLst>
                </a:custGeom>
                <a:grpFill/>
                <a:ln w="369" cap="flat">
                  <a:noFill/>
                  <a:prstDash val="solid"/>
                  <a:miter/>
                </a:ln>
              </p:spPr>
              <p:txBody>
                <a:bodyPr rtlCol="0" anchor="ctr"/>
                <a:lstStyle/>
                <a:p>
                  <a:endParaRPr lang="de-DE"/>
                </a:p>
              </p:txBody>
            </p:sp>
            <p:sp>
              <p:nvSpPr>
                <p:cNvPr id="248" name="Freihandform 247">
                  <a:extLst>
                    <a:ext uri="{FF2B5EF4-FFF2-40B4-BE49-F238E27FC236}">
                      <a16:creationId xmlns:a16="http://schemas.microsoft.com/office/drawing/2014/main" id="{939C59B4-D369-84A6-8269-637BBBABD52F}"/>
                    </a:ext>
                  </a:extLst>
                </p:cNvPr>
                <p:cNvSpPr/>
                <p:nvPr/>
              </p:nvSpPr>
              <p:spPr>
                <a:xfrm>
                  <a:off x="1816034" y="4638280"/>
                  <a:ext cx="80816" cy="62809"/>
                </a:xfrm>
                <a:custGeom>
                  <a:avLst/>
                  <a:gdLst>
                    <a:gd name="connsiteX0" fmla="*/ 1639 w 80816"/>
                    <a:gd name="connsiteY0" fmla="*/ 19014 h 62809"/>
                    <a:gd name="connsiteX1" fmla="*/ 3234 w 80816"/>
                    <a:gd name="connsiteY1" fmla="*/ 19587 h 62809"/>
                    <a:gd name="connsiteX2" fmla="*/ 4418 w 80816"/>
                    <a:gd name="connsiteY2" fmla="*/ 21030 h 62809"/>
                    <a:gd name="connsiteX3" fmla="*/ 6557 w 80816"/>
                    <a:gd name="connsiteY3" fmla="*/ 22118 h 62809"/>
                    <a:gd name="connsiteX4" fmla="*/ 9103 w 80816"/>
                    <a:gd name="connsiteY4" fmla="*/ 24146 h 62809"/>
                    <a:gd name="connsiteX5" fmla="*/ 10643 w 80816"/>
                    <a:gd name="connsiteY5" fmla="*/ 25045 h 62809"/>
                    <a:gd name="connsiteX6" fmla="*/ 11087 w 80816"/>
                    <a:gd name="connsiteY6" fmla="*/ 26122 h 62809"/>
                    <a:gd name="connsiteX7" fmla="*/ 12497 w 80816"/>
                    <a:gd name="connsiteY7" fmla="*/ 28228 h 62809"/>
                    <a:gd name="connsiteX8" fmla="*/ 13907 w 80816"/>
                    <a:gd name="connsiteY8" fmla="*/ 29982 h 62809"/>
                    <a:gd name="connsiteX9" fmla="*/ 14688 w 80816"/>
                    <a:gd name="connsiteY9" fmla="*/ 32295 h 62809"/>
                    <a:gd name="connsiteX10" fmla="*/ 16968 w 80816"/>
                    <a:gd name="connsiteY10" fmla="*/ 33086 h 62809"/>
                    <a:gd name="connsiteX11" fmla="*/ 18500 w 80816"/>
                    <a:gd name="connsiteY11" fmla="*/ 34371 h 62809"/>
                    <a:gd name="connsiteX12" fmla="*/ 19603 w 80816"/>
                    <a:gd name="connsiteY12" fmla="*/ 34655 h 62809"/>
                    <a:gd name="connsiteX13" fmla="*/ 20239 w 80816"/>
                    <a:gd name="connsiteY13" fmla="*/ 36132 h 62809"/>
                    <a:gd name="connsiteX14" fmla="*/ 21942 w 80816"/>
                    <a:gd name="connsiteY14" fmla="*/ 37497 h 62809"/>
                    <a:gd name="connsiteX15" fmla="*/ 24980 w 80816"/>
                    <a:gd name="connsiteY15" fmla="*/ 39396 h 62809"/>
                    <a:gd name="connsiteX16" fmla="*/ 26253 w 80816"/>
                    <a:gd name="connsiteY16" fmla="*/ 41316 h 62809"/>
                    <a:gd name="connsiteX17" fmla="*/ 27600 w 80816"/>
                    <a:gd name="connsiteY17" fmla="*/ 42759 h 62809"/>
                    <a:gd name="connsiteX18" fmla="*/ 29388 w 80816"/>
                    <a:gd name="connsiteY18" fmla="*/ 44961 h 62809"/>
                    <a:gd name="connsiteX19" fmla="*/ 31660 w 80816"/>
                    <a:gd name="connsiteY19" fmla="*/ 48532 h 62809"/>
                    <a:gd name="connsiteX20" fmla="*/ 33233 w 80816"/>
                    <a:gd name="connsiteY20" fmla="*/ 50035 h 62809"/>
                    <a:gd name="connsiteX21" fmla="*/ 35372 w 80816"/>
                    <a:gd name="connsiteY21" fmla="*/ 52062 h 62809"/>
                    <a:gd name="connsiteX22" fmla="*/ 38536 w 80816"/>
                    <a:gd name="connsiteY22" fmla="*/ 54401 h 62809"/>
                    <a:gd name="connsiteX23" fmla="*/ 41353 w 80816"/>
                    <a:gd name="connsiteY23" fmla="*/ 56636 h 62809"/>
                    <a:gd name="connsiteX24" fmla="*/ 42355 w 80816"/>
                    <a:gd name="connsiteY24" fmla="*/ 59530 h 62809"/>
                    <a:gd name="connsiteX25" fmla="*/ 44328 w 80816"/>
                    <a:gd name="connsiteY25" fmla="*/ 60984 h 62809"/>
                    <a:gd name="connsiteX26" fmla="*/ 46530 w 80816"/>
                    <a:gd name="connsiteY26" fmla="*/ 62590 h 62809"/>
                    <a:gd name="connsiteX27" fmla="*/ 50198 w 80816"/>
                    <a:gd name="connsiteY27" fmla="*/ 62579 h 62809"/>
                    <a:gd name="connsiteX28" fmla="*/ 50819 w 80816"/>
                    <a:gd name="connsiteY28" fmla="*/ 61687 h 62809"/>
                    <a:gd name="connsiteX29" fmla="*/ 51959 w 80816"/>
                    <a:gd name="connsiteY29" fmla="*/ 61321 h 62809"/>
                    <a:gd name="connsiteX30" fmla="*/ 53739 w 80816"/>
                    <a:gd name="connsiteY30" fmla="*/ 59893 h 62809"/>
                    <a:gd name="connsiteX31" fmla="*/ 55308 w 80816"/>
                    <a:gd name="connsiteY31" fmla="*/ 59245 h 62809"/>
                    <a:gd name="connsiteX32" fmla="*/ 56389 w 80816"/>
                    <a:gd name="connsiteY32" fmla="*/ 57924 h 62809"/>
                    <a:gd name="connsiteX33" fmla="*/ 58935 w 80816"/>
                    <a:gd name="connsiteY33" fmla="*/ 57184 h 62809"/>
                    <a:gd name="connsiteX34" fmla="*/ 63791 w 80816"/>
                    <a:gd name="connsiteY34" fmla="*/ 57180 h 62809"/>
                    <a:gd name="connsiteX35" fmla="*/ 66907 w 80816"/>
                    <a:gd name="connsiteY35" fmla="*/ 56000 h 62809"/>
                    <a:gd name="connsiteX36" fmla="*/ 69305 w 80816"/>
                    <a:gd name="connsiteY36" fmla="*/ 55478 h 62809"/>
                    <a:gd name="connsiteX37" fmla="*/ 71744 w 80816"/>
                    <a:gd name="connsiteY37" fmla="*/ 54804 h 62809"/>
                    <a:gd name="connsiteX38" fmla="*/ 76751 w 80816"/>
                    <a:gd name="connsiteY38" fmla="*/ 53816 h 62809"/>
                    <a:gd name="connsiteX39" fmla="*/ 78402 w 80816"/>
                    <a:gd name="connsiteY39" fmla="*/ 53158 h 62809"/>
                    <a:gd name="connsiteX40" fmla="*/ 80104 w 80816"/>
                    <a:gd name="connsiteY40" fmla="*/ 52051 h 62809"/>
                    <a:gd name="connsiteX41" fmla="*/ 80763 w 80816"/>
                    <a:gd name="connsiteY41" fmla="*/ 49949 h 62809"/>
                    <a:gd name="connsiteX42" fmla="*/ 80752 w 80816"/>
                    <a:gd name="connsiteY42" fmla="*/ 47300 h 62809"/>
                    <a:gd name="connsiteX43" fmla="*/ 79664 w 80816"/>
                    <a:gd name="connsiteY43" fmla="*/ 41894 h 62809"/>
                    <a:gd name="connsiteX44" fmla="*/ 77687 w 80816"/>
                    <a:gd name="connsiteY44" fmla="*/ 40521 h 62809"/>
                    <a:gd name="connsiteX45" fmla="*/ 76892 w 80816"/>
                    <a:gd name="connsiteY45" fmla="*/ 39973 h 62809"/>
                    <a:gd name="connsiteX46" fmla="*/ 75893 w 80816"/>
                    <a:gd name="connsiteY46" fmla="*/ 39740 h 62809"/>
                    <a:gd name="connsiteX47" fmla="*/ 74416 w 80816"/>
                    <a:gd name="connsiteY47" fmla="*/ 37856 h 62809"/>
                    <a:gd name="connsiteX48" fmla="*/ 71770 w 80816"/>
                    <a:gd name="connsiteY48" fmla="*/ 37749 h 62809"/>
                    <a:gd name="connsiteX49" fmla="*/ 66966 w 80816"/>
                    <a:gd name="connsiteY49" fmla="*/ 38312 h 62809"/>
                    <a:gd name="connsiteX50" fmla="*/ 58976 w 80816"/>
                    <a:gd name="connsiteY50" fmla="*/ 38012 h 62809"/>
                    <a:gd name="connsiteX51" fmla="*/ 57744 w 80816"/>
                    <a:gd name="connsiteY51" fmla="*/ 35873 h 62809"/>
                    <a:gd name="connsiteX52" fmla="*/ 55801 w 80816"/>
                    <a:gd name="connsiteY52" fmla="*/ 34160 h 62809"/>
                    <a:gd name="connsiteX53" fmla="*/ 54180 w 80816"/>
                    <a:gd name="connsiteY53" fmla="*/ 32776 h 62809"/>
                    <a:gd name="connsiteX54" fmla="*/ 52529 w 80816"/>
                    <a:gd name="connsiteY54" fmla="*/ 31921 h 62809"/>
                    <a:gd name="connsiteX55" fmla="*/ 46526 w 80816"/>
                    <a:gd name="connsiteY55" fmla="*/ 32221 h 62809"/>
                    <a:gd name="connsiteX56" fmla="*/ 41441 w 80816"/>
                    <a:gd name="connsiteY56" fmla="*/ 32502 h 62809"/>
                    <a:gd name="connsiteX57" fmla="*/ 36771 w 80816"/>
                    <a:gd name="connsiteY57" fmla="*/ 30837 h 62809"/>
                    <a:gd name="connsiteX58" fmla="*/ 35346 w 80816"/>
                    <a:gd name="connsiteY58" fmla="*/ 29874 h 62809"/>
                    <a:gd name="connsiteX59" fmla="*/ 33403 w 80816"/>
                    <a:gd name="connsiteY59" fmla="*/ 29397 h 62809"/>
                    <a:gd name="connsiteX60" fmla="*/ 27275 w 80816"/>
                    <a:gd name="connsiteY60" fmla="*/ 27306 h 62809"/>
                    <a:gd name="connsiteX61" fmla="*/ 25909 w 80816"/>
                    <a:gd name="connsiteY61" fmla="*/ 26266 h 62809"/>
                    <a:gd name="connsiteX62" fmla="*/ 25320 w 80816"/>
                    <a:gd name="connsiteY62" fmla="*/ 24797 h 62809"/>
                    <a:gd name="connsiteX63" fmla="*/ 23218 w 80816"/>
                    <a:gd name="connsiteY63" fmla="*/ 21907 h 62809"/>
                    <a:gd name="connsiteX64" fmla="*/ 22611 w 80816"/>
                    <a:gd name="connsiteY64" fmla="*/ 20483 h 62809"/>
                    <a:gd name="connsiteX65" fmla="*/ 20935 w 80816"/>
                    <a:gd name="connsiteY65" fmla="*/ 18277 h 62809"/>
                    <a:gd name="connsiteX66" fmla="*/ 19832 w 80816"/>
                    <a:gd name="connsiteY66" fmla="*/ 16782 h 62809"/>
                    <a:gd name="connsiteX67" fmla="*/ 18681 w 80816"/>
                    <a:gd name="connsiteY67" fmla="*/ 16623 h 62809"/>
                    <a:gd name="connsiteX68" fmla="*/ 18115 w 80816"/>
                    <a:gd name="connsiteY68" fmla="*/ 14828 h 62809"/>
                    <a:gd name="connsiteX69" fmla="*/ 17601 w 80816"/>
                    <a:gd name="connsiteY69" fmla="*/ 13411 h 62809"/>
                    <a:gd name="connsiteX70" fmla="*/ 17486 w 80816"/>
                    <a:gd name="connsiteY70" fmla="*/ 11335 h 62809"/>
                    <a:gd name="connsiteX71" fmla="*/ 16838 w 80816"/>
                    <a:gd name="connsiteY71" fmla="*/ 8523 h 62809"/>
                    <a:gd name="connsiteX72" fmla="*/ 15369 w 80816"/>
                    <a:gd name="connsiteY72" fmla="*/ 6476 h 62809"/>
                    <a:gd name="connsiteX73" fmla="*/ 14991 w 80816"/>
                    <a:gd name="connsiteY73" fmla="*/ 4534 h 62809"/>
                    <a:gd name="connsiteX74" fmla="*/ 14196 w 80816"/>
                    <a:gd name="connsiteY74" fmla="*/ 2417 h 62809"/>
                    <a:gd name="connsiteX75" fmla="*/ 11427 w 80816"/>
                    <a:gd name="connsiteY75" fmla="*/ 186 h 62809"/>
                    <a:gd name="connsiteX76" fmla="*/ 7227 w 80816"/>
                    <a:gd name="connsiteY76" fmla="*/ 108 h 62809"/>
                    <a:gd name="connsiteX77" fmla="*/ 2753 w 80816"/>
                    <a:gd name="connsiteY77" fmla="*/ 200 h 62809"/>
                    <a:gd name="connsiteX78" fmla="*/ 2660 w 80816"/>
                    <a:gd name="connsiteY78" fmla="*/ 656 h 62809"/>
                    <a:gd name="connsiteX79" fmla="*/ 321 w 80816"/>
                    <a:gd name="connsiteY79" fmla="*/ 9230 h 62809"/>
                    <a:gd name="connsiteX80" fmla="*/ 984 w 80816"/>
                    <a:gd name="connsiteY80" fmla="*/ 14651 h 62809"/>
                    <a:gd name="connsiteX81" fmla="*/ 1572 w 80816"/>
                    <a:gd name="connsiteY81" fmla="*/ 16405 h 62809"/>
                    <a:gd name="connsiteX82" fmla="*/ 1635 w 80816"/>
                    <a:gd name="connsiteY82" fmla="*/ 19003 h 6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0816" h="62809">
                      <a:moveTo>
                        <a:pt x="1639" y="19014"/>
                      </a:moveTo>
                      <a:cubicBezTo>
                        <a:pt x="2101" y="19602"/>
                        <a:pt x="2638" y="19299"/>
                        <a:pt x="3234" y="19587"/>
                      </a:cubicBezTo>
                      <a:cubicBezTo>
                        <a:pt x="3978" y="19954"/>
                        <a:pt x="3896" y="20538"/>
                        <a:pt x="4418" y="21030"/>
                      </a:cubicBezTo>
                      <a:cubicBezTo>
                        <a:pt x="4940" y="21526"/>
                        <a:pt x="5913" y="21722"/>
                        <a:pt x="6557" y="22118"/>
                      </a:cubicBezTo>
                      <a:cubicBezTo>
                        <a:pt x="7516" y="22699"/>
                        <a:pt x="8204" y="23491"/>
                        <a:pt x="9103" y="24146"/>
                      </a:cubicBezTo>
                      <a:cubicBezTo>
                        <a:pt x="9581" y="24509"/>
                        <a:pt x="10091" y="24809"/>
                        <a:pt x="10643" y="25045"/>
                      </a:cubicBezTo>
                      <a:cubicBezTo>
                        <a:pt x="10980" y="25330"/>
                        <a:pt x="11124" y="25693"/>
                        <a:pt x="11087" y="26122"/>
                      </a:cubicBezTo>
                      <a:cubicBezTo>
                        <a:pt x="11502" y="26836"/>
                        <a:pt x="12038" y="27551"/>
                        <a:pt x="12497" y="28228"/>
                      </a:cubicBezTo>
                      <a:cubicBezTo>
                        <a:pt x="12915" y="28853"/>
                        <a:pt x="13511" y="29345"/>
                        <a:pt x="13907" y="29982"/>
                      </a:cubicBezTo>
                      <a:cubicBezTo>
                        <a:pt x="14307" y="30622"/>
                        <a:pt x="14196" y="31732"/>
                        <a:pt x="14688" y="32295"/>
                      </a:cubicBezTo>
                      <a:cubicBezTo>
                        <a:pt x="15324" y="33024"/>
                        <a:pt x="16116" y="32576"/>
                        <a:pt x="16968" y="33086"/>
                      </a:cubicBezTo>
                      <a:cubicBezTo>
                        <a:pt x="17619" y="33479"/>
                        <a:pt x="17837" y="34056"/>
                        <a:pt x="18500" y="34371"/>
                      </a:cubicBezTo>
                      <a:cubicBezTo>
                        <a:pt x="18885" y="34393"/>
                        <a:pt x="19251" y="34485"/>
                        <a:pt x="19603" y="34655"/>
                      </a:cubicBezTo>
                      <a:cubicBezTo>
                        <a:pt x="19925" y="35107"/>
                        <a:pt x="20136" y="35592"/>
                        <a:pt x="20239" y="36132"/>
                      </a:cubicBezTo>
                      <a:cubicBezTo>
                        <a:pt x="20706" y="36783"/>
                        <a:pt x="21275" y="37013"/>
                        <a:pt x="21942" y="37497"/>
                      </a:cubicBezTo>
                      <a:cubicBezTo>
                        <a:pt x="22911" y="38212"/>
                        <a:pt x="24136" y="38615"/>
                        <a:pt x="24980" y="39396"/>
                      </a:cubicBezTo>
                      <a:cubicBezTo>
                        <a:pt x="25554" y="39925"/>
                        <a:pt x="25731" y="40772"/>
                        <a:pt x="26253" y="41316"/>
                      </a:cubicBezTo>
                      <a:cubicBezTo>
                        <a:pt x="26886" y="41964"/>
                        <a:pt x="27145" y="41968"/>
                        <a:pt x="27600" y="42759"/>
                      </a:cubicBezTo>
                      <a:cubicBezTo>
                        <a:pt x="28067" y="43577"/>
                        <a:pt x="28688" y="44299"/>
                        <a:pt x="29388" y="44961"/>
                      </a:cubicBezTo>
                      <a:cubicBezTo>
                        <a:pt x="30565" y="46068"/>
                        <a:pt x="30672" y="47267"/>
                        <a:pt x="31660" y="48532"/>
                      </a:cubicBezTo>
                      <a:cubicBezTo>
                        <a:pt x="32137" y="49146"/>
                        <a:pt x="32689" y="49502"/>
                        <a:pt x="33233" y="50035"/>
                      </a:cubicBezTo>
                      <a:cubicBezTo>
                        <a:pt x="33988" y="50775"/>
                        <a:pt x="34351" y="51496"/>
                        <a:pt x="35372" y="52062"/>
                      </a:cubicBezTo>
                      <a:cubicBezTo>
                        <a:pt x="36734" y="52814"/>
                        <a:pt x="37707" y="52995"/>
                        <a:pt x="38536" y="54401"/>
                      </a:cubicBezTo>
                      <a:cubicBezTo>
                        <a:pt x="39406" y="55878"/>
                        <a:pt x="39391" y="56414"/>
                        <a:pt x="41353" y="56636"/>
                      </a:cubicBezTo>
                      <a:cubicBezTo>
                        <a:pt x="41808" y="57547"/>
                        <a:pt x="41712" y="58723"/>
                        <a:pt x="42355" y="59530"/>
                      </a:cubicBezTo>
                      <a:cubicBezTo>
                        <a:pt x="42862" y="60155"/>
                        <a:pt x="43765" y="60466"/>
                        <a:pt x="44328" y="60984"/>
                      </a:cubicBezTo>
                      <a:cubicBezTo>
                        <a:pt x="45098" y="61687"/>
                        <a:pt x="45390" y="62331"/>
                        <a:pt x="46530" y="62590"/>
                      </a:cubicBezTo>
                      <a:cubicBezTo>
                        <a:pt x="47463" y="62809"/>
                        <a:pt x="49258" y="62953"/>
                        <a:pt x="50198" y="62579"/>
                      </a:cubicBezTo>
                      <a:cubicBezTo>
                        <a:pt x="50323" y="62228"/>
                        <a:pt x="50531" y="61932"/>
                        <a:pt x="50819" y="61687"/>
                      </a:cubicBezTo>
                      <a:cubicBezTo>
                        <a:pt x="51230" y="61658"/>
                        <a:pt x="51611" y="61536"/>
                        <a:pt x="51959" y="61321"/>
                      </a:cubicBezTo>
                      <a:cubicBezTo>
                        <a:pt x="52625" y="60910"/>
                        <a:pt x="53014" y="60292"/>
                        <a:pt x="53739" y="59893"/>
                      </a:cubicBezTo>
                      <a:cubicBezTo>
                        <a:pt x="54254" y="59637"/>
                        <a:pt x="54775" y="59426"/>
                        <a:pt x="55308" y="59245"/>
                      </a:cubicBezTo>
                      <a:cubicBezTo>
                        <a:pt x="55719" y="58845"/>
                        <a:pt x="56078" y="58405"/>
                        <a:pt x="56389" y="57924"/>
                      </a:cubicBezTo>
                      <a:cubicBezTo>
                        <a:pt x="57074" y="57428"/>
                        <a:pt x="58132" y="57313"/>
                        <a:pt x="58935" y="57184"/>
                      </a:cubicBezTo>
                      <a:cubicBezTo>
                        <a:pt x="60482" y="56947"/>
                        <a:pt x="62296" y="57550"/>
                        <a:pt x="63791" y="57180"/>
                      </a:cubicBezTo>
                      <a:cubicBezTo>
                        <a:pt x="64908" y="56899"/>
                        <a:pt x="65723" y="56203"/>
                        <a:pt x="66907" y="56000"/>
                      </a:cubicBezTo>
                      <a:cubicBezTo>
                        <a:pt x="67906" y="55829"/>
                        <a:pt x="68421" y="55970"/>
                        <a:pt x="69305" y="55478"/>
                      </a:cubicBezTo>
                      <a:cubicBezTo>
                        <a:pt x="70212" y="54975"/>
                        <a:pt x="70589" y="54990"/>
                        <a:pt x="71744" y="54804"/>
                      </a:cubicBezTo>
                      <a:cubicBezTo>
                        <a:pt x="73413" y="54531"/>
                        <a:pt x="75197" y="54457"/>
                        <a:pt x="76751" y="53816"/>
                      </a:cubicBezTo>
                      <a:cubicBezTo>
                        <a:pt x="77166" y="53646"/>
                        <a:pt x="78050" y="53450"/>
                        <a:pt x="78402" y="53158"/>
                      </a:cubicBezTo>
                      <a:cubicBezTo>
                        <a:pt x="79038" y="52625"/>
                        <a:pt x="79068" y="52044"/>
                        <a:pt x="80104" y="52051"/>
                      </a:cubicBezTo>
                      <a:cubicBezTo>
                        <a:pt x="80126" y="51311"/>
                        <a:pt x="80659" y="50704"/>
                        <a:pt x="80763" y="49949"/>
                      </a:cubicBezTo>
                      <a:cubicBezTo>
                        <a:pt x="80889" y="49110"/>
                        <a:pt x="80752" y="48147"/>
                        <a:pt x="80752" y="47300"/>
                      </a:cubicBezTo>
                      <a:cubicBezTo>
                        <a:pt x="80752" y="45324"/>
                        <a:pt x="81118" y="43437"/>
                        <a:pt x="79664" y="41894"/>
                      </a:cubicBezTo>
                      <a:cubicBezTo>
                        <a:pt x="79116" y="41313"/>
                        <a:pt x="78409" y="40891"/>
                        <a:pt x="77687" y="40521"/>
                      </a:cubicBezTo>
                      <a:cubicBezTo>
                        <a:pt x="77454" y="40406"/>
                        <a:pt x="77140" y="40121"/>
                        <a:pt x="76892" y="39973"/>
                      </a:cubicBezTo>
                      <a:cubicBezTo>
                        <a:pt x="76555" y="39766"/>
                        <a:pt x="76348" y="40073"/>
                        <a:pt x="75893" y="39740"/>
                      </a:cubicBezTo>
                      <a:cubicBezTo>
                        <a:pt x="75337" y="39337"/>
                        <a:pt x="75141" y="38226"/>
                        <a:pt x="74416" y="37856"/>
                      </a:cubicBezTo>
                      <a:cubicBezTo>
                        <a:pt x="73739" y="37516"/>
                        <a:pt x="72532" y="37727"/>
                        <a:pt x="71770" y="37749"/>
                      </a:cubicBezTo>
                      <a:cubicBezTo>
                        <a:pt x="70104" y="37786"/>
                        <a:pt x="68691" y="38319"/>
                        <a:pt x="66966" y="38312"/>
                      </a:cubicBezTo>
                      <a:cubicBezTo>
                        <a:pt x="64927" y="38308"/>
                        <a:pt x="60697" y="39040"/>
                        <a:pt x="58976" y="38012"/>
                      </a:cubicBezTo>
                      <a:cubicBezTo>
                        <a:pt x="57951" y="37405"/>
                        <a:pt x="58365" y="36698"/>
                        <a:pt x="57744" y="35873"/>
                      </a:cubicBezTo>
                      <a:cubicBezTo>
                        <a:pt x="57255" y="35225"/>
                        <a:pt x="56334" y="34922"/>
                        <a:pt x="55801" y="34160"/>
                      </a:cubicBezTo>
                      <a:cubicBezTo>
                        <a:pt x="55020" y="33042"/>
                        <a:pt x="55279" y="33209"/>
                        <a:pt x="54180" y="32776"/>
                      </a:cubicBezTo>
                      <a:cubicBezTo>
                        <a:pt x="53591" y="32543"/>
                        <a:pt x="53077" y="32165"/>
                        <a:pt x="52529" y="31921"/>
                      </a:cubicBezTo>
                      <a:cubicBezTo>
                        <a:pt x="50916" y="31207"/>
                        <a:pt x="48114" y="31492"/>
                        <a:pt x="46526" y="32221"/>
                      </a:cubicBezTo>
                      <a:cubicBezTo>
                        <a:pt x="44879" y="32972"/>
                        <a:pt x="43240" y="32946"/>
                        <a:pt x="41441" y="32502"/>
                      </a:cubicBezTo>
                      <a:cubicBezTo>
                        <a:pt x="39794" y="32098"/>
                        <a:pt x="38003" y="31902"/>
                        <a:pt x="36771" y="30837"/>
                      </a:cubicBezTo>
                      <a:cubicBezTo>
                        <a:pt x="36149" y="30304"/>
                        <a:pt x="36171" y="30196"/>
                        <a:pt x="35346" y="29874"/>
                      </a:cubicBezTo>
                      <a:cubicBezTo>
                        <a:pt x="34661" y="29604"/>
                        <a:pt x="34088" y="29575"/>
                        <a:pt x="33403" y="29397"/>
                      </a:cubicBezTo>
                      <a:cubicBezTo>
                        <a:pt x="31401" y="28901"/>
                        <a:pt x="29125" y="28265"/>
                        <a:pt x="27275" y="27306"/>
                      </a:cubicBezTo>
                      <a:cubicBezTo>
                        <a:pt x="26686" y="27007"/>
                        <a:pt x="26338" y="26877"/>
                        <a:pt x="25909" y="26266"/>
                      </a:cubicBezTo>
                      <a:cubicBezTo>
                        <a:pt x="25520" y="25708"/>
                        <a:pt x="25602" y="25401"/>
                        <a:pt x="25320" y="24797"/>
                      </a:cubicBezTo>
                      <a:cubicBezTo>
                        <a:pt x="24876" y="23828"/>
                        <a:pt x="23766" y="22888"/>
                        <a:pt x="23218" y="21907"/>
                      </a:cubicBezTo>
                      <a:cubicBezTo>
                        <a:pt x="22948" y="21437"/>
                        <a:pt x="22789" y="20990"/>
                        <a:pt x="22611" y="20483"/>
                      </a:cubicBezTo>
                      <a:cubicBezTo>
                        <a:pt x="22090" y="19006"/>
                        <a:pt x="22016" y="19332"/>
                        <a:pt x="20935" y="18277"/>
                      </a:cubicBezTo>
                      <a:cubicBezTo>
                        <a:pt x="20517" y="17863"/>
                        <a:pt x="20398" y="17086"/>
                        <a:pt x="19832" y="16782"/>
                      </a:cubicBezTo>
                      <a:cubicBezTo>
                        <a:pt x="19551" y="16627"/>
                        <a:pt x="18962" y="16808"/>
                        <a:pt x="18681" y="16623"/>
                      </a:cubicBezTo>
                      <a:cubicBezTo>
                        <a:pt x="17978" y="16157"/>
                        <a:pt x="18293" y="15491"/>
                        <a:pt x="18115" y="14828"/>
                      </a:cubicBezTo>
                      <a:cubicBezTo>
                        <a:pt x="17963" y="14258"/>
                        <a:pt x="17686" y="14077"/>
                        <a:pt x="17601" y="13411"/>
                      </a:cubicBezTo>
                      <a:cubicBezTo>
                        <a:pt x="17508" y="12682"/>
                        <a:pt x="17667" y="12049"/>
                        <a:pt x="17486" y="11335"/>
                      </a:cubicBezTo>
                      <a:cubicBezTo>
                        <a:pt x="17282" y="10528"/>
                        <a:pt x="17238" y="9285"/>
                        <a:pt x="16838" y="8523"/>
                      </a:cubicBezTo>
                      <a:cubicBezTo>
                        <a:pt x="16372" y="7627"/>
                        <a:pt x="15558" y="7553"/>
                        <a:pt x="15369" y="6476"/>
                      </a:cubicBezTo>
                      <a:cubicBezTo>
                        <a:pt x="15228" y="5699"/>
                        <a:pt x="15332" y="5285"/>
                        <a:pt x="14991" y="4534"/>
                      </a:cubicBezTo>
                      <a:cubicBezTo>
                        <a:pt x="14655" y="3790"/>
                        <a:pt x="14329" y="3235"/>
                        <a:pt x="14196" y="2417"/>
                      </a:cubicBezTo>
                      <a:cubicBezTo>
                        <a:pt x="12912" y="2225"/>
                        <a:pt x="11390" y="1718"/>
                        <a:pt x="11427" y="186"/>
                      </a:cubicBezTo>
                      <a:cubicBezTo>
                        <a:pt x="10166" y="-140"/>
                        <a:pt x="8556" y="108"/>
                        <a:pt x="7227" y="108"/>
                      </a:cubicBezTo>
                      <a:cubicBezTo>
                        <a:pt x="5898" y="108"/>
                        <a:pt x="4059" y="-188"/>
                        <a:pt x="2753" y="200"/>
                      </a:cubicBezTo>
                      <a:cubicBezTo>
                        <a:pt x="2723" y="352"/>
                        <a:pt x="2690" y="508"/>
                        <a:pt x="2660" y="656"/>
                      </a:cubicBezTo>
                      <a:cubicBezTo>
                        <a:pt x="-678" y="5089"/>
                        <a:pt x="-90" y="7076"/>
                        <a:pt x="321" y="9230"/>
                      </a:cubicBezTo>
                      <a:cubicBezTo>
                        <a:pt x="658" y="11006"/>
                        <a:pt x="569" y="12904"/>
                        <a:pt x="984" y="14651"/>
                      </a:cubicBezTo>
                      <a:cubicBezTo>
                        <a:pt x="1139" y="15309"/>
                        <a:pt x="1424" y="15776"/>
                        <a:pt x="1572" y="16405"/>
                      </a:cubicBezTo>
                      <a:cubicBezTo>
                        <a:pt x="1742" y="17130"/>
                        <a:pt x="1135" y="18362"/>
                        <a:pt x="1635" y="19003"/>
                      </a:cubicBezTo>
                      <a:close/>
                    </a:path>
                  </a:pathLst>
                </a:custGeom>
                <a:grpFill/>
                <a:ln w="369" cap="flat">
                  <a:noFill/>
                  <a:prstDash val="solid"/>
                  <a:miter/>
                </a:ln>
              </p:spPr>
              <p:txBody>
                <a:bodyPr rtlCol="0" anchor="ctr"/>
                <a:lstStyle/>
                <a:p>
                  <a:endParaRPr lang="de-DE"/>
                </a:p>
              </p:txBody>
            </p:sp>
            <p:sp>
              <p:nvSpPr>
                <p:cNvPr id="249" name="Freihandform 248">
                  <a:extLst>
                    <a:ext uri="{FF2B5EF4-FFF2-40B4-BE49-F238E27FC236}">
                      <a16:creationId xmlns:a16="http://schemas.microsoft.com/office/drawing/2014/main" id="{7B9EB12F-1C77-1577-C8DC-BBBE96CB2110}"/>
                    </a:ext>
                  </a:extLst>
                </p:cNvPr>
                <p:cNvSpPr/>
                <p:nvPr/>
              </p:nvSpPr>
              <p:spPr>
                <a:xfrm>
                  <a:off x="1741154" y="4537589"/>
                  <a:ext cx="2216" cy="20"/>
                </a:xfrm>
                <a:custGeom>
                  <a:avLst/>
                  <a:gdLst>
                    <a:gd name="connsiteX0" fmla="*/ 0 w 2216"/>
                    <a:gd name="connsiteY0" fmla="*/ 17 h 20"/>
                    <a:gd name="connsiteX1" fmla="*/ 2206 w 2216"/>
                    <a:gd name="connsiteY1" fmla="*/ 21 h 20"/>
                    <a:gd name="connsiteX2" fmla="*/ 2217 w 2216"/>
                    <a:gd name="connsiteY2" fmla="*/ 17 h 20"/>
                    <a:gd name="connsiteX3" fmla="*/ 0 w 2216"/>
                    <a:gd name="connsiteY3" fmla="*/ 17 h 20"/>
                  </a:gdLst>
                  <a:ahLst/>
                  <a:cxnLst>
                    <a:cxn ang="0">
                      <a:pos x="connsiteX0" y="connsiteY0"/>
                    </a:cxn>
                    <a:cxn ang="0">
                      <a:pos x="connsiteX1" y="connsiteY1"/>
                    </a:cxn>
                    <a:cxn ang="0">
                      <a:pos x="connsiteX2" y="connsiteY2"/>
                    </a:cxn>
                    <a:cxn ang="0">
                      <a:pos x="connsiteX3" y="connsiteY3"/>
                    </a:cxn>
                  </a:cxnLst>
                  <a:rect l="l" t="t" r="r" b="b"/>
                  <a:pathLst>
                    <a:path w="2216" h="20">
                      <a:moveTo>
                        <a:pt x="0" y="17"/>
                      </a:moveTo>
                      <a:cubicBezTo>
                        <a:pt x="674" y="17"/>
                        <a:pt x="1451" y="-24"/>
                        <a:pt x="2206" y="21"/>
                      </a:cubicBezTo>
                      <a:cubicBezTo>
                        <a:pt x="2209" y="17"/>
                        <a:pt x="2217" y="17"/>
                        <a:pt x="2217" y="17"/>
                      </a:cubicBezTo>
                      <a:lnTo>
                        <a:pt x="0" y="17"/>
                      </a:lnTo>
                      <a:close/>
                    </a:path>
                  </a:pathLst>
                </a:custGeom>
                <a:grpFill/>
                <a:ln w="369" cap="flat">
                  <a:noFill/>
                  <a:prstDash val="solid"/>
                  <a:miter/>
                </a:ln>
              </p:spPr>
              <p:txBody>
                <a:bodyPr rtlCol="0" anchor="ctr"/>
                <a:lstStyle/>
                <a:p>
                  <a:endParaRPr lang="de-DE"/>
                </a:p>
              </p:txBody>
            </p:sp>
            <p:sp>
              <p:nvSpPr>
                <p:cNvPr id="250" name="Freihandform 249">
                  <a:extLst>
                    <a:ext uri="{FF2B5EF4-FFF2-40B4-BE49-F238E27FC236}">
                      <a16:creationId xmlns:a16="http://schemas.microsoft.com/office/drawing/2014/main" id="{9C34E661-60D2-44F3-F811-7656AFC9DF68}"/>
                    </a:ext>
                  </a:extLst>
                </p:cNvPr>
                <p:cNvSpPr/>
                <p:nvPr/>
              </p:nvSpPr>
              <p:spPr>
                <a:xfrm>
                  <a:off x="1741074" y="4535812"/>
                  <a:ext cx="16789" cy="15101"/>
                </a:xfrm>
                <a:custGeom>
                  <a:avLst/>
                  <a:gdLst>
                    <a:gd name="connsiteX0" fmla="*/ 50 w 16789"/>
                    <a:gd name="connsiteY0" fmla="*/ 3992 h 15101"/>
                    <a:gd name="connsiteX1" fmla="*/ 61 w 16789"/>
                    <a:gd name="connsiteY1" fmla="*/ 6779 h 15101"/>
                    <a:gd name="connsiteX2" fmla="*/ 1023 w 16789"/>
                    <a:gd name="connsiteY2" fmla="*/ 10009 h 15101"/>
                    <a:gd name="connsiteX3" fmla="*/ 2422 w 16789"/>
                    <a:gd name="connsiteY3" fmla="*/ 11641 h 15101"/>
                    <a:gd name="connsiteX4" fmla="*/ 4069 w 16789"/>
                    <a:gd name="connsiteY4" fmla="*/ 13436 h 15101"/>
                    <a:gd name="connsiteX5" fmla="*/ 6719 w 16789"/>
                    <a:gd name="connsiteY5" fmla="*/ 14668 h 15101"/>
                    <a:gd name="connsiteX6" fmla="*/ 12944 w 16789"/>
                    <a:gd name="connsiteY6" fmla="*/ 15082 h 15101"/>
                    <a:gd name="connsiteX7" fmla="*/ 15879 w 16789"/>
                    <a:gd name="connsiteY7" fmla="*/ 14113 h 15101"/>
                    <a:gd name="connsiteX8" fmla="*/ 16697 w 16789"/>
                    <a:gd name="connsiteY8" fmla="*/ 12037 h 15101"/>
                    <a:gd name="connsiteX9" fmla="*/ 16648 w 16789"/>
                    <a:gd name="connsiteY9" fmla="*/ 6457 h 15101"/>
                    <a:gd name="connsiteX10" fmla="*/ 16153 w 16789"/>
                    <a:gd name="connsiteY10" fmla="*/ 3178 h 15101"/>
                    <a:gd name="connsiteX11" fmla="*/ 15046 w 16789"/>
                    <a:gd name="connsiteY11" fmla="*/ 950 h 15101"/>
                    <a:gd name="connsiteX12" fmla="*/ 9828 w 16789"/>
                    <a:gd name="connsiteY12" fmla="*/ 181 h 15101"/>
                    <a:gd name="connsiteX13" fmla="*/ 9169 w 16789"/>
                    <a:gd name="connsiteY13" fmla="*/ 632 h 15101"/>
                    <a:gd name="connsiteX14" fmla="*/ 7948 w 16789"/>
                    <a:gd name="connsiteY14" fmla="*/ 791 h 15101"/>
                    <a:gd name="connsiteX15" fmla="*/ 6471 w 16789"/>
                    <a:gd name="connsiteY15" fmla="*/ 1812 h 15101"/>
                    <a:gd name="connsiteX16" fmla="*/ 2289 w 16789"/>
                    <a:gd name="connsiteY16" fmla="*/ 1801 h 15101"/>
                    <a:gd name="connsiteX17" fmla="*/ 54 w 16789"/>
                    <a:gd name="connsiteY17" fmla="*/ 3992 h 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89" h="15101">
                      <a:moveTo>
                        <a:pt x="50" y="3992"/>
                      </a:moveTo>
                      <a:cubicBezTo>
                        <a:pt x="-50" y="4839"/>
                        <a:pt x="24" y="5916"/>
                        <a:pt x="61" y="6779"/>
                      </a:cubicBezTo>
                      <a:cubicBezTo>
                        <a:pt x="102" y="7619"/>
                        <a:pt x="528" y="9284"/>
                        <a:pt x="1023" y="10009"/>
                      </a:cubicBezTo>
                      <a:cubicBezTo>
                        <a:pt x="1475" y="10660"/>
                        <a:pt x="2337" y="10749"/>
                        <a:pt x="2422" y="11641"/>
                      </a:cubicBezTo>
                      <a:cubicBezTo>
                        <a:pt x="3499" y="11759"/>
                        <a:pt x="3459" y="12784"/>
                        <a:pt x="4069" y="13436"/>
                      </a:cubicBezTo>
                      <a:cubicBezTo>
                        <a:pt x="4809" y="14231"/>
                        <a:pt x="5731" y="14372"/>
                        <a:pt x="6719" y="14668"/>
                      </a:cubicBezTo>
                      <a:cubicBezTo>
                        <a:pt x="8729" y="15275"/>
                        <a:pt x="10809" y="15060"/>
                        <a:pt x="12944" y="15082"/>
                      </a:cubicBezTo>
                      <a:cubicBezTo>
                        <a:pt x="14517" y="15105"/>
                        <a:pt x="14776" y="15108"/>
                        <a:pt x="15879" y="14113"/>
                      </a:cubicBezTo>
                      <a:cubicBezTo>
                        <a:pt x="16774" y="13299"/>
                        <a:pt x="16722" y="13425"/>
                        <a:pt x="16697" y="12037"/>
                      </a:cubicBezTo>
                      <a:cubicBezTo>
                        <a:pt x="16660" y="10216"/>
                        <a:pt x="16956" y="8240"/>
                        <a:pt x="16648" y="6457"/>
                      </a:cubicBezTo>
                      <a:cubicBezTo>
                        <a:pt x="16441" y="5228"/>
                        <a:pt x="16153" y="4429"/>
                        <a:pt x="16153" y="3178"/>
                      </a:cubicBezTo>
                      <a:cubicBezTo>
                        <a:pt x="16149" y="1983"/>
                        <a:pt x="16012" y="1735"/>
                        <a:pt x="15046" y="950"/>
                      </a:cubicBezTo>
                      <a:cubicBezTo>
                        <a:pt x="13721" y="-115"/>
                        <a:pt x="11567" y="-141"/>
                        <a:pt x="9828" y="181"/>
                      </a:cubicBezTo>
                      <a:cubicBezTo>
                        <a:pt x="9506" y="236"/>
                        <a:pt x="9487" y="554"/>
                        <a:pt x="9169" y="632"/>
                      </a:cubicBezTo>
                      <a:cubicBezTo>
                        <a:pt x="8769" y="736"/>
                        <a:pt x="8325" y="584"/>
                        <a:pt x="7948" y="791"/>
                      </a:cubicBezTo>
                      <a:cubicBezTo>
                        <a:pt x="7308" y="1143"/>
                        <a:pt x="7289" y="1657"/>
                        <a:pt x="6471" y="1812"/>
                      </a:cubicBezTo>
                      <a:cubicBezTo>
                        <a:pt x="5209" y="2060"/>
                        <a:pt x="3732" y="1890"/>
                        <a:pt x="2289" y="1801"/>
                      </a:cubicBezTo>
                      <a:cubicBezTo>
                        <a:pt x="1264" y="3008"/>
                        <a:pt x="250" y="2375"/>
                        <a:pt x="54" y="3992"/>
                      </a:cubicBezTo>
                      <a:close/>
                    </a:path>
                  </a:pathLst>
                </a:custGeom>
                <a:grpFill/>
                <a:ln w="369" cap="flat">
                  <a:noFill/>
                  <a:prstDash val="solid"/>
                  <a:miter/>
                </a:ln>
              </p:spPr>
              <p:txBody>
                <a:bodyPr rtlCol="0" anchor="ctr"/>
                <a:lstStyle/>
                <a:p>
                  <a:endParaRPr lang="de-DE"/>
                </a:p>
              </p:txBody>
            </p:sp>
            <p:sp>
              <p:nvSpPr>
                <p:cNvPr id="251" name="Freihandform 250">
                  <a:extLst>
                    <a:ext uri="{FF2B5EF4-FFF2-40B4-BE49-F238E27FC236}">
                      <a16:creationId xmlns:a16="http://schemas.microsoft.com/office/drawing/2014/main" id="{C6C6C4DA-8377-6980-036D-5E9C2A233A20}"/>
                    </a:ext>
                  </a:extLst>
                </p:cNvPr>
                <p:cNvSpPr/>
                <p:nvPr/>
              </p:nvSpPr>
              <p:spPr>
                <a:xfrm>
                  <a:off x="1713879" y="4668554"/>
                  <a:ext cx="21722" cy="17784"/>
                </a:xfrm>
                <a:custGeom>
                  <a:avLst/>
                  <a:gdLst>
                    <a:gd name="connsiteX0" fmla="*/ 20747 w 21722"/>
                    <a:gd name="connsiteY0" fmla="*/ 14039 h 17784"/>
                    <a:gd name="connsiteX1" fmla="*/ 20081 w 21722"/>
                    <a:gd name="connsiteY1" fmla="*/ 12448 h 17784"/>
                    <a:gd name="connsiteX2" fmla="*/ 19222 w 21722"/>
                    <a:gd name="connsiteY2" fmla="*/ 11175 h 17784"/>
                    <a:gd name="connsiteX3" fmla="*/ 17601 w 21722"/>
                    <a:gd name="connsiteY3" fmla="*/ 9010 h 17784"/>
                    <a:gd name="connsiteX4" fmla="*/ 15166 w 21722"/>
                    <a:gd name="connsiteY4" fmla="*/ 7064 h 17784"/>
                    <a:gd name="connsiteX5" fmla="*/ 13808 w 21722"/>
                    <a:gd name="connsiteY5" fmla="*/ 6268 h 17784"/>
                    <a:gd name="connsiteX6" fmla="*/ 12761 w 21722"/>
                    <a:gd name="connsiteY6" fmla="*/ 5280 h 17784"/>
                    <a:gd name="connsiteX7" fmla="*/ 11943 w 21722"/>
                    <a:gd name="connsiteY7" fmla="*/ 4488 h 17784"/>
                    <a:gd name="connsiteX8" fmla="*/ 11277 w 21722"/>
                    <a:gd name="connsiteY8" fmla="*/ 3803 h 17784"/>
                    <a:gd name="connsiteX9" fmla="*/ 10784 w 21722"/>
                    <a:gd name="connsiteY9" fmla="*/ 3585 h 17784"/>
                    <a:gd name="connsiteX10" fmla="*/ 10174 w 21722"/>
                    <a:gd name="connsiteY10" fmla="*/ 2601 h 17784"/>
                    <a:gd name="connsiteX11" fmla="*/ 9360 w 21722"/>
                    <a:gd name="connsiteY11" fmla="*/ 2331 h 17784"/>
                    <a:gd name="connsiteX12" fmla="*/ 8975 w 21722"/>
                    <a:gd name="connsiteY12" fmla="*/ 2046 h 17784"/>
                    <a:gd name="connsiteX13" fmla="*/ 8438 w 21722"/>
                    <a:gd name="connsiteY13" fmla="*/ 1783 h 17784"/>
                    <a:gd name="connsiteX14" fmla="*/ 7901 w 21722"/>
                    <a:gd name="connsiteY14" fmla="*/ 1220 h 17784"/>
                    <a:gd name="connsiteX15" fmla="*/ 6865 w 21722"/>
                    <a:gd name="connsiteY15" fmla="*/ 88 h 17784"/>
                    <a:gd name="connsiteX16" fmla="*/ 4593 w 21722"/>
                    <a:gd name="connsiteY16" fmla="*/ 51 h 17784"/>
                    <a:gd name="connsiteX17" fmla="*/ 2850 w 21722"/>
                    <a:gd name="connsiteY17" fmla="*/ 40 h 17784"/>
                    <a:gd name="connsiteX18" fmla="*/ 1251 w 21722"/>
                    <a:gd name="connsiteY18" fmla="*/ 1476 h 17784"/>
                    <a:gd name="connsiteX19" fmla="*/ 19 w 21722"/>
                    <a:gd name="connsiteY19" fmla="*/ 3008 h 17784"/>
                    <a:gd name="connsiteX20" fmla="*/ 444 w 21722"/>
                    <a:gd name="connsiteY20" fmla="*/ 6941 h 17784"/>
                    <a:gd name="connsiteX21" fmla="*/ 1258 w 21722"/>
                    <a:gd name="connsiteY21" fmla="*/ 7918 h 17784"/>
                    <a:gd name="connsiteX22" fmla="*/ 1943 w 21722"/>
                    <a:gd name="connsiteY22" fmla="*/ 9154 h 17784"/>
                    <a:gd name="connsiteX23" fmla="*/ 2480 w 21722"/>
                    <a:gd name="connsiteY23" fmla="*/ 10634 h 17784"/>
                    <a:gd name="connsiteX24" fmla="*/ 3842 w 21722"/>
                    <a:gd name="connsiteY24" fmla="*/ 11630 h 17784"/>
                    <a:gd name="connsiteX25" fmla="*/ 4689 w 21722"/>
                    <a:gd name="connsiteY25" fmla="*/ 13092 h 17784"/>
                    <a:gd name="connsiteX26" fmla="*/ 5637 w 21722"/>
                    <a:gd name="connsiteY26" fmla="*/ 14139 h 17784"/>
                    <a:gd name="connsiteX27" fmla="*/ 5918 w 21722"/>
                    <a:gd name="connsiteY27" fmla="*/ 14772 h 17784"/>
                    <a:gd name="connsiteX28" fmla="*/ 6277 w 21722"/>
                    <a:gd name="connsiteY28" fmla="*/ 14875 h 17784"/>
                    <a:gd name="connsiteX29" fmla="*/ 6473 w 21722"/>
                    <a:gd name="connsiteY29" fmla="*/ 15190 h 17784"/>
                    <a:gd name="connsiteX30" fmla="*/ 9992 w 21722"/>
                    <a:gd name="connsiteY30" fmla="*/ 15682 h 17784"/>
                    <a:gd name="connsiteX31" fmla="*/ 11521 w 21722"/>
                    <a:gd name="connsiteY31" fmla="*/ 16059 h 17784"/>
                    <a:gd name="connsiteX32" fmla="*/ 12524 w 21722"/>
                    <a:gd name="connsiteY32" fmla="*/ 16296 h 17784"/>
                    <a:gd name="connsiteX33" fmla="*/ 13419 w 21722"/>
                    <a:gd name="connsiteY33" fmla="*/ 16592 h 17784"/>
                    <a:gd name="connsiteX34" fmla="*/ 14485 w 21722"/>
                    <a:gd name="connsiteY34" fmla="*/ 17110 h 17784"/>
                    <a:gd name="connsiteX35" fmla="*/ 15303 w 21722"/>
                    <a:gd name="connsiteY35" fmla="*/ 17277 h 17784"/>
                    <a:gd name="connsiteX36" fmla="*/ 15795 w 21722"/>
                    <a:gd name="connsiteY36" fmla="*/ 17599 h 17784"/>
                    <a:gd name="connsiteX37" fmla="*/ 17205 w 21722"/>
                    <a:gd name="connsiteY37" fmla="*/ 17780 h 17784"/>
                    <a:gd name="connsiteX38" fmla="*/ 19840 w 21722"/>
                    <a:gd name="connsiteY38" fmla="*/ 17776 h 17784"/>
                    <a:gd name="connsiteX39" fmla="*/ 21654 w 21722"/>
                    <a:gd name="connsiteY39" fmla="*/ 17503 h 17784"/>
                    <a:gd name="connsiteX40" fmla="*/ 21432 w 21722"/>
                    <a:gd name="connsiteY40" fmla="*/ 15760 h 17784"/>
                    <a:gd name="connsiteX41" fmla="*/ 21265 w 21722"/>
                    <a:gd name="connsiteY41" fmla="*/ 14616 h 17784"/>
                    <a:gd name="connsiteX42" fmla="*/ 20751 w 21722"/>
                    <a:gd name="connsiteY42" fmla="*/ 14046 h 1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722" h="17784">
                      <a:moveTo>
                        <a:pt x="20747" y="14039"/>
                      </a:moveTo>
                      <a:cubicBezTo>
                        <a:pt x="20484" y="13661"/>
                        <a:pt x="20266" y="12895"/>
                        <a:pt x="20081" y="12448"/>
                      </a:cubicBezTo>
                      <a:cubicBezTo>
                        <a:pt x="19877" y="11959"/>
                        <a:pt x="19585" y="11556"/>
                        <a:pt x="19222" y="11175"/>
                      </a:cubicBezTo>
                      <a:cubicBezTo>
                        <a:pt x="18623" y="10535"/>
                        <a:pt x="18145" y="9765"/>
                        <a:pt x="17601" y="9010"/>
                      </a:cubicBezTo>
                      <a:cubicBezTo>
                        <a:pt x="16954" y="8111"/>
                        <a:pt x="16080" y="7637"/>
                        <a:pt x="15166" y="7064"/>
                      </a:cubicBezTo>
                      <a:cubicBezTo>
                        <a:pt x="14722" y="6782"/>
                        <a:pt x="14256" y="6542"/>
                        <a:pt x="13808" y="6268"/>
                      </a:cubicBezTo>
                      <a:cubicBezTo>
                        <a:pt x="13171" y="5868"/>
                        <a:pt x="13116" y="5842"/>
                        <a:pt x="12761" y="5280"/>
                      </a:cubicBezTo>
                      <a:cubicBezTo>
                        <a:pt x="12550" y="4943"/>
                        <a:pt x="12180" y="4788"/>
                        <a:pt x="11943" y="4488"/>
                      </a:cubicBezTo>
                      <a:cubicBezTo>
                        <a:pt x="11662" y="4140"/>
                        <a:pt x="11732" y="4011"/>
                        <a:pt x="11277" y="3803"/>
                      </a:cubicBezTo>
                      <a:cubicBezTo>
                        <a:pt x="11092" y="3722"/>
                        <a:pt x="10940" y="3729"/>
                        <a:pt x="10784" y="3585"/>
                      </a:cubicBezTo>
                      <a:cubicBezTo>
                        <a:pt x="10477" y="3311"/>
                        <a:pt x="10566" y="2867"/>
                        <a:pt x="10174" y="2601"/>
                      </a:cubicBezTo>
                      <a:cubicBezTo>
                        <a:pt x="9941" y="2445"/>
                        <a:pt x="9608" y="2449"/>
                        <a:pt x="9360" y="2331"/>
                      </a:cubicBezTo>
                      <a:cubicBezTo>
                        <a:pt x="9208" y="2264"/>
                        <a:pt x="9115" y="2120"/>
                        <a:pt x="8975" y="2046"/>
                      </a:cubicBezTo>
                      <a:cubicBezTo>
                        <a:pt x="8745" y="1931"/>
                        <a:pt x="8634" y="1964"/>
                        <a:pt x="8438" y="1783"/>
                      </a:cubicBezTo>
                      <a:cubicBezTo>
                        <a:pt x="8235" y="1598"/>
                        <a:pt x="8142" y="1398"/>
                        <a:pt x="7901" y="1220"/>
                      </a:cubicBezTo>
                      <a:cubicBezTo>
                        <a:pt x="7457" y="906"/>
                        <a:pt x="6865" y="706"/>
                        <a:pt x="6865" y="88"/>
                      </a:cubicBezTo>
                      <a:cubicBezTo>
                        <a:pt x="6173" y="-78"/>
                        <a:pt x="5311" y="51"/>
                        <a:pt x="4593" y="51"/>
                      </a:cubicBezTo>
                      <a:cubicBezTo>
                        <a:pt x="4049" y="51"/>
                        <a:pt x="3375" y="-56"/>
                        <a:pt x="2850" y="40"/>
                      </a:cubicBezTo>
                      <a:cubicBezTo>
                        <a:pt x="2147" y="170"/>
                        <a:pt x="1865" y="1035"/>
                        <a:pt x="1251" y="1476"/>
                      </a:cubicBezTo>
                      <a:cubicBezTo>
                        <a:pt x="759" y="1827"/>
                        <a:pt x="-140" y="2253"/>
                        <a:pt x="19" y="3008"/>
                      </a:cubicBezTo>
                      <a:cubicBezTo>
                        <a:pt x="4" y="5705"/>
                        <a:pt x="170" y="6275"/>
                        <a:pt x="444" y="6941"/>
                      </a:cubicBezTo>
                      <a:cubicBezTo>
                        <a:pt x="666" y="7474"/>
                        <a:pt x="962" y="7600"/>
                        <a:pt x="1258" y="7918"/>
                      </a:cubicBezTo>
                      <a:cubicBezTo>
                        <a:pt x="1495" y="8181"/>
                        <a:pt x="1843" y="8792"/>
                        <a:pt x="1943" y="9154"/>
                      </a:cubicBezTo>
                      <a:cubicBezTo>
                        <a:pt x="2102" y="9728"/>
                        <a:pt x="2176" y="10105"/>
                        <a:pt x="2480" y="10634"/>
                      </a:cubicBezTo>
                      <a:cubicBezTo>
                        <a:pt x="2802" y="11201"/>
                        <a:pt x="3360" y="11190"/>
                        <a:pt x="3842" y="11630"/>
                      </a:cubicBezTo>
                      <a:cubicBezTo>
                        <a:pt x="4215" y="11967"/>
                        <a:pt x="4430" y="12655"/>
                        <a:pt x="4689" y="13092"/>
                      </a:cubicBezTo>
                      <a:cubicBezTo>
                        <a:pt x="4944" y="13506"/>
                        <a:pt x="5348" y="13739"/>
                        <a:pt x="5637" y="14139"/>
                      </a:cubicBezTo>
                      <a:cubicBezTo>
                        <a:pt x="5803" y="14368"/>
                        <a:pt x="5699" y="14527"/>
                        <a:pt x="5918" y="14772"/>
                      </a:cubicBezTo>
                      <a:cubicBezTo>
                        <a:pt x="6051" y="14761"/>
                        <a:pt x="6177" y="14794"/>
                        <a:pt x="6277" y="14875"/>
                      </a:cubicBezTo>
                      <a:cubicBezTo>
                        <a:pt x="6406" y="14927"/>
                        <a:pt x="6469" y="15031"/>
                        <a:pt x="6473" y="15190"/>
                      </a:cubicBezTo>
                      <a:cubicBezTo>
                        <a:pt x="7243" y="15919"/>
                        <a:pt x="9004" y="15486"/>
                        <a:pt x="9992" y="15682"/>
                      </a:cubicBezTo>
                      <a:cubicBezTo>
                        <a:pt x="10525" y="15785"/>
                        <a:pt x="10992" y="15941"/>
                        <a:pt x="11521" y="16059"/>
                      </a:cubicBezTo>
                      <a:cubicBezTo>
                        <a:pt x="11895" y="16148"/>
                        <a:pt x="12120" y="16126"/>
                        <a:pt x="12524" y="16296"/>
                      </a:cubicBezTo>
                      <a:cubicBezTo>
                        <a:pt x="12857" y="16437"/>
                        <a:pt x="13053" y="16492"/>
                        <a:pt x="13419" y="16592"/>
                      </a:cubicBezTo>
                      <a:cubicBezTo>
                        <a:pt x="13871" y="16707"/>
                        <a:pt x="14104" y="16925"/>
                        <a:pt x="14485" y="17110"/>
                      </a:cubicBezTo>
                      <a:cubicBezTo>
                        <a:pt x="14800" y="17255"/>
                        <a:pt x="14974" y="17184"/>
                        <a:pt x="15303" y="17277"/>
                      </a:cubicBezTo>
                      <a:cubicBezTo>
                        <a:pt x="15514" y="17340"/>
                        <a:pt x="15588" y="17506"/>
                        <a:pt x="15795" y="17599"/>
                      </a:cubicBezTo>
                      <a:cubicBezTo>
                        <a:pt x="16251" y="17795"/>
                        <a:pt x="16728" y="17776"/>
                        <a:pt x="17205" y="17780"/>
                      </a:cubicBezTo>
                      <a:cubicBezTo>
                        <a:pt x="18086" y="17795"/>
                        <a:pt x="18967" y="17769"/>
                        <a:pt x="19840" y="17776"/>
                      </a:cubicBezTo>
                      <a:cubicBezTo>
                        <a:pt x="20551" y="17780"/>
                        <a:pt x="20980" y="17606"/>
                        <a:pt x="21654" y="17503"/>
                      </a:cubicBezTo>
                      <a:cubicBezTo>
                        <a:pt x="21861" y="16836"/>
                        <a:pt x="21546" y="16370"/>
                        <a:pt x="21432" y="15760"/>
                      </a:cubicBezTo>
                      <a:cubicBezTo>
                        <a:pt x="21354" y="15341"/>
                        <a:pt x="21472" y="15031"/>
                        <a:pt x="21265" y="14616"/>
                      </a:cubicBezTo>
                      <a:cubicBezTo>
                        <a:pt x="21121" y="14331"/>
                        <a:pt x="20940" y="14309"/>
                        <a:pt x="20751" y="14046"/>
                      </a:cubicBezTo>
                      <a:close/>
                    </a:path>
                  </a:pathLst>
                </a:custGeom>
                <a:grpFill/>
                <a:ln w="369" cap="flat">
                  <a:noFill/>
                  <a:prstDash val="solid"/>
                  <a:miter/>
                </a:ln>
              </p:spPr>
              <p:txBody>
                <a:bodyPr rtlCol="0" anchor="ctr"/>
                <a:lstStyle/>
                <a:p>
                  <a:endParaRPr lang="de-DE"/>
                </a:p>
              </p:txBody>
            </p:sp>
            <p:sp>
              <p:nvSpPr>
                <p:cNvPr id="252" name="Freihandform 251">
                  <a:extLst>
                    <a:ext uri="{FF2B5EF4-FFF2-40B4-BE49-F238E27FC236}">
                      <a16:creationId xmlns:a16="http://schemas.microsoft.com/office/drawing/2014/main" id="{6BA092FB-9902-5E69-CAB9-DD26F6501454}"/>
                    </a:ext>
                  </a:extLst>
                </p:cNvPr>
                <p:cNvSpPr/>
                <p:nvPr/>
              </p:nvSpPr>
              <p:spPr>
                <a:xfrm>
                  <a:off x="2005964" y="4035870"/>
                  <a:ext cx="520043" cy="591869"/>
                </a:xfrm>
                <a:custGeom>
                  <a:avLst/>
                  <a:gdLst>
                    <a:gd name="connsiteX0" fmla="*/ 93128 w 520043"/>
                    <a:gd name="connsiteY0" fmla="*/ 216115 h 591869"/>
                    <a:gd name="connsiteX1" fmla="*/ 94634 w 520043"/>
                    <a:gd name="connsiteY1" fmla="*/ 219013 h 591869"/>
                    <a:gd name="connsiteX2" fmla="*/ 88421 w 520043"/>
                    <a:gd name="connsiteY2" fmla="*/ 219490 h 591869"/>
                    <a:gd name="connsiteX3" fmla="*/ 83684 w 520043"/>
                    <a:gd name="connsiteY3" fmla="*/ 219461 h 591869"/>
                    <a:gd name="connsiteX4" fmla="*/ 82914 w 520043"/>
                    <a:gd name="connsiteY4" fmla="*/ 215882 h 591869"/>
                    <a:gd name="connsiteX5" fmla="*/ 80745 w 520043"/>
                    <a:gd name="connsiteY5" fmla="*/ 215087 h 591869"/>
                    <a:gd name="connsiteX6" fmla="*/ 79054 w 520043"/>
                    <a:gd name="connsiteY6" fmla="*/ 213558 h 591869"/>
                    <a:gd name="connsiteX7" fmla="*/ 77318 w 520043"/>
                    <a:gd name="connsiteY7" fmla="*/ 212874 h 591869"/>
                    <a:gd name="connsiteX8" fmla="*/ 74343 w 520043"/>
                    <a:gd name="connsiteY8" fmla="*/ 209466 h 591869"/>
                    <a:gd name="connsiteX9" fmla="*/ 70264 w 520043"/>
                    <a:gd name="connsiteY9" fmla="*/ 207275 h 591869"/>
                    <a:gd name="connsiteX10" fmla="*/ 71053 w 520043"/>
                    <a:gd name="connsiteY10" fmla="*/ 202461 h 591869"/>
                    <a:gd name="connsiteX11" fmla="*/ 71804 w 520043"/>
                    <a:gd name="connsiteY11" fmla="*/ 197117 h 591869"/>
                    <a:gd name="connsiteX12" fmla="*/ 69846 w 520043"/>
                    <a:gd name="connsiteY12" fmla="*/ 194368 h 591869"/>
                    <a:gd name="connsiteX13" fmla="*/ 66008 w 520043"/>
                    <a:gd name="connsiteY13" fmla="*/ 194475 h 591869"/>
                    <a:gd name="connsiteX14" fmla="*/ 62352 w 520043"/>
                    <a:gd name="connsiteY14" fmla="*/ 198664 h 591869"/>
                    <a:gd name="connsiteX15" fmla="*/ 59118 w 520043"/>
                    <a:gd name="connsiteY15" fmla="*/ 200089 h 591869"/>
                    <a:gd name="connsiteX16" fmla="*/ 58366 w 520043"/>
                    <a:gd name="connsiteY16" fmla="*/ 201413 h 591869"/>
                    <a:gd name="connsiteX17" fmla="*/ 48696 w 520043"/>
                    <a:gd name="connsiteY17" fmla="*/ 201928 h 591869"/>
                    <a:gd name="connsiteX18" fmla="*/ 43530 w 520043"/>
                    <a:gd name="connsiteY18" fmla="*/ 200984 h 591869"/>
                    <a:gd name="connsiteX19" fmla="*/ 41139 w 520043"/>
                    <a:gd name="connsiteY19" fmla="*/ 200910 h 591869"/>
                    <a:gd name="connsiteX20" fmla="*/ 40362 w 520043"/>
                    <a:gd name="connsiteY20" fmla="*/ 199611 h 591869"/>
                    <a:gd name="connsiteX21" fmla="*/ 34962 w 520043"/>
                    <a:gd name="connsiteY21" fmla="*/ 198849 h 591869"/>
                    <a:gd name="connsiteX22" fmla="*/ 31121 w 520043"/>
                    <a:gd name="connsiteY22" fmla="*/ 197187 h 591869"/>
                    <a:gd name="connsiteX23" fmla="*/ 28889 w 520043"/>
                    <a:gd name="connsiteY23" fmla="*/ 194719 h 591869"/>
                    <a:gd name="connsiteX24" fmla="*/ 25529 w 520043"/>
                    <a:gd name="connsiteY24" fmla="*/ 194383 h 591869"/>
                    <a:gd name="connsiteX25" fmla="*/ 21898 w 520043"/>
                    <a:gd name="connsiteY25" fmla="*/ 194379 h 591869"/>
                    <a:gd name="connsiteX26" fmla="*/ 19008 w 520043"/>
                    <a:gd name="connsiteY26" fmla="*/ 195056 h 591869"/>
                    <a:gd name="connsiteX27" fmla="*/ 11214 w 520043"/>
                    <a:gd name="connsiteY27" fmla="*/ 195082 h 591869"/>
                    <a:gd name="connsiteX28" fmla="*/ 2654 w 520043"/>
                    <a:gd name="connsiteY28" fmla="*/ 198094 h 591869"/>
                    <a:gd name="connsiteX29" fmla="*/ 100 w 520043"/>
                    <a:gd name="connsiteY29" fmla="*/ 201820 h 591869"/>
                    <a:gd name="connsiteX30" fmla="*/ 230 w 520043"/>
                    <a:gd name="connsiteY30" fmla="*/ 204770 h 591869"/>
                    <a:gd name="connsiteX31" fmla="*/ 6403 w 520043"/>
                    <a:gd name="connsiteY31" fmla="*/ 206198 h 591869"/>
                    <a:gd name="connsiteX32" fmla="*/ 13434 w 520043"/>
                    <a:gd name="connsiteY32" fmla="*/ 207649 h 591869"/>
                    <a:gd name="connsiteX33" fmla="*/ 22124 w 520043"/>
                    <a:gd name="connsiteY33" fmla="*/ 209129 h 591869"/>
                    <a:gd name="connsiteX34" fmla="*/ 28737 w 520043"/>
                    <a:gd name="connsiteY34" fmla="*/ 212881 h 591869"/>
                    <a:gd name="connsiteX35" fmla="*/ 30255 w 520043"/>
                    <a:gd name="connsiteY35" fmla="*/ 212922 h 591869"/>
                    <a:gd name="connsiteX36" fmla="*/ 31121 w 520043"/>
                    <a:gd name="connsiteY36" fmla="*/ 214709 h 591869"/>
                    <a:gd name="connsiteX37" fmla="*/ 33985 w 520043"/>
                    <a:gd name="connsiteY37" fmla="*/ 216678 h 591869"/>
                    <a:gd name="connsiteX38" fmla="*/ 35258 w 520043"/>
                    <a:gd name="connsiteY38" fmla="*/ 220574 h 591869"/>
                    <a:gd name="connsiteX39" fmla="*/ 36698 w 520043"/>
                    <a:gd name="connsiteY39" fmla="*/ 221092 h 591869"/>
                    <a:gd name="connsiteX40" fmla="*/ 37753 w 520043"/>
                    <a:gd name="connsiteY40" fmla="*/ 222650 h 591869"/>
                    <a:gd name="connsiteX41" fmla="*/ 40739 w 520043"/>
                    <a:gd name="connsiteY41" fmla="*/ 224256 h 591869"/>
                    <a:gd name="connsiteX42" fmla="*/ 44122 w 520043"/>
                    <a:gd name="connsiteY42" fmla="*/ 226525 h 591869"/>
                    <a:gd name="connsiteX43" fmla="*/ 52645 w 520043"/>
                    <a:gd name="connsiteY43" fmla="*/ 230595 h 591869"/>
                    <a:gd name="connsiteX44" fmla="*/ 57034 w 520043"/>
                    <a:gd name="connsiteY44" fmla="*/ 234969 h 591869"/>
                    <a:gd name="connsiteX45" fmla="*/ 54839 w 520043"/>
                    <a:gd name="connsiteY45" fmla="*/ 240213 h 591869"/>
                    <a:gd name="connsiteX46" fmla="*/ 50916 w 520043"/>
                    <a:gd name="connsiteY46" fmla="*/ 240161 h 591869"/>
                    <a:gd name="connsiteX47" fmla="*/ 46753 w 520043"/>
                    <a:gd name="connsiteY47" fmla="*/ 240031 h 591869"/>
                    <a:gd name="connsiteX48" fmla="*/ 42216 w 520043"/>
                    <a:gd name="connsiteY48" fmla="*/ 238514 h 591869"/>
                    <a:gd name="connsiteX49" fmla="*/ 37575 w 520043"/>
                    <a:gd name="connsiteY49" fmla="*/ 237363 h 591869"/>
                    <a:gd name="connsiteX50" fmla="*/ 33393 w 520043"/>
                    <a:gd name="connsiteY50" fmla="*/ 236483 h 591869"/>
                    <a:gd name="connsiteX51" fmla="*/ 26528 w 520043"/>
                    <a:gd name="connsiteY51" fmla="*/ 234988 h 591869"/>
                    <a:gd name="connsiteX52" fmla="*/ 21580 w 520043"/>
                    <a:gd name="connsiteY52" fmla="*/ 234988 h 591869"/>
                    <a:gd name="connsiteX53" fmla="*/ 18016 w 520043"/>
                    <a:gd name="connsiteY53" fmla="*/ 235224 h 591869"/>
                    <a:gd name="connsiteX54" fmla="*/ 16684 w 520043"/>
                    <a:gd name="connsiteY54" fmla="*/ 237796 h 591869"/>
                    <a:gd name="connsiteX55" fmla="*/ 26076 w 520043"/>
                    <a:gd name="connsiteY55" fmla="*/ 241719 h 591869"/>
                    <a:gd name="connsiteX56" fmla="*/ 30621 w 520043"/>
                    <a:gd name="connsiteY56" fmla="*/ 244102 h 591869"/>
                    <a:gd name="connsiteX57" fmla="*/ 34307 w 520043"/>
                    <a:gd name="connsiteY57" fmla="*/ 244583 h 591869"/>
                    <a:gd name="connsiteX58" fmla="*/ 39233 w 520043"/>
                    <a:gd name="connsiteY58" fmla="*/ 246800 h 591869"/>
                    <a:gd name="connsiteX59" fmla="*/ 42079 w 520043"/>
                    <a:gd name="connsiteY59" fmla="*/ 248439 h 591869"/>
                    <a:gd name="connsiteX60" fmla="*/ 43670 w 520043"/>
                    <a:gd name="connsiteY60" fmla="*/ 251100 h 591869"/>
                    <a:gd name="connsiteX61" fmla="*/ 45732 w 520043"/>
                    <a:gd name="connsiteY61" fmla="*/ 252502 h 591869"/>
                    <a:gd name="connsiteX62" fmla="*/ 47364 w 520043"/>
                    <a:gd name="connsiteY62" fmla="*/ 253386 h 591869"/>
                    <a:gd name="connsiteX63" fmla="*/ 51076 w 520043"/>
                    <a:gd name="connsiteY63" fmla="*/ 256265 h 591869"/>
                    <a:gd name="connsiteX64" fmla="*/ 53851 w 520043"/>
                    <a:gd name="connsiteY64" fmla="*/ 256554 h 591869"/>
                    <a:gd name="connsiteX65" fmla="*/ 55691 w 520043"/>
                    <a:gd name="connsiteY65" fmla="*/ 257176 h 591869"/>
                    <a:gd name="connsiteX66" fmla="*/ 58496 w 520043"/>
                    <a:gd name="connsiteY66" fmla="*/ 257283 h 591869"/>
                    <a:gd name="connsiteX67" fmla="*/ 62215 w 520043"/>
                    <a:gd name="connsiteY67" fmla="*/ 260103 h 591869"/>
                    <a:gd name="connsiteX68" fmla="*/ 65313 w 520043"/>
                    <a:gd name="connsiteY68" fmla="*/ 263615 h 591869"/>
                    <a:gd name="connsiteX69" fmla="*/ 70272 w 520043"/>
                    <a:gd name="connsiteY69" fmla="*/ 270764 h 591869"/>
                    <a:gd name="connsiteX70" fmla="*/ 74550 w 520043"/>
                    <a:gd name="connsiteY70" fmla="*/ 277969 h 591869"/>
                    <a:gd name="connsiteX71" fmla="*/ 74857 w 520043"/>
                    <a:gd name="connsiteY71" fmla="*/ 279097 h 591869"/>
                    <a:gd name="connsiteX72" fmla="*/ 76027 w 520043"/>
                    <a:gd name="connsiteY72" fmla="*/ 279963 h 591869"/>
                    <a:gd name="connsiteX73" fmla="*/ 76933 w 520043"/>
                    <a:gd name="connsiteY73" fmla="*/ 282235 h 591869"/>
                    <a:gd name="connsiteX74" fmla="*/ 77670 w 520043"/>
                    <a:gd name="connsiteY74" fmla="*/ 286661 h 591869"/>
                    <a:gd name="connsiteX75" fmla="*/ 77670 w 520043"/>
                    <a:gd name="connsiteY75" fmla="*/ 294791 h 591869"/>
                    <a:gd name="connsiteX76" fmla="*/ 76079 w 520043"/>
                    <a:gd name="connsiteY76" fmla="*/ 302706 h 591869"/>
                    <a:gd name="connsiteX77" fmla="*/ 73340 w 520043"/>
                    <a:gd name="connsiteY77" fmla="*/ 304405 h 591869"/>
                    <a:gd name="connsiteX78" fmla="*/ 72389 w 520043"/>
                    <a:gd name="connsiteY78" fmla="*/ 305674 h 591869"/>
                    <a:gd name="connsiteX79" fmla="*/ 68070 w 520043"/>
                    <a:gd name="connsiteY79" fmla="*/ 307176 h 591869"/>
                    <a:gd name="connsiteX80" fmla="*/ 65150 w 520043"/>
                    <a:gd name="connsiteY80" fmla="*/ 308083 h 591869"/>
                    <a:gd name="connsiteX81" fmla="*/ 62593 w 520043"/>
                    <a:gd name="connsiteY81" fmla="*/ 308853 h 591869"/>
                    <a:gd name="connsiteX82" fmla="*/ 57348 w 520043"/>
                    <a:gd name="connsiteY82" fmla="*/ 309744 h 591869"/>
                    <a:gd name="connsiteX83" fmla="*/ 54244 w 520043"/>
                    <a:gd name="connsiteY83" fmla="*/ 311902 h 591869"/>
                    <a:gd name="connsiteX84" fmla="*/ 54021 w 520043"/>
                    <a:gd name="connsiteY84" fmla="*/ 316365 h 591869"/>
                    <a:gd name="connsiteX85" fmla="*/ 57552 w 520043"/>
                    <a:gd name="connsiteY85" fmla="*/ 319229 h 591869"/>
                    <a:gd name="connsiteX86" fmla="*/ 61423 w 520043"/>
                    <a:gd name="connsiteY86" fmla="*/ 317663 h 591869"/>
                    <a:gd name="connsiteX87" fmla="*/ 69491 w 520043"/>
                    <a:gd name="connsiteY87" fmla="*/ 317678 h 591869"/>
                    <a:gd name="connsiteX88" fmla="*/ 74890 w 520043"/>
                    <a:gd name="connsiteY88" fmla="*/ 318237 h 591869"/>
                    <a:gd name="connsiteX89" fmla="*/ 76212 w 520043"/>
                    <a:gd name="connsiteY89" fmla="*/ 319136 h 591869"/>
                    <a:gd name="connsiteX90" fmla="*/ 76930 w 520043"/>
                    <a:gd name="connsiteY90" fmla="*/ 320627 h 591869"/>
                    <a:gd name="connsiteX91" fmla="*/ 77918 w 520043"/>
                    <a:gd name="connsiteY91" fmla="*/ 323588 h 591869"/>
                    <a:gd name="connsiteX92" fmla="*/ 80860 w 520043"/>
                    <a:gd name="connsiteY92" fmla="*/ 325960 h 591869"/>
                    <a:gd name="connsiteX93" fmla="*/ 82836 w 520043"/>
                    <a:gd name="connsiteY93" fmla="*/ 331703 h 591869"/>
                    <a:gd name="connsiteX94" fmla="*/ 85375 w 520043"/>
                    <a:gd name="connsiteY94" fmla="*/ 337213 h 591869"/>
                    <a:gd name="connsiteX95" fmla="*/ 87344 w 520043"/>
                    <a:gd name="connsiteY95" fmla="*/ 343378 h 591869"/>
                    <a:gd name="connsiteX96" fmla="*/ 87270 w 520043"/>
                    <a:gd name="connsiteY96" fmla="*/ 351123 h 591869"/>
                    <a:gd name="connsiteX97" fmla="*/ 87266 w 520043"/>
                    <a:gd name="connsiteY97" fmla="*/ 361318 h 591869"/>
                    <a:gd name="connsiteX98" fmla="*/ 86578 w 520043"/>
                    <a:gd name="connsiteY98" fmla="*/ 370454 h 591869"/>
                    <a:gd name="connsiteX99" fmla="*/ 84994 w 520043"/>
                    <a:gd name="connsiteY99" fmla="*/ 376582 h 591869"/>
                    <a:gd name="connsiteX100" fmla="*/ 84498 w 520043"/>
                    <a:gd name="connsiteY100" fmla="*/ 382188 h 591869"/>
                    <a:gd name="connsiteX101" fmla="*/ 83913 w 520043"/>
                    <a:gd name="connsiteY101" fmla="*/ 385119 h 591869"/>
                    <a:gd name="connsiteX102" fmla="*/ 79642 w 520043"/>
                    <a:gd name="connsiteY102" fmla="*/ 385785 h 591869"/>
                    <a:gd name="connsiteX103" fmla="*/ 76382 w 520043"/>
                    <a:gd name="connsiteY103" fmla="*/ 386359 h 591869"/>
                    <a:gd name="connsiteX104" fmla="*/ 72881 w 520043"/>
                    <a:gd name="connsiteY104" fmla="*/ 386696 h 591869"/>
                    <a:gd name="connsiteX105" fmla="*/ 67382 w 520043"/>
                    <a:gd name="connsiteY105" fmla="*/ 397408 h 591869"/>
                    <a:gd name="connsiteX106" fmla="*/ 73181 w 520043"/>
                    <a:gd name="connsiteY106" fmla="*/ 397305 h 591869"/>
                    <a:gd name="connsiteX107" fmla="*/ 79439 w 520043"/>
                    <a:gd name="connsiteY107" fmla="*/ 402611 h 591869"/>
                    <a:gd name="connsiteX108" fmla="*/ 82466 w 520043"/>
                    <a:gd name="connsiteY108" fmla="*/ 404854 h 591869"/>
                    <a:gd name="connsiteX109" fmla="*/ 84920 w 520043"/>
                    <a:gd name="connsiteY109" fmla="*/ 404931 h 591869"/>
                    <a:gd name="connsiteX110" fmla="*/ 86400 w 520043"/>
                    <a:gd name="connsiteY110" fmla="*/ 408373 h 591869"/>
                    <a:gd name="connsiteX111" fmla="*/ 83754 w 520043"/>
                    <a:gd name="connsiteY111" fmla="*/ 410971 h 591869"/>
                    <a:gd name="connsiteX112" fmla="*/ 80682 w 520043"/>
                    <a:gd name="connsiteY112" fmla="*/ 412540 h 591869"/>
                    <a:gd name="connsiteX113" fmla="*/ 78673 w 520043"/>
                    <a:gd name="connsiteY113" fmla="*/ 415999 h 591869"/>
                    <a:gd name="connsiteX114" fmla="*/ 81138 w 520043"/>
                    <a:gd name="connsiteY114" fmla="*/ 421432 h 591869"/>
                    <a:gd name="connsiteX115" fmla="*/ 83821 w 520043"/>
                    <a:gd name="connsiteY115" fmla="*/ 425502 h 591869"/>
                    <a:gd name="connsiteX116" fmla="*/ 86056 w 520043"/>
                    <a:gd name="connsiteY116" fmla="*/ 426738 h 591869"/>
                    <a:gd name="connsiteX117" fmla="*/ 87899 w 520043"/>
                    <a:gd name="connsiteY117" fmla="*/ 428396 h 591869"/>
                    <a:gd name="connsiteX118" fmla="*/ 92403 w 520043"/>
                    <a:gd name="connsiteY118" fmla="*/ 431260 h 591869"/>
                    <a:gd name="connsiteX119" fmla="*/ 93324 w 520043"/>
                    <a:gd name="connsiteY119" fmla="*/ 432452 h 591869"/>
                    <a:gd name="connsiteX120" fmla="*/ 98317 w 520043"/>
                    <a:gd name="connsiteY120" fmla="*/ 441855 h 591869"/>
                    <a:gd name="connsiteX121" fmla="*/ 99083 w 520043"/>
                    <a:gd name="connsiteY121" fmla="*/ 460572 h 591869"/>
                    <a:gd name="connsiteX122" fmla="*/ 100171 w 520043"/>
                    <a:gd name="connsiteY122" fmla="*/ 469419 h 591869"/>
                    <a:gd name="connsiteX123" fmla="*/ 101522 w 520043"/>
                    <a:gd name="connsiteY123" fmla="*/ 470674 h 591869"/>
                    <a:gd name="connsiteX124" fmla="*/ 102129 w 520043"/>
                    <a:gd name="connsiteY124" fmla="*/ 472765 h 591869"/>
                    <a:gd name="connsiteX125" fmla="*/ 107125 w 520043"/>
                    <a:gd name="connsiteY125" fmla="*/ 475788 h 591869"/>
                    <a:gd name="connsiteX126" fmla="*/ 112913 w 520043"/>
                    <a:gd name="connsiteY126" fmla="*/ 475695 h 591869"/>
                    <a:gd name="connsiteX127" fmla="*/ 118220 w 520043"/>
                    <a:gd name="connsiteY127" fmla="*/ 475695 h 591869"/>
                    <a:gd name="connsiteX128" fmla="*/ 124722 w 520043"/>
                    <a:gd name="connsiteY128" fmla="*/ 475695 h 591869"/>
                    <a:gd name="connsiteX129" fmla="*/ 132827 w 520043"/>
                    <a:gd name="connsiteY129" fmla="*/ 475192 h 591869"/>
                    <a:gd name="connsiteX130" fmla="*/ 135433 w 520043"/>
                    <a:gd name="connsiteY130" fmla="*/ 472887 h 591869"/>
                    <a:gd name="connsiteX131" fmla="*/ 137649 w 520043"/>
                    <a:gd name="connsiteY131" fmla="*/ 472054 h 591869"/>
                    <a:gd name="connsiteX132" fmla="*/ 139078 w 520043"/>
                    <a:gd name="connsiteY132" fmla="*/ 470541 h 591869"/>
                    <a:gd name="connsiteX133" fmla="*/ 143734 w 520043"/>
                    <a:gd name="connsiteY133" fmla="*/ 467443 h 591869"/>
                    <a:gd name="connsiteX134" fmla="*/ 147120 w 520043"/>
                    <a:gd name="connsiteY134" fmla="*/ 466093 h 591869"/>
                    <a:gd name="connsiteX135" fmla="*/ 149666 w 520043"/>
                    <a:gd name="connsiteY135" fmla="*/ 465959 h 591869"/>
                    <a:gd name="connsiteX136" fmla="*/ 156764 w 520043"/>
                    <a:gd name="connsiteY136" fmla="*/ 467876 h 591869"/>
                    <a:gd name="connsiteX137" fmla="*/ 162863 w 520043"/>
                    <a:gd name="connsiteY137" fmla="*/ 471188 h 591869"/>
                    <a:gd name="connsiteX138" fmla="*/ 165509 w 520043"/>
                    <a:gd name="connsiteY138" fmla="*/ 472017 h 591869"/>
                    <a:gd name="connsiteX139" fmla="*/ 171520 w 520043"/>
                    <a:gd name="connsiteY139" fmla="*/ 472720 h 591869"/>
                    <a:gd name="connsiteX140" fmla="*/ 176734 w 520043"/>
                    <a:gd name="connsiteY140" fmla="*/ 473664 h 591869"/>
                    <a:gd name="connsiteX141" fmla="*/ 178992 w 520043"/>
                    <a:gd name="connsiteY141" fmla="*/ 476491 h 591869"/>
                    <a:gd name="connsiteX142" fmla="*/ 184287 w 520043"/>
                    <a:gd name="connsiteY142" fmla="*/ 478685 h 591869"/>
                    <a:gd name="connsiteX143" fmla="*/ 193547 w 520043"/>
                    <a:gd name="connsiteY143" fmla="*/ 480051 h 591869"/>
                    <a:gd name="connsiteX144" fmla="*/ 197089 w 520043"/>
                    <a:gd name="connsiteY144" fmla="*/ 480702 h 591869"/>
                    <a:gd name="connsiteX145" fmla="*/ 199772 w 520043"/>
                    <a:gd name="connsiteY145" fmla="*/ 480765 h 591869"/>
                    <a:gd name="connsiteX146" fmla="*/ 201189 w 520043"/>
                    <a:gd name="connsiteY146" fmla="*/ 482338 h 591869"/>
                    <a:gd name="connsiteX147" fmla="*/ 203795 w 520043"/>
                    <a:gd name="connsiteY147" fmla="*/ 484543 h 591869"/>
                    <a:gd name="connsiteX148" fmla="*/ 215697 w 520043"/>
                    <a:gd name="connsiteY148" fmla="*/ 485320 h 591869"/>
                    <a:gd name="connsiteX149" fmla="*/ 219149 w 520043"/>
                    <a:gd name="connsiteY149" fmla="*/ 484532 h 591869"/>
                    <a:gd name="connsiteX150" fmla="*/ 222229 w 520043"/>
                    <a:gd name="connsiteY150" fmla="*/ 483833 h 591869"/>
                    <a:gd name="connsiteX151" fmla="*/ 225419 w 520043"/>
                    <a:gd name="connsiteY151" fmla="*/ 480554 h 591869"/>
                    <a:gd name="connsiteX152" fmla="*/ 227029 w 520043"/>
                    <a:gd name="connsiteY152" fmla="*/ 479944 h 591869"/>
                    <a:gd name="connsiteX153" fmla="*/ 229282 w 520043"/>
                    <a:gd name="connsiteY153" fmla="*/ 477723 h 591869"/>
                    <a:gd name="connsiteX154" fmla="*/ 239719 w 520043"/>
                    <a:gd name="connsiteY154" fmla="*/ 476465 h 591869"/>
                    <a:gd name="connsiteX155" fmla="*/ 237483 w 520043"/>
                    <a:gd name="connsiteY155" fmla="*/ 484795 h 591869"/>
                    <a:gd name="connsiteX156" fmla="*/ 237136 w 520043"/>
                    <a:gd name="connsiteY156" fmla="*/ 490268 h 591869"/>
                    <a:gd name="connsiteX157" fmla="*/ 239967 w 520043"/>
                    <a:gd name="connsiteY157" fmla="*/ 498612 h 591869"/>
                    <a:gd name="connsiteX158" fmla="*/ 245270 w 520043"/>
                    <a:gd name="connsiteY158" fmla="*/ 500796 h 591869"/>
                    <a:gd name="connsiteX159" fmla="*/ 254211 w 520043"/>
                    <a:gd name="connsiteY159" fmla="*/ 501521 h 591869"/>
                    <a:gd name="connsiteX160" fmla="*/ 259289 w 520043"/>
                    <a:gd name="connsiteY160" fmla="*/ 502287 h 591869"/>
                    <a:gd name="connsiteX161" fmla="*/ 265299 w 520043"/>
                    <a:gd name="connsiteY161" fmla="*/ 503675 h 591869"/>
                    <a:gd name="connsiteX162" fmla="*/ 265192 w 520043"/>
                    <a:gd name="connsiteY162" fmla="*/ 510302 h 591869"/>
                    <a:gd name="connsiteX163" fmla="*/ 259485 w 520043"/>
                    <a:gd name="connsiteY163" fmla="*/ 512260 h 591869"/>
                    <a:gd name="connsiteX164" fmla="*/ 254152 w 520043"/>
                    <a:gd name="connsiteY164" fmla="*/ 514158 h 591869"/>
                    <a:gd name="connsiteX165" fmla="*/ 248789 w 520043"/>
                    <a:gd name="connsiteY165" fmla="*/ 514576 h 591869"/>
                    <a:gd name="connsiteX166" fmla="*/ 245248 w 520043"/>
                    <a:gd name="connsiteY166" fmla="*/ 516460 h 591869"/>
                    <a:gd name="connsiteX167" fmla="*/ 243986 w 520043"/>
                    <a:gd name="connsiteY167" fmla="*/ 522924 h 591869"/>
                    <a:gd name="connsiteX168" fmla="*/ 246980 w 520043"/>
                    <a:gd name="connsiteY168" fmla="*/ 531136 h 591869"/>
                    <a:gd name="connsiteX169" fmla="*/ 249111 w 520043"/>
                    <a:gd name="connsiteY169" fmla="*/ 533848 h 591869"/>
                    <a:gd name="connsiteX170" fmla="*/ 252020 w 520043"/>
                    <a:gd name="connsiteY170" fmla="*/ 535314 h 591869"/>
                    <a:gd name="connsiteX171" fmla="*/ 254100 w 520043"/>
                    <a:gd name="connsiteY171" fmla="*/ 537508 h 591869"/>
                    <a:gd name="connsiteX172" fmla="*/ 258708 w 520043"/>
                    <a:gd name="connsiteY172" fmla="*/ 540923 h 591869"/>
                    <a:gd name="connsiteX173" fmla="*/ 259329 w 520043"/>
                    <a:gd name="connsiteY173" fmla="*/ 541893 h 591869"/>
                    <a:gd name="connsiteX174" fmla="*/ 261909 w 520043"/>
                    <a:gd name="connsiteY174" fmla="*/ 543225 h 591869"/>
                    <a:gd name="connsiteX175" fmla="*/ 265073 w 520043"/>
                    <a:gd name="connsiteY175" fmla="*/ 545993 h 591869"/>
                    <a:gd name="connsiteX176" fmla="*/ 262194 w 520043"/>
                    <a:gd name="connsiteY176" fmla="*/ 553971 h 591869"/>
                    <a:gd name="connsiteX177" fmla="*/ 258212 w 520043"/>
                    <a:gd name="connsiteY177" fmla="*/ 551795 h 591869"/>
                    <a:gd name="connsiteX178" fmla="*/ 256347 w 520043"/>
                    <a:gd name="connsiteY178" fmla="*/ 551792 h 591869"/>
                    <a:gd name="connsiteX179" fmla="*/ 254855 w 520043"/>
                    <a:gd name="connsiteY179" fmla="*/ 550700 h 591869"/>
                    <a:gd name="connsiteX180" fmla="*/ 249148 w 520043"/>
                    <a:gd name="connsiteY180" fmla="*/ 549542 h 591869"/>
                    <a:gd name="connsiteX181" fmla="*/ 244556 w 520043"/>
                    <a:gd name="connsiteY181" fmla="*/ 549453 h 591869"/>
                    <a:gd name="connsiteX182" fmla="*/ 257816 w 520043"/>
                    <a:gd name="connsiteY182" fmla="*/ 555577 h 591869"/>
                    <a:gd name="connsiteX183" fmla="*/ 266391 w 520043"/>
                    <a:gd name="connsiteY183" fmla="*/ 561209 h 591869"/>
                    <a:gd name="connsiteX184" fmla="*/ 269155 w 520043"/>
                    <a:gd name="connsiteY184" fmla="*/ 563548 h 591869"/>
                    <a:gd name="connsiteX185" fmla="*/ 270180 w 520043"/>
                    <a:gd name="connsiteY185" fmla="*/ 565802 h 591869"/>
                    <a:gd name="connsiteX186" fmla="*/ 275436 w 520043"/>
                    <a:gd name="connsiteY186" fmla="*/ 569084 h 591869"/>
                    <a:gd name="connsiteX187" fmla="*/ 277160 w 520043"/>
                    <a:gd name="connsiteY187" fmla="*/ 571511 h 591869"/>
                    <a:gd name="connsiteX188" fmla="*/ 279018 w 520043"/>
                    <a:gd name="connsiteY188" fmla="*/ 571978 h 591869"/>
                    <a:gd name="connsiteX189" fmla="*/ 283626 w 520043"/>
                    <a:gd name="connsiteY189" fmla="*/ 573898 h 591869"/>
                    <a:gd name="connsiteX190" fmla="*/ 286294 w 520043"/>
                    <a:gd name="connsiteY190" fmla="*/ 573872 h 591869"/>
                    <a:gd name="connsiteX191" fmla="*/ 292537 w 520043"/>
                    <a:gd name="connsiteY191" fmla="*/ 577765 h 591869"/>
                    <a:gd name="connsiteX192" fmla="*/ 297141 w 520043"/>
                    <a:gd name="connsiteY192" fmla="*/ 578439 h 591869"/>
                    <a:gd name="connsiteX193" fmla="*/ 300712 w 520043"/>
                    <a:gd name="connsiteY193" fmla="*/ 579797 h 591869"/>
                    <a:gd name="connsiteX194" fmla="*/ 301993 w 520043"/>
                    <a:gd name="connsiteY194" fmla="*/ 580515 h 591869"/>
                    <a:gd name="connsiteX195" fmla="*/ 308769 w 520043"/>
                    <a:gd name="connsiteY195" fmla="*/ 581802 h 591869"/>
                    <a:gd name="connsiteX196" fmla="*/ 312651 w 520043"/>
                    <a:gd name="connsiteY196" fmla="*/ 584996 h 591869"/>
                    <a:gd name="connsiteX197" fmla="*/ 315297 w 520043"/>
                    <a:gd name="connsiteY197" fmla="*/ 587734 h 591869"/>
                    <a:gd name="connsiteX198" fmla="*/ 318140 w 520043"/>
                    <a:gd name="connsiteY198" fmla="*/ 590262 h 591869"/>
                    <a:gd name="connsiteX199" fmla="*/ 321574 w 520043"/>
                    <a:gd name="connsiteY199" fmla="*/ 591679 h 591869"/>
                    <a:gd name="connsiteX200" fmla="*/ 324857 w 520043"/>
                    <a:gd name="connsiteY200" fmla="*/ 591605 h 591869"/>
                    <a:gd name="connsiteX201" fmla="*/ 330056 w 520043"/>
                    <a:gd name="connsiteY201" fmla="*/ 591605 h 591869"/>
                    <a:gd name="connsiteX202" fmla="*/ 337799 w 520043"/>
                    <a:gd name="connsiteY202" fmla="*/ 591642 h 591869"/>
                    <a:gd name="connsiteX203" fmla="*/ 342746 w 520043"/>
                    <a:gd name="connsiteY203" fmla="*/ 589411 h 591869"/>
                    <a:gd name="connsiteX204" fmla="*/ 345796 w 520043"/>
                    <a:gd name="connsiteY204" fmla="*/ 587749 h 591869"/>
                    <a:gd name="connsiteX205" fmla="*/ 348557 w 520043"/>
                    <a:gd name="connsiteY205" fmla="*/ 585644 h 591869"/>
                    <a:gd name="connsiteX206" fmla="*/ 355651 w 520043"/>
                    <a:gd name="connsiteY206" fmla="*/ 584256 h 591869"/>
                    <a:gd name="connsiteX207" fmla="*/ 360514 w 520043"/>
                    <a:gd name="connsiteY207" fmla="*/ 581821 h 591869"/>
                    <a:gd name="connsiteX208" fmla="*/ 364408 w 520043"/>
                    <a:gd name="connsiteY208" fmla="*/ 579826 h 591869"/>
                    <a:gd name="connsiteX209" fmla="*/ 365662 w 520043"/>
                    <a:gd name="connsiteY209" fmla="*/ 574764 h 591869"/>
                    <a:gd name="connsiteX210" fmla="*/ 364389 w 520043"/>
                    <a:gd name="connsiteY210" fmla="*/ 564429 h 591869"/>
                    <a:gd name="connsiteX211" fmla="*/ 360644 w 520043"/>
                    <a:gd name="connsiteY211" fmla="*/ 558893 h 591869"/>
                    <a:gd name="connsiteX212" fmla="*/ 359323 w 520043"/>
                    <a:gd name="connsiteY212" fmla="*/ 555381 h 591869"/>
                    <a:gd name="connsiteX213" fmla="*/ 357528 w 520043"/>
                    <a:gd name="connsiteY213" fmla="*/ 545286 h 591869"/>
                    <a:gd name="connsiteX214" fmla="*/ 359756 w 520043"/>
                    <a:gd name="connsiteY214" fmla="*/ 539158 h 591869"/>
                    <a:gd name="connsiteX215" fmla="*/ 361399 w 520043"/>
                    <a:gd name="connsiteY215" fmla="*/ 536228 h 591869"/>
                    <a:gd name="connsiteX216" fmla="*/ 362476 w 520043"/>
                    <a:gd name="connsiteY216" fmla="*/ 534566 h 591869"/>
                    <a:gd name="connsiteX217" fmla="*/ 364807 w 520043"/>
                    <a:gd name="connsiteY217" fmla="*/ 533104 h 591869"/>
                    <a:gd name="connsiteX218" fmla="*/ 365444 w 520043"/>
                    <a:gd name="connsiteY218" fmla="*/ 531772 h 591869"/>
                    <a:gd name="connsiteX219" fmla="*/ 367368 w 520043"/>
                    <a:gd name="connsiteY219" fmla="*/ 530499 h 591869"/>
                    <a:gd name="connsiteX220" fmla="*/ 373819 w 520043"/>
                    <a:gd name="connsiteY220" fmla="*/ 522155 h 591869"/>
                    <a:gd name="connsiteX221" fmla="*/ 372316 w 520043"/>
                    <a:gd name="connsiteY221" fmla="*/ 518428 h 591869"/>
                    <a:gd name="connsiteX222" fmla="*/ 371461 w 520043"/>
                    <a:gd name="connsiteY222" fmla="*/ 516419 h 591869"/>
                    <a:gd name="connsiteX223" fmla="*/ 368578 w 520043"/>
                    <a:gd name="connsiteY223" fmla="*/ 515590 h 591869"/>
                    <a:gd name="connsiteX224" fmla="*/ 366402 w 520043"/>
                    <a:gd name="connsiteY224" fmla="*/ 513995 h 591869"/>
                    <a:gd name="connsiteX225" fmla="*/ 364226 w 520043"/>
                    <a:gd name="connsiteY225" fmla="*/ 514069 h 591869"/>
                    <a:gd name="connsiteX226" fmla="*/ 359778 w 520043"/>
                    <a:gd name="connsiteY226" fmla="*/ 514143 h 591869"/>
                    <a:gd name="connsiteX227" fmla="*/ 356921 w 520043"/>
                    <a:gd name="connsiteY227" fmla="*/ 509192 h 591869"/>
                    <a:gd name="connsiteX228" fmla="*/ 353472 w 520043"/>
                    <a:gd name="connsiteY228" fmla="*/ 506883 h 591869"/>
                    <a:gd name="connsiteX229" fmla="*/ 351421 w 520043"/>
                    <a:gd name="connsiteY229" fmla="*/ 505218 h 591869"/>
                    <a:gd name="connsiteX230" fmla="*/ 349808 w 520043"/>
                    <a:gd name="connsiteY230" fmla="*/ 505195 h 591869"/>
                    <a:gd name="connsiteX231" fmla="*/ 351499 w 520043"/>
                    <a:gd name="connsiteY231" fmla="*/ 512426 h 591869"/>
                    <a:gd name="connsiteX232" fmla="*/ 350319 w 520043"/>
                    <a:gd name="connsiteY232" fmla="*/ 512918 h 591869"/>
                    <a:gd name="connsiteX233" fmla="*/ 349786 w 520043"/>
                    <a:gd name="connsiteY233" fmla="*/ 514006 h 591869"/>
                    <a:gd name="connsiteX234" fmla="*/ 347584 w 520043"/>
                    <a:gd name="connsiteY234" fmla="*/ 515187 h 591869"/>
                    <a:gd name="connsiteX235" fmla="*/ 340430 w 520043"/>
                    <a:gd name="connsiteY235" fmla="*/ 515549 h 591869"/>
                    <a:gd name="connsiteX236" fmla="*/ 335867 w 520043"/>
                    <a:gd name="connsiteY236" fmla="*/ 515579 h 591869"/>
                    <a:gd name="connsiteX237" fmla="*/ 333476 w 520043"/>
                    <a:gd name="connsiteY237" fmla="*/ 514103 h 591869"/>
                    <a:gd name="connsiteX238" fmla="*/ 330789 w 520043"/>
                    <a:gd name="connsiteY238" fmla="*/ 514106 h 591869"/>
                    <a:gd name="connsiteX239" fmla="*/ 326666 w 520043"/>
                    <a:gd name="connsiteY239" fmla="*/ 513340 h 591869"/>
                    <a:gd name="connsiteX240" fmla="*/ 323473 w 520043"/>
                    <a:gd name="connsiteY240" fmla="*/ 511701 h 591869"/>
                    <a:gd name="connsiteX241" fmla="*/ 321348 w 520043"/>
                    <a:gd name="connsiteY241" fmla="*/ 508104 h 591869"/>
                    <a:gd name="connsiteX242" fmla="*/ 322063 w 520043"/>
                    <a:gd name="connsiteY242" fmla="*/ 501861 h 591869"/>
                    <a:gd name="connsiteX243" fmla="*/ 323410 w 520043"/>
                    <a:gd name="connsiteY243" fmla="*/ 500633 h 591869"/>
                    <a:gd name="connsiteX244" fmla="*/ 323706 w 520043"/>
                    <a:gd name="connsiteY244" fmla="*/ 499608 h 591869"/>
                    <a:gd name="connsiteX245" fmla="*/ 326133 w 520043"/>
                    <a:gd name="connsiteY245" fmla="*/ 497114 h 591869"/>
                    <a:gd name="connsiteX246" fmla="*/ 331637 w 520043"/>
                    <a:gd name="connsiteY246" fmla="*/ 494131 h 591869"/>
                    <a:gd name="connsiteX247" fmla="*/ 335297 w 520043"/>
                    <a:gd name="connsiteY247" fmla="*/ 493232 h 591869"/>
                    <a:gd name="connsiteX248" fmla="*/ 337569 w 520043"/>
                    <a:gd name="connsiteY248" fmla="*/ 491522 h 591869"/>
                    <a:gd name="connsiteX249" fmla="*/ 343879 w 520043"/>
                    <a:gd name="connsiteY249" fmla="*/ 490445 h 591869"/>
                    <a:gd name="connsiteX250" fmla="*/ 350548 w 520043"/>
                    <a:gd name="connsiteY250" fmla="*/ 490408 h 591869"/>
                    <a:gd name="connsiteX251" fmla="*/ 350951 w 520043"/>
                    <a:gd name="connsiteY251" fmla="*/ 487555 h 591869"/>
                    <a:gd name="connsiteX252" fmla="*/ 351640 w 520043"/>
                    <a:gd name="connsiteY252" fmla="*/ 485294 h 591869"/>
                    <a:gd name="connsiteX253" fmla="*/ 351551 w 520043"/>
                    <a:gd name="connsiteY253" fmla="*/ 483751 h 591869"/>
                    <a:gd name="connsiteX254" fmla="*/ 352761 w 520043"/>
                    <a:gd name="connsiteY254" fmla="*/ 482341 h 591869"/>
                    <a:gd name="connsiteX255" fmla="*/ 353683 w 520043"/>
                    <a:gd name="connsiteY255" fmla="*/ 479777 h 591869"/>
                    <a:gd name="connsiteX256" fmla="*/ 358286 w 520043"/>
                    <a:gd name="connsiteY256" fmla="*/ 476180 h 591869"/>
                    <a:gd name="connsiteX257" fmla="*/ 360544 w 520043"/>
                    <a:gd name="connsiteY257" fmla="*/ 475547 h 591869"/>
                    <a:gd name="connsiteX258" fmla="*/ 361373 w 520043"/>
                    <a:gd name="connsiteY258" fmla="*/ 473623 h 591869"/>
                    <a:gd name="connsiteX259" fmla="*/ 363708 w 520043"/>
                    <a:gd name="connsiteY259" fmla="*/ 472043 h 591869"/>
                    <a:gd name="connsiteX260" fmla="*/ 367579 w 520043"/>
                    <a:gd name="connsiteY260" fmla="*/ 471262 h 591869"/>
                    <a:gd name="connsiteX261" fmla="*/ 369293 w 520043"/>
                    <a:gd name="connsiteY261" fmla="*/ 469904 h 591869"/>
                    <a:gd name="connsiteX262" fmla="*/ 373345 w 520043"/>
                    <a:gd name="connsiteY262" fmla="*/ 468694 h 591869"/>
                    <a:gd name="connsiteX263" fmla="*/ 376372 w 520043"/>
                    <a:gd name="connsiteY263" fmla="*/ 466474 h 591869"/>
                    <a:gd name="connsiteX264" fmla="*/ 378970 w 520043"/>
                    <a:gd name="connsiteY264" fmla="*/ 465734 h 591869"/>
                    <a:gd name="connsiteX265" fmla="*/ 380114 w 520043"/>
                    <a:gd name="connsiteY265" fmla="*/ 464668 h 591869"/>
                    <a:gd name="connsiteX266" fmla="*/ 381180 w 520043"/>
                    <a:gd name="connsiteY266" fmla="*/ 464657 h 591869"/>
                    <a:gd name="connsiteX267" fmla="*/ 381890 w 520043"/>
                    <a:gd name="connsiteY267" fmla="*/ 463869 h 591869"/>
                    <a:gd name="connsiteX268" fmla="*/ 384729 w 520043"/>
                    <a:gd name="connsiteY268" fmla="*/ 462588 h 591869"/>
                    <a:gd name="connsiteX269" fmla="*/ 389244 w 520043"/>
                    <a:gd name="connsiteY269" fmla="*/ 459795 h 591869"/>
                    <a:gd name="connsiteX270" fmla="*/ 392071 w 520043"/>
                    <a:gd name="connsiteY270" fmla="*/ 458118 h 591869"/>
                    <a:gd name="connsiteX271" fmla="*/ 393367 w 520043"/>
                    <a:gd name="connsiteY271" fmla="*/ 457793 h 591869"/>
                    <a:gd name="connsiteX272" fmla="*/ 394396 w 520043"/>
                    <a:gd name="connsiteY272" fmla="*/ 456808 h 591869"/>
                    <a:gd name="connsiteX273" fmla="*/ 401076 w 520043"/>
                    <a:gd name="connsiteY273" fmla="*/ 456472 h 591869"/>
                    <a:gd name="connsiteX274" fmla="*/ 406327 w 520043"/>
                    <a:gd name="connsiteY274" fmla="*/ 455731 h 591869"/>
                    <a:gd name="connsiteX275" fmla="*/ 413292 w 520043"/>
                    <a:gd name="connsiteY275" fmla="*/ 455761 h 591869"/>
                    <a:gd name="connsiteX276" fmla="*/ 415461 w 520043"/>
                    <a:gd name="connsiteY276" fmla="*/ 455058 h 591869"/>
                    <a:gd name="connsiteX277" fmla="*/ 419276 w 520043"/>
                    <a:gd name="connsiteY277" fmla="*/ 454925 h 591869"/>
                    <a:gd name="connsiteX278" fmla="*/ 420198 w 520043"/>
                    <a:gd name="connsiteY278" fmla="*/ 452949 h 591869"/>
                    <a:gd name="connsiteX279" fmla="*/ 422167 w 520043"/>
                    <a:gd name="connsiteY279" fmla="*/ 451716 h 591869"/>
                    <a:gd name="connsiteX280" fmla="*/ 423906 w 520043"/>
                    <a:gd name="connsiteY280" fmla="*/ 451135 h 591869"/>
                    <a:gd name="connsiteX281" fmla="*/ 424672 w 520043"/>
                    <a:gd name="connsiteY281" fmla="*/ 449992 h 591869"/>
                    <a:gd name="connsiteX282" fmla="*/ 427518 w 520043"/>
                    <a:gd name="connsiteY282" fmla="*/ 448523 h 591869"/>
                    <a:gd name="connsiteX283" fmla="*/ 429916 w 520043"/>
                    <a:gd name="connsiteY283" fmla="*/ 447624 h 591869"/>
                    <a:gd name="connsiteX284" fmla="*/ 434305 w 520043"/>
                    <a:gd name="connsiteY284" fmla="*/ 445366 h 591869"/>
                    <a:gd name="connsiteX285" fmla="*/ 436548 w 520043"/>
                    <a:gd name="connsiteY285" fmla="*/ 444682 h 591869"/>
                    <a:gd name="connsiteX286" fmla="*/ 439468 w 520043"/>
                    <a:gd name="connsiteY286" fmla="*/ 443216 h 591869"/>
                    <a:gd name="connsiteX287" fmla="*/ 441685 w 520043"/>
                    <a:gd name="connsiteY287" fmla="*/ 439127 h 591869"/>
                    <a:gd name="connsiteX288" fmla="*/ 444653 w 520043"/>
                    <a:gd name="connsiteY288" fmla="*/ 435049 h 591869"/>
                    <a:gd name="connsiteX289" fmla="*/ 448017 w 520043"/>
                    <a:gd name="connsiteY289" fmla="*/ 431375 h 591869"/>
                    <a:gd name="connsiteX290" fmla="*/ 449834 w 520043"/>
                    <a:gd name="connsiteY290" fmla="*/ 426949 h 591869"/>
                    <a:gd name="connsiteX291" fmla="*/ 450574 w 520043"/>
                    <a:gd name="connsiteY291" fmla="*/ 421820 h 591869"/>
                    <a:gd name="connsiteX292" fmla="*/ 450637 w 520043"/>
                    <a:gd name="connsiteY292" fmla="*/ 415500 h 591869"/>
                    <a:gd name="connsiteX293" fmla="*/ 448446 w 520043"/>
                    <a:gd name="connsiteY293" fmla="*/ 412921 h 591869"/>
                    <a:gd name="connsiteX294" fmla="*/ 447991 w 520043"/>
                    <a:gd name="connsiteY294" fmla="*/ 410338 h 591869"/>
                    <a:gd name="connsiteX295" fmla="*/ 446885 w 520043"/>
                    <a:gd name="connsiteY295" fmla="*/ 406304 h 591869"/>
                    <a:gd name="connsiteX296" fmla="*/ 445415 w 520043"/>
                    <a:gd name="connsiteY296" fmla="*/ 400528 h 591869"/>
                    <a:gd name="connsiteX297" fmla="*/ 440978 w 520043"/>
                    <a:gd name="connsiteY297" fmla="*/ 390770 h 591869"/>
                    <a:gd name="connsiteX298" fmla="*/ 439772 w 520043"/>
                    <a:gd name="connsiteY298" fmla="*/ 388165 h 591869"/>
                    <a:gd name="connsiteX299" fmla="*/ 437244 w 520043"/>
                    <a:gd name="connsiteY299" fmla="*/ 386344 h 591869"/>
                    <a:gd name="connsiteX300" fmla="*/ 433795 w 520043"/>
                    <a:gd name="connsiteY300" fmla="*/ 382832 h 591869"/>
                    <a:gd name="connsiteX301" fmla="*/ 429916 w 520043"/>
                    <a:gd name="connsiteY301" fmla="*/ 380087 h 591869"/>
                    <a:gd name="connsiteX302" fmla="*/ 426038 w 520043"/>
                    <a:gd name="connsiteY302" fmla="*/ 377456 h 591869"/>
                    <a:gd name="connsiteX303" fmla="*/ 423232 w 520043"/>
                    <a:gd name="connsiteY303" fmla="*/ 376416 h 591869"/>
                    <a:gd name="connsiteX304" fmla="*/ 420938 w 520043"/>
                    <a:gd name="connsiteY304" fmla="*/ 374836 h 591869"/>
                    <a:gd name="connsiteX305" fmla="*/ 416245 w 520043"/>
                    <a:gd name="connsiteY305" fmla="*/ 374184 h 591869"/>
                    <a:gd name="connsiteX306" fmla="*/ 410520 w 520043"/>
                    <a:gd name="connsiteY306" fmla="*/ 372719 h 591869"/>
                    <a:gd name="connsiteX307" fmla="*/ 406679 w 520043"/>
                    <a:gd name="connsiteY307" fmla="*/ 370995 h 591869"/>
                    <a:gd name="connsiteX308" fmla="*/ 402245 w 520043"/>
                    <a:gd name="connsiteY308" fmla="*/ 370669 h 591869"/>
                    <a:gd name="connsiteX309" fmla="*/ 397782 w 520043"/>
                    <a:gd name="connsiteY309" fmla="*/ 369914 h 591869"/>
                    <a:gd name="connsiteX310" fmla="*/ 395761 w 520043"/>
                    <a:gd name="connsiteY310" fmla="*/ 367634 h 591869"/>
                    <a:gd name="connsiteX311" fmla="*/ 393711 w 520043"/>
                    <a:gd name="connsiteY311" fmla="*/ 366587 h 591869"/>
                    <a:gd name="connsiteX312" fmla="*/ 389159 w 520043"/>
                    <a:gd name="connsiteY312" fmla="*/ 363483 h 591869"/>
                    <a:gd name="connsiteX313" fmla="*/ 387083 w 520043"/>
                    <a:gd name="connsiteY313" fmla="*/ 362587 h 591869"/>
                    <a:gd name="connsiteX314" fmla="*/ 384536 w 520043"/>
                    <a:gd name="connsiteY314" fmla="*/ 360592 h 591869"/>
                    <a:gd name="connsiteX315" fmla="*/ 381487 w 520043"/>
                    <a:gd name="connsiteY315" fmla="*/ 356781 h 591869"/>
                    <a:gd name="connsiteX316" fmla="*/ 377794 w 520043"/>
                    <a:gd name="connsiteY316" fmla="*/ 348651 h 591869"/>
                    <a:gd name="connsiteX317" fmla="*/ 377460 w 520043"/>
                    <a:gd name="connsiteY317" fmla="*/ 342727 h 591869"/>
                    <a:gd name="connsiteX318" fmla="*/ 377409 w 520043"/>
                    <a:gd name="connsiteY318" fmla="*/ 337483 h 591869"/>
                    <a:gd name="connsiteX319" fmla="*/ 378974 w 520043"/>
                    <a:gd name="connsiteY319" fmla="*/ 333213 h 591869"/>
                    <a:gd name="connsiteX320" fmla="*/ 379107 w 520043"/>
                    <a:gd name="connsiteY320" fmla="*/ 329464 h 591869"/>
                    <a:gd name="connsiteX321" fmla="*/ 380443 w 520043"/>
                    <a:gd name="connsiteY321" fmla="*/ 325816 h 591869"/>
                    <a:gd name="connsiteX322" fmla="*/ 380417 w 520043"/>
                    <a:gd name="connsiteY322" fmla="*/ 321523 h 591869"/>
                    <a:gd name="connsiteX323" fmla="*/ 380429 w 520043"/>
                    <a:gd name="connsiteY323" fmla="*/ 318048 h 591869"/>
                    <a:gd name="connsiteX324" fmla="*/ 381805 w 520043"/>
                    <a:gd name="connsiteY324" fmla="*/ 316428 h 591869"/>
                    <a:gd name="connsiteX325" fmla="*/ 383208 w 520043"/>
                    <a:gd name="connsiteY325" fmla="*/ 313156 h 591869"/>
                    <a:gd name="connsiteX326" fmla="*/ 385976 w 520043"/>
                    <a:gd name="connsiteY326" fmla="*/ 309252 h 591869"/>
                    <a:gd name="connsiteX327" fmla="*/ 387205 w 520043"/>
                    <a:gd name="connsiteY327" fmla="*/ 305970 h 591869"/>
                    <a:gd name="connsiteX328" fmla="*/ 389544 w 520043"/>
                    <a:gd name="connsiteY328" fmla="*/ 303261 h 591869"/>
                    <a:gd name="connsiteX329" fmla="*/ 390143 w 520043"/>
                    <a:gd name="connsiteY329" fmla="*/ 299202 h 591869"/>
                    <a:gd name="connsiteX330" fmla="*/ 392453 w 520043"/>
                    <a:gd name="connsiteY330" fmla="*/ 296253 h 591869"/>
                    <a:gd name="connsiteX331" fmla="*/ 393489 w 520043"/>
                    <a:gd name="connsiteY331" fmla="*/ 293980 h 591869"/>
                    <a:gd name="connsiteX332" fmla="*/ 395125 w 520043"/>
                    <a:gd name="connsiteY332" fmla="*/ 293237 h 591869"/>
                    <a:gd name="connsiteX333" fmla="*/ 397186 w 520043"/>
                    <a:gd name="connsiteY333" fmla="*/ 290898 h 591869"/>
                    <a:gd name="connsiteX334" fmla="*/ 404062 w 520043"/>
                    <a:gd name="connsiteY334" fmla="*/ 285939 h 591869"/>
                    <a:gd name="connsiteX335" fmla="*/ 407178 w 520043"/>
                    <a:gd name="connsiteY335" fmla="*/ 283556 h 591869"/>
                    <a:gd name="connsiteX336" fmla="*/ 409554 w 520043"/>
                    <a:gd name="connsiteY336" fmla="*/ 281092 h 591869"/>
                    <a:gd name="connsiteX337" fmla="*/ 411945 w 520043"/>
                    <a:gd name="connsiteY337" fmla="*/ 279678 h 591869"/>
                    <a:gd name="connsiteX338" fmla="*/ 414587 w 520043"/>
                    <a:gd name="connsiteY338" fmla="*/ 277243 h 591869"/>
                    <a:gd name="connsiteX339" fmla="*/ 418403 w 520043"/>
                    <a:gd name="connsiteY339" fmla="*/ 274142 h 591869"/>
                    <a:gd name="connsiteX340" fmla="*/ 423828 w 520043"/>
                    <a:gd name="connsiteY340" fmla="*/ 271681 h 591869"/>
                    <a:gd name="connsiteX341" fmla="*/ 432755 w 520043"/>
                    <a:gd name="connsiteY341" fmla="*/ 268788 h 591869"/>
                    <a:gd name="connsiteX342" fmla="*/ 436911 w 520043"/>
                    <a:gd name="connsiteY342" fmla="*/ 267452 h 591869"/>
                    <a:gd name="connsiteX343" fmla="*/ 444931 w 520043"/>
                    <a:gd name="connsiteY343" fmla="*/ 267456 h 591869"/>
                    <a:gd name="connsiteX344" fmla="*/ 456196 w 520043"/>
                    <a:gd name="connsiteY344" fmla="*/ 268962 h 591869"/>
                    <a:gd name="connsiteX345" fmla="*/ 458490 w 520043"/>
                    <a:gd name="connsiteY345" fmla="*/ 268817 h 591869"/>
                    <a:gd name="connsiteX346" fmla="*/ 458675 w 520043"/>
                    <a:gd name="connsiteY346" fmla="*/ 267467 h 591869"/>
                    <a:gd name="connsiteX347" fmla="*/ 459427 w 520043"/>
                    <a:gd name="connsiteY347" fmla="*/ 265239 h 591869"/>
                    <a:gd name="connsiteX348" fmla="*/ 462543 w 520043"/>
                    <a:gd name="connsiteY348" fmla="*/ 261727 h 591869"/>
                    <a:gd name="connsiteX349" fmla="*/ 473286 w 520043"/>
                    <a:gd name="connsiteY349" fmla="*/ 258704 h 591869"/>
                    <a:gd name="connsiteX350" fmla="*/ 470185 w 520043"/>
                    <a:gd name="connsiteY350" fmla="*/ 263389 h 591869"/>
                    <a:gd name="connsiteX351" fmla="*/ 467672 w 520043"/>
                    <a:gd name="connsiteY351" fmla="*/ 266815 h 591869"/>
                    <a:gd name="connsiteX352" fmla="*/ 467543 w 520043"/>
                    <a:gd name="connsiteY352" fmla="*/ 271123 h 591869"/>
                    <a:gd name="connsiteX353" fmla="*/ 467543 w 520043"/>
                    <a:gd name="connsiteY353" fmla="*/ 275948 h 591869"/>
                    <a:gd name="connsiteX354" fmla="*/ 469623 w 520043"/>
                    <a:gd name="connsiteY354" fmla="*/ 278557 h 591869"/>
                    <a:gd name="connsiteX355" fmla="*/ 470637 w 520043"/>
                    <a:gd name="connsiteY355" fmla="*/ 280019 h 591869"/>
                    <a:gd name="connsiteX356" fmla="*/ 474167 w 520043"/>
                    <a:gd name="connsiteY356" fmla="*/ 282405 h 591869"/>
                    <a:gd name="connsiteX357" fmla="*/ 477709 w 520043"/>
                    <a:gd name="connsiteY357" fmla="*/ 285336 h 591869"/>
                    <a:gd name="connsiteX358" fmla="*/ 478764 w 520043"/>
                    <a:gd name="connsiteY358" fmla="*/ 288163 h 591869"/>
                    <a:gd name="connsiteX359" fmla="*/ 480422 w 520043"/>
                    <a:gd name="connsiteY359" fmla="*/ 289303 h 591869"/>
                    <a:gd name="connsiteX360" fmla="*/ 480884 w 520043"/>
                    <a:gd name="connsiteY360" fmla="*/ 290643 h 591869"/>
                    <a:gd name="connsiteX361" fmla="*/ 485507 w 520043"/>
                    <a:gd name="connsiteY361" fmla="*/ 291834 h 591869"/>
                    <a:gd name="connsiteX362" fmla="*/ 494070 w 520043"/>
                    <a:gd name="connsiteY362" fmla="*/ 291116 h 591869"/>
                    <a:gd name="connsiteX363" fmla="*/ 499185 w 520043"/>
                    <a:gd name="connsiteY363" fmla="*/ 288648 h 591869"/>
                    <a:gd name="connsiteX364" fmla="*/ 501531 w 520043"/>
                    <a:gd name="connsiteY364" fmla="*/ 287368 h 591869"/>
                    <a:gd name="connsiteX365" fmla="*/ 502960 w 520043"/>
                    <a:gd name="connsiteY365" fmla="*/ 286994 h 591869"/>
                    <a:gd name="connsiteX366" fmla="*/ 503852 w 520043"/>
                    <a:gd name="connsiteY366" fmla="*/ 285914 h 591869"/>
                    <a:gd name="connsiteX367" fmla="*/ 507434 w 520043"/>
                    <a:gd name="connsiteY367" fmla="*/ 284274 h 591869"/>
                    <a:gd name="connsiteX368" fmla="*/ 509614 w 520043"/>
                    <a:gd name="connsiteY368" fmla="*/ 282202 h 591869"/>
                    <a:gd name="connsiteX369" fmla="*/ 512419 w 520043"/>
                    <a:gd name="connsiteY369" fmla="*/ 280748 h 591869"/>
                    <a:gd name="connsiteX370" fmla="*/ 514377 w 520043"/>
                    <a:gd name="connsiteY370" fmla="*/ 279108 h 591869"/>
                    <a:gd name="connsiteX371" fmla="*/ 517530 w 520043"/>
                    <a:gd name="connsiteY371" fmla="*/ 276784 h 591869"/>
                    <a:gd name="connsiteX372" fmla="*/ 519636 w 520043"/>
                    <a:gd name="connsiteY372" fmla="*/ 269298 h 591869"/>
                    <a:gd name="connsiteX373" fmla="*/ 517586 w 520043"/>
                    <a:gd name="connsiteY373" fmla="*/ 266042 h 591869"/>
                    <a:gd name="connsiteX374" fmla="*/ 516338 w 520043"/>
                    <a:gd name="connsiteY374" fmla="*/ 263888 h 591869"/>
                    <a:gd name="connsiteX375" fmla="*/ 514173 w 520043"/>
                    <a:gd name="connsiteY375" fmla="*/ 262848 h 591869"/>
                    <a:gd name="connsiteX376" fmla="*/ 512989 w 520043"/>
                    <a:gd name="connsiteY376" fmla="*/ 260810 h 591869"/>
                    <a:gd name="connsiteX377" fmla="*/ 511083 w 520043"/>
                    <a:gd name="connsiteY377" fmla="*/ 257860 h 591869"/>
                    <a:gd name="connsiteX378" fmla="*/ 510210 w 520043"/>
                    <a:gd name="connsiteY378" fmla="*/ 253616 h 591869"/>
                    <a:gd name="connsiteX379" fmla="*/ 509137 w 520043"/>
                    <a:gd name="connsiteY379" fmla="*/ 249660 h 591869"/>
                    <a:gd name="connsiteX380" fmla="*/ 508137 w 520043"/>
                    <a:gd name="connsiteY380" fmla="*/ 249024 h 591869"/>
                    <a:gd name="connsiteX381" fmla="*/ 507305 w 520043"/>
                    <a:gd name="connsiteY381" fmla="*/ 247547 h 591869"/>
                    <a:gd name="connsiteX382" fmla="*/ 506664 w 520043"/>
                    <a:gd name="connsiteY382" fmla="*/ 244243 h 591869"/>
                    <a:gd name="connsiteX383" fmla="*/ 506690 w 520043"/>
                    <a:gd name="connsiteY383" fmla="*/ 235395 h 591869"/>
                    <a:gd name="connsiteX384" fmla="*/ 506006 w 520043"/>
                    <a:gd name="connsiteY384" fmla="*/ 233060 h 591869"/>
                    <a:gd name="connsiteX385" fmla="*/ 505795 w 520043"/>
                    <a:gd name="connsiteY385" fmla="*/ 230699 h 591869"/>
                    <a:gd name="connsiteX386" fmla="*/ 500007 w 520043"/>
                    <a:gd name="connsiteY386" fmla="*/ 223953 h 591869"/>
                    <a:gd name="connsiteX387" fmla="*/ 495232 w 520043"/>
                    <a:gd name="connsiteY387" fmla="*/ 220737 h 591869"/>
                    <a:gd name="connsiteX388" fmla="*/ 492283 w 520043"/>
                    <a:gd name="connsiteY388" fmla="*/ 219346 h 591869"/>
                    <a:gd name="connsiteX389" fmla="*/ 489518 w 520043"/>
                    <a:gd name="connsiteY389" fmla="*/ 216493 h 591869"/>
                    <a:gd name="connsiteX390" fmla="*/ 487472 w 520043"/>
                    <a:gd name="connsiteY390" fmla="*/ 213595 h 591869"/>
                    <a:gd name="connsiteX391" fmla="*/ 487435 w 520043"/>
                    <a:gd name="connsiteY391" fmla="*/ 210491 h 591869"/>
                    <a:gd name="connsiteX392" fmla="*/ 487483 w 520043"/>
                    <a:gd name="connsiteY392" fmla="*/ 210605 h 591869"/>
                    <a:gd name="connsiteX393" fmla="*/ 487427 w 520043"/>
                    <a:gd name="connsiteY393" fmla="*/ 205810 h 591869"/>
                    <a:gd name="connsiteX394" fmla="*/ 488974 w 520043"/>
                    <a:gd name="connsiteY394" fmla="*/ 201465 h 591869"/>
                    <a:gd name="connsiteX395" fmla="*/ 488974 w 520043"/>
                    <a:gd name="connsiteY395" fmla="*/ 195922 h 591869"/>
                    <a:gd name="connsiteX396" fmla="*/ 488834 w 520043"/>
                    <a:gd name="connsiteY396" fmla="*/ 192033 h 591869"/>
                    <a:gd name="connsiteX397" fmla="*/ 487424 w 520043"/>
                    <a:gd name="connsiteY397" fmla="*/ 189169 h 591869"/>
                    <a:gd name="connsiteX398" fmla="*/ 487479 w 520043"/>
                    <a:gd name="connsiteY398" fmla="*/ 184169 h 591869"/>
                    <a:gd name="connsiteX399" fmla="*/ 486702 w 520043"/>
                    <a:gd name="connsiteY399" fmla="*/ 179836 h 591869"/>
                    <a:gd name="connsiteX400" fmla="*/ 486706 w 520043"/>
                    <a:gd name="connsiteY400" fmla="*/ 176476 h 591869"/>
                    <a:gd name="connsiteX401" fmla="*/ 485462 w 520043"/>
                    <a:gd name="connsiteY401" fmla="*/ 172620 h 591869"/>
                    <a:gd name="connsiteX402" fmla="*/ 483789 w 520043"/>
                    <a:gd name="connsiteY402" fmla="*/ 165567 h 591869"/>
                    <a:gd name="connsiteX403" fmla="*/ 483786 w 520043"/>
                    <a:gd name="connsiteY403" fmla="*/ 145936 h 591869"/>
                    <a:gd name="connsiteX404" fmla="*/ 481776 w 520043"/>
                    <a:gd name="connsiteY404" fmla="*/ 136729 h 591869"/>
                    <a:gd name="connsiteX405" fmla="*/ 479907 w 520043"/>
                    <a:gd name="connsiteY405" fmla="*/ 132666 h 591869"/>
                    <a:gd name="connsiteX406" fmla="*/ 476484 w 520043"/>
                    <a:gd name="connsiteY406" fmla="*/ 130017 h 591869"/>
                    <a:gd name="connsiteX407" fmla="*/ 475067 w 520043"/>
                    <a:gd name="connsiteY407" fmla="*/ 127212 h 591869"/>
                    <a:gd name="connsiteX408" fmla="*/ 474389 w 520043"/>
                    <a:gd name="connsiteY408" fmla="*/ 124399 h 591869"/>
                    <a:gd name="connsiteX409" fmla="*/ 472469 w 520043"/>
                    <a:gd name="connsiteY409" fmla="*/ 120399 h 591869"/>
                    <a:gd name="connsiteX410" fmla="*/ 471954 w 520043"/>
                    <a:gd name="connsiteY410" fmla="*/ 115836 h 591869"/>
                    <a:gd name="connsiteX411" fmla="*/ 471969 w 520043"/>
                    <a:gd name="connsiteY411" fmla="*/ 103007 h 591869"/>
                    <a:gd name="connsiteX412" fmla="*/ 471954 w 520043"/>
                    <a:gd name="connsiteY412" fmla="*/ 97649 h 591869"/>
                    <a:gd name="connsiteX413" fmla="*/ 472709 w 520043"/>
                    <a:gd name="connsiteY413" fmla="*/ 91639 h 591869"/>
                    <a:gd name="connsiteX414" fmla="*/ 474737 w 520043"/>
                    <a:gd name="connsiteY414" fmla="*/ 83546 h 591869"/>
                    <a:gd name="connsiteX415" fmla="*/ 476710 w 520043"/>
                    <a:gd name="connsiteY415" fmla="*/ 80649 h 591869"/>
                    <a:gd name="connsiteX416" fmla="*/ 479630 w 520043"/>
                    <a:gd name="connsiteY416" fmla="*/ 78051 h 591869"/>
                    <a:gd name="connsiteX417" fmla="*/ 483538 w 520043"/>
                    <a:gd name="connsiteY417" fmla="*/ 66631 h 591869"/>
                    <a:gd name="connsiteX418" fmla="*/ 485318 w 520043"/>
                    <a:gd name="connsiteY418" fmla="*/ 64415 h 591869"/>
                    <a:gd name="connsiteX419" fmla="*/ 485995 w 520043"/>
                    <a:gd name="connsiteY419" fmla="*/ 62354 h 591869"/>
                    <a:gd name="connsiteX420" fmla="*/ 486861 w 520043"/>
                    <a:gd name="connsiteY420" fmla="*/ 60552 h 591869"/>
                    <a:gd name="connsiteX421" fmla="*/ 489011 w 520043"/>
                    <a:gd name="connsiteY421" fmla="*/ 58154 h 591869"/>
                    <a:gd name="connsiteX422" fmla="*/ 491513 w 520043"/>
                    <a:gd name="connsiteY422" fmla="*/ 53765 h 591869"/>
                    <a:gd name="connsiteX423" fmla="*/ 494159 w 520043"/>
                    <a:gd name="connsiteY423" fmla="*/ 50083 h 591869"/>
                    <a:gd name="connsiteX424" fmla="*/ 491332 w 520043"/>
                    <a:gd name="connsiteY424" fmla="*/ 45010 h 591869"/>
                    <a:gd name="connsiteX425" fmla="*/ 485795 w 520043"/>
                    <a:gd name="connsiteY425" fmla="*/ 35855 h 591869"/>
                    <a:gd name="connsiteX426" fmla="*/ 484559 w 520043"/>
                    <a:gd name="connsiteY426" fmla="*/ 32310 h 591869"/>
                    <a:gd name="connsiteX427" fmla="*/ 482842 w 520043"/>
                    <a:gd name="connsiteY427" fmla="*/ 28972 h 591869"/>
                    <a:gd name="connsiteX428" fmla="*/ 482202 w 520043"/>
                    <a:gd name="connsiteY428" fmla="*/ 26900 h 591869"/>
                    <a:gd name="connsiteX429" fmla="*/ 479297 w 520043"/>
                    <a:gd name="connsiteY429" fmla="*/ 25112 h 591869"/>
                    <a:gd name="connsiteX430" fmla="*/ 475129 w 520043"/>
                    <a:gd name="connsiteY430" fmla="*/ 21763 h 591869"/>
                    <a:gd name="connsiteX431" fmla="*/ 470696 w 520043"/>
                    <a:gd name="connsiteY431" fmla="*/ 19166 h 591869"/>
                    <a:gd name="connsiteX432" fmla="*/ 465489 w 520043"/>
                    <a:gd name="connsiteY432" fmla="*/ 16749 h 591869"/>
                    <a:gd name="connsiteX433" fmla="*/ 461651 w 520043"/>
                    <a:gd name="connsiteY433" fmla="*/ 16435 h 591869"/>
                    <a:gd name="connsiteX434" fmla="*/ 458898 w 520043"/>
                    <a:gd name="connsiteY434" fmla="*/ 15839 h 591869"/>
                    <a:gd name="connsiteX435" fmla="*/ 454949 w 520043"/>
                    <a:gd name="connsiteY435" fmla="*/ 15517 h 591869"/>
                    <a:gd name="connsiteX436" fmla="*/ 447751 w 520043"/>
                    <a:gd name="connsiteY436" fmla="*/ 14980 h 591869"/>
                    <a:gd name="connsiteX437" fmla="*/ 443750 w 520043"/>
                    <a:gd name="connsiteY437" fmla="*/ 14188 h 591869"/>
                    <a:gd name="connsiteX438" fmla="*/ 440989 w 520043"/>
                    <a:gd name="connsiteY438" fmla="*/ 14203 h 591869"/>
                    <a:gd name="connsiteX439" fmla="*/ 430827 w 520043"/>
                    <a:gd name="connsiteY439" fmla="*/ 13645 h 591869"/>
                    <a:gd name="connsiteX440" fmla="*/ 427648 w 520043"/>
                    <a:gd name="connsiteY440" fmla="*/ 12175 h 591869"/>
                    <a:gd name="connsiteX441" fmla="*/ 424509 w 520043"/>
                    <a:gd name="connsiteY441" fmla="*/ 9789 h 591869"/>
                    <a:gd name="connsiteX442" fmla="*/ 420446 w 520043"/>
                    <a:gd name="connsiteY442" fmla="*/ 4031 h 591869"/>
                    <a:gd name="connsiteX443" fmla="*/ 417526 w 520043"/>
                    <a:gd name="connsiteY443" fmla="*/ 697 h 591869"/>
                    <a:gd name="connsiteX444" fmla="*/ 407160 w 520043"/>
                    <a:gd name="connsiteY444" fmla="*/ 2229 h 591869"/>
                    <a:gd name="connsiteX445" fmla="*/ 405476 w 520043"/>
                    <a:gd name="connsiteY445" fmla="*/ 2528 h 591869"/>
                    <a:gd name="connsiteX446" fmla="*/ 404447 w 520043"/>
                    <a:gd name="connsiteY446" fmla="*/ 3738 h 591869"/>
                    <a:gd name="connsiteX447" fmla="*/ 401816 w 520043"/>
                    <a:gd name="connsiteY447" fmla="*/ 3864 h 591869"/>
                    <a:gd name="connsiteX448" fmla="*/ 396653 w 520043"/>
                    <a:gd name="connsiteY448" fmla="*/ 3864 h 591869"/>
                    <a:gd name="connsiteX449" fmla="*/ 388544 w 520043"/>
                    <a:gd name="connsiteY449" fmla="*/ 3864 h 591869"/>
                    <a:gd name="connsiteX450" fmla="*/ 381879 w 520043"/>
                    <a:gd name="connsiteY450" fmla="*/ 4401 h 591869"/>
                    <a:gd name="connsiteX451" fmla="*/ 378930 w 520043"/>
                    <a:gd name="connsiteY451" fmla="*/ 5378 h 591869"/>
                    <a:gd name="connsiteX452" fmla="*/ 376102 w 520043"/>
                    <a:gd name="connsiteY452" fmla="*/ 5466 h 591869"/>
                    <a:gd name="connsiteX453" fmla="*/ 374511 w 520043"/>
                    <a:gd name="connsiteY453" fmla="*/ 6869 h 591869"/>
                    <a:gd name="connsiteX454" fmla="*/ 372242 w 520043"/>
                    <a:gd name="connsiteY454" fmla="*/ 6739 h 591869"/>
                    <a:gd name="connsiteX455" fmla="*/ 370843 w 520043"/>
                    <a:gd name="connsiteY455" fmla="*/ 8534 h 591869"/>
                    <a:gd name="connsiteX456" fmla="*/ 368715 w 520043"/>
                    <a:gd name="connsiteY456" fmla="*/ 9156 h 591869"/>
                    <a:gd name="connsiteX457" fmla="*/ 364730 w 520043"/>
                    <a:gd name="connsiteY457" fmla="*/ 12538 h 591869"/>
                    <a:gd name="connsiteX458" fmla="*/ 358908 w 520043"/>
                    <a:gd name="connsiteY458" fmla="*/ 15509 h 591869"/>
                    <a:gd name="connsiteX459" fmla="*/ 354900 w 520043"/>
                    <a:gd name="connsiteY459" fmla="*/ 18270 h 591869"/>
                    <a:gd name="connsiteX460" fmla="*/ 352772 w 520043"/>
                    <a:gd name="connsiteY460" fmla="*/ 19680 h 591869"/>
                    <a:gd name="connsiteX461" fmla="*/ 350137 w 520043"/>
                    <a:gd name="connsiteY461" fmla="*/ 21993 h 591869"/>
                    <a:gd name="connsiteX462" fmla="*/ 350022 w 520043"/>
                    <a:gd name="connsiteY462" fmla="*/ 22851 h 591869"/>
                    <a:gd name="connsiteX463" fmla="*/ 345530 w 520043"/>
                    <a:gd name="connsiteY463" fmla="*/ 26570 h 591869"/>
                    <a:gd name="connsiteX464" fmla="*/ 341858 w 520043"/>
                    <a:gd name="connsiteY464" fmla="*/ 29175 h 591869"/>
                    <a:gd name="connsiteX465" fmla="*/ 339338 w 520043"/>
                    <a:gd name="connsiteY465" fmla="*/ 30815 h 591869"/>
                    <a:gd name="connsiteX466" fmla="*/ 337391 w 520043"/>
                    <a:gd name="connsiteY466" fmla="*/ 32454 h 591869"/>
                    <a:gd name="connsiteX467" fmla="*/ 333820 w 520043"/>
                    <a:gd name="connsiteY467" fmla="*/ 35596 h 591869"/>
                    <a:gd name="connsiteX468" fmla="*/ 332625 w 520043"/>
                    <a:gd name="connsiteY468" fmla="*/ 39174 h 591869"/>
                    <a:gd name="connsiteX469" fmla="*/ 330948 w 520043"/>
                    <a:gd name="connsiteY469" fmla="*/ 40536 h 591869"/>
                    <a:gd name="connsiteX470" fmla="*/ 327236 w 520043"/>
                    <a:gd name="connsiteY470" fmla="*/ 44814 h 591869"/>
                    <a:gd name="connsiteX471" fmla="*/ 325630 w 520043"/>
                    <a:gd name="connsiteY471" fmla="*/ 47278 h 591869"/>
                    <a:gd name="connsiteX472" fmla="*/ 322895 w 520043"/>
                    <a:gd name="connsiteY472" fmla="*/ 48329 h 591869"/>
                    <a:gd name="connsiteX473" fmla="*/ 322129 w 520043"/>
                    <a:gd name="connsiteY473" fmla="*/ 50020 h 591869"/>
                    <a:gd name="connsiteX474" fmla="*/ 319613 w 520043"/>
                    <a:gd name="connsiteY474" fmla="*/ 51097 h 591869"/>
                    <a:gd name="connsiteX475" fmla="*/ 315049 w 520043"/>
                    <a:gd name="connsiteY475" fmla="*/ 54746 h 591869"/>
                    <a:gd name="connsiteX476" fmla="*/ 310623 w 520043"/>
                    <a:gd name="connsiteY476" fmla="*/ 57769 h 591869"/>
                    <a:gd name="connsiteX477" fmla="*/ 306190 w 520043"/>
                    <a:gd name="connsiteY477" fmla="*/ 60744 h 591869"/>
                    <a:gd name="connsiteX478" fmla="*/ 304343 w 520043"/>
                    <a:gd name="connsiteY478" fmla="*/ 61147 h 591869"/>
                    <a:gd name="connsiteX479" fmla="*/ 303625 w 520043"/>
                    <a:gd name="connsiteY479" fmla="*/ 62047 h 591869"/>
                    <a:gd name="connsiteX480" fmla="*/ 302563 w 520043"/>
                    <a:gd name="connsiteY480" fmla="*/ 62254 h 591869"/>
                    <a:gd name="connsiteX481" fmla="*/ 301508 w 520043"/>
                    <a:gd name="connsiteY481" fmla="*/ 63653 h 591869"/>
                    <a:gd name="connsiteX482" fmla="*/ 299524 w 520043"/>
                    <a:gd name="connsiteY482" fmla="*/ 64781 h 591869"/>
                    <a:gd name="connsiteX483" fmla="*/ 297322 w 520043"/>
                    <a:gd name="connsiteY483" fmla="*/ 66654 h 591869"/>
                    <a:gd name="connsiteX484" fmla="*/ 292707 w 520043"/>
                    <a:gd name="connsiteY484" fmla="*/ 68615 h 591869"/>
                    <a:gd name="connsiteX485" fmla="*/ 289880 w 520043"/>
                    <a:gd name="connsiteY485" fmla="*/ 71353 h 591869"/>
                    <a:gd name="connsiteX486" fmla="*/ 286919 w 520043"/>
                    <a:gd name="connsiteY486" fmla="*/ 73303 h 591869"/>
                    <a:gd name="connsiteX487" fmla="*/ 282582 w 520043"/>
                    <a:gd name="connsiteY487" fmla="*/ 76486 h 591869"/>
                    <a:gd name="connsiteX488" fmla="*/ 278496 w 520043"/>
                    <a:gd name="connsiteY488" fmla="*/ 76952 h 591869"/>
                    <a:gd name="connsiteX489" fmla="*/ 276657 w 520043"/>
                    <a:gd name="connsiteY489" fmla="*/ 77618 h 591869"/>
                    <a:gd name="connsiteX490" fmla="*/ 276646 w 520043"/>
                    <a:gd name="connsiteY490" fmla="*/ 78795 h 591869"/>
                    <a:gd name="connsiteX491" fmla="*/ 276934 w 520043"/>
                    <a:gd name="connsiteY491" fmla="*/ 85234 h 591869"/>
                    <a:gd name="connsiteX492" fmla="*/ 276997 w 520043"/>
                    <a:gd name="connsiteY492" fmla="*/ 87310 h 591869"/>
                    <a:gd name="connsiteX493" fmla="*/ 277386 w 520043"/>
                    <a:gd name="connsiteY493" fmla="*/ 88209 h 591869"/>
                    <a:gd name="connsiteX494" fmla="*/ 277837 w 520043"/>
                    <a:gd name="connsiteY494" fmla="*/ 90203 h 591869"/>
                    <a:gd name="connsiteX495" fmla="*/ 278211 w 520043"/>
                    <a:gd name="connsiteY495" fmla="*/ 92294 h 591869"/>
                    <a:gd name="connsiteX496" fmla="*/ 278948 w 520043"/>
                    <a:gd name="connsiteY496" fmla="*/ 93652 h 591869"/>
                    <a:gd name="connsiteX497" fmla="*/ 280513 w 520043"/>
                    <a:gd name="connsiteY497" fmla="*/ 95258 h 591869"/>
                    <a:gd name="connsiteX498" fmla="*/ 282156 w 520043"/>
                    <a:gd name="connsiteY498" fmla="*/ 96516 h 591869"/>
                    <a:gd name="connsiteX499" fmla="*/ 285102 w 520043"/>
                    <a:gd name="connsiteY499" fmla="*/ 96953 h 591869"/>
                    <a:gd name="connsiteX500" fmla="*/ 285202 w 520043"/>
                    <a:gd name="connsiteY500" fmla="*/ 97564 h 591869"/>
                    <a:gd name="connsiteX501" fmla="*/ 287952 w 520043"/>
                    <a:gd name="connsiteY501" fmla="*/ 97627 h 591869"/>
                    <a:gd name="connsiteX502" fmla="*/ 291012 w 520043"/>
                    <a:gd name="connsiteY502" fmla="*/ 97564 h 591869"/>
                    <a:gd name="connsiteX503" fmla="*/ 292156 w 520043"/>
                    <a:gd name="connsiteY503" fmla="*/ 96058 h 591869"/>
                    <a:gd name="connsiteX504" fmla="*/ 293263 w 520043"/>
                    <a:gd name="connsiteY504" fmla="*/ 95114 h 591869"/>
                    <a:gd name="connsiteX505" fmla="*/ 294077 w 520043"/>
                    <a:gd name="connsiteY505" fmla="*/ 94696 h 591869"/>
                    <a:gd name="connsiteX506" fmla="*/ 297345 w 520043"/>
                    <a:gd name="connsiteY506" fmla="*/ 93567 h 591869"/>
                    <a:gd name="connsiteX507" fmla="*/ 300020 w 520043"/>
                    <a:gd name="connsiteY507" fmla="*/ 93567 h 591869"/>
                    <a:gd name="connsiteX508" fmla="*/ 302215 w 520043"/>
                    <a:gd name="connsiteY508" fmla="*/ 93582 h 591869"/>
                    <a:gd name="connsiteX509" fmla="*/ 303606 w 520043"/>
                    <a:gd name="connsiteY509" fmla="*/ 93008 h 591869"/>
                    <a:gd name="connsiteX510" fmla="*/ 304698 w 520043"/>
                    <a:gd name="connsiteY510" fmla="*/ 92475 h 591869"/>
                    <a:gd name="connsiteX511" fmla="*/ 306175 w 520043"/>
                    <a:gd name="connsiteY511" fmla="*/ 90688 h 591869"/>
                    <a:gd name="connsiteX512" fmla="*/ 308677 w 520043"/>
                    <a:gd name="connsiteY512" fmla="*/ 89874 h 591869"/>
                    <a:gd name="connsiteX513" fmla="*/ 312995 w 520043"/>
                    <a:gd name="connsiteY513" fmla="*/ 87750 h 591869"/>
                    <a:gd name="connsiteX514" fmla="*/ 316781 w 520043"/>
                    <a:gd name="connsiteY514" fmla="*/ 86529 h 591869"/>
                    <a:gd name="connsiteX515" fmla="*/ 319505 w 520043"/>
                    <a:gd name="connsiteY515" fmla="*/ 86928 h 591869"/>
                    <a:gd name="connsiteX516" fmla="*/ 321996 w 520043"/>
                    <a:gd name="connsiteY516" fmla="*/ 87391 h 591869"/>
                    <a:gd name="connsiteX517" fmla="*/ 323528 w 520043"/>
                    <a:gd name="connsiteY517" fmla="*/ 88416 h 591869"/>
                    <a:gd name="connsiteX518" fmla="*/ 325393 w 520043"/>
                    <a:gd name="connsiteY518" fmla="*/ 88757 h 591869"/>
                    <a:gd name="connsiteX519" fmla="*/ 329116 w 520043"/>
                    <a:gd name="connsiteY519" fmla="*/ 90962 h 591869"/>
                    <a:gd name="connsiteX520" fmla="*/ 329090 w 520043"/>
                    <a:gd name="connsiteY520" fmla="*/ 93167 h 591869"/>
                    <a:gd name="connsiteX521" fmla="*/ 329087 w 520043"/>
                    <a:gd name="connsiteY521" fmla="*/ 95787 h 591869"/>
                    <a:gd name="connsiteX522" fmla="*/ 329438 w 520043"/>
                    <a:gd name="connsiteY522" fmla="*/ 98293 h 591869"/>
                    <a:gd name="connsiteX523" fmla="*/ 330227 w 520043"/>
                    <a:gd name="connsiteY523" fmla="*/ 99743 h 591869"/>
                    <a:gd name="connsiteX524" fmla="*/ 330567 w 520043"/>
                    <a:gd name="connsiteY524" fmla="*/ 101704 h 591869"/>
                    <a:gd name="connsiteX525" fmla="*/ 331259 w 520043"/>
                    <a:gd name="connsiteY525" fmla="*/ 102681 h 591869"/>
                    <a:gd name="connsiteX526" fmla="*/ 331366 w 520043"/>
                    <a:gd name="connsiteY526" fmla="*/ 103370 h 591869"/>
                    <a:gd name="connsiteX527" fmla="*/ 331855 w 520043"/>
                    <a:gd name="connsiteY527" fmla="*/ 103710 h 591869"/>
                    <a:gd name="connsiteX528" fmla="*/ 332480 w 520043"/>
                    <a:gd name="connsiteY528" fmla="*/ 104628 h 591869"/>
                    <a:gd name="connsiteX529" fmla="*/ 333950 w 520043"/>
                    <a:gd name="connsiteY529" fmla="*/ 106241 h 591869"/>
                    <a:gd name="connsiteX530" fmla="*/ 334316 w 520043"/>
                    <a:gd name="connsiteY530" fmla="*/ 107969 h 591869"/>
                    <a:gd name="connsiteX531" fmla="*/ 335493 w 520043"/>
                    <a:gd name="connsiteY531" fmla="*/ 109990 h 591869"/>
                    <a:gd name="connsiteX532" fmla="*/ 336440 w 520043"/>
                    <a:gd name="connsiteY532" fmla="*/ 111511 h 591869"/>
                    <a:gd name="connsiteX533" fmla="*/ 336932 w 520043"/>
                    <a:gd name="connsiteY533" fmla="*/ 112702 h 591869"/>
                    <a:gd name="connsiteX534" fmla="*/ 337958 w 520043"/>
                    <a:gd name="connsiteY534" fmla="*/ 113675 h 591869"/>
                    <a:gd name="connsiteX535" fmla="*/ 339427 w 520043"/>
                    <a:gd name="connsiteY535" fmla="*/ 116266 h 591869"/>
                    <a:gd name="connsiteX536" fmla="*/ 339442 w 520043"/>
                    <a:gd name="connsiteY536" fmla="*/ 118778 h 591869"/>
                    <a:gd name="connsiteX537" fmla="*/ 338672 w 520043"/>
                    <a:gd name="connsiteY537" fmla="*/ 120307 h 591869"/>
                    <a:gd name="connsiteX538" fmla="*/ 338309 w 520043"/>
                    <a:gd name="connsiteY538" fmla="*/ 122371 h 591869"/>
                    <a:gd name="connsiteX539" fmla="*/ 338320 w 520043"/>
                    <a:gd name="connsiteY539" fmla="*/ 124211 h 591869"/>
                    <a:gd name="connsiteX540" fmla="*/ 338202 w 520043"/>
                    <a:gd name="connsiteY540" fmla="*/ 129928 h 591869"/>
                    <a:gd name="connsiteX541" fmla="*/ 338524 w 520043"/>
                    <a:gd name="connsiteY541" fmla="*/ 132759 h 591869"/>
                    <a:gd name="connsiteX542" fmla="*/ 338953 w 520043"/>
                    <a:gd name="connsiteY542" fmla="*/ 133432 h 591869"/>
                    <a:gd name="connsiteX543" fmla="*/ 339146 w 520043"/>
                    <a:gd name="connsiteY543" fmla="*/ 137880 h 591869"/>
                    <a:gd name="connsiteX544" fmla="*/ 339057 w 520043"/>
                    <a:gd name="connsiteY544" fmla="*/ 144689 h 591869"/>
                    <a:gd name="connsiteX545" fmla="*/ 339042 w 520043"/>
                    <a:gd name="connsiteY545" fmla="*/ 157544 h 591869"/>
                    <a:gd name="connsiteX546" fmla="*/ 339734 w 520043"/>
                    <a:gd name="connsiteY546" fmla="*/ 162270 h 591869"/>
                    <a:gd name="connsiteX547" fmla="*/ 339827 w 520043"/>
                    <a:gd name="connsiteY547" fmla="*/ 165116 h 591869"/>
                    <a:gd name="connsiteX548" fmla="*/ 341211 w 520043"/>
                    <a:gd name="connsiteY548" fmla="*/ 167710 h 591869"/>
                    <a:gd name="connsiteX549" fmla="*/ 341940 w 520043"/>
                    <a:gd name="connsiteY549" fmla="*/ 169749 h 591869"/>
                    <a:gd name="connsiteX550" fmla="*/ 342754 w 520043"/>
                    <a:gd name="connsiteY550" fmla="*/ 172957 h 591869"/>
                    <a:gd name="connsiteX551" fmla="*/ 343627 w 520043"/>
                    <a:gd name="connsiteY551" fmla="*/ 175177 h 591869"/>
                    <a:gd name="connsiteX552" fmla="*/ 344978 w 520043"/>
                    <a:gd name="connsiteY552" fmla="*/ 177127 h 591869"/>
                    <a:gd name="connsiteX553" fmla="*/ 345722 w 520043"/>
                    <a:gd name="connsiteY553" fmla="*/ 180336 h 591869"/>
                    <a:gd name="connsiteX554" fmla="*/ 347151 w 520043"/>
                    <a:gd name="connsiteY554" fmla="*/ 187233 h 591869"/>
                    <a:gd name="connsiteX555" fmla="*/ 348612 w 520043"/>
                    <a:gd name="connsiteY555" fmla="*/ 189209 h 591869"/>
                    <a:gd name="connsiteX556" fmla="*/ 349023 w 520043"/>
                    <a:gd name="connsiteY556" fmla="*/ 192917 h 591869"/>
                    <a:gd name="connsiteX557" fmla="*/ 349401 w 520043"/>
                    <a:gd name="connsiteY557" fmla="*/ 206006 h 591869"/>
                    <a:gd name="connsiteX558" fmla="*/ 352239 w 520043"/>
                    <a:gd name="connsiteY558" fmla="*/ 212378 h 591869"/>
                    <a:gd name="connsiteX559" fmla="*/ 352287 w 520043"/>
                    <a:gd name="connsiteY559" fmla="*/ 218595 h 591869"/>
                    <a:gd name="connsiteX560" fmla="*/ 349526 w 520043"/>
                    <a:gd name="connsiteY560" fmla="*/ 223879 h 591869"/>
                    <a:gd name="connsiteX561" fmla="*/ 348694 w 520043"/>
                    <a:gd name="connsiteY561" fmla="*/ 228312 h 591869"/>
                    <a:gd name="connsiteX562" fmla="*/ 344564 w 520043"/>
                    <a:gd name="connsiteY562" fmla="*/ 231661 h 591869"/>
                    <a:gd name="connsiteX563" fmla="*/ 343990 w 520043"/>
                    <a:gd name="connsiteY563" fmla="*/ 237482 h 591869"/>
                    <a:gd name="connsiteX564" fmla="*/ 345574 w 520043"/>
                    <a:gd name="connsiteY564" fmla="*/ 239029 h 591869"/>
                    <a:gd name="connsiteX565" fmla="*/ 345863 w 520043"/>
                    <a:gd name="connsiteY565" fmla="*/ 240131 h 591869"/>
                    <a:gd name="connsiteX566" fmla="*/ 347239 w 520043"/>
                    <a:gd name="connsiteY566" fmla="*/ 242307 h 591869"/>
                    <a:gd name="connsiteX567" fmla="*/ 347184 w 520043"/>
                    <a:gd name="connsiteY567" fmla="*/ 247462 h 591869"/>
                    <a:gd name="connsiteX568" fmla="*/ 340907 w 520043"/>
                    <a:gd name="connsiteY568" fmla="*/ 264454 h 591869"/>
                    <a:gd name="connsiteX569" fmla="*/ 335404 w 520043"/>
                    <a:gd name="connsiteY569" fmla="*/ 264495 h 591869"/>
                    <a:gd name="connsiteX570" fmla="*/ 329372 w 520043"/>
                    <a:gd name="connsiteY570" fmla="*/ 263070 h 591869"/>
                    <a:gd name="connsiteX571" fmla="*/ 336884 w 520043"/>
                    <a:gd name="connsiteY571" fmla="*/ 255692 h 591869"/>
                    <a:gd name="connsiteX572" fmla="*/ 337584 w 520043"/>
                    <a:gd name="connsiteY572" fmla="*/ 249923 h 591869"/>
                    <a:gd name="connsiteX573" fmla="*/ 337584 w 520043"/>
                    <a:gd name="connsiteY573" fmla="*/ 243835 h 591869"/>
                    <a:gd name="connsiteX574" fmla="*/ 337491 w 520043"/>
                    <a:gd name="connsiteY574" fmla="*/ 240461 h 591869"/>
                    <a:gd name="connsiteX575" fmla="*/ 335049 w 520043"/>
                    <a:gd name="connsiteY575" fmla="*/ 238647 h 591869"/>
                    <a:gd name="connsiteX576" fmla="*/ 330208 w 520043"/>
                    <a:gd name="connsiteY576" fmla="*/ 235665 h 591869"/>
                    <a:gd name="connsiteX577" fmla="*/ 325937 w 520043"/>
                    <a:gd name="connsiteY577" fmla="*/ 236024 h 591869"/>
                    <a:gd name="connsiteX578" fmla="*/ 322847 w 520043"/>
                    <a:gd name="connsiteY578" fmla="*/ 237208 h 591869"/>
                    <a:gd name="connsiteX579" fmla="*/ 316311 w 520043"/>
                    <a:gd name="connsiteY579" fmla="*/ 237156 h 591869"/>
                    <a:gd name="connsiteX580" fmla="*/ 310286 w 520043"/>
                    <a:gd name="connsiteY580" fmla="*/ 237907 h 591869"/>
                    <a:gd name="connsiteX581" fmla="*/ 303777 w 520043"/>
                    <a:gd name="connsiteY581" fmla="*/ 237060 h 591869"/>
                    <a:gd name="connsiteX582" fmla="*/ 303651 w 520043"/>
                    <a:gd name="connsiteY582" fmla="*/ 231609 h 591869"/>
                    <a:gd name="connsiteX583" fmla="*/ 305035 w 520043"/>
                    <a:gd name="connsiteY583" fmla="*/ 230077 h 591869"/>
                    <a:gd name="connsiteX584" fmla="*/ 305827 w 520043"/>
                    <a:gd name="connsiteY584" fmla="*/ 228316 h 591869"/>
                    <a:gd name="connsiteX585" fmla="*/ 309520 w 520043"/>
                    <a:gd name="connsiteY585" fmla="*/ 225048 h 591869"/>
                    <a:gd name="connsiteX586" fmla="*/ 312533 w 520043"/>
                    <a:gd name="connsiteY586" fmla="*/ 220219 h 591869"/>
                    <a:gd name="connsiteX587" fmla="*/ 311352 w 520043"/>
                    <a:gd name="connsiteY587" fmla="*/ 213177 h 591869"/>
                    <a:gd name="connsiteX588" fmla="*/ 310612 w 520043"/>
                    <a:gd name="connsiteY588" fmla="*/ 210961 h 591869"/>
                    <a:gd name="connsiteX589" fmla="*/ 310990 w 520043"/>
                    <a:gd name="connsiteY589" fmla="*/ 208759 h 591869"/>
                    <a:gd name="connsiteX590" fmla="*/ 315475 w 520043"/>
                    <a:gd name="connsiteY590" fmla="*/ 202971 h 591869"/>
                    <a:gd name="connsiteX591" fmla="*/ 320475 w 520043"/>
                    <a:gd name="connsiteY591" fmla="*/ 202579 h 591869"/>
                    <a:gd name="connsiteX592" fmla="*/ 323976 w 520043"/>
                    <a:gd name="connsiteY592" fmla="*/ 207578 h 591869"/>
                    <a:gd name="connsiteX593" fmla="*/ 330545 w 520043"/>
                    <a:gd name="connsiteY593" fmla="*/ 209136 h 591869"/>
                    <a:gd name="connsiteX594" fmla="*/ 337210 w 520043"/>
                    <a:gd name="connsiteY594" fmla="*/ 203981 h 591869"/>
                    <a:gd name="connsiteX595" fmla="*/ 337954 w 520043"/>
                    <a:gd name="connsiteY595" fmla="*/ 199089 h 591869"/>
                    <a:gd name="connsiteX596" fmla="*/ 337458 w 520043"/>
                    <a:gd name="connsiteY596" fmla="*/ 192469 h 591869"/>
                    <a:gd name="connsiteX597" fmla="*/ 336111 w 520043"/>
                    <a:gd name="connsiteY597" fmla="*/ 189953 h 591869"/>
                    <a:gd name="connsiteX598" fmla="*/ 335371 w 520043"/>
                    <a:gd name="connsiteY598" fmla="*/ 186900 h 591869"/>
                    <a:gd name="connsiteX599" fmla="*/ 333853 w 520043"/>
                    <a:gd name="connsiteY599" fmla="*/ 181856 h 591869"/>
                    <a:gd name="connsiteX600" fmla="*/ 333161 w 520043"/>
                    <a:gd name="connsiteY600" fmla="*/ 177312 h 591869"/>
                    <a:gd name="connsiteX601" fmla="*/ 332033 w 520043"/>
                    <a:gd name="connsiteY601" fmla="*/ 174774 h 591869"/>
                    <a:gd name="connsiteX602" fmla="*/ 331681 w 520043"/>
                    <a:gd name="connsiteY602" fmla="*/ 170352 h 591869"/>
                    <a:gd name="connsiteX603" fmla="*/ 329464 w 520043"/>
                    <a:gd name="connsiteY603" fmla="*/ 160053 h 591869"/>
                    <a:gd name="connsiteX604" fmla="*/ 328361 w 520043"/>
                    <a:gd name="connsiteY604" fmla="*/ 146302 h 591869"/>
                    <a:gd name="connsiteX605" fmla="*/ 327125 w 520043"/>
                    <a:gd name="connsiteY605" fmla="*/ 143523 h 591869"/>
                    <a:gd name="connsiteX606" fmla="*/ 324794 w 520043"/>
                    <a:gd name="connsiteY606" fmla="*/ 142125 h 591869"/>
                    <a:gd name="connsiteX607" fmla="*/ 324131 w 520043"/>
                    <a:gd name="connsiteY607" fmla="*/ 140441 h 591869"/>
                    <a:gd name="connsiteX608" fmla="*/ 322962 w 520043"/>
                    <a:gd name="connsiteY608" fmla="*/ 138802 h 591869"/>
                    <a:gd name="connsiteX609" fmla="*/ 322114 w 520043"/>
                    <a:gd name="connsiteY609" fmla="*/ 136348 h 591869"/>
                    <a:gd name="connsiteX610" fmla="*/ 320220 w 520043"/>
                    <a:gd name="connsiteY610" fmla="*/ 132729 h 591869"/>
                    <a:gd name="connsiteX611" fmla="*/ 317599 w 520043"/>
                    <a:gd name="connsiteY611" fmla="*/ 128270 h 591869"/>
                    <a:gd name="connsiteX612" fmla="*/ 317485 w 520043"/>
                    <a:gd name="connsiteY612" fmla="*/ 115093 h 591869"/>
                    <a:gd name="connsiteX613" fmla="*/ 310768 w 520043"/>
                    <a:gd name="connsiteY613" fmla="*/ 103958 h 591869"/>
                    <a:gd name="connsiteX614" fmla="*/ 307366 w 520043"/>
                    <a:gd name="connsiteY614" fmla="*/ 99780 h 591869"/>
                    <a:gd name="connsiteX615" fmla="*/ 301982 w 520043"/>
                    <a:gd name="connsiteY615" fmla="*/ 100613 h 591869"/>
                    <a:gd name="connsiteX616" fmla="*/ 299091 w 520043"/>
                    <a:gd name="connsiteY616" fmla="*/ 100972 h 591869"/>
                    <a:gd name="connsiteX617" fmla="*/ 297278 w 520043"/>
                    <a:gd name="connsiteY617" fmla="*/ 103181 h 591869"/>
                    <a:gd name="connsiteX618" fmla="*/ 294025 w 520043"/>
                    <a:gd name="connsiteY618" fmla="*/ 106867 h 591869"/>
                    <a:gd name="connsiteX619" fmla="*/ 295516 w 520043"/>
                    <a:gd name="connsiteY619" fmla="*/ 109242 h 591869"/>
                    <a:gd name="connsiteX620" fmla="*/ 295624 w 520043"/>
                    <a:gd name="connsiteY620" fmla="*/ 110497 h 591869"/>
                    <a:gd name="connsiteX621" fmla="*/ 296638 w 520043"/>
                    <a:gd name="connsiteY621" fmla="*/ 111052 h 591869"/>
                    <a:gd name="connsiteX622" fmla="*/ 296963 w 520043"/>
                    <a:gd name="connsiteY622" fmla="*/ 117409 h 591869"/>
                    <a:gd name="connsiteX623" fmla="*/ 296960 w 520043"/>
                    <a:gd name="connsiteY623" fmla="*/ 124440 h 591869"/>
                    <a:gd name="connsiteX624" fmla="*/ 297704 w 520043"/>
                    <a:gd name="connsiteY624" fmla="*/ 129003 h 591869"/>
                    <a:gd name="connsiteX625" fmla="*/ 300120 w 520043"/>
                    <a:gd name="connsiteY625" fmla="*/ 134002 h 591869"/>
                    <a:gd name="connsiteX626" fmla="*/ 303503 w 520043"/>
                    <a:gd name="connsiteY626" fmla="*/ 136874 h 591869"/>
                    <a:gd name="connsiteX627" fmla="*/ 303610 w 520043"/>
                    <a:gd name="connsiteY627" fmla="*/ 144304 h 591869"/>
                    <a:gd name="connsiteX628" fmla="*/ 303503 w 520043"/>
                    <a:gd name="connsiteY628" fmla="*/ 152871 h 591869"/>
                    <a:gd name="connsiteX629" fmla="*/ 300257 w 520043"/>
                    <a:gd name="connsiteY629" fmla="*/ 157026 h 591869"/>
                    <a:gd name="connsiteX630" fmla="*/ 298048 w 520043"/>
                    <a:gd name="connsiteY630" fmla="*/ 157766 h 591869"/>
                    <a:gd name="connsiteX631" fmla="*/ 296656 w 520043"/>
                    <a:gd name="connsiteY631" fmla="*/ 159280 h 591869"/>
                    <a:gd name="connsiteX632" fmla="*/ 291064 w 520043"/>
                    <a:gd name="connsiteY632" fmla="*/ 160342 h 591869"/>
                    <a:gd name="connsiteX633" fmla="*/ 287367 w 520043"/>
                    <a:gd name="connsiteY633" fmla="*/ 162596 h 591869"/>
                    <a:gd name="connsiteX634" fmla="*/ 283603 w 520043"/>
                    <a:gd name="connsiteY634" fmla="*/ 162521 h 591869"/>
                    <a:gd name="connsiteX635" fmla="*/ 281938 w 520043"/>
                    <a:gd name="connsiteY635" fmla="*/ 164283 h 591869"/>
                    <a:gd name="connsiteX636" fmla="*/ 277238 w 520043"/>
                    <a:gd name="connsiteY636" fmla="*/ 167284 h 591869"/>
                    <a:gd name="connsiteX637" fmla="*/ 273878 w 520043"/>
                    <a:gd name="connsiteY637" fmla="*/ 169464 h 591869"/>
                    <a:gd name="connsiteX638" fmla="*/ 271565 w 520043"/>
                    <a:gd name="connsiteY638" fmla="*/ 169201 h 591869"/>
                    <a:gd name="connsiteX639" fmla="*/ 266646 w 520043"/>
                    <a:gd name="connsiteY639" fmla="*/ 172809 h 591869"/>
                    <a:gd name="connsiteX640" fmla="*/ 265107 w 520043"/>
                    <a:gd name="connsiteY640" fmla="*/ 174807 h 591869"/>
                    <a:gd name="connsiteX641" fmla="*/ 266842 w 520043"/>
                    <a:gd name="connsiteY641" fmla="*/ 176520 h 591869"/>
                    <a:gd name="connsiteX642" fmla="*/ 271550 w 520043"/>
                    <a:gd name="connsiteY642" fmla="*/ 180413 h 591869"/>
                    <a:gd name="connsiteX643" fmla="*/ 275506 w 520043"/>
                    <a:gd name="connsiteY643" fmla="*/ 182918 h 591869"/>
                    <a:gd name="connsiteX644" fmla="*/ 276431 w 520043"/>
                    <a:gd name="connsiteY644" fmla="*/ 187381 h 591869"/>
                    <a:gd name="connsiteX645" fmla="*/ 277445 w 520043"/>
                    <a:gd name="connsiteY645" fmla="*/ 188858 h 591869"/>
                    <a:gd name="connsiteX646" fmla="*/ 277830 w 520043"/>
                    <a:gd name="connsiteY646" fmla="*/ 191788 h 591869"/>
                    <a:gd name="connsiteX647" fmla="*/ 277775 w 520043"/>
                    <a:gd name="connsiteY647" fmla="*/ 195111 h 591869"/>
                    <a:gd name="connsiteX648" fmla="*/ 277775 w 520043"/>
                    <a:gd name="connsiteY648" fmla="*/ 200251 h 591869"/>
                    <a:gd name="connsiteX649" fmla="*/ 276749 w 520043"/>
                    <a:gd name="connsiteY649" fmla="*/ 211412 h 591869"/>
                    <a:gd name="connsiteX650" fmla="*/ 274829 w 520043"/>
                    <a:gd name="connsiteY650" fmla="*/ 216027 h 591869"/>
                    <a:gd name="connsiteX651" fmla="*/ 274858 w 520043"/>
                    <a:gd name="connsiteY651" fmla="*/ 218739 h 591869"/>
                    <a:gd name="connsiteX652" fmla="*/ 273715 w 520043"/>
                    <a:gd name="connsiteY652" fmla="*/ 220889 h 591869"/>
                    <a:gd name="connsiteX653" fmla="*/ 272575 w 520043"/>
                    <a:gd name="connsiteY653" fmla="*/ 224290 h 591869"/>
                    <a:gd name="connsiteX654" fmla="*/ 268944 w 520043"/>
                    <a:gd name="connsiteY654" fmla="*/ 236860 h 591869"/>
                    <a:gd name="connsiteX655" fmla="*/ 266191 w 520043"/>
                    <a:gd name="connsiteY655" fmla="*/ 238792 h 591869"/>
                    <a:gd name="connsiteX656" fmla="*/ 262438 w 520043"/>
                    <a:gd name="connsiteY656" fmla="*/ 241545 h 591869"/>
                    <a:gd name="connsiteX657" fmla="*/ 255717 w 520043"/>
                    <a:gd name="connsiteY657" fmla="*/ 241504 h 591869"/>
                    <a:gd name="connsiteX658" fmla="*/ 256162 w 520043"/>
                    <a:gd name="connsiteY658" fmla="*/ 235084 h 591869"/>
                    <a:gd name="connsiteX659" fmla="*/ 262298 w 520043"/>
                    <a:gd name="connsiteY659" fmla="*/ 229988 h 591869"/>
                    <a:gd name="connsiteX660" fmla="*/ 263937 w 520043"/>
                    <a:gd name="connsiteY660" fmla="*/ 222162 h 591869"/>
                    <a:gd name="connsiteX661" fmla="*/ 262512 w 520043"/>
                    <a:gd name="connsiteY661" fmla="*/ 219438 h 591869"/>
                    <a:gd name="connsiteX662" fmla="*/ 260155 w 520043"/>
                    <a:gd name="connsiteY662" fmla="*/ 218324 h 591869"/>
                    <a:gd name="connsiteX663" fmla="*/ 259581 w 520043"/>
                    <a:gd name="connsiteY663" fmla="*/ 217388 h 591869"/>
                    <a:gd name="connsiteX664" fmla="*/ 255806 w 520043"/>
                    <a:gd name="connsiteY664" fmla="*/ 214668 h 591869"/>
                    <a:gd name="connsiteX665" fmla="*/ 254141 w 520043"/>
                    <a:gd name="connsiteY665" fmla="*/ 212674 h 591869"/>
                    <a:gd name="connsiteX666" fmla="*/ 252705 w 520043"/>
                    <a:gd name="connsiteY666" fmla="*/ 209991 h 591869"/>
                    <a:gd name="connsiteX667" fmla="*/ 245814 w 520043"/>
                    <a:gd name="connsiteY667" fmla="*/ 209884 h 591869"/>
                    <a:gd name="connsiteX668" fmla="*/ 239389 w 520043"/>
                    <a:gd name="connsiteY668" fmla="*/ 210946 h 591869"/>
                    <a:gd name="connsiteX669" fmla="*/ 232657 w 520043"/>
                    <a:gd name="connsiteY669" fmla="*/ 212097 h 591869"/>
                    <a:gd name="connsiteX670" fmla="*/ 226066 w 520043"/>
                    <a:gd name="connsiteY670" fmla="*/ 210476 h 591869"/>
                    <a:gd name="connsiteX671" fmla="*/ 226140 w 520043"/>
                    <a:gd name="connsiteY671" fmla="*/ 206779 h 591869"/>
                    <a:gd name="connsiteX672" fmla="*/ 234245 w 520043"/>
                    <a:gd name="connsiteY672" fmla="*/ 204640 h 591869"/>
                    <a:gd name="connsiteX673" fmla="*/ 237036 w 520043"/>
                    <a:gd name="connsiteY673" fmla="*/ 204755 h 591869"/>
                    <a:gd name="connsiteX674" fmla="*/ 238039 w 520043"/>
                    <a:gd name="connsiteY674" fmla="*/ 203534 h 591869"/>
                    <a:gd name="connsiteX675" fmla="*/ 239933 w 520043"/>
                    <a:gd name="connsiteY675" fmla="*/ 203186 h 591869"/>
                    <a:gd name="connsiteX676" fmla="*/ 244541 w 520043"/>
                    <a:gd name="connsiteY676" fmla="*/ 201928 h 591869"/>
                    <a:gd name="connsiteX677" fmla="*/ 246924 w 520043"/>
                    <a:gd name="connsiteY677" fmla="*/ 200266 h 591869"/>
                    <a:gd name="connsiteX678" fmla="*/ 248849 w 520043"/>
                    <a:gd name="connsiteY678" fmla="*/ 198583 h 591869"/>
                    <a:gd name="connsiteX679" fmla="*/ 249618 w 520043"/>
                    <a:gd name="connsiteY679" fmla="*/ 196092 h 591869"/>
                    <a:gd name="connsiteX680" fmla="*/ 250647 w 520043"/>
                    <a:gd name="connsiteY680" fmla="*/ 193317 h 591869"/>
                    <a:gd name="connsiteX681" fmla="*/ 249833 w 520043"/>
                    <a:gd name="connsiteY681" fmla="*/ 187555 h 591869"/>
                    <a:gd name="connsiteX682" fmla="*/ 247961 w 520043"/>
                    <a:gd name="connsiteY682" fmla="*/ 182759 h 591869"/>
                    <a:gd name="connsiteX683" fmla="*/ 244041 w 520043"/>
                    <a:gd name="connsiteY683" fmla="*/ 179518 h 591869"/>
                    <a:gd name="connsiteX684" fmla="*/ 243679 w 520043"/>
                    <a:gd name="connsiteY684" fmla="*/ 177727 h 591869"/>
                    <a:gd name="connsiteX685" fmla="*/ 240444 w 520043"/>
                    <a:gd name="connsiteY685" fmla="*/ 173760 h 591869"/>
                    <a:gd name="connsiteX686" fmla="*/ 234571 w 520043"/>
                    <a:gd name="connsiteY686" fmla="*/ 173660 h 591869"/>
                    <a:gd name="connsiteX687" fmla="*/ 231118 w 520043"/>
                    <a:gd name="connsiteY687" fmla="*/ 173516 h 591869"/>
                    <a:gd name="connsiteX688" fmla="*/ 226355 w 520043"/>
                    <a:gd name="connsiteY688" fmla="*/ 177053 h 591869"/>
                    <a:gd name="connsiteX689" fmla="*/ 221518 w 520043"/>
                    <a:gd name="connsiteY689" fmla="*/ 181227 h 591869"/>
                    <a:gd name="connsiteX690" fmla="*/ 213639 w 520043"/>
                    <a:gd name="connsiteY690" fmla="*/ 182585 h 591869"/>
                    <a:gd name="connsiteX691" fmla="*/ 211951 w 520043"/>
                    <a:gd name="connsiteY691" fmla="*/ 181227 h 591869"/>
                    <a:gd name="connsiteX692" fmla="*/ 208928 w 520043"/>
                    <a:gd name="connsiteY692" fmla="*/ 179588 h 591869"/>
                    <a:gd name="connsiteX693" fmla="*/ 210330 w 520043"/>
                    <a:gd name="connsiteY693" fmla="*/ 175947 h 591869"/>
                    <a:gd name="connsiteX694" fmla="*/ 212307 w 520043"/>
                    <a:gd name="connsiteY694" fmla="*/ 174426 h 591869"/>
                    <a:gd name="connsiteX695" fmla="*/ 212747 w 520043"/>
                    <a:gd name="connsiteY695" fmla="*/ 172909 h 591869"/>
                    <a:gd name="connsiteX696" fmla="*/ 215615 w 520043"/>
                    <a:gd name="connsiteY696" fmla="*/ 170533 h 591869"/>
                    <a:gd name="connsiteX697" fmla="*/ 217954 w 520043"/>
                    <a:gd name="connsiteY697" fmla="*/ 168505 h 591869"/>
                    <a:gd name="connsiteX698" fmla="*/ 224238 w 520043"/>
                    <a:gd name="connsiteY698" fmla="*/ 166263 h 591869"/>
                    <a:gd name="connsiteX699" fmla="*/ 226614 w 520043"/>
                    <a:gd name="connsiteY699" fmla="*/ 164768 h 591869"/>
                    <a:gd name="connsiteX700" fmla="*/ 229608 w 520043"/>
                    <a:gd name="connsiteY700" fmla="*/ 162955 h 591869"/>
                    <a:gd name="connsiteX701" fmla="*/ 232558 w 520043"/>
                    <a:gd name="connsiteY701" fmla="*/ 160538 h 591869"/>
                    <a:gd name="connsiteX702" fmla="*/ 235085 w 520043"/>
                    <a:gd name="connsiteY702" fmla="*/ 158322 h 591869"/>
                    <a:gd name="connsiteX703" fmla="*/ 236810 w 520043"/>
                    <a:gd name="connsiteY703" fmla="*/ 158037 h 591869"/>
                    <a:gd name="connsiteX704" fmla="*/ 238546 w 520043"/>
                    <a:gd name="connsiteY704" fmla="*/ 156390 h 591869"/>
                    <a:gd name="connsiteX705" fmla="*/ 241599 w 520043"/>
                    <a:gd name="connsiteY705" fmla="*/ 154691 h 591869"/>
                    <a:gd name="connsiteX706" fmla="*/ 242465 w 520043"/>
                    <a:gd name="connsiteY706" fmla="*/ 147986 h 591869"/>
                    <a:gd name="connsiteX707" fmla="*/ 241247 w 520043"/>
                    <a:gd name="connsiteY707" fmla="*/ 145211 h 591869"/>
                    <a:gd name="connsiteX708" fmla="*/ 238605 w 520043"/>
                    <a:gd name="connsiteY708" fmla="*/ 143431 h 591869"/>
                    <a:gd name="connsiteX709" fmla="*/ 234016 w 520043"/>
                    <a:gd name="connsiteY709" fmla="*/ 136726 h 591869"/>
                    <a:gd name="connsiteX710" fmla="*/ 232187 w 520043"/>
                    <a:gd name="connsiteY710" fmla="*/ 130964 h 591869"/>
                    <a:gd name="connsiteX711" fmla="*/ 227436 w 520043"/>
                    <a:gd name="connsiteY711" fmla="*/ 128081 h 591869"/>
                    <a:gd name="connsiteX712" fmla="*/ 226037 w 520043"/>
                    <a:gd name="connsiteY712" fmla="*/ 123008 h 591869"/>
                    <a:gd name="connsiteX713" fmla="*/ 226022 w 520043"/>
                    <a:gd name="connsiteY713" fmla="*/ 116821 h 591869"/>
                    <a:gd name="connsiteX714" fmla="*/ 228457 w 520043"/>
                    <a:gd name="connsiteY714" fmla="*/ 114719 h 591869"/>
                    <a:gd name="connsiteX715" fmla="*/ 231947 w 520043"/>
                    <a:gd name="connsiteY715" fmla="*/ 117261 h 591869"/>
                    <a:gd name="connsiteX716" fmla="*/ 239430 w 520043"/>
                    <a:gd name="connsiteY716" fmla="*/ 115285 h 591869"/>
                    <a:gd name="connsiteX717" fmla="*/ 246621 w 520043"/>
                    <a:gd name="connsiteY717" fmla="*/ 114730 h 591869"/>
                    <a:gd name="connsiteX718" fmla="*/ 251239 w 520043"/>
                    <a:gd name="connsiteY718" fmla="*/ 117561 h 591869"/>
                    <a:gd name="connsiteX719" fmla="*/ 255758 w 520043"/>
                    <a:gd name="connsiteY719" fmla="*/ 114815 h 591869"/>
                    <a:gd name="connsiteX720" fmla="*/ 260166 w 520043"/>
                    <a:gd name="connsiteY720" fmla="*/ 111015 h 591869"/>
                    <a:gd name="connsiteX721" fmla="*/ 261576 w 520043"/>
                    <a:gd name="connsiteY721" fmla="*/ 102763 h 591869"/>
                    <a:gd name="connsiteX722" fmla="*/ 256465 w 520043"/>
                    <a:gd name="connsiteY722" fmla="*/ 100520 h 591869"/>
                    <a:gd name="connsiteX723" fmla="*/ 256350 w 520043"/>
                    <a:gd name="connsiteY723" fmla="*/ 88712 h 591869"/>
                    <a:gd name="connsiteX724" fmla="*/ 256406 w 520043"/>
                    <a:gd name="connsiteY724" fmla="*/ 85038 h 591869"/>
                    <a:gd name="connsiteX725" fmla="*/ 254744 w 520043"/>
                    <a:gd name="connsiteY725" fmla="*/ 81422 h 591869"/>
                    <a:gd name="connsiteX726" fmla="*/ 249692 w 520043"/>
                    <a:gd name="connsiteY726" fmla="*/ 81315 h 591869"/>
                    <a:gd name="connsiteX727" fmla="*/ 247528 w 520043"/>
                    <a:gd name="connsiteY727" fmla="*/ 82832 h 591869"/>
                    <a:gd name="connsiteX728" fmla="*/ 246010 w 520043"/>
                    <a:gd name="connsiteY728" fmla="*/ 83750 h 591869"/>
                    <a:gd name="connsiteX729" fmla="*/ 243064 w 520043"/>
                    <a:gd name="connsiteY729" fmla="*/ 85633 h 591869"/>
                    <a:gd name="connsiteX730" fmla="*/ 241543 w 520043"/>
                    <a:gd name="connsiteY730" fmla="*/ 85763 h 591869"/>
                    <a:gd name="connsiteX731" fmla="*/ 237546 w 520043"/>
                    <a:gd name="connsiteY731" fmla="*/ 89289 h 591869"/>
                    <a:gd name="connsiteX732" fmla="*/ 233313 w 520043"/>
                    <a:gd name="connsiteY732" fmla="*/ 92246 h 591869"/>
                    <a:gd name="connsiteX733" fmla="*/ 228294 w 520043"/>
                    <a:gd name="connsiteY733" fmla="*/ 94429 h 591869"/>
                    <a:gd name="connsiteX734" fmla="*/ 226077 w 520043"/>
                    <a:gd name="connsiteY734" fmla="*/ 96191 h 591869"/>
                    <a:gd name="connsiteX735" fmla="*/ 223875 w 520043"/>
                    <a:gd name="connsiteY735" fmla="*/ 96139 h 591869"/>
                    <a:gd name="connsiteX736" fmla="*/ 218624 w 520043"/>
                    <a:gd name="connsiteY736" fmla="*/ 95773 h 591869"/>
                    <a:gd name="connsiteX737" fmla="*/ 211722 w 520043"/>
                    <a:gd name="connsiteY737" fmla="*/ 94914 h 591869"/>
                    <a:gd name="connsiteX738" fmla="*/ 210193 w 520043"/>
                    <a:gd name="connsiteY738" fmla="*/ 92942 h 591869"/>
                    <a:gd name="connsiteX739" fmla="*/ 208802 w 520043"/>
                    <a:gd name="connsiteY739" fmla="*/ 91991 h 591869"/>
                    <a:gd name="connsiteX740" fmla="*/ 205416 w 520043"/>
                    <a:gd name="connsiteY740" fmla="*/ 89226 h 591869"/>
                    <a:gd name="connsiteX741" fmla="*/ 202755 w 520043"/>
                    <a:gd name="connsiteY741" fmla="*/ 87269 h 591869"/>
                    <a:gd name="connsiteX742" fmla="*/ 201430 w 520043"/>
                    <a:gd name="connsiteY742" fmla="*/ 85774 h 591869"/>
                    <a:gd name="connsiteX743" fmla="*/ 196667 w 520043"/>
                    <a:gd name="connsiteY743" fmla="*/ 87931 h 591869"/>
                    <a:gd name="connsiteX744" fmla="*/ 193873 w 520043"/>
                    <a:gd name="connsiteY744" fmla="*/ 88087 h 591869"/>
                    <a:gd name="connsiteX745" fmla="*/ 188088 w 520043"/>
                    <a:gd name="connsiteY745" fmla="*/ 88753 h 591869"/>
                    <a:gd name="connsiteX746" fmla="*/ 175368 w 520043"/>
                    <a:gd name="connsiteY746" fmla="*/ 87080 h 591869"/>
                    <a:gd name="connsiteX747" fmla="*/ 171383 w 520043"/>
                    <a:gd name="connsiteY747" fmla="*/ 86577 h 591869"/>
                    <a:gd name="connsiteX748" fmla="*/ 169588 w 520043"/>
                    <a:gd name="connsiteY748" fmla="*/ 85496 h 591869"/>
                    <a:gd name="connsiteX749" fmla="*/ 165953 w 520043"/>
                    <a:gd name="connsiteY749" fmla="*/ 85071 h 591869"/>
                    <a:gd name="connsiteX750" fmla="*/ 160713 w 520043"/>
                    <a:gd name="connsiteY750" fmla="*/ 84301 h 591869"/>
                    <a:gd name="connsiteX751" fmla="*/ 156535 w 520043"/>
                    <a:gd name="connsiteY751" fmla="*/ 84327 h 591869"/>
                    <a:gd name="connsiteX752" fmla="*/ 146698 w 520043"/>
                    <a:gd name="connsiteY752" fmla="*/ 84327 h 591869"/>
                    <a:gd name="connsiteX753" fmla="*/ 144807 w 520043"/>
                    <a:gd name="connsiteY753" fmla="*/ 84364 h 591869"/>
                    <a:gd name="connsiteX754" fmla="*/ 143648 w 520043"/>
                    <a:gd name="connsiteY754" fmla="*/ 83654 h 591869"/>
                    <a:gd name="connsiteX755" fmla="*/ 138800 w 520043"/>
                    <a:gd name="connsiteY755" fmla="*/ 83069 h 591869"/>
                    <a:gd name="connsiteX756" fmla="*/ 135584 w 520043"/>
                    <a:gd name="connsiteY756" fmla="*/ 80634 h 591869"/>
                    <a:gd name="connsiteX757" fmla="*/ 131950 w 520043"/>
                    <a:gd name="connsiteY757" fmla="*/ 78702 h 591869"/>
                    <a:gd name="connsiteX758" fmla="*/ 128719 w 520043"/>
                    <a:gd name="connsiteY758" fmla="*/ 76145 h 591869"/>
                    <a:gd name="connsiteX759" fmla="*/ 122853 w 520043"/>
                    <a:gd name="connsiteY759" fmla="*/ 76223 h 591869"/>
                    <a:gd name="connsiteX760" fmla="*/ 121954 w 520043"/>
                    <a:gd name="connsiteY760" fmla="*/ 82791 h 591869"/>
                    <a:gd name="connsiteX761" fmla="*/ 124482 w 520043"/>
                    <a:gd name="connsiteY761" fmla="*/ 84305 h 591869"/>
                    <a:gd name="connsiteX762" fmla="*/ 127557 w 520043"/>
                    <a:gd name="connsiteY762" fmla="*/ 84841 h 591869"/>
                    <a:gd name="connsiteX763" fmla="*/ 129219 w 520043"/>
                    <a:gd name="connsiteY763" fmla="*/ 85815 h 591869"/>
                    <a:gd name="connsiteX764" fmla="*/ 129489 w 520043"/>
                    <a:gd name="connsiteY764" fmla="*/ 86414 h 591869"/>
                    <a:gd name="connsiteX765" fmla="*/ 133956 w 520043"/>
                    <a:gd name="connsiteY765" fmla="*/ 87480 h 591869"/>
                    <a:gd name="connsiteX766" fmla="*/ 138475 w 520043"/>
                    <a:gd name="connsiteY766" fmla="*/ 88742 h 591869"/>
                    <a:gd name="connsiteX767" fmla="*/ 143375 w 520043"/>
                    <a:gd name="connsiteY767" fmla="*/ 90263 h 591869"/>
                    <a:gd name="connsiteX768" fmla="*/ 148541 w 520043"/>
                    <a:gd name="connsiteY768" fmla="*/ 90233 h 591869"/>
                    <a:gd name="connsiteX769" fmla="*/ 152234 w 520043"/>
                    <a:gd name="connsiteY769" fmla="*/ 90988 h 591869"/>
                    <a:gd name="connsiteX770" fmla="*/ 156298 w 520043"/>
                    <a:gd name="connsiteY770" fmla="*/ 92749 h 591869"/>
                    <a:gd name="connsiteX771" fmla="*/ 158189 w 520043"/>
                    <a:gd name="connsiteY771" fmla="*/ 93286 h 591869"/>
                    <a:gd name="connsiteX772" fmla="*/ 159381 w 520043"/>
                    <a:gd name="connsiteY772" fmla="*/ 95347 h 591869"/>
                    <a:gd name="connsiteX773" fmla="*/ 161897 w 520043"/>
                    <a:gd name="connsiteY773" fmla="*/ 96479 h 591869"/>
                    <a:gd name="connsiteX774" fmla="*/ 163640 w 520043"/>
                    <a:gd name="connsiteY774" fmla="*/ 98370 h 591869"/>
                    <a:gd name="connsiteX775" fmla="*/ 166394 w 520043"/>
                    <a:gd name="connsiteY775" fmla="*/ 101175 h 591869"/>
                    <a:gd name="connsiteX776" fmla="*/ 172219 w 520043"/>
                    <a:gd name="connsiteY776" fmla="*/ 103473 h 591869"/>
                    <a:gd name="connsiteX777" fmla="*/ 173944 w 520043"/>
                    <a:gd name="connsiteY777" fmla="*/ 105068 h 591869"/>
                    <a:gd name="connsiteX778" fmla="*/ 177874 w 520043"/>
                    <a:gd name="connsiteY778" fmla="*/ 105120 h 591869"/>
                    <a:gd name="connsiteX779" fmla="*/ 180298 w 520043"/>
                    <a:gd name="connsiteY779" fmla="*/ 111118 h 591869"/>
                    <a:gd name="connsiteX780" fmla="*/ 180464 w 520043"/>
                    <a:gd name="connsiteY780" fmla="*/ 116636 h 591869"/>
                    <a:gd name="connsiteX781" fmla="*/ 182926 w 520043"/>
                    <a:gd name="connsiteY781" fmla="*/ 120462 h 591869"/>
                    <a:gd name="connsiteX782" fmla="*/ 183292 w 520043"/>
                    <a:gd name="connsiteY782" fmla="*/ 126997 h 591869"/>
                    <a:gd name="connsiteX783" fmla="*/ 182515 w 520043"/>
                    <a:gd name="connsiteY783" fmla="*/ 130113 h 591869"/>
                    <a:gd name="connsiteX784" fmla="*/ 181501 w 520043"/>
                    <a:gd name="connsiteY784" fmla="*/ 132400 h 591869"/>
                    <a:gd name="connsiteX785" fmla="*/ 180376 w 520043"/>
                    <a:gd name="connsiteY785" fmla="*/ 134490 h 591869"/>
                    <a:gd name="connsiteX786" fmla="*/ 181778 w 520043"/>
                    <a:gd name="connsiteY786" fmla="*/ 137477 h 591869"/>
                    <a:gd name="connsiteX787" fmla="*/ 177715 w 520043"/>
                    <a:gd name="connsiteY787" fmla="*/ 140178 h 591869"/>
                    <a:gd name="connsiteX788" fmla="*/ 173696 w 520043"/>
                    <a:gd name="connsiteY788" fmla="*/ 141570 h 591869"/>
                    <a:gd name="connsiteX789" fmla="*/ 170790 w 520043"/>
                    <a:gd name="connsiteY789" fmla="*/ 144434 h 591869"/>
                    <a:gd name="connsiteX790" fmla="*/ 168022 w 520043"/>
                    <a:gd name="connsiteY790" fmla="*/ 146029 h 591869"/>
                    <a:gd name="connsiteX791" fmla="*/ 161442 w 520043"/>
                    <a:gd name="connsiteY791" fmla="*/ 150055 h 591869"/>
                    <a:gd name="connsiteX792" fmla="*/ 157963 w 520043"/>
                    <a:gd name="connsiteY792" fmla="*/ 151206 h 591869"/>
                    <a:gd name="connsiteX793" fmla="*/ 151335 w 520043"/>
                    <a:gd name="connsiteY793" fmla="*/ 152305 h 591869"/>
                    <a:gd name="connsiteX794" fmla="*/ 148933 w 520043"/>
                    <a:gd name="connsiteY794" fmla="*/ 152197 h 591869"/>
                    <a:gd name="connsiteX795" fmla="*/ 145573 w 520043"/>
                    <a:gd name="connsiteY795" fmla="*/ 157063 h 591869"/>
                    <a:gd name="connsiteX796" fmla="*/ 142435 w 520043"/>
                    <a:gd name="connsiteY796" fmla="*/ 161848 h 591869"/>
                    <a:gd name="connsiteX797" fmla="*/ 139870 w 520043"/>
                    <a:gd name="connsiteY797" fmla="*/ 167773 h 591869"/>
                    <a:gd name="connsiteX798" fmla="*/ 140092 w 520043"/>
                    <a:gd name="connsiteY798" fmla="*/ 175569 h 591869"/>
                    <a:gd name="connsiteX799" fmla="*/ 139222 w 520043"/>
                    <a:gd name="connsiteY799" fmla="*/ 184354 h 591869"/>
                    <a:gd name="connsiteX800" fmla="*/ 138027 w 520043"/>
                    <a:gd name="connsiteY800" fmla="*/ 186160 h 591869"/>
                    <a:gd name="connsiteX801" fmla="*/ 137128 w 520043"/>
                    <a:gd name="connsiteY801" fmla="*/ 189960 h 591869"/>
                    <a:gd name="connsiteX802" fmla="*/ 126380 w 520043"/>
                    <a:gd name="connsiteY802" fmla="*/ 195056 h 591869"/>
                    <a:gd name="connsiteX803" fmla="*/ 123460 w 520043"/>
                    <a:gd name="connsiteY803" fmla="*/ 196344 h 591869"/>
                    <a:gd name="connsiteX804" fmla="*/ 121244 w 520043"/>
                    <a:gd name="connsiteY804" fmla="*/ 198201 h 591869"/>
                    <a:gd name="connsiteX805" fmla="*/ 118053 w 520043"/>
                    <a:gd name="connsiteY805" fmla="*/ 199574 h 591869"/>
                    <a:gd name="connsiteX806" fmla="*/ 115537 w 520043"/>
                    <a:gd name="connsiteY806" fmla="*/ 201165 h 591869"/>
                    <a:gd name="connsiteX807" fmla="*/ 112140 w 520043"/>
                    <a:gd name="connsiteY807" fmla="*/ 203153 h 591869"/>
                    <a:gd name="connsiteX808" fmla="*/ 109893 w 520043"/>
                    <a:gd name="connsiteY808" fmla="*/ 205380 h 591869"/>
                    <a:gd name="connsiteX809" fmla="*/ 103513 w 520043"/>
                    <a:gd name="connsiteY809" fmla="*/ 204707 h 591869"/>
                    <a:gd name="connsiteX810" fmla="*/ 96711 w 520043"/>
                    <a:gd name="connsiteY810" fmla="*/ 201684 h 591869"/>
                    <a:gd name="connsiteX811" fmla="*/ 90952 w 520043"/>
                    <a:gd name="connsiteY811" fmla="*/ 204274 h 591869"/>
                    <a:gd name="connsiteX812" fmla="*/ 92421 w 520043"/>
                    <a:gd name="connsiteY812" fmla="*/ 212815 h 591869"/>
                    <a:gd name="connsiteX813" fmla="*/ 93132 w 520043"/>
                    <a:gd name="connsiteY813" fmla="*/ 216067 h 59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Lst>
                  <a:rect l="l" t="t" r="r" b="b"/>
                  <a:pathLst>
                    <a:path w="520043" h="591869">
                      <a:moveTo>
                        <a:pt x="93128" y="216115"/>
                      </a:moveTo>
                      <a:cubicBezTo>
                        <a:pt x="93454" y="217188"/>
                        <a:pt x="94634" y="217729"/>
                        <a:pt x="94634" y="219013"/>
                      </a:cubicBezTo>
                      <a:cubicBezTo>
                        <a:pt x="93735" y="220090"/>
                        <a:pt x="89812" y="219490"/>
                        <a:pt x="88421" y="219490"/>
                      </a:cubicBezTo>
                      <a:cubicBezTo>
                        <a:pt x="86940" y="219490"/>
                        <a:pt x="85116" y="219771"/>
                        <a:pt x="83684" y="219461"/>
                      </a:cubicBezTo>
                      <a:cubicBezTo>
                        <a:pt x="83506" y="218380"/>
                        <a:pt x="83791" y="216718"/>
                        <a:pt x="82914" y="215882"/>
                      </a:cubicBezTo>
                      <a:cubicBezTo>
                        <a:pt x="82473" y="215464"/>
                        <a:pt x="81300" y="215468"/>
                        <a:pt x="80745" y="215087"/>
                      </a:cubicBezTo>
                      <a:cubicBezTo>
                        <a:pt x="80086" y="214631"/>
                        <a:pt x="79772" y="213954"/>
                        <a:pt x="79054" y="213558"/>
                      </a:cubicBezTo>
                      <a:cubicBezTo>
                        <a:pt x="78521" y="213259"/>
                        <a:pt x="77792" y="213277"/>
                        <a:pt x="77318" y="212874"/>
                      </a:cubicBezTo>
                      <a:cubicBezTo>
                        <a:pt x="76123" y="211834"/>
                        <a:pt x="75934" y="210383"/>
                        <a:pt x="74343" y="209466"/>
                      </a:cubicBezTo>
                      <a:cubicBezTo>
                        <a:pt x="72829" y="208592"/>
                        <a:pt x="70827" y="208936"/>
                        <a:pt x="70264" y="207275"/>
                      </a:cubicBezTo>
                      <a:cubicBezTo>
                        <a:pt x="69706" y="205613"/>
                        <a:pt x="70823" y="204041"/>
                        <a:pt x="71053" y="202461"/>
                      </a:cubicBezTo>
                      <a:cubicBezTo>
                        <a:pt x="71297" y="200770"/>
                        <a:pt x="71674" y="198827"/>
                        <a:pt x="71804" y="197117"/>
                      </a:cubicBezTo>
                      <a:cubicBezTo>
                        <a:pt x="71959" y="195019"/>
                        <a:pt x="71859" y="194416"/>
                        <a:pt x="69846" y="194368"/>
                      </a:cubicBezTo>
                      <a:cubicBezTo>
                        <a:pt x="68662" y="194345"/>
                        <a:pt x="67137" y="194149"/>
                        <a:pt x="66008" y="194475"/>
                      </a:cubicBezTo>
                      <a:cubicBezTo>
                        <a:pt x="65849" y="196148"/>
                        <a:pt x="63740" y="197939"/>
                        <a:pt x="62352" y="198664"/>
                      </a:cubicBezTo>
                      <a:cubicBezTo>
                        <a:pt x="61353" y="199182"/>
                        <a:pt x="59969" y="199223"/>
                        <a:pt x="59118" y="200089"/>
                      </a:cubicBezTo>
                      <a:cubicBezTo>
                        <a:pt x="58766" y="200440"/>
                        <a:pt x="58651" y="201136"/>
                        <a:pt x="58366" y="201413"/>
                      </a:cubicBezTo>
                      <a:cubicBezTo>
                        <a:pt x="56149" y="203615"/>
                        <a:pt x="51305" y="202390"/>
                        <a:pt x="48696" y="201928"/>
                      </a:cubicBezTo>
                      <a:cubicBezTo>
                        <a:pt x="46916" y="201613"/>
                        <a:pt x="45258" y="201347"/>
                        <a:pt x="43530" y="200984"/>
                      </a:cubicBezTo>
                      <a:cubicBezTo>
                        <a:pt x="42723" y="200814"/>
                        <a:pt x="41872" y="201402"/>
                        <a:pt x="41139" y="200910"/>
                      </a:cubicBezTo>
                      <a:cubicBezTo>
                        <a:pt x="40650" y="200584"/>
                        <a:pt x="40787" y="200000"/>
                        <a:pt x="40362" y="199611"/>
                      </a:cubicBezTo>
                      <a:cubicBezTo>
                        <a:pt x="38859" y="198235"/>
                        <a:pt x="36742" y="199171"/>
                        <a:pt x="34962" y="198849"/>
                      </a:cubicBezTo>
                      <a:cubicBezTo>
                        <a:pt x="33756" y="198631"/>
                        <a:pt x="32142" y="197898"/>
                        <a:pt x="31121" y="197187"/>
                      </a:cubicBezTo>
                      <a:cubicBezTo>
                        <a:pt x="30173" y="196540"/>
                        <a:pt x="29840" y="195256"/>
                        <a:pt x="28889" y="194719"/>
                      </a:cubicBezTo>
                      <a:cubicBezTo>
                        <a:pt x="27893" y="194157"/>
                        <a:pt x="26635" y="194371"/>
                        <a:pt x="25529" y="194383"/>
                      </a:cubicBezTo>
                      <a:cubicBezTo>
                        <a:pt x="24322" y="194394"/>
                        <a:pt x="23112" y="194345"/>
                        <a:pt x="21898" y="194379"/>
                      </a:cubicBezTo>
                      <a:cubicBezTo>
                        <a:pt x="20644" y="194405"/>
                        <a:pt x="20170" y="194790"/>
                        <a:pt x="19008" y="195056"/>
                      </a:cubicBezTo>
                      <a:cubicBezTo>
                        <a:pt x="16513" y="195637"/>
                        <a:pt x="13730" y="194667"/>
                        <a:pt x="11214" y="195082"/>
                      </a:cubicBezTo>
                      <a:cubicBezTo>
                        <a:pt x="8098" y="195600"/>
                        <a:pt x="5696" y="197535"/>
                        <a:pt x="2654" y="198094"/>
                      </a:cubicBezTo>
                      <a:cubicBezTo>
                        <a:pt x="74" y="198571"/>
                        <a:pt x="159" y="199193"/>
                        <a:pt x="100" y="201820"/>
                      </a:cubicBezTo>
                      <a:cubicBezTo>
                        <a:pt x="85" y="202572"/>
                        <a:pt x="-185" y="204107"/>
                        <a:pt x="230" y="204770"/>
                      </a:cubicBezTo>
                      <a:cubicBezTo>
                        <a:pt x="970" y="205939"/>
                        <a:pt x="5030" y="206172"/>
                        <a:pt x="6403" y="206198"/>
                      </a:cubicBezTo>
                      <a:cubicBezTo>
                        <a:pt x="9064" y="206250"/>
                        <a:pt x="10940" y="207038"/>
                        <a:pt x="13434" y="207649"/>
                      </a:cubicBezTo>
                      <a:cubicBezTo>
                        <a:pt x="16288" y="208341"/>
                        <a:pt x="19222" y="208555"/>
                        <a:pt x="22124" y="209129"/>
                      </a:cubicBezTo>
                      <a:cubicBezTo>
                        <a:pt x="24714" y="209636"/>
                        <a:pt x="26339" y="212308"/>
                        <a:pt x="28737" y="212881"/>
                      </a:cubicBezTo>
                      <a:cubicBezTo>
                        <a:pt x="29274" y="213011"/>
                        <a:pt x="29696" y="212596"/>
                        <a:pt x="30255" y="212922"/>
                      </a:cubicBezTo>
                      <a:cubicBezTo>
                        <a:pt x="30369" y="212988"/>
                        <a:pt x="31198" y="214813"/>
                        <a:pt x="31121" y="214709"/>
                      </a:cubicBezTo>
                      <a:cubicBezTo>
                        <a:pt x="31805" y="215645"/>
                        <a:pt x="33456" y="215912"/>
                        <a:pt x="33985" y="216678"/>
                      </a:cubicBezTo>
                      <a:cubicBezTo>
                        <a:pt x="34740" y="217781"/>
                        <a:pt x="34089" y="219594"/>
                        <a:pt x="35258" y="220574"/>
                      </a:cubicBezTo>
                      <a:cubicBezTo>
                        <a:pt x="35713" y="220963"/>
                        <a:pt x="36228" y="220745"/>
                        <a:pt x="36698" y="221092"/>
                      </a:cubicBezTo>
                      <a:cubicBezTo>
                        <a:pt x="37279" y="221511"/>
                        <a:pt x="37331" y="222140"/>
                        <a:pt x="37753" y="222650"/>
                      </a:cubicBezTo>
                      <a:cubicBezTo>
                        <a:pt x="38470" y="223509"/>
                        <a:pt x="39747" y="223650"/>
                        <a:pt x="40739" y="224256"/>
                      </a:cubicBezTo>
                      <a:cubicBezTo>
                        <a:pt x="41842" y="224930"/>
                        <a:pt x="43023" y="225803"/>
                        <a:pt x="44122" y="226525"/>
                      </a:cubicBezTo>
                      <a:cubicBezTo>
                        <a:pt x="46797" y="228290"/>
                        <a:pt x="50062" y="228242"/>
                        <a:pt x="52645" y="230595"/>
                      </a:cubicBezTo>
                      <a:cubicBezTo>
                        <a:pt x="54162" y="231972"/>
                        <a:pt x="56457" y="232786"/>
                        <a:pt x="57034" y="234969"/>
                      </a:cubicBezTo>
                      <a:cubicBezTo>
                        <a:pt x="57397" y="236327"/>
                        <a:pt x="56012" y="239691"/>
                        <a:pt x="54839" y="240213"/>
                      </a:cubicBezTo>
                      <a:cubicBezTo>
                        <a:pt x="53970" y="240598"/>
                        <a:pt x="51934" y="240157"/>
                        <a:pt x="50916" y="240161"/>
                      </a:cubicBezTo>
                      <a:cubicBezTo>
                        <a:pt x="49577" y="240161"/>
                        <a:pt x="48045" y="240431"/>
                        <a:pt x="46753" y="240031"/>
                      </a:cubicBezTo>
                      <a:cubicBezTo>
                        <a:pt x="46860" y="237811"/>
                        <a:pt x="43600" y="238881"/>
                        <a:pt x="42216" y="238514"/>
                      </a:cubicBezTo>
                      <a:cubicBezTo>
                        <a:pt x="40661" y="238103"/>
                        <a:pt x="39088" y="237748"/>
                        <a:pt x="37575" y="237363"/>
                      </a:cubicBezTo>
                      <a:cubicBezTo>
                        <a:pt x="36109" y="236997"/>
                        <a:pt x="34836" y="237093"/>
                        <a:pt x="33393" y="236483"/>
                      </a:cubicBezTo>
                      <a:cubicBezTo>
                        <a:pt x="30887" y="235417"/>
                        <a:pt x="29292" y="234977"/>
                        <a:pt x="26528" y="234988"/>
                      </a:cubicBezTo>
                      <a:cubicBezTo>
                        <a:pt x="24877" y="234991"/>
                        <a:pt x="23223" y="234999"/>
                        <a:pt x="21580" y="234988"/>
                      </a:cubicBezTo>
                      <a:cubicBezTo>
                        <a:pt x="20436" y="234984"/>
                        <a:pt x="18974" y="234614"/>
                        <a:pt x="18016" y="235224"/>
                      </a:cubicBezTo>
                      <a:cubicBezTo>
                        <a:pt x="17823" y="235350"/>
                        <a:pt x="16613" y="237974"/>
                        <a:pt x="16684" y="237796"/>
                      </a:cubicBezTo>
                      <a:cubicBezTo>
                        <a:pt x="14567" y="243103"/>
                        <a:pt x="23323" y="240945"/>
                        <a:pt x="26076" y="241719"/>
                      </a:cubicBezTo>
                      <a:cubicBezTo>
                        <a:pt x="27701" y="242174"/>
                        <a:pt x="29000" y="243558"/>
                        <a:pt x="30621" y="244102"/>
                      </a:cubicBezTo>
                      <a:cubicBezTo>
                        <a:pt x="31905" y="244539"/>
                        <a:pt x="32997" y="244494"/>
                        <a:pt x="34307" y="244583"/>
                      </a:cubicBezTo>
                      <a:cubicBezTo>
                        <a:pt x="36631" y="244735"/>
                        <a:pt x="37471" y="245294"/>
                        <a:pt x="39233" y="246800"/>
                      </a:cubicBezTo>
                      <a:cubicBezTo>
                        <a:pt x="40143" y="247588"/>
                        <a:pt x="41202" y="247825"/>
                        <a:pt x="42079" y="248439"/>
                      </a:cubicBezTo>
                      <a:cubicBezTo>
                        <a:pt x="43622" y="249516"/>
                        <a:pt x="42886" y="249649"/>
                        <a:pt x="43670" y="251100"/>
                      </a:cubicBezTo>
                      <a:cubicBezTo>
                        <a:pt x="44362" y="252384"/>
                        <a:pt x="44192" y="251828"/>
                        <a:pt x="45732" y="252502"/>
                      </a:cubicBezTo>
                      <a:cubicBezTo>
                        <a:pt x="46424" y="252809"/>
                        <a:pt x="46705" y="252928"/>
                        <a:pt x="47364" y="253386"/>
                      </a:cubicBezTo>
                      <a:cubicBezTo>
                        <a:pt x="48637" y="254267"/>
                        <a:pt x="49462" y="255803"/>
                        <a:pt x="51076" y="256265"/>
                      </a:cubicBezTo>
                      <a:cubicBezTo>
                        <a:pt x="51993" y="256524"/>
                        <a:pt x="52907" y="256369"/>
                        <a:pt x="53851" y="256554"/>
                      </a:cubicBezTo>
                      <a:cubicBezTo>
                        <a:pt x="54510" y="256687"/>
                        <a:pt x="54976" y="257065"/>
                        <a:pt x="55691" y="257176"/>
                      </a:cubicBezTo>
                      <a:cubicBezTo>
                        <a:pt x="56679" y="257320"/>
                        <a:pt x="57519" y="256954"/>
                        <a:pt x="58496" y="257283"/>
                      </a:cubicBezTo>
                      <a:cubicBezTo>
                        <a:pt x="59724" y="257694"/>
                        <a:pt x="61379" y="259148"/>
                        <a:pt x="62215" y="260103"/>
                      </a:cubicBezTo>
                      <a:cubicBezTo>
                        <a:pt x="63262" y="261298"/>
                        <a:pt x="64391" y="262297"/>
                        <a:pt x="65313" y="263615"/>
                      </a:cubicBezTo>
                      <a:cubicBezTo>
                        <a:pt x="67048" y="266105"/>
                        <a:pt x="68906" y="267896"/>
                        <a:pt x="70272" y="270764"/>
                      </a:cubicBezTo>
                      <a:cubicBezTo>
                        <a:pt x="71501" y="273336"/>
                        <a:pt x="72814" y="275848"/>
                        <a:pt x="74550" y="277969"/>
                      </a:cubicBezTo>
                      <a:cubicBezTo>
                        <a:pt x="74631" y="278353"/>
                        <a:pt x="74735" y="278731"/>
                        <a:pt x="74857" y="279097"/>
                      </a:cubicBezTo>
                      <a:cubicBezTo>
                        <a:pt x="75298" y="279327"/>
                        <a:pt x="75686" y="279612"/>
                        <a:pt x="76027" y="279963"/>
                      </a:cubicBezTo>
                      <a:cubicBezTo>
                        <a:pt x="76471" y="280655"/>
                        <a:pt x="76652" y="281477"/>
                        <a:pt x="76933" y="282235"/>
                      </a:cubicBezTo>
                      <a:cubicBezTo>
                        <a:pt x="77529" y="283845"/>
                        <a:pt x="77677" y="284962"/>
                        <a:pt x="77670" y="286661"/>
                      </a:cubicBezTo>
                      <a:cubicBezTo>
                        <a:pt x="77648" y="289373"/>
                        <a:pt x="77666" y="292082"/>
                        <a:pt x="77670" y="294791"/>
                      </a:cubicBezTo>
                      <a:cubicBezTo>
                        <a:pt x="77670" y="297189"/>
                        <a:pt x="77944" y="301022"/>
                        <a:pt x="76079" y="302706"/>
                      </a:cubicBezTo>
                      <a:cubicBezTo>
                        <a:pt x="75283" y="303431"/>
                        <a:pt x="74169" y="303572"/>
                        <a:pt x="73340" y="304405"/>
                      </a:cubicBezTo>
                      <a:cubicBezTo>
                        <a:pt x="72966" y="304782"/>
                        <a:pt x="72833" y="305315"/>
                        <a:pt x="72389" y="305674"/>
                      </a:cubicBezTo>
                      <a:cubicBezTo>
                        <a:pt x="71541" y="306366"/>
                        <a:pt x="69169" y="306917"/>
                        <a:pt x="68070" y="307176"/>
                      </a:cubicBezTo>
                      <a:cubicBezTo>
                        <a:pt x="66815" y="307476"/>
                        <a:pt x="66290" y="307543"/>
                        <a:pt x="65150" y="308083"/>
                      </a:cubicBezTo>
                      <a:cubicBezTo>
                        <a:pt x="64140" y="308560"/>
                        <a:pt x="63747" y="308812"/>
                        <a:pt x="62593" y="308853"/>
                      </a:cubicBezTo>
                      <a:cubicBezTo>
                        <a:pt x="60646" y="308927"/>
                        <a:pt x="59269" y="309252"/>
                        <a:pt x="57348" y="309744"/>
                      </a:cubicBezTo>
                      <a:cubicBezTo>
                        <a:pt x="55535" y="310211"/>
                        <a:pt x="54862" y="310344"/>
                        <a:pt x="54244" y="311902"/>
                      </a:cubicBezTo>
                      <a:cubicBezTo>
                        <a:pt x="53429" y="313948"/>
                        <a:pt x="52963" y="314707"/>
                        <a:pt x="54021" y="316365"/>
                      </a:cubicBezTo>
                      <a:cubicBezTo>
                        <a:pt x="54943" y="317808"/>
                        <a:pt x="55476" y="319595"/>
                        <a:pt x="57552" y="319229"/>
                      </a:cubicBezTo>
                      <a:cubicBezTo>
                        <a:pt x="59162" y="318940"/>
                        <a:pt x="59732" y="317737"/>
                        <a:pt x="61423" y="317663"/>
                      </a:cubicBezTo>
                      <a:cubicBezTo>
                        <a:pt x="64099" y="317549"/>
                        <a:pt x="66808" y="317675"/>
                        <a:pt x="69491" y="317678"/>
                      </a:cubicBezTo>
                      <a:cubicBezTo>
                        <a:pt x="71438" y="317678"/>
                        <a:pt x="73270" y="317408"/>
                        <a:pt x="74890" y="318237"/>
                      </a:cubicBezTo>
                      <a:cubicBezTo>
                        <a:pt x="75775" y="318688"/>
                        <a:pt x="75627" y="318429"/>
                        <a:pt x="76212" y="319136"/>
                      </a:cubicBezTo>
                      <a:cubicBezTo>
                        <a:pt x="76493" y="319477"/>
                        <a:pt x="76726" y="320213"/>
                        <a:pt x="76930" y="320627"/>
                      </a:cubicBezTo>
                      <a:cubicBezTo>
                        <a:pt x="77426" y="321616"/>
                        <a:pt x="77400" y="322674"/>
                        <a:pt x="77918" y="323588"/>
                      </a:cubicBezTo>
                      <a:cubicBezTo>
                        <a:pt x="78395" y="324428"/>
                        <a:pt x="80172" y="325031"/>
                        <a:pt x="80860" y="325960"/>
                      </a:cubicBezTo>
                      <a:cubicBezTo>
                        <a:pt x="81323" y="326585"/>
                        <a:pt x="82770" y="330893"/>
                        <a:pt x="82836" y="331703"/>
                      </a:cubicBezTo>
                      <a:cubicBezTo>
                        <a:pt x="85197" y="332351"/>
                        <a:pt x="84835" y="335400"/>
                        <a:pt x="85375" y="337213"/>
                      </a:cubicBezTo>
                      <a:cubicBezTo>
                        <a:pt x="85997" y="339293"/>
                        <a:pt x="87181" y="341209"/>
                        <a:pt x="87344" y="343378"/>
                      </a:cubicBezTo>
                      <a:cubicBezTo>
                        <a:pt x="87529" y="345909"/>
                        <a:pt x="87270" y="348570"/>
                        <a:pt x="87270" y="351123"/>
                      </a:cubicBezTo>
                      <a:cubicBezTo>
                        <a:pt x="87270" y="354520"/>
                        <a:pt x="87248" y="357921"/>
                        <a:pt x="87266" y="361318"/>
                      </a:cubicBezTo>
                      <a:cubicBezTo>
                        <a:pt x="87281" y="364545"/>
                        <a:pt x="86933" y="367446"/>
                        <a:pt x="86578" y="370454"/>
                      </a:cubicBezTo>
                      <a:cubicBezTo>
                        <a:pt x="86330" y="372582"/>
                        <a:pt x="85168" y="374440"/>
                        <a:pt x="84994" y="376582"/>
                      </a:cubicBezTo>
                      <a:cubicBezTo>
                        <a:pt x="84838" y="378488"/>
                        <a:pt x="84809" y="380268"/>
                        <a:pt x="84498" y="382188"/>
                      </a:cubicBezTo>
                      <a:cubicBezTo>
                        <a:pt x="84398" y="382799"/>
                        <a:pt x="84468" y="384534"/>
                        <a:pt x="83913" y="385119"/>
                      </a:cubicBezTo>
                      <a:cubicBezTo>
                        <a:pt x="83203" y="385863"/>
                        <a:pt x="80516" y="385615"/>
                        <a:pt x="79642" y="385785"/>
                      </a:cubicBezTo>
                      <a:cubicBezTo>
                        <a:pt x="78484" y="386018"/>
                        <a:pt x="77581" y="386329"/>
                        <a:pt x="76382" y="386359"/>
                      </a:cubicBezTo>
                      <a:cubicBezTo>
                        <a:pt x="75150" y="386396"/>
                        <a:pt x="73991" y="386063"/>
                        <a:pt x="72881" y="386696"/>
                      </a:cubicBezTo>
                      <a:cubicBezTo>
                        <a:pt x="70353" y="388131"/>
                        <a:pt x="66264" y="394596"/>
                        <a:pt x="67382" y="397408"/>
                      </a:cubicBezTo>
                      <a:cubicBezTo>
                        <a:pt x="69247" y="397760"/>
                        <a:pt x="71356" y="396942"/>
                        <a:pt x="73181" y="397305"/>
                      </a:cubicBezTo>
                      <a:cubicBezTo>
                        <a:pt x="75501" y="397771"/>
                        <a:pt x="78214" y="400805"/>
                        <a:pt x="79439" y="402611"/>
                      </a:cubicBezTo>
                      <a:cubicBezTo>
                        <a:pt x="80531" y="404217"/>
                        <a:pt x="80479" y="404872"/>
                        <a:pt x="82466" y="404854"/>
                      </a:cubicBezTo>
                      <a:cubicBezTo>
                        <a:pt x="83262" y="404843"/>
                        <a:pt x="84183" y="404502"/>
                        <a:pt x="84920" y="404931"/>
                      </a:cubicBezTo>
                      <a:cubicBezTo>
                        <a:pt x="85967" y="405538"/>
                        <a:pt x="86959" y="407163"/>
                        <a:pt x="86400" y="408373"/>
                      </a:cubicBezTo>
                      <a:cubicBezTo>
                        <a:pt x="84713" y="408217"/>
                        <a:pt x="84857" y="410134"/>
                        <a:pt x="83754" y="410971"/>
                      </a:cubicBezTo>
                      <a:cubicBezTo>
                        <a:pt x="82784" y="411700"/>
                        <a:pt x="81656" y="411685"/>
                        <a:pt x="80682" y="412540"/>
                      </a:cubicBezTo>
                      <a:cubicBezTo>
                        <a:pt x="79502" y="413579"/>
                        <a:pt x="78384" y="414360"/>
                        <a:pt x="78673" y="415999"/>
                      </a:cubicBezTo>
                      <a:cubicBezTo>
                        <a:pt x="78825" y="416832"/>
                        <a:pt x="80941" y="421099"/>
                        <a:pt x="81138" y="421432"/>
                      </a:cubicBezTo>
                      <a:cubicBezTo>
                        <a:pt x="81804" y="422575"/>
                        <a:pt x="82877" y="424607"/>
                        <a:pt x="83821" y="425502"/>
                      </a:cubicBezTo>
                      <a:cubicBezTo>
                        <a:pt x="84513" y="426165"/>
                        <a:pt x="85308" y="426187"/>
                        <a:pt x="86056" y="426738"/>
                      </a:cubicBezTo>
                      <a:cubicBezTo>
                        <a:pt x="86767" y="427267"/>
                        <a:pt x="87196" y="427871"/>
                        <a:pt x="87899" y="428396"/>
                      </a:cubicBezTo>
                      <a:cubicBezTo>
                        <a:pt x="89420" y="429514"/>
                        <a:pt x="91104" y="429799"/>
                        <a:pt x="92403" y="431260"/>
                      </a:cubicBezTo>
                      <a:cubicBezTo>
                        <a:pt x="92636" y="431523"/>
                        <a:pt x="93139" y="432211"/>
                        <a:pt x="93324" y="432452"/>
                      </a:cubicBezTo>
                      <a:cubicBezTo>
                        <a:pt x="95364" y="435072"/>
                        <a:pt x="97595" y="438757"/>
                        <a:pt x="98317" y="441855"/>
                      </a:cubicBezTo>
                      <a:cubicBezTo>
                        <a:pt x="99708" y="447846"/>
                        <a:pt x="99083" y="454410"/>
                        <a:pt x="99083" y="460572"/>
                      </a:cubicBezTo>
                      <a:cubicBezTo>
                        <a:pt x="99083" y="463402"/>
                        <a:pt x="98224" y="467140"/>
                        <a:pt x="100171" y="469419"/>
                      </a:cubicBezTo>
                      <a:cubicBezTo>
                        <a:pt x="100648" y="469978"/>
                        <a:pt x="101056" y="469937"/>
                        <a:pt x="101522" y="470674"/>
                      </a:cubicBezTo>
                      <a:cubicBezTo>
                        <a:pt x="101888" y="471255"/>
                        <a:pt x="101807" y="472165"/>
                        <a:pt x="102129" y="472765"/>
                      </a:cubicBezTo>
                      <a:cubicBezTo>
                        <a:pt x="102969" y="474304"/>
                        <a:pt x="105463" y="475433"/>
                        <a:pt x="107125" y="475788"/>
                      </a:cubicBezTo>
                      <a:cubicBezTo>
                        <a:pt x="108868" y="476162"/>
                        <a:pt x="111096" y="475688"/>
                        <a:pt x="112913" y="475695"/>
                      </a:cubicBezTo>
                      <a:lnTo>
                        <a:pt x="118220" y="475695"/>
                      </a:lnTo>
                      <a:cubicBezTo>
                        <a:pt x="120385" y="475695"/>
                        <a:pt x="122554" y="475684"/>
                        <a:pt x="124722" y="475695"/>
                      </a:cubicBezTo>
                      <a:cubicBezTo>
                        <a:pt x="126939" y="475699"/>
                        <a:pt x="130781" y="476317"/>
                        <a:pt x="132827" y="475192"/>
                      </a:cubicBezTo>
                      <a:cubicBezTo>
                        <a:pt x="134086" y="474504"/>
                        <a:pt x="133971" y="473379"/>
                        <a:pt x="135433" y="472887"/>
                      </a:cubicBezTo>
                      <a:cubicBezTo>
                        <a:pt x="137017" y="472350"/>
                        <a:pt x="136561" y="472835"/>
                        <a:pt x="137649" y="472054"/>
                      </a:cubicBezTo>
                      <a:cubicBezTo>
                        <a:pt x="138075" y="471747"/>
                        <a:pt x="138686" y="470863"/>
                        <a:pt x="139078" y="470541"/>
                      </a:cubicBezTo>
                      <a:cubicBezTo>
                        <a:pt x="140521" y="469349"/>
                        <a:pt x="142268" y="468591"/>
                        <a:pt x="143734" y="467443"/>
                      </a:cubicBezTo>
                      <a:cubicBezTo>
                        <a:pt x="145303" y="466222"/>
                        <a:pt x="145144" y="466085"/>
                        <a:pt x="147120" y="466093"/>
                      </a:cubicBezTo>
                      <a:cubicBezTo>
                        <a:pt x="147975" y="466096"/>
                        <a:pt x="148811" y="465967"/>
                        <a:pt x="149666" y="465959"/>
                      </a:cubicBezTo>
                      <a:cubicBezTo>
                        <a:pt x="152205" y="465930"/>
                        <a:pt x="154466" y="466929"/>
                        <a:pt x="156764" y="467876"/>
                      </a:cubicBezTo>
                      <a:cubicBezTo>
                        <a:pt x="158959" y="468787"/>
                        <a:pt x="160835" y="470145"/>
                        <a:pt x="162863" y="471188"/>
                      </a:cubicBezTo>
                      <a:cubicBezTo>
                        <a:pt x="164040" y="471795"/>
                        <a:pt x="164240" y="471925"/>
                        <a:pt x="165509" y="472017"/>
                      </a:cubicBezTo>
                      <a:cubicBezTo>
                        <a:pt x="167549" y="472169"/>
                        <a:pt x="169503" y="472406"/>
                        <a:pt x="171520" y="472720"/>
                      </a:cubicBezTo>
                      <a:cubicBezTo>
                        <a:pt x="172893" y="472931"/>
                        <a:pt x="175546" y="472876"/>
                        <a:pt x="176734" y="473664"/>
                      </a:cubicBezTo>
                      <a:cubicBezTo>
                        <a:pt x="177582" y="474234"/>
                        <a:pt x="178074" y="475840"/>
                        <a:pt x="178992" y="476491"/>
                      </a:cubicBezTo>
                      <a:cubicBezTo>
                        <a:pt x="180368" y="477475"/>
                        <a:pt x="182729" y="478012"/>
                        <a:pt x="184287" y="478685"/>
                      </a:cubicBezTo>
                      <a:cubicBezTo>
                        <a:pt x="186959" y="479829"/>
                        <a:pt x="190631" y="479688"/>
                        <a:pt x="193547" y="480051"/>
                      </a:cubicBezTo>
                      <a:cubicBezTo>
                        <a:pt x="194820" y="480206"/>
                        <a:pt x="195867" y="480443"/>
                        <a:pt x="197089" y="480702"/>
                      </a:cubicBezTo>
                      <a:cubicBezTo>
                        <a:pt x="197622" y="480809"/>
                        <a:pt x="199257" y="480558"/>
                        <a:pt x="199772" y="480765"/>
                      </a:cubicBezTo>
                      <a:cubicBezTo>
                        <a:pt x="201145" y="481320"/>
                        <a:pt x="200464" y="481327"/>
                        <a:pt x="201189" y="482338"/>
                      </a:cubicBezTo>
                      <a:cubicBezTo>
                        <a:pt x="202081" y="483592"/>
                        <a:pt x="202370" y="483907"/>
                        <a:pt x="203795" y="484543"/>
                      </a:cubicBezTo>
                      <a:cubicBezTo>
                        <a:pt x="207022" y="485998"/>
                        <a:pt x="212103" y="485528"/>
                        <a:pt x="215697" y="485320"/>
                      </a:cubicBezTo>
                      <a:cubicBezTo>
                        <a:pt x="216977" y="485243"/>
                        <a:pt x="217917" y="484669"/>
                        <a:pt x="219149" y="484532"/>
                      </a:cubicBezTo>
                      <a:cubicBezTo>
                        <a:pt x="220678" y="484362"/>
                        <a:pt x="221007" y="484595"/>
                        <a:pt x="222229" y="483833"/>
                      </a:cubicBezTo>
                      <a:cubicBezTo>
                        <a:pt x="223664" y="482941"/>
                        <a:pt x="224212" y="481468"/>
                        <a:pt x="225419" y="480554"/>
                      </a:cubicBezTo>
                      <a:cubicBezTo>
                        <a:pt x="226240" y="479929"/>
                        <a:pt x="226303" y="480310"/>
                        <a:pt x="227029" y="479944"/>
                      </a:cubicBezTo>
                      <a:cubicBezTo>
                        <a:pt x="228298" y="479303"/>
                        <a:pt x="228379" y="478630"/>
                        <a:pt x="229282" y="477723"/>
                      </a:cubicBezTo>
                      <a:cubicBezTo>
                        <a:pt x="231266" y="475740"/>
                        <a:pt x="237039" y="475929"/>
                        <a:pt x="239719" y="476465"/>
                      </a:cubicBezTo>
                      <a:cubicBezTo>
                        <a:pt x="240870" y="478153"/>
                        <a:pt x="238020" y="483041"/>
                        <a:pt x="237483" y="484795"/>
                      </a:cubicBezTo>
                      <a:cubicBezTo>
                        <a:pt x="236976" y="486460"/>
                        <a:pt x="237058" y="488503"/>
                        <a:pt x="237136" y="490268"/>
                      </a:cubicBezTo>
                      <a:cubicBezTo>
                        <a:pt x="237276" y="493435"/>
                        <a:pt x="237576" y="496444"/>
                        <a:pt x="239967" y="498612"/>
                      </a:cubicBezTo>
                      <a:cubicBezTo>
                        <a:pt x="241469" y="499978"/>
                        <a:pt x="243235" y="500167"/>
                        <a:pt x="245270" y="500796"/>
                      </a:cubicBezTo>
                      <a:cubicBezTo>
                        <a:pt x="248308" y="501747"/>
                        <a:pt x="251047" y="501469"/>
                        <a:pt x="254211" y="501521"/>
                      </a:cubicBezTo>
                      <a:cubicBezTo>
                        <a:pt x="256051" y="501558"/>
                        <a:pt x="257446" y="502272"/>
                        <a:pt x="259289" y="502287"/>
                      </a:cubicBezTo>
                      <a:cubicBezTo>
                        <a:pt x="260802" y="502302"/>
                        <a:pt x="264651" y="501750"/>
                        <a:pt x="265299" y="503675"/>
                      </a:cubicBezTo>
                      <a:cubicBezTo>
                        <a:pt x="265751" y="504996"/>
                        <a:pt x="265521" y="509011"/>
                        <a:pt x="265192" y="510302"/>
                      </a:cubicBezTo>
                      <a:cubicBezTo>
                        <a:pt x="263300" y="510953"/>
                        <a:pt x="261380" y="511638"/>
                        <a:pt x="259485" y="512260"/>
                      </a:cubicBezTo>
                      <a:cubicBezTo>
                        <a:pt x="257827" y="512807"/>
                        <a:pt x="255825" y="513855"/>
                        <a:pt x="254152" y="514158"/>
                      </a:cubicBezTo>
                      <a:cubicBezTo>
                        <a:pt x="252179" y="514524"/>
                        <a:pt x="250725" y="513547"/>
                        <a:pt x="248789" y="514576"/>
                      </a:cubicBezTo>
                      <a:cubicBezTo>
                        <a:pt x="247713" y="515150"/>
                        <a:pt x="246210" y="515857"/>
                        <a:pt x="245248" y="516460"/>
                      </a:cubicBezTo>
                      <a:cubicBezTo>
                        <a:pt x="243227" y="517733"/>
                        <a:pt x="243505" y="520823"/>
                        <a:pt x="243986" y="522924"/>
                      </a:cubicBezTo>
                      <a:cubicBezTo>
                        <a:pt x="244648" y="525848"/>
                        <a:pt x="245022" y="528538"/>
                        <a:pt x="246980" y="531136"/>
                      </a:cubicBezTo>
                      <a:cubicBezTo>
                        <a:pt x="247590" y="531954"/>
                        <a:pt x="248382" y="533171"/>
                        <a:pt x="249111" y="533848"/>
                      </a:cubicBezTo>
                      <a:cubicBezTo>
                        <a:pt x="249878" y="534548"/>
                        <a:pt x="251199" y="534629"/>
                        <a:pt x="252020" y="535314"/>
                      </a:cubicBezTo>
                      <a:cubicBezTo>
                        <a:pt x="252816" y="535972"/>
                        <a:pt x="253293" y="536816"/>
                        <a:pt x="254100" y="537508"/>
                      </a:cubicBezTo>
                      <a:cubicBezTo>
                        <a:pt x="255499" y="538692"/>
                        <a:pt x="257250" y="539743"/>
                        <a:pt x="258708" y="540923"/>
                      </a:cubicBezTo>
                      <a:cubicBezTo>
                        <a:pt x="259030" y="541179"/>
                        <a:pt x="259230" y="541504"/>
                        <a:pt x="259329" y="541893"/>
                      </a:cubicBezTo>
                      <a:cubicBezTo>
                        <a:pt x="260158" y="542389"/>
                        <a:pt x="261017" y="542837"/>
                        <a:pt x="261909" y="543225"/>
                      </a:cubicBezTo>
                      <a:cubicBezTo>
                        <a:pt x="263260" y="543980"/>
                        <a:pt x="264559" y="544417"/>
                        <a:pt x="265073" y="545993"/>
                      </a:cubicBezTo>
                      <a:cubicBezTo>
                        <a:pt x="265887" y="548498"/>
                        <a:pt x="265543" y="553568"/>
                        <a:pt x="262194" y="553971"/>
                      </a:cubicBezTo>
                      <a:cubicBezTo>
                        <a:pt x="261298" y="552595"/>
                        <a:pt x="259844" y="552099"/>
                        <a:pt x="258212" y="551795"/>
                      </a:cubicBezTo>
                      <a:cubicBezTo>
                        <a:pt x="257616" y="551692"/>
                        <a:pt x="256905" y="551936"/>
                        <a:pt x="256347" y="551792"/>
                      </a:cubicBezTo>
                      <a:cubicBezTo>
                        <a:pt x="255632" y="551610"/>
                        <a:pt x="255503" y="551011"/>
                        <a:pt x="254855" y="550700"/>
                      </a:cubicBezTo>
                      <a:cubicBezTo>
                        <a:pt x="253119" y="549867"/>
                        <a:pt x="250991" y="549904"/>
                        <a:pt x="249148" y="549542"/>
                      </a:cubicBezTo>
                      <a:cubicBezTo>
                        <a:pt x="247713" y="549268"/>
                        <a:pt x="245603" y="547788"/>
                        <a:pt x="244556" y="549453"/>
                      </a:cubicBezTo>
                      <a:cubicBezTo>
                        <a:pt x="247231" y="554471"/>
                        <a:pt x="253297" y="553190"/>
                        <a:pt x="257816" y="555577"/>
                      </a:cubicBezTo>
                      <a:cubicBezTo>
                        <a:pt x="260943" y="557224"/>
                        <a:pt x="263541" y="559104"/>
                        <a:pt x="266391" y="561209"/>
                      </a:cubicBezTo>
                      <a:cubicBezTo>
                        <a:pt x="267401" y="561953"/>
                        <a:pt x="268452" y="562519"/>
                        <a:pt x="269155" y="563548"/>
                      </a:cubicBezTo>
                      <a:cubicBezTo>
                        <a:pt x="269610" y="564207"/>
                        <a:pt x="269703" y="565165"/>
                        <a:pt x="270180" y="565802"/>
                      </a:cubicBezTo>
                      <a:cubicBezTo>
                        <a:pt x="271387" y="567397"/>
                        <a:pt x="273985" y="567644"/>
                        <a:pt x="275436" y="569084"/>
                      </a:cubicBezTo>
                      <a:cubicBezTo>
                        <a:pt x="276006" y="569650"/>
                        <a:pt x="276438" y="571071"/>
                        <a:pt x="277160" y="571511"/>
                      </a:cubicBezTo>
                      <a:cubicBezTo>
                        <a:pt x="277508" y="571722"/>
                        <a:pt x="279092" y="572004"/>
                        <a:pt x="279018" y="571978"/>
                      </a:cubicBezTo>
                      <a:cubicBezTo>
                        <a:pt x="280965" y="572733"/>
                        <a:pt x="281549" y="573843"/>
                        <a:pt x="283626" y="573898"/>
                      </a:cubicBezTo>
                      <a:cubicBezTo>
                        <a:pt x="284517" y="573924"/>
                        <a:pt x="285406" y="573858"/>
                        <a:pt x="286294" y="573872"/>
                      </a:cubicBezTo>
                      <a:cubicBezTo>
                        <a:pt x="289773" y="573935"/>
                        <a:pt x="289676" y="576400"/>
                        <a:pt x="292537" y="577765"/>
                      </a:cubicBezTo>
                      <a:cubicBezTo>
                        <a:pt x="294173" y="578546"/>
                        <a:pt x="295431" y="578072"/>
                        <a:pt x="297141" y="578439"/>
                      </a:cubicBezTo>
                      <a:cubicBezTo>
                        <a:pt x="298196" y="578668"/>
                        <a:pt x="299724" y="579308"/>
                        <a:pt x="300712" y="579797"/>
                      </a:cubicBezTo>
                      <a:cubicBezTo>
                        <a:pt x="301123" y="580000"/>
                        <a:pt x="301608" y="580333"/>
                        <a:pt x="301993" y="580515"/>
                      </a:cubicBezTo>
                      <a:cubicBezTo>
                        <a:pt x="304199" y="581562"/>
                        <a:pt x="306352" y="581440"/>
                        <a:pt x="308769" y="581802"/>
                      </a:cubicBezTo>
                      <a:cubicBezTo>
                        <a:pt x="311978" y="582291"/>
                        <a:pt x="311115" y="582942"/>
                        <a:pt x="312651" y="584996"/>
                      </a:cubicBezTo>
                      <a:cubicBezTo>
                        <a:pt x="313454" y="586073"/>
                        <a:pt x="314727" y="586380"/>
                        <a:pt x="315297" y="587734"/>
                      </a:cubicBezTo>
                      <a:cubicBezTo>
                        <a:pt x="316208" y="589888"/>
                        <a:pt x="315893" y="589603"/>
                        <a:pt x="318140" y="590262"/>
                      </a:cubicBezTo>
                      <a:cubicBezTo>
                        <a:pt x="319357" y="590621"/>
                        <a:pt x="320279" y="591490"/>
                        <a:pt x="321574" y="591679"/>
                      </a:cubicBezTo>
                      <a:cubicBezTo>
                        <a:pt x="322573" y="591834"/>
                        <a:pt x="323843" y="591612"/>
                        <a:pt x="324857" y="591605"/>
                      </a:cubicBezTo>
                      <a:cubicBezTo>
                        <a:pt x="326592" y="591594"/>
                        <a:pt x="328321" y="591605"/>
                        <a:pt x="330056" y="591605"/>
                      </a:cubicBezTo>
                      <a:cubicBezTo>
                        <a:pt x="332395" y="591605"/>
                        <a:pt x="335597" y="592175"/>
                        <a:pt x="337799" y="591642"/>
                      </a:cubicBezTo>
                      <a:cubicBezTo>
                        <a:pt x="339449" y="591239"/>
                        <a:pt x="341181" y="590343"/>
                        <a:pt x="342746" y="589411"/>
                      </a:cubicBezTo>
                      <a:cubicBezTo>
                        <a:pt x="343483" y="588970"/>
                        <a:pt x="345215" y="588282"/>
                        <a:pt x="345796" y="587749"/>
                      </a:cubicBezTo>
                      <a:cubicBezTo>
                        <a:pt x="347188" y="586461"/>
                        <a:pt x="345852" y="586391"/>
                        <a:pt x="348557" y="585644"/>
                      </a:cubicBezTo>
                      <a:cubicBezTo>
                        <a:pt x="350985" y="584970"/>
                        <a:pt x="353405" y="585311"/>
                        <a:pt x="355651" y="584256"/>
                      </a:cubicBezTo>
                      <a:cubicBezTo>
                        <a:pt x="357265" y="583501"/>
                        <a:pt x="358945" y="582683"/>
                        <a:pt x="360514" y="581821"/>
                      </a:cubicBezTo>
                      <a:cubicBezTo>
                        <a:pt x="361761" y="581136"/>
                        <a:pt x="363579" y="580755"/>
                        <a:pt x="364408" y="579826"/>
                      </a:cubicBezTo>
                      <a:cubicBezTo>
                        <a:pt x="365766" y="578309"/>
                        <a:pt x="365670" y="576748"/>
                        <a:pt x="365662" y="574764"/>
                      </a:cubicBezTo>
                      <a:cubicBezTo>
                        <a:pt x="365640" y="571349"/>
                        <a:pt x="366158" y="567537"/>
                        <a:pt x="364389" y="564429"/>
                      </a:cubicBezTo>
                      <a:cubicBezTo>
                        <a:pt x="363308" y="562534"/>
                        <a:pt x="361769" y="560821"/>
                        <a:pt x="360644" y="558893"/>
                      </a:cubicBezTo>
                      <a:cubicBezTo>
                        <a:pt x="359955" y="557724"/>
                        <a:pt x="359826" y="556484"/>
                        <a:pt x="359323" y="555381"/>
                      </a:cubicBezTo>
                      <a:cubicBezTo>
                        <a:pt x="357831" y="552099"/>
                        <a:pt x="357583" y="548994"/>
                        <a:pt x="357528" y="545286"/>
                      </a:cubicBezTo>
                      <a:cubicBezTo>
                        <a:pt x="357487" y="542533"/>
                        <a:pt x="358153" y="541134"/>
                        <a:pt x="359756" y="539158"/>
                      </a:cubicBezTo>
                      <a:cubicBezTo>
                        <a:pt x="360570" y="538156"/>
                        <a:pt x="360858" y="537404"/>
                        <a:pt x="361399" y="536228"/>
                      </a:cubicBezTo>
                      <a:cubicBezTo>
                        <a:pt x="361699" y="535576"/>
                        <a:pt x="361983" y="535077"/>
                        <a:pt x="362476" y="534566"/>
                      </a:cubicBezTo>
                      <a:cubicBezTo>
                        <a:pt x="363116" y="533900"/>
                        <a:pt x="364252" y="533711"/>
                        <a:pt x="364807" y="533104"/>
                      </a:cubicBezTo>
                      <a:cubicBezTo>
                        <a:pt x="365140" y="532742"/>
                        <a:pt x="365155" y="532120"/>
                        <a:pt x="365444" y="531772"/>
                      </a:cubicBezTo>
                      <a:cubicBezTo>
                        <a:pt x="365999" y="531106"/>
                        <a:pt x="366680" y="530969"/>
                        <a:pt x="367368" y="530499"/>
                      </a:cubicBezTo>
                      <a:cubicBezTo>
                        <a:pt x="369985" y="528705"/>
                        <a:pt x="374566" y="525726"/>
                        <a:pt x="373819" y="522155"/>
                      </a:cubicBezTo>
                      <a:cubicBezTo>
                        <a:pt x="373545" y="520841"/>
                        <a:pt x="372831" y="519649"/>
                        <a:pt x="372316" y="518428"/>
                      </a:cubicBezTo>
                      <a:cubicBezTo>
                        <a:pt x="372054" y="517792"/>
                        <a:pt x="371968" y="516922"/>
                        <a:pt x="371461" y="516419"/>
                      </a:cubicBezTo>
                      <a:cubicBezTo>
                        <a:pt x="370732" y="515679"/>
                        <a:pt x="369400" y="516005"/>
                        <a:pt x="368578" y="515590"/>
                      </a:cubicBezTo>
                      <a:cubicBezTo>
                        <a:pt x="367735" y="515161"/>
                        <a:pt x="367305" y="514317"/>
                        <a:pt x="366402" y="513995"/>
                      </a:cubicBezTo>
                      <a:cubicBezTo>
                        <a:pt x="365925" y="513825"/>
                        <a:pt x="364752" y="514062"/>
                        <a:pt x="364226" y="514069"/>
                      </a:cubicBezTo>
                      <a:cubicBezTo>
                        <a:pt x="362920" y="514095"/>
                        <a:pt x="361073" y="514369"/>
                        <a:pt x="359778" y="514143"/>
                      </a:cubicBezTo>
                      <a:cubicBezTo>
                        <a:pt x="356610" y="513588"/>
                        <a:pt x="358257" y="511220"/>
                        <a:pt x="356921" y="509192"/>
                      </a:cubicBezTo>
                      <a:cubicBezTo>
                        <a:pt x="356232" y="508156"/>
                        <a:pt x="354482" y="507571"/>
                        <a:pt x="353472" y="506883"/>
                      </a:cubicBezTo>
                      <a:cubicBezTo>
                        <a:pt x="353105" y="505961"/>
                        <a:pt x="352421" y="505406"/>
                        <a:pt x="351421" y="505218"/>
                      </a:cubicBezTo>
                      <a:cubicBezTo>
                        <a:pt x="350885" y="505214"/>
                        <a:pt x="350344" y="505203"/>
                        <a:pt x="349808" y="505195"/>
                      </a:cubicBezTo>
                      <a:cubicBezTo>
                        <a:pt x="347924" y="507597"/>
                        <a:pt x="352742" y="510454"/>
                        <a:pt x="351499" y="512426"/>
                      </a:cubicBezTo>
                      <a:cubicBezTo>
                        <a:pt x="351407" y="512578"/>
                        <a:pt x="350540" y="512707"/>
                        <a:pt x="350319" y="512918"/>
                      </a:cubicBezTo>
                      <a:cubicBezTo>
                        <a:pt x="350045" y="513189"/>
                        <a:pt x="350056" y="513725"/>
                        <a:pt x="349786" y="514006"/>
                      </a:cubicBezTo>
                      <a:cubicBezTo>
                        <a:pt x="349112" y="514695"/>
                        <a:pt x="348553" y="514902"/>
                        <a:pt x="347584" y="515187"/>
                      </a:cubicBezTo>
                      <a:cubicBezTo>
                        <a:pt x="345322" y="515845"/>
                        <a:pt x="342809" y="515549"/>
                        <a:pt x="340430" y="515549"/>
                      </a:cubicBezTo>
                      <a:cubicBezTo>
                        <a:pt x="338975" y="515549"/>
                        <a:pt x="337291" y="515805"/>
                        <a:pt x="335867" y="515579"/>
                      </a:cubicBezTo>
                      <a:cubicBezTo>
                        <a:pt x="334364" y="515346"/>
                        <a:pt x="334645" y="514646"/>
                        <a:pt x="333476" y="514103"/>
                      </a:cubicBezTo>
                      <a:cubicBezTo>
                        <a:pt x="332736" y="513762"/>
                        <a:pt x="331592" y="514195"/>
                        <a:pt x="330789" y="514106"/>
                      </a:cubicBezTo>
                      <a:cubicBezTo>
                        <a:pt x="329398" y="513951"/>
                        <a:pt x="328054" y="513525"/>
                        <a:pt x="326666" y="513340"/>
                      </a:cubicBezTo>
                      <a:cubicBezTo>
                        <a:pt x="325256" y="513155"/>
                        <a:pt x="324812" y="512441"/>
                        <a:pt x="323473" y="511701"/>
                      </a:cubicBezTo>
                      <a:cubicBezTo>
                        <a:pt x="321396" y="510550"/>
                        <a:pt x="321319" y="510472"/>
                        <a:pt x="321348" y="508104"/>
                      </a:cubicBezTo>
                      <a:cubicBezTo>
                        <a:pt x="321374" y="506084"/>
                        <a:pt x="320852" y="503619"/>
                        <a:pt x="322063" y="501861"/>
                      </a:cubicBezTo>
                      <a:cubicBezTo>
                        <a:pt x="322384" y="501399"/>
                        <a:pt x="323165" y="501029"/>
                        <a:pt x="323410" y="500633"/>
                      </a:cubicBezTo>
                      <a:cubicBezTo>
                        <a:pt x="323595" y="500337"/>
                        <a:pt x="323484" y="499919"/>
                        <a:pt x="323706" y="499608"/>
                      </a:cubicBezTo>
                      <a:cubicBezTo>
                        <a:pt x="324398" y="498638"/>
                        <a:pt x="325182" y="497883"/>
                        <a:pt x="326133" y="497114"/>
                      </a:cubicBezTo>
                      <a:cubicBezTo>
                        <a:pt x="327954" y="495626"/>
                        <a:pt x="329427" y="494805"/>
                        <a:pt x="331637" y="494131"/>
                      </a:cubicBezTo>
                      <a:cubicBezTo>
                        <a:pt x="332725" y="493805"/>
                        <a:pt x="334353" y="493876"/>
                        <a:pt x="335297" y="493232"/>
                      </a:cubicBezTo>
                      <a:cubicBezTo>
                        <a:pt x="336300" y="492544"/>
                        <a:pt x="336370" y="491977"/>
                        <a:pt x="337569" y="491522"/>
                      </a:cubicBezTo>
                      <a:cubicBezTo>
                        <a:pt x="339667" y="490730"/>
                        <a:pt x="341644" y="490431"/>
                        <a:pt x="343879" y="490445"/>
                      </a:cubicBezTo>
                      <a:cubicBezTo>
                        <a:pt x="345152" y="490449"/>
                        <a:pt x="349730" y="491156"/>
                        <a:pt x="350548" y="490408"/>
                      </a:cubicBezTo>
                      <a:cubicBezTo>
                        <a:pt x="351262" y="489761"/>
                        <a:pt x="350714" y="488517"/>
                        <a:pt x="350951" y="487555"/>
                      </a:cubicBezTo>
                      <a:cubicBezTo>
                        <a:pt x="351170" y="486689"/>
                        <a:pt x="351562" y="486245"/>
                        <a:pt x="351640" y="485294"/>
                      </a:cubicBezTo>
                      <a:cubicBezTo>
                        <a:pt x="351677" y="484854"/>
                        <a:pt x="351421" y="484177"/>
                        <a:pt x="351551" y="483751"/>
                      </a:cubicBezTo>
                      <a:cubicBezTo>
                        <a:pt x="351780" y="482982"/>
                        <a:pt x="352450" y="482956"/>
                        <a:pt x="352761" y="482341"/>
                      </a:cubicBezTo>
                      <a:cubicBezTo>
                        <a:pt x="353216" y="481442"/>
                        <a:pt x="353101" y="480606"/>
                        <a:pt x="353683" y="479777"/>
                      </a:cubicBezTo>
                      <a:cubicBezTo>
                        <a:pt x="354552" y="478541"/>
                        <a:pt x="356902" y="476894"/>
                        <a:pt x="358286" y="476180"/>
                      </a:cubicBezTo>
                      <a:cubicBezTo>
                        <a:pt x="358912" y="475847"/>
                        <a:pt x="360026" y="475921"/>
                        <a:pt x="360544" y="475547"/>
                      </a:cubicBezTo>
                      <a:cubicBezTo>
                        <a:pt x="361314" y="474989"/>
                        <a:pt x="360932" y="474285"/>
                        <a:pt x="361373" y="473623"/>
                      </a:cubicBezTo>
                      <a:cubicBezTo>
                        <a:pt x="361917" y="472805"/>
                        <a:pt x="362850" y="472350"/>
                        <a:pt x="363708" y="472043"/>
                      </a:cubicBezTo>
                      <a:cubicBezTo>
                        <a:pt x="364944" y="471603"/>
                        <a:pt x="366365" y="471651"/>
                        <a:pt x="367579" y="471262"/>
                      </a:cubicBezTo>
                      <a:cubicBezTo>
                        <a:pt x="368645" y="470922"/>
                        <a:pt x="368434" y="470337"/>
                        <a:pt x="369293" y="469904"/>
                      </a:cubicBezTo>
                      <a:cubicBezTo>
                        <a:pt x="370484" y="469316"/>
                        <a:pt x="372072" y="469294"/>
                        <a:pt x="373345" y="468694"/>
                      </a:cubicBezTo>
                      <a:cubicBezTo>
                        <a:pt x="374603" y="468098"/>
                        <a:pt x="375266" y="467162"/>
                        <a:pt x="376372" y="466474"/>
                      </a:cubicBezTo>
                      <a:cubicBezTo>
                        <a:pt x="377216" y="465945"/>
                        <a:pt x="378123" y="466174"/>
                        <a:pt x="378970" y="465734"/>
                      </a:cubicBezTo>
                      <a:cubicBezTo>
                        <a:pt x="379411" y="465504"/>
                        <a:pt x="379662" y="464916"/>
                        <a:pt x="380114" y="464668"/>
                      </a:cubicBezTo>
                      <a:cubicBezTo>
                        <a:pt x="380429" y="464490"/>
                        <a:pt x="380932" y="464820"/>
                        <a:pt x="381180" y="464657"/>
                      </a:cubicBezTo>
                      <a:cubicBezTo>
                        <a:pt x="381505" y="464446"/>
                        <a:pt x="381657" y="464035"/>
                        <a:pt x="381890" y="463869"/>
                      </a:cubicBezTo>
                      <a:cubicBezTo>
                        <a:pt x="382849" y="463184"/>
                        <a:pt x="383526" y="463099"/>
                        <a:pt x="384729" y="462588"/>
                      </a:cubicBezTo>
                      <a:cubicBezTo>
                        <a:pt x="386505" y="461837"/>
                        <a:pt x="387756" y="461082"/>
                        <a:pt x="389244" y="459795"/>
                      </a:cubicBezTo>
                      <a:cubicBezTo>
                        <a:pt x="390073" y="459080"/>
                        <a:pt x="391065" y="458525"/>
                        <a:pt x="392071" y="458118"/>
                      </a:cubicBezTo>
                      <a:cubicBezTo>
                        <a:pt x="392501" y="457941"/>
                        <a:pt x="392930" y="458003"/>
                        <a:pt x="393367" y="457793"/>
                      </a:cubicBezTo>
                      <a:cubicBezTo>
                        <a:pt x="393829" y="457563"/>
                        <a:pt x="393981" y="457015"/>
                        <a:pt x="394396" y="456808"/>
                      </a:cubicBezTo>
                      <a:cubicBezTo>
                        <a:pt x="396157" y="455916"/>
                        <a:pt x="399062" y="456449"/>
                        <a:pt x="401076" y="456472"/>
                      </a:cubicBezTo>
                      <a:cubicBezTo>
                        <a:pt x="403070" y="456497"/>
                        <a:pt x="404388" y="455705"/>
                        <a:pt x="406327" y="455731"/>
                      </a:cubicBezTo>
                      <a:cubicBezTo>
                        <a:pt x="408573" y="455757"/>
                        <a:pt x="411072" y="456039"/>
                        <a:pt x="413292" y="455761"/>
                      </a:cubicBezTo>
                      <a:cubicBezTo>
                        <a:pt x="414121" y="455661"/>
                        <a:pt x="414680" y="455254"/>
                        <a:pt x="415461" y="455058"/>
                      </a:cubicBezTo>
                      <a:cubicBezTo>
                        <a:pt x="416538" y="454795"/>
                        <a:pt x="418403" y="455606"/>
                        <a:pt x="419276" y="454925"/>
                      </a:cubicBezTo>
                      <a:cubicBezTo>
                        <a:pt x="419857" y="454481"/>
                        <a:pt x="419791" y="453481"/>
                        <a:pt x="420198" y="452949"/>
                      </a:cubicBezTo>
                      <a:cubicBezTo>
                        <a:pt x="420712" y="452271"/>
                        <a:pt x="421441" y="452031"/>
                        <a:pt x="422167" y="451716"/>
                      </a:cubicBezTo>
                      <a:cubicBezTo>
                        <a:pt x="422674" y="451487"/>
                        <a:pt x="423425" y="451435"/>
                        <a:pt x="423906" y="451135"/>
                      </a:cubicBezTo>
                      <a:cubicBezTo>
                        <a:pt x="424265" y="450906"/>
                        <a:pt x="424206" y="450266"/>
                        <a:pt x="424672" y="449992"/>
                      </a:cubicBezTo>
                      <a:cubicBezTo>
                        <a:pt x="425649" y="449418"/>
                        <a:pt x="426519" y="449307"/>
                        <a:pt x="427518" y="448523"/>
                      </a:cubicBezTo>
                      <a:cubicBezTo>
                        <a:pt x="428584" y="447683"/>
                        <a:pt x="428765" y="447886"/>
                        <a:pt x="429916" y="447624"/>
                      </a:cubicBezTo>
                      <a:cubicBezTo>
                        <a:pt x="431604" y="447239"/>
                        <a:pt x="432703" y="445873"/>
                        <a:pt x="434305" y="445366"/>
                      </a:cubicBezTo>
                      <a:cubicBezTo>
                        <a:pt x="435205" y="445081"/>
                        <a:pt x="435630" y="445215"/>
                        <a:pt x="436548" y="444682"/>
                      </a:cubicBezTo>
                      <a:cubicBezTo>
                        <a:pt x="437388" y="444193"/>
                        <a:pt x="438706" y="443760"/>
                        <a:pt x="439468" y="443216"/>
                      </a:cubicBezTo>
                      <a:cubicBezTo>
                        <a:pt x="440497" y="442487"/>
                        <a:pt x="440841" y="440400"/>
                        <a:pt x="441685" y="439127"/>
                      </a:cubicBezTo>
                      <a:cubicBezTo>
                        <a:pt x="442788" y="437477"/>
                        <a:pt x="443850" y="436907"/>
                        <a:pt x="444653" y="435049"/>
                      </a:cubicBezTo>
                      <a:cubicBezTo>
                        <a:pt x="445345" y="433432"/>
                        <a:pt x="447144" y="433055"/>
                        <a:pt x="448017" y="431375"/>
                      </a:cubicBezTo>
                      <a:cubicBezTo>
                        <a:pt x="448746" y="429976"/>
                        <a:pt x="449105" y="428348"/>
                        <a:pt x="449834" y="426949"/>
                      </a:cubicBezTo>
                      <a:cubicBezTo>
                        <a:pt x="450730" y="425240"/>
                        <a:pt x="450574" y="423796"/>
                        <a:pt x="450574" y="421820"/>
                      </a:cubicBezTo>
                      <a:cubicBezTo>
                        <a:pt x="450574" y="419948"/>
                        <a:pt x="451096" y="417269"/>
                        <a:pt x="450637" y="415500"/>
                      </a:cubicBezTo>
                      <a:cubicBezTo>
                        <a:pt x="450289" y="414149"/>
                        <a:pt x="448979" y="414075"/>
                        <a:pt x="448446" y="412921"/>
                      </a:cubicBezTo>
                      <a:cubicBezTo>
                        <a:pt x="448132" y="412255"/>
                        <a:pt x="448161" y="411052"/>
                        <a:pt x="447991" y="410338"/>
                      </a:cubicBezTo>
                      <a:cubicBezTo>
                        <a:pt x="447640" y="408884"/>
                        <a:pt x="447125" y="407707"/>
                        <a:pt x="446885" y="406304"/>
                      </a:cubicBezTo>
                      <a:cubicBezTo>
                        <a:pt x="446537" y="404310"/>
                        <a:pt x="446133" y="402386"/>
                        <a:pt x="445415" y="400528"/>
                      </a:cubicBezTo>
                      <a:cubicBezTo>
                        <a:pt x="444446" y="398008"/>
                        <a:pt x="441285" y="393471"/>
                        <a:pt x="440978" y="390770"/>
                      </a:cubicBezTo>
                      <a:cubicBezTo>
                        <a:pt x="439916" y="390563"/>
                        <a:pt x="440304" y="388905"/>
                        <a:pt x="439772" y="388165"/>
                      </a:cubicBezTo>
                      <a:cubicBezTo>
                        <a:pt x="439202" y="387369"/>
                        <a:pt x="437995" y="386988"/>
                        <a:pt x="437244" y="386344"/>
                      </a:cubicBezTo>
                      <a:cubicBezTo>
                        <a:pt x="435963" y="385241"/>
                        <a:pt x="434794" y="384113"/>
                        <a:pt x="433795" y="382832"/>
                      </a:cubicBezTo>
                      <a:cubicBezTo>
                        <a:pt x="432688" y="381419"/>
                        <a:pt x="431334" y="381160"/>
                        <a:pt x="429916" y="380087"/>
                      </a:cubicBezTo>
                      <a:cubicBezTo>
                        <a:pt x="428643" y="379117"/>
                        <a:pt x="427229" y="378281"/>
                        <a:pt x="426038" y="377456"/>
                      </a:cubicBezTo>
                      <a:cubicBezTo>
                        <a:pt x="425113" y="376815"/>
                        <a:pt x="424302" y="376856"/>
                        <a:pt x="423232" y="376416"/>
                      </a:cubicBezTo>
                      <a:cubicBezTo>
                        <a:pt x="422352" y="376053"/>
                        <a:pt x="421756" y="375154"/>
                        <a:pt x="420938" y="374836"/>
                      </a:cubicBezTo>
                      <a:cubicBezTo>
                        <a:pt x="419476" y="374269"/>
                        <a:pt x="417814" y="374580"/>
                        <a:pt x="416245" y="374184"/>
                      </a:cubicBezTo>
                      <a:cubicBezTo>
                        <a:pt x="414399" y="373707"/>
                        <a:pt x="412248" y="373337"/>
                        <a:pt x="410520" y="372719"/>
                      </a:cubicBezTo>
                      <a:cubicBezTo>
                        <a:pt x="409258" y="372275"/>
                        <a:pt x="407989" y="371250"/>
                        <a:pt x="406679" y="370995"/>
                      </a:cubicBezTo>
                      <a:cubicBezTo>
                        <a:pt x="405187" y="370710"/>
                        <a:pt x="403736" y="370957"/>
                        <a:pt x="402245" y="370669"/>
                      </a:cubicBezTo>
                      <a:cubicBezTo>
                        <a:pt x="401216" y="370473"/>
                        <a:pt x="398577" y="370369"/>
                        <a:pt x="397782" y="369914"/>
                      </a:cubicBezTo>
                      <a:cubicBezTo>
                        <a:pt x="396942" y="369426"/>
                        <a:pt x="396590" y="368278"/>
                        <a:pt x="395761" y="367634"/>
                      </a:cubicBezTo>
                      <a:cubicBezTo>
                        <a:pt x="395273" y="367257"/>
                        <a:pt x="394240" y="366857"/>
                        <a:pt x="393711" y="366587"/>
                      </a:cubicBezTo>
                      <a:cubicBezTo>
                        <a:pt x="391931" y="365692"/>
                        <a:pt x="390713" y="364678"/>
                        <a:pt x="389159" y="363483"/>
                      </a:cubicBezTo>
                      <a:cubicBezTo>
                        <a:pt x="388448" y="362935"/>
                        <a:pt x="387823" y="362939"/>
                        <a:pt x="387083" y="362587"/>
                      </a:cubicBezTo>
                      <a:cubicBezTo>
                        <a:pt x="386224" y="362176"/>
                        <a:pt x="385280" y="361185"/>
                        <a:pt x="384536" y="360592"/>
                      </a:cubicBezTo>
                      <a:cubicBezTo>
                        <a:pt x="383430" y="359719"/>
                        <a:pt x="382212" y="358050"/>
                        <a:pt x="381487" y="356781"/>
                      </a:cubicBezTo>
                      <a:cubicBezTo>
                        <a:pt x="379996" y="354183"/>
                        <a:pt x="378948" y="351449"/>
                        <a:pt x="377794" y="348651"/>
                      </a:cubicBezTo>
                      <a:cubicBezTo>
                        <a:pt x="377057" y="346864"/>
                        <a:pt x="377468" y="344640"/>
                        <a:pt x="377460" y="342727"/>
                      </a:cubicBezTo>
                      <a:cubicBezTo>
                        <a:pt x="377460" y="340999"/>
                        <a:pt x="377275" y="339196"/>
                        <a:pt x="377409" y="337483"/>
                      </a:cubicBezTo>
                      <a:cubicBezTo>
                        <a:pt x="377549" y="335707"/>
                        <a:pt x="378793" y="334837"/>
                        <a:pt x="378974" y="333213"/>
                      </a:cubicBezTo>
                      <a:cubicBezTo>
                        <a:pt x="379118" y="331932"/>
                        <a:pt x="378796" y="330733"/>
                        <a:pt x="379107" y="329464"/>
                      </a:cubicBezTo>
                      <a:cubicBezTo>
                        <a:pt x="379448" y="328077"/>
                        <a:pt x="380266" y="327177"/>
                        <a:pt x="380443" y="325816"/>
                      </a:cubicBezTo>
                      <a:cubicBezTo>
                        <a:pt x="380625" y="324465"/>
                        <a:pt x="380417" y="322892"/>
                        <a:pt x="380417" y="321523"/>
                      </a:cubicBezTo>
                      <a:cubicBezTo>
                        <a:pt x="380417" y="320535"/>
                        <a:pt x="380121" y="318955"/>
                        <a:pt x="380429" y="318048"/>
                      </a:cubicBezTo>
                      <a:cubicBezTo>
                        <a:pt x="380662" y="317349"/>
                        <a:pt x="381346" y="317020"/>
                        <a:pt x="381805" y="316428"/>
                      </a:cubicBezTo>
                      <a:cubicBezTo>
                        <a:pt x="382597" y="315414"/>
                        <a:pt x="382723" y="314315"/>
                        <a:pt x="383208" y="313156"/>
                      </a:cubicBezTo>
                      <a:cubicBezTo>
                        <a:pt x="383870" y="311572"/>
                        <a:pt x="385132" y="310692"/>
                        <a:pt x="385976" y="309252"/>
                      </a:cubicBezTo>
                      <a:cubicBezTo>
                        <a:pt x="386583" y="308216"/>
                        <a:pt x="386635" y="306984"/>
                        <a:pt x="387205" y="305970"/>
                      </a:cubicBezTo>
                      <a:cubicBezTo>
                        <a:pt x="387812" y="304893"/>
                        <a:pt x="388974" y="304397"/>
                        <a:pt x="389544" y="303261"/>
                      </a:cubicBezTo>
                      <a:cubicBezTo>
                        <a:pt x="390258" y="301844"/>
                        <a:pt x="389673" y="300593"/>
                        <a:pt x="390143" y="299202"/>
                      </a:cubicBezTo>
                      <a:cubicBezTo>
                        <a:pt x="390561" y="297966"/>
                        <a:pt x="391764" y="297303"/>
                        <a:pt x="392453" y="296253"/>
                      </a:cubicBezTo>
                      <a:cubicBezTo>
                        <a:pt x="392867" y="295612"/>
                        <a:pt x="392982" y="294539"/>
                        <a:pt x="393489" y="293980"/>
                      </a:cubicBezTo>
                      <a:cubicBezTo>
                        <a:pt x="394070" y="293340"/>
                        <a:pt x="394592" y="293681"/>
                        <a:pt x="395125" y="293237"/>
                      </a:cubicBezTo>
                      <a:cubicBezTo>
                        <a:pt x="395913" y="292574"/>
                        <a:pt x="396253" y="291705"/>
                        <a:pt x="397186" y="290898"/>
                      </a:cubicBezTo>
                      <a:cubicBezTo>
                        <a:pt x="399369" y="289003"/>
                        <a:pt x="401742" y="287560"/>
                        <a:pt x="404062" y="285939"/>
                      </a:cubicBezTo>
                      <a:cubicBezTo>
                        <a:pt x="405102" y="285214"/>
                        <a:pt x="406161" y="284304"/>
                        <a:pt x="407178" y="283556"/>
                      </a:cubicBezTo>
                      <a:cubicBezTo>
                        <a:pt x="408322" y="282727"/>
                        <a:pt x="408411" y="281754"/>
                        <a:pt x="409554" y="281092"/>
                      </a:cubicBezTo>
                      <a:cubicBezTo>
                        <a:pt x="410790" y="280378"/>
                        <a:pt x="410998" y="280759"/>
                        <a:pt x="411945" y="279678"/>
                      </a:cubicBezTo>
                      <a:cubicBezTo>
                        <a:pt x="412863" y="278627"/>
                        <a:pt x="413162" y="277943"/>
                        <a:pt x="414587" y="277243"/>
                      </a:cubicBezTo>
                      <a:cubicBezTo>
                        <a:pt x="416297" y="276403"/>
                        <a:pt x="416960" y="275297"/>
                        <a:pt x="418403" y="274142"/>
                      </a:cubicBezTo>
                      <a:cubicBezTo>
                        <a:pt x="419987" y="272873"/>
                        <a:pt x="422137" y="273077"/>
                        <a:pt x="423828" y="271681"/>
                      </a:cubicBezTo>
                      <a:cubicBezTo>
                        <a:pt x="426604" y="269398"/>
                        <a:pt x="429565" y="270061"/>
                        <a:pt x="432755" y="268788"/>
                      </a:cubicBezTo>
                      <a:cubicBezTo>
                        <a:pt x="432596" y="266778"/>
                        <a:pt x="435634" y="267452"/>
                        <a:pt x="436911" y="267452"/>
                      </a:cubicBezTo>
                      <a:cubicBezTo>
                        <a:pt x="439587" y="267463"/>
                        <a:pt x="442259" y="267474"/>
                        <a:pt x="444931" y="267456"/>
                      </a:cubicBezTo>
                      <a:cubicBezTo>
                        <a:pt x="448957" y="267430"/>
                        <a:pt x="452236" y="269054"/>
                        <a:pt x="456196" y="268962"/>
                      </a:cubicBezTo>
                      <a:cubicBezTo>
                        <a:pt x="456966" y="269017"/>
                        <a:pt x="457728" y="268973"/>
                        <a:pt x="458490" y="268817"/>
                      </a:cubicBezTo>
                      <a:cubicBezTo>
                        <a:pt x="458849" y="268418"/>
                        <a:pt x="458909" y="267970"/>
                        <a:pt x="458675" y="267467"/>
                      </a:cubicBezTo>
                      <a:cubicBezTo>
                        <a:pt x="458990" y="266778"/>
                        <a:pt x="459179" y="265961"/>
                        <a:pt x="459427" y="265239"/>
                      </a:cubicBezTo>
                      <a:cubicBezTo>
                        <a:pt x="460060" y="263452"/>
                        <a:pt x="461137" y="262882"/>
                        <a:pt x="462543" y="261727"/>
                      </a:cubicBezTo>
                      <a:cubicBezTo>
                        <a:pt x="465348" y="259433"/>
                        <a:pt x="469693" y="257664"/>
                        <a:pt x="473286" y="258704"/>
                      </a:cubicBezTo>
                      <a:cubicBezTo>
                        <a:pt x="472498" y="260458"/>
                        <a:pt x="471188" y="261794"/>
                        <a:pt x="470185" y="263389"/>
                      </a:cubicBezTo>
                      <a:cubicBezTo>
                        <a:pt x="469441" y="264565"/>
                        <a:pt x="469545" y="267019"/>
                        <a:pt x="467672" y="266815"/>
                      </a:cubicBezTo>
                      <a:cubicBezTo>
                        <a:pt x="467150" y="267881"/>
                        <a:pt x="467543" y="269905"/>
                        <a:pt x="467543" y="271123"/>
                      </a:cubicBezTo>
                      <a:cubicBezTo>
                        <a:pt x="467543" y="272636"/>
                        <a:pt x="467254" y="274472"/>
                        <a:pt x="467543" y="275948"/>
                      </a:cubicBezTo>
                      <a:cubicBezTo>
                        <a:pt x="467883" y="277665"/>
                        <a:pt x="468501" y="277347"/>
                        <a:pt x="469623" y="278557"/>
                      </a:cubicBezTo>
                      <a:cubicBezTo>
                        <a:pt x="469963" y="278923"/>
                        <a:pt x="470359" y="279760"/>
                        <a:pt x="470637" y="280019"/>
                      </a:cubicBezTo>
                      <a:cubicBezTo>
                        <a:pt x="471614" y="280936"/>
                        <a:pt x="473038" y="281617"/>
                        <a:pt x="474167" y="282405"/>
                      </a:cubicBezTo>
                      <a:cubicBezTo>
                        <a:pt x="475440" y="283290"/>
                        <a:pt x="476902" y="283923"/>
                        <a:pt x="477709" y="285336"/>
                      </a:cubicBezTo>
                      <a:cubicBezTo>
                        <a:pt x="478197" y="286184"/>
                        <a:pt x="478072" y="287383"/>
                        <a:pt x="478764" y="288163"/>
                      </a:cubicBezTo>
                      <a:cubicBezTo>
                        <a:pt x="479241" y="288700"/>
                        <a:pt x="480037" y="288759"/>
                        <a:pt x="480422" y="289303"/>
                      </a:cubicBezTo>
                      <a:cubicBezTo>
                        <a:pt x="480718" y="289718"/>
                        <a:pt x="480625" y="290287"/>
                        <a:pt x="480884" y="290643"/>
                      </a:cubicBezTo>
                      <a:cubicBezTo>
                        <a:pt x="481858" y="292001"/>
                        <a:pt x="483897" y="291812"/>
                        <a:pt x="485507" y="291834"/>
                      </a:cubicBezTo>
                      <a:cubicBezTo>
                        <a:pt x="488427" y="291882"/>
                        <a:pt x="491347" y="292156"/>
                        <a:pt x="494070" y="291116"/>
                      </a:cubicBezTo>
                      <a:cubicBezTo>
                        <a:pt x="495939" y="290402"/>
                        <a:pt x="497549" y="289817"/>
                        <a:pt x="499185" y="288648"/>
                      </a:cubicBezTo>
                      <a:cubicBezTo>
                        <a:pt x="500040" y="288038"/>
                        <a:pt x="500469" y="287704"/>
                        <a:pt x="501531" y="287368"/>
                      </a:cubicBezTo>
                      <a:cubicBezTo>
                        <a:pt x="502079" y="287198"/>
                        <a:pt x="502464" y="287249"/>
                        <a:pt x="502960" y="286994"/>
                      </a:cubicBezTo>
                      <a:cubicBezTo>
                        <a:pt x="503208" y="286864"/>
                        <a:pt x="503619" y="286135"/>
                        <a:pt x="503852" y="285914"/>
                      </a:cubicBezTo>
                      <a:cubicBezTo>
                        <a:pt x="505006" y="284822"/>
                        <a:pt x="506083" y="284770"/>
                        <a:pt x="507434" y="284274"/>
                      </a:cubicBezTo>
                      <a:cubicBezTo>
                        <a:pt x="508755" y="283786"/>
                        <a:pt x="508718" y="283145"/>
                        <a:pt x="509614" y="282202"/>
                      </a:cubicBezTo>
                      <a:cubicBezTo>
                        <a:pt x="510484" y="281292"/>
                        <a:pt x="511394" y="281225"/>
                        <a:pt x="512419" y="280748"/>
                      </a:cubicBezTo>
                      <a:cubicBezTo>
                        <a:pt x="513466" y="280259"/>
                        <a:pt x="513548" y="279993"/>
                        <a:pt x="514377" y="279108"/>
                      </a:cubicBezTo>
                      <a:cubicBezTo>
                        <a:pt x="515372" y="278043"/>
                        <a:pt x="516490" y="277680"/>
                        <a:pt x="517530" y="276784"/>
                      </a:cubicBezTo>
                      <a:cubicBezTo>
                        <a:pt x="519887" y="274764"/>
                        <a:pt x="520579" y="272144"/>
                        <a:pt x="519636" y="269298"/>
                      </a:cubicBezTo>
                      <a:cubicBezTo>
                        <a:pt x="519192" y="267937"/>
                        <a:pt x="518363" y="267156"/>
                        <a:pt x="517586" y="266042"/>
                      </a:cubicBezTo>
                      <a:cubicBezTo>
                        <a:pt x="517116" y="265365"/>
                        <a:pt x="516945" y="264488"/>
                        <a:pt x="516338" y="263888"/>
                      </a:cubicBezTo>
                      <a:cubicBezTo>
                        <a:pt x="515676" y="263241"/>
                        <a:pt x="514795" y="263355"/>
                        <a:pt x="514173" y="262848"/>
                      </a:cubicBezTo>
                      <a:cubicBezTo>
                        <a:pt x="513385" y="262208"/>
                        <a:pt x="513404" y="261642"/>
                        <a:pt x="512989" y="260810"/>
                      </a:cubicBezTo>
                      <a:cubicBezTo>
                        <a:pt x="512460" y="259770"/>
                        <a:pt x="511575" y="258989"/>
                        <a:pt x="511083" y="257860"/>
                      </a:cubicBezTo>
                      <a:cubicBezTo>
                        <a:pt x="510421" y="256332"/>
                        <a:pt x="510528" y="255177"/>
                        <a:pt x="510210" y="253616"/>
                      </a:cubicBezTo>
                      <a:cubicBezTo>
                        <a:pt x="510017" y="252672"/>
                        <a:pt x="509721" y="250415"/>
                        <a:pt x="509137" y="249660"/>
                      </a:cubicBezTo>
                      <a:cubicBezTo>
                        <a:pt x="508926" y="249386"/>
                        <a:pt x="508289" y="249242"/>
                        <a:pt x="508137" y="249024"/>
                      </a:cubicBezTo>
                      <a:cubicBezTo>
                        <a:pt x="507812" y="248554"/>
                        <a:pt x="507556" y="248180"/>
                        <a:pt x="507305" y="247547"/>
                      </a:cubicBezTo>
                      <a:cubicBezTo>
                        <a:pt x="506849" y="246441"/>
                        <a:pt x="506705" y="245416"/>
                        <a:pt x="506664" y="244243"/>
                      </a:cubicBezTo>
                      <a:cubicBezTo>
                        <a:pt x="506561" y="241301"/>
                        <a:pt x="506757" y="238340"/>
                        <a:pt x="506690" y="235395"/>
                      </a:cubicBezTo>
                      <a:cubicBezTo>
                        <a:pt x="506664" y="234218"/>
                        <a:pt x="506168" y="233959"/>
                        <a:pt x="506006" y="233060"/>
                      </a:cubicBezTo>
                      <a:cubicBezTo>
                        <a:pt x="505861" y="232272"/>
                        <a:pt x="506061" y="231487"/>
                        <a:pt x="505795" y="230699"/>
                      </a:cubicBezTo>
                      <a:cubicBezTo>
                        <a:pt x="505014" y="228445"/>
                        <a:pt x="501901" y="225263"/>
                        <a:pt x="500007" y="223953"/>
                      </a:cubicBezTo>
                      <a:cubicBezTo>
                        <a:pt x="498349" y="222798"/>
                        <a:pt x="496920" y="221899"/>
                        <a:pt x="495232" y="220737"/>
                      </a:cubicBezTo>
                      <a:cubicBezTo>
                        <a:pt x="494281" y="220079"/>
                        <a:pt x="493197" y="219908"/>
                        <a:pt x="492283" y="219346"/>
                      </a:cubicBezTo>
                      <a:cubicBezTo>
                        <a:pt x="491228" y="218695"/>
                        <a:pt x="490540" y="217311"/>
                        <a:pt x="489518" y="216493"/>
                      </a:cubicBezTo>
                      <a:cubicBezTo>
                        <a:pt x="488027" y="215283"/>
                        <a:pt x="487638" y="215471"/>
                        <a:pt x="487472" y="213595"/>
                      </a:cubicBezTo>
                      <a:cubicBezTo>
                        <a:pt x="487383" y="212570"/>
                        <a:pt x="487472" y="211523"/>
                        <a:pt x="487435" y="210491"/>
                      </a:cubicBezTo>
                      <a:cubicBezTo>
                        <a:pt x="487438" y="210520"/>
                        <a:pt x="487394" y="210513"/>
                        <a:pt x="487483" y="210605"/>
                      </a:cubicBezTo>
                      <a:cubicBezTo>
                        <a:pt x="487483" y="209281"/>
                        <a:pt x="487116" y="207131"/>
                        <a:pt x="487427" y="205810"/>
                      </a:cubicBezTo>
                      <a:cubicBezTo>
                        <a:pt x="487842" y="204093"/>
                        <a:pt x="489026" y="203512"/>
                        <a:pt x="488974" y="201465"/>
                      </a:cubicBezTo>
                      <a:cubicBezTo>
                        <a:pt x="488926" y="199619"/>
                        <a:pt x="488948" y="197765"/>
                        <a:pt x="488974" y="195922"/>
                      </a:cubicBezTo>
                      <a:cubicBezTo>
                        <a:pt x="488989" y="194741"/>
                        <a:pt x="489248" y="193184"/>
                        <a:pt x="488834" y="192033"/>
                      </a:cubicBezTo>
                      <a:cubicBezTo>
                        <a:pt x="488430" y="190900"/>
                        <a:pt x="487612" y="190453"/>
                        <a:pt x="487424" y="189169"/>
                      </a:cubicBezTo>
                      <a:cubicBezTo>
                        <a:pt x="487205" y="187637"/>
                        <a:pt x="487461" y="185731"/>
                        <a:pt x="487479" y="184169"/>
                      </a:cubicBezTo>
                      <a:cubicBezTo>
                        <a:pt x="487494" y="182530"/>
                        <a:pt x="486943" y="181423"/>
                        <a:pt x="486702" y="179836"/>
                      </a:cubicBezTo>
                      <a:cubicBezTo>
                        <a:pt x="486532" y="178730"/>
                        <a:pt x="486924" y="177593"/>
                        <a:pt x="486706" y="176476"/>
                      </a:cubicBezTo>
                      <a:cubicBezTo>
                        <a:pt x="486447" y="175188"/>
                        <a:pt x="485821" y="173912"/>
                        <a:pt x="485462" y="172620"/>
                      </a:cubicBezTo>
                      <a:cubicBezTo>
                        <a:pt x="484759" y="170041"/>
                        <a:pt x="483745" y="168235"/>
                        <a:pt x="483789" y="165567"/>
                      </a:cubicBezTo>
                      <a:cubicBezTo>
                        <a:pt x="483915" y="159028"/>
                        <a:pt x="483752" y="152475"/>
                        <a:pt x="483786" y="145936"/>
                      </a:cubicBezTo>
                      <a:cubicBezTo>
                        <a:pt x="483801" y="143161"/>
                        <a:pt x="483179" y="139201"/>
                        <a:pt x="481776" y="136729"/>
                      </a:cubicBezTo>
                      <a:cubicBezTo>
                        <a:pt x="480921" y="135234"/>
                        <a:pt x="480425" y="134509"/>
                        <a:pt x="479907" y="132666"/>
                      </a:cubicBezTo>
                      <a:cubicBezTo>
                        <a:pt x="479260" y="130387"/>
                        <a:pt x="478649" y="130394"/>
                        <a:pt x="476484" y="130017"/>
                      </a:cubicBezTo>
                      <a:cubicBezTo>
                        <a:pt x="476277" y="128381"/>
                        <a:pt x="475784" y="128433"/>
                        <a:pt x="475067" y="127212"/>
                      </a:cubicBezTo>
                      <a:cubicBezTo>
                        <a:pt x="474682" y="126560"/>
                        <a:pt x="474585" y="125121"/>
                        <a:pt x="474389" y="124399"/>
                      </a:cubicBezTo>
                      <a:cubicBezTo>
                        <a:pt x="473960" y="122841"/>
                        <a:pt x="473038" y="121872"/>
                        <a:pt x="472469" y="120399"/>
                      </a:cubicBezTo>
                      <a:cubicBezTo>
                        <a:pt x="471910" y="118937"/>
                        <a:pt x="471973" y="117365"/>
                        <a:pt x="471954" y="115836"/>
                      </a:cubicBezTo>
                      <a:cubicBezTo>
                        <a:pt x="471906" y="111559"/>
                        <a:pt x="471969" y="107277"/>
                        <a:pt x="471969" y="103007"/>
                      </a:cubicBezTo>
                      <a:cubicBezTo>
                        <a:pt x="471969" y="101231"/>
                        <a:pt x="471850" y="99417"/>
                        <a:pt x="471954" y="97649"/>
                      </a:cubicBezTo>
                      <a:cubicBezTo>
                        <a:pt x="472073" y="95576"/>
                        <a:pt x="472717" y="93767"/>
                        <a:pt x="472709" y="91639"/>
                      </a:cubicBezTo>
                      <a:cubicBezTo>
                        <a:pt x="472694" y="88238"/>
                        <a:pt x="472735" y="86373"/>
                        <a:pt x="474737" y="83546"/>
                      </a:cubicBezTo>
                      <a:cubicBezTo>
                        <a:pt x="475396" y="82621"/>
                        <a:pt x="476025" y="81578"/>
                        <a:pt x="476710" y="80649"/>
                      </a:cubicBezTo>
                      <a:cubicBezTo>
                        <a:pt x="477557" y="79498"/>
                        <a:pt x="478823" y="79180"/>
                        <a:pt x="479630" y="78051"/>
                      </a:cubicBezTo>
                      <a:cubicBezTo>
                        <a:pt x="481980" y="74769"/>
                        <a:pt x="481602" y="70032"/>
                        <a:pt x="483538" y="66631"/>
                      </a:cubicBezTo>
                      <a:cubicBezTo>
                        <a:pt x="484041" y="65751"/>
                        <a:pt x="484977" y="65410"/>
                        <a:pt x="485318" y="64415"/>
                      </a:cubicBezTo>
                      <a:cubicBezTo>
                        <a:pt x="485640" y="63468"/>
                        <a:pt x="485470" y="63275"/>
                        <a:pt x="485995" y="62354"/>
                      </a:cubicBezTo>
                      <a:cubicBezTo>
                        <a:pt x="486502" y="61484"/>
                        <a:pt x="486432" y="61743"/>
                        <a:pt x="486861" y="60552"/>
                      </a:cubicBezTo>
                      <a:cubicBezTo>
                        <a:pt x="487383" y="59101"/>
                        <a:pt x="488271" y="59205"/>
                        <a:pt x="489011" y="58154"/>
                      </a:cubicBezTo>
                      <a:cubicBezTo>
                        <a:pt x="490266" y="56377"/>
                        <a:pt x="489703" y="55648"/>
                        <a:pt x="491513" y="53765"/>
                      </a:cubicBezTo>
                      <a:cubicBezTo>
                        <a:pt x="492424" y="52814"/>
                        <a:pt x="494174" y="51589"/>
                        <a:pt x="494159" y="50083"/>
                      </a:cubicBezTo>
                      <a:cubicBezTo>
                        <a:pt x="494148" y="48577"/>
                        <a:pt x="492087" y="46164"/>
                        <a:pt x="491332" y="45010"/>
                      </a:cubicBezTo>
                      <a:cubicBezTo>
                        <a:pt x="489441" y="42127"/>
                        <a:pt x="487424" y="38778"/>
                        <a:pt x="485795" y="35855"/>
                      </a:cubicBezTo>
                      <a:cubicBezTo>
                        <a:pt x="485181" y="34752"/>
                        <a:pt x="485096" y="33494"/>
                        <a:pt x="484559" y="32310"/>
                      </a:cubicBezTo>
                      <a:cubicBezTo>
                        <a:pt x="484052" y="31177"/>
                        <a:pt x="483312" y="30119"/>
                        <a:pt x="482842" y="28972"/>
                      </a:cubicBezTo>
                      <a:cubicBezTo>
                        <a:pt x="482594" y="28372"/>
                        <a:pt x="482502" y="27403"/>
                        <a:pt x="482202" y="26900"/>
                      </a:cubicBezTo>
                      <a:cubicBezTo>
                        <a:pt x="481373" y="25512"/>
                        <a:pt x="480370" y="25941"/>
                        <a:pt x="479297" y="25112"/>
                      </a:cubicBezTo>
                      <a:cubicBezTo>
                        <a:pt x="477605" y="23802"/>
                        <a:pt x="477328" y="22477"/>
                        <a:pt x="475129" y="21763"/>
                      </a:cubicBezTo>
                      <a:cubicBezTo>
                        <a:pt x="473246" y="21153"/>
                        <a:pt x="472283" y="20198"/>
                        <a:pt x="470696" y="19166"/>
                      </a:cubicBezTo>
                      <a:cubicBezTo>
                        <a:pt x="469349" y="18285"/>
                        <a:pt x="467021" y="17308"/>
                        <a:pt x="465489" y="16749"/>
                      </a:cubicBezTo>
                      <a:cubicBezTo>
                        <a:pt x="464156" y="16257"/>
                        <a:pt x="463050" y="16505"/>
                        <a:pt x="461651" y="16435"/>
                      </a:cubicBezTo>
                      <a:cubicBezTo>
                        <a:pt x="460611" y="16383"/>
                        <a:pt x="459908" y="16024"/>
                        <a:pt x="458898" y="15839"/>
                      </a:cubicBezTo>
                      <a:cubicBezTo>
                        <a:pt x="457565" y="15595"/>
                        <a:pt x="456288" y="15772"/>
                        <a:pt x="454949" y="15517"/>
                      </a:cubicBezTo>
                      <a:cubicBezTo>
                        <a:pt x="452436" y="15036"/>
                        <a:pt x="450330" y="15139"/>
                        <a:pt x="447751" y="14980"/>
                      </a:cubicBezTo>
                      <a:cubicBezTo>
                        <a:pt x="446285" y="14888"/>
                        <a:pt x="445186" y="14277"/>
                        <a:pt x="443750" y="14188"/>
                      </a:cubicBezTo>
                      <a:cubicBezTo>
                        <a:pt x="442851" y="14133"/>
                        <a:pt x="441903" y="14203"/>
                        <a:pt x="440989" y="14203"/>
                      </a:cubicBezTo>
                      <a:cubicBezTo>
                        <a:pt x="437562" y="14200"/>
                        <a:pt x="434206" y="14381"/>
                        <a:pt x="430827" y="13645"/>
                      </a:cubicBezTo>
                      <a:cubicBezTo>
                        <a:pt x="429417" y="13337"/>
                        <a:pt x="428891" y="12927"/>
                        <a:pt x="427648" y="12175"/>
                      </a:cubicBezTo>
                      <a:cubicBezTo>
                        <a:pt x="426378" y="11409"/>
                        <a:pt x="425264" y="11102"/>
                        <a:pt x="424509" y="9789"/>
                      </a:cubicBezTo>
                      <a:cubicBezTo>
                        <a:pt x="423251" y="7583"/>
                        <a:pt x="422293" y="5685"/>
                        <a:pt x="420446" y="4031"/>
                      </a:cubicBezTo>
                      <a:cubicBezTo>
                        <a:pt x="419450" y="3146"/>
                        <a:pt x="418632" y="1474"/>
                        <a:pt x="417526" y="697"/>
                      </a:cubicBezTo>
                      <a:cubicBezTo>
                        <a:pt x="414739" y="-1261"/>
                        <a:pt x="410054" y="1448"/>
                        <a:pt x="407160" y="2229"/>
                      </a:cubicBezTo>
                      <a:cubicBezTo>
                        <a:pt x="406590" y="2284"/>
                        <a:pt x="406031" y="2384"/>
                        <a:pt x="405476" y="2528"/>
                      </a:cubicBezTo>
                      <a:cubicBezTo>
                        <a:pt x="405139" y="2943"/>
                        <a:pt x="404799" y="3342"/>
                        <a:pt x="404447" y="3738"/>
                      </a:cubicBezTo>
                      <a:cubicBezTo>
                        <a:pt x="403722" y="4138"/>
                        <a:pt x="402604" y="3872"/>
                        <a:pt x="401816" y="3864"/>
                      </a:cubicBezTo>
                      <a:cubicBezTo>
                        <a:pt x="400098" y="3835"/>
                        <a:pt x="398378" y="3864"/>
                        <a:pt x="396653" y="3864"/>
                      </a:cubicBezTo>
                      <a:lnTo>
                        <a:pt x="388544" y="3864"/>
                      </a:lnTo>
                      <a:cubicBezTo>
                        <a:pt x="386239" y="3864"/>
                        <a:pt x="384078" y="3668"/>
                        <a:pt x="381879" y="4401"/>
                      </a:cubicBezTo>
                      <a:cubicBezTo>
                        <a:pt x="380880" y="4734"/>
                        <a:pt x="380007" y="5256"/>
                        <a:pt x="378930" y="5378"/>
                      </a:cubicBezTo>
                      <a:cubicBezTo>
                        <a:pt x="378056" y="5478"/>
                        <a:pt x="376909" y="4948"/>
                        <a:pt x="376102" y="5466"/>
                      </a:cubicBezTo>
                      <a:cubicBezTo>
                        <a:pt x="375321" y="5962"/>
                        <a:pt x="375673" y="6595"/>
                        <a:pt x="374511" y="6869"/>
                      </a:cubicBezTo>
                      <a:cubicBezTo>
                        <a:pt x="373871" y="7024"/>
                        <a:pt x="372838" y="6469"/>
                        <a:pt x="372242" y="6739"/>
                      </a:cubicBezTo>
                      <a:cubicBezTo>
                        <a:pt x="371410" y="7124"/>
                        <a:pt x="371550" y="7994"/>
                        <a:pt x="370843" y="8534"/>
                      </a:cubicBezTo>
                      <a:cubicBezTo>
                        <a:pt x="370310" y="8945"/>
                        <a:pt x="369367" y="9067"/>
                        <a:pt x="368715" y="9156"/>
                      </a:cubicBezTo>
                      <a:cubicBezTo>
                        <a:pt x="368627" y="11350"/>
                        <a:pt x="366314" y="11528"/>
                        <a:pt x="364730" y="12538"/>
                      </a:cubicBezTo>
                      <a:cubicBezTo>
                        <a:pt x="362887" y="13719"/>
                        <a:pt x="360796" y="14396"/>
                        <a:pt x="358908" y="15509"/>
                      </a:cubicBezTo>
                      <a:cubicBezTo>
                        <a:pt x="357439" y="16379"/>
                        <a:pt x="356362" y="17349"/>
                        <a:pt x="354900" y="18270"/>
                      </a:cubicBezTo>
                      <a:cubicBezTo>
                        <a:pt x="354171" y="18733"/>
                        <a:pt x="353497" y="19195"/>
                        <a:pt x="352772" y="19680"/>
                      </a:cubicBezTo>
                      <a:cubicBezTo>
                        <a:pt x="351333" y="20638"/>
                        <a:pt x="350955" y="20812"/>
                        <a:pt x="350137" y="21993"/>
                      </a:cubicBezTo>
                      <a:cubicBezTo>
                        <a:pt x="350004" y="22189"/>
                        <a:pt x="350178" y="22644"/>
                        <a:pt x="350022" y="22851"/>
                      </a:cubicBezTo>
                      <a:cubicBezTo>
                        <a:pt x="348968" y="24291"/>
                        <a:pt x="347025" y="25627"/>
                        <a:pt x="345530" y="26570"/>
                      </a:cubicBezTo>
                      <a:cubicBezTo>
                        <a:pt x="344216" y="27399"/>
                        <a:pt x="343105" y="28450"/>
                        <a:pt x="341858" y="29175"/>
                      </a:cubicBezTo>
                      <a:cubicBezTo>
                        <a:pt x="340641" y="29875"/>
                        <a:pt x="340300" y="29841"/>
                        <a:pt x="339338" y="30815"/>
                      </a:cubicBezTo>
                      <a:cubicBezTo>
                        <a:pt x="338739" y="31425"/>
                        <a:pt x="338043" y="31891"/>
                        <a:pt x="337391" y="32454"/>
                      </a:cubicBezTo>
                      <a:cubicBezTo>
                        <a:pt x="336289" y="33390"/>
                        <a:pt x="334708" y="34456"/>
                        <a:pt x="333820" y="35596"/>
                      </a:cubicBezTo>
                      <a:cubicBezTo>
                        <a:pt x="332965" y="36702"/>
                        <a:pt x="333265" y="37986"/>
                        <a:pt x="332625" y="39174"/>
                      </a:cubicBezTo>
                      <a:cubicBezTo>
                        <a:pt x="332103" y="40143"/>
                        <a:pt x="331740" y="39929"/>
                        <a:pt x="330948" y="40536"/>
                      </a:cubicBezTo>
                      <a:cubicBezTo>
                        <a:pt x="329535" y="41624"/>
                        <a:pt x="328332" y="43444"/>
                        <a:pt x="327236" y="44814"/>
                      </a:cubicBezTo>
                      <a:cubicBezTo>
                        <a:pt x="326689" y="45502"/>
                        <a:pt x="326315" y="46719"/>
                        <a:pt x="325630" y="47278"/>
                      </a:cubicBezTo>
                      <a:cubicBezTo>
                        <a:pt x="324886" y="47900"/>
                        <a:pt x="323595" y="47652"/>
                        <a:pt x="322895" y="48329"/>
                      </a:cubicBezTo>
                      <a:cubicBezTo>
                        <a:pt x="322518" y="48692"/>
                        <a:pt x="322614" y="49539"/>
                        <a:pt x="322129" y="50020"/>
                      </a:cubicBezTo>
                      <a:cubicBezTo>
                        <a:pt x="321445" y="50694"/>
                        <a:pt x="320390" y="50605"/>
                        <a:pt x="319613" y="51097"/>
                      </a:cubicBezTo>
                      <a:cubicBezTo>
                        <a:pt x="318066" y="52081"/>
                        <a:pt x="316796" y="53902"/>
                        <a:pt x="315049" y="54746"/>
                      </a:cubicBezTo>
                      <a:cubicBezTo>
                        <a:pt x="313362" y="55563"/>
                        <a:pt x="312211" y="56644"/>
                        <a:pt x="310623" y="57769"/>
                      </a:cubicBezTo>
                      <a:cubicBezTo>
                        <a:pt x="309161" y="58794"/>
                        <a:pt x="307811" y="60437"/>
                        <a:pt x="306190" y="60744"/>
                      </a:cubicBezTo>
                      <a:cubicBezTo>
                        <a:pt x="305294" y="60911"/>
                        <a:pt x="305076" y="60729"/>
                        <a:pt x="304343" y="61147"/>
                      </a:cubicBezTo>
                      <a:cubicBezTo>
                        <a:pt x="304132" y="61266"/>
                        <a:pt x="303847" y="61858"/>
                        <a:pt x="303625" y="62047"/>
                      </a:cubicBezTo>
                      <a:cubicBezTo>
                        <a:pt x="303388" y="62254"/>
                        <a:pt x="302829" y="62069"/>
                        <a:pt x="302563" y="62254"/>
                      </a:cubicBezTo>
                      <a:cubicBezTo>
                        <a:pt x="302071" y="62602"/>
                        <a:pt x="301948" y="63175"/>
                        <a:pt x="301508" y="63653"/>
                      </a:cubicBezTo>
                      <a:cubicBezTo>
                        <a:pt x="301027" y="64163"/>
                        <a:pt x="300120" y="64444"/>
                        <a:pt x="299524" y="64781"/>
                      </a:cubicBezTo>
                      <a:cubicBezTo>
                        <a:pt x="298551" y="65336"/>
                        <a:pt x="298111" y="66062"/>
                        <a:pt x="297322" y="66654"/>
                      </a:cubicBezTo>
                      <a:cubicBezTo>
                        <a:pt x="296042" y="67616"/>
                        <a:pt x="294251" y="67938"/>
                        <a:pt x="292707" y="68615"/>
                      </a:cubicBezTo>
                      <a:cubicBezTo>
                        <a:pt x="291227" y="69274"/>
                        <a:pt x="290983" y="70221"/>
                        <a:pt x="289880" y="71353"/>
                      </a:cubicBezTo>
                      <a:cubicBezTo>
                        <a:pt x="289021" y="72238"/>
                        <a:pt x="287937" y="72648"/>
                        <a:pt x="286919" y="73303"/>
                      </a:cubicBezTo>
                      <a:cubicBezTo>
                        <a:pt x="285387" y="74299"/>
                        <a:pt x="284366" y="75875"/>
                        <a:pt x="282582" y="76486"/>
                      </a:cubicBezTo>
                      <a:cubicBezTo>
                        <a:pt x="281387" y="76900"/>
                        <a:pt x="279766" y="77082"/>
                        <a:pt x="278496" y="76952"/>
                      </a:cubicBezTo>
                      <a:cubicBezTo>
                        <a:pt x="278248" y="77067"/>
                        <a:pt x="276731" y="77326"/>
                        <a:pt x="276657" y="77618"/>
                      </a:cubicBezTo>
                      <a:cubicBezTo>
                        <a:pt x="276564" y="77996"/>
                        <a:pt x="276646" y="78399"/>
                        <a:pt x="276646" y="78795"/>
                      </a:cubicBezTo>
                      <a:cubicBezTo>
                        <a:pt x="276646" y="80986"/>
                        <a:pt x="276579" y="83091"/>
                        <a:pt x="276934" y="85234"/>
                      </a:cubicBezTo>
                      <a:cubicBezTo>
                        <a:pt x="277049" y="85926"/>
                        <a:pt x="276912" y="86636"/>
                        <a:pt x="276997" y="87310"/>
                      </a:cubicBezTo>
                      <a:cubicBezTo>
                        <a:pt x="277049" y="87728"/>
                        <a:pt x="277190" y="87846"/>
                        <a:pt x="277386" y="88209"/>
                      </a:cubicBezTo>
                      <a:cubicBezTo>
                        <a:pt x="277786" y="88938"/>
                        <a:pt x="277700" y="89360"/>
                        <a:pt x="277837" y="90203"/>
                      </a:cubicBezTo>
                      <a:cubicBezTo>
                        <a:pt x="277956" y="90892"/>
                        <a:pt x="278096" y="91595"/>
                        <a:pt x="278211" y="92294"/>
                      </a:cubicBezTo>
                      <a:cubicBezTo>
                        <a:pt x="278381" y="93371"/>
                        <a:pt x="278404" y="93071"/>
                        <a:pt x="278948" y="93652"/>
                      </a:cubicBezTo>
                      <a:cubicBezTo>
                        <a:pt x="279488" y="94222"/>
                        <a:pt x="279906" y="94755"/>
                        <a:pt x="280513" y="95258"/>
                      </a:cubicBezTo>
                      <a:cubicBezTo>
                        <a:pt x="281042" y="95687"/>
                        <a:pt x="281535" y="96254"/>
                        <a:pt x="282156" y="96516"/>
                      </a:cubicBezTo>
                      <a:cubicBezTo>
                        <a:pt x="283126" y="96931"/>
                        <a:pt x="284155" y="96657"/>
                        <a:pt x="285102" y="96953"/>
                      </a:cubicBezTo>
                      <a:cubicBezTo>
                        <a:pt x="285143" y="97157"/>
                        <a:pt x="285176" y="97364"/>
                        <a:pt x="285202" y="97564"/>
                      </a:cubicBezTo>
                      <a:cubicBezTo>
                        <a:pt x="285865" y="97886"/>
                        <a:pt x="287204" y="97627"/>
                        <a:pt x="287952" y="97627"/>
                      </a:cubicBezTo>
                      <a:cubicBezTo>
                        <a:pt x="288870" y="97627"/>
                        <a:pt x="290128" y="97834"/>
                        <a:pt x="291012" y="97564"/>
                      </a:cubicBezTo>
                      <a:cubicBezTo>
                        <a:pt x="291016" y="96838"/>
                        <a:pt x="291627" y="96398"/>
                        <a:pt x="292156" y="96058"/>
                      </a:cubicBezTo>
                      <a:cubicBezTo>
                        <a:pt x="292611" y="95761"/>
                        <a:pt x="292848" y="95462"/>
                        <a:pt x="293263" y="95114"/>
                      </a:cubicBezTo>
                      <a:cubicBezTo>
                        <a:pt x="293758" y="94688"/>
                        <a:pt x="293673" y="94936"/>
                        <a:pt x="294077" y="94696"/>
                      </a:cubicBezTo>
                      <a:cubicBezTo>
                        <a:pt x="295398" y="93882"/>
                        <a:pt x="295794" y="93545"/>
                        <a:pt x="297345" y="93567"/>
                      </a:cubicBezTo>
                      <a:cubicBezTo>
                        <a:pt x="298236" y="93582"/>
                        <a:pt x="299125" y="93567"/>
                        <a:pt x="300020" y="93567"/>
                      </a:cubicBezTo>
                      <a:cubicBezTo>
                        <a:pt x="300746" y="93567"/>
                        <a:pt x="301489" y="93623"/>
                        <a:pt x="302215" y="93582"/>
                      </a:cubicBezTo>
                      <a:cubicBezTo>
                        <a:pt x="303029" y="93541"/>
                        <a:pt x="303022" y="93375"/>
                        <a:pt x="303606" y="93008"/>
                      </a:cubicBezTo>
                      <a:cubicBezTo>
                        <a:pt x="303947" y="92797"/>
                        <a:pt x="304384" y="92686"/>
                        <a:pt x="304698" y="92475"/>
                      </a:cubicBezTo>
                      <a:cubicBezTo>
                        <a:pt x="305416" y="91980"/>
                        <a:pt x="305102" y="91058"/>
                        <a:pt x="306175" y="90688"/>
                      </a:cubicBezTo>
                      <a:cubicBezTo>
                        <a:pt x="307019" y="90392"/>
                        <a:pt x="307833" y="90248"/>
                        <a:pt x="308677" y="89874"/>
                      </a:cubicBezTo>
                      <a:cubicBezTo>
                        <a:pt x="310105" y="89238"/>
                        <a:pt x="311497" y="88138"/>
                        <a:pt x="312995" y="87750"/>
                      </a:cubicBezTo>
                      <a:cubicBezTo>
                        <a:pt x="314280" y="87413"/>
                        <a:pt x="315523" y="86825"/>
                        <a:pt x="316781" y="86529"/>
                      </a:cubicBezTo>
                      <a:cubicBezTo>
                        <a:pt x="317792" y="86296"/>
                        <a:pt x="318569" y="86869"/>
                        <a:pt x="319505" y="86928"/>
                      </a:cubicBezTo>
                      <a:cubicBezTo>
                        <a:pt x="320508" y="86991"/>
                        <a:pt x="321111" y="86954"/>
                        <a:pt x="321996" y="87391"/>
                      </a:cubicBezTo>
                      <a:cubicBezTo>
                        <a:pt x="322569" y="87672"/>
                        <a:pt x="322980" y="88064"/>
                        <a:pt x="323528" y="88416"/>
                      </a:cubicBezTo>
                      <a:cubicBezTo>
                        <a:pt x="324153" y="88819"/>
                        <a:pt x="324683" y="88749"/>
                        <a:pt x="325393" y="88757"/>
                      </a:cubicBezTo>
                      <a:cubicBezTo>
                        <a:pt x="326459" y="88771"/>
                        <a:pt x="328805" y="89822"/>
                        <a:pt x="329116" y="90962"/>
                      </a:cubicBezTo>
                      <a:cubicBezTo>
                        <a:pt x="329272" y="91550"/>
                        <a:pt x="329090" y="92546"/>
                        <a:pt x="329090" y="93167"/>
                      </a:cubicBezTo>
                      <a:cubicBezTo>
                        <a:pt x="329090" y="94037"/>
                        <a:pt x="329094" y="94910"/>
                        <a:pt x="329087" y="95787"/>
                      </a:cubicBezTo>
                      <a:cubicBezTo>
                        <a:pt x="329076" y="96502"/>
                        <a:pt x="329242" y="97630"/>
                        <a:pt x="329438" y="98293"/>
                      </a:cubicBezTo>
                      <a:cubicBezTo>
                        <a:pt x="329623" y="98903"/>
                        <a:pt x="330090" y="99107"/>
                        <a:pt x="330227" y="99743"/>
                      </a:cubicBezTo>
                      <a:cubicBezTo>
                        <a:pt x="330382" y="100480"/>
                        <a:pt x="330164" y="100979"/>
                        <a:pt x="330567" y="101704"/>
                      </a:cubicBezTo>
                      <a:cubicBezTo>
                        <a:pt x="330774" y="102071"/>
                        <a:pt x="331048" y="102341"/>
                        <a:pt x="331259" y="102681"/>
                      </a:cubicBezTo>
                      <a:cubicBezTo>
                        <a:pt x="331307" y="102911"/>
                        <a:pt x="331341" y="103136"/>
                        <a:pt x="331366" y="103370"/>
                      </a:cubicBezTo>
                      <a:cubicBezTo>
                        <a:pt x="331481" y="103562"/>
                        <a:pt x="331640" y="103677"/>
                        <a:pt x="331855" y="103710"/>
                      </a:cubicBezTo>
                      <a:cubicBezTo>
                        <a:pt x="332136" y="104128"/>
                        <a:pt x="332221" y="103999"/>
                        <a:pt x="332480" y="104628"/>
                      </a:cubicBezTo>
                      <a:cubicBezTo>
                        <a:pt x="332843" y="105494"/>
                        <a:pt x="333480" y="105575"/>
                        <a:pt x="333950" y="106241"/>
                      </a:cubicBezTo>
                      <a:cubicBezTo>
                        <a:pt x="334349" y="106804"/>
                        <a:pt x="334094" y="107381"/>
                        <a:pt x="334316" y="107969"/>
                      </a:cubicBezTo>
                      <a:cubicBezTo>
                        <a:pt x="334571" y="108628"/>
                        <a:pt x="335189" y="109301"/>
                        <a:pt x="335493" y="109990"/>
                      </a:cubicBezTo>
                      <a:cubicBezTo>
                        <a:pt x="335756" y="110604"/>
                        <a:pt x="336092" y="110974"/>
                        <a:pt x="336440" y="111511"/>
                      </a:cubicBezTo>
                      <a:cubicBezTo>
                        <a:pt x="336673" y="111877"/>
                        <a:pt x="336662" y="112358"/>
                        <a:pt x="336932" y="112702"/>
                      </a:cubicBezTo>
                      <a:cubicBezTo>
                        <a:pt x="337229" y="113087"/>
                        <a:pt x="337669" y="113283"/>
                        <a:pt x="337958" y="113675"/>
                      </a:cubicBezTo>
                      <a:cubicBezTo>
                        <a:pt x="338531" y="114441"/>
                        <a:pt x="339394" y="115374"/>
                        <a:pt x="339427" y="116266"/>
                      </a:cubicBezTo>
                      <a:cubicBezTo>
                        <a:pt x="339456" y="117083"/>
                        <a:pt x="339479" y="117957"/>
                        <a:pt x="339442" y="118778"/>
                      </a:cubicBezTo>
                      <a:cubicBezTo>
                        <a:pt x="339394" y="119711"/>
                        <a:pt x="339064" y="119626"/>
                        <a:pt x="338672" y="120307"/>
                      </a:cubicBezTo>
                      <a:cubicBezTo>
                        <a:pt x="338409" y="120758"/>
                        <a:pt x="338339" y="121798"/>
                        <a:pt x="338309" y="122371"/>
                      </a:cubicBezTo>
                      <a:cubicBezTo>
                        <a:pt x="338280" y="122978"/>
                        <a:pt x="338320" y="123604"/>
                        <a:pt x="338320" y="124211"/>
                      </a:cubicBezTo>
                      <a:cubicBezTo>
                        <a:pt x="338320" y="126116"/>
                        <a:pt x="338150" y="128015"/>
                        <a:pt x="338202" y="129928"/>
                      </a:cubicBezTo>
                      <a:cubicBezTo>
                        <a:pt x="338228" y="130820"/>
                        <a:pt x="338187" y="131911"/>
                        <a:pt x="338524" y="132759"/>
                      </a:cubicBezTo>
                      <a:cubicBezTo>
                        <a:pt x="338624" y="133003"/>
                        <a:pt x="338872" y="133225"/>
                        <a:pt x="338953" y="133432"/>
                      </a:cubicBezTo>
                      <a:cubicBezTo>
                        <a:pt x="339423" y="134635"/>
                        <a:pt x="339149" y="136563"/>
                        <a:pt x="339146" y="137880"/>
                      </a:cubicBezTo>
                      <a:cubicBezTo>
                        <a:pt x="339142" y="140149"/>
                        <a:pt x="339057" y="142421"/>
                        <a:pt x="339057" y="144689"/>
                      </a:cubicBezTo>
                      <a:cubicBezTo>
                        <a:pt x="339057" y="148974"/>
                        <a:pt x="339005" y="153263"/>
                        <a:pt x="339042" y="157544"/>
                      </a:cubicBezTo>
                      <a:cubicBezTo>
                        <a:pt x="339057" y="159236"/>
                        <a:pt x="339494" y="160634"/>
                        <a:pt x="339734" y="162270"/>
                      </a:cubicBezTo>
                      <a:cubicBezTo>
                        <a:pt x="339864" y="163165"/>
                        <a:pt x="339542" y="164283"/>
                        <a:pt x="339827" y="165116"/>
                      </a:cubicBezTo>
                      <a:cubicBezTo>
                        <a:pt x="340123" y="165970"/>
                        <a:pt x="340889" y="166714"/>
                        <a:pt x="341211" y="167710"/>
                      </a:cubicBezTo>
                      <a:cubicBezTo>
                        <a:pt x="341429" y="168387"/>
                        <a:pt x="341799" y="169160"/>
                        <a:pt x="341940" y="169749"/>
                      </a:cubicBezTo>
                      <a:cubicBezTo>
                        <a:pt x="342247" y="171073"/>
                        <a:pt x="342162" y="171747"/>
                        <a:pt x="342754" y="172957"/>
                      </a:cubicBezTo>
                      <a:cubicBezTo>
                        <a:pt x="343069" y="173608"/>
                        <a:pt x="343283" y="174563"/>
                        <a:pt x="343627" y="175177"/>
                      </a:cubicBezTo>
                      <a:cubicBezTo>
                        <a:pt x="344116" y="176024"/>
                        <a:pt x="344627" y="176136"/>
                        <a:pt x="344978" y="177127"/>
                      </a:cubicBezTo>
                      <a:cubicBezTo>
                        <a:pt x="345319" y="178075"/>
                        <a:pt x="345548" y="179333"/>
                        <a:pt x="345722" y="180336"/>
                      </a:cubicBezTo>
                      <a:cubicBezTo>
                        <a:pt x="346059" y="182282"/>
                        <a:pt x="346022" y="185564"/>
                        <a:pt x="347151" y="187233"/>
                      </a:cubicBezTo>
                      <a:cubicBezTo>
                        <a:pt x="347721" y="188073"/>
                        <a:pt x="348305" y="188055"/>
                        <a:pt x="348612" y="189209"/>
                      </a:cubicBezTo>
                      <a:cubicBezTo>
                        <a:pt x="348920" y="190375"/>
                        <a:pt x="348757" y="191700"/>
                        <a:pt x="349023" y="192917"/>
                      </a:cubicBezTo>
                      <a:cubicBezTo>
                        <a:pt x="349915" y="196995"/>
                        <a:pt x="349493" y="201795"/>
                        <a:pt x="349401" y="206006"/>
                      </a:cubicBezTo>
                      <a:cubicBezTo>
                        <a:pt x="349338" y="208873"/>
                        <a:pt x="351451" y="209825"/>
                        <a:pt x="352239" y="212378"/>
                      </a:cubicBezTo>
                      <a:cubicBezTo>
                        <a:pt x="352717" y="213936"/>
                        <a:pt x="352650" y="217022"/>
                        <a:pt x="352287" y="218595"/>
                      </a:cubicBezTo>
                      <a:cubicBezTo>
                        <a:pt x="351836" y="220537"/>
                        <a:pt x="350085" y="222010"/>
                        <a:pt x="349526" y="223879"/>
                      </a:cubicBezTo>
                      <a:cubicBezTo>
                        <a:pt x="349101" y="225292"/>
                        <a:pt x="349267" y="227009"/>
                        <a:pt x="348694" y="228312"/>
                      </a:cubicBezTo>
                      <a:cubicBezTo>
                        <a:pt x="347809" y="230332"/>
                        <a:pt x="345840" y="230170"/>
                        <a:pt x="344564" y="231661"/>
                      </a:cubicBezTo>
                      <a:cubicBezTo>
                        <a:pt x="343328" y="233115"/>
                        <a:pt x="342898" y="235894"/>
                        <a:pt x="343990" y="237482"/>
                      </a:cubicBezTo>
                      <a:cubicBezTo>
                        <a:pt x="344434" y="238129"/>
                        <a:pt x="345141" y="238400"/>
                        <a:pt x="345574" y="239029"/>
                      </a:cubicBezTo>
                      <a:cubicBezTo>
                        <a:pt x="345822" y="239387"/>
                        <a:pt x="345678" y="239780"/>
                        <a:pt x="345863" y="240131"/>
                      </a:cubicBezTo>
                      <a:cubicBezTo>
                        <a:pt x="346307" y="240960"/>
                        <a:pt x="347021" y="241349"/>
                        <a:pt x="347239" y="242307"/>
                      </a:cubicBezTo>
                      <a:cubicBezTo>
                        <a:pt x="347576" y="243810"/>
                        <a:pt x="347184" y="245886"/>
                        <a:pt x="347184" y="247462"/>
                      </a:cubicBezTo>
                      <a:cubicBezTo>
                        <a:pt x="347180" y="252857"/>
                        <a:pt x="347584" y="262564"/>
                        <a:pt x="340907" y="264454"/>
                      </a:cubicBezTo>
                      <a:cubicBezTo>
                        <a:pt x="339327" y="264906"/>
                        <a:pt x="337044" y="264495"/>
                        <a:pt x="335404" y="264495"/>
                      </a:cubicBezTo>
                      <a:cubicBezTo>
                        <a:pt x="333654" y="264495"/>
                        <a:pt x="330119" y="265261"/>
                        <a:pt x="329372" y="263070"/>
                      </a:cubicBezTo>
                      <a:cubicBezTo>
                        <a:pt x="327932" y="258852"/>
                        <a:pt x="334779" y="257712"/>
                        <a:pt x="336884" y="255692"/>
                      </a:cubicBezTo>
                      <a:cubicBezTo>
                        <a:pt x="338157" y="254463"/>
                        <a:pt x="337584" y="251725"/>
                        <a:pt x="337584" y="249923"/>
                      </a:cubicBezTo>
                      <a:cubicBezTo>
                        <a:pt x="337584" y="247895"/>
                        <a:pt x="337573" y="245863"/>
                        <a:pt x="337584" y="243835"/>
                      </a:cubicBezTo>
                      <a:cubicBezTo>
                        <a:pt x="337588" y="242851"/>
                        <a:pt x="337932" y="241334"/>
                        <a:pt x="337491" y="240461"/>
                      </a:cubicBezTo>
                      <a:cubicBezTo>
                        <a:pt x="336999" y="239473"/>
                        <a:pt x="335833" y="239317"/>
                        <a:pt x="335049" y="238647"/>
                      </a:cubicBezTo>
                      <a:cubicBezTo>
                        <a:pt x="333439" y="237286"/>
                        <a:pt x="332554" y="235802"/>
                        <a:pt x="330208" y="235665"/>
                      </a:cubicBezTo>
                      <a:cubicBezTo>
                        <a:pt x="328809" y="235583"/>
                        <a:pt x="327262" y="235532"/>
                        <a:pt x="325937" y="236024"/>
                      </a:cubicBezTo>
                      <a:cubicBezTo>
                        <a:pt x="324772" y="236460"/>
                        <a:pt x="324057" y="237090"/>
                        <a:pt x="322847" y="237208"/>
                      </a:cubicBezTo>
                      <a:cubicBezTo>
                        <a:pt x="320704" y="237412"/>
                        <a:pt x="318465" y="237049"/>
                        <a:pt x="316311" y="237156"/>
                      </a:cubicBezTo>
                      <a:cubicBezTo>
                        <a:pt x="314235" y="237256"/>
                        <a:pt x="312418" y="237922"/>
                        <a:pt x="310286" y="237907"/>
                      </a:cubicBezTo>
                      <a:cubicBezTo>
                        <a:pt x="308506" y="237896"/>
                        <a:pt x="304891" y="238773"/>
                        <a:pt x="303777" y="237060"/>
                      </a:cubicBezTo>
                      <a:cubicBezTo>
                        <a:pt x="303281" y="236309"/>
                        <a:pt x="303288" y="232531"/>
                        <a:pt x="303651" y="231609"/>
                      </a:cubicBezTo>
                      <a:cubicBezTo>
                        <a:pt x="303936" y="230891"/>
                        <a:pt x="304624" y="230658"/>
                        <a:pt x="305035" y="230077"/>
                      </a:cubicBezTo>
                      <a:cubicBezTo>
                        <a:pt x="305346" y="229633"/>
                        <a:pt x="305553" y="228830"/>
                        <a:pt x="305827" y="228316"/>
                      </a:cubicBezTo>
                      <a:cubicBezTo>
                        <a:pt x="306771" y="226525"/>
                        <a:pt x="308188" y="226366"/>
                        <a:pt x="309520" y="225048"/>
                      </a:cubicBezTo>
                      <a:cubicBezTo>
                        <a:pt x="310586" y="223997"/>
                        <a:pt x="312281" y="221666"/>
                        <a:pt x="312533" y="220219"/>
                      </a:cubicBezTo>
                      <a:cubicBezTo>
                        <a:pt x="312988" y="217640"/>
                        <a:pt x="312303" y="215434"/>
                        <a:pt x="311352" y="213177"/>
                      </a:cubicBezTo>
                      <a:cubicBezTo>
                        <a:pt x="311067" y="212504"/>
                        <a:pt x="310782" y="211656"/>
                        <a:pt x="310612" y="210961"/>
                      </a:cubicBezTo>
                      <a:cubicBezTo>
                        <a:pt x="310264" y="209573"/>
                        <a:pt x="310375" y="209998"/>
                        <a:pt x="310990" y="208759"/>
                      </a:cubicBezTo>
                      <a:cubicBezTo>
                        <a:pt x="312211" y="206309"/>
                        <a:pt x="312629" y="204318"/>
                        <a:pt x="315475" y="202971"/>
                      </a:cubicBezTo>
                      <a:cubicBezTo>
                        <a:pt x="316667" y="202409"/>
                        <a:pt x="319220" y="201943"/>
                        <a:pt x="320475" y="202579"/>
                      </a:cubicBezTo>
                      <a:cubicBezTo>
                        <a:pt x="322174" y="203445"/>
                        <a:pt x="322344" y="206379"/>
                        <a:pt x="323976" y="207578"/>
                      </a:cubicBezTo>
                      <a:cubicBezTo>
                        <a:pt x="325737" y="208877"/>
                        <a:pt x="328365" y="209602"/>
                        <a:pt x="330545" y="209136"/>
                      </a:cubicBezTo>
                      <a:cubicBezTo>
                        <a:pt x="333853" y="208426"/>
                        <a:pt x="335060" y="206317"/>
                        <a:pt x="337210" y="203981"/>
                      </a:cubicBezTo>
                      <a:cubicBezTo>
                        <a:pt x="338698" y="202376"/>
                        <a:pt x="338472" y="201110"/>
                        <a:pt x="337954" y="199089"/>
                      </a:cubicBezTo>
                      <a:cubicBezTo>
                        <a:pt x="337447" y="197128"/>
                        <a:pt x="338317" y="194157"/>
                        <a:pt x="337458" y="192469"/>
                      </a:cubicBezTo>
                      <a:cubicBezTo>
                        <a:pt x="336910" y="191370"/>
                        <a:pt x="336392" y="191156"/>
                        <a:pt x="336111" y="189953"/>
                      </a:cubicBezTo>
                      <a:cubicBezTo>
                        <a:pt x="335878" y="188950"/>
                        <a:pt x="335696" y="187881"/>
                        <a:pt x="335371" y="186900"/>
                      </a:cubicBezTo>
                      <a:cubicBezTo>
                        <a:pt x="334838" y="185290"/>
                        <a:pt x="334142" y="183577"/>
                        <a:pt x="333853" y="181856"/>
                      </a:cubicBezTo>
                      <a:cubicBezTo>
                        <a:pt x="333554" y="180106"/>
                        <a:pt x="333994" y="179000"/>
                        <a:pt x="333161" y="177312"/>
                      </a:cubicBezTo>
                      <a:cubicBezTo>
                        <a:pt x="332747" y="176457"/>
                        <a:pt x="332314" y="175699"/>
                        <a:pt x="332033" y="174774"/>
                      </a:cubicBezTo>
                      <a:cubicBezTo>
                        <a:pt x="331588" y="173297"/>
                        <a:pt x="331681" y="171906"/>
                        <a:pt x="331681" y="170352"/>
                      </a:cubicBezTo>
                      <a:cubicBezTo>
                        <a:pt x="331677" y="166762"/>
                        <a:pt x="331122" y="163128"/>
                        <a:pt x="329464" y="160053"/>
                      </a:cubicBezTo>
                      <a:cubicBezTo>
                        <a:pt x="327358" y="156134"/>
                        <a:pt x="329416" y="150502"/>
                        <a:pt x="328361" y="146302"/>
                      </a:cubicBezTo>
                      <a:cubicBezTo>
                        <a:pt x="328158" y="145499"/>
                        <a:pt x="327754" y="144186"/>
                        <a:pt x="327125" y="143523"/>
                      </a:cubicBezTo>
                      <a:cubicBezTo>
                        <a:pt x="326492" y="142865"/>
                        <a:pt x="325375" y="142813"/>
                        <a:pt x="324794" y="142125"/>
                      </a:cubicBezTo>
                      <a:cubicBezTo>
                        <a:pt x="324331" y="141570"/>
                        <a:pt x="324420" y="141077"/>
                        <a:pt x="324131" y="140441"/>
                      </a:cubicBezTo>
                      <a:cubicBezTo>
                        <a:pt x="323850" y="139834"/>
                        <a:pt x="323199" y="139338"/>
                        <a:pt x="322962" y="138802"/>
                      </a:cubicBezTo>
                      <a:cubicBezTo>
                        <a:pt x="322588" y="137962"/>
                        <a:pt x="322551" y="137229"/>
                        <a:pt x="322114" y="136348"/>
                      </a:cubicBezTo>
                      <a:cubicBezTo>
                        <a:pt x="321533" y="135179"/>
                        <a:pt x="320960" y="133806"/>
                        <a:pt x="320220" y="132729"/>
                      </a:cubicBezTo>
                      <a:cubicBezTo>
                        <a:pt x="319361" y="131475"/>
                        <a:pt x="317888" y="129691"/>
                        <a:pt x="317599" y="128270"/>
                      </a:cubicBezTo>
                      <a:cubicBezTo>
                        <a:pt x="316730" y="124070"/>
                        <a:pt x="318562" y="119304"/>
                        <a:pt x="317485" y="115093"/>
                      </a:cubicBezTo>
                      <a:cubicBezTo>
                        <a:pt x="316404" y="110874"/>
                        <a:pt x="313328" y="107322"/>
                        <a:pt x="310768" y="103958"/>
                      </a:cubicBezTo>
                      <a:cubicBezTo>
                        <a:pt x="309824" y="102715"/>
                        <a:pt x="308825" y="100350"/>
                        <a:pt x="307366" y="99780"/>
                      </a:cubicBezTo>
                      <a:cubicBezTo>
                        <a:pt x="305638" y="99103"/>
                        <a:pt x="303595" y="100361"/>
                        <a:pt x="301982" y="100613"/>
                      </a:cubicBezTo>
                      <a:cubicBezTo>
                        <a:pt x="300812" y="100794"/>
                        <a:pt x="300102" y="100357"/>
                        <a:pt x="299091" y="100972"/>
                      </a:cubicBezTo>
                      <a:cubicBezTo>
                        <a:pt x="298262" y="101464"/>
                        <a:pt x="297937" y="102544"/>
                        <a:pt x="297278" y="103181"/>
                      </a:cubicBezTo>
                      <a:cubicBezTo>
                        <a:pt x="296197" y="104232"/>
                        <a:pt x="293422" y="104709"/>
                        <a:pt x="294025" y="106867"/>
                      </a:cubicBezTo>
                      <a:cubicBezTo>
                        <a:pt x="294273" y="107758"/>
                        <a:pt x="295180" y="108276"/>
                        <a:pt x="295516" y="109242"/>
                      </a:cubicBezTo>
                      <a:cubicBezTo>
                        <a:pt x="295683" y="109734"/>
                        <a:pt x="295309" y="110008"/>
                        <a:pt x="295624" y="110497"/>
                      </a:cubicBezTo>
                      <a:cubicBezTo>
                        <a:pt x="295883" y="110900"/>
                        <a:pt x="296419" y="110745"/>
                        <a:pt x="296638" y="111052"/>
                      </a:cubicBezTo>
                      <a:cubicBezTo>
                        <a:pt x="297607" y="112417"/>
                        <a:pt x="296963" y="115718"/>
                        <a:pt x="296963" y="117409"/>
                      </a:cubicBezTo>
                      <a:cubicBezTo>
                        <a:pt x="296963" y="119748"/>
                        <a:pt x="296900" y="122101"/>
                        <a:pt x="296960" y="124440"/>
                      </a:cubicBezTo>
                      <a:cubicBezTo>
                        <a:pt x="297000" y="126087"/>
                        <a:pt x="297644" y="127363"/>
                        <a:pt x="297704" y="129003"/>
                      </a:cubicBezTo>
                      <a:cubicBezTo>
                        <a:pt x="297792" y="131297"/>
                        <a:pt x="298855" y="132170"/>
                        <a:pt x="300120" y="134002"/>
                      </a:cubicBezTo>
                      <a:cubicBezTo>
                        <a:pt x="301045" y="135338"/>
                        <a:pt x="301700" y="136788"/>
                        <a:pt x="303503" y="136874"/>
                      </a:cubicBezTo>
                      <a:cubicBezTo>
                        <a:pt x="304150" y="139049"/>
                        <a:pt x="303610" y="142021"/>
                        <a:pt x="303610" y="144304"/>
                      </a:cubicBezTo>
                      <a:cubicBezTo>
                        <a:pt x="303610" y="146961"/>
                        <a:pt x="304180" y="150314"/>
                        <a:pt x="303503" y="152871"/>
                      </a:cubicBezTo>
                      <a:cubicBezTo>
                        <a:pt x="300379" y="152715"/>
                        <a:pt x="301612" y="155676"/>
                        <a:pt x="300257" y="157026"/>
                      </a:cubicBezTo>
                      <a:cubicBezTo>
                        <a:pt x="299669" y="157607"/>
                        <a:pt x="298762" y="157374"/>
                        <a:pt x="298048" y="157766"/>
                      </a:cubicBezTo>
                      <a:cubicBezTo>
                        <a:pt x="297230" y="158210"/>
                        <a:pt x="297219" y="158740"/>
                        <a:pt x="296656" y="159280"/>
                      </a:cubicBezTo>
                      <a:cubicBezTo>
                        <a:pt x="294828" y="161019"/>
                        <a:pt x="293281" y="159905"/>
                        <a:pt x="291064" y="160342"/>
                      </a:cubicBezTo>
                      <a:cubicBezTo>
                        <a:pt x="289403" y="160664"/>
                        <a:pt x="289121" y="162588"/>
                        <a:pt x="287367" y="162596"/>
                      </a:cubicBezTo>
                      <a:cubicBezTo>
                        <a:pt x="286638" y="162596"/>
                        <a:pt x="284447" y="162229"/>
                        <a:pt x="283603" y="162521"/>
                      </a:cubicBezTo>
                      <a:cubicBezTo>
                        <a:pt x="283370" y="162603"/>
                        <a:pt x="282045" y="164194"/>
                        <a:pt x="281938" y="164283"/>
                      </a:cubicBezTo>
                      <a:cubicBezTo>
                        <a:pt x="280291" y="165156"/>
                        <a:pt x="278722" y="166155"/>
                        <a:pt x="277238" y="167284"/>
                      </a:cubicBezTo>
                      <a:cubicBezTo>
                        <a:pt x="276183" y="168106"/>
                        <a:pt x="275062" y="168838"/>
                        <a:pt x="273878" y="169464"/>
                      </a:cubicBezTo>
                      <a:cubicBezTo>
                        <a:pt x="273189" y="169597"/>
                        <a:pt x="272305" y="169138"/>
                        <a:pt x="271565" y="169201"/>
                      </a:cubicBezTo>
                      <a:cubicBezTo>
                        <a:pt x="269270" y="169386"/>
                        <a:pt x="268511" y="171643"/>
                        <a:pt x="266646" y="172809"/>
                      </a:cubicBezTo>
                      <a:cubicBezTo>
                        <a:pt x="265751" y="173371"/>
                        <a:pt x="264648" y="172798"/>
                        <a:pt x="265107" y="174807"/>
                      </a:cubicBezTo>
                      <a:cubicBezTo>
                        <a:pt x="265336" y="175806"/>
                        <a:pt x="266028" y="175984"/>
                        <a:pt x="266842" y="176520"/>
                      </a:cubicBezTo>
                      <a:cubicBezTo>
                        <a:pt x="268541" y="177649"/>
                        <a:pt x="269773" y="179351"/>
                        <a:pt x="271550" y="180413"/>
                      </a:cubicBezTo>
                      <a:cubicBezTo>
                        <a:pt x="272678" y="181087"/>
                        <a:pt x="274847" y="181597"/>
                        <a:pt x="275506" y="182918"/>
                      </a:cubicBezTo>
                      <a:cubicBezTo>
                        <a:pt x="276157" y="184225"/>
                        <a:pt x="275924" y="186068"/>
                        <a:pt x="276431" y="187381"/>
                      </a:cubicBezTo>
                      <a:cubicBezTo>
                        <a:pt x="276642" y="187951"/>
                        <a:pt x="276979" y="188443"/>
                        <a:pt x="277445" y="188858"/>
                      </a:cubicBezTo>
                      <a:cubicBezTo>
                        <a:pt x="277811" y="189809"/>
                        <a:pt x="277941" y="190789"/>
                        <a:pt x="277830" y="191788"/>
                      </a:cubicBezTo>
                      <a:cubicBezTo>
                        <a:pt x="277885" y="192891"/>
                        <a:pt x="277782" y="194009"/>
                        <a:pt x="277775" y="195111"/>
                      </a:cubicBezTo>
                      <a:cubicBezTo>
                        <a:pt x="277763" y="196825"/>
                        <a:pt x="277775" y="198538"/>
                        <a:pt x="277775" y="200251"/>
                      </a:cubicBezTo>
                      <a:cubicBezTo>
                        <a:pt x="277775" y="204000"/>
                        <a:pt x="278011" y="207930"/>
                        <a:pt x="276749" y="211412"/>
                      </a:cubicBezTo>
                      <a:cubicBezTo>
                        <a:pt x="276165" y="213033"/>
                        <a:pt x="275032" y="214173"/>
                        <a:pt x="274829" y="216027"/>
                      </a:cubicBezTo>
                      <a:cubicBezTo>
                        <a:pt x="274729" y="216922"/>
                        <a:pt x="275006" y="217866"/>
                        <a:pt x="274858" y="218739"/>
                      </a:cubicBezTo>
                      <a:cubicBezTo>
                        <a:pt x="274692" y="219738"/>
                        <a:pt x="274292" y="220101"/>
                        <a:pt x="273715" y="220889"/>
                      </a:cubicBezTo>
                      <a:cubicBezTo>
                        <a:pt x="272649" y="222354"/>
                        <a:pt x="272523" y="222225"/>
                        <a:pt x="272575" y="224290"/>
                      </a:cubicBezTo>
                      <a:cubicBezTo>
                        <a:pt x="272678" y="228930"/>
                        <a:pt x="272345" y="233256"/>
                        <a:pt x="268944" y="236860"/>
                      </a:cubicBezTo>
                      <a:cubicBezTo>
                        <a:pt x="268141" y="237715"/>
                        <a:pt x="267138" y="238159"/>
                        <a:pt x="266191" y="238792"/>
                      </a:cubicBezTo>
                      <a:cubicBezTo>
                        <a:pt x="264929" y="239635"/>
                        <a:pt x="263963" y="241090"/>
                        <a:pt x="262438" y="241545"/>
                      </a:cubicBezTo>
                      <a:cubicBezTo>
                        <a:pt x="261080" y="241956"/>
                        <a:pt x="257209" y="241963"/>
                        <a:pt x="255717" y="241504"/>
                      </a:cubicBezTo>
                      <a:cubicBezTo>
                        <a:pt x="255129" y="239935"/>
                        <a:pt x="255384" y="236653"/>
                        <a:pt x="256162" y="235084"/>
                      </a:cubicBezTo>
                      <a:cubicBezTo>
                        <a:pt x="257131" y="233126"/>
                        <a:pt x="260447" y="230954"/>
                        <a:pt x="262298" y="229988"/>
                      </a:cubicBezTo>
                      <a:cubicBezTo>
                        <a:pt x="265451" y="228342"/>
                        <a:pt x="264611" y="225152"/>
                        <a:pt x="263937" y="222162"/>
                      </a:cubicBezTo>
                      <a:cubicBezTo>
                        <a:pt x="263600" y="220671"/>
                        <a:pt x="263708" y="220204"/>
                        <a:pt x="262512" y="219438"/>
                      </a:cubicBezTo>
                      <a:cubicBezTo>
                        <a:pt x="261646" y="219227"/>
                        <a:pt x="260865" y="218854"/>
                        <a:pt x="260155" y="218324"/>
                      </a:cubicBezTo>
                      <a:cubicBezTo>
                        <a:pt x="260125" y="217880"/>
                        <a:pt x="259933" y="217570"/>
                        <a:pt x="259581" y="217388"/>
                      </a:cubicBezTo>
                      <a:cubicBezTo>
                        <a:pt x="258360" y="216411"/>
                        <a:pt x="256780" y="215975"/>
                        <a:pt x="255806" y="214668"/>
                      </a:cubicBezTo>
                      <a:cubicBezTo>
                        <a:pt x="255262" y="213939"/>
                        <a:pt x="254666" y="213329"/>
                        <a:pt x="254141" y="212674"/>
                      </a:cubicBezTo>
                      <a:cubicBezTo>
                        <a:pt x="253456" y="211830"/>
                        <a:pt x="253312" y="210909"/>
                        <a:pt x="252705" y="209991"/>
                      </a:cubicBezTo>
                      <a:cubicBezTo>
                        <a:pt x="250577" y="206812"/>
                        <a:pt x="248756" y="209547"/>
                        <a:pt x="245814" y="209884"/>
                      </a:cubicBezTo>
                      <a:cubicBezTo>
                        <a:pt x="243608" y="210139"/>
                        <a:pt x="241558" y="210387"/>
                        <a:pt x="239389" y="210946"/>
                      </a:cubicBezTo>
                      <a:cubicBezTo>
                        <a:pt x="237195" y="211508"/>
                        <a:pt x="234941" y="212148"/>
                        <a:pt x="232657" y="212097"/>
                      </a:cubicBezTo>
                      <a:cubicBezTo>
                        <a:pt x="231151" y="212060"/>
                        <a:pt x="226940" y="211971"/>
                        <a:pt x="226066" y="210476"/>
                      </a:cubicBezTo>
                      <a:cubicBezTo>
                        <a:pt x="225681" y="209828"/>
                        <a:pt x="225744" y="207275"/>
                        <a:pt x="226140" y="206779"/>
                      </a:cubicBezTo>
                      <a:cubicBezTo>
                        <a:pt x="227125" y="205532"/>
                        <a:pt x="232706" y="204777"/>
                        <a:pt x="234245" y="204640"/>
                      </a:cubicBezTo>
                      <a:cubicBezTo>
                        <a:pt x="234989" y="204577"/>
                        <a:pt x="236395" y="205029"/>
                        <a:pt x="237036" y="204755"/>
                      </a:cubicBezTo>
                      <a:cubicBezTo>
                        <a:pt x="237676" y="204603"/>
                        <a:pt x="238013" y="204196"/>
                        <a:pt x="238039" y="203534"/>
                      </a:cubicBezTo>
                      <a:cubicBezTo>
                        <a:pt x="238586" y="203053"/>
                        <a:pt x="239215" y="202938"/>
                        <a:pt x="239933" y="203186"/>
                      </a:cubicBezTo>
                      <a:cubicBezTo>
                        <a:pt x="241543" y="202975"/>
                        <a:pt x="242998" y="202579"/>
                        <a:pt x="244541" y="201928"/>
                      </a:cubicBezTo>
                      <a:cubicBezTo>
                        <a:pt x="245618" y="201473"/>
                        <a:pt x="246136" y="200966"/>
                        <a:pt x="246924" y="200266"/>
                      </a:cubicBezTo>
                      <a:cubicBezTo>
                        <a:pt x="247339" y="199900"/>
                        <a:pt x="248490" y="199023"/>
                        <a:pt x="248849" y="198583"/>
                      </a:cubicBezTo>
                      <a:cubicBezTo>
                        <a:pt x="249285" y="198053"/>
                        <a:pt x="249470" y="196729"/>
                        <a:pt x="249618" y="196092"/>
                      </a:cubicBezTo>
                      <a:cubicBezTo>
                        <a:pt x="249900" y="194926"/>
                        <a:pt x="250277" y="194401"/>
                        <a:pt x="250647" y="193317"/>
                      </a:cubicBezTo>
                      <a:cubicBezTo>
                        <a:pt x="251084" y="192070"/>
                        <a:pt x="252253" y="187503"/>
                        <a:pt x="249833" y="187555"/>
                      </a:cubicBezTo>
                      <a:cubicBezTo>
                        <a:pt x="249171" y="185327"/>
                        <a:pt x="249959" y="184543"/>
                        <a:pt x="247961" y="182759"/>
                      </a:cubicBezTo>
                      <a:cubicBezTo>
                        <a:pt x="246765" y="181694"/>
                        <a:pt x="244885" y="180939"/>
                        <a:pt x="244041" y="179518"/>
                      </a:cubicBezTo>
                      <a:cubicBezTo>
                        <a:pt x="243701" y="178933"/>
                        <a:pt x="243964" y="178341"/>
                        <a:pt x="243679" y="177727"/>
                      </a:cubicBezTo>
                      <a:cubicBezTo>
                        <a:pt x="243431" y="177198"/>
                        <a:pt x="240799" y="173949"/>
                        <a:pt x="240444" y="173760"/>
                      </a:cubicBezTo>
                      <a:cubicBezTo>
                        <a:pt x="239164" y="173120"/>
                        <a:pt x="236029" y="173678"/>
                        <a:pt x="234571" y="173660"/>
                      </a:cubicBezTo>
                      <a:cubicBezTo>
                        <a:pt x="233542" y="173656"/>
                        <a:pt x="232091" y="173320"/>
                        <a:pt x="231118" y="173516"/>
                      </a:cubicBezTo>
                      <a:cubicBezTo>
                        <a:pt x="229297" y="173878"/>
                        <a:pt x="227706" y="175925"/>
                        <a:pt x="226355" y="177053"/>
                      </a:cubicBezTo>
                      <a:cubicBezTo>
                        <a:pt x="224656" y="178463"/>
                        <a:pt x="223320" y="179921"/>
                        <a:pt x="221518" y="181227"/>
                      </a:cubicBezTo>
                      <a:cubicBezTo>
                        <a:pt x="219645" y="182585"/>
                        <a:pt x="216018" y="183266"/>
                        <a:pt x="213639" y="182585"/>
                      </a:cubicBezTo>
                      <a:cubicBezTo>
                        <a:pt x="212588" y="182278"/>
                        <a:pt x="212721" y="181738"/>
                        <a:pt x="211951" y="181227"/>
                      </a:cubicBezTo>
                      <a:cubicBezTo>
                        <a:pt x="210926" y="180561"/>
                        <a:pt x="209601" y="180861"/>
                        <a:pt x="208928" y="179588"/>
                      </a:cubicBezTo>
                      <a:cubicBezTo>
                        <a:pt x="209268" y="178522"/>
                        <a:pt x="209646" y="176654"/>
                        <a:pt x="210330" y="175947"/>
                      </a:cubicBezTo>
                      <a:cubicBezTo>
                        <a:pt x="210945" y="175307"/>
                        <a:pt x="211807" y="175244"/>
                        <a:pt x="212307" y="174426"/>
                      </a:cubicBezTo>
                      <a:cubicBezTo>
                        <a:pt x="212595" y="173956"/>
                        <a:pt x="212514" y="173349"/>
                        <a:pt x="212747" y="172909"/>
                      </a:cubicBezTo>
                      <a:cubicBezTo>
                        <a:pt x="213372" y="171739"/>
                        <a:pt x="214705" y="171525"/>
                        <a:pt x="215615" y="170533"/>
                      </a:cubicBezTo>
                      <a:cubicBezTo>
                        <a:pt x="216563" y="169497"/>
                        <a:pt x="216740" y="169090"/>
                        <a:pt x="217954" y="168505"/>
                      </a:cubicBezTo>
                      <a:cubicBezTo>
                        <a:pt x="220019" y="167510"/>
                        <a:pt x="221903" y="166666"/>
                        <a:pt x="224238" y="166263"/>
                      </a:cubicBezTo>
                      <a:cubicBezTo>
                        <a:pt x="226318" y="165900"/>
                        <a:pt x="225319" y="166329"/>
                        <a:pt x="226614" y="164768"/>
                      </a:cubicBezTo>
                      <a:cubicBezTo>
                        <a:pt x="227313" y="163920"/>
                        <a:pt x="228564" y="163513"/>
                        <a:pt x="229608" y="162955"/>
                      </a:cubicBezTo>
                      <a:cubicBezTo>
                        <a:pt x="230996" y="162214"/>
                        <a:pt x="231632" y="161722"/>
                        <a:pt x="232558" y="160538"/>
                      </a:cubicBezTo>
                      <a:cubicBezTo>
                        <a:pt x="233276" y="159613"/>
                        <a:pt x="233831" y="158814"/>
                        <a:pt x="235085" y="158322"/>
                      </a:cubicBezTo>
                      <a:cubicBezTo>
                        <a:pt x="235618" y="158114"/>
                        <a:pt x="236255" y="158266"/>
                        <a:pt x="236810" y="158037"/>
                      </a:cubicBezTo>
                      <a:cubicBezTo>
                        <a:pt x="237702" y="157670"/>
                        <a:pt x="237927" y="157015"/>
                        <a:pt x="238546" y="156390"/>
                      </a:cubicBezTo>
                      <a:cubicBezTo>
                        <a:pt x="239515" y="155406"/>
                        <a:pt x="240281" y="155258"/>
                        <a:pt x="241599" y="154691"/>
                      </a:cubicBezTo>
                      <a:cubicBezTo>
                        <a:pt x="245425" y="153045"/>
                        <a:pt x="243401" y="150743"/>
                        <a:pt x="242465" y="147986"/>
                      </a:cubicBezTo>
                      <a:cubicBezTo>
                        <a:pt x="242050" y="146769"/>
                        <a:pt x="242261" y="146251"/>
                        <a:pt x="241247" y="145211"/>
                      </a:cubicBezTo>
                      <a:cubicBezTo>
                        <a:pt x="240470" y="144408"/>
                        <a:pt x="239415" y="144164"/>
                        <a:pt x="238605" y="143431"/>
                      </a:cubicBezTo>
                      <a:cubicBezTo>
                        <a:pt x="236558" y="141562"/>
                        <a:pt x="234778" y="139308"/>
                        <a:pt x="234016" y="136726"/>
                      </a:cubicBezTo>
                      <a:cubicBezTo>
                        <a:pt x="233446" y="134790"/>
                        <a:pt x="233831" y="132433"/>
                        <a:pt x="232187" y="130964"/>
                      </a:cubicBezTo>
                      <a:cubicBezTo>
                        <a:pt x="230826" y="129743"/>
                        <a:pt x="228686" y="129436"/>
                        <a:pt x="227436" y="128081"/>
                      </a:cubicBezTo>
                      <a:cubicBezTo>
                        <a:pt x="226311" y="126871"/>
                        <a:pt x="226114" y="124618"/>
                        <a:pt x="226037" y="123008"/>
                      </a:cubicBezTo>
                      <a:cubicBezTo>
                        <a:pt x="225944" y="121091"/>
                        <a:pt x="225767" y="118701"/>
                        <a:pt x="226022" y="116821"/>
                      </a:cubicBezTo>
                      <a:cubicBezTo>
                        <a:pt x="226259" y="115045"/>
                        <a:pt x="226840" y="114482"/>
                        <a:pt x="228457" y="114719"/>
                      </a:cubicBezTo>
                      <a:cubicBezTo>
                        <a:pt x="230637" y="115041"/>
                        <a:pt x="230418" y="116251"/>
                        <a:pt x="231947" y="117261"/>
                      </a:cubicBezTo>
                      <a:cubicBezTo>
                        <a:pt x="234623" y="119026"/>
                        <a:pt x="237269" y="116495"/>
                        <a:pt x="239430" y="115285"/>
                      </a:cubicBezTo>
                      <a:cubicBezTo>
                        <a:pt x="240988" y="114401"/>
                        <a:pt x="244889" y="113860"/>
                        <a:pt x="246621" y="114730"/>
                      </a:cubicBezTo>
                      <a:cubicBezTo>
                        <a:pt x="248852" y="115848"/>
                        <a:pt x="247753" y="118205"/>
                        <a:pt x="251239" y="117561"/>
                      </a:cubicBezTo>
                      <a:cubicBezTo>
                        <a:pt x="252809" y="117272"/>
                        <a:pt x="254315" y="115859"/>
                        <a:pt x="255758" y="114815"/>
                      </a:cubicBezTo>
                      <a:cubicBezTo>
                        <a:pt x="257338" y="113675"/>
                        <a:pt x="258959" y="112532"/>
                        <a:pt x="260166" y="111015"/>
                      </a:cubicBezTo>
                      <a:cubicBezTo>
                        <a:pt x="262039" y="108665"/>
                        <a:pt x="263226" y="105575"/>
                        <a:pt x="261576" y="102763"/>
                      </a:cubicBezTo>
                      <a:cubicBezTo>
                        <a:pt x="260477" y="100898"/>
                        <a:pt x="258397" y="100776"/>
                        <a:pt x="256465" y="100520"/>
                      </a:cubicBezTo>
                      <a:cubicBezTo>
                        <a:pt x="255540" y="96983"/>
                        <a:pt x="256358" y="92409"/>
                        <a:pt x="256350" y="88712"/>
                      </a:cubicBezTo>
                      <a:cubicBezTo>
                        <a:pt x="256350" y="87580"/>
                        <a:pt x="256613" y="86144"/>
                        <a:pt x="256406" y="85038"/>
                      </a:cubicBezTo>
                      <a:cubicBezTo>
                        <a:pt x="256187" y="83879"/>
                        <a:pt x="255111" y="82654"/>
                        <a:pt x="254744" y="81422"/>
                      </a:cubicBezTo>
                      <a:cubicBezTo>
                        <a:pt x="253638" y="81089"/>
                        <a:pt x="250892" y="81019"/>
                        <a:pt x="249692" y="81315"/>
                      </a:cubicBezTo>
                      <a:cubicBezTo>
                        <a:pt x="248734" y="81548"/>
                        <a:pt x="248212" y="82310"/>
                        <a:pt x="247528" y="82832"/>
                      </a:cubicBezTo>
                      <a:cubicBezTo>
                        <a:pt x="247154" y="83113"/>
                        <a:pt x="246480" y="83402"/>
                        <a:pt x="246010" y="83750"/>
                      </a:cubicBezTo>
                      <a:cubicBezTo>
                        <a:pt x="244930" y="84564"/>
                        <a:pt x="244530" y="85319"/>
                        <a:pt x="243064" y="85633"/>
                      </a:cubicBezTo>
                      <a:cubicBezTo>
                        <a:pt x="242750" y="85700"/>
                        <a:pt x="241706" y="85696"/>
                        <a:pt x="241543" y="85763"/>
                      </a:cubicBezTo>
                      <a:cubicBezTo>
                        <a:pt x="240311" y="86277"/>
                        <a:pt x="238831" y="88383"/>
                        <a:pt x="237546" y="89289"/>
                      </a:cubicBezTo>
                      <a:cubicBezTo>
                        <a:pt x="236118" y="90292"/>
                        <a:pt x="234793" y="91524"/>
                        <a:pt x="233313" y="92246"/>
                      </a:cubicBezTo>
                      <a:cubicBezTo>
                        <a:pt x="231780" y="92990"/>
                        <a:pt x="229586" y="93378"/>
                        <a:pt x="228294" y="94429"/>
                      </a:cubicBezTo>
                      <a:cubicBezTo>
                        <a:pt x="226843" y="95621"/>
                        <a:pt x="227828" y="95950"/>
                        <a:pt x="226077" y="96191"/>
                      </a:cubicBezTo>
                      <a:cubicBezTo>
                        <a:pt x="225419" y="96280"/>
                        <a:pt x="224549" y="96143"/>
                        <a:pt x="223875" y="96139"/>
                      </a:cubicBezTo>
                      <a:cubicBezTo>
                        <a:pt x="222047" y="96117"/>
                        <a:pt x="220408" y="96191"/>
                        <a:pt x="218624" y="95773"/>
                      </a:cubicBezTo>
                      <a:cubicBezTo>
                        <a:pt x="216740" y="95321"/>
                        <a:pt x="213006" y="96161"/>
                        <a:pt x="211722" y="94914"/>
                      </a:cubicBezTo>
                      <a:cubicBezTo>
                        <a:pt x="211107" y="94315"/>
                        <a:pt x="210878" y="93552"/>
                        <a:pt x="210193" y="92942"/>
                      </a:cubicBezTo>
                      <a:cubicBezTo>
                        <a:pt x="209816" y="92601"/>
                        <a:pt x="209216" y="92309"/>
                        <a:pt x="208802" y="91991"/>
                      </a:cubicBezTo>
                      <a:cubicBezTo>
                        <a:pt x="207673" y="91121"/>
                        <a:pt x="206600" y="90211"/>
                        <a:pt x="205416" y="89226"/>
                      </a:cubicBezTo>
                      <a:cubicBezTo>
                        <a:pt x="204572" y="88527"/>
                        <a:pt x="203517" y="88068"/>
                        <a:pt x="202755" y="87269"/>
                      </a:cubicBezTo>
                      <a:cubicBezTo>
                        <a:pt x="202259" y="86747"/>
                        <a:pt x="202166" y="85996"/>
                        <a:pt x="201430" y="85774"/>
                      </a:cubicBezTo>
                      <a:cubicBezTo>
                        <a:pt x="199687" y="85245"/>
                        <a:pt x="198162" y="87421"/>
                        <a:pt x="196667" y="87931"/>
                      </a:cubicBezTo>
                      <a:cubicBezTo>
                        <a:pt x="195760" y="88246"/>
                        <a:pt x="194787" y="87961"/>
                        <a:pt x="193873" y="88087"/>
                      </a:cubicBezTo>
                      <a:cubicBezTo>
                        <a:pt x="191859" y="88357"/>
                        <a:pt x="190172" y="88760"/>
                        <a:pt x="188088" y="88753"/>
                      </a:cubicBezTo>
                      <a:cubicBezTo>
                        <a:pt x="183666" y="88742"/>
                        <a:pt x="179513" y="88272"/>
                        <a:pt x="175368" y="87080"/>
                      </a:cubicBezTo>
                      <a:cubicBezTo>
                        <a:pt x="174110" y="86714"/>
                        <a:pt x="172556" y="86928"/>
                        <a:pt x="171383" y="86577"/>
                      </a:cubicBezTo>
                      <a:cubicBezTo>
                        <a:pt x="170620" y="86348"/>
                        <a:pt x="170265" y="85770"/>
                        <a:pt x="169588" y="85496"/>
                      </a:cubicBezTo>
                      <a:cubicBezTo>
                        <a:pt x="168359" y="85000"/>
                        <a:pt x="167330" y="85052"/>
                        <a:pt x="165953" y="85071"/>
                      </a:cubicBezTo>
                      <a:cubicBezTo>
                        <a:pt x="164070" y="85100"/>
                        <a:pt x="162504" y="84497"/>
                        <a:pt x="160713" y="84301"/>
                      </a:cubicBezTo>
                      <a:cubicBezTo>
                        <a:pt x="159373" y="84149"/>
                        <a:pt x="157886" y="84327"/>
                        <a:pt x="156535" y="84327"/>
                      </a:cubicBezTo>
                      <a:cubicBezTo>
                        <a:pt x="153256" y="84327"/>
                        <a:pt x="149973" y="84297"/>
                        <a:pt x="146698" y="84327"/>
                      </a:cubicBezTo>
                      <a:cubicBezTo>
                        <a:pt x="146124" y="84331"/>
                        <a:pt x="145362" y="84486"/>
                        <a:pt x="144807" y="84364"/>
                      </a:cubicBezTo>
                      <a:cubicBezTo>
                        <a:pt x="144185" y="84231"/>
                        <a:pt x="144222" y="83765"/>
                        <a:pt x="143648" y="83654"/>
                      </a:cubicBezTo>
                      <a:cubicBezTo>
                        <a:pt x="141887" y="83313"/>
                        <a:pt x="140355" y="83731"/>
                        <a:pt x="138800" y="83069"/>
                      </a:cubicBezTo>
                      <a:cubicBezTo>
                        <a:pt x="137438" y="82488"/>
                        <a:pt x="136724" y="81422"/>
                        <a:pt x="135584" y="80634"/>
                      </a:cubicBezTo>
                      <a:cubicBezTo>
                        <a:pt x="134467" y="79864"/>
                        <a:pt x="133105" y="79491"/>
                        <a:pt x="131950" y="78702"/>
                      </a:cubicBezTo>
                      <a:cubicBezTo>
                        <a:pt x="130877" y="77977"/>
                        <a:pt x="129744" y="76612"/>
                        <a:pt x="128719" y="76145"/>
                      </a:cubicBezTo>
                      <a:cubicBezTo>
                        <a:pt x="127864" y="75760"/>
                        <a:pt x="123771" y="75809"/>
                        <a:pt x="122853" y="76223"/>
                      </a:cubicBezTo>
                      <a:cubicBezTo>
                        <a:pt x="120507" y="77270"/>
                        <a:pt x="121014" y="81011"/>
                        <a:pt x="121954" y="82791"/>
                      </a:cubicBezTo>
                      <a:cubicBezTo>
                        <a:pt x="122720" y="84257"/>
                        <a:pt x="122916" y="84164"/>
                        <a:pt x="124482" y="84305"/>
                      </a:cubicBezTo>
                      <a:cubicBezTo>
                        <a:pt x="125503" y="84397"/>
                        <a:pt x="126580" y="84486"/>
                        <a:pt x="127557" y="84841"/>
                      </a:cubicBezTo>
                      <a:cubicBezTo>
                        <a:pt x="128312" y="84867"/>
                        <a:pt x="128867" y="85193"/>
                        <a:pt x="129219" y="85815"/>
                      </a:cubicBezTo>
                      <a:cubicBezTo>
                        <a:pt x="129308" y="86018"/>
                        <a:pt x="129397" y="86214"/>
                        <a:pt x="129489" y="86414"/>
                      </a:cubicBezTo>
                      <a:cubicBezTo>
                        <a:pt x="130866" y="86921"/>
                        <a:pt x="132476" y="86969"/>
                        <a:pt x="133956" y="87480"/>
                      </a:cubicBezTo>
                      <a:cubicBezTo>
                        <a:pt x="135470" y="88002"/>
                        <a:pt x="137028" y="88287"/>
                        <a:pt x="138475" y="88742"/>
                      </a:cubicBezTo>
                      <a:cubicBezTo>
                        <a:pt x="140081" y="89252"/>
                        <a:pt x="141598" y="90196"/>
                        <a:pt x="143375" y="90263"/>
                      </a:cubicBezTo>
                      <a:cubicBezTo>
                        <a:pt x="145084" y="90326"/>
                        <a:pt x="146828" y="90252"/>
                        <a:pt x="148541" y="90233"/>
                      </a:cubicBezTo>
                      <a:cubicBezTo>
                        <a:pt x="149984" y="90207"/>
                        <a:pt x="150865" y="90670"/>
                        <a:pt x="152234" y="90988"/>
                      </a:cubicBezTo>
                      <a:cubicBezTo>
                        <a:pt x="153881" y="91373"/>
                        <a:pt x="154773" y="92042"/>
                        <a:pt x="156298" y="92749"/>
                      </a:cubicBezTo>
                      <a:cubicBezTo>
                        <a:pt x="156790" y="92979"/>
                        <a:pt x="157775" y="93008"/>
                        <a:pt x="158189" y="93286"/>
                      </a:cubicBezTo>
                      <a:cubicBezTo>
                        <a:pt x="158914" y="93782"/>
                        <a:pt x="158752" y="94777"/>
                        <a:pt x="159381" y="95347"/>
                      </a:cubicBezTo>
                      <a:cubicBezTo>
                        <a:pt x="160073" y="95980"/>
                        <a:pt x="161098" y="95895"/>
                        <a:pt x="161897" y="96479"/>
                      </a:cubicBezTo>
                      <a:cubicBezTo>
                        <a:pt x="162586" y="96986"/>
                        <a:pt x="162963" y="97845"/>
                        <a:pt x="163640" y="98370"/>
                      </a:cubicBezTo>
                      <a:cubicBezTo>
                        <a:pt x="164910" y="99343"/>
                        <a:pt x="166457" y="99122"/>
                        <a:pt x="166394" y="101175"/>
                      </a:cubicBezTo>
                      <a:cubicBezTo>
                        <a:pt x="167911" y="101371"/>
                        <a:pt x="171038" y="102563"/>
                        <a:pt x="172219" y="103473"/>
                      </a:cubicBezTo>
                      <a:cubicBezTo>
                        <a:pt x="173033" y="104106"/>
                        <a:pt x="172778" y="104691"/>
                        <a:pt x="173944" y="105068"/>
                      </a:cubicBezTo>
                      <a:cubicBezTo>
                        <a:pt x="175187" y="105471"/>
                        <a:pt x="176619" y="104643"/>
                        <a:pt x="177874" y="105120"/>
                      </a:cubicBezTo>
                      <a:cubicBezTo>
                        <a:pt x="180868" y="106271"/>
                        <a:pt x="180302" y="108284"/>
                        <a:pt x="180298" y="111118"/>
                      </a:cubicBezTo>
                      <a:cubicBezTo>
                        <a:pt x="180298" y="112806"/>
                        <a:pt x="179987" y="115026"/>
                        <a:pt x="180464" y="116636"/>
                      </a:cubicBezTo>
                      <a:cubicBezTo>
                        <a:pt x="180879" y="118020"/>
                        <a:pt x="182330" y="119193"/>
                        <a:pt x="182926" y="120462"/>
                      </a:cubicBezTo>
                      <a:cubicBezTo>
                        <a:pt x="183610" y="121924"/>
                        <a:pt x="183562" y="125276"/>
                        <a:pt x="183292" y="126997"/>
                      </a:cubicBezTo>
                      <a:cubicBezTo>
                        <a:pt x="183114" y="128129"/>
                        <a:pt x="182618" y="128881"/>
                        <a:pt x="182515" y="130113"/>
                      </a:cubicBezTo>
                      <a:cubicBezTo>
                        <a:pt x="182396" y="131460"/>
                        <a:pt x="182215" y="131345"/>
                        <a:pt x="181501" y="132400"/>
                      </a:cubicBezTo>
                      <a:cubicBezTo>
                        <a:pt x="181064" y="133040"/>
                        <a:pt x="180775" y="133876"/>
                        <a:pt x="180376" y="134490"/>
                      </a:cubicBezTo>
                      <a:cubicBezTo>
                        <a:pt x="179532" y="135778"/>
                        <a:pt x="181982" y="135830"/>
                        <a:pt x="181778" y="137477"/>
                      </a:cubicBezTo>
                      <a:cubicBezTo>
                        <a:pt x="180390" y="138343"/>
                        <a:pt x="179084" y="139316"/>
                        <a:pt x="177715" y="140178"/>
                      </a:cubicBezTo>
                      <a:cubicBezTo>
                        <a:pt x="176353" y="141033"/>
                        <a:pt x="175109" y="140903"/>
                        <a:pt x="173696" y="141570"/>
                      </a:cubicBezTo>
                      <a:cubicBezTo>
                        <a:pt x="172371" y="142195"/>
                        <a:pt x="171901" y="143505"/>
                        <a:pt x="170790" y="144434"/>
                      </a:cubicBezTo>
                      <a:cubicBezTo>
                        <a:pt x="169950" y="145137"/>
                        <a:pt x="168947" y="145455"/>
                        <a:pt x="168022" y="146029"/>
                      </a:cubicBezTo>
                      <a:cubicBezTo>
                        <a:pt x="165768" y="147442"/>
                        <a:pt x="163881" y="148819"/>
                        <a:pt x="161442" y="150055"/>
                      </a:cubicBezTo>
                      <a:cubicBezTo>
                        <a:pt x="160324" y="150617"/>
                        <a:pt x="159181" y="150895"/>
                        <a:pt x="157963" y="151206"/>
                      </a:cubicBezTo>
                      <a:cubicBezTo>
                        <a:pt x="155743" y="151775"/>
                        <a:pt x="153667" y="152293"/>
                        <a:pt x="151335" y="152305"/>
                      </a:cubicBezTo>
                      <a:cubicBezTo>
                        <a:pt x="150702" y="152308"/>
                        <a:pt x="149529" y="151979"/>
                        <a:pt x="148933" y="152197"/>
                      </a:cubicBezTo>
                      <a:cubicBezTo>
                        <a:pt x="147235" y="152823"/>
                        <a:pt x="146272" y="155328"/>
                        <a:pt x="145573" y="157063"/>
                      </a:cubicBezTo>
                      <a:cubicBezTo>
                        <a:pt x="144666" y="159324"/>
                        <a:pt x="144170" y="160201"/>
                        <a:pt x="142435" y="161848"/>
                      </a:cubicBezTo>
                      <a:cubicBezTo>
                        <a:pt x="140814" y="163391"/>
                        <a:pt x="140880" y="165782"/>
                        <a:pt x="139870" y="167773"/>
                      </a:cubicBezTo>
                      <a:cubicBezTo>
                        <a:pt x="138393" y="170681"/>
                        <a:pt x="139004" y="172624"/>
                        <a:pt x="140092" y="175569"/>
                      </a:cubicBezTo>
                      <a:cubicBezTo>
                        <a:pt x="140991" y="177993"/>
                        <a:pt x="140688" y="182278"/>
                        <a:pt x="139222" y="184354"/>
                      </a:cubicBezTo>
                      <a:cubicBezTo>
                        <a:pt x="138689" y="185117"/>
                        <a:pt x="138390" y="185161"/>
                        <a:pt x="138027" y="186160"/>
                      </a:cubicBezTo>
                      <a:cubicBezTo>
                        <a:pt x="137572" y="187392"/>
                        <a:pt x="137601" y="188750"/>
                        <a:pt x="137128" y="189960"/>
                      </a:cubicBezTo>
                      <a:cubicBezTo>
                        <a:pt x="135451" y="194220"/>
                        <a:pt x="130470" y="195008"/>
                        <a:pt x="126380" y="195056"/>
                      </a:cubicBezTo>
                      <a:cubicBezTo>
                        <a:pt x="124782" y="195071"/>
                        <a:pt x="124463" y="195149"/>
                        <a:pt x="123460" y="196344"/>
                      </a:cubicBezTo>
                      <a:cubicBezTo>
                        <a:pt x="122568" y="197409"/>
                        <a:pt x="122343" y="197576"/>
                        <a:pt x="121244" y="198201"/>
                      </a:cubicBezTo>
                      <a:cubicBezTo>
                        <a:pt x="120033" y="198893"/>
                        <a:pt x="119308" y="199101"/>
                        <a:pt x="118053" y="199574"/>
                      </a:cubicBezTo>
                      <a:cubicBezTo>
                        <a:pt x="117247" y="199881"/>
                        <a:pt x="116370" y="200692"/>
                        <a:pt x="115537" y="201165"/>
                      </a:cubicBezTo>
                      <a:cubicBezTo>
                        <a:pt x="114371" y="201824"/>
                        <a:pt x="112991" y="202213"/>
                        <a:pt x="112140" y="203153"/>
                      </a:cubicBezTo>
                      <a:cubicBezTo>
                        <a:pt x="111292" y="204100"/>
                        <a:pt x="111351" y="204981"/>
                        <a:pt x="109893" y="205380"/>
                      </a:cubicBezTo>
                      <a:cubicBezTo>
                        <a:pt x="107828" y="205943"/>
                        <a:pt x="105556" y="204825"/>
                        <a:pt x="103513" y="204707"/>
                      </a:cubicBezTo>
                      <a:cubicBezTo>
                        <a:pt x="100830" y="204551"/>
                        <a:pt x="99298" y="201869"/>
                        <a:pt x="96711" y="201684"/>
                      </a:cubicBezTo>
                      <a:cubicBezTo>
                        <a:pt x="94597" y="201539"/>
                        <a:pt x="91418" y="202191"/>
                        <a:pt x="90952" y="204274"/>
                      </a:cubicBezTo>
                      <a:cubicBezTo>
                        <a:pt x="90338" y="207016"/>
                        <a:pt x="91666" y="210246"/>
                        <a:pt x="92421" y="212815"/>
                      </a:cubicBezTo>
                      <a:cubicBezTo>
                        <a:pt x="92732" y="213877"/>
                        <a:pt x="92825" y="215061"/>
                        <a:pt x="93132" y="216067"/>
                      </a:cubicBezTo>
                      <a:close/>
                    </a:path>
                  </a:pathLst>
                </a:custGeom>
                <a:grpFill/>
                <a:ln w="369" cap="flat">
                  <a:noFill/>
                  <a:prstDash val="solid"/>
                  <a:miter/>
                </a:ln>
              </p:spPr>
              <p:txBody>
                <a:bodyPr rtlCol="0" anchor="ctr"/>
                <a:lstStyle/>
                <a:p>
                  <a:endParaRPr lang="de-DE"/>
                </a:p>
              </p:txBody>
            </p:sp>
            <p:sp>
              <p:nvSpPr>
                <p:cNvPr id="253" name="Freihandform 252">
                  <a:extLst>
                    <a:ext uri="{FF2B5EF4-FFF2-40B4-BE49-F238E27FC236}">
                      <a16:creationId xmlns:a16="http://schemas.microsoft.com/office/drawing/2014/main" id="{E96A1D00-5151-DC66-F1B8-F873A3D3CDAC}"/>
                    </a:ext>
                  </a:extLst>
                </p:cNvPr>
                <p:cNvSpPr/>
                <p:nvPr/>
              </p:nvSpPr>
              <p:spPr>
                <a:xfrm>
                  <a:off x="2360837" y="4580028"/>
                  <a:ext cx="126923" cy="95580"/>
                </a:xfrm>
                <a:custGeom>
                  <a:avLst/>
                  <a:gdLst>
                    <a:gd name="connsiteX0" fmla="*/ 13776 w 126923"/>
                    <a:gd name="connsiteY0" fmla="*/ 94961 h 95580"/>
                    <a:gd name="connsiteX1" fmla="*/ 16589 w 126923"/>
                    <a:gd name="connsiteY1" fmla="*/ 93899 h 95580"/>
                    <a:gd name="connsiteX2" fmla="*/ 18317 w 126923"/>
                    <a:gd name="connsiteY2" fmla="*/ 93688 h 95580"/>
                    <a:gd name="connsiteX3" fmla="*/ 19701 w 126923"/>
                    <a:gd name="connsiteY3" fmla="*/ 93222 h 95580"/>
                    <a:gd name="connsiteX4" fmla="*/ 22247 w 126923"/>
                    <a:gd name="connsiteY4" fmla="*/ 93159 h 95580"/>
                    <a:gd name="connsiteX5" fmla="*/ 24379 w 126923"/>
                    <a:gd name="connsiteY5" fmla="*/ 90887 h 95580"/>
                    <a:gd name="connsiteX6" fmla="*/ 27606 w 126923"/>
                    <a:gd name="connsiteY6" fmla="*/ 89273 h 95580"/>
                    <a:gd name="connsiteX7" fmla="*/ 30485 w 126923"/>
                    <a:gd name="connsiteY7" fmla="*/ 87201 h 95580"/>
                    <a:gd name="connsiteX8" fmla="*/ 33157 w 126923"/>
                    <a:gd name="connsiteY8" fmla="*/ 84230 h 95580"/>
                    <a:gd name="connsiteX9" fmla="*/ 35067 w 126923"/>
                    <a:gd name="connsiteY9" fmla="*/ 81735 h 95580"/>
                    <a:gd name="connsiteX10" fmla="*/ 36529 w 126923"/>
                    <a:gd name="connsiteY10" fmla="*/ 81103 h 95580"/>
                    <a:gd name="connsiteX11" fmla="*/ 36758 w 126923"/>
                    <a:gd name="connsiteY11" fmla="*/ 80533 h 95580"/>
                    <a:gd name="connsiteX12" fmla="*/ 37746 w 126923"/>
                    <a:gd name="connsiteY12" fmla="*/ 79426 h 95580"/>
                    <a:gd name="connsiteX13" fmla="*/ 39260 w 126923"/>
                    <a:gd name="connsiteY13" fmla="*/ 76573 h 95580"/>
                    <a:gd name="connsiteX14" fmla="*/ 39934 w 126923"/>
                    <a:gd name="connsiteY14" fmla="*/ 76118 h 95580"/>
                    <a:gd name="connsiteX15" fmla="*/ 41088 w 126923"/>
                    <a:gd name="connsiteY15" fmla="*/ 74420 h 95580"/>
                    <a:gd name="connsiteX16" fmla="*/ 41140 w 126923"/>
                    <a:gd name="connsiteY16" fmla="*/ 73198 h 95580"/>
                    <a:gd name="connsiteX17" fmla="*/ 43272 w 126923"/>
                    <a:gd name="connsiteY17" fmla="*/ 69998 h 95580"/>
                    <a:gd name="connsiteX18" fmla="*/ 46247 w 126923"/>
                    <a:gd name="connsiteY18" fmla="*/ 67822 h 95580"/>
                    <a:gd name="connsiteX19" fmla="*/ 48838 w 126923"/>
                    <a:gd name="connsiteY19" fmla="*/ 67533 h 95580"/>
                    <a:gd name="connsiteX20" fmla="*/ 49915 w 126923"/>
                    <a:gd name="connsiteY20" fmla="*/ 66641 h 95580"/>
                    <a:gd name="connsiteX21" fmla="*/ 52117 w 126923"/>
                    <a:gd name="connsiteY21" fmla="*/ 65276 h 95580"/>
                    <a:gd name="connsiteX22" fmla="*/ 54012 w 126923"/>
                    <a:gd name="connsiteY22" fmla="*/ 63888 h 95580"/>
                    <a:gd name="connsiteX23" fmla="*/ 56421 w 126923"/>
                    <a:gd name="connsiteY23" fmla="*/ 62730 h 95580"/>
                    <a:gd name="connsiteX24" fmla="*/ 60092 w 126923"/>
                    <a:gd name="connsiteY24" fmla="*/ 60058 h 95580"/>
                    <a:gd name="connsiteX25" fmla="*/ 60555 w 126923"/>
                    <a:gd name="connsiteY25" fmla="*/ 58215 h 95580"/>
                    <a:gd name="connsiteX26" fmla="*/ 61428 w 126923"/>
                    <a:gd name="connsiteY26" fmla="*/ 57109 h 95580"/>
                    <a:gd name="connsiteX27" fmla="*/ 62190 w 126923"/>
                    <a:gd name="connsiteY27" fmla="*/ 55174 h 95580"/>
                    <a:gd name="connsiteX28" fmla="*/ 65425 w 126923"/>
                    <a:gd name="connsiteY28" fmla="*/ 53971 h 95580"/>
                    <a:gd name="connsiteX29" fmla="*/ 68160 w 126923"/>
                    <a:gd name="connsiteY29" fmla="*/ 52528 h 95580"/>
                    <a:gd name="connsiteX30" fmla="*/ 71509 w 126923"/>
                    <a:gd name="connsiteY30" fmla="*/ 52280 h 95580"/>
                    <a:gd name="connsiteX31" fmla="*/ 79433 w 126923"/>
                    <a:gd name="connsiteY31" fmla="*/ 52265 h 95580"/>
                    <a:gd name="connsiteX32" fmla="*/ 85891 w 126923"/>
                    <a:gd name="connsiteY32" fmla="*/ 52846 h 95580"/>
                    <a:gd name="connsiteX33" fmla="*/ 89455 w 126923"/>
                    <a:gd name="connsiteY33" fmla="*/ 52835 h 95580"/>
                    <a:gd name="connsiteX34" fmla="*/ 92737 w 126923"/>
                    <a:gd name="connsiteY34" fmla="*/ 52805 h 95580"/>
                    <a:gd name="connsiteX35" fmla="*/ 94913 w 126923"/>
                    <a:gd name="connsiteY35" fmla="*/ 53945 h 95580"/>
                    <a:gd name="connsiteX36" fmla="*/ 96890 w 126923"/>
                    <a:gd name="connsiteY36" fmla="*/ 55037 h 95580"/>
                    <a:gd name="connsiteX37" fmla="*/ 98747 w 126923"/>
                    <a:gd name="connsiteY37" fmla="*/ 57127 h 95580"/>
                    <a:gd name="connsiteX38" fmla="*/ 102903 w 126923"/>
                    <a:gd name="connsiteY38" fmla="*/ 58426 h 95580"/>
                    <a:gd name="connsiteX39" fmla="*/ 105846 w 126923"/>
                    <a:gd name="connsiteY39" fmla="*/ 59773 h 95580"/>
                    <a:gd name="connsiteX40" fmla="*/ 108614 w 126923"/>
                    <a:gd name="connsiteY40" fmla="*/ 60991 h 95580"/>
                    <a:gd name="connsiteX41" fmla="*/ 110564 w 126923"/>
                    <a:gd name="connsiteY41" fmla="*/ 62549 h 95580"/>
                    <a:gd name="connsiteX42" fmla="*/ 115545 w 126923"/>
                    <a:gd name="connsiteY42" fmla="*/ 63355 h 95580"/>
                    <a:gd name="connsiteX43" fmla="*/ 118206 w 126923"/>
                    <a:gd name="connsiteY43" fmla="*/ 62937 h 95580"/>
                    <a:gd name="connsiteX44" fmla="*/ 119039 w 126923"/>
                    <a:gd name="connsiteY44" fmla="*/ 62693 h 95580"/>
                    <a:gd name="connsiteX45" fmla="*/ 119243 w 126923"/>
                    <a:gd name="connsiteY45" fmla="*/ 61820 h 95580"/>
                    <a:gd name="connsiteX46" fmla="*/ 120952 w 126923"/>
                    <a:gd name="connsiteY46" fmla="*/ 60613 h 95580"/>
                    <a:gd name="connsiteX47" fmla="*/ 122318 w 126923"/>
                    <a:gd name="connsiteY47" fmla="*/ 58345 h 95580"/>
                    <a:gd name="connsiteX48" fmla="*/ 125223 w 126923"/>
                    <a:gd name="connsiteY48" fmla="*/ 54726 h 95580"/>
                    <a:gd name="connsiteX49" fmla="*/ 126659 w 126923"/>
                    <a:gd name="connsiteY49" fmla="*/ 52842 h 95580"/>
                    <a:gd name="connsiteX50" fmla="*/ 126907 w 126923"/>
                    <a:gd name="connsiteY50" fmla="*/ 50341 h 95580"/>
                    <a:gd name="connsiteX51" fmla="*/ 126086 w 126923"/>
                    <a:gd name="connsiteY51" fmla="*/ 47721 h 95580"/>
                    <a:gd name="connsiteX52" fmla="*/ 125245 w 126923"/>
                    <a:gd name="connsiteY52" fmla="*/ 46866 h 95580"/>
                    <a:gd name="connsiteX53" fmla="*/ 124246 w 126923"/>
                    <a:gd name="connsiteY53" fmla="*/ 46500 h 95580"/>
                    <a:gd name="connsiteX54" fmla="*/ 123180 w 126923"/>
                    <a:gd name="connsiteY54" fmla="*/ 44512 h 95580"/>
                    <a:gd name="connsiteX55" fmla="*/ 121907 w 126923"/>
                    <a:gd name="connsiteY55" fmla="*/ 42881 h 95580"/>
                    <a:gd name="connsiteX56" fmla="*/ 120804 w 126923"/>
                    <a:gd name="connsiteY56" fmla="*/ 40327 h 95580"/>
                    <a:gd name="connsiteX57" fmla="*/ 118562 w 126923"/>
                    <a:gd name="connsiteY57" fmla="*/ 37866 h 95580"/>
                    <a:gd name="connsiteX58" fmla="*/ 117355 w 126923"/>
                    <a:gd name="connsiteY58" fmla="*/ 35768 h 95580"/>
                    <a:gd name="connsiteX59" fmla="*/ 116511 w 126923"/>
                    <a:gd name="connsiteY59" fmla="*/ 35446 h 95580"/>
                    <a:gd name="connsiteX60" fmla="*/ 115975 w 126923"/>
                    <a:gd name="connsiteY60" fmla="*/ 33955 h 95580"/>
                    <a:gd name="connsiteX61" fmla="*/ 113462 w 126923"/>
                    <a:gd name="connsiteY61" fmla="*/ 30695 h 95580"/>
                    <a:gd name="connsiteX62" fmla="*/ 112270 w 126923"/>
                    <a:gd name="connsiteY62" fmla="*/ 29292 h 95580"/>
                    <a:gd name="connsiteX63" fmla="*/ 109724 w 126923"/>
                    <a:gd name="connsiteY63" fmla="*/ 28175 h 95580"/>
                    <a:gd name="connsiteX64" fmla="*/ 107093 w 126923"/>
                    <a:gd name="connsiteY64" fmla="*/ 26802 h 95580"/>
                    <a:gd name="connsiteX65" fmla="*/ 104861 w 126923"/>
                    <a:gd name="connsiteY65" fmla="*/ 24963 h 95580"/>
                    <a:gd name="connsiteX66" fmla="*/ 102630 w 126923"/>
                    <a:gd name="connsiteY66" fmla="*/ 24493 h 95580"/>
                    <a:gd name="connsiteX67" fmla="*/ 100890 w 126923"/>
                    <a:gd name="connsiteY67" fmla="*/ 23039 h 95580"/>
                    <a:gd name="connsiteX68" fmla="*/ 99491 w 126923"/>
                    <a:gd name="connsiteY68" fmla="*/ 22898 h 95580"/>
                    <a:gd name="connsiteX69" fmla="*/ 98403 w 126923"/>
                    <a:gd name="connsiteY69" fmla="*/ 22143 h 95580"/>
                    <a:gd name="connsiteX70" fmla="*/ 95317 w 126923"/>
                    <a:gd name="connsiteY70" fmla="*/ 21821 h 95580"/>
                    <a:gd name="connsiteX71" fmla="*/ 92848 w 126923"/>
                    <a:gd name="connsiteY71" fmla="*/ 21825 h 95580"/>
                    <a:gd name="connsiteX72" fmla="*/ 90631 w 126923"/>
                    <a:gd name="connsiteY72" fmla="*/ 21311 h 95580"/>
                    <a:gd name="connsiteX73" fmla="*/ 85380 w 126923"/>
                    <a:gd name="connsiteY73" fmla="*/ 21262 h 95580"/>
                    <a:gd name="connsiteX74" fmla="*/ 82460 w 126923"/>
                    <a:gd name="connsiteY74" fmla="*/ 21248 h 95580"/>
                    <a:gd name="connsiteX75" fmla="*/ 78970 w 126923"/>
                    <a:gd name="connsiteY75" fmla="*/ 21843 h 95580"/>
                    <a:gd name="connsiteX76" fmla="*/ 74029 w 126923"/>
                    <a:gd name="connsiteY76" fmla="*/ 20430 h 95580"/>
                    <a:gd name="connsiteX77" fmla="*/ 68722 w 126923"/>
                    <a:gd name="connsiteY77" fmla="*/ 20156 h 95580"/>
                    <a:gd name="connsiteX78" fmla="*/ 63212 w 126923"/>
                    <a:gd name="connsiteY78" fmla="*/ 20156 h 95580"/>
                    <a:gd name="connsiteX79" fmla="*/ 58242 w 126923"/>
                    <a:gd name="connsiteY79" fmla="*/ 20089 h 95580"/>
                    <a:gd name="connsiteX80" fmla="*/ 56269 w 126923"/>
                    <a:gd name="connsiteY80" fmla="*/ 18587 h 95580"/>
                    <a:gd name="connsiteX81" fmla="*/ 55137 w 126923"/>
                    <a:gd name="connsiteY81" fmla="*/ 18358 h 95580"/>
                    <a:gd name="connsiteX82" fmla="*/ 53357 w 126923"/>
                    <a:gd name="connsiteY82" fmla="*/ 17303 h 95580"/>
                    <a:gd name="connsiteX83" fmla="*/ 52705 w 126923"/>
                    <a:gd name="connsiteY83" fmla="*/ 14631 h 95580"/>
                    <a:gd name="connsiteX84" fmla="*/ 51613 w 126923"/>
                    <a:gd name="connsiteY84" fmla="*/ 11556 h 95580"/>
                    <a:gd name="connsiteX85" fmla="*/ 48819 w 126923"/>
                    <a:gd name="connsiteY85" fmla="*/ 9066 h 95580"/>
                    <a:gd name="connsiteX86" fmla="*/ 46614 w 126923"/>
                    <a:gd name="connsiteY86" fmla="*/ 7959 h 95580"/>
                    <a:gd name="connsiteX87" fmla="*/ 42173 w 126923"/>
                    <a:gd name="connsiteY87" fmla="*/ 5991 h 95580"/>
                    <a:gd name="connsiteX88" fmla="*/ 40511 w 126923"/>
                    <a:gd name="connsiteY88" fmla="*/ 3944 h 95580"/>
                    <a:gd name="connsiteX89" fmla="*/ 38864 w 126923"/>
                    <a:gd name="connsiteY89" fmla="*/ 2967 h 95580"/>
                    <a:gd name="connsiteX90" fmla="*/ 37865 w 126923"/>
                    <a:gd name="connsiteY90" fmla="*/ 2919 h 95580"/>
                    <a:gd name="connsiteX91" fmla="*/ 37187 w 126923"/>
                    <a:gd name="connsiteY91" fmla="*/ 1583 h 95580"/>
                    <a:gd name="connsiteX92" fmla="*/ 35418 w 126923"/>
                    <a:gd name="connsiteY92" fmla="*/ 174 h 95580"/>
                    <a:gd name="connsiteX93" fmla="*/ 29701 w 126923"/>
                    <a:gd name="connsiteY93" fmla="*/ 484 h 95580"/>
                    <a:gd name="connsiteX94" fmla="*/ 26433 w 126923"/>
                    <a:gd name="connsiteY94" fmla="*/ 2479 h 95580"/>
                    <a:gd name="connsiteX95" fmla="*/ 25030 w 126923"/>
                    <a:gd name="connsiteY95" fmla="*/ 4092 h 95580"/>
                    <a:gd name="connsiteX96" fmla="*/ 22788 w 126923"/>
                    <a:gd name="connsiteY96" fmla="*/ 5169 h 95580"/>
                    <a:gd name="connsiteX97" fmla="*/ 20586 w 126923"/>
                    <a:gd name="connsiteY97" fmla="*/ 6897 h 95580"/>
                    <a:gd name="connsiteX98" fmla="*/ 17806 w 126923"/>
                    <a:gd name="connsiteY98" fmla="*/ 6860 h 95580"/>
                    <a:gd name="connsiteX99" fmla="*/ 22506 w 126923"/>
                    <a:gd name="connsiteY99" fmla="*/ 12955 h 95580"/>
                    <a:gd name="connsiteX100" fmla="*/ 25696 w 126923"/>
                    <a:gd name="connsiteY100" fmla="*/ 13517 h 95580"/>
                    <a:gd name="connsiteX101" fmla="*/ 32006 w 126923"/>
                    <a:gd name="connsiteY101" fmla="*/ 15038 h 95580"/>
                    <a:gd name="connsiteX102" fmla="*/ 40141 w 126923"/>
                    <a:gd name="connsiteY102" fmla="*/ 15197 h 95580"/>
                    <a:gd name="connsiteX103" fmla="*/ 41617 w 126923"/>
                    <a:gd name="connsiteY103" fmla="*/ 16988 h 95580"/>
                    <a:gd name="connsiteX104" fmla="*/ 43053 w 126923"/>
                    <a:gd name="connsiteY104" fmla="*/ 20348 h 95580"/>
                    <a:gd name="connsiteX105" fmla="*/ 44948 w 126923"/>
                    <a:gd name="connsiteY105" fmla="*/ 23538 h 95580"/>
                    <a:gd name="connsiteX106" fmla="*/ 44945 w 126923"/>
                    <a:gd name="connsiteY106" fmla="*/ 28415 h 95580"/>
                    <a:gd name="connsiteX107" fmla="*/ 45085 w 126923"/>
                    <a:gd name="connsiteY107" fmla="*/ 34917 h 95580"/>
                    <a:gd name="connsiteX108" fmla="*/ 50681 w 126923"/>
                    <a:gd name="connsiteY108" fmla="*/ 39306 h 95580"/>
                    <a:gd name="connsiteX109" fmla="*/ 53771 w 126923"/>
                    <a:gd name="connsiteY109" fmla="*/ 41967 h 95580"/>
                    <a:gd name="connsiteX110" fmla="*/ 50944 w 126923"/>
                    <a:gd name="connsiteY110" fmla="*/ 46674 h 95580"/>
                    <a:gd name="connsiteX111" fmla="*/ 49400 w 126923"/>
                    <a:gd name="connsiteY111" fmla="*/ 44624 h 95580"/>
                    <a:gd name="connsiteX112" fmla="*/ 47987 w 126923"/>
                    <a:gd name="connsiteY112" fmla="*/ 44272 h 95580"/>
                    <a:gd name="connsiteX113" fmla="*/ 46107 w 126923"/>
                    <a:gd name="connsiteY113" fmla="*/ 42795 h 95580"/>
                    <a:gd name="connsiteX114" fmla="*/ 44108 w 126923"/>
                    <a:gd name="connsiteY114" fmla="*/ 42851 h 95580"/>
                    <a:gd name="connsiteX115" fmla="*/ 39674 w 126923"/>
                    <a:gd name="connsiteY115" fmla="*/ 43672 h 95580"/>
                    <a:gd name="connsiteX116" fmla="*/ 36888 w 126923"/>
                    <a:gd name="connsiteY116" fmla="*/ 44490 h 95580"/>
                    <a:gd name="connsiteX117" fmla="*/ 35418 w 126923"/>
                    <a:gd name="connsiteY117" fmla="*/ 44605 h 95580"/>
                    <a:gd name="connsiteX118" fmla="*/ 31618 w 126923"/>
                    <a:gd name="connsiteY118" fmla="*/ 45626 h 95580"/>
                    <a:gd name="connsiteX119" fmla="*/ 30415 w 126923"/>
                    <a:gd name="connsiteY119" fmla="*/ 45623 h 95580"/>
                    <a:gd name="connsiteX120" fmla="*/ 28846 w 126923"/>
                    <a:gd name="connsiteY120" fmla="*/ 45560 h 95580"/>
                    <a:gd name="connsiteX121" fmla="*/ 27798 w 126923"/>
                    <a:gd name="connsiteY121" fmla="*/ 46481 h 95580"/>
                    <a:gd name="connsiteX122" fmla="*/ 26229 w 126923"/>
                    <a:gd name="connsiteY122" fmla="*/ 46751 h 95580"/>
                    <a:gd name="connsiteX123" fmla="*/ 21933 w 126923"/>
                    <a:gd name="connsiteY123" fmla="*/ 46714 h 95580"/>
                    <a:gd name="connsiteX124" fmla="*/ 17492 w 126923"/>
                    <a:gd name="connsiteY124" fmla="*/ 47969 h 95580"/>
                    <a:gd name="connsiteX125" fmla="*/ 14042 w 126923"/>
                    <a:gd name="connsiteY125" fmla="*/ 49527 h 95580"/>
                    <a:gd name="connsiteX126" fmla="*/ 12551 w 126923"/>
                    <a:gd name="connsiteY126" fmla="*/ 50045 h 95580"/>
                    <a:gd name="connsiteX127" fmla="*/ 10734 w 126923"/>
                    <a:gd name="connsiteY127" fmla="*/ 50629 h 95580"/>
                    <a:gd name="connsiteX128" fmla="*/ 7681 w 126923"/>
                    <a:gd name="connsiteY128" fmla="*/ 50977 h 95580"/>
                    <a:gd name="connsiteX129" fmla="*/ 6049 w 126923"/>
                    <a:gd name="connsiteY129" fmla="*/ 53209 h 95580"/>
                    <a:gd name="connsiteX130" fmla="*/ 5183 w 126923"/>
                    <a:gd name="connsiteY130" fmla="*/ 54171 h 95580"/>
                    <a:gd name="connsiteX131" fmla="*/ 4668 w 126923"/>
                    <a:gd name="connsiteY131" fmla="*/ 55803 h 95580"/>
                    <a:gd name="connsiteX132" fmla="*/ 3828 w 126923"/>
                    <a:gd name="connsiteY132" fmla="*/ 56247 h 95580"/>
                    <a:gd name="connsiteX133" fmla="*/ 2326 w 126923"/>
                    <a:gd name="connsiteY133" fmla="*/ 58996 h 95580"/>
                    <a:gd name="connsiteX134" fmla="*/ 172 w 126923"/>
                    <a:gd name="connsiteY134" fmla="*/ 63910 h 95580"/>
                    <a:gd name="connsiteX135" fmla="*/ 68 w 126923"/>
                    <a:gd name="connsiteY135" fmla="*/ 67774 h 95580"/>
                    <a:gd name="connsiteX136" fmla="*/ 72 w 126923"/>
                    <a:gd name="connsiteY136" fmla="*/ 73531 h 95580"/>
                    <a:gd name="connsiteX137" fmla="*/ 945 w 126923"/>
                    <a:gd name="connsiteY137" fmla="*/ 79356 h 95580"/>
                    <a:gd name="connsiteX138" fmla="*/ 3073 w 126923"/>
                    <a:gd name="connsiteY138" fmla="*/ 82405 h 95580"/>
                    <a:gd name="connsiteX139" fmla="*/ 3347 w 126923"/>
                    <a:gd name="connsiteY139" fmla="*/ 83834 h 95580"/>
                    <a:gd name="connsiteX140" fmla="*/ 4679 w 126923"/>
                    <a:gd name="connsiteY140" fmla="*/ 85465 h 95580"/>
                    <a:gd name="connsiteX141" fmla="*/ 5079 w 126923"/>
                    <a:gd name="connsiteY141" fmla="*/ 90069 h 95580"/>
                    <a:gd name="connsiteX142" fmla="*/ 6067 w 126923"/>
                    <a:gd name="connsiteY142" fmla="*/ 92445 h 95580"/>
                    <a:gd name="connsiteX143" fmla="*/ 6134 w 126923"/>
                    <a:gd name="connsiteY143" fmla="*/ 94365 h 95580"/>
                    <a:gd name="connsiteX144" fmla="*/ 6356 w 126923"/>
                    <a:gd name="connsiteY144" fmla="*/ 95379 h 95580"/>
                    <a:gd name="connsiteX145" fmla="*/ 8920 w 126923"/>
                    <a:gd name="connsiteY145" fmla="*/ 95494 h 95580"/>
                    <a:gd name="connsiteX146" fmla="*/ 10867 w 126923"/>
                    <a:gd name="connsiteY146" fmla="*/ 95031 h 95580"/>
                    <a:gd name="connsiteX147" fmla="*/ 13776 w 126923"/>
                    <a:gd name="connsiteY147" fmla="*/ 94954 h 9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6923" h="95580">
                      <a:moveTo>
                        <a:pt x="13776" y="94961"/>
                      </a:moveTo>
                      <a:cubicBezTo>
                        <a:pt x="14853" y="94817"/>
                        <a:pt x="15556" y="94132"/>
                        <a:pt x="16589" y="93899"/>
                      </a:cubicBezTo>
                      <a:cubicBezTo>
                        <a:pt x="17199" y="93758"/>
                        <a:pt x="17717" y="93821"/>
                        <a:pt x="18317" y="93688"/>
                      </a:cubicBezTo>
                      <a:cubicBezTo>
                        <a:pt x="18809" y="93573"/>
                        <a:pt x="19157" y="93296"/>
                        <a:pt x="19701" y="93222"/>
                      </a:cubicBezTo>
                      <a:cubicBezTo>
                        <a:pt x="20567" y="93118"/>
                        <a:pt x="21415" y="93477"/>
                        <a:pt x="22247" y="93159"/>
                      </a:cubicBezTo>
                      <a:cubicBezTo>
                        <a:pt x="23295" y="92755"/>
                        <a:pt x="23676" y="91593"/>
                        <a:pt x="24379" y="90887"/>
                      </a:cubicBezTo>
                      <a:cubicBezTo>
                        <a:pt x="25186" y="90073"/>
                        <a:pt x="26659" y="89917"/>
                        <a:pt x="27606" y="89273"/>
                      </a:cubicBezTo>
                      <a:cubicBezTo>
                        <a:pt x="28576" y="88611"/>
                        <a:pt x="29523" y="87793"/>
                        <a:pt x="30485" y="87201"/>
                      </a:cubicBezTo>
                      <a:cubicBezTo>
                        <a:pt x="31792" y="86409"/>
                        <a:pt x="32210" y="85488"/>
                        <a:pt x="33157" y="84230"/>
                      </a:cubicBezTo>
                      <a:cubicBezTo>
                        <a:pt x="33764" y="83427"/>
                        <a:pt x="34316" y="82350"/>
                        <a:pt x="35067" y="81735"/>
                      </a:cubicBezTo>
                      <a:cubicBezTo>
                        <a:pt x="35637" y="81706"/>
                        <a:pt x="36122" y="81491"/>
                        <a:pt x="36529" y="81103"/>
                      </a:cubicBezTo>
                      <a:cubicBezTo>
                        <a:pt x="36607" y="80910"/>
                        <a:pt x="36684" y="80718"/>
                        <a:pt x="36758" y="80533"/>
                      </a:cubicBezTo>
                      <a:cubicBezTo>
                        <a:pt x="37047" y="80192"/>
                        <a:pt x="37502" y="79752"/>
                        <a:pt x="37746" y="79426"/>
                      </a:cubicBezTo>
                      <a:cubicBezTo>
                        <a:pt x="38379" y="78594"/>
                        <a:pt x="38516" y="77302"/>
                        <a:pt x="39260" y="76573"/>
                      </a:cubicBezTo>
                      <a:cubicBezTo>
                        <a:pt x="39464" y="76377"/>
                        <a:pt x="39800" y="76251"/>
                        <a:pt x="39934" y="76118"/>
                      </a:cubicBezTo>
                      <a:cubicBezTo>
                        <a:pt x="40607" y="75456"/>
                        <a:pt x="40881" y="75511"/>
                        <a:pt x="41088" y="74420"/>
                      </a:cubicBezTo>
                      <a:cubicBezTo>
                        <a:pt x="41170" y="73979"/>
                        <a:pt x="41007" y="73717"/>
                        <a:pt x="41140" y="73198"/>
                      </a:cubicBezTo>
                      <a:cubicBezTo>
                        <a:pt x="41473" y="71951"/>
                        <a:pt x="42757" y="71134"/>
                        <a:pt x="43272" y="69998"/>
                      </a:cubicBezTo>
                      <a:cubicBezTo>
                        <a:pt x="43893" y="68625"/>
                        <a:pt x="44637" y="68099"/>
                        <a:pt x="46247" y="67822"/>
                      </a:cubicBezTo>
                      <a:cubicBezTo>
                        <a:pt x="47172" y="67666"/>
                        <a:pt x="47961" y="68025"/>
                        <a:pt x="48838" y="67533"/>
                      </a:cubicBezTo>
                      <a:cubicBezTo>
                        <a:pt x="49230" y="67315"/>
                        <a:pt x="49478" y="66874"/>
                        <a:pt x="49915" y="66641"/>
                      </a:cubicBezTo>
                      <a:cubicBezTo>
                        <a:pt x="50784" y="66179"/>
                        <a:pt x="51332" y="65886"/>
                        <a:pt x="52117" y="65276"/>
                      </a:cubicBezTo>
                      <a:cubicBezTo>
                        <a:pt x="52775" y="64761"/>
                        <a:pt x="53353" y="64536"/>
                        <a:pt x="54012" y="63888"/>
                      </a:cubicBezTo>
                      <a:cubicBezTo>
                        <a:pt x="54804" y="63107"/>
                        <a:pt x="55307" y="62945"/>
                        <a:pt x="56421" y="62730"/>
                      </a:cubicBezTo>
                      <a:cubicBezTo>
                        <a:pt x="56832" y="60613"/>
                        <a:pt x="59159" y="61338"/>
                        <a:pt x="60092" y="60058"/>
                      </a:cubicBezTo>
                      <a:cubicBezTo>
                        <a:pt x="60492" y="59510"/>
                        <a:pt x="60299" y="58796"/>
                        <a:pt x="60555" y="58215"/>
                      </a:cubicBezTo>
                      <a:cubicBezTo>
                        <a:pt x="60773" y="57727"/>
                        <a:pt x="61150" y="57523"/>
                        <a:pt x="61428" y="57109"/>
                      </a:cubicBezTo>
                      <a:cubicBezTo>
                        <a:pt x="61817" y="56535"/>
                        <a:pt x="61820" y="55658"/>
                        <a:pt x="62190" y="55174"/>
                      </a:cubicBezTo>
                      <a:cubicBezTo>
                        <a:pt x="62931" y="54185"/>
                        <a:pt x="64411" y="54178"/>
                        <a:pt x="65425" y="53971"/>
                      </a:cubicBezTo>
                      <a:cubicBezTo>
                        <a:pt x="66550" y="53738"/>
                        <a:pt x="67116" y="52924"/>
                        <a:pt x="68160" y="52528"/>
                      </a:cubicBezTo>
                      <a:cubicBezTo>
                        <a:pt x="69226" y="52124"/>
                        <a:pt x="70395" y="52272"/>
                        <a:pt x="71509" y="52280"/>
                      </a:cubicBezTo>
                      <a:cubicBezTo>
                        <a:pt x="74144" y="52295"/>
                        <a:pt x="76790" y="52302"/>
                        <a:pt x="79433" y="52265"/>
                      </a:cubicBezTo>
                      <a:cubicBezTo>
                        <a:pt x="81627" y="52239"/>
                        <a:pt x="83641" y="52864"/>
                        <a:pt x="85891" y="52846"/>
                      </a:cubicBezTo>
                      <a:cubicBezTo>
                        <a:pt x="87075" y="52835"/>
                        <a:pt x="88267" y="52835"/>
                        <a:pt x="89455" y="52835"/>
                      </a:cubicBezTo>
                      <a:cubicBezTo>
                        <a:pt x="90469" y="52835"/>
                        <a:pt x="91749" y="52613"/>
                        <a:pt x="92737" y="52805"/>
                      </a:cubicBezTo>
                      <a:cubicBezTo>
                        <a:pt x="93707" y="52998"/>
                        <a:pt x="94203" y="53508"/>
                        <a:pt x="94913" y="53945"/>
                      </a:cubicBezTo>
                      <a:cubicBezTo>
                        <a:pt x="95565" y="54337"/>
                        <a:pt x="96301" y="54541"/>
                        <a:pt x="96890" y="55037"/>
                      </a:cubicBezTo>
                      <a:cubicBezTo>
                        <a:pt x="97530" y="55569"/>
                        <a:pt x="98133" y="56532"/>
                        <a:pt x="98747" y="57127"/>
                      </a:cubicBezTo>
                      <a:cubicBezTo>
                        <a:pt x="100109" y="58437"/>
                        <a:pt x="101223" y="58163"/>
                        <a:pt x="102903" y="58426"/>
                      </a:cubicBezTo>
                      <a:cubicBezTo>
                        <a:pt x="104251" y="58637"/>
                        <a:pt x="104776" y="59203"/>
                        <a:pt x="105846" y="59773"/>
                      </a:cubicBezTo>
                      <a:cubicBezTo>
                        <a:pt x="106763" y="60269"/>
                        <a:pt x="107700" y="60436"/>
                        <a:pt x="108614" y="60991"/>
                      </a:cubicBezTo>
                      <a:cubicBezTo>
                        <a:pt x="109391" y="61461"/>
                        <a:pt x="109868" y="61934"/>
                        <a:pt x="110564" y="62549"/>
                      </a:cubicBezTo>
                      <a:cubicBezTo>
                        <a:pt x="111956" y="63777"/>
                        <a:pt x="113754" y="63340"/>
                        <a:pt x="115545" y="63355"/>
                      </a:cubicBezTo>
                      <a:cubicBezTo>
                        <a:pt x="116571" y="63366"/>
                        <a:pt x="117296" y="63418"/>
                        <a:pt x="118206" y="62937"/>
                      </a:cubicBezTo>
                      <a:cubicBezTo>
                        <a:pt x="118384" y="62845"/>
                        <a:pt x="118869" y="62837"/>
                        <a:pt x="119039" y="62693"/>
                      </a:cubicBezTo>
                      <a:cubicBezTo>
                        <a:pt x="119261" y="62508"/>
                        <a:pt x="119061" y="62005"/>
                        <a:pt x="119243" y="61820"/>
                      </a:cubicBezTo>
                      <a:cubicBezTo>
                        <a:pt x="119735" y="61313"/>
                        <a:pt x="120445" y="61142"/>
                        <a:pt x="120952" y="60613"/>
                      </a:cubicBezTo>
                      <a:cubicBezTo>
                        <a:pt x="121600" y="59940"/>
                        <a:pt x="121807" y="59066"/>
                        <a:pt x="122318" y="58345"/>
                      </a:cubicBezTo>
                      <a:cubicBezTo>
                        <a:pt x="123214" y="57098"/>
                        <a:pt x="124368" y="56032"/>
                        <a:pt x="125223" y="54726"/>
                      </a:cubicBezTo>
                      <a:cubicBezTo>
                        <a:pt x="125612" y="54130"/>
                        <a:pt x="126356" y="53479"/>
                        <a:pt x="126659" y="52842"/>
                      </a:cubicBezTo>
                      <a:cubicBezTo>
                        <a:pt x="127025" y="52039"/>
                        <a:pt x="126896" y="51277"/>
                        <a:pt x="126907" y="50341"/>
                      </a:cubicBezTo>
                      <a:cubicBezTo>
                        <a:pt x="126911" y="48901"/>
                        <a:pt x="127100" y="48590"/>
                        <a:pt x="126086" y="47721"/>
                      </a:cubicBezTo>
                      <a:cubicBezTo>
                        <a:pt x="125786" y="47462"/>
                        <a:pt x="125564" y="47110"/>
                        <a:pt x="125245" y="46866"/>
                      </a:cubicBezTo>
                      <a:cubicBezTo>
                        <a:pt x="124931" y="46618"/>
                        <a:pt x="124598" y="46870"/>
                        <a:pt x="124246" y="46500"/>
                      </a:cubicBezTo>
                      <a:cubicBezTo>
                        <a:pt x="123776" y="45993"/>
                        <a:pt x="123606" y="45071"/>
                        <a:pt x="123180" y="44512"/>
                      </a:cubicBezTo>
                      <a:cubicBezTo>
                        <a:pt x="122673" y="43846"/>
                        <a:pt x="122259" y="43658"/>
                        <a:pt x="121907" y="42881"/>
                      </a:cubicBezTo>
                      <a:cubicBezTo>
                        <a:pt x="121534" y="42052"/>
                        <a:pt x="121326" y="41119"/>
                        <a:pt x="120804" y="40327"/>
                      </a:cubicBezTo>
                      <a:cubicBezTo>
                        <a:pt x="120168" y="39354"/>
                        <a:pt x="119146" y="38840"/>
                        <a:pt x="118562" y="37866"/>
                      </a:cubicBezTo>
                      <a:cubicBezTo>
                        <a:pt x="118158" y="37204"/>
                        <a:pt x="117951" y="36423"/>
                        <a:pt x="117355" y="35768"/>
                      </a:cubicBezTo>
                      <a:cubicBezTo>
                        <a:pt x="117215" y="35617"/>
                        <a:pt x="116696" y="35668"/>
                        <a:pt x="116511" y="35446"/>
                      </a:cubicBezTo>
                      <a:cubicBezTo>
                        <a:pt x="116178" y="35061"/>
                        <a:pt x="116241" y="34381"/>
                        <a:pt x="115975" y="33955"/>
                      </a:cubicBezTo>
                      <a:cubicBezTo>
                        <a:pt x="115205" y="32745"/>
                        <a:pt x="114272" y="31824"/>
                        <a:pt x="113462" y="30695"/>
                      </a:cubicBezTo>
                      <a:cubicBezTo>
                        <a:pt x="113010" y="30070"/>
                        <a:pt x="112951" y="29711"/>
                        <a:pt x="112270" y="29292"/>
                      </a:cubicBezTo>
                      <a:cubicBezTo>
                        <a:pt x="111604" y="28874"/>
                        <a:pt x="110438" y="28460"/>
                        <a:pt x="109724" y="28175"/>
                      </a:cubicBezTo>
                      <a:cubicBezTo>
                        <a:pt x="108762" y="27786"/>
                        <a:pt x="107970" y="27457"/>
                        <a:pt x="107093" y="26802"/>
                      </a:cubicBezTo>
                      <a:cubicBezTo>
                        <a:pt x="106379" y="26265"/>
                        <a:pt x="105627" y="25377"/>
                        <a:pt x="104861" y="24963"/>
                      </a:cubicBezTo>
                      <a:cubicBezTo>
                        <a:pt x="104176" y="24597"/>
                        <a:pt x="103318" y="24863"/>
                        <a:pt x="102630" y="24493"/>
                      </a:cubicBezTo>
                      <a:cubicBezTo>
                        <a:pt x="101893" y="24101"/>
                        <a:pt x="101764" y="23313"/>
                        <a:pt x="100890" y="23039"/>
                      </a:cubicBezTo>
                      <a:cubicBezTo>
                        <a:pt x="100409" y="22887"/>
                        <a:pt x="99939" y="23065"/>
                        <a:pt x="99491" y="22898"/>
                      </a:cubicBezTo>
                      <a:cubicBezTo>
                        <a:pt x="99051" y="22732"/>
                        <a:pt x="98814" y="22336"/>
                        <a:pt x="98403" y="22143"/>
                      </a:cubicBezTo>
                      <a:cubicBezTo>
                        <a:pt x="97400" y="21677"/>
                        <a:pt x="96453" y="21818"/>
                        <a:pt x="95317" y="21821"/>
                      </a:cubicBezTo>
                      <a:cubicBezTo>
                        <a:pt x="94495" y="21821"/>
                        <a:pt x="93666" y="21847"/>
                        <a:pt x="92848" y="21825"/>
                      </a:cubicBezTo>
                      <a:cubicBezTo>
                        <a:pt x="91905" y="21799"/>
                        <a:pt x="91512" y="21503"/>
                        <a:pt x="90631" y="21311"/>
                      </a:cubicBezTo>
                      <a:cubicBezTo>
                        <a:pt x="89025" y="20959"/>
                        <a:pt x="87027" y="21262"/>
                        <a:pt x="85380" y="21262"/>
                      </a:cubicBezTo>
                      <a:cubicBezTo>
                        <a:pt x="84410" y="21262"/>
                        <a:pt x="83430" y="21211"/>
                        <a:pt x="82460" y="21248"/>
                      </a:cubicBezTo>
                      <a:cubicBezTo>
                        <a:pt x="81231" y="21296"/>
                        <a:pt x="80191" y="21766"/>
                        <a:pt x="78970" y="21843"/>
                      </a:cubicBezTo>
                      <a:cubicBezTo>
                        <a:pt x="76898" y="21984"/>
                        <a:pt x="75917" y="20859"/>
                        <a:pt x="74029" y="20430"/>
                      </a:cubicBezTo>
                      <a:cubicBezTo>
                        <a:pt x="72312" y="20041"/>
                        <a:pt x="70525" y="20156"/>
                        <a:pt x="68722" y="20156"/>
                      </a:cubicBezTo>
                      <a:lnTo>
                        <a:pt x="63212" y="20156"/>
                      </a:lnTo>
                      <a:cubicBezTo>
                        <a:pt x="61743" y="20156"/>
                        <a:pt x="59604" y="20574"/>
                        <a:pt x="58242" y="20089"/>
                      </a:cubicBezTo>
                      <a:cubicBezTo>
                        <a:pt x="57501" y="19827"/>
                        <a:pt x="57061" y="18887"/>
                        <a:pt x="56269" y="18587"/>
                      </a:cubicBezTo>
                      <a:cubicBezTo>
                        <a:pt x="55903" y="18446"/>
                        <a:pt x="55488" y="18495"/>
                        <a:pt x="55137" y="18358"/>
                      </a:cubicBezTo>
                      <a:cubicBezTo>
                        <a:pt x="54685" y="18180"/>
                        <a:pt x="53675" y="17629"/>
                        <a:pt x="53357" y="17303"/>
                      </a:cubicBezTo>
                      <a:cubicBezTo>
                        <a:pt x="52709" y="16655"/>
                        <a:pt x="52827" y="15419"/>
                        <a:pt x="52705" y="14631"/>
                      </a:cubicBezTo>
                      <a:cubicBezTo>
                        <a:pt x="52539" y="13591"/>
                        <a:pt x="52224" y="12422"/>
                        <a:pt x="51613" y="11556"/>
                      </a:cubicBezTo>
                      <a:cubicBezTo>
                        <a:pt x="50870" y="10516"/>
                        <a:pt x="49955" y="9517"/>
                        <a:pt x="48819" y="9066"/>
                      </a:cubicBezTo>
                      <a:cubicBezTo>
                        <a:pt x="47987" y="8740"/>
                        <a:pt x="47383" y="8392"/>
                        <a:pt x="46614" y="7959"/>
                      </a:cubicBezTo>
                      <a:cubicBezTo>
                        <a:pt x="45152" y="7138"/>
                        <a:pt x="43257" y="7497"/>
                        <a:pt x="42173" y="5991"/>
                      </a:cubicBezTo>
                      <a:cubicBezTo>
                        <a:pt x="41510" y="5073"/>
                        <a:pt x="41514" y="4562"/>
                        <a:pt x="40511" y="3944"/>
                      </a:cubicBezTo>
                      <a:cubicBezTo>
                        <a:pt x="39952" y="3604"/>
                        <a:pt x="39408" y="3278"/>
                        <a:pt x="38864" y="2967"/>
                      </a:cubicBezTo>
                      <a:cubicBezTo>
                        <a:pt x="38657" y="2853"/>
                        <a:pt x="38150" y="3101"/>
                        <a:pt x="37865" y="2919"/>
                      </a:cubicBezTo>
                      <a:cubicBezTo>
                        <a:pt x="37698" y="2812"/>
                        <a:pt x="37343" y="1820"/>
                        <a:pt x="37187" y="1583"/>
                      </a:cubicBezTo>
                      <a:cubicBezTo>
                        <a:pt x="36721" y="866"/>
                        <a:pt x="36229" y="373"/>
                        <a:pt x="35418" y="174"/>
                      </a:cubicBezTo>
                      <a:cubicBezTo>
                        <a:pt x="33916" y="-193"/>
                        <a:pt x="31114" y="74"/>
                        <a:pt x="29701" y="484"/>
                      </a:cubicBezTo>
                      <a:cubicBezTo>
                        <a:pt x="28609" y="806"/>
                        <a:pt x="27158" y="1669"/>
                        <a:pt x="26433" y="2479"/>
                      </a:cubicBezTo>
                      <a:cubicBezTo>
                        <a:pt x="25785" y="3208"/>
                        <a:pt x="25915" y="3645"/>
                        <a:pt x="25030" y="4092"/>
                      </a:cubicBezTo>
                      <a:cubicBezTo>
                        <a:pt x="24238" y="4492"/>
                        <a:pt x="23528" y="4581"/>
                        <a:pt x="22788" y="5169"/>
                      </a:cubicBezTo>
                      <a:cubicBezTo>
                        <a:pt x="21999" y="5806"/>
                        <a:pt x="21633" y="6672"/>
                        <a:pt x="20586" y="6897"/>
                      </a:cubicBezTo>
                      <a:cubicBezTo>
                        <a:pt x="19779" y="7075"/>
                        <a:pt x="18643" y="6860"/>
                        <a:pt x="17806" y="6860"/>
                      </a:cubicBezTo>
                      <a:cubicBezTo>
                        <a:pt x="20945" y="12230"/>
                        <a:pt x="21474" y="12725"/>
                        <a:pt x="22506" y="12955"/>
                      </a:cubicBezTo>
                      <a:cubicBezTo>
                        <a:pt x="23535" y="13188"/>
                        <a:pt x="24623" y="13495"/>
                        <a:pt x="25696" y="13517"/>
                      </a:cubicBezTo>
                      <a:cubicBezTo>
                        <a:pt x="28006" y="13573"/>
                        <a:pt x="29749" y="14583"/>
                        <a:pt x="32006" y="15038"/>
                      </a:cubicBezTo>
                      <a:cubicBezTo>
                        <a:pt x="34623" y="15567"/>
                        <a:pt x="37572" y="14550"/>
                        <a:pt x="40141" y="15197"/>
                      </a:cubicBezTo>
                      <a:cubicBezTo>
                        <a:pt x="41351" y="15505"/>
                        <a:pt x="41455" y="15830"/>
                        <a:pt x="41617" y="16988"/>
                      </a:cubicBezTo>
                      <a:cubicBezTo>
                        <a:pt x="41825" y="18465"/>
                        <a:pt x="42047" y="19216"/>
                        <a:pt x="43053" y="20348"/>
                      </a:cubicBezTo>
                      <a:cubicBezTo>
                        <a:pt x="44104" y="21540"/>
                        <a:pt x="44782" y="22110"/>
                        <a:pt x="44948" y="23538"/>
                      </a:cubicBezTo>
                      <a:cubicBezTo>
                        <a:pt x="45133" y="25111"/>
                        <a:pt x="44945" y="26832"/>
                        <a:pt x="44945" y="28415"/>
                      </a:cubicBezTo>
                      <a:cubicBezTo>
                        <a:pt x="44945" y="30388"/>
                        <a:pt x="44397" y="33141"/>
                        <a:pt x="45085" y="34917"/>
                      </a:cubicBezTo>
                      <a:cubicBezTo>
                        <a:pt x="46095" y="37552"/>
                        <a:pt x="48290" y="38496"/>
                        <a:pt x="50681" y="39306"/>
                      </a:cubicBezTo>
                      <a:cubicBezTo>
                        <a:pt x="52176" y="39813"/>
                        <a:pt x="53512" y="40231"/>
                        <a:pt x="53771" y="41967"/>
                      </a:cubicBezTo>
                      <a:cubicBezTo>
                        <a:pt x="54052" y="43865"/>
                        <a:pt x="52568" y="45756"/>
                        <a:pt x="50944" y="46674"/>
                      </a:cubicBezTo>
                      <a:cubicBezTo>
                        <a:pt x="50503" y="46141"/>
                        <a:pt x="50026" y="44971"/>
                        <a:pt x="49400" y="44624"/>
                      </a:cubicBezTo>
                      <a:cubicBezTo>
                        <a:pt x="48982" y="44390"/>
                        <a:pt x="48427" y="44490"/>
                        <a:pt x="47987" y="44272"/>
                      </a:cubicBezTo>
                      <a:cubicBezTo>
                        <a:pt x="47235" y="43906"/>
                        <a:pt x="46887" y="43069"/>
                        <a:pt x="46107" y="42795"/>
                      </a:cubicBezTo>
                      <a:cubicBezTo>
                        <a:pt x="45662" y="42640"/>
                        <a:pt x="44611" y="42847"/>
                        <a:pt x="44108" y="42851"/>
                      </a:cubicBezTo>
                      <a:cubicBezTo>
                        <a:pt x="42483" y="42866"/>
                        <a:pt x="40929" y="42466"/>
                        <a:pt x="39674" y="43672"/>
                      </a:cubicBezTo>
                      <a:cubicBezTo>
                        <a:pt x="38594" y="44723"/>
                        <a:pt x="38568" y="44479"/>
                        <a:pt x="36888" y="44490"/>
                      </a:cubicBezTo>
                      <a:cubicBezTo>
                        <a:pt x="36340" y="44494"/>
                        <a:pt x="35970" y="44479"/>
                        <a:pt x="35418" y="44605"/>
                      </a:cubicBezTo>
                      <a:cubicBezTo>
                        <a:pt x="34034" y="44905"/>
                        <a:pt x="33109" y="45593"/>
                        <a:pt x="31618" y="45626"/>
                      </a:cubicBezTo>
                      <a:cubicBezTo>
                        <a:pt x="31225" y="45637"/>
                        <a:pt x="30804" y="45630"/>
                        <a:pt x="30415" y="45623"/>
                      </a:cubicBezTo>
                      <a:cubicBezTo>
                        <a:pt x="29893" y="45608"/>
                        <a:pt x="29368" y="45586"/>
                        <a:pt x="28846" y="45560"/>
                      </a:cubicBezTo>
                      <a:cubicBezTo>
                        <a:pt x="28394" y="45745"/>
                        <a:pt x="28043" y="46052"/>
                        <a:pt x="27798" y="46481"/>
                      </a:cubicBezTo>
                      <a:cubicBezTo>
                        <a:pt x="27162" y="46796"/>
                        <a:pt x="26995" y="46718"/>
                        <a:pt x="26229" y="46751"/>
                      </a:cubicBezTo>
                      <a:cubicBezTo>
                        <a:pt x="24804" y="46807"/>
                        <a:pt x="23361" y="46696"/>
                        <a:pt x="21933" y="46714"/>
                      </a:cubicBezTo>
                      <a:cubicBezTo>
                        <a:pt x="20349" y="46740"/>
                        <a:pt x="19024" y="47558"/>
                        <a:pt x="17492" y="47969"/>
                      </a:cubicBezTo>
                      <a:cubicBezTo>
                        <a:pt x="16248" y="48302"/>
                        <a:pt x="15297" y="49108"/>
                        <a:pt x="14042" y="49527"/>
                      </a:cubicBezTo>
                      <a:cubicBezTo>
                        <a:pt x="13402" y="49745"/>
                        <a:pt x="13169" y="49719"/>
                        <a:pt x="12551" y="50045"/>
                      </a:cubicBezTo>
                      <a:cubicBezTo>
                        <a:pt x="11781" y="50463"/>
                        <a:pt x="11707" y="50574"/>
                        <a:pt x="10734" y="50629"/>
                      </a:cubicBezTo>
                      <a:cubicBezTo>
                        <a:pt x="9672" y="50692"/>
                        <a:pt x="8539" y="50293"/>
                        <a:pt x="7681" y="50977"/>
                      </a:cubicBezTo>
                      <a:cubicBezTo>
                        <a:pt x="6996" y="51525"/>
                        <a:pt x="6578" y="52557"/>
                        <a:pt x="6049" y="53209"/>
                      </a:cubicBezTo>
                      <a:cubicBezTo>
                        <a:pt x="5612" y="53379"/>
                        <a:pt x="5323" y="53701"/>
                        <a:pt x="5183" y="54171"/>
                      </a:cubicBezTo>
                      <a:cubicBezTo>
                        <a:pt x="5075" y="54733"/>
                        <a:pt x="4909" y="55277"/>
                        <a:pt x="4668" y="55803"/>
                      </a:cubicBezTo>
                      <a:cubicBezTo>
                        <a:pt x="4446" y="56076"/>
                        <a:pt x="4083" y="56021"/>
                        <a:pt x="3828" y="56247"/>
                      </a:cubicBezTo>
                      <a:cubicBezTo>
                        <a:pt x="2596" y="57346"/>
                        <a:pt x="2566" y="57501"/>
                        <a:pt x="2326" y="58996"/>
                      </a:cubicBezTo>
                      <a:cubicBezTo>
                        <a:pt x="2044" y="60802"/>
                        <a:pt x="623" y="62171"/>
                        <a:pt x="172" y="63910"/>
                      </a:cubicBezTo>
                      <a:cubicBezTo>
                        <a:pt x="-143" y="65120"/>
                        <a:pt x="72" y="66519"/>
                        <a:pt x="68" y="67774"/>
                      </a:cubicBezTo>
                      <a:cubicBezTo>
                        <a:pt x="68" y="69690"/>
                        <a:pt x="79" y="71611"/>
                        <a:pt x="72" y="73531"/>
                      </a:cubicBezTo>
                      <a:cubicBezTo>
                        <a:pt x="68" y="75500"/>
                        <a:pt x="-313" y="77695"/>
                        <a:pt x="945" y="79356"/>
                      </a:cubicBezTo>
                      <a:cubicBezTo>
                        <a:pt x="1748" y="80407"/>
                        <a:pt x="2562" y="81029"/>
                        <a:pt x="3073" y="82405"/>
                      </a:cubicBezTo>
                      <a:cubicBezTo>
                        <a:pt x="3214" y="82783"/>
                        <a:pt x="3214" y="83549"/>
                        <a:pt x="3347" y="83834"/>
                      </a:cubicBezTo>
                      <a:cubicBezTo>
                        <a:pt x="3673" y="84537"/>
                        <a:pt x="4298" y="84810"/>
                        <a:pt x="4679" y="85465"/>
                      </a:cubicBezTo>
                      <a:cubicBezTo>
                        <a:pt x="5497" y="86890"/>
                        <a:pt x="4735" y="88567"/>
                        <a:pt x="5079" y="90069"/>
                      </a:cubicBezTo>
                      <a:cubicBezTo>
                        <a:pt x="5275" y="90924"/>
                        <a:pt x="5849" y="91571"/>
                        <a:pt x="6067" y="92445"/>
                      </a:cubicBezTo>
                      <a:cubicBezTo>
                        <a:pt x="6197" y="92974"/>
                        <a:pt x="5967" y="93888"/>
                        <a:pt x="6134" y="94365"/>
                      </a:cubicBezTo>
                      <a:cubicBezTo>
                        <a:pt x="6300" y="94828"/>
                        <a:pt x="5849" y="94920"/>
                        <a:pt x="6356" y="95379"/>
                      </a:cubicBezTo>
                      <a:cubicBezTo>
                        <a:pt x="6722" y="95716"/>
                        <a:pt x="8495" y="95538"/>
                        <a:pt x="8920" y="95494"/>
                      </a:cubicBezTo>
                      <a:cubicBezTo>
                        <a:pt x="9638" y="95412"/>
                        <a:pt x="10182" y="95168"/>
                        <a:pt x="10867" y="95031"/>
                      </a:cubicBezTo>
                      <a:cubicBezTo>
                        <a:pt x="11870" y="94839"/>
                        <a:pt x="12803" y="95079"/>
                        <a:pt x="13776" y="94954"/>
                      </a:cubicBezTo>
                      <a:close/>
                    </a:path>
                  </a:pathLst>
                </a:custGeom>
                <a:grpFill/>
                <a:ln w="369" cap="flat">
                  <a:noFill/>
                  <a:prstDash val="solid"/>
                  <a:miter/>
                </a:ln>
              </p:spPr>
              <p:txBody>
                <a:bodyPr rtlCol="0" anchor="ctr"/>
                <a:lstStyle/>
                <a:p>
                  <a:endParaRPr lang="de-DE"/>
                </a:p>
              </p:txBody>
            </p:sp>
            <p:sp>
              <p:nvSpPr>
                <p:cNvPr id="254" name="Freihandform 253">
                  <a:extLst>
                    <a:ext uri="{FF2B5EF4-FFF2-40B4-BE49-F238E27FC236}">
                      <a16:creationId xmlns:a16="http://schemas.microsoft.com/office/drawing/2014/main" id="{5A475063-F25C-30B7-287F-94CDCC1026D5}"/>
                    </a:ext>
                  </a:extLst>
                </p:cNvPr>
                <p:cNvSpPr/>
                <p:nvPr/>
              </p:nvSpPr>
              <p:spPr>
                <a:xfrm>
                  <a:off x="2287154" y="4649389"/>
                  <a:ext cx="84330" cy="184038"/>
                </a:xfrm>
                <a:custGeom>
                  <a:avLst/>
                  <a:gdLst>
                    <a:gd name="connsiteX0" fmla="*/ 31099 w 84330"/>
                    <a:gd name="connsiteY0" fmla="*/ 119685 h 184038"/>
                    <a:gd name="connsiteX1" fmla="*/ 31891 w 84330"/>
                    <a:gd name="connsiteY1" fmla="*/ 117453 h 184038"/>
                    <a:gd name="connsiteX2" fmla="*/ 33252 w 84330"/>
                    <a:gd name="connsiteY2" fmla="*/ 116687 h 184038"/>
                    <a:gd name="connsiteX3" fmla="*/ 33301 w 84330"/>
                    <a:gd name="connsiteY3" fmla="*/ 114959 h 184038"/>
                    <a:gd name="connsiteX4" fmla="*/ 34093 w 84330"/>
                    <a:gd name="connsiteY4" fmla="*/ 113039 h 184038"/>
                    <a:gd name="connsiteX5" fmla="*/ 35984 w 84330"/>
                    <a:gd name="connsiteY5" fmla="*/ 112003 h 184038"/>
                    <a:gd name="connsiteX6" fmla="*/ 36643 w 84330"/>
                    <a:gd name="connsiteY6" fmla="*/ 110408 h 184038"/>
                    <a:gd name="connsiteX7" fmla="*/ 37875 w 84330"/>
                    <a:gd name="connsiteY7" fmla="*/ 108073 h 184038"/>
                    <a:gd name="connsiteX8" fmla="*/ 39137 w 84330"/>
                    <a:gd name="connsiteY8" fmla="*/ 105579 h 184038"/>
                    <a:gd name="connsiteX9" fmla="*/ 39444 w 84330"/>
                    <a:gd name="connsiteY9" fmla="*/ 104450 h 184038"/>
                    <a:gd name="connsiteX10" fmla="*/ 40861 w 84330"/>
                    <a:gd name="connsiteY10" fmla="*/ 103517 h 184038"/>
                    <a:gd name="connsiteX11" fmla="*/ 41650 w 84330"/>
                    <a:gd name="connsiteY11" fmla="*/ 101467 h 184038"/>
                    <a:gd name="connsiteX12" fmla="*/ 42338 w 84330"/>
                    <a:gd name="connsiteY12" fmla="*/ 98747 h 184038"/>
                    <a:gd name="connsiteX13" fmla="*/ 45106 w 84330"/>
                    <a:gd name="connsiteY13" fmla="*/ 94488 h 184038"/>
                    <a:gd name="connsiteX14" fmla="*/ 46627 w 84330"/>
                    <a:gd name="connsiteY14" fmla="*/ 92608 h 184038"/>
                    <a:gd name="connsiteX15" fmla="*/ 47571 w 84330"/>
                    <a:gd name="connsiteY15" fmla="*/ 90170 h 184038"/>
                    <a:gd name="connsiteX16" fmla="*/ 49388 w 84330"/>
                    <a:gd name="connsiteY16" fmla="*/ 88416 h 184038"/>
                    <a:gd name="connsiteX17" fmla="*/ 50905 w 84330"/>
                    <a:gd name="connsiteY17" fmla="*/ 85888 h 184038"/>
                    <a:gd name="connsiteX18" fmla="*/ 53096 w 84330"/>
                    <a:gd name="connsiteY18" fmla="*/ 81363 h 184038"/>
                    <a:gd name="connsiteX19" fmla="*/ 55150 w 84330"/>
                    <a:gd name="connsiteY19" fmla="*/ 78713 h 184038"/>
                    <a:gd name="connsiteX20" fmla="*/ 57056 w 84330"/>
                    <a:gd name="connsiteY20" fmla="*/ 76963 h 184038"/>
                    <a:gd name="connsiteX21" fmla="*/ 57497 w 84330"/>
                    <a:gd name="connsiteY21" fmla="*/ 75176 h 184038"/>
                    <a:gd name="connsiteX22" fmla="*/ 59118 w 84330"/>
                    <a:gd name="connsiteY22" fmla="*/ 74084 h 184038"/>
                    <a:gd name="connsiteX23" fmla="*/ 60039 w 84330"/>
                    <a:gd name="connsiteY23" fmla="*/ 71186 h 184038"/>
                    <a:gd name="connsiteX24" fmla="*/ 60620 w 84330"/>
                    <a:gd name="connsiteY24" fmla="*/ 70431 h 184038"/>
                    <a:gd name="connsiteX25" fmla="*/ 62737 w 84330"/>
                    <a:gd name="connsiteY25" fmla="*/ 67212 h 184038"/>
                    <a:gd name="connsiteX26" fmla="*/ 63448 w 84330"/>
                    <a:gd name="connsiteY26" fmla="*/ 65314 h 184038"/>
                    <a:gd name="connsiteX27" fmla="*/ 65228 w 84330"/>
                    <a:gd name="connsiteY27" fmla="*/ 63715 h 184038"/>
                    <a:gd name="connsiteX28" fmla="*/ 65953 w 84330"/>
                    <a:gd name="connsiteY28" fmla="*/ 62679 h 184038"/>
                    <a:gd name="connsiteX29" fmla="*/ 67263 w 84330"/>
                    <a:gd name="connsiteY29" fmla="*/ 61550 h 184038"/>
                    <a:gd name="connsiteX30" fmla="*/ 68862 w 84330"/>
                    <a:gd name="connsiteY30" fmla="*/ 59634 h 184038"/>
                    <a:gd name="connsiteX31" fmla="*/ 75568 w 84330"/>
                    <a:gd name="connsiteY31" fmla="*/ 55052 h 184038"/>
                    <a:gd name="connsiteX32" fmla="*/ 80416 w 84330"/>
                    <a:gd name="connsiteY32" fmla="*/ 50871 h 184038"/>
                    <a:gd name="connsiteX33" fmla="*/ 84254 w 84330"/>
                    <a:gd name="connsiteY33" fmla="*/ 45490 h 184038"/>
                    <a:gd name="connsiteX34" fmla="*/ 83773 w 84330"/>
                    <a:gd name="connsiteY34" fmla="*/ 42452 h 184038"/>
                    <a:gd name="connsiteX35" fmla="*/ 83491 w 84330"/>
                    <a:gd name="connsiteY35" fmla="*/ 40069 h 184038"/>
                    <a:gd name="connsiteX36" fmla="*/ 82429 w 84330"/>
                    <a:gd name="connsiteY36" fmla="*/ 39555 h 184038"/>
                    <a:gd name="connsiteX37" fmla="*/ 81948 w 84330"/>
                    <a:gd name="connsiteY37" fmla="*/ 38611 h 184038"/>
                    <a:gd name="connsiteX38" fmla="*/ 80586 w 84330"/>
                    <a:gd name="connsiteY38" fmla="*/ 35081 h 184038"/>
                    <a:gd name="connsiteX39" fmla="*/ 79265 w 84330"/>
                    <a:gd name="connsiteY39" fmla="*/ 33190 h 184038"/>
                    <a:gd name="connsiteX40" fmla="*/ 78891 w 84330"/>
                    <a:gd name="connsiteY40" fmla="*/ 31591 h 184038"/>
                    <a:gd name="connsiteX41" fmla="*/ 77648 w 84330"/>
                    <a:gd name="connsiteY41" fmla="*/ 29763 h 184038"/>
                    <a:gd name="connsiteX42" fmla="*/ 75957 w 84330"/>
                    <a:gd name="connsiteY42" fmla="*/ 27739 h 184038"/>
                    <a:gd name="connsiteX43" fmla="*/ 74857 w 84330"/>
                    <a:gd name="connsiteY43" fmla="*/ 26244 h 184038"/>
                    <a:gd name="connsiteX44" fmla="*/ 69332 w 84330"/>
                    <a:gd name="connsiteY44" fmla="*/ 20534 h 184038"/>
                    <a:gd name="connsiteX45" fmla="*/ 62663 w 84330"/>
                    <a:gd name="connsiteY45" fmla="*/ 21004 h 184038"/>
                    <a:gd name="connsiteX46" fmla="*/ 59887 w 84330"/>
                    <a:gd name="connsiteY46" fmla="*/ 21097 h 184038"/>
                    <a:gd name="connsiteX47" fmla="*/ 56912 w 84330"/>
                    <a:gd name="connsiteY47" fmla="*/ 21963 h 184038"/>
                    <a:gd name="connsiteX48" fmla="*/ 51076 w 84330"/>
                    <a:gd name="connsiteY48" fmla="*/ 22233 h 184038"/>
                    <a:gd name="connsiteX49" fmla="*/ 48493 w 84330"/>
                    <a:gd name="connsiteY49" fmla="*/ 22140 h 184038"/>
                    <a:gd name="connsiteX50" fmla="*/ 47467 w 84330"/>
                    <a:gd name="connsiteY50" fmla="*/ 21156 h 184038"/>
                    <a:gd name="connsiteX51" fmla="*/ 43966 w 84330"/>
                    <a:gd name="connsiteY51" fmla="*/ 21016 h 184038"/>
                    <a:gd name="connsiteX52" fmla="*/ 41087 w 84330"/>
                    <a:gd name="connsiteY52" fmla="*/ 19173 h 184038"/>
                    <a:gd name="connsiteX53" fmla="*/ 37753 w 84330"/>
                    <a:gd name="connsiteY53" fmla="*/ 17681 h 184038"/>
                    <a:gd name="connsiteX54" fmla="*/ 34985 w 84330"/>
                    <a:gd name="connsiteY54" fmla="*/ 12545 h 184038"/>
                    <a:gd name="connsiteX55" fmla="*/ 34885 w 84330"/>
                    <a:gd name="connsiteY55" fmla="*/ 7405 h 184038"/>
                    <a:gd name="connsiteX56" fmla="*/ 33445 w 84330"/>
                    <a:gd name="connsiteY56" fmla="*/ 6055 h 184038"/>
                    <a:gd name="connsiteX57" fmla="*/ 32483 w 84330"/>
                    <a:gd name="connsiteY57" fmla="*/ 4471 h 184038"/>
                    <a:gd name="connsiteX58" fmla="*/ 30980 w 84330"/>
                    <a:gd name="connsiteY58" fmla="*/ 2979 h 184038"/>
                    <a:gd name="connsiteX59" fmla="*/ 29304 w 84330"/>
                    <a:gd name="connsiteY59" fmla="*/ 1914 h 184038"/>
                    <a:gd name="connsiteX60" fmla="*/ 26672 w 84330"/>
                    <a:gd name="connsiteY60" fmla="*/ 86 h 184038"/>
                    <a:gd name="connsiteX61" fmla="*/ 19467 w 84330"/>
                    <a:gd name="connsiteY61" fmla="*/ 8260 h 184038"/>
                    <a:gd name="connsiteX62" fmla="*/ 17239 w 84330"/>
                    <a:gd name="connsiteY62" fmla="*/ 10932 h 184038"/>
                    <a:gd name="connsiteX63" fmla="*/ 15747 w 84330"/>
                    <a:gd name="connsiteY63" fmla="*/ 16508 h 184038"/>
                    <a:gd name="connsiteX64" fmla="*/ 13412 w 84330"/>
                    <a:gd name="connsiteY64" fmla="*/ 20020 h 184038"/>
                    <a:gd name="connsiteX65" fmla="*/ 11414 w 84330"/>
                    <a:gd name="connsiteY65" fmla="*/ 21693 h 184038"/>
                    <a:gd name="connsiteX66" fmla="*/ 10799 w 84330"/>
                    <a:gd name="connsiteY66" fmla="*/ 22670 h 184038"/>
                    <a:gd name="connsiteX67" fmla="*/ 8956 w 84330"/>
                    <a:gd name="connsiteY67" fmla="*/ 23395 h 184038"/>
                    <a:gd name="connsiteX68" fmla="*/ 7868 w 84330"/>
                    <a:gd name="connsiteY68" fmla="*/ 25330 h 184038"/>
                    <a:gd name="connsiteX69" fmla="*/ 3209 w 84330"/>
                    <a:gd name="connsiteY69" fmla="*/ 28054 h 184038"/>
                    <a:gd name="connsiteX70" fmla="*/ 4 w 84330"/>
                    <a:gd name="connsiteY70" fmla="*/ 32283 h 184038"/>
                    <a:gd name="connsiteX71" fmla="*/ 93 w 84330"/>
                    <a:gd name="connsiteY71" fmla="*/ 33320 h 184038"/>
                    <a:gd name="connsiteX72" fmla="*/ 1477 w 84330"/>
                    <a:gd name="connsiteY72" fmla="*/ 43866 h 184038"/>
                    <a:gd name="connsiteX73" fmla="*/ 2350 w 84330"/>
                    <a:gd name="connsiteY73" fmla="*/ 45798 h 184038"/>
                    <a:gd name="connsiteX74" fmla="*/ 2310 w 84330"/>
                    <a:gd name="connsiteY74" fmla="*/ 48754 h 184038"/>
                    <a:gd name="connsiteX75" fmla="*/ 2310 w 84330"/>
                    <a:gd name="connsiteY75" fmla="*/ 52370 h 184038"/>
                    <a:gd name="connsiteX76" fmla="*/ 2310 w 84330"/>
                    <a:gd name="connsiteY76" fmla="*/ 60326 h 184038"/>
                    <a:gd name="connsiteX77" fmla="*/ 2280 w 84330"/>
                    <a:gd name="connsiteY77" fmla="*/ 62686 h 184038"/>
                    <a:gd name="connsiteX78" fmla="*/ 2880 w 84330"/>
                    <a:gd name="connsiteY78" fmla="*/ 64422 h 184038"/>
                    <a:gd name="connsiteX79" fmla="*/ 2931 w 84330"/>
                    <a:gd name="connsiteY79" fmla="*/ 66616 h 184038"/>
                    <a:gd name="connsiteX80" fmla="*/ 6255 w 84330"/>
                    <a:gd name="connsiteY80" fmla="*/ 69103 h 184038"/>
                    <a:gd name="connsiteX81" fmla="*/ 9019 w 84330"/>
                    <a:gd name="connsiteY81" fmla="*/ 71235 h 184038"/>
                    <a:gd name="connsiteX82" fmla="*/ 12831 w 84330"/>
                    <a:gd name="connsiteY82" fmla="*/ 74284 h 184038"/>
                    <a:gd name="connsiteX83" fmla="*/ 14560 w 84330"/>
                    <a:gd name="connsiteY83" fmla="*/ 77363 h 184038"/>
                    <a:gd name="connsiteX84" fmla="*/ 16750 w 84330"/>
                    <a:gd name="connsiteY84" fmla="*/ 80634 h 184038"/>
                    <a:gd name="connsiteX85" fmla="*/ 16710 w 84330"/>
                    <a:gd name="connsiteY85" fmla="*/ 84253 h 184038"/>
                    <a:gd name="connsiteX86" fmla="*/ 16584 w 84330"/>
                    <a:gd name="connsiteY86" fmla="*/ 90762 h 184038"/>
                    <a:gd name="connsiteX87" fmla="*/ 16155 w 84330"/>
                    <a:gd name="connsiteY87" fmla="*/ 92878 h 184038"/>
                    <a:gd name="connsiteX88" fmla="*/ 16029 w 84330"/>
                    <a:gd name="connsiteY88" fmla="*/ 94074 h 184038"/>
                    <a:gd name="connsiteX89" fmla="*/ 15474 w 84330"/>
                    <a:gd name="connsiteY89" fmla="*/ 97523 h 184038"/>
                    <a:gd name="connsiteX90" fmla="*/ 15055 w 84330"/>
                    <a:gd name="connsiteY90" fmla="*/ 99077 h 184038"/>
                    <a:gd name="connsiteX91" fmla="*/ 13904 w 84330"/>
                    <a:gd name="connsiteY91" fmla="*/ 101182 h 184038"/>
                    <a:gd name="connsiteX92" fmla="*/ 13386 w 84330"/>
                    <a:gd name="connsiteY92" fmla="*/ 103917 h 184038"/>
                    <a:gd name="connsiteX93" fmla="*/ 13383 w 84330"/>
                    <a:gd name="connsiteY93" fmla="*/ 121365 h 184038"/>
                    <a:gd name="connsiteX94" fmla="*/ 13257 w 84330"/>
                    <a:gd name="connsiteY94" fmla="*/ 125124 h 184038"/>
                    <a:gd name="connsiteX95" fmla="*/ 12805 w 84330"/>
                    <a:gd name="connsiteY95" fmla="*/ 126664 h 184038"/>
                    <a:gd name="connsiteX96" fmla="*/ 12857 w 84330"/>
                    <a:gd name="connsiteY96" fmla="*/ 129062 h 184038"/>
                    <a:gd name="connsiteX97" fmla="*/ 12391 w 84330"/>
                    <a:gd name="connsiteY97" fmla="*/ 129787 h 184038"/>
                    <a:gd name="connsiteX98" fmla="*/ 12221 w 84330"/>
                    <a:gd name="connsiteY98" fmla="*/ 131541 h 184038"/>
                    <a:gd name="connsiteX99" fmla="*/ 11717 w 84330"/>
                    <a:gd name="connsiteY99" fmla="*/ 134664 h 184038"/>
                    <a:gd name="connsiteX100" fmla="*/ 11810 w 84330"/>
                    <a:gd name="connsiteY100" fmla="*/ 138997 h 184038"/>
                    <a:gd name="connsiteX101" fmla="*/ 12824 w 84330"/>
                    <a:gd name="connsiteY101" fmla="*/ 140959 h 184038"/>
                    <a:gd name="connsiteX102" fmla="*/ 13353 w 84330"/>
                    <a:gd name="connsiteY102" fmla="*/ 145151 h 184038"/>
                    <a:gd name="connsiteX103" fmla="*/ 14597 w 84330"/>
                    <a:gd name="connsiteY103" fmla="*/ 148408 h 184038"/>
                    <a:gd name="connsiteX104" fmla="*/ 15503 w 84330"/>
                    <a:gd name="connsiteY104" fmla="*/ 148589 h 184038"/>
                    <a:gd name="connsiteX105" fmla="*/ 15851 w 84330"/>
                    <a:gd name="connsiteY105" fmla="*/ 150695 h 184038"/>
                    <a:gd name="connsiteX106" fmla="*/ 16595 w 84330"/>
                    <a:gd name="connsiteY106" fmla="*/ 151383 h 184038"/>
                    <a:gd name="connsiteX107" fmla="*/ 16947 w 84330"/>
                    <a:gd name="connsiteY107" fmla="*/ 152937 h 184038"/>
                    <a:gd name="connsiteX108" fmla="*/ 17838 w 84330"/>
                    <a:gd name="connsiteY108" fmla="*/ 154717 h 184038"/>
                    <a:gd name="connsiteX109" fmla="*/ 17798 w 84330"/>
                    <a:gd name="connsiteY109" fmla="*/ 159046 h 184038"/>
                    <a:gd name="connsiteX110" fmla="*/ 18371 w 84330"/>
                    <a:gd name="connsiteY110" fmla="*/ 162680 h 184038"/>
                    <a:gd name="connsiteX111" fmla="*/ 18368 w 84330"/>
                    <a:gd name="connsiteY111" fmla="*/ 171332 h 184038"/>
                    <a:gd name="connsiteX112" fmla="*/ 18989 w 84330"/>
                    <a:gd name="connsiteY112" fmla="*/ 180557 h 184038"/>
                    <a:gd name="connsiteX113" fmla="*/ 21154 w 84330"/>
                    <a:gd name="connsiteY113" fmla="*/ 182074 h 184038"/>
                    <a:gd name="connsiteX114" fmla="*/ 21983 w 84330"/>
                    <a:gd name="connsiteY114" fmla="*/ 183373 h 184038"/>
                    <a:gd name="connsiteX115" fmla="*/ 26165 w 84330"/>
                    <a:gd name="connsiteY115" fmla="*/ 183629 h 184038"/>
                    <a:gd name="connsiteX116" fmla="*/ 27783 w 84330"/>
                    <a:gd name="connsiteY116" fmla="*/ 177308 h 184038"/>
                    <a:gd name="connsiteX117" fmla="*/ 27783 w 84330"/>
                    <a:gd name="connsiteY117" fmla="*/ 161234 h 184038"/>
                    <a:gd name="connsiteX118" fmla="*/ 27783 w 84330"/>
                    <a:gd name="connsiteY118" fmla="*/ 135637 h 184038"/>
                    <a:gd name="connsiteX119" fmla="*/ 29278 w 84330"/>
                    <a:gd name="connsiteY119" fmla="*/ 122497 h 184038"/>
                    <a:gd name="connsiteX120" fmla="*/ 31099 w 84330"/>
                    <a:gd name="connsiteY120" fmla="*/ 119696 h 18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4330" h="184038">
                      <a:moveTo>
                        <a:pt x="31099" y="119685"/>
                      </a:moveTo>
                      <a:cubicBezTo>
                        <a:pt x="31321" y="119048"/>
                        <a:pt x="31465" y="117957"/>
                        <a:pt x="31891" y="117453"/>
                      </a:cubicBezTo>
                      <a:cubicBezTo>
                        <a:pt x="32120" y="117183"/>
                        <a:pt x="33034" y="117050"/>
                        <a:pt x="33252" y="116687"/>
                      </a:cubicBezTo>
                      <a:cubicBezTo>
                        <a:pt x="33586" y="116129"/>
                        <a:pt x="33186" y="115518"/>
                        <a:pt x="33301" y="114959"/>
                      </a:cubicBezTo>
                      <a:cubicBezTo>
                        <a:pt x="33404" y="114493"/>
                        <a:pt x="33756" y="113394"/>
                        <a:pt x="34093" y="113039"/>
                      </a:cubicBezTo>
                      <a:cubicBezTo>
                        <a:pt x="34614" y="112491"/>
                        <a:pt x="35443" y="112569"/>
                        <a:pt x="35984" y="112003"/>
                      </a:cubicBezTo>
                      <a:cubicBezTo>
                        <a:pt x="36161" y="111818"/>
                        <a:pt x="36605" y="110485"/>
                        <a:pt x="36643" y="110408"/>
                      </a:cubicBezTo>
                      <a:cubicBezTo>
                        <a:pt x="37031" y="109638"/>
                        <a:pt x="37423" y="108798"/>
                        <a:pt x="37875" y="108073"/>
                      </a:cubicBezTo>
                      <a:cubicBezTo>
                        <a:pt x="38445" y="107147"/>
                        <a:pt x="38844" y="106659"/>
                        <a:pt x="39137" y="105579"/>
                      </a:cubicBezTo>
                      <a:cubicBezTo>
                        <a:pt x="39226" y="105257"/>
                        <a:pt x="39277" y="104731"/>
                        <a:pt x="39444" y="104450"/>
                      </a:cubicBezTo>
                      <a:cubicBezTo>
                        <a:pt x="39807" y="103828"/>
                        <a:pt x="40480" y="103984"/>
                        <a:pt x="40861" y="103517"/>
                      </a:cubicBezTo>
                      <a:cubicBezTo>
                        <a:pt x="41187" y="103125"/>
                        <a:pt x="41487" y="102011"/>
                        <a:pt x="41650" y="101467"/>
                      </a:cubicBezTo>
                      <a:cubicBezTo>
                        <a:pt x="41909" y="100576"/>
                        <a:pt x="41961" y="99665"/>
                        <a:pt x="42338" y="98747"/>
                      </a:cubicBezTo>
                      <a:cubicBezTo>
                        <a:pt x="42975" y="97230"/>
                        <a:pt x="44196" y="95868"/>
                        <a:pt x="45106" y="94488"/>
                      </a:cubicBezTo>
                      <a:cubicBezTo>
                        <a:pt x="45573" y="93778"/>
                        <a:pt x="46250" y="93282"/>
                        <a:pt x="46627" y="92608"/>
                      </a:cubicBezTo>
                      <a:cubicBezTo>
                        <a:pt x="47038" y="91879"/>
                        <a:pt x="46994" y="90873"/>
                        <a:pt x="47571" y="90170"/>
                      </a:cubicBezTo>
                      <a:cubicBezTo>
                        <a:pt x="48108" y="89511"/>
                        <a:pt x="48844" y="89123"/>
                        <a:pt x="49388" y="88416"/>
                      </a:cubicBezTo>
                      <a:cubicBezTo>
                        <a:pt x="49999" y="87620"/>
                        <a:pt x="50413" y="86765"/>
                        <a:pt x="50905" y="85888"/>
                      </a:cubicBezTo>
                      <a:cubicBezTo>
                        <a:pt x="51701" y="84464"/>
                        <a:pt x="52271" y="82787"/>
                        <a:pt x="53096" y="81363"/>
                      </a:cubicBezTo>
                      <a:cubicBezTo>
                        <a:pt x="53670" y="80367"/>
                        <a:pt x="54629" y="79731"/>
                        <a:pt x="55150" y="78713"/>
                      </a:cubicBezTo>
                      <a:cubicBezTo>
                        <a:pt x="55706" y="77636"/>
                        <a:pt x="55646" y="76989"/>
                        <a:pt x="57056" y="76963"/>
                      </a:cubicBezTo>
                      <a:cubicBezTo>
                        <a:pt x="57123" y="76274"/>
                        <a:pt x="56975" y="75653"/>
                        <a:pt x="57497" y="75176"/>
                      </a:cubicBezTo>
                      <a:cubicBezTo>
                        <a:pt x="58107" y="74617"/>
                        <a:pt x="58518" y="74854"/>
                        <a:pt x="59118" y="74084"/>
                      </a:cubicBezTo>
                      <a:cubicBezTo>
                        <a:pt x="59776" y="73240"/>
                        <a:pt x="59640" y="72089"/>
                        <a:pt x="60039" y="71186"/>
                      </a:cubicBezTo>
                      <a:cubicBezTo>
                        <a:pt x="60169" y="70905"/>
                        <a:pt x="60506" y="70705"/>
                        <a:pt x="60620" y="70431"/>
                      </a:cubicBezTo>
                      <a:cubicBezTo>
                        <a:pt x="61149" y="69107"/>
                        <a:pt x="62186" y="68481"/>
                        <a:pt x="62737" y="67212"/>
                      </a:cubicBezTo>
                      <a:cubicBezTo>
                        <a:pt x="63096" y="66394"/>
                        <a:pt x="62844" y="66113"/>
                        <a:pt x="63448" y="65314"/>
                      </a:cubicBezTo>
                      <a:cubicBezTo>
                        <a:pt x="63966" y="64629"/>
                        <a:pt x="64643" y="64289"/>
                        <a:pt x="65228" y="63715"/>
                      </a:cubicBezTo>
                      <a:cubicBezTo>
                        <a:pt x="65605" y="63338"/>
                        <a:pt x="65683" y="63001"/>
                        <a:pt x="65953" y="62679"/>
                      </a:cubicBezTo>
                      <a:cubicBezTo>
                        <a:pt x="66408" y="62142"/>
                        <a:pt x="66664" y="61980"/>
                        <a:pt x="67263" y="61550"/>
                      </a:cubicBezTo>
                      <a:cubicBezTo>
                        <a:pt x="68003" y="61021"/>
                        <a:pt x="68340" y="60281"/>
                        <a:pt x="68862" y="59634"/>
                      </a:cubicBezTo>
                      <a:cubicBezTo>
                        <a:pt x="70535" y="57569"/>
                        <a:pt x="73533" y="56744"/>
                        <a:pt x="75568" y="55052"/>
                      </a:cubicBezTo>
                      <a:cubicBezTo>
                        <a:pt x="77322" y="53587"/>
                        <a:pt x="79124" y="52884"/>
                        <a:pt x="80416" y="50871"/>
                      </a:cubicBezTo>
                      <a:cubicBezTo>
                        <a:pt x="81493" y="49183"/>
                        <a:pt x="83832" y="47433"/>
                        <a:pt x="84254" y="45490"/>
                      </a:cubicBezTo>
                      <a:cubicBezTo>
                        <a:pt x="84528" y="44221"/>
                        <a:pt x="83995" y="43599"/>
                        <a:pt x="83773" y="42452"/>
                      </a:cubicBezTo>
                      <a:cubicBezTo>
                        <a:pt x="83621" y="41672"/>
                        <a:pt x="84047" y="40709"/>
                        <a:pt x="83491" y="40069"/>
                      </a:cubicBezTo>
                      <a:cubicBezTo>
                        <a:pt x="83281" y="39821"/>
                        <a:pt x="82700" y="39799"/>
                        <a:pt x="82429" y="39555"/>
                      </a:cubicBezTo>
                      <a:cubicBezTo>
                        <a:pt x="82107" y="39255"/>
                        <a:pt x="82185" y="38948"/>
                        <a:pt x="81948" y="38611"/>
                      </a:cubicBezTo>
                      <a:cubicBezTo>
                        <a:pt x="81078" y="37375"/>
                        <a:pt x="81193" y="36343"/>
                        <a:pt x="80586" y="35081"/>
                      </a:cubicBezTo>
                      <a:cubicBezTo>
                        <a:pt x="80227" y="34341"/>
                        <a:pt x="79609" y="33952"/>
                        <a:pt x="79265" y="33190"/>
                      </a:cubicBezTo>
                      <a:cubicBezTo>
                        <a:pt x="79032" y="32683"/>
                        <a:pt x="79173" y="32139"/>
                        <a:pt x="78891" y="31591"/>
                      </a:cubicBezTo>
                      <a:cubicBezTo>
                        <a:pt x="78632" y="31084"/>
                        <a:pt x="77996" y="30156"/>
                        <a:pt x="77648" y="29763"/>
                      </a:cubicBezTo>
                      <a:cubicBezTo>
                        <a:pt x="76937" y="28946"/>
                        <a:pt x="76467" y="28690"/>
                        <a:pt x="75957" y="27739"/>
                      </a:cubicBezTo>
                      <a:cubicBezTo>
                        <a:pt x="75646" y="27169"/>
                        <a:pt x="75305" y="26755"/>
                        <a:pt x="74857" y="26244"/>
                      </a:cubicBezTo>
                      <a:cubicBezTo>
                        <a:pt x="73199" y="24346"/>
                        <a:pt x="72241" y="21175"/>
                        <a:pt x="69332" y="20534"/>
                      </a:cubicBezTo>
                      <a:cubicBezTo>
                        <a:pt x="67322" y="20090"/>
                        <a:pt x="64573" y="20557"/>
                        <a:pt x="62663" y="21004"/>
                      </a:cubicBezTo>
                      <a:cubicBezTo>
                        <a:pt x="61727" y="21223"/>
                        <a:pt x="60816" y="20953"/>
                        <a:pt x="59887" y="21097"/>
                      </a:cubicBezTo>
                      <a:cubicBezTo>
                        <a:pt x="58951" y="21241"/>
                        <a:pt x="57904" y="21770"/>
                        <a:pt x="56912" y="21963"/>
                      </a:cubicBezTo>
                      <a:cubicBezTo>
                        <a:pt x="54991" y="22329"/>
                        <a:pt x="53059" y="22211"/>
                        <a:pt x="51076" y="22233"/>
                      </a:cubicBezTo>
                      <a:cubicBezTo>
                        <a:pt x="50365" y="22237"/>
                        <a:pt x="49151" y="22533"/>
                        <a:pt x="48493" y="22140"/>
                      </a:cubicBezTo>
                      <a:cubicBezTo>
                        <a:pt x="48037" y="21870"/>
                        <a:pt x="47982" y="21363"/>
                        <a:pt x="47467" y="21156"/>
                      </a:cubicBezTo>
                      <a:cubicBezTo>
                        <a:pt x="46520" y="20768"/>
                        <a:pt x="45006" y="21234"/>
                        <a:pt x="43966" y="21016"/>
                      </a:cubicBezTo>
                      <a:cubicBezTo>
                        <a:pt x="42497" y="20705"/>
                        <a:pt x="42160" y="20002"/>
                        <a:pt x="41087" y="19173"/>
                      </a:cubicBezTo>
                      <a:cubicBezTo>
                        <a:pt x="40040" y="18359"/>
                        <a:pt x="38911" y="18144"/>
                        <a:pt x="37753" y="17681"/>
                      </a:cubicBezTo>
                      <a:cubicBezTo>
                        <a:pt x="35084" y="16619"/>
                        <a:pt x="34977" y="15113"/>
                        <a:pt x="34985" y="12545"/>
                      </a:cubicBezTo>
                      <a:cubicBezTo>
                        <a:pt x="34988" y="11213"/>
                        <a:pt x="35480" y="8612"/>
                        <a:pt x="34885" y="7405"/>
                      </a:cubicBezTo>
                      <a:cubicBezTo>
                        <a:pt x="34637" y="6902"/>
                        <a:pt x="33808" y="6510"/>
                        <a:pt x="33445" y="6055"/>
                      </a:cubicBezTo>
                      <a:cubicBezTo>
                        <a:pt x="33071" y="5585"/>
                        <a:pt x="32875" y="4904"/>
                        <a:pt x="32483" y="4471"/>
                      </a:cubicBezTo>
                      <a:cubicBezTo>
                        <a:pt x="32109" y="4060"/>
                        <a:pt x="31409" y="3301"/>
                        <a:pt x="30980" y="2979"/>
                      </a:cubicBezTo>
                      <a:cubicBezTo>
                        <a:pt x="30444" y="2569"/>
                        <a:pt x="29825" y="2358"/>
                        <a:pt x="29304" y="1914"/>
                      </a:cubicBezTo>
                      <a:cubicBezTo>
                        <a:pt x="28475" y="1200"/>
                        <a:pt x="28094" y="-384"/>
                        <a:pt x="26672" y="86"/>
                      </a:cubicBezTo>
                      <a:cubicBezTo>
                        <a:pt x="21872" y="3694"/>
                        <a:pt x="20795" y="6447"/>
                        <a:pt x="19467" y="8260"/>
                      </a:cubicBezTo>
                      <a:cubicBezTo>
                        <a:pt x="18775" y="9204"/>
                        <a:pt x="17894" y="10047"/>
                        <a:pt x="17239" y="10932"/>
                      </a:cubicBezTo>
                      <a:cubicBezTo>
                        <a:pt x="16158" y="12412"/>
                        <a:pt x="16406" y="14847"/>
                        <a:pt x="15747" y="16508"/>
                      </a:cubicBezTo>
                      <a:cubicBezTo>
                        <a:pt x="15244" y="17781"/>
                        <a:pt x="14389" y="19065"/>
                        <a:pt x="13412" y="20020"/>
                      </a:cubicBezTo>
                      <a:cubicBezTo>
                        <a:pt x="12790" y="20627"/>
                        <a:pt x="11976" y="21016"/>
                        <a:pt x="11414" y="21693"/>
                      </a:cubicBezTo>
                      <a:cubicBezTo>
                        <a:pt x="11077" y="22096"/>
                        <a:pt x="11306" y="22248"/>
                        <a:pt x="10799" y="22670"/>
                      </a:cubicBezTo>
                      <a:cubicBezTo>
                        <a:pt x="10318" y="23062"/>
                        <a:pt x="9467" y="22958"/>
                        <a:pt x="8956" y="23395"/>
                      </a:cubicBezTo>
                      <a:cubicBezTo>
                        <a:pt x="8316" y="23943"/>
                        <a:pt x="8335" y="24709"/>
                        <a:pt x="7868" y="25330"/>
                      </a:cubicBezTo>
                      <a:cubicBezTo>
                        <a:pt x="6895" y="26636"/>
                        <a:pt x="4530" y="26955"/>
                        <a:pt x="3209" y="28054"/>
                      </a:cubicBezTo>
                      <a:cubicBezTo>
                        <a:pt x="1884" y="29153"/>
                        <a:pt x="222" y="30663"/>
                        <a:pt x="4" y="32283"/>
                      </a:cubicBezTo>
                      <a:cubicBezTo>
                        <a:pt x="-22" y="32468"/>
                        <a:pt x="82" y="33194"/>
                        <a:pt x="93" y="33320"/>
                      </a:cubicBezTo>
                      <a:cubicBezTo>
                        <a:pt x="278" y="36576"/>
                        <a:pt x="-99" y="40931"/>
                        <a:pt x="1477" y="43866"/>
                      </a:cubicBezTo>
                      <a:cubicBezTo>
                        <a:pt x="1921" y="44699"/>
                        <a:pt x="2243" y="44724"/>
                        <a:pt x="2350" y="45798"/>
                      </a:cubicBezTo>
                      <a:cubicBezTo>
                        <a:pt x="2443" y="46760"/>
                        <a:pt x="2310" y="47785"/>
                        <a:pt x="2310" y="48754"/>
                      </a:cubicBezTo>
                      <a:cubicBezTo>
                        <a:pt x="2306" y="49961"/>
                        <a:pt x="2310" y="51163"/>
                        <a:pt x="2310" y="52370"/>
                      </a:cubicBezTo>
                      <a:cubicBezTo>
                        <a:pt x="2310" y="55026"/>
                        <a:pt x="2306" y="57676"/>
                        <a:pt x="2310" y="60326"/>
                      </a:cubicBezTo>
                      <a:cubicBezTo>
                        <a:pt x="2310" y="61088"/>
                        <a:pt x="2176" y="61943"/>
                        <a:pt x="2280" y="62686"/>
                      </a:cubicBezTo>
                      <a:cubicBezTo>
                        <a:pt x="2384" y="63379"/>
                        <a:pt x="2776" y="63552"/>
                        <a:pt x="2880" y="64422"/>
                      </a:cubicBezTo>
                      <a:cubicBezTo>
                        <a:pt x="2961" y="65081"/>
                        <a:pt x="2584" y="65991"/>
                        <a:pt x="2931" y="66616"/>
                      </a:cubicBezTo>
                      <a:cubicBezTo>
                        <a:pt x="3498" y="67638"/>
                        <a:pt x="5344" y="68500"/>
                        <a:pt x="6255" y="69103"/>
                      </a:cubicBezTo>
                      <a:cubicBezTo>
                        <a:pt x="7310" y="69802"/>
                        <a:pt x="8024" y="70435"/>
                        <a:pt x="9019" y="71235"/>
                      </a:cubicBezTo>
                      <a:cubicBezTo>
                        <a:pt x="10566" y="72493"/>
                        <a:pt x="12091" y="72530"/>
                        <a:pt x="12831" y="74284"/>
                      </a:cubicBezTo>
                      <a:cubicBezTo>
                        <a:pt x="13298" y="75390"/>
                        <a:pt x="13712" y="76486"/>
                        <a:pt x="14560" y="77363"/>
                      </a:cubicBezTo>
                      <a:cubicBezTo>
                        <a:pt x="15459" y="78288"/>
                        <a:pt x="16558" y="79298"/>
                        <a:pt x="16750" y="80634"/>
                      </a:cubicBezTo>
                      <a:cubicBezTo>
                        <a:pt x="16910" y="81740"/>
                        <a:pt x="16710" y="83124"/>
                        <a:pt x="16710" y="84253"/>
                      </a:cubicBezTo>
                      <a:cubicBezTo>
                        <a:pt x="16710" y="86351"/>
                        <a:pt x="16995" y="88727"/>
                        <a:pt x="16584" y="90762"/>
                      </a:cubicBezTo>
                      <a:cubicBezTo>
                        <a:pt x="16425" y="91554"/>
                        <a:pt x="16195" y="91698"/>
                        <a:pt x="16155" y="92878"/>
                      </a:cubicBezTo>
                      <a:cubicBezTo>
                        <a:pt x="16118" y="93904"/>
                        <a:pt x="16143" y="93478"/>
                        <a:pt x="16029" y="94074"/>
                      </a:cubicBezTo>
                      <a:cubicBezTo>
                        <a:pt x="15822" y="95176"/>
                        <a:pt x="15718" y="96394"/>
                        <a:pt x="15474" y="97523"/>
                      </a:cubicBezTo>
                      <a:cubicBezTo>
                        <a:pt x="15385" y="97926"/>
                        <a:pt x="15192" y="98651"/>
                        <a:pt x="15055" y="99077"/>
                      </a:cubicBezTo>
                      <a:cubicBezTo>
                        <a:pt x="14756" y="100002"/>
                        <a:pt x="14363" y="100346"/>
                        <a:pt x="13904" y="101182"/>
                      </a:cubicBezTo>
                      <a:cubicBezTo>
                        <a:pt x="13397" y="102130"/>
                        <a:pt x="13375" y="102703"/>
                        <a:pt x="13386" y="103917"/>
                      </a:cubicBezTo>
                      <a:cubicBezTo>
                        <a:pt x="13416" y="109730"/>
                        <a:pt x="13386" y="115544"/>
                        <a:pt x="13383" y="121365"/>
                      </a:cubicBezTo>
                      <a:cubicBezTo>
                        <a:pt x="13383" y="122601"/>
                        <a:pt x="13553" y="123911"/>
                        <a:pt x="13257" y="125124"/>
                      </a:cubicBezTo>
                      <a:cubicBezTo>
                        <a:pt x="13116" y="125698"/>
                        <a:pt x="12872" y="126072"/>
                        <a:pt x="12805" y="126664"/>
                      </a:cubicBezTo>
                      <a:cubicBezTo>
                        <a:pt x="12716" y="127430"/>
                        <a:pt x="13027" y="128303"/>
                        <a:pt x="12857" y="129062"/>
                      </a:cubicBezTo>
                      <a:cubicBezTo>
                        <a:pt x="12805" y="129284"/>
                        <a:pt x="12413" y="129668"/>
                        <a:pt x="12391" y="129787"/>
                      </a:cubicBezTo>
                      <a:cubicBezTo>
                        <a:pt x="12287" y="130375"/>
                        <a:pt x="12339" y="130956"/>
                        <a:pt x="12221" y="131541"/>
                      </a:cubicBezTo>
                      <a:cubicBezTo>
                        <a:pt x="11999" y="132644"/>
                        <a:pt x="11706" y="133502"/>
                        <a:pt x="11717" y="134664"/>
                      </a:cubicBezTo>
                      <a:cubicBezTo>
                        <a:pt x="11732" y="135763"/>
                        <a:pt x="11277" y="138050"/>
                        <a:pt x="11810" y="138997"/>
                      </a:cubicBezTo>
                      <a:cubicBezTo>
                        <a:pt x="12372" y="139993"/>
                        <a:pt x="12783" y="139686"/>
                        <a:pt x="12824" y="140959"/>
                      </a:cubicBezTo>
                      <a:cubicBezTo>
                        <a:pt x="12865" y="142376"/>
                        <a:pt x="13020" y="143815"/>
                        <a:pt x="13353" y="145151"/>
                      </a:cubicBezTo>
                      <a:cubicBezTo>
                        <a:pt x="13634" y="146295"/>
                        <a:pt x="14478" y="147231"/>
                        <a:pt x="14597" y="148408"/>
                      </a:cubicBezTo>
                      <a:cubicBezTo>
                        <a:pt x="14896" y="148485"/>
                        <a:pt x="15196" y="148541"/>
                        <a:pt x="15503" y="148589"/>
                      </a:cubicBezTo>
                      <a:cubicBezTo>
                        <a:pt x="15792" y="149266"/>
                        <a:pt x="15544" y="149991"/>
                        <a:pt x="15851" y="150695"/>
                      </a:cubicBezTo>
                      <a:cubicBezTo>
                        <a:pt x="15995" y="151028"/>
                        <a:pt x="16447" y="151087"/>
                        <a:pt x="16595" y="151383"/>
                      </a:cubicBezTo>
                      <a:cubicBezTo>
                        <a:pt x="16865" y="151897"/>
                        <a:pt x="16651" y="152397"/>
                        <a:pt x="16947" y="152937"/>
                      </a:cubicBezTo>
                      <a:cubicBezTo>
                        <a:pt x="17568" y="154077"/>
                        <a:pt x="17724" y="153366"/>
                        <a:pt x="17838" y="154717"/>
                      </a:cubicBezTo>
                      <a:cubicBezTo>
                        <a:pt x="17957" y="156142"/>
                        <a:pt x="17735" y="157614"/>
                        <a:pt x="17798" y="159046"/>
                      </a:cubicBezTo>
                      <a:cubicBezTo>
                        <a:pt x="17853" y="160305"/>
                        <a:pt x="18345" y="161407"/>
                        <a:pt x="18371" y="162680"/>
                      </a:cubicBezTo>
                      <a:cubicBezTo>
                        <a:pt x="18427" y="165559"/>
                        <a:pt x="18368" y="168449"/>
                        <a:pt x="18368" y="171332"/>
                      </a:cubicBezTo>
                      <a:cubicBezTo>
                        <a:pt x="18368" y="174511"/>
                        <a:pt x="18534" y="177427"/>
                        <a:pt x="18989" y="180557"/>
                      </a:cubicBezTo>
                      <a:cubicBezTo>
                        <a:pt x="20015" y="180935"/>
                        <a:pt x="20610" y="181120"/>
                        <a:pt x="21154" y="182074"/>
                      </a:cubicBezTo>
                      <a:cubicBezTo>
                        <a:pt x="21443" y="182578"/>
                        <a:pt x="21491" y="182996"/>
                        <a:pt x="21983" y="183373"/>
                      </a:cubicBezTo>
                      <a:cubicBezTo>
                        <a:pt x="23049" y="184187"/>
                        <a:pt x="25137" y="184232"/>
                        <a:pt x="26165" y="183629"/>
                      </a:cubicBezTo>
                      <a:cubicBezTo>
                        <a:pt x="28164" y="182448"/>
                        <a:pt x="27783" y="179266"/>
                        <a:pt x="27783" y="177308"/>
                      </a:cubicBezTo>
                      <a:cubicBezTo>
                        <a:pt x="27786" y="171950"/>
                        <a:pt x="27783" y="166592"/>
                        <a:pt x="27783" y="161234"/>
                      </a:cubicBezTo>
                      <a:lnTo>
                        <a:pt x="27783" y="135637"/>
                      </a:lnTo>
                      <a:cubicBezTo>
                        <a:pt x="27783" y="131515"/>
                        <a:pt x="26743" y="125890"/>
                        <a:pt x="29278" y="122497"/>
                      </a:cubicBezTo>
                      <a:cubicBezTo>
                        <a:pt x="30033" y="121487"/>
                        <a:pt x="30692" y="120884"/>
                        <a:pt x="31099" y="119696"/>
                      </a:cubicBezTo>
                      <a:close/>
                    </a:path>
                  </a:pathLst>
                </a:custGeom>
                <a:grpFill/>
                <a:ln w="369" cap="flat">
                  <a:noFill/>
                  <a:prstDash val="solid"/>
                  <a:miter/>
                </a:ln>
              </p:spPr>
              <p:txBody>
                <a:bodyPr rtlCol="0" anchor="ctr"/>
                <a:lstStyle/>
                <a:p>
                  <a:endParaRPr lang="de-DE"/>
                </a:p>
              </p:txBody>
            </p:sp>
            <p:sp>
              <p:nvSpPr>
                <p:cNvPr id="255" name="Freihandform 254">
                  <a:extLst>
                    <a:ext uri="{FF2B5EF4-FFF2-40B4-BE49-F238E27FC236}">
                      <a16:creationId xmlns:a16="http://schemas.microsoft.com/office/drawing/2014/main" id="{F1B9EA7D-FE5D-1EDB-011C-1AF1CE0F3058}"/>
                    </a:ext>
                  </a:extLst>
                </p:cNvPr>
                <p:cNvSpPr/>
                <p:nvPr/>
              </p:nvSpPr>
              <p:spPr>
                <a:xfrm>
                  <a:off x="2141056" y="4691470"/>
                  <a:ext cx="153971" cy="114878"/>
                </a:xfrm>
                <a:custGeom>
                  <a:avLst/>
                  <a:gdLst>
                    <a:gd name="connsiteX0" fmla="*/ 134951 w 153971"/>
                    <a:gd name="connsiteY0" fmla="*/ 59208 h 114878"/>
                    <a:gd name="connsiteX1" fmla="*/ 136691 w 153971"/>
                    <a:gd name="connsiteY1" fmla="*/ 58109 h 114878"/>
                    <a:gd name="connsiteX2" fmla="*/ 137405 w 153971"/>
                    <a:gd name="connsiteY2" fmla="*/ 56681 h 114878"/>
                    <a:gd name="connsiteX3" fmla="*/ 139044 w 153971"/>
                    <a:gd name="connsiteY3" fmla="*/ 56200 h 114878"/>
                    <a:gd name="connsiteX4" fmla="*/ 139522 w 153971"/>
                    <a:gd name="connsiteY4" fmla="*/ 55397 h 114878"/>
                    <a:gd name="connsiteX5" fmla="*/ 141420 w 153971"/>
                    <a:gd name="connsiteY5" fmla="*/ 54323 h 114878"/>
                    <a:gd name="connsiteX6" fmla="*/ 145406 w 153971"/>
                    <a:gd name="connsiteY6" fmla="*/ 54349 h 114878"/>
                    <a:gd name="connsiteX7" fmla="*/ 149621 w 153971"/>
                    <a:gd name="connsiteY7" fmla="*/ 54908 h 114878"/>
                    <a:gd name="connsiteX8" fmla="*/ 152330 w 153971"/>
                    <a:gd name="connsiteY8" fmla="*/ 54949 h 114878"/>
                    <a:gd name="connsiteX9" fmla="*/ 153392 w 153971"/>
                    <a:gd name="connsiteY9" fmla="*/ 53824 h 114878"/>
                    <a:gd name="connsiteX10" fmla="*/ 153940 w 153971"/>
                    <a:gd name="connsiteY10" fmla="*/ 44380 h 114878"/>
                    <a:gd name="connsiteX11" fmla="*/ 153448 w 153971"/>
                    <a:gd name="connsiteY11" fmla="*/ 39880 h 114878"/>
                    <a:gd name="connsiteX12" fmla="*/ 152782 w 153971"/>
                    <a:gd name="connsiteY12" fmla="*/ 38008 h 114878"/>
                    <a:gd name="connsiteX13" fmla="*/ 151979 w 153971"/>
                    <a:gd name="connsiteY13" fmla="*/ 37512 h 114878"/>
                    <a:gd name="connsiteX14" fmla="*/ 151605 w 153971"/>
                    <a:gd name="connsiteY14" fmla="*/ 36406 h 114878"/>
                    <a:gd name="connsiteX15" fmla="*/ 149880 w 153971"/>
                    <a:gd name="connsiteY15" fmla="*/ 35003 h 114878"/>
                    <a:gd name="connsiteX16" fmla="*/ 149384 w 153971"/>
                    <a:gd name="connsiteY16" fmla="*/ 33423 h 114878"/>
                    <a:gd name="connsiteX17" fmla="*/ 147416 w 153971"/>
                    <a:gd name="connsiteY17" fmla="*/ 31525 h 114878"/>
                    <a:gd name="connsiteX18" fmla="*/ 146764 w 153971"/>
                    <a:gd name="connsiteY18" fmla="*/ 29712 h 114878"/>
                    <a:gd name="connsiteX19" fmla="*/ 145406 w 153971"/>
                    <a:gd name="connsiteY19" fmla="*/ 28046 h 114878"/>
                    <a:gd name="connsiteX20" fmla="*/ 143963 w 153971"/>
                    <a:gd name="connsiteY20" fmla="*/ 24716 h 114878"/>
                    <a:gd name="connsiteX21" fmla="*/ 143966 w 153971"/>
                    <a:gd name="connsiteY21" fmla="*/ 20801 h 114878"/>
                    <a:gd name="connsiteX22" fmla="*/ 143926 w 153971"/>
                    <a:gd name="connsiteY22" fmla="*/ 15894 h 114878"/>
                    <a:gd name="connsiteX23" fmla="*/ 142157 w 153971"/>
                    <a:gd name="connsiteY23" fmla="*/ 12271 h 114878"/>
                    <a:gd name="connsiteX24" fmla="*/ 140173 w 153971"/>
                    <a:gd name="connsiteY24" fmla="*/ 9962 h 114878"/>
                    <a:gd name="connsiteX25" fmla="*/ 140106 w 153971"/>
                    <a:gd name="connsiteY25" fmla="*/ 4060 h 114878"/>
                    <a:gd name="connsiteX26" fmla="*/ 139522 w 153971"/>
                    <a:gd name="connsiteY26" fmla="*/ 2361 h 114878"/>
                    <a:gd name="connsiteX27" fmla="*/ 138445 w 153971"/>
                    <a:gd name="connsiteY27" fmla="*/ 4 h 114878"/>
                    <a:gd name="connsiteX28" fmla="*/ 136494 w 153971"/>
                    <a:gd name="connsiteY28" fmla="*/ 1473 h 114878"/>
                    <a:gd name="connsiteX29" fmla="*/ 134833 w 153971"/>
                    <a:gd name="connsiteY29" fmla="*/ 2624 h 114878"/>
                    <a:gd name="connsiteX30" fmla="*/ 130392 w 153971"/>
                    <a:gd name="connsiteY30" fmla="*/ 6114 h 114878"/>
                    <a:gd name="connsiteX31" fmla="*/ 125725 w 153971"/>
                    <a:gd name="connsiteY31" fmla="*/ 8823 h 114878"/>
                    <a:gd name="connsiteX32" fmla="*/ 122494 w 153971"/>
                    <a:gd name="connsiteY32" fmla="*/ 9378 h 114878"/>
                    <a:gd name="connsiteX33" fmla="*/ 120751 w 153971"/>
                    <a:gd name="connsiteY33" fmla="*/ 9533 h 114878"/>
                    <a:gd name="connsiteX34" fmla="*/ 119833 w 153971"/>
                    <a:gd name="connsiteY34" fmla="*/ 10284 h 114878"/>
                    <a:gd name="connsiteX35" fmla="*/ 117087 w 153971"/>
                    <a:gd name="connsiteY35" fmla="*/ 10584 h 114878"/>
                    <a:gd name="connsiteX36" fmla="*/ 114893 w 153971"/>
                    <a:gd name="connsiteY36" fmla="*/ 11183 h 114878"/>
                    <a:gd name="connsiteX37" fmla="*/ 109634 w 153971"/>
                    <a:gd name="connsiteY37" fmla="*/ 11161 h 114878"/>
                    <a:gd name="connsiteX38" fmla="*/ 102199 w 153971"/>
                    <a:gd name="connsiteY38" fmla="*/ 12874 h 114878"/>
                    <a:gd name="connsiteX39" fmla="*/ 100507 w 153971"/>
                    <a:gd name="connsiteY39" fmla="*/ 14055 h 114878"/>
                    <a:gd name="connsiteX40" fmla="*/ 98816 w 153971"/>
                    <a:gd name="connsiteY40" fmla="*/ 14987 h 114878"/>
                    <a:gd name="connsiteX41" fmla="*/ 95815 w 153971"/>
                    <a:gd name="connsiteY41" fmla="*/ 17271 h 114878"/>
                    <a:gd name="connsiteX42" fmla="*/ 94612 w 153971"/>
                    <a:gd name="connsiteY42" fmla="*/ 18218 h 114878"/>
                    <a:gd name="connsiteX43" fmla="*/ 94024 w 153971"/>
                    <a:gd name="connsiteY43" fmla="*/ 20035 h 114878"/>
                    <a:gd name="connsiteX44" fmla="*/ 92306 w 153971"/>
                    <a:gd name="connsiteY44" fmla="*/ 22292 h 114878"/>
                    <a:gd name="connsiteX45" fmla="*/ 90741 w 153971"/>
                    <a:gd name="connsiteY45" fmla="*/ 24342 h 114878"/>
                    <a:gd name="connsiteX46" fmla="*/ 81122 w 153971"/>
                    <a:gd name="connsiteY46" fmla="*/ 26163 h 114878"/>
                    <a:gd name="connsiteX47" fmla="*/ 75675 w 153971"/>
                    <a:gd name="connsiteY47" fmla="*/ 27095 h 114878"/>
                    <a:gd name="connsiteX48" fmla="*/ 69032 w 153971"/>
                    <a:gd name="connsiteY48" fmla="*/ 27214 h 114878"/>
                    <a:gd name="connsiteX49" fmla="*/ 59846 w 153971"/>
                    <a:gd name="connsiteY49" fmla="*/ 28905 h 114878"/>
                    <a:gd name="connsiteX50" fmla="*/ 53510 w 153971"/>
                    <a:gd name="connsiteY50" fmla="*/ 30541 h 114878"/>
                    <a:gd name="connsiteX51" fmla="*/ 49277 w 153971"/>
                    <a:gd name="connsiteY51" fmla="*/ 32483 h 114878"/>
                    <a:gd name="connsiteX52" fmla="*/ 44865 w 153971"/>
                    <a:gd name="connsiteY52" fmla="*/ 33305 h 114878"/>
                    <a:gd name="connsiteX53" fmla="*/ 38026 w 153971"/>
                    <a:gd name="connsiteY53" fmla="*/ 35784 h 114878"/>
                    <a:gd name="connsiteX54" fmla="*/ 35143 w 153971"/>
                    <a:gd name="connsiteY54" fmla="*/ 37435 h 114878"/>
                    <a:gd name="connsiteX55" fmla="*/ 32934 w 153971"/>
                    <a:gd name="connsiteY55" fmla="*/ 39843 h 114878"/>
                    <a:gd name="connsiteX56" fmla="*/ 31557 w 153971"/>
                    <a:gd name="connsiteY56" fmla="*/ 42178 h 114878"/>
                    <a:gd name="connsiteX57" fmla="*/ 30469 w 153971"/>
                    <a:gd name="connsiteY57" fmla="*/ 43895 h 114878"/>
                    <a:gd name="connsiteX58" fmla="*/ 26698 w 153971"/>
                    <a:gd name="connsiteY58" fmla="*/ 47422 h 114878"/>
                    <a:gd name="connsiteX59" fmla="*/ 25695 w 153971"/>
                    <a:gd name="connsiteY59" fmla="*/ 48747 h 114878"/>
                    <a:gd name="connsiteX60" fmla="*/ 24070 w 153971"/>
                    <a:gd name="connsiteY60" fmla="*/ 49942 h 114878"/>
                    <a:gd name="connsiteX61" fmla="*/ 21642 w 153971"/>
                    <a:gd name="connsiteY61" fmla="*/ 54512 h 114878"/>
                    <a:gd name="connsiteX62" fmla="*/ 20617 w 153971"/>
                    <a:gd name="connsiteY62" fmla="*/ 57846 h 114878"/>
                    <a:gd name="connsiteX63" fmla="*/ 19899 w 153971"/>
                    <a:gd name="connsiteY63" fmla="*/ 59300 h 114878"/>
                    <a:gd name="connsiteX64" fmla="*/ 19929 w 153971"/>
                    <a:gd name="connsiteY64" fmla="*/ 63634 h 114878"/>
                    <a:gd name="connsiteX65" fmla="*/ 19374 w 153971"/>
                    <a:gd name="connsiteY65" fmla="*/ 69366 h 114878"/>
                    <a:gd name="connsiteX66" fmla="*/ 17608 w 153971"/>
                    <a:gd name="connsiteY66" fmla="*/ 74439 h 114878"/>
                    <a:gd name="connsiteX67" fmla="*/ 15884 w 153971"/>
                    <a:gd name="connsiteY67" fmla="*/ 77174 h 114878"/>
                    <a:gd name="connsiteX68" fmla="*/ 14885 w 153971"/>
                    <a:gd name="connsiteY68" fmla="*/ 79535 h 114878"/>
                    <a:gd name="connsiteX69" fmla="*/ 13260 w 153971"/>
                    <a:gd name="connsiteY69" fmla="*/ 81814 h 114878"/>
                    <a:gd name="connsiteX70" fmla="*/ 9078 w 153971"/>
                    <a:gd name="connsiteY70" fmla="*/ 84308 h 114878"/>
                    <a:gd name="connsiteX71" fmla="*/ 4004 w 153971"/>
                    <a:gd name="connsiteY71" fmla="*/ 89926 h 114878"/>
                    <a:gd name="connsiteX72" fmla="*/ 3201 w 153971"/>
                    <a:gd name="connsiteY72" fmla="*/ 91691 h 114878"/>
                    <a:gd name="connsiteX73" fmla="*/ 1906 w 153971"/>
                    <a:gd name="connsiteY73" fmla="*/ 92538 h 114878"/>
                    <a:gd name="connsiteX74" fmla="*/ 248 w 153971"/>
                    <a:gd name="connsiteY74" fmla="*/ 95861 h 114878"/>
                    <a:gd name="connsiteX75" fmla="*/ 1650 w 153971"/>
                    <a:gd name="connsiteY75" fmla="*/ 101145 h 114878"/>
                    <a:gd name="connsiteX76" fmla="*/ 3142 w 153971"/>
                    <a:gd name="connsiteY76" fmla="*/ 102555 h 114878"/>
                    <a:gd name="connsiteX77" fmla="*/ 4204 w 153971"/>
                    <a:gd name="connsiteY77" fmla="*/ 102618 h 114878"/>
                    <a:gd name="connsiteX78" fmla="*/ 5381 w 153971"/>
                    <a:gd name="connsiteY78" fmla="*/ 103347 h 114878"/>
                    <a:gd name="connsiteX79" fmla="*/ 10458 w 153971"/>
                    <a:gd name="connsiteY79" fmla="*/ 105697 h 114878"/>
                    <a:gd name="connsiteX80" fmla="*/ 12897 w 153971"/>
                    <a:gd name="connsiteY80" fmla="*/ 107980 h 114878"/>
                    <a:gd name="connsiteX81" fmla="*/ 13726 w 153971"/>
                    <a:gd name="connsiteY81" fmla="*/ 108716 h 114878"/>
                    <a:gd name="connsiteX82" fmla="*/ 14052 w 153971"/>
                    <a:gd name="connsiteY82" fmla="*/ 110711 h 114878"/>
                    <a:gd name="connsiteX83" fmla="*/ 15873 w 153971"/>
                    <a:gd name="connsiteY83" fmla="*/ 112824 h 114878"/>
                    <a:gd name="connsiteX84" fmla="*/ 18001 w 153971"/>
                    <a:gd name="connsiteY84" fmla="*/ 114708 h 114878"/>
                    <a:gd name="connsiteX85" fmla="*/ 22331 w 153971"/>
                    <a:gd name="connsiteY85" fmla="*/ 114730 h 114878"/>
                    <a:gd name="connsiteX86" fmla="*/ 26557 w 153971"/>
                    <a:gd name="connsiteY86" fmla="*/ 112928 h 114878"/>
                    <a:gd name="connsiteX87" fmla="*/ 28223 w 153971"/>
                    <a:gd name="connsiteY87" fmla="*/ 111355 h 114878"/>
                    <a:gd name="connsiteX88" fmla="*/ 30321 w 153971"/>
                    <a:gd name="connsiteY88" fmla="*/ 110215 h 114878"/>
                    <a:gd name="connsiteX89" fmla="*/ 31568 w 153971"/>
                    <a:gd name="connsiteY89" fmla="*/ 108176 h 114878"/>
                    <a:gd name="connsiteX90" fmla="*/ 34048 w 153971"/>
                    <a:gd name="connsiteY90" fmla="*/ 107140 h 114878"/>
                    <a:gd name="connsiteX91" fmla="*/ 37460 w 153971"/>
                    <a:gd name="connsiteY91" fmla="*/ 105804 h 114878"/>
                    <a:gd name="connsiteX92" fmla="*/ 42234 w 153971"/>
                    <a:gd name="connsiteY92" fmla="*/ 105852 h 114878"/>
                    <a:gd name="connsiteX93" fmla="*/ 53162 w 153971"/>
                    <a:gd name="connsiteY93" fmla="*/ 103987 h 114878"/>
                    <a:gd name="connsiteX94" fmla="*/ 57874 w 153971"/>
                    <a:gd name="connsiteY94" fmla="*/ 102141 h 114878"/>
                    <a:gd name="connsiteX95" fmla="*/ 60894 w 153971"/>
                    <a:gd name="connsiteY95" fmla="*/ 99913 h 114878"/>
                    <a:gd name="connsiteX96" fmla="*/ 65890 w 153971"/>
                    <a:gd name="connsiteY96" fmla="*/ 96412 h 114878"/>
                    <a:gd name="connsiteX97" fmla="*/ 68292 w 153971"/>
                    <a:gd name="connsiteY97" fmla="*/ 95347 h 114878"/>
                    <a:gd name="connsiteX98" fmla="*/ 69753 w 153971"/>
                    <a:gd name="connsiteY98" fmla="*/ 93929 h 114878"/>
                    <a:gd name="connsiteX99" fmla="*/ 73099 w 153971"/>
                    <a:gd name="connsiteY99" fmla="*/ 91876 h 114878"/>
                    <a:gd name="connsiteX100" fmla="*/ 75331 w 153971"/>
                    <a:gd name="connsiteY100" fmla="*/ 91472 h 114878"/>
                    <a:gd name="connsiteX101" fmla="*/ 76729 w 153971"/>
                    <a:gd name="connsiteY101" fmla="*/ 90951 h 114878"/>
                    <a:gd name="connsiteX102" fmla="*/ 81093 w 153971"/>
                    <a:gd name="connsiteY102" fmla="*/ 90902 h 114878"/>
                    <a:gd name="connsiteX103" fmla="*/ 85778 w 153971"/>
                    <a:gd name="connsiteY103" fmla="*/ 90902 h 114878"/>
                    <a:gd name="connsiteX104" fmla="*/ 91944 w 153971"/>
                    <a:gd name="connsiteY104" fmla="*/ 90877 h 114878"/>
                    <a:gd name="connsiteX105" fmla="*/ 97702 w 153971"/>
                    <a:gd name="connsiteY105" fmla="*/ 92009 h 114878"/>
                    <a:gd name="connsiteX106" fmla="*/ 99234 w 153971"/>
                    <a:gd name="connsiteY106" fmla="*/ 92438 h 114878"/>
                    <a:gd name="connsiteX107" fmla="*/ 101092 w 153971"/>
                    <a:gd name="connsiteY107" fmla="*/ 92671 h 114878"/>
                    <a:gd name="connsiteX108" fmla="*/ 104079 w 153971"/>
                    <a:gd name="connsiteY108" fmla="*/ 94821 h 114878"/>
                    <a:gd name="connsiteX109" fmla="*/ 107335 w 153971"/>
                    <a:gd name="connsiteY109" fmla="*/ 95195 h 114878"/>
                    <a:gd name="connsiteX110" fmla="*/ 108753 w 153971"/>
                    <a:gd name="connsiteY110" fmla="*/ 95750 h 114878"/>
                    <a:gd name="connsiteX111" fmla="*/ 113383 w 153971"/>
                    <a:gd name="connsiteY111" fmla="*/ 96993 h 114878"/>
                    <a:gd name="connsiteX112" fmla="*/ 115522 w 153971"/>
                    <a:gd name="connsiteY112" fmla="*/ 97530 h 114878"/>
                    <a:gd name="connsiteX113" fmla="*/ 117690 w 153971"/>
                    <a:gd name="connsiteY113" fmla="*/ 98048 h 114878"/>
                    <a:gd name="connsiteX114" fmla="*/ 121606 w 153971"/>
                    <a:gd name="connsiteY114" fmla="*/ 98662 h 114878"/>
                    <a:gd name="connsiteX115" fmla="*/ 125692 w 153971"/>
                    <a:gd name="connsiteY115" fmla="*/ 98651 h 114878"/>
                    <a:gd name="connsiteX116" fmla="*/ 128678 w 153971"/>
                    <a:gd name="connsiteY116" fmla="*/ 97726 h 114878"/>
                    <a:gd name="connsiteX117" fmla="*/ 133182 w 153971"/>
                    <a:gd name="connsiteY117" fmla="*/ 94547 h 114878"/>
                    <a:gd name="connsiteX118" fmla="*/ 134799 w 153971"/>
                    <a:gd name="connsiteY118" fmla="*/ 93915 h 114878"/>
                    <a:gd name="connsiteX119" fmla="*/ 136228 w 153971"/>
                    <a:gd name="connsiteY119" fmla="*/ 92412 h 114878"/>
                    <a:gd name="connsiteX120" fmla="*/ 139085 w 153971"/>
                    <a:gd name="connsiteY120" fmla="*/ 90647 h 114878"/>
                    <a:gd name="connsiteX121" fmla="*/ 140110 w 153971"/>
                    <a:gd name="connsiteY121" fmla="*/ 87250 h 114878"/>
                    <a:gd name="connsiteX122" fmla="*/ 139981 w 153971"/>
                    <a:gd name="connsiteY122" fmla="*/ 78040 h 114878"/>
                    <a:gd name="connsiteX123" fmla="*/ 138763 w 153971"/>
                    <a:gd name="connsiteY123" fmla="*/ 74565 h 114878"/>
                    <a:gd name="connsiteX124" fmla="*/ 137168 w 153971"/>
                    <a:gd name="connsiteY124" fmla="*/ 73181 h 114878"/>
                    <a:gd name="connsiteX125" fmla="*/ 136302 w 153971"/>
                    <a:gd name="connsiteY125" fmla="*/ 71497 h 114878"/>
                    <a:gd name="connsiteX126" fmla="*/ 134722 w 153971"/>
                    <a:gd name="connsiteY126" fmla="*/ 70032 h 114878"/>
                    <a:gd name="connsiteX127" fmla="*/ 132005 w 153971"/>
                    <a:gd name="connsiteY127" fmla="*/ 68034 h 114878"/>
                    <a:gd name="connsiteX128" fmla="*/ 131243 w 153971"/>
                    <a:gd name="connsiteY128" fmla="*/ 65802 h 114878"/>
                    <a:gd name="connsiteX129" fmla="*/ 131273 w 153971"/>
                    <a:gd name="connsiteY129" fmla="*/ 62801 h 114878"/>
                    <a:gd name="connsiteX130" fmla="*/ 134959 w 153971"/>
                    <a:gd name="connsiteY130" fmla="*/ 59197 h 11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971" h="114878">
                      <a:moveTo>
                        <a:pt x="134951" y="59208"/>
                      </a:moveTo>
                      <a:cubicBezTo>
                        <a:pt x="135403" y="58875"/>
                        <a:pt x="136361" y="58494"/>
                        <a:pt x="136691" y="58109"/>
                      </a:cubicBezTo>
                      <a:cubicBezTo>
                        <a:pt x="137116" y="57632"/>
                        <a:pt x="136720" y="57177"/>
                        <a:pt x="137405" y="56681"/>
                      </a:cubicBezTo>
                      <a:cubicBezTo>
                        <a:pt x="137830" y="56370"/>
                        <a:pt x="138626" y="56540"/>
                        <a:pt x="139044" y="56200"/>
                      </a:cubicBezTo>
                      <a:cubicBezTo>
                        <a:pt x="139351" y="55955"/>
                        <a:pt x="139318" y="55659"/>
                        <a:pt x="139522" y="55397"/>
                      </a:cubicBezTo>
                      <a:cubicBezTo>
                        <a:pt x="140180" y="54553"/>
                        <a:pt x="140225" y="54357"/>
                        <a:pt x="141420" y="54323"/>
                      </a:cubicBezTo>
                      <a:cubicBezTo>
                        <a:pt x="142741" y="54286"/>
                        <a:pt x="144077" y="54364"/>
                        <a:pt x="145406" y="54349"/>
                      </a:cubicBezTo>
                      <a:cubicBezTo>
                        <a:pt x="146927" y="54327"/>
                        <a:pt x="148104" y="54919"/>
                        <a:pt x="149621" y="54908"/>
                      </a:cubicBezTo>
                      <a:cubicBezTo>
                        <a:pt x="150476" y="54897"/>
                        <a:pt x="151486" y="55089"/>
                        <a:pt x="152330" y="54949"/>
                      </a:cubicBezTo>
                      <a:cubicBezTo>
                        <a:pt x="153507" y="54753"/>
                        <a:pt x="153152" y="54719"/>
                        <a:pt x="153392" y="53824"/>
                      </a:cubicBezTo>
                      <a:cubicBezTo>
                        <a:pt x="154188" y="50797"/>
                        <a:pt x="153929" y="47533"/>
                        <a:pt x="153940" y="44380"/>
                      </a:cubicBezTo>
                      <a:cubicBezTo>
                        <a:pt x="153940" y="42760"/>
                        <a:pt x="153788" y="41446"/>
                        <a:pt x="153448" y="39880"/>
                      </a:cubicBezTo>
                      <a:cubicBezTo>
                        <a:pt x="153256" y="39000"/>
                        <a:pt x="153281" y="38648"/>
                        <a:pt x="152782" y="38008"/>
                      </a:cubicBezTo>
                      <a:cubicBezTo>
                        <a:pt x="152623" y="37805"/>
                        <a:pt x="152167" y="37738"/>
                        <a:pt x="151979" y="37512"/>
                      </a:cubicBezTo>
                      <a:cubicBezTo>
                        <a:pt x="151757" y="37231"/>
                        <a:pt x="151801" y="36709"/>
                        <a:pt x="151605" y="36406"/>
                      </a:cubicBezTo>
                      <a:cubicBezTo>
                        <a:pt x="151165" y="35706"/>
                        <a:pt x="150369" y="35666"/>
                        <a:pt x="149880" y="35003"/>
                      </a:cubicBezTo>
                      <a:cubicBezTo>
                        <a:pt x="149544" y="34548"/>
                        <a:pt x="149684" y="33871"/>
                        <a:pt x="149384" y="33423"/>
                      </a:cubicBezTo>
                      <a:cubicBezTo>
                        <a:pt x="148877" y="32679"/>
                        <a:pt x="147878" y="32350"/>
                        <a:pt x="147416" y="31525"/>
                      </a:cubicBezTo>
                      <a:cubicBezTo>
                        <a:pt x="147105" y="30977"/>
                        <a:pt x="147090" y="30289"/>
                        <a:pt x="146764" y="29712"/>
                      </a:cubicBezTo>
                      <a:cubicBezTo>
                        <a:pt x="146402" y="29064"/>
                        <a:pt x="145865" y="28620"/>
                        <a:pt x="145406" y="28046"/>
                      </a:cubicBezTo>
                      <a:cubicBezTo>
                        <a:pt x="144473" y="26881"/>
                        <a:pt x="143978" y="26241"/>
                        <a:pt x="143963" y="24716"/>
                      </a:cubicBezTo>
                      <a:cubicBezTo>
                        <a:pt x="143948" y="23410"/>
                        <a:pt x="143966" y="22107"/>
                        <a:pt x="143966" y="20801"/>
                      </a:cubicBezTo>
                      <a:cubicBezTo>
                        <a:pt x="143966" y="19287"/>
                        <a:pt x="144307" y="17322"/>
                        <a:pt x="143926" y="15894"/>
                      </a:cubicBezTo>
                      <a:cubicBezTo>
                        <a:pt x="143600" y="14684"/>
                        <a:pt x="142664" y="13452"/>
                        <a:pt x="142157" y="12271"/>
                      </a:cubicBezTo>
                      <a:cubicBezTo>
                        <a:pt x="141639" y="11065"/>
                        <a:pt x="141764" y="10040"/>
                        <a:pt x="140173" y="9962"/>
                      </a:cubicBezTo>
                      <a:cubicBezTo>
                        <a:pt x="139655" y="8197"/>
                        <a:pt x="140236" y="5877"/>
                        <a:pt x="140106" y="4060"/>
                      </a:cubicBezTo>
                      <a:cubicBezTo>
                        <a:pt x="140044" y="3201"/>
                        <a:pt x="139718" y="3076"/>
                        <a:pt x="139522" y="2361"/>
                      </a:cubicBezTo>
                      <a:cubicBezTo>
                        <a:pt x="139274" y="1462"/>
                        <a:pt x="139862" y="119"/>
                        <a:pt x="138445" y="4"/>
                      </a:cubicBezTo>
                      <a:cubicBezTo>
                        <a:pt x="137460" y="-73"/>
                        <a:pt x="136979" y="929"/>
                        <a:pt x="136494" y="1473"/>
                      </a:cubicBezTo>
                      <a:cubicBezTo>
                        <a:pt x="135858" y="2188"/>
                        <a:pt x="135717" y="2162"/>
                        <a:pt x="134833" y="2624"/>
                      </a:cubicBezTo>
                      <a:cubicBezTo>
                        <a:pt x="133116" y="3520"/>
                        <a:pt x="132139" y="5274"/>
                        <a:pt x="130392" y="6114"/>
                      </a:cubicBezTo>
                      <a:cubicBezTo>
                        <a:pt x="128771" y="6883"/>
                        <a:pt x="127627" y="8367"/>
                        <a:pt x="125725" y="8823"/>
                      </a:cubicBezTo>
                      <a:cubicBezTo>
                        <a:pt x="124689" y="9070"/>
                        <a:pt x="123545" y="9185"/>
                        <a:pt x="122494" y="9378"/>
                      </a:cubicBezTo>
                      <a:cubicBezTo>
                        <a:pt x="121946" y="9481"/>
                        <a:pt x="121247" y="9329"/>
                        <a:pt x="120751" y="9533"/>
                      </a:cubicBezTo>
                      <a:cubicBezTo>
                        <a:pt x="120307" y="9714"/>
                        <a:pt x="120229" y="10077"/>
                        <a:pt x="119833" y="10284"/>
                      </a:cubicBezTo>
                      <a:cubicBezTo>
                        <a:pt x="118915" y="10765"/>
                        <a:pt x="118116" y="10451"/>
                        <a:pt x="117087" y="10584"/>
                      </a:cubicBezTo>
                      <a:cubicBezTo>
                        <a:pt x="116310" y="10687"/>
                        <a:pt x="115673" y="11080"/>
                        <a:pt x="114893" y="11183"/>
                      </a:cubicBezTo>
                      <a:cubicBezTo>
                        <a:pt x="113227" y="11406"/>
                        <a:pt x="111321" y="11161"/>
                        <a:pt x="109634" y="11161"/>
                      </a:cubicBezTo>
                      <a:cubicBezTo>
                        <a:pt x="104249" y="12342"/>
                        <a:pt x="103157" y="12227"/>
                        <a:pt x="102199" y="12874"/>
                      </a:cubicBezTo>
                      <a:cubicBezTo>
                        <a:pt x="101629" y="13263"/>
                        <a:pt x="101018" y="13655"/>
                        <a:pt x="100507" y="14055"/>
                      </a:cubicBezTo>
                      <a:cubicBezTo>
                        <a:pt x="99893" y="14532"/>
                        <a:pt x="99419" y="14714"/>
                        <a:pt x="98816" y="14987"/>
                      </a:cubicBezTo>
                      <a:cubicBezTo>
                        <a:pt x="97587" y="15550"/>
                        <a:pt x="96910" y="16309"/>
                        <a:pt x="95815" y="17271"/>
                      </a:cubicBezTo>
                      <a:cubicBezTo>
                        <a:pt x="95430" y="17611"/>
                        <a:pt x="95034" y="17922"/>
                        <a:pt x="94612" y="18218"/>
                      </a:cubicBezTo>
                      <a:cubicBezTo>
                        <a:pt x="94364" y="18803"/>
                        <a:pt x="94168" y="19413"/>
                        <a:pt x="94024" y="20035"/>
                      </a:cubicBezTo>
                      <a:cubicBezTo>
                        <a:pt x="93631" y="20760"/>
                        <a:pt x="92854" y="21726"/>
                        <a:pt x="92306" y="22292"/>
                      </a:cubicBezTo>
                      <a:cubicBezTo>
                        <a:pt x="91633" y="22980"/>
                        <a:pt x="90748" y="23217"/>
                        <a:pt x="90741" y="24342"/>
                      </a:cubicBezTo>
                      <a:cubicBezTo>
                        <a:pt x="87532" y="25082"/>
                        <a:pt x="84279" y="25667"/>
                        <a:pt x="81122" y="26163"/>
                      </a:cubicBezTo>
                      <a:cubicBezTo>
                        <a:pt x="79309" y="26448"/>
                        <a:pt x="77425" y="26696"/>
                        <a:pt x="75675" y="27095"/>
                      </a:cubicBezTo>
                      <a:cubicBezTo>
                        <a:pt x="73665" y="27551"/>
                        <a:pt x="71071" y="27225"/>
                        <a:pt x="69032" y="27214"/>
                      </a:cubicBezTo>
                      <a:cubicBezTo>
                        <a:pt x="65890" y="27192"/>
                        <a:pt x="62781" y="27747"/>
                        <a:pt x="59846" y="28905"/>
                      </a:cubicBezTo>
                      <a:cubicBezTo>
                        <a:pt x="57800" y="29712"/>
                        <a:pt x="55498" y="29501"/>
                        <a:pt x="53510" y="30541"/>
                      </a:cubicBezTo>
                      <a:cubicBezTo>
                        <a:pt x="52045" y="31307"/>
                        <a:pt x="50905" y="32069"/>
                        <a:pt x="49277" y="32483"/>
                      </a:cubicBezTo>
                      <a:cubicBezTo>
                        <a:pt x="47807" y="32850"/>
                        <a:pt x="46360" y="32920"/>
                        <a:pt x="44865" y="33305"/>
                      </a:cubicBezTo>
                      <a:cubicBezTo>
                        <a:pt x="42489" y="33915"/>
                        <a:pt x="40276" y="34796"/>
                        <a:pt x="38026" y="35784"/>
                      </a:cubicBezTo>
                      <a:cubicBezTo>
                        <a:pt x="36990" y="36239"/>
                        <a:pt x="36120" y="36872"/>
                        <a:pt x="35143" y="37435"/>
                      </a:cubicBezTo>
                      <a:cubicBezTo>
                        <a:pt x="33933" y="38123"/>
                        <a:pt x="33729" y="38782"/>
                        <a:pt x="32934" y="39843"/>
                      </a:cubicBezTo>
                      <a:cubicBezTo>
                        <a:pt x="32116" y="40935"/>
                        <a:pt x="31764" y="40832"/>
                        <a:pt x="31557" y="42178"/>
                      </a:cubicBezTo>
                      <a:cubicBezTo>
                        <a:pt x="31398" y="43215"/>
                        <a:pt x="31387" y="43207"/>
                        <a:pt x="30469" y="43895"/>
                      </a:cubicBezTo>
                      <a:cubicBezTo>
                        <a:pt x="29133" y="44898"/>
                        <a:pt x="27630" y="46012"/>
                        <a:pt x="26698" y="47422"/>
                      </a:cubicBezTo>
                      <a:cubicBezTo>
                        <a:pt x="26320" y="47988"/>
                        <a:pt x="26243" y="48380"/>
                        <a:pt x="25695" y="48747"/>
                      </a:cubicBezTo>
                      <a:cubicBezTo>
                        <a:pt x="24958" y="49239"/>
                        <a:pt x="24673" y="49021"/>
                        <a:pt x="24070" y="49942"/>
                      </a:cubicBezTo>
                      <a:cubicBezTo>
                        <a:pt x="23123" y="51393"/>
                        <a:pt x="22394" y="53039"/>
                        <a:pt x="21642" y="54512"/>
                      </a:cubicBezTo>
                      <a:cubicBezTo>
                        <a:pt x="21121" y="55537"/>
                        <a:pt x="21098" y="56773"/>
                        <a:pt x="20617" y="57846"/>
                      </a:cubicBezTo>
                      <a:cubicBezTo>
                        <a:pt x="20406" y="58316"/>
                        <a:pt x="20010" y="58805"/>
                        <a:pt x="19899" y="59300"/>
                      </a:cubicBezTo>
                      <a:cubicBezTo>
                        <a:pt x="19611" y="60573"/>
                        <a:pt x="19929" y="62320"/>
                        <a:pt x="19929" y="63634"/>
                      </a:cubicBezTo>
                      <a:cubicBezTo>
                        <a:pt x="19929" y="65580"/>
                        <a:pt x="20262" y="67608"/>
                        <a:pt x="19374" y="69366"/>
                      </a:cubicBezTo>
                      <a:cubicBezTo>
                        <a:pt x="18534" y="71035"/>
                        <a:pt x="18145" y="72659"/>
                        <a:pt x="17608" y="74439"/>
                      </a:cubicBezTo>
                      <a:cubicBezTo>
                        <a:pt x="17268" y="75590"/>
                        <a:pt x="16443" y="76189"/>
                        <a:pt x="15884" y="77174"/>
                      </a:cubicBezTo>
                      <a:cubicBezTo>
                        <a:pt x="15466" y="77910"/>
                        <a:pt x="15366" y="78795"/>
                        <a:pt x="14885" y="79535"/>
                      </a:cubicBezTo>
                      <a:cubicBezTo>
                        <a:pt x="14370" y="80323"/>
                        <a:pt x="13911" y="81159"/>
                        <a:pt x="13260" y="81814"/>
                      </a:cubicBezTo>
                      <a:cubicBezTo>
                        <a:pt x="12094" y="82980"/>
                        <a:pt x="10395" y="83380"/>
                        <a:pt x="9078" y="84308"/>
                      </a:cubicBezTo>
                      <a:cubicBezTo>
                        <a:pt x="6798" y="85914"/>
                        <a:pt x="5340" y="87587"/>
                        <a:pt x="4004" y="89926"/>
                      </a:cubicBezTo>
                      <a:cubicBezTo>
                        <a:pt x="3708" y="90444"/>
                        <a:pt x="3549" y="91258"/>
                        <a:pt x="3201" y="91691"/>
                      </a:cubicBezTo>
                      <a:cubicBezTo>
                        <a:pt x="2875" y="92105"/>
                        <a:pt x="2294" y="92161"/>
                        <a:pt x="1906" y="92538"/>
                      </a:cubicBezTo>
                      <a:cubicBezTo>
                        <a:pt x="1129" y="93289"/>
                        <a:pt x="570" y="94851"/>
                        <a:pt x="248" y="95861"/>
                      </a:cubicBezTo>
                      <a:cubicBezTo>
                        <a:pt x="-455" y="98052"/>
                        <a:pt x="440" y="99391"/>
                        <a:pt x="1650" y="101145"/>
                      </a:cubicBezTo>
                      <a:cubicBezTo>
                        <a:pt x="2239" y="102000"/>
                        <a:pt x="2206" y="102211"/>
                        <a:pt x="3142" y="102555"/>
                      </a:cubicBezTo>
                      <a:cubicBezTo>
                        <a:pt x="3449" y="102663"/>
                        <a:pt x="3845" y="102500"/>
                        <a:pt x="4204" y="102618"/>
                      </a:cubicBezTo>
                      <a:cubicBezTo>
                        <a:pt x="4670" y="102774"/>
                        <a:pt x="4966" y="103107"/>
                        <a:pt x="5381" y="103347"/>
                      </a:cubicBezTo>
                      <a:cubicBezTo>
                        <a:pt x="7006" y="104317"/>
                        <a:pt x="8752" y="104901"/>
                        <a:pt x="10458" y="105697"/>
                      </a:cubicBezTo>
                      <a:cubicBezTo>
                        <a:pt x="11857" y="106344"/>
                        <a:pt x="12072" y="106929"/>
                        <a:pt x="12897" y="107980"/>
                      </a:cubicBezTo>
                      <a:cubicBezTo>
                        <a:pt x="13101" y="108239"/>
                        <a:pt x="13589" y="108432"/>
                        <a:pt x="13726" y="108716"/>
                      </a:cubicBezTo>
                      <a:cubicBezTo>
                        <a:pt x="14033" y="109338"/>
                        <a:pt x="13686" y="110041"/>
                        <a:pt x="14052" y="110711"/>
                      </a:cubicBezTo>
                      <a:cubicBezTo>
                        <a:pt x="14411" y="111373"/>
                        <a:pt x="15377" y="112191"/>
                        <a:pt x="15873" y="112824"/>
                      </a:cubicBezTo>
                      <a:cubicBezTo>
                        <a:pt x="16406" y="113509"/>
                        <a:pt x="17146" y="114460"/>
                        <a:pt x="18001" y="114708"/>
                      </a:cubicBezTo>
                      <a:cubicBezTo>
                        <a:pt x="19181" y="115048"/>
                        <a:pt x="21102" y="114785"/>
                        <a:pt x="22331" y="114730"/>
                      </a:cubicBezTo>
                      <a:cubicBezTo>
                        <a:pt x="24237" y="114648"/>
                        <a:pt x="25214" y="113986"/>
                        <a:pt x="26557" y="112928"/>
                      </a:cubicBezTo>
                      <a:cubicBezTo>
                        <a:pt x="27157" y="112450"/>
                        <a:pt x="27623" y="111810"/>
                        <a:pt x="28223" y="111355"/>
                      </a:cubicBezTo>
                      <a:cubicBezTo>
                        <a:pt x="28863" y="110866"/>
                        <a:pt x="29729" y="110785"/>
                        <a:pt x="30321" y="110215"/>
                      </a:cubicBezTo>
                      <a:cubicBezTo>
                        <a:pt x="30876" y="109679"/>
                        <a:pt x="31009" y="108702"/>
                        <a:pt x="31568" y="108176"/>
                      </a:cubicBezTo>
                      <a:cubicBezTo>
                        <a:pt x="32116" y="107647"/>
                        <a:pt x="33385" y="107399"/>
                        <a:pt x="34048" y="107140"/>
                      </a:cubicBezTo>
                      <a:cubicBezTo>
                        <a:pt x="35121" y="106703"/>
                        <a:pt x="36327" y="105934"/>
                        <a:pt x="37460" y="105804"/>
                      </a:cubicBezTo>
                      <a:cubicBezTo>
                        <a:pt x="38981" y="105634"/>
                        <a:pt x="40694" y="105845"/>
                        <a:pt x="42234" y="105852"/>
                      </a:cubicBezTo>
                      <a:cubicBezTo>
                        <a:pt x="45790" y="105863"/>
                        <a:pt x="49939" y="105460"/>
                        <a:pt x="53162" y="103987"/>
                      </a:cubicBezTo>
                      <a:cubicBezTo>
                        <a:pt x="54684" y="103295"/>
                        <a:pt x="56449" y="102907"/>
                        <a:pt x="57874" y="102141"/>
                      </a:cubicBezTo>
                      <a:cubicBezTo>
                        <a:pt x="59017" y="101526"/>
                        <a:pt x="59669" y="100520"/>
                        <a:pt x="60894" y="99913"/>
                      </a:cubicBezTo>
                      <a:cubicBezTo>
                        <a:pt x="62759" y="98988"/>
                        <a:pt x="64128" y="97478"/>
                        <a:pt x="65890" y="96412"/>
                      </a:cubicBezTo>
                      <a:cubicBezTo>
                        <a:pt x="66641" y="95957"/>
                        <a:pt x="67588" y="95802"/>
                        <a:pt x="68292" y="95347"/>
                      </a:cubicBezTo>
                      <a:cubicBezTo>
                        <a:pt x="68828" y="94988"/>
                        <a:pt x="69183" y="94344"/>
                        <a:pt x="69753" y="93929"/>
                      </a:cubicBezTo>
                      <a:cubicBezTo>
                        <a:pt x="70912" y="93089"/>
                        <a:pt x="71789" y="92283"/>
                        <a:pt x="73099" y="91876"/>
                      </a:cubicBezTo>
                      <a:cubicBezTo>
                        <a:pt x="73983" y="91602"/>
                        <a:pt x="74405" y="91565"/>
                        <a:pt x="75331" y="91472"/>
                      </a:cubicBezTo>
                      <a:cubicBezTo>
                        <a:pt x="76023" y="91398"/>
                        <a:pt x="76185" y="91106"/>
                        <a:pt x="76729" y="90951"/>
                      </a:cubicBezTo>
                      <a:cubicBezTo>
                        <a:pt x="77973" y="90588"/>
                        <a:pt x="79768" y="90902"/>
                        <a:pt x="81093" y="90902"/>
                      </a:cubicBezTo>
                      <a:lnTo>
                        <a:pt x="85778" y="90902"/>
                      </a:lnTo>
                      <a:cubicBezTo>
                        <a:pt x="87828" y="90902"/>
                        <a:pt x="89890" y="90847"/>
                        <a:pt x="91944" y="90877"/>
                      </a:cubicBezTo>
                      <a:cubicBezTo>
                        <a:pt x="94009" y="90906"/>
                        <a:pt x="95619" y="91994"/>
                        <a:pt x="97702" y="92009"/>
                      </a:cubicBezTo>
                      <a:cubicBezTo>
                        <a:pt x="98453" y="92013"/>
                        <a:pt x="98698" y="92316"/>
                        <a:pt x="99234" y="92438"/>
                      </a:cubicBezTo>
                      <a:cubicBezTo>
                        <a:pt x="99834" y="92582"/>
                        <a:pt x="100507" y="92453"/>
                        <a:pt x="101092" y="92671"/>
                      </a:cubicBezTo>
                      <a:cubicBezTo>
                        <a:pt x="102273" y="93112"/>
                        <a:pt x="102828" y="94566"/>
                        <a:pt x="104079" y="94821"/>
                      </a:cubicBezTo>
                      <a:cubicBezTo>
                        <a:pt x="105196" y="95043"/>
                        <a:pt x="106166" y="94832"/>
                        <a:pt x="107335" y="95195"/>
                      </a:cubicBezTo>
                      <a:cubicBezTo>
                        <a:pt x="107813" y="95347"/>
                        <a:pt x="108312" y="95620"/>
                        <a:pt x="108753" y="95750"/>
                      </a:cubicBezTo>
                      <a:cubicBezTo>
                        <a:pt x="110363" y="96220"/>
                        <a:pt x="111980" y="96231"/>
                        <a:pt x="113383" y="96993"/>
                      </a:cubicBezTo>
                      <a:cubicBezTo>
                        <a:pt x="114241" y="97460"/>
                        <a:pt x="114463" y="97463"/>
                        <a:pt x="115522" y="97530"/>
                      </a:cubicBezTo>
                      <a:cubicBezTo>
                        <a:pt x="116328" y="97582"/>
                        <a:pt x="116924" y="97896"/>
                        <a:pt x="117690" y="98048"/>
                      </a:cubicBezTo>
                      <a:cubicBezTo>
                        <a:pt x="118964" y="98303"/>
                        <a:pt x="120288" y="98637"/>
                        <a:pt x="121606" y="98662"/>
                      </a:cubicBezTo>
                      <a:cubicBezTo>
                        <a:pt x="122968" y="98685"/>
                        <a:pt x="124330" y="98637"/>
                        <a:pt x="125692" y="98651"/>
                      </a:cubicBezTo>
                      <a:cubicBezTo>
                        <a:pt x="127105" y="98666"/>
                        <a:pt x="127598" y="98474"/>
                        <a:pt x="128678" y="97726"/>
                      </a:cubicBezTo>
                      <a:cubicBezTo>
                        <a:pt x="130114" y="96731"/>
                        <a:pt x="131609" y="95328"/>
                        <a:pt x="133182" y="94547"/>
                      </a:cubicBezTo>
                      <a:cubicBezTo>
                        <a:pt x="133700" y="94292"/>
                        <a:pt x="134352" y="94262"/>
                        <a:pt x="134799" y="93915"/>
                      </a:cubicBezTo>
                      <a:cubicBezTo>
                        <a:pt x="135414" y="93434"/>
                        <a:pt x="135484" y="92886"/>
                        <a:pt x="136228" y="92412"/>
                      </a:cubicBezTo>
                      <a:cubicBezTo>
                        <a:pt x="137257" y="91765"/>
                        <a:pt x="138523" y="91557"/>
                        <a:pt x="139085" y="90647"/>
                      </a:cubicBezTo>
                      <a:cubicBezTo>
                        <a:pt x="139718" y="89644"/>
                        <a:pt x="140088" y="88431"/>
                        <a:pt x="140110" y="87250"/>
                      </a:cubicBezTo>
                      <a:cubicBezTo>
                        <a:pt x="140166" y="84316"/>
                        <a:pt x="140554" y="80915"/>
                        <a:pt x="139981" y="78040"/>
                      </a:cubicBezTo>
                      <a:cubicBezTo>
                        <a:pt x="139747" y="76885"/>
                        <a:pt x="139281" y="75597"/>
                        <a:pt x="138763" y="74565"/>
                      </a:cubicBezTo>
                      <a:cubicBezTo>
                        <a:pt x="138348" y="73732"/>
                        <a:pt x="137830" y="73710"/>
                        <a:pt x="137168" y="73181"/>
                      </a:cubicBezTo>
                      <a:cubicBezTo>
                        <a:pt x="136528" y="72670"/>
                        <a:pt x="136546" y="72300"/>
                        <a:pt x="136302" y="71497"/>
                      </a:cubicBezTo>
                      <a:cubicBezTo>
                        <a:pt x="135913" y="70224"/>
                        <a:pt x="135995" y="70550"/>
                        <a:pt x="134722" y="70032"/>
                      </a:cubicBezTo>
                      <a:cubicBezTo>
                        <a:pt x="133682" y="69606"/>
                        <a:pt x="132823" y="68826"/>
                        <a:pt x="132005" y="68034"/>
                      </a:cubicBezTo>
                      <a:cubicBezTo>
                        <a:pt x="131106" y="67160"/>
                        <a:pt x="131213" y="67175"/>
                        <a:pt x="131243" y="65802"/>
                      </a:cubicBezTo>
                      <a:cubicBezTo>
                        <a:pt x="131265" y="64833"/>
                        <a:pt x="131039" y="63741"/>
                        <a:pt x="131273" y="62801"/>
                      </a:cubicBezTo>
                      <a:cubicBezTo>
                        <a:pt x="131665" y="61217"/>
                        <a:pt x="133663" y="60140"/>
                        <a:pt x="134959" y="59197"/>
                      </a:cubicBezTo>
                      <a:close/>
                    </a:path>
                  </a:pathLst>
                </a:custGeom>
                <a:grpFill/>
                <a:ln w="369" cap="flat">
                  <a:noFill/>
                  <a:prstDash val="solid"/>
                  <a:miter/>
                </a:ln>
              </p:spPr>
              <p:txBody>
                <a:bodyPr rtlCol="0" anchor="ctr"/>
                <a:lstStyle/>
                <a:p>
                  <a:endParaRPr lang="de-DE"/>
                </a:p>
              </p:txBody>
            </p:sp>
            <p:sp>
              <p:nvSpPr>
                <p:cNvPr id="257" name="Freihandform 256">
                  <a:extLst>
                    <a:ext uri="{FF2B5EF4-FFF2-40B4-BE49-F238E27FC236}">
                      <a16:creationId xmlns:a16="http://schemas.microsoft.com/office/drawing/2014/main" id="{BFFF5133-74A3-76C1-52FF-112CD039C6BD}"/>
                    </a:ext>
                  </a:extLst>
                </p:cNvPr>
                <p:cNvSpPr/>
                <p:nvPr/>
              </p:nvSpPr>
              <p:spPr>
                <a:xfrm>
                  <a:off x="2244412" y="4634447"/>
                  <a:ext cx="58337" cy="55145"/>
                </a:xfrm>
                <a:custGeom>
                  <a:avLst/>
                  <a:gdLst>
                    <a:gd name="connsiteX0" fmla="*/ 7481 w 58337"/>
                    <a:gd name="connsiteY0" fmla="*/ 23975 h 55145"/>
                    <a:gd name="connsiteX1" fmla="*/ 7388 w 58337"/>
                    <a:gd name="connsiteY1" fmla="*/ 27994 h 55145"/>
                    <a:gd name="connsiteX2" fmla="*/ 7388 w 58337"/>
                    <a:gd name="connsiteY2" fmla="*/ 33219 h 55145"/>
                    <a:gd name="connsiteX3" fmla="*/ 7414 w 58337"/>
                    <a:gd name="connsiteY3" fmla="*/ 36893 h 55145"/>
                    <a:gd name="connsiteX4" fmla="*/ 8539 w 58337"/>
                    <a:gd name="connsiteY4" fmla="*/ 39269 h 55145"/>
                    <a:gd name="connsiteX5" fmla="*/ 8768 w 58337"/>
                    <a:gd name="connsiteY5" fmla="*/ 41330 h 55145"/>
                    <a:gd name="connsiteX6" fmla="*/ 9357 w 58337"/>
                    <a:gd name="connsiteY6" fmla="*/ 42733 h 55145"/>
                    <a:gd name="connsiteX7" fmla="*/ 10741 w 58337"/>
                    <a:gd name="connsiteY7" fmla="*/ 43806 h 55145"/>
                    <a:gd name="connsiteX8" fmla="*/ 11118 w 58337"/>
                    <a:gd name="connsiteY8" fmla="*/ 45053 h 55145"/>
                    <a:gd name="connsiteX9" fmla="*/ 11822 w 58337"/>
                    <a:gd name="connsiteY9" fmla="*/ 46859 h 55145"/>
                    <a:gd name="connsiteX10" fmla="*/ 12358 w 58337"/>
                    <a:gd name="connsiteY10" fmla="*/ 49260 h 55145"/>
                    <a:gd name="connsiteX11" fmla="*/ 13357 w 58337"/>
                    <a:gd name="connsiteY11" fmla="*/ 50467 h 55145"/>
                    <a:gd name="connsiteX12" fmla="*/ 15378 w 58337"/>
                    <a:gd name="connsiteY12" fmla="*/ 53797 h 55145"/>
                    <a:gd name="connsiteX13" fmla="*/ 24008 w 58337"/>
                    <a:gd name="connsiteY13" fmla="*/ 54926 h 55145"/>
                    <a:gd name="connsiteX14" fmla="*/ 27632 w 58337"/>
                    <a:gd name="connsiteY14" fmla="*/ 53860 h 55145"/>
                    <a:gd name="connsiteX15" fmla="*/ 29719 w 58337"/>
                    <a:gd name="connsiteY15" fmla="*/ 53253 h 55145"/>
                    <a:gd name="connsiteX16" fmla="*/ 32265 w 58337"/>
                    <a:gd name="connsiteY16" fmla="*/ 51140 h 55145"/>
                    <a:gd name="connsiteX17" fmla="*/ 35770 w 58337"/>
                    <a:gd name="connsiteY17" fmla="*/ 47299 h 55145"/>
                    <a:gd name="connsiteX18" fmla="*/ 36713 w 58337"/>
                    <a:gd name="connsiteY18" fmla="*/ 45549 h 55145"/>
                    <a:gd name="connsiteX19" fmla="*/ 38701 w 58337"/>
                    <a:gd name="connsiteY19" fmla="*/ 45227 h 55145"/>
                    <a:gd name="connsiteX20" fmla="*/ 40048 w 58337"/>
                    <a:gd name="connsiteY20" fmla="*/ 44387 h 55145"/>
                    <a:gd name="connsiteX21" fmla="*/ 41251 w 58337"/>
                    <a:gd name="connsiteY21" fmla="*/ 43399 h 55145"/>
                    <a:gd name="connsiteX22" fmla="*/ 43571 w 58337"/>
                    <a:gd name="connsiteY22" fmla="*/ 42296 h 55145"/>
                    <a:gd name="connsiteX23" fmla="*/ 45636 w 58337"/>
                    <a:gd name="connsiteY23" fmla="*/ 41034 h 55145"/>
                    <a:gd name="connsiteX24" fmla="*/ 49481 w 58337"/>
                    <a:gd name="connsiteY24" fmla="*/ 37400 h 55145"/>
                    <a:gd name="connsiteX25" fmla="*/ 50418 w 58337"/>
                    <a:gd name="connsiteY25" fmla="*/ 35483 h 55145"/>
                    <a:gd name="connsiteX26" fmla="*/ 51743 w 58337"/>
                    <a:gd name="connsiteY26" fmla="*/ 34081 h 55145"/>
                    <a:gd name="connsiteX27" fmla="*/ 53948 w 58337"/>
                    <a:gd name="connsiteY27" fmla="*/ 32201 h 55145"/>
                    <a:gd name="connsiteX28" fmla="*/ 54874 w 58337"/>
                    <a:gd name="connsiteY28" fmla="*/ 30954 h 55145"/>
                    <a:gd name="connsiteX29" fmla="*/ 58337 w 58337"/>
                    <a:gd name="connsiteY29" fmla="*/ 23327 h 55145"/>
                    <a:gd name="connsiteX30" fmla="*/ 54563 w 58337"/>
                    <a:gd name="connsiteY30" fmla="*/ 18250 h 55145"/>
                    <a:gd name="connsiteX31" fmla="*/ 52923 w 58337"/>
                    <a:gd name="connsiteY31" fmla="*/ 16655 h 55145"/>
                    <a:gd name="connsiteX32" fmla="*/ 51158 w 58337"/>
                    <a:gd name="connsiteY32" fmla="*/ 15231 h 55145"/>
                    <a:gd name="connsiteX33" fmla="*/ 49470 w 58337"/>
                    <a:gd name="connsiteY33" fmla="*/ 13584 h 55145"/>
                    <a:gd name="connsiteX34" fmla="*/ 48279 w 58337"/>
                    <a:gd name="connsiteY34" fmla="*/ 11808 h 55145"/>
                    <a:gd name="connsiteX35" fmla="*/ 46735 w 58337"/>
                    <a:gd name="connsiteY35" fmla="*/ 8707 h 55145"/>
                    <a:gd name="connsiteX36" fmla="*/ 45966 w 58337"/>
                    <a:gd name="connsiteY36" fmla="*/ 6697 h 55145"/>
                    <a:gd name="connsiteX37" fmla="*/ 44178 w 58337"/>
                    <a:gd name="connsiteY37" fmla="*/ 5091 h 55145"/>
                    <a:gd name="connsiteX38" fmla="*/ 43634 w 58337"/>
                    <a:gd name="connsiteY38" fmla="*/ 3467 h 55145"/>
                    <a:gd name="connsiteX39" fmla="*/ 41713 w 58337"/>
                    <a:gd name="connsiteY39" fmla="*/ 3282 h 55145"/>
                    <a:gd name="connsiteX40" fmla="*/ 40492 w 58337"/>
                    <a:gd name="connsiteY40" fmla="*/ 2409 h 55145"/>
                    <a:gd name="connsiteX41" fmla="*/ 38679 w 58337"/>
                    <a:gd name="connsiteY41" fmla="*/ 1809 h 55145"/>
                    <a:gd name="connsiteX42" fmla="*/ 34952 w 58337"/>
                    <a:gd name="connsiteY42" fmla="*/ 59 h 55145"/>
                    <a:gd name="connsiteX43" fmla="*/ 32306 w 58337"/>
                    <a:gd name="connsiteY43" fmla="*/ 33 h 55145"/>
                    <a:gd name="connsiteX44" fmla="*/ 30244 w 58337"/>
                    <a:gd name="connsiteY44" fmla="*/ 1347 h 55145"/>
                    <a:gd name="connsiteX45" fmla="*/ 28387 w 58337"/>
                    <a:gd name="connsiteY45" fmla="*/ 2139 h 55145"/>
                    <a:gd name="connsiteX46" fmla="*/ 27324 w 58337"/>
                    <a:gd name="connsiteY46" fmla="*/ 3626 h 55145"/>
                    <a:gd name="connsiteX47" fmla="*/ 25148 w 58337"/>
                    <a:gd name="connsiteY47" fmla="*/ 6442 h 55145"/>
                    <a:gd name="connsiteX48" fmla="*/ 24438 w 58337"/>
                    <a:gd name="connsiteY48" fmla="*/ 10527 h 55145"/>
                    <a:gd name="connsiteX49" fmla="*/ 20489 w 58337"/>
                    <a:gd name="connsiteY49" fmla="*/ 10476 h 55145"/>
                    <a:gd name="connsiteX50" fmla="*/ 18491 w 58337"/>
                    <a:gd name="connsiteY50" fmla="*/ 6002 h 55145"/>
                    <a:gd name="connsiteX51" fmla="*/ 16921 w 58337"/>
                    <a:gd name="connsiteY51" fmla="*/ 5043 h 55145"/>
                    <a:gd name="connsiteX52" fmla="*/ 15160 w 58337"/>
                    <a:gd name="connsiteY52" fmla="*/ 4255 h 55145"/>
                    <a:gd name="connsiteX53" fmla="*/ 14209 w 58337"/>
                    <a:gd name="connsiteY53" fmla="*/ 3493 h 55145"/>
                    <a:gd name="connsiteX54" fmla="*/ 12584 w 58337"/>
                    <a:gd name="connsiteY54" fmla="*/ 3393 h 55145"/>
                    <a:gd name="connsiteX55" fmla="*/ 10730 w 58337"/>
                    <a:gd name="connsiteY55" fmla="*/ 2819 h 55145"/>
                    <a:gd name="connsiteX56" fmla="*/ 6526 w 58337"/>
                    <a:gd name="connsiteY56" fmla="*/ 2779 h 55145"/>
                    <a:gd name="connsiteX57" fmla="*/ 2333 w 58337"/>
                    <a:gd name="connsiteY57" fmla="*/ 5325 h 55145"/>
                    <a:gd name="connsiteX58" fmla="*/ 1389 w 58337"/>
                    <a:gd name="connsiteY58" fmla="*/ 5931 h 55145"/>
                    <a:gd name="connsiteX59" fmla="*/ 1308 w 58337"/>
                    <a:gd name="connsiteY59" fmla="*/ 6734 h 55145"/>
                    <a:gd name="connsiteX60" fmla="*/ 208 w 58337"/>
                    <a:gd name="connsiteY60" fmla="*/ 8633 h 55145"/>
                    <a:gd name="connsiteX61" fmla="*/ 271 w 58337"/>
                    <a:gd name="connsiteY61" fmla="*/ 13277 h 55145"/>
                    <a:gd name="connsiteX62" fmla="*/ 2281 w 58337"/>
                    <a:gd name="connsiteY62" fmla="*/ 13484 h 55145"/>
                    <a:gd name="connsiteX63" fmla="*/ 3902 w 58337"/>
                    <a:gd name="connsiteY63" fmla="*/ 13895 h 55145"/>
                    <a:gd name="connsiteX64" fmla="*/ 6026 w 58337"/>
                    <a:gd name="connsiteY64" fmla="*/ 15297 h 55145"/>
                    <a:gd name="connsiteX65" fmla="*/ 7976 w 58337"/>
                    <a:gd name="connsiteY65" fmla="*/ 17244 h 55145"/>
                    <a:gd name="connsiteX66" fmla="*/ 8402 w 58337"/>
                    <a:gd name="connsiteY66" fmla="*/ 23819 h 55145"/>
                    <a:gd name="connsiteX67" fmla="*/ 7481 w 58337"/>
                    <a:gd name="connsiteY67" fmla="*/ 23975 h 5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8337" h="55145">
                      <a:moveTo>
                        <a:pt x="7481" y="23975"/>
                      </a:moveTo>
                      <a:cubicBezTo>
                        <a:pt x="7092" y="25126"/>
                        <a:pt x="7388" y="26791"/>
                        <a:pt x="7388" y="27994"/>
                      </a:cubicBezTo>
                      <a:lnTo>
                        <a:pt x="7388" y="33219"/>
                      </a:lnTo>
                      <a:cubicBezTo>
                        <a:pt x="7388" y="34321"/>
                        <a:pt x="7118" y="35842"/>
                        <a:pt x="7414" y="36893"/>
                      </a:cubicBezTo>
                      <a:cubicBezTo>
                        <a:pt x="7677" y="37818"/>
                        <a:pt x="8413" y="38177"/>
                        <a:pt x="8539" y="39269"/>
                      </a:cubicBezTo>
                      <a:cubicBezTo>
                        <a:pt x="8631" y="40050"/>
                        <a:pt x="8550" y="40564"/>
                        <a:pt x="8768" y="41330"/>
                      </a:cubicBezTo>
                      <a:cubicBezTo>
                        <a:pt x="8913" y="41833"/>
                        <a:pt x="9042" y="42377"/>
                        <a:pt x="9357" y="42733"/>
                      </a:cubicBezTo>
                      <a:cubicBezTo>
                        <a:pt x="9827" y="43254"/>
                        <a:pt x="10378" y="43136"/>
                        <a:pt x="10741" y="43806"/>
                      </a:cubicBezTo>
                      <a:cubicBezTo>
                        <a:pt x="10900" y="44105"/>
                        <a:pt x="10933" y="44698"/>
                        <a:pt x="11118" y="45053"/>
                      </a:cubicBezTo>
                      <a:cubicBezTo>
                        <a:pt x="11459" y="45719"/>
                        <a:pt x="11651" y="46130"/>
                        <a:pt x="11822" y="46859"/>
                      </a:cubicBezTo>
                      <a:cubicBezTo>
                        <a:pt x="11981" y="47569"/>
                        <a:pt x="12058" y="48594"/>
                        <a:pt x="12358" y="49260"/>
                      </a:cubicBezTo>
                      <a:cubicBezTo>
                        <a:pt x="12647" y="49900"/>
                        <a:pt x="12895" y="49923"/>
                        <a:pt x="13357" y="50467"/>
                      </a:cubicBezTo>
                      <a:cubicBezTo>
                        <a:pt x="14231" y="51488"/>
                        <a:pt x="14279" y="52968"/>
                        <a:pt x="15378" y="53797"/>
                      </a:cubicBezTo>
                      <a:cubicBezTo>
                        <a:pt x="17206" y="55185"/>
                        <a:pt x="21773" y="55381"/>
                        <a:pt x="24008" y="54926"/>
                      </a:cubicBezTo>
                      <a:cubicBezTo>
                        <a:pt x="25245" y="54670"/>
                        <a:pt x="26551" y="54267"/>
                        <a:pt x="27632" y="53860"/>
                      </a:cubicBezTo>
                      <a:cubicBezTo>
                        <a:pt x="28309" y="53601"/>
                        <a:pt x="29075" y="53642"/>
                        <a:pt x="29719" y="53253"/>
                      </a:cubicBezTo>
                      <a:cubicBezTo>
                        <a:pt x="30626" y="52709"/>
                        <a:pt x="31344" y="51747"/>
                        <a:pt x="32265" y="51140"/>
                      </a:cubicBezTo>
                      <a:cubicBezTo>
                        <a:pt x="33716" y="50182"/>
                        <a:pt x="34948" y="48853"/>
                        <a:pt x="35770" y="47299"/>
                      </a:cubicBezTo>
                      <a:cubicBezTo>
                        <a:pt x="36014" y="46829"/>
                        <a:pt x="36251" y="45834"/>
                        <a:pt x="36713" y="45549"/>
                      </a:cubicBezTo>
                      <a:cubicBezTo>
                        <a:pt x="37243" y="45223"/>
                        <a:pt x="38086" y="45512"/>
                        <a:pt x="38701" y="45227"/>
                      </a:cubicBezTo>
                      <a:cubicBezTo>
                        <a:pt x="39178" y="45005"/>
                        <a:pt x="39622" y="44646"/>
                        <a:pt x="40048" y="44387"/>
                      </a:cubicBezTo>
                      <a:cubicBezTo>
                        <a:pt x="40511" y="44105"/>
                        <a:pt x="40840" y="43669"/>
                        <a:pt x="41251" y="43399"/>
                      </a:cubicBezTo>
                      <a:cubicBezTo>
                        <a:pt x="41965" y="42936"/>
                        <a:pt x="42846" y="42788"/>
                        <a:pt x="43571" y="42296"/>
                      </a:cubicBezTo>
                      <a:cubicBezTo>
                        <a:pt x="44282" y="41815"/>
                        <a:pt x="44929" y="41426"/>
                        <a:pt x="45636" y="41034"/>
                      </a:cubicBezTo>
                      <a:cubicBezTo>
                        <a:pt x="47117" y="40213"/>
                        <a:pt x="48534" y="38877"/>
                        <a:pt x="49481" y="37400"/>
                      </a:cubicBezTo>
                      <a:cubicBezTo>
                        <a:pt x="49844" y="36841"/>
                        <a:pt x="49988" y="35972"/>
                        <a:pt x="50418" y="35483"/>
                      </a:cubicBezTo>
                      <a:cubicBezTo>
                        <a:pt x="50973" y="34858"/>
                        <a:pt x="51324" y="34773"/>
                        <a:pt x="51743" y="34081"/>
                      </a:cubicBezTo>
                      <a:cubicBezTo>
                        <a:pt x="52479" y="32875"/>
                        <a:pt x="53001" y="33015"/>
                        <a:pt x="53948" y="32201"/>
                      </a:cubicBezTo>
                      <a:cubicBezTo>
                        <a:pt x="54326" y="31875"/>
                        <a:pt x="54651" y="31413"/>
                        <a:pt x="54874" y="30954"/>
                      </a:cubicBezTo>
                      <a:cubicBezTo>
                        <a:pt x="55784" y="29100"/>
                        <a:pt x="55869" y="27050"/>
                        <a:pt x="58337" y="23327"/>
                      </a:cubicBezTo>
                      <a:cubicBezTo>
                        <a:pt x="58301" y="21151"/>
                        <a:pt x="57231" y="18372"/>
                        <a:pt x="54563" y="18250"/>
                      </a:cubicBezTo>
                      <a:cubicBezTo>
                        <a:pt x="54559" y="17070"/>
                        <a:pt x="53982" y="16822"/>
                        <a:pt x="52923" y="16655"/>
                      </a:cubicBezTo>
                      <a:cubicBezTo>
                        <a:pt x="51576" y="16448"/>
                        <a:pt x="51817" y="16618"/>
                        <a:pt x="51158" y="15231"/>
                      </a:cubicBezTo>
                      <a:cubicBezTo>
                        <a:pt x="50680" y="14220"/>
                        <a:pt x="50240" y="14150"/>
                        <a:pt x="49470" y="13584"/>
                      </a:cubicBezTo>
                      <a:cubicBezTo>
                        <a:pt x="48934" y="13192"/>
                        <a:pt x="48275" y="12522"/>
                        <a:pt x="48279" y="11808"/>
                      </a:cubicBezTo>
                      <a:cubicBezTo>
                        <a:pt x="46232" y="11612"/>
                        <a:pt x="46906" y="10243"/>
                        <a:pt x="46735" y="8707"/>
                      </a:cubicBezTo>
                      <a:cubicBezTo>
                        <a:pt x="46646" y="7926"/>
                        <a:pt x="46376" y="7386"/>
                        <a:pt x="45966" y="6697"/>
                      </a:cubicBezTo>
                      <a:cubicBezTo>
                        <a:pt x="45459" y="5854"/>
                        <a:pt x="44696" y="5772"/>
                        <a:pt x="44178" y="5091"/>
                      </a:cubicBezTo>
                      <a:cubicBezTo>
                        <a:pt x="43826" y="4625"/>
                        <a:pt x="44126" y="3811"/>
                        <a:pt x="43634" y="3467"/>
                      </a:cubicBezTo>
                      <a:cubicBezTo>
                        <a:pt x="43171" y="3141"/>
                        <a:pt x="42294" y="3471"/>
                        <a:pt x="41713" y="3282"/>
                      </a:cubicBezTo>
                      <a:cubicBezTo>
                        <a:pt x="41184" y="3112"/>
                        <a:pt x="40925" y="2642"/>
                        <a:pt x="40492" y="2409"/>
                      </a:cubicBezTo>
                      <a:cubicBezTo>
                        <a:pt x="39970" y="2127"/>
                        <a:pt x="39237" y="2005"/>
                        <a:pt x="38679" y="1809"/>
                      </a:cubicBezTo>
                      <a:cubicBezTo>
                        <a:pt x="37213" y="1291"/>
                        <a:pt x="36565" y="111"/>
                        <a:pt x="34952" y="59"/>
                      </a:cubicBezTo>
                      <a:cubicBezTo>
                        <a:pt x="34108" y="37"/>
                        <a:pt x="33138" y="-45"/>
                        <a:pt x="32306" y="33"/>
                      </a:cubicBezTo>
                      <a:cubicBezTo>
                        <a:pt x="31147" y="137"/>
                        <a:pt x="31077" y="732"/>
                        <a:pt x="30244" y="1347"/>
                      </a:cubicBezTo>
                      <a:cubicBezTo>
                        <a:pt x="29689" y="1757"/>
                        <a:pt x="28938" y="1761"/>
                        <a:pt x="28387" y="2139"/>
                      </a:cubicBezTo>
                      <a:cubicBezTo>
                        <a:pt x="27772" y="2557"/>
                        <a:pt x="27750" y="3045"/>
                        <a:pt x="27324" y="3626"/>
                      </a:cubicBezTo>
                      <a:cubicBezTo>
                        <a:pt x="26569" y="4651"/>
                        <a:pt x="25452" y="5040"/>
                        <a:pt x="25148" y="6442"/>
                      </a:cubicBezTo>
                      <a:cubicBezTo>
                        <a:pt x="24915" y="7556"/>
                        <a:pt x="25600" y="9750"/>
                        <a:pt x="24438" y="10527"/>
                      </a:cubicBezTo>
                      <a:cubicBezTo>
                        <a:pt x="23890" y="10890"/>
                        <a:pt x="20892" y="10761"/>
                        <a:pt x="20489" y="10476"/>
                      </a:cubicBezTo>
                      <a:cubicBezTo>
                        <a:pt x="19305" y="9647"/>
                        <a:pt x="19778" y="6997"/>
                        <a:pt x="18491" y="6002"/>
                      </a:cubicBezTo>
                      <a:cubicBezTo>
                        <a:pt x="18061" y="5669"/>
                        <a:pt x="17377" y="5339"/>
                        <a:pt x="16921" y="5043"/>
                      </a:cubicBezTo>
                      <a:cubicBezTo>
                        <a:pt x="16285" y="4629"/>
                        <a:pt x="15922" y="4614"/>
                        <a:pt x="15160" y="4255"/>
                      </a:cubicBezTo>
                      <a:cubicBezTo>
                        <a:pt x="14786" y="4085"/>
                        <a:pt x="14645" y="3682"/>
                        <a:pt x="14209" y="3493"/>
                      </a:cubicBezTo>
                      <a:cubicBezTo>
                        <a:pt x="13635" y="3245"/>
                        <a:pt x="13161" y="3493"/>
                        <a:pt x="12584" y="3393"/>
                      </a:cubicBezTo>
                      <a:cubicBezTo>
                        <a:pt x="11840" y="3267"/>
                        <a:pt x="11511" y="2930"/>
                        <a:pt x="10730" y="2819"/>
                      </a:cubicBezTo>
                      <a:cubicBezTo>
                        <a:pt x="9538" y="2642"/>
                        <a:pt x="7721" y="2660"/>
                        <a:pt x="6526" y="2779"/>
                      </a:cubicBezTo>
                      <a:cubicBezTo>
                        <a:pt x="4960" y="2930"/>
                        <a:pt x="3683" y="4503"/>
                        <a:pt x="2333" y="5325"/>
                      </a:cubicBezTo>
                      <a:cubicBezTo>
                        <a:pt x="1985" y="5532"/>
                        <a:pt x="1618" y="5587"/>
                        <a:pt x="1389" y="5931"/>
                      </a:cubicBezTo>
                      <a:cubicBezTo>
                        <a:pt x="1208" y="6202"/>
                        <a:pt x="1441" y="6546"/>
                        <a:pt x="1308" y="6734"/>
                      </a:cubicBezTo>
                      <a:cubicBezTo>
                        <a:pt x="863" y="7375"/>
                        <a:pt x="401" y="7737"/>
                        <a:pt x="208" y="8633"/>
                      </a:cubicBezTo>
                      <a:cubicBezTo>
                        <a:pt x="83" y="9243"/>
                        <a:pt x="-221" y="12733"/>
                        <a:pt x="271" y="13277"/>
                      </a:cubicBezTo>
                      <a:cubicBezTo>
                        <a:pt x="571" y="13610"/>
                        <a:pt x="1866" y="13392"/>
                        <a:pt x="2281" y="13484"/>
                      </a:cubicBezTo>
                      <a:cubicBezTo>
                        <a:pt x="2840" y="13603"/>
                        <a:pt x="3139" y="13858"/>
                        <a:pt x="3902" y="13895"/>
                      </a:cubicBezTo>
                      <a:cubicBezTo>
                        <a:pt x="5638" y="13973"/>
                        <a:pt x="5197" y="14139"/>
                        <a:pt x="6026" y="15297"/>
                      </a:cubicBezTo>
                      <a:cubicBezTo>
                        <a:pt x="6589" y="16089"/>
                        <a:pt x="7492" y="16374"/>
                        <a:pt x="7976" y="17244"/>
                      </a:cubicBezTo>
                      <a:cubicBezTo>
                        <a:pt x="8850" y="18787"/>
                        <a:pt x="8924" y="22080"/>
                        <a:pt x="8402" y="23819"/>
                      </a:cubicBezTo>
                      <a:cubicBezTo>
                        <a:pt x="8091" y="23871"/>
                        <a:pt x="7791" y="23923"/>
                        <a:pt x="7481" y="23975"/>
                      </a:cubicBezTo>
                      <a:close/>
                    </a:path>
                  </a:pathLst>
                </a:custGeom>
                <a:grpFill/>
                <a:ln w="369" cap="flat">
                  <a:noFill/>
                  <a:prstDash val="solid"/>
                  <a:miter/>
                </a:ln>
              </p:spPr>
              <p:txBody>
                <a:bodyPr rtlCol="0" anchor="ctr"/>
                <a:lstStyle/>
                <a:p>
                  <a:endParaRPr lang="de-DE"/>
                </a:p>
              </p:txBody>
            </p:sp>
            <p:sp>
              <p:nvSpPr>
                <p:cNvPr id="258" name="Freihandform 257">
                  <a:extLst>
                    <a:ext uri="{FF2B5EF4-FFF2-40B4-BE49-F238E27FC236}">
                      <a16:creationId xmlns:a16="http://schemas.microsoft.com/office/drawing/2014/main" id="{C7D75660-4CE7-A5D9-28D8-9DA4A6CDBEEC}"/>
                    </a:ext>
                  </a:extLst>
                </p:cNvPr>
                <p:cNvSpPr/>
                <p:nvPr/>
              </p:nvSpPr>
              <p:spPr>
                <a:xfrm>
                  <a:off x="2030214" y="4633265"/>
                  <a:ext cx="226776" cy="150945"/>
                </a:xfrm>
                <a:custGeom>
                  <a:avLst/>
                  <a:gdLst>
                    <a:gd name="connsiteX0" fmla="*/ 34401 w 226776"/>
                    <a:gd name="connsiteY0" fmla="*/ 72797 h 150945"/>
                    <a:gd name="connsiteX1" fmla="*/ 29864 w 226776"/>
                    <a:gd name="connsiteY1" fmla="*/ 77004 h 150945"/>
                    <a:gd name="connsiteX2" fmla="*/ 23872 w 226776"/>
                    <a:gd name="connsiteY2" fmla="*/ 78792 h 150945"/>
                    <a:gd name="connsiteX3" fmla="*/ 16992 w 226776"/>
                    <a:gd name="connsiteY3" fmla="*/ 78906 h 150945"/>
                    <a:gd name="connsiteX4" fmla="*/ 10068 w 226776"/>
                    <a:gd name="connsiteY4" fmla="*/ 79865 h 150945"/>
                    <a:gd name="connsiteX5" fmla="*/ 3747 w 226776"/>
                    <a:gd name="connsiteY5" fmla="*/ 82599 h 150945"/>
                    <a:gd name="connsiteX6" fmla="*/ 2063 w 226776"/>
                    <a:gd name="connsiteY6" fmla="*/ 85493 h 150945"/>
                    <a:gd name="connsiteX7" fmla="*/ 831 w 226776"/>
                    <a:gd name="connsiteY7" fmla="*/ 87110 h 150945"/>
                    <a:gd name="connsiteX8" fmla="*/ 17 w 226776"/>
                    <a:gd name="connsiteY8" fmla="*/ 90389 h 150945"/>
                    <a:gd name="connsiteX9" fmla="*/ 2441 w 226776"/>
                    <a:gd name="connsiteY9" fmla="*/ 94874 h 150945"/>
                    <a:gd name="connsiteX10" fmla="*/ 5853 w 226776"/>
                    <a:gd name="connsiteY10" fmla="*/ 98038 h 150945"/>
                    <a:gd name="connsiteX11" fmla="*/ 12511 w 226776"/>
                    <a:gd name="connsiteY11" fmla="*/ 102489 h 150945"/>
                    <a:gd name="connsiteX12" fmla="*/ 14835 w 226776"/>
                    <a:gd name="connsiteY12" fmla="*/ 103825 h 150945"/>
                    <a:gd name="connsiteX13" fmla="*/ 18069 w 226776"/>
                    <a:gd name="connsiteY13" fmla="*/ 106242 h 150945"/>
                    <a:gd name="connsiteX14" fmla="*/ 23458 w 226776"/>
                    <a:gd name="connsiteY14" fmla="*/ 108540 h 150945"/>
                    <a:gd name="connsiteX15" fmla="*/ 26141 w 226776"/>
                    <a:gd name="connsiteY15" fmla="*/ 109772 h 150945"/>
                    <a:gd name="connsiteX16" fmla="*/ 30593 w 226776"/>
                    <a:gd name="connsiteY16" fmla="*/ 111766 h 150945"/>
                    <a:gd name="connsiteX17" fmla="*/ 33398 w 226776"/>
                    <a:gd name="connsiteY17" fmla="*/ 112999 h 150945"/>
                    <a:gd name="connsiteX18" fmla="*/ 36733 w 226776"/>
                    <a:gd name="connsiteY18" fmla="*/ 113787 h 150945"/>
                    <a:gd name="connsiteX19" fmla="*/ 40115 w 226776"/>
                    <a:gd name="connsiteY19" fmla="*/ 115497 h 150945"/>
                    <a:gd name="connsiteX20" fmla="*/ 46266 w 226776"/>
                    <a:gd name="connsiteY20" fmla="*/ 117028 h 150945"/>
                    <a:gd name="connsiteX21" fmla="*/ 49752 w 226776"/>
                    <a:gd name="connsiteY21" fmla="*/ 117661 h 150945"/>
                    <a:gd name="connsiteX22" fmla="*/ 52239 w 226776"/>
                    <a:gd name="connsiteY22" fmla="*/ 118690 h 150945"/>
                    <a:gd name="connsiteX23" fmla="*/ 56414 w 226776"/>
                    <a:gd name="connsiteY23" fmla="*/ 119730 h 150945"/>
                    <a:gd name="connsiteX24" fmla="*/ 59863 w 226776"/>
                    <a:gd name="connsiteY24" fmla="*/ 122413 h 150945"/>
                    <a:gd name="connsiteX25" fmla="*/ 62676 w 226776"/>
                    <a:gd name="connsiteY25" fmla="*/ 124189 h 150945"/>
                    <a:gd name="connsiteX26" fmla="*/ 66521 w 226776"/>
                    <a:gd name="connsiteY26" fmla="*/ 126002 h 150945"/>
                    <a:gd name="connsiteX27" fmla="*/ 69878 w 226776"/>
                    <a:gd name="connsiteY27" fmla="*/ 127549 h 150945"/>
                    <a:gd name="connsiteX28" fmla="*/ 71447 w 226776"/>
                    <a:gd name="connsiteY28" fmla="*/ 128067 h 150945"/>
                    <a:gd name="connsiteX29" fmla="*/ 73782 w 226776"/>
                    <a:gd name="connsiteY29" fmla="*/ 129066 h 150945"/>
                    <a:gd name="connsiteX30" fmla="*/ 81902 w 226776"/>
                    <a:gd name="connsiteY30" fmla="*/ 130975 h 150945"/>
                    <a:gd name="connsiteX31" fmla="*/ 84507 w 226776"/>
                    <a:gd name="connsiteY31" fmla="*/ 132737 h 150945"/>
                    <a:gd name="connsiteX32" fmla="*/ 86905 w 226776"/>
                    <a:gd name="connsiteY32" fmla="*/ 135346 h 150945"/>
                    <a:gd name="connsiteX33" fmla="*/ 94214 w 226776"/>
                    <a:gd name="connsiteY33" fmla="*/ 143627 h 150945"/>
                    <a:gd name="connsiteX34" fmla="*/ 99754 w 226776"/>
                    <a:gd name="connsiteY34" fmla="*/ 149241 h 150945"/>
                    <a:gd name="connsiteX35" fmla="*/ 102956 w 226776"/>
                    <a:gd name="connsiteY35" fmla="*/ 150821 h 150945"/>
                    <a:gd name="connsiteX36" fmla="*/ 104329 w 226776"/>
                    <a:gd name="connsiteY36" fmla="*/ 149552 h 150945"/>
                    <a:gd name="connsiteX37" fmla="*/ 108055 w 226776"/>
                    <a:gd name="connsiteY37" fmla="*/ 147879 h 150945"/>
                    <a:gd name="connsiteX38" fmla="*/ 110516 w 226776"/>
                    <a:gd name="connsiteY38" fmla="*/ 145800 h 150945"/>
                    <a:gd name="connsiteX39" fmla="*/ 112045 w 226776"/>
                    <a:gd name="connsiteY39" fmla="*/ 144282 h 150945"/>
                    <a:gd name="connsiteX40" fmla="*/ 116038 w 226776"/>
                    <a:gd name="connsiteY40" fmla="*/ 140896 h 150945"/>
                    <a:gd name="connsiteX41" fmla="*/ 116453 w 226776"/>
                    <a:gd name="connsiteY41" fmla="*/ 138706 h 150945"/>
                    <a:gd name="connsiteX42" fmla="*/ 117452 w 226776"/>
                    <a:gd name="connsiteY42" fmla="*/ 136371 h 150945"/>
                    <a:gd name="connsiteX43" fmla="*/ 118059 w 226776"/>
                    <a:gd name="connsiteY43" fmla="*/ 134169 h 150945"/>
                    <a:gd name="connsiteX44" fmla="*/ 118862 w 226776"/>
                    <a:gd name="connsiteY44" fmla="*/ 131952 h 150945"/>
                    <a:gd name="connsiteX45" fmla="*/ 119376 w 226776"/>
                    <a:gd name="connsiteY45" fmla="*/ 130820 h 150945"/>
                    <a:gd name="connsiteX46" fmla="*/ 120716 w 226776"/>
                    <a:gd name="connsiteY46" fmla="*/ 130195 h 150945"/>
                    <a:gd name="connsiteX47" fmla="*/ 121341 w 226776"/>
                    <a:gd name="connsiteY47" fmla="*/ 127382 h 150945"/>
                    <a:gd name="connsiteX48" fmla="*/ 122485 w 226776"/>
                    <a:gd name="connsiteY48" fmla="*/ 125817 h 150945"/>
                    <a:gd name="connsiteX49" fmla="*/ 124187 w 226776"/>
                    <a:gd name="connsiteY49" fmla="*/ 123323 h 150945"/>
                    <a:gd name="connsiteX50" fmla="*/ 125190 w 226776"/>
                    <a:gd name="connsiteY50" fmla="*/ 120881 h 150945"/>
                    <a:gd name="connsiteX51" fmla="*/ 127004 w 226776"/>
                    <a:gd name="connsiteY51" fmla="*/ 118250 h 150945"/>
                    <a:gd name="connsiteX52" fmla="*/ 128795 w 226776"/>
                    <a:gd name="connsiteY52" fmla="*/ 116188 h 150945"/>
                    <a:gd name="connsiteX53" fmla="*/ 130327 w 226776"/>
                    <a:gd name="connsiteY53" fmla="*/ 112688 h 150945"/>
                    <a:gd name="connsiteX54" fmla="*/ 131715 w 226776"/>
                    <a:gd name="connsiteY54" fmla="*/ 110908 h 150945"/>
                    <a:gd name="connsiteX55" fmla="*/ 132855 w 226776"/>
                    <a:gd name="connsiteY55" fmla="*/ 109246 h 150945"/>
                    <a:gd name="connsiteX56" fmla="*/ 134357 w 226776"/>
                    <a:gd name="connsiteY56" fmla="*/ 105379 h 150945"/>
                    <a:gd name="connsiteX57" fmla="*/ 136800 w 226776"/>
                    <a:gd name="connsiteY57" fmla="*/ 95788 h 150945"/>
                    <a:gd name="connsiteX58" fmla="*/ 139798 w 226776"/>
                    <a:gd name="connsiteY58" fmla="*/ 92054 h 150945"/>
                    <a:gd name="connsiteX59" fmla="*/ 141274 w 226776"/>
                    <a:gd name="connsiteY59" fmla="*/ 91325 h 150945"/>
                    <a:gd name="connsiteX60" fmla="*/ 143206 w 226776"/>
                    <a:gd name="connsiteY60" fmla="*/ 88964 h 150945"/>
                    <a:gd name="connsiteX61" fmla="*/ 145219 w 226776"/>
                    <a:gd name="connsiteY61" fmla="*/ 88494 h 150945"/>
                    <a:gd name="connsiteX62" fmla="*/ 145560 w 226776"/>
                    <a:gd name="connsiteY62" fmla="*/ 88065 h 150945"/>
                    <a:gd name="connsiteX63" fmla="*/ 146833 w 226776"/>
                    <a:gd name="connsiteY63" fmla="*/ 87114 h 150945"/>
                    <a:gd name="connsiteX64" fmla="*/ 148276 w 226776"/>
                    <a:gd name="connsiteY64" fmla="*/ 85660 h 150945"/>
                    <a:gd name="connsiteX65" fmla="*/ 149897 w 226776"/>
                    <a:gd name="connsiteY65" fmla="*/ 85071 h 150945"/>
                    <a:gd name="connsiteX66" fmla="*/ 151274 w 226776"/>
                    <a:gd name="connsiteY66" fmla="*/ 83617 h 150945"/>
                    <a:gd name="connsiteX67" fmla="*/ 160940 w 226776"/>
                    <a:gd name="connsiteY67" fmla="*/ 82122 h 150945"/>
                    <a:gd name="connsiteX68" fmla="*/ 170877 w 226776"/>
                    <a:gd name="connsiteY68" fmla="*/ 81563 h 150945"/>
                    <a:gd name="connsiteX69" fmla="*/ 174045 w 226776"/>
                    <a:gd name="connsiteY69" fmla="*/ 81016 h 150945"/>
                    <a:gd name="connsiteX70" fmla="*/ 177098 w 226776"/>
                    <a:gd name="connsiteY70" fmla="*/ 80479 h 150945"/>
                    <a:gd name="connsiteX71" fmla="*/ 178775 w 226776"/>
                    <a:gd name="connsiteY71" fmla="*/ 79957 h 150945"/>
                    <a:gd name="connsiteX72" fmla="*/ 181058 w 226776"/>
                    <a:gd name="connsiteY72" fmla="*/ 79817 h 150945"/>
                    <a:gd name="connsiteX73" fmla="*/ 193401 w 226776"/>
                    <a:gd name="connsiteY73" fmla="*/ 78248 h 150945"/>
                    <a:gd name="connsiteX74" fmla="*/ 197427 w 226776"/>
                    <a:gd name="connsiteY74" fmla="*/ 77674 h 150945"/>
                    <a:gd name="connsiteX75" fmla="*/ 198845 w 226776"/>
                    <a:gd name="connsiteY75" fmla="*/ 75976 h 150945"/>
                    <a:gd name="connsiteX76" fmla="*/ 200839 w 226776"/>
                    <a:gd name="connsiteY76" fmla="*/ 75428 h 150945"/>
                    <a:gd name="connsiteX77" fmla="*/ 202186 w 226776"/>
                    <a:gd name="connsiteY77" fmla="*/ 74466 h 150945"/>
                    <a:gd name="connsiteX78" fmla="*/ 203926 w 226776"/>
                    <a:gd name="connsiteY78" fmla="*/ 74295 h 150945"/>
                    <a:gd name="connsiteX79" fmla="*/ 206613 w 226776"/>
                    <a:gd name="connsiteY79" fmla="*/ 72209 h 150945"/>
                    <a:gd name="connsiteX80" fmla="*/ 208678 w 226776"/>
                    <a:gd name="connsiteY80" fmla="*/ 69448 h 150945"/>
                    <a:gd name="connsiteX81" fmla="*/ 209888 w 226776"/>
                    <a:gd name="connsiteY81" fmla="*/ 67246 h 150945"/>
                    <a:gd name="connsiteX82" fmla="*/ 210861 w 226776"/>
                    <a:gd name="connsiteY82" fmla="*/ 66543 h 150945"/>
                    <a:gd name="connsiteX83" fmla="*/ 212430 w 226776"/>
                    <a:gd name="connsiteY83" fmla="*/ 65052 h 150945"/>
                    <a:gd name="connsiteX84" fmla="*/ 214958 w 226776"/>
                    <a:gd name="connsiteY84" fmla="*/ 64419 h 150945"/>
                    <a:gd name="connsiteX85" fmla="*/ 217471 w 226776"/>
                    <a:gd name="connsiteY85" fmla="*/ 63342 h 150945"/>
                    <a:gd name="connsiteX86" fmla="*/ 224243 w 226776"/>
                    <a:gd name="connsiteY86" fmla="*/ 62754 h 150945"/>
                    <a:gd name="connsiteX87" fmla="*/ 226471 w 226776"/>
                    <a:gd name="connsiteY87" fmla="*/ 58406 h 150945"/>
                    <a:gd name="connsiteX88" fmla="*/ 225446 w 226776"/>
                    <a:gd name="connsiteY88" fmla="*/ 57344 h 150945"/>
                    <a:gd name="connsiteX89" fmla="*/ 224754 w 226776"/>
                    <a:gd name="connsiteY89" fmla="*/ 56252 h 150945"/>
                    <a:gd name="connsiteX90" fmla="*/ 223570 w 226776"/>
                    <a:gd name="connsiteY90" fmla="*/ 54465 h 150945"/>
                    <a:gd name="connsiteX91" fmla="*/ 221671 w 226776"/>
                    <a:gd name="connsiteY91" fmla="*/ 52777 h 150945"/>
                    <a:gd name="connsiteX92" fmla="*/ 221494 w 226776"/>
                    <a:gd name="connsiteY92" fmla="*/ 51645 h 150945"/>
                    <a:gd name="connsiteX93" fmla="*/ 219910 w 226776"/>
                    <a:gd name="connsiteY93" fmla="*/ 50746 h 150945"/>
                    <a:gd name="connsiteX94" fmla="*/ 218833 w 226776"/>
                    <a:gd name="connsiteY94" fmla="*/ 49277 h 150945"/>
                    <a:gd name="connsiteX95" fmla="*/ 217404 w 226776"/>
                    <a:gd name="connsiteY95" fmla="*/ 48785 h 150945"/>
                    <a:gd name="connsiteX96" fmla="*/ 216524 w 226776"/>
                    <a:gd name="connsiteY96" fmla="*/ 47963 h 150945"/>
                    <a:gd name="connsiteX97" fmla="*/ 213115 w 226776"/>
                    <a:gd name="connsiteY97" fmla="*/ 45735 h 150945"/>
                    <a:gd name="connsiteX98" fmla="*/ 210754 w 226776"/>
                    <a:gd name="connsiteY98" fmla="*/ 42597 h 150945"/>
                    <a:gd name="connsiteX99" fmla="*/ 210550 w 226776"/>
                    <a:gd name="connsiteY99" fmla="*/ 41121 h 150945"/>
                    <a:gd name="connsiteX100" fmla="*/ 209499 w 226776"/>
                    <a:gd name="connsiteY100" fmla="*/ 40288 h 150945"/>
                    <a:gd name="connsiteX101" fmla="*/ 208863 w 226776"/>
                    <a:gd name="connsiteY101" fmla="*/ 36110 h 150945"/>
                    <a:gd name="connsiteX102" fmla="*/ 208171 w 226776"/>
                    <a:gd name="connsiteY102" fmla="*/ 33953 h 150945"/>
                    <a:gd name="connsiteX103" fmla="*/ 206846 w 226776"/>
                    <a:gd name="connsiteY103" fmla="*/ 31711 h 150945"/>
                    <a:gd name="connsiteX104" fmla="*/ 203552 w 226776"/>
                    <a:gd name="connsiteY104" fmla="*/ 28932 h 150945"/>
                    <a:gd name="connsiteX105" fmla="*/ 200528 w 226776"/>
                    <a:gd name="connsiteY105" fmla="*/ 28928 h 150945"/>
                    <a:gd name="connsiteX106" fmla="*/ 199429 w 226776"/>
                    <a:gd name="connsiteY106" fmla="*/ 29757 h 150945"/>
                    <a:gd name="connsiteX107" fmla="*/ 198326 w 226776"/>
                    <a:gd name="connsiteY107" fmla="*/ 30019 h 150945"/>
                    <a:gd name="connsiteX108" fmla="*/ 197094 w 226776"/>
                    <a:gd name="connsiteY108" fmla="*/ 31659 h 150945"/>
                    <a:gd name="connsiteX109" fmla="*/ 195836 w 226776"/>
                    <a:gd name="connsiteY109" fmla="*/ 31996 h 150945"/>
                    <a:gd name="connsiteX110" fmla="*/ 193341 w 226776"/>
                    <a:gd name="connsiteY110" fmla="*/ 33398 h 150945"/>
                    <a:gd name="connsiteX111" fmla="*/ 193904 w 226776"/>
                    <a:gd name="connsiteY111" fmla="*/ 42764 h 150945"/>
                    <a:gd name="connsiteX112" fmla="*/ 192376 w 226776"/>
                    <a:gd name="connsiteY112" fmla="*/ 49158 h 150945"/>
                    <a:gd name="connsiteX113" fmla="*/ 191580 w 226776"/>
                    <a:gd name="connsiteY113" fmla="*/ 49414 h 150945"/>
                    <a:gd name="connsiteX114" fmla="*/ 190051 w 226776"/>
                    <a:gd name="connsiteY114" fmla="*/ 50398 h 150945"/>
                    <a:gd name="connsiteX115" fmla="*/ 186636 w 226776"/>
                    <a:gd name="connsiteY115" fmla="*/ 52148 h 150945"/>
                    <a:gd name="connsiteX116" fmla="*/ 184356 w 226776"/>
                    <a:gd name="connsiteY116" fmla="*/ 52459 h 150945"/>
                    <a:gd name="connsiteX117" fmla="*/ 182120 w 226776"/>
                    <a:gd name="connsiteY117" fmla="*/ 53780 h 150945"/>
                    <a:gd name="connsiteX118" fmla="*/ 178993 w 226776"/>
                    <a:gd name="connsiteY118" fmla="*/ 54557 h 150945"/>
                    <a:gd name="connsiteX119" fmla="*/ 178283 w 226776"/>
                    <a:gd name="connsiteY119" fmla="*/ 55934 h 150945"/>
                    <a:gd name="connsiteX120" fmla="*/ 174989 w 226776"/>
                    <a:gd name="connsiteY120" fmla="*/ 59531 h 150945"/>
                    <a:gd name="connsiteX121" fmla="*/ 173383 w 226776"/>
                    <a:gd name="connsiteY121" fmla="*/ 60970 h 150945"/>
                    <a:gd name="connsiteX122" fmla="*/ 162702 w 226776"/>
                    <a:gd name="connsiteY122" fmla="*/ 65381 h 150945"/>
                    <a:gd name="connsiteX123" fmla="*/ 159579 w 226776"/>
                    <a:gd name="connsiteY123" fmla="*/ 66669 h 150945"/>
                    <a:gd name="connsiteX124" fmla="*/ 156766 w 226776"/>
                    <a:gd name="connsiteY124" fmla="*/ 66639 h 150945"/>
                    <a:gd name="connsiteX125" fmla="*/ 152862 w 226776"/>
                    <a:gd name="connsiteY125" fmla="*/ 66084 h 150945"/>
                    <a:gd name="connsiteX126" fmla="*/ 150567 w 226776"/>
                    <a:gd name="connsiteY126" fmla="*/ 64944 h 150945"/>
                    <a:gd name="connsiteX127" fmla="*/ 146119 w 226776"/>
                    <a:gd name="connsiteY127" fmla="*/ 62195 h 150945"/>
                    <a:gd name="connsiteX128" fmla="*/ 143043 w 226776"/>
                    <a:gd name="connsiteY128" fmla="*/ 57322 h 150945"/>
                    <a:gd name="connsiteX129" fmla="*/ 142377 w 226776"/>
                    <a:gd name="connsiteY129" fmla="*/ 53336 h 150945"/>
                    <a:gd name="connsiteX130" fmla="*/ 140771 w 226776"/>
                    <a:gd name="connsiteY130" fmla="*/ 49221 h 150945"/>
                    <a:gd name="connsiteX131" fmla="*/ 138095 w 226776"/>
                    <a:gd name="connsiteY131" fmla="*/ 45980 h 150945"/>
                    <a:gd name="connsiteX132" fmla="*/ 129872 w 226776"/>
                    <a:gd name="connsiteY132" fmla="*/ 42631 h 150945"/>
                    <a:gd name="connsiteX133" fmla="*/ 125016 w 226776"/>
                    <a:gd name="connsiteY133" fmla="*/ 41854 h 150945"/>
                    <a:gd name="connsiteX134" fmla="*/ 123307 w 226776"/>
                    <a:gd name="connsiteY134" fmla="*/ 40736 h 150945"/>
                    <a:gd name="connsiteX135" fmla="*/ 119743 w 226776"/>
                    <a:gd name="connsiteY135" fmla="*/ 39008 h 150945"/>
                    <a:gd name="connsiteX136" fmla="*/ 115861 w 226776"/>
                    <a:gd name="connsiteY136" fmla="*/ 36521 h 150945"/>
                    <a:gd name="connsiteX137" fmla="*/ 113551 w 226776"/>
                    <a:gd name="connsiteY137" fmla="*/ 35060 h 150945"/>
                    <a:gd name="connsiteX138" fmla="*/ 110979 w 226776"/>
                    <a:gd name="connsiteY138" fmla="*/ 32206 h 150945"/>
                    <a:gd name="connsiteX139" fmla="*/ 109162 w 226776"/>
                    <a:gd name="connsiteY139" fmla="*/ 29054 h 150945"/>
                    <a:gd name="connsiteX140" fmla="*/ 107460 w 226776"/>
                    <a:gd name="connsiteY140" fmla="*/ 28288 h 150945"/>
                    <a:gd name="connsiteX141" fmla="*/ 105665 w 226776"/>
                    <a:gd name="connsiteY141" fmla="*/ 26212 h 150945"/>
                    <a:gd name="connsiteX142" fmla="*/ 105169 w 226776"/>
                    <a:gd name="connsiteY142" fmla="*/ 24510 h 150945"/>
                    <a:gd name="connsiteX143" fmla="*/ 104029 w 226776"/>
                    <a:gd name="connsiteY143" fmla="*/ 23484 h 150945"/>
                    <a:gd name="connsiteX144" fmla="*/ 102119 w 226776"/>
                    <a:gd name="connsiteY144" fmla="*/ 19259 h 150945"/>
                    <a:gd name="connsiteX145" fmla="*/ 98185 w 226776"/>
                    <a:gd name="connsiteY145" fmla="*/ 15077 h 150945"/>
                    <a:gd name="connsiteX146" fmla="*/ 95447 w 226776"/>
                    <a:gd name="connsiteY146" fmla="*/ 12479 h 150945"/>
                    <a:gd name="connsiteX147" fmla="*/ 93785 w 226776"/>
                    <a:gd name="connsiteY147" fmla="*/ 10659 h 150945"/>
                    <a:gd name="connsiteX148" fmla="*/ 91968 w 226776"/>
                    <a:gd name="connsiteY148" fmla="*/ 10033 h 150945"/>
                    <a:gd name="connsiteX149" fmla="*/ 88508 w 226776"/>
                    <a:gd name="connsiteY149" fmla="*/ 7495 h 150945"/>
                    <a:gd name="connsiteX150" fmla="*/ 86417 w 226776"/>
                    <a:gd name="connsiteY150" fmla="*/ 6170 h 150945"/>
                    <a:gd name="connsiteX151" fmla="*/ 84936 w 226776"/>
                    <a:gd name="connsiteY151" fmla="*/ 4120 h 150945"/>
                    <a:gd name="connsiteX152" fmla="*/ 81990 w 226776"/>
                    <a:gd name="connsiteY152" fmla="*/ 3509 h 150945"/>
                    <a:gd name="connsiteX153" fmla="*/ 80965 w 226776"/>
                    <a:gd name="connsiteY153" fmla="*/ 2510 h 150945"/>
                    <a:gd name="connsiteX154" fmla="*/ 78401 w 226776"/>
                    <a:gd name="connsiteY154" fmla="*/ 1729 h 150945"/>
                    <a:gd name="connsiteX155" fmla="*/ 76128 w 226776"/>
                    <a:gd name="connsiteY155" fmla="*/ 253 h 150945"/>
                    <a:gd name="connsiteX156" fmla="*/ 71909 w 226776"/>
                    <a:gd name="connsiteY156" fmla="*/ 175 h 150945"/>
                    <a:gd name="connsiteX157" fmla="*/ 64289 w 226776"/>
                    <a:gd name="connsiteY157" fmla="*/ 253 h 150945"/>
                    <a:gd name="connsiteX158" fmla="*/ 60174 w 226776"/>
                    <a:gd name="connsiteY158" fmla="*/ 1755 h 150945"/>
                    <a:gd name="connsiteX159" fmla="*/ 58812 w 226776"/>
                    <a:gd name="connsiteY159" fmla="*/ 1807 h 150945"/>
                    <a:gd name="connsiteX160" fmla="*/ 55385 w 226776"/>
                    <a:gd name="connsiteY160" fmla="*/ 2836 h 150945"/>
                    <a:gd name="connsiteX161" fmla="*/ 48468 w 226776"/>
                    <a:gd name="connsiteY161" fmla="*/ 4768 h 150945"/>
                    <a:gd name="connsiteX162" fmla="*/ 45326 w 226776"/>
                    <a:gd name="connsiteY162" fmla="*/ 5130 h 150945"/>
                    <a:gd name="connsiteX163" fmla="*/ 42029 w 226776"/>
                    <a:gd name="connsiteY163" fmla="*/ 6237 h 150945"/>
                    <a:gd name="connsiteX164" fmla="*/ 36152 w 226776"/>
                    <a:gd name="connsiteY164" fmla="*/ 9301 h 150945"/>
                    <a:gd name="connsiteX165" fmla="*/ 29809 w 226776"/>
                    <a:gd name="connsiteY165" fmla="*/ 11684 h 150945"/>
                    <a:gd name="connsiteX166" fmla="*/ 23462 w 226776"/>
                    <a:gd name="connsiteY166" fmla="*/ 15081 h 150945"/>
                    <a:gd name="connsiteX167" fmla="*/ 20675 w 226776"/>
                    <a:gd name="connsiteY167" fmla="*/ 17919 h 150945"/>
                    <a:gd name="connsiteX168" fmla="*/ 18909 w 226776"/>
                    <a:gd name="connsiteY168" fmla="*/ 19643 h 150945"/>
                    <a:gd name="connsiteX169" fmla="*/ 15560 w 226776"/>
                    <a:gd name="connsiteY169" fmla="*/ 25520 h 150945"/>
                    <a:gd name="connsiteX170" fmla="*/ 15560 w 226776"/>
                    <a:gd name="connsiteY170" fmla="*/ 30882 h 150945"/>
                    <a:gd name="connsiteX171" fmla="*/ 15564 w 226776"/>
                    <a:gd name="connsiteY171" fmla="*/ 36151 h 150945"/>
                    <a:gd name="connsiteX172" fmla="*/ 17111 w 226776"/>
                    <a:gd name="connsiteY172" fmla="*/ 41065 h 150945"/>
                    <a:gd name="connsiteX173" fmla="*/ 19838 w 226776"/>
                    <a:gd name="connsiteY173" fmla="*/ 46013 h 150945"/>
                    <a:gd name="connsiteX174" fmla="*/ 24109 w 226776"/>
                    <a:gd name="connsiteY174" fmla="*/ 50905 h 150945"/>
                    <a:gd name="connsiteX175" fmla="*/ 28406 w 226776"/>
                    <a:gd name="connsiteY175" fmla="*/ 57481 h 150945"/>
                    <a:gd name="connsiteX176" fmla="*/ 30971 w 226776"/>
                    <a:gd name="connsiteY176" fmla="*/ 59871 h 150945"/>
                    <a:gd name="connsiteX177" fmla="*/ 32569 w 226776"/>
                    <a:gd name="connsiteY177" fmla="*/ 61533 h 150945"/>
                    <a:gd name="connsiteX178" fmla="*/ 34816 w 226776"/>
                    <a:gd name="connsiteY178" fmla="*/ 62817 h 150945"/>
                    <a:gd name="connsiteX179" fmla="*/ 35463 w 226776"/>
                    <a:gd name="connsiteY179" fmla="*/ 64582 h 150945"/>
                    <a:gd name="connsiteX180" fmla="*/ 37073 w 226776"/>
                    <a:gd name="connsiteY180" fmla="*/ 65999 h 150945"/>
                    <a:gd name="connsiteX181" fmla="*/ 37051 w 226776"/>
                    <a:gd name="connsiteY181" fmla="*/ 69008 h 150945"/>
                    <a:gd name="connsiteX182" fmla="*/ 34401 w 226776"/>
                    <a:gd name="connsiteY182" fmla="*/ 72823 h 15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26776" h="150945">
                      <a:moveTo>
                        <a:pt x="34401" y="72797"/>
                      </a:moveTo>
                      <a:cubicBezTo>
                        <a:pt x="33321" y="74740"/>
                        <a:pt x="31940" y="76038"/>
                        <a:pt x="29864" y="77004"/>
                      </a:cubicBezTo>
                      <a:cubicBezTo>
                        <a:pt x="27984" y="77885"/>
                        <a:pt x="25941" y="78743"/>
                        <a:pt x="23872" y="78792"/>
                      </a:cubicBezTo>
                      <a:cubicBezTo>
                        <a:pt x="21567" y="78847"/>
                        <a:pt x="19291" y="78699"/>
                        <a:pt x="16992" y="78906"/>
                      </a:cubicBezTo>
                      <a:cubicBezTo>
                        <a:pt x="14653" y="79113"/>
                        <a:pt x="12311" y="79195"/>
                        <a:pt x="10068" y="79865"/>
                      </a:cubicBezTo>
                      <a:cubicBezTo>
                        <a:pt x="8273" y="80405"/>
                        <a:pt x="5061" y="81204"/>
                        <a:pt x="3747" y="82599"/>
                      </a:cubicBezTo>
                      <a:cubicBezTo>
                        <a:pt x="3125" y="83258"/>
                        <a:pt x="2578" y="84675"/>
                        <a:pt x="2063" y="85493"/>
                      </a:cubicBezTo>
                      <a:cubicBezTo>
                        <a:pt x="1749" y="85989"/>
                        <a:pt x="1042" y="86633"/>
                        <a:pt x="831" y="87110"/>
                      </a:cubicBezTo>
                      <a:cubicBezTo>
                        <a:pt x="420" y="88028"/>
                        <a:pt x="117" y="89356"/>
                        <a:pt x="17" y="90389"/>
                      </a:cubicBezTo>
                      <a:cubicBezTo>
                        <a:pt x="-187" y="92554"/>
                        <a:pt x="1519" y="93164"/>
                        <a:pt x="2441" y="94874"/>
                      </a:cubicBezTo>
                      <a:cubicBezTo>
                        <a:pt x="3307" y="96483"/>
                        <a:pt x="4358" y="96920"/>
                        <a:pt x="5853" y="98038"/>
                      </a:cubicBezTo>
                      <a:cubicBezTo>
                        <a:pt x="7866" y="99544"/>
                        <a:pt x="10279" y="101346"/>
                        <a:pt x="12511" y="102489"/>
                      </a:cubicBezTo>
                      <a:cubicBezTo>
                        <a:pt x="13480" y="102985"/>
                        <a:pt x="13902" y="103019"/>
                        <a:pt x="14835" y="103825"/>
                      </a:cubicBezTo>
                      <a:cubicBezTo>
                        <a:pt x="15830" y="104684"/>
                        <a:pt x="17041" y="105424"/>
                        <a:pt x="18069" y="106242"/>
                      </a:cubicBezTo>
                      <a:cubicBezTo>
                        <a:pt x="19635" y="107485"/>
                        <a:pt x="21596" y="107925"/>
                        <a:pt x="23458" y="108540"/>
                      </a:cubicBezTo>
                      <a:cubicBezTo>
                        <a:pt x="24409" y="108854"/>
                        <a:pt x="25260" y="109291"/>
                        <a:pt x="26141" y="109772"/>
                      </a:cubicBezTo>
                      <a:cubicBezTo>
                        <a:pt x="27577" y="110564"/>
                        <a:pt x="29205" y="110897"/>
                        <a:pt x="30593" y="111766"/>
                      </a:cubicBezTo>
                      <a:cubicBezTo>
                        <a:pt x="31603" y="112399"/>
                        <a:pt x="32136" y="112754"/>
                        <a:pt x="33398" y="112999"/>
                      </a:cubicBezTo>
                      <a:cubicBezTo>
                        <a:pt x="34505" y="113210"/>
                        <a:pt x="35656" y="113435"/>
                        <a:pt x="36733" y="113787"/>
                      </a:cubicBezTo>
                      <a:cubicBezTo>
                        <a:pt x="38039" y="114223"/>
                        <a:pt x="38887" y="114878"/>
                        <a:pt x="40115" y="115497"/>
                      </a:cubicBezTo>
                      <a:cubicBezTo>
                        <a:pt x="41988" y="116448"/>
                        <a:pt x="44264" y="116507"/>
                        <a:pt x="46266" y="117028"/>
                      </a:cubicBezTo>
                      <a:cubicBezTo>
                        <a:pt x="47484" y="117339"/>
                        <a:pt x="48561" y="117387"/>
                        <a:pt x="49752" y="117661"/>
                      </a:cubicBezTo>
                      <a:cubicBezTo>
                        <a:pt x="50726" y="117883"/>
                        <a:pt x="51307" y="118464"/>
                        <a:pt x="52239" y="118690"/>
                      </a:cubicBezTo>
                      <a:cubicBezTo>
                        <a:pt x="53616" y="119030"/>
                        <a:pt x="55096" y="118949"/>
                        <a:pt x="56414" y="119730"/>
                      </a:cubicBezTo>
                      <a:cubicBezTo>
                        <a:pt x="57746" y="120518"/>
                        <a:pt x="58305" y="121872"/>
                        <a:pt x="59863" y="122413"/>
                      </a:cubicBezTo>
                      <a:cubicBezTo>
                        <a:pt x="61329" y="122927"/>
                        <a:pt x="61562" y="123193"/>
                        <a:pt x="62676" y="124189"/>
                      </a:cubicBezTo>
                      <a:cubicBezTo>
                        <a:pt x="63549" y="124970"/>
                        <a:pt x="65518" y="125488"/>
                        <a:pt x="66521" y="126002"/>
                      </a:cubicBezTo>
                      <a:cubicBezTo>
                        <a:pt x="67650" y="126576"/>
                        <a:pt x="68712" y="127094"/>
                        <a:pt x="69878" y="127549"/>
                      </a:cubicBezTo>
                      <a:cubicBezTo>
                        <a:pt x="70396" y="127745"/>
                        <a:pt x="70925" y="127889"/>
                        <a:pt x="71447" y="128067"/>
                      </a:cubicBezTo>
                      <a:cubicBezTo>
                        <a:pt x="72290" y="128341"/>
                        <a:pt x="73012" y="128752"/>
                        <a:pt x="73782" y="129066"/>
                      </a:cubicBezTo>
                      <a:cubicBezTo>
                        <a:pt x="76413" y="130132"/>
                        <a:pt x="79644" y="129310"/>
                        <a:pt x="81902" y="130975"/>
                      </a:cubicBezTo>
                      <a:cubicBezTo>
                        <a:pt x="82782" y="131623"/>
                        <a:pt x="83667" y="132041"/>
                        <a:pt x="84507" y="132737"/>
                      </a:cubicBezTo>
                      <a:cubicBezTo>
                        <a:pt x="85351" y="133440"/>
                        <a:pt x="86050" y="134706"/>
                        <a:pt x="86905" y="135346"/>
                      </a:cubicBezTo>
                      <a:cubicBezTo>
                        <a:pt x="89644" y="137411"/>
                        <a:pt x="92268" y="140523"/>
                        <a:pt x="94214" y="143627"/>
                      </a:cubicBezTo>
                      <a:cubicBezTo>
                        <a:pt x="95654" y="145914"/>
                        <a:pt x="98052" y="147235"/>
                        <a:pt x="99754" y="149241"/>
                      </a:cubicBezTo>
                      <a:cubicBezTo>
                        <a:pt x="100717" y="150370"/>
                        <a:pt x="101153" y="151287"/>
                        <a:pt x="102956" y="150821"/>
                      </a:cubicBezTo>
                      <a:cubicBezTo>
                        <a:pt x="104218" y="150495"/>
                        <a:pt x="103526" y="150473"/>
                        <a:pt x="104329" y="149552"/>
                      </a:cubicBezTo>
                      <a:cubicBezTo>
                        <a:pt x="105272" y="148471"/>
                        <a:pt x="106738" y="148194"/>
                        <a:pt x="108055" y="147879"/>
                      </a:cubicBezTo>
                      <a:cubicBezTo>
                        <a:pt x="107696" y="146269"/>
                        <a:pt x="109551" y="146373"/>
                        <a:pt x="110516" y="145800"/>
                      </a:cubicBezTo>
                      <a:cubicBezTo>
                        <a:pt x="111157" y="145422"/>
                        <a:pt x="111516" y="144745"/>
                        <a:pt x="112045" y="144282"/>
                      </a:cubicBezTo>
                      <a:cubicBezTo>
                        <a:pt x="113229" y="143257"/>
                        <a:pt x="115316" y="142295"/>
                        <a:pt x="116038" y="140896"/>
                      </a:cubicBezTo>
                      <a:cubicBezTo>
                        <a:pt x="116427" y="140153"/>
                        <a:pt x="116190" y="139505"/>
                        <a:pt x="116453" y="138706"/>
                      </a:cubicBezTo>
                      <a:cubicBezTo>
                        <a:pt x="117863" y="138754"/>
                        <a:pt x="117411" y="137281"/>
                        <a:pt x="117452" y="136371"/>
                      </a:cubicBezTo>
                      <a:cubicBezTo>
                        <a:pt x="117493" y="135523"/>
                        <a:pt x="117929" y="134972"/>
                        <a:pt x="118059" y="134169"/>
                      </a:cubicBezTo>
                      <a:cubicBezTo>
                        <a:pt x="118251" y="132933"/>
                        <a:pt x="118159" y="133029"/>
                        <a:pt x="118862" y="131952"/>
                      </a:cubicBezTo>
                      <a:cubicBezTo>
                        <a:pt x="119069" y="131638"/>
                        <a:pt x="119117" y="131083"/>
                        <a:pt x="119376" y="130820"/>
                      </a:cubicBezTo>
                      <a:cubicBezTo>
                        <a:pt x="119517" y="130676"/>
                        <a:pt x="120568" y="130402"/>
                        <a:pt x="120716" y="130195"/>
                      </a:cubicBezTo>
                      <a:cubicBezTo>
                        <a:pt x="121212" y="129495"/>
                        <a:pt x="120908" y="128185"/>
                        <a:pt x="121341" y="127382"/>
                      </a:cubicBezTo>
                      <a:cubicBezTo>
                        <a:pt x="121600" y="126894"/>
                        <a:pt x="122119" y="126276"/>
                        <a:pt x="122485" y="125817"/>
                      </a:cubicBezTo>
                      <a:cubicBezTo>
                        <a:pt x="123214" y="124911"/>
                        <a:pt x="123817" y="124389"/>
                        <a:pt x="124187" y="123323"/>
                      </a:cubicBezTo>
                      <a:cubicBezTo>
                        <a:pt x="124502" y="122416"/>
                        <a:pt x="124632" y="121680"/>
                        <a:pt x="125190" y="120881"/>
                      </a:cubicBezTo>
                      <a:cubicBezTo>
                        <a:pt x="125827" y="119963"/>
                        <a:pt x="126438" y="119178"/>
                        <a:pt x="127004" y="118250"/>
                      </a:cubicBezTo>
                      <a:cubicBezTo>
                        <a:pt x="127500" y="117436"/>
                        <a:pt x="128303" y="116966"/>
                        <a:pt x="128795" y="116188"/>
                      </a:cubicBezTo>
                      <a:cubicBezTo>
                        <a:pt x="129468" y="115123"/>
                        <a:pt x="129480" y="113802"/>
                        <a:pt x="130327" y="112688"/>
                      </a:cubicBezTo>
                      <a:cubicBezTo>
                        <a:pt x="130834" y="112029"/>
                        <a:pt x="131271" y="111715"/>
                        <a:pt x="131715" y="110908"/>
                      </a:cubicBezTo>
                      <a:cubicBezTo>
                        <a:pt x="132037" y="110320"/>
                        <a:pt x="132536" y="109835"/>
                        <a:pt x="132855" y="109246"/>
                      </a:cubicBezTo>
                      <a:cubicBezTo>
                        <a:pt x="133580" y="107885"/>
                        <a:pt x="133972" y="106886"/>
                        <a:pt x="134357" y="105379"/>
                      </a:cubicBezTo>
                      <a:cubicBezTo>
                        <a:pt x="135205" y="102034"/>
                        <a:pt x="135305" y="98959"/>
                        <a:pt x="136800" y="95788"/>
                      </a:cubicBezTo>
                      <a:cubicBezTo>
                        <a:pt x="137629" y="94023"/>
                        <a:pt x="137958" y="92972"/>
                        <a:pt x="139798" y="92054"/>
                      </a:cubicBezTo>
                      <a:cubicBezTo>
                        <a:pt x="140171" y="91869"/>
                        <a:pt x="140978" y="91562"/>
                        <a:pt x="141274" y="91325"/>
                      </a:cubicBezTo>
                      <a:cubicBezTo>
                        <a:pt x="142092" y="90663"/>
                        <a:pt x="142174" y="89467"/>
                        <a:pt x="143206" y="88964"/>
                      </a:cubicBezTo>
                      <a:cubicBezTo>
                        <a:pt x="143828" y="88664"/>
                        <a:pt x="144649" y="88835"/>
                        <a:pt x="145219" y="88494"/>
                      </a:cubicBezTo>
                      <a:cubicBezTo>
                        <a:pt x="145375" y="88402"/>
                        <a:pt x="145415" y="88161"/>
                        <a:pt x="145560" y="88065"/>
                      </a:cubicBezTo>
                      <a:cubicBezTo>
                        <a:pt x="145952" y="87802"/>
                        <a:pt x="146507" y="87454"/>
                        <a:pt x="146833" y="87114"/>
                      </a:cubicBezTo>
                      <a:cubicBezTo>
                        <a:pt x="147495" y="86437"/>
                        <a:pt x="147455" y="86130"/>
                        <a:pt x="148276" y="85660"/>
                      </a:cubicBezTo>
                      <a:cubicBezTo>
                        <a:pt x="148780" y="85375"/>
                        <a:pt x="149401" y="85345"/>
                        <a:pt x="149897" y="85071"/>
                      </a:cubicBezTo>
                      <a:cubicBezTo>
                        <a:pt x="150689" y="84631"/>
                        <a:pt x="150634" y="84242"/>
                        <a:pt x="151274" y="83617"/>
                      </a:cubicBezTo>
                      <a:cubicBezTo>
                        <a:pt x="153494" y="81449"/>
                        <a:pt x="158032" y="82122"/>
                        <a:pt x="160940" y="82122"/>
                      </a:cubicBezTo>
                      <a:cubicBezTo>
                        <a:pt x="164382" y="82122"/>
                        <a:pt x="167465" y="81548"/>
                        <a:pt x="170877" y="81563"/>
                      </a:cubicBezTo>
                      <a:cubicBezTo>
                        <a:pt x="172369" y="81574"/>
                        <a:pt x="172813" y="81615"/>
                        <a:pt x="174045" y="81016"/>
                      </a:cubicBezTo>
                      <a:cubicBezTo>
                        <a:pt x="175170" y="80468"/>
                        <a:pt x="175925" y="80631"/>
                        <a:pt x="177098" y="80479"/>
                      </a:cubicBezTo>
                      <a:cubicBezTo>
                        <a:pt x="177764" y="80390"/>
                        <a:pt x="178164" y="80105"/>
                        <a:pt x="178775" y="79957"/>
                      </a:cubicBezTo>
                      <a:cubicBezTo>
                        <a:pt x="179537" y="79772"/>
                        <a:pt x="180329" y="80116"/>
                        <a:pt x="181058" y="79817"/>
                      </a:cubicBezTo>
                      <a:cubicBezTo>
                        <a:pt x="180873" y="77471"/>
                        <a:pt x="191695" y="78236"/>
                        <a:pt x="193401" y="78248"/>
                      </a:cubicBezTo>
                      <a:cubicBezTo>
                        <a:pt x="194788" y="78251"/>
                        <a:pt x="196295" y="78547"/>
                        <a:pt x="197427" y="77674"/>
                      </a:cubicBezTo>
                      <a:cubicBezTo>
                        <a:pt x="198012" y="77223"/>
                        <a:pt x="198138" y="76412"/>
                        <a:pt x="198845" y="75976"/>
                      </a:cubicBezTo>
                      <a:cubicBezTo>
                        <a:pt x="199625" y="75498"/>
                        <a:pt x="200144" y="75765"/>
                        <a:pt x="200839" y="75428"/>
                      </a:cubicBezTo>
                      <a:cubicBezTo>
                        <a:pt x="201294" y="75210"/>
                        <a:pt x="201720" y="74632"/>
                        <a:pt x="202186" y="74466"/>
                      </a:cubicBezTo>
                      <a:cubicBezTo>
                        <a:pt x="202767" y="74258"/>
                        <a:pt x="203326" y="74462"/>
                        <a:pt x="203926" y="74295"/>
                      </a:cubicBezTo>
                      <a:cubicBezTo>
                        <a:pt x="204925" y="74022"/>
                        <a:pt x="205824" y="72908"/>
                        <a:pt x="206613" y="72209"/>
                      </a:cubicBezTo>
                      <a:cubicBezTo>
                        <a:pt x="207431" y="71472"/>
                        <a:pt x="208104" y="70366"/>
                        <a:pt x="208678" y="69448"/>
                      </a:cubicBezTo>
                      <a:cubicBezTo>
                        <a:pt x="209096" y="68763"/>
                        <a:pt x="209366" y="67812"/>
                        <a:pt x="209888" y="67246"/>
                      </a:cubicBezTo>
                      <a:cubicBezTo>
                        <a:pt x="210299" y="66802"/>
                        <a:pt x="210476" y="66872"/>
                        <a:pt x="210861" y="66543"/>
                      </a:cubicBezTo>
                      <a:cubicBezTo>
                        <a:pt x="211405" y="66077"/>
                        <a:pt x="211846" y="65470"/>
                        <a:pt x="212430" y="65052"/>
                      </a:cubicBezTo>
                      <a:cubicBezTo>
                        <a:pt x="213689" y="64153"/>
                        <a:pt x="213530" y="64611"/>
                        <a:pt x="214958" y="64419"/>
                      </a:cubicBezTo>
                      <a:cubicBezTo>
                        <a:pt x="215987" y="64286"/>
                        <a:pt x="216490" y="63572"/>
                        <a:pt x="217471" y="63342"/>
                      </a:cubicBezTo>
                      <a:cubicBezTo>
                        <a:pt x="219728" y="62813"/>
                        <a:pt x="221893" y="62880"/>
                        <a:pt x="224243" y="62754"/>
                      </a:cubicBezTo>
                      <a:cubicBezTo>
                        <a:pt x="226423" y="62639"/>
                        <a:pt x="227293" y="60422"/>
                        <a:pt x="226471" y="58406"/>
                      </a:cubicBezTo>
                      <a:cubicBezTo>
                        <a:pt x="225472" y="58487"/>
                        <a:pt x="225768" y="57884"/>
                        <a:pt x="225446" y="57344"/>
                      </a:cubicBezTo>
                      <a:cubicBezTo>
                        <a:pt x="225302" y="57107"/>
                        <a:pt x="224898" y="56522"/>
                        <a:pt x="224754" y="56252"/>
                      </a:cubicBezTo>
                      <a:cubicBezTo>
                        <a:pt x="224391" y="55579"/>
                        <a:pt x="224144" y="55031"/>
                        <a:pt x="223570" y="54465"/>
                      </a:cubicBezTo>
                      <a:cubicBezTo>
                        <a:pt x="222985" y="53891"/>
                        <a:pt x="222041" y="53547"/>
                        <a:pt x="221671" y="52777"/>
                      </a:cubicBezTo>
                      <a:cubicBezTo>
                        <a:pt x="221516" y="52463"/>
                        <a:pt x="221682" y="51948"/>
                        <a:pt x="221494" y="51645"/>
                      </a:cubicBezTo>
                      <a:cubicBezTo>
                        <a:pt x="221101" y="51012"/>
                        <a:pt x="220457" y="51127"/>
                        <a:pt x="219910" y="50746"/>
                      </a:cubicBezTo>
                      <a:cubicBezTo>
                        <a:pt x="219329" y="50335"/>
                        <a:pt x="219284" y="49732"/>
                        <a:pt x="218833" y="49277"/>
                      </a:cubicBezTo>
                      <a:cubicBezTo>
                        <a:pt x="218367" y="48799"/>
                        <a:pt x="217974" y="49066"/>
                        <a:pt x="217404" y="48785"/>
                      </a:cubicBezTo>
                      <a:cubicBezTo>
                        <a:pt x="216934" y="48551"/>
                        <a:pt x="216890" y="48263"/>
                        <a:pt x="216524" y="47963"/>
                      </a:cubicBezTo>
                      <a:cubicBezTo>
                        <a:pt x="215450" y="47093"/>
                        <a:pt x="214136" y="46638"/>
                        <a:pt x="213115" y="45735"/>
                      </a:cubicBezTo>
                      <a:cubicBezTo>
                        <a:pt x="212197" y="44921"/>
                        <a:pt x="211094" y="43785"/>
                        <a:pt x="210754" y="42597"/>
                      </a:cubicBezTo>
                      <a:cubicBezTo>
                        <a:pt x="210639" y="42224"/>
                        <a:pt x="210706" y="41406"/>
                        <a:pt x="210550" y="41121"/>
                      </a:cubicBezTo>
                      <a:cubicBezTo>
                        <a:pt x="210265" y="40592"/>
                        <a:pt x="209755" y="40743"/>
                        <a:pt x="209499" y="40288"/>
                      </a:cubicBezTo>
                      <a:cubicBezTo>
                        <a:pt x="208918" y="39241"/>
                        <a:pt x="209188" y="37302"/>
                        <a:pt x="208863" y="36110"/>
                      </a:cubicBezTo>
                      <a:cubicBezTo>
                        <a:pt x="208659" y="35367"/>
                        <a:pt x="208367" y="34797"/>
                        <a:pt x="208171" y="33953"/>
                      </a:cubicBezTo>
                      <a:cubicBezTo>
                        <a:pt x="207934" y="32917"/>
                        <a:pt x="207431" y="32477"/>
                        <a:pt x="206846" y="31711"/>
                      </a:cubicBezTo>
                      <a:cubicBezTo>
                        <a:pt x="205691" y="30190"/>
                        <a:pt x="205858" y="29024"/>
                        <a:pt x="203552" y="28932"/>
                      </a:cubicBezTo>
                      <a:cubicBezTo>
                        <a:pt x="202730" y="28895"/>
                        <a:pt x="201320" y="28735"/>
                        <a:pt x="200528" y="28928"/>
                      </a:cubicBezTo>
                      <a:cubicBezTo>
                        <a:pt x="199785" y="29109"/>
                        <a:pt x="199944" y="29513"/>
                        <a:pt x="199429" y="29757"/>
                      </a:cubicBezTo>
                      <a:cubicBezTo>
                        <a:pt x="199200" y="29860"/>
                        <a:pt x="198511" y="29908"/>
                        <a:pt x="198326" y="30019"/>
                      </a:cubicBezTo>
                      <a:cubicBezTo>
                        <a:pt x="197471" y="30508"/>
                        <a:pt x="197742" y="31137"/>
                        <a:pt x="197094" y="31659"/>
                      </a:cubicBezTo>
                      <a:cubicBezTo>
                        <a:pt x="196805" y="31892"/>
                        <a:pt x="196184" y="31862"/>
                        <a:pt x="195836" y="31996"/>
                      </a:cubicBezTo>
                      <a:cubicBezTo>
                        <a:pt x="194929" y="32347"/>
                        <a:pt x="194211" y="33102"/>
                        <a:pt x="193341" y="33398"/>
                      </a:cubicBezTo>
                      <a:cubicBezTo>
                        <a:pt x="194651" y="39470"/>
                        <a:pt x="193911" y="41088"/>
                        <a:pt x="193904" y="42764"/>
                      </a:cubicBezTo>
                      <a:cubicBezTo>
                        <a:pt x="193904" y="44174"/>
                        <a:pt x="193552" y="48170"/>
                        <a:pt x="192376" y="49158"/>
                      </a:cubicBezTo>
                      <a:cubicBezTo>
                        <a:pt x="192172" y="49403"/>
                        <a:pt x="191909" y="49484"/>
                        <a:pt x="191580" y="49414"/>
                      </a:cubicBezTo>
                      <a:cubicBezTo>
                        <a:pt x="190902" y="49469"/>
                        <a:pt x="190396" y="49802"/>
                        <a:pt x="190051" y="50398"/>
                      </a:cubicBezTo>
                      <a:cubicBezTo>
                        <a:pt x="188900" y="51142"/>
                        <a:pt x="188083" y="51889"/>
                        <a:pt x="186636" y="52148"/>
                      </a:cubicBezTo>
                      <a:cubicBezTo>
                        <a:pt x="185769" y="52304"/>
                        <a:pt x="185155" y="52148"/>
                        <a:pt x="184356" y="52459"/>
                      </a:cubicBezTo>
                      <a:cubicBezTo>
                        <a:pt x="183590" y="52759"/>
                        <a:pt x="182890" y="53495"/>
                        <a:pt x="182120" y="53780"/>
                      </a:cubicBezTo>
                      <a:cubicBezTo>
                        <a:pt x="181247" y="54106"/>
                        <a:pt x="179678" y="53858"/>
                        <a:pt x="178993" y="54557"/>
                      </a:cubicBezTo>
                      <a:cubicBezTo>
                        <a:pt x="178660" y="54894"/>
                        <a:pt x="178542" y="55527"/>
                        <a:pt x="178283" y="55934"/>
                      </a:cubicBezTo>
                      <a:cubicBezTo>
                        <a:pt x="177439" y="57273"/>
                        <a:pt x="176377" y="58713"/>
                        <a:pt x="174989" y="59531"/>
                      </a:cubicBezTo>
                      <a:cubicBezTo>
                        <a:pt x="174116" y="60049"/>
                        <a:pt x="174130" y="59941"/>
                        <a:pt x="173383" y="60970"/>
                      </a:cubicBezTo>
                      <a:cubicBezTo>
                        <a:pt x="170933" y="64334"/>
                        <a:pt x="166381" y="64119"/>
                        <a:pt x="162702" y="65381"/>
                      </a:cubicBezTo>
                      <a:cubicBezTo>
                        <a:pt x="161629" y="65755"/>
                        <a:pt x="160693" y="66447"/>
                        <a:pt x="159579" y="66669"/>
                      </a:cubicBezTo>
                      <a:cubicBezTo>
                        <a:pt x="158761" y="66828"/>
                        <a:pt x="157606" y="66680"/>
                        <a:pt x="156766" y="66639"/>
                      </a:cubicBezTo>
                      <a:cubicBezTo>
                        <a:pt x="155445" y="66576"/>
                        <a:pt x="154161" y="66302"/>
                        <a:pt x="152862" y="66084"/>
                      </a:cubicBezTo>
                      <a:cubicBezTo>
                        <a:pt x="151588" y="65866"/>
                        <a:pt x="151614" y="65551"/>
                        <a:pt x="150567" y="64944"/>
                      </a:cubicBezTo>
                      <a:cubicBezTo>
                        <a:pt x="148842" y="63960"/>
                        <a:pt x="147569" y="63671"/>
                        <a:pt x="146119" y="62195"/>
                      </a:cubicBezTo>
                      <a:cubicBezTo>
                        <a:pt x="144586" y="60630"/>
                        <a:pt x="143502" y="59623"/>
                        <a:pt x="143043" y="57322"/>
                      </a:cubicBezTo>
                      <a:cubicBezTo>
                        <a:pt x="142762" y="55904"/>
                        <a:pt x="142799" y="54727"/>
                        <a:pt x="142377" y="53336"/>
                      </a:cubicBezTo>
                      <a:cubicBezTo>
                        <a:pt x="141952" y="51934"/>
                        <a:pt x="141104" y="50835"/>
                        <a:pt x="140771" y="49221"/>
                      </a:cubicBezTo>
                      <a:cubicBezTo>
                        <a:pt x="140379" y="47290"/>
                        <a:pt x="140060" y="46805"/>
                        <a:pt x="138095" y="45980"/>
                      </a:cubicBezTo>
                      <a:cubicBezTo>
                        <a:pt x="135379" y="44847"/>
                        <a:pt x="132785" y="43278"/>
                        <a:pt x="129872" y="42631"/>
                      </a:cubicBezTo>
                      <a:cubicBezTo>
                        <a:pt x="128266" y="42279"/>
                        <a:pt x="126619" y="42227"/>
                        <a:pt x="125016" y="41854"/>
                      </a:cubicBezTo>
                      <a:cubicBezTo>
                        <a:pt x="123173" y="41428"/>
                        <a:pt x="124458" y="41857"/>
                        <a:pt x="123307" y="40736"/>
                      </a:cubicBezTo>
                      <a:cubicBezTo>
                        <a:pt x="122322" y="39763"/>
                        <a:pt x="120931" y="39530"/>
                        <a:pt x="119743" y="39008"/>
                      </a:cubicBezTo>
                      <a:cubicBezTo>
                        <a:pt x="118340" y="38397"/>
                        <a:pt x="117204" y="37269"/>
                        <a:pt x="115861" y="36521"/>
                      </a:cubicBezTo>
                      <a:cubicBezTo>
                        <a:pt x="115020" y="36059"/>
                        <a:pt x="114288" y="35703"/>
                        <a:pt x="113551" y="35060"/>
                      </a:cubicBezTo>
                      <a:cubicBezTo>
                        <a:pt x="112548" y="34175"/>
                        <a:pt x="111671" y="33324"/>
                        <a:pt x="110979" y="32206"/>
                      </a:cubicBezTo>
                      <a:cubicBezTo>
                        <a:pt x="110372" y="31237"/>
                        <a:pt x="110069" y="29768"/>
                        <a:pt x="109162" y="29054"/>
                      </a:cubicBezTo>
                      <a:cubicBezTo>
                        <a:pt x="108696" y="28680"/>
                        <a:pt x="107952" y="28650"/>
                        <a:pt x="107460" y="28288"/>
                      </a:cubicBezTo>
                      <a:cubicBezTo>
                        <a:pt x="106886" y="27869"/>
                        <a:pt x="105979" y="26822"/>
                        <a:pt x="105665" y="26212"/>
                      </a:cubicBezTo>
                      <a:cubicBezTo>
                        <a:pt x="105383" y="25668"/>
                        <a:pt x="105435" y="25016"/>
                        <a:pt x="105169" y="24510"/>
                      </a:cubicBezTo>
                      <a:cubicBezTo>
                        <a:pt x="104939" y="24084"/>
                        <a:pt x="104340" y="23869"/>
                        <a:pt x="104029" y="23484"/>
                      </a:cubicBezTo>
                      <a:cubicBezTo>
                        <a:pt x="103052" y="22263"/>
                        <a:pt x="102889" y="20591"/>
                        <a:pt x="102119" y="19259"/>
                      </a:cubicBezTo>
                      <a:cubicBezTo>
                        <a:pt x="101287" y="17830"/>
                        <a:pt x="99566" y="16032"/>
                        <a:pt x="98185" y="15077"/>
                      </a:cubicBezTo>
                      <a:cubicBezTo>
                        <a:pt x="97031" y="14281"/>
                        <a:pt x="96494" y="13508"/>
                        <a:pt x="95447" y="12479"/>
                      </a:cubicBezTo>
                      <a:cubicBezTo>
                        <a:pt x="94932" y="11972"/>
                        <a:pt x="94329" y="11092"/>
                        <a:pt x="93785" y="10659"/>
                      </a:cubicBezTo>
                      <a:cubicBezTo>
                        <a:pt x="93004" y="10026"/>
                        <a:pt x="93100" y="10474"/>
                        <a:pt x="91968" y="10033"/>
                      </a:cubicBezTo>
                      <a:cubicBezTo>
                        <a:pt x="90673" y="9530"/>
                        <a:pt x="89681" y="8239"/>
                        <a:pt x="88508" y="7495"/>
                      </a:cubicBezTo>
                      <a:cubicBezTo>
                        <a:pt x="87860" y="7084"/>
                        <a:pt x="86953" y="6744"/>
                        <a:pt x="86417" y="6170"/>
                      </a:cubicBezTo>
                      <a:cubicBezTo>
                        <a:pt x="85688" y="5400"/>
                        <a:pt x="86106" y="4575"/>
                        <a:pt x="84936" y="4120"/>
                      </a:cubicBezTo>
                      <a:cubicBezTo>
                        <a:pt x="84000" y="3754"/>
                        <a:pt x="82934" y="4068"/>
                        <a:pt x="81990" y="3509"/>
                      </a:cubicBezTo>
                      <a:cubicBezTo>
                        <a:pt x="81520" y="3228"/>
                        <a:pt x="81435" y="2799"/>
                        <a:pt x="80965" y="2510"/>
                      </a:cubicBezTo>
                      <a:cubicBezTo>
                        <a:pt x="80195" y="2040"/>
                        <a:pt x="79215" y="2074"/>
                        <a:pt x="78401" y="1729"/>
                      </a:cubicBezTo>
                      <a:cubicBezTo>
                        <a:pt x="77535" y="1356"/>
                        <a:pt x="76950" y="597"/>
                        <a:pt x="76128" y="253"/>
                      </a:cubicBezTo>
                      <a:cubicBezTo>
                        <a:pt x="75088" y="-173"/>
                        <a:pt x="72883" y="172"/>
                        <a:pt x="71909" y="175"/>
                      </a:cubicBezTo>
                      <a:cubicBezTo>
                        <a:pt x="69496" y="179"/>
                        <a:pt x="66632" y="-269"/>
                        <a:pt x="64289" y="253"/>
                      </a:cubicBezTo>
                      <a:cubicBezTo>
                        <a:pt x="62924" y="564"/>
                        <a:pt x="61691" y="1567"/>
                        <a:pt x="60174" y="1755"/>
                      </a:cubicBezTo>
                      <a:cubicBezTo>
                        <a:pt x="59722" y="1811"/>
                        <a:pt x="59241" y="1755"/>
                        <a:pt x="58812" y="1807"/>
                      </a:cubicBezTo>
                      <a:cubicBezTo>
                        <a:pt x="57565" y="1951"/>
                        <a:pt x="56558" y="2562"/>
                        <a:pt x="55385" y="2836"/>
                      </a:cubicBezTo>
                      <a:cubicBezTo>
                        <a:pt x="53046" y="3384"/>
                        <a:pt x="50822" y="4201"/>
                        <a:pt x="48468" y="4768"/>
                      </a:cubicBezTo>
                      <a:cubicBezTo>
                        <a:pt x="47291" y="5049"/>
                        <a:pt x="46573" y="5078"/>
                        <a:pt x="45326" y="5130"/>
                      </a:cubicBezTo>
                      <a:cubicBezTo>
                        <a:pt x="44027" y="5182"/>
                        <a:pt x="43209" y="5741"/>
                        <a:pt x="42029" y="6237"/>
                      </a:cubicBezTo>
                      <a:cubicBezTo>
                        <a:pt x="39797" y="7180"/>
                        <a:pt x="38487" y="8660"/>
                        <a:pt x="36152" y="9301"/>
                      </a:cubicBezTo>
                      <a:cubicBezTo>
                        <a:pt x="33905" y="9922"/>
                        <a:pt x="31881" y="10736"/>
                        <a:pt x="29809" y="11684"/>
                      </a:cubicBezTo>
                      <a:cubicBezTo>
                        <a:pt x="27592" y="12698"/>
                        <a:pt x="25553" y="13800"/>
                        <a:pt x="23462" y="15081"/>
                      </a:cubicBezTo>
                      <a:cubicBezTo>
                        <a:pt x="21866" y="16054"/>
                        <a:pt x="21607" y="16635"/>
                        <a:pt x="20675" y="17919"/>
                      </a:cubicBezTo>
                      <a:cubicBezTo>
                        <a:pt x="20105" y="18711"/>
                        <a:pt x="19598" y="19018"/>
                        <a:pt x="18909" y="19643"/>
                      </a:cubicBezTo>
                      <a:cubicBezTo>
                        <a:pt x="17122" y="21253"/>
                        <a:pt x="15597" y="23118"/>
                        <a:pt x="15560" y="25520"/>
                      </a:cubicBezTo>
                      <a:cubicBezTo>
                        <a:pt x="15531" y="27307"/>
                        <a:pt x="15560" y="29098"/>
                        <a:pt x="15560" y="30882"/>
                      </a:cubicBezTo>
                      <a:cubicBezTo>
                        <a:pt x="15560" y="32665"/>
                        <a:pt x="15582" y="34397"/>
                        <a:pt x="15564" y="36151"/>
                      </a:cubicBezTo>
                      <a:cubicBezTo>
                        <a:pt x="15538" y="38249"/>
                        <a:pt x="16241" y="39174"/>
                        <a:pt x="17111" y="41065"/>
                      </a:cubicBezTo>
                      <a:cubicBezTo>
                        <a:pt x="17958" y="42905"/>
                        <a:pt x="18314" y="44559"/>
                        <a:pt x="19838" y="46013"/>
                      </a:cubicBezTo>
                      <a:cubicBezTo>
                        <a:pt x="21393" y="47489"/>
                        <a:pt x="23032" y="49062"/>
                        <a:pt x="24109" y="50905"/>
                      </a:cubicBezTo>
                      <a:cubicBezTo>
                        <a:pt x="25441" y="53184"/>
                        <a:pt x="26881" y="55320"/>
                        <a:pt x="28406" y="57481"/>
                      </a:cubicBezTo>
                      <a:cubicBezTo>
                        <a:pt x="29253" y="58698"/>
                        <a:pt x="29897" y="59046"/>
                        <a:pt x="30971" y="59871"/>
                      </a:cubicBezTo>
                      <a:cubicBezTo>
                        <a:pt x="31648" y="60393"/>
                        <a:pt x="31896" y="60881"/>
                        <a:pt x="32569" y="61533"/>
                      </a:cubicBezTo>
                      <a:cubicBezTo>
                        <a:pt x="33191" y="62132"/>
                        <a:pt x="34305" y="62210"/>
                        <a:pt x="34816" y="62817"/>
                      </a:cubicBezTo>
                      <a:cubicBezTo>
                        <a:pt x="35189" y="63246"/>
                        <a:pt x="35104" y="64116"/>
                        <a:pt x="35463" y="64582"/>
                      </a:cubicBezTo>
                      <a:cubicBezTo>
                        <a:pt x="35944" y="65204"/>
                        <a:pt x="36670" y="65326"/>
                        <a:pt x="37073" y="65999"/>
                      </a:cubicBezTo>
                      <a:cubicBezTo>
                        <a:pt x="37488" y="66699"/>
                        <a:pt x="37240" y="68271"/>
                        <a:pt x="37051" y="69008"/>
                      </a:cubicBezTo>
                      <a:cubicBezTo>
                        <a:pt x="36611" y="70750"/>
                        <a:pt x="35219" y="71365"/>
                        <a:pt x="34401" y="72823"/>
                      </a:cubicBezTo>
                      <a:close/>
                    </a:path>
                  </a:pathLst>
                </a:custGeom>
                <a:grpFill/>
                <a:ln w="369" cap="flat">
                  <a:noFill/>
                  <a:prstDash val="solid"/>
                  <a:miter/>
                </a:ln>
              </p:spPr>
              <p:txBody>
                <a:bodyPr rtlCol="0" anchor="ctr"/>
                <a:lstStyle/>
                <a:p>
                  <a:endParaRPr lang="de-DE"/>
                </a:p>
              </p:txBody>
            </p:sp>
            <p:sp>
              <p:nvSpPr>
                <p:cNvPr id="259" name="Freihandform 258">
                  <a:extLst>
                    <a:ext uri="{FF2B5EF4-FFF2-40B4-BE49-F238E27FC236}">
                      <a16:creationId xmlns:a16="http://schemas.microsoft.com/office/drawing/2014/main" id="{93B9EB87-C8B5-7CB6-C340-0E56A8F6AAE1}"/>
                    </a:ext>
                  </a:extLst>
                </p:cNvPr>
                <p:cNvSpPr/>
                <p:nvPr/>
              </p:nvSpPr>
              <p:spPr>
                <a:xfrm>
                  <a:off x="2183046" y="4618233"/>
                  <a:ext cx="18751" cy="22590"/>
                </a:xfrm>
                <a:custGeom>
                  <a:avLst/>
                  <a:gdLst>
                    <a:gd name="connsiteX0" fmla="*/ 929 w 18751"/>
                    <a:gd name="connsiteY0" fmla="*/ 11899 h 22590"/>
                    <a:gd name="connsiteX1" fmla="*/ 1488 w 18751"/>
                    <a:gd name="connsiteY1" fmla="*/ 13886 h 22590"/>
                    <a:gd name="connsiteX2" fmla="*/ 3283 w 18751"/>
                    <a:gd name="connsiteY2" fmla="*/ 15899 h 22590"/>
                    <a:gd name="connsiteX3" fmla="*/ 5581 w 18751"/>
                    <a:gd name="connsiteY3" fmla="*/ 17016 h 22590"/>
                    <a:gd name="connsiteX4" fmla="*/ 6451 w 18751"/>
                    <a:gd name="connsiteY4" fmla="*/ 17838 h 22590"/>
                    <a:gd name="connsiteX5" fmla="*/ 6817 w 18751"/>
                    <a:gd name="connsiteY5" fmla="*/ 18955 h 22590"/>
                    <a:gd name="connsiteX6" fmla="*/ 6873 w 18751"/>
                    <a:gd name="connsiteY6" fmla="*/ 20062 h 22590"/>
                    <a:gd name="connsiteX7" fmla="*/ 7617 w 18751"/>
                    <a:gd name="connsiteY7" fmla="*/ 21294 h 22590"/>
                    <a:gd name="connsiteX8" fmla="*/ 7980 w 18751"/>
                    <a:gd name="connsiteY8" fmla="*/ 22497 h 22590"/>
                    <a:gd name="connsiteX9" fmla="*/ 9208 w 18751"/>
                    <a:gd name="connsiteY9" fmla="*/ 22560 h 22590"/>
                    <a:gd name="connsiteX10" fmla="*/ 10307 w 18751"/>
                    <a:gd name="connsiteY10" fmla="*/ 22208 h 22590"/>
                    <a:gd name="connsiteX11" fmla="*/ 11906 w 18751"/>
                    <a:gd name="connsiteY11" fmla="*/ 20317 h 22590"/>
                    <a:gd name="connsiteX12" fmla="*/ 12816 w 18751"/>
                    <a:gd name="connsiteY12" fmla="*/ 16498 h 22590"/>
                    <a:gd name="connsiteX13" fmla="*/ 13179 w 18751"/>
                    <a:gd name="connsiteY13" fmla="*/ 15244 h 22590"/>
                    <a:gd name="connsiteX14" fmla="*/ 14656 w 18751"/>
                    <a:gd name="connsiteY14" fmla="*/ 13301 h 22590"/>
                    <a:gd name="connsiteX15" fmla="*/ 15496 w 18751"/>
                    <a:gd name="connsiteY15" fmla="*/ 12968 h 22590"/>
                    <a:gd name="connsiteX16" fmla="*/ 16033 w 18751"/>
                    <a:gd name="connsiteY16" fmla="*/ 12113 h 22590"/>
                    <a:gd name="connsiteX17" fmla="*/ 16887 w 18751"/>
                    <a:gd name="connsiteY17" fmla="*/ 11584 h 22590"/>
                    <a:gd name="connsiteX18" fmla="*/ 17579 w 18751"/>
                    <a:gd name="connsiteY18" fmla="*/ 10263 h 22590"/>
                    <a:gd name="connsiteX19" fmla="*/ 18668 w 18751"/>
                    <a:gd name="connsiteY19" fmla="*/ 9175 h 22590"/>
                    <a:gd name="connsiteX20" fmla="*/ 18457 w 18751"/>
                    <a:gd name="connsiteY20" fmla="*/ 7773 h 22590"/>
                    <a:gd name="connsiteX21" fmla="*/ 16521 w 18751"/>
                    <a:gd name="connsiteY21" fmla="*/ 5830 h 22590"/>
                    <a:gd name="connsiteX22" fmla="*/ 14278 w 18751"/>
                    <a:gd name="connsiteY22" fmla="*/ 4661 h 22590"/>
                    <a:gd name="connsiteX23" fmla="*/ 12513 w 18751"/>
                    <a:gd name="connsiteY23" fmla="*/ 2536 h 22590"/>
                    <a:gd name="connsiteX24" fmla="*/ 9671 w 18751"/>
                    <a:gd name="connsiteY24" fmla="*/ 768 h 22590"/>
                    <a:gd name="connsiteX25" fmla="*/ 8009 w 18751"/>
                    <a:gd name="connsiteY25" fmla="*/ 102 h 22590"/>
                    <a:gd name="connsiteX26" fmla="*/ 6137 w 18751"/>
                    <a:gd name="connsiteY26" fmla="*/ 28 h 22590"/>
                    <a:gd name="connsiteX27" fmla="*/ 4238 w 18751"/>
                    <a:gd name="connsiteY27" fmla="*/ 298 h 22590"/>
                    <a:gd name="connsiteX28" fmla="*/ 2761 w 18751"/>
                    <a:gd name="connsiteY28" fmla="*/ 1415 h 22590"/>
                    <a:gd name="connsiteX29" fmla="*/ 1518 w 18751"/>
                    <a:gd name="connsiteY29" fmla="*/ 2618 h 22590"/>
                    <a:gd name="connsiteX30" fmla="*/ 260 w 18751"/>
                    <a:gd name="connsiteY30" fmla="*/ 4094 h 22590"/>
                    <a:gd name="connsiteX31" fmla="*/ 237 w 18751"/>
                    <a:gd name="connsiteY31" fmla="*/ 11125 h 22590"/>
                    <a:gd name="connsiteX32" fmla="*/ 926 w 18751"/>
                    <a:gd name="connsiteY32" fmla="*/ 11891 h 2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51" h="22590">
                      <a:moveTo>
                        <a:pt x="929" y="11899"/>
                      </a:moveTo>
                      <a:cubicBezTo>
                        <a:pt x="1277" y="12446"/>
                        <a:pt x="1063" y="13249"/>
                        <a:pt x="1488" y="13886"/>
                      </a:cubicBezTo>
                      <a:cubicBezTo>
                        <a:pt x="1995" y="14652"/>
                        <a:pt x="2684" y="15233"/>
                        <a:pt x="3283" y="15899"/>
                      </a:cubicBezTo>
                      <a:cubicBezTo>
                        <a:pt x="4038" y="16742"/>
                        <a:pt x="4597" y="16643"/>
                        <a:pt x="5581" y="17016"/>
                      </a:cubicBezTo>
                      <a:cubicBezTo>
                        <a:pt x="6170" y="17238"/>
                        <a:pt x="6214" y="17042"/>
                        <a:pt x="6451" y="17838"/>
                      </a:cubicBezTo>
                      <a:cubicBezTo>
                        <a:pt x="6503" y="18008"/>
                        <a:pt x="6784" y="18789"/>
                        <a:pt x="6817" y="18955"/>
                      </a:cubicBezTo>
                      <a:cubicBezTo>
                        <a:pt x="6895" y="19333"/>
                        <a:pt x="6821" y="19681"/>
                        <a:pt x="6873" y="20062"/>
                      </a:cubicBezTo>
                      <a:cubicBezTo>
                        <a:pt x="6980" y="20832"/>
                        <a:pt x="7376" y="20761"/>
                        <a:pt x="7617" y="21294"/>
                      </a:cubicBezTo>
                      <a:cubicBezTo>
                        <a:pt x="7824" y="21749"/>
                        <a:pt x="7413" y="22142"/>
                        <a:pt x="7980" y="22497"/>
                      </a:cubicBezTo>
                      <a:cubicBezTo>
                        <a:pt x="8239" y="22652"/>
                        <a:pt x="8942" y="22571"/>
                        <a:pt x="9208" y="22560"/>
                      </a:cubicBezTo>
                      <a:cubicBezTo>
                        <a:pt x="9974" y="22530"/>
                        <a:pt x="9845" y="22519"/>
                        <a:pt x="10307" y="22208"/>
                      </a:cubicBezTo>
                      <a:cubicBezTo>
                        <a:pt x="10948" y="21779"/>
                        <a:pt x="11514" y="20980"/>
                        <a:pt x="11906" y="20317"/>
                      </a:cubicBezTo>
                      <a:cubicBezTo>
                        <a:pt x="12617" y="19100"/>
                        <a:pt x="12805" y="17864"/>
                        <a:pt x="12816" y="16498"/>
                      </a:cubicBezTo>
                      <a:cubicBezTo>
                        <a:pt x="12828" y="15692"/>
                        <a:pt x="12805" y="15851"/>
                        <a:pt x="13179" y="15244"/>
                      </a:cubicBezTo>
                      <a:cubicBezTo>
                        <a:pt x="13590" y="14578"/>
                        <a:pt x="13856" y="13660"/>
                        <a:pt x="14656" y="13301"/>
                      </a:cubicBezTo>
                      <a:cubicBezTo>
                        <a:pt x="15085" y="13109"/>
                        <a:pt x="15085" y="13416"/>
                        <a:pt x="15496" y="12968"/>
                      </a:cubicBezTo>
                      <a:cubicBezTo>
                        <a:pt x="15725" y="12724"/>
                        <a:pt x="15777" y="12369"/>
                        <a:pt x="16033" y="12113"/>
                      </a:cubicBezTo>
                      <a:cubicBezTo>
                        <a:pt x="16288" y="11865"/>
                        <a:pt x="16647" y="11802"/>
                        <a:pt x="16887" y="11584"/>
                      </a:cubicBezTo>
                      <a:cubicBezTo>
                        <a:pt x="17324" y="11196"/>
                        <a:pt x="17209" y="10740"/>
                        <a:pt x="17579" y="10263"/>
                      </a:cubicBezTo>
                      <a:cubicBezTo>
                        <a:pt x="17905" y="9845"/>
                        <a:pt x="18464" y="9786"/>
                        <a:pt x="18668" y="9175"/>
                      </a:cubicBezTo>
                      <a:cubicBezTo>
                        <a:pt x="18860" y="8605"/>
                        <a:pt x="18693" y="8265"/>
                        <a:pt x="18457" y="7773"/>
                      </a:cubicBezTo>
                      <a:cubicBezTo>
                        <a:pt x="18072" y="6992"/>
                        <a:pt x="17291" y="6241"/>
                        <a:pt x="16521" y="5830"/>
                      </a:cubicBezTo>
                      <a:cubicBezTo>
                        <a:pt x="15740" y="5415"/>
                        <a:pt x="14952" y="5327"/>
                        <a:pt x="14278" y="4661"/>
                      </a:cubicBezTo>
                      <a:cubicBezTo>
                        <a:pt x="13534" y="3917"/>
                        <a:pt x="13771" y="2548"/>
                        <a:pt x="12513" y="2536"/>
                      </a:cubicBezTo>
                      <a:cubicBezTo>
                        <a:pt x="12446" y="1574"/>
                        <a:pt x="10426" y="942"/>
                        <a:pt x="9671" y="768"/>
                      </a:cubicBezTo>
                      <a:cubicBezTo>
                        <a:pt x="9060" y="623"/>
                        <a:pt x="8605" y="279"/>
                        <a:pt x="8009" y="102"/>
                      </a:cubicBezTo>
                      <a:cubicBezTo>
                        <a:pt x="7428" y="-76"/>
                        <a:pt x="6736" y="35"/>
                        <a:pt x="6137" y="28"/>
                      </a:cubicBezTo>
                      <a:cubicBezTo>
                        <a:pt x="5308" y="24"/>
                        <a:pt x="4874" y="-21"/>
                        <a:pt x="4238" y="298"/>
                      </a:cubicBezTo>
                      <a:cubicBezTo>
                        <a:pt x="3598" y="620"/>
                        <a:pt x="3276" y="986"/>
                        <a:pt x="2761" y="1415"/>
                      </a:cubicBezTo>
                      <a:cubicBezTo>
                        <a:pt x="2299" y="1804"/>
                        <a:pt x="1947" y="2218"/>
                        <a:pt x="1518" y="2618"/>
                      </a:cubicBezTo>
                      <a:cubicBezTo>
                        <a:pt x="1015" y="3088"/>
                        <a:pt x="145" y="3225"/>
                        <a:pt x="260" y="4094"/>
                      </a:cubicBezTo>
                      <a:cubicBezTo>
                        <a:pt x="-99" y="9338"/>
                        <a:pt x="-66" y="10385"/>
                        <a:pt x="237" y="11125"/>
                      </a:cubicBezTo>
                      <a:cubicBezTo>
                        <a:pt x="389" y="11492"/>
                        <a:pt x="704" y="11540"/>
                        <a:pt x="926" y="11891"/>
                      </a:cubicBezTo>
                      <a:close/>
                    </a:path>
                  </a:pathLst>
                </a:custGeom>
                <a:grpFill/>
                <a:ln w="369" cap="flat">
                  <a:noFill/>
                  <a:prstDash val="solid"/>
                  <a:miter/>
                </a:ln>
              </p:spPr>
              <p:txBody>
                <a:bodyPr rtlCol="0" anchor="ctr"/>
                <a:lstStyle/>
                <a:p>
                  <a:endParaRPr lang="de-DE"/>
                </a:p>
              </p:txBody>
            </p:sp>
            <p:sp>
              <p:nvSpPr>
                <p:cNvPr id="260" name="Freihandform 259">
                  <a:extLst>
                    <a:ext uri="{FF2B5EF4-FFF2-40B4-BE49-F238E27FC236}">
                      <a16:creationId xmlns:a16="http://schemas.microsoft.com/office/drawing/2014/main" id="{851D936C-8A02-DEB1-A0C0-4165F5CFDBCD}"/>
                    </a:ext>
                  </a:extLst>
                </p:cNvPr>
                <p:cNvSpPr/>
                <p:nvPr/>
              </p:nvSpPr>
              <p:spPr>
                <a:xfrm>
                  <a:off x="2144731" y="4630395"/>
                  <a:ext cx="31267" cy="21302"/>
                </a:xfrm>
                <a:custGeom>
                  <a:avLst/>
                  <a:gdLst>
                    <a:gd name="connsiteX0" fmla="*/ 3612 w 31267"/>
                    <a:gd name="connsiteY0" fmla="*/ 12899 h 21302"/>
                    <a:gd name="connsiteX1" fmla="*/ 4615 w 31267"/>
                    <a:gd name="connsiteY1" fmla="*/ 14531 h 21302"/>
                    <a:gd name="connsiteX2" fmla="*/ 4826 w 31267"/>
                    <a:gd name="connsiteY2" fmla="*/ 15501 h 21302"/>
                    <a:gd name="connsiteX3" fmla="*/ 5277 w 31267"/>
                    <a:gd name="connsiteY3" fmla="*/ 16041 h 21302"/>
                    <a:gd name="connsiteX4" fmla="*/ 5366 w 31267"/>
                    <a:gd name="connsiteY4" fmla="*/ 16874 h 21302"/>
                    <a:gd name="connsiteX5" fmla="*/ 7157 w 31267"/>
                    <a:gd name="connsiteY5" fmla="*/ 17869 h 21302"/>
                    <a:gd name="connsiteX6" fmla="*/ 7457 w 31267"/>
                    <a:gd name="connsiteY6" fmla="*/ 18735 h 21302"/>
                    <a:gd name="connsiteX7" fmla="*/ 8849 w 31267"/>
                    <a:gd name="connsiteY7" fmla="*/ 19771 h 21302"/>
                    <a:gd name="connsiteX8" fmla="*/ 12675 w 31267"/>
                    <a:gd name="connsiteY8" fmla="*/ 21044 h 21302"/>
                    <a:gd name="connsiteX9" fmla="*/ 13360 w 31267"/>
                    <a:gd name="connsiteY9" fmla="*/ 20100 h 21302"/>
                    <a:gd name="connsiteX10" fmla="*/ 14241 w 31267"/>
                    <a:gd name="connsiteY10" fmla="*/ 19253 h 21302"/>
                    <a:gd name="connsiteX11" fmla="*/ 14666 w 31267"/>
                    <a:gd name="connsiteY11" fmla="*/ 17503 h 21302"/>
                    <a:gd name="connsiteX12" fmla="*/ 16446 w 31267"/>
                    <a:gd name="connsiteY12" fmla="*/ 14820 h 21302"/>
                    <a:gd name="connsiteX13" fmla="*/ 20525 w 31267"/>
                    <a:gd name="connsiteY13" fmla="*/ 13358 h 21302"/>
                    <a:gd name="connsiteX14" fmla="*/ 26387 w 31267"/>
                    <a:gd name="connsiteY14" fmla="*/ 12984 h 21302"/>
                    <a:gd name="connsiteX15" fmla="*/ 28515 w 31267"/>
                    <a:gd name="connsiteY15" fmla="*/ 13007 h 21302"/>
                    <a:gd name="connsiteX16" fmla="*/ 30783 w 31267"/>
                    <a:gd name="connsiteY16" fmla="*/ 12551 h 21302"/>
                    <a:gd name="connsiteX17" fmla="*/ 30369 w 31267"/>
                    <a:gd name="connsiteY17" fmla="*/ 10501 h 21302"/>
                    <a:gd name="connsiteX18" fmla="*/ 28696 w 31267"/>
                    <a:gd name="connsiteY18" fmla="*/ 7726 h 21302"/>
                    <a:gd name="connsiteX19" fmla="*/ 24152 w 31267"/>
                    <a:gd name="connsiteY19" fmla="*/ 3189 h 21302"/>
                    <a:gd name="connsiteX20" fmla="*/ 19625 w 31267"/>
                    <a:gd name="connsiteY20" fmla="*/ 3356 h 21302"/>
                    <a:gd name="connsiteX21" fmla="*/ 18300 w 31267"/>
                    <a:gd name="connsiteY21" fmla="*/ 3019 h 21302"/>
                    <a:gd name="connsiteX22" fmla="*/ 15747 w 31267"/>
                    <a:gd name="connsiteY22" fmla="*/ 3045 h 21302"/>
                    <a:gd name="connsiteX23" fmla="*/ 13752 w 31267"/>
                    <a:gd name="connsiteY23" fmla="*/ 2016 h 21302"/>
                    <a:gd name="connsiteX24" fmla="*/ 12076 w 31267"/>
                    <a:gd name="connsiteY24" fmla="*/ 1091 h 21302"/>
                    <a:gd name="connsiteX25" fmla="*/ 10891 w 31267"/>
                    <a:gd name="connsiteY25" fmla="*/ 40 h 21302"/>
                    <a:gd name="connsiteX26" fmla="*/ 9404 w 31267"/>
                    <a:gd name="connsiteY26" fmla="*/ 66 h 21302"/>
                    <a:gd name="connsiteX27" fmla="*/ 5429 w 31267"/>
                    <a:gd name="connsiteY27" fmla="*/ 347 h 21302"/>
                    <a:gd name="connsiteX28" fmla="*/ 3860 w 31267"/>
                    <a:gd name="connsiteY28" fmla="*/ 1169 h 21302"/>
                    <a:gd name="connsiteX29" fmla="*/ 2923 w 31267"/>
                    <a:gd name="connsiteY29" fmla="*/ 2853 h 21302"/>
                    <a:gd name="connsiteX30" fmla="*/ 1739 w 31267"/>
                    <a:gd name="connsiteY30" fmla="*/ 4133 h 21302"/>
                    <a:gd name="connsiteX31" fmla="*/ 1103 w 31267"/>
                    <a:gd name="connsiteY31" fmla="*/ 5236 h 21302"/>
                    <a:gd name="connsiteX32" fmla="*/ 548 w 31267"/>
                    <a:gd name="connsiteY32" fmla="*/ 9669 h 21302"/>
                    <a:gd name="connsiteX33" fmla="*/ 2531 w 31267"/>
                    <a:gd name="connsiteY33" fmla="*/ 11027 h 21302"/>
                    <a:gd name="connsiteX34" fmla="*/ 3612 w 31267"/>
                    <a:gd name="connsiteY34" fmla="*/ 12910 h 2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267" h="21302">
                      <a:moveTo>
                        <a:pt x="3612" y="12899"/>
                      </a:moveTo>
                      <a:cubicBezTo>
                        <a:pt x="3960" y="13421"/>
                        <a:pt x="4363" y="13947"/>
                        <a:pt x="4615" y="14531"/>
                      </a:cubicBezTo>
                      <a:cubicBezTo>
                        <a:pt x="4567" y="14890"/>
                        <a:pt x="4641" y="15216"/>
                        <a:pt x="4826" y="15501"/>
                      </a:cubicBezTo>
                      <a:cubicBezTo>
                        <a:pt x="4903" y="15738"/>
                        <a:pt x="5055" y="15919"/>
                        <a:pt x="5277" y="16041"/>
                      </a:cubicBezTo>
                      <a:cubicBezTo>
                        <a:pt x="5359" y="16270"/>
                        <a:pt x="5251" y="16692"/>
                        <a:pt x="5366" y="16874"/>
                      </a:cubicBezTo>
                      <a:cubicBezTo>
                        <a:pt x="5706" y="17429"/>
                        <a:pt x="6713" y="17240"/>
                        <a:pt x="7157" y="17869"/>
                      </a:cubicBezTo>
                      <a:cubicBezTo>
                        <a:pt x="7324" y="18102"/>
                        <a:pt x="7290" y="18491"/>
                        <a:pt x="7457" y="18735"/>
                      </a:cubicBezTo>
                      <a:cubicBezTo>
                        <a:pt x="7798" y="19264"/>
                        <a:pt x="8297" y="19427"/>
                        <a:pt x="8849" y="19771"/>
                      </a:cubicBezTo>
                      <a:cubicBezTo>
                        <a:pt x="9874" y="20404"/>
                        <a:pt x="11250" y="21903"/>
                        <a:pt x="12675" y="21044"/>
                      </a:cubicBezTo>
                      <a:cubicBezTo>
                        <a:pt x="12945" y="20885"/>
                        <a:pt x="13130" y="20345"/>
                        <a:pt x="13360" y="20100"/>
                      </a:cubicBezTo>
                      <a:cubicBezTo>
                        <a:pt x="13674" y="19778"/>
                        <a:pt x="14022" y="19638"/>
                        <a:pt x="14241" y="19253"/>
                      </a:cubicBezTo>
                      <a:cubicBezTo>
                        <a:pt x="14529" y="18757"/>
                        <a:pt x="14526" y="18050"/>
                        <a:pt x="14666" y="17503"/>
                      </a:cubicBezTo>
                      <a:cubicBezTo>
                        <a:pt x="14962" y="16344"/>
                        <a:pt x="15714" y="15723"/>
                        <a:pt x="16446" y="14820"/>
                      </a:cubicBezTo>
                      <a:cubicBezTo>
                        <a:pt x="17390" y="13669"/>
                        <a:pt x="19259" y="13850"/>
                        <a:pt x="20525" y="13358"/>
                      </a:cubicBezTo>
                      <a:cubicBezTo>
                        <a:pt x="22275" y="12670"/>
                        <a:pt x="24511" y="12984"/>
                        <a:pt x="26387" y="12984"/>
                      </a:cubicBezTo>
                      <a:cubicBezTo>
                        <a:pt x="27071" y="12984"/>
                        <a:pt x="27849" y="13099"/>
                        <a:pt x="28515" y="13007"/>
                      </a:cubicBezTo>
                      <a:cubicBezTo>
                        <a:pt x="28955" y="12944"/>
                        <a:pt x="30465" y="12759"/>
                        <a:pt x="30783" y="12551"/>
                      </a:cubicBezTo>
                      <a:cubicBezTo>
                        <a:pt x="31831" y="11885"/>
                        <a:pt x="30935" y="11071"/>
                        <a:pt x="30369" y="10501"/>
                      </a:cubicBezTo>
                      <a:cubicBezTo>
                        <a:pt x="29514" y="9643"/>
                        <a:pt x="29174" y="8721"/>
                        <a:pt x="28696" y="7726"/>
                      </a:cubicBezTo>
                      <a:cubicBezTo>
                        <a:pt x="27904" y="6094"/>
                        <a:pt x="25972" y="3759"/>
                        <a:pt x="24152" y="3189"/>
                      </a:cubicBezTo>
                      <a:cubicBezTo>
                        <a:pt x="22638" y="2712"/>
                        <a:pt x="21206" y="3681"/>
                        <a:pt x="19625" y="3356"/>
                      </a:cubicBezTo>
                      <a:cubicBezTo>
                        <a:pt x="19104" y="3252"/>
                        <a:pt x="18967" y="3034"/>
                        <a:pt x="18300" y="3019"/>
                      </a:cubicBezTo>
                      <a:cubicBezTo>
                        <a:pt x="17512" y="2997"/>
                        <a:pt x="16520" y="3204"/>
                        <a:pt x="15747" y="3045"/>
                      </a:cubicBezTo>
                      <a:cubicBezTo>
                        <a:pt x="15047" y="2901"/>
                        <a:pt x="14407" y="2331"/>
                        <a:pt x="13752" y="2016"/>
                      </a:cubicBezTo>
                      <a:cubicBezTo>
                        <a:pt x="13193" y="1742"/>
                        <a:pt x="12560" y="1487"/>
                        <a:pt x="12076" y="1091"/>
                      </a:cubicBezTo>
                      <a:cubicBezTo>
                        <a:pt x="11661" y="758"/>
                        <a:pt x="11424" y="181"/>
                        <a:pt x="10891" y="40"/>
                      </a:cubicBezTo>
                      <a:cubicBezTo>
                        <a:pt x="10481" y="-63"/>
                        <a:pt x="9837" y="66"/>
                        <a:pt x="9404" y="66"/>
                      </a:cubicBezTo>
                      <a:cubicBezTo>
                        <a:pt x="8016" y="66"/>
                        <a:pt x="6761" y="36"/>
                        <a:pt x="5429" y="347"/>
                      </a:cubicBezTo>
                      <a:cubicBezTo>
                        <a:pt x="4692" y="525"/>
                        <a:pt x="4407" y="617"/>
                        <a:pt x="3860" y="1169"/>
                      </a:cubicBezTo>
                      <a:cubicBezTo>
                        <a:pt x="3245" y="1783"/>
                        <a:pt x="3345" y="2220"/>
                        <a:pt x="2923" y="2853"/>
                      </a:cubicBezTo>
                      <a:cubicBezTo>
                        <a:pt x="2550" y="3411"/>
                        <a:pt x="2032" y="3463"/>
                        <a:pt x="1739" y="4133"/>
                      </a:cubicBezTo>
                      <a:cubicBezTo>
                        <a:pt x="1484" y="4692"/>
                        <a:pt x="1517" y="4792"/>
                        <a:pt x="1103" y="5236"/>
                      </a:cubicBezTo>
                      <a:cubicBezTo>
                        <a:pt x="100" y="6316"/>
                        <a:pt x="-496" y="8311"/>
                        <a:pt x="548" y="9669"/>
                      </a:cubicBezTo>
                      <a:cubicBezTo>
                        <a:pt x="1314" y="9950"/>
                        <a:pt x="2061" y="10331"/>
                        <a:pt x="2531" y="11027"/>
                      </a:cubicBezTo>
                      <a:cubicBezTo>
                        <a:pt x="2923" y="11608"/>
                        <a:pt x="3216" y="12307"/>
                        <a:pt x="3612" y="12910"/>
                      </a:cubicBezTo>
                      <a:close/>
                    </a:path>
                  </a:pathLst>
                </a:custGeom>
                <a:grpFill/>
                <a:ln w="369" cap="flat">
                  <a:noFill/>
                  <a:prstDash val="solid"/>
                  <a:miter/>
                </a:ln>
              </p:spPr>
              <p:txBody>
                <a:bodyPr rtlCol="0" anchor="ctr"/>
                <a:lstStyle/>
                <a:p>
                  <a:endParaRPr lang="de-DE"/>
                </a:p>
              </p:txBody>
            </p:sp>
            <p:sp>
              <p:nvSpPr>
                <p:cNvPr id="261" name="Freihandform 260">
                  <a:extLst>
                    <a:ext uri="{FF2B5EF4-FFF2-40B4-BE49-F238E27FC236}">
                      <a16:creationId xmlns:a16="http://schemas.microsoft.com/office/drawing/2014/main" id="{2AB275DF-E200-8B97-2D37-93048330A26A}"/>
                    </a:ext>
                  </a:extLst>
                </p:cNvPr>
                <p:cNvSpPr/>
                <p:nvPr/>
              </p:nvSpPr>
              <p:spPr>
                <a:xfrm>
                  <a:off x="2265280" y="4213019"/>
                  <a:ext cx="9877" cy="21163"/>
                </a:xfrm>
                <a:custGeom>
                  <a:avLst/>
                  <a:gdLst>
                    <a:gd name="connsiteX0" fmla="*/ 1879 w 9877"/>
                    <a:gd name="connsiteY0" fmla="*/ 2490 h 21163"/>
                    <a:gd name="connsiteX1" fmla="*/ 10 w 9877"/>
                    <a:gd name="connsiteY1" fmla="*/ 4552 h 21163"/>
                    <a:gd name="connsiteX2" fmla="*/ 240 w 9877"/>
                    <a:gd name="connsiteY2" fmla="*/ 5913 h 21163"/>
                    <a:gd name="connsiteX3" fmla="*/ 240 w 9877"/>
                    <a:gd name="connsiteY3" fmla="*/ 7394 h 21163"/>
                    <a:gd name="connsiteX4" fmla="*/ 736 w 9877"/>
                    <a:gd name="connsiteY4" fmla="*/ 9603 h 21163"/>
                    <a:gd name="connsiteX5" fmla="*/ 736 w 9877"/>
                    <a:gd name="connsiteY5" fmla="*/ 11342 h 21163"/>
                    <a:gd name="connsiteX6" fmla="*/ 839 w 9877"/>
                    <a:gd name="connsiteY6" fmla="*/ 11760 h 21163"/>
                    <a:gd name="connsiteX7" fmla="*/ 1254 w 9877"/>
                    <a:gd name="connsiteY7" fmla="*/ 12049 h 21163"/>
                    <a:gd name="connsiteX8" fmla="*/ 1224 w 9877"/>
                    <a:gd name="connsiteY8" fmla="*/ 14284 h 21163"/>
                    <a:gd name="connsiteX9" fmla="*/ 1483 w 9877"/>
                    <a:gd name="connsiteY9" fmla="*/ 16319 h 21163"/>
                    <a:gd name="connsiteX10" fmla="*/ 2331 w 9877"/>
                    <a:gd name="connsiteY10" fmla="*/ 18695 h 21163"/>
                    <a:gd name="connsiteX11" fmla="*/ 3981 w 9877"/>
                    <a:gd name="connsiteY11" fmla="*/ 20671 h 21163"/>
                    <a:gd name="connsiteX12" fmla="*/ 5898 w 9877"/>
                    <a:gd name="connsiteY12" fmla="*/ 21163 h 21163"/>
                    <a:gd name="connsiteX13" fmla="*/ 8134 w 9877"/>
                    <a:gd name="connsiteY13" fmla="*/ 20626 h 21163"/>
                    <a:gd name="connsiteX14" fmla="*/ 8604 w 9877"/>
                    <a:gd name="connsiteY14" fmla="*/ 18832 h 21163"/>
                    <a:gd name="connsiteX15" fmla="*/ 8863 w 9877"/>
                    <a:gd name="connsiteY15" fmla="*/ 17914 h 21163"/>
                    <a:gd name="connsiteX16" fmla="*/ 8892 w 9877"/>
                    <a:gd name="connsiteY16" fmla="*/ 17215 h 21163"/>
                    <a:gd name="connsiteX17" fmla="*/ 9307 w 9877"/>
                    <a:gd name="connsiteY17" fmla="*/ 16745 h 21163"/>
                    <a:gd name="connsiteX18" fmla="*/ 9647 w 9877"/>
                    <a:gd name="connsiteY18" fmla="*/ 14095 h 21163"/>
                    <a:gd name="connsiteX19" fmla="*/ 9399 w 9877"/>
                    <a:gd name="connsiteY19" fmla="*/ 10087 h 21163"/>
                    <a:gd name="connsiteX20" fmla="*/ 9118 w 9877"/>
                    <a:gd name="connsiteY20" fmla="*/ 8063 h 21163"/>
                    <a:gd name="connsiteX21" fmla="*/ 8655 w 9877"/>
                    <a:gd name="connsiteY21" fmla="*/ 7323 h 21163"/>
                    <a:gd name="connsiteX22" fmla="*/ 8111 w 9877"/>
                    <a:gd name="connsiteY22" fmla="*/ 6324 h 21163"/>
                    <a:gd name="connsiteX23" fmla="*/ 7419 w 9877"/>
                    <a:gd name="connsiteY23" fmla="*/ 5684 h 21163"/>
                    <a:gd name="connsiteX24" fmla="*/ 7083 w 9877"/>
                    <a:gd name="connsiteY24" fmla="*/ 4463 h 21163"/>
                    <a:gd name="connsiteX25" fmla="*/ 6579 w 9877"/>
                    <a:gd name="connsiteY25" fmla="*/ 4400 h 21163"/>
                    <a:gd name="connsiteX26" fmla="*/ 6006 w 9877"/>
                    <a:gd name="connsiteY26" fmla="*/ 3885 h 21163"/>
                    <a:gd name="connsiteX27" fmla="*/ 5203 w 9877"/>
                    <a:gd name="connsiteY27" fmla="*/ 3175 h 21163"/>
                    <a:gd name="connsiteX28" fmla="*/ 4903 w 9877"/>
                    <a:gd name="connsiteY28" fmla="*/ 1713 h 21163"/>
                    <a:gd name="connsiteX29" fmla="*/ 3459 w 9877"/>
                    <a:gd name="connsiteY29" fmla="*/ 0 h 21163"/>
                    <a:gd name="connsiteX30" fmla="*/ 2941 w 9877"/>
                    <a:gd name="connsiteY30" fmla="*/ 1410 h 21163"/>
                    <a:gd name="connsiteX31" fmla="*/ 2431 w 9877"/>
                    <a:gd name="connsiteY31" fmla="*/ 2309 h 21163"/>
                    <a:gd name="connsiteX32" fmla="*/ 1875 w 9877"/>
                    <a:gd name="connsiteY32" fmla="*/ 2487 h 2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77" h="21163">
                      <a:moveTo>
                        <a:pt x="1879" y="2490"/>
                      </a:moveTo>
                      <a:cubicBezTo>
                        <a:pt x="1076" y="2786"/>
                        <a:pt x="-123" y="3582"/>
                        <a:pt x="10" y="4552"/>
                      </a:cubicBezTo>
                      <a:cubicBezTo>
                        <a:pt x="84" y="5040"/>
                        <a:pt x="247" y="5399"/>
                        <a:pt x="240" y="5913"/>
                      </a:cubicBezTo>
                      <a:cubicBezTo>
                        <a:pt x="236" y="6406"/>
                        <a:pt x="240" y="6901"/>
                        <a:pt x="240" y="7394"/>
                      </a:cubicBezTo>
                      <a:cubicBezTo>
                        <a:pt x="240" y="8215"/>
                        <a:pt x="140" y="8937"/>
                        <a:pt x="736" y="9603"/>
                      </a:cubicBezTo>
                      <a:cubicBezTo>
                        <a:pt x="425" y="10446"/>
                        <a:pt x="591" y="11031"/>
                        <a:pt x="736" y="11342"/>
                      </a:cubicBezTo>
                      <a:cubicBezTo>
                        <a:pt x="662" y="11512"/>
                        <a:pt x="699" y="11653"/>
                        <a:pt x="839" y="11760"/>
                      </a:cubicBezTo>
                      <a:cubicBezTo>
                        <a:pt x="1035" y="11782"/>
                        <a:pt x="1172" y="11879"/>
                        <a:pt x="1254" y="12049"/>
                      </a:cubicBezTo>
                      <a:cubicBezTo>
                        <a:pt x="1472" y="12515"/>
                        <a:pt x="1228" y="13766"/>
                        <a:pt x="1224" y="14284"/>
                      </a:cubicBezTo>
                      <a:cubicBezTo>
                        <a:pt x="1224" y="15020"/>
                        <a:pt x="1472" y="15579"/>
                        <a:pt x="1483" y="16319"/>
                      </a:cubicBezTo>
                      <a:cubicBezTo>
                        <a:pt x="1487" y="17348"/>
                        <a:pt x="1742" y="17866"/>
                        <a:pt x="2331" y="18695"/>
                      </a:cubicBezTo>
                      <a:cubicBezTo>
                        <a:pt x="2849" y="19405"/>
                        <a:pt x="3178" y="20238"/>
                        <a:pt x="3981" y="20671"/>
                      </a:cubicBezTo>
                      <a:cubicBezTo>
                        <a:pt x="4670" y="21045"/>
                        <a:pt x="5132" y="21159"/>
                        <a:pt x="5898" y="21163"/>
                      </a:cubicBezTo>
                      <a:cubicBezTo>
                        <a:pt x="6509" y="21167"/>
                        <a:pt x="7641" y="21085"/>
                        <a:pt x="8134" y="20626"/>
                      </a:cubicBezTo>
                      <a:cubicBezTo>
                        <a:pt x="8533" y="20249"/>
                        <a:pt x="8500" y="19346"/>
                        <a:pt x="8604" y="18832"/>
                      </a:cubicBezTo>
                      <a:cubicBezTo>
                        <a:pt x="8666" y="18510"/>
                        <a:pt x="8796" y="18243"/>
                        <a:pt x="8863" y="17914"/>
                      </a:cubicBezTo>
                      <a:cubicBezTo>
                        <a:pt x="8822" y="17681"/>
                        <a:pt x="8833" y="17444"/>
                        <a:pt x="8892" y="17215"/>
                      </a:cubicBezTo>
                      <a:cubicBezTo>
                        <a:pt x="9026" y="17059"/>
                        <a:pt x="9166" y="16900"/>
                        <a:pt x="9307" y="16745"/>
                      </a:cubicBezTo>
                      <a:cubicBezTo>
                        <a:pt x="9618" y="15942"/>
                        <a:pt x="9425" y="14905"/>
                        <a:pt x="9647" y="14095"/>
                      </a:cubicBezTo>
                      <a:cubicBezTo>
                        <a:pt x="9988" y="12826"/>
                        <a:pt x="9988" y="11305"/>
                        <a:pt x="9399" y="10087"/>
                      </a:cubicBezTo>
                      <a:cubicBezTo>
                        <a:pt x="9062" y="9396"/>
                        <a:pt x="9222" y="8818"/>
                        <a:pt x="9118" y="8063"/>
                      </a:cubicBezTo>
                      <a:cubicBezTo>
                        <a:pt x="9044" y="7567"/>
                        <a:pt x="8900" y="7623"/>
                        <a:pt x="8655" y="7323"/>
                      </a:cubicBezTo>
                      <a:cubicBezTo>
                        <a:pt x="8411" y="7016"/>
                        <a:pt x="8348" y="6646"/>
                        <a:pt x="8111" y="6324"/>
                      </a:cubicBezTo>
                      <a:cubicBezTo>
                        <a:pt x="7934" y="6091"/>
                        <a:pt x="7545" y="5921"/>
                        <a:pt x="7419" y="5684"/>
                      </a:cubicBezTo>
                      <a:cubicBezTo>
                        <a:pt x="7253" y="5373"/>
                        <a:pt x="7408" y="4689"/>
                        <a:pt x="7083" y="4463"/>
                      </a:cubicBezTo>
                      <a:cubicBezTo>
                        <a:pt x="6916" y="4426"/>
                        <a:pt x="6749" y="4407"/>
                        <a:pt x="6579" y="4400"/>
                      </a:cubicBezTo>
                      <a:cubicBezTo>
                        <a:pt x="6316" y="4311"/>
                        <a:pt x="6124" y="4141"/>
                        <a:pt x="6006" y="3885"/>
                      </a:cubicBezTo>
                      <a:cubicBezTo>
                        <a:pt x="5735" y="3571"/>
                        <a:pt x="5709" y="3119"/>
                        <a:pt x="5203" y="3175"/>
                      </a:cubicBezTo>
                      <a:cubicBezTo>
                        <a:pt x="5017" y="2601"/>
                        <a:pt x="5228" y="2257"/>
                        <a:pt x="4903" y="1713"/>
                      </a:cubicBezTo>
                      <a:cubicBezTo>
                        <a:pt x="4647" y="1277"/>
                        <a:pt x="4085" y="11"/>
                        <a:pt x="3459" y="0"/>
                      </a:cubicBezTo>
                      <a:cubicBezTo>
                        <a:pt x="3422" y="614"/>
                        <a:pt x="3274" y="884"/>
                        <a:pt x="2941" y="1410"/>
                      </a:cubicBezTo>
                      <a:cubicBezTo>
                        <a:pt x="2775" y="1673"/>
                        <a:pt x="2645" y="2113"/>
                        <a:pt x="2431" y="2309"/>
                      </a:cubicBezTo>
                      <a:cubicBezTo>
                        <a:pt x="2234" y="2487"/>
                        <a:pt x="2120" y="2390"/>
                        <a:pt x="1875" y="2487"/>
                      </a:cubicBezTo>
                      <a:close/>
                    </a:path>
                  </a:pathLst>
                </a:custGeom>
                <a:grpFill/>
                <a:ln w="369" cap="flat">
                  <a:noFill/>
                  <a:prstDash val="solid"/>
                  <a:miter/>
                </a:ln>
              </p:spPr>
              <p:txBody>
                <a:bodyPr rtlCol="0" anchor="ctr"/>
                <a:lstStyle/>
                <a:p>
                  <a:endParaRPr lang="de-DE"/>
                </a:p>
              </p:txBody>
            </p:sp>
            <p:sp>
              <p:nvSpPr>
                <p:cNvPr id="262" name="Freihandform 261">
                  <a:extLst>
                    <a:ext uri="{FF2B5EF4-FFF2-40B4-BE49-F238E27FC236}">
                      <a16:creationId xmlns:a16="http://schemas.microsoft.com/office/drawing/2014/main" id="{2F52AC76-2EFD-29FE-D7FA-47BA0210468A}"/>
                    </a:ext>
                  </a:extLst>
                </p:cNvPr>
                <p:cNvSpPr/>
                <p:nvPr/>
              </p:nvSpPr>
              <p:spPr>
                <a:xfrm>
                  <a:off x="2059901" y="4145833"/>
                  <a:ext cx="32361" cy="26637"/>
                </a:xfrm>
                <a:custGeom>
                  <a:avLst/>
                  <a:gdLst>
                    <a:gd name="connsiteX0" fmla="*/ 1909 w 32361"/>
                    <a:gd name="connsiteY0" fmla="*/ 5414 h 26637"/>
                    <a:gd name="connsiteX1" fmla="*/ 2690 w 32361"/>
                    <a:gd name="connsiteY1" fmla="*/ 5892 h 26637"/>
                    <a:gd name="connsiteX2" fmla="*/ 3027 w 32361"/>
                    <a:gd name="connsiteY2" fmla="*/ 6732 h 26637"/>
                    <a:gd name="connsiteX3" fmla="*/ 3545 w 32361"/>
                    <a:gd name="connsiteY3" fmla="*/ 7124 h 26637"/>
                    <a:gd name="connsiteX4" fmla="*/ 4067 w 32361"/>
                    <a:gd name="connsiteY4" fmla="*/ 8082 h 26637"/>
                    <a:gd name="connsiteX5" fmla="*/ 4755 w 32361"/>
                    <a:gd name="connsiteY5" fmla="*/ 8353 h 26637"/>
                    <a:gd name="connsiteX6" fmla="*/ 5470 w 32361"/>
                    <a:gd name="connsiteY6" fmla="*/ 8908 h 26637"/>
                    <a:gd name="connsiteX7" fmla="*/ 6635 w 32361"/>
                    <a:gd name="connsiteY7" fmla="*/ 9792 h 26637"/>
                    <a:gd name="connsiteX8" fmla="*/ 7287 w 32361"/>
                    <a:gd name="connsiteY8" fmla="*/ 10547 h 26637"/>
                    <a:gd name="connsiteX9" fmla="*/ 10196 w 32361"/>
                    <a:gd name="connsiteY9" fmla="*/ 12064 h 26637"/>
                    <a:gd name="connsiteX10" fmla="*/ 11069 w 32361"/>
                    <a:gd name="connsiteY10" fmla="*/ 13404 h 26637"/>
                    <a:gd name="connsiteX11" fmla="*/ 12098 w 32361"/>
                    <a:gd name="connsiteY11" fmla="*/ 14521 h 26637"/>
                    <a:gd name="connsiteX12" fmla="*/ 12605 w 32361"/>
                    <a:gd name="connsiteY12" fmla="*/ 15313 h 26637"/>
                    <a:gd name="connsiteX13" fmla="*/ 14318 w 32361"/>
                    <a:gd name="connsiteY13" fmla="*/ 16634 h 26637"/>
                    <a:gd name="connsiteX14" fmla="*/ 15295 w 32361"/>
                    <a:gd name="connsiteY14" fmla="*/ 17282 h 26637"/>
                    <a:gd name="connsiteX15" fmla="*/ 15654 w 32361"/>
                    <a:gd name="connsiteY15" fmla="*/ 18163 h 26637"/>
                    <a:gd name="connsiteX16" fmla="*/ 15865 w 32361"/>
                    <a:gd name="connsiteY16" fmla="*/ 18969 h 26637"/>
                    <a:gd name="connsiteX17" fmla="*/ 16635 w 32361"/>
                    <a:gd name="connsiteY17" fmla="*/ 19683 h 26637"/>
                    <a:gd name="connsiteX18" fmla="*/ 16994 w 32361"/>
                    <a:gd name="connsiteY18" fmla="*/ 20420 h 26637"/>
                    <a:gd name="connsiteX19" fmla="*/ 17816 w 32361"/>
                    <a:gd name="connsiteY19" fmla="*/ 21667 h 26637"/>
                    <a:gd name="connsiteX20" fmla="*/ 18271 w 32361"/>
                    <a:gd name="connsiteY20" fmla="*/ 22585 h 26637"/>
                    <a:gd name="connsiteX21" fmla="*/ 19348 w 32361"/>
                    <a:gd name="connsiteY21" fmla="*/ 23299 h 26637"/>
                    <a:gd name="connsiteX22" fmla="*/ 21039 w 32361"/>
                    <a:gd name="connsiteY22" fmla="*/ 24191 h 26637"/>
                    <a:gd name="connsiteX23" fmla="*/ 22016 w 32361"/>
                    <a:gd name="connsiteY23" fmla="*/ 25097 h 26637"/>
                    <a:gd name="connsiteX24" fmla="*/ 24703 w 32361"/>
                    <a:gd name="connsiteY24" fmla="*/ 25656 h 26637"/>
                    <a:gd name="connsiteX25" fmla="*/ 27390 w 32361"/>
                    <a:gd name="connsiteY25" fmla="*/ 26600 h 26637"/>
                    <a:gd name="connsiteX26" fmla="*/ 29669 w 32361"/>
                    <a:gd name="connsiteY26" fmla="*/ 26588 h 26637"/>
                    <a:gd name="connsiteX27" fmla="*/ 31020 w 32361"/>
                    <a:gd name="connsiteY27" fmla="*/ 26481 h 26637"/>
                    <a:gd name="connsiteX28" fmla="*/ 31783 w 32361"/>
                    <a:gd name="connsiteY28" fmla="*/ 26078 h 26637"/>
                    <a:gd name="connsiteX29" fmla="*/ 32290 w 32361"/>
                    <a:gd name="connsiteY29" fmla="*/ 26074 h 26637"/>
                    <a:gd name="connsiteX30" fmla="*/ 32330 w 32361"/>
                    <a:gd name="connsiteY30" fmla="*/ 24742 h 26637"/>
                    <a:gd name="connsiteX31" fmla="*/ 31849 w 32361"/>
                    <a:gd name="connsiteY31" fmla="*/ 23769 h 26637"/>
                    <a:gd name="connsiteX32" fmla="*/ 31335 w 32361"/>
                    <a:gd name="connsiteY32" fmla="*/ 22514 h 26637"/>
                    <a:gd name="connsiteX33" fmla="*/ 30480 w 32361"/>
                    <a:gd name="connsiteY33" fmla="*/ 21774 h 26637"/>
                    <a:gd name="connsiteX34" fmla="*/ 29351 w 32361"/>
                    <a:gd name="connsiteY34" fmla="*/ 20424 h 26637"/>
                    <a:gd name="connsiteX35" fmla="*/ 28807 w 32361"/>
                    <a:gd name="connsiteY35" fmla="*/ 19498 h 26637"/>
                    <a:gd name="connsiteX36" fmla="*/ 28370 w 32361"/>
                    <a:gd name="connsiteY36" fmla="*/ 19225 h 26637"/>
                    <a:gd name="connsiteX37" fmla="*/ 28011 w 32361"/>
                    <a:gd name="connsiteY37" fmla="*/ 18640 h 26637"/>
                    <a:gd name="connsiteX38" fmla="*/ 27182 w 32361"/>
                    <a:gd name="connsiteY38" fmla="*/ 18177 h 26637"/>
                    <a:gd name="connsiteX39" fmla="*/ 26949 w 32361"/>
                    <a:gd name="connsiteY39" fmla="*/ 17685 h 26637"/>
                    <a:gd name="connsiteX40" fmla="*/ 26901 w 32361"/>
                    <a:gd name="connsiteY40" fmla="*/ 16882 h 26637"/>
                    <a:gd name="connsiteX41" fmla="*/ 26535 w 32361"/>
                    <a:gd name="connsiteY41" fmla="*/ 15391 h 26637"/>
                    <a:gd name="connsiteX42" fmla="*/ 25306 w 32361"/>
                    <a:gd name="connsiteY42" fmla="*/ 14654 h 26637"/>
                    <a:gd name="connsiteX43" fmla="*/ 24422 w 32361"/>
                    <a:gd name="connsiteY43" fmla="*/ 13666 h 26637"/>
                    <a:gd name="connsiteX44" fmla="*/ 23685 w 32361"/>
                    <a:gd name="connsiteY44" fmla="*/ 12875 h 26637"/>
                    <a:gd name="connsiteX45" fmla="*/ 23023 w 32361"/>
                    <a:gd name="connsiteY45" fmla="*/ 11994 h 26637"/>
                    <a:gd name="connsiteX46" fmla="*/ 20495 w 32361"/>
                    <a:gd name="connsiteY46" fmla="*/ 10854 h 26637"/>
                    <a:gd name="connsiteX47" fmla="*/ 19326 w 32361"/>
                    <a:gd name="connsiteY47" fmla="*/ 9781 h 26637"/>
                    <a:gd name="connsiteX48" fmla="*/ 18108 w 32361"/>
                    <a:gd name="connsiteY48" fmla="*/ 9104 h 26637"/>
                    <a:gd name="connsiteX49" fmla="*/ 16317 w 32361"/>
                    <a:gd name="connsiteY49" fmla="*/ 8678 h 26637"/>
                    <a:gd name="connsiteX50" fmla="*/ 14581 w 32361"/>
                    <a:gd name="connsiteY50" fmla="*/ 8364 h 26637"/>
                    <a:gd name="connsiteX51" fmla="*/ 13397 w 32361"/>
                    <a:gd name="connsiteY51" fmla="*/ 8068 h 26637"/>
                    <a:gd name="connsiteX52" fmla="*/ 13219 w 32361"/>
                    <a:gd name="connsiteY52" fmla="*/ 7624 h 26637"/>
                    <a:gd name="connsiteX53" fmla="*/ 12609 w 32361"/>
                    <a:gd name="connsiteY53" fmla="*/ 7394 h 26637"/>
                    <a:gd name="connsiteX54" fmla="*/ 11865 w 32361"/>
                    <a:gd name="connsiteY54" fmla="*/ 6658 h 26637"/>
                    <a:gd name="connsiteX55" fmla="*/ 11435 w 32361"/>
                    <a:gd name="connsiteY55" fmla="*/ 5870 h 26637"/>
                    <a:gd name="connsiteX56" fmla="*/ 10899 w 32361"/>
                    <a:gd name="connsiteY56" fmla="*/ 4548 h 26637"/>
                    <a:gd name="connsiteX57" fmla="*/ 10040 w 32361"/>
                    <a:gd name="connsiteY57" fmla="*/ 4016 h 26637"/>
                    <a:gd name="connsiteX58" fmla="*/ 9418 w 32361"/>
                    <a:gd name="connsiteY58" fmla="*/ 3364 h 26637"/>
                    <a:gd name="connsiteX59" fmla="*/ 8778 w 32361"/>
                    <a:gd name="connsiteY59" fmla="*/ 3057 h 26637"/>
                    <a:gd name="connsiteX60" fmla="*/ 8138 w 32361"/>
                    <a:gd name="connsiteY60" fmla="*/ 2443 h 26637"/>
                    <a:gd name="connsiteX61" fmla="*/ 7357 w 32361"/>
                    <a:gd name="connsiteY61" fmla="*/ 2195 h 26637"/>
                    <a:gd name="connsiteX62" fmla="*/ 5991 w 32361"/>
                    <a:gd name="connsiteY62" fmla="*/ 1170 h 26637"/>
                    <a:gd name="connsiteX63" fmla="*/ 4252 w 32361"/>
                    <a:gd name="connsiteY63" fmla="*/ 441 h 26637"/>
                    <a:gd name="connsiteX64" fmla="*/ 2724 w 32361"/>
                    <a:gd name="connsiteY64" fmla="*/ 1 h 26637"/>
                    <a:gd name="connsiteX65" fmla="*/ 1058 w 32361"/>
                    <a:gd name="connsiteY65" fmla="*/ 1 h 26637"/>
                    <a:gd name="connsiteX66" fmla="*/ 281 w 32361"/>
                    <a:gd name="connsiteY66" fmla="*/ 3542 h 26637"/>
                    <a:gd name="connsiteX67" fmla="*/ 1554 w 32361"/>
                    <a:gd name="connsiteY67" fmla="*/ 4930 h 26637"/>
                    <a:gd name="connsiteX68" fmla="*/ 1895 w 32361"/>
                    <a:gd name="connsiteY68" fmla="*/ 5418 h 2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361" h="26637">
                      <a:moveTo>
                        <a:pt x="1909" y="5414"/>
                      </a:moveTo>
                      <a:cubicBezTo>
                        <a:pt x="2172" y="5570"/>
                        <a:pt x="2431" y="5725"/>
                        <a:pt x="2690" y="5892"/>
                      </a:cubicBezTo>
                      <a:cubicBezTo>
                        <a:pt x="2823" y="6162"/>
                        <a:pt x="2938" y="6439"/>
                        <a:pt x="3027" y="6732"/>
                      </a:cubicBezTo>
                      <a:cubicBezTo>
                        <a:pt x="3171" y="6898"/>
                        <a:pt x="3349" y="7031"/>
                        <a:pt x="3545" y="7124"/>
                      </a:cubicBezTo>
                      <a:cubicBezTo>
                        <a:pt x="3808" y="7472"/>
                        <a:pt x="3723" y="7786"/>
                        <a:pt x="4067" y="8082"/>
                      </a:cubicBezTo>
                      <a:cubicBezTo>
                        <a:pt x="4322" y="8119"/>
                        <a:pt x="4548" y="8208"/>
                        <a:pt x="4755" y="8353"/>
                      </a:cubicBezTo>
                      <a:cubicBezTo>
                        <a:pt x="4985" y="8556"/>
                        <a:pt x="5222" y="8741"/>
                        <a:pt x="5470" y="8908"/>
                      </a:cubicBezTo>
                      <a:cubicBezTo>
                        <a:pt x="5862" y="9196"/>
                        <a:pt x="6247" y="9492"/>
                        <a:pt x="6635" y="9792"/>
                      </a:cubicBezTo>
                      <a:cubicBezTo>
                        <a:pt x="6872" y="10025"/>
                        <a:pt x="7098" y="10273"/>
                        <a:pt x="7287" y="10547"/>
                      </a:cubicBezTo>
                      <a:cubicBezTo>
                        <a:pt x="8134" y="11206"/>
                        <a:pt x="9352" y="11417"/>
                        <a:pt x="10196" y="12064"/>
                      </a:cubicBezTo>
                      <a:cubicBezTo>
                        <a:pt x="10662" y="12416"/>
                        <a:pt x="10791" y="12897"/>
                        <a:pt x="11069" y="13404"/>
                      </a:cubicBezTo>
                      <a:cubicBezTo>
                        <a:pt x="11332" y="13881"/>
                        <a:pt x="11809" y="14081"/>
                        <a:pt x="12098" y="14521"/>
                      </a:cubicBezTo>
                      <a:cubicBezTo>
                        <a:pt x="12301" y="14821"/>
                        <a:pt x="12346" y="15058"/>
                        <a:pt x="12605" y="15313"/>
                      </a:cubicBezTo>
                      <a:cubicBezTo>
                        <a:pt x="13086" y="15783"/>
                        <a:pt x="13789" y="16172"/>
                        <a:pt x="14318" y="16634"/>
                      </a:cubicBezTo>
                      <a:cubicBezTo>
                        <a:pt x="14618" y="16897"/>
                        <a:pt x="14877" y="17230"/>
                        <a:pt x="15295" y="17282"/>
                      </a:cubicBezTo>
                      <a:cubicBezTo>
                        <a:pt x="15347" y="17633"/>
                        <a:pt x="15506" y="17852"/>
                        <a:pt x="15654" y="18163"/>
                      </a:cubicBezTo>
                      <a:cubicBezTo>
                        <a:pt x="15769" y="18396"/>
                        <a:pt x="15743" y="18747"/>
                        <a:pt x="15865" y="18969"/>
                      </a:cubicBezTo>
                      <a:cubicBezTo>
                        <a:pt x="16047" y="19276"/>
                        <a:pt x="16428" y="19343"/>
                        <a:pt x="16635" y="19683"/>
                      </a:cubicBezTo>
                      <a:cubicBezTo>
                        <a:pt x="16768" y="19913"/>
                        <a:pt x="16883" y="20176"/>
                        <a:pt x="16994" y="20420"/>
                      </a:cubicBezTo>
                      <a:cubicBezTo>
                        <a:pt x="17231" y="20927"/>
                        <a:pt x="17527" y="21223"/>
                        <a:pt x="17816" y="21667"/>
                      </a:cubicBezTo>
                      <a:cubicBezTo>
                        <a:pt x="18027" y="21989"/>
                        <a:pt x="18023" y="22303"/>
                        <a:pt x="18271" y="22585"/>
                      </a:cubicBezTo>
                      <a:cubicBezTo>
                        <a:pt x="18426" y="22762"/>
                        <a:pt x="19229" y="23232"/>
                        <a:pt x="19348" y="23299"/>
                      </a:cubicBezTo>
                      <a:cubicBezTo>
                        <a:pt x="19947" y="23521"/>
                        <a:pt x="20517" y="23817"/>
                        <a:pt x="21039" y="24191"/>
                      </a:cubicBezTo>
                      <a:cubicBezTo>
                        <a:pt x="21354" y="24501"/>
                        <a:pt x="21679" y="24801"/>
                        <a:pt x="22016" y="25097"/>
                      </a:cubicBezTo>
                      <a:cubicBezTo>
                        <a:pt x="22797" y="25512"/>
                        <a:pt x="23855" y="25434"/>
                        <a:pt x="24703" y="25656"/>
                      </a:cubicBezTo>
                      <a:cubicBezTo>
                        <a:pt x="25639" y="25900"/>
                        <a:pt x="26405" y="26474"/>
                        <a:pt x="27390" y="26600"/>
                      </a:cubicBezTo>
                      <a:cubicBezTo>
                        <a:pt x="28115" y="26692"/>
                        <a:pt x="28929" y="26585"/>
                        <a:pt x="29669" y="26588"/>
                      </a:cubicBezTo>
                      <a:cubicBezTo>
                        <a:pt x="30162" y="26588"/>
                        <a:pt x="30550" y="26637"/>
                        <a:pt x="31020" y="26481"/>
                      </a:cubicBezTo>
                      <a:cubicBezTo>
                        <a:pt x="31231" y="26270"/>
                        <a:pt x="31487" y="26133"/>
                        <a:pt x="31783" y="26078"/>
                      </a:cubicBezTo>
                      <a:cubicBezTo>
                        <a:pt x="31953" y="26126"/>
                        <a:pt x="32123" y="26126"/>
                        <a:pt x="32290" y="26074"/>
                      </a:cubicBezTo>
                      <a:cubicBezTo>
                        <a:pt x="32371" y="25700"/>
                        <a:pt x="32382" y="25131"/>
                        <a:pt x="32330" y="24742"/>
                      </a:cubicBezTo>
                      <a:cubicBezTo>
                        <a:pt x="32275" y="24324"/>
                        <a:pt x="32019" y="24131"/>
                        <a:pt x="31849" y="23769"/>
                      </a:cubicBezTo>
                      <a:cubicBezTo>
                        <a:pt x="31657" y="23354"/>
                        <a:pt x="31605" y="22921"/>
                        <a:pt x="31335" y="22514"/>
                      </a:cubicBezTo>
                      <a:cubicBezTo>
                        <a:pt x="31076" y="22126"/>
                        <a:pt x="30839" y="22037"/>
                        <a:pt x="30480" y="21774"/>
                      </a:cubicBezTo>
                      <a:cubicBezTo>
                        <a:pt x="29973" y="21408"/>
                        <a:pt x="29599" y="20956"/>
                        <a:pt x="29351" y="20424"/>
                      </a:cubicBezTo>
                      <a:cubicBezTo>
                        <a:pt x="29192" y="20072"/>
                        <a:pt x="29107" y="19765"/>
                        <a:pt x="28807" y="19498"/>
                      </a:cubicBezTo>
                      <a:cubicBezTo>
                        <a:pt x="28678" y="19380"/>
                        <a:pt x="28507" y="19358"/>
                        <a:pt x="28370" y="19225"/>
                      </a:cubicBezTo>
                      <a:cubicBezTo>
                        <a:pt x="28237" y="19099"/>
                        <a:pt x="28126" y="18799"/>
                        <a:pt x="28011" y="18640"/>
                      </a:cubicBezTo>
                      <a:cubicBezTo>
                        <a:pt x="27712" y="18236"/>
                        <a:pt x="27675" y="18229"/>
                        <a:pt x="27182" y="18177"/>
                      </a:cubicBezTo>
                      <a:cubicBezTo>
                        <a:pt x="27182" y="17944"/>
                        <a:pt x="26997" y="17844"/>
                        <a:pt x="26949" y="17685"/>
                      </a:cubicBezTo>
                      <a:cubicBezTo>
                        <a:pt x="26875" y="17411"/>
                        <a:pt x="26949" y="17152"/>
                        <a:pt x="26901" y="16882"/>
                      </a:cubicBezTo>
                      <a:cubicBezTo>
                        <a:pt x="26838" y="16508"/>
                        <a:pt x="26705" y="15702"/>
                        <a:pt x="26535" y="15391"/>
                      </a:cubicBezTo>
                      <a:cubicBezTo>
                        <a:pt x="26254" y="14873"/>
                        <a:pt x="25747" y="15069"/>
                        <a:pt x="25306" y="14654"/>
                      </a:cubicBezTo>
                      <a:cubicBezTo>
                        <a:pt x="25006" y="14366"/>
                        <a:pt x="24647" y="14018"/>
                        <a:pt x="24422" y="13666"/>
                      </a:cubicBezTo>
                      <a:cubicBezTo>
                        <a:pt x="24159" y="13252"/>
                        <a:pt x="24070" y="13159"/>
                        <a:pt x="23685" y="12875"/>
                      </a:cubicBezTo>
                      <a:cubicBezTo>
                        <a:pt x="23374" y="12630"/>
                        <a:pt x="23322" y="12238"/>
                        <a:pt x="23023" y="11994"/>
                      </a:cubicBezTo>
                      <a:cubicBezTo>
                        <a:pt x="22331" y="11428"/>
                        <a:pt x="21206" y="11372"/>
                        <a:pt x="20495" y="10854"/>
                      </a:cubicBezTo>
                      <a:cubicBezTo>
                        <a:pt x="20058" y="10532"/>
                        <a:pt x="19784" y="10077"/>
                        <a:pt x="19326" y="9781"/>
                      </a:cubicBezTo>
                      <a:cubicBezTo>
                        <a:pt x="18937" y="9533"/>
                        <a:pt x="18485" y="9326"/>
                        <a:pt x="18108" y="9104"/>
                      </a:cubicBezTo>
                      <a:cubicBezTo>
                        <a:pt x="17594" y="8808"/>
                        <a:pt x="16924" y="8804"/>
                        <a:pt x="16317" y="8678"/>
                      </a:cubicBezTo>
                      <a:cubicBezTo>
                        <a:pt x="15751" y="8564"/>
                        <a:pt x="15147" y="8404"/>
                        <a:pt x="14581" y="8364"/>
                      </a:cubicBezTo>
                      <a:cubicBezTo>
                        <a:pt x="14170" y="8338"/>
                        <a:pt x="13711" y="8430"/>
                        <a:pt x="13397" y="8068"/>
                      </a:cubicBezTo>
                      <a:cubicBezTo>
                        <a:pt x="13293" y="7953"/>
                        <a:pt x="13349" y="7757"/>
                        <a:pt x="13219" y="7624"/>
                      </a:cubicBezTo>
                      <a:cubicBezTo>
                        <a:pt x="13042" y="7446"/>
                        <a:pt x="12808" y="7483"/>
                        <a:pt x="12609" y="7394"/>
                      </a:cubicBezTo>
                      <a:cubicBezTo>
                        <a:pt x="12309" y="7261"/>
                        <a:pt x="11950" y="7028"/>
                        <a:pt x="11865" y="6658"/>
                      </a:cubicBezTo>
                      <a:cubicBezTo>
                        <a:pt x="11765" y="6258"/>
                        <a:pt x="12072" y="5840"/>
                        <a:pt x="11435" y="5870"/>
                      </a:cubicBezTo>
                      <a:cubicBezTo>
                        <a:pt x="11250" y="5363"/>
                        <a:pt x="11284" y="4948"/>
                        <a:pt x="10899" y="4548"/>
                      </a:cubicBezTo>
                      <a:cubicBezTo>
                        <a:pt x="10610" y="4252"/>
                        <a:pt x="10340" y="4241"/>
                        <a:pt x="10040" y="4016"/>
                      </a:cubicBezTo>
                      <a:cubicBezTo>
                        <a:pt x="9792" y="3834"/>
                        <a:pt x="9681" y="3538"/>
                        <a:pt x="9418" y="3364"/>
                      </a:cubicBezTo>
                      <a:cubicBezTo>
                        <a:pt x="9226" y="3239"/>
                        <a:pt x="8974" y="3183"/>
                        <a:pt x="8778" y="3057"/>
                      </a:cubicBezTo>
                      <a:cubicBezTo>
                        <a:pt x="8504" y="2891"/>
                        <a:pt x="8364" y="2606"/>
                        <a:pt x="8138" y="2443"/>
                      </a:cubicBezTo>
                      <a:cubicBezTo>
                        <a:pt x="7827" y="2214"/>
                        <a:pt x="7686" y="2310"/>
                        <a:pt x="7357" y="2195"/>
                      </a:cubicBezTo>
                      <a:cubicBezTo>
                        <a:pt x="6843" y="2025"/>
                        <a:pt x="6461" y="1470"/>
                        <a:pt x="5991" y="1170"/>
                      </a:cubicBezTo>
                      <a:cubicBezTo>
                        <a:pt x="5436" y="818"/>
                        <a:pt x="4822" y="744"/>
                        <a:pt x="4252" y="441"/>
                      </a:cubicBezTo>
                      <a:cubicBezTo>
                        <a:pt x="3678" y="130"/>
                        <a:pt x="3412" y="-10"/>
                        <a:pt x="2724" y="1"/>
                      </a:cubicBezTo>
                      <a:cubicBezTo>
                        <a:pt x="2168" y="12"/>
                        <a:pt x="1610" y="1"/>
                        <a:pt x="1058" y="1"/>
                      </a:cubicBezTo>
                      <a:cubicBezTo>
                        <a:pt x="-163" y="2236"/>
                        <a:pt x="-185" y="2931"/>
                        <a:pt x="281" y="3542"/>
                      </a:cubicBezTo>
                      <a:cubicBezTo>
                        <a:pt x="659" y="4038"/>
                        <a:pt x="1180" y="4415"/>
                        <a:pt x="1554" y="4930"/>
                      </a:cubicBezTo>
                      <a:cubicBezTo>
                        <a:pt x="1658" y="5100"/>
                        <a:pt x="1772" y="5263"/>
                        <a:pt x="1895" y="5418"/>
                      </a:cubicBezTo>
                      <a:close/>
                    </a:path>
                  </a:pathLst>
                </a:custGeom>
                <a:grpFill/>
                <a:ln w="369" cap="flat">
                  <a:noFill/>
                  <a:prstDash val="solid"/>
                  <a:miter/>
                </a:ln>
              </p:spPr>
              <p:txBody>
                <a:bodyPr rtlCol="0" anchor="ctr"/>
                <a:lstStyle/>
                <a:p>
                  <a:endParaRPr lang="de-DE"/>
                </a:p>
              </p:txBody>
            </p:sp>
            <p:sp>
              <p:nvSpPr>
                <p:cNvPr id="263" name="Freihandform 262">
                  <a:extLst>
                    <a:ext uri="{FF2B5EF4-FFF2-40B4-BE49-F238E27FC236}">
                      <a16:creationId xmlns:a16="http://schemas.microsoft.com/office/drawing/2014/main" id="{B59E383C-E51D-4AF4-0362-D8FD3613FFFE}"/>
                    </a:ext>
                  </a:extLst>
                </p:cNvPr>
                <p:cNvSpPr/>
                <p:nvPr/>
              </p:nvSpPr>
              <p:spPr>
                <a:xfrm>
                  <a:off x="2073964" y="4491020"/>
                  <a:ext cx="20022" cy="51733"/>
                </a:xfrm>
                <a:custGeom>
                  <a:avLst/>
                  <a:gdLst>
                    <a:gd name="connsiteX0" fmla="*/ 8386 w 20022"/>
                    <a:gd name="connsiteY0" fmla="*/ 34567 h 51733"/>
                    <a:gd name="connsiteX1" fmla="*/ 5869 w 20022"/>
                    <a:gd name="connsiteY1" fmla="*/ 36184 h 51733"/>
                    <a:gd name="connsiteX2" fmla="*/ 3663 w 20022"/>
                    <a:gd name="connsiteY2" fmla="*/ 37808 h 51733"/>
                    <a:gd name="connsiteX3" fmla="*/ 1835 w 20022"/>
                    <a:gd name="connsiteY3" fmla="*/ 40140 h 51733"/>
                    <a:gd name="connsiteX4" fmla="*/ 136 w 20022"/>
                    <a:gd name="connsiteY4" fmla="*/ 42427 h 51733"/>
                    <a:gd name="connsiteX5" fmla="*/ 44 w 20022"/>
                    <a:gd name="connsiteY5" fmla="*/ 45228 h 51733"/>
                    <a:gd name="connsiteX6" fmla="*/ 1176 w 20022"/>
                    <a:gd name="connsiteY6" fmla="*/ 47137 h 51733"/>
                    <a:gd name="connsiteX7" fmla="*/ 2268 w 20022"/>
                    <a:gd name="connsiteY7" fmla="*/ 48244 h 51733"/>
                    <a:gd name="connsiteX8" fmla="*/ 2957 w 20022"/>
                    <a:gd name="connsiteY8" fmla="*/ 49258 h 51733"/>
                    <a:gd name="connsiteX9" fmla="*/ 3804 w 20022"/>
                    <a:gd name="connsiteY9" fmla="*/ 49461 h 51733"/>
                    <a:gd name="connsiteX10" fmla="*/ 5007 w 20022"/>
                    <a:gd name="connsiteY10" fmla="*/ 50975 h 51733"/>
                    <a:gd name="connsiteX11" fmla="*/ 9951 w 20022"/>
                    <a:gd name="connsiteY11" fmla="*/ 51478 h 51733"/>
                    <a:gd name="connsiteX12" fmla="*/ 10847 w 20022"/>
                    <a:gd name="connsiteY12" fmla="*/ 49938 h 51733"/>
                    <a:gd name="connsiteX13" fmla="*/ 11676 w 20022"/>
                    <a:gd name="connsiteY13" fmla="*/ 47696 h 51733"/>
                    <a:gd name="connsiteX14" fmla="*/ 12353 w 20022"/>
                    <a:gd name="connsiteY14" fmla="*/ 43289 h 51733"/>
                    <a:gd name="connsiteX15" fmla="*/ 12908 w 20022"/>
                    <a:gd name="connsiteY15" fmla="*/ 40003 h 51733"/>
                    <a:gd name="connsiteX16" fmla="*/ 13360 w 20022"/>
                    <a:gd name="connsiteY16" fmla="*/ 39407 h 51733"/>
                    <a:gd name="connsiteX17" fmla="*/ 13437 w 20022"/>
                    <a:gd name="connsiteY17" fmla="*/ 38397 h 51733"/>
                    <a:gd name="connsiteX18" fmla="*/ 14333 w 20022"/>
                    <a:gd name="connsiteY18" fmla="*/ 37757 h 51733"/>
                    <a:gd name="connsiteX19" fmla="*/ 14707 w 20022"/>
                    <a:gd name="connsiteY19" fmla="*/ 36617 h 51733"/>
                    <a:gd name="connsiteX20" fmla="*/ 15554 w 20022"/>
                    <a:gd name="connsiteY20" fmla="*/ 34400 h 51733"/>
                    <a:gd name="connsiteX21" fmla="*/ 16901 w 20022"/>
                    <a:gd name="connsiteY21" fmla="*/ 26540 h 51733"/>
                    <a:gd name="connsiteX22" fmla="*/ 19999 w 20022"/>
                    <a:gd name="connsiteY22" fmla="*/ 21634 h 51733"/>
                    <a:gd name="connsiteX23" fmla="*/ 19999 w 20022"/>
                    <a:gd name="connsiteY23" fmla="*/ 19458 h 51733"/>
                    <a:gd name="connsiteX24" fmla="*/ 19003 w 20022"/>
                    <a:gd name="connsiteY24" fmla="*/ 16694 h 51733"/>
                    <a:gd name="connsiteX25" fmla="*/ 18341 w 20022"/>
                    <a:gd name="connsiteY25" fmla="*/ 13285 h 51733"/>
                    <a:gd name="connsiteX26" fmla="*/ 17760 w 20022"/>
                    <a:gd name="connsiteY26" fmla="*/ 11705 h 51733"/>
                    <a:gd name="connsiteX27" fmla="*/ 17679 w 20022"/>
                    <a:gd name="connsiteY27" fmla="*/ 7291 h 51733"/>
                    <a:gd name="connsiteX28" fmla="*/ 15976 w 20022"/>
                    <a:gd name="connsiteY28" fmla="*/ 3401 h 51733"/>
                    <a:gd name="connsiteX29" fmla="*/ 13630 w 20022"/>
                    <a:gd name="connsiteY29" fmla="*/ 1 h 51733"/>
                    <a:gd name="connsiteX30" fmla="*/ 11698 w 20022"/>
                    <a:gd name="connsiteY30" fmla="*/ 1144 h 51733"/>
                    <a:gd name="connsiteX31" fmla="*/ 11010 w 20022"/>
                    <a:gd name="connsiteY31" fmla="*/ 2277 h 51733"/>
                    <a:gd name="connsiteX32" fmla="*/ 9955 w 20022"/>
                    <a:gd name="connsiteY32" fmla="*/ 3376 h 51733"/>
                    <a:gd name="connsiteX33" fmla="*/ 10022 w 20022"/>
                    <a:gd name="connsiteY33" fmla="*/ 8926 h 51733"/>
                    <a:gd name="connsiteX34" fmla="*/ 10022 w 20022"/>
                    <a:gd name="connsiteY34" fmla="*/ 19447 h 51733"/>
                    <a:gd name="connsiteX35" fmla="*/ 10577 w 20022"/>
                    <a:gd name="connsiteY35" fmla="*/ 27310 h 51733"/>
                    <a:gd name="connsiteX36" fmla="*/ 10617 w 20022"/>
                    <a:gd name="connsiteY36" fmla="*/ 29849 h 51733"/>
                    <a:gd name="connsiteX37" fmla="*/ 9311 w 20022"/>
                    <a:gd name="connsiteY37" fmla="*/ 32902 h 51733"/>
                    <a:gd name="connsiteX38" fmla="*/ 8386 w 20022"/>
                    <a:gd name="connsiteY38" fmla="*/ 34563 h 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22" h="51733">
                      <a:moveTo>
                        <a:pt x="8386" y="34567"/>
                      </a:moveTo>
                      <a:cubicBezTo>
                        <a:pt x="7571" y="35177"/>
                        <a:pt x="6694" y="35477"/>
                        <a:pt x="5869" y="36184"/>
                      </a:cubicBezTo>
                      <a:cubicBezTo>
                        <a:pt x="5166" y="36794"/>
                        <a:pt x="4285" y="37283"/>
                        <a:pt x="3663" y="37808"/>
                      </a:cubicBezTo>
                      <a:cubicBezTo>
                        <a:pt x="2934" y="38441"/>
                        <a:pt x="2509" y="39400"/>
                        <a:pt x="1835" y="40140"/>
                      </a:cubicBezTo>
                      <a:cubicBezTo>
                        <a:pt x="1080" y="40980"/>
                        <a:pt x="451" y="41098"/>
                        <a:pt x="136" y="42427"/>
                      </a:cubicBezTo>
                      <a:cubicBezTo>
                        <a:pt x="-82" y="43322"/>
                        <a:pt x="22" y="44321"/>
                        <a:pt x="44" y="45228"/>
                      </a:cubicBezTo>
                      <a:cubicBezTo>
                        <a:pt x="74" y="46767"/>
                        <a:pt x="96" y="46434"/>
                        <a:pt x="1176" y="47137"/>
                      </a:cubicBezTo>
                      <a:cubicBezTo>
                        <a:pt x="1783" y="47529"/>
                        <a:pt x="1772" y="47515"/>
                        <a:pt x="2268" y="48244"/>
                      </a:cubicBezTo>
                      <a:cubicBezTo>
                        <a:pt x="2501" y="48577"/>
                        <a:pt x="2734" y="48917"/>
                        <a:pt x="2957" y="49258"/>
                      </a:cubicBezTo>
                      <a:cubicBezTo>
                        <a:pt x="3238" y="49339"/>
                        <a:pt x="3523" y="49409"/>
                        <a:pt x="3804" y="49461"/>
                      </a:cubicBezTo>
                      <a:cubicBezTo>
                        <a:pt x="4296" y="49901"/>
                        <a:pt x="4470" y="50553"/>
                        <a:pt x="5007" y="50975"/>
                      </a:cubicBezTo>
                      <a:cubicBezTo>
                        <a:pt x="6069" y="51807"/>
                        <a:pt x="8700" y="51922"/>
                        <a:pt x="9951" y="51478"/>
                      </a:cubicBezTo>
                      <a:cubicBezTo>
                        <a:pt x="9947" y="50608"/>
                        <a:pt x="10395" y="50534"/>
                        <a:pt x="10847" y="49938"/>
                      </a:cubicBezTo>
                      <a:cubicBezTo>
                        <a:pt x="11602" y="48939"/>
                        <a:pt x="11642" y="48928"/>
                        <a:pt x="11676" y="47696"/>
                      </a:cubicBezTo>
                      <a:cubicBezTo>
                        <a:pt x="11716" y="46127"/>
                        <a:pt x="12001" y="44791"/>
                        <a:pt x="12353" y="43289"/>
                      </a:cubicBezTo>
                      <a:cubicBezTo>
                        <a:pt x="12608" y="42208"/>
                        <a:pt x="12701" y="41135"/>
                        <a:pt x="12908" y="40003"/>
                      </a:cubicBezTo>
                      <a:cubicBezTo>
                        <a:pt x="13189" y="39903"/>
                        <a:pt x="13337" y="39703"/>
                        <a:pt x="13360" y="39407"/>
                      </a:cubicBezTo>
                      <a:cubicBezTo>
                        <a:pt x="13267" y="39059"/>
                        <a:pt x="13286" y="38722"/>
                        <a:pt x="13437" y="38397"/>
                      </a:cubicBezTo>
                      <a:cubicBezTo>
                        <a:pt x="13796" y="38264"/>
                        <a:pt x="14089" y="38049"/>
                        <a:pt x="14333" y="37757"/>
                      </a:cubicBezTo>
                      <a:cubicBezTo>
                        <a:pt x="14355" y="37342"/>
                        <a:pt x="14477" y="36961"/>
                        <a:pt x="14707" y="36617"/>
                      </a:cubicBezTo>
                      <a:cubicBezTo>
                        <a:pt x="15280" y="35555"/>
                        <a:pt x="15587" y="35706"/>
                        <a:pt x="15554" y="34400"/>
                      </a:cubicBezTo>
                      <a:cubicBezTo>
                        <a:pt x="15480" y="31636"/>
                        <a:pt x="15177" y="28805"/>
                        <a:pt x="16901" y="26540"/>
                      </a:cubicBezTo>
                      <a:cubicBezTo>
                        <a:pt x="18330" y="24668"/>
                        <a:pt x="19921" y="24272"/>
                        <a:pt x="19999" y="21634"/>
                      </a:cubicBezTo>
                      <a:cubicBezTo>
                        <a:pt x="20025" y="20923"/>
                        <a:pt x="20036" y="20172"/>
                        <a:pt x="19999" y="19458"/>
                      </a:cubicBezTo>
                      <a:cubicBezTo>
                        <a:pt x="19947" y="18266"/>
                        <a:pt x="19492" y="17748"/>
                        <a:pt x="19003" y="16694"/>
                      </a:cubicBezTo>
                      <a:cubicBezTo>
                        <a:pt x="18485" y="15554"/>
                        <a:pt x="18693" y="14362"/>
                        <a:pt x="18341" y="13285"/>
                      </a:cubicBezTo>
                      <a:cubicBezTo>
                        <a:pt x="18123" y="12601"/>
                        <a:pt x="17864" y="12493"/>
                        <a:pt x="17760" y="11705"/>
                      </a:cubicBezTo>
                      <a:cubicBezTo>
                        <a:pt x="17567" y="10269"/>
                        <a:pt x="18082" y="8686"/>
                        <a:pt x="17679" y="7291"/>
                      </a:cubicBezTo>
                      <a:cubicBezTo>
                        <a:pt x="17305" y="5992"/>
                        <a:pt x="16476" y="4671"/>
                        <a:pt x="15976" y="3401"/>
                      </a:cubicBezTo>
                      <a:cubicBezTo>
                        <a:pt x="15428" y="2017"/>
                        <a:pt x="15273" y="27"/>
                        <a:pt x="13630" y="1"/>
                      </a:cubicBezTo>
                      <a:cubicBezTo>
                        <a:pt x="12512" y="-22"/>
                        <a:pt x="12212" y="493"/>
                        <a:pt x="11698" y="1144"/>
                      </a:cubicBezTo>
                      <a:cubicBezTo>
                        <a:pt x="11728" y="1662"/>
                        <a:pt x="11502" y="2040"/>
                        <a:pt x="11010" y="2277"/>
                      </a:cubicBezTo>
                      <a:cubicBezTo>
                        <a:pt x="10477" y="2487"/>
                        <a:pt x="10125" y="2850"/>
                        <a:pt x="9955" y="3376"/>
                      </a:cubicBezTo>
                      <a:cubicBezTo>
                        <a:pt x="9500" y="4793"/>
                        <a:pt x="10022" y="7394"/>
                        <a:pt x="10022" y="8926"/>
                      </a:cubicBezTo>
                      <a:lnTo>
                        <a:pt x="10022" y="19447"/>
                      </a:lnTo>
                      <a:cubicBezTo>
                        <a:pt x="10577" y="23913"/>
                        <a:pt x="10569" y="25612"/>
                        <a:pt x="10577" y="27310"/>
                      </a:cubicBezTo>
                      <a:cubicBezTo>
                        <a:pt x="10577" y="28102"/>
                        <a:pt x="10773" y="29086"/>
                        <a:pt x="10617" y="29849"/>
                      </a:cubicBezTo>
                      <a:cubicBezTo>
                        <a:pt x="10399" y="30911"/>
                        <a:pt x="9711" y="31877"/>
                        <a:pt x="9311" y="32902"/>
                      </a:cubicBezTo>
                      <a:cubicBezTo>
                        <a:pt x="9004" y="33697"/>
                        <a:pt x="9037" y="34078"/>
                        <a:pt x="8386" y="34563"/>
                      </a:cubicBezTo>
                      <a:close/>
                    </a:path>
                  </a:pathLst>
                </a:custGeom>
                <a:grpFill/>
                <a:ln w="369" cap="flat">
                  <a:noFill/>
                  <a:prstDash val="solid"/>
                  <a:miter/>
                </a:ln>
              </p:spPr>
              <p:txBody>
                <a:bodyPr rtlCol="0" anchor="ctr"/>
                <a:lstStyle/>
                <a:p>
                  <a:endParaRPr lang="de-DE"/>
                </a:p>
              </p:txBody>
            </p:sp>
          </p:grpSp>
          <p:sp>
            <p:nvSpPr>
              <p:cNvPr id="264" name="Oval 263">
                <a:extLst>
                  <a:ext uri="{FF2B5EF4-FFF2-40B4-BE49-F238E27FC236}">
                    <a16:creationId xmlns:a16="http://schemas.microsoft.com/office/drawing/2014/main" id="{160A756A-4B16-DFC1-C322-F6E1D5D04550}"/>
                  </a:ext>
                </a:extLst>
              </p:cNvPr>
              <p:cNvSpPr/>
              <p:nvPr/>
            </p:nvSpPr>
            <p:spPr>
              <a:xfrm rot="1039005">
                <a:off x="1187541" y="4116989"/>
                <a:ext cx="1037775" cy="744203"/>
              </a:xfrm>
              <a:prstGeom prst="ellipse">
                <a:avLst/>
              </a:prstGeom>
              <a:noFill/>
              <a:ln w="28575" cap="flat">
                <a:solidFill>
                  <a:srgbClr val="3B97DE"/>
                </a:solidFill>
                <a:prstDash val="solid"/>
                <a:miter/>
              </a:ln>
            </p:spPr>
            <p:txBody>
              <a:bodyPr rtlCol="0" anchor="ctr"/>
              <a:lstStyle/>
              <a:p>
                <a:pPr algn="l"/>
                <a:endParaRPr lang="de-DE"/>
              </a:p>
            </p:txBody>
          </p:sp>
          <p:sp>
            <p:nvSpPr>
              <p:cNvPr id="265" name="Inhaltsplatzhalter 7">
                <a:extLst>
                  <a:ext uri="{FF2B5EF4-FFF2-40B4-BE49-F238E27FC236}">
                    <a16:creationId xmlns:a16="http://schemas.microsoft.com/office/drawing/2014/main" id="{C45A63C7-B852-22BB-BA34-6D6D2E4B89A5}"/>
                  </a:ext>
                </a:extLst>
              </p:cNvPr>
              <p:cNvSpPr txBox="1">
                <a:spLocks/>
              </p:cNvSpPr>
              <p:nvPr/>
            </p:nvSpPr>
            <p:spPr>
              <a:xfrm>
                <a:off x="1728913" y="4488082"/>
                <a:ext cx="459352" cy="180300"/>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algn="ctr" defTabSz="914400" rtl="0" eaLnBrk="1" fontAlgn="auto" latinLnBrk="0" hangingPunct="1">
                  <a:spcBef>
                    <a:spcPts val="300"/>
                  </a:spcBef>
                  <a:spcAft>
                    <a:spcPts val="600"/>
                  </a:spcAft>
                  <a:buClrTx/>
                  <a:buSzTx/>
                  <a:buFont typeface="Arial" panose="020B0604020202020204" pitchFamily="34" charset="0"/>
                  <a:buNone/>
                  <a:tabLst/>
                  <a:defRPr/>
                </a:pPr>
                <a:r>
                  <a:rPr kumimoji="0" lang="de-DE" sz="700" i="0" u="none" strike="noStrike" kern="1200" cap="none" spc="0" normalizeH="0" baseline="0" noProof="0">
                    <a:ln>
                      <a:noFill/>
                    </a:ln>
                    <a:solidFill>
                      <a:srgbClr val="001965"/>
                    </a:solidFill>
                    <a:effectLst/>
                    <a:uLnTx/>
                    <a:uFillTx/>
                    <a:latin typeface="Apis For Office"/>
                    <a:ea typeface="+mn-ea"/>
                    <a:cs typeface="+mn-cs"/>
                  </a:rPr>
                  <a:t>ODENSE</a:t>
                </a:r>
                <a:endParaRPr kumimoji="0" lang="de-DE" sz="7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266" name="Oval 265">
                <a:extLst>
                  <a:ext uri="{FF2B5EF4-FFF2-40B4-BE49-F238E27FC236}">
                    <a16:creationId xmlns:a16="http://schemas.microsoft.com/office/drawing/2014/main" id="{ACDCB967-F647-1AF4-F95E-F947664E2D2B}"/>
                  </a:ext>
                </a:extLst>
              </p:cNvPr>
              <p:cNvSpPr>
                <a:spLocks noChangeAspect="1"/>
              </p:cNvSpPr>
              <p:nvPr/>
            </p:nvSpPr>
            <p:spPr>
              <a:xfrm>
                <a:off x="1898628" y="4413131"/>
                <a:ext cx="72000" cy="72000"/>
              </a:xfrm>
              <a:prstGeom prst="ellipse">
                <a:avLst/>
              </a:prstGeom>
              <a:solidFill>
                <a:srgbClr val="000000"/>
              </a:solidFill>
              <a:ln w="9525" cap="flat">
                <a:noFill/>
                <a:prstDash val="solid"/>
                <a:miter/>
              </a:ln>
            </p:spPr>
            <p:txBody>
              <a:bodyPr rtlCol="0" anchor="ctr"/>
              <a:lstStyle/>
              <a:p>
                <a:pPr algn="l"/>
                <a:endParaRPr lang="de-DE"/>
              </a:p>
            </p:txBody>
          </p:sp>
          <p:sp>
            <p:nvSpPr>
              <p:cNvPr id="267" name="Inhaltsplatzhalter 7">
                <a:extLst>
                  <a:ext uri="{FF2B5EF4-FFF2-40B4-BE49-F238E27FC236}">
                    <a16:creationId xmlns:a16="http://schemas.microsoft.com/office/drawing/2014/main" id="{83B81CDF-70EC-444A-DFE3-D71B729EDEDD}"/>
                  </a:ext>
                </a:extLst>
              </p:cNvPr>
              <p:cNvSpPr txBox="1">
                <a:spLocks/>
              </p:cNvSpPr>
              <p:nvPr/>
            </p:nvSpPr>
            <p:spPr>
              <a:xfrm>
                <a:off x="2265759" y="3495926"/>
                <a:ext cx="730655" cy="229494"/>
              </a:xfrm>
              <a:prstGeom prst="rect">
                <a:avLst/>
              </a:prstGeom>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marR="0" lvl="0" indent="0" defTabSz="914400" rtl="0" eaLnBrk="1" fontAlgn="auto" latinLnBrk="0" hangingPunct="1">
                  <a:spcBef>
                    <a:spcPts val="300"/>
                  </a:spcBef>
                  <a:spcAft>
                    <a:spcPts val="600"/>
                  </a:spcAft>
                  <a:buClrTx/>
                  <a:buSzTx/>
                  <a:buFont typeface="Arial" panose="020B0604020202020204" pitchFamily="34" charset="0"/>
                  <a:buNone/>
                  <a:tabLst/>
                  <a:defRPr/>
                </a:pPr>
                <a:r>
                  <a:rPr kumimoji="0" lang="de-DE" sz="1050" b="1" i="0" u="none" strike="noStrike" kern="1200" cap="none" spc="0" normalizeH="0" baseline="0" noProof="0">
                    <a:ln>
                      <a:noFill/>
                    </a:ln>
                    <a:solidFill>
                      <a:srgbClr val="001965"/>
                    </a:solidFill>
                    <a:effectLst/>
                    <a:uLnTx/>
                    <a:uFillTx/>
                    <a:latin typeface="Apis For Office"/>
                    <a:ea typeface="+mn-ea"/>
                    <a:cs typeface="+mn-cs"/>
                  </a:rPr>
                  <a:t>Dänemark</a:t>
                </a:r>
              </a:p>
            </p:txBody>
          </p:sp>
        </p:grpSp>
      </p:grpSp>
      <p:grpSp>
        <p:nvGrpSpPr>
          <p:cNvPr id="272" name="Gruppieren 271">
            <a:extLst>
              <a:ext uri="{FF2B5EF4-FFF2-40B4-BE49-F238E27FC236}">
                <a16:creationId xmlns:a16="http://schemas.microsoft.com/office/drawing/2014/main" id="{6C62A025-54D3-C32B-434F-79103DF294FB}"/>
              </a:ext>
            </a:extLst>
          </p:cNvPr>
          <p:cNvGrpSpPr/>
          <p:nvPr/>
        </p:nvGrpSpPr>
        <p:grpSpPr>
          <a:xfrm>
            <a:off x="8168378" y="2314021"/>
            <a:ext cx="3375920" cy="3254260"/>
            <a:chOff x="8168378" y="2314021"/>
            <a:chExt cx="3375920" cy="3254260"/>
          </a:xfrm>
        </p:grpSpPr>
        <p:sp>
          <p:nvSpPr>
            <p:cNvPr id="271" name="Oval 270">
              <a:extLst>
                <a:ext uri="{FF2B5EF4-FFF2-40B4-BE49-F238E27FC236}">
                  <a16:creationId xmlns:a16="http://schemas.microsoft.com/office/drawing/2014/main" id="{D73C85AF-7E60-1376-2290-178894034D66}"/>
                </a:ext>
              </a:extLst>
            </p:cNvPr>
            <p:cNvSpPr/>
            <p:nvPr/>
          </p:nvSpPr>
          <p:spPr>
            <a:xfrm>
              <a:off x="9007906" y="3272324"/>
              <a:ext cx="1737589" cy="1737589"/>
            </a:xfrm>
            <a:prstGeom prst="ellipse">
              <a:avLst/>
            </a:prstGeom>
            <a:noFill/>
            <a:ln w="28575" cap="flat">
              <a:solidFill>
                <a:srgbClr val="001965"/>
              </a:solidFill>
              <a:prstDash val="solid"/>
              <a:miter/>
            </a:ln>
          </p:spPr>
          <p:txBody>
            <a:bodyPr rtlCol="0" anchor="ctr"/>
            <a:lstStyle/>
            <a:p>
              <a:pPr algn="l"/>
              <a:endParaRPr lang="de-DE"/>
            </a:p>
          </p:txBody>
        </p:sp>
        <p:sp>
          <p:nvSpPr>
            <p:cNvPr id="19" name="Rechteck: abgerundete Ecken 2">
              <a:extLst>
                <a:ext uri="{FF2B5EF4-FFF2-40B4-BE49-F238E27FC236}">
                  <a16:creationId xmlns:a16="http://schemas.microsoft.com/office/drawing/2014/main" id="{92A2275F-D57E-61A6-7BAB-84165662FFB6}"/>
                </a:ext>
              </a:extLst>
            </p:cNvPr>
            <p:cNvSpPr/>
            <p:nvPr/>
          </p:nvSpPr>
          <p:spPr>
            <a:xfrm>
              <a:off x="8168378" y="2314021"/>
              <a:ext cx="3375920" cy="3254260"/>
            </a:xfrm>
            <a:prstGeom prst="roundRect">
              <a:avLst>
                <a:gd name="adj" fmla="val 1539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3" name="Inhaltsplatzhalter 7">
              <a:extLst>
                <a:ext uri="{FF2B5EF4-FFF2-40B4-BE49-F238E27FC236}">
                  <a16:creationId xmlns:a16="http://schemas.microsoft.com/office/drawing/2014/main" id="{064A6E04-6D26-0FBD-471E-F6DF79BF8F34}"/>
                </a:ext>
              </a:extLst>
            </p:cNvPr>
            <p:cNvSpPr txBox="1">
              <a:spLocks/>
            </p:cNvSpPr>
            <p:nvPr/>
          </p:nvSpPr>
          <p:spPr>
            <a:xfrm>
              <a:off x="8726731" y="2465256"/>
              <a:ext cx="2259214" cy="262938"/>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None/>
                <a:defRPr/>
              </a:pPr>
              <a:r>
                <a:rPr kumimoji="0" lang="de-DE" sz="1600" b="1" i="0" u="none" strike="noStrike" kern="1200" cap="none" spc="0" normalizeH="0" baseline="0" noProof="0">
                  <a:ln>
                    <a:noFill/>
                  </a:ln>
                  <a:solidFill>
                    <a:srgbClr val="001965"/>
                  </a:solidFill>
                  <a:effectLst/>
                  <a:uLnTx/>
                  <a:uFillTx/>
                  <a:latin typeface="Apis For Office"/>
                  <a:ea typeface="+mn-ea"/>
                  <a:cs typeface="+mn-cs"/>
                </a:rPr>
                <a:t>Nachforschungen</a:t>
              </a:r>
            </a:p>
          </p:txBody>
        </p:sp>
        <p:grpSp>
          <p:nvGrpSpPr>
            <p:cNvPr id="105" name="Gruppieren 104">
              <a:extLst>
                <a:ext uri="{FF2B5EF4-FFF2-40B4-BE49-F238E27FC236}">
                  <a16:creationId xmlns:a16="http://schemas.microsoft.com/office/drawing/2014/main" id="{796E2148-286E-FD30-E9CF-B3B51B3AD0BB}"/>
                </a:ext>
              </a:extLst>
            </p:cNvPr>
            <p:cNvGrpSpPr/>
            <p:nvPr/>
          </p:nvGrpSpPr>
          <p:grpSpPr>
            <a:xfrm>
              <a:off x="8554166" y="3036738"/>
              <a:ext cx="2607305" cy="2374134"/>
              <a:chOff x="8663971" y="3250745"/>
              <a:chExt cx="2253609" cy="2052068"/>
            </a:xfrm>
          </p:grpSpPr>
          <p:sp>
            <p:nvSpPr>
              <p:cNvPr id="103" name="Oval 102">
                <a:extLst>
                  <a:ext uri="{FF2B5EF4-FFF2-40B4-BE49-F238E27FC236}">
                    <a16:creationId xmlns:a16="http://schemas.microsoft.com/office/drawing/2014/main" id="{DAE154C1-843E-0A78-DB6A-4BB605B72D20}"/>
                  </a:ext>
                </a:extLst>
              </p:cNvPr>
              <p:cNvSpPr/>
              <p:nvPr/>
            </p:nvSpPr>
            <p:spPr>
              <a:xfrm>
                <a:off x="9914824" y="3250745"/>
                <a:ext cx="629920" cy="629920"/>
              </a:xfrm>
              <a:prstGeom prst="ellipse">
                <a:avLst/>
              </a:prstGeom>
              <a:solidFill>
                <a:schemeClr val="bg1"/>
              </a:solidFill>
              <a:ln w="19050" cap="flat">
                <a:solidFill>
                  <a:srgbClr val="001965"/>
                </a:solidFill>
                <a:prstDash val="solid"/>
                <a:miter/>
              </a:ln>
            </p:spPr>
            <p:txBody>
              <a:bodyPr rtlCol="0" anchor="ctr"/>
              <a:lstStyle/>
              <a:p>
                <a:pPr algn="l"/>
                <a:endParaRPr lang="de-DE"/>
              </a:p>
            </p:txBody>
          </p:sp>
          <p:sp>
            <p:nvSpPr>
              <p:cNvPr id="100" name="Oval 99">
                <a:extLst>
                  <a:ext uri="{FF2B5EF4-FFF2-40B4-BE49-F238E27FC236}">
                    <a16:creationId xmlns:a16="http://schemas.microsoft.com/office/drawing/2014/main" id="{D4955041-BDEC-E3FF-D6A7-CABEF7D58515}"/>
                  </a:ext>
                </a:extLst>
              </p:cNvPr>
              <p:cNvSpPr/>
              <p:nvPr/>
            </p:nvSpPr>
            <p:spPr>
              <a:xfrm>
                <a:off x="9037169" y="3250745"/>
                <a:ext cx="629920" cy="629920"/>
              </a:xfrm>
              <a:prstGeom prst="ellipse">
                <a:avLst/>
              </a:prstGeom>
              <a:solidFill>
                <a:schemeClr val="bg1"/>
              </a:solidFill>
              <a:ln w="19050" cap="flat">
                <a:solidFill>
                  <a:srgbClr val="001965"/>
                </a:solidFill>
                <a:prstDash val="solid"/>
                <a:miter/>
              </a:ln>
            </p:spPr>
            <p:txBody>
              <a:bodyPr rtlCol="0" anchor="ctr"/>
              <a:lstStyle/>
              <a:p>
                <a:pPr algn="l"/>
                <a:endParaRPr lang="de-DE"/>
              </a:p>
            </p:txBody>
          </p:sp>
          <p:sp>
            <p:nvSpPr>
              <p:cNvPr id="101" name="Oval 100">
                <a:extLst>
                  <a:ext uri="{FF2B5EF4-FFF2-40B4-BE49-F238E27FC236}">
                    <a16:creationId xmlns:a16="http://schemas.microsoft.com/office/drawing/2014/main" id="{C08DF6FF-7C45-7E97-A8C8-9900DE4D6E9A}"/>
                  </a:ext>
                </a:extLst>
              </p:cNvPr>
              <p:cNvSpPr/>
              <p:nvPr/>
            </p:nvSpPr>
            <p:spPr>
              <a:xfrm>
                <a:off x="8663971" y="4088199"/>
                <a:ext cx="629920" cy="629920"/>
              </a:xfrm>
              <a:prstGeom prst="ellipse">
                <a:avLst/>
              </a:prstGeom>
              <a:solidFill>
                <a:schemeClr val="bg1"/>
              </a:solidFill>
              <a:ln w="19050" cap="flat">
                <a:solidFill>
                  <a:srgbClr val="001965"/>
                </a:solidFill>
                <a:prstDash val="solid"/>
                <a:miter/>
              </a:ln>
            </p:spPr>
            <p:txBody>
              <a:bodyPr rtlCol="0" anchor="ctr"/>
              <a:lstStyle/>
              <a:p>
                <a:pPr algn="l"/>
                <a:endParaRPr lang="de-DE"/>
              </a:p>
            </p:txBody>
          </p:sp>
          <p:sp>
            <p:nvSpPr>
              <p:cNvPr id="102" name="Oval 101">
                <a:extLst>
                  <a:ext uri="{FF2B5EF4-FFF2-40B4-BE49-F238E27FC236}">
                    <a16:creationId xmlns:a16="http://schemas.microsoft.com/office/drawing/2014/main" id="{D2A0EC90-756F-482B-5598-0420142DD2E7}"/>
                  </a:ext>
                </a:extLst>
              </p:cNvPr>
              <p:cNvSpPr/>
              <p:nvPr/>
            </p:nvSpPr>
            <p:spPr>
              <a:xfrm>
                <a:off x="9475815" y="4672893"/>
                <a:ext cx="629920" cy="629920"/>
              </a:xfrm>
              <a:prstGeom prst="ellipse">
                <a:avLst/>
              </a:prstGeom>
              <a:solidFill>
                <a:schemeClr val="bg1"/>
              </a:solidFill>
              <a:ln w="19050" cap="flat">
                <a:solidFill>
                  <a:srgbClr val="001965"/>
                </a:solidFill>
                <a:prstDash val="solid"/>
                <a:miter/>
              </a:ln>
            </p:spPr>
            <p:txBody>
              <a:bodyPr rtlCol="0" anchor="ctr"/>
              <a:lstStyle/>
              <a:p>
                <a:pPr algn="l"/>
                <a:endParaRPr lang="de-DE"/>
              </a:p>
            </p:txBody>
          </p:sp>
          <p:sp>
            <p:nvSpPr>
              <p:cNvPr id="104" name="Oval 103">
                <a:extLst>
                  <a:ext uri="{FF2B5EF4-FFF2-40B4-BE49-F238E27FC236}">
                    <a16:creationId xmlns:a16="http://schemas.microsoft.com/office/drawing/2014/main" id="{1512E9CD-146E-18A4-87F2-9DEAE648CBD0}"/>
                  </a:ext>
                </a:extLst>
              </p:cNvPr>
              <p:cNvSpPr/>
              <p:nvPr/>
            </p:nvSpPr>
            <p:spPr>
              <a:xfrm>
                <a:off x="10287660" y="4104975"/>
                <a:ext cx="629920" cy="629920"/>
              </a:xfrm>
              <a:prstGeom prst="ellipse">
                <a:avLst/>
              </a:prstGeom>
              <a:solidFill>
                <a:schemeClr val="bg1"/>
              </a:solidFill>
              <a:ln w="19050" cap="flat">
                <a:solidFill>
                  <a:srgbClr val="001965"/>
                </a:solidFill>
                <a:prstDash val="solid"/>
                <a:miter/>
              </a:ln>
            </p:spPr>
            <p:txBody>
              <a:bodyPr rtlCol="0" anchor="ctr"/>
              <a:lstStyle/>
              <a:p>
                <a:pPr algn="l"/>
                <a:endParaRPr lang="de-DE"/>
              </a:p>
            </p:txBody>
          </p:sp>
        </p:grpSp>
        <p:grpSp>
          <p:nvGrpSpPr>
            <p:cNvPr id="143" name="Grafik 92">
              <a:extLst>
                <a:ext uri="{FF2B5EF4-FFF2-40B4-BE49-F238E27FC236}">
                  <a16:creationId xmlns:a16="http://schemas.microsoft.com/office/drawing/2014/main" id="{F22EC79D-4FC6-A62A-5E16-76590A5FD989}"/>
                </a:ext>
              </a:extLst>
            </p:cNvPr>
            <p:cNvGrpSpPr/>
            <p:nvPr/>
          </p:nvGrpSpPr>
          <p:grpSpPr>
            <a:xfrm>
              <a:off x="8731291" y="4167420"/>
              <a:ext cx="381543" cy="390401"/>
              <a:chOff x="6682696" y="4028787"/>
              <a:chExt cx="815379" cy="834309"/>
            </a:xfrm>
          </p:grpSpPr>
          <p:grpSp>
            <p:nvGrpSpPr>
              <p:cNvPr id="144" name="Grafik 92">
                <a:extLst>
                  <a:ext uri="{FF2B5EF4-FFF2-40B4-BE49-F238E27FC236}">
                    <a16:creationId xmlns:a16="http://schemas.microsoft.com/office/drawing/2014/main" id="{81FCE3CB-072D-BAC7-ACA5-26BAAD8DF692}"/>
                  </a:ext>
                </a:extLst>
              </p:cNvPr>
              <p:cNvGrpSpPr/>
              <p:nvPr/>
            </p:nvGrpSpPr>
            <p:grpSpPr>
              <a:xfrm>
                <a:off x="6682696" y="4028787"/>
                <a:ext cx="815379" cy="834309"/>
                <a:chOff x="6682696" y="4028787"/>
                <a:chExt cx="815379" cy="834309"/>
              </a:xfrm>
            </p:grpSpPr>
            <p:sp>
              <p:nvSpPr>
                <p:cNvPr id="151" name="Freihandform 150">
                  <a:extLst>
                    <a:ext uri="{FF2B5EF4-FFF2-40B4-BE49-F238E27FC236}">
                      <a16:creationId xmlns:a16="http://schemas.microsoft.com/office/drawing/2014/main" id="{69FF07FE-9C7F-3B04-B022-25E84DCA5691}"/>
                    </a:ext>
                  </a:extLst>
                </p:cNvPr>
                <p:cNvSpPr/>
                <p:nvPr/>
              </p:nvSpPr>
              <p:spPr>
                <a:xfrm>
                  <a:off x="6995002" y="4191795"/>
                  <a:ext cx="336015" cy="211830"/>
                </a:xfrm>
                <a:custGeom>
                  <a:avLst/>
                  <a:gdLst>
                    <a:gd name="connsiteX0" fmla="*/ 336015 w 336015"/>
                    <a:gd name="connsiteY0" fmla="*/ 142303 h 211830"/>
                    <a:gd name="connsiteX1" fmla="*/ 275861 w 336015"/>
                    <a:gd name="connsiteY1" fmla="*/ 211831 h 211830"/>
                    <a:gd name="connsiteX2" fmla="*/ 0 w 336015"/>
                    <a:gd name="connsiteY2" fmla="*/ 185912 h 211830"/>
                    <a:gd name="connsiteX3" fmla="*/ 186216 w 336015"/>
                    <a:gd name="connsiteY3" fmla="*/ 0 h 211830"/>
                    <a:gd name="connsiteX4" fmla="*/ 336015 w 336015"/>
                    <a:gd name="connsiteY4" fmla="*/ 142303 h 2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15" h="211830">
                      <a:moveTo>
                        <a:pt x="336015" y="142303"/>
                      </a:moveTo>
                      <a:cubicBezTo>
                        <a:pt x="316076" y="165591"/>
                        <a:pt x="296080" y="188767"/>
                        <a:pt x="275861" y="211831"/>
                      </a:cubicBezTo>
                      <a:cubicBezTo>
                        <a:pt x="183870" y="203210"/>
                        <a:pt x="91991" y="194533"/>
                        <a:pt x="0" y="185912"/>
                      </a:cubicBezTo>
                      <a:cubicBezTo>
                        <a:pt x="62053" y="123941"/>
                        <a:pt x="124163" y="61971"/>
                        <a:pt x="186216" y="0"/>
                      </a:cubicBezTo>
                      <a:cubicBezTo>
                        <a:pt x="234809" y="48871"/>
                        <a:pt x="284853" y="96287"/>
                        <a:pt x="336015" y="142303"/>
                      </a:cubicBezTo>
                      <a:close/>
                    </a:path>
                  </a:pathLst>
                </a:custGeom>
                <a:solidFill>
                  <a:srgbClr val="FFFFFF"/>
                </a:solidFill>
                <a:ln w="2790" cap="flat">
                  <a:noFill/>
                  <a:prstDash val="solid"/>
                  <a:miter/>
                </a:ln>
              </p:spPr>
              <p:txBody>
                <a:bodyPr rtlCol="0" anchor="ctr"/>
                <a:lstStyle/>
                <a:p>
                  <a:endParaRPr lang="de-DE"/>
                </a:p>
              </p:txBody>
            </p:sp>
            <p:sp>
              <p:nvSpPr>
                <p:cNvPr id="152" name="Freihandform 151">
                  <a:extLst>
                    <a:ext uri="{FF2B5EF4-FFF2-40B4-BE49-F238E27FC236}">
                      <a16:creationId xmlns:a16="http://schemas.microsoft.com/office/drawing/2014/main" id="{B963FE9F-A350-1498-3FFF-19778DC8AB5F}"/>
                    </a:ext>
                  </a:extLst>
                </p:cNvPr>
                <p:cNvSpPr/>
                <p:nvPr/>
              </p:nvSpPr>
              <p:spPr>
                <a:xfrm>
                  <a:off x="6682696" y="4377707"/>
                  <a:ext cx="588167" cy="485389"/>
                </a:xfrm>
                <a:custGeom>
                  <a:avLst/>
                  <a:gdLst>
                    <a:gd name="connsiteX0" fmla="*/ 312306 w 588167"/>
                    <a:gd name="connsiteY0" fmla="*/ 0 h 485389"/>
                    <a:gd name="connsiteX1" fmla="*/ 588167 w 588167"/>
                    <a:gd name="connsiteY1" fmla="*/ 25919 h 485389"/>
                    <a:gd name="connsiteX2" fmla="*/ 212943 w 588167"/>
                    <a:gd name="connsiteY2" fmla="*/ 425285 h 485389"/>
                    <a:gd name="connsiteX3" fmla="*/ 136367 w 588167"/>
                    <a:gd name="connsiteY3" fmla="*/ 480482 h 485389"/>
                    <a:gd name="connsiteX4" fmla="*/ 52643 w 588167"/>
                    <a:gd name="connsiteY4" fmla="*/ 471637 h 485389"/>
                    <a:gd name="connsiteX5" fmla="*/ 2710 w 588167"/>
                    <a:gd name="connsiteY5" fmla="*/ 403733 h 485389"/>
                    <a:gd name="connsiteX6" fmla="*/ 23152 w 588167"/>
                    <a:gd name="connsiteY6" fmla="*/ 301176 h 485389"/>
                    <a:gd name="connsiteX7" fmla="*/ 92131 w 588167"/>
                    <a:gd name="connsiteY7" fmla="*/ 219724 h 485389"/>
                    <a:gd name="connsiteX8" fmla="*/ 312306 w 588167"/>
                    <a:gd name="connsiteY8" fmla="*/ 0 h 4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167" h="485389">
                      <a:moveTo>
                        <a:pt x="312306" y="0"/>
                      </a:moveTo>
                      <a:cubicBezTo>
                        <a:pt x="404297" y="8621"/>
                        <a:pt x="496176" y="17298"/>
                        <a:pt x="588167" y="25919"/>
                      </a:cubicBezTo>
                      <a:cubicBezTo>
                        <a:pt x="467691" y="163296"/>
                        <a:pt x="342523" y="296586"/>
                        <a:pt x="212943" y="425285"/>
                      </a:cubicBezTo>
                      <a:cubicBezTo>
                        <a:pt x="190378" y="447733"/>
                        <a:pt x="166528" y="470629"/>
                        <a:pt x="136367" y="480482"/>
                      </a:cubicBezTo>
                      <a:cubicBezTo>
                        <a:pt x="108888" y="489383"/>
                        <a:pt x="77721" y="486024"/>
                        <a:pt x="52643" y="471637"/>
                      </a:cubicBezTo>
                      <a:cubicBezTo>
                        <a:pt x="27676" y="457194"/>
                        <a:pt x="9077" y="431947"/>
                        <a:pt x="2710" y="403733"/>
                      </a:cubicBezTo>
                      <a:cubicBezTo>
                        <a:pt x="-5221" y="368857"/>
                        <a:pt x="5056" y="331909"/>
                        <a:pt x="23152" y="301176"/>
                      </a:cubicBezTo>
                      <a:cubicBezTo>
                        <a:pt x="41361" y="270443"/>
                        <a:pt x="66886" y="244915"/>
                        <a:pt x="92131" y="219724"/>
                      </a:cubicBezTo>
                      <a:cubicBezTo>
                        <a:pt x="165523" y="146501"/>
                        <a:pt x="238915" y="73279"/>
                        <a:pt x="312306" y="0"/>
                      </a:cubicBezTo>
                      <a:close/>
                    </a:path>
                  </a:pathLst>
                </a:custGeom>
                <a:solidFill>
                  <a:srgbClr val="3B97DE"/>
                </a:solidFill>
                <a:ln w="2790" cap="flat">
                  <a:noFill/>
                  <a:prstDash val="solid"/>
                  <a:miter/>
                </a:ln>
              </p:spPr>
              <p:txBody>
                <a:bodyPr rtlCol="0" anchor="ctr"/>
                <a:lstStyle/>
                <a:p>
                  <a:endParaRPr lang="de-DE"/>
                </a:p>
              </p:txBody>
            </p:sp>
            <p:sp>
              <p:nvSpPr>
                <p:cNvPr id="153" name="Freihandform 152">
                  <a:extLst>
                    <a:ext uri="{FF2B5EF4-FFF2-40B4-BE49-F238E27FC236}">
                      <a16:creationId xmlns:a16="http://schemas.microsoft.com/office/drawing/2014/main" id="{A586B8BB-359A-836C-0793-0B7E1B234BA4}"/>
                    </a:ext>
                  </a:extLst>
                </p:cNvPr>
                <p:cNvSpPr/>
                <p:nvPr/>
              </p:nvSpPr>
              <p:spPr>
                <a:xfrm>
                  <a:off x="7151336" y="4028787"/>
                  <a:ext cx="346739" cy="329606"/>
                </a:xfrm>
                <a:custGeom>
                  <a:avLst/>
                  <a:gdLst>
                    <a:gd name="connsiteX0" fmla="*/ 315349 w 346739"/>
                    <a:gd name="connsiteY0" fmla="*/ 125781 h 329606"/>
                    <a:gd name="connsiteX1" fmla="*/ 346739 w 346739"/>
                    <a:gd name="connsiteY1" fmla="*/ 182825 h 329606"/>
                    <a:gd name="connsiteX2" fmla="*/ 315740 w 346739"/>
                    <a:gd name="connsiteY2" fmla="*/ 238246 h 329606"/>
                    <a:gd name="connsiteX3" fmla="*/ 206938 w 346739"/>
                    <a:gd name="connsiteY3" fmla="*/ 329607 h 329606"/>
                    <a:gd name="connsiteX4" fmla="*/ 179681 w 346739"/>
                    <a:gd name="connsiteY4" fmla="*/ 305311 h 329606"/>
                    <a:gd name="connsiteX5" fmla="*/ 29882 w 346739"/>
                    <a:gd name="connsiteY5" fmla="*/ 163008 h 329606"/>
                    <a:gd name="connsiteX6" fmla="*/ 0 w 346739"/>
                    <a:gd name="connsiteY6" fmla="*/ 132667 h 329606"/>
                    <a:gd name="connsiteX7" fmla="*/ 103776 w 346739"/>
                    <a:gd name="connsiteY7" fmla="*/ 26807 h 329606"/>
                    <a:gd name="connsiteX8" fmla="*/ 142483 w 346739"/>
                    <a:gd name="connsiteY8" fmla="*/ 1000 h 329606"/>
                    <a:gd name="connsiteX9" fmla="*/ 200626 w 346739"/>
                    <a:gd name="connsiteY9" fmla="*/ 19586 h 329606"/>
                    <a:gd name="connsiteX10" fmla="*/ 315349 w 346739"/>
                    <a:gd name="connsiteY10" fmla="*/ 125781 h 32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739" h="329606">
                      <a:moveTo>
                        <a:pt x="315349" y="125781"/>
                      </a:moveTo>
                      <a:cubicBezTo>
                        <a:pt x="330597" y="142016"/>
                        <a:pt x="346851" y="160489"/>
                        <a:pt x="346739" y="182825"/>
                      </a:cubicBezTo>
                      <a:cubicBezTo>
                        <a:pt x="346739" y="204546"/>
                        <a:pt x="331100" y="222796"/>
                        <a:pt x="315740" y="238246"/>
                      </a:cubicBezTo>
                      <a:cubicBezTo>
                        <a:pt x="282340" y="271835"/>
                        <a:pt x="245868" y="302456"/>
                        <a:pt x="206938" y="329607"/>
                      </a:cubicBezTo>
                      <a:cubicBezTo>
                        <a:pt x="197778" y="321546"/>
                        <a:pt x="188729" y="313484"/>
                        <a:pt x="179681" y="305311"/>
                      </a:cubicBezTo>
                      <a:cubicBezTo>
                        <a:pt x="128519" y="259295"/>
                        <a:pt x="78474" y="211879"/>
                        <a:pt x="29882" y="163008"/>
                      </a:cubicBezTo>
                      <a:cubicBezTo>
                        <a:pt x="19828" y="152988"/>
                        <a:pt x="9886" y="142855"/>
                        <a:pt x="0" y="132667"/>
                      </a:cubicBezTo>
                      <a:cubicBezTo>
                        <a:pt x="33847" y="96391"/>
                        <a:pt x="68532" y="61291"/>
                        <a:pt x="103776" y="26807"/>
                      </a:cubicBezTo>
                      <a:cubicBezTo>
                        <a:pt x="115003" y="15779"/>
                        <a:pt x="127179" y="4359"/>
                        <a:pt x="142483" y="1000"/>
                      </a:cubicBezTo>
                      <a:cubicBezTo>
                        <a:pt x="163037" y="-3422"/>
                        <a:pt x="183479" y="7550"/>
                        <a:pt x="200626" y="19586"/>
                      </a:cubicBezTo>
                      <a:cubicBezTo>
                        <a:pt x="243466" y="49479"/>
                        <a:pt x="279547" y="87770"/>
                        <a:pt x="315349" y="125781"/>
                      </a:cubicBezTo>
                      <a:close/>
                    </a:path>
                  </a:pathLst>
                </a:custGeom>
                <a:solidFill>
                  <a:srgbClr val="D8EAF8"/>
                </a:solidFill>
                <a:ln w="2790" cap="flat">
                  <a:noFill/>
                  <a:prstDash val="solid"/>
                  <a:miter/>
                </a:ln>
              </p:spPr>
              <p:txBody>
                <a:bodyPr rtlCol="0" anchor="ctr"/>
                <a:lstStyle/>
                <a:p>
                  <a:endParaRPr lang="de-DE"/>
                </a:p>
              </p:txBody>
            </p:sp>
          </p:grpSp>
          <p:grpSp>
            <p:nvGrpSpPr>
              <p:cNvPr id="145" name="Grafik 92">
                <a:extLst>
                  <a:ext uri="{FF2B5EF4-FFF2-40B4-BE49-F238E27FC236}">
                    <a16:creationId xmlns:a16="http://schemas.microsoft.com/office/drawing/2014/main" id="{39F0BF5C-85C4-BAD0-5277-A480E64D3E2C}"/>
                  </a:ext>
                </a:extLst>
              </p:cNvPr>
              <p:cNvGrpSpPr/>
              <p:nvPr/>
            </p:nvGrpSpPr>
            <p:grpSpPr>
              <a:xfrm>
                <a:off x="6682696" y="4028787"/>
                <a:ext cx="815379" cy="834309"/>
                <a:chOff x="6682696" y="4028787"/>
                <a:chExt cx="815379" cy="834309"/>
              </a:xfrm>
              <a:noFill/>
            </p:grpSpPr>
            <p:sp>
              <p:nvSpPr>
                <p:cNvPr id="146" name="Freihandform 145">
                  <a:extLst>
                    <a:ext uri="{FF2B5EF4-FFF2-40B4-BE49-F238E27FC236}">
                      <a16:creationId xmlns:a16="http://schemas.microsoft.com/office/drawing/2014/main" id="{0D968469-C9A1-34FA-646C-2E7E0A556D4B}"/>
                    </a:ext>
                  </a:extLst>
                </p:cNvPr>
                <p:cNvSpPr/>
                <p:nvPr/>
              </p:nvSpPr>
              <p:spPr>
                <a:xfrm>
                  <a:off x="7151336" y="4028787"/>
                  <a:ext cx="346739" cy="329606"/>
                </a:xfrm>
                <a:custGeom>
                  <a:avLst/>
                  <a:gdLst>
                    <a:gd name="connsiteX0" fmla="*/ 29882 w 346739"/>
                    <a:gd name="connsiteY0" fmla="*/ 163008 h 329606"/>
                    <a:gd name="connsiteX1" fmla="*/ 0 w 346739"/>
                    <a:gd name="connsiteY1" fmla="*/ 132667 h 329606"/>
                    <a:gd name="connsiteX2" fmla="*/ 103776 w 346739"/>
                    <a:gd name="connsiteY2" fmla="*/ 26807 h 329606"/>
                    <a:gd name="connsiteX3" fmla="*/ 142483 w 346739"/>
                    <a:gd name="connsiteY3" fmla="*/ 1000 h 329606"/>
                    <a:gd name="connsiteX4" fmla="*/ 200626 w 346739"/>
                    <a:gd name="connsiteY4" fmla="*/ 19586 h 329606"/>
                    <a:gd name="connsiteX5" fmla="*/ 315349 w 346739"/>
                    <a:gd name="connsiteY5" fmla="*/ 125781 h 329606"/>
                    <a:gd name="connsiteX6" fmla="*/ 346739 w 346739"/>
                    <a:gd name="connsiteY6" fmla="*/ 182825 h 329606"/>
                    <a:gd name="connsiteX7" fmla="*/ 315740 w 346739"/>
                    <a:gd name="connsiteY7" fmla="*/ 238246 h 329606"/>
                    <a:gd name="connsiteX8" fmla="*/ 206938 w 346739"/>
                    <a:gd name="connsiteY8" fmla="*/ 329607 h 329606"/>
                    <a:gd name="connsiteX9" fmla="*/ 179681 w 346739"/>
                    <a:gd name="connsiteY9" fmla="*/ 305311 h 32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739" h="329606">
                      <a:moveTo>
                        <a:pt x="29882" y="163008"/>
                      </a:moveTo>
                      <a:cubicBezTo>
                        <a:pt x="19828" y="152988"/>
                        <a:pt x="9886" y="142855"/>
                        <a:pt x="0" y="132667"/>
                      </a:cubicBezTo>
                      <a:cubicBezTo>
                        <a:pt x="33847" y="96391"/>
                        <a:pt x="68532" y="61291"/>
                        <a:pt x="103776" y="26807"/>
                      </a:cubicBezTo>
                      <a:cubicBezTo>
                        <a:pt x="115003" y="15779"/>
                        <a:pt x="127179" y="4359"/>
                        <a:pt x="142483" y="1000"/>
                      </a:cubicBezTo>
                      <a:cubicBezTo>
                        <a:pt x="163037" y="-3422"/>
                        <a:pt x="183479" y="7550"/>
                        <a:pt x="200626" y="19586"/>
                      </a:cubicBezTo>
                      <a:cubicBezTo>
                        <a:pt x="243466" y="49479"/>
                        <a:pt x="279547" y="87770"/>
                        <a:pt x="315349" y="125781"/>
                      </a:cubicBezTo>
                      <a:cubicBezTo>
                        <a:pt x="330597" y="142016"/>
                        <a:pt x="346851" y="160489"/>
                        <a:pt x="346739" y="182825"/>
                      </a:cubicBezTo>
                      <a:cubicBezTo>
                        <a:pt x="346739" y="204546"/>
                        <a:pt x="331100" y="222796"/>
                        <a:pt x="315740" y="238246"/>
                      </a:cubicBezTo>
                      <a:cubicBezTo>
                        <a:pt x="282340" y="271835"/>
                        <a:pt x="245868" y="302456"/>
                        <a:pt x="206938" y="329607"/>
                      </a:cubicBezTo>
                      <a:cubicBezTo>
                        <a:pt x="197778" y="321546"/>
                        <a:pt x="188729" y="313484"/>
                        <a:pt x="179681" y="305311"/>
                      </a:cubicBezTo>
                    </a:path>
                  </a:pathLst>
                </a:custGeom>
                <a:noFill/>
                <a:ln w="12835" cap="rnd">
                  <a:solidFill>
                    <a:srgbClr val="1B408A"/>
                  </a:solidFill>
                  <a:prstDash val="solid"/>
                  <a:round/>
                </a:ln>
              </p:spPr>
              <p:txBody>
                <a:bodyPr rtlCol="0" anchor="ctr"/>
                <a:lstStyle/>
                <a:p>
                  <a:endParaRPr lang="de-DE"/>
                </a:p>
              </p:txBody>
            </p:sp>
            <p:sp>
              <p:nvSpPr>
                <p:cNvPr id="147" name="Freihandform 146">
                  <a:extLst>
                    <a:ext uri="{FF2B5EF4-FFF2-40B4-BE49-F238E27FC236}">
                      <a16:creationId xmlns:a16="http://schemas.microsoft.com/office/drawing/2014/main" id="{C8FA5513-0880-DC00-1E6F-17DD92DB161E}"/>
                    </a:ext>
                  </a:extLst>
                </p:cNvPr>
                <p:cNvSpPr/>
                <p:nvPr/>
              </p:nvSpPr>
              <p:spPr>
                <a:xfrm>
                  <a:off x="6682696" y="4377707"/>
                  <a:ext cx="588167" cy="485389"/>
                </a:xfrm>
                <a:custGeom>
                  <a:avLst/>
                  <a:gdLst>
                    <a:gd name="connsiteX0" fmla="*/ 588167 w 588167"/>
                    <a:gd name="connsiteY0" fmla="*/ 25919 h 485389"/>
                    <a:gd name="connsiteX1" fmla="*/ 212943 w 588167"/>
                    <a:gd name="connsiteY1" fmla="*/ 425285 h 485389"/>
                    <a:gd name="connsiteX2" fmla="*/ 136367 w 588167"/>
                    <a:gd name="connsiteY2" fmla="*/ 480482 h 485389"/>
                    <a:gd name="connsiteX3" fmla="*/ 52643 w 588167"/>
                    <a:gd name="connsiteY3" fmla="*/ 471637 h 485389"/>
                    <a:gd name="connsiteX4" fmla="*/ 2710 w 588167"/>
                    <a:gd name="connsiteY4" fmla="*/ 403733 h 485389"/>
                    <a:gd name="connsiteX5" fmla="*/ 23152 w 588167"/>
                    <a:gd name="connsiteY5" fmla="*/ 301176 h 485389"/>
                    <a:gd name="connsiteX6" fmla="*/ 92131 w 588167"/>
                    <a:gd name="connsiteY6" fmla="*/ 219724 h 485389"/>
                    <a:gd name="connsiteX7" fmla="*/ 312306 w 588167"/>
                    <a:gd name="connsiteY7" fmla="*/ 0 h 4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167" h="485389">
                      <a:moveTo>
                        <a:pt x="588167" y="25919"/>
                      </a:moveTo>
                      <a:cubicBezTo>
                        <a:pt x="467691" y="163296"/>
                        <a:pt x="342523" y="296586"/>
                        <a:pt x="212943" y="425285"/>
                      </a:cubicBezTo>
                      <a:cubicBezTo>
                        <a:pt x="190378" y="447733"/>
                        <a:pt x="166528" y="470629"/>
                        <a:pt x="136367" y="480482"/>
                      </a:cubicBezTo>
                      <a:cubicBezTo>
                        <a:pt x="108888" y="489383"/>
                        <a:pt x="77721" y="486024"/>
                        <a:pt x="52643" y="471637"/>
                      </a:cubicBezTo>
                      <a:cubicBezTo>
                        <a:pt x="27676" y="457194"/>
                        <a:pt x="9077" y="431947"/>
                        <a:pt x="2710" y="403733"/>
                      </a:cubicBezTo>
                      <a:cubicBezTo>
                        <a:pt x="-5221" y="368857"/>
                        <a:pt x="5056" y="331909"/>
                        <a:pt x="23152" y="301176"/>
                      </a:cubicBezTo>
                      <a:cubicBezTo>
                        <a:pt x="41361" y="270443"/>
                        <a:pt x="66886" y="244915"/>
                        <a:pt x="92131" y="219724"/>
                      </a:cubicBezTo>
                      <a:cubicBezTo>
                        <a:pt x="165523" y="146501"/>
                        <a:pt x="238915" y="73279"/>
                        <a:pt x="312306" y="0"/>
                      </a:cubicBezTo>
                    </a:path>
                  </a:pathLst>
                </a:custGeom>
                <a:noFill/>
                <a:ln w="12835" cap="rnd">
                  <a:solidFill>
                    <a:srgbClr val="1B408A"/>
                  </a:solidFill>
                  <a:prstDash val="solid"/>
                  <a:round/>
                </a:ln>
              </p:spPr>
              <p:txBody>
                <a:bodyPr rtlCol="0" anchor="ctr"/>
                <a:lstStyle/>
                <a:p>
                  <a:endParaRPr lang="de-DE"/>
                </a:p>
              </p:txBody>
            </p:sp>
            <p:sp>
              <p:nvSpPr>
                <p:cNvPr id="148" name="Freihandform 147">
                  <a:extLst>
                    <a:ext uri="{FF2B5EF4-FFF2-40B4-BE49-F238E27FC236}">
                      <a16:creationId xmlns:a16="http://schemas.microsoft.com/office/drawing/2014/main" id="{99B2F619-8CCF-205F-A341-073AE9AD7AAC}"/>
                    </a:ext>
                  </a:extLst>
                </p:cNvPr>
                <p:cNvSpPr/>
                <p:nvPr/>
              </p:nvSpPr>
              <p:spPr>
                <a:xfrm>
                  <a:off x="6995002" y="4191795"/>
                  <a:ext cx="336015" cy="211830"/>
                </a:xfrm>
                <a:custGeom>
                  <a:avLst/>
                  <a:gdLst>
                    <a:gd name="connsiteX0" fmla="*/ 336015 w 336015"/>
                    <a:gd name="connsiteY0" fmla="*/ 142303 h 211830"/>
                    <a:gd name="connsiteX1" fmla="*/ 275861 w 336015"/>
                    <a:gd name="connsiteY1" fmla="*/ 211831 h 211830"/>
                    <a:gd name="connsiteX2" fmla="*/ 0 w 336015"/>
                    <a:gd name="connsiteY2" fmla="*/ 185912 h 211830"/>
                    <a:gd name="connsiteX3" fmla="*/ 186216 w 336015"/>
                    <a:gd name="connsiteY3" fmla="*/ 0 h 211830"/>
                    <a:gd name="connsiteX4" fmla="*/ 336015 w 336015"/>
                    <a:gd name="connsiteY4" fmla="*/ 142303 h 2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15" h="211830">
                      <a:moveTo>
                        <a:pt x="336015" y="142303"/>
                      </a:moveTo>
                      <a:cubicBezTo>
                        <a:pt x="316076" y="165591"/>
                        <a:pt x="296080" y="188767"/>
                        <a:pt x="275861" y="211831"/>
                      </a:cubicBezTo>
                      <a:cubicBezTo>
                        <a:pt x="183870" y="203210"/>
                        <a:pt x="91991" y="194533"/>
                        <a:pt x="0" y="185912"/>
                      </a:cubicBezTo>
                      <a:cubicBezTo>
                        <a:pt x="62053" y="123941"/>
                        <a:pt x="124163" y="61971"/>
                        <a:pt x="186216" y="0"/>
                      </a:cubicBezTo>
                      <a:cubicBezTo>
                        <a:pt x="234809" y="48871"/>
                        <a:pt x="284853" y="96287"/>
                        <a:pt x="336015" y="142303"/>
                      </a:cubicBezTo>
                      <a:close/>
                    </a:path>
                  </a:pathLst>
                </a:custGeom>
                <a:noFill/>
                <a:ln w="12835" cap="rnd">
                  <a:solidFill>
                    <a:srgbClr val="1B408A"/>
                  </a:solidFill>
                  <a:prstDash val="solid"/>
                  <a:round/>
                </a:ln>
              </p:spPr>
              <p:txBody>
                <a:bodyPr rtlCol="0" anchor="ctr"/>
                <a:lstStyle/>
                <a:p>
                  <a:endParaRPr lang="de-DE"/>
                </a:p>
              </p:txBody>
            </p:sp>
            <p:sp>
              <p:nvSpPr>
                <p:cNvPr id="149" name="Freihandform 148">
                  <a:extLst>
                    <a:ext uri="{FF2B5EF4-FFF2-40B4-BE49-F238E27FC236}">
                      <a16:creationId xmlns:a16="http://schemas.microsoft.com/office/drawing/2014/main" id="{1AB3DD24-D8D5-54C2-96AD-9FAFF3FB114A}"/>
                    </a:ext>
                  </a:extLst>
                </p:cNvPr>
                <p:cNvSpPr/>
                <p:nvPr/>
              </p:nvSpPr>
              <p:spPr>
                <a:xfrm>
                  <a:off x="6841572" y="4453225"/>
                  <a:ext cx="166667" cy="162399"/>
                </a:xfrm>
                <a:custGeom>
                  <a:avLst/>
                  <a:gdLst>
                    <a:gd name="connsiteX0" fmla="*/ 166667 w 166667"/>
                    <a:gd name="connsiteY0" fmla="*/ 0 h 162399"/>
                    <a:gd name="connsiteX1" fmla="*/ 0 w 166667"/>
                    <a:gd name="connsiteY1" fmla="*/ 162400 h 162399"/>
                  </a:gdLst>
                  <a:ahLst/>
                  <a:cxnLst>
                    <a:cxn ang="0">
                      <a:pos x="connsiteX0" y="connsiteY0"/>
                    </a:cxn>
                    <a:cxn ang="0">
                      <a:pos x="connsiteX1" y="connsiteY1"/>
                    </a:cxn>
                  </a:cxnLst>
                  <a:rect l="l" t="t" r="r" b="b"/>
                  <a:pathLst>
                    <a:path w="166667" h="162399">
                      <a:moveTo>
                        <a:pt x="166667" y="0"/>
                      </a:moveTo>
                      <a:cubicBezTo>
                        <a:pt x="111093" y="54133"/>
                        <a:pt x="55574" y="108267"/>
                        <a:pt x="0" y="162400"/>
                      </a:cubicBezTo>
                    </a:path>
                  </a:pathLst>
                </a:custGeom>
                <a:noFill/>
                <a:ln w="12835" cap="rnd">
                  <a:solidFill>
                    <a:srgbClr val="FFFFFF"/>
                  </a:solidFill>
                  <a:prstDash val="solid"/>
                  <a:round/>
                </a:ln>
              </p:spPr>
              <p:txBody>
                <a:bodyPr rtlCol="0" anchor="ctr"/>
                <a:lstStyle/>
                <a:p>
                  <a:endParaRPr lang="de-DE"/>
                </a:p>
              </p:txBody>
            </p:sp>
            <p:sp>
              <p:nvSpPr>
                <p:cNvPr id="150" name="Freihandform 149">
                  <a:extLst>
                    <a:ext uri="{FF2B5EF4-FFF2-40B4-BE49-F238E27FC236}">
                      <a16:creationId xmlns:a16="http://schemas.microsoft.com/office/drawing/2014/main" id="{6017ABCE-2822-CBE7-AD45-3BC715009BB4}"/>
                    </a:ext>
                  </a:extLst>
                </p:cNvPr>
                <p:cNvSpPr/>
                <p:nvPr/>
              </p:nvSpPr>
              <p:spPr>
                <a:xfrm>
                  <a:off x="6750340" y="4684257"/>
                  <a:ext cx="33367" cy="82235"/>
                </a:xfrm>
                <a:custGeom>
                  <a:avLst/>
                  <a:gdLst>
                    <a:gd name="connsiteX0" fmla="*/ 33368 w 33367"/>
                    <a:gd name="connsiteY0" fmla="*/ 0 h 82235"/>
                    <a:gd name="connsiteX1" fmla="*/ 1699 w 33367"/>
                    <a:gd name="connsiteY1" fmla="*/ 82236 h 82235"/>
                  </a:gdLst>
                  <a:ahLst/>
                  <a:cxnLst>
                    <a:cxn ang="0">
                      <a:pos x="connsiteX0" y="connsiteY0"/>
                    </a:cxn>
                    <a:cxn ang="0">
                      <a:pos x="connsiteX1" y="connsiteY1"/>
                    </a:cxn>
                  </a:cxnLst>
                  <a:rect l="l" t="t" r="r" b="b"/>
                  <a:pathLst>
                    <a:path w="33367" h="82235">
                      <a:moveTo>
                        <a:pt x="33368" y="0"/>
                      </a:moveTo>
                      <a:cubicBezTo>
                        <a:pt x="8122" y="18082"/>
                        <a:pt x="-4892" y="51838"/>
                        <a:pt x="1699" y="82236"/>
                      </a:cubicBezTo>
                    </a:path>
                  </a:pathLst>
                </a:custGeom>
                <a:noFill/>
                <a:ln w="12835" cap="rnd">
                  <a:solidFill>
                    <a:srgbClr val="FFFFFF"/>
                  </a:solidFill>
                  <a:prstDash val="solid"/>
                  <a:round/>
                </a:ln>
              </p:spPr>
              <p:txBody>
                <a:bodyPr rtlCol="0" anchor="ctr"/>
                <a:lstStyle/>
                <a:p>
                  <a:endParaRPr lang="de-DE"/>
                </a:p>
              </p:txBody>
            </p:sp>
          </p:grpSp>
        </p:grpSp>
        <p:pic>
          <p:nvPicPr>
            <p:cNvPr id="164" name="Grafik 163">
              <a:extLst>
                <a:ext uri="{FF2B5EF4-FFF2-40B4-BE49-F238E27FC236}">
                  <a16:creationId xmlns:a16="http://schemas.microsoft.com/office/drawing/2014/main" id="{D65D273A-F55F-92F3-BCB6-5B12C82A11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7475" y="3166291"/>
              <a:ext cx="277402" cy="292683"/>
            </a:xfrm>
            <a:prstGeom prst="rect">
              <a:avLst/>
            </a:prstGeom>
          </p:spPr>
        </p:pic>
        <p:grpSp>
          <p:nvGrpSpPr>
            <p:cNvPr id="206" name="Grafik 165">
              <a:extLst>
                <a:ext uri="{FF2B5EF4-FFF2-40B4-BE49-F238E27FC236}">
                  <a16:creationId xmlns:a16="http://schemas.microsoft.com/office/drawing/2014/main" id="{56194A41-B88B-F357-F1FB-EBD17A834EA8}"/>
                </a:ext>
              </a:extLst>
            </p:cNvPr>
            <p:cNvGrpSpPr/>
            <p:nvPr/>
          </p:nvGrpSpPr>
          <p:grpSpPr>
            <a:xfrm>
              <a:off x="10602623" y="4178035"/>
              <a:ext cx="416427" cy="416427"/>
              <a:chOff x="10602623" y="4178035"/>
              <a:chExt cx="416427" cy="416427"/>
            </a:xfrm>
            <a:solidFill>
              <a:srgbClr val="001965"/>
            </a:solidFill>
          </p:grpSpPr>
          <p:sp>
            <p:nvSpPr>
              <p:cNvPr id="207" name="Freihandform 206">
                <a:extLst>
                  <a:ext uri="{FF2B5EF4-FFF2-40B4-BE49-F238E27FC236}">
                    <a16:creationId xmlns:a16="http://schemas.microsoft.com/office/drawing/2014/main" id="{F29ECF84-70E6-7574-EC3B-43D1F1D17172}"/>
                  </a:ext>
                </a:extLst>
              </p:cNvPr>
              <p:cNvSpPr/>
              <p:nvPr/>
            </p:nvSpPr>
            <p:spPr>
              <a:xfrm>
                <a:off x="10635223" y="4210635"/>
                <a:ext cx="59563" cy="59576"/>
              </a:xfrm>
              <a:custGeom>
                <a:avLst/>
                <a:gdLst>
                  <a:gd name="connsiteX0" fmla="*/ 28164 w 59563"/>
                  <a:gd name="connsiteY0" fmla="*/ 54020 h 59576"/>
                  <a:gd name="connsiteX1" fmla="*/ 54020 w 59563"/>
                  <a:gd name="connsiteY1" fmla="*/ 28164 h 59576"/>
                  <a:gd name="connsiteX2" fmla="*/ 59564 w 59563"/>
                  <a:gd name="connsiteY2" fmla="*/ 24025 h 59576"/>
                  <a:gd name="connsiteX3" fmla="*/ 59155 w 59563"/>
                  <a:gd name="connsiteY3" fmla="*/ 23617 h 59576"/>
                  <a:gd name="connsiteX4" fmla="*/ 45870 w 59563"/>
                  <a:gd name="connsiteY4" fmla="*/ 10331 h 59576"/>
                  <a:gd name="connsiteX5" fmla="*/ 38652 w 59563"/>
                  <a:gd name="connsiteY5" fmla="*/ 3114 h 59576"/>
                  <a:gd name="connsiteX6" fmla="*/ 23617 w 59563"/>
                  <a:gd name="connsiteY6" fmla="*/ 3114 h 59576"/>
                  <a:gd name="connsiteX7" fmla="*/ 3114 w 59563"/>
                  <a:gd name="connsiteY7" fmla="*/ 23617 h 59576"/>
                  <a:gd name="connsiteX8" fmla="*/ 3114 w 59563"/>
                  <a:gd name="connsiteY8" fmla="*/ 38652 h 59576"/>
                  <a:gd name="connsiteX9" fmla="*/ 10331 w 59563"/>
                  <a:gd name="connsiteY9" fmla="*/ 45870 h 59576"/>
                  <a:gd name="connsiteX10" fmla="*/ 23617 w 59563"/>
                  <a:gd name="connsiteY10" fmla="*/ 59155 h 59576"/>
                  <a:gd name="connsiteX11" fmla="*/ 24038 w 59563"/>
                  <a:gd name="connsiteY11" fmla="*/ 59576 h 59576"/>
                  <a:gd name="connsiteX12" fmla="*/ 28177 w 59563"/>
                  <a:gd name="connsiteY12" fmla="*/ 54020 h 5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63" h="59576">
                    <a:moveTo>
                      <a:pt x="28164" y="54020"/>
                    </a:moveTo>
                    <a:lnTo>
                      <a:pt x="54020" y="28164"/>
                    </a:lnTo>
                    <a:cubicBezTo>
                      <a:pt x="55680" y="26504"/>
                      <a:pt x="57558" y="25111"/>
                      <a:pt x="59564" y="24025"/>
                    </a:cubicBezTo>
                    <a:lnTo>
                      <a:pt x="59155" y="23617"/>
                    </a:lnTo>
                    <a:lnTo>
                      <a:pt x="45870" y="10331"/>
                    </a:lnTo>
                    <a:lnTo>
                      <a:pt x="38652" y="3114"/>
                    </a:lnTo>
                    <a:cubicBezTo>
                      <a:pt x="34500" y="-1038"/>
                      <a:pt x="27768" y="-1038"/>
                      <a:pt x="23617" y="3114"/>
                    </a:cubicBezTo>
                    <a:lnTo>
                      <a:pt x="3114" y="23617"/>
                    </a:lnTo>
                    <a:cubicBezTo>
                      <a:pt x="-1038" y="27768"/>
                      <a:pt x="-1038" y="34500"/>
                      <a:pt x="3114" y="38652"/>
                    </a:cubicBezTo>
                    <a:lnTo>
                      <a:pt x="10331" y="45870"/>
                    </a:lnTo>
                    <a:lnTo>
                      <a:pt x="23617" y="59155"/>
                    </a:lnTo>
                    <a:lnTo>
                      <a:pt x="24038" y="59576"/>
                    </a:lnTo>
                    <a:cubicBezTo>
                      <a:pt x="25124" y="57584"/>
                      <a:pt x="26491" y="55706"/>
                      <a:pt x="28177" y="54020"/>
                    </a:cubicBezTo>
                    <a:close/>
                  </a:path>
                </a:pathLst>
              </a:custGeom>
              <a:solidFill>
                <a:srgbClr val="3B97DE"/>
              </a:solidFill>
              <a:ln w="1256" cap="flat">
                <a:noFill/>
                <a:prstDash val="solid"/>
                <a:miter/>
              </a:ln>
            </p:spPr>
            <p:txBody>
              <a:bodyPr rtlCol="0" anchor="ctr"/>
              <a:lstStyle/>
              <a:p>
                <a:endParaRPr lang="de-DE"/>
              </a:p>
            </p:txBody>
          </p:sp>
          <p:sp>
            <p:nvSpPr>
              <p:cNvPr id="208" name="Freihandform 207">
                <a:extLst>
                  <a:ext uri="{FF2B5EF4-FFF2-40B4-BE49-F238E27FC236}">
                    <a16:creationId xmlns:a16="http://schemas.microsoft.com/office/drawing/2014/main" id="{4C13AC40-F63B-1EC0-BCD6-C1FE37277B18}"/>
                  </a:ext>
                </a:extLst>
              </p:cNvPr>
              <p:cNvSpPr/>
              <p:nvPr/>
            </p:nvSpPr>
            <p:spPr>
              <a:xfrm>
                <a:off x="10602623" y="4178035"/>
                <a:ext cx="51349" cy="51349"/>
              </a:xfrm>
              <a:custGeom>
                <a:avLst/>
                <a:gdLst>
                  <a:gd name="connsiteX0" fmla="*/ 51350 w 51349"/>
                  <a:gd name="connsiteY0" fmla="*/ 40581 h 51349"/>
                  <a:gd name="connsiteX1" fmla="*/ 13001 w 51349"/>
                  <a:gd name="connsiteY1" fmla="*/ 2232 h 51349"/>
                  <a:gd name="connsiteX2" fmla="*/ 2232 w 51349"/>
                  <a:gd name="connsiteY2" fmla="*/ 2232 h 51349"/>
                  <a:gd name="connsiteX3" fmla="*/ 2232 w 51349"/>
                  <a:gd name="connsiteY3" fmla="*/ 13001 h 51349"/>
                  <a:gd name="connsiteX4" fmla="*/ 40581 w 51349"/>
                  <a:gd name="connsiteY4" fmla="*/ 51350 h 51349"/>
                  <a:gd name="connsiteX5" fmla="*/ 51350 w 51349"/>
                  <a:gd name="connsiteY5" fmla="*/ 40581 h 5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49" h="51349">
                    <a:moveTo>
                      <a:pt x="51350" y="40581"/>
                    </a:moveTo>
                    <a:lnTo>
                      <a:pt x="13001" y="2232"/>
                    </a:lnTo>
                    <a:cubicBezTo>
                      <a:pt x="10025" y="-744"/>
                      <a:pt x="5209" y="-744"/>
                      <a:pt x="2232" y="2232"/>
                    </a:cubicBezTo>
                    <a:cubicBezTo>
                      <a:pt x="-744" y="5209"/>
                      <a:pt x="-744" y="10025"/>
                      <a:pt x="2232" y="13001"/>
                    </a:cubicBezTo>
                    <a:lnTo>
                      <a:pt x="40581" y="51350"/>
                    </a:lnTo>
                    <a:lnTo>
                      <a:pt x="51350" y="40581"/>
                    </a:lnTo>
                    <a:close/>
                  </a:path>
                </a:pathLst>
              </a:custGeom>
              <a:solidFill>
                <a:srgbClr val="001965"/>
              </a:solidFill>
              <a:ln w="1256" cap="flat">
                <a:noFill/>
                <a:prstDash val="solid"/>
                <a:miter/>
              </a:ln>
            </p:spPr>
            <p:txBody>
              <a:bodyPr rtlCol="0" anchor="ctr"/>
              <a:lstStyle/>
              <a:p>
                <a:endParaRPr lang="de-DE"/>
              </a:p>
            </p:txBody>
          </p:sp>
          <p:sp>
            <p:nvSpPr>
              <p:cNvPr id="209" name="Freihandform 208">
                <a:extLst>
                  <a:ext uri="{FF2B5EF4-FFF2-40B4-BE49-F238E27FC236}">
                    <a16:creationId xmlns:a16="http://schemas.microsoft.com/office/drawing/2014/main" id="{B783986B-B623-AAE5-4B27-C7128B0BE7D2}"/>
                  </a:ext>
                </a:extLst>
              </p:cNvPr>
              <p:cNvSpPr/>
              <p:nvPr/>
            </p:nvSpPr>
            <p:spPr>
              <a:xfrm>
                <a:off x="10934323" y="4509612"/>
                <a:ext cx="30311" cy="30615"/>
              </a:xfrm>
              <a:custGeom>
                <a:avLst/>
                <a:gdLst>
                  <a:gd name="connsiteX0" fmla="*/ 23181 w 30311"/>
                  <a:gd name="connsiteY0" fmla="*/ 23355 h 30615"/>
                  <a:gd name="connsiteX1" fmla="*/ 17675 w 30311"/>
                  <a:gd name="connsiteY1" fmla="*/ 27980 h 30615"/>
                  <a:gd name="connsiteX2" fmla="*/ 12476 w 30311"/>
                  <a:gd name="connsiteY2" fmla="*/ 30356 h 30615"/>
                  <a:gd name="connsiteX3" fmla="*/ 7609 w 30311"/>
                  <a:gd name="connsiteY3" fmla="*/ 30228 h 30615"/>
                  <a:gd name="connsiteX4" fmla="*/ 3099 w 30311"/>
                  <a:gd name="connsiteY4" fmla="*/ 27354 h 30615"/>
                  <a:gd name="connsiteX5" fmla="*/ 378 w 30311"/>
                  <a:gd name="connsiteY5" fmla="*/ 22998 h 30615"/>
                  <a:gd name="connsiteX6" fmla="*/ 251 w 30311"/>
                  <a:gd name="connsiteY6" fmla="*/ 18118 h 30615"/>
                  <a:gd name="connsiteX7" fmla="*/ 2550 w 30311"/>
                  <a:gd name="connsiteY7" fmla="*/ 12855 h 30615"/>
                  <a:gd name="connsiteX8" fmla="*/ 7123 w 30311"/>
                  <a:gd name="connsiteY8" fmla="*/ 7298 h 30615"/>
                  <a:gd name="connsiteX9" fmla="*/ 12642 w 30311"/>
                  <a:gd name="connsiteY9" fmla="*/ 2661 h 30615"/>
                  <a:gd name="connsiteX10" fmla="*/ 17841 w 30311"/>
                  <a:gd name="connsiteY10" fmla="*/ 272 h 30615"/>
                  <a:gd name="connsiteX11" fmla="*/ 22708 w 30311"/>
                  <a:gd name="connsiteY11" fmla="*/ 374 h 30615"/>
                  <a:gd name="connsiteX12" fmla="*/ 27217 w 30311"/>
                  <a:gd name="connsiteY12" fmla="*/ 3236 h 30615"/>
                  <a:gd name="connsiteX13" fmla="*/ 29925 w 30311"/>
                  <a:gd name="connsiteY13" fmla="*/ 7579 h 30615"/>
                  <a:gd name="connsiteX14" fmla="*/ 30066 w 30311"/>
                  <a:gd name="connsiteY14" fmla="*/ 12472 h 30615"/>
                  <a:gd name="connsiteX15" fmla="*/ 27779 w 30311"/>
                  <a:gd name="connsiteY15" fmla="*/ 17773 h 30615"/>
                  <a:gd name="connsiteX16" fmla="*/ 23181 w 30311"/>
                  <a:gd name="connsiteY16" fmla="*/ 23368 h 30615"/>
                  <a:gd name="connsiteX17" fmla="*/ 12067 w 30311"/>
                  <a:gd name="connsiteY17" fmla="*/ 12229 h 30615"/>
                  <a:gd name="connsiteX18" fmla="*/ 6727 w 30311"/>
                  <a:gd name="connsiteY18" fmla="*/ 18948 h 30615"/>
                  <a:gd name="connsiteX19" fmla="*/ 7098 w 30311"/>
                  <a:gd name="connsiteY19" fmla="*/ 23355 h 30615"/>
                  <a:gd name="connsiteX20" fmla="*/ 11505 w 30311"/>
                  <a:gd name="connsiteY20" fmla="*/ 23751 h 30615"/>
                  <a:gd name="connsiteX21" fmla="*/ 18275 w 30311"/>
                  <a:gd name="connsiteY21" fmla="*/ 18437 h 30615"/>
                  <a:gd name="connsiteX22" fmla="*/ 23602 w 30311"/>
                  <a:gd name="connsiteY22" fmla="*/ 11654 h 30615"/>
                  <a:gd name="connsiteX23" fmla="*/ 23232 w 30311"/>
                  <a:gd name="connsiteY23" fmla="*/ 7234 h 30615"/>
                  <a:gd name="connsiteX24" fmla="*/ 21277 w 30311"/>
                  <a:gd name="connsiteY24" fmla="*/ 6314 h 30615"/>
                  <a:gd name="connsiteX25" fmla="*/ 18799 w 30311"/>
                  <a:gd name="connsiteY25" fmla="*/ 6889 h 30615"/>
                  <a:gd name="connsiteX26" fmla="*/ 15746 w 30311"/>
                  <a:gd name="connsiteY26" fmla="*/ 8882 h 30615"/>
                  <a:gd name="connsiteX27" fmla="*/ 12067 w 30311"/>
                  <a:gd name="connsiteY27" fmla="*/ 12242 h 3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11" h="30615">
                    <a:moveTo>
                      <a:pt x="23181" y="23355"/>
                    </a:moveTo>
                    <a:cubicBezTo>
                      <a:pt x="21290" y="25246"/>
                      <a:pt x="19450" y="26792"/>
                      <a:pt x="17675" y="27980"/>
                    </a:cubicBezTo>
                    <a:cubicBezTo>
                      <a:pt x="15899" y="29168"/>
                      <a:pt x="14162" y="29960"/>
                      <a:pt x="12476" y="30356"/>
                    </a:cubicBezTo>
                    <a:cubicBezTo>
                      <a:pt x="10789" y="30739"/>
                      <a:pt x="9167" y="30701"/>
                      <a:pt x="7609" y="30228"/>
                    </a:cubicBezTo>
                    <a:cubicBezTo>
                      <a:pt x="6037" y="29755"/>
                      <a:pt x="4543" y="28797"/>
                      <a:pt x="3099" y="27354"/>
                    </a:cubicBezTo>
                    <a:cubicBezTo>
                      <a:pt x="1745" y="26000"/>
                      <a:pt x="838" y="24543"/>
                      <a:pt x="378" y="22998"/>
                    </a:cubicBezTo>
                    <a:cubicBezTo>
                      <a:pt x="-82" y="21452"/>
                      <a:pt x="-120" y="19817"/>
                      <a:pt x="251" y="18118"/>
                    </a:cubicBezTo>
                    <a:cubicBezTo>
                      <a:pt x="621" y="16419"/>
                      <a:pt x="1388" y="14669"/>
                      <a:pt x="2550" y="12855"/>
                    </a:cubicBezTo>
                    <a:cubicBezTo>
                      <a:pt x="3712" y="11041"/>
                      <a:pt x="5233" y="9189"/>
                      <a:pt x="7123" y="7298"/>
                    </a:cubicBezTo>
                    <a:cubicBezTo>
                      <a:pt x="9014" y="5407"/>
                      <a:pt x="10853" y="3862"/>
                      <a:pt x="12642" y="2661"/>
                    </a:cubicBezTo>
                    <a:cubicBezTo>
                      <a:pt x="14430" y="1460"/>
                      <a:pt x="16167" y="655"/>
                      <a:pt x="17841" y="272"/>
                    </a:cubicBezTo>
                    <a:cubicBezTo>
                      <a:pt x="19514" y="-124"/>
                      <a:pt x="21137" y="-86"/>
                      <a:pt x="22708" y="374"/>
                    </a:cubicBezTo>
                    <a:cubicBezTo>
                      <a:pt x="24266" y="834"/>
                      <a:pt x="25774" y="1792"/>
                      <a:pt x="27217" y="3236"/>
                    </a:cubicBezTo>
                    <a:cubicBezTo>
                      <a:pt x="28559" y="4577"/>
                      <a:pt x="29466" y="6033"/>
                      <a:pt x="29925" y="7579"/>
                    </a:cubicBezTo>
                    <a:cubicBezTo>
                      <a:pt x="30385" y="9125"/>
                      <a:pt x="30436" y="10760"/>
                      <a:pt x="30066" y="12472"/>
                    </a:cubicBezTo>
                    <a:cubicBezTo>
                      <a:pt x="29696" y="14183"/>
                      <a:pt x="28942" y="15946"/>
                      <a:pt x="27779" y="17773"/>
                    </a:cubicBezTo>
                    <a:cubicBezTo>
                      <a:pt x="26617" y="19600"/>
                      <a:pt x="25084" y="21465"/>
                      <a:pt x="23181" y="23368"/>
                    </a:cubicBezTo>
                    <a:close/>
                    <a:moveTo>
                      <a:pt x="12067" y="12229"/>
                    </a:moveTo>
                    <a:cubicBezTo>
                      <a:pt x="9397" y="14899"/>
                      <a:pt x="7609" y="17147"/>
                      <a:pt x="6727" y="18948"/>
                    </a:cubicBezTo>
                    <a:cubicBezTo>
                      <a:pt x="5833" y="20749"/>
                      <a:pt x="5961" y="22231"/>
                      <a:pt x="7098" y="23355"/>
                    </a:cubicBezTo>
                    <a:cubicBezTo>
                      <a:pt x="8209" y="24467"/>
                      <a:pt x="9678" y="24594"/>
                      <a:pt x="11505" y="23751"/>
                    </a:cubicBezTo>
                    <a:cubicBezTo>
                      <a:pt x="13332" y="22895"/>
                      <a:pt x="15580" y="21120"/>
                      <a:pt x="18275" y="18437"/>
                    </a:cubicBezTo>
                    <a:cubicBezTo>
                      <a:pt x="20971" y="15755"/>
                      <a:pt x="22733" y="13493"/>
                      <a:pt x="23602" y="11654"/>
                    </a:cubicBezTo>
                    <a:cubicBezTo>
                      <a:pt x="24471" y="9814"/>
                      <a:pt x="24343" y="8333"/>
                      <a:pt x="23232" y="7234"/>
                    </a:cubicBezTo>
                    <a:cubicBezTo>
                      <a:pt x="22670" y="6672"/>
                      <a:pt x="22018" y="6353"/>
                      <a:pt x="21277" y="6314"/>
                    </a:cubicBezTo>
                    <a:cubicBezTo>
                      <a:pt x="20549" y="6263"/>
                      <a:pt x="19719" y="6455"/>
                      <a:pt x="18799" y="6889"/>
                    </a:cubicBezTo>
                    <a:cubicBezTo>
                      <a:pt x="17879" y="7311"/>
                      <a:pt x="16857" y="7975"/>
                      <a:pt x="15746" y="8882"/>
                    </a:cubicBezTo>
                    <a:cubicBezTo>
                      <a:pt x="14635" y="9789"/>
                      <a:pt x="13408" y="10900"/>
                      <a:pt x="12067" y="12242"/>
                    </a:cubicBezTo>
                    <a:close/>
                  </a:path>
                </a:pathLst>
              </a:custGeom>
              <a:solidFill>
                <a:srgbClr val="001965"/>
              </a:solidFill>
              <a:ln w="1256" cap="flat">
                <a:noFill/>
                <a:prstDash val="solid"/>
                <a:miter/>
              </a:ln>
            </p:spPr>
            <p:txBody>
              <a:bodyPr rtlCol="0" anchor="ctr"/>
              <a:lstStyle/>
              <a:p>
                <a:endParaRPr lang="de-DE"/>
              </a:p>
            </p:txBody>
          </p:sp>
          <p:sp>
            <p:nvSpPr>
              <p:cNvPr id="210" name="Freihandform 209">
                <a:extLst>
                  <a:ext uri="{FF2B5EF4-FFF2-40B4-BE49-F238E27FC236}">
                    <a16:creationId xmlns:a16="http://schemas.microsoft.com/office/drawing/2014/main" id="{096EE012-E42C-E046-8710-8E07EC2FE143}"/>
                  </a:ext>
                </a:extLst>
              </p:cNvPr>
              <p:cNvSpPr/>
              <p:nvPr/>
            </p:nvSpPr>
            <p:spPr>
              <a:xfrm>
                <a:off x="10932287" y="4507687"/>
                <a:ext cx="7259" cy="7268"/>
              </a:xfrm>
              <a:custGeom>
                <a:avLst/>
                <a:gdLst>
                  <a:gd name="connsiteX0" fmla="*/ 4548 w 7259"/>
                  <a:gd name="connsiteY0" fmla="*/ 7269 h 7268"/>
                  <a:gd name="connsiteX1" fmla="*/ 6464 w 7259"/>
                  <a:gd name="connsiteY1" fmla="*/ 6477 h 7268"/>
                  <a:gd name="connsiteX2" fmla="*/ 6464 w 7259"/>
                  <a:gd name="connsiteY2" fmla="*/ 2644 h 7268"/>
                  <a:gd name="connsiteX3" fmla="*/ 3832 w 7259"/>
                  <a:gd name="connsiteY3" fmla="*/ 0 h 7268"/>
                  <a:gd name="connsiteX4" fmla="*/ 0 w 7259"/>
                  <a:gd name="connsiteY4" fmla="*/ 3832 h 7268"/>
                  <a:gd name="connsiteX5" fmla="*/ 2644 w 7259"/>
                  <a:gd name="connsiteY5" fmla="*/ 6464 h 7268"/>
                  <a:gd name="connsiteX6" fmla="*/ 4560 w 7259"/>
                  <a:gd name="connsiteY6" fmla="*/ 7256 h 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 h="7268">
                    <a:moveTo>
                      <a:pt x="4548" y="7269"/>
                    </a:moveTo>
                    <a:cubicBezTo>
                      <a:pt x="5237" y="7269"/>
                      <a:pt x="5940" y="7000"/>
                      <a:pt x="6464" y="6477"/>
                    </a:cubicBezTo>
                    <a:cubicBezTo>
                      <a:pt x="7524" y="5416"/>
                      <a:pt x="7524" y="3705"/>
                      <a:pt x="6464" y="2644"/>
                    </a:cubicBezTo>
                    <a:lnTo>
                      <a:pt x="3832" y="0"/>
                    </a:lnTo>
                    <a:lnTo>
                      <a:pt x="0" y="3832"/>
                    </a:lnTo>
                    <a:lnTo>
                      <a:pt x="2644" y="6464"/>
                    </a:lnTo>
                    <a:cubicBezTo>
                      <a:pt x="3168" y="6988"/>
                      <a:pt x="3858" y="7256"/>
                      <a:pt x="4560" y="7256"/>
                    </a:cubicBezTo>
                    <a:close/>
                  </a:path>
                </a:pathLst>
              </a:custGeom>
              <a:solidFill>
                <a:srgbClr val="001965"/>
              </a:solidFill>
              <a:ln w="1256" cap="flat">
                <a:noFill/>
                <a:prstDash val="solid"/>
                <a:miter/>
              </a:ln>
            </p:spPr>
            <p:txBody>
              <a:bodyPr rtlCol="0" anchor="ctr"/>
              <a:lstStyle/>
              <a:p>
                <a:endParaRPr lang="de-DE"/>
              </a:p>
            </p:txBody>
          </p:sp>
          <p:sp>
            <p:nvSpPr>
              <p:cNvPr id="211" name="Freihandform 210">
                <a:extLst>
                  <a:ext uri="{FF2B5EF4-FFF2-40B4-BE49-F238E27FC236}">
                    <a16:creationId xmlns:a16="http://schemas.microsoft.com/office/drawing/2014/main" id="{4B0007F0-C8C6-79D4-C064-48FCCA2F16D2}"/>
                  </a:ext>
                </a:extLst>
              </p:cNvPr>
              <p:cNvSpPr/>
              <p:nvPr/>
            </p:nvSpPr>
            <p:spPr>
              <a:xfrm rot="-2700000">
                <a:off x="10694560" y="4263591"/>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2" name="Freihandform 211">
                <a:extLst>
                  <a:ext uri="{FF2B5EF4-FFF2-40B4-BE49-F238E27FC236}">
                    <a16:creationId xmlns:a16="http://schemas.microsoft.com/office/drawing/2014/main" id="{21FA5B68-418C-7F23-6D63-CC229128BDB9}"/>
                  </a:ext>
                </a:extLst>
              </p:cNvPr>
              <p:cNvSpPr/>
              <p:nvPr/>
            </p:nvSpPr>
            <p:spPr>
              <a:xfrm rot="-2700000">
                <a:off x="10694560" y="4263591"/>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3" name="Freihandform 212">
                <a:extLst>
                  <a:ext uri="{FF2B5EF4-FFF2-40B4-BE49-F238E27FC236}">
                    <a16:creationId xmlns:a16="http://schemas.microsoft.com/office/drawing/2014/main" id="{7ADC2007-58DA-E461-5939-E6F866740B75}"/>
                  </a:ext>
                </a:extLst>
              </p:cNvPr>
              <p:cNvSpPr/>
              <p:nvPr/>
            </p:nvSpPr>
            <p:spPr>
              <a:xfrm rot="-2700600">
                <a:off x="10714799" y="4283848"/>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4" name="Freihandform 213">
                <a:extLst>
                  <a:ext uri="{FF2B5EF4-FFF2-40B4-BE49-F238E27FC236}">
                    <a16:creationId xmlns:a16="http://schemas.microsoft.com/office/drawing/2014/main" id="{62D353F9-7809-6477-7BB0-67A91436BED4}"/>
                  </a:ext>
                </a:extLst>
              </p:cNvPr>
              <p:cNvSpPr/>
              <p:nvPr/>
            </p:nvSpPr>
            <p:spPr>
              <a:xfrm rot="-2700000">
                <a:off x="10735055" y="4304099"/>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5" name="Freihandform 214">
                <a:extLst>
                  <a:ext uri="{FF2B5EF4-FFF2-40B4-BE49-F238E27FC236}">
                    <a16:creationId xmlns:a16="http://schemas.microsoft.com/office/drawing/2014/main" id="{54FE9DCE-B612-F16D-071E-59B19A4F9307}"/>
                  </a:ext>
                </a:extLst>
              </p:cNvPr>
              <p:cNvSpPr/>
              <p:nvPr/>
            </p:nvSpPr>
            <p:spPr>
              <a:xfrm rot="-2700000">
                <a:off x="10755297" y="4324334"/>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6" name="Freihandform 215">
                <a:extLst>
                  <a:ext uri="{FF2B5EF4-FFF2-40B4-BE49-F238E27FC236}">
                    <a16:creationId xmlns:a16="http://schemas.microsoft.com/office/drawing/2014/main" id="{70940184-743F-622A-82EF-03A142E887A6}"/>
                  </a:ext>
                </a:extLst>
              </p:cNvPr>
              <p:cNvSpPr/>
              <p:nvPr/>
            </p:nvSpPr>
            <p:spPr>
              <a:xfrm rot="-2699400">
                <a:off x="10775553" y="4344587"/>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7" name="Freihandform 216">
                <a:extLst>
                  <a:ext uri="{FF2B5EF4-FFF2-40B4-BE49-F238E27FC236}">
                    <a16:creationId xmlns:a16="http://schemas.microsoft.com/office/drawing/2014/main" id="{45A65F49-D17F-9B4E-796D-D00C59E7309E}"/>
                  </a:ext>
                </a:extLst>
              </p:cNvPr>
              <p:cNvSpPr/>
              <p:nvPr/>
            </p:nvSpPr>
            <p:spPr>
              <a:xfrm rot="-2700600">
                <a:off x="10795790" y="4364817"/>
                <a:ext cx="31233" cy="11420"/>
              </a:xfrm>
              <a:custGeom>
                <a:avLst/>
                <a:gdLst>
                  <a:gd name="connsiteX0" fmla="*/ 0 w 31233"/>
                  <a:gd name="connsiteY0" fmla="*/ 0 h 11420"/>
                  <a:gd name="connsiteX1" fmla="*/ 31233 w 31233"/>
                  <a:gd name="connsiteY1" fmla="*/ 0 h 11420"/>
                  <a:gd name="connsiteX2" fmla="*/ 31233 w 31233"/>
                  <a:gd name="connsiteY2" fmla="*/ 11420 h 11420"/>
                  <a:gd name="connsiteX3" fmla="*/ 0 w 31233"/>
                  <a:gd name="connsiteY3" fmla="*/ 11420 h 11420"/>
                </a:gdLst>
                <a:ahLst/>
                <a:cxnLst>
                  <a:cxn ang="0">
                    <a:pos x="connsiteX0" y="connsiteY0"/>
                  </a:cxn>
                  <a:cxn ang="0">
                    <a:pos x="connsiteX1" y="connsiteY1"/>
                  </a:cxn>
                  <a:cxn ang="0">
                    <a:pos x="connsiteX2" y="connsiteY2"/>
                  </a:cxn>
                  <a:cxn ang="0">
                    <a:pos x="connsiteX3" y="connsiteY3"/>
                  </a:cxn>
                </a:cxnLst>
                <a:rect l="l" t="t" r="r" b="b"/>
                <a:pathLst>
                  <a:path w="31233" h="11420">
                    <a:moveTo>
                      <a:pt x="0" y="0"/>
                    </a:moveTo>
                    <a:lnTo>
                      <a:pt x="31233" y="0"/>
                    </a:lnTo>
                    <a:lnTo>
                      <a:pt x="31233" y="11420"/>
                    </a:lnTo>
                    <a:lnTo>
                      <a:pt x="0" y="11420"/>
                    </a:lnTo>
                    <a:close/>
                  </a:path>
                </a:pathLst>
              </a:custGeom>
              <a:solidFill>
                <a:srgbClr val="001965"/>
              </a:solidFill>
              <a:ln w="1256" cap="flat">
                <a:noFill/>
                <a:prstDash val="solid"/>
                <a:miter/>
              </a:ln>
            </p:spPr>
            <p:txBody>
              <a:bodyPr rtlCol="0" anchor="ctr"/>
              <a:lstStyle/>
              <a:p>
                <a:endParaRPr lang="de-DE"/>
              </a:p>
            </p:txBody>
          </p:sp>
          <p:sp>
            <p:nvSpPr>
              <p:cNvPr id="218" name="Freihandform 217">
                <a:extLst>
                  <a:ext uri="{FF2B5EF4-FFF2-40B4-BE49-F238E27FC236}">
                    <a16:creationId xmlns:a16="http://schemas.microsoft.com/office/drawing/2014/main" id="{DD799316-2E28-DC72-0480-47AE3C5148EF}"/>
                  </a:ext>
                </a:extLst>
              </p:cNvPr>
              <p:cNvSpPr/>
              <p:nvPr/>
            </p:nvSpPr>
            <p:spPr>
              <a:xfrm>
                <a:off x="10791587" y="4366999"/>
                <a:ext cx="225256" cy="225256"/>
              </a:xfrm>
              <a:custGeom>
                <a:avLst/>
                <a:gdLst>
                  <a:gd name="connsiteX0" fmla="*/ 88363 w 225256"/>
                  <a:gd name="connsiteY0" fmla="*/ 16048 h 225256"/>
                  <a:gd name="connsiteX1" fmla="*/ 78131 w 225256"/>
                  <a:gd name="connsiteY1" fmla="*/ 5816 h 225256"/>
                  <a:gd name="connsiteX2" fmla="*/ 50066 w 225256"/>
                  <a:gd name="connsiteY2" fmla="*/ 5816 h 225256"/>
                  <a:gd name="connsiteX3" fmla="*/ 5816 w 225256"/>
                  <a:gd name="connsiteY3" fmla="*/ 50066 h 225256"/>
                  <a:gd name="connsiteX4" fmla="*/ 5816 w 225256"/>
                  <a:gd name="connsiteY4" fmla="*/ 78131 h 225256"/>
                  <a:gd name="connsiteX5" fmla="*/ 16048 w 225256"/>
                  <a:gd name="connsiteY5" fmla="*/ 88363 h 225256"/>
                  <a:gd name="connsiteX6" fmla="*/ 136893 w 225256"/>
                  <a:gd name="connsiteY6" fmla="*/ 209209 h 225256"/>
                  <a:gd name="connsiteX7" fmla="*/ 147125 w 225256"/>
                  <a:gd name="connsiteY7" fmla="*/ 219441 h 225256"/>
                  <a:gd name="connsiteX8" fmla="*/ 175191 w 225256"/>
                  <a:gd name="connsiteY8" fmla="*/ 219441 h 225256"/>
                  <a:gd name="connsiteX9" fmla="*/ 219441 w 225256"/>
                  <a:gd name="connsiteY9" fmla="*/ 175191 h 225256"/>
                  <a:gd name="connsiteX10" fmla="*/ 219441 w 225256"/>
                  <a:gd name="connsiteY10" fmla="*/ 147125 h 225256"/>
                  <a:gd name="connsiteX11" fmla="*/ 209209 w 225256"/>
                  <a:gd name="connsiteY11" fmla="*/ 136893 h 225256"/>
                  <a:gd name="connsiteX12" fmla="*/ 88363 w 225256"/>
                  <a:gd name="connsiteY12" fmla="*/ 16048 h 225256"/>
                  <a:gd name="connsiteX13" fmla="*/ 120312 w 225256"/>
                  <a:gd name="connsiteY13" fmla="*/ 120312 h 225256"/>
                  <a:gd name="connsiteX14" fmla="*/ 129459 w 225256"/>
                  <a:gd name="connsiteY14" fmla="*/ 111166 h 225256"/>
                  <a:gd name="connsiteX15" fmla="*/ 132805 w 225256"/>
                  <a:gd name="connsiteY15" fmla="*/ 123659 h 225256"/>
                  <a:gd name="connsiteX16" fmla="*/ 136152 w 225256"/>
                  <a:gd name="connsiteY16" fmla="*/ 136152 h 225256"/>
                  <a:gd name="connsiteX17" fmla="*/ 123659 w 225256"/>
                  <a:gd name="connsiteY17" fmla="*/ 132805 h 225256"/>
                  <a:gd name="connsiteX18" fmla="*/ 111166 w 225256"/>
                  <a:gd name="connsiteY18" fmla="*/ 129459 h 225256"/>
                  <a:gd name="connsiteX19" fmla="*/ 120312 w 225256"/>
                  <a:gd name="connsiteY19" fmla="*/ 120312 h 225256"/>
                  <a:gd name="connsiteX20" fmla="*/ 187991 w 225256"/>
                  <a:gd name="connsiteY20" fmla="*/ 158444 h 225256"/>
                  <a:gd name="connsiteX21" fmla="*/ 158444 w 225256"/>
                  <a:gd name="connsiteY21" fmla="*/ 187991 h 225256"/>
                  <a:gd name="connsiteX22" fmla="*/ 127849 w 225256"/>
                  <a:gd name="connsiteY22" fmla="*/ 157383 h 225256"/>
                  <a:gd name="connsiteX23" fmla="*/ 157396 w 225256"/>
                  <a:gd name="connsiteY23" fmla="*/ 127836 h 225256"/>
                  <a:gd name="connsiteX24" fmla="*/ 188003 w 225256"/>
                  <a:gd name="connsiteY24" fmla="*/ 158444 h 2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256" h="225256">
                    <a:moveTo>
                      <a:pt x="88363" y="16048"/>
                    </a:moveTo>
                    <a:lnTo>
                      <a:pt x="78131" y="5816"/>
                    </a:lnTo>
                    <a:cubicBezTo>
                      <a:pt x="70377" y="-1939"/>
                      <a:pt x="57820" y="-1939"/>
                      <a:pt x="50066" y="5816"/>
                    </a:cubicBezTo>
                    <a:lnTo>
                      <a:pt x="5816" y="50066"/>
                    </a:lnTo>
                    <a:cubicBezTo>
                      <a:pt x="-1939" y="57820"/>
                      <a:pt x="-1939" y="70377"/>
                      <a:pt x="5816" y="78131"/>
                    </a:cubicBezTo>
                    <a:lnTo>
                      <a:pt x="16048" y="88363"/>
                    </a:lnTo>
                    <a:lnTo>
                      <a:pt x="136893" y="209209"/>
                    </a:lnTo>
                    <a:lnTo>
                      <a:pt x="147125" y="219441"/>
                    </a:lnTo>
                    <a:cubicBezTo>
                      <a:pt x="154880" y="227195"/>
                      <a:pt x="167437" y="227195"/>
                      <a:pt x="175191" y="219441"/>
                    </a:cubicBezTo>
                    <a:lnTo>
                      <a:pt x="219441" y="175191"/>
                    </a:lnTo>
                    <a:cubicBezTo>
                      <a:pt x="227195" y="167437"/>
                      <a:pt x="227195" y="154880"/>
                      <a:pt x="219441" y="147125"/>
                    </a:cubicBezTo>
                    <a:lnTo>
                      <a:pt x="209209" y="136893"/>
                    </a:lnTo>
                    <a:lnTo>
                      <a:pt x="88363" y="16048"/>
                    </a:lnTo>
                    <a:close/>
                    <a:moveTo>
                      <a:pt x="120312" y="120312"/>
                    </a:moveTo>
                    <a:lnTo>
                      <a:pt x="129459" y="111166"/>
                    </a:lnTo>
                    <a:lnTo>
                      <a:pt x="132805" y="123659"/>
                    </a:lnTo>
                    <a:lnTo>
                      <a:pt x="136152" y="136152"/>
                    </a:lnTo>
                    <a:lnTo>
                      <a:pt x="123659" y="132805"/>
                    </a:lnTo>
                    <a:lnTo>
                      <a:pt x="111166" y="129459"/>
                    </a:lnTo>
                    <a:lnTo>
                      <a:pt x="120312" y="120312"/>
                    </a:lnTo>
                    <a:close/>
                    <a:moveTo>
                      <a:pt x="187991" y="158444"/>
                    </a:moveTo>
                    <a:lnTo>
                      <a:pt x="158444" y="187991"/>
                    </a:lnTo>
                    <a:lnTo>
                      <a:pt x="127849" y="157383"/>
                    </a:lnTo>
                    <a:lnTo>
                      <a:pt x="157396" y="127836"/>
                    </a:lnTo>
                    <a:lnTo>
                      <a:pt x="188003" y="158444"/>
                    </a:lnTo>
                    <a:close/>
                  </a:path>
                </a:pathLst>
              </a:custGeom>
              <a:solidFill>
                <a:srgbClr val="001965"/>
              </a:solidFill>
              <a:ln w="1256" cap="flat">
                <a:noFill/>
                <a:prstDash val="solid"/>
                <a:miter/>
              </a:ln>
            </p:spPr>
            <p:txBody>
              <a:bodyPr rtlCol="0" anchor="ctr"/>
              <a:lstStyle/>
              <a:p>
                <a:endParaRPr lang="de-DE"/>
              </a:p>
            </p:txBody>
          </p:sp>
          <p:sp>
            <p:nvSpPr>
              <p:cNvPr id="219" name="Freihandform 218">
                <a:extLst>
                  <a:ext uri="{FF2B5EF4-FFF2-40B4-BE49-F238E27FC236}">
                    <a16:creationId xmlns:a16="http://schemas.microsoft.com/office/drawing/2014/main" id="{7A42433A-9CAC-1974-C11C-D36F8D0D49B0}"/>
                  </a:ext>
                </a:extLst>
              </p:cNvPr>
              <p:cNvSpPr/>
              <p:nvPr/>
            </p:nvSpPr>
            <p:spPr>
              <a:xfrm>
                <a:off x="10656345" y="4231748"/>
                <a:ext cx="195527" cy="195537"/>
              </a:xfrm>
              <a:custGeom>
                <a:avLst/>
                <a:gdLst>
                  <a:gd name="connsiteX0" fmla="*/ 141070 w 195527"/>
                  <a:gd name="connsiteY0" fmla="*/ 185318 h 195537"/>
                  <a:gd name="connsiteX1" fmla="*/ 144009 w 195527"/>
                  <a:gd name="connsiteY1" fmla="*/ 182379 h 195537"/>
                  <a:gd name="connsiteX2" fmla="*/ 17811 w 195527"/>
                  <a:gd name="connsiteY2" fmla="*/ 56194 h 195537"/>
                  <a:gd name="connsiteX3" fmla="*/ 17811 w 195527"/>
                  <a:gd name="connsiteY3" fmla="*/ 43676 h 195537"/>
                  <a:gd name="connsiteX4" fmla="*/ 43666 w 195527"/>
                  <a:gd name="connsiteY4" fmla="*/ 17820 h 195537"/>
                  <a:gd name="connsiteX5" fmla="*/ 49925 w 195527"/>
                  <a:gd name="connsiteY5" fmla="*/ 15227 h 195537"/>
                  <a:gd name="connsiteX6" fmla="*/ 56185 w 195527"/>
                  <a:gd name="connsiteY6" fmla="*/ 17820 h 195537"/>
                  <a:gd name="connsiteX7" fmla="*/ 182370 w 195527"/>
                  <a:gd name="connsiteY7" fmla="*/ 144018 h 195537"/>
                  <a:gd name="connsiteX8" fmla="*/ 185308 w 195527"/>
                  <a:gd name="connsiteY8" fmla="*/ 141080 h 195537"/>
                  <a:gd name="connsiteX9" fmla="*/ 195527 w 195527"/>
                  <a:gd name="connsiteY9" fmla="*/ 135638 h 195537"/>
                  <a:gd name="connsiteX10" fmla="*/ 66954 w 195527"/>
                  <a:gd name="connsiteY10" fmla="*/ 7051 h 195537"/>
                  <a:gd name="connsiteX11" fmla="*/ 49925 w 195527"/>
                  <a:gd name="connsiteY11" fmla="*/ 0 h 195537"/>
                  <a:gd name="connsiteX12" fmla="*/ 32897 w 195527"/>
                  <a:gd name="connsiteY12" fmla="*/ 7051 h 195537"/>
                  <a:gd name="connsiteX13" fmla="*/ 7042 w 195527"/>
                  <a:gd name="connsiteY13" fmla="*/ 32907 h 195537"/>
                  <a:gd name="connsiteX14" fmla="*/ 7042 w 195527"/>
                  <a:gd name="connsiteY14" fmla="*/ 66963 h 195537"/>
                  <a:gd name="connsiteX15" fmla="*/ 135616 w 195527"/>
                  <a:gd name="connsiteY15" fmla="*/ 195537 h 195537"/>
                  <a:gd name="connsiteX16" fmla="*/ 141058 w 195527"/>
                  <a:gd name="connsiteY16" fmla="*/ 185318 h 1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527" h="195537">
                    <a:moveTo>
                      <a:pt x="141070" y="185318"/>
                    </a:moveTo>
                    <a:lnTo>
                      <a:pt x="144009" y="182379"/>
                    </a:lnTo>
                    <a:lnTo>
                      <a:pt x="17811" y="56194"/>
                    </a:lnTo>
                    <a:cubicBezTo>
                      <a:pt x="14362" y="52745"/>
                      <a:pt x="14362" y="47125"/>
                      <a:pt x="17811" y="43676"/>
                    </a:cubicBezTo>
                    <a:lnTo>
                      <a:pt x="43666" y="17820"/>
                    </a:lnTo>
                    <a:cubicBezTo>
                      <a:pt x="45339" y="16147"/>
                      <a:pt x="47562" y="15227"/>
                      <a:pt x="49925" y="15227"/>
                    </a:cubicBezTo>
                    <a:cubicBezTo>
                      <a:pt x="52289" y="15227"/>
                      <a:pt x="54511" y="16147"/>
                      <a:pt x="56185" y="17820"/>
                    </a:cubicBezTo>
                    <a:lnTo>
                      <a:pt x="182370" y="144018"/>
                    </a:lnTo>
                    <a:lnTo>
                      <a:pt x="185308" y="141080"/>
                    </a:lnTo>
                    <a:cubicBezTo>
                      <a:pt x="188208" y="138180"/>
                      <a:pt x="191785" y="136366"/>
                      <a:pt x="195527" y="135638"/>
                    </a:cubicBezTo>
                    <a:lnTo>
                      <a:pt x="66954" y="7051"/>
                    </a:lnTo>
                    <a:cubicBezTo>
                      <a:pt x="62406" y="2504"/>
                      <a:pt x="56364" y="0"/>
                      <a:pt x="49925" y="0"/>
                    </a:cubicBezTo>
                    <a:cubicBezTo>
                      <a:pt x="43500" y="0"/>
                      <a:pt x="37445" y="2504"/>
                      <a:pt x="32897" y="7051"/>
                    </a:cubicBezTo>
                    <a:lnTo>
                      <a:pt x="7042" y="32907"/>
                    </a:lnTo>
                    <a:cubicBezTo>
                      <a:pt x="-2347" y="42296"/>
                      <a:pt x="-2347" y="57574"/>
                      <a:pt x="7042" y="66963"/>
                    </a:cubicBezTo>
                    <a:lnTo>
                      <a:pt x="135616" y="195537"/>
                    </a:lnTo>
                    <a:cubicBezTo>
                      <a:pt x="136344" y="191794"/>
                      <a:pt x="138158" y="188217"/>
                      <a:pt x="141058" y="185318"/>
                    </a:cubicBezTo>
                    <a:close/>
                  </a:path>
                </a:pathLst>
              </a:custGeom>
              <a:solidFill>
                <a:srgbClr val="001965"/>
              </a:solidFill>
              <a:ln w="1256" cap="flat">
                <a:noFill/>
                <a:prstDash val="solid"/>
                <a:miter/>
              </a:ln>
            </p:spPr>
            <p:txBody>
              <a:bodyPr rtlCol="0" anchor="ctr"/>
              <a:lstStyle/>
              <a:p>
                <a:endParaRPr lang="de-DE"/>
              </a:p>
            </p:txBody>
          </p:sp>
          <p:sp>
            <p:nvSpPr>
              <p:cNvPr id="220" name="Freihandform 219">
                <a:extLst>
                  <a:ext uri="{FF2B5EF4-FFF2-40B4-BE49-F238E27FC236}">
                    <a16:creationId xmlns:a16="http://schemas.microsoft.com/office/drawing/2014/main" id="{042A2819-095A-2145-858E-5E3D5414534E}"/>
                  </a:ext>
                </a:extLst>
              </p:cNvPr>
              <p:cNvSpPr/>
              <p:nvPr/>
            </p:nvSpPr>
            <p:spPr>
              <a:xfrm>
                <a:off x="10968720" y="4544132"/>
                <a:ext cx="50330" cy="50330"/>
              </a:xfrm>
              <a:custGeom>
                <a:avLst/>
                <a:gdLst>
                  <a:gd name="connsiteX0" fmla="*/ 0 w 50330"/>
                  <a:gd name="connsiteY0" fmla="*/ 40393 h 50330"/>
                  <a:gd name="connsiteX1" fmla="*/ 7831 w 50330"/>
                  <a:gd name="connsiteY1" fmla="*/ 48223 h 50330"/>
                  <a:gd name="connsiteX2" fmla="*/ 18012 w 50330"/>
                  <a:gd name="connsiteY2" fmla="*/ 48223 h 50330"/>
                  <a:gd name="connsiteX3" fmla="*/ 48223 w 50330"/>
                  <a:gd name="connsiteY3" fmla="*/ 18012 h 50330"/>
                  <a:gd name="connsiteX4" fmla="*/ 48223 w 50330"/>
                  <a:gd name="connsiteY4" fmla="*/ 7831 h 50330"/>
                  <a:gd name="connsiteX5" fmla="*/ 40393 w 50330"/>
                  <a:gd name="connsiteY5" fmla="*/ 0 h 50330"/>
                  <a:gd name="connsiteX6" fmla="*/ 0 w 50330"/>
                  <a:gd name="connsiteY6" fmla="*/ 40393 h 5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30" h="50330">
                    <a:moveTo>
                      <a:pt x="0" y="40393"/>
                    </a:moveTo>
                    <a:lnTo>
                      <a:pt x="7831" y="48223"/>
                    </a:lnTo>
                    <a:cubicBezTo>
                      <a:pt x="10641" y="51034"/>
                      <a:pt x="15201" y="51034"/>
                      <a:pt x="18012" y="48223"/>
                    </a:cubicBezTo>
                    <a:lnTo>
                      <a:pt x="48223" y="18012"/>
                    </a:lnTo>
                    <a:cubicBezTo>
                      <a:pt x="51034" y="15201"/>
                      <a:pt x="51034" y="10641"/>
                      <a:pt x="48223" y="7831"/>
                    </a:cubicBezTo>
                    <a:lnTo>
                      <a:pt x="40393" y="0"/>
                    </a:lnTo>
                    <a:lnTo>
                      <a:pt x="0" y="40393"/>
                    </a:lnTo>
                    <a:close/>
                  </a:path>
                </a:pathLst>
              </a:custGeom>
              <a:solidFill>
                <a:srgbClr val="3B97DE"/>
              </a:solidFill>
              <a:ln w="1256" cap="flat">
                <a:noFill/>
                <a:prstDash val="solid"/>
                <a:miter/>
              </a:ln>
            </p:spPr>
            <p:txBody>
              <a:bodyPr rtlCol="0" anchor="ctr"/>
              <a:lstStyle/>
              <a:p>
                <a:endParaRPr lang="de-DE"/>
              </a:p>
            </p:txBody>
          </p:sp>
        </p:grpSp>
        <p:grpSp>
          <p:nvGrpSpPr>
            <p:cNvPr id="221" name="Grafik 167" descr="Prüfliste mit einfarbiger Füllung">
              <a:extLst>
                <a:ext uri="{FF2B5EF4-FFF2-40B4-BE49-F238E27FC236}">
                  <a16:creationId xmlns:a16="http://schemas.microsoft.com/office/drawing/2014/main" id="{894F79D7-F84F-26F0-CBFA-CE316B9DA9EC}"/>
                </a:ext>
              </a:extLst>
            </p:cNvPr>
            <p:cNvGrpSpPr/>
            <p:nvPr/>
          </p:nvGrpSpPr>
          <p:grpSpPr>
            <a:xfrm>
              <a:off x="9695732" y="4859008"/>
              <a:ext cx="307443" cy="396701"/>
              <a:chOff x="9695732" y="4859008"/>
              <a:chExt cx="307443" cy="396701"/>
            </a:xfrm>
            <a:solidFill>
              <a:srgbClr val="001965"/>
            </a:solidFill>
          </p:grpSpPr>
          <p:sp>
            <p:nvSpPr>
              <p:cNvPr id="222" name="Freihandform 221">
                <a:extLst>
                  <a:ext uri="{FF2B5EF4-FFF2-40B4-BE49-F238E27FC236}">
                    <a16:creationId xmlns:a16="http://schemas.microsoft.com/office/drawing/2014/main" id="{116D28AF-9329-7653-ED8B-4D1416EFF8F2}"/>
                  </a:ext>
                </a:extLst>
              </p:cNvPr>
              <p:cNvSpPr/>
              <p:nvPr/>
            </p:nvSpPr>
            <p:spPr>
              <a:xfrm>
                <a:off x="9695732" y="4859008"/>
                <a:ext cx="307443" cy="396701"/>
              </a:xfrm>
              <a:custGeom>
                <a:avLst/>
                <a:gdLst>
                  <a:gd name="connsiteX0" fmla="*/ 29753 w 307443"/>
                  <a:gd name="connsiteY0" fmla="*/ 29753 h 396701"/>
                  <a:gd name="connsiteX1" fmla="*/ 277691 w 307443"/>
                  <a:gd name="connsiteY1" fmla="*/ 29753 h 396701"/>
                  <a:gd name="connsiteX2" fmla="*/ 277691 w 307443"/>
                  <a:gd name="connsiteY2" fmla="*/ 366949 h 396701"/>
                  <a:gd name="connsiteX3" fmla="*/ 29753 w 307443"/>
                  <a:gd name="connsiteY3" fmla="*/ 366949 h 396701"/>
                  <a:gd name="connsiteX4" fmla="*/ 29753 w 307443"/>
                  <a:gd name="connsiteY4" fmla="*/ 29753 h 396701"/>
                  <a:gd name="connsiteX5" fmla="*/ 0 w 307443"/>
                  <a:gd name="connsiteY5" fmla="*/ 396702 h 396701"/>
                  <a:gd name="connsiteX6" fmla="*/ 307444 w 307443"/>
                  <a:gd name="connsiteY6" fmla="*/ 396702 h 396701"/>
                  <a:gd name="connsiteX7" fmla="*/ 307444 w 307443"/>
                  <a:gd name="connsiteY7" fmla="*/ 0 h 396701"/>
                  <a:gd name="connsiteX8" fmla="*/ 0 w 307443"/>
                  <a:gd name="connsiteY8" fmla="*/ 0 h 396701"/>
                  <a:gd name="connsiteX9" fmla="*/ 0 w 307443"/>
                  <a:gd name="connsiteY9" fmla="*/ 396702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43" h="396701">
                    <a:moveTo>
                      <a:pt x="29753" y="29753"/>
                    </a:moveTo>
                    <a:lnTo>
                      <a:pt x="277691" y="29753"/>
                    </a:lnTo>
                    <a:lnTo>
                      <a:pt x="277691" y="366949"/>
                    </a:lnTo>
                    <a:lnTo>
                      <a:pt x="29753" y="366949"/>
                    </a:lnTo>
                    <a:lnTo>
                      <a:pt x="29753" y="29753"/>
                    </a:lnTo>
                    <a:close/>
                    <a:moveTo>
                      <a:pt x="0" y="396702"/>
                    </a:moveTo>
                    <a:lnTo>
                      <a:pt x="307444" y="396702"/>
                    </a:lnTo>
                    <a:lnTo>
                      <a:pt x="307444" y="0"/>
                    </a:lnTo>
                    <a:lnTo>
                      <a:pt x="0" y="0"/>
                    </a:lnTo>
                    <a:lnTo>
                      <a:pt x="0" y="396702"/>
                    </a:lnTo>
                    <a:close/>
                  </a:path>
                </a:pathLst>
              </a:custGeom>
              <a:solidFill>
                <a:srgbClr val="001965"/>
              </a:solidFill>
              <a:ln w="4862" cap="flat">
                <a:noFill/>
                <a:prstDash val="solid"/>
                <a:miter/>
              </a:ln>
            </p:spPr>
            <p:txBody>
              <a:bodyPr rtlCol="0" anchor="ctr"/>
              <a:lstStyle/>
              <a:p>
                <a:endParaRPr lang="de-DE"/>
              </a:p>
            </p:txBody>
          </p:sp>
          <p:sp>
            <p:nvSpPr>
              <p:cNvPr id="223" name="Freihandform 222">
                <a:extLst>
                  <a:ext uri="{FF2B5EF4-FFF2-40B4-BE49-F238E27FC236}">
                    <a16:creationId xmlns:a16="http://schemas.microsoft.com/office/drawing/2014/main" id="{D664F947-632F-DFF8-6227-60C4EBE99E65}"/>
                  </a:ext>
                </a:extLst>
              </p:cNvPr>
              <p:cNvSpPr/>
              <p:nvPr/>
            </p:nvSpPr>
            <p:spPr>
              <a:xfrm>
                <a:off x="9859371" y="4933389"/>
                <a:ext cx="84299" cy="19835"/>
              </a:xfrm>
              <a:custGeom>
                <a:avLst/>
                <a:gdLst>
                  <a:gd name="connsiteX0" fmla="*/ 0 w 84299"/>
                  <a:gd name="connsiteY0" fmla="*/ 0 h 19835"/>
                  <a:gd name="connsiteX1" fmla="*/ 84299 w 84299"/>
                  <a:gd name="connsiteY1" fmla="*/ 0 h 19835"/>
                  <a:gd name="connsiteX2" fmla="*/ 84299 w 84299"/>
                  <a:gd name="connsiteY2" fmla="*/ 19835 h 19835"/>
                  <a:gd name="connsiteX3" fmla="*/ 0 w 84299"/>
                  <a:gd name="connsiteY3" fmla="*/ 19835 h 19835"/>
                </a:gdLst>
                <a:ahLst/>
                <a:cxnLst>
                  <a:cxn ang="0">
                    <a:pos x="connsiteX0" y="connsiteY0"/>
                  </a:cxn>
                  <a:cxn ang="0">
                    <a:pos x="connsiteX1" y="connsiteY1"/>
                  </a:cxn>
                  <a:cxn ang="0">
                    <a:pos x="connsiteX2" y="connsiteY2"/>
                  </a:cxn>
                  <a:cxn ang="0">
                    <a:pos x="connsiteX3" y="connsiteY3"/>
                  </a:cxn>
                </a:cxnLst>
                <a:rect l="l" t="t" r="r" b="b"/>
                <a:pathLst>
                  <a:path w="84299" h="19835">
                    <a:moveTo>
                      <a:pt x="0" y="0"/>
                    </a:moveTo>
                    <a:lnTo>
                      <a:pt x="84299" y="0"/>
                    </a:lnTo>
                    <a:lnTo>
                      <a:pt x="84299" y="19835"/>
                    </a:lnTo>
                    <a:lnTo>
                      <a:pt x="0" y="19835"/>
                    </a:lnTo>
                    <a:close/>
                  </a:path>
                </a:pathLst>
              </a:custGeom>
              <a:solidFill>
                <a:srgbClr val="001965"/>
              </a:solidFill>
              <a:ln w="4862" cap="flat">
                <a:noFill/>
                <a:prstDash val="solid"/>
                <a:miter/>
              </a:ln>
            </p:spPr>
            <p:txBody>
              <a:bodyPr rtlCol="0" anchor="ctr"/>
              <a:lstStyle/>
              <a:p>
                <a:endParaRPr lang="de-DE"/>
              </a:p>
            </p:txBody>
          </p:sp>
          <p:sp>
            <p:nvSpPr>
              <p:cNvPr id="224" name="Freihandform 223">
                <a:extLst>
                  <a:ext uri="{FF2B5EF4-FFF2-40B4-BE49-F238E27FC236}">
                    <a16:creationId xmlns:a16="http://schemas.microsoft.com/office/drawing/2014/main" id="{237CF12F-2499-6F71-059C-76FEFAA2103F}"/>
                  </a:ext>
                </a:extLst>
              </p:cNvPr>
              <p:cNvSpPr/>
              <p:nvPr/>
            </p:nvSpPr>
            <p:spPr>
              <a:xfrm>
                <a:off x="9859371" y="5012730"/>
                <a:ext cx="84299" cy="19835"/>
              </a:xfrm>
              <a:custGeom>
                <a:avLst/>
                <a:gdLst>
                  <a:gd name="connsiteX0" fmla="*/ 0 w 84299"/>
                  <a:gd name="connsiteY0" fmla="*/ 0 h 19835"/>
                  <a:gd name="connsiteX1" fmla="*/ 84299 w 84299"/>
                  <a:gd name="connsiteY1" fmla="*/ 0 h 19835"/>
                  <a:gd name="connsiteX2" fmla="*/ 84299 w 84299"/>
                  <a:gd name="connsiteY2" fmla="*/ 19835 h 19835"/>
                  <a:gd name="connsiteX3" fmla="*/ 0 w 84299"/>
                  <a:gd name="connsiteY3" fmla="*/ 19835 h 19835"/>
                </a:gdLst>
                <a:ahLst/>
                <a:cxnLst>
                  <a:cxn ang="0">
                    <a:pos x="connsiteX0" y="connsiteY0"/>
                  </a:cxn>
                  <a:cxn ang="0">
                    <a:pos x="connsiteX1" y="connsiteY1"/>
                  </a:cxn>
                  <a:cxn ang="0">
                    <a:pos x="connsiteX2" y="connsiteY2"/>
                  </a:cxn>
                  <a:cxn ang="0">
                    <a:pos x="connsiteX3" y="connsiteY3"/>
                  </a:cxn>
                </a:cxnLst>
                <a:rect l="l" t="t" r="r" b="b"/>
                <a:pathLst>
                  <a:path w="84299" h="19835">
                    <a:moveTo>
                      <a:pt x="0" y="0"/>
                    </a:moveTo>
                    <a:lnTo>
                      <a:pt x="84299" y="0"/>
                    </a:lnTo>
                    <a:lnTo>
                      <a:pt x="84299" y="19835"/>
                    </a:lnTo>
                    <a:lnTo>
                      <a:pt x="0" y="19835"/>
                    </a:lnTo>
                    <a:close/>
                  </a:path>
                </a:pathLst>
              </a:custGeom>
              <a:solidFill>
                <a:srgbClr val="001965"/>
              </a:solidFill>
              <a:ln w="4862" cap="flat">
                <a:noFill/>
                <a:prstDash val="solid"/>
                <a:miter/>
              </a:ln>
            </p:spPr>
            <p:txBody>
              <a:bodyPr rtlCol="0" anchor="ctr"/>
              <a:lstStyle/>
              <a:p>
                <a:endParaRPr lang="de-DE"/>
              </a:p>
            </p:txBody>
          </p:sp>
          <p:sp>
            <p:nvSpPr>
              <p:cNvPr id="225" name="Freihandform 224">
                <a:extLst>
                  <a:ext uri="{FF2B5EF4-FFF2-40B4-BE49-F238E27FC236}">
                    <a16:creationId xmlns:a16="http://schemas.microsoft.com/office/drawing/2014/main" id="{CB2BE96E-B959-03F4-4534-31152562E0F8}"/>
                  </a:ext>
                </a:extLst>
              </p:cNvPr>
              <p:cNvSpPr/>
              <p:nvPr/>
            </p:nvSpPr>
            <p:spPr>
              <a:xfrm>
                <a:off x="9859371" y="5171410"/>
                <a:ext cx="84299" cy="19835"/>
              </a:xfrm>
              <a:custGeom>
                <a:avLst/>
                <a:gdLst>
                  <a:gd name="connsiteX0" fmla="*/ 0 w 84299"/>
                  <a:gd name="connsiteY0" fmla="*/ 0 h 19835"/>
                  <a:gd name="connsiteX1" fmla="*/ 84299 w 84299"/>
                  <a:gd name="connsiteY1" fmla="*/ 0 h 19835"/>
                  <a:gd name="connsiteX2" fmla="*/ 84299 w 84299"/>
                  <a:gd name="connsiteY2" fmla="*/ 19835 h 19835"/>
                  <a:gd name="connsiteX3" fmla="*/ 0 w 84299"/>
                  <a:gd name="connsiteY3" fmla="*/ 19835 h 19835"/>
                </a:gdLst>
                <a:ahLst/>
                <a:cxnLst>
                  <a:cxn ang="0">
                    <a:pos x="connsiteX0" y="connsiteY0"/>
                  </a:cxn>
                  <a:cxn ang="0">
                    <a:pos x="connsiteX1" y="connsiteY1"/>
                  </a:cxn>
                  <a:cxn ang="0">
                    <a:pos x="connsiteX2" y="connsiteY2"/>
                  </a:cxn>
                  <a:cxn ang="0">
                    <a:pos x="connsiteX3" y="connsiteY3"/>
                  </a:cxn>
                </a:cxnLst>
                <a:rect l="l" t="t" r="r" b="b"/>
                <a:pathLst>
                  <a:path w="84299" h="19835">
                    <a:moveTo>
                      <a:pt x="0" y="0"/>
                    </a:moveTo>
                    <a:lnTo>
                      <a:pt x="84299" y="0"/>
                    </a:lnTo>
                    <a:lnTo>
                      <a:pt x="84299" y="19835"/>
                    </a:lnTo>
                    <a:lnTo>
                      <a:pt x="0" y="19835"/>
                    </a:lnTo>
                    <a:close/>
                  </a:path>
                </a:pathLst>
              </a:custGeom>
              <a:solidFill>
                <a:srgbClr val="001965"/>
              </a:solidFill>
              <a:ln w="4862" cap="flat">
                <a:noFill/>
                <a:prstDash val="solid"/>
                <a:miter/>
              </a:ln>
            </p:spPr>
            <p:txBody>
              <a:bodyPr rtlCol="0" anchor="ctr"/>
              <a:lstStyle/>
              <a:p>
                <a:endParaRPr lang="de-DE"/>
              </a:p>
            </p:txBody>
          </p:sp>
          <p:sp>
            <p:nvSpPr>
              <p:cNvPr id="226" name="Freihandform 225">
                <a:extLst>
                  <a:ext uri="{FF2B5EF4-FFF2-40B4-BE49-F238E27FC236}">
                    <a16:creationId xmlns:a16="http://schemas.microsoft.com/office/drawing/2014/main" id="{B05A1AF9-3B82-B0ED-FA8E-86FE98892A90}"/>
                  </a:ext>
                </a:extLst>
              </p:cNvPr>
              <p:cNvSpPr/>
              <p:nvPr/>
            </p:nvSpPr>
            <p:spPr>
              <a:xfrm>
                <a:off x="9859371" y="5092070"/>
                <a:ext cx="84299" cy="19835"/>
              </a:xfrm>
              <a:custGeom>
                <a:avLst/>
                <a:gdLst>
                  <a:gd name="connsiteX0" fmla="*/ 0 w 84299"/>
                  <a:gd name="connsiteY0" fmla="*/ 0 h 19835"/>
                  <a:gd name="connsiteX1" fmla="*/ 84299 w 84299"/>
                  <a:gd name="connsiteY1" fmla="*/ 0 h 19835"/>
                  <a:gd name="connsiteX2" fmla="*/ 84299 w 84299"/>
                  <a:gd name="connsiteY2" fmla="*/ 19835 h 19835"/>
                  <a:gd name="connsiteX3" fmla="*/ 0 w 84299"/>
                  <a:gd name="connsiteY3" fmla="*/ 19835 h 19835"/>
                </a:gdLst>
                <a:ahLst/>
                <a:cxnLst>
                  <a:cxn ang="0">
                    <a:pos x="connsiteX0" y="connsiteY0"/>
                  </a:cxn>
                  <a:cxn ang="0">
                    <a:pos x="connsiteX1" y="connsiteY1"/>
                  </a:cxn>
                  <a:cxn ang="0">
                    <a:pos x="connsiteX2" y="connsiteY2"/>
                  </a:cxn>
                  <a:cxn ang="0">
                    <a:pos x="connsiteX3" y="connsiteY3"/>
                  </a:cxn>
                </a:cxnLst>
                <a:rect l="l" t="t" r="r" b="b"/>
                <a:pathLst>
                  <a:path w="84299" h="19835">
                    <a:moveTo>
                      <a:pt x="0" y="0"/>
                    </a:moveTo>
                    <a:lnTo>
                      <a:pt x="84299" y="0"/>
                    </a:lnTo>
                    <a:lnTo>
                      <a:pt x="84299" y="19835"/>
                    </a:lnTo>
                    <a:lnTo>
                      <a:pt x="0" y="19835"/>
                    </a:lnTo>
                    <a:close/>
                  </a:path>
                </a:pathLst>
              </a:custGeom>
              <a:solidFill>
                <a:srgbClr val="001965"/>
              </a:solidFill>
              <a:ln w="4862" cap="flat">
                <a:noFill/>
                <a:prstDash val="solid"/>
                <a:miter/>
              </a:ln>
            </p:spPr>
            <p:txBody>
              <a:bodyPr rtlCol="0" anchor="ctr"/>
              <a:lstStyle/>
              <a:p>
                <a:endParaRPr lang="de-DE"/>
              </a:p>
            </p:txBody>
          </p:sp>
          <p:sp>
            <p:nvSpPr>
              <p:cNvPr id="227" name="Freihandform 226">
                <a:extLst>
                  <a:ext uri="{FF2B5EF4-FFF2-40B4-BE49-F238E27FC236}">
                    <a16:creationId xmlns:a16="http://schemas.microsoft.com/office/drawing/2014/main" id="{5A93DED1-4DF6-84B8-A1A5-4E49ED7DEFE1}"/>
                  </a:ext>
                </a:extLst>
              </p:cNvPr>
              <p:cNvSpPr/>
              <p:nvPr/>
            </p:nvSpPr>
            <p:spPr>
              <a:xfrm>
                <a:off x="9755237" y="4908595"/>
                <a:ext cx="73389" cy="60497"/>
              </a:xfrm>
              <a:custGeom>
                <a:avLst/>
                <a:gdLst>
                  <a:gd name="connsiteX0" fmla="*/ 73390 w 73389"/>
                  <a:gd name="connsiteY0" fmla="*/ 13885 h 60497"/>
                  <a:gd name="connsiteX1" fmla="*/ 59505 w 73389"/>
                  <a:gd name="connsiteY1" fmla="*/ 0 h 60497"/>
                  <a:gd name="connsiteX2" fmla="*/ 26777 w 73389"/>
                  <a:gd name="connsiteY2" fmla="*/ 32728 h 60497"/>
                  <a:gd name="connsiteX3" fmla="*/ 13885 w 73389"/>
                  <a:gd name="connsiteY3" fmla="*/ 19835 h 60497"/>
                  <a:gd name="connsiteX4" fmla="*/ 0 w 73389"/>
                  <a:gd name="connsiteY4" fmla="*/ 33720 h 60497"/>
                  <a:gd name="connsiteX5" fmla="*/ 26777 w 73389"/>
                  <a:gd name="connsiteY5" fmla="*/ 60497 h 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89" h="60497">
                    <a:moveTo>
                      <a:pt x="73390" y="13885"/>
                    </a:moveTo>
                    <a:lnTo>
                      <a:pt x="59505" y="0"/>
                    </a:lnTo>
                    <a:lnTo>
                      <a:pt x="26777" y="32728"/>
                    </a:lnTo>
                    <a:lnTo>
                      <a:pt x="13885" y="19835"/>
                    </a:lnTo>
                    <a:lnTo>
                      <a:pt x="0" y="33720"/>
                    </a:lnTo>
                    <a:lnTo>
                      <a:pt x="26777" y="60497"/>
                    </a:lnTo>
                    <a:close/>
                  </a:path>
                </a:pathLst>
              </a:custGeom>
              <a:solidFill>
                <a:srgbClr val="3B97DE"/>
              </a:solidFill>
              <a:ln w="4862" cap="flat">
                <a:noFill/>
                <a:prstDash val="solid"/>
                <a:miter/>
              </a:ln>
            </p:spPr>
            <p:txBody>
              <a:bodyPr rtlCol="0" anchor="ctr"/>
              <a:lstStyle/>
              <a:p>
                <a:endParaRPr lang="de-DE"/>
              </a:p>
            </p:txBody>
          </p:sp>
          <p:sp>
            <p:nvSpPr>
              <p:cNvPr id="228" name="Freihandform 227">
                <a:extLst>
                  <a:ext uri="{FF2B5EF4-FFF2-40B4-BE49-F238E27FC236}">
                    <a16:creationId xmlns:a16="http://schemas.microsoft.com/office/drawing/2014/main" id="{58877DD1-EDF9-47EB-4E4E-B5CC296B32FB}"/>
                  </a:ext>
                </a:extLst>
              </p:cNvPr>
              <p:cNvSpPr/>
              <p:nvPr/>
            </p:nvSpPr>
            <p:spPr>
              <a:xfrm>
                <a:off x="9755237" y="4987936"/>
                <a:ext cx="73389" cy="60497"/>
              </a:xfrm>
              <a:custGeom>
                <a:avLst/>
                <a:gdLst>
                  <a:gd name="connsiteX0" fmla="*/ 73390 w 73389"/>
                  <a:gd name="connsiteY0" fmla="*/ 13885 h 60497"/>
                  <a:gd name="connsiteX1" fmla="*/ 59505 w 73389"/>
                  <a:gd name="connsiteY1" fmla="*/ 0 h 60497"/>
                  <a:gd name="connsiteX2" fmla="*/ 26777 w 73389"/>
                  <a:gd name="connsiteY2" fmla="*/ 32728 h 60497"/>
                  <a:gd name="connsiteX3" fmla="*/ 13885 w 73389"/>
                  <a:gd name="connsiteY3" fmla="*/ 19835 h 60497"/>
                  <a:gd name="connsiteX4" fmla="*/ 0 w 73389"/>
                  <a:gd name="connsiteY4" fmla="*/ 33720 h 60497"/>
                  <a:gd name="connsiteX5" fmla="*/ 26777 w 73389"/>
                  <a:gd name="connsiteY5" fmla="*/ 60497 h 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89" h="60497">
                    <a:moveTo>
                      <a:pt x="73390" y="13885"/>
                    </a:moveTo>
                    <a:lnTo>
                      <a:pt x="59505" y="0"/>
                    </a:lnTo>
                    <a:lnTo>
                      <a:pt x="26777" y="32728"/>
                    </a:lnTo>
                    <a:lnTo>
                      <a:pt x="13885" y="19835"/>
                    </a:lnTo>
                    <a:lnTo>
                      <a:pt x="0" y="33720"/>
                    </a:lnTo>
                    <a:lnTo>
                      <a:pt x="26777" y="60497"/>
                    </a:lnTo>
                    <a:close/>
                  </a:path>
                </a:pathLst>
              </a:custGeom>
              <a:solidFill>
                <a:srgbClr val="001965"/>
              </a:solidFill>
              <a:ln w="4862" cap="flat">
                <a:noFill/>
                <a:prstDash val="solid"/>
                <a:miter/>
              </a:ln>
            </p:spPr>
            <p:txBody>
              <a:bodyPr rtlCol="0" anchor="ctr"/>
              <a:lstStyle/>
              <a:p>
                <a:endParaRPr lang="de-DE"/>
              </a:p>
            </p:txBody>
          </p:sp>
          <p:sp>
            <p:nvSpPr>
              <p:cNvPr id="229" name="Freihandform 228">
                <a:extLst>
                  <a:ext uri="{FF2B5EF4-FFF2-40B4-BE49-F238E27FC236}">
                    <a16:creationId xmlns:a16="http://schemas.microsoft.com/office/drawing/2014/main" id="{028CEF24-C696-4C08-3F71-B8C3818338BB}"/>
                  </a:ext>
                </a:extLst>
              </p:cNvPr>
              <p:cNvSpPr/>
              <p:nvPr/>
            </p:nvSpPr>
            <p:spPr>
              <a:xfrm>
                <a:off x="9755237" y="5067276"/>
                <a:ext cx="73389" cy="60497"/>
              </a:xfrm>
              <a:custGeom>
                <a:avLst/>
                <a:gdLst>
                  <a:gd name="connsiteX0" fmla="*/ 73390 w 73389"/>
                  <a:gd name="connsiteY0" fmla="*/ 13885 h 60497"/>
                  <a:gd name="connsiteX1" fmla="*/ 59505 w 73389"/>
                  <a:gd name="connsiteY1" fmla="*/ 0 h 60497"/>
                  <a:gd name="connsiteX2" fmla="*/ 26777 w 73389"/>
                  <a:gd name="connsiteY2" fmla="*/ 32728 h 60497"/>
                  <a:gd name="connsiteX3" fmla="*/ 13885 w 73389"/>
                  <a:gd name="connsiteY3" fmla="*/ 19835 h 60497"/>
                  <a:gd name="connsiteX4" fmla="*/ 0 w 73389"/>
                  <a:gd name="connsiteY4" fmla="*/ 33720 h 60497"/>
                  <a:gd name="connsiteX5" fmla="*/ 26777 w 73389"/>
                  <a:gd name="connsiteY5" fmla="*/ 60497 h 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89" h="60497">
                    <a:moveTo>
                      <a:pt x="73390" y="13885"/>
                    </a:moveTo>
                    <a:lnTo>
                      <a:pt x="59505" y="0"/>
                    </a:lnTo>
                    <a:lnTo>
                      <a:pt x="26777" y="32728"/>
                    </a:lnTo>
                    <a:lnTo>
                      <a:pt x="13885" y="19835"/>
                    </a:lnTo>
                    <a:lnTo>
                      <a:pt x="0" y="33720"/>
                    </a:lnTo>
                    <a:lnTo>
                      <a:pt x="26777" y="60497"/>
                    </a:lnTo>
                    <a:close/>
                  </a:path>
                </a:pathLst>
              </a:custGeom>
              <a:solidFill>
                <a:srgbClr val="3B97DE"/>
              </a:solidFill>
              <a:ln w="4862" cap="flat">
                <a:noFill/>
                <a:prstDash val="solid"/>
                <a:miter/>
              </a:ln>
            </p:spPr>
            <p:txBody>
              <a:bodyPr rtlCol="0" anchor="ctr"/>
              <a:lstStyle/>
              <a:p>
                <a:endParaRPr lang="de-DE"/>
              </a:p>
            </p:txBody>
          </p:sp>
          <p:sp>
            <p:nvSpPr>
              <p:cNvPr id="230" name="Freihandform 229">
                <a:extLst>
                  <a:ext uri="{FF2B5EF4-FFF2-40B4-BE49-F238E27FC236}">
                    <a16:creationId xmlns:a16="http://schemas.microsoft.com/office/drawing/2014/main" id="{38DFCFD8-2D04-1C79-F2C1-73AD348DC263}"/>
                  </a:ext>
                </a:extLst>
              </p:cNvPr>
              <p:cNvSpPr/>
              <p:nvPr/>
            </p:nvSpPr>
            <p:spPr>
              <a:xfrm>
                <a:off x="9755237" y="5145625"/>
                <a:ext cx="73389" cy="60496"/>
              </a:xfrm>
              <a:custGeom>
                <a:avLst/>
                <a:gdLst>
                  <a:gd name="connsiteX0" fmla="*/ 73390 w 73389"/>
                  <a:gd name="connsiteY0" fmla="*/ 13885 h 60496"/>
                  <a:gd name="connsiteX1" fmla="*/ 59505 w 73389"/>
                  <a:gd name="connsiteY1" fmla="*/ 0 h 60496"/>
                  <a:gd name="connsiteX2" fmla="*/ 26777 w 73389"/>
                  <a:gd name="connsiteY2" fmla="*/ 32728 h 60496"/>
                  <a:gd name="connsiteX3" fmla="*/ 13885 w 73389"/>
                  <a:gd name="connsiteY3" fmla="*/ 19835 h 60496"/>
                  <a:gd name="connsiteX4" fmla="*/ 0 w 73389"/>
                  <a:gd name="connsiteY4" fmla="*/ 33720 h 60496"/>
                  <a:gd name="connsiteX5" fmla="*/ 26777 w 73389"/>
                  <a:gd name="connsiteY5" fmla="*/ 60497 h 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89" h="60496">
                    <a:moveTo>
                      <a:pt x="73390" y="13885"/>
                    </a:moveTo>
                    <a:lnTo>
                      <a:pt x="59505" y="0"/>
                    </a:lnTo>
                    <a:lnTo>
                      <a:pt x="26777" y="32728"/>
                    </a:lnTo>
                    <a:lnTo>
                      <a:pt x="13885" y="19835"/>
                    </a:lnTo>
                    <a:lnTo>
                      <a:pt x="0" y="33720"/>
                    </a:lnTo>
                    <a:lnTo>
                      <a:pt x="26777" y="60497"/>
                    </a:lnTo>
                    <a:close/>
                  </a:path>
                </a:pathLst>
              </a:custGeom>
              <a:solidFill>
                <a:srgbClr val="001965"/>
              </a:solidFill>
              <a:ln w="4862" cap="flat">
                <a:noFill/>
                <a:prstDash val="solid"/>
                <a:miter/>
              </a:ln>
            </p:spPr>
            <p:txBody>
              <a:bodyPr rtlCol="0" anchor="ctr"/>
              <a:lstStyle/>
              <a:p>
                <a:endParaRPr lang="de-DE"/>
              </a:p>
            </p:txBody>
          </p:sp>
        </p:grpSp>
        <p:pic>
          <p:nvPicPr>
            <p:cNvPr id="170" name="Grafik 169">
              <a:extLst>
                <a:ext uri="{FF2B5EF4-FFF2-40B4-BE49-F238E27FC236}">
                  <a16:creationId xmlns:a16="http://schemas.microsoft.com/office/drawing/2014/main" id="{7833524E-1B00-36E0-CDB7-BA93D0E7EA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95984" y="3331309"/>
              <a:ext cx="292257" cy="288862"/>
            </a:xfrm>
            <a:prstGeom prst="rect">
              <a:avLst/>
            </a:prstGeom>
          </p:spPr>
        </p:pic>
        <p:grpSp>
          <p:nvGrpSpPr>
            <p:cNvPr id="173" name="Grafik 171">
              <a:extLst>
                <a:ext uri="{FF2B5EF4-FFF2-40B4-BE49-F238E27FC236}">
                  <a16:creationId xmlns:a16="http://schemas.microsoft.com/office/drawing/2014/main" id="{FEB680FE-A738-BD96-D298-AC733F6FEADC}"/>
                </a:ext>
              </a:extLst>
            </p:cNvPr>
            <p:cNvGrpSpPr/>
            <p:nvPr/>
          </p:nvGrpSpPr>
          <p:grpSpPr>
            <a:xfrm>
              <a:off x="9111107" y="3126363"/>
              <a:ext cx="487521" cy="472799"/>
              <a:chOff x="8038173" y="2925541"/>
              <a:chExt cx="882899" cy="856239"/>
            </a:xfrm>
          </p:grpSpPr>
          <p:grpSp>
            <p:nvGrpSpPr>
              <p:cNvPr id="174" name="Grafik 171">
                <a:extLst>
                  <a:ext uri="{FF2B5EF4-FFF2-40B4-BE49-F238E27FC236}">
                    <a16:creationId xmlns:a16="http://schemas.microsoft.com/office/drawing/2014/main" id="{B12D1705-61F8-3603-85A4-3478A9A8C39E}"/>
                  </a:ext>
                </a:extLst>
              </p:cNvPr>
              <p:cNvGrpSpPr/>
              <p:nvPr/>
            </p:nvGrpSpPr>
            <p:grpSpPr>
              <a:xfrm>
                <a:off x="8038173" y="3322226"/>
                <a:ext cx="384685" cy="459554"/>
                <a:chOff x="8038173" y="3322226"/>
                <a:chExt cx="384685" cy="459554"/>
              </a:xfrm>
              <a:solidFill>
                <a:srgbClr val="1E295B"/>
              </a:solidFill>
            </p:grpSpPr>
            <p:sp>
              <p:nvSpPr>
                <p:cNvPr id="175" name="Freihandform 174">
                  <a:extLst>
                    <a:ext uri="{FF2B5EF4-FFF2-40B4-BE49-F238E27FC236}">
                      <a16:creationId xmlns:a16="http://schemas.microsoft.com/office/drawing/2014/main" id="{0D51D880-3525-CFE3-4AFA-841ABF31AE12}"/>
                    </a:ext>
                  </a:extLst>
                </p:cNvPr>
                <p:cNvSpPr/>
                <p:nvPr/>
              </p:nvSpPr>
              <p:spPr>
                <a:xfrm>
                  <a:off x="8092702" y="3322226"/>
                  <a:ext cx="304499" cy="293608"/>
                </a:xfrm>
                <a:custGeom>
                  <a:avLst/>
                  <a:gdLst>
                    <a:gd name="connsiteX0" fmla="*/ 265537 w 304499"/>
                    <a:gd name="connsiteY0" fmla="*/ 132392 h 293608"/>
                    <a:gd name="connsiteX1" fmla="*/ 300828 w 304499"/>
                    <a:gd name="connsiteY1" fmla="*/ 178614 h 293608"/>
                    <a:gd name="connsiteX2" fmla="*/ 286725 w 304499"/>
                    <a:gd name="connsiteY2" fmla="*/ 207126 h 293608"/>
                    <a:gd name="connsiteX3" fmla="*/ 264943 w 304499"/>
                    <a:gd name="connsiteY3" fmla="*/ 207126 h 293608"/>
                    <a:gd name="connsiteX4" fmla="*/ 260080 w 304499"/>
                    <a:gd name="connsiteY4" fmla="*/ 211988 h 293608"/>
                    <a:gd name="connsiteX5" fmla="*/ 260080 w 304499"/>
                    <a:gd name="connsiteY5" fmla="*/ 268572 h 293608"/>
                    <a:gd name="connsiteX6" fmla="*/ 235043 w 304499"/>
                    <a:gd name="connsiteY6" fmla="*/ 293608 h 293608"/>
                    <a:gd name="connsiteX7" fmla="*/ 69194 w 304499"/>
                    <a:gd name="connsiteY7" fmla="*/ 293608 h 293608"/>
                    <a:gd name="connsiteX8" fmla="*/ 57929 w 304499"/>
                    <a:gd name="connsiteY8" fmla="*/ 282410 h 293608"/>
                    <a:gd name="connsiteX9" fmla="*/ 57973 w 304499"/>
                    <a:gd name="connsiteY9" fmla="*/ 247034 h 293608"/>
                    <a:gd name="connsiteX10" fmla="*/ 53903 w 304499"/>
                    <a:gd name="connsiteY10" fmla="*/ 238014 h 293608"/>
                    <a:gd name="connsiteX11" fmla="*/ 5235 w 304499"/>
                    <a:gd name="connsiteY11" fmla="*/ 94926 h 293608"/>
                    <a:gd name="connsiteX12" fmla="*/ 144506 w 304499"/>
                    <a:gd name="connsiteY12" fmla="*/ 436 h 293608"/>
                    <a:gd name="connsiteX13" fmla="*/ 262589 w 304499"/>
                    <a:gd name="connsiteY13" fmla="*/ 123834 h 293608"/>
                    <a:gd name="connsiteX14" fmla="*/ 265537 w 304499"/>
                    <a:gd name="connsiteY14" fmla="*/ 132392 h 29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499" h="293608">
                      <a:moveTo>
                        <a:pt x="265537" y="132392"/>
                      </a:moveTo>
                      <a:lnTo>
                        <a:pt x="300828" y="178614"/>
                      </a:lnTo>
                      <a:cubicBezTo>
                        <a:pt x="309738" y="190296"/>
                        <a:pt x="301422" y="207126"/>
                        <a:pt x="286725" y="207126"/>
                      </a:cubicBezTo>
                      <a:lnTo>
                        <a:pt x="264943" y="207126"/>
                      </a:lnTo>
                      <a:cubicBezTo>
                        <a:pt x="262259" y="207126"/>
                        <a:pt x="260080" y="209304"/>
                        <a:pt x="260080" y="211988"/>
                      </a:cubicBezTo>
                      <a:lnTo>
                        <a:pt x="260080" y="268572"/>
                      </a:lnTo>
                      <a:cubicBezTo>
                        <a:pt x="260080" y="282388"/>
                        <a:pt x="248882" y="293608"/>
                        <a:pt x="235043" y="293608"/>
                      </a:cubicBezTo>
                      <a:lnTo>
                        <a:pt x="69194" y="293608"/>
                      </a:lnTo>
                      <a:cubicBezTo>
                        <a:pt x="62989" y="293608"/>
                        <a:pt x="57973" y="288614"/>
                        <a:pt x="57929" y="282410"/>
                      </a:cubicBezTo>
                      <a:cubicBezTo>
                        <a:pt x="57863" y="271586"/>
                        <a:pt x="57929" y="255482"/>
                        <a:pt x="57973" y="247034"/>
                      </a:cubicBezTo>
                      <a:cubicBezTo>
                        <a:pt x="57973" y="243580"/>
                        <a:pt x="56499" y="240280"/>
                        <a:pt x="53903" y="238014"/>
                      </a:cubicBezTo>
                      <a:cubicBezTo>
                        <a:pt x="38061" y="224242"/>
                        <a:pt x="-17053" y="169726"/>
                        <a:pt x="5235" y="94926"/>
                      </a:cubicBezTo>
                      <a:cubicBezTo>
                        <a:pt x="23276" y="34448"/>
                        <a:pt x="81603" y="-4602"/>
                        <a:pt x="144506" y="436"/>
                      </a:cubicBezTo>
                      <a:cubicBezTo>
                        <a:pt x="254888" y="9302"/>
                        <a:pt x="262369" y="101966"/>
                        <a:pt x="262589" y="123834"/>
                      </a:cubicBezTo>
                      <a:cubicBezTo>
                        <a:pt x="262611" y="126936"/>
                        <a:pt x="263645" y="129928"/>
                        <a:pt x="265537" y="132392"/>
                      </a:cubicBezTo>
                      <a:close/>
                    </a:path>
                  </a:pathLst>
                </a:custGeom>
                <a:solidFill>
                  <a:srgbClr val="001965"/>
                </a:solidFill>
                <a:ln w="2185" cap="flat">
                  <a:noFill/>
                  <a:prstDash val="solid"/>
                  <a:miter/>
                </a:ln>
              </p:spPr>
              <p:txBody>
                <a:bodyPr rtlCol="0" anchor="ctr"/>
                <a:lstStyle/>
                <a:p>
                  <a:endParaRPr lang="de-DE"/>
                </a:p>
              </p:txBody>
            </p:sp>
            <p:sp>
              <p:nvSpPr>
                <p:cNvPr id="176" name="Freihandform 175">
                  <a:extLst>
                    <a:ext uri="{FF2B5EF4-FFF2-40B4-BE49-F238E27FC236}">
                      <a16:creationId xmlns:a16="http://schemas.microsoft.com/office/drawing/2014/main" id="{7BAA74B0-BEF7-3F50-F8F8-4EC845D8692E}"/>
                    </a:ext>
                  </a:extLst>
                </p:cNvPr>
                <p:cNvSpPr/>
                <p:nvPr/>
              </p:nvSpPr>
              <p:spPr>
                <a:xfrm>
                  <a:off x="8038173" y="3644325"/>
                  <a:ext cx="384685" cy="137455"/>
                </a:xfrm>
                <a:custGeom>
                  <a:avLst/>
                  <a:gdLst>
                    <a:gd name="connsiteX0" fmla="*/ 102667 w 384685"/>
                    <a:gd name="connsiteY0" fmla="*/ 0 h 137455"/>
                    <a:gd name="connsiteX1" fmla="*/ 94571 w 384685"/>
                    <a:gd name="connsiteY1" fmla="*/ 2618 h 137455"/>
                    <a:gd name="connsiteX2" fmla="*/ 29996 w 384685"/>
                    <a:gd name="connsiteY2" fmla="*/ 68882 h 137455"/>
                    <a:gd name="connsiteX3" fmla="*/ 536 w 384685"/>
                    <a:gd name="connsiteY3" fmla="*/ 126082 h 137455"/>
                    <a:gd name="connsiteX4" fmla="*/ 8434 w 384685"/>
                    <a:gd name="connsiteY4" fmla="*/ 137456 h 137455"/>
                    <a:gd name="connsiteX5" fmla="*/ 366336 w 384685"/>
                    <a:gd name="connsiteY5" fmla="*/ 137456 h 137455"/>
                    <a:gd name="connsiteX6" fmla="*/ 384685 w 384685"/>
                    <a:gd name="connsiteY6" fmla="*/ 119108 h 137455"/>
                    <a:gd name="connsiteX7" fmla="*/ 384685 w 384685"/>
                    <a:gd name="connsiteY7" fmla="*/ 114180 h 137455"/>
                    <a:gd name="connsiteX8" fmla="*/ 348140 w 384685"/>
                    <a:gd name="connsiteY8" fmla="*/ 63118 h 137455"/>
                    <a:gd name="connsiteX9" fmla="*/ 243918 w 384685"/>
                    <a:gd name="connsiteY9" fmla="*/ 27610 h 137455"/>
                    <a:gd name="connsiteX10" fmla="*/ 235998 w 384685"/>
                    <a:gd name="connsiteY10" fmla="*/ 16544 h 137455"/>
                    <a:gd name="connsiteX11" fmla="*/ 235998 w 384685"/>
                    <a:gd name="connsiteY11" fmla="*/ 11704 h 137455"/>
                    <a:gd name="connsiteX12" fmla="*/ 224315 w 384685"/>
                    <a:gd name="connsiteY12" fmla="*/ 22 h 137455"/>
                    <a:gd name="connsiteX13" fmla="*/ 102645 w 384685"/>
                    <a:gd name="connsiteY13" fmla="*/ 22 h 13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685" h="137455">
                      <a:moveTo>
                        <a:pt x="102667" y="0"/>
                      </a:moveTo>
                      <a:cubicBezTo>
                        <a:pt x="99763" y="0"/>
                        <a:pt x="96925" y="924"/>
                        <a:pt x="94571" y="2618"/>
                      </a:cubicBezTo>
                      <a:cubicBezTo>
                        <a:pt x="76441" y="15686"/>
                        <a:pt x="51756" y="36894"/>
                        <a:pt x="29996" y="68882"/>
                      </a:cubicBezTo>
                      <a:cubicBezTo>
                        <a:pt x="15915" y="89584"/>
                        <a:pt x="6674" y="109494"/>
                        <a:pt x="536" y="126082"/>
                      </a:cubicBezTo>
                      <a:cubicBezTo>
                        <a:pt x="-1511" y="131582"/>
                        <a:pt x="2560" y="137456"/>
                        <a:pt x="8434" y="137456"/>
                      </a:cubicBezTo>
                      <a:lnTo>
                        <a:pt x="366336" y="137456"/>
                      </a:lnTo>
                      <a:cubicBezTo>
                        <a:pt x="376479" y="137456"/>
                        <a:pt x="384685" y="129228"/>
                        <a:pt x="384685" y="119108"/>
                      </a:cubicBezTo>
                      <a:lnTo>
                        <a:pt x="384685" y="114180"/>
                      </a:lnTo>
                      <a:cubicBezTo>
                        <a:pt x="384685" y="91102"/>
                        <a:pt x="369988" y="70576"/>
                        <a:pt x="348140" y="63118"/>
                      </a:cubicBezTo>
                      <a:lnTo>
                        <a:pt x="243918" y="27610"/>
                      </a:lnTo>
                      <a:cubicBezTo>
                        <a:pt x="239188" y="26004"/>
                        <a:pt x="235998" y="21560"/>
                        <a:pt x="235998" y="16544"/>
                      </a:cubicBezTo>
                      <a:lnTo>
                        <a:pt x="235998" y="11704"/>
                      </a:lnTo>
                      <a:cubicBezTo>
                        <a:pt x="235998" y="5258"/>
                        <a:pt x="230761" y="22"/>
                        <a:pt x="224315" y="22"/>
                      </a:cubicBezTo>
                      <a:lnTo>
                        <a:pt x="102645" y="22"/>
                      </a:lnTo>
                      <a:close/>
                    </a:path>
                  </a:pathLst>
                </a:custGeom>
                <a:solidFill>
                  <a:srgbClr val="001965"/>
                </a:solidFill>
                <a:ln w="2185" cap="flat">
                  <a:noFill/>
                  <a:prstDash val="solid"/>
                  <a:miter/>
                </a:ln>
              </p:spPr>
              <p:txBody>
                <a:bodyPr rtlCol="0" anchor="ctr"/>
                <a:lstStyle/>
                <a:p>
                  <a:endParaRPr lang="de-DE"/>
                </a:p>
              </p:txBody>
            </p:sp>
          </p:grpSp>
          <p:grpSp>
            <p:nvGrpSpPr>
              <p:cNvPr id="177" name="Grafik 171">
                <a:extLst>
                  <a:ext uri="{FF2B5EF4-FFF2-40B4-BE49-F238E27FC236}">
                    <a16:creationId xmlns:a16="http://schemas.microsoft.com/office/drawing/2014/main" id="{8BB06A3A-B617-A068-2114-F9E422969650}"/>
                  </a:ext>
                </a:extLst>
              </p:cNvPr>
              <p:cNvGrpSpPr/>
              <p:nvPr/>
            </p:nvGrpSpPr>
            <p:grpSpPr>
              <a:xfrm>
                <a:off x="8536387" y="3322226"/>
                <a:ext cx="384685" cy="459554"/>
                <a:chOff x="8536387" y="3322226"/>
                <a:chExt cx="384685" cy="459554"/>
              </a:xfrm>
              <a:solidFill>
                <a:srgbClr val="1E295B"/>
              </a:solidFill>
            </p:grpSpPr>
            <p:sp>
              <p:nvSpPr>
                <p:cNvPr id="178" name="Freihandform 177">
                  <a:extLst>
                    <a:ext uri="{FF2B5EF4-FFF2-40B4-BE49-F238E27FC236}">
                      <a16:creationId xmlns:a16="http://schemas.microsoft.com/office/drawing/2014/main" id="{B0AFE601-9670-7E6A-F529-EB513051FC94}"/>
                    </a:ext>
                  </a:extLst>
                </p:cNvPr>
                <p:cNvSpPr/>
                <p:nvPr/>
              </p:nvSpPr>
              <p:spPr>
                <a:xfrm>
                  <a:off x="8562043" y="3322226"/>
                  <a:ext cx="304521" cy="293608"/>
                </a:xfrm>
                <a:custGeom>
                  <a:avLst/>
                  <a:gdLst>
                    <a:gd name="connsiteX0" fmla="*/ 38963 w 304521"/>
                    <a:gd name="connsiteY0" fmla="*/ 132392 h 293608"/>
                    <a:gd name="connsiteX1" fmla="*/ 3672 w 304521"/>
                    <a:gd name="connsiteY1" fmla="*/ 178614 h 293608"/>
                    <a:gd name="connsiteX2" fmla="*/ 17775 w 304521"/>
                    <a:gd name="connsiteY2" fmla="*/ 207126 h 293608"/>
                    <a:gd name="connsiteX3" fmla="*/ 39557 w 304521"/>
                    <a:gd name="connsiteY3" fmla="*/ 207126 h 293608"/>
                    <a:gd name="connsiteX4" fmla="*/ 44419 w 304521"/>
                    <a:gd name="connsiteY4" fmla="*/ 211988 h 293608"/>
                    <a:gd name="connsiteX5" fmla="*/ 44419 w 304521"/>
                    <a:gd name="connsiteY5" fmla="*/ 268572 h 293608"/>
                    <a:gd name="connsiteX6" fmla="*/ 69457 w 304521"/>
                    <a:gd name="connsiteY6" fmla="*/ 293608 h 293608"/>
                    <a:gd name="connsiteX7" fmla="*/ 235328 w 304521"/>
                    <a:gd name="connsiteY7" fmla="*/ 293608 h 293608"/>
                    <a:gd name="connsiteX8" fmla="*/ 246593 w 304521"/>
                    <a:gd name="connsiteY8" fmla="*/ 282410 h 293608"/>
                    <a:gd name="connsiteX9" fmla="*/ 246549 w 304521"/>
                    <a:gd name="connsiteY9" fmla="*/ 247034 h 293608"/>
                    <a:gd name="connsiteX10" fmla="*/ 250619 w 304521"/>
                    <a:gd name="connsiteY10" fmla="*/ 238014 h 293608"/>
                    <a:gd name="connsiteX11" fmla="*/ 299287 w 304521"/>
                    <a:gd name="connsiteY11" fmla="*/ 94926 h 293608"/>
                    <a:gd name="connsiteX12" fmla="*/ 160016 w 304521"/>
                    <a:gd name="connsiteY12" fmla="*/ 436 h 293608"/>
                    <a:gd name="connsiteX13" fmla="*/ 41933 w 304521"/>
                    <a:gd name="connsiteY13" fmla="*/ 123834 h 293608"/>
                    <a:gd name="connsiteX14" fmla="*/ 38985 w 304521"/>
                    <a:gd name="connsiteY14" fmla="*/ 132392 h 29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521" h="293608">
                      <a:moveTo>
                        <a:pt x="38963" y="132392"/>
                      </a:moveTo>
                      <a:lnTo>
                        <a:pt x="3672" y="178614"/>
                      </a:lnTo>
                      <a:cubicBezTo>
                        <a:pt x="-5239" y="190296"/>
                        <a:pt x="3078" y="207126"/>
                        <a:pt x="17775" y="207126"/>
                      </a:cubicBezTo>
                      <a:lnTo>
                        <a:pt x="39557" y="207126"/>
                      </a:lnTo>
                      <a:cubicBezTo>
                        <a:pt x="42241" y="207126"/>
                        <a:pt x="44419" y="209304"/>
                        <a:pt x="44419" y="211988"/>
                      </a:cubicBezTo>
                      <a:lnTo>
                        <a:pt x="44419" y="268572"/>
                      </a:lnTo>
                      <a:cubicBezTo>
                        <a:pt x="44419" y="282388"/>
                        <a:pt x="55618" y="293608"/>
                        <a:pt x="69457" y="293608"/>
                      </a:cubicBezTo>
                      <a:lnTo>
                        <a:pt x="235328" y="293608"/>
                      </a:lnTo>
                      <a:cubicBezTo>
                        <a:pt x="241532" y="293608"/>
                        <a:pt x="246549" y="288614"/>
                        <a:pt x="246593" y="282410"/>
                      </a:cubicBezTo>
                      <a:cubicBezTo>
                        <a:pt x="246659" y="271586"/>
                        <a:pt x="246593" y="255482"/>
                        <a:pt x="246549" y="247034"/>
                      </a:cubicBezTo>
                      <a:cubicBezTo>
                        <a:pt x="246549" y="243580"/>
                        <a:pt x="248023" y="240280"/>
                        <a:pt x="250619" y="238014"/>
                      </a:cubicBezTo>
                      <a:cubicBezTo>
                        <a:pt x="266460" y="224242"/>
                        <a:pt x="321574" y="169726"/>
                        <a:pt x="299287" y="94926"/>
                      </a:cubicBezTo>
                      <a:cubicBezTo>
                        <a:pt x="281245" y="34448"/>
                        <a:pt x="222919" y="-4602"/>
                        <a:pt x="160016" y="436"/>
                      </a:cubicBezTo>
                      <a:cubicBezTo>
                        <a:pt x="49633" y="9302"/>
                        <a:pt x="42153" y="101966"/>
                        <a:pt x="41933" y="123834"/>
                      </a:cubicBezTo>
                      <a:cubicBezTo>
                        <a:pt x="41911" y="126936"/>
                        <a:pt x="40877" y="129928"/>
                        <a:pt x="38985" y="132392"/>
                      </a:cubicBezTo>
                      <a:close/>
                    </a:path>
                  </a:pathLst>
                </a:custGeom>
                <a:solidFill>
                  <a:srgbClr val="001965"/>
                </a:solidFill>
                <a:ln w="2185" cap="flat">
                  <a:noFill/>
                  <a:prstDash val="solid"/>
                  <a:miter/>
                </a:ln>
              </p:spPr>
              <p:txBody>
                <a:bodyPr rtlCol="0" anchor="ctr"/>
                <a:lstStyle/>
                <a:p>
                  <a:endParaRPr lang="de-DE"/>
                </a:p>
              </p:txBody>
            </p:sp>
            <p:sp>
              <p:nvSpPr>
                <p:cNvPr id="179" name="Freihandform 178">
                  <a:extLst>
                    <a:ext uri="{FF2B5EF4-FFF2-40B4-BE49-F238E27FC236}">
                      <a16:creationId xmlns:a16="http://schemas.microsoft.com/office/drawing/2014/main" id="{C6AC7D90-68A8-9F39-7A2A-C0053B9B8FB7}"/>
                    </a:ext>
                  </a:extLst>
                </p:cNvPr>
                <p:cNvSpPr/>
                <p:nvPr/>
              </p:nvSpPr>
              <p:spPr>
                <a:xfrm>
                  <a:off x="8536387" y="3644325"/>
                  <a:ext cx="384685" cy="137455"/>
                </a:xfrm>
                <a:custGeom>
                  <a:avLst/>
                  <a:gdLst>
                    <a:gd name="connsiteX0" fmla="*/ 282018 w 384685"/>
                    <a:gd name="connsiteY0" fmla="*/ 0 h 137455"/>
                    <a:gd name="connsiteX1" fmla="*/ 290114 w 384685"/>
                    <a:gd name="connsiteY1" fmla="*/ 2618 h 137455"/>
                    <a:gd name="connsiteX2" fmla="*/ 354689 w 384685"/>
                    <a:gd name="connsiteY2" fmla="*/ 68882 h 137455"/>
                    <a:gd name="connsiteX3" fmla="*/ 384150 w 384685"/>
                    <a:gd name="connsiteY3" fmla="*/ 126082 h 137455"/>
                    <a:gd name="connsiteX4" fmla="*/ 376251 w 384685"/>
                    <a:gd name="connsiteY4" fmla="*/ 137456 h 137455"/>
                    <a:gd name="connsiteX5" fmla="*/ 18349 w 384685"/>
                    <a:gd name="connsiteY5" fmla="*/ 137456 h 137455"/>
                    <a:gd name="connsiteX6" fmla="*/ 0 w 384685"/>
                    <a:gd name="connsiteY6" fmla="*/ 119108 h 137455"/>
                    <a:gd name="connsiteX7" fmla="*/ 0 w 384685"/>
                    <a:gd name="connsiteY7" fmla="*/ 114180 h 137455"/>
                    <a:gd name="connsiteX8" fmla="*/ 36545 w 384685"/>
                    <a:gd name="connsiteY8" fmla="*/ 63118 h 137455"/>
                    <a:gd name="connsiteX9" fmla="*/ 140767 w 384685"/>
                    <a:gd name="connsiteY9" fmla="*/ 27610 h 137455"/>
                    <a:gd name="connsiteX10" fmla="*/ 148687 w 384685"/>
                    <a:gd name="connsiteY10" fmla="*/ 16544 h 137455"/>
                    <a:gd name="connsiteX11" fmla="*/ 148687 w 384685"/>
                    <a:gd name="connsiteY11" fmla="*/ 11704 h 137455"/>
                    <a:gd name="connsiteX12" fmla="*/ 160370 w 384685"/>
                    <a:gd name="connsiteY12" fmla="*/ 22 h 137455"/>
                    <a:gd name="connsiteX13" fmla="*/ 282040 w 384685"/>
                    <a:gd name="connsiteY13" fmla="*/ 22 h 13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685" h="137455">
                      <a:moveTo>
                        <a:pt x="282018" y="0"/>
                      </a:moveTo>
                      <a:cubicBezTo>
                        <a:pt x="284922" y="0"/>
                        <a:pt x="287760" y="924"/>
                        <a:pt x="290114" y="2618"/>
                      </a:cubicBezTo>
                      <a:cubicBezTo>
                        <a:pt x="308244" y="15686"/>
                        <a:pt x="332930" y="36894"/>
                        <a:pt x="354689" y="68882"/>
                      </a:cubicBezTo>
                      <a:cubicBezTo>
                        <a:pt x="368770" y="89584"/>
                        <a:pt x="378011" y="109494"/>
                        <a:pt x="384150" y="126082"/>
                      </a:cubicBezTo>
                      <a:cubicBezTo>
                        <a:pt x="386196" y="131582"/>
                        <a:pt x="382125" y="137456"/>
                        <a:pt x="376251" y="137456"/>
                      </a:cubicBezTo>
                      <a:lnTo>
                        <a:pt x="18349" y="137456"/>
                      </a:lnTo>
                      <a:cubicBezTo>
                        <a:pt x="8207" y="137456"/>
                        <a:pt x="0" y="129228"/>
                        <a:pt x="0" y="119108"/>
                      </a:cubicBezTo>
                      <a:lnTo>
                        <a:pt x="0" y="114180"/>
                      </a:lnTo>
                      <a:cubicBezTo>
                        <a:pt x="0" y="91102"/>
                        <a:pt x="14697" y="70576"/>
                        <a:pt x="36545" y="63118"/>
                      </a:cubicBezTo>
                      <a:lnTo>
                        <a:pt x="140767" y="27610"/>
                      </a:lnTo>
                      <a:cubicBezTo>
                        <a:pt x="145497" y="26004"/>
                        <a:pt x="148687" y="21560"/>
                        <a:pt x="148687" y="16544"/>
                      </a:cubicBezTo>
                      <a:lnTo>
                        <a:pt x="148687" y="11704"/>
                      </a:lnTo>
                      <a:cubicBezTo>
                        <a:pt x="148687" y="5258"/>
                        <a:pt x="153924" y="22"/>
                        <a:pt x="160370" y="22"/>
                      </a:cubicBezTo>
                      <a:lnTo>
                        <a:pt x="282040" y="22"/>
                      </a:lnTo>
                      <a:close/>
                    </a:path>
                  </a:pathLst>
                </a:custGeom>
                <a:solidFill>
                  <a:srgbClr val="001965"/>
                </a:solidFill>
                <a:ln w="2185" cap="flat">
                  <a:noFill/>
                  <a:prstDash val="solid"/>
                  <a:miter/>
                </a:ln>
              </p:spPr>
              <p:txBody>
                <a:bodyPr rtlCol="0" anchor="ctr"/>
                <a:lstStyle/>
                <a:p>
                  <a:endParaRPr lang="de-DE"/>
                </a:p>
              </p:txBody>
            </p:sp>
          </p:grpSp>
          <p:sp>
            <p:nvSpPr>
              <p:cNvPr id="180" name="Freihandform 179">
                <a:extLst>
                  <a:ext uri="{FF2B5EF4-FFF2-40B4-BE49-F238E27FC236}">
                    <a16:creationId xmlns:a16="http://schemas.microsoft.com/office/drawing/2014/main" id="{BE831806-507F-735E-F5AC-A29D071F2CEF}"/>
                  </a:ext>
                </a:extLst>
              </p:cNvPr>
              <p:cNvSpPr/>
              <p:nvPr/>
            </p:nvSpPr>
            <p:spPr>
              <a:xfrm>
                <a:off x="8170323" y="2957110"/>
                <a:ext cx="354403" cy="375166"/>
              </a:xfrm>
              <a:custGeom>
                <a:avLst/>
                <a:gdLst>
                  <a:gd name="connsiteX0" fmla="*/ 0 w 354403"/>
                  <a:gd name="connsiteY0" fmla="*/ 152702 h 375166"/>
                  <a:gd name="connsiteX1" fmla="*/ 177202 w 354403"/>
                  <a:gd name="connsiteY1" fmla="*/ 305426 h 375166"/>
                  <a:gd name="connsiteX2" fmla="*/ 219643 w 354403"/>
                  <a:gd name="connsiteY2" fmla="*/ 301026 h 375166"/>
                  <a:gd name="connsiteX3" fmla="*/ 225165 w 354403"/>
                  <a:gd name="connsiteY3" fmla="*/ 302742 h 375166"/>
                  <a:gd name="connsiteX4" fmla="*/ 292667 w 354403"/>
                  <a:gd name="connsiteY4" fmla="*/ 374550 h 375166"/>
                  <a:gd name="connsiteX5" fmla="*/ 296055 w 354403"/>
                  <a:gd name="connsiteY5" fmla="*/ 373098 h 375166"/>
                  <a:gd name="connsiteX6" fmla="*/ 290576 w 354403"/>
                  <a:gd name="connsiteY6" fmla="*/ 273416 h 375166"/>
                  <a:gd name="connsiteX7" fmla="*/ 292953 w 354403"/>
                  <a:gd name="connsiteY7" fmla="*/ 268356 h 375166"/>
                  <a:gd name="connsiteX8" fmla="*/ 354403 w 354403"/>
                  <a:gd name="connsiteY8" fmla="*/ 152724 h 375166"/>
                  <a:gd name="connsiteX9" fmla="*/ 177202 w 354403"/>
                  <a:gd name="connsiteY9" fmla="*/ 0 h 375166"/>
                  <a:gd name="connsiteX10" fmla="*/ 0 w 354403"/>
                  <a:gd name="connsiteY10" fmla="*/ 152702 h 3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403" h="375166">
                    <a:moveTo>
                      <a:pt x="0" y="152702"/>
                    </a:moveTo>
                    <a:cubicBezTo>
                      <a:pt x="0" y="237050"/>
                      <a:pt x="79338" y="305426"/>
                      <a:pt x="177202" y="305426"/>
                    </a:cubicBezTo>
                    <a:cubicBezTo>
                      <a:pt x="191833" y="305426"/>
                      <a:pt x="206046" y="303908"/>
                      <a:pt x="219643" y="301026"/>
                    </a:cubicBezTo>
                    <a:cubicBezTo>
                      <a:pt x="221667" y="300608"/>
                      <a:pt x="223757" y="301246"/>
                      <a:pt x="225165" y="302742"/>
                    </a:cubicBezTo>
                    <a:lnTo>
                      <a:pt x="292667" y="374550"/>
                    </a:lnTo>
                    <a:cubicBezTo>
                      <a:pt x="293921" y="375870"/>
                      <a:pt x="296143" y="374924"/>
                      <a:pt x="296055" y="373098"/>
                    </a:cubicBezTo>
                    <a:lnTo>
                      <a:pt x="290576" y="273416"/>
                    </a:lnTo>
                    <a:cubicBezTo>
                      <a:pt x="290466" y="271436"/>
                      <a:pt x="291368" y="269544"/>
                      <a:pt x="292953" y="268356"/>
                    </a:cubicBezTo>
                    <a:cubicBezTo>
                      <a:pt x="330598" y="240350"/>
                      <a:pt x="354403" y="198924"/>
                      <a:pt x="354403" y="152724"/>
                    </a:cubicBezTo>
                    <a:cubicBezTo>
                      <a:pt x="354403" y="68376"/>
                      <a:pt x="275065" y="0"/>
                      <a:pt x="177202" y="0"/>
                    </a:cubicBezTo>
                    <a:cubicBezTo>
                      <a:pt x="79338" y="0"/>
                      <a:pt x="0" y="68376"/>
                      <a:pt x="0" y="152702"/>
                    </a:cubicBezTo>
                    <a:close/>
                  </a:path>
                </a:pathLst>
              </a:custGeom>
              <a:solidFill>
                <a:srgbClr val="3B97DE"/>
              </a:solidFill>
              <a:ln w="2185" cap="flat">
                <a:noFill/>
                <a:prstDash val="solid"/>
                <a:miter/>
              </a:ln>
            </p:spPr>
            <p:txBody>
              <a:bodyPr rtlCol="0" anchor="ctr"/>
              <a:lstStyle/>
              <a:p>
                <a:endParaRPr lang="de-DE"/>
              </a:p>
            </p:txBody>
          </p:sp>
          <p:sp>
            <p:nvSpPr>
              <p:cNvPr id="181" name="Freihandform 180">
                <a:extLst>
                  <a:ext uri="{FF2B5EF4-FFF2-40B4-BE49-F238E27FC236}">
                    <a16:creationId xmlns:a16="http://schemas.microsoft.com/office/drawing/2014/main" id="{A50787F7-5B57-2A48-EB62-D46D5D9FFF17}"/>
                  </a:ext>
                </a:extLst>
              </p:cNvPr>
              <p:cNvSpPr/>
              <p:nvPr/>
            </p:nvSpPr>
            <p:spPr>
              <a:xfrm rot="-4050002">
                <a:off x="8410432" y="3085762"/>
                <a:ext cx="48139" cy="48136"/>
              </a:xfrm>
              <a:custGeom>
                <a:avLst/>
                <a:gdLst>
                  <a:gd name="connsiteX0" fmla="*/ 48140 w 48139"/>
                  <a:gd name="connsiteY0" fmla="*/ 24068 h 48136"/>
                  <a:gd name="connsiteX1" fmla="*/ 24070 w 48139"/>
                  <a:gd name="connsiteY1" fmla="*/ 48136 h 48136"/>
                  <a:gd name="connsiteX2" fmla="*/ 0 w 48139"/>
                  <a:gd name="connsiteY2" fmla="*/ 24068 h 48136"/>
                  <a:gd name="connsiteX3" fmla="*/ 24070 w 48139"/>
                  <a:gd name="connsiteY3" fmla="*/ 0 h 48136"/>
                  <a:gd name="connsiteX4" fmla="*/ 48140 w 48139"/>
                  <a:gd name="connsiteY4" fmla="*/ 24068 h 4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9" h="48136">
                    <a:moveTo>
                      <a:pt x="48140" y="24068"/>
                    </a:moveTo>
                    <a:cubicBezTo>
                      <a:pt x="48140" y="37360"/>
                      <a:pt x="37363" y="48136"/>
                      <a:pt x="24070" y="48136"/>
                    </a:cubicBezTo>
                    <a:cubicBezTo>
                      <a:pt x="10776" y="48136"/>
                      <a:pt x="0" y="37360"/>
                      <a:pt x="0" y="24068"/>
                    </a:cubicBezTo>
                    <a:cubicBezTo>
                      <a:pt x="0" y="10776"/>
                      <a:pt x="10776" y="0"/>
                      <a:pt x="24070" y="0"/>
                    </a:cubicBezTo>
                    <a:cubicBezTo>
                      <a:pt x="37363" y="0"/>
                      <a:pt x="48140" y="10776"/>
                      <a:pt x="48140" y="24068"/>
                    </a:cubicBezTo>
                    <a:close/>
                  </a:path>
                </a:pathLst>
              </a:custGeom>
              <a:solidFill>
                <a:srgbClr val="FFFFFF"/>
              </a:solidFill>
              <a:ln w="2185" cap="flat">
                <a:noFill/>
                <a:prstDash val="solid"/>
                <a:miter/>
              </a:ln>
            </p:spPr>
            <p:txBody>
              <a:bodyPr rtlCol="0" anchor="ctr"/>
              <a:lstStyle/>
              <a:p>
                <a:endParaRPr lang="de-DE"/>
              </a:p>
            </p:txBody>
          </p:sp>
          <p:sp>
            <p:nvSpPr>
              <p:cNvPr id="182" name="Freihandform 181">
                <a:extLst>
                  <a:ext uri="{FF2B5EF4-FFF2-40B4-BE49-F238E27FC236}">
                    <a16:creationId xmlns:a16="http://schemas.microsoft.com/office/drawing/2014/main" id="{BC2A8C16-DAD2-B354-8BB2-26D74F4417E6}"/>
                  </a:ext>
                </a:extLst>
              </p:cNvPr>
              <p:cNvSpPr/>
              <p:nvPr/>
            </p:nvSpPr>
            <p:spPr>
              <a:xfrm rot="-2700000">
                <a:off x="8323475" y="3085738"/>
                <a:ext cx="48139" cy="48136"/>
              </a:xfrm>
              <a:custGeom>
                <a:avLst/>
                <a:gdLst>
                  <a:gd name="connsiteX0" fmla="*/ 48140 w 48139"/>
                  <a:gd name="connsiteY0" fmla="*/ 24068 h 48136"/>
                  <a:gd name="connsiteX1" fmla="*/ 24070 w 48139"/>
                  <a:gd name="connsiteY1" fmla="*/ 48136 h 48136"/>
                  <a:gd name="connsiteX2" fmla="*/ 0 w 48139"/>
                  <a:gd name="connsiteY2" fmla="*/ 24068 h 48136"/>
                  <a:gd name="connsiteX3" fmla="*/ 24070 w 48139"/>
                  <a:gd name="connsiteY3" fmla="*/ 0 h 48136"/>
                  <a:gd name="connsiteX4" fmla="*/ 48140 w 48139"/>
                  <a:gd name="connsiteY4" fmla="*/ 24068 h 4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9" h="48136">
                    <a:moveTo>
                      <a:pt x="48140" y="24068"/>
                    </a:moveTo>
                    <a:cubicBezTo>
                      <a:pt x="48140" y="37360"/>
                      <a:pt x="37363" y="48136"/>
                      <a:pt x="24070" y="48136"/>
                    </a:cubicBezTo>
                    <a:cubicBezTo>
                      <a:pt x="10776" y="48136"/>
                      <a:pt x="0" y="37360"/>
                      <a:pt x="0" y="24068"/>
                    </a:cubicBezTo>
                    <a:cubicBezTo>
                      <a:pt x="0" y="10776"/>
                      <a:pt x="10776" y="0"/>
                      <a:pt x="24070" y="0"/>
                    </a:cubicBezTo>
                    <a:cubicBezTo>
                      <a:pt x="37363" y="0"/>
                      <a:pt x="48140" y="10776"/>
                      <a:pt x="48140" y="24068"/>
                    </a:cubicBezTo>
                    <a:close/>
                  </a:path>
                </a:pathLst>
              </a:custGeom>
              <a:solidFill>
                <a:srgbClr val="FFFFFF"/>
              </a:solidFill>
              <a:ln w="2185" cap="flat">
                <a:noFill/>
                <a:prstDash val="solid"/>
                <a:miter/>
              </a:ln>
            </p:spPr>
            <p:txBody>
              <a:bodyPr rtlCol="0" anchor="ctr"/>
              <a:lstStyle/>
              <a:p>
                <a:endParaRPr lang="de-DE"/>
              </a:p>
            </p:txBody>
          </p:sp>
          <p:sp>
            <p:nvSpPr>
              <p:cNvPr id="183" name="Freihandform 182">
                <a:extLst>
                  <a:ext uri="{FF2B5EF4-FFF2-40B4-BE49-F238E27FC236}">
                    <a16:creationId xmlns:a16="http://schemas.microsoft.com/office/drawing/2014/main" id="{091A44CE-ACE5-8C2F-8B18-D8E815B9389E}"/>
                  </a:ext>
                </a:extLst>
              </p:cNvPr>
              <p:cNvSpPr/>
              <p:nvPr/>
            </p:nvSpPr>
            <p:spPr>
              <a:xfrm rot="-4050002">
                <a:off x="8233228" y="3085739"/>
                <a:ext cx="48139" cy="48136"/>
              </a:xfrm>
              <a:custGeom>
                <a:avLst/>
                <a:gdLst>
                  <a:gd name="connsiteX0" fmla="*/ 48140 w 48139"/>
                  <a:gd name="connsiteY0" fmla="*/ 24068 h 48136"/>
                  <a:gd name="connsiteX1" fmla="*/ 24070 w 48139"/>
                  <a:gd name="connsiteY1" fmla="*/ 48136 h 48136"/>
                  <a:gd name="connsiteX2" fmla="*/ 0 w 48139"/>
                  <a:gd name="connsiteY2" fmla="*/ 24068 h 48136"/>
                  <a:gd name="connsiteX3" fmla="*/ 24070 w 48139"/>
                  <a:gd name="connsiteY3" fmla="*/ 0 h 48136"/>
                  <a:gd name="connsiteX4" fmla="*/ 48140 w 48139"/>
                  <a:gd name="connsiteY4" fmla="*/ 24068 h 4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9" h="48136">
                    <a:moveTo>
                      <a:pt x="48140" y="24068"/>
                    </a:moveTo>
                    <a:cubicBezTo>
                      <a:pt x="48140" y="37360"/>
                      <a:pt x="37363" y="48136"/>
                      <a:pt x="24070" y="48136"/>
                    </a:cubicBezTo>
                    <a:cubicBezTo>
                      <a:pt x="10776" y="48136"/>
                      <a:pt x="0" y="37360"/>
                      <a:pt x="0" y="24068"/>
                    </a:cubicBezTo>
                    <a:cubicBezTo>
                      <a:pt x="0" y="10776"/>
                      <a:pt x="10776" y="0"/>
                      <a:pt x="24070" y="0"/>
                    </a:cubicBezTo>
                    <a:cubicBezTo>
                      <a:pt x="37363" y="0"/>
                      <a:pt x="48140" y="10776"/>
                      <a:pt x="48140" y="24068"/>
                    </a:cubicBezTo>
                    <a:close/>
                  </a:path>
                </a:pathLst>
              </a:custGeom>
              <a:solidFill>
                <a:srgbClr val="FFFFFF"/>
              </a:solidFill>
              <a:ln w="2185" cap="flat">
                <a:noFill/>
                <a:prstDash val="solid"/>
                <a:miter/>
              </a:ln>
            </p:spPr>
            <p:txBody>
              <a:bodyPr rtlCol="0" anchor="ctr"/>
              <a:lstStyle/>
              <a:p>
                <a:endParaRPr lang="de-DE"/>
              </a:p>
            </p:txBody>
          </p:sp>
          <p:grpSp>
            <p:nvGrpSpPr>
              <p:cNvPr id="184" name="Grafik 171">
                <a:extLst>
                  <a:ext uri="{FF2B5EF4-FFF2-40B4-BE49-F238E27FC236}">
                    <a16:creationId xmlns:a16="http://schemas.microsoft.com/office/drawing/2014/main" id="{1BC41749-F3C3-F094-53D0-8376269AE052}"/>
                  </a:ext>
                </a:extLst>
              </p:cNvPr>
              <p:cNvGrpSpPr/>
              <p:nvPr/>
            </p:nvGrpSpPr>
            <p:grpSpPr>
              <a:xfrm>
                <a:off x="8406247" y="2925541"/>
                <a:ext cx="417460" cy="438239"/>
                <a:chOff x="8406247" y="2925541"/>
                <a:chExt cx="417460" cy="438239"/>
              </a:xfrm>
            </p:grpSpPr>
            <p:sp>
              <p:nvSpPr>
                <p:cNvPr id="185" name="Freihandform 184">
                  <a:extLst>
                    <a:ext uri="{FF2B5EF4-FFF2-40B4-BE49-F238E27FC236}">
                      <a16:creationId xmlns:a16="http://schemas.microsoft.com/office/drawing/2014/main" id="{537CDCB3-61FE-53BD-0B5B-18A2827FA253}"/>
                    </a:ext>
                  </a:extLst>
                </p:cNvPr>
                <p:cNvSpPr/>
                <p:nvPr/>
              </p:nvSpPr>
              <p:spPr>
                <a:xfrm>
                  <a:off x="8421978" y="2941336"/>
                  <a:ext cx="385931" cy="406713"/>
                </a:xfrm>
                <a:custGeom>
                  <a:avLst/>
                  <a:gdLst>
                    <a:gd name="connsiteX0" fmla="*/ 76104 w 385931"/>
                    <a:gd name="connsiteY0" fmla="*/ 406692 h 406713"/>
                    <a:gd name="connsiteX1" fmla="*/ 63211 w 385931"/>
                    <a:gd name="connsiteY1" fmla="*/ 401148 h 406713"/>
                    <a:gd name="connsiteX2" fmla="*/ 58392 w 385931"/>
                    <a:gd name="connsiteY2" fmla="*/ 388014 h 406713"/>
                    <a:gd name="connsiteX3" fmla="*/ 63585 w 385931"/>
                    <a:gd name="connsiteY3" fmla="*/ 293546 h 406713"/>
                    <a:gd name="connsiteX4" fmla="*/ 0 w 385931"/>
                    <a:gd name="connsiteY4" fmla="*/ 168498 h 406713"/>
                    <a:gd name="connsiteX5" fmla="*/ 15533 w 385931"/>
                    <a:gd name="connsiteY5" fmla="*/ 102102 h 406713"/>
                    <a:gd name="connsiteX6" fmla="*/ 57380 w 385931"/>
                    <a:gd name="connsiteY6" fmla="*/ 48554 h 406713"/>
                    <a:gd name="connsiteX7" fmla="*/ 118589 w 385931"/>
                    <a:gd name="connsiteY7" fmla="*/ 12958 h 406713"/>
                    <a:gd name="connsiteX8" fmla="*/ 192955 w 385931"/>
                    <a:gd name="connsiteY8" fmla="*/ 0 h 406713"/>
                    <a:gd name="connsiteX9" fmla="*/ 267321 w 385931"/>
                    <a:gd name="connsiteY9" fmla="*/ 12958 h 406713"/>
                    <a:gd name="connsiteX10" fmla="*/ 328551 w 385931"/>
                    <a:gd name="connsiteY10" fmla="*/ 48554 h 406713"/>
                    <a:gd name="connsiteX11" fmla="*/ 370399 w 385931"/>
                    <a:gd name="connsiteY11" fmla="*/ 102102 h 406713"/>
                    <a:gd name="connsiteX12" fmla="*/ 385932 w 385931"/>
                    <a:gd name="connsiteY12" fmla="*/ 168498 h 406713"/>
                    <a:gd name="connsiteX13" fmla="*/ 370399 w 385931"/>
                    <a:gd name="connsiteY13" fmla="*/ 234894 h 406713"/>
                    <a:gd name="connsiteX14" fmla="*/ 328551 w 385931"/>
                    <a:gd name="connsiteY14" fmla="*/ 288442 h 406713"/>
                    <a:gd name="connsiteX15" fmla="*/ 267343 w 385931"/>
                    <a:gd name="connsiteY15" fmla="*/ 324038 h 406713"/>
                    <a:gd name="connsiteX16" fmla="*/ 192977 w 385931"/>
                    <a:gd name="connsiteY16" fmla="*/ 336996 h 406713"/>
                    <a:gd name="connsiteX17" fmla="*/ 152736 w 385931"/>
                    <a:gd name="connsiteY17" fmla="*/ 333322 h 406713"/>
                    <a:gd name="connsiteX18" fmla="*/ 88975 w 385931"/>
                    <a:gd name="connsiteY18" fmla="*/ 401126 h 406713"/>
                    <a:gd name="connsiteX19" fmla="*/ 76082 w 385931"/>
                    <a:gd name="connsiteY19" fmla="*/ 406714 h 40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5931" h="406713">
                      <a:moveTo>
                        <a:pt x="76104" y="406692"/>
                      </a:moveTo>
                      <a:cubicBezTo>
                        <a:pt x="71242" y="406692"/>
                        <a:pt x="66533" y="404668"/>
                        <a:pt x="63211" y="401148"/>
                      </a:cubicBezTo>
                      <a:cubicBezTo>
                        <a:pt x="59889" y="397628"/>
                        <a:pt x="58128" y="392854"/>
                        <a:pt x="58392" y="388014"/>
                      </a:cubicBezTo>
                      <a:lnTo>
                        <a:pt x="63585" y="293546"/>
                      </a:lnTo>
                      <a:cubicBezTo>
                        <a:pt x="23102" y="261624"/>
                        <a:pt x="0" y="216326"/>
                        <a:pt x="0" y="168498"/>
                      </a:cubicBezTo>
                      <a:cubicBezTo>
                        <a:pt x="0" y="145464"/>
                        <a:pt x="5236" y="123112"/>
                        <a:pt x="15533" y="102102"/>
                      </a:cubicBezTo>
                      <a:cubicBezTo>
                        <a:pt x="25390" y="81994"/>
                        <a:pt x="39471" y="63976"/>
                        <a:pt x="57380" y="48554"/>
                      </a:cubicBezTo>
                      <a:cubicBezTo>
                        <a:pt x="75114" y="33286"/>
                        <a:pt x="95707" y="21296"/>
                        <a:pt x="118589" y="12958"/>
                      </a:cubicBezTo>
                      <a:cubicBezTo>
                        <a:pt x="142175" y="4356"/>
                        <a:pt x="167191" y="0"/>
                        <a:pt x="192955" y="0"/>
                      </a:cubicBezTo>
                      <a:cubicBezTo>
                        <a:pt x="218719" y="0"/>
                        <a:pt x="243757" y="4356"/>
                        <a:pt x="267321" y="12958"/>
                      </a:cubicBezTo>
                      <a:cubicBezTo>
                        <a:pt x="290224" y="21296"/>
                        <a:pt x="310818" y="33286"/>
                        <a:pt x="328551" y="48554"/>
                      </a:cubicBezTo>
                      <a:cubicBezTo>
                        <a:pt x="346439" y="63976"/>
                        <a:pt x="360520" y="81994"/>
                        <a:pt x="370399" y="102102"/>
                      </a:cubicBezTo>
                      <a:cubicBezTo>
                        <a:pt x="380717" y="123112"/>
                        <a:pt x="385932" y="145442"/>
                        <a:pt x="385932" y="168498"/>
                      </a:cubicBezTo>
                      <a:cubicBezTo>
                        <a:pt x="385932" y="191554"/>
                        <a:pt x="380695" y="213884"/>
                        <a:pt x="370399" y="234894"/>
                      </a:cubicBezTo>
                      <a:cubicBezTo>
                        <a:pt x="360542" y="255002"/>
                        <a:pt x="346461" y="273020"/>
                        <a:pt x="328551" y="288442"/>
                      </a:cubicBezTo>
                      <a:cubicBezTo>
                        <a:pt x="310818" y="303710"/>
                        <a:pt x="290224" y="315700"/>
                        <a:pt x="267343" y="324038"/>
                      </a:cubicBezTo>
                      <a:cubicBezTo>
                        <a:pt x="243757" y="332640"/>
                        <a:pt x="218741" y="336996"/>
                        <a:pt x="192977" y="336996"/>
                      </a:cubicBezTo>
                      <a:cubicBezTo>
                        <a:pt x="179402" y="336996"/>
                        <a:pt x="165893" y="335764"/>
                        <a:pt x="152736" y="333322"/>
                      </a:cubicBezTo>
                      <a:lnTo>
                        <a:pt x="88975" y="401126"/>
                      </a:lnTo>
                      <a:cubicBezTo>
                        <a:pt x="85631" y="404668"/>
                        <a:pt x="80944" y="406714"/>
                        <a:pt x="76082" y="406714"/>
                      </a:cubicBezTo>
                      <a:close/>
                    </a:path>
                  </a:pathLst>
                </a:custGeom>
                <a:solidFill>
                  <a:srgbClr val="3B97DE"/>
                </a:solidFill>
                <a:ln w="2185" cap="flat">
                  <a:noFill/>
                  <a:prstDash val="solid"/>
                  <a:miter/>
                </a:ln>
              </p:spPr>
              <p:txBody>
                <a:bodyPr rtlCol="0" anchor="ctr"/>
                <a:lstStyle/>
                <a:p>
                  <a:endParaRPr lang="de-DE"/>
                </a:p>
              </p:txBody>
            </p:sp>
            <p:sp>
              <p:nvSpPr>
                <p:cNvPr id="186" name="Freihandform 185">
                  <a:extLst>
                    <a:ext uri="{FF2B5EF4-FFF2-40B4-BE49-F238E27FC236}">
                      <a16:creationId xmlns:a16="http://schemas.microsoft.com/office/drawing/2014/main" id="{99271AFA-2461-D462-D8A2-C220B2C58ABD}"/>
                    </a:ext>
                  </a:extLst>
                </p:cNvPr>
                <p:cNvSpPr/>
                <p:nvPr/>
              </p:nvSpPr>
              <p:spPr>
                <a:xfrm>
                  <a:off x="8406247" y="2925541"/>
                  <a:ext cx="417460" cy="438239"/>
                </a:xfrm>
                <a:custGeom>
                  <a:avLst/>
                  <a:gdLst>
                    <a:gd name="connsiteX0" fmla="*/ 208708 w 417460"/>
                    <a:gd name="connsiteY0" fmla="*/ 31570 h 438239"/>
                    <a:gd name="connsiteX1" fmla="*/ 385910 w 417460"/>
                    <a:gd name="connsiteY1" fmla="*/ 184294 h 438239"/>
                    <a:gd name="connsiteX2" fmla="*/ 208708 w 417460"/>
                    <a:gd name="connsiteY2" fmla="*/ 337018 h 438239"/>
                    <a:gd name="connsiteX3" fmla="*/ 166267 w 417460"/>
                    <a:gd name="connsiteY3" fmla="*/ 332618 h 438239"/>
                    <a:gd name="connsiteX4" fmla="*/ 165035 w 417460"/>
                    <a:gd name="connsiteY4" fmla="*/ 332486 h 438239"/>
                    <a:gd name="connsiteX5" fmla="*/ 160744 w 417460"/>
                    <a:gd name="connsiteY5" fmla="*/ 334334 h 438239"/>
                    <a:gd name="connsiteX6" fmla="*/ 93243 w 417460"/>
                    <a:gd name="connsiteY6" fmla="*/ 406142 h 438239"/>
                    <a:gd name="connsiteX7" fmla="*/ 91835 w 417460"/>
                    <a:gd name="connsiteY7" fmla="*/ 406758 h 438239"/>
                    <a:gd name="connsiteX8" fmla="*/ 89855 w 417460"/>
                    <a:gd name="connsiteY8" fmla="*/ 404690 h 438239"/>
                    <a:gd name="connsiteX9" fmla="*/ 95333 w 417460"/>
                    <a:gd name="connsiteY9" fmla="*/ 305008 h 438239"/>
                    <a:gd name="connsiteX10" fmla="*/ 92957 w 417460"/>
                    <a:gd name="connsiteY10" fmla="*/ 299948 h 438239"/>
                    <a:gd name="connsiteX11" fmla="*/ 31506 w 417460"/>
                    <a:gd name="connsiteY11" fmla="*/ 184316 h 438239"/>
                    <a:gd name="connsiteX12" fmla="*/ 208708 w 417460"/>
                    <a:gd name="connsiteY12" fmla="*/ 31592 h 438239"/>
                    <a:gd name="connsiteX13" fmla="*/ 208708 w 417460"/>
                    <a:gd name="connsiteY13" fmla="*/ 44 h 438239"/>
                    <a:gd name="connsiteX14" fmla="*/ 128930 w 417460"/>
                    <a:gd name="connsiteY14" fmla="*/ 13948 h 438239"/>
                    <a:gd name="connsiteX15" fmla="*/ 93771 w 417460"/>
                    <a:gd name="connsiteY15" fmla="*/ 30404 h 438239"/>
                    <a:gd name="connsiteX16" fmla="*/ 62837 w 417460"/>
                    <a:gd name="connsiteY16" fmla="*/ 52426 h 438239"/>
                    <a:gd name="connsiteX17" fmla="*/ 36963 w 417460"/>
                    <a:gd name="connsiteY17" fmla="*/ 79464 h 438239"/>
                    <a:gd name="connsiteX18" fmla="*/ 17139 w 417460"/>
                    <a:gd name="connsiteY18" fmla="*/ 110968 h 438239"/>
                    <a:gd name="connsiteX19" fmla="*/ 4444 w 417460"/>
                    <a:gd name="connsiteY19" fmla="*/ 146234 h 438239"/>
                    <a:gd name="connsiteX20" fmla="*/ 0 w 417460"/>
                    <a:gd name="connsiteY20" fmla="*/ 184294 h 438239"/>
                    <a:gd name="connsiteX21" fmla="*/ 5324 w 417460"/>
                    <a:gd name="connsiteY21" fmla="*/ 225874 h 438239"/>
                    <a:gd name="connsiteX22" fmla="*/ 20440 w 417460"/>
                    <a:gd name="connsiteY22" fmla="*/ 263978 h 438239"/>
                    <a:gd name="connsiteX23" fmla="*/ 43849 w 417460"/>
                    <a:gd name="connsiteY23" fmla="*/ 297374 h 438239"/>
                    <a:gd name="connsiteX24" fmla="*/ 63167 w 417460"/>
                    <a:gd name="connsiteY24" fmla="*/ 316404 h 438239"/>
                    <a:gd name="connsiteX25" fmla="*/ 58415 w 417460"/>
                    <a:gd name="connsiteY25" fmla="*/ 402930 h 438239"/>
                    <a:gd name="connsiteX26" fmla="*/ 60483 w 417460"/>
                    <a:gd name="connsiteY26" fmla="*/ 416526 h 438239"/>
                    <a:gd name="connsiteX27" fmla="*/ 67501 w 417460"/>
                    <a:gd name="connsiteY27" fmla="*/ 427768 h 438239"/>
                    <a:gd name="connsiteX28" fmla="*/ 91857 w 417460"/>
                    <a:gd name="connsiteY28" fmla="*/ 438240 h 438239"/>
                    <a:gd name="connsiteX29" fmla="*/ 116235 w 417460"/>
                    <a:gd name="connsiteY29" fmla="*/ 427680 h 438239"/>
                    <a:gd name="connsiteX30" fmla="*/ 174231 w 417460"/>
                    <a:gd name="connsiteY30" fmla="*/ 365992 h 438239"/>
                    <a:gd name="connsiteX31" fmla="*/ 208752 w 417460"/>
                    <a:gd name="connsiteY31" fmla="*/ 368500 h 438239"/>
                    <a:gd name="connsiteX32" fmla="*/ 288530 w 417460"/>
                    <a:gd name="connsiteY32" fmla="*/ 354596 h 438239"/>
                    <a:gd name="connsiteX33" fmla="*/ 323689 w 417460"/>
                    <a:gd name="connsiteY33" fmla="*/ 338140 h 438239"/>
                    <a:gd name="connsiteX34" fmla="*/ 354623 w 417460"/>
                    <a:gd name="connsiteY34" fmla="*/ 316118 h 438239"/>
                    <a:gd name="connsiteX35" fmla="*/ 380497 w 417460"/>
                    <a:gd name="connsiteY35" fmla="*/ 289080 h 438239"/>
                    <a:gd name="connsiteX36" fmla="*/ 400321 w 417460"/>
                    <a:gd name="connsiteY36" fmla="*/ 257576 h 438239"/>
                    <a:gd name="connsiteX37" fmla="*/ 413016 w 417460"/>
                    <a:gd name="connsiteY37" fmla="*/ 222310 h 438239"/>
                    <a:gd name="connsiteX38" fmla="*/ 417460 w 417460"/>
                    <a:gd name="connsiteY38" fmla="*/ 184250 h 438239"/>
                    <a:gd name="connsiteX39" fmla="*/ 413016 w 417460"/>
                    <a:gd name="connsiteY39" fmla="*/ 146190 h 438239"/>
                    <a:gd name="connsiteX40" fmla="*/ 400321 w 417460"/>
                    <a:gd name="connsiteY40" fmla="*/ 110924 h 438239"/>
                    <a:gd name="connsiteX41" fmla="*/ 380497 w 417460"/>
                    <a:gd name="connsiteY41" fmla="*/ 79420 h 438239"/>
                    <a:gd name="connsiteX42" fmla="*/ 354623 w 417460"/>
                    <a:gd name="connsiteY42" fmla="*/ 52382 h 438239"/>
                    <a:gd name="connsiteX43" fmla="*/ 323689 w 417460"/>
                    <a:gd name="connsiteY43" fmla="*/ 30360 h 438239"/>
                    <a:gd name="connsiteX44" fmla="*/ 288530 w 417460"/>
                    <a:gd name="connsiteY44" fmla="*/ 13904 h 438239"/>
                    <a:gd name="connsiteX45" fmla="*/ 208752 w 417460"/>
                    <a:gd name="connsiteY45" fmla="*/ 0 h 438239"/>
                    <a:gd name="connsiteX46" fmla="*/ 208752 w 417460"/>
                    <a:gd name="connsiteY46" fmla="*/ 0 h 4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7460" h="438239">
                      <a:moveTo>
                        <a:pt x="208708" y="31570"/>
                      </a:moveTo>
                      <a:cubicBezTo>
                        <a:pt x="306572" y="31570"/>
                        <a:pt x="385910" y="99946"/>
                        <a:pt x="385910" y="184294"/>
                      </a:cubicBezTo>
                      <a:cubicBezTo>
                        <a:pt x="385910" y="268642"/>
                        <a:pt x="306572" y="337018"/>
                        <a:pt x="208708" y="337018"/>
                      </a:cubicBezTo>
                      <a:cubicBezTo>
                        <a:pt x="194077" y="337018"/>
                        <a:pt x="179864" y="335500"/>
                        <a:pt x="166267" y="332618"/>
                      </a:cubicBezTo>
                      <a:cubicBezTo>
                        <a:pt x="165849" y="332530"/>
                        <a:pt x="165453" y="332486"/>
                        <a:pt x="165035" y="332486"/>
                      </a:cubicBezTo>
                      <a:cubicBezTo>
                        <a:pt x="163429" y="332486"/>
                        <a:pt x="161866" y="333146"/>
                        <a:pt x="160744" y="334334"/>
                      </a:cubicBezTo>
                      <a:lnTo>
                        <a:pt x="93243" y="406142"/>
                      </a:lnTo>
                      <a:cubicBezTo>
                        <a:pt x="92847" y="406582"/>
                        <a:pt x="92341" y="406758"/>
                        <a:pt x="91835" y="406758"/>
                      </a:cubicBezTo>
                      <a:cubicBezTo>
                        <a:pt x="90801" y="406758"/>
                        <a:pt x="89789" y="405922"/>
                        <a:pt x="89855" y="404690"/>
                      </a:cubicBezTo>
                      <a:lnTo>
                        <a:pt x="95333" y="305008"/>
                      </a:lnTo>
                      <a:cubicBezTo>
                        <a:pt x="95443" y="303028"/>
                        <a:pt x="94541" y="301136"/>
                        <a:pt x="92957" y="299948"/>
                      </a:cubicBezTo>
                      <a:cubicBezTo>
                        <a:pt x="55312" y="271942"/>
                        <a:pt x="31506" y="230516"/>
                        <a:pt x="31506" y="184316"/>
                      </a:cubicBezTo>
                      <a:cubicBezTo>
                        <a:pt x="31506" y="99968"/>
                        <a:pt x="110845" y="31592"/>
                        <a:pt x="208708" y="31592"/>
                      </a:cubicBezTo>
                      <a:moveTo>
                        <a:pt x="208708" y="44"/>
                      </a:moveTo>
                      <a:cubicBezTo>
                        <a:pt x="181096" y="44"/>
                        <a:pt x="154254" y="4730"/>
                        <a:pt x="128930" y="13948"/>
                      </a:cubicBezTo>
                      <a:cubicBezTo>
                        <a:pt x="116675" y="18414"/>
                        <a:pt x="104838" y="23958"/>
                        <a:pt x="93771" y="30404"/>
                      </a:cubicBezTo>
                      <a:cubicBezTo>
                        <a:pt x="82726" y="36828"/>
                        <a:pt x="72298" y="44242"/>
                        <a:pt x="62837" y="52426"/>
                      </a:cubicBezTo>
                      <a:cubicBezTo>
                        <a:pt x="53266" y="60676"/>
                        <a:pt x="44575" y="69762"/>
                        <a:pt x="36963" y="79464"/>
                      </a:cubicBezTo>
                      <a:cubicBezTo>
                        <a:pt x="29218" y="89342"/>
                        <a:pt x="22552" y="99946"/>
                        <a:pt x="17139" y="110968"/>
                      </a:cubicBezTo>
                      <a:cubicBezTo>
                        <a:pt x="11573" y="122298"/>
                        <a:pt x="7305" y="134156"/>
                        <a:pt x="4444" y="146234"/>
                      </a:cubicBezTo>
                      <a:cubicBezTo>
                        <a:pt x="1496" y="158686"/>
                        <a:pt x="0" y="171490"/>
                        <a:pt x="0" y="184294"/>
                      </a:cubicBezTo>
                      <a:cubicBezTo>
                        <a:pt x="0" y="198330"/>
                        <a:pt x="1804" y="212322"/>
                        <a:pt x="5324" y="225874"/>
                      </a:cubicBezTo>
                      <a:cubicBezTo>
                        <a:pt x="8757" y="239008"/>
                        <a:pt x="13839" y="251834"/>
                        <a:pt x="20440" y="263978"/>
                      </a:cubicBezTo>
                      <a:cubicBezTo>
                        <a:pt x="26842" y="275792"/>
                        <a:pt x="34719" y="287034"/>
                        <a:pt x="43849" y="297374"/>
                      </a:cubicBezTo>
                      <a:cubicBezTo>
                        <a:pt x="49768" y="304106"/>
                        <a:pt x="56236" y="310464"/>
                        <a:pt x="63167" y="316404"/>
                      </a:cubicBezTo>
                      <a:lnTo>
                        <a:pt x="58415" y="402930"/>
                      </a:lnTo>
                      <a:cubicBezTo>
                        <a:pt x="58151" y="407594"/>
                        <a:pt x="58855" y="412170"/>
                        <a:pt x="60483" y="416526"/>
                      </a:cubicBezTo>
                      <a:cubicBezTo>
                        <a:pt x="62067" y="420728"/>
                        <a:pt x="64421" y="424512"/>
                        <a:pt x="67501" y="427768"/>
                      </a:cubicBezTo>
                      <a:cubicBezTo>
                        <a:pt x="73794" y="434434"/>
                        <a:pt x="82682" y="438240"/>
                        <a:pt x="91857" y="438240"/>
                      </a:cubicBezTo>
                      <a:cubicBezTo>
                        <a:pt x="101032" y="438240"/>
                        <a:pt x="109942" y="434390"/>
                        <a:pt x="116235" y="427680"/>
                      </a:cubicBezTo>
                      <a:lnTo>
                        <a:pt x="174231" y="365992"/>
                      </a:lnTo>
                      <a:cubicBezTo>
                        <a:pt x="185584" y="367664"/>
                        <a:pt x="197157" y="368500"/>
                        <a:pt x="208752" y="368500"/>
                      </a:cubicBezTo>
                      <a:cubicBezTo>
                        <a:pt x="236364" y="368500"/>
                        <a:pt x="263206" y="363814"/>
                        <a:pt x="288530" y="354596"/>
                      </a:cubicBezTo>
                      <a:cubicBezTo>
                        <a:pt x="300785" y="350130"/>
                        <a:pt x="312622" y="344586"/>
                        <a:pt x="323689" y="338140"/>
                      </a:cubicBezTo>
                      <a:cubicBezTo>
                        <a:pt x="334734" y="331716"/>
                        <a:pt x="345163" y="324302"/>
                        <a:pt x="354623" y="316118"/>
                      </a:cubicBezTo>
                      <a:cubicBezTo>
                        <a:pt x="364194" y="307868"/>
                        <a:pt x="372885" y="298782"/>
                        <a:pt x="380497" y="289080"/>
                      </a:cubicBezTo>
                      <a:cubicBezTo>
                        <a:pt x="388242" y="279202"/>
                        <a:pt x="394930" y="268598"/>
                        <a:pt x="400321" y="257576"/>
                      </a:cubicBezTo>
                      <a:cubicBezTo>
                        <a:pt x="405887" y="246246"/>
                        <a:pt x="410156" y="234388"/>
                        <a:pt x="413016" y="222310"/>
                      </a:cubicBezTo>
                      <a:cubicBezTo>
                        <a:pt x="415964" y="209858"/>
                        <a:pt x="417460" y="197054"/>
                        <a:pt x="417460" y="184250"/>
                      </a:cubicBezTo>
                      <a:cubicBezTo>
                        <a:pt x="417460" y="171446"/>
                        <a:pt x="415964" y="158642"/>
                        <a:pt x="413016" y="146190"/>
                      </a:cubicBezTo>
                      <a:cubicBezTo>
                        <a:pt x="410156" y="134112"/>
                        <a:pt x="405865" y="122232"/>
                        <a:pt x="400321" y="110924"/>
                      </a:cubicBezTo>
                      <a:cubicBezTo>
                        <a:pt x="394908" y="99902"/>
                        <a:pt x="388242" y="89320"/>
                        <a:pt x="380497" y="79420"/>
                      </a:cubicBezTo>
                      <a:cubicBezTo>
                        <a:pt x="372907" y="69718"/>
                        <a:pt x="364194" y="60632"/>
                        <a:pt x="354623" y="52382"/>
                      </a:cubicBezTo>
                      <a:cubicBezTo>
                        <a:pt x="345141" y="44220"/>
                        <a:pt x="334734" y="36806"/>
                        <a:pt x="323689" y="30360"/>
                      </a:cubicBezTo>
                      <a:cubicBezTo>
                        <a:pt x="312600" y="23914"/>
                        <a:pt x="300763" y="18370"/>
                        <a:pt x="288530" y="13904"/>
                      </a:cubicBezTo>
                      <a:cubicBezTo>
                        <a:pt x="263206" y="4686"/>
                        <a:pt x="236364" y="0"/>
                        <a:pt x="208752" y="0"/>
                      </a:cubicBezTo>
                      <a:lnTo>
                        <a:pt x="208752" y="0"/>
                      </a:lnTo>
                      <a:close/>
                    </a:path>
                  </a:pathLst>
                </a:custGeom>
                <a:solidFill>
                  <a:srgbClr val="FFFFFF"/>
                </a:solidFill>
                <a:ln w="2185" cap="flat">
                  <a:noFill/>
                  <a:prstDash val="solid"/>
                  <a:miter/>
                </a:ln>
              </p:spPr>
              <p:txBody>
                <a:bodyPr rtlCol="0" anchor="ctr"/>
                <a:lstStyle/>
                <a:p>
                  <a:endParaRPr lang="de-DE"/>
                </a:p>
              </p:txBody>
            </p:sp>
          </p:grpSp>
          <p:sp>
            <p:nvSpPr>
              <p:cNvPr id="187" name="Freihandform 186">
                <a:extLst>
                  <a:ext uri="{FF2B5EF4-FFF2-40B4-BE49-F238E27FC236}">
                    <a16:creationId xmlns:a16="http://schemas.microsoft.com/office/drawing/2014/main" id="{131D1B01-DEDE-644A-8D29-DA49764ADBD3}"/>
                  </a:ext>
                </a:extLst>
              </p:cNvPr>
              <p:cNvSpPr/>
              <p:nvPr/>
            </p:nvSpPr>
            <p:spPr>
              <a:xfrm rot="-2700000">
                <a:off x="8503911" y="3085738"/>
                <a:ext cx="48139" cy="48136"/>
              </a:xfrm>
              <a:custGeom>
                <a:avLst/>
                <a:gdLst>
                  <a:gd name="connsiteX0" fmla="*/ 48140 w 48139"/>
                  <a:gd name="connsiteY0" fmla="*/ 24068 h 48136"/>
                  <a:gd name="connsiteX1" fmla="*/ 24070 w 48139"/>
                  <a:gd name="connsiteY1" fmla="*/ 48136 h 48136"/>
                  <a:gd name="connsiteX2" fmla="*/ 0 w 48139"/>
                  <a:gd name="connsiteY2" fmla="*/ 24068 h 48136"/>
                  <a:gd name="connsiteX3" fmla="*/ 24070 w 48139"/>
                  <a:gd name="connsiteY3" fmla="*/ 0 h 48136"/>
                  <a:gd name="connsiteX4" fmla="*/ 48140 w 48139"/>
                  <a:gd name="connsiteY4" fmla="*/ 24068 h 4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9" h="48136">
                    <a:moveTo>
                      <a:pt x="48140" y="24068"/>
                    </a:moveTo>
                    <a:cubicBezTo>
                      <a:pt x="48140" y="37360"/>
                      <a:pt x="37363" y="48136"/>
                      <a:pt x="24070" y="48136"/>
                    </a:cubicBezTo>
                    <a:cubicBezTo>
                      <a:pt x="10776" y="48136"/>
                      <a:pt x="0" y="37360"/>
                      <a:pt x="0" y="24068"/>
                    </a:cubicBezTo>
                    <a:cubicBezTo>
                      <a:pt x="0" y="10776"/>
                      <a:pt x="10776" y="0"/>
                      <a:pt x="24070" y="0"/>
                    </a:cubicBezTo>
                    <a:cubicBezTo>
                      <a:pt x="37363" y="0"/>
                      <a:pt x="48140" y="10776"/>
                      <a:pt x="48140" y="24068"/>
                    </a:cubicBezTo>
                    <a:close/>
                  </a:path>
                </a:pathLst>
              </a:custGeom>
              <a:solidFill>
                <a:srgbClr val="FFFFFF"/>
              </a:solidFill>
              <a:ln w="2185" cap="flat">
                <a:noFill/>
                <a:prstDash val="solid"/>
                <a:miter/>
              </a:ln>
            </p:spPr>
            <p:txBody>
              <a:bodyPr rtlCol="0" anchor="ctr"/>
              <a:lstStyle/>
              <a:p>
                <a:endParaRPr lang="de-DE"/>
              </a:p>
            </p:txBody>
          </p:sp>
          <p:sp>
            <p:nvSpPr>
              <p:cNvPr id="188" name="Freihandform 187">
                <a:extLst>
                  <a:ext uri="{FF2B5EF4-FFF2-40B4-BE49-F238E27FC236}">
                    <a16:creationId xmlns:a16="http://schemas.microsoft.com/office/drawing/2014/main" id="{969EEAAC-464A-CA74-186C-EEF1CB92D232}"/>
                  </a:ext>
                </a:extLst>
              </p:cNvPr>
              <p:cNvSpPr/>
              <p:nvPr/>
            </p:nvSpPr>
            <p:spPr>
              <a:xfrm rot="-4603200">
                <a:off x="8590861" y="3085758"/>
                <a:ext cx="48139" cy="48135"/>
              </a:xfrm>
              <a:custGeom>
                <a:avLst/>
                <a:gdLst>
                  <a:gd name="connsiteX0" fmla="*/ 48140 w 48139"/>
                  <a:gd name="connsiteY0" fmla="*/ 24068 h 48135"/>
                  <a:gd name="connsiteX1" fmla="*/ 24070 w 48139"/>
                  <a:gd name="connsiteY1" fmla="*/ 48136 h 48135"/>
                  <a:gd name="connsiteX2" fmla="*/ 0 w 48139"/>
                  <a:gd name="connsiteY2" fmla="*/ 24068 h 48135"/>
                  <a:gd name="connsiteX3" fmla="*/ 24070 w 48139"/>
                  <a:gd name="connsiteY3" fmla="*/ 0 h 48135"/>
                  <a:gd name="connsiteX4" fmla="*/ 48140 w 48139"/>
                  <a:gd name="connsiteY4" fmla="*/ 24068 h 4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9" h="48135">
                    <a:moveTo>
                      <a:pt x="48140" y="24068"/>
                    </a:moveTo>
                    <a:cubicBezTo>
                      <a:pt x="48140" y="37360"/>
                      <a:pt x="37363" y="48136"/>
                      <a:pt x="24070" y="48136"/>
                    </a:cubicBezTo>
                    <a:cubicBezTo>
                      <a:pt x="10776" y="48136"/>
                      <a:pt x="0" y="37360"/>
                      <a:pt x="0" y="24068"/>
                    </a:cubicBezTo>
                    <a:cubicBezTo>
                      <a:pt x="0" y="10776"/>
                      <a:pt x="10776" y="0"/>
                      <a:pt x="24070" y="0"/>
                    </a:cubicBezTo>
                    <a:cubicBezTo>
                      <a:pt x="37363" y="0"/>
                      <a:pt x="48140" y="10776"/>
                      <a:pt x="48140" y="24068"/>
                    </a:cubicBezTo>
                    <a:close/>
                  </a:path>
                </a:pathLst>
              </a:custGeom>
              <a:solidFill>
                <a:srgbClr val="FFFFFF"/>
              </a:solidFill>
              <a:ln w="2185" cap="flat">
                <a:noFill/>
                <a:prstDash val="solid"/>
                <a:miter/>
              </a:ln>
            </p:spPr>
            <p:txBody>
              <a:bodyPr rtlCol="0" anchor="ctr"/>
              <a:lstStyle/>
              <a:p>
                <a:endParaRPr lang="de-DE"/>
              </a:p>
            </p:txBody>
          </p:sp>
          <p:sp>
            <p:nvSpPr>
              <p:cNvPr id="189" name="Freihandform 188">
                <a:extLst>
                  <a:ext uri="{FF2B5EF4-FFF2-40B4-BE49-F238E27FC236}">
                    <a16:creationId xmlns:a16="http://schemas.microsoft.com/office/drawing/2014/main" id="{D56E8F2A-666C-4717-4D0C-D94051680131}"/>
                  </a:ext>
                </a:extLst>
              </p:cNvPr>
              <p:cNvSpPr/>
              <p:nvPr/>
            </p:nvSpPr>
            <p:spPr>
              <a:xfrm rot="-2700000">
                <a:off x="8681113" y="3085759"/>
                <a:ext cx="48139" cy="48136"/>
              </a:xfrm>
              <a:custGeom>
                <a:avLst/>
                <a:gdLst>
                  <a:gd name="connsiteX0" fmla="*/ 48140 w 48139"/>
                  <a:gd name="connsiteY0" fmla="*/ 24068 h 48136"/>
                  <a:gd name="connsiteX1" fmla="*/ 24070 w 48139"/>
                  <a:gd name="connsiteY1" fmla="*/ 48136 h 48136"/>
                  <a:gd name="connsiteX2" fmla="*/ 0 w 48139"/>
                  <a:gd name="connsiteY2" fmla="*/ 24068 h 48136"/>
                  <a:gd name="connsiteX3" fmla="*/ 24070 w 48139"/>
                  <a:gd name="connsiteY3" fmla="*/ 0 h 48136"/>
                  <a:gd name="connsiteX4" fmla="*/ 48140 w 48139"/>
                  <a:gd name="connsiteY4" fmla="*/ 24068 h 4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9" h="48136">
                    <a:moveTo>
                      <a:pt x="48140" y="24068"/>
                    </a:moveTo>
                    <a:cubicBezTo>
                      <a:pt x="48140" y="37360"/>
                      <a:pt x="37363" y="48136"/>
                      <a:pt x="24070" y="48136"/>
                    </a:cubicBezTo>
                    <a:cubicBezTo>
                      <a:pt x="10776" y="48136"/>
                      <a:pt x="0" y="37360"/>
                      <a:pt x="0" y="24068"/>
                    </a:cubicBezTo>
                    <a:cubicBezTo>
                      <a:pt x="0" y="10776"/>
                      <a:pt x="10776" y="0"/>
                      <a:pt x="24070" y="0"/>
                    </a:cubicBezTo>
                    <a:cubicBezTo>
                      <a:pt x="37363" y="0"/>
                      <a:pt x="48140" y="10776"/>
                      <a:pt x="48140" y="24068"/>
                    </a:cubicBezTo>
                    <a:close/>
                  </a:path>
                </a:pathLst>
              </a:custGeom>
              <a:solidFill>
                <a:srgbClr val="FFFFFF"/>
              </a:solidFill>
              <a:ln w="2185" cap="flat">
                <a:noFill/>
                <a:prstDash val="solid"/>
                <a:miter/>
              </a:ln>
            </p:spPr>
            <p:txBody>
              <a:bodyPr rtlCol="0" anchor="ctr"/>
              <a:lstStyle/>
              <a:p>
                <a:endParaRPr lang="de-DE"/>
              </a:p>
            </p:txBody>
          </p:sp>
        </p:grpSp>
        <p:pic>
          <p:nvPicPr>
            <p:cNvPr id="191" name="Grafik 190">
              <a:extLst>
                <a:ext uri="{FF2B5EF4-FFF2-40B4-BE49-F238E27FC236}">
                  <a16:creationId xmlns:a16="http://schemas.microsoft.com/office/drawing/2014/main" id="{75A7AEDA-1425-44AF-FC12-827A0ECFAE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1333" y="3515590"/>
              <a:ext cx="192772" cy="125231"/>
            </a:xfrm>
            <a:prstGeom prst="rect">
              <a:avLst/>
            </a:prstGeom>
          </p:spPr>
        </p:pic>
        <p:grpSp>
          <p:nvGrpSpPr>
            <p:cNvPr id="192" name="Grafik 169">
              <a:extLst>
                <a:ext uri="{FF2B5EF4-FFF2-40B4-BE49-F238E27FC236}">
                  <a16:creationId xmlns:a16="http://schemas.microsoft.com/office/drawing/2014/main" id="{DBC419F6-57B8-F625-8BE6-8DB597A218B0}"/>
                </a:ext>
              </a:extLst>
            </p:cNvPr>
            <p:cNvGrpSpPr/>
            <p:nvPr/>
          </p:nvGrpSpPr>
          <p:grpSpPr>
            <a:xfrm>
              <a:off x="10395978" y="3331306"/>
              <a:ext cx="292167" cy="288809"/>
              <a:chOff x="10395978" y="3331306"/>
              <a:chExt cx="292167" cy="288809"/>
            </a:xfrm>
            <a:solidFill>
              <a:srgbClr val="001965"/>
            </a:solidFill>
          </p:grpSpPr>
          <p:sp>
            <p:nvSpPr>
              <p:cNvPr id="193" name="Freihandform 192">
                <a:extLst>
                  <a:ext uri="{FF2B5EF4-FFF2-40B4-BE49-F238E27FC236}">
                    <a16:creationId xmlns:a16="http://schemas.microsoft.com/office/drawing/2014/main" id="{88123F46-48EB-C0B7-3242-4E161BD4823C}"/>
                  </a:ext>
                </a:extLst>
              </p:cNvPr>
              <p:cNvSpPr/>
              <p:nvPr/>
            </p:nvSpPr>
            <p:spPr>
              <a:xfrm>
                <a:off x="10623259" y="3344475"/>
                <a:ext cx="14585" cy="26268"/>
              </a:xfrm>
              <a:custGeom>
                <a:avLst/>
                <a:gdLst>
                  <a:gd name="connsiteX0" fmla="*/ 12627 w 14585"/>
                  <a:gd name="connsiteY0" fmla="*/ 19959 h 26268"/>
                  <a:gd name="connsiteX1" fmla="*/ 11781 w 14585"/>
                  <a:gd name="connsiteY1" fmla="*/ 16811 h 26268"/>
                  <a:gd name="connsiteX2" fmla="*/ 14585 w 14585"/>
                  <a:gd name="connsiteY2" fmla="*/ 0 h 26268"/>
                  <a:gd name="connsiteX3" fmla="*/ 4674 w 14585"/>
                  <a:gd name="connsiteY3" fmla="*/ 13872 h 26268"/>
                  <a:gd name="connsiteX4" fmla="*/ 0 w 14585"/>
                  <a:gd name="connsiteY4" fmla="*/ 19959 h 26268"/>
                  <a:gd name="connsiteX5" fmla="*/ 6313 w 14585"/>
                  <a:gd name="connsiteY5" fmla="*/ 26268 h 26268"/>
                  <a:gd name="connsiteX6" fmla="*/ 12625 w 14585"/>
                  <a:gd name="connsiteY6" fmla="*/ 19959 h 2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5" h="26268">
                    <a:moveTo>
                      <a:pt x="12627" y="19959"/>
                    </a:moveTo>
                    <a:cubicBezTo>
                      <a:pt x="12627" y="18812"/>
                      <a:pt x="12315" y="17739"/>
                      <a:pt x="11781" y="16811"/>
                    </a:cubicBezTo>
                    <a:lnTo>
                      <a:pt x="14585" y="0"/>
                    </a:lnTo>
                    <a:lnTo>
                      <a:pt x="4674" y="13872"/>
                    </a:lnTo>
                    <a:cubicBezTo>
                      <a:pt x="1983" y="14593"/>
                      <a:pt x="0" y="17043"/>
                      <a:pt x="0" y="19959"/>
                    </a:cubicBezTo>
                    <a:cubicBezTo>
                      <a:pt x="0" y="23444"/>
                      <a:pt x="2825" y="26268"/>
                      <a:pt x="6313" y="26268"/>
                    </a:cubicBezTo>
                    <a:cubicBezTo>
                      <a:pt x="9800" y="26268"/>
                      <a:pt x="12625" y="23444"/>
                      <a:pt x="12625" y="19959"/>
                    </a:cubicBezTo>
                    <a:close/>
                  </a:path>
                </a:pathLst>
              </a:custGeom>
              <a:solidFill>
                <a:srgbClr val="001965"/>
              </a:solidFill>
              <a:ln w="226" cap="flat">
                <a:noFill/>
                <a:prstDash val="solid"/>
                <a:miter/>
              </a:ln>
            </p:spPr>
            <p:txBody>
              <a:bodyPr rtlCol="0" anchor="ctr"/>
              <a:lstStyle/>
              <a:p>
                <a:endParaRPr lang="de-DE"/>
              </a:p>
            </p:txBody>
          </p:sp>
          <p:sp>
            <p:nvSpPr>
              <p:cNvPr id="194" name="Freihandform 193">
                <a:extLst>
                  <a:ext uri="{FF2B5EF4-FFF2-40B4-BE49-F238E27FC236}">
                    <a16:creationId xmlns:a16="http://schemas.microsoft.com/office/drawing/2014/main" id="{6F173EE3-F7F2-79C6-0DEE-A9ED5F822C75}"/>
                  </a:ext>
                </a:extLst>
              </p:cNvPr>
              <p:cNvSpPr/>
              <p:nvPr/>
            </p:nvSpPr>
            <p:spPr>
              <a:xfrm rot="-2700000">
                <a:off x="10613032" y="3346352"/>
                <a:ext cx="3156" cy="6845"/>
              </a:xfrm>
              <a:custGeom>
                <a:avLst/>
                <a:gdLst>
                  <a:gd name="connsiteX0" fmla="*/ 0 w 3156"/>
                  <a:gd name="connsiteY0" fmla="*/ 0 h 6845"/>
                  <a:gd name="connsiteX1" fmla="*/ 3156 w 3156"/>
                  <a:gd name="connsiteY1" fmla="*/ 0 h 6845"/>
                  <a:gd name="connsiteX2" fmla="*/ 3156 w 3156"/>
                  <a:gd name="connsiteY2" fmla="*/ 6846 h 6845"/>
                  <a:gd name="connsiteX3" fmla="*/ 0 w 3156"/>
                  <a:gd name="connsiteY3" fmla="*/ 6846 h 6845"/>
                </a:gdLst>
                <a:ahLst/>
                <a:cxnLst>
                  <a:cxn ang="0">
                    <a:pos x="connsiteX0" y="connsiteY0"/>
                  </a:cxn>
                  <a:cxn ang="0">
                    <a:pos x="connsiteX1" y="connsiteY1"/>
                  </a:cxn>
                  <a:cxn ang="0">
                    <a:pos x="connsiteX2" y="connsiteY2"/>
                  </a:cxn>
                  <a:cxn ang="0">
                    <a:pos x="connsiteX3" y="connsiteY3"/>
                  </a:cxn>
                </a:cxnLst>
                <a:rect l="l" t="t" r="r" b="b"/>
                <a:pathLst>
                  <a:path w="3156" h="6845">
                    <a:moveTo>
                      <a:pt x="0" y="0"/>
                    </a:moveTo>
                    <a:lnTo>
                      <a:pt x="3156" y="0"/>
                    </a:lnTo>
                    <a:lnTo>
                      <a:pt x="3156" y="6846"/>
                    </a:lnTo>
                    <a:lnTo>
                      <a:pt x="0" y="6846"/>
                    </a:lnTo>
                    <a:close/>
                  </a:path>
                </a:pathLst>
              </a:custGeom>
              <a:solidFill>
                <a:srgbClr val="001965"/>
              </a:solidFill>
              <a:ln w="226" cap="flat">
                <a:noFill/>
                <a:prstDash val="solid"/>
                <a:miter/>
              </a:ln>
            </p:spPr>
            <p:txBody>
              <a:bodyPr rtlCol="0" anchor="ctr"/>
              <a:lstStyle/>
              <a:p>
                <a:endParaRPr lang="de-DE"/>
              </a:p>
            </p:txBody>
          </p:sp>
          <p:sp>
            <p:nvSpPr>
              <p:cNvPr id="195" name="Freihandform 194">
                <a:extLst>
                  <a:ext uri="{FF2B5EF4-FFF2-40B4-BE49-F238E27FC236}">
                    <a16:creationId xmlns:a16="http://schemas.microsoft.com/office/drawing/2014/main" id="{2FA2A134-3F17-E915-211E-FB853067A294}"/>
                  </a:ext>
                </a:extLst>
              </p:cNvPr>
              <p:cNvSpPr/>
              <p:nvPr/>
            </p:nvSpPr>
            <p:spPr>
              <a:xfrm>
                <a:off x="10605002" y="3363155"/>
                <a:ext cx="6847" cy="3154"/>
              </a:xfrm>
              <a:custGeom>
                <a:avLst/>
                <a:gdLst>
                  <a:gd name="connsiteX0" fmla="*/ 0 w 6847"/>
                  <a:gd name="connsiteY0" fmla="*/ 0 h 3154"/>
                  <a:gd name="connsiteX1" fmla="*/ 6847 w 6847"/>
                  <a:gd name="connsiteY1" fmla="*/ 0 h 3154"/>
                  <a:gd name="connsiteX2" fmla="*/ 6847 w 6847"/>
                  <a:gd name="connsiteY2" fmla="*/ 3155 h 3154"/>
                  <a:gd name="connsiteX3" fmla="*/ 0 w 6847"/>
                  <a:gd name="connsiteY3" fmla="*/ 3155 h 3154"/>
                </a:gdLst>
                <a:ahLst/>
                <a:cxnLst>
                  <a:cxn ang="0">
                    <a:pos x="connsiteX0" y="connsiteY0"/>
                  </a:cxn>
                  <a:cxn ang="0">
                    <a:pos x="connsiteX1" y="connsiteY1"/>
                  </a:cxn>
                  <a:cxn ang="0">
                    <a:pos x="connsiteX2" y="connsiteY2"/>
                  </a:cxn>
                  <a:cxn ang="0">
                    <a:pos x="connsiteX3" y="connsiteY3"/>
                  </a:cxn>
                </a:cxnLst>
                <a:rect l="l" t="t" r="r" b="b"/>
                <a:pathLst>
                  <a:path w="6847" h="3154">
                    <a:moveTo>
                      <a:pt x="0" y="0"/>
                    </a:moveTo>
                    <a:lnTo>
                      <a:pt x="6847" y="0"/>
                    </a:lnTo>
                    <a:lnTo>
                      <a:pt x="6847" y="3155"/>
                    </a:lnTo>
                    <a:lnTo>
                      <a:pt x="0" y="3155"/>
                    </a:lnTo>
                    <a:close/>
                  </a:path>
                </a:pathLst>
              </a:custGeom>
              <a:solidFill>
                <a:srgbClr val="001965"/>
              </a:solidFill>
              <a:ln w="226" cap="flat">
                <a:noFill/>
                <a:prstDash val="solid"/>
                <a:miter/>
              </a:ln>
            </p:spPr>
            <p:txBody>
              <a:bodyPr rtlCol="0" anchor="ctr"/>
              <a:lstStyle/>
              <a:p>
                <a:endParaRPr lang="de-DE"/>
              </a:p>
            </p:txBody>
          </p:sp>
          <p:sp>
            <p:nvSpPr>
              <p:cNvPr id="196" name="Freihandform 195">
                <a:extLst>
                  <a:ext uri="{FF2B5EF4-FFF2-40B4-BE49-F238E27FC236}">
                    <a16:creationId xmlns:a16="http://schemas.microsoft.com/office/drawing/2014/main" id="{DB7706E0-BEBC-368B-5034-53CCFD3325C1}"/>
                  </a:ext>
                </a:extLst>
              </p:cNvPr>
              <p:cNvSpPr/>
              <p:nvPr/>
            </p:nvSpPr>
            <p:spPr>
              <a:xfrm rot="-2700000">
                <a:off x="10611193" y="3378100"/>
                <a:ext cx="6849" cy="3154"/>
              </a:xfrm>
              <a:custGeom>
                <a:avLst/>
                <a:gdLst>
                  <a:gd name="connsiteX0" fmla="*/ 0 w 6849"/>
                  <a:gd name="connsiteY0" fmla="*/ 0 h 3154"/>
                  <a:gd name="connsiteX1" fmla="*/ 6849 w 6849"/>
                  <a:gd name="connsiteY1" fmla="*/ 0 h 3154"/>
                  <a:gd name="connsiteX2" fmla="*/ 6849 w 6849"/>
                  <a:gd name="connsiteY2" fmla="*/ 3155 h 3154"/>
                  <a:gd name="connsiteX3" fmla="*/ 0 w 6849"/>
                  <a:gd name="connsiteY3" fmla="*/ 3155 h 3154"/>
                </a:gdLst>
                <a:ahLst/>
                <a:cxnLst>
                  <a:cxn ang="0">
                    <a:pos x="connsiteX0" y="connsiteY0"/>
                  </a:cxn>
                  <a:cxn ang="0">
                    <a:pos x="connsiteX1" y="connsiteY1"/>
                  </a:cxn>
                  <a:cxn ang="0">
                    <a:pos x="connsiteX2" y="connsiteY2"/>
                  </a:cxn>
                  <a:cxn ang="0">
                    <a:pos x="connsiteX3" y="connsiteY3"/>
                  </a:cxn>
                </a:cxnLst>
                <a:rect l="l" t="t" r="r" b="b"/>
                <a:pathLst>
                  <a:path w="6849" h="3154">
                    <a:moveTo>
                      <a:pt x="0" y="0"/>
                    </a:moveTo>
                    <a:lnTo>
                      <a:pt x="6849" y="0"/>
                    </a:lnTo>
                    <a:lnTo>
                      <a:pt x="6849" y="3155"/>
                    </a:lnTo>
                    <a:lnTo>
                      <a:pt x="0" y="3155"/>
                    </a:lnTo>
                    <a:close/>
                  </a:path>
                </a:pathLst>
              </a:custGeom>
              <a:solidFill>
                <a:srgbClr val="001965"/>
              </a:solidFill>
              <a:ln w="226" cap="flat">
                <a:noFill/>
                <a:prstDash val="solid"/>
                <a:miter/>
              </a:ln>
            </p:spPr>
            <p:txBody>
              <a:bodyPr rtlCol="0" anchor="ctr"/>
              <a:lstStyle/>
              <a:p>
                <a:endParaRPr lang="de-DE"/>
              </a:p>
            </p:txBody>
          </p:sp>
          <p:sp>
            <p:nvSpPr>
              <p:cNvPr id="197" name="Freihandform 196">
                <a:extLst>
                  <a:ext uri="{FF2B5EF4-FFF2-40B4-BE49-F238E27FC236}">
                    <a16:creationId xmlns:a16="http://schemas.microsoft.com/office/drawing/2014/main" id="{FD1E9314-CD4D-994E-06E1-33FA078B4147}"/>
                  </a:ext>
                </a:extLst>
              </p:cNvPr>
              <p:cNvSpPr/>
              <p:nvPr/>
            </p:nvSpPr>
            <p:spPr>
              <a:xfrm rot="-2700000">
                <a:off x="10642941" y="3376241"/>
                <a:ext cx="3156" cy="6845"/>
              </a:xfrm>
              <a:custGeom>
                <a:avLst/>
                <a:gdLst>
                  <a:gd name="connsiteX0" fmla="*/ 0 w 3156"/>
                  <a:gd name="connsiteY0" fmla="*/ 0 h 6845"/>
                  <a:gd name="connsiteX1" fmla="*/ 3156 w 3156"/>
                  <a:gd name="connsiteY1" fmla="*/ 0 h 6845"/>
                  <a:gd name="connsiteX2" fmla="*/ 3156 w 3156"/>
                  <a:gd name="connsiteY2" fmla="*/ 6846 h 6845"/>
                  <a:gd name="connsiteX3" fmla="*/ 0 w 3156"/>
                  <a:gd name="connsiteY3" fmla="*/ 6846 h 6845"/>
                </a:gdLst>
                <a:ahLst/>
                <a:cxnLst>
                  <a:cxn ang="0">
                    <a:pos x="connsiteX0" y="connsiteY0"/>
                  </a:cxn>
                  <a:cxn ang="0">
                    <a:pos x="connsiteX1" y="connsiteY1"/>
                  </a:cxn>
                  <a:cxn ang="0">
                    <a:pos x="connsiteX2" y="connsiteY2"/>
                  </a:cxn>
                  <a:cxn ang="0">
                    <a:pos x="connsiteX3" y="connsiteY3"/>
                  </a:cxn>
                </a:cxnLst>
                <a:rect l="l" t="t" r="r" b="b"/>
                <a:pathLst>
                  <a:path w="3156" h="6845">
                    <a:moveTo>
                      <a:pt x="0" y="0"/>
                    </a:moveTo>
                    <a:lnTo>
                      <a:pt x="3156" y="0"/>
                    </a:lnTo>
                    <a:lnTo>
                      <a:pt x="3156" y="6846"/>
                    </a:lnTo>
                    <a:lnTo>
                      <a:pt x="0" y="6846"/>
                    </a:lnTo>
                    <a:close/>
                  </a:path>
                </a:pathLst>
              </a:custGeom>
              <a:solidFill>
                <a:srgbClr val="001965"/>
              </a:solidFill>
              <a:ln w="226" cap="flat">
                <a:noFill/>
                <a:prstDash val="solid"/>
                <a:miter/>
              </a:ln>
            </p:spPr>
            <p:txBody>
              <a:bodyPr rtlCol="0" anchor="ctr"/>
              <a:lstStyle/>
              <a:p>
                <a:endParaRPr lang="de-DE"/>
              </a:p>
            </p:txBody>
          </p:sp>
          <p:sp>
            <p:nvSpPr>
              <p:cNvPr id="198" name="Freihandform 197">
                <a:extLst>
                  <a:ext uri="{FF2B5EF4-FFF2-40B4-BE49-F238E27FC236}">
                    <a16:creationId xmlns:a16="http://schemas.microsoft.com/office/drawing/2014/main" id="{B3F64755-043A-085F-3BF4-3AEDCC35D5EA}"/>
                  </a:ext>
                </a:extLst>
              </p:cNvPr>
              <p:cNvSpPr/>
              <p:nvPr/>
            </p:nvSpPr>
            <p:spPr>
              <a:xfrm>
                <a:off x="10647297" y="3363155"/>
                <a:ext cx="6849" cy="3154"/>
              </a:xfrm>
              <a:custGeom>
                <a:avLst/>
                <a:gdLst>
                  <a:gd name="connsiteX0" fmla="*/ 0 w 6849"/>
                  <a:gd name="connsiteY0" fmla="*/ 0 h 3154"/>
                  <a:gd name="connsiteX1" fmla="*/ 6849 w 6849"/>
                  <a:gd name="connsiteY1" fmla="*/ 0 h 3154"/>
                  <a:gd name="connsiteX2" fmla="*/ 6849 w 6849"/>
                  <a:gd name="connsiteY2" fmla="*/ 3155 h 3154"/>
                  <a:gd name="connsiteX3" fmla="*/ 0 w 6849"/>
                  <a:gd name="connsiteY3" fmla="*/ 3155 h 3154"/>
                </a:gdLst>
                <a:ahLst/>
                <a:cxnLst>
                  <a:cxn ang="0">
                    <a:pos x="connsiteX0" y="connsiteY0"/>
                  </a:cxn>
                  <a:cxn ang="0">
                    <a:pos x="connsiteX1" y="connsiteY1"/>
                  </a:cxn>
                  <a:cxn ang="0">
                    <a:pos x="connsiteX2" y="connsiteY2"/>
                  </a:cxn>
                  <a:cxn ang="0">
                    <a:pos x="connsiteX3" y="connsiteY3"/>
                  </a:cxn>
                </a:cxnLst>
                <a:rect l="l" t="t" r="r" b="b"/>
                <a:pathLst>
                  <a:path w="6849" h="3154">
                    <a:moveTo>
                      <a:pt x="0" y="0"/>
                    </a:moveTo>
                    <a:lnTo>
                      <a:pt x="6849" y="0"/>
                    </a:lnTo>
                    <a:lnTo>
                      <a:pt x="6849" y="3155"/>
                    </a:lnTo>
                    <a:lnTo>
                      <a:pt x="0" y="3155"/>
                    </a:lnTo>
                    <a:close/>
                  </a:path>
                </a:pathLst>
              </a:custGeom>
              <a:solidFill>
                <a:srgbClr val="001965"/>
              </a:solidFill>
              <a:ln w="226" cap="flat">
                <a:noFill/>
                <a:prstDash val="solid"/>
                <a:miter/>
              </a:ln>
            </p:spPr>
            <p:txBody>
              <a:bodyPr rtlCol="0" anchor="ctr"/>
              <a:lstStyle/>
              <a:p>
                <a:endParaRPr lang="de-DE"/>
              </a:p>
            </p:txBody>
          </p:sp>
          <p:sp>
            <p:nvSpPr>
              <p:cNvPr id="199" name="Freihandform 198">
                <a:extLst>
                  <a:ext uri="{FF2B5EF4-FFF2-40B4-BE49-F238E27FC236}">
                    <a16:creationId xmlns:a16="http://schemas.microsoft.com/office/drawing/2014/main" id="{4E333E9E-71BE-2D68-872A-114F1D8A939B}"/>
                  </a:ext>
                </a:extLst>
              </p:cNvPr>
              <p:cNvSpPr/>
              <p:nvPr/>
            </p:nvSpPr>
            <p:spPr>
              <a:xfrm rot="-2700000">
                <a:off x="10641103" y="3348207"/>
                <a:ext cx="6849" cy="3154"/>
              </a:xfrm>
              <a:custGeom>
                <a:avLst/>
                <a:gdLst>
                  <a:gd name="connsiteX0" fmla="*/ 0 w 6849"/>
                  <a:gd name="connsiteY0" fmla="*/ 0 h 3154"/>
                  <a:gd name="connsiteX1" fmla="*/ 6849 w 6849"/>
                  <a:gd name="connsiteY1" fmla="*/ 0 h 3154"/>
                  <a:gd name="connsiteX2" fmla="*/ 6849 w 6849"/>
                  <a:gd name="connsiteY2" fmla="*/ 3155 h 3154"/>
                  <a:gd name="connsiteX3" fmla="*/ 0 w 6849"/>
                  <a:gd name="connsiteY3" fmla="*/ 3155 h 3154"/>
                </a:gdLst>
                <a:ahLst/>
                <a:cxnLst>
                  <a:cxn ang="0">
                    <a:pos x="connsiteX0" y="connsiteY0"/>
                  </a:cxn>
                  <a:cxn ang="0">
                    <a:pos x="connsiteX1" y="connsiteY1"/>
                  </a:cxn>
                  <a:cxn ang="0">
                    <a:pos x="connsiteX2" y="connsiteY2"/>
                  </a:cxn>
                  <a:cxn ang="0">
                    <a:pos x="connsiteX3" y="connsiteY3"/>
                  </a:cxn>
                </a:cxnLst>
                <a:rect l="l" t="t" r="r" b="b"/>
                <a:pathLst>
                  <a:path w="6849" h="3154">
                    <a:moveTo>
                      <a:pt x="0" y="0"/>
                    </a:moveTo>
                    <a:lnTo>
                      <a:pt x="6849" y="0"/>
                    </a:lnTo>
                    <a:lnTo>
                      <a:pt x="6849" y="3155"/>
                    </a:lnTo>
                    <a:lnTo>
                      <a:pt x="0" y="3155"/>
                    </a:lnTo>
                    <a:close/>
                  </a:path>
                </a:pathLst>
              </a:custGeom>
              <a:solidFill>
                <a:srgbClr val="001965"/>
              </a:solidFill>
              <a:ln w="226" cap="flat">
                <a:noFill/>
                <a:prstDash val="solid"/>
                <a:miter/>
              </a:ln>
            </p:spPr>
            <p:txBody>
              <a:bodyPr rtlCol="0" anchor="ctr"/>
              <a:lstStyle/>
              <a:p>
                <a:endParaRPr lang="de-DE"/>
              </a:p>
            </p:txBody>
          </p:sp>
          <p:sp>
            <p:nvSpPr>
              <p:cNvPr id="200" name="Freihandform 199">
                <a:extLst>
                  <a:ext uri="{FF2B5EF4-FFF2-40B4-BE49-F238E27FC236}">
                    <a16:creationId xmlns:a16="http://schemas.microsoft.com/office/drawing/2014/main" id="{17CA573F-9BEE-E22B-5331-86B9C4573FC0}"/>
                  </a:ext>
                </a:extLst>
              </p:cNvPr>
              <p:cNvSpPr/>
              <p:nvPr/>
            </p:nvSpPr>
            <p:spPr>
              <a:xfrm>
                <a:off x="10627996" y="3340173"/>
                <a:ext cx="3156" cy="6843"/>
              </a:xfrm>
              <a:custGeom>
                <a:avLst/>
                <a:gdLst>
                  <a:gd name="connsiteX0" fmla="*/ 0 w 3156"/>
                  <a:gd name="connsiteY0" fmla="*/ 0 h 6843"/>
                  <a:gd name="connsiteX1" fmla="*/ 3156 w 3156"/>
                  <a:gd name="connsiteY1" fmla="*/ 0 h 6843"/>
                  <a:gd name="connsiteX2" fmla="*/ 3156 w 3156"/>
                  <a:gd name="connsiteY2" fmla="*/ 6843 h 6843"/>
                  <a:gd name="connsiteX3" fmla="*/ 0 w 3156"/>
                  <a:gd name="connsiteY3" fmla="*/ 6843 h 6843"/>
                </a:gdLst>
                <a:ahLst/>
                <a:cxnLst>
                  <a:cxn ang="0">
                    <a:pos x="connsiteX0" y="connsiteY0"/>
                  </a:cxn>
                  <a:cxn ang="0">
                    <a:pos x="connsiteX1" y="connsiteY1"/>
                  </a:cxn>
                  <a:cxn ang="0">
                    <a:pos x="connsiteX2" y="connsiteY2"/>
                  </a:cxn>
                  <a:cxn ang="0">
                    <a:pos x="connsiteX3" y="connsiteY3"/>
                  </a:cxn>
                </a:cxnLst>
                <a:rect l="l" t="t" r="r" b="b"/>
                <a:pathLst>
                  <a:path w="3156" h="6843">
                    <a:moveTo>
                      <a:pt x="0" y="0"/>
                    </a:moveTo>
                    <a:lnTo>
                      <a:pt x="3156" y="0"/>
                    </a:lnTo>
                    <a:lnTo>
                      <a:pt x="3156" y="6843"/>
                    </a:lnTo>
                    <a:lnTo>
                      <a:pt x="0" y="6843"/>
                    </a:lnTo>
                    <a:close/>
                  </a:path>
                </a:pathLst>
              </a:custGeom>
              <a:solidFill>
                <a:srgbClr val="001965"/>
              </a:solidFill>
              <a:ln w="226" cap="flat">
                <a:noFill/>
                <a:prstDash val="solid"/>
                <a:miter/>
              </a:ln>
            </p:spPr>
            <p:txBody>
              <a:bodyPr rtlCol="0" anchor="ctr"/>
              <a:lstStyle/>
              <a:p>
                <a:endParaRPr lang="de-DE"/>
              </a:p>
            </p:txBody>
          </p:sp>
          <p:sp>
            <p:nvSpPr>
              <p:cNvPr id="201" name="Freihandform 200">
                <a:extLst>
                  <a:ext uri="{FF2B5EF4-FFF2-40B4-BE49-F238E27FC236}">
                    <a16:creationId xmlns:a16="http://schemas.microsoft.com/office/drawing/2014/main" id="{34077D00-4740-5DFD-2F00-6CB82804958F}"/>
                  </a:ext>
                </a:extLst>
              </p:cNvPr>
              <p:cNvSpPr/>
              <p:nvPr/>
            </p:nvSpPr>
            <p:spPr>
              <a:xfrm>
                <a:off x="10404483" y="3482622"/>
                <a:ext cx="77403" cy="125336"/>
              </a:xfrm>
              <a:custGeom>
                <a:avLst/>
                <a:gdLst>
                  <a:gd name="connsiteX0" fmla="*/ 54591 w 77403"/>
                  <a:gd name="connsiteY0" fmla="*/ 26118 h 125336"/>
                  <a:gd name="connsiteX1" fmla="*/ 67887 w 77403"/>
                  <a:gd name="connsiteY1" fmla="*/ 68520 h 125336"/>
                  <a:gd name="connsiteX2" fmla="*/ 66559 w 77403"/>
                  <a:gd name="connsiteY2" fmla="*/ 72299 h 125336"/>
                  <a:gd name="connsiteX3" fmla="*/ 62885 w 77403"/>
                  <a:gd name="connsiteY3" fmla="*/ 73906 h 125336"/>
                  <a:gd name="connsiteX4" fmla="*/ 61357 w 77403"/>
                  <a:gd name="connsiteY4" fmla="*/ 73668 h 125336"/>
                  <a:gd name="connsiteX5" fmla="*/ 57879 w 77403"/>
                  <a:gd name="connsiteY5" fmla="*/ 69144 h 125336"/>
                  <a:gd name="connsiteX6" fmla="*/ 54728 w 77403"/>
                  <a:gd name="connsiteY6" fmla="*/ 51054 h 125336"/>
                  <a:gd name="connsiteX7" fmla="*/ 21709 w 77403"/>
                  <a:gd name="connsiteY7" fmla="*/ 14630 h 125336"/>
                  <a:gd name="connsiteX8" fmla="*/ 1147 w 77403"/>
                  <a:gd name="connsiteY8" fmla="*/ 38364 h 125336"/>
                  <a:gd name="connsiteX9" fmla="*/ 3915 w 77403"/>
                  <a:gd name="connsiteY9" fmla="*/ 77280 h 125336"/>
                  <a:gd name="connsiteX10" fmla="*/ 48156 w 77403"/>
                  <a:gd name="connsiteY10" fmla="*/ 125337 h 125336"/>
                  <a:gd name="connsiteX11" fmla="*/ 73911 w 77403"/>
                  <a:gd name="connsiteY11" fmla="*/ 101611 h 125336"/>
                  <a:gd name="connsiteX12" fmla="*/ 60890 w 77403"/>
                  <a:gd name="connsiteY12" fmla="*/ 16252 h 125336"/>
                  <a:gd name="connsiteX13" fmla="*/ 49151 w 77403"/>
                  <a:gd name="connsiteY13" fmla="*/ 0 h 125336"/>
                  <a:gd name="connsiteX14" fmla="*/ 28573 w 77403"/>
                  <a:gd name="connsiteY14" fmla="*/ 3168 h 125336"/>
                  <a:gd name="connsiteX15" fmla="*/ 54596 w 77403"/>
                  <a:gd name="connsiteY15" fmla="*/ 26116 h 1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403" h="125336">
                    <a:moveTo>
                      <a:pt x="54591" y="26118"/>
                    </a:moveTo>
                    <a:cubicBezTo>
                      <a:pt x="62082" y="38461"/>
                      <a:pt x="66805" y="53519"/>
                      <a:pt x="67887" y="68520"/>
                    </a:cubicBezTo>
                    <a:cubicBezTo>
                      <a:pt x="67989" y="69926"/>
                      <a:pt x="67517" y="71270"/>
                      <a:pt x="66559" y="72299"/>
                    </a:cubicBezTo>
                    <a:cubicBezTo>
                      <a:pt x="65608" y="73321"/>
                      <a:pt x="64268" y="73906"/>
                      <a:pt x="62885" y="73906"/>
                    </a:cubicBezTo>
                    <a:cubicBezTo>
                      <a:pt x="62369" y="73906"/>
                      <a:pt x="61855" y="73825"/>
                      <a:pt x="61357" y="73668"/>
                    </a:cubicBezTo>
                    <a:cubicBezTo>
                      <a:pt x="59360" y="73032"/>
                      <a:pt x="57995" y="71256"/>
                      <a:pt x="57879" y="69144"/>
                    </a:cubicBezTo>
                    <a:cubicBezTo>
                      <a:pt x="57551" y="63119"/>
                      <a:pt x="56489" y="57035"/>
                      <a:pt x="54728" y="51054"/>
                    </a:cubicBezTo>
                    <a:cubicBezTo>
                      <a:pt x="47316" y="25893"/>
                      <a:pt x="32803" y="14630"/>
                      <a:pt x="21709" y="14630"/>
                    </a:cubicBezTo>
                    <a:cubicBezTo>
                      <a:pt x="11718" y="14630"/>
                      <a:pt x="4031" y="23502"/>
                      <a:pt x="1147" y="38364"/>
                    </a:cubicBezTo>
                    <a:cubicBezTo>
                      <a:pt x="-1808" y="53603"/>
                      <a:pt x="1612" y="69288"/>
                      <a:pt x="3915" y="77280"/>
                    </a:cubicBezTo>
                    <a:cubicBezTo>
                      <a:pt x="12060" y="105577"/>
                      <a:pt x="30253" y="125337"/>
                      <a:pt x="48156" y="125337"/>
                    </a:cubicBezTo>
                    <a:cubicBezTo>
                      <a:pt x="59747" y="125337"/>
                      <a:pt x="68894" y="116912"/>
                      <a:pt x="73911" y="101611"/>
                    </a:cubicBezTo>
                    <a:cubicBezTo>
                      <a:pt x="81616" y="78113"/>
                      <a:pt x="76262" y="43012"/>
                      <a:pt x="60890" y="16252"/>
                    </a:cubicBezTo>
                    <a:cubicBezTo>
                      <a:pt x="57278" y="9963"/>
                      <a:pt x="53326" y="4519"/>
                      <a:pt x="49151" y="0"/>
                    </a:cubicBezTo>
                    <a:cubicBezTo>
                      <a:pt x="39976" y="1466"/>
                      <a:pt x="33312" y="2477"/>
                      <a:pt x="28573" y="3168"/>
                    </a:cubicBezTo>
                    <a:cubicBezTo>
                      <a:pt x="35779" y="5185"/>
                      <a:pt x="45393" y="10953"/>
                      <a:pt x="54596" y="26116"/>
                    </a:cubicBezTo>
                    <a:close/>
                  </a:path>
                </a:pathLst>
              </a:custGeom>
              <a:solidFill>
                <a:srgbClr val="3B97DE"/>
              </a:solidFill>
              <a:ln w="226" cap="flat">
                <a:noFill/>
                <a:prstDash val="solid"/>
                <a:miter/>
              </a:ln>
            </p:spPr>
            <p:txBody>
              <a:bodyPr rtlCol="0" anchor="ctr"/>
              <a:lstStyle/>
              <a:p>
                <a:endParaRPr lang="de-DE"/>
              </a:p>
            </p:txBody>
          </p:sp>
          <p:sp>
            <p:nvSpPr>
              <p:cNvPr id="202" name="Freihandform 201">
                <a:extLst>
                  <a:ext uri="{FF2B5EF4-FFF2-40B4-BE49-F238E27FC236}">
                    <a16:creationId xmlns:a16="http://schemas.microsoft.com/office/drawing/2014/main" id="{7C4BC355-A0D5-8298-B9AA-EFC3F6C17F9C}"/>
                  </a:ext>
                </a:extLst>
              </p:cNvPr>
              <p:cNvSpPr/>
              <p:nvPr/>
            </p:nvSpPr>
            <p:spPr>
              <a:xfrm>
                <a:off x="10398251" y="3457906"/>
                <a:ext cx="92102" cy="159981"/>
              </a:xfrm>
              <a:custGeom>
                <a:avLst/>
                <a:gdLst>
                  <a:gd name="connsiteX0" fmla="*/ 92090 w 92102"/>
                  <a:gd name="connsiteY0" fmla="*/ 102358 h 159981"/>
                  <a:gd name="connsiteX1" fmla="*/ 71449 w 92102"/>
                  <a:gd name="connsiteY1" fmla="*/ 31518 h 159981"/>
                  <a:gd name="connsiteX2" fmla="*/ 34467 w 92102"/>
                  <a:gd name="connsiteY2" fmla="*/ 120 h 159981"/>
                  <a:gd name="connsiteX3" fmla="*/ 33507 w 92102"/>
                  <a:gd name="connsiteY3" fmla="*/ 0 h 159981"/>
                  <a:gd name="connsiteX4" fmla="*/ 29520 w 92102"/>
                  <a:gd name="connsiteY4" fmla="*/ 4239 h 159981"/>
                  <a:gd name="connsiteX5" fmla="*/ 32750 w 92102"/>
                  <a:gd name="connsiteY5" fmla="*/ 7981 h 159981"/>
                  <a:gd name="connsiteX6" fmla="*/ 82253 w 92102"/>
                  <a:gd name="connsiteY6" fmla="*/ 127021 h 159981"/>
                  <a:gd name="connsiteX7" fmla="*/ 54384 w 92102"/>
                  <a:gd name="connsiteY7" fmla="*/ 152280 h 159981"/>
                  <a:gd name="connsiteX8" fmla="*/ 8002 w 92102"/>
                  <a:gd name="connsiteY8" fmla="*/ 102612 h 159981"/>
                  <a:gd name="connsiteX9" fmla="*/ 5191 w 92102"/>
                  <a:gd name="connsiteY9" fmla="*/ 62655 h 159981"/>
                  <a:gd name="connsiteX10" fmla="*/ 27937 w 92102"/>
                  <a:gd name="connsiteY10" fmla="*/ 37120 h 159981"/>
                  <a:gd name="connsiteX11" fmla="*/ 63094 w 92102"/>
                  <a:gd name="connsiteY11" fmla="*/ 75141 h 159981"/>
                  <a:gd name="connsiteX12" fmla="*/ 66333 w 92102"/>
                  <a:gd name="connsiteY12" fmla="*/ 93738 h 159981"/>
                  <a:gd name="connsiteX13" fmla="*/ 68263 w 92102"/>
                  <a:gd name="connsiteY13" fmla="*/ 96263 h 159981"/>
                  <a:gd name="connsiteX14" fmla="*/ 69115 w 92102"/>
                  <a:gd name="connsiteY14" fmla="*/ 96398 h 159981"/>
                  <a:gd name="connsiteX15" fmla="*/ 71898 w 92102"/>
                  <a:gd name="connsiteY15" fmla="*/ 93398 h 159981"/>
                  <a:gd name="connsiteX16" fmla="*/ 58919 w 92102"/>
                  <a:gd name="connsiteY16" fmla="*/ 51988 h 159981"/>
                  <a:gd name="connsiteX17" fmla="*/ 27884 w 92102"/>
                  <a:gd name="connsiteY17" fmla="*/ 29124 h 159981"/>
                  <a:gd name="connsiteX18" fmla="*/ 7123 w 92102"/>
                  <a:gd name="connsiteY18" fmla="*/ 42351 h 159981"/>
                  <a:gd name="connsiteX19" fmla="*/ 41495 w 92102"/>
                  <a:gd name="connsiteY19" fmla="*/ 156182 h 159981"/>
                  <a:gd name="connsiteX20" fmla="*/ 56582 w 92102"/>
                  <a:gd name="connsiteY20" fmla="*/ 159982 h 159981"/>
                  <a:gd name="connsiteX21" fmla="*/ 76149 w 92102"/>
                  <a:gd name="connsiteY21" fmla="*/ 151804 h 159981"/>
                  <a:gd name="connsiteX22" fmla="*/ 92092 w 92102"/>
                  <a:gd name="connsiteY22" fmla="*/ 102353 h 15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102" h="159981">
                    <a:moveTo>
                      <a:pt x="92090" y="102358"/>
                    </a:moveTo>
                    <a:cubicBezTo>
                      <a:pt x="91732" y="76693"/>
                      <a:pt x="83665" y="50906"/>
                      <a:pt x="71449" y="31518"/>
                    </a:cubicBezTo>
                    <a:cubicBezTo>
                      <a:pt x="62934" y="18002"/>
                      <a:pt x="49897" y="3987"/>
                      <a:pt x="34467" y="120"/>
                    </a:cubicBezTo>
                    <a:cubicBezTo>
                      <a:pt x="34143" y="39"/>
                      <a:pt x="33822" y="0"/>
                      <a:pt x="33507" y="0"/>
                    </a:cubicBezTo>
                    <a:cubicBezTo>
                      <a:pt x="31292" y="0"/>
                      <a:pt x="29406" y="1899"/>
                      <a:pt x="29520" y="4239"/>
                    </a:cubicBezTo>
                    <a:cubicBezTo>
                      <a:pt x="29608" y="6083"/>
                      <a:pt x="30945" y="7595"/>
                      <a:pt x="32750" y="7981"/>
                    </a:cubicBezTo>
                    <a:cubicBezTo>
                      <a:pt x="68953" y="15761"/>
                      <a:pt x="96019" y="85040"/>
                      <a:pt x="82253" y="127021"/>
                    </a:cubicBezTo>
                    <a:cubicBezTo>
                      <a:pt x="76593" y="144285"/>
                      <a:pt x="66014" y="152280"/>
                      <a:pt x="54384" y="152280"/>
                    </a:cubicBezTo>
                    <a:cubicBezTo>
                      <a:pt x="36936" y="152280"/>
                      <a:pt x="17122" y="134287"/>
                      <a:pt x="8002" y="102612"/>
                    </a:cubicBezTo>
                    <a:cubicBezTo>
                      <a:pt x="4427" y="90195"/>
                      <a:pt x="2701" y="75486"/>
                      <a:pt x="5191" y="62655"/>
                    </a:cubicBezTo>
                    <a:cubicBezTo>
                      <a:pt x="8544" y="45365"/>
                      <a:pt x="17665" y="37117"/>
                      <a:pt x="27937" y="37120"/>
                    </a:cubicBezTo>
                    <a:cubicBezTo>
                      <a:pt x="40939" y="37120"/>
                      <a:pt x="55784" y="50335"/>
                      <a:pt x="63094" y="75141"/>
                    </a:cubicBezTo>
                    <a:cubicBezTo>
                      <a:pt x="64857" y="81129"/>
                      <a:pt x="65986" y="87422"/>
                      <a:pt x="66333" y="93738"/>
                    </a:cubicBezTo>
                    <a:cubicBezTo>
                      <a:pt x="66396" y="94901"/>
                      <a:pt x="67152" y="95910"/>
                      <a:pt x="68263" y="96263"/>
                    </a:cubicBezTo>
                    <a:cubicBezTo>
                      <a:pt x="68550" y="96354"/>
                      <a:pt x="68835" y="96398"/>
                      <a:pt x="69115" y="96398"/>
                    </a:cubicBezTo>
                    <a:cubicBezTo>
                      <a:pt x="70674" y="96398"/>
                      <a:pt x="72019" y="95068"/>
                      <a:pt x="71898" y="93398"/>
                    </a:cubicBezTo>
                    <a:cubicBezTo>
                      <a:pt x="70838" y="78744"/>
                      <a:pt x="66157" y="63917"/>
                      <a:pt x="58919" y="51988"/>
                    </a:cubicBezTo>
                    <a:cubicBezTo>
                      <a:pt x="49274" y="36095"/>
                      <a:pt x="37952" y="29124"/>
                      <a:pt x="27884" y="29124"/>
                    </a:cubicBezTo>
                    <a:cubicBezTo>
                      <a:pt x="19549" y="29124"/>
                      <a:pt x="12075" y="33903"/>
                      <a:pt x="7123" y="42351"/>
                    </a:cubicBezTo>
                    <a:cubicBezTo>
                      <a:pt x="-11241" y="73691"/>
                      <a:pt x="7928" y="139618"/>
                      <a:pt x="41495" y="156182"/>
                    </a:cubicBezTo>
                    <a:cubicBezTo>
                      <a:pt x="46711" y="158756"/>
                      <a:pt x="51783" y="159982"/>
                      <a:pt x="56582" y="159982"/>
                    </a:cubicBezTo>
                    <a:cubicBezTo>
                      <a:pt x="63913" y="159982"/>
                      <a:pt x="70600" y="157114"/>
                      <a:pt x="76149" y="151804"/>
                    </a:cubicBezTo>
                    <a:cubicBezTo>
                      <a:pt x="88527" y="139963"/>
                      <a:pt x="92331" y="119479"/>
                      <a:pt x="92092" y="102353"/>
                    </a:cubicBezTo>
                    <a:close/>
                  </a:path>
                </a:pathLst>
              </a:custGeom>
              <a:solidFill>
                <a:srgbClr val="001965"/>
              </a:solidFill>
              <a:ln w="226" cap="flat">
                <a:noFill/>
                <a:prstDash val="solid"/>
                <a:miter/>
              </a:ln>
            </p:spPr>
            <p:txBody>
              <a:bodyPr rtlCol="0" anchor="ctr"/>
              <a:lstStyle/>
              <a:p>
                <a:endParaRPr lang="de-DE"/>
              </a:p>
            </p:txBody>
          </p:sp>
          <p:sp>
            <p:nvSpPr>
              <p:cNvPr id="203" name="Freihandform 202">
                <a:extLst>
                  <a:ext uri="{FF2B5EF4-FFF2-40B4-BE49-F238E27FC236}">
                    <a16:creationId xmlns:a16="http://schemas.microsoft.com/office/drawing/2014/main" id="{1EAC723D-2E9D-9075-6C3E-25E01CBBC8B5}"/>
                  </a:ext>
                </a:extLst>
              </p:cNvPr>
              <p:cNvSpPr/>
              <p:nvPr/>
            </p:nvSpPr>
            <p:spPr>
              <a:xfrm>
                <a:off x="10395978" y="3455679"/>
                <a:ext cx="96596" cy="164436"/>
              </a:xfrm>
              <a:custGeom>
                <a:avLst/>
                <a:gdLst>
                  <a:gd name="connsiteX0" fmla="*/ 96591 w 96596"/>
                  <a:gd name="connsiteY0" fmla="*/ 104552 h 164436"/>
                  <a:gd name="connsiteX1" fmla="*/ 75608 w 96596"/>
                  <a:gd name="connsiteY1" fmla="*/ 32559 h 164436"/>
                  <a:gd name="connsiteX2" fmla="*/ 41775 w 96596"/>
                  <a:gd name="connsiteY2" fmla="*/ 1617 h 164436"/>
                  <a:gd name="connsiteX3" fmla="*/ 37284 w 96596"/>
                  <a:gd name="connsiteY3" fmla="*/ 187 h 164436"/>
                  <a:gd name="connsiteX4" fmla="*/ 35782 w 96596"/>
                  <a:gd name="connsiteY4" fmla="*/ 0 h 164436"/>
                  <a:gd name="connsiteX5" fmla="*/ 31300 w 96596"/>
                  <a:gd name="connsiteY5" fmla="*/ 1938 h 164436"/>
                  <a:gd name="connsiteX6" fmla="*/ 29571 w 96596"/>
                  <a:gd name="connsiteY6" fmla="*/ 6573 h 164436"/>
                  <a:gd name="connsiteX7" fmla="*/ 34558 w 96596"/>
                  <a:gd name="connsiteY7" fmla="*/ 12385 h 164436"/>
                  <a:gd name="connsiteX8" fmla="*/ 57651 w 96596"/>
                  <a:gd name="connsiteY8" fmla="*/ 26943 h 164436"/>
                  <a:gd name="connsiteX9" fmla="*/ 69390 w 96596"/>
                  <a:gd name="connsiteY9" fmla="*/ 43195 h 164436"/>
                  <a:gd name="connsiteX10" fmla="*/ 82411 w 96596"/>
                  <a:gd name="connsiteY10" fmla="*/ 128554 h 164436"/>
                  <a:gd name="connsiteX11" fmla="*/ 56656 w 96596"/>
                  <a:gd name="connsiteY11" fmla="*/ 152280 h 164436"/>
                  <a:gd name="connsiteX12" fmla="*/ 12415 w 96596"/>
                  <a:gd name="connsiteY12" fmla="*/ 104224 h 164436"/>
                  <a:gd name="connsiteX13" fmla="*/ 9648 w 96596"/>
                  <a:gd name="connsiteY13" fmla="*/ 65307 h 164436"/>
                  <a:gd name="connsiteX14" fmla="*/ 30210 w 96596"/>
                  <a:gd name="connsiteY14" fmla="*/ 41574 h 164436"/>
                  <a:gd name="connsiteX15" fmla="*/ 63228 w 96596"/>
                  <a:gd name="connsiteY15" fmla="*/ 77997 h 164436"/>
                  <a:gd name="connsiteX16" fmla="*/ 66380 w 96596"/>
                  <a:gd name="connsiteY16" fmla="*/ 96088 h 164436"/>
                  <a:gd name="connsiteX17" fmla="*/ 69858 w 96596"/>
                  <a:gd name="connsiteY17" fmla="*/ 100611 h 164436"/>
                  <a:gd name="connsiteX18" fmla="*/ 71385 w 96596"/>
                  <a:gd name="connsiteY18" fmla="*/ 100850 h 164436"/>
                  <a:gd name="connsiteX19" fmla="*/ 75059 w 96596"/>
                  <a:gd name="connsiteY19" fmla="*/ 99242 h 164436"/>
                  <a:gd name="connsiteX20" fmla="*/ 76388 w 96596"/>
                  <a:gd name="connsiteY20" fmla="*/ 95463 h 164436"/>
                  <a:gd name="connsiteX21" fmla="*/ 63091 w 96596"/>
                  <a:gd name="connsiteY21" fmla="*/ 53061 h 164436"/>
                  <a:gd name="connsiteX22" fmla="*/ 37068 w 96596"/>
                  <a:gd name="connsiteY22" fmla="*/ 30114 h 164436"/>
                  <a:gd name="connsiteX23" fmla="*/ 30152 w 96596"/>
                  <a:gd name="connsiteY23" fmla="*/ 29127 h 164436"/>
                  <a:gd name="connsiteX24" fmla="*/ 7468 w 96596"/>
                  <a:gd name="connsiteY24" fmla="*/ 43454 h 164436"/>
                  <a:gd name="connsiteX25" fmla="*/ 5033 w 96596"/>
                  <a:gd name="connsiteY25" fmla="*/ 107890 h 164436"/>
                  <a:gd name="connsiteX26" fmla="*/ 42775 w 96596"/>
                  <a:gd name="connsiteY26" fmla="*/ 160405 h 164436"/>
                  <a:gd name="connsiteX27" fmla="*/ 58848 w 96596"/>
                  <a:gd name="connsiteY27" fmla="*/ 164436 h 164436"/>
                  <a:gd name="connsiteX28" fmla="*/ 79900 w 96596"/>
                  <a:gd name="connsiteY28" fmla="*/ 155692 h 164436"/>
                  <a:gd name="connsiteX29" fmla="*/ 79956 w 96596"/>
                  <a:gd name="connsiteY29" fmla="*/ 155641 h 164436"/>
                  <a:gd name="connsiteX30" fmla="*/ 96586 w 96596"/>
                  <a:gd name="connsiteY30" fmla="*/ 104552 h 164436"/>
                  <a:gd name="connsiteX31" fmla="*/ 58852 w 96596"/>
                  <a:gd name="connsiteY31" fmla="*/ 162211 h 164436"/>
                  <a:gd name="connsiteX32" fmla="*/ 43765 w 96596"/>
                  <a:gd name="connsiteY32" fmla="*/ 158412 h 164436"/>
                  <a:gd name="connsiteX33" fmla="*/ 9393 w 96596"/>
                  <a:gd name="connsiteY33" fmla="*/ 44580 h 164436"/>
                  <a:gd name="connsiteX34" fmla="*/ 30154 w 96596"/>
                  <a:gd name="connsiteY34" fmla="*/ 31354 h 164436"/>
                  <a:gd name="connsiteX35" fmla="*/ 61189 w 96596"/>
                  <a:gd name="connsiteY35" fmla="*/ 54218 h 164436"/>
                  <a:gd name="connsiteX36" fmla="*/ 74169 w 96596"/>
                  <a:gd name="connsiteY36" fmla="*/ 95627 h 164436"/>
                  <a:gd name="connsiteX37" fmla="*/ 71385 w 96596"/>
                  <a:gd name="connsiteY37" fmla="*/ 98627 h 164436"/>
                  <a:gd name="connsiteX38" fmla="*/ 70533 w 96596"/>
                  <a:gd name="connsiteY38" fmla="*/ 98493 h 164436"/>
                  <a:gd name="connsiteX39" fmla="*/ 68603 w 96596"/>
                  <a:gd name="connsiteY39" fmla="*/ 95967 h 164436"/>
                  <a:gd name="connsiteX40" fmla="*/ 65364 w 96596"/>
                  <a:gd name="connsiteY40" fmla="*/ 77371 h 164436"/>
                  <a:gd name="connsiteX41" fmla="*/ 30207 w 96596"/>
                  <a:gd name="connsiteY41" fmla="*/ 39349 h 164436"/>
                  <a:gd name="connsiteX42" fmla="*/ 7461 w 96596"/>
                  <a:gd name="connsiteY42" fmla="*/ 64884 h 164436"/>
                  <a:gd name="connsiteX43" fmla="*/ 10272 w 96596"/>
                  <a:gd name="connsiteY43" fmla="*/ 104841 h 164436"/>
                  <a:gd name="connsiteX44" fmla="*/ 56654 w 96596"/>
                  <a:gd name="connsiteY44" fmla="*/ 154510 h 164436"/>
                  <a:gd name="connsiteX45" fmla="*/ 84524 w 96596"/>
                  <a:gd name="connsiteY45" fmla="*/ 129250 h 164436"/>
                  <a:gd name="connsiteX46" fmla="*/ 35020 w 96596"/>
                  <a:gd name="connsiteY46" fmla="*/ 10211 h 164436"/>
                  <a:gd name="connsiteX47" fmla="*/ 31790 w 96596"/>
                  <a:gd name="connsiteY47" fmla="*/ 6469 h 164436"/>
                  <a:gd name="connsiteX48" fmla="*/ 35777 w 96596"/>
                  <a:gd name="connsiteY48" fmla="*/ 2229 h 164436"/>
                  <a:gd name="connsiteX49" fmla="*/ 36737 w 96596"/>
                  <a:gd name="connsiteY49" fmla="*/ 2350 h 164436"/>
                  <a:gd name="connsiteX50" fmla="*/ 73720 w 96596"/>
                  <a:gd name="connsiteY50" fmla="*/ 33748 h 164436"/>
                  <a:gd name="connsiteX51" fmla="*/ 94360 w 96596"/>
                  <a:gd name="connsiteY51" fmla="*/ 104587 h 164436"/>
                  <a:gd name="connsiteX52" fmla="*/ 78417 w 96596"/>
                  <a:gd name="connsiteY52" fmla="*/ 154038 h 164436"/>
                  <a:gd name="connsiteX53" fmla="*/ 58850 w 96596"/>
                  <a:gd name="connsiteY53" fmla="*/ 162216 h 16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6596" h="164436">
                    <a:moveTo>
                      <a:pt x="96591" y="104552"/>
                    </a:moveTo>
                    <a:cubicBezTo>
                      <a:pt x="96239" y="79408"/>
                      <a:pt x="88592" y="53168"/>
                      <a:pt x="75608" y="32559"/>
                    </a:cubicBezTo>
                    <a:cubicBezTo>
                      <a:pt x="63219" y="12896"/>
                      <a:pt x="50321" y="4882"/>
                      <a:pt x="41775" y="1617"/>
                    </a:cubicBezTo>
                    <a:cubicBezTo>
                      <a:pt x="40100" y="976"/>
                      <a:pt x="38586" y="516"/>
                      <a:pt x="37284" y="187"/>
                    </a:cubicBezTo>
                    <a:cubicBezTo>
                      <a:pt x="36791" y="65"/>
                      <a:pt x="36286" y="0"/>
                      <a:pt x="35782" y="0"/>
                    </a:cubicBezTo>
                    <a:cubicBezTo>
                      <a:pt x="34106" y="0"/>
                      <a:pt x="32473" y="705"/>
                      <a:pt x="31300" y="1938"/>
                    </a:cubicBezTo>
                    <a:cubicBezTo>
                      <a:pt x="30101" y="3194"/>
                      <a:pt x="29488" y="4841"/>
                      <a:pt x="29571" y="6573"/>
                    </a:cubicBezTo>
                    <a:cubicBezTo>
                      <a:pt x="29708" y="9392"/>
                      <a:pt x="31758" y="11783"/>
                      <a:pt x="34558" y="12385"/>
                    </a:cubicBezTo>
                    <a:cubicBezTo>
                      <a:pt x="42543" y="14101"/>
                      <a:pt x="50434" y="19131"/>
                      <a:pt x="57651" y="26943"/>
                    </a:cubicBezTo>
                    <a:cubicBezTo>
                      <a:pt x="61826" y="31463"/>
                      <a:pt x="65778" y="36907"/>
                      <a:pt x="69390" y="43195"/>
                    </a:cubicBezTo>
                    <a:cubicBezTo>
                      <a:pt x="84762" y="69954"/>
                      <a:pt x="90114" y="105054"/>
                      <a:pt x="82411" y="128554"/>
                    </a:cubicBezTo>
                    <a:cubicBezTo>
                      <a:pt x="77394" y="143855"/>
                      <a:pt x="68247" y="152280"/>
                      <a:pt x="56656" y="152280"/>
                    </a:cubicBezTo>
                    <a:cubicBezTo>
                      <a:pt x="38753" y="152280"/>
                      <a:pt x="20560" y="132518"/>
                      <a:pt x="12415" y="104224"/>
                    </a:cubicBezTo>
                    <a:cubicBezTo>
                      <a:pt x="10113" y="96231"/>
                      <a:pt x="6695" y="80544"/>
                      <a:pt x="9648" y="65307"/>
                    </a:cubicBezTo>
                    <a:cubicBezTo>
                      <a:pt x="12528" y="50446"/>
                      <a:pt x="20216" y="41574"/>
                      <a:pt x="30210" y="41574"/>
                    </a:cubicBezTo>
                    <a:cubicBezTo>
                      <a:pt x="41305" y="41574"/>
                      <a:pt x="55816" y="52837"/>
                      <a:pt x="63228" y="77997"/>
                    </a:cubicBezTo>
                    <a:cubicBezTo>
                      <a:pt x="64989" y="83978"/>
                      <a:pt x="66051" y="90063"/>
                      <a:pt x="66380" y="96088"/>
                    </a:cubicBezTo>
                    <a:cubicBezTo>
                      <a:pt x="66495" y="98202"/>
                      <a:pt x="67861" y="99978"/>
                      <a:pt x="69858" y="100611"/>
                    </a:cubicBezTo>
                    <a:cubicBezTo>
                      <a:pt x="70355" y="100769"/>
                      <a:pt x="70869" y="100850"/>
                      <a:pt x="71385" y="100850"/>
                    </a:cubicBezTo>
                    <a:cubicBezTo>
                      <a:pt x="72769" y="100850"/>
                      <a:pt x="74108" y="100264"/>
                      <a:pt x="75059" y="99242"/>
                    </a:cubicBezTo>
                    <a:cubicBezTo>
                      <a:pt x="76017" y="98213"/>
                      <a:pt x="76489" y="96869"/>
                      <a:pt x="76388" y="95463"/>
                    </a:cubicBezTo>
                    <a:cubicBezTo>
                      <a:pt x="75302" y="80463"/>
                      <a:pt x="70582" y="65404"/>
                      <a:pt x="63091" y="53061"/>
                    </a:cubicBezTo>
                    <a:cubicBezTo>
                      <a:pt x="53889" y="37897"/>
                      <a:pt x="44274" y="32131"/>
                      <a:pt x="37068" y="30114"/>
                    </a:cubicBezTo>
                    <a:cubicBezTo>
                      <a:pt x="34377" y="29360"/>
                      <a:pt x="32022" y="29127"/>
                      <a:pt x="30152" y="29127"/>
                    </a:cubicBezTo>
                    <a:cubicBezTo>
                      <a:pt x="21072" y="29127"/>
                      <a:pt x="12804" y="34349"/>
                      <a:pt x="7468" y="43454"/>
                    </a:cubicBezTo>
                    <a:cubicBezTo>
                      <a:pt x="-1543" y="58834"/>
                      <a:pt x="-2455" y="82921"/>
                      <a:pt x="5033" y="107890"/>
                    </a:cubicBezTo>
                    <a:cubicBezTo>
                      <a:pt x="12503" y="132796"/>
                      <a:pt x="26611" y="152428"/>
                      <a:pt x="42775" y="160405"/>
                    </a:cubicBezTo>
                    <a:cubicBezTo>
                      <a:pt x="48194" y="163079"/>
                      <a:pt x="53602" y="164436"/>
                      <a:pt x="58848" y="164436"/>
                    </a:cubicBezTo>
                    <a:cubicBezTo>
                      <a:pt x="66618" y="164436"/>
                      <a:pt x="73896" y="161411"/>
                      <a:pt x="79900" y="155692"/>
                    </a:cubicBezTo>
                    <a:cubicBezTo>
                      <a:pt x="79919" y="155673"/>
                      <a:pt x="79937" y="155659"/>
                      <a:pt x="79956" y="155641"/>
                    </a:cubicBezTo>
                    <a:cubicBezTo>
                      <a:pt x="95402" y="140862"/>
                      <a:pt x="96732" y="114990"/>
                      <a:pt x="96586" y="104552"/>
                    </a:cubicBezTo>
                    <a:close/>
                    <a:moveTo>
                      <a:pt x="58852" y="162211"/>
                    </a:moveTo>
                    <a:cubicBezTo>
                      <a:pt x="54055" y="162211"/>
                      <a:pt x="48981" y="160983"/>
                      <a:pt x="43765" y="158412"/>
                    </a:cubicBezTo>
                    <a:cubicBezTo>
                      <a:pt x="10201" y="141848"/>
                      <a:pt x="-8971" y="75921"/>
                      <a:pt x="9393" y="44580"/>
                    </a:cubicBezTo>
                    <a:cubicBezTo>
                      <a:pt x="14345" y="36132"/>
                      <a:pt x="21819" y="31354"/>
                      <a:pt x="30154" y="31354"/>
                    </a:cubicBezTo>
                    <a:cubicBezTo>
                      <a:pt x="40222" y="31354"/>
                      <a:pt x="51545" y="38325"/>
                      <a:pt x="61189" y="54218"/>
                    </a:cubicBezTo>
                    <a:cubicBezTo>
                      <a:pt x="68428" y="66147"/>
                      <a:pt x="73109" y="80972"/>
                      <a:pt x="74169" y="95627"/>
                    </a:cubicBezTo>
                    <a:cubicBezTo>
                      <a:pt x="74289" y="97300"/>
                      <a:pt x="72944" y="98627"/>
                      <a:pt x="71385" y="98627"/>
                    </a:cubicBezTo>
                    <a:cubicBezTo>
                      <a:pt x="71105" y="98627"/>
                      <a:pt x="70818" y="98585"/>
                      <a:pt x="70533" y="98493"/>
                    </a:cubicBezTo>
                    <a:cubicBezTo>
                      <a:pt x="69423" y="98139"/>
                      <a:pt x="68666" y="97131"/>
                      <a:pt x="68603" y="95967"/>
                    </a:cubicBezTo>
                    <a:cubicBezTo>
                      <a:pt x="68259" y="89651"/>
                      <a:pt x="67129" y="83358"/>
                      <a:pt x="65364" y="77371"/>
                    </a:cubicBezTo>
                    <a:cubicBezTo>
                      <a:pt x="58056" y="52564"/>
                      <a:pt x="43212" y="39351"/>
                      <a:pt x="30207" y="39349"/>
                    </a:cubicBezTo>
                    <a:cubicBezTo>
                      <a:pt x="19936" y="39349"/>
                      <a:pt x="10811" y="47594"/>
                      <a:pt x="7461" y="64884"/>
                    </a:cubicBezTo>
                    <a:cubicBezTo>
                      <a:pt x="4973" y="77713"/>
                      <a:pt x="6700" y="92424"/>
                      <a:pt x="10272" y="104841"/>
                    </a:cubicBezTo>
                    <a:cubicBezTo>
                      <a:pt x="19392" y="136517"/>
                      <a:pt x="39204" y="154510"/>
                      <a:pt x="56654" y="154510"/>
                    </a:cubicBezTo>
                    <a:cubicBezTo>
                      <a:pt x="68284" y="154510"/>
                      <a:pt x="78864" y="146515"/>
                      <a:pt x="84524" y="129250"/>
                    </a:cubicBezTo>
                    <a:cubicBezTo>
                      <a:pt x="98290" y="87269"/>
                      <a:pt x="71223" y="17991"/>
                      <a:pt x="35020" y="10211"/>
                    </a:cubicBezTo>
                    <a:cubicBezTo>
                      <a:pt x="33216" y="9822"/>
                      <a:pt x="31878" y="8310"/>
                      <a:pt x="31790" y="6469"/>
                    </a:cubicBezTo>
                    <a:cubicBezTo>
                      <a:pt x="31677" y="4128"/>
                      <a:pt x="33563" y="2229"/>
                      <a:pt x="35777" y="2229"/>
                    </a:cubicBezTo>
                    <a:cubicBezTo>
                      <a:pt x="36092" y="2229"/>
                      <a:pt x="36413" y="2269"/>
                      <a:pt x="36737" y="2350"/>
                    </a:cubicBezTo>
                    <a:cubicBezTo>
                      <a:pt x="52167" y="6217"/>
                      <a:pt x="65204" y="20232"/>
                      <a:pt x="73720" y="33748"/>
                    </a:cubicBezTo>
                    <a:cubicBezTo>
                      <a:pt x="85935" y="53135"/>
                      <a:pt x="94002" y="78922"/>
                      <a:pt x="94360" y="104587"/>
                    </a:cubicBezTo>
                    <a:cubicBezTo>
                      <a:pt x="94599" y="121713"/>
                      <a:pt x="90795" y="142197"/>
                      <a:pt x="78417" y="154038"/>
                    </a:cubicBezTo>
                    <a:cubicBezTo>
                      <a:pt x="72866" y="159348"/>
                      <a:pt x="66181" y="162216"/>
                      <a:pt x="58850" y="162216"/>
                    </a:cubicBezTo>
                    <a:close/>
                  </a:path>
                </a:pathLst>
              </a:custGeom>
              <a:solidFill>
                <a:srgbClr val="001965"/>
              </a:solidFill>
              <a:ln w="226" cap="flat">
                <a:noFill/>
                <a:prstDash val="solid"/>
                <a:miter/>
              </a:ln>
            </p:spPr>
            <p:txBody>
              <a:bodyPr rtlCol="0" anchor="ctr"/>
              <a:lstStyle/>
              <a:p>
                <a:endParaRPr lang="de-DE"/>
              </a:p>
            </p:txBody>
          </p:sp>
          <p:sp>
            <p:nvSpPr>
              <p:cNvPr id="204" name="Freihandform 203">
                <a:extLst>
                  <a:ext uri="{FF2B5EF4-FFF2-40B4-BE49-F238E27FC236}">
                    <a16:creationId xmlns:a16="http://schemas.microsoft.com/office/drawing/2014/main" id="{39651D59-7ADF-2A34-16DD-C9B4B3833575}"/>
                  </a:ext>
                </a:extLst>
              </p:cNvPr>
              <p:cNvSpPr/>
              <p:nvPr/>
            </p:nvSpPr>
            <p:spPr>
              <a:xfrm>
                <a:off x="10413479" y="3331306"/>
                <a:ext cx="274666" cy="280066"/>
              </a:xfrm>
              <a:custGeom>
                <a:avLst/>
                <a:gdLst>
                  <a:gd name="connsiteX0" fmla="*/ 245899 w 274666"/>
                  <a:gd name="connsiteY0" fmla="*/ 129766 h 280066"/>
                  <a:gd name="connsiteX1" fmla="*/ 244594 w 274666"/>
                  <a:gd name="connsiteY1" fmla="*/ 129766 h 280066"/>
                  <a:gd name="connsiteX2" fmla="*/ 228713 w 274666"/>
                  <a:gd name="connsiteY2" fmla="*/ 123186 h 280066"/>
                  <a:gd name="connsiteX3" fmla="*/ 222151 w 274666"/>
                  <a:gd name="connsiteY3" fmla="*/ 107307 h 280066"/>
                  <a:gd name="connsiteX4" fmla="*/ 222151 w 274666"/>
                  <a:gd name="connsiteY4" fmla="*/ 85343 h 280066"/>
                  <a:gd name="connsiteX5" fmla="*/ 222678 w 274666"/>
                  <a:gd name="connsiteY5" fmla="*/ 85343 h 280066"/>
                  <a:gd name="connsiteX6" fmla="*/ 223953 w 274666"/>
                  <a:gd name="connsiteY6" fmla="*/ 84068 h 280066"/>
                  <a:gd name="connsiteX7" fmla="*/ 223953 w 274666"/>
                  <a:gd name="connsiteY7" fmla="*/ 78934 h 280066"/>
                  <a:gd name="connsiteX8" fmla="*/ 227279 w 274666"/>
                  <a:gd name="connsiteY8" fmla="*/ 74544 h 280066"/>
                  <a:gd name="connsiteX9" fmla="*/ 227279 w 274666"/>
                  <a:gd name="connsiteY9" fmla="*/ 64327 h 280066"/>
                  <a:gd name="connsiteX10" fmla="*/ 239531 w 274666"/>
                  <a:gd name="connsiteY10" fmla="*/ 56549 h 280066"/>
                  <a:gd name="connsiteX11" fmla="*/ 249238 w 274666"/>
                  <a:gd name="connsiteY11" fmla="*/ 33125 h 280066"/>
                  <a:gd name="connsiteX12" fmla="*/ 239531 w 274666"/>
                  <a:gd name="connsiteY12" fmla="*/ 9702 h 280066"/>
                  <a:gd name="connsiteX13" fmla="*/ 216095 w 274666"/>
                  <a:gd name="connsiteY13" fmla="*/ 0 h 280066"/>
                  <a:gd name="connsiteX14" fmla="*/ 192661 w 274666"/>
                  <a:gd name="connsiteY14" fmla="*/ 9702 h 280066"/>
                  <a:gd name="connsiteX15" fmla="*/ 182954 w 274666"/>
                  <a:gd name="connsiteY15" fmla="*/ 33125 h 280066"/>
                  <a:gd name="connsiteX16" fmla="*/ 192661 w 274666"/>
                  <a:gd name="connsiteY16" fmla="*/ 56549 h 280066"/>
                  <a:gd name="connsiteX17" fmla="*/ 209785 w 274666"/>
                  <a:gd name="connsiteY17" fmla="*/ 65650 h 280066"/>
                  <a:gd name="connsiteX18" fmla="*/ 209785 w 274666"/>
                  <a:gd name="connsiteY18" fmla="*/ 74544 h 280066"/>
                  <a:gd name="connsiteX19" fmla="*/ 214056 w 274666"/>
                  <a:gd name="connsiteY19" fmla="*/ 79101 h 280066"/>
                  <a:gd name="connsiteX20" fmla="*/ 214056 w 274666"/>
                  <a:gd name="connsiteY20" fmla="*/ 84068 h 280066"/>
                  <a:gd name="connsiteX21" fmla="*/ 215331 w 274666"/>
                  <a:gd name="connsiteY21" fmla="*/ 85343 h 280066"/>
                  <a:gd name="connsiteX22" fmla="*/ 215841 w 274666"/>
                  <a:gd name="connsiteY22" fmla="*/ 85343 h 280066"/>
                  <a:gd name="connsiteX23" fmla="*/ 215841 w 274666"/>
                  <a:gd name="connsiteY23" fmla="*/ 107302 h 280066"/>
                  <a:gd name="connsiteX24" fmla="*/ 224250 w 274666"/>
                  <a:gd name="connsiteY24" fmla="*/ 127645 h 280066"/>
                  <a:gd name="connsiteX25" fmla="*/ 244599 w 274666"/>
                  <a:gd name="connsiteY25" fmla="*/ 136073 h 280066"/>
                  <a:gd name="connsiteX26" fmla="*/ 245904 w 274666"/>
                  <a:gd name="connsiteY26" fmla="*/ 136073 h 280066"/>
                  <a:gd name="connsiteX27" fmla="*/ 268357 w 274666"/>
                  <a:gd name="connsiteY27" fmla="*/ 158513 h 280066"/>
                  <a:gd name="connsiteX28" fmla="*/ 261771 w 274666"/>
                  <a:gd name="connsiteY28" fmla="*/ 174395 h 280066"/>
                  <a:gd name="connsiteX29" fmla="*/ 245911 w 274666"/>
                  <a:gd name="connsiteY29" fmla="*/ 180954 h 280066"/>
                  <a:gd name="connsiteX30" fmla="*/ 244599 w 274666"/>
                  <a:gd name="connsiteY30" fmla="*/ 180954 h 280066"/>
                  <a:gd name="connsiteX31" fmla="*/ 152981 w 274666"/>
                  <a:gd name="connsiteY31" fmla="*/ 211195 h 280066"/>
                  <a:gd name="connsiteX32" fmla="*/ 149700 w 274666"/>
                  <a:gd name="connsiteY32" fmla="*/ 213628 h 280066"/>
                  <a:gd name="connsiteX33" fmla="*/ 150290 w 274666"/>
                  <a:gd name="connsiteY33" fmla="*/ 205950 h 280066"/>
                  <a:gd name="connsiteX34" fmla="*/ 182885 w 274666"/>
                  <a:gd name="connsiteY34" fmla="*/ 146820 h 280066"/>
                  <a:gd name="connsiteX35" fmla="*/ 82636 w 274666"/>
                  <a:gd name="connsiteY35" fmla="*/ 100378 h 280066"/>
                  <a:gd name="connsiteX36" fmla="*/ 7045 w 274666"/>
                  <a:gd name="connsiteY36" fmla="*/ 63316 h 280066"/>
                  <a:gd name="connsiteX37" fmla="*/ 41722 w 274666"/>
                  <a:gd name="connsiteY37" fmla="*/ 11927 h 280066"/>
                  <a:gd name="connsiteX38" fmla="*/ 90452 w 274666"/>
                  <a:gd name="connsiteY38" fmla="*/ 21027 h 280066"/>
                  <a:gd name="connsiteX39" fmla="*/ 92845 w 274666"/>
                  <a:gd name="connsiteY39" fmla="*/ 23467 h 280066"/>
                  <a:gd name="connsiteX40" fmla="*/ 92921 w 274666"/>
                  <a:gd name="connsiteY40" fmla="*/ 25399 h 280066"/>
                  <a:gd name="connsiteX41" fmla="*/ 96938 w 274666"/>
                  <a:gd name="connsiteY41" fmla="*/ 29492 h 280066"/>
                  <a:gd name="connsiteX42" fmla="*/ 112873 w 274666"/>
                  <a:gd name="connsiteY42" fmla="*/ 67565 h 280066"/>
                  <a:gd name="connsiteX43" fmla="*/ 154536 w 274666"/>
                  <a:gd name="connsiteY43" fmla="*/ 81850 h 280066"/>
                  <a:gd name="connsiteX44" fmla="*/ 141069 w 274666"/>
                  <a:gd name="connsiteY44" fmla="*/ 39937 h 280066"/>
                  <a:gd name="connsiteX45" fmla="*/ 103300 w 274666"/>
                  <a:gd name="connsiteY45" fmla="*/ 23259 h 280066"/>
                  <a:gd name="connsiteX46" fmla="*/ 101985 w 274666"/>
                  <a:gd name="connsiteY46" fmla="*/ 21920 h 280066"/>
                  <a:gd name="connsiteX47" fmla="*/ 103536 w 274666"/>
                  <a:gd name="connsiteY47" fmla="*/ 20401 h 280066"/>
                  <a:gd name="connsiteX48" fmla="*/ 104128 w 274666"/>
                  <a:gd name="connsiteY48" fmla="*/ 21007 h 280066"/>
                  <a:gd name="connsiteX49" fmla="*/ 105292 w 274666"/>
                  <a:gd name="connsiteY49" fmla="*/ 21018 h 280066"/>
                  <a:gd name="connsiteX50" fmla="*/ 105729 w 274666"/>
                  <a:gd name="connsiteY50" fmla="*/ 20590 h 280066"/>
                  <a:gd name="connsiteX51" fmla="*/ 105757 w 274666"/>
                  <a:gd name="connsiteY51" fmla="*/ 17896 h 280066"/>
                  <a:gd name="connsiteX52" fmla="*/ 103748 w 274666"/>
                  <a:gd name="connsiteY52" fmla="*/ 15847 h 280066"/>
                  <a:gd name="connsiteX53" fmla="*/ 101053 w 274666"/>
                  <a:gd name="connsiteY53" fmla="*/ 15819 h 280066"/>
                  <a:gd name="connsiteX54" fmla="*/ 100615 w 274666"/>
                  <a:gd name="connsiteY54" fmla="*/ 16247 h 280066"/>
                  <a:gd name="connsiteX55" fmla="*/ 100604 w 274666"/>
                  <a:gd name="connsiteY55" fmla="*/ 17410 h 280066"/>
                  <a:gd name="connsiteX56" fmla="*/ 101196 w 274666"/>
                  <a:gd name="connsiteY56" fmla="*/ 18016 h 280066"/>
                  <a:gd name="connsiteX57" fmla="*/ 99646 w 274666"/>
                  <a:gd name="connsiteY57" fmla="*/ 19536 h 280066"/>
                  <a:gd name="connsiteX58" fmla="*/ 99282 w 274666"/>
                  <a:gd name="connsiteY58" fmla="*/ 19166 h 280066"/>
                  <a:gd name="connsiteX59" fmla="*/ 97353 w 274666"/>
                  <a:gd name="connsiteY59" fmla="*/ 19052 h 280066"/>
                  <a:gd name="connsiteX60" fmla="*/ 94585 w 274666"/>
                  <a:gd name="connsiteY60" fmla="*/ 16259 h 280066"/>
                  <a:gd name="connsiteX61" fmla="*/ 40218 w 274666"/>
                  <a:gd name="connsiteY61" fmla="*/ 5805 h 280066"/>
                  <a:gd name="connsiteX62" fmla="*/ 834 w 274666"/>
                  <a:gd name="connsiteY62" fmla="*/ 64496 h 280066"/>
                  <a:gd name="connsiteX63" fmla="*/ 83476 w 274666"/>
                  <a:gd name="connsiteY63" fmla="*/ 106634 h 280066"/>
                  <a:gd name="connsiteX64" fmla="*/ 176681 w 274666"/>
                  <a:gd name="connsiteY64" fmla="*/ 148034 h 280066"/>
                  <a:gd name="connsiteX65" fmla="*/ 150216 w 274666"/>
                  <a:gd name="connsiteY65" fmla="*/ 198878 h 280066"/>
                  <a:gd name="connsiteX66" fmla="*/ 92792 w 274666"/>
                  <a:gd name="connsiteY66" fmla="*/ 118454 h 280066"/>
                  <a:gd name="connsiteX67" fmla="*/ 24277 w 274666"/>
                  <a:gd name="connsiteY67" fmla="*/ 125991 h 280066"/>
                  <a:gd name="connsiteX68" fmla="*/ 58110 w 274666"/>
                  <a:gd name="connsiteY68" fmla="*/ 156934 h 280066"/>
                  <a:gd name="connsiteX69" fmla="*/ 79093 w 274666"/>
                  <a:gd name="connsiteY69" fmla="*/ 228927 h 280066"/>
                  <a:gd name="connsiteX70" fmla="*/ 62462 w 274666"/>
                  <a:gd name="connsiteY70" fmla="*/ 280016 h 280066"/>
                  <a:gd name="connsiteX71" fmla="*/ 62407 w 274666"/>
                  <a:gd name="connsiteY71" fmla="*/ 280067 h 280066"/>
                  <a:gd name="connsiteX72" fmla="*/ 129420 w 274666"/>
                  <a:gd name="connsiteY72" fmla="*/ 251412 h 280066"/>
                  <a:gd name="connsiteX73" fmla="*/ 147969 w 274666"/>
                  <a:gd name="connsiteY73" fmla="*/ 222764 h 280066"/>
                  <a:gd name="connsiteX74" fmla="*/ 156737 w 274666"/>
                  <a:gd name="connsiteY74" fmla="*/ 216267 h 280066"/>
                  <a:gd name="connsiteX75" fmla="*/ 244590 w 274666"/>
                  <a:gd name="connsiteY75" fmla="*/ 187268 h 280066"/>
                  <a:gd name="connsiteX76" fmla="*/ 245911 w 274666"/>
                  <a:gd name="connsiteY76" fmla="*/ 187268 h 280066"/>
                  <a:gd name="connsiteX77" fmla="*/ 266228 w 274666"/>
                  <a:gd name="connsiteY77" fmla="*/ 178863 h 280066"/>
                  <a:gd name="connsiteX78" fmla="*/ 274667 w 274666"/>
                  <a:gd name="connsiteY78" fmla="*/ 158516 h 280066"/>
                  <a:gd name="connsiteX79" fmla="*/ 245902 w 274666"/>
                  <a:gd name="connsiteY79" fmla="*/ 129766 h 280066"/>
                  <a:gd name="connsiteX80" fmla="*/ 189264 w 274666"/>
                  <a:gd name="connsiteY80" fmla="*/ 33128 h 280066"/>
                  <a:gd name="connsiteX81" fmla="*/ 197123 w 274666"/>
                  <a:gd name="connsiteY81" fmla="*/ 14166 h 280066"/>
                  <a:gd name="connsiteX82" fmla="*/ 216093 w 274666"/>
                  <a:gd name="connsiteY82" fmla="*/ 6311 h 280066"/>
                  <a:gd name="connsiteX83" fmla="*/ 235065 w 274666"/>
                  <a:gd name="connsiteY83" fmla="*/ 14166 h 280066"/>
                  <a:gd name="connsiteX84" fmla="*/ 242923 w 274666"/>
                  <a:gd name="connsiteY84" fmla="*/ 33128 h 280066"/>
                  <a:gd name="connsiteX85" fmla="*/ 235065 w 274666"/>
                  <a:gd name="connsiteY85" fmla="*/ 52090 h 280066"/>
                  <a:gd name="connsiteX86" fmla="*/ 216093 w 274666"/>
                  <a:gd name="connsiteY86" fmla="*/ 59944 h 280066"/>
                  <a:gd name="connsiteX87" fmla="*/ 197123 w 274666"/>
                  <a:gd name="connsiteY87" fmla="*/ 52090 h 280066"/>
                  <a:gd name="connsiteX88" fmla="*/ 189264 w 274666"/>
                  <a:gd name="connsiteY88" fmla="*/ 33128 h 280066"/>
                  <a:gd name="connsiteX89" fmla="*/ 108420 w 274666"/>
                  <a:gd name="connsiteY89" fmla="*/ 29108 h 280066"/>
                  <a:gd name="connsiteX90" fmla="*/ 109867 w 274666"/>
                  <a:gd name="connsiteY90" fmla="*/ 29191 h 280066"/>
                  <a:gd name="connsiteX91" fmla="*/ 106856 w 274666"/>
                  <a:gd name="connsiteY91" fmla="*/ 30417 h 280066"/>
                  <a:gd name="connsiteX92" fmla="*/ 106646 w 274666"/>
                  <a:gd name="connsiteY92" fmla="*/ 41606 h 280066"/>
                  <a:gd name="connsiteX93" fmla="*/ 120416 w 274666"/>
                  <a:gd name="connsiteY93" fmla="*/ 62891 h 280066"/>
                  <a:gd name="connsiteX94" fmla="*/ 146835 w 274666"/>
                  <a:gd name="connsiteY94" fmla="*/ 78310 h 280066"/>
                  <a:gd name="connsiteX95" fmla="*/ 145498 w 274666"/>
                  <a:gd name="connsiteY95" fmla="*/ 78393 h 280066"/>
                  <a:gd name="connsiteX96" fmla="*/ 117632 w 274666"/>
                  <a:gd name="connsiteY96" fmla="*/ 62891 h 280066"/>
                  <a:gd name="connsiteX97" fmla="*/ 103862 w 274666"/>
                  <a:gd name="connsiteY97" fmla="*/ 41606 h 280066"/>
                  <a:gd name="connsiteX98" fmla="*/ 104072 w 274666"/>
                  <a:gd name="connsiteY98" fmla="*/ 30417 h 280066"/>
                  <a:gd name="connsiteX99" fmla="*/ 108420 w 274666"/>
                  <a:gd name="connsiteY99" fmla="*/ 29108 h 2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74666" h="280066">
                    <a:moveTo>
                      <a:pt x="245899" y="129766"/>
                    </a:moveTo>
                    <a:lnTo>
                      <a:pt x="244594" y="129766"/>
                    </a:lnTo>
                    <a:cubicBezTo>
                      <a:pt x="238594" y="129766"/>
                      <a:pt x="232952" y="127430"/>
                      <a:pt x="228713" y="123186"/>
                    </a:cubicBezTo>
                    <a:cubicBezTo>
                      <a:pt x="224472" y="118945"/>
                      <a:pt x="222146" y="113306"/>
                      <a:pt x="222151" y="107307"/>
                    </a:cubicBezTo>
                    <a:lnTo>
                      <a:pt x="222151" y="85343"/>
                    </a:lnTo>
                    <a:lnTo>
                      <a:pt x="222678" y="85343"/>
                    </a:lnTo>
                    <a:cubicBezTo>
                      <a:pt x="223382" y="85343"/>
                      <a:pt x="223953" y="84771"/>
                      <a:pt x="223953" y="84068"/>
                    </a:cubicBezTo>
                    <a:lnTo>
                      <a:pt x="223953" y="78934"/>
                    </a:lnTo>
                    <a:cubicBezTo>
                      <a:pt x="225869" y="78384"/>
                      <a:pt x="227279" y="76637"/>
                      <a:pt x="227279" y="74544"/>
                    </a:cubicBezTo>
                    <a:lnTo>
                      <a:pt x="227279" y="64327"/>
                    </a:lnTo>
                    <a:cubicBezTo>
                      <a:pt x="231835" y="62699"/>
                      <a:pt x="236009" y="60069"/>
                      <a:pt x="239531" y="56549"/>
                    </a:cubicBezTo>
                    <a:cubicBezTo>
                      <a:pt x="245790" y="50293"/>
                      <a:pt x="249238" y="41974"/>
                      <a:pt x="249238" y="33125"/>
                    </a:cubicBezTo>
                    <a:cubicBezTo>
                      <a:pt x="249238" y="24277"/>
                      <a:pt x="245790" y="15960"/>
                      <a:pt x="239531" y="9702"/>
                    </a:cubicBezTo>
                    <a:cubicBezTo>
                      <a:pt x="233272" y="3446"/>
                      <a:pt x="224948" y="0"/>
                      <a:pt x="216095" y="0"/>
                    </a:cubicBezTo>
                    <a:cubicBezTo>
                      <a:pt x="207242" y="0"/>
                      <a:pt x="198921" y="3446"/>
                      <a:pt x="192661" y="9702"/>
                    </a:cubicBezTo>
                    <a:cubicBezTo>
                      <a:pt x="186402" y="15958"/>
                      <a:pt x="182954" y="24277"/>
                      <a:pt x="182954" y="33125"/>
                    </a:cubicBezTo>
                    <a:cubicBezTo>
                      <a:pt x="182954" y="41974"/>
                      <a:pt x="186402" y="50293"/>
                      <a:pt x="192661" y="56549"/>
                    </a:cubicBezTo>
                    <a:cubicBezTo>
                      <a:pt x="197407" y="61290"/>
                      <a:pt x="203338" y="64415"/>
                      <a:pt x="209785" y="65650"/>
                    </a:cubicBezTo>
                    <a:lnTo>
                      <a:pt x="209785" y="74544"/>
                    </a:lnTo>
                    <a:cubicBezTo>
                      <a:pt x="209785" y="76968"/>
                      <a:pt x="211673" y="78934"/>
                      <a:pt x="214056" y="79101"/>
                    </a:cubicBezTo>
                    <a:lnTo>
                      <a:pt x="214056" y="84068"/>
                    </a:lnTo>
                    <a:cubicBezTo>
                      <a:pt x="214056" y="84771"/>
                      <a:pt x="214628" y="85343"/>
                      <a:pt x="215331" y="85343"/>
                    </a:cubicBezTo>
                    <a:lnTo>
                      <a:pt x="215841" y="85343"/>
                    </a:lnTo>
                    <a:lnTo>
                      <a:pt x="215841" y="107302"/>
                    </a:lnTo>
                    <a:cubicBezTo>
                      <a:pt x="215836" y="114985"/>
                      <a:pt x="218816" y="122210"/>
                      <a:pt x="224250" y="127645"/>
                    </a:cubicBezTo>
                    <a:cubicBezTo>
                      <a:pt x="229683" y="133080"/>
                      <a:pt x="236912" y="136073"/>
                      <a:pt x="244599" y="136073"/>
                    </a:cubicBezTo>
                    <a:lnTo>
                      <a:pt x="245904" y="136073"/>
                    </a:lnTo>
                    <a:cubicBezTo>
                      <a:pt x="258284" y="136073"/>
                      <a:pt x="268357" y="146140"/>
                      <a:pt x="268357" y="158513"/>
                    </a:cubicBezTo>
                    <a:cubicBezTo>
                      <a:pt x="268357" y="164515"/>
                      <a:pt x="266017" y="170156"/>
                      <a:pt x="261771" y="174395"/>
                    </a:cubicBezTo>
                    <a:cubicBezTo>
                      <a:pt x="257534" y="178625"/>
                      <a:pt x="251904" y="180954"/>
                      <a:pt x="245911" y="180954"/>
                    </a:cubicBezTo>
                    <a:cubicBezTo>
                      <a:pt x="245911" y="180954"/>
                      <a:pt x="244664" y="180954"/>
                      <a:pt x="244599" y="180954"/>
                    </a:cubicBezTo>
                    <a:cubicBezTo>
                      <a:pt x="211830" y="180954"/>
                      <a:pt x="179300" y="191690"/>
                      <a:pt x="152981" y="211195"/>
                    </a:cubicBezTo>
                    <a:lnTo>
                      <a:pt x="149700" y="213628"/>
                    </a:lnTo>
                    <a:cubicBezTo>
                      <a:pt x="150012" y="211110"/>
                      <a:pt x="150209" y="208547"/>
                      <a:pt x="150290" y="205950"/>
                    </a:cubicBezTo>
                    <a:cubicBezTo>
                      <a:pt x="174027" y="195254"/>
                      <a:pt x="187702" y="171455"/>
                      <a:pt x="182885" y="146820"/>
                    </a:cubicBezTo>
                    <a:cubicBezTo>
                      <a:pt x="177611" y="119844"/>
                      <a:pt x="148196" y="91499"/>
                      <a:pt x="82636" y="100378"/>
                    </a:cubicBezTo>
                    <a:cubicBezTo>
                      <a:pt x="51802" y="104557"/>
                      <a:pt x="13507" y="97357"/>
                      <a:pt x="7045" y="63316"/>
                    </a:cubicBezTo>
                    <a:cubicBezTo>
                      <a:pt x="3273" y="43447"/>
                      <a:pt x="14144" y="18685"/>
                      <a:pt x="41722" y="11927"/>
                    </a:cubicBezTo>
                    <a:cubicBezTo>
                      <a:pt x="55719" y="8499"/>
                      <a:pt x="77517" y="10530"/>
                      <a:pt x="90452" y="21027"/>
                    </a:cubicBezTo>
                    <a:lnTo>
                      <a:pt x="92845" y="23467"/>
                    </a:lnTo>
                    <a:cubicBezTo>
                      <a:pt x="92387" y="24039"/>
                      <a:pt x="92396" y="24862"/>
                      <a:pt x="92921" y="25399"/>
                    </a:cubicBezTo>
                    <a:lnTo>
                      <a:pt x="96938" y="29492"/>
                    </a:lnTo>
                    <a:cubicBezTo>
                      <a:pt x="93507" y="38496"/>
                      <a:pt x="99789" y="54225"/>
                      <a:pt x="112873" y="67565"/>
                    </a:cubicBezTo>
                    <a:cubicBezTo>
                      <a:pt x="128096" y="83085"/>
                      <a:pt x="146749" y="89480"/>
                      <a:pt x="154536" y="81850"/>
                    </a:cubicBezTo>
                    <a:cubicBezTo>
                      <a:pt x="162323" y="74221"/>
                      <a:pt x="156292" y="55455"/>
                      <a:pt x="141069" y="39937"/>
                    </a:cubicBezTo>
                    <a:cubicBezTo>
                      <a:pt x="127985" y="26599"/>
                      <a:pt x="112375" y="20008"/>
                      <a:pt x="103300" y="23259"/>
                    </a:cubicBezTo>
                    <a:lnTo>
                      <a:pt x="101985" y="21920"/>
                    </a:lnTo>
                    <a:lnTo>
                      <a:pt x="103536" y="20401"/>
                    </a:lnTo>
                    <a:lnTo>
                      <a:pt x="104128" y="21007"/>
                    </a:lnTo>
                    <a:cubicBezTo>
                      <a:pt x="104445" y="21330"/>
                      <a:pt x="104966" y="21335"/>
                      <a:pt x="105292" y="21018"/>
                    </a:cubicBezTo>
                    <a:lnTo>
                      <a:pt x="105729" y="20590"/>
                    </a:lnTo>
                    <a:cubicBezTo>
                      <a:pt x="106481" y="19855"/>
                      <a:pt x="106493" y="18648"/>
                      <a:pt x="105757" y="17896"/>
                    </a:cubicBezTo>
                    <a:lnTo>
                      <a:pt x="103748" y="15847"/>
                    </a:lnTo>
                    <a:cubicBezTo>
                      <a:pt x="103013" y="15095"/>
                      <a:pt x="101805" y="15084"/>
                      <a:pt x="101053" y="15819"/>
                    </a:cubicBezTo>
                    <a:lnTo>
                      <a:pt x="100615" y="16247"/>
                    </a:lnTo>
                    <a:cubicBezTo>
                      <a:pt x="100291" y="16564"/>
                      <a:pt x="100287" y="17084"/>
                      <a:pt x="100604" y="17410"/>
                    </a:cubicBezTo>
                    <a:lnTo>
                      <a:pt x="101196" y="18016"/>
                    </a:lnTo>
                    <a:lnTo>
                      <a:pt x="99646" y="19536"/>
                    </a:lnTo>
                    <a:lnTo>
                      <a:pt x="99282" y="19166"/>
                    </a:lnTo>
                    <a:cubicBezTo>
                      <a:pt x="98757" y="18631"/>
                      <a:pt x="97933" y="18606"/>
                      <a:pt x="97353" y="19052"/>
                    </a:cubicBezTo>
                    <a:lnTo>
                      <a:pt x="94585" y="16259"/>
                    </a:lnTo>
                    <a:cubicBezTo>
                      <a:pt x="79924" y="4242"/>
                      <a:pt x="56136" y="1903"/>
                      <a:pt x="40218" y="5805"/>
                    </a:cubicBezTo>
                    <a:cubicBezTo>
                      <a:pt x="8854" y="13483"/>
                      <a:pt x="-3482" y="41775"/>
                      <a:pt x="834" y="64496"/>
                    </a:cubicBezTo>
                    <a:cubicBezTo>
                      <a:pt x="5390" y="88483"/>
                      <a:pt x="29766" y="113912"/>
                      <a:pt x="83476" y="106634"/>
                    </a:cubicBezTo>
                    <a:cubicBezTo>
                      <a:pt x="144671" y="98338"/>
                      <a:pt x="171933" y="123753"/>
                      <a:pt x="176681" y="148034"/>
                    </a:cubicBezTo>
                    <a:cubicBezTo>
                      <a:pt x="181200" y="171143"/>
                      <a:pt x="167756" y="189703"/>
                      <a:pt x="150216" y="198878"/>
                    </a:cubicBezTo>
                    <a:cubicBezTo>
                      <a:pt x="148538" y="162420"/>
                      <a:pt x="125852" y="122467"/>
                      <a:pt x="92792" y="118454"/>
                    </a:cubicBezTo>
                    <a:lnTo>
                      <a:pt x="24277" y="125991"/>
                    </a:lnTo>
                    <a:cubicBezTo>
                      <a:pt x="32822" y="129257"/>
                      <a:pt x="45721" y="137268"/>
                      <a:pt x="58110" y="156934"/>
                    </a:cubicBezTo>
                    <a:cubicBezTo>
                      <a:pt x="71093" y="177543"/>
                      <a:pt x="78741" y="203783"/>
                      <a:pt x="79093" y="228927"/>
                    </a:cubicBezTo>
                    <a:cubicBezTo>
                      <a:pt x="79239" y="239365"/>
                      <a:pt x="77910" y="265240"/>
                      <a:pt x="62462" y="280016"/>
                    </a:cubicBezTo>
                    <a:cubicBezTo>
                      <a:pt x="62444" y="280034"/>
                      <a:pt x="62425" y="280048"/>
                      <a:pt x="62407" y="280067"/>
                    </a:cubicBezTo>
                    <a:cubicBezTo>
                      <a:pt x="125347" y="253866"/>
                      <a:pt x="123841" y="255369"/>
                      <a:pt x="129420" y="251412"/>
                    </a:cubicBezTo>
                    <a:cubicBezTo>
                      <a:pt x="138935" y="244665"/>
                      <a:pt x="144947" y="234510"/>
                      <a:pt x="147969" y="222764"/>
                    </a:cubicBezTo>
                    <a:lnTo>
                      <a:pt x="156737" y="216267"/>
                    </a:lnTo>
                    <a:cubicBezTo>
                      <a:pt x="181978" y="197562"/>
                      <a:pt x="213170" y="187268"/>
                      <a:pt x="244590" y="187268"/>
                    </a:cubicBezTo>
                    <a:cubicBezTo>
                      <a:pt x="244650" y="187268"/>
                      <a:pt x="245899" y="187268"/>
                      <a:pt x="245911" y="187268"/>
                    </a:cubicBezTo>
                    <a:cubicBezTo>
                      <a:pt x="253584" y="187268"/>
                      <a:pt x="260799" y="184284"/>
                      <a:pt x="266228" y="178863"/>
                    </a:cubicBezTo>
                    <a:cubicBezTo>
                      <a:pt x="271670" y="173431"/>
                      <a:pt x="274667" y="166206"/>
                      <a:pt x="274667" y="158516"/>
                    </a:cubicBezTo>
                    <a:cubicBezTo>
                      <a:pt x="274667" y="142662"/>
                      <a:pt x="261762" y="129766"/>
                      <a:pt x="245902" y="129766"/>
                    </a:cubicBezTo>
                    <a:close/>
                    <a:moveTo>
                      <a:pt x="189264" y="33128"/>
                    </a:moveTo>
                    <a:cubicBezTo>
                      <a:pt x="189264" y="25965"/>
                      <a:pt x="192055" y="19230"/>
                      <a:pt x="197123" y="14166"/>
                    </a:cubicBezTo>
                    <a:cubicBezTo>
                      <a:pt x="202188" y="9101"/>
                      <a:pt x="208926" y="6311"/>
                      <a:pt x="216093" y="6311"/>
                    </a:cubicBezTo>
                    <a:cubicBezTo>
                      <a:pt x="223259" y="6311"/>
                      <a:pt x="229998" y="9101"/>
                      <a:pt x="235065" y="14166"/>
                    </a:cubicBezTo>
                    <a:cubicBezTo>
                      <a:pt x="240133" y="19230"/>
                      <a:pt x="242923" y="25963"/>
                      <a:pt x="242923" y="33128"/>
                    </a:cubicBezTo>
                    <a:cubicBezTo>
                      <a:pt x="242923" y="40293"/>
                      <a:pt x="240133" y="47025"/>
                      <a:pt x="235065" y="52090"/>
                    </a:cubicBezTo>
                    <a:cubicBezTo>
                      <a:pt x="229998" y="57155"/>
                      <a:pt x="223259" y="59944"/>
                      <a:pt x="216093" y="59944"/>
                    </a:cubicBezTo>
                    <a:cubicBezTo>
                      <a:pt x="208926" y="59944"/>
                      <a:pt x="202188" y="57155"/>
                      <a:pt x="197123" y="52090"/>
                    </a:cubicBezTo>
                    <a:cubicBezTo>
                      <a:pt x="192055" y="47025"/>
                      <a:pt x="189264" y="40290"/>
                      <a:pt x="189264" y="33128"/>
                    </a:cubicBezTo>
                    <a:close/>
                    <a:moveTo>
                      <a:pt x="108420" y="29108"/>
                    </a:moveTo>
                    <a:cubicBezTo>
                      <a:pt x="108876" y="29108"/>
                      <a:pt x="109362" y="29141"/>
                      <a:pt x="109867" y="29191"/>
                    </a:cubicBezTo>
                    <a:cubicBezTo>
                      <a:pt x="108777" y="29326"/>
                      <a:pt x="107631" y="29661"/>
                      <a:pt x="106856" y="30417"/>
                    </a:cubicBezTo>
                    <a:cubicBezTo>
                      <a:pt x="105072" y="32166"/>
                      <a:pt x="104991" y="36454"/>
                      <a:pt x="106646" y="41606"/>
                    </a:cubicBezTo>
                    <a:cubicBezTo>
                      <a:pt x="108844" y="48452"/>
                      <a:pt x="113865" y="56209"/>
                      <a:pt x="120416" y="62891"/>
                    </a:cubicBezTo>
                    <a:cubicBezTo>
                      <a:pt x="130160" y="72824"/>
                      <a:pt x="140377" y="77662"/>
                      <a:pt x="146835" y="78310"/>
                    </a:cubicBezTo>
                    <a:cubicBezTo>
                      <a:pt x="146368" y="78367"/>
                      <a:pt x="145909" y="78393"/>
                      <a:pt x="145498" y="78393"/>
                    </a:cubicBezTo>
                    <a:cubicBezTo>
                      <a:pt x="139197" y="78393"/>
                      <a:pt x="128136" y="73599"/>
                      <a:pt x="117632" y="62891"/>
                    </a:cubicBezTo>
                    <a:cubicBezTo>
                      <a:pt x="111079" y="56211"/>
                      <a:pt x="106060" y="48452"/>
                      <a:pt x="103862" y="41606"/>
                    </a:cubicBezTo>
                    <a:cubicBezTo>
                      <a:pt x="102207" y="36454"/>
                      <a:pt x="102288" y="32168"/>
                      <a:pt x="104072" y="30417"/>
                    </a:cubicBezTo>
                    <a:cubicBezTo>
                      <a:pt x="105176" y="29335"/>
                      <a:pt x="107046" y="29108"/>
                      <a:pt x="108420" y="29108"/>
                    </a:cubicBezTo>
                    <a:close/>
                  </a:path>
                </a:pathLst>
              </a:custGeom>
              <a:solidFill>
                <a:srgbClr val="001965"/>
              </a:solidFill>
              <a:ln w="226" cap="flat">
                <a:noFill/>
                <a:prstDash val="solid"/>
                <a:miter/>
              </a:ln>
            </p:spPr>
            <p:txBody>
              <a:bodyPr rtlCol="0" anchor="ctr"/>
              <a:lstStyle/>
              <a:p>
                <a:endParaRPr lang="de-DE"/>
              </a:p>
            </p:txBody>
          </p:sp>
          <p:sp>
            <p:nvSpPr>
              <p:cNvPr id="205" name="Freihandform 204">
                <a:extLst>
                  <a:ext uri="{FF2B5EF4-FFF2-40B4-BE49-F238E27FC236}">
                    <a16:creationId xmlns:a16="http://schemas.microsoft.com/office/drawing/2014/main" id="{5A37AC02-0CB9-005E-AE43-551519E8F992}"/>
                  </a:ext>
                </a:extLst>
              </p:cNvPr>
              <p:cNvSpPr/>
              <p:nvPr/>
            </p:nvSpPr>
            <p:spPr>
              <a:xfrm>
                <a:off x="10516154" y="3360414"/>
                <a:ext cx="44159" cy="49284"/>
              </a:xfrm>
              <a:custGeom>
                <a:avLst/>
                <a:gdLst>
                  <a:gd name="connsiteX0" fmla="*/ 1187 w 44159"/>
                  <a:gd name="connsiteY0" fmla="*/ 12498 h 49284"/>
                  <a:gd name="connsiteX1" fmla="*/ 14957 w 44159"/>
                  <a:gd name="connsiteY1" fmla="*/ 33782 h 49284"/>
                  <a:gd name="connsiteX2" fmla="*/ 42822 w 44159"/>
                  <a:gd name="connsiteY2" fmla="*/ 49285 h 49284"/>
                  <a:gd name="connsiteX3" fmla="*/ 44160 w 44159"/>
                  <a:gd name="connsiteY3" fmla="*/ 49201 h 49284"/>
                  <a:gd name="connsiteX4" fmla="*/ 17741 w 44159"/>
                  <a:gd name="connsiteY4" fmla="*/ 33782 h 49284"/>
                  <a:gd name="connsiteX5" fmla="*/ 3970 w 44159"/>
                  <a:gd name="connsiteY5" fmla="*/ 12498 h 49284"/>
                  <a:gd name="connsiteX6" fmla="*/ 4181 w 44159"/>
                  <a:gd name="connsiteY6" fmla="*/ 1309 h 49284"/>
                  <a:gd name="connsiteX7" fmla="*/ 7191 w 44159"/>
                  <a:gd name="connsiteY7" fmla="*/ 83 h 49284"/>
                  <a:gd name="connsiteX8" fmla="*/ 5745 w 44159"/>
                  <a:gd name="connsiteY8" fmla="*/ 0 h 49284"/>
                  <a:gd name="connsiteX9" fmla="*/ 1397 w 44159"/>
                  <a:gd name="connsiteY9" fmla="*/ 1309 h 49284"/>
                  <a:gd name="connsiteX10" fmla="*/ 1187 w 44159"/>
                  <a:gd name="connsiteY10" fmla="*/ 12498 h 4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59" h="49284">
                    <a:moveTo>
                      <a:pt x="1187" y="12498"/>
                    </a:moveTo>
                    <a:cubicBezTo>
                      <a:pt x="3385" y="19344"/>
                      <a:pt x="8406" y="27101"/>
                      <a:pt x="14957" y="33782"/>
                    </a:cubicBezTo>
                    <a:cubicBezTo>
                      <a:pt x="25460" y="44490"/>
                      <a:pt x="36521" y="49285"/>
                      <a:pt x="42822" y="49285"/>
                    </a:cubicBezTo>
                    <a:cubicBezTo>
                      <a:pt x="43234" y="49285"/>
                      <a:pt x="43692" y="49259"/>
                      <a:pt x="44160" y="49201"/>
                    </a:cubicBezTo>
                    <a:cubicBezTo>
                      <a:pt x="37701" y="48554"/>
                      <a:pt x="27485" y="43716"/>
                      <a:pt x="17741" y="33782"/>
                    </a:cubicBezTo>
                    <a:cubicBezTo>
                      <a:pt x="11188" y="27103"/>
                      <a:pt x="6169" y="19344"/>
                      <a:pt x="3970" y="12498"/>
                    </a:cubicBezTo>
                    <a:cubicBezTo>
                      <a:pt x="2316" y="7345"/>
                      <a:pt x="2397" y="3060"/>
                      <a:pt x="4181" y="1309"/>
                    </a:cubicBezTo>
                    <a:cubicBezTo>
                      <a:pt x="4954" y="550"/>
                      <a:pt x="6101" y="217"/>
                      <a:pt x="7191" y="83"/>
                    </a:cubicBezTo>
                    <a:cubicBezTo>
                      <a:pt x="6687" y="32"/>
                      <a:pt x="6201" y="0"/>
                      <a:pt x="5745" y="0"/>
                    </a:cubicBezTo>
                    <a:cubicBezTo>
                      <a:pt x="4371" y="0"/>
                      <a:pt x="2503" y="227"/>
                      <a:pt x="1397" y="1309"/>
                    </a:cubicBezTo>
                    <a:cubicBezTo>
                      <a:pt x="-387" y="3057"/>
                      <a:pt x="-468" y="7345"/>
                      <a:pt x="1187" y="12498"/>
                    </a:cubicBezTo>
                    <a:close/>
                  </a:path>
                </a:pathLst>
              </a:custGeom>
              <a:solidFill>
                <a:srgbClr val="001965"/>
              </a:solidFill>
              <a:ln w="226" cap="flat">
                <a:noFill/>
                <a:prstDash val="solid"/>
                <a:miter/>
              </a:ln>
            </p:spPr>
            <p:txBody>
              <a:bodyPr rtlCol="0" anchor="ctr"/>
              <a:lstStyle/>
              <a:p>
                <a:endParaRPr lang="de-DE"/>
              </a:p>
            </p:txBody>
          </p:sp>
        </p:grpSp>
      </p:grpSp>
    </p:spTree>
    <p:custDataLst>
      <p:tags r:id="rId1"/>
    </p:custDataLst>
    <p:extLst>
      <p:ext uri="{BB962C8B-B14F-4D97-AF65-F5344CB8AC3E}">
        <p14:creationId xmlns:p14="http://schemas.microsoft.com/office/powerpoint/2010/main" val="37804081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9812-32E6-58E1-A0BB-BA62D1C682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384BEA-BF8C-403E-171E-3EBE43A944A3}"/>
              </a:ext>
            </a:extLst>
          </p:cNvPr>
          <p:cNvSpPr>
            <a:spLocks noGrp="1"/>
          </p:cNvSpPr>
          <p:nvPr>
            <p:ph type="title"/>
          </p:nvPr>
        </p:nvSpPr>
        <p:spPr>
          <a:xfrm>
            <a:off x="648000" y="450775"/>
            <a:ext cx="10896000" cy="1296000"/>
          </a:xfrm>
        </p:spPr>
        <p:txBody>
          <a:bodyPr/>
          <a:lstStyle/>
          <a:p>
            <a:r>
              <a:rPr lang="de-DE"/>
              <a:t>Quantifizierung des Alkoholkonsums</a:t>
            </a:r>
          </a:p>
        </p:txBody>
      </p:sp>
      <p:sp>
        <p:nvSpPr>
          <p:cNvPr id="4" name="Textplatzhalter 3">
            <a:extLst>
              <a:ext uri="{FF2B5EF4-FFF2-40B4-BE49-F238E27FC236}">
                <a16:creationId xmlns:a16="http://schemas.microsoft.com/office/drawing/2014/main" id="{5150448D-75AA-65C1-4741-C0200E23A384}"/>
              </a:ext>
            </a:extLst>
          </p:cNvPr>
          <p:cNvSpPr>
            <a:spLocks noGrp="1"/>
          </p:cNvSpPr>
          <p:nvPr>
            <p:ph type="body" sz="quarter" idx="15"/>
          </p:nvPr>
        </p:nvSpPr>
        <p:spPr>
          <a:xfrm>
            <a:off x="647699" y="6192688"/>
            <a:ext cx="7248526" cy="552600"/>
          </a:xfrm>
        </p:spPr>
        <p:txBody>
          <a:bodyPr/>
          <a:lstStyle/>
          <a:p>
            <a:r>
              <a:rPr lang="de-DE" i="1"/>
              <a:t>Grafiken von Novo Nordisk nach Daten von Bech K. </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LC-MS/MS, Liquid-</a:t>
            </a:r>
            <a:r>
              <a:rPr lang="de-DE" err="1"/>
              <a:t>Chromatography</a:t>
            </a:r>
            <a:r>
              <a:rPr lang="de-DE"/>
              <a:t> </a:t>
            </a:r>
            <a:r>
              <a:rPr lang="de-DE" err="1"/>
              <a:t>tandem</a:t>
            </a:r>
            <a:r>
              <a:rPr lang="de-DE"/>
              <a:t> </a:t>
            </a:r>
            <a:r>
              <a:rPr lang="de-DE" err="1"/>
              <a:t>mass</a:t>
            </a:r>
            <a:r>
              <a:rPr lang="de-DE"/>
              <a:t> </a:t>
            </a:r>
            <a:r>
              <a:rPr lang="de-DE" err="1"/>
              <a:t>specrometry</a:t>
            </a:r>
            <a:r>
              <a:rPr lang="de-DE"/>
              <a:t>, Flüssigchromatographie mit Tandem-Massenspektrometrie;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PEth</a:t>
            </a:r>
            <a:r>
              <a:rPr lang="de-DE"/>
              <a:t>, </a:t>
            </a:r>
            <a:r>
              <a:rPr lang="de-DE" err="1"/>
              <a:t>Phosphatidylethanol</a:t>
            </a:r>
            <a:r>
              <a:rPr lang="de-DE"/>
              <a:t>;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C232EDFC-B6BC-DD61-B236-EB880A1AD7B8}"/>
              </a:ext>
            </a:extLst>
          </p:cNvPr>
          <p:cNvSpPr>
            <a:spLocks noGrp="1"/>
          </p:cNvSpPr>
          <p:nvPr>
            <p:ph type="body" sz="quarter" idx="17"/>
          </p:nvPr>
        </p:nvSpPr>
        <p:spPr>
          <a:xfrm>
            <a:off x="8143875" y="6421288"/>
            <a:ext cx="3400423"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grpSp>
        <p:nvGrpSpPr>
          <p:cNvPr id="53" name="Gruppieren 52">
            <a:extLst>
              <a:ext uri="{FF2B5EF4-FFF2-40B4-BE49-F238E27FC236}">
                <a16:creationId xmlns:a16="http://schemas.microsoft.com/office/drawing/2014/main" id="{5EEEB520-4396-F282-39F2-5043F80E5122}"/>
              </a:ext>
            </a:extLst>
          </p:cNvPr>
          <p:cNvGrpSpPr/>
          <p:nvPr/>
        </p:nvGrpSpPr>
        <p:grpSpPr>
          <a:xfrm>
            <a:off x="5250943" y="1741338"/>
            <a:ext cx="5821119" cy="2135923"/>
            <a:chOff x="5250943" y="1840138"/>
            <a:chExt cx="5821119" cy="2135923"/>
          </a:xfrm>
        </p:grpSpPr>
        <p:pic>
          <p:nvPicPr>
            <p:cNvPr id="33" name="Grafik 32">
              <a:extLst>
                <a:ext uri="{FF2B5EF4-FFF2-40B4-BE49-F238E27FC236}">
                  <a16:creationId xmlns:a16="http://schemas.microsoft.com/office/drawing/2014/main" id="{7AF380A5-36B1-D8B7-AF66-A9BDE71ED953}"/>
                </a:ext>
              </a:extLst>
            </p:cNvPr>
            <p:cNvPicPr>
              <a:picLocks noChangeAspect="1"/>
            </p:cNvPicPr>
            <p:nvPr/>
          </p:nvPicPr>
          <p:blipFill>
            <a:blip r:embed="rId3"/>
            <a:stretch>
              <a:fillRect/>
            </a:stretch>
          </p:blipFill>
          <p:spPr>
            <a:xfrm>
              <a:off x="7130842" y="1840138"/>
              <a:ext cx="914413" cy="1019852"/>
            </a:xfrm>
            <a:prstGeom prst="rect">
              <a:avLst/>
            </a:prstGeom>
          </p:spPr>
        </p:pic>
        <p:sp>
          <p:nvSpPr>
            <p:cNvPr id="3" name="Textfeld 2">
              <a:extLst>
                <a:ext uri="{FF2B5EF4-FFF2-40B4-BE49-F238E27FC236}">
                  <a16:creationId xmlns:a16="http://schemas.microsoft.com/office/drawing/2014/main" id="{ADF0E0B2-6F56-A0D4-8A43-6AFC82B8B496}"/>
                </a:ext>
              </a:extLst>
            </p:cNvPr>
            <p:cNvSpPr txBox="1"/>
            <p:nvPr/>
          </p:nvSpPr>
          <p:spPr>
            <a:xfrm>
              <a:off x="5250943" y="3126137"/>
              <a:ext cx="695703" cy="275717"/>
            </a:xfrm>
            <a:prstGeom prst="rect">
              <a:avLst/>
            </a:prstGeom>
            <a:noFill/>
          </p:spPr>
          <p:txBody>
            <a:bodyPr wrap="none" lIns="0" tIns="0" rIns="0" bIns="0" rtlCol="0">
              <a:spAutoFit/>
            </a:bodyPr>
            <a:lstStyle/>
            <a:p>
              <a:pPr algn="ctr">
                <a:lnSpc>
                  <a:spcPct val="120000"/>
                </a:lnSpc>
              </a:pPr>
              <a:r>
                <a:rPr lang="de-DE" sz="1600">
                  <a:solidFill>
                    <a:schemeClr val="tx2"/>
                  </a:solidFill>
                </a:rPr>
                <a:t>AUDIT-C</a:t>
              </a:r>
              <a:endParaRPr lang="de-DE" sz="2000">
                <a:solidFill>
                  <a:schemeClr val="tx2"/>
                </a:solidFill>
              </a:endParaRPr>
            </a:p>
          </p:txBody>
        </p:sp>
        <p:sp>
          <p:nvSpPr>
            <p:cNvPr id="15" name="Textfeld 14">
              <a:extLst>
                <a:ext uri="{FF2B5EF4-FFF2-40B4-BE49-F238E27FC236}">
                  <a16:creationId xmlns:a16="http://schemas.microsoft.com/office/drawing/2014/main" id="{478BC416-155E-43C5-4993-5577C9841D03}"/>
                </a:ext>
              </a:extLst>
            </p:cNvPr>
            <p:cNvSpPr txBox="1"/>
            <p:nvPr/>
          </p:nvSpPr>
          <p:spPr>
            <a:xfrm>
              <a:off x="7471204" y="3074917"/>
              <a:ext cx="3600858" cy="901144"/>
            </a:xfrm>
            <a:prstGeom prst="rect">
              <a:avLst/>
            </a:prstGeom>
            <a:noFill/>
          </p:spPr>
          <p:txBody>
            <a:bodyPr wrap="none" lIns="0" tIns="0" rIns="0" bIns="0" rtlCol="0">
              <a:spAutoFit/>
            </a:bodyPr>
            <a:lstStyle/>
            <a:p>
              <a:pPr algn="ctr">
                <a:lnSpc>
                  <a:spcPct val="120000"/>
                </a:lnSpc>
              </a:pPr>
              <a:r>
                <a:rPr lang="de-DE" sz="1600">
                  <a:solidFill>
                    <a:schemeClr val="tx2"/>
                  </a:solidFill>
                </a:rPr>
                <a:t>Alkoholkonsum der letzten Woche </a:t>
              </a:r>
            </a:p>
            <a:p>
              <a:pPr algn="ctr">
                <a:lnSpc>
                  <a:spcPct val="120000"/>
                </a:lnSpc>
              </a:pPr>
              <a:r>
                <a:rPr lang="de-DE" sz="1600" b="1">
                  <a:solidFill>
                    <a:schemeClr val="tx2"/>
                  </a:solidFill>
                </a:rPr>
                <a:t>Durchschnittlicher wöchentlicher Konsum </a:t>
              </a:r>
            </a:p>
            <a:p>
              <a:pPr algn="ctr">
                <a:lnSpc>
                  <a:spcPct val="120000"/>
                </a:lnSpc>
              </a:pPr>
              <a:r>
                <a:rPr lang="de-DE" sz="1600" b="1">
                  <a:solidFill>
                    <a:schemeClr val="tx2"/>
                  </a:solidFill>
                </a:rPr>
                <a:t>in den letzten 3 Monaten</a:t>
              </a:r>
            </a:p>
          </p:txBody>
        </p:sp>
        <p:cxnSp>
          <p:nvCxnSpPr>
            <p:cNvPr id="17" name="Verbinder: gewinkelt 16">
              <a:extLst>
                <a:ext uri="{FF2B5EF4-FFF2-40B4-BE49-F238E27FC236}">
                  <a16:creationId xmlns:a16="http://schemas.microsoft.com/office/drawing/2014/main" id="{7FE09BF7-B165-8589-C793-A32C0755D8B9}"/>
                </a:ext>
              </a:extLst>
            </p:cNvPr>
            <p:cNvCxnSpPr>
              <a:cxnSpLocks/>
              <a:endCxn id="15" idx="0"/>
            </p:cNvCxnSpPr>
            <p:nvPr/>
          </p:nvCxnSpPr>
          <p:spPr>
            <a:xfrm>
              <a:off x="7750969" y="2350062"/>
              <a:ext cx="1520664" cy="724855"/>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Verbinder: gewinkelt 18">
              <a:extLst>
                <a:ext uri="{FF2B5EF4-FFF2-40B4-BE49-F238E27FC236}">
                  <a16:creationId xmlns:a16="http://schemas.microsoft.com/office/drawing/2014/main" id="{06885629-6496-F107-99C8-6026EA64ED02}"/>
                </a:ext>
              </a:extLst>
            </p:cNvPr>
            <p:cNvCxnSpPr>
              <a:cxnSpLocks/>
              <a:stCxn id="33" idx="1"/>
              <a:endCxn id="3" idx="0"/>
            </p:cNvCxnSpPr>
            <p:nvPr/>
          </p:nvCxnSpPr>
          <p:spPr>
            <a:xfrm rot="10800000" flipV="1">
              <a:off x="5598796" y="2350063"/>
              <a:ext cx="1532047" cy="776073"/>
            </a:xfrm>
            <a:prstGeom prst="bentConnector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199077E6-ED7E-8872-3BA0-B691EA6FCB9F}"/>
                </a:ext>
              </a:extLst>
            </p:cNvPr>
            <p:cNvSpPr txBox="1"/>
            <p:nvPr/>
          </p:nvSpPr>
          <p:spPr>
            <a:xfrm>
              <a:off x="8218991" y="1949750"/>
              <a:ext cx="2024850" cy="344710"/>
            </a:xfrm>
            <a:prstGeom prst="rect">
              <a:avLst/>
            </a:prstGeom>
            <a:noFill/>
          </p:spPr>
          <p:txBody>
            <a:bodyPr wrap="none" lIns="0" tIns="0" rIns="0" bIns="0" rtlCol="0">
              <a:spAutoFit/>
            </a:bodyPr>
            <a:lstStyle/>
            <a:p>
              <a:pPr algn="ctr">
                <a:lnSpc>
                  <a:spcPct val="120000"/>
                </a:lnSpc>
              </a:pPr>
              <a:r>
                <a:rPr lang="de-DE" sz="2000" b="1">
                  <a:solidFill>
                    <a:schemeClr val="tx2"/>
                  </a:solidFill>
                </a:rPr>
                <a:t>Selbsteinschätzung</a:t>
              </a:r>
            </a:p>
          </p:txBody>
        </p:sp>
      </p:grpSp>
      <p:grpSp>
        <p:nvGrpSpPr>
          <p:cNvPr id="52" name="Gruppieren 51">
            <a:extLst>
              <a:ext uri="{FF2B5EF4-FFF2-40B4-BE49-F238E27FC236}">
                <a16:creationId xmlns:a16="http://schemas.microsoft.com/office/drawing/2014/main" id="{7898CAFB-3D67-30FF-1FF7-57593A3C0199}"/>
              </a:ext>
            </a:extLst>
          </p:cNvPr>
          <p:cNvGrpSpPr/>
          <p:nvPr/>
        </p:nvGrpSpPr>
        <p:grpSpPr>
          <a:xfrm>
            <a:off x="438573" y="1850608"/>
            <a:ext cx="3405346" cy="1092008"/>
            <a:chOff x="438573" y="1949408"/>
            <a:chExt cx="3405346" cy="1092008"/>
          </a:xfrm>
        </p:grpSpPr>
        <p:pic>
          <p:nvPicPr>
            <p:cNvPr id="24" name="Grafik 23">
              <a:extLst>
                <a:ext uri="{FF2B5EF4-FFF2-40B4-BE49-F238E27FC236}">
                  <a16:creationId xmlns:a16="http://schemas.microsoft.com/office/drawing/2014/main" id="{984B310B-9E22-3DAC-64D9-DB21F84686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rot="699718">
              <a:off x="1897854" y="1949408"/>
              <a:ext cx="182152" cy="624518"/>
            </a:xfrm>
            <a:prstGeom prst="rect">
              <a:avLst/>
            </a:prstGeom>
          </p:spPr>
        </p:pic>
        <p:sp>
          <p:nvSpPr>
            <p:cNvPr id="25" name="Textfeld 24">
              <a:extLst>
                <a:ext uri="{FF2B5EF4-FFF2-40B4-BE49-F238E27FC236}">
                  <a16:creationId xmlns:a16="http://schemas.microsoft.com/office/drawing/2014/main" id="{7D26D8A1-B6A8-618D-F2E2-031F5F029949}"/>
                </a:ext>
              </a:extLst>
            </p:cNvPr>
            <p:cNvSpPr txBox="1"/>
            <p:nvPr/>
          </p:nvSpPr>
          <p:spPr>
            <a:xfrm>
              <a:off x="2428270" y="1968038"/>
              <a:ext cx="483530" cy="344710"/>
            </a:xfrm>
            <a:prstGeom prst="rect">
              <a:avLst/>
            </a:prstGeom>
            <a:noFill/>
          </p:spPr>
          <p:txBody>
            <a:bodyPr wrap="none" lIns="0" tIns="0" rIns="0" bIns="0" rtlCol="0">
              <a:spAutoFit/>
            </a:bodyPr>
            <a:lstStyle/>
            <a:p>
              <a:pPr algn="ctr">
                <a:lnSpc>
                  <a:spcPct val="120000"/>
                </a:lnSpc>
              </a:pPr>
              <a:r>
                <a:rPr lang="de-DE" sz="2000" b="1" err="1">
                  <a:solidFill>
                    <a:schemeClr val="tx2"/>
                  </a:solidFill>
                </a:rPr>
                <a:t>PEth</a:t>
              </a:r>
              <a:endParaRPr lang="de-DE" sz="2000" b="1">
                <a:solidFill>
                  <a:schemeClr val="tx2"/>
                </a:solidFill>
              </a:endParaRPr>
            </a:p>
          </p:txBody>
        </p:sp>
        <p:sp>
          <p:nvSpPr>
            <p:cNvPr id="26" name="Textfeld 25">
              <a:extLst>
                <a:ext uri="{FF2B5EF4-FFF2-40B4-BE49-F238E27FC236}">
                  <a16:creationId xmlns:a16="http://schemas.microsoft.com/office/drawing/2014/main" id="{86EFC501-8827-3B01-A8DA-B7DC5D67469A}"/>
                </a:ext>
              </a:extLst>
            </p:cNvPr>
            <p:cNvSpPr txBox="1"/>
            <p:nvPr/>
          </p:nvSpPr>
          <p:spPr>
            <a:xfrm>
              <a:off x="438573" y="2765699"/>
              <a:ext cx="3405346" cy="275717"/>
            </a:xfrm>
            <a:prstGeom prst="rect">
              <a:avLst/>
            </a:prstGeom>
            <a:noFill/>
          </p:spPr>
          <p:txBody>
            <a:bodyPr wrap="square" lIns="0" tIns="0" rIns="0" bIns="0" rtlCol="0">
              <a:spAutoFit/>
            </a:bodyPr>
            <a:lstStyle/>
            <a:p>
              <a:pPr algn="ctr">
                <a:lnSpc>
                  <a:spcPct val="120000"/>
                </a:lnSpc>
              </a:pPr>
              <a:r>
                <a:rPr lang="de-DE" sz="1600">
                  <a:solidFill>
                    <a:schemeClr val="tx2"/>
                  </a:solidFill>
                </a:rPr>
                <a:t>LC-MS/MS</a:t>
              </a:r>
            </a:p>
          </p:txBody>
        </p:sp>
      </p:grpSp>
      <p:grpSp>
        <p:nvGrpSpPr>
          <p:cNvPr id="58" name="Gruppieren 57">
            <a:extLst>
              <a:ext uri="{FF2B5EF4-FFF2-40B4-BE49-F238E27FC236}">
                <a16:creationId xmlns:a16="http://schemas.microsoft.com/office/drawing/2014/main" id="{FB6B30B9-E20E-22D3-7BEA-BEF60BE0C4FB}"/>
              </a:ext>
            </a:extLst>
          </p:cNvPr>
          <p:cNvGrpSpPr/>
          <p:nvPr/>
        </p:nvGrpSpPr>
        <p:grpSpPr>
          <a:xfrm>
            <a:off x="3855822" y="3984176"/>
            <a:ext cx="3485944" cy="1573865"/>
            <a:chOff x="3855822" y="4583991"/>
            <a:chExt cx="3485944" cy="1573865"/>
          </a:xfrm>
        </p:grpSpPr>
        <p:sp>
          <p:nvSpPr>
            <p:cNvPr id="13" name="Textfeld 12">
              <a:extLst>
                <a:ext uri="{FF2B5EF4-FFF2-40B4-BE49-F238E27FC236}">
                  <a16:creationId xmlns:a16="http://schemas.microsoft.com/office/drawing/2014/main" id="{371B5339-2E61-D470-12A4-5D73DD23DBE1}"/>
                </a:ext>
              </a:extLst>
            </p:cNvPr>
            <p:cNvSpPr txBox="1"/>
            <p:nvPr/>
          </p:nvSpPr>
          <p:spPr>
            <a:xfrm>
              <a:off x="5153737" y="4583992"/>
              <a:ext cx="890116" cy="344710"/>
            </a:xfrm>
            <a:prstGeom prst="rect">
              <a:avLst/>
            </a:prstGeom>
            <a:noFill/>
          </p:spPr>
          <p:txBody>
            <a:bodyPr wrap="none" lIns="0" tIns="0" rIns="0" bIns="0" rtlCol="0">
              <a:spAutoFit/>
            </a:bodyPr>
            <a:lstStyle/>
            <a:p>
              <a:pPr algn="ctr">
                <a:lnSpc>
                  <a:spcPct val="120000"/>
                </a:lnSpc>
              </a:pPr>
              <a:r>
                <a:rPr lang="de-DE" sz="2000" b="1">
                  <a:solidFill>
                    <a:schemeClr val="tx2"/>
                  </a:solidFill>
                </a:rPr>
                <a:t>AUDIT-C</a:t>
              </a:r>
            </a:p>
          </p:txBody>
        </p:sp>
        <p:grpSp>
          <p:nvGrpSpPr>
            <p:cNvPr id="55" name="Gruppieren 54">
              <a:extLst>
                <a:ext uri="{FF2B5EF4-FFF2-40B4-BE49-F238E27FC236}">
                  <a16:creationId xmlns:a16="http://schemas.microsoft.com/office/drawing/2014/main" id="{0DACA2BC-04DD-C083-0BE9-85F08E86311E}"/>
                </a:ext>
              </a:extLst>
            </p:cNvPr>
            <p:cNvGrpSpPr/>
            <p:nvPr/>
          </p:nvGrpSpPr>
          <p:grpSpPr>
            <a:xfrm>
              <a:off x="3855822" y="4583991"/>
              <a:ext cx="3485944" cy="1573865"/>
              <a:chOff x="3855822" y="4583991"/>
              <a:chExt cx="3485944" cy="1573865"/>
            </a:xfrm>
          </p:grpSpPr>
          <p:sp>
            <p:nvSpPr>
              <p:cNvPr id="6" name="Rechteck 5">
                <a:extLst>
                  <a:ext uri="{FF2B5EF4-FFF2-40B4-BE49-F238E27FC236}">
                    <a16:creationId xmlns:a16="http://schemas.microsoft.com/office/drawing/2014/main" id="{7796513E-DDF8-5CF3-95D0-C1479CEF751C}"/>
                  </a:ext>
                </a:extLst>
              </p:cNvPr>
              <p:cNvSpPr/>
              <p:nvPr/>
            </p:nvSpPr>
            <p:spPr>
              <a:xfrm>
                <a:off x="6217920" y="5198745"/>
                <a:ext cx="994410" cy="857250"/>
              </a:xfrm>
              <a:prstGeom prst="rect">
                <a:avLst/>
              </a:prstGeom>
              <a:solidFill>
                <a:schemeClr val="accent2"/>
              </a:solidFill>
              <a:ln w="9525" cap="flat">
                <a:solidFill>
                  <a:schemeClr val="accent2"/>
                </a:solidFill>
                <a:prstDash val="solid"/>
                <a:miter/>
              </a:ln>
            </p:spPr>
            <p:txBody>
              <a:bodyPr rtlCol="0" anchor="ctr"/>
              <a:lstStyle/>
              <a:p>
                <a:pPr algn="ctr"/>
                <a:r>
                  <a:rPr lang="de-DE">
                    <a:solidFill>
                      <a:schemeClr val="bg1"/>
                    </a:solidFill>
                    <a:latin typeface="+mj-lt"/>
                  </a:rPr>
                  <a:t>Hoch</a:t>
                </a:r>
              </a:p>
              <a:p>
                <a:pPr algn="ctr"/>
                <a:endParaRPr lang="de-DE" sz="1200">
                  <a:solidFill>
                    <a:schemeClr val="bg1"/>
                  </a:solidFill>
                  <a:latin typeface="+mj-lt"/>
                </a:endParaRPr>
              </a:p>
              <a:p>
                <a:pPr algn="ctr"/>
                <a:r>
                  <a:rPr lang="de-DE" sz="1200">
                    <a:solidFill>
                      <a:schemeClr val="bg1"/>
                    </a:solidFill>
                    <a:latin typeface="+mj-lt"/>
                    <a:cs typeface="Apis For Office" panose="020B0504010101010104" pitchFamily="34" charset="0"/>
                  </a:rPr>
                  <a:t>≥8</a:t>
                </a:r>
                <a:endParaRPr lang="de-DE" sz="1200">
                  <a:solidFill>
                    <a:schemeClr val="bg1"/>
                  </a:solidFill>
                  <a:latin typeface="+mj-lt"/>
                </a:endParaRPr>
              </a:p>
            </p:txBody>
          </p:sp>
          <p:sp>
            <p:nvSpPr>
              <p:cNvPr id="8" name="Rechteck 7">
                <a:extLst>
                  <a:ext uri="{FF2B5EF4-FFF2-40B4-BE49-F238E27FC236}">
                    <a16:creationId xmlns:a16="http://schemas.microsoft.com/office/drawing/2014/main" id="{3D5F02A3-08BA-C203-B7C4-175D69DA39A4}"/>
                  </a:ext>
                </a:extLst>
              </p:cNvPr>
              <p:cNvSpPr/>
              <p:nvPr/>
            </p:nvSpPr>
            <p:spPr>
              <a:xfrm>
                <a:off x="5101590" y="5198745"/>
                <a:ext cx="994410" cy="857250"/>
              </a:xfrm>
              <a:prstGeom prst="rect">
                <a:avLst/>
              </a:prstGeom>
              <a:solidFill>
                <a:schemeClr val="accent2">
                  <a:lumMod val="60000"/>
                  <a:lumOff val="40000"/>
                </a:schemeClr>
              </a:solidFill>
              <a:ln w="9525" cap="flat">
                <a:solidFill>
                  <a:schemeClr val="accent2">
                    <a:lumMod val="60000"/>
                    <a:lumOff val="40000"/>
                  </a:schemeClr>
                </a:solidFill>
                <a:prstDash val="solid"/>
                <a:miter/>
              </a:ln>
            </p:spPr>
            <p:txBody>
              <a:bodyPr rtlCol="0" anchor="ctr"/>
              <a:lstStyle/>
              <a:p>
                <a:pPr algn="ctr"/>
                <a:r>
                  <a:rPr lang="de-DE"/>
                  <a:t>Mittel </a:t>
                </a:r>
              </a:p>
              <a:p>
                <a:pPr algn="ctr"/>
                <a:endParaRPr lang="de-DE" sz="1200"/>
              </a:p>
              <a:p>
                <a:pPr algn="ctr"/>
                <a:r>
                  <a:rPr lang="de-DE" sz="1200"/>
                  <a:t>3-7/4-7</a:t>
                </a:r>
              </a:p>
            </p:txBody>
          </p:sp>
          <p:sp>
            <p:nvSpPr>
              <p:cNvPr id="9" name="Rechteck 8">
                <a:extLst>
                  <a:ext uri="{FF2B5EF4-FFF2-40B4-BE49-F238E27FC236}">
                    <a16:creationId xmlns:a16="http://schemas.microsoft.com/office/drawing/2014/main" id="{6B2FC4AC-F6F5-86F9-6D85-0B6B2ECBAA09}"/>
                  </a:ext>
                </a:extLst>
              </p:cNvPr>
              <p:cNvSpPr/>
              <p:nvPr/>
            </p:nvSpPr>
            <p:spPr>
              <a:xfrm>
                <a:off x="3985260" y="5198745"/>
                <a:ext cx="994410" cy="857250"/>
              </a:xfrm>
              <a:prstGeom prst="rect">
                <a:avLst/>
              </a:prstGeom>
              <a:solidFill>
                <a:schemeClr val="accent2">
                  <a:lumMod val="20000"/>
                  <a:lumOff val="80000"/>
                </a:schemeClr>
              </a:solidFill>
              <a:ln w="9525" cap="flat">
                <a:solidFill>
                  <a:schemeClr val="accent2">
                    <a:lumMod val="20000"/>
                    <a:lumOff val="80000"/>
                  </a:schemeClr>
                </a:solidFill>
                <a:prstDash val="solid"/>
                <a:miter/>
              </a:ln>
            </p:spPr>
            <p:txBody>
              <a:bodyPr rtlCol="0" anchor="ctr"/>
              <a:lstStyle/>
              <a:p>
                <a:pPr algn="ctr"/>
                <a:r>
                  <a:rPr lang="de-DE"/>
                  <a:t>Niedrig</a:t>
                </a:r>
              </a:p>
              <a:p>
                <a:pPr algn="ctr"/>
                <a:endParaRPr lang="de-DE" sz="1200"/>
              </a:p>
              <a:p>
                <a:pPr algn="ctr"/>
                <a:r>
                  <a:rPr lang="de-DE" sz="1200"/>
                  <a:t>&lt;3/&lt;4</a:t>
                </a:r>
              </a:p>
            </p:txBody>
          </p:sp>
          <p:sp>
            <p:nvSpPr>
              <p:cNvPr id="27" name="Rechteck: abgerundete Ecken 26">
                <a:extLst>
                  <a:ext uri="{FF2B5EF4-FFF2-40B4-BE49-F238E27FC236}">
                    <a16:creationId xmlns:a16="http://schemas.microsoft.com/office/drawing/2014/main" id="{DE7E9FA0-2039-3810-4B22-0508DF2EB5BF}"/>
                  </a:ext>
                </a:extLst>
              </p:cNvPr>
              <p:cNvSpPr/>
              <p:nvPr/>
            </p:nvSpPr>
            <p:spPr>
              <a:xfrm>
                <a:off x="3855822" y="4583991"/>
                <a:ext cx="3485944" cy="1573865"/>
              </a:xfrm>
              <a:prstGeom prst="roundRect">
                <a:avLst/>
              </a:prstGeom>
              <a:noFill/>
              <a:ln w="9525" cap="flat">
                <a:solidFill>
                  <a:srgbClr val="939AA7"/>
                </a:solidFill>
                <a:prstDash val="solid"/>
                <a:miter/>
              </a:ln>
            </p:spPr>
            <p:txBody>
              <a:bodyPr rtlCol="0" anchor="ctr"/>
              <a:lstStyle/>
              <a:p>
                <a:pPr algn="l"/>
                <a:endParaRPr lang="de-DE"/>
              </a:p>
            </p:txBody>
          </p:sp>
        </p:grpSp>
      </p:grpSp>
      <p:grpSp>
        <p:nvGrpSpPr>
          <p:cNvPr id="59" name="Gruppieren 58">
            <a:extLst>
              <a:ext uri="{FF2B5EF4-FFF2-40B4-BE49-F238E27FC236}">
                <a16:creationId xmlns:a16="http://schemas.microsoft.com/office/drawing/2014/main" id="{2EB4E247-1637-159D-680D-FE313FA72A54}"/>
              </a:ext>
            </a:extLst>
          </p:cNvPr>
          <p:cNvGrpSpPr/>
          <p:nvPr/>
        </p:nvGrpSpPr>
        <p:grpSpPr>
          <a:xfrm>
            <a:off x="7528661" y="3984176"/>
            <a:ext cx="3485944" cy="1573865"/>
            <a:chOff x="7528661" y="4583991"/>
            <a:chExt cx="3485944" cy="1573865"/>
          </a:xfrm>
        </p:grpSpPr>
        <p:grpSp>
          <p:nvGrpSpPr>
            <p:cNvPr id="56" name="Gruppieren 55">
              <a:extLst>
                <a:ext uri="{FF2B5EF4-FFF2-40B4-BE49-F238E27FC236}">
                  <a16:creationId xmlns:a16="http://schemas.microsoft.com/office/drawing/2014/main" id="{575FE578-D53C-01E7-1149-7B2FF26BC007}"/>
                </a:ext>
              </a:extLst>
            </p:cNvPr>
            <p:cNvGrpSpPr/>
            <p:nvPr/>
          </p:nvGrpSpPr>
          <p:grpSpPr>
            <a:xfrm>
              <a:off x="7661910" y="4585467"/>
              <a:ext cx="3219450" cy="1470528"/>
              <a:chOff x="7661910" y="4585467"/>
              <a:chExt cx="3219450" cy="1470528"/>
            </a:xfrm>
          </p:grpSpPr>
          <p:sp>
            <p:nvSpPr>
              <p:cNvPr id="10" name="Rechteck 9">
                <a:extLst>
                  <a:ext uri="{FF2B5EF4-FFF2-40B4-BE49-F238E27FC236}">
                    <a16:creationId xmlns:a16="http://schemas.microsoft.com/office/drawing/2014/main" id="{C87E8290-B659-CC50-FCF9-1CFAE66D3D24}"/>
                  </a:ext>
                </a:extLst>
              </p:cNvPr>
              <p:cNvSpPr/>
              <p:nvPr/>
            </p:nvSpPr>
            <p:spPr>
              <a:xfrm>
                <a:off x="7661910" y="5198745"/>
                <a:ext cx="994410" cy="857250"/>
              </a:xfrm>
              <a:prstGeom prst="rect">
                <a:avLst/>
              </a:prstGeom>
              <a:solidFill>
                <a:srgbClr val="F9FEBB"/>
              </a:solidFill>
              <a:ln w="9525" cap="flat">
                <a:solidFill>
                  <a:srgbClr val="FFFFDA"/>
                </a:solidFill>
                <a:prstDash val="solid"/>
                <a:miter/>
              </a:ln>
            </p:spPr>
            <p:txBody>
              <a:bodyPr lIns="54000" rIns="54000" rtlCol="0" anchor="ctr"/>
              <a:lstStyle/>
              <a:p>
                <a:pPr algn="ctr"/>
                <a:r>
                  <a:rPr lang="de-DE">
                    <a:solidFill>
                      <a:srgbClr val="001965"/>
                    </a:solidFill>
                    <a:latin typeface="+mj-lt"/>
                  </a:rPr>
                  <a:t>MASLD</a:t>
                </a:r>
                <a:br>
                  <a:rPr lang="de-DE">
                    <a:solidFill>
                      <a:srgbClr val="001965"/>
                    </a:solidFill>
                    <a:latin typeface="+mj-lt"/>
                  </a:rPr>
                </a:br>
                <a:r>
                  <a:rPr lang="de-DE" sz="1200">
                    <a:solidFill>
                      <a:schemeClr val="tx2"/>
                    </a:solidFill>
                  </a:rPr>
                  <a:t>♀/♂ </a:t>
                </a:r>
                <a:r>
                  <a:rPr lang="de-DE" sz="1200">
                    <a:solidFill>
                      <a:srgbClr val="001965"/>
                    </a:solidFill>
                    <a:latin typeface="+mj-lt"/>
                  </a:rPr>
                  <a:t>&lt;20/30 </a:t>
                </a:r>
              </a:p>
              <a:p>
                <a:pPr algn="ctr"/>
                <a:r>
                  <a:rPr lang="de-DE" sz="1200">
                    <a:solidFill>
                      <a:srgbClr val="001965"/>
                    </a:solidFill>
                    <a:latin typeface="+mj-lt"/>
                  </a:rPr>
                  <a:t>g/Tag</a:t>
                </a:r>
              </a:p>
            </p:txBody>
          </p:sp>
          <p:sp>
            <p:nvSpPr>
              <p:cNvPr id="11" name="Rechteck 10">
                <a:extLst>
                  <a:ext uri="{FF2B5EF4-FFF2-40B4-BE49-F238E27FC236}">
                    <a16:creationId xmlns:a16="http://schemas.microsoft.com/office/drawing/2014/main" id="{8352C922-1D9D-01EA-F277-E74E3FB086F0}"/>
                  </a:ext>
                </a:extLst>
              </p:cNvPr>
              <p:cNvSpPr/>
              <p:nvPr/>
            </p:nvSpPr>
            <p:spPr>
              <a:xfrm>
                <a:off x="8774430" y="5198745"/>
                <a:ext cx="994410" cy="857250"/>
              </a:xfrm>
              <a:prstGeom prst="rect">
                <a:avLst/>
              </a:prstGeom>
              <a:solidFill>
                <a:srgbClr val="FFEEAB"/>
              </a:solidFill>
              <a:ln w="9525" cap="flat">
                <a:solidFill>
                  <a:srgbClr val="FFEEC1"/>
                </a:solidFill>
                <a:prstDash val="solid"/>
                <a:miter/>
              </a:ln>
            </p:spPr>
            <p:txBody>
              <a:bodyPr lIns="54000" rIns="54000" rtlCol="0" anchor="ctr"/>
              <a:lstStyle/>
              <a:p>
                <a:pPr algn="ctr">
                  <a:spcAft>
                    <a:spcPts val="600"/>
                  </a:spcAft>
                </a:pPr>
                <a:r>
                  <a:rPr lang="de-DE" err="1">
                    <a:solidFill>
                      <a:srgbClr val="001965"/>
                    </a:solidFill>
                    <a:latin typeface="+mj-lt"/>
                    <a:cs typeface="Apis For Office" panose="020B0504010101010104" pitchFamily="34" charset="0"/>
                  </a:rPr>
                  <a:t>MetALD</a:t>
                </a:r>
                <a:br>
                  <a:rPr lang="de-DE">
                    <a:solidFill>
                      <a:srgbClr val="001965"/>
                    </a:solidFill>
                    <a:latin typeface="+mj-lt"/>
                    <a:cs typeface="Apis For Office" panose="020B0504010101010104" pitchFamily="34" charset="0"/>
                  </a:rPr>
                </a:br>
                <a:r>
                  <a:rPr lang="de-DE" sz="1200">
                    <a:solidFill>
                      <a:schemeClr val="tx2"/>
                    </a:solidFill>
                  </a:rPr>
                  <a:t>♀/♂ </a:t>
                </a:r>
                <a:r>
                  <a:rPr lang="de-DE" sz="1200">
                    <a:solidFill>
                      <a:srgbClr val="001965"/>
                    </a:solidFill>
                    <a:latin typeface="+mj-lt"/>
                    <a:cs typeface="Apis For Office" panose="020B0504010101010104" pitchFamily="34" charset="0"/>
                  </a:rPr>
                  <a:t>20-50/30-60 g/Tag</a:t>
                </a:r>
                <a:endParaRPr lang="de-DE" sz="1200">
                  <a:solidFill>
                    <a:srgbClr val="001965"/>
                  </a:solidFill>
                  <a:latin typeface="+mj-lt"/>
                </a:endParaRPr>
              </a:p>
            </p:txBody>
          </p:sp>
          <p:sp>
            <p:nvSpPr>
              <p:cNvPr id="12" name="Rechteck 11">
                <a:extLst>
                  <a:ext uri="{FF2B5EF4-FFF2-40B4-BE49-F238E27FC236}">
                    <a16:creationId xmlns:a16="http://schemas.microsoft.com/office/drawing/2014/main" id="{E51A7FD1-7264-DD58-29EC-F317C45D465E}"/>
                  </a:ext>
                </a:extLst>
              </p:cNvPr>
              <p:cNvSpPr/>
              <p:nvPr/>
            </p:nvSpPr>
            <p:spPr>
              <a:xfrm>
                <a:off x="9886950" y="5198745"/>
                <a:ext cx="994410" cy="857250"/>
              </a:xfrm>
              <a:prstGeom prst="rect">
                <a:avLst/>
              </a:prstGeom>
              <a:solidFill>
                <a:srgbClr val="F37E80"/>
              </a:solidFill>
              <a:ln w="9525" cap="flat">
                <a:solidFill>
                  <a:srgbClr val="FFB3A8"/>
                </a:solidFill>
                <a:prstDash val="solid"/>
                <a:miter/>
              </a:ln>
            </p:spPr>
            <p:txBody>
              <a:bodyPr lIns="54000" rIns="54000" rtlCol="0" anchor="ctr"/>
              <a:lstStyle/>
              <a:p>
                <a:pPr algn="ctr"/>
                <a:r>
                  <a:rPr lang="de-DE">
                    <a:solidFill>
                      <a:schemeClr val="tx2"/>
                    </a:solidFill>
                    <a:latin typeface="+mj-lt"/>
                  </a:rPr>
                  <a:t>ALD</a:t>
                </a:r>
                <a:br>
                  <a:rPr lang="de-DE">
                    <a:solidFill>
                      <a:schemeClr val="tx2"/>
                    </a:solidFill>
                    <a:latin typeface="+mj-lt"/>
                  </a:rPr>
                </a:br>
                <a:r>
                  <a:rPr lang="de-DE" sz="1200">
                    <a:solidFill>
                      <a:schemeClr val="tx2"/>
                    </a:solidFill>
                  </a:rPr>
                  <a:t>♀/♂ </a:t>
                </a:r>
                <a:r>
                  <a:rPr lang="de-DE" sz="1200">
                    <a:solidFill>
                      <a:schemeClr val="tx2"/>
                    </a:solidFill>
                    <a:latin typeface="+mj-lt"/>
                    <a:cs typeface="Apis For Office" panose="020B0504010101010104" pitchFamily="34" charset="0"/>
                  </a:rPr>
                  <a:t>≥50/60 </a:t>
                </a:r>
              </a:p>
              <a:p>
                <a:pPr algn="ctr"/>
                <a:r>
                  <a:rPr lang="de-DE" sz="1200">
                    <a:solidFill>
                      <a:schemeClr val="tx2"/>
                    </a:solidFill>
                    <a:latin typeface="+mj-lt"/>
                    <a:cs typeface="Apis For Office" panose="020B0504010101010104" pitchFamily="34" charset="0"/>
                  </a:rPr>
                  <a:t>g/Tag</a:t>
                </a:r>
                <a:endParaRPr lang="de-DE" sz="1200">
                  <a:solidFill>
                    <a:schemeClr val="tx2"/>
                  </a:solidFill>
                  <a:latin typeface="+mj-lt"/>
                </a:endParaRPr>
              </a:p>
            </p:txBody>
          </p:sp>
          <p:sp>
            <p:nvSpPr>
              <p:cNvPr id="14" name="Textfeld 13">
                <a:extLst>
                  <a:ext uri="{FF2B5EF4-FFF2-40B4-BE49-F238E27FC236}">
                    <a16:creationId xmlns:a16="http://schemas.microsoft.com/office/drawing/2014/main" id="{C30DAD9F-EDCF-7075-FE82-796D01861127}"/>
                  </a:ext>
                </a:extLst>
              </p:cNvPr>
              <p:cNvSpPr txBox="1"/>
              <p:nvPr/>
            </p:nvSpPr>
            <p:spPr>
              <a:xfrm>
                <a:off x="8173096" y="4585467"/>
                <a:ext cx="2197076" cy="344710"/>
              </a:xfrm>
              <a:prstGeom prst="rect">
                <a:avLst/>
              </a:prstGeom>
              <a:noFill/>
            </p:spPr>
            <p:txBody>
              <a:bodyPr wrap="none" lIns="0" tIns="0" rIns="0" bIns="0" rtlCol="0">
                <a:spAutoFit/>
              </a:bodyPr>
              <a:lstStyle/>
              <a:p>
                <a:pPr algn="ctr">
                  <a:lnSpc>
                    <a:spcPct val="120000"/>
                  </a:lnSpc>
                </a:pPr>
                <a:r>
                  <a:rPr lang="de-DE" sz="2000" b="1">
                    <a:solidFill>
                      <a:schemeClr val="tx2"/>
                    </a:solidFill>
                  </a:rPr>
                  <a:t>SLD Unterkategorien</a:t>
                </a:r>
              </a:p>
            </p:txBody>
          </p:sp>
        </p:grpSp>
        <p:sp>
          <p:nvSpPr>
            <p:cNvPr id="29" name="Rechteck: abgerundete Ecken 28">
              <a:extLst>
                <a:ext uri="{FF2B5EF4-FFF2-40B4-BE49-F238E27FC236}">
                  <a16:creationId xmlns:a16="http://schemas.microsoft.com/office/drawing/2014/main" id="{ACB149B5-EB0C-F6FE-A5A3-18C5DBC534D9}"/>
                </a:ext>
              </a:extLst>
            </p:cNvPr>
            <p:cNvSpPr/>
            <p:nvPr/>
          </p:nvSpPr>
          <p:spPr>
            <a:xfrm>
              <a:off x="7528661" y="4583991"/>
              <a:ext cx="3485944" cy="1573865"/>
            </a:xfrm>
            <a:prstGeom prst="roundRect">
              <a:avLst/>
            </a:prstGeom>
            <a:noFill/>
            <a:ln w="9525" cap="flat">
              <a:solidFill>
                <a:srgbClr val="939AA7"/>
              </a:solidFill>
              <a:prstDash val="solid"/>
              <a:miter/>
            </a:ln>
          </p:spPr>
          <p:txBody>
            <a:bodyPr rtlCol="0" anchor="ctr"/>
            <a:lstStyle/>
            <a:p>
              <a:pPr algn="l"/>
              <a:endParaRPr lang="de-DE"/>
            </a:p>
          </p:txBody>
        </p:sp>
      </p:grpSp>
      <p:grpSp>
        <p:nvGrpSpPr>
          <p:cNvPr id="54" name="Gruppieren 53">
            <a:extLst>
              <a:ext uri="{FF2B5EF4-FFF2-40B4-BE49-F238E27FC236}">
                <a16:creationId xmlns:a16="http://schemas.microsoft.com/office/drawing/2014/main" id="{CAABEADD-A1E3-BECD-E581-46BCF3DA2F5C}"/>
              </a:ext>
            </a:extLst>
          </p:cNvPr>
          <p:cNvGrpSpPr/>
          <p:nvPr/>
        </p:nvGrpSpPr>
        <p:grpSpPr>
          <a:xfrm>
            <a:off x="647700" y="3973508"/>
            <a:ext cx="3074877" cy="1573865"/>
            <a:chOff x="647700" y="4573323"/>
            <a:chExt cx="3074877" cy="1573865"/>
          </a:xfrm>
        </p:grpSpPr>
        <p:sp>
          <p:nvSpPr>
            <p:cNvPr id="30" name="Rechteck: abgerundete Ecken 29">
              <a:extLst>
                <a:ext uri="{FF2B5EF4-FFF2-40B4-BE49-F238E27FC236}">
                  <a16:creationId xmlns:a16="http://schemas.microsoft.com/office/drawing/2014/main" id="{AE0B3089-257F-282D-E568-01D8AEE1453D}"/>
                </a:ext>
              </a:extLst>
            </p:cNvPr>
            <p:cNvSpPr/>
            <p:nvPr/>
          </p:nvSpPr>
          <p:spPr>
            <a:xfrm>
              <a:off x="647700" y="4573323"/>
              <a:ext cx="3074877" cy="1573865"/>
            </a:xfrm>
            <a:prstGeom prst="roundRect">
              <a:avLst/>
            </a:prstGeom>
            <a:noFill/>
            <a:ln w="9525" cap="flat">
              <a:solidFill>
                <a:srgbClr val="939AA7"/>
              </a:solidFill>
              <a:prstDash val="solid"/>
              <a:miter/>
            </a:ln>
          </p:spPr>
          <p:txBody>
            <a:bodyPr rtlCol="0" anchor="t"/>
            <a:lstStyle/>
            <a:p>
              <a:pPr algn="l"/>
              <a:r>
                <a:rPr lang="de-DE" sz="1600" b="1">
                  <a:solidFill>
                    <a:srgbClr val="001965"/>
                  </a:solidFill>
                </a:rPr>
                <a:t>Trinker-Gruppen – </a:t>
              </a:r>
              <a:r>
                <a:rPr lang="de-DE" sz="1600" b="1" err="1">
                  <a:solidFill>
                    <a:srgbClr val="001965"/>
                  </a:solidFill>
                </a:rPr>
                <a:t>PEth</a:t>
              </a:r>
              <a:r>
                <a:rPr lang="de-DE" sz="1600" b="1">
                  <a:solidFill>
                    <a:srgbClr val="001965"/>
                  </a:solidFill>
                </a:rPr>
                <a:t> (</a:t>
              </a:r>
              <a:r>
                <a:rPr lang="de-DE" sz="1600" b="1" err="1">
                  <a:solidFill>
                    <a:srgbClr val="001965"/>
                  </a:solidFill>
                </a:rPr>
                <a:t>ng</a:t>
              </a:r>
              <a:r>
                <a:rPr lang="de-DE" sz="1600" b="1">
                  <a:solidFill>
                    <a:srgbClr val="001965"/>
                  </a:solidFill>
                </a:rPr>
                <a:t>/ml)</a:t>
              </a:r>
            </a:p>
            <a:p>
              <a:pPr algn="l"/>
              <a:endParaRPr lang="de-DE"/>
            </a:p>
          </p:txBody>
        </p:sp>
        <p:grpSp>
          <p:nvGrpSpPr>
            <p:cNvPr id="36" name="Gruppieren 35">
              <a:extLst>
                <a:ext uri="{FF2B5EF4-FFF2-40B4-BE49-F238E27FC236}">
                  <a16:creationId xmlns:a16="http://schemas.microsoft.com/office/drawing/2014/main" id="{245E46EE-FBB4-CA0B-D5C4-43FCB5700642}"/>
                </a:ext>
              </a:extLst>
            </p:cNvPr>
            <p:cNvGrpSpPr/>
            <p:nvPr/>
          </p:nvGrpSpPr>
          <p:grpSpPr>
            <a:xfrm>
              <a:off x="820149" y="5190107"/>
              <a:ext cx="2280812" cy="805587"/>
              <a:chOff x="6729984" y="3351933"/>
              <a:chExt cx="2280812" cy="805587"/>
            </a:xfrm>
          </p:grpSpPr>
          <p:grpSp>
            <p:nvGrpSpPr>
              <p:cNvPr id="37" name="Gruppieren 36">
                <a:extLst>
                  <a:ext uri="{FF2B5EF4-FFF2-40B4-BE49-F238E27FC236}">
                    <a16:creationId xmlns:a16="http://schemas.microsoft.com/office/drawing/2014/main" id="{2FA3BED3-1A29-8B99-5777-5BFB5405399E}"/>
                  </a:ext>
                </a:extLst>
              </p:cNvPr>
              <p:cNvGrpSpPr/>
              <p:nvPr/>
            </p:nvGrpSpPr>
            <p:grpSpPr>
              <a:xfrm>
                <a:off x="6729984" y="3351933"/>
                <a:ext cx="1476425" cy="206851"/>
                <a:chOff x="6729984" y="3351933"/>
                <a:chExt cx="1476425" cy="206851"/>
              </a:xfrm>
            </p:grpSpPr>
            <p:sp>
              <p:nvSpPr>
                <p:cNvPr id="48" name="Rechteck 47">
                  <a:extLst>
                    <a:ext uri="{FF2B5EF4-FFF2-40B4-BE49-F238E27FC236}">
                      <a16:creationId xmlns:a16="http://schemas.microsoft.com/office/drawing/2014/main" id="{9AC59ADA-CF6B-53CB-293F-5D9FC5E3DB3E}"/>
                    </a:ext>
                  </a:extLst>
                </p:cNvPr>
                <p:cNvSpPr/>
                <p:nvPr/>
              </p:nvSpPr>
              <p:spPr>
                <a:xfrm>
                  <a:off x="6729984" y="3384370"/>
                  <a:ext cx="411480" cy="141979"/>
                </a:xfrm>
                <a:prstGeom prst="rect">
                  <a:avLst/>
                </a:prstGeom>
                <a:solidFill>
                  <a:srgbClr val="F60B0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49" name="Textfeld 48">
                  <a:extLst>
                    <a:ext uri="{FF2B5EF4-FFF2-40B4-BE49-F238E27FC236}">
                      <a16:creationId xmlns:a16="http://schemas.microsoft.com/office/drawing/2014/main" id="{645F0F63-0C4C-DA9C-F854-1BE1A62759D5}"/>
                    </a:ext>
                  </a:extLst>
                </p:cNvPr>
                <p:cNvSpPr txBox="1"/>
                <p:nvPr/>
              </p:nvSpPr>
              <p:spPr>
                <a:xfrm>
                  <a:off x="7214599" y="3351933"/>
                  <a:ext cx="991810" cy="206851"/>
                </a:xfrm>
                <a:prstGeom prst="rect">
                  <a:avLst/>
                </a:prstGeom>
                <a:noFill/>
                <a:ln>
                  <a:noFill/>
                </a:ln>
              </p:spPr>
              <p:txBody>
                <a:bodyPr wrap="none" lIns="0" tIns="0" rIns="0" bIns="0" rtlCol="0" anchor="ctr">
                  <a:spAutoFit/>
                </a:bodyPr>
                <a:lstStyle/>
                <a:p>
                  <a:pPr algn="l">
                    <a:lnSpc>
                      <a:spcPct val="120000"/>
                    </a:lnSpc>
                    <a:tabLst>
                      <a:tab pos="541338" algn="l"/>
                    </a:tabLst>
                  </a:pPr>
                  <a:r>
                    <a:rPr lang="de-DE" sz="1200">
                      <a:solidFill>
                        <a:srgbClr val="001965"/>
                      </a:solidFill>
                    </a:rPr>
                    <a:t>≥200 	schwer</a:t>
                  </a:r>
                </a:p>
              </p:txBody>
            </p:sp>
          </p:grpSp>
          <p:grpSp>
            <p:nvGrpSpPr>
              <p:cNvPr id="38" name="Gruppieren 37">
                <a:extLst>
                  <a:ext uri="{FF2B5EF4-FFF2-40B4-BE49-F238E27FC236}">
                    <a16:creationId xmlns:a16="http://schemas.microsoft.com/office/drawing/2014/main" id="{C4506C28-280F-1113-81C8-E1A0ECD6586B}"/>
                  </a:ext>
                </a:extLst>
              </p:cNvPr>
              <p:cNvGrpSpPr/>
              <p:nvPr/>
            </p:nvGrpSpPr>
            <p:grpSpPr>
              <a:xfrm>
                <a:off x="6729984" y="3551512"/>
                <a:ext cx="1902439" cy="206851"/>
                <a:chOff x="6729984" y="3351933"/>
                <a:chExt cx="1902439" cy="206851"/>
              </a:xfrm>
            </p:grpSpPr>
            <p:sp>
              <p:nvSpPr>
                <p:cNvPr id="46" name="Rechteck 45">
                  <a:extLst>
                    <a:ext uri="{FF2B5EF4-FFF2-40B4-BE49-F238E27FC236}">
                      <a16:creationId xmlns:a16="http://schemas.microsoft.com/office/drawing/2014/main" id="{059EF5E0-27FC-F93A-7CE2-4D900C7410BD}"/>
                    </a:ext>
                  </a:extLst>
                </p:cNvPr>
                <p:cNvSpPr/>
                <p:nvPr/>
              </p:nvSpPr>
              <p:spPr>
                <a:xfrm>
                  <a:off x="6729984" y="3384370"/>
                  <a:ext cx="411480" cy="141979"/>
                </a:xfrm>
                <a:prstGeom prst="rect">
                  <a:avLst/>
                </a:prstGeom>
                <a:solidFill>
                  <a:srgbClr val="FF91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47" name="Textfeld 46">
                  <a:extLst>
                    <a:ext uri="{FF2B5EF4-FFF2-40B4-BE49-F238E27FC236}">
                      <a16:creationId xmlns:a16="http://schemas.microsoft.com/office/drawing/2014/main" id="{60A53F33-480D-5628-E0AB-AD521B0F1E67}"/>
                    </a:ext>
                  </a:extLst>
                </p:cNvPr>
                <p:cNvSpPr txBox="1"/>
                <p:nvPr/>
              </p:nvSpPr>
              <p:spPr>
                <a:xfrm>
                  <a:off x="7214599" y="3351933"/>
                  <a:ext cx="1417824" cy="206851"/>
                </a:xfrm>
                <a:prstGeom prst="rect">
                  <a:avLst/>
                </a:prstGeom>
                <a:noFill/>
                <a:ln>
                  <a:noFill/>
                </a:ln>
              </p:spPr>
              <p:txBody>
                <a:bodyPr wrap="none" lIns="0" tIns="0" rIns="0" bIns="0" rtlCol="0" anchor="ctr">
                  <a:spAutoFit/>
                </a:bodyPr>
                <a:lstStyle/>
                <a:p>
                  <a:pPr algn="l" defTabSz="541338">
                    <a:lnSpc>
                      <a:spcPct val="120000"/>
                    </a:lnSpc>
                  </a:pPr>
                  <a:r>
                    <a:rPr lang="de-DE" sz="1200">
                      <a:solidFill>
                        <a:srgbClr val="001965"/>
                      </a:solidFill>
                    </a:rPr>
                    <a:t>80-199	mittel/schwer</a:t>
                  </a:r>
                </a:p>
              </p:txBody>
            </p:sp>
          </p:grpSp>
          <p:grpSp>
            <p:nvGrpSpPr>
              <p:cNvPr id="39" name="Gruppieren 38">
                <a:extLst>
                  <a:ext uri="{FF2B5EF4-FFF2-40B4-BE49-F238E27FC236}">
                    <a16:creationId xmlns:a16="http://schemas.microsoft.com/office/drawing/2014/main" id="{67E8EC63-C56D-C825-F5BA-05910F64F50E}"/>
                  </a:ext>
                </a:extLst>
              </p:cNvPr>
              <p:cNvGrpSpPr/>
              <p:nvPr/>
            </p:nvGrpSpPr>
            <p:grpSpPr>
              <a:xfrm>
                <a:off x="6729984" y="3751091"/>
                <a:ext cx="1893334" cy="206851"/>
                <a:chOff x="6729984" y="3351933"/>
                <a:chExt cx="1893334" cy="206851"/>
              </a:xfrm>
            </p:grpSpPr>
            <p:sp>
              <p:nvSpPr>
                <p:cNvPr id="44" name="Rechteck 43">
                  <a:extLst>
                    <a:ext uri="{FF2B5EF4-FFF2-40B4-BE49-F238E27FC236}">
                      <a16:creationId xmlns:a16="http://schemas.microsoft.com/office/drawing/2014/main" id="{F255D7CD-E46B-D0A0-42F9-087420D0891B}"/>
                    </a:ext>
                  </a:extLst>
                </p:cNvPr>
                <p:cNvSpPr/>
                <p:nvPr/>
              </p:nvSpPr>
              <p:spPr>
                <a:xfrm>
                  <a:off x="6729984" y="3384370"/>
                  <a:ext cx="411480" cy="141979"/>
                </a:xfrm>
                <a:prstGeom prst="rect">
                  <a:avLst/>
                </a:prstGeom>
                <a:solidFill>
                  <a:srgbClr val="FFDD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45" name="Textfeld 44">
                  <a:extLst>
                    <a:ext uri="{FF2B5EF4-FFF2-40B4-BE49-F238E27FC236}">
                      <a16:creationId xmlns:a16="http://schemas.microsoft.com/office/drawing/2014/main" id="{92BDE2A0-9C84-F1CC-AB69-AFC1408110BB}"/>
                    </a:ext>
                  </a:extLst>
                </p:cNvPr>
                <p:cNvSpPr txBox="1"/>
                <p:nvPr/>
              </p:nvSpPr>
              <p:spPr>
                <a:xfrm>
                  <a:off x="7214599" y="3351933"/>
                  <a:ext cx="1408719" cy="206851"/>
                </a:xfrm>
                <a:prstGeom prst="rect">
                  <a:avLst/>
                </a:prstGeom>
                <a:noFill/>
                <a:ln>
                  <a:noFill/>
                </a:ln>
              </p:spPr>
              <p:txBody>
                <a:bodyPr wrap="none" lIns="0" tIns="0" rIns="0" bIns="0" rtlCol="0" anchor="ctr">
                  <a:spAutoFit/>
                </a:bodyPr>
                <a:lstStyle/>
                <a:p>
                  <a:pPr algn="l">
                    <a:lnSpc>
                      <a:spcPct val="120000"/>
                    </a:lnSpc>
                    <a:tabLst>
                      <a:tab pos="541338" algn="l"/>
                    </a:tabLst>
                  </a:pPr>
                  <a:r>
                    <a:rPr lang="de-DE" sz="1200">
                      <a:solidFill>
                        <a:srgbClr val="001965"/>
                      </a:solidFill>
                    </a:rPr>
                    <a:t>20-79	mittel/niedrig</a:t>
                  </a:r>
                </a:p>
              </p:txBody>
            </p:sp>
          </p:grpSp>
          <p:grpSp>
            <p:nvGrpSpPr>
              <p:cNvPr id="40" name="Gruppieren 39">
                <a:extLst>
                  <a:ext uri="{FF2B5EF4-FFF2-40B4-BE49-F238E27FC236}">
                    <a16:creationId xmlns:a16="http://schemas.microsoft.com/office/drawing/2014/main" id="{05E5398C-2ED7-D793-7D99-B88F25F74E50}"/>
                  </a:ext>
                </a:extLst>
              </p:cNvPr>
              <p:cNvGrpSpPr/>
              <p:nvPr/>
            </p:nvGrpSpPr>
            <p:grpSpPr>
              <a:xfrm>
                <a:off x="6729984" y="3950669"/>
                <a:ext cx="2280812" cy="206851"/>
                <a:chOff x="6729984" y="3351933"/>
                <a:chExt cx="2280812" cy="206851"/>
              </a:xfrm>
            </p:grpSpPr>
            <p:sp>
              <p:nvSpPr>
                <p:cNvPr id="42" name="Rechteck 41">
                  <a:extLst>
                    <a:ext uri="{FF2B5EF4-FFF2-40B4-BE49-F238E27FC236}">
                      <a16:creationId xmlns:a16="http://schemas.microsoft.com/office/drawing/2014/main" id="{DEFEFAF6-3C90-0AB8-36EB-550452FF9B66}"/>
                    </a:ext>
                  </a:extLst>
                </p:cNvPr>
                <p:cNvSpPr/>
                <p:nvPr/>
              </p:nvSpPr>
              <p:spPr>
                <a:xfrm>
                  <a:off x="6729984" y="3384370"/>
                  <a:ext cx="411480" cy="141979"/>
                </a:xfrm>
                <a:prstGeom prst="rect">
                  <a:avLst/>
                </a:prstGeom>
                <a:solidFill>
                  <a:srgbClr val="F4FE7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43" name="Textfeld 42">
                  <a:extLst>
                    <a:ext uri="{FF2B5EF4-FFF2-40B4-BE49-F238E27FC236}">
                      <a16:creationId xmlns:a16="http://schemas.microsoft.com/office/drawing/2014/main" id="{140DF52F-3A20-A001-0E00-5217AACE3039}"/>
                    </a:ext>
                  </a:extLst>
                </p:cNvPr>
                <p:cNvSpPr txBox="1"/>
                <p:nvPr/>
              </p:nvSpPr>
              <p:spPr>
                <a:xfrm>
                  <a:off x="7214599" y="3351933"/>
                  <a:ext cx="1796197" cy="206851"/>
                </a:xfrm>
                <a:prstGeom prst="rect">
                  <a:avLst/>
                </a:prstGeom>
                <a:noFill/>
                <a:ln>
                  <a:noFill/>
                </a:ln>
              </p:spPr>
              <p:txBody>
                <a:bodyPr wrap="none" lIns="0" tIns="0" rIns="0" bIns="0" rtlCol="0" anchor="ctr">
                  <a:spAutoFit/>
                </a:bodyPr>
                <a:lstStyle/>
                <a:p>
                  <a:pPr algn="l" defTabSz="541338">
                    <a:lnSpc>
                      <a:spcPct val="120000"/>
                    </a:lnSpc>
                  </a:pPr>
                  <a:r>
                    <a:rPr lang="de-DE" sz="1200">
                      <a:solidFill>
                        <a:srgbClr val="001965"/>
                      </a:solidFill>
                    </a:rPr>
                    <a:t>&lt;20	niedrig/gelegentlich</a:t>
                  </a:r>
                </a:p>
              </p:txBody>
            </p:sp>
          </p:grpSp>
        </p:grpSp>
      </p:grpSp>
    </p:spTree>
    <p:custDataLst>
      <p:tags r:id="rId1"/>
    </p:custDataLst>
    <p:extLst>
      <p:ext uri="{BB962C8B-B14F-4D97-AF65-F5344CB8AC3E}">
        <p14:creationId xmlns:p14="http://schemas.microsoft.com/office/powerpoint/2010/main" val="25249453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9EC1-820E-4784-1736-F820AE2B5A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0F04AE-02AA-C134-96A4-D5D1C3B86CF9}"/>
              </a:ext>
            </a:extLst>
          </p:cNvPr>
          <p:cNvSpPr>
            <a:spLocks noGrp="1"/>
          </p:cNvSpPr>
          <p:nvPr>
            <p:ph type="title"/>
          </p:nvPr>
        </p:nvSpPr>
        <p:spPr>
          <a:xfrm>
            <a:off x="648000" y="477671"/>
            <a:ext cx="10896000" cy="1296000"/>
          </a:xfrm>
        </p:spPr>
        <p:txBody>
          <a:bodyPr/>
          <a:lstStyle/>
          <a:p>
            <a:r>
              <a:rPr lang="de-DE" dirty="0"/>
              <a:t>Ergebnisse der Studie</a:t>
            </a:r>
          </a:p>
        </p:txBody>
      </p:sp>
      <p:sp>
        <p:nvSpPr>
          <p:cNvPr id="4" name="Textplatzhalter 3">
            <a:extLst>
              <a:ext uri="{FF2B5EF4-FFF2-40B4-BE49-F238E27FC236}">
                <a16:creationId xmlns:a16="http://schemas.microsoft.com/office/drawing/2014/main" id="{3E18D02B-1D45-1A0F-5083-F793724FFC24}"/>
              </a:ext>
            </a:extLst>
          </p:cNvPr>
          <p:cNvSpPr>
            <a:spLocks noGrp="1"/>
          </p:cNvSpPr>
          <p:nvPr>
            <p:ph type="body" sz="quarter" idx="15"/>
          </p:nvPr>
        </p:nvSpPr>
        <p:spPr>
          <a:xfrm>
            <a:off x="647700" y="6421288"/>
            <a:ext cx="6015688" cy="324000"/>
          </a:xfrm>
        </p:spPr>
        <p:txBody>
          <a:bodyPr/>
          <a:lstStyle/>
          <a:p>
            <a:r>
              <a:rPr lang="de-DE" i="1"/>
              <a:t>Grafiken von Novo Nordisk nach Daten von Bech K. </a:t>
            </a:r>
            <a:br>
              <a:rPr lang="de-DE"/>
            </a:br>
            <a:r>
              <a:rPr lang="de-DE"/>
              <a:t>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BMI, Body-Mass-Index; CAP, </a:t>
            </a:r>
            <a:r>
              <a:rPr lang="de-DE" err="1"/>
              <a:t>controlled</a:t>
            </a:r>
            <a:r>
              <a:rPr lang="de-DE"/>
              <a:t> </a:t>
            </a:r>
            <a:r>
              <a:rPr lang="de-DE" err="1"/>
              <a:t>attenuation</a:t>
            </a:r>
            <a:r>
              <a:rPr lang="de-DE"/>
              <a:t> </a:t>
            </a:r>
            <a:r>
              <a:rPr lang="de-DE" err="1"/>
              <a:t>parameter</a:t>
            </a:r>
            <a:r>
              <a:rPr lang="de-DE"/>
              <a:t>, kontrollierter Abschwächungsparameter; LSM, </a:t>
            </a:r>
            <a:r>
              <a:rPr lang="de-DE" err="1"/>
              <a:t>liver</a:t>
            </a:r>
            <a:r>
              <a:rPr lang="de-DE"/>
              <a:t> </a:t>
            </a:r>
            <a:r>
              <a:rPr lang="de-DE" err="1"/>
              <a:t>stiffness</a:t>
            </a:r>
            <a:r>
              <a:rPr lang="de-DE"/>
              <a:t> </a:t>
            </a:r>
            <a:r>
              <a:rPr lang="de-DE" err="1"/>
              <a:t>measure</a:t>
            </a:r>
            <a:r>
              <a:rPr lang="de-DE"/>
              <a:t>, Lebersteifigkeitsmessung; </a:t>
            </a:r>
            <a:r>
              <a:rPr lang="de-DE" err="1"/>
              <a:t>PEth</a:t>
            </a:r>
            <a:r>
              <a:rPr lang="de-DE"/>
              <a:t>, </a:t>
            </a:r>
            <a:r>
              <a:rPr lang="de-DE" err="1"/>
              <a:t>Phosphatidylethanol</a:t>
            </a:r>
            <a:r>
              <a:rPr lang="de-DE"/>
              <a:t>.</a:t>
            </a:r>
          </a:p>
        </p:txBody>
      </p:sp>
      <p:sp>
        <p:nvSpPr>
          <p:cNvPr id="5" name="Textplatzhalter 4">
            <a:extLst>
              <a:ext uri="{FF2B5EF4-FFF2-40B4-BE49-F238E27FC236}">
                <a16:creationId xmlns:a16="http://schemas.microsoft.com/office/drawing/2014/main" id="{2350ECCD-55D7-311B-98CF-2EDAB348D3D1}"/>
              </a:ext>
            </a:extLst>
          </p:cNvPr>
          <p:cNvSpPr>
            <a:spLocks noGrp="1"/>
          </p:cNvSpPr>
          <p:nvPr>
            <p:ph type="body" sz="quarter" idx="17"/>
          </p:nvPr>
        </p:nvSpPr>
        <p:spPr>
          <a:xfrm>
            <a:off x="8045590" y="6421288"/>
            <a:ext cx="3498708"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br>
              <a:rPr lang="en-US"/>
            </a:br>
            <a:r>
              <a:rPr lang="en-US" err="1"/>
              <a:t>Symposiumsbeitrag</a:t>
            </a:r>
            <a:r>
              <a:rPr lang="en-US"/>
              <a:t> </a:t>
            </a:r>
            <a:r>
              <a:rPr lang="en-US" err="1"/>
              <a:t>vom</a:t>
            </a:r>
            <a:r>
              <a:rPr lang="en-US"/>
              <a:t> EASL 2025, 07.-10. Mai 2025, Amsterdam.</a:t>
            </a:r>
          </a:p>
        </p:txBody>
      </p:sp>
      <p:graphicFrame>
        <p:nvGraphicFramePr>
          <p:cNvPr id="7" name="Tabelle 6">
            <a:extLst>
              <a:ext uri="{FF2B5EF4-FFF2-40B4-BE49-F238E27FC236}">
                <a16:creationId xmlns:a16="http://schemas.microsoft.com/office/drawing/2014/main" id="{B40848DF-D8BB-7F73-8257-C04B2A2D1DE8}"/>
              </a:ext>
            </a:extLst>
          </p:cNvPr>
          <p:cNvGraphicFramePr>
            <a:graphicFrameLocks noGrp="1"/>
          </p:cNvGraphicFramePr>
          <p:nvPr>
            <p:extLst>
              <p:ext uri="{D42A27DB-BD31-4B8C-83A1-F6EECF244321}">
                <p14:modId xmlns:p14="http://schemas.microsoft.com/office/powerpoint/2010/main" val="2123132030"/>
              </p:ext>
            </p:extLst>
          </p:nvPr>
        </p:nvGraphicFramePr>
        <p:xfrm>
          <a:off x="647700" y="1577365"/>
          <a:ext cx="3780412" cy="4389120"/>
        </p:xfrm>
        <a:graphic>
          <a:graphicData uri="http://schemas.openxmlformats.org/drawingml/2006/table">
            <a:tbl>
              <a:tblPr firstRow="1" bandRow="1">
                <a:tableStyleId>{5C22544A-7EE6-4342-B048-85BDC9FD1C3A}</a:tableStyleId>
              </a:tblPr>
              <a:tblGrid>
                <a:gridCol w="1609482">
                  <a:extLst>
                    <a:ext uri="{9D8B030D-6E8A-4147-A177-3AD203B41FA5}">
                      <a16:colId xmlns:a16="http://schemas.microsoft.com/office/drawing/2014/main" val="389918238"/>
                    </a:ext>
                  </a:extLst>
                </a:gridCol>
                <a:gridCol w="1085465">
                  <a:extLst>
                    <a:ext uri="{9D8B030D-6E8A-4147-A177-3AD203B41FA5}">
                      <a16:colId xmlns:a16="http://schemas.microsoft.com/office/drawing/2014/main" val="3551535403"/>
                    </a:ext>
                  </a:extLst>
                </a:gridCol>
                <a:gridCol w="1085465">
                  <a:extLst>
                    <a:ext uri="{9D8B030D-6E8A-4147-A177-3AD203B41FA5}">
                      <a16:colId xmlns:a16="http://schemas.microsoft.com/office/drawing/2014/main" val="3904658472"/>
                    </a:ext>
                  </a:extLst>
                </a:gridCol>
              </a:tblGrid>
              <a:tr h="255717">
                <a:tc>
                  <a:txBody>
                    <a:bodyPr/>
                    <a:lstStyle/>
                    <a:p>
                      <a:endParaRPr lang="de-DE" sz="1200"/>
                    </a:p>
                  </a:txBody>
                  <a:tcPr/>
                </a:tc>
                <a:tc>
                  <a:txBody>
                    <a:bodyPr/>
                    <a:lstStyle/>
                    <a:p>
                      <a:r>
                        <a:rPr lang="de-DE" sz="1200"/>
                        <a:t>Alkohol-Gruppe</a:t>
                      </a:r>
                    </a:p>
                  </a:txBody>
                  <a:tcPr/>
                </a:tc>
                <a:tc>
                  <a:txBody>
                    <a:bodyPr/>
                    <a:lstStyle/>
                    <a:p>
                      <a:r>
                        <a:rPr lang="de-DE" sz="1200"/>
                        <a:t>Metabolische Gruppe</a:t>
                      </a:r>
                    </a:p>
                  </a:txBody>
                  <a:tcPr/>
                </a:tc>
                <a:extLst>
                  <a:ext uri="{0D108BD9-81ED-4DB2-BD59-A6C34878D82A}">
                    <a16:rowId xmlns:a16="http://schemas.microsoft.com/office/drawing/2014/main" val="3076573075"/>
                  </a:ext>
                </a:extLst>
              </a:tr>
              <a:tr h="255717">
                <a:tc>
                  <a:txBody>
                    <a:bodyPr/>
                    <a:lstStyle/>
                    <a:p>
                      <a:r>
                        <a:rPr lang="de-DE" sz="1200"/>
                        <a:t>n=2.924</a:t>
                      </a:r>
                    </a:p>
                  </a:txBody>
                  <a:tcPr/>
                </a:tc>
                <a:tc>
                  <a:txBody>
                    <a:bodyPr/>
                    <a:lstStyle/>
                    <a:p>
                      <a:r>
                        <a:rPr lang="de-DE" sz="1200"/>
                        <a:t>1.482</a:t>
                      </a:r>
                    </a:p>
                  </a:txBody>
                  <a:tcPr/>
                </a:tc>
                <a:tc>
                  <a:txBody>
                    <a:bodyPr/>
                    <a:lstStyle/>
                    <a:p>
                      <a:r>
                        <a:rPr lang="de-DE" sz="1200"/>
                        <a:t>1.442</a:t>
                      </a:r>
                    </a:p>
                  </a:txBody>
                  <a:tcPr/>
                </a:tc>
                <a:extLst>
                  <a:ext uri="{0D108BD9-81ED-4DB2-BD59-A6C34878D82A}">
                    <a16:rowId xmlns:a16="http://schemas.microsoft.com/office/drawing/2014/main" val="2779860105"/>
                  </a:ext>
                </a:extLst>
              </a:tr>
              <a:tr h="255717">
                <a:tc>
                  <a:txBody>
                    <a:bodyPr/>
                    <a:lstStyle/>
                    <a:p>
                      <a:r>
                        <a:rPr lang="de-DE" sz="1200"/>
                        <a:t>Männlich</a:t>
                      </a:r>
                    </a:p>
                  </a:txBody>
                  <a:tcPr/>
                </a:tc>
                <a:tc>
                  <a:txBody>
                    <a:bodyPr/>
                    <a:lstStyle/>
                    <a:p>
                      <a:r>
                        <a:rPr lang="de-DE" sz="1200"/>
                        <a:t>65 %</a:t>
                      </a:r>
                    </a:p>
                  </a:txBody>
                  <a:tcPr/>
                </a:tc>
                <a:tc>
                  <a:txBody>
                    <a:bodyPr/>
                    <a:lstStyle/>
                    <a:p>
                      <a:r>
                        <a:rPr lang="de-DE" sz="1200"/>
                        <a:t>36 %</a:t>
                      </a:r>
                    </a:p>
                  </a:txBody>
                  <a:tcPr/>
                </a:tc>
                <a:extLst>
                  <a:ext uri="{0D108BD9-81ED-4DB2-BD59-A6C34878D82A}">
                    <a16:rowId xmlns:a16="http://schemas.microsoft.com/office/drawing/2014/main" val="3357239105"/>
                  </a:ext>
                </a:extLst>
              </a:tr>
              <a:tr h="255717">
                <a:tc>
                  <a:txBody>
                    <a:bodyPr/>
                    <a:lstStyle/>
                    <a:p>
                      <a:r>
                        <a:rPr lang="de-DE" sz="1200"/>
                        <a:t>Alter, Jahre</a:t>
                      </a:r>
                    </a:p>
                  </a:txBody>
                  <a:tcPr/>
                </a:tc>
                <a:tc>
                  <a:txBody>
                    <a:bodyPr/>
                    <a:lstStyle/>
                    <a:p>
                      <a:r>
                        <a:rPr lang="de-DE" sz="1200"/>
                        <a:t>59 (52-65)</a:t>
                      </a:r>
                    </a:p>
                  </a:txBody>
                  <a:tcPr/>
                </a:tc>
                <a:tc>
                  <a:txBody>
                    <a:bodyPr/>
                    <a:lstStyle/>
                    <a:p>
                      <a:r>
                        <a:rPr lang="de-DE" sz="1200"/>
                        <a:t>56 (50-62)</a:t>
                      </a:r>
                    </a:p>
                  </a:txBody>
                  <a:tcPr/>
                </a:tc>
                <a:extLst>
                  <a:ext uri="{0D108BD9-81ED-4DB2-BD59-A6C34878D82A}">
                    <a16:rowId xmlns:a16="http://schemas.microsoft.com/office/drawing/2014/main" val="2700338050"/>
                  </a:ext>
                </a:extLst>
              </a:tr>
              <a:tr h="255717">
                <a:tc>
                  <a:txBody>
                    <a:bodyPr/>
                    <a:lstStyle/>
                    <a:p>
                      <a:r>
                        <a:rPr lang="de-DE" sz="1200"/>
                        <a:t>BMI </a:t>
                      </a:r>
                      <a:r>
                        <a:rPr lang="de-DE" sz="1200" b="0" i="0" kern="1200">
                          <a:solidFill>
                            <a:schemeClr val="dk1"/>
                          </a:solidFill>
                          <a:effectLst/>
                          <a:latin typeface="+mn-lt"/>
                          <a:ea typeface="+mn-ea"/>
                          <a:cs typeface="+mn-cs"/>
                        </a:rPr>
                        <a:t>≥</a:t>
                      </a:r>
                      <a:r>
                        <a:rPr lang="de-DE" sz="1200"/>
                        <a:t>30 kg/m</a:t>
                      </a:r>
                      <a:r>
                        <a:rPr lang="de-DE" sz="1200" kern="1200" baseline="30000">
                          <a:solidFill>
                            <a:schemeClr val="dk1"/>
                          </a:solidFill>
                          <a:effectLst/>
                          <a:latin typeface="+mn-lt"/>
                          <a:ea typeface="+mn-ea"/>
                          <a:cs typeface="+mn-cs"/>
                        </a:rPr>
                        <a:t>2</a:t>
                      </a:r>
                      <a:endParaRPr lang="de-DE" sz="1200"/>
                    </a:p>
                  </a:txBody>
                  <a:tcPr/>
                </a:tc>
                <a:tc>
                  <a:txBody>
                    <a:bodyPr/>
                    <a:lstStyle/>
                    <a:p>
                      <a:r>
                        <a:rPr lang="de-DE" sz="1200"/>
                        <a:t>26 %</a:t>
                      </a:r>
                    </a:p>
                  </a:txBody>
                  <a:tcPr/>
                </a:tc>
                <a:tc>
                  <a:txBody>
                    <a:bodyPr/>
                    <a:lstStyle/>
                    <a:p>
                      <a:r>
                        <a:rPr lang="de-DE" sz="1200"/>
                        <a:t>79 %</a:t>
                      </a:r>
                    </a:p>
                  </a:txBody>
                  <a:tcPr/>
                </a:tc>
                <a:extLst>
                  <a:ext uri="{0D108BD9-81ED-4DB2-BD59-A6C34878D82A}">
                    <a16:rowId xmlns:a16="http://schemas.microsoft.com/office/drawing/2014/main" val="4279445201"/>
                  </a:ext>
                </a:extLst>
              </a:tr>
              <a:tr h="426195">
                <a:tc>
                  <a:txBody>
                    <a:bodyPr/>
                    <a:lstStyle/>
                    <a:p>
                      <a:r>
                        <a:rPr lang="de-DE" sz="1200"/>
                        <a:t>Prädiabetes oder Diabetes Typ 2 </a:t>
                      </a:r>
                    </a:p>
                  </a:txBody>
                  <a:tcPr/>
                </a:tc>
                <a:tc>
                  <a:txBody>
                    <a:bodyPr/>
                    <a:lstStyle/>
                    <a:p>
                      <a:r>
                        <a:rPr lang="de-DE" sz="1200"/>
                        <a:t>54 %</a:t>
                      </a:r>
                    </a:p>
                  </a:txBody>
                  <a:tcPr/>
                </a:tc>
                <a:tc>
                  <a:txBody>
                    <a:bodyPr/>
                    <a:lstStyle/>
                    <a:p>
                      <a:r>
                        <a:rPr lang="de-DE" sz="1200"/>
                        <a:t>60 %</a:t>
                      </a:r>
                    </a:p>
                  </a:txBody>
                  <a:tcPr/>
                </a:tc>
                <a:extLst>
                  <a:ext uri="{0D108BD9-81ED-4DB2-BD59-A6C34878D82A}">
                    <a16:rowId xmlns:a16="http://schemas.microsoft.com/office/drawing/2014/main" val="4092163499"/>
                  </a:ext>
                </a:extLst>
              </a:tr>
              <a:tr h="255717">
                <a:tc>
                  <a:txBody>
                    <a:bodyPr/>
                    <a:lstStyle/>
                    <a:p>
                      <a:r>
                        <a:rPr lang="de-DE" sz="1200"/>
                        <a:t>LSM </a:t>
                      </a:r>
                      <a:r>
                        <a:rPr lang="de-DE" sz="1200" b="0" i="0" kern="1200">
                          <a:solidFill>
                            <a:schemeClr val="dk1"/>
                          </a:solidFill>
                          <a:effectLst/>
                          <a:latin typeface="+mn-lt"/>
                          <a:ea typeface="+mn-ea"/>
                          <a:cs typeface="+mn-cs"/>
                        </a:rPr>
                        <a:t>≥</a:t>
                      </a:r>
                      <a:r>
                        <a:rPr lang="de-DE" sz="1200"/>
                        <a:t>8 kPa</a:t>
                      </a:r>
                    </a:p>
                  </a:txBody>
                  <a:tcPr/>
                </a:tc>
                <a:tc>
                  <a:txBody>
                    <a:bodyPr/>
                    <a:lstStyle/>
                    <a:p>
                      <a:r>
                        <a:rPr lang="de-DE" sz="1200"/>
                        <a:t>9,8 %</a:t>
                      </a:r>
                    </a:p>
                  </a:txBody>
                  <a:tcPr/>
                </a:tc>
                <a:tc>
                  <a:txBody>
                    <a:bodyPr/>
                    <a:lstStyle/>
                    <a:p>
                      <a:r>
                        <a:rPr lang="de-DE" sz="1200"/>
                        <a:t>8,8 %</a:t>
                      </a:r>
                    </a:p>
                  </a:txBody>
                  <a:tcPr/>
                </a:tc>
                <a:extLst>
                  <a:ext uri="{0D108BD9-81ED-4DB2-BD59-A6C34878D82A}">
                    <a16:rowId xmlns:a16="http://schemas.microsoft.com/office/drawing/2014/main" val="1250632042"/>
                  </a:ext>
                </a:extLst>
              </a:tr>
              <a:tr h="255717">
                <a:tc>
                  <a:txBody>
                    <a:bodyPr/>
                    <a:lstStyle/>
                    <a:p>
                      <a:r>
                        <a:rPr lang="de-DE" sz="1200"/>
                        <a:t>CAP </a:t>
                      </a:r>
                      <a:r>
                        <a:rPr lang="de-DE" sz="1200" b="0" i="0" kern="1200">
                          <a:solidFill>
                            <a:schemeClr val="dk1"/>
                          </a:solidFill>
                          <a:effectLst/>
                          <a:latin typeface="+mn-lt"/>
                          <a:ea typeface="+mn-ea"/>
                          <a:cs typeface="+mn-cs"/>
                        </a:rPr>
                        <a:t>≥</a:t>
                      </a:r>
                      <a:r>
                        <a:rPr lang="de-DE" sz="1200"/>
                        <a:t>248 dB/m</a:t>
                      </a:r>
                    </a:p>
                  </a:txBody>
                  <a:tcPr/>
                </a:tc>
                <a:tc>
                  <a:txBody>
                    <a:bodyPr/>
                    <a:lstStyle/>
                    <a:p>
                      <a:r>
                        <a:rPr lang="de-DE" sz="1200"/>
                        <a:t>63 %</a:t>
                      </a:r>
                    </a:p>
                  </a:txBody>
                  <a:tcPr/>
                </a:tc>
                <a:tc>
                  <a:txBody>
                    <a:bodyPr/>
                    <a:lstStyle/>
                    <a:p>
                      <a:r>
                        <a:rPr lang="de-DE" sz="1200"/>
                        <a:t>77 %</a:t>
                      </a:r>
                    </a:p>
                  </a:txBody>
                  <a:tcPr/>
                </a:tc>
                <a:extLst>
                  <a:ext uri="{0D108BD9-81ED-4DB2-BD59-A6C34878D82A}">
                    <a16:rowId xmlns:a16="http://schemas.microsoft.com/office/drawing/2014/main" val="1620678502"/>
                  </a:ext>
                </a:extLst>
              </a:tr>
              <a:tr h="255717">
                <a:tc>
                  <a:txBody>
                    <a:bodyPr/>
                    <a:lstStyle/>
                    <a:p>
                      <a:r>
                        <a:rPr lang="de-DE" sz="1200"/>
                        <a:t>PEth, ng/mL</a:t>
                      </a:r>
                    </a:p>
                  </a:txBody>
                  <a:tcPr/>
                </a:tc>
                <a:tc>
                  <a:txBody>
                    <a:bodyPr/>
                    <a:lstStyle/>
                    <a:p>
                      <a:r>
                        <a:rPr lang="de-DE" sz="1200"/>
                        <a:t>172 (45-434)</a:t>
                      </a:r>
                    </a:p>
                  </a:txBody>
                  <a:tcPr/>
                </a:tc>
                <a:tc>
                  <a:txBody>
                    <a:bodyPr/>
                    <a:lstStyle/>
                    <a:p>
                      <a:r>
                        <a:rPr lang="de-DE" sz="1200"/>
                        <a:t>11 (5-37)</a:t>
                      </a:r>
                    </a:p>
                  </a:txBody>
                  <a:tcPr/>
                </a:tc>
                <a:extLst>
                  <a:ext uri="{0D108BD9-81ED-4DB2-BD59-A6C34878D82A}">
                    <a16:rowId xmlns:a16="http://schemas.microsoft.com/office/drawing/2014/main" val="1684163343"/>
                  </a:ext>
                </a:extLst>
              </a:tr>
              <a:tr h="426195">
                <a:tc>
                  <a:txBody>
                    <a:bodyPr/>
                    <a:lstStyle/>
                    <a:p>
                      <a:r>
                        <a:rPr lang="de-DE" sz="1200"/>
                        <a:t>Alkoholkonsum der letzten Woche, g/Tag</a:t>
                      </a:r>
                    </a:p>
                  </a:txBody>
                  <a:tcPr/>
                </a:tc>
                <a:tc>
                  <a:txBody>
                    <a:bodyPr/>
                    <a:lstStyle/>
                    <a:p>
                      <a:r>
                        <a:rPr lang="de-DE" sz="1200"/>
                        <a:t>17 (0-41)</a:t>
                      </a:r>
                    </a:p>
                  </a:txBody>
                  <a:tcPr/>
                </a:tc>
                <a:tc>
                  <a:txBody>
                    <a:bodyPr/>
                    <a:lstStyle/>
                    <a:p>
                      <a:r>
                        <a:rPr lang="de-DE" sz="1200"/>
                        <a:t>2 (0-7)</a:t>
                      </a:r>
                    </a:p>
                  </a:txBody>
                  <a:tcPr/>
                </a:tc>
                <a:extLst>
                  <a:ext uri="{0D108BD9-81ED-4DB2-BD59-A6C34878D82A}">
                    <a16:rowId xmlns:a16="http://schemas.microsoft.com/office/drawing/2014/main" val="119410783"/>
                  </a:ext>
                </a:extLst>
              </a:tr>
              <a:tr h="42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Alkoholkonsum der letzten 3 Monate, g/Tag</a:t>
                      </a:r>
                    </a:p>
                  </a:txBody>
                  <a:tcPr/>
                </a:tc>
                <a:tc>
                  <a:txBody>
                    <a:bodyPr/>
                    <a:lstStyle/>
                    <a:p>
                      <a:r>
                        <a:rPr lang="de-DE" sz="1200"/>
                        <a:t>31 (9-48)</a:t>
                      </a:r>
                    </a:p>
                  </a:txBody>
                  <a:tcPr/>
                </a:tc>
                <a:tc>
                  <a:txBody>
                    <a:bodyPr/>
                    <a:lstStyle/>
                    <a:p>
                      <a:r>
                        <a:rPr lang="de-DE" sz="1200"/>
                        <a:t>3 (2-9)</a:t>
                      </a:r>
                    </a:p>
                  </a:txBody>
                  <a:tcPr/>
                </a:tc>
                <a:extLst>
                  <a:ext uri="{0D108BD9-81ED-4DB2-BD59-A6C34878D82A}">
                    <a16:rowId xmlns:a16="http://schemas.microsoft.com/office/drawing/2014/main" val="1560376769"/>
                  </a:ext>
                </a:extLst>
              </a:tr>
              <a:tr h="255717">
                <a:tc>
                  <a:txBody>
                    <a:bodyPr/>
                    <a:lstStyle/>
                    <a:p>
                      <a:r>
                        <a:rPr lang="de-DE" sz="1200"/>
                        <a:t>AUDIT-C, Punkte</a:t>
                      </a:r>
                    </a:p>
                  </a:txBody>
                  <a:tcPr/>
                </a:tc>
                <a:tc>
                  <a:txBody>
                    <a:bodyPr/>
                    <a:lstStyle/>
                    <a:p>
                      <a:r>
                        <a:rPr lang="de-DE" sz="1200"/>
                        <a:t>7 (5-9)</a:t>
                      </a:r>
                    </a:p>
                  </a:txBody>
                  <a:tcPr/>
                </a:tc>
                <a:tc>
                  <a:txBody>
                    <a:bodyPr/>
                    <a:lstStyle/>
                    <a:p>
                      <a:r>
                        <a:rPr lang="de-DE" sz="1200"/>
                        <a:t>3 (2-4)</a:t>
                      </a:r>
                    </a:p>
                  </a:txBody>
                  <a:tcPr/>
                </a:tc>
                <a:extLst>
                  <a:ext uri="{0D108BD9-81ED-4DB2-BD59-A6C34878D82A}">
                    <a16:rowId xmlns:a16="http://schemas.microsoft.com/office/drawing/2014/main" val="99890794"/>
                  </a:ext>
                </a:extLst>
              </a:tr>
            </a:tbl>
          </a:graphicData>
        </a:graphic>
      </p:graphicFrame>
      <p:sp>
        <p:nvSpPr>
          <p:cNvPr id="8" name="Textfeld 7">
            <a:extLst>
              <a:ext uri="{FF2B5EF4-FFF2-40B4-BE49-F238E27FC236}">
                <a16:creationId xmlns:a16="http://schemas.microsoft.com/office/drawing/2014/main" id="{7CAB708E-2C84-E626-E329-8B36AFFFAA7E}"/>
              </a:ext>
            </a:extLst>
          </p:cNvPr>
          <p:cNvSpPr txBox="1"/>
          <p:nvPr/>
        </p:nvSpPr>
        <p:spPr>
          <a:xfrm>
            <a:off x="647699" y="1306554"/>
            <a:ext cx="3780411" cy="241285"/>
          </a:xfrm>
          <a:prstGeom prst="rect">
            <a:avLst/>
          </a:prstGeom>
          <a:noFill/>
        </p:spPr>
        <p:txBody>
          <a:bodyPr wrap="square" lIns="0" tIns="0" rIns="0" bIns="0" rtlCol="0">
            <a:spAutoFit/>
          </a:bodyPr>
          <a:lstStyle/>
          <a:p>
            <a:pPr algn="ctr">
              <a:lnSpc>
                <a:spcPct val="120000"/>
              </a:lnSpc>
            </a:pPr>
            <a:r>
              <a:rPr lang="de-DE" sz="1400" b="1">
                <a:solidFill>
                  <a:schemeClr val="tx2"/>
                </a:solidFill>
              </a:rPr>
              <a:t>Daten zu Studienbeginn</a:t>
            </a:r>
          </a:p>
        </p:txBody>
      </p:sp>
      <p:grpSp>
        <p:nvGrpSpPr>
          <p:cNvPr id="50" name="Gruppieren 49">
            <a:extLst>
              <a:ext uri="{FF2B5EF4-FFF2-40B4-BE49-F238E27FC236}">
                <a16:creationId xmlns:a16="http://schemas.microsoft.com/office/drawing/2014/main" id="{81A1302F-AC9E-1075-654D-3805CE08E872}"/>
              </a:ext>
            </a:extLst>
          </p:cNvPr>
          <p:cNvGrpSpPr/>
          <p:nvPr/>
        </p:nvGrpSpPr>
        <p:grpSpPr>
          <a:xfrm>
            <a:off x="4487457" y="2957599"/>
            <a:ext cx="3650540" cy="2326393"/>
            <a:chOff x="4939399" y="3061506"/>
            <a:chExt cx="3139729" cy="1993922"/>
          </a:xfrm>
        </p:grpSpPr>
        <p:grpSp>
          <p:nvGrpSpPr>
            <p:cNvPr id="29" name="Gruppieren 28">
              <a:extLst>
                <a:ext uri="{FF2B5EF4-FFF2-40B4-BE49-F238E27FC236}">
                  <a16:creationId xmlns:a16="http://schemas.microsoft.com/office/drawing/2014/main" id="{0F8FE73C-FB54-FE93-659E-69C85AD66E1E}"/>
                </a:ext>
              </a:extLst>
            </p:cNvPr>
            <p:cNvGrpSpPr/>
            <p:nvPr/>
          </p:nvGrpSpPr>
          <p:grpSpPr>
            <a:xfrm>
              <a:off x="5327096" y="3197372"/>
              <a:ext cx="2666334" cy="1345160"/>
              <a:chOff x="5327096" y="3197372"/>
              <a:chExt cx="2666334" cy="1345160"/>
            </a:xfrm>
          </p:grpSpPr>
          <p:cxnSp>
            <p:nvCxnSpPr>
              <p:cNvPr id="11" name="Gerade Verbindung 10">
                <a:extLst>
                  <a:ext uri="{FF2B5EF4-FFF2-40B4-BE49-F238E27FC236}">
                    <a16:creationId xmlns:a16="http://schemas.microsoft.com/office/drawing/2014/main" id="{6629DA50-0E9C-47E8-A04E-65CFAC9601F4}"/>
                  </a:ext>
                </a:extLst>
              </p:cNvPr>
              <p:cNvCxnSpPr/>
              <p:nvPr/>
            </p:nvCxnSpPr>
            <p:spPr>
              <a:xfrm>
                <a:off x="5371343" y="3197372"/>
                <a:ext cx="0" cy="1301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CEC3B74-BD71-BF74-9CA3-1A55F21AF352}"/>
                  </a:ext>
                </a:extLst>
              </p:cNvPr>
              <p:cNvCxnSpPr>
                <a:cxnSpLocks/>
              </p:cNvCxnSpPr>
              <p:nvPr/>
            </p:nvCxnSpPr>
            <p:spPr>
              <a:xfrm flipH="1">
                <a:off x="5374474" y="4499332"/>
                <a:ext cx="26189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uppieren 20">
                <a:extLst>
                  <a:ext uri="{FF2B5EF4-FFF2-40B4-BE49-F238E27FC236}">
                    <a16:creationId xmlns:a16="http://schemas.microsoft.com/office/drawing/2014/main" id="{09C4B028-6B36-465D-0DAA-577808726F51}"/>
                  </a:ext>
                </a:extLst>
              </p:cNvPr>
              <p:cNvGrpSpPr/>
              <p:nvPr/>
            </p:nvGrpSpPr>
            <p:grpSpPr>
              <a:xfrm>
                <a:off x="5409642" y="4499332"/>
                <a:ext cx="2551946" cy="43200"/>
                <a:chOff x="5409642" y="4499332"/>
                <a:chExt cx="2551946" cy="43200"/>
              </a:xfrm>
            </p:grpSpPr>
            <p:cxnSp>
              <p:nvCxnSpPr>
                <p:cNvPr id="14" name="Gerade Verbindung 13">
                  <a:extLst>
                    <a:ext uri="{FF2B5EF4-FFF2-40B4-BE49-F238E27FC236}">
                      <a16:creationId xmlns:a16="http://schemas.microsoft.com/office/drawing/2014/main" id="{5D600D7B-414B-19D9-E84B-6F197A2F83DB}"/>
                    </a:ext>
                  </a:extLst>
                </p:cNvPr>
                <p:cNvCxnSpPr>
                  <a:cxnSpLocks/>
                </p:cNvCxnSpPr>
                <p:nvPr/>
              </p:nvCxnSpPr>
              <p:spPr>
                <a:xfrm>
                  <a:off x="5409642"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3816278D-28DC-A919-CFC2-9B080CC63514}"/>
                    </a:ext>
                  </a:extLst>
                </p:cNvPr>
                <p:cNvCxnSpPr>
                  <a:cxnSpLocks/>
                </p:cNvCxnSpPr>
                <p:nvPr/>
              </p:nvCxnSpPr>
              <p:spPr>
                <a:xfrm>
                  <a:off x="5920031"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F92FE469-7F72-CEBD-E577-24874E5403B0}"/>
                    </a:ext>
                  </a:extLst>
                </p:cNvPr>
                <p:cNvCxnSpPr>
                  <a:cxnSpLocks/>
                </p:cNvCxnSpPr>
                <p:nvPr/>
              </p:nvCxnSpPr>
              <p:spPr>
                <a:xfrm>
                  <a:off x="6430420"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46D5CE3A-0461-EC43-ED74-CDCF67DC9C89}"/>
                    </a:ext>
                  </a:extLst>
                </p:cNvPr>
                <p:cNvCxnSpPr>
                  <a:cxnSpLocks/>
                </p:cNvCxnSpPr>
                <p:nvPr/>
              </p:nvCxnSpPr>
              <p:spPr>
                <a:xfrm>
                  <a:off x="6940809"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E28F61D9-EF42-55F7-23FC-D938D52624D7}"/>
                    </a:ext>
                  </a:extLst>
                </p:cNvPr>
                <p:cNvCxnSpPr>
                  <a:cxnSpLocks/>
                </p:cNvCxnSpPr>
                <p:nvPr/>
              </p:nvCxnSpPr>
              <p:spPr>
                <a:xfrm>
                  <a:off x="7451198"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DC5F02B-EF7A-B8F8-3A04-32499258D4B7}"/>
                    </a:ext>
                  </a:extLst>
                </p:cNvPr>
                <p:cNvCxnSpPr>
                  <a:cxnSpLocks/>
                </p:cNvCxnSpPr>
                <p:nvPr/>
              </p:nvCxnSpPr>
              <p:spPr>
                <a:xfrm>
                  <a:off x="7961588"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Gerade Verbindung 22">
                <a:extLst>
                  <a:ext uri="{FF2B5EF4-FFF2-40B4-BE49-F238E27FC236}">
                    <a16:creationId xmlns:a16="http://schemas.microsoft.com/office/drawing/2014/main" id="{F755237D-736A-20EB-D173-9B70E5DC825A}"/>
                  </a:ext>
                </a:extLst>
              </p:cNvPr>
              <p:cNvCxnSpPr>
                <a:cxnSpLocks/>
              </p:cNvCxnSpPr>
              <p:nvPr/>
            </p:nvCxnSpPr>
            <p:spPr>
              <a:xfrm rot="5400000">
                <a:off x="5348696" y="3251405"/>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6B778FD8-EDF1-7693-29D1-4C73E3826A2F}"/>
                  </a:ext>
                </a:extLst>
              </p:cNvPr>
              <p:cNvCxnSpPr>
                <a:cxnSpLocks/>
              </p:cNvCxnSpPr>
              <p:nvPr/>
            </p:nvCxnSpPr>
            <p:spPr>
              <a:xfrm rot="5400000">
                <a:off x="5348696" y="3487474"/>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1595EFE4-3443-E77A-08FD-A682F397B014}"/>
                  </a:ext>
                </a:extLst>
              </p:cNvPr>
              <p:cNvCxnSpPr>
                <a:cxnSpLocks/>
              </p:cNvCxnSpPr>
              <p:nvPr/>
            </p:nvCxnSpPr>
            <p:spPr>
              <a:xfrm rot="5400000">
                <a:off x="5348696" y="3723543"/>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FB611A38-8DF9-B52E-4DE0-D43636446852}"/>
                  </a:ext>
                </a:extLst>
              </p:cNvPr>
              <p:cNvCxnSpPr>
                <a:cxnSpLocks/>
              </p:cNvCxnSpPr>
              <p:nvPr/>
            </p:nvCxnSpPr>
            <p:spPr>
              <a:xfrm rot="5400000">
                <a:off x="5348696" y="395961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F8AD3B64-731E-1EE0-8D63-7991F051EDDC}"/>
                  </a:ext>
                </a:extLst>
              </p:cNvPr>
              <p:cNvCxnSpPr>
                <a:cxnSpLocks/>
              </p:cNvCxnSpPr>
              <p:nvPr/>
            </p:nvCxnSpPr>
            <p:spPr>
              <a:xfrm rot="5400000">
                <a:off x="5348696" y="4195681"/>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91FA3567-28D8-B6E6-6DAC-1512BFEA0922}"/>
                  </a:ext>
                </a:extLst>
              </p:cNvPr>
              <p:cNvCxnSpPr>
                <a:cxnSpLocks/>
              </p:cNvCxnSpPr>
              <p:nvPr/>
            </p:nvCxnSpPr>
            <p:spPr>
              <a:xfrm rot="5400000">
                <a:off x="5348696" y="4431751"/>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feld 31">
              <a:extLst>
                <a:ext uri="{FF2B5EF4-FFF2-40B4-BE49-F238E27FC236}">
                  <a16:creationId xmlns:a16="http://schemas.microsoft.com/office/drawing/2014/main" id="{6A762502-5CC0-12B3-37D4-9B45DED4CB12}"/>
                </a:ext>
              </a:extLst>
            </p:cNvPr>
            <p:cNvSpPr txBox="1"/>
            <p:nvPr/>
          </p:nvSpPr>
          <p:spPr>
            <a:xfrm>
              <a:off x="5091359" y="3204044"/>
              <a:ext cx="205185" cy="137923"/>
            </a:xfrm>
            <a:prstGeom prst="rect">
              <a:avLst/>
            </a:prstGeom>
            <a:noFill/>
          </p:spPr>
          <p:txBody>
            <a:bodyPr wrap="none" lIns="0" tIns="0" rIns="0" bIns="0" rtlCol="0" anchor="ctr">
              <a:spAutoFit/>
            </a:bodyPr>
            <a:lstStyle/>
            <a:p>
              <a:pPr algn="r">
                <a:lnSpc>
                  <a:spcPct val="120000"/>
                </a:lnSpc>
              </a:pPr>
              <a:r>
                <a:rPr lang="de-DE" sz="800"/>
                <a:t>5000</a:t>
              </a:r>
            </a:p>
          </p:txBody>
        </p:sp>
        <p:sp>
          <p:nvSpPr>
            <p:cNvPr id="33" name="Textfeld 32">
              <a:extLst>
                <a:ext uri="{FF2B5EF4-FFF2-40B4-BE49-F238E27FC236}">
                  <a16:creationId xmlns:a16="http://schemas.microsoft.com/office/drawing/2014/main" id="{58B3C816-66BB-E4A0-F46A-9FAE046A8860}"/>
                </a:ext>
              </a:extLst>
            </p:cNvPr>
            <p:cNvSpPr txBox="1"/>
            <p:nvPr/>
          </p:nvSpPr>
          <p:spPr>
            <a:xfrm>
              <a:off x="5091359" y="3438869"/>
              <a:ext cx="205185" cy="137923"/>
            </a:xfrm>
            <a:prstGeom prst="rect">
              <a:avLst/>
            </a:prstGeom>
            <a:noFill/>
          </p:spPr>
          <p:txBody>
            <a:bodyPr wrap="none" lIns="0" tIns="0" rIns="0" bIns="0" rtlCol="0" anchor="ctr">
              <a:spAutoFit/>
            </a:bodyPr>
            <a:lstStyle/>
            <a:p>
              <a:pPr algn="r">
                <a:lnSpc>
                  <a:spcPct val="120000"/>
                </a:lnSpc>
              </a:pPr>
              <a:r>
                <a:rPr lang="de-DE" sz="800"/>
                <a:t>4000</a:t>
              </a:r>
            </a:p>
          </p:txBody>
        </p:sp>
        <p:sp>
          <p:nvSpPr>
            <p:cNvPr id="35" name="Textfeld 34">
              <a:extLst>
                <a:ext uri="{FF2B5EF4-FFF2-40B4-BE49-F238E27FC236}">
                  <a16:creationId xmlns:a16="http://schemas.microsoft.com/office/drawing/2014/main" id="{CBFC16E7-748E-894B-C092-1748467CBC66}"/>
                </a:ext>
              </a:extLst>
            </p:cNvPr>
            <p:cNvSpPr txBox="1"/>
            <p:nvPr/>
          </p:nvSpPr>
          <p:spPr>
            <a:xfrm>
              <a:off x="5091359" y="3673694"/>
              <a:ext cx="205185" cy="137923"/>
            </a:xfrm>
            <a:prstGeom prst="rect">
              <a:avLst/>
            </a:prstGeom>
            <a:noFill/>
          </p:spPr>
          <p:txBody>
            <a:bodyPr wrap="none" lIns="0" tIns="0" rIns="0" bIns="0" rtlCol="0" anchor="ctr">
              <a:spAutoFit/>
            </a:bodyPr>
            <a:lstStyle/>
            <a:p>
              <a:pPr algn="r">
                <a:lnSpc>
                  <a:spcPct val="120000"/>
                </a:lnSpc>
              </a:pPr>
              <a:r>
                <a:rPr lang="de-DE" sz="800"/>
                <a:t>3000</a:t>
              </a:r>
            </a:p>
          </p:txBody>
        </p:sp>
        <p:sp>
          <p:nvSpPr>
            <p:cNvPr id="36" name="Textfeld 35">
              <a:extLst>
                <a:ext uri="{FF2B5EF4-FFF2-40B4-BE49-F238E27FC236}">
                  <a16:creationId xmlns:a16="http://schemas.microsoft.com/office/drawing/2014/main" id="{F3BF51A4-8D47-9405-4B2B-C0C7BE0911C8}"/>
                </a:ext>
              </a:extLst>
            </p:cNvPr>
            <p:cNvSpPr txBox="1"/>
            <p:nvPr/>
          </p:nvSpPr>
          <p:spPr>
            <a:xfrm>
              <a:off x="5091359" y="3908519"/>
              <a:ext cx="205185" cy="137923"/>
            </a:xfrm>
            <a:prstGeom prst="rect">
              <a:avLst/>
            </a:prstGeom>
            <a:noFill/>
          </p:spPr>
          <p:txBody>
            <a:bodyPr wrap="none" lIns="0" tIns="0" rIns="0" bIns="0" rtlCol="0" anchor="ctr">
              <a:spAutoFit/>
            </a:bodyPr>
            <a:lstStyle/>
            <a:p>
              <a:pPr algn="r">
                <a:lnSpc>
                  <a:spcPct val="120000"/>
                </a:lnSpc>
              </a:pPr>
              <a:r>
                <a:rPr lang="de-DE" sz="800"/>
                <a:t>2000</a:t>
              </a:r>
            </a:p>
          </p:txBody>
        </p:sp>
        <p:sp>
          <p:nvSpPr>
            <p:cNvPr id="37" name="Textfeld 36">
              <a:extLst>
                <a:ext uri="{FF2B5EF4-FFF2-40B4-BE49-F238E27FC236}">
                  <a16:creationId xmlns:a16="http://schemas.microsoft.com/office/drawing/2014/main" id="{506DEE92-EE08-3CF3-0F59-EA923D134A37}"/>
                </a:ext>
              </a:extLst>
            </p:cNvPr>
            <p:cNvSpPr txBox="1"/>
            <p:nvPr/>
          </p:nvSpPr>
          <p:spPr>
            <a:xfrm>
              <a:off x="5091359" y="4143344"/>
              <a:ext cx="205185" cy="137923"/>
            </a:xfrm>
            <a:prstGeom prst="rect">
              <a:avLst/>
            </a:prstGeom>
            <a:noFill/>
          </p:spPr>
          <p:txBody>
            <a:bodyPr wrap="none" lIns="0" tIns="0" rIns="0" bIns="0" rtlCol="0" anchor="ctr">
              <a:spAutoFit/>
            </a:bodyPr>
            <a:lstStyle/>
            <a:p>
              <a:pPr algn="r">
                <a:lnSpc>
                  <a:spcPct val="120000"/>
                </a:lnSpc>
              </a:pPr>
              <a:r>
                <a:rPr lang="de-DE" sz="800"/>
                <a:t>1000</a:t>
              </a:r>
            </a:p>
          </p:txBody>
        </p:sp>
        <p:sp>
          <p:nvSpPr>
            <p:cNvPr id="38" name="Textfeld 37">
              <a:extLst>
                <a:ext uri="{FF2B5EF4-FFF2-40B4-BE49-F238E27FC236}">
                  <a16:creationId xmlns:a16="http://schemas.microsoft.com/office/drawing/2014/main" id="{1E7F1F82-79AF-2A89-8393-CEBD28C03DE2}"/>
                </a:ext>
              </a:extLst>
            </p:cNvPr>
            <p:cNvSpPr txBox="1"/>
            <p:nvPr/>
          </p:nvSpPr>
          <p:spPr>
            <a:xfrm>
              <a:off x="5245248" y="4378170"/>
              <a:ext cx="51296" cy="137923"/>
            </a:xfrm>
            <a:prstGeom prst="rect">
              <a:avLst/>
            </a:prstGeom>
            <a:noFill/>
          </p:spPr>
          <p:txBody>
            <a:bodyPr wrap="none" lIns="0" tIns="0" rIns="0" bIns="0" rtlCol="0" anchor="ctr">
              <a:spAutoFit/>
            </a:bodyPr>
            <a:lstStyle/>
            <a:p>
              <a:pPr algn="r">
                <a:lnSpc>
                  <a:spcPct val="120000"/>
                </a:lnSpc>
              </a:pPr>
              <a:r>
                <a:rPr lang="de-DE" sz="800"/>
                <a:t>0</a:t>
              </a:r>
            </a:p>
          </p:txBody>
        </p:sp>
        <p:sp>
          <p:nvSpPr>
            <p:cNvPr id="39" name="Textfeld 38">
              <a:extLst>
                <a:ext uri="{FF2B5EF4-FFF2-40B4-BE49-F238E27FC236}">
                  <a16:creationId xmlns:a16="http://schemas.microsoft.com/office/drawing/2014/main" id="{A89BF775-23EB-343B-25AA-7B3C5B85EF51}"/>
                </a:ext>
              </a:extLst>
            </p:cNvPr>
            <p:cNvSpPr txBox="1"/>
            <p:nvPr/>
          </p:nvSpPr>
          <p:spPr>
            <a:xfrm>
              <a:off x="5385863" y="4534171"/>
              <a:ext cx="51296" cy="137923"/>
            </a:xfrm>
            <a:prstGeom prst="rect">
              <a:avLst/>
            </a:prstGeom>
            <a:noFill/>
          </p:spPr>
          <p:txBody>
            <a:bodyPr wrap="none" lIns="0" tIns="0" rIns="0" bIns="0" rtlCol="0" anchor="t">
              <a:spAutoFit/>
            </a:bodyPr>
            <a:lstStyle/>
            <a:p>
              <a:pPr algn="ctr">
                <a:lnSpc>
                  <a:spcPct val="120000"/>
                </a:lnSpc>
              </a:pPr>
              <a:r>
                <a:rPr lang="de-DE" sz="800"/>
                <a:t>0</a:t>
              </a:r>
            </a:p>
          </p:txBody>
        </p:sp>
        <p:sp>
          <p:nvSpPr>
            <p:cNvPr id="40" name="Textfeld 39">
              <a:extLst>
                <a:ext uri="{FF2B5EF4-FFF2-40B4-BE49-F238E27FC236}">
                  <a16:creationId xmlns:a16="http://schemas.microsoft.com/office/drawing/2014/main" id="{59525291-93A4-015D-AE7E-8194EA679F82}"/>
                </a:ext>
              </a:extLst>
            </p:cNvPr>
            <p:cNvSpPr txBox="1"/>
            <p:nvPr/>
          </p:nvSpPr>
          <p:spPr>
            <a:xfrm>
              <a:off x="5867695" y="4534171"/>
              <a:ext cx="102592" cy="137923"/>
            </a:xfrm>
            <a:prstGeom prst="rect">
              <a:avLst/>
            </a:prstGeom>
            <a:noFill/>
          </p:spPr>
          <p:txBody>
            <a:bodyPr wrap="none" lIns="0" tIns="0" rIns="0" bIns="0" rtlCol="0" anchor="t">
              <a:spAutoFit/>
            </a:bodyPr>
            <a:lstStyle/>
            <a:p>
              <a:pPr algn="ctr">
                <a:lnSpc>
                  <a:spcPct val="120000"/>
                </a:lnSpc>
              </a:pPr>
              <a:r>
                <a:rPr lang="de-DE" sz="800"/>
                <a:t>50</a:t>
              </a:r>
            </a:p>
          </p:txBody>
        </p:sp>
        <p:sp>
          <p:nvSpPr>
            <p:cNvPr id="41" name="Textfeld 40">
              <a:extLst>
                <a:ext uri="{FF2B5EF4-FFF2-40B4-BE49-F238E27FC236}">
                  <a16:creationId xmlns:a16="http://schemas.microsoft.com/office/drawing/2014/main" id="{6DCF6E66-A588-4C09-548A-B32E1A0AB65E}"/>
                </a:ext>
              </a:extLst>
            </p:cNvPr>
            <p:cNvSpPr txBox="1"/>
            <p:nvPr/>
          </p:nvSpPr>
          <p:spPr>
            <a:xfrm>
              <a:off x="6354077" y="4534171"/>
              <a:ext cx="153888" cy="137923"/>
            </a:xfrm>
            <a:prstGeom prst="rect">
              <a:avLst/>
            </a:prstGeom>
            <a:noFill/>
          </p:spPr>
          <p:txBody>
            <a:bodyPr wrap="none" lIns="0" tIns="0" rIns="0" bIns="0" rtlCol="0" anchor="t">
              <a:spAutoFit/>
            </a:bodyPr>
            <a:lstStyle/>
            <a:p>
              <a:pPr algn="ctr">
                <a:lnSpc>
                  <a:spcPct val="120000"/>
                </a:lnSpc>
              </a:pPr>
              <a:r>
                <a:rPr lang="de-DE" sz="800"/>
                <a:t>100</a:t>
              </a:r>
            </a:p>
          </p:txBody>
        </p:sp>
        <p:sp>
          <p:nvSpPr>
            <p:cNvPr id="42" name="Textfeld 41">
              <a:extLst>
                <a:ext uri="{FF2B5EF4-FFF2-40B4-BE49-F238E27FC236}">
                  <a16:creationId xmlns:a16="http://schemas.microsoft.com/office/drawing/2014/main" id="{D052C7A2-EF97-A314-DB98-81C6A6392366}"/>
                </a:ext>
              </a:extLst>
            </p:cNvPr>
            <p:cNvSpPr txBox="1"/>
            <p:nvPr/>
          </p:nvSpPr>
          <p:spPr>
            <a:xfrm>
              <a:off x="6866107" y="4534171"/>
              <a:ext cx="153888" cy="137923"/>
            </a:xfrm>
            <a:prstGeom prst="rect">
              <a:avLst/>
            </a:prstGeom>
            <a:noFill/>
          </p:spPr>
          <p:txBody>
            <a:bodyPr wrap="none" lIns="0" tIns="0" rIns="0" bIns="0" rtlCol="0" anchor="t">
              <a:spAutoFit/>
            </a:bodyPr>
            <a:lstStyle/>
            <a:p>
              <a:pPr algn="ctr">
                <a:lnSpc>
                  <a:spcPct val="120000"/>
                </a:lnSpc>
              </a:pPr>
              <a:r>
                <a:rPr lang="de-DE" sz="800"/>
                <a:t>150</a:t>
              </a:r>
            </a:p>
          </p:txBody>
        </p:sp>
        <p:sp>
          <p:nvSpPr>
            <p:cNvPr id="43" name="Textfeld 42">
              <a:extLst>
                <a:ext uri="{FF2B5EF4-FFF2-40B4-BE49-F238E27FC236}">
                  <a16:creationId xmlns:a16="http://schemas.microsoft.com/office/drawing/2014/main" id="{00815D8D-39F0-84A7-0563-6E9549BB404C}"/>
                </a:ext>
              </a:extLst>
            </p:cNvPr>
            <p:cNvSpPr txBox="1"/>
            <p:nvPr/>
          </p:nvSpPr>
          <p:spPr>
            <a:xfrm>
              <a:off x="7378137" y="4534171"/>
              <a:ext cx="153888" cy="137923"/>
            </a:xfrm>
            <a:prstGeom prst="rect">
              <a:avLst/>
            </a:prstGeom>
            <a:noFill/>
          </p:spPr>
          <p:txBody>
            <a:bodyPr wrap="none" lIns="0" tIns="0" rIns="0" bIns="0" rtlCol="0" anchor="t">
              <a:spAutoFit/>
            </a:bodyPr>
            <a:lstStyle/>
            <a:p>
              <a:pPr algn="ctr">
                <a:lnSpc>
                  <a:spcPct val="120000"/>
                </a:lnSpc>
              </a:pPr>
              <a:r>
                <a:rPr lang="de-DE" sz="800"/>
                <a:t>200</a:t>
              </a:r>
            </a:p>
          </p:txBody>
        </p:sp>
        <p:sp>
          <p:nvSpPr>
            <p:cNvPr id="44" name="Textfeld 43">
              <a:extLst>
                <a:ext uri="{FF2B5EF4-FFF2-40B4-BE49-F238E27FC236}">
                  <a16:creationId xmlns:a16="http://schemas.microsoft.com/office/drawing/2014/main" id="{1CEAF952-5396-F6A2-57F9-630D73C8A185}"/>
                </a:ext>
              </a:extLst>
            </p:cNvPr>
            <p:cNvSpPr txBox="1"/>
            <p:nvPr/>
          </p:nvSpPr>
          <p:spPr>
            <a:xfrm>
              <a:off x="7890167" y="4534171"/>
              <a:ext cx="153888" cy="137923"/>
            </a:xfrm>
            <a:prstGeom prst="rect">
              <a:avLst/>
            </a:prstGeom>
            <a:noFill/>
          </p:spPr>
          <p:txBody>
            <a:bodyPr wrap="none" lIns="0" tIns="0" rIns="0" bIns="0" rtlCol="0" anchor="t">
              <a:spAutoFit/>
            </a:bodyPr>
            <a:lstStyle/>
            <a:p>
              <a:pPr algn="ctr">
                <a:lnSpc>
                  <a:spcPct val="120000"/>
                </a:lnSpc>
              </a:pPr>
              <a:r>
                <a:rPr lang="de-DE" sz="800"/>
                <a:t>250</a:t>
              </a:r>
            </a:p>
          </p:txBody>
        </p:sp>
        <p:sp>
          <p:nvSpPr>
            <p:cNvPr id="45" name="Textfeld 44">
              <a:extLst>
                <a:ext uri="{FF2B5EF4-FFF2-40B4-BE49-F238E27FC236}">
                  <a16:creationId xmlns:a16="http://schemas.microsoft.com/office/drawing/2014/main" id="{BAD5EC3A-259F-2FA4-7DDE-0C2C1E0CB1AA}"/>
                </a:ext>
              </a:extLst>
            </p:cNvPr>
            <p:cNvSpPr txBox="1"/>
            <p:nvPr/>
          </p:nvSpPr>
          <p:spPr>
            <a:xfrm>
              <a:off x="5681647" y="4719534"/>
              <a:ext cx="2004629" cy="335894"/>
            </a:xfrm>
            <a:prstGeom prst="rect">
              <a:avLst/>
            </a:prstGeom>
            <a:noFill/>
          </p:spPr>
          <p:txBody>
            <a:bodyPr wrap="none" lIns="0" tIns="0" rIns="0" bIns="0" rtlCol="0" anchor="t">
              <a:spAutoFit/>
            </a:bodyPr>
            <a:lstStyle/>
            <a:p>
              <a:pPr algn="ctr">
                <a:lnSpc>
                  <a:spcPct val="120000"/>
                </a:lnSpc>
              </a:pPr>
              <a:r>
                <a:rPr lang="de-DE" sz="1100">
                  <a:solidFill>
                    <a:schemeClr val="tx2"/>
                  </a:solidFill>
                </a:rPr>
                <a:t>Alkoholkonsum der letzten 7 Tage, </a:t>
              </a:r>
              <a:br>
                <a:rPr lang="de-DE" sz="1100">
                  <a:solidFill>
                    <a:schemeClr val="tx2"/>
                  </a:solidFill>
                </a:rPr>
              </a:br>
              <a:r>
                <a:rPr lang="de-DE" sz="1100">
                  <a:solidFill>
                    <a:schemeClr val="tx2"/>
                  </a:solidFill>
                </a:rPr>
                <a:t>Selbsteinschätzung (g/Tag)</a:t>
              </a:r>
            </a:p>
          </p:txBody>
        </p:sp>
        <p:sp>
          <p:nvSpPr>
            <p:cNvPr id="46" name="Textfeld 45">
              <a:extLst>
                <a:ext uri="{FF2B5EF4-FFF2-40B4-BE49-F238E27FC236}">
                  <a16:creationId xmlns:a16="http://schemas.microsoft.com/office/drawing/2014/main" id="{1EA6B616-7490-0F4B-E6B1-27ED12007EB5}"/>
                </a:ext>
              </a:extLst>
            </p:cNvPr>
            <p:cNvSpPr txBox="1"/>
            <p:nvPr/>
          </p:nvSpPr>
          <p:spPr>
            <a:xfrm rot="16200000">
              <a:off x="4746153" y="3794123"/>
              <a:ext cx="549565" cy="163073"/>
            </a:xfrm>
            <a:prstGeom prst="rect">
              <a:avLst/>
            </a:prstGeom>
            <a:noFill/>
          </p:spPr>
          <p:txBody>
            <a:bodyPr wrap="none" lIns="0" tIns="0" rIns="0" bIns="0" rtlCol="0" anchor="t">
              <a:spAutoFit/>
            </a:bodyPr>
            <a:lstStyle/>
            <a:p>
              <a:pPr algn="ctr">
                <a:lnSpc>
                  <a:spcPct val="120000"/>
                </a:lnSpc>
              </a:pPr>
              <a:r>
                <a:rPr lang="de-DE" sz="1100" b="1" err="1">
                  <a:solidFill>
                    <a:schemeClr val="tx2"/>
                  </a:solidFill>
                </a:rPr>
                <a:t>PEth</a:t>
              </a:r>
              <a:r>
                <a:rPr lang="de-DE" sz="1000" b="1">
                  <a:solidFill>
                    <a:schemeClr val="tx2"/>
                  </a:solidFill>
                </a:rPr>
                <a:t> </a:t>
              </a:r>
              <a:r>
                <a:rPr lang="de-DE" sz="1000" b="1" err="1">
                  <a:solidFill>
                    <a:schemeClr val="tx2"/>
                  </a:solidFill>
                </a:rPr>
                <a:t>ng</a:t>
              </a:r>
              <a:r>
                <a:rPr lang="de-DE" sz="1000" b="1">
                  <a:solidFill>
                    <a:schemeClr val="tx2"/>
                  </a:solidFill>
                </a:rPr>
                <a:t>/</a:t>
              </a:r>
              <a:r>
                <a:rPr lang="de-DE" sz="1000" b="1" err="1">
                  <a:solidFill>
                    <a:schemeClr val="tx2"/>
                  </a:solidFill>
                </a:rPr>
                <a:t>mL</a:t>
              </a:r>
              <a:endParaRPr lang="de-DE" sz="1000" b="1">
                <a:solidFill>
                  <a:schemeClr val="tx2"/>
                </a:solidFill>
              </a:endParaRPr>
            </a:p>
          </p:txBody>
        </p:sp>
        <p:pic>
          <p:nvPicPr>
            <p:cNvPr id="47" name="Content Placeholder 8">
              <a:extLst>
                <a:ext uri="{FF2B5EF4-FFF2-40B4-BE49-F238E27FC236}">
                  <a16:creationId xmlns:a16="http://schemas.microsoft.com/office/drawing/2014/main" id="{9584AEA5-1632-75C7-1A94-52BB0236461A}"/>
                </a:ext>
              </a:extLst>
            </p:cNvPr>
            <p:cNvPicPr>
              <a:picLocks noChangeAspect="1"/>
            </p:cNvPicPr>
            <p:nvPr/>
          </p:nvPicPr>
          <p:blipFill>
            <a:blip r:embed="rId3">
              <a:extLst>
                <a:ext uri="{28A0092B-C50C-407E-A947-70E740481C1C}">
                  <a14:useLocalDpi xmlns:a14="http://schemas.microsoft.com/office/drawing/2010/main" val="0"/>
                </a:ext>
              </a:extLst>
            </a:blip>
            <a:srcRect l="42" r="42"/>
            <a:stretch/>
          </p:blipFill>
          <p:spPr>
            <a:xfrm>
              <a:off x="5390866" y="3061506"/>
              <a:ext cx="2688262" cy="1424058"/>
            </a:xfrm>
            <a:prstGeom prst="rect">
              <a:avLst/>
            </a:prstGeom>
          </p:spPr>
        </p:pic>
      </p:grpSp>
      <p:sp>
        <p:nvSpPr>
          <p:cNvPr id="48" name="Textfeld 47">
            <a:extLst>
              <a:ext uri="{FF2B5EF4-FFF2-40B4-BE49-F238E27FC236}">
                <a16:creationId xmlns:a16="http://schemas.microsoft.com/office/drawing/2014/main" id="{1622834C-1F91-0BE8-BC5C-DBCB03FB8C8D}"/>
              </a:ext>
            </a:extLst>
          </p:cNvPr>
          <p:cNvSpPr txBox="1"/>
          <p:nvPr/>
        </p:nvSpPr>
        <p:spPr>
          <a:xfrm>
            <a:off x="4590110" y="2244223"/>
            <a:ext cx="6953890" cy="274562"/>
          </a:xfrm>
          <a:prstGeom prst="rect">
            <a:avLst/>
          </a:prstGeom>
          <a:noFill/>
        </p:spPr>
        <p:txBody>
          <a:bodyPr wrap="square" lIns="0" tIns="0" rIns="0" bIns="0" rtlCol="0">
            <a:spAutoFit/>
          </a:bodyPr>
          <a:lstStyle/>
          <a:p>
            <a:pPr algn="ctr">
              <a:lnSpc>
                <a:spcPct val="120000"/>
              </a:lnSpc>
            </a:pPr>
            <a:r>
              <a:rPr lang="de-DE" sz="1600" b="1">
                <a:solidFill>
                  <a:schemeClr val="tx2"/>
                </a:solidFill>
              </a:rPr>
              <a:t>Korrelation zwischen PEth und Alkoholkonsum der letzten 7 Tage</a:t>
            </a:r>
          </a:p>
        </p:txBody>
      </p:sp>
      <p:grpSp>
        <p:nvGrpSpPr>
          <p:cNvPr id="113" name="Gruppieren 112">
            <a:extLst>
              <a:ext uri="{FF2B5EF4-FFF2-40B4-BE49-F238E27FC236}">
                <a16:creationId xmlns:a16="http://schemas.microsoft.com/office/drawing/2014/main" id="{5AA1C37E-A9EE-EE77-0980-DF45AC4343B8}"/>
              </a:ext>
            </a:extLst>
          </p:cNvPr>
          <p:cNvGrpSpPr/>
          <p:nvPr/>
        </p:nvGrpSpPr>
        <p:grpSpPr>
          <a:xfrm>
            <a:off x="8131398" y="2865410"/>
            <a:ext cx="3504035" cy="2406109"/>
            <a:chOff x="8193768" y="2850062"/>
            <a:chExt cx="3252253" cy="2233213"/>
          </a:xfrm>
        </p:grpSpPr>
        <p:pic>
          <p:nvPicPr>
            <p:cNvPr id="10" name="Content Placeholder 8">
              <a:extLst>
                <a:ext uri="{FF2B5EF4-FFF2-40B4-BE49-F238E27FC236}">
                  <a16:creationId xmlns:a16="http://schemas.microsoft.com/office/drawing/2014/main" id="{664184CC-DF23-61B9-B05C-DB52F9D13857}"/>
                </a:ext>
              </a:extLst>
            </p:cNvPr>
            <p:cNvPicPr>
              <a:picLocks noChangeAspect="1"/>
            </p:cNvPicPr>
            <p:nvPr/>
          </p:nvPicPr>
          <p:blipFill>
            <a:blip r:embed="rId4">
              <a:extLst>
                <a:ext uri="{28A0092B-C50C-407E-A947-70E740481C1C}">
                  <a14:useLocalDpi xmlns:a14="http://schemas.microsoft.com/office/drawing/2010/main" val="0"/>
                </a:ext>
              </a:extLst>
            </a:blip>
            <a:srcRect l="128" r="128"/>
            <a:stretch/>
          </p:blipFill>
          <p:spPr>
            <a:xfrm>
              <a:off x="8691113" y="2850062"/>
              <a:ext cx="2754908" cy="1635674"/>
            </a:xfrm>
            <a:prstGeom prst="rect">
              <a:avLst/>
            </a:prstGeom>
          </p:spPr>
        </p:pic>
        <p:grpSp>
          <p:nvGrpSpPr>
            <p:cNvPr id="81" name="Gruppieren 80">
              <a:extLst>
                <a:ext uri="{FF2B5EF4-FFF2-40B4-BE49-F238E27FC236}">
                  <a16:creationId xmlns:a16="http://schemas.microsoft.com/office/drawing/2014/main" id="{5896F3A0-A5E5-FA56-5BCA-CB40F836AE2F}"/>
                </a:ext>
              </a:extLst>
            </p:cNvPr>
            <p:cNvGrpSpPr/>
            <p:nvPr/>
          </p:nvGrpSpPr>
          <p:grpSpPr>
            <a:xfrm>
              <a:off x="8193768" y="3196344"/>
              <a:ext cx="3085257" cy="1886931"/>
              <a:chOff x="6781572" y="3139376"/>
              <a:chExt cx="3131574" cy="1886931"/>
            </a:xfrm>
          </p:grpSpPr>
          <p:grpSp>
            <p:nvGrpSpPr>
              <p:cNvPr id="51" name="Gruppieren 50">
                <a:extLst>
                  <a:ext uri="{FF2B5EF4-FFF2-40B4-BE49-F238E27FC236}">
                    <a16:creationId xmlns:a16="http://schemas.microsoft.com/office/drawing/2014/main" id="{3AD7CEF6-394C-07F3-FD85-CA734728AA89}"/>
                  </a:ext>
                </a:extLst>
              </p:cNvPr>
              <p:cNvGrpSpPr/>
              <p:nvPr/>
            </p:nvGrpSpPr>
            <p:grpSpPr>
              <a:xfrm>
                <a:off x="7177743" y="3139376"/>
                <a:ext cx="2735403" cy="1345160"/>
                <a:chOff x="5327096" y="3197372"/>
                <a:chExt cx="2735403" cy="1345160"/>
              </a:xfrm>
            </p:grpSpPr>
            <p:cxnSp>
              <p:nvCxnSpPr>
                <p:cNvPr id="52" name="Gerade Verbindung 51">
                  <a:extLst>
                    <a:ext uri="{FF2B5EF4-FFF2-40B4-BE49-F238E27FC236}">
                      <a16:creationId xmlns:a16="http://schemas.microsoft.com/office/drawing/2014/main" id="{BA131305-F0A8-B2D6-1CCD-97040C15519E}"/>
                    </a:ext>
                  </a:extLst>
                </p:cNvPr>
                <p:cNvCxnSpPr/>
                <p:nvPr/>
              </p:nvCxnSpPr>
              <p:spPr>
                <a:xfrm>
                  <a:off x="5371343" y="3197372"/>
                  <a:ext cx="0" cy="1301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A37155A6-1CC2-085A-3F78-F9DC7D70777C}"/>
                    </a:ext>
                  </a:extLst>
                </p:cNvPr>
                <p:cNvCxnSpPr>
                  <a:cxnSpLocks/>
                </p:cNvCxnSpPr>
                <p:nvPr/>
              </p:nvCxnSpPr>
              <p:spPr>
                <a:xfrm flipH="1">
                  <a:off x="5374474" y="4499332"/>
                  <a:ext cx="26880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uppieren 53">
                  <a:extLst>
                    <a:ext uri="{FF2B5EF4-FFF2-40B4-BE49-F238E27FC236}">
                      <a16:creationId xmlns:a16="http://schemas.microsoft.com/office/drawing/2014/main" id="{2D2A55C3-16D3-4257-CAC2-69F68ABB57AC}"/>
                    </a:ext>
                  </a:extLst>
                </p:cNvPr>
                <p:cNvGrpSpPr/>
                <p:nvPr/>
              </p:nvGrpSpPr>
              <p:grpSpPr>
                <a:xfrm>
                  <a:off x="5409642" y="4499332"/>
                  <a:ext cx="2551946" cy="43200"/>
                  <a:chOff x="5409642" y="4499332"/>
                  <a:chExt cx="2551946" cy="43200"/>
                </a:xfrm>
              </p:grpSpPr>
              <p:cxnSp>
                <p:nvCxnSpPr>
                  <p:cNvPr id="61" name="Gerade Verbindung 60">
                    <a:extLst>
                      <a:ext uri="{FF2B5EF4-FFF2-40B4-BE49-F238E27FC236}">
                        <a16:creationId xmlns:a16="http://schemas.microsoft.com/office/drawing/2014/main" id="{8CF70F82-5F3D-C9B7-D67E-EB1A205E82CE}"/>
                      </a:ext>
                    </a:extLst>
                  </p:cNvPr>
                  <p:cNvCxnSpPr>
                    <a:cxnSpLocks/>
                  </p:cNvCxnSpPr>
                  <p:nvPr/>
                </p:nvCxnSpPr>
                <p:spPr>
                  <a:xfrm>
                    <a:off x="5409642"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71E8D6DB-B670-8845-94A7-7EA99A09F3E5}"/>
                      </a:ext>
                    </a:extLst>
                  </p:cNvPr>
                  <p:cNvCxnSpPr>
                    <a:cxnSpLocks/>
                  </p:cNvCxnSpPr>
                  <p:nvPr/>
                </p:nvCxnSpPr>
                <p:spPr>
                  <a:xfrm>
                    <a:off x="5920031"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43D88E61-F7AD-706A-2B70-EF456BDF3E22}"/>
                      </a:ext>
                    </a:extLst>
                  </p:cNvPr>
                  <p:cNvCxnSpPr>
                    <a:cxnSpLocks/>
                  </p:cNvCxnSpPr>
                  <p:nvPr/>
                </p:nvCxnSpPr>
                <p:spPr>
                  <a:xfrm>
                    <a:off x="6430420"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69B63E1C-A04E-5259-6D2E-04438A48909A}"/>
                      </a:ext>
                    </a:extLst>
                  </p:cNvPr>
                  <p:cNvCxnSpPr>
                    <a:cxnSpLocks/>
                  </p:cNvCxnSpPr>
                  <p:nvPr/>
                </p:nvCxnSpPr>
                <p:spPr>
                  <a:xfrm>
                    <a:off x="6940809"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5CAFB3B5-6BAE-E818-DCE0-B5A20EA5E88C}"/>
                      </a:ext>
                    </a:extLst>
                  </p:cNvPr>
                  <p:cNvCxnSpPr>
                    <a:cxnSpLocks/>
                  </p:cNvCxnSpPr>
                  <p:nvPr/>
                </p:nvCxnSpPr>
                <p:spPr>
                  <a:xfrm>
                    <a:off x="7451198"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A379FA11-9148-9C50-CF4A-BD7AAF3CDE0A}"/>
                      </a:ext>
                    </a:extLst>
                  </p:cNvPr>
                  <p:cNvCxnSpPr>
                    <a:cxnSpLocks/>
                  </p:cNvCxnSpPr>
                  <p:nvPr/>
                </p:nvCxnSpPr>
                <p:spPr>
                  <a:xfrm>
                    <a:off x="7961588" y="4499332"/>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5" name="Gerade Verbindung 54">
                  <a:extLst>
                    <a:ext uri="{FF2B5EF4-FFF2-40B4-BE49-F238E27FC236}">
                      <a16:creationId xmlns:a16="http://schemas.microsoft.com/office/drawing/2014/main" id="{30DD5FFE-1D99-EF4F-C3D2-43F61161C7F0}"/>
                    </a:ext>
                  </a:extLst>
                </p:cNvPr>
                <p:cNvCxnSpPr>
                  <a:cxnSpLocks/>
                </p:cNvCxnSpPr>
                <p:nvPr/>
              </p:nvCxnSpPr>
              <p:spPr>
                <a:xfrm rot="5400000">
                  <a:off x="5348696" y="3251405"/>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5F69A428-314C-F1F9-06D7-BBFFDA545DBD}"/>
                    </a:ext>
                  </a:extLst>
                </p:cNvPr>
                <p:cNvCxnSpPr>
                  <a:cxnSpLocks/>
                </p:cNvCxnSpPr>
                <p:nvPr/>
              </p:nvCxnSpPr>
              <p:spPr>
                <a:xfrm rot="5400000">
                  <a:off x="5348696" y="3644854"/>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BC8E6A72-3765-D5ED-7DC9-FD9D101B8DCD}"/>
                    </a:ext>
                  </a:extLst>
                </p:cNvPr>
                <p:cNvCxnSpPr>
                  <a:cxnSpLocks/>
                </p:cNvCxnSpPr>
                <p:nvPr/>
              </p:nvCxnSpPr>
              <p:spPr>
                <a:xfrm rot="5400000">
                  <a:off x="5348696" y="4038303"/>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E560E89A-32B5-8481-7570-DA0E80ABD1A3}"/>
                    </a:ext>
                  </a:extLst>
                </p:cNvPr>
                <p:cNvCxnSpPr>
                  <a:cxnSpLocks/>
                </p:cNvCxnSpPr>
                <p:nvPr/>
              </p:nvCxnSpPr>
              <p:spPr>
                <a:xfrm rot="5400000">
                  <a:off x="5348696" y="4431751"/>
                  <a:ext cx="0" cy="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Textfeld 66">
                <a:extLst>
                  <a:ext uri="{FF2B5EF4-FFF2-40B4-BE49-F238E27FC236}">
                    <a16:creationId xmlns:a16="http://schemas.microsoft.com/office/drawing/2014/main" id="{42FCCCC9-456D-2B3F-E90C-784E57494BA0}"/>
                  </a:ext>
                </a:extLst>
              </p:cNvPr>
              <p:cNvSpPr txBox="1"/>
              <p:nvPr/>
            </p:nvSpPr>
            <p:spPr>
              <a:xfrm>
                <a:off x="6938926" y="3146048"/>
                <a:ext cx="208265" cy="137923"/>
              </a:xfrm>
              <a:prstGeom prst="rect">
                <a:avLst/>
              </a:prstGeom>
              <a:noFill/>
            </p:spPr>
            <p:txBody>
              <a:bodyPr wrap="none" lIns="0" tIns="0" rIns="0" bIns="0" rtlCol="0" anchor="ctr">
                <a:spAutoFit/>
              </a:bodyPr>
              <a:lstStyle/>
              <a:p>
                <a:pPr algn="r">
                  <a:lnSpc>
                    <a:spcPct val="120000"/>
                  </a:lnSpc>
                </a:pPr>
                <a:r>
                  <a:rPr lang="de-DE" sz="800"/>
                  <a:t>3000</a:t>
                </a:r>
              </a:p>
            </p:txBody>
          </p:sp>
          <p:sp>
            <p:nvSpPr>
              <p:cNvPr id="70" name="Textfeld 69">
                <a:extLst>
                  <a:ext uri="{FF2B5EF4-FFF2-40B4-BE49-F238E27FC236}">
                    <a16:creationId xmlns:a16="http://schemas.microsoft.com/office/drawing/2014/main" id="{8CEBBAF5-A978-30FC-58A3-668BFABA6BBA}"/>
                  </a:ext>
                </a:extLst>
              </p:cNvPr>
              <p:cNvSpPr txBox="1"/>
              <p:nvPr/>
            </p:nvSpPr>
            <p:spPr>
              <a:xfrm>
                <a:off x="6938926" y="3537423"/>
                <a:ext cx="208265" cy="137923"/>
              </a:xfrm>
              <a:prstGeom prst="rect">
                <a:avLst/>
              </a:prstGeom>
              <a:noFill/>
            </p:spPr>
            <p:txBody>
              <a:bodyPr wrap="none" lIns="0" tIns="0" rIns="0" bIns="0" rtlCol="0" anchor="ctr">
                <a:spAutoFit/>
              </a:bodyPr>
              <a:lstStyle/>
              <a:p>
                <a:pPr algn="r">
                  <a:lnSpc>
                    <a:spcPct val="120000"/>
                  </a:lnSpc>
                </a:pPr>
                <a:r>
                  <a:rPr lang="de-DE" sz="800"/>
                  <a:t>2000</a:t>
                </a:r>
              </a:p>
            </p:txBody>
          </p:sp>
          <p:sp>
            <p:nvSpPr>
              <p:cNvPr id="71" name="Textfeld 70">
                <a:extLst>
                  <a:ext uri="{FF2B5EF4-FFF2-40B4-BE49-F238E27FC236}">
                    <a16:creationId xmlns:a16="http://schemas.microsoft.com/office/drawing/2014/main" id="{B7E9F16A-078F-80F6-D8BF-940BFDCF0C20}"/>
                  </a:ext>
                </a:extLst>
              </p:cNvPr>
              <p:cNvSpPr txBox="1"/>
              <p:nvPr/>
            </p:nvSpPr>
            <p:spPr>
              <a:xfrm>
                <a:off x="6938926" y="3928798"/>
                <a:ext cx="208265" cy="137923"/>
              </a:xfrm>
              <a:prstGeom prst="rect">
                <a:avLst/>
              </a:prstGeom>
              <a:noFill/>
            </p:spPr>
            <p:txBody>
              <a:bodyPr wrap="none" lIns="0" tIns="0" rIns="0" bIns="0" rtlCol="0" anchor="ctr">
                <a:spAutoFit/>
              </a:bodyPr>
              <a:lstStyle/>
              <a:p>
                <a:pPr algn="r">
                  <a:lnSpc>
                    <a:spcPct val="120000"/>
                  </a:lnSpc>
                </a:pPr>
                <a:r>
                  <a:rPr lang="de-DE" sz="800"/>
                  <a:t>1000</a:t>
                </a:r>
              </a:p>
            </p:txBody>
          </p:sp>
          <p:sp>
            <p:nvSpPr>
              <p:cNvPr id="72" name="Textfeld 71">
                <a:extLst>
                  <a:ext uri="{FF2B5EF4-FFF2-40B4-BE49-F238E27FC236}">
                    <a16:creationId xmlns:a16="http://schemas.microsoft.com/office/drawing/2014/main" id="{5A92CA09-3296-AF19-0704-348C2E34AB00}"/>
                  </a:ext>
                </a:extLst>
              </p:cNvPr>
              <p:cNvSpPr txBox="1"/>
              <p:nvPr/>
            </p:nvSpPr>
            <p:spPr>
              <a:xfrm>
                <a:off x="7095124" y="4320174"/>
                <a:ext cx="52067" cy="137923"/>
              </a:xfrm>
              <a:prstGeom prst="rect">
                <a:avLst/>
              </a:prstGeom>
              <a:noFill/>
            </p:spPr>
            <p:txBody>
              <a:bodyPr wrap="none" lIns="0" tIns="0" rIns="0" bIns="0" rtlCol="0" anchor="ctr">
                <a:spAutoFit/>
              </a:bodyPr>
              <a:lstStyle/>
              <a:p>
                <a:pPr algn="r">
                  <a:lnSpc>
                    <a:spcPct val="120000"/>
                  </a:lnSpc>
                </a:pPr>
                <a:r>
                  <a:rPr lang="de-DE" sz="800"/>
                  <a:t>0</a:t>
                </a:r>
              </a:p>
            </p:txBody>
          </p:sp>
          <p:sp>
            <p:nvSpPr>
              <p:cNvPr id="73" name="Textfeld 72">
                <a:extLst>
                  <a:ext uri="{FF2B5EF4-FFF2-40B4-BE49-F238E27FC236}">
                    <a16:creationId xmlns:a16="http://schemas.microsoft.com/office/drawing/2014/main" id="{555D93E0-12D1-9849-F010-88E4FA24BD4C}"/>
                  </a:ext>
                </a:extLst>
              </p:cNvPr>
              <p:cNvSpPr txBox="1"/>
              <p:nvPr/>
            </p:nvSpPr>
            <p:spPr>
              <a:xfrm>
                <a:off x="7236125" y="4476175"/>
                <a:ext cx="52066" cy="137923"/>
              </a:xfrm>
              <a:prstGeom prst="rect">
                <a:avLst/>
              </a:prstGeom>
              <a:noFill/>
            </p:spPr>
            <p:txBody>
              <a:bodyPr wrap="none" lIns="0" tIns="0" rIns="0" bIns="0" rtlCol="0" anchor="t">
                <a:spAutoFit/>
              </a:bodyPr>
              <a:lstStyle/>
              <a:p>
                <a:pPr algn="ctr">
                  <a:lnSpc>
                    <a:spcPct val="120000"/>
                  </a:lnSpc>
                </a:pPr>
                <a:r>
                  <a:rPr lang="de-DE" sz="800"/>
                  <a:t>0</a:t>
                </a:r>
              </a:p>
            </p:txBody>
          </p:sp>
          <p:sp>
            <p:nvSpPr>
              <p:cNvPr id="74" name="Textfeld 73">
                <a:extLst>
                  <a:ext uri="{FF2B5EF4-FFF2-40B4-BE49-F238E27FC236}">
                    <a16:creationId xmlns:a16="http://schemas.microsoft.com/office/drawing/2014/main" id="{1069AB28-0F1E-0F6B-F10C-7C43AA816A5C}"/>
                  </a:ext>
                </a:extLst>
              </p:cNvPr>
              <p:cNvSpPr txBox="1"/>
              <p:nvPr/>
            </p:nvSpPr>
            <p:spPr>
              <a:xfrm>
                <a:off x="7717572" y="4476175"/>
                <a:ext cx="104132" cy="137923"/>
              </a:xfrm>
              <a:prstGeom prst="rect">
                <a:avLst/>
              </a:prstGeom>
              <a:noFill/>
            </p:spPr>
            <p:txBody>
              <a:bodyPr wrap="none" lIns="0" tIns="0" rIns="0" bIns="0" rtlCol="0" anchor="t">
                <a:spAutoFit/>
              </a:bodyPr>
              <a:lstStyle/>
              <a:p>
                <a:pPr algn="ctr">
                  <a:lnSpc>
                    <a:spcPct val="120000"/>
                  </a:lnSpc>
                </a:pPr>
                <a:r>
                  <a:rPr lang="de-DE" sz="800"/>
                  <a:t>10</a:t>
                </a:r>
              </a:p>
            </p:txBody>
          </p:sp>
          <p:sp>
            <p:nvSpPr>
              <p:cNvPr id="75" name="Textfeld 74">
                <a:extLst>
                  <a:ext uri="{FF2B5EF4-FFF2-40B4-BE49-F238E27FC236}">
                    <a16:creationId xmlns:a16="http://schemas.microsoft.com/office/drawing/2014/main" id="{44D1CFCB-7F12-18D1-518F-54B6E3F3E7C4}"/>
                  </a:ext>
                </a:extLst>
              </p:cNvPr>
              <p:cNvSpPr txBox="1"/>
              <p:nvPr/>
            </p:nvSpPr>
            <p:spPr>
              <a:xfrm>
                <a:off x="8229602" y="4476175"/>
                <a:ext cx="104132" cy="137923"/>
              </a:xfrm>
              <a:prstGeom prst="rect">
                <a:avLst/>
              </a:prstGeom>
              <a:noFill/>
            </p:spPr>
            <p:txBody>
              <a:bodyPr wrap="none" lIns="0" tIns="0" rIns="0" bIns="0" rtlCol="0" anchor="t">
                <a:spAutoFit/>
              </a:bodyPr>
              <a:lstStyle/>
              <a:p>
                <a:pPr algn="ctr">
                  <a:lnSpc>
                    <a:spcPct val="120000"/>
                  </a:lnSpc>
                </a:pPr>
                <a:r>
                  <a:rPr lang="de-DE" sz="800"/>
                  <a:t>20</a:t>
                </a:r>
              </a:p>
            </p:txBody>
          </p:sp>
          <p:sp>
            <p:nvSpPr>
              <p:cNvPr id="76" name="Textfeld 75">
                <a:extLst>
                  <a:ext uri="{FF2B5EF4-FFF2-40B4-BE49-F238E27FC236}">
                    <a16:creationId xmlns:a16="http://schemas.microsoft.com/office/drawing/2014/main" id="{DE49DC2C-897B-61AA-33CA-5C4EE121818F}"/>
                  </a:ext>
                </a:extLst>
              </p:cNvPr>
              <p:cNvSpPr txBox="1"/>
              <p:nvPr/>
            </p:nvSpPr>
            <p:spPr>
              <a:xfrm>
                <a:off x="8741632" y="4476175"/>
                <a:ext cx="104132" cy="137923"/>
              </a:xfrm>
              <a:prstGeom prst="rect">
                <a:avLst/>
              </a:prstGeom>
              <a:noFill/>
            </p:spPr>
            <p:txBody>
              <a:bodyPr wrap="none" lIns="0" tIns="0" rIns="0" bIns="0" rtlCol="0" anchor="t">
                <a:spAutoFit/>
              </a:bodyPr>
              <a:lstStyle/>
              <a:p>
                <a:pPr algn="ctr">
                  <a:lnSpc>
                    <a:spcPct val="120000"/>
                  </a:lnSpc>
                </a:pPr>
                <a:r>
                  <a:rPr lang="de-DE" sz="800"/>
                  <a:t>30</a:t>
                </a:r>
              </a:p>
            </p:txBody>
          </p:sp>
          <p:sp>
            <p:nvSpPr>
              <p:cNvPr id="77" name="Textfeld 76">
                <a:extLst>
                  <a:ext uri="{FF2B5EF4-FFF2-40B4-BE49-F238E27FC236}">
                    <a16:creationId xmlns:a16="http://schemas.microsoft.com/office/drawing/2014/main" id="{E2B13F50-54CE-37C6-CEE3-81360D15B746}"/>
                  </a:ext>
                </a:extLst>
              </p:cNvPr>
              <p:cNvSpPr txBox="1"/>
              <p:nvPr/>
            </p:nvSpPr>
            <p:spPr>
              <a:xfrm>
                <a:off x="9253662" y="4476175"/>
                <a:ext cx="104132" cy="137923"/>
              </a:xfrm>
              <a:prstGeom prst="rect">
                <a:avLst/>
              </a:prstGeom>
              <a:noFill/>
            </p:spPr>
            <p:txBody>
              <a:bodyPr wrap="none" lIns="0" tIns="0" rIns="0" bIns="0" rtlCol="0" anchor="t">
                <a:spAutoFit/>
              </a:bodyPr>
              <a:lstStyle/>
              <a:p>
                <a:pPr algn="ctr">
                  <a:lnSpc>
                    <a:spcPct val="120000"/>
                  </a:lnSpc>
                </a:pPr>
                <a:r>
                  <a:rPr lang="de-DE" sz="800"/>
                  <a:t>40</a:t>
                </a:r>
              </a:p>
            </p:txBody>
          </p:sp>
          <p:sp>
            <p:nvSpPr>
              <p:cNvPr id="78" name="Textfeld 77">
                <a:extLst>
                  <a:ext uri="{FF2B5EF4-FFF2-40B4-BE49-F238E27FC236}">
                    <a16:creationId xmlns:a16="http://schemas.microsoft.com/office/drawing/2014/main" id="{CE119DEB-1F6E-7EA4-5740-203BA49EBD0E}"/>
                  </a:ext>
                </a:extLst>
              </p:cNvPr>
              <p:cNvSpPr txBox="1"/>
              <p:nvPr/>
            </p:nvSpPr>
            <p:spPr>
              <a:xfrm>
                <a:off x="9765692" y="4476175"/>
                <a:ext cx="104132" cy="137923"/>
              </a:xfrm>
              <a:prstGeom prst="rect">
                <a:avLst/>
              </a:prstGeom>
              <a:noFill/>
            </p:spPr>
            <p:txBody>
              <a:bodyPr wrap="none" lIns="0" tIns="0" rIns="0" bIns="0" rtlCol="0" anchor="t">
                <a:spAutoFit/>
              </a:bodyPr>
              <a:lstStyle/>
              <a:p>
                <a:pPr algn="ctr">
                  <a:lnSpc>
                    <a:spcPct val="120000"/>
                  </a:lnSpc>
                </a:pPr>
                <a:r>
                  <a:rPr lang="de-DE" sz="800"/>
                  <a:t>50</a:t>
                </a:r>
              </a:p>
            </p:txBody>
          </p:sp>
          <p:sp>
            <p:nvSpPr>
              <p:cNvPr id="79" name="Textfeld 78">
                <a:extLst>
                  <a:ext uri="{FF2B5EF4-FFF2-40B4-BE49-F238E27FC236}">
                    <a16:creationId xmlns:a16="http://schemas.microsoft.com/office/drawing/2014/main" id="{2CD507FC-CFF8-E46B-7EDE-867E0D2E6631}"/>
                  </a:ext>
                </a:extLst>
              </p:cNvPr>
              <p:cNvSpPr txBox="1"/>
              <p:nvPr/>
            </p:nvSpPr>
            <p:spPr>
              <a:xfrm>
                <a:off x="7436718" y="4662566"/>
                <a:ext cx="2195767" cy="363741"/>
              </a:xfrm>
              <a:prstGeom prst="rect">
                <a:avLst/>
              </a:prstGeom>
              <a:noFill/>
            </p:spPr>
            <p:txBody>
              <a:bodyPr wrap="none" lIns="0" tIns="0" rIns="0" bIns="0" rtlCol="0" anchor="t">
                <a:spAutoFit/>
              </a:bodyPr>
              <a:lstStyle/>
              <a:p>
                <a:pPr algn="ctr">
                  <a:lnSpc>
                    <a:spcPct val="120000"/>
                  </a:lnSpc>
                </a:pPr>
                <a:r>
                  <a:rPr lang="de-DE" sz="1100">
                    <a:solidFill>
                      <a:schemeClr val="tx2"/>
                    </a:solidFill>
                  </a:rPr>
                  <a:t>Alkoholkonsum der letzten 7 Tage, </a:t>
                </a:r>
                <a:br>
                  <a:rPr lang="de-DE" sz="1100">
                    <a:solidFill>
                      <a:schemeClr val="tx2"/>
                    </a:solidFill>
                  </a:rPr>
                </a:br>
                <a:r>
                  <a:rPr lang="de-DE" sz="1100">
                    <a:solidFill>
                      <a:schemeClr val="tx2"/>
                    </a:solidFill>
                  </a:rPr>
                  <a:t>Selbsteinschätzung (g/Tag)</a:t>
                </a:r>
              </a:p>
            </p:txBody>
          </p:sp>
          <p:sp>
            <p:nvSpPr>
              <p:cNvPr id="80" name="Textfeld 79">
                <a:extLst>
                  <a:ext uri="{FF2B5EF4-FFF2-40B4-BE49-F238E27FC236}">
                    <a16:creationId xmlns:a16="http://schemas.microsoft.com/office/drawing/2014/main" id="{31F871C5-FD8B-89B2-08F7-FF529FAF36AB}"/>
                  </a:ext>
                </a:extLst>
              </p:cNvPr>
              <p:cNvSpPr txBox="1"/>
              <p:nvPr/>
            </p:nvSpPr>
            <p:spPr>
              <a:xfrm rot="16200000">
                <a:off x="6555466" y="3728353"/>
                <a:ext cx="630834" cy="178622"/>
              </a:xfrm>
              <a:prstGeom prst="rect">
                <a:avLst/>
              </a:prstGeom>
              <a:noFill/>
            </p:spPr>
            <p:txBody>
              <a:bodyPr wrap="none" lIns="0" tIns="0" rIns="0" bIns="0" rtlCol="0" anchor="t">
                <a:spAutoFit/>
              </a:bodyPr>
              <a:lstStyle/>
              <a:p>
                <a:pPr algn="ctr">
                  <a:lnSpc>
                    <a:spcPct val="120000"/>
                  </a:lnSpc>
                </a:pPr>
                <a:r>
                  <a:rPr lang="de-DE" sz="1100" b="1" err="1">
                    <a:solidFill>
                      <a:schemeClr val="tx2"/>
                    </a:solidFill>
                  </a:rPr>
                  <a:t>PEth</a:t>
                </a:r>
                <a:r>
                  <a:rPr lang="de-DE" sz="1100" b="1">
                    <a:solidFill>
                      <a:schemeClr val="tx2"/>
                    </a:solidFill>
                  </a:rPr>
                  <a:t> </a:t>
                </a:r>
                <a:r>
                  <a:rPr lang="de-DE" sz="1100" b="1" err="1">
                    <a:solidFill>
                      <a:schemeClr val="tx2"/>
                    </a:solidFill>
                  </a:rPr>
                  <a:t>ng</a:t>
                </a:r>
                <a:r>
                  <a:rPr lang="de-DE" sz="1100" b="1">
                    <a:solidFill>
                      <a:schemeClr val="tx2"/>
                    </a:solidFill>
                  </a:rPr>
                  <a:t>/</a:t>
                </a:r>
                <a:r>
                  <a:rPr lang="de-DE" sz="1100" b="1" err="1">
                    <a:solidFill>
                      <a:schemeClr val="tx2"/>
                    </a:solidFill>
                  </a:rPr>
                  <a:t>mL</a:t>
                </a:r>
                <a:endParaRPr lang="de-DE" sz="1100" b="1">
                  <a:solidFill>
                    <a:schemeClr val="tx2"/>
                  </a:solidFill>
                </a:endParaRPr>
              </a:p>
            </p:txBody>
          </p:sp>
        </p:grpSp>
      </p:grpSp>
      <p:sp>
        <p:nvSpPr>
          <p:cNvPr id="13" name="Rechteck 12">
            <a:extLst>
              <a:ext uri="{FF2B5EF4-FFF2-40B4-BE49-F238E27FC236}">
                <a16:creationId xmlns:a16="http://schemas.microsoft.com/office/drawing/2014/main" id="{59063986-995E-9235-80CE-303B0B62C21F}"/>
              </a:ext>
            </a:extLst>
          </p:cNvPr>
          <p:cNvSpPr/>
          <p:nvPr/>
        </p:nvSpPr>
        <p:spPr>
          <a:xfrm>
            <a:off x="9950235" y="3004909"/>
            <a:ext cx="1476953" cy="539626"/>
          </a:xfrm>
          <a:prstGeom prst="rect">
            <a:avLst/>
          </a:prstGeom>
          <a:solidFill>
            <a:schemeClr val="accent3">
              <a:lumMod val="60000"/>
              <a:lumOff val="40000"/>
            </a:schemeClr>
          </a:solidFill>
          <a:ln w="9525" cap="flat">
            <a:solidFill>
              <a:srgbClr val="2A918B"/>
            </a:solidFill>
            <a:prstDash val="solid"/>
            <a:miter/>
          </a:ln>
        </p:spPr>
        <p:txBody>
          <a:bodyPr rtlCol="0" anchor="ctr"/>
          <a:lstStyle/>
          <a:p>
            <a:pPr algn="ctr"/>
            <a:r>
              <a:rPr lang="de-DE" sz="1600"/>
              <a:t>Metabolische</a:t>
            </a:r>
          </a:p>
          <a:p>
            <a:pPr algn="ctr"/>
            <a:r>
              <a:rPr lang="de-DE" sz="1600"/>
              <a:t>Gruppe</a:t>
            </a:r>
          </a:p>
        </p:txBody>
      </p:sp>
      <p:sp>
        <p:nvSpPr>
          <p:cNvPr id="15" name="Textfeld 14">
            <a:extLst>
              <a:ext uri="{FF2B5EF4-FFF2-40B4-BE49-F238E27FC236}">
                <a16:creationId xmlns:a16="http://schemas.microsoft.com/office/drawing/2014/main" id="{7F629212-7F7D-D168-FF91-F72D4D8A0ABB}"/>
              </a:ext>
            </a:extLst>
          </p:cNvPr>
          <p:cNvSpPr txBox="1"/>
          <p:nvPr/>
        </p:nvSpPr>
        <p:spPr>
          <a:xfrm>
            <a:off x="7207069" y="3616237"/>
            <a:ext cx="580287" cy="206851"/>
          </a:xfrm>
          <a:prstGeom prst="rect">
            <a:avLst/>
          </a:prstGeom>
          <a:noFill/>
        </p:spPr>
        <p:txBody>
          <a:bodyPr wrap="none" lIns="0" tIns="0" rIns="0" bIns="0" rtlCol="0">
            <a:spAutoFit/>
          </a:bodyPr>
          <a:lstStyle/>
          <a:p>
            <a:pPr algn="l">
              <a:lnSpc>
                <a:spcPct val="120000"/>
              </a:lnSpc>
            </a:pPr>
            <a:r>
              <a:rPr lang="de-DE" sz="1200"/>
              <a:t>p = 0,638</a:t>
            </a:r>
          </a:p>
        </p:txBody>
      </p:sp>
      <p:sp>
        <p:nvSpPr>
          <p:cNvPr id="22" name="Textfeld 21">
            <a:extLst>
              <a:ext uri="{FF2B5EF4-FFF2-40B4-BE49-F238E27FC236}">
                <a16:creationId xmlns:a16="http://schemas.microsoft.com/office/drawing/2014/main" id="{D17B2FF3-3AEE-0FA4-C2E0-40C36A5BB22B}"/>
              </a:ext>
            </a:extLst>
          </p:cNvPr>
          <p:cNvSpPr txBox="1"/>
          <p:nvPr/>
        </p:nvSpPr>
        <p:spPr>
          <a:xfrm>
            <a:off x="10398569" y="3621015"/>
            <a:ext cx="580287" cy="206851"/>
          </a:xfrm>
          <a:prstGeom prst="rect">
            <a:avLst/>
          </a:prstGeom>
          <a:noFill/>
        </p:spPr>
        <p:txBody>
          <a:bodyPr wrap="none" lIns="0" tIns="0" rIns="0" bIns="0" rtlCol="0">
            <a:spAutoFit/>
          </a:bodyPr>
          <a:lstStyle/>
          <a:p>
            <a:pPr algn="l">
              <a:lnSpc>
                <a:spcPct val="120000"/>
              </a:lnSpc>
            </a:pPr>
            <a:r>
              <a:rPr lang="de-DE" sz="1200"/>
              <a:t>p = 0,655</a:t>
            </a:r>
          </a:p>
        </p:txBody>
      </p:sp>
      <p:sp>
        <p:nvSpPr>
          <p:cNvPr id="34" name="Rechteck 33">
            <a:extLst>
              <a:ext uri="{FF2B5EF4-FFF2-40B4-BE49-F238E27FC236}">
                <a16:creationId xmlns:a16="http://schemas.microsoft.com/office/drawing/2014/main" id="{65183799-27A3-8DB7-CAAB-36F3164865C1}"/>
              </a:ext>
            </a:extLst>
          </p:cNvPr>
          <p:cNvSpPr/>
          <p:nvPr/>
        </p:nvSpPr>
        <p:spPr>
          <a:xfrm>
            <a:off x="6926224" y="3004909"/>
            <a:ext cx="1151319" cy="539626"/>
          </a:xfrm>
          <a:prstGeom prst="rect">
            <a:avLst/>
          </a:prstGeom>
          <a:solidFill>
            <a:srgbClr val="FD9B59"/>
          </a:solidFill>
          <a:ln w="9525" cap="flat">
            <a:solidFill>
              <a:srgbClr val="EB6203"/>
            </a:solidFill>
            <a:prstDash val="solid"/>
            <a:miter/>
          </a:ln>
        </p:spPr>
        <p:txBody>
          <a:bodyPr rtlCol="0" anchor="ctr"/>
          <a:lstStyle/>
          <a:p>
            <a:pPr algn="ctr"/>
            <a:r>
              <a:rPr lang="de-DE" sz="1600"/>
              <a:t>Alkohol- </a:t>
            </a:r>
          </a:p>
          <a:p>
            <a:pPr algn="ctr"/>
            <a:r>
              <a:rPr lang="de-DE" sz="1600"/>
              <a:t>Gruppe</a:t>
            </a:r>
          </a:p>
        </p:txBody>
      </p:sp>
    </p:spTree>
    <p:custDataLst>
      <p:tags r:id="rId1"/>
    </p:custDataLst>
    <p:extLst>
      <p:ext uri="{BB962C8B-B14F-4D97-AF65-F5344CB8AC3E}">
        <p14:creationId xmlns:p14="http://schemas.microsoft.com/office/powerpoint/2010/main" val="962268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F7FE3-DF9C-76A2-97A9-2744E2E63F47}"/>
              </a:ext>
            </a:extLst>
          </p:cNvPr>
          <p:cNvSpPr>
            <a:spLocks noGrp="1"/>
          </p:cNvSpPr>
          <p:nvPr>
            <p:ph type="title"/>
          </p:nvPr>
        </p:nvSpPr>
        <p:spPr/>
        <p:txBody>
          <a:bodyPr/>
          <a:lstStyle/>
          <a:p>
            <a:r>
              <a:rPr lang="de-DE"/>
              <a:t>Ergebnisse der Studie</a:t>
            </a:r>
          </a:p>
        </p:txBody>
      </p:sp>
      <p:sp>
        <p:nvSpPr>
          <p:cNvPr id="4" name="Textplatzhalter 3">
            <a:extLst>
              <a:ext uri="{FF2B5EF4-FFF2-40B4-BE49-F238E27FC236}">
                <a16:creationId xmlns:a16="http://schemas.microsoft.com/office/drawing/2014/main" id="{E95012E8-E771-1BEC-C050-DEEB70FC829A}"/>
              </a:ext>
            </a:extLst>
          </p:cNvPr>
          <p:cNvSpPr>
            <a:spLocks noGrp="1"/>
          </p:cNvSpPr>
          <p:nvPr>
            <p:ph type="body" sz="quarter" idx="15"/>
          </p:nvPr>
        </p:nvSpPr>
        <p:spPr/>
        <p:txBody>
          <a:bodyPr/>
          <a:lstStyle/>
          <a:p>
            <a:r>
              <a:rPr lang="de-DE" err="1"/>
              <a:t>PEth</a:t>
            </a:r>
            <a:r>
              <a:rPr lang="de-DE"/>
              <a:t>, </a:t>
            </a:r>
            <a:r>
              <a:rPr lang="de-DE" err="1"/>
              <a:t>Phosphatidylethanol</a:t>
            </a:r>
            <a:r>
              <a:rPr lang="de-DE"/>
              <a:t>.</a:t>
            </a:r>
          </a:p>
        </p:txBody>
      </p:sp>
      <p:sp>
        <p:nvSpPr>
          <p:cNvPr id="5" name="Textplatzhalter 4">
            <a:extLst>
              <a:ext uri="{FF2B5EF4-FFF2-40B4-BE49-F238E27FC236}">
                <a16:creationId xmlns:a16="http://schemas.microsoft.com/office/drawing/2014/main" id="{841A5F33-B03D-C11B-DA92-566BF90A8BB9}"/>
              </a:ext>
            </a:extLst>
          </p:cNvPr>
          <p:cNvSpPr>
            <a:spLocks noGrp="1"/>
          </p:cNvSpPr>
          <p:nvPr>
            <p:ph type="body" sz="quarter" idx="17"/>
          </p:nvPr>
        </p:nvSpPr>
        <p:spPr>
          <a:xfrm>
            <a:off x="7728155" y="6421288"/>
            <a:ext cx="3816144"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sp>
        <p:nvSpPr>
          <p:cNvPr id="7" name="Abgerundetes Rechteck 4">
            <a:extLst>
              <a:ext uri="{FF2B5EF4-FFF2-40B4-BE49-F238E27FC236}">
                <a16:creationId xmlns:a16="http://schemas.microsoft.com/office/drawing/2014/main" id="{D09B2CFF-CF8A-06C0-F3A7-B6BB7E04E633}"/>
              </a:ext>
            </a:extLst>
          </p:cNvPr>
          <p:cNvSpPr/>
          <p:nvPr/>
        </p:nvSpPr>
        <p:spPr>
          <a:xfrm>
            <a:off x="8429210" y="2509498"/>
            <a:ext cx="2917816" cy="2444504"/>
          </a:xfrm>
          <a:prstGeom prst="roundRect">
            <a:avLst>
              <a:gd name="adj" fmla="val 5785"/>
            </a:avLst>
          </a:prstGeom>
          <a:solidFill>
            <a:srgbClr val="D8EAF8"/>
          </a:solidFill>
          <a:ln w="6350">
            <a:solidFill>
              <a:srgbClr val="D8EA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a:solidFill>
                  <a:srgbClr val="002060"/>
                </a:solidFill>
                <a:latin typeface="Apis For Office" panose="020B0504010101010104"/>
                <a:ea typeface="Apis For Office" panose="020B0504010101010104" pitchFamily="34" charset="0"/>
                <a:cs typeface="Apis For Office" panose="020B0504010101010104" pitchFamily="34" charset="0"/>
              </a:rPr>
              <a:t>Die Untererfassung war</a:t>
            </a:r>
          </a:p>
          <a:p>
            <a:endParaRPr lang="de-DE">
              <a:solidFill>
                <a:srgbClr val="002060"/>
              </a:solidFill>
              <a:latin typeface="Apis For Office" panose="020B0504010101010104"/>
              <a:ea typeface="Apis For Office" panose="020B0504010101010104" pitchFamily="34" charset="0"/>
              <a:cs typeface="Apis For Office" panose="020B0504010101010104" pitchFamily="34" charset="0"/>
            </a:endParaRPr>
          </a:p>
          <a:p>
            <a:pPr marL="342900" indent="-342900">
              <a:buFont typeface="Arial" panose="020B0604020202020204" pitchFamily="34" charset="0"/>
              <a:buChar char="•"/>
            </a:pPr>
            <a:r>
              <a:rPr lang="de-DE" b="1">
                <a:solidFill>
                  <a:srgbClr val="002060"/>
                </a:solidFill>
                <a:latin typeface="Apis For Office" panose="020B0504010101010104"/>
                <a:ea typeface="Apis For Office" panose="020B0504010101010104" pitchFamily="34" charset="0"/>
                <a:cs typeface="Apis For Office" panose="020B0504010101010104" pitchFamily="34" charset="0"/>
              </a:rPr>
              <a:t>beträchtlich</a:t>
            </a:r>
            <a:r>
              <a:rPr lang="de-DE">
                <a:solidFill>
                  <a:srgbClr val="002060"/>
                </a:solidFill>
                <a:latin typeface="Apis For Office" panose="020B0504010101010104"/>
                <a:ea typeface="Apis For Office" panose="020B0504010101010104" pitchFamily="34" charset="0"/>
                <a:cs typeface="Apis For Office" panose="020B0504010101010104" pitchFamily="34" charset="0"/>
              </a:rPr>
              <a:t> in der ‚Alkohol-Gruppe‘  </a:t>
            </a:r>
          </a:p>
          <a:p>
            <a:endParaRPr lang="de-DE">
              <a:solidFill>
                <a:srgbClr val="002060"/>
              </a:solidFill>
              <a:latin typeface="Apis For Office" panose="020B0504010101010104"/>
              <a:ea typeface="Apis For Office" panose="020B0504010101010104" pitchFamily="34" charset="0"/>
              <a:cs typeface="Apis For Office" panose="020B0504010101010104" pitchFamily="34" charset="0"/>
            </a:endParaRPr>
          </a:p>
          <a:p>
            <a:pPr marL="342900" indent="-342900">
              <a:buFont typeface="Arial" panose="020B0604020202020204" pitchFamily="34" charset="0"/>
              <a:buChar char="•"/>
            </a:pPr>
            <a:r>
              <a:rPr lang="de-DE" b="1">
                <a:solidFill>
                  <a:srgbClr val="002060"/>
                </a:solidFill>
                <a:latin typeface="Apis For Office" panose="020B0504010101010104"/>
                <a:ea typeface="Apis For Office" panose="020B0504010101010104" pitchFamily="34" charset="0"/>
                <a:cs typeface="Apis For Office" panose="020B0504010101010104" pitchFamily="34" charset="0"/>
              </a:rPr>
              <a:t>gering</a:t>
            </a:r>
            <a:r>
              <a:rPr lang="de-DE">
                <a:solidFill>
                  <a:srgbClr val="002060"/>
                </a:solidFill>
                <a:latin typeface="Apis For Office" panose="020B0504010101010104"/>
                <a:ea typeface="Apis For Office" panose="020B0504010101010104" pitchFamily="34" charset="0"/>
                <a:cs typeface="Apis For Office" panose="020B0504010101010104" pitchFamily="34" charset="0"/>
              </a:rPr>
              <a:t> in der ‚Metabolischen Gruppe‘ </a:t>
            </a:r>
          </a:p>
        </p:txBody>
      </p:sp>
      <p:graphicFrame>
        <p:nvGraphicFramePr>
          <p:cNvPr id="18" name="Tabelle 17">
            <a:extLst>
              <a:ext uri="{FF2B5EF4-FFF2-40B4-BE49-F238E27FC236}">
                <a16:creationId xmlns:a16="http://schemas.microsoft.com/office/drawing/2014/main" id="{19BFC3C5-DE1D-F061-0490-4D9A070E88F5}"/>
              </a:ext>
            </a:extLst>
          </p:cNvPr>
          <p:cNvGraphicFramePr>
            <a:graphicFrameLocks noGrp="1"/>
          </p:cNvGraphicFramePr>
          <p:nvPr>
            <p:extLst>
              <p:ext uri="{D42A27DB-BD31-4B8C-83A1-F6EECF244321}">
                <p14:modId xmlns:p14="http://schemas.microsoft.com/office/powerpoint/2010/main" val="3452428869"/>
              </p:ext>
            </p:extLst>
          </p:nvPr>
        </p:nvGraphicFramePr>
        <p:xfrm>
          <a:off x="684332" y="2408534"/>
          <a:ext cx="6660000" cy="1168516"/>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389918238"/>
                    </a:ext>
                  </a:extLst>
                </a:gridCol>
                <a:gridCol w="1116000">
                  <a:extLst>
                    <a:ext uri="{9D8B030D-6E8A-4147-A177-3AD203B41FA5}">
                      <a16:colId xmlns:a16="http://schemas.microsoft.com/office/drawing/2014/main" val="3551535403"/>
                    </a:ext>
                  </a:extLst>
                </a:gridCol>
                <a:gridCol w="1116000">
                  <a:extLst>
                    <a:ext uri="{9D8B030D-6E8A-4147-A177-3AD203B41FA5}">
                      <a16:colId xmlns:a16="http://schemas.microsoft.com/office/drawing/2014/main" val="3904658472"/>
                    </a:ext>
                  </a:extLst>
                </a:gridCol>
                <a:gridCol w="1116000">
                  <a:extLst>
                    <a:ext uri="{9D8B030D-6E8A-4147-A177-3AD203B41FA5}">
                      <a16:colId xmlns:a16="http://schemas.microsoft.com/office/drawing/2014/main" val="2715045858"/>
                    </a:ext>
                  </a:extLst>
                </a:gridCol>
                <a:gridCol w="1116000">
                  <a:extLst>
                    <a:ext uri="{9D8B030D-6E8A-4147-A177-3AD203B41FA5}">
                      <a16:colId xmlns:a16="http://schemas.microsoft.com/office/drawing/2014/main" val="4032610513"/>
                    </a:ext>
                  </a:extLst>
                </a:gridCol>
              </a:tblGrid>
              <a:tr h="292129">
                <a:tc>
                  <a:txBody>
                    <a:bodyPr/>
                    <a:lstStyle/>
                    <a:p>
                      <a:r>
                        <a:rPr lang="de-DE" sz="1200"/>
                        <a:t>Alkohol-Gruppe (n=1.482)</a:t>
                      </a:r>
                    </a:p>
                  </a:txBody>
                  <a:tcPr anchor="ctr">
                    <a:solidFill>
                      <a:srgbClr val="EB6203"/>
                    </a:solidFill>
                  </a:tcPr>
                </a:tc>
                <a:tc>
                  <a:txBody>
                    <a:bodyPr/>
                    <a:lstStyle/>
                    <a:p>
                      <a:pPr algn="ctr"/>
                      <a:r>
                        <a:rPr lang="de-DE" sz="1200"/>
                        <a:t>&lt;20</a:t>
                      </a:r>
                    </a:p>
                  </a:txBody>
                  <a:tcPr anchor="ctr">
                    <a:solidFill>
                      <a:srgbClr val="EB6203"/>
                    </a:solidFill>
                  </a:tcPr>
                </a:tc>
                <a:tc>
                  <a:txBody>
                    <a:bodyPr/>
                    <a:lstStyle/>
                    <a:p>
                      <a:pPr algn="ctr"/>
                      <a:r>
                        <a:rPr lang="de-DE" sz="1200"/>
                        <a:t>20-79</a:t>
                      </a:r>
                    </a:p>
                  </a:txBody>
                  <a:tcPr anchor="ctr">
                    <a:solidFill>
                      <a:srgbClr val="EB6203"/>
                    </a:solidFill>
                  </a:tcPr>
                </a:tc>
                <a:tc>
                  <a:txBody>
                    <a:bodyPr/>
                    <a:lstStyle/>
                    <a:p>
                      <a:pPr algn="ctr"/>
                      <a:r>
                        <a:rPr lang="de-DE" sz="1200"/>
                        <a:t>80-199</a:t>
                      </a:r>
                    </a:p>
                  </a:txBody>
                  <a:tcPr anchor="ctr">
                    <a:solidFill>
                      <a:srgbClr val="EB620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a:t>≥200</a:t>
                      </a:r>
                    </a:p>
                  </a:txBody>
                  <a:tcPr anchor="ctr">
                    <a:solidFill>
                      <a:srgbClr val="EB6203"/>
                    </a:solidFill>
                  </a:tcPr>
                </a:tc>
                <a:extLst>
                  <a:ext uri="{0D108BD9-81ED-4DB2-BD59-A6C34878D82A}">
                    <a16:rowId xmlns:a16="http://schemas.microsoft.com/office/drawing/2014/main" val="3076573075"/>
                  </a:ext>
                </a:extLst>
              </a:tr>
              <a:tr h="292129">
                <a:tc>
                  <a:txBody>
                    <a:bodyPr/>
                    <a:lstStyle/>
                    <a:p>
                      <a:r>
                        <a:rPr lang="de-DE" sz="1200"/>
                        <a:t>&lt;20/30 </a:t>
                      </a:r>
                    </a:p>
                  </a:txBody>
                  <a:tcPr/>
                </a:tc>
                <a:tc>
                  <a:txBody>
                    <a:bodyPr/>
                    <a:lstStyle/>
                    <a:p>
                      <a:pPr algn="ctr"/>
                      <a:r>
                        <a:rPr lang="de-DE" sz="1200"/>
                        <a:t>17 %</a:t>
                      </a:r>
                    </a:p>
                  </a:txBody>
                  <a:tcPr/>
                </a:tc>
                <a:tc>
                  <a:txBody>
                    <a:bodyPr/>
                    <a:lstStyle/>
                    <a:p>
                      <a:pPr algn="ctr"/>
                      <a:r>
                        <a:rPr lang="de-DE" sz="1200">
                          <a:solidFill>
                            <a:schemeClr val="bg1"/>
                          </a:solidFill>
                        </a:rPr>
                        <a:t>%</a:t>
                      </a:r>
                    </a:p>
                  </a:txBody>
                  <a:tcPr>
                    <a:solidFill>
                      <a:schemeClr val="accent1"/>
                    </a:solidFill>
                  </a:tcPr>
                </a:tc>
                <a:tc>
                  <a:txBody>
                    <a:bodyPr/>
                    <a:lstStyle/>
                    <a:p>
                      <a:pPr algn="ctr"/>
                      <a:r>
                        <a:rPr lang="de-DE" sz="1200">
                          <a:solidFill>
                            <a:schemeClr val="bg1"/>
                          </a:solidFill>
                        </a:rPr>
                        <a:t>8 %</a:t>
                      </a:r>
                    </a:p>
                  </a:txBody>
                  <a:tcPr>
                    <a:solidFill>
                      <a:schemeClr val="accent1"/>
                    </a:solidFill>
                  </a:tcPr>
                </a:tc>
                <a:tc>
                  <a:txBody>
                    <a:bodyPr/>
                    <a:lstStyle/>
                    <a:p>
                      <a:pPr algn="ctr"/>
                      <a:r>
                        <a:rPr lang="de-DE" sz="1200">
                          <a:solidFill>
                            <a:schemeClr val="bg1"/>
                          </a:solidFill>
                        </a:rPr>
                        <a:t>8 %</a:t>
                      </a:r>
                    </a:p>
                  </a:txBody>
                  <a:tcPr>
                    <a:solidFill>
                      <a:schemeClr val="accent1"/>
                    </a:solidFill>
                  </a:tcPr>
                </a:tc>
                <a:extLst>
                  <a:ext uri="{0D108BD9-81ED-4DB2-BD59-A6C34878D82A}">
                    <a16:rowId xmlns:a16="http://schemas.microsoft.com/office/drawing/2014/main" val="2779860105"/>
                  </a:ext>
                </a:extLst>
              </a:tr>
              <a:tr h="292129">
                <a:tc>
                  <a:txBody>
                    <a:bodyPr/>
                    <a:lstStyle/>
                    <a:p>
                      <a:r>
                        <a:rPr lang="de-DE" sz="1200"/>
                        <a:t>20-50/30-60 </a:t>
                      </a:r>
                    </a:p>
                  </a:txBody>
                  <a:tcPr/>
                </a:tc>
                <a:tc>
                  <a:txBody>
                    <a:bodyPr/>
                    <a:lstStyle/>
                    <a:p>
                      <a:pPr algn="ctr"/>
                      <a:r>
                        <a:rPr lang="de-DE" sz="1200"/>
                        <a:t>1 %</a:t>
                      </a:r>
                    </a:p>
                  </a:txBody>
                  <a:tcPr/>
                </a:tc>
                <a:tc>
                  <a:txBody>
                    <a:bodyPr/>
                    <a:lstStyle/>
                    <a:p>
                      <a:pPr algn="ctr"/>
                      <a:r>
                        <a:rPr lang="de-DE" sz="1200"/>
                        <a:t>3 %</a:t>
                      </a:r>
                    </a:p>
                  </a:txBody>
                  <a:tcPr/>
                </a:tc>
                <a:tc>
                  <a:txBody>
                    <a:bodyPr/>
                    <a:lstStyle/>
                    <a:p>
                      <a:pPr algn="ctr"/>
                      <a:r>
                        <a:rPr lang="de-DE" sz="1200"/>
                        <a:t>12 %</a:t>
                      </a:r>
                    </a:p>
                  </a:txBody>
                  <a:tcPr/>
                </a:tc>
                <a:tc>
                  <a:txBody>
                    <a:bodyPr/>
                    <a:lstStyle/>
                    <a:p>
                      <a:pPr algn="ctr"/>
                      <a:r>
                        <a:rPr lang="de-DE" sz="1200">
                          <a:solidFill>
                            <a:schemeClr val="bg1"/>
                          </a:solidFill>
                        </a:rPr>
                        <a:t>23 %</a:t>
                      </a:r>
                    </a:p>
                  </a:txBody>
                  <a:tcPr>
                    <a:solidFill>
                      <a:schemeClr val="accent1"/>
                    </a:solidFill>
                  </a:tcPr>
                </a:tc>
                <a:extLst>
                  <a:ext uri="{0D108BD9-81ED-4DB2-BD59-A6C34878D82A}">
                    <a16:rowId xmlns:a16="http://schemas.microsoft.com/office/drawing/2014/main" val="3357239105"/>
                  </a:ext>
                </a:extLst>
              </a:tr>
              <a:tr h="292129">
                <a:tc>
                  <a:txBody>
                    <a:bodyPr/>
                    <a:lstStyle/>
                    <a:p>
                      <a:r>
                        <a:rPr lang="de-DE" sz="1200"/>
                        <a:t>≥50/60</a:t>
                      </a:r>
                    </a:p>
                  </a:txBody>
                  <a:tcPr/>
                </a:tc>
                <a:tc>
                  <a:txBody>
                    <a:bodyPr/>
                    <a:lstStyle/>
                    <a:p>
                      <a:pPr algn="ctr"/>
                      <a:r>
                        <a:rPr lang="de-DE" sz="1200"/>
                        <a:t>1 %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1 %</a:t>
                      </a:r>
                    </a:p>
                  </a:txBody>
                  <a:tcPr/>
                </a:tc>
                <a:tc>
                  <a:txBody>
                    <a:bodyPr/>
                    <a:lstStyle/>
                    <a:p>
                      <a:pPr algn="ctr"/>
                      <a:r>
                        <a:rPr lang="de-DE" sz="1200"/>
                        <a:t>2 %</a:t>
                      </a:r>
                    </a:p>
                  </a:txBody>
                  <a:tcPr/>
                </a:tc>
                <a:tc>
                  <a:txBody>
                    <a:bodyPr/>
                    <a:lstStyle/>
                    <a:p>
                      <a:pPr algn="ctr"/>
                      <a:r>
                        <a:rPr lang="de-DE" sz="1200"/>
                        <a:t>14 %</a:t>
                      </a:r>
                    </a:p>
                  </a:txBody>
                  <a:tcPr/>
                </a:tc>
                <a:extLst>
                  <a:ext uri="{0D108BD9-81ED-4DB2-BD59-A6C34878D82A}">
                    <a16:rowId xmlns:a16="http://schemas.microsoft.com/office/drawing/2014/main" val="2700338050"/>
                  </a:ext>
                </a:extLst>
              </a:tr>
            </a:tbl>
          </a:graphicData>
        </a:graphic>
      </p:graphicFrame>
      <p:sp>
        <p:nvSpPr>
          <p:cNvPr id="22" name="Inhaltsplatzhalter 2">
            <a:extLst>
              <a:ext uri="{FF2B5EF4-FFF2-40B4-BE49-F238E27FC236}">
                <a16:creationId xmlns:a16="http://schemas.microsoft.com/office/drawing/2014/main" id="{F47FB238-84CB-FA00-547B-CA743DA2C2EB}"/>
              </a:ext>
            </a:extLst>
          </p:cNvPr>
          <p:cNvSpPr>
            <a:spLocks noGrp="1"/>
          </p:cNvSpPr>
          <p:nvPr>
            <p:ph idx="1"/>
          </p:nvPr>
        </p:nvSpPr>
        <p:spPr>
          <a:xfrm>
            <a:off x="684333" y="2112763"/>
            <a:ext cx="2196518" cy="228091"/>
          </a:xfrm>
        </p:spPr>
        <p:txBody>
          <a:bodyPr anchor="b"/>
          <a:lstStyle/>
          <a:p>
            <a:pPr marL="0" indent="0">
              <a:buNone/>
            </a:pPr>
            <a:r>
              <a:rPr lang="de-DE" sz="1200" spc="-20"/>
              <a:t>(3-Monats Mittelwert) (g/Tag)</a:t>
            </a:r>
            <a:endParaRPr lang="de-DE" sz="1400" spc="-20"/>
          </a:p>
        </p:txBody>
      </p:sp>
      <p:graphicFrame>
        <p:nvGraphicFramePr>
          <p:cNvPr id="13" name="Tabelle 12">
            <a:extLst>
              <a:ext uri="{FF2B5EF4-FFF2-40B4-BE49-F238E27FC236}">
                <a16:creationId xmlns:a16="http://schemas.microsoft.com/office/drawing/2014/main" id="{97BA2DF3-0901-399A-E21A-55C90F4B5C7D}"/>
              </a:ext>
            </a:extLst>
          </p:cNvPr>
          <p:cNvGraphicFramePr>
            <a:graphicFrameLocks noGrp="1"/>
          </p:cNvGraphicFramePr>
          <p:nvPr>
            <p:extLst>
              <p:ext uri="{D42A27DB-BD31-4B8C-83A1-F6EECF244321}">
                <p14:modId xmlns:p14="http://schemas.microsoft.com/office/powerpoint/2010/main" val="1527516376"/>
              </p:ext>
            </p:extLst>
          </p:nvPr>
        </p:nvGraphicFramePr>
        <p:xfrm>
          <a:off x="684332" y="3948385"/>
          <a:ext cx="6660000" cy="1333587"/>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389918238"/>
                    </a:ext>
                  </a:extLst>
                </a:gridCol>
                <a:gridCol w="1116000">
                  <a:extLst>
                    <a:ext uri="{9D8B030D-6E8A-4147-A177-3AD203B41FA5}">
                      <a16:colId xmlns:a16="http://schemas.microsoft.com/office/drawing/2014/main" val="3551535403"/>
                    </a:ext>
                  </a:extLst>
                </a:gridCol>
                <a:gridCol w="1116000">
                  <a:extLst>
                    <a:ext uri="{9D8B030D-6E8A-4147-A177-3AD203B41FA5}">
                      <a16:colId xmlns:a16="http://schemas.microsoft.com/office/drawing/2014/main" val="3904658472"/>
                    </a:ext>
                  </a:extLst>
                </a:gridCol>
                <a:gridCol w="1116000">
                  <a:extLst>
                    <a:ext uri="{9D8B030D-6E8A-4147-A177-3AD203B41FA5}">
                      <a16:colId xmlns:a16="http://schemas.microsoft.com/office/drawing/2014/main" val="2715045858"/>
                    </a:ext>
                  </a:extLst>
                </a:gridCol>
                <a:gridCol w="1116000">
                  <a:extLst>
                    <a:ext uri="{9D8B030D-6E8A-4147-A177-3AD203B41FA5}">
                      <a16:colId xmlns:a16="http://schemas.microsoft.com/office/drawing/2014/main" val="4032610513"/>
                    </a:ext>
                  </a:extLst>
                </a:gridCol>
              </a:tblGrid>
              <a:tr h="292129">
                <a:tc>
                  <a:txBody>
                    <a:bodyPr/>
                    <a:lstStyle/>
                    <a:p>
                      <a:r>
                        <a:rPr lang="de-DE" sz="1200"/>
                        <a:t>Metabolische Gruppe (n=1.442)</a:t>
                      </a:r>
                    </a:p>
                  </a:txBody>
                  <a:tcPr anchor="ctr">
                    <a:solidFill>
                      <a:srgbClr val="2A918B"/>
                    </a:solidFill>
                  </a:tcPr>
                </a:tc>
                <a:tc>
                  <a:txBody>
                    <a:bodyPr/>
                    <a:lstStyle/>
                    <a:p>
                      <a:pPr algn="ctr"/>
                      <a:r>
                        <a:rPr lang="de-DE" sz="1200"/>
                        <a:t>&lt;20</a:t>
                      </a:r>
                    </a:p>
                  </a:txBody>
                  <a:tcPr anchor="ctr">
                    <a:solidFill>
                      <a:srgbClr val="2A918B"/>
                    </a:solidFill>
                  </a:tcPr>
                </a:tc>
                <a:tc>
                  <a:txBody>
                    <a:bodyPr/>
                    <a:lstStyle/>
                    <a:p>
                      <a:pPr algn="ctr"/>
                      <a:r>
                        <a:rPr lang="de-DE" sz="1200"/>
                        <a:t>20-79</a:t>
                      </a:r>
                    </a:p>
                  </a:txBody>
                  <a:tcPr anchor="ctr">
                    <a:solidFill>
                      <a:srgbClr val="2A918B"/>
                    </a:solidFill>
                  </a:tcPr>
                </a:tc>
                <a:tc>
                  <a:txBody>
                    <a:bodyPr/>
                    <a:lstStyle/>
                    <a:p>
                      <a:pPr algn="ctr"/>
                      <a:r>
                        <a:rPr lang="de-DE" sz="1200"/>
                        <a:t>80-199</a:t>
                      </a:r>
                    </a:p>
                  </a:txBody>
                  <a:tcPr anchor="ctr">
                    <a:solidFill>
                      <a:srgbClr val="2A918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a:t>≥200</a:t>
                      </a:r>
                    </a:p>
                  </a:txBody>
                  <a:tcPr anchor="ctr">
                    <a:solidFill>
                      <a:srgbClr val="2A918B"/>
                    </a:solidFill>
                  </a:tcPr>
                </a:tc>
                <a:extLst>
                  <a:ext uri="{0D108BD9-81ED-4DB2-BD59-A6C34878D82A}">
                    <a16:rowId xmlns:a16="http://schemas.microsoft.com/office/drawing/2014/main" val="3076573075"/>
                  </a:ext>
                </a:extLst>
              </a:tr>
              <a:tr h="292129">
                <a:tc>
                  <a:txBody>
                    <a:bodyPr/>
                    <a:lstStyle/>
                    <a:p>
                      <a:r>
                        <a:rPr lang="de-DE" sz="1200"/>
                        <a:t>&lt;20/30</a:t>
                      </a:r>
                    </a:p>
                  </a:txBody>
                  <a:tcPr/>
                </a:tc>
                <a:tc>
                  <a:txBody>
                    <a:bodyPr/>
                    <a:lstStyle/>
                    <a:p>
                      <a:pPr algn="ctr"/>
                      <a:r>
                        <a:rPr lang="de-DE" sz="1200"/>
                        <a:t>64 %</a:t>
                      </a:r>
                    </a:p>
                  </a:txBody>
                  <a:tcPr/>
                </a:tc>
                <a:tc>
                  <a:txBody>
                    <a:bodyPr/>
                    <a:lstStyle/>
                    <a:p>
                      <a:pPr algn="ctr"/>
                      <a:r>
                        <a:rPr lang="de-DE" sz="1200">
                          <a:solidFill>
                            <a:schemeClr val="bg1"/>
                          </a:solidFill>
                        </a:rPr>
                        <a:t>22%</a:t>
                      </a:r>
                    </a:p>
                  </a:txBody>
                  <a:tcPr>
                    <a:solidFill>
                      <a:schemeClr val="accent1"/>
                    </a:solidFill>
                  </a:tcPr>
                </a:tc>
                <a:tc>
                  <a:txBody>
                    <a:bodyPr/>
                    <a:lstStyle/>
                    <a:p>
                      <a:pPr algn="ctr"/>
                      <a:r>
                        <a:rPr lang="de-DE" sz="1200">
                          <a:solidFill>
                            <a:schemeClr val="bg1"/>
                          </a:solidFill>
                        </a:rPr>
                        <a:t>7 %</a:t>
                      </a:r>
                    </a:p>
                  </a:txBody>
                  <a:tcPr>
                    <a:solidFill>
                      <a:schemeClr val="accent1"/>
                    </a:solidFill>
                  </a:tcPr>
                </a:tc>
                <a:tc>
                  <a:txBody>
                    <a:bodyPr/>
                    <a:lstStyle/>
                    <a:p>
                      <a:pPr algn="ctr"/>
                      <a:r>
                        <a:rPr lang="de-DE" sz="1200">
                          <a:solidFill>
                            <a:schemeClr val="bg1"/>
                          </a:solidFill>
                        </a:rPr>
                        <a:t>3 %</a:t>
                      </a:r>
                    </a:p>
                  </a:txBody>
                  <a:tcPr>
                    <a:solidFill>
                      <a:schemeClr val="accent1"/>
                    </a:solidFill>
                  </a:tcPr>
                </a:tc>
                <a:extLst>
                  <a:ext uri="{0D108BD9-81ED-4DB2-BD59-A6C34878D82A}">
                    <a16:rowId xmlns:a16="http://schemas.microsoft.com/office/drawing/2014/main" val="2779860105"/>
                  </a:ext>
                </a:extLst>
              </a:tr>
              <a:tr h="292129">
                <a:tc>
                  <a:txBody>
                    <a:bodyPr/>
                    <a:lstStyle/>
                    <a:p>
                      <a:r>
                        <a:rPr lang="de-DE" sz="1200"/>
                        <a:t>20-50/30-60</a:t>
                      </a:r>
                    </a:p>
                  </a:txBody>
                  <a:tcPr/>
                </a:tc>
                <a:tc>
                  <a:txBody>
                    <a:bodyPr/>
                    <a:lstStyle/>
                    <a:p>
                      <a:pPr algn="ctr"/>
                      <a:r>
                        <a:rPr lang="de-DE" sz="1200"/>
                        <a:t>&lt;1 %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1 %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1 %</a:t>
                      </a:r>
                    </a:p>
                  </a:txBody>
                  <a:tcPr/>
                </a:tc>
                <a:tc>
                  <a:txBody>
                    <a:bodyPr/>
                    <a:lstStyle/>
                    <a:p>
                      <a:pPr algn="ctr"/>
                      <a:r>
                        <a:rPr lang="de-DE" sz="1200">
                          <a:solidFill>
                            <a:schemeClr val="bg1"/>
                          </a:solidFill>
                        </a:rPr>
                        <a:t>1 %</a:t>
                      </a:r>
                    </a:p>
                  </a:txBody>
                  <a:tcPr>
                    <a:solidFill>
                      <a:schemeClr val="accent1"/>
                    </a:solidFill>
                  </a:tcPr>
                </a:tc>
                <a:extLst>
                  <a:ext uri="{0D108BD9-81ED-4DB2-BD59-A6C34878D82A}">
                    <a16:rowId xmlns:a16="http://schemas.microsoft.com/office/drawing/2014/main" val="3357239105"/>
                  </a:ext>
                </a:extLst>
              </a:tr>
              <a:tr h="292129">
                <a:tc>
                  <a:txBody>
                    <a:bodyPr/>
                    <a:lstStyle/>
                    <a:p>
                      <a:r>
                        <a:rPr lang="de-DE" sz="1200"/>
                        <a:t>≥50/60</a:t>
                      </a:r>
                    </a:p>
                  </a:txBody>
                  <a:tcPr/>
                </a:tc>
                <a:tc>
                  <a:txBody>
                    <a:bodyPr/>
                    <a:lstStyle/>
                    <a:p>
                      <a:pPr algn="ctr"/>
                      <a:r>
                        <a:rPr lang="de-DE" sz="1200"/>
                        <a:t>&lt;1 %</a:t>
                      </a:r>
                    </a:p>
                  </a:txBody>
                  <a:tcPr/>
                </a:tc>
                <a:tc>
                  <a:txBody>
                    <a:bodyPr/>
                    <a:lstStyle/>
                    <a:p>
                      <a:pPr algn="ctr"/>
                      <a:r>
                        <a:rPr lang="de-DE" sz="1200"/>
                        <a:t>&lt;1 %</a:t>
                      </a:r>
                    </a:p>
                  </a:txBody>
                  <a:tcPr/>
                </a:tc>
                <a:tc>
                  <a:txBody>
                    <a:bodyPr/>
                    <a:lstStyle/>
                    <a:p>
                      <a:pPr algn="ctr"/>
                      <a:r>
                        <a:rPr lang="de-DE" sz="1200"/>
                        <a:t>&lt;1 %</a:t>
                      </a:r>
                    </a:p>
                  </a:txBody>
                  <a:tcPr/>
                </a:tc>
                <a:tc>
                  <a:txBody>
                    <a:bodyPr/>
                    <a:lstStyle/>
                    <a:p>
                      <a:pPr algn="ctr"/>
                      <a:r>
                        <a:rPr lang="de-DE" sz="1200"/>
                        <a:t>&lt;1 %</a:t>
                      </a:r>
                    </a:p>
                  </a:txBody>
                  <a:tcPr/>
                </a:tc>
                <a:extLst>
                  <a:ext uri="{0D108BD9-81ED-4DB2-BD59-A6C34878D82A}">
                    <a16:rowId xmlns:a16="http://schemas.microsoft.com/office/drawing/2014/main" val="2700338050"/>
                  </a:ext>
                </a:extLst>
              </a:tr>
            </a:tbl>
          </a:graphicData>
        </a:graphic>
      </p:graphicFrame>
      <p:sp>
        <p:nvSpPr>
          <p:cNvPr id="14" name="Inhaltsplatzhalter 2">
            <a:extLst>
              <a:ext uri="{FF2B5EF4-FFF2-40B4-BE49-F238E27FC236}">
                <a16:creationId xmlns:a16="http://schemas.microsoft.com/office/drawing/2014/main" id="{ED8D6E1E-2E53-2A56-B169-14F88E8C3A0F}"/>
              </a:ext>
            </a:extLst>
          </p:cNvPr>
          <p:cNvSpPr txBox="1">
            <a:spLocks/>
          </p:cNvSpPr>
          <p:nvPr/>
        </p:nvSpPr>
        <p:spPr>
          <a:xfrm>
            <a:off x="2880852" y="2132428"/>
            <a:ext cx="4463479" cy="208426"/>
          </a:xfrm>
          <a:prstGeom prst="rect">
            <a:avLst/>
          </a:prstGeom>
        </p:spPr>
        <p:txBody>
          <a:bodyPr vert="horz" lIns="0" tIns="0" rIns="0" bIns="0" rtlCol="0" anchor="b">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200" err="1"/>
              <a:t>PEth</a:t>
            </a:r>
            <a:r>
              <a:rPr lang="de-DE" sz="1200"/>
              <a:t> (</a:t>
            </a:r>
            <a:r>
              <a:rPr lang="de-DE" sz="1200" err="1"/>
              <a:t>ng</a:t>
            </a:r>
            <a:r>
              <a:rPr lang="de-DE" sz="1200"/>
              <a:t>/</a:t>
            </a:r>
            <a:r>
              <a:rPr lang="de-DE" sz="1200" err="1"/>
              <a:t>mL</a:t>
            </a:r>
            <a:r>
              <a:rPr lang="de-DE" sz="1200"/>
              <a:t>)</a:t>
            </a:r>
            <a:endParaRPr lang="de-DE" sz="1400"/>
          </a:p>
        </p:txBody>
      </p:sp>
      <p:sp>
        <p:nvSpPr>
          <p:cNvPr id="15" name="Rechteck 14">
            <a:extLst>
              <a:ext uri="{FF2B5EF4-FFF2-40B4-BE49-F238E27FC236}">
                <a16:creationId xmlns:a16="http://schemas.microsoft.com/office/drawing/2014/main" id="{9C207BCA-EA08-C0AA-FF7A-F75A8CF97B48}"/>
              </a:ext>
            </a:extLst>
          </p:cNvPr>
          <p:cNvSpPr/>
          <p:nvPr/>
        </p:nvSpPr>
        <p:spPr>
          <a:xfrm>
            <a:off x="4256009" y="2761055"/>
            <a:ext cx="63360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10 %</a:t>
            </a:r>
          </a:p>
        </p:txBody>
      </p:sp>
      <p:sp>
        <p:nvSpPr>
          <p:cNvPr id="16" name="Rechteck 15">
            <a:extLst>
              <a:ext uri="{FF2B5EF4-FFF2-40B4-BE49-F238E27FC236}">
                <a16:creationId xmlns:a16="http://schemas.microsoft.com/office/drawing/2014/main" id="{56DD3A87-C456-C1A6-742A-988E8B053FFF}"/>
              </a:ext>
            </a:extLst>
          </p:cNvPr>
          <p:cNvSpPr/>
          <p:nvPr/>
        </p:nvSpPr>
        <p:spPr>
          <a:xfrm>
            <a:off x="4256009" y="4472068"/>
            <a:ext cx="63442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sz="1200" noProof="0">
                <a:solidFill>
                  <a:srgbClr val="001965"/>
                </a:solidFill>
              </a:rPr>
              <a:t>22 %</a:t>
            </a:r>
          </a:p>
        </p:txBody>
      </p:sp>
      <p:sp>
        <p:nvSpPr>
          <p:cNvPr id="17" name="Oval 16">
            <a:extLst>
              <a:ext uri="{FF2B5EF4-FFF2-40B4-BE49-F238E27FC236}">
                <a16:creationId xmlns:a16="http://schemas.microsoft.com/office/drawing/2014/main" id="{87ED9A82-7E36-7B7A-73FF-FB29193469C2}"/>
              </a:ext>
            </a:extLst>
          </p:cNvPr>
          <p:cNvSpPr/>
          <p:nvPr/>
        </p:nvSpPr>
        <p:spPr>
          <a:xfrm rot="5910511">
            <a:off x="6110772" y="1769648"/>
            <a:ext cx="520796" cy="2341154"/>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9" name="Oval 18">
            <a:extLst>
              <a:ext uri="{FF2B5EF4-FFF2-40B4-BE49-F238E27FC236}">
                <a16:creationId xmlns:a16="http://schemas.microsoft.com/office/drawing/2014/main" id="{BDF8F895-73E7-D952-43F7-F07562FE2A81}"/>
              </a:ext>
            </a:extLst>
          </p:cNvPr>
          <p:cNvSpPr/>
          <p:nvPr/>
        </p:nvSpPr>
        <p:spPr>
          <a:xfrm rot="5910511">
            <a:off x="6172231" y="3444578"/>
            <a:ext cx="520796" cy="2341154"/>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0" name="Inhaltsplatzhalter 2">
            <a:extLst>
              <a:ext uri="{FF2B5EF4-FFF2-40B4-BE49-F238E27FC236}">
                <a16:creationId xmlns:a16="http://schemas.microsoft.com/office/drawing/2014/main" id="{B16A6555-5FC5-DF21-B68E-402B3BBDED3F}"/>
              </a:ext>
            </a:extLst>
          </p:cNvPr>
          <p:cNvSpPr txBox="1">
            <a:spLocks/>
          </p:cNvSpPr>
          <p:nvPr/>
        </p:nvSpPr>
        <p:spPr>
          <a:xfrm>
            <a:off x="7628851" y="2982105"/>
            <a:ext cx="515840" cy="256075"/>
          </a:xfrm>
          <a:prstGeom prst="rect">
            <a:avLst/>
          </a:prstGeom>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de-DE" sz="1400" b="1"/>
              <a:t>39 %</a:t>
            </a:r>
            <a:endParaRPr lang="de-DE" sz="1600" b="1"/>
          </a:p>
        </p:txBody>
      </p:sp>
      <p:sp>
        <p:nvSpPr>
          <p:cNvPr id="21" name="Inhaltsplatzhalter 2">
            <a:extLst>
              <a:ext uri="{FF2B5EF4-FFF2-40B4-BE49-F238E27FC236}">
                <a16:creationId xmlns:a16="http://schemas.microsoft.com/office/drawing/2014/main" id="{72ED5FA8-58DD-7836-E9F3-E3274A823A24}"/>
              </a:ext>
            </a:extLst>
          </p:cNvPr>
          <p:cNvSpPr txBox="1">
            <a:spLocks/>
          </p:cNvSpPr>
          <p:nvPr/>
        </p:nvSpPr>
        <p:spPr>
          <a:xfrm>
            <a:off x="7628851" y="4577986"/>
            <a:ext cx="515839" cy="256075"/>
          </a:xfrm>
          <a:prstGeom prst="rect">
            <a:avLst/>
          </a:prstGeom>
        </p:spPr>
        <p:txBody>
          <a:bodyPr vert="horz" lIns="0" tIns="0" rIns="0" bIns="0" rtlCol="0" anchor="ctr">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de-DE" sz="1400" b="1"/>
              <a:t>11 %</a:t>
            </a:r>
            <a:endParaRPr lang="de-DE" sz="1600" b="1"/>
          </a:p>
        </p:txBody>
      </p:sp>
      <p:sp>
        <p:nvSpPr>
          <p:cNvPr id="8" name="Rechteck 7">
            <a:extLst>
              <a:ext uri="{FF2B5EF4-FFF2-40B4-BE49-F238E27FC236}">
                <a16:creationId xmlns:a16="http://schemas.microsoft.com/office/drawing/2014/main" id="{C81A05C7-82EF-64AC-9531-14227EF22C6E}"/>
              </a:ext>
            </a:extLst>
          </p:cNvPr>
          <p:cNvSpPr/>
          <p:nvPr/>
        </p:nvSpPr>
        <p:spPr>
          <a:xfrm>
            <a:off x="684332" y="1851660"/>
            <a:ext cx="6660000" cy="3265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 name="Inhaltsplatzhalter 2">
            <a:extLst>
              <a:ext uri="{FF2B5EF4-FFF2-40B4-BE49-F238E27FC236}">
                <a16:creationId xmlns:a16="http://schemas.microsoft.com/office/drawing/2014/main" id="{9E6F69FE-CDF9-9CB4-68EA-CAAD6C49DB86}"/>
              </a:ext>
            </a:extLst>
          </p:cNvPr>
          <p:cNvSpPr txBox="1">
            <a:spLocks/>
          </p:cNvSpPr>
          <p:nvPr/>
        </p:nvSpPr>
        <p:spPr>
          <a:xfrm>
            <a:off x="684331" y="1632441"/>
            <a:ext cx="6660000" cy="377190"/>
          </a:xfrm>
          <a:prstGeom prst="rect">
            <a:avLst/>
          </a:prstGeom>
        </p:spPr>
        <p:txBody>
          <a:bodyPr vert="horz" lIns="0" tIns="0" rIns="0" bIns="0" rtlCol="0" anchor="b">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ctr">
              <a:buFont typeface="Arial" panose="020B0604020202020204" pitchFamily="34" charset="0"/>
              <a:buNone/>
            </a:pPr>
            <a:r>
              <a:rPr lang="de-DE" sz="1400" b="1" spc="-20"/>
              <a:t>Alkoholkonsum nach eigenen Angaben</a:t>
            </a:r>
            <a:endParaRPr lang="de-DE" sz="1400" spc="-20"/>
          </a:p>
        </p:txBody>
      </p:sp>
    </p:spTree>
    <p:custDataLst>
      <p:tags r:id="rId1"/>
    </p:custDataLst>
    <p:extLst>
      <p:ext uri="{BB962C8B-B14F-4D97-AF65-F5344CB8AC3E}">
        <p14:creationId xmlns:p14="http://schemas.microsoft.com/office/powerpoint/2010/main" val="28994164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2AA04-6764-E018-301B-829CDD57B278}"/>
              </a:ext>
            </a:extLst>
          </p:cNvPr>
          <p:cNvSpPr>
            <a:spLocks noGrp="1"/>
          </p:cNvSpPr>
          <p:nvPr>
            <p:ph type="title"/>
          </p:nvPr>
        </p:nvSpPr>
        <p:spPr>
          <a:xfrm>
            <a:off x="648000" y="459735"/>
            <a:ext cx="10896000" cy="1296000"/>
          </a:xfrm>
        </p:spPr>
        <p:txBody>
          <a:bodyPr/>
          <a:lstStyle/>
          <a:p>
            <a:r>
              <a:rPr lang="de-DE"/>
              <a:t>Ergebnisse der Studie</a:t>
            </a:r>
          </a:p>
        </p:txBody>
      </p:sp>
      <p:sp>
        <p:nvSpPr>
          <p:cNvPr id="3" name="Inhaltsplatzhalter 2">
            <a:extLst>
              <a:ext uri="{FF2B5EF4-FFF2-40B4-BE49-F238E27FC236}">
                <a16:creationId xmlns:a16="http://schemas.microsoft.com/office/drawing/2014/main" id="{29EFF72B-501C-FCE8-E672-3FBC3A3C06BE}"/>
              </a:ext>
            </a:extLst>
          </p:cNvPr>
          <p:cNvSpPr>
            <a:spLocks noGrp="1"/>
          </p:cNvSpPr>
          <p:nvPr>
            <p:ph idx="1"/>
          </p:nvPr>
        </p:nvSpPr>
        <p:spPr>
          <a:xfrm>
            <a:off x="2593817" y="1536133"/>
            <a:ext cx="4047132" cy="256075"/>
          </a:xfrm>
        </p:spPr>
        <p:txBody>
          <a:bodyPr/>
          <a:lstStyle/>
          <a:p>
            <a:pPr marL="0" indent="0">
              <a:buNone/>
            </a:pPr>
            <a:r>
              <a:rPr lang="de-DE" b="1"/>
              <a:t>SLD-Gesamtprävalenz von 70 %</a:t>
            </a:r>
          </a:p>
        </p:txBody>
      </p:sp>
      <p:sp>
        <p:nvSpPr>
          <p:cNvPr id="4" name="Textplatzhalter 3">
            <a:extLst>
              <a:ext uri="{FF2B5EF4-FFF2-40B4-BE49-F238E27FC236}">
                <a16:creationId xmlns:a16="http://schemas.microsoft.com/office/drawing/2014/main" id="{D0907439-19D4-7B01-4888-D0A390DC30E3}"/>
              </a:ext>
            </a:extLst>
          </p:cNvPr>
          <p:cNvSpPr>
            <a:spLocks noGrp="1"/>
          </p:cNvSpPr>
          <p:nvPr>
            <p:ph type="body" sz="quarter" idx="15"/>
          </p:nvPr>
        </p:nvSpPr>
        <p:spPr>
          <a:xfrm>
            <a:off x="647699" y="6421288"/>
            <a:ext cx="6477929" cy="324000"/>
          </a:xfrm>
        </p:spPr>
        <p:txBody>
          <a:bodyPr/>
          <a:lstStyle/>
          <a:p>
            <a:r>
              <a:rPr lang="de-DE" i="1"/>
              <a:t>Grafiken von Novo Nordisk nach Daten von Bech K. </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CAP, </a:t>
            </a:r>
            <a:r>
              <a:rPr lang="de-DE" err="1"/>
              <a:t>controlled</a:t>
            </a:r>
            <a:r>
              <a:rPr lang="de-DE"/>
              <a:t> </a:t>
            </a:r>
            <a:r>
              <a:rPr lang="de-DE" err="1"/>
              <a:t>attenuation</a:t>
            </a:r>
            <a:r>
              <a:rPr lang="de-DE"/>
              <a:t> </a:t>
            </a:r>
            <a:r>
              <a:rPr lang="de-DE" err="1"/>
              <a:t>parameter</a:t>
            </a:r>
            <a:r>
              <a:rPr lang="de-DE"/>
              <a:t>, kontrollierter Abschwächungsparameter; LSM, </a:t>
            </a:r>
            <a:r>
              <a:rPr lang="de-DE" err="1"/>
              <a:t>liver</a:t>
            </a:r>
            <a:r>
              <a:rPr lang="de-DE"/>
              <a:t> </a:t>
            </a:r>
            <a:r>
              <a:rPr lang="de-DE" err="1"/>
              <a:t>stiffness</a:t>
            </a:r>
            <a:r>
              <a:rPr lang="de-DE"/>
              <a:t> </a:t>
            </a:r>
            <a:r>
              <a:rPr lang="de-DE" err="1"/>
              <a:t>measure</a:t>
            </a:r>
            <a:r>
              <a:rPr lang="de-DE"/>
              <a:t>, Lebersteifigkeitsmessung;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01F5BCEA-2FC0-3B60-2D92-ABA32526CED3}"/>
              </a:ext>
            </a:extLst>
          </p:cNvPr>
          <p:cNvSpPr>
            <a:spLocks noGrp="1"/>
          </p:cNvSpPr>
          <p:nvPr>
            <p:ph type="body" sz="quarter" idx="17"/>
          </p:nvPr>
        </p:nvSpPr>
        <p:spPr>
          <a:xfrm>
            <a:off x="7686675" y="6305313"/>
            <a:ext cx="3857623" cy="439975"/>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br>
              <a:rPr lang="en-US"/>
            </a:br>
            <a:r>
              <a:rPr lang="en-US" err="1"/>
              <a:t>Symposiumsbeitrag</a:t>
            </a:r>
            <a:r>
              <a:rPr lang="en-US"/>
              <a:t> </a:t>
            </a:r>
            <a:r>
              <a:rPr lang="en-US" err="1"/>
              <a:t>vom</a:t>
            </a:r>
            <a:r>
              <a:rPr lang="en-US"/>
              <a:t> EASL 2025, 07.-10. Mai 2025, Amsterdam.</a:t>
            </a:r>
          </a:p>
        </p:txBody>
      </p:sp>
      <p:graphicFrame>
        <p:nvGraphicFramePr>
          <p:cNvPr id="9" name="Diagramm 8">
            <a:extLst>
              <a:ext uri="{FF2B5EF4-FFF2-40B4-BE49-F238E27FC236}">
                <a16:creationId xmlns:a16="http://schemas.microsoft.com/office/drawing/2014/main" id="{308DE0ED-62DE-E665-94BB-71E6AFDBD83B}"/>
              </a:ext>
            </a:extLst>
          </p:cNvPr>
          <p:cNvGraphicFramePr/>
          <p:nvPr>
            <p:extLst>
              <p:ext uri="{D42A27DB-BD31-4B8C-83A1-F6EECF244321}">
                <p14:modId xmlns:p14="http://schemas.microsoft.com/office/powerpoint/2010/main" val="24282927"/>
              </p:ext>
            </p:extLst>
          </p:nvPr>
        </p:nvGraphicFramePr>
        <p:xfrm>
          <a:off x="928248" y="2073813"/>
          <a:ext cx="3224935" cy="33402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Diagramm 39">
            <a:extLst>
              <a:ext uri="{FF2B5EF4-FFF2-40B4-BE49-F238E27FC236}">
                <a16:creationId xmlns:a16="http://schemas.microsoft.com/office/drawing/2014/main" id="{5E940F99-E8D8-A479-578E-BD93F33B092F}"/>
              </a:ext>
            </a:extLst>
          </p:cNvPr>
          <p:cNvGraphicFramePr/>
          <p:nvPr>
            <p:extLst>
              <p:ext uri="{D42A27DB-BD31-4B8C-83A1-F6EECF244321}">
                <p14:modId xmlns:p14="http://schemas.microsoft.com/office/powerpoint/2010/main" val="1465613257"/>
              </p:ext>
            </p:extLst>
          </p:nvPr>
        </p:nvGraphicFramePr>
        <p:xfrm>
          <a:off x="4075349" y="2099133"/>
          <a:ext cx="5131201" cy="336412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110E665D-9E73-1DBC-D09E-2B5397940E99}"/>
              </a:ext>
            </a:extLst>
          </p:cNvPr>
          <p:cNvSpPr txBox="1"/>
          <p:nvPr/>
        </p:nvSpPr>
        <p:spPr>
          <a:xfrm>
            <a:off x="5811026" y="5387843"/>
            <a:ext cx="376706" cy="357021"/>
          </a:xfrm>
          <a:prstGeom prst="rect">
            <a:avLst/>
          </a:prstGeom>
          <a:noFill/>
        </p:spPr>
        <p:txBody>
          <a:bodyPr wrap="none" lIns="0" tIns="0" rIns="0" bIns="0" rtlCol="0">
            <a:spAutoFit/>
          </a:bodyPr>
          <a:lstStyle/>
          <a:p>
            <a:pPr>
              <a:lnSpc>
                <a:spcPct val="120000"/>
              </a:lnSpc>
            </a:pPr>
            <a:r>
              <a:rPr lang="de-DE" sz="1000">
                <a:solidFill>
                  <a:schemeClr val="tx1">
                    <a:lumMod val="50000"/>
                    <a:lumOff val="50000"/>
                  </a:schemeClr>
                </a:solidFill>
              </a:rPr>
              <a:t>&lt;20/30</a:t>
            </a:r>
            <a:br>
              <a:rPr lang="de-DE" sz="1000">
                <a:solidFill>
                  <a:schemeClr val="tx1">
                    <a:lumMod val="50000"/>
                    <a:lumOff val="50000"/>
                  </a:schemeClr>
                </a:solidFill>
              </a:rPr>
            </a:br>
            <a:r>
              <a:rPr lang="de-DE" sz="1000">
                <a:solidFill>
                  <a:schemeClr val="tx1">
                    <a:lumMod val="50000"/>
                    <a:lumOff val="50000"/>
                  </a:schemeClr>
                </a:solidFill>
              </a:rPr>
              <a:t>g/Tag</a:t>
            </a:r>
          </a:p>
        </p:txBody>
      </p:sp>
      <p:sp>
        <p:nvSpPr>
          <p:cNvPr id="16" name="Textfeld 15">
            <a:extLst>
              <a:ext uri="{FF2B5EF4-FFF2-40B4-BE49-F238E27FC236}">
                <a16:creationId xmlns:a16="http://schemas.microsoft.com/office/drawing/2014/main" id="{E898CE96-3CA4-9A5E-EEE0-0B471E1E6CB4}"/>
              </a:ext>
            </a:extLst>
          </p:cNvPr>
          <p:cNvSpPr txBox="1"/>
          <p:nvPr/>
        </p:nvSpPr>
        <p:spPr>
          <a:xfrm>
            <a:off x="6722966" y="5387843"/>
            <a:ext cx="1082890" cy="357021"/>
          </a:xfrm>
          <a:prstGeom prst="rect">
            <a:avLst/>
          </a:prstGeom>
          <a:noFill/>
        </p:spPr>
        <p:txBody>
          <a:bodyPr wrap="square" lIns="0" tIns="0" rIns="0" bIns="0" rtlCol="0">
            <a:spAutoFit/>
          </a:bodyPr>
          <a:lstStyle/>
          <a:p>
            <a:pPr>
              <a:lnSpc>
                <a:spcPct val="120000"/>
              </a:lnSpc>
            </a:pPr>
            <a:r>
              <a:rPr lang="de-DE" sz="1000">
                <a:solidFill>
                  <a:schemeClr val="tx1">
                    <a:lumMod val="50000"/>
                    <a:lumOff val="50000"/>
                  </a:schemeClr>
                </a:solidFill>
              </a:rPr>
              <a:t>20-50/30-60</a:t>
            </a:r>
            <a:br>
              <a:rPr lang="de-DE" sz="1000">
                <a:solidFill>
                  <a:schemeClr val="tx1">
                    <a:lumMod val="50000"/>
                    <a:lumOff val="50000"/>
                  </a:schemeClr>
                </a:solidFill>
              </a:rPr>
            </a:br>
            <a:r>
              <a:rPr lang="de-DE" sz="1000">
                <a:solidFill>
                  <a:schemeClr val="tx1">
                    <a:lumMod val="50000"/>
                    <a:lumOff val="50000"/>
                  </a:schemeClr>
                </a:solidFill>
              </a:rPr>
              <a:t>g/Tag</a:t>
            </a:r>
          </a:p>
        </p:txBody>
      </p:sp>
      <p:sp>
        <p:nvSpPr>
          <p:cNvPr id="17" name="Textfeld 16">
            <a:extLst>
              <a:ext uri="{FF2B5EF4-FFF2-40B4-BE49-F238E27FC236}">
                <a16:creationId xmlns:a16="http://schemas.microsoft.com/office/drawing/2014/main" id="{942FBC1E-7423-7851-6227-858FC3FBF5C7}"/>
              </a:ext>
            </a:extLst>
          </p:cNvPr>
          <p:cNvSpPr txBox="1"/>
          <p:nvPr/>
        </p:nvSpPr>
        <p:spPr>
          <a:xfrm>
            <a:off x="7537947" y="5387843"/>
            <a:ext cx="376706" cy="357021"/>
          </a:xfrm>
          <a:prstGeom prst="rect">
            <a:avLst/>
          </a:prstGeom>
          <a:noFill/>
        </p:spPr>
        <p:txBody>
          <a:bodyPr wrap="none" lIns="0" tIns="0" rIns="0" bIns="0" rtlCol="0">
            <a:spAutoFit/>
          </a:bodyPr>
          <a:lstStyle/>
          <a:p>
            <a:pPr>
              <a:lnSpc>
                <a:spcPct val="120000"/>
              </a:lnSpc>
            </a:pPr>
            <a:r>
              <a:rPr lang="de-DE" sz="1000">
                <a:solidFill>
                  <a:schemeClr val="tx1">
                    <a:lumMod val="50000"/>
                    <a:lumOff val="50000"/>
                  </a:schemeClr>
                </a:solidFill>
              </a:rPr>
              <a:t>≥50/60</a:t>
            </a:r>
            <a:br>
              <a:rPr lang="de-DE" sz="1000">
                <a:solidFill>
                  <a:schemeClr val="tx1">
                    <a:lumMod val="50000"/>
                    <a:lumOff val="50000"/>
                  </a:schemeClr>
                </a:solidFill>
              </a:rPr>
            </a:br>
            <a:r>
              <a:rPr lang="de-DE" sz="1000">
                <a:solidFill>
                  <a:schemeClr val="tx1">
                    <a:lumMod val="50000"/>
                    <a:lumOff val="50000"/>
                  </a:schemeClr>
                </a:solidFill>
              </a:rPr>
              <a:t>g/Tag</a:t>
            </a:r>
          </a:p>
        </p:txBody>
      </p:sp>
      <p:sp>
        <p:nvSpPr>
          <p:cNvPr id="25" name="Abgerundetes Rechteck 4">
            <a:extLst>
              <a:ext uri="{FF2B5EF4-FFF2-40B4-BE49-F238E27FC236}">
                <a16:creationId xmlns:a16="http://schemas.microsoft.com/office/drawing/2014/main" id="{044BF51C-A0D5-1819-EDEF-817304D8EFA1}"/>
              </a:ext>
            </a:extLst>
          </p:cNvPr>
          <p:cNvSpPr/>
          <p:nvPr/>
        </p:nvSpPr>
        <p:spPr>
          <a:xfrm>
            <a:off x="8661666" y="2195857"/>
            <a:ext cx="2857661" cy="2621195"/>
          </a:xfrm>
          <a:prstGeom prst="roundRect">
            <a:avLst>
              <a:gd name="adj" fmla="val 7112"/>
            </a:avLst>
          </a:prstGeom>
          <a:solidFill>
            <a:srgbClr val="D8EA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200" b="1">
                <a:solidFill>
                  <a:schemeClr val="tx2"/>
                </a:solidFill>
                <a:ea typeface="Apis For Office" panose="020B0504010101010104" pitchFamily="34" charset="0"/>
                <a:cs typeface="Apis For Office" panose="020B0504010101010104" pitchFamily="34" charset="0"/>
              </a:rPr>
              <a:t>SLD-Klassifizierung</a:t>
            </a:r>
            <a:endParaRPr lang="de-DE" sz="1050" b="1">
              <a:solidFill>
                <a:schemeClr val="tx2"/>
              </a:solidFill>
              <a:ea typeface="Apis For Office" panose="020B0504010101010104" pitchFamily="34" charset="0"/>
              <a:cs typeface="Apis For Office" panose="020B0504010101010104" pitchFamily="34" charset="0"/>
            </a:endParaRPr>
          </a:p>
          <a:p>
            <a:endParaRPr lang="de-DE" sz="1200">
              <a:solidFill>
                <a:schemeClr val="tx2"/>
              </a:solidFill>
              <a:ea typeface="Apis For Office" panose="020B0504010101010104" pitchFamily="34" charset="0"/>
              <a:cs typeface="Apis For Office" panose="020B0504010101010104" pitchFamily="34" charset="0"/>
            </a:endParaRPr>
          </a:p>
          <a:p>
            <a:pPr>
              <a:spcAft>
                <a:spcPts val="600"/>
              </a:spcAft>
            </a:pPr>
            <a:r>
              <a:rPr lang="de-DE" sz="1200">
                <a:solidFill>
                  <a:schemeClr val="tx2"/>
                </a:solidFill>
                <a:ea typeface="Apis For Office" panose="020B0504010101010104" pitchFamily="34" charset="0"/>
                <a:cs typeface="Apis For Office" panose="020B0504010101010104" pitchFamily="34" charset="0"/>
              </a:rPr>
              <a:t>CAP</a:t>
            </a:r>
            <a:r>
              <a:rPr lang="de-DE" sz="1200" i="0" u="none" strike="noStrike">
                <a:solidFill>
                  <a:schemeClr val="tx2"/>
                </a:solidFill>
                <a:effectLst/>
              </a:rPr>
              <a:t> </a:t>
            </a:r>
            <a:r>
              <a:rPr lang="de-DE" sz="1200">
                <a:solidFill>
                  <a:schemeClr val="tx2"/>
                </a:solidFill>
              </a:rPr>
              <a:t>≥</a:t>
            </a:r>
            <a:r>
              <a:rPr lang="de-DE" sz="1200" i="0" u="none" strike="noStrike">
                <a:solidFill>
                  <a:schemeClr val="tx2"/>
                </a:solidFill>
                <a:effectLst/>
              </a:rPr>
              <a:t>248 dB/m</a:t>
            </a:r>
            <a:endParaRPr lang="de-DE" sz="1200">
              <a:solidFill>
                <a:schemeClr val="tx2"/>
              </a:solidFill>
            </a:endParaRPr>
          </a:p>
          <a:p>
            <a:pPr>
              <a:spcAft>
                <a:spcPts val="600"/>
              </a:spcAft>
            </a:pPr>
            <a:r>
              <a:rPr lang="de-DE" sz="1200">
                <a:solidFill>
                  <a:schemeClr val="tx2"/>
                </a:solidFill>
                <a:ea typeface="Apis For Office" panose="020B0504010101010104" pitchFamily="34" charset="0"/>
                <a:cs typeface="Apis For Office" panose="020B0504010101010104" pitchFamily="34" charset="0"/>
              </a:rPr>
              <a:t>LSM </a:t>
            </a:r>
            <a:r>
              <a:rPr lang="de-DE" sz="1200">
                <a:solidFill>
                  <a:schemeClr val="tx2"/>
                </a:solidFill>
              </a:rPr>
              <a:t>≥</a:t>
            </a:r>
            <a:r>
              <a:rPr lang="de-DE" sz="1200" i="0" u="none" strike="noStrike">
                <a:solidFill>
                  <a:schemeClr val="tx2"/>
                </a:solidFill>
                <a:effectLst/>
              </a:rPr>
              <a:t>8 kPa</a:t>
            </a:r>
          </a:p>
          <a:p>
            <a:pPr>
              <a:spcAft>
                <a:spcPts val="600"/>
              </a:spcAft>
            </a:pPr>
            <a:r>
              <a:rPr lang="de-DE" sz="1200">
                <a:solidFill>
                  <a:schemeClr val="tx2"/>
                </a:solidFill>
                <a:ea typeface="Apis For Office" panose="020B0504010101010104" pitchFamily="34" charset="0"/>
                <a:cs typeface="Apis For Office" panose="020B0504010101010104" pitchFamily="34" charset="0"/>
              </a:rPr>
              <a:t>Kardiometabolische Risikofaktoren</a:t>
            </a:r>
          </a:p>
        </p:txBody>
      </p:sp>
      <p:cxnSp>
        <p:nvCxnSpPr>
          <p:cNvPr id="27" name="Gerader Verbinder 26">
            <a:extLst>
              <a:ext uri="{FF2B5EF4-FFF2-40B4-BE49-F238E27FC236}">
                <a16:creationId xmlns:a16="http://schemas.microsoft.com/office/drawing/2014/main" id="{C1B81387-70FA-1420-5D5F-CD12EA1804CC}"/>
              </a:ext>
            </a:extLst>
          </p:cNvPr>
          <p:cNvCxnSpPr>
            <a:cxnSpLocks/>
          </p:cNvCxnSpPr>
          <p:nvPr/>
        </p:nvCxnSpPr>
        <p:spPr>
          <a:xfrm>
            <a:off x="8657962" y="4156452"/>
            <a:ext cx="28613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C65E5317-DD73-D3F9-65B0-D120A87E5133}"/>
              </a:ext>
            </a:extLst>
          </p:cNvPr>
          <p:cNvSpPr txBox="1"/>
          <p:nvPr/>
        </p:nvSpPr>
        <p:spPr>
          <a:xfrm>
            <a:off x="8683153" y="4199877"/>
            <a:ext cx="2707426" cy="461665"/>
          </a:xfrm>
          <a:prstGeom prst="rect">
            <a:avLst/>
          </a:prstGeom>
          <a:noFill/>
        </p:spPr>
        <p:txBody>
          <a:bodyPr wrap="square">
            <a:spAutoFit/>
          </a:bodyPr>
          <a:lstStyle/>
          <a:p>
            <a:pPr>
              <a:spcAft>
                <a:spcPts val="600"/>
              </a:spcAft>
            </a:pPr>
            <a:r>
              <a:rPr lang="de-DE" sz="1200">
                <a:solidFill>
                  <a:schemeClr val="tx2"/>
                </a:solidFill>
                <a:ea typeface="Apis For Office" panose="020B0504010101010104" pitchFamily="34" charset="0"/>
                <a:cs typeface="Apis For Office" panose="020B0504010101010104" pitchFamily="34" charset="0"/>
              </a:rPr>
              <a:t>Selbst angegebener 3-Monats-Durchschnitt der Einnahme</a:t>
            </a:r>
          </a:p>
        </p:txBody>
      </p:sp>
      <p:cxnSp>
        <p:nvCxnSpPr>
          <p:cNvPr id="33" name="Gerader Verbinder 32">
            <a:extLst>
              <a:ext uri="{FF2B5EF4-FFF2-40B4-BE49-F238E27FC236}">
                <a16:creationId xmlns:a16="http://schemas.microsoft.com/office/drawing/2014/main" id="{9C25B340-C059-5281-35F2-F17C116158BD}"/>
              </a:ext>
            </a:extLst>
          </p:cNvPr>
          <p:cNvCxnSpPr>
            <a:cxnSpLocks/>
          </p:cNvCxnSpPr>
          <p:nvPr/>
        </p:nvCxnSpPr>
        <p:spPr>
          <a:xfrm>
            <a:off x="9634967" y="4796459"/>
            <a:ext cx="0" cy="805171"/>
          </a:xfrm>
          <a:prstGeom prst="line">
            <a:avLst/>
          </a:prstGeom>
          <a:ln w="38100">
            <a:solidFill>
              <a:schemeClr val="accent5">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8F0C2BD6-195F-FAD0-52BA-4D357062CB0C}"/>
              </a:ext>
            </a:extLst>
          </p:cNvPr>
          <p:cNvCxnSpPr>
            <a:cxnSpLocks/>
          </p:cNvCxnSpPr>
          <p:nvPr/>
        </p:nvCxnSpPr>
        <p:spPr>
          <a:xfrm flipV="1">
            <a:off x="8661666" y="5573353"/>
            <a:ext cx="945021" cy="4407"/>
          </a:xfrm>
          <a:prstGeom prst="line">
            <a:avLst/>
          </a:prstGeom>
          <a:ln w="38100">
            <a:solidFill>
              <a:schemeClr val="accent5">
                <a:lumMod val="20000"/>
                <a:lumOff val="8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4429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60D0F-5025-1462-DC51-2B9B82371DB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267AC33-5E0F-5F3D-F667-33C69FCD0F94}"/>
              </a:ext>
            </a:extLst>
          </p:cNvPr>
          <p:cNvSpPr>
            <a:spLocks noGrp="1"/>
          </p:cNvSpPr>
          <p:nvPr>
            <p:ph type="title"/>
          </p:nvPr>
        </p:nvSpPr>
        <p:spPr>
          <a:xfrm>
            <a:off x="648000" y="648000"/>
            <a:ext cx="9232601" cy="1296000"/>
          </a:xfrm>
        </p:spPr>
        <p:txBody>
          <a:bodyPr/>
          <a:lstStyle/>
          <a:p>
            <a:r>
              <a:rPr lang="de-DE"/>
              <a:t>Beobachtungsstudie bei Patienten mit </a:t>
            </a:r>
            <a:br>
              <a:rPr lang="de-DE"/>
            </a:br>
            <a:r>
              <a:rPr lang="de-DE"/>
              <a:t>Diabetes Typ 2 und/oder Adipositas</a:t>
            </a:r>
          </a:p>
        </p:txBody>
      </p:sp>
      <p:sp>
        <p:nvSpPr>
          <p:cNvPr id="6" name="Inhaltsplatzhalter 5">
            <a:extLst>
              <a:ext uri="{FF2B5EF4-FFF2-40B4-BE49-F238E27FC236}">
                <a16:creationId xmlns:a16="http://schemas.microsoft.com/office/drawing/2014/main" id="{57916417-D6C6-C7FB-1E0B-6DED433A4F5C}"/>
              </a:ext>
            </a:extLst>
          </p:cNvPr>
          <p:cNvSpPr>
            <a:spLocks noGrp="1"/>
          </p:cNvSpPr>
          <p:nvPr>
            <p:ph idx="1"/>
          </p:nvPr>
        </p:nvSpPr>
        <p:spPr>
          <a:xfrm>
            <a:off x="8208030" y="2155498"/>
            <a:ext cx="3188787" cy="3617097"/>
          </a:xfrm>
        </p:spPr>
        <p:txBody>
          <a:bodyPr anchor="ctr" anchorCtr="0"/>
          <a:lstStyle/>
          <a:p>
            <a:r>
              <a:rPr lang="de-DE" sz="1600"/>
              <a:t>Analyse der Übereinstimmung  des </a:t>
            </a:r>
            <a:r>
              <a:rPr lang="de-DE" sz="1600" err="1"/>
              <a:t>Fibrosegrades</a:t>
            </a:r>
            <a:r>
              <a:rPr lang="de-DE" sz="1600"/>
              <a:t> basierend auf </a:t>
            </a:r>
            <a:r>
              <a:rPr lang="de-DE" sz="1600" err="1"/>
              <a:t>FibroScan</a:t>
            </a:r>
            <a:r>
              <a:rPr lang="de-DE" sz="1600" baseline="30000"/>
              <a:t>®</a:t>
            </a:r>
            <a:r>
              <a:rPr lang="de-DE" sz="1600"/>
              <a:t> und Leberbiopsie in Patienten mit T2D und/oder Adipositas</a:t>
            </a:r>
          </a:p>
          <a:p>
            <a:r>
              <a:rPr lang="de-DE" sz="1600"/>
              <a:t>Beobachtungsstudie, </a:t>
            </a:r>
            <a:br>
              <a:rPr lang="de-DE" sz="1600"/>
            </a:br>
            <a:r>
              <a:rPr lang="de-DE" sz="1600"/>
              <a:t>n = 414 Patienten</a:t>
            </a:r>
          </a:p>
          <a:p>
            <a:r>
              <a:rPr lang="de-DE" sz="1600"/>
              <a:t>BMI: 32 kg/m</a:t>
            </a:r>
            <a:r>
              <a:rPr lang="de-DE" sz="1600" baseline="30000"/>
              <a:t>2</a:t>
            </a:r>
          </a:p>
          <a:p>
            <a:r>
              <a:rPr lang="de-DE" sz="1600"/>
              <a:t>56 % Patienten mit T2D</a:t>
            </a:r>
          </a:p>
        </p:txBody>
      </p:sp>
      <p:sp>
        <p:nvSpPr>
          <p:cNvPr id="7" name="Textplatzhalter 6">
            <a:extLst>
              <a:ext uri="{FF2B5EF4-FFF2-40B4-BE49-F238E27FC236}">
                <a16:creationId xmlns:a16="http://schemas.microsoft.com/office/drawing/2014/main" id="{1E1A84ED-D4A2-B147-1AAD-B8CAEFF47521}"/>
              </a:ext>
            </a:extLst>
          </p:cNvPr>
          <p:cNvSpPr>
            <a:spLocks noGrp="1"/>
          </p:cNvSpPr>
          <p:nvPr>
            <p:ph type="body" sz="quarter" idx="15"/>
          </p:nvPr>
        </p:nvSpPr>
        <p:spPr/>
        <p:txBody>
          <a:bodyPr/>
          <a:lstStyle/>
          <a:p>
            <a:r>
              <a:rPr lang="en-GB" i="1" err="1"/>
              <a:t>Grafiken</a:t>
            </a:r>
            <a:r>
              <a:rPr lang="en-GB" i="1"/>
              <a:t> von Novo Nordisk </a:t>
            </a:r>
            <a:r>
              <a:rPr lang="en-GB" i="1" err="1"/>
              <a:t>nach</a:t>
            </a:r>
            <a:r>
              <a:rPr lang="en-GB" i="1"/>
              <a:t> Daten von </a:t>
            </a:r>
            <a:r>
              <a:rPr lang="de-DE" i="1"/>
              <a:t>Jimenez-</a:t>
            </a:r>
            <a:r>
              <a:rPr lang="de-DE" i="1" err="1"/>
              <a:t>Masip</a:t>
            </a:r>
            <a:r>
              <a:rPr lang="de-DE" i="1"/>
              <a:t> R. et al.</a:t>
            </a:r>
            <a:br>
              <a:rPr lang="en-GB" i="1"/>
            </a:br>
            <a:r>
              <a:rPr lang="de-DE"/>
              <a:t>BMI, Body-Mass-Index; LB, Leberbiopsie; T2D, Diabetes Typ 2; TE, transiente </a:t>
            </a:r>
            <a:r>
              <a:rPr lang="de-DE" err="1"/>
              <a:t>Elastographie</a:t>
            </a:r>
            <a:r>
              <a:rPr lang="de-DE"/>
              <a:t>.</a:t>
            </a:r>
          </a:p>
        </p:txBody>
      </p:sp>
      <p:sp>
        <p:nvSpPr>
          <p:cNvPr id="8" name="Textplatzhalter 7">
            <a:extLst>
              <a:ext uri="{FF2B5EF4-FFF2-40B4-BE49-F238E27FC236}">
                <a16:creationId xmlns:a16="http://schemas.microsoft.com/office/drawing/2014/main" id="{E67ED2A3-B395-24C6-5CAA-E99C9593F7A6}"/>
              </a:ext>
            </a:extLst>
          </p:cNvPr>
          <p:cNvSpPr>
            <a:spLocks noGrp="1"/>
          </p:cNvSpPr>
          <p:nvPr>
            <p:ph type="body" sz="quarter" idx="17"/>
          </p:nvPr>
        </p:nvSpPr>
        <p:spPr/>
        <p:txBody>
          <a:bodyPr/>
          <a:lstStyle/>
          <a:p>
            <a:r>
              <a:rPr lang="de-DE"/>
              <a:t>Jimenez-</a:t>
            </a:r>
            <a:r>
              <a:rPr lang="de-DE" err="1"/>
              <a:t>Masip</a:t>
            </a:r>
            <a:r>
              <a:rPr lang="de-DE"/>
              <a:t> R. et al. J </a:t>
            </a:r>
            <a:r>
              <a:rPr lang="de-DE" err="1"/>
              <a:t>Hepatol</a:t>
            </a:r>
            <a:r>
              <a:rPr lang="de-DE"/>
              <a:t>. 2025;82(Suppl.1):WED-367-YI.</a:t>
            </a:r>
          </a:p>
        </p:txBody>
      </p:sp>
      <p:sp>
        <p:nvSpPr>
          <p:cNvPr id="3" name="Rechteck: abgerundete Ecken 2">
            <a:extLst>
              <a:ext uri="{FF2B5EF4-FFF2-40B4-BE49-F238E27FC236}">
                <a16:creationId xmlns:a16="http://schemas.microsoft.com/office/drawing/2014/main" id="{F2665373-B701-2C4A-C7EC-928960EEAFBD}"/>
              </a:ext>
            </a:extLst>
          </p:cNvPr>
          <p:cNvSpPr/>
          <p:nvPr/>
        </p:nvSpPr>
        <p:spPr>
          <a:xfrm>
            <a:off x="8114452" y="2454327"/>
            <a:ext cx="3429847" cy="2965661"/>
          </a:xfrm>
          <a:prstGeom prst="roundRect">
            <a:avLst>
              <a:gd name="adj" fmla="val 117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err="1">
              <a:ln>
                <a:noFill/>
              </a:ln>
              <a:solidFill>
                <a:srgbClr val="FFFFFF"/>
              </a:solidFill>
              <a:effectLst/>
              <a:uLnTx/>
              <a:uFillTx/>
              <a:latin typeface="Apis For Office"/>
              <a:ea typeface="+mn-ea"/>
              <a:cs typeface="+mn-cs"/>
            </a:endParaRPr>
          </a:p>
        </p:txBody>
      </p:sp>
      <p:graphicFrame>
        <p:nvGraphicFramePr>
          <p:cNvPr id="18" name="Diagramm 17">
            <a:extLst>
              <a:ext uri="{FF2B5EF4-FFF2-40B4-BE49-F238E27FC236}">
                <a16:creationId xmlns:a16="http://schemas.microsoft.com/office/drawing/2014/main" id="{2032D3CD-3972-0B08-7030-0AA776FF1215}"/>
              </a:ext>
            </a:extLst>
          </p:cNvPr>
          <p:cNvGraphicFramePr/>
          <p:nvPr>
            <p:extLst>
              <p:ext uri="{D42A27DB-BD31-4B8C-83A1-F6EECF244321}">
                <p14:modId xmlns:p14="http://schemas.microsoft.com/office/powerpoint/2010/main" val="1390021328"/>
              </p:ext>
            </p:extLst>
          </p:nvPr>
        </p:nvGraphicFramePr>
        <p:xfrm>
          <a:off x="507279" y="2359816"/>
          <a:ext cx="1811388" cy="1791217"/>
        </p:xfrm>
        <a:graphic>
          <a:graphicData uri="http://schemas.openxmlformats.org/drawingml/2006/chart">
            <c:chart xmlns:c="http://schemas.openxmlformats.org/drawingml/2006/chart" xmlns:r="http://schemas.openxmlformats.org/officeDocument/2006/relationships" r:id="rId4"/>
          </a:graphicData>
        </a:graphic>
      </p:graphicFrame>
      <p:grpSp>
        <p:nvGrpSpPr>
          <p:cNvPr id="19" name="Gruppieren 18">
            <a:extLst>
              <a:ext uri="{FF2B5EF4-FFF2-40B4-BE49-F238E27FC236}">
                <a16:creationId xmlns:a16="http://schemas.microsoft.com/office/drawing/2014/main" id="{C1E00023-C682-EDA6-472F-30F03570A718}"/>
              </a:ext>
            </a:extLst>
          </p:cNvPr>
          <p:cNvGrpSpPr/>
          <p:nvPr/>
        </p:nvGrpSpPr>
        <p:grpSpPr>
          <a:xfrm>
            <a:off x="2212868" y="3547817"/>
            <a:ext cx="902153" cy="398555"/>
            <a:chOff x="2643291" y="4142538"/>
            <a:chExt cx="902153" cy="398555"/>
          </a:xfrm>
        </p:grpSpPr>
        <p:sp>
          <p:nvSpPr>
            <p:cNvPr id="20" name="Rechteck 19">
              <a:extLst>
                <a:ext uri="{FF2B5EF4-FFF2-40B4-BE49-F238E27FC236}">
                  <a16:creationId xmlns:a16="http://schemas.microsoft.com/office/drawing/2014/main" id="{484810A6-DE40-D7B2-D992-6A6E4B67BB67}"/>
                </a:ext>
              </a:extLst>
            </p:cNvPr>
            <p:cNvSpPr/>
            <p:nvPr/>
          </p:nvSpPr>
          <p:spPr>
            <a:xfrm>
              <a:off x="2643291" y="4184698"/>
              <a:ext cx="174537" cy="8026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1" name="Rechteck 20">
              <a:extLst>
                <a:ext uri="{FF2B5EF4-FFF2-40B4-BE49-F238E27FC236}">
                  <a16:creationId xmlns:a16="http://schemas.microsoft.com/office/drawing/2014/main" id="{6FFE1BBB-858D-556F-754B-BEE11A187025}"/>
                </a:ext>
              </a:extLst>
            </p:cNvPr>
            <p:cNvSpPr/>
            <p:nvPr/>
          </p:nvSpPr>
          <p:spPr>
            <a:xfrm>
              <a:off x="2643291" y="4313664"/>
              <a:ext cx="174537" cy="80260"/>
            </a:xfrm>
            <a:prstGeom prst="rect">
              <a:avLst/>
            </a:prstGeom>
            <a:solidFill>
              <a:srgbClr val="3B97D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2" name="Rechteck 21">
              <a:extLst>
                <a:ext uri="{FF2B5EF4-FFF2-40B4-BE49-F238E27FC236}">
                  <a16:creationId xmlns:a16="http://schemas.microsoft.com/office/drawing/2014/main" id="{E664D6F9-A7A7-2063-1F25-60950C8825D5}"/>
                </a:ext>
              </a:extLst>
            </p:cNvPr>
            <p:cNvSpPr/>
            <p:nvPr/>
          </p:nvSpPr>
          <p:spPr>
            <a:xfrm>
              <a:off x="2643291" y="4443427"/>
              <a:ext cx="174537" cy="80260"/>
            </a:xfrm>
            <a:prstGeom prst="rect">
              <a:avLst/>
            </a:prstGeom>
            <a:solidFill>
              <a:srgbClr val="99BD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23" name="Textfeld 22">
              <a:extLst>
                <a:ext uri="{FF2B5EF4-FFF2-40B4-BE49-F238E27FC236}">
                  <a16:creationId xmlns:a16="http://schemas.microsoft.com/office/drawing/2014/main" id="{992EA309-B910-6845-723F-0ADDB32A8A32}"/>
                </a:ext>
              </a:extLst>
            </p:cNvPr>
            <p:cNvSpPr txBox="1"/>
            <p:nvPr/>
          </p:nvSpPr>
          <p:spPr>
            <a:xfrm>
              <a:off x="2886610" y="4142538"/>
              <a:ext cx="49693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Konkordanz</a:t>
              </a:r>
            </a:p>
          </p:txBody>
        </p:sp>
        <p:sp>
          <p:nvSpPr>
            <p:cNvPr id="24" name="Textfeld 23">
              <a:extLst>
                <a:ext uri="{FF2B5EF4-FFF2-40B4-BE49-F238E27FC236}">
                  <a16:creationId xmlns:a16="http://schemas.microsoft.com/office/drawing/2014/main" id="{F9D85384-A30A-CAF3-8A4C-D4E41563C0C0}"/>
                </a:ext>
              </a:extLst>
            </p:cNvPr>
            <p:cNvSpPr txBox="1"/>
            <p:nvPr/>
          </p:nvSpPr>
          <p:spPr>
            <a:xfrm>
              <a:off x="2886609" y="4272854"/>
              <a:ext cx="658835"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Unterschätzung</a:t>
              </a:r>
            </a:p>
          </p:txBody>
        </p:sp>
        <p:sp>
          <p:nvSpPr>
            <p:cNvPr id="25" name="Textfeld 24">
              <a:extLst>
                <a:ext uri="{FF2B5EF4-FFF2-40B4-BE49-F238E27FC236}">
                  <a16:creationId xmlns:a16="http://schemas.microsoft.com/office/drawing/2014/main" id="{F781A871-0AE5-3912-BD91-3E2B6A64473A}"/>
                </a:ext>
              </a:extLst>
            </p:cNvPr>
            <p:cNvSpPr txBox="1"/>
            <p:nvPr/>
          </p:nvSpPr>
          <p:spPr>
            <a:xfrm>
              <a:off x="2886608" y="4403170"/>
              <a:ext cx="625171" cy="137923"/>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Überschätzung</a:t>
              </a:r>
            </a:p>
          </p:txBody>
        </p:sp>
      </p:grpSp>
      <p:sp>
        <p:nvSpPr>
          <p:cNvPr id="29" name="Rechteck: abgerundete Ecken 2">
            <a:extLst>
              <a:ext uri="{FF2B5EF4-FFF2-40B4-BE49-F238E27FC236}">
                <a16:creationId xmlns:a16="http://schemas.microsoft.com/office/drawing/2014/main" id="{6C47D48C-9CB0-1383-F87C-8B04DD2225D2}"/>
              </a:ext>
            </a:extLst>
          </p:cNvPr>
          <p:cNvSpPr/>
          <p:nvPr/>
        </p:nvSpPr>
        <p:spPr>
          <a:xfrm>
            <a:off x="3512556" y="2019295"/>
            <a:ext cx="3984941" cy="53695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solidFill>
                  <a:srgbClr val="001965"/>
                </a:solidFill>
              </a:rPr>
              <a:t>Die Konkordanzrate zwischen TE und LB war mäßig (Kappa = 0,220, p &lt;0,01)</a:t>
            </a:r>
            <a:endParaRPr kumimoji="0" lang="de-DE" sz="1200" b="0" i="0" u="none" strike="noStrike" kern="1200" cap="none" spc="0" normalizeH="0" baseline="0" noProof="0">
              <a:ln>
                <a:noFill/>
              </a:ln>
              <a:solidFill>
                <a:srgbClr val="001965"/>
              </a:solidFill>
              <a:effectLst/>
              <a:uLnTx/>
              <a:uFillTx/>
              <a:latin typeface="Apis For Office"/>
              <a:ea typeface="+mn-ea"/>
              <a:cs typeface="+mn-cs"/>
            </a:endParaRPr>
          </a:p>
        </p:txBody>
      </p:sp>
      <p:graphicFrame>
        <p:nvGraphicFramePr>
          <p:cNvPr id="30" name="Diagramm 29">
            <a:extLst>
              <a:ext uri="{FF2B5EF4-FFF2-40B4-BE49-F238E27FC236}">
                <a16:creationId xmlns:a16="http://schemas.microsoft.com/office/drawing/2014/main" id="{8DD6E984-91DB-0B28-4353-7F1FE5B744B5}"/>
              </a:ext>
            </a:extLst>
          </p:cNvPr>
          <p:cNvGraphicFramePr/>
          <p:nvPr>
            <p:extLst>
              <p:ext uri="{D42A27DB-BD31-4B8C-83A1-F6EECF244321}">
                <p14:modId xmlns:p14="http://schemas.microsoft.com/office/powerpoint/2010/main" val="2182794383"/>
              </p:ext>
            </p:extLst>
          </p:nvPr>
        </p:nvGraphicFramePr>
        <p:xfrm>
          <a:off x="3422704" y="2999112"/>
          <a:ext cx="1402132" cy="13865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Diagramm 9">
            <a:extLst>
              <a:ext uri="{FF2B5EF4-FFF2-40B4-BE49-F238E27FC236}">
                <a16:creationId xmlns:a16="http://schemas.microsoft.com/office/drawing/2014/main" id="{46DE123B-2ED7-C9B9-7F9C-231A1E20FEE1}"/>
              </a:ext>
            </a:extLst>
          </p:cNvPr>
          <p:cNvGraphicFramePr/>
          <p:nvPr>
            <p:extLst>
              <p:ext uri="{D42A27DB-BD31-4B8C-83A1-F6EECF244321}">
                <p14:modId xmlns:p14="http://schemas.microsoft.com/office/powerpoint/2010/main" val="3694548823"/>
              </p:ext>
            </p:extLst>
          </p:nvPr>
        </p:nvGraphicFramePr>
        <p:xfrm>
          <a:off x="6095365" y="2999112"/>
          <a:ext cx="1402132" cy="1386519"/>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feld 10">
            <a:extLst>
              <a:ext uri="{FF2B5EF4-FFF2-40B4-BE49-F238E27FC236}">
                <a16:creationId xmlns:a16="http://schemas.microsoft.com/office/drawing/2014/main" id="{343520E3-4981-02CE-ADAE-D938C2D02159}"/>
              </a:ext>
            </a:extLst>
          </p:cNvPr>
          <p:cNvSpPr txBox="1"/>
          <p:nvPr/>
        </p:nvSpPr>
        <p:spPr>
          <a:xfrm>
            <a:off x="3330521" y="2710278"/>
            <a:ext cx="1974044" cy="32060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Unstimmigkeiten bei der Bewertung einer signifikanten Fibrose</a:t>
            </a:r>
          </a:p>
        </p:txBody>
      </p:sp>
      <p:sp>
        <p:nvSpPr>
          <p:cNvPr id="12" name="Textfeld 11">
            <a:extLst>
              <a:ext uri="{FF2B5EF4-FFF2-40B4-BE49-F238E27FC236}">
                <a16:creationId xmlns:a16="http://schemas.microsoft.com/office/drawing/2014/main" id="{61444B99-4792-89FE-E938-90C448C2F378}"/>
              </a:ext>
            </a:extLst>
          </p:cNvPr>
          <p:cNvSpPr txBox="1"/>
          <p:nvPr/>
        </p:nvSpPr>
        <p:spPr>
          <a:xfrm>
            <a:off x="5685277" y="2691052"/>
            <a:ext cx="1974044" cy="32060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Unstimmigkeiten bei der Bewertung der fortgeschrittenen Fibrose</a:t>
            </a:r>
          </a:p>
        </p:txBody>
      </p:sp>
      <p:grpSp>
        <p:nvGrpSpPr>
          <p:cNvPr id="28" name="Gruppieren 27">
            <a:extLst>
              <a:ext uri="{FF2B5EF4-FFF2-40B4-BE49-F238E27FC236}">
                <a16:creationId xmlns:a16="http://schemas.microsoft.com/office/drawing/2014/main" id="{DC7B79F2-4547-1D41-FFE5-BEE81DAFA5EC}"/>
              </a:ext>
            </a:extLst>
          </p:cNvPr>
          <p:cNvGrpSpPr/>
          <p:nvPr/>
        </p:nvGrpSpPr>
        <p:grpSpPr>
          <a:xfrm>
            <a:off x="4855807" y="3834069"/>
            <a:ext cx="1208586" cy="390379"/>
            <a:chOff x="4511411" y="3996065"/>
            <a:chExt cx="1208586" cy="390379"/>
          </a:xfrm>
        </p:grpSpPr>
        <p:sp>
          <p:nvSpPr>
            <p:cNvPr id="15" name="Rechteck 14">
              <a:extLst>
                <a:ext uri="{FF2B5EF4-FFF2-40B4-BE49-F238E27FC236}">
                  <a16:creationId xmlns:a16="http://schemas.microsoft.com/office/drawing/2014/main" id="{0A9234E7-F53D-5037-B0CF-3C4F5DD41116}"/>
                </a:ext>
              </a:extLst>
            </p:cNvPr>
            <p:cNvSpPr/>
            <p:nvPr/>
          </p:nvSpPr>
          <p:spPr>
            <a:xfrm>
              <a:off x="4511411" y="4024897"/>
              <a:ext cx="174537" cy="802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6" name="Rechteck 15">
              <a:extLst>
                <a:ext uri="{FF2B5EF4-FFF2-40B4-BE49-F238E27FC236}">
                  <a16:creationId xmlns:a16="http://schemas.microsoft.com/office/drawing/2014/main" id="{AB5B5B9F-D95B-BADB-0A55-3EC54D3E76A3}"/>
                </a:ext>
              </a:extLst>
            </p:cNvPr>
            <p:cNvSpPr/>
            <p:nvPr/>
          </p:nvSpPr>
          <p:spPr>
            <a:xfrm>
              <a:off x="4511411" y="4154538"/>
              <a:ext cx="174537" cy="802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7" name="Rechteck 16">
              <a:extLst>
                <a:ext uri="{FF2B5EF4-FFF2-40B4-BE49-F238E27FC236}">
                  <a16:creationId xmlns:a16="http://schemas.microsoft.com/office/drawing/2014/main" id="{E9898AD2-10E0-C8CC-F56F-99152C9242E1}"/>
                </a:ext>
              </a:extLst>
            </p:cNvPr>
            <p:cNvSpPr/>
            <p:nvPr/>
          </p:nvSpPr>
          <p:spPr>
            <a:xfrm>
              <a:off x="4511411" y="4284578"/>
              <a:ext cx="174537" cy="8026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1" name="Textfeld 30">
              <a:extLst>
                <a:ext uri="{FF2B5EF4-FFF2-40B4-BE49-F238E27FC236}">
                  <a16:creationId xmlns:a16="http://schemas.microsoft.com/office/drawing/2014/main" id="{32BC03EC-26DA-8514-14A1-71A64BD026DA}"/>
                </a:ext>
              </a:extLst>
            </p:cNvPr>
            <p:cNvSpPr txBox="1"/>
            <p:nvPr/>
          </p:nvSpPr>
          <p:spPr>
            <a:xfrm>
              <a:off x="4866509" y="3996065"/>
              <a:ext cx="496931" cy="1379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Konkordanz</a:t>
              </a:r>
            </a:p>
          </p:txBody>
        </p:sp>
        <p:sp>
          <p:nvSpPr>
            <p:cNvPr id="32" name="Textfeld 31">
              <a:extLst>
                <a:ext uri="{FF2B5EF4-FFF2-40B4-BE49-F238E27FC236}">
                  <a16:creationId xmlns:a16="http://schemas.microsoft.com/office/drawing/2014/main" id="{2E9D13EE-85E1-59F2-68CD-E5A5D47F68D6}"/>
                </a:ext>
              </a:extLst>
            </p:cNvPr>
            <p:cNvSpPr txBox="1"/>
            <p:nvPr/>
          </p:nvSpPr>
          <p:spPr>
            <a:xfrm>
              <a:off x="4786286" y="4122293"/>
              <a:ext cx="658835" cy="1379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de-DE" sz="800">
                  <a:solidFill>
                    <a:srgbClr val="000000">
                      <a:lumMod val="65000"/>
                      <a:lumOff val="35000"/>
                    </a:srgbClr>
                  </a:solidFill>
                  <a:latin typeface="Apis For Office"/>
                </a:rPr>
                <a:t>Unter</a:t>
              </a:r>
              <a:r>
                <a:rPr kumimoji="0" lang="de-DE" sz="800" b="0" i="0" u="none" strike="noStrike" kern="1200" cap="none" spc="0" normalizeH="0" baseline="0" noProof="0" err="1">
                  <a:ln>
                    <a:noFill/>
                  </a:ln>
                  <a:solidFill>
                    <a:srgbClr val="000000">
                      <a:lumMod val="65000"/>
                      <a:lumOff val="35000"/>
                    </a:srgbClr>
                  </a:solidFill>
                  <a:effectLst/>
                  <a:uLnTx/>
                  <a:uFillTx/>
                  <a:latin typeface="Apis For Office"/>
                  <a:ea typeface="+mn-ea"/>
                  <a:cs typeface="+mn-cs"/>
                </a:rPr>
                <a:t>schätzung</a:t>
              </a:r>
              <a:endPar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endParaRPr>
            </a:p>
          </p:txBody>
        </p:sp>
        <p:sp>
          <p:nvSpPr>
            <p:cNvPr id="33" name="Textfeld 32">
              <a:extLst>
                <a:ext uri="{FF2B5EF4-FFF2-40B4-BE49-F238E27FC236}">
                  <a16:creationId xmlns:a16="http://schemas.microsoft.com/office/drawing/2014/main" id="{BB67D7D5-7373-E960-E8DD-65EC75B30F7B}"/>
                </a:ext>
              </a:extLst>
            </p:cNvPr>
            <p:cNvSpPr txBox="1"/>
            <p:nvPr/>
          </p:nvSpPr>
          <p:spPr>
            <a:xfrm>
              <a:off x="4802390" y="4248521"/>
              <a:ext cx="625171" cy="1379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lumMod val="65000"/>
                      <a:lumOff val="35000"/>
                    </a:srgbClr>
                  </a:solidFill>
                  <a:effectLst/>
                  <a:uLnTx/>
                  <a:uFillTx/>
                  <a:latin typeface="Apis For Office"/>
                  <a:ea typeface="+mn-ea"/>
                  <a:cs typeface="+mn-cs"/>
                </a:rPr>
                <a:t>Überschätzung</a:t>
              </a:r>
            </a:p>
          </p:txBody>
        </p:sp>
        <p:sp>
          <p:nvSpPr>
            <p:cNvPr id="35" name="Rechteck 34">
              <a:extLst>
                <a:ext uri="{FF2B5EF4-FFF2-40B4-BE49-F238E27FC236}">
                  <a16:creationId xmlns:a16="http://schemas.microsoft.com/office/drawing/2014/main" id="{960E4A80-E90B-CE95-97AA-15438B589A6E}"/>
                </a:ext>
              </a:extLst>
            </p:cNvPr>
            <p:cNvSpPr/>
            <p:nvPr/>
          </p:nvSpPr>
          <p:spPr>
            <a:xfrm>
              <a:off x="5545460" y="4024897"/>
              <a:ext cx="174537" cy="80260"/>
            </a:xfrm>
            <a:prstGeom prst="rect">
              <a:avLst/>
            </a:prstGeom>
            <a:solidFill>
              <a:srgbClr val="939A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6" name="Rechteck 35">
              <a:extLst>
                <a:ext uri="{FF2B5EF4-FFF2-40B4-BE49-F238E27FC236}">
                  <a16:creationId xmlns:a16="http://schemas.microsoft.com/office/drawing/2014/main" id="{15C52DC0-8EF0-95F9-E9E4-3DE0135B4F83}"/>
                </a:ext>
              </a:extLst>
            </p:cNvPr>
            <p:cNvSpPr/>
            <p:nvPr/>
          </p:nvSpPr>
          <p:spPr>
            <a:xfrm>
              <a:off x="5545460" y="4154538"/>
              <a:ext cx="174537" cy="80260"/>
            </a:xfrm>
            <a:prstGeom prst="rect">
              <a:avLst/>
            </a:prstGeom>
            <a:solidFill>
              <a:srgbClr val="D4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37" name="Rechteck 36">
              <a:extLst>
                <a:ext uri="{FF2B5EF4-FFF2-40B4-BE49-F238E27FC236}">
                  <a16:creationId xmlns:a16="http://schemas.microsoft.com/office/drawing/2014/main" id="{E2C2CCC6-5B2C-3EC3-36D1-75CC76399B6D}"/>
                </a:ext>
              </a:extLst>
            </p:cNvPr>
            <p:cNvSpPr/>
            <p:nvPr/>
          </p:nvSpPr>
          <p:spPr>
            <a:xfrm>
              <a:off x="5545460" y="4284578"/>
              <a:ext cx="174537" cy="80260"/>
            </a:xfrm>
            <a:prstGeom prst="rect">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grpSp>
      <p:sp>
        <p:nvSpPr>
          <p:cNvPr id="41" name="Textfeld 40">
            <a:extLst>
              <a:ext uri="{FF2B5EF4-FFF2-40B4-BE49-F238E27FC236}">
                <a16:creationId xmlns:a16="http://schemas.microsoft.com/office/drawing/2014/main" id="{59735B88-75EA-B0A3-00BF-AB8A9E88C16F}"/>
              </a:ext>
            </a:extLst>
          </p:cNvPr>
          <p:cNvSpPr txBox="1"/>
          <p:nvPr/>
        </p:nvSpPr>
        <p:spPr>
          <a:xfrm>
            <a:off x="647699" y="2003530"/>
            <a:ext cx="2467321" cy="205890"/>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1965"/>
                </a:solidFill>
                <a:effectLst/>
                <a:uLnTx/>
                <a:uFillTx/>
                <a:latin typeface="Apis For Office"/>
                <a:ea typeface="+mn-ea"/>
                <a:cs typeface="+mn-cs"/>
              </a:rPr>
              <a:t>Diskordanz zwischen  </a:t>
            </a:r>
            <a:r>
              <a:rPr lang="de-DE" sz="1200" b="1">
                <a:solidFill>
                  <a:srgbClr val="001965"/>
                </a:solidFill>
                <a:latin typeface="Apis For Office"/>
              </a:rPr>
              <a:t>T</a:t>
            </a:r>
            <a:r>
              <a:rPr kumimoji="0" lang="de-DE" sz="1200" b="1" i="0" u="none" strike="noStrike" kern="1200" cap="none" spc="0" normalizeH="0" baseline="0" noProof="0">
                <a:ln>
                  <a:noFill/>
                </a:ln>
                <a:solidFill>
                  <a:srgbClr val="001965"/>
                </a:solidFill>
                <a:effectLst/>
                <a:uLnTx/>
                <a:uFillTx/>
                <a:latin typeface="Apis For Office"/>
                <a:ea typeface="+mn-ea"/>
                <a:cs typeface="+mn-cs"/>
              </a:rPr>
              <a:t>E und LB</a:t>
            </a:r>
          </a:p>
        </p:txBody>
      </p:sp>
      <p:sp>
        <p:nvSpPr>
          <p:cNvPr id="42" name="Textfeld 41">
            <a:extLst>
              <a:ext uri="{FF2B5EF4-FFF2-40B4-BE49-F238E27FC236}">
                <a16:creationId xmlns:a16="http://schemas.microsoft.com/office/drawing/2014/main" id="{763F4E2F-41F4-2278-19DF-57DB97F7EFD2}"/>
              </a:ext>
            </a:extLst>
          </p:cNvPr>
          <p:cNvSpPr txBox="1"/>
          <p:nvPr/>
        </p:nvSpPr>
        <p:spPr>
          <a:xfrm>
            <a:off x="632965" y="4334551"/>
            <a:ext cx="2059923" cy="241285"/>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1965"/>
                </a:solidFill>
                <a:effectLst/>
                <a:uLnTx/>
                <a:uFillTx/>
                <a:latin typeface="Apis For Office"/>
                <a:ea typeface="+mn-ea"/>
                <a:cs typeface="+mn-cs"/>
              </a:rPr>
              <a:t>Verteilung der </a:t>
            </a:r>
            <a:r>
              <a:rPr kumimoji="0" lang="de-DE" sz="1400" b="1" i="0" u="none" strike="noStrike" kern="1200" cap="none" spc="0" normalizeH="0" baseline="0" noProof="0" err="1">
                <a:ln>
                  <a:noFill/>
                </a:ln>
                <a:solidFill>
                  <a:srgbClr val="001965"/>
                </a:solidFill>
                <a:effectLst/>
                <a:uLnTx/>
                <a:uFillTx/>
                <a:latin typeface="Apis For Office"/>
                <a:ea typeface="+mn-ea"/>
                <a:cs typeface="+mn-cs"/>
              </a:rPr>
              <a:t>Fibrosegrade</a:t>
            </a:r>
            <a:endParaRPr kumimoji="0" lang="de-DE" sz="1400" b="1" i="0" u="none" strike="noStrike" kern="1200" cap="none" spc="0" normalizeH="0" baseline="0" noProof="0">
              <a:ln>
                <a:noFill/>
              </a:ln>
              <a:solidFill>
                <a:srgbClr val="001965"/>
              </a:solidFill>
              <a:effectLst/>
              <a:uLnTx/>
              <a:uFillTx/>
              <a:latin typeface="Apis For Office"/>
              <a:ea typeface="+mn-ea"/>
              <a:cs typeface="+mn-cs"/>
            </a:endParaRPr>
          </a:p>
        </p:txBody>
      </p:sp>
      <p:sp>
        <p:nvSpPr>
          <p:cNvPr id="43" name="Textfeld 42">
            <a:extLst>
              <a:ext uri="{FF2B5EF4-FFF2-40B4-BE49-F238E27FC236}">
                <a16:creationId xmlns:a16="http://schemas.microsoft.com/office/drawing/2014/main" id="{5B36A843-0FA7-1939-9E24-3EE3C0E7683C}"/>
              </a:ext>
            </a:extLst>
          </p:cNvPr>
          <p:cNvSpPr txBox="1"/>
          <p:nvPr/>
        </p:nvSpPr>
        <p:spPr>
          <a:xfrm>
            <a:off x="632965" y="4750530"/>
            <a:ext cx="992259" cy="15510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F4</a:t>
            </a:r>
            <a:r>
              <a:rPr kumimoji="0" lang="de-DE" sz="900" b="0" i="0" u="none" strike="noStrike" kern="1200" cap="none" spc="0" normalizeH="0" baseline="0" noProof="0">
                <a:ln>
                  <a:noFill/>
                </a:ln>
                <a:solidFill>
                  <a:srgbClr val="001965"/>
                </a:solidFill>
                <a:effectLst/>
                <a:uLnTx/>
                <a:uFillTx/>
                <a:latin typeface="Apis For Office"/>
                <a:ea typeface="+mn-ea"/>
                <a:cs typeface="+mn-cs"/>
              </a:rPr>
              <a:t> (&gt;13,6 kPa) </a:t>
            </a:r>
            <a:r>
              <a:rPr kumimoji="0" lang="de-DE" sz="900" b="1" i="0" u="none" strike="noStrike" kern="1200" cap="none" spc="0" normalizeH="0" baseline="0" noProof="0">
                <a:ln>
                  <a:noFill/>
                </a:ln>
                <a:solidFill>
                  <a:srgbClr val="001965"/>
                </a:solidFill>
                <a:effectLst/>
                <a:uLnTx/>
                <a:uFillTx/>
                <a:latin typeface="Apis For Office"/>
                <a:ea typeface="+mn-ea"/>
                <a:cs typeface="+mn-cs"/>
              </a:rPr>
              <a:t>– 38 %</a:t>
            </a:r>
          </a:p>
        </p:txBody>
      </p:sp>
      <p:sp>
        <p:nvSpPr>
          <p:cNvPr id="13" name="Textfeld 12">
            <a:extLst>
              <a:ext uri="{FF2B5EF4-FFF2-40B4-BE49-F238E27FC236}">
                <a16:creationId xmlns:a16="http://schemas.microsoft.com/office/drawing/2014/main" id="{ED48134A-E038-FCDD-94C1-FBCF29B9AB4B}"/>
              </a:ext>
            </a:extLst>
          </p:cNvPr>
          <p:cNvSpPr txBox="1"/>
          <p:nvPr/>
        </p:nvSpPr>
        <p:spPr>
          <a:xfrm>
            <a:off x="632965" y="5009414"/>
            <a:ext cx="1171796" cy="15510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F3</a:t>
            </a:r>
            <a:r>
              <a:rPr kumimoji="0" lang="de-DE" sz="900" b="0" i="0" u="none" strike="noStrike" kern="1200" cap="none" spc="0" normalizeH="0" baseline="0" noProof="0">
                <a:ln>
                  <a:noFill/>
                </a:ln>
                <a:solidFill>
                  <a:srgbClr val="001965"/>
                </a:solidFill>
                <a:effectLst/>
                <a:uLnTx/>
                <a:uFillTx/>
                <a:latin typeface="Apis For Office"/>
                <a:ea typeface="+mn-ea"/>
                <a:cs typeface="+mn-cs"/>
              </a:rPr>
              <a:t> (&gt;9,7-13,6 kPa) </a:t>
            </a:r>
            <a:r>
              <a:rPr kumimoji="0" lang="de-DE" sz="900" b="1" i="0" u="none" strike="noStrike" kern="1200" cap="none" spc="0" normalizeH="0" baseline="0" noProof="0">
                <a:ln>
                  <a:noFill/>
                </a:ln>
                <a:solidFill>
                  <a:srgbClr val="001965"/>
                </a:solidFill>
                <a:effectLst/>
                <a:uLnTx/>
                <a:uFillTx/>
                <a:latin typeface="Apis For Office"/>
                <a:ea typeface="+mn-ea"/>
                <a:cs typeface="+mn-cs"/>
              </a:rPr>
              <a:t>– 27 %</a:t>
            </a:r>
          </a:p>
        </p:txBody>
      </p:sp>
      <p:sp>
        <p:nvSpPr>
          <p:cNvPr id="26" name="Textfeld 25">
            <a:extLst>
              <a:ext uri="{FF2B5EF4-FFF2-40B4-BE49-F238E27FC236}">
                <a16:creationId xmlns:a16="http://schemas.microsoft.com/office/drawing/2014/main" id="{452190D8-8075-4BA1-D42E-59A5B5C34B82}"/>
              </a:ext>
            </a:extLst>
          </p:cNvPr>
          <p:cNvSpPr txBox="1"/>
          <p:nvPr/>
        </p:nvSpPr>
        <p:spPr>
          <a:xfrm>
            <a:off x="632965" y="5268619"/>
            <a:ext cx="992259" cy="15510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F2</a:t>
            </a:r>
            <a:r>
              <a:rPr kumimoji="0" lang="de-DE" sz="900" b="0" i="0" u="none" strike="noStrike" kern="1200" cap="none" spc="0" normalizeH="0" baseline="0" noProof="0">
                <a:ln>
                  <a:noFill/>
                </a:ln>
                <a:solidFill>
                  <a:srgbClr val="001965"/>
                </a:solidFill>
                <a:effectLst/>
                <a:uLnTx/>
                <a:uFillTx/>
                <a:latin typeface="Apis For Office"/>
                <a:ea typeface="+mn-ea"/>
                <a:cs typeface="+mn-cs"/>
              </a:rPr>
              <a:t> (&gt;8,97 kPa) </a:t>
            </a:r>
            <a:r>
              <a:rPr kumimoji="0" lang="de-DE" sz="900" b="1" i="0" u="none" strike="noStrike" kern="1200" cap="none" spc="0" normalizeH="0" baseline="0" noProof="0">
                <a:ln>
                  <a:noFill/>
                </a:ln>
                <a:solidFill>
                  <a:srgbClr val="001965"/>
                </a:solidFill>
                <a:effectLst/>
                <a:uLnTx/>
                <a:uFillTx/>
                <a:latin typeface="Apis For Office"/>
                <a:ea typeface="+mn-ea"/>
                <a:cs typeface="+mn-cs"/>
              </a:rPr>
              <a:t>– 19 %</a:t>
            </a:r>
          </a:p>
        </p:txBody>
      </p:sp>
      <p:sp>
        <p:nvSpPr>
          <p:cNvPr id="27" name="Textfeld 26">
            <a:extLst>
              <a:ext uri="{FF2B5EF4-FFF2-40B4-BE49-F238E27FC236}">
                <a16:creationId xmlns:a16="http://schemas.microsoft.com/office/drawing/2014/main" id="{430635B3-3A74-C247-BF54-E271B393F03C}"/>
              </a:ext>
            </a:extLst>
          </p:cNvPr>
          <p:cNvSpPr txBox="1"/>
          <p:nvPr/>
        </p:nvSpPr>
        <p:spPr>
          <a:xfrm>
            <a:off x="632965" y="5527503"/>
            <a:ext cx="1008289" cy="15510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F0/F1</a:t>
            </a:r>
            <a:r>
              <a:rPr kumimoji="0" lang="de-DE" sz="900" b="0" i="0" u="none" strike="noStrike" kern="1200" cap="none" spc="0" normalizeH="0" baseline="0" noProof="0">
                <a:ln>
                  <a:noFill/>
                </a:ln>
                <a:solidFill>
                  <a:srgbClr val="001965"/>
                </a:solidFill>
                <a:effectLst/>
                <a:uLnTx/>
                <a:uFillTx/>
                <a:latin typeface="Apis For Office"/>
                <a:ea typeface="+mn-ea"/>
                <a:cs typeface="+mn-cs"/>
              </a:rPr>
              <a:t> (&lt;8 kPa) </a:t>
            </a:r>
            <a:r>
              <a:rPr kumimoji="0" lang="de-DE" sz="900" b="1" i="0" u="none" strike="noStrike" kern="1200" cap="none" spc="0" normalizeH="0" baseline="0" noProof="0">
                <a:ln>
                  <a:noFill/>
                </a:ln>
                <a:solidFill>
                  <a:srgbClr val="001965"/>
                </a:solidFill>
                <a:effectLst/>
                <a:uLnTx/>
                <a:uFillTx/>
                <a:latin typeface="Apis For Office"/>
                <a:ea typeface="+mn-ea"/>
                <a:cs typeface="+mn-cs"/>
              </a:rPr>
              <a:t>– 16 %</a:t>
            </a:r>
          </a:p>
        </p:txBody>
      </p:sp>
      <p:graphicFrame>
        <p:nvGraphicFramePr>
          <p:cNvPr id="45" name="Diagramm 44">
            <a:extLst>
              <a:ext uri="{FF2B5EF4-FFF2-40B4-BE49-F238E27FC236}">
                <a16:creationId xmlns:a16="http://schemas.microsoft.com/office/drawing/2014/main" id="{14DB339C-44E3-AA95-8A4A-4C58E82619C6}"/>
              </a:ext>
            </a:extLst>
          </p:cNvPr>
          <p:cNvGraphicFramePr/>
          <p:nvPr>
            <p:extLst>
              <p:ext uri="{D42A27DB-BD31-4B8C-83A1-F6EECF244321}">
                <p14:modId xmlns:p14="http://schemas.microsoft.com/office/powerpoint/2010/main" val="3754372581"/>
              </p:ext>
            </p:extLst>
          </p:nvPr>
        </p:nvGraphicFramePr>
        <p:xfrm>
          <a:off x="1647938" y="4605720"/>
          <a:ext cx="5888050" cy="1533422"/>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feld 45">
            <a:extLst>
              <a:ext uri="{FF2B5EF4-FFF2-40B4-BE49-F238E27FC236}">
                <a16:creationId xmlns:a16="http://schemas.microsoft.com/office/drawing/2014/main" id="{93E8E314-B652-0456-06E7-1B42D3CBF3CA}"/>
              </a:ext>
            </a:extLst>
          </p:cNvPr>
          <p:cNvSpPr txBox="1"/>
          <p:nvPr/>
        </p:nvSpPr>
        <p:spPr>
          <a:xfrm>
            <a:off x="4058158" y="6086689"/>
            <a:ext cx="1148236" cy="15510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900" b="0" i="0" u="none" strike="noStrike" kern="1200" cap="none" spc="0" normalizeH="0" baseline="0" noProof="0">
                <a:ln>
                  <a:noFill/>
                </a:ln>
                <a:solidFill>
                  <a:srgbClr val="001965"/>
                </a:solidFill>
                <a:effectLst/>
                <a:uLnTx/>
                <a:uFillTx/>
                <a:latin typeface="Apis For Office"/>
                <a:ea typeface="+mn-ea"/>
                <a:cs typeface="+mn-cs"/>
              </a:rPr>
              <a:t>Leberbiopsie</a:t>
            </a:r>
          </a:p>
        </p:txBody>
      </p:sp>
    </p:spTree>
    <p:custDataLst>
      <p:tags r:id="rId1"/>
    </p:custDataLst>
    <p:extLst>
      <p:ext uri="{BB962C8B-B14F-4D97-AF65-F5344CB8AC3E}">
        <p14:creationId xmlns:p14="http://schemas.microsoft.com/office/powerpoint/2010/main" val="1149471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289A1-7EC0-E09D-E318-86D8AAB41BD1}"/>
              </a:ext>
            </a:extLst>
          </p:cNvPr>
          <p:cNvSpPr>
            <a:spLocks noGrp="1"/>
          </p:cNvSpPr>
          <p:nvPr>
            <p:ph type="title"/>
          </p:nvPr>
        </p:nvSpPr>
        <p:spPr/>
        <p:txBody>
          <a:bodyPr/>
          <a:lstStyle/>
          <a:p>
            <a:r>
              <a:rPr lang="de-DE"/>
              <a:t>Ergebnisse der Studie</a:t>
            </a:r>
          </a:p>
        </p:txBody>
      </p:sp>
      <p:sp>
        <p:nvSpPr>
          <p:cNvPr id="4" name="Textplatzhalter 3">
            <a:extLst>
              <a:ext uri="{FF2B5EF4-FFF2-40B4-BE49-F238E27FC236}">
                <a16:creationId xmlns:a16="http://schemas.microsoft.com/office/drawing/2014/main" id="{478A4418-CBDB-568E-60A0-3D9B0A698145}"/>
              </a:ext>
            </a:extLst>
          </p:cNvPr>
          <p:cNvSpPr>
            <a:spLocks noGrp="1"/>
          </p:cNvSpPr>
          <p:nvPr>
            <p:ph type="body" sz="quarter" idx="15"/>
          </p:nvPr>
        </p:nvSpPr>
        <p:spPr>
          <a:xfrm>
            <a:off x="647699" y="6210000"/>
            <a:ext cx="5534025" cy="535288"/>
          </a:xfrm>
        </p:spPr>
        <p:txBody>
          <a:bodyPr/>
          <a:lstStyle/>
          <a:p>
            <a:r>
              <a:rPr lang="de-DE" i="1"/>
              <a:t>Grafiken von Novo Nordisk nach Daten von Bech K.</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PEth</a:t>
            </a:r>
            <a:r>
              <a:rPr lang="de-DE"/>
              <a:t>, </a:t>
            </a:r>
            <a:r>
              <a:rPr lang="de-DE" err="1"/>
              <a:t>Phosphatidylethanol</a:t>
            </a:r>
            <a:r>
              <a:rPr lang="de-DE"/>
              <a:t>.</a:t>
            </a:r>
          </a:p>
        </p:txBody>
      </p:sp>
      <p:sp>
        <p:nvSpPr>
          <p:cNvPr id="5" name="Textplatzhalter 4">
            <a:extLst>
              <a:ext uri="{FF2B5EF4-FFF2-40B4-BE49-F238E27FC236}">
                <a16:creationId xmlns:a16="http://schemas.microsoft.com/office/drawing/2014/main" id="{2A5F03A0-D904-080C-FE45-31CDEDB61178}"/>
              </a:ext>
            </a:extLst>
          </p:cNvPr>
          <p:cNvSpPr>
            <a:spLocks noGrp="1"/>
          </p:cNvSpPr>
          <p:nvPr>
            <p:ph type="body" sz="quarter" idx="17"/>
          </p:nvPr>
        </p:nvSpPr>
        <p:spPr>
          <a:xfrm>
            <a:off x="8113823" y="6421288"/>
            <a:ext cx="3430475"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grpSp>
        <p:nvGrpSpPr>
          <p:cNvPr id="29" name="Gruppieren 28">
            <a:extLst>
              <a:ext uri="{FF2B5EF4-FFF2-40B4-BE49-F238E27FC236}">
                <a16:creationId xmlns:a16="http://schemas.microsoft.com/office/drawing/2014/main" id="{0435A40B-2122-1EF1-F4AA-F7EEF19F3C3D}"/>
              </a:ext>
            </a:extLst>
          </p:cNvPr>
          <p:cNvGrpSpPr/>
          <p:nvPr/>
        </p:nvGrpSpPr>
        <p:grpSpPr>
          <a:xfrm>
            <a:off x="1943100" y="1682511"/>
            <a:ext cx="5448300" cy="3451463"/>
            <a:chOff x="647700" y="2206386"/>
            <a:chExt cx="5448300" cy="3451463"/>
          </a:xfrm>
        </p:grpSpPr>
        <p:graphicFrame>
          <p:nvGraphicFramePr>
            <p:cNvPr id="3" name="Diagramm 2">
              <a:extLst>
                <a:ext uri="{FF2B5EF4-FFF2-40B4-BE49-F238E27FC236}">
                  <a16:creationId xmlns:a16="http://schemas.microsoft.com/office/drawing/2014/main" id="{A819FF74-BC69-7952-C8FD-AD1297A93DDC}"/>
                </a:ext>
              </a:extLst>
            </p:cNvPr>
            <p:cNvGraphicFramePr/>
            <p:nvPr>
              <p:extLst>
                <p:ext uri="{D42A27DB-BD31-4B8C-83A1-F6EECF244321}">
                  <p14:modId xmlns:p14="http://schemas.microsoft.com/office/powerpoint/2010/main" val="2097517983"/>
                </p:ext>
              </p:extLst>
            </p:nvPr>
          </p:nvGraphicFramePr>
          <p:xfrm>
            <a:off x="647700" y="2206386"/>
            <a:ext cx="5448300" cy="345146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eck 8">
              <a:extLst>
                <a:ext uri="{FF2B5EF4-FFF2-40B4-BE49-F238E27FC236}">
                  <a16:creationId xmlns:a16="http://schemas.microsoft.com/office/drawing/2014/main" id="{45EACDB4-8855-95A9-6D0E-D0F299AF5105}"/>
                </a:ext>
              </a:extLst>
            </p:cNvPr>
            <p:cNvSpPr/>
            <p:nvPr/>
          </p:nvSpPr>
          <p:spPr>
            <a:xfrm>
              <a:off x="1937244" y="2581275"/>
              <a:ext cx="339931" cy="483694"/>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1" name="Gerade Verbindung 10">
              <a:extLst>
                <a:ext uri="{FF2B5EF4-FFF2-40B4-BE49-F238E27FC236}">
                  <a16:creationId xmlns:a16="http://schemas.microsoft.com/office/drawing/2014/main" id="{9B628BBA-A9B3-644C-AD77-395FCE64C0A0}"/>
                </a:ext>
              </a:extLst>
            </p:cNvPr>
            <p:cNvCxnSpPr>
              <a:cxnSpLocks/>
              <a:stCxn id="9" idx="3"/>
            </p:cNvCxnSpPr>
            <p:nvPr/>
          </p:nvCxnSpPr>
          <p:spPr>
            <a:xfrm>
              <a:off x="2277175" y="2823122"/>
              <a:ext cx="2240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59CBD0CE-7420-C500-A6CE-AC73DFCFAF42}"/>
                </a:ext>
              </a:extLst>
            </p:cNvPr>
            <p:cNvSpPr/>
            <p:nvPr/>
          </p:nvSpPr>
          <p:spPr>
            <a:xfrm>
              <a:off x="2331274" y="4372146"/>
              <a:ext cx="339931" cy="283028"/>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13" name="Gerade Verbindung 12">
              <a:extLst>
                <a:ext uri="{FF2B5EF4-FFF2-40B4-BE49-F238E27FC236}">
                  <a16:creationId xmlns:a16="http://schemas.microsoft.com/office/drawing/2014/main" id="{B969EFEB-4853-DCE2-3ADF-665864844DBC}"/>
                </a:ext>
              </a:extLst>
            </p:cNvPr>
            <p:cNvCxnSpPr>
              <a:cxnSpLocks/>
            </p:cNvCxnSpPr>
            <p:nvPr/>
          </p:nvCxnSpPr>
          <p:spPr>
            <a:xfrm>
              <a:off x="2501239" y="2823122"/>
              <a:ext cx="0" cy="1549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3524503-E05E-9C05-7696-F564B8BE6E8F}"/>
                </a:ext>
              </a:extLst>
            </p:cNvPr>
            <p:cNvSpPr txBox="1"/>
            <p:nvPr/>
          </p:nvSpPr>
          <p:spPr>
            <a:xfrm>
              <a:off x="2306642" y="3351029"/>
              <a:ext cx="390157" cy="301471"/>
            </a:xfrm>
            <a:prstGeom prst="rect">
              <a:avLst/>
            </a:prstGeom>
            <a:solidFill>
              <a:schemeClr val="bg1"/>
            </a:solidFill>
            <a:ln>
              <a:solidFill>
                <a:schemeClr val="tx1"/>
              </a:solidFill>
            </a:ln>
          </p:spPr>
          <p:txBody>
            <a:bodyPr wrap="none" lIns="0" tIns="0" rIns="0" bIns="0" rtlCol="0" anchor="ctr">
              <a:noAutofit/>
            </a:bodyPr>
            <a:lstStyle/>
            <a:p>
              <a:pPr algn="ctr">
                <a:lnSpc>
                  <a:spcPct val="120000"/>
                </a:lnSpc>
              </a:pPr>
              <a:r>
                <a:rPr lang="de-DE" sz="1200"/>
                <a:t>28 %</a:t>
              </a:r>
            </a:p>
          </p:txBody>
        </p:sp>
      </p:grpSp>
      <p:grpSp>
        <p:nvGrpSpPr>
          <p:cNvPr id="28" name="Gruppieren 27">
            <a:extLst>
              <a:ext uri="{FF2B5EF4-FFF2-40B4-BE49-F238E27FC236}">
                <a16:creationId xmlns:a16="http://schemas.microsoft.com/office/drawing/2014/main" id="{181E9E8D-D565-1129-4CC4-F1BF8FBFB005}"/>
              </a:ext>
            </a:extLst>
          </p:cNvPr>
          <p:cNvGrpSpPr/>
          <p:nvPr/>
        </p:nvGrpSpPr>
        <p:grpSpPr>
          <a:xfrm>
            <a:off x="8102801" y="1830810"/>
            <a:ext cx="923838" cy="1109133"/>
            <a:chOff x="6729984" y="3015046"/>
            <a:chExt cx="923838" cy="1109133"/>
          </a:xfrm>
        </p:grpSpPr>
        <p:grpSp>
          <p:nvGrpSpPr>
            <p:cNvPr id="16" name="Gruppieren 15">
              <a:extLst>
                <a:ext uri="{FF2B5EF4-FFF2-40B4-BE49-F238E27FC236}">
                  <a16:creationId xmlns:a16="http://schemas.microsoft.com/office/drawing/2014/main" id="{86F7F729-6DD0-7339-6539-4CA7A8A6E3FE}"/>
                </a:ext>
              </a:extLst>
            </p:cNvPr>
            <p:cNvGrpSpPr/>
            <p:nvPr/>
          </p:nvGrpSpPr>
          <p:grpSpPr>
            <a:xfrm>
              <a:off x="6729984" y="3318592"/>
              <a:ext cx="797201" cy="206851"/>
              <a:chOff x="6729984" y="3318592"/>
              <a:chExt cx="797201" cy="206851"/>
            </a:xfrm>
          </p:grpSpPr>
          <p:sp>
            <p:nvSpPr>
              <p:cNvPr id="10" name="Rechteck 9">
                <a:extLst>
                  <a:ext uri="{FF2B5EF4-FFF2-40B4-BE49-F238E27FC236}">
                    <a16:creationId xmlns:a16="http://schemas.microsoft.com/office/drawing/2014/main" id="{163BD4BC-2D08-E575-2D85-B347F52B3DAB}"/>
                  </a:ext>
                </a:extLst>
              </p:cNvPr>
              <p:cNvSpPr/>
              <p:nvPr/>
            </p:nvSpPr>
            <p:spPr>
              <a:xfrm>
                <a:off x="6729984" y="3351029"/>
                <a:ext cx="411480" cy="141979"/>
              </a:xfrm>
              <a:prstGeom prst="rect">
                <a:avLst/>
              </a:prstGeom>
              <a:solidFill>
                <a:srgbClr val="F60B0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solidFill>
                    <a:schemeClr val="tx2"/>
                  </a:solidFill>
                </a:endParaRPr>
              </a:p>
            </p:txBody>
          </p:sp>
          <p:sp>
            <p:nvSpPr>
              <p:cNvPr id="15" name="Textfeld 14">
                <a:extLst>
                  <a:ext uri="{FF2B5EF4-FFF2-40B4-BE49-F238E27FC236}">
                    <a16:creationId xmlns:a16="http://schemas.microsoft.com/office/drawing/2014/main" id="{C5CF7987-D8B4-ABC2-083C-CD4B2402DECB}"/>
                  </a:ext>
                </a:extLst>
              </p:cNvPr>
              <p:cNvSpPr txBox="1"/>
              <p:nvPr/>
            </p:nvSpPr>
            <p:spPr>
              <a:xfrm>
                <a:off x="7214599" y="3318592"/>
                <a:ext cx="312586" cy="206851"/>
              </a:xfrm>
              <a:prstGeom prst="rect">
                <a:avLst/>
              </a:prstGeom>
              <a:noFill/>
              <a:ln>
                <a:noFill/>
              </a:ln>
            </p:spPr>
            <p:txBody>
              <a:bodyPr wrap="none" lIns="0" tIns="0" rIns="0" bIns="0" rtlCol="0" anchor="ctr">
                <a:spAutoFit/>
              </a:bodyPr>
              <a:lstStyle/>
              <a:p>
                <a:pPr algn="l">
                  <a:lnSpc>
                    <a:spcPct val="120000"/>
                  </a:lnSpc>
                </a:pPr>
                <a:r>
                  <a:rPr lang="de-DE" sz="1200">
                    <a:solidFill>
                      <a:schemeClr val="tx2"/>
                    </a:solidFill>
                  </a:rPr>
                  <a:t>≥200</a:t>
                </a:r>
              </a:p>
            </p:txBody>
          </p:sp>
        </p:grpSp>
        <p:grpSp>
          <p:nvGrpSpPr>
            <p:cNvPr id="17" name="Gruppieren 16">
              <a:extLst>
                <a:ext uri="{FF2B5EF4-FFF2-40B4-BE49-F238E27FC236}">
                  <a16:creationId xmlns:a16="http://schemas.microsoft.com/office/drawing/2014/main" id="{D4135B0B-7BEC-E387-FFA3-7380176356DC}"/>
                </a:ext>
              </a:extLst>
            </p:cNvPr>
            <p:cNvGrpSpPr/>
            <p:nvPr/>
          </p:nvGrpSpPr>
          <p:grpSpPr>
            <a:xfrm>
              <a:off x="6729984" y="3518171"/>
              <a:ext cx="923838" cy="206851"/>
              <a:chOff x="6729984" y="3318592"/>
              <a:chExt cx="923838" cy="206851"/>
            </a:xfrm>
          </p:grpSpPr>
          <p:sp>
            <p:nvSpPr>
              <p:cNvPr id="18" name="Rechteck 17">
                <a:extLst>
                  <a:ext uri="{FF2B5EF4-FFF2-40B4-BE49-F238E27FC236}">
                    <a16:creationId xmlns:a16="http://schemas.microsoft.com/office/drawing/2014/main" id="{A368268B-6B7F-4FCC-8E4A-F8F7E37BBEF2}"/>
                  </a:ext>
                </a:extLst>
              </p:cNvPr>
              <p:cNvSpPr/>
              <p:nvPr/>
            </p:nvSpPr>
            <p:spPr>
              <a:xfrm>
                <a:off x="6729984" y="3351029"/>
                <a:ext cx="411480" cy="141979"/>
              </a:xfrm>
              <a:prstGeom prst="rect">
                <a:avLst/>
              </a:prstGeom>
              <a:solidFill>
                <a:srgbClr val="FF91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solidFill>
                    <a:schemeClr val="tx2"/>
                  </a:solidFill>
                </a:endParaRPr>
              </a:p>
            </p:txBody>
          </p:sp>
          <p:sp>
            <p:nvSpPr>
              <p:cNvPr id="19" name="Textfeld 18">
                <a:extLst>
                  <a:ext uri="{FF2B5EF4-FFF2-40B4-BE49-F238E27FC236}">
                    <a16:creationId xmlns:a16="http://schemas.microsoft.com/office/drawing/2014/main" id="{AAF67800-867A-3DE9-359B-6893245078F1}"/>
                  </a:ext>
                </a:extLst>
              </p:cNvPr>
              <p:cNvSpPr txBox="1"/>
              <p:nvPr/>
            </p:nvSpPr>
            <p:spPr>
              <a:xfrm>
                <a:off x="7214599" y="3318592"/>
                <a:ext cx="439223" cy="206851"/>
              </a:xfrm>
              <a:prstGeom prst="rect">
                <a:avLst/>
              </a:prstGeom>
              <a:noFill/>
              <a:ln>
                <a:noFill/>
              </a:ln>
            </p:spPr>
            <p:txBody>
              <a:bodyPr wrap="none" lIns="0" tIns="0" rIns="0" bIns="0" rtlCol="0" anchor="ctr">
                <a:spAutoFit/>
              </a:bodyPr>
              <a:lstStyle/>
              <a:p>
                <a:pPr algn="l">
                  <a:lnSpc>
                    <a:spcPct val="120000"/>
                  </a:lnSpc>
                </a:pPr>
                <a:r>
                  <a:rPr lang="de-DE" sz="1200">
                    <a:solidFill>
                      <a:schemeClr val="tx2"/>
                    </a:solidFill>
                  </a:rPr>
                  <a:t>80-199</a:t>
                </a:r>
              </a:p>
            </p:txBody>
          </p:sp>
        </p:grpSp>
        <p:grpSp>
          <p:nvGrpSpPr>
            <p:cNvPr id="20" name="Gruppieren 19">
              <a:extLst>
                <a:ext uri="{FF2B5EF4-FFF2-40B4-BE49-F238E27FC236}">
                  <a16:creationId xmlns:a16="http://schemas.microsoft.com/office/drawing/2014/main" id="{436F3244-331E-FF7F-C4F1-F6EF30B6D383}"/>
                </a:ext>
              </a:extLst>
            </p:cNvPr>
            <p:cNvGrpSpPr/>
            <p:nvPr/>
          </p:nvGrpSpPr>
          <p:grpSpPr>
            <a:xfrm>
              <a:off x="6729984" y="3717750"/>
              <a:ext cx="845291" cy="206851"/>
              <a:chOff x="6729984" y="3318592"/>
              <a:chExt cx="845291" cy="206851"/>
            </a:xfrm>
          </p:grpSpPr>
          <p:sp>
            <p:nvSpPr>
              <p:cNvPr id="21" name="Rechteck 20">
                <a:extLst>
                  <a:ext uri="{FF2B5EF4-FFF2-40B4-BE49-F238E27FC236}">
                    <a16:creationId xmlns:a16="http://schemas.microsoft.com/office/drawing/2014/main" id="{FCBC7A05-9CBE-4B3E-CAD4-46FF9253D65C}"/>
                  </a:ext>
                </a:extLst>
              </p:cNvPr>
              <p:cNvSpPr/>
              <p:nvPr/>
            </p:nvSpPr>
            <p:spPr>
              <a:xfrm>
                <a:off x="6729984" y="3351029"/>
                <a:ext cx="411480" cy="141979"/>
              </a:xfrm>
              <a:prstGeom prst="rect">
                <a:avLst/>
              </a:prstGeom>
              <a:solidFill>
                <a:srgbClr val="FFDD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solidFill>
                    <a:schemeClr val="tx2"/>
                  </a:solidFill>
                </a:endParaRPr>
              </a:p>
            </p:txBody>
          </p:sp>
          <p:sp>
            <p:nvSpPr>
              <p:cNvPr id="22" name="Textfeld 21">
                <a:extLst>
                  <a:ext uri="{FF2B5EF4-FFF2-40B4-BE49-F238E27FC236}">
                    <a16:creationId xmlns:a16="http://schemas.microsoft.com/office/drawing/2014/main" id="{61E635A5-092E-C800-11EF-26DBF89BD245}"/>
                  </a:ext>
                </a:extLst>
              </p:cNvPr>
              <p:cNvSpPr txBox="1"/>
              <p:nvPr/>
            </p:nvSpPr>
            <p:spPr>
              <a:xfrm>
                <a:off x="7214599" y="3318592"/>
                <a:ext cx="360676" cy="206851"/>
              </a:xfrm>
              <a:prstGeom prst="rect">
                <a:avLst/>
              </a:prstGeom>
              <a:noFill/>
              <a:ln>
                <a:noFill/>
              </a:ln>
            </p:spPr>
            <p:txBody>
              <a:bodyPr wrap="none" lIns="0" tIns="0" rIns="0" bIns="0" rtlCol="0" anchor="ctr">
                <a:spAutoFit/>
              </a:bodyPr>
              <a:lstStyle/>
              <a:p>
                <a:pPr algn="l">
                  <a:lnSpc>
                    <a:spcPct val="120000"/>
                  </a:lnSpc>
                </a:pPr>
                <a:r>
                  <a:rPr lang="de-DE" sz="1200">
                    <a:solidFill>
                      <a:schemeClr val="tx2"/>
                    </a:solidFill>
                  </a:rPr>
                  <a:t>20-79</a:t>
                </a:r>
              </a:p>
            </p:txBody>
          </p:sp>
        </p:grpSp>
        <p:grpSp>
          <p:nvGrpSpPr>
            <p:cNvPr id="23" name="Gruppieren 22">
              <a:extLst>
                <a:ext uri="{FF2B5EF4-FFF2-40B4-BE49-F238E27FC236}">
                  <a16:creationId xmlns:a16="http://schemas.microsoft.com/office/drawing/2014/main" id="{BA6CD7E1-6705-C807-BFCD-65C167B5B505}"/>
                </a:ext>
              </a:extLst>
            </p:cNvPr>
            <p:cNvGrpSpPr/>
            <p:nvPr/>
          </p:nvGrpSpPr>
          <p:grpSpPr>
            <a:xfrm>
              <a:off x="6729984" y="3917328"/>
              <a:ext cx="718653" cy="206851"/>
              <a:chOff x="6729984" y="3318592"/>
              <a:chExt cx="718653" cy="206851"/>
            </a:xfrm>
          </p:grpSpPr>
          <p:sp>
            <p:nvSpPr>
              <p:cNvPr id="24" name="Rechteck 23">
                <a:extLst>
                  <a:ext uri="{FF2B5EF4-FFF2-40B4-BE49-F238E27FC236}">
                    <a16:creationId xmlns:a16="http://schemas.microsoft.com/office/drawing/2014/main" id="{01ED5F72-79E0-40DA-DD8E-14764807EAF1}"/>
                  </a:ext>
                </a:extLst>
              </p:cNvPr>
              <p:cNvSpPr/>
              <p:nvPr/>
            </p:nvSpPr>
            <p:spPr>
              <a:xfrm>
                <a:off x="6729984" y="3351029"/>
                <a:ext cx="411480" cy="141979"/>
              </a:xfrm>
              <a:prstGeom prst="rect">
                <a:avLst/>
              </a:prstGeom>
              <a:solidFill>
                <a:srgbClr val="F4FE7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solidFill>
                    <a:schemeClr val="tx2"/>
                  </a:solidFill>
                </a:endParaRPr>
              </a:p>
            </p:txBody>
          </p:sp>
          <p:sp>
            <p:nvSpPr>
              <p:cNvPr id="25" name="Textfeld 24">
                <a:extLst>
                  <a:ext uri="{FF2B5EF4-FFF2-40B4-BE49-F238E27FC236}">
                    <a16:creationId xmlns:a16="http://schemas.microsoft.com/office/drawing/2014/main" id="{77057C3C-173B-FB6D-7982-45152A4BB3AF}"/>
                  </a:ext>
                </a:extLst>
              </p:cNvPr>
              <p:cNvSpPr txBox="1"/>
              <p:nvPr/>
            </p:nvSpPr>
            <p:spPr>
              <a:xfrm>
                <a:off x="7214599" y="3318592"/>
                <a:ext cx="234038" cy="206851"/>
              </a:xfrm>
              <a:prstGeom prst="rect">
                <a:avLst/>
              </a:prstGeom>
              <a:noFill/>
              <a:ln>
                <a:noFill/>
              </a:ln>
            </p:spPr>
            <p:txBody>
              <a:bodyPr wrap="none" lIns="0" tIns="0" rIns="0" bIns="0" rtlCol="0" anchor="ctr">
                <a:spAutoFit/>
              </a:bodyPr>
              <a:lstStyle/>
              <a:p>
                <a:pPr algn="l">
                  <a:lnSpc>
                    <a:spcPct val="120000"/>
                  </a:lnSpc>
                </a:pPr>
                <a:r>
                  <a:rPr lang="de-DE" sz="1200">
                    <a:solidFill>
                      <a:schemeClr val="tx2"/>
                    </a:solidFill>
                  </a:rPr>
                  <a:t>&lt;20</a:t>
                </a:r>
              </a:p>
            </p:txBody>
          </p:sp>
        </p:grpSp>
        <p:sp>
          <p:nvSpPr>
            <p:cNvPr id="26" name="Textfeld 25">
              <a:extLst>
                <a:ext uri="{FF2B5EF4-FFF2-40B4-BE49-F238E27FC236}">
                  <a16:creationId xmlns:a16="http://schemas.microsoft.com/office/drawing/2014/main" id="{E30BBC0A-7608-0413-0B0A-C6192F2703DA}"/>
                </a:ext>
              </a:extLst>
            </p:cNvPr>
            <p:cNvSpPr txBox="1"/>
            <p:nvPr/>
          </p:nvSpPr>
          <p:spPr>
            <a:xfrm>
              <a:off x="6729984" y="3015046"/>
              <a:ext cx="818044" cy="206851"/>
            </a:xfrm>
            <a:prstGeom prst="rect">
              <a:avLst/>
            </a:prstGeom>
            <a:noFill/>
          </p:spPr>
          <p:txBody>
            <a:bodyPr wrap="none" lIns="0" tIns="0" rIns="0" bIns="0" rtlCol="0" anchor="ctr">
              <a:spAutoFit/>
            </a:bodyPr>
            <a:lstStyle/>
            <a:p>
              <a:pPr algn="l">
                <a:lnSpc>
                  <a:spcPct val="120000"/>
                </a:lnSpc>
              </a:pPr>
              <a:r>
                <a:rPr lang="de-DE" sz="1200" err="1">
                  <a:solidFill>
                    <a:schemeClr val="tx2"/>
                  </a:solidFill>
                </a:rPr>
                <a:t>PEth</a:t>
              </a:r>
              <a:r>
                <a:rPr lang="de-DE" sz="1200">
                  <a:solidFill>
                    <a:schemeClr val="tx2"/>
                  </a:solidFill>
                </a:rPr>
                <a:t> (</a:t>
              </a:r>
              <a:r>
                <a:rPr lang="de-DE" sz="1200" err="1">
                  <a:solidFill>
                    <a:schemeClr val="tx2"/>
                  </a:solidFill>
                </a:rPr>
                <a:t>ng</a:t>
              </a:r>
              <a:r>
                <a:rPr lang="de-DE" sz="1200">
                  <a:solidFill>
                    <a:schemeClr val="tx2"/>
                  </a:solidFill>
                </a:rPr>
                <a:t>/</a:t>
              </a:r>
              <a:r>
                <a:rPr lang="de-DE" sz="1200" err="1">
                  <a:solidFill>
                    <a:schemeClr val="tx2"/>
                  </a:solidFill>
                </a:rPr>
                <a:t>mL</a:t>
              </a:r>
              <a:r>
                <a:rPr lang="de-DE" sz="1200">
                  <a:solidFill>
                    <a:schemeClr val="tx2"/>
                  </a:solidFill>
                </a:rPr>
                <a:t>)</a:t>
              </a:r>
            </a:p>
          </p:txBody>
        </p:sp>
      </p:grpSp>
      <p:sp>
        <p:nvSpPr>
          <p:cNvPr id="27" name="Textfeld 26">
            <a:extLst>
              <a:ext uri="{FF2B5EF4-FFF2-40B4-BE49-F238E27FC236}">
                <a16:creationId xmlns:a16="http://schemas.microsoft.com/office/drawing/2014/main" id="{F835E8F1-52AB-92FC-0EC1-A05B05C3C8D7}"/>
              </a:ext>
            </a:extLst>
          </p:cNvPr>
          <p:cNvSpPr txBox="1"/>
          <p:nvPr/>
        </p:nvSpPr>
        <p:spPr>
          <a:xfrm>
            <a:off x="7336806" y="4485550"/>
            <a:ext cx="1920590" cy="428451"/>
          </a:xfrm>
          <a:prstGeom prst="rect">
            <a:avLst/>
          </a:prstGeom>
          <a:noFill/>
        </p:spPr>
        <p:txBody>
          <a:bodyPr wrap="none" lIns="0" tIns="0" rIns="0" bIns="0" rtlCol="0" anchor="b">
            <a:spAutoFit/>
          </a:bodyPr>
          <a:lstStyle/>
          <a:p>
            <a:pPr algn="l">
              <a:lnSpc>
                <a:spcPct val="120000"/>
              </a:lnSpc>
            </a:pPr>
            <a:r>
              <a:rPr lang="de-DE" sz="1200">
                <a:solidFill>
                  <a:schemeClr val="tx2"/>
                </a:solidFill>
              </a:rPr>
              <a:t>AUDIT-C</a:t>
            </a:r>
          </a:p>
          <a:p>
            <a:pPr algn="l">
              <a:lnSpc>
                <a:spcPct val="120000"/>
              </a:lnSpc>
            </a:pPr>
            <a:r>
              <a:rPr lang="de-DE" sz="1200">
                <a:solidFill>
                  <a:schemeClr val="tx2"/>
                </a:solidFill>
              </a:rPr>
              <a:t>Selbsteinschätzung (3 Monate)</a:t>
            </a:r>
          </a:p>
        </p:txBody>
      </p:sp>
      <p:sp>
        <p:nvSpPr>
          <p:cNvPr id="6" name="Rechteck: abgerundete Ecken 5">
            <a:extLst>
              <a:ext uri="{FF2B5EF4-FFF2-40B4-BE49-F238E27FC236}">
                <a16:creationId xmlns:a16="http://schemas.microsoft.com/office/drawing/2014/main" id="{5141395E-4009-4ECB-0986-980B5ED8F3E4}"/>
              </a:ext>
            </a:extLst>
          </p:cNvPr>
          <p:cNvSpPr/>
          <p:nvPr/>
        </p:nvSpPr>
        <p:spPr>
          <a:xfrm>
            <a:off x="4381883" y="2808104"/>
            <a:ext cx="1266440" cy="1954868"/>
          </a:xfrm>
          <a:prstGeom prst="roundRect">
            <a:avLst>
              <a:gd name="adj" fmla="val 10069"/>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cxnSp>
        <p:nvCxnSpPr>
          <p:cNvPr id="35" name="Gerader Verbinder 34">
            <a:extLst>
              <a:ext uri="{FF2B5EF4-FFF2-40B4-BE49-F238E27FC236}">
                <a16:creationId xmlns:a16="http://schemas.microsoft.com/office/drawing/2014/main" id="{FB15749C-D4E0-E87D-7FCB-9E87678BEAC4}"/>
              </a:ext>
            </a:extLst>
          </p:cNvPr>
          <p:cNvCxnSpPr>
            <a:cxnSpLocks/>
          </p:cNvCxnSpPr>
          <p:nvPr/>
        </p:nvCxnSpPr>
        <p:spPr>
          <a:xfrm>
            <a:off x="2990850" y="2439437"/>
            <a:ext cx="0" cy="17944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F154117C-D180-56F7-6D32-1615CBB79F92}"/>
              </a:ext>
            </a:extLst>
          </p:cNvPr>
          <p:cNvCxnSpPr/>
          <p:nvPr/>
        </p:nvCxnSpPr>
        <p:spPr>
          <a:xfrm>
            <a:off x="2897981" y="2439437"/>
            <a:ext cx="180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04DAD650-E5B2-F85B-81A4-7C435101A70B}"/>
              </a:ext>
            </a:extLst>
          </p:cNvPr>
          <p:cNvSpPr txBox="1"/>
          <p:nvPr/>
        </p:nvSpPr>
        <p:spPr>
          <a:xfrm>
            <a:off x="2812259" y="3197563"/>
            <a:ext cx="348403" cy="313694"/>
          </a:xfrm>
          <a:prstGeom prst="rect">
            <a:avLst/>
          </a:prstGeom>
          <a:solidFill>
            <a:schemeClr val="bg1"/>
          </a:solidFill>
          <a:ln>
            <a:solidFill>
              <a:schemeClr val="tx1"/>
            </a:solidFill>
          </a:ln>
        </p:spPr>
        <p:txBody>
          <a:bodyPr wrap="none" lIns="0" tIns="0" rIns="0" bIns="0" rtlCol="0" anchor="ctr">
            <a:noAutofit/>
          </a:bodyPr>
          <a:lstStyle/>
          <a:p>
            <a:pPr algn="ctr">
              <a:lnSpc>
                <a:spcPct val="120000"/>
              </a:lnSpc>
            </a:pPr>
            <a:r>
              <a:rPr lang="de-DE" sz="1200"/>
              <a:t>97 %</a:t>
            </a:r>
          </a:p>
        </p:txBody>
      </p:sp>
      <p:sp>
        <p:nvSpPr>
          <p:cNvPr id="32" name="Rechteck 31">
            <a:extLst>
              <a:ext uri="{FF2B5EF4-FFF2-40B4-BE49-F238E27FC236}">
                <a16:creationId xmlns:a16="http://schemas.microsoft.com/office/drawing/2014/main" id="{A3C9C131-597F-2ED3-3650-E486577924B1}"/>
              </a:ext>
            </a:extLst>
          </p:cNvPr>
          <p:cNvSpPr/>
          <p:nvPr/>
        </p:nvSpPr>
        <p:spPr>
          <a:xfrm>
            <a:off x="7973642" y="1821285"/>
            <a:ext cx="1143000" cy="1295211"/>
          </a:xfrm>
          <a:prstGeom prst="rect">
            <a:avLst/>
          </a:prstGeom>
          <a:noFill/>
          <a:ln w="9525" cap="flat">
            <a:solidFill>
              <a:srgbClr val="939AA7"/>
            </a:solidFill>
            <a:prstDash val="solid"/>
            <a:miter/>
          </a:ln>
        </p:spPr>
        <p:txBody>
          <a:bodyPr rtlCol="0" anchor="ctr"/>
          <a:lstStyle/>
          <a:p>
            <a:pPr algn="l"/>
            <a:endParaRPr lang="de-DE"/>
          </a:p>
        </p:txBody>
      </p:sp>
      <p:sp>
        <p:nvSpPr>
          <p:cNvPr id="33" name="Rechteck: abgerundete Ecken 32">
            <a:extLst>
              <a:ext uri="{FF2B5EF4-FFF2-40B4-BE49-F238E27FC236}">
                <a16:creationId xmlns:a16="http://schemas.microsoft.com/office/drawing/2014/main" id="{1689DF98-4F31-9580-F129-15AA2A9E4E60}"/>
              </a:ext>
            </a:extLst>
          </p:cNvPr>
          <p:cNvSpPr/>
          <p:nvPr/>
        </p:nvSpPr>
        <p:spPr>
          <a:xfrm>
            <a:off x="1752599" y="1531943"/>
            <a:ext cx="7962901" cy="3954457"/>
          </a:xfrm>
          <a:prstGeom prst="roundRect">
            <a:avLst>
              <a:gd name="adj" fmla="val 14499"/>
            </a:avLst>
          </a:prstGeom>
          <a:noFill/>
          <a:ln w="9525" cap="flat">
            <a:solidFill>
              <a:srgbClr val="939AA7"/>
            </a:solidFill>
            <a:prstDash val="solid"/>
            <a:miter/>
          </a:ln>
        </p:spPr>
        <p:txBody>
          <a:bodyPr rtlCol="0" anchor="ctr"/>
          <a:lstStyle/>
          <a:p>
            <a:pPr algn="l"/>
            <a:endParaRPr lang="de-DE"/>
          </a:p>
        </p:txBody>
      </p:sp>
    </p:spTree>
    <p:custDataLst>
      <p:tags r:id="rId1"/>
    </p:custDataLst>
    <p:extLst>
      <p:ext uri="{BB962C8B-B14F-4D97-AF65-F5344CB8AC3E}">
        <p14:creationId xmlns:p14="http://schemas.microsoft.com/office/powerpoint/2010/main" val="2717694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bgerundetes Rechteck 4">
            <a:extLst>
              <a:ext uri="{FF2B5EF4-FFF2-40B4-BE49-F238E27FC236}">
                <a16:creationId xmlns:a16="http://schemas.microsoft.com/office/drawing/2014/main" id="{586397D9-CFF4-1D0C-FA98-6431BC93A04E}"/>
              </a:ext>
            </a:extLst>
          </p:cNvPr>
          <p:cNvSpPr/>
          <p:nvPr/>
        </p:nvSpPr>
        <p:spPr>
          <a:xfrm>
            <a:off x="5247026" y="2362143"/>
            <a:ext cx="1774989" cy="3346619"/>
          </a:xfrm>
          <a:prstGeom prst="roundRect">
            <a:avLst>
              <a:gd name="adj" fmla="val 7112"/>
            </a:avLst>
          </a:prstGeom>
          <a:solidFill>
            <a:srgbClr val="FFDD58">
              <a:alpha val="5019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sp>
        <p:nvSpPr>
          <p:cNvPr id="9" name="Abgerundetes Rechteck 4">
            <a:extLst>
              <a:ext uri="{FF2B5EF4-FFF2-40B4-BE49-F238E27FC236}">
                <a16:creationId xmlns:a16="http://schemas.microsoft.com/office/drawing/2014/main" id="{4E1F6541-DBC1-1309-E627-7A55BB4167B8}"/>
              </a:ext>
            </a:extLst>
          </p:cNvPr>
          <p:cNvSpPr/>
          <p:nvPr/>
        </p:nvSpPr>
        <p:spPr>
          <a:xfrm>
            <a:off x="2789624" y="2362143"/>
            <a:ext cx="1774989" cy="3346619"/>
          </a:xfrm>
          <a:prstGeom prst="roundRect">
            <a:avLst>
              <a:gd name="adj" fmla="val 7112"/>
            </a:avLst>
          </a:prstGeom>
          <a:solidFill>
            <a:srgbClr val="F4FE77">
              <a:alpha val="5019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cxnSp>
        <p:nvCxnSpPr>
          <p:cNvPr id="85" name="Gerade Verbindung 84">
            <a:extLst>
              <a:ext uri="{FF2B5EF4-FFF2-40B4-BE49-F238E27FC236}">
                <a16:creationId xmlns:a16="http://schemas.microsoft.com/office/drawing/2014/main" id="{C30B3FF8-5CC2-D0FE-13CC-7058E28FEA0A}"/>
              </a:ext>
            </a:extLst>
          </p:cNvPr>
          <p:cNvCxnSpPr>
            <a:cxnSpLocks/>
          </p:cNvCxnSpPr>
          <p:nvPr/>
        </p:nvCxnSpPr>
        <p:spPr>
          <a:xfrm flipH="1">
            <a:off x="4396475" y="4744431"/>
            <a:ext cx="9476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805422B-B6DC-6FF6-6E35-E4A08EB0D8FD}"/>
              </a:ext>
            </a:extLst>
          </p:cNvPr>
          <p:cNvSpPr>
            <a:spLocks noGrp="1"/>
          </p:cNvSpPr>
          <p:nvPr>
            <p:ph type="title"/>
          </p:nvPr>
        </p:nvSpPr>
        <p:spPr>
          <a:xfrm>
            <a:off x="648000" y="396987"/>
            <a:ext cx="10896000" cy="1296000"/>
          </a:xfrm>
        </p:spPr>
        <p:txBody>
          <a:bodyPr/>
          <a:lstStyle/>
          <a:p>
            <a:r>
              <a:rPr lang="de-DE" dirty="0">
                <a:latin typeface="+mn-lt"/>
              </a:rPr>
              <a:t>Prospektive Studie zur Untererfassung des Alkoholkonsums: Folgen für die Klassifizierung</a:t>
            </a:r>
          </a:p>
        </p:txBody>
      </p:sp>
      <p:sp>
        <p:nvSpPr>
          <p:cNvPr id="4" name="Textplatzhalter 3">
            <a:extLst>
              <a:ext uri="{FF2B5EF4-FFF2-40B4-BE49-F238E27FC236}">
                <a16:creationId xmlns:a16="http://schemas.microsoft.com/office/drawing/2014/main" id="{BB7BE720-2FF9-9AC4-DC05-8292548301A0}"/>
              </a:ext>
            </a:extLst>
          </p:cNvPr>
          <p:cNvSpPr>
            <a:spLocks noGrp="1"/>
          </p:cNvSpPr>
          <p:nvPr>
            <p:ph type="body" sz="quarter" idx="15"/>
          </p:nvPr>
        </p:nvSpPr>
        <p:spPr>
          <a:xfrm>
            <a:off x="647701" y="6038850"/>
            <a:ext cx="7509916" cy="706438"/>
          </a:xfrm>
        </p:spPr>
        <p:txBody>
          <a:bodyPr/>
          <a:lstStyle/>
          <a:p>
            <a:r>
              <a:rPr lang="de-DE" i="1"/>
              <a:t>Grafiken von Novo Nordisk nach Daten von Bech K. </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PEth</a:t>
            </a:r>
            <a:r>
              <a:rPr lang="de-DE"/>
              <a:t>, </a:t>
            </a:r>
            <a:r>
              <a:rPr lang="de-DE" err="1"/>
              <a:t>Phosphatidylethanol</a:t>
            </a:r>
            <a:r>
              <a:rPr lang="de-DE"/>
              <a:t>.</a:t>
            </a:r>
          </a:p>
        </p:txBody>
      </p:sp>
      <p:sp>
        <p:nvSpPr>
          <p:cNvPr id="5" name="Textplatzhalter 4">
            <a:extLst>
              <a:ext uri="{FF2B5EF4-FFF2-40B4-BE49-F238E27FC236}">
                <a16:creationId xmlns:a16="http://schemas.microsoft.com/office/drawing/2014/main" id="{90A7108F-4698-586E-7F33-00DB4154B034}"/>
              </a:ext>
            </a:extLst>
          </p:cNvPr>
          <p:cNvSpPr>
            <a:spLocks noGrp="1"/>
          </p:cNvSpPr>
          <p:nvPr>
            <p:ph type="body" sz="quarter" idx="17"/>
          </p:nvPr>
        </p:nvSpPr>
        <p:spPr>
          <a:xfrm>
            <a:off x="9102940" y="6421288"/>
            <a:ext cx="2441358" cy="324000"/>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sp>
        <p:nvSpPr>
          <p:cNvPr id="3" name="Abgerundetes Rechteck 4">
            <a:extLst>
              <a:ext uri="{FF2B5EF4-FFF2-40B4-BE49-F238E27FC236}">
                <a16:creationId xmlns:a16="http://schemas.microsoft.com/office/drawing/2014/main" id="{05025C1A-7992-A21A-F0B7-7EC9D343A256}"/>
              </a:ext>
            </a:extLst>
          </p:cNvPr>
          <p:cNvSpPr/>
          <p:nvPr/>
        </p:nvSpPr>
        <p:spPr>
          <a:xfrm>
            <a:off x="1564523" y="2843016"/>
            <a:ext cx="1018889" cy="2384876"/>
          </a:xfrm>
          <a:prstGeom prst="roundRect">
            <a:avLst>
              <a:gd name="adj" fmla="val 7112"/>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sp>
        <p:nvSpPr>
          <p:cNvPr id="11" name="Abgerundetes Rechteck 4">
            <a:extLst>
              <a:ext uri="{FF2B5EF4-FFF2-40B4-BE49-F238E27FC236}">
                <a16:creationId xmlns:a16="http://schemas.microsoft.com/office/drawing/2014/main" id="{8A4A5636-5EEF-687B-0B97-E43E9834A384}"/>
              </a:ext>
            </a:extLst>
          </p:cNvPr>
          <p:cNvSpPr/>
          <p:nvPr/>
        </p:nvSpPr>
        <p:spPr>
          <a:xfrm>
            <a:off x="7697460" y="2362143"/>
            <a:ext cx="1774989" cy="3346619"/>
          </a:xfrm>
          <a:prstGeom prst="roundRect">
            <a:avLst>
              <a:gd name="adj" fmla="val 7112"/>
            </a:avLst>
          </a:prstGeom>
          <a:solidFill>
            <a:srgbClr val="F60B0F">
              <a:alpha val="5019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grpSp>
        <p:nvGrpSpPr>
          <p:cNvPr id="17" name="Gruppieren 16">
            <a:extLst>
              <a:ext uri="{FF2B5EF4-FFF2-40B4-BE49-F238E27FC236}">
                <a16:creationId xmlns:a16="http://schemas.microsoft.com/office/drawing/2014/main" id="{98C9C553-380B-6634-B394-595426A8BF8D}"/>
              </a:ext>
            </a:extLst>
          </p:cNvPr>
          <p:cNvGrpSpPr/>
          <p:nvPr/>
        </p:nvGrpSpPr>
        <p:grpSpPr>
          <a:xfrm>
            <a:off x="1791054" y="2389591"/>
            <a:ext cx="594735" cy="329503"/>
            <a:chOff x="388924" y="1338069"/>
            <a:chExt cx="1650442" cy="914400"/>
          </a:xfrm>
        </p:grpSpPr>
        <p:pic>
          <p:nvPicPr>
            <p:cNvPr id="14" name="Grafik 13" descr="Weiblich mit einfarbiger Füllung">
              <a:extLst>
                <a:ext uri="{FF2B5EF4-FFF2-40B4-BE49-F238E27FC236}">
                  <a16:creationId xmlns:a16="http://schemas.microsoft.com/office/drawing/2014/main" id="{2EFDC9E2-50FD-8280-DCFF-451CB93D5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924" y="1338069"/>
              <a:ext cx="914400" cy="914400"/>
            </a:xfrm>
            <a:prstGeom prst="rect">
              <a:avLst/>
            </a:prstGeom>
          </p:spPr>
        </p:pic>
        <p:pic>
          <p:nvPicPr>
            <p:cNvPr id="16" name="Grafik 15" descr="Männlich mit einfarbiger Füllung">
              <a:extLst>
                <a:ext uri="{FF2B5EF4-FFF2-40B4-BE49-F238E27FC236}">
                  <a16:creationId xmlns:a16="http://schemas.microsoft.com/office/drawing/2014/main" id="{D4524D93-C1C2-67DD-5F30-C2B536EC60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966" y="1338069"/>
              <a:ext cx="914400" cy="914400"/>
            </a:xfrm>
            <a:prstGeom prst="rect">
              <a:avLst/>
            </a:prstGeom>
          </p:spPr>
        </p:pic>
      </p:grpSp>
      <p:sp>
        <p:nvSpPr>
          <p:cNvPr id="18" name="Textfeld 17">
            <a:extLst>
              <a:ext uri="{FF2B5EF4-FFF2-40B4-BE49-F238E27FC236}">
                <a16:creationId xmlns:a16="http://schemas.microsoft.com/office/drawing/2014/main" id="{640BE04A-6E4D-21B6-D820-99A28B85DC3F}"/>
              </a:ext>
            </a:extLst>
          </p:cNvPr>
          <p:cNvSpPr txBox="1"/>
          <p:nvPr/>
        </p:nvSpPr>
        <p:spPr>
          <a:xfrm rot="16200000">
            <a:off x="1604277" y="4818742"/>
            <a:ext cx="285143" cy="206788"/>
          </a:xfrm>
          <a:prstGeom prst="rect">
            <a:avLst/>
          </a:prstGeom>
          <a:noFill/>
        </p:spPr>
        <p:txBody>
          <a:bodyPr wrap="none" lIns="0" tIns="0" rIns="0" bIns="0" rtlCol="0" anchor="b">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ea typeface="+mn-ea"/>
                <a:cs typeface="+mn-cs"/>
              </a:rPr>
              <a:t>PEth</a:t>
            </a:r>
          </a:p>
        </p:txBody>
      </p:sp>
      <p:sp>
        <p:nvSpPr>
          <p:cNvPr id="19" name="Textfeld 18">
            <a:extLst>
              <a:ext uri="{FF2B5EF4-FFF2-40B4-BE49-F238E27FC236}">
                <a16:creationId xmlns:a16="http://schemas.microsoft.com/office/drawing/2014/main" id="{363488D9-B4E7-12E2-2CDB-71864BF4364E}"/>
              </a:ext>
            </a:extLst>
          </p:cNvPr>
          <p:cNvSpPr txBox="1"/>
          <p:nvPr/>
        </p:nvSpPr>
        <p:spPr>
          <a:xfrm rot="16200000">
            <a:off x="1485177" y="4159519"/>
            <a:ext cx="523348" cy="206851"/>
          </a:xfrm>
          <a:prstGeom prst="rect">
            <a:avLst/>
          </a:prstGeom>
          <a:noFill/>
        </p:spPr>
        <p:txBody>
          <a:bodyPr wrap="none" lIns="0" tIns="0" rIns="0" bIns="0" rtlCol="0" anchor="b">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ea typeface="+mn-ea"/>
                <a:cs typeface="+mn-cs"/>
              </a:rPr>
              <a:t>AUDIT-C</a:t>
            </a:r>
          </a:p>
        </p:txBody>
      </p:sp>
      <p:sp>
        <p:nvSpPr>
          <p:cNvPr id="20" name="Textfeld 19">
            <a:extLst>
              <a:ext uri="{FF2B5EF4-FFF2-40B4-BE49-F238E27FC236}">
                <a16:creationId xmlns:a16="http://schemas.microsoft.com/office/drawing/2014/main" id="{7B42BFE4-876C-7DB5-A574-69F4115A9040}"/>
              </a:ext>
            </a:extLst>
          </p:cNvPr>
          <p:cNvSpPr txBox="1"/>
          <p:nvPr/>
        </p:nvSpPr>
        <p:spPr>
          <a:xfrm rot="16200000">
            <a:off x="1340044" y="3248016"/>
            <a:ext cx="813621" cy="206851"/>
          </a:xfrm>
          <a:prstGeom prst="rect">
            <a:avLst/>
          </a:prstGeom>
          <a:noFill/>
        </p:spPr>
        <p:txBody>
          <a:bodyPr wrap="none" lIns="0" tIns="0" rIns="0" bIns="0" rtlCol="0" anchor="b">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1965"/>
                </a:solidFill>
                <a:effectLst/>
                <a:uLnTx/>
                <a:uFillTx/>
                <a:ea typeface="+mn-ea"/>
                <a:cs typeface="+mn-cs"/>
              </a:rPr>
              <a:t>Selbstbericht</a:t>
            </a:r>
          </a:p>
        </p:txBody>
      </p:sp>
      <p:sp>
        <p:nvSpPr>
          <p:cNvPr id="23" name="Abgerundetes Rechteck 4">
            <a:extLst>
              <a:ext uri="{FF2B5EF4-FFF2-40B4-BE49-F238E27FC236}">
                <a16:creationId xmlns:a16="http://schemas.microsoft.com/office/drawing/2014/main" id="{EC0C3DD7-9161-2146-0432-ACA04D8FD952}"/>
              </a:ext>
            </a:extLst>
          </p:cNvPr>
          <p:cNvSpPr/>
          <p:nvPr/>
        </p:nvSpPr>
        <p:spPr>
          <a:xfrm>
            <a:off x="5022773" y="1696020"/>
            <a:ext cx="2185726" cy="440404"/>
          </a:xfrm>
          <a:prstGeom prst="roundRect">
            <a:avLst>
              <a:gd name="adj" fmla="val 7112"/>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err="1">
                <a:ln>
                  <a:noFill/>
                </a:ln>
                <a:solidFill>
                  <a:srgbClr val="001965"/>
                </a:solidFill>
                <a:effectLst/>
                <a:uLnTx/>
                <a:uFillTx/>
                <a:ea typeface="Apis For Office" panose="020B0504010101010104" pitchFamily="34" charset="0"/>
                <a:cs typeface="Apis For Office" panose="020B0504010101010104" pitchFamily="34" charset="0"/>
              </a:rPr>
              <a:t>Steatotische</a:t>
            </a:r>
            <a:r>
              <a:rPr kumimoji="0" lang="de-DE" sz="11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 Lebererkrankung</a:t>
            </a:r>
            <a:br>
              <a:rPr kumimoji="0" lang="de-DE" sz="11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br>
            <a:r>
              <a:rPr kumimoji="0" lang="de-DE" sz="11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n=2.042</a:t>
            </a:r>
          </a:p>
        </p:txBody>
      </p:sp>
      <p:sp>
        <p:nvSpPr>
          <p:cNvPr id="31" name="Abgerundetes Rechteck 4">
            <a:extLst>
              <a:ext uri="{FF2B5EF4-FFF2-40B4-BE49-F238E27FC236}">
                <a16:creationId xmlns:a16="http://schemas.microsoft.com/office/drawing/2014/main" id="{CA0F7C95-C1CF-558A-22E6-EA28029D2620}"/>
              </a:ext>
            </a:extLst>
          </p:cNvPr>
          <p:cNvSpPr/>
          <p:nvPr/>
        </p:nvSpPr>
        <p:spPr>
          <a:xfrm>
            <a:off x="2786140" y="5489472"/>
            <a:ext cx="1774989" cy="422915"/>
          </a:xfrm>
          <a:prstGeom prst="roundRect">
            <a:avLst>
              <a:gd name="adj" fmla="val 7112"/>
            </a:avLst>
          </a:prstGeom>
          <a:solidFill>
            <a:srgbClr val="F4FE77"/>
          </a:solidFill>
          <a:ln w="12700">
            <a:solidFill>
              <a:srgbClr val="E8E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MASLD</a:t>
            </a:r>
          </a:p>
        </p:txBody>
      </p:sp>
      <p:sp>
        <p:nvSpPr>
          <p:cNvPr id="32" name="Abgerundetes Rechteck 4">
            <a:extLst>
              <a:ext uri="{FF2B5EF4-FFF2-40B4-BE49-F238E27FC236}">
                <a16:creationId xmlns:a16="http://schemas.microsoft.com/office/drawing/2014/main" id="{0400C6C8-AF1B-14B9-8AC5-A3C8A6877E9A}"/>
              </a:ext>
            </a:extLst>
          </p:cNvPr>
          <p:cNvSpPr/>
          <p:nvPr/>
        </p:nvSpPr>
        <p:spPr>
          <a:xfrm>
            <a:off x="5243542" y="5489471"/>
            <a:ext cx="1774989" cy="422915"/>
          </a:xfrm>
          <a:prstGeom prst="roundRect">
            <a:avLst>
              <a:gd name="adj" fmla="val 7112"/>
            </a:avLst>
          </a:prstGeom>
          <a:solidFill>
            <a:srgbClr val="FFDD58"/>
          </a:solidFill>
          <a:ln w="12700">
            <a:solidFill>
              <a:srgbClr val="E1C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err="1">
                <a:ln>
                  <a:noFill/>
                </a:ln>
                <a:solidFill>
                  <a:srgbClr val="001965"/>
                </a:solidFill>
                <a:effectLst/>
                <a:uLnTx/>
                <a:uFillTx/>
                <a:ea typeface="Apis For Office" panose="020B0504010101010104" pitchFamily="34" charset="0"/>
                <a:cs typeface="Apis For Office" panose="020B0504010101010104" pitchFamily="34" charset="0"/>
              </a:rPr>
              <a:t>MetALD</a:t>
            </a:r>
            <a:endParaRPr kumimoji="0" lang="de-DE" sz="1800" b="1"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sp>
        <p:nvSpPr>
          <p:cNvPr id="33" name="Abgerundetes Rechteck 4">
            <a:extLst>
              <a:ext uri="{FF2B5EF4-FFF2-40B4-BE49-F238E27FC236}">
                <a16:creationId xmlns:a16="http://schemas.microsoft.com/office/drawing/2014/main" id="{DD5FB19C-91F7-AF23-93E7-5BF70DEF0866}"/>
              </a:ext>
            </a:extLst>
          </p:cNvPr>
          <p:cNvSpPr/>
          <p:nvPr/>
        </p:nvSpPr>
        <p:spPr>
          <a:xfrm>
            <a:off x="7697460" y="5489470"/>
            <a:ext cx="1774989" cy="422915"/>
          </a:xfrm>
          <a:prstGeom prst="roundRect">
            <a:avLst>
              <a:gd name="adj" fmla="val 7112"/>
            </a:avLst>
          </a:prstGeom>
          <a:solidFill>
            <a:srgbClr val="FC645D"/>
          </a:solidFill>
          <a:ln w="12700">
            <a:solidFill>
              <a:srgbClr val="C10B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t>ALD</a:t>
            </a:r>
          </a:p>
        </p:txBody>
      </p:sp>
      <p:grpSp>
        <p:nvGrpSpPr>
          <p:cNvPr id="52" name="Gruppieren 51">
            <a:extLst>
              <a:ext uri="{FF2B5EF4-FFF2-40B4-BE49-F238E27FC236}">
                <a16:creationId xmlns:a16="http://schemas.microsoft.com/office/drawing/2014/main" id="{07EA413E-A071-5B7A-DA78-0D860CB71488}"/>
              </a:ext>
            </a:extLst>
          </p:cNvPr>
          <p:cNvGrpSpPr/>
          <p:nvPr/>
        </p:nvGrpSpPr>
        <p:grpSpPr>
          <a:xfrm>
            <a:off x="5402119" y="2580983"/>
            <a:ext cx="1585581" cy="2828019"/>
            <a:chOff x="2274607" y="2396327"/>
            <a:chExt cx="1585581" cy="2828019"/>
          </a:xfrm>
        </p:grpSpPr>
        <p:sp>
          <p:nvSpPr>
            <p:cNvPr id="53" name="Abgerundetes Rechteck 4">
              <a:extLst>
                <a:ext uri="{FF2B5EF4-FFF2-40B4-BE49-F238E27FC236}">
                  <a16:creationId xmlns:a16="http://schemas.microsoft.com/office/drawing/2014/main" id="{62FF55B3-8913-8868-A361-BEB8CC1B197B}"/>
                </a:ext>
              </a:extLst>
            </p:cNvPr>
            <p:cNvSpPr/>
            <p:nvPr/>
          </p:nvSpPr>
          <p:spPr>
            <a:xfrm>
              <a:off x="2567487" y="2396327"/>
              <a:ext cx="836512" cy="330397"/>
            </a:xfrm>
            <a:prstGeom prst="roundRect">
              <a:avLst>
                <a:gd name="adj" fmla="val 7112"/>
              </a:avLst>
            </a:prstGeom>
            <a:solidFill>
              <a:srgbClr val="FFDD58"/>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20-49</a:t>
              </a:r>
              <a:b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b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30-59</a:t>
              </a:r>
            </a:p>
          </p:txBody>
        </p:sp>
        <p:sp>
          <p:nvSpPr>
            <p:cNvPr id="54" name="Abgerundetes Rechteck 4">
              <a:extLst>
                <a:ext uri="{FF2B5EF4-FFF2-40B4-BE49-F238E27FC236}">
                  <a16:creationId xmlns:a16="http://schemas.microsoft.com/office/drawing/2014/main" id="{3EE638E7-676F-32D4-B907-A8BE8DCA2C34}"/>
                </a:ext>
              </a:extLst>
            </p:cNvPr>
            <p:cNvSpPr/>
            <p:nvPr/>
          </p:nvSpPr>
          <p:spPr>
            <a:xfrm>
              <a:off x="2274607" y="3279335"/>
              <a:ext cx="476831" cy="330397"/>
            </a:xfrm>
            <a:prstGeom prst="roundRect">
              <a:avLst>
                <a:gd name="adj" fmla="val 7112"/>
              </a:avLst>
            </a:prstGeom>
            <a:solidFill>
              <a:srgbClr val="FFDD58"/>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&lt;4</a:t>
              </a:r>
            </a:p>
          </p:txBody>
        </p:sp>
        <p:sp>
          <p:nvSpPr>
            <p:cNvPr id="55" name="Abgerundetes Rechteck 4">
              <a:extLst>
                <a:ext uri="{FF2B5EF4-FFF2-40B4-BE49-F238E27FC236}">
                  <a16:creationId xmlns:a16="http://schemas.microsoft.com/office/drawing/2014/main" id="{9EFC9222-7830-AA93-ED2F-0F068D55874A}"/>
                </a:ext>
              </a:extLst>
            </p:cNvPr>
            <p:cNvSpPr/>
            <p:nvPr/>
          </p:nvSpPr>
          <p:spPr>
            <a:xfrm>
              <a:off x="2751438" y="3279335"/>
              <a:ext cx="476831" cy="330397"/>
            </a:xfrm>
            <a:prstGeom prst="roundRect">
              <a:avLst>
                <a:gd name="adj" fmla="val 7112"/>
              </a:avLst>
            </a:prstGeom>
            <a:solidFill>
              <a:srgbClr val="FFDD58"/>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4-7</a:t>
              </a:r>
            </a:p>
          </p:txBody>
        </p:sp>
        <p:sp>
          <p:nvSpPr>
            <p:cNvPr id="56" name="Abgerundetes Rechteck 4">
              <a:extLst>
                <a:ext uri="{FF2B5EF4-FFF2-40B4-BE49-F238E27FC236}">
                  <a16:creationId xmlns:a16="http://schemas.microsoft.com/office/drawing/2014/main" id="{49063EE2-0C04-F995-643B-D5D08C8AFC29}"/>
                </a:ext>
              </a:extLst>
            </p:cNvPr>
            <p:cNvSpPr/>
            <p:nvPr/>
          </p:nvSpPr>
          <p:spPr>
            <a:xfrm>
              <a:off x="3228269" y="3279335"/>
              <a:ext cx="476831" cy="330397"/>
            </a:xfrm>
            <a:prstGeom prst="roundRect">
              <a:avLst>
                <a:gd name="adj" fmla="val 7112"/>
              </a:avLst>
            </a:prstGeom>
            <a:solidFill>
              <a:srgbClr val="FC645D"/>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t>≥8</a:t>
              </a:r>
            </a:p>
          </p:txBody>
        </p:sp>
        <p:sp>
          <p:nvSpPr>
            <p:cNvPr id="58" name="Abgerundetes Rechteck 4">
              <a:extLst>
                <a:ext uri="{FF2B5EF4-FFF2-40B4-BE49-F238E27FC236}">
                  <a16:creationId xmlns:a16="http://schemas.microsoft.com/office/drawing/2014/main" id="{B877938A-2289-DC53-E6D1-2BC8DA3CC26D}"/>
                </a:ext>
              </a:extLst>
            </p:cNvPr>
            <p:cNvSpPr/>
            <p:nvPr/>
          </p:nvSpPr>
          <p:spPr>
            <a:xfrm>
              <a:off x="2364420" y="4401720"/>
              <a:ext cx="612000" cy="330397"/>
            </a:xfrm>
            <a:prstGeom prst="roundRect">
              <a:avLst>
                <a:gd name="adj" fmla="val 7112"/>
              </a:avLst>
            </a:prstGeom>
            <a:solidFill>
              <a:srgbClr val="FFDD58"/>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&gt;200</a:t>
              </a:r>
            </a:p>
          </p:txBody>
        </p:sp>
        <p:sp>
          <p:nvSpPr>
            <p:cNvPr id="59" name="Abgerundetes Rechteck 4">
              <a:extLst>
                <a:ext uri="{FF2B5EF4-FFF2-40B4-BE49-F238E27FC236}">
                  <a16:creationId xmlns:a16="http://schemas.microsoft.com/office/drawing/2014/main" id="{5A5E37C8-494C-0D7C-16FB-D3B909001363}"/>
                </a:ext>
              </a:extLst>
            </p:cNvPr>
            <p:cNvSpPr/>
            <p:nvPr/>
          </p:nvSpPr>
          <p:spPr>
            <a:xfrm>
              <a:off x="2977426" y="4401720"/>
              <a:ext cx="612000" cy="330397"/>
            </a:xfrm>
            <a:prstGeom prst="roundRect">
              <a:avLst>
                <a:gd name="adj" fmla="val 7112"/>
              </a:avLst>
            </a:prstGeom>
            <a:solidFill>
              <a:srgbClr val="FC645D"/>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t>≥200</a:t>
              </a:r>
            </a:p>
          </p:txBody>
        </p:sp>
        <p:sp>
          <p:nvSpPr>
            <p:cNvPr id="60" name="Abgerundetes Rechteck 4">
              <a:extLst>
                <a:ext uri="{FF2B5EF4-FFF2-40B4-BE49-F238E27FC236}">
                  <a16:creationId xmlns:a16="http://schemas.microsoft.com/office/drawing/2014/main" id="{DFA97044-66B0-3A23-EE56-FC98C697E508}"/>
                </a:ext>
              </a:extLst>
            </p:cNvPr>
            <p:cNvSpPr/>
            <p:nvPr/>
          </p:nvSpPr>
          <p:spPr>
            <a:xfrm>
              <a:off x="3099815" y="4002660"/>
              <a:ext cx="760373" cy="176552"/>
            </a:xfrm>
            <a:prstGeom prst="roundRect">
              <a:avLst>
                <a:gd name="adj" fmla="val 5000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Neubewertung</a:t>
              </a:r>
            </a:p>
          </p:txBody>
        </p:sp>
        <p:cxnSp>
          <p:nvCxnSpPr>
            <p:cNvPr id="62" name="Gerade Verbindung mit Pfeil 61">
              <a:extLst>
                <a:ext uri="{FF2B5EF4-FFF2-40B4-BE49-F238E27FC236}">
                  <a16:creationId xmlns:a16="http://schemas.microsoft.com/office/drawing/2014/main" id="{1BECAEF3-5179-CC93-3E2A-54A4C584F885}"/>
                </a:ext>
              </a:extLst>
            </p:cNvPr>
            <p:cNvCxnSpPr>
              <a:cxnSpLocks/>
            </p:cNvCxnSpPr>
            <p:nvPr/>
          </p:nvCxnSpPr>
          <p:spPr>
            <a:xfrm>
              <a:off x="2989853" y="2726724"/>
              <a:ext cx="0" cy="47925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5165BBCF-C577-3AAB-C7B9-A317FF6E48B0}"/>
                </a:ext>
              </a:extLst>
            </p:cNvPr>
            <p:cNvCxnSpPr>
              <a:cxnSpLocks/>
            </p:cNvCxnSpPr>
            <p:nvPr/>
          </p:nvCxnSpPr>
          <p:spPr>
            <a:xfrm>
              <a:off x="2989853" y="3630765"/>
              <a:ext cx="0" cy="69590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29DCE801-F9C3-5DA5-96DC-57E2EEB20329}"/>
                </a:ext>
              </a:extLst>
            </p:cNvPr>
            <p:cNvCxnSpPr>
              <a:cxnSpLocks/>
            </p:cNvCxnSpPr>
            <p:nvPr/>
          </p:nvCxnSpPr>
          <p:spPr>
            <a:xfrm>
              <a:off x="2679721" y="4732117"/>
              <a:ext cx="0" cy="49222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FBA5C841-9714-04D6-3AF3-C246E826B076}"/>
                </a:ext>
              </a:extLst>
            </p:cNvPr>
            <p:cNvCxnSpPr>
              <a:cxnSpLocks/>
            </p:cNvCxnSpPr>
            <p:nvPr/>
          </p:nvCxnSpPr>
          <p:spPr>
            <a:xfrm>
              <a:off x="3630168" y="3609732"/>
              <a:ext cx="0" cy="34061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57F8CCAE-038B-41E2-BF9D-BDB5CA10F376}"/>
                </a:ext>
              </a:extLst>
            </p:cNvPr>
            <p:cNvCxnSpPr>
              <a:cxnSpLocks/>
            </p:cNvCxnSpPr>
            <p:nvPr/>
          </p:nvCxnSpPr>
          <p:spPr>
            <a:xfrm flipH="1">
              <a:off x="2993338" y="3940934"/>
              <a:ext cx="63146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93915463-F7AE-0593-9F1C-1868AD005691}"/>
                </a:ext>
              </a:extLst>
            </p:cNvPr>
            <p:cNvCxnSpPr>
              <a:cxnSpLocks/>
            </p:cNvCxnSpPr>
            <p:nvPr/>
          </p:nvCxnSpPr>
          <p:spPr>
            <a:xfrm>
              <a:off x="2369564" y="3609732"/>
              <a:ext cx="0" cy="34061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BF5D6A5D-432D-C165-BA3B-0D5993666C12}"/>
                </a:ext>
              </a:extLst>
            </p:cNvPr>
            <p:cNvCxnSpPr>
              <a:cxnSpLocks/>
            </p:cNvCxnSpPr>
            <p:nvPr/>
          </p:nvCxnSpPr>
          <p:spPr>
            <a:xfrm flipH="1">
              <a:off x="2361877" y="3940934"/>
              <a:ext cx="63146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7" name="Gruppieren 66">
            <a:extLst>
              <a:ext uri="{FF2B5EF4-FFF2-40B4-BE49-F238E27FC236}">
                <a16:creationId xmlns:a16="http://schemas.microsoft.com/office/drawing/2014/main" id="{68345105-B74D-F2F3-7E63-ED78AFADDD87}"/>
              </a:ext>
            </a:extLst>
          </p:cNvPr>
          <p:cNvGrpSpPr/>
          <p:nvPr/>
        </p:nvGrpSpPr>
        <p:grpSpPr>
          <a:xfrm>
            <a:off x="8157617" y="2580983"/>
            <a:ext cx="836512" cy="2828019"/>
            <a:chOff x="2567487" y="2396327"/>
            <a:chExt cx="836512" cy="2828019"/>
          </a:xfrm>
        </p:grpSpPr>
        <p:sp>
          <p:nvSpPr>
            <p:cNvPr id="68" name="Abgerundetes Rechteck 4">
              <a:extLst>
                <a:ext uri="{FF2B5EF4-FFF2-40B4-BE49-F238E27FC236}">
                  <a16:creationId xmlns:a16="http://schemas.microsoft.com/office/drawing/2014/main" id="{C7E0B420-84B8-12F6-8370-C792AF1800F2}"/>
                </a:ext>
              </a:extLst>
            </p:cNvPr>
            <p:cNvSpPr/>
            <p:nvPr/>
          </p:nvSpPr>
          <p:spPr>
            <a:xfrm>
              <a:off x="2567487" y="2396327"/>
              <a:ext cx="836512" cy="330397"/>
            </a:xfrm>
            <a:prstGeom prst="roundRect">
              <a:avLst>
                <a:gd name="adj" fmla="val 7112"/>
              </a:avLst>
            </a:prstGeom>
            <a:solidFill>
              <a:srgbClr val="FC645D"/>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t>≥50</a:t>
              </a:r>
              <a:br>
                <a:rPr kumimoji="0" lang="de-DE" sz="1000" b="0"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br>
              <a:r>
                <a:rPr kumimoji="0" lang="de-DE" sz="1000" b="0"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t>≥60</a:t>
              </a:r>
            </a:p>
          </p:txBody>
        </p:sp>
        <p:cxnSp>
          <p:nvCxnSpPr>
            <p:cNvPr id="77" name="Gerade Verbindung mit Pfeil 76">
              <a:extLst>
                <a:ext uri="{FF2B5EF4-FFF2-40B4-BE49-F238E27FC236}">
                  <a16:creationId xmlns:a16="http://schemas.microsoft.com/office/drawing/2014/main" id="{90D5120A-55E6-790A-97B3-1DC1F8F41D7E}"/>
                </a:ext>
              </a:extLst>
            </p:cNvPr>
            <p:cNvCxnSpPr>
              <a:cxnSpLocks/>
            </p:cNvCxnSpPr>
            <p:nvPr/>
          </p:nvCxnSpPr>
          <p:spPr>
            <a:xfrm>
              <a:off x="2989853" y="2838659"/>
              <a:ext cx="0" cy="2385687"/>
            </a:xfrm>
            <a:prstGeom prst="straightConnector1">
              <a:avLst/>
            </a:prstGeom>
            <a:ln w="28575">
              <a:solidFill>
                <a:srgbClr val="3B97DE"/>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4" name="Gerade Verbindung mit Pfeil 83">
            <a:extLst>
              <a:ext uri="{FF2B5EF4-FFF2-40B4-BE49-F238E27FC236}">
                <a16:creationId xmlns:a16="http://schemas.microsoft.com/office/drawing/2014/main" id="{A9649B50-4B9E-2E5D-4D02-18B54D6FCACD}"/>
              </a:ext>
            </a:extLst>
          </p:cNvPr>
          <p:cNvCxnSpPr>
            <a:cxnSpLocks/>
          </p:cNvCxnSpPr>
          <p:nvPr/>
        </p:nvCxnSpPr>
        <p:spPr>
          <a:xfrm>
            <a:off x="5344151" y="4744431"/>
            <a:ext cx="0" cy="66108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8" name="Abgerundetes Rechteck 4">
            <a:extLst>
              <a:ext uri="{FF2B5EF4-FFF2-40B4-BE49-F238E27FC236}">
                <a16:creationId xmlns:a16="http://schemas.microsoft.com/office/drawing/2014/main" id="{4E88316E-2EF9-82E9-90E7-874CE280A8B9}"/>
              </a:ext>
            </a:extLst>
          </p:cNvPr>
          <p:cNvSpPr/>
          <p:nvPr/>
        </p:nvSpPr>
        <p:spPr>
          <a:xfrm>
            <a:off x="4593655" y="5081283"/>
            <a:ext cx="750495" cy="199608"/>
          </a:xfrm>
          <a:prstGeom prst="roundRect">
            <a:avLst>
              <a:gd name="adj" fmla="val 5000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424242"/>
                </a:solidFill>
                <a:effectLst/>
                <a:uLnTx/>
                <a:uFillTx/>
                <a:ea typeface="+mn-ea"/>
                <a:cs typeface="+mn-cs"/>
              </a:rPr>
              <a:t>Neubewertung</a:t>
            </a:r>
            <a:endParaRPr kumimoji="0" lang="de-DE" sz="8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grpSp>
        <p:nvGrpSpPr>
          <p:cNvPr id="93" name="Gruppieren 92">
            <a:extLst>
              <a:ext uri="{FF2B5EF4-FFF2-40B4-BE49-F238E27FC236}">
                <a16:creationId xmlns:a16="http://schemas.microsoft.com/office/drawing/2014/main" id="{69119D27-48E9-C453-7E1F-9C87671300EE}"/>
              </a:ext>
            </a:extLst>
          </p:cNvPr>
          <p:cNvGrpSpPr/>
          <p:nvPr/>
        </p:nvGrpSpPr>
        <p:grpSpPr>
          <a:xfrm>
            <a:off x="6728089" y="4755535"/>
            <a:ext cx="1319068" cy="661088"/>
            <a:chOff x="3558560" y="4566918"/>
            <a:chExt cx="1319068" cy="661088"/>
          </a:xfrm>
        </p:grpSpPr>
        <p:cxnSp>
          <p:nvCxnSpPr>
            <p:cNvPr id="94" name="Gerade Verbindung mit Pfeil 93">
              <a:extLst>
                <a:ext uri="{FF2B5EF4-FFF2-40B4-BE49-F238E27FC236}">
                  <a16:creationId xmlns:a16="http://schemas.microsoft.com/office/drawing/2014/main" id="{F8218220-631D-4A2B-FF3E-5B0157234523}"/>
                </a:ext>
              </a:extLst>
            </p:cNvPr>
            <p:cNvCxnSpPr>
              <a:cxnSpLocks/>
            </p:cNvCxnSpPr>
            <p:nvPr/>
          </p:nvCxnSpPr>
          <p:spPr>
            <a:xfrm>
              <a:off x="4877628" y="4566918"/>
              <a:ext cx="0" cy="66108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2BADC8CF-75DD-D69D-77FB-EEC4F6EA2034}"/>
                </a:ext>
              </a:extLst>
            </p:cNvPr>
            <p:cNvCxnSpPr>
              <a:cxnSpLocks/>
            </p:cNvCxnSpPr>
            <p:nvPr/>
          </p:nvCxnSpPr>
          <p:spPr>
            <a:xfrm flipH="1">
              <a:off x="3558560" y="4566918"/>
              <a:ext cx="131906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6" name="Abgerundetes Rechteck 4">
              <a:extLst>
                <a:ext uri="{FF2B5EF4-FFF2-40B4-BE49-F238E27FC236}">
                  <a16:creationId xmlns:a16="http://schemas.microsoft.com/office/drawing/2014/main" id="{FF787C63-0748-D6E9-E534-55DBA3074A54}"/>
                </a:ext>
              </a:extLst>
            </p:cNvPr>
            <p:cNvSpPr/>
            <p:nvPr/>
          </p:nvSpPr>
          <p:spPr>
            <a:xfrm>
              <a:off x="4085522" y="4896628"/>
              <a:ext cx="784720" cy="195646"/>
            </a:xfrm>
            <a:prstGeom prst="roundRect">
              <a:avLst>
                <a:gd name="adj" fmla="val 5000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424242"/>
                  </a:solidFill>
                  <a:effectLst/>
                  <a:uLnTx/>
                  <a:uFillTx/>
                  <a:ea typeface="+mn-ea"/>
                  <a:cs typeface="+mn-cs"/>
                </a:rPr>
                <a:t>Neubewertung</a:t>
              </a:r>
              <a:endParaRPr kumimoji="0" lang="de-DE" sz="7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grpSp>
      <p:cxnSp>
        <p:nvCxnSpPr>
          <p:cNvPr id="100" name="Gerade Verbindung mit Pfeil 99">
            <a:extLst>
              <a:ext uri="{FF2B5EF4-FFF2-40B4-BE49-F238E27FC236}">
                <a16:creationId xmlns:a16="http://schemas.microsoft.com/office/drawing/2014/main" id="{4F5C9418-D30B-F5A8-B88D-53BC9AAD9ED1}"/>
              </a:ext>
            </a:extLst>
          </p:cNvPr>
          <p:cNvCxnSpPr>
            <a:cxnSpLocks/>
          </p:cNvCxnSpPr>
          <p:nvPr/>
        </p:nvCxnSpPr>
        <p:spPr>
          <a:xfrm>
            <a:off x="6113980" y="2155308"/>
            <a:ext cx="6870" cy="36000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B69CA190-A843-B5B4-DBC5-7B5FCF7A4A12}"/>
              </a:ext>
            </a:extLst>
          </p:cNvPr>
          <p:cNvCxnSpPr>
            <a:cxnSpLocks/>
          </p:cNvCxnSpPr>
          <p:nvPr/>
        </p:nvCxnSpPr>
        <p:spPr>
          <a:xfrm flipH="1">
            <a:off x="3673472" y="2239247"/>
            <a:ext cx="49024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8" name="Gruppieren 107">
            <a:extLst>
              <a:ext uri="{FF2B5EF4-FFF2-40B4-BE49-F238E27FC236}">
                <a16:creationId xmlns:a16="http://schemas.microsoft.com/office/drawing/2014/main" id="{2DC3E5BC-75B3-3E94-4B0E-069660016DEB}"/>
              </a:ext>
            </a:extLst>
          </p:cNvPr>
          <p:cNvGrpSpPr/>
          <p:nvPr/>
        </p:nvGrpSpPr>
        <p:grpSpPr>
          <a:xfrm>
            <a:off x="3677118" y="2231006"/>
            <a:ext cx="4898755" cy="276545"/>
            <a:chOff x="2985743" y="2129241"/>
            <a:chExt cx="4898755" cy="193654"/>
          </a:xfrm>
        </p:grpSpPr>
        <p:cxnSp>
          <p:nvCxnSpPr>
            <p:cNvPr id="102" name="Gerade Verbindung mit Pfeil 101">
              <a:extLst>
                <a:ext uri="{FF2B5EF4-FFF2-40B4-BE49-F238E27FC236}">
                  <a16:creationId xmlns:a16="http://schemas.microsoft.com/office/drawing/2014/main" id="{48A7BDF4-2F06-E005-F476-4081EF22A41D}"/>
                </a:ext>
              </a:extLst>
            </p:cNvPr>
            <p:cNvCxnSpPr>
              <a:cxnSpLocks/>
            </p:cNvCxnSpPr>
            <p:nvPr/>
          </p:nvCxnSpPr>
          <p:spPr>
            <a:xfrm>
              <a:off x="7884498" y="2129241"/>
              <a:ext cx="0" cy="19365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a:extLst>
                <a:ext uri="{FF2B5EF4-FFF2-40B4-BE49-F238E27FC236}">
                  <a16:creationId xmlns:a16="http://schemas.microsoft.com/office/drawing/2014/main" id="{4EBCD3DC-8A3F-A28F-CE73-BCAB7FB4165B}"/>
                </a:ext>
              </a:extLst>
            </p:cNvPr>
            <p:cNvCxnSpPr>
              <a:cxnSpLocks/>
            </p:cNvCxnSpPr>
            <p:nvPr/>
          </p:nvCxnSpPr>
          <p:spPr>
            <a:xfrm>
              <a:off x="2985743" y="2129241"/>
              <a:ext cx="0" cy="19365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14" name="Oval 113">
            <a:extLst>
              <a:ext uri="{FF2B5EF4-FFF2-40B4-BE49-F238E27FC236}">
                <a16:creationId xmlns:a16="http://schemas.microsoft.com/office/drawing/2014/main" id="{5A8EF014-69E9-3193-34D4-32D852308B07}"/>
              </a:ext>
            </a:extLst>
          </p:cNvPr>
          <p:cNvSpPr/>
          <p:nvPr/>
        </p:nvSpPr>
        <p:spPr>
          <a:xfrm rot="5400000">
            <a:off x="8310672" y="2228539"/>
            <a:ext cx="547746" cy="1036790"/>
          </a:xfrm>
          <a:prstGeom prst="ellipse">
            <a:avLst/>
          </a:prstGeom>
          <a:noFill/>
          <a:ln w="28575">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ea typeface="+mn-ea"/>
              <a:cs typeface="+mn-cs"/>
            </a:endParaRPr>
          </a:p>
        </p:txBody>
      </p:sp>
      <p:cxnSp>
        <p:nvCxnSpPr>
          <p:cNvPr id="116" name="Gerade Verbindung 115">
            <a:extLst>
              <a:ext uri="{FF2B5EF4-FFF2-40B4-BE49-F238E27FC236}">
                <a16:creationId xmlns:a16="http://schemas.microsoft.com/office/drawing/2014/main" id="{6911E976-DE7B-92ED-DB9B-6B1E02FDD001}"/>
              </a:ext>
            </a:extLst>
          </p:cNvPr>
          <p:cNvCxnSpPr>
            <a:cxnSpLocks/>
          </p:cNvCxnSpPr>
          <p:nvPr/>
        </p:nvCxnSpPr>
        <p:spPr>
          <a:xfrm>
            <a:off x="8579673" y="2917808"/>
            <a:ext cx="0" cy="1105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Gerade Verbindung mit Pfeil 118">
            <a:extLst>
              <a:ext uri="{FF2B5EF4-FFF2-40B4-BE49-F238E27FC236}">
                <a16:creationId xmlns:a16="http://schemas.microsoft.com/office/drawing/2014/main" id="{9F7C0E14-9915-6CBE-22B7-2287D8F06F20}"/>
              </a:ext>
            </a:extLst>
          </p:cNvPr>
          <p:cNvCxnSpPr>
            <a:cxnSpLocks/>
          </p:cNvCxnSpPr>
          <p:nvPr/>
        </p:nvCxnSpPr>
        <p:spPr>
          <a:xfrm>
            <a:off x="2691379" y="5708762"/>
            <a:ext cx="370899" cy="0"/>
          </a:xfrm>
          <a:prstGeom prst="straightConnector1">
            <a:avLst/>
          </a:prstGeom>
          <a:ln w="28575">
            <a:solidFill>
              <a:srgbClr val="3B97DE"/>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Gerade Verbindung 120">
            <a:extLst>
              <a:ext uri="{FF2B5EF4-FFF2-40B4-BE49-F238E27FC236}">
                <a16:creationId xmlns:a16="http://schemas.microsoft.com/office/drawing/2014/main" id="{D8648200-89B4-AFCB-4AB0-60280B639FCB}"/>
              </a:ext>
            </a:extLst>
          </p:cNvPr>
          <p:cNvCxnSpPr>
            <a:cxnSpLocks/>
          </p:cNvCxnSpPr>
          <p:nvPr/>
        </p:nvCxnSpPr>
        <p:spPr>
          <a:xfrm>
            <a:off x="2679134" y="3085985"/>
            <a:ext cx="12588" cy="2636635"/>
          </a:xfrm>
          <a:prstGeom prst="line">
            <a:avLst/>
          </a:prstGeom>
          <a:ln w="28575">
            <a:solidFill>
              <a:srgbClr val="3B97DE"/>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103EEF8F-C41A-7CEB-4464-1C42ED1478B5}"/>
              </a:ext>
            </a:extLst>
          </p:cNvPr>
          <p:cNvCxnSpPr>
            <a:cxnSpLocks/>
          </p:cNvCxnSpPr>
          <p:nvPr/>
        </p:nvCxnSpPr>
        <p:spPr>
          <a:xfrm flipH="1">
            <a:off x="2681990" y="3101225"/>
            <a:ext cx="532891" cy="0"/>
          </a:xfrm>
          <a:prstGeom prst="line">
            <a:avLst/>
          </a:prstGeom>
          <a:ln w="28575">
            <a:solidFill>
              <a:srgbClr val="3B97DE"/>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02D73846-1674-E7FC-AB2B-976CBA3C446D}"/>
              </a:ext>
            </a:extLst>
          </p:cNvPr>
          <p:cNvGrpSpPr>
            <a:grpSpLocks noChangeAspect="1"/>
          </p:cNvGrpSpPr>
          <p:nvPr/>
        </p:nvGrpSpPr>
        <p:grpSpPr>
          <a:xfrm>
            <a:off x="1800679" y="3904249"/>
            <a:ext cx="654412" cy="588628"/>
            <a:chOff x="1778084" y="1720542"/>
            <a:chExt cx="1150218" cy="1034593"/>
          </a:xfrm>
        </p:grpSpPr>
        <p:pic>
          <p:nvPicPr>
            <p:cNvPr id="7" name="Grafik 6" descr="Klemmbrett mit einfarbiger Füllung">
              <a:extLst>
                <a:ext uri="{FF2B5EF4-FFF2-40B4-BE49-F238E27FC236}">
                  <a16:creationId xmlns:a16="http://schemas.microsoft.com/office/drawing/2014/main" id="{3EB59868-0590-8D02-AD9C-614867B25F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1986" y="1720542"/>
              <a:ext cx="756316" cy="756316"/>
            </a:xfrm>
            <a:prstGeom prst="rect">
              <a:avLst/>
            </a:prstGeom>
          </p:spPr>
        </p:pic>
        <p:pic>
          <p:nvPicPr>
            <p:cNvPr id="13" name="Grafik 12" descr="Benutzer mit einfarbiger Füllung">
              <a:extLst>
                <a:ext uri="{FF2B5EF4-FFF2-40B4-BE49-F238E27FC236}">
                  <a16:creationId xmlns:a16="http://schemas.microsoft.com/office/drawing/2014/main" id="{0C201562-049D-AF23-E3BF-38D2C2822A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78084" y="1840735"/>
              <a:ext cx="914400" cy="914400"/>
            </a:xfrm>
            <a:prstGeom prst="rect">
              <a:avLst/>
            </a:prstGeom>
          </p:spPr>
        </p:pic>
      </p:grpSp>
      <p:grpSp>
        <p:nvGrpSpPr>
          <p:cNvPr id="78" name="Gruppieren 77">
            <a:extLst>
              <a:ext uri="{FF2B5EF4-FFF2-40B4-BE49-F238E27FC236}">
                <a16:creationId xmlns:a16="http://schemas.microsoft.com/office/drawing/2014/main" id="{3BADDE8B-8171-4CCF-040F-2DC2FDCF0B84}"/>
              </a:ext>
            </a:extLst>
          </p:cNvPr>
          <p:cNvGrpSpPr>
            <a:grpSpLocks noChangeAspect="1"/>
          </p:cNvGrpSpPr>
          <p:nvPr/>
        </p:nvGrpSpPr>
        <p:grpSpPr>
          <a:xfrm>
            <a:off x="1907253" y="3129386"/>
            <a:ext cx="536544" cy="384059"/>
            <a:chOff x="10274332" y="2747659"/>
            <a:chExt cx="971467" cy="695381"/>
          </a:xfrm>
          <a:solidFill>
            <a:srgbClr val="001965"/>
          </a:solidFill>
        </p:grpSpPr>
        <p:sp>
          <p:nvSpPr>
            <p:cNvPr id="71" name="Freihandform: Form 70">
              <a:extLst>
                <a:ext uri="{FF2B5EF4-FFF2-40B4-BE49-F238E27FC236}">
                  <a16:creationId xmlns:a16="http://schemas.microsoft.com/office/drawing/2014/main" id="{D4300F6F-D91F-129C-07AD-4B4CB554949F}"/>
                </a:ext>
              </a:extLst>
            </p:cNvPr>
            <p:cNvSpPr/>
            <p:nvPr/>
          </p:nvSpPr>
          <p:spPr>
            <a:xfrm>
              <a:off x="10521982" y="3071565"/>
              <a:ext cx="476250" cy="371475"/>
            </a:xfrm>
            <a:custGeom>
              <a:avLst/>
              <a:gdLst>
                <a:gd name="connsiteX0" fmla="*/ 447675 w 476250"/>
                <a:gd name="connsiteY0" fmla="*/ 0 h 371475"/>
                <a:gd name="connsiteX1" fmla="*/ 28575 w 476250"/>
                <a:gd name="connsiteY1" fmla="*/ 0 h 371475"/>
                <a:gd name="connsiteX2" fmla="*/ 0 w 476250"/>
                <a:gd name="connsiteY2" fmla="*/ 28575 h 371475"/>
                <a:gd name="connsiteX3" fmla="*/ 28575 w 476250"/>
                <a:gd name="connsiteY3" fmla="*/ 57150 h 371475"/>
                <a:gd name="connsiteX4" fmla="*/ 209550 w 476250"/>
                <a:gd name="connsiteY4" fmla="*/ 57150 h 371475"/>
                <a:gd name="connsiteX5" fmla="*/ 209550 w 476250"/>
                <a:gd name="connsiteY5" fmla="*/ 314325 h 371475"/>
                <a:gd name="connsiteX6" fmla="*/ 152400 w 476250"/>
                <a:gd name="connsiteY6" fmla="*/ 314325 h 371475"/>
                <a:gd name="connsiteX7" fmla="*/ 152400 w 476250"/>
                <a:gd name="connsiteY7" fmla="*/ 371475 h 371475"/>
                <a:gd name="connsiteX8" fmla="*/ 323850 w 476250"/>
                <a:gd name="connsiteY8" fmla="*/ 371475 h 371475"/>
                <a:gd name="connsiteX9" fmla="*/ 323850 w 476250"/>
                <a:gd name="connsiteY9" fmla="*/ 314325 h 371475"/>
                <a:gd name="connsiteX10" fmla="*/ 266700 w 476250"/>
                <a:gd name="connsiteY10" fmla="*/ 314325 h 371475"/>
                <a:gd name="connsiteX11" fmla="*/ 266700 w 476250"/>
                <a:gd name="connsiteY11" fmla="*/ 57150 h 371475"/>
                <a:gd name="connsiteX12" fmla="*/ 447675 w 476250"/>
                <a:gd name="connsiteY12" fmla="*/ 57150 h 371475"/>
                <a:gd name="connsiteX13" fmla="*/ 476250 w 476250"/>
                <a:gd name="connsiteY13" fmla="*/ 28575 h 371475"/>
                <a:gd name="connsiteX14" fmla="*/ 447675 w 476250"/>
                <a:gd name="connsiteY14"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0" h="371475">
                  <a:moveTo>
                    <a:pt x="447675" y="0"/>
                  </a:moveTo>
                  <a:lnTo>
                    <a:pt x="28575" y="0"/>
                  </a:lnTo>
                  <a:cubicBezTo>
                    <a:pt x="12793" y="0"/>
                    <a:pt x="0" y="12793"/>
                    <a:pt x="0" y="28575"/>
                  </a:cubicBezTo>
                  <a:cubicBezTo>
                    <a:pt x="0" y="44357"/>
                    <a:pt x="12793" y="57150"/>
                    <a:pt x="28575" y="57150"/>
                  </a:cubicBezTo>
                  <a:lnTo>
                    <a:pt x="209550" y="57150"/>
                  </a:lnTo>
                  <a:lnTo>
                    <a:pt x="209550" y="314325"/>
                  </a:lnTo>
                  <a:lnTo>
                    <a:pt x="152400" y="314325"/>
                  </a:lnTo>
                  <a:lnTo>
                    <a:pt x="152400" y="371475"/>
                  </a:lnTo>
                  <a:lnTo>
                    <a:pt x="323850" y="371475"/>
                  </a:lnTo>
                  <a:lnTo>
                    <a:pt x="323850" y="314325"/>
                  </a:lnTo>
                  <a:lnTo>
                    <a:pt x="266700" y="314325"/>
                  </a:lnTo>
                  <a:lnTo>
                    <a:pt x="266700" y="57150"/>
                  </a:lnTo>
                  <a:lnTo>
                    <a:pt x="447675" y="57150"/>
                  </a:lnTo>
                  <a:cubicBezTo>
                    <a:pt x="463457" y="57150"/>
                    <a:pt x="476250" y="44357"/>
                    <a:pt x="476250" y="28575"/>
                  </a:cubicBezTo>
                  <a:cubicBezTo>
                    <a:pt x="476250" y="12793"/>
                    <a:pt x="463457" y="0"/>
                    <a:pt x="447675" y="0"/>
                  </a:cubicBezTo>
                  <a:close/>
                </a:path>
              </a:pathLst>
            </a:custGeom>
            <a:grpFill/>
            <a:ln w="9525"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9B7BC20D-AED8-F528-9E71-ED8C3D33E807}"/>
                </a:ext>
              </a:extLst>
            </p:cNvPr>
            <p:cNvSpPr/>
            <p:nvPr/>
          </p:nvSpPr>
          <p:spPr>
            <a:xfrm>
              <a:off x="10274332" y="2966790"/>
              <a:ext cx="266700" cy="476250"/>
            </a:xfrm>
            <a:custGeom>
              <a:avLst/>
              <a:gdLst>
                <a:gd name="connsiteX0" fmla="*/ 238125 w 266700"/>
                <a:gd name="connsiteY0" fmla="*/ 285750 h 476250"/>
                <a:gd name="connsiteX1" fmla="*/ 57150 w 266700"/>
                <a:gd name="connsiteY1" fmla="*/ 285750 h 476250"/>
                <a:gd name="connsiteX2" fmla="*/ 57150 w 266700"/>
                <a:gd name="connsiteY2" fmla="*/ 28575 h 476250"/>
                <a:gd name="connsiteX3" fmla="*/ 28575 w 266700"/>
                <a:gd name="connsiteY3" fmla="*/ 0 h 476250"/>
                <a:gd name="connsiteX4" fmla="*/ 0 w 266700"/>
                <a:gd name="connsiteY4" fmla="*/ 28575 h 476250"/>
                <a:gd name="connsiteX5" fmla="*/ 0 w 266700"/>
                <a:gd name="connsiteY5" fmla="*/ 314325 h 476250"/>
                <a:gd name="connsiteX6" fmla="*/ 28575 w 266700"/>
                <a:gd name="connsiteY6" fmla="*/ 342900 h 476250"/>
                <a:gd name="connsiteX7" fmla="*/ 104775 w 266700"/>
                <a:gd name="connsiteY7" fmla="*/ 342900 h 476250"/>
                <a:gd name="connsiteX8" fmla="*/ 104775 w 266700"/>
                <a:gd name="connsiteY8" fmla="*/ 419100 h 476250"/>
                <a:gd name="connsiteX9" fmla="*/ 47625 w 266700"/>
                <a:gd name="connsiteY9" fmla="*/ 419100 h 476250"/>
                <a:gd name="connsiteX10" fmla="*/ 47625 w 266700"/>
                <a:gd name="connsiteY10" fmla="*/ 476250 h 476250"/>
                <a:gd name="connsiteX11" fmla="*/ 219075 w 266700"/>
                <a:gd name="connsiteY11" fmla="*/ 476250 h 476250"/>
                <a:gd name="connsiteX12" fmla="*/ 219075 w 266700"/>
                <a:gd name="connsiteY12" fmla="*/ 419100 h 476250"/>
                <a:gd name="connsiteX13" fmla="*/ 161925 w 266700"/>
                <a:gd name="connsiteY13" fmla="*/ 419100 h 476250"/>
                <a:gd name="connsiteX14" fmla="*/ 161925 w 266700"/>
                <a:gd name="connsiteY14" fmla="*/ 342900 h 476250"/>
                <a:gd name="connsiteX15" fmla="*/ 238125 w 266700"/>
                <a:gd name="connsiteY15" fmla="*/ 342900 h 476250"/>
                <a:gd name="connsiteX16" fmla="*/ 266700 w 266700"/>
                <a:gd name="connsiteY16" fmla="*/ 314325 h 476250"/>
                <a:gd name="connsiteX17" fmla="*/ 238125 w 266700"/>
                <a:gd name="connsiteY17" fmla="*/ 2857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 h="476250">
                  <a:moveTo>
                    <a:pt x="238125" y="285750"/>
                  </a:moveTo>
                  <a:lnTo>
                    <a:pt x="57150" y="285750"/>
                  </a:lnTo>
                  <a:lnTo>
                    <a:pt x="57150" y="28575"/>
                  </a:lnTo>
                  <a:cubicBezTo>
                    <a:pt x="57150" y="12793"/>
                    <a:pt x="44357" y="0"/>
                    <a:pt x="28575" y="0"/>
                  </a:cubicBezTo>
                  <a:cubicBezTo>
                    <a:pt x="12793" y="0"/>
                    <a:pt x="0" y="12793"/>
                    <a:pt x="0" y="28575"/>
                  </a:cubicBezTo>
                  <a:lnTo>
                    <a:pt x="0" y="314325"/>
                  </a:lnTo>
                  <a:cubicBezTo>
                    <a:pt x="0" y="330107"/>
                    <a:pt x="12793" y="342900"/>
                    <a:pt x="28575" y="342900"/>
                  </a:cubicBezTo>
                  <a:lnTo>
                    <a:pt x="104775" y="342900"/>
                  </a:lnTo>
                  <a:lnTo>
                    <a:pt x="104775" y="419100"/>
                  </a:lnTo>
                  <a:lnTo>
                    <a:pt x="47625" y="419100"/>
                  </a:lnTo>
                  <a:lnTo>
                    <a:pt x="47625" y="476250"/>
                  </a:lnTo>
                  <a:lnTo>
                    <a:pt x="219075" y="476250"/>
                  </a:lnTo>
                  <a:lnTo>
                    <a:pt x="219075" y="419100"/>
                  </a:lnTo>
                  <a:lnTo>
                    <a:pt x="161925" y="419100"/>
                  </a:lnTo>
                  <a:lnTo>
                    <a:pt x="161925" y="342900"/>
                  </a:lnTo>
                  <a:lnTo>
                    <a:pt x="238125" y="342900"/>
                  </a:lnTo>
                  <a:cubicBezTo>
                    <a:pt x="253907" y="342900"/>
                    <a:pt x="266700" y="330107"/>
                    <a:pt x="266700" y="314325"/>
                  </a:cubicBezTo>
                  <a:cubicBezTo>
                    <a:pt x="266700" y="298543"/>
                    <a:pt x="253907" y="285750"/>
                    <a:pt x="238125" y="285750"/>
                  </a:cubicBezTo>
                  <a:close/>
                </a:path>
              </a:pathLst>
            </a:custGeom>
            <a:grpFill/>
            <a:ln w="9525" cap="flat">
              <a:no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F4130D43-D48C-F7BB-F3C6-FC5AF39A9C13}"/>
                </a:ext>
              </a:extLst>
            </p:cNvPr>
            <p:cNvSpPr/>
            <p:nvPr/>
          </p:nvSpPr>
          <p:spPr>
            <a:xfrm>
              <a:off x="10360051" y="2904528"/>
              <a:ext cx="304328" cy="519461"/>
            </a:xfrm>
            <a:custGeom>
              <a:avLst/>
              <a:gdLst>
                <a:gd name="connsiteX0" fmla="*/ 156691 w 304328"/>
                <a:gd name="connsiteY0" fmla="*/ 132175 h 519461"/>
                <a:gd name="connsiteX1" fmla="*/ 175741 w 304328"/>
                <a:gd name="connsiteY1" fmla="*/ 138461 h 519461"/>
                <a:gd name="connsiteX2" fmla="*/ 270991 w 304328"/>
                <a:gd name="connsiteY2" fmla="*/ 138461 h 519461"/>
                <a:gd name="connsiteX3" fmla="*/ 304329 w 304328"/>
                <a:gd name="connsiteY3" fmla="*/ 105124 h 519461"/>
                <a:gd name="connsiteX4" fmla="*/ 270991 w 304328"/>
                <a:gd name="connsiteY4" fmla="*/ 71786 h 519461"/>
                <a:gd name="connsiteX5" fmla="*/ 186981 w 304328"/>
                <a:gd name="connsiteY5" fmla="*/ 71786 h 519461"/>
                <a:gd name="connsiteX6" fmla="*/ 111829 w 304328"/>
                <a:gd name="connsiteY6" fmla="*/ 17398 h 519461"/>
                <a:gd name="connsiteX7" fmla="*/ 60108 w 304328"/>
                <a:gd name="connsiteY7" fmla="*/ 349 h 519461"/>
                <a:gd name="connsiteX8" fmla="*/ 5 w 304328"/>
                <a:gd name="connsiteY8" fmla="*/ 68643 h 519461"/>
                <a:gd name="connsiteX9" fmla="*/ 5 w 304328"/>
                <a:gd name="connsiteY9" fmla="*/ 252761 h 519461"/>
                <a:gd name="connsiteX10" fmla="*/ 66680 w 304328"/>
                <a:gd name="connsiteY10" fmla="*/ 319436 h 519461"/>
                <a:gd name="connsiteX11" fmla="*/ 219080 w 304328"/>
                <a:gd name="connsiteY11" fmla="*/ 319436 h 519461"/>
                <a:gd name="connsiteX12" fmla="*/ 219080 w 304328"/>
                <a:gd name="connsiteY12" fmla="*/ 486124 h 519461"/>
                <a:gd name="connsiteX13" fmla="*/ 252418 w 304328"/>
                <a:gd name="connsiteY13" fmla="*/ 519461 h 519461"/>
                <a:gd name="connsiteX14" fmla="*/ 285755 w 304328"/>
                <a:gd name="connsiteY14" fmla="*/ 486124 h 519461"/>
                <a:gd name="connsiteX15" fmla="*/ 285755 w 304328"/>
                <a:gd name="connsiteY15" fmla="*/ 286099 h 519461"/>
                <a:gd name="connsiteX16" fmla="*/ 252418 w 304328"/>
                <a:gd name="connsiteY16" fmla="*/ 252761 h 519461"/>
                <a:gd name="connsiteX17" fmla="*/ 133355 w 304328"/>
                <a:gd name="connsiteY17" fmla="*/ 252761 h 519461"/>
                <a:gd name="connsiteX18" fmla="*/ 133355 w 304328"/>
                <a:gd name="connsiteY18" fmla="*/ 115220 h 51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328" h="519461">
                  <a:moveTo>
                    <a:pt x="156691" y="132175"/>
                  </a:moveTo>
                  <a:cubicBezTo>
                    <a:pt x="162245" y="136176"/>
                    <a:pt x="168897" y="138372"/>
                    <a:pt x="175741" y="138461"/>
                  </a:cubicBezTo>
                  <a:lnTo>
                    <a:pt x="270991" y="138461"/>
                  </a:lnTo>
                  <a:cubicBezTo>
                    <a:pt x="289403" y="138461"/>
                    <a:pt x="304329" y="123535"/>
                    <a:pt x="304329" y="105124"/>
                  </a:cubicBezTo>
                  <a:cubicBezTo>
                    <a:pt x="304329" y="86712"/>
                    <a:pt x="289403" y="71786"/>
                    <a:pt x="270991" y="71786"/>
                  </a:cubicBezTo>
                  <a:lnTo>
                    <a:pt x="186981" y="71786"/>
                  </a:lnTo>
                  <a:lnTo>
                    <a:pt x="111829" y="17398"/>
                  </a:lnTo>
                  <a:cubicBezTo>
                    <a:pt x="97801" y="4613"/>
                    <a:pt x="78989" y="-1589"/>
                    <a:pt x="60108" y="349"/>
                  </a:cubicBezTo>
                  <a:cubicBezTo>
                    <a:pt x="25533" y="4349"/>
                    <a:pt x="-421" y="33840"/>
                    <a:pt x="5" y="68643"/>
                  </a:cubicBezTo>
                  <a:lnTo>
                    <a:pt x="5" y="252761"/>
                  </a:lnTo>
                  <a:cubicBezTo>
                    <a:pt x="5" y="289585"/>
                    <a:pt x="29857" y="319436"/>
                    <a:pt x="66680" y="319436"/>
                  </a:cubicBezTo>
                  <a:lnTo>
                    <a:pt x="219080" y="319436"/>
                  </a:lnTo>
                  <a:lnTo>
                    <a:pt x="219080" y="486124"/>
                  </a:lnTo>
                  <a:cubicBezTo>
                    <a:pt x="219080" y="504535"/>
                    <a:pt x="234006" y="519461"/>
                    <a:pt x="252418" y="519461"/>
                  </a:cubicBezTo>
                  <a:cubicBezTo>
                    <a:pt x="270829" y="519461"/>
                    <a:pt x="285755" y="504535"/>
                    <a:pt x="285755" y="486124"/>
                  </a:cubicBezTo>
                  <a:lnTo>
                    <a:pt x="285755" y="286099"/>
                  </a:lnTo>
                  <a:cubicBezTo>
                    <a:pt x="285755" y="267687"/>
                    <a:pt x="270829" y="252761"/>
                    <a:pt x="252418" y="252761"/>
                  </a:cubicBezTo>
                  <a:lnTo>
                    <a:pt x="133355" y="252761"/>
                  </a:lnTo>
                  <a:lnTo>
                    <a:pt x="133355" y="115220"/>
                  </a:lnTo>
                  <a:close/>
                </a:path>
              </a:pathLst>
            </a:custGeom>
            <a:grpFill/>
            <a:ln w="9525" cap="flat">
              <a:no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CF3EB104-8197-56B1-ABE7-7D2A01D56386}"/>
                </a:ext>
              </a:extLst>
            </p:cNvPr>
            <p:cNvSpPr/>
            <p:nvPr/>
          </p:nvSpPr>
          <p:spPr>
            <a:xfrm>
              <a:off x="10360057" y="2747715"/>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6902F41A-32A9-910F-EE8B-6EDECC9DE794}"/>
                </a:ext>
              </a:extLst>
            </p:cNvPr>
            <p:cNvSpPr/>
            <p:nvPr/>
          </p:nvSpPr>
          <p:spPr>
            <a:xfrm rot="19251928">
              <a:off x="10633509" y="2997482"/>
              <a:ext cx="97250" cy="19050"/>
            </a:xfrm>
            <a:custGeom>
              <a:avLst/>
              <a:gdLst>
                <a:gd name="connsiteX0" fmla="*/ 9525 w 97250"/>
                <a:gd name="connsiteY0" fmla="*/ 0 h 19050"/>
                <a:gd name="connsiteX1" fmla="*/ 0 w 97250"/>
                <a:gd name="connsiteY1" fmla="*/ 19050 h 19050"/>
                <a:gd name="connsiteX2" fmla="*/ 78200 w 97250"/>
                <a:gd name="connsiteY2" fmla="*/ 19050 h 19050"/>
                <a:gd name="connsiteX3" fmla="*/ 97250 w 97250"/>
                <a:gd name="connsiteY3" fmla="*/ 0 h 19050"/>
              </a:gdLst>
              <a:ahLst/>
              <a:cxnLst>
                <a:cxn ang="0">
                  <a:pos x="connsiteX0" y="connsiteY0"/>
                </a:cxn>
                <a:cxn ang="0">
                  <a:pos x="connsiteX1" y="connsiteY1"/>
                </a:cxn>
                <a:cxn ang="0">
                  <a:pos x="connsiteX2" y="connsiteY2"/>
                </a:cxn>
                <a:cxn ang="0">
                  <a:pos x="connsiteX3" y="connsiteY3"/>
                </a:cxn>
              </a:cxnLst>
              <a:rect l="l" t="t" r="r" b="b"/>
              <a:pathLst>
                <a:path w="97250" h="19050">
                  <a:moveTo>
                    <a:pt x="9525" y="0"/>
                  </a:moveTo>
                  <a:cubicBezTo>
                    <a:pt x="7690" y="6936"/>
                    <a:pt x="4448" y="13421"/>
                    <a:pt x="0" y="19050"/>
                  </a:cubicBezTo>
                  <a:lnTo>
                    <a:pt x="78200" y="19050"/>
                  </a:lnTo>
                  <a:cubicBezTo>
                    <a:pt x="88722" y="19050"/>
                    <a:pt x="97250" y="10521"/>
                    <a:pt x="97250" y="0"/>
                  </a:cubicBezTo>
                  <a:close/>
                </a:path>
              </a:pathLst>
            </a:custGeom>
            <a:grpFill/>
            <a:ln w="9525"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73A588E4-08D8-2391-84D3-A345CF7D133B}"/>
                </a:ext>
              </a:extLst>
            </p:cNvPr>
            <p:cNvSpPr/>
            <p:nvPr/>
          </p:nvSpPr>
          <p:spPr>
            <a:xfrm flipH="1">
              <a:off x="10521899" y="3071509"/>
              <a:ext cx="476250" cy="371475"/>
            </a:xfrm>
            <a:custGeom>
              <a:avLst/>
              <a:gdLst>
                <a:gd name="connsiteX0" fmla="*/ 447675 w 476250"/>
                <a:gd name="connsiteY0" fmla="*/ 0 h 371475"/>
                <a:gd name="connsiteX1" fmla="*/ 28575 w 476250"/>
                <a:gd name="connsiteY1" fmla="*/ 0 h 371475"/>
                <a:gd name="connsiteX2" fmla="*/ 0 w 476250"/>
                <a:gd name="connsiteY2" fmla="*/ 28575 h 371475"/>
                <a:gd name="connsiteX3" fmla="*/ 28575 w 476250"/>
                <a:gd name="connsiteY3" fmla="*/ 57150 h 371475"/>
                <a:gd name="connsiteX4" fmla="*/ 209550 w 476250"/>
                <a:gd name="connsiteY4" fmla="*/ 57150 h 371475"/>
                <a:gd name="connsiteX5" fmla="*/ 209550 w 476250"/>
                <a:gd name="connsiteY5" fmla="*/ 314325 h 371475"/>
                <a:gd name="connsiteX6" fmla="*/ 152400 w 476250"/>
                <a:gd name="connsiteY6" fmla="*/ 314325 h 371475"/>
                <a:gd name="connsiteX7" fmla="*/ 152400 w 476250"/>
                <a:gd name="connsiteY7" fmla="*/ 371475 h 371475"/>
                <a:gd name="connsiteX8" fmla="*/ 323850 w 476250"/>
                <a:gd name="connsiteY8" fmla="*/ 371475 h 371475"/>
                <a:gd name="connsiteX9" fmla="*/ 323850 w 476250"/>
                <a:gd name="connsiteY9" fmla="*/ 314325 h 371475"/>
                <a:gd name="connsiteX10" fmla="*/ 266700 w 476250"/>
                <a:gd name="connsiteY10" fmla="*/ 314325 h 371475"/>
                <a:gd name="connsiteX11" fmla="*/ 266700 w 476250"/>
                <a:gd name="connsiteY11" fmla="*/ 57150 h 371475"/>
                <a:gd name="connsiteX12" fmla="*/ 447675 w 476250"/>
                <a:gd name="connsiteY12" fmla="*/ 57150 h 371475"/>
                <a:gd name="connsiteX13" fmla="*/ 476250 w 476250"/>
                <a:gd name="connsiteY13" fmla="*/ 28575 h 371475"/>
                <a:gd name="connsiteX14" fmla="*/ 447675 w 476250"/>
                <a:gd name="connsiteY14"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0" h="371475">
                  <a:moveTo>
                    <a:pt x="447675" y="0"/>
                  </a:moveTo>
                  <a:lnTo>
                    <a:pt x="28575" y="0"/>
                  </a:lnTo>
                  <a:cubicBezTo>
                    <a:pt x="12793" y="0"/>
                    <a:pt x="0" y="12793"/>
                    <a:pt x="0" y="28575"/>
                  </a:cubicBezTo>
                  <a:cubicBezTo>
                    <a:pt x="0" y="44357"/>
                    <a:pt x="12793" y="57150"/>
                    <a:pt x="28575" y="57150"/>
                  </a:cubicBezTo>
                  <a:lnTo>
                    <a:pt x="209550" y="57150"/>
                  </a:lnTo>
                  <a:lnTo>
                    <a:pt x="209550" y="314325"/>
                  </a:lnTo>
                  <a:lnTo>
                    <a:pt x="152400" y="314325"/>
                  </a:lnTo>
                  <a:lnTo>
                    <a:pt x="152400" y="371475"/>
                  </a:lnTo>
                  <a:lnTo>
                    <a:pt x="323850" y="371475"/>
                  </a:lnTo>
                  <a:lnTo>
                    <a:pt x="323850" y="314325"/>
                  </a:lnTo>
                  <a:lnTo>
                    <a:pt x="266700" y="314325"/>
                  </a:lnTo>
                  <a:lnTo>
                    <a:pt x="266700" y="57150"/>
                  </a:lnTo>
                  <a:lnTo>
                    <a:pt x="447675" y="57150"/>
                  </a:lnTo>
                  <a:cubicBezTo>
                    <a:pt x="463457" y="57150"/>
                    <a:pt x="476250" y="44357"/>
                    <a:pt x="476250" y="28575"/>
                  </a:cubicBezTo>
                  <a:cubicBezTo>
                    <a:pt x="476250" y="12793"/>
                    <a:pt x="463457" y="0"/>
                    <a:pt x="447675" y="0"/>
                  </a:cubicBezTo>
                  <a:close/>
                </a:path>
              </a:pathLst>
            </a:custGeom>
            <a:grpFill/>
            <a:ln w="9525"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68E70F5C-56DB-8082-AAE3-745AA6F007F8}"/>
                </a:ext>
              </a:extLst>
            </p:cNvPr>
            <p:cNvSpPr/>
            <p:nvPr/>
          </p:nvSpPr>
          <p:spPr>
            <a:xfrm flipH="1">
              <a:off x="10979099" y="2966734"/>
              <a:ext cx="266700" cy="476250"/>
            </a:xfrm>
            <a:custGeom>
              <a:avLst/>
              <a:gdLst>
                <a:gd name="connsiteX0" fmla="*/ 238125 w 266700"/>
                <a:gd name="connsiteY0" fmla="*/ 285750 h 476250"/>
                <a:gd name="connsiteX1" fmla="*/ 57150 w 266700"/>
                <a:gd name="connsiteY1" fmla="*/ 285750 h 476250"/>
                <a:gd name="connsiteX2" fmla="*/ 57150 w 266700"/>
                <a:gd name="connsiteY2" fmla="*/ 28575 h 476250"/>
                <a:gd name="connsiteX3" fmla="*/ 28575 w 266700"/>
                <a:gd name="connsiteY3" fmla="*/ 0 h 476250"/>
                <a:gd name="connsiteX4" fmla="*/ 0 w 266700"/>
                <a:gd name="connsiteY4" fmla="*/ 28575 h 476250"/>
                <a:gd name="connsiteX5" fmla="*/ 0 w 266700"/>
                <a:gd name="connsiteY5" fmla="*/ 314325 h 476250"/>
                <a:gd name="connsiteX6" fmla="*/ 28575 w 266700"/>
                <a:gd name="connsiteY6" fmla="*/ 342900 h 476250"/>
                <a:gd name="connsiteX7" fmla="*/ 104775 w 266700"/>
                <a:gd name="connsiteY7" fmla="*/ 342900 h 476250"/>
                <a:gd name="connsiteX8" fmla="*/ 104775 w 266700"/>
                <a:gd name="connsiteY8" fmla="*/ 419100 h 476250"/>
                <a:gd name="connsiteX9" fmla="*/ 47625 w 266700"/>
                <a:gd name="connsiteY9" fmla="*/ 419100 h 476250"/>
                <a:gd name="connsiteX10" fmla="*/ 47625 w 266700"/>
                <a:gd name="connsiteY10" fmla="*/ 476250 h 476250"/>
                <a:gd name="connsiteX11" fmla="*/ 219075 w 266700"/>
                <a:gd name="connsiteY11" fmla="*/ 476250 h 476250"/>
                <a:gd name="connsiteX12" fmla="*/ 219075 w 266700"/>
                <a:gd name="connsiteY12" fmla="*/ 419100 h 476250"/>
                <a:gd name="connsiteX13" fmla="*/ 161925 w 266700"/>
                <a:gd name="connsiteY13" fmla="*/ 419100 h 476250"/>
                <a:gd name="connsiteX14" fmla="*/ 161925 w 266700"/>
                <a:gd name="connsiteY14" fmla="*/ 342900 h 476250"/>
                <a:gd name="connsiteX15" fmla="*/ 238125 w 266700"/>
                <a:gd name="connsiteY15" fmla="*/ 342900 h 476250"/>
                <a:gd name="connsiteX16" fmla="*/ 266700 w 266700"/>
                <a:gd name="connsiteY16" fmla="*/ 314325 h 476250"/>
                <a:gd name="connsiteX17" fmla="*/ 238125 w 266700"/>
                <a:gd name="connsiteY17" fmla="*/ 2857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 h="476250">
                  <a:moveTo>
                    <a:pt x="238125" y="285750"/>
                  </a:moveTo>
                  <a:lnTo>
                    <a:pt x="57150" y="285750"/>
                  </a:lnTo>
                  <a:lnTo>
                    <a:pt x="57150" y="28575"/>
                  </a:lnTo>
                  <a:cubicBezTo>
                    <a:pt x="57150" y="12793"/>
                    <a:pt x="44357" y="0"/>
                    <a:pt x="28575" y="0"/>
                  </a:cubicBezTo>
                  <a:cubicBezTo>
                    <a:pt x="12793" y="0"/>
                    <a:pt x="0" y="12793"/>
                    <a:pt x="0" y="28575"/>
                  </a:cubicBezTo>
                  <a:lnTo>
                    <a:pt x="0" y="314325"/>
                  </a:lnTo>
                  <a:cubicBezTo>
                    <a:pt x="0" y="330107"/>
                    <a:pt x="12793" y="342900"/>
                    <a:pt x="28575" y="342900"/>
                  </a:cubicBezTo>
                  <a:lnTo>
                    <a:pt x="104775" y="342900"/>
                  </a:lnTo>
                  <a:lnTo>
                    <a:pt x="104775" y="419100"/>
                  </a:lnTo>
                  <a:lnTo>
                    <a:pt x="47625" y="419100"/>
                  </a:lnTo>
                  <a:lnTo>
                    <a:pt x="47625" y="476250"/>
                  </a:lnTo>
                  <a:lnTo>
                    <a:pt x="219075" y="476250"/>
                  </a:lnTo>
                  <a:lnTo>
                    <a:pt x="219075" y="419100"/>
                  </a:lnTo>
                  <a:lnTo>
                    <a:pt x="161925" y="419100"/>
                  </a:lnTo>
                  <a:lnTo>
                    <a:pt x="161925" y="342900"/>
                  </a:lnTo>
                  <a:lnTo>
                    <a:pt x="238125" y="342900"/>
                  </a:lnTo>
                  <a:cubicBezTo>
                    <a:pt x="253907" y="342900"/>
                    <a:pt x="266700" y="330107"/>
                    <a:pt x="266700" y="314325"/>
                  </a:cubicBezTo>
                  <a:cubicBezTo>
                    <a:pt x="266700" y="298543"/>
                    <a:pt x="253907" y="285750"/>
                    <a:pt x="238125" y="285750"/>
                  </a:cubicBezTo>
                  <a:close/>
                </a:path>
              </a:pathLst>
            </a:custGeom>
            <a:grpFill/>
            <a:ln w="952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C0C50414-14A1-13BC-1546-D0E9193A09C0}"/>
                </a:ext>
              </a:extLst>
            </p:cNvPr>
            <p:cNvSpPr/>
            <p:nvPr/>
          </p:nvSpPr>
          <p:spPr>
            <a:xfrm flipH="1">
              <a:off x="10855752" y="2904472"/>
              <a:ext cx="304328" cy="519461"/>
            </a:xfrm>
            <a:custGeom>
              <a:avLst/>
              <a:gdLst>
                <a:gd name="connsiteX0" fmla="*/ 156691 w 304328"/>
                <a:gd name="connsiteY0" fmla="*/ 132175 h 519461"/>
                <a:gd name="connsiteX1" fmla="*/ 175741 w 304328"/>
                <a:gd name="connsiteY1" fmla="*/ 138461 h 519461"/>
                <a:gd name="connsiteX2" fmla="*/ 270991 w 304328"/>
                <a:gd name="connsiteY2" fmla="*/ 138461 h 519461"/>
                <a:gd name="connsiteX3" fmla="*/ 304329 w 304328"/>
                <a:gd name="connsiteY3" fmla="*/ 105124 h 519461"/>
                <a:gd name="connsiteX4" fmla="*/ 270991 w 304328"/>
                <a:gd name="connsiteY4" fmla="*/ 71786 h 519461"/>
                <a:gd name="connsiteX5" fmla="*/ 186981 w 304328"/>
                <a:gd name="connsiteY5" fmla="*/ 71786 h 519461"/>
                <a:gd name="connsiteX6" fmla="*/ 111829 w 304328"/>
                <a:gd name="connsiteY6" fmla="*/ 17398 h 519461"/>
                <a:gd name="connsiteX7" fmla="*/ 60108 w 304328"/>
                <a:gd name="connsiteY7" fmla="*/ 349 h 519461"/>
                <a:gd name="connsiteX8" fmla="*/ 5 w 304328"/>
                <a:gd name="connsiteY8" fmla="*/ 68643 h 519461"/>
                <a:gd name="connsiteX9" fmla="*/ 5 w 304328"/>
                <a:gd name="connsiteY9" fmla="*/ 252761 h 519461"/>
                <a:gd name="connsiteX10" fmla="*/ 66680 w 304328"/>
                <a:gd name="connsiteY10" fmla="*/ 319436 h 519461"/>
                <a:gd name="connsiteX11" fmla="*/ 219080 w 304328"/>
                <a:gd name="connsiteY11" fmla="*/ 319436 h 519461"/>
                <a:gd name="connsiteX12" fmla="*/ 219080 w 304328"/>
                <a:gd name="connsiteY12" fmla="*/ 486124 h 519461"/>
                <a:gd name="connsiteX13" fmla="*/ 252418 w 304328"/>
                <a:gd name="connsiteY13" fmla="*/ 519461 h 519461"/>
                <a:gd name="connsiteX14" fmla="*/ 285755 w 304328"/>
                <a:gd name="connsiteY14" fmla="*/ 486124 h 519461"/>
                <a:gd name="connsiteX15" fmla="*/ 285755 w 304328"/>
                <a:gd name="connsiteY15" fmla="*/ 286099 h 519461"/>
                <a:gd name="connsiteX16" fmla="*/ 252418 w 304328"/>
                <a:gd name="connsiteY16" fmla="*/ 252761 h 519461"/>
                <a:gd name="connsiteX17" fmla="*/ 133355 w 304328"/>
                <a:gd name="connsiteY17" fmla="*/ 252761 h 519461"/>
                <a:gd name="connsiteX18" fmla="*/ 133355 w 304328"/>
                <a:gd name="connsiteY18" fmla="*/ 115220 h 51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328" h="519461">
                  <a:moveTo>
                    <a:pt x="156691" y="132175"/>
                  </a:moveTo>
                  <a:cubicBezTo>
                    <a:pt x="162245" y="136176"/>
                    <a:pt x="168897" y="138372"/>
                    <a:pt x="175741" y="138461"/>
                  </a:cubicBezTo>
                  <a:lnTo>
                    <a:pt x="270991" y="138461"/>
                  </a:lnTo>
                  <a:cubicBezTo>
                    <a:pt x="289403" y="138461"/>
                    <a:pt x="304329" y="123535"/>
                    <a:pt x="304329" y="105124"/>
                  </a:cubicBezTo>
                  <a:cubicBezTo>
                    <a:pt x="304329" y="86712"/>
                    <a:pt x="289403" y="71786"/>
                    <a:pt x="270991" y="71786"/>
                  </a:cubicBezTo>
                  <a:lnTo>
                    <a:pt x="186981" y="71786"/>
                  </a:lnTo>
                  <a:lnTo>
                    <a:pt x="111829" y="17398"/>
                  </a:lnTo>
                  <a:cubicBezTo>
                    <a:pt x="97801" y="4613"/>
                    <a:pt x="78989" y="-1589"/>
                    <a:pt x="60108" y="349"/>
                  </a:cubicBezTo>
                  <a:cubicBezTo>
                    <a:pt x="25533" y="4349"/>
                    <a:pt x="-421" y="33840"/>
                    <a:pt x="5" y="68643"/>
                  </a:cubicBezTo>
                  <a:lnTo>
                    <a:pt x="5" y="252761"/>
                  </a:lnTo>
                  <a:cubicBezTo>
                    <a:pt x="5" y="289585"/>
                    <a:pt x="29857" y="319436"/>
                    <a:pt x="66680" y="319436"/>
                  </a:cubicBezTo>
                  <a:lnTo>
                    <a:pt x="219080" y="319436"/>
                  </a:lnTo>
                  <a:lnTo>
                    <a:pt x="219080" y="486124"/>
                  </a:lnTo>
                  <a:cubicBezTo>
                    <a:pt x="219080" y="504535"/>
                    <a:pt x="234006" y="519461"/>
                    <a:pt x="252418" y="519461"/>
                  </a:cubicBezTo>
                  <a:cubicBezTo>
                    <a:pt x="270829" y="519461"/>
                    <a:pt x="285755" y="504535"/>
                    <a:pt x="285755" y="486124"/>
                  </a:cubicBezTo>
                  <a:lnTo>
                    <a:pt x="285755" y="286099"/>
                  </a:lnTo>
                  <a:cubicBezTo>
                    <a:pt x="285755" y="267687"/>
                    <a:pt x="270829" y="252761"/>
                    <a:pt x="252418" y="252761"/>
                  </a:cubicBezTo>
                  <a:lnTo>
                    <a:pt x="133355" y="252761"/>
                  </a:lnTo>
                  <a:lnTo>
                    <a:pt x="133355" y="115220"/>
                  </a:lnTo>
                  <a:close/>
                </a:path>
              </a:pathLst>
            </a:custGeom>
            <a:grpFill/>
            <a:ln w="9525"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9040EECE-39CD-1A34-79D6-6D2CF9E777CE}"/>
                </a:ext>
              </a:extLst>
            </p:cNvPr>
            <p:cNvSpPr/>
            <p:nvPr/>
          </p:nvSpPr>
          <p:spPr>
            <a:xfrm flipH="1">
              <a:off x="11026724" y="2747659"/>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endParaRPr lang="de-DE"/>
            </a:p>
          </p:txBody>
        </p:sp>
      </p:grpSp>
      <p:pic>
        <p:nvPicPr>
          <p:cNvPr id="79" name="Grafik 78">
            <a:extLst>
              <a:ext uri="{FF2B5EF4-FFF2-40B4-BE49-F238E27FC236}">
                <a16:creationId xmlns:a16="http://schemas.microsoft.com/office/drawing/2014/main" id="{3E9D6960-0512-8370-1F9B-0D37416F9B5C}"/>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2051883" y="4693438"/>
            <a:ext cx="119315" cy="409078"/>
          </a:xfrm>
          <a:prstGeom prst="rect">
            <a:avLst/>
          </a:prstGeom>
        </p:spPr>
      </p:pic>
      <p:grpSp>
        <p:nvGrpSpPr>
          <p:cNvPr id="6" name="Gruppieren 5">
            <a:extLst>
              <a:ext uri="{FF2B5EF4-FFF2-40B4-BE49-F238E27FC236}">
                <a16:creationId xmlns:a16="http://schemas.microsoft.com/office/drawing/2014/main" id="{47691AD1-452E-E546-1741-3EDF00EE9B1D}"/>
              </a:ext>
            </a:extLst>
          </p:cNvPr>
          <p:cNvGrpSpPr/>
          <p:nvPr/>
        </p:nvGrpSpPr>
        <p:grpSpPr>
          <a:xfrm>
            <a:off x="3477178" y="4745612"/>
            <a:ext cx="947676" cy="661088"/>
            <a:chOff x="3705100" y="4566918"/>
            <a:chExt cx="947676" cy="661088"/>
          </a:xfrm>
        </p:grpSpPr>
        <p:cxnSp>
          <p:nvCxnSpPr>
            <p:cNvPr id="8" name="Gerade Verbindung mit Pfeil 7">
              <a:extLst>
                <a:ext uri="{FF2B5EF4-FFF2-40B4-BE49-F238E27FC236}">
                  <a16:creationId xmlns:a16="http://schemas.microsoft.com/office/drawing/2014/main" id="{168B9B82-50B6-0E44-E812-047A83694390}"/>
                </a:ext>
              </a:extLst>
            </p:cNvPr>
            <p:cNvCxnSpPr>
              <a:cxnSpLocks/>
            </p:cNvCxnSpPr>
            <p:nvPr/>
          </p:nvCxnSpPr>
          <p:spPr>
            <a:xfrm>
              <a:off x="4652776" y="4566918"/>
              <a:ext cx="0" cy="66108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84">
              <a:extLst>
                <a:ext uri="{FF2B5EF4-FFF2-40B4-BE49-F238E27FC236}">
                  <a16:creationId xmlns:a16="http://schemas.microsoft.com/office/drawing/2014/main" id="{927B13FC-6201-A185-D15E-498FBC6D41A5}"/>
                </a:ext>
              </a:extLst>
            </p:cNvPr>
            <p:cNvCxnSpPr>
              <a:cxnSpLocks/>
            </p:cNvCxnSpPr>
            <p:nvPr/>
          </p:nvCxnSpPr>
          <p:spPr>
            <a:xfrm flipH="1">
              <a:off x="3705100" y="4566918"/>
              <a:ext cx="9476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Abgerundetes Rechteck 4">
              <a:extLst>
                <a:ext uri="{FF2B5EF4-FFF2-40B4-BE49-F238E27FC236}">
                  <a16:creationId xmlns:a16="http://schemas.microsoft.com/office/drawing/2014/main" id="{77771C9C-ACE7-A2F4-6005-3FEF53E80470}"/>
                </a:ext>
              </a:extLst>
            </p:cNvPr>
            <p:cNvSpPr/>
            <p:nvPr/>
          </p:nvSpPr>
          <p:spPr>
            <a:xfrm>
              <a:off x="3902280" y="4896627"/>
              <a:ext cx="750495" cy="199608"/>
            </a:xfrm>
            <a:prstGeom prst="roundRect">
              <a:avLst>
                <a:gd name="adj" fmla="val 5000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424242"/>
                  </a:solidFill>
                  <a:effectLst/>
                  <a:uLnTx/>
                  <a:uFillTx/>
                  <a:ea typeface="+mn-ea"/>
                  <a:cs typeface="+mn-cs"/>
                </a:rPr>
                <a:t>Neubewertung</a:t>
              </a:r>
              <a:endParaRPr kumimoji="0" lang="de-DE" sz="7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grpSp>
      <p:grpSp>
        <p:nvGrpSpPr>
          <p:cNvPr id="51" name="Gruppieren 50">
            <a:extLst>
              <a:ext uri="{FF2B5EF4-FFF2-40B4-BE49-F238E27FC236}">
                <a16:creationId xmlns:a16="http://schemas.microsoft.com/office/drawing/2014/main" id="{447FF264-145E-3B0D-8D30-86FA4F7F29DF}"/>
              </a:ext>
            </a:extLst>
          </p:cNvPr>
          <p:cNvGrpSpPr/>
          <p:nvPr/>
        </p:nvGrpSpPr>
        <p:grpSpPr>
          <a:xfrm>
            <a:off x="2965982" y="2580983"/>
            <a:ext cx="1595147" cy="2828019"/>
            <a:chOff x="2274607" y="2396327"/>
            <a:chExt cx="1595147" cy="2828019"/>
          </a:xfrm>
        </p:grpSpPr>
        <p:sp>
          <p:nvSpPr>
            <p:cNvPr id="24" name="Abgerundetes Rechteck 4">
              <a:extLst>
                <a:ext uri="{FF2B5EF4-FFF2-40B4-BE49-F238E27FC236}">
                  <a16:creationId xmlns:a16="http://schemas.microsoft.com/office/drawing/2014/main" id="{2B7DD6A5-EC04-1420-4C12-647A2FF695ED}"/>
                </a:ext>
              </a:extLst>
            </p:cNvPr>
            <p:cNvSpPr/>
            <p:nvPr/>
          </p:nvSpPr>
          <p:spPr>
            <a:xfrm>
              <a:off x="2567487" y="2396327"/>
              <a:ext cx="836512" cy="330397"/>
            </a:xfrm>
            <a:prstGeom prst="roundRect">
              <a:avLst>
                <a:gd name="adj" fmla="val 7112"/>
              </a:avLst>
            </a:prstGeom>
            <a:solidFill>
              <a:srgbClr val="F4FE77"/>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&lt;30</a:t>
              </a:r>
            </a:p>
          </p:txBody>
        </p:sp>
        <p:sp>
          <p:nvSpPr>
            <p:cNvPr id="25" name="Abgerundetes Rechteck 4">
              <a:extLst>
                <a:ext uri="{FF2B5EF4-FFF2-40B4-BE49-F238E27FC236}">
                  <a16:creationId xmlns:a16="http://schemas.microsoft.com/office/drawing/2014/main" id="{62F6EC8E-1D04-B985-9D6A-575A81006EC7}"/>
                </a:ext>
              </a:extLst>
            </p:cNvPr>
            <p:cNvSpPr/>
            <p:nvPr/>
          </p:nvSpPr>
          <p:spPr>
            <a:xfrm>
              <a:off x="2274607" y="3279335"/>
              <a:ext cx="476831" cy="330397"/>
            </a:xfrm>
            <a:prstGeom prst="roundRect">
              <a:avLst>
                <a:gd name="adj" fmla="val 7112"/>
              </a:avLst>
            </a:prstGeom>
            <a:solidFill>
              <a:srgbClr val="F4FE77"/>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&lt;4</a:t>
              </a:r>
            </a:p>
          </p:txBody>
        </p:sp>
        <p:sp>
          <p:nvSpPr>
            <p:cNvPr id="26" name="Abgerundetes Rechteck 4">
              <a:extLst>
                <a:ext uri="{FF2B5EF4-FFF2-40B4-BE49-F238E27FC236}">
                  <a16:creationId xmlns:a16="http://schemas.microsoft.com/office/drawing/2014/main" id="{F2720028-1204-B887-B3AA-6A020F32C75F}"/>
                </a:ext>
              </a:extLst>
            </p:cNvPr>
            <p:cNvSpPr/>
            <p:nvPr/>
          </p:nvSpPr>
          <p:spPr>
            <a:xfrm>
              <a:off x="2751438" y="3279335"/>
              <a:ext cx="476831" cy="330397"/>
            </a:xfrm>
            <a:prstGeom prst="roundRect">
              <a:avLst>
                <a:gd name="adj" fmla="val 7112"/>
              </a:avLst>
            </a:prstGeom>
            <a:solidFill>
              <a:srgbClr val="F4FE77"/>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4-7</a:t>
              </a:r>
            </a:p>
          </p:txBody>
        </p:sp>
        <p:sp>
          <p:nvSpPr>
            <p:cNvPr id="27" name="Abgerundetes Rechteck 4">
              <a:extLst>
                <a:ext uri="{FF2B5EF4-FFF2-40B4-BE49-F238E27FC236}">
                  <a16:creationId xmlns:a16="http://schemas.microsoft.com/office/drawing/2014/main" id="{3E47D0F1-2A1C-5EBA-96DC-191681C49D49}"/>
                </a:ext>
              </a:extLst>
            </p:cNvPr>
            <p:cNvSpPr/>
            <p:nvPr/>
          </p:nvSpPr>
          <p:spPr>
            <a:xfrm>
              <a:off x="3228269" y="3279335"/>
              <a:ext cx="476831" cy="330397"/>
            </a:xfrm>
            <a:prstGeom prst="roundRect">
              <a:avLst>
                <a:gd name="adj" fmla="val 7112"/>
              </a:avLst>
            </a:prstGeom>
            <a:solidFill>
              <a:srgbClr val="FC645D"/>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FFFFFF"/>
                  </a:solidFill>
                  <a:effectLst/>
                  <a:uLnTx/>
                  <a:uFillTx/>
                  <a:ea typeface="Apis For Office" panose="020B0504010101010104" pitchFamily="34" charset="0"/>
                  <a:cs typeface="Apis For Office" panose="020B0504010101010104" pitchFamily="34" charset="0"/>
                </a:rPr>
                <a:t>≥8</a:t>
              </a:r>
            </a:p>
          </p:txBody>
        </p:sp>
        <p:sp>
          <p:nvSpPr>
            <p:cNvPr id="28" name="Abgerundetes Rechteck 4">
              <a:extLst>
                <a:ext uri="{FF2B5EF4-FFF2-40B4-BE49-F238E27FC236}">
                  <a16:creationId xmlns:a16="http://schemas.microsoft.com/office/drawing/2014/main" id="{4D59E0DB-22F6-A11A-49A9-02A559EF0C7A}"/>
                </a:ext>
              </a:extLst>
            </p:cNvPr>
            <p:cNvSpPr/>
            <p:nvPr/>
          </p:nvSpPr>
          <p:spPr>
            <a:xfrm>
              <a:off x="2274607" y="4401720"/>
              <a:ext cx="476831" cy="330397"/>
            </a:xfrm>
            <a:prstGeom prst="roundRect">
              <a:avLst>
                <a:gd name="adj" fmla="val 7112"/>
              </a:avLst>
            </a:prstGeom>
            <a:solidFill>
              <a:srgbClr val="F4FE77"/>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&lt;20</a:t>
              </a:r>
            </a:p>
          </p:txBody>
        </p:sp>
        <p:sp>
          <p:nvSpPr>
            <p:cNvPr id="29" name="Abgerundetes Rechteck 4">
              <a:extLst>
                <a:ext uri="{FF2B5EF4-FFF2-40B4-BE49-F238E27FC236}">
                  <a16:creationId xmlns:a16="http://schemas.microsoft.com/office/drawing/2014/main" id="{1068CC4B-BA40-11DE-C107-628845C319A4}"/>
                </a:ext>
              </a:extLst>
            </p:cNvPr>
            <p:cNvSpPr/>
            <p:nvPr/>
          </p:nvSpPr>
          <p:spPr>
            <a:xfrm>
              <a:off x="2751438" y="4401720"/>
              <a:ext cx="476831" cy="330397"/>
            </a:xfrm>
            <a:prstGeom prst="roundRect">
              <a:avLst>
                <a:gd name="adj" fmla="val 7112"/>
              </a:avLst>
            </a:prstGeom>
            <a:solidFill>
              <a:srgbClr val="F4FE77"/>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20-79</a:t>
              </a:r>
            </a:p>
          </p:txBody>
        </p:sp>
        <p:sp>
          <p:nvSpPr>
            <p:cNvPr id="34" name="Abgerundetes Rechteck 4">
              <a:extLst>
                <a:ext uri="{FF2B5EF4-FFF2-40B4-BE49-F238E27FC236}">
                  <a16:creationId xmlns:a16="http://schemas.microsoft.com/office/drawing/2014/main" id="{C74BE422-BB14-B6DA-1796-2A47D566F496}"/>
                </a:ext>
              </a:extLst>
            </p:cNvPr>
            <p:cNvSpPr/>
            <p:nvPr/>
          </p:nvSpPr>
          <p:spPr>
            <a:xfrm>
              <a:off x="3099816" y="4002659"/>
              <a:ext cx="769938" cy="195647"/>
            </a:xfrm>
            <a:prstGeom prst="roundRect">
              <a:avLst>
                <a:gd name="adj" fmla="val 50000"/>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424242"/>
                  </a:solidFill>
                  <a:effectLst/>
                  <a:uLnTx/>
                  <a:uFillTx/>
                  <a:ea typeface="+mn-ea"/>
                  <a:cs typeface="+mn-cs"/>
                </a:rPr>
                <a:t>Neubewertung</a:t>
              </a:r>
              <a:endParaRPr kumimoji="0" lang="de-DE" sz="7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endParaRPr>
            </a:p>
          </p:txBody>
        </p:sp>
        <p:cxnSp>
          <p:nvCxnSpPr>
            <p:cNvPr id="37" name="Gerade Verbindung mit Pfeil 36">
              <a:extLst>
                <a:ext uri="{FF2B5EF4-FFF2-40B4-BE49-F238E27FC236}">
                  <a16:creationId xmlns:a16="http://schemas.microsoft.com/office/drawing/2014/main" id="{C1001671-8406-175B-51C9-C3CE0DF5ED7D}"/>
                </a:ext>
              </a:extLst>
            </p:cNvPr>
            <p:cNvCxnSpPr>
              <a:cxnSpLocks/>
            </p:cNvCxnSpPr>
            <p:nvPr/>
          </p:nvCxnSpPr>
          <p:spPr>
            <a:xfrm>
              <a:off x="2989853" y="2726724"/>
              <a:ext cx="0" cy="47925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B7267ED8-83E4-8B67-736F-D3DAAE057294}"/>
                </a:ext>
              </a:extLst>
            </p:cNvPr>
            <p:cNvCxnSpPr>
              <a:cxnSpLocks/>
            </p:cNvCxnSpPr>
            <p:nvPr/>
          </p:nvCxnSpPr>
          <p:spPr>
            <a:xfrm>
              <a:off x="2989853" y="3630765"/>
              <a:ext cx="0" cy="69590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ADAEEF7E-FD79-64A6-1804-E53D767ED6D3}"/>
                </a:ext>
              </a:extLst>
            </p:cNvPr>
            <p:cNvCxnSpPr>
              <a:cxnSpLocks/>
            </p:cNvCxnSpPr>
            <p:nvPr/>
          </p:nvCxnSpPr>
          <p:spPr>
            <a:xfrm>
              <a:off x="2977426" y="4732117"/>
              <a:ext cx="0" cy="49222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D3392C0D-73D7-AA41-3421-4AA1478AEE18}"/>
                </a:ext>
              </a:extLst>
            </p:cNvPr>
            <p:cNvCxnSpPr>
              <a:cxnSpLocks/>
            </p:cNvCxnSpPr>
            <p:nvPr/>
          </p:nvCxnSpPr>
          <p:spPr>
            <a:xfrm>
              <a:off x="3630168" y="3609732"/>
              <a:ext cx="0" cy="34061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41D3D87E-7E8D-2012-7EDE-FC7CA6C00CEE}"/>
                </a:ext>
              </a:extLst>
            </p:cNvPr>
            <p:cNvCxnSpPr>
              <a:cxnSpLocks/>
            </p:cNvCxnSpPr>
            <p:nvPr/>
          </p:nvCxnSpPr>
          <p:spPr>
            <a:xfrm flipH="1">
              <a:off x="2993338" y="3940934"/>
              <a:ext cx="63146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077E5D26-5356-AB5A-837C-9D695F0B3FF1}"/>
                </a:ext>
              </a:extLst>
            </p:cNvPr>
            <p:cNvCxnSpPr>
              <a:cxnSpLocks/>
            </p:cNvCxnSpPr>
            <p:nvPr/>
          </p:nvCxnSpPr>
          <p:spPr>
            <a:xfrm>
              <a:off x="2522517" y="4732117"/>
              <a:ext cx="0" cy="49222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Abgerundetes Rechteck 4">
              <a:extLst>
                <a:ext uri="{FF2B5EF4-FFF2-40B4-BE49-F238E27FC236}">
                  <a16:creationId xmlns:a16="http://schemas.microsoft.com/office/drawing/2014/main" id="{941707CC-BEA6-8BA2-745F-F2041367F14B}"/>
                </a:ext>
              </a:extLst>
            </p:cNvPr>
            <p:cNvSpPr/>
            <p:nvPr/>
          </p:nvSpPr>
          <p:spPr>
            <a:xfrm>
              <a:off x="3228269" y="4401720"/>
              <a:ext cx="476831" cy="330397"/>
            </a:xfrm>
            <a:prstGeom prst="roundRect">
              <a:avLst>
                <a:gd name="adj" fmla="val 7112"/>
              </a:avLst>
            </a:prstGeom>
            <a:solidFill>
              <a:srgbClr val="FFDD58"/>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1965"/>
                  </a:solidFill>
                  <a:effectLst/>
                  <a:uLnTx/>
                  <a:uFillTx/>
                  <a:ea typeface="Apis For Office" panose="020B0504010101010104" pitchFamily="34" charset="0"/>
                  <a:cs typeface="Apis For Office" panose="020B0504010101010104" pitchFamily="34" charset="0"/>
                </a:rPr>
                <a:t>≥80</a:t>
              </a:r>
            </a:p>
          </p:txBody>
        </p:sp>
      </p:grpSp>
      <p:sp>
        <p:nvSpPr>
          <p:cNvPr id="113" name="Oval 112">
            <a:extLst>
              <a:ext uri="{FF2B5EF4-FFF2-40B4-BE49-F238E27FC236}">
                <a16:creationId xmlns:a16="http://schemas.microsoft.com/office/drawing/2014/main" id="{E7694FEB-1F5D-C406-AB92-7294D36C9FDE}"/>
              </a:ext>
            </a:extLst>
          </p:cNvPr>
          <p:cNvSpPr/>
          <p:nvPr/>
        </p:nvSpPr>
        <p:spPr>
          <a:xfrm rot="1585811">
            <a:off x="3205734" y="2380494"/>
            <a:ext cx="482134" cy="1591086"/>
          </a:xfrm>
          <a:prstGeom prst="ellipse">
            <a:avLst/>
          </a:prstGeom>
          <a:noFill/>
          <a:ln w="28575">
            <a:solidFill>
              <a:srgbClr val="3B97D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ea typeface="+mn-ea"/>
              <a:cs typeface="+mn-cs"/>
            </a:endParaRPr>
          </a:p>
        </p:txBody>
      </p:sp>
    </p:spTree>
    <p:custDataLst>
      <p:tags r:id="rId1"/>
    </p:custDataLst>
    <p:extLst>
      <p:ext uri="{BB962C8B-B14F-4D97-AF65-F5344CB8AC3E}">
        <p14:creationId xmlns:p14="http://schemas.microsoft.com/office/powerpoint/2010/main" val="40408348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1803-F801-C765-939E-DB8A265B332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D688F00-A1FC-8EE1-7BCE-8F55E8B270F4}"/>
              </a:ext>
            </a:extLst>
          </p:cNvPr>
          <p:cNvSpPr>
            <a:spLocks noGrp="1"/>
          </p:cNvSpPr>
          <p:nvPr>
            <p:ph idx="1"/>
          </p:nvPr>
        </p:nvSpPr>
        <p:spPr>
          <a:xfrm>
            <a:off x="1056382" y="1755787"/>
            <a:ext cx="2151148" cy="1076637"/>
          </a:xfrm>
        </p:spPr>
        <p:txBody>
          <a:bodyPr/>
          <a:lstStyle/>
          <a:p>
            <a:pPr marL="0" indent="0">
              <a:buNone/>
            </a:pPr>
            <a:r>
              <a:rPr lang="de-DE" sz="1200" b="1"/>
              <a:t>Keine lineare Korrelation </a:t>
            </a:r>
            <a:r>
              <a:rPr lang="de-DE" sz="1200"/>
              <a:t>zwischen </a:t>
            </a:r>
            <a:r>
              <a:rPr lang="de-DE" sz="1200" err="1"/>
              <a:t>PEth</a:t>
            </a:r>
            <a:r>
              <a:rPr lang="de-DE" sz="1200"/>
              <a:t> und dem selbst angegebenen Alkoholkonsum bei Personen mit dem Risiko einer SLD</a:t>
            </a:r>
          </a:p>
        </p:txBody>
      </p:sp>
      <p:sp>
        <p:nvSpPr>
          <p:cNvPr id="4" name="Textplatzhalter 3">
            <a:extLst>
              <a:ext uri="{FF2B5EF4-FFF2-40B4-BE49-F238E27FC236}">
                <a16:creationId xmlns:a16="http://schemas.microsoft.com/office/drawing/2014/main" id="{E9AC19D4-086F-14CA-13AE-F06A9F2EDB8A}"/>
              </a:ext>
            </a:extLst>
          </p:cNvPr>
          <p:cNvSpPr>
            <a:spLocks noGrp="1"/>
          </p:cNvSpPr>
          <p:nvPr>
            <p:ph type="body" sz="quarter" idx="15"/>
          </p:nvPr>
        </p:nvSpPr>
        <p:spPr/>
        <p:txBody>
          <a:bodyPr/>
          <a:lstStyle/>
          <a:p>
            <a:r>
              <a:rPr lang="de-DE" i="1"/>
              <a:t>Grafiken von Novo Nordisk nach Daten von Bech K</a:t>
            </a:r>
            <a:r>
              <a:rPr lang="de-DE"/>
              <a:t>. </a:t>
            </a:r>
            <a:br>
              <a:rPr lang="de-DE"/>
            </a:br>
            <a:r>
              <a:rPr lang="de-DE"/>
              <a:t>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a:t>
            </a:r>
            <a:r>
              <a:rPr lang="de-DE" err="1"/>
              <a:t>PEth</a:t>
            </a:r>
            <a:r>
              <a:rPr lang="de-DE"/>
              <a:t>, </a:t>
            </a:r>
            <a:r>
              <a:rPr lang="de-DE" err="1"/>
              <a:t>Phosphatidylethanol</a:t>
            </a:r>
            <a:r>
              <a:rPr lang="de-DE"/>
              <a:t>;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04110294-FD09-41B5-2476-0BF0A43E4D56}"/>
              </a:ext>
            </a:extLst>
          </p:cNvPr>
          <p:cNvSpPr>
            <a:spLocks noGrp="1"/>
          </p:cNvSpPr>
          <p:nvPr>
            <p:ph type="body" sz="quarter" idx="17"/>
          </p:nvPr>
        </p:nvSpPr>
        <p:spPr>
          <a:xfrm>
            <a:off x="7781925" y="6331974"/>
            <a:ext cx="3762374" cy="413314"/>
          </a:xfrm>
        </p:spPr>
        <p:txBody>
          <a:bodyPr/>
          <a:lstStyle/>
          <a:p>
            <a:r>
              <a:rPr lang="en-US"/>
              <a:t>Bech K. Discrepancies between self-reported alcohol intake and </a:t>
            </a:r>
            <a:r>
              <a:rPr lang="en-US" err="1"/>
              <a:t>phosphatidylethanol</a:t>
            </a:r>
            <a:r>
              <a:rPr lang="en-US"/>
              <a:t> in 2,924 individuals at risk of </a:t>
            </a:r>
            <a:r>
              <a:rPr lang="en-US" err="1"/>
              <a:t>steatotic</a:t>
            </a:r>
            <a:r>
              <a:rPr lang="en-US"/>
              <a:t> liver disease. </a:t>
            </a:r>
            <a:r>
              <a:rPr lang="en-US" err="1"/>
              <a:t>Symposiumsbeitrag</a:t>
            </a:r>
            <a:r>
              <a:rPr lang="en-US"/>
              <a:t> </a:t>
            </a:r>
            <a:r>
              <a:rPr lang="en-US" err="1"/>
              <a:t>vom</a:t>
            </a:r>
            <a:r>
              <a:rPr lang="en-US"/>
              <a:t> EASL 2025, 07.-10. Mai 2025, Amsterdam.</a:t>
            </a:r>
          </a:p>
        </p:txBody>
      </p:sp>
      <p:sp>
        <p:nvSpPr>
          <p:cNvPr id="9" name="Ellipse 8">
            <a:extLst>
              <a:ext uri="{FF2B5EF4-FFF2-40B4-BE49-F238E27FC236}">
                <a16:creationId xmlns:a16="http://schemas.microsoft.com/office/drawing/2014/main" id="{6F32E9AF-DCC5-C1AF-0CE3-A180E2B3E40F}"/>
              </a:ext>
            </a:extLst>
          </p:cNvPr>
          <p:cNvSpPr/>
          <p:nvPr/>
        </p:nvSpPr>
        <p:spPr>
          <a:xfrm>
            <a:off x="1274339" y="2835860"/>
            <a:ext cx="1457608" cy="14576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 name="Ellipse 10">
            <a:extLst>
              <a:ext uri="{FF2B5EF4-FFF2-40B4-BE49-F238E27FC236}">
                <a16:creationId xmlns:a16="http://schemas.microsoft.com/office/drawing/2014/main" id="{C3D2E991-F428-400F-FC75-AFEAB9D984D0}"/>
              </a:ext>
            </a:extLst>
          </p:cNvPr>
          <p:cNvSpPr/>
          <p:nvPr/>
        </p:nvSpPr>
        <p:spPr>
          <a:xfrm>
            <a:off x="3152926" y="2834142"/>
            <a:ext cx="1457608" cy="14576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2" name="Inhaltsplatzhalter 2">
            <a:extLst>
              <a:ext uri="{FF2B5EF4-FFF2-40B4-BE49-F238E27FC236}">
                <a16:creationId xmlns:a16="http://schemas.microsoft.com/office/drawing/2014/main" id="{F5713045-615B-1A82-2D79-0C1129643815}"/>
              </a:ext>
            </a:extLst>
          </p:cNvPr>
          <p:cNvSpPr txBox="1">
            <a:spLocks/>
          </p:cNvSpPr>
          <p:nvPr/>
        </p:nvSpPr>
        <p:spPr>
          <a:xfrm>
            <a:off x="2731947" y="4466035"/>
            <a:ext cx="2299523" cy="107663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None/>
            </a:pPr>
            <a:r>
              <a:rPr lang="de-DE" sz="1200" b="1"/>
              <a:t>Mäßige bis starke nicht-parametrische Korrelationen</a:t>
            </a:r>
            <a:br>
              <a:rPr lang="de-DE" sz="1200" b="1"/>
            </a:br>
            <a:r>
              <a:rPr lang="de-DE" sz="1200"/>
              <a:t>von </a:t>
            </a:r>
            <a:r>
              <a:rPr lang="el-GR" sz="1200"/>
              <a:t>ρ</a:t>
            </a:r>
            <a:r>
              <a:rPr lang="de-DE" sz="1200"/>
              <a:t> ≈ 0,63-0,72 zwischen </a:t>
            </a:r>
            <a:r>
              <a:rPr lang="de-DE" sz="1200" err="1"/>
              <a:t>PEth</a:t>
            </a:r>
            <a:r>
              <a:rPr lang="de-DE" sz="1200"/>
              <a:t> und Selbsteinschätzung</a:t>
            </a:r>
          </a:p>
        </p:txBody>
      </p:sp>
      <p:sp>
        <p:nvSpPr>
          <p:cNvPr id="19" name="Ellipse 18">
            <a:extLst>
              <a:ext uri="{FF2B5EF4-FFF2-40B4-BE49-F238E27FC236}">
                <a16:creationId xmlns:a16="http://schemas.microsoft.com/office/drawing/2014/main" id="{04CE8196-8D1A-A228-4E22-5C1A6E921A1E}"/>
              </a:ext>
            </a:extLst>
          </p:cNvPr>
          <p:cNvSpPr/>
          <p:nvPr/>
        </p:nvSpPr>
        <p:spPr>
          <a:xfrm>
            <a:off x="5031470" y="2835860"/>
            <a:ext cx="1457608" cy="14576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23" name="Inhaltsplatzhalter 2">
            <a:extLst>
              <a:ext uri="{FF2B5EF4-FFF2-40B4-BE49-F238E27FC236}">
                <a16:creationId xmlns:a16="http://schemas.microsoft.com/office/drawing/2014/main" id="{85B9F003-7098-23D6-A589-955905873493}"/>
              </a:ext>
            </a:extLst>
          </p:cNvPr>
          <p:cNvSpPr txBox="1">
            <a:spLocks/>
          </p:cNvSpPr>
          <p:nvPr/>
        </p:nvSpPr>
        <p:spPr>
          <a:xfrm>
            <a:off x="4422012" y="1760607"/>
            <a:ext cx="2813134" cy="107663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de-DE" sz="1200"/>
              <a:t>Der </a:t>
            </a:r>
            <a:r>
              <a:rPr lang="de-DE" sz="1200" b="1"/>
              <a:t>Alkoholkonsum wird </a:t>
            </a:r>
            <a:br>
              <a:rPr lang="de-DE" sz="1200" b="1"/>
            </a:br>
            <a:r>
              <a:rPr lang="de-DE" sz="1200" b="1"/>
              <a:t>bei ≈ 25-30 % der Personen </a:t>
            </a:r>
            <a:r>
              <a:rPr lang="de-DE" sz="1200"/>
              <a:t>mit SLD-Risiko </a:t>
            </a:r>
            <a:r>
              <a:rPr lang="de-DE" sz="1200" b="1"/>
              <a:t>unterschätzt</a:t>
            </a:r>
            <a:r>
              <a:rPr lang="de-DE" sz="1200"/>
              <a:t>, insbesondere bei Personen mit langjährigem, übermäßigem Alkoholkonsum (≈ 40 %)</a:t>
            </a:r>
          </a:p>
        </p:txBody>
      </p:sp>
      <p:sp>
        <p:nvSpPr>
          <p:cNvPr id="29" name="Ellipse 28">
            <a:extLst>
              <a:ext uri="{FF2B5EF4-FFF2-40B4-BE49-F238E27FC236}">
                <a16:creationId xmlns:a16="http://schemas.microsoft.com/office/drawing/2014/main" id="{A874C0A7-CCFA-FB38-0DD0-DB5C00097CCD}"/>
              </a:ext>
            </a:extLst>
          </p:cNvPr>
          <p:cNvSpPr/>
          <p:nvPr/>
        </p:nvSpPr>
        <p:spPr>
          <a:xfrm>
            <a:off x="6910014" y="2837244"/>
            <a:ext cx="1457608" cy="14576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nvGrpSpPr>
          <p:cNvPr id="34" name="Gruppieren 33">
            <a:extLst>
              <a:ext uri="{FF2B5EF4-FFF2-40B4-BE49-F238E27FC236}">
                <a16:creationId xmlns:a16="http://schemas.microsoft.com/office/drawing/2014/main" id="{577E86BA-A4DE-5919-D96C-4F46ED2CFEDF}"/>
              </a:ext>
            </a:extLst>
          </p:cNvPr>
          <p:cNvGrpSpPr/>
          <p:nvPr/>
        </p:nvGrpSpPr>
        <p:grpSpPr>
          <a:xfrm>
            <a:off x="8830488" y="2715711"/>
            <a:ext cx="1418140" cy="1503599"/>
            <a:chOff x="8886871" y="3682893"/>
            <a:chExt cx="1418140" cy="1503599"/>
          </a:xfrm>
        </p:grpSpPr>
        <p:sp>
          <p:nvSpPr>
            <p:cNvPr id="30" name="Rechteck 29">
              <a:extLst>
                <a:ext uri="{FF2B5EF4-FFF2-40B4-BE49-F238E27FC236}">
                  <a16:creationId xmlns:a16="http://schemas.microsoft.com/office/drawing/2014/main" id="{207CE0A2-8E92-0EFC-4E06-20E449D387F4}"/>
                </a:ext>
              </a:extLst>
            </p:cNvPr>
            <p:cNvSpPr/>
            <p:nvPr/>
          </p:nvSpPr>
          <p:spPr>
            <a:xfrm rot="2967450">
              <a:off x="9677048" y="3819868"/>
              <a:ext cx="458272"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1" name="Rechteck 30">
              <a:extLst>
                <a:ext uri="{FF2B5EF4-FFF2-40B4-BE49-F238E27FC236}">
                  <a16:creationId xmlns:a16="http://schemas.microsoft.com/office/drawing/2014/main" id="{CB3F5A1D-7D14-6E91-F3AE-AF938CB9A156}"/>
                </a:ext>
              </a:extLst>
            </p:cNvPr>
            <p:cNvSpPr/>
            <p:nvPr/>
          </p:nvSpPr>
          <p:spPr>
            <a:xfrm rot="18528609">
              <a:off x="8984781" y="3782806"/>
              <a:ext cx="458272"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2" name="Rechteck 31">
              <a:extLst>
                <a:ext uri="{FF2B5EF4-FFF2-40B4-BE49-F238E27FC236}">
                  <a16:creationId xmlns:a16="http://schemas.microsoft.com/office/drawing/2014/main" id="{A274F823-B761-C326-1BB0-74DF3AA4B621}"/>
                </a:ext>
              </a:extLst>
            </p:cNvPr>
            <p:cNvSpPr/>
            <p:nvPr/>
          </p:nvSpPr>
          <p:spPr>
            <a:xfrm rot="12969054">
              <a:off x="8886871" y="4928047"/>
              <a:ext cx="458272"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3" name="Rechteck 32">
              <a:extLst>
                <a:ext uri="{FF2B5EF4-FFF2-40B4-BE49-F238E27FC236}">
                  <a16:creationId xmlns:a16="http://schemas.microsoft.com/office/drawing/2014/main" id="{0DEAC4FF-DFF3-19DE-AEE8-931C3217E35E}"/>
                </a:ext>
              </a:extLst>
            </p:cNvPr>
            <p:cNvSpPr/>
            <p:nvPr/>
          </p:nvSpPr>
          <p:spPr>
            <a:xfrm rot="8530958">
              <a:off x="9846739" y="4909589"/>
              <a:ext cx="458272"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grpSp>
      <p:sp>
        <p:nvSpPr>
          <p:cNvPr id="35" name="Ellipse 34">
            <a:extLst>
              <a:ext uri="{FF2B5EF4-FFF2-40B4-BE49-F238E27FC236}">
                <a16:creationId xmlns:a16="http://schemas.microsoft.com/office/drawing/2014/main" id="{C28DE344-0120-9919-6009-E42426FB7344}"/>
              </a:ext>
            </a:extLst>
          </p:cNvPr>
          <p:cNvSpPr/>
          <p:nvPr/>
        </p:nvSpPr>
        <p:spPr>
          <a:xfrm>
            <a:off x="8788558" y="2801158"/>
            <a:ext cx="1457608" cy="14576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36" name="Inhaltsplatzhalter 2">
            <a:extLst>
              <a:ext uri="{FF2B5EF4-FFF2-40B4-BE49-F238E27FC236}">
                <a16:creationId xmlns:a16="http://schemas.microsoft.com/office/drawing/2014/main" id="{B0BC9F19-4453-4A22-9CD1-D246C20D1016}"/>
              </a:ext>
            </a:extLst>
          </p:cNvPr>
          <p:cNvSpPr txBox="1">
            <a:spLocks/>
          </p:cNvSpPr>
          <p:nvPr/>
        </p:nvSpPr>
        <p:spPr>
          <a:xfrm>
            <a:off x="8291925" y="1763972"/>
            <a:ext cx="2934647" cy="107663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de-DE" sz="1200" b="1"/>
              <a:t>Die Subklassifizierung von Patienten kann deutlich verbessert werden: </a:t>
            </a:r>
            <a:r>
              <a:rPr lang="de-DE" sz="1200"/>
              <a:t>Durch einen einfachen Diagnosealgorithmus ist der </a:t>
            </a:r>
            <a:r>
              <a:rPr lang="de-DE" sz="1200" err="1"/>
              <a:t>PEth</a:t>
            </a:r>
            <a:r>
              <a:rPr lang="de-DE" sz="1200"/>
              <a:t>-Test bei bis zu 40 % der Personen überflüssig</a:t>
            </a:r>
          </a:p>
        </p:txBody>
      </p:sp>
      <p:sp>
        <p:nvSpPr>
          <p:cNvPr id="37" name="Inhaltsplatzhalter 2">
            <a:extLst>
              <a:ext uri="{FF2B5EF4-FFF2-40B4-BE49-F238E27FC236}">
                <a16:creationId xmlns:a16="http://schemas.microsoft.com/office/drawing/2014/main" id="{C7B0D7BA-250B-803E-61D6-55B12400E32F}"/>
              </a:ext>
            </a:extLst>
          </p:cNvPr>
          <p:cNvSpPr txBox="1">
            <a:spLocks/>
          </p:cNvSpPr>
          <p:nvPr/>
        </p:nvSpPr>
        <p:spPr>
          <a:xfrm>
            <a:off x="6218618" y="4466883"/>
            <a:ext cx="3237427" cy="107663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de-DE" sz="1200" b="1"/>
              <a:t>AUDIT-C liefert wichtige Informationen für die Subklassifizierung der SLD</a:t>
            </a:r>
            <a:r>
              <a:rPr lang="de-DE" sz="1200"/>
              <a:t>; nur 3 % mit niedrigem selbstberichteten Alkoholkonsum und niedrigem AUDIT-C haben einen </a:t>
            </a:r>
            <a:r>
              <a:rPr lang="de-DE" sz="1200" err="1"/>
              <a:t>PEth</a:t>
            </a:r>
            <a:r>
              <a:rPr lang="de-DE" sz="1200"/>
              <a:t> ≥ 80, während 28 % mit niedrigem Selbstbericht, aber mittlerem oder hohem AUDIT-C einen </a:t>
            </a:r>
            <a:r>
              <a:rPr lang="de-DE" sz="1200" err="1"/>
              <a:t>PEth</a:t>
            </a:r>
            <a:r>
              <a:rPr lang="de-DE" sz="1200"/>
              <a:t> ≥ 80 </a:t>
            </a:r>
            <a:r>
              <a:rPr lang="de-DE" sz="1200" err="1"/>
              <a:t>ng</a:t>
            </a:r>
            <a:r>
              <a:rPr lang="de-DE" sz="1200"/>
              <a:t>/ml haben</a:t>
            </a:r>
          </a:p>
        </p:txBody>
      </p:sp>
      <p:cxnSp>
        <p:nvCxnSpPr>
          <p:cNvPr id="39" name="Gerader Verbinder 38">
            <a:extLst>
              <a:ext uri="{FF2B5EF4-FFF2-40B4-BE49-F238E27FC236}">
                <a16:creationId xmlns:a16="http://schemas.microsoft.com/office/drawing/2014/main" id="{9257080B-6258-477E-2F2B-03C54B0E8FCB}"/>
              </a:ext>
            </a:extLst>
          </p:cNvPr>
          <p:cNvCxnSpPr>
            <a:stCxn id="9" idx="6"/>
            <a:endCxn id="11" idx="2"/>
          </p:cNvCxnSpPr>
          <p:nvPr/>
        </p:nvCxnSpPr>
        <p:spPr>
          <a:xfrm flipV="1">
            <a:off x="2731947" y="3562946"/>
            <a:ext cx="420979" cy="17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561E4BF-2F7B-AD26-E16D-EC69561CBD23}"/>
              </a:ext>
            </a:extLst>
          </p:cNvPr>
          <p:cNvCxnSpPr/>
          <p:nvPr/>
        </p:nvCxnSpPr>
        <p:spPr>
          <a:xfrm flipV="1">
            <a:off x="4610491" y="3567814"/>
            <a:ext cx="420979" cy="17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5D6DCF33-E40F-0E25-4260-84C4CFE4C723}"/>
              </a:ext>
            </a:extLst>
          </p:cNvPr>
          <p:cNvCxnSpPr/>
          <p:nvPr/>
        </p:nvCxnSpPr>
        <p:spPr>
          <a:xfrm flipV="1">
            <a:off x="6489057" y="3571106"/>
            <a:ext cx="420979" cy="17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30580EFC-56C1-78DE-96F3-E06D6D60BA7B}"/>
              </a:ext>
            </a:extLst>
          </p:cNvPr>
          <p:cNvCxnSpPr/>
          <p:nvPr/>
        </p:nvCxnSpPr>
        <p:spPr>
          <a:xfrm flipV="1">
            <a:off x="8367601" y="3574014"/>
            <a:ext cx="420979" cy="17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A718A3BF-E240-BCBC-A9DA-5A9AB4B6FB9E}"/>
              </a:ext>
            </a:extLst>
          </p:cNvPr>
          <p:cNvCxnSpPr/>
          <p:nvPr/>
        </p:nvCxnSpPr>
        <p:spPr>
          <a:xfrm flipV="1">
            <a:off x="10248390" y="3566096"/>
            <a:ext cx="420979" cy="17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0" name="Gruppieren 79">
            <a:extLst>
              <a:ext uri="{FF2B5EF4-FFF2-40B4-BE49-F238E27FC236}">
                <a16:creationId xmlns:a16="http://schemas.microsoft.com/office/drawing/2014/main" id="{90FCA7A1-AA63-0F73-3515-030DACD9804B}"/>
              </a:ext>
            </a:extLst>
          </p:cNvPr>
          <p:cNvGrpSpPr>
            <a:grpSpLocks noChangeAspect="1"/>
          </p:cNvGrpSpPr>
          <p:nvPr/>
        </p:nvGrpSpPr>
        <p:grpSpPr>
          <a:xfrm>
            <a:off x="3405690" y="3063784"/>
            <a:ext cx="954000" cy="954000"/>
            <a:chOff x="3307972" y="-631046"/>
            <a:chExt cx="954000" cy="1721982"/>
          </a:xfrm>
        </p:grpSpPr>
        <p:cxnSp>
          <p:nvCxnSpPr>
            <p:cNvPr id="74" name="Gerader Verbinder 73">
              <a:extLst>
                <a:ext uri="{FF2B5EF4-FFF2-40B4-BE49-F238E27FC236}">
                  <a16:creationId xmlns:a16="http://schemas.microsoft.com/office/drawing/2014/main" id="{9FACB736-00E6-816C-08A3-B04A5C50F15B}"/>
                </a:ext>
              </a:extLst>
            </p:cNvPr>
            <p:cNvCxnSpPr/>
            <p:nvPr/>
          </p:nvCxnSpPr>
          <p:spPr>
            <a:xfrm>
              <a:off x="3310353" y="-631046"/>
              <a:ext cx="0" cy="17219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9" name="Content Placeholder 2">
              <a:extLst>
                <a:ext uri="{FF2B5EF4-FFF2-40B4-BE49-F238E27FC236}">
                  <a16:creationId xmlns:a16="http://schemas.microsoft.com/office/drawing/2014/main" id="{F856F626-5FCF-11B9-E176-3873AC6A25C1}"/>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20000"/>
                      </a14:imgEffect>
                      <a14:imgEffect>
                        <a14:brightnessContrast contrast="10000"/>
                      </a14:imgEffect>
                    </a14:imgLayer>
                  </a14:imgProps>
                </a:ext>
              </a:extLst>
            </a:blip>
            <a:srcRect l="25927" t="45750" r="65757" b="38217"/>
            <a:stretch/>
          </p:blipFill>
          <p:spPr>
            <a:xfrm>
              <a:off x="3354475" y="-312918"/>
              <a:ext cx="860994" cy="1147724"/>
            </a:xfrm>
            <a:prstGeom prst="rect">
              <a:avLst/>
            </a:prstGeom>
          </p:spPr>
        </p:pic>
        <p:cxnSp>
          <p:nvCxnSpPr>
            <p:cNvPr id="6" name="Gerader Verbinder 5">
              <a:extLst>
                <a:ext uri="{FF2B5EF4-FFF2-40B4-BE49-F238E27FC236}">
                  <a16:creationId xmlns:a16="http://schemas.microsoft.com/office/drawing/2014/main" id="{608430A0-004B-C3BB-214B-36E0BF6C853C}"/>
                </a:ext>
              </a:extLst>
            </p:cNvPr>
            <p:cNvCxnSpPr>
              <a:cxnSpLocks/>
            </p:cNvCxnSpPr>
            <p:nvPr/>
          </p:nvCxnSpPr>
          <p:spPr>
            <a:xfrm rot="5400000">
              <a:off x="3784972" y="599090"/>
              <a:ext cx="0" cy="954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2" name="Gruppieren 91">
            <a:extLst>
              <a:ext uri="{FF2B5EF4-FFF2-40B4-BE49-F238E27FC236}">
                <a16:creationId xmlns:a16="http://schemas.microsoft.com/office/drawing/2014/main" id="{8F4F3D09-324E-B715-DAC2-417A44DFD4DC}"/>
              </a:ext>
            </a:extLst>
          </p:cNvPr>
          <p:cNvGrpSpPr>
            <a:grpSpLocks noChangeAspect="1"/>
          </p:cNvGrpSpPr>
          <p:nvPr/>
        </p:nvGrpSpPr>
        <p:grpSpPr>
          <a:xfrm>
            <a:off x="5163152" y="3005805"/>
            <a:ext cx="1143591" cy="1116000"/>
            <a:chOff x="4257492" y="76411"/>
            <a:chExt cx="1129488" cy="1102237"/>
          </a:xfrm>
        </p:grpSpPr>
        <p:pic>
          <p:nvPicPr>
            <p:cNvPr id="89" name="Grafik 88" descr="Benutzer mit einfarbiger Füllung">
              <a:extLst>
                <a:ext uri="{FF2B5EF4-FFF2-40B4-BE49-F238E27FC236}">
                  <a16:creationId xmlns:a16="http://schemas.microsoft.com/office/drawing/2014/main" id="{E7BDB846-AFD7-5DDC-4FF4-68731A21C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722" y="434625"/>
              <a:ext cx="340544" cy="340544"/>
            </a:xfrm>
            <a:prstGeom prst="rect">
              <a:avLst/>
            </a:prstGeom>
          </p:spPr>
        </p:pic>
        <p:pic>
          <p:nvPicPr>
            <p:cNvPr id="86" name="Grafik 85" descr="Flasche mit einfarbiger Füllung">
              <a:extLst>
                <a:ext uri="{FF2B5EF4-FFF2-40B4-BE49-F238E27FC236}">
                  <a16:creationId xmlns:a16="http://schemas.microsoft.com/office/drawing/2014/main" id="{59A9404C-793F-61F9-B744-DE5690C8F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43769">
              <a:off x="4409755" y="430628"/>
              <a:ext cx="319798" cy="319798"/>
            </a:xfrm>
            <a:prstGeom prst="rect">
              <a:avLst/>
            </a:prstGeom>
          </p:spPr>
        </p:pic>
        <p:pic>
          <p:nvPicPr>
            <p:cNvPr id="87" name="Grafik 86" descr="Flasche mit einfarbiger Füllung">
              <a:extLst>
                <a:ext uri="{FF2B5EF4-FFF2-40B4-BE49-F238E27FC236}">
                  <a16:creationId xmlns:a16="http://schemas.microsoft.com/office/drawing/2014/main" id="{B466B043-A7A4-309D-732F-443747E32F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665811">
              <a:off x="4257492" y="504741"/>
              <a:ext cx="245573" cy="245573"/>
            </a:xfrm>
            <a:prstGeom prst="rect">
              <a:avLst/>
            </a:prstGeom>
          </p:spPr>
        </p:pic>
        <p:pic>
          <p:nvPicPr>
            <p:cNvPr id="84" name="Grafik 83" descr="Waage der Justitia Silhouette">
              <a:extLst>
                <a:ext uri="{FF2B5EF4-FFF2-40B4-BE49-F238E27FC236}">
                  <a16:creationId xmlns:a16="http://schemas.microsoft.com/office/drawing/2014/main" id="{EA3EB0E2-F5A4-57F7-FF34-8B7079D5FA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4743" y="76411"/>
              <a:ext cx="1102237" cy="1102237"/>
            </a:xfrm>
            <a:prstGeom prst="rect">
              <a:avLst/>
            </a:prstGeom>
          </p:spPr>
        </p:pic>
        <p:sp>
          <p:nvSpPr>
            <p:cNvPr id="91" name="Textfeld 90">
              <a:extLst>
                <a:ext uri="{FF2B5EF4-FFF2-40B4-BE49-F238E27FC236}">
                  <a16:creationId xmlns:a16="http://schemas.microsoft.com/office/drawing/2014/main" id="{E58ED1B3-1C27-656C-ED27-D395EF164EB6}"/>
                </a:ext>
              </a:extLst>
            </p:cNvPr>
            <p:cNvSpPr txBox="1"/>
            <p:nvPr/>
          </p:nvSpPr>
          <p:spPr>
            <a:xfrm>
              <a:off x="5107116" y="290188"/>
              <a:ext cx="101756" cy="206851"/>
            </a:xfrm>
            <a:prstGeom prst="rect">
              <a:avLst/>
            </a:prstGeom>
            <a:noFill/>
          </p:spPr>
          <p:txBody>
            <a:bodyPr wrap="square" lIns="0" tIns="0" rIns="0" bIns="0" rtlCol="0">
              <a:spAutoFit/>
            </a:bodyPr>
            <a:lstStyle/>
            <a:p>
              <a:pPr algn="ctr">
                <a:lnSpc>
                  <a:spcPct val="120000"/>
                </a:lnSpc>
              </a:pPr>
              <a:r>
                <a:rPr lang="de-DE" sz="1200">
                  <a:solidFill>
                    <a:schemeClr val="accent4">
                      <a:lumMod val="75000"/>
                    </a:schemeClr>
                  </a:solidFill>
                </a:rPr>
                <a:t>?</a:t>
              </a:r>
            </a:p>
          </p:txBody>
        </p:sp>
      </p:grpSp>
      <p:grpSp>
        <p:nvGrpSpPr>
          <p:cNvPr id="119" name="Gruppieren 118">
            <a:extLst>
              <a:ext uri="{FF2B5EF4-FFF2-40B4-BE49-F238E27FC236}">
                <a16:creationId xmlns:a16="http://schemas.microsoft.com/office/drawing/2014/main" id="{46B8241D-4571-BCF3-8A78-ED0C287AEC91}"/>
              </a:ext>
            </a:extLst>
          </p:cNvPr>
          <p:cNvGrpSpPr>
            <a:grpSpLocks noChangeAspect="1"/>
          </p:cNvGrpSpPr>
          <p:nvPr/>
        </p:nvGrpSpPr>
        <p:grpSpPr>
          <a:xfrm>
            <a:off x="7210713" y="3056607"/>
            <a:ext cx="954000" cy="954000"/>
            <a:chOff x="4198942" y="-755805"/>
            <a:chExt cx="1260000" cy="1260000"/>
          </a:xfrm>
        </p:grpSpPr>
        <p:cxnSp>
          <p:nvCxnSpPr>
            <p:cNvPr id="93" name="Gerader Verbinder 92">
              <a:extLst>
                <a:ext uri="{FF2B5EF4-FFF2-40B4-BE49-F238E27FC236}">
                  <a16:creationId xmlns:a16="http://schemas.microsoft.com/office/drawing/2014/main" id="{4B08CBF1-68AC-5637-E36A-87009FDA4A27}"/>
                </a:ext>
              </a:extLst>
            </p:cNvPr>
            <p:cNvCxnSpPr>
              <a:cxnSpLocks noChangeAspect="1"/>
            </p:cNvCxnSpPr>
            <p:nvPr/>
          </p:nvCxnSpPr>
          <p:spPr>
            <a:xfrm>
              <a:off x="4208275" y="-755805"/>
              <a:ext cx="0" cy="1260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Rechteck 108">
              <a:extLst>
                <a:ext uri="{FF2B5EF4-FFF2-40B4-BE49-F238E27FC236}">
                  <a16:creationId xmlns:a16="http://schemas.microsoft.com/office/drawing/2014/main" id="{A445404E-AEE9-E990-275E-30D6BBBC4BA1}"/>
                </a:ext>
              </a:extLst>
            </p:cNvPr>
            <p:cNvSpPr>
              <a:spLocks noChangeAspect="1"/>
            </p:cNvSpPr>
            <p:nvPr/>
          </p:nvSpPr>
          <p:spPr>
            <a:xfrm rot="16200000">
              <a:off x="3886755" y="-36842"/>
              <a:ext cx="930567" cy="141979"/>
            </a:xfrm>
            <a:prstGeom prst="rect">
              <a:avLst/>
            </a:prstGeom>
            <a:solidFill>
              <a:srgbClr val="F4FE7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0" name="Rechteck 109">
              <a:extLst>
                <a:ext uri="{FF2B5EF4-FFF2-40B4-BE49-F238E27FC236}">
                  <a16:creationId xmlns:a16="http://schemas.microsoft.com/office/drawing/2014/main" id="{571E8070-3DB0-0AD3-9FAE-AB9F0E9DA454}"/>
                </a:ext>
              </a:extLst>
            </p:cNvPr>
            <p:cNvSpPr>
              <a:spLocks noChangeAspect="1"/>
            </p:cNvSpPr>
            <p:nvPr/>
          </p:nvSpPr>
          <p:spPr>
            <a:xfrm rot="16200000">
              <a:off x="4497175" y="278744"/>
              <a:ext cx="299395" cy="141979"/>
            </a:xfrm>
            <a:prstGeom prst="rect">
              <a:avLst/>
            </a:prstGeom>
            <a:solidFill>
              <a:srgbClr val="F4FE7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1" name="Rechteck 110">
              <a:extLst>
                <a:ext uri="{FF2B5EF4-FFF2-40B4-BE49-F238E27FC236}">
                  <a16:creationId xmlns:a16="http://schemas.microsoft.com/office/drawing/2014/main" id="{661DDBFE-12BB-A3A4-A987-E51EC4442768}"/>
                </a:ext>
              </a:extLst>
            </p:cNvPr>
            <p:cNvSpPr>
              <a:spLocks noChangeAspect="1"/>
            </p:cNvSpPr>
            <p:nvPr/>
          </p:nvSpPr>
          <p:spPr>
            <a:xfrm rot="16200000">
              <a:off x="4432190" y="-71361"/>
              <a:ext cx="429365" cy="141979"/>
            </a:xfrm>
            <a:prstGeom prst="rect">
              <a:avLst/>
            </a:prstGeom>
            <a:solidFill>
              <a:srgbClr val="FFDD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2" name="Rechteck 111">
              <a:extLst>
                <a:ext uri="{FF2B5EF4-FFF2-40B4-BE49-F238E27FC236}">
                  <a16:creationId xmlns:a16="http://schemas.microsoft.com/office/drawing/2014/main" id="{DA3D96C7-2590-B753-1465-11A7D8AA443C}"/>
                </a:ext>
              </a:extLst>
            </p:cNvPr>
            <p:cNvSpPr>
              <a:spLocks noChangeAspect="1"/>
            </p:cNvSpPr>
            <p:nvPr/>
          </p:nvSpPr>
          <p:spPr>
            <a:xfrm rot="16200000">
              <a:off x="4543445" y="-319275"/>
              <a:ext cx="206856" cy="141979"/>
            </a:xfrm>
            <a:prstGeom prst="rect">
              <a:avLst/>
            </a:prstGeom>
            <a:solidFill>
              <a:srgbClr val="FF91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4" name="Rechteck 113">
              <a:extLst>
                <a:ext uri="{FF2B5EF4-FFF2-40B4-BE49-F238E27FC236}">
                  <a16:creationId xmlns:a16="http://schemas.microsoft.com/office/drawing/2014/main" id="{C4412543-CB75-57D1-05E5-C20D1D2C0E81}"/>
                </a:ext>
              </a:extLst>
            </p:cNvPr>
            <p:cNvSpPr>
              <a:spLocks noChangeAspect="1"/>
            </p:cNvSpPr>
            <p:nvPr/>
          </p:nvSpPr>
          <p:spPr>
            <a:xfrm rot="16200000">
              <a:off x="4554244" y="-510759"/>
              <a:ext cx="185257" cy="141979"/>
            </a:xfrm>
            <a:prstGeom prst="rect">
              <a:avLst/>
            </a:prstGeom>
            <a:solidFill>
              <a:srgbClr val="F60B0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5" name="Rechteck 114">
              <a:extLst>
                <a:ext uri="{FF2B5EF4-FFF2-40B4-BE49-F238E27FC236}">
                  <a16:creationId xmlns:a16="http://schemas.microsoft.com/office/drawing/2014/main" id="{757A67F6-42A5-D987-1D2A-B1DC9A0D3053}"/>
                </a:ext>
              </a:extLst>
            </p:cNvPr>
            <p:cNvSpPr>
              <a:spLocks noChangeAspect="1"/>
            </p:cNvSpPr>
            <p:nvPr/>
          </p:nvSpPr>
          <p:spPr>
            <a:xfrm rot="16200000">
              <a:off x="4881996" y="364014"/>
              <a:ext cx="128853" cy="141979"/>
            </a:xfrm>
            <a:prstGeom prst="rect">
              <a:avLst/>
            </a:prstGeom>
            <a:solidFill>
              <a:srgbClr val="F4FE7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6" name="Rechteck 115">
              <a:extLst>
                <a:ext uri="{FF2B5EF4-FFF2-40B4-BE49-F238E27FC236}">
                  <a16:creationId xmlns:a16="http://schemas.microsoft.com/office/drawing/2014/main" id="{0B0433C3-CC2F-8E5F-B901-E4B994B0E289}"/>
                </a:ext>
              </a:extLst>
            </p:cNvPr>
            <p:cNvSpPr>
              <a:spLocks noChangeAspect="1"/>
            </p:cNvSpPr>
            <p:nvPr/>
          </p:nvSpPr>
          <p:spPr>
            <a:xfrm rot="16200000">
              <a:off x="4894779" y="271835"/>
              <a:ext cx="104626" cy="141979"/>
            </a:xfrm>
            <a:prstGeom prst="rect">
              <a:avLst/>
            </a:prstGeom>
            <a:solidFill>
              <a:srgbClr val="FFDD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7" name="Rechteck 116">
              <a:extLst>
                <a:ext uri="{FF2B5EF4-FFF2-40B4-BE49-F238E27FC236}">
                  <a16:creationId xmlns:a16="http://schemas.microsoft.com/office/drawing/2014/main" id="{3DFB3B55-24C1-A319-83A3-92B7A9F22434}"/>
                </a:ext>
              </a:extLst>
            </p:cNvPr>
            <p:cNvSpPr>
              <a:spLocks noChangeAspect="1"/>
            </p:cNvSpPr>
            <p:nvPr/>
          </p:nvSpPr>
          <p:spPr>
            <a:xfrm rot="16200000">
              <a:off x="4848186" y="139961"/>
              <a:ext cx="196477" cy="141979"/>
            </a:xfrm>
            <a:prstGeom prst="rect">
              <a:avLst/>
            </a:prstGeom>
            <a:solidFill>
              <a:srgbClr val="FF913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sp>
          <p:nvSpPr>
            <p:cNvPr id="118" name="Rechteck 117">
              <a:extLst>
                <a:ext uri="{FF2B5EF4-FFF2-40B4-BE49-F238E27FC236}">
                  <a16:creationId xmlns:a16="http://schemas.microsoft.com/office/drawing/2014/main" id="{538F2DED-909B-4ECA-4AEF-B4AE3BDFBD95}"/>
                </a:ext>
              </a:extLst>
            </p:cNvPr>
            <p:cNvSpPr>
              <a:spLocks noChangeAspect="1"/>
            </p:cNvSpPr>
            <p:nvPr/>
          </p:nvSpPr>
          <p:spPr>
            <a:xfrm rot="16200000">
              <a:off x="4853794" y="-46620"/>
              <a:ext cx="185257" cy="141979"/>
            </a:xfrm>
            <a:prstGeom prst="rect">
              <a:avLst/>
            </a:prstGeom>
            <a:solidFill>
              <a:srgbClr val="F60B0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a:p>
          </p:txBody>
        </p:sp>
        <p:cxnSp>
          <p:nvCxnSpPr>
            <p:cNvPr id="94" name="Gerader Verbinder 93">
              <a:extLst>
                <a:ext uri="{FF2B5EF4-FFF2-40B4-BE49-F238E27FC236}">
                  <a16:creationId xmlns:a16="http://schemas.microsoft.com/office/drawing/2014/main" id="{76B1F7AA-98C5-ECFC-57C0-2557A8D400CF}"/>
                </a:ext>
              </a:extLst>
            </p:cNvPr>
            <p:cNvCxnSpPr>
              <a:cxnSpLocks noChangeAspect="1"/>
            </p:cNvCxnSpPr>
            <p:nvPr/>
          </p:nvCxnSpPr>
          <p:spPr>
            <a:xfrm rot="5400000">
              <a:off x="4828942" y="-135331"/>
              <a:ext cx="0" cy="1260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4" name="Gruppieren 143">
            <a:extLst>
              <a:ext uri="{FF2B5EF4-FFF2-40B4-BE49-F238E27FC236}">
                <a16:creationId xmlns:a16="http://schemas.microsoft.com/office/drawing/2014/main" id="{10E5DFB3-DBB0-C9AF-3995-AF2527A66BB7}"/>
              </a:ext>
            </a:extLst>
          </p:cNvPr>
          <p:cNvGrpSpPr>
            <a:grpSpLocks noChangeAspect="1"/>
          </p:cNvGrpSpPr>
          <p:nvPr/>
        </p:nvGrpSpPr>
        <p:grpSpPr>
          <a:xfrm>
            <a:off x="9078519" y="3040941"/>
            <a:ext cx="877686" cy="954002"/>
            <a:chOff x="8314634" y="-628928"/>
            <a:chExt cx="1864685" cy="2026817"/>
          </a:xfrm>
        </p:grpSpPr>
        <p:sp>
          <p:nvSpPr>
            <p:cNvPr id="120" name="Rechteck: abgerundete Ecken 119">
              <a:extLst>
                <a:ext uri="{FF2B5EF4-FFF2-40B4-BE49-F238E27FC236}">
                  <a16:creationId xmlns:a16="http://schemas.microsoft.com/office/drawing/2014/main" id="{65AA3DC2-5CCC-770D-CD6E-15F0679BC2B2}"/>
                </a:ext>
              </a:extLst>
            </p:cNvPr>
            <p:cNvSpPr/>
            <p:nvPr/>
          </p:nvSpPr>
          <p:spPr>
            <a:xfrm>
              <a:off x="8964915" y="-628928"/>
              <a:ext cx="552447" cy="340360"/>
            </a:xfrm>
            <a:prstGeom prst="roundRect">
              <a:avLst/>
            </a:prstGeom>
            <a:solidFill>
              <a:schemeClr val="accent3"/>
            </a:solidFill>
            <a:ln w="9525" cap="flat">
              <a:noFill/>
              <a:prstDash val="solid"/>
              <a:miter/>
            </a:ln>
          </p:spPr>
          <p:txBody>
            <a:bodyPr rtlCol="0" anchor="ctr"/>
            <a:lstStyle/>
            <a:p>
              <a:pPr algn="l"/>
              <a:endParaRPr lang="de-DE"/>
            </a:p>
          </p:txBody>
        </p:sp>
        <p:cxnSp>
          <p:nvCxnSpPr>
            <p:cNvPr id="122" name="Gerade Verbindung mit Pfeil 121">
              <a:extLst>
                <a:ext uri="{FF2B5EF4-FFF2-40B4-BE49-F238E27FC236}">
                  <a16:creationId xmlns:a16="http://schemas.microsoft.com/office/drawing/2014/main" id="{DC3DA2BB-5407-B691-6B4F-073B335D8E82}"/>
                </a:ext>
              </a:extLst>
            </p:cNvPr>
            <p:cNvCxnSpPr>
              <a:cxnSpLocks/>
              <a:stCxn id="120" idx="2"/>
            </p:cNvCxnSpPr>
            <p:nvPr/>
          </p:nvCxnSpPr>
          <p:spPr>
            <a:xfrm>
              <a:off x="9241139" y="-288568"/>
              <a:ext cx="0" cy="427133"/>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Verbinder: gewinkelt 128">
              <a:extLst>
                <a:ext uri="{FF2B5EF4-FFF2-40B4-BE49-F238E27FC236}">
                  <a16:creationId xmlns:a16="http://schemas.microsoft.com/office/drawing/2014/main" id="{173CBAEC-D5A0-48B5-6E69-930A1F2BBF2E}"/>
                </a:ext>
              </a:extLst>
            </p:cNvPr>
            <p:cNvCxnSpPr>
              <a:cxnSpLocks/>
              <a:stCxn id="125" idx="3"/>
              <a:endCxn id="131" idx="0"/>
            </p:cNvCxnSpPr>
            <p:nvPr/>
          </p:nvCxnSpPr>
          <p:spPr>
            <a:xfrm>
              <a:off x="8728278" y="291022"/>
              <a:ext cx="1170694" cy="858941"/>
            </a:xfrm>
            <a:prstGeom prst="bentConnector2">
              <a:avLst/>
            </a:prstGeom>
            <a:ln w="63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Rechteck: abgerundete Ecken 130">
              <a:extLst>
                <a:ext uri="{FF2B5EF4-FFF2-40B4-BE49-F238E27FC236}">
                  <a16:creationId xmlns:a16="http://schemas.microsoft.com/office/drawing/2014/main" id="{E1423ED4-2A4F-7855-E3AA-E293DC205D7F}"/>
                </a:ext>
              </a:extLst>
            </p:cNvPr>
            <p:cNvSpPr/>
            <p:nvPr/>
          </p:nvSpPr>
          <p:spPr>
            <a:xfrm>
              <a:off x="9618625" y="1149963"/>
              <a:ext cx="560694" cy="247926"/>
            </a:xfrm>
            <a:prstGeom prst="roundRect">
              <a:avLst>
                <a:gd name="adj" fmla="val 50000"/>
              </a:avLst>
            </a:prstGeom>
            <a:solidFill>
              <a:schemeClr val="accent3"/>
            </a:solidFill>
            <a:ln w="9525" cap="flat">
              <a:noFill/>
              <a:prstDash val="solid"/>
              <a:miter/>
            </a:ln>
          </p:spPr>
          <p:txBody>
            <a:bodyPr rtlCol="0" anchor="ctr"/>
            <a:lstStyle/>
            <a:p>
              <a:pPr algn="l"/>
              <a:endParaRPr lang="de-DE"/>
            </a:p>
          </p:txBody>
        </p:sp>
        <p:cxnSp>
          <p:nvCxnSpPr>
            <p:cNvPr id="132" name="Gerade Verbindung mit Pfeil 131">
              <a:extLst>
                <a:ext uri="{FF2B5EF4-FFF2-40B4-BE49-F238E27FC236}">
                  <a16:creationId xmlns:a16="http://schemas.microsoft.com/office/drawing/2014/main" id="{818B7263-9169-2731-AD7D-0EBB14D9A980}"/>
                </a:ext>
              </a:extLst>
            </p:cNvPr>
            <p:cNvCxnSpPr>
              <a:cxnSpLocks/>
              <a:endCxn id="134" idx="0"/>
            </p:cNvCxnSpPr>
            <p:nvPr/>
          </p:nvCxnSpPr>
          <p:spPr>
            <a:xfrm>
              <a:off x="8542639" y="320264"/>
              <a:ext cx="0" cy="82468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4" name="Rechteck: abgerundete Ecken 133">
              <a:extLst>
                <a:ext uri="{FF2B5EF4-FFF2-40B4-BE49-F238E27FC236}">
                  <a16:creationId xmlns:a16="http://schemas.microsoft.com/office/drawing/2014/main" id="{A9B16DE0-2E42-54D4-2EB0-652C8AFBC41F}"/>
                </a:ext>
              </a:extLst>
            </p:cNvPr>
            <p:cNvSpPr/>
            <p:nvPr/>
          </p:nvSpPr>
          <p:spPr>
            <a:xfrm>
              <a:off x="8314634" y="1144945"/>
              <a:ext cx="456010" cy="247926"/>
            </a:xfrm>
            <a:prstGeom prst="roundRect">
              <a:avLst>
                <a:gd name="adj" fmla="val 50000"/>
              </a:avLst>
            </a:prstGeom>
            <a:solidFill>
              <a:schemeClr val="accent3"/>
            </a:solidFill>
            <a:ln w="9525" cap="flat">
              <a:noFill/>
              <a:prstDash val="solid"/>
              <a:miter/>
            </a:ln>
          </p:spPr>
          <p:txBody>
            <a:bodyPr rtlCol="0" anchor="ctr"/>
            <a:lstStyle/>
            <a:p>
              <a:pPr algn="l"/>
              <a:endParaRPr lang="de-DE"/>
            </a:p>
          </p:txBody>
        </p:sp>
        <p:cxnSp>
          <p:nvCxnSpPr>
            <p:cNvPr id="137" name="Verbinder: gewinkelt 136">
              <a:extLst>
                <a:ext uri="{FF2B5EF4-FFF2-40B4-BE49-F238E27FC236}">
                  <a16:creationId xmlns:a16="http://schemas.microsoft.com/office/drawing/2014/main" id="{51CA9467-21A1-4C45-9B93-F0AF6CFE9C19}"/>
                </a:ext>
              </a:extLst>
            </p:cNvPr>
            <p:cNvCxnSpPr>
              <a:cxnSpLocks/>
            </p:cNvCxnSpPr>
            <p:nvPr/>
          </p:nvCxnSpPr>
          <p:spPr>
            <a:xfrm>
              <a:off x="8542639" y="845514"/>
              <a:ext cx="1266848" cy="304449"/>
            </a:xfrm>
            <a:prstGeom prst="bentConnector3">
              <a:avLst>
                <a:gd name="adj1" fmla="val 9981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4" name="Rechteck: abgerundete Ecken 123">
              <a:extLst>
                <a:ext uri="{FF2B5EF4-FFF2-40B4-BE49-F238E27FC236}">
                  <a16:creationId xmlns:a16="http://schemas.microsoft.com/office/drawing/2014/main" id="{2DF00142-15CB-D91C-F632-2390D6D4A1D6}"/>
                </a:ext>
              </a:extLst>
            </p:cNvPr>
            <p:cNvSpPr/>
            <p:nvPr/>
          </p:nvSpPr>
          <p:spPr>
            <a:xfrm>
              <a:off x="9007436" y="167059"/>
              <a:ext cx="457738" cy="247926"/>
            </a:xfrm>
            <a:prstGeom prst="roundRect">
              <a:avLst>
                <a:gd name="adj" fmla="val 50000"/>
              </a:avLst>
            </a:prstGeom>
            <a:solidFill>
              <a:schemeClr val="accent3"/>
            </a:solidFill>
            <a:ln w="9525" cap="flat">
              <a:noFill/>
              <a:prstDash val="solid"/>
              <a:miter/>
            </a:ln>
          </p:spPr>
          <p:txBody>
            <a:bodyPr rtlCol="0" anchor="ctr"/>
            <a:lstStyle/>
            <a:p>
              <a:pPr algn="l"/>
              <a:endParaRPr lang="de-DE"/>
            </a:p>
          </p:txBody>
        </p:sp>
        <p:sp>
          <p:nvSpPr>
            <p:cNvPr id="125" name="Rechteck: abgerundete Ecken 124">
              <a:extLst>
                <a:ext uri="{FF2B5EF4-FFF2-40B4-BE49-F238E27FC236}">
                  <a16:creationId xmlns:a16="http://schemas.microsoft.com/office/drawing/2014/main" id="{3C65ADA7-AD2F-281E-CCA0-4A3582305372}"/>
                </a:ext>
              </a:extLst>
            </p:cNvPr>
            <p:cNvSpPr/>
            <p:nvPr/>
          </p:nvSpPr>
          <p:spPr>
            <a:xfrm>
              <a:off x="8367601" y="147480"/>
              <a:ext cx="360677" cy="287084"/>
            </a:xfrm>
            <a:prstGeom prst="roundRect">
              <a:avLst/>
            </a:prstGeom>
            <a:solidFill>
              <a:schemeClr val="accent3"/>
            </a:solidFill>
            <a:ln w="9525" cap="flat">
              <a:noFill/>
              <a:prstDash val="solid"/>
              <a:miter/>
            </a:ln>
          </p:spPr>
          <p:txBody>
            <a:bodyPr rtlCol="0" anchor="ctr"/>
            <a:lstStyle/>
            <a:p>
              <a:pPr algn="l"/>
              <a:endParaRPr lang="de-DE"/>
            </a:p>
          </p:txBody>
        </p:sp>
      </p:grpSp>
      <p:cxnSp>
        <p:nvCxnSpPr>
          <p:cNvPr id="44" name="Gerader Verbinder 43">
            <a:extLst>
              <a:ext uri="{FF2B5EF4-FFF2-40B4-BE49-F238E27FC236}">
                <a16:creationId xmlns:a16="http://schemas.microsoft.com/office/drawing/2014/main" id="{93A60495-6BB3-4974-43F7-C6892821E639}"/>
              </a:ext>
            </a:extLst>
          </p:cNvPr>
          <p:cNvCxnSpPr/>
          <p:nvPr/>
        </p:nvCxnSpPr>
        <p:spPr>
          <a:xfrm flipV="1">
            <a:off x="853360" y="3561228"/>
            <a:ext cx="420979" cy="17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3" name="Gruppieren 42">
            <a:extLst>
              <a:ext uri="{FF2B5EF4-FFF2-40B4-BE49-F238E27FC236}">
                <a16:creationId xmlns:a16="http://schemas.microsoft.com/office/drawing/2014/main" id="{08C72097-1031-C26C-7A7F-6F2C08807BA6}"/>
              </a:ext>
            </a:extLst>
          </p:cNvPr>
          <p:cNvGrpSpPr/>
          <p:nvPr/>
        </p:nvGrpSpPr>
        <p:grpSpPr>
          <a:xfrm>
            <a:off x="1535125" y="3092468"/>
            <a:ext cx="954000" cy="954000"/>
            <a:chOff x="1535125" y="3226943"/>
            <a:chExt cx="954000" cy="954000"/>
          </a:xfrm>
        </p:grpSpPr>
        <p:grpSp>
          <p:nvGrpSpPr>
            <p:cNvPr id="8" name="Gruppieren 7">
              <a:extLst>
                <a:ext uri="{FF2B5EF4-FFF2-40B4-BE49-F238E27FC236}">
                  <a16:creationId xmlns:a16="http://schemas.microsoft.com/office/drawing/2014/main" id="{6BF55A0C-EA86-419C-9762-53AF76EA2FE6}"/>
                </a:ext>
              </a:extLst>
            </p:cNvPr>
            <p:cNvGrpSpPr>
              <a:grpSpLocks noChangeAspect="1"/>
            </p:cNvGrpSpPr>
            <p:nvPr/>
          </p:nvGrpSpPr>
          <p:grpSpPr>
            <a:xfrm>
              <a:off x="1535125" y="3226943"/>
              <a:ext cx="954000" cy="954000"/>
              <a:chOff x="3307972" y="-631046"/>
              <a:chExt cx="954000" cy="1721982"/>
            </a:xfrm>
          </p:grpSpPr>
          <p:cxnSp>
            <p:nvCxnSpPr>
              <p:cNvPr id="10" name="Gerader Verbinder 9">
                <a:extLst>
                  <a:ext uri="{FF2B5EF4-FFF2-40B4-BE49-F238E27FC236}">
                    <a16:creationId xmlns:a16="http://schemas.microsoft.com/office/drawing/2014/main" id="{D7347124-7061-CCB0-F47B-1D1D3FF6C38D}"/>
                  </a:ext>
                </a:extLst>
              </p:cNvPr>
              <p:cNvCxnSpPr/>
              <p:nvPr/>
            </p:nvCxnSpPr>
            <p:spPr>
              <a:xfrm>
                <a:off x="3310353" y="-631046"/>
                <a:ext cx="0" cy="17219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2F83D8F-2CCA-5317-B8E7-C2A34C80763C}"/>
                  </a:ext>
                </a:extLst>
              </p:cNvPr>
              <p:cNvCxnSpPr>
                <a:cxnSpLocks/>
              </p:cNvCxnSpPr>
              <p:nvPr/>
            </p:nvCxnSpPr>
            <p:spPr>
              <a:xfrm rot="5400000">
                <a:off x="3784972" y="599090"/>
                <a:ext cx="0" cy="954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Ellipse 14">
              <a:extLst>
                <a:ext uri="{FF2B5EF4-FFF2-40B4-BE49-F238E27FC236}">
                  <a16:creationId xmlns:a16="http://schemas.microsoft.com/office/drawing/2014/main" id="{89C5D968-D641-8F26-714D-C98DB786D3C0}"/>
                </a:ext>
              </a:extLst>
            </p:cNvPr>
            <p:cNvSpPr>
              <a:spLocks noChangeAspect="1"/>
            </p:cNvSpPr>
            <p:nvPr/>
          </p:nvSpPr>
          <p:spPr>
            <a:xfrm>
              <a:off x="1660780" y="3263620"/>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16" name="Ellipse 15">
              <a:extLst>
                <a:ext uri="{FF2B5EF4-FFF2-40B4-BE49-F238E27FC236}">
                  <a16:creationId xmlns:a16="http://schemas.microsoft.com/office/drawing/2014/main" id="{5EDC4171-3D71-64C4-7A09-AA134CF635EA}"/>
                </a:ext>
              </a:extLst>
            </p:cNvPr>
            <p:cNvSpPr>
              <a:spLocks noChangeAspect="1"/>
            </p:cNvSpPr>
            <p:nvPr/>
          </p:nvSpPr>
          <p:spPr>
            <a:xfrm>
              <a:off x="2341874" y="3233733"/>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17" name="Ellipse 16">
              <a:extLst>
                <a:ext uri="{FF2B5EF4-FFF2-40B4-BE49-F238E27FC236}">
                  <a16:creationId xmlns:a16="http://schemas.microsoft.com/office/drawing/2014/main" id="{4763AB47-BA41-D9B8-B9C4-01953D49EB2E}"/>
                </a:ext>
              </a:extLst>
            </p:cNvPr>
            <p:cNvSpPr>
              <a:spLocks noChangeAspect="1"/>
            </p:cNvSpPr>
            <p:nvPr/>
          </p:nvSpPr>
          <p:spPr>
            <a:xfrm>
              <a:off x="1655832" y="3780019"/>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18" name="Ellipse 17">
              <a:extLst>
                <a:ext uri="{FF2B5EF4-FFF2-40B4-BE49-F238E27FC236}">
                  <a16:creationId xmlns:a16="http://schemas.microsoft.com/office/drawing/2014/main" id="{D4776267-A32B-3DCB-05E7-3DFFAAA42313}"/>
                </a:ext>
              </a:extLst>
            </p:cNvPr>
            <p:cNvSpPr>
              <a:spLocks noChangeAspect="1"/>
            </p:cNvSpPr>
            <p:nvPr/>
          </p:nvSpPr>
          <p:spPr>
            <a:xfrm>
              <a:off x="1998140" y="3608426"/>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0" name="Ellipse 19">
              <a:extLst>
                <a:ext uri="{FF2B5EF4-FFF2-40B4-BE49-F238E27FC236}">
                  <a16:creationId xmlns:a16="http://schemas.microsoft.com/office/drawing/2014/main" id="{D651687E-D80A-BA7F-2721-5E4A7899F6F6}"/>
                </a:ext>
              </a:extLst>
            </p:cNvPr>
            <p:cNvSpPr>
              <a:spLocks noChangeAspect="1"/>
            </p:cNvSpPr>
            <p:nvPr/>
          </p:nvSpPr>
          <p:spPr>
            <a:xfrm>
              <a:off x="1934765" y="3912674"/>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1" name="Ellipse 20">
              <a:extLst>
                <a:ext uri="{FF2B5EF4-FFF2-40B4-BE49-F238E27FC236}">
                  <a16:creationId xmlns:a16="http://schemas.microsoft.com/office/drawing/2014/main" id="{1975F36F-80A2-8EDC-2470-17CBC10D2278}"/>
                </a:ext>
              </a:extLst>
            </p:cNvPr>
            <p:cNvSpPr>
              <a:spLocks noChangeAspect="1"/>
            </p:cNvSpPr>
            <p:nvPr/>
          </p:nvSpPr>
          <p:spPr>
            <a:xfrm>
              <a:off x="2325857" y="3718716"/>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2" name="Ellipse 21">
              <a:extLst>
                <a:ext uri="{FF2B5EF4-FFF2-40B4-BE49-F238E27FC236}">
                  <a16:creationId xmlns:a16="http://schemas.microsoft.com/office/drawing/2014/main" id="{C02D6929-EBE5-DDF1-7018-7F675831BBA9}"/>
                </a:ext>
              </a:extLst>
            </p:cNvPr>
            <p:cNvSpPr>
              <a:spLocks noChangeAspect="1"/>
            </p:cNvSpPr>
            <p:nvPr/>
          </p:nvSpPr>
          <p:spPr>
            <a:xfrm>
              <a:off x="2355665" y="3941071"/>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4" name="Ellipse 23">
              <a:extLst>
                <a:ext uri="{FF2B5EF4-FFF2-40B4-BE49-F238E27FC236}">
                  <a16:creationId xmlns:a16="http://schemas.microsoft.com/office/drawing/2014/main" id="{CE4B1D5C-5846-EDFD-F3F0-69D8CC875B5D}"/>
                </a:ext>
              </a:extLst>
            </p:cNvPr>
            <p:cNvSpPr>
              <a:spLocks noChangeAspect="1"/>
            </p:cNvSpPr>
            <p:nvPr/>
          </p:nvSpPr>
          <p:spPr>
            <a:xfrm>
              <a:off x="2266432" y="3491715"/>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5" name="Ellipse 24">
              <a:extLst>
                <a:ext uri="{FF2B5EF4-FFF2-40B4-BE49-F238E27FC236}">
                  <a16:creationId xmlns:a16="http://schemas.microsoft.com/office/drawing/2014/main" id="{25153D6F-741E-D9B0-5DB2-AD4BAEE330D9}"/>
                </a:ext>
              </a:extLst>
            </p:cNvPr>
            <p:cNvSpPr>
              <a:spLocks noChangeAspect="1"/>
            </p:cNvSpPr>
            <p:nvPr/>
          </p:nvSpPr>
          <p:spPr>
            <a:xfrm>
              <a:off x="2013297" y="3288077"/>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6" name="Ellipse 25">
              <a:extLst>
                <a:ext uri="{FF2B5EF4-FFF2-40B4-BE49-F238E27FC236}">
                  <a16:creationId xmlns:a16="http://schemas.microsoft.com/office/drawing/2014/main" id="{3361A5BB-216D-4003-3724-D334E09E3D90}"/>
                </a:ext>
              </a:extLst>
            </p:cNvPr>
            <p:cNvSpPr>
              <a:spLocks noChangeAspect="1"/>
            </p:cNvSpPr>
            <p:nvPr/>
          </p:nvSpPr>
          <p:spPr>
            <a:xfrm>
              <a:off x="1720652" y="3503346"/>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7" name="Ellipse 26">
              <a:extLst>
                <a:ext uri="{FF2B5EF4-FFF2-40B4-BE49-F238E27FC236}">
                  <a16:creationId xmlns:a16="http://schemas.microsoft.com/office/drawing/2014/main" id="{6C9574A8-83F4-221C-BCA0-47FFB3724089}"/>
                </a:ext>
              </a:extLst>
            </p:cNvPr>
            <p:cNvSpPr>
              <a:spLocks noChangeAspect="1"/>
            </p:cNvSpPr>
            <p:nvPr/>
          </p:nvSpPr>
          <p:spPr>
            <a:xfrm>
              <a:off x="2136520" y="3865945"/>
              <a:ext cx="72000" cy="72000"/>
            </a:xfrm>
            <a:prstGeom prst="ellipse">
              <a:avLst/>
            </a:prstGeom>
            <a:solidFill>
              <a:schemeClr val="accent3"/>
            </a:solidFill>
            <a:ln w="9525" cap="flat">
              <a:noFill/>
              <a:prstDash val="solid"/>
              <a:miter/>
            </a:ln>
          </p:spPr>
          <p:txBody>
            <a:bodyPr rtlCol="0" anchor="ctr"/>
            <a:lstStyle/>
            <a:p>
              <a:pPr algn="l"/>
              <a:endParaRPr lang="de-DE"/>
            </a:p>
          </p:txBody>
        </p:sp>
        <p:sp>
          <p:nvSpPr>
            <p:cNvPr id="28" name="Ellipse 27">
              <a:extLst>
                <a:ext uri="{FF2B5EF4-FFF2-40B4-BE49-F238E27FC236}">
                  <a16:creationId xmlns:a16="http://schemas.microsoft.com/office/drawing/2014/main" id="{CCC2B10B-A7AC-5357-9506-75A5201DBDA5}"/>
                </a:ext>
              </a:extLst>
            </p:cNvPr>
            <p:cNvSpPr>
              <a:spLocks noChangeAspect="1"/>
            </p:cNvSpPr>
            <p:nvPr/>
          </p:nvSpPr>
          <p:spPr>
            <a:xfrm>
              <a:off x="1711975" y="4040063"/>
              <a:ext cx="72000" cy="72000"/>
            </a:xfrm>
            <a:prstGeom prst="ellipse">
              <a:avLst/>
            </a:prstGeom>
            <a:solidFill>
              <a:schemeClr val="accent3"/>
            </a:solidFill>
            <a:ln w="9525" cap="flat">
              <a:noFill/>
              <a:prstDash val="solid"/>
              <a:miter/>
            </a:ln>
          </p:spPr>
          <p:txBody>
            <a:bodyPr rtlCol="0" anchor="ctr"/>
            <a:lstStyle/>
            <a:p>
              <a:pPr algn="l"/>
              <a:endParaRPr lang="de-DE"/>
            </a:p>
          </p:txBody>
        </p:sp>
      </p:grpSp>
      <p:sp>
        <p:nvSpPr>
          <p:cNvPr id="13" name="Titel 12">
            <a:extLst>
              <a:ext uri="{FF2B5EF4-FFF2-40B4-BE49-F238E27FC236}">
                <a16:creationId xmlns:a16="http://schemas.microsoft.com/office/drawing/2014/main" id="{C678C38A-441B-77C7-4003-5D54F34043EF}"/>
              </a:ext>
            </a:extLst>
          </p:cNvPr>
          <p:cNvSpPr>
            <a:spLocks noGrp="1"/>
          </p:cNvSpPr>
          <p:nvPr>
            <p:ph type="title"/>
          </p:nvPr>
        </p:nvSpPr>
        <p:spPr>
          <a:xfrm>
            <a:off x="648000" y="513525"/>
            <a:ext cx="10896000" cy="1296000"/>
          </a:xfrm>
        </p:spPr>
        <p:txBody>
          <a:bodyPr/>
          <a:lstStyle/>
          <a:p>
            <a:r>
              <a:rPr lang="de-DE"/>
              <a:t>Fazit der Studie</a:t>
            </a:r>
          </a:p>
        </p:txBody>
      </p:sp>
    </p:spTree>
    <p:custDataLst>
      <p:tags r:id="rId1"/>
    </p:custDataLst>
    <p:extLst>
      <p:ext uri="{BB962C8B-B14F-4D97-AF65-F5344CB8AC3E}">
        <p14:creationId xmlns:p14="http://schemas.microsoft.com/office/powerpoint/2010/main" val="24451647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40B31-B051-5CFC-6457-5D183BA987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600B44-099B-F7C9-AEFD-163EF40A6E5A}"/>
              </a:ext>
            </a:extLst>
          </p:cNvPr>
          <p:cNvSpPr>
            <a:spLocks noGrp="1"/>
          </p:cNvSpPr>
          <p:nvPr>
            <p:ph type="title"/>
          </p:nvPr>
        </p:nvSpPr>
        <p:spPr>
          <a:xfrm>
            <a:off x="648000" y="486630"/>
            <a:ext cx="8673500" cy="1296000"/>
          </a:xfrm>
        </p:spPr>
        <p:txBody>
          <a:bodyPr/>
          <a:lstStyle/>
          <a:p>
            <a:r>
              <a:rPr lang="de-DE" dirty="0"/>
              <a:t>Die Herausforderung: </a:t>
            </a:r>
            <a:br>
              <a:rPr lang="de-DE" dirty="0"/>
            </a:br>
            <a:r>
              <a:rPr lang="de-DE" dirty="0"/>
              <a:t>Die Dynamik des Alkoholkonsums</a:t>
            </a:r>
          </a:p>
        </p:txBody>
      </p:sp>
      <p:sp>
        <p:nvSpPr>
          <p:cNvPr id="4" name="Textplatzhalter 3">
            <a:extLst>
              <a:ext uri="{FF2B5EF4-FFF2-40B4-BE49-F238E27FC236}">
                <a16:creationId xmlns:a16="http://schemas.microsoft.com/office/drawing/2014/main" id="{D3631702-CCD1-89C1-D09D-D99BCCB1F2F6}"/>
              </a:ext>
            </a:extLst>
          </p:cNvPr>
          <p:cNvSpPr>
            <a:spLocks noGrp="1"/>
          </p:cNvSpPr>
          <p:nvPr>
            <p:ph type="body" sz="quarter" idx="15"/>
          </p:nvPr>
        </p:nvSpPr>
        <p:spPr>
          <a:xfrm>
            <a:off x="647700" y="6055192"/>
            <a:ext cx="6991350" cy="690096"/>
          </a:xfrm>
        </p:spPr>
        <p:txBody>
          <a:bodyPr/>
          <a:lstStyle/>
          <a:p>
            <a:r>
              <a:rPr lang="de-DE" i="1"/>
              <a:t>Grafiken von Novo Nordisk nach Daten von </a:t>
            </a:r>
            <a:r>
              <a:rPr lang="de-DE" i="1" err="1"/>
              <a:t>Israelsen</a:t>
            </a:r>
            <a:r>
              <a:rPr lang="de-DE" i="1"/>
              <a:t> M. et al.</a:t>
            </a:r>
            <a:br>
              <a:rPr lang="de-DE"/>
            </a:br>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IQR, </a:t>
            </a:r>
            <a:r>
              <a:rPr lang="de-DE" err="1"/>
              <a:t>interquartile</a:t>
            </a:r>
            <a:r>
              <a:rPr lang="de-DE"/>
              <a:t> </a:t>
            </a:r>
            <a:r>
              <a:rPr lang="de-DE" err="1"/>
              <a:t>range</a:t>
            </a:r>
            <a:r>
              <a:rPr lang="de-DE"/>
              <a:t>, Interquartilsabstand;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PEth</a:t>
            </a:r>
            <a:r>
              <a:rPr lang="de-DE"/>
              <a:t>, </a:t>
            </a:r>
            <a:r>
              <a:rPr lang="de-DE" err="1"/>
              <a:t>Phosphatidylethanol</a:t>
            </a:r>
            <a:r>
              <a:rPr lang="de-DE"/>
              <a:t>; SLD, </a:t>
            </a:r>
            <a:r>
              <a:rPr lang="de-DE" err="1"/>
              <a:t>steatotic</a:t>
            </a:r>
            <a:r>
              <a:rPr lang="de-DE"/>
              <a:t> </a:t>
            </a:r>
            <a:r>
              <a:rPr lang="de-DE" err="1"/>
              <a:t>liver</a:t>
            </a:r>
            <a:r>
              <a:rPr lang="de-DE"/>
              <a:t> </a:t>
            </a:r>
            <a:r>
              <a:rPr lang="de-DE" err="1"/>
              <a:t>disease</a:t>
            </a:r>
            <a:r>
              <a:rPr lang="de-DE"/>
              <a:t>, </a:t>
            </a:r>
            <a:r>
              <a:rPr lang="de-DE" err="1"/>
              <a:t>steatotische</a:t>
            </a:r>
            <a:r>
              <a:rPr lang="de-DE"/>
              <a:t> Lebererkrankung.</a:t>
            </a:r>
          </a:p>
        </p:txBody>
      </p:sp>
      <p:sp>
        <p:nvSpPr>
          <p:cNvPr id="5" name="Textplatzhalter 4">
            <a:extLst>
              <a:ext uri="{FF2B5EF4-FFF2-40B4-BE49-F238E27FC236}">
                <a16:creationId xmlns:a16="http://schemas.microsoft.com/office/drawing/2014/main" id="{467AB35B-FA82-2A61-B3AE-B0FD6F947B5F}"/>
              </a:ext>
            </a:extLst>
          </p:cNvPr>
          <p:cNvSpPr>
            <a:spLocks noGrp="1"/>
          </p:cNvSpPr>
          <p:nvPr>
            <p:ph type="body" sz="quarter" idx="17"/>
          </p:nvPr>
        </p:nvSpPr>
        <p:spPr>
          <a:xfrm>
            <a:off x="8210549" y="6421288"/>
            <a:ext cx="3333749" cy="324000"/>
          </a:xfrm>
        </p:spPr>
        <p:txBody>
          <a:bodyPr/>
          <a:lstStyle/>
          <a:p>
            <a:r>
              <a:rPr lang="en-US"/>
              <a:t>Thiele M. EASL/AASLD endpoints conference on </a:t>
            </a:r>
            <a:r>
              <a:rPr lang="en-US" err="1"/>
              <a:t>MetALD</a:t>
            </a:r>
            <a:r>
              <a:rPr lang="en-US"/>
              <a:t> and ALD. </a:t>
            </a:r>
            <a:r>
              <a:rPr lang="en-US" err="1"/>
              <a:t>Symposiumsbeitrag</a:t>
            </a:r>
            <a:r>
              <a:rPr lang="en-US"/>
              <a:t> </a:t>
            </a:r>
            <a:r>
              <a:rPr lang="en-US" err="1"/>
              <a:t>vom</a:t>
            </a:r>
            <a:r>
              <a:rPr lang="en-US"/>
              <a:t> EASL 2025, 07.-10. Mai 2025, Amsterdam; </a:t>
            </a:r>
            <a:r>
              <a:rPr lang="de-DE" err="1"/>
              <a:t>Israelsen</a:t>
            </a:r>
            <a:r>
              <a:rPr lang="de-DE"/>
              <a:t> M. et al. </a:t>
            </a:r>
            <a:r>
              <a:rPr lang="de-DE" err="1"/>
              <a:t>Clin</a:t>
            </a:r>
            <a:r>
              <a:rPr lang="de-DE"/>
              <a:t> </a:t>
            </a:r>
            <a:r>
              <a:rPr lang="de-DE" err="1"/>
              <a:t>Gastroenterol</a:t>
            </a:r>
            <a:r>
              <a:rPr lang="de-DE"/>
              <a:t> </a:t>
            </a:r>
            <a:r>
              <a:rPr lang="de-DE" err="1"/>
              <a:t>Hepatol</a:t>
            </a:r>
            <a:r>
              <a:rPr lang="de-DE"/>
              <a:t>. 2025;S1542-3565(25)00243-5, online </a:t>
            </a:r>
            <a:r>
              <a:rPr lang="de-DE" err="1"/>
              <a:t>ahead</a:t>
            </a:r>
            <a:r>
              <a:rPr lang="de-DE"/>
              <a:t> </a:t>
            </a:r>
            <a:r>
              <a:rPr lang="de-DE" err="1"/>
              <a:t>of</a:t>
            </a:r>
            <a:r>
              <a:rPr lang="de-DE"/>
              <a:t> </a:t>
            </a:r>
            <a:r>
              <a:rPr lang="de-DE" err="1"/>
              <a:t>print</a:t>
            </a:r>
            <a:r>
              <a:rPr lang="fi-FI"/>
              <a:t>.</a:t>
            </a:r>
            <a:endParaRPr lang="de-DE"/>
          </a:p>
        </p:txBody>
      </p:sp>
      <p:sp>
        <p:nvSpPr>
          <p:cNvPr id="13" name="Textfeld 12">
            <a:extLst>
              <a:ext uri="{FF2B5EF4-FFF2-40B4-BE49-F238E27FC236}">
                <a16:creationId xmlns:a16="http://schemas.microsoft.com/office/drawing/2014/main" id="{7132D697-6A54-40EC-44C0-46114CB661CE}"/>
              </a:ext>
            </a:extLst>
          </p:cNvPr>
          <p:cNvSpPr txBox="1"/>
          <p:nvPr/>
        </p:nvSpPr>
        <p:spPr>
          <a:xfrm>
            <a:off x="647700" y="1964586"/>
            <a:ext cx="5317512" cy="570028"/>
          </a:xfrm>
          <a:prstGeom prst="rect">
            <a:avLst/>
          </a:prstGeom>
          <a:noFill/>
        </p:spPr>
        <p:txBody>
          <a:bodyPr wrap="square" lIns="0" tIns="0" rIns="0" bIns="0" rtlCol="0">
            <a:spAutoFit/>
          </a:bodyPr>
          <a:lstStyle>
            <a:defPPr>
              <a:defRPr lang="de-DE"/>
            </a:defPPr>
            <a:lvl1pPr marL="342900" indent="-342900">
              <a:lnSpc>
                <a:spcPct val="120000"/>
              </a:lnSpc>
              <a:buFont typeface="Arial" panose="020B0604020202020204" pitchFamily="34" charset="0"/>
              <a:buChar char="•"/>
              <a:defRPr sz="2000">
                <a:solidFill>
                  <a:schemeClr val="tx2"/>
                </a:solidFill>
              </a:defRPr>
            </a:lvl1pPr>
          </a:lstStyle>
          <a:p>
            <a:pPr marL="0" indent="0">
              <a:buNone/>
            </a:pPr>
            <a:r>
              <a:rPr lang="de-DE" sz="1600" b="1"/>
              <a:t>Dynamik der Klassifizierung der </a:t>
            </a:r>
            <a:r>
              <a:rPr lang="de-DE" sz="1600" b="1" err="1"/>
              <a:t>steatotischen</a:t>
            </a:r>
            <a:r>
              <a:rPr lang="de-DE" sz="1600" b="1"/>
              <a:t> Lebererkrankung</a:t>
            </a:r>
          </a:p>
        </p:txBody>
      </p:sp>
      <p:sp>
        <p:nvSpPr>
          <p:cNvPr id="11" name="Textfeld 10">
            <a:extLst>
              <a:ext uri="{FF2B5EF4-FFF2-40B4-BE49-F238E27FC236}">
                <a16:creationId xmlns:a16="http://schemas.microsoft.com/office/drawing/2014/main" id="{C1C3D118-B433-6EEA-B6F5-2C984E591FCD}"/>
              </a:ext>
            </a:extLst>
          </p:cNvPr>
          <p:cNvSpPr txBox="1"/>
          <p:nvPr/>
        </p:nvSpPr>
        <p:spPr>
          <a:xfrm>
            <a:off x="6298564" y="3011410"/>
            <a:ext cx="5245734" cy="2228559"/>
          </a:xfrm>
          <a:prstGeom prst="rect">
            <a:avLst/>
          </a:prstGeom>
          <a:noFill/>
        </p:spPr>
        <p:txBody>
          <a:bodyPr wrap="square" lIns="0" tIns="0" rIns="0" bIns="0" rtlCol="0">
            <a:spAutoFit/>
          </a:bodyPr>
          <a:lstStyle/>
          <a:p>
            <a:pPr marL="171450" indent="-171450">
              <a:lnSpc>
                <a:spcPct val="114000"/>
              </a:lnSpc>
              <a:buFont typeface="Arial" panose="020B0604020202020204" pitchFamily="34" charset="0"/>
              <a:buChar char="•"/>
              <a:tabLst>
                <a:tab pos="90488" algn="l"/>
              </a:tabLst>
            </a:pPr>
            <a:r>
              <a:rPr lang="de-DE" sz="1600" spc="-10">
                <a:solidFill>
                  <a:srgbClr val="001965"/>
                </a:solidFill>
              </a:rPr>
              <a:t>Von 1.042 Risikopatienten mit SLD wurden 399 (38 %) neu klassifiziert</a:t>
            </a:r>
          </a:p>
          <a:p>
            <a:pPr marL="171450" indent="-171450">
              <a:lnSpc>
                <a:spcPct val="114000"/>
              </a:lnSpc>
              <a:buFont typeface="Arial" panose="020B0604020202020204" pitchFamily="34" charset="0"/>
              <a:buChar char="•"/>
              <a:tabLst>
                <a:tab pos="90488" algn="l"/>
              </a:tabLst>
            </a:pPr>
            <a:endParaRPr lang="de-DE" sz="1600" spc="-10">
              <a:solidFill>
                <a:srgbClr val="001965"/>
              </a:solidFill>
            </a:endParaRPr>
          </a:p>
          <a:p>
            <a:pPr marL="171450" indent="-171450">
              <a:lnSpc>
                <a:spcPct val="114000"/>
              </a:lnSpc>
              <a:buFont typeface="Arial" panose="020B0604020202020204" pitchFamily="34" charset="0"/>
              <a:buChar char="•"/>
              <a:tabLst>
                <a:tab pos="90488" algn="l"/>
              </a:tabLst>
            </a:pPr>
            <a:r>
              <a:rPr lang="de-DE" sz="1600" spc="-10">
                <a:solidFill>
                  <a:srgbClr val="001965"/>
                </a:solidFill>
              </a:rPr>
              <a:t>Über 60 % der Patienten mit </a:t>
            </a:r>
            <a:r>
              <a:rPr lang="de-DE" sz="1600" spc="-10" err="1">
                <a:solidFill>
                  <a:srgbClr val="001965"/>
                </a:solidFill>
              </a:rPr>
              <a:t>MetALD</a:t>
            </a:r>
            <a:r>
              <a:rPr lang="de-DE" sz="1600" spc="-10">
                <a:solidFill>
                  <a:srgbClr val="001965"/>
                </a:solidFill>
              </a:rPr>
              <a:t> und ALD wurden umklassifiziert</a:t>
            </a:r>
          </a:p>
          <a:p>
            <a:pPr>
              <a:lnSpc>
                <a:spcPct val="114000"/>
              </a:lnSpc>
              <a:tabLst>
                <a:tab pos="90488" algn="l"/>
              </a:tabLst>
            </a:pPr>
            <a:endParaRPr lang="de-DE" sz="1600" spc="-10">
              <a:solidFill>
                <a:srgbClr val="001965"/>
              </a:solidFill>
            </a:endParaRPr>
          </a:p>
          <a:p>
            <a:pPr marL="171450" indent="-171450">
              <a:lnSpc>
                <a:spcPct val="114000"/>
              </a:lnSpc>
              <a:buFont typeface="Arial" panose="020B0604020202020204" pitchFamily="34" charset="0"/>
              <a:buChar char="•"/>
              <a:tabLst>
                <a:tab pos="90488" algn="l"/>
              </a:tabLst>
            </a:pPr>
            <a:r>
              <a:rPr lang="de-DE" sz="1600" spc="-10">
                <a:solidFill>
                  <a:srgbClr val="001965"/>
                </a:solidFill>
              </a:rPr>
              <a:t>Ursachen der </a:t>
            </a:r>
            <a:r>
              <a:rPr lang="de-DE" sz="1600" spc="-10" err="1">
                <a:solidFill>
                  <a:srgbClr val="001965"/>
                </a:solidFill>
              </a:rPr>
              <a:t>Umklassifizierung</a:t>
            </a:r>
            <a:r>
              <a:rPr lang="de-DE" sz="1600" spc="-10">
                <a:solidFill>
                  <a:srgbClr val="001965"/>
                </a:solidFill>
              </a:rPr>
              <a:t>: Änderung des Alkoholkonsums und Steatose</a:t>
            </a:r>
          </a:p>
        </p:txBody>
      </p:sp>
      <p:sp>
        <p:nvSpPr>
          <p:cNvPr id="14" name="Textfeld 13">
            <a:extLst>
              <a:ext uri="{FF2B5EF4-FFF2-40B4-BE49-F238E27FC236}">
                <a16:creationId xmlns:a16="http://schemas.microsoft.com/office/drawing/2014/main" id="{0674431E-7842-E0B1-A74F-CF918C333A53}"/>
              </a:ext>
            </a:extLst>
          </p:cNvPr>
          <p:cNvSpPr txBox="1"/>
          <p:nvPr/>
        </p:nvSpPr>
        <p:spPr>
          <a:xfrm>
            <a:off x="647700" y="5226054"/>
            <a:ext cx="5317512" cy="197618"/>
          </a:xfrm>
          <a:prstGeom prst="rect">
            <a:avLst/>
          </a:prstGeom>
          <a:solidFill>
            <a:schemeClr val="bg1"/>
          </a:solidFill>
        </p:spPr>
        <p:txBody>
          <a:bodyPr wrap="square" lIns="0" tIns="0" rIns="0" bIns="0" rtlCol="0">
            <a:spAutoFit/>
          </a:bodyPr>
          <a:lstStyle/>
          <a:p>
            <a:pPr marL="171450" indent="-171450">
              <a:lnSpc>
                <a:spcPct val="114000"/>
              </a:lnSpc>
              <a:buFont typeface="Arial" panose="020B0604020202020204" pitchFamily="34" charset="0"/>
              <a:buChar char="•"/>
              <a:tabLst>
                <a:tab pos="90488" algn="l"/>
              </a:tabLst>
            </a:pPr>
            <a:endParaRPr lang="de-DE" sz="1200" spc="-10">
              <a:solidFill>
                <a:srgbClr val="001965"/>
              </a:solidFill>
            </a:endParaRPr>
          </a:p>
        </p:txBody>
      </p:sp>
      <p:grpSp>
        <p:nvGrpSpPr>
          <p:cNvPr id="3" name="Gruppieren 2">
            <a:extLst>
              <a:ext uri="{FF2B5EF4-FFF2-40B4-BE49-F238E27FC236}">
                <a16:creationId xmlns:a16="http://schemas.microsoft.com/office/drawing/2014/main" id="{01E7BA39-4F39-B8A9-EDCE-589255B0293D}"/>
              </a:ext>
            </a:extLst>
          </p:cNvPr>
          <p:cNvGrpSpPr/>
          <p:nvPr/>
        </p:nvGrpSpPr>
        <p:grpSpPr>
          <a:xfrm>
            <a:off x="647701" y="2866691"/>
            <a:ext cx="5317514" cy="2517996"/>
            <a:chOff x="647701" y="2561891"/>
            <a:chExt cx="5317514" cy="2517996"/>
          </a:xfrm>
        </p:grpSpPr>
        <p:pic>
          <p:nvPicPr>
            <p:cNvPr id="1026" name="Picture 2">
              <a:extLst>
                <a:ext uri="{FF2B5EF4-FFF2-40B4-BE49-F238E27FC236}">
                  <a16:creationId xmlns:a16="http://schemas.microsoft.com/office/drawing/2014/main" id="{6BEF27EC-64D6-197C-C2E7-A4791EA5F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64" r="28096"/>
            <a:stretch/>
          </p:blipFill>
          <p:spPr bwMode="auto">
            <a:xfrm>
              <a:off x="647701" y="2561891"/>
              <a:ext cx="5317514" cy="2517996"/>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3DCC9673-CE8A-6684-DB1C-495ED5DFAAE2}"/>
                </a:ext>
              </a:extLst>
            </p:cNvPr>
            <p:cNvSpPr txBox="1"/>
            <p:nvPr/>
          </p:nvSpPr>
          <p:spPr>
            <a:xfrm>
              <a:off x="647701" y="2580228"/>
              <a:ext cx="1886644" cy="403340"/>
            </a:xfrm>
            <a:prstGeom prst="rect">
              <a:avLst/>
            </a:prstGeom>
            <a:solidFill>
              <a:srgbClr val="E9F1F3"/>
            </a:solidFill>
          </p:spPr>
          <p:txBody>
            <a:bodyPr wrap="square" lIns="0" tIns="0" rIns="0" bIns="0" rtlCol="0">
              <a:spAutoFit/>
            </a:bodyPr>
            <a:lstStyle/>
            <a:p>
              <a:pPr algn="ctr"/>
              <a:r>
                <a:rPr lang="de-DE" sz="1000" b="1">
                  <a:solidFill>
                    <a:schemeClr val="tx2"/>
                  </a:solidFill>
                </a:rPr>
                <a:t>Wie dynamisch ist die SLD-Klassifizierung?</a:t>
              </a:r>
            </a:p>
          </p:txBody>
        </p:sp>
        <p:sp>
          <p:nvSpPr>
            <p:cNvPr id="21" name="Textfeld 20">
              <a:extLst>
                <a:ext uri="{FF2B5EF4-FFF2-40B4-BE49-F238E27FC236}">
                  <a16:creationId xmlns:a16="http://schemas.microsoft.com/office/drawing/2014/main" id="{96D287DE-A489-FC50-6465-6F081D6F033E}"/>
                </a:ext>
              </a:extLst>
            </p:cNvPr>
            <p:cNvSpPr txBox="1"/>
            <p:nvPr/>
          </p:nvSpPr>
          <p:spPr>
            <a:xfrm>
              <a:off x="3681224" y="4860385"/>
              <a:ext cx="1177391" cy="141063"/>
            </a:xfrm>
            <a:prstGeom prst="rect">
              <a:avLst/>
            </a:prstGeom>
            <a:solidFill>
              <a:schemeClr val="bg1"/>
            </a:solidFill>
          </p:spPr>
          <p:txBody>
            <a:bodyPr wrap="none" lIns="0" tIns="0" rIns="0" bIns="0" rtlCol="0" anchor="ctr">
              <a:noAutofit/>
            </a:bodyPr>
            <a:lstStyle/>
            <a:p>
              <a:pPr algn="ctr">
                <a:lnSpc>
                  <a:spcPct val="120000"/>
                </a:lnSpc>
              </a:pPr>
              <a:r>
                <a:rPr lang="de-DE" sz="700">
                  <a:solidFill>
                    <a:schemeClr val="tx2"/>
                  </a:solidFill>
                </a:rPr>
                <a:t>25 Monate (IQR 24-31)</a:t>
              </a:r>
            </a:p>
          </p:txBody>
        </p:sp>
      </p:grpSp>
    </p:spTree>
    <p:custDataLst>
      <p:tags r:id="rId1"/>
    </p:custDataLst>
    <p:extLst>
      <p:ext uri="{BB962C8B-B14F-4D97-AF65-F5344CB8AC3E}">
        <p14:creationId xmlns:p14="http://schemas.microsoft.com/office/powerpoint/2010/main" val="526689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ECE99-4EC1-D9E6-6AEC-1D4A0A9165F9}"/>
              </a:ext>
            </a:extLst>
          </p:cNvPr>
          <p:cNvSpPr>
            <a:spLocks noGrp="1"/>
          </p:cNvSpPr>
          <p:nvPr>
            <p:ph type="title"/>
          </p:nvPr>
        </p:nvSpPr>
        <p:spPr>
          <a:xfrm>
            <a:off x="648000" y="486630"/>
            <a:ext cx="10896000" cy="1296000"/>
          </a:xfrm>
        </p:spPr>
        <p:txBody>
          <a:bodyPr/>
          <a:lstStyle/>
          <a:p>
            <a:r>
              <a:rPr lang="de-DE"/>
              <a:t>Alkoholkonsum</a:t>
            </a:r>
          </a:p>
        </p:txBody>
      </p:sp>
      <p:sp>
        <p:nvSpPr>
          <p:cNvPr id="3" name="Inhaltsplatzhalter 2">
            <a:extLst>
              <a:ext uri="{FF2B5EF4-FFF2-40B4-BE49-F238E27FC236}">
                <a16:creationId xmlns:a16="http://schemas.microsoft.com/office/drawing/2014/main" id="{D25A2051-76C7-2555-35AF-36FF2882377E}"/>
              </a:ext>
            </a:extLst>
          </p:cNvPr>
          <p:cNvSpPr>
            <a:spLocks noGrp="1"/>
          </p:cNvSpPr>
          <p:nvPr>
            <p:ph idx="1"/>
          </p:nvPr>
        </p:nvSpPr>
        <p:spPr>
          <a:xfrm>
            <a:off x="648000" y="1339535"/>
            <a:ext cx="10896000" cy="4269600"/>
          </a:xfrm>
        </p:spPr>
        <p:txBody>
          <a:bodyPr/>
          <a:lstStyle/>
          <a:p>
            <a:pPr>
              <a:lnSpc>
                <a:spcPct val="120000"/>
              </a:lnSpc>
              <a:spcBef>
                <a:spcPts val="0"/>
              </a:spcBef>
              <a:spcAft>
                <a:spcPts val="300"/>
              </a:spcAft>
            </a:pPr>
            <a:r>
              <a:rPr lang="de-DE" sz="1600" b="1">
                <a:solidFill>
                  <a:schemeClr val="tx2"/>
                </a:solidFill>
              </a:rPr>
              <a:t>Eine Vorgeschichte von längerem (&gt;1–5 Jahre) starkem Alkoholkonsum sollte eine Voraussetzung für die Studienteilnahme sein</a:t>
            </a:r>
          </a:p>
          <a:p>
            <a:pPr lvl="1">
              <a:lnSpc>
                <a:spcPct val="120000"/>
              </a:lnSpc>
              <a:spcBef>
                <a:spcPts val="0"/>
              </a:spcBef>
              <a:spcAft>
                <a:spcPts val="300"/>
              </a:spcAft>
            </a:pPr>
            <a:r>
              <a:rPr lang="de-DE" sz="1400">
                <a:solidFill>
                  <a:schemeClr val="tx2"/>
                </a:solidFill>
              </a:rPr>
              <a:t>Alkohol ist ein zentraler Faktor für die aktuelle Krankheitsausprägung</a:t>
            </a:r>
          </a:p>
          <a:p>
            <a:pPr lvl="1">
              <a:lnSpc>
                <a:spcPct val="120000"/>
              </a:lnSpc>
              <a:spcBef>
                <a:spcPts val="0"/>
              </a:spcBef>
              <a:spcAft>
                <a:spcPts val="300"/>
              </a:spcAft>
            </a:pPr>
            <a:r>
              <a:rPr lang="de-DE" sz="1400">
                <a:solidFill>
                  <a:schemeClr val="tx2"/>
                </a:solidFill>
              </a:rPr>
              <a:t>Der Patient hat ein Risiko für Rückfälle in schädlichen Alkoholkonsum</a:t>
            </a:r>
          </a:p>
          <a:p>
            <a:pPr>
              <a:lnSpc>
                <a:spcPct val="120000"/>
              </a:lnSpc>
              <a:spcBef>
                <a:spcPts val="0"/>
              </a:spcBef>
              <a:spcAft>
                <a:spcPts val="300"/>
              </a:spcAft>
            </a:pPr>
            <a:r>
              <a:rPr lang="de-DE" sz="1600" b="1">
                <a:solidFill>
                  <a:schemeClr val="tx2"/>
                </a:solidFill>
              </a:rPr>
              <a:t>Langfristige Abstinenz (≥6–12 Monate) </a:t>
            </a:r>
            <a:r>
              <a:rPr lang="de-DE" sz="1600">
                <a:solidFill>
                  <a:schemeClr val="tx2"/>
                </a:solidFill>
              </a:rPr>
              <a:t>in einer klinischen Studie deutet darauf hin, dass dieser Patient möglicherweise </a:t>
            </a:r>
            <a:r>
              <a:rPr lang="de-DE" sz="1600" i="1">
                <a:solidFill>
                  <a:schemeClr val="tx2"/>
                </a:solidFill>
              </a:rPr>
              <a:t>nicht</a:t>
            </a:r>
            <a:r>
              <a:rPr lang="de-DE" sz="1600">
                <a:solidFill>
                  <a:schemeClr val="tx2"/>
                </a:solidFill>
              </a:rPr>
              <a:t> von Therapien profitiert, die ausschließlich auf alkoholbedingte Leberschäden abzielen</a:t>
            </a:r>
          </a:p>
          <a:p>
            <a:pPr>
              <a:lnSpc>
                <a:spcPct val="120000"/>
              </a:lnSpc>
              <a:spcBef>
                <a:spcPts val="0"/>
              </a:spcBef>
              <a:spcAft>
                <a:spcPts val="300"/>
              </a:spcAft>
            </a:pPr>
            <a:r>
              <a:rPr lang="de-DE" sz="1600" b="1">
                <a:solidFill>
                  <a:schemeClr val="tx2"/>
                </a:solidFill>
              </a:rPr>
              <a:t>Aktueller Alkoholkonsum (in den letzten 3–6 Monaten) sollte eine Voraussetzung für die Teilnahme an </a:t>
            </a:r>
            <a:r>
              <a:rPr lang="de-DE" sz="1600" b="1" err="1">
                <a:solidFill>
                  <a:schemeClr val="tx2"/>
                </a:solidFill>
              </a:rPr>
              <a:t>MetALD</a:t>
            </a:r>
            <a:r>
              <a:rPr lang="de-DE" sz="1600" b="1">
                <a:solidFill>
                  <a:schemeClr val="tx2"/>
                </a:solidFill>
              </a:rPr>
              <a:t>-ALD-Studien sein</a:t>
            </a:r>
          </a:p>
          <a:p>
            <a:pPr>
              <a:lnSpc>
                <a:spcPct val="120000"/>
              </a:lnSpc>
              <a:spcBef>
                <a:spcPts val="0"/>
              </a:spcBef>
              <a:spcAft>
                <a:spcPts val="300"/>
              </a:spcAft>
            </a:pPr>
            <a:r>
              <a:rPr lang="de-DE" sz="1600" b="1">
                <a:solidFill>
                  <a:schemeClr val="tx2"/>
                </a:solidFill>
              </a:rPr>
              <a:t>Verwendung des AUDIT-C zur Erfassung der Alkoholmenge und -häufigkeit im vergangenen Jahr</a:t>
            </a:r>
          </a:p>
          <a:p>
            <a:pPr lvl="1">
              <a:lnSpc>
                <a:spcPct val="120000"/>
              </a:lnSpc>
              <a:spcBef>
                <a:spcPts val="0"/>
              </a:spcBef>
              <a:spcAft>
                <a:spcPts val="300"/>
              </a:spcAft>
            </a:pPr>
            <a:r>
              <a:rPr lang="de-DE" sz="1400">
                <a:solidFill>
                  <a:schemeClr val="tx2"/>
                </a:solidFill>
              </a:rPr>
              <a:t>Sensitiver Cut-off: AUDIT-C ≥3 für Frauen und ≥4 für Männer</a:t>
            </a:r>
          </a:p>
          <a:p>
            <a:pPr lvl="1">
              <a:lnSpc>
                <a:spcPct val="120000"/>
              </a:lnSpc>
              <a:spcBef>
                <a:spcPts val="0"/>
              </a:spcBef>
              <a:spcAft>
                <a:spcPts val="300"/>
              </a:spcAft>
            </a:pPr>
            <a:r>
              <a:rPr lang="de-DE" sz="1400">
                <a:solidFill>
                  <a:schemeClr val="tx2"/>
                </a:solidFill>
              </a:rPr>
              <a:t>Spezifischer Cut-off: ≥5 für beide Geschlechter (≥8 weist auf mögliche Abhängigkeitssymptome hin)</a:t>
            </a:r>
          </a:p>
          <a:p>
            <a:pPr>
              <a:lnSpc>
                <a:spcPct val="120000"/>
              </a:lnSpc>
              <a:spcBef>
                <a:spcPts val="0"/>
              </a:spcBef>
              <a:spcAft>
                <a:spcPts val="300"/>
              </a:spcAft>
            </a:pPr>
            <a:r>
              <a:rPr lang="de-DE" sz="1600" b="1">
                <a:solidFill>
                  <a:schemeClr val="tx2"/>
                </a:solidFill>
              </a:rPr>
              <a:t>Routinemäßige Nutzung von </a:t>
            </a:r>
            <a:r>
              <a:rPr lang="de-DE" sz="1600" b="1" err="1">
                <a:solidFill>
                  <a:schemeClr val="tx2"/>
                </a:solidFill>
              </a:rPr>
              <a:t>PEth</a:t>
            </a:r>
            <a:endParaRPr lang="de-DE" sz="1600" b="1">
              <a:solidFill>
                <a:schemeClr val="tx2"/>
              </a:solidFill>
            </a:endParaRPr>
          </a:p>
          <a:p>
            <a:pPr lvl="1">
              <a:lnSpc>
                <a:spcPct val="120000"/>
              </a:lnSpc>
              <a:spcBef>
                <a:spcPts val="0"/>
              </a:spcBef>
              <a:spcAft>
                <a:spcPts val="300"/>
              </a:spcAft>
            </a:pPr>
            <a:r>
              <a:rPr lang="de-DE" sz="1400">
                <a:solidFill>
                  <a:schemeClr val="tx2"/>
                </a:solidFill>
              </a:rPr>
              <a:t>Zur Stratifizierung bei der Randomisierung?</a:t>
            </a:r>
          </a:p>
          <a:p>
            <a:pPr lvl="1">
              <a:lnSpc>
                <a:spcPct val="120000"/>
              </a:lnSpc>
              <a:spcBef>
                <a:spcPts val="0"/>
              </a:spcBef>
              <a:spcAft>
                <a:spcPts val="300"/>
              </a:spcAft>
            </a:pPr>
            <a:r>
              <a:rPr lang="de-DE" sz="1400">
                <a:solidFill>
                  <a:schemeClr val="tx2"/>
                </a:solidFill>
              </a:rPr>
              <a:t>Zur Überwachung des Alkoholkonsums während der Studie</a:t>
            </a:r>
          </a:p>
          <a:p>
            <a:pPr lvl="1">
              <a:lnSpc>
                <a:spcPct val="120000"/>
              </a:lnSpc>
              <a:spcBef>
                <a:spcPts val="0"/>
              </a:spcBef>
              <a:spcAft>
                <a:spcPts val="300"/>
              </a:spcAft>
            </a:pPr>
            <a:r>
              <a:rPr lang="de-DE" sz="1400">
                <a:solidFill>
                  <a:schemeClr val="tx2"/>
                </a:solidFill>
              </a:rPr>
              <a:t>Als Gesprächsgrundlage zur </a:t>
            </a:r>
            <a:r>
              <a:rPr lang="de-DE" sz="1400" err="1">
                <a:solidFill>
                  <a:schemeClr val="tx2"/>
                </a:solidFill>
              </a:rPr>
              <a:t>Umklassifizierung</a:t>
            </a:r>
            <a:r>
              <a:rPr lang="de-DE" sz="1400">
                <a:solidFill>
                  <a:schemeClr val="tx2"/>
                </a:solidFill>
              </a:rPr>
              <a:t> von 10–30 % der MASLD-Patienten als </a:t>
            </a:r>
            <a:r>
              <a:rPr lang="de-DE" sz="1400" err="1">
                <a:solidFill>
                  <a:schemeClr val="tx2"/>
                </a:solidFill>
              </a:rPr>
              <a:t>MetALD</a:t>
            </a:r>
            <a:r>
              <a:rPr lang="de-DE" sz="1400">
                <a:solidFill>
                  <a:schemeClr val="tx2"/>
                </a:solidFill>
              </a:rPr>
              <a:t> oder ALD</a:t>
            </a:r>
            <a:endParaRPr lang="de-DE" sz="1400"/>
          </a:p>
        </p:txBody>
      </p:sp>
      <p:sp>
        <p:nvSpPr>
          <p:cNvPr id="4" name="Textplatzhalter 3">
            <a:extLst>
              <a:ext uri="{FF2B5EF4-FFF2-40B4-BE49-F238E27FC236}">
                <a16:creationId xmlns:a16="http://schemas.microsoft.com/office/drawing/2014/main" id="{8B81BF73-0ECA-3EF3-945C-4C5C8EDFA4D6}"/>
              </a:ext>
            </a:extLst>
          </p:cNvPr>
          <p:cNvSpPr>
            <a:spLocks noGrp="1"/>
          </p:cNvSpPr>
          <p:nvPr>
            <p:ph type="body" sz="quarter" idx="15"/>
          </p:nvPr>
        </p:nvSpPr>
        <p:spPr>
          <a:xfrm>
            <a:off x="647700" y="6421288"/>
            <a:ext cx="6906986" cy="324000"/>
          </a:xfrm>
        </p:spPr>
        <p:txBody>
          <a:bodyPr/>
          <a:lstStyle/>
          <a:p>
            <a:r>
              <a:rPr lang="de-DE"/>
              <a:t>ALD, </a:t>
            </a:r>
            <a:r>
              <a:rPr lang="de-DE" err="1"/>
              <a:t>alcohol-associated</a:t>
            </a:r>
            <a:r>
              <a:rPr lang="de-DE"/>
              <a:t> </a:t>
            </a:r>
            <a:r>
              <a:rPr lang="de-DE" err="1"/>
              <a:t>liver</a:t>
            </a:r>
            <a:r>
              <a:rPr lang="de-DE"/>
              <a:t> </a:t>
            </a:r>
            <a:r>
              <a:rPr lang="de-DE" err="1"/>
              <a:t>disease</a:t>
            </a:r>
            <a:r>
              <a:rPr lang="de-DE"/>
              <a:t>, </a:t>
            </a:r>
            <a:r>
              <a:rPr lang="de-DE">
                <a:ea typeface="+mn-lt"/>
                <a:cs typeface="+mn-lt"/>
              </a:rPr>
              <a:t>Alkohol-assoziierte </a:t>
            </a:r>
            <a:r>
              <a:rPr lang="de-DE"/>
              <a:t>Lebererkrankung; AUDIT-C, </a:t>
            </a:r>
            <a:r>
              <a:rPr lang="de-DE" err="1"/>
              <a:t>alcohol</a:t>
            </a:r>
            <a:r>
              <a:rPr lang="de-DE"/>
              <a:t> </a:t>
            </a:r>
            <a:r>
              <a:rPr lang="de-DE" err="1"/>
              <a:t>use</a:t>
            </a:r>
            <a:r>
              <a:rPr lang="de-DE"/>
              <a:t> </a:t>
            </a:r>
            <a:r>
              <a:rPr lang="de-DE" err="1"/>
              <a:t>disorders</a:t>
            </a:r>
            <a:r>
              <a:rPr lang="de-DE"/>
              <a:t> </a:t>
            </a:r>
            <a:r>
              <a:rPr lang="de-DE" err="1"/>
              <a:t>identification</a:t>
            </a:r>
            <a:r>
              <a:rPr lang="de-DE"/>
              <a:t> </a:t>
            </a:r>
            <a:r>
              <a:rPr lang="de-DE" err="1"/>
              <a:t>test</a:t>
            </a:r>
            <a:r>
              <a:rPr lang="de-DE"/>
              <a:t>, Test zur Identifizierung von Alkoholkonsumstörungen;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 </a:t>
            </a:r>
            <a:r>
              <a:rPr lang="de-DE" err="1"/>
              <a:t>MetALD</a:t>
            </a:r>
            <a:r>
              <a:rPr lang="de-DE"/>
              <a:t>, </a:t>
            </a:r>
            <a:r>
              <a:rPr lang="de-DE" err="1"/>
              <a:t>metabolic</a:t>
            </a:r>
            <a:r>
              <a:rPr lang="de-DE"/>
              <a:t> and </a:t>
            </a:r>
            <a:r>
              <a:rPr lang="de-DE" err="1"/>
              <a:t>alcohol-associated</a:t>
            </a:r>
            <a:r>
              <a:rPr lang="de-DE"/>
              <a:t> </a:t>
            </a:r>
            <a:r>
              <a:rPr lang="de-DE" err="1"/>
              <a:t>liver</a:t>
            </a:r>
            <a:r>
              <a:rPr lang="de-DE"/>
              <a:t> </a:t>
            </a:r>
            <a:r>
              <a:rPr lang="de-DE" err="1"/>
              <a:t>disease</a:t>
            </a:r>
            <a:r>
              <a:rPr lang="de-DE"/>
              <a:t>, metabolische und Alkohol-assoziierte Lebererkrankungen; </a:t>
            </a:r>
            <a:r>
              <a:rPr lang="de-DE" err="1"/>
              <a:t>PEth</a:t>
            </a:r>
            <a:r>
              <a:rPr lang="de-DE"/>
              <a:t>, </a:t>
            </a:r>
            <a:r>
              <a:rPr lang="de-DE" err="1"/>
              <a:t>Phosphatidylethanol</a:t>
            </a:r>
            <a:r>
              <a:rPr lang="de-DE"/>
              <a:t>.</a:t>
            </a:r>
          </a:p>
        </p:txBody>
      </p:sp>
      <p:sp>
        <p:nvSpPr>
          <p:cNvPr id="5" name="Textplatzhalter 4">
            <a:extLst>
              <a:ext uri="{FF2B5EF4-FFF2-40B4-BE49-F238E27FC236}">
                <a16:creationId xmlns:a16="http://schemas.microsoft.com/office/drawing/2014/main" id="{000C0594-DEFF-452D-9982-9B5E0ACA94F9}"/>
              </a:ext>
            </a:extLst>
          </p:cNvPr>
          <p:cNvSpPr>
            <a:spLocks noGrp="1"/>
          </p:cNvSpPr>
          <p:nvPr>
            <p:ph type="body" sz="quarter" idx="17"/>
          </p:nvPr>
        </p:nvSpPr>
        <p:spPr>
          <a:xfrm>
            <a:off x="7304315" y="6421288"/>
            <a:ext cx="4239984" cy="324000"/>
          </a:xfrm>
        </p:spPr>
        <p:txBody>
          <a:bodyPr/>
          <a:lstStyle/>
          <a:p>
            <a:r>
              <a:rPr lang="en-US"/>
              <a:t>Thiele M. EASL/AASLD endpoints conference on </a:t>
            </a:r>
            <a:r>
              <a:rPr lang="en-US" err="1"/>
              <a:t>MetALD</a:t>
            </a:r>
            <a:r>
              <a:rPr lang="en-US"/>
              <a:t> and ALD. </a:t>
            </a:r>
            <a:r>
              <a:rPr lang="en-US" err="1"/>
              <a:t>Symposiumsbeitrag</a:t>
            </a:r>
            <a:r>
              <a:rPr lang="en-US"/>
              <a:t> </a:t>
            </a:r>
            <a:r>
              <a:rPr lang="en-US" err="1"/>
              <a:t>vom</a:t>
            </a:r>
            <a:r>
              <a:rPr lang="en-US"/>
              <a:t> EASL 2025, 07.-10. Mai 2025,</a:t>
            </a:r>
            <a:endParaRPr lang="de-DE"/>
          </a:p>
        </p:txBody>
      </p:sp>
    </p:spTree>
    <p:extLst>
      <p:ext uri="{BB962C8B-B14F-4D97-AF65-F5344CB8AC3E}">
        <p14:creationId xmlns:p14="http://schemas.microsoft.com/office/powerpoint/2010/main" val="3999080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305B-A1C6-C138-AB51-3490BDCD890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16809D2-9C46-3984-C6D5-84AF733061B0}"/>
              </a:ext>
            </a:extLst>
          </p:cNvPr>
          <p:cNvSpPr>
            <a:spLocks noGrp="1"/>
          </p:cNvSpPr>
          <p:nvPr>
            <p:ph type="ctrTitle"/>
          </p:nvPr>
        </p:nvSpPr>
        <p:spPr>
          <a:xfrm>
            <a:off x="648000" y="648000"/>
            <a:ext cx="7191074" cy="5562000"/>
          </a:xfrm>
        </p:spPr>
        <p:txBody>
          <a:bodyPr/>
          <a:lstStyle/>
          <a:p>
            <a:r>
              <a:rPr lang="en-US" sz="4000"/>
              <a:t>Neue </a:t>
            </a:r>
            <a:r>
              <a:rPr lang="en-US" sz="4000" err="1"/>
              <a:t>Therapieoptionen</a:t>
            </a:r>
            <a:r>
              <a:rPr lang="en-US" sz="4000"/>
              <a:t> in </a:t>
            </a:r>
            <a:r>
              <a:rPr lang="en-US" sz="4000" err="1"/>
              <a:t>fortgeschrittenen</a:t>
            </a:r>
            <a:r>
              <a:rPr lang="en-US" sz="4000"/>
              <a:t> </a:t>
            </a:r>
            <a:r>
              <a:rPr lang="en-US" sz="4000" err="1"/>
              <a:t>Stadien</a:t>
            </a:r>
            <a:r>
              <a:rPr lang="en-US" sz="4000"/>
              <a:t> der MASH – </a:t>
            </a:r>
            <a:r>
              <a:rPr lang="en-US" sz="4000" err="1"/>
              <a:t>Therapie</a:t>
            </a:r>
            <a:r>
              <a:rPr lang="en-US" sz="4000"/>
              <a:t> der MASH-</a:t>
            </a:r>
            <a:r>
              <a:rPr lang="en-US" sz="4000" err="1"/>
              <a:t>Zirrhose</a:t>
            </a:r>
            <a:endParaRPr lang="en-US" sz="4000"/>
          </a:p>
        </p:txBody>
      </p:sp>
      <p:pic>
        <p:nvPicPr>
          <p:cNvPr id="3" name="Grafik 2" descr="Ein Bild, das Treppe, Symmetrie, Geländer, Baluster enthält.&#10;&#10;KI-generierte Inhalte können fehlerhaft sein.">
            <a:extLst>
              <a:ext uri="{FF2B5EF4-FFF2-40B4-BE49-F238E27FC236}">
                <a16:creationId xmlns:a16="http://schemas.microsoft.com/office/drawing/2014/main" id="{134C0D15-FB1F-A597-80BE-1B9ED60B7431}"/>
              </a:ext>
            </a:extLst>
          </p:cNvPr>
          <p:cNvPicPr>
            <a:picLocks noChangeAspect="1"/>
          </p:cNvPicPr>
          <p:nvPr/>
        </p:nvPicPr>
        <p:blipFill>
          <a:blip r:embed="rId3">
            <a:extLst>
              <a:ext uri="{28A0092B-C50C-407E-A947-70E740481C1C}">
                <a14:useLocalDpi xmlns:a14="http://schemas.microsoft.com/office/drawing/2010/main" val="0"/>
              </a:ext>
            </a:extLst>
          </a:blip>
          <a:srcRect l="15370"/>
          <a:stretch/>
        </p:blipFill>
        <p:spPr>
          <a:xfrm>
            <a:off x="7839074" y="0"/>
            <a:ext cx="4352925" cy="6858000"/>
          </a:xfrm>
          <a:prstGeom prst="rect">
            <a:avLst/>
          </a:prstGeom>
        </p:spPr>
      </p:pic>
      <p:pic>
        <p:nvPicPr>
          <p:cNvPr id="2" name="Grafik 1" descr="Start mit einfarbiger Füllung">
            <a:hlinkClick r:id="rId4" action="ppaction://hlinksldjump" highlightClick="1"/>
            <a:hlinkHover r:id="" action="ppaction://hlinkshowjump?jump=nextslide" highlightClick="1"/>
            <a:extLst>
              <a:ext uri="{FF2B5EF4-FFF2-40B4-BE49-F238E27FC236}">
                <a16:creationId xmlns:a16="http://schemas.microsoft.com/office/drawing/2014/main" id="{E547C5B3-0486-DF6D-F1CA-AA39F05319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50" y="6322978"/>
            <a:ext cx="422310" cy="422310"/>
          </a:xfrm>
          <a:prstGeom prst="rect">
            <a:avLst/>
          </a:prstGeom>
        </p:spPr>
      </p:pic>
    </p:spTree>
    <p:custDataLst>
      <p:tags r:id="rId1"/>
    </p:custDataLst>
    <p:extLst>
      <p:ext uri="{BB962C8B-B14F-4D97-AF65-F5344CB8AC3E}">
        <p14:creationId xmlns:p14="http://schemas.microsoft.com/office/powerpoint/2010/main" val="35808245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064B-4B07-ECEC-62EE-5DC854C6DA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FDE874-7BE3-CC75-6B4B-A2D0CA8C5F87}"/>
              </a:ext>
            </a:extLst>
          </p:cNvPr>
          <p:cNvSpPr>
            <a:spLocks noGrp="1"/>
          </p:cNvSpPr>
          <p:nvPr>
            <p:ph type="title"/>
          </p:nvPr>
        </p:nvSpPr>
        <p:spPr/>
        <p:txBody>
          <a:bodyPr/>
          <a:lstStyle/>
          <a:p>
            <a:r>
              <a:rPr lang="de-DE"/>
              <a:t>Metabolische Fettlebererkrankungen</a:t>
            </a:r>
          </a:p>
        </p:txBody>
      </p:sp>
      <p:sp>
        <p:nvSpPr>
          <p:cNvPr id="4" name="Textplatzhalter 3">
            <a:extLst>
              <a:ext uri="{FF2B5EF4-FFF2-40B4-BE49-F238E27FC236}">
                <a16:creationId xmlns:a16="http://schemas.microsoft.com/office/drawing/2014/main" id="{D6A42579-CF30-D809-835D-9F27593A7717}"/>
              </a:ext>
            </a:extLst>
          </p:cNvPr>
          <p:cNvSpPr>
            <a:spLocks noGrp="1"/>
          </p:cNvSpPr>
          <p:nvPr>
            <p:ph type="body" sz="quarter" idx="15"/>
          </p:nvPr>
        </p:nvSpPr>
        <p:spPr/>
        <p:txBody>
          <a:bodyPr/>
          <a:lstStyle/>
          <a:p>
            <a:r>
              <a:rPr lang="de-DE" i="1"/>
              <a:t>Grafiken von Novo Nordisk nach Daten von </a:t>
            </a:r>
            <a:r>
              <a:rPr lang="de-DE" i="1" err="1"/>
              <a:t>Younossi</a:t>
            </a:r>
            <a:r>
              <a:rPr lang="de-DE" i="1"/>
              <a:t> ZM. et al.</a:t>
            </a:r>
            <a:br>
              <a:rPr lang="de-DE"/>
            </a:br>
            <a:r>
              <a:rPr lang="de-DE"/>
              <a:t>HDL, high </a:t>
            </a:r>
            <a:r>
              <a:rPr lang="de-DE" err="1"/>
              <a:t>density</a:t>
            </a:r>
            <a:r>
              <a:rPr lang="de-DE"/>
              <a:t> </a:t>
            </a:r>
            <a:r>
              <a:rPr lang="de-DE" err="1"/>
              <a:t>lipoprotein</a:t>
            </a:r>
            <a:r>
              <a:rPr lang="de-DE"/>
              <a:t>, Lipoprotein hoher Dichte; MASH, Metabolische Dysfunktion-assoziierte Steatohepatitis; T2D, Diabetes Typ 2; TG, Triglycerid.</a:t>
            </a:r>
          </a:p>
        </p:txBody>
      </p:sp>
      <p:sp>
        <p:nvSpPr>
          <p:cNvPr id="5" name="Textplatzhalter 4">
            <a:extLst>
              <a:ext uri="{FF2B5EF4-FFF2-40B4-BE49-F238E27FC236}">
                <a16:creationId xmlns:a16="http://schemas.microsoft.com/office/drawing/2014/main" id="{4A42327B-6C18-5124-E856-BE287977FD75}"/>
              </a:ext>
            </a:extLst>
          </p:cNvPr>
          <p:cNvSpPr>
            <a:spLocks noGrp="1"/>
          </p:cNvSpPr>
          <p:nvPr>
            <p:ph type="body" sz="quarter" idx="17"/>
          </p:nvPr>
        </p:nvSpPr>
        <p:spPr/>
        <p:txBody>
          <a:bodyPr/>
          <a:lstStyle/>
          <a:p>
            <a:r>
              <a:rPr lang="da-DK"/>
              <a:t>Younossi ZM. et al. Hepatol. 2016;64:73-84.</a:t>
            </a:r>
            <a:endParaRPr lang="de-DE"/>
          </a:p>
        </p:txBody>
      </p:sp>
      <p:sp>
        <p:nvSpPr>
          <p:cNvPr id="9" name="Inhaltsplatzhalter 10">
            <a:extLst>
              <a:ext uri="{FF2B5EF4-FFF2-40B4-BE49-F238E27FC236}">
                <a16:creationId xmlns:a16="http://schemas.microsoft.com/office/drawing/2014/main" id="{C2872060-1100-8385-C748-91FD9EC56870}"/>
              </a:ext>
            </a:extLst>
          </p:cNvPr>
          <p:cNvSpPr txBox="1">
            <a:spLocks/>
          </p:cNvSpPr>
          <p:nvPr/>
        </p:nvSpPr>
        <p:spPr>
          <a:xfrm>
            <a:off x="647999" y="1947220"/>
            <a:ext cx="10895999" cy="868551"/>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rgbClr val="00196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1800" kern="1200">
                <a:solidFill>
                  <a:srgbClr val="001965"/>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rgbClr val="001965"/>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r>
              <a:rPr lang="de-DE"/>
              <a:t>MASH ist eine Multisystemerkrankung mit Risikofaktoren im gesamten kardiometabolischen Spektrum</a:t>
            </a:r>
          </a:p>
          <a:p>
            <a:r>
              <a:rPr lang="de-DE"/>
              <a:t>Das klinische Management von Patienten mit MASH ist daher besonders wichtig</a:t>
            </a:r>
          </a:p>
        </p:txBody>
      </p:sp>
      <p:pic>
        <p:nvPicPr>
          <p:cNvPr id="11" name="Grafik 10" descr="Ein Bild, das Text, Logo, Schrift, Screenshot enthält.&#10;&#10;KI-generierte Inhalte können fehlerhaft sein.">
            <a:extLst>
              <a:ext uri="{FF2B5EF4-FFF2-40B4-BE49-F238E27FC236}">
                <a16:creationId xmlns:a16="http://schemas.microsoft.com/office/drawing/2014/main" id="{C13AAFA3-42EF-C474-8DDE-2BA681C76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3152476"/>
            <a:ext cx="10895999" cy="2473241"/>
          </a:xfrm>
          <a:prstGeom prst="rect">
            <a:avLst/>
          </a:prstGeom>
        </p:spPr>
      </p:pic>
      <p:sp>
        <p:nvSpPr>
          <p:cNvPr id="6" name="Textfeld 5">
            <a:extLst>
              <a:ext uri="{FF2B5EF4-FFF2-40B4-BE49-F238E27FC236}">
                <a16:creationId xmlns:a16="http://schemas.microsoft.com/office/drawing/2014/main" id="{FB8403F6-B191-92D6-8680-A1BF319F6650}"/>
              </a:ext>
            </a:extLst>
          </p:cNvPr>
          <p:cNvSpPr txBox="1"/>
          <p:nvPr/>
        </p:nvSpPr>
        <p:spPr>
          <a:xfrm>
            <a:off x="900113" y="4389096"/>
            <a:ext cx="1199046" cy="573683"/>
          </a:xfrm>
          <a:prstGeom prst="rect">
            <a:avLst/>
          </a:prstGeom>
          <a:solidFill>
            <a:schemeClr val="bg1"/>
          </a:solidFill>
        </p:spPr>
        <p:txBody>
          <a:bodyPr wrap="none" lIns="0" tIns="0" rIns="0" bIns="0" rtlCol="0">
            <a:spAutoFit/>
          </a:bodyPr>
          <a:lstStyle/>
          <a:p>
            <a:pPr algn="ctr">
              <a:lnSpc>
                <a:spcPct val="120000"/>
              </a:lnSpc>
            </a:pPr>
            <a:r>
              <a:rPr lang="de-DE" b="1">
                <a:solidFill>
                  <a:schemeClr val="tx2"/>
                </a:solidFill>
              </a:rPr>
              <a:t>7,8 </a:t>
            </a:r>
            <a:r>
              <a:rPr lang="de-DE" sz="1400" b="1">
                <a:solidFill>
                  <a:schemeClr val="tx2"/>
                </a:solidFill>
              </a:rPr>
              <a:t>Mio. (47 %)</a:t>
            </a:r>
            <a:endParaRPr lang="de-DE" b="1">
              <a:solidFill>
                <a:schemeClr val="tx2"/>
              </a:solidFill>
            </a:endParaRPr>
          </a:p>
          <a:p>
            <a:pPr algn="ctr">
              <a:lnSpc>
                <a:spcPct val="120000"/>
              </a:lnSpc>
            </a:pPr>
            <a:r>
              <a:rPr lang="de-DE" sz="1400">
                <a:solidFill>
                  <a:schemeClr val="tx2"/>
                </a:solidFill>
              </a:rPr>
              <a:t>T2D</a:t>
            </a:r>
          </a:p>
        </p:txBody>
      </p:sp>
      <p:sp>
        <p:nvSpPr>
          <p:cNvPr id="7" name="Textfeld 6">
            <a:extLst>
              <a:ext uri="{FF2B5EF4-FFF2-40B4-BE49-F238E27FC236}">
                <a16:creationId xmlns:a16="http://schemas.microsoft.com/office/drawing/2014/main" id="{689A5AE4-D1B8-7688-5943-E3307FC40A16}"/>
              </a:ext>
            </a:extLst>
          </p:cNvPr>
          <p:cNvSpPr txBox="1"/>
          <p:nvPr/>
        </p:nvSpPr>
        <p:spPr>
          <a:xfrm>
            <a:off x="2777085" y="4389096"/>
            <a:ext cx="1316066" cy="573683"/>
          </a:xfrm>
          <a:prstGeom prst="rect">
            <a:avLst/>
          </a:prstGeom>
          <a:solidFill>
            <a:schemeClr val="bg1"/>
          </a:solidFill>
        </p:spPr>
        <p:txBody>
          <a:bodyPr wrap="none" lIns="0" tIns="0" rIns="0" bIns="0" rtlCol="0">
            <a:spAutoFit/>
          </a:bodyPr>
          <a:lstStyle/>
          <a:p>
            <a:pPr algn="ctr">
              <a:lnSpc>
                <a:spcPct val="120000"/>
              </a:lnSpc>
            </a:pPr>
            <a:r>
              <a:rPr lang="de-DE" b="1">
                <a:solidFill>
                  <a:schemeClr val="tx2"/>
                </a:solidFill>
              </a:rPr>
              <a:t>11,2 </a:t>
            </a:r>
            <a:r>
              <a:rPr lang="de-DE" sz="1400" b="1">
                <a:solidFill>
                  <a:schemeClr val="tx2"/>
                </a:solidFill>
              </a:rPr>
              <a:t>Mio. (86 %)</a:t>
            </a:r>
            <a:endParaRPr lang="de-DE" b="1">
              <a:solidFill>
                <a:schemeClr val="tx2"/>
              </a:solidFill>
            </a:endParaRPr>
          </a:p>
          <a:p>
            <a:pPr algn="ctr">
              <a:lnSpc>
                <a:spcPct val="120000"/>
              </a:lnSpc>
            </a:pPr>
            <a:r>
              <a:rPr lang="de-DE" sz="1400">
                <a:solidFill>
                  <a:schemeClr val="tx2"/>
                </a:solidFill>
              </a:rPr>
              <a:t>Bluthochdruck</a:t>
            </a:r>
          </a:p>
        </p:txBody>
      </p:sp>
      <p:sp>
        <p:nvSpPr>
          <p:cNvPr id="8" name="Textfeld 7">
            <a:extLst>
              <a:ext uri="{FF2B5EF4-FFF2-40B4-BE49-F238E27FC236}">
                <a16:creationId xmlns:a16="http://schemas.microsoft.com/office/drawing/2014/main" id="{22C1E8D3-CDF6-0081-76A8-80621F74E080}"/>
              </a:ext>
            </a:extLst>
          </p:cNvPr>
          <p:cNvSpPr txBox="1"/>
          <p:nvPr/>
        </p:nvSpPr>
        <p:spPr>
          <a:xfrm>
            <a:off x="4948736" y="4389096"/>
            <a:ext cx="1316066" cy="573683"/>
          </a:xfrm>
          <a:prstGeom prst="rect">
            <a:avLst/>
          </a:prstGeom>
          <a:solidFill>
            <a:schemeClr val="bg1"/>
          </a:solidFill>
        </p:spPr>
        <p:txBody>
          <a:bodyPr wrap="none" lIns="0" tIns="0" rIns="0" bIns="0" rtlCol="0">
            <a:spAutoFit/>
          </a:bodyPr>
          <a:lstStyle/>
          <a:p>
            <a:pPr algn="ctr">
              <a:lnSpc>
                <a:spcPct val="120000"/>
              </a:lnSpc>
            </a:pPr>
            <a:r>
              <a:rPr lang="de-DE" b="1">
                <a:solidFill>
                  <a:schemeClr val="tx2"/>
                </a:solidFill>
              </a:rPr>
              <a:t>11,9 </a:t>
            </a:r>
            <a:r>
              <a:rPr lang="de-DE" sz="1400" b="1">
                <a:solidFill>
                  <a:schemeClr val="tx2"/>
                </a:solidFill>
              </a:rPr>
              <a:t>Mio. (72 %)</a:t>
            </a:r>
            <a:endParaRPr lang="de-DE" b="1">
              <a:solidFill>
                <a:schemeClr val="tx2"/>
              </a:solidFill>
            </a:endParaRPr>
          </a:p>
          <a:p>
            <a:pPr algn="ctr">
              <a:lnSpc>
                <a:spcPct val="120000"/>
              </a:lnSpc>
            </a:pPr>
            <a:r>
              <a:rPr lang="de-DE" sz="1400">
                <a:solidFill>
                  <a:schemeClr val="tx2"/>
                </a:solidFill>
              </a:rPr>
              <a:t>Dyslipidämie</a:t>
            </a:r>
          </a:p>
        </p:txBody>
      </p:sp>
      <p:sp>
        <p:nvSpPr>
          <p:cNvPr id="10" name="Textfeld 9">
            <a:extLst>
              <a:ext uri="{FF2B5EF4-FFF2-40B4-BE49-F238E27FC236}">
                <a16:creationId xmlns:a16="http://schemas.microsoft.com/office/drawing/2014/main" id="{57BEACD6-D678-04EE-BF33-22B5BAE64A9B}"/>
              </a:ext>
            </a:extLst>
          </p:cNvPr>
          <p:cNvSpPr txBox="1"/>
          <p:nvPr/>
        </p:nvSpPr>
        <p:spPr>
          <a:xfrm>
            <a:off x="7196684" y="4389096"/>
            <a:ext cx="1316066" cy="573683"/>
          </a:xfrm>
          <a:prstGeom prst="rect">
            <a:avLst/>
          </a:prstGeom>
          <a:solidFill>
            <a:schemeClr val="bg1"/>
          </a:solidFill>
        </p:spPr>
        <p:txBody>
          <a:bodyPr wrap="none" lIns="0" tIns="0" rIns="0" bIns="0" rtlCol="0">
            <a:spAutoFit/>
          </a:bodyPr>
          <a:lstStyle/>
          <a:p>
            <a:pPr algn="ctr">
              <a:lnSpc>
                <a:spcPct val="120000"/>
              </a:lnSpc>
            </a:pPr>
            <a:r>
              <a:rPr lang="de-DE" b="1">
                <a:solidFill>
                  <a:schemeClr val="tx2"/>
                </a:solidFill>
              </a:rPr>
              <a:t>13,5 </a:t>
            </a:r>
            <a:r>
              <a:rPr lang="de-DE" sz="1400" b="1">
                <a:solidFill>
                  <a:schemeClr val="tx2"/>
                </a:solidFill>
              </a:rPr>
              <a:t>Mio. (82 %)</a:t>
            </a:r>
            <a:endParaRPr lang="de-DE" b="1">
              <a:solidFill>
                <a:schemeClr val="tx2"/>
              </a:solidFill>
            </a:endParaRPr>
          </a:p>
          <a:p>
            <a:pPr algn="ctr">
              <a:lnSpc>
                <a:spcPct val="120000"/>
              </a:lnSpc>
            </a:pPr>
            <a:r>
              <a:rPr lang="de-DE" sz="1400">
                <a:solidFill>
                  <a:schemeClr val="tx2"/>
                </a:solidFill>
              </a:rPr>
              <a:t>Übergewicht</a:t>
            </a:r>
          </a:p>
        </p:txBody>
      </p:sp>
      <p:sp>
        <p:nvSpPr>
          <p:cNvPr id="12" name="Textfeld 11">
            <a:extLst>
              <a:ext uri="{FF2B5EF4-FFF2-40B4-BE49-F238E27FC236}">
                <a16:creationId xmlns:a16="http://schemas.microsoft.com/office/drawing/2014/main" id="{9E66B6FF-25AF-6254-2F6B-7E406F928811}"/>
              </a:ext>
            </a:extLst>
          </p:cNvPr>
          <p:cNvSpPr txBox="1"/>
          <p:nvPr/>
        </p:nvSpPr>
        <p:spPr>
          <a:xfrm>
            <a:off x="9667924" y="4389096"/>
            <a:ext cx="1235145" cy="832216"/>
          </a:xfrm>
          <a:prstGeom prst="rect">
            <a:avLst/>
          </a:prstGeom>
          <a:solidFill>
            <a:srgbClr val="C00000"/>
          </a:solidFill>
        </p:spPr>
        <p:txBody>
          <a:bodyPr wrap="none" lIns="0" tIns="0" rIns="0" bIns="0" rtlCol="0">
            <a:spAutoFit/>
          </a:bodyPr>
          <a:lstStyle/>
          <a:p>
            <a:pPr algn="ctr">
              <a:lnSpc>
                <a:spcPct val="120000"/>
              </a:lnSpc>
            </a:pPr>
            <a:r>
              <a:rPr lang="de-DE" b="1">
                <a:solidFill>
                  <a:schemeClr val="bg1"/>
                </a:solidFill>
              </a:rPr>
              <a:t>16,5 </a:t>
            </a:r>
            <a:r>
              <a:rPr lang="de-DE" sz="1400" b="1">
                <a:solidFill>
                  <a:schemeClr val="bg1"/>
                </a:solidFill>
              </a:rPr>
              <a:t>Mio.</a:t>
            </a:r>
            <a:endParaRPr lang="de-DE" b="1">
              <a:solidFill>
                <a:schemeClr val="bg1"/>
              </a:solidFill>
            </a:endParaRPr>
          </a:p>
          <a:p>
            <a:pPr algn="ctr">
              <a:lnSpc>
                <a:spcPct val="120000"/>
              </a:lnSpc>
            </a:pPr>
            <a:r>
              <a:rPr lang="de-DE" sz="1400" err="1">
                <a:solidFill>
                  <a:schemeClr val="bg1"/>
                </a:solidFill>
              </a:rPr>
              <a:t>US-Patient:innen</a:t>
            </a:r>
            <a:endParaRPr lang="de-DE" sz="1400">
              <a:solidFill>
                <a:schemeClr val="bg1"/>
              </a:solidFill>
            </a:endParaRPr>
          </a:p>
          <a:p>
            <a:pPr algn="ctr">
              <a:lnSpc>
                <a:spcPct val="120000"/>
              </a:lnSpc>
            </a:pPr>
            <a:r>
              <a:rPr lang="de-DE" sz="1400">
                <a:solidFill>
                  <a:schemeClr val="bg1"/>
                </a:solidFill>
              </a:rPr>
              <a:t>mit </a:t>
            </a:r>
            <a:r>
              <a:rPr lang="de-DE" sz="1400" b="1">
                <a:solidFill>
                  <a:schemeClr val="bg1"/>
                </a:solidFill>
              </a:rPr>
              <a:t>MASH</a:t>
            </a:r>
          </a:p>
        </p:txBody>
      </p:sp>
    </p:spTree>
    <p:custDataLst>
      <p:tags r:id="rId1"/>
    </p:custDataLst>
    <p:extLst>
      <p:ext uri="{BB962C8B-B14F-4D97-AF65-F5344CB8AC3E}">
        <p14:creationId xmlns:p14="http://schemas.microsoft.com/office/powerpoint/2010/main" val="36032454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33A05-2D85-8C95-A9EB-27BC776E6B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5AD6FB-F80C-DD84-1676-D9FC89C7A984}"/>
              </a:ext>
            </a:extLst>
          </p:cNvPr>
          <p:cNvSpPr>
            <a:spLocks noGrp="1"/>
          </p:cNvSpPr>
          <p:nvPr>
            <p:ph type="title"/>
          </p:nvPr>
        </p:nvSpPr>
        <p:spPr>
          <a:xfrm>
            <a:off x="648000" y="477665"/>
            <a:ext cx="9232601" cy="1296000"/>
          </a:xfrm>
        </p:spPr>
        <p:txBody>
          <a:bodyPr/>
          <a:lstStyle/>
          <a:p>
            <a:r>
              <a:rPr lang="de-DE"/>
              <a:t>MASLD ist eine progressive chronische Lebererkrankung</a:t>
            </a:r>
          </a:p>
        </p:txBody>
      </p:sp>
      <p:pic>
        <p:nvPicPr>
          <p:cNvPr id="6" name="Content Placeholder 5">
            <a:extLst>
              <a:ext uri="{FF2B5EF4-FFF2-40B4-BE49-F238E27FC236}">
                <a16:creationId xmlns:a16="http://schemas.microsoft.com/office/drawing/2014/main" id="{6D600629-E11D-6C7C-75C8-13C2CBD67EBB}"/>
              </a:ext>
            </a:extLst>
          </p:cNvPr>
          <p:cNvPicPr>
            <a:picLocks noGrp="1" noChangeAspect="1"/>
          </p:cNvPicPr>
          <p:nvPr>
            <p:ph idx="1"/>
          </p:nvPr>
        </p:nvPicPr>
        <p:blipFill>
          <a:blip r:embed="rId3"/>
          <a:srcRect l="3711" t="52987" r="3036" b="23658"/>
          <a:stretch/>
        </p:blipFill>
        <p:spPr>
          <a:xfrm>
            <a:off x="896112" y="3572200"/>
            <a:ext cx="9573768" cy="1296000"/>
          </a:xfrm>
        </p:spPr>
      </p:pic>
      <p:sp>
        <p:nvSpPr>
          <p:cNvPr id="4" name="Textplatzhalter 3">
            <a:extLst>
              <a:ext uri="{FF2B5EF4-FFF2-40B4-BE49-F238E27FC236}">
                <a16:creationId xmlns:a16="http://schemas.microsoft.com/office/drawing/2014/main" id="{EE2FF6A0-38EE-57C5-5F81-0C12644BAB37}"/>
              </a:ext>
            </a:extLst>
          </p:cNvPr>
          <p:cNvSpPr>
            <a:spLocks noGrp="1"/>
          </p:cNvSpPr>
          <p:nvPr>
            <p:ph type="body" sz="quarter" idx="15"/>
          </p:nvPr>
        </p:nvSpPr>
        <p:spPr/>
        <p:txBody>
          <a:bodyPr/>
          <a:lstStyle/>
          <a:p>
            <a:r>
              <a:rPr lang="de-DE" i="1"/>
              <a:t>Grafik von Novo Nordisk nach Daten von Le P. et al.</a:t>
            </a:r>
            <a:br>
              <a:rPr lang="de-DE"/>
            </a:br>
            <a:r>
              <a:rPr lang="de-DE"/>
              <a:t>HCC, </a:t>
            </a:r>
            <a:r>
              <a:rPr lang="de-DE" err="1"/>
              <a:t>hepatocellular</a:t>
            </a:r>
            <a:r>
              <a:rPr lang="de-DE"/>
              <a:t> </a:t>
            </a:r>
            <a:r>
              <a:rPr lang="de-DE" err="1"/>
              <a:t>carcinoma</a:t>
            </a:r>
            <a:r>
              <a:rPr lang="de-DE"/>
              <a:t>, Leberzellkarzinom; MASH, Metabolische Dysfunktion-assoziierte Steatohepatitis; MASLD, </a:t>
            </a:r>
            <a:r>
              <a:rPr lang="de-DE" err="1"/>
              <a:t>metabolic</a:t>
            </a:r>
            <a:r>
              <a:rPr lang="de-DE"/>
              <a:t> </a:t>
            </a:r>
            <a:r>
              <a:rPr lang="de-DE" err="1"/>
              <a:t>dysfunction-associated</a:t>
            </a:r>
            <a:r>
              <a:rPr lang="de-DE"/>
              <a:t> </a:t>
            </a:r>
            <a:r>
              <a:rPr lang="de-DE" err="1"/>
              <a:t>steatotic</a:t>
            </a:r>
            <a:r>
              <a:rPr lang="de-DE"/>
              <a:t> </a:t>
            </a:r>
            <a:r>
              <a:rPr lang="de-DE" err="1"/>
              <a:t>liver</a:t>
            </a:r>
            <a:r>
              <a:rPr lang="de-DE"/>
              <a:t> </a:t>
            </a:r>
            <a:r>
              <a:rPr lang="de-DE" err="1"/>
              <a:t>disease</a:t>
            </a:r>
            <a:r>
              <a:rPr lang="de-DE"/>
              <a:t>, metabolische Dysfunktion-assoziierte </a:t>
            </a:r>
            <a:r>
              <a:rPr lang="de-DE" err="1"/>
              <a:t>steatotische</a:t>
            </a:r>
            <a:r>
              <a:rPr lang="de-DE"/>
              <a:t> Lebererkrankung.</a:t>
            </a:r>
          </a:p>
        </p:txBody>
      </p:sp>
      <p:sp>
        <p:nvSpPr>
          <p:cNvPr id="5" name="Textplatzhalter 4">
            <a:extLst>
              <a:ext uri="{FF2B5EF4-FFF2-40B4-BE49-F238E27FC236}">
                <a16:creationId xmlns:a16="http://schemas.microsoft.com/office/drawing/2014/main" id="{8708A251-310E-0932-8433-A5573A03C5B2}"/>
              </a:ext>
            </a:extLst>
          </p:cNvPr>
          <p:cNvSpPr>
            <a:spLocks noGrp="1"/>
          </p:cNvSpPr>
          <p:nvPr>
            <p:ph type="body" sz="quarter" idx="17"/>
          </p:nvPr>
        </p:nvSpPr>
        <p:spPr/>
        <p:txBody>
          <a:bodyPr/>
          <a:lstStyle/>
          <a:p>
            <a:r>
              <a:rPr lang="de-DE"/>
              <a:t>Le P. et al. </a:t>
            </a:r>
            <a:r>
              <a:rPr lang="de-DE" err="1"/>
              <a:t>Clin</a:t>
            </a:r>
            <a:r>
              <a:rPr lang="de-DE"/>
              <a:t> </a:t>
            </a:r>
            <a:r>
              <a:rPr lang="de-DE" err="1"/>
              <a:t>Gastroenterol</a:t>
            </a:r>
            <a:r>
              <a:rPr lang="de-DE"/>
              <a:t> </a:t>
            </a:r>
            <a:r>
              <a:rPr lang="de-DE" err="1"/>
              <a:t>Hepatol</a:t>
            </a:r>
            <a:r>
              <a:rPr lang="de-DE"/>
              <a:t>. 2023;21:1154-1168.</a:t>
            </a:r>
          </a:p>
        </p:txBody>
      </p:sp>
      <p:sp>
        <p:nvSpPr>
          <p:cNvPr id="9" name="Textfeld 8">
            <a:extLst>
              <a:ext uri="{FF2B5EF4-FFF2-40B4-BE49-F238E27FC236}">
                <a16:creationId xmlns:a16="http://schemas.microsoft.com/office/drawing/2014/main" id="{55D1580C-3C1C-EF4B-B206-DF26DCDF64CA}"/>
              </a:ext>
            </a:extLst>
          </p:cNvPr>
          <p:cNvSpPr txBox="1"/>
          <p:nvPr/>
        </p:nvSpPr>
        <p:spPr>
          <a:xfrm>
            <a:off x="647700" y="1999721"/>
            <a:ext cx="10896599" cy="1452705"/>
          </a:xfrm>
          <a:prstGeom prst="rect">
            <a:avLst/>
          </a:prstGeom>
          <a:noFill/>
        </p:spPr>
        <p:txBody>
          <a:bodyPr wrap="square" lIns="0" tIns="0" rIns="0" bIns="0" rtlCol="0">
            <a:spAutoFit/>
          </a:bodyPr>
          <a:lstStyle/>
          <a:p>
            <a:pPr marL="342900" indent="-342900" algn="l">
              <a:lnSpc>
                <a:spcPct val="120000"/>
              </a:lnSpc>
              <a:buFont typeface="Arial" panose="020B0604020202020204" pitchFamily="34" charset="0"/>
              <a:buChar char="•"/>
            </a:pPr>
            <a:r>
              <a:rPr lang="de-DE" sz="2000">
                <a:solidFill>
                  <a:schemeClr val="tx2"/>
                </a:solidFill>
              </a:rPr>
              <a:t>Die Zeit bis zum Fortschreiten der Fibrose um eine Stufe liegt zwischen 10 und 22 Jahren</a:t>
            </a:r>
          </a:p>
          <a:p>
            <a:pPr marL="342900" indent="-342900" algn="l">
              <a:lnSpc>
                <a:spcPct val="120000"/>
              </a:lnSpc>
              <a:buFont typeface="Arial" panose="020B0604020202020204" pitchFamily="34" charset="0"/>
              <a:buChar char="•"/>
            </a:pPr>
            <a:r>
              <a:rPr lang="de-DE" sz="2000">
                <a:solidFill>
                  <a:schemeClr val="tx2"/>
                </a:solidFill>
              </a:rPr>
              <a:t>Nur eine Minderheit der Patienten entwickelt leberbedingte Komplikationen, was die Notwendigkeit einer präzisen Risikovorhersage zur Optimierung von Überwachung und Intervention unterstreicht</a:t>
            </a:r>
          </a:p>
          <a:p>
            <a:pPr algn="l">
              <a:lnSpc>
                <a:spcPct val="120000"/>
              </a:lnSpc>
            </a:pPr>
            <a:endParaRPr lang="de-DE" sz="2000">
              <a:solidFill>
                <a:schemeClr val="tx2"/>
              </a:solidFill>
            </a:endParaRPr>
          </a:p>
        </p:txBody>
      </p:sp>
      <p:sp>
        <p:nvSpPr>
          <p:cNvPr id="10" name="Pfeil: nach rechts 9">
            <a:extLst>
              <a:ext uri="{FF2B5EF4-FFF2-40B4-BE49-F238E27FC236}">
                <a16:creationId xmlns:a16="http://schemas.microsoft.com/office/drawing/2014/main" id="{13A9E95A-6F13-0654-7F4C-A3C7FA167B6B}"/>
              </a:ext>
            </a:extLst>
          </p:cNvPr>
          <p:cNvSpPr/>
          <p:nvPr/>
        </p:nvSpPr>
        <p:spPr>
          <a:xfrm rot="10800000">
            <a:off x="2139696" y="5376708"/>
            <a:ext cx="8345769" cy="613872"/>
          </a:xfrm>
          <a:prstGeom prst="rightArrow">
            <a:avLst/>
          </a:prstGeom>
          <a:solidFill>
            <a:srgbClr val="001965"/>
          </a:solidFill>
          <a:ln>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sz="2000" noProof="0" err="1"/>
          </a:p>
        </p:txBody>
      </p:sp>
      <p:sp>
        <p:nvSpPr>
          <p:cNvPr id="11" name="Textfeld 10">
            <a:extLst>
              <a:ext uri="{FF2B5EF4-FFF2-40B4-BE49-F238E27FC236}">
                <a16:creationId xmlns:a16="http://schemas.microsoft.com/office/drawing/2014/main" id="{560EDD5F-73AD-1AA5-5C0F-8176A03DC76B}"/>
              </a:ext>
            </a:extLst>
          </p:cNvPr>
          <p:cNvSpPr txBox="1"/>
          <p:nvPr/>
        </p:nvSpPr>
        <p:spPr>
          <a:xfrm>
            <a:off x="739140" y="4808568"/>
            <a:ext cx="1655064" cy="865493"/>
          </a:xfrm>
          <a:prstGeom prst="rect">
            <a:avLst/>
          </a:prstGeom>
          <a:noFill/>
        </p:spPr>
        <p:txBody>
          <a:bodyPr wrap="square" lIns="0" tIns="0" rIns="0" bIns="0" rtlCol="0">
            <a:spAutoFit/>
          </a:bodyPr>
          <a:lstStyle/>
          <a:p>
            <a:pPr algn="ctr">
              <a:lnSpc>
                <a:spcPct val="120000"/>
              </a:lnSpc>
            </a:pPr>
            <a:r>
              <a:rPr lang="de-DE" sz="1600">
                <a:solidFill>
                  <a:schemeClr val="tx2"/>
                </a:solidFill>
              </a:rPr>
              <a:t>MASLD = einfache Steatose</a:t>
            </a:r>
          </a:p>
        </p:txBody>
      </p:sp>
      <p:sp>
        <p:nvSpPr>
          <p:cNvPr id="12" name="Textfeld 11">
            <a:extLst>
              <a:ext uri="{FF2B5EF4-FFF2-40B4-BE49-F238E27FC236}">
                <a16:creationId xmlns:a16="http://schemas.microsoft.com/office/drawing/2014/main" id="{558E2489-059D-E594-AB4F-84C6C8A4F310}"/>
              </a:ext>
            </a:extLst>
          </p:cNvPr>
          <p:cNvSpPr txBox="1"/>
          <p:nvPr/>
        </p:nvSpPr>
        <p:spPr>
          <a:xfrm>
            <a:off x="2932521" y="4794332"/>
            <a:ext cx="1581912" cy="274562"/>
          </a:xfrm>
          <a:prstGeom prst="rect">
            <a:avLst/>
          </a:prstGeom>
          <a:noFill/>
        </p:spPr>
        <p:txBody>
          <a:bodyPr wrap="square" lIns="0" tIns="0" rIns="0" bIns="0" rtlCol="0">
            <a:spAutoFit/>
          </a:bodyPr>
          <a:lstStyle/>
          <a:p>
            <a:pPr algn="ctr">
              <a:lnSpc>
                <a:spcPct val="120000"/>
              </a:lnSpc>
            </a:pPr>
            <a:r>
              <a:rPr lang="de-DE" sz="1600" dirty="0">
                <a:solidFill>
                  <a:schemeClr val="tx2"/>
                </a:solidFill>
              </a:rPr>
              <a:t>MASH</a:t>
            </a:r>
          </a:p>
        </p:txBody>
      </p:sp>
      <p:sp>
        <p:nvSpPr>
          <p:cNvPr id="13" name="Textfeld 12">
            <a:extLst>
              <a:ext uri="{FF2B5EF4-FFF2-40B4-BE49-F238E27FC236}">
                <a16:creationId xmlns:a16="http://schemas.microsoft.com/office/drawing/2014/main" id="{47EB50F6-E7EC-1933-1DDC-29E1042C185C}"/>
              </a:ext>
            </a:extLst>
          </p:cNvPr>
          <p:cNvSpPr txBox="1"/>
          <p:nvPr/>
        </p:nvSpPr>
        <p:spPr>
          <a:xfrm>
            <a:off x="4968930" y="4776402"/>
            <a:ext cx="1581912" cy="570028"/>
          </a:xfrm>
          <a:prstGeom prst="rect">
            <a:avLst/>
          </a:prstGeom>
          <a:noFill/>
        </p:spPr>
        <p:txBody>
          <a:bodyPr wrap="square" lIns="0" tIns="0" rIns="0" bIns="0" rtlCol="0">
            <a:spAutoFit/>
          </a:bodyPr>
          <a:lstStyle/>
          <a:p>
            <a:pPr algn="ctr">
              <a:lnSpc>
                <a:spcPct val="120000"/>
              </a:lnSpc>
            </a:pPr>
            <a:r>
              <a:rPr lang="de-DE" sz="1600" dirty="0">
                <a:solidFill>
                  <a:schemeClr val="tx2"/>
                </a:solidFill>
              </a:rPr>
              <a:t>Progressive Leberfibrose</a:t>
            </a:r>
          </a:p>
        </p:txBody>
      </p:sp>
      <p:sp>
        <p:nvSpPr>
          <p:cNvPr id="14" name="Textfeld 13">
            <a:extLst>
              <a:ext uri="{FF2B5EF4-FFF2-40B4-BE49-F238E27FC236}">
                <a16:creationId xmlns:a16="http://schemas.microsoft.com/office/drawing/2014/main" id="{F013BDFA-D6B9-6E1C-4953-5B3DC55BC447}"/>
              </a:ext>
            </a:extLst>
          </p:cNvPr>
          <p:cNvSpPr txBox="1"/>
          <p:nvPr/>
        </p:nvSpPr>
        <p:spPr>
          <a:xfrm>
            <a:off x="6886613" y="4776402"/>
            <a:ext cx="1581912" cy="274562"/>
          </a:xfrm>
          <a:prstGeom prst="rect">
            <a:avLst/>
          </a:prstGeom>
          <a:noFill/>
        </p:spPr>
        <p:txBody>
          <a:bodyPr wrap="square" lIns="0" tIns="0" rIns="0" bIns="0" rtlCol="0">
            <a:spAutoFit/>
          </a:bodyPr>
          <a:lstStyle/>
          <a:p>
            <a:pPr algn="ctr">
              <a:lnSpc>
                <a:spcPct val="120000"/>
              </a:lnSpc>
            </a:pPr>
            <a:r>
              <a:rPr lang="de-DE" sz="1600" dirty="0">
                <a:solidFill>
                  <a:schemeClr val="tx2"/>
                </a:solidFill>
              </a:rPr>
              <a:t>Zirrhose</a:t>
            </a:r>
          </a:p>
        </p:txBody>
      </p:sp>
      <p:sp>
        <p:nvSpPr>
          <p:cNvPr id="15" name="Textfeld 14">
            <a:extLst>
              <a:ext uri="{FF2B5EF4-FFF2-40B4-BE49-F238E27FC236}">
                <a16:creationId xmlns:a16="http://schemas.microsoft.com/office/drawing/2014/main" id="{B7FFA3CE-4E17-6E12-BBEA-50556D6D1372}"/>
              </a:ext>
            </a:extLst>
          </p:cNvPr>
          <p:cNvSpPr txBox="1"/>
          <p:nvPr/>
        </p:nvSpPr>
        <p:spPr>
          <a:xfrm>
            <a:off x="8827772" y="4776402"/>
            <a:ext cx="1797556" cy="570028"/>
          </a:xfrm>
          <a:prstGeom prst="rect">
            <a:avLst/>
          </a:prstGeom>
          <a:noFill/>
        </p:spPr>
        <p:txBody>
          <a:bodyPr wrap="square" lIns="0" tIns="0" rIns="0" bIns="0" rtlCol="0">
            <a:spAutoFit/>
          </a:bodyPr>
          <a:lstStyle/>
          <a:p>
            <a:pPr algn="ctr">
              <a:lnSpc>
                <a:spcPct val="120000"/>
              </a:lnSpc>
            </a:pPr>
            <a:r>
              <a:rPr lang="de-DE" sz="1600" dirty="0">
                <a:solidFill>
                  <a:schemeClr val="tx2"/>
                </a:solidFill>
              </a:rPr>
              <a:t>Dekompensation, HCC und Tod</a:t>
            </a:r>
          </a:p>
        </p:txBody>
      </p:sp>
    </p:spTree>
    <p:custDataLst>
      <p:tags r:id="rId1"/>
    </p:custDataLst>
    <p:extLst>
      <p:ext uri="{BB962C8B-B14F-4D97-AF65-F5344CB8AC3E}">
        <p14:creationId xmlns:p14="http://schemas.microsoft.com/office/powerpoint/2010/main" val="4597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A8067-CB42-16B6-2D40-5971CA9A965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881E82B-E880-FE0D-7441-211A58A9B189}"/>
              </a:ext>
            </a:extLst>
          </p:cNvPr>
          <p:cNvSpPr>
            <a:spLocks noGrp="1"/>
          </p:cNvSpPr>
          <p:nvPr>
            <p:ph type="title"/>
          </p:nvPr>
        </p:nvSpPr>
        <p:spPr>
          <a:xfrm>
            <a:off x="648000" y="540420"/>
            <a:ext cx="10896000" cy="1296000"/>
          </a:xfrm>
        </p:spPr>
        <p:txBody>
          <a:bodyPr/>
          <a:lstStyle/>
          <a:p>
            <a:r>
              <a:rPr lang="de-DE" dirty="0"/>
              <a:t>Ziele der MASH-Therapie – Wirksamkeit bei </a:t>
            </a:r>
            <a:br>
              <a:rPr lang="de-DE" dirty="0"/>
            </a:br>
            <a:r>
              <a:rPr lang="de-DE" dirty="0"/>
              <a:t>Leberzirrhose bislang unklar</a:t>
            </a:r>
          </a:p>
        </p:txBody>
      </p:sp>
      <p:sp>
        <p:nvSpPr>
          <p:cNvPr id="10" name="Textplatzhalter 9">
            <a:extLst>
              <a:ext uri="{FF2B5EF4-FFF2-40B4-BE49-F238E27FC236}">
                <a16:creationId xmlns:a16="http://schemas.microsoft.com/office/drawing/2014/main" id="{335D3301-6F09-F61F-A933-50331B48A41E}"/>
              </a:ext>
            </a:extLst>
          </p:cNvPr>
          <p:cNvSpPr>
            <a:spLocks noGrp="1"/>
          </p:cNvSpPr>
          <p:nvPr>
            <p:ph type="body" sz="quarter" idx="15"/>
          </p:nvPr>
        </p:nvSpPr>
        <p:spPr>
          <a:xfrm>
            <a:off x="647699" y="6189927"/>
            <a:ext cx="7562235" cy="555361"/>
          </a:xfrm>
        </p:spPr>
        <p:txBody>
          <a:bodyPr/>
          <a:lstStyle/>
          <a:p>
            <a:r>
              <a:rPr lang="de-DE" i="1"/>
              <a:t>Grafiken von Novo Nordisk nach Daten von </a:t>
            </a:r>
            <a:r>
              <a:rPr lang="de-DE" i="1" err="1"/>
              <a:t>Sangro</a:t>
            </a:r>
            <a:r>
              <a:rPr lang="de-DE" i="1"/>
              <a:t> P. et al.</a:t>
            </a:r>
            <a:br>
              <a:rPr lang="de-DE"/>
            </a:br>
            <a:r>
              <a:rPr lang="de-DE"/>
              <a:t>ASK1, Apoptose-Signal regulierende Kinase 1; FGF, </a:t>
            </a:r>
            <a:r>
              <a:rPr lang="de-DE" err="1"/>
              <a:t>fibroblast</a:t>
            </a:r>
            <a:r>
              <a:rPr lang="de-DE"/>
              <a:t> </a:t>
            </a:r>
            <a:r>
              <a:rPr lang="de-DE" err="1"/>
              <a:t>growth</a:t>
            </a:r>
            <a:r>
              <a:rPr lang="de-DE"/>
              <a:t> </a:t>
            </a:r>
            <a:r>
              <a:rPr lang="de-DE" err="1"/>
              <a:t>factor</a:t>
            </a:r>
            <a:r>
              <a:rPr lang="de-DE"/>
              <a:t>, Fibroblasten-Wachstumsfaktor; FXR, </a:t>
            </a:r>
            <a:r>
              <a:rPr lang="de-DE" err="1"/>
              <a:t>Farnesoid</a:t>
            </a:r>
            <a:r>
              <a:rPr lang="de-DE"/>
              <a:t> X Rezeptor; GLP-1R, Glucagon-like Peptid 1-Rezeptor; Insuline R, Normalinsulin; MASH, Metabolische Dysfunktion-assoziierte Steatohepatitis; MPC, mitochondrial </a:t>
            </a:r>
            <a:r>
              <a:rPr lang="de-DE" err="1"/>
              <a:t>pyruvate</a:t>
            </a:r>
            <a:r>
              <a:rPr lang="de-DE"/>
              <a:t> </a:t>
            </a:r>
            <a:r>
              <a:rPr lang="de-DE" err="1"/>
              <a:t>carrier</a:t>
            </a:r>
            <a:r>
              <a:rPr lang="de-DE"/>
              <a:t>, mitochondrialer Pyruvat-Träger; PPAR, Peroxisom-</a:t>
            </a:r>
            <a:r>
              <a:rPr lang="de-DE" err="1"/>
              <a:t>Proliferator</a:t>
            </a:r>
            <a:r>
              <a:rPr lang="de-DE"/>
              <a:t>-aktivierter Rezeptor; SCD1, </a:t>
            </a:r>
            <a:r>
              <a:rPr lang="de-DE" err="1"/>
              <a:t>Stearoyl-CoA-Desaturase</a:t>
            </a:r>
            <a:r>
              <a:rPr lang="de-DE"/>
              <a:t> 1; SGLT1/2, Sodium-Glucose Co-Transporter 1/2; THR, </a:t>
            </a:r>
            <a:r>
              <a:rPr lang="de-DE" err="1"/>
              <a:t>thyroid</a:t>
            </a:r>
            <a:r>
              <a:rPr lang="de-DE"/>
              <a:t> </a:t>
            </a:r>
            <a:r>
              <a:rPr lang="de-DE" err="1"/>
              <a:t>hormone</a:t>
            </a:r>
            <a:r>
              <a:rPr lang="de-DE"/>
              <a:t> </a:t>
            </a:r>
            <a:r>
              <a:rPr lang="de-DE" err="1"/>
              <a:t>receptor</a:t>
            </a:r>
            <a:r>
              <a:rPr lang="de-DE"/>
              <a:t>, Schilddrüsenhormonrezeptor.</a:t>
            </a:r>
          </a:p>
        </p:txBody>
      </p:sp>
      <p:sp>
        <p:nvSpPr>
          <p:cNvPr id="11" name="Textplatzhalter 10">
            <a:extLst>
              <a:ext uri="{FF2B5EF4-FFF2-40B4-BE49-F238E27FC236}">
                <a16:creationId xmlns:a16="http://schemas.microsoft.com/office/drawing/2014/main" id="{C16199A1-9C0B-30FB-91BA-D1D8C7E9F910}"/>
              </a:ext>
            </a:extLst>
          </p:cNvPr>
          <p:cNvSpPr>
            <a:spLocks noGrp="1"/>
          </p:cNvSpPr>
          <p:nvPr>
            <p:ph type="body" sz="quarter" idx="17"/>
          </p:nvPr>
        </p:nvSpPr>
        <p:spPr>
          <a:xfrm>
            <a:off x="8361801" y="6421288"/>
            <a:ext cx="3182497" cy="324000"/>
          </a:xfrm>
        </p:spPr>
        <p:txBody>
          <a:bodyPr/>
          <a:lstStyle/>
          <a:p>
            <a:r>
              <a:rPr lang="de-DE" err="1"/>
              <a:t>Sangro</a:t>
            </a:r>
            <a:r>
              <a:rPr lang="de-DE"/>
              <a:t> P. et al. J </a:t>
            </a:r>
            <a:r>
              <a:rPr lang="de-DE" err="1"/>
              <a:t>Physiol</a:t>
            </a:r>
            <a:r>
              <a:rPr lang="de-DE"/>
              <a:t> </a:t>
            </a:r>
            <a:r>
              <a:rPr lang="de-DE" err="1"/>
              <a:t>Biochem</a:t>
            </a:r>
            <a:r>
              <a:rPr lang="de-DE"/>
              <a:t>. 2023;79(4):869-879.</a:t>
            </a:r>
          </a:p>
        </p:txBody>
      </p:sp>
      <p:pic>
        <p:nvPicPr>
          <p:cNvPr id="13" name="Inhaltsplatzhalter 12">
            <a:extLst>
              <a:ext uri="{FF2B5EF4-FFF2-40B4-BE49-F238E27FC236}">
                <a16:creationId xmlns:a16="http://schemas.microsoft.com/office/drawing/2014/main" id="{1D70AA13-F28D-2282-7D05-20CD697782A6}"/>
              </a:ext>
            </a:extLst>
          </p:cNvPr>
          <p:cNvPicPr>
            <a:picLocks noGrp="1" noChangeAspect="1"/>
          </p:cNvPicPr>
          <p:nvPr>
            <p:ph idx="1"/>
          </p:nvPr>
        </p:nvPicPr>
        <p:blipFill>
          <a:blip r:embed="rId4"/>
          <a:srcRect b="13421"/>
          <a:stretch/>
        </p:blipFill>
        <p:spPr>
          <a:xfrm>
            <a:off x="5627087" y="2080791"/>
            <a:ext cx="5982211" cy="3292942"/>
          </a:xfrm>
          <a:prstGeom prst="rect">
            <a:avLst/>
          </a:prstGeom>
        </p:spPr>
      </p:pic>
      <p:sp>
        <p:nvSpPr>
          <p:cNvPr id="2" name="Rechteck: abgerundete Ecken 1">
            <a:extLst>
              <a:ext uri="{FF2B5EF4-FFF2-40B4-BE49-F238E27FC236}">
                <a16:creationId xmlns:a16="http://schemas.microsoft.com/office/drawing/2014/main" id="{F6AAF9A1-7426-6742-62EC-E2A51A8F835E}"/>
              </a:ext>
            </a:extLst>
          </p:cNvPr>
          <p:cNvSpPr/>
          <p:nvPr/>
        </p:nvSpPr>
        <p:spPr>
          <a:xfrm>
            <a:off x="5561814" y="1932493"/>
            <a:ext cx="5982186" cy="3723587"/>
          </a:xfrm>
          <a:prstGeom prst="roundRect">
            <a:avLst>
              <a:gd name="adj" fmla="val 5836"/>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4" name="Freihandform: Form 3">
            <a:extLst>
              <a:ext uri="{FF2B5EF4-FFF2-40B4-BE49-F238E27FC236}">
                <a16:creationId xmlns:a16="http://schemas.microsoft.com/office/drawing/2014/main" id="{ED2110CC-6F19-5EAA-972C-4246FB120F37}"/>
              </a:ext>
            </a:extLst>
          </p:cNvPr>
          <p:cNvSpPr/>
          <p:nvPr/>
        </p:nvSpPr>
        <p:spPr>
          <a:xfrm>
            <a:off x="2171090" y="3071237"/>
            <a:ext cx="2049057" cy="1915966"/>
          </a:xfrm>
          <a:custGeom>
            <a:avLst/>
            <a:gdLst>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00200 w 3327400"/>
              <a:gd name="connsiteY52" fmla="*/ 2070100 h 2527300"/>
              <a:gd name="connsiteX53" fmla="*/ 1638300 w 3327400"/>
              <a:gd name="connsiteY53" fmla="*/ 2019300 h 2527300"/>
              <a:gd name="connsiteX54" fmla="*/ 1689100 w 3327400"/>
              <a:gd name="connsiteY54" fmla="*/ 1981200 h 2527300"/>
              <a:gd name="connsiteX55" fmla="*/ 1701800 w 3327400"/>
              <a:gd name="connsiteY55" fmla="*/ 1943100 h 2527300"/>
              <a:gd name="connsiteX56" fmla="*/ 1790700 w 3327400"/>
              <a:gd name="connsiteY56" fmla="*/ 1854200 h 2527300"/>
              <a:gd name="connsiteX57" fmla="*/ 1854200 w 3327400"/>
              <a:gd name="connsiteY57" fmla="*/ 1778000 h 2527300"/>
              <a:gd name="connsiteX58" fmla="*/ 1892300 w 3327400"/>
              <a:gd name="connsiteY58" fmla="*/ 1765300 h 2527300"/>
              <a:gd name="connsiteX59" fmla="*/ 1930400 w 3327400"/>
              <a:gd name="connsiteY59" fmla="*/ 1739900 h 2527300"/>
              <a:gd name="connsiteX60" fmla="*/ 1943100 w 3327400"/>
              <a:gd name="connsiteY60" fmla="*/ 1701800 h 2527300"/>
              <a:gd name="connsiteX61" fmla="*/ 2006600 w 3327400"/>
              <a:gd name="connsiteY61" fmla="*/ 1663700 h 2527300"/>
              <a:gd name="connsiteX62" fmla="*/ 2044700 w 3327400"/>
              <a:gd name="connsiteY62" fmla="*/ 1638300 h 2527300"/>
              <a:gd name="connsiteX63" fmla="*/ 2120900 w 3327400"/>
              <a:gd name="connsiteY63" fmla="*/ 1562100 h 2527300"/>
              <a:gd name="connsiteX64" fmla="*/ 2209800 w 3327400"/>
              <a:gd name="connsiteY64" fmla="*/ 1511300 h 2527300"/>
              <a:gd name="connsiteX65" fmla="*/ 2286000 w 3327400"/>
              <a:gd name="connsiteY65" fmla="*/ 1460500 h 2527300"/>
              <a:gd name="connsiteX66" fmla="*/ 2336800 w 3327400"/>
              <a:gd name="connsiteY66" fmla="*/ 1409700 h 2527300"/>
              <a:gd name="connsiteX67" fmla="*/ 2413000 w 3327400"/>
              <a:gd name="connsiteY67" fmla="*/ 1358900 h 2527300"/>
              <a:gd name="connsiteX68" fmla="*/ 2451100 w 3327400"/>
              <a:gd name="connsiteY68" fmla="*/ 1320800 h 2527300"/>
              <a:gd name="connsiteX69" fmla="*/ 2540000 w 3327400"/>
              <a:gd name="connsiteY69" fmla="*/ 1257300 h 2527300"/>
              <a:gd name="connsiteX70" fmla="*/ 2565400 w 3327400"/>
              <a:gd name="connsiteY70" fmla="*/ 1219200 h 2527300"/>
              <a:gd name="connsiteX71" fmla="*/ 2679700 w 3327400"/>
              <a:gd name="connsiteY71" fmla="*/ 1155700 h 2527300"/>
              <a:gd name="connsiteX72" fmla="*/ 2768600 w 3327400"/>
              <a:gd name="connsiteY72" fmla="*/ 1104900 h 2527300"/>
              <a:gd name="connsiteX73" fmla="*/ 2794000 w 3327400"/>
              <a:gd name="connsiteY73" fmla="*/ 1066800 h 2527300"/>
              <a:gd name="connsiteX74" fmla="*/ 2882900 w 3327400"/>
              <a:gd name="connsiteY74" fmla="*/ 1016000 h 2527300"/>
              <a:gd name="connsiteX75" fmla="*/ 2946400 w 3327400"/>
              <a:gd name="connsiteY75" fmla="*/ 965200 h 2527300"/>
              <a:gd name="connsiteX76" fmla="*/ 3035300 w 3327400"/>
              <a:gd name="connsiteY76" fmla="*/ 927100 h 2527300"/>
              <a:gd name="connsiteX77" fmla="*/ 3086100 w 3327400"/>
              <a:gd name="connsiteY77" fmla="*/ 901700 h 2527300"/>
              <a:gd name="connsiteX78" fmla="*/ 3162300 w 3327400"/>
              <a:gd name="connsiteY78" fmla="*/ 787400 h 2527300"/>
              <a:gd name="connsiteX79" fmla="*/ 3187700 w 3327400"/>
              <a:gd name="connsiteY79" fmla="*/ 482600 h 2527300"/>
              <a:gd name="connsiteX80" fmla="*/ 3263900 w 3327400"/>
              <a:gd name="connsiteY80" fmla="*/ 406400 h 2527300"/>
              <a:gd name="connsiteX81" fmla="*/ 3327400 w 3327400"/>
              <a:gd name="connsiteY81" fmla="*/ 330200 h 2527300"/>
              <a:gd name="connsiteX82" fmla="*/ 3314700 w 3327400"/>
              <a:gd name="connsiteY82" fmla="*/ 203200 h 2527300"/>
              <a:gd name="connsiteX83" fmla="*/ 3276600 w 3327400"/>
              <a:gd name="connsiteY83" fmla="*/ 177800 h 2527300"/>
              <a:gd name="connsiteX84" fmla="*/ 3149600 w 3327400"/>
              <a:gd name="connsiteY84" fmla="*/ 127000 h 2527300"/>
              <a:gd name="connsiteX85" fmla="*/ 2984500 w 3327400"/>
              <a:gd name="connsiteY85" fmla="*/ 101600 h 2527300"/>
              <a:gd name="connsiteX86" fmla="*/ 2984500 w 3327400"/>
              <a:gd name="connsiteY8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38300 w 3327400"/>
              <a:gd name="connsiteY52" fmla="*/ 2019300 h 2527300"/>
              <a:gd name="connsiteX53" fmla="*/ 1689100 w 3327400"/>
              <a:gd name="connsiteY53" fmla="*/ 1981200 h 2527300"/>
              <a:gd name="connsiteX54" fmla="*/ 1701800 w 3327400"/>
              <a:gd name="connsiteY54" fmla="*/ 1943100 h 2527300"/>
              <a:gd name="connsiteX55" fmla="*/ 1790700 w 3327400"/>
              <a:gd name="connsiteY55" fmla="*/ 1854200 h 2527300"/>
              <a:gd name="connsiteX56" fmla="*/ 1854200 w 3327400"/>
              <a:gd name="connsiteY56" fmla="*/ 1778000 h 2527300"/>
              <a:gd name="connsiteX57" fmla="*/ 1892300 w 3327400"/>
              <a:gd name="connsiteY57" fmla="*/ 1765300 h 2527300"/>
              <a:gd name="connsiteX58" fmla="*/ 1930400 w 3327400"/>
              <a:gd name="connsiteY58" fmla="*/ 1739900 h 2527300"/>
              <a:gd name="connsiteX59" fmla="*/ 1943100 w 3327400"/>
              <a:gd name="connsiteY59" fmla="*/ 1701800 h 2527300"/>
              <a:gd name="connsiteX60" fmla="*/ 2006600 w 3327400"/>
              <a:gd name="connsiteY60" fmla="*/ 1663700 h 2527300"/>
              <a:gd name="connsiteX61" fmla="*/ 2044700 w 3327400"/>
              <a:gd name="connsiteY61" fmla="*/ 1638300 h 2527300"/>
              <a:gd name="connsiteX62" fmla="*/ 2120900 w 3327400"/>
              <a:gd name="connsiteY62" fmla="*/ 1562100 h 2527300"/>
              <a:gd name="connsiteX63" fmla="*/ 2209800 w 3327400"/>
              <a:gd name="connsiteY63" fmla="*/ 1511300 h 2527300"/>
              <a:gd name="connsiteX64" fmla="*/ 2286000 w 3327400"/>
              <a:gd name="connsiteY64" fmla="*/ 1460500 h 2527300"/>
              <a:gd name="connsiteX65" fmla="*/ 2336800 w 3327400"/>
              <a:gd name="connsiteY65" fmla="*/ 1409700 h 2527300"/>
              <a:gd name="connsiteX66" fmla="*/ 2413000 w 3327400"/>
              <a:gd name="connsiteY66" fmla="*/ 1358900 h 2527300"/>
              <a:gd name="connsiteX67" fmla="*/ 2451100 w 3327400"/>
              <a:gd name="connsiteY67" fmla="*/ 1320800 h 2527300"/>
              <a:gd name="connsiteX68" fmla="*/ 2540000 w 3327400"/>
              <a:gd name="connsiteY68" fmla="*/ 1257300 h 2527300"/>
              <a:gd name="connsiteX69" fmla="*/ 2565400 w 3327400"/>
              <a:gd name="connsiteY69" fmla="*/ 1219200 h 2527300"/>
              <a:gd name="connsiteX70" fmla="*/ 2679700 w 3327400"/>
              <a:gd name="connsiteY70" fmla="*/ 1155700 h 2527300"/>
              <a:gd name="connsiteX71" fmla="*/ 2768600 w 3327400"/>
              <a:gd name="connsiteY71" fmla="*/ 1104900 h 2527300"/>
              <a:gd name="connsiteX72" fmla="*/ 2794000 w 3327400"/>
              <a:gd name="connsiteY72" fmla="*/ 1066800 h 2527300"/>
              <a:gd name="connsiteX73" fmla="*/ 2882900 w 3327400"/>
              <a:gd name="connsiteY73" fmla="*/ 1016000 h 2527300"/>
              <a:gd name="connsiteX74" fmla="*/ 2946400 w 3327400"/>
              <a:gd name="connsiteY74" fmla="*/ 965200 h 2527300"/>
              <a:gd name="connsiteX75" fmla="*/ 3035300 w 3327400"/>
              <a:gd name="connsiteY75" fmla="*/ 927100 h 2527300"/>
              <a:gd name="connsiteX76" fmla="*/ 3086100 w 3327400"/>
              <a:gd name="connsiteY76" fmla="*/ 901700 h 2527300"/>
              <a:gd name="connsiteX77" fmla="*/ 3162300 w 3327400"/>
              <a:gd name="connsiteY77" fmla="*/ 787400 h 2527300"/>
              <a:gd name="connsiteX78" fmla="*/ 3187700 w 3327400"/>
              <a:gd name="connsiteY78" fmla="*/ 482600 h 2527300"/>
              <a:gd name="connsiteX79" fmla="*/ 3263900 w 3327400"/>
              <a:gd name="connsiteY79" fmla="*/ 406400 h 2527300"/>
              <a:gd name="connsiteX80" fmla="*/ 3327400 w 3327400"/>
              <a:gd name="connsiteY80" fmla="*/ 330200 h 2527300"/>
              <a:gd name="connsiteX81" fmla="*/ 3314700 w 3327400"/>
              <a:gd name="connsiteY81" fmla="*/ 203200 h 2527300"/>
              <a:gd name="connsiteX82" fmla="*/ 3276600 w 3327400"/>
              <a:gd name="connsiteY82" fmla="*/ 177800 h 2527300"/>
              <a:gd name="connsiteX83" fmla="*/ 3149600 w 3327400"/>
              <a:gd name="connsiteY83" fmla="*/ 127000 h 2527300"/>
              <a:gd name="connsiteX84" fmla="*/ 2984500 w 3327400"/>
              <a:gd name="connsiteY84" fmla="*/ 101600 h 2527300"/>
              <a:gd name="connsiteX85" fmla="*/ 2984500 w 3327400"/>
              <a:gd name="connsiteY85"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511300 w 3327400"/>
              <a:gd name="connsiteY51" fmla="*/ 2146300 h 2527300"/>
              <a:gd name="connsiteX52" fmla="*/ 1689100 w 3327400"/>
              <a:gd name="connsiteY52" fmla="*/ 1981200 h 2527300"/>
              <a:gd name="connsiteX53" fmla="*/ 1701800 w 3327400"/>
              <a:gd name="connsiteY53" fmla="*/ 1943100 h 2527300"/>
              <a:gd name="connsiteX54" fmla="*/ 1790700 w 3327400"/>
              <a:gd name="connsiteY54" fmla="*/ 1854200 h 2527300"/>
              <a:gd name="connsiteX55" fmla="*/ 1854200 w 3327400"/>
              <a:gd name="connsiteY55" fmla="*/ 1778000 h 2527300"/>
              <a:gd name="connsiteX56" fmla="*/ 1892300 w 3327400"/>
              <a:gd name="connsiteY56" fmla="*/ 1765300 h 2527300"/>
              <a:gd name="connsiteX57" fmla="*/ 1930400 w 3327400"/>
              <a:gd name="connsiteY57" fmla="*/ 1739900 h 2527300"/>
              <a:gd name="connsiteX58" fmla="*/ 1943100 w 3327400"/>
              <a:gd name="connsiteY58" fmla="*/ 1701800 h 2527300"/>
              <a:gd name="connsiteX59" fmla="*/ 2006600 w 3327400"/>
              <a:gd name="connsiteY59" fmla="*/ 1663700 h 2527300"/>
              <a:gd name="connsiteX60" fmla="*/ 2044700 w 3327400"/>
              <a:gd name="connsiteY60" fmla="*/ 1638300 h 2527300"/>
              <a:gd name="connsiteX61" fmla="*/ 2120900 w 3327400"/>
              <a:gd name="connsiteY61" fmla="*/ 1562100 h 2527300"/>
              <a:gd name="connsiteX62" fmla="*/ 2209800 w 3327400"/>
              <a:gd name="connsiteY62" fmla="*/ 1511300 h 2527300"/>
              <a:gd name="connsiteX63" fmla="*/ 2286000 w 3327400"/>
              <a:gd name="connsiteY63" fmla="*/ 1460500 h 2527300"/>
              <a:gd name="connsiteX64" fmla="*/ 2336800 w 3327400"/>
              <a:gd name="connsiteY64" fmla="*/ 1409700 h 2527300"/>
              <a:gd name="connsiteX65" fmla="*/ 2413000 w 3327400"/>
              <a:gd name="connsiteY65" fmla="*/ 1358900 h 2527300"/>
              <a:gd name="connsiteX66" fmla="*/ 2451100 w 3327400"/>
              <a:gd name="connsiteY66" fmla="*/ 1320800 h 2527300"/>
              <a:gd name="connsiteX67" fmla="*/ 2540000 w 3327400"/>
              <a:gd name="connsiteY67" fmla="*/ 1257300 h 2527300"/>
              <a:gd name="connsiteX68" fmla="*/ 2565400 w 3327400"/>
              <a:gd name="connsiteY68" fmla="*/ 1219200 h 2527300"/>
              <a:gd name="connsiteX69" fmla="*/ 2679700 w 3327400"/>
              <a:gd name="connsiteY69" fmla="*/ 1155700 h 2527300"/>
              <a:gd name="connsiteX70" fmla="*/ 2768600 w 3327400"/>
              <a:gd name="connsiteY70" fmla="*/ 1104900 h 2527300"/>
              <a:gd name="connsiteX71" fmla="*/ 2794000 w 3327400"/>
              <a:gd name="connsiteY71" fmla="*/ 1066800 h 2527300"/>
              <a:gd name="connsiteX72" fmla="*/ 2882900 w 3327400"/>
              <a:gd name="connsiteY72" fmla="*/ 1016000 h 2527300"/>
              <a:gd name="connsiteX73" fmla="*/ 2946400 w 3327400"/>
              <a:gd name="connsiteY73" fmla="*/ 965200 h 2527300"/>
              <a:gd name="connsiteX74" fmla="*/ 3035300 w 3327400"/>
              <a:gd name="connsiteY74" fmla="*/ 927100 h 2527300"/>
              <a:gd name="connsiteX75" fmla="*/ 3086100 w 3327400"/>
              <a:gd name="connsiteY75" fmla="*/ 901700 h 2527300"/>
              <a:gd name="connsiteX76" fmla="*/ 3162300 w 3327400"/>
              <a:gd name="connsiteY76" fmla="*/ 787400 h 2527300"/>
              <a:gd name="connsiteX77" fmla="*/ 3187700 w 3327400"/>
              <a:gd name="connsiteY77" fmla="*/ 482600 h 2527300"/>
              <a:gd name="connsiteX78" fmla="*/ 3263900 w 3327400"/>
              <a:gd name="connsiteY78" fmla="*/ 406400 h 2527300"/>
              <a:gd name="connsiteX79" fmla="*/ 3327400 w 3327400"/>
              <a:gd name="connsiteY79" fmla="*/ 330200 h 2527300"/>
              <a:gd name="connsiteX80" fmla="*/ 3314700 w 3327400"/>
              <a:gd name="connsiteY80" fmla="*/ 203200 h 2527300"/>
              <a:gd name="connsiteX81" fmla="*/ 3276600 w 3327400"/>
              <a:gd name="connsiteY81" fmla="*/ 177800 h 2527300"/>
              <a:gd name="connsiteX82" fmla="*/ 3149600 w 3327400"/>
              <a:gd name="connsiteY82" fmla="*/ 127000 h 2527300"/>
              <a:gd name="connsiteX83" fmla="*/ 2984500 w 3327400"/>
              <a:gd name="connsiteY83" fmla="*/ 101600 h 2527300"/>
              <a:gd name="connsiteX84" fmla="*/ 2984500 w 3327400"/>
              <a:gd name="connsiteY84"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689100 w 3327400"/>
              <a:gd name="connsiteY52" fmla="*/ 1981200 h 2527300"/>
              <a:gd name="connsiteX53" fmla="*/ 1701800 w 3327400"/>
              <a:gd name="connsiteY53" fmla="*/ 1943100 h 2527300"/>
              <a:gd name="connsiteX54" fmla="*/ 1790700 w 3327400"/>
              <a:gd name="connsiteY54" fmla="*/ 1854200 h 2527300"/>
              <a:gd name="connsiteX55" fmla="*/ 1854200 w 3327400"/>
              <a:gd name="connsiteY55" fmla="*/ 1778000 h 2527300"/>
              <a:gd name="connsiteX56" fmla="*/ 1892300 w 3327400"/>
              <a:gd name="connsiteY56" fmla="*/ 1765300 h 2527300"/>
              <a:gd name="connsiteX57" fmla="*/ 1930400 w 3327400"/>
              <a:gd name="connsiteY57" fmla="*/ 1739900 h 2527300"/>
              <a:gd name="connsiteX58" fmla="*/ 1943100 w 3327400"/>
              <a:gd name="connsiteY58" fmla="*/ 1701800 h 2527300"/>
              <a:gd name="connsiteX59" fmla="*/ 2006600 w 3327400"/>
              <a:gd name="connsiteY59" fmla="*/ 1663700 h 2527300"/>
              <a:gd name="connsiteX60" fmla="*/ 2044700 w 3327400"/>
              <a:gd name="connsiteY60" fmla="*/ 1638300 h 2527300"/>
              <a:gd name="connsiteX61" fmla="*/ 2120900 w 3327400"/>
              <a:gd name="connsiteY61" fmla="*/ 1562100 h 2527300"/>
              <a:gd name="connsiteX62" fmla="*/ 2209800 w 3327400"/>
              <a:gd name="connsiteY62" fmla="*/ 1511300 h 2527300"/>
              <a:gd name="connsiteX63" fmla="*/ 2286000 w 3327400"/>
              <a:gd name="connsiteY63" fmla="*/ 1460500 h 2527300"/>
              <a:gd name="connsiteX64" fmla="*/ 2336800 w 3327400"/>
              <a:gd name="connsiteY64" fmla="*/ 1409700 h 2527300"/>
              <a:gd name="connsiteX65" fmla="*/ 2413000 w 3327400"/>
              <a:gd name="connsiteY65" fmla="*/ 1358900 h 2527300"/>
              <a:gd name="connsiteX66" fmla="*/ 2451100 w 3327400"/>
              <a:gd name="connsiteY66" fmla="*/ 1320800 h 2527300"/>
              <a:gd name="connsiteX67" fmla="*/ 2540000 w 3327400"/>
              <a:gd name="connsiteY67" fmla="*/ 1257300 h 2527300"/>
              <a:gd name="connsiteX68" fmla="*/ 2565400 w 3327400"/>
              <a:gd name="connsiteY68" fmla="*/ 1219200 h 2527300"/>
              <a:gd name="connsiteX69" fmla="*/ 2679700 w 3327400"/>
              <a:gd name="connsiteY69" fmla="*/ 1155700 h 2527300"/>
              <a:gd name="connsiteX70" fmla="*/ 2768600 w 3327400"/>
              <a:gd name="connsiteY70" fmla="*/ 1104900 h 2527300"/>
              <a:gd name="connsiteX71" fmla="*/ 2794000 w 3327400"/>
              <a:gd name="connsiteY71" fmla="*/ 1066800 h 2527300"/>
              <a:gd name="connsiteX72" fmla="*/ 2882900 w 3327400"/>
              <a:gd name="connsiteY72" fmla="*/ 1016000 h 2527300"/>
              <a:gd name="connsiteX73" fmla="*/ 2946400 w 3327400"/>
              <a:gd name="connsiteY73" fmla="*/ 965200 h 2527300"/>
              <a:gd name="connsiteX74" fmla="*/ 3035300 w 3327400"/>
              <a:gd name="connsiteY74" fmla="*/ 927100 h 2527300"/>
              <a:gd name="connsiteX75" fmla="*/ 3086100 w 3327400"/>
              <a:gd name="connsiteY75" fmla="*/ 901700 h 2527300"/>
              <a:gd name="connsiteX76" fmla="*/ 3162300 w 3327400"/>
              <a:gd name="connsiteY76" fmla="*/ 787400 h 2527300"/>
              <a:gd name="connsiteX77" fmla="*/ 3187700 w 3327400"/>
              <a:gd name="connsiteY77" fmla="*/ 482600 h 2527300"/>
              <a:gd name="connsiteX78" fmla="*/ 3263900 w 3327400"/>
              <a:gd name="connsiteY78" fmla="*/ 406400 h 2527300"/>
              <a:gd name="connsiteX79" fmla="*/ 3327400 w 3327400"/>
              <a:gd name="connsiteY79" fmla="*/ 330200 h 2527300"/>
              <a:gd name="connsiteX80" fmla="*/ 3314700 w 3327400"/>
              <a:gd name="connsiteY80" fmla="*/ 203200 h 2527300"/>
              <a:gd name="connsiteX81" fmla="*/ 3276600 w 3327400"/>
              <a:gd name="connsiteY81" fmla="*/ 177800 h 2527300"/>
              <a:gd name="connsiteX82" fmla="*/ 3149600 w 3327400"/>
              <a:gd name="connsiteY82" fmla="*/ 127000 h 2527300"/>
              <a:gd name="connsiteX83" fmla="*/ 2984500 w 3327400"/>
              <a:gd name="connsiteY83" fmla="*/ 101600 h 2527300"/>
              <a:gd name="connsiteX84" fmla="*/ 2984500 w 3327400"/>
              <a:gd name="connsiteY84"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689100 w 3327400"/>
              <a:gd name="connsiteY52" fmla="*/ 1981200 h 2527300"/>
              <a:gd name="connsiteX53" fmla="*/ 1790700 w 3327400"/>
              <a:gd name="connsiteY53" fmla="*/ 1854200 h 2527300"/>
              <a:gd name="connsiteX54" fmla="*/ 1854200 w 3327400"/>
              <a:gd name="connsiteY54" fmla="*/ 1778000 h 2527300"/>
              <a:gd name="connsiteX55" fmla="*/ 1892300 w 3327400"/>
              <a:gd name="connsiteY55" fmla="*/ 1765300 h 2527300"/>
              <a:gd name="connsiteX56" fmla="*/ 1930400 w 3327400"/>
              <a:gd name="connsiteY56" fmla="*/ 1739900 h 2527300"/>
              <a:gd name="connsiteX57" fmla="*/ 1943100 w 3327400"/>
              <a:gd name="connsiteY57" fmla="*/ 1701800 h 2527300"/>
              <a:gd name="connsiteX58" fmla="*/ 2006600 w 3327400"/>
              <a:gd name="connsiteY58" fmla="*/ 1663700 h 2527300"/>
              <a:gd name="connsiteX59" fmla="*/ 2044700 w 3327400"/>
              <a:gd name="connsiteY59" fmla="*/ 1638300 h 2527300"/>
              <a:gd name="connsiteX60" fmla="*/ 2120900 w 3327400"/>
              <a:gd name="connsiteY60" fmla="*/ 1562100 h 2527300"/>
              <a:gd name="connsiteX61" fmla="*/ 2209800 w 3327400"/>
              <a:gd name="connsiteY61" fmla="*/ 1511300 h 2527300"/>
              <a:gd name="connsiteX62" fmla="*/ 2286000 w 3327400"/>
              <a:gd name="connsiteY62" fmla="*/ 1460500 h 2527300"/>
              <a:gd name="connsiteX63" fmla="*/ 2336800 w 3327400"/>
              <a:gd name="connsiteY63" fmla="*/ 1409700 h 2527300"/>
              <a:gd name="connsiteX64" fmla="*/ 2413000 w 3327400"/>
              <a:gd name="connsiteY64" fmla="*/ 1358900 h 2527300"/>
              <a:gd name="connsiteX65" fmla="*/ 2451100 w 3327400"/>
              <a:gd name="connsiteY65" fmla="*/ 1320800 h 2527300"/>
              <a:gd name="connsiteX66" fmla="*/ 2540000 w 3327400"/>
              <a:gd name="connsiteY66" fmla="*/ 1257300 h 2527300"/>
              <a:gd name="connsiteX67" fmla="*/ 2565400 w 3327400"/>
              <a:gd name="connsiteY67" fmla="*/ 1219200 h 2527300"/>
              <a:gd name="connsiteX68" fmla="*/ 2679700 w 3327400"/>
              <a:gd name="connsiteY68" fmla="*/ 1155700 h 2527300"/>
              <a:gd name="connsiteX69" fmla="*/ 2768600 w 3327400"/>
              <a:gd name="connsiteY69" fmla="*/ 1104900 h 2527300"/>
              <a:gd name="connsiteX70" fmla="*/ 2794000 w 3327400"/>
              <a:gd name="connsiteY70" fmla="*/ 1066800 h 2527300"/>
              <a:gd name="connsiteX71" fmla="*/ 2882900 w 3327400"/>
              <a:gd name="connsiteY71" fmla="*/ 1016000 h 2527300"/>
              <a:gd name="connsiteX72" fmla="*/ 2946400 w 3327400"/>
              <a:gd name="connsiteY72" fmla="*/ 965200 h 2527300"/>
              <a:gd name="connsiteX73" fmla="*/ 3035300 w 3327400"/>
              <a:gd name="connsiteY73" fmla="*/ 927100 h 2527300"/>
              <a:gd name="connsiteX74" fmla="*/ 3086100 w 3327400"/>
              <a:gd name="connsiteY74" fmla="*/ 901700 h 2527300"/>
              <a:gd name="connsiteX75" fmla="*/ 3162300 w 3327400"/>
              <a:gd name="connsiteY75" fmla="*/ 787400 h 2527300"/>
              <a:gd name="connsiteX76" fmla="*/ 3187700 w 3327400"/>
              <a:gd name="connsiteY76" fmla="*/ 482600 h 2527300"/>
              <a:gd name="connsiteX77" fmla="*/ 3263900 w 3327400"/>
              <a:gd name="connsiteY77" fmla="*/ 406400 h 2527300"/>
              <a:gd name="connsiteX78" fmla="*/ 3327400 w 3327400"/>
              <a:gd name="connsiteY78" fmla="*/ 330200 h 2527300"/>
              <a:gd name="connsiteX79" fmla="*/ 3314700 w 3327400"/>
              <a:gd name="connsiteY79" fmla="*/ 203200 h 2527300"/>
              <a:gd name="connsiteX80" fmla="*/ 3276600 w 3327400"/>
              <a:gd name="connsiteY80" fmla="*/ 177800 h 2527300"/>
              <a:gd name="connsiteX81" fmla="*/ 3149600 w 3327400"/>
              <a:gd name="connsiteY81" fmla="*/ 127000 h 2527300"/>
              <a:gd name="connsiteX82" fmla="*/ 2984500 w 3327400"/>
              <a:gd name="connsiteY82" fmla="*/ 101600 h 2527300"/>
              <a:gd name="connsiteX83" fmla="*/ 2984500 w 3327400"/>
              <a:gd name="connsiteY83"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790700 w 3327400"/>
              <a:gd name="connsiteY52" fmla="*/ 1854200 h 2527300"/>
              <a:gd name="connsiteX53" fmla="*/ 1854200 w 3327400"/>
              <a:gd name="connsiteY53" fmla="*/ 1778000 h 2527300"/>
              <a:gd name="connsiteX54" fmla="*/ 1892300 w 3327400"/>
              <a:gd name="connsiteY54" fmla="*/ 1765300 h 2527300"/>
              <a:gd name="connsiteX55" fmla="*/ 1930400 w 3327400"/>
              <a:gd name="connsiteY55" fmla="*/ 1739900 h 2527300"/>
              <a:gd name="connsiteX56" fmla="*/ 1943100 w 3327400"/>
              <a:gd name="connsiteY56" fmla="*/ 1701800 h 2527300"/>
              <a:gd name="connsiteX57" fmla="*/ 2006600 w 3327400"/>
              <a:gd name="connsiteY57" fmla="*/ 1663700 h 2527300"/>
              <a:gd name="connsiteX58" fmla="*/ 2044700 w 3327400"/>
              <a:gd name="connsiteY58" fmla="*/ 1638300 h 2527300"/>
              <a:gd name="connsiteX59" fmla="*/ 2120900 w 3327400"/>
              <a:gd name="connsiteY59" fmla="*/ 1562100 h 2527300"/>
              <a:gd name="connsiteX60" fmla="*/ 2209800 w 3327400"/>
              <a:gd name="connsiteY60" fmla="*/ 1511300 h 2527300"/>
              <a:gd name="connsiteX61" fmla="*/ 2286000 w 3327400"/>
              <a:gd name="connsiteY61" fmla="*/ 1460500 h 2527300"/>
              <a:gd name="connsiteX62" fmla="*/ 2336800 w 3327400"/>
              <a:gd name="connsiteY62" fmla="*/ 1409700 h 2527300"/>
              <a:gd name="connsiteX63" fmla="*/ 2413000 w 3327400"/>
              <a:gd name="connsiteY63" fmla="*/ 1358900 h 2527300"/>
              <a:gd name="connsiteX64" fmla="*/ 2451100 w 3327400"/>
              <a:gd name="connsiteY64" fmla="*/ 1320800 h 2527300"/>
              <a:gd name="connsiteX65" fmla="*/ 2540000 w 3327400"/>
              <a:gd name="connsiteY65" fmla="*/ 1257300 h 2527300"/>
              <a:gd name="connsiteX66" fmla="*/ 2565400 w 3327400"/>
              <a:gd name="connsiteY66" fmla="*/ 1219200 h 2527300"/>
              <a:gd name="connsiteX67" fmla="*/ 2679700 w 3327400"/>
              <a:gd name="connsiteY67" fmla="*/ 1155700 h 2527300"/>
              <a:gd name="connsiteX68" fmla="*/ 2768600 w 3327400"/>
              <a:gd name="connsiteY68" fmla="*/ 1104900 h 2527300"/>
              <a:gd name="connsiteX69" fmla="*/ 2794000 w 3327400"/>
              <a:gd name="connsiteY69" fmla="*/ 1066800 h 2527300"/>
              <a:gd name="connsiteX70" fmla="*/ 2882900 w 3327400"/>
              <a:gd name="connsiteY70" fmla="*/ 1016000 h 2527300"/>
              <a:gd name="connsiteX71" fmla="*/ 2946400 w 3327400"/>
              <a:gd name="connsiteY71" fmla="*/ 965200 h 2527300"/>
              <a:gd name="connsiteX72" fmla="*/ 3035300 w 3327400"/>
              <a:gd name="connsiteY72" fmla="*/ 927100 h 2527300"/>
              <a:gd name="connsiteX73" fmla="*/ 3086100 w 3327400"/>
              <a:gd name="connsiteY73" fmla="*/ 901700 h 2527300"/>
              <a:gd name="connsiteX74" fmla="*/ 3162300 w 3327400"/>
              <a:gd name="connsiteY74" fmla="*/ 787400 h 2527300"/>
              <a:gd name="connsiteX75" fmla="*/ 3187700 w 3327400"/>
              <a:gd name="connsiteY75" fmla="*/ 482600 h 2527300"/>
              <a:gd name="connsiteX76" fmla="*/ 3263900 w 3327400"/>
              <a:gd name="connsiteY76" fmla="*/ 406400 h 2527300"/>
              <a:gd name="connsiteX77" fmla="*/ 3327400 w 3327400"/>
              <a:gd name="connsiteY77" fmla="*/ 330200 h 2527300"/>
              <a:gd name="connsiteX78" fmla="*/ 3314700 w 3327400"/>
              <a:gd name="connsiteY78" fmla="*/ 203200 h 2527300"/>
              <a:gd name="connsiteX79" fmla="*/ 3276600 w 3327400"/>
              <a:gd name="connsiteY79" fmla="*/ 177800 h 2527300"/>
              <a:gd name="connsiteX80" fmla="*/ 3149600 w 3327400"/>
              <a:gd name="connsiteY80" fmla="*/ 127000 h 2527300"/>
              <a:gd name="connsiteX81" fmla="*/ 2984500 w 3327400"/>
              <a:gd name="connsiteY81" fmla="*/ 101600 h 2527300"/>
              <a:gd name="connsiteX82" fmla="*/ 2984500 w 3327400"/>
              <a:gd name="connsiteY82"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73200 w 3327400"/>
              <a:gd name="connsiteY50" fmla="*/ 2171700 h 2527300"/>
              <a:gd name="connsiteX51" fmla="*/ 1454150 w 3327400"/>
              <a:gd name="connsiteY51" fmla="*/ 2070100 h 2527300"/>
              <a:gd name="connsiteX52" fmla="*/ 1727200 w 3327400"/>
              <a:gd name="connsiteY52" fmla="*/ 1866900 h 2527300"/>
              <a:gd name="connsiteX53" fmla="*/ 1854200 w 3327400"/>
              <a:gd name="connsiteY53" fmla="*/ 1778000 h 2527300"/>
              <a:gd name="connsiteX54" fmla="*/ 1892300 w 3327400"/>
              <a:gd name="connsiteY54" fmla="*/ 1765300 h 2527300"/>
              <a:gd name="connsiteX55" fmla="*/ 1930400 w 3327400"/>
              <a:gd name="connsiteY55" fmla="*/ 1739900 h 2527300"/>
              <a:gd name="connsiteX56" fmla="*/ 1943100 w 3327400"/>
              <a:gd name="connsiteY56" fmla="*/ 1701800 h 2527300"/>
              <a:gd name="connsiteX57" fmla="*/ 2006600 w 3327400"/>
              <a:gd name="connsiteY57" fmla="*/ 1663700 h 2527300"/>
              <a:gd name="connsiteX58" fmla="*/ 2044700 w 3327400"/>
              <a:gd name="connsiteY58" fmla="*/ 1638300 h 2527300"/>
              <a:gd name="connsiteX59" fmla="*/ 2120900 w 3327400"/>
              <a:gd name="connsiteY59" fmla="*/ 1562100 h 2527300"/>
              <a:gd name="connsiteX60" fmla="*/ 2209800 w 3327400"/>
              <a:gd name="connsiteY60" fmla="*/ 1511300 h 2527300"/>
              <a:gd name="connsiteX61" fmla="*/ 2286000 w 3327400"/>
              <a:gd name="connsiteY61" fmla="*/ 1460500 h 2527300"/>
              <a:gd name="connsiteX62" fmla="*/ 2336800 w 3327400"/>
              <a:gd name="connsiteY62" fmla="*/ 1409700 h 2527300"/>
              <a:gd name="connsiteX63" fmla="*/ 2413000 w 3327400"/>
              <a:gd name="connsiteY63" fmla="*/ 1358900 h 2527300"/>
              <a:gd name="connsiteX64" fmla="*/ 2451100 w 3327400"/>
              <a:gd name="connsiteY64" fmla="*/ 1320800 h 2527300"/>
              <a:gd name="connsiteX65" fmla="*/ 2540000 w 3327400"/>
              <a:gd name="connsiteY65" fmla="*/ 1257300 h 2527300"/>
              <a:gd name="connsiteX66" fmla="*/ 2565400 w 3327400"/>
              <a:gd name="connsiteY66" fmla="*/ 1219200 h 2527300"/>
              <a:gd name="connsiteX67" fmla="*/ 2679700 w 3327400"/>
              <a:gd name="connsiteY67" fmla="*/ 1155700 h 2527300"/>
              <a:gd name="connsiteX68" fmla="*/ 2768600 w 3327400"/>
              <a:gd name="connsiteY68" fmla="*/ 1104900 h 2527300"/>
              <a:gd name="connsiteX69" fmla="*/ 2794000 w 3327400"/>
              <a:gd name="connsiteY69" fmla="*/ 1066800 h 2527300"/>
              <a:gd name="connsiteX70" fmla="*/ 2882900 w 3327400"/>
              <a:gd name="connsiteY70" fmla="*/ 1016000 h 2527300"/>
              <a:gd name="connsiteX71" fmla="*/ 2946400 w 3327400"/>
              <a:gd name="connsiteY71" fmla="*/ 965200 h 2527300"/>
              <a:gd name="connsiteX72" fmla="*/ 3035300 w 3327400"/>
              <a:gd name="connsiteY72" fmla="*/ 927100 h 2527300"/>
              <a:gd name="connsiteX73" fmla="*/ 3086100 w 3327400"/>
              <a:gd name="connsiteY73" fmla="*/ 901700 h 2527300"/>
              <a:gd name="connsiteX74" fmla="*/ 3162300 w 3327400"/>
              <a:gd name="connsiteY74" fmla="*/ 787400 h 2527300"/>
              <a:gd name="connsiteX75" fmla="*/ 3187700 w 3327400"/>
              <a:gd name="connsiteY75" fmla="*/ 482600 h 2527300"/>
              <a:gd name="connsiteX76" fmla="*/ 3263900 w 3327400"/>
              <a:gd name="connsiteY76" fmla="*/ 406400 h 2527300"/>
              <a:gd name="connsiteX77" fmla="*/ 3327400 w 3327400"/>
              <a:gd name="connsiteY77" fmla="*/ 330200 h 2527300"/>
              <a:gd name="connsiteX78" fmla="*/ 3314700 w 3327400"/>
              <a:gd name="connsiteY78" fmla="*/ 203200 h 2527300"/>
              <a:gd name="connsiteX79" fmla="*/ 3276600 w 3327400"/>
              <a:gd name="connsiteY79" fmla="*/ 177800 h 2527300"/>
              <a:gd name="connsiteX80" fmla="*/ 3149600 w 3327400"/>
              <a:gd name="connsiteY80" fmla="*/ 127000 h 2527300"/>
              <a:gd name="connsiteX81" fmla="*/ 2984500 w 3327400"/>
              <a:gd name="connsiteY81" fmla="*/ 101600 h 2527300"/>
              <a:gd name="connsiteX82" fmla="*/ 2984500 w 3327400"/>
              <a:gd name="connsiteY82"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358900 w 3327400"/>
              <a:gd name="connsiteY49" fmla="*/ 2247900 h 2527300"/>
              <a:gd name="connsiteX50" fmla="*/ 1454150 w 3327400"/>
              <a:gd name="connsiteY50" fmla="*/ 2070100 h 2527300"/>
              <a:gd name="connsiteX51" fmla="*/ 1727200 w 3327400"/>
              <a:gd name="connsiteY51" fmla="*/ 1866900 h 2527300"/>
              <a:gd name="connsiteX52" fmla="*/ 1854200 w 3327400"/>
              <a:gd name="connsiteY52" fmla="*/ 1778000 h 2527300"/>
              <a:gd name="connsiteX53" fmla="*/ 1892300 w 3327400"/>
              <a:gd name="connsiteY53" fmla="*/ 1765300 h 2527300"/>
              <a:gd name="connsiteX54" fmla="*/ 1930400 w 3327400"/>
              <a:gd name="connsiteY54" fmla="*/ 1739900 h 2527300"/>
              <a:gd name="connsiteX55" fmla="*/ 1943100 w 3327400"/>
              <a:gd name="connsiteY55" fmla="*/ 1701800 h 2527300"/>
              <a:gd name="connsiteX56" fmla="*/ 2006600 w 3327400"/>
              <a:gd name="connsiteY56" fmla="*/ 1663700 h 2527300"/>
              <a:gd name="connsiteX57" fmla="*/ 2044700 w 3327400"/>
              <a:gd name="connsiteY57" fmla="*/ 1638300 h 2527300"/>
              <a:gd name="connsiteX58" fmla="*/ 2120900 w 3327400"/>
              <a:gd name="connsiteY58" fmla="*/ 1562100 h 2527300"/>
              <a:gd name="connsiteX59" fmla="*/ 2209800 w 3327400"/>
              <a:gd name="connsiteY59" fmla="*/ 1511300 h 2527300"/>
              <a:gd name="connsiteX60" fmla="*/ 2286000 w 3327400"/>
              <a:gd name="connsiteY60" fmla="*/ 1460500 h 2527300"/>
              <a:gd name="connsiteX61" fmla="*/ 2336800 w 3327400"/>
              <a:gd name="connsiteY61" fmla="*/ 1409700 h 2527300"/>
              <a:gd name="connsiteX62" fmla="*/ 2413000 w 3327400"/>
              <a:gd name="connsiteY62" fmla="*/ 1358900 h 2527300"/>
              <a:gd name="connsiteX63" fmla="*/ 2451100 w 3327400"/>
              <a:gd name="connsiteY63" fmla="*/ 1320800 h 2527300"/>
              <a:gd name="connsiteX64" fmla="*/ 2540000 w 3327400"/>
              <a:gd name="connsiteY64" fmla="*/ 1257300 h 2527300"/>
              <a:gd name="connsiteX65" fmla="*/ 2565400 w 3327400"/>
              <a:gd name="connsiteY65" fmla="*/ 1219200 h 2527300"/>
              <a:gd name="connsiteX66" fmla="*/ 2679700 w 3327400"/>
              <a:gd name="connsiteY66" fmla="*/ 1155700 h 2527300"/>
              <a:gd name="connsiteX67" fmla="*/ 2768600 w 3327400"/>
              <a:gd name="connsiteY67" fmla="*/ 1104900 h 2527300"/>
              <a:gd name="connsiteX68" fmla="*/ 2794000 w 3327400"/>
              <a:gd name="connsiteY68" fmla="*/ 1066800 h 2527300"/>
              <a:gd name="connsiteX69" fmla="*/ 2882900 w 3327400"/>
              <a:gd name="connsiteY69" fmla="*/ 1016000 h 2527300"/>
              <a:gd name="connsiteX70" fmla="*/ 2946400 w 3327400"/>
              <a:gd name="connsiteY70" fmla="*/ 965200 h 2527300"/>
              <a:gd name="connsiteX71" fmla="*/ 3035300 w 3327400"/>
              <a:gd name="connsiteY71" fmla="*/ 927100 h 2527300"/>
              <a:gd name="connsiteX72" fmla="*/ 3086100 w 3327400"/>
              <a:gd name="connsiteY72" fmla="*/ 901700 h 2527300"/>
              <a:gd name="connsiteX73" fmla="*/ 3162300 w 3327400"/>
              <a:gd name="connsiteY73" fmla="*/ 787400 h 2527300"/>
              <a:gd name="connsiteX74" fmla="*/ 3187700 w 3327400"/>
              <a:gd name="connsiteY74" fmla="*/ 482600 h 2527300"/>
              <a:gd name="connsiteX75" fmla="*/ 3263900 w 3327400"/>
              <a:gd name="connsiteY75" fmla="*/ 406400 h 2527300"/>
              <a:gd name="connsiteX76" fmla="*/ 3327400 w 3327400"/>
              <a:gd name="connsiteY76" fmla="*/ 330200 h 2527300"/>
              <a:gd name="connsiteX77" fmla="*/ 3314700 w 3327400"/>
              <a:gd name="connsiteY77" fmla="*/ 203200 h 2527300"/>
              <a:gd name="connsiteX78" fmla="*/ 3276600 w 3327400"/>
              <a:gd name="connsiteY78" fmla="*/ 177800 h 2527300"/>
              <a:gd name="connsiteX79" fmla="*/ 3149600 w 3327400"/>
              <a:gd name="connsiteY79" fmla="*/ 127000 h 2527300"/>
              <a:gd name="connsiteX80" fmla="*/ 2984500 w 3327400"/>
              <a:gd name="connsiteY80" fmla="*/ 101600 h 2527300"/>
              <a:gd name="connsiteX81" fmla="*/ 2984500 w 3327400"/>
              <a:gd name="connsiteY81"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320800 w 3327400"/>
              <a:gd name="connsiteY48" fmla="*/ 2273300 h 2527300"/>
              <a:gd name="connsiteX49" fmla="*/ 1454150 w 3327400"/>
              <a:gd name="connsiteY49" fmla="*/ 2070100 h 2527300"/>
              <a:gd name="connsiteX50" fmla="*/ 1727200 w 3327400"/>
              <a:gd name="connsiteY50" fmla="*/ 1866900 h 2527300"/>
              <a:gd name="connsiteX51" fmla="*/ 1854200 w 3327400"/>
              <a:gd name="connsiteY51" fmla="*/ 1778000 h 2527300"/>
              <a:gd name="connsiteX52" fmla="*/ 1892300 w 3327400"/>
              <a:gd name="connsiteY52" fmla="*/ 1765300 h 2527300"/>
              <a:gd name="connsiteX53" fmla="*/ 1930400 w 3327400"/>
              <a:gd name="connsiteY53" fmla="*/ 1739900 h 2527300"/>
              <a:gd name="connsiteX54" fmla="*/ 1943100 w 3327400"/>
              <a:gd name="connsiteY54" fmla="*/ 1701800 h 2527300"/>
              <a:gd name="connsiteX55" fmla="*/ 2006600 w 3327400"/>
              <a:gd name="connsiteY55" fmla="*/ 1663700 h 2527300"/>
              <a:gd name="connsiteX56" fmla="*/ 2044700 w 3327400"/>
              <a:gd name="connsiteY56" fmla="*/ 1638300 h 2527300"/>
              <a:gd name="connsiteX57" fmla="*/ 2120900 w 3327400"/>
              <a:gd name="connsiteY57" fmla="*/ 1562100 h 2527300"/>
              <a:gd name="connsiteX58" fmla="*/ 2209800 w 3327400"/>
              <a:gd name="connsiteY58" fmla="*/ 1511300 h 2527300"/>
              <a:gd name="connsiteX59" fmla="*/ 2286000 w 3327400"/>
              <a:gd name="connsiteY59" fmla="*/ 1460500 h 2527300"/>
              <a:gd name="connsiteX60" fmla="*/ 2336800 w 3327400"/>
              <a:gd name="connsiteY60" fmla="*/ 1409700 h 2527300"/>
              <a:gd name="connsiteX61" fmla="*/ 2413000 w 3327400"/>
              <a:gd name="connsiteY61" fmla="*/ 1358900 h 2527300"/>
              <a:gd name="connsiteX62" fmla="*/ 2451100 w 3327400"/>
              <a:gd name="connsiteY62" fmla="*/ 1320800 h 2527300"/>
              <a:gd name="connsiteX63" fmla="*/ 2540000 w 3327400"/>
              <a:gd name="connsiteY63" fmla="*/ 1257300 h 2527300"/>
              <a:gd name="connsiteX64" fmla="*/ 2565400 w 3327400"/>
              <a:gd name="connsiteY64" fmla="*/ 1219200 h 2527300"/>
              <a:gd name="connsiteX65" fmla="*/ 2679700 w 3327400"/>
              <a:gd name="connsiteY65" fmla="*/ 1155700 h 2527300"/>
              <a:gd name="connsiteX66" fmla="*/ 2768600 w 3327400"/>
              <a:gd name="connsiteY66" fmla="*/ 1104900 h 2527300"/>
              <a:gd name="connsiteX67" fmla="*/ 2794000 w 3327400"/>
              <a:gd name="connsiteY67" fmla="*/ 1066800 h 2527300"/>
              <a:gd name="connsiteX68" fmla="*/ 2882900 w 3327400"/>
              <a:gd name="connsiteY68" fmla="*/ 1016000 h 2527300"/>
              <a:gd name="connsiteX69" fmla="*/ 2946400 w 3327400"/>
              <a:gd name="connsiteY69" fmla="*/ 965200 h 2527300"/>
              <a:gd name="connsiteX70" fmla="*/ 3035300 w 3327400"/>
              <a:gd name="connsiteY70" fmla="*/ 927100 h 2527300"/>
              <a:gd name="connsiteX71" fmla="*/ 3086100 w 3327400"/>
              <a:gd name="connsiteY71" fmla="*/ 901700 h 2527300"/>
              <a:gd name="connsiteX72" fmla="*/ 3162300 w 3327400"/>
              <a:gd name="connsiteY72" fmla="*/ 787400 h 2527300"/>
              <a:gd name="connsiteX73" fmla="*/ 3187700 w 3327400"/>
              <a:gd name="connsiteY73" fmla="*/ 482600 h 2527300"/>
              <a:gd name="connsiteX74" fmla="*/ 3263900 w 3327400"/>
              <a:gd name="connsiteY74" fmla="*/ 406400 h 2527300"/>
              <a:gd name="connsiteX75" fmla="*/ 3327400 w 3327400"/>
              <a:gd name="connsiteY75" fmla="*/ 330200 h 2527300"/>
              <a:gd name="connsiteX76" fmla="*/ 3314700 w 3327400"/>
              <a:gd name="connsiteY76" fmla="*/ 203200 h 2527300"/>
              <a:gd name="connsiteX77" fmla="*/ 3276600 w 3327400"/>
              <a:gd name="connsiteY77" fmla="*/ 177800 h 2527300"/>
              <a:gd name="connsiteX78" fmla="*/ 3149600 w 3327400"/>
              <a:gd name="connsiteY78" fmla="*/ 127000 h 2527300"/>
              <a:gd name="connsiteX79" fmla="*/ 2984500 w 3327400"/>
              <a:gd name="connsiteY79" fmla="*/ 101600 h 2527300"/>
              <a:gd name="connsiteX80" fmla="*/ 2984500 w 3327400"/>
              <a:gd name="connsiteY80"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231900 w 3327400"/>
              <a:gd name="connsiteY47" fmla="*/ 2298700 h 2527300"/>
              <a:gd name="connsiteX48" fmla="*/ 1454150 w 3327400"/>
              <a:gd name="connsiteY48" fmla="*/ 2070100 h 2527300"/>
              <a:gd name="connsiteX49" fmla="*/ 1727200 w 3327400"/>
              <a:gd name="connsiteY49" fmla="*/ 1866900 h 2527300"/>
              <a:gd name="connsiteX50" fmla="*/ 1854200 w 3327400"/>
              <a:gd name="connsiteY50" fmla="*/ 1778000 h 2527300"/>
              <a:gd name="connsiteX51" fmla="*/ 1892300 w 3327400"/>
              <a:gd name="connsiteY51" fmla="*/ 1765300 h 2527300"/>
              <a:gd name="connsiteX52" fmla="*/ 1930400 w 3327400"/>
              <a:gd name="connsiteY52" fmla="*/ 1739900 h 2527300"/>
              <a:gd name="connsiteX53" fmla="*/ 1943100 w 3327400"/>
              <a:gd name="connsiteY53" fmla="*/ 1701800 h 2527300"/>
              <a:gd name="connsiteX54" fmla="*/ 2006600 w 3327400"/>
              <a:gd name="connsiteY54" fmla="*/ 1663700 h 2527300"/>
              <a:gd name="connsiteX55" fmla="*/ 2044700 w 3327400"/>
              <a:gd name="connsiteY55" fmla="*/ 1638300 h 2527300"/>
              <a:gd name="connsiteX56" fmla="*/ 2120900 w 3327400"/>
              <a:gd name="connsiteY56" fmla="*/ 1562100 h 2527300"/>
              <a:gd name="connsiteX57" fmla="*/ 2209800 w 3327400"/>
              <a:gd name="connsiteY57" fmla="*/ 1511300 h 2527300"/>
              <a:gd name="connsiteX58" fmla="*/ 2286000 w 3327400"/>
              <a:gd name="connsiteY58" fmla="*/ 1460500 h 2527300"/>
              <a:gd name="connsiteX59" fmla="*/ 2336800 w 3327400"/>
              <a:gd name="connsiteY59" fmla="*/ 1409700 h 2527300"/>
              <a:gd name="connsiteX60" fmla="*/ 2413000 w 3327400"/>
              <a:gd name="connsiteY60" fmla="*/ 1358900 h 2527300"/>
              <a:gd name="connsiteX61" fmla="*/ 2451100 w 3327400"/>
              <a:gd name="connsiteY61" fmla="*/ 1320800 h 2527300"/>
              <a:gd name="connsiteX62" fmla="*/ 2540000 w 3327400"/>
              <a:gd name="connsiteY62" fmla="*/ 1257300 h 2527300"/>
              <a:gd name="connsiteX63" fmla="*/ 2565400 w 3327400"/>
              <a:gd name="connsiteY63" fmla="*/ 1219200 h 2527300"/>
              <a:gd name="connsiteX64" fmla="*/ 2679700 w 3327400"/>
              <a:gd name="connsiteY64" fmla="*/ 1155700 h 2527300"/>
              <a:gd name="connsiteX65" fmla="*/ 2768600 w 3327400"/>
              <a:gd name="connsiteY65" fmla="*/ 1104900 h 2527300"/>
              <a:gd name="connsiteX66" fmla="*/ 2794000 w 3327400"/>
              <a:gd name="connsiteY66" fmla="*/ 1066800 h 2527300"/>
              <a:gd name="connsiteX67" fmla="*/ 2882900 w 3327400"/>
              <a:gd name="connsiteY67" fmla="*/ 1016000 h 2527300"/>
              <a:gd name="connsiteX68" fmla="*/ 2946400 w 3327400"/>
              <a:gd name="connsiteY68" fmla="*/ 965200 h 2527300"/>
              <a:gd name="connsiteX69" fmla="*/ 3035300 w 3327400"/>
              <a:gd name="connsiteY69" fmla="*/ 927100 h 2527300"/>
              <a:gd name="connsiteX70" fmla="*/ 3086100 w 3327400"/>
              <a:gd name="connsiteY70" fmla="*/ 901700 h 2527300"/>
              <a:gd name="connsiteX71" fmla="*/ 3162300 w 3327400"/>
              <a:gd name="connsiteY71" fmla="*/ 787400 h 2527300"/>
              <a:gd name="connsiteX72" fmla="*/ 3187700 w 3327400"/>
              <a:gd name="connsiteY72" fmla="*/ 482600 h 2527300"/>
              <a:gd name="connsiteX73" fmla="*/ 3263900 w 3327400"/>
              <a:gd name="connsiteY73" fmla="*/ 406400 h 2527300"/>
              <a:gd name="connsiteX74" fmla="*/ 3327400 w 3327400"/>
              <a:gd name="connsiteY74" fmla="*/ 330200 h 2527300"/>
              <a:gd name="connsiteX75" fmla="*/ 3314700 w 3327400"/>
              <a:gd name="connsiteY75" fmla="*/ 203200 h 2527300"/>
              <a:gd name="connsiteX76" fmla="*/ 3276600 w 3327400"/>
              <a:gd name="connsiteY76" fmla="*/ 177800 h 2527300"/>
              <a:gd name="connsiteX77" fmla="*/ 3149600 w 3327400"/>
              <a:gd name="connsiteY77" fmla="*/ 127000 h 2527300"/>
              <a:gd name="connsiteX78" fmla="*/ 2984500 w 3327400"/>
              <a:gd name="connsiteY78" fmla="*/ 101600 h 2527300"/>
              <a:gd name="connsiteX79" fmla="*/ 2984500 w 3327400"/>
              <a:gd name="connsiteY79"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93800 w 3327400"/>
              <a:gd name="connsiteY46" fmla="*/ 2311400 h 2527300"/>
              <a:gd name="connsiteX47" fmla="*/ 1155700 w 3327400"/>
              <a:gd name="connsiteY47" fmla="*/ 2247900 h 2527300"/>
              <a:gd name="connsiteX48" fmla="*/ 1454150 w 3327400"/>
              <a:gd name="connsiteY48" fmla="*/ 2070100 h 2527300"/>
              <a:gd name="connsiteX49" fmla="*/ 1727200 w 3327400"/>
              <a:gd name="connsiteY49" fmla="*/ 1866900 h 2527300"/>
              <a:gd name="connsiteX50" fmla="*/ 1854200 w 3327400"/>
              <a:gd name="connsiteY50" fmla="*/ 1778000 h 2527300"/>
              <a:gd name="connsiteX51" fmla="*/ 1892300 w 3327400"/>
              <a:gd name="connsiteY51" fmla="*/ 1765300 h 2527300"/>
              <a:gd name="connsiteX52" fmla="*/ 1930400 w 3327400"/>
              <a:gd name="connsiteY52" fmla="*/ 1739900 h 2527300"/>
              <a:gd name="connsiteX53" fmla="*/ 1943100 w 3327400"/>
              <a:gd name="connsiteY53" fmla="*/ 1701800 h 2527300"/>
              <a:gd name="connsiteX54" fmla="*/ 2006600 w 3327400"/>
              <a:gd name="connsiteY54" fmla="*/ 1663700 h 2527300"/>
              <a:gd name="connsiteX55" fmla="*/ 2044700 w 3327400"/>
              <a:gd name="connsiteY55" fmla="*/ 1638300 h 2527300"/>
              <a:gd name="connsiteX56" fmla="*/ 2120900 w 3327400"/>
              <a:gd name="connsiteY56" fmla="*/ 1562100 h 2527300"/>
              <a:gd name="connsiteX57" fmla="*/ 2209800 w 3327400"/>
              <a:gd name="connsiteY57" fmla="*/ 1511300 h 2527300"/>
              <a:gd name="connsiteX58" fmla="*/ 2286000 w 3327400"/>
              <a:gd name="connsiteY58" fmla="*/ 1460500 h 2527300"/>
              <a:gd name="connsiteX59" fmla="*/ 2336800 w 3327400"/>
              <a:gd name="connsiteY59" fmla="*/ 1409700 h 2527300"/>
              <a:gd name="connsiteX60" fmla="*/ 2413000 w 3327400"/>
              <a:gd name="connsiteY60" fmla="*/ 1358900 h 2527300"/>
              <a:gd name="connsiteX61" fmla="*/ 2451100 w 3327400"/>
              <a:gd name="connsiteY61" fmla="*/ 1320800 h 2527300"/>
              <a:gd name="connsiteX62" fmla="*/ 2540000 w 3327400"/>
              <a:gd name="connsiteY62" fmla="*/ 1257300 h 2527300"/>
              <a:gd name="connsiteX63" fmla="*/ 2565400 w 3327400"/>
              <a:gd name="connsiteY63" fmla="*/ 1219200 h 2527300"/>
              <a:gd name="connsiteX64" fmla="*/ 2679700 w 3327400"/>
              <a:gd name="connsiteY64" fmla="*/ 1155700 h 2527300"/>
              <a:gd name="connsiteX65" fmla="*/ 2768600 w 3327400"/>
              <a:gd name="connsiteY65" fmla="*/ 1104900 h 2527300"/>
              <a:gd name="connsiteX66" fmla="*/ 2794000 w 3327400"/>
              <a:gd name="connsiteY66" fmla="*/ 1066800 h 2527300"/>
              <a:gd name="connsiteX67" fmla="*/ 2882900 w 3327400"/>
              <a:gd name="connsiteY67" fmla="*/ 1016000 h 2527300"/>
              <a:gd name="connsiteX68" fmla="*/ 2946400 w 3327400"/>
              <a:gd name="connsiteY68" fmla="*/ 965200 h 2527300"/>
              <a:gd name="connsiteX69" fmla="*/ 3035300 w 3327400"/>
              <a:gd name="connsiteY69" fmla="*/ 927100 h 2527300"/>
              <a:gd name="connsiteX70" fmla="*/ 3086100 w 3327400"/>
              <a:gd name="connsiteY70" fmla="*/ 901700 h 2527300"/>
              <a:gd name="connsiteX71" fmla="*/ 3162300 w 3327400"/>
              <a:gd name="connsiteY71" fmla="*/ 787400 h 2527300"/>
              <a:gd name="connsiteX72" fmla="*/ 3187700 w 3327400"/>
              <a:gd name="connsiteY72" fmla="*/ 482600 h 2527300"/>
              <a:gd name="connsiteX73" fmla="*/ 3263900 w 3327400"/>
              <a:gd name="connsiteY73" fmla="*/ 406400 h 2527300"/>
              <a:gd name="connsiteX74" fmla="*/ 3327400 w 3327400"/>
              <a:gd name="connsiteY74" fmla="*/ 330200 h 2527300"/>
              <a:gd name="connsiteX75" fmla="*/ 3314700 w 3327400"/>
              <a:gd name="connsiteY75" fmla="*/ 203200 h 2527300"/>
              <a:gd name="connsiteX76" fmla="*/ 3276600 w 3327400"/>
              <a:gd name="connsiteY76" fmla="*/ 177800 h 2527300"/>
              <a:gd name="connsiteX77" fmla="*/ 3149600 w 3327400"/>
              <a:gd name="connsiteY77" fmla="*/ 127000 h 2527300"/>
              <a:gd name="connsiteX78" fmla="*/ 2984500 w 3327400"/>
              <a:gd name="connsiteY78" fmla="*/ 101600 h 2527300"/>
              <a:gd name="connsiteX79" fmla="*/ 2984500 w 3327400"/>
              <a:gd name="connsiteY79"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1016000 w 3327400"/>
              <a:gd name="connsiteY45" fmla="*/ 2362200 h 2527300"/>
              <a:gd name="connsiteX46" fmla="*/ 1155700 w 3327400"/>
              <a:gd name="connsiteY46" fmla="*/ 22479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55700 w 3327400"/>
              <a:gd name="connsiteY46" fmla="*/ 22479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7010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22400 w 3327400"/>
              <a:gd name="connsiteY11" fmla="*/ 10160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3835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73200 w 3327400"/>
              <a:gd name="connsiteY10" fmla="*/ 114300 h 2527300"/>
              <a:gd name="connsiteX11" fmla="*/ 1416050 w 3327400"/>
              <a:gd name="connsiteY11" fmla="*/ 82550 h 2527300"/>
              <a:gd name="connsiteX12" fmla="*/ 1295400 w 3327400"/>
              <a:gd name="connsiteY12" fmla="*/ 88900 h 2527300"/>
              <a:gd name="connsiteX13" fmla="*/ 1028700 w 3327400"/>
              <a:gd name="connsiteY13" fmla="*/ 50800 h 2527300"/>
              <a:gd name="connsiteX14" fmla="*/ 787400 w 3327400"/>
              <a:gd name="connsiteY14" fmla="*/ 0 h 2527300"/>
              <a:gd name="connsiteX15" fmla="*/ 609600 w 3327400"/>
              <a:gd name="connsiteY15" fmla="*/ 12700 h 2527300"/>
              <a:gd name="connsiteX16" fmla="*/ 533400 w 3327400"/>
              <a:gd name="connsiteY16" fmla="*/ 63500 h 2527300"/>
              <a:gd name="connsiteX17" fmla="*/ 381000 w 3327400"/>
              <a:gd name="connsiteY17" fmla="*/ 101600 h 2527300"/>
              <a:gd name="connsiteX18" fmla="*/ 330200 w 3327400"/>
              <a:gd name="connsiteY18" fmla="*/ 139700 h 2527300"/>
              <a:gd name="connsiteX19" fmla="*/ 279400 w 3327400"/>
              <a:gd name="connsiteY19" fmla="*/ 190500 h 2527300"/>
              <a:gd name="connsiteX20" fmla="*/ 177800 w 3327400"/>
              <a:gd name="connsiteY20" fmla="*/ 317500 h 2527300"/>
              <a:gd name="connsiteX21" fmla="*/ 152400 w 3327400"/>
              <a:gd name="connsiteY21" fmla="*/ 393700 h 2527300"/>
              <a:gd name="connsiteX22" fmla="*/ 127000 w 3327400"/>
              <a:gd name="connsiteY22" fmla="*/ 596900 h 2527300"/>
              <a:gd name="connsiteX23" fmla="*/ 101600 w 3327400"/>
              <a:gd name="connsiteY23" fmla="*/ 673100 h 2527300"/>
              <a:gd name="connsiteX24" fmla="*/ 76200 w 3327400"/>
              <a:gd name="connsiteY24" fmla="*/ 977900 h 2527300"/>
              <a:gd name="connsiteX25" fmla="*/ 63500 w 3327400"/>
              <a:gd name="connsiteY25" fmla="*/ 1219200 h 2527300"/>
              <a:gd name="connsiteX26" fmla="*/ 50800 w 3327400"/>
              <a:gd name="connsiteY26" fmla="*/ 1320800 h 2527300"/>
              <a:gd name="connsiteX27" fmla="*/ 38100 w 3327400"/>
              <a:gd name="connsiteY27" fmla="*/ 1435100 h 2527300"/>
              <a:gd name="connsiteX28" fmla="*/ 25400 w 3327400"/>
              <a:gd name="connsiteY28" fmla="*/ 1651000 h 2527300"/>
              <a:gd name="connsiteX29" fmla="*/ 0 w 3327400"/>
              <a:gd name="connsiteY29" fmla="*/ 1879600 h 2527300"/>
              <a:gd name="connsiteX30" fmla="*/ 12700 w 3327400"/>
              <a:gd name="connsiteY30" fmla="*/ 1943100 h 2527300"/>
              <a:gd name="connsiteX31" fmla="*/ 38100 w 3327400"/>
              <a:gd name="connsiteY31" fmla="*/ 1981200 h 2527300"/>
              <a:gd name="connsiteX32" fmla="*/ 50800 w 3327400"/>
              <a:gd name="connsiteY32" fmla="*/ 2019300 h 2527300"/>
              <a:gd name="connsiteX33" fmla="*/ 76200 w 3327400"/>
              <a:gd name="connsiteY33" fmla="*/ 2070100 h 2527300"/>
              <a:gd name="connsiteX34" fmla="*/ 88900 w 3327400"/>
              <a:gd name="connsiteY34" fmla="*/ 2120900 h 2527300"/>
              <a:gd name="connsiteX35" fmla="*/ 114300 w 3327400"/>
              <a:gd name="connsiteY35" fmla="*/ 2197100 h 2527300"/>
              <a:gd name="connsiteX36" fmla="*/ 177800 w 3327400"/>
              <a:gd name="connsiteY36" fmla="*/ 2311400 h 2527300"/>
              <a:gd name="connsiteX37" fmla="*/ 215900 w 3327400"/>
              <a:gd name="connsiteY37" fmla="*/ 2362200 h 2527300"/>
              <a:gd name="connsiteX38" fmla="*/ 292100 w 3327400"/>
              <a:gd name="connsiteY38" fmla="*/ 2463800 h 2527300"/>
              <a:gd name="connsiteX39" fmla="*/ 533400 w 3327400"/>
              <a:gd name="connsiteY39" fmla="*/ 2527300 h 2527300"/>
              <a:gd name="connsiteX40" fmla="*/ 622300 w 3327400"/>
              <a:gd name="connsiteY40" fmla="*/ 2514600 h 2527300"/>
              <a:gd name="connsiteX41" fmla="*/ 660400 w 3327400"/>
              <a:gd name="connsiteY41" fmla="*/ 2489200 h 2527300"/>
              <a:gd name="connsiteX42" fmla="*/ 762000 w 3327400"/>
              <a:gd name="connsiteY42" fmla="*/ 2463800 h 2527300"/>
              <a:gd name="connsiteX43" fmla="*/ 812800 w 3327400"/>
              <a:gd name="connsiteY43" fmla="*/ 2451100 h 2527300"/>
              <a:gd name="connsiteX44" fmla="*/ 927100 w 3327400"/>
              <a:gd name="connsiteY44" fmla="*/ 2413000 h 2527300"/>
              <a:gd name="connsiteX45" fmla="*/ 882650 w 3327400"/>
              <a:gd name="connsiteY45" fmla="*/ 2349500 h 2527300"/>
              <a:gd name="connsiteX46" fmla="*/ 1149350 w 3327400"/>
              <a:gd name="connsiteY46" fmla="*/ 2209800 h 2527300"/>
              <a:gd name="connsiteX47" fmla="*/ 1454150 w 3327400"/>
              <a:gd name="connsiteY47" fmla="*/ 2038350 h 2527300"/>
              <a:gd name="connsiteX48" fmla="*/ 1727200 w 3327400"/>
              <a:gd name="connsiteY48" fmla="*/ 1866900 h 2527300"/>
              <a:gd name="connsiteX49" fmla="*/ 1854200 w 3327400"/>
              <a:gd name="connsiteY49" fmla="*/ 1778000 h 2527300"/>
              <a:gd name="connsiteX50" fmla="*/ 1892300 w 3327400"/>
              <a:gd name="connsiteY50" fmla="*/ 1765300 h 2527300"/>
              <a:gd name="connsiteX51" fmla="*/ 1930400 w 3327400"/>
              <a:gd name="connsiteY51" fmla="*/ 1739900 h 2527300"/>
              <a:gd name="connsiteX52" fmla="*/ 1943100 w 3327400"/>
              <a:gd name="connsiteY52" fmla="*/ 1701800 h 2527300"/>
              <a:gd name="connsiteX53" fmla="*/ 2006600 w 3327400"/>
              <a:gd name="connsiteY53" fmla="*/ 1663700 h 2527300"/>
              <a:gd name="connsiteX54" fmla="*/ 2044700 w 3327400"/>
              <a:gd name="connsiteY54" fmla="*/ 1638300 h 2527300"/>
              <a:gd name="connsiteX55" fmla="*/ 2120900 w 3327400"/>
              <a:gd name="connsiteY55" fmla="*/ 1562100 h 2527300"/>
              <a:gd name="connsiteX56" fmla="*/ 2209800 w 3327400"/>
              <a:gd name="connsiteY56" fmla="*/ 1511300 h 2527300"/>
              <a:gd name="connsiteX57" fmla="*/ 2286000 w 3327400"/>
              <a:gd name="connsiteY57" fmla="*/ 1460500 h 2527300"/>
              <a:gd name="connsiteX58" fmla="*/ 2336800 w 3327400"/>
              <a:gd name="connsiteY58" fmla="*/ 1409700 h 2527300"/>
              <a:gd name="connsiteX59" fmla="*/ 2413000 w 3327400"/>
              <a:gd name="connsiteY59" fmla="*/ 1358900 h 2527300"/>
              <a:gd name="connsiteX60" fmla="*/ 2451100 w 3327400"/>
              <a:gd name="connsiteY60" fmla="*/ 1320800 h 2527300"/>
              <a:gd name="connsiteX61" fmla="*/ 2540000 w 3327400"/>
              <a:gd name="connsiteY61" fmla="*/ 1257300 h 2527300"/>
              <a:gd name="connsiteX62" fmla="*/ 2565400 w 3327400"/>
              <a:gd name="connsiteY62" fmla="*/ 1219200 h 2527300"/>
              <a:gd name="connsiteX63" fmla="*/ 2679700 w 3327400"/>
              <a:gd name="connsiteY63" fmla="*/ 1155700 h 2527300"/>
              <a:gd name="connsiteX64" fmla="*/ 2768600 w 3327400"/>
              <a:gd name="connsiteY64" fmla="*/ 1104900 h 2527300"/>
              <a:gd name="connsiteX65" fmla="*/ 2794000 w 3327400"/>
              <a:gd name="connsiteY65" fmla="*/ 1066800 h 2527300"/>
              <a:gd name="connsiteX66" fmla="*/ 2882900 w 3327400"/>
              <a:gd name="connsiteY66" fmla="*/ 1016000 h 2527300"/>
              <a:gd name="connsiteX67" fmla="*/ 2946400 w 3327400"/>
              <a:gd name="connsiteY67" fmla="*/ 965200 h 2527300"/>
              <a:gd name="connsiteX68" fmla="*/ 3035300 w 3327400"/>
              <a:gd name="connsiteY68" fmla="*/ 927100 h 2527300"/>
              <a:gd name="connsiteX69" fmla="*/ 3086100 w 3327400"/>
              <a:gd name="connsiteY69" fmla="*/ 901700 h 2527300"/>
              <a:gd name="connsiteX70" fmla="*/ 3162300 w 3327400"/>
              <a:gd name="connsiteY70" fmla="*/ 787400 h 2527300"/>
              <a:gd name="connsiteX71" fmla="*/ 3187700 w 3327400"/>
              <a:gd name="connsiteY71" fmla="*/ 482600 h 2527300"/>
              <a:gd name="connsiteX72" fmla="*/ 3263900 w 3327400"/>
              <a:gd name="connsiteY72" fmla="*/ 406400 h 2527300"/>
              <a:gd name="connsiteX73" fmla="*/ 3327400 w 3327400"/>
              <a:gd name="connsiteY73" fmla="*/ 330200 h 2527300"/>
              <a:gd name="connsiteX74" fmla="*/ 3314700 w 3327400"/>
              <a:gd name="connsiteY74" fmla="*/ 203200 h 2527300"/>
              <a:gd name="connsiteX75" fmla="*/ 3276600 w 3327400"/>
              <a:gd name="connsiteY75" fmla="*/ 177800 h 2527300"/>
              <a:gd name="connsiteX76" fmla="*/ 3149600 w 3327400"/>
              <a:gd name="connsiteY76" fmla="*/ 127000 h 2527300"/>
              <a:gd name="connsiteX77" fmla="*/ 2984500 w 3327400"/>
              <a:gd name="connsiteY77" fmla="*/ 101600 h 2527300"/>
              <a:gd name="connsiteX78" fmla="*/ 2984500 w 3327400"/>
              <a:gd name="connsiteY78"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416050 w 3327400"/>
              <a:gd name="connsiteY10" fmla="*/ 82550 h 2527300"/>
              <a:gd name="connsiteX11" fmla="*/ 1295400 w 3327400"/>
              <a:gd name="connsiteY11" fmla="*/ 88900 h 2527300"/>
              <a:gd name="connsiteX12" fmla="*/ 1028700 w 3327400"/>
              <a:gd name="connsiteY12" fmla="*/ 50800 h 2527300"/>
              <a:gd name="connsiteX13" fmla="*/ 787400 w 3327400"/>
              <a:gd name="connsiteY13" fmla="*/ 0 h 2527300"/>
              <a:gd name="connsiteX14" fmla="*/ 609600 w 3327400"/>
              <a:gd name="connsiteY14" fmla="*/ 12700 h 2527300"/>
              <a:gd name="connsiteX15" fmla="*/ 533400 w 3327400"/>
              <a:gd name="connsiteY15" fmla="*/ 63500 h 2527300"/>
              <a:gd name="connsiteX16" fmla="*/ 381000 w 3327400"/>
              <a:gd name="connsiteY16" fmla="*/ 101600 h 2527300"/>
              <a:gd name="connsiteX17" fmla="*/ 330200 w 3327400"/>
              <a:gd name="connsiteY17" fmla="*/ 139700 h 2527300"/>
              <a:gd name="connsiteX18" fmla="*/ 279400 w 3327400"/>
              <a:gd name="connsiteY18" fmla="*/ 190500 h 2527300"/>
              <a:gd name="connsiteX19" fmla="*/ 177800 w 3327400"/>
              <a:gd name="connsiteY19" fmla="*/ 317500 h 2527300"/>
              <a:gd name="connsiteX20" fmla="*/ 152400 w 3327400"/>
              <a:gd name="connsiteY20" fmla="*/ 393700 h 2527300"/>
              <a:gd name="connsiteX21" fmla="*/ 127000 w 3327400"/>
              <a:gd name="connsiteY21" fmla="*/ 596900 h 2527300"/>
              <a:gd name="connsiteX22" fmla="*/ 101600 w 3327400"/>
              <a:gd name="connsiteY22" fmla="*/ 673100 h 2527300"/>
              <a:gd name="connsiteX23" fmla="*/ 76200 w 3327400"/>
              <a:gd name="connsiteY23" fmla="*/ 977900 h 2527300"/>
              <a:gd name="connsiteX24" fmla="*/ 63500 w 3327400"/>
              <a:gd name="connsiteY24" fmla="*/ 1219200 h 2527300"/>
              <a:gd name="connsiteX25" fmla="*/ 50800 w 3327400"/>
              <a:gd name="connsiteY25" fmla="*/ 1320800 h 2527300"/>
              <a:gd name="connsiteX26" fmla="*/ 38100 w 3327400"/>
              <a:gd name="connsiteY26" fmla="*/ 1435100 h 2527300"/>
              <a:gd name="connsiteX27" fmla="*/ 25400 w 3327400"/>
              <a:gd name="connsiteY27" fmla="*/ 1651000 h 2527300"/>
              <a:gd name="connsiteX28" fmla="*/ 0 w 3327400"/>
              <a:gd name="connsiteY28" fmla="*/ 1879600 h 2527300"/>
              <a:gd name="connsiteX29" fmla="*/ 12700 w 3327400"/>
              <a:gd name="connsiteY29" fmla="*/ 1943100 h 2527300"/>
              <a:gd name="connsiteX30" fmla="*/ 38100 w 3327400"/>
              <a:gd name="connsiteY30" fmla="*/ 1981200 h 2527300"/>
              <a:gd name="connsiteX31" fmla="*/ 50800 w 3327400"/>
              <a:gd name="connsiteY31" fmla="*/ 2019300 h 2527300"/>
              <a:gd name="connsiteX32" fmla="*/ 76200 w 3327400"/>
              <a:gd name="connsiteY32" fmla="*/ 2070100 h 2527300"/>
              <a:gd name="connsiteX33" fmla="*/ 88900 w 3327400"/>
              <a:gd name="connsiteY33" fmla="*/ 2120900 h 2527300"/>
              <a:gd name="connsiteX34" fmla="*/ 114300 w 3327400"/>
              <a:gd name="connsiteY34" fmla="*/ 2197100 h 2527300"/>
              <a:gd name="connsiteX35" fmla="*/ 177800 w 3327400"/>
              <a:gd name="connsiteY35" fmla="*/ 2311400 h 2527300"/>
              <a:gd name="connsiteX36" fmla="*/ 215900 w 3327400"/>
              <a:gd name="connsiteY36" fmla="*/ 2362200 h 2527300"/>
              <a:gd name="connsiteX37" fmla="*/ 292100 w 3327400"/>
              <a:gd name="connsiteY37" fmla="*/ 2463800 h 2527300"/>
              <a:gd name="connsiteX38" fmla="*/ 533400 w 3327400"/>
              <a:gd name="connsiteY38" fmla="*/ 2527300 h 2527300"/>
              <a:gd name="connsiteX39" fmla="*/ 622300 w 3327400"/>
              <a:gd name="connsiteY39" fmla="*/ 2514600 h 2527300"/>
              <a:gd name="connsiteX40" fmla="*/ 660400 w 3327400"/>
              <a:gd name="connsiteY40" fmla="*/ 2489200 h 2527300"/>
              <a:gd name="connsiteX41" fmla="*/ 762000 w 3327400"/>
              <a:gd name="connsiteY41" fmla="*/ 2463800 h 2527300"/>
              <a:gd name="connsiteX42" fmla="*/ 812800 w 3327400"/>
              <a:gd name="connsiteY42" fmla="*/ 2451100 h 2527300"/>
              <a:gd name="connsiteX43" fmla="*/ 927100 w 3327400"/>
              <a:gd name="connsiteY43" fmla="*/ 2413000 h 2527300"/>
              <a:gd name="connsiteX44" fmla="*/ 882650 w 3327400"/>
              <a:gd name="connsiteY44" fmla="*/ 2349500 h 2527300"/>
              <a:gd name="connsiteX45" fmla="*/ 1149350 w 3327400"/>
              <a:gd name="connsiteY45" fmla="*/ 2209800 h 2527300"/>
              <a:gd name="connsiteX46" fmla="*/ 1454150 w 3327400"/>
              <a:gd name="connsiteY46" fmla="*/ 2038350 h 2527300"/>
              <a:gd name="connsiteX47" fmla="*/ 1727200 w 3327400"/>
              <a:gd name="connsiteY47" fmla="*/ 1866900 h 2527300"/>
              <a:gd name="connsiteX48" fmla="*/ 1854200 w 3327400"/>
              <a:gd name="connsiteY48" fmla="*/ 1778000 h 2527300"/>
              <a:gd name="connsiteX49" fmla="*/ 1892300 w 3327400"/>
              <a:gd name="connsiteY49" fmla="*/ 1765300 h 2527300"/>
              <a:gd name="connsiteX50" fmla="*/ 1930400 w 3327400"/>
              <a:gd name="connsiteY50" fmla="*/ 1739900 h 2527300"/>
              <a:gd name="connsiteX51" fmla="*/ 1943100 w 3327400"/>
              <a:gd name="connsiteY51" fmla="*/ 1701800 h 2527300"/>
              <a:gd name="connsiteX52" fmla="*/ 2006600 w 3327400"/>
              <a:gd name="connsiteY52" fmla="*/ 1663700 h 2527300"/>
              <a:gd name="connsiteX53" fmla="*/ 2044700 w 3327400"/>
              <a:gd name="connsiteY53" fmla="*/ 1638300 h 2527300"/>
              <a:gd name="connsiteX54" fmla="*/ 2120900 w 3327400"/>
              <a:gd name="connsiteY54" fmla="*/ 1562100 h 2527300"/>
              <a:gd name="connsiteX55" fmla="*/ 2209800 w 3327400"/>
              <a:gd name="connsiteY55" fmla="*/ 1511300 h 2527300"/>
              <a:gd name="connsiteX56" fmla="*/ 2286000 w 3327400"/>
              <a:gd name="connsiteY56" fmla="*/ 1460500 h 2527300"/>
              <a:gd name="connsiteX57" fmla="*/ 2336800 w 3327400"/>
              <a:gd name="connsiteY57" fmla="*/ 1409700 h 2527300"/>
              <a:gd name="connsiteX58" fmla="*/ 2413000 w 3327400"/>
              <a:gd name="connsiteY58" fmla="*/ 1358900 h 2527300"/>
              <a:gd name="connsiteX59" fmla="*/ 2451100 w 3327400"/>
              <a:gd name="connsiteY59" fmla="*/ 1320800 h 2527300"/>
              <a:gd name="connsiteX60" fmla="*/ 2540000 w 3327400"/>
              <a:gd name="connsiteY60" fmla="*/ 1257300 h 2527300"/>
              <a:gd name="connsiteX61" fmla="*/ 2565400 w 3327400"/>
              <a:gd name="connsiteY61" fmla="*/ 1219200 h 2527300"/>
              <a:gd name="connsiteX62" fmla="*/ 2679700 w 3327400"/>
              <a:gd name="connsiteY62" fmla="*/ 1155700 h 2527300"/>
              <a:gd name="connsiteX63" fmla="*/ 2768600 w 3327400"/>
              <a:gd name="connsiteY63" fmla="*/ 1104900 h 2527300"/>
              <a:gd name="connsiteX64" fmla="*/ 2794000 w 3327400"/>
              <a:gd name="connsiteY64" fmla="*/ 1066800 h 2527300"/>
              <a:gd name="connsiteX65" fmla="*/ 2882900 w 3327400"/>
              <a:gd name="connsiteY65" fmla="*/ 1016000 h 2527300"/>
              <a:gd name="connsiteX66" fmla="*/ 2946400 w 3327400"/>
              <a:gd name="connsiteY66" fmla="*/ 965200 h 2527300"/>
              <a:gd name="connsiteX67" fmla="*/ 3035300 w 3327400"/>
              <a:gd name="connsiteY67" fmla="*/ 927100 h 2527300"/>
              <a:gd name="connsiteX68" fmla="*/ 3086100 w 3327400"/>
              <a:gd name="connsiteY68" fmla="*/ 901700 h 2527300"/>
              <a:gd name="connsiteX69" fmla="*/ 3162300 w 3327400"/>
              <a:gd name="connsiteY69" fmla="*/ 787400 h 2527300"/>
              <a:gd name="connsiteX70" fmla="*/ 3187700 w 3327400"/>
              <a:gd name="connsiteY70" fmla="*/ 482600 h 2527300"/>
              <a:gd name="connsiteX71" fmla="*/ 3263900 w 3327400"/>
              <a:gd name="connsiteY71" fmla="*/ 406400 h 2527300"/>
              <a:gd name="connsiteX72" fmla="*/ 3327400 w 3327400"/>
              <a:gd name="connsiteY72" fmla="*/ 330200 h 2527300"/>
              <a:gd name="connsiteX73" fmla="*/ 3314700 w 3327400"/>
              <a:gd name="connsiteY73" fmla="*/ 203200 h 2527300"/>
              <a:gd name="connsiteX74" fmla="*/ 3276600 w 3327400"/>
              <a:gd name="connsiteY74" fmla="*/ 177800 h 2527300"/>
              <a:gd name="connsiteX75" fmla="*/ 3149600 w 3327400"/>
              <a:gd name="connsiteY75" fmla="*/ 127000 h 2527300"/>
              <a:gd name="connsiteX76" fmla="*/ 2984500 w 3327400"/>
              <a:gd name="connsiteY76" fmla="*/ 101600 h 2527300"/>
              <a:gd name="connsiteX77" fmla="*/ 2984500 w 3327400"/>
              <a:gd name="connsiteY77"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295400 w 3327400"/>
              <a:gd name="connsiteY10" fmla="*/ 8890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36700 w 3327400"/>
              <a:gd name="connsiteY9" fmla="*/ 127000 h 2527300"/>
              <a:gd name="connsiteX10" fmla="*/ 1289050 w 3327400"/>
              <a:gd name="connsiteY10" fmla="*/ 3175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625600 w 3327400"/>
              <a:gd name="connsiteY8" fmla="*/ 165100 h 2527300"/>
              <a:gd name="connsiteX9" fmla="*/ 1593850 w 3327400"/>
              <a:gd name="connsiteY9" fmla="*/ 88900 h 2527300"/>
              <a:gd name="connsiteX10" fmla="*/ 1289050 w 3327400"/>
              <a:gd name="connsiteY10" fmla="*/ 31750 h 2527300"/>
              <a:gd name="connsiteX11" fmla="*/ 1028700 w 3327400"/>
              <a:gd name="connsiteY11" fmla="*/ 50800 h 2527300"/>
              <a:gd name="connsiteX12" fmla="*/ 787400 w 3327400"/>
              <a:gd name="connsiteY12" fmla="*/ 0 h 2527300"/>
              <a:gd name="connsiteX13" fmla="*/ 609600 w 3327400"/>
              <a:gd name="connsiteY13" fmla="*/ 12700 h 2527300"/>
              <a:gd name="connsiteX14" fmla="*/ 533400 w 3327400"/>
              <a:gd name="connsiteY14" fmla="*/ 63500 h 2527300"/>
              <a:gd name="connsiteX15" fmla="*/ 381000 w 3327400"/>
              <a:gd name="connsiteY15" fmla="*/ 101600 h 2527300"/>
              <a:gd name="connsiteX16" fmla="*/ 330200 w 3327400"/>
              <a:gd name="connsiteY16" fmla="*/ 139700 h 2527300"/>
              <a:gd name="connsiteX17" fmla="*/ 279400 w 3327400"/>
              <a:gd name="connsiteY17" fmla="*/ 190500 h 2527300"/>
              <a:gd name="connsiteX18" fmla="*/ 177800 w 3327400"/>
              <a:gd name="connsiteY18" fmla="*/ 317500 h 2527300"/>
              <a:gd name="connsiteX19" fmla="*/ 152400 w 3327400"/>
              <a:gd name="connsiteY19" fmla="*/ 393700 h 2527300"/>
              <a:gd name="connsiteX20" fmla="*/ 127000 w 3327400"/>
              <a:gd name="connsiteY20" fmla="*/ 596900 h 2527300"/>
              <a:gd name="connsiteX21" fmla="*/ 101600 w 3327400"/>
              <a:gd name="connsiteY21" fmla="*/ 673100 h 2527300"/>
              <a:gd name="connsiteX22" fmla="*/ 76200 w 3327400"/>
              <a:gd name="connsiteY22" fmla="*/ 977900 h 2527300"/>
              <a:gd name="connsiteX23" fmla="*/ 63500 w 3327400"/>
              <a:gd name="connsiteY23" fmla="*/ 1219200 h 2527300"/>
              <a:gd name="connsiteX24" fmla="*/ 50800 w 3327400"/>
              <a:gd name="connsiteY24" fmla="*/ 1320800 h 2527300"/>
              <a:gd name="connsiteX25" fmla="*/ 38100 w 3327400"/>
              <a:gd name="connsiteY25" fmla="*/ 1435100 h 2527300"/>
              <a:gd name="connsiteX26" fmla="*/ 25400 w 3327400"/>
              <a:gd name="connsiteY26" fmla="*/ 1651000 h 2527300"/>
              <a:gd name="connsiteX27" fmla="*/ 0 w 3327400"/>
              <a:gd name="connsiteY27" fmla="*/ 1879600 h 2527300"/>
              <a:gd name="connsiteX28" fmla="*/ 12700 w 3327400"/>
              <a:gd name="connsiteY28" fmla="*/ 1943100 h 2527300"/>
              <a:gd name="connsiteX29" fmla="*/ 38100 w 3327400"/>
              <a:gd name="connsiteY29" fmla="*/ 1981200 h 2527300"/>
              <a:gd name="connsiteX30" fmla="*/ 50800 w 3327400"/>
              <a:gd name="connsiteY30" fmla="*/ 2019300 h 2527300"/>
              <a:gd name="connsiteX31" fmla="*/ 76200 w 3327400"/>
              <a:gd name="connsiteY31" fmla="*/ 2070100 h 2527300"/>
              <a:gd name="connsiteX32" fmla="*/ 88900 w 3327400"/>
              <a:gd name="connsiteY32" fmla="*/ 2120900 h 2527300"/>
              <a:gd name="connsiteX33" fmla="*/ 114300 w 3327400"/>
              <a:gd name="connsiteY33" fmla="*/ 2197100 h 2527300"/>
              <a:gd name="connsiteX34" fmla="*/ 177800 w 3327400"/>
              <a:gd name="connsiteY34" fmla="*/ 2311400 h 2527300"/>
              <a:gd name="connsiteX35" fmla="*/ 215900 w 3327400"/>
              <a:gd name="connsiteY35" fmla="*/ 2362200 h 2527300"/>
              <a:gd name="connsiteX36" fmla="*/ 292100 w 3327400"/>
              <a:gd name="connsiteY36" fmla="*/ 2463800 h 2527300"/>
              <a:gd name="connsiteX37" fmla="*/ 533400 w 3327400"/>
              <a:gd name="connsiteY37" fmla="*/ 2527300 h 2527300"/>
              <a:gd name="connsiteX38" fmla="*/ 622300 w 3327400"/>
              <a:gd name="connsiteY38" fmla="*/ 2514600 h 2527300"/>
              <a:gd name="connsiteX39" fmla="*/ 660400 w 3327400"/>
              <a:gd name="connsiteY39" fmla="*/ 2489200 h 2527300"/>
              <a:gd name="connsiteX40" fmla="*/ 762000 w 3327400"/>
              <a:gd name="connsiteY40" fmla="*/ 2463800 h 2527300"/>
              <a:gd name="connsiteX41" fmla="*/ 812800 w 3327400"/>
              <a:gd name="connsiteY41" fmla="*/ 2451100 h 2527300"/>
              <a:gd name="connsiteX42" fmla="*/ 927100 w 3327400"/>
              <a:gd name="connsiteY42" fmla="*/ 2413000 h 2527300"/>
              <a:gd name="connsiteX43" fmla="*/ 882650 w 3327400"/>
              <a:gd name="connsiteY43" fmla="*/ 2349500 h 2527300"/>
              <a:gd name="connsiteX44" fmla="*/ 1149350 w 3327400"/>
              <a:gd name="connsiteY44" fmla="*/ 2209800 h 2527300"/>
              <a:gd name="connsiteX45" fmla="*/ 1454150 w 3327400"/>
              <a:gd name="connsiteY45" fmla="*/ 2038350 h 2527300"/>
              <a:gd name="connsiteX46" fmla="*/ 1727200 w 3327400"/>
              <a:gd name="connsiteY46" fmla="*/ 1866900 h 2527300"/>
              <a:gd name="connsiteX47" fmla="*/ 1854200 w 3327400"/>
              <a:gd name="connsiteY47" fmla="*/ 1778000 h 2527300"/>
              <a:gd name="connsiteX48" fmla="*/ 1892300 w 3327400"/>
              <a:gd name="connsiteY48" fmla="*/ 1765300 h 2527300"/>
              <a:gd name="connsiteX49" fmla="*/ 1930400 w 3327400"/>
              <a:gd name="connsiteY49" fmla="*/ 1739900 h 2527300"/>
              <a:gd name="connsiteX50" fmla="*/ 1943100 w 3327400"/>
              <a:gd name="connsiteY50" fmla="*/ 1701800 h 2527300"/>
              <a:gd name="connsiteX51" fmla="*/ 2006600 w 3327400"/>
              <a:gd name="connsiteY51" fmla="*/ 1663700 h 2527300"/>
              <a:gd name="connsiteX52" fmla="*/ 2044700 w 3327400"/>
              <a:gd name="connsiteY52" fmla="*/ 1638300 h 2527300"/>
              <a:gd name="connsiteX53" fmla="*/ 2120900 w 3327400"/>
              <a:gd name="connsiteY53" fmla="*/ 1562100 h 2527300"/>
              <a:gd name="connsiteX54" fmla="*/ 2209800 w 3327400"/>
              <a:gd name="connsiteY54" fmla="*/ 1511300 h 2527300"/>
              <a:gd name="connsiteX55" fmla="*/ 2286000 w 3327400"/>
              <a:gd name="connsiteY55" fmla="*/ 1460500 h 2527300"/>
              <a:gd name="connsiteX56" fmla="*/ 2336800 w 3327400"/>
              <a:gd name="connsiteY56" fmla="*/ 1409700 h 2527300"/>
              <a:gd name="connsiteX57" fmla="*/ 2413000 w 3327400"/>
              <a:gd name="connsiteY57" fmla="*/ 1358900 h 2527300"/>
              <a:gd name="connsiteX58" fmla="*/ 2451100 w 3327400"/>
              <a:gd name="connsiteY58" fmla="*/ 1320800 h 2527300"/>
              <a:gd name="connsiteX59" fmla="*/ 2540000 w 3327400"/>
              <a:gd name="connsiteY59" fmla="*/ 1257300 h 2527300"/>
              <a:gd name="connsiteX60" fmla="*/ 2565400 w 3327400"/>
              <a:gd name="connsiteY60" fmla="*/ 1219200 h 2527300"/>
              <a:gd name="connsiteX61" fmla="*/ 2679700 w 3327400"/>
              <a:gd name="connsiteY61" fmla="*/ 1155700 h 2527300"/>
              <a:gd name="connsiteX62" fmla="*/ 2768600 w 3327400"/>
              <a:gd name="connsiteY62" fmla="*/ 1104900 h 2527300"/>
              <a:gd name="connsiteX63" fmla="*/ 2794000 w 3327400"/>
              <a:gd name="connsiteY63" fmla="*/ 1066800 h 2527300"/>
              <a:gd name="connsiteX64" fmla="*/ 2882900 w 3327400"/>
              <a:gd name="connsiteY64" fmla="*/ 1016000 h 2527300"/>
              <a:gd name="connsiteX65" fmla="*/ 2946400 w 3327400"/>
              <a:gd name="connsiteY65" fmla="*/ 965200 h 2527300"/>
              <a:gd name="connsiteX66" fmla="*/ 3035300 w 3327400"/>
              <a:gd name="connsiteY66" fmla="*/ 927100 h 2527300"/>
              <a:gd name="connsiteX67" fmla="*/ 3086100 w 3327400"/>
              <a:gd name="connsiteY67" fmla="*/ 901700 h 2527300"/>
              <a:gd name="connsiteX68" fmla="*/ 3162300 w 3327400"/>
              <a:gd name="connsiteY68" fmla="*/ 787400 h 2527300"/>
              <a:gd name="connsiteX69" fmla="*/ 3187700 w 3327400"/>
              <a:gd name="connsiteY69" fmla="*/ 482600 h 2527300"/>
              <a:gd name="connsiteX70" fmla="*/ 3263900 w 3327400"/>
              <a:gd name="connsiteY70" fmla="*/ 406400 h 2527300"/>
              <a:gd name="connsiteX71" fmla="*/ 3327400 w 3327400"/>
              <a:gd name="connsiteY71" fmla="*/ 330200 h 2527300"/>
              <a:gd name="connsiteX72" fmla="*/ 3314700 w 3327400"/>
              <a:gd name="connsiteY72" fmla="*/ 203200 h 2527300"/>
              <a:gd name="connsiteX73" fmla="*/ 3276600 w 3327400"/>
              <a:gd name="connsiteY73" fmla="*/ 177800 h 2527300"/>
              <a:gd name="connsiteX74" fmla="*/ 3149600 w 3327400"/>
              <a:gd name="connsiteY74" fmla="*/ 127000 h 2527300"/>
              <a:gd name="connsiteX75" fmla="*/ 2984500 w 3327400"/>
              <a:gd name="connsiteY75" fmla="*/ 101600 h 2527300"/>
              <a:gd name="connsiteX76" fmla="*/ 2984500 w 3327400"/>
              <a:gd name="connsiteY76"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676400 w 3327400"/>
              <a:gd name="connsiteY7" fmla="*/ 177800 h 2527300"/>
              <a:gd name="connsiteX8" fmla="*/ 1593850 w 3327400"/>
              <a:gd name="connsiteY8" fmla="*/ 88900 h 2527300"/>
              <a:gd name="connsiteX9" fmla="*/ 1289050 w 3327400"/>
              <a:gd name="connsiteY9" fmla="*/ 31750 h 2527300"/>
              <a:gd name="connsiteX10" fmla="*/ 1028700 w 3327400"/>
              <a:gd name="connsiteY10" fmla="*/ 50800 h 2527300"/>
              <a:gd name="connsiteX11" fmla="*/ 787400 w 3327400"/>
              <a:gd name="connsiteY11" fmla="*/ 0 h 2527300"/>
              <a:gd name="connsiteX12" fmla="*/ 609600 w 3327400"/>
              <a:gd name="connsiteY12" fmla="*/ 12700 h 2527300"/>
              <a:gd name="connsiteX13" fmla="*/ 533400 w 3327400"/>
              <a:gd name="connsiteY13" fmla="*/ 63500 h 2527300"/>
              <a:gd name="connsiteX14" fmla="*/ 381000 w 3327400"/>
              <a:gd name="connsiteY14" fmla="*/ 101600 h 2527300"/>
              <a:gd name="connsiteX15" fmla="*/ 330200 w 3327400"/>
              <a:gd name="connsiteY15" fmla="*/ 139700 h 2527300"/>
              <a:gd name="connsiteX16" fmla="*/ 279400 w 3327400"/>
              <a:gd name="connsiteY16" fmla="*/ 190500 h 2527300"/>
              <a:gd name="connsiteX17" fmla="*/ 177800 w 3327400"/>
              <a:gd name="connsiteY17" fmla="*/ 317500 h 2527300"/>
              <a:gd name="connsiteX18" fmla="*/ 152400 w 3327400"/>
              <a:gd name="connsiteY18" fmla="*/ 393700 h 2527300"/>
              <a:gd name="connsiteX19" fmla="*/ 127000 w 3327400"/>
              <a:gd name="connsiteY19" fmla="*/ 596900 h 2527300"/>
              <a:gd name="connsiteX20" fmla="*/ 101600 w 3327400"/>
              <a:gd name="connsiteY20" fmla="*/ 673100 h 2527300"/>
              <a:gd name="connsiteX21" fmla="*/ 76200 w 3327400"/>
              <a:gd name="connsiteY21" fmla="*/ 977900 h 2527300"/>
              <a:gd name="connsiteX22" fmla="*/ 63500 w 3327400"/>
              <a:gd name="connsiteY22" fmla="*/ 1219200 h 2527300"/>
              <a:gd name="connsiteX23" fmla="*/ 50800 w 3327400"/>
              <a:gd name="connsiteY23" fmla="*/ 1320800 h 2527300"/>
              <a:gd name="connsiteX24" fmla="*/ 38100 w 3327400"/>
              <a:gd name="connsiteY24" fmla="*/ 1435100 h 2527300"/>
              <a:gd name="connsiteX25" fmla="*/ 25400 w 3327400"/>
              <a:gd name="connsiteY25" fmla="*/ 1651000 h 2527300"/>
              <a:gd name="connsiteX26" fmla="*/ 0 w 3327400"/>
              <a:gd name="connsiteY26" fmla="*/ 1879600 h 2527300"/>
              <a:gd name="connsiteX27" fmla="*/ 12700 w 3327400"/>
              <a:gd name="connsiteY27" fmla="*/ 1943100 h 2527300"/>
              <a:gd name="connsiteX28" fmla="*/ 38100 w 3327400"/>
              <a:gd name="connsiteY28" fmla="*/ 1981200 h 2527300"/>
              <a:gd name="connsiteX29" fmla="*/ 50800 w 3327400"/>
              <a:gd name="connsiteY29" fmla="*/ 2019300 h 2527300"/>
              <a:gd name="connsiteX30" fmla="*/ 76200 w 3327400"/>
              <a:gd name="connsiteY30" fmla="*/ 2070100 h 2527300"/>
              <a:gd name="connsiteX31" fmla="*/ 88900 w 3327400"/>
              <a:gd name="connsiteY31" fmla="*/ 2120900 h 2527300"/>
              <a:gd name="connsiteX32" fmla="*/ 114300 w 3327400"/>
              <a:gd name="connsiteY32" fmla="*/ 2197100 h 2527300"/>
              <a:gd name="connsiteX33" fmla="*/ 177800 w 3327400"/>
              <a:gd name="connsiteY33" fmla="*/ 2311400 h 2527300"/>
              <a:gd name="connsiteX34" fmla="*/ 215900 w 3327400"/>
              <a:gd name="connsiteY34" fmla="*/ 2362200 h 2527300"/>
              <a:gd name="connsiteX35" fmla="*/ 292100 w 3327400"/>
              <a:gd name="connsiteY35" fmla="*/ 2463800 h 2527300"/>
              <a:gd name="connsiteX36" fmla="*/ 533400 w 3327400"/>
              <a:gd name="connsiteY36" fmla="*/ 2527300 h 2527300"/>
              <a:gd name="connsiteX37" fmla="*/ 622300 w 3327400"/>
              <a:gd name="connsiteY37" fmla="*/ 2514600 h 2527300"/>
              <a:gd name="connsiteX38" fmla="*/ 660400 w 3327400"/>
              <a:gd name="connsiteY38" fmla="*/ 2489200 h 2527300"/>
              <a:gd name="connsiteX39" fmla="*/ 762000 w 3327400"/>
              <a:gd name="connsiteY39" fmla="*/ 2463800 h 2527300"/>
              <a:gd name="connsiteX40" fmla="*/ 812800 w 3327400"/>
              <a:gd name="connsiteY40" fmla="*/ 2451100 h 2527300"/>
              <a:gd name="connsiteX41" fmla="*/ 927100 w 3327400"/>
              <a:gd name="connsiteY41" fmla="*/ 2413000 h 2527300"/>
              <a:gd name="connsiteX42" fmla="*/ 882650 w 3327400"/>
              <a:gd name="connsiteY42" fmla="*/ 2349500 h 2527300"/>
              <a:gd name="connsiteX43" fmla="*/ 1149350 w 3327400"/>
              <a:gd name="connsiteY43" fmla="*/ 2209800 h 2527300"/>
              <a:gd name="connsiteX44" fmla="*/ 1454150 w 3327400"/>
              <a:gd name="connsiteY44" fmla="*/ 2038350 h 2527300"/>
              <a:gd name="connsiteX45" fmla="*/ 1727200 w 3327400"/>
              <a:gd name="connsiteY45" fmla="*/ 1866900 h 2527300"/>
              <a:gd name="connsiteX46" fmla="*/ 1854200 w 3327400"/>
              <a:gd name="connsiteY46" fmla="*/ 1778000 h 2527300"/>
              <a:gd name="connsiteX47" fmla="*/ 1892300 w 3327400"/>
              <a:gd name="connsiteY47" fmla="*/ 1765300 h 2527300"/>
              <a:gd name="connsiteX48" fmla="*/ 1930400 w 3327400"/>
              <a:gd name="connsiteY48" fmla="*/ 1739900 h 2527300"/>
              <a:gd name="connsiteX49" fmla="*/ 1943100 w 3327400"/>
              <a:gd name="connsiteY49" fmla="*/ 1701800 h 2527300"/>
              <a:gd name="connsiteX50" fmla="*/ 2006600 w 3327400"/>
              <a:gd name="connsiteY50" fmla="*/ 1663700 h 2527300"/>
              <a:gd name="connsiteX51" fmla="*/ 2044700 w 3327400"/>
              <a:gd name="connsiteY51" fmla="*/ 1638300 h 2527300"/>
              <a:gd name="connsiteX52" fmla="*/ 2120900 w 3327400"/>
              <a:gd name="connsiteY52" fmla="*/ 1562100 h 2527300"/>
              <a:gd name="connsiteX53" fmla="*/ 2209800 w 3327400"/>
              <a:gd name="connsiteY53" fmla="*/ 1511300 h 2527300"/>
              <a:gd name="connsiteX54" fmla="*/ 2286000 w 3327400"/>
              <a:gd name="connsiteY54" fmla="*/ 1460500 h 2527300"/>
              <a:gd name="connsiteX55" fmla="*/ 2336800 w 3327400"/>
              <a:gd name="connsiteY55" fmla="*/ 1409700 h 2527300"/>
              <a:gd name="connsiteX56" fmla="*/ 2413000 w 3327400"/>
              <a:gd name="connsiteY56" fmla="*/ 1358900 h 2527300"/>
              <a:gd name="connsiteX57" fmla="*/ 2451100 w 3327400"/>
              <a:gd name="connsiteY57" fmla="*/ 1320800 h 2527300"/>
              <a:gd name="connsiteX58" fmla="*/ 2540000 w 3327400"/>
              <a:gd name="connsiteY58" fmla="*/ 1257300 h 2527300"/>
              <a:gd name="connsiteX59" fmla="*/ 2565400 w 3327400"/>
              <a:gd name="connsiteY59" fmla="*/ 1219200 h 2527300"/>
              <a:gd name="connsiteX60" fmla="*/ 2679700 w 3327400"/>
              <a:gd name="connsiteY60" fmla="*/ 1155700 h 2527300"/>
              <a:gd name="connsiteX61" fmla="*/ 2768600 w 3327400"/>
              <a:gd name="connsiteY61" fmla="*/ 1104900 h 2527300"/>
              <a:gd name="connsiteX62" fmla="*/ 2794000 w 3327400"/>
              <a:gd name="connsiteY62" fmla="*/ 1066800 h 2527300"/>
              <a:gd name="connsiteX63" fmla="*/ 2882900 w 3327400"/>
              <a:gd name="connsiteY63" fmla="*/ 1016000 h 2527300"/>
              <a:gd name="connsiteX64" fmla="*/ 2946400 w 3327400"/>
              <a:gd name="connsiteY64" fmla="*/ 965200 h 2527300"/>
              <a:gd name="connsiteX65" fmla="*/ 3035300 w 3327400"/>
              <a:gd name="connsiteY65" fmla="*/ 927100 h 2527300"/>
              <a:gd name="connsiteX66" fmla="*/ 3086100 w 3327400"/>
              <a:gd name="connsiteY66" fmla="*/ 901700 h 2527300"/>
              <a:gd name="connsiteX67" fmla="*/ 3162300 w 3327400"/>
              <a:gd name="connsiteY67" fmla="*/ 787400 h 2527300"/>
              <a:gd name="connsiteX68" fmla="*/ 3187700 w 3327400"/>
              <a:gd name="connsiteY68" fmla="*/ 482600 h 2527300"/>
              <a:gd name="connsiteX69" fmla="*/ 3263900 w 3327400"/>
              <a:gd name="connsiteY69" fmla="*/ 406400 h 2527300"/>
              <a:gd name="connsiteX70" fmla="*/ 3327400 w 3327400"/>
              <a:gd name="connsiteY70" fmla="*/ 330200 h 2527300"/>
              <a:gd name="connsiteX71" fmla="*/ 3314700 w 3327400"/>
              <a:gd name="connsiteY71" fmla="*/ 203200 h 2527300"/>
              <a:gd name="connsiteX72" fmla="*/ 3276600 w 3327400"/>
              <a:gd name="connsiteY72" fmla="*/ 177800 h 2527300"/>
              <a:gd name="connsiteX73" fmla="*/ 3149600 w 3327400"/>
              <a:gd name="connsiteY73" fmla="*/ 127000 h 2527300"/>
              <a:gd name="connsiteX74" fmla="*/ 2984500 w 3327400"/>
              <a:gd name="connsiteY74" fmla="*/ 101600 h 2527300"/>
              <a:gd name="connsiteX75" fmla="*/ 2984500 w 3327400"/>
              <a:gd name="connsiteY75" fmla="*/ 88900 h 2527300"/>
              <a:gd name="connsiteX0" fmla="*/ 3060700 w 3327400"/>
              <a:gd name="connsiteY0" fmla="*/ 88900 h 2527300"/>
              <a:gd name="connsiteX1" fmla="*/ 3060700 w 3327400"/>
              <a:gd name="connsiteY1" fmla="*/ 88900 h 2527300"/>
              <a:gd name="connsiteX2" fmla="*/ 2247900 w 3327400"/>
              <a:gd name="connsiteY2" fmla="*/ 101600 h 2527300"/>
              <a:gd name="connsiteX3" fmla="*/ 2159000 w 3327400"/>
              <a:gd name="connsiteY3" fmla="*/ 152400 h 2527300"/>
              <a:gd name="connsiteX4" fmla="*/ 2108200 w 3327400"/>
              <a:gd name="connsiteY4" fmla="*/ 177800 h 2527300"/>
              <a:gd name="connsiteX5" fmla="*/ 2057400 w 3327400"/>
              <a:gd name="connsiteY5" fmla="*/ 190500 h 2527300"/>
              <a:gd name="connsiteX6" fmla="*/ 2019300 w 3327400"/>
              <a:gd name="connsiteY6" fmla="*/ 203200 h 2527300"/>
              <a:gd name="connsiteX7" fmla="*/ 1816100 w 3327400"/>
              <a:gd name="connsiteY7" fmla="*/ 146050 h 2527300"/>
              <a:gd name="connsiteX8" fmla="*/ 1593850 w 3327400"/>
              <a:gd name="connsiteY8" fmla="*/ 88900 h 2527300"/>
              <a:gd name="connsiteX9" fmla="*/ 1289050 w 3327400"/>
              <a:gd name="connsiteY9" fmla="*/ 31750 h 2527300"/>
              <a:gd name="connsiteX10" fmla="*/ 1028700 w 3327400"/>
              <a:gd name="connsiteY10" fmla="*/ 50800 h 2527300"/>
              <a:gd name="connsiteX11" fmla="*/ 787400 w 3327400"/>
              <a:gd name="connsiteY11" fmla="*/ 0 h 2527300"/>
              <a:gd name="connsiteX12" fmla="*/ 609600 w 3327400"/>
              <a:gd name="connsiteY12" fmla="*/ 12700 h 2527300"/>
              <a:gd name="connsiteX13" fmla="*/ 533400 w 3327400"/>
              <a:gd name="connsiteY13" fmla="*/ 63500 h 2527300"/>
              <a:gd name="connsiteX14" fmla="*/ 381000 w 3327400"/>
              <a:gd name="connsiteY14" fmla="*/ 101600 h 2527300"/>
              <a:gd name="connsiteX15" fmla="*/ 330200 w 3327400"/>
              <a:gd name="connsiteY15" fmla="*/ 139700 h 2527300"/>
              <a:gd name="connsiteX16" fmla="*/ 279400 w 3327400"/>
              <a:gd name="connsiteY16" fmla="*/ 190500 h 2527300"/>
              <a:gd name="connsiteX17" fmla="*/ 177800 w 3327400"/>
              <a:gd name="connsiteY17" fmla="*/ 317500 h 2527300"/>
              <a:gd name="connsiteX18" fmla="*/ 152400 w 3327400"/>
              <a:gd name="connsiteY18" fmla="*/ 393700 h 2527300"/>
              <a:gd name="connsiteX19" fmla="*/ 127000 w 3327400"/>
              <a:gd name="connsiteY19" fmla="*/ 596900 h 2527300"/>
              <a:gd name="connsiteX20" fmla="*/ 101600 w 3327400"/>
              <a:gd name="connsiteY20" fmla="*/ 673100 h 2527300"/>
              <a:gd name="connsiteX21" fmla="*/ 76200 w 3327400"/>
              <a:gd name="connsiteY21" fmla="*/ 977900 h 2527300"/>
              <a:gd name="connsiteX22" fmla="*/ 63500 w 3327400"/>
              <a:gd name="connsiteY22" fmla="*/ 1219200 h 2527300"/>
              <a:gd name="connsiteX23" fmla="*/ 50800 w 3327400"/>
              <a:gd name="connsiteY23" fmla="*/ 1320800 h 2527300"/>
              <a:gd name="connsiteX24" fmla="*/ 38100 w 3327400"/>
              <a:gd name="connsiteY24" fmla="*/ 1435100 h 2527300"/>
              <a:gd name="connsiteX25" fmla="*/ 25400 w 3327400"/>
              <a:gd name="connsiteY25" fmla="*/ 1651000 h 2527300"/>
              <a:gd name="connsiteX26" fmla="*/ 0 w 3327400"/>
              <a:gd name="connsiteY26" fmla="*/ 1879600 h 2527300"/>
              <a:gd name="connsiteX27" fmla="*/ 12700 w 3327400"/>
              <a:gd name="connsiteY27" fmla="*/ 1943100 h 2527300"/>
              <a:gd name="connsiteX28" fmla="*/ 38100 w 3327400"/>
              <a:gd name="connsiteY28" fmla="*/ 1981200 h 2527300"/>
              <a:gd name="connsiteX29" fmla="*/ 50800 w 3327400"/>
              <a:gd name="connsiteY29" fmla="*/ 2019300 h 2527300"/>
              <a:gd name="connsiteX30" fmla="*/ 76200 w 3327400"/>
              <a:gd name="connsiteY30" fmla="*/ 2070100 h 2527300"/>
              <a:gd name="connsiteX31" fmla="*/ 88900 w 3327400"/>
              <a:gd name="connsiteY31" fmla="*/ 2120900 h 2527300"/>
              <a:gd name="connsiteX32" fmla="*/ 114300 w 3327400"/>
              <a:gd name="connsiteY32" fmla="*/ 2197100 h 2527300"/>
              <a:gd name="connsiteX33" fmla="*/ 177800 w 3327400"/>
              <a:gd name="connsiteY33" fmla="*/ 2311400 h 2527300"/>
              <a:gd name="connsiteX34" fmla="*/ 215900 w 3327400"/>
              <a:gd name="connsiteY34" fmla="*/ 2362200 h 2527300"/>
              <a:gd name="connsiteX35" fmla="*/ 292100 w 3327400"/>
              <a:gd name="connsiteY35" fmla="*/ 2463800 h 2527300"/>
              <a:gd name="connsiteX36" fmla="*/ 533400 w 3327400"/>
              <a:gd name="connsiteY36" fmla="*/ 2527300 h 2527300"/>
              <a:gd name="connsiteX37" fmla="*/ 622300 w 3327400"/>
              <a:gd name="connsiteY37" fmla="*/ 2514600 h 2527300"/>
              <a:gd name="connsiteX38" fmla="*/ 660400 w 3327400"/>
              <a:gd name="connsiteY38" fmla="*/ 2489200 h 2527300"/>
              <a:gd name="connsiteX39" fmla="*/ 762000 w 3327400"/>
              <a:gd name="connsiteY39" fmla="*/ 2463800 h 2527300"/>
              <a:gd name="connsiteX40" fmla="*/ 812800 w 3327400"/>
              <a:gd name="connsiteY40" fmla="*/ 2451100 h 2527300"/>
              <a:gd name="connsiteX41" fmla="*/ 927100 w 3327400"/>
              <a:gd name="connsiteY41" fmla="*/ 2413000 h 2527300"/>
              <a:gd name="connsiteX42" fmla="*/ 882650 w 3327400"/>
              <a:gd name="connsiteY42" fmla="*/ 2349500 h 2527300"/>
              <a:gd name="connsiteX43" fmla="*/ 1149350 w 3327400"/>
              <a:gd name="connsiteY43" fmla="*/ 2209800 h 2527300"/>
              <a:gd name="connsiteX44" fmla="*/ 1454150 w 3327400"/>
              <a:gd name="connsiteY44" fmla="*/ 2038350 h 2527300"/>
              <a:gd name="connsiteX45" fmla="*/ 1727200 w 3327400"/>
              <a:gd name="connsiteY45" fmla="*/ 1866900 h 2527300"/>
              <a:gd name="connsiteX46" fmla="*/ 1854200 w 3327400"/>
              <a:gd name="connsiteY46" fmla="*/ 1778000 h 2527300"/>
              <a:gd name="connsiteX47" fmla="*/ 1892300 w 3327400"/>
              <a:gd name="connsiteY47" fmla="*/ 1765300 h 2527300"/>
              <a:gd name="connsiteX48" fmla="*/ 1930400 w 3327400"/>
              <a:gd name="connsiteY48" fmla="*/ 1739900 h 2527300"/>
              <a:gd name="connsiteX49" fmla="*/ 1943100 w 3327400"/>
              <a:gd name="connsiteY49" fmla="*/ 1701800 h 2527300"/>
              <a:gd name="connsiteX50" fmla="*/ 2006600 w 3327400"/>
              <a:gd name="connsiteY50" fmla="*/ 1663700 h 2527300"/>
              <a:gd name="connsiteX51" fmla="*/ 2044700 w 3327400"/>
              <a:gd name="connsiteY51" fmla="*/ 1638300 h 2527300"/>
              <a:gd name="connsiteX52" fmla="*/ 2120900 w 3327400"/>
              <a:gd name="connsiteY52" fmla="*/ 1562100 h 2527300"/>
              <a:gd name="connsiteX53" fmla="*/ 2209800 w 3327400"/>
              <a:gd name="connsiteY53" fmla="*/ 1511300 h 2527300"/>
              <a:gd name="connsiteX54" fmla="*/ 2286000 w 3327400"/>
              <a:gd name="connsiteY54" fmla="*/ 1460500 h 2527300"/>
              <a:gd name="connsiteX55" fmla="*/ 2336800 w 3327400"/>
              <a:gd name="connsiteY55" fmla="*/ 1409700 h 2527300"/>
              <a:gd name="connsiteX56" fmla="*/ 2413000 w 3327400"/>
              <a:gd name="connsiteY56" fmla="*/ 1358900 h 2527300"/>
              <a:gd name="connsiteX57" fmla="*/ 2451100 w 3327400"/>
              <a:gd name="connsiteY57" fmla="*/ 1320800 h 2527300"/>
              <a:gd name="connsiteX58" fmla="*/ 2540000 w 3327400"/>
              <a:gd name="connsiteY58" fmla="*/ 1257300 h 2527300"/>
              <a:gd name="connsiteX59" fmla="*/ 2565400 w 3327400"/>
              <a:gd name="connsiteY59" fmla="*/ 1219200 h 2527300"/>
              <a:gd name="connsiteX60" fmla="*/ 2679700 w 3327400"/>
              <a:gd name="connsiteY60" fmla="*/ 1155700 h 2527300"/>
              <a:gd name="connsiteX61" fmla="*/ 2768600 w 3327400"/>
              <a:gd name="connsiteY61" fmla="*/ 1104900 h 2527300"/>
              <a:gd name="connsiteX62" fmla="*/ 2794000 w 3327400"/>
              <a:gd name="connsiteY62" fmla="*/ 1066800 h 2527300"/>
              <a:gd name="connsiteX63" fmla="*/ 2882900 w 3327400"/>
              <a:gd name="connsiteY63" fmla="*/ 1016000 h 2527300"/>
              <a:gd name="connsiteX64" fmla="*/ 2946400 w 3327400"/>
              <a:gd name="connsiteY64" fmla="*/ 965200 h 2527300"/>
              <a:gd name="connsiteX65" fmla="*/ 3035300 w 3327400"/>
              <a:gd name="connsiteY65" fmla="*/ 927100 h 2527300"/>
              <a:gd name="connsiteX66" fmla="*/ 3086100 w 3327400"/>
              <a:gd name="connsiteY66" fmla="*/ 901700 h 2527300"/>
              <a:gd name="connsiteX67" fmla="*/ 3162300 w 3327400"/>
              <a:gd name="connsiteY67" fmla="*/ 787400 h 2527300"/>
              <a:gd name="connsiteX68" fmla="*/ 3187700 w 3327400"/>
              <a:gd name="connsiteY68" fmla="*/ 482600 h 2527300"/>
              <a:gd name="connsiteX69" fmla="*/ 3263900 w 3327400"/>
              <a:gd name="connsiteY69" fmla="*/ 406400 h 2527300"/>
              <a:gd name="connsiteX70" fmla="*/ 3327400 w 3327400"/>
              <a:gd name="connsiteY70" fmla="*/ 330200 h 2527300"/>
              <a:gd name="connsiteX71" fmla="*/ 3314700 w 3327400"/>
              <a:gd name="connsiteY71" fmla="*/ 203200 h 2527300"/>
              <a:gd name="connsiteX72" fmla="*/ 3276600 w 3327400"/>
              <a:gd name="connsiteY72" fmla="*/ 177800 h 2527300"/>
              <a:gd name="connsiteX73" fmla="*/ 3149600 w 3327400"/>
              <a:gd name="connsiteY73" fmla="*/ 127000 h 2527300"/>
              <a:gd name="connsiteX74" fmla="*/ 2984500 w 3327400"/>
              <a:gd name="connsiteY74" fmla="*/ 101600 h 2527300"/>
              <a:gd name="connsiteX75" fmla="*/ 2984500 w 3327400"/>
              <a:gd name="connsiteY75" fmla="*/ 88900 h 2527300"/>
              <a:gd name="connsiteX0" fmla="*/ 3060700 w 3327400"/>
              <a:gd name="connsiteY0" fmla="*/ 114517 h 2552917"/>
              <a:gd name="connsiteX1" fmla="*/ 3060700 w 3327400"/>
              <a:gd name="connsiteY1" fmla="*/ 114517 h 2552917"/>
              <a:gd name="connsiteX2" fmla="*/ 2247900 w 3327400"/>
              <a:gd name="connsiteY2" fmla="*/ 127217 h 2552917"/>
              <a:gd name="connsiteX3" fmla="*/ 2159000 w 3327400"/>
              <a:gd name="connsiteY3" fmla="*/ 178017 h 2552917"/>
              <a:gd name="connsiteX4" fmla="*/ 2108200 w 3327400"/>
              <a:gd name="connsiteY4" fmla="*/ 203417 h 2552917"/>
              <a:gd name="connsiteX5" fmla="*/ 2057400 w 3327400"/>
              <a:gd name="connsiteY5" fmla="*/ 216117 h 2552917"/>
              <a:gd name="connsiteX6" fmla="*/ 2019300 w 3327400"/>
              <a:gd name="connsiteY6" fmla="*/ 228817 h 2552917"/>
              <a:gd name="connsiteX7" fmla="*/ 1816100 w 3327400"/>
              <a:gd name="connsiteY7" fmla="*/ 171667 h 2552917"/>
              <a:gd name="connsiteX8" fmla="*/ 1593850 w 3327400"/>
              <a:gd name="connsiteY8" fmla="*/ 114517 h 2552917"/>
              <a:gd name="connsiteX9" fmla="*/ 1289050 w 3327400"/>
              <a:gd name="connsiteY9" fmla="*/ 57367 h 2552917"/>
              <a:gd name="connsiteX10" fmla="*/ 1035050 w 3327400"/>
              <a:gd name="connsiteY10" fmla="*/ 19267 h 2552917"/>
              <a:gd name="connsiteX11" fmla="*/ 787400 w 3327400"/>
              <a:gd name="connsiteY11" fmla="*/ 25617 h 2552917"/>
              <a:gd name="connsiteX12" fmla="*/ 609600 w 3327400"/>
              <a:gd name="connsiteY12" fmla="*/ 38317 h 2552917"/>
              <a:gd name="connsiteX13" fmla="*/ 533400 w 3327400"/>
              <a:gd name="connsiteY13" fmla="*/ 89117 h 2552917"/>
              <a:gd name="connsiteX14" fmla="*/ 381000 w 3327400"/>
              <a:gd name="connsiteY14" fmla="*/ 127217 h 2552917"/>
              <a:gd name="connsiteX15" fmla="*/ 330200 w 3327400"/>
              <a:gd name="connsiteY15" fmla="*/ 165317 h 2552917"/>
              <a:gd name="connsiteX16" fmla="*/ 279400 w 3327400"/>
              <a:gd name="connsiteY16" fmla="*/ 216117 h 2552917"/>
              <a:gd name="connsiteX17" fmla="*/ 177800 w 3327400"/>
              <a:gd name="connsiteY17" fmla="*/ 343117 h 2552917"/>
              <a:gd name="connsiteX18" fmla="*/ 152400 w 3327400"/>
              <a:gd name="connsiteY18" fmla="*/ 419317 h 2552917"/>
              <a:gd name="connsiteX19" fmla="*/ 127000 w 3327400"/>
              <a:gd name="connsiteY19" fmla="*/ 622517 h 2552917"/>
              <a:gd name="connsiteX20" fmla="*/ 101600 w 3327400"/>
              <a:gd name="connsiteY20" fmla="*/ 698717 h 2552917"/>
              <a:gd name="connsiteX21" fmla="*/ 76200 w 3327400"/>
              <a:gd name="connsiteY21" fmla="*/ 1003517 h 2552917"/>
              <a:gd name="connsiteX22" fmla="*/ 63500 w 3327400"/>
              <a:gd name="connsiteY22" fmla="*/ 1244817 h 2552917"/>
              <a:gd name="connsiteX23" fmla="*/ 50800 w 3327400"/>
              <a:gd name="connsiteY23" fmla="*/ 1346417 h 2552917"/>
              <a:gd name="connsiteX24" fmla="*/ 38100 w 3327400"/>
              <a:gd name="connsiteY24" fmla="*/ 1460717 h 2552917"/>
              <a:gd name="connsiteX25" fmla="*/ 25400 w 3327400"/>
              <a:gd name="connsiteY25" fmla="*/ 1676617 h 2552917"/>
              <a:gd name="connsiteX26" fmla="*/ 0 w 3327400"/>
              <a:gd name="connsiteY26" fmla="*/ 1905217 h 2552917"/>
              <a:gd name="connsiteX27" fmla="*/ 12700 w 3327400"/>
              <a:gd name="connsiteY27" fmla="*/ 1968717 h 2552917"/>
              <a:gd name="connsiteX28" fmla="*/ 38100 w 3327400"/>
              <a:gd name="connsiteY28" fmla="*/ 2006817 h 2552917"/>
              <a:gd name="connsiteX29" fmla="*/ 50800 w 3327400"/>
              <a:gd name="connsiteY29" fmla="*/ 2044917 h 2552917"/>
              <a:gd name="connsiteX30" fmla="*/ 76200 w 3327400"/>
              <a:gd name="connsiteY30" fmla="*/ 2095717 h 2552917"/>
              <a:gd name="connsiteX31" fmla="*/ 88900 w 3327400"/>
              <a:gd name="connsiteY31" fmla="*/ 2146517 h 2552917"/>
              <a:gd name="connsiteX32" fmla="*/ 114300 w 3327400"/>
              <a:gd name="connsiteY32" fmla="*/ 2222717 h 2552917"/>
              <a:gd name="connsiteX33" fmla="*/ 177800 w 3327400"/>
              <a:gd name="connsiteY33" fmla="*/ 2337017 h 2552917"/>
              <a:gd name="connsiteX34" fmla="*/ 215900 w 3327400"/>
              <a:gd name="connsiteY34" fmla="*/ 2387817 h 2552917"/>
              <a:gd name="connsiteX35" fmla="*/ 292100 w 3327400"/>
              <a:gd name="connsiteY35" fmla="*/ 2489417 h 2552917"/>
              <a:gd name="connsiteX36" fmla="*/ 533400 w 3327400"/>
              <a:gd name="connsiteY36" fmla="*/ 2552917 h 2552917"/>
              <a:gd name="connsiteX37" fmla="*/ 622300 w 3327400"/>
              <a:gd name="connsiteY37" fmla="*/ 2540217 h 2552917"/>
              <a:gd name="connsiteX38" fmla="*/ 660400 w 3327400"/>
              <a:gd name="connsiteY38" fmla="*/ 2514817 h 2552917"/>
              <a:gd name="connsiteX39" fmla="*/ 762000 w 3327400"/>
              <a:gd name="connsiteY39" fmla="*/ 2489417 h 2552917"/>
              <a:gd name="connsiteX40" fmla="*/ 812800 w 3327400"/>
              <a:gd name="connsiteY40" fmla="*/ 2476717 h 2552917"/>
              <a:gd name="connsiteX41" fmla="*/ 927100 w 3327400"/>
              <a:gd name="connsiteY41" fmla="*/ 2438617 h 2552917"/>
              <a:gd name="connsiteX42" fmla="*/ 882650 w 3327400"/>
              <a:gd name="connsiteY42" fmla="*/ 2375117 h 2552917"/>
              <a:gd name="connsiteX43" fmla="*/ 1149350 w 3327400"/>
              <a:gd name="connsiteY43" fmla="*/ 2235417 h 2552917"/>
              <a:gd name="connsiteX44" fmla="*/ 1454150 w 3327400"/>
              <a:gd name="connsiteY44" fmla="*/ 2063967 h 2552917"/>
              <a:gd name="connsiteX45" fmla="*/ 1727200 w 3327400"/>
              <a:gd name="connsiteY45" fmla="*/ 1892517 h 2552917"/>
              <a:gd name="connsiteX46" fmla="*/ 1854200 w 3327400"/>
              <a:gd name="connsiteY46" fmla="*/ 1803617 h 2552917"/>
              <a:gd name="connsiteX47" fmla="*/ 1892300 w 3327400"/>
              <a:gd name="connsiteY47" fmla="*/ 1790917 h 2552917"/>
              <a:gd name="connsiteX48" fmla="*/ 1930400 w 3327400"/>
              <a:gd name="connsiteY48" fmla="*/ 1765517 h 2552917"/>
              <a:gd name="connsiteX49" fmla="*/ 1943100 w 3327400"/>
              <a:gd name="connsiteY49" fmla="*/ 1727417 h 2552917"/>
              <a:gd name="connsiteX50" fmla="*/ 2006600 w 3327400"/>
              <a:gd name="connsiteY50" fmla="*/ 1689317 h 2552917"/>
              <a:gd name="connsiteX51" fmla="*/ 2044700 w 3327400"/>
              <a:gd name="connsiteY51" fmla="*/ 1663917 h 2552917"/>
              <a:gd name="connsiteX52" fmla="*/ 2120900 w 3327400"/>
              <a:gd name="connsiteY52" fmla="*/ 1587717 h 2552917"/>
              <a:gd name="connsiteX53" fmla="*/ 2209800 w 3327400"/>
              <a:gd name="connsiteY53" fmla="*/ 1536917 h 2552917"/>
              <a:gd name="connsiteX54" fmla="*/ 2286000 w 3327400"/>
              <a:gd name="connsiteY54" fmla="*/ 1486117 h 2552917"/>
              <a:gd name="connsiteX55" fmla="*/ 2336800 w 3327400"/>
              <a:gd name="connsiteY55" fmla="*/ 1435317 h 2552917"/>
              <a:gd name="connsiteX56" fmla="*/ 2413000 w 3327400"/>
              <a:gd name="connsiteY56" fmla="*/ 1384517 h 2552917"/>
              <a:gd name="connsiteX57" fmla="*/ 2451100 w 3327400"/>
              <a:gd name="connsiteY57" fmla="*/ 1346417 h 2552917"/>
              <a:gd name="connsiteX58" fmla="*/ 2540000 w 3327400"/>
              <a:gd name="connsiteY58" fmla="*/ 1282917 h 2552917"/>
              <a:gd name="connsiteX59" fmla="*/ 2565400 w 3327400"/>
              <a:gd name="connsiteY59" fmla="*/ 1244817 h 2552917"/>
              <a:gd name="connsiteX60" fmla="*/ 2679700 w 3327400"/>
              <a:gd name="connsiteY60" fmla="*/ 1181317 h 2552917"/>
              <a:gd name="connsiteX61" fmla="*/ 2768600 w 3327400"/>
              <a:gd name="connsiteY61" fmla="*/ 1130517 h 2552917"/>
              <a:gd name="connsiteX62" fmla="*/ 2794000 w 3327400"/>
              <a:gd name="connsiteY62" fmla="*/ 1092417 h 2552917"/>
              <a:gd name="connsiteX63" fmla="*/ 2882900 w 3327400"/>
              <a:gd name="connsiteY63" fmla="*/ 1041617 h 2552917"/>
              <a:gd name="connsiteX64" fmla="*/ 2946400 w 3327400"/>
              <a:gd name="connsiteY64" fmla="*/ 990817 h 2552917"/>
              <a:gd name="connsiteX65" fmla="*/ 3035300 w 3327400"/>
              <a:gd name="connsiteY65" fmla="*/ 952717 h 2552917"/>
              <a:gd name="connsiteX66" fmla="*/ 3086100 w 3327400"/>
              <a:gd name="connsiteY66" fmla="*/ 927317 h 2552917"/>
              <a:gd name="connsiteX67" fmla="*/ 3162300 w 3327400"/>
              <a:gd name="connsiteY67" fmla="*/ 813017 h 2552917"/>
              <a:gd name="connsiteX68" fmla="*/ 3187700 w 3327400"/>
              <a:gd name="connsiteY68" fmla="*/ 508217 h 2552917"/>
              <a:gd name="connsiteX69" fmla="*/ 3263900 w 3327400"/>
              <a:gd name="connsiteY69" fmla="*/ 432017 h 2552917"/>
              <a:gd name="connsiteX70" fmla="*/ 3327400 w 3327400"/>
              <a:gd name="connsiteY70" fmla="*/ 355817 h 2552917"/>
              <a:gd name="connsiteX71" fmla="*/ 3314700 w 3327400"/>
              <a:gd name="connsiteY71" fmla="*/ 228817 h 2552917"/>
              <a:gd name="connsiteX72" fmla="*/ 3276600 w 3327400"/>
              <a:gd name="connsiteY72" fmla="*/ 203417 h 2552917"/>
              <a:gd name="connsiteX73" fmla="*/ 3149600 w 3327400"/>
              <a:gd name="connsiteY73" fmla="*/ 152617 h 2552917"/>
              <a:gd name="connsiteX74" fmla="*/ 2984500 w 3327400"/>
              <a:gd name="connsiteY74" fmla="*/ 127217 h 2552917"/>
              <a:gd name="connsiteX75" fmla="*/ 2984500 w 3327400"/>
              <a:gd name="connsiteY75" fmla="*/ 114517 h 2552917"/>
              <a:gd name="connsiteX0" fmla="*/ 3060700 w 3327400"/>
              <a:gd name="connsiteY0" fmla="*/ 95821 h 2534221"/>
              <a:gd name="connsiteX1" fmla="*/ 3060700 w 3327400"/>
              <a:gd name="connsiteY1" fmla="*/ 95821 h 2534221"/>
              <a:gd name="connsiteX2" fmla="*/ 2247900 w 3327400"/>
              <a:gd name="connsiteY2" fmla="*/ 108521 h 2534221"/>
              <a:gd name="connsiteX3" fmla="*/ 2159000 w 3327400"/>
              <a:gd name="connsiteY3" fmla="*/ 159321 h 2534221"/>
              <a:gd name="connsiteX4" fmla="*/ 2108200 w 3327400"/>
              <a:gd name="connsiteY4" fmla="*/ 184721 h 2534221"/>
              <a:gd name="connsiteX5" fmla="*/ 2057400 w 3327400"/>
              <a:gd name="connsiteY5" fmla="*/ 197421 h 2534221"/>
              <a:gd name="connsiteX6" fmla="*/ 2019300 w 3327400"/>
              <a:gd name="connsiteY6" fmla="*/ 210121 h 2534221"/>
              <a:gd name="connsiteX7" fmla="*/ 1816100 w 3327400"/>
              <a:gd name="connsiteY7" fmla="*/ 152971 h 2534221"/>
              <a:gd name="connsiteX8" fmla="*/ 1593850 w 3327400"/>
              <a:gd name="connsiteY8" fmla="*/ 95821 h 2534221"/>
              <a:gd name="connsiteX9" fmla="*/ 1289050 w 3327400"/>
              <a:gd name="connsiteY9" fmla="*/ 38671 h 2534221"/>
              <a:gd name="connsiteX10" fmla="*/ 1035050 w 3327400"/>
              <a:gd name="connsiteY10" fmla="*/ 571 h 2534221"/>
              <a:gd name="connsiteX11" fmla="*/ 609600 w 3327400"/>
              <a:gd name="connsiteY11" fmla="*/ 19621 h 2534221"/>
              <a:gd name="connsiteX12" fmla="*/ 533400 w 3327400"/>
              <a:gd name="connsiteY12" fmla="*/ 70421 h 2534221"/>
              <a:gd name="connsiteX13" fmla="*/ 381000 w 3327400"/>
              <a:gd name="connsiteY13" fmla="*/ 108521 h 2534221"/>
              <a:gd name="connsiteX14" fmla="*/ 330200 w 3327400"/>
              <a:gd name="connsiteY14" fmla="*/ 146621 h 2534221"/>
              <a:gd name="connsiteX15" fmla="*/ 279400 w 3327400"/>
              <a:gd name="connsiteY15" fmla="*/ 197421 h 2534221"/>
              <a:gd name="connsiteX16" fmla="*/ 177800 w 3327400"/>
              <a:gd name="connsiteY16" fmla="*/ 324421 h 2534221"/>
              <a:gd name="connsiteX17" fmla="*/ 152400 w 3327400"/>
              <a:gd name="connsiteY17" fmla="*/ 400621 h 2534221"/>
              <a:gd name="connsiteX18" fmla="*/ 127000 w 3327400"/>
              <a:gd name="connsiteY18" fmla="*/ 603821 h 2534221"/>
              <a:gd name="connsiteX19" fmla="*/ 101600 w 3327400"/>
              <a:gd name="connsiteY19" fmla="*/ 680021 h 2534221"/>
              <a:gd name="connsiteX20" fmla="*/ 76200 w 3327400"/>
              <a:gd name="connsiteY20" fmla="*/ 984821 h 2534221"/>
              <a:gd name="connsiteX21" fmla="*/ 63500 w 3327400"/>
              <a:gd name="connsiteY21" fmla="*/ 1226121 h 2534221"/>
              <a:gd name="connsiteX22" fmla="*/ 50800 w 3327400"/>
              <a:gd name="connsiteY22" fmla="*/ 1327721 h 2534221"/>
              <a:gd name="connsiteX23" fmla="*/ 38100 w 3327400"/>
              <a:gd name="connsiteY23" fmla="*/ 1442021 h 2534221"/>
              <a:gd name="connsiteX24" fmla="*/ 25400 w 3327400"/>
              <a:gd name="connsiteY24" fmla="*/ 1657921 h 2534221"/>
              <a:gd name="connsiteX25" fmla="*/ 0 w 3327400"/>
              <a:gd name="connsiteY25" fmla="*/ 1886521 h 2534221"/>
              <a:gd name="connsiteX26" fmla="*/ 12700 w 3327400"/>
              <a:gd name="connsiteY26" fmla="*/ 1950021 h 2534221"/>
              <a:gd name="connsiteX27" fmla="*/ 38100 w 3327400"/>
              <a:gd name="connsiteY27" fmla="*/ 1988121 h 2534221"/>
              <a:gd name="connsiteX28" fmla="*/ 50800 w 3327400"/>
              <a:gd name="connsiteY28" fmla="*/ 2026221 h 2534221"/>
              <a:gd name="connsiteX29" fmla="*/ 76200 w 3327400"/>
              <a:gd name="connsiteY29" fmla="*/ 2077021 h 2534221"/>
              <a:gd name="connsiteX30" fmla="*/ 88900 w 3327400"/>
              <a:gd name="connsiteY30" fmla="*/ 2127821 h 2534221"/>
              <a:gd name="connsiteX31" fmla="*/ 114300 w 3327400"/>
              <a:gd name="connsiteY31" fmla="*/ 2204021 h 2534221"/>
              <a:gd name="connsiteX32" fmla="*/ 177800 w 3327400"/>
              <a:gd name="connsiteY32" fmla="*/ 2318321 h 2534221"/>
              <a:gd name="connsiteX33" fmla="*/ 215900 w 3327400"/>
              <a:gd name="connsiteY33" fmla="*/ 2369121 h 2534221"/>
              <a:gd name="connsiteX34" fmla="*/ 292100 w 3327400"/>
              <a:gd name="connsiteY34" fmla="*/ 2470721 h 2534221"/>
              <a:gd name="connsiteX35" fmla="*/ 533400 w 3327400"/>
              <a:gd name="connsiteY35" fmla="*/ 2534221 h 2534221"/>
              <a:gd name="connsiteX36" fmla="*/ 622300 w 3327400"/>
              <a:gd name="connsiteY36" fmla="*/ 2521521 h 2534221"/>
              <a:gd name="connsiteX37" fmla="*/ 660400 w 3327400"/>
              <a:gd name="connsiteY37" fmla="*/ 2496121 h 2534221"/>
              <a:gd name="connsiteX38" fmla="*/ 762000 w 3327400"/>
              <a:gd name="connsiteY38" fmla="*/ 2470721 h 2534221"/>
              <a:gd name="connsiteX39" fmla="*/ 812800 w 3327400"/>
              <a:gd name="connsiteY39" fmla="*/ 2458021 h 2534221"/>
              <a:gd name="connsiteX40" fmla="*/ 927100 w 3327400"/>
              <a:gd name="connsiteY40" fmla="*/ 2419921 h 2534221"/>
              <a:gd name="connsiteX41" fmla="*/ 882650 w 3327400"/>
              <a:gd name="connsiteY41" fmla="*/ 2356421 h 2534221"/>
              <a:gd name="connsiteX42" fmla="*/ 1149350 w 3327400"/>
              <a:gd name="connsiteY42" fmla="*/ 2216721 h 2534221"/>
              <a:gd name="connsiteX43" fmla="*/ 1454150 w 3327400"/>
              <a:gd name="connsiteY43" fmla="*/ 2045271 h 2534221"/>
              <a:gd name="connsiteX44" fmla="*/ 1727200 w 3327400"/>
              <a:gd name="connsiteY44" fmla="*/ 1873821 h 2534221"/>
              <a:gd name="connsiteX45" fmla="*/ 1854200 w 3327400"/>
              <a:gd name="connsiteY45" fmla="*/ 1784921 h 2534221"/>
              <a:gd name="connsiteX46" fmla="*/ 1892300 w 3327400"/>
              <a:gd name="connsiteY46" fmla="*/ 1772221 h 2534221"/>
              <a:gd name="connsiteX47" fmla="*/ 1930400 w 3327400"/>
              <a:gd name="connsiteY47" fmla="*/ 1746821 h 2534221"/>
              <a:gd name="connsiteX48" fmla="*/ 1943100 w 3327400"/>
              <a:gd name="connsiteY48" fmla="*/ 1708721 h 2534221"/>
              <a:gd name="connsiteX49" fmla="*/ 2006600 w 3327400"/>
              <a:gd name="connsiteY49" fmla="*/ 1670621 h 2534221"/>
              <a:gd name="connsiteX50" fmla="*/ 2044700 w 3327400"/>
              <a:gd name="connsiteY50" fmla="*/ 1645221 h 2534221"/>
              <a:gd name="connsiteX51" fmla="*/ 2120900 w 3327400"/>
              <a:gd name="connsiteY51" fmla="*/ 1569021 h 2534221"/>
              <a:gd name="connsiteX52" fmla="*/ 2209800 w 3327400"/>
              <a:gd name="connsiteY52" fmla="*/ 1518221 h 2534221"/>
              <a:gd name="connsiteX53" fmla="*/ 2286000 w 3327400"/>
              <a:gd name="connsiteY53" fmla="*/ 1467421 h 2534221"/>
              <a:gd name="connsiteX54" fmla="*/ 2336800 w 3327400"/>
              <a:gd name="connsiteY54" fmla="*/ 1416621 h 2534221"/>
              <a:gd name="connsiteX55" fmla="*/ 2413000 w 3327400"/>
              <a:gd name="connsiteY55" fmla="*/ 1365821 h 2534221"/>
              <a:gd name="connsiteX56" fmla="*/ 2451100 w 3327400"/>
              <a:gd name="connsiteY56" fmla="*/ 1327721 h 2534221"/>
              <a:gd name="connsiteX57" fmla="*/ 2540000 w 3327400"/>
              <a:gd name="connsiteY57" fmla="*/ 1264221 h 2534221"/>
              <a:gd name="connsiteX58" fmla="*/ 2565400 w 3327400"/>
              <a:gd name="connsiteY58" fmla="*/ 1226121 h 2534221"/>
              <a:gd name="connsiteX59" fmla="*/ 2679700 w 3327400"/>
              <a:gd name="connsiteY59" fmla="*/ 1162621 h 2534221"/>
              <a:gd name="connsiteX60" fmla="*/ 2768600 w 3327400"/>
              <a:gd name="connsiteY60" fmla="*/ 1111821 h 2534221"/>
              <a:gd name="connsiteX61" fmla="*/ 2794000 w 3327400"/>
              <a:gd name="connsiteY61" fmla="*/ 1073721 h 2534221"/>
              <a:gd name="connsiteX62" fmla="*/ 2882900 w 3327400"/>
              <a:gd name="connsiteY62" fmla="*/ 1022921 h 2534221"/>
              <a:gd name="connsiteX63" fmla="*/ 2946400 w 3327400"/>
              <a:gd name="connsiteY63" fmla="*/ 972121 h 2534221"/>
              <a:gd name="connsiteX64" fmla="*/ 3035300 w 3327400"/>
              <a:gd name="connsiteY64" fmla="*/ 934021 h 2534221"/>
              <a:gd name="connsiteX65" fmla="*/ 3086100 w 3327400"/>
              <a:gd name="connsiteY65" fmla="*/ 908621 h 2534221"/>
              <a:gd name="connsiteX66" fmla="*/ 3162300 w 3327400"/>
              <a:gd name="connsiteY66" fmla="*/ 794321 h 2534221"/>
              <a:gd name="connsiteX67" fmla="*/ 3187700 w 3327400"/>
              <a:gd name="connsiteY67" fmla="*/ 489521 h 2534221"/>
              <a:gd name="connsiteX68" fmla="*/ 3263900 w 3327400"/>
              <a:gd name="connsiteY68" fmla="*/ 413321 h 2534221"/>
              <a:gd name="connsiteX69" fmla="*/ 3327400 w 3327400"/>
              <a:gd name="connsiteY69" fmla="*/ 337121 h 2534221"/>
              <a:gd name="connsiteX70" fmla="*/ 3314700 w 3327400"/>
              <a:gd name="connsiteY70" fmla="*/ 210121 h 2534221"/>
              <a:gd name="connsiteX71" fmla="*/ 3276600 w 3327400"/>
              <a:gd name="connsiteY71" fmla="*/ 184721 h 2534221"/>
              <a:gd name="connsiteX72" fmla="*/ 3149600 w 3327400"/>
              <a:gd name="connsiteY72" fmla="*/ 133921 h 2534221"/>
              <a:gd name="connsiteX73" fmla="*/ 2984500 w 3327400"/>
              <a:gd name="connsiteY73" fmla="*/ 108521 h 2534221"/>
              <a:gd name="connsiteX74" fmla="*/ 2984500 w 3327400"/>
              <a:gd name="connsiteY74" fmla="*/ 95821 h 2534221"/>
              <a:gd name="connsiteX0" fmla="*/ 3060700 w 3327400"/>
              <a:gd name="connsiteY0" fmla="*/ 95666 h 2534066"/>
              <a:gd name="connsiteX1" fmla="*/ 3060700 w 3327400"/>
              <a:gd name="connsiteY1" fmla="*/ 95666 h 2534066"/>
              <a:gd name="connsiteX2" fmla="*/ 2247900 w 3327400"/>
              <a:gd name="connsiteY2" fmla="*/ 108366 h 2534066"/>
              <a:gd name="connsiteX3" fmla="*/ 2159000 w 3327400"/>
              <a:gd name="connsiteY3" fmla="*/ 159166 h 2534066"/>
              <a:gd name="connsiteX4" fmla="*/ 2108200 w 3327400"/>
              <a:gd name="connsiteY4" fmla="*/ 184566 h 2534066"/>
              <a:gd name="connsiteX5" fmla="*/ 2057400 w 3327400"/>
              <a:gd name="connsiteY5" fmla="*/ 197266 h 2534066"/>
              <a:gd name="connsiteX6" fmla="*/ 2019300 w 3327400"/>
              <a:gd name="connsiteY6" fmla="*/ 209966 h 2534066"/>
              <a:gd name="connsiteX7" fmla="*/ 1816100 w 3327400"/>
              <a:gd name="connsiteY7" fmla="*/ 152816 h 2534066"/>
              <a:gd name="connsiteX8" fmla="*/ 1593850 w 3327400"/>
              <a:gd name="connsiteY8" fmla="*/ 95666 h 2534066"/>
              <a:gd name="connsiteX9" fmla="*/ 1289050 w 3327400"/>
              <a:gd name="connsiteY9" fmla="*/ 38516 h 2534066"/>
              <a:gd name="connsiteX10" fmla="*/ 1035050 w 3327400"/>
              <a:gd name="connsiteY10" fmla="*/ 416 h 2534066"/>
              <a:gd name="connsiteX11" fmla="*/ 609600 w 3327400"/>
              <a:gd name="connsiteY11" fmla="*/ 19466 h 2534066"/>
              <a:gd name="connsiteX12" fmla="*/ 482600 w 3327400"/>
              <a:gd name="connsiteY12" fmla="*/ 38516 h 2534066"/>
              <a:gd name="connsiteX13" fmla="*/ 381000 w 3327400"/>
              <a:gd name="connsiteY13" fmla="*/ 108366 h 2534066"/>
              <a:gd name="connsiteX14" fmla="*/ 330200 w 3327400"/>
              <a:gd name="connsiteY14" fmla="*/ 146466 h 2534066"/>
              <a:gd name="connsiteX15" fmla="*/ 279400 w 3327400"/>
              <a:gd name="connsiteY15" fmla="*/ 197266 h 2534066"/>
              <a:gd name="connsiteX16" fmla="*/ 177800 w 3327400"/>
              <a:gd name="connsiteY16" fmla="*/ 324266 h 2534066"/>
              <a:gd name="connsiteX17" fmla="*/ 152400 w 3327400"/>
              <a:gd name="connsiteY17" fmla="*/ 400466 h 2534066"/>
              <a:gd name="connsiteX18" fmla="*/ 127000 w 3327400"/>
              <a:gd name="connsiteY18" fmla="*/ 603666 h 2534066"/>
              <a:gd name="connsiteX19" fmla="*/ 101600 w 3327400"/>
              <a:gd name="connsiteY19" fmla="*/ 679866 h 2534066"/>
              <a:gd name="connsiteX20" fmla="*/ 76200 w 3327400"/>
              <a:gd name="connsiteY20" fmla="*/ 984666 h 2534066"/>
              <a:gd name="connsiteX21" fmla="*/ 63500 w 3327400"/>
              <a:gd name="connsiteY21" fmla="*/ 1225966 h 2534066"/>
              <a:gd name="connsiteX22" fmla="*/ 50800 w 3327400"/>
              <a:gd name="connsiteY22" fmla="*/ 1327566 h 2534066"/>
              <a:gd name="connsiteX23" fmla="*/ 38100 w 3327400"/>
              <a:gd name="connsiteY23" fmla="*/ 1441866 h 2534066"/>
              <a:gd name="connsiteX24" fmla="*/ 25400 w 3327400"/>
              <a:gd name="connsiteY24" fmla="*/ 1657766 h 2534066"/>
              <a:gd name="connsiteX25" fmla="*/ 0 w 3327400"/>
              <a:gd name="connsiteY25" fmla="*/ 1886366 h 2534066"/>
              <a:gd name="connsiteX26" fmla="*/ 12700 w 3327400"/>
              <a:gd name="connsiteY26" fmla="*/ 1949866 h 2534066"/>
              <a:gd name="connsiteX27" fmla="*/ 38100 w 3327400"/>
              <a:gd name="connsiteY27" fmla="*/ 1987966 h 2534066"/>
              <a:gd name="connsiteX28" fmla="*/ 50800 w 3327400"/>
              <a:gd name="connsiteY28" fmla="*/ 2026066 h 2534066"/>
              <a:gd name="connsiteX29" fmla="*/ 76200 w 3327400"/>
              <a:gd name="connsiteY29" fmla="*/ 2076866 h 2534066"/>
              <a:gd name="connsiteX30" fmla="*/ 88900 w 3327400"/>
              <a:gd name="connsiteY30" fmla="*/ 2127666 h 2534066"/>
              <a:gd name="connsiteX31" fmla="*/ 114300 w 3327400"/>
              <a:gd name="connsiteY31" fmla="*/ 2203866 h 2534066"/>
              <a:gd name="connsiteX32" fmla="*/ 177800 w 3327400"/>
              <a:gd name="connsiteY32" fmla="*/ 2318166 h 2534066"/>
              <a:gd name="connsiteX33" fmla="*/ 215900 w 3327400"/>
              <a:gd name="connsiteY33" fmla="*/ 2368966 h 2534066"/>
              <a:gd name="connsiteX34" fmla="*/ 292100 w 3327400"/>
              <a:gd name="connsiteY34" fmla="*/ 2470566 h 2534066"/>
              <a:gd name="connsiteX35" fmla="*/ 533400 w 3327400"/>
              <a:gd name="connsiteY35" fmla="*/ 2534066 h 2534066"/>
              <a:gd name="connsiteX36" fmla="*/ 622300 w 3327400"/>
              <a:gd name="connsiteY36" fmla="*/ 2521366 h 2534066"/>
              <a:gd name="connsiteX37" fmla="*/ 660400 w 3327400"/>
              <a:gd name="connsiteY37" fmla="*/ 2495966 h 2534066"/>
              <a:gd name="connsiteX38" fmla="*/ 762000 w 3327400"/>
              <a:gd name="connsiteY38" fmla="*/ 2470566 h 2534066"/>
              <a:gd name="connsiteX39" fmla="*/ 812800 w 3327400"/>
              <a:gd name="connsiteY39" fmla="*/ 2457866 h 2534066"/>
              <a:gd name="connsiteX40" fmla="*/ 927100 w 3327400"/>
              <a:gd name="connsiteY40" fmla="*/ 2419766 h 2534066"/>
              <a:gd name="connsiteX41" fmla="*/ 882650 w 3327400"/>
              <a:gd name="connsiteY41" fmla="*/ 2356266 h 2534066"/>
              <a:gd name="connsiteX42" fmla="*/ 1149350 w 3327400"/>
              <a:gd name="connsiteY42" fmla="*/ 2216566 h 2534066"/>
              <a:gd name="connsiteX43" fmla="*/ 1454150 w 3327400"/>
              <a:gd name="connsiteY43" fmla="*/ 2045116 h 2534066"/>
              <a:gd name="connsiteX44" fmla="*/ 1727200 w 3327400"/>
              <a:gd name="connsiteY44" fmla="*/ 1873666 h 2534066"/>
              <a:gd name="connsiteX45" fmla="*/ 1854200 w 3327400"/>
              <a:gd name="connsiteY45" fmla="*/ 1784766 h 2534066"/>
              <a:gd name="connsiteX46" fmla="*/ 1892300 w 3327400"/>
              <a:gd name="connsiteY46" fmla="*/ 1772066 h 2534066"/>
              <a:gd name="connsiteX47" fmla="*/ 1930400 w 3327400"/>
              <a:gd name="connsiteY47" fmla="*/ 1746666 h 2534066"/>
              <a:gd name="connsiteX48" fmla="*/ 1943100 w 3327400"/>
              <a:gd name="connsiteY48" fmla="*/ 1708566 h 2534066"/>
              <a:gd name="connsiteX49" fmla="*/ 2006600 w 3327400"/>
              <a:gd name="connsiteY49" fmla="*/ 1670466 h 2534066"/>
              <a:gd name="connsiteX50" fmla="*/ 2044700 w 3327400"/>
              <a:gd name="connsiteY50" fmla="*/ 1645066 h 2534066"/>
              <a:gd name="connsiteX51" fmla="*/ 2120900 w 3327400"/>
              <a:gd name="connsiteY51" fmla="*/ 1568866 h 2534066"/>
              <a:gd name="connsiteX52" fmla="*/ 2209800 w 3327400"/>
              <a:gd name="connsiteY52" fmla="*/ 1518066 h 2534066"/>
              <a:gd name="connsiteX53" fmla="*/ 2286000 w 3327400"/>
              <a:gd name="connsiteY53" fmla="*/ 1467266 h 2534066"/>
              <a:gd name="connsiteX54" fmla="*/ 2336800 w 3327400"/>
              <a:gd name="connsiteY54" fmla="*/ 1416466 h 2534066"/>
              <a:gd name="connsiteX55" fmla="*/ 2413000 w 3327400"/>
              <a:gd name="connsiteY55" fmla="*/ 1365666 h 2534066"/>
              <a:gd name="connsiteX56" fmla="*/ 2451100 w 3327400"/>
              <a:gd name="connsiteY56" fmla="*/ 1327566 h 2534066"/>
              <a:gd name="connsiteX57" fmla="*/ 2540000 w 3327400"/>
              <a:gd name="connsiteY57" fmla="*/ 1264066 h 2534066"/>
              <a:gd name="connsiteX58" fmla="*/ 2565400 w 3327400"/>
              <a:gd name="connsiteY58" fmla="*/ 1225966 h 2534066"/>
              <a:gd name="connsiteX59" fmla="*/ 2679700 w 3327400"/>
              <a:gd name="connsiteY59" fmla="*/ 1162466 h 2534066"/>
              <a:gd name="connsiteX60" fmla="*/ 2768600 w 3327400"/>
              <a:gd name="connsiteY60" fmla="*/ 1111666 h 2534066"/>
              <a:gd name="connsiteX61" fmla="*/ 2794000 w 3327400"/>
              <a:gd name="connsiteY61" fmla="*/ 1073566 h 2534066"/>
              <a:gd name="connsiteX62" fmla="*/ 2882900 w 3327400"/>
              <a:gd name="connsiteY62" fmla="*/ 1022766 h 2534066"/>
              <a:gd name="connsiteX63" fmla="*/ 2946400 w 3327400"/>
              <a:gd name="connsiteY63" fmla="*/ 971966 h 2534066"/>
              <a:gd name="connsiteX64" fmla="*/ 3035300 w 3327400"/>
              <a:gd name="connsiteY64" fmla="*/ 933866 h 2534066"/>
              <a:gd name="connsiteX65" fmla="*/ 3086100 w 3327400"/>
              <a:gd name="connsiteY65" fmla="*/ 908466 h 2534066"/>
              <a:gd name="connsiteX66" fmla="*/ 3162300 w 3327400"/>
              <a:gd name="connsiteY66" fmla="*/ 794166 h 2534066"/>
              <a:gd name="connsiteX67" fmla="*/ 3187700 w 3327400"/>
              <a:gd name="connsiteY67" fmla="*/ 489366 h 2534066"/>
              <a:gd name="connsiteX68" fmla="*/ 3263900 w 3327400"/>
              <a:gd name="connsiteY68" fmla="*/ 413166 h 2534066"/>
              <a:gd name="connsiteX69" fmla="*/ 3327400 w 3327400"/>
              <a:gd name="connsiteY69" fmla="*/ 336966 h 2534066"/>
              <a:gd name="connsiteX70" fmla="*/ 3314700 w 3327400"/>
              <a:gd name="connsiteY70" fmla="*/ 209966 h 2534066"/>
              <a:gd name="connsiteX71" fmla="*/ 3276600 w 3327400"/>
              <a:gd name="connsiteY71" fmla="*/ 184566 h 2534066"/>
              <a:gd name="connsiteX72" fmla="*/ 3149600 w 3327400"/>
              <a:gd name="connsiteY72" fmla="*/ 133766 h 2534066"/>
              <a:gd name="connsiteX73" fmla="*/ 2984500 w 3327400"/>
              <a:gd name="connsiteY73" fmla="*/ 108366 h 2534066"/>
              <a:gd name="connsiteX74" fmla="*/ 2984500 w 3327400"/>
              <a:gd name="connsiteY74" fmla="*/ 95666 h 2534066"/>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324815 h 2534615"/>
              <a:gd name="connsiteX16" fmla="*/ 152400 w 3327400"/>
              <a:gd name="connsiteY16" fmla="*/ 401015 h 2534615"/>
              <a:gd name="connsiteX17" fmla="*/ 127000 w 3327400"/>
              <a:gd name="connsiteY17" fmla="*/ 604215 h 2534615"/>
              <a:gd name="connsiteX18" fmla="*/ 101600 w 3327400"/>
              <a:gd name="connsiteY18" fmla="*/ 680415 h 2534615"/>
              <a:gd name="connsiteX19" fmla="*/ 76200 w 3327400"/>
              <a:gd name="connsiteY19" fmla="*/ 985215 h 2534615"/>
              <a:gd name="connsiteX20" fmla="*/ 63500 w 3327400"/>
              <a:gd name="connsiteY20" fmla="*/ 1226515 h 2534615"/>
              <a:gd name="connsiteX21" fmla="*/ 50800 w 3327400"/>
              <a:gd name="connsiteY21" fmla="*/ 1328115 h 2534615"/>
              <a:gd name="connsiteX22" fmla="*/ 38100 w 3327400"/>
              <a:gd name="connsiteY22" fmla="*/ 1442415 h 2534615"/>
              <a:gd name="connsiteX23" fmla="*/ 25400 w 3327400"/>
              <a:gd name="connsiteY23" fmla="*/ 1658315 h 2534615"/>
              <a:gd name="connsiteX24" fmla="*/ 0 w 3327400"/>
              <a:gd name="connsiteY24" fmla="*/ 1886915 h 2534615"/>
              <a:gd name="connsiteX25" fmla="*/ 12700 w 3327400"/>
              <a:gd name="connsiteY25" fmla="*/ 1950415 h 2534615"/>
              <a:gd name="connsiteX26" fmla="*/ 38100 w 3327400"/>
              <a:gd name="connsiteY26" fmla="*/ 1988515 h 2534615"/>
              <a:gd name="connsiteX27" fmla="*/ 50800 w 3327400"/>
              <a:gd name="connsiteY27" fmla="*/ 2026615 h 2534615"/>
              <a:gd name="connsiteX28" fmla="*/ 76200 w 3327400"/>
              <a:gd name="connsiteY28" fmla="*/ 2077415 h 2534615"/>
              <a:gd name="connsiteX29" fmla="*/ 88900 w 3327400"/>
              <a:gd name="connsiteY29" fmla="*/ 2128215 h 2534615"/>
              <a:gd name="connsiteX30" fmla="*/ 114300 w 3327400"/>
              <a:gd name="connsiteY30" fmla="*/ 2204415 h 2534615"/>
              <a:gd name="connsiteX31" fmla="*/ 177800 w 3327400"/>
              <a:gd name="connsiteY31" fmla="*/ 2318715 h 2534615"/>
              <a:gd name="connsiteX32" fmla="*/ 215900 w 3327400"/>
              <a:gd name="connsiteY32" fmla="*/ 2369515 h 2534615"/>
              <a:gd name="connsiteX33" fmla="*/ 292100 w 3327400"/>
              <a:gd name="connsiteY33" fmla="*/ 2471115 h 2534615"/>
              <a:gd name="connsiteX34" fmla="*/ 533400 w 3327400"/>
              <a:gd name="connsiteY34" fmla="*/ 2534615 h 2534615"/>
              <a:gd name="connsiteX35" fmla="*/ 622300 w 3327400"/>
              <a:gd name="connsiteY35" fmla="*/ 2521915 h 2534615"/>
              <a:gd name="connsiteX36" fmla="*/ 660400 w 3327400"/>
              <a:gd name="connsiteY36" fmla="*/ 2496515 h 2534615"/>
              <a:gd name="connsiteX37" fmla="*/ 762000 w 3327400"/>
              <a:gd name="connsiteY37" fmla="*/ 2471115 h 2534615"/>
              <a:gd name="connsiteX38" fmla="*/ 812800 w 3327400"/>
              <a:gd name="connsiteY38" fmla="*/ 2458415 h 2534615"/>
              <a:gd name="connsiteX39" fmla="*/ 927100 w 3327400"/>
              <a:gd name="connsiteY39" fmla="*/ 2420315 h 2534615"/>
              <a:gd name="connsiteX40" fmla="*/ 882650 w 3327400"/>
              <a:gd name="connsiteY40" fmla="*/ 2356815 h 2534615"/>
              <a:gd name="connsiteX41" fmla="*/ 1149350 w 3327400"/>
              <a:gd name="connsiteY41" fmla="*/ 2217115 h 2534615"/>
              <a:gd name="connsiteX42" fmla="*/ 1454150 w 3327400"/>
              <a:gd name="connsiteY42" fmla="*/ 2045665 h 2534615"/>
              <a:gd name="connsiteX43" fmla="*/ 1727200 w 3327400"/>
              <a:gd name="connsiteY43" fmla="*/ 1874215 h 2534615"/>
              <a:gd name="connsiteX44" fmla="*/ 1854200 w 3327400"/>
              <a:gd name="connsiteY44" fmla="*/ 1785315 h 2534615"/>
              <a:gd name="connsiteX45" fmla="*/ 1892300 w 3327400"/>
              <a:gd name="connsiteY45" fmla="*/ 1772615 h 2534615"/>
              <a:gd name="connsiteX46" fmla="*/ 1930400 w 3327400"/>
              <a:gd name="connsiteY46" fmla="*/ 1747215 h 2534615"/>
              <a:gd name="connsiteX47" fmla="*/ 1943100 w 3327400"/>
              <a:gd name="connsiteY47" fmla="*/ 1709115 h 2534615"/>
              <a:gd name="connsiteX48" fmla="*/ 2006600 w 3327400"/>
              <a:gd name="connsiteY48" fmla="*/ 1671015 h 2534615"/>
              <a:gd name="connsiteX49" fmla="*/ 2044700 w 3327400"/>
              <a:gd name="connsiteY49" fmla="*/ 1645615 h 2534615"/>
              <a:gd name="connsiteX50" fmla="*/ 2120900 w 3327400"/>
              <a:gd name="connsiteY50" fmla="*/ 1569415 h 2534615"/>
              <a:gd name="connsiteX51" fmla="*/ 2209800 w 3327400"/>
              <a:gd name="connsiteY51" fmla="*/ 1518615 h 2534615"/>
              <a:gd name="connsiteX52" fmla="*/ 2286000 w 3327400"/>
              <a:gd name="connsiteY52" fmla="*/ 1467815 h 2534615"/>
              <a:gd name="connsiteX53" fmla="*/ 2336800 w 3327400"/>
              <a:gd name="connsiteY53" fmla="*/ 1417015 h 2534615"/>
              <a:gd name="connsiteX54" fmla="*/ 2413000 w 3327400"/>
              <a:gd name="connsiteY54" fmla="*/ 1366215 h 2534615"/>
              <a:gd name="connsiteX55" fmla="*/ 2451100 w 3327400"/>
              <a:gd name="connsiteY55" fmla="*/ 1328115 h 2534615"/>
              <a:gd name="connsiteX56" fmla="*/ 2540000 w 3327400"/>
              <a:gd name="connsiteY56" fmla="*/ 1264615 h 2534615"/>
              <a:gd name="connsiteX57" fmla="*/ 2565400 w 3327400"/>
              <a:gd name="connsiteY57" fmla="*/ 1226515 h 2534615"/>
              <a:gd name="connsiteX58" fmla="*/ 2679700 w 3327400"/>
              <a:gd name="connsiteY58" fmla="*/ 1163015 h 2534615"/>
              <a:gd name="connsiteX59" fmla="*/ 2768600 w 3327400"/>
              <a:gd name="connsiteY59" fmla="*/ 1112215 h 2534615"/>
              <a:gd name="connsiteX60" fmla="*/ 2794000 w 3327400"/>
              <a:gd name="connsiteY60" fmla="*/ 1074115 h 2534615"/>
              <a:gd name="connsiteX61" fmla="*/ 2882900 w 3327400"/>
              <a:gd name="connsiteY61" fmla="*/ 1023315 h 2534615"/>
              <a:gd name="connsiteX62" fmla="*/ 2946400 w 3327400"/>
              <a:gd name="connsiteY62" fmla="*/ 972515 h 2534615"/>
              <a:gd name="connsiteX63" fmla="*/ 3035300 w 3327400"/>
              <a:gd name="connsiteY63" fmla="*/ 934415 h 2534615"/>
              <a:gd name="connsiteX64" fmla="*/ 3086100 w 3327400"/>
              <a:gd name="connsiteY64" fmla="*/ 909015 h 2534615"/>
              <a:gd name="connsiteX65" fmla="*/ 3162300 w 3327400"/>
              <a:gd name="connsiteY65" fmla="*/ 794715 h 2534615"/>
              <a:gd name="connsiteX66" fmla="*/ 3187700 w 3327400"/>
              <a:gd name="connsiteY66" fmla="*/ 489915 h 2534615"/>
              <a:gd name="connsiteX67" fmla="*/ 3263900 w 3327400"/>
              <a:gd name="connsiteY67" fmla="*/ 413715 h 2534615"/>
              <a:gd name="connsiteX68" fmla="*/ 3327400 w 3327400"/>
              <a:gd name="connsiteY68" fmla="*/ 337515 h 2534615"/>
              <a:gd name="connsiteX69" fmla="*/ 3314700 w 3327400"/>
              <a:gd name="connsiteY69" fmla="*/ 210515 h 2534615"/>
              <a:gd name="connsiteX70" fmla="*/ 3276600 w 3327400"/>
              <a:gd name="connsiteY70" fmla="*/ 185115 h 2534615"/>
              <a:gd name="connsiteX71" fmla="*/ 3149600 w 3327400"/>
              <a:gd name="connsiteY71" fmla="*/ 134315 h 2534615"/>
              <a:gd name="connsiteX72" fmla="*/ 2984500 w 3327400"/>
              <a:gd name="connsiteY72" fmla="*/ 108915 h 2534615"/>
              <a:gd name="connsiteX73" fmla="*/ 2984500 w 3327400"/>
              <a:gd name="connsiteY73"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52400 w 3327400"/>
              <a:gd name="connsiteY15" fmla="*/ 40101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927100 w 3327400"/>
              <a:gd name="connsiteY38" fmla="*/ 2420315 h 2534615"/>
              <a:gd name="connsiteX39" fmla="*/ 882650 w 3327400"/>
              <a:gd name="connsiteY39" fmla="*/ 2356815 h 2534615"/>
              <a:gd name="connsiteX40" fmla="*/ 1149350 w 3327400"/>
              <a:gd name="connsiteY40" fmla="*/ 2217115 h 2534615"/>
              <a:gd name="connsiteX41" fmla="*/ 1454150 w 3327400"/>
              <a:gd name="connsiteY41" fmla="*/ 2045665 h 2534615"/>
              <a:gd name="connsiteX42" fmla="*/ 1727200 w 3327400"/>
              <a:gd name="connsiteY42" fmla="*/ 1874215 h 2534615"/>
              <a:gd name="connsiteX43" fmla="*/ 1854200 w 3327400"/>
              <a:gd name="connsiteY43" fmla="*/ 1785315 h 2534615"/>
              <a:gd name="connsiteX44" fmla="*/ 1892300 w 3327400"/>
              <a:gd name="connsiteY44" fmla="*/ 1772615 h 2534615"/>
              <a:gd name="connsiteX45" fmla="*/ 1930400 w 3327400"/>
              <a:gd name="connsiteY45" fmla="*/ 1747215 h 2534615"/>
              <a:gd name="connsiteX46" fmla="*/ 1943100 w 3327400"/>
              <a:gd name="connsiteY46" fmla="*/ 1709115 h 2534615"/>
              <a:gd name="connsiteX47" fmla="*/ 2006600 w 3327400"/>
              <a:gd name="connsiteY47" fmla="*/ 1671015 h 2534615"/>
              <a:gd name="connsiteX48" fmla="*/ 2044700 w 3327400"/>
              <a:gd name="connsiteY48" fmla="*/ 1645615 h 2534615"/>
              <a:gd name="connsiteX49" fmla="*/ 2120900 w 3327400"/>
              <a:gd name="connsiteY49" fmla="*/ 1569415 h 2534615"/>
              <a:gd name="connsiteX50" fmla="*/ 2209800 w 3327400"/>
              <a:gd name="connsiteY50" fmla="*/ 1518615 h 2534615"/>
              <a:gd name="connsiteX51" fmla="*/ 2286000 w 3327400"/>
              <a:gd name="connsiteY51" fmla="*/ 1467815 h 2534615"/>
              <a:gd name="connsiteX52" fmla="*/ 2336800 w 3327400"/>
              <a:gd name="connsiteY52" fmla="*/ 1417015 h 2534615"/>
              <a:gd name="connsiteX53" fmla="*/ 2413000 w 3327400"/>
              <a:gd name="connsiteY53" fmla="*/ 1366215 h 2534615"/>
              <a:gd name="connsiteX54" fmla="*/ 2451100 w 3327400"/>
              <a:gd name="connsiteY54" fmla="*/ 1328115 h 2534615"/>
              <a:gd name="connsiteX55" fmla="*/ 2540000 w 3327400"/>
              <a:gd name="connsiteY55" fmla="*/ 1264615 h 2534615"/>
              <a:gd name="connsiteX56" fmla="*/ 2565400 w 3327400"/>
              <a:gd name="connsiteY56" fmla="*/ 1226515 h 2534615"/>
              <a:gd name="connsiteX57" fmla="*/ 2679700 w 3327400"/>
              <a:gd name="connsiteY57" fmla="*/ 1163015 h 2534615"/>
              <a:gd name="connsiteX58" fmla="*/ 2768600 w 3327400"/>
              <a:gd name="connsiteY58" fmla="*/ 1112215 h 2534615"/>
              <a:gd name="connsiteX59" fmla="*/ 2794000 w 3327400"/>
              <a:gd name="connsiteY59" fmla="*/ 1074115 h 2534615"/>
              <a:gd name="connsiteX60" fmla="*/ 2882900 w 3327400"/>
              <a:gd name="connsiteY60" fmla="*/ 1023315 h 2534615"/>
              <a:gd name="connsiteX61" fmla="*/ 2946400 w 3327400"/>
              <a:gd name="connsiteY61" fmla="*/ 972515 h 2534615"/>
              <a:gd name="connsiteX62" fmla="*/ 3035300 w 3327400"/>
              <a:gd name="connsiteY62" fmla="*/ 934415 h 2534615"/>
              <a:gd name="connsiteX63" fmla="*/ 3086100 w 3327400"/>
              <a:gd name="connsiteY63" fmla="*/ 909015 h 2534615"/>
              <a:gd name="connsiteX64" fmla="*/ 3162300 w 3327400"/>
              <a:gd name="connsiteY64" fmla="*/ 794715 h 2534615"/>
              <a:gd name="connsiteX65" fmla="*/ 3187700 w 3327400"/>
              <a:gd name="connsiteY65" fmla="*/ 489915 h 2534615"/>
              <a:gd name="connsiteX66" fmla="*/ 3263900 w 3327400"/>
              <a:gd name="connsiteY66" fmla="*/ 413715 h 2534615"/>
              <a:gd name="connsiteX67" fmla="*/ 3327400 w 3327400"/>
              <a:gd name="connsiteY67" fmla="*/ 337515 h 2534615"/>
              <a:gd name="connsiteX68" fmla="*/ 3314700 w 3327400"/>
              <a:gd name="connsiteY68" fmla="*/ 210515 h 2534615"/>
              <a:gd name="connsiteX69" fmla="*/ 3276600 w 3327400"/>
              <a:gd name="connsiteY69" fmla="*/ 185115 h 2534615"/>
              <a:gd name="connsiteX70" fmla="*/ 3149600 w 3327400"/>
              <a:gd name="connsiteY70" fmla="*/ 134315 h 2534615"/>
              <a:gd name="connsiteX71" fmla="*/ 2984500 w 3327400"/>
              <a:gd name="connsiteY71" fmla="*/ 108915 h 2534615"/>
              <a:gd name="connsiteX72" fmla="*/ 2984500 w 3327400"/>
              <a:gd name="connsiteY72"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927100 w 3327400"/>
              <a:gd name="connsiteY38" fmla="*/ 2420315 h 2534615"/>
              <a:gd name="connsiteX39" fmla="*/ 882650 w 3327400"/>
              <a:gd name="connsiteY39" fmla="*/ 2356815 h 2534615"/>
              <a:gd name="connsiteX40" fmla="*/ 1149350 w 3327400"/>
              <a:gd name="connsiteY40" fmla="*/ 2217115 h 2534615"/>
              <a:gd name="connsiteX41" fmla="*/ 1454150 w 3327400"/>
              <a:gd name="connsiteY41" fmla="*/ 2045665 h 2534615"/>
              <a:gd name="connsiteX42" fmla="*/ 1727200 w 3327400"/>
              <a:gd name="connsiteY42" fmla="*/ 1874215 h 2534615"/>
              <a:gd name="connsiteX43" fmla="*/ 1854200 w 3327400"/>
              <a:gd name="connsiteY43" fmla="*/ 1785315 h 2534615"/>
              <a:gd name="connsiteX44" fmla="*/ 1892300 w 3327400"/>
              <a:gd name="connsiteY44" fmla="*/ 1772615 h 2534615"/>
              <a:gd name="connsiteX45" fmla="*/ 1930400 w 3327400"/>
              <a:gd name="connsiteY45" fmla="*/ 1747215 h 2534615"/>
              <a:gd name="connsiteX46" fmla="*/ 1943100 w 3327400"/>
              <a:gd name="connsiteY46" fmla="*/ 1709115 h 2534615"/>
              <a:gd name="connsiteX47" fmla="*/ 2006600 w 3327400"/>
              <a:gd name="connsiteY47" fmla="*/ 1671015 h 2534615"/>
              <a:gd name="connsiteX48" fmla="*/ 2044700 w 3327400"/>
              <a:gd name="connsiteY48" fmla="*/ 1645615 h 2534615"/>
              <a:gd name="connsiteX49" fmla="*/ 2120900 w 3327400"/>
              <a:gd name="connsiteY49" fmla="*/ 1569415 h 2534615"/>
              <a:gd name="connsiteX50" fmla="*/ 2209800 w 3327400"/>
              <a:gd name="connsiteY50" fmla="*/ 1518615 h 2534615"/>
              <a:gd name="connsiteX51" fmla="*/ 2286000 w 3327400"/>
              <a:gd name="connsiteY51" fmla="*/ 1467815 h 2534615"/>
              <a:gd name="connsiteX52" fmla="*/ 2336800 w 3327400"/>
              <a:gd name="connsiteY52" fmla="*/ 1417015 h 2534615"/>
              <a:gd name="connsiteX53" fmla="*/ 2413000 w 3327400"/>
              <a:gd name="connsiteY53" fmla="*/ 1366215 h 2534615"/>
              <a:gd name="connsiteX54" fmla="*/ 2451100 w 3327400"/>
              <a:gd name="connsiteY54" fmla="*/ 1328115 h 2534615"/>
              <a:gd name="connsiteX55" fmla="*/ 2540000 w 3327400"/>
              <a:gd name="connsiteY55" fmla="*/ 1264615 h 2534615"/>
              <a:gd name="connsiteX56" fmla="*/ 2565400 w 3327400"/>
              <a:gd name="connsiteY56" fmla="*/ 1226515 h 2534615"/>
              <a:gd name="connsiteX57" fmla="*/ 2679700 w 3327400"/>
              <a:gd name="connsiteY57" fmla="*/ 1163015 h 2534615"/>
              <a:gd name="connsiteX58" fmla="*/ 2768600 w 3327400"/>
              <a:gd name="connsiteY58" fmla="*/ 1112215 h 2534615"/>
              <a:gd name="connsiteX59" fmla="*/ 2794000 w 3327400"/>
              <a:gd name="connsiteY59" fmla="*/ 1074115 h 2534615"/>
              <a:gd name="connsiteX60" fmla="*/ 2882900 w 3327400"/>
              <a:gd name="connsiteY60" fmla="*/ 1023315 h 2534615"/>
              <a:gd name="connsiteX61" fmla="*/ 2946400 w 3327400"/>
              <a:gd name="connsiteY61" fmla="*/ 972515 h 2534615"/>
              <a:gd name="connsiteX62" fmla="*/ 3035300 w 3327400"/>
              <a:gd name="connsiteY62" fmla="*/ 934415 h 2534615"/>
              <a:gd name="connsiteX63" fmla="*/ 3086100 w 3327400"/>
              <a:gd name="connsiteY63" fmla="*/ 909015 h 2534615"/>
              <a:gd name="connsiteX64" fmla="*/ 3162300 w 3327400"/>
              <a:gd name="connsiteY64" fmla="*/ 794715 h 2534615"/>
              <a:gd name="connsiteX65" fmla="*/ 3187700 w 3327400"/>
              <a:gd name="connsiteY65" fmla="*/ 489915 h 2534615"/>
              <a:gd name="connsiteX66" fmla="*/ 3263900 w 3327400"/>
              <a:gd name="connsiteY66" fmla="*/ 413715 h 2534615"/>
              <a:gd name="connsiteX67" fmla="*/ 3327400 w 3327400"/>
              <a:gd name="connsiteY67" fmla="*/ 337515 h 2534615"/>
              <a:gd name="connsiteX68" fmla="*/ 3314700 w 3327400"/>
              <a:gd name="connsiteY68" fmla="*/ 210515 h 2534615"/>
              <a:gd name="connsiteX69" fmla="*/ 3276600 w 3327400"/>
              <a:gd name="connsiteY69" fmla="*/ 185115 h 2534615"/>
              <a:gd name="connsiteX70" fmla="*/ 3149600 w 3327400"/>
              <a:gd name="connsiteY70" fmla="*/ 134315 h 2534615"/>
              <a:gd name="connsiteX71" fmla="*/ 2984500 w 3327400"/>
              <a:gd name="connsiteY71" fmla="*/ 108915 h 2534615"/>
              <a:gd name="connsiteX72" fmla="*/ 2984500 w 3327400"/>
              <a:gd name="connsiteY72"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12800 w 3327400"/>
              <a:gd name="connsiteY37" fmla="*/ 2458415 h 2534615"/>
              <a:gd name="connsiteX38" fmla="*/ 882650 w 3327400"/>
              <a:gd name="connsiteY38" fmla="*/ 2356815 h 2534615"/>
              <a:gd name="connsiteX39" fmla="*/ 1149350 w 3327400"/>
              <a:gd name="connsiteY39" fmla="*/ 2217115 h 2534615"/>
              <a:gd name="connsiteX40" fmla="*/ 1454150 w 3327400"/>
              <a:gd name="connsiteY40" fmla="*/ 2045665 h 2534615"/>
              <a:gd name="connsiteX41" fmla="*/ 1727200 w 3327400"/>
              <a:gd name="connsiteY41" fmla="*/ 1874215 h 2534615"/>
              <a:gd name="connsiteX42" fmla="*/ 1854200 w 3327400"/>
              <a:gd name="connsiteY42" fmla="*/ 1785315 h 2534615"/>
              <a:gd name="connsiteX43" fmla="*/ 1892300 w 3327400"/>
              <a:gd name="connsiteY43" fmla="*/ 1772615 h 2534615"/>
              <a:gd name="connsiteX44" fmla="*/ 1930400 w 3327400"/>
              <a:gd name="connsiteY44" fmla="*/ 1747215 h 2534615"/>
              <a:gd name="connsiteX45" fmla="*/ 1943100 w 3327400"/>
              <a:gd name="connsiteY45" fmla="*/ 1709115 h 2534615"/>
              <a:gd name="connsiteX46" fmla="*/ 2006600 w 3327400"/>
              <a:gd name="connsiteY46" fmla="*/ 1671015 h 2534615"/>
              <a:gd name="connsiteX47" fmla="*/ 2044700 w 3327400"/>
              <a:gd name="connsiteY47" fmla="*/ 1645615 h 2534615"/>
              <a:gd name="connsiteX48" fmla="*/ 2120900 w 3327400"/>
              <a:gd name="connsiteY48" fmla="*/ 1569415 h 2534615"/>
              <a:gd name="connsiteX49" fmla="*/ 2209800 w 3327400"/>
              <a:gd name="connsiteY49" fmla="*/ 1518615 h 2534615"/>
              <a:gd name="connsiteX50" fmla="*/ 2286000 w 3327400"/>
              <a:gd name="connsiteY50" fmla="*/ 1467815 h 2534615"/>
              <a:gd name="connsiteX51" fmla="*/ 2336800 w 3327400"/>
              <a:gd name="connsiteY51" fmla="*/ 1417015 h 2534615"/>
              <a:gd name="connsiteX52" fmla="*/ 2413000 w 3327400"/>
              <a:gd name="connsiteY52" fmla="*/ 1366215 h 2534615"/>
              <a:gd name="connsiteX53" fmla="*/ 2451100 w 3327400"/>
              <a:gd name="connsiteY53" fmla="*/ 1328115 h 2534615"/>
              <a:gd name="connsiteX54" fmla="*/ 2540000 w 3327400"/>
              <a:gd name="connsiteY54" fmla="*/ 1264615 h 2534615"/>
              <a:gd name="connsiteX55" fmla="*/ 2565400 w 3327400"/>
              <a:gd name="connsiteY55" fmla="*/ 1226515 h 2534615"/>
              <a:gd name="connsiteX56" fmla="*/ 2679700 w 3327400"/>
              <a:gd name="connsiteY56" fmla="*/ 1163015 h 2534615"/>
              <a:gd name="connsiteX57" fmla="*/ 2768600 w 3327400"/>
              <a:gd name="connsiteY57" fmla="*/ 1112215 h 2534615"/>
              <a:gd name="connsiteX58" fmla="*/ 2794000 w 3327400"/>
              <a:gd name="connsiteY58" fmla="*/ 1074115 h 2534615"/>
              <a:gd name="connsiteX59" fmla="*/ 2882900 w 3327400"/>
              <a:gd name="connsiteY59" fmla="*/ 1023315 h 2534615"/>
              <a:gd name="connsiteX60" fmla="*/ 2946400 w 3327400"/>
              <a:gd name="connsiteY60" fmla="*/ 972515 h 2534615"/>
              <a:gd name="connsiteX61" fmla="*/ 3035300 w 3327400"/>
              <a:gd name="connsiteY61" fmla="*/ 934415 h 2534615"/>
              <a:gd name="connsiteX62" fmla="*/ 3086100 w 3327400"/>
              <a:gd name="connsiteY62" fmla="*/ 909015 h 2534615"/>
              <a:gd name="connsiteX63" fmla="*/ 3162300 w 3327400"/>
              <a:gd name="connsiteY63" fmla="*/ 794715 h 2534615"/>
              <a:gd name="connsiteX64" fmla="*/ 3187700 w 3327400"/>
              <a:gd name="connsiteY64" fmla="*/ 489915 h 2534615"/>
              <a:gd name="connsiteX65" fmla="*/ 3263900 w 3327400"/>
              <a:gd name="connsiteY65" fmla="*/ 413715 h 2534615"/>
              <a:gd name="connsiteX66" fmla="*/ 3327400 w 3327400"/>
              <a:gd name="connsiteY66" fmla="*/ 337515 h 2534615"/>
              <a:gd name="connsiteX67" fmla="*/ 3314700 w 3327400"/>
              <a:gd name="connsiteY67" fmla="*/ 210515 h 2534615"/>
              <a:gd name="connsiteX68" fmla="*/ 3276600 w 3327400"/>
              <a:gd name="connsiteY68" fmla="*/ 185115 h 2534615"/>
              <a:gd name="connsiteX69" fmla="*/ 3149600 w 3327400"/>
              <a:gd name="connsiteY69" fmla="*/ 134315 h 2534615"/>
              <a:gd name="connsiteX70" fmla="*/ 2984500 w 3327400"/>
              <a:gd name="connsiteY70" fmla="*/ 108915 h 2534615"/>
              <a:gd name="connsiteX71" fmla="*/ 2984500 w 3327400"/>
              <a:gd name="connsiteY71"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62000 w 3327400"/>
              <a:gd name="connsiteY36" fmla="*/ 2471115 h 2534615"/>
              <a:gd name="connsiteX37" fmla="*/ 882650 w 3327400"/>
              <a:gd name="connsiteY37" fmla="*/ 2356815 h 2534615"/>
              <a:gd name="connsiteX38" fmla="*/ 1149350 w 3327400"/>
              <a:gd name="connsiteY38" fmla="*/ 2217115 h 2534615"/>
              <a:gd name="connsiteX39" fmla="*/ 1454150 w 3327400"/>
              <a:gd name="connsiteY39" fmla="*/ 2045665 h 2534615"/>
              <a:gd name="connsiteX40" fmla="*/ 1727200 w 3327400"/>
              <a:gd name="connsiteY40" fmla="*/ 1874215 h 2534615"/>
              <a:gd name="connsiteX41" fmla="*/ 1854200 w 3327400"/>
              <a:gd name="connsiteY41" fmla="*/ 1785315 h 2534615"/>
              <a:gd name="connsiteX42" fmla="*/ 1892300 w 3327400"/>
              <a:gd name="connsiteY42" fmla="*/ 1772615 h 2534615"/>
              <a:gd name="connsiteX43" fmla="*/ 1930400 w 3327400"/>
              <a:gd name="connsiteY43" fmla="*/ 1747215 h 2534615"/>
              <a:gd name="connsiteX44" fmla="*/ 1943100 w 3327400"/>
              <a:gd name="connsiteY44" fmla="*/ 1709115 h 2534615"/>
              <a:gd name="connsiteX45" fmla="*/ 2006600 w 3327400"/>
              <a:gd name="connsiteY45" fmla="*/ 1671015 h 2534615"/>
              <a:gd name="connsiteX46" fmla="*/ 2044700 w 3327400"/>
              <a:gd name="connsiteY46" fmla="*/ 1645615 h 2534615"/>
              <a:gd name="connsiteX47" fmla="*/ 2120900 w 3327400"/>
              <a:gd name="connsiteY47" fmla="*/ 1569415 h 2534615"/>
              <a:gd name="connsiteX48" fmla="*/ 2209800 w 3327400"/>
              <a:gd name="connsiteY48" fmla="*/ 1518615 h 2534615"/>
              <a:gd name="connsiteX49" fmla="*/ 2286000 w 3327400"/>
              <a:gd name="connsiteY49" fmla="*/ 1467815 h 2534615"/>
              <a:gd name="connsiteX50" fmla="*/ 2336800 w 3327400"/>
              <a:gd name="connsiteY50" fmla="*/ 1417015 h 2534615"/>
              <a:gd name="connsiteX51" fmla="*/ 2413000 w 3327400"/>
              <a:gd name="connsiteY51" fmla="*/ 1366215 h 2534615"/>
              <a:gd name="connsiteX52" fmla="*/ 2451100 w 3327400"/>
              <a:gd name="connsiteY52" fmla="*/ 1328115 h 2534615"/>
              <a:gd name="connsiteX53" fmla="*/ 2540000 w 3327400"/>
              <a:gd name="connsiteY53" fmla="*/ 1264615 h 2534615"/>
              <a:gd name="connsiteX54" fmla="*/ 2565400 w 3327400"/>
              <a:gd name="connsiteY54" fmla="*/ 1226515 h 2534615"/>
              <a:gd name="connsiteX55" fmla="*/ 2679700 w 3327400"/>
              <a:gd name="connsiteY55" fmla="*/ 1163015 h 2534615"/>
              <a:gd name="connsiteX56" fmla="*/ 2768600 w 3327400"/>
              <a:gd name="connsiteY56" fmla="*/ 1112215 h 2534615"/>
              <a:gd name="connsiteX57" fmla="*/ 2794000 w 3327400"/>
              <a:gd name="connsiteY57" fmla="*/ 1074115 h 2534615"/>
              <a:gd name="connsiteX58" fmla="*/ 2882900 w 3327400"/>
              <a:gd name="connsiteY58" fmla="*/ 1023315 h 2534615"/>
              <a:gd name="connsiteX59" fmla="*/ 2946400 w 3327400"/>
              <a:gd name="connsiteY59" fmla="*/ 972515 h 2534615"/>
              <a:gd name="connsiteX60" fmla="*/ 3035300 w 3327400"/>
              <a:gd name="connsiteY60" fmla="*/ 934415 h 2534615"/>
              <a:gd name="connsiteX61" fmla="*/ 3086100 w 3327400"/>
              <a:gd name="connsiteY61" fmla="*/ 909015 h 2534615"/>
              <a:gd name="connsiteX62" fmla="*/ 3162300 w 3327400"/>
              <a:gd name="connsiteY62" fmla="*/ 794715 h 2534615"/>
              <a:gd name="connsiteX63" fmla="*/ 3187700 w 3327400"/>
              <a:gd name="connsiteY63" fmla="*/ 489915 h 2534615"/>
              <a:gd name="connsiteX64" fmla="*/ 3263900 w 3327400"/>
              <a:gd name="connsiteY64" fmla="*/ 413715 h 2534615"/>
              <a:gd name="connsiteX65" fmla="*/ 3327400 w 3327400"/>
              <a:gd name="connsiteY65" fmla="*/ 337515 h 2534615"/>
              <a:gd name="connsiteX66" fmla="*/ 3314700 w 3327400"/>
              <a:gd name="connsiteY66" fmla="*/ 210515 h 2534615"/>
              <a:gd name="connsiteX67" fmla="*/ 3276600 w 3327400"/>
              <a:gd name="connsiteY67" fmla="*/ 185115 h 2534615"/>
              <a:gd name="connsiteX68" fmla="*/ 3149600 w 3327400"/>
              <a:gd name="connsiteY68" fmla="*/ 134315 h 2534615"/>
              <a:gd name="connsiteX69" fmla="*/ 2984500 w 3327400"/>
              <a:gd name="connsiteY69" fmla="*/ 108915 h 2534615"/>
              <a:gd name="connsiteX70" fmla="*/ 2984500 w 3327400"/>
              <a:gd name="connsiteY70"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711200 w 3327400"/>
              <a:gd name="connsiteY36" fmla="*/ 2445715 h 2534615"/>
              <a:gd name="connsiteX37" fmla="*/ 882650 w 3327400"/>
              <a:gd name="connsiteY37" fmla="*/ 2356815 h 2534615"/>
              <a:gd name="connsiteX38" fmla="*/ 1149350 w 3327400"/>
              <a:gd name="connsiteY38" fmla="*/ 2217115 h 2534615"/>
              <a:gd name="connsiteX39" fmla="*/ 1454150 w 3327400"/>
              <a:gd name="connsiteY39" fmla="*/ 2045665 h 2534615"/>
              <a:gd name="connsiteX40" fmla="*/ 1727200 w 3327400"/>
              <a:gd name="connsiteY40" fmla="*/ 1874215 h 2534615"/>
              <a:gd name="connsiteX41" fmla="*/ 1854200 w 3327400"/>
              <a:gd name="connsiteY41" fmla="*/ 1785315 h 2534615"/>
              <a:gd name="connsiteX42" fmla="*/ 1892300 w 3327400"/>
              <a:gd name="connsiteY42" fmla="*/ 1772615 h 2534615"/>
              <a:gd name="connsiteX43" fmla="*/ 1930400 w 3327400"/>
              <a:gd name="connsiteY43" fmla="*/ 1747215 h 2534615"/>
              <a:gd name="connsiteX44" fmla="*/ 1943100 w 3327400"/>
              <a:gd name="connsiteY44" fmla="*/ 1709115 h 2534615"/>
              <a:gd name="connsiteX45" fmla="*/ 2006600 w 3327400"/>
              <a:gd name="connsiteY45" fmla="*/ 1671015 h 2534615"/>
              <a:gd name="connsiteX46" fmla="*/ 2044700 w 3327400"/>
              <a:gd name="connsiteY46" fmla="*/ 1645615 h 2534615"/>
              <a:gd name="connsiteX47" fmla="*/ 2120900 w 3327400"/>
              <a:gd name="connsiteY47" fmla="*/ 1569415 h 2534615"/>
              <a:gd name="connsiteX48" fmla="*/ 2209800 w 3327400"/>
              <a:gd name="connsiteY48" fmla="*/ 1518615 h 2534615"/>
              <a:gd name="connsiteX49" fmla="*/ 2286000 w 3327400"/>
              <a:gd name="connsiteY49" fmla="*/ 1467815 h 2534615"/>
              <a:gd name="connsiteX50" fmla="*/ 2336800 w 3327400"/>
              <a:gd name="connsiteY50" fmla="*/ 1417015 h 2534615"/>
              <a:gd name="connsiteX51" fmla="*/ 2413000 w 3327400"/>
              <a:gd name="connsiteY51" fmla="*/ 1366215 h 2534615"/>
              <a:gd name="connsiteX52" fmla="*/ 2451100 w 3327400"/>
              <a:gd name="connsiteY52" fmla="*/ 1328115 h 2534615"/>
              <a:gd name="connsiteX53" fmla="*/ 2540000 w 3327400"/>
              <a:gd name="connsiteY53" fmla="*/ 1264615 h 2534615"/>
              <a:gd name="connsiteX54" fmla="*/ 2565400 w 3327400"/>
              <a:gd name="connsiteY54" fmla="*/ 1226515 h 2534615"/>
              <a:gd name="connsiteX55" fmla="*/ 2679700 w 3327400"/>
              <a:gd name="connsiteY55" fmla="*/ 1163015 h 2534615"/>
              <a:gd name="connsiteX56" fmla="*/ 2768600 w 3327400"/>
              <a:gd name="connsiteY56" fmla="*/ 1112215 h 2534615"/>
              <a:gd name="connsiteX57" fmla="*/ 2794000 w 3327400"/>
              <a:gd name="connsiteY57" fmla="*/ 1074115 h 2534615"/>
              <a:gd name="connsiteX58" fmla="*/ 2882900 w 3327400"/>
              <a:gd name="connsiteY58" fmla="*/ 1023315 h 2534615"/>
              <a:gd name="connsiteX59" fmla="*/ 2946400 w 3327400"/>
              <a:gd name="connsiteY59" fmla="*/ 972515 h 2534615"/>
              <a:gd name="connsiteX60" fmla="*/ 3035300 w 3327400"/>
              <a:gd name="connsiteY60" fmla="*/ 934415 h 2534615"/>
              <a:gd name="connsiteX61" fmla="*/ 3086100 w 3327400"/>
              <a:gd name="connsiteY61" fmla="*/ 909015 h 2534615"/>
              <a:gd name="connsiteX62" fmla="*/ 3162300 w 3327400"/>
              <a:gd name="connsiteY62" fmla="*/ 794715 h 2534615"/>
              <a:gd name="connsiteX63" fmla="*/ 3187700 w 3327400"/>
              <a:gd name="connsiteY63" fmla="*/ 489915 h 2534615"/>
              <a:gd name="connsiteX64" fmla="*/ 3263900 w 3327400"/>
              <a:gd name="connsiteY64" fmla="*/ 413715 h 2534615"/>
              <a:gd name="connsiteX65" fmla="*/ 3327400 w 3327400"/>
              <a:gd name="connsiteY65" fmla="*/ 337515 h 2534615"/>
              <a:gd name="connsiteX66" fmla="*/ 3314700 w 3327400"/>
              <a:gd name="connsiteY66" fmla="*/ 210515 h 2534615"/>
              <a:gd name="connsiteX67" fmla="*/ 3276600 w 3327400"/>
              <a:gd name="connsiteY67" fmla="*/ 185115 h 2534615"/>
              <a:gd name="connsiteX68" fmla="*/ 3149600 w 3327400"/>
              <a:gd name="connsiteY68" fmla="*/ 134315 h 2534615"/>
              <a:gd name="connsiteX69" fmla="*/ 2984500 w 3327400"/>
              <a:gd name="connsiteY69" fmla="*/ 108915 h 2534615"/>
              <a:gd name="connsiteX70" fmla="*/ 2984500 w 3327400"/>
              <a:gd name="connsiteY70" fmla="*/ 96215 h 2534615"/>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521915 h 2534615"/>
              <a:gd name="connsiteX35" fmla="*/ 660400 w 3327400"/>
              <a:gd name="connsiteY35" fmla="*/ 2496515 h 2534615"/>
              <a:gd name="connsiteX36" fmla="*/ 882650 w 3327400"/>
              <a:gd name="connsiteY36" fmla="*/ 2356815 h 2534615"/>
              <a:gd name="connsiteX37" fmla="*/ 1149350 w 3327400"/>
              <a:gd name="connsiteY37" fmla="*/ 2217115 h 2534615"/>
              <a:gd name="connsiteX38" fmla="*/ 1454150 w 3327400"/>
              <a:gd name="connsiteY38" fmla="*/ 2045665 h 2534615"/>
              <a:gd name="connsiteX39" fmla="*/ 1727200 w 3327400"/>
              <a:gd name="connsiteY39" fmla="*/ 1874215 h 2534615"/>
              <a:gd name="connsiteX40" fmla="*/ 1854200 w 3327400"/>
              <a:gd name="connsiteY40" fmla="*/ 1785315 h 2534615"/>
              <a:gd name="connsiteX41" fmla="*/ 1892300 w 3327400"/>
              <a:gd name="connsiteY41" fmla="*/ 1772615 h 2534615"/>
              <a:gd name="connsiteX42" fmla="*/ 1930400 w 3327400"/>
              <a:gd name="connsiteY42" fmla="*/ 1747215 h 2534615"/>
              <a:gd name="connsiteX43" fmla="*/ 1943100 w 3327400"/>
              <a:gd name="connsiteY43" fmla="*/ 1709115 h 2534615"/>
              <a:gd name="connsiteX44" fmla="*/ 2006600 w 3327400"/>
              <a:gd name="connsiteY44" fmla="*/ 1671015 h 2534615"/>
              <a:gd name="connsiteX45" fmla="*/ 2044700 w 3327400"/>
              <a:gd name="connsiteY45" fmla="*/ 1645615 h 2534615"/>
              <a:gd name="connsiteX46" fmla="*/ 2120900 w 3327400"/>
              <a:gd name="connsiteY46" fmla="*/ 1569415 h 2534615"/>
              <a:gd name="connsiteX47" fmla="*/ 2209800 w 3327400"/>
              <a:gd name="connsiteY47" fmla="*/ 1518615 h 2534615"/>
              <a:gd name="connsiteX48" fmla="*/ 2286000 w 3327400"/>
              <a:gd name="connsiteY48" fmla="*/ 1467815 h 2534615"/>
              <a:gd name="connsiteX49" fmla="*/ 2336800 w 3327400"/>
              <a:gd name="connsiteY49" fmla="*/ 1417015 h 2534615"/>
              <a:gd name="connsiteX50" fmla="*/ 2413000 w 3327400"/>
              <a:gd name="connsiteY50" fmla="*/ 1366215 h 2534615"/>
              <a:gd name="connsiteX51" fmla="*/ 2451100 w 3327400"/>
              <a:gd name="connsiteY51" fmla="*/ 1328115 h 2534615"/>
              <a:gd name="connsiteX52" fmla="*/ 2540000 w 3327400"/>
              <a:gd name="connsiteY52" fmla="*/ 1264615 h 2534615"/>
              <a:gd name="connsiteX53" fmla="*/ 2565400 w 3327400"/>
              <a:gd name="connsiteY53" fmla="*/ 1226515 h 2534615"/>
              <a:gd name="connsiteX54" fmla="*/ 2679700 w 3327400"/>
              <a:gd name="connsiteY54" fmla="*/ 1163015 h 2534615"/>
              <a:gd name="connsiteX55" fmla="*/ 2768600 w 3327400"/>
              <a:gd name="connsiteY55" fmla="*/ 1112215 h 2534615"/>
              <a:gd name="connsiteX56" fmla="*/ 2794000 w 3327400"/>
              <a:gd name="connsiteY56" fmla="*/ 1074115 h 2534615"/>
              <a:gd name="connsiteX57" fmla="*/ 2882900 w 3327400"/>
              <a:gd name="connsiteY57" fmla="*/ 1023315 h 2534615"/>
              <a:gd name="connsiteX58" fmla="*/ 2946400 w 3327400"/>
              <a:gd name="connsiteY58" fmla="*/ 972515 h 2534615"/>
              <a:gd name="connsiteX59" fmla="*/ 3035300 w 3327400"/>
              <a:gd name="connsiteY59" fmla="*/ 934415 h 2534615"/>
              <a:gd name="connsiteX60" fmla="*/ 3086100 w 3327400"/>
              <a:gd name="connsiteY60" fmla="*/ 909015 h 2534615"/>
              <a:gd name="connsiteX61" fmla="*/ 3162300 w 3327400"/>
              <a:gd name="connsiteY61" fmla="*/ 794715 h 2534615"/>
              <a:gd name="connsiteX62" fmla="*/ 3187700 w 3327400"/>
              <a:gd name="connsiteY62" fmla="*/ 489915 h 2534615"/>
              <a:gd name="connsiteX63" fmla="*/ 3263900 w 3327400"/>
              <a:gd name="connsiteY63" fmla="*/ 413715 h 2534615"/>
              <a:gd name="connsiteX64" fmla="*/ 3327400 w 3327400"/>
              <a:gd name="connsiteY64" fmla="*/ 337515 h 2534615"/>
              <a:gd name="connsiteX65" fmla="*/ 3314700 w 3327400"/>
              <a:gd name="connsiteY65" fmla="*/ 210515 h 2534615"/>
              <a:gd name="connsiteX66" fmla="*/ 3276600 w 3327400"/>
              <a:gd name="connsiteY66" fmla="*/ 185115 h 2534615"/>
              <a:gd name="connsiteX67" fmla="*/ 3149600 w 3327400"/>
              <a:gd name="connsiteY67" fmla="*/ 134315 h 2534615"/>
              <a:gd name="connsiteX68" fmla="*/ 2984500 w 3327400"/>
              <a:gd name="connsiteY68" fmla="*/ 108915 h 2534615"/>
              <a:gd name="connsiteX69" fmla="*/ 2984500 w 3327400"/>
              <a:gd name="connsiteY69" fmla="*/ 96215 h 2534615"/>
              <a:gd name="connsiteX0" fmla="*/ 3060700 w 3327400"/>
              <a:gd name="connsiteY0" fmla="*/ 96215 h 2538021"/>
              <a:gd name="connsiteX1" fmla="*/ 3060700 w 3327400"/>
              <a:gd name="connsiteY1" fmla="*/ 96215 h 2538021"/>
              <a:gd name="connsiteX2" fmla="*/ 2247900 w 3327400"/>
              <a:gd name="connsiteY2" fmla="*/ 108915 h 2538021"/>
              <a:gd name="connsiteX3" fmla="*/ 2159000 w 3327400"/>
              <a:gd name="connsiteY3" fmla="*/ 159715 h 2538021"/>
              <a:gd name="connsiteX4" fmla="*/ 2108200 w 3327400"/>
              <a:gd name="connsiteY4" fmla="*/ 185115 h 2538021"/>
              <a:gd name="connsiteX5" fmla="*/ 2057400 w 3327400"/>
              <a:gd name="connsiteY5" fmla="*/ 197815 h 2538021"/>
              <a:gd name="connsiteX6" fmla="*/ 2019300 w 3327400"/>
              <a:gd name="connsiteY6" fmla="*/ 210515 h 2538021"/>
              <a:gd name="connsiteX7" fmla="*/ 1816100 w 3327400"/>
              <a:gd name="connsiteY7" fmla="*/ 153365 h 2538021"/>
              <a:gd name="connsiteX8" fmla="*/ 1593850 w 3327400"/>
              <a:gd name="connsiteY8" fmla="*/ 96215 h 2538021"/>
              <a:gd name="connsiteX9" fmla="*/ 1289050 w 3327400"/>
              <a:gd name="connsiteY9" fmla="*/ 39065 h 2538021"/>
              <a:gd name="connsiteX10" fmla="*/ 1035050 w 3327400"/>
              <a:gd name="connsiteY10" fmla="*/ 965 h 2538021"/>
              <a:gd name="connsiteX11" fmla="*/ 609600 w 3327400"/>
              <a:gd name="connsiteY11" fmla="*/ 20015 h 2538021"/>
              <a:gd name="connsiteX12" fmla="*/ 381000 w 3327400"/>
              <a:gd name="connsiteY12" fmla="*/ 108915 h 2538021"/>
              <a:gd name="connsiteX13" fmla="*/ 330200 w 3327400"/>
              <a:gd name="connsiteY13" fmla="*/ 147015 h 2538021"/>
              <a:gd name="connsiteX14" fmla="*/ 279400 w 3327400"/>
              <a:gd name="connsiteY14" fmla="*/ 197815 h 2538021"/>
              <a:gd name="connsiteX15" fmla="*/ 177800 w 3327400"/>
              <a:gd name="connsiteY15" fmla="*/ 420065 h 2538021"/>
              <a:gd name="connsiteX16" fmla="*/ 127000 w 3327400"/>
              <a:gd name="connsiteY16" fmla="*/ 604215 h 2538021"/>
              <a:gd name="connsiteX17" fmla="*/ 101600 w 3327400"/>
              <a:gd name="connsiteY17" fmla="*/ 680415 h 2538021"/>
              <a:gd name="connsiteX18" fmla="*/ 76200 w 3327400"/>
              <a:gd name="connsiteY18" fmla="*/ 985215 h 2538021"/>
              <a:gd name="connsiteX19" fmla="*/ 63500 w 3327400"/>
              <a:gd name="connsiteY19" fmla="*/ 1226515 h 2538021"/>
              <a:gd name="connsiteX20" fmla="*/ 50800 w 3327400"/>
              <a:gd name="connsiteY20" fmla="*/ 1328115 h 2538021"/>
              <a:gd name="connsiteX21" fmla="*/ 38100 w 3327400"/>
              <a:gd name="connsiteY21" fmla="*/ 1442415 h 2538021"/>
              <a:gd name="connsiteX22" fmla="*/ 25400 w 3327400"/>
              <a:gd name="connsiteY22" fmla="*/ 1658315 h 2538021"/>
              <a:gd name="connsiteX23" fmla="*/ 0 w 3327400"/>
              <a:gd name="connsiteY23" fmla="*/ 1886915 h 2538021"/>
              <a:gd name="connsiteX24" fmla="*/ 12700 w 3327400"/>
              <a:gd name="connsiteY24" fmla="*/ 1950415 h 2538021"/>
              <a:gd name="connsiteX25" fmla="*/ 38100 w 3327400"/>
              <a:gd name="connsiteY25" fmla="*/ 1988515 h 2538021"/>
              <a:gd name="connsiteX26" fmla="*/ 50800 w 3327400"/>
              <a:gd name="connsiteY26" fmla="*/ 2026615 h 2538021"/>
              <a:gd name="connsiteX27" fmla="*/ 76200 w 3327400"/>
              <a:gd name="connsiteY27" fmla="*/ 2077415 h 2538021"/>
              <a:gd name="connsiteX28" fmla="*/ 88900 w 3327400"/>
              <a:gd name="connsiteY28" fmla="*/ 2128215 h 2538021"/>
              <a:gd name="connsiteX29" fmla="*/ 114300 w 3327400"/>
              <a:gd name="connsiteY29" fmla="*/ 2204415 h 2538021"/>
              <a:gd name="connsiteX30" fmla="*/ 177800 w 3327400"/>
              <a:gd name="connsiteY30" fmla="*/ 2318715 h 2538021"/>
              <a:gd name="connsiteX31" fmla="*/ 215900 w 3327400"/>
              <a:gd name="connsiteY31" fmla="*/ 2369515 h 2538021"/>
              <a:gd name="connsiteX32" fmla="*/ 292100 w 3327400"/>
              <a:gd name="connsiteY32" fmla="*/ 2471115 h 2538021"/>
              <a:gd name="connsiteX33" fmla="*/ 533400 w 3327400"/>
              <a:gd name="connsiteY33" fmla="*/ 2534615 h 2538021"/>
              <a:gd name="connsiteX34" fmla="*/ 622300 w 3327400"/>
              <a:gd name="connsiteY34" fmla="*/ 2521915 h 2538021"/>
              <a:gd name="connsiteX35" fmla="*/ 882650 w 3327400"/>
              <a:gd name="connsiteY35" fmla="*/ 2356815 h 2538021"/>
              <a:gd name="connsiteX36" fmla="*/ 1149350 w 3327400"/>
              <a:gd name="connsiteY36" fmla="*/ 2217115 h 2538021"/>
              <a:gd name="connsiteX37" fmla="*/ 1454150 w 3327400"/>
              <a:gd name="connsiteY37" fmla="*/ 2045665 h 2538021"/>
              <a:gd name="connsiteX38" fmla="*/ 1727200 w 3327400"/>
              <a:gd name="connsiteY38" fmla="*/ 1874215 h 2538021"/>
              <a:gd name="connsiteX39" fmla="*/ 1854200 w 3327400"/>
              <a:gd name="connsiteY39" fmla="*/ 1785315 h 2538021"/>
              <a:gd name="connsiteX40" fmla="*/ 1892300 w 3327400"/>
              <a:gd name="connsiteY40" fmla="*/ 1772615 h 2538021"/>
              <a:gd name="connsiteX41" fmla="*/ 1930400 w 3327400"/>
              <a:gd name="connsiteY41" fmla="*/ 1747215 h 2538021"/>
              <a:gd name="connsiteX42" fmla="*/ 1943100 w 3327400"/>
              <a:gd name="connsiteY42" fmla="*/ 1709115 h 2538021"/>
              <a:gd name="connsiteX43" fmla="*/ 2006600 w 3327400"/>
              <a:gd name="connsiteY43" fmla="*/ 1671015 h 2538021"/>
              <a:gd name="connsiteX44" fmla="*/ 2044700 w 3327400"/>
              <a:gd name="connsiteY44" fmla="*/ 1645615 h 2538021"/>
              <a:gd name="connsiteX45" fmla="*/ 2120900 w 3327400"/>
              <a:gd name="connsiteY45" fmla="*/ 1569415 h 2538021"/>
              <a:gd name="connsiteX46" fmla="*/ 2209800 w 3327400"/>
              <a:gd name="connsiteY46" fmla="*/ 1518615 h 2538021"/>
              <a:gd name="connsiteX47" fmla="*/ 2286000 w 3327400"/>
              <a:gd name="connsiteY47" fmla="*/ 1467815 h 2538021"/>
              <a:gd name="connsiteX48" fmla="*/ 2336800 w 3327400"/>
              <a:gd name="connsiteY48" fmla="*/ 1417015 h 2538021"/>
              <a:gd name="connsiteX49" fmla="*/ 2413000 w 3327400"/>
              <a:gd name="connsiteY49" fmla="*/ 1366215 h 2538021"/>
              <a:gd name="connsiteX50" fmla="*/ 2451100 w 3327400"/>
              <a:gd name="connsiteY50" fmla="*/ 1328115 h 2538021"/>
              <a:gd name="connsiteX51" fmla="*/ 2540000 w 3327400"/>
              <a:gd name="connsiteY51" fmla="*/ 1264615 h 2538021"/>
              <a:gd name="connsiteX52" fmla="*/ 2565400 w 3327400"/>
              <a:gd name="connsiteY52" fmla="*/ 1226515 h 2538021"/>
              <a:gd name="connsiteX53" fmla="*/ 2679700 w 3327400"/>
              <a:gd name="connsiteY53" fmla="*/ 1163015 h 2538021"/>
              <a:gd name="connsiteX54" fmla="*/ 2768600 w 3327400"/>
              <a:gd name="connsiteY54" fmla="*/ 1112215 h 2538021"/>
              <a:gd name="connsiteX55" fmla="*/ 2794000 w 3327400"/>
              <a:gd name="connsiteY55" fmla="*/ 1074115 h 2538021"/>
              <a:gd name="connsiteX56" fmla="*/ 2882900 w 3327400"/>
              <a:gd name="connsiteY56" fmla="*/ 1023315 h 2538021"/>
              <a:gd name="connsiteX57" fmla="*/ 2946400 w 3327400"/>
              <a:gd name="connsiteY57" fmla="*/ 972515 h 2538021"/>
              <a:gd name="connsiteX58" fmla="*/ 3035300 w 3327400"/>
              <a:gd name="connsiteY58" fmla="*/ 934415 h 2538021"/>
              <a:gd name="connsiteX59" fmla="*/ 3086100 w 3327400"/>
              <a:gd name="connsiteY59" fmla="*/ 909015 h 2538021"/>
              <a:gd name="connsiteX60" fmla="*/ 3162300 w 3327400"/>
              <a:gd name="connsiteY60" fmla="*/ 794715 h 2538021"/>
              <a:gd name="connsiteX61" fmla="*/ 3187700 w 3327400"/>
              <a:gd name="connsiteY61" fmla="*/ 489915 h 2538021"/>
              <a:gd name="connsiteX62" fmla="*/ 3263900 w 3327400"/>
              <a:gd name="connsiteY62" fmla="*/ 413715 h 2538021"/>
              <a:gd name="connsiteX63" fmla="*/ 3327400 w 3327400"/>
              <a:gd name="connsiteY63" fmla="*/ 337515 h 2538021"/>
              <a:gd name="connsiteX64" fmla="*/ 3314700 w 3327400"/>
              <a:gd name="connsiteY64" fmla="*/ 210515 h 2538021"/>
              <a:gd name="connsiteX65" fmla="*/ 3276600 w 3327400"/>
              <a:gd name="connsiteY65" fmla="*/ 185115 h 2538021"/>
              <a:gd name="connsiteX66" fmla="*/ 3149600 w 3327400"/>
              <a:gd name="connsiteY66" fmla="*/ 134315 h 2538021"/>
              <a:gd name="connsiteX67" fmla="*/ 2984500 w 3327400"/>
              <a:gd name="connsiteY67" fmla="*/ 108915 h 2538021"/>
              <a:gd name="connsiteX68" fmla="*/ 2984500 w 3327400"/>
              <a:gd name="connsiteY68" fmla="*/ 96215 h 2538021"/>
              <a:gd name="connsiteX0" fmla="*/ 3060700 w 3327400"/>
              <a:gd name="connsiteY0" fmla="*/ 96215 h 2534615"/>
              <a:gd name="connsiteX1" fmla="*/ 3060700 w 3327400"/>
              <a:gd name="connsiteY1" fmla="*/ 96215 h 2534615"/>
              <a:gd name="connsiteX2" fmla="*/ 2247900 w 3327400"/>
              <a:gd name="connsiteY2" fmla="*/ 108915 h 2534615"/>
              <a:gd name="connsiteX3" fmla="*/ 2159000 w 3327400"/>
              <a:gd name="connsiteY3" fmla="*/ 159715 h 2534615"/>
              <a:gd name="connsiteX4" fmla="*/ 2108200 w 3327400"/>
              <a:gd name="connsiteY4" fmla="*/ 185115 h 2534615"/>
              <a:gd name="connsiteX5" fmla="*/ 2057400 w 3327400"/>
              <a:gd name="connsiteY5" fmla="*/ 197815 h 2534615"/>
              <a:gd name="connsiteX6" fmla="*/ 2019300 w 3327400"/>
              <a:gd name="connsiteY6" fmla="*/ 210515 h 2534615"/>
              <a:gd name="connsiteX7" fmla="*/ 1816100 w 3327400"/>
              <a:gd name="connsiteY7" fmla="*/ 153365 h 2534615"/>
              <a:gd name="connsiteX8" fmla="*/ 1593850 w 3327400"/>
              <a:gd name="connsiteY8" fmla="*/ 96215 h 2534615"/>
              <a:gd name="connsiteX9" fmla="*/ 1289050 w 3327400"/>
              <a:gd name="connsiteY9" fmla="*/ 39065 h 2534615"/>
              <a:gd name="connsiteX10" fmla="*/ 1035050 w 3327400"/>
              <a:gd name="connsiteY10" fmla="*/ 965 h 2534615"/>
              <a:gd name="connsiteX11" fmla="*/ 609600 w 3327400"/>
              <a:gd name="connsiteY11" fmla="*/ 20015 h 2534615"/>
              <a:gd name="connsiteX12" fmla="*/ 381000 w 3327400"/>
              <a:gd name="connsiteY12" fmla="*/ 108915 h 2534615"/>
              <a:gd name="connsiteX13" fmla="*/ 330200 w 3327400"/>
              <a:gd name="connsiteY13" fmla="*/ 147015 h 2534615"/>
              <a:gd name="connsiteX14" fmla="*/ 279400 w 3327400"/>
              <a:gd name="connsiteY14" fmla="*/ 197815 h 2534615"/>
              <a:gd name="connsiteX15" fmla="*/ 177800 w 3327400"/>
              <a:gd name="connsiteY15" fmla="*/ 420065 h 2534615"/>
              <a:gd name="connsiteX16" fmla="*/ 127000 w 3327400"/>
              <a:gd name="connsiteY16" fmla="*/ 604215 h 2534615"/>
              <a:gd name="connsiteX17" fmla="*/ 101600 w 3327400"/>
              <a:gd name="connsiteY17" fmla="*/ 680415 h 2534615"/>
              <a:gd name="connsiteX18" fmla="*/ 76200 w 3327400"/>
              <a:gd name="connsiteY18" fmla="*/ 985215 h 2534615"/>
              <a:gd name="connsiteX19" fmla="*/ 63500 w 3327400"/>
              <a:gd name="connsiteY19" fmla="*/ 1226515 h 2534615"/>
              <a:gd name="connsiteX20" fmla="*/ 50800 w 3327400"/>
              <a:gd name="connsiteY20" fmla="*/ 1328115 h 2534615"/>
              <a:gd name="connsiteX21" fmla="*/ 38100 w 3327400"/>
              <a:gd name="connsiteY21" fmla="*/ 1442415 h 2534615"/>
              <a:gd name="connsiteX22" fmla="*/ 25400 w 3327400"/>
              <a:gd name="connsiteY22" fmla="*/ 1658315 h 2534615"/>
              <a:gd name="connsiteX23" fmla="*/ 0 w 3327400"/>
              <a:gd name="connsiteY23" fmla="*/ 1886915 h 2534615"/>
              <a:gd name="connsiteX24" fmla="*/ 12700 w 3327400"/>
              <a:gd name="connsiteY24" fmla="*/ 1950415 h 2534615"/>
              <a:gd name="connsiteX25" fmla="*/ 38100 w 3327400"/>
              <a:gd name="connsiteY25" fmla="*/ 1988515 h 2534615"/>
              <a:gd name="connsiteX26" fmla="*/ 50800 w 3327400"/>
              <a:gd name="connsiteY26" fmla="*/ 2026615 h 2534615"/>
              <a:gd name="connsiteX27" fmla="*/ 76200 w 3327400"/>
              <a:gd name="connsiteY27" fmla="*/ 2077415 h 2534615"/>
              <a:gd name="connsiteX28" fmla="*/ 88900 w 3327400"/>
              <a:gd name="connsiteY28" fmla="*/ 2128215 h 2534615"/>
              <a:gd name="connsiteX29" fmla="*/ 114300 w 3327400"/>
              <a:gd name="connsiteY29" fmla="*/ 2204415 h 2534615"/>
              <a:gd name="connsiteX30" fmla="*/ 177800 w 3327400"/>
              <a:gd name="connsiteY30" fmla="*/ 2318715 h 2534615"/>
              <a:gd name="connsiteX31" fmla="*/ 215900 w 3327400"/>
              <a:gd name="connsiteY31" fmla="*/ 2369515 h 2534615"/>
              <a:gd name="connsiteX32" fmla="*/ 292100 w 3327400"/>
              <a:gd name="connsiteY32" fmla="*/ 2471115 h 2534615"/>
              <a:gd name="connsiteX33" fmla="*/ 533400 w 3327400"/>
              <a:gd name="connsiteY33" fmla="*/ 2534615 h 2534615"/>
              <a:gd name="connsiteX34" fmla="*/ 622300 w 3327400"/>
              <a:gd name="connsiteY34" fmla="*/ 2477465 h 2534615"/>
              <a:gd name="connsiteX35" fmla="*/ 882650 w 3327400"/>
              <a:gd name="connsiteY35" fmla="*/ 2356815 h 2534615"/>
              <a:gd name="connsiteX36" fmla="*/ 1149350 w 3327400"/>
              <a:gd name="connsiteY36" fmla="*/ 2217115 h 2534615"/>
              <a:gd name="connsiteX37" fmla="*/ 1454150 w 3327400"/>
              <a:gd name="connsiteY37" fmla="*/ 2045665 h 2534615"/>
              <a:gd name="connsiteX38" fmla="*/ 1727200 w 3327400"/>
              <a:gd name="connsiteY38" fmla="*/ 1874215 h 2534615"/>
              <a:gd name="connsiteX39" fmla="*/ 1854200 w 3327400"/>
              <a:gd name="connsiteY39" fmla="*/ 1785315 h 2534615"/>
              <a:gd name="connsiteX40" fmla="*/ 1892300 w 3327400"/>
              <a:gd name="connsiteY40" fmla="*/ 1772615 h 2534615"/>
              <a:gd name="connsiteX41" fmla="*/ 1930400 w 3327400"/>
              <a:gd name="connsiteY41" fmla="*/ 1747215 h 2534615"/>
              <a:gd name="connsiteX42" fmla="*/ 1943100 w 3327400"/>
              <a:gd name="connsiteY42" fmla="*/ 1709115 h 2534615"/>
              <a:gd name="connsiteX43" fmla="*/ 2006600 w 3327400"/>
              <a:gd name="connsiteY43" fmla="*/ 1671015 h 2534615"/>
              <a:gd name="connsiteX44" fmla="*/ 2044700 w 3327400"/>
              <a:gd name="connsiteY44" fmla="*/ 1645615 h 2534615"/>
              <a:gd name="connsiteX45" fmla="*/ 2120900 w 3327400"/>
              <a:gd name="connsiteY45" fmla="*/ 1569415 h 2534615"/>
              <a:gd name="connsiteX46" fmla="*/ 2209800 w 3327400"/>
              <a:gd name="connsiteY46" fmla="*/ 1518615 h 2534615"/>
              <a:gd name="connsiteX47" fmla="*/ 2286000 w 3327400"/>
              <a:gd name="connsiteY47" fmla="*/ 1467815 h 2534615"/>
              <a:gd name="connsiteX48" fmla="*/ 2336800 w 3327400"/>
              <a:gd name="connsiteY48" fmla="*/ 1417015 h 2534615"/>
              <a:gd name="connsiteX49" fmla="*/ 2413000 w 3327400"/>
              <a:gd name="connsiteY49" fmla="*/ 1366215 h 2534615"/>
              <a:gd name="connsiteX50" fmla="*/ 2451100 w 3327400"/>
              <a:gd name="connsiteY50" fmla="*/ 1328115 h 2534615"/>
              <a:gd name="connsiteX51" fmla="*/ 2540000 w 3327400"/>
              <a:gd name="connsiteY51" fmla="*/ 1264615 h 2534615"/>
              <a:gd name="connsiteX52" fmla="*/ 2565400 w 3327400"/>
              <a:gd name="connsiteY52" fmla="*/ 1226515 h 2534615"/>
              <a:gd name="connsiteX53" fmla="*/ 2679700 w 3327400"/>
              <a:gd name="connsiteY53" fmla="*/ 1163015 h 2534615"/>
              <a:gd name="connsiteX54" fmla="*/ 2768600 w 3327400"/>
              <a:gd name="connsiteY54" fmla="*/ 1112215 h 2534615"/>
              <a:gd name="connsiteX55" fmla="*/ 2794000 w 3327400"/>
              <a:gd name="connsiteY55" fmla="*/ 1074115 h 2534615"/>
              <a:gd name="connsiteX56" fmla="*/ 2882900 w 3327400"/>
              <a:gd name="connsiteY56" fmla="*/ 1023315 h 2534615"/>
              <a:gd name="connsiteX57" fmla="*/ 2946400 w 3327400"/>
              <a:gd name="connsiteY57" fmla="*/ 972515 h 2534615"/>
              <a:gd name="connsiteX58" fmla="*/ 3035300 w 3327400"/>
              <a:gd name="connsiteY58" fmla="*/ 934415 h 2534615"/>
              <a:gd name="connsiteX59" fmla="*/ 3086100 w 3327400"/>
              <a:gd name="connsiteY59" fmla="*/ 909015 h 2534615"/>
              <a:gd name="connsiteX60" fmla="*/ 3162300 w 3327400"/>
              <a:gd name="connsiteY60" fmla="*/ 794715 h 2534615"/>
              <a:gd name="connsiteX61" fmla="*/ 3187700 w 3327400"/>
              <a:gd name="connsiteY61" fmla="*/ 489915 h 2534615"/>
              <a:gd name="connsiteX62" fmla="*/ 3263900 w 3327400"/>
              <a:gd name="connsiteY62" fmla="*/ 413715 h 2534615"/>
              <a:gd name="connsiteX63" fmla="*/ 3327400 w 3327400"/>
              <a:gd name="connsiteY63" fmla="*/ 337515 h 2534615"/>
              <a:gd name="connsiteX64" fmla="*/ 3314700 w 3327400"/>
              <a:gd name="connsiteY64" fmla="*/ 210515 h 2534615"/>
              <a:gd name="connsiteX65" fmla="*/ 3276600 w 3327400"/>
              <a:gd name="connsiteY65" fmla="*/ 185115 h 2534615"/>
              <a:gd name="connsiteX66" fmla="*/ 3149600 w 3327400"/>
              <a:gd name="connsiteY66" fmla="*/ 134315 h 2534615"/>
              <a:gd name="connsiteX67" fmla="*/ 2984500 w 3327400"/>
              <a:gd name="connsiteY67" fmla="*/ 108915 h 2534615"/>
              <a:gd name="connsiteX68" fmla="*/ 2984500 w 3327400"/>
              <a:gd name="connsiteY68" fmla="*/ 96215 h 2534615"/>
              <a:gd name="connsiteX0" fmla="*/ 3060700 w 3327400"/>
              <a:gd name="connsiteY0" fmla="*/ 96215 h 2515565"/>
              <a:gd name="connsiteX1" fmla="*/ 3060700 w 3327400"/>
              <a:gd name="connsiteY1" fmla="*/ 96215 h 2515565"/>
              <a:gd name="connsiteX2" fmla="*/ 2247900 w 3327400"/>
              <a:gd name="connsiteY2" fmla="*/ 108915 h 2515565"/>
              <a:gd name="connsiteX3" fmla="*/ 2159000 w 3327400"/>
              <a:gd name="connsiteY3" fmla="*/ 159715 h 2515565"/>
              <a:gd name="connsiteX4" fmla="*/ 2108200 w 3327400"/>
              <a:gd name="connsiteY4" fmla="*/ 185115 h 2515565"/>
              <a:gd name="connsiteX5" fmla="*/ 2057400 w 3327400"/>
              <a:gd name="connsiteY5" fmla="*/ 197815 h 2515565"/>
              <a:gd name="connsiteX6" fmla="*/ 2019300 w 3327400"/>
              <a:gd name="connsiteY6" fmla="*/ 210515 h 2515565"/>
              <a:gd name="connsiteX7" fmla="*/ 1816100 w 3327400"/>
              <a:gd name="connsiteY7" fmla="*/ 153365 h 2515565"/>
              <a:gd name="connsiteX8" fmla="*/ 1593850 w 3327400"/>
              <a:gd name="connsiteY8" fmla="*/ 96215 h 2515565"/>
              <a:gd name="connsiteX9" fmla="*/ 1289050 w 3327400"/>
              <a:gd name="connsiteY9" fmla="*/ 39065 h 2515565"/>
              <a:gd name="connsiteX10" fmla="*/ 1035050 w 3327400"/>
              <a:gd name="connsiteY10" fmla="*/ 965 h 2515565"/>
              <a:gd name="connsiteX11" fmla="*/ 609600 w 3327400"/>
              <a:gd name="connsiteY11" fmla="*/ 20015 h 2515565"/>
              <a:gd name="connsiteX12" fmla="*/ 381000 w 3327400"/>
              <a:gd name="connsiteY12" fmla="*/ 108915 h 2515565"/>
              <a:gd name="connsiteX13" fmla="*/ 330200 w 3327400"/>
              <a:gd name="connsiteY13" fmla="*/ 147015 h 2515565"/>
              <a:gd name="connsiteX14" fmla="*/ 279400 w 3327400"/>
              <a:gd name="connsiteY14" fmla="*/ 197815 h 2515565"/>
              <a:gd name="connsiteX15" fmla="*/ 177800 w 3327400"/>
              <a:gd name="connsiteY15" fmla="*/ 420065 h 2515565"/>
              <a:gd name="connsiteX16" fmla="*/ 127000 w 3327400"/>
              <a:gd name="connsiteY16" fmla="*/ 604215 h 2515565"/>
              <a:gd name="connsiteX17" fmla="*/ 101600 w 3327400"/>
              <a:gd name="connsiteY17" fmla="*/ 680415 h 2515565"/>
              <a:gd name="connsiteX18" fmla="*/ 76200 w 3327400"/>
              <a:gd name="connsiteY18" fmla="*/ 985215 h 2515565"/>
              <a:gd name="connsiteX19" fmla="*/ 63500 w 3327400"/>
              <a:gd name="connsiteY19" fmla="*/ 1226515 h 2515565"/>
              <a:gd name="connsiteX20" fmla="*/ 50800 w 3327400"/>
              <a:gd name="connsiteY20" fmla="*/ 1328115 h 2515565"/>
              <a:gd name="connsiteX21" fmla="*/ 38100 w 3327400"/>
              <a:gd name="connsiteY21" fmla="*/ 1442415 h 2515565"/>
              <a:gd name="connsiteX22" fmla="*/ 25400 w 3327400"/>
              <a:gd name="connsiteY22" fmla="*/ 1658315 h 2515565"/>
              <a:gd name="connsiteX23" fmla="*/ 0 w 3327400"/>
              <a:gd name="connsiteY23" fmla="*/ 1886915 h 2515565"/>
              <a:gd name="connsiteX24" fmla="*/ 12700 w 3327400"/>
              <a:gd name="connsiteY24" fmla="*/ 1950415 h 2515565"/>
              <a:gd name="connsiteX25" fmla="*/ 38100 w 3327400"/>
              <a:gd name="connsiteY25" fmla="*/ 1988515 h 2515565"/>
              <a:gd name="connsiteX26" fmla="*/ 50800 w 3327400"/>
              <a:gd name="connsiteY26" fmla="*/ 2026615 h 2515565"/>
              <a:gd name="connsiteX27" fmla="*/ 76200 w 3327400"/>
              <a:gd name="connsiteY27" fmla="*/ 2077415 h 2515565"/>
              <a:gd name="connsiteX28" fmla="*/ 88900 w 3327400"/>
              <a:gd name="connsiteY28" fmla="*/ 2128215 h 2515565"/>
              <a:gd name="connsiteX29" fmla="*/ 114300 w 3327400"/>
              <a:gd name="connsiteY29" fmla="*/ 2204415 h 2515565"/>
              <a:gd name="connsiteX30" fmla="*/ 177800 w 3327400"/>
              <a:gd name="connsiteY30" fmla="*/ 2318715 h 2515565"/>
              <a:gd name="connsiteX31" fmla="*/ 215900 w 3327400"/>
              <a:gd name="connsiteY31" fmla="*/ 2369515 h 2515565"/>
              <a:gd name="connsiteX32" fmla="*/ 292100 w 3327400"/>
              <a:gd name="connsiteY32" fmla="*/ 2471115 h 2515565"/>
              <a:gd name="connsiteX33" fmla="*/ 469900 w 3327400"/>
              <a:gd name="connsiteY33" fmla="*/ 2515565 h 2515565"/>
              <a:gd name="connsiteX34" fmla="*/ 622300 w 3327400"/>
              <a:gd name="connsiteY34" fmla="*/ 2477465 h 2515565"/>
              <a:gd name="connsiteX35" fmla="*/ 882650 w 3327400"/>
              <a:gd name="connsiteY35" fmla="*/ 2356815 h 2515565"/>
              <a:gd name="connsiteX36" fmla="*/ 1149350 w 3327400"/>
              <a:gd name="connsiteY36" fmla="*/ 2217115 h 2515565"/>
              <a:gd name="connsiteX37" fmla="*/ 1454150 w 3327400"/>
              <a:gd name="connsiteY37" fmla="*/ 2045665 h 2515565"/>
              <a:gd name="connsiteX38" fmla="*/ 1727200 w 3327400"/>
              <a:gd name="connsiteY38" fmla="*/ 1874215 h 2515565"/>
              <a:gd name="connsiteX39" fmla="*/ 1854200 w 3327400"/>
              <a:gd name="connsiteY39" fmla="*/ 1785315 h 2515565"/>
              <a:gd name="connsiteX40" fmla="*/ 1892300 w 3327400"/>
              <a:gd name="connsiteY40" fmla="*/ 1772615 h 2515565"/>
              <a:gd name="connsiteX41" fmla="*/ 1930400 w 3327400"/>
              <a:gd name="connsiteY41" fmla="*/ 1747215 h 2515565"/>
              <a:gd name="connsiteX42" fmla="*/ 1943100 w 3327400"/>
              <a:gd name="connsiteY42" fmla="*/ 1709115 h 2515565"/>
              <a:gd name="connsiteX43" fmla="*/ 2006600 w 3327400"/>
              <a:gd name="connsiteY43" fmla="*/ 1671015 h 2515565"/>
              <a:gd name="connsiteX44" fmla="*/ 2044700 w 3327400"/>
              <a:gd name="connsiteY44" fmla="*/ 1645615 h 2515565"/>
              <a:gd name="connsiteX45" fmla="*/ 2120900 w 3327400"/>
              <a:gd name="connsiteY45" fmla="*/ 1569415 h 2515565"/>
              <a:gd name="connsiteX46" fmla="*/ 2209800 w 3327400"/>
              <a:gd name="connsiteY46" fmla="*/ 1518615 h 2515565"/>
              <a:gd name="connsiteX47" fmla="*/ 2286000 w 3327400"/>
              <a:gd name="connsiteY47" fmla="*/ 1467815 h 2515565"/>
              <a:gd name="connsiteX48" fmla="*/ 2336800 w 3327400"/>
              <a:gd name="connsiteY48" fmla="*/ 1417015 h 2515565"/>
              <a:gd name="connsiteX49" fmla="*/ 2413000 w 3327400"/>
              <a:gd name="connsiteY49" fmla="*/ 1366215 h 2515565"/>
              <a:gd name="connsiteX50" fmla="*/ 2451100 w 3327400"/>
              <a:gd name="connsiteY50" fmla="*/ 1328115 h 2515565"/>
              <a:gd name="connsiteX51" fmla="*/ 2540000 w 3327400"/>
              <a:gd name="connsiteY51" fmla="*/ 1264615 h 2515565"/>
              <a:gd name="connsiteX52" fmla="*/ 2565400 w 3327400"/>
              <a:gd name="connsiteY52" fmla="*/ 1226515 h 2515565"/>
              <a:gd name="connsiteX53" fmla="*/ 2679700 w 3327400"/>
              <a:gd name="connsiteY53" fmla="*/ 1163015 h 2515565"/>
              <a:gd name="connsiteX54" fmla="*/ 2768600 w 3327400"/>
              <a:gd name="connsiteY54" fmla="*/ 1112215 h 2515565"/>
              <a:gd name="connsiteX55" fmla="*/ 2794000 w 3327400"/>
              <a:gd name="connsiteY55" fmla="*/ 1074115 h 2515565"/>
              <a:gd name="connsiteX56" fmla="*/ 2882900 w 3327400"/>
              <a:gd name="connsiteY56" fmla="*/ 1023315 h 2515565"/>
              <a:gd name="connsiteX57" fmla="*/ 2946400 w 3327400"/>
              <a:gd name="connsiteY57" fmla="*/ 972515 h 2515565"/>
              <a:gd name="connsiteX58" fmla="*/ 3035300 w 3327400"/>
              <a:gd name="connsiteY58" fmla="*/ 934415 h 2515565"/>
              <a:gd name="connsiteX59" fmla="*/ 3086100 w 3327400"/>
              <a:gd name="connsiteY59" fmla="*/ 909015 h 2515565"/>
              <a:gd name="connsiteX60" fmla="*/ 3162300 w 3327400"/>
              <a:gd name="connsiteY60" fmla="*/ 794715 h 2515565"/>
              <a:gd name="connsiteX61" fmla="*/ 3187700 w 3327400"/>
              <a:gd name="connsiteY61" fmla="*/ 489915 h 2515565"/>
              <a:gd name="connsiteX62" fmla="*/ 3263900 w 3327400"/>
              <a:gd name="connsiteY62" fmla="*/ 413715 h 2515565"/>
              <a:gd name="connsiteX63" fmla="*/ 3327400 w 3327400"/>
              <a:gd name="connsiteY63" fmla="*/ 337515 h 2515565"/>
              <a:gd name="connsiteX64" fmla="*/ 3314700 w 3327400"/>
              <a:gd name="connsiteY64" fmla="*/ 210515 h 2515565"/>
              <a:gd name="connsiteX65" fmla="*/ 3276600 w 3327400"/>
              <a:gd name="connsiteY65" fmla="*/ 185115 h 2515565"/>
              <a:gd name="connsiteX66" fmla="*/ 3149600 w 3327400"/>
              <a:gd name="connsiteY66" fmla="*/ 134315 h 2515565"/>
              <a:gd name="connsiteX67" fmla="*/ 2984500 w 3327400"/>
              <a:gd name="connsiteY67" fmla="*/ 108915 h 2515565"/>
              <a:gd name="connsiteX68" fmla="*/ 2984500 w 3327400"/>
              <a:gd name="connsiteY68" fmla="*/ 96215 h 2515565"/>
              <a:gd name="connsiteX0" fmla="*/ 3048277 w 3314977"/>
              <a:gd name="connsiteY0" fmla="*/ 96215 h 2515565"/>
              <a:gd name="connsiteX1" fmla="*/ 3048277 w 3314977"/>
              <a:gd name="connsiteY1" fmla="*/ 96215 h 2515565"/>
              <a:gd name="connsiteX2" fmla="*/ 2235477 w 3314977"/>
              <a:gd name="connsiteY2" fmla="*/ 108915 h 2515565"/>
              <a:gd name="connsiteX3" fmla="*/ 2146577 w 3314977"/>
              <a:gd name="connsiteY3" fmla="*/ 159715 h 2515565"/>
              <a:gd name="connsiteX4" fmla="*/ 2095777 w 3314977"/>
              <a:gd name="connsiteY4" fmla="*/ 185115 h 2515565"/>
              <a:gd name="connsiteX5" fmla="*/ 2044977 w 3314977"/>
              <a:gd name="connsiteY5" fmla="*/ 197815 h 2515565"/>
              <a:gd name="connsiteX6" fmla="*/ 2006877 w 3314977"/>
              <a:gd name="connsiteY6" fmla="*/ 210515 h 2515565"/>
              <a:gd name="connsiteX7" fmla="*/ 1803677 w 3314977"/>
              <a:gd name="connsiteY7" fmla="*/ 153365 h 2515565"/>
              <a:gd name="connsiteX8" fmla="*/ 1581427 w 3314977"/>
              <a:gd name="connsiteY8" fmla="*/ 96215 h 2515565"/>
              <a:gd name="connsiteX9" fmla="*/ 1276627 w 3314977"/>
              <a:gd name="connsiteY9" fmla="*/ 39065 h 2515565"/>
              <a:gd name="connsiteX10" fmla="*/ 1022627 w 3314977"/>
              <a:gd name="connsiteY10" fmla="*/ 965 h 2515565"/>
              <a:gd name="connsiteX11" fmla="*/ 597177 w 3314977"/>
              <a:gd name="connsiteY11" fmla="*/ 20015 h 2515565"/>
              <a:gd name="connsiteX12" fmla="*/ 368577 w 3314977"/>
              <a:gd name="connsiteY12" fmla="*/ 108915 h 2515565"/>
              <a:gd name="connsiteX13" fmla="*/ 317777 w 3314977"/>
              <a:gd name="connsiteY13" fmla="*/ 147015 h 2515565"/>
              <a:gd name="connsiteX14" fmla="*/ 266977 w 3314977"/>
              <a:gd name="connsiteY14" fmla="*/ 197815 h 2515565"/>
              <a:gd name="connsiteX15" fmla="*/ 165377 w 3314977"/>
              <a:gd name="connsiteY15" fmla="*/ 420065 h 2515565"/>
              <a:gd name="connsiteX16" fmla="*/ 114577 w 3314977"/>
              <a:gd name="connsiteY16" fmla="*/ 604215 h 2515565"/>
              <a:gd name="connsiteX17" fmla="*/ 89177 w 3314977"/>
              <a:gd name="connsiteY17" fmla="*/ 680415 h 2515565"/>
              <a:gd name="connsiteX18" fmla="*/ 63777 w 3314977"/>
              <a:gd name="connsiteY18" fmla="*/ 985215 h 2515565"/>
              <a:gd name="connsiteX19" fmla="*/ 51077 w 3314977"/>
              <a:gd name="connsiteY19" fmla="*/ 1226515 h 2515565"/>
              <a:gd name="connsiteX20" fmla="*/ 38377 w 3314977"/>
              <a:gd name="connsiteY20" fmla="*/ 1328115 h 2515565"/>
              <a:gd name="connsiteX21" fmla="*/ 25677 w 3314977"/>
              <a:gd name="connsiteY21" fmla="*/ 1442415 h 2515565"/>
              <a:gd name="connsiteX22" fmla="*/ 12977 w 3314977"/>
              <a:gd name="connsiteY22" fmla="*/ 1658315 h 2515565"/>
              <a:gd name="connsiteX23" fmla="*/ 277 w 3314977"/>
              <a:gd name="connsiteY23" fmla="*/ 1950415 h 2515565"/>
              <a:gd name="connsiteX24" fmla="*/ 25677 w 3314977"/>
              <a:gd name="connsiteY24" fmla="*/ 1988515 h 2515565"/>
              <a:gd name="connsiteX25" fmla="*/ 38377 w 3314977"/>
              <a:gd name="connsiteY25" fmla="*/ 2026615 h 2515565"/>
              <a:gd name="connsiteX26" fmla="*/ 63777 w 3314977"/>
              <a:gd name="connsiteY26" fmla="*/ 2077415 h 2515565"/>
              <a:gd name="connsiteX27" fmla="*/ 76477 w 3314977"/>
              <a:gd name="connsiteY27" fmla="*/ 2128215 h 2515565"/>
              <a:gd name="connsiteX28" fmla="*/ 101877 w 3314977"/>
              <a:gd name="connsiteY28" fmla="*/ 2204415 h 2515565"/>
              <a:gd name="connsiteX29" fmla="*/ 165377 w 3314977"/>
              <a:gd name="connsiteY29" fmla="*/ 2318715 h 2515565"/>
              <a:gd name="connsiteX30" fmla="*/ 203477 w 3314977"/>
              <a:gd name="connsiteY30" fmla="*/ 2369515 h 2515565"/>
              <a:gd name="connsiteX31" fmla="*/ 279677 w 3314977"/>
              <a:gd name="connsiteY31" fmla="*/ 2471115 h 2515565"/>
              <a:gd name="connsiteX32" fmla="*/ 457477 w 3314977"/>
              <a:gd name="connsiteY32" fmla="*/ 2515565 h 2515565"/>
              <a:gd name="connsiteX33" fmla="*/ 609877 w 3314977"/>
              <a:gd name="connsiteY33" fmla="*/ 2477465 h 2515565"/>
              <a:gd name="connsiteX34" fmla="*/ 870227 w 3314977"/>
              <a:gd name="connsiteY34" fmla="*/ 2356815 h 2515565"/>
              <a:gd name="connsiteX35" fmla="*/ 1136927 w 3314977"/>
              <a:gd name="connsiteY35" fmla="*/ 2217115 h 2515565"/>
              <a:gd name="connsiteX36" fmla="*/ 1441727 w 3314977"/>
              <a:gd name="connsiteY36" fmla="*/ 2045665 h 2515565"/>
              <a:gd name="connsiteX37" fmla="*/ 1714777 w 3314977"/>
              <a:gd name="connsiteY37" fmla="*/ 1874215 h 2515565"/>
              <a:gd name="connsiteX38" fmla="*/ 1841777 w 3314977"/>
              <a:gd name="connsiteY38" fmla="*/ 1785315 h 2515565"/>
              <a:gd name="connsiteX39" fmla="*/ 1879877 w 3314977"/>
              <a:gd name="connsiteY39" fmla="*/ 1772615 h 2515565"/>
              <a:gd name="connsiteX40" fmla="*/ 1917977 w 3314977"/>
              <a:gd name="connsiteY40" fmla="*/ 1747215 h 2515565"/>
              <a:gd name="connsiteX41" fmla="*/ 1930677 w 3314977"/>
              <a:gd name="connsiteY41" fmla="*/ 1709115 h 2515565"/>
              <a:gd name="connsiteX42" fmla="*/ 1994177 w 3314977"/>
              <a:gd name="connsiteY42" fmla="*/ 1671015 h 2515565"/>
              <a:gd name="connsiteX43" fmla="*/ 2032277 w 3314977"/>
              <a:gd name="connsiteY43" fmla="*/ 1645615 h 2515565"/>
              <a:gd name="connsiteX44" fmla="*/ 2108477 w 3314977"/>
              <a:gd name="connsiteY44" fmla="*/ 1569415 h 2515565"/>
              <a:gd name="connsiteX45" fmla="*/ 2197377 w 3314977"/>
              <a:gd name="connsiteY45" fmla="*/ 1518615 h 2515565"/>
              <a:gd name="connsiteX46" fmla="*/ 2273577 w 3314977"/>
              <a:gd name="connsiteY46" fmla="*/ 1467815 h 2515565"/>
              <a:gd name="connsiteX47" fmla="*/ 2324377 w 3314977"/>
              <a:gd name="connsiteY47" fmla="*/ 1417015 h 2515565"/>
              <a:gd name="connsiteX48" fmla="*/ 2400577 w 3314977"/>
              <a:gd name="connsiteY48" fmla="*/ 1366215 h 2515565"/>
              <a:gd name="connsiteX49" fmla="*/ 2438677 w 3314977"/>
              <a:gd name="connsiteY49" fmla="*/ 1328115 h 2515565"/>
              <a:gd name="connsiteX50" fmla="*/ 2527577 w 3314977"/>
              <a:gd name="connsiteY50" fmla="*/ 1264615 h 2515565"/>
              <a:gd name="connsiteX51" fmla="*/ 2552977 w 3314977"/>
              <a:gd name="connsiteY51" fmla="*/ 1226515 h 2515565"/>
              <a:gd name="connsiteX52" fmla="*/ 2667277 w 3314977"/>
              <a:gd name="connsiteY52" fmla="*/ 1163015 h 2515565"/>
              <a:gd name="connsiteX53" fmla="*/ 2756177 w 3314977"/>
              <a:gd name="connsiteY53" fmla="*/ 1112215 h 2515565"/>
              <a:gd name="connsiteX54" fmla="*/ 2781577 w 3314977"/>
              <a:gd name="connsiteY54" fmla="*/ 1074115 h 2515565"/>
              <a:gd name="connsiteX55" fmla="*/ 2870477 w 3314977"/>
              <a:gd name="connsiteY55" fmla="*/ 1023315 h 2515565"/>
              <a:gd name="connsiteX56" fmla="*/ 2933977 w 3314977"/>
              <a:gd name="connsiteY56" fmla="*/ 972515 h 2515565"/>
              <a:gd name="connsiteX57" fmla="*/ 3022877 w 3314977"/>
              <a:gd name="connsiteY57" fmla="*/ 934415 h 2515565"/>
              <a:gd name="connsiteX58" fmla="*/ 3073677 w 3314977"/>
              <a:gd name="connsiteY58" fmla="*/ 909015 h 2515565"/>
              <a:gd name="connsiteX59" fmla="*/ 3149877 w 3314977"/>
              <a:gd name="connsiteY59" fmla="*/ 794715 h 2515565"/>
              <a:gd name="connsiteX60" fmla="*/ 3175277 w 3314977"/>
              <a:gd name="connsiteY60" fmla="*/ 489915 h 2515565"/>
              <a:gd name="connsiteX61" fmla="*/ 3251477 w 3314977"/>
              <a:gd name="connsiteY61" fmla="*/ 413715 h 2515565"/>
              <a:gd name="connsiteX62" fmla="*/ 3314977 w 3314977"/>
              <a:gd name="connsiteY62" fmla="*/ 337515 h 2515565"/>
              <a:gd name="connsiteX63" fmla="*/ 3302277 w 3314977"/>
              <a:gd name="connsiteY63" fmla="*/ 210515 h 2515565"/>
              <a:gd name="connsiteX64" fmla="*/ 3264177 w 3314977"/>
              <a:gd name="connsiteY64" fmla="*/ 185115 h 2515565"/>
              <a:gd name="connsiteX65" fmla="*/ 3137177 w 3314977"/>
              <a:gd name="connsiteY65" fmla="*/ 134315 h 2515565"/>
              <a:gd name="connsiteX66" fmla="*/ 2972077 w 3314977"/>
              <a:gd name="connsiteY66" fmla="*/ 108915 h 2515565"/>
              <a:gd name="connsiteX67" fmla="*/ 2972077 w 3314977"/>
              <a:gd name="connsiteY67" fmla="*/ 96215 h 2515565"/>
              <a:gd name="connsiteX0" fmla="*/ 3048851 w 3315551"/>
              <a:gd name="connsiteY0" fmla="*/ 96215 h 2515565"/>
              <a:gd name="connsiteX1" fmla="*/ 3048851 w 3315551"/>
              <a:gd name="connsiteY1" fmla="*/ 96215 h 2515565"/>
              <a:gd name="connsiteX2" fmla="*/ 2236051 w 3315551"/>
              <a:gd name="connsiteY2" fmla="*/ 108915 h 2515565"/>
              <a:gd name="connsiteX3" fmla="*/ 2147151 w 3315551"/>
              <a:gd name="connsiteY3" fmla="*/ 159715 h 2515565"/>
              <a:gd name="connsiteX4" fmla="*/ 2096351 w 3315551"/>
              <a:gd name="connsiteY4" fmla="*/ 185115 h 2515565"/>
              <a:gd name="connsiteX5" fmla="*/ 2045551 w 3315551"/>
              <a:gd name="connsiteY5" fmla="*/ 197815 h 2515565"/>
              <a:gd name="connsiteX6" fmla="*/ 2007451 w 3315551"/>
              <a:gd name="connsiteY6" fmla="*/ 210515 h 2515565"/>
              <a:gd name="connsiteX7" fmla="*/ 1804251 w 3315551"/>
              <a:gd name="connsiteY7" fmla="*/ 153365 h 2515565"/>
              <a:gd name="connsiteX8" fmla="*/ 1582001 w 3315551"/>
              <a:gd name="connsiteY8" fmla="*/ 96215 h 2515565"/>
              <a:gd name="connsiteX9" fmla="*/ 1277201 w 3315551"/>
              <a:gd name="connsiteY9" fmla="*/ 39065 h 2515565"/>
              <a:gd name="connsiteX10" fmla="*/ 1023201 w 3315551"/>
              <a:gd name="connsiteY10" fmla="*/ 965 h 2515565"/>
              <a:gd name="connsiteX11" fmla="*/ 597751 w 3315551"/>
              <a:gd name="connsiteY11" fmla="*/ 20015 h 2515565"/>
              <a:gd name="connsiteX12" fmla="*/ 369151 w 3315551"/>
              <a:gd name="connsiteY12" fmla="*/ 108915 h 2515565"/>
              <a:gd name="connsiteX13" fmla="*/ 318351 w 3315551"/>
              <a:gd name="connsiteY13" fmla="*/ 147015 h 2515565"/>
              <a:gd name="connsiteX14" fmla="*/ 267551 w 3315551"/>
              <a:gd name="connsiteY14" fmla="*/ 197815 h 2515565"/>
              <a:gd name="connsiteX15" fmla="*/ 165951 w 3315551"/>
              <a:gd name="connsiteY15" fmla="*/ 420065 h 2515565"/>
              <a:gd name="connsiteX16" fmla="*/ 115151 w 3315551"/>
              <a:gd name="connsiteY16" fmla="*/ 604215 h 2515565"/>
              <a:gd name="connsiteX17" fmla="*/ 89751 w 3315551"/>
              <a:gd name="connsiteY17" fmla="*/ 680415 h 2515565"/>
              <a:gd name="connsiteX18" fmla="*/ 64351 w 3315551"/>
              <a:gd name="connsiteY18" fmla="*/ 985215 h 2515565"/>
              <a:gd name="connsiteX19" fmla="*/ 51651 w 3315551"/>
              <a:gd name="connsiteY19" fmla="*/ 1226515 h 2515565"/>
              <a:gd name="connsiteX20" fmla="*/ 38951 w 3315551"/>
              <a:gd name="connsiteY20" fmla="*/ 1328115 h 2515565"/>
              <a:gd name="connsiteX21" fmla="*/ 26251 w 3315551"/>
              <a:gd name="connsiteY21" fmla="*/ 1442415 h 2515565"/>
              <a:gd name="connsiteX22" fmla="*/ 13551 w 3315551"/>
              <a:gd name="connsiteY22" fmla="*/ 1658315 h 2515565"/>
              <a:gd name="connsiteX23" fmla="*/ 851 w 3315551"/>
              <a:gd name="connsiteY23" fmla="*/ 1950415 h 2515565"/>
              <a:gd name="connsiteX24" fmla="*/ 38951 w 3315551"/>
              <a:gd name="connsiteY24" fmla="*/ 2026615 h 2515565"/>
              <a:gd name="connsiteX25" fmla="*/ 64351 w 3315551"/>
              <a:gd name="connsiteY25" fmla="*/ 2077415 h 2515565"/>
              <a:gd name="connsiteX26" fmla="*/ 77051 w 3315551"/>
              <a:gd name="connsiteY26" fmla="*/ 2128215 h 2515565"/>
              <a:gd name="connsiteX27" fmla="*/ 102451 w 3315551"/>
              <a:gd name="connsiteY27" fmla="*/ 2204415 h 2515565"/>
              <a:gd name="connsiteX28" fmla="*/ 165951 w 3315551"/>
              <a:gd name="connsiteY28" fmla="*/ 2318715 h 2515565"/>
              <a:gd name="connsiteX29" fmla="*/ 204051 w 3315551"/>
              <a:gd name="connsiteY29" fmla="*/ 2369515 h 2515565"/>
              <a:gd name="connsiteX30" fmla="*/ 280251 w 3315551"/>
              <a:gd name="connsiteY30" fmla="*/ 2471115 h 2515565"/>
              <a:gd name="connsiteX31" fmla="*/ 458051 w 3315551"/>
              <a:gd name="connsiteY31" fmla="*/ 2515565 h 2515565"/>
              <a:gd name="connsiteX32" fmla="*/ 610451 w 3315551"/>
              <a:gd name="connsiteY32" fmla="*/ 2477465 h 2515565"/>
              <a:gd name="connsiteX33" fmla="*/ 870801 w 3315551"/>
              <a:gd name="connsiteY33" fmla="*/ 2356815 h 2515565"/>
              <a:gd name="connsiteX34" fmla="*/ 1137501 w 3315551"/>
              <a:gd name="connsiteY34" fmla="*/ 2217115 h 2515565"/>
              <a:gd name="connsiteX35" fmla="*/ 1442301 w 3315551"/>
              <a:gd name="connsiteY35" fmla="*/ 2045665 h 2515565"/>
              <a:gd name="connsiteX36" fmla="*/ 1715351 w 3315551"/>
              <a:gd name="connsiteY36" fmla="*/ 1874215 h 2515565"/>
              <a:gd name="connsiteX37" fmla="*/ 1842351 w 3315551"/>
              <a:gd name="connsiteY37" fmla="*/ 1785315 h 2515565"/>
              <a:gd name="connsiteX38" fmla="*/ 1880451 w 3315551"/>
              <a:gd name="connsiteY38" fmla="*/ 1772615 h 2515565"/>
              <a:gd name="connsiteX39" fmla="*/ 1918551 w 3315551"/>
              <a:gd name="connsiteY39" fmla="*/ 1747215 h 2515565"/>
              <a:gd name="connsiteX40" fmla="*/ 1931251 w 3315551"/>
              <a:gd name="connsiteY40" fmla="*/ 1709115 h 2515565"/>
              <a:gd name="connsiteX41" fmla="*/ 1994751 w 3315551"/>
              <a:gd name="connsiteY41" fmla="*/ 1671015 h 2515565"/>
              <a:gd name="connsiteX42" fmla="*/ 2032851 w 3315551"/>
              <a:gd name="connsiteY42" fmla="*/ 1645615 h 2515565"/>
              <a:gd name="connsiteX43" fmla="*/ 2109051 w 3315551"/>
              <a:gd name="connsiteY43" fmla="*/ 1569415 h 2515565"/>
              <a:gd name="connsiteX44" fmla="*/ 2197951 w 3315551"/>
              <a:gd name="connsiteY44" fmla="*/ 1518615 h 2515565"/>
              <a:gd name="connsiteX45" fmla="*/ 2274151 w 3315551"/>
              <a:gd name="connsiteY45" fmla="*/ 1467815 h 2515565"/>
              <a:gd name="connsiteX46" fmla="*/ 2324951 w 3315551"/>
              <a:gd name="connsiteY46" fmla="*/ 1417015 h 2515565"/>
              <a:gd name="connsiteX47" fmla="*/ 2401151 w 3315551"/>
              <a:gd name="connsiteY47" fmla="*/ 1366215 h 2515565"/>
              <a:gd name="connsiteX48" fmla="*/ 2439251 w 3315551"/>
              <a:gd name="connsiteY48" fmla="*/ 1328115 h 2515565"/>
              <a:gd name="connsiteX49" fmla="*/ 2528151 w 3315551"/>
              <a:gd name="connsiteY49" fmla="*/ 1264615 h 2515565"/>
              <a:gd name="connsiteX50" fmla="*/ 2553551 w 3315551"/>
              <a:gd name="connsiteY50" fmla="*/ 1226515 h 2515565"/>
              <a:gd name="connsiteX51" fmla="*/ 2667851 w 3315551"/>
              <a:gd name="connsiteY51" fmla="*/ 1163015 h 2515565"/>
              <a:gd name="connsiteX52" fmla="*/ 2756751 w 3315551"/>
              <a:gd name="connsiteY52" fmla="*/ 1112215 h 2515565"/>
              <a:gd name="connsiteX53" fmla="*/ 2782151 w 3315551"/>
              <a:gd name="connsiteY53" fmla="*/ 1074115 h 2515565"/>
              <a:gd name="connsiteX54" fmla="*/ 2871051 w 3315551"/>
              <a:gd name="connsiteY54" fmla="*/ 1023315 h 2515565"/>
              <a:gd name="connsiteX55" fmla="*/ 2934551 w 3315551"/>
              <a:gd name="connsiteY55" fmla="*/ 972515 h 2515565"/>
              <a:gd name="connsiteX56" fmla="*/ 3023451 w 3315551"/>
              <a:gd name="connsiteY56" fmla="*/ 934415 h 2515565"/>
              <a:gd name="connsiteX57" fmla="*/ 3074251 w 3315551"/>
              <a:gd name="connsiteY57" fmla="*/ 909015 h 2515565"/>
              <a:gd name="connsiteX58" fmla="*/ 3150451 w 3315551"/>
              <a:gd name="connsiteY58" fmla="*/ 794715 h 2515565"/>
              <a:gd name="connsiteX59" fmla="*/ 3175851 w 3315551"/>
              <a:gd name="connsiteY59" fmla="*/ 489915 h 2515565"/>
              <a:gd name="connsiteX60" fmla="*/ 3252051 w 3315551"/>
              <a:gd name="connsiteY60" fmla="*/ 413715 h 2515565"/>
              <a:gd name="connsiteX61" fmla="*/ 3315551 w 3315551"/>
              <a:gd name="connsiteY61" fmla="*/ 337515 h 2515565"/>
              <a:gd name="connsiteX62" fmla="*/ 3302851 w 3315551"/>
              <a:gd name="connsiteY62" fmla="*/ 210515 h 2515565"/>
              <a:gd name="connsiteX63" fmla="*/ 3264751 w 3315551"/>
              <a:gd name="connsiteY63" fmla="*/ 185115 h 2515565"/>
              <a:gd name="connsiteX64" fmla="*/ 3137751 w 3315551"/>
              <a:gd name="connsiteY64" fmla="*/ 134315 h 2515565"/>
              <a:gd name="connsiteX65" fmla="*/ 2972651 w 3315551"/>
              <a:gd name="connsiteY65" fmla="*/ 108915 h 2515565"/>
              <a:gd name="connsiteX66" fmla="*/ 2972651 w 3315551"/>
              <a:gd name="connsiteY66" fmla="*/ 96215 h 2515565"/>
              <a:gd name="connsiteX0" fmla="*/ 3048851 w 3315551"/>
              <a:gd name="connsiteY0" fmla="*/ 96215 h 2515565"/>
              <a:gd name="connsiteX1" fmla="*/ 3048851 w 3315551"/>
              <a:gd name="connsiteY1" fmla="*/ 96215 h 2515565"/>
              <a:gd name="connsiteX2" fmla="*/ 2236051 w 3315551"/>
              <a:gd name="connsiteY2" fmla="*/ 108915 h 2515565"/>
              <a:gd name="connsiteX3" fmla="*/ 2147151 w 3315551"/>
              <a:gd name="connsiteY3" fmla="*/ 159715 h 2515565"/>
              <a:gd name="connsiteX4" fmla="*/ 2096351 w 3315551"/>
              <a:gd name="connsiteY4" fmla="*/ 185115 h 2515565"/>
              <a:gd name="connsiteX5" fmla="*/ 2045551 w 3315551"/>
              <a:gd name="connsiteY5" fmla="*/ 197815 h 2515565"/>
              <a:gd name="connsiteX6" fmla="*/ 2007451 w 3315551"/>
              <a:gd name="connsiteY6" fmla="*/ 210515 h 2515565"/>
              <a:gd name="connsiteX7" fmla="*/ 1804251 w 3315551"/>
              <a:gd name="connsiteY7" fmla="*/ 153365 h 2515565"/>
              <a:gd name="connsiteX8" fmla="*/ 1582001 w 3315551"/>
              <a:gd name="connsiteY8" fmla="*/ 96215 h 2515565"/>
              <a:gd name="connsiteX9" fmla="*/ 1277201 w 3315551"/>
              <a:gd name="connsiteY9" fmla="*/ 39065 h 2515565"/>
              <a:gd name="connsiteX10" fmla="*/ 1023201 w 3315551"/>
              <a:gd name="connsiteY10" fmla="*/ 965 h 2515565"/>
              <a:gd name="connsiteX11" fmla="*/ 597751 w 3315551"/>
              <a:gd name="connsiteY11" fmla="*/ 20015 h 2515565"/>
              <a:gd name="connsiteX12" fmla="*/ 369151 w 3315551"/>
              <a:gd name="connsiteY12" fmla="*/ 108915 h 2515565"/>
              <a:gd name="connsiteX13" fmla="*/ 318351 w 3315551"/>
              <a:gd name="connsiteY13" fmla="*/ 147015 h 2515565"/>
              <a:gd name="connsiteX14" fmla="*/ 267551 w 3315551"/>
              <a:gd name="connsiteY14" fmla="*/ 197815 h 2515565"/>
              <a:gd name="connsiteX15" fmla="*/ 165951 w 3315551"/>
              <a:gd name="connsiteY15" fmla="*/ 420065 h 2515565"/>
              <a:gd name="connsiteX16" fmla="*/ 115151 w 3315551"/>
              <a:gd name="connsiteY16" fmla="*/ 604215 h 2515565"/>
              <a:gd name="connsiteX17" fmla="*/ 89751 w 3315551"/>
              <a:gd name="connsiteY17" fmla="*/ 680415 h 2515565"/>
              <a:gd name="connsiteX18" fmla="*/ 64351 w 3315551"/>
              <a:gd name="connsiteY18" fmla="*/ 985215 h 2515565"/>
              <a:gd name="connsiteX19" fmla="*/ 51651 w 3315551"/>
              <a:gd name="connsiteY19" fmla="*/ 1226515 h 2515565"/>
              <a:gd name="connsiteX20" fmla="*/ 38951 w 3315551"/>
              <a:gd name="connsiteY20" fmla="*/ 1328115 h 2515565"/>
              <a:gd name="connsiteX21" fmla="*/ 26251 w 3315551"/>
              <a:gd name="connsiteY21" fmla="*/ 1442415 h 2515565"/>
              <a:gd name="connsiteX22" fmla="*/ 13551 w 3315551"/>
              <a:gd name="connsiteY22" fmla="*/ 1658315 h 2515565"/>
              <a:gd name="connsiteX23" fmla="*/ 851 w 3315551"/>
              <a:gd name="connsiteY23" fmla="*/ 1950415 h 2515565"/>
              <a:gd name="connsiteX24" fmla="*/ 38951 w 3315551"/>
              <a:gd name="connsiteY24" fmla="*/ 2026615 h 2515565"/>
              <a:gd name="connsiteX25" fmla="*/ 77051 w 3315551"/>
              <a:gd name="connsiteY25" fmla="*/ 2128215 h 2515565"/>
              <a:gd name="connsiteX26" fmla="*/ 102451 w 3315551"/>
              <a:gd name="connsiteY26" fmla="*/ 2204415 h 2515565"/>
              <a:gd name="connsiteX27" fmla="*/ 165951 w 3315551"/>
              <a:gd name="connsiteY27" fmla="*/ 2318715 h 2515565"/>
              <a:gd name="connsiteX28" fmla="*/ 204051 w 3315551"/>
              <a:gd name="connsiteY28" fmla="*/ 2369515 h 2515565"/>
              <a:gd name="connsiteX29" fmla="*/ 280251 w 3315551"/>
              <a:gd name="connsiteY29" fmla="*/ 2471115 h 2515565"/>
              <a:gd name="connsiteX30" fmla="*/ 458051 w 3315551"/>
              <a:gd name="connsiteY30" fmla="*/ 2515565 h 2515565"/>
              <a:gd name="connsiteX31" fmla="*/ 610451 w 3315551"/>
              <a:gd name="connsiteY31" fmla="*/ 2477465 h 2515565"/>
              <a:gd name="connsiteX32" fmla="*/ 870801 w 3315551"/>
              <a:gd name="connsiteY32" fmla="*/ 2356815 h 2515565"/>
              <a:gd name="connsiteX33" fmla="*/ 1137501 w 3315551"/>
              <a:gd name="connsiteY33" fmla="*/ 2217115 h 2515565"/>
              <a:gd name="connsiteX34" fmla="*/ 1442301 w 3315551"/>
              <a:gd name="connsiteY34" fmla="*/ 2045665 h 2515565"/>
              <a:gd name="connsiteX35" fmla="*/ 1715351 w 3315551"/>
              <a:gd name="connsiteY35" fmla="*/ 1874215 h 2515565"/>
              <a:gd name="connsiteX36" fmla="*/ 1842351 w 3315551"/>
              <a:gd name="connsiteY36" fmla="*/ 1785315 h 2515565"/>
              <a:gd name="connsiteX37" fmla="*/ 1880451 w 3315551"/>
              <a:gd name="connsiteY37" fmla="*/ 1772615 h 2515565"/>
              <a:gd name="connsiteX38" fmla="*/ 1918551 w 3315551"/>
              <a:gd name="connsiteY38" fmla="*/ 1747215 h 2515565"/>
              <a:gd name="connsiteX39" fmla="*/ 1931251 w 3315551"/>
              <a:gd name="connsiteY39" fmla="*/ 1709115 h 2515565"/>
              <a:gd name="connsiteX40" fmla="*/ 1994751 w 3315551"/>
              <a:gd name="connsiteY40" fmla="*/ 1671015 h 2515565"/>
              <a:gd name="connsiteX41" fmla="*/ 2032851 w 3315551"/>
              <a:gd name="connsiteY41" fmla="*/ 1645615 h 2515565"/>
              <a:gd name="connsiteX42" fmla="*/ 2109051 w 3315551"/>
              <a:gd name="connsiteY42" fmla="*/ 1569415 h 2515565"/>
              <a:gd name="connsiteX43" fmla="*/ 2197951 w 3315551"/>
              <a:gd name="connsiteY43" fmla="*/ 1518615 h 2515565"/>
              <a:gd name="connsiteX44" fmla="*/ 2274151 w 3315551"/>
              <a:gd name="connsiteY44" fmla="*/ 1467815 h 2515565"/>
              <a:gd name="connsiteX45" fmla="*/ 2324951 w 3315551"/>
              <a:gd name="connsiteY45" fmla="*/ 1417015 h 2515565"/>
              <a:gd name="connsiteX46" fmla="*/ 2401151 w 3315551"/>
              <a:gd name="connsiteY46" fmla="*/ 1366215 h 2515565"/>
              <a:gd name="connsiteX47" fmla="*/ 2439251 w 3315551"/>
              <a:gd name="connsiteY47" fmla="*/ 1328115 h 2515565"/>
              <a:gd name="connsiteX48" fmla="*/ 2528151 w 3315551"/>
              <a:gd name="connsiteY48" fmla="*/ 1264615 h 2515565"/>
              <a:gd name="connsiteX49" fmla="*/ 2553551 w 3315551"/>
              <a:gd name="connsiteY49" fmla="*/ 1226515 h 2515565"/>
              <a:gd name="connsiteX50" fmla="*/ 2667851 w 3315551"/>
              <a:gd name="connsiteY50" fmla="*/ 1163015 h 2515565"/>
              <a:gd name="connsiteX51" fmla="*/ 2756751 w 3315551"/>
              <a:gd name="connsiteY51" fmla="*/ 1112215 h 2515565"/>
              <a:gd name="connsiteX52" fmla="*/ 2782151 w 3315551"/>
              <a:gd name="connsiteY52" fmla="*/ 1074115 h 2515565"/>
              <a:gd name="connsiteX53" fmla="*/ 2871051 w 3315551"/>
              <a:gd name="connsiteY53" fmla="*/ 1023315 h 2515565"/>
              <a:gd name="connsiteX54" fmla="*/ 2934551 w 3315551"/>
              <a:gd name="connsiteY54" fmla="*/ 972515 h 2515565"/>
              <a:gd name="connsiteX55" fmla="*/ 3023451 w 3315551"/>
              <a:gd name="connsiteY55" fmla="*/ 934415 h 2515565"/>
              <a:gd name="connsiteX56" fmla="*/ 3074251 w 3315551"/>
              <a:gd name="connsiteY56" fmla="*/ 909015 h 2515565"/>
              <a:gd name="connsiteX57" fmla="*/ 3150451 w 3315551"/>
              <a:gd name="connsiteY57" fmla="*/ 794715 h 2515565"/>
              <a:gd name="connsiteX58" fmla="*/ 3175851 w 3315551"/>
              <a:gd name="connsiteY58" fmla="*/ 489915 h 2515565"/>
              <a:gd name="connsiteX59" fmla="*/ 3252051 w 3315551"/>
              <a:gd name="connsiteY59" fmla="*/ 413715 h 2515565"/>
              <a:gd name="connsiteX60" fmla="*/ 3315551 w 3315551"/>
              <a:gd name="connsiteY60" fmla="*/ 337515 h 2515565"/>
              <a:gd name="connsiteX61" fmla="*/ 3302851 w 3315551"/>
              <a:gd name="connsiteY61" fmla="*/ 210515 h 2515565"/>
              <a:gd name="connsiteX62" fmla="*/ 3264751 w 3315551"/>
              <a:gd name="connsiteY62" fmla="*/ 185115 h 2515565"/>
              <a:gd name="connsiteX63" fmla="*/ 3137751 w 3315551"/>
              <a:gd name="connsiteY63" fmla="*/ 134315 h 2515565"/>
              <a:gd name="connsiteX64" fmla="*/ 2972651 w 3315551"/>
              <a:gd name="connsiteY64" fmla="*/ 108915 h 2515565"/>
              <a:gd name="connsiteX65" fmla="*/ 2972651 w 3315551"/>
              <a:gd name="connsiteY65" fmla="*/ 96215 h 2515565"/>
              <a:gd name="connsiteX0" fmla="*/ 3051158 w 3317858"/>
              <a:gd name="connsiteY0" fmla="*/ 96215 h 2515565"/>
              <a:gd name="connsiteX1" fmla="*/ 3051158 w 3317858"/>
              <a:gd name="connsiteY1" fmla="*/ 96215 h 2515565"/>
              <a:gd name="connsiteX2" fmla="*/ 2238358 w 3317858"/>
              <a:gd name="connsiteY2" fmla="*/ 108915 h 2515565"/>
              <a:gd name="connsiteX3" fmla="*/ 2149458 w 3317858"/>
              <a:gd name="connsiteY3" fmla="*/ 159715 h 2515565"/>
              <a:gd name="connsiteX4" fmla="*/ 2098658 w 3317858"/>
              <a:gd name="connsiteY4" fmla="*/ 185115 h 2515565"/>
              <a:gd name="connsiteX5" fmla="*/ 2047858 w 3317858"/>
              <a:gd name="connsiteY5" fmla="*/ 197815 h 2515565"/>
              <a:gd name="connsiteX6" fmla="*/ 2009758 w 3317858"/>
              <a:gd name="connsiteY6" fmla="*/ 210515 h 2515565"/>
              <a:gd name="connsiteX7" fmla="*/ 1806558 w 3317858"/>
              <a:gd name="connsiteY7" fmla="*/ 153365 h 2515565"/>
              <a:gd name="connsiteX8" fmla="*/ 1584308 w 3317858"/>
              <a:gd name="connsiteY8" fmla="*/ 96215 h 2515565"/>
              <a:gd name="connsiteX9" fmla="*/ 1279508 w 3317858"/>
              <a:gd name="connsiteY9" fmla="*/ 39065 h 2515565"/>
              <a:gd name="connsiteX10" fmla="*/ 1025508 w 3317858"/>
              <a:gd name="connsiteY10" fmla="*/ 965 h 2515565"/>
              <a:gd name="connsiteX11" fmla="*/ 600058 w 3317858"/>
              <a:gd name="connsiteY11" fmla="*/ 20015 h 2515565"/>
              <a:gd name="connsiteX12" fmla="*/ 371458 w 3317858"/>
              <a:gd name="connsiteY12" fmla="*/ 108915 h 2515565"/>
              <a:gd name="connsiteX13" fmla="*/ 320658 w 3317858"/>
              <a:gd name="connsiteY13" fmla="*/ 147015 h 2515565"/>
              <a:gd name="connsiteX14" fmla="*/ 269858 w 3317858"/>
              <a:gd name="connsiteY14" fmla="*/ 197815 h 2515565"/>
              <a:gd name="connsiteX15" fmla="*/ 168258 w 3317858"/>
              <a:gd name="connsiteY15" fmla="*/ 420065 h 2515565"/>
              <a:gd name="connsiteX16" fmla="*/ 117458 w 3317858"/>
              <a:gd name="connsiteY16" fmla="*/ 604215 h 2515565"/>
              <a:gd name="connsiteX17" fmla="*/ 92058 w 3317858"/>
              <a:gd name="connsiteY17" fmla="*/ 680415 h 2515565"/>
              <a:gd name="connsiteX18" fmla="*/ 66658 w 3317858"/>
              <a:gd name="connsiteY18" fmla="*/ 985215 h 2515565"/>
              <a:gd name="connsiteX19" fmla="*/ 53958 w 3317858"/>
              <a:gd name="connsiteY19" fmla="*/ 1226515 h 2515565"/>
              <a:gd name="connsiteX20" fmla="*/ 41258 w 3317858"/>
              <a:gd name="connsiteY20" fmla="*/ 1328115 h 2515565"/>
              <a:gd name="connsiteX21" fmla="*/ 28558 w 3317858"/>
              <a:gd name="connsiteY21" fmla="*/ 1442415 h 2515565"/>
              <a:gd name="connsiteX22" fmla="*/ 15858 w 3317858"/>
              <a:gd name="connsiteY22" fmla="*/ 1658315 h 2515565"/>
              <a:gd name="connsiteX23" fmla="*/ 3158 w 3317858"/>
              <a:gd name="connsiteY23" fmla="*/ 1950415 h 2515565"/>
              <a:gd name="connsiteX24" fmla="*/ 79358 w 3317858"/>
              <a:gd name="connsiteY24" fmla="*/ 2128215 h 2515565"/>
              <a:gd name="connsiteX25" fmla="*/ 104758 w 3317858"/>
              <a:gd name="connsiteY25" fmla="*/ 2204415 h 2515565"/>
              <a:gd name="connsiteX26" fmla="*/ 168258 w 3317858"/>
              <a:gd name="connsiteY26" fmla="*/ 2318715 h 2515565"/>
              <a:gd name="connsiteX27" fmla="*/ 206358 w 3317858"/>
              <a:gd name="connsiteY27" fmla="*/ 2369515 h 2515565"/>
              <a:gd name="connsiteX28" fmla="*/ 282558 w 3317858"/>
              <a:gd name="connsiteY28" fmla="*/ 2471115 h 2515565"/>
              <a:gd name="connsiteX29" fmla="*/ 460358 w 3317858"/>
              <a:gd name="connsiteY29" fmla="*/ 2515565 h 2515565"/>
              <a:gd name="connsiteX30" fmla="*/ 612758 w 3317858"/>
              <a:gd name="connsiteY30" fmla="*/ 2477465 h 2515565"/>
              <a:gd name="connsiteX31" fmla="*/ 873108 w 3317858"/>
              <a:gd name="connsiteY31" fmla="*/ 2356815 h 2515565"/>
              <a:gd name="connsiteX32" fmla="*/ 1139808 w 3317858"/>
              <a:gd name="connsiteY32" fmla="*/ 2217115 h 2515565"/>
              <a:gd name="connsiteX33" fmla="*/ 1444608 w 3317858"/>
              <a:gd name="connsiteY33" fmla="*/ 2045665 h 2515565"/>
              <a:gd name="connsiteX34" fmla="*/ 1717658 w 3317858"/>
              <a:gd name="connsiteY34" fmla="*/ 1874215 h 2515565"/>
              <a:gd name="connsiteX35" fmla="*/ 1844658 w 3317858"/>
              <a:gd name="connsiteY35" fmla="*/ 1785315 h 2515565"/>
              <a:gd name="connsiteX36" fmla="*/ 1882758 w 3317858"/>
              <a:gd name="connsiteY36" fmla="*/ 1772615 h 2515565"/>
              <a:gd name="connsiteX37" fmla="*/ 1920858 w 3317858"/>
              <a:gd name="connsiteY37" fmla="*/ 1747215 h 2515565"/>
              <a:gd name="connsiteX38" fmla="*/ 1933558 w 3317858"/>
              <a:gd name="connsiteY38" fmla="*/ 1709115 h 2515565"/>
              <a:gd name="connsiteX39" fmla="*/ 1997058 w 3317858"/>
              <a:gd name="connsiteY39" fmla="*/ 1671015 h 2515565"/>
              <a:gd name="connsiteX40" fmla="*/ 2035158 w 3317858"/>
              <a:gd name="connsiteY40" fmla="*/ 1645615 h 2515565"/>
              <a:gd name="connsiteX41" fmla="*/ 2111358 w 3317858"/>
              <a:gd name="connsiteY41" fmla="*/ 1569415 h 2515565"/>
              <a:gd name="connsiteX42" fmla="*/ 2200258 w 3317858"/>
              <a:gd name="connsiteY42" fmla="*/ 1518615 h 2515565"/>
              <a:gd name="connsiteX43" fmla="*/ 2276458 w 3317858"/>
              <a:gd name="connsiteY43" fmla="*/ 1467815 h 2515565"/>
              <a:gd name="connsiteX44" fmla="*/ 2327258 w 3317858"/>
              <a:gd name="connsiteY44" fmla="*/ 1417015 h 2515565"/>
              <a:gd name="connsiteX45" fmla="*/ 2403458 w 3317858"/>
              <a:gd name="connsiteY45" fmla="*/ 1366215 h 2515565"/>
              <a:gd name="connsiteX46" fmla="*/ 2441558 w 3317858"/>
              <a:gd name="connsiteY46" fmla="*/ 1328115 h 2515565"/>
              <a:gd name="connsiteX47" fmla="*/ 2530458 w 3317858"/>
              <a:gd name="connsiteY47" fmla="*/ 1264615 h 2515565"/>
              <a:gd name="connsiteX48" fmla="*/ 2555858 w 3317858"/>
              <a:gd name="connsiteY48" fmla="*/ 1226515 h 2515565"/>
              <a:gd name="connsiteX49" fmla="*/ 2670158 w 3317858"/>
              <a:gd name="connsiteY49" fmla="*/ 1163015 h 2515565"/>
              <a:gd name="connsiteX50" fmla="*/ 2759058 w 3317858"/>
              <a:gd name="connsiteY50" fmla="*/ 1112215 h 2515565"/>
              <a:gd name="connsiteX51" fmla="*/ 2784458 w 3317858"/>
              <a:gd name="connsiteY51" fmla="*/ 1074115 h 2515565"/>
              <a:gd name="connsiteX52" fmla="*/ 2873358 w 3317858"/>
              <a:gd name="connsiteY52" fmla="*/ 1023315 h 2515565"/>
              <a:gd name="connsiteX53" fmla="*/ 2936858 w 3317858"/>
              <a:gd name="connsiteY53" fmla="*/ 972515 h 2515565"/>
              <a:gd name="connsiteX54" fmla="*/ 3025758 w 3317858"/>
              <a:gd name="connsiteY54" fmla="*/ 934415 h 2515565"/>
              <a:gd name="connsiteX55" fmla="*/ 3076558 w 3317858"/>
              <a:gd name="connsiteY55" fmla="*/ 909015 h 2515565"/>
              <a:gd name="connsiteX56" fmla="*/ 3152758 w 3317858"/>
              <a:gd name="connsiteY56" fmla="*/ 794715 h 2515565"/>
              <a:gd name="connsiteX57" fmla="*/ 3178158 w 3317858"/>
              <a:gd name="connsiteY57" fmla="*/ 489915 h 2515565"/>
              <a:gd name="connsiteX58" fmla="*/ 3254358 w 3317858"/>
              <a:gd name="connsiteY58" fmla="*/ 413715 h 2515565"/>
              <a:gd name="connsiteX59" fmla="*/ 3317858 w 3317858"/>
              <a:gd name="connsiteY59" fmla="*/ 337515 h 2515565"/>
              <a:gd name="connsiteX60" fmla="*/ 3305158 w 3317858"/>
              <a:gd name="connsiteY60" fmla="*/ 210515 h 2515565"/>
              <a:gd name="connsiteX61" fmla="*/ 3267058 w 3317858"/>
              <a:gd name="connsiteY61" fmla="*/ 185115 h 2515565"/>
              <a:gd name="connsiteX62" fmla="*/ 3140058 w 3317858"/>
              <a:gd name="connsiteY62" fmla="*/ 134315 h 2515565"/>
              <a:gd name="connsiteX63" fmla="*/ 2974958 w 3317858"/>
              <a:gd name="connsiteY63" fmla="*/ 108915 h 2515565"/>
              <a:gd name="connsiteX64" fmla="*/ 2974958 w 3317858"/>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64422 w 3302922"/>
              <a:gd name="connsiteY24" fmla="*/ 2128215 h 2515565"/>
              <a:gd name="connsiteX25" fmla="*/ 89822 w 3302922"/>
              <a:gd name="connsiteY25" fmla="*/ 22044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64422 w 3302922"/>
              <a:gd name="connsiteY24" fmla="*/ 2128215 h 2515565"/>
              <a:gd name="connsiteX25" fmla="*/ 146972 w 3302922"/>
              <a:gd name="connsiteY25" fmla="*/ 22298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153322 w 3302922"/>
              <a:gd name="connsiteY26" fmla="*/ 2318715 h 2515565"/>
              <a:gd name="connsiteX27" fmla="*/ 191422 w 3302922"/>
              <a:gd name="connsiteY27" fmla="*/ 2369515 h 2515565"/>
              <a:gd name="connsiteX28" fmla="*/ 267622 w 3302922"/>
              <a:gd name="connsiteY28" fmla="*/ 2471115 h 2515565"/>
              <a:gd name="connsiteX29" fmla="*/ 445422 w 3302922"/>
              <a:gd name="connsiteY29" fmla="*/ 2515565 h 2515565"/>
              <a:gd name="connsiteX30" fmla="*/ 597822 w 3302922"/>
              <a:gd name="connsiteY30" fmla="*/ 2477465 h 2515565"/>
              <a:gd name="connsiteX31" fmla="*/ 858172 w 3302922"/>
              <a:gd name="connsiteY31" fmla="*/ 2356815 h 2515565"/>
              <a:gd name="connsiteX32" fmla="*/ 1124872 w 3302922"/>
              <a:gd name="connsiteY32" fmla="*/ 2217115 h 2515565"/>
              <a:gd name="connsiteX33" fmla="*/ 1429672 w 3302922"/>
              <a:gd name="connsiteY33" fmla="*/ 2045665 h 2515565"/>
              <a:gd name="connsiteX34" fmla="*/ 1702722 w 3302922"/>
              <a:gd name="connsiteY34" fmla="*/ 1874215 h 2515565"/>
              <a:gd name="connsiteX35" fmla="*/ 1829722 w 3302922"/>
              <a:gd name="connsiteY35" fmla="*/ 1785315 h 2515565"/>
              <a:gd name="connsiteX36" fmla="*/ 1867822 w 3302922"/>
              <a:gd name="connsiteY36" fmla="*/ 1772615 h 2515565"/>
              <a:gd name="connsiteX37" fmla="*/ 1905922 w 3302922"/>
              <a:gd name="connsiteY37" fmla="*/ 1747215 h 2515565"/>
              <a:gd name="connsiteX38" fmla="*/ 1918622 w 3302922"/>
              <a:gd name="connsiteY38" fmla="*/ 1709115 h 2515565"/>
              <a:gd name="connsiteX39" fmla="*/ 1982122 w 3302922"/>
              <a:gd name="connsiteY39" fmla="*/ 1671015 h 2515565"/>
              <a:gd name="connsiteX40" fmla="*/ 2020222 w 3302922"/>
              <a:gd name="connsiteY40" fmla="*/ 1645615 h 2515565"/>
              <a:gd name="connsiteX41" fmla="*/ 2096422 w 3302922"/>
              <a:gd name="connsiteY41" fmla="*/ 1569415 h 2515565"/>
              <a:gd name="connsiteX42" fmla="*/ 2185322 w 3302922"/>
              <a:gd name="connsiteY42" fmla="*/ 1518615 h 2515565"/>
              <a:gd name="connsiteX43" fmla="*/ 2261522 w 3302922"/>
              <a:gd name="connsiteY43" fmla="*/ 1467815 h 2515565"/>
              <a:gd name="connsiteX44" fmla="*/ 2312322 w 3302922"/>
              <a:gd name="connsiteY44" fmla="*/ 1417015 h 2515565"/>
              <a:gd name="connsiteX45" fmla="*/ 2388522 w 3302922"/>
              <a:gd name="connsiteY45" fmla="*/ 1366215 h 2515565"/>
              <a:gd name="connsiteX46" fmla="*/ 2426622 w 3302922"/>
              <a:gd name="connsiteY46" fmla="*/ 1328115 h 2515565"/>
              <a:gd name="connsiteX47" fmla="*/ 2515522 w 3302922"/>
              <a:gd name="connsiteY47" fmla="*/ 1264615 h 2515565"/>
              <a:gd name="connsiteX48" fmla="*/ 2540922 w 3302922"/>
              <a:gd name="connsiteY48" fmla="*/ 1226515 h 2515565"/>
              <a:gd name="connsiteX49" fmla="*/ 2655222 w 3302922"/>
              <a:gd name="connsiteY49" fmla="*/ 1163015 h 2515565"/>
              <a:gd name="connsiteX50" fmla="*/ 2744122 w 3302922"/>
              <a:gd name="connsiteY50" fmla="*/ 1112215 h 2515565"/>
              <a:gd name="connsiteX51" fmla="*/ 2769522 w 3302922"/>
              <a:gd name="connsiteY51" fmla="*/ 1074115 h 2515565"/>
              <a:gd name="connsiteX52" fmla="*/ 2858422 w 3302922"/>
              <a:gd name="connsiteY52" fmla="*/ 1023315 h 2515565"/>
              <a:gd name="connsiteX53" fmla="*/ 2921922 w 3302922"/>
              <a:gd name="connsiteY53" fmla="*/ 972515 h 2515565"/>
              <a:gd name="connsiteX54" fmla="*/ 3010822 w 3302922"/>
              <a:gd name="connsiteY54" fmla="*/ 934415 h 2515565"/>
              <a:gd name="connsiteX55" fmla="*/ 3061622 w 3302922"/>
              <a:gd name="connsiteY55" fmla="*/ 909015 h 2515565"/>
              <a:gd name="connsiteX56" fmla="*/ 3137822 w 3302922"/>
              <a:gd name="connsiteY56" fmla="*/ 794715 h 2515565"/>
              <a:gd name="connsiteX57" fmla="*/ 3163222 w 3302922"/>
              <a:gd name="connsiteY57" fmla="*/ 489915 h 2515565"/>
              <a:gd name="connsiteX58" fmla="*/ 3239422 w 3302922"/>
              <a:gd name="connsiteY58" fmla="*/ 413715 h 2515565"/>
              <a:gd name="connsiteX59" fmla="*/ 3302922 w 3302922"/>
              <a:gd name="connsiteY59" fmla="*/ 337515 h 2515565"/>
              <a:gd name="connsiteX60" fmla="*/ 3290222 w 3302922"/>
              <a:gd name="connsiteY60" fmla="*/ 210515 h 2515565"/>
              <a:gd name="connsiteX61" fmla="*/ 3252122 w 3302922"/>
              <a:gd name="connsiteY61" fmla="*/ 185115 h 2515565"/>
              <a:gd name="connsiteX62" fmla="*/ 3125122 w 3302922"/>
              <a:gd name="connsiteY62" fmla="*/ 134315 h 2515565"/>
              <a:gd name="connsiteX63" fmla="*/ 2960022 w 3302922"/>
              <a:gd name="connsiteY63" fmla="*/ 108915 h 2515565"/>
              <a:gd name="connsiteX64" fmla="*/ 2960022 w 3302922"/>
              <a:gd name="connsiteY64"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191422 w 3302922"/>
              <a:gd name="connsiteY26" fmla="*/ 2369515 h 2515565"/>
              <a:gd name="connsiteX27" fmla="*/ 267622 w 3302922"/>
              <a:gd name="connsiteY27" fmla="*/ 2471115 h 2515565"/>
              <a:gd name="connsiteX28" fmla="*/ 445422 w 3302922"/>
              <a:gd name="connsiteY28" fmla="*/ 2515565 h 2515565"/>
              <a:gd name="connsiteX29" fmla="*/ 597822 w 3302922"/>
              <a:gd name="connsiteY29" fmla="*/ 2477465 h 2515565"/>
              <a:gd name="connsiteX30" fmla="*/ 858172 w 3302922"/>
              <a:gd name="connsiteY30" fmla="*/ 2356815 h 2515565"/>
              <a:gd name="connsiteX31" fmla="*/ 1124872 w 3302922"/>
              <a:gd name="connsiteY31" fmla="*/ 2217115 h 2515565"/>
              <a:gd name="connsiteX32" fmla="*/ 1429672 w 3302922"/>
              <a:gd name="connsiteY32" fmla="*/ 2045665 h 2515565"/>
              <a:gd name="connsiteX33" fmla="*/ 1702722 w 3302922"/>
              <a:gd name="connsiteY33" fmla="*/ 1874215 h 2515565"/>
              <a:gd name="connsiteX34" fmla="*/ 1829722 w 3302922"/>
              <a:gd name="connsiteY34" fmla="*/ 1785315 h 2515565"/>
              <a:gd name="connsiteX35" fmla="*/ 1867822 w 3302922"/>
              <a:gd name="connsiteY35" fmla="*/ 1772615 h 2515565"/>
              <a:gd name="connsiteX36" fmla="*/ 1905922 w 3302922"/>
              <a:gd name="connsiteY36" fmla="*/ 1747215 h 2515565"/>
              <a:gd name="connsiteX37" fmla="*/ 1918622 w 3302922"/>
              <a:gd name="connsiteY37" fmla="*/ 1709115 h 2515565"/>
              <a:gd name="connsiteX38" fmla="*/ 1982122 w 3302922"/>
              <a:gd name="connsiteY38" fmla="*/ 1671015 h 2515565"/>
              <a:gd name="connsiteX39" fmla="*/ 2020222 w 3302922"/>
              <a:gd name="connsiteY39" fmla="*/ 1645615 h 2515565"/>
              <a:gd name="connsiteX40" fmla="*/ 2096422 w 3302922"/>
              <a:gd name="connsiteY40" fmla="*/ 1569415 h 2515565"/>
              <a:gd name="connsiteX41" fmla="*/ 2185322 w 3302922"/>
              <a:gd name="connsiteY41" fmla="*/ 1518615 h 2515565"/>
              <a:gd name="connsiteX42" fmla="*/ 2261522 w 3302922"/>
              <a:gd name="connsiteY42" fmla="*/ 1467815 h 2515565"/>
              <a:gd name="connsiteX43" fmla="*/ 2312322 w 3302922"/>
              <a:gd name="connsiteY43" fmla="*/ 1417015 h 2515565"/>
              <a:gd name="connsiteX44" fmla="*/ 2388522 w 3302922"/>
              <a:gd name="connsiteY44" fmla="*/ 1366215 h 2515565"/>
              <a:gd name="connsiteX45" fmla="*/ 2426622 w 3302922"/>
              <a:gd name="connsiteY45" fmla="*/ 1328115 h 2515565"/>
              <a:gd name="connsiteX46" fmla="*/ 2515522 w 3302922"/>
              <a:gd name="connsiteY46" fmla="*/ 1264615 h 2515565"/>
              <a:gd name="connsiteX47" fmla="*/ 2540922 w 3302922"/>
              <a:gd name="connsiteY47" fmla="*/ 1226515 h 2515565"/>
              <a:gd name="connsiteX48" fmla="*/ 2655222 w 3302922"/>
              <a:gd name="connsiteY48" fmla="*/ 1163015 h 2515565"/>
              <a:gd name="connsiteX49" fmla="*/ 2744122 w 3302922"/>
              <a:gd name="connsiteY49" fmla="*/ 1112215 h 2515565"/>
              <a:gd name="connsiteX50" fmla="*/ 2769522 w 3302922"/>
              <a:gd name="connsiteY50" fmla="*/ 1074115 h 2515565"/>
              <a:gd name="connsiteX51" fmla="*/ 2858422 w 3302922"/>
              <a:gd name="connsiteY51" fmla="*/ 1023315 h 2515565"/>
              <a:gd name="connsiteX52" fmla="*/ 2921922 w 3302922"/>
              <a:gd name="connsiteY52" fmla="*/ 972515 h 2515565"/>
              <a:gd name="connsiteX53" fmla="*/ 3010822 w 3302922"/>
              <a:gd name="connsiteY53" fmla="*/ 934415 h 2515565"/>
              <a:gd name="connsiteX54" fmla="*/ 3061622 w 3302922"/>
              <a:gd name="connsiteY54" fmla="*/ 909015 h 2515565"/>
              <a:gd name="connsiteX55" fmla="*/ 3137822 w 3302922"/>
              <a:gd name="connsiteY55" fmla="*/ 794715 h 2515565"/>
              <a:gd name="connsiteX56" fmla="*/ 3163222 w 3302922"/>
              <a:gd name="connsiteY56" fmla="*/ 489915 h 2515565"/>
              <a:gd name="connsiteX57" fmla="*/ 3239422 w 3302922"/>
              <a:gd name="connsiteY57" fmla="*/ 413715 h 2515565"/>
              <a:gd name="connsiteX58" fmla="*/ 3302922 w 3302922"/>
              <a:gd name="connsiteY58" fmla="*/ 337515 h 2515565"/>
              <a:gd name="connsiteX59" fmla="*/ 3290222 w 3302922"/>
              <a:gd name="connsiteY59" fmla="*/ 210515 h 2515565"/>
              <a:gd name="connsiteX60" fmla="*/ 3252122 w 3302922"/>
              <a:gd name="connsiteY60" fmla="*/ 185115 h 2515565"/>
              <a:gd name="connsiteX61" fmla="*/ 3125122 w 3302922"/>
              <a:gd name="connsiteY61" fmla="*/ 134315 h 2515565"/>
              <a:gd name="connsiteX62" fmla="*/ 2960022 w 3302922"/>
              <a:gd name="connsiteY62" fmla="*/ 108915 h 2515565"/>
              <a:gd name="connsiteX63" fmla="*/ 2960022 w 3302922"/>
              <a:gd name="connsiteY63" fmla="*/ 96215 h 2515565"/>
              <a:gd name="connsiteX0" fmla="*/ 3036222 w 3302922"/>
              <a:gd name="connsiteY0" fmla="*/ 96215 h 2515565"/>
              <a:gd name="connsiteX1" fmla="*/ 3036222 w 3302922"/>
              <a:gd name="connsiteY1" fmla="*/ 96215 h 2515565"/>
              <a:gd name="connsiteX2" fmla="*/ 2223422 w 3302922"/>
              <a:gd name="connsiteY2" fmla="*/ 108915 h 2515565"/>
              <a:gd name="connsiteX3" fmla="*/ 2134522 w 3302922"/>
              <a:gd name="connsiteY3" fmla="*/ 159715 h 2515565"/>
              <a:gd name="connsiteX4" fmla="*/ 2083722 w 3302922"/>
              <a:gd name="connsiteY4" fmla="*/ 185115 h 2515565"/>
              <a:gd name="connsiteX5" fmla="*/ 2032922 w 3302922"/>
              <a:gd name="connsiteY5" fmla="*/ 197815 h 2515565"/>
              <a:gd name="connsiteX6" fmla="*/ 1994822 w 3302922"/>
              <a:gd name="connsiteY6" fmla="*/ 210515 h 2515565"/>
              <a:gd name="connsiteX7" fmla="*/ 1791622 w 3302922"/>
              <a:gd name="connsiteY7" fmla="*/ 153365 h 2515565"/>
              <a:gd name="connsiteX8" fmla="*/ 1569372 w 3302922"/>
              <a:gd name="connsiteY8" fmla="*/ 96215 h 2515565"/>
              <a:gd name="connsiteX9" fmla="*/ 1264572 w 3302922"/>
              <a:gd name="connsiteY9" fmla="*/ 39065 h 2515565"/>
              <a:gd name="connsiteX10" fmla="*/ 1010572 w 3302922"/>
              <a:gd name="connsiteY10" fmla="*/ 965 h 2515565"/>
              <a:gd name="connsiteX11" fmla="*/ 585122 w 3302922"/>
              <a:gd name="connsiteY11" fmla="*/ 20015 h 2515565"/>
              <a:gd name="connsiteX12" fmla="*/ 356522 w 3302922"/>
              <a:gd name="connsiteY12" fmla="*/ 108915 h 2515565"/>
              <a:gd name="connsiteX13" fmla="*/ 305722 w 3302922"/>
              <a:gd name="connsiteY13" fmla="*/ 147015 h 2515565"/>
              <a:gd name="connsiteX14" fmla="*/ 254922 w 3302922"/>
              <a:gd name="connsiteY14" fmla="*/ 197815 h 2515565"/>
              <a:gd name="connsiteX15" fmla="*/ 153322 w 3302922"/>
              <a:gd name="connsiteY15" fmla="*/ 420065 h 2515565"/>
              <a:gd name="connsiteX16" fmla="*/ 102522 w 3302922"/>
              <a:gd name="connsiteY16" fmla="*/ 604215 h 2515565"/>
              <a:gd name="connsiteX17" fmla="*/ 77122 w 3302922"/>
              <a:gd name="connsiteY17" fmla="*/ 680415 h 2515565"/>
              <a:gd name="connsiteX18" fmla="*/ 51722 w 3302922"/>
              <a:gd name="connsiteY18" fmla="*/ 985215 h 2515565"/>
              <a:gd name="connsiteX19" fmla="*/ 39022 w 3302922"/>
              <a:gd name="connsiteY19" fmla="*/ 1226515 h 2515565"/>
              <a:gd name="connsiteX20" fmla="*/ 26322 w 3302922"/>
              <a:gd name="connsiteY20" fmla="*/ 1328115 h 2515565"/>
              <a:gd name="connsiteX21" fmla="*/ 13622 w 3302922"/>
              <a:gd name="connsiteY21" fmla="*/ 1442415 h 2515565"/>
              <a:gd name="connsiteX22" fmla="*/ 922 w 3302922"/>
              <a:gd name="connsiteY22" fmla="*/ 1658315 h 2515565"/>
              <a:gd name="connsiteX23" fmla="*/ 39022 w 3302922"/>
              <a:gd name="connsiteY23" fmla="*/ 1944065 h 2515565"/>
              <a:gd name="connsiteX24" fmla="*/ 96172 w 3302922"/>
              <a:gd name="connsiteY24" fmla="*/ 2128215 h 2515565"/>
              <a:gd name="connsiteX25" fmla="*/ 146972 w 3302922"/>
              <a:gd name="connsiteY25" fmla="*/ 2229815 h 2515565"/>
              <a:gd name="connsiteX26" fmla="*/ 229522 w 3302922"/>
              <a:gd name="connsiteY26" fmla="*/ 2356815 h 2515565"/>
              <a:gd name="connsiteX27" fmla="*/ 267622 w 3302922"/>
              <a:gd name="connsiteY27" fmla="*/ 2471115 h 2515565"/>
              <a:gd name="connsiteX28" fmla="*/ 445422 w 3302922"/>
              <a:gd name="connsiteY28" fmla="*/ 2515565 h 2515565"/>
              <a:gd name="connsiteX29" fmla="*/ 597822 w 3302922"/>
              <a:gd name="connsiteY29" fmla="*/ 2477465 h 2515565"/>
              <a:gd name="connsiteX30" fmla="*/ 858172 w 3302922"/>
              <a:gd name="connsiteY30" fmla="*/ 2356815 h 2515565"/>
              <a:gd name="connsiteX31" fmla="*/ 1124872 w 3302922"/>
              <a:gd name="connsiteY31" fmla="*/ 2217115 h 2515565"/>
              <a:gd name="connsiteX32" fmla="*/ 1429672 w 3302922"/>
              <a:gd name="connsiteY32" fmla="*/ 2045665 h 2515565"/>
              <a:gd name="connsiteX33" fmla="*/ 1702722 w 3302922"/>
              <a:gd name="connsiteY33" fmla="*/ 1874215 h 2515565"/>
              <a:gd name="connsiteX34" fmla="*/ 1829722 w 3302922"/>
              <a:gd name="connsiteY34" fmla="*/ 1785315 h 2515565"/>
              <a:gd name="connsiteX35" fmla="*/ 1867822 w 3302922"/>
              <a:gd name="connsiteY35" fmla="*/ 1772615 h 2515565"/>
              <a:gd name="connsiteX36" fmla="*/ 1905922 w 3302922"/>
              <a:gd name="connsiteY36" fmla="*/ 1747215 h 2515565"/>
              <a:gd name="connsiteX37" fmla="*/ 1918622 w 3302922"/>
              <a:gd name="connsiteY37" fmla="*/ 1709115 h 2515565"/>
              <a:gd name="connsiteX38" fmla="*/ 1982122 w 3302922"/>
              <a:gd name="connsiteY38" fmla="*/ 1671015 h 2515565"/>
              <a:gd name="connsiteX39" fmla="*/ 2020222 w 3302922"/>
              <a:gd name="connsiteY39" fmla="*/ 1645615 h 2515565"/>
              <a:gd name="connsiteX40" fmla="*/ 2096422 w 3302922"/>
              <a:gd name="connsiteY40" fmla="*/ 1569415 h 2515565"/>
              <a:gd name="connsiteX41" fmla="*/ 2185322 w 3302922"/>
              <a:gd name="connsiteY41" fmla="*/ 1518615 h 2515565"/>
              <a:gd name="connsiteX42" fmla="*/ 2261522 w 3302922"/>
              <a:gd name="connsiteY42" fmla="*/ 1467815 h 2515565"/>
              <a:gd name="connsiteX43" fmla="*/ 2312322 w 3302922"/>
              <a:gd name="connsiteY43" fmla="*/ 1417015 h 2515565"/>
              <a:gd name="connsiteX44" fmla="*/ 2388522 w 3302922"/>
              <a:gd name="connsiteY44" fmla="*/ 1366215 h 2515565"/>
              <a:gd name="connsiteX45" fmla="*/ 2426622 w 3302922"/>
              <a:gd name="connsiteY45" fmla="*/ 1328115 h 2515565"/>
              <a:gd name="connsiteX46" fmla="*/ 2515522 w 3302922"/>
              <a:gd name="connsiteY46" fmla="*/ 1264615 h 2515565"/>
              <a:gd name="connsiteX47" fmla="*/ 2540922 w 3302922"/>
              <a:gd name="connsiteY47" fmla="*/ 1226515 h 2515565"/>
              <a:gd name="connsiteX48" fmla="*/ 2655222 w 3302922"/>
              <a:gd name="connsiteY48" fmla="*/ 1163015 h 2515565"/>
              <a:gd name="connsiteX49" fmla="*/ 2744122 w 3302922"/>
              <a:gd name="connsiteY49" fmla="*/ 1112215 h 2515565"/>
              <a:gd name="connsiteX50" fmla="*/ 2769522 w 3302922"/>
              <a:gd name="connsiteY50" fmla="*/ 1074115 h 2515565"/>
              <a:gd name="connsiteX51" fmla="*/ 2858422 w 3302922"/>
              <a:gd name="connsiteY51" fmla="*/ 1023315 h 2515565"/>
              <a:gd name="connsiteX52" fmla="*/ 2921922 w 3302922"/>
              <a:gd name="connsiteY52" fmla="*/ 972515 h 2515565"/>
              <a:gd name="connsiteX53" fmla="*/ 3010822 w 3302922"/>
              <a:gd name="connsiteY53" fmla="*/ 934415 h 2515565"/>
              <a:gd name="connsiteX54" fmla="*/ 3061622 w 3302922"/>
              <a:gd name="connsiteY54" fmla="*/ 909015 h 2515565"/>
              <a:gd name="connsiteX55" fmla="*/ 3137822 w 3302922"/>
              <a:gd name="connsiteY55" fmla="*/ 794715 h 2515565"/>
              <a:gd name="connsiteX56" fmla="*/ 3163222 w 3302922"/>
              <a:gd name="connsiteY56" fmla="*/ 489915 h 2515565"/>
              <a:gd name="connsiteX57" fmla="*/ 3239422 w 3302922"/>
              <a:gd name="connsiteY57" fmla="*/ 413715 h 2515565"/>
              <a:gd name="connsiteX58" fmla="*/ 3302922 w 3302922"/>
              <a:gd name="connsiteY58" fmla="*/ 337515 h 2515565"/>
              <a:gd name="connsiteX59" fmla="*/ 3290222 w 3302922"/>
              <a:gd name="connsiteY59" fmla="*/ 210515 h 2515565"/>
              <a:gd name="connsiteX60" fmla="*/ 3252122 w 3302922"/>
              <a:gd name="connsiteY60" fmla="*/ 185115 h 2515565"/>
              <a:gd name="connsiteX61" fmla="*/ 3125122 w 3302922"/>
              <a:gd name="connsiteY61" fmla="*/ 134315 h 2515565"/>
              <a:gd name="connsiteX62" fmla="*/ 2960022 w 3302922"/>
              <a:gd name="connsiteY62" fmla="*/ 108915 h 2515565"/>
              <a:gd name="connsiteX63" fmla="*/ 2960022 w 3302922"/>
              <a:gd name="connsiteY63" fmla="*/ 96215 h 2515565"/>
              <a:gd name="connsiteX0" fmla="*/ 3036222 w 3302922"/>
              <a:gd name="connsiteY0" fmla="*/ 96215 h 2521915"/>
              <a:gd name="connsiteX1" fmla="*/ 3036222 w 3302922"/>
              <a:gd name="connsiteY1" fmla="*/ 96215 h 2521915"/>
              <a:gd name="connsiteX2" fmla="*/ 2223422 w 3302922"/>
              <a:gd name="connsiteY2" fmla="*/ 108915 h 2521915"/>
              <a:gd name="connsiteX3" fmla="*/ 2134522 w 3302922"/>
              <a:gd name="connsiteY3" fmla="*/ 159715 h 2521915"/>
              <a:gd name="connsiteX4" fmla="*/ 2083722 w 3302922"/>
              <a:gd name="connsiteY4" fmla="*/ 185115 h 2521915"/>
              <a:gd name="connsiteX5" fmla="*/ 2032922 w 3302922"/>
              <a:gd name="connsiteY5" fmla="*/ 197815 h 2521915"/>
              <a:gd name="connsiteX6" fmla="*/ 1994822 w 3302922"/>
              <a:gd name="connsiteY6" fmla="*/ 210515 h 2521915"/>
              <a:gd name="connsiteX7" fmla="*/ 1791622 w 3302922"/>
              <a:gd name="connsiteY7" fmla="*/ 153365 h 2521915"/>
              <a:gd name="connsiteX8" fmla="*/ 1569372 w 3302922"/>
              <a:gd name="connsiteY8" fmla="*/ 96215 h 2521915"/>
              <a:gd name="connsiteX9" fmla="*/ 1264572 w 3302922"/>
              <a:gd name="connsiteY9" fmla="*/ 39065 h 2521915"/>
              <a:gd name="connsiteX10" fmla="*/ 1010572 w 3302922"/>
              <a:gd name="connsiteY10" fmla="*/ 965 h 2521915"/>
              <a:gd name="connsiteX11" fmla="*/ 585122 w 3302922"/>
              <a:gd name="connsiteY11" fmla="*/ 20015 h 2521915"/>
              <a:gd name="connsiteX12" fmla="*/ 356522 w 3302922"/>
              <a:gd name="connsiteY12" fmla="*/ 108915 h 2521915"/>
              <a:gd name="connsiteX13" fmla="*/ 305722 w 3302922"/>
              <a:gd name="connsiteY13" fmla="*/ 147015 h 2521915"/>
              <a:gd name="connsiteX14" fmla="*/ 254922 w 3302922"/>
              <a:gd name="connsiteY14" fmla="*/ 197815 h 2521915"/>
              <a:gd name="connsiteX15" fmla="*/ 153322 w 3302922"/>
              <a:gd name="connsiteY15" fmla="*/ 420065 h 2521915"/>
              <a:gd name="connsiteX16" fmla="*/ 102522 w 3302922"/>
              <a:gd name="connsiteY16" fmla="*/ 604215 h 2521915"/>
              <a:gd name="connsiteX17" fmla="*/ 77122 w 3302922"/>
              <a:gd name="connsiteY17" fmla="*/ 680415 h 2521915"/>
              <a:gd name="connsiteX18" fmla="*/ 51722 w 3302922"/>
              <a:gd name="connsiteY18" fmla="*/ 985215 h 2521915"/>
              <a:gd name="connsiteX19" fmla="*/ 39022 w 3302922"/>
              <a:gd name="connsiteY19" fmla="*/ 1226515 h 2521915"/>
              <a:gd name="connsiteX20" fmla="*/ 26322 w 3302922"/>
              <a:gd name="connsiteY20" fmla="*/ 1328115 h 2521915"/>
              <a:gd name="connsiteX21" fmla="*/ 13622 w 3302922"/>
              <a:gd name="connsiteY21" fmla="*/ 1442415 h 2521915"/>
              <a:gd name="connsiteX22" fmla="*/ 922 w 3302922"/>
              <a:gd name="connsiteY22" fmla="*/ 1658315 h 2521915"/>
              <a:gd name="connsiteX23" fmla="*/ 39022 w 3302922"/>
              <a:gd name="connsiteY23" fmla="*/ 1944065 h 2521915"/>
              <a:gd name="connsiteX24" fmla="*/ 96172 w 3302922"/>
              <a:gd name="connsiteY24" fmla="*/ 2128215 h 2521915"/>
              <a:gd name="connsiteX25" fmla="*/ 146972 w 3302922"/>
              <a:gd name="connsiteY25" fmla="*/ 2229815 h 2521915"/>
              <a:gd name="connsiteX26" fmla="*/ 229522 w 3302922"/>
              <a:gd name="connsiteY26" fmla="*/ 2356815 h 2521915"/>
              <a:gd name="connsiteX27" fmla="*/ 445422 w 3302922"/>
              <a:gd name="connsiteY27" fmla="*/ 2515565 h 2521915"/>
              <a:gd name="connsiteX28" fmla="*/ 597822 w 3302922"/>
              <a:gd name="connsiteY28" fmla="*/ 2477465 h 2521915"/>
              <a:gd name="connsiteX29" fmla="*/ 858172 w 3302922"/>
              <a:gd name="connsiteY29" fmla="*/ 2356815 h 2521915"/>
              <a:gd name="connsiteX30" fmla="*/ 1124872 w 3302922"/>
              <a:gd name="connsiteY30" fmla="*/ 2217115 h 2521915"/>
              <a:gd name="connsiteX31" fmla="*/ 1429672 w 3302922"/>
              <a:gd name="connsiteY31" fmla="*/ 2045665 h 2521915"/>
              <a:gd name="connsiteX32" fmla="*/ 1702722 w 3302922"/>
              <a:gd name="connsiteY32" fmla="*/ 1874215 h 2521915"/>
              <a:gd name="connsiteX33" fmla="*/ 1829722 w 3302922"/>
              <a:gd name="connsiteY33" fmla="*/ 1785315 h 2521915"/>
              <a:gd name="connsiteX34" fmla="*/ 1867822 w 3302922"/>
              <a:gd name="connsiteY34" fmla="*/ 1772615 h 2521915"/>
              <a:gd name="connsiteX35" fmla="*/ 1905922 w 3302922"/>
              <a:gd name="connsiteY35" fmla="*/ 1747215 h 2521915"/>
              <a:gd name="connsiteX36" fmla="*/ 1918622 w 3302922"/>
              <a:gd name="connsiteY36" fmla="*/ 1709115 h 2521915"/>
              <a:gd name="connsiteX37" fmla="*/ 1982122 w 3302922"/>
              <a:gd name="connsiteY37" fmla="*/ 1671015 h 2521915"/>
              <a:gd name="connsiteX38" fmla="*/ 2020222 w 3302922"/>
              <a:gd name="connsiteY38" fmla="*/ 1645615 h 2521915"/>
              <a:gd name="connsiteX39" fmla="*/ 2096422 w 3302922"/>
              <a:gd name="connsiteY39" fmla="*/ 1569415 h 2521915"/>
              <a:gd name="connsiteX40" fmla="*/ 2185322 w 3302922"/>
              <a:gd name="connsiteY40" fmla="*/ 1518615 h 2521915"/>
              <a:gd name="connsiteX41" fmla="*/ 2261522 w 3302922"/>
              <a:gd name="connsiteY41" fmla="*/ 1467815 h 2521915"/>
              <a:gd name="connsiteX42" fmla="*/ 2312322 w 3302922"/>
              <a:gd name="connsiteY42" fmla="*/ 1417015 h 2521915"/>
              <a:gd name="connsiteX43" fmla="*/ 2388522 w 3302922"/>
              <a:gd name="connsiteY43" fmla="*/ 1366215 h 2521915"/>
              <a:gd name="connsiteX44" fmla="*/ 2426622 w 3302922"/>
              <a:gd name="connsiteY44" fmla="*/ 1328115 h 2521915"/>
              <a:gd name="connsiteX45" fmla="*/ 2515522 w 3302922"/>
              <a:gd name="connsiteY45" fmla="*/ 1264615 h 2521915"/>
              <a:gd name="connsiteX46" fmla="*/ 2540922 w 3302922"/>
              <a:gd name="connsiteY46" fmla="*/ 1226515 h 2521915"/>
              <a:gd name="connsiteX47" fmla="*/ 2655222 w 3302922"/>
              <a:gd name="connsiteY47" fmla="*/ 1163015 h 2521915"/>
              <a:gd name="connsiteX48" fmla="*/ 2744122 w 3302922"/>
              <a:gd name="connsiteY48" fmla="*/ 1112215 h 2521915"/>
              <a:gd name="connsiteX49" fmla="*/ 2769522 w 3302922"/>
              <a:gd name="connsiteY49" fmla="*/ 1074115 h 2521915"/>
              <a:gd name="connsiteX50" fmla="*/ 2858422 w 3302922"/>
              <a:gd name="connsiteY50" fmla="*/ 1023315 h 2521915"/>
              <a:gd name="connsiteX51" fmla="*/ 2921922 w 3302922"/>
              <a:gd name="connsiteY51" fmla="*/ 972515 h 2521915"/>
              <a:gd name="connsiteX52" fmla="*/ 3010822 w 3302922"/>
              <a:gd name="connsiteY52" fmla="*/ 934415 h 2521915"/>
              <a:gd name="connsiteX53" fmla="*/ 3061622 w 3302922"/>
              <a:gd name="connsiteY53" fmla="*/ 909015 h 2521915"/>
              <a:gd name="connsiteX54" fmla="*/ 3137822 w 3302922"/>
              <a:gd name="connsiteY54" fmla="*/ 794715 h 2521915"/>
              <a:gd name="connsiteX55" fmla="*/ 3163222 w 3302922"/>
              <a:gd name="connsiteY55" fmla="*/ 489915 h 2521915"/>
              <a:gd name="connsiteX56" fmla="*/ 3239422 w 3302922"/>
              <a:gd name="connsiteY56" fmla="*/ 413715 h 2521915"/>
              <a:gd name="connsiteX57" fmla="*/ 3302922 w 3302922"/>
              <a:gd name="connsiteY57" fmla="*/ 337515 h 2521915"/>
              <a:gd name="connsiteX58" fmla="*/ 3290222 w 3302922"/>
              <a:gd name="connsiteY58" fmla="*/ 210515 h 2521915"/>
              <a:gd name="connsiteX59" fmla="*/ 3252122 w 3302922"/>
              <a:gd name="connsiteY59" fmla="*/ 185115 h 2521915"/>
              <a:gd name="connsiteX60" fmla="*/ 3125122 w 3302922"/>
              <a:gd name="connsiteY60" fmla="*/ 134315 h 2521915"/>
              <a:gd name="connsiteX61" fmla="*/ 2960022 w 3302922"/>
              <a:gd name="connsiteY61" fmla="*/ 108915 h 2521915"/>
              <a:gd name="connsiteX62" fmla="*/ 2960022 w 3302922"/>
              <a:gd name="connsiteY62" fmla="*/ 96215 h 2521915"/>
              <a:gd name="connsiteX0" fmla="*/ 3036222 w 3302922"/>
              <a:gd name="connsiteY0" fmla="*/ 96215 h 2516309"/>
              <a:gd name="connsiteX1" fmla="*/ 3036222 w 3302922"/>
              <a:gd name="connsiteY1" fmla="*/ 96215 h 2516309"/>
              <a:gd name="connsiteX2" fmla="*/ 2223422 w 3302922"/>
              <a:gd name="connsiteY2" fmla="*/ 108915 h 2516309"/>
              <a:gd name="connsiteX3" fmla="*/ 2134522 w 3302922"/>
              <a:gd name="connsiteY3" fmla="*/ 159715 h 2516309"/>
              <a:gd name="connsiteX4" fmla="*/ 2083722 w 3302922"/>
              <a:gd name="connsiteY4" fmla="*/ 185115 h 2516309"/>
              <a:gd name="connsiteX5" fmla="*/ 2032922 w 3302922"/>
              <a:gd name="connsiteY5" fmla="*/ 197815 h 2516309"/>
              <a:gd name="connsiteX6" fmla="*/ 1994822 w 3302922"/>
              <a:gd name="connsiteY6" fmla="*/ 210515 h 2516309"/>
              <a:gd name="connsiteX7" fmla="*/ 1791622 w 3302922"/>
              <a:gd name="connsiteY7" fmla="*/ 153365 h 2516309"/>
              <a:gd name="connsiteX8" fmla="*/ 1569372 w 3302922"/>
              <a:gd name="connsiteY8" fmla="*/ 96215 h 2516309"/>
              <a:gd name="connsiteX9" fmla="*/ 1264572 w 3302922"/>
              <a:gd name="connsiteY9" fmla="*/ 39065 h 2516309"/>
              <a:gd name="connsiteX10" fmla="*/ 1010572 w 3302922"/>
              <a:gd name="connsiteY10" fmla="*/ 965 h 2516309"/>
              <a:gd name="connsiteX11" fmla="*/ 585122 w 3302922"/>
              <a:gd name="connsiteY11" fmla="*/ 20015 h 2516309"/>
              <a:gd name="connsiteX12" fmla="*/ 356522 w 3302922"/>
              <a:gd name="connsiteY12" fmla="*/ 108915 h 2516309"/>
              <a:gd name="connsiteX13" fmla="*/ 305722 w 3302922"/>
              <a:gd name="connsiteY13" fmla="*/ 147015 h 2516309"/>
              <a:gd name="connsiteX14" fmla="*/ 254922 w 3302922"/>
              <a:gd name="connsiteY14" fmla="*/ 197815 h 2516309"/>
              <a:gd name="connsiteX15" fmla="*/ 153322 w 3302922"/>
              <a:gd name="connsiteY15" fmla="*/ 420065 h 2516309"/>
              <a:gd name="connsiteX16" fmla="*/ 102522 w 3302922"/>
              <a:gd name="connsiteY16" fmla="*/ 604215 h 2516309"/>
              <a:gd name="connsiteX17" fmla="*/ 77122 w 3302922"/>
              <a:gd name="connsiteY17" fmla="*/ 680415 h 2516309"/>
              <a:gd name="connsiteX18" fmla="*/ 51722 w 3302922"/>
              <a:gd name="connsiteY18" fmla="*/ 985215 h 2516309"/>
              <a:gd name="connsiteX19" fmla="*/ 39022 w 3302922"/>
              <a:gd name="connsiteY19" fmla="*/ 1226515 h 2516309"/>
              <a:gd name="connsiteX20" fmla="*/ 26322 w 3302922"/>
              <a:gd name="connsiteY20" fmla="*/ 1328115 h 2516309"/>
              <a:gd name="connsiteX21" fmla="*/ 13622 w 3302922"/>
              <a:gd name="connsiteY21" fmla="*/ 1442415 h 2516309"/>
              <a:gd name="connsiteX22" fmla="*/ 922 w 3302922"/>
              <a:gd name="connsiteY22" fmla="*/ 1658315 h 2516309"/>
              <a:gd name="connsiteX23" fmla="*/ 39022 w 3302922"/>
              <a:gd name="connsiteY23" fmla="*/ 1944065 h 2516309"/>
              <a:gd name="connsiteX24" fmla="*/ 96172 w 3302922"/>
              <a:gd name="connsiteY24" fmla="*/ 2128215 h 2516309"/>
              <a:gd name="connsiteX25" fmla="*/ 146972 w 3302922"/>
              <a:gd name="connsiteY25" fmla="*/ 2229815 h 2516309"/>
              <a:gd name="connsiteX26" fmla="*/ 229522 w 3302922"/>
              <a:gd name="connsiteY26" fmla="*/ 2356815 h 2516309"/>
              <a:gd name="connsiteX27" fmla="*/ 369222 w 3302922"/>
              <a:gd name="connsiteY27" fmla="*/ 2509215 h 2516309"/>
              <a:gd name="connsiteX28" fmla="*/ 597822 w 3302922"/>
              <a:gd name="connsiteY28" fmla="*/ 2477465 h 2516309"/>
              <a:gd name="connsiteX29" fmla="*/ 858172 w 3302922"/>
              <a:gd name="connsiteY29" fmla="*/ 2356815 h 2516309"/>
              <a:gd name="connsiteX30" fmla="*/ 1124872 w 3302922"/>
              <a:gd name="connsiteY30" fmla="*/ 2217115 h 2516309"/>
              <a:gd name="connsiteX31" fmla="*/ 1429672 w 3302922"/>
              <a:gd name="connsiteY31" fmla="*/ 2045665 h 2516309"/>
              <a:gd name="connsiteX32" fmla="*/ 1702722 w 3302922"/>
              <a:gd name="connsiteY32" fmla="*/ 1874215 h 2516309"/>
              <a:gd name="connsiteX33" fmla="*/ 1829722 w 3302922"/>
              <a:gd name="connsiteY33" fmla="*/ 1785315 h 2516309"/>
              <a:gd name="connsiteX34" fmla="*/ 1867822 w 3302922"/>
              <a:gd name="connsiteY34" fmla="*/ 1772615 h 2516309"/>
              <a:gd name="connsiteX35" fmla="*/ 1905922 w 3302922"/>
              <a:gd name="connsiteY35" fmla="*/ 1747215 h 2516309"/>
              <a:gd name="connsiteX36" fmla="*/ 1918622 w 3302922"/>
              <a:gd name="connsiteY36" fmla="*/ 1709115 h 2516309"/>
              <a:gd name="connsiteX37" fmla="*/ 1982122 w 3302922"/>
              <a:gd name="connsiteY37" fmla="*/ 1671015 h 2516309"/>
              <a:gd name="connsiteX38" fmla="*/ 2020222 w 3302922"/>
              <a:gd name="connsiteY38" fmla="*/ 1645615 h 2516309"/>
              <a:gd name="connsiteX39" fmla="*/ 2096422 w 3302922"/>
              <a:gd name="connsiteY39" fmla="*/ 1569415 h 2516309"/>
              <a:gd name="connsiteX40" fmla="*/ 2185322 w 3302922"/>
              <a:gd name="connsiteY40" fmla="*/ 1518615 h 2516309"/>
              <a:gd name="connsiteX41" fmla="*/ 2261522 w 3302922"/>
              <a:gd name="connsiteY41" fmla="*/ 1467815 h 2516309"/>
              <a:gd name="connsiteX42" fmla="*/ 2312322 w 3302922"/>
              <a:gd name="connsiteY42" fmla="*/ 1417015 h 2516309"/>
              <a:gd name="connsiteX43" fmla="*/ 2388522 w 3302922"/>
              <a:gd name="connsiteY43" fmla="*/ 1366215 h 2516309"/>
              <a:gd name="connsiteX44" fmla="*/ 2426622 w 3302922"/>
              <a:gd name="connsiteY44" fmla="*/ 1328115 h 2516309"/>
              <a:gd name="connsiteX45" fmla="*/ 2515522 w 3302922"/>
              <a:gd name="connsiteY45" fmla="*/ 1264615 h 2516309"/>
              <a:gd name="connsiteX46" fmla="*/ 2540922 w 3302922"/>
              <a:gd name="connsiteY46" fmla="*/ 1226515 h 2516309"/>
              <a:gd name="connsiteX47" fmla="*/ 2655222 w 3302922"/>
              <a:gd name="connsiteY47" fmla="*/ 1163015 h 2516309"/>
              <a:gd name="connsiteX48" fmla="*/ 2744122 w 3302922"/>
              <a:gd name="connsiteY48" fmla="*/ 1112215 h 2516309"/>
              <a:gd name="connsiteX49" fmla="*/ 2769522 w 3302922"/>
              <a:gd name="connsiteY49" fmla="*/ 1074115 h 2516309"/>
              <a:gd name="connsiteX50" fmla="*/ 2858422 w 3302922"/>
              <a:gd name="connsiteY50" fmla="*/ 1023315 h 2516309"/>
              <a:gd name="connsiteX51" fmla="*/ 2921922 w 3302922"/>
              <a:gd name="connsiteY51" fmla="*/ 972515 h 2516309"/>
              <a:gd name="connsiteX52" fmla="*/ 3010822 w 3302922"/>
              <a:gd name="connsiteY52" fmla="*/ 934415 h 2516309"/>
              <a:gd name="connsiteX53" fmla="*/ 3061622 w 3302922"/>
              <a:gd name="connsiteY53" fmla="*/ 909015 h 2516309"/>
              <a:gd name="connsiteX54" fmla="*/ 3137822 w 3302922"/>
              <a:gd name="connsiteY54" fmla="*/ 794715 h 2516309"/>
              <a:gd name="connsiteX55" fmla="*/ 3163222 w 3302922"/>
              <a:gd name="connsiteY55" fmla="*/ 489915 h 2516309"/>
              <a:gd name="connsiteX56" fmla="*/ 3239422 w 3302922"/>
              <a:gd name="connsiteY56" fmla="*/ 413715 h 2516309"/>
              <a:gd name="connsiteX57" fmla="*/ 3302922 w 3302922"/>
              <a:gd name="connsiteY57" fmla="*/ 337515 h 2516309"/>
              <a:gd name="connsiteX58" fmla="*/ 3290222 w 3302922"/>
              <a:gd name="connsiteY58" fmla="*/ 210515 h 2516309"/>
              <a:gd name="connsiteX59" fmla="*/ 3252122 w 3302922"/>
              <a:gd name="connsiteY59" fmla="*/ 185115 h 2516309"/>
              <a:gd name="connsiteX60" fmla="*/ 3125122 w 3302922"/>
              <a:gd name="connsiteY60" fmla="*/ 134315 h 2516309"/>
              <a:gd name="connsiteX61" fmla="*/ 2960022 w 3302922"/>
              <a:gd name="connsiteY61" fmla="*/ 108915 h 2516309"/>
              <a:gd name="connsiteX62" fmla="*/ 2960022 w 3302922"/>
              <a:gd name="connsiteY62" fmla="*/ 96215 h 2516309"/>
              <a:gd name="connsiteX0" fmla="*/ 3036222 w 3306328"/>
              <a:gd name="connsiteY0" fmla="*/ 96215 h 2516309"/>
              <a:gd name="connsiteX1" fmla="*/ 3036222 w 3306328"/>
              <a:gd name="connsiteY1" fmla="*/ 96215 h 2516309"/>
              <a:gd name="connsiteX2" fmla="*/ 2223422 w 3306328"/>
              <a:gd name="connsiteY2" fmla="*/ 108915 h 2516309"/>
              <a:gd name="connsiteX3" fmla="*/ 2134522 w 3306328"/>
              <a:gd name="connsiteY3" fmla="*/ 159715 h 2516309"/>
              <a:gd name="connsiteX4" fmla="*/ 2083722 w 3306328"/>
              <a:gd name="connsiteY4" fmla="*/ 185115 h 2516309"/>
              <a:gd name="connsiteX5" fmla="*/ 2032922 w 3306328"/>
              <a:gd name="connsiteY5" fmla="*/ 197815 h 2516309"/>
              <a:gd name="connsiteX6" fmla="*/ 1994822 w 3306328"/>
              <a:gd name="connsiteY6" fmla="*/ 210515 h 2516309"/>
              <a:gd name="connsiteX7" fmla="*/ 1791622 w 3306328"/>
              <a:gd name="connsiteY7" fmla="*/ 153365 h 2516309"/>
              <a:gd name="connsiteX8" fmla="*/ 1569372 w 3306328"/>
              <a:gd name="connsiteY8" fmla="*/ 96215 h 2516309"/>
              <a:gd name="connsiteX9" fmla="*/ 1264572 w 3306328"/>
              <a:gd name="connsiteY9" fmla="*/ 39065 h 2516309"/>
              <a:gd name="connsiteX10" fmla="*/ 1010572 w 3306328"/>
              <a:gd name="connsiteY10" fmla="*/ 965 h 2516309"/>
              <a:gd name="connsiteX11" fmla="*/ 585122 w 3306328"/>
              <a:gd name="connsiteY11" fmla="*/ 20015 h 2516309"/>
              <a:gd name="connsiteX12" fmla="*/ 356522 w 3306328"/>
              <a:gd name="connsiteY12" fmla="*/ 108915 h 2516309"/>
              <a:gd name="connsiteX13" fmla="*/ 305722 w 3306328"/>
              <a:gd name="connsiteY13" fmla="*/ 147015 h 2516309"/>
              <a:gd name="connsiteX14" fmla="*/ 254922 w 3306328"/>
              <a:gd name="connsiteY14" fmla="*/ 197815 h 2516309"/>
              <a:gd name="connsiteX15" fmla="*/ 153322 w 3306328"/>
              <a:gd name="connsiteY15" fmla="*/ 420065 h 2516309"/>
              <a:gd name="connsiteX16" fmla="*/ 102522 w 3306328"/>
              <a:gd name="connsiteY16" fmla="*/ 604215 h 2516309"/>
              <a:gd name="connsiteX17" fmla="*/ 77122 w 3306328"/>
              <a:gd name="connsiteY17" fmla="*/ 680415 h 2516309"/>
              <a:gd name="connsiteX18" fmla="*/ 51722 w 3306328"/>
              <a:gd name="connsiteY18" fmla="*/ 985215 h 2516309"/>
              <a:gd name="connsiteX19" fmla="*/ 39022 w 3306328"/>
              <a:gd name="connsiteY19" fmla="*/ 1226515 h 2516309"/>
              <a:gd name="connsiteX20" fmla="*/ 26322 w 3306328"/>
              <a:gd name="connsiteY20" fmla="*/ 1328115 h 2516309"/>
              <a:gd name="connsiteX21" fmla="*/ 13622 w 3306328"/>
              <a:gd name="connsiteY21" fmla="*/ 1442415 h 2516309"/>
              <a:gd name="connsiteX22" fmla="*/ 922 w 3306328"/>
              <a:gd name="connsiteY22" fmla="*/ 1658315 h 2516309"/>
              <a:gd name="connsiteX23" fmla="*/ 39022 w 3306328"/>
              <a:gd name="connsiteY23" fmla="*/ 1944065 h 2516309"/>
              <a:gd name="connsiteX24" fmla="*/ 96172 w 3306328"/>
              <a:gd name="connsiteY24" fmla="*/ 2128215 h 2516309"/>
              <a:gd name="connsiteX25" fmla="*/ 146972 w 3306328"/>
              <a:gd name="connsiteY25" fmla="*/ 2229815 h 2516309"/>
              <a:gd name="connsiteX26" fmla="*/ 229522 w 3306328"/>
              <a:gd name="connsiteY26" fmla="*/ 2356815 h 2516309"/>
              <a:gd name="connsiteX27" fmla="*/ 369222 w 3306328"/>
              <a:gd name="connsiteY27" fmla="*/ 2509215 h 2516309"/>
              <a:gd name="connsiteX28" fmla="*/ 597822 w 3306328"/>
              <a:gd name="connsiteY28" fmla="*/ 2477465 h 2516309"/>
              <a:gd name="connsiteX29" fmla="*/ 858172 w 3306328"/>
              <a:gd name="connsiteY29" fmla="*/ 2356815 h 2516309"/>
              <a:gd name="connsiteX30" fmla="*/ 1124872 w 3306328"/>
              <a:gd name="connsiteY30" fmla="*/ 2217115 h 2516309"/>
              <a:gd name="connsiteX31" fmla="*/ 1429672 w 3306328"/>
              <a:gd name="connsiteY31" fmla="*/ 2045665 h 2516309"/>
              <a:gd name="connsiteX32" fmla="*/ 1702722 w 3306328"/>
              <a:gd name="connsiteY32" fmla="*/ 1874215 h 2516309"/>
              <a:gd name="connsiteX33" fmla="*/ 1829722 w 3306328"/>
              <a:gd name="connsiteY33" fmla="*/ 1785315 h 2516309"/>
              <a:gd name="connsiteX34" fmla="*/ 1867822 w 3306328"/>
              <a:gd name="connsiteY34" fmla="*/ 1772615 h 2516309"/>
              <a:gd name="connsiteX35" fmla="*/ 1905922 w 3306328"/>
              <a:gd name="connsiteY35" fmla="*/ 1747215 h 2516309"/>
              <a:gd name="connsiteX36" fmla="*/ 1918622 w 3306328"/>
              <a:gd name="connsiteY36" fmla="*/ 1709115 h 2516309"/>
              <a:gd name="connsiteX37" fmla="*/ 1982122 w 3306328"/>
              <a:gd name="connsiteY37" fmla="*/ 1671015 h 2516309"/>
              <a:gd name="connsiteX38" fmla="*/ 2020222 w 3306328"/>
              <a:gd name="connsiteY38" fmla="*/ 1645615 h 2516309"/>
              <a:gd name="connsiteX39" fmla="*/ 2096422 w 3306328"/>
              <a:gd name="connsiteY39" fmla="*/ 1569415 h 2516309"/>
              <a:gd name="connsiteX40" fmla="*/ 2185322 w 3306328"/>
              <a:gd name="connsiteY40" fmla="*/ 1518615 h 2516309"/>
              <a:gd name="connsiteX41" fmla="*/ 2261522 w 3306328"/>
              <a:gd name="connsiteY41" fmla="*/ 1467815 h 2516309"/>
              <a:gd name="connsiteX42" fmla="*/ 2312322 w 3306328"/>
              <a:gd name="connsiteY42" fmla="*/ 1417015 h 2516309"/>
              <a:gd name="connsiteX43" fmla="*/ 2388522 w 3306328"/>
              <a:gd name="connsiteY43" fmla="*/ 1366215 h 2516309"/>
              <a:gd name="connsiteX44" fmla="*/ 2426622 w 3306328"/>
              <a:gd name="connsiteY44" fmla="*/ 1328115 h 2516309"/>
              <a:gd name="connsiteX45" fmla="*/ 2515522 w 3306328"/>
              <a:gd name="connsiteY45" fmla="*/ 1264615 h 2516309"/>
              <a:gd name="connsiteX46" fmla="*/ 2540922 w 3306328"/>
              <a:gd name="connsiteY46" fmla="*/ 1226515 h 2516309"/>
              <a:gd name="connsiteX47" fmla="*/ 2655222 w 3306328"/>
              <a:gd name="connsiteY47" fmla="*/ 1163015 h 2516309"/>
              <a:gd name="connsiteX48" fmla="*/ 2744122 w 3306328"/>
              <a:gd name="connsiteY48" fmla="*/ 1112215 h 2516309"/>
              <a:gd name="connsiteX49" fmla="*/ 2769522 w 3306328"/>
              <a:gd name="connsiteY49" fmla="*/ 1074115 h 2516309"/>
              <a:gd name="connsiteX50" fmla="*/ 2858422 w 3306328"/>
              <a:gd name="connsiteY50" fmla="*/ 1023315 h 2516309"/>
              <a:gd name="connsiteX51" fmla="*/ 2921922 w 3306328"/>
              <a:gd name="connsiteY51" fmla="*/ 972515 h 2516309"/>
              <a:gd name="connsiteX52" fmla="*/ 3010822 w 3306328"/>
              <a:gd name="connsiteY52" fmla="*/ 934415 h 2516309"/>
              <a:gd name="connsiteX53" fmla="*/ 3061622 w 3306328"/>
              <a:gd name="connsiteY53" fmla="*/ 909015 h 2516309"/>
              <a:gd name="connsiteX54" fmla="*/ 3137822 w 3306328"/>
              <a:gd name="connsiteY54" fmla="*/ 794715 h 2516309"/>
              <a:gd name="connsiteX55" fmla="*/ 3163222 w 3306328"/>
              <a:gd name="connsiteY55" fmla="*/ 489915 h 2516309"/>
              <a:gd name="connsiteX56" fmla="*/ 3239422 w 3306328"/>
              <a:gd name="connsiteY56" fmla="*/ 413715 h 2516309"/>
              <a:gd name="connsiteX57" fmla="*/ 3302922 w 3306328"/>
              <a:gd name="connsiteY57" fmla="*/ 337515 h 2516309"/>
              <a:gd name="connsiteX58" fmla="*/ 3290222 w 3306328"/>
              <a:gd name="connsiteY58" fmla="*/ 210515 h 2516309"/>
              <a:gd name="connsiteX59" fmla="*/ 3125122 w 3306328"/>
              <a:gd name="connsiteY59" fmla="*/ 134315 h 2516309"/>
              <a:gd name="connsiteX60" fmla="*/ 2960022 w 3306328"/>
              <a:gd name="connsiteY60" fmla="*/ 108915 h 2516309"/>
              <a:gd name="connsiteX61" fmla="*/ 2960022 w 3306328"/>
              <a:gd name="connsiteY61" fmla="*/ 96215 h 2516309"/>
              <a:gd name="connsiteX0" fmla="*/ 3036222 w 3302922"/>
              <a:gd name="connsiteY0" fmla="*/ 96215 h 2516309"/>
              <a:gd name="connsiteX1" fmla="*/ 3036222 w 3302922"/>
              <a:gd name="connsiteY1" fmla="*/ 96215 h 2516309"/>
              <a:gd name="connsiteX2" fmla="*/ 2223422 w 3302922"/>
              <a:gd name="connsiteY2" fmla="*/ 108915 h 2516309"/>
              <a:gd name="connsiteX3" fmla="*/ 2134522 w 3302922"/>
              <a:gd name="connsiteY3" fmla="*/ 159715 h 2516309"/>
              <a:gd name="connsiteX4" fmla="*/ 2083722 w 3302922"/>
              <a:gd name="connsiteY4" fmla="*/ 185115 h 2516309"/>
              <a:gd name="connsiteX5" fmla="*/ 2032922 w 3302922"/>
              <a:gd name="connsiteY5" fmla="*/ 197815 h 2516309"/>
              <a:gd name="connsiteX6" fmla="*/ 1994822 w 3302922"/>
              <a:gd name="connsiteY6" fmla="*/ 210515 h 2516309"/>
              <a:gd name="connsiteX7" fmla="*/ 1791622 w 3302922"/>
              <a:gd name="connsiteY7" fmla="*/ 153365 h 2516309"/>
              <a:gd name="connsiteX8" fmla="*/ 1569372 w 3302922"/>
              <a:gd name="connsiteY8" fmla="*/ 96215 h 2516309"/>
              <a:gd name="connsiteX9" fmla="*/ 1264572 w 3302922"/>
              <a:gd name="connsiteY9" fmla="*/ 39065 h 2516309"/>
              <a:gd name="connsiteX10" fmla="*/ 1010572 w 3302922"/>
              <a:gd name="connsiteY10" fmla="*/ 965 h 2516309"/>
              <a:gd name="connsiteX11" fmla="*/ 585122 w 3302922"/>
              <a:gd name="connsiteY11" fmla="*/ 20015 h 2516309"/>
              <a:gd name="connsiteX12" fmla="*/ 356522 w 3302922"/>
              <a:gd name="connsiteY12" fmla="*/ 108915 h 2516309"/>
              <a:gd name="connsiteX13" fmla="*/ 305722 w 3302922"/>
              <a:gd name="connsiteY13" fmla="*/ 147015 h 2516309"/>
              <a:gd name="connsiteX14" fmla="*/ 254922 w 3302922"/>
              <a:gd name="connsiteY14" fmla="*/ 197815 h 2516309"/>
              <a:gd name="connsiteX15" fmla="*/ 153322 w 3302922"/>
              <a:gd name="connsiteY15" fmla="*/ 420065 h 2516309"/>
              <a:gd name="connsiteX16" fmla="*/ 102522 w 3302922"/>
              <a:gd name="connsiteY16" fmla="*/ 604215 h 2516309"/>
              <a:gd name="connsiteX17" fmla="*/ 77122 w 3302922"/>
              <a:gd name="connsiteY17" fmla="*/ 680415 h 2516309"/>
              <a:gd name="connsiteX18" fmla="*/ 51722 w 3302922"/>
              <a:gd name="connsiteY18" fmla="*/ 985215 h 2516309"/>
              <a:gd name="connsiteX19" fmla="*/ 39022 w 3302922"/>
              <a:gd name="connsiteY19" fmla="*/ 1226515 h 2516309"/>
              <a:gd name="connsiteX20" fmla="*/ 26322 w 3302922"/>
              <a:gd name="connsiteY20" fmla="*/ 1328115 h 2516309"/>
              <a:gd name="connsiteX21" fmla="*/ 13622 w 3302922"/>
              <a:gd name="connsiteY21" fmla="*/ 1442415 h 2516309"/>
              <a:gd name="connsiteX22" fmla="*/ 922 w 3302922"/>
              <a:gd name="connsiteY22" fmla="*/ 1658315 h 2516309"/>
              <a:gd name="connsiteX23" fmla="*/ 39022 w 3302922"/>
              <a:gd name="connsiteY23" fmla="*/ 1944065 h 2516309"/>
              <a:gd name="connsiteX24" fmla="*/ 96172 w 3302922"/>
              <a:gd name="connsiteY24" fmla="*/ 2128215 h 2516309"/>
              <a:gd name="connsiteX25" fmla="*/ 146972 w 3302922"/>
              <a:gd name="connsiteY25" fmla="*/ 2229815 h 2516309"/>
              <a:gd name="connsiteX26" fmla="*/ 229522 w 3302922"/>
              <a:gd name="connsiteY26" fmla="*/ 2356815 h 2516309"/>
              <a:gd name="connsiteX27" fmla="*/ 369222 w 3302922"/>
              <a:gd name="connsiteY27" fmla="*/ 2509215 h 2516309"/>
              <a:gd name="connsiteX28" fmla="*/ 597822 w 3302922"/>
              <a:gd name="connsiteY28" fmla="*/ 2477465 h 2516309"/>
              <a:gd name="connsiteX29" fmla="*/ 858172 w 3302922"/>
              <a:gd name="connsiteY29" fmla="*/ 2356815 h 2516309"/>
              <a:gd name="connsiteX30" fmla="*/ 1124872 w 3302922"/>
              <a:gd name="connsiteY30" fmla="*/ 2217115 h 2516309"/>
              <a:gd name="connsiteX31" fmla="*/ 1429672 w 3302922"/>
              <a:gd name="connsiteY31" fmla="*/ 2045665 h 2516309"/>
              <a:gd name="connsiteX32" fmla="*/ 1702722 w 3302922"/>
              <a:gd name="connsiteY32" fmla="*/ 1874215 h 2516309"/>
              <a:gd name="connsiteX33" fmla="*/ 1829722 w 3302922"/>
              <a:gd name="connsiteY33" fmla="*/ 1785315 h 2516309"/>
              <a:gd name="connsiteX34" fmla="*/ 1867822 w 3302922"/>
              <a:gd name="connsiteY34" fmla="*/ 1772615 h 2516309"/>
              <a:gd name="connsiteX35" fmla="*/ 1905922 w 3302922"/>
              <a:gd name="connsiteY35" fmla="*/ 1747215 h 2516309"/>
              <a:gd name="connsiteX36" fmla="*/ 1918622 w 3302922"/>
              <a:gd name="connsiteY36" fmla="*/ 1709115 h 2516309"/>
              <a:gd name="connsiteX37" fmla="*/ 1982122 w 3302922"/>
              <a:gd name="connsiteY37" fmla="*/ 1671015 h 2516309"/>
              <a:gd name="connsiteX38" fmla="*/ 2020222 w 3302922"/>
              <a:gd name="connsiteY38" fmla="*/ 1645615 h 2516309"/>
              <a:gd name="connsiteX39" fmla="*/ 2096422 w 3302922"/>
              <a:gd name="connsiteY39" fmla="*/ 1569415 h 2516309"/>
              <a:gd name="connsiteX40" fmla="*/ 2185322 w 3302922"/>
              <a:gd name="connsiteY40" fmla="*/ 1518615 h 2516309"/>
              <a:gd name="connsiteX41" fmla="*/ 2261522 w 3302922"/>
              <a:gd name="connsiteY41" fmla="*/ 1467815 h 2516309"/>
              <a:gd name="connsiteX42" fmla="*/ 2312322 w 3302922"/>
              <a:gd name="connsiteY42" fmla="*/ 1417015 h 2516309"/>
              <a:gd name="connsiteX43" fmla="*/ 2388522 w 3302922"/>
              <a:gd name="connsiteY43" fmla="*/ 1366215 h 2516309"/>
              <a:gd name="connsiteX44" fmla="*/ 2426622 w 3302922"/>
              <a:gd name="connsiteY44" fmla="*/ 1328115 h 2516309"/>
              <a:gd name="connsiteX45" fmla="*/ 2515522 w 3302922"/>
              <a:gd name="connsiteY45" fmla="*/ 1264615 h 2516309"/>
              <a:gd name="connsiteX46" fmla="*/ 2540922 w 3302922"/>
              <a:gd name="connsiteY46" fmla="*/ 1226515 h 2516309"/>
              <a:gd name="connsiteX47" fmla="*/ 2655222 w 3302922"/>
              <a:gd name="connsiteY47" fmla="*/ 1163015 h 2516309"/>
              <a:gd name="connsiteX48" fmla="*/ 2744122 w 3302922"/>
              <a:gd name="connsiteY48" fmla="*/ 1112215 h 2516309"/>
              <a:gd name="connsiteX49" fmla="*/ 2769522 w 3302922"/>
              <a:gd name="connsiteY49" fmla="*/ 1074115 h 2516309"/>
              <a:gd name="connsiteX50" fmla="*/ 2858422 w 3302922"/>
              <a:gd name="connsiteY50" fmla="*/ 1023315 h 2516309"/>
              <a:gd name="connsiteX51" fmla="*/ 2921922 w 3302922"/>
              <a:gd name="connsiteY51" fmla="*/ 972515 h 2516309"/>
              <a:gd name="connsiteX52" fmla="*/ 3010822 w 3302922"/>
              <a:gd name="connsiteY52" fmla="*/ 934415 h 2516309"/>
              <a:gd name="connsiteX53" fmla="*/ 3061622 w 3302922"/>
              <a:gd name="connsiteY53" fmla="*/ 909015 h 2516309"/>
              <a:gd name="connsiteX54" fmla="*/ 3137822 w 3302922"/>
              <a:gd name="connsiteY54" fmla="*/ 794715 h 2516309"/>
              <a:gd name="connsiteX55" fmla="*/ 3163222 w 3302922"/>
              <a:gd name="connsiteY55" fmla="*/ 489915 h 2516309"/>
              <a:gd name="connsiteX56" fmla="*/ 3239422 w 3302922"/>
              <a:gd name="connsiteY56" fmla="*/ 413715 h 2516309"/>
              <a:gd name="connsiteX57" fmla="*/ 3302922 w 3302922"/>
              <a:gd name="connsiteY57" fmla="*/ 337515 h 2516309"/>
              <a:gd name="connsiteX58" fmla="*/ 3245772 w 3302922"/>
              <a:gd name="connsiteY58" fmla="*/ 229565 h 2516309"/>
              <a:gd name="connsiteX59" fmla="*/ 3125122 w 3302922"/>
              <a:gd name="connsiteY59" fmla="*/ 134315 h 2516309"/>
              <a:gd name="connsiteX60" fmla="*/ 2960022 w 3302922"/>
              <a:gd name="connsiteY60" fmla="*/ 108915 h 2516309"/>
              <a:gd name="connsiteX61" fmla="*/ 2960022 w 3302922"/>
              <a:gd name="connsiteY61" fmla="*/ 96215 h 2516309"/>
              <a:gd name="connsiteX0" fmla="*/ 3036222 w 3264822"/>
              <a:gd name="connsiteY0" fmla="*/ 96215 h 2516309"/>
              <a:gd name="connsiteX1" fmla="*/ 3036222 w 3264822"/>
              <a:gd name="connsiteY1" fmla="*/ 96215 h 2516309"/>
              <a:gd name="connsiteX2" fmla="*/ 2223422 w 3264822"/>
              <a:gd name="connsiteY2" fmla="*/ 108915 h 2516309"/>
              <a:gd name="connsiteX3" fmla="*/ 2134522 w 3264822"/>
              <a:gd name="connsiteY3" fmla="*/ 159715 h 2516309"/>
              <a:gd name="connsiteX4" fmla="*/ 2083722 w 3264822"/>
              <a:gd name="connsiteY4" fmla="*/ 185115 h 2516309"/>
              <a:gd name="connsiteX5" fmla="*/ 2032922 w 3264822"/>
              <a:gd name="connsiteY5" fmla="*/ 197815 h 2516309"/>
              <a:gd name="connsiteX6" fmla="*/ 1994822 w 3264822"/>
              <a:gd name="connsiteY6" fmla="*/ 210515 h 2516309"/>
              <a:gd name="connsiteX7" fmla="*/ 1791622 w 3264822"/>
              <a:gd name="connsiteY7" fmla="*/ 153365 h 2516309"/>
              <a:gd name="connsiteX8" fmla="*/ 1569372 w 3264822"/>
              <a:gd name="connsiteY8" fmla="*/ 96215 h 2516309"/>
              <a:gd name="connsiteX9" fmla="*/ 1264572 w 3264822"/>
              <a:gd name="connsiteY9" fmla="*/ 39065 h 2516309"/>
              <a:gd name="connsiteX10" fmla="*/ 1010572 w 3264822"/>
              <a:gd name="connsiteY10" fmla="*/ 965 h 2516309"/>
              <a:gd name="connsiteX11" fmla="*/ 585122 w 3264822"/>
              <a:gd name="connsiteY11" fmla="*/ 20015 h 2516309"/>
              <a:gd name="connsiteX12" fmla="*/ 356522 w 3264822"/>
              <a:gd name="connsiteY12" fmla="*/ 108915 h 2516309"/>
              <a:gd name="connsiteX13" fmla="*/ 305722 w 3264822"/>
              <a:gd name="connsiteY13" fmla="*/ 147015 h 2516309"/>
              <a:gd name="connsiteX14" fmla="*/ 254922 w 3264822"/>
              <a:gd name="connsiteY14" fmla="*/ 197815 h 2516309"/>
              <a:gd name="connsiteX15" fmla="*/ 153322 w 3264822"/>
              <a:gd name="connsiteY15" fmla="*/ 420065 h 2516309"/>
              <a:gd name="connsiteX16" fmla="*/ 102522 w 3264822"/>
              <a:gd name="connsiteY16" fmla="*/ 604215 h 2516309"/>
              <a:gd name="connsiteX17" fmla="*/ 77122 w 3264822"/>
              <a:gd name="connsiteY17" fmla="*/ 680415 h 2516309"/>
              <a:gd name="connsiteX18" fmla="*/ 51722 w 3264822"/>
              <a:gd name="connsiteY18" fmla="*/ 985215 h 2516309"/>
              <a:gd name="connsiteX19" fmla="*/ 39022 w 3264822"/>
              <a:gd name="connsiteY19" fmla="*/ 1226515 h 2516309"/>
              <a:gd name="connsiteX20" fmla="*/ 26322 w 3264822"/>
              <a:gd name="connsiteY20" fmla="*/ 1328115 h 2516309"/>
              <a:gd name="connsiteX21" fmla="*/ 13622 w 3264822"/>
              <a:gd name="connsiteY21" fmla="*/ 1442415 h 2516309"/>
              <a:gd name="connsiteX22" fmla="*/ 922 w 3264822"/>
              <a:gd name="connsiteY22" fmla="*/ 1658315 h 2516309"/>
              <a:gd name="connsiteX23" fmla="*/ 39022 w 3264822"/>
              <a:gd name="connsiteY23" fmla="*/ 1944065 h 2516309"/>
              <a:gd name="connsiteX24" fmla="*/ 96172 w 3264822"/>
              <a:gd name="connsiteY24" fmla="*/ 2128215 h 2516309"/>
              <a:gd name="connsiteX25" fmla="*/ 146972 w 3264822"/>
              <a:gd name="connsiteY25" fmla="*/ 2229815 h 2516309"/>
              <a:gd name="connsiteX26" fmla="*/ 229522 w 3264822"/>
              <a:gd name="connsiteY26" fmla="*/ 2356815 h 2516309"/>
              <a:gd name="connsiteX27" fmla="*/ 369222 w 3264822"/>
              <a:gd name="connsiteY27" fmla="*/ 2509215 h 2516309"/>
              <a:gd name="connsiteX28" fmla="*/ 597822 w 3264822"/>
              <a:gd name="connsiteY28" fmla="*/ 2477465 h 2516309"/>
              <a:gd name="connsiteX29" fmla="*/ 858172 w 3264822"/>
              <a:gd name="connsiteY29" fmla="*/ 2356815 h 2516309"/>
              <a:gd name="connsiteX30" fmla="*/ 1124872 w 3264822"/>
              <a:gd name="connsiteY30" fmla="*/ 2217115 h 2516309"/>
              <a:gd name="connsiteX31" fmla="*/ 1429672 w 3264822"/>
              <a:gd name="connsiteY31" fmla="*/ 2045665 h 2516309"/>
              <a:gd name="connsiteX32" fmla="*/ 1702722 w 3264822"/>
              <a:gd name="connsiteY32" fmla="*/ 1874215 h 2516309"/>
              <a:gd name="connsiteX33" fmla="*/ 1829722 w 3264822"/>
              <a:gd name="connsiteY33" fmla="*/ 1785315 h 2516309"/>
              <a:gd name="connsiteX34" fmla="*/ 1867822 w 3264822"/>
              <a:gd name="connsiteY34" fmla="*/ 1772615 h 2516309"/>
              <a:gd name="connsiteX35" fmla="*/ 1905922 w 3264822"/>
              <a:gd name="connsiteY35" fmla="*/ 1747215 h 2516309"/>
              <a:gd name="connsiteX36" fmla="*/ 1918622 w 3264822"/>
              <a:gd name="connsiteY36" fmla="*/ 1709115 h 2516309"/>
              <a:gd name="connsiteX37" fmla="*/ 1982122 w 3264822"/>
              <a:gd name="connsiteY37" fmla="*/ 1671015 h 2516309"/>
              <a:gd name="connsiteX38" fmla="*/ 2020222 w 3264822"/>
              <a:gd name="connsiteY38" fmla="*/ 1645615 h 2516309"/>
              <a:gd name="connsiteX39" fmla="*/ 2096422 w 3264822"/>
              <a:gd name="connsiteY39" fmla="*/ 1569415 h 2516309"/>
              <a:gd name="connsiteX40" fmla="*/ 2185322 w 3264822"/>
              <a:gd name="connsiteY40" fmla="*/ 1518615 h 2516309"/>
              <a:gd name="connsiteX41" fmla="*/ 2261522 w 3264822"/>
              <a:gd name="connsiteY41" fmla="*/ 1467815 h 2516309"/>
              <a:gd name="connsiteX42" fmla="*/ 2312322 w 3264822"/>
              <a:gd name="connsiteY42" fmla="*/ 1417015 h 2516309"/>
              <a:gd name="connsiteX43" fmla="*/ 2388522 w 3264822"/>
              <a:gd name="connsiteY43" fmla="*/ 1366215 h 2516309"/>
              <a:gd name="connsiteX44" fmla="*/ 2426622 w 3264822"/>
              <a:gd name="connsiteY44" fmla="*/ 1328115 h 2516309"/>
              <a:gd name="connsiteX45" fmla="*/ 2515522 w 3264822"/>
              <a:gd name="connsiteY45" fmla="*/ 1264615 h 2516309"/>
              <a:gd name="connsiteX46" fmla="*/ 2540922 w 3264822"/>
              <a:gd name="connsiteY46" fmla="*/ 1226515 h 2516309"/>
              <a:gd name="connsiteX47" fmla="*/ 2655222 w 3264822"/>
              <a:gd name="connsiteY47" fmla="*/ 1163015 h 2516309"/>
              <a:gd name="connsiteX48" fmla="*/ 2744122 w 3264822"/>
              <a:gd name="connsiteY48" fmla="*/ 1112215 h 2516309"/>
              <a:gd name="connsiteX49" fmla="*/ 2769522 w 3264822"/>
              <a:gd name="connsiteY49" fmla="*/ 1074115 h 2516309"/>
              <a:gd name="connsiteX50" fmla="*/ 2858422 w 3264822"/>
              <a:gd name="connsiteY50" fmla="*/ 1023315 h 2516309"/>
              <a:gd name="connsiteX51" fmla="*/ 2921922 w 3264822"/>
              <a:gd name="connsiteY51" fmla="*/ 972515 h 2516309"/>
              <a:gd name="connsiteX52" fmla="*/ 3010822 w 3264822"/>
              <a:gd name="connsiteY52" fmla="*/ 934415 h 2516309"/>
              <a:gd name="connsiteX53" fmla="*/ 3061622 w 3264822"/>
              <a:gd name="connsiteY53" fmla="*/ 909015 h 2516309"/>
              <a:gd name="connsiteX54" fmla="*/ 3137822 w 3264822"/>
              <a:gd name="connsiteY54" fmla="*/ 794715 h 2516309"/>
              <a:gd name="connsiteX55" fmla="*/ 3163222 w 3264822"/>
              <a:gd name="connsiteY55" fmla="*/ 489915 h 2516309"/>
              <a:gd name="connsiteX56" fmla="*/ 3239422 w 3264822"/>
              <a:gd name="connsiteY56" fmla="*/ 413715 h 2516309"/>
              <a:gd name="connsiteX57" fmla="*/ 3264822 w 3264822"/>
              <a:gd name="connsiteY57" fmla="*/ 337515 h 2516309"/>
              <a:gd name="connsiteX58" fmla="*/ 3245772 w 3264822"/>
              <a:gd name="connsiteY58" fmla="*/ 229565 h 2516309"/>
              <a:gd name="connsiteX59" fmla="*/ 3125122 w 3264822"/>
              <a:gd name="connsiteY59" fmla="*/ 134315 h 2516309"/>
              <a:gd name="connsiteX60" fmla="*/ 2960022 w 3264822"/>
              <a:gd name="connsiteY60" fmla="*/ 108915 h 2516309"/>
              <a:gd name="connsiteX61" fmla="*/ 2960022 w 3264822"/>
              <a:gd name="connsiteY61" fmla="*/ 96215 h 2516309"/>
              <a:gd name="connsiteX0" fmla="*/ 3036222 w 3264822"/>
              <a:gd name="connsiteY0" fmla="*/ 96215 h 2516309"/>
              <a:gd name="connsiteX1" fmla="*/ 2223422 w 3264822"/>
              <a:gd name="connsiteY1" fmla="*/ 108915 h 2516309"/>
              <a:gd name="connsiteX2" fmla="*/ 2134522 w 3264822"/>
              <a:gd name="connsiteY2" fmla="*/ 159715 h 2516309"/>
              <a:gd name="connsiteX3" fmla="*/ 2083722 w 3264822"/>
              <a:gd name="connsiteY3" fmla="*/ 185115 h 2516309"/>
              <a:gd name="connsiteX4" fmla="*/ 2032922 w 3264822"/>
              <a:gd name="connsiteY4" fmla="*/ 197815 h 2516309"/>
              <a:gd name="connsiteX5" fmla="*/ 1994822 w 3264822"/>
              <a:gd name="connsiteY5" fmla="*/ 210515 h 2516309"/>
              <a:gd name="connsiteX6" fmla="*/ 1791622 w 3264822"/>
              <a:gd name="connsiteY6" fmla="*/ 153365 h 2516309"/>
              <a:gd name="connsiteX7" fmla="*/ 1569372 w 3264822"/>
              <a:gd name="connsiteY7" fmla="*/ 96215 h 2516309"/>
              <a:gd name="connsiteX8" fmla="*/ 1264572 w 3264822"/>
              <a:gd name="connsiteY8" fmla="*/ 39065 h 2516309"/>
              <a:gd name="connsiteX9" fmla="*/ 1010572 w 3264822"/>
              <a:gd name="connsiteY9" fmla="*/ 965 h 2516309"/>
              <a:gd name="connsiteX10" fmla="*/ 585122 w 3264822"/>
              <a:gd name="connsiteY10" fmla="*/ 20015 h 2516309"/>
              <a:gd name="connsiteX11" fmla="*/ 356522 w 3264822"/>
              <a:gd name="connsiteY11" fmla="*/ 108915 h 2516309"/>
              <a:gd name="connsiteX12" fmla="*/ 305722 w 3264822"/>
              <a:gd name="connsiteY12" fmla="*/ 147015 h 2516309"/>
              <a:gd name="connsiteX13" fmla="*/ 254922 w 3264822"/>
              <a:gd name="connsiteY13" fmla="*/ 197815 h 2516309"/>
              <a:gd name="connsiteX14" fmla="*/ 153322 w 3264822"/>
              <a:gd name="connsiteY14" fmla="*/ 420065 h 2516309"/>
              <a:gd name="connsiteX15" fmla="*/ 102522 w 3264822"/>
              <a:gd name="connsiteY15" fmla="*/ 604215 h 2516309"/>
              <a:gd name="connsiteX16" fmla="*/ 77122 w 3264822"/>
              <a:gd name="connsiteY16" fmla="*/ 680415 h 2516309"/>
              <a:gd name="connsiteX17" fmla="*/ 51722 w 3264822"/>
              <a:gd name="connsiteY17" fmla="*/ 985215 h 2516309"/>
              <a:gd name="connsiteX18" fmla="*/ 39022 w 3264822"/>
              <a:gd name="connsiteY18" fmla="*/ 1226515 h 2516309"/>
              <a:gd name="connsiteX19" fmla="*/ 26322 w 3264822"/>
              <a:gd name="connsiteY19" fmla="*/ 1328115 h 2516309"/>
              <a:gd name="connsiteX20" fmla="*/ 13622 w 3264822"/>
              <a:gd name="connsiteY20" fmla="*/ 1442415 h 2516309"/>
              <a:gd name="connsiteX21" fmla="*/ 922 w 3264822"/>
              <a:gd name="connsiteY21" fmla="*/ 1658315 h 2516309"/>
              <a:gd name="connsiteX22" fmla="*/ 39022 w 3264822"/>
              <a:gd name="connsiteY22" fmla="*/ 1944065 h 2516309"/>
              <a:gd name="connsiteX23" fmla="*/ 96172 w 3264822"/>
              <a:gd name="connsiteY23" fmla="*/ 2128215 h 2516309"/>
              <a:gd name="connsiteX24" fmla="*/ 146972 w 3264822"/>
              <a:gd name="connsiteY24" fmla="*/ 2229815 h 2516309"/>
              <a:gd name="connsiteX25" fmla="*/ 229522 w 3264822"/>
              <a:gd name="connsiteY25" fmla="*/ 2356815 h 2516309"/>
              <a:gd name="connsiteX26" fmla="*/ 369222 w 3264822"/>
              <a:gd name="connsiteY26" fmla="*/ 2509215 h 2516309"/>
              <a:gd name="connsiteX27" fmla="*/ 597822 w 3264822"/>
              <a:gd name="connsiteY27" fmla="*/ 2477465 h 2516309"/>
              <a:gd name="connsiteX28" fmla="*/ 858172 w 3264822"/>
              <a:gd name="connsiteY28" fmla="*/ 2356815 h 2516309"/>
              <a:gd name="connsiteX29" fmla="*/ 1124872 w 3264822"/>
              <a:gd name="connsiteY29" fmla="*/ 2217115 h 2516309"/>
              <a:gd name="connsiteX30" fmla="*/ 1429672 w 3264822"/>
              <a:gd name="connsiteY30" fmla="*/ 2045665 h 2516309"/>
              <a:gd name="connsiteX31" fmla="*/ 1702722 w 3264822"/>
              <a:gd name="connsiteY31" fmla="*/ 1874215 h 2516309"/>
              <a:gd name="connsiteX32" fmla="*/ 1829722 w 3264822"/>
              <a:gd name="connsiteY32" fmla="*/ 1785315 h 2516309"/>
              <a:gd name="connsiteX33" fmla="*/ 1867822 w 3264822"/>
              <a:gd name="connsiteY33" fmla="*/ 1772615 h 2516309"/>
              <a:gd name="connsiteX34" fmla="*/ 1905922 w 3264822"/>
              <a:gd name="connsiteY34" fmla="*/ 1747215 h 2516309"/>
              <a:gd name="connsiteX35" fmla="*/ 1918622 w 3264822"/>
              <a:gd name="connsiteY35" fmla="*/ 1709115 h 2516309"/>
              <a:gd name="connsiteX36" fmla="*/ 1982122 w 3264822"/>
              <a:gd name="connsiteY36" fmla="*/ 1671015 h 2516309"/>
              <a:gd name="connsiteX37" fmla="*/ 2020222 w 3264822"/>
              <a:gd name="connsiteY37" fmla="*/ 1645615 h 2516309"/>
              <a:gd name="connsiteX38" fmla="*/ 2096422 w 3264822"/>
              <a:gd name="connsiteY38" fmla="*/ 1569415 h 2516309"/>
              <a:gd name="connsiteX39" fmla="*/ 2185322 w 3264822"/>
              <a:gd name="connsiteY39" fmla="*/ 1518615 h 2516309"/>
              <a:gd name="connsiteX40" fmla="*/ 2261522 w 3264822"/>
              <a:gd name="connsiteY40" fmla="*/ 1467815 h 2516309"/>
              <a:gd name="connsiteX41" fmla="*/ 2312322 w 3264822"/>
              <a:gd name="connsiteY41" fmla="*/ 1417015 h 2516309"/>
              <a:gd name="connsiteX42" fmla="*/ 2388522 w 3264822"/>
              <a:gd name="connsiteY42" fmla="*/ 1366215 h 2516309"/>
              <a:gd name="connsiteX43" fmla="*/ 2426622 w 3264822"/>
              <a:gd name="connsiteY43" fmla="*/ 1328115 h 2516309"/>
              <a:gd name="connsiteX44" fmla="*/ 2515522 w 3264822"/>
              <a:gd name="connsiteY44" fmla="*/ 1264615 h 2516309"/>
              <a:gd name="connsiteX45" fmla="*/ 2540922 w 3264822"/>
              <a:gd name="connsiteY45" fmla="*/ 1226515 h 2516309"/>
              <a:gd name="connsiteX46" fmla="*/ 2655222 w 3264822"/>
              <a:gd name="connsiteY46" fmla="*/ 1163015 h 2516309"/>
              <a:gd name="connsiteX47" fmla="*/ 2744122 w 3264822"/>
              <a:gd name="connsiteY47" fmla="*/ 1112215 h 2516309"/>
              <a:gd name="connsiteX48" fmla="*/ 2769522 w 3264822"/>
              <a:gd name="connsiteY48" fmla="*/ 1074115 h 2516309"/>
              <a:gd name="connsiteX49" fmla="*/ 2858422 w 3264822"/>
              <a:gd name="connsiteY49" fmla="*/ 1023315 h 2516309"/>
              <a:gd name="connsiteX50" fmla="*/ 2921922 w 3264822"/>
              <a:gd name="connsiteY50" fmla="*/ 972515 h 2516309"/>
              <a:gd name="connsiteX51" fmla="*/ 3010822 w 3264822"/>
              <a:gd name="connsiteY51" fmla="*/ 934415 h 2516309"/>
              <a:gd name="connsiteX52" fmla="*/ 3061622 w 3264822"/>
              <a:gd name="connsiteY52" fmla="*/ 909015 h 2516309"/>
              <a:gd name="connsiteX53" fmla="*/ 3137822 w 3264822"/>
              <a:gd name="connsiteY53" fmla="*/ 794715 h 2516309"/>
              <a:gd name="connsiteX54" fmla="*/ 3163222 w 3264822"/>
              <a:gd name="connsiteY54" fmla="*/ 489915 h 2516309"/>
              <a:gd name="connsiteX55" fmla="*/ 3239422 w 3264822"/>
              <a:gd name="connsiteY55" fmla="*/ 413715 h 2516309"/>
              <a:gd name="connsiteX56" fmla="*/ 3264822 w 3264822"/>
              <a:gd name="connsiteY56" fmla="*/ 337515 h 2516309"/>
              <a:gd name="connsiteX57" fmla="*/ 3245772 w 3264822"/>
              <a:gd name="connsiteY57" fmla="*/ 229565 h 2516309"/>
              <a:gd name="connsiteX58" fmla="*/ 3125122 w 3264822"/>
              <a:gd name="connsiteY58" fmla="*/ 134315 h 2516309"/>
              <a:gd name="connsiteX59" fmla="*/ 2960022 w 3264822"/>
              <a:gd name="connsiteY59" fmla="*/ 108915 h 2516309"/>
              <a:gd name="connsiteX60" fmla="*/ 2960022 w 3264822"/>
              <a:gd name="connsiteY60" fmla="*/ 962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60022 w 3264822"/>
              <a:gd name="connsiteY58" fmla="*/ 108915 h 2516309"/>
              <a:gd name="connsiteX59" fmla="*/ 2960022 w 3264822"/>
              <a:gd name="connsiteY59" fmla="*/ 962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60022 w 3264822"/>
              <a:gd name="connsiteY58" fmla="*/ 108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2985422 w 3264822"/>
              <a:gd name="connsiteY58" fmla="*/ 108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304892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25122 w 3264822"/>
              <a:gd name="connsiteY57" fmla="*/ 134315 h 2516309"/>
              <a:gd name="connsiteX58" fmla="*/ 306797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3067972 w 3264822"/>
              <a:gd name="connsiteY58" fmla="*/ 11526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902872 w 3264822"/>
              <a:gd name="connsiteY58" fmla="*/ 235915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782222 w 3264822"/>
              <a:gd name="connsiteY58" fmla="*/ 99390 h 2516309"/>
              <a:gd name="connsiteX0" fmla="*/ 2223422 w 3264822"/>
              <a:gd name="connsiteY0" fmla="*/ 1089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680622 w 3264822"/>
              <a:gd name="connsiteY5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254922 w 3264822"/>
              <a:gd name="connsiteY12" fmla="*/ 197815 h 2516309"/>
              <a:gd name="connsiteX13" fmla="*/ 153322 w 3264822"/>
              <a:gd name="connsiteY13" fmla="*/ 420065 h 2516309"/>
              <a:gd name="connsiteX14" fmla="*/ 102522 w 3264822"/>
              <a:gd name="connsiteY14" fmla="*/ 604215 h 2516309"/>
              <a:gd name="connsiteX15" fmla="*/ 77122 w 3264822"/>
              <a:gd name="connsiteY15" fmla="*/ 680415 h 2516309"/>
              <a:gd name="connsiteX16" fmla="*/ 51722 w 3264822"/>
              <a:gd name="connsiteY16" fmla="*/ 985215 h 2516309"/>
              <a:gd name="connsiteX17" fmla="*/ 39022 w 3264822"/>
              <a:gd name="connsiteY17" fmla="*/ 1226515 h 2516309"/>
              <a:gd name="connsiteX18" fmla="*/ 26322 w 3264822"/>
              <a:gd name="connsiteY18" fmla="*/ 1328115 h 2516309"/>
              <a:gd name="connsiteX19" fmla="*/ 13622 w 3264822"/>
              <a:gd name="connsiteY19" fmla="*/ 1442415 h 2516309"/>
              <a:gd name="connsiteX20" fmla="*/ 922 w 3264822"/>
              <a:gd name="connsiteY20" fmla="*/ 1658315 h 2516309"/>
              <a:gd name="connsiteX21" fmla="*/ 39022 w 3264822"/>
              <a:gd name="connsiteY21" fmla="*/ 1944065 h 2516309"/>
              <a:gd name="connsiteX22" fmla="*/ 96172 w 3264822"/>
              <a:gd name="connsiteY22" fmla="*/ 2128215 h 2516309"/>
              <a:gd name="connsiteX23" fmla="*/ 146972 w 3264822"/>
              <a:gd name="connsiteY23" fmla="*/ 2229815 h 2516309"/>
              <a:gd name="connsiteX24" fmla="*/ 229522 w 3264822"/>
              <a:gd name="connsiteY24" fmla="*/ 2356815 h 2516309"/>
              <a:gd name="connsiteX25" fmla="*/ 369222 w 3264822"/>
              <a:gd name="connsiteY25" fmla="*/ 2509215 h 2516309"/>
              <a:gd name="connsiteX26" fmla="*/ 597822 w 3264822"/>
              <a:gd name="connsiteY26" fmla="*/ 2477465 h 2516309"/>
              <a:gd name="connsiteX27" fmla="*/ 858172 w 3264822"/>
              <a:gd name="connsiteY27" fmla="*/ 2356815 h 2516309"/>
              <a:gd name="connsiteX28" fmla="*/ 1124872 w 3264822"/>
              <a:gd name="connsiteY28" fmla="*/ 2217115 h 2516309"/>
              <a:gd name="connsiteX29" fmla="*/ 1429672 w 3264822"/>
              <a:gd name="connsiteY29" fmla="*/ 2045665 h 2516309"/>
              <a:gd name="connsiteX30" fmla="*/ 1702722 w 3264822"/>
              <a:gd name="connsiteY30" fmla="*/ 1874215 h 2516309"/>
              <a:gd name="connsiteX31" fmla="*/ 1829722 w 3264822"/>
              <a:gd name="connsiteY31" fmla="*/ 1785315 h 2516309"/>
              <a:gd name="connsiteX32" fmla="*/ 1867822 w 3264822"/>
              <a:gd name="connsiteY32" fmla="*/ 1772615 h 2516309"/>
              <a:gd name="connsiteX33" fmla="*/ 1905922 w 3264822"/>
              <a:gd name="connsiteY33" fmla="*/ 1747215 h 2516309"/>
              <a:gd name="connsiteX34" fmla="*/ 1918622 w 3264822"/>
              <a:gd name="connsiteY34" fmla="*/ 1709115 h 2516309"/>
              <a:gd name="connsiteX35" fmla="*/ 1982122 w 3264822"/>
              <a:gd name="connsiteY35" fmla="*/ 1671015 h 2516309"/>
              <a:gd name="connsiteX36" fmla="*/ 2020222 w 3264822"/>
              <a:gd name="connsiteY36" fmla="*/ 1645615 h 2516309"/>
              <a:gd name="connsiteX37" fmla="*/ 2096422 w 3264822"/>
              <a:gd name="connsiteY37" fmla="*/ 1569415 h 2516309"/>
              <a:gd name="connsiteX38" fmla="*/ 2185322 w 3264822"/>
              <a:gd name="connsiteY38" fmla="*/ 1518615 h 2516309"/>
              <a:gd name="connsiteX39" fmla="*/ 2261522 w 3264822"/>
              <a:gd name="connsiteY39" fmla="*/ 1467815 h 2516309"/>
              <a:gd name="connsiteX40" fmla="*/ 2312322 w 3264822"/>
              <a:gd name="connsiteY40" fmla="*/ 1417015 h 2516309"/>
              <a:gd name="connsiteX41" fmla="*/ 2388522 w 3264822"/>
              <a:gd name="connsiteY41" fmla="*/ 1366215 h 2516309"/>
              <a:gd name="connsiteX42" fmla="*/ 2426622 w 3264822"/>
              <a:gd name="connsiteY42" fmla="*/ 1328115 h 2516309"/>
              <a:gd name="connsiteX43" fmla="*/ 2515522 w 3264822"/>
              <a:gd name="connsiteY43" fmla="*/ 1264615 h 2516309"/>
              <a:gd name="connsiteX44" fmla="*/ 2540922 w 3264822"/>
              <a:gd name="connsiteY44" fmla="*/ 1226515 h 2516309"/>
              <a:gd name="connsiteX45" fmla="*/ 2655222 w 3264822"/>
              <a:gd name="connsiteY45" fmla="*/ 1163015 h 2516309"/>
              <a:gd name="connsiteX46" fmla="*/ 2744122 w 3264822"/>
              <a:gd name="connsiteY46" fmla="*/ 1112215 h 2516309"/>
              <a:gd name="connsiteX47" fmla="*/ 2769522 w 3264822"/>
              <a:gd name="connsiteY47" fmla="*/ 1074115 h 2516309"/>
              <a:gd name="connsiteX48" fmla="*/ 2858422 w 3264822"/>
              <a:gd name="connsiteY48" fmla="*/ 1023315 h 2516309"/>
              <a:gd name="connsiteX49" fmla="*/ 2921922 w 3264822"/>
              <a:gd name="connsiteY49" fmla="*/ 972515 h 2516309"/>
              <a:gd name="connsiteX50" fmla="*/ 3010822 w 3264822"/>
              <a:gd name="connsiteY50" fmla="*/ 934415 h 2516309"/>
              <a:gd name="connsiteX51" fmla="*/ 3061622 w 3264822"/>
              <a:gd name="connsiteY51" fmla="*/ 909015 h 2516309"/>
              <a:gd name="connsiteX52" fmla="*/ 3137822 w 3264822"/>
              <a:gd name="connsiteY52" fmla="*/ 794715 h 2516309"/>
              <a:gd name="connsiteX53" fmla="*/ 3163222 w 3264822"/>
              <a:gd name="connsiteY53" fmla="*/ 489915 h 2516309"/>
              <a:gd name="connsiteX54" fmla="*/ 3239422 w 3264822"/>
              <a:gd name="connsiteY54" fmla="*/ 413715 h 2516309"/>
              <a:gd name="connsiteX55" fmla="*/ 3264822 w 3264822"/>
              <a:gd name="connsiteY55" fmla="*/ 337515 h 2516309"/>
              <a:gd name="connsiteX56" fmla="*/ 3245772 w 3264822"/>
              <a:gd name="connsiteY56" fmla="*/ 229565 h 2516309"/>
              <a:gd name="connsiteX57" fmla="*/ 3150522 w 3264822"/>
              <a:gd name="connsiteY57" fmla="*/ 137490 h 2516309"/>
              <a:gd name="connsiteX58" fmla="*/ 2680622 w 3264822"/>
              <a:gd name="connsiteY5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305722 w 3264822"/>
              <a:gd name="connsiteY11" fmla="*/ 14701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261522 w 3264822"/>
              <a:gd name="connsiteY38" fmla="*/ 1467815 h 2516309"/>
              <a:gd name="connsiteX39" fmla="*/ 2312322 w 3264822"/>
              <a:gd name="connsiteY39" fmla="*/ 1417015 h 2516309"/>
              <a:gd name="connsiteX40" fmla="*/ 2388522 w 3264822"/>
              <a:gd name="connsiteY40" fmla="*/ 1366215 h 2516309"/>
              <a:gd name="connsiteX41" fmla="*/ 2426622 w 3264822"/>
              <a:gd name="connsiteY41" fmla="*/ 1328115 h 2516309"/>
              <a:gd name="connsiteX42" fmla="*/ 2515522 w 3264822"/>
              <a:gd name="connsiteY42" fmla="*/ 1264615 h 2516309"/>
              <a:gd name="connsiteX43" fmla="*/ 2540922 w 3264822"/>
              <a:gd name="connsiteY43" fmla="*/ 1226515 h 2516309"/>
              <a:gd name="connsiteX44" fmla="*/ 2655222 w 3264822"/>
              <a:gd name="connsiteY44" fmla="*/ 1163015 h 2516309"/>
              <a:gd name="connsiteX45" fmla="*/ 2744122 w 3264822"/>
              <a:gd name="connsiteY45" fmla="*/ 1112215 h 2516309"/>
              <a:gd name="connsiteX46" fmla="*/ 2769522 w 3264822"/>
              <a:gd name="connsiteY46" fmla="*/ 1074115 h 2516309"/>
              <a:gd name="connsiteX47" fmla="*/ 2858422 w 3264822"/>
              <a:gd name="connsiteY47" fmla="*/ 1023315 h 2516309"/>
              <a:gd name="connsiteX48" fmla="*/ 2921922 w 3264822"/>
              <a:gd name="connsiteY48" fmla="*/ 972515 h 2516309"/>
              <a:gd name="connsiteX49" fmla="*/ 3010822 w 3264822"/>
              <a:gd name="connsiteY49" fmla="*/ 934415 h 2516309"/>
              <a:gd name="connsiteX50" fmla="*/ 3061622 w 3264822"/>
              <a:gd name="connsiteY50" fmla="*/ 909015 h 2516309"/>
              <a:gd name="connsiteX51" fmla="*/ 3137822 w 3264822"/>
              <a:gd name="connsiteY51" fmla="*/ 794715 h 2516309"/>
              <a:gd name="connsiteX52" fmla="*/ 3163222 w 3264822"/>
              <a:gd name="connsiteY52" fmla="*/ 489915 h 2516309"/>
              <a:gd name="connsiteX53" fmla="*/ 3239422 w 3264822"/>
              <a:gd name="connsiteY53" fmla="*/ 413715 h 2516309"/>
              <a:gd name="connsiteX54" fmla="*/ 3264822 w 3264822"/>
              <a:gd name="connsiteY54" fmla="*/ 337515 h 2516309"/>
              <a:gd name="connsiteX55" fmla="*/ 3245772 w 3264822"/>
              <a:gd name="connsiteY55" fmla="*/ 229565 h 2516309"/>
              <a:gd name="connsiteX56" fmla="*/ 3150522 w 3264822"/>
              <a:gd name="connsiteY56" fmla="*/ 137490 h 2516309"/>
              <a:gd name="connsiteX57" fmla="*/ 2680622 w 3264822"/>
              <a:gd name="connsiteY5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261522 w 3264822"/>
              <a:gd name="connsiteY38" fmla="*/ 1467815 h 2516309"/>
              <a:gd name="connsiteX39" fmla="*/ 2312322 w 3264822"/>
              <a:gd name="connsiteY39" fmla="*/ 1417015 h 2516309"/>
              <a:gd name="connsiteX40" fmla="*/ 2388522 w 3264822"/>
              <a:gd name="connsiteY40" fmla="*/ 1366215 h 2516309"/>
              <a:gd name="connsiteX41" fmla="*/ 2426622 w 3264822"/>
              <a:gd name="connsiteY41" fmla="*/ 1328115 h 2516309"/>
              <a:gd name="connsiteX42" fmla="*/ 2515522 w 3264822"/>
              <a:gd name="connsiteY42" fmla="*/ 1264615 h 2516309"/>
              <a:gd name="connsiteX43" fmla="*/ 2540922 w 3264822"/>
              <a:gd name="connsiteY43" fmla="*/ 1226515 h 2516309"/>
              <a:gd name="connsiteX44" fmla="*/ 2655222 w 3264822"/>
              <a:gd name="connsiteY44" fmla="*/ 1163015 h 2516309"/>
              <a:gd name="connsiteX45" fmla="*/ 2744122 w 3264822"/>
              <a:gd name="connsiteY45" fmla="*/ 1112215 h 2516309"/>
              <a:gd name="connsiteX46" fmla="*/ 2769522 w 3264822"/>
              <a:gd name="connsiteY46" fmla="*/ 1074115 h 2516309"/>
              <a:gd name="connsiteX47" fmla="*/ 2858422 w 3264822"/>
              <a:gd name="connsiteY47" fmla="*/ 1023315 h 2516309"/>
              <a:gd name="connsiteX48" fmla="*/ 2921922 w 3264822"/>
              <a:gd name="connsiteY48" fmla="*/ 972515 h 2516309"/>
              <a:gd name="connsiteX49" fmla="*/ 3010822 w 3264822"/>
              <a:gd name="connsiteY49" fmla="*/ 934415 h 2516309"/>
              <a:gd name="connsiteX50" fmla="*/ 3061622 w 3264822"/>
              <a:gd name="connsiteY50" fmla="*/ 909015 h 2516309"/>
              <a:gd name="connsiteX51" fmla="*/ 3137822 w 3264822"/>
              <a:gd name="connsiteY51" fmla="*/ 794715 h 2516309"/>
              <a:gd name="connsiteX52" fmla="*/ 3163222 w 3264822"/>
              <a:gd name="connsiteY52" fmla="*/ 489915 h 2516309"/>
              <a:gd name="connsiteX53" fmla="*/ 3239422 w 3264822"/>
              <a:gd name="connsiteY53" fmla="*/ 413715 h 2516309"/>
              <a:gd name="connsiteX54" fmla="*/ 3264822 w 3264822"/>
              <a:gd name="connsiteY54" fmla="*/ 337515 h 2516309"/>
              <a:gd name="connsiteX55" fmla="*/ 3245772 w 3264822"/>
              <a:gd name="connsiteY55" fmla="*/ 229565 h 2516309"/>
              <a:gd name="connsiteX56" fmla="*/ 3150522 w 3264822"/>
              <a:gd name="connsiteY56" fmla="*/ 137490 h 2516309"/>
              <a:gd name="connsiteX57" fmla="*/ 2680622 w 3264822"/>
              <a:gd name="connsiteY57"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20222 w 3264822"/>
              <a:gd name="connsiteY35" fmla="*/ 1645615 h 2516309"/>
              <a:gd name="connsiteX36" fmla="*/ 2096422 w 3264822"/>
              <a:gd name="connsiteY36" fmla="*/ 1569415 h 2516309"/>
              <a:gd name="connsiteX37" fmla="*/ 2185322 w 3264822"/>
              <a:gd name="connsiteY37" fmla="*/ 1518615 h 2516309"/>
              <a:gd name="connsiteX38" fmla="*/ 2312322 w 3264822"/>
              <a:gd name="connsiteY38" fmla="*/ 1417015 h 2516309"/>
              <a:gd name="connsiteX39" fmla="*/ 2388522 w 3264822"/>
              <a:gd name="connsiteY39" fmla="*/ 1366215 h 2516309"/>
              <a:gd name="connsiteX40" fmla="*/ 2426622 w 3264822"/>
              <a:gd name="connsiteY40" fmla="*/ 1328115 h 2516309"/>
              <a:gd name="connsiteX41" fmla="*/ 2515522 w 3264822"/>
              <a:gd name="connsiteY41" fmla="*/ 1264615 h 2516309"/>
              <a:gd name="connsiteX42" fmla="*/ 2540922 w 3264822"/>
              <a:gd name="connsiteY42" fmla="*/ 1226515 h 2516309"/>
              <a:gd name="connsiteX43" fmla="*/ 2655222 w 3264822"/>
              <a:gd name="connsiteY43" fmla="*/ 1163015 h 2516309"/>
              <a:gd name="connsiteX44" fmla="*/ 2744122 w 3264822"/>
              <a:gd name="connsiteY44" fmla="*/ 1112215 h 2516309"/>
              <a:gd name="connsiteX45" fmla="*/ 2769522 w 3264822"/>
              <a:gd name="connsiteY45" fmla="*/ 1074115 h 2516309"/>
              <a:gd name="connsiteX46" fmla="*/ 2858422 w 3264822"/>
              <a:gd name="connsiteY46" fmla="*/ 1023315 h 2516309"/>
              <a:gd name="connsiteX47" fmla="*/ 2921922 w 3264822"/>
              <a:gd name="connsiteY47" fmla="*/ 972515 h 2516309"/>
              <a:gd name="connsiteX48" fmla="*/ 3010822 w 3264822"/>
              <a:gd name="connsiteY48" fmla="*/ 934415 h 2516309"/>
              <a:gd name="connsiteX49" fmla="*/ 3061622 w 3264822"/>
              <a:gd name="connsiteY49" fmla="*/ 909015 h 2516309"/>
              <a:gd name="connsiteX50" fmla="*/ 3137822 w 3264822"/>
              <a:gd name="connsiteY50" fmla="*/ 794715 h 2516309"/>
              <a:gd name="connsiteX51" fmla="*/ 3163222 w 3264822"/>
              <a:gd name="connsiteY51" fmla="*/ 489915 h 2516309"/>
              <a:gd name="connsiteX52" fmla="*/ 3239422 w 3264822"/>
              <a:gd name="connsiteY52" fmla="*/ 413715 h 2516309"/>
              <a:gd name="connsiteX53" fmla="*/ 3264822 w 3264822"/>
              <a:gd name="connsiteY53" fmla="*/ 337515 h 2516309"/>
              <a:gd name="connsiteX54" fmla="*/ 3245772 w 3264822"/>
              <a:gd name="connsiteY54" fmla="*/ 229565 h 2516309"/>
              <a:gd name="connsiteX55" fmla="*/ 3150522 w 3264822"/>
              <a:gd name="connsiteY55" fmla="*/ 137490 h 2516309"/>
              <a:gd name="connsiteX56" fmla="*/ 2680622 w 3264822"/>
              <a:gd name="connsiteY56"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655222 w 3264822"/>
              <a:gd name="connsiteY42" fmla="*/ 1163015 h 2516309"/>
              <a:gd name="connsiteX43" fmla="*/ 2744122 w 3264822"/>
              <a:gd name="connsiteY43" fmla="*/ 1112215 h 2516309"/>
              <a:gd name="connsiteX44" fmla="*/ 2769522 w 3264822"/>
              <a:gd name="connsiteY44" fmla="*/ 1074115 h 2516309"/>
              <a:gd name="connsiteX45" fmla="*/ 2858422 w 3264822"/>
              <a:gd name="connsiteY45" fmla="*/ 1023315 h 2516309"/>
              <a:gd name="connsiteX46" fmla="*/ 2921922 w 3264822"/>
              <a:gd name="connsiteY46" fmla="*/ 972515 h 2516309"/>
              <a:gd name="connsiteX47" fmla="*/ 3010822 w 3264822"/>
              <a:gd name="connsiteY47" fmla="*/ 934415 h 2516309"/>
              <a:gd name="connsiteX48" fmla="*/ 3061622 w 3264822"/>
              <a:gd name="connsiteY48" fmla="*/ 909015 h 2516309"/>
              <a:gd name="connsiteX49" fmla="*/ 3137822 w 3264822"/>
              <a:gd name="connsiteY49" fmla="*/ 794715 h 2516309"/>
              <a:gd name="connsiteX50" fmla="*/ 3163222 w 3264822"/>
              <a:gd name="connsiteY50" fmla="*/ 489915 h 2516309"/>
              <a:gd name="connsiteX51" fmla="*/ 3239422 w 3264822"/>
              <a:gd name="connsiteY51" fmla="*/ 413715 h 2516309"/>
              <a:gd name="connsiteX52" fmla="*/ 3264822 w 3264822"/>
              <a:gd name="connsiteY52" fmla="*/ 337515 h 2516309"/>
              <a:gd name="connsiteX53" fmla="*/ 3245772 w 3264822"/>
              <a:gd name="connsiteY53" fmla="*/ 229565 h 2516309"/>
              <a:gd name="connsiteX54" fmla="*/ 3150522 w 3264822"/>
              <a:gd name="connsiteY54" fmla="*/ 137490 h 2516309"/>
              <a:gd name="connsiteX55" fmla="*/ 2680622 w 3264822"/>
              <a:gd name="connsiteY55"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655222 w 3264822"/>
              <a:gd name="connsiteY42" fmla="*/ 1163015 h 2516309"/>
              <a:gd name="connsiteX43" fmla="*/ 2769522 w 3264822"/>
              <a:gd name="connsiteY43" fmla="*/ 1074115 h 2516309"/>
              <a:gd name="connsiteX44" fmla="*/ 2858422 w 3264822"/>
              <a:gd name="connsiteY44" fmla="*/ 1023315 h 2516309"/>
              <a:gd name="connsiteX45" fmla="*/ 2921922 w 3264822"/>
              <a:gd name="connsiteY45" fmla="*/ 972515 h 2516309"/>
              <a:gd name="connsiteX46" fmla="*/ 3010822 w 3264822"/>
              <a:gd name="connsiteY46" fmla="*/ 934415 h 2516309"/>
              <a:gd name="connsiteX47" fmla="*/ 3061622 w 3264822"/>
              <a:gd name="connsiteY47" fmla="*/ 909015 h 2516309"/>
              <a:gd name="connsiteX48" fmla="*/ 3137822 w 3264822"/>
              <a:gd name="connsiteY48" fmla="*/ 794715 h 2516309"/>
              <a:gd name="connsiteX49" fmla="*/ 3163222 w 3264822"/>
              <a:gd name="connsiteY49" fmla="*/ 489915 h 2516309"/>
              <a:gd name="connsiteX50" fmla="*/ 3239422 w 3264822"/>
              <a:gd name="connsiteY50" fmla="*/ 413715 h 2516309"/>
              <a:gd name="connsiteX51" fmla="*/ 3264822 w 3264822"/>
              <a:gd name="connsiteY51" fmla="*/ 337515 h 2516309"/>
              <a:gd name="connsiteX52" fmla="*/ 3245772 w 3264822"/>
              <a:gd name="connsiteY52" fmla="*/ 229565 h 2516309"/>
              <a:gd name="connsiteX53" fmla="*/ 3150522 w 3264822"/>
              <a:gd name="connsiteY53" fmla="*/ 137490 h 2516309"/>
              <a:gd name="connsiteX54" fmla="*/ 2680622 w 3264822"/>
              <a:gd name="connsiteY54"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69522 w 3264822"/>
              <a:gd name="connsiteY42" fmla="*/ 1074115 h 2516309"/>
              <a:gd name="connsiteX43" fmla="*/ 2858422 w 3264822"/>
              <a:gd name="connsiteY43" fmla="*/ 1023315 h 2516309"/>
              <a:gd name="connsiteX44" fmla="*/ 2921922 w 3264822"/>
              <a:gd name="connsiteY44" fmla="*/ 972515 h 2516309"/>
              <a:gd name="connsiteX45" fmla="*/ 3010822 w 3264822"/>
              <a:gd name="connsiteY45" fmla="*/ 934415 h 2516309"/>
              <a:gd name="connsiteX46" fmla="*/ 3061622 w 3264822"/>
              <a:gd name="connsiteY46" fmla="*/ 909015 h 2516309"/>
              <a:gd name="connsiteX47" fmla="*/ 3137822 w 3264822"/>
              <a:gd name="connsiteY47" fmla="*/ 794715 h 2516309"/>
              <a:gd name="connsiteX48" fmla="*/ 3163222 w 3264822"/>
              <a:gd name="connsiteY48" fmla="*/ 489915 h 2516309"/>
              <a:gd name="connsiteX49" fmla="*/ 3239422 w 3264822"/>
              <a:gd name="connsiteY49" fmla="*/ 413715 h 2516309"/>
              <a:gd name="connsiteX50" fmla="*/ 3264822 w 3264822"/>
              <a:gd name="connsiteY50" fmla="*/ 337515 h 2516309"/>
              <a:gd name="connsiteX51" fmla="*/ 3245772 w 3264822"/>
              <a:gd name="connsiteY51" fmla="*/ 229565 h 2516309"/>
              <a:gd name="connsiteX52" fmla="*/ 3150522 w 3264822"/>
              <a:gd name="connsiteY52" fmla="*/ 137490 h 2516309"/>
              <a:gd name="connsiteX53" fmla="*/ 2680622 w 3264822"/>
              <a:gd name="connsiteY53"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858422 w 3264822"/>
              <a:gd name="connsiteY43" fmla="*/ 1023315 h 2516309"/>
              <a:gd name="connsiteX44" fmla="*/ 2921922 w 3264822"/>
              <a:gd name="connsiteY44" fmla="*/ 972515 h 2516309"/>
              <a:gd name="connsiteX45" fmla="*/ 3010822 w 3264822"/>
              <a:gd name="connsiteY45" fmla="*/ 934415 h 2516309"/>
              <a:gd name="connsiteX46" fmla="*/ 3061622 w 3264822"/>
              <a:gd name="connsiteY46" fmla="*/ 909015 h 2516309"/>
              <a:gd name="connsiteX47" fmla="*/ 3137822 w 3264822"/>
              <a:gd name="connsiteY47" fmla="*/ 794715 h 2516309"/>
              <a:gd name="connsiteX48" fmla="*/ 3163222 w 3264822"/>
              <a:gd name="connsiteY48" fmla="*/ 489915 h 2516309"/>
              <a:gd name="connsiteX49" fmla="*/ 3239422 w 3264822"/>
              <a:gd name="connsiteY49" fmla="*/ 413715 h 2516309"/>
              <a:gd name="connsiteX50" fmla="*/ 3264822 w 3264822"/>
              <a:gd name="connsiteY50" fmla="*/ 337515 h 2516309"/>
              <a:gd name="connsiteX51" fmla="*/ 3245772 w 3264822"/>
              <a:gd name="connsiteY51" fmla="*/ 229565 h 2516309"/>
              <a:gd name="connsiteX52" fmla="*/ 3150522 w 3264822"/>
              <a:gd name="connsiteY52" fmla="*/ 137490 h 2516309"/>
              <a:gd name="connsiteX53" fmla="*/ 2680622 w 3264822"/>
              <a:gd name="connsiteY53"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858422 w 3264822"/>
              <a:gd name="connsiteY43" fmla="*/ 1023315 h 2516309"/>
              <a:gd name="connsiteX44" fmla="*/ 2921922 w 3264822"/>
              <a:gd name="connsiteY44" fmla="*/ 972515 h 2516309"/>
              <a:gd name="connsiteX45" fmla="*/ 3061622 w 3264822"/>
              <a:gd name="connsiteY45" fmla="*/ 909015 h 2516309"/>
              <a:gd name="connsiteX46" fmla="*/ 3137822 w 3264822"/>
              <a:gd name="connsiteY46" fmla="*/ 794715 h 2516309"/>
              <a:gd name="connsiteX47" fmla="*/ 3163222 w 3264822"/>
              <a:gd name="connsiteY47" fmla="*/ 489915 h 2516309"/>
              <a:gd name="connsiteX48" fmla="*/ 3239422 w 3264822"/>
              <a:gd name="connsiteY48" fmla="*/ 413715 h 2516309"/>
              <a:gd name="connsiteX49" fmla="*/ 3264822 w 3264822"/>
              <a:gd name="connsiteY49" fmla="*/ 337515 h 2516309"/>
              <a:gd name="connsiteX50" fmla="*/ 3245772 w 3264822"/>
              <a:gd name="connsiteY50" fmla="*/ 229565 h 2516309"/>
              <a:gd name="connsiteX51" fmla="*/ 3150522 w 3264822"/>
              <a:gd name="connsiteY51" fmla="*/ 137490 h 2516309"/>
              <a:gd name="connsiteX52" fmla="*/ 2680622 w 3264822"/>
              <a:gd name="connsiteY52"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388522 w 3264822"/>
              <a:gd name="connsiteY38" fmla="*/ 1366215 h 2516309"/>
              <a:gd name="connsiteX39" fmla="*/ 2426622 w 3264822"/>
              <a:gd name="connsiteY39" fmla="*/ 1328115 h 2516309"/>
              <a:gd name="connsiteX40" fmla="*/ 2515522 w 3264822"/>
              <a:gd name="connsiteY40" fmla="*/ 1264615 h 2516309"/>
              <a:gd name="connsiteX41" fmla="*/ 2540922 w 3264822"/>
              <a:gd name="connsiteY41" fmla="*/ 1226515 h 2516309"/>
              <a:gd name="connsiteX42" fmla="*/ 2706022 w 3264822"/>
              <a:gd name="connsiteY42" fmla="*/ 1093165 h 2516309"/>
              <a:gd name="connsiteX43" fmla="*/ 2921922 w 3264822"/>
              <a:gd name="connsiteY43" fmla="*/ 972515 h 2516309"/>
              <a:gd name="connsiteX44" fmla="*/ 3061622 w 3264822"/>
              <a:gd name="connsiteY44" fmla="*/ 909015 h 2516309"/>
              <a:gd name="connsiteX45" fmla="*/ 3137822 w 3264822"/>
              <a:gd name="connsiteY45" fmla="*/ 794715 h 2516309"/>
              <a:gd name="connsiteX46" fmla="*/ 3163222 w 3264822"/>
              <a:gd name="connsiteY46" fmla="*/ 489915 h 2516309"/>
              <a:gd name="connsiteX47" fmla="*/ 3239422 w 3264822"/>
              <a:gd name="connsiteY47" fmla="*/ 413715 h 2516309"/>
              <a:gd name="connsiteX48" fmla="*/ 3264822 w 3264822"/>
              <a:gd name="connsiteY48" fmla="*/ 337515 h 2516309"/>
              <a:gd name="connsiteX49" fmla="*/ 3245772 w 3264822"/>
              <a:gd name="connsiteY49" fmla="*/ 229565 h 2516309"/>
              <a:gd name="connsiteX50" fmla="*/ 3150522 w 3264822"/>
              <a:gd name="connsiteY50" fmla="*/ 137490 h 2516309"/>
              <a:gd name="connsiteX51" fmla="*/ 2680622 w 3264822"/>
              <a:gd name="connsiteY51"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426622 w 3264822"/>
              <a:gd name="connsiteY38" fmla="*/ 1328115 h 2516309"/>
              <a:gd name="connsiteX39" fmla="*/ 2515522 w 3264822"/>
              <a:gd name="connsiteY39" fmla="*/ 1264615 h 2516309"/>
              <a:gd name="connsiteX40" fmla="*/ 2540922 w 3264822"/>
              <a:gd name="connsiteY40" fmla="*/ 1226515 h 2516309"/>
              <a:gd name="connsiteX41" fmla="*/ 2706022 w 3264822"/>
              <a:gd name="connsiteY41" fmla="*/ 1093165 h 2516309"/>
              <a:gd name="connsiteX42" fmla="*/ 2921922 w 3264822"/>
              <a:gd name="connsiteY42" fmla="*/ 972515 h 2516309"/>
              <a:gd name="connsiteX43" fmla="*/ 3061622 w 3264822"/>
              <a:gd name="connsiteY43" fmla="*/ 909015 h 2516309"/>
              <a:gd name="connsiteX44" fmla="*/ 3137822 w 3264822"/>
              <a:gd name="connsiteY44" fmla="*/ 794715 h 2516309"/>
              <a:gd name="connsiteX45" fmla="*/ 3163222 w 3264822"/>
              <a:gd name="connsiteY45" fmla="*/ 489915 h 2516309"/>
              <a:gd name="connsiteX46" fmla="*/ 3239422 w 3264822"/>
              <a:gd name="connsiteY46" fmla="*/ 413715 h 2516309"/>
              <a:gd name="connsiteX47" fmla="*/ 3264822 w 3264822"/>
              <a:gd name="connsiteY47" fmla="*/ 337515 h 2516309"/>
              <a:gd name="connsiteX48" fmla="*/ 3245772 w 3264822"/>
              <a:gd name="connsiteY48" fmla="*/ 229565 h 2516309"/>
              <a:gd name="connsiteX49" fmla="*/ 3150522 w 3264822"/>
              <a:gd name="connsiteY49" fmla="*/ 137490 h 2516309"/>
              <a:gd name="connsiteX50" fmla="*/ 2680622 w 3264822"/>
              <a:gd name="connsiteY50"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867822 w 3264822"/>
              <a:gd name="connsiteY31" fmla="*/ 1772615 h 2516309"/>
              <a:gd name="connsiteX32" fmla="*/ 1905922 w 3264822"/>
              <a:gd name="connsiteY32" fmla="*/ 1747215 h 2516309"/>
              <a:gd name="connsiteX33" fmla="*/ 1918622 w 3264822"/>
              <a:gd name="connsiteY33" fmla="*/ 1709115 h 2516309"/>
              <a:gd name="connsiteX34" fmla="*/ 1982122 w 3264822"/>
              <a:gd name="connsiteY34" fmla="*/ 1671015 h 2516309"/>
              <a:gd name="connsiteX35" fmla="*/ 2096422 w 3264822"/>
              <a:gd name="connsiteY35" fmla="*/ 1569415 h 2516309"/>
              <a:gd name="connsiteX36" fmla="*/ 2185322 w 3264822"/>
              <a:gd name="connsiteY36" fmla="*/ 1518615 h 2516309"/>
              <a:gd name="connsiteX37" fmla="*/ 2312322 w 3264822"/>
              <a:gd name="connsiteY37" fmla="*/ 1417015 h 2516309"/>
              <a:gd name="connsiteX38" fmla="*/ 2426622 w 3264822"/>
              <a:gd name="connsiteY38" fmla="*/ 1328115 h 2516309"/>
              <a:gd name="connsiteX39" fmla="*/ 2540922 w 3264822"/>
              <a:gd name="connsiteY39" fmla="*/ 1226515 h 2516309"/>
              <a:gd name="connsiteX40" fmla="*/ 2706022 w 3264822"/>
              <a:gd name="connsiteY40" fmla="*/ 1093165 h 2516309"/>
              <a:gd name="connsiteX41" fmla="*/ 2921922 w 3264822"/>
              <a:gd name="connsiteY41" fmla="*/ 972515 h 2516309"/>
              <a:gd name="connsiteX42" fmla="*/ 3061622 w 3264822"/>
              <a:gd name="connsiteY42" fmla="*/ 909015 h 2516309"/>
              <a:gd name="connsiteX43" fmla="*/ 3137822 w 3264822"/>
              <a:gd name="connsiteY43" fmla="*/ 794715 h 2516309"/>
              <a:gd name="connsiteX44" fmla="*/ 3163222 w 3264822"/>
              <a:gd name="connsiteY44" fmla="*/ 489915 h 2516309"/>
              <a:gd name="connsiteX45" fmla="*/ 3239422 w 3264822"/>
              <a:gd name="connsiteY45" fmla="*/ 413715 h 2516309"/>
              <a:gd name="connsiteX46" fmla="*/ 3264822 w 3264822"/>
              <a:gd name="connsiteY46" fmla="*/ 337515 h 2516309"/>
              <a:gd name="connsiteX47" fmla="*/ 3245772 w 3264822"/>
              <a:gd name="connsiteY47" fmla="*/ 229565 h 2516309"/>
              <a:gd name="connsiteX48" fmla="*/ 3150522 w 3264822"/>
              <a:gd name="connsiteY48" fmla="*/ 137490 h 2516309"/>
              <a:gd name="connsiteX49" fmla="*/ 2680622 w 3264822"/>
              <a:gd name="connsiteY49"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05922 w 3264822"/>
              <a:gd name="connsiteY31" fmla="*/ 1747215 h 2516309"/>
              <a:gd name="connsiteX32" fmla="*/ 1918622 w 3264822"/>
              <a:gd name="connsiteY32" fmla="*/ 1709115 h 2516309"/>
              <a:gd name="connsiteX33" fmla="*/ 1982122 w 3264822"/>
              <a:gd name="connsiteY33" fmla="*/ 1671015 h 2516309"/>
              <a:gd name="connsiteX34" fmla="*/ 2096422 w 3264822"/>
              <a:gd name="connsiteY34" fmla="*/ 1569415 h 2516309"/>
              <a:gd name="connsiteX35" fmla="*/ 2185322 w 3264822"/>
              <a:gd name="connsiteY35" fmla="*/ 1518615 h 2516309"/>
              <a:gd name="connsiteX36" fmla="*/ 2312322 w 3264822"/>
              <a:gd name="connsiteY36" fmla="*/ 1417015 h 2516309"/>
              <a:gd name="connsiteX37" fmla="*/ 2426622 w 3264822"/>
              <a:gd name="connsiteY37" fmla="*/ 1328115 h 2516309"/>
              <a:gd name="connsiteX38" fmla="*/ 2540922 w 3264822"/>
              <a:gd name="connsiteY38" fmla="*/ 1226515 h 2516309"/>
              <a:gd name="connsiteX39" fmla="*/ 2706022 w 3264822"/>
              <a:gd name="connsiteY39" fmla="*/ 1093165 h 2516309"/>
              <a:gd name="connsiteX40" fmla="*/ 2921922 w 3264822"/>
              <a:gd name="connsiteY40" fmla="*/ 972515 h 2516309"/>
              <a:gd name="connsiteX41" fmla="*/ 3061622 w 3264822"/>
              <a:gd name="connsiteY41" fmla="*/ 909015 h 2516309"/>
              <a:gd name="connsiteX42" fmla="*/ 3137822 w 3264822"/>
              <a:gd name="connsiteY42" fmla="*/ 794715 h 2516309"/>
              <a:gd name="connsiteX43" fmla="*/ 3163222 w 3264822"/>
              <a:gd name="connsiteY43" fmla="*/ 489915 h 2516309"/>
              <a:gd name="connsiteX44" fmla="*/ 3239422 w 3264822"/>
              <a:gd name="connsiteY44" fmla="*/ 413715 h 2516309"/>
              <a:gd name="connsiteX45" fmla="*/ 3264822 w 3264822"/>
              <a:gd name="connsiteY45" fmla="*/ 337515 h 2516309"/>
              <a:gd name="connsiteX46" fmla="*/ 3245772 w 3264822"/>
              <a:gd name="connsiteY46" fmla="*/ 229565 h 2516309"/>
              <a:gd name="connsiteX47" fmla="*/ 3150522 w 3264822"/>
              <a:gd name="connsiteY47" fmla="*/ 137490 h 2516309"/>
              <a:gd name="connsiteX48" fmla="*/ 2680622 w 3264822"/>
              <a:gd name="connsiteY48" fmla="*/ 86690 h 2516309"/>
              <a:gd name="connsiteX0" fmla="*/ 2407572 w 3264822"/>
              <a:gd name="connsiteY0" fmla="*/ 83515 h 2516309"/>
              <a:gd name="connsiteX1" fmla="*/ 2134522 w 3264822"/>
              <a:gd name="connsiteY1" fmla="*/ 159715 h 2516309"/>
              <a:gd name="connsiteX2" fmla="*/ 2083722 w 3264822"/>
              <a:gd name="connsiteY2" fmla="*/ 185115 h 2516309"/>
              <a:gd name="connsiteX3" fmla="*/ 2032922 w 3264822"/>
              <a:gd name="connsiteY3" fmla="*/ 197815 h 2516309"/>
              <a:gd name="connsiteX4" fmla="*/ 1994822 w 3264822"/>
              <a:gd name="connsiteY4" fmla="*/ 210515 h 2516309"/>
              <a:gd name="connsiteX5" fmla="*/ 1791622 w 3264822"/>
              <a:gd name="connsiteY5" fmla="*/ 153365 h 2516309"/>
              <a:gd name="connsiteX6" fmla="*/ 1569372 w 3264822"/>
              <a:gd name="connsiteY6" fmla="*/ 96215 h 2516309"/>
              <a:gd name="connsiteX7" fmla="*/ 1264572 w 3264822"/>
              <a:gd name="connsiteY7" fmla="*/ 39065 h 2516309"/>
              <a:gd name="connsiteX8" fmla="*/ 1010572 w 3264822"/>
              <a:gd name="connsiteY8" fmla="*/ 965 h 2516309"/>
              <a:gd name="connsiteX9" fmla="*/ 585122 w 3264822"/>
              <a:gd name="connsiteY9" fmla="*/ 20015 h 2516309"/>
              <a:gd name="connsiteX10" fmla="*/ 356522 w 3264822"/>
              <a:gd name="connsiteY10" fmla="*/ 108915 h 2516309"/>
              <a:gd name="connsiteX11" fmla="*/ 248572 w 3264822"/>
              <a:gd name="connsiteY11" fmla="*/ 229565 h 2516309"/>
              <a:gd name="connsiteX12" fmla="*/ 153322 w 3264822"/>
              <a:gd name="connsiteY12" fmla="*/ 420065 h 2516309"/>
              <a:gd name="connsiteX13" fmla="*/ 102522 w 3264822"/>
              <a:gd name="connsiteY13" fmla="*/ 604215 h 2516309"/>
              <a:gd name="connsiteX14" fmla="*/ 77122 w 3264822"/>
              <a:gd name="connsiteY14" fmla="*/ 680415 h 2516309"/>
              <a:gd name="connsiteX15" fmla="*/ 51722 w 3264822"/>
              <a:gd name="connsiteY15" fmla="*/ 985215 h 2516309"/>
              <a:gd name="connsiteX16" fmla="*/ 39022 w 3264822"/>
              <a:gd name="connsiteY16" fmla="*/ 1226515 h 2516309"/>
              <a:gd name="connsiteX17" fmla="*/ 26322 w 3264822"/>
              <a:gd name="connsiteY17" fmla="*/ 1328115 h 2516309"/>
              <a:gd name="connsiteX18" fmla="*/ 13622 w 3264822"/>
              <a:gd name="connsiteY18" fmla="*/ 1442415 h 2516309"/>
              <a:gd name="connsiteX19" fmla="*/ 922 w 3264822"/>
              <a:gd name="connsiteY19" fmla="*/ 1658315 h 2516309"/>
              <a:gd name="connsiteX20" fmla="*/ 39022 w 3264822"/>
              <a:gd name="connsiteY20" fmla="*/ 1944065 h 2516309"/>
              <a:gd name="connsiteX21" fmla="*/ 96172 w 3264822"/>
              <a:gd name="connsiteY21" fmla="*/ 2128215 h 2516309"/>
              <a:gd name="connsiteX22" fmla="*/ 146972 w 3264822"/>
              <a:gd name="connsiteY22" fmla="*/ 2229815 h 2516309"/>
              <a:gd name="connsiteX23" fmla="*/ 229522 w 3264822"/>
              <a:gd name="connsiteY23" fmla="*/ 2356815 h 2516309"/>
              <a:gd name="connsiteX24" fmla="*/ 369222 w 3264822"/>
              <a:gd name="connsiteY24" fmla="*/ 2509215 h 2516309"/>
              <a:gd name="connsiteX25" fmla="*/ 597822 w 3264822"/>
              <a:gd name="connsiteY25" fmla="*/ 2477465 h 2516309"/>
              <a:gd name="connsiteX26" fmla="*/ 858172 w 3264822"/>
              <a:gd name="connsiteY26" fmla="*/ 2356815 h 2516309"/>
              <a:gd name="connsiteX27" fmla="*/ 1124872 w 3264822"/>
              <a:gd name="connsiteY27" fmla="*/ 2217115 h 2516309"/>
              <a:gd name="connsiteX28" fmla="*/ 1429672 w 3264822"/>
              <a:gd name="connsiteY28" fmla="*/ 2045665 h 2516309"/>
              <a:gd name="connsiteX29" fmla="*/ 1702722 w 3264822"/>
              <a:gd name="connsiteY29" fmla="*/ 1874215 h 2516309"/>
              <a:gd name="connsiteX30" fmla="*/ 1829722 w 3264822"/>
              <a:gd name="connsiteY30" fmla="*/ 1785315 h 2516309"/>
              <a:gd name="connsiteX31" fmla="*/ 1918622 w 3264822"/>
              <a:gd name="connsiteY31" fmla="*/ 1709115 h 2516309"/>
              <a:gd name="connsiteX32" fmla="*/ 1982122 w 3264822"/>
              <a:gd name="connsiteY32" fmla="*/ 1671015 h 2516309"/>
              <a:gd name="connsiteX33" fmla="*/ 2096422 w 3264822"/>
              <a:gd name="connsiteY33" fmla="*/ 1569415 h 2516309"/>
              <a:gd name="connsiteX34" fmla="*/ 2185322 w 3264822"/>
              <a:gd name="connsiteY34" fmla="*/ 1518615 h 2516309"/>
              <a:gd name="connsiteX35" fmla="*/ 2312322 w 3264822"/>
              <a:gd name="connsiteY35" fmla="*/ 1417015 h 2516309"/>
              <a:gd name="connsiteX36" fmla="*/ 2426622 w 3264822"/>
              <a:gd name="connsiteY36" fmla="*/ 1328115 h 2516309"/>
              <a:gd name="connsiteX37" fmla="*/ 2540922 w 3264822"/>
              <a:gd name="connsiteY37" fmla="*/ 1226515 h 2516309"/>
              <a:gd name="connsiteX38" fmla="*/ 2706022 w 3264822"/>
              <a:gd name="connsiteY38" fmla="*/ 1093165 h 2516309"/>
              <a:gd name="connsiteX39" fmla="*/ 2921922 w 3264822"/>
              <a:gd name="connsiteY39" fmla="*/ 972515 h 2516309"/>
              <a:gd name="connsiteX40" fmla="*/ 3061622 w 3264822"/>
              <a:gd name="connsiteY40" fmla="*/ 909015 h 2516309"/>
              <a:gd name="connsiteX41" fmla="*/ 3137822 w 3264822"/>
              <a:gd name="connsiteY41" fmla="*/ 794715 h 2516309"/>
              <a:gd name="connsiteX42" fmla="*/ 3163222 w 3264822"/>
              <a:gd name="connsiteY42" fmla="*/ 489915 h 2516309"/>
              <a:gd name="connsiteX43" fmla="*/ 3239422 w 3264822"/>
              <a:gd name="connsiteY43" fmla="*/ 413715 h 2516309"/>
              <a:gd name="connsiteX44" fmla="*/ 3264822 w 3264822"/>
              <a:gd name="connsiteY44" fmla="*/ 337515 h 2516309"/>
              <a:gd name="connsiteX45" fmla="*/ 3245772 w 3264822"/>
              <a:gd name="connsiteY45" fmla="*/ 229565 h 2516309"/>
              <a:gd name="connsiteX46" fmla="*/ 3150522 w 3264822"/>
              <a:gd name="connsiteY46" fmla="*/ 137490 h 2516309"/>
              <a:gd name="connsiteX47" fmla="*/ 2680622 w 3264822"/>
              <a:gd name="connsiteY47" fmla="*/ 86690 h 25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64822" h="2516309">
                <a:moveTo>
                  <a:pt x="2407572" y="83515"/>
                </a:moveTo>
                <a:cubicBezTo>
                  <a:pt x="2373526" y="85913"/>
                  <a:pt x="2188497" y="142782"/>
                  <a:pt x="2134522" y="159715"/>
                </a:cubicBezTo>
                <a:cubicBezTo>
                  <a:pt x="2080547" y="176648"/>
                  <a:pt x="2101449" y="178468"/>
                  <a:pt x="2083722" y="185115"/>
                </a:cubicBezTo>
                <a:cubicBezTo>
                  <a:pt x="2067379" y="191244"/>
                  <a:pt x="2049705" y="193020"/>
                  <a:pt x="2032922" y="197815"/>
                </a:cubicBezTo>
                <a:cubicBezTo>
                  <a:pt x="2020050" y="201493"/>
                  <a:pt x="2007522" y="206282"/>
                  <a:pt x="1994822" y="210515"/>
                </a:cubicBezTo>
                <a:cubicBezTo>
                  <a:pt x="1855582" y="203553"/>
                  <a:pt x="1862530" y="172415"/>
                  <a:pt x="1791622" y="153365"/>
                </a:cubicBezTo>
                <a:cubicBezTo>
                  <a:pt x="1720714" y="134315"/>
                  <a:pt x="1657214" y="115265"/>
                  <a:pt x="1569372" y="96215"/>
                </a:cubicBezTo>
                <a:cubicBezTo>
                  <a:pt x="1481530" y="77165"/>
                  <a:pt x="1357705" y="54940"/>
                  <a:pt x="1264572" y="39065"/>
                </a:cubicBezTo>
                <a:cubicBezTo>
                  <a:pt x="1171439" y="23190"/>
                  <a:pt x="1333031" y="33211"/>
                  <a:pt x="1010572" y="965"/>
                </a:cubicBezTo>
                <a:cubicBezTo>
                  <a:pt x="897330" y="-2210"/>
                  <a:pt x="694130" y="2023"/>
                  <a:pt x="585122" y="20015"/>
                </a:cubicBezTo>
                <a:cubicBezTo>
                  <a:pt x="476114" y="38007"/>
                  <a:pt x="403089" y="87748"/>
                  <a:pt x="356522" y="108915"/>
                </a:cubicBezTo>
                <a:cubicBezTo>
                  <a:pt x="339589" y="121615"/>
                  <a:pt x="282439" y="177707"/>
                  <a:pt x="248572" y="229565"/>
                </a:cubicBezTo>
                <a:cubicBezTo>
                  <a:pt x="214705" y="281423"/>
                  <a:pt x="177664" y="357623"/>
                  <a:pt x="153322" y="420065"/>
                </a:cubicBezTo>
                <a:cubicBezTo>
                  <a:pt x="128980" y="482507"/>
                  <a:pt x="115222" y="560823"/>
                  <a:pt x="102522" y="604215"/>
                </a:cubicBezTo>
                <a:cubicBezTo>
                  <a:pt x="89822" y="647607"/>
                  <a:pt x="77122" y="680415"/>
                  <a:pt x="77122" y="680415"/>
                </a:cubicBezTo>
                <a:cubicBezTo>
                  <a:pt x="67703" y="784026"/>
                  <a:pt x="58236" y="880983"/>
                  <a:pt x="51722" y="985215"/>
                </a:cubicBezTo>
                <a:cubicBezTo>
                  <a:pt x="46698" y="1065603"/>
                  <a:pt x="44972" y="1146190"/>
                  <a:pt x="39022" y="1226515"/>
                </a:cubicBezTo>
                <a:cubicBezTo>
                  <a:pt x="36501" y="1260552"/>
                  <a:pt x="30310" y="1294219"/>
                  <a:pt x="26322" y="1328115"/>
                </a:cubicBezTo>
                <a:cubicBezTo>
                  <a:pt x="21843" y="1366187"/>
                  <a:pt x="16562" y="1404193"/>
                  <a:pt x="13622" y="1442415"/>
                </a:cubicBezTo>
                <a:cubicBezTo>
                  <a:pt x="8093" y="1514294"/>
                  <a:pt x="-3311" y="1574707"/>
                  <a:pt x="922" y="1658315"/>
                </a:cubicBezTo>
                <a:cubicBezTo>
                  <a:pt x="5155" y="1741923"/>
                  <a:pt x="23147" y="1865749"/>
                  <a:pt x="39022" y="1944065"/>
                </a:cubicBezTo>
                <a:cubicBezTo>
                  <a:pt x="54897" y="2022381"/>
                  <a:pt x="78180" y="2080590"/>
                  <a:pt x="96172" y="2128215"/>
                </a:cubicBezTo>
                <a:cubicBezTo>
                  <a:pt x="114164" y="2175840"/>
                  <a:pt x="124747" y="2191715"/>
                  <a:pt x="146972" y="2229815"/>
                </a:cubicBezTo>
                <a:cubicBezTo>
                  <a:pt x="169197" y="2267915"/>
                  <a:pt x="192480" y="2310248"/>
                  <a:pt x="229522" y="2356815"/>
                </a:cubicBezTo>
                <a:cubicBezTo>
                  <a:pt x="266564" y="2403382"/>
                  <a:pt x="307839" y="2489107"/>
                  <a:pt x="369222" y="2509215"/>
                </a:cubicBezTo>
                <a:cubicBezTo>
                  <a:pt x="430605" y="2529323"/>
                  <a:pt x="516330" y="2502865"/>
                  <a:pt x="597822" y="2477465"/>
                </a:cubicBezTo>
                <a:cubicBezTo>
                  <a:pt x="679314" y="2452065"/>
                  <a:pt x="770330" y="2400207"/>
                  <a:pt x="858172" y="2356815"/>
                </a:cubicBezTo>
                <a:cubicBezTo>
                  <a:pt x="946014" y="2313423"/>
                  <a:pt x="1029622" y="2268973"/>
                  <a:pt x="1124872" y="2217115"/>
                </a:cubicBezTo>
                <a:cubicBezTo>
                  <a:pt x="1220122" y="2165257"/>
                  <a:pt x="1333364" y="2102815"/>
                  <a:pt x="1429672" y="2045665"/>
                </a:cubicBezTo>
                <a:cubicBezTo>
                  <a:pt x="1525980" y="1988515"/>
                  <a:pt x="1636047" y="1922898"/>
                  <a:pt x="1702722" y="1874215"/>
                </a:cubicBezTo>
                <a:cubicBezTo>
                  <a:pt x="1721464" y="1846102"/>
                  <a:pt x="1793739" y="1812832"/>
                  <a:pt x="1829722" y="1785315"/>
                </a:cubicBezTo>
                <a:cubicBezTo>
                  <a:pt x="1865705" y="1757798"/>
                  <a:pt x="1893222" y="1728165"/>
                  <a:pt x="1918622" y="1709115"/>
                </a:cubicBezTo>
                <a:cubicBezTo>
                  <a:pt x="1944022" y="1690065"/>
                  <a:pt x="1952489" y="1694298"/>
                  <a:pt x="1982122" y="1671015"/>
                </a:cubicBezTo>
                <a:cubicBezTo>
                  <a:pt x="2011755" y="1647732"/>
                  <a:pt x="2062555" y="1594815"/>
                  <a:pt x="2096422" y="1569415"/>
                </a:cubicBezTo>
                <a:cubicBezTo>
                  <a:pt x="2130289" y="1544015"/>
                  <a:pt x="2149339" y="1544015"/>
                  <a:pt x="2185322" y="1518615"/>
                </a:cubicBezTo>
                <a:cubicBezTo>
                  <a:pt x="2221305" y="1493215"/>
                  <a:pt x="2272105" y="1448765"/>
                  <a:pt x="2312322" y="1417015"/>
                </a:cubicBezTo>
                <a:cubicBezTo>
                  <a:pt x="2352539" y="1385265"/>
                  <a:pt x="2388522" y="1359865"/>
                  <a:pt x="2426622" y="1328115"/>
                </a:cubicBezTo>
                <a:cubicBezTo>
                  <a:pt x="2464722" y="1296365"/>
                  <a:pt x="2494355" y="1265673"/>
                  <a:pt x="2540922" y="1226515"/>
                </a:cubicBezTo>
                <a:cubicBezTo>
                  <a:pt x="2587489" y="1187357"/>
                  <a:pt x="2642522" y="1135498"/>
                  <a:pt x="2706022" y="1093165"/>
                </a:cubicBezTo>
                <a:cubicBezTo>
                  <a:pt x="2769522" y="1050832"/>
                  <a:pt x="2862655" y="1003207"/>
                  <a:pt x="2921922" y="972515"/>
                </a:cubicBezTo>
                <a:cubicBezTo>
                  <a:pt x="2981189" y="941823"/>
                  <a:pt x="3025639" y="938648"/>
                  <a:pt x="3061622" y="909015"/>
                </a:cubicBezTo>
                <a:cubicBezTo>
                  <a:pt x="3075659" y="890299"/>
                  <a:pt x="3134166" y="815920"/>
                  <a:pt x="3137822" y="794715"/>
                </a:cubicBezTo>
                <a:cubicBezTo>
                  <a:pt x="3155144" y="694245"/>
                  <a:pt x="3145300" y="590280"/>
                  <a:pt x="3163222" y="489915"/>
                </a:cubicBezTo>
                <a:cubicBezTo>
                  <a:pt x="3170880" y="447028"/>
                  <a:pt x="3222489" y="439115"/>
                  <a:pt x="3239422" y="413715"/>
                </a:cubicBezTo>
                <a:cubicBezTo>
                  <a:pt x="3256355" y="388315"/>
                  <a:pt x="3239847" y="374977"/>
                  <a:pt x="3264822" y="337515"/>
                </a:cubicBezTo>
                <a:cubicBezTo>
                  <a:pt x="3260589" y="295182"/>
                  <a:pt x="3264822" y="262903"/>
                  <a:pt x="3245772" y="229565"/>
                </a:cubicBezTo>
                <a:cubicBezTo>
                  <a:pt x="3226722" y="196228"/>
                  <a:pt x="3205555" y="154423"/>
                  <a:pt x="3150522" y="137490"/>
                </a:cubicBezTo>
                <a:lnTo>
                  <a:pt x="2680622" y="86690"/>
                </a:lnTo>
              </a:path>
            </a:pathLst>
          </a:custGeom>
          <a:gradFill flip="none" rotWithShape="1">
            <a:gsLst>
              <a:gs pos="0">
                <a:srgbClr val="EEA7BF">
                  <a:lumMod val="50000"/>
                  <a:lumOff val="50000"/>
                </a:srgbClr>
              </a:gs>
              <a:gs pos="100000">
                <a:schemeClr val="accent4">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5" name="Ellipse 4">
            <a:extLst>
              <a:ext uri="{FF2B5EF4-FFF2-40B4-BE49-F238E27FC236}">
                <a16:creationId xmlns:a16="http://schemas.microsoft.com/office/drawing/2014/main" id="{A77BA16D-FFF2-D415-05B1-7B050CA2B5CB}"/>
              </a:ext>
            </a:extLst>
          </p:cNvPr>
          <p:cNvSpPr/>
          <p:nvPr/>
        </p:nvSpPr>
        <p:spPr>
          <a:xfrm>
            <a:off x="1453283" y="2522267"/>
            <a:ext cx="3367568" cy="2767907"/>
          </a:xfrm>
          <a:prstGeom prst="ellipse">
            <a:avLst/>
          </a:prstGeom>
          <a:noFill/>
          <a:ln w="2381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6" name="Rechteck 5">
            <a:extLst>
              <a:ext uri="{FF2B5EF4-FFF2-40B4-BE49-F238E27FC236}">
                <a16:creationId xmlns:a16="http://schemas.microsoft.com/office/drawing/2014/main" id="{83451BC8-B418-4A87-6526-5AB9D77B0003}"/>
              </a:ext>
            </a:extLst>
          </p:cNvPr>
          <p:cNvSpPr/>
          <p:nvPr/>
        </p:nvSpPr>
        <p:spPr>
          <a:xfrm>
            <a:off x="4334574" y="3563102"/>
            <a:ext cx="905862" cy="555361"/>
          </a:xfrm>
          <a:prstGeom prst="rect">
            <a:avLst/>
          </a:prstGeom>
          <a:solidFill>
            <a:schemeClr val="accent2">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8" name="Rechteck: abgerundete Ecken 7">
            <a:extLst>
              <a:ext uri="{FF2B5EF4-FFF2-40B4-BE49-F238E27FC236}">
                <a16:creationId xmlns:a16="http://schemas.microsoft.com/office/drawing/2014/main" id="{B37A7C8C-20C1-38CC-ED90-3C486FCBC1CD}"/>
              </a:ext>
            </a:extLst>
          </p:cNvPr>
          <p:cNvSpPr/>
          <p:nvPr/>
        </p:nvSpPr>
        <p:spPr>
          <a:xfrm>
            <a:off x="2438179" y="2092750"/>
            <a:ext cx="1514880" cy="721461"/>
          </a:xfrm>
          <a:prstGeom prst="roundRect">
            <a:avLst/>
          </a:prstGeom>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1965"/>
                </a:solidFill>
                <a:effectLst/>
                <a:uLnTx/>
                <a:uFillTx/>
                <a:latin typeface="Apis For Office"/>
                <a:ea typeface="+mn-ea"/>
                <a:cs typeface="+mn-cs"/>
              </a:rPr>
              <a:t>Kombinations-therapie für MASH</a:t>
            </a:r>
          </a:p>
        </p:txBody>
      </p:sp>
      <p:sp>
        <p:nvSpPr>
          <p:cNvPr id="9" name="Pfeil: Fünfeck 8">
            <a:extLst>
              <a:ext uri="{FF2B5EF4-FFF2-40B4-BE49-F238E27FC236}">
                <a16:creationId xmlns:a16="http://schemas.microsoft.com/office/drawing/2014/main" id="{735D7E06-9659-0516-989B-F789A3A82487}"/>
              </a:ext>
            </a:extLst>
          </p:cNvPr>
          <p:cNvSpPr/>
          <p:nvPr/>
        </p:nvSpPr>
        <p:spPr>
          <a:xfrm>
            <a:off x="438150" y="3035402"/>
            <a:ext cx="1787055" cy="1585921"/>
          </a:xfrm>
          <a:prstGeom prst="homePlate">
            <a:avLst>
              <a:gd name="adj" fmla="val 28067"/>
            </a:avLst>
          </a:prstGeom>
          <a:gradFill flip="none" rotWithShape="1">
            <a:gsLst>
              <a:gs pos="75500">
                <a:srgbClr val="395C89"/>
              </a:gs>
              <a:gs pos="0">
                <a:srgbClr val="E9EBED"/>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FFFFFF"/>
              </a:solidFill>
              <a:effectLst/>
              <a:uLnTx/>
              <a:uFillTx/>
              <a:latin typeface="Apis For Office"/>
              <a:ea typeface="+mn-ea"/>
              <a:cs typeface="+mn-cs"/>
            </a:endParaRPr>
          </a:p>
        </p:txBody>
      </p:sp>
      <p:grpSp>
        <p:nvGrpSpPr>
          <p:cNvPr id="12" name="Gruppieren 11">
            <a:extLst>
              <a:ext uri="{FF2B5EF4-FFF2-40B4-BE49-F238E27FC236}">
                <a16:creationId xmlns:a16="http://schemas.microsoft.com/office/drawing/2014/main" id="{86F4F0B2-C899-C82A-A783-8A8C2AE4466B}"/>
              </a:ext>
            </a:extLst>
          </p:cNvPr>
          <p:cNvGrpSpPr/>
          <p:nvPr/>
        </p:nvGrpSpPr>
        <p:grpSpPr>
          <a:xfrm>
            <a:off x="2085017" y="3563102"/>
            <a:ext cx="2378062" cy="555361"/>
            <a:chOff x="1" y="3364992"/>
            <a:chExt cx="5620512" cy="927967"/>
          </a:xfrm>
        </p:grpSpPr>
        <p:sp>
          <p:nvSpPr>
            <p:cNvPr id="22" name="Pfeil: Chevron 21">
              <a:extLst>
                <a:ext uri="{FF2B5EF4-FFF2-40B4-BE49-F238E27FC236}">
                  <a16:creationId xmlns:a16="http://schemas.microsoft.com/office/drawing/2014/main" id="{9BD95D68-ABCF-3644-53A6-FAA1FE76D273}"/>
                </a:ext>
              </a:extLst>
            </p:cNvPr>
            <p:cNvSpPr/>
            <p:nvPr/>
          </p:nvSpPr>
          <p:spPr>
            <a:xfrm>
              <a:off x="1" y="3364992"/>
              <a:ext cx="5620512" cy="927967"/>
            </a:xfrm>
            <a:prstGeom prst="chevron">
              <a:avLst>
                <a:gd name="adj" fmla="val 28082"/>
              </a:avLst>
            </a:prstGeom>
            <a:solidFill>
              <a:schemeClr val="bg1"/>
            </a:solidFill>
            <a:ln>
              <a:noFill/>
            </a:ln>
          </p:spPr>
          <p:style>
            <a:lnRef idx="3">
              <a:schemeClr val="lt1"/>
            </a:lnRef>
            <a:fillRef idx="1">
              <a:schemeClr val="accent6"/>
            </a:fillRef>
            <a:effectRef idx="1">
              <a:schemeClr val="accent6"/>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3" name="Pfeil: Chevron 22">
              <a:extLst>
                <a:ext uri="{FF2B5EF4-FFF2-40B4-BE49-F238E27FC236}">
                  <a16:creationId xmlns:a16="http://schemas.microsoft.com/office/drawing/2014/main" id="{DBB299EE-5931-1584-641E-D00BF0923922}"/>
                </a:ext>
              </a:extLst>
            </p:cNvPr>
            <p:cNvSpPr/>
            <p:nvPr/>
          </p:nvSpPr>
          <p:spPr>
            <a:xfrm>
              <a:off x="118060" y="3416331"/>
              <a:ext cx="1720321" cy="797672"/>
            </a:xfrm>
            <a:prstGeom prst="chevron">
              <a:avLst>
                <a:gd name="adj" fmla="val 28082"/>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4" name="Pfeil: Chevron 23">
              <a:extLst>
                <a:ext uri="{FF2B5EF4-FFF2-40B4-BE49-F238E27FC236}">
                  <a16:creationId xmlns:a16="http://schemas.microsoft.com/office/drawing/2014/main" id="{85BF29BB-FF6D-E944-7751-C75EDA56B661}"/>
                </a:ext>
              </a:extLst>
            </p:cNvPr>
            <p:cNvSpPr/>
            <p:nvPr/>
          </p:nvSpPr>
          <p:spPr>
            <a:xfrm>
              <a:off x="1709151" y="3425984"/>
              <a:ext cx="2216673" cy="797672"/>
            </a:xfrm>
            <a:prstGeom prst="chevron">
              <a:avLst>
                <a:gd name="adj" fmla="val 280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5" name="Pfeil: Chevron 24">
              <a:extLst>
                <a:ext uri="{FF2B5EF4-FFF2-40B4-BE49-F238E27FC236}">
                  <a16:creationId xmlns:a16="http://schemas.microsoft.com/office/drawing/2014/main" id="{AE03C4D0-1EDD-3E24-028A-D06DD55C9559}"/>
                </a:ext>
              </a:extLst>
            </p:cNvPr>
            <p:cNvSpPr/>
            <p:nvPr/>
          </p:nvSpPr>
          <p:spPr>
            <a:xfrm>
              <a:off x="3787922" y="3436956"/>
              <a:ext cx="1720321" cy="797672"/>
            </a:xfrm>
            <a:prstGeom prst="chevron">
              <a:avLst>
                <a:gd name="adj" fmla="val 28082"/>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000000"/>
                </a:solidFill>
                <a:effectLst/>
                <a:uLnTx/>
                <a:uFillTx/>
                <a:latin typeface="Apis For Office"/>
                <a:ea typeface="+mn-ea"/>
                <a:cs typeface="+mn-cs"/>
              </a:endParaRPr>
            </a:p>
          </p:txBody>
        </p:sp>
        <p:sp>
          <p:nvSpPr>
            <p:cNvPr id="26" name="Textfeld 25">
              <a:extLst>
                <a:ext uri="{FF2B5EF4-FFF2-40B4-BE49-F238E27FC236}">
                  <a16:creationId xmlns:a16="http://schemas.microsoft.com/office/drawing/2014/main" id="{EC17D86A-4B76-F90E-FEAC-699DD0E27B7A}"/>
                </a:ext>
              </a:extLst>
            </p:cNvPr>
            <p:cNvSpPr txBox="1"/>
            <p:nvPr/>
          </p:nvSpPr>
          <p:spPr>
            <a:xfrm>
              <a:off x="267585" y="3562769"/>
              <a:ext cx="1473604" cy="537199"/>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pis For Office"/>
                  <a:ea typeface="+mn-ea"/>
                  <a:cs typeface="+mn-cs"/>
                </a:rPr>
                <a:t>Anti-</a:t>
              </a:r>
              <a:r>
                <a:rPr kumimoji="0" lang="de-DE" sz="800" b="0" i="0" u="none" strike="noStrike" kern="1200" cap="none" spc="0" normalizeH="0" baseline="0" noProof="0" err="1">
                  <a:ln>
                    <a:noFill/>
                  </a:ln>
                  <a:solidFill>
                    <a:srgbClr val="FFFFFF"/>
                  </a:solidFill>
                  <a:effectLst/>
                  <a:uLnTx/>
                  <a:uFillTx/>
                  <a:latin typeface="Apis For Office"/>
                  <a:ea typeface="+mn-ea"/>
                  <a:cs typeface="+mn-cs"/>
                </a:rPr>
                <a:t>steatotisch</a:t>
              </a:r>
              <a:endParaRPr kumimoji="0" lang="de-DE" sz="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7" name="Textfeld 26">
              <a:extLst>
                <a:ext uri="{FF2B5EF4-FFF2-40B4-BE49-F238E27FC236}">
                  <a16:creationId xmlns:a16="http://schemas.microsoft.com/office/drawing/2014/main" id="{D2E3C2B2-F062-A83A-FA4A-4B3CA02E8624}"/>
                </a:ext>
              </a:extLst>
            </p:cNvPr>
            <p:cNvSpPr txBox="1"/>
            <p:nvPr/>
          </p:nvSpPr>
          <p:spPr>
            <a:xfrm>
              <a:off x="1886834" y="3565501"/>
              <a:ext cx="1911699" cy="531737"/>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800" b="0" i="0" u="none" strike="noStrike" kern="1200" cap="none" spc="-10" normalizeH="0" noProof="0">
                  <a:ln>
                    <a:noFill/>
                  </a:ln>
                  <a:solidFill>
                    <a:srgbClr val="FFFFFF"/>
                  </a:solidFill>
                  <a:effectLst/>
                  <a:uLnTx/>
                  <a:uFillTx/>
                  <a:latin typeface="Apis For Office"/>
                  <a:ea typeface="+mn-ea"/>
                  <a:cs typeface="+mn-cs"/>
                </a:rPr>
                <a:t>Anti-inflammatorisch</a:t>
              </a:r>
            </a:p>
          </p:txBody>
        </p:sp>
        <p:sp>
          <p:nvSpPr>
            <p:cNvPr id="28" name="Textfeld 27">
              <a:extLst>
                <a:ext uri="{FF2B5EF4-FFF2-40B4-BE49-F238E27FC236}">
                  <a16:creationId xmlns:a16="http://schemas.microsoft.com/office/drawing/2014/main" id="{1407F2DD-7A46-57FF-7952-4F308B2CEEF9}"/>
                </a:ext>
              </a:extLst>
            </p:cNvPr>
            <p:cNvSpPr txBox="1"/>
            <p:nvPr/>
          </p:nvSpPr>
          <p:spPr>
            <a:xfrm>
              <a:off x="4069443" y="3562769"/>
              <a:ext cx="1280481" cy="537199"/>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de-DE" sz="800" b="0" i="0" u="none" strike="noStrike" kern="1200" cap="none" spc="0" normalizeH="0" baseline="0" noProof="0">
                  <a:ln>
                    <a:noFill/>
                  </a:ln>
                  <a:solidFill>
                    <a:srgbClr val="FFFFFF"/>
                  </a:solidFill>
                  <a:effectLst/>
                  <a:uLnTx/>
                  <a:uFillTx/>
                  <a:latin typeface="Apis For Office"/>
                  <a:ea typeface="+mn-ea"/>
                  <a:cs typeface="+mn-cs"/>
                </a:rPr>
                <a:t>Anti-fibrotisch</a:t>
              </a:r>
            </a:p>
          </p:txBody>
        </p:sp>
      </p:grpSp>
      <p:sp>
        <p:nvSpPr>
          <p:cNvPr id="14" name="Textfeld 13">
            <a:extLst>
              <a:ext uri="{FF2B5EF4-FFF2-40B4-BE49-F238E27FC236}">
                <a16:creationId xmlns:a16="http://schemas.microsoft.com/office/drawing/2014/main" id="{1BC1C464-C66F-C9B2-629F-094C54EA8714}"/>
              </a:ext>
            </a:extLst>
          </p:cNvPr>
          <p:cNvSpPr txBox="1"/>
          <p:nvPr/>
        </p:nvSpPr>
        <p:spPr>
          <a:xfrm>
            <a:off x="4413890" y="3563102"/>
            <a:ext cx="788990" cy="555361"/>
          </a:xfrm>
          <a:prstGeom prst="rect">
            <a:avLst/>
          </a:prstGeom>
          <a:noFill/>
        </p:spPr>
        <p:txBody>
          <a:bodyPr wrap="square" lIns="72000" tIns="0" rIns="0" bIns="0" rtlCol="0" anchor="ctr" anchorCtr="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de-DE" sz="800" b="1" spc="-30">
                <a:solidFill>
                  <a:srgbClr val="AFAFAF"/>
                </a:solidFill>
                <a:latin typeface="Apis For Office"/>
              </a:rPr>
              <a:t>Verbesserte Verträglichkeit</a:t>
            </a:r>
            <a:endParaRPr kumimoji="0" lang="de-DE" sz="800" b="1" i="0" u="none" strike="noStrike" kern="1200" cap="none" spc="-30" normalizeH="0" noProof="0">
              <a:ln>
                <a:noFill/>
              </a:ln>
              <a:solidFill>
                <a:srgbClr val="AFAFAF"/>
              </a:solidFill>
              <a:effectLst/>
              <a:uLnTx/>
              <a:uFillTx/>
              <a:latin typeface="Apis For Office"/>
              <a:ea typeface="+mn-ea"/>
              <a:cs typeface="+mn-cs"/>
            </a:endParaRPr>
          </a:p>
        </p:txBody>
      </p:sp>
      <p:sp>
        <p:nvSpPr>
          <p:cNvPr id="15" name="Textfeld 14">
            <a:extLst>
              <a:ext uri="{FF2B5EF4-FFF2-40B4-BE49-F238E27FC236}">
                <a16:creationId xmlns:a16="http://schemas.microsoft.com/office/drawing/2014/main" id="{19ABE6B6-3D30-10AF-B68E-5444FD26BFE6}"/>
              </a:ext>
            </a:extLst>
          </p:cNvPr>
          <p:cNvSpPr txBox="1"/>
          <p:nvPr/>
        </p:nvSpPr>
        <p:spPr>
          <a:xfrm>
            <a:off x="1107953" y="3091954"/>
            <a:ext cx="690568" cy="285014"/>
          </a:xfrm>
          <a:prstGeom prst="rect">
            <a:avLst/>
          </a:prstGeom>
          <a:noFill/>
        </p:spPr>
        <p:txBody>
          <a:bodyPr wrap="square" lIns="0" tIns="0" rIns="0" bIns="0"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de-DE" sz="800" b="1">
                <a:solidFill>
                  <a:srgbClr val="3B97DE">
                    <a:lumMod val="20000"/>
                    <a:lumOff val="80000"/>
                  </a:srgbClr>
                </a:solidFill>
                <a:latin typeface="Apis For Office"/>
              </a:rPr>
              <a:t>Ansprechrate erhöhen</a:t>
            </a:r>
            <a:endParaRPr kumimoji="0" lang="de-DE" sz="800" b="1" i="0" u="none" strike="noStrike" kern="1200" cap="none" spc="0" normalizeH="0" baseline="0" noProof="0">
              <a:ln>
                <a:noFill/>
              </a:ln>
              <a:solidFill>
                <a:srgbClr val="3B97DE">
                  <a:lumMod val="20000"/>
                  <a:lumOff val="80000"/>
                </a:srgbClr>
              </a:solidFill>
              <a:effectLst/>
              <a:uLnTx/>
              <a:uFillTx/>
              <a:latin typeface="Apis For Office"/>
              <a:ea typeface="+mn-ea"/>
              <a:cs typeface="+mn-cs"/>
            </a:endParaRPr>
          </a:p>
        </p:txBody>
      </p:sp>
      <p:sp>
        <p:nvSpPr>
          <p:cNvPr id="16" name="Textfeld 15">
            <a:extLst>
              <a:ext uri="{FF2B5EF4-FFF2-40B4-BE49-F238E27FC236}">
                <a16:creationId xmlns:a16="http://schemas.microsoft.com/office/drawing/2014/main" id="{76189194-7DB4-1C97-1F80-F8F1EED032B8}"/>
              </a:ext>
            </a:extLst>
          </p:cNvPr>
          <p:cNvSpPr txBox="1"/>
          <p:nvPr/>
        </p:nvSpPr>
        <p:spPr>
          <a:xfrm>
            <a:off x="1371206" y="3616160"/>
            <a:ext cx="781905" cy="32060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sz="900" b="1">
                <a:solidFill>
                  <a:srgbClr val="3B97DE">
                    <a:lumMod val="20000"/>
                    <a:lumOff val="80000"/>
                  </a:srgbClr>
                </a:solidFill>
                <a:latin typeface="Apis For Office"/>
              </a:rPr>
              <a:t>Antwort maximieren</a:t>
            </a:r>
            <a:endParaRPr kumimoji="0" lang="de-DE" sz="900" b="1" i="0" u="none" strike="noStrike" kern="1200" cap="none" spc="0" normalizeH="0" baseline="0" noProof="0">
              <a:ln>
                <a:noFill/>
              </a:ln>
              <a:solidFill>
                <a:srgbClr val="3B97DE">
                  <a:lumMod val="20000"/>
                  <a:lumOff val="80000"/>
                </a:srgbClr>
              </a:solidFill>
              <a:effectLst/>
              <a:uLnTx/>
              <a:uFillTx/>
              <a:latin typeface="Apis For Office"/>
              <a:ea typeface="+mn-ea"/>
              <a:cs typeface="+mn-cs"/>
            </a:endParaRPr>
          </a:p>
        </p:txBody>
      </p:sp>
      <p:sp>
        <p:nvSpPr>
          <p:cNvPr id="17" name="Textfeld 16">
            <a:extLst>
              <a:ext uri="{FF2B5EF4-FFF2-40B4-BE49-F238E27FC236}">
                <a16:creationId xmlns:a16="http://schemas.microsoft.com/office/drawing/2014/main" id="{F873BDF9-B35D-34A6-AF05-5224F1C583F6}"/>
              </a:ext>
            </a:extLst>
          </p:cNvPr>
          <p:cNvSpPr txBox="1"/>
          <p:nvPr/>
        </p:nvSpPr>
        <p:spPr>
          <a:xfrm>
            <a:off x="1126263" y="4160513"/>
            <a:ext cx="825638" cy="32060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sz="900" b="1">
                <a:solidFill>
                  <a:srgbClr val="3B97DE">
                    <a:lumMod val="20000"/>
                    <a:lumOff val="80000"/>
                  </a:srgbClr>
                </a:solidFill>
                <a:latin typeface="Apis For Office"/>
              </a:rPr>
              <a:t>Wirkverlust reduzieren</a:t>
            </a:r>
            <a:endParaRPr kumimoji="0" lang="de-DE" sz="900" b="1" i="0" u="none" strike="noStrike" kern="1200" cap="none" spc="0" normalizeH="0" baseline="0" noProof="0">
              <a:ln>
                <a:noFill/>
              </a:ln>
              <a:solidFill>
                <a:srgbClr val="3B97DE">
                  <a:lumMod val="20000"/>
                  <a:lumOff val="80000"/>
                </a:srgbClr>
              </a:solidFill>
              <a:effectLst/>
              <a:uLnTx/>
              <a:uFillTx/>
              <a:latin typeface="Apis For Office"/>
              <a:ea typeface="+mn-ea"/>
              <a:cs typeface="+mn-cs"/>
            </a:endParaRPr>
          </a:p>
        </p:txBody>
      </p:sp>
      <p:sp>
        <p:nvSpPr>
          <p:cNvPr id="18" name="Textfeld 17">
            <a:extLst>
              <a:ext uri="{FF2B5EF4-FFF2-40B4-BE49-F238E27FC236}">
                <a16:creationId xmlns:a16="http://schemas.microsoft.com/office/drawing/2014/main" id="{43CF08A0-C21E-8D83-1FB6-194315B73BD0}"/>
              </a:ext>
            </a:extLst>
          </p:cNvPr>
          <p:cNvSpPr txBox="1"/>
          <p:nvPr/>
        </p:nvSpPr>
        <p:spPr>
          <a:xfrm>
            <a:off x="537608" y="3656884"/>
            <a:ext cx="825638" cy="320601"/>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900" b="1" i="0" u="none" strike="noStrike" kern="1200" cap="none" spc="0" normalizeH="0" baseline="0" noProof="0">
                <a:ln>
                  <a:noFill/>
                </a:ln>
                <a:solidFill>
                  <a:srgbClr val="001965"/>
                </a:solidFill>
                <a:effectLst/>
                <a:uLnTx/>
                <a:uFillTx/>
                <a:latin typeface="Apis For Office"/>
                <a:ea typeface="+mn-ea"/>
                <a:cs typeface="+mn-cs"/>
              </a:rPr>
              <a:t>Wirksamkeit erhöhen</a:t>
            </a:r>
          </a:p>
        </p:txBody>
      </p:sp>
      <p:pic>
        <p:nvPicPr>
          <p:cNvPr id="19" name="Grafik 18" descr="Häkchen mit einfarbiger Füllung">
            <a:extLst>
              <a:ext uri="{FF2B5EF4-FFF2-40B4-BE49-F238E27FC236}">
                <a16:creationId xmlns:a16="http://schemas.microsoft.com/office/drawing/2014/main" id="{BF624EB8-9707-EDE6-800D-B1CB00B42C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305" y="4248115"/>
            <a:ext cx="122801" cy="198890"/>
          </a:xfrm>
          <a:prstGeom prst="rect">
            <a:avLst/>
          </a:prstGeom>
        </p:spPr>
      </p:pic>
      <p:pic>
        <p:nvPicPr>
          <p:cNvPr id="20" name="Grafik 19" descr="Häkchen mit einfarbiger Füllung">
            <a:extLst>
              <a:ext uri="{FF2B5EF4-FFF2-40B4-BE49-F238E27FC236}">
                <a16:creationId xmlns:a16="http://schemas.microsoft.com/office/drawing/2014/main" id="{1130A20D-84A9-68CD-7D01-DB2E4078D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5895" y="3784647"/>
            <a:ext cx="122801" cy="198890"/>
          </a:xfrm>
          <a:prstGeom prst="rect">
            <a:avLst/>
          </a:prstGeom>
        </p:spPr>
      </p:pic>
      <p:pic>
        <p:nvPicPr>
          <p:cNvPr id="21" name="Grafik 20" descr="Häkchen mit einfarbiger Füllung">
            <a:extLst>
              <a:ext uri="{FF2B5EF4-FFF2-40B4-BE49-F238E27FC236}">
                <a16:creationId xmlns:a16="http://schemas.microsoft.com/office/drawing/2014/main" id="{05ACBA0E-A830-AD0B-3173-8A0071376A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6253" y="3253739"/>
            <a:ext cx="122801" cy="198890"/>
          </a:xfrm>
          <a:prstGeom prst="rect">
            <a:avLst/>
          </a:prstGeom>
        </p:spPr>
      </p:pic>
    </p:spTree>
    <p:custDataLst>
      <p:tags r:id="rId1"/>
    </p:custDataLst>
    <p:extLst>
      <p:ext uri="{BB962C8B-B14F-4D97-AF65-F5344CB8AC3E}">
        <p14:creationId xmlns:p14="http://schemas.microsoft.com/office/powerpoint/2010/main" val="5309088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102F6-14D5-6102-DFD2-4787A6F94425}"/>
              </a:ext>
            </a:extLst>
          </p:cNvPr>
          <p:cNvSpPr>
            <a:spLocks noGrp="1"/>
          </p:cNvSpPr>
          <p:nvPr>
            <p:ph type="ctrTitle"/>
          </p:nvPr>
        </p:nvSpPr>
        <p:spPr>
          <a:xfrm>
            <a:off x="647999" y="648000"/>
            <a:ext cx="10514371" cy="5562000"/>
          </a:xfrm>
        </p:spPr>
        <p:txBody>
          <a:bodyPr/>
          <a:lstStyle/>
          <a:p>
            <a:r>
              <a:rPr lang="de-DE" sz="3600"/>
              <a:t>MAESTRO-NAFLD-OLE – </a:t>
            </a:r>
            <a:br>
              <a:rPr lang="de-DE" sz="3600"/>
            </a:br>
            <a:r>
              <a:rPr lang="de-DE" sz="3600"/>
              <a:t>Studie zur Behandlung mit </a:t>
            </a:r>
            <a:r>
              <a:rPr lang="de-DE" sz="3600" err="1"/>
              <a:t>Resmetirom</a:t>
            </a:r>
            <a:r>
              <a:rPr lang="de-DE" sz="3600"/>
              <a:t> bei Patienten mit kompensierter MASH-Zirrhose</a:t>
            </a:r>
          </a:p>
        </p:txBody>
      </p:sp>
      <p:sp>
        <p:nvSpPr>
          <p:cNvPr id="3" name="Textplatzhalter 2">
            <a:extLst>
              <a:ext uri="{FF2B5EF4-FFF2-40B4-BE49-F238E27FC236}">
                <a16:creationId xmlns:a16="http://schemas.microsoft.com/office/drawing/2014/main" id="{EEA6D47B-F65A-21B9-0577-6FF116032482}"/>
              </a:ext>
            </a:extLst>
          </p:cNvPr>
          <p:cNvSpPr>
            <a:spLocks noGrp="1"/>
          </p:cNvSpPr>
          <p:nvPr>
            <p:ph type="body" sz="quarter" idx="17"/>
          </p:nvPr>
        </p:nvSpPr>
        <p:spPr/>
        <p:txBody>
          <a:bodyPr/>
          <a:lstStyle/>
          <a:p>
            <a:r>
              <a:rPr lang="en-US" err="1"/>
              <a:t>Vortrag</a:t>
            </a:r>
            <a:r>
              <a:rPr lang="en-US"/>
              <a:t> (LBO-002) </a:t>
            </a:r>
            <a:r>
              <a:rPr lang="en-US" err="1"/>
              <a:t>vom</a:t>
            </a:r>
            <a:r>
              <a:rPr lang="en-US"/>
              <a:t> EASL 2025, 07.-10. Mai 2025, Amsterdam.</a:t>
            </a:r>
          </a:p>
        </p:txBody>
      </p:sp>
      <p:sp>
        <p:nvSpPr>
          <p:cNvPr id="4" name="Textplatzhalter 3">
            <a:extLst>
              <a:ext uri="{FF2B5EF4-FFF2-40B4-BE49-F238E27FC236}">
                <a16:creationId xmlns:a16="http://schemas.microsoft.com/office/drawing/2014/main" id="{B71A9E47-0EBA-8400-ADFC-6305A2FE53A1}"/>
              </a:ext>
            </a:extLst>
          </p:cNvPr>
          <p:cNvSpPr>
            <a:spLocks noGrp="1"/>
          </p:cNvSpPr>
          <p:nvPr>
            <p:ph type="body" sz="quarter" idx="14"/>
          </p:nvPr>
        </p:nvSpPr>
        <p:spPr/>
        <p:txBody>
          <a:bodyPr/>
          <a:lstStyle/>
          <a:p>
            <a:r>
              <a:rPr lang="de-DE" err="1"/>
              <a:t>Alkhouri</a:t>
            </a:r>
            <a:r>
              <a:rPr lang="de-DE"/>
              <a:t>, N. </a:t>
            </a:r>
          </a:p>
        </p:txBody>
      </p:sp>
    </p:spTree>
    <p:custDataLst>
      <p:tags r:id="rId1"/>
    </p:custDataLst>
    <p:extLst>
      <p:ext uri="{BB962C8B-B14F-4D97-AF65-F5344CB8AC3E}">
        <p14:creationId xmlns:p14="http://schemas.microsoft.com/office/powerpoint/2010/main" val="9666849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NOVO NORDISK 16:9" val="Spb2E0iv"/>
  <p:tag name="ARTICULATE_PROJECT_OPEN" val="0"/>
  <p:tag name="ARTICULATE_SLIDE_COUNT" val="167"/>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SUBGRID]" val="[SubGrid]"/>
</p:tagLst>
</file>

<file path=ppt/tags/tag104.xml><?xml version="1.0" encoding="utf-8"?>
<p:tagLst xmlns:a="http://schemas.openxmlformats.org/drawingml/2006/main" xmlns:r="http://schemas.openxmlformats.org/officeDocument/2006/relationships" xmlns:p="http://schemas.openxmlformats.org/presentationml/2006/main">
  <p:tag name="[SUBGRID]" val="[SubGrid]"/>
</p:tagLst>
</file>

<file path=ppt/tags/tag105.xml><?xml version="1.0" encoding="utf-8"?>
<p:tagLst xmlns:a="http://schemas.openxmlformats.org/drawingml/2006/main" xmlns:r="http://schemas.openxmlformats.org/officeDocument/2006/relationships" xmlns:p="http://schemas.openxmlformats.org/presentationml/2006/main">
  <p:tag name="[SUBGRID]" val="[SubGrid]"/>
</p:tagLst>
</file>

<file path=ppt/tags/tag106.xml><?xml version="1.0" encoding="utf-8"?>
<p:tagLst xmlns:a="http://schemas.openxmlformats.org/drawingml/2006/main" xmlns:r="http://schemas.openxmlformats.org/officeDocument/2006/relationships" xmlns:p="http://schemas.openxmlformats.org/presentationml/2006/main">
  <p:tag name="[SUBGRID]" val="[SubGrid]"/>
</p:tagLst>
</file>

<file path=ppt/tags/tag107.xml><?xml version="1.0" encoding="utf-8"?>
<p:tagLst xmlns:a="http://schemas.openxmlformats.org/drawingml/2006/main" xmlns:r="http://schemas.openxmlformats.org/officeDocument/2006/relationships" xmlns:p="http://schemas.openxmlformats.org/presentationml/2006/main">
  <p:tag name="[SUBGRID]" val="[SubGrid]"/>
</p:tagLst>
</file>

<file path=ppt/tags/tag108.xml><?xml version="1.0" encoding="utf-8"?>
<p:tagLst xmlns:a="http://schemas.openxmlformats.org/drawingml/2006/main" xmlns:r="http://schemas.openxmlformats.org/officeDocument/2006/relationships" xmlns:p="http://schemas.openxmlformats.org/presentationml/2006/main">
  <p:tag name="[SUBGRID]" val="[SubGrid]"/>
</p:tagLst>
</file>

<file path=ppt/tags/tag109.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10.xml><?xml version="1.0" encoding="utf-8"?>
<p:tagLst xmlns:a="http://schemas.openxmlformats.org/drawingml/2006/main" xmlns:r="http://schemas.openxmlformats.org/officeDocument/2006/relationships" xmlns:p="http://schemas.openxmlformats.org/presentationml/2006/main">
  <p:tag name="[SUBGRID]" val="[SubGrid]"/>
</p:tagLst>
</file>

<file path=ppt/tags/tag111.xml><?xml version="1.0" encoding="utf-8"?>
<p:tagLst xmlns:a="http://schemas.openxmlformats.org/drawingml/2006/main" xmlns:r="http://schemas.openxmlformats.org/officeDocument/2006/relationships" xmlns:p="http://schemas.openxmlformats.org/presentationml/2006/main">
  <p:tag name="[SUBGRID]" val="[SubGrid]"/>
</p:tagLst>
</file>

<file path=ppt/tags/tag112.xml><?xml version="1.0" encoding="utf-8"?>
<p:tagLst xmlns:a="http://schemas.openxmlformats.org/drawingml/2006/main" xmlns:r="http://schemas.openxmlformats.org/officeDocument/2006/relationships" xmlns:p="http://schemas.openxmlformats.org/presentationml/2006/main">
  <p:tag name="[SUBGRID]" val="[SubGrid]"/>
</p:tagLst>
</file>

<file path=ppt/tags/tag113.xml><?xml version="1.0" encoding="utf-8"?>
<p:tagLst xmlns:a="http://schemas.openxmlformats.org/drawingml/2006/main" xmlns:r="http://schemas.openxmlformats.org/officeDocument/2006/relationships" xmlns:p="http://schemas.openxmlformats.org/presentationml/2006/main">
  <p:tag name="[SUBGRID]" val="[SubGrid]"/>
</p:tagLst>
</file>

<file path=ppt/tags/tag114.xml><?xml version="1.0" encoding="utf-8"?>
<p:tagLst xmlns:a="http://schemas.openxmlformats.org/drawingml/2006/main" xmlns:r="http://schemas.openxmlformats.org/officeDocument/2006/relationships" xmlns:p="http://schemas.openxmlformats.org/presentationml/2006/main">
  <p:tag name="[SUBGRID]" val="[SubGrid]"/>
</p:tagLst>
</file>

<file path=ppt/tags/tag115.xml><?xml version="1.0" encoding="utf-8"?>
<p:tagLst xmlns:a="http://schemas.openxmlformats.org/drawingml/2006/main" xmlns:r="http://schemas.openxmlformats.org/officeDocument/2006/relationships" xmlns:p="http://schemas.openxmlformats.org/presentationml/2006/main">
  <p:tag name="[SUBGRID]" val="[SubGrid]"/>
</p:tagLst>
</file>

<file path=ppt/tags/tag116.xml><?xml version="1.0" encoding="utf-8"?>
<p:tagLst xmlns:a="http://schemas.openxmlformats.org/drawingml/2006/main" xmlns:r="http://schemas.openxmlformats.org/officeDocument/2006/relationships" xmlns:p="http://schemas.openxmlformats.org/presentationml/2006/main">
  <p:tag name="[SUBGRID]" val="[SubGrid]"/>
</p:tagLst>
</file>

<file path=ppt/tags/tag117.xml><?xml version="1.0" encoding="utf-8"?>
<p:tagLst xmlns:a="http://schemas.openxmlformats.org/drawingml/2006/main" xmlns:r="http://schemas.openxmlformats.org/officeDocument/2006/relationships" xmlns:p="http://schemas.openxmlformats.org/presentationml/2006/main">
  <p:tag name="[SUBGRID]" val="[SubGrid]"/>
</p:tagLst>
</file>

<file path=ppt/tags/tag118.xml><?xml version="1.0" encoding="utf-8"?>
<p:tagLst xmlns:a="http://schemas.openxmlformats.org/drawingml/2006/main" xmlns:r="http://schemas.openxmlformats.org/officeDocument/2006/relationships" xmlns:p="http://schemas.openxmlformats.org/presentationml/2006/main">
  <p:tag name="[SUBGRID]" val="[SubGrid]"/>
</p:tagLst>
</file>

<file path=ppt/tags/tag119.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20.xml><?xml version="1.0" encoding="utf-8"?>
<p:tagLst xmlns:a="http://schemas.openxmlformats.org/drawingml/2006/main" xmlns:r="http://schemas.openxmlformats.org/officeDocument/2006/relationships" xmlns:p="http://schemas.openxmlformats.org/presentationml/2006/main">
  <p:tag name="[SUBGRID]" val="[SubGrid]"/>
</p:tagLst>
</file>

<file path=ppt/tags/tag121.xml><?xml version="1.0" encoding="utf-8"?>
<p:tagLst xmlns:a="http://schemas.openxmlformats.org/drawingml/2006/main" xmlns:r="http://schemas.openxmlformats.org/officeDocument/2006/relationships" xmlns:p="http://schemas.openxmlformats.org/presentationml/2006/main">
  <p:tag name="[SUBGRID]" val="[SubGrid]"/>
</p:tagLst>
</file>

<file path=ppt/tags/tag122.xml><?xml version="1.0" encoding="utf-8"?>
<p:tagLst xmlns:a="http://schemas.openxmlformats.org/drawingml/2006/main" xmlns:r="http://schemas.openxmlformats.org/officeDocument/2006/relationships" xmlns:p="http://schemas.openxmlformats.org/presentationml/2006/main">
  <p:tag name="[SUBGRID]" val="[SubGrid]"/>
</p:tagLst>
</file>

<file path=ppt/tags/tag123.xml><?xml version="1.0" encoding="utf-8"?>
<p:tagLst xmlns:a="http://schemas.openxmlformats.org/drawingml/2006/main" xmlns:r="http://schemas.openxmlformats.org/officeDocument/2006/relationships" xmlns:p="http://schemas.openxmlformats.org/presentationml/2006/main">
  <p:tag name="[SUBGRID]" val="[SubGrid]"/>
</p:tagLst>
</file>

<file path=ppt/tags/tag124.xml><?xml version="1.0" encoding="utf-8"?>
<p:tagLst xmlns:a="http://schemas.openxmlformats.org/drawingml/2006/main" xmlns:r="http://schemas.openxmlformats.org/officeDocument/2006/relationships" xmlns:p="http://schemas.openxmlformats.org/presentationml/2006/main">
  <p:tag name="[SUBGRID]" val="[SubGrid]"/>
</p:tagLst>
</file>

<file path=ppt/tags/tag125.xml><?xml version="1.0" encoding="utf-8"?>
<p:tagLst xmlns:a="http://schemas.openxmlformats.org/drawingml/2006/main" xmlns:r="http://schemas.openxmlformats.org/officeDocument/2006/relationships" xmlns:p="http://schemas.openxmlformats.org/presentationml/2006/main">
  <p:tag name="[SUBGRID]" val="[SubGrid]"/>
</p:tagLst>
</file>

<file path=ppt/tags/tag126.xml><?xml version="1.0" encoding="utf-8"?>
<p:tagLst xmlns:a="http://schemas.openxmlformats.org/drawingml/2006/main" xmlns:r="http://schemas.openxmlformats.org/officeDocument/2006/relationships" xmlns:p="http://schemas.openxmlformats.org/presentationml/2006/main">
  <p:tag name="[SUBGRID]" val="[SubGrid]"/>
</p:tagLst>
</file>

<file path=ppt/tags/tag127.xml><?xml version="1.0" encoding="utf-8"?>
<p:tagLst xmlns:a="http://schemas.openxmlformats.org/drawingml/2006/main" xmlns:r="http://schemas.openxmlformats.org/officeDocument/2006/relationships" xmlns:p="http://schemas.openxmlformats.org/presentationml/2006/main">
  <p:tag name="[SUBGRID]" val="[SubGrid]"/>
</p:tagLst>
</file>

<file path=ppt/tags/tag128.xml><?xml version="1.0" encoding="utf-8"?>
<p:tagLst xmlns:a="http://schemas.openxmlformats.org/drawingml/2006/main" xmlns:r="http://schemas.openxmlformats.org/officeDocument/2006/relationships" xmlns:p="http://schemas.openxmlformats.org/presentationml/2006/main">
  <p:tag name="[SUBGRID]" val="[SubGrid]"/>
</p:tagLst>
</file>

<file path=ppt/tags/tag129.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30.xml><?xml version="1.0" encoding="utf-8"?>
<p:tagLst xmlns:a="http://schemas.openxmlformats.org/drawingml/2006/main" xmlns:r="http://schemas.openxmlformats.org/officeDocument/2006/relationships" xmlns:p="http://schemas.openxmlformats.org/presentationml/2006/main">
  <p:tag name="[SUBGRID]" val="[SubGrid]"/>
</p:tagLst>
</file>

<file path=ppt/tags/tag131.xml><?xml version="1.0" encoding="utf-8"?>
<p:tagLst xmlns:a="http://schemas.openxmlformats.org/drawingml/2006/main" xmlns:r="http://schemas.openxmlformats.org/officeDocument/2006/relationships" xmlns:p="http://schemas.openxmlformats.org/presentationml/2006/main">
  <p:tag name="[SUBGRID]" val="[SubGrid]"/>
</p:tagLst>
</file>

<file path=ppt/tags/tag132.xml><?xml version="1.0" encoding="utf-8"?>
<p:tagLst xmlns:a="http://schemas.openxmlformats.org/drawingml/2006/main" xmlns:r="http://schemas.openxmlformats.org/officeDocument/2006/relationships" xmlns:p="http://schemas.openxmlformats.org/presentationml/2006/main">
  <p:tag name="[SUBGRID]" val="[SubGrid]"/>
</p:tagLst>
</file>

<file path=ppt/tags/tag133.xml><?xml version="1.0" encoding="utf-8"?>
<p:tagLst xmlns:a="http://schemas.openxmlformats.org/drawingml/2006/main" xmlns:r="http://schemas.openxmlformats.org/officeDocument/2006/relationships" xmlns:p="http://schemas.openxmlformats.org/presentationml/2006/main">
  <p:tag name="[SUBGRID]" val="[SubGrid]"/>
</p:tagLst>
</file>

<file path=ppt/tags/tag134.xml><?xml version="1.0" encoding="utf-8"?>
<p:tagLst xmlns:a="http://schemas.openxmlformats.org/drawingml/2006/main" xmlns:r="http://schemas.openxmlformats.org/officeDocument/2006/relationships" xmlns:p="http://schemas.openxmlformats.org/presentationml/2006/main">
  <p:tag name="[SUBGRID]" val="[SubGrid]"/>
</p:tagLst>
</file>

<file path=ppt/tags/tag135.xml><?xml version="1.0" encoding="utf-8"?>
<p:tagLst xmlns:a="http://schemas.openxmlformats.org/drawingml/2006/main" xmlns:r="http://schemas.openxmlformats.org/officeDocument/2006/relationships" xmlns:p="http://schemas.openxmlformats.org/presentationml/2006/main">
  <p:tag name="[SUBGRID]" val="[SubGrid]"/>
</p:tagLst>
</file>

<file path=ppt/tags/tag136.xml><?xml version="1.0" encoding="utf-8"?>
<p:tagLst xmlns:a="http://schemas.openxmlformats.org/drawingml/2006/main" xmlns:r="http://schemas.openxmlformats.org/officeDocument/2006/relationships" xmlns:p="http://schemas.openxmlformats.org/presentationml/2006/main">
  <p:tag name="[SUBGRID]" val="[SubGrid]"/>
</p:tagLst>
</file>

<file path=ppt/tags/tag137.xml><?xml version="1.0" encoding="utf-8"?>
<p:tagLst xmlns:a="http://schemas.openxmlformats.org/drawingml/2006/main" xmlns:r="http://schemas.openxmlformats.org/officeDocument/2006/relationships" xmlns:p="http://schemas.openxmlformats.org/presentationml/2006/main">
  <p:tag name="[SUBGRID]" val="[SubGrid]"/>
</p:tagLst>
</file>

<file path=ppt/tags/tag138.xml><?xml version="1.0" encoding="utf-8"?>
<p:tagLst xmlns:a="http://schemas.openxmlformats.org/drawingml/2006/main" xmlns:r="http://schemas.openxmlformats.org/officeDocument/2006/relationships" xmlns:p="http://schemas.openxmlformats.org/presentationml/2006/main">
  <p:tag name="[SUBGRID]" val="[SubGrid]"/>
</p:tagLst>
</file>

<file path=ppt/tags/tag139.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40.xml><?xml version="1.0" encoding="utf-8"?>
<p:tagLst xmlns:a="http://schemas.openxmlformats.org/drawingml/2006/main" xmlns:r="http://schemas.openxmlformats.org/officeDocument/2006/relationships" xmlns:p="http://schemas.openxmlformats.org/presentationml/2006/main">
  <p:tag name="[SUBGRID]" val="[SubGrid]"/>
</p:tagLst>
</file>

<file path=ppt/tags/tag141.xml><?xml version="1.0" encoding="utf-8"?>
<p:tagLst xmlns:a="http://schemas.openxmlformats.org/drawingml/2006/main" xmlns:r="http://schemas.openxmlformats.org/officeDocument/2006/relationships" xmlns:p="http://schemas.openxmlformats.org/presentationml/2006/main">
  <p:tag name="[SUBGRID]" val="[SubGrid]"/>
</p:tagLst>
</file>

<file path=ppt/tags/tag142.xml><?xml version="1.0" encoding="utf-8"?>
<p:tagLst xmlns:a="http://schemas.openxmlformats.org/drawingml/2006/main" xmlns:r="http://schemas.openxmlformats.org/officeDocument/2006/relationships" xmlns:p="http://schemas.openxmlformats.org/presentationml/2006/main">
  <p:tag name="[SUBGRID]" val="[SubGrid]"/>
</p:tagLst>
</file>

<file path=ppt/tags/tag143.xml><?xml version="1.0" encoding="utf-8"?>
<p:tagLst xmlns:a="http://schemas.openxmlformats.org/drawingml/2006/main" xmlns:r="http://schemas.openxmlformats.org/officeDocument/2006/relationships" xmlns:p="http://schemas.openxmlformats.org/presentationml/2006/main">
  <p:tag name="[SUBGRID]" val="[SubGrid]"/>
</p:tagLst>
</file>

<file path=ppt/tags/tag144.xml><?xml version="1.0" encoding="utf-8"?>
<p:tagLst xmlns:a="http://schemas.openxmlformats.org/drawingml/2006/main" xmlns:r="http://schemas.openxmlformats.org/officeDocument/2006/relationships" xmlns:p="http://schemas.openxmlformats.org/presentationml/2006/main">
  <p:tag name="[SUBGRID]" val="[SubGrid]"/>
</p:tagLst>
</file>

<file path=ppt/tags/tag145.xml><?xml version="1.0" encoding="utf-8"?>
<p:tagLst xmlns:a="http://schemas.openxmlformats.org/drawingml/2006/main" xmlns:r="http://schemas.openxmlformats.org/officeDocument/2006/relationships" xmlns:p="http://schemas.openxmlformats.org/presentationml/2006/main">
  <p:tag name="[SUBGRID]" val="[SubGrid]"/>
</p:tagLst>
</file>

<file path=ppt/tags/tag146.xml><?xml version="1.0" encoding="utf-8"?>
<p:tagLst xmlns:a="http://schemas.openxmlformats.org/drawingml/2006/main" xmlns:r="http://schemas.openxmlformats.org/officeDocument/2006/relationships" xmlns:p="http://schemas.openxmlformats.org/presentationml/2006/main">
  <p:tag name="[SUBGRID]" val="[SubGrid]"/>
</p:tagLst>
</file>

<file path=ppt/tags/tag147.xml><?xml version="1.0" encoding="utf-8"?>
<p:tagLst xmlns:a="http://schemas.openxmlformats.org/drawingml/2006/main" xmlns:r="http://schemas.openxmlformats.org/officeDocument/2006/relationships" xmlns:p="http://schemas.openxmlformats.org/presentationml/2006/main">
  <p:tag name="[SUBGRID]" val="[SubGrid]"/>
</p:tagLst>
</file>

<file path=ppt/tags/tag148.xml><?xml version="1.0" encoding="utf-8"?>
<p:tagLst xmlns:a="http://schemas.openxmlformats.org/drawingml/2006/main" xmlns:r="http://schemas.openxmlformats.org/officeDocument/2006/relationships" xmlns:p="http://schemas.openxmlformats.org/presentationml/2006/main">
  <p:tag name="[SUBGRID]" val="[SubGrid]"/>
</p:tagLst>
</file>

<file path=ppt/tags/tag149.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50.xml><?xml version="1.0" encoding="utf-8"?>
<p:tagLst xmlns:a="http://schemas.openxmlformats.org/drawingml/2006/main" xmlns:r="http://schemas.openxmlformats.org/officeDocument/2006/relationships" xmlns:p="http://schemas.openxmlformats.org/presentationml/2006/main">
  <p:tag name="[SUBGRID]" val="[SubGrid]"/>
</p:tagLst>
</file>

<file path=ppt/tags/tag151.xml><?xml version="1.0" encoding="utf-8"?>
<p:tagLst xmlns:a="http://schemas.openxmlformats.org/drawingml/2006/main" xmlns:r="http://schemas.openxmlformats.org/officeDocument/2006/relationships" xmlns:p="http://schemas.openxmlformats.org/presentationml/2006/main">
  <p:tag name="[SUBGRID]" val="[SubGrid]"/>
</p:tagLst>
</file>

<file path=ppt/tags/tag152.xml><?xml version="1.0" encoding="utf-8"?>
<p:tagLst xmlns:a="http://schemas.openxmlformats.org/drawingml/2006/main" xmlns:r="http://schemas.openxmlformats.org/officeDocument/2006/relationships" xmlns:p="http://schemas.openxmlformats.org/presentationml/2006/main">
  <p:tag name="[SUBGRID]" val="[SubGrid]"/>
</p:tagLst>
</file>

<file path=ppt/tags/tag153.xml><?xml version="1.0" encoding="utf-8"?>
<p:tagLst xmlns:a="http://schemas.openxmlformats.org/drawingml/2006/main" xmlns:r="http://schemas.openxmlformats.org/officeDocument/2006/relationships" xmlns:p="http://schemas.openxmlformats.org/presentationml/2006/main">
  <p:tag name="[SUBGRID]" val="[SubGrid]"/>
</p:tagLst>
</file>

<file path=ppt/tags/tag154.xml><?xml version="1.0" encoding="utf-8"?>
<p:tagLst xmlns:a="http://schemas.openxmlformats.org/drawingml/2006/main" xmlns:r="http://schemas.openxmlformats.org/officeDocument/2006/relationships" xmlns:p="http://schemas.openxmlformats.org/presentationml/2006/main">
  <p:tag name="[SUBGRID]" val="[SubGrid]"/>
</p:tagLst>
</file>

<file path=ppt/tags/tag155.xml><?xml version="1.0" encoding="utf-8"?>
<p:tagLst xmlns:a="http://schemas.openxmlformats.org/drawingml/2006/main" xmlns:r="http://schemas.openxmlformats.org/officeDocument/2006/relationships" xmlns:p="http://schemas.openxmlformats.org/presentationml/2006/main">
  <p:tag name="[SUBGRID]" val="[SubGrid]"/>
</p:tagLst>
</file>

<file path=ppt/tags/tag156.xml><?xml version="1.0" encoding="utf-8"?>
<p:tagLst xmlns:a="http://schemas.openxmlformats.org/drawingml/2006/main" xmlns:r="http://schemas.openxmlformats.org/officeDocument/2006/relationships" xmlns:p="http://schemas.openxmlformats.org/presentationml/2006/main">
  <p:tag name="[SUBGRID]" val="[SubGrid]"/>
</p:tagLst>
</file>

<file path=ppt/tags/tag157.xml><?xml version="1.0" encoding="utf-8"?>
<p:tagLst xmlns:a="http://schemas.openxmlformats.org/drawingml/2006/main" xmlns:r="http://schemas.openxmlformats.org/officeDocument/2006/relationships" xmlns:p="http://schemas.openxmlformats.org/presentationml/2006/main">
  <p:tag name="[SUBGRID]" val="[SubGrid]"/>
</p:tagLst>
</file>

<file path=ppt/tags/tag158.xml><?xml version="1.0" encoding="utf-8"?>
<p:tagLst xmlns:a="http://schemas.openxmlformats.org/drawingml/2006/main" xmlns:r="http://schemas.openxmlformats.org/officeDocument/2006/relationships" xmlns:p="http://schemas.openxmlformats.org/presentationml/2006/main">
  <p:tag name="[SUBGRID]" val="[SubGrid]"/>
</p:tagLst>
</file>

<file path=ppt/tags/tag159.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60.xml><?xml version="1.0" encoding="utf-8"?>
<p:tagLst xmlns:a="http://schemas.openxmlformats.org/drawingml/2006/main" xmlns:r="http://schemas.openxmlformats.org/officeDocument/2006/relationships" xmlns:p="http://schemas.openxmlformats.org/presentationml/2006/main">
  <p:tag name="[SUBGRID]" val="[SubGrid]"/>
</p:tagLst>
</file>

<file path=ppt/tags/tag161.xml><?xml version="1.0" encoding="utf-8"?>
<p:tagLst xmlns:a="http://schemas.openxmlformats.org/drawingml/2006/main" xmlns:r="http://schemas.openxmlformats.org/officeDocument/2006/relationships" xmlns:p="http://schemas.openxmlformats.org/presentationml/2006/main">
  <p:tag name="[SUBGRID]" val="[SubGrid]"/>
</p:tagLst>
</file>

<file path=ppt/tags/tag162.xml><?xml version="1.0" encoding="utf-8"?>
<p:tagLst xmlns:a="http://schemas.openxmlformats.org/drawingml/2006/main" xmlns:r="http://schemas.openxmlformats.org/officeDocument/2006/relationships" xmlns:p="http://schemas.openxmlformats.org/presentationml/2006/main">
  <p:tag name="[SUBGRID]" val="[SubGrid]"/>
</p:tagLst>
</file>

<file path=ppt/tags/tag163.xml><?xml version="1.0" encoding="utf-8"?>
<p:tagLst xmlns:a="http://schemas.openxmlformats.org/drawingml/2006/main" xmlns:r="http://schemas.openxmlformats.org/officeDocument/2006/relationships" xmlns:p="http://schemas.openxmlformats.org/presentationml/2006/main">
  <p:tag name="[SUBGRID]" val="[SubGrid]"/>
</p:tagLst>
</file>

<file path=ppt/tags/tag164.xml><?xml version="1.0" encoding="utf-8"?>
<p:tagLst xmlns:a="http://schemas.openxmlformats.org/drawingml/2006/main" xmlns:r="http://schemas.openxmlformats.org/officeDocument/2006/relationships" xmlns:p="http://schemas.openxmlformats.org/presentationml/2006/main">
  <p:tag name="[SUBGRID]" val="[SubGrid]"/>
</p:tagLst>
</file>

<file path=ppt/tags/tag165.xml><?xml version="1.0" encoding="utf-8"?>
<p:tagLst xmlns:a="http://schemas.openxmlformats.org/drawingml/2006/main" xmlns:r="http://schemas.openxmlformats.org/officeDocument/2006/relationships" xmlns:p="http://schemas.openxmlformats.org/presentationml/2006/main">
  <p:tag name="[SUBGRID]" val="[SubGrid]"/>
</p:tagLst>
</file>

<file path=ppt/tags/tag166.xml><?xml version="1.0" encoding="utf-8"?>
<p:tagLst xmlns:a="http://schemas.openxmlformats.org/drawingml/2006/main" xmlns:r="http://schemas.openxmlformats.org/officeDocument/2006/relationships" xmlns:p="http://schemas.openxmlformats.org/presentationml/2006/main">
  <p:tag name="[SUBGRID]" val="[SubGrid]"/>
</p:tagLst>
</file>

<file path=ppt/tags/tag167.xml><?xml version="1.0" encoding="utf-8"?>
<p:tagLst xmlns:a="http://schemas.openxmlformats.org/drawingml/2006/main" xmlns:r="http://schemas.openxmlformats.org/officeDocument/2006/relationships" xmlns:p="http://schemas.openxmlformats.org/presentationml/2006/main">
  <p:tag name="[SUBGRID]" val="[SubGrid]"/>
</p:tagLst>
</file>

<file path=ppt/tags/tag168.xml><?xml version="1.0" encoding="utf-8"?>
<p:tagLst xmlns:a="http://schemas.openxmlformats.org/drawingml/2006/main" xmlns:r="http://schemas.openxmlformats.org/officeDocument/2006/relationships" xmlns:p="http://schemas.openxmlformats.org/presentationml/2006/main">
  <p:tag name="[SUBGRID]" val="[SubGrid]"/>
</p:tagLst>
</file>

<file path=ppt/tags/tag169.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70.xml><?xml version="1.0" encoding="utf-8"?>
<p:tagLst xmlns:a="http://schemas.openxmlformats.org/drawingml/2006/main" xmlns:r="http://schemas.openxmlformats.org/officeDocument/2006/relationships" xmlns:p="http://schemas.openxmlformats.org/presentationml/2006/main">
  <p:tag name="[SUBGRID]" val="[SubGrid]"/>
</p:tagLst>
</file>

<file path=ppt/tags/tag171.xml><?xml version="1.0" encoding="utf-8"?>
<p:tagLst xmlns:a="http://schemas.openxmlformats.org/drawingml/2006/main" xmlns:r="http://schemas.openxmlformats.org/officeDocument/2006/relationships" xmlns:p="http://schemas.openxmlformats.org/presentationml/2006/main">
  <p:tag name="[SUBGRID]" val="[SubGrid]"/>
</p:tagLst>
</file>

<file path=ppt/tags/tag172.xml><?xml version="1.0" encoding="utf-8"?>
<p:tagLst xmlns:a="http://schemas.openxmlformats.org/drawingml/2006/main" xmlns:r="http://schemas.openxmlformats.org/officeDocument/2006/relationships" xmlns:p="http://schemas.openxmlformats.org/presentationml/2006/main">
  <p:tag name="[SUBGRID]" val="[SubGrid]"/>
</p:tagLst>
</file>

<file path=ppt/tags/tag173.xml><?xml version="1.0" encoding="utf-8"?>
<p:tagLst xmlns:a="http://schemas.openxmlformats.org/drawingml/2006/main" xmlns:r="http://schemas.openxmlformats.org/officeDocument/2006/relationships" xmlns:p="http://schemas.openxmlformats.org/presentationml/2006/main">
  <p:tag name="[SUBGRID]" val="[SubGrid]"/>
</p:tagLst>
</file>

<file path=ppt/tags/tag174.xml><?xml version="1.0" encoding="utf-8"?>
<p:tagLst xmlns:a="http://schemas.openxmlformats.org/drawingml/2006/main" xmlns:r="http://schemas.openxmlformats.org/officeDocument/2006/relationships" xmlns:p="http://schemas.openxmlformats.org/presentationml/2006/main">
  <p:tag name="[SUBGRID]" val="[SubGrid]"/>
</p:tagLst>
</file>

<file path=ppt/tags/tag175.xml><?xml version="1.0" encoding="utf-8"?>
<p:tagLst xmlns:a="http://schemas.openxmlformats.org/drawingml/2006/main" xmlns:r="http://schemas.openxmlformats.org/officeDocument/2006/relationships" xmlns:p="http://schemas.openxmlformats.org/presentationml/2006/main">
  <p:tag name="[SUBGRID]" val="[SubGrid]"/>
</p:tagLst>
</file>

<file path=ppt/tags/tag176.xml><?xml version="1.0" encoding="utf-8"?>
<p:tagLst xmlns:a="http://schemas.openxmlformats.org/drawingml/2006/main" xmlns:r="http://schemas.openxmlformats.org/officeDocument/2006/relationships" xmlns:p="http://schemas.openxmlformats.org/presentationml/2006/main">
  <p:tag name="[SUBGRID]" val="[SubGrid]"/>
</p:tagLst>
</file>

<file path=ppt/tags/tag177.xml><?xml version="1.0" encoding="utf-8"?>
<p:tagLst xmlns:a="http://schemas.openxmlformats.org/drawingml/2006/main" xmlns:r="http://schemas.openxmlformats.org/officeDocument/2006/relationships" xmlns:p="http://schemas.openxmlformats.org/presentationml/2006/main">
  <p:tag name="[SUBGRID]" val="[SubGrid]"/>
</p:tagLst>
</file>

<file path=ppt/tags/tag178.xml><?xml version="1.0" encoding="utf-8"?>
<p:tagLst xmlns:a="http://schemas.openxmlformats.org/drawingml/2006/main" xmlns:r="http://schemas.openxmlformats.org/officeDocument/2006/relationships" xmlns:p="http://schemas.openxmlformats.org/presentationml/2006/main">
  <p:tag name="[SUBGRID]" val="[SubGrid]"/>
</p:tagLst>
</file>

<file path=ppt/tags/tag179.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80.xml><?xml version="1.0" encoding="utf-8"?>
<p:tagLst xmlns:a="http://schemas.openxmlformats.org/drawingml/2006/main" xmlns:r="http://schemas.openxmlformats.org/officeDocument/2006/relationships" xmlns:p="http://schemas.openxmlformats.org/presentationml/2006/main">
  <p:tag name="[SUBGRID]" val="[SubGrid]"/>
</p:tagLst>
</file>

<file path=ppt/tags/tag181.xml><?xml version="1.0" encoding="utf-8"?>
<p:tagLst xmlns:a="http://schemas.openxmlformats.org/drawingml/2006/main" xmlns:r="http://schemas.openxmlformats.org/officeDocument/2006/relationships" xmlns:p="http://schemas.openxmlformats.org/presentationml/2006/main">
  <p:tag name="[SUBGRID]" val="[SubGrid]"/>
</p:tagLst>
</file>

<file path=ppt/tags/tag182.xml><?xml version="1.0" encoding="utf-8"?>
<p:tagLst xmlns:a="http://schemas.openxmlformats.org/drawingml/2006/main" xmlns:r="http://schemas.openxmlformats.org/officeDocument/2006/relationships" xmlns:p="http://schemas.openxmlformats.org/presentationml/2006/main">
  <p:tag name="[SUBGRID]" val="[SubGrid]"/>
</p:tagLst>
</file>

<file path=ppt/tags/tag183.xml><?xml version="1.0" encoding="utf-8"?>
<p:tagLst xmlns:a="http://schemas.openxmlformats.org/drawingml/2006/main" xmlns:r="http://schemas.openxmlformats.org/officeDocument/2006/relationships" xmlns:p="http://schemas.openxmlformats.org/presentationml/2006/main">
  <p:tag name="[SUBGRID]" val="[SubGrid]"/>
</p:tagLst>
</file>

<file path=ppt/tags/tag184.xml><?xml version="1.0" encoding="utf-8"?>
<p:tagLst xmlns:a="http://schemas.openxmlformats.org/drawingml/2006/main" xmlns:r="http://schemas.openxmlformats.org/officeDocument/2006/relationships" xmlns:p="http://schemas.openxmlformats.org/presentationml/2006/main">
  <p:tag name="[SUBGRID]" val="[SubGrid]"/>
</p:tagLst>
</file>

<file path=ppt/tags/tag185.xml><?xml version="1.0" encoding="utf-8"?>
<p:tagLst xmlns:a="http://schemas.openxmlformats.org/drawingml/2006/main" xmlns:r="http://schemas.openxmlformats.org/officeDocument/2006/relationships" xmlns:p="http://schemas.openxmlformats.org/presentationml/2006/main">
  <p:tag name="[SUBGRID]" val="[SubGrid]"/>
</p:tagLst>
</file>

<file path=ppt/tags/tag186.xml><?xml version="1.0" encoding="utf-8"?>
<p:tagLst xmlns:a="http://schemas.openxmlformats.org/drawingml/2006/main" xmlns:r="http://schemas.openxmlformats.org/officeDocument/2006/relationships" xmlns:p="http://schemas.openxmlformats.org/presentationml/2006/main">
  <p:tag name="[SUBGRID]" val="[SubGrid]"/>
</p:tagLst>
</file>

<file path=ppt/tags/tag187.xml><?xml version="1.0" encoding="utf-8"?>
<p:tagLst xmlns:a="http://schemas.openxmlformats.org/drawingml/2006/main" xmlns:r="http://schemas.openxmlformats.org/officeDocument/2006/relationships" xmlns:p="http://schemas.openxmlformats.org/presentationml/2006/main">
  <p:tag name="[SUBGRID]" val="[SubGrid]"/>
</p:tagLst>
</file>

<file path=ppt/tags/tag188.xml><?xml version="1.0" encoding="utf-8"?>
<p:tagLst xmlns:a="http://schemas.openxmlformats.org/drawingml/2006/main" xmlns:r="http://schemas.openxmlformats.org/officeDocument/2006/relationships" xmlns:p="http://schemas.openxmlformats.org/presentationml/2006/main">
  <p:tag name="[SUBGRID]" val="[SubGrid]"/>
</p:tagLst>
</file>

<file path=ppt/tags/tag189.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190.xml><?xml version="1.0" encoding="utf-8"?>
<p:tagLst xmlns:a="http://schemas.openxmlformats.org/drawingml/2006/main" xmlns:r="http://schemas.openxmlformats.org/officeDocument/2006/relationships" xmlns:p="http://schemas.openxmlformats.org/presentationml/2006/main">
  <p:tag name="[SUBGRID]" val="[SubGrid]"/>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SUBGRID]" val="[SubGrid]"/>
</p:tagLst>
</file>

<file path=ppt/tags/tag205.xml><?xml version="1.0" encoding="utf-8"?>
<p:tagLst xmlns:a="http://schemas.openxmlformats.org/drawingml/2006/main" xmlns:r="http://schemas.openxmlformats.org/officeDocument/2006/relationships" xmlns:p="http://schemas.openxmlformats.org/presentationml/2006/main">
  <p:tag name="[SUBGRID]" val="[SubGrid]"/>
</p:tagLst>
</file>

<file path=ppt/tags/tag206.xml><?xml version="1.0" encoding="utf-8"?>
<p:tagLst xmlns:a="http://schemas.openxmlformats.org/drawingml/2006/main" xmlns:r="http://schemas.openxmlformats.org/officeDocument/2006/relationships" xmlns:p="http://schemas.openxmlformats.org/presentationml/2006/main">
  <p:tag name="[SUBGRID]" val="[SubGrid]"/>
</p:tagLst>
</file>

<file path=ppt/tags/tag207.xml><?xml version="1.0" encoding="utf-8"?>
<p:tagLst xmlns:a="http://schemas.openxmlformats.org/drawingml/2006/main" xmlns:r="http://schemas.openxmlformats.org/officeDocument/2006/relationships" xmlns:p="http://schemas.openxmlformats.org/presentationml/2006/main">
  <p:tag name="[SUBGRID]" val="[SubGrid]"/>
</p:tagLst>
</file>

<file path=ppt/tags/tag208.xml><?xml version="1.0" encoding="utf-8"?>
<p:tagLst xmlns:a="http://schemas.openxmlformats.org/drawingml/2006/main" xmlns:r="http://schemas.openxmlformats.org/officeDocument/2006/relationships" xmlns:p="http://schemas.openxmlformats.org/presentationml/2006/main">
  <p:tag name="[SUBGRID]" val="[SubGrid]"/>
</p:tagLst>
</file>

<file path=ppt/tags/tag209.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10.xml><?xml version="1.0" encoding="utf-8"?>
<p:tagLst xmlns:a="http://schemas.openxmlformats.org/drawingml/2006/main" xmlns:r="http://schemas.openxmlformats.org/officeDocument/2006/relationships" xmlns:p="http://schemas.openxmlformats.org/presentationml/2006/main">
  <p:tag name="[SUBGRID]" val="[SubGrid]"/>
</p:tagLst>
</file>

<file path=ppt/tags/tag211.xml><?xml version="1.0" encoding="utf-8"?>
<p:tagLst xmlns:a="http://schemas.openxmlformats.org/drawingml/2006/main" xmlns:r="http://schemas.openxmlformats.org/officeDocument/2006/relationships" xmlns:p="http://schemas.openxmlformats.org/presentationml/2006/main">
  <p:tag name="[SUBGRID]" val="[SubGrid]"/>
</p:tagLst>
</file>

<file path=ppt/tags/tag212.xml><?xml version="1.0" encoding="utf-8"?>
<p:tagLst xmlns:a="http://schemas.openxmlformats.org/drawingml/2006/main" xmlns:r="http://schemas.openxmlformats.org/officeDocument/2006/relationships" xmlns:p="http://schemas.openxmlformats.org/presentationml/2006/main">
  <p:tag name="[SUBGRID]" val="[SubGrid]"/>
</p:tagLst>
</file>

<file path=ppt/tags/tag213.xml><?xml version="1.0" encoding="utf-8"?>
<p:tagLst xmlns:a="http://schemas.openxmlformats.org/drawingml/2006/main" xmlns:r="http://schemas.openxmlformats.org/officeDocument/2006/relationships" xmlns:p="http://schemas.openxmlformats.org/presentationml/2006/main">
  <p:tag name="[SUBGRID]" val="[SubGrid]"/>
</p:tagLst>
</file>

<file path=ppt/tags/tag214.xml><?xml version="1.0" encoding="utf-8"?>
<p:tagLst xmlns:a="http://schemas.openxmlformats.org/drawingml/2006/main" xmlns:r="http://schemas.openxmlformats.org/officeDocument/2006/relationships" xmlns:p="http://schemas.openxmlformats.org/presentationml/2006/main">
  <p:tag name="[SUBGRID]" val="[SubGrid]"/>
</p:tagLst>
</file>

<file path=ppt/tags/tag215.xml><?xml version="1.0" encoding="utf-8"?>
<p:tagLst xmlns:a="http://schemas.openxmlformats.org/drawingml/2006/main" xmlns:r="http://schemas.openxmlformats.org/officeDocument/2006/relationships" xmlns:p="http://schemas.openxmlformats.org/presentationml/2006/main">
  <p:tag name="[SUBGRID]" val="[SubGrid]"/>
</p:tagLst>
</file>

<file path=ppt/tags/tag216.xml><?xml version="1.0" encoding="utf-8"?>
<p:tagLst xmlns:a="http://schemas.openxmlformats.org/drawingml/2006/main" xmlns:r="http://schemas.openxmlformats.org/officeDocument/2006/relationships" xmlns:p="http://schemas.openxmlformats.org/presentationml/2006/main">
  <p:tag name="[SUBGRID]" val="[SubGrid]"/>
</p:tagLst>
</file>

<file path=ppt/tags/tag217.xml><?xml version="1.0" encoding="utf-8"?>
<p:tagLst xmlns:a="http://schemas.openxmlformats.org/drawingml/2006/main" xmlns:r="http://schemas.openxmlformats.org/officeDocument/2006/relationships" xmlns:p="http://schemas.openxmlformats.org/presentationml/2006/main">
  <p:tag name="[SUBGRID]" val="[SubGrid]"/>
</p:tagLst>
</file>

<file path=ppt/tags/tag218.xml><?xml version="1.0" encoding="utf-8"?>
<p:tagLst xmlns:a="http://schemas.openxmlformats.org/drawingml/2006/main" xmlns:r="http://schemas.openxmlformats.org/officeDocument/2006/relationships" xmlns:p="http://schemas.openxmlformats.org/presentationml/2006/main">
  <p:tag name="[SUBGRID]" val="[SubGrid]"/>
</p:tagLst>
</file>

<file path=ppt/tags/tag219.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20.xml><?xml version="1.0" encoding="utf-8"?>
<p:tagLst xmlns:a="http://schemas.openxmlformats.org/drawingml/2006/main" xmlns:r="http://schemas.openxmlformats.org/officeDocument/2006/relationships" xmlns:p="http://schemas.openxmlformats.org/presentationml/2006/main">
  <p:tag name="[SUBGRID]" val="[SubGrid]"/>
</p:tagLst>
</file>

<file path=ppt/tags/tag221.xml><?xml version="1.0" encoding="utf-8"?>
<p:tagLst xmlns:a="http://schemas.openxmlformats.org/drawingml/2006/main" xmlns:r="http://schemas.openxmlformats.org/officeDocument/2006/relationships" xmlns:p="http://schemas.openxmlformats.org/presentationml/2006/main">
  <p:tag name="[SUBGRID]" val="[SubGrid]"/>
</p:tagLst>
</file>

<file path=ppt/tags/tag222.xml><?xml version="1.0" encoding="utf-8"?>
<p:tagLst xmlns:a="http://schemas.openxmlformats.org/drawingml/2006/main" xmlns:r="http://schemas.openxmlformats.org/officeDocument/2006/relationships" xmlns:p="http://schemas.openxmlformats.org/presentationml/2006/main">
  <p:tag name="[SUBGRID]" val="[SubGrid]"/>
</p:tagLst>
</file>

<file path=ppt/tags/tag223.xml><?xml version="1.0" encoding="utf-8"?>
<p:tagLst xmlns:a="http://schemas.openxmlformats.org/drawingml/2006/main" xmlns:r="http://schemas.openxmlformats.org/officeDocument/2006/relationships" xmlns:p="http://schemas.openxmlformats.org/presentationml/2006/main">
  <p:tag name="[SUBGRID]" val="[SubGrid]"/>
</p:tagLst>
</file>

<file path=ppt/tags/tag224.xml><?xml version="1.0" encoding="utf-8"?>
<p:tagLst xmlns:a="http://schemas.openxmlformats.org/drawingml/2006/main" xmlns:r="http://schemas.openxmlformats.org/officeDocument/2006/relationships" xmlns:p="http://schemas.openxmlformats.org/presentationml/2006/main">
  <p:tag name="[SUBGRID]" val="[SubGrid]"/>
</p:tagLst>
</file>

<file path=ppt/tags/tag225.xml><?xml version="1.0" encoding="utf-8"?>
<p:tagLst xmlns:a="http://schemas.openxmlformats.org/drawingml/2006/main" xmlns:r="http://schemas.openxmlformats.org/officeDocument/2006/relationships" xmlns:p="http://schemas.openxmlformats.org/presentationml/2006/main">
  <p:tag name="[SUBGRID]" val="[SubGrid]"/>
</p:tagLst>
</file>

<file path=ppt/tags/tag226.xml><?xml version="1.0" encoding="utf-8"?>
<p:tagLst xmlns:a="http://schemas.openxmlformats.org/drawingml/2006/main" xmlns:r="http://schemas.openxmlformats.org/officeDocument/2006/relationships" xmlns:p="http://schemas.openxmlformats.org/presentationml/2006/main">
  <p:tag name="[SUBGRID]" val="[SubGrid]"/>
</p:tagLst>
</file>

<file path=ppt/tags/tag227.xml><?xml version="1.0" encoding="utf-8"?>
<p:tagLst xmlns:a="http://schemas.openxmlformats.org/drawingml/2006/main" xmlns:r="http://schemas.openxmlformats.org/officeDocument/2006/relationships" xmlns:p="http://schemas.openxmlformats.org/presentationml/2006/main">
  <p:tag name="[SUBGRID]" val="[SubGrid]"/>
</p:tagLst>
</file>

<file path=ppt/tags/tag228.xml><?xml version="1.0" encoding="utf-8"?>
<p:tagLst xmlns:a="http://schemas.openxmlformats.org/drawingml/2006/main" xmlns:r="http://schemas.openxmlformats.org/officeDocument/2006/relationships" xmlns:p="http://schemas.openxmlformats.org/presentationml/2006/main">
  <p:tag name="[SUBGRID]" val="[SubGrid]"/>
</p:tagLst>
</file>

<file path=ppt/tags/tag229.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30.xml><?xml version="1.0" encoding="utf-8"?>
<p:tagLst xmlns:a="http://schemas.openxmlformats.org/drawingml/2006/main" xmlns:r="http://schemas.openxmlformats.org/officeDocument/2006/relationships" xmlns:p="http://schemas.openxmlformats.org/presentationml/2006/main">
  <p:tag name="[SUBGRID]" val="[SubGrid]"/>
</p:tagLst>
</file>

<file path=ppt/tags/tag231.xml><?xml version="1.0" encoding="utf-8"?>
<p:tagLst xmlns:a="http://schemas.openxmlformats.org/drawingml/2006/main" xmlns:r="http://schemas.openxmlformats.org/officeDocument/2006/relationships" xmlns:p="http://schemas.openxmlformats.org/presentationml/2006/main">
  <p:tag name="[SUBGRID]" val="[SubGrid]"/>
</p:tagLst>
</file>

<file path=ppt/tags/tag232.xml><?xml version="1.0" encoding="utf-8"?>
<p:tagLst xmlns:a="http://schemas.openxmlformats.org/drawingml/2006/main" xmlns:r="http://schemas.openxmlformats.org/officeDocument/2006/relationships" xmlns:p="http://schemas.openxmlformats.org/presentationml/2006/main">
  <p:tag name="[SUBGRID]" val="[SubGrid]"/>
</p:tagLst>
</file>

<file path=ppt/tags/tag233.xml><?xml version="1.0" encoding="utf-8"?>
<p:tagLst xmlns:a="http://schemas.openxmlformats.org/drawingml/2006/main" xmlns:r="http://schemas.openxmlformats.org/officeDocument/2006/relationships" xmlns:p="http://schemas.openxmlformats.org/presentationml/2006/main">
  <p:tag name="[SUBGRID]" val="[SubGrid]"/>
</p:tagLst>
</file>

<file path=ppt/tags/tag234.xml><?xml version="1.0" encoding="utf-8"?>
<p:tagLst xmlns:a="http://schemas.openxmlformats.org/drawingml/2006/main" xmlns:r="http://schemas.openxmlformats.org/officeDocument/2006/relationships" xmlns:p="http://schemas.openxmlformats.org/presentationml/2006/main">
  <p:tag name="[SUBGRID]" val="[SubGrid]"/>
</p:tagLst>
</file>

<file path=ppt/tags/tag235.xml><?xml version="1.0" encoding="utf-8"?>
<p:tagLst xmlns:a="http://schemas.openxmlformats.org/drawingml/2006/main" xmlns:r="http://schemas.openxmlformats.org/officeDocument/2006/relationships" xmlns:p="http://schemas.openxmlformats.org/presentationml/2006/main">
  <p:tag name="[SUBGRID]" val="[SubGrid]"/>
</p:tagLst>
</file>

<file path=ppt/tags/tag236.xml><?xml version="1.0" encoding="utf-8"?>
<p:tagLst xmlns:a="http://schemas.openxmlformats.org/drawingml/2006/main" xmlns:r="http://schemas.openxmlformats.org/officeDocument/2006/relationships" xmlns:p="http://schemas.openxmlformats.org/presentationml/2006/main">
  <p:tag name="[SUBGRID]" val="[SubGrid]"/>
</p:tagLst>
</file>

<file path=ppt/tags/tag237.xml><?xml version="1.0" encoding="utf-8"?>
<p:tagLst xmlns:a="http://schemas.openxmlformats.org/drawingml/2006/main" xmlns:r="http://schemas.openxmlformats.org/officeDocument/2006/relationships" xmlns:p="http://schemas.openxmlformats.org/presentationml/2006/main">
  <p:tag name="[SUBGRID]" val="[SubGrid]"/>
</p:tagLst>
</file>

<file path=ppt/tags/tag238.xml><?xml version="1.0" encoding="utf-8"?>
<p:tagLst xmlns:a="http://schemas.openxmlformats.org/drawingml/2006/main" xmlns:r="http://schemas.openxmlformats.org/officeDocument/2006/relationships" xmlns:p="http://schemas.openxmlformats.org/presentationml/2006/main">
  <p:tag name="[SUBGRID]" val="[SubGrid]"/>
</p:tagLst>
</file>

<file path=ppt/tags/tag239.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40.xml><?xml version="1.0" encoding="utf-8"?>
<p:tagLst xmlns:a="http://schemas.openxmlformats.org/drawingml/2006/main" xmlns:r="http://schemas.openxmlformats.org/officeDocument/2006/relationships" xmlns:p="http://schemas.openxmlformats.org/presentationml/2006/main">
  <p:tag name="[SUBGRID]" val="[SubGrid]"/>
</p:tagLst>
</file>

<file path=ppt/tags/tag241.xml><?xml version="1.0" encoding="utf-8"?>
<p:tagLst xmlns:a="http://schemas.openxmlformats.org/drawingml/2006/main" xmlns:r="http://schemas.openxmlformats.org/officeDocument/2006/relationships" xmlns:p="http://schemas.openxmlformats.org/presentationml/2006/main">
  <p:tag name="[SUBGRID]" val="[SubGrid]"/>
</p:tagLst>
</file>

<file path=ppt/tags/tag242.xml><?xml version="1.0" encoding="utf-8"?>
<p:tagLst xmlns:a="http://schemas.openxmlformats.org/drawingml/2006/main" xmlns:r="http://schemas.openxmlformats.org/officeDocument/2006/relationships" xmlns:p="http://schemas.openxmlformats.org/presentationml/2006/main">
  <p:tag name="[SUBGRID]" val="[SubGrid]"/>
</p:tagLst>
</file>

<file path=ppt/tags/tag243.xml><?xml version="1.0" encoding="utf-8"?>
<p:tagLst xmlns:a="http://schemas.openxmlformats.org/drawingml/2006/main" xmlns:r="http://schemas.openxmlformats.org/officeDocument/2006/relationships" xmlns:p="http://schemas.openxmlformats.org/presentationml/2006/main">
  <p:tag name="[SUBGRID]" val="[SubGrid]"/>
</p:tagLst>
</file>

<file path=ppt/tags/tag244.xml><?xml version="1.0" encoding="utf-8"?>
<p:tagLst xmlns:a="http://schemas.openxmlformats.org/drawingml/2006/main" xmlns:r="http://schemas.openxmlformats.org/officeDocument/2006/relationships" xmlns:p="http://schemas.openxmlformats.org/presentationml/2006/main">
  <p:tag name="[SUBGRID]" val="[SubGrid]"/>
</p:tagLst>
</file>

<file path=ppt/tags/tag245.xml><?xml version="1.0" encoding="utf-8"?>
<p:tagLst xmlns:a="http://schemas.openxmlformats.org/drawingml/2006/main" xmlns:r="http://schemas.openxmlformats.org/officeDocument/2006/relationships" xmlns:p="http://schemas.openxmlformats.org/presentationml/2006/main">
  <p:tag name="[SUBGRID]" val="[SubGrid]"/>
</p:tagLst>
</file>

<file path=ppt/tags/tag246.xml><?xml version="1.0" encoding="utf-8"?>
<p:tagLst xmlns:a="http://schemas.openxmlformats.org/drawingml/2006/main" xmlns:r="http://schemas.openxmlformats.org/officeDocument/2006/relationships" xmlns:p="http://schemas.openxmlformats.org/presentationml/2006/main">
  <p:tag name="[SUBGRID]" val="[SubGrid]"/>
</p:tagLst>
</file>

<file path=ppt/tags/tag247.xml><?xml version="1.0" encoding="utf-8"?>
<p:tagLst xmlns:a="http://schemas.openxmlformats.org/drawingml/2006/main" xmlns:r="http://schemas.openxmlformats.org/officeDocument/2006/relationships" xmlns:p="http://schemas.openxmlformats.org/presentationml/2006/main">
  <p:tag name="[SUBGRID]" val="[SubGrid]"/>
</p:tagLst>
</file>

<file path=ppt/tags/tag248.xml><?xml version="1.0" encoding="utf-8"?>
<p:tagLst xmlns:a="http://schemas.openxmlformats.org/drawingml/2006/main" xmlns:r="http://schemas.openxmlformats.org/officeDocument/2006/relationships" xmlns:p="http://schemas.openxmlformats.org/presentationml/2006/main">
  <p:tag name="[SUBGRID]" val="[SubGrid]"/>
</p:tagLst>
</file>

<file path=ppt/tags/tag249.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50.xml><?xml version="1.0" encoding="utf-8"?>
<p:tagLst xmlns:a="http://schemas.openxmlformats.org/drawingml/2006/main" xmlns:r="http://schemas.openxmlformats.org/officeDocument/2006/relationships" xmlns:p="http://schemas.openxmlformats.org/presentationml/2006/main">
  <p:tag name="[SUBGRID]" val="[SubGrid]"/>
</p:tagLst>
</file>

<file path=ppt/tags/tag251.xml><?xml version="1.0" encoding="utf-8"?>
<p:tagLst xmlns:a="http://schemas.openxmlformats.org/drawingml/2006/main" xmlns:r="http://schemas.openxmlformats.org/officeDocument/2006/relationships" xmlns:p="http://schemas.openxmlformats.org/presentationml/2006/main">
  <p:tag name="[SUBGRID]" val="[SubGrid]"/>
</p:tagLst>
</file>

<file path=ppt/tags/tag252.xml><?xml version="1.0" encoding="utf-8"?>
<p:tagLst xmlns:a="http://schemas.openxmlformats.org/drawingml/2006/main" xmlns:r="http://schemas.openxmlformats.org/officeDocument/2006/relationships" xmlns:p="http://schemas.openxmlformats.org/presentationml/2006/main">
  <p:tag name="[SUBGRID]" val="[SubGrid]"/>
</p:tagLst>
</file>

<file path=ppt/tags/tag253.xml><?xml version="1.0" encoding="utf-8"?>
<p:tagLst xmlns:a="http://schemas.openxmlformats.org/drawingml/2006/main" xmlns:r="http://schemas.openxmlformats.org/officeDocument/2006/relationships" xmlns:p="http://schemas.openxmlformats.org/presentationml/2006/main">
  <p:tag name="[SUBGRID]" val="[SubGrid]"/>
</p:tagLst>
</file>

<file path=ppt/tags/tag254.xml><?xml version="1.0" encoding="utf-8"?>
<p:tagLst xmlns:a="http://schemas.openxmlformats.org/drawingml/2006/main" xmlns:r="http://schemas.openxmlformats.org/officeDocument/2006/relationships" xmlns:p="http://schemas.openxmlformats.org/presentationml/2006/main">
  <p:tag name="[SUBGRID]" val="[SubGrid]"/>
</p:tagLst>
</file>

<file path=ppt/tags/tag255.xml><?xml version="1.0" encoding="utf-8"?>
<p:tagLst xmlns:a="http://schemas.openxmlformats.org/drawingml/2006/main" xmlns:r="http://schemas.openxmlformats.org/officeDocument/2006/relationships" xmlns:p="http://schemas.openxmlformats.org/presentationml/2006/main">
  <p:tag name="[SUBGRID]" val="[SubGrid]"/>
</p:tagLst>
</file>

<file path=ppt/tags/tag256.xml><?xml version="1.0" encoding="utf-8"?>
<p:tagLst xmlns:a="http://schemas.openxmlformats.org/drawingml/2006/main" xmlns:r="http://schemas.openxmlformats.org/officeDocument/2006/relationships" xmlns:p="http://schemas.openxmlformats.org/presentationml/2006/main">
  <p:tag name="[SUBGRID]" val="[SubGrid]"/>
</p:tagLst>
</file>

<file path=ppt/tags/tag257.xml><?xml version="1.0" encoding="utf-8"?>
<p:tagLst xmlns:a="http://schemas.openxmlformats.org/drawingml/2006/main" xmlns:r="http://schemas.openxmlformats.org/officeDocument/2006/relationships" xmlns:p="http://schemas.openxmlformats.org/presentationml/2006/main">
  <p:tag name="[SUBGRID]" val="[SubGrid]"/>
</p:tagLst>
</file>

<file path=ppt/tags/tag258.xml><?xml version="1.0" encoding="utf-8"?>
<p:tagLst xmlns:a="http://schemas.openxmlformats.org/drawingml/2006/main" xmlns:r="http://schemas.openxmlformats.org/officeDocument/2006/relationships" xmlns:p="http://schemas.openxmlformats.org/presentationml/2006/main">
  <p:tag name="[SUBGRID]" val="[SubGrid]"/>
</p:tagLst>
</file>

<file path=ppt/tags/tag259.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60.xml><?xml version="1.0" encoding="utf-8"?>
<p:tagLst xmlns:a="http://schemas.openxmlformats.org/drawingml/2006/main" xmlns:r="http://schemas.openxmlformats.org/officeDocument/2006/relationships" xmlns:p="http://schemas.openxmlformats.org/presentationml/2006/main">
  <p:tag name="[SUBGRID]" val="[SubGrid]"/>
</p:tagLst>
</file>

<file path=ppt/tags/tag261.xml><?xml version="1.0" encoding="utf-8"?>
<p:tagLst xmlns:a="http://schemas.openxmlformats.org/drawingml/2006/main" xmlns:r="http://schemas.openxmlformats.org/officeDocument/2006/relationships" xmlns:p="http://schemas.openxmlformats.org/presentationml/2006/main">
  <p:tag name="[SUBGRID]" val="[SubGrid]"/>
</p:tagLst>
</file>

<file path=ppt/tags/tag262.xml><?xml version="1.0" encoding="utf-8"?>
<p:tagLst xmlns:a="http://schemas.openxmlformats.org/drawingml/2006/main" xmlns:r="http://schemas.openxmlformats.org/officeDocument/2006/relationships" xmlns:p="http://schemas.openxmlformats.org/presentationml/2006/main">
  <p:tag name="[SUBGRID]" val="[SubGrid]"/>
</p:tagLst>
</file>

<file path=ppt/tags/tag263.xml><?xml version="1.0" encoding="utf-8"?>
<p:tagLst xmlns:a="http://schemas.openxmlformats.org/drawingml/2006/main" xmlns:r="http://schemas.openxmlformats.org/officeDocument/2006/relationships" xmlns:p="http://schemas.openxmlformats.org/presentationml/2006/main">
  <p:tag name="[SUBGRID]" val="[SubGrid]"/>
</p:tagLst>
</file>

<file path=ppt/tags/tag264.xml><?xml version="1.0" encoding="utf-8"?>
<p:tagLst xmlns:a="http://schemas.openxmlformats.org/drawingml/2006/main" xmlns:r="http://schemas.openxmlformats.org/officeDocument/2006/relationships" xmlns:p="http://schemas.openxmlformats.org/presentationml/2006/main">
  <p:tag name="[SUBGRID]" val="[SubGrid]"/>
</p:tagLst>
</file>

<file path=ppt/tags/tag265.xml><?xml version="1.0" encoding="utf-8"?>
<p:tagLst xmlns:a="http://schemas.openxmlformats.org/drawingml/2006/main" xmlns:r="http://schemas.openxmlformats.org/officeDocument/2006/relationships" xmlns:p="http://schemas.openxmlformats.org/presentationml/2006/main">
  <p:tag name="[SUBGRID]" val="[SubGrid]"/>
</p:tagLst>
</file>

<file path=ppt/tags/tag266.xml><?xml version="1.0" encoding="utf-8"?>
<p:tagLst xmlns:a="http://schemas.openxmlformats.org/drawingml/2006/main" xmlns:r="http://schemas.openxmlformats.org/officeDocument/2006/relationships" xmlns:p="http://schemas.openxmlformats.org/presentationml/2006/main">
  <p:tag name="[SUBGRID]" val="[SubGrid]"/>
</p:tagLst>
</file>

<file path=ppt/tags/tag267.xml><?xml version="1.0" encoding="utf-8"?>
<p:tagLst xmlns:a="http://schemas.openxmlformats.org/drawingml/2006/main" xmlns:r="http://schemas.openxmlformats.org/officeDocument/2006/relationships" xmlns:p="http://schemas.openxmlformats.org/presentationml/2006/main">
  <p:tag name="[SUBGRID]" val="[SubGrid]"/>
</p:tagLst>
</file>

<file path=ppt/tags/tag268.xml><?xml version="1.0" encoding="utf-8"?>
<p:tagLst xmlns:a="http://schemas.openxmlformats.org/drawingml/2006/main" xmlns:r="http://schemas.openxmlformats.org/officeDocument/2006/relationships" xmlns:p="http://schemas.openxmlformats.org/presentationml/2006/main">
  <p:tag name="[SUBGRID]" val="[SubGrid]"/>
</p:tagLst>
</file>

<file path=ppt/tags/tag269.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70.xml><?xml version="1.0" encoding="utf-8"?>
<p:tagLst xmlns:a="http://schemas.openxmlformats.org/drawingml/2006/main" xmlns:r="http://schemas.openxmlformats.org/officeDocument/2006/relationships" xmlns:p="http://schemas.openxmlformats.org/presentationml/2006/main">
  <p:tag name="[SUBGRID]" val="[SubGrid]"/>
</p:tagLst>
</file>

<file path=ppt/tags/tag271.xml><?xml version="1.0" encoding="utf-8"?>
<p:tagLst xmlns:a="http://schemas.openxmlformats.org/drawingml/2006/main" xmlns:r="http://schemas.openxmlformats.org/officeDocument/2006/relationships" xmlns:p="http://schemas.openxmlformats.org/presentationml/2006/main">
  <p:tag name="[SUBGRID]" val="[SubGrid]"/>
</p:tagLst>
</file>

<file path=ppt/tags/tag272.xml><?xml version="1.0" encoding="utf-8"?>
<p:tagLst xmlns:a="http://schemas.openxmlformats.org/drawingml/2006/main" xmlns:r="http://schemas.openxmlformats.org/officeDocument/2006/relationships" xmlns:p="http://schemas.openxmlformats.org/presentationml/2006/main">
  <p:tag name="[SUBGRID]" val="[SubGrid]"/>
</p:tagLst>
</file>

<file path=ppt/tags/tag273.xml><?xml version="1.0" encoding="utf-8"?>
<p:tagLst xmlns:a="http://schemas.openxmlformats.org/drawingml/2006/main" xmlns:r="http://schemas.openxmlformats.org/officeDocument/2006/relationships" xmlns:p="http://schemas.openxmlformats.org/presentationml/2006/main">
  <p:tag name="[SUBGRID]" val="[SubGrid]"/>
</p:tagLst>
</file>

<file path=ppt/tags/tag274.xml><?xml version="1.0" encoding="utf-8"?>
<p:tagLst xmlns:a="http://schemas.openxmlformats.org/drawingml/2006/main" xmlns:r="http://schemas.openxmlformats.org/officeDocument/2006/relationships" xmlns:p="http://schemas.openxmlformats.org/presentationml/2006/main">
  <p:tag name="[SUBGRID]" val="[SubGrid]"/>
</p:tagLst>
</file>

<file path=ppt/tags/tag275.xml><?xml version="1.0" encoding="utf-8"?>
<p:tagLst xmlns:a="http://schemas.openxmlformats.org/drawingml/2006/main" xmlns:r="http://schemas.openxmlformats.org/officeDocument/2006/relationships" xmlns:p="http://schemas.openxmlformats.org/presentationml/2006/main">
  <p:tag name="[SUBGRID]" val="[SubGrid]"/>
</p:tagLst>
</file>

<file path=ppt/tags/tag276.xml><?xml version="1.0" encoding="utf-8"?>
<p:tagLst xmlns:a="http://schemas.openxmlformats.org/drawingml/2006/main" xmlns:r="http://schemas.openxmlformats.org/officeDocument/2006/relationships" xmlns:p="http://schemas.openxmlformats.org/presentationml/2006/main">
  <p:tag name="[SUBGRID]" val="[SubGrid]"/>
</p:tagLst>
</file>

<file path=ppt/tags/tag277.xml><?xml version="1.0" encoding="utf-8"?>
<p:tagLst xmlns:a="http://schemas.openxmlformats.org/drawingml/2006/main" xmlns:r="http://schemas.openxmlformats.org/officeDocument/2006/relationships" xmlns:p="http://schemas.openxmlformats.org/presentationml/2006/main">
  <p:tag name="[SUBGRID]" val="[SubGrid]"/>
</p:tagLst>
</file>

<file path=ppt/tags/tag278.xml><?xml version="1.0" encoding="utf-8"?>
<p:tagLst xmlns:a="http://schemas.openxmlformats.org/drawingml/2006/main" xmlns:r="http://schemas.openxmlformats.org/officeDocument/2006/relationships" xmlns:p="http://schemas.openxmlformats.org/presentationml/2006/main">
  <p:tag name="[SUBGRID]" val="[SubGrid]"/>
</p:tagLst>
</file>

<file path=ppt/tags/tag279.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80.xml><?xml version="1.0" encoding="utf-8"?>
<p:tagLst xmlns:a="http://schemas.openxmlformats.org/drawingml/2006/main" xmlns:r="http://schemas.openxmlformats.org/officeDocument/2006/relationships" xmlns:p="http://schemas.openxmlformats.org/presentationml/2006/main">
  <p:tag name="[SUBGRID]" val="[SubGrid]"/>
</p:tagLst>
</file>

<file path=ppt/tags/tag281.xml><?xml version="1.0" encoding="utf-8"?>
<p:tagLst xmlns:a="http://schemas.openxmlformats.org/drawingml/2006/main" xmlns:r="http://schemas.openxmlformats.org/officeDocument/2006/relationships" xmlns:p="http://schemas.openxmlformats.org/presentationml/2006/main">
  <p:tag name="[SUBGRID]" val="[SubGrid]"/>
</p:tagLst>
</file>

<file path=ppt/tags/tag282.xml><?xml version="1.0" encoding="utf-8"?>
<p:tagLst xmlns:a="http://schemas.openxmlformats.org/drawingml/2006/main" xmlns:r="http://schemas.openxmlformats.org/officeDocument/2006/relationships" xmlns:p="http://schemas.openxmlformats.org/presentationml/2006/main">
  <p:tag name="[SUBGRID]" val="[SubGrid]"/>
</p:tagLst>
</file>

<file path=ppt/tags/tag283.xml><?xml version="1.0" encoding="utf-8"?>
<p:tagLst xmlns:a="http://schemas.openxmlformats.org/drawingml/2006/main" xmlns:r="http://schemas.openxmlformats.org/officeDocument/2006/relationships" xmlns:p="http://schemas.openxmlformats.org/presentationml/2006/main">
  <p:tag name="[SUBGRID]" val="[SubGrid]"/>
</p:tagLst>
</file>

<file path=ppt/tags/tag284.xml><?xml version="1.0" encoding="utf-8"?>
<p:tagLst xmlns:a="http://schemas.openxmlformats.org/drawingml/2006/main" xmlns:r="http://schemas.openxmlformats.org/officeDocument/2006/relationships" xmlns:p="http://schemas.openxmlformats.org/presentationml/2006/main">
  <p:tag name="[SUBGRID]" val="[SubGrid]"/>
</p:tagLst>
</file>

<file path=ppt/tags/tag285.xml><?xml version="1.0" encoding="utf-8"?>
<p:tagLst xmlns:a="http://schemas.openxmlformats.org/drawingml/2006/main" xmlns:r="http://schemas.openxmlformats.org/officeDocument/2006/relationships" xmlns:p="http://schemas.openxmlformats.org/presentationml/2006/main">
  <p:tag name="[SUBGRID]" val="[SubGrid]"/>
</p:tagLst>
</file>

<file path=ppt/tags/tag286.xml><?xml version="1.0" encoding="utf-8"?>
<p:tagLst xmlns:a="http://schemas.openxmlformats.org/drawingml/2006/main" xmlns:r="http://schemas.openxmlformats.org/officeDocument/2006/relationships" xmlns:p="http://schemas.openxmlformats.org/presentationml/2006/main">
  <p:tag name="[SUBGRID]" val="[SubGrid]"/>
</p:tagLst>
</file>

<file path=ppt/tags/tag287.xml><?xml version="1.0" encoding="utf-8"?>
<p:tagLst xmlns:a="http://schemas.openxmlformats.org/drawingml/2006/main" xmlns:r="http://schemas.openxmlformats.org/officeDocument/2006/relationships" xmlns:p="http://schemas.openxmlformats.org/presentationml/2006/main">
  <p:tag name="[SUBGRID]" val="[SubGrid]"/>
</p:tagLst>
</file>

<file path=ppt/tags/tag288.xml><?xml version="1.0" encoding="utf-8"?>
<p:tagLst xmlns:a="http://schemas.openxmlformats.org/drawingml/2006/main" xmlns:r="http://schemas.openxmlformats.org/officeDocument/2006/relationships" xmlns:p="http://schemas.openxmlformats.org/presentationml/2006/main">
  <p:tag name="[SUBGRID]" val="[SubGrid]"/>
</p:tagLst>
</file>

<file path=ppt/tags/tag289.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290.xml><?xml version="1.0" encoding="utf-8"?>
<p:tagLst xmlns:a="http://schemas.openxmlformats.org/drawingml/2006/main" xmlns:r="http://schemas.openxmlformats.org/officeDocument/2006/relationships" xmlns:p="http://schemas.openxmlformats.org/presentationml/2006/main">
  <p:tag name="[SUBGRID]" val="[SubGrid]"/>
</p:tagLst>
</file>

<file path=ppt/tags/tag291.xml><?xml version="1.0" encoding="utf-8"?>
<p:tagLst xmlns:a="http://schemas.openxmlformats.org/drawingml/2006/main" xmlns:r="http://schemas.openxmlformats.org/officeDocument/2006/relationships" xmlns:p="http://schemas.openxmlformats.org/presentationml/2006/main">
  <p:tag name="[SUBGRID]" val="[SubGrid]"/>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SUBGRID]" val="[SubGrid]"/>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25" cap="flat">
          <a:noFill/>
          <a:prstDash val="solid"/>
          <a:miter/>
        </a:ln>
      </a:spPr>
      <a:bodyPr rtlCol="0" anchor="ctr"/>
      <a:lstStyle>
        <a:defPPr algn="l">
          <a:defRPr dirty="0"/>
        </a:defPPr>
      </a:lst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Presentation1" id="{461C5C25-2893-45C1-99EF-224848BADDFC}" vid="{C9421052-76D1-4151-B998-E94A9B1F5178}"/>
    </a:ext>
  </a:extLst>
</a:theme>
</file>

<file path=ppt/theme/theme2.xml><?xml version="1.0" encoding="utf-8"?>
<a:theme xmlns:a="http://schemas.openxmlformats.org/drawingml/2006/main" name="2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Presentation1" id="{461C5C25-2893-45C1-99EF-224848BADDFC}" vid="{C9421052-76D1-4151-B998-E94A9B1F5178}"/>
    </a:ext>
  </a:extLst>
</a:theme>
</file>

<file path=ppt/theme/theme3.xml><?xml version="1.0" encoding="utf-8"?>
<a:theme xmlns:a="http://schemas.openxmlformats.org/drawingml/2006/main" name="3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Presentation1" id="{461C5C25-2893-45C1-99EF-224848BADDFC}" vid="{C9421052-76D1-4151-B998-E94A9B1F5178}"/>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C40155A4DFBD4E91E4F4F1DB12880D" ma:contentTypeVersion="13" ma:contentTypeDescription="Create a new document." ma:contentTypeScope="" ma:versionID="9504c2b85168703e2f86b200ce347c44">
  <xsd:schema xmlns:xsd="http://www.w3.org/2001/XMLSchema" xmlns:xs="http://www.w3.org/2001/XMLSchema" xmlns:p="http://schemas.microsoft.com/office/2006/metadata/properties" xmlns:ns2="0d404cff-69ab-43de-a778-5ce513440166" xmlns:ns3="3a8c43e2-d860-4b53-99b4-4d08d8b70800" targetNamespace="http://schemas.microsoft.com/office/2006/metadata/properties" ma:root="true" ma:fieldsID="769c460ee7e485143e8a0087c4369a39" ns2:_="" ns3:_="">
    <xsd:import namespace="0d404cff-69ab-43de-a778-5ce513440166"/>
    <xsd:import namespace="3a8c43e2-d860-4b53-99b4-4d08d8b708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404cff-69ab-43de-a778-5ce5134401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09db7ae-f210-430f-9df8-1b54465afd4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8c43e2-d860-4b53-99b4-4d08d8b7080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2ba576b-134a-46d1-b9b6-e91297488a65}" ma:internalName="TaxCatchAll" ma:showField="CatchAllData" ma:web="3a8c43e2-d860-4b53-99b4-4d08d8b708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404cff-69ab-43de-a778-5ce513440166">
      <Terms xmlns="http://schemas.microsoft.com/office/infopath/2007/PartnerControls"/>
    </lcf76f155ced4ddcb4097134ff3c332f>
    <TaxCatchAll xmlns="3a8c43e2-d860-4b53-99b4-4d08d8b70800" xsi:nil="true"/>
  </documentManagement>
</p:properties>
</file>

<file path=customXml/itemProps1.xml><?xml version="1.0" encoding="utf-8"?>
<ds:datastoreItem xmlns:ds="http://schemas.openxmlformats.org/officeDocument/2006/customXml" ds:itemID="{B9692C2B-3C56-4DAD-9AE4-DAA67BA978CB}">
  <ds:schemaRefs>
    <ds:schemaRef ds:uri="http://schemas.microsoft.com/sharepoint/v3/contenttype/forms"/>
  </ds:schemaRefs>
</ds:datastoreItem>
</file>

<file path=customXml/itemProps2.xml><?xml version="1.0" encoding="utf-8"?>
<ds:datastoreItem xmlns:ds="http://schemas.openxmlformats.org/officeDocument/2006/customXml" ds:itemID="{ED031C1E-E409-429A-B70F-057E83153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404cff-69ab-43de-a778-5ce513440166"/>
    <ds:schemaRef ds:uri="3a8c43e2-d860-4b53-99b4-4d08d8b708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C9A740-2A6F-42EF-BBD7-1565D04BC0EA}">
  <ds:schemaRefs>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3a8c43e2-d860-4b53-99b4-4d08d8b70800"/>
    <ds:schemaRef ds:uri="0d404cff-69ab-43de-a778-5ce513440166"/>
    <ds:schemaRef ds:uri="http://purl.org/dc/terms/"/>
  </ds:schemaRefs>
</ds:datastoreItem>
</file>

<file path=docMetadata/LabelInfo.xml><?xml version="1.0" encoding="utf-8"?>
<clbl:labelList xmlns:clbl="http://schemas.microsoft.com/office/2020/mipLabelMetadata">
  <clbl:label id="{1ee801cf-0e13-4aec-a7fd-14c77f61cf65}" enabled="0" method="" siteId="{1ee801cf-0e13-4aec-a7fd-14c77f61cf65}" removed="1"/>
  <clbl:label id="{f743b317-4758-44cb-8b65-8b43e4619766}" enabled="1" method="Standard" siteId="{fdfed7bd-9f6a-44a1-b694-6e39c468c150}" removed="0"/>
</clbl:labelList>
</file>

<file path=docProps/app.xml><?xml version="1.0" encoding="utf-8"?>
<Properties xmlns="http://schemas.openxmlformats.org/officeDocument/2006/extended-properties" xmlns:vt="http://schemas.openxmlformats.org/officeDocument/2006/docPropsVTypes">
  <TotalTime>98</TotalTime>
  <Words>29947</Words>
  <Application>Microsoft Office PowerPoint</Application>
  <PresentationFormat>Widescreen</PresentationFormat>
  <Paragraphs>4902</Paragraphs>
  <Slides>167</Slides>
  <Notes>89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167</vt:i4>
      </vt:variant>
    </vt:vector>
  </HeadingPairs>
  <TitlesOfParts>
    <vt:vector size="177" baseType="lpstr">
      <vt:lpstr>Apis</vt:lpstr>
      <vt:lpstr>Apis For Office</vt:lpstr>
      <vt:lpstr>Aptos</vt:lpstr>
      <vt:lpstr>Arial</vt:lpstr>
      <vt:lpstr>Georgia</vt:lpstr>
      <vt:lpstr>Verdana</vt:lpstr>
      <vt:lpstr>Wingdings</vt:lpstr>
      <vt:lpstr>1_Novo Nordisk 16:9</vt:lpstr>
      <vt:lpstr>2_Novo Nordisk 16:9</vt:lpstr>
      <vt:lpstr>3_Novo Nordisk 16:9</vt:lpstr>
      <vt:lpstr>PowerPoint Presentation</vt:lpstr>
      <vt:lpstr>Slidekit Highlights EASL 2025</vt:lpstr>
      <vt:lpstr>Inhaltsverzeichnis </vt:lpstr>
      <vt:lpstr>Neue nicht-invasive Testverfahren für MASLD/MASH</vt:lpstr>
      <vt:lpstr>Stadien und Verlauf</vt:lpstr>
      <vt:lpstr>Die Rolle der Leberfibrose</vt:lpstr>
      <vt:lpstr>Etablierte NIT-Herausforderungen</vt:lpstr>
      <vt:lpstr>Evaluating the influence of obesity and diabetes on fibrosis staging discrepancies in patients with metabolic-associated steatotic liver disease: Comparing liver biopsy and transient elastography</vt:lpstr>
      <vt:lpstr>Beobachtungsstudie bei Patienten mit  Diabetes Typ 2 und/oder Adipositas</vt:lpstr>
      <vt:lpstr>Ergebnisse </vt:lpstr>
      <vt:lpstr>PowerPoint Presentation</vt:lpstr>
      <vt:lpstr>PowerPoint Presentation</vt:lpstr>
      <vt:lpstr>LITMUS-Imaging-Studie: Diagnostische Leistungsfähigkeit bildgebender und serumbasierter MASLD-Biomarker</vt:lpstr>
      <vt:lpstr>Hintergrund </vt:lpstr>
      <vt:lpstr>LITMUS-Imaging-Studie: Methode</vt:lpstr>
      <vt:lpstr>LITMUS-Imaging-Studie: Methode </vt:lpstr>
      <vt:lpstr>LITMUS-Imaging-Studie: Ergebnisse I</vt:lpstr>
      <vt:lpstr>LITMUS-Imaging-Studie: Ergebnisse II</vt:lpstr>
      <vt:lpstr>PowerPoint Presentation</vt:lpstr>
      <vt:lpstr>PowerPoint Presentation</vt:lpstr>
      <vt:lpstr>Zusammenfassung &amp; Fazit</vt:lpstr>
      <vt:lpstr>Bedeutung von Ernährung und Lebensstil-modifikation</vt:lpstr>
      <vt:lpstr>Therapie der MASLD: metabolische Dysfunktion-assoziierte steatotische Lebererkrankung</vt:lpstr>
      <vt:lpstr>  Lifestyle intervention with a Mediterranean diet and structured exercise promotes improved liver steatosis, steatohepatitis and fibrosis, and allows for patient stratification. The EHmet+DIA study</vt:lpstr>
      <vt:lpstr>EHmet + DIA-Studie</vt:lpstr>
      <vt:lpstr>Einfluss unabhängiger prädiktiver Faktoren auf Fibrose und vollständiges Ansprechen</vt:lpstr>
      <vt:lpstr>Einfluss unabhängiger prädiktiver Faktoren auf Fibrose und vollständiges Ansprechen</vt:lpstr>
      <vt:lpstr>Das Risikoallel PNPLA3-GG verbessert das Leberansprechen bei Intervention</vt:lpstr>
      <vt:lpstr>Einfluss der Körperzusammensetzung auf das Ansprechen auf Lebensstilmaßnahmen bei MASLD</vt:lpstr>
      <vt:lpstr>Einfluss der Körperzusammensetzung auf das Ansprechen auf Lebensstilmaßnahmen bei MASLD</vt:lpstr>
      <vt:lpstr>  Impact of Ultra-Proccessed Foods on Metabolic Dysfunction-Associated Steatotic Liver Disease: Limitations of the NOVA Classification</vt:lpstr>
      <vt:lpstr>Der Verzehr von gesüßten Getränken, Fast Food und ultraprozessierten Lebensmitteln ist mit MASLD assoziiert </vt:lpstr>
      <vt:lpstr>Grenzen des NOVA-Systems</vt:lpstr>
      <vt:lpstr>Geschlechtsspezifische Wirksamkeit der ‘low-carb &amp; high-fat’-Diät bei MASLD</vt:lpstr>
      <vt:lpstr>Weniger Kohlenhydrate – mehr Gewichtsverlust</vt:lpstr>
      <vt:lpstr>Frauen profitieren stärker von einer Kohlenhydrat-reduzierten Diät</vt:lpstr>
      <vt:lpstr>  Multidisciplinary management  combining hepatologist counselling, cognitive/behavioral therapy and nutritional support (the „CoCoNut“ protocol) significantly improves metabolic and clinical outcomes of MASLD patients</vt:lpstr>
      <vt:lpstr>PowerPoint Presentation</vt:lpstr>
      <vt:lpstr>Prospektive Studie bei MASLD-Patienten </vt:lpstr>
      <vt:lpstr>Auswirkungen von körperlicher Betätigung und eiweißreicher Ernährung auf die Entwicklung einer hepatischen Enzephalopathie nach TIPS </vt:lpstr>
      <vt:lpstr>Auswirkungen von körperlicher Betätigung und eiweißreicher Ernährung auf die Entwicklung einer hepatischen Enzephalopathie (HE) nach TIPS </vt:lpstr>
      <vt:lpstr>Zusammenfassung &amp; Fazit</vt:lpstr>
      <vt:lpstr>Künstliche Intelligenz – neue Daten zu Möglichkeiten und Grenzen</vt:lpstr>
      <vt:lpstr>AI improves non-invasive diagnosis and screening of advanced MASLD</vt:lpstr>
      <vt:lpstr>Potenzial künstlicher Intelligenz zur Optimierung von FIB-4 und FibroScan®</vt:lpstr>
      <vt:lpstr>KI verbessert FibroScan®-Leistungsfähigkeit</vt:lpstr>
      <vt:lpstr>LiverPRO to diagnose and monitor liver fibrosis in patients with MASLD and obesity</vt:lpstr>
      <vt:lpstr>LiverPRO bei fortgeschrittener Fibrose</vt:lpstr>
      <vt:lpstr> Deep learning derived radiomics and advanced machine learning predicts response and survival after Immunotherapy in HCC</vt:lpstr>
      <vt:lpstr>Deep-Learning- und Machine-Learning-basierte  Radiomics im Vergleich zu klinischen Variablen</vt:lpstr>
      <vt:lpstr>Evaluating the Performance of Large Language Models at Hepatobiliary Tumor Boards:  A Prospective Study</vt:lpstr>
      <vt:lpstr>Entitätsspezifische Konkordanzrate</vt:lpstr>
      <vt:lpstr>LiMITT: Ein neues proteomisches Biomarker-Panel auf machine learning-Basis zur Auswahl von MASLD-Patienten für eine medikamentöse Behandlung</vt:lpstr>
      <vt:lpstr>LiMITT: KI-basiertes Proteom-Biomarker-Panel zur Patienteneinteilung bei MASLD</vt:lpstr>
      <vt:lpstr>LiMITT: KI-basiertes Proteom-Biomarker-Panel zur Patienteneinteilung bei MASLD</vt:lpstr>
      <vt:lpstr>Multimodaler Zellkern-Atlas enthüllt Zusammenhang zwischen MASLD-Verlauf und Diabetes Typ 2</vt:lpstr>
      <vt:lpstr>Diabetes/MASLD</vt:lpstr>
      <vt:lpstr>Metabolisches Syndrom und Diabetes im Kontext der MASLD</vt:lpstr>
      <vt:lpstr>Steatotic Liver Disease as a Mortality Risk Enhancer in the Presence of Metabolic Syndrome</vt:lpstr>
      <vt:lpstr>Überlebenswahrscheinlichkeit bei steatotischen Lebererkrankungen</vt:lpstr>
      <vt:lpstr>Mortalität bei steatotischen Lebererkrankungen ist abhängig vom metabolischen Status</vt:lpstr>
      <vt:lpstr>Mortalität bei steatotischen Lebererkrankungen ist abhängig vom metabolischen Status</vt:lpstr>
      <vt:lpstr>Type 2 diabetes increases the risk of progression to metabolic dysfunction-associated steatohepatits-related cirrhosis in a real world setting</vt:lpstr>
      <vt:lpstr>Diabetes Typ 2, MASH und Zirrhose</vt:lpstr>
      <vt:lpstr>FibroScan-based screening to determine the prevalence and severity of steatotic liver disease in type 1 diabetes – an Australian quantentary centre experience</vt:lpstr>
      <vt:lpstr>FibroScan®-basiertes Screening bei Menschen mit Diabetes Typ 1</vt:lpstr>
      <vt:lpstr>Diabetestherapie und MASLD: Ergebnisse zu etablierten Wirkstoffen</vt:lpstr>
      <vt:lpstr>Statin, but not aspirin use is inversely associated with steatotic liver disease and increased liver stiffness: Results from two large prospective population based studies</vt:lpstr>
      <vt:lpstr>Ergebnisse der logistischen Regressionsanalyse</vt:lpstr>
      <vt:lpstr>Steatose- und Fibroserisiko bei Risikopatienten unter Therapie</vt:lpstr>
      <vt:lpstr>The impact of SGLT2i and GLP1-RA on liver-related events in patients with metabolic dysfunction-associated steatotic liver disease and type 2 diabetes: a systematic review and network meta-analysis</vt:lpstr>
      <vt:lpstr>SGLT-2i, GLP-1 RA und leberbezogene Ereignisse bei T2D</vt:lpstr>
      <vt:lpstr>Therapeutic Effects of GLP-1 agonist versus SGLT2i on patients with T2D and MASLD </vt:lpstr>
      <vt:lpstr>Patienten mit Diabetes Typ 2 und MASLD</vt:lpstr>
      <vt:lpstr>Pankreatitis unter GLP-1 RA bei Menschen mit Diabetes und/oder Adipositas</vt:lpstr>
      <vt:lpstr>Alkoholgewohnheiten und ALD </vt:lpstr>
      <vt:lpstr>Neue Nomenklatur – Delphi Consensus 2023</vt:lpstr>
      <vt:lpstr>Steatotische Lebererkrankung und Alkoholkonsum </vt:lpstr>
      <vt:lpstr>Ansätze in der Behandlung von MetALD/ALD</vt:lpstr>
      <vt:lpstr>FGF-21 Agonisten bei MetALD/ALD</vt:lpstr>
      <vt:lpstr>AUDIT-C als Goldstandard zur Selbsterfassung des Alkoholkonsums &amp; PEth (Phosphatidylethanol) als objektivierbarer Serum-Marker</vt:lpstr>
      <vt:lpstr>Diskrepanzen zwischen selbst berichtetem Alkoholkonsum und Phosphatidylethanol bei 2.924 Individuen mit Risiko für steatotische Lebererkrankungen</vt:lpstr>
      <vt:lpstr>Alkoholgewohnheiten und ALD </vt:lpstr>
      <vt:lpstr>Phosphatidylethanol als Marker für Alkoholkonsum </vt:lpstr>
      <vt:lpstr>Prospektive Studie in Individuen mit Risiko für steatotische Lebererkrankung</vt:lpstr>
      <vt:lpstr>Quantifizierung des Alkoholkonsums</vt:lpstr>
      <vt:lpstr>Ergebnisse der Studie</vt:lpstr>
      <vt:lpstr>Ergebnisse der Studie</vt:lpstr>
      <vt:lpstr>Ergebnisse der Studie</vt:lpstr>
      <vt:lpstr>Ergebnisse der Studie</vt:lpstr>
      <vt:lpstr>Prospektive Studie zur Untererfassung des Alkoholkonsums: Folgen für die Klassifizierung</vt:lpstr>
      <vt:lpstr>Fazit der Studie</vt:lpstr>
      <vt:lpstr>Die Herausforderung:  Die Dynamik des Alkoholkonsums</vt:lpstr>
      <vt:lpstr>Alkoholkonsum</vt:lpstr>
      <vt:lpstr>Neue Therapieoptionen in fortgeschrittenen Stadien der MASH – Therapie der MASH-Zirrhose</vt:lpstr>
      <vt:lpstr>Metabolische Fettlebererkrankungen</vt:lpstr>
      <vt:lpstr>MASLD ist eine progressive chronische Lebererkrankung</vt:lpstr>
      <vt:lpstr>Ziele der MASH-Therapie – Wirksamkeit bei  Leberzirrhose bislang unklar</vt:lpstr>
      <vt:lpstr>MAESTRO-NAFLD-OLE –  Studie zur Behandlung mit Resmetirom bei Patienten mit kompensierter MASH-Zirrhose</vt:lpstr>
      <vt:lpstr>Nicht gedeckter Bedarf bei MASH-Zirrhose </vt:lpstr>
      <vt:lpstr>MAESTRO-NAFLD: Studiendesign</vt:lpstr>
      <vt:lpstr>PowerPoint Presentation</vt:lpstr>
      <vt:lpstr>Ergebnisse I: Verbesserung nicht-invasiver Biomarker</vt:lpstr>
      <vt:lpstr>Ergebnisse II: Baveno-Kriterien und portale Hypertension </vt:lpstr>
      <vt:lpstr>Ergebnisse III: Verbesserung der Risikokategorie der portalen Hypertension</vt:lpstr>
      <vt:lpstr>Sicherheit von Resmetirom:  Daten nach 2-jähriger Behandlung (Open-Label)</vt:lpstr>
      <vt:lpstr>Zusammenfassung &amp; Fazit</vt:lpstr>
      <vt:lpstr>Efruxifermin verbessert die Fibrose bei Teilnehmern mit kompensierter Zirrhose aufgrund von MASH: Ergebnisse einer 96-wöchigen, randomisierten, doppelblinden, placebokontrollierten Phase-2b-Studie (SYMMETRY)</vt:lpstr>
      <vt:lpstr>Anwendung von Efruxifermin in klinischen Studien</vt:lpstr>
      <vt:lpstr>Phase 2b SYMMETRY-Studie: Kompensierte Zirrhose (F4) aufgrund von MASH</vt:lpstr>
      <vt:lpstr>Signifikante Fibroseverbesserung ohne MASH-Verschlechterung mit EFX 50 mg bis Woche 96</vt:lpstr>
      <vt:lpstr>NIT bestätigen histologische Verbesserung –  konsistente Wirkung bis Woche 96</vt:lpstr>
      <vt:lpstr>Erhalt der Leberfunktion und anhaltende Reduktion von Leberzellschädigungsmarkern</vt:lpstr>
      <vt:lpstr>Unerwünschte Ereignisse</vt:lpstr>
      <vt:lpstr>Zusammenfassung &amp; Fazit</vt:lpstr>
      <vt:lpstr>Vergleich nicht-invasiver Tests für klinisch relevante Lebererkrankungen in einer Allgemeinbevölkerung mit Stoffwechselstörungen </vt:lpstr>
      <vt:lpstr>Hintergrund </vt:lpstr>
      <vt:lpstr>Methoden</vt:lpstr>
      <vt:lpstr>Basisdaten der Studienteilnehmer</vt:lpstr>
      <vt:lpstr>Zusammenfassung</vt:lpstr>
      <vt:lpstr>Phase-3-Schlüsselstudie NUC-5: Norucholsäure zur Behandlung der primär sklerosierenden Cholangitis  </vt:lpstr>
      <vt:lpstr>Hintergrund </vt:lpstr>
      <vt:lpstr>NUC-5-Studiendesign</vt:lpstr>
      <vt:lpstr>Wichtigste Endpunkte der Studie </vt:lpstr>
      <vt:lpstr>Zulassungskriterien und Daten zu Studienbeginn</vt:lpstr>
      <vt:lpstr>Kombinierter primärer Endpunkt</vt:lpstr>
      <vt:lpstr>Subgruppenanalyse</vt:lpstr>
      <vt:lpstr>Veränderungen der Leberenzyme</vt:lpstr>
      <vt:lpstr>Amsterdam-Oxford-Wert für PSC</vt:lpstr>
      <vt:lpstr>Veränderungen in der Histologie: Gepaarte Biopsien</vt:lpstr>
      <vt:lpstr>Patientenberichtete Ergebnisse</vt:lpstr>
      <vt:lpstr>Zusammenfassung &amp; Fazit</vt:lpstr>
      <vt:lpstr>Komorbiditäten und MASLD</vt:lpstr>
      <vt:lpstr>Extrahepatic Multimorbidity, Disease Clusters and Mortality in People with Steatitic Liver Disease in UK Biobank</vt:lpstr>
      <vt:lpstr>Steatotische Lebererkrankungen sind mit extrahepatischen Komorbiditäten assoziiert</vt:lpstr>
      <vt:lpstr>Krankheitscluster und deren Einfluss auf die Gesamtmortalität</vt:lpstr>
      <vt:lpstr>Real-world assessment of clinical burden and healthcare resource utilisation among patients with metabolic dysfunction-associated steatohepatitis with additional cardiovascular, renal and metabolic comorbidities in Canada, France,  Germany and Italy</vt:lpstr>
      <vt:lpstr>Belastung des Gesundheitssystems durch MASH und Komorbiditäten</vt:lpstr>
      <vt:lpstr>CKD und MASLD bei Patienten mit T2D und/oder Adipositas</vt:lpstr>
      <vt:lpstr>Zusammenhang von Fibrose und CKD bei Patienten mit T2D und/oder Adipositas</vt:lpstr>
      <vt:lpstr>Outcomes and predictors of major adverse cardiovascular events after liver transplantation: a single center experience</vt:lpstr>
      <vt:lpstr>Auftreten von MACE-Events nach LTX</vt:lpstr>
      <vt:lpstr>Adipositas ist ein Risikofaktor für MACE  nach LTX</vt:lpstr>
      <vt:lpstr>Zusammenfassung &amp; Fazit</vt:lpstr>
      <vt:lpstr>Neue medikamentöse Therapiestrategien der MASLD</vt:lpstr>
      <vt:lpstr>Therapie der MASLD</vt:lpstr>
      <vt:lpstr>Phase-2-Studie: Der duale Glucagon- und GLP-1-Rezeptor-Agonist Survodutid verbessert die Leberhistologie bei MASH-Patienten mit Fibrose</vt:lpstr>
      <vt:lpstr>Direkte Auswirkungen von Survodutid auf Leber-endpunkte über den Gewichtsverlust hinaus</vt:lpstr>
      <vt:lpstr>Randomisierte, doppelblinde Phase-2-Studie zur Bewertung von Survodutid</vt:lpstr>
      <vt:lpstr>Survodutid Phase-2-Studie: Ergebnisse</vt:lpstr>
      <vt:lpstr>Ergebnisse der Behandlung mit Survodutid</vt:lpstr>
      <vt:lpstr>Gewichtsverlust triggert die Verbesserung der Steatose</vt:lpstr>
      <vt:lpstr>Verbesserung von Inflammation und Fibrose durch direkten Glukagon-Effekt? </vt:lpstr>
      <vt:lpstr>Die einmal monatliche Behandlung mit Efimosfermin alfa verbessert die Kollagen-Biomarker-Profile und bewirkt in einer 24-wöchigen Phase-2-Studie eine rasche Rückbildung der histologischen Fibrose bei Patienten mit MASH-Fibrose im Stadium  F2-F3</vt:lpstr>
      <vt:lpstr>Hintergrund und Ziel </vt:lpstr>
      <vt:lpstr>Hintergrund und Ziel </vt:lpstr>
      <vt:lpstr>Efimosfermin alfa (BOS-580)</vt:lpstr>
      <vt:lpstr>Phase 2: Studiendesign und -ziel </vt:lpstr>
      <vt:lpstr>Phase 2: Baseline und demographische Daten</vt:lpstr>
      <vt:lpstr>Ergebnis I: Verbesserte Fibrose nach 24 Wochen</vt:lpstr>
      <vt:lpstr>Ergebnis II: Efimosfermin verbessert Fibrose-Biomarker</vt:lpstr>
      <vt:lpstr>Zusammenfassung &amp; Fazit</vt:lpstr>
      <vt:lpstr>ALG-055009, a novel thyroid hormone receptor beta agonist, demonstrated significant reductions in atherogenic lipids/lipoproteins, including lipoprotein (a), in patients with presumed metabolic dysfunction-associated steatohepatitis in the Phase 2a  HERALD Study</vt:lpstr>
      <vt:lpstr>Wirksamkeit und Pharmakodynamik</vt:lpstr>
      <vt:lpstr>ALG-055009 senkt atherogene Lipide inklusive LpA bei vermuteter MASH (Phase 2a HERALD)</vt:lpstr>
      <vt:lpstr>Individuelles Management + Kombinationstherapie</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Walden-Licher, Marina</dc:creator>
  <cp:lastModifiedBy>INWI (Ines Witte)</cp:lastModifiedBy>
  <cp:revision>4</cp:revision>
  <dcterms:created xsi:type="dcterms:W3CDTF">2025-05-05T13:19:35Z</dcterms:created>
  <dcterms:modified xsi:type="dcterms:W3CDTF">2025-06-26T09:22:33Z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0x01010023C40155A4DFBD4E91E4F4F1DB12880D</vt:lpwstr>
  </property>
  <property fmtid="{D5CDD505-2E9C-101B-9397-08002B2CF9AE}" pid="3" name="ArticulateGUID">
    <vt:lpwstr>F56C7376-5C55-491E-B863-372C175E290D</vt:lpwstr>
  </property>
  <property fmtid="{D5CDD505-2E9C-101B-9397-08002B2CF9AE}" pid="4" name="ArticulatePath">
    <vt:lpwstr>https://wikonectgmbh.sharepoint.com/sites/Novo_EASL_2025/Shared Documents/Allgemein/03_Slidekit/Slidekit_EASL2025</vt:lpwstr>
  </property>
  <property fmtid="{D5CDD505-2E9C-101B-9397-08002B2CF9AE}" pid="5" name="MediaServiceImageTags">
    <vt:lpwstr/>
  </property>
</Properties>
</file>